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2.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3.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6.xml" ContentType="application/vnd.openxmlformats-officedocument.presentationml.tags+xml"/>
  <Override PartName="/ppt/notesSlides/notesSlide10.xml" ContentType="application/vnd.openxmlformats-officedocument.presentationml.notesSlide+xml"/>
  <Override PartName="/ppt/tags/tag7.xml" ContentType="application/vnd.openxmlformats-officedocument.presentationml.tags+xml"/>
  <Override PartName="/ppt/notesSlides/notesSlide11.xml" ContentType="application/vnd.openxmlformats-officedocument.presentationml.notesSlide+xml"/>
  <Override PartName="/ppt/tags/tag8.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9.xml" ContentType="application/vnd.openxmlformats-officedocument.presentationml.tags+xml"/>
  <Override PartName="/ppt/notesSlides/notesSlide17.xml" ContentType="application/vnd.openxmlformats-officedocument.presentationml.notesSlide+xml"/>
  <Override PartName="/ppt/tags/tag10.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4073" r:id="rId5"/>
    <p:sldMasterId id="2147484107" r:id="rId6"/>
    <p:sldMasterId id="2147484149" r:id="rId7"/>
    <p:sldMasterId id="2147484159" r:id="rId8"/>
  </p:sldMasterIdLst>
  <p:notesMasterIdLst>
    <p:notesMasterId r:id="rId56"/>
  </p:notesMasterIdLst>
  <p:sldIdLst>
    <p:sldId id="321" r:id="rId9"/>
    <p:sldId id="471" r:id="rId10"/>
    <p:sldId id="545" r:id="rId11"/>
    <p:sldId id="3338" r:id="rId12"/>
    <p:sldId id="376" r:id="rId13"/>
    <p:sldId id="3261" r:id="rId14"/>
    <p:sldId id="8407" r:id="rId15"/>
    <p:sldId id="8426" r:id="rId16"/>
    <p:sldId id="3278" r:id="rId17"/>
    <p:sldId id="8427" r:id="rId18"/>
    <p:sldId id="8428" r:id="rId19"/>
    <p:sldId id="2030" r:id="rId20"/>
    <p:sldId id="8429" r:id="rId21"/>
    <p:sldId id="8409" r:id="rId22"/>
    <p:sldId id="2007" r:id="rId23"/>
    <p:sldId id="8430" r:id="rId24"/>
    <p:sldId id="8441" r:id="rId25"/>
    <p:sldId id="8412" r:id="rId26"/>
    <p:sldId id="8432" r:id="rId27"/>
    <p:sldId id="2012" r:id="rId28"/>
    <p:sldId id="8424" r:id="rId29"/>
    <p:sldId id="531" r:id="rId30"/>
    <p:sldId id="8413" r:id="rId31"/>
    <p:sldId id="8433" r:id="rId32"/>
    <p:sldId id="8414" r:id="rId33"/>
    <p:sldId id="8415" r:id="rId34"/>
    <p:sldId id="8434" r:id="rId35"/>
    <p:sldId id="8435" r:id="rId36"/>
    <p:sldId id="8418" r:id="rId37"/>
    <p:sldId id="8436" r:id="rId38"/>
    <p:sldId id="8417" r:id="rId39"/>
    <p:sldId id="8437" r:id="rId40"/>
    <p:sldId id="8425" r:id="rId41"/>
    <p:sldId id="280" r:id="rId42"/>
    <p:sldId id="8420" r:id="rId43"/>
    <p:sldId id="1197" r:id="rId44"/>
    <p:sldId id="8438" r:id="rId45"/>
    <p:sldId id="8439" r:id="rId46"/>
    <p:sldId id="1200" r:id="rId47"/>
    <p:sldId id="8440" r:id="rId48"/>
    <p:sldId id="8421" r:id="rId49"/>
    <p:sldId id="3339" r:id="rId50"/>
    <p:sldId id="1094" r:id="rId51"/>
    <p:sldId id="8422" r:id="rId52"/>
    <p:sldId id="8423" r:id="rId53"/>
    <p:sldId id="1235" r:id="rId54"/>
    <p:sldId id="3203" r:id="rId55"/>
  </p:sldIdLst>
  <p:sldSz cx="12192000" cy="6858000"/>
  <p:notesSz cx="7019925" cy="9305925"/>
  <p:custDataLst>
    <p:tags r:id="rId57"/>
  </p:custDataLst>
  <p:defaultTex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609491" algn="l" rtl="0" fontAlgn="base">
      <a:spcBef>
        <a:spcPct val="0"/>
      </a:spcBef>
      <a:spcAft>
        <a:spcPct val="0"/>
      </a:spcAft>
      <a:defRPr kern="1200">
        <a:solidFill>
          <a:schemeClr val="tx1"/>
        </a:solidFill>
        <a:latin typeface="Arial" charset="0"/>
        <a:ea typeface="+mn-ea"/>
        <a:cs typeface="+mn-cs"/>
      </a:defRPr>
    </a:lvl2pPr>
    <a:lvl3pPr marL="1218990" algn="l" rtl="0" fontAlgn="base">
      <a:spcBef>
        <a:spcPct val="0"/>
      </a:spcBef>
      <a:spcAft>
        <a:spcPct val="0"/>
      </a:spcAft>
      <a:defRPr kern="1200">
        <a:solidFill>
          <a:schemeClr val="tx1"/>
        </a:solidFill>
        <a:latin typeface="Arial" charset="0"/>
        <a:ea typeface="+mn-ea"/>
        <a:cs typeface="+mn-cs"/>
      </a:defRPr>
    </a:lvl3pPr>
    <a:lvl4pPr marL="1828482" algn="l" rtl="0" fontAlgn="base">
      <a:spcBef>
        <a:spcPct val="0"/>
      </a:spcBef>
      <a:spcAft>
        <a:spcPct val="0"/>
      </a:spcAft>
      <a:defRPr kern="1200">
        <a:solidFill>
          <a:schemeClr val="tx1"/>
        </a:solidFill>
        <a:latin typeface="Arial" charset="0"/>
        <a:ea typeface="+mn-ea"/>
        <a:cs typeface="+mn-cs"/>
      </a:defRPr>
    </a:lvl4pPr>
    <a:lvl5pPr marL="2437978" algn="l" rtl="0" fontAlgn="base">
      <a:spcBef>
        <a:spcPct val="0"/>
      </a:spcBef>
      <a:spcAft>
        <a:spcPct val="0"/>
      </a:spcAft>
      <a:defRPr kern="1200">
        <a:solidFill>
          <a:schemeClr val="tx1"/>
        </a:solidFill>
        <a:latin typeface="Arial" charset="0"/>
        <a:ea typeface="+mn-ea"/>
        <a:cs typeface="+mn-cs"/>
      </a:defRPr>
    </a:lvl5pPr>
    <a:lvl6pPr marL="3047468" algn="l" defTabSz="1218990" rtl="0" eaLnBrk="1" latinLnBrk="0" hangingPunct="1">
      <a:defRPr kern="1200">
        <a:solidFill>
          <a:schemeClr val="tx1"/>
        </a:solidFill>
        <a:latin typeface="Arial" charset="0"/>
        <a:ea typeface="+mn-ea"/>
        <a:cs typeface="+mn-cs"/>
      </a:defRPr>
    </a:lvl6pPr>
    <a:lvl7pPr marL="3656959" algn="l" defTabSz="1218990" rtl="0" eaLnBrk="1" latinLnBrk="0" hangingPunct="1">
      <a:defRPr kern="1200">
        <a:solidFill>
          <a:schemeClr val="tx1"/>
        </a:solidFill>
        <a:latin typeface="Arial" charset="0"/>
        <a:ea typeface="+mn-ea"/>
        <a:cs typeface="+mn-cs"/>
      </a:defRPr>
    </a:lvl7pPr>
    <a:lvl8pPr marL="4266453" algn="l" defTabSz="1218990" rtl="0" eaLnBrk="1" latinLnBrk="0" hangingPunct="1">
      <a:defRPr kern="1200">
        <a:solidFill>
          <a:schemeClr val="tx1"/>
        </a:solidFill>
        <a:latin typeface="Arial" charset="0"/>
        <a:ea typeface="+mn-ea"/>
        <a:cs typeface="+mn-cs"/>
      </a:defRPr>
    </a:lvl8pPr>
    <a:lvl9pPr marL="4875947" algn="l" defTabSz="121899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4128" userDrawn="1">
          <p15:clr>
            <a:srgbClr val="A4A3A4"/>
          </p15:clr>
        </p15:guide>
        <p15:guide id="2" orient="horz" pos="4032" userDrawn="1">
          <p15:clr>
            <a:srgbClr val="A4A3A4"/>
          </p15:clr>
        </p15:guide>
        <p15:guide id="3" orient="horz" pos="144" userDrawn="1">
          <p15:clr>
            <a:srgbClr val="A4A3A4"/>
          </p15:clr>
        </p15:guide>
        <p15:guide id="4" orient="horz" pos="240" userDrawn="1">
          <p15:clr>
            <a:srgbClr val="A4A3A4"/>
          </p15:clr>
        </p15:guide>
        <p15:guide id="5" orient="horz" pos="1008" userDrawn="1">
          <p15:clr>
            <a:srgbClr val="A4A3A4"/>
          </p15:clr>
        </p15:guide>
        <p15:guide id="6" orient="horz" pos="3888" userDrawn="1">
          <p15:clr>
            <a:srgbClr val="A4A3A4"/>
          </p15:clr>
        </p15:guide>
        <p15:guide id="7" pos="456" userDrawn="1">
          <p15:clr>
            <a:srgbClr val="A4A3A4"/>
          </p15:clr>
        </p15:guide>
        <p15:guide id="8" pos="7248" userDrawn="1">
          <p15:clr>
            <a:srgbClr val="A4A3A4"/>
          </p15:clr>
        </p15:guide>
        <p15:guide id="9" pos="3839" userDrawn="1">
          <p15:clr>
            <a:srgbClr val="A4A3A4"/>
          </p15:clr>
        </p15:guide>
        <p15:guide id="11" pos="7392" userDrawn="1">
          <p15:clr>
            <a:srgbClr val="A4A3A4"/>
          </p15:clr>
        </p15:guide>
        <p15:guide id="12" pos="312"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5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issa Johengen" initials="MJ" lastIdx="57" clrIdx="0"/>
  <p:cmAuthor id="2" name="Le Anne Gray" initials="LAG" lastIdx="5" clrIdx="1"/>
  <p:cmAuthor id="3" name="Ann Morcos" initials="AM" lastIdx="1" clrIdx="2"/>
  <p:cmAuthor id="4" name="CLINICALOPTIONS\krosenthal" initials="C" lastIdx="26" clrIdx="3">
    <p:extLst>
      <p:ext uri="{19B8F6BF-5375-455C-9EA6-DF929625EA0E}">
        <p15:presenceInfo xmlns:p15="http://schemas.microsoft.com/office/powerpoint/2012/main" userId="CLINICALOPTIONS\krosenthal" providerId="None"/>
      </p:ext>
    </p:extLst>
  </p:cmAuthor>
  <p:cmAuthor id="5" name="jstanley@clinicaloptions.com" initials="j" lastIdx="13" clrIdx="4">
    <p:extLst>
      <p:ext uri="{19B8F6BF-5375-455C-9EA6-DF929625EA0E}">
        <p15:presenceInfo xmlns:p15="http://schemas.microsoft.com/office/powerpoint/2012/main" userId="jstanley@clinicaloptions.com" providerId="None"/>
      </p:ext>
    </p:extLst>
  </p:cmAuthor>
  <p:cmAuthor id="6" name="Justine Stanley" initials="JS" lastIdx="32" clrIdx="5">
    <p:extLst>
      <p:ext uri="{19B8F6BF-5375-455C-9EA6-DF929625EA0E}">
        <p15:presenceInfo xmlns:p15="http://schemas.microsoft.com/office/powerpoint/2012/main" userId="S::jstanley@clinicaloptions.com::1769bdb0-9f1c-4aef-a58e-f173b6493a85" providerId="AD"/>
      </p:ext>
    </p:extLst>
  </p:cmAuthor>
  <p:cmAuthor id="7" name=" " initials="MAC" lastIdx="8" clrIdx="6"/>
  <p:cmAuthor id="8" name="Andrew Bowser" initials="AB" lastIdx="6" clrIdx="7"/>
  <p:cmAuthor id="9" name="Melanie Couton" initials="MAC" lastIdx="4" clrIdx="8"/>
  <p:cmAuthor id="10" name="Megan Capel" initials="MC" lastIdx="5" clrIdx="9"/>
  <p:cmAuthor id="11" name="Gordon Kelley" initials="GK" lastIdx="80" clrIdx="10">
    <p:extLst>
      <p:ext uri="{19B8F6BF-5375-455C-9EA6-DF929625EA0E}">
        <p15:presenceInfo xmlns:p15="http://schemas.microsoft.com/office/powerpoint/2012/main" userId="S::gkelley@clinicaloptions.com::7e3d11cf-7436-4611-80d7-51121a63678e" providerId="AD"/>
      </p:ext>
    </p:extLst>
  </p:cmAuthor>
  <p:cmAuthor id="12" name="CLINICALOPTIONS\tquill" initials="C" lastIdx="51" clrIdx="11">
    <p:extLst>
      <p:ext uri="{19B8F6BF-5375-455C-9EA6-DF929625EA0E}">
        <p15:presenceInfo xmlns:p15="http://schemas.microsoft.com/office/powerpoint/2012/main" userId="CLINICALOPTIONS\tquill" providerId="None"/>
      </p:ext>
    </p:extLst>
  </p:cmAuthor>
  <p:cmAuthor id="13" name="Brittany Salatino" initials="BS" lastIdx="16" clrIdx="12">
    <p:extLst>
      <p:ext uri="{19B8F6BF-5375-455C-9EA6-DF929625EA0E}">
        <p15:presenceInfo xmlns:p15="http://schemas.microsoft.com/office/powerpoint/2012/main" userId="S::bsalatino@clinicaloptions.com::acf53b8f-10a6-4003-b8f1-19b4ef5a869d" providerId="AD"/>
      </p:ext>
    </p:extLst>
  </p:cmAuthor>
  <p:cmAuthor id="14" name="Jennifer Eimers" initials="JE" lastIdx="1" clrIdx="13">
    <p:extLst>
      <p:ext uri="{19B8F6BF-5375-455C-9EA6-DF929625EA0E}">
        <p15:presenceInfo xmlns:p15="http://schemas.microsoft.com/office/powerpoint/2012/main" userId="S::jeimers@clinicaloptions.com::e496f3f7-6a48-4339-9b0c-9f426a43f94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7B5F2"/>
    <a:srgbClr val="5764AD"/>
    <a:srgbClr val="CFDF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440" autoAdjust="0"/>
    <p:restoredTop sz="79303" autoAdjust="0"/>
  </p:normalViewPr>
  <p:slideViewPr>
    <p:cSldViewPr snapToGrid="0" snapToObjects="1">
      <p:cViewPr varScale="1">
        <p:scale>
          <a:sx n="90" d="100"/>
          <a:sy n="90" d="100"/>
        </p:scale>
        <p:origin x="1596" y="90"/>
      </p:cViewPr>
      <p:guideLst>
        <p:guide orient="horz" pos="4128"/>
        <p:guide orient="horz" pos="4032"/>
        <p:guide orient="horz" pos="144"/>
        <p:guide orient="horz" pos="240"/>
        <p:guide orient="horz" pos="1008"/>
        <p:guide orient="horz" pos="3888"/>
        <p:guide pos="456"/>
        <p:guide pos="7248"/>
        <p:guide pos="3839"/>
        <p:guide pos="7392"/>
        <p:guide pos="312"/>
      </p:guideLst>
    </p:cSldViewPr>
  </p:slideViewPr>
  <p:notesTextViewPr>
    <p:cViewPr>
      <p:scale>
        <a:sx n="1" d="1"/>
        <a:sy n="1" d="1"/>
      </p:scale>
      <p:origin x="0" y="0"/>
    </p:cViewPr>
  </p:notesTextViewPr>
  <p:sorterViewPr>
    <p:cViewPr varScale="1">
      <p:scale>
        <a:sx n="1" d="1"/>
        <a:sy n="1" d="1"/>
      </p:scale>
      <p:origin x="0" y="0"/>
    </p:cViewPr>
  </p:sorterViewPr>
  <p:notesViewPr>
    <p:cSldViewPr snapToGrid="0" snapToObjects="1">
      <p:cViewPr varScale="1">
        <p:scale>
          <a:sx n="47" d="100"/>
          <a:sy n="47" d="100"/>
        </p:scale>
        <p:origin x="1640" y="60"/>
      </p:cViewPr>
      <p:guideLst>
        <p:guide orient="horz" pos="2880"/>
        <p:guide pos="2151"/>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slide" Target="slides/slide47.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commentAuthors" Target="commentAuthors.xml"/><Relationship Id="rId5" Type="http://schemas.openxmlformats.org/officeDocument/2006/relationships/slideMaster" Target="slideMasters/slideMaster1.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tags" Target="tags/tag1.xml"/><Relationship Id="rId61"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notesMaster" Target="notesMasters/notesMaster1.xml"/><Relationship Id="rId8" Type="http://schemas.openxmlformats.org/officeDocument/2006/relationships/slideMaster" Target="slideMasters/slideMaster4.xml"/><Relationship Id="rId51" Type="http://schemas.openxmlformats.org/officeDocument/2006/relationships/slide" Target="slides/slide43.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1">
                  <a:lumMod val="75000"/>
                </a:schemeClr>
              </a:solidFill>
              <a:ln w="19050">
                <a:solidFill>
                  <a:schemeClr val="lt1"/>
                </a:solidFill>
              </a:ln>
              <a:effectLst/>
            </c:spPr>
            <c:extLst>
              <c:ext xmlns:c16="http://schemas.microsoft.com/office/drawing/2014/chart" uri="{C3380CC4-5D6E-409C-BE32-E72D297353CC}">
                <c16:uniqueId val="{00000001-E646-4C94-8975-352329F89616}"/>
              </c:ext>
            </c:extLst>
          </c:dPt>
          <c:dPt>
            <c:idx val="1"/>
            <c:bubble3D val="0"/>
            <c:spPr>
              <a:solidFill>
                <a:schemeClr val="accent1">
                  <a:lumMod val="50000"/>
                </a:schemeClr>
              </a:solidFill>
              <a:ln w="19050">
                <a:solidFill>
                  <a:schemeClr val="lt1"/>
                </a:solidFill>
              </a:ln>
              <a:effectLst/>
            </c:spPr>
            <c:extLst>
              <c:ext xmlns:c16="http://schemas.microsoft.com/office/drawing/2014/chart" uri="{C3380CC4-5D6E-409C-BE32-E72D297353CC}">
                <c16:uniqueId val="{00000003-E646-4C94-8975-352329F89616}"/>
              </c:ext>
            </c:extLst>
          </c:dPt>
          <c:dPt>
            <c:idx val="2"/>
            <c:bubble3D val="0"/>
            <c:spPr>
              <a:solidFill>
                <a:schemeClr val="bg2">
                  <a:lumMod val="50000"/>
                </a:schemeClr>
              </a:solidFill>
              <a:ln w="19050">
                <a:solidFill>
                  <a:schemeClr val="lt1"/>
                </a:solidFill>
              </a:ln>
              <a:effectLst/>
            </c:spPr>
            <c:extLst>
              <c:ext xmlns:c16="http://schemas.microsoft.com/office/drawing/2014/chart" uri="{C3380CC4-5D6E-409C-BE32-E72D297353CC}">
                <c16:uniqueId val="{00000005-E646-4C94-8975-352329F89616}"/>
              </c:ext>
            </c:extLst>
          </c:dPt>
          <c:dPt>
            <c:idx val="3"/>
            <c:bubble3D val="0"/>
            <c:spPr>
              <a:solidFill>
                <a:schemeClr val="bg2"/>
              </a:solidFill>
              <a:ln w="19050">
                <a:solidFill>
                  <a:schemeClr val="lt1"/>
                </a:solidFill>
              </a:ln>
              <a:effectLst/>
            </c:spPr>
            <c:extLst>
              <c:ext xmlns:c16="http://schemas.microsoft.com/office/drawing/2014/chart" uri="{C3380CC4-5D6E-409C-BE32-E72D297353CC}">
                <c16:uniqueId val="{00000007-E646-4C94-8975-352329F89616}"/>
              </c:ext>
            </c:extLst>
          </c:dPt>
          <c:cat>
            <c:strRef>
              <c:f>Sheet1!$A$2:$A$5</c:f>
              <c:strCache>
                <c:ptCount val="4"/>
                <c:pt idx="0">
                  <c:v>BRCA-, HRd</c:v>
                </c:pt>
                <c:pt idx="1">
                  <c:v>BRCA+</c:v>
                </c:pt>
                <c:pt idx="2">
                  <c:v>HRp</c:v>
                </c:pt>
                <c:pt idx="3">
                  <c:v>ND</c:v>
                </c:pt>
              </c:strCache>
            </c:strRef>
          </c:cat>
          <c:val>
            <c:numRef>
              <c:f>Sheet1!$B$2:$B$5</c:f>
              <c:numCache>
                <c:formatCode>General</c:formatCode>
                <c:ptCount val="4"/>
                <c:pt idx="0">
                  <c:v>0.20463847203274216</c:v>
                </c:pt>
                <c:pt idx="1">
                  <c:v>0.30422919508867668</c:v>
                </c:pt>
                <c:pt idx="2">
                  <c:v>0.339699863574352</c:v>
                </c:pt>
                <c:pt idx="3">
                  <c:v>0.15143246930422918</c:v>
                </c:pt>
              </c:numCache>
            </c:numRef>
          </c:val>
          <c:extLst>
            <c:ext xmlns:c16="http://schemas.microsoft.com/office/drawing/2014/chart" uri="{C3380CC4-5D6E-409C-BE32-E72D297353CC}">
              <c16:uniqueId val="{00000008-E646-4C94-8975-352329F89616}"/>
            </c:ext>
          </c:extLst>
        </c:ser>
        <c:dLbls>
          <c:showLegendKey val="0"/>
          <c:showVal val="0"/>
          <c:showCatName val="0"/>
          <c:showSerName val="0"/>
          <c:showPercent val="0"/>
          <c:showBubbleSize val="0"/>
          <c:showLeaderLines val="1"/>
        </c:dLbls>
        <c:firstSliceAng val="179"/>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04FCF9-F79F-3C40-83AF-23A887FF66C8}" type="doc">
      <dgm:prSet loTypeId="urn:microsoft.com/office/officeart/2005/8/layout/hierarchy2" loCatId="" qsTypeId="urn:microsoft.com/office/officeart/2005/8/quickstyle/simple1" qsCatId="simple" csTypeId="urn:microsoft.com/office/officeart/2005/8/colors/accent1_2" csCatId="accent1" phldr="1"/>
      <dgm:spPr/>
      <dgm:t>
        <a:bodyPr/>
        <a:lstStyle/>
        <a:p>
          <a:endParaRPr lang="en-US"/>
        </a:p>
      </dgm:t>
    </dgm:pt>
    <dgm:pt modelId="{85EFD941-D3AD-6D40-97BC-82A402E625B7}">
      <dgm:prSet phldrT="[Text]"/>
      <dgm:spPr/>
      <dgm:t>
        <a:bodyPr/>
        <a:lstStyle/>
        <a:p>
          <a:r>
            <a:rPr lang="en-US" dirty="0">
              <a:latin typeface="Calibri" panose="020F0502020204030204" pitchFamily="34" charset="0"/>
              <a:cs typeface="Calibri" panose="020F0502020204030204" pitchFamily="34" charset="0"/>
            </a:rPr>
            <a:t>IV Q3W carboplatin + paclitaxel</a:t>
          </a:r>
        </a:p>
      </dgm:t>
    </dgm:pt>
    <dgm:pt modelId="{10AAC046-8B9E-A845-98DF-FE0F5271D953}" type="parTrans" cxnId="{D6B44656-A4BB-3243-97E0-E3B13C493689}">
      <dgm:prSet/>
      <dgm:spPr/>
      <dgm:t>
        <a:bodyPr/>
        <a:lstStyle/>
        <a:p>
          <a:endParaRPr lang="en-US">
            <a:latin typeface="Calibri" panose="020F0502020204030204" pitchFamily="34" charset="0"/>
            <a:cs typeface="Calibri" panose="020F0502020204030204" pitchFamily="34" charset="0"/>
          </a:endParaRPr>
        </a:p>
      </dgm:t>
    </dgm:pt>
    <dgm:pt modelId="{128A15C3-45B4-F145-B575-A6E70DBE60BB}" type="sibTrans" cxnId="{D6B44656-A4BB-3243-97E0-E3B13C493689}">
      <dgm:prSet/>
      <dgm:spPr/>
      <dgm:t>
        <a:bodyPr/>
        <a:lstStyle/>
        <a:p>
          <a:endParaRPr lang="en-US">
            <a:latin typeface="Calibri" panose="020F0502020204030204" pitchFamily="34" charset="0"/>
            <a:cs typeface="Calibri" panose="020F0502020204030204" pitchFamily="34" charset="0"/>
          </a:endParaRPr>
        </a:p>
      </dgm:t>
    </dgm:pt>
    <dgm:pt modelId="{4EED7040-E58B-3144-8A14-E71C441EC770}">
      <dgm:prSet phldrT="[Text]"/>
      <dgm:spPr/>
      <dgm:t>
        <a:bodyPr/>
        <a:lstStyle/>
        <a:p>
          <a:r>
            <a:rPr lang="en-US" b="1" dirty="0">
              <a:latin typeface="Calibri" panose="020F0502020204030204" pitchFamily="34" charset="0"/>
              <a:cs typeface="Calibri" panose="020F0502020204030204" pitchFamily="34" charset="0"/>
            </a:rPr>
            <a:t>No bevacizumab</a:t>
          </a:r>
        </a:p>
      </dgm:t>
    </dgm:pt>
    <dgm:pt modelId="{DB5400DD-B692-D444-9792-A16775744317}" type="parTrans" cxnId="{4B7E24E1-7B99-D64D-B2CB-FB4B52CF9FE7}">
      <dgm:prSet/>
      <dgm:spPr/>
      <dgm:t>
        <a:bodyPr/>
        <a:lstStyle/>
        <a:p>
          <a:endParaRPr lang="en-US" dirty="0">
            <a:latin typeface="Calibri" panose="020F0502020204030204" pitchFamily="34" charset="0"/>
            <a:cs typeface="Calibri" panose="020F0502020204030204" pitchFamily="34" charset="0"/>
          </a:endParaRPr>
        </a:p>
      </dgm:t>
    </dgm:pt>
    <dgm:pt modelId="{FC7761F4-9A85-0A45-80DD-05EA2A8500D7}" type="sibTrans" cxnId="{4B7E24E1-7B99-D64D-B2CB-FB4B52CF9FE7}">
      <dgm:prSet/>
      <dgm:spPr/>
      <dgm:t>
        <a:bodyPr/>
        <a:lstStyle/>
        <a:p>
          <a:endParaRPr lang="en-US">
            <a:latin typeface="Calibri" panose="020F0502020204030204" pitchFamily="34" charset="0"/>
            <a:cs typeface="Calibri" panose="020F0502020204030204" pitchFamily="34" charset="0"/>
          </a:endParaRPr>
        </a:p>
      </dgm:t>
    </dgm:pt>
    <dgm:pt modelId="{C4859CF0-FD4B-4B4F-B0D8-077C2DB8CABB}">
      <dgm:prSet phldrT="[Text]" custT="1"/>
      <dgm:spPr/>
      <dgm:t>
        <a:bodyPr/>
        <a:lstStyle/>
        <a:p>
          <a:r>
            <a:rPr lang="en-US" sz="1400" b="1" i="1" dirty="0">
              <a:latin typeface="Calibri" panose="020F0502020204030204" pitchFamily="34" charset="0"/>
              <a:cs typeface="Calibri" panose="020F0502020204030204" pitchFamily="34" charset="0"/>
            </a:rPr>
            <a:t>BRCA</a:t>
          </a:r>
          <a:r>
            <a:rPr lang="en-US" sz="1400" b="1" dirty="0">
              <a:latin typeface="Calibri" panose="020F0502020204030204" pitchFamily="34" charset="0"/>
              <a:cs typeface="Calibri" panose="020F0502020204030204" pitchFamily="34" charset="0"/>
            </a:rPr>
            <a:t> mutant</a:t>
          </a:r>
        </a:p>
        <a:p>
          <a:r>
            <a:rPr lang="en-US" sz="1400" b="1" dirty="0">
              <a:latin typeface="Calibri" panose="020F0502020204030204" pitchFamily="34" charset="0"/>
              <a:cs typeface="Calibri" panose="020F0502020204030204" pitchFamily="34" charset="0"/>
            </a:rPr>
            <a:t>HRD:</a:t>
          </a:r>
          <a:r>
            <a:rPr lang="en-US" sz="1400" b="1" baseline="30000" dirty="0">
              <a:latin typeface="Calibri" panose="020F0502020204030204" pitchFamily="34" charset="0"/>
              <a:cs typeface="Calibri" panose="020F0502020204030204" pitchFamily="34" charset="0"/>
            </a:rPr>
            <a:t>[1,2]</a:t>
          </a:r>
          <a:endParaRPr lang="en-US" sz="1400" b="1" dirty="0">
            <a:latin typeface="Calibri" panose="020F0502020204030204" pitchFamily="34" charset="0"/>
            <a:cs typeface="Calibri" panose="020F0502020204030204" pitchFamily="34" charset="0"/>
          </a:endParaRPr>
        </a:p>
        <a:p>
          <a:r>
            <a:rPr lang="en-US" sz="1400" dirty="0">
              <a:latin typeface="Calibri" panose="020F0502020204030204" pitchFamily="34" charset="0"/>
              <a:cs typeface="Calibri" panose="020F0502020204030204" pitchFamily="34" charset="0"/>
            </a:rPr>
            <a:t>Add PARPi (preferred)</a:t>
          </a:r>
        </a:p>
      </dgm:t>
    </dgm:pt>
    <dgm:pt modelId="{1521C31D-A513-164A-8C95-B44F60A52BFE}" type="parTrans" cxnId="{9C9A0966-9806-4A44-BC1B-C2227490E5DC}">
      <dgm:prSet/>
      <dgm:spPr/>
      <dgm:t>
        <a:bodyPr/>
        <a:lstStyle/>
        <a:p>
          <a:endParaRPr lang="en-US" dirty="0">
            <a:latin typeface="Calibri" panose="020F0502020204030204" pitchFamily="34" charset="0"/>
            <a:cs typeface="Calibri" panose="020F0502020204030204" pitchFamily="34" charset="0"/>
          </a:endParaRPr>
        </a:p>
      </dgm:t>
    </dgm:pt>
    <dgm:pt modelId="{CDD53BF0-623A-2E47-A715-BDC127F511C4}" type="sibTrans" cxnId="{9C9A0966-9806-4A44-BC1B-C2227490E5DC}">
      <dgm:prSet/>
      <dgm:spPr/>
      <dgm:t>
        <a:bodyPr/>
        <a:lstStyle/>
        <a:p>
          <a:endParaRPr lang="en-US">
            <a:latin typeface="Calibri" panose="020F0502020204030204" pitchFamily="34" charset="0"/>
            <a:cs typeface="Calibri" panose="020F0502020204030204" pitchFamily="34" charset="0"/>
          </a:endParaRPr>
        </a:p>
      </dgm:t>
    </dgm:pt>
    <dgm:pt modelId="{72B415D3-0549-8742-886E-E23B71EBBFD3}">
      <dgm:prSet phldrT="[Text]" custT="1"/>
      <dgm:spPr/>
      <dgm:t>
        <a:bodyPr/>
        <a:lstStyle/>
        <a:p>
          <a:r>
            <a:rPr lang="en-US" sz="1400" b="1" dirty="0">
              <a:latin typeface="Calibri" panose="020F0502020204030204" pitchFamily="34" charset="0"/>
              <a:cs typeface="Calibri" panose="020F0502020204030204" pitchFamily="34" charset="0"/>
            </a:rPr>
            <a:t>HRP:</a:t>
          </a:r>
        </a:p>
        <a:p>
          <a:r>
            <a:rPr lang="en-US" sz="1400" dirty="0">
              <a:latin typeface="Calibri" panose="020F0502020204030204" pitchFamily="34" charset="0"/>
              <a:cs typeface="Calibri" panose="020F0502020204030204" pitchFamily="34" charset="0"/>
            </a:rPr>
            <a:t>Add PARPi</a:t>
          </a:r>
        </a:p>
        <a:p>
          <a:r>
            <a:rPr lang="en-US" sz="1400" dirty="0">
              <a:latin typeface="Calibri" panose="020F0502020204030204" pitchFamily="34" charset="0"/>
              <a:cs typeface="Calibri" panose="020F0502020204030204" pitchFamily="34" charset="0"/>
            </a:rPr>
            <a:t>or</a:t>
          </a:r>
        </a:p>
        <a:p>
          <a:r>
            <a:rPr lang="en-US" sz="1400" dirty="0">
              <a:latin typeface="Calibri" panose="020F0502020204030204" pitchFamily="34" charset="0"/>
              <a:cs typeface="Calibri" panose="020F0502020204030204" pitchFamily="34" charset="0"/>
            </a:rPr>
            <a:t>Observation</a:t>
          </a:r>
        </a:p>
      </dgm:t>
    </dgm:pt>
    <dgm:pt modelId="{F258251D-F1F3-2B4E-BE74-5C313323E41E}" type="parTrans" cxnId="{5F88530A-7A25-4741-B794-7B35E83CCC68}">
      <dgm:prSet/>
      <dgm:spPr/>
      <dgm:t>
        <a:bodyPr/>
        <a:lstStyle/>
        <a:p>
          <a:endParaRPr lang="en-US" dirty="0">
            <a:latin typeface="Calibri" panose="020F0502020204030204" pitchFamily="34" charset="0"/>
            <a:cs typeface="Calibri" panose="020F0502020204030204" pitchFamily="34" charset="0"/>
          </a:endParaRPr>
        </a:p>
      </dgm:t>
    </dgm:pt>
    <dgm:pt modelId="{732C7593-BE4A-EC4F-8E75-417F13E73FAA}" type="sibTrans" cxnId="{5F88530A-7A25-4741-B794-7B35E83CCC68}">
      <dgm:prSet/>
      <dgm:spPr/>
      <dgm:t>
        <a:bodyPr/>
        <a:lstStyle/>
        <a:p>
          <a:endParaRPr lang="en-US">
            <a:latin typeface="Calibri" panose="020F0502020204030204" pitchFamily="34" charset="0"/>
            <a:cs typeface="Calibri" panose="020F0502020204030204" pitchFamily="34" charset="0"/>
          </a:endParaRPr>
        </a:p>
      </dgm:t>
    </dgm:pt>
    <dgm:pt modelId="{319FD1B0-FF74-B143-B99E-DC024577E2E9}">
      <dgm:prSet phldrT="[Text]"/>
      <dgm:spPr/>
      <dgm:t>
        <a:bodyPr/>
        <a:lstStyle/>
        <a:p>
          <a:r>
            <a:rPr lang="en-US" b="1" dirty="0">
              <a:latin typeface="Calibri" panose="020F0502020204030204" pitchFamily="34" charset="0"/>
              <a:cs typeface="Calibri" panose="020F0502020204030204" pitchFamily="34" charset="0"/>
            </a:rPr>
            <a:t>Bevacizumab during chemotherapy and in maintenance</a:t>
          </a:r>
        </a:p>
      </dgm:t>
    </dgm:pt>
    <dgm:pt modelId="{C6421DFB-7B5B-2B4C-9F30-1FB5A9914BCD}" type="parTrans" cxnId="{966F1565-BD5A-CD42-8144-4A4D6BAF2325}">
      <dgm:prSet/>
      <dgm:spPr/>
      <dgm:t>
        <a:bodyPr/>
        <a:lstStyle/>
        <a:p>
          <a:endParaRPr lang="en-US" dirty="0">
            <a:latin typeface="Calibri" panose="020F0502020204030204" pitchFamily="34" charset="0"/>
            <a:cs typeface="Calibri" panose="020F0502020204030204" pitchFamily="34" charset="0"/>
          </a:endParaRPr>
        </a:p>
      </dgm:t>
    </dgm:pt>
    <dgm:pt modelId="{DA7D4BE0-8810-F546-8954-1FC13037C1B9}" type="sibTrans" cxnId="{966F1565-BD5A-CD42-8144-4A4D6BAF2325}">
      <dgm:prSet/>
      <dgm:spPr/>
      <dgm:t>
        <a:bodyPr/>
        <a:lstStyle/>
        <a:p>
          <a:endParaRPr lang="en-US">
            <a:latin typeface="Calibri" panose="020F0502020204030204" pitchFamily="34" charset="0"/>
            <a:cs typeface="Calibri" panose="020F0502020204030204" pitchFamily="34" charset="0"/>
          </a:endParaRPr>
        </a:p>
      </dgm:t>
    </dgm:pt>
    <dgm:pt modelId="{FBD1393E-E79C-E04E-9CA9-3D814BC79B04}">
      <dgm:prSet phldrT="[Text]" custT="1"/>
      <dgm:spPr/>
      <dgm:t>
        <a:bodyPr/>
        <a:lstStyle/>
        <a:p>
          <a:r>
            <a:rPr lang="en-US" sz="1400" b="1" i="1" dirty="0">
              <a:latin typeface="Calibri" panose="020F0502020204030204" pitchFamily="34" charset="0"/>
              <a:cs typeface="Calibri" panose="020F0502020204030204" pitchFamily="34" charset="0"/>
            </a:rPr>
            <a:t>BRCA</a:t>
          </a:r>
          <a:r>
            <a:rPr lang="en-US" sz="1400" b="1" dirty="0">
              <a:latin typeface="Calibri" panose="020F0502020204030204" pitchFamily="34" charset="0"/>
              <a:cs typeface="Calibri" panose="020F0502020204030204" pitchFamily="34" charset="0"/>
            </a:rPr>
            <a:t> mutant</a:t>
          </a:r>
        </a:p>
        <a:p>
          <a:r>
            <a:rPr lang="en-US" sz="1400" b="1" dirty="0">
              <a:latin typeface="Calibri" panose="020F0502020204030204" pitchFamily="34" charset="0"/>
              <a:cs typeface="Calibri" panose="020F0502020204030204" pitchFamily="34" charset="0"/>
            </a:rPr>
            <a:t>HRD</a:t>
          </a:r>
          <a:r>
            <a:rPr lang="en-US" sz="1400" b="1" baseline="30000" dirty="0">
              <a:latin typeface="Calibri" panose="020F0502020204030204" pitchFamily="34" charset="0"/>
              <a:cs typeface="Calibri" panose="020F0502020204030204" pitchFamily="34" charset="0"/>
            </a:rPr>
            <a:t>[3]</a:t>
          </a:r>
          <a:r>
            <a:rPr lang="en-US" sz="1400" b="1" baseline="0" dirty="0">
              <a:latin typeface="Calibri" panose="020F0502020204030204" pitchFamily="34" charset="0"/>
              <a:cs typeface="Calibri" panose="020F0502020204030204" pitchFamily="34" charset="0"/>
            </a:rPr>
            <a:t>:</a:t>
          </a:r>
        </a:p>
        <a:p>
          <a:r>
            <a:rPr lang="en-US" sz="1400" dirty="0">
              <a:latin typeface="Calibri" panose="020F0502020204030204" pitchFamily="34" charset="0"/>
              <a:cs typeface="Calibri" panose="020F0502020204030204" pitchFamily="34" charset="0"/>
            </a:rPr>
            <a:t>Add PARPi (preferred)</a:t>
          </a:r>
        </a:p>
      </dgm:t>
    </dgm:pt>
    <dgm:pt modelId="{CFBDD398-F5C5-0947-8A67-23CDC29E6624}" type="sibTrans" cxnId="{1BB04913-E73A-704D-B6CC-E46C26C829EB}">
      <dgm:prSet/>
      <dgm:spPr/>
      <dgm:t>
        <a:bodyPr/>
        <a:lstStyle/>
        <a:p>
          <a:endParaRPr lang="en-US">
            <a:latin typeface="Calibri" panose="020F0502020204030204" pitchFamily="34" charset="0"/>
            <a:cs typeface="Calibri" panose="020F0502020204030204" pitchFamily="34" charset="0"/>
          </a:endParaRPr>
        </a:p>
      </dgm:t>
    </dgm:pt>
    <dgm:pt modelId="{29C575CC-BFA8-EA41-8A78-8921AC6044FA}" type="parTrans" cxnId="{1BB04913-E73A-704D-B6CC-E46C26C829EB}">
      <dgm:prSet/>
      <dgm:spPr/>
      <dgm:t>
        <a:bodyPr/>
        <a:lstStyle/>
        <a:p>
          <a:endParaRPr lang="en-US" dirty="0">
            <a:latin typeface="Calibri" panose="020F0502020204030204" pitchFamily="34" charset="0"/>
            <a:cs typeface="Calibri" panose="020F0502020204030204" pitchFamily="34" charset="0"/>
          </a:endParaRPr>
        </a:p>
      </dgm:t>
    </dgm:pt>
    <dgm:pt modelId="{1A96F220-7FA4-AE4A-8FE6-D68C9A2EC9C4}">
      <dgm:prSet phldrT="[Text]" custT="1"/>
      <dgm:spPr/>
      <dgm:t>
        <a:bodyPr/>
        <a:lstStyle/>
        <a:p>
          <a:r>
            <a:rPr lang="en-US" sz="1400" b="1" dirty="0">
              <a:latin typeface="Calibri" panose="020F0502020204030204" pitchFamily="34" charset="0"/>
              <a:cs typeface="Calibri" panose="020F0502020204030204" pitchFamily="34" charset="0"/>
            </a:rPr>
            <a:t>HRP</a:t>
          </a:r>
          <a:r>
            <a:rPr lang="en-US" sz="1400" b="1" baseline="30000" dirty="0">
              <a:latin typeface="Calibri" panose="020F0502020204030204" pitchFamily="34" charset="0"/>
              <a:cs typeface="Calibri" panose="020F0502020204030204" pitchFamily="34" charset="0"/>
            </a:rPr>
            <a:t>[4,5]</a:t>
          </a:r>
          <a:r>
            <a:rPr lang="en-US" sz="1400" b="1" baseline="0" dirty="0">
              <a:latin typeface="Calibri" panose="020F0502020204030204" pitchFamily="34" charset="0"/>
              <a:cs typeface="Calibri" panose="020F0502020204030204" pitchFamily="34" charset="0"/>
            </a:rPr>
            <a:t>:</a:t>
          </a:r>
        </a:p>
        <a:p>
          <a:r>
            <a:rPr lang="en-US" sz="1400" dirty="0">
              <a:latin typeface="Calibri" panose="020F0502020204030204" pitchFamily="34" charset="0"/>
              <a:cs typeface="Calibri" panose="020F0502020204030204" pitchFamily="34" charset="0"/>
            </a:rPr>
            <a:t>Continue bevacizumab</a:t>
          </a:r>
        </a:p>
      </dgm:t>
    </dgm:pt>
    <dgm:pt modelId="{D4E7FF9B-99B0-6845-AD8D-121BD2D1FA76}" type="parTrans" cxnId="{B16CB3A1-7B5D-DE44-8F33-A779CB0FECCB}">
      <dgm:prSet/>
      <dgm:spPr/>
      <dgm:t>
        <a:bodyPr/>
        <a:lstStyle/>
        <a:p>
          <a:endParaRPr lang="en-US" dirty="0">
            <a:latin typeface="Calibri" panose="020F0502020204030204" pitchFamily="34" charset="0"/>
            <a:cs typeface="Calibri" panose="020F0502020204030204" pitchFamily="34" charset="0"/>
          </a:endParaRPr>
        </a:p>
      </dgm:t>
    </dgm:pt>
    <dgm:pt modelId="{EAD5E2C1-D9B5-E04D-B061-D6F83FFFC57B}" type="sibTrans" cxnId="{B16CB3A1-7B5D-DE44-8F33-A779CB0FECCB}">
      <dgm:prSet/>
      <dgm:spPr/>
      <dgm:t>
        <a:bodyPr/>
        <a:lstStyle/>
        <a:p>
          <a:endParaRPr lang="en-US">
            <a:latin typeface="Calibri" panose="020F0502020204030204" pitchFamily="34" charset="0"/>
            <a:cs typeface="Calibri" panose="020F0502020204030204" pitchFamily="34" charset="0"/>
          </a:endParaRPr>
        </a:p>
      </dgm:t>
    </dgm:pt>
    <dgm:pt modelId="{FBF9F8A9-CC4A-C944-9BBB-D168D234DF74}" type="pres">
      <dgm:prSet presAssocID="{DE04FCF9-F79F-3C40-83AF-23A887FF66C8}" presName="diagram" presStyleCnt="0">
        <dgm:presLayoutVars>
          <dgm:chPref val="1"/>
          <dgm:dir/>
          <dgm:animOne val="branch"/>
          <dgm:animLvl val="lvl"/>
          <dgm:resizeHandles val="exact"/>
        </dgm:presLayoutVars>
      </dgm:prSet>
      <dgm:spPr/>
    </dgm:pt>
    <dgm:pt modelId="{0D19AE8D-2C08-AD4D-A543-B94AAB013900}" type="pres">
      <dgm:prSet presAssocID="{85EFD941-D3AD-6D40-97BC-82A402E625B7}" presName="root1" presStyleCnt="0"/>
      <dgm:spPr/>
    </dgm:pt>
    <dgm:pt modelId="{B1A47B83-8F36-5848-BA5D-A7864F035931}" type="pres">
      <dgm:prSet presAssocID="{85EFD941-D3AD-6D40-97BC-82A402E625B7}" presName="LevelOneTextNode" presStyleLbl="node0" presStyleIdx="0" presStyleCnt="1" custScaleY="78376">
        <dgm:presLayoutVars>
          <dgm:chPref val="3"/>
        </dgm:presLayoutVars>
      </dgm:prSet>
      <dgm:spPr/>
    </dgm:pt>
    <dgm:pt modelId="{FBCDC9B7-B0E2-4744-AC0F-40604C80EA49}" type="pres">
      <dgm:prSet presAssocID="{85EFD941-D3AD-6D40-97BC-82A402E625B7}" presName="level2hierChild" presStyleCnt="0"/>
      <dgm:spPr/>
    </dgm:pt>
    <dgm:pt modelId="{6AFC7506-35BC-E847-882E-9C08FB450273}" type="pres">
      <dgm:prSet presAssocID="{DB5400DD-B692-D444-9792-A16775744317}" presName="conn2-1" presStyleLbl="parChTrans1D2" presStyleIdx="0" presStyleCnt="2"/>
      <dgm:spPr/>
    </dgm:pt>
    <dgm:pt modelId="{9421766E-C980-BA44-AD3B-165CE90AD2CB}" type="pres">
      <dgm:prSet presAssocID="{DB5400DD-B692-D444-9792-A16775744317}" presName="connTx" presStyleLbl="parChTrans1D2" presStyleIdx="0" presStyleCnt="2"/>
      <dgm:spPr/>
    </dgm:pt>
    <dgm:pt modelId="{2C489BC6-EE4A-8D48-9675-8E3EB657441A}" type="pres">
      <dgm:prSet presAssocID="{4EED7040-E58B-3144-8A14-E71C441EC770}" presName="root2" presStyleCnt="0"/>
      <dgm:spPr/>
    </dgm:pt>
    <dgm:pt modelId="{6BD0F5DA-0431-224D-A1B3-74ABDC18D4EC}" type="pres">
      <dgm:prSet presAssocID="{4EED7040-E58B-3144-8A14-E71C441EC770}" presName="LevelTwoTextNode" presStyleLbl="node2" presStyleIdx="0" presStyleCnt="2">
        <dgm:presLayoutVars>
          <dgm:chPref val="3"/>
        </dgm:presLayoutVars>
      </dgm:prSet>
      <dgm:spPr/>
    </dgm:pt>
    <dgm:pt modelId="{E6E04A37-FE1F-8C4C-961E-F13143082064}" type="pres">
      <dgm:prSet presAssocID="{4EED7040-E58B-3144-8A14-E71C441EC770}" presName="level3hierChild" presStyleCnt="0"/>
      <dgm:spPr/>
    </dgm:pt>
    <dgm:pt modelId="{D9622E92-288E-3444-96FA-C98246631126}" type="pres">
      <dgm:prSet presAssocID="{1521C31D-A513-164A-8C95-B44F60A52BFE}" presName="conn2-1" presStyleLbl="parChTrans1D3" presStyleIdx="0" presStyleCnt="4"/>
      <dgm:spPr/>
    </dgm:pt>
    <dgm:pt modelId="{4AF553A8-B498-1D4E-9D0C-B0BF5B88E5DC}" type="pres">
      <dgm:prSet presAssocID="{1521C31D-A513-164A-8C95-B44F60A52BFE}" presName="connTx" presStyleLbl="parChTrans1D3" presStyleIdx="0" presStyleCnt="4"/>
      <dgm:spPr/>
    </dgm:pt>
    <dgm:pt modelId="{05502790-6699-4546-9002-0D452CB425FC}" type="pres">
      <dgm:prSet presAssocID="{C4859CF0-FD4B-4B4F-B0D8-077C2DB8CABB}" presName="root2" presStyleCnt="0"/>
      <dgm:spPr/>
    </dgm:pt>
    <dgm:pt modelId="{FEAA14F7-B40D-E04B-B23C-F1128AC54865}" type="pres">
      <dgm:prSet presAssocID="{C4859CF0-FD4B-4B4F-B0D8-077C2DB8CABB}" presName="LevelTwoTextNode" presStyleLbl="node3" presStyleIdx="0" presStyleCnt="4" custScaleY="95644">
        <dgm:presLayoutVars>
          <dgm:chPref val="3"/>
        </dgm:presLayoutVars>
      </dgm:prSet>
      <dgm:spPr/>
    </dgm:pt>
    <dgm:pt modelId="{09593F33-4776-B34A-8AB1-A90F8F0B8C81}" type="pres">
      <dgm:prSet presAssocID="{C4859CF0-FD4B-4B4F-B0D8-077C2DB8CABB}" presName="level3hierChild" presStyleCnt="0"/>
      <dgm:spPr/>
    </dgm:pt>
    <dgm:pt modelId="{C7C1E7BF-A160-EE4A-B71E-CFC0FDD39A50}" type="pres">
      <dgm:prSet presAssocID="{F258251D-F1F3-2B4E-BE74-5C313323E41E}" presName="conn2-1" presStyleLbl="parChTrans1D3" presStyleIdx="1" presStyleCnt="4"/>
      <dgm:spPr/>
    </dgm:pt>
    <dgm:pt modelId="{39DFB10A-E7AC-C04B-9FE6-A370158621C0}" type="pres">
      <dgm:prSet presAssocID="{F258251D-F1F3-2B4E-BE74-5C313323E41E}" presName="connTx" presStyleLbl="parChTrans1D3" presStyleIdx="1" presStyleCnt="4"/>
      <dgm:spPr/>
    </dgm:pt>
    <dgm:pt modelId="{7C2F64F3-2665-154F-AF93-FBE9B3162D70}" type="pres">
      <dgm:prSet presAssocID="{72B415D3-0549-8742-886E-E23B71EBBFD3}" presName="root2" presStyleCnt="0"/>
      <dgm:spPr/>
    </dgm:pt>
    <dgm:pt modelId="{157439D9-759B-0F43-98B3-682DB202BE86}" type="pres">
      <dgm:prSet presAssocID="{72B415D3-0549-8742-886E-E23B71EBBFD3}" presName="LevelTwoTextNode" presStyleLbl="node3" presStyleIdx="1" presStyleCnt="4" custScaleY="106384" custLinFactNeighborX="-1877" custLinFactNeighborY="-1852">
        <dgm:presLayoutVars>
          <dgm:chPref val="3"/>
        </dgm:presLayoutVars>
      </dgm:prSet>
      <dgm:spPr/>
    </dgm:pt>
    <dgm:pt modelId="{C68A8C9E-F869-AD47-92EB-ABAE6EF5DA1E}" type="pres">
      <dgm:prSet presAssocID="{72B415D3-0549-8742-886E-E23B71EBBFD3}" presName="level3hierChild" presStyleCnt="0"/>
      <dgm:spPr/>
    </dgm:pt>
    <dgm:pt modelId="{6F9EB51C-E386-2D4A-B6CB-95AA63529966}" type="pres">
      <dgm:prSet presAssocID="{C6421DFB-7B5B-2B4C-9F30-1FB5A9914BCD}" presName="conn2-1" presStyleLbl="parChTrans1D2" presStyleIdx="1" presStyleCnt="2"/>
      <dgm:spPr/>
    </dgm:pt>
    <dgm:pt modelId="{173E28BA-4005-3149-AA51-057486F6108B}" type="pres">
      <dgm:prSet presAssocID="{C6421DFB-7B5B-2B4C-9F30-1FB5A9914BCD}" presName="connTx" presStyleLbl="parChTrans1D2" presStyleIdx="1" presStyleCnt="2"/>
      <dgm:spPr/>
    </dgm:pt>
    <dgm:pt modelId="{95091D42-307B-8D42-BEA1-68D97E989A61}" type="pres">
      <dgm:prSet presAssocID="{319FD1B0-FF74-B143-B99E-DC024577E2E9}" presName="root2" presStyleCnt="0"/>
      <dgm:spPr/>
    </dgm:pt>
    <dgm:pt modelId="{D285F4B6-5618-CC42-8595-68187152E989}" type="pres">
      <dgm:prSet presAssocID="{319FD1B0-FF74-B143-B99E-DC024577E2E9}" presName="LevelTwoTextNode" presStyleLbl="node2" presStyleIdx="1" presStyleCnt="2" custLinFactNeighborY="-13377">
        <dgm:presLayoutVars>
          <dgm:chPref val="3"/>
        </dgm:presLayoutVars>
      </dgm:prSet>
      <dgm:spPr/>
    </dgm:pt>
    <dgm:pt modelId="{1DE262B5-4120-004B-9D10-C1F467BBE114}" type="pres">
      <dgm:prSet presAssocID="{319FD1B0-FF74-B143-B99E-DC024577E2E9}" presName="level3hierChild" presStyleCnt="0"/>
      <dgm:spPr/>
    </dgm:pt>
    <dgm:pt modelId="{0C552724-20E4-4747-B34D-300502C7D4EF}" type="pres">
      <dgm:prSet presAssocID="{29C575CC-BFA8-EA41-8A78-8921AC6044FA}" presName="conn2-1" presStyleLbl="parChTrans1D3" presStyleIdx="2" presStyleCnt="4"/>
      <dgm:spPr/>
    </dgm:pt>
    <dgm:pt modelId="{BFDD5E3F-129A-924A-ADD2-7C5D4DCE7042}" type="pres">
      <dgm:prSet presAssocID="{29C575CC-BFA8-EA41-8A78-8921AC6044FA}" presName="connTx" presStyleLbl="parChTrans1D3" presStyleIdx="2" presStyleCnt="4"/>
      <dgm:spPr/>
    </dgm:pt>
    <dgm:pt modelId="{48BC0FEC-E6F8-7247-9764-CFD97B134774}" type="pres">
      <dgm:prSet presAssocID="{FBD1393E-E79C-E04E-9CA9-3D814BC79B04}" presName="root2" presStyleCnt="0"/>
      <dgm:spPr/>
    </dgm:pt>
    <dgm:pt modelId="{B23651B7-9905-0447-B92F-F554C50D6723}" type="pres">
      <dgm:prSet presAssocID="{FBD1393E-E79C-E04E-9CA9-3D814BC79B04}" presName="LevelTwoTextNode" presStyleLbl="node3" presStyleIdx="2" presStyleCnt="4" custScaleY="107598">
        <dgm:presLayoutVars>
          <dgm:chPref val="3"/>
        </dgm:presLayoutVars>
      </dgm:prSet>
      <dgm:spPr/>
    </dgm:pt>
    <dgm:pt modelId="{E1BDF772-B643-4545-A50A-E163FE9A7610}" type="pres">
      <dgm:prSet presAssocID="{FBD1393E-E79C-E04E-9CA9-3D814BC79B04}" presName="level3hierChild" presStyleCnt="0"/>
      <dgm:spPr/>
    </dgm:pt>
    <dgm:pt modelId="{BF087139-32B3-4444-94F9-5D3F27140C31}" type="pres">
      <dgm:prSet presAssocID="{D4E7FF9B-99B0-6845-AD8D-121BD2D1FA76}" presName="conn2-1" presStyleLbl="parChTrans1D3" presStyleIdx="3" presStyleCnt="4"/>
      <dgm:spPr/>
    </dgm:pt>
    <dgm:pt modelId="{926AFBD2-1248-7E49-BBCE-455C62550262}" type="pres">
      <dgm:prSet presAssocID="{D4E7FF9B-99B0-6845-AD8D-121BD2D1FA76}" presName="connTx" presStyleLbl="parChTrans1D3" presStyleIdx="3" presStyleCnt="4"/>
      <dgm:spPr/>
    </dgm:pt>
    <dgm:pt modelId="{56683E5E-D7FC-B445-B4DC-FA88CE73A64E}" type="pres">
      <dgm:prSet presAssocID="{1A96F220-7FA4-AE4A-8FE6-D68C9A2EC9C4}" presName="root2" presStyleCnt="0"/>
      <dgm:spPr/>
    </dgm:pt>
    <dgm:pt modelId="{3717825D-EC45-A24A-B4B2-17B8B2263283}" type="pres">
      <dgm:prSet presAssocID="{1A96F220-7FA4-AE4A-8FE6-D68C9A2EC9C4}" presName="LevelTwoTextNode" presStyleLbl="node3" presStyleIdx="3" presStyleCnt="4" custScaleY="66974">
        <dgm:presLayoutVars>
          <dgm:chPref val="3"/>
        </dgm:presLayoutVars>
      </dgm:prSet>
      <dgm:spPr/>
    </dgm:pt>
    <dgm:pt modelId="{18C56A5D-2F85-CF40-9BEB-596C80B0AD51}" type="pres">
      <dgm:prSet presAssocID="{1A96F220-7FA4-AE4A-8FE6-D68C9A2EC9C4}" presName="level3hierChild" presStyleCnt="0"/>
      <dgm:spPr/>
    </dgm:pt>
  </dgm:ptLst>
  <dgm:cxnLst>
    <dgm:cxn modelId="{5F88530A-7A25-4741-B794-7B35E83CCC68}" srcId="{4EED7040-E58B-3144-8A14-E71C441EC770}" destId="{72B415D3-0549-8742-886E-E23B71EBBFD3}" srcOrd="1" destOrd="0" parTransId="{F258251D-F1F3-2B4E-BE74-5C313323E41E}" sibTransId="{732C7593-BE4A-EC4F-8E75-417F13E73FAA}"/>
    <dgm:cxn modelId="{1BB04913-E73A-704D-B6CC-E46C26C829EB}" srcId="{319FD1B0-FF74-B143-B99E-DC024577E2E9}" destId="{FBD1393E-E79C-E04E-9CA9-3D814BC79B04}" srcOrd="0" destOrd="0" parTransId="{29C575CC-BFA8-EA41-8A78-8921AC6044FA}" sibTransId="{CFBDD398-F5C5-0947-8A67-23CDC29E6624}"/>
    <dgm:cxn modelId="{3E6C7514-018E-F045-B1F3-F885F71248A9}" type="presOf" srcId="{F258251D-F1F3-2B4E-BE74-5C313323E41E}" destId="{C7C1E7BF-A160-EE4A-B71E-CFC0FDD39A50}" srcOrd="0" destOrd="0" presId="urn:microsoft.com/office/officeart/2005/8/layout/hierarchy2"/>
    <dgm:cxn modelId="{3245282F-1BD0-884C-B1DD-C52B09689ECF}" type="presOf" srcId="{4EED7040-E58B-3144-8A14-E71C441EC770}" destId="{6BD0F5DA-0431-224D-A1B3-74ABDC18D4EC}" srcOrd="0" destOrd="0" presId="urn:microsoft.com/office/officeart/2005/8/layout/hierarchy2"/>
    <dgm:cxn modelId="{D98B5662-6D17-474A-9054-911A8A523E44}" type="presOf" srcId="{D4E7FF9B-99B0-6845-AD8D-121BD2D1FA76}" destId="{BF087139-32B3-4444-94F9-5D3F27140C31}" srcOrd="0" destOrd="0" presId="urn:microsoft.com/office/officeart/2005/8/layout/hierarchy2"/>
    <dgm:cxn modelId="{966F1565-BD5A-CD42-8144-4A4D6BAF2325}" srcId="{85EFD941-D3AD-6D40-97BC-82A402E625B7}" destId="{319FD1B0-FF74-B143-B99E-DC024577E2E9}" srcOrd="1" destOrd="0" parTransId="{C6421DFB-7B5B-2B4C-9F30-1FB5A9914BCD}" sibTransId="{DA7D4BE0-8810-F546-8954-1FC13037C1B9}"/>
    <dgm:cxn modelId="{9C9A0966-9806-4A44-BC1B-C2227490E5DC}" srcId="{4EED7040-E58B-3144-8A14-E71C441EC770}" destId="{C4859CF0-FD4B-4B4F-B0D8-077C2DB8CABB}" srcOrd="0" destOrd="0" parTransId="{1521C31D-A513-164A-8C95-B44F60A52BFE}" sibTransId="{CDD53BF0-623A-2E47-A715-BDC127F511C4}"/>
    <dgm:cxn modelId="{5425C346-4E21-9146-8E29-B5F8F7221717}" type="presOf" srcId="{72B415D3-0549-8742-886E-E23B71EBBFD3}" destId="{157439D9-759B-0F43-98B3-682DB202BE86}" srcOrd="0" destOrd="0" presId="urn:microsoft.com/office/officeart/2005/8/layout/hierarchy2"/>
    <dgm:cxn modelId="{C43C9C48-6BE9-C64B-ACE3-709AFD83930B}" type="presOf" srcId="{85EFD941-D3AD-6D40-97BC-82A402E625B7}" destId="{B1A47B83-8F36-5848-BA5D-A7864F035931}" srcOrd="0" destOrd="0" presId="urn:microsoft.com/office/officeart/2005/8/layout/hierarchy2"/>
    <dgm:cxn modelId="{0145686A-911F-924A-BA91-F92DCF6FCBA1}" type="presOf" srcId="{29C575CC-BFA8-EA41-8A78-8921AC6044FA}" destId="{0C552724-20E4-4747-B34D-300502C7D4EF}" srcOrd="0" destOrd="0" presId="urn:microsoft.com/office/officeart/2005/8/layout/hierarchy2"/>
    <dgm:cxn modelId="{636EA472-62F3-C146-A710-BCA713F80FDA}" type="presOf" srcId="{C4859CF0-FD4B-4B4F-B0D8-077C2DB8CABB}" destId="{FEAA14F7-B40D-E04B-B23C-F1128AC54865}" srcOrd="0" destOrd="0" presId="urn:microsoft.com/office/officeart/2005/8/layout/hierarchy2"/>
    <dgm:cxn modelId="{67B9F773-750C-AC4E-A4ED-46BB522B2DB4}" type="presOf" srcId="{1A96F220-7FA4-AE4A-8FE6-D68C9A2EC9C4}" destId="{3717825D-EC45-A24A-B4B2-17B8B2263283}" srcOrd="0" destOrd="0" presId="urn:microsoft.com/office/officeart/2005/8/layout/hierarchy2"/>
    <dgm:cxn modelId="{D6B44656-A4BB-3243-97E0-E3B13C493689}" srcId="{DE04FCF9-F79F-3C40-83AF-23A887FF66C8}" destId="{85EFD941-D3AD-6D40-97BC-82A402E625B7}" srcOrd="0" destOrd="0" parTransId="{10AAC046-8B9E-A845-98DF-FE0F5271D953}" sibTransId="{128A15C3-45B4-F145-B575-A6E70DBE60BB}"/>
    <dgm:cxn modelId="{98A2968A-F404-7C41-8792-5DEAAC845DE8}" type="presOf" srcId="{DE04FCF9-F79F-3C40-83AF-23A887FF66C8}" destId="{FBF9F8A9-CC4A-C944-9BBB-D168D234DF74}" srcOrd="0" destOrd="0" presId="urn:microsoft.com/office/officeart/2005/8/layout/hierarchy2"/>
    <dgm:cxn modelId="{FB1A0391-5541-7149-B879-9C1D6261BC71}" type="presOf" srcId="{DB5400DD-B692-D444-9792-A16775744317}" destId="{6AFC7506-35BC-E847-882E-9C08FB450273}" srcOrd="0" destOrd="0" presId="urn:microsoft.com/office/officeart/2005/8/layout/hierarchy2"/>
    <dgm:cxn modelId="{D8EBC696-23FD-BC4C-9AE8-DBE4212844D1}" type="presOf" srcId="{DB5400DD-B692-D444-9792-A16775744317}" destId="{9421766E-C980-BA44-AD3B-165CE90AD2CB}" srcOrd="1" destOrd="0" presId="urn:microsoft.com/office/officeart/2005/8/layout/hierarchy2"/>
    <dgm:cxn modelId="{B16CB3A1-7B5D-DE44-8F33-A779CB0FECCB}" srcId="{319FD1B0-FF74-B143-B99E-DC024577E2E9}" destId="{1A96F220-7FA4-AE4A-8FE6-D68C9A2EC9C4}" srcOrd="1" destOrd="0" parTransId="{D4E7FF9B-99B0-6845-AD8D-121BD2D1FA76}" sibTransId="{EAD5E2C1-D9B5-E04D-B061-D6F83FFFC57B}"/>
    <dgm:cxn modelId="{2EBDC3A6-E86C-D349-BA1F-6FB386248C30}" type="presOf" srcId="{D4E7FF9B-99B0-6845-AD8D-121BD2D1FA76}" destId="{926AFBD2-1248-7E49-BBCE-455C62550262}" srcOrd="1" destOrd="0" presId="urn:microsoft.com/office/officeart/2005/8/layout/hierarchy2"/>
    <dgm:cxn modelId="{6D8AFAA7-16CC-4B43-A685-AB7C29FCB770}" type="presOf" srcId="{C6421DFB-7B5B-2B4C-9F30-1FB5A9914BCD}" destId="{6F9EB51C-E386-2D4A-B6CB-95AA63529966}" srcOrd="0" destOrd="0" presId="urn:microsoft.com/office/officeart/2005/8/layout/hierarchy2"/>
    <dgm:cxn modelId="{4D37A9B6-FDB5-8A48-BD39-B42BBAF4FD59}" type="presOf" srcId="{319FD1B0-FF74-B143-B99E-DC024577E2E9}" destId="{D285F4B6-5618-CC42-8595-68187152E989}" srcOrd="0" destOrd="0" presId="urn:microsoft.com/office/officeart/2005/8/layout/hierarchy2"/>
    <dgm:cxn modelId="{CE02F8BE-A01F-2644-AECB-7A87BEC2507F}" type="presOf" srcId="{C6421DFB-7B5B-2B4C-9F30-1FB5A9914BCD}" destId="{173E28BA-4005-3149-AA51-057486F6108B}" srcOrd="1" destOrd="0" presId="urn:microsoft.com/office/officeart/2005/8/layout/hierarchy2"/>
    <dgm:cxn modelId="{D6A4EACA-BF6D-2F40-BFAA-056B24BC1C8F}" type="presOf" srcId="{1521C31D-A513-164A-8C95-B44F60A52BFE}" destId="{4AF553A8-B498-1D4E-9D0C-B0BF5B88E5DC}" srcOrd="1" destOrd="0" presId="urn:microsoft.com/office/officeart/2005/8/layout/hierarchy2"/>
    <dgm:cxn modelId="{3FE0D6D0-7DDD-074F-855D-AABFA78CF02F}" type="presOf" srcId="{1521C31D-A513-164A-8C95-B44F60A52BFE}" destId="{D9622E92-288E-3444-96FA-C98246631126}" srcOrd="0" destOrd="0" presId="urn:microsoft.com/office/officeart/2005/8/layout/hierarchy2"/>
    <dgm:cxn modelId="{4B7E24E1-7B99-D64D-B2CB-FB4B52CF9FE7}" srcId="{85EFD941-D3AD-6D40-97BC-82A402E625B7}" destId="{4EED7040-E58B-3144-8A14-E71C441EC770}" srcOrd="0" destOrd="0" parTransId="{DB5400DD-B692-D444-9792-A16775744317}" sibTransId="{FC7761F4-9A85-0A45-80DD-05EA2A8500D7}"/>
    <dgm:cxn modelId="{7EFEB2E3-282B-E04C-86F1-800813F841E6}" type="presOf" srcId="{29C575CC-BFA8-EA41-8A78-8921AC6044FA}" destId="{BFDD5E3F-129A-924A-ADD2-7C5D4DCE7042}" srcOrd="1" destOrd="0" presId="urn:microsoft.com/office/officeart/2005/8/layout/hierarchy2"/>
    <dgm:cxn modelId="{1A62ECE7-7530-8E4F-91A5-C862615E9D0A}" type="presOf" srcId="{F258251D-F1F3-2B4E-BE74-5C313323E41E}" destId="{39DFB10A-E7AC-C04B-9FE6-A370158621C0}" srcOrd="1" destOrd="0" presId="urn:microsoft.com/office/officeart/2005/8/layout/hierarchy2"/>
    <dgm:cxn modelId="{53F3D8F6-137F-714A-9E47-867209A972E0}" type="presOf" srcId="{FBD1393E-E79C-E04E-9CA9-3D814BC79B04}" destId="{B23651B7-9905-0447-B92F-F554C50D6723}" srcOrd="0" destOrd="0" presId="urn:microsoft.com/office/officeart/2005/8/layout/hierarchy2"/>
    <dgm:cxn modelId="{E68EB725-9FB7-504F-A838-9BE1BDD57ECD}" type="presParOf" srcId="{FBF9F8A9-CC4A-C944-9BBB-D168D234DF74}" destId="{0D19AE8D-2C08-AD4D-A543-B94AAB013900}" srcOrd="0" destOrd="0" presId="urn:microsoft.com/office/officeart/2005/8/layout/hierarchy2"/>
    <dgm:cxn modelId="{5A4AF3AE-C1E8-0342-BE59-B011F1C15CB1}" type="presParOf" srcId="{0D19AE8D-2C08-AD4D-A543-B94AAB013900}" destId="{B1A47B83-8F36-5848-BA5D-A7864F035931}" srcOrd="0" destOrd="0" presId="urn:microsoft.com/office/officeart/2005/8/layout/hierarchy2"/>
    <dgm:cxn modelId="{7FB6428D-6DDC-9B4E-A489-2D0EEF336E45}" type="presParOf" srcId="{0D19AE8D-2C08-AD4D-A543-B94AAB013900}" destId="{FBCDC9B7-B0E2-4744-AC0F-40604C80EA49}" srcOrd="1" destOrd="0" presId="urn:microsoft.com/office/officeart/2005/8/layout/hierarchy2"/>
    <dgm:cxn modelId="{83E7C102-7060-1544-B792-F09F7039A423}" type="presParOf" srcId="{FBCDC9B7-B0E2-4744-AC0F-40604C80EA49}" destId="{6AFC7506-35BC-E847-882E-9C08FB450273}" srcOrd="0" destOrd="0" presId="urn:microsoft.com/office/officeart/2005/8/layout/hierarchy2"/>
    <dgm:cxn modelId="{6A19C7CE-ACA3-8741-964C-75E5BEB8EDEA}" type="presParOf" srcId="{6AFC7506-35BC-E847-882E-9C08FB450273}" destId="{9421766E-C980-BA44-AD3B-165CE90AD2CB}" srcOrd="0" destOrd="0" presId="urn:microsoft.com/office/officeart/2005/8/layout/hierarchy2"/>
    <dgm:cxn modelId="{567B7A53-187D-0F4F-B672-E2EE03937A02}" type="presParOf" srcId="{FBCDC9B7-B0E2-4744-AC0F-40604C80EA49}" destId="{2C489BC6-EE4A-8D48-9675-8E3EB657441A}" srcOrd="1" destOrd="0" presId="urn:microsoft.com/office/officeart/2005/8/layout/hierarchy2"/>
    <dgm:cxn modelId="{6A63B725-CE2B-6E4A-B75F-D4CBC752D2B0}" type="presParOf" srcId="{2C489BC6-EE4A-8D48-9675-8E3EB657441A}" destId="{6BD0F5DA-0431-224D-A1B3-74ABDC18D4EC}" srcOrd="0" destOrd="0" presId="urn:microsoft.com/office/officeart/2005/8/layout/hierarchy2"/>
    <dgm:cxn modelId="{58C96EC6-C4BD-0A4D-BC26-40723352AE0A}" type="presParOf" srcId="{2C489BC6-EE4A-8D48-9675-8E3EB657441A}" destId="{E6E04A37-FE1F-8C4C-961E-F13143082064}" srcOrd="1" destOrd="0" presId="urn:microsoft.com/office/officeart/2005/8/layout/hierarchy2"/>
    <dgm:cxn modelId="{A4A6450B-26F3-CA4D-A9F8-3CA0366EEAE5}" type="presParOf" srcId="{E6E04A37-FE1F-8C4C-961E-F13143082064}" destId="{D9622E92-288E-3444-96FA-C98246631126}" srcOrd="0" destOrd="0" presId="urn:microsoft.com/office/officeart/2005/8/layout/hierarchy2"/>
    <dgm:cxn modelId="{A43A6E71-F312-6E43-B32D-0E52208DB285}" type="presParOf" srcId="{D9622E92-288E-3444-96FA-C98246631126}" destId="{4AF553A8-B498-1D4E-9D0C-B0BF5B88E5DC}" srcOrd="0" destOrd="0" presId="urn:microsoft.com/office/officeart/2005/8/layout/hierarchy2"/>
    <dgm:cxn modelId="{FBCF3DC6-512B-F242-B8E6-7AF978FB6AD3}" type="presParOf" srcId="{E6E04A37-FE1F-8C4C-961E-F13143082064}" destId="{05502790-6699-4546-9002-0D452CB425FC}" srcOrd="1" destOrd="0" presId="urn:microsoft.com/office/officeart/2005/8/layout/hierarchy2"/>
    <dgm:cxn modelId="{FF3C360F-FEB6-1641-AAEB-830E26217BA7}" type="presParOf" srcId="{05502790-6699-4546-9002-0D452CB425FC}" destId="{FEAA14F7-B40D-E04B-B23C-F1128AC54865}" srcOrd="0" destOrd="0" presId="urn:microsoft.com/office/officeart/2005/8/layout/hierarchy2"/>
    <dgm:cxn modelId="{20894325-D4AC-C94A-8953-67D1EBC485EF}" type="presParOf" srcId="{05502790-6699-4546-9002-0D452CB425FC}" destId="{09593F33-4776-B34A-8AB1-A90F8F0B8C81}" srcOrd="1" destOrd="0" presId="urn:microsoft.com/office/officeart/2005/8/layout/hierarchy2"/>
    <dgm:cxn modelId="{55BDA2C2-9395-E94E-B2E8-B2641E619D6B}" type="presParOf" srcId="{E6E04A37-FE1F-8C4C-961E-F13143082064}" destId="{C7C1E7BF-A160-EE4A-B71E-CFC0FDD39A50}" srcOrd="2" destOrd="0" presId="urn:microsoft.com/office/officeart/2005/8/layout/hierarchy2"/>
    <dgm:cxn modelId="{1C34429D-77C6-2D45-8415-98D70CD68F67}" type="presParOf" srcId="{C7C1E7BF-A160-EE4A-B71E-CFC0FDD39A50}" destId="{39DFB10A-E7AC-C04B-9FE6-A370158621C0}" srcOrd="0" destOrd="0" presId="urn:microsoft.com/office/officeart/2005/8/layout/hierarchy2"/>
    <dgm:cxn modelId="{D7AF4AAB-67AE-6340-A0AE-DBE27C0D0A51}" type="presParOf" srcId="{E6E04A37-FE1F-8C4C-961E-F13143082064}" destId="{7C2F64F3-2665-154F-AF93-FBE9B3162D70}" srcOrd="3" destOrd="0" presId="urn:microsoft.com/office/officeart/2005/8/layout/hierarchy2"/>
    <dgm:cxn modelId="{177F5833-3933-154B-9469-911EA72418F2}" type="presParOf" srcId="{7C2F64F3-2665-154F-AF93-FBE9B3162D70}" destId="{157439D9-759B-0F43-98B3-682DB202BE86}" srcOrd="0" destOrd="0" presId="urn:microsoft.com/office/officeart/2005/8/layout/hierarchy2"/>
    <dgm:cxn modelId="{8A0B5F71-C4B2-DD4A-8B84-CEBE8527D3C5}" type="presParOf" srcId="{7C2F64F3-2665-154F-AF93-FBE9B3162D70}" destId="{C68A8C9E-F869-AD47-92EB-ABAE6EF5DA1E}" srcOrd="1" destOrd="0" presId="urn:microsoft.com/office/officeart/2005/8/layout/hierarchy2"/>
    <dgm:cxn modelId="{378DC427-90B6-FE4A-A79E-95F8341E29CA}" type="presParOf" srcId="{FBCDC9B7-B0E2-4744-AC0F-40604C80EA49}" destId="{6F9EB51C-E386-2D4A-B6CB-95AA63529966}" srcOrd="2" destOrd="0" presId="urn:microsoft.com/office/officeart/2005/8/layout/hierarchy2"/>
    <dgm:cxn modelId="{606F0C67-A8C5-494F-A1BE-C30D04E0AEC8}" type="presParOf" srcId="{6F9EB51C-E386-2D4A-B6CB-95AA63529966}" destId="{173E28BA-4005-3149-AA51-057486F6108B}" srcOrd="0" destOrd="0" presId="urn:microsoft.com/office/officeart/2005/8/layout/hierarchy2"/>
    <dgm:cxn modelId="{8F7E3291-353F-3D47-8579-F40D203D26D7}" type="presParOf" srcId="{FBCDC9B7-B0E2-4744-AC0F-40604C80EA49}" destId="{95091D42-307B-8D42-BEA1-68D97E989A61}" srcOrd="3" destOrd="0" presId="urn:microsoft.com/office/officeart/2005/8/layout/hierarchy2"/>
    <dgm:cxn modelId="{30C727F6-1850-164F-80E3-2891AFB7E450}" type="presParOf" srcId="{95091D42-307B-8D42-BEA1-68D97E989A61}" destId="{D285F4B6-5618-CC42-8595-68187152E989}" srcOrd="0" destOrd="0" presId="urn:microsoft.com/office/officeart/2005/8/layout/hierarchy2"/>
    <dgm:cxn modelId="{73FF48A1-3A60-4B48-A5DF-D9C2C44ECD4A}" type="presParOf" srcId="{95091D42-307B-8D42-BEA1-68D97E989A61}" destId="{1DE262B5-4120-004B-9D10-C1F467BBE114}" srcOrd="1" destOrd="0" presId="urn:microsoft.com/office/officeart/2005/8/layout/hierarchy2"/>
    <dgm:cxn modelId="{64BC7481-2F19-1E47-8E2A-B42E359A802E}" type="presParOf" srcId="{1DE262B5-4120-004B-9D10-C1F467BBE114}" destId="{0C552724-20E4-4747-B34D-300502C7D4EF}" srcOrd="0" destOrd="0" presId="urn:microsoft.com/office/officeart/2005/8/layout/hierarchy2"/>
    <dgm:cxn modelId="{F050057E-6753-7741-A368-BAF36871E7E2}" type="presParOf" srcId="{0C552724-20E4-4747-B34D-300502C7D4EF}" destId="{BFDD5E3F-129A-924A-ADD2-7C5D4DCE7042}" srcOrd="0" destOrd="0" presId="urn:microsoft.com/office/officeart/2005/8/layout/hierarchy2"/>
    <dgm:cxn modelId="{6DD7CFB7-9FBF-2840-AB1C-B3E6BC7F365B}" type="presParOf" srcId="{1DE262B5-4120-004B-9D10-C1F467BBE114}" destId="{48BC0FEC-E6F8-7247-9764-CFD97B134774}" srcOrd="1" destOrd="0" presId="urn:microsoft.com/office/officeart/2005/8/layout/hierarchy2"/>
    <dgm:cxn modelId="{0C560975-E6D1-4743-81A0-505ECFD0B6E1}" type="presParOf" srcId="{48BC0FEC-E6F8-7247-9764-CFD97B134774}" destId="{B23651B7-9905-0447-B92F-F554C50D6723}" srcOrd="0" destOrd="0" presId="urn:microsoft.com/office/officeart/2005/8/layout/hierarchy2"/>
    <dgm:cxn modelId="{76FD88EB-4664-2E45-907C-F1F7D353B5F0}" type="presParOf" srcId="{48BC0FEC-E6F8-7247-9764-CFD97B134774}" destId="{E1BDF772-B643-4545-A50A-E163FE9A7610}" srcOrd="1" destOrd="0" presId="urn:microsoft.com/office/officeart/2005/8/layout/hierarchy2"/>
    <dgm:cxn modelId="{F9B27185-3608-084B-816C-E2C45703F62B}" type="presParOf" srcId="{1DE262B5-4120-004B-9D10-C1F467BBE114}" destId="{BF087139-32B3-4444-94F9-5D3F27140C31}" srcOrd="2" destOrd="0" presId="urn:microsoft.com/office/officeart/2005/8/layout/hierarchy2"/>
    <dgm:cxn modelId="{1E0252CB-153B-F340-8DFB-C8AF7355147F}" type="presParOf" srcId="{BF087139-32B3-4444-94F9-5D3F27140C31}" destId="{926AFBD2-1248-7E49-BBCE-455C62550262}" srcOrd="0" destOrd="0" presId="urn:microsoft.com/office/officeart/2005/8/layout/hierarchy2"/>
    <dgm:cxn modelId="{E5102789-4532-084E-A033-F801D44B7B37}" type="presParOf" srcId="{1DE262B5-4120-004B-9D10-C1F467BBE114}" destId="{56683E5E-D7FC-B445-B4DC-FA88CE73A64E}" srcOrd="3" destOrd="0" presId="urn:microsoft.com/office/officeart/2005/8/layout/hierarchy2"/>
    <dgm:cxn modelId="{03B7278A-0249-6D49-8186-318523E169A5}" type="presParOf" srcId="{56683E5E-D7FC-B445-B4DC-FA88CE73A64E}" destId="{3717825D-EC45-A24A-B4B2-17B8B2263283}" srcOrd="0" destOrd="0" presId="urn:microsoft.com/office/officeart/2005/8/layout/hierarchy2"/>
    <dgm:cxn modelId="{1BDE6138-ECBB-9D48-945A-D96EDD1DBFA0}" type="presParOf" srcId="{56683E5E-D7FC-B445-B4DC-FA88CE73A64E}" destId="{18C56A5D-2F85-CF40-9BEB-596C80B0AD51}"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A47B83-8F36-5848-BA5D-A7864F035931}">
      <dsp:nvSpPr>
        <dsp:cNvPr id="0" name=""/>
        <dsp:cNvSpPr/>
      </dsp:nvSpPr>
      <dsp:spPr>
        <a:xfrm>
          <a:off x="8942" y="2474134"/>
          <a:ext cx="2134240" cy="83636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Calibri" panose="020F0502020204030204" pitchFamily="34" charset="0"/>
              <a:cs typeface="Calibri" panose="020F0502020204030204" pitchFamily="34" charset="0"/>
            </a:rPr>
            <a:t>IV Q3W carboplatin + paclitaxel</a:t>
          </a:r>
        </a:p>
      </dsp:txBody>
      <dsp:txXfrm>
        <a:off x="33438" y="2498630"/>
        <a:ext cx="2085248" cy="787374"/>
      </dsp:txXfrm>
    </dsp:sp>
    <dsp:sp modelId="{6AFC7506-35BC-E847-882E-9C08FB450273}">
      <dsp:nvSpPr>
        <dsp:cNvPr id="0" name=""/>
        <dsp:cNvSpPr/>
      </dsp:nvSpPr>
      <dsp:spPr>
        <a:xfrm rot="18374343">
          <a:off x="1847974" y="2292902"/>
          <a:ext cx="1444114" cy="34068"/>
        </a:xfrm>
        <a:custGeom>
          <a:avLst/>
          <a:gdLst/>
          <a:ahLst/>
          <a:cxnLst/>
          <a:rect l="0" t="0" r="0" b="0"/>
          <a:pathLst>
            <a:path>
              <a:moveTo>
                <a:pt x="0" y="17034"/>
              </a:moveTo>
              <a:lnTo>
                <a:pt x="1444114" y="1703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latin typeface="Calibri" panose="020F0502020204030204" pitchFamily="34" charset="0"/>
            <a:cs typeface="Calibri" panose="020F0502020204030204" pitchFamily="34" charset="0"/>
          </a:endParaRPr>
        </a:p>
      </dsp:txBody>
      <dsp:txXfrm>
        <a:off x="2533928" y="2273833"/>
        <a:ext cx="72205" cy="72205"/>
      </dsp:txXfrm>
    </dsp:sp>
    <dsp:sp modelId="{6BD0F5DA-0431-224D-A1B3-74ABDC18D4EC}">
      <dsp:nvSpPr>
        <dsp:cNvPr id="0" name=""/>
        <dsp:cNvSpPr/>
      </dsp:nvSpPr>
      <dsp:spPr>
        <a:xfrm>
          <a:off x="2996879" y="1193995"/>
          <a:ext cx="2134240" cy="106712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b="1" kern="1200" dirty="0">
              <a:latin typeface="Calibri" panose="020F0502020204030204" pitchFamily="34" charset="0"/>
              <a:cs typeface="Calibri" panose="020F0502020204030204" pitchFamily="34" charset="0"/>
            </a:rPr>
            <a:t>No bevacizumab</a:t>
          </a:r>
        </a:p>
      </dsp:txBody>
      <dsp:txXfrm>
        <a:off x="3028134" y="1225250"/>
        <a:ext cx="2071730" cy="1004610"/>
      </dsp:txXfrm>
    </dsp:sp>
    <dsp:sp modelId="{D9622E92-288E-3444-96FA-C98246631126}">
      <dsp:nvSpPr>
        <dsp:cNvPr id="0" name=""/>
        <dsp:cNvSpPr/>
      </dsp:nvSpPr>
      <dsp:spPr>
        <a:xfrm rot="19368854">
          <a:off x="5022184" y="1386693"/>
          <a:ext cx="1071567" cy="34068"/>
        </a:xfrm>
        <a:custGeom>
          <a:avLst/>
          <a:gdLst/>
          <a:ahLst/>
          <a:cxnLst/>
          <a:rect l="0" t="0" r="0" b="0"/>
          <a:pathLst>
            <a:path>
              <a:moveTo>
                <a:pt x="0" y="17034"/>
              </a:moveTo>
              <a:lnTo>
                <a:pt x="1071567" y="1703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latin typeface="Calibri" panose="020F0502020204030204" pitchFamily="34" charset="0"/>
            <a:cs typeface="Calibri" panose="020F0502020204030204" pitchFamily="34" charset="0"/>
          </a:endParaRPr>
        </a:p>
      </dsp:txBody>
      <dsp:txXfrm>
        <a:off x="5531179" y="1376938"/>
        <a:ext cx="53578" cy="53578"/>
      </dsp:txXfrm>
    </dsp:sp>
    <dsp:sp modelId="{FEAA14F7-B40D-E04B-B23C-F1128AC54865}">
      <dsp:nvSpPr>
        <dsp:cNvPr id="0" name=""/>
        <dsp:cNvSpPr/>
      </dsp:nvSpPr>
      <dsp:spPr>
        <a:xfrm>
          <a:off x="5984816" y="569580"/>
          <a:ext cx="2134240" cy="102063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i="1" kern="1200" dirty="0">
              <a:latin typeface="Calibri" panose="020F0502020204030204" pitchFamily="34" charset="0"/>
              <a:cs typeface="Calibri" panose="020F0502020204030204" pitchFamily="34" charset="0"/>
            </a:rPr>
            <a:t>BRCA</a:t>
          </a:r>
          <a:r>
            <a:rPr lang="en-US" sz="1400" b="1" kern="1200" dirty="0">
              <a:latin typeface="Calibri" panose="020F0502020204030204" pitchFamily="34" charset="0"/>
              <a:cs typeface="Calibri" panose="020F0502020204030204" pitchFamily="34" charset="0"/>
            </a:rPr>
            <a:t> mutant</a:t>
          </a:r>
        </a:p>
        <a:p>
          <a:pPr marL="0" lvl="0" indent="0" algn="ctr" defTabSz="622300">
            <a:lnSpc>
              <a:spcPct val="90000"/>
            </a:lnSpc>
            <a:spcBef>
              <a:spcPct val="0"/>
            </a:spcBef>
            <a:spcAft>
              <a:spcPct val="35000"/>
            </a:spcAft>
            <a:buNone/>
          </a:pPr>
          <a:r>
            <a:rPr lang="en-US" sz="1400" b="1" kern="1200" dirty="0">
              <a:latin typeface="Calibri" panose="020F0502020204030204" pitchFamily="34" charset="0"/>
              <a:cs typeface="Calibri" panose="020F0502020204030204" pitchFamily="34" charset="0"/>
            </a:rPr>
            <a:t>HRD:</a:t>
          </a:r>
          <a:r>
            <a:rPr lang="en-US" sz="1400" b="1" kern="1200" baseline="30000" dirty="0">
              <a:latin typeface="Calibri" panose="020F0502020204030204" pitchFamily="34" charset="0"/>
              <a:cs typeface="Calibri" panose="020F0502020204030204" pitchFamily="34" charset="0"/>
            </a:rPr>
            <a:t>[1,2]</a:t>
          </a:r>
          <a:endParaRPr lang="en-US" sz="1400" b="1" kern="1200" dirty="0">
            <a:latin typeface="Calibri" panose="020F0502020204030204" pitchFamily="34" charset="0"/>
            <a:cs typeface="Calibri" panose="020F0502020204030204" pitchFamily="34" charset="0"/>
          </a:endParaRPr>
        </a:p>
        <a:p>
          <a:pPr marL="0" lvl="0" indent="0" algn="ctr" defTabSz="622300">
            <a:lnSpc>
              <a:spcPct val="90000"/>
            </a:lnSpc>
            <a:spcBef>
              <a:spcPct val="0"/>
            </a:spcBef>
            <a:spcAft>
              <a:spcPct val="35000"/>
            </a:spcAft>
            <a:buNone/>
          </a:pPr>
          <a:r>
            <a:rPr lang="en-US" sz="1400" kern="1200" dirty="0">
              <a:latin typeface="Calibri" panose="020F0502020204030204" pitchFamily="34" charset="0"/>
              <a:cs typeface="Calibri" panose="020F0502020204030204" pitchFamily="34" charset="0"/>
            </a:rPr>
            <a:t>Add PARPi (preferred)</a:t>
          </a:r>
        </a:p>
      </dsp:txBody>
      <dsp:txXfrm>
        <a:off x="6014709" y="599473"/>
        <a:ext cx="2074454" cy="960850"/>
      </dsp:txXfrm>
    </dsp:sp>
    <dsp:sp modelId="{C7C1E7BF-A160-EE4A-B71E-CFC0FDD39A50}">
      <dsp:nvSpPr>
        <dsp:cNvPr id="0" name=""/>
        <dsp:cNvSpPr/>
      </dsp:nvSpPr>
      <dsp:spPr>
        <a:xfrm rot="2102479">
          <a:off x="5041054" y="1995816"/>
          <a:ext cx="993768" cy="34068"/>
        </a:xfrm>
        <a:custGeom>
          <a:avLst/>
          <a:gdLst/>
          <a:ahLst/>
          <a:cxnLst/>
          <a:rect l="0" t="0" r="0" b="0"/>
          <a:pathLst>
            <a:path>
              <a:moveTo>
                <a:pt x="0" y="17034"/>
              </a:moveTo>
              <a:lnTo>
                <a:pt x="993768" y="1703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latin typeface="Calibri" panose="020F0502020204030204" pitchFamily="34" charset="0"/>
            <a:cs typeface="Calibri" panose="020F0502020204030204" pitchFamily="34" charset="0"/>
          </a:endParaRPr>
        </a:p>
      </dsp:txBody>
      <dsp:txXfrm>
        <a:off x="5513094" y="1988006"/>
        <a:ext cx="49688" cy="49688"/>
      </dsp:txXfrm>
    </dsp:sp>
    <dsp:sp modelId="{157439D9-759B-0F43-98B3-682DB202BE86}">
      <dsp:nvSpPr>
        <dsp:cNvPr id="0" name=""/>
        <dsp:cNvSpPr/>
      </dsp:nvSpPr>
      <dsp:spPr>
        <a:xfrm>
          <a:off x="5944756" y="1730522"/>
          <a:ext cx="2134240" cy="113524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latin typeface="Calibri" panose="020F0502020204030204" pitchFamily="34" charset="0"/>
              <a:cs typeface="Calibri" panose="020F0502020204030204" pitchFamily="34" charset="0"/>
            </a:rPr>
            <a:t>HRP:</a:t>
          </a:r>
        </a:p>
        <a:p>
          <a:pPr marL="0" lvl="0" indent="0" algn="ctr" defTabSz="622300">
            <a:lnSpc>
              <a:spcPct val="90000"/>
            </a:lnSpc>
            <a:spcBef>
              <a:spcPct val="0"/>
            </a:spcBef>
            <a:spcAft>
              <a:spcPct val="35000"/>
            </a:spcAft>
            <a:buNone/>
          </a:pPr>
          <a:r>
            <a:rPr lang="en-US" sz="1400" kern="1200" dirty="0">
              <a:latin typeface="Calibri" panose="020F0502020204030204" pitchFamily="34" charset="0"/>
              <a:cs typeface="Calibri" panose="020F0502020204030204" pitchFamily="34" charset="0"/>
            </a:rPr>
            <a:t>Add PARPi</a:t>
          </a:r>
        </a:p>
        <a:p>
          <a:pPr marL="0" lvl="0" indent="0" algn="ctr" defTabSz="622300">
            <a:lnSpc>
              <a:spcPct val="90000"/>
            </a:lnSpc>
            <a:spcBef>
              <a:spcPct val="0"/>
            </a:spcBef>
            <a:spcAft>
              <a:spcPct val="35000"/>
            </a:spcAft>
            <a:buNone/>
          </a:pPr>
          <a:r>
            <a:rPr lang="en-US" sz="1400" kern="1200" dirty="0">
              <a:latin typeface="Calibri" panose="020F0502020204030204" pitchFamily="34" charset="0"/>
              <a:cs typeface="Calibri" panose="020F0502020204030204" pitchFamily="34" charset="0"/>
            </a:rPr>
            <a:t>or</a:t>
          </a:r>
        </a:p>
        <a:p>
          <a:pPr marL="0" lvl="0" indent="0" algn="ctr" defTabSz="622300">
            <a:lnSpc>
              <a:spcPct val="90000"/>
            </a:lnSpc>
            <a:spcBef>
              <a:spcPct val="0"/>
            </a:spcBef>
            <a:spcAft>
              <a:spcPct val="35000"/>
            </a:spcAft>
            <a:buNone/>
          </a:pPr>
          <a:r>
            <a:rPr lang="en-US" sz="1400" kern="1200" dirty="0">
              <a:latin typeface="Calibri" panose="020F0502020204030204" pitchFamily="34" charset="0"/>
              <a:cs typeface="Calibri" panose="020F0502020204030204" pitchFamily="34" charset="0"/>
            </a:rPr>
            <a:t>Observation</a:t>
          </a:r>
        </a:p>
      </dsp:txBody>
      <dsp:txXfrm>
        <a:off x="5978006" y="1763772"/>
        <a:ext cx="2067740" cy="1068745"/>
      </dsp:txXfrm>
    </dsp:sp>
    <dsp:sp modelId="{6F9EB51C-E386-2D4A-B6CB-95AA63529966}">
      <dsp:nvSpPr>
        <dsp:cNvPr id="0" name=""/>
        <dsp:cNvSpPr/>
      </dsp:nvSpPr>
      <dsp:spPr>
        <a:xfrm rot="3007662">
          <a:off x="1904203" y="3386290"/>
          <a:ext cx="1331656" cy="34068"/>
        </a:xfrm>
        <a:custGeom>
          <a:avLst/>
          <a:gdLst/>
          <a:ahLst/>
          <a:cxnLst/>
          <a:rect l="0" t="0" r="0" b="0"/>
          <a:pathLst>
            <a:path>
              <a:moveTo>
                <a:pt x="0" y="17034"/>
              </a:moveTo>
              <a:lnTo>
                <a:pt x="1331656" y="1703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latin typeface="Calibri" panose="020F0502020204030204" pitchFamily="34" charset="0"/>
            <a:cs typeface="Calibri" panose="020F0502020204030204" pitchFamily="34" charset="0"/>
          </a:endParaRPr>
        </a:p>
      </dsp:txBody>
      <dsp:txXfrm>
        <a:off x="2536740" y="3370032"/>
        <a:ext cx="66582" cy="66582"/>
      </dsp:txXfrm>
    </dsp:sp>
    <dsp:sp modelId="{D285F4B6-5618-CC42-8595-68187152E989}">
      <dsp:nvSpPr>
        <dsp:cNvPr id="0" name=""/>
        <dsp:cNvSpPr/>
      </dsp:nvSpPr>
      <dsp:spPr>
        <a:xfrm>
          <a:off x="2996879" y="3380770"/>
          <a:ext cx="2134240" cy="106712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b="1" kern="1200" dirty="0">
              <a:latin typeface="Calibri" panose="020F0502020204030204" pitchFamily="34" charset="0"/>
              <a:cs typeface="Calibri" panose="020F0502020204030204" pitchFamily="34" charset="0"/>
            </a:rPr>
            <a:t>Bevacizumab during chemotherapy and in maintenance</a:t>
          </a:r>
        </a:p>
      </dsp:txBody>
      <dsp:txXfrm>
        <a:off x="3028134" y="3412025"/>
        <a:ext cx="2071730" cy="1004610"/>
      </dsp:txXfrm>
    </dsp:sp>
    <dsp:sp modelId="{0C552724-20E4-4747-B34D-300502C7D4EF}">
      <dsp:nvSpPr>
        <dsp:cNvPr id="0" name=""/>
        <dsp:cNvSpPr/>
      </dsp:nvSpPr>
      <dsp:spPr>
        <a:xfrm rot="20457550">
          <a:off x="5106414" y="3749980"/>
          <a:ext cx="903108" cy="34068"/>
        </a:xfrm>
        <a:custGeom>
          <a:avLst/>
          <a:gdLst/>
          <a:ahLst/>
          <a:cxnLst/>
          <a:rect l="0" t="0" r="0" b="0"/>
          <a:pathLst>
            <a:path>
              <a:moveTo>
                <a:pt x="0" y="17034"/>
              </a:moveTo>
              <a:lnTo>
                <a:pt x="903108" y="1703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latin typeface="Calibri" panose="020F0502020204030204" pitchFamily="34" charset="0"/>
            <a:cs typeface="Calibri" panose="020F0502020204030204" pitchFamily="34" charset="0"/>
          </a:endParaRPr>
        </a:p>
      </dsp:txBody>
      <dsp:txXfrm>
        <a:off x="5535390" y="3744437"/>
        <a:ext cx="45155" cy="45155"/>
      </dsp:txXfrm>
    </dsp:sp>
    <dsp:sp modelId="{B23651B7-9905-0447-B92F-F554C50D6723}">
      <dsp:nvSpPr>
        <dsp:cNvPr id="0" name=""/>
        <dsp:cNvSpPr/>
      </dsp:nvSpPr>
      <dsp:spPr>
        <a:xfrm>
          <a:off x="5984816" y="3045598"/>
          <a:ext cx="2134240" cy="11482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i="1" kern="1200" dirty="0">
              <a:latin typeface="Calibri" panose="020F0502020204030204" pitchFamily="34" charset="0"/>
              <a:cs typeface="Calibri" panose="020F0502020204030204" pitchFamily="34" charset="0"/>
            </a:rPr>
            <a:t>BRCA</a:t>
          </a:r>
          <a:r>
            <a:rPr lang="en-US" sz="1400" b="1" kern="1200" dirty="0">
              <a:latin typeface="Calibri" panose="020F0502020204030204" pitchFamily="34" charset="0"/>
              <a:cs typeface="Calibri" panose="020F0502020204030204" pitchFamily="34" charset="0"/>
            </a:rPr>
            <a:t> mutant</a:t>
          </a:r>
        </a:p>
        <a:p>
          <a:pPr marL="0" lvl="0" indent="0" algn="ctr" defTabSz="622300">
            <a:lnSpc>
              <a:spcPct val="90000"/>
            </a:lnSpc>
            <a:spcBef>
              <a:spcPct val="0"/>
            </a:spcBef>
            <a:spcAft>
              <a:spcPct val="35000"/>
            </a:spcAft>
            <a:buNone/>
          </a:pPr>
          <a:r>
            <a:rPr lang="en-US" sz="1400" b="1" kern="1200" dirty="0">
              <a:latin typeface="Calibri" panose="020F0502020204030204" pitchFamily="34" charset="0"/>
              <a:cs typeface="Calibri" panose="020F0502020204030204" pitchFamily="34" charset="0"/>
            </a:rPr>
            <a:t>HRD</a:t>
          </a:r>
          <a:r>
            <a:rPr lang="en-US" sz="1400" b="1" kern="1200" baseline="30000" dirty="0">
              <a:latin typeface="Calibri" panose="020F0502020204030204" pitchFamily="34" charset="0"/>
              <a:cs typeface="Calibri" panose="020F0502020204030204" pitchFamily="34" charset="0"/>
            </a:rPr>
            <a:t>[3]</a:t>
          </a:r>
          <a:r>
            <a:rPr lang="en-US" sz="1400" b="1" kern="1200" baseline="0" dirty="0">
              <a:latin typeface="Calibri" panose="020F0502020204030204" pitchFamily="34" charset="0"/>
              <a:cs typeface="Calibri" panose="020F0502020204030204" pitchFamily="34" charset="0"/>
            </a:rPr>
            <a:t>:</a:t>
          </a:r>
        </a:p>
        <a:p>
          <a:pPr marL="0" lvl="0" indent="0" algn="ctr" defTabSz="622300">
            <a:lnSpc>
              <a:spcPct val="90000"/>
            </a:lnSpc>
            <a:spcBef>
              <a:spcPct val="0"/>
            </a:spcBef>
            <a:spcAft>
              <a:spcPct val="35000"/>
            </a:spcAft>
            <a:buNone/>
          </a:pPr>
          <a:r>
            <a:rPr lang="en-US" sz="1400" kern="1200" dirty="0">
              <a:latin typeface="Calibri" panose="020F0502020204030204" pitchFamily="34" charset="0"/>
              <a:cs typeface="Calibri" panose="020F0502020204030204" pitchFamily="34" charset="0"/>
            </a:rPr>
            <a:t>Add PARPi (preferred)</a:t>
          </a:r>
        </a:p>
      </dsp:txBody>
      <dsp:txXfrm>
        <a:off x="6018446" y="3079228"/>
        <a:ext cx="2066980" cy="1080940"/>
      </dsp:txXfrm>
    </dsp:sp>
    <dsp:sp modelId="{BF087139-32B3-4444-94F9-5D3F27140C31}">
      <dsp:nvSpPr>
        <dsp:cNvPr id="0" name=""/>
        <dsp:cNvSpPr/>
      </dsp:nvSpPr>
      <dsp:spPr>
        <a:xfrm rot="2581718">
          <a:off x="4974055" y="4295738"/>
          <a:ext cx="1167826" cy="34068"/>
        </a:xfrm>
        <a:custGeom>
          <a:avLst/>
          <a:gdLst/>
          <a:ahLst/>
          <a:cxnLst/>
          <a:rect l="0" t="0" r="0" b="0"/>
          <a:pathLst>
            <a:path>
              <a:moveTo>
                <a:pt x="0" y="17034"/>
              </a:moveTo>
              <a:lnTo>
                <a:pt x="1167826" y="1703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latin typeface="Calibri" panose="020F0502020204030204" pitchFamily="34" charset="0"/>
            <a:cs typeface="Calibri" panose="020F0502020204030204" pitchFamily="34" charset="0"/>
          </a:endParaRPr>
        </a:p>
      </dsp:txBody>
      <dsp:txXfrm>
        <a:off x="5528772" y="4283576"/>
        <a:ext cx="58391" cy="58391"/>
      </dsp:txXfrm>
    </dsp:sp>
    <dsp:sp modelId="{3717825D-EC45-A24A-B4B2-17B8B2263283}">
      <dsp:nvSpPr>
        <dsp:cNvPr id="0" name=""/>
        <dsp:cNvSpPr/>
      </dsp:nvSpPr>
      <dsp:spPr>
        <a:xfrm>
          <a:off x="5984816" y="4353866"/>
          <a:ext cx="2134240" cy="71469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latin typeface="Calibri" panose="020F0502020204030204" pitchFamily="34" charset="0"/>
              <a:cs typeface="Calibri" panose="020F0502020204030204" pitchFamily="34" charset="0"/>
            </a:rPr>
            <a:t>HRP</a:t>
          </a:r>
          <a:r>
            <a:rPr lang="en-US" sz="1400" b="1" kern="1200" baseline="30000" dirty="0">
              <a:latin typeface="Calibri" panose="020F0502020204030204" pitchFamily="34" charset="0"/>
              <a:cs typeface="Calibri" panose="020F0502020204030204" pitchFamily="34" charset="0"/>
            </a:rPr>
            <a:t>[4,5]</a:t>
          </a:r>
          <a:r>
            <a:rPr lang="en-US" sz="1400" b="1" kern="1200" baseline="0" dirty="0">
              <a:latin typeface="Calibri" panose="020F0502020204030204" pitchFamily="34" charset="0"/>
              <a:cs typeface="Calibri" panose="020F0502020204030204" pitchFamily="34" charset="0"/>
            </a:rPr>
            <a:t>:</a:t>
          </a:r>
        </a:p>
        <a:p>
          <a:pPr marL="0" lvl="0" indent="0" algn="ctr" defTabSz="622300">
            <a:lnSpc>
              <a:spcPct val="90000"/>
            </a:lnSpc>
            <a:spcBef>
              <a:spcPct val="0"/>
            </a:spcBef>
            <a:spcAft>
              <a:spcPct val="35000"/>
            </a:spcAft>
            <a:buNone/>
          </a:pPr>
          <a:r>
            <a:rPr lang="en-US" sz="1400" kern="1200" dirty="0">
              <a:latin typeface="Calibri" panose="020F0502020204030204" pitchFamily="34" charset="0"/>
              <a:cs typeface="Calibri" panose="020F0502020204030204" pitchFamily="34" charset="0"/>
            </a:rPr>
            <a:t>Continue bevacizumab</a:t>
          </a:r>
        </a:p>
      </dsp:txBody>
      <dsp:txXfrm>
        <a:off x="6005749" y="4374799"/>
        <a:ext cx="2092374" cy="67282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650"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6688" y="0"/>
            <a:ext cx="3041650" cy="466725"/>
          </a:xfrm>
          <a:prstGeom prst="rect">
            <a:avLst/>
          </a:prstGeom>
        </p:spPr>
        <p:txBody>
          <a:bodyPr vert="horz" lIns="91440" tIns="45720" rIns="91440" bIns="45720" rtlCol="0"/>
          <a:lstStyle>
            <a:lvl1pPr algn="r">
              <a:defRPr sz="1200"/>
            </a:lvl1pPr>
          </a:lstStyle>
          <a:p>
            <a:fld id="{5B50F9C4-38DD-FF4C-8CCE-C2309D543FEB}" type="datetimeFigureOut">
              <a:rPr lang="en-US" smtClean="0"/>
              <a:t>12/3/2020</a:t>
            </a:fld>
            <a:endParaRPr lang="en-US" dirty="0"/>
          </a:p>
        </p:txBody>
      </p:sp>
      <p:sp>
        <p:nvSpPr>
          <p:cNvPr id="4" name="Slide Image Placeholder 3"/>
          <p:cNvSpPr>
            <a:spLocks noGrp="1" noRot="1" noChangeAspect="1"/>
          </p:cNvSpPr>
          <p:nvPr>
            <p:ph type="sldImg" idx="2"/>
          </p:nvPr>
        </p:nvSpPr>
        <p:spPr>
          <a:xfrm>
            <a:off x="719138" y="1163638"/>
            <a:ext cx="5581650" cy="314007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78338"/>
            <a:ext cx="5616575" cy="36639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39200"/>
            <a:ext cx="3041650" cy="466725"/>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6688" y="8839200"/>
            <a:ext cx="3041650" cy="466725"/>
          </a:xfrm>
          <a:prstGeom prst="rect">
            <a:avLst/>
          </a:prstGeom>
        </p:spPr>
        <p:txBody>
          <a:bodyPr vert="horz" lIns="91440" tIns="45720" rIns="91440" bIns="45720" rtlCol="0" anchor="b"/>
          <a:lstStyle>
            <a:lvl1pPr algn="r">
              <a:defRPr sz="1200"/>
            </a:lvl1pPr>
          </a:lstStyle>
          <a:p>
            <a:fld id="{B45BFFD7-5EA6-0E41-9C69-3588BAC874FB}" type="slidenum">
              <a:rPr lang="en-US" smtClean="0"/>
              <a:t>‹#›</a:t>
            </a:fld>
            <a:endParaRPr lang="en-US" dirty="0"/>
          </a:p>
        </p:txBody>
      </p:sp>
    </p:spTree>
    <p:extLst>
      <p:ext uri="{BB962C8B-B14F-4D97-AF65-F5344CB8AC3E}">
        <p14:creationId xmlns:p14="http://schemas.microsoft.com/office/powerpoint/2010/main" val="28830506"/>
      </p:ext>
    </p:extLst>
  </p:cSld>
  <p:clrMap bg1="lt1" tx1="dk1" bg2="lt2" tx2="dk2" accent1="accent1" accent2="accent2" accent3="accent3" accent4="accent4" accent5="accent5" accent6="accent6" hlink="hlink" folHlink="folHlink"/>
  <p:notesStyle>
    <a:lvl1pPr marL="0" algn="l" defTabSz="1218990" rtl="0" eaLnBrk="1" latinLnBrk="0" hangingPunct="1">
      <a:defRPr sz="1600" kern="1200">
        <a:solidFill>
          <a:schemeClr val="tx1"/>
        </a:solidFill>
        <a:latin typeface="+mn-lt"/>
        <a:ea typeface="+mn-ea"/>
        <a:cs typeface="+mn-cs"/>
      </a:defRPr>
    </a:lvl1pPr>
    <a:lvl2pPr marL="609491" algn="l" defTabSz="1218990" rtl="0" eaLnBrk="1" latinLnBrk="0" hangingPunct="1">
      <a:defRPr sz="1600" kern="1200">
        <a:solidFill>
          <a:schemeClr val="tx1"/>
        </a:solidFill>
        <a:latin typeface="+mn-lt"/>
        <a:ea typeface="+mn-ea"/>
        <a:cs typeface="+mn-cs"/>
      </a:defRPr>
    </a:lvl2pPr>
    <a:lvl3pPr marL="1218990" algn="l" defTabSz="1218990" rtl="0" eaLnBrk="1" latinLnBrk="0" hangingPunct="1">
      <a:defRPr sz="1600" kern="1200">
        <a:solidFill>
          <a:schemeClr val="tx1"/>
        </a:solidFill>
        <a:latin typeface="+mn-lt"/>
        <a:ea typeface="+mn-ea"/>
        <a:cs typeface="+mn-cs"/>
      </a:defRPr>
    </a:lvl3pPr>
    <a:lvl4pPr marL="1828482" algn="l" defTabSz="1218990" rtl="0" eaLnBrk="1" latinLnBrk="0" hangingPunct="1">
      <a:defRPr sz="1600" kern="1200">
        <a:solidFill>
          <a:schemeClr val="tx1"/>
        </a:solidFill>
        <a:latin typeface="+mn-lt"/>
        <a:ea typeface="+mn-ea"/>
        <a:cs typeface="+mn-cs"/>
      </a:defRPr>
    </a:lvl4pPr>
    <a:lvl5pPr marL="2437978" algn="l" defTabSz="1218990" rtl="0" eaLnBrk="1" latinLnBrk="0" hangingPunct="1">
      <a:defRPr sz="1600" kern="1200">
        <a:solidFill>
          <a:schemeClr val="tx1"/>
        </a:solidFill>
        <a:latin typeface="+mn-lt"/>
        <a:ea typeface="+mn-ea"/>
        <a:cs typeface="+mn-cs"/>
      </a:defRPr>
    </a:lvl5pPr>
    <a:lvl6pPr marL="3047468" algn="l" defTabSz="1218990" rtl="0" eaLnBrk="1" latinLnBrk="0" hangingPunct="1">
      <a:defRPr sz="1600" kern="1200">
        <a:solidFill>
          <a:schemeClr val="tx1"/>
        </a:solidFill>
        <a:latin typeface="+mn-lt"/>
        <a:ea typeface="+mn-ea"/>
        <a:cs typeface="+mn-cs"/>
      </a:defRPr>
    </a:lvl6pPr>
    <a:lvl7pPr marL="3656959" algn="l" defTabSz="1218990" rtl="0" eaLnBrk="1" latinLnBrk="0" hangingPunct="1">
      <a:defRPr sz="1600" kern="1200">
        <a:solidFill>
          <a:schemeClr val="tx1"/>
        </a:solidFill>
        <a:latin typeface="+mn-lt"/>
        <a:ea typeface="+mn-ea"/>
        <a:cs typeface="+mn-cs"/>
      </a:defRPr>
    </a:lvl7pPr>
    <a:lvl8pPr marL="4266453" algn="l" defTabSz="1218990" rtl="0" eaLnBrk="1" latinLnBrk="0" hangingPunct="1">
      <a:defRPr sz="1600" kern="1200">
        <a:solidFill>
          <a:schemeClr val="tx1"/>
        </a:solidFill>
        <a:latin typeface="+mn-lt"/>
        <a:ea typeface="+mn-ea"/>
        <a:cs typeface="+mn-cs"/>
      </a:defRPr>
    </a:lvl8pPr>
    <a:lvl9pPr marL="4875947" algn="l" defTabSz="121899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29EADBFC-7129-4C32-B5D8-DDFEB4920F0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78BB96E-802A-4A14-8E4F-4A2A8685056B}"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F261D115-8156-45BF-9031-65776D116A09}"/>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B259BE63-E29E-4993-84F1-8024003EB0A8}"/>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16064206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5A9CD1-378D-4C9F-981C-DD7277607FD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and staff involved in the development of these slides.</a:t>
            </a:r>
          </a:p>
        </p:txBody>
      </p:sp>
    </p:spTree>
    <p:extLst>
      <p:ext uri="{BB962C8B-B14F-4D97-AF65-F5344CB8AC3E}">
        <p14:creationId xmlns:p14="http://schemas.microsoft.com/office/powerpoint/2010/main" val="35847757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1L, first line; HRD, homologous recombination deficiency; MSI/dMMR, microsatellite instability/defective mismatch repair; PlROC, platinum-resistant ovarian cancer; PlSOC, platinum-sensitive ovarian cancer; PLD, pegylated liposomal doxorubicin; ROC, recurrent ovarian cancer.</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78F0818-AB30-46A6-974D-058D83CA5F0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361388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1L, first line; gBRCAmut, germline BRCA-mutated; g/sBRCAmut, germline/somatic BRCA-mutated; HRD, homologous recombination deficiency; PSOC, platinum-sensitive ovarian cancer; ROC, recurrent ovarian cancer.</a:t>
            </a:r>
            <a:endParaRPr lang="en-US" i="1" baseline="0" dirty="0"/>
          </a:p>
          <a:p>
            <a:endParaRPr lang="en-US" dirty="0"/>
          </a:p>
        </p:txBody>
      </p:sp>
      <p:sp>
        <p:nvSpPr>
          <p:cNvPr id="4" name="Slide Number Placeholder 3"/>
          <p:cNvSpPr>
            <a:spLocks noGrp="1"/>
          </p:cNvSpPr>
          <p:nvPr>
            <p:ph type="sldNum" sz="quarter" idx="10"/>
          </p:nvPr>
        </p:nvSpPr>
        <p:spPr/>
        <p:txBody>
          <a:bodyPr/>
          <a:lstStyle/>
          <a:p>
            <a:fld id="{F1335830-2717-1B4B-994C-ECE41D1A325B}" type="slidenum">
              <a:rPr lang="en-US" smtClean="0"/>
              <a:pPr/>
              <a:t>5</a:t>
            </a:fld>
            <a:endParaRPr lang="en-US" dirty="0"/>
          </a:p>
        </p:txBody>
      </p:sp>
    </p:spTree>
    <p:extLst>
      <p:ext uri="{BB962C8B-B14F-4D97-AF65-F5344CB8AC3E}">
        <p14:creationId xmlns:p14="http://schemas.microsoft.com/office/powerpoint/2010/main" val="24862119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HRD, homologous recombination deficiency.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255062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Carbo/pac, carboplatin, paclitaxel; CT, chemotherapy; IQR, interquartile range; MST, mean survival time; NR, not reached; PD, progressive disease.</a:t>
            </a:r>
          </a:p>
        </p:txBody>
      </p:sp>
      <p:sp>
        <p:nvSpPr>
          <p:cNvPr id="4" name="Slide Number Placeholder 3"/>
          <p:cNvSpPr>
            <a:spLocks noGrp="1"/>
          </p:cNvSpPr>
          <p:nvPr>
            <p:ph type="sldNum" sz="quarter" idx="5"/>
          </p:nvPr>
        </p:nvSpPr>
        <p:spPr/>
        <p:txBody>
          <a:bodyPr/>
          <a:lstStyle/>
          <a:p>
            <a:fld id="{B45BFFD7-5EA6-0E41-9C69-3588BAC874FB}" type="slidenum">
              <a:rPr lang="en-US" smtClean="0"/>
              <a:t>8</a:t>
            </a:fld>
            <a:endParaRPr lang="en-US" dirty="0"/>
          </a:p>
        </p:txBody>
      </p:sp>
    </p:spTree>
    <p:extLst>
      <p:ext uri="{BB962C8B-B14F-4D97-AF65-F5344CB8AC3E}">
        <p14:creationId xmlns:p14="http://schemas.microsoft.com/office/powerpoint/2010/main" val="13623082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E7D96C6-A96C-1C40-9058-E7850096CF64}" type="slidenum">
              <a:rPr kumimoji="0" lang="en-GB" sz="1200" b="1" i="0" u="none" strike="noStrike" kern="1200" cap="none" spc="0" normalizeH="0" baseline="0" noProof="0">
                <a:ln>
                  <a:noFill/>
                </a:ln>
                <a:solidFill>
                  <a:srgbClr val="000000"/>
                </a:solidFill>
                <a:effectLst/>
                <a:uLnTx/>
                <a:uFillTx/>
                <a:latin typeface="Arial"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1" i="0" u="none" strike="noStrike" kern="1200" cap="none" spc="0" normalizeH="0" baseline="0" noProof="0" dirty="0">
              <a:ln>
                <a:noFill/>
              </a:ln>
              <a:solidFill>
                <a:srgbClr val="000000"/>
              </a:solidFill>
              <a:effectLst/>
              <a:uLnTx/>
              <a:uFillTx/>
              <a:latin typeface="Arial" charset="0"/>
              <a:ea typeface="ＭＳ Ｐゴシック" charset="0"/>
              <a:cs typeface="Arial" charset="0"/>
            </a:endParaRPr>
          </a:p>
        </p:txBody>
      </p:sp>
      <p:sp>
        <p:nvSpPr>
          <p:cNvPr id="54274" name="Rectangle 2"/>
          <p:cNvSpPr>
            <a:spLocks noGrp="1" noRot="1" noChangeAspect="1" noChangeArrowheads="1" noTextEdit="1"/>
          </p:cNvSpPr>
          <p:nvPr>
            <p:ph type="sldImg"/>
          </p:nvPr>
        </p:nvSpPr>
        <p:spPr bwMode="auto">
          <a:xfrm>
            <a:off x="385763" y="685800"/>
            <a:ext cx="6094412" cy="3429000"/>
          </a:xfrm>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54275" name="Rectangle 3"/>
          <p:cNvSpPr>
            <a:spLocks noGrp="1" noChangeArrowheads="1"/>
          </p:cNvSpPr>
          <p:nvPr>
            <p:ph type="body" idx="1"/>
          </p:nvPr>
        </p:nvSpPr>
        <p:spPr bwMode="auto">
          <a:xfrm>
            <a:off x="914400" y="4341814"/>
            <a:ext cx="5029200" cy="4116387"/>
          </a:xfrm>
          <a:noFill/>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i="1" dirty="0">
                <a:latin typeface="Calibri" charset="0"/>
              </a:rPr>
              <a:t>DSB, double-strand break; HR, homologous recombination; HRD, homologous recombination deficiency; SSB, single-strand break.</a:t>
            </a:r>
          </a:p>
        </p:txBody>
      </p:sp>
    </p:spTree>
    <p:extLst>
      <p:ext uri="{BB962C8B-B14F-4D97-AF65-F5344CB8AC3E}">
        <p14:creationId xmlns:p14="http://schemas.microsoft.com/office/powerpoint/2010/main" val="32121534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mut, mutant; wt, wild type.</a:t>
            </a:r>
          </a:p>
        </p:txBody>
      </p:sp>
      <p:sp>
        <p:nvSpPr>
          <p:cNvPr id="4" name="Slide Number Placeholder 3"/>
          <p:cNvSpPr>
            <a:spLocks noGrp="1"/>
          </p:cNvSpPr>
          <p:nvPr>
            <p:ph type="sldNum" sz="quarter" idx="5"/>
          </p:nvPr>
        </p:nvSpPr>
        <p:spPr/>
        <p:txBody>
          <a:bodyPr/>
          <a:lstStyle/>
          <a:p>
            <a:fld id="{B45BFFD7-5EA6-0E41-9C69-3588BAC874FB}" type="slidenum">
              <a:rPr lang="en-US" smtClean="0"/>
              <a:t>10</a:t>
            </a:fld>
            <a:endParaRPr lang="en-US" dirty="0"/>
          </a:p>
        </p:txBody>
      </p:sp>
    </p:spTree>
    <p:extLst>
      <p:ext uri="{BB962C8B-B14F-4D97-AF65-F5344CB8AC3E}">
        <p14:creationId xmlns:p14="http://schemas.microsoft.com/office/powerpoint/2010/main" val="29373788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600" i="1" dirty="0"/>
              <a:t>FA, Fanconi anemia; HGSOC, high-grade serous ovarian cancer; HR, homologous recombination; miRNA, microRNA; MMR, mismatched repair; NER, nucleotide excision repair.</a:t>
            </a:r>
          </a:p>
          <a:p>
            <a:endParaRPr lang="en-US" i="1"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78F0818-AB30-46A6-974D-058D83CA5F0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79905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264">
              <a:defRPr/>
            </a:pPr>
            <a:r>
              <a:rPr lang="en-US" i="1" dirty="0"/>
              <a:t>wt, wild type.</a:t>
            </a:r>
          </a:p>
        </p:txBody>
      </p:sp>
      <p:sp>
        <p:nvSpPr>
          <p:cNvPr id="4" name="Slide Number Placeholder 3"/>
          <p:cNvSpPr>
            <a:spLocks noGrp="1"/>
          </p:cNvSpPr>
          <p:nvPr>
            <p:ph type="sldNum" sz="quarter" idx="10"/>
          </p:nvPr>
        </p:nvSpPr>
        <p:spPr/>
        <p:txBody>
          <a:bodyPr/>
          <a:lstStyle/>
          <a:p>
            <a:fld id="{3608BA75-9DDF-476C-9EA3-B9CF83563D73}" type="slidenum">
              <a:rPr lang="en-US" smtClean="0"/>
              <a:t>12</a:t>
            </a:fld>
            <a:endParaRPr lang="en-US" dirty="0"/>
          </a:p>
        </p:txBody>
      </p:sp>
    </p:spTree>
    <p:extLst>
      <p:ext uri="{BB962C8B-B14F-4D97-AF65-F5344CB8AC3E}">
        <p14:creationId xmlns:p14="http://schemas.microsoft.com/office/powerpoint/2010/main" val="33985253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i="1" dirty="0">
                <a:solidFill>
                  <a:schemeClr val="bg1"/>
                </a:solidFill>
              </a:rPr>
              <a:t>CE, carboxylesterase; NA, not available; Vd/F, volume of distribution</a:t>
            </a:r>
            <a:r>
              <a:rPr lang="en-US" sz="1600" dirty="0">
                <a:solidFill>
                  <a:schemeClr val="bg1"/>
                </a:solidFill>
              </a:rPr>
              <a:t>.</a:t>
            </a:r>
            <a:endParaRPr lang="en-US" b="1" dirty="0"/>
          </a:p>
        </p:txBody>
      </p:sp>
      <p:sp>
        <p:nvSpPr>
          <p:cNvPr id="4" name="Slide Number Placeholder 3"/>
          <p:cNvSpPr>
            <a:spLocks noGrp="1"/>
          </p:cNvSpPr>
          <p:nvPr>
            <p:ph type="sldNum" sz="quarter" idx="10"/>
          </p:nvPr>
        </p:nvSpPr>
        <p:spPr/>
        <p:txBody>
          <a:bodyPr/>
          <a:lstStyle/>
          <a:p>
            <a:fld id="{3608BA75-9DDF-476C-9EA3-B9CF83563D73}" type="slidenum">
              <a:rPr lang="en-US" smtClean="0"/>
              <a:t>13</a:t>
            </a:fld>
            <a:endParaRPr lang="en-US" dirty="0"/>
          </a:p>
        </p:txBody>
      </p:sp>
    </p:spTree>
    <p:extLst>
      <p:ext uri="{BB962C8B-B14F-4D97-AF65-F5344CB8AC3E}">
        <p14:creationId xmlns:p14="http://schemas.microsoft.com/office/powerpoint/2010/main" val="15968960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i="1" dirty="0"/>
              <a:t>BP, blood pressure; CBC, complete blood count; CYP, cytochrome P450.</a:t>
            </a:r>
            <a:endParaRPr lang="en-US" i="1" dirty="0"/>
          </a:p>
        </p:txBody>
      </p:sp>
      <p:sp>
        <p:nvSpPr>
          <p:cNvPr id="4" name="Slide Number Placeholder 3"/>
          <p:cNvSpPr>
            <a:spLocks noGrp="1"/>
          </p:cNvSpPr>
          <p:nvPr>
            <p:ph type="sldNum" sz="quarter" idx="10"/>
          </p:nvPr>
        </p:nvSpPr>
        <p:spPr/>
        <p:txBody>
          <a:bodyPr/>
          <a:lstStyle/>
          <a:p>
            <a:fld id="{3608BA75-9DDF-476C-9EA3-B9CF83563D73}" type="slidenum">
              <a:rPr lang="en-US" smtClean="0"/>
              <a:t>14</a:t>
            </a:fld>
            <a:endParaRPr lang="en-US" dirty="0"/>
          </a:p>
        </p:txBody>
      </p:sp>
    </p:spTree>
    <p:extLst>
      <p:ext uri="{BB962C8B-B14F-4D97-AF65-F5344CB8AC3E}">
        <p14:creationId xmlns:p14="http://schemas.microsoft.com/office/powerpoint/2010/main" val="25248348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BICR, blinded independent central review; gBRCAm, germline BRCA mutation; ITT, intent to treat.</a:t>
            </a:r>
          </a:p>
        </p:txBody>
      </p:sp>
      <p:sp>
        <p:nvSpPr>
          <p:cNvPr id="4" name="Slide Number Placeholder 3"/>
          <p:cNvSpPr>
            <a:spLocks noGrp="1"/>
          </p:cNvSpPr>
          <p:nvPr>
            <p:ph type="sldNum" sz="quarter" idx="5"/>
          </p:nvPr>
        </p:nvSpPr>
        <p:spPr/>
        <p:txBody>
          <a:bodyPr/>
          <a:lstStyle/>
          <a:p>
            <a:fld id="{B45BFFD7-5EA6-0E41-9C69-3588BAC874FB}" type="slidenum">
              <a:rPr lang="en-US" smtClean="0"/>
              <a:t>15</a:t>
            </a:fld>
            <a:endParaRPr lang="en-US" dirty="0"/>
          </a:p>
        </p:txBody>
      </p:sp>
    </p:spTree>
    <p:extLst>
      <p:ext uri="{BB962C8B-B14F-4D97-AF65-F5344CB8AC3E}">
        <p14:creationId xmlns:p14="http://schemas.microsoft.com/office/powerpoint/2010/main" val="19704760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BICR, blinded independent central review; gBRCAm, germline BRCA mutation; Inv, investigator review; mPFS, median PFS; N, niraparib; O, olaparib; Pbo, placebo; R, rucaparib; tBRCAm, somatic or germline tumor BRCA mutation.</a:t>
            </a:r>
          </a:p>
        </p:txBody>
      </p:sp>
      <p:sp>
        <p:nvSpPr>
          <p:cNvPr id="4" name="Slide Number Placeholder 3"/>
          <p:cNvSpPr>
            <a:spLocks noGrp="1"/>
          </p:cNvSpPr>
          <p:nvPr>
            <p:ph type="sldNum" sz="quarter" idx="5"/>
          </p:nvPr>
        </p:nvSpPr>
        <p:spPr/>
        <p:txBody>
          <a:bodyPr/>
          <a:lstStyle/>
          <a:p>
            <a:fld id="{B45BFFD7-5EA6-0E41-9C69-3588BAC874FB}" type="slidenum">
              <a:rPr lang="en-US" smtClean="0"/>
              <a:t>16</a:t>
            </a:fld>
            <a:endParaRPr lang="en-US" dirty="0"/>
          </a:p>
        </p:txBody>
      </p:sp>
    </p:spTree>
    <p:extLst>
      <p:ext uri="{BB962C8B-B14F-4D97-AF65-F5344CB8AC3E}">
        <p14:creationId xmlns:p14="http://schemas.microsoft.com/office/powerpoint/2010/main" val="14293890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BICR, blinded independent central review; </a:t>
            </a:r>
            <a:r>
              <a:rPr lang="en-US" i="1" dirty="0" err="1"/>
              <a:t>gBRCAm</a:t>
            </a:r>
            <a:r>
              <a:rPr lang="en-US" i="1" dirty="0"/>
              <a:t>, germline BRCA mutation; Inv, investigator review; HRD, homologous recombination deficiency; </a:t>
            </a:r>
            <a:r>
              <a:rPr lang="en-US" i="1" dirty="0" err="1"/>
              <a:t>LoH</a:t>
            </a:r>
            <a:r>
              <a:rPr lang="en-US" i="1" dirty="0"/>
              <a:t>, loss of heterozygosity; N, niraparib; O, olaparib; P, placebo; R, rucaparib; </a:t>
            </a:r>
            <a:r>
              <a:rPr lang="en-US" i="1" dirty="0" err="1"/>
              <a:t>tBRCAm</a:t>
            </a:r>
            <a:r>
              <a:rPr lang="en-US" i="1" dirty="0"/>
              <a:t>, somatic or germline tumor BRCA mutation;.</a:t>
            </a:r>
          </a:p>
        </p:txBody>
      </p:sp>
      <p:sp>
        <p:nvSpPr>
          <p:cNvPr id="4" name="Slide Number Placeholder 3"/>
          <p:cNvSpPr>
            <a:spLocks noGrp="1"/>
          </p:cNvSpPr>
          <p:nvPr>
            <p:ph type="sldNum" sz="quarter" idx="5"/>
          </p:nvPr>
        </p:nvSpPr>
        <p:spPr/>
        <p:txBody>
          <a:bodyPr/>
          <a:lstStyle/>
          <a:p>
            <a:fld id="{B45BFFD7-5EA6-0E41-9C69-3588BAC874FB}" type="slidenum">
              <a:rPr lang="en-US" smtClean="0"/>
              <a:t>17</a:t>
            </a:fld>
            <a:endParaRPr lang="en-US" dirty="0"/>
          </a:p>
        </p:txBody>
      </p:sp>
    </p:spTree>
    <p:extLst>
      <p:ext uri="{BB962C8B-B14F-4D97-AF65-F5344CB8AC3E}">
        <p14:creationId xmlns:p14="http://schemas.microsoft.com/office/powerpoint/2010/main" val="14293890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ALT, alanine aminotransferase; AST, aspartate aminotransferase; MDS, myelodysplastic syndromes.</a:t>
            </a:r>
          </a:p>
        </p:txBody>
      </p:sp>
      <p:sp>
        <p:nvSpPr>
          <p:cNvPr id="4" name="Slide Number Placeholder 3"/>
          <p:cNvSpPr>
            <a:spLocks noGrp="1"/>
          </p:cNvSpPr>
          <p:nvPr>
            <p:ph type="sldNum" sz="quarter" idx="5"/>
          </p:nvPr>
        </p:nvSpPr>
        <p:spPr/>
        <p:txBody>
          <a:bodyPr/>
          <a:lstStyle/>
          <a:p>
            <a:fld id="{B45BFFD7-5EA6-0E41-9C69-3588BAC874FB}" type="slidenum">
              <a:rPr lang="en-US" smtClean="0"/>
              <a:t>18</a:t>
            </a:fld>
            <a:endParaRPr lang="en-US" dirty="0"/>
          </a:p>
        </p:txBody>
      </p:sp>
    </p:spTree>
    <p:extLst>
      <p:ext uri="{BB962C8B-B14F-4D97-AF65-F5344CB8AC3E}">
        <p14:creationId xmlns:p14="http://schemas.microsoft.com/office/powerpoint/2010/main" val="19704760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608BA75-9DDF-476C-9EA3-B9CF83563D73}" type="slidenum">
              <a:rPr lang="en-US" smtClean="0"/>
              <a:t>19</a:t>
            </a:fld>
            <a:endParaRPr lang="en-US" dirty="0"/>
          </a:p>
        </p:txBody>
      </p:sp>
    </p:spTree>
    <p:extLst>
      <p:ext uri="{BB962C8B-B14F-4D97-AF65-F5344CB8AC3E}">
        <p14:creationId xmlns:p14="http://schemas.microsoft.com/office/powerpoint/2010/main" val="21343137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ALT, alanine aminotransferase; AST, aspartate aminotransferase.</a:t>
            </a:r>
          </a:p>
          <a:p>
            <a:endParaRPr lang="en-US" b="1" dirty="0"/>
          </a:p>
          <a:p>
            <a:endParaRPr lang="en-US" dirty="0"/>
          </a:p>
        </p:txBody>
      </p:sp>
      <p:sp>
        <p:nvSpPr>
          <p:cNvPr id="4" name="Slide Number Placeholder 3"/>
          <p:cNvSpPr>
            <a:spLocks noGrp="1"/>
          </p:cNvSpPr>
          <p:nvPr>
            <p:ph type="sldNum" sz="quarter" idx="10"/>
          </p:nvPr>
        </p:nvSpPr>
        <p:spPr/>
        <p:txBody>
          <a:bodyPr/>
          <a:lstStyle/>
          <a:p>
            <a:fld id="{3608BA75-9DDF-476C-9EA3-B9CF83563D73}" type="slidenum">
              <a:rPr lang="en-US" smtClean="0"/>
              <a:t>20</a:t>
            </a:fld>
            <a:endParaRPr lang="en-US" dirty="0"/>
          </a:p>
        </p:txBody>
      </p:sp>
    </p:spTree>
    <p:extLst>
      <p:ext uri="{BB962C8B-B14F-4D97-AF65-F5344CB8AC3E}">
        <p14:creationId xmlns:p14="http://schemas.microsoft.com/office/powerpoint/2010/main" val="40652831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BICR, blinded independent central review; CT, chemotherapy; ECOG, Eastern Cooperative Oncology Group; FACT-O, Functional Assessment of Cancer Therapy - Ovarian Cancer; FIGO, </a:t>
            </a:r>
            <a:r>
              <a:rPr lang="en-US" sz="1200" b="0" i="1" kern="1200" dirty="0">
                <a:solidFill>
                  <a:schemeClr val="tx1"/>
                </a:solidFill>
                <a:effectLst/>
                <a:latin typeface="Arial" charset="0"/>
                <a:ea typeface="+mn-ea"/>
                <a:cs typeface="+mn-cs"/>
              </a:rPr>
              <a:t>International Federation of Gynecology and Obstetrics; </a:t>
            </a:r>
            <a:r>
              <a:rPr lang="en-US" i="1" dirty="0"/>
              <a:t>HRQoL, health-related quality of life; NED, no evidence of disease; PD, progressive disease; PFS2, second PFS; </a:t>
            </a:r>
            <a:r>
              <a:rPr lang="en-US" sz="1200" b="0" i="1" kern="1200" dirty="0">
                <a:solidFill>
                  <a:schemeClr val="tx1"/>
                </a:solidFill>
                <a:effectLst/>
                <a:latin typeface="Arial" charset="0"/>
                <a:ea typeface="+mn-ea"/>
                <a:cs typeface="+mn-cs"/>
              </a:rPr>
              <a:t>PS, performance status; RECIST, Response Evaluation Criteria in Solid Tumors; TOI, Trial Outcome Index; TSST, time to second subsequent therapy or death.</a:t>
            </a:r>
            <a:endParaRPr lang="en-US" sz="1200" b="0" i="0" kern="1200" dirty="0">
              <a:solidFill>
                <a:schemeClr val="tx1"/>
              </a:solidFill>
              <a:effectLst/>
              <a:latin typeface="Arial" charset="0"/>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281709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45BFFD7-5EA6-0E41-9C69-3588BAC874FB}"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704760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1L, first-line; HRD, homologous recombination deficiency; PD, progressive disease; PRO, patient-reported outcome.</a:t>
            </a:r>
            <a:endParaRPr lang="en-US" sz="1200" b="0" i="0" kern="1200" dirty="0">
              <a:solidFill>
                <a:schemeClr val="tx1"/>
              </a:solidFill>
              <a:effectLst/>
              <a:latin typeface="Arial" charset="0"/>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281709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Eastern Cooperative; Oncology Group; PS, performance status.</a:t>
            </a:r>
            <a:endParaRPr lang="en-US" sz="1200" b="0" i="0" kern="1200" dirty="0">
              <a:solidFill>
                <a:schemeClr val="tx1"/>
              </a:solidFill>
              <a:effectLst/>
              <a:latin typeface="Arial" charset="0"/>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81833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CDx, companion diagnostic; GIS, genomic instability score; HR, homologous recombination; HRD, homologous recombination deficient; tBRCA, germline or somatic tumor BRCA mutations.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27</a:t>
            </a:fld>
            <a:endParaRPr lang="en-US" altLang="en-US" dirty="0"/>
          </a:p>
        </p:txBody>
      </p:sp>
    </p:spTree>
    <p:extLst>
      <p:ext uri="{BB962C8B-B14F-4D97-AF65-F5344CB8AC3E}">
        <p14:creationId xmlns:p14="http://schemas.microsoft.com/office/powerpoint/2010/main" val="11941114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HRD, homologous recombination deficient; HRP, homologous recombination proficient; NE, not estimable; PD, progressive disease.</a:t>
            </a:r>
            <a:endParaRPr lang="en-US" sz="1200" b="0" i="0" kern="1200" dirty="0">
              <a:solidFill>
                <a:schemeClr val="tx1"/>
              </a:solidFill>
              <a:effectLst/>
              <a:latin typeface="Arial" charset="0"/>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220786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TEAE, treatment-emergent adverse event.</a:t>
            </a:r>
            <a:endParaRPr lang="en-US" sz="1200" b="0" i="0" kern="1200" dirty="0">
              <a:solidFill>
                <a:schemeClr val="tx1"/>
              </a:solidFill>
              <a:effectLst/>
              <a:latin typeface="Arial" charset="0"/>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81833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 EORTC QLQ-C30/OV28, European Organisation for Research and Treatment of Cancer Quality of Life Questionnaire/Ovarian Cancer Module; EQ-5D-5L, EuroQol 5-Dimension 5-Level; FOSI, Functional Ovarian Symptom Index; PRO, patient-reported outcome. </a:t>
            </a:r>
          </a:p>
          <a:p>
            <a:endParaRPr lang="en-US" dirty="0"/>
          </a:p>
        </p:txBody>
      </p:sp>
      <p:sp>
        <p:nvSpPr>
          <p:cNvPr id="4" name="Slide Number Placeholder 3"/>
          <p:cNvSpPr>
            <a:spLocks noGrp="1"/>
          </p:cNvSpPr>
          <p:nvPr>
            <p:ph type="sldNum" sz="quarter" idx="5"/>
          </p:nvPr>
        </p:nvSpPr>
        <p:spPr/>
        <p:txBody>
          <a:bodyPr/>
          <a:lstStyle/>
          <a:p>
            <a:fld id="{B45BFFD7-5EA6-0E41-9C69-3588BAC874FB}" type="slidenum">
              <a:rPr lang="en-US" smtClean="0"/>
              <a:t>30</a:t>
            </a:fld>
            <a:endParaRPr lang="en-US" dirty="0"/>
          </a:p>
        </p:txBody>
      </p:sp>
    </p:spTree>
    <p:extLst>
      <p:ext uri="{BB962C8B-B14F-4D97-AF65-F5344CB8AC3E}">
        <p14:creationId xmlns:p14="http://schemas.microsoft.com/office/powerpoint/2010/main" val="25146381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45BFFD7-5EA6-0E41-9C69-3588BAC874FB}" type="slidenum">
              <a:rPr lang="en-US" smtClean="0"/>
              <a:t>31</a:t>
            </a:fld>
            <a:endParaRPr lang="en-US" dirty="0"/>
          </a:p>
        </p:txBody>
      </p:sp>
    </p:spTree>
    <p:extLst>
      <p:ext uri="{BB962C8B-B14F-4D97-AF65-F5344CB8AC3E}">
        <p14:creationId xmlns:p14="http://schemas.microsoft.com/office/powerpoint/2010/main" val="41213816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BICR, blinded independent central review; BRCAm, BRCA mutated; BRCAwt, BRCA wild type; HRD, homologous recombination deficient; HRP, homologous recombination proficient.</a:t>
            </a:r>
          </a:p>
        </p:txBody>
      </p:sp>
      <p:sp>
        <p:nvSpPr>
          <p:cNvPr id="4" name="Slide Number Placeholder 3"/>
          <p:cNvSpPr>
            <a:spLocks noGrp="1"/>
          </p:cNvSpPr>
          <p:nvPr>
            <p:ph type="sldNum" sz="quarter" idx="5"/>
          </p:nvPr>
        </p:nvSpPr>
        <p:spPr/>
        <p:txBody>
          <a:bodyPr/>
          <a:lstStyle/>
          <a:p>
            <a:fld id="{B45BFFD7-5EA6-0E41-9C69-3588BAC874FB}" type="slidenum">
              <a:rPr lang="en-US" smtClean="0"/>
              <a:t>32</a:t>
            </a:fld>
            <a:endParaRPr lang="en-US" dirty="0"/>
          </a:p>
        </p:txBody>
      </p:sp>
    </p:spTree>
    <p:extLst>
      <p:ext uri="{BB962C8B-B14F-4D97-AF65-F5344CB8AC3E}">
        <p14:creationId xmlns:p14="http://schemas.microsoft.com/office/powerpoint/2010/main" val="1910111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HRD, homologous recombination deficient; HRP, homologous recombination proficient; NE, not estimable; TFST, time to first subsequent therapy. </a:t>
            </a:r>
          </a:p>
        </p:txBody>
      </p:sp>
      <p:sp>
        <p:nvSpPr>
          <p:cNvPr id="4" name="Slide Number Placeholder 3"/>
          <p:cNvSpPr>
            <a:spLocks noGrp="1"/>
          </p:cNvSpPr>
          <p:nvPr>
            <p:ph type="sldNum" sz="quarter" idx="5"/>
          </p:nvPr>
        </p:nvSpPr>
        <p:spPr/>
        <p:txBody>
          <a:bodyPr/>
          <a:lstStyle/>
          <a:p>
            <a:fld id="{B45BFFD7-5EA6-0E41-9C69-3588BAC874FB}" type="slidenum">
              <a:rPr lang="en-US" smtClean="0"/>
              <a:t>33</a:t>
            </a:fld>
            <a:endParaRPr lang="en-US" dirty="0"/>
          </a:p>
        </p:txBody>
      </p:sp>
    </p:spTree>
    <p:extLst>
      <p:ext uri="{BB962C8B-B14F-4D97-AF65-F5344CB8AC3E}">
        <p14:creationId xmlns:p14="http://schemas.microsoft.com/office/powerpoint/2010/main" val="37701251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HRD, homologous recombination deficient; HRP, homologous recombination proficient.</a:t>
            </a:r>
          </a:p>
        </p:txBody>
      </p:sp>
      <p:sp>
        <p:nvSpPr>
          <p:cNvPr id="4" name="Slide Number Placeholder 3"/>
          <p:cNvSpPr>
            <a:spLocks noGrp="1"/>
          </p:cNvSpPr>
          <p:nvPr>
            <p:ph type="sldNum" sz="quarter" idx="5"/>
          </p:nvPr>
        </p:nvSpPr>
        <p:spPr/>
        <p:txBody>
          <a:bodyPr/>
          <a:lstStyle/>
          <a:p>
            <a:fld id="{B45BFFD7-5EA6-0E41-9C69-3588BAC874FB}" type="slidenum">
              <a:rPr lang="en-US" smtClean="0"/>
              <a:t>34</a:t>
            </a:fld>
            <a:endParaRPr lang="en-US" dirty="0"/>
          </a:p>
        </p:txBody>
      </p:sp>
    </p:spTree>
    <p:extLst>
      <p:ext uri="{BB962C8B-B14F-4D97-AF65-F5344CB8AC3E}">
        <p14:creationId xmlns:p14="http://schemas.microsoft.com/office/powerpoint/2010/main" val="37102627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Bev, bevacizumab; BICR, blinded independent committee review; CT, chemotherapy; FIGO, Federation of Gynecology and Obstetrics; HRQoL, health-related quality of life; RECIST, Response Evaluation Criteria in Solid Tumors; TFST, time to first subsequent treatment; TSST, time to second subsequent treatment.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381973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703263"/>
            <a:ext cx="6257925" cy="3521075"/>
          </a:xfrm>
        </p:spPr>
      </p:sp>
      <p:sp>
        <p:nvSpPr>
          <p:cNvPr id="3" name="Notes Placeholder 2"/>
          <p:cNvSpPr>
            <a:spLocks noGrp="1"/>
          </p:cNvSpPr>
          <p:nvPr>
            <p:ph type="body" idx="1"/>
          </p:nvPr>
        </p:nvSpPr>
        <p:spPr/>
        <p:txBody>
          <a:bodyPr/>
          <a:lstStyle/>
          <a:p>
            <a:r>
              <a:rPr lang="en-US" sz="1000" i="1" dirty="0"/>
              <a:t>BRCAm, BRCA mutant; HRD, homologous recombination deficient.</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lang="en-US" sz="1000"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C61625-EB22-4AC5-BB9E-D372845879D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TextBox 4">
            <a:extLst>
              <a:ext uri="{FF2B5EF4-FFF2-40B4-BE49-F238E27FC236}">
                <a16:creationId xmlns:a16="http://schemas.microsoft.com/office/drawing/2014/main" id="{F5EAEE16-EEF6-48A9-B037-1AEDC659D5A5}"/>
              </a:ext>
            </a:extLst>
          </p:cNvPr>
          <p:cNvSpPr txBox="1"/>
          <p:nvPr/>
        </p:nvSpPr>
        <p:spPr>
          <a:xfrm>
            <a:off x="2391813" y="205166"/>
            <a:ext cx="2576513" cy="307777"/>
          </a:xfrm>
          <a:prstGeom prst="rect">
            <a:avLst/>
          </a:prstGeom>
          <a:solidFill>
            <a:srgbClr val="FFFF00"/>
          </a:solidFill>
          <a:ln>
            <a:solidFill>
              <a:srgbClr val="FFFF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NEW SLIDE </a:t>
            </a:r>
          </a:p>
        </p:txBody>
      </p:sp>
      <p:sp>
        <p:nvSpPr>
          <p:cNvPr id="6" name="TextBox 5">
            <a:extLst>
              <a:ext uri="{FF2B5EF4-FFF2-40B4-BE49-F238E27FC236}">
                <a16:creationId xmlns:a16="http://schemas.microsoft.com/office/drawing/2014/main" id="{147B1663-C18C-4FE7-9272-041B32FCBF9F}"/>
              </a:ext>
            </a:extLst>
          </p:cNvPr>
          <p:cNvSpPr txBox="1"/>
          <p:nvPr/>
        </p:nvSpPr>
        <p:spPr>
          <a:xfrm>
            <a:off x="0" y="2309911"/>
            <a:ext cx="604684" cy="523220"/>
          </a:xfrm>
          <a:prstGeom prst="rect">
            <a:avLst/>
          </a:prstGeom>
          <a:solidFill>
            <a:schemeClr val="bg1">
              <a:lumMod val="85000"/>
            </a:schemeClr>
          </a:solidFill>
          <a:ln>
            <a:solidFill>
              <a:schemeClr val="accent2"/>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alibri"/>
                <a:ea typeface="+mn-ea"/>
                <a:cs typeface="+mn-cs"/>
              </a:rPr>
              <a:t>Ray-Coquard 2019/p2418/Fig1</a:t>
            </a:r>
          </a:p>
        </p:txBody>
      </p:sp>
      <p:cxnSp>
        <p:nvCxnSpPr>
          <p:cNvPr id="7" name="Straight Arrow Connector 6">
            <a:extLst>
              <a:ext uri="{FF2B5EF4-FFF2-40B4-BE49-F238E27FC236}">
                <a16:creationId xmlns:a16="http://schemas.microsoft.com/office/drawing/2014/main" id="{1B26F3EE-22B5-4E78-852C-E59F2CFA97BC}"/>
              </a:ext>
            </a:extLst>
          </p:cNvPr>
          <p:cNvCxnSpPr>
            <a:cxnSpLocks/>
          </p:cNvCxnSpPr>
          <p:nvPr/>
        </p:nvCxnSpPr>
        <p:spPr>
          <a:xfrm>
            <a:off x="604684" y="2583046"/>
            <a:ext cx="310718"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4C45D0E9-C0BB-4289-AC0B-A161B5335162}"/>
              </a:ext>
            </a:extLst>
          </p:cNvPr>
          <p:cNvSpPr txBox="1"/>
          <p:nvPr/>
        </p:nvSpPr>
        <p:spPr>
          <a:xfrm>
            <a:off x="0" y="4524614"/>
            <a:ext cx="604684" cy="523220"/>
          </a:xfrm>
          <a:prstGeom prst="rect">
            <a:avLst/>
          </a:prstGeom>
          <a:solidFill>
            <a:schemeClr val="bg1">
              <a:lumMod val="85000"/>
            </a:schemeClr>
          </a:solidFill>
          <a:ln>
            <a:solidFill>
              <a:schemeClr val="accent2"/>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alibri"/>
                <a:ea typeface="+mn-ea"/>
                <a:cs typeface="+mn-cs"/>
              </a:rPr>
              <a:t>Ray-Coquard 2019/p2418/Fig1</a:t>
            </a:r>
          </a:p>
        </p:txBody>
      </p:sp>
      <p:cxnSp>
        <p:nvCxnSpPr>
          <p:cNvPr id="11" name="Straight Arrow Connector 10">
            <a:extLst>
              <a:ext uri="{FF2B5EF4-FFF2-40B4-BE49-F238E27FC236}">
                <a16:creationId xmlns:a16="http://schemas.microsoft.com/office/drawing/2014/main" id="{A8B5326D-7326-421B-8E93-5B025BA14B80}"/>
              </a:ext>
            </a:extLst>
          </p:cNvPr>
          <p:cNvCxnSpPr>
            <a:cxnSpLocks/>
          </p:cNvCxnSpPr>
          <p:nvPr/>
        </p:nvCxnSpPr>
        <p:spPr>
          <a:xfrm>
            <a:off x="604684" y="4797749"/>
            <a:ext cx="310718"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89945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8990" rtl="0" eaLnBrk="1" fontAlgn="auto" latinLnBrk="0" hangingPunct="1">
              <a:lnSpc>
                <a:spcPct val="100000"/>
              </a:lnSpc>
              <a:spcBef>
                <a:spcPts val="0"/>
              </a:spcBef>
              <a:spcAft>
                <a:spcPts val="0"/>
              </a:spcAft>
              <a:buClrTx/>
              <a:buSzTx/>
              <a:buFontTx/>
              <a:buNone/>
              <a:tabLst/>
              <a:defRPr/>
            </a:pPr>
            <a:r>
              <a:rPr lang="en-US" i="1" dirty="0"/>
              <a:t>B, bevacizumab; HRD, homologous recombination deficient; O, olaparib; P, placebo; tBRCAm, somatic or germline tumor BRCA mutation.</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3C4279-0E90-45C7-936D-21AD6824232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924115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AA, aplastic anemia; AE, adverse event; AML, acute myeloid leukemia; Bev, bevacizumab; ILD, interstitial lung disease; MDS, myelodysplastic syndrome.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321325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i="1" dirty="0"/>
              <a:t>GHS, global health status; QoL, quality of life.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C61625-EB22-4AC5-BB9E-D372845879D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TextBox 5">
            <a:extLst>
              <a:ext uri="{FF2B5EF4-FFF2-40B4-BE49-F238E27FC236}">
                <a16:creationId xmlns:a16="http://schemas.microsoft.com/office/drawing/2014/main" id="{50CAF204-205D-4065-B9C5-D737A9022A3F}"/>
              </a:ext>
            </a:extLst>
          </p:cNvPr>
          <p:cNvSpPr txBox="1"/>
          <p:nvPr/>
        </p:nvSpPr>
        <p:spPr>
          <a:xfrm>
            <a:off x="109384" y="2207529"/>
            <a:ext cx="619432" cy="738664"/>
          </a:xfrm>
          <a:prstGeom prst="rect">
            <a:avLst/>
          </a:prstGeom>
          <a:solidFill>
            <a:schemeClr val="bg1">
              <a:lumMod val="85000"/>
            </a:schemeClr>
          </a:solidFill>
          <a:ln>
            <a:solidFill>
              <a:schemeClr val="accent2"/>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alibri"/>
                <a:ea typeface="+mn-ea"/>
                <a:cs typeface="+mn-cs"/>
              </a:rPr>
              <a:t>Ray-Coquard 2019 Supple/p23/ Fig S5</a:t>
            </a:r>
          </a:p>
        </p:txBody>
      </p:sp>
      <p:cxnSp>
        <p:nvCxnSpPr>
          <p:cNvPr id="7" name="Straight Arrow Connector 6">
            <a:extLst>
              <a:ext uri="{FF2B5EF4-FFF2-40B4-BE49-F238E27FC236}">
                <a16:creationId xmlns:a16="http://schemas.microsoft.com/office/drawing/2014/main" id="{35C143B4-9D72-4328-BCCB-D551C5BE8965}"/>
              </a:ext>
            </a:extLst>
          </p:cNvPr>
          <p:cNvCxnSpPr>
            <a:cxnSpLocks/>
          </p:cNvCxnSpPr>
          <p:nvPr/>
        </p:nvCxnSpPr>
        <p:spPr>
          <a:xfrm>
            <a:off x="738775" y="2515626"/>
            <a:ext cx="532934"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84E83FED-91EC-44E7-9B23-4A4C012D9E6D}"/>
              </a:ext>
            </a:extLst>
          </p:cNvPr>
          <p:cNvSpPr txBox="1"/>
          <p:nvPr/>
        </p:nvSpPr>
        <p:spPr>
          <a:xfrm>
            <a:off x="0" y="4425473"/>
            <a:ext cx="619432" cy="738664"/>
          </a:xfrm>
          <a:prstGeom prst="rect">
            <a:avLst/>
          </a:prstGeom>
          <a:solidFill>
            <a:schemeClr val="bg1">
              <a:lumMod val="85000"/>
            </a:schemeClr>
          </a:solidFill>
          <a:ln>
            <a:solidFill>
              <a:schemeClr val="accent2"/>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alibri"/>
                <a:ea typeface="+mn-ea"/>
                <a:cs typeface="+mn-cs"/>
              </a:rPr>
              <a:t>Ray-Coquard 2019 Supple/p23/ Fig S5</a:t>
            </a:r>
          </a:p>
        </p:txBody>
      </p:sp>
      <p:cxnSp>
        <p:nvCxnSpPr>
          <p:cNvPr id="12" name="Straight Arrow Connector 11">
            <a:extLst>
              <a:ext uri="{FF2B5EF4-FFF2-40B4-BE49-F238E27FC236}">
                <a16:creationId xmlns:a16="http://schemas.microsoft.com/office/drawing/2014/main" id="{30C1B5CB-C7E9-4A28-A317-CD8B6B0BFB49}"/>
              </a:ext>
            </a:extLst>
          </p:cNvPr>
          <p:cNvCxnSpPr>
            <a:cxnSpLocks/>
          </p:cNvCxnSpPr>
          <p:nvPr/>
        </p:nvCxnSpPr>
        <p:spPr>
          <a:xfrm>
            <a:off x="629391" y="4733570"/>
            <a:ext cx="491486"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2B98E24-B900-43CE-B65B-45DA3308CED2}"/>
              </a:ext>
            </a:extLst>
          </p:cNvPr>
          <p:cNvSpPr txBox="1"/>
          <p:nvPr/>
        </p:nvSpPr>
        <p:spPr>
          <a:xfrm>
            <a:off x="1917179" y="98859"/>
            <a:ext cx="3382436" cy="307777"/>
          </a:xfrm>
          <a:prstGeom prst="rect">
            <a:avLst/>
          </a:prstGeom>
          <a:solidFill>
            <a:srgbClr val="FFFF00"/>
          </a:solidFill>
          <a:ln>
            <a:solidFill>
              <a:srgbClr val="FFFF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New slide </a:t>
            </a:r>
          </a:p>
        </p:txBody>
      </p:sp>
    </p:spTree>
    <p:extLst>
      <p:ext uri="{BB962C8B-B14F-4D97-AF65-F5344CB8AC3E}">
        <p14:creationId xmlns:p14="http://schemas.microsoft.com/office/powerpoint/2010/main" val="37875370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HRD, homologous recombination deficient.</a:t>
            </a:r>
            <a:endParaRPr lang="en-US" dirty="0"/>
          </a:p>
        </p:txBody>
      </p:sp>
      <p:sp>
        <p:nvSpPr>
          <p:cNvPr id="4" name="Slide Number Placeholder 3"/>
          <p:cNvSpPr>
            <a:spLocks noGrp="1"/>
          </p:cNvSpPr>
          <p:nvPr>
            <p:ph type="sldNum" sz="quarter" idx="5"/>
          </p:nvPr>
        </p:nvSpPr>
        <p:spPr/>
        <p:txBody>
          <a:bodyPr/>
          <a:lstStyle/>
          <a:p>
            <a:fld id="{B45BFFD7-5EA6-0E41-9C69-3588BAC874FB}" type="slidenum">
              <a:rPr lang="en-US" smtClean="0"/>
              <a:t>41</a:t>
            </a:fld>
            <a:endParaRPr lang="en-US" dirty="0"/>
          </a:p>
        </p:txBody>
      </p:sp>
    </p:spTree>
    <p:extLst>
      <p:ext uri="{BB962C8B-B14F-4D97-AF65-F5344CB8AC3E}">
        <p14:creationId xmlns:p14="http://schemas.microsoft.com/office/powerpoint/2010/main" val="283934582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8990" rtl="0" eaLnBrk="1" fontAlgn="auto" latinLnBrk="0" hangingPunct="1">
              <a:lnSpc>
                <a:spcPct val="100000"/>
              </a:lnSpc>
              <a:spcBef>
                <a:spcPts val="0"/>
              </a:spcBef>
              <a:spcAft>
                <a:spcPts val="0"/>
              </a:spcAft>
              <a:buClrTx/>
              <a:buSzTx/>
              <a:buFontTx/>
              <a:buNone/>
              <a:tabLst/>
              <a:defRPr/>
            </a:pPr>
            <a:r>
              <a:rPr lang="en-US" sz="1600" i="1" dirty="0">
                <a:solidFill>
                  <a:schemeClr val="bg1"/>
                </a:solidFill>
              </a:rPr>
              <a:t>BRCAm, BRCA mutant; </a:t>
            </a:r>
            <a:r>
              <a:rPr lang="en-US" i="1" dirty="0"/>
              <a:t>HRD, homologous recombination deficient.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2D6AA4-930C-48E1-849D-1B06BC598ED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6226255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00000"/>
              </a:lnSpc>
              <a:spcBef>
                <a:spcPct val="0"/>
              </a:spcBef>
              <a:spcAft>
                <a:spcPct val="0"/>
              </a:spcAft>
              <a:buClrTx/>
              <a:buNone/>
            </a:pPr>
            <a:r>
              <a:rPr lang="en-US" altLang="en-US" sz="1600" i="1" dirty="0">
                <a:solidFill>
                  <a:schemeClr val="accent1"/>
                </a:solidFill>
              </a:rPr>
              <a:t>BRCAwt, BRCA wild type; EOC, epithelial ovarian cancer; HRD, homologous recombination deficient; HRP, homologous recombination proficient; NACT, neoadjuvant chemotherapy; PARPi, PARP inhibitor.</a:t>
            </a:r>
          </a:p>
        </p:txBody>
      </p:sp>
      <p:sp>
        <p:nvSpPr>
          <p:cNvPr id="4" name="Slide Number Placeholder 3"/>
          <p:cNvSpPr>
            <a:spLocks noGrp="1"/>
          </p:cNvSpPr>
          <p:nvPr>
            <p:ph type="sldNum" sz="quarter" idx="10"/>
          </p:nvPr>
        </p:nvSpPr>
        <p:spPr/>
        <p:txBody>
          <a:bodyPr/>
          <a:lstStyle/>
          <a:p>
            <a:fld id="{4887A8A1-9826-4D31-9A47-DD817BEEC76A}" type="slidenum">
              <a:rPr lang="en-US" smtClean="0"/>
              <a:t>43</a:t>
            </a:fld>
            <a:endParaRPr lang="en-US" dirty="0"/>
          </a:p>
        </p:txBody>
      </p:sp>
    </p:spTree>
    <p:extLst>
      <p:ext uri="{BB962C8B-B14F-4D97-AF65-F5344CB8AC3E}">
        <p14:creationId xmlns:p14="http://schemas.microsoft.com/office/powerpoint/2010/main" val="4072523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8990" rtl="0" eaLnBrk="1" fontAlgn="auto" latinLnBrk="0" hangingPunct="1">
              <a:lnSpc>
                <a:spcPct val="100000"/>
              </a:lnSpc>
              <a:spcBef>
                <a:spcPts val="0"/>
              </a:spcBef>
              <a:spcAft>
                <a:spcPts val="0"/>
              </a:spcAft>
              <a:buClrTx/>
              <a:buSzTx/>
              <a:buFontTx/>
              <a:buNone/>
              <a:tabLst/>
              <a:defRPr/>
            </a:pPr>
            <a:r>
              <a:rPr lang="en-GB" sz="1600" i="1" dirty="0"/>
              <a:t>1L, first-line; 2L, second-line; ASCO, American Society of Clinical Oncology; CT, chemotherapy; EOC, epithelial ovarian, tubal, or primary peritoneal cancer; PARPi, PARP inhibitor; tBRCA, germline or somatic breast cancer gene.</a:t>
            </a:r>
            <a:endParaRPr lang="en-US" dirty="0"/>
          </a:p>
        </p:txBody>
      </p:sp>
      <p:sp>
        <p:nvSpPr>
          <p:cNvPr id="4" name="Slide Number Placeholder 3"/>
          <p:cNvSpPr>
            <a:spLocks noGrp="1"/>
          </p:cNvSpPr>
          <p:nvPr>
            <p:ph type="sldNum" sz="quarter" idx="5"/>
          </p:nvPr>
        </p:nvSpPr>
        <p:spPr/>
        <p:txBody>
          <a:bodyPr/>
          <a:lstStyle/>
          <a:p>
            <a:fld id="{B45BFFD7-5EA6-0E41-9C69-3588BAC874FB}" type="slidenum">
              <a:rPr lang="en-US" smtClean="0"/>
              <a:t>44</a:t>
            </a:fld>
            <a:endParaRPr lang="en-US" dirty="0"/>
          </a:p>
        </p:txBody>
      </p:sp>
    </p:spTree>
    <p:extLst>
      <p:ext uri="{BB962C8B-B14F-4D97-AF65-F5344CB8AC3E}">
        <p14:creationId xmlns:p14="http://schemas.microsoft.com/office/powerpoint/2010/main" val="32107910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8990" rtl="0" eaLnBrk="1" fontAlgn="auto" latinLnBrk="0" hangingPunct="1">
              <a:lnSpc>
                <a:spcPct val="100000"/>
              </a:lnSpc>
              <a:spcBef>
                <a:spcPts val="0"/>
              </a:spcBef>
              <a:spcAft>
                <a:spcPts val="0"/>
              </a:spcAft>
              <a:buClrTx/>
              <a:buSzTx/>
              <a:buFontTx/>
              <a:buNone/>
              <a:tabLst/>
              <a:defRPr/>
            </a:pPr>
            <a:r>
              <a:rPr lang="en-US" sz="1200" b="0" i="1" dirty="0">
                <a:solidFill>
                  <a:srgbClr val="191917"/>
                </a:solidFill>
                <a:latin typeface="Arial" panose="020B0604020202020204" pitchFamily="34" charset="0"/>
              </a:rPr>
              <a:t>HR, </a:t>
            </a:r>
            <a:r>
              <a:rPr lang="en-US" sz="1200" i="1" dirty="0"/>
              <a:t>homologous recombination; HRR, </a:t>
            </a:r>
            <a:r>
              <a:rPr lang="en-US" sz="1400" b="0" i="1" dirty="0">
                <a:solidFill>
                  <a:srgbClr val="202124"/>
                </a:solidFill>
                <a:effectLst/>
                <a:latin typeface="Roboto"/>
              </a:rPr>
              <a:t>homologous recombination repair; </a:t>
            </a:r>
            <a:r>
              <a:rPr lang="en-US" sz="1200" i="1" dirty="0"/>
              <a:t>WT, wild type.</a:t>
            </a:r>
            <a:endParaRPr lang="en-US" sz="1200" b="0" i="1" dirty="0">
              <a:solidFill>
                <a:srgbClr val="191917"/>
              </a:solidFill>
              <a:latin typeface="Arial" panose="020B0604020202020204"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8D1C88-E14A-45A4-BA38-81975ABC09D9}"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5560442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HRD, homologous recombination deficiency; HRP, homologous recombination proficient.</a:t>
            </a:r>
          </a:p>
        </p:txBody>
      </p:sp>
      <p:sp>
        <p:nvSpPr>
          <p:cNvPr id="4" name="Slide Number Placeholder 3"/>
          <p:cNvSpPr>
            <a:spLocks noGrp="1"/>
          </p:cNvSpPr>
          <p:nvPr>
            <p:ph type="sldNum" sz="quarter" idx="5"/>
          </p:nvPr>
        </p:nvSpPr>
        <p:spPr/>
        <p:txBody>
          <a:bodyPr/>
          <a:lstStyle/>
          <a:p>
            <a:fld id="{B45BFFD7-5EA6-0E41-9C69-3588BAC874FB}" type="slidenum">
              <a:rPr lang="en-US" smtClean="0"/>
              <a:t>46</a:t>
            </a:fld>
            <a:endParaRPr lang="en-US" dirty="0"/>
          </a:p>
        </p:txBody>
      </p:sp>
    </p:spTree>
    <p:extLst>
      <p:ext uri="{BB962C8B-B14F-4D97-AF65-F5344CB8AC3E}">
        <p14:creationId xmlns:p14="http://schemas.microsoft.com/office/powerpoint/2010/main" val="92272825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jpeg"/><Relationship Id="rId1" Type="http://schemas.openxmlformats.org/officeDocument/2006/relationships/slideMaster" Target="../slideMasters/slideMaster2.xml"/><Relationship Id="rId5" Type="http://schemas.openxmlformats.org/officeDocument/2006/relationships/image" Target="../media/image12.png"/><Relationship Id="rId4" Type="http://schemas.openxmlformats.org/officeDocument/2006/relationships/image" Target="../media/image2.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811F168-5851-4164-A476-942919F07F4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3465" y="3662363"/>
            <a:ext cx="6078537"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54"/>
          <p:cNvSpPr>
            <a:spLocks noGrp="1" noChangeArrowheads="1"/>
          </p:cNvSpPr>
          <p:nvPr>
            <p:ph type="subTitle" idx="1"/>
          </p:nvPr>
        </p:nvSpPr>
        <p:spPr>
          <a:xfrm>
            <a:off x="609600" y="4041651"/>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7"/>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9"/>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Rectangle 13">
            <a:extLst>
              <a:ext uri="{FF2B5EF4-FFF2-40B4-BE49-F238E27FC236}">
                <a16:creationId xmlns:a16="http://schemas.microsoft.com/office/drawing/2014/main" id="{C6C33664-ACD6-44A3-95A5-32325CBC9685}"/>
              </a:ext>
            </a:extLst>
          </p:cNvPr>
          <p:cNvSpPr/>
          <p:nvPr userDrawn="1"/>
        </p:nvSpPr>
        <p:spPr>
          <a:xfrm>
            <a:off x="1" y="1620837"/>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9"/>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6" name="Picture 15">
            <a:extLst>
              <a:ext uri="{FF2B5EF4-FFF2-40B4-BE49-F238E27FC236}">
                <a16:creationId xmlns:a16="http://schemas.microsoft.com/office/drawing/2014/main" id="{980EB246-0392-4BB5-B5BD-C999CA9A71E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auto">
          <a:xfrm>
            <a:off x="9053514" y="328762"/>
            <a:ext cx="2673351"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pic>
        <p:nvPicPr>
          <p:cNvPr id="3" name="Picture 2">
            <a:extLst>
              <a:ext uri="{FF2B5EF4-FFF2-40B4-BE49-F238E27FC236}">
                <a16:creationId xmlns:a16="http://schemas.microsoft.com/office/drawing/2014/main" id="{AF26E542-2477-4A9B-AAB3-F8DF3182668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105525" y="3662363"/>
            <a:ext cx="6086475" cy="3200400"/>
          </a:xfrm>
          <a:prstGeom prst="rect">
            <a:avLst/>
          </a:prstGeom>
        </p:spPr>
      </p:pic>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5586184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9"/>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7" y="1513047"/>
            <a:ext cx="10877529" cy="46506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061959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1"/>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29"/>
            <a:ext cx="3827419" cy="1247411"/>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73712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60" y="238129"/>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29"/>
            <a:ext cx="5309279" cy="4678739"/>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3" y="1510730"/>
            <a:ext cx="5229571" cy="4679463"/>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76935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3" y="1510729"/>
            <a:ext cx="5229571" cy="4665747"/>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9"/>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29"/>
            <a:ext cx="5309279" cy="4678739"/>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8729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61" y="238129"/>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286174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85092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5"/>
            <a:ext cx="11283951"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6"/>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8"/>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7" y="3355525"/>
            <a:ext cx="3827419" cy="1247411"/>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0"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6"/>
            <a:ext cx="3673475" cy="71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0745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274679" y="1042882"/>
            <a:ext cx="11642652" cy="4908391"/>
          </a:xfrm>
        </p:spPr>
        <p:txBody>
          <a:bodyPr/>
          <a:lstStyle>
            <a:lvl2pPr marL="514266" indent="-171422">
              <a:buFont typeface=".AppleSystemUIFont" charset="-120"/>
              <a:buChar char="–"/>
              <a:defRPr/>
            </a:lvl2pPr>
            <a:lvl4pPr marL="1199941" indent="-171422">
              <a:buFont typeface=".AppleSystemUIFont" charset="-120"/>
              <a:buChar cha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7"/>
          <p:cNvSpPr>
            <a:spLocks noGrp="1"/>
          </p:cNvSpPr>
          <p:nvPr>
            <p:ph sz="quarter" idx="13"/>
          </p:nvPr>
        </p:nvSpPr>
        <p:spPr>
          <a:xfrm>
            <a:off x="274679" y="5951263"/>
            <a:ext cx="11642652" cy="529884"/>
          </a:xfrm>
        </p:spPr>
        <p:txBody>
          <a:bodyPr anchor="b">
            <a:noAutofit/>
          </a:bodyPr>
          <a:lstStyle>
            <a:lvl1pPr marL="0" indent="0">
              <a:lnSpc>
                <a:spcPct val="80000"/>
              </a:lnSpc>
              <a:spcBef>
                <a:spcPts val="0"/>
              </a:spcBef>
              <a:buClrTx/>
              <a:buFontTx/>
              <a:buNone/>
              <a:defRPr sz="933">
                <a:solidFill>
                  <a:schemeClr val="tx1">
                    <a:lumMod val="75000"/>
                    <a:lumOff val="25000"/>
                  </a:schemeClr>
                </a:solidFill>
              </a:defRPr>
            </a:lvl1pPr>
            <a:lvl2pPr>
              <a:defRPr sz="1067"/>
            </a:lvl2pPr>
            <a:lvl3pPr>
              <a:defRPr sz="1067"/>
            </a:lvl3pPr>
            <a:lvl4pPr>
              <a:defRPr sz="1067"/>
            </a:lvl4pPr>
            <a:lvl5pPr>
              <a:defRPr sz="1067"/>
            </a:lvl5pPr>
          </a:lstStyle>
          <a:p>
            <a:pPr lvl="0"/>
            <a:r>
              <a:rPr lang="en-US" dirty="0"/>
              <a:t>Click to edit Master text styles</a:t>
            </a:r>
          </a:p>
        </p:txBody>
      </p:sp>
      <p:sp>
        <p:nvSpPr>
          <p:cNvPr id="7" name="Slide Number Placeholder 5"/>
          <p:cNvSpPr>
            <a:spLocks noGrp="1"/>
          </p:cNvSpPr>
          <p:nvPr>
            <p:ph type="sldNum" sz="quarter" idx="4"/>
          </p:nvPr>
        </p:nvSpPr>
        <p:spPr>
          <a:xfrm>
            <a:off x="11404743" y="6216203"/>
            <a:ext cx="523240" cy="468584"/>
          </a:xfrm>
          <a:prstGeom prst="rect">
            <a:avLst/>
          </a:prstGeom>
        </p:spPr>
        <p:txBody>
          <a:bodyPr vert="horz" lIns="91428" tIns="45714" rIns="91428" bIns="45714" rtlCol="0" anchor="ctr"/>
          <a:lstStyle>
            <a:lvl1pPr algn="r">
              <a:defRPr sz="933">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latin typeface="Arial" panose="020B0604020202020204" pitchFamily="34" charset="0"/>
                <a:cs typeface="Arial" panose="020B0604020202020204" pitchFamily="34" charset="0"/>
              </a:defRPr>
            </a:lvl1pPr>
          </a:lstStyle>
          <a:p>
            <a:pPr defTabSz="914241"/>
            <a:fld id="{066FB1F9-62BF-443F-A24D-8346C11133D7}" type="slidenum">
              <a:rPr lang="en-US" smtClean="0">
                <a:gradFill flip="none" rotWithShape="1">
                  <a:gsLst>
                    <a:gs pos="28000">
                      <a:prstClr val="white">
                        <a:lumMod val="93000"/>
                      </a:prstClr>
                    </a:gs>
                    <a:gs pos="0">
                      <a:prstClr val="black">
                        <a:lumMod val="38000"/>
                        <a:lumOff val="62000"/>
                      </a:prstClr>
                    </a:gs>
                    <a:gs pos="100000">
                      <a:srgbClr val="EEECE1">
                        <a:lumMod val="0"/>
                        <a:lumOff val="100000"/>
                      </a:srgbClr>
                    </a:gs>
                  </a:gsLst>
                  <a:lin ang="5400000" scaled="1"/>
                  <a:tileRect/>
                </a:gradFill>
              </a:rPr>
              <a:pPr defTabSz="914241"/>
              <a:t>‹#›</a:t>
            </a:fld>
            <a:endParaRPr lang="en-US" dirty="0">
              <a:gradFill flip="none" rotWithShape="1">
                <a:gsLst>
                  <a:gs pos="28000">
                    <a:prstClr val="white">
                      <a:lumMod val="93000"/>
                    </a:prstClr>
                  </a:gs>
                  <a:gs pos="0">
                    <a:prstClr val="black">
                      <a:lumMod val="38000"/>
                      <a:lumOff val="62000"/>
                    </a:prstClr>
                  </a:gs>
                  <a:gs pos="100000">
                    <a:srgbClr val="EEECE1">
                      <a:lumMod val="0"/>
                      <a:lumOff val="100000"/>
                    </a:srgbClr>
                  </a:gs>
                </a:gsLst>
                <a:lin ang="5400000" scaled="1"/>
                <a:tileRect/>
              </a:gradFill>
            </a:endParaRPr>
          </a:p>
        </p:txBody>
      </p:sp>
    </p:spTree>
    <p:extLst>
      <p:ext uri="{BB962C8B-B14F-4D97-AF65-F5344CB8AC3E}">
        <p14:creationId xmlns:p14="http://schemas.microsoft.com/office/powerpoint/2010/main" val="19942158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_Introduc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5847741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t">
            <a:normAutofit/>
          </a:bodyPr>
          <a:lstStyle>
            <a:lvl1pPr>
              <a:defRPr lang="en-US" dirty="0"/>
            </a:lvl1pPr>
          </a:lstStyle>
          <a:p>
            <a:pPr lvl="0">
              <a:lnSpc>
                <a:spcPct val="90000"/>
              </a:lnSpc>
            </a:pPr>
            <a:r>
              <a:rPr lang="en-US" dirty="0"/>
              <a:t>Click to edit Master title style</a:t>
            </a:r>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grpSp>
        <p:nvGrpSpPr>
          <p:cNvPr id="3" name="Group 2">
            <a:extLst>
              <a:ext uri="{FF2B5EF4-FFF2-40B4-BE49-F238E27FC236}">
                <a16:creationId xmlns:a16="http://schemas.microsoft.com/office/drawing/2014/main" id="{25EB116B-3141-4AB5-8EDF-532D52D1A501}"/>
              </a:ext>
            </a:extLst>
          </p:cNvPr>
          <p:cNvGrpSpPr/>
          <p:nvPr userDrawn="1"/>
        </p:nvGrpSpPr>
        <p:grpSpPr>
          <a:xfrm>
            <a:off x="11545501" y="136524"/>
            <a:ext cx="479016" cy="348200"/>
            <a:chOff x="8710812" y="169585"/>
            <a:chExt cx="256775" cy="348200"/>
          </a:xfrm>
        </p:grpSpPr>
        <p:sp>
          <p:nvSpPr>
            <p:cNvPr id="95" name="Freeform 5">
              <a:extLst>
                <a:ext uri="{FF2B5EF4-FFF2-40B4-BE49-F238E27FC236}">
                  <a16:creationId xmlns:a16="http://schemas.microsoft.com/office/drawing/2014/main" id="{CA5DC480-7CE9-435D-94FA-B4A78566097F}"/>
                </a:ext>
              </a:extLst>
            </p:cNvPr>
            <p:cNvSpPr>
              <a:spLocks noEditPoints="1"/>
            </p:cNvSpPr>
            <p:nvPr userDrawn="1"/>
          </p:nvSpPr>
          <p:spPr bwMode="auto">
            <a:xfrm rot="20328102">
              <a:off x="8710812" y="169585"/>
              <a:ext cx="256775" cy="348200"/>
            </a:xfrm>
            <a:prstGeom prst="octagon">
              <a:avLst/>
            </a:prstGeom>
            <a:solidFill>
              <a:schemeClr val="tx2"/>
            </a:solidFill>
            <a:ln>
              <a:noFill/>
            </a:ln>
          </p:spPr>
          <p:txBody>
            <a:bodyPr vert="horz" wrap="square" lIns="68580" tIns="34290" rIns="68580" bIns="34290" numCol="1" anchor="t" anchorCtr="0" compatLnSpc="1">
              <a:prstTxWarp prst="textNoShape">
                <a:avLst/>
              </a:prstTxWarp>
            </a:bodyPr>
            <a:lstStyle/>
            <a:p>
              <a:endParaRPr lang="en-US" sz="1800" dirty="0"/>
            </a:p>
          </p:txBody>
        </p:sp>
        <p:grpSp>
          <p:nvGrpSpPr>
            <p:cNvPr id="134" name="Group 133">
              <a:extLst>
                <a:ext uri="{FF2B5EF4-FFF2-40B4-BE49-F238E27FC236}">
                  <a16:creationId xmlns:a16="http://schemas.microsoft.com/office/drawing/2014/main" id="{93E0DD32-13A2-4622-8C85-7E1073500321}"/>
                </a:ext>
              </a:extLst>
            </p:cNvPr>
            <p:cNvGrpSpPr/>
            <p:nvPr userDrawn="1"/>
          </p:nvGrpSpPr>
          <p:grpSpPr>
            <a:xfrm>
              <a:off x="8753256" y="238711"/>
              <a:ext cx="171887" cy="220411"/>
              <a:chOff x="7685268" y="6408001"/>
              <a:chExt cx="260861" cy="250877"/>
            </a:xfrm>
            <a:solidFill>
              <a:schemeClr val="bg1"/>
            </a:solidFill>
          </p:grpSpPr>
          <p:sp>
            <p:nvSpPr>
              <p:cNvPr id="135" name="Freeform 108">
                <a:extLst>
                  <a:ext uri="{FF2B5EF4-FFF2-40B4-BE49-F238E27FC236}">
                    <a16:creationId xmlns:a16="http://schemas.microsoft.com/office/drawing/2014/main" id="{86A08791-CEA3-470F-9CBA-439FF17C8CCB}"/>
                  </a:ext>
                </a:extLst>
              </p:cNvPr>
              <p:cNvSpPr>
                <a:spLocks noEditPoints="1"/>
              </p:cNvSpPr>
              <p:nvPr userDrawn="1"/>
            </p:nvSpPr>
            <p:spPr bwMode="auto">
              <a:xfrm>
                <a:off x="7685268" y="6539082"/>
                <a:ext cx="260861" cy="119796"/>
              </a:xfrm>
              <a:custGeom>
                <a:avLst/>
                <a:gdLst>
                  <a:gd name="T0" fmla="*/ 249 w 254"/>
                  <a:gd name="T1" fmla="*/ 116 h 116"/>
                  <a:gd name="T2" fmla="*/ 200 w 254"/>
                  <a:gd name="T3" fmla="*/ 110 h 116"/>
                  <a:gd name="T4" fmla="*/ 193 w 254"/>
                  <a:gd name="T5" fmla="*/ 90 h 116"/>
                  <a:gd name="T6" fmla="*/ 206 w 254"/>
                  <a:gd name="T7" fmla="*/ 77 h 116"/>
                  <a:gd name="T8" fmla="*/ 160 w 254"/>
                  <a:gd name="T9" fmla="*/ 105 h 116"/>
                  <a:gd name="T10" fmla="*/ 152 w 254"/>
                  <a:gd name="T11" fmla="*/ 116 h 116"/>
                  <a:gd name="T12" fmla="*/ 111 w 254"/>
                  <a:gd name="T13" fmla="*/ 116 h 116"/>
                  <a:gd name="T14" fmla="*/ 121 w 254"/>
                  <a:gd name="T15" fmla="*/ 104 h 116"/>
                  <a:gd name="T16" fmla="*/ 127 w 254"/>
                  <a:gd name="T17" fmla="*/ 105 h 116"/>
                  <a:gd name="T18" fmla="*/ 112 w 254"/>
                  <a:gd name="T19" fmla="*/ 73 h 116"/>
                  <a:gd name="T20" fmla="*/ 136 w 254"/>
                  <a:gd name="T21" fmla="*/ 49 h 116"/>
                  <a:gd name="T22" fmla="*/ 103 w 254"/>
                  <a:gd name="T23" fmla="*/ 74 h 116"/>
                  <a:gd name="T24" fmla="*/ 102 w 254"/>
                  <a:gd name="T25" fmla="*/ 96 h 116"/>
                  <a:gd name="T26" fmla="*/ 78 w 254"/>
                  <a:gd name="T27" fmla="*/ 96 h 116"/>
                  <a:gd name="T28" fmla="*/ 68 w 254"/>
                  <a:gd name="T29" fmla="*/ 108 h 116"/>
                  <a:gd name="T30" fmla="*/ 33 w 254"/>
                  <a:gd name="T31" fmla="*/ 104 h 116"/>
                  <a:gd name="T32" fmla="*/ 48 w 254"/>
                  <a:gd name="T33" fmla="*/ 97 h 116"/>
                  <a:gd name="T34" fmla="*/ 59 w 254"/>
                  <a:gd name="T35" fmla="*/ 87 h 116"/>
                  <a:gd name="T36" fmla="*/ 25 w 254"/>
                  <a:gd name="T37" fmla="*/ 76 h 116"/>
                  <a:gd name="T38" fmla="*/ 10 w 254"/>
                  <a:gd name="T39" fmla="*/ 71 h 116"/>
                  <a:gd name="T40" fmla="*/ 1 w 254"/>
                  <a:gd name="T41" fmla="*/ 56 h 116"/>
                  <a:gd name="T42" fmla="*/ 36 w 254"/>
                  <a:gd name="T43" fmla="*/ 31 h 116"/>
                  <a:gd name="T44" fmla="*/ 49 w 254"/>
                  <a:gd name="T45" fmla="*/ 17 h 116"/>
                  <a:gd name="T46" fmla="*/ 58 w 254"/>
                  <a:gd name="T47" fmla="*/ 4 h 116"/>
                  <a:gd name="T48" fmla="*/ 68 w 254"/>
                  <a:gd name="T49" fmla="*/ 22 h 116"/>
                  <a:gd name="T50" fmla="*/ 83 w 254"/>
                  <a:gd name="T51" fmla="*/ 20 h 116"/>
                  <a:gd name="T52" fmla="*/ 155 w 254"/>
                  <a:gd name="T53" fmla="*/ 8 h 116"/>
                  <a:gd name="T54" fmla="*/ 183 w 254"/>
                  <a:gd name="T55" fmla="*/ 52 h 116"/>
                  <a:gd name="T56" fmla="*/ 194 w 254"/>
                  <a:gd name="T57" fmla="*/ 60 h 116"/>
                  <a:gd name="T58" fmla="*/ 217 w 254"/>
                  <a:gd name="T59" fmla="*/ 65 h 116"/>
                  <a:gd name="T60" fmla="*/ 216 w 254"/>
                  <a:gd name="T61" fmla="*/ 86 h 116"/>
                  <a:gd name="T62" fmla="*/ 211 w 254"/>
                  <a:gd name="T63" fmla="*/ 101 h 116"/>
                  <a:gd name="T64" fmla="*/ 249 w 254"/>
                  <a:gd name="T65" fmla="*/ 108 h 116"/>
                  <a:gd name="T66" fmla="*/ 254 w 254"/>
                  <a:gd name="T67" fmla="*/ 113 h 116"/>
                  <a:gd name="T68" fmla="*/ 40 w 254"/>
                  <a:gd name="T69" fmla="*/ 57 h 116"/>
                  <a:gd name="T70" fmla="*/ 41 w 254"/>
                  <a:gd name="T71" fmla="*/ 45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4" h="116">
                    <a:moveTo>
                      <a:pt x="254" y="113"/>
                    </a:moveTo>
                    <a:cubicBezTo>
                      <a:pt x="253" y="115"/>
                      <a:pt x="251" y="116"/>
                      <a:pt x="249" y="116"/>
                    </a:cubicBezTo>
                    <a:cubicBezTo>
                      <a:pt x="237" y="116"/>
                      <a:pt x="226" y="116"/>
                      <a:pt x="215" y="114"/>
                    </a:cubicBezTo>
                    <a:cubicBezTo>
                      <a:pt x="210" y="113"/>
                      <a:pt x="205" y="111"/>
                      <a:pt x="200" y="110"/>
                    </a:cubicBezTo>
                    <a:cubicBezTo>
                      <a:pt x="199" y="109"/>
                      <a:pt x="197" y="108"/>
                      <a:pt x="195" y="107"/>
                    </a:cubicBezTo>
                    <a:cubicBezTo>
                      <a:pt x="190" y="102"/>
                      <a:pt x="189" y="95"/>
                      <a:pt x="193" y="90"/>
                    </a:cubicBezTo>
                    <a:cubicBezTo>
                      <a:pt x="197" y="86"/>
                      <a:pt x="200" y="83"/>
                      <a:pt x="204" y="79"/>
                    </a:cubicBezTo>
                    <a:cubicBezTo>
                      <a:pt x="204" y="78"/>
                      <a:pt x="205" y="78"/>
                      <a:pt x="206" y="77"/>
                    </a:cubicBezTo>
                    <a:cubicBezTo>
                      <a:pt x="198" y="75"/>
                      <a:pt x="189" y="74"/>
                      <a:pt x="181" y="74"/>
                    </a:cubicBezTo>
                    <a:cubicBezTo>
                      <a:pt x="176" y="86"/>
                      <a:pt x="171" y="98"/>
                      <a:pt x="160" y="105"/>
                    </a:cubicBezTo>
                    <a:cubicBezTo>
                      <a:pt x="159" y="108"/>
                      <a:pt x="159" y="110"/>
                      <a:pt x="158" y="112"/>
                    </a:cubicBezTo>
                    <a:cubicBezTo>
                      <a:pt x="157" y="115"/>
                      <a:pt x="155" y="116"/>
                      <a:pt x="152" y="116"/>
                    </a:cubicBezTo>
                    <a:cubicBezTo>
                      <a:pt x="139" y="116"/>
                      <a:pt x="127" y="116"/>
                      <a:pt x="114" y="116"/>
                    </a:cubicBezTo>
                    <a:cubicBezTo>
                      <a:pt x="113" y="116"/>
                      <a:pt x="112" y="116"/>
                      <a:pt x="111" y="116"/>
                    </a:cubicBezTo>
                    <a:cubicBezTo>
                      <a:pt x="108" y="116"/>
                      <a:pt x="108" y="115"/>
                      <a:pt x="108" y="113"/>
                    </a:cubicBezTo>
                    <a:cubicBezTo>
                      <a:pt x="109" y="106"/>
                      <a:pt x="114" y="103"/>
                      <a:pt x="121" y="104"/>
                    </a:cubicBezTo>
                    <a:cubicBezTo>
                      <a:pt x="123" y="104"/>
                      <a:pt x="125" y="105"/>
                      <a:pt x="127" y="105"/>
                    </a:cubicBezTo>
                    <a:cubicBezTo>
                      <a:pt x="127" y="105"/>
                      <a:pt x="127" y="105"/>
                      <a:pt x="127" y="105"/>
                    </a:cubicBezTo>
                    <a:cubicBezTo>
                      <a:pt x="127" y="105"/>
                      <a:pt x="127" y="105"/>
                      <a:pt x="127" y="105"/>
                    </a:cubicBezTo>
                    <a:cubicBezTo>
                      <a:pt x="116" y="99"/>
                      <a:pt x="110" y="85"/>
                      <a:pt x="112" y="73"/>
                    </a:cubicBezTo>
                    <a:cubicBezTo>
                      <a:pt x="115" y="63"/>
                      <a:pt x="121" y="56"/>
                      <a:pt x="130" y="52"/>
                    </a:cubicBezTo>
                    <a:cubicBezTo>
                      <a:pt x="132" y="51"/>
                      <a:pt x="134" y="50"/>
                      <a:pt x="136" y="49"/>
                    </a:cubicBezTo>
                    <a:cubicBezTo>
                      <a:pt x="127" y="48"/>
                      <a:pt x="120" y="51"/>
                      <a:pt x="113" y="57"/>
                    </a:cubicBezTo>
                    <a:cubicBezTo>
                      <a:pt x="107" y="61"/>
                      <a:pt x="104" y="67"/>
                      <a:pt x="103" y="74"/>
                    </a:cubicBezTo>
                    <a:cubicBezTo>
                      <a:pt x="102" y="82"/>
                      <a:pt x="104" y="88"/>
                      <a:pt x="107" y="95"/>
                    </a:cubicBezTo>
                    <a:cubicBezTo>
                      <a:pt x="105" y="95"/>
                      <a:pt x="103" y="95"/>
                      <a:pt x="102" y="96"/>
                    </a:cubicBezTo>
                    <a:cubicBezTo>
                      <a:pt x="95" y="96"/>
                      <a:pt x="89" y="96"/>
                      <a:pt x="82" y="94"/>
                    </a:cubicBezTo>
                    <a:cubicBezTo>
                      <a:pt x="81" y="94"/>
                      <a:pt x="79" y="94"/>
                      <a:pt x="78" y="96"/>
                    </a:cubicBezTo>
                    <a:cubicBezTo>
                      <a:pt x="76" y="98"/>
                      <a:pt x="74" y="101"/>
                      <a:pt x="73" y="104"/>
                    </a:cubicBezTo>
                    <a:cubicBezTo>
                      <a:pt x="71" y="106"/>
                      <a:pt x="70" y="108"/>
                      <a:pt x="68" y="108"/>
                    </a:cubicBezTo>
                    <a:cubicBezTo>
                      <a:pt x="57" y="107"/>
                      <a:pt x="46" y="107"/>
                      <a:pt x="36" y="107"/>
                    </a:cubicBezTo>
                    <a:cubicBezTo>
                      <a:pt x="33" y="107"/>
                      <a:pt x="32" y="107"/>
                      <a:pt x="33" y="104"/>
                    </a:cubicBezTo>
                    <a:cubicBezTo>
                      <a:pt x="34" y="98"/>
                      <a:pt x="39" y="95"/>
                      <a:pt x="45" y="96"/>
                    </a:cubicBezTo>
                    <a:cubicBezTo>
                      <a:pt x="46" y="96"/>
                      <a:pt x="47" y="96"/>
                      <a:pt x="48" y="97"/>
                    </a:cubicBezTo>
                    <a:cubicBezTo>
                      <a:pt x="51" y="98"/>
                      <a:pt x="54" y="97"/>
                      <a:pt x="55" y="94"/>
                    </a:cubicBezTo>
                    <a:cubicBezTo>
                      <a:pt x="57" y="92"/>
                      <a:pt x="58" y="90"/>
                      <a:pt x="59" y="87"/>
                    </a:cubicBezTo>
                    <a:cubicBezTo>
                      <a:pt x="53" y="81"/>
                      <a:pt x="47" y="77"/>
                      <a:pt x="39" y="76"/>
                    </a:cubicBezTo>
                    <a:cubicBezTo>
                      <a:pt x="34" y="76"/>
                      <a:pt x="29" y="76"/>
                      <a:pt x="25" y="76"/>
                    </a:cubicBezTo>
                    <a:cubicBezTo>
                      <a:pt x="21" y="76"/>
                      <a:pt x="18" y="75"/>
                      <a:pt x="15" y="75"/>
                    </a:cubicBezTo>
                    <a:cubicBezTo>
                      <a:pt x="13" y="74"/>
                      <a:pt x="11" y="73"/>
                      <a:pt x="10" y="71"/>
                    </a:cubicBezTo>
                    <a:cubicBezTo>
                      <a:pt x="10" y="70"/>
                      <a:pt x="9" y="70"/>
                      <a:pt x="8" y="69"/>
                    </a:cubicBezTo>
                    <a:cubicBezTo>
                      <a:pt x="3" y="67"/>
                      <a:pt x="0" y="61"/>
                      <a:pt x="1" y="56"/>
                    </a:cubicBezTo>
                    <a:cubicBezTo>
                      <a:pt x="2" y="53"/>
                      <a:pt x="4" y="51"/>
                      <a:pt x="6" y="50"/>
                    </a:cubicBezTo>
                    <a:cubicBezTo>
                      <a:pt x="16" y="43"/>
                      <a:pt x="25" y="36"/>
                      <a:pt x="36" y="31"/>
                    </a:cubicBezTo>
                    <a:cubicBezTo>
                      <a:pt x="40" y="29"/>
                      <a:pt x="44" y="27"/>
                      <a:pt x="49" y="25"/>
                    </a:cubicBezTo>
                    <a:cubicBezTo>
                      <a:pt x="49" y="22"/>
                      <a:pt x="49" y="20"/>
                      <a:pt x="49" y="17"/>
                    </a:cubicBezTo>
                    <a:cubicBezTo>
                      <a:pt x="49" y="13"/>
                      <a:pt x="50" y="10"/>
                      <a:pt x="51" y="6"/>
                    </a:cubicBezTo>
                    <a:cubicBezTo>
                      <a:pt x="52" y="2"/>
                      <a:pt x="54" y="1"/>
                      <a:pt x="58" y="4"/>
                    </a:cubicBezTo>
                    <a:cubicBezTo>
                      <a:pt x="64" y="7"/>
                      <a:pt x="66" y="13"/>
                      <a:pt x="68" y="19"/>
                    </a:cubicBezTo>
                    <a:cubicBezTo>
                      <a:pt x="68" y="20"/>
                      <a:pt x="68" y="21"/>
                      <a:pt x="68" y="22"/>
                    </a:cubicBezTo>
                    <a:cubicBezTo>
                      <a:pt x="68" y="22"/>
                      <a:pt x="68" y="22"/>
                      <a:pt x="68" y="22"/>
                    </a:cubicBezTo>
                    <a:cubicBezTo>
                      <a:pt x="73" y="22"/>
                      <a:pt x="78" y="22"/>
                      <a:pt x="83" y="20"/>
                    </a:cubicBezTo>
                    <a:cubicBezTo>
                      <a:pt x="92" y="18"/>
                      <a:pt x="100" y="14"/>
                      <a:pt x="108" y="9"/>
                    </a:cubicBezTo>
                    <a:cubicBezTo>
                      <a:pt x="124" y="0"/>
                      <a:pt x="139" y="0"/>
                      <a:pt x="155" y="8"/>
                    </a:cubicBezTo>
                    <a:cubicBezTo>
                      <a:pt x="162" y="12"/>
                      <a:pt x="169" y="17"/>
                      <a:pt x="173" y="23"/>
                    </a:cubicBezTo>
                    <a:cubicBezTo>
                      <a:pt x="180" y="32"/>
                      <a:pt x="183" y="41"/>
                      <a:pt x="183" y="52"/>
                    </a:cubicBezTo>
                    <a:cubicBezTo>
                      <a:pt x="183" y="54"/>
                      <a:pt x="183" y="57"/>
                      <a:pt x="183" y="59"/>
                    </a:cubicBezTo>
                    <a:cubicBezTo>
                      <a:pt x="187" y="59"/>
                      <a:pt x="190" y="59"/>
                      <a:pt x="194" y="60"/>
                    </a:cubicBezTo>
                    <a:cubicBezTo>
                      <a:pt x="199" y="60"/>
                      <a:pt x="205" y="61"/>
                      <a:pt x="211" y="62"/>
                    </a:cubicBezTo>
                    <a:cubicBezTo>
                      <a:pt x="213" y="63"/>
                      <a:pt x="215" y="64"/>
                      <a:pt x="217" y="65"/>
                    </a:cubicBezTo>
                    <a:cubicBezTo>
                      <a:pt x="222" y="68"/>
                      <a:pt x="224" y="74"/>
                      <a:pt x="221" y="80"/>
                    </a:cubicBezTo>
                    <a:cubicBezTo>
                      <a:pt x="220" y="82"/>
                      <a:pt x="218" y="84"/>
                      <a:pt x="216" y="86"/>
                    </a:cubicBezTo>
                    <a:cubicBezTo>
                      <a:pt x="213" y="90"/>
                      <a:pt x="209" y="94"/>
                      <a:pt x="205" y="98"/>
                    </a:cubicBezTo>
                    <a:cubicBezTo>
                      <a:pt x="207" y="99"/>
                      <a:pt x="209" y="100"/>
                      <a:pt x="211" y="101"/>
                    </a:cubicBezTo>
                    <a:cubicBezTo>
                      <a:pt x="216" y="104"/>
                      <a:pt x="222" y="105"/>
                      <a:pt x="228" y="106"/>
                    </a:cubicBezTo>
                    <a:cubicBezTo>
                      <a:pt x="235" y="107"/>
                      <a:pt x="242" y="107"/>
                      <a:pt x="249" y="108"/>
                    </a:cubicBezTo>
                    <a:cubicBezTo>
                      <a:pt x="251" y="108"/>
                      <a:pt x="253" y="108"/>
                      <a:pt x="254" y="111"/>
                    </a:cubicBezTo>
                    <a:cubicBezTo>
                      <a:pt x="254" y="111"/>
                      <a:pt x="254" y="112"/>
                      <a:pt x="254" y="113"/>
                    </a:cubicBezTo>
                    <a:close/>
                    <a:moveTo>
                      <a:pt x="35" y="51"/>
                    </a:moveTo>
                    <a:cubicBezTo>
                      <a:pt x="35" y="54"/>
                      <a:pt x="37" y="57"/>
                      <a:pt x="40" y="57"/>
                    </a:cubicBezTo>
                    <a:cubicBezTo>
                      <a:pt x="44" y="57"/>
                      <a:pt x="47" y="55"/>
                      <a:pt x="47" y="51"/>
                    </a:cubicBezTo>
                    <a:cubicBezTo>
                      <a:pt x="47" y="48"/>
                      <a:pt x="44" y="45"/>
                      <a:pt x="41" y="45"/>
                    </a:cubicBezTo>
                    <a:cubicBezTo>
                      <a:pt x="37" y="45"/>
                      <a:pt x="35" y="47"/>
                      <a:pt x="35" y="5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136" name="Freeform 109">
                <a:extLst>
                  <a:ext uri="{FF2B5EF4-FFF2-40B4-BE49-F238E27FC236}">
                    <a16:creationId xmlns:a16="http://schemas.microsoft.com/office/drawing/2014/main" id="{16ACEDDF-436C-4566-9E80-93BD908A51B0}"/>
                  </a:ext>
                </a:extLst>
              </p:cNvPr>
              <p:cNvSpPr>
                <a:spLocks/>
              </p:cNvSpPr>
              <p:nvPr userDrawn="1"/>
            </p:nvSpPr>
            <p:spPr bwMode="auto">
              <a:xfrm>
                <a:off x="7686570" y="6408001"/>
                <a:ext cx="37762" cy="39498"/>
              </a:xfrm>
              <a:custGeom>
                <a:avLst/>
                <a:gdLst>
                  <a:gd name="T0" fmla="*/ 29 w 37"/>
                  <a:gd name="T1" fmla="*/ 0 h 38"/>
                  <a:gd name="T2" fmla="*/ 30 w 37"/>
                  <a:gd name="T3" fmla="*/ 8 h 38"/>
                  <a:gd name="T4" fmla="*/ 25 w 37"/>
                  <a:gd name="T5" fmla="*/ 13 h 38"/>
                  <a:gd name="T6" fmla="*/ 37 w 37"/>
                  <a:gd name="T7" fmla="*/ 25 h 38"/>
                  <a:gd name="T8" fmla="*/ 25 w 37"/>
                  <a:gd name="T9" fmla="*/ 38 h 38"/>
                  <a:gd name="T10" fmla="*/ 13 w 37"/>
                  <a:gd name="T11" fmla="*/ 25 h 38"/>
                  <a:gd name="T12" fmla="*/ 8 w 37"/>
                  <a:gd name="T13" fmla="*/ 31 h 38"/>
                  <a:gd name="T14" fmla="*/ 2 w 37"/>
                  <a:gd name="T15" fmla="*/ 32 h 38"/>
                  <a:gd name="T16" fmla="*/ 1 w 37"/>
                  <a:gd name="T17" fmla="*/ 26 h 38"/>
                  <a:gd name="T18" fmla="*/ 2 w 37"/>
                  <a:gd name="T19" fmla="*/ 25 h 38"/>
                  <a:gd name="T20" fmla="*/ 14 w 37"/>
                  <a:gd name="T21" fmla="*/ 12 h 38"/>
                  <a:gd name="T22" fmla="*/ 22 w 37"/>
                  <a:gd name="T23" fmla="*/ 5 h 38"/>
                  <a:gd name="T24" fmla="*/ 27 w 37"/>
                  <a:gd name="T25" fmla="*/ 0 h 38"/>
                  <a:gd name="T26" fmla="*/ 29 w 37"/>
                  <a:gd name="T2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 h="38">
                    <a:moveTo>
                      <a:pt x="29" y="0"/>
                    </a:moveTo>
                    <a:cubicBezTo>
                      <a:pt x="33" y="2"/>
                      <a:pt x="33" y="5"/>
                      <a:pt x="30" y="8"/>
                    </a:cubicBezTo>
                    <a:cubicBezTo>
                      <a:pt x="28" y="10"/>
                      <a:pt x="27" y="12"/>
                      <a:pt x="25" y="13"/>
                    </a:cubicBezTo>
                    <a:cubicBezTo>
                      <a:pt x="29" y="17"/>
                      <a:pt x="33" y="21"/>
                      <a:pt x="37" y="25"/>
                    </a:cubicBezTo>
                    <a:cubicBezTo>
                      <a:pt x="33" y="29"/>
                      <a:pt x="29" y="34"/>
                      <a:pt x="25" y="38"/>
                    </a:cubicBezTo>
                    <a:cubicBezTo>
                      <a:pt x="21" y="34"/>
                      <a:pt x="17" y="30"/>
                      <a:pt x="13" y="25"/>
                    </a:cubicBezTo>
                    <a:cubicBezTo>
                      <a:pt x="11" y="27"/>
                      <a:pt x="9" y="29"/>
                      <a:pt x="8" y="31"/>
                    </a:cubicBezTo>
                    <a:cubicBezTo>
                      <a:pt x="6" y="33"/>
                      <a:pt x="4" y="34"/>
                      <a:pt x="2" y="32"/>
                    </a:cubicBezTo>
                    <a:cubicBezTo>
                      <a:pt x="0" y="31"/>
                      <a:pt x="0" y="28"/>
                      <a:pt x="1" y="26"/>
                    </a:cubicBezTo>
                    <a:cubicBezTo>
                      <a:pt x="1" y="26"/>
                      <a:pt x="2" y="25"/>
                      <a:pt x="2" y="25"/>
                    </a:cubicBezTo>
                    <a:cubicBezTo>
                      <a:pt x="6" y="21"/>
                      <a:pt x="10" y="17"/>
                      <a:pt x="14" y="12"/>
                    </a:cubicBezTo>
                    <a:cubicBezTo>
                      <a:pt x="17" y="10"/>
                      <a:pt x="19" y="7"/>
                      <a:pt x="22" y="5"/>
                    </a:cubicBezTo>
                    <a:cubicBezTo>
                      <a:pt x="23" y="3"/>
                      <a:pt x="25" y="2"/>
                      <a:pt x="27" y="0"/>
                    </a:cubicBezTo>
                    <a:cubicBezTo>
                      <a:pt x="28" y="0"/>
                      <a:pt x="28" y="0"/>
                      <a:pt x="2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137" name="Freeform 110">
                <a:extLst>
                  <a:ext uri="{FF2B5EF4-FFF2-40B4-BE49-F238E27FC236}">
                    <a16:creationId xmlns:a16="http://schemas.microsoft.com/office/drawing/2014/main" id="{17D825C1-7D92-413F-974C-05828548B00B}"/>
                  </a:ext>
                </a:extLst>
              </p:cNvPr>
              <p:cNvSpPr>
                <a:spLocks noEditPoints="1"/>
              </p:cNvSpPr>
              <p:nvPr userDrawn="1"/>
            </p:nvSpPr>
            <p:spPr bwMode="auto">
              <a:xfrm>
                <a:off x="7706102" y="6428835"/>
                <a:ext cx="105473" cy="104170"/>
              </a:xfrm>
              <a:custGeom>
                <a:avLst/>
                <a:gdLst>
                  <a:gd name="T0" fmla="*/ 103 w 103"/>
                  <a:gd name="T1" fmla="*/ 101 h 101"/>
                  <a:gd name="T2" fmla="*/ 95 w 103"/>
                  <a:gd name="T3" fmla="*/ 99 h 101"/>
                  <a:gd name="T4" fmla="*/ 91 w 103"/>
                  <a:gd name="T5" fmla="*/ 96 h 101"/>
                  <a:gd name="T6" fmla="*/ 82 w 103"/>
                  <a:gd name="T7" fmla="*/ 87 h 101"/>
                  <a:gd name="T8" fmla="*/ 71 w 103"/>
                  <a:gd name="T9" fmla="*/ 76 h 101"/>
                  <a:gd name="T10" fmla="*/ 70 w 103"/>
                  <a:gd name="T11" fmla="*/ 75 h 101"/>
                  <a:gd name="T12" fmla="*/ 69 w 103"/>
                  <a:gd name="T13" fmla="*/ 76 h 101"/>
                  <a:gd name="T14" fmla="*/ 62 w 103"/>
                  <a:gd name="T15" fmla="*/ 75 h 101"/>
                  <a:gd name="T16" fmla="*/ 57 w 103"/>
                  <a:gd name="T17" fmla="*/ 72 h 101"/>
                  <a:gd name="T18" fmla="*/ 51 w 103"/>
                  <a:gd name="T19" fmla="*/ 72 h 101"/>
                  <a:gd name="T20" fmla="*/ 46 w 103"/>
                  <a:gd name="T21" fmla="*/ 70 h 101"/>
                  <a:gd name="T22" fmla="*/ 29 w 103"/>
                  <a:gd name="T23" fmla="*/ 54 h 101"/>
                  <a:gd name="T24" fmla="*/ 13 w 103"/>
                  <a:gd name="T25" fmla="*/ 37 h 101"/>
                  <a:gd name="T26" fmla="*/ 12 w 103"/>
                  <a:gd name="T27" fmla="*/ 36 h 101"/>
                  <a:gd name="T28" fmla="*/ 8 w 103"/>
                  <a:gd name="T29" fmla="*/ 40 h 101"/>
                  <a:gd name="T30" fmla="*/ 1 w 103"/>
                  <a:gd name="T31" fmla="*/ 41 h 101"/>
                  <a:gd name="T32" fmla="*/ 2 w 103"/>
                  <a:gd name="T33" fmla="*/ 35 h 101"/>
                  <a:gd name="T34" fmla="*/ 17 w 103"/>
                  <a:gd name="T35" fmla="*/ 20 h 101"/>
                  <a:gd name="T36" fmla="*/ 34 w 103"/>
                  <a:gd name="T37" fmla="*/ 2 h 101"/>
                  <a:gd name="T38" fmla="*/ 36 w 103"/>
                  <a:gd name="T39" fmla="*/ 0 h 101"/>
                  <a:gd name="T40" fmla="*/ 41 w 103"/>
                  <a:gd name="T41" fmla="*/ 2 h 101"/>
                  <a:gd name="T42" fmla="*/ 40 w 103"/>
                  <a:gd name="T43" fmla="*/ 7 h 101"/>
                  <a:gd name="T44" fmla="*/ 35 w 103"/>
                  <a:gd name="T45" fmla="*/ 11 h 101"/>
                  <a:gd name="T46" fmla="*/ 38 w 103"/>
                  <a:gd name="T47" fmla="*/ 14 h 101"/>
                  <a:gd name="T48" fmla="*/ 54 w 103"/>
                  <a:gd name="T49" fmla="*/ 30 h 101"/>
                  <a:gd name="T50" fmla="*/ 69 w 103"/>
                  <a:gd name="T51" fmla="*/ 46 h 101"/>
                  <a:gd name="T52" fmla="*/ 72 w 103"/>
                  <a:gd name="T53" fmla="*/ 52 h 101"/>
                  <a:gd name="T54" fmla="*/ 72 w 103"/>
                  <a:gd name="T55" fmla="*/ 56 h 101"/>
                  <a:gd name="T56" fmla="*/ 74 w 103"/>
                  <a:gd name="T57" fmla="*/ 64 h 101"/>
                  <a:gd name="T58" fmla="*/ 74 w 103"/>
                  <a:gd name="T59" fmla="*/ 71 h 101"/>
                  <a:gd name="T60" fmla="*/ 79 w 103"/>
                  <a:gd name="T61" fmla="*/ 76 h 101"/>
                  <a:gd name="T62" fmla="*/ 96 w 103"/>
                  <a:gd name="T63" fmla="*/ 93 h 101"/>
                  <a:gd name="T64" fmla="*/ 102 w 103"/>
                  <a:gd name="T65" fmla="*/ 100 h 101"/>
                  <a:gd name="T66" fmla="*/ 102 w 103"/>
                  <a:gd name="T67" fmla="*/ 101 h 101"/>
                  <a:gd name="T68" fmla="*/ 103 w 103"/>
                  <a:gd name="T69" fmla="*/ 101 h 101"/>
                  <a:gd name="T70" fmla="*/ 48 w 103"/>
                  <a:gd name="T71" fmla="*/ 37 h 101"/>
                  <a:gd name="T72" fmla="*/ 48 w 103"/>
                  <a:gd name="T73" fmla="*/ 36 h 101"/>
                  <a:gd name="T74" fmla="*/ 30 w 103"/>
                  <a:gd name="T75" fmla="*/ 18 h 101"/>
                  <a:gd name="T76" fmla="*/ 18 w 103"/>
                  <a:gd name="T77" fmla="*/ 30 h 101"/>
                  <a:gd name="T78" fmla="*/ 21 w 103"/>
                  <a:gd name="T79" fmla="*/ 33 h 101"/>
                  <a:gd name="T80" fmla="*/ 29 w 103"/>
                  <a:gd name="T81" fmla="*/ 37 h 101"/>
                  <a:gd name="T82" fmla="*/ 45 w 103"/>
                  <a:gd name="T83" fmla="*/ 37 h 101"/>
                  <a:gd name="T84" fmla="*/ 48 w 103"/>
                  <a:gd name="T85" fmla="*/ 3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3" h="101">
                    <a:moveTo>
                      <a:pt x="103" y="101"/>
                    </a:moveTo>
                    <a:cubicBezTo>
                      <a:pt x="100" y="100"/>
                      <a:pt x="97" y="100"/>
                      <a:pt x="95" y="99"/>
                    </a:cubicBezTo>
                    <a:cubicBezTo>
                      <a:pt x="93" y="99"/>
                      <a:pt x="92" y="97"/>
                      <a:pt x="91" y="96"/>
                    </a:cubicBezTo>
                    <a:cubicBezTo>
                      <a:pt x="88" y="93"/>
                      <a:pt x="85" y="90"/>
                      <a:pt x="82" y="87"/>
                    </a:cubicBezTo>
                    <a:cubicBezTo>
                      <a:pt x="79" y="84"/>
                      <a:pt x="75" y="80"/>
                      <a:pt x="71" y="76"/>
                    </a:cubicBezTo>
                    <a:cubicBezTo>
                      <a:pt x="71" y="76"/>
                      <a:pt x="70" y="76"/>
                      <a:pt x="70" y="75"/>
                    </a:cubicBezTo>
                    <a:cubicBezTo>
                      <a:pt x="70" y="75"/>
                      <a:pt x="69" y="75"/>
                      <a:pt x="69" y="76"/>
                    </a:cubicBezTo>
                    <a:cubicBezTo>
                      <a:pt x="66" y="78"/>
                      <a:pt x="64" y="78"/>
                      <a:pt x="62" y="75"/>
                    </a:cubicBezTo>
                    <a:cubicBezTo>
                      <a:pt x="61" y="73"/>
                      <a:pt x="59" y="72"/>
                      <a:pt x="57" y="72"/>
                    </a:cubicBezTo>
                    <a:cubicBezTo>
                      <a:pt x="55" y="73"/>
                      <a:pt x="53" y="73"/>
                      <a:pt x="51" y="72"/>
                    </a:cubicBezTo>
                    <a:cubicBezTo>
                      <a:pt x="49" y="72"/>
                      <a:pt x="47" y="71"/>
                      <a:pt x="46" y="70"/>
                    </a:cubicBezTo>
                    <a:cubicBezTo>
                      <a:pt x="40" y="65"/>
                      <a:pt x="35" y="59"/>
                      <a:pt x="29" y="54"/>
                    </a:cubicBezTo>
                    <a:cubicBezTo>
                      <a:pt x="24" y="48"/>
                      <a:pt x="18" y="42"/>
                      <a:pt x="13" y="37"/>
                    </a:cubicBezTo>
                    <a:cubicBezTo>
                      <a:pt x="13" y="37"/>
                      <a:pt x="12" y="37"/>
                      <a:pt x="12" y="36"/>
                    </a:cubicBezTo>
                    <a:cubicBezTo>
                      <a:pt x="10" y="38"/>
                      <a:pt x="9" y="39"/>
                      <a:pt x="8" y="40"/>
                    </a:cubicBezTo>
                    <a:cubicBezTo>
                      <a:pt x="6" y="42"/>
                      <a:pt x="3" y="43"/>
                      <a:pt x="1" y="41"/>
                    </a:cubicBezTo>
                    <a:cubicBezTo>
                      <a:pt x="0" y="39"/>
                      <a:pt x="0" y="37"/>
                      <a:pt x="2" y="35"/>
                    </a:cubicBezTo>
                    <a:cubicBezTo>
                      <a:pt x="7" y="30"/>
                      <a:pt x="12" y="25"/>
                      <a:pt x="17" y="20"/>
                    </a:cubicBezTo>
                    <a:cubicBezTo>
                      <a:pt x="22" y="14"/>
                      <a:pt x="28" y="8"/>
                      <a:pt x="34" y="2"/>
                    </a:cubicBezTo>
                    <a:cubicBezTo>
                      <a:pt x="34" y="1"/>
                      <a:pt x="35" y="1"/>
                      <a:pt x="36" y="0"/>
                    </a:cubicBezTo>
                    <a:cubicBezTo>
                      <a:pt x="38" y="0"/>
                      <a:pt x="40" y="0"/>
                      <a:pt x="41" y="2"/>
                    </a:cubicBezTo>
                    <a:cubicBezTo>
                      <a:pt x="42" y="3"/>
                      <a:pt x="42" y="5"/>
                      <a:pt x="40" y="7"/>
                    </a:cubicBezTo>
                    <a:cubicBezTo>
                      <a:pt x="39" y="8"/>
                      <a:pt x="37" y="10"/>
                      <a:pt x="35" y="11"/>
                    </a:cubicBezTo>
                    <a:cubicBezTo>
                      <a:pt x="36" y="12"/>
                      <a:pt x="37" y="13"/>
                      <a:pt x="38" y="14"/>
                    </a:cubicBezTo>
                    <a:cubicBezTo>
                      <a:pt x="43" y="19"/>
                      <a:pt x="48" y="24"/>
                      <a:pt x="54" y="30"/>
                    </a:cubicBezTo>
                    <a:cubicBezTo>
                      <a:pt x="59" y="35"/>
                      <a:pt x="64" y="40"/>
                      <a:pt x="69" y="46"/>
                    </a:cubicBezTo>
                    <a:cubicBezTo>
                      <a:pt x="71" y="47"/>
                      <a:pt x="72" y="49"/>
                      <a:pt x="72" y="52"/>
                    </a:cubicBezTo>
                    <a:cubicBezTo>
                      <a:pt x="72" y="53"/>
                      <a:pt x="72" y="55"/>
                      <a:pt x="72" y="56"/>
                    </a:cubicBezTo>
                    <a:cubicBezTo>
                      <a:pt x="71" y="59"/>
                      <a:pt x="72" y="62"/>
                      <a:pt x="74" y="64"/>
                    </a:cubicBezTo>
                    <a:cubicBezTo>
                      <a:pt x="77" y="66"/>
                      <a:pt x="76" y="67"/>
                      <a:pt x="74" y="71"/>
                    </a:cubicBezTo>
                    <a:cubicBezTo>
                      <a:pt x="75" y="72"/>
                      <a:pt x="77" y="74"/>
                      <a:pt x="79" y="76"/>
                    </a:cubicBezTo>
                    <a:cubicBezTo>
                      <a:pt x="84" y="82"/>
                      <a:pt x="90" y="87"/>
                      <a:pt x="96" y="93"/>
                    </a:cubicBezTo>
                    <a:cubicBezTo>
                      <a:pt x="98" y="95"/>
                      <a:pt x="100" y="98"/>
                      <a:pt x="102" y="100"/>
                    </a:cubicBezTo>
                    <a:cubicBezTo>
                      <a:pt x="102" y="100"/>
                      <a:pt x="102" y="101"/>
                      <a:pt x="102" y="101"/>
                    </a:cubicBezTo>
                    <a:lnTo>
                      <a:pt x="103" y="101"/>
                    </a:lnTo>
                    <a:close/>
                    <a:moveTo>
                      <a:pt x="48" y="37"/>
                    </a:moveTo>
                    <a:cubicBezTo>
                      <a:pt x="48" y="37"/>
                      <a:pt x="48" y="36"/>
                      <a:pt x="48" y="36"/>
                    </a:cubicBezTo>
                    <a:cubicBezTo>
                      <a:pt x="42" y="30"/>
                      <a:pt x="36" y="24"/>
                      <a:pt x="30" y="18"/>
                    </a:cubicBezTo>
                    <a:cubicBezTo>
                      <a:pt x="26" y="22"/>
                      <a:pt x="22" y="26"/>
                      <a:pt x="18" y="30"/>
                    </a:cubicBezTo>
                    <a:cubicBezTo>
                      <a:pt x="19" y="31"/>
                      <a:pt x="20" y="32"/>
                      <a:pt x="21" y="33"/>
                    </a:cubicBezTo>
                    <a:cubicBezTo>
                      <a:pt x="23" y="36"/>
                      <a:pt x="25" y="37"/>
                      <a:pt x="29" y="37"/>
                    </a:cubicBezTo>
                    <a:cubicBezTo>
                      <a:pt x="34" y="37"/>
                      <a:pt x="40" y="37"/>
                      <a:pt x="45" y="37"/>
                    </a:cubicBezTo>
                    <a:cubicBezTo>
                      <a:pt x="46" y="37"/>
                      <a:pt x="47" y="37"/>
                      <a:pt x="48" y="3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138" name="Rectangle 111">
                <a:extLst>
                  <a:ext uri="{FF2B5EF4-FFF2-40B4-BE49-F238E27FC236}">
                    <a16:creationId xmlns:a16="http://schemas.microsoft.com/office/drawing/2014/main" id="{4C35F1B4-8342-4E42-8D05-70822DB26BBE}"/>
                  </a:ext>
                </a:extLst>
              </p:cNvPr>
              <p:cNvSpPr>
                <a:spLocks noChangeArrowheads="1"/>
              </p:cNvSpPr>
              <p:nvPr userDrawn="1"/>
            </p:nvSpPr>
            <p:spPr bwMode="auto">
              <a:xfrm>
                <a:off x="7810707" y="6533006"/>
                <a:ext cx="868" cy="434"/>
              </a:xfrm>
              <a:prstGeom prst="rect">
                <a:avLst/>
              </a:prstGeom>
              <a:grpFill/>
              <a:ln>
                <a:noFill/>
              </a:ln>
            </p:spPr>
            <p:txBody>
              <a:bodyPr vert="horz" wrap="square" lIns="91440" tIns="45720" rIns="91440" bIns="45720" numCol="1" anchor="t" anchorCtr="0" compatLnSpc="1">
                <a:prstTxWarp prst="textNoShape">
                  <a:avLst/>
                </a:prstTxWarp>
              </a:bodyPr>
              <a:lstStyle/>
              <a:p>
                <a:endParaRPr lang="en-US" sz="1800" dirty="0"/>
              </a:p>
            </p:txBody>
          </p:sp>
        </p:grpSp>
      </p:grpSp>
      <p:sp>
        <p:nvSpPr>
          <p:cNvPr id="163" name="Text Placeholder 100">
            <a:extLst>
              <a:ext uri="{FF2B5EF4-FFF2-40B4-BE49-F238E27FC236}">
                <a16:creationId xmlns:a16="http://schemas.microsoft.com/office/drawing/2014/main" id="{D7DF9E1B-6CA6-4E21-AE08-1464DE82BB4C}"/>
              </a:ext>
            </a:extLst>
          </p:cNvPr>
          <p:cNvSpPr>
            <a:spLocks noGrp="1"/>
          </p:cNvSpPr>
          <p:nvPr>
            <p:ph idx="1"/>
          </p:nvPr>
        </p:nvSpPr>
        <p:spPr>
          <a:xfrm>
            <a:off x="406403" y="1556572"/>
            <a:ext cx="10947396" cy="460292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3">
            <a:extLst>
              <a:ext uri="{FF2B5EF4-FFF2-40B4-BE49-F238E27FC236}">
                <a16:creationId xmlns:a16="http://schemas.microsoft.com/office/drawing/2014/main" id="{DD0DA120-3D09-4393-B340-06C245C31C37}"/>
              </a:ext>
            </a:extLst>
          </p:cNvPr>
          <p:cNvSpPr>
            <a:spLocks noGrp="1"/>
          </p:cNvSpPr>
          <p:nvPr>
            <p:ph type="body" sz="quarter" idx="13" hasCustomPrompt="1"/>
          </p:nvPr>
        </p:nvSpPr>
        <p:spPr bwMode="gray">
          <a:xfrm>
            <a:off x="406403" y="6192254"/>
            <a:ext cx="8975343" cy="262251"/>
          </a:xfrm>
        </p:spPr>
        <p:txBody>
          <a:bodyPr wrap="square" anchor="b" anchorCtr="0">
            <a:spAutoFit/>
          </a:bodyPr>
          <a:lstStyle>
            <a:lvl1pPr marL="0" indent="0">
              <a:lnSpc>
                <a:spcPct val="92000"/>
              </a:lnSpc>
              <a:spcBef>
                <a:spcPts val="133"/>
              </a:spcBef>
              <a:buFontTx/>
              <a:buNone/>
              <a:defRPr sz="1200" baseline="0">
                <a:solidFill>
                  <a:schemeClr val="tx2"/>
                </a:solidFill>
              </a:defRPr>
            </a:lvl1pPr>
          </a:lstStyle>
          <a:p>
            <a:pPr lvl="0"/>
            <a:r>
              <a:rPr lang="en-US" dirty="0"/>
              <a:t>Click to add source or footnotes</a:t>
            </a:r>
          </a:p>
        </p:txBody>
      </p:sp>
    </p:spTree>
    <p:custDataLst>
      <p:tags r:id="rId1"/>
    </p:custDataLst>
    <p:extLst>
      <p:ext uri="{BB962C8B-B14F-4D97-AF65-F5344CB8AC3E}">
        <p14:creationId xmlns:p14="http://schemas.microsoft.com/office/powerpoint/2010/main" val="42044858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bIns="45720"/>
          <a:lstStyle>
            <a:lvl1pPr algn="l">
              <a:defRPr/>
            </a:lvl1pPr>
          </a:lstStyle>
          <a:p>
            <a:r>
              <a:rPr lang="en-US" dirty="0"/>
              <a:t>Click to edit Master title style</a:t>
            </a:r>
          </a:p>
        </p:txBody>
      </p:sp>
      <p:sp>
        <p:nvSpPr>
          <p:cNvPr id="3" name="Text Placeholder 6"/>
          <p:cNvSpPr>
            <a:spLocks noGrp="1"/>
          </p:cNvSpPr>
          <p:nvPr>
            <p:ph type="body" sz="quarter" idx="11"/>
          </p:nvPr>
        </p:nvSpPr>
        <p:spPr>
          <a:xfrm>
            <a:off x="2127891" y="5824340"/>
            <a:ext cx="8464549" cy="576459"/>
          </a:xfrm>
        </p:spPr>
        <p:txBody>
          <a:bodyPr anchor="b">
            <a:normAutofit/>
          </a:bodyPr>
          <a:lstStyle>
            <a:lvl1pPr marL="0" indent="0">
              <a:buFont typeface="Arial" panose="020B0604020202020204" pitchFamily="34" charset="0"/>
              <a:buNone/>
              <a:defRPr sz="1333">
                <a:solidFill>
                  <a:schemeClr val="tx2"/>
                </a:solidFill>
              </a:defRPr>
            </a:lvl1pPr>
          </a:lstStyle>
          <a:p>
            <a:pPr lvl="0"/>
            <a:r>
              <a:rPr lang="en-US" dirty="0"/>
              <a:t>Edit Master text styles</a:t>
            </a:r>
          </a:p>
        </p:txBody>
      </p:sp>
    </p:spTree>
    <p:custDataLst>
      <p:tags r:id="rId1"/>
    </p:custDataLst>
    <p:extLst>
      <p:ext uri="{BB962C8B-B14F-4D97-AF65-F5344CB8AC3E}">
        <p14:creationId xmlns:p14="http://schemas.microsoft.com/office/powerpoint/2010/main" val="2981466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Blank - 1 title">
    <p:spTree>
      <p:nvGrpSpPr>
        <p:cNvPr id="1" name=""/>
        <p:cNvGrpSpPr/>
        <p:nvPr/>
      </p:nvGrpSpPr>
      <p:grpSpPr>
        <a:xfrm>
          <a:off x="0" y="0"/>
          <a:ext cx="0" cy="0"/>
          <a:chOff x="0" y="0"/>
          <a:chExt cx="0" cy="0"/>
        </a:xfrm>
      </p:grpSpPr>
      <p:sp>
        <p:nvSpPr>
          <p:cNvPr id="2" name="Title 1"/>
          <p:cNvSpPr>
            <a:spLocks noGrp="1"/>
          </p:cNvSpPr>
          <p:nvPr>
            <p:ph type="title"/>
          </p:nvPr>
        </p:nvSpPr>
        <p:spPr>
          <a:xfrm>
            <a:off x="419102" y="263784"/>
            <a:ext cx="11087100" cy="691520"/>
          </a:xfrm>
        </p:spPr>
        <p:txBody>
          <a:bodyPr/>
          <a:lstStyle>
            <a:lvl1pPr>
              <a:defRPr>
                <a:solidFill>
                  <a:srgbClr val="830051"/>
                </a:solidFill>
              </a:defRPr>
            </a:lvl1pPr>
          </a:lstStyle>
          <a:p>
            <a:r>
              <a:rPr lang="en-GB"/>
              <a:t>Click to edit Master title style</a:t>
            </a:r>
          </a:p>
        </p:txBody>
      </p:sp>
      <p:sp>
        <p:nvSpPr>
          <p:cNvPr id="5" name="Text Placeholder 7"/>
          <p:cNvSpPr>
            <a:spLocks noGrp="1"/>
          </p:cNvSpPr>
          <p:nvPr>
            <p:ph type="body" sz="quarter" idx="10"/>
          </p:nvPr>
        </p:nvSpPr>
        <p:spPr>
          <a:xfrm>
            <a:off x="7525" y="6152877"/>
            <a:ext cx="10227735" cy="694267"/>
          </a:xfrm>
          <a:prstGeom prst="rect">
            <a:avLst/>
          </a:prstGeom>
        </p:spPr>
        <p:txBody>
          <a:bodyPr anchor="b">
            <a:normAutofit/>
          </a:bodyPr>
          <a:lstStyle>
            <a:lvl1pPr marL="0" algn="l" defTabSz="914377" rtl="0" eaLnBrk="1" fontAlgn="base" latinLnBrk="0" hangingPunct="1">
              <a:spcBef>
                <a:spcPct val="0"/>
              </a:spcBef>
              <a:spcAft>
                <a:spcPct val="0"/>
              </a:spcAft>
              <a:buClr>
                <a:schemeClr val="tx2"/>
              </a:buClr>
              <a:defRPr lang="en-US" sz="1067" b="0" kern="0" dirty="0" smtClean="0">
                <a:solidFill>
                  <a:srgbClr val="7F7F7F"/>
                </a:solidFill>
                <a:latin typeface="+mn-lt"/>
                <a:ea typeface="+mn-ea"/>
                <a:cs typeface="+mn-cs"/>
              </a:defRPr>
            </a:lvl1pPr>
          </a:lstStyle>
          <a:p>
            <a:pPr lvl="0"/>
            <a:r>
              <a:rPr lang="en-GB"/>
              <a:t>Click to edit Master text styles</a:t>
            </a:r>
          </a:p>
        </p:txBody>
      </p:sp>
      <p:sp>
        <p:nvSpPr>
          <p:cNvPr id="4" name="Slide Number Placeholder 4"/>
          <p:cNvSpPr>
            <a:spLocks noGrp="1"/>
          </p:cNvSpPr>
          <p:nvPr>
            <p:ph type="sldNum" sz="quarter" idx="4"/>
          </p:nvPr>
        </p:nvSpPr>
        <p:spPr>
          <a:xfrm>
            <a:off x="9347200" y="6491818"/>
            <a:ext cx="2844800" cy="366183"/>
          </a:xfrm>
          <a:prstGeom prst="rect">
            <a:avLst/>
          </a:prstGeom>
        </p:spPr>
        <p:txBody>
          <a:bodyPr vert="horz" lIns="91440" tIns="45720" rIns="91440" bIns="45720" rtlCol="0" anchor="ctr"/>
          <a:lstStyle>
            <a:lvl1pPr algn="r">
              <a:defRPr sz="933">
                <a:solidFill>
                  <a:schemeClr val="tx1">
                    <a:tint val="75000"/>
                  </a:schemeClr>
                </a:solidFill>
              </a:defRPr>
            </a:lvl1pPr>
          </a:lstStyle>
          <a:p>
            <a:fld id="{4FF61421-0D1F-374C-A6EF-D3B8E531EC5C}" type="slidenum">
              <a:rPr lang="en-US" smtClean="0"/>
              <a:pPr/>
              <a:t>‹#›</a:t>
            </a:fld>
            <a:endParaRPr lang="en-US" dirty="0"/>
          </a:p>
        </p:txBody>
      </p:sp>
    </p:spTree>
    <p:extLst>
      <p:ext uri="{BB962C8B-B14F-4D97-AF65-F5344CB8AC3E}">
        <p14:creationId xmlns:p14="http://schemas.microsoft.com/office/powerpoint/2010/main" val="81885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bIns="0"/>
          <a:lstStyle>
            <a:lvl1pPr algn="l">
              <a:defRPr/>
            </a:lvl1pPr>
          </a:lstStyle>
          <a:p>
            <a:r>
              <a:rPr lang="en-US" dirty="0"/>
              <a:t>Click to edit Master title style</a:t>
            </a:r>
          </a:p>
        </p:txBody>
      </p:sp>
      <p:sp>
        <p:nvSpPr>
          <p:cNvPr id="3" name="Text Placeholder 6"/>
          <p:cNvSpPr>
            <a:spLocks noGrp="1"/>
          </p:cNvSpPr>
          <p:nvPr>
            <p:ph type="body" sz="quarter" idx="11"/>
          </p:nvPr>
        </p:nvSpPr>
        <p:spPr>
          <a:xfrm>
            <a:off x="2127891" y="5824340"/>
            <a:ext cx="8464549" cy="576459"/>
          </a:xfrm>
        </p:spPr>
        <p:txBody>
          <a:bodyPr anchor="b">
            <a:normAutofit/>
          </a:bodyPr>
          <a:lstStyle>
            <a:lvl1pPr marL="0" indent="0">
              <a:buFont typeface="Arial" panose="020B0604020202020204" pitchFamily="34" charset="0"/>
              <a:buNone/>
              <a:defRPr sz="1333">
                <a:solidFill>
                  <a:schemeClr val="tx2"/>
                </a:solidFill>
              </a:defRPr>
            </a:lvl1pPr>
          </a:lstStyle>
          <a:p>
            <a:pPr lvl="0"/>
            <a:r>
              <a:rPr lang="en-US" dirty="0"/>
              <a:t>Edit Master text styles</a:t>
            </a:r>
          </a:p>
        </p:txBody>
      </p:sp>
    </p:spTree>
    <p:custDataLst>
      <p:tags r:id="rId1"/>
    </p:custDataLst>
    <p:extLst>
      <p:ext uri="{BB962C8B-B14F-4D97-AF65-F5344CB8AC3E}">
        <p14:creationId xmlns:p14="http://schemas.microsoft.com/office/powerpoint/2010/main" val="39381336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3_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720000" y="552122"/>
            <a:ext cx="7006269" cy="553999"/>
          </a:xfrm>
        </p:spPr>
        <p:txBody>
          <a:bodyPr anchor="b">
            <a:noAutofit/>
          </a:bodyPr>
          <a:lstStyle>
            <a:lvl1pPr>
              <a:defRPr sz="3200" cap="all" baseline="0"/>
            </a:lvl1pPr>
          </a:lstStyle>
          <a:p>
            <a:r>
              <a:rPr lang="en-US"/>
              <a:t>Click to edit Master title style</a:t>
            </a:r>
            <a:endParaRPr lang="en-US" dirty="0"/>
          </a:p>
        </p:txBody>
      </p:sp>
      <p:sp>
        <p:nvSpPr>
          <p:cNvPr id="12" name="Text Placeholder 11"/>
          <p:cNvSpPr>
            <a:spLocks noGrp="1"/>
          </p:cNvSpPr>
          <p:nvPr>
            <p:ph type="body" sz="quarter" idx="10"/>
          </p:nvPr>
        </p:nvSpPr>
        <p:spPr>
          <a:xfrm>
            <a:off x="720000" y="1080001"/>
            <a:ext cx="7006269" cy="488795"/>
          </a:xfrm>
        </p:spPr>
        <p:txBody>
          <a:bodyPr>
            <a:noAutofit/>
          </a:bodyPr>
          <a:lstStyle>
            <a:lvl1pPr marL="0" indent="0">
              <a:buNone/>
              <a:defRPr sz="2667" baseline="0">
                <a:solidFill>
                  <a:schemeClr val="tx1"/>
                </a:solidFill>
              </a:defRPr>
            </a:lvl1pPr>
          </a:lstStyle>
          <a:p>
            <a:pPr lvl="0"/>
            <a:r>
              <a:rPr lang="en-US"/>
              <a:t>Click to edit Master text styles</a:t>
            </a:r>
          </a:p>
        </p:txBody>
      </p:sp>
      <p:sp>
        <p:nvSpPr>
          <p:cNvPr id="13" name="Text Placeholder 6"/>
          <p:cNvSpPr>
            <a:spLocks noGrp="1"/>
          </p:cNvSpPr>
          <p:nvPr>
            <p:ph type="body" sz="quarter" idx="12"/>
          </p:nvPr>
        </p:nvSpPr>
        <p:spPr>
          <a:xfrm>
            <a:off x="720000" y="2112963"/>
            <a:ext cx="10742400" cy="4020208"/>
          </a:xfrm>
        </p:spPr>
        <p:txBody>
          <a:bodyPr>
            <a:noAutofit/>
          </a:bodyPr>
          <a:lstStyle>
            <a:lvl1pPr marL="0" indent="0">
              <a:buNone/>
              <a:defRPr sz="2133" baseline="0"/>
            </a:lvl1pPr>
          </a:lstStyle>
          <a:p>
            <a:pPr lvl="0"/>
            <a:r>
              <a:rPr lang="en-US"/>
              <a:t>Click to edit Master text styles</a:t>
            </a:r>
          </a:p>
        </p:txBody>
      </p:sp>
      <p:sp>
        <p:nvSpPr>
          <p:cNvPr id="6" name="Slide Number Placeholder 5"/>
          <p:cNvSpPr>
            <a:spLocks noGrp="1"/>
          </p:cNvSpPr>
          <p:nvPr>
            <p:ph type="sldNum" sz="quarter" idx="13"/>
          </p:nvPr>
        </p:nvSpPr>
        <p:spPr>
          <a:xfrm>
            <a:off x="1728001" y="6372104"/>
            <a:ext cx="953803" cy="246184"/>
          </a:xfrm>
          <a:prstGeom prst="rect">
            <a:avLst/>
          </a:prstGeom>
        </p:spPr>
        <p:txBody>
          <a:bodyPr/>
          <a:lstStyle>
            <a:lvl1pPr>
              <a:defRPr/>
            </a:lvl1pPr>
          </a:lstStyle>
          <a:p>
            <a:pPr>
              <a:defRPr/>
            </a:pPr>
            <a:fld id="{D7A788FA-F864-4521-9DFD-AF03C9BFF3E5}" type="slidenum">
              <a:rPr lang="en-US" altLang="en-US"/>
              <a:pPr>
                <a:defRPr/>
              </a:pPr>
              <a:t>‹#›</a:t>
            </a:fld>
            <a:endParaRPr lang="en-US" altLang="en-US" dirty="0"/>
          </a:p>
        </p:txBody>
      </p:sp>
    </p:spTree>
    <p:extLst>
      <p:ext uri="{BB962C8B-B14F-4D97-AF65-F5344CB8AC3E}">
        <p14:creationId xmlns:p14="http://schemas.microsoft.com/office/powerpoint/2010/main" val="16145181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Title Presentation">
    <p:spTree>
      <p:nvGrpSpPr>
        <p:cNvPr id="1" name=""/>
        <p:cNvGrpSpPr/>
        <p:nvPr/>
      </p:nvGrpSpPr>
      <p:grpSpPr>
        <a:xfrm>
          <a:off x="0" y="0"/>
          <a:ext cx="0" cy="0"/>
          <a:chOff x="0" y="0"/>
          <a:chExt cx="0" cy="0"/>
        </a:xfrm>
      </p:grpSpPr>
      <p:sp>
        <p:nvSpPr>
          <p:cNvPr id="2" name="Title 1"/>
          <p:cNvSpPr>
            <a:spLocks noGrp="1"/>
          </p:cNvSpPr>
          <p:nvPr>
            <p:ph type="ctrTitle"/>
          </p:nvPr>
        </p:nvSpPr>
        <p:spPr>
          <a:xfrm>
            <a:off x="906139" y="2145600"/>
            <a:ext cx="6643652" cy="1219200"/>
          </a:xfrm>
        </p:spPr>
        <p:txBody>
          <a:bodyPr anchor="b">
            <a:noAutofit/>
          </a:bodyPr>
          <a:lstStyle>
            <a:lvl1pPr algn="l">
              <a:lnSpc>
                <a:spcPct val="80000"/>
              </a:lnSpc>
              <a:defRPr sz="4267" b="1" i="0" cap="all">
                <a:solidFill>
                  <a:schemeClr val="tx1"/>
                </a:solidFill>
                <a:latin typeface="Arial Narrow"/>
                <a:cs typeface="Arial Narrow"/>
              </a:defRPr>
            </a:lvl1pPr>
          </a:lstStyle>
          <a:p>
            <a:r>
              <a:rPr lang="en-US"/>
              <a:t>Click to edit Master title style</a:t>
            </a:r>
            <a:endParaRPr lang="en-US" dirty="0"/>
          </a:p>
        </p:txBody>
      </p:sp>
      <p:sp>
        <p:nvSpPr>
          <p:cNvPr id="3" name="Subtitle 2"/>
          <p:cNvSpPr>
            <a:spLocks noGrp="1"/>
          </p:cNvSpPr>
          <p:nvPr>
            <p:ph type="subTitle" idx="1"/>
          </p:nvPr>
        </p:nvSpPr>
        <p:spPr>
          <a:xfrm>
            <a:off x="906139" y="3370145"/>
            <a:ext cx="6643652" cy="600000"/>
          </a:xfrm>
        </p:spPr>
        <p:txBody>
          <a:bodyPr>
            <a:noAutofit/>
          </a:bodyPr>
          <a:lstStyle>
            <a:lvl1pPr marL="0" indent="0" algn="l">
              <a:buNone/>
              <a:defRPr sz="3200">
                <a:solidFill>
                  <a:schemeClr val="tx1"/>
                </a:solidFill>
                <a:latin typeface="Arial Narrow"/>
                <a:cs typeface="Arial Narrow"/>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endParaRPr lang="en-US" dirty="0"/>
          </a:p>
        </p:txBody>
      </p:sp>
      <p:sp>
        <p:nvSpPr>
          <p:cNvPr id="19" name="Text Placeholder 18"/>
          <p:cNvSpPr>
            <a:spLocks noGrp="1"/>
          </p:cNvSpPr>
          <p:nvPr>
            <p:ph type="body" sz="quarter" idx="10"/>
          </p:nvPr>
        </p:nvSpPr>
        <p:spPr>
          <a:xfrm>
            <a:off x="906142" y="4579200"/>
            <a:ext cx="5900236" cy="307200"/>
          </a:xfrm>
        </p:spPr>
        <p:txBody>
          <a:bodyPr tIns="46800" bIns="234000">
            <a:noAutofit/>
          </a:bodyPr>
          <a:lstStyle>
            <a:lvl1pPr marL="0" indent="0">
              <a:buFontTx/>
              <a:buNone/>
              <a:defRPr sz="1600" b="1">
                <a:solidFill>
                  <a:schemeClr val="tx1"/>
                </a:solidFill>
              </a:defRPr>
            </a:lvl1pPr>
          </a:lstStyle>
          <a:p>
            <a:pPr lvl="0"/>
            <a:r>
              <a:rPr lang="en-US"/>
              <a:t>Click to edit Master text styles</a:t>
            </a:r>
          </a:p>
        </p:txBody>
      </p:sp>
      <p:sp>
        <p:nvSpPr>
          <p:cNvPr id="20" name="Text Placeholder 18"/>
          <p:cNvSpPr>
            <a:spLocks noGrp="1"/>
          </p:cNvSpPr>
          <p:nvPr>
            <p:ph type="body" sz="quarter" idx="11"/>
          </p:nvPr>
        </p:nvSpPr>
        <p:spPr>
          <a:xfrm>
            <a:off x="906142" y="4894301"/>
            <a:ext cx="5900236" cy="307200"/>
          </a:xfrm>
        </p:spPr>
        <p:txBody>
          <a:bodyPr tIns="46800" bIns="234000">
            <a:noAutofit/>
          </a:bodyPr>
          <a:lstStyle>
            <a:lvl1pPr marL="0" indent="0">
              <a:buFontTx/>
              <a:buNone/>
              <a:defRPr sz="1600" b="0">
                <a:solidFill>
                  <a:schemeClr val="tx1"/>
                </a:solidFill>
              </a:defRPr>
            </a:lvl1pPr>
          </a:lstStyle>
          <a:p>
            <a:pPr lvl="0"/>
            <a:r>
              <a:rPr lang="en-US"/>
              <a:t>Click to edit Master text styles</a:t>
            </a:r>
          </a:p>
        </p:txBody>
      </p:sp>
      <p:sp>
        <p:nvSpPr>
          <p:cNvPr id="21" name="Text Placeholder 18"/>
          <p:cNvSpPr>
            <a:spLocks noGrp="1"/>
          </p:cNvSpPr>
          <p:nvPr>
            <p:ph type="body" sz="quarter" idx="12"/>
          </p:nvPr>
        </p:nvSpPr>
        <p:spPr>
          <a:xfrm>
            <a:off x="906141" y="5966058"/>
            <a:ext cx="5313011" cy="307777"/>
          </a:xfrm>
        </p:spPr>
        <p:txBody>
          <a:bodyPr bIns="234000">
            <a:noAutofit/>
          </a:bodyPr>
          <a:lstStyle>
            <a:lvl1pPr marL="0" indent="0">
              <a:buFontTx/>
              <a:buNone/>
              <a:defRPr sz="1600" b="0">
                <a:solidFill>
                  <a:schemeClr val="tx1"/>
                </a:solidFill>
              </a:defRPr>
            </a:lvl1pPr>
          </a:lstStyle>
          <a:p>
            <a:pPr lvl="0"/>
            <a:r>
              <a:rPr lang="en-US"/>
              <a:t>Click to edit Master text styles</a:t>
            </a:r>
          </a:p>
        </p:txBody>
      </p:sp>
      <p:sp>
        <p:nvSpPr>
          <p:cNvPr id="17" name="TextBox 16"/>
          <p:cNvSpPr txBox="1"/>
          <p:nvPr userDrawn="1"/>
        </p:nvSpPr>
        <p:spPr>
          <a:xfrm>
            <a:off x="9370882" y="5856000"/>
            <a:ext cx="2211700" cy="420564"/>
          </a:xfrm>
          <a:prstGeom prst="rect">
            <a:avLst/>
          </a:prstGeom>
          <a:noFill/>
        </p:spPr>
        <p:txBody>
          <a:bodyPr wrap="square" rtlCol="0">
            <a:spAutoFit/>
          </a:bodyPr>
          <a:lstStyle/>
          <a:p>
            <a:pPr marL="0" marR="0" indent="0" algn="r" defTabSz="609585" rtl="0" eaLnBrk="1" fontAlgn="auto" latinLnBrk="0" hangingPunct="1">
              <a:lnSpc>
                <a:spcPct val="100000"/>
              </a:lnSpc>
              <a:spcBef>
                <a:spcPts val="0"/>
              </a:spcBef>
              <a:spcAft>
                <a:spcPts val="0"/>
              </a:spcAft>
              <a:buClrTx/>
              <a:buSzTx/>
              <a:buFontTx/>
              <a:buNone/>
              <a:tabLst/>
            </a:pPr>
            <a:r>
              <a:rPr lang="it-IT" sz="2133" i="0" u="none" strike="noStrike" kern="1200" baseline="0" dirty="0">
                <a:latin typeface="Arial Narrow"/>
                <a:ea typeface="+mn-ea"/>
                <a:cs typeface="Arial Narrow"/>
              </a:rPr>
              <a:t>esmo</a:t>
            </a:r>
            <a:r>
              <a:rPr lang="en-US" sz="2133" i="0" u="none" strike="noStrike" kern="1200" baseline="0" dirty="0">
                <a:latin typeface="Arial Narrow"/>
                <a:ea typeface="+mn-ea"/>
                <a:cs typeface="Arial Narrow"/>
              </a:rPr>
              <a:t>.org</a:t>
            </a:r>
          </a:p>
        </p:txBody>
      </p:sp>
      <p:pic>
        <p:nvPicPr>
          <p:cNvPr id="5" name="Picture 4" descr="A picture containing drawing&#10;&#10;Description automatically generated">
            <a:extLst>
              <a:ext uri="{FF2B5EF4-FFF2-40B4-BE49-F238E27FC236}">
                <a16:creationId xmlns:a16="http://schemas.microsoft.com/office/drawing/2014/main" id="{8ABD5348-7D74-4777-A0E0-8A2774133AD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59951" y="514871"/>
            <a:ext cx="2582400" cy="501727"/>
          </a:xfrm>
          <a:prstGeom prst="rect">
            <a:avLst/>
          </a:prstGeom>
        </p:spPr>
      </p:pic>
    </p:spTree>
    <p:extLst>
      <p:ext uri="{BB962C8B-B14F-4D97-AF65-F5344CB8AC3E}">
        <p14:creationId xmlns:p14="http://schemas.microsoft.com/office/powerpoint/2010/main" val="15927076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le Chapter">
    <p:spTree>
      <p:nvGrpSpPr>
        <p:cNvPr id="1" name=""/>
        <p:cNvGrpSpPr/>
        <p:nvPr/>
      </p:nvGrpSpPr>
      <p:grpSpPr>
        <a:xfrm>
          <a:off x="0" y="0"/>
          <a:ext cx="0" cy="0"/>
          <a:chOff x="0" y="0"/>
          <a:chExt cx="0" cy="0"/>
        </a:xfrm>
      </p:grpSpPr>
      <p:sp>
        <p:nvSpPr>
          <p:cNvPr id="15" name="Title 1"/>
          <p:cNvSpPr>
            <a:spLocks noGrp="1"/>
          </p:cNvSpPr>
          <p:nvPr>
            <p:ph type="ctrTitle"/>
          </p:nvPr>
        </p:nvSpPr>
        <p:spPr>
          <a:xfrm>
            <a:off x="914401" y="2145600"/>
            <a:ext cx="6643649" cy="1219200"/>
          </a:xfrm>
        </p:spPr>
        <p:txBody>
          <a:bodyPr anchor="b">
            <a:noAutofit/>
          </a:bodyPr>
          <a:lstStyle>
            <a:lvl1pPr algn="l">
              <a:lnSpc>
                <a:spcPct val="80000"/>
              </a:lnSpc>
              <a:defRPr b="1" i="0" cap="all">
                <a:solidFill>
                  <a:schemeClr val="tx1"/>
                </a:solidFill>
                <a:latin typeface="Arial Narrow"/>
                <a:cs typeface="Arial Narrow"/>
              </a:defRPr>
            </a:lvl1pPr>
          </a:lstStyle>
          <a:p>
            <a:r>
              <a:rPr lang="en-US"/>
              <a:t>Click to edit Master title style</a:t>
            </a:r>
            <a:endParaRPr lang="en-US" dirty="0"/>
          </a:p>
        </p:txBody>
      </p:sp>
      <p:sp>
        <p:nvSpPr>
          <p:cNvPr id="16" name="Subtitle 2"/>
          <p:cNvSpPr>
            <a:spLocks noGrp="1"/>
          </p:cNvSpPr>
          <p:nvPr>
            <p:ph type="subTitle" idx="1"/>
          </p:nvPr>
        </p:nvSpPr>
        <p:spPr>
          <a:xfrm>
            <a:off x="914402" y="3370145"/>
            <a:ext cx="6643649" cy="672000"/>
          </a:xfrm>
        </p:spPr>
        <p:txBody>
          <a:bodyPr>
            <a:noAutofit/>
          </a:bodyPr>
          <a:lstStyle>
            <a:lvl1pPr marL="0" indent="0" algn="l">
              <a:buNone/>
              <a:defRPr sz="3200">
                <a:solidFill>
                  <a:schemeClr val="tx1"/>
                </a:solidFill>
                <a:latin typeface="Arial Narrow"/>
                <a:cs typeface="Arial Narrow"/>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6959902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720000" y="552121"/>
            <a:ext cx="7006269" cy="553999"/>
          </a:xfrm>
        </p:spPr>
        <p:txBody>
          <a:bodyPr anchor="b">
            <a:noAutofit/>
          </a:bodyPr>
          <a:lstStyle>
            <a:lvl1pPr>
              <a:defRPr sz="3200" cap="all" baseline="0"/>
            </a:lvl1pPr>
          </a:lstStyle>
          <a:p>
            <a:r>
              <a:rPr lang="en-US"/>
              <a:t>Click to edit Master title style</a:t>
            </a:r>
            <a:endParaRPr lang="en-US" dirty="0"/>
          </a:p>
        </p:txBody>
      </p:sp>
      <p:sp>
        <p:nvSpPr>
          <p:cNvPr id="12" name="Text Placeholder 11"/>
          <p:cNvSpPr>
            <a:spLocks noGrp="1"/>
          </p:cNvSpPr>
          <p:nvPr>
            <p:ph type="body" sz="quarter" idx="10"/>
          </p:nvPr>
        </p:nvSpPr>
        <p:spPr>
          <a:xfrm>
            <a:off x="720000" y="1080001"/>
            <a:ext cx="7006269" cy="488795"/>
          </a:xfrm>
        </p:spPr>
        <p:txBody>
          <a:bodyPr>
            <a:noAutofit/>
          </a:bodyPr>
          <a:lstStyle>
            <a:lvl1pPr marL="0" indent="0">
              <a:buNone/>
              <a:defRPr sz="2667" baseline="0">
                <a:solidFill>
                  <a:schemeClr val="tx1"/>
                </a:solidFill>
              </a:defRPr>
            </a:lvl1pPr>
          </a:lstStyle>
          <a:p>
            <a:pPr lvl="0"/>
            <a:r>
              <a:rPr lang="en-US"/>
              <a:t>Click to edit Master text styles</a:t>
            </a:r>
          </a:p>
        </p:txBody>
      </p:sp>
      <p:sp>
        <p:nvSpPr>
          <p:cNvPr id="13" name="Text Placeholder 6"/>
          <p:cNvSpPr>
            <a:spLocks noGrp="1"/>
          </p:cNvSpPr>
          <p:nvPr>
            <p:ph type="body" sz="quarter" idx="12"/>
          </p:nvPr>
        </p:nvSpPr>
        <p:spPr>
          <a:xfrm>
            <a:off x="720000" y="2112963"/>
            <a:ext cx="10742400" cy="4020208"/>
          </a:xfrm>
        </p:spPr>
        <p:txBody>
          <a:bodyPr>
            <a:noAutofit/>
          </a:bodyPr>
          <a:lstStyle>
            <a:lvl1pPr marL="0" indent="0">
              <a:buNone/>
              <a:defRPr sz="2133" baseline="0"/>
            </a:lvl1pPr>
          </a:lstStyle>
          <a:p>
            <a:pPr lvl="0"/>
            <a:r>
              <a:rPr lang="en-US"/>
              <a:t>Click to edit Master text styles</a:t>
            </a:r>
          </a:p>
        </p:txBody>
      </p:sp>
      <p:sp>
        <p:nvSpPr>
          <p:cNvPr id="6" name="Slide Number Placeholder 5"/>
          <p:cNvSpPr>
            <a:spLocks noGrp="1"/>
          </p:cNvSpPr>
          <p:nvPr>
            <p:ph type="sldNum" sz="quarter" idx="13"/>
          </p:nvPr>
        </p:nvSpPr>
        <p:spPr>
          <a:xfrm>
            <a:off x="10567200" y="6308727"/>
            <a:ext cx="953803" cy="246184"/>
          </a:xfrm>
          <a:prstGeom prst="rect">
            <a:avLst/>
          </a:prstGeom>
        </p:spPr>
        <p:txBody>
          <a:bodyPr/>
          <a:lstStyle>
            <a:lvl1pPr>
              <a:defRPr/>
            </a:lvl1pPr>
          </a:lstStyle>
          <a:p>
            <a:pPr>
              <a:defRPr/>
            </a:pPr>
            <a:fld id="{D7A788FA-F864-4521-9DFD-AF03C9BFF3E5}" type="slidenum">
              <a:rPr lang="en-US" altLang="en-US"/>
              <a:pPr>
                <a:defRPr/>
              </a:pPr>
              <a:t>‹#›</a:t>
            </a:fld>
            <a:endParaRPr lang="en-US" altLang="en-US" dirty="0"/>
          </a:p>
        </p:txBody>
      </p:sp>
    </p:spTree>
    <p:extLst>
      <p:ext uri="{BB962C8B-B14F-4D97-AF65-F5344CB8AC3E}">
        <p14:creationId xmlns:p14="http://schemas.microsoft.com/office/powerpoint/2010/main" val="13195029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Title, Content and Text">
    <p:spTree>
      <p:nvGrpSpPr>
        <p:cNvPr id="1" name=""/>
        <p:cNvGrpSpPr/>
        <p:nvPr/>
      </p:nvGrpSpPr>
      <p:grpSpPr>
        <a:xfrm>
          <a:off x="0" y="0"/>
          <a:ext cx="0" cy="0"/>
          <a:chOff x="0" y="0"/>
          <a:chExt cx="0" cy="0"/>
        </a:xfrm>
      </p:grpSpPr>
      <p:sp>
        <p:nvSpPr>
          <p:cNvPr id="5" name="Content Placeholder 4"/>
          <p:cNvSpPr>
            <a:spLocks noGrp="1"/>
          </p:cNvSpPr>
          <p:nvPr>
            <p:ph sz="quarter" idx="11"/>
          </p:nvPr>
        </p:nvSpPr>
        <p:spPr>
          <a:xfrm>
            <a:off x="720000" y="4132146"/>
            <a:ext cx="10742400" cy="1994017"/>
          </a:xfrm>
          <a:solidFill>
            <a:schemeClr val="bg1">
              <a:lumMod val="85000"/>
            </a:schemeClr>
          </a:solidFill>
        </p:spPr>
        <p:txBody>
          <a:bodyPr anchor="ctr"/>
          <a:lstStyle>
            <a:lvl1pPr marL="0" marR="0" indent="0" algn="ctr" defTabSz="609585" rtl="0" eaLnBrk="1" fontAlgn="auto" latinLnBrk="0" hangingPunct="1">
              <a:lnSpc>
                <a:spcPct val="100000"/>
              </a:lnSpc>
              <a:spcBef>
                <a:spcPct val="20000"/>
              </a:spcBef>
              <a:spcAft>
                <a:spcPts val="0"/>
              </a:spcAft>
              <a:buClr>
                <a:srgbClr val="000000"/>
              </a:buClr>
              <a:buSzPct val="35000"/>
              <a:buFont typeface="Wingdings" charset="2"/>
              <a:buNone/>
              <a:tabLst/>
              <a:defRPr baseline="0"/>
            </a:lvl1pPr>
          </a:lstStyle>
          <a:p>
            <a:pPr lvl="0"/>
            <a:r>
              <a:rPr lang="en-US"/>
              <a:t>Click to edit Master text styles</a:t>
            </a:r>
          </a:p>
        </p:txBody>
      </p:sp>
      <p:sp>
        <p:nvSpPr>
          <p:cNvPr id="7" name="Text Placeholder 6"/>
          <p:cNvSpPr>
            <a:spLocks noGrp="1"/>
          </p:cNvSpPr>
          <p:nvPr>
            <p:ph type="body" sz="quarter" idx="12"/>
          </p:nvPr>
        </p:nvSpPr>
        <p:spPr>
          <a:xfrm>
            <a:off x="720000" y="2112964"/>
            <a:ext cx="10742400" cy="1895281"/>
          </a:xfrm>
        </p:spPr>
        <p:txBody>
          <a:bodyPr>
            <a:noAutofit/>
          </a:bodyPr>
          <a:lstStyle>
            <a:lvl1pPr marL="0" indent="0">
              <a:buNone/>
              <a:defRPr baseline="0"/>
            </a:lvl1pPr>
          </a:lstStyle>
          <a:p>
            <a:pPr lvl="0"/>
            <a:r>
              <a:rPr lang="en-US"/>
              <a:t>Click to edit Master text styles</a:t>
            </a:r>
          </a:p>
        </p:txBody>
      </p:sp>
      <p:sp>
        <p:nvSpPr>
          <p:cNvPr id="10" name="Title 1"/>
          <p:cNvSpPr>
            <a:spLocks noGrp="1"/>
          </p:cNvSpPr>
          <p:nvPr>
            <p:ph type="title"/>
          </p:nvPr>
        </p:nvSpPr>
        <p:spPr>
          <a:xfrm>
            <a:off x="720000" y="550801"/>
            <a:ext cx="7006269" cy="553999"/>
          </a:xfrm>
        </p:spPr>
        <p:txBody>
          <a:bodyPr anchor="b">
            <a:noAutofit/>
          </a:bodyPr>
          <a:lstStyle>
            <a:lvl1pPr>
              <a:defRPr sz="3200" cap="all" baseline="0"/>
            </a:lvl1pPr>
          </a:lstStyle>
          <a:p>
            <a:r>
              <a:rPr lang="en-US"/>
              <a:t>Click to edit Master title style</a:t>
            </a:r>
            <a:endParaRPr lang="en-US" dirty="0"/>
          </a:p>
        </p:txBody>
      </p:sp>
      <p:sp>
        <p:nvSpPr>
          <p:cNvPr id="11" name="Text Placeholder 11"/>
          <p:cNvSpPr>
            <a:spLocks noGrp="1"/>
          </p:cNvSpPr>
          <p:nvPr>
            <p:ph type="body" sz="quarter" idx="10"/>
          </p:nvPr>
        </p:nvSpPr>
        <p:spPr>
          <a:xfrm>
            <a:off x="720000" y="1080001"/>
            <a:ext cx="7006269" cy="488795"/>
          </a:xfrm>
        </p:spPr>
        <p:txBody>
          <a:bodyPr>
            <a:noAutofit/>
          </a:bodyPr>
          <a:lstStyle>
            <a:lvl1pPr marL="0" indent="0">
              <a:buNone/>
              <a:defRPr sz="2667" baseline="0">
                <a:solidFill>
                  <a:schemeClr val="tx1"/>
                </a:solidFill>
              </a:defRPr>
            </a:lvl1pPr>
          </a:lstStyle>
          <a:p>
            <a:pPr lvl="0"/>
            <a:r>
              <a:rPr lang="en-US"/>
              <a:t>Click to edit Master text styles</a:t>
            </a:r>
          </a:p>
        </p:txBody>
      </p:sp>
      <p:sp>
        <p:nvSpPr>
          <p:cNvPr id="8" name="Slide Number Placeholder 5"/>
          <p:cNvSpPr>
            <a:spLocks noGrp="1"/>
          </p:cNvSpPr>
          <p:nvPr>
            <p:ph type="sldNum" sz="quarter" idx="13"/>
          </p:nvPr>
        </p:nvSpPr>
        <p:spPr>
          <a:xfrm>
            <a:off x="10567200" y="6308727"/>
            <a:ext cx="953803" cy="246184"/>
          </a:xfrm>
          <a:prstGeom prst="rect">
            <a:avLst/>
          </a:prstGeom>
        </p:spPr>
        <p:txBody>
          <a:bodyPr/>
          <a:lstStyle>
            <a:lvl1pPr>
              <a:defRPr/>
            </a:lvl1pPr>
          </a:lstStyle>
          <a:p>
            <a:pPr>
              <a:defRPr/>
            </a:pPr>
            <a:fld id="{4EE3CF81-11EA-405E-A3EC-9D48E6C9B03D}" type="slidenum">
              <a:rPr lang="en-US" altLang="en-US"/>
              <a:pPr>
                <a:defRPr/>
              </a:pPr>
              <a:t>‹#›</a:t>
            </a:fld>
            <a:endParaRPr lang="en-US" altLang="en-US" dirty="0"/>
          </a:p>
        </p:txBody>
      </p:sp>
    </p:spTree>
    <p:extLst>
      <p:ext uri="{BB962C8B-B14F-4D97-AF65-F5344CB8AC3E}">
        <p14:creationId xmlns:p14="http://schemas.microsoft.com/office/powerpoint/2010/main" val="12494144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Title and List">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a:xfrm>
            <a:off x="720000" y="2112963"/>
            <a:ext cx="10742400" cy="4013627"/>
          </a:xfrm>
        </p:spPr>
        <p:txBody>
          <a:bodyPr>
            <a:noAutofit/>
          </a:bodyPr>
          <a:lstStyle/>
          <a:p>
            <a:pPr lvl="0"/>
            <a:r>
              <a:rPr lang="en-US" dirty="0"/>
              <a:t>Click to edit Master text styles</a:t>
            </a:r>
          </a:p>
          <a:p>
            <a:pPr lvl="1"/>
            <a:r>
              <a:rPr lang="en-US" dirty="0"/>
              <a:t>Second level</a:t>
            </a:r>
          </a:p>
          <a:p>
            <a:pPr lvl="2"/>
            <a:r>
              <a:rPr lang="en-US" dirty="0"/>
              <a:t>Third level</a:t>
            </a:r>
          </a:p>
        </p:txBody>
      </p:sp>
      <p:sp>
        <p:nvSpPr>
          <p:cNvPr id="7" name="Title 1"/>
          <p:cNvSpPr>
            <a:spLocks noGrp="1"/>
          </p:cNvSpPr>
          <p:nvPr>
            <p:ph type="title"/>
          </p:nvPr>
        </p:nvSpPr>
        <p:spPr>
          <a:xfrm>
            <a:off x="720000" y="550801"/>
            <a:ext cx="10075917" cy="553999"/>
          </a:xfrm>
        </p:spPr>
        <p:txBody>
          <a:bodyPr anchor="b">
            <a:noAutofit/>
          </a:bodyPr>
          <a:lstStyle>
            <a:lvl1pPr>
              <a:defRPr sz="3200" cap="all" baseline="0"/>
            </a:lvl1pPr>
          </a:lstStyle>
          <a:p>
            <a:r>
              <a:rPr lang="en-US"/>
              <a:t>Click to edit Master title style</a:t>
            </a:r>
            <a:endParaRPr lang="en-US" dirty="0"/>
          </a:p>
        </p:txBody>
      </p:sp>
      <p:sp>
        <p:nvSpPr>
          <p:cNvPr id="10" name="Text Placeholder 11"/>
          <p:cNvSpPr>
            <a:spLocks noGrp="1"/>
          </p:cNvSpPr>
          <p:nvPr>
            <p:ph type="body" sz="quarter" idx="10"/>
          </p:nvPr>
        </p:nvSpPr>
        <p:spPr>
          <a:xfrm>
            <a:off x="720000" y="1080001"/>
            <a:ext cx="10075917" cy="488795"/>
          </a:xfrm>
        </p:spPr>
        <p:txBody>
          <a:bodyPr>
            <a:noAutofit/>
          </a:bodyPr>
          <a:lstStyle>
            <a:lvl1pPr marL="0" indent="0">
              <a:buNone/>
              <a:defRPr sz="2667" baseline="0">
                <a:solidFill>
                  <a:schemeClr val="tx1"/>
                </a:solidFill>
              </a:defRPr>
            </a:lvl1pPr>
          </a:lstStyle>
          <a:p>
            <a:pPr lvl="0"/>
            <a:r>
              <a:rPr lang="en-US"/>
              <a:t>Click to edit Master text styles</a:t>
            </a:r>
          </a:p>
        </p:txBody>
      </p:sp>
      <p:sp>
        <p:nvSpPr>
          <p:cNvPr id="6" name="Slide Number Placeholder 5"/>
          <p:cNvSpPr>
            <a:spLocks noGrp="1"/>
          </p:cNvSpPr>
          <p:nvPr>
            <p:ph type="sldNum" sz="quarter" idx="14"/>
          </p:nvPr>
        </p:nvSpPr>
        <p:spPr>
          <a:xfrm>
            <a:off x="10567200" y="6308727"/>
            <a:ext cx="953803" cy="246184"/>
          </a:xfrm>
          <a:prstGeom prst="rect">
            <a:avLst/>
          </a:prstGeom>
        </p:spPr>
        <p:txBody>
          <a:bodyPr/>
          <a:lstStyle>
            <a:lvl1pPr>
              <a:defRPr/>
            </a:lvl1pPr>
          </a:lstStyle>
          <a:p>
            <a:pPr>
              <a:defRPr/>
            </a:pPr>
            <a:fld id="{08D83D96-D520-43E8-9FE3-99F474E31BD7}" type="slidenum">
              <a:rPr lang="en-US" altLang="en-US"/>
              <a:pPr>
                <a:defRPr/>
              </a:pPr>
              <a:t>‹#›</a:t>
            </a:fld>
            <a:endParaRPr lang="en-US" altLang="en-US" dirty="0"/>
          </a:p>
        </p:txBody>
      </p:sp>
    </p:spTree>
    <p:extLst>
      <p:ext uri="{BB962C8B-B14F-4D97-AF65-F5344CB8AC3E}">
        <p14:creationId xmlns:p14="http://schemas.microsoft.com/office/powerpoint/2010/main" val="12979579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Free Content">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0567200" y="6308727"/>
            <a:ext cx="953803" cy="246184"/>
          </a:xfrm>
          <a:prstGeom prst="rect">
            <a:avLst/>
          </a:prstGeom>
        </p:spPr>
        <p:txBody>
          <a:bodyPr/>
          <a:lstStyle>
            <a:lvl1pPr>
              <a:defRPr/>
            </a:lvl1pPr>
          </a:lstStyle>
          <a:p>
            <a:pPr>
              <a:defRPr/>
            </a:pPr>
            <a:fld id="{5EF692A5-A8C0-47CD-A2C0-7DF226E98A5E}" type="slidenum">
              <a:rPr lang="en-US" altLang="en-US"/>
              <a:pPr>
                <a:defRPr/>
              </a:pPr>
              <a:t>‹#›</a:t>
            </a:fld>
            <a:endParaRPr lang="en-US" altLang="en-US" dirty="0"/>
          </a:p>
        </p:txBody>
      </p:sp>
    </p:spTree>
    <p:extLst>
      <p:ext uri="{BB962C8B-B14F-4D97-AF65-F5344CB8AC3E}">
        <p14:creationId xmlns:p14="http://schemas.microsoft.com/office/powerpoint/2010/main" val="17902321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8_Free Content">
    <p:spTree>
      <p:nvGrpSpPr>
        <p:cNvPr id="1" name=""/>
        <p:cNvGrpSpPr/>
        <p:nvPr/>
      </p:nvGrpSpPr>
      <p:grpSpPr>
        <a:xfrm>
          <a:off x="0" y="0"/>
          <a:ext cx="0" cy="0"/>
          <a:chOff x="0" y="0"/>
          <a:chExt cx="0" cy="0"/>
        </a:xfrm>
      </p:grpSpPr>
      <p:sp>
        <p:nvSpPr>
          <p:cNvPr id="5" name="Text Placeholder 3"/>
          <p:cNvSpPr>
            <a:spLocks noGrp="1"/>
          </p:cNvSpPr>
          <p:nvPr>
            <p:ph type="body" sz="quarter" idx="13"/>
          </p:nvPr>
        </p:nvSpPr>
        <p:spPr>
          <a:xfrm>
            <a:off x="720000" y="2112963"/>
            <a:ext cx="10982400" cy="4013627"/>
          </a:xfrm>
        </p:spPr>
        <p:txBody>
          <a:bodyPr>
            <a:noAutofit/>
          </a:bodyPr>
          <a:lstStyle/>
          <a:p>
            <a:pPr lvl="0"/>
            <a:r>
              <a:rPr lang="en-US"/>
              <a:t>Click to edit Master text styles</a:t>
            </a:r>
          </a:p>
          <a:p>
            <a:pPr lvl="1"/>
            <a:r>
              <a:rPr lang="en-US"/>
              <a:t>Second level</a:t>
            </a:r>
          </a:p>
          <a:p>
            <a:pPr lvl="2"/>
            <a:r>
              <a:rPr lang="en-US"/>
              <a:t>Third level</a:t>
            </a:r>
          </a:p>
        </p:txBody>
      </p:sp>
      <p:sp>
        <p:nvSpPr>
          <p:cNvPr id="6" name="Title 1"/>
          <p:cNvSpPr>
            <a:spLocks noGrp="1"/>
          </p:cNvSpPr>
          <p:nvPr>
            <p:ph type="title"/>
          </p:nvPr>
        </p:nvSpPr>
        <p:spPr>
          <a:xfrm>
            <a:off x="720000" y="550801"/>
            <a:ext cx="7006269" cy="553999"/>
          </a:xfrm>
        </p:spPr>
        <p:txBody>
          <a:bodyPr anchor="b">
            <a:noAutofit/>
          </a:bodyPr>
          <a:lstStyle>
            <a:lvl1pPr>
              <a:defRPr sz="3200" cap="all" baseline="0"/>
            </a:lvl1pPr>
          </a:lstStyle>
          <a:p>
            <a:r>
              <a:rPr lang="en-US"/>
              <a:t>Click to edit Master title style</a:t>
            </a:r>
            <a:endParaRPr lang="en-US" dirty="0"/>
          </a:p>
        </p:txBody>
      </p:sp>
      <p:sp>
        <p:nvSpPr>
          <p:cNvPr id="7" name="Text Placeholder 11"/>
          <p:cNvSpPr>
            <a:spLocks noGrp="1"/>
          </p:cNvSpPr>
          <p:nvPr>
            <p:ph type="body" sz="quarter" idx="14"/>
          </p:nvPr>
        </p:nvSpPr>
        <p:spPr>
          <a:xfrm>
            <a:off x="720000" y="1080001"/>
            <a:ext cx="7006269" cy="488795"/>
          </a:xfrm>
        </p:spPr>
        <p:txBody>
          <a:bodyPr>
            <a:noAutofit/>
          </a:bodyPr>
          <a:lstStyle>
            <a:lvl1pPr marL="0" indent="0">
              <a:buNone/>
              <a:defRPr sz="2667" baseline="0">
                <a:solidFill>
                  <a:schemeClr val="tx1"/>
                </a:solidFill>
              </a:defRPr>
            </a:lvl1pPr>
          </a:lstStyle>
          <a:p>
            <a:pPr lvl="0"/>
            <a:r>
              <a:rPr lang="en-US"/>
              <a:t>Click to edit Master text styles</a:t>
            </a:r>
          </a:p>
        </p:txBody>
      </p:sp>
      <p:sp>
        <p:nvSpPr>
          <p:cNvPr id="9" name="Slide Number Placeholder 5"/>
          <p:cNvSpPr>
            <a:spLocks noGrp="1"/>
          </p:cNvSpPr>
          <p:nvPr>
            <p:ph type="sldNum" sz="quarter" idx="15"/>
          </p:nvPr>
        </p:nvSpPr>
        <p:spPr>
          <a:xfrm>
            <a:off x="10567200" y="6308727"/>
            <a:ext cx="953803" cy="246184"/>
          </a:xfrm>
          <a:prstGeom prst="rect">
            <a:avLst/>
          </a:prstGeom>
        </p:spPr>
        <p:txBody>
          <a:bodyPr/>
          <a:lstStyle>
            <a:lvl1pPr>
              <a:defRPr/>
            </a:lvl1pPr>
          </a:lstStyle>
          <a:p>
            <a:pPr>
              <a:defRPr/>
            </a:pPr>
            <a:fld id="{711A7CD0-78D0-42EA-ADB5-8E9333008CAE}" type="slidenum">
              <a:rPr lang="en-US" altLang="en-US"/>
              <a:pPr>
                <a:defRPr/>
              </a:pPr>
              <a:t>‹#›</a:t>
            </a:fld>
            <a:endParaRPr lang="en-US" altLang="en-US" dirty="0"/>
          </a:p>
        </p:txBody>
      </p:sp>
    </p:spTree>
    <p:extLst>
      <p:ext uri="{BB962C8B-B14F-4D97-AF65-F5344CB8AC3E}">
        <p14:creationId xmlns:p14="http://schemas.microsoft.com/office/powerpoint/2010/main" val="34275707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Contact">
    <p:spTree>
      <p:nvGrpSpPr>
        <p:cNvPr id="1" name=""/>
        <p:cNvGrpSpPr/>
        <p:nvPr/>
      </p:nvGrpSpPr>
      <p:grpSpPr>
        <a:xfrm>
          <a:off x="0" y="0"/>
          <a:ext cx="0" cy="0"/>
          <a:chOff x="0" y="0"/>
          <a:chExt cx="0" cy="0"/>
        </a:xfrm>
      </p:grpSpPr>
      <p:sp>
        <p:nvSpPr>
          <p:cNvPr id="8" name="TextBox 7"/>
          <p:cNvSpPr txBox="1">
            <a:spLocks noChangeArrowheads="1"/>
          </p:cNvSpPr>
          <p:nvPr userDrawn="1"/>
        </p:nvSpPr>
        <p:spPr bwMode="auto">
          <a:xfrm>
            <a:off x="914402" y="3692527"/>
            <a:ext cx="3992033" cy="2140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defRPr/>
            </a:pPr>
            <a:r>
              <a:rPr lang="en-US" altLang="en-US" sz="2067" b="1" baseline="30000" dirty="0">
                <a:solidFill>
                  <a:schemeClr val="tx1"/>
                </a:solidFill>
                <a:latin typeface="Arial Narrow" pitchFamily="34" charset="0"/>
              </a:rPr>
              <a:t>Contacts ESMO </a:t>
            </a:r>
          </a:p>
          <a:p>
            <a:pPr eaLnBrk="1" hangingPunct="1">
              <a:defRPr/>
            </a:pPr>
            <a:endParaRPr lang="en-US" altLang="en-US" sz="2067" b="1" baseline="30000" dirty="0">
              <a:solidFill>
                <a:schemeClr val="tx1"/>
              </a:solidFill>
              <a:latin typeface="Arial Narrow" pitchFamily="34" charset="0"/>
            </a:endParaRPr>
          </a:p>
          <a:p>
            <a:pPr eaLnBrk="1" hangingPunct="1">
              <a:defRPr/>
            </a:pPr>
            <a:r>
              <a:rPr lang="en-US" altLang="en-US" sz="2067" baseline="30000" dirty="0">
                <a:solidFill>
                  <a:schemeClr val="tx1"/>
                </a:solidFill>
                <a:latin typeface="Arial Narrow" pitchFamily="34" charset="0"/>
              </a:rPr>
              <a:t>European Society for Medical Oncology </a:t>
            </a:r>
            <a:br>
              <a:rPr lang="en-US" altLang="en-US" sz="2067" baseline="30000" dirty="0">
                <a:solidFill>
                  <a:schemeClr val="tx1"/>
                </a:solidFill>
                <a:latin typeface="Arial Narrow" pitchFamily="34" charset="0"/>
              </a:rPr>
            </a:br>
            <a:r>
              <a:rPr lang="en-US" altLang="en-US" sz="2067" baseline="30000" dirty="0">
                <a:solidFill>
                  <a:schemeClr val="tx1"/>
                </a:solidFill>
                <a:latin typeface="Arial Narrow" pitchFamily="34" charset="0"/>
              </a:rPr>
              <a:t>Via Ginevra 4, CH-6900 Lugano</a:t>
            </a:r>
            <a:br>
              <a:rPr lang="en-US" altLang="en-US" sz="2067" baseline="30000" dirty="0">
                <a:solidFill>
                  <a:schemeClr val="tx1"/>
                </a:solidFill>
                <a:latin typeface="Arial Narrow" pitchFamily="34" charset="0"/>
              </a:rPr>
            </a:br>
            <a:endParaRPr lang="en-US" altLang="en-US" sz="2067" baseline="30000" dirty="0">
              <a:solidFill>
                <a:schemeClr val="tx1"/>
              </a:solidFill>
              <a:latin typeface="Arial Narrow" pitchFamily="34" charset="0"/>
            </a:endParaRPr>
          </a:p>
          <a:p>
            <a:pPr eaLnBrk="1" hangingPunct="1">
              <a:defRPr/>
            </a:pPr>
            <a:br>
              <a:rPr lang="en-US" altLang="en-US" sz="2067" baseline="30000" dirty="0">
                <a:solidFill>
                  <a:schemeClr val="tx1"/>
                </a:solidFill>
                <a:latin typeface="Arial Narrow" pitchFamily="34" charset="0"/>
              </a:rPr>
            </a:br>
            <a:r>
              <a:rPr lang="en-US" altLang="en-US" sz="2067" baseline="30000" dirty="0">
                <a:solidFill>
                  <a:schemeClr val="tx1"/>
                </a:solidFill>
                <a:latin typeface="Arial Narrow" pitchFamily="34" charset="0"/>
              </a:rPr>
              <a:t>http://www.esmo.org</a:t>
            </a:r>
            <a:endParaRPr lang="en-US" altLang="en-US" sz="2067" b="1" baseline="0" dirty="0">
              <a:solidFill>
                <a:schemeClr val="tx1"/>
              </a:solidFill>
              <a:latin typeface="Arial Narrow" pitchFamily="34" charset="0"/>
            </a:endParaRPr>
          </a:p>
          <a:p>
            <a:pPr marL="0" marR="0" indent="0" algn="l" defTabSz="609585" rtl="0" eaLnBrk="1" fontAlgn="base" latinLnBrk="0" hangingPunct="1">
              <a:lnSpc>
                <a:spcPct val="100000"/>
              </a:lnSpc>
              <a:spcBef>
                <a:spcPct val="0"/>
              </a:spcBef>
              <a:spcAft>
                <a:spcPct val="0"/>
              </a:spcAft>
              <a:buClrTx/>
              <a:buSzTx/>
              <a:buFontTx/>
              <a:buNone/>
              <a:tabLst/>
              <a:defRPr/>
            </a:pPr>
            <a:r>
              <a:rPr lang="en-US" altLang="en-US" sz="2067" baseline="30000" dirty="0">
                <a:solidFill>
                  <a:schemeClr val="tx1"/>
                </a:solidFill>
                <a:latin typeface="Arial Narrow" pitchFamily="34" charset="0"/>
              </a:rPr>
              <a:t>esmo@esmo.org</a:t>
            </a:r>
          </a:p>
          <a:p>
            <a:pPr eaLnBrk="1" hangingPunct="1">
              <a:defRPr/>
            </a:pPr>
            <a:endParaRPr lang="en-US" altLang="en-US" sz="2400" baseline="30000" dirty="0">
              <a:solidFill>
                <a:schemeClr val="tx1"/>
              </a:solidFill>
              <a:latin typeface="Arial Narrow" pitchFamily="34" charset="0"/>
            </a:endParaRPr>
          </a:p>
        </p:txBody>
      </p:sp>
      <p:sp>
        <p:nvSpPr>
          <p:cNvPr id="5" name="Text Placeholder 18"/>
          <p:cNvSpPr>
            <a:spLocks noGrp="1"/>
          </p:cNvSpPr>
          <p:nvPr>
            <p:ph type="body" sz="quarter" idx="10"/>
          </p:nvPr>
        </p:nvSpPr>
        <p:spPr>
          <a:xfrm>
            <a:off x="914401" y="2266720"/>
            <a:ext cx="6924495" cy="297517"/>
          </a:xfrm>
        </p:spPr>
        <p:txBody>
          <a:bodyPr tIns="140400" anchor="ctr">
            <a:noAutofit/>
          </a:bodyPr>
          <a:lstStyle>
            <a:lvl1pPr marL="0" indent="0" rtl="0">
              <a:buFontTx/>
              <a:buNone/>
              <a:defRPr lang="en-US" sz="2267" b="1" i="0" u="none" strike="noStrike" baseline="30000" smtClean="0">
                <a:solidFill>
                  <a:schemeClr val="tx1"/>
                </a:solidFill>
              </a:defRPr>
            </a:lvl1pPr>
          </a:lstStyle>
          <a:p>
            <a:pPr lvl="0"/>
            <a:r>
              <a:rPr lang="en-US" dirty="0"/>
              <a:t>Click to edit Master text styles</a:t>
            </a:r>
          </a:p>
        </p:txBody>
      </p:sp>
      <p:sp>
        <p:nvSpPr>
          <p:cNvPr id="6" name="Text Placeholder 18"/>
          <p:cNvSpPr>
            <a:spLocks noGrp="1"/>
          </p:cNvSpPr>
          <p:nvPr>
            <p:ph type="body" sz="quarter" idx="11"/>
          </p:nvPr>
        </p:nvSpPr>
        <p:spPr>
          <a:xfrm>
            <a:off x="914400" y="2664487"/>
            <a:ext cx="6924493" cy="270475"/>
          </a:xfrm>
        </p:spPr>
        <p:txBody>
          <a:bodyPr tIns="93600" bIns="0" anchor="ctr">
            <a:noAutofit/>
          </a:bodyPr>
          <a:lstStyle>
            <a:lvl1pPr marL="0" indent="0" rtl="0">
              <a:buFontTx/>
              <a:buNone/>
              <a:defRPr lang="en-US" sz="2267" b="0" i="0" u="none" strike="noStrike" baseline="30000" smtClean="0">
                <a:solidFill>
                  <a:schemeClr val="tx1"/>
                </a:solidFill>
              </a:defRPr>
            </a:lvl1pPr>
          </a:lstStyle>
          <a:p>
            <a:pPr lvl="0"/>
            <a:r>
              <a:rPr lang="en-US"/>
              <a:t>Click to edit Master text styles</a:t>
            </a:r>
          </a:p>
        </p:txBody>
      </p:sp>
      <p:sp>
        <p:nvSpPr>
          <p:cNvPr id="10" name="Text Placeholder 18"/>
          <p:cNvSpPr>
            <a:spLocks noGrp="1"/>
          </p:cNvSpPr>
          <p:nvPr>
            <p:ph type="body" sz="quarter" idx="12" hasCustomPrompt="1"/>
          </p:nvPr>
        </p:nvSpPr>
        <p:spPr>
          <a:xfrm>
            <a:off x="914400" y="2937600"/>
            <a:ext cx="6924493" cy="297600"/>
          </a:xfrm>
        </p:spPr>
        <p:txBody>
          <a:bodyPr tIns="93600" bIns="0" anchor="ctr">
            <a:noAutofit/>
          </a:bodyPr>
          <a:lstStyle>
            <a:lvl1pPr marL="0" indent="0" rtl="0">
              <a:buFontTx/>
              <a:buNone/>
              <a:defRPr lang="en-US" sz="2267" b="0" i="0" u="none" strike="noStrike" baseline="30000" smtClean="0">
                <a:solidFill>
                  <a:schemeClr val="tx1"/>
                </a:solidFill>
              </a:defRPr>
            </a:lvl1pPr>
          </a:lstStyle>
          <a:p>
            <a:pPr lvl="0"/>
            <a:r>
              <a:rPr lang="fr-CH" dirty="0"/>
              <a:t>Click to edit Master text style</a:t>
            </a:r>
          </a:p>
        </p:txBody>
      </p:sp>
      <p:sp>
        <p:nvSpPr>
          <p:cNvPr id="12" name="Slide Number Placeholder 5"/>
          <p:cNvSpPr>
            <a:spLocks noGrp="1"/>
          </p:cNvSpPr>
          <p:nvPr>
            <p:ph type="sldNum" sz="quarter" idx="13"/>
          </p:nvPr>
        </p:nvSpPr>
        <p:spPr>
          <a:xfrm>
            <a:off x="10567200" y="6308727"/>
            <a:ext cx="953803" cy="246184"/>
          </a:xfrm>
          <a:prstGeom prst="rect">
            <a:avLst/>
          </a:prstGeom>
        </p:spPr>
        <p:txBody>
          <a:bodyPr/>
          <a:lstStyle>
            <a:lvl1pPr>
              <a:defRPr/>
            </a:lvl1pPr>
          </a:lstStyle>
          <a:p>
            <a:pPr>
              <a:defRPr/>
            </a:pPr>
            <a:fld id="{FC19FB4C-FCC4-423E-B433-D9FA2CAED6D2}" type="slidenum">
              <a:rPr lang="en-US" altLang="en-US"/>
              <a:pPr>
                <a:defRPr/>
              </a:pPr>
              <a:t>‹#›</a:t>
            </a:fld>
            <a:endParaRPr lang="en-US" altLang="en-US" dirty="0"/>
          </a:p>
        </p:txBody>
      </p:sp>
    </p:spTree>
    <p:extLst>
      <p:ext uri="{BB962C8B-B14F-4D97-AF65-F5344CB8AC3E}">
        <p14:creationId xmlns:p14="http://schemas.microsoft.com/office/powerpoint/2010/main" val="42339484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6_Text Slide">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4815A195-87CB-774C-B61C-D787188FA8E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52975" y="172257"/>
            <a:ext cx="2764085" cy="1016168"/>
          </a:xfrm>
          <a:prstGeom prst="rect">
            <a:avLst/>
          </a:prstGeom>
        </p:spPr>
      </p:pic>
      <p:sp>
        <p:nvSpPr>
          <p:cNvPr id="4" name="Text Placeholder 3">
            <a:extLst>
              <a:ext uri="{FF2B5EF4-FFF2-40B4-BE49-F238E27FC236}">
                <a16:creationId xmlns:a16="http://schemas.microsoft.com/office/drawing/2014/main" id="{391BC44D-45C6-4246-9EF2-A1FCFBD3E6F0}"/>
              </a:ext>
            </a:extLst>
          </p:cNvPr>
          <p:cNvSpPr>
            <a:spLocks noGrp="1"/>
          </p:cNvSpPr>
          <p:nvPr>
            <p:ph type="body" sz="quarter" idx="10" hasCustomPrompt="1"/>
          </p:nvPr>
        </p:nvSpPr>
        <p:spPr>
          <a:xfrm>
            <a:off x="3381467" y="397047"/>
            <a:ext cx="8303173" cy="508084"/>
          </a:xfrm>
          <a:prstGeom prst="rect">
            <a:avLst/>
          </a:prstGeom>
        </p:spPr>
        <p:txBody>
          <a:bodyPr/>
          <a:lstStyle>
            <a:lvl1pPr>
              <a:defRPr sz="3175" b="1" i="0">
                <a:solidFill>
                  <a:srgbClr val="418E97"/>
                </a:solidFill>
                <a:latin typeface="Arial Narrow" panose="020B0606020202030204" pitchFamily="34" charset="0"/>
              </a:defRPr>
            </a:lvl1pPr>
          </a:lstStyle>
          <a:p>
            <a:pPr lvl="0"/>
            <a:r>
              <a:rPr lang="en-GB" dirty="0"/>
              <a:t>Click here to enter Title of the slide </a:t>
            </a:r>
            <a:endParaRPr lang="en-CH" dirty="0"/>
          </a:p>
        </p:txBody>
      </p:sp>
      <p:sp>
        <p:nvSpPr>
          <p:cNvPr id="7" name="Text Placeholder 3">
            <a:extLst>
              <a:ext uri="{FF2B5EF4-FFF2-40B4-BE49-F238E27FC236}">
                <a16:creationId xmlns:a16="http://schemas.microsoft.com/office/drawing/2014/main" id="{52EFEC4C-98CC-4743-A283-E1DA61707495}"/>
              </a:ext>
            </a:extLst>
          </p:cNvPr>
          <p:cNvSpPr>
            <a:spLocks noGrp="1"/>
          </p:cNvSpPr>
          <p:nvPr>
            <p:ph type="body" sz="quarter" idx="12" hasCustomPrompt="1"/>
          </p:nvPr>
        </p:nvSpPr>
        <p:spPr>
          <a:xfrm>
            <a:off x="413399" y="934383"/>
            <a:ext cx="11261596" cy="508084"/>
          </a:xfrm>
          <a:prstGeom prst="rect">
            <a:avLst/>
          </a:prstGeom>
        </p:spPr>
        <p:txBody>
          <a:bodyPr/>
          <a:lstStyle>
            <a:lvl1pPr>
              <a:defRPr sz="2469" b="0" i="0">
                <a:solidFill>
                  <a:srgbClr val="418E97"/>
                </a:solidFill>
                <a:latin typeface="Arial Narrow" panose="020B0606020202030204" pitchFamily="34" charset="0"/>
              </a:defRPr>
            </a:lvl1pPr>
          </a:lstStyle>
          <a:p>
            <a:pPr lvl="0"/>
            <a:r>
              <a:rPr lang="en-GB" dirty="0"/>
              <a:t>Click here to enter Subtitle of the slide </a:t>
            </a:r>
            <a:endParaRPr lang="en-CH" dirty="0"/>
          </a:p>
        </p:txBody>
      </p:sp>
      <p:sp>
        <p:nvSpPr>
          <p:cNvPr id="8" name="Text Placeholder 3">
            <a:extLst>
              <a:ext uri="{FF2B5EF4-FFF2-40B4-BE49-F238E27FC236}">
                <a16:creationId xmlns:a16="http://schemas.microsoft.com/office/drawing/2014/main" id="{D99EA5EC-FAA6-466C-9643-7D653C12355E}"/>
              </a:ext>
            </a:extLst>
          </p:cNvPr>
          <p:cNvSpPr>
            <a:spLocks noGrp="1"/>
          </p:cNvSpPr>
          <p:nvPr>
            <p:ph type="body" sz="quarter" idx="11" hasCustomPrompt="1"/>
          </p:nvPr>
        </p:nvSpPr>
        <p:spPr>
          <a:xfrm>
            <a:off x="413399" y="1471722"/>
            <a:ext cx="11261596" cy="4864309"/>
          </a:xfrm>
          <a:prstGeom prst="rect">
            <a:avLst/>
          </a:prstGeom>
        </p:spPr>
        <p:txBody>
          <a:bodyPr/>
          <a:lstStyle>
            <a:lvl1pPr>
              <a:defRPr sz="2116" b="0" i="0">
                <a:solidFill>
                  <a:schemeClr val="tx1">
                    <a:lumMod val="65000"/>
                    <a:lumOff val="35000"/>
                  </a:schemeClr>
                </a:solidFill>
                <a:latin typeface="Arial Narrow" panose="020B0606020202030204" pitchFamily="34" charset="0"/>
              </a:defRPr>
            </a:lvl1pPr>
          </a:lstStyle>
          <a:p>
            <a:pPr lvl="0"/>
            <a:r>
              <a:rPr lang="en-GB" dirty="0"/>
              <a:t>Click here to Insert body text </a:t>
            </a:r>
            <a:endParaRPr lang="en-CH" dirty="0"/>
          </a:p>
        </p:txBody>
      </p:sp>
    </p:spTree>
    <p:extLst>
      <p:ext uri="{BB962C8B-B14F-4D97-AF65-F5344CB8AC3E}">
        <p14:creationId xmlns:p14="http://schemas.microsoft.com/office/powerpoint/2010/main" val="9361914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12" name="Picture 11" descr="A picture containing drawing&#10;&#10;Description automatically generated">
            <a:extLst>
              <a:ext uri="{FF2B5EF4-FFF2-40B4-BE49-F238E27FC236}">
                <a16:creationId xmlns:a16="http://schemas.microsoft.com/office/drawing/2014/main" id="{59DE2B9D-68E6-3941-977E-D535683D439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21" y="0"/>
            <a:ext cx="12191379" cy="6858000"/>
          </a:xfrm>
          <a:prstGeom prst="rect">
            <a:avLst/>
          </a:prstGeom>
        </p:spPr>
      </p:pic>
      <p:sp>
        <p:nvSpPr>
          <p:cNvPr id="3" name="Text Placeholder 5">
            <a:extLst>
              <a:ext uri="{FF2B5EF4-FFF2-40B4-BE49-F238E27FC236}">
                <a16:creationId xmlns:a16="http://schemas.microsoft.com/office/drawing/2014/main" id="{CC384DCD-6A6D-0241-9672-C27967C73B82}"/>
              </a:ext>
            </a:extLst>
          </p:cNvPr>
          <p:cNvSpPr>
            <a:spLocks noGrp="1"/>
          </p:cNvSpPr>
          <p:nvPr>
            <p:ph type="body" sz="quarter" idx="10" hasCustomPrompt="1"/>
          </p:nvPr>
        </p:nvSpPr>
        <p:spPr>
          <a:xfrm>
            <a:off x="473155" y="1777727"/>
            <a:ext cx="4733743" cy="1327356"/>
          </a:xfrm>
          <a:prstGeom prst="rect">
            <a:avLst/>
          </a:prstGeom>
        </p:spPr>
        <p:txBody>
          <a:bodyPr/>
          <a:lstStyle>
            <a:lvl1pPr marL="0" indent="0" algn="l">
              <a:buFontTx/>
              <a:buNone/>
              <a:defRPr sz="4233" b="1" i="0">
                <a:solidFill>
                  <a:srgbClr val="418E97"/>
                </a:solidFill>
                <a:latin typeface="Arial Narrow" panose="020B0606020202030204" pitchFamily="34" charset="0"/>
              </a:defRPr>
            </a:lvl1pPr>
          </a:lstStyle>
          <a:p>
            <a:pPr lvl="0"/>
            <a:r>
              <a:rPr lang="en-GB" dirty="0"/>
              <a:t>Title of the presentation</a:t>
            </a:r>
            <a:endParaRPr lang="en-CH" dirty="0"/>
          </a:p>
        </p:txBody>
      </p:sp>
      <p:sp>
        <p:nvSpPr>
          <p:cNvPr id="4" name="Text Placeholder 7">
            <a:extLst>
              <a:ext uri="{FF2B5EF4-FFF2-40B4-BE49-F238E27FC236}">
                <a16:creationId xmlns:a16="http://schemas.microsoft.com/office/drawing/2014/main" id="{71DFFE38-B0A2-4440-BAE3-05A6E4C5F42C}"/>
              </a:ext>
            </a:extLst>
          </p:cNvPr>
          <p:cNvSpPr>
            <a:spLocks noGrp="1"/>
          </p:cNvSpPr>
          <p:nvPr>
            <p:ph type="body" sz="quarter" idx="11" hasCustomPrompt="1"/>
          </p:nvPr>
        </p:nvSpPr>
        <p:spPr>
          <a:xfrm>
            <a:off x="473155" y="3105083"/>
            <a:ext cx="4733743" cy="446844"/>
          </a:xfrm>
          <a:prstGeom prst="rect">
            <a:avLst/>
          </a:prstGeom>
        </p:spPr>
        <p:txBody>
          <a:bodyPr/>
          <a:lstStyle>
            <a:lvl1pPr marL="0" indent="0" algn="l">
              <a:buFontTx/>
              <a:buNone/>
              <a:defRPr sz="2116" b="0" i="0">
                <a:solidFill>
                  <a:srgbClr val="418E97"/>
                </a:solidFill>
                <a:latin typeface="Arial Narrow" panose="020B0606020202030204" pitchFamily="34" charset="0"/>
              </a:defRPr>
            </a:lvl1pPr>
          </a:lstStyle>
          <a:p>
            <a:pPr lvl="0"/>
            <a:r>
              <a:rPr lang="en-GB" dirty="0"/>
              <a:t>Subtitle of the presentation</a:t>
            </a:r>
            <a:endParaRPr lang="en-CH" dirty="0"/>
          </a:p>
        </p:txBody>
      </p:sp>
      <p:sp>
        <p:nvSpPr>
          <p:cNvPr id="6" name="Text Placeholder 7">
            <a:extLst>
              <a:ext uri="{FF2B5EF4-FFF2-40B4-BE49-F238E27FC236}">
                <a16:creationId xmlns:a16="http://schemas.microsoft.com/office/drawing/2014/main" id="{54281579-8C94-4A07-92B9-E3755CB3B9DF}"/>
              </a:ext>
            </a:extLst>
          </p:cNvPr>
          <p:cNvSpPr>
            <a:spLocks noGrp="1"/>
          </p:cNvSpPr>
          <p:nvPr>
            <p:ph type="body" sz="quarter" idx="13" hasCustomPrompt="1"/>
          </p:nvPr>
        </p:nvSpPr>
        <p:spPr>
          <a:xfrm>
            <a:off x="473155" y="4887473"/>
            <a:ext cx="4733743" cy="446844"/>
          </a:xfrm>
          <a:prstGeom prst="rect">
            <a:avLst/>
          </a:prstGeom>
        </p:spPr>
        <p:txBody>
          <a:bodyPr/>
          <a:lstStyle>
            <a:lvl1pPr marL="0" indent="0" algn="l">
              <a:buFontTx/>
              <a:buNone/>
              <a:defRPr sz="2116" b="1" i="0">
                <a:solidFill>
                  <a:srgbClr val="418E97"/>
                </a:solidFill>
                <a:latin typeface="Arial Narrow" panose="020B0606020202030204" pitchFamily="34" charset="0"/>
              </a:defRPr>
            </a:lvl1pPr>
          </a:lstStyle>
          <a:p>
            <a:pPr lvl="0"/>
            <a:r>
              <a:rPr lang="en-GB" dirty="0"/>
              <a:t>Name of the speaker</a:t>
            </a:r>
          </a:p>
          <a:p>
            <a:pPr lvl="0"/>
            <a:endParaRPr lang="en-CH" dirty="0"/>
          </a:p>
        </p:txBody>
      </p:sp>
      <p:sp>
        <p:nvSpPr>
          <p:cNvPr id="7" name="Text Placeholder 7">
            <a:extLst>
              <a:ext uri="{FF2B5EF4-FFF2-40B4-BE49-F238E27FC236}">
                <a16:creationId xmlns:a16="http://schemas.microsoft.com/office/drawing/2014/main" id="{8BB6DA70-F5FB-42FB-BF55-77602A1A4736}"/>
              </a:ext>
            </a:extLst>
          </p:cNvPr>
          <p:cNvSpPr>
            <a:spLocks noGrp="1"/>
          </p:cNvSpPr>
          <p:nvPr>
            <p:ph type="body" sz="quarter" idx="14" hasCustomPrompt="1"/>
          </p:nvPr>
        </p:nvSpPr>
        <p:spPr>
          <a:xfrm>
            <a:off x="473155" y="5334317"/>
            <a:ext cx="4733743" cy="446844"/>
          </a:xfrm>
          <a:prstGeom prst="rect">
            <a:avLst/>
          </a:prstGeom>
        </p:spPr>
        <p:txBody>
          <a:bodyPr/>
          <a:lstStyle>
            <a:lvl1pPr marL="0" indent="0" algn="l">
              <a:buFontTx/>
              <a:buNone/>
              <a:defRPr sz="2116" b="0" i="0">
                <a:solidFill>
                  <a:srgbClr val="418E97"/>
                </a:solidFill>
                <a:latin typeface="Arial Narrow" panose="020B0606020202030204" pitchFamily="34" charset="0"/>
              </a:defRPr>
            </a:lvl1pPr>
          </a:lstStyle>
          <a:p>
            <a:pPr lvl="0"/>
            <a:r>
              <a:rPr lang="en-GB" dirty="0"/>
              <a:t>Title and affiliation</a:t>
            </a:r>
          </a:p>
          <a:p>
            <a:pPr lvl="0"/>
            <a:endParaRPr lang="en-CH" dirty="0"/>
          </a:p>
        </p:txBody>
      </p:sp>
    </p:spTree>
    <p:extLst>
      <p:ext uri="{BB962C8B-B14F-4D97-AF65-F5344CB8AC3E}">
        <p14:creationId xmlns:p14="http://schemas.microsoft.com/office/powerpoint/2010/main" val="16060114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ubtitle Slide">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6B2B70D5-7739-B443-B2F0-C56A4507D9C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09" y="0"/>
            <a:ext cx="12191379" cy="6858000"/>
          </a:xfrm>
          <a:prstGeom prst="rect">
            <a:avLst/>
          </a:prstGeom>
        </p:spPr>
      </p:pic>
      <p:sp>
        <p:nvSpPr>
          <p:cNvPr id="11" name="Title 1">
            <a:extLst>
              <a:ext uri="{FF2B5EF4-FFF2-40B4-BE49-F238E27FC236}">
                <a16:creationId xmlns:a16="http://schemas.microsoft.com/office/drawing/2014/main" id="{48B6B60D-8125-6D4C-AB07-FCFECD6AEBFA}"/>
              </a:ext>
            </a:extLst>
          </p:cNvPr>
          <p:cNvSpPr>
            <a:spLocks noGrp="1"/>
          </p:cNvSpPr>
          <p:nvPr>
            <p:ph type="title" hasCustomPrompt="1"/>
          </p:nvPr>
        </p:nvSpPr>
        <p:spPr>
          <a:xfrm>
            <a:off x="467893" y="1777728"/>
            <a:ext cx="4739007" cy="711283"/>
          </a:xfrm>
          <a:prstGeom prst="rect">
            <a:avLst/>
          </a:prstGeom>
        </p:spPr>
        <p:txBody>
          <a:bodyPr/>
          <a:lstStyle>
            <a:lvl1pPr algn="l">
              <a:defRPr sz="4233" b="1" i="0">
                <a:solidFill>
                  <a:srgbClr val="418E97"/>
                </a:solidFill>
                <a:latin typeface="Arial Narrow" panose="020B0606020202030204" pitchFamily="34" charset="0"/>
              </a:defRPr>
            </a:lvl1pPr>
          </a:lstStyle>
          <a:p>
            <a:r>
              <a:rPr lang="en-US" dirty="0"/>
              <a:t>Title of the </a:t>
            </a:r>
            <a:br>
              <a:rPr lang="en-US" dirty="0"/>
            </a:br>
            <a:r>
              <a:rPr lang="en-US" dirty="0"/>
              <a:t>chapter</a:t>
            </a:r>
          </a:p>
        </p:txBody>
      </p:sp>
      <p:sp>
        <p:nvSpPr>
          <p:cNvPr id="3" name="Content Placeholder 2">
            <a:extLst>
              <a:ext uri="{FF2B5EF4-FFF2-40B4-BE49-F238E27FC236}">
                <a16:creationId xmlns:a16="http://schemas.microsoft.com/office/drawing/2014/main" id="{F07AB0E7-B534-FD4C-8CFF-779C6BD38829}"/>
              </a:ext>
            </a:extLst>
          </p:cNvPr>
          <p:cNvSpPr>
            <a:spLocks noGrp="1"/>
          </p:cNvSpPr>
          <p:nvPr>
            <p:ph sz="quarter" idx="10" hasCustomPrompt="1"/>
          </p:nvPr>
        </p:nvSpPr>
        <p:spPr>
          <a:xfrm>
            <a:off x="467893" y="3108070"/>
            <a:ext cx="4739007" cy="380713"/>
          </a:xfrm>
          <a:prstGeom prst="rect">
            <a:avLst/>
          </a:prstGeom>
        </p:spPr>
        <p:txBody>
          <a:bodyPr/>
          <a:lstStyle>
            <a:lvl1pPr>
              <a:defRPr sz="2116" b="0" i="0">
                <a:solidFill>
                  <a:srgbClr val="418E97"/>
                </a:solidFill>
                <a:latin typeface="Arial Narrow" panose="020B0606020202030204" pitchFamily="34" charset="0"/>
              </a:defRPr>
            </a:lvl1pPr>
          </a:lstStyle>
          <a:p>
            <a:pPr lvl="0"/>
            <a:r>
              <a:rPr lang="en-GB" dirty="0"/>
              <a:t>Subtitle of the chapter</a:t>
            </a:r>
            <a:endParaRPr lang="en-CH" dirty="0"/>
          </a:p>
        </p:txBody>
      </p:sp>
    </p:spTree>
    <p:extLst>
      <p:ext uri="{BB962C8B-B14F-4D97-AF65-F5344CB8AC3E}">
        <p14:creationId xmlns:p14="http://schemas.microsoft.com/office/powerpoint/2010/main" val="24379930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4815A195-87CB-774C-B61C-D787188FA8E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52975" y="172257"/>
            <a:ext cx="2764085" cy="1016168"/>
          </a:xfrm>
          <a:prstGeom prst="rect">
            <a:avLst/>
          </a:prstGeom>
        </p:spPr>
      </p:pic>
    </p:spTree>
    <p:extLst>
      <p:ext uri="{BB962C8B-B14F-4D97-AF65-F5344CB8AC3E}">
        <p14:creationId xmlns:p14="http://schemas.microsoft.com/office/powerpoint/2010/main" val="5697920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5_Text Slide">
    <p:spTree>
      <p:nvGrpSpPr>
        <p:cNvPr id="1" name=""/>
        <p:cNvGrpSpPr/>
        <p:nvPr/>
      </p:nvGrpSpPr>
      <p:grpSpPr>
        <a:xfrm>
          <a:off x="0" y="0"/>
          <a:ext cx="0" cy="0"/>
          <a:chOff x="0" y="0"/>
          <a:chExt cx="0" cy="0"/>
        </a:xfrm>
      </p:grpSpPr>
      <p:pic>
        <p:nvPicPr>
          <p:cNvPr id="5" name="Picture 4" descr="A close up of a logo&#10;&#10;Description automatically generated">
            <a:extLst>
              <a:ext uri="{FF2B5EF4-FFF2-40B4-BE49-F238E27FC236}">
                <a16:creationId xmlns:a16="http://schemas.microsoft.com/office/drawing/2014/main" id="{AAFC14D3-50E6-40EA-B749-001FC629E36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0699530" y="0"/>
            <a:ext cx="1524175" cy="6858000"/>
          </a:xfrm>
          <a:prstGeom prst="rect">
            <a:avLst/>
          </a:prstGeom>
        </p:spPr>
      </p:pic>
      <p:pic>
        <p:nvPicPr>
          <p:cNvPr id="3" name="Picture 2" descr="A close up of a logo&#10;&#10;Description automatically generated">
            <a:extLst>
              <a:ext uri="{FF2B5EF4-FFF2-40B4-BE49-F238E27FC236}">
                <a16:creationId xmlns:a16="http://schemas.microsoft.com/office/drawing/2014/main" id="{4815A195-87CB-774C-B61C-D787188FA8E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352975" y="172257"/>
            <a:ext cx="2764085" cy="1016168"/>
          </a:xfrm>
          <a:prstGeom prst="rect">
            <a:avLst/>
          </a:prstGeom>
        </p:spPr>
      </p:pic>
      <p:sp>
        <p:nvSpPr>
          <p:cNvPr id="7" name="Text Placeholder 3">
            <a:extLst>
              <a:ext uri="{FF2B5EF4-FFF2-40B4-BE49-F238E27FC236}">
                <a16:creationId xmlns:a16="http://schemas.microsoft.com/office/drawing/2014/main" id="{13E90215-D68F-4E45-A3B7-9720FAB657BC}"/>
              </a:ext>
            </a:extLst>
          </p:cNvPr>
          <p:cNvSpPr>
            <a:spLocks noGrp="1"/>
          </p:cNvSpPr>
          <p:nvPr>
            <p:ph type="body" sz="quarter" idx="10" hasCustomPrompt="1"/>
          </p:nvPr>
        </p:nvSpPr>
        <p:spPr>
          <a:xfrm>
            <a:off x="3381467" y="459510"/>
            <a:ext cx="8303173" cy="508084"/>
          </a:xfrm>
          <a:prstGeom prst="rect">
            <a:avLst/>
          </a:prstGeom>
        </p:spPr>
        <p:txBody>
          <a:bodyPr/>
          <a:lstStyle>
            <a:lvl1pPr>
              <a:defRPr sz="3175" b="1" i="0">
                <a:solidFill>
                  <a:srgbClr val="418E97"/>
                </a:solidFill>
                <a:latin typeface="Arial Narrow" panose="020B0606020202030204" pitchFamily="34" charset="0"/>
              </a:defRPr>
            </a:lvl1pPr>
          </a:lstStyle>
          <a:p>
            <a:pPr lvl="0"/>
            <a:r>
              <a:rPr lang="en-GB" dirty="0"/>
              <a:t>Click here to enter Title of the slide </a:t>
            </a:r>
            <a:endParaRPr lang="en-CH" dirty="0"/>
          </a:p>
        </p:txBody>
      </p:sp>
      <p:sp>
        <p:nvSpPr>
          <p:cNvPr id="9" name="Text Placeholder 3">
            <a:extLst>
              <a:ext uri="{FF2B5EF4-FFF2-40B4-BE49-F238E27FC236}">
                <a16:creationId xmlns:a16="http://schemas.microsoft.com/office/drawing/2014/main" id="{01CD9B11-34BA-4182-B95A-063278EA6946}"/>
              </a:ext>
            </a:extLst>
          </p:cNvPr>
          <p:cNvSpPr>
            <a:spLocks noGrp="1"/>
          </p:cNvSpPr>
          <p:nvPr>
            <p:ph type="body" sz="quarter" idx="12" hasCustomPrompt="1"/>
          </p:nvPr>
        </p:nvSpPr>
        <p:spPr>
          <a:xfrm>
            <a:off x="413399" y="996846"/>
            <a:ext cx="11261596" cy="508084"/>
          </a:xfrm>
          <a:prstGeom prst="rect">
            <a:avLst/>
          </a:prstGeom>
        </p:spPr>
        <p:txBody>
          <a:bodyPr/>
          <a:lstStyle>
            <a:lvl1pPr>
              <a:defRPr sz="2469" b="0" i="0">
                <a:solidFill>
                  <a:srgbClr val="418E97"/>
                </a:solidFill>
                <a:latin typeface="Arial Narrow" panose="020B0606020202030204" pitchFamily="34" charset="0"/>
              </a:defRPr>
            </a:lvl1pPr>
          </a:lstStyle>
          <a:p>
            <a:pPr lvl="0"/>
            <a:r>
              <a:rPr lang="en-GB" dirty="0"/>
              <a:t>Click here to enter Subtitle of the slide </a:t>
            </a:r>
            <a:endParaRPr lang="en-CH" dirty="0"/>
          </a:p>
        </p:txBody>
      </p:sp>
      <p:sp>
        <p:nvSpPr>
          <p:cNvPr id="10" name="Text Placeholder 3">
            <a:extLst>
              <a:ext uri="{FF2B5EF4-FFF2-40B4-BE49-F238E27FC236}">
                <a16:creationId xmlns:a16="http://schemas.microsoft.com/office/drawing/2014/main" id="{48414BE1-69A9-4539-BBBA-2665FEE13B21}"/>
              </a:ext>
            </a:extLst>
          </p:cNvPr>
          <p:cNvSpPr>
            <a:spLocks noGrp="1"/>
          </p:cNvSpPr>
          <p:nvPr>
            <p:ph type="body" sz="quarter" idx="11" hasCustomPrompt="1"/>
          </p:nvPr>
        </p:nvSpPr>
        <p:spPr>
          <a:xfrm>
            <a:off x="413399" y="1777729"/>
            <a:ext cx="11261596" cy="4620764"/>
          </a:xfrm>
          <a:prstGeom prst="rect">
            <a:avLst/>
          </a:prstGeom>
        </p:spPr>
        <p:txBody>
          <a:bodyPr/>
          <a:lstStyle>
            <a:lvl1pPr>
              <a:defRPr sz="2116" b="0" i="0">
                <a:solidFill>
                  <a:schemeClr val="tx1">
                    <a:lumMod val="65000"/>
                    <a:lumOff val="35000"/>
                  </a:schemeClr>
                </a:solidFill>
                <a:latin typeface="Arial Narrow" panose="020B0606020202030204" pitchFamily="34" charset="0"/>
              </a:defRPr>
            </a:lvl1pPr>
          </a:lstStyle>
          <a:p>
            <a:pPr lvl="0"/>
            <a:r>
              <a:rPr lang="en-GB" dirty="0"/>
              <a:t>Click here to Insert body text </a:t>
            </a:r>
            <a:endParaRPr lang="en-CH" dirty="0"/>
          </a:p>
        </p:txBody>
      </p:sp>
    </p:spTree>
    <p:extLst>
      <p:ext uri="{BB962C8B-B14F-4D97-AF65-F5344CB8AC3E}">
        <p14:creationId xmlns:p14="http://schemas.microsoft.com/office/powerpoint/2010/main" val="6085424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ext Slide">
    <p:spTree>
      <p:nvGrpSpPr>
        <p:cNvPr id="1" name=""/>
        <p:cNvGrpSpPr/>
        <p:nvPr/>
      </p:nvGrpSpPr>
      <p:grpSpPr>
        <a:xfrm>
          <a:off x="0" y="0"/>
          <a:ext cx="0" cy="0"/>
          <a:chOff x="0" y="0"/>
          <a:chExt cx="0" cy="0"/>
        </a:xfrm>
      </p:grpSpPr>
      <p:pic>
        <p:nvPicPr>
          <p:cNvPr id="5" name="Picture 4" descr="A close up of a logo&#10;&#10;Description automatically generated">
            <a:extLst>
              <a:ext uri="{FF2B5EF4-FFF2-40B4-BE49-F238E27FC236}">
                <a16:creationId xmlns:a16="http://schemas.microsoft.com/office/drawing/2014/main" id="{AAFC14D3-50E6-40EA-B749-001FC629E36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0699530" y="0"/>
            <a:ext cx="1524175" cy="6858000"/>
          </a:xfrm>
          <a:prstGeom prst="rect">
            <a:avLst/>
          </a:prstGeom>
        </p:spPr>
      </p:pic>
      <p:pic>
        <p:nvPicPr>
          <p:cNvPr id="3" name="Picture 2" descr="A close up of a logo&#10;&#10;Description automatically generated">
            <a:extLst>
              <a:ext uri="{FF2B5EF4-FFF2-40B4-BE49-F238E27FC236}">
                <a16:creationId xmlns:a16="http://schemas.microsoft.com/office/drawing/2014/main" id="{4815A195-87CB-774C-B61C-D787188FA8E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352975" y="172257"/>
            <a:ext cx="2764085" cy="1016168"/>
          </a:xfrm>
          <a:prstGeom prst="rect">
            <a:avLst/>
          </a:prstGeom>
        </p:spPr>
      </p:pic>
      <p:sp>
        <p:nvSpPr>
          <p:cNvPr id="7" name="Text Placeholder 3">
            <a:extLst>
              <a:ext uri="{FF2B5EF4-FFF2-40B4-BE49-F238E27FC236}">
                <a16:creationId xmlns:a16="http://schemas.microsoft.com/office/drawing/2014/main" id="{13E90215-D68F-4E45-A3B7-9720FAB657BC}"/>
              </a:ext>
            </a:extLst>
          </p:cNvPr>
          <p:cNvSpPr>
            <a:spLocks noGrp="1"/>
          </p:cNvSpPr>
          <p:nvPr>
            <p:ph type="body" sz="quarter" idx="10" hasCustomPrompt="1"/>
          </p:nvPr>
        </p:nvSpPr>
        <p:spPr>
          <a:xfrm>
            <a:off x="3381467" y="459510"/>
            <a:ext cx="8303173" cy="508084"/>
          </a:xfrm>
          <a:prstGeom prst="rect">
            <a:avLst/>
          </a:prstGeom>
        </p:spPr>
        <p:txBody>
          <a:bodyPr/>
          <a:lstStyle>
            <a:lvl1pPr>
              <a:defRPr sz="3175" b="1" i="0">
                <a:solidFill>
                  <a:srgbClr val="418E97"/>
                </a:solidFill>
                <a:latin typeface="Arial Narrow" panose="020B0606020202030204" pitchFamily="34" charset="0"/>
              </a:defRPr>
            </a:lvl1pPr>
          </a:lstStyle>
          <a:p>
            <a:pPr lvl="0"/>
            <a:r>
              <a:rPr lang="en-GB" dirty="0"/>
              <a:t>Click here to enter Title of the slide </a:t>
            </a:r>
            <a:endParaRPr lang="en-CH" dirty="0"/>
          </a:p>
        </p:txBody>
      </p:sp>
      <p:sp>
        <p:nvSpPr>
          <p:cNvPr id="9" name="Text Placeholder 3">
            <a:extLst>
              <a:ext uri="{FF2B5EF4-FFF2-40B4-BE49-F238E27FC236}">
                <a16:creationId xmlns:a16="http://schemas.microsoft.com/office/drawing/2014/main" id="{01CD9B11-34BA-4182-B95A-063278EA6946}"/>
              </a:ext>
            </a:extLst>
          </p:cNvPr>
          <p:cNvSpPr>
            <a:spLocks noGrp="1"/>
          </p:cNvSpPr>
          <p:nvPr>
            <p:ph type="body" sz="quarter" idx="12" hasCustomPrompt="1"/>
          </p:nvPr>
        </p:nvSpPr>
        <p:spPr>
          <a:xfrm>
            <a:off x="413399" y="996846"/>
            <a:ext cx="11261596" cy="508084"/>
          </a:xfrm>
          <a:prstGeom prst="rect">
            <a:avLst/>
          </a:prstGeom>
        </p:spPr>
        <p:txBody>
          <a:bodyPr/>
          <a:lstStyle>
            <a:lvl1pPr>
              <a:defRPr sz="2469" b="0" i="0">
                <a:solidFill>
                  <a:srgbClr val="418E97"/>
                </a:solidFill>
                <a:latin typeface="Arial Narrow" panose="020B0606020202030204" pitchFamily="34" charset="0"/>
              </a:defRPr>
            </a:lvl1pPr>
          </a:lstStyle>
          <a:p>
            <a:pPr lvl="0"/>
            <a:r>
              <a:rPr lang="en-GB" dirty="0"/>
              <a:t>Click here to enter Subtitle of the slide </a:t>
            </a:r>
            <a:endParaRPr lang="en-CH" dirty="0"/>
          </a:p>
        </p:txBody>
      </p:sp>
      <p:sp>
        <p:nvSpPr>
          <p:cNvPr id="10" name="Text Placeholder 3">
            <a:extLst>
              <a:ext uri="{FF2B5EF4-FFF2-40B4-BE49-F238E27FC236}">
                <a16:creationId xmlns:a16="http://schemas.microsoft.com/office/drawing/2014/main" id="{48414BE1-69A9-4539-BBBA-2665FEE13B21}"/>
              </a:ext>
            </a:extLst>
          </p:cNvPr>
          <p:cNvSpPr>
            <a:spLocks noGrp="1"/>
          </p:cNvSpPr>
          <p:nvPr>
            <p:ph type="body" sz="quarter" idx="11" hasCustomPrompt="1"/>
          </p:nvPr>
        </p:nvSpPr>
        <p:spPr>
          <a:xfrm>
            <a:off x="6095999" y="1777729"/>
            <a:ext cx="5578996" cy="4620764"/>
          </a:xfrm>
          <a:prstGeom prst="rect">
            <a:avLst/>
          </a:prstGeom>
        </p:spPr>
        <p:txBody>
          <a:bodyPr/>
          <a:lstStyle>
            <a:lvl1pPr>
              <a:defRPr sz="2116" b="0" i="0">
                <a:solidFill>
                  <a:schemeClr val="tx1">
                    <a:lumMod val="65000"/>
                    <a:lumOff val="35000"/>
                  </a:schemeClr>
                </a:solidFill>
                <a:latin typeface="Arial Narrow" panose="020B0606020202030204" pitchFamily="34" charset="0"/>
              </a:defRPr>
            </a:lvl1pPr>
          </a:lstStyle>
          <a:p>
            <a:pPr lvl="0"/>
            <a:r>
              <a:rPr lang="en-GB" dirty="0"/>
              <a:t>Click here to Insert body text </a:t>
            </a:r>
            <a:endParaRPr lang="en-CH" dirty="0"/>
          </a:p>
        </p:txBody>
      </p:sp>
      <p:sp>
        <p:nvSpPr>
          <p:cNvPr id="11" name="Chart Placeholder 10">
            <a:extLst>
              <a:ext uri="{FF2B5EF4-FFF2-40B4-BE49-F238E27FC236}">
                <a16:creationId xmlns:a16="http://schemas.microsoft.com/office/drawing/2014/main" id="{A05E94D3-72C1-456A-9527-67A3100AF0D4}"/>
              </a:ext>
            </a:extLst>
          </p:cNvPr>
          <p:cNvSpPr>
            <a:spLocks noGrp="1"/>
          </p:cNvSpPr>
          <p:nvPr>
            <p:ph type="chart" sz="quarter" idx="13" hasCustomPrompt="1"/>
          </p:nvPr>
        </p:nvSpPr>
        <p:spPr>
          <a:xfrm>
            <a:off x="413401" y="1777729"/>
            <a:ext cx="5301777" cy="4621020"/>
          </a:xfrm>
          <a:prstGeom prst="rect">
            <a:avLst/>
          </a:prstGeom>
        </p:spPr>
        <p:txBody>
          <a:bodyPr/>
          <a:lstStyle>
            <a:lvl1pPr>
              <a:defRPr lang="en-CH" sz="2116" b="0" i="0" kern="1200" dirty="0">
                <a:solidFill>
                  <a:schemeClr val="tx1">
                    <a:lumMod val="65000"/>
                    <a:lumOff val="35000"/>
                  </a:schemeClr>
                </a:solidFill>
                <a:latin typeface="Arial Narrow" panose="020B0606020202030204" pitchFamily="34" charset="0"/>
                <a:ea typeface="+mn-ea"/>
                <a:cs typeface="+mn-cs"/>
              </a:defRPr>
            </a:lvl1pPr>
          </a:lstStyle>
          <a:p>
            <a:r>
              <a:rPr lang="en-US" dirty="0"/>
              <a:t>Click here to edit Chart</a:t>
            </a:r>
            <a:endParaRPr lang="en-CH" dirty="0"/>
          </a:p>
        </p:txBody>
      </p:sp>
    </p:spTree>
    <p:extLst>
      <p:ext uri="{BB962C8B-B14F-4D97-AF65-F5344CB8AC3E}">
        <p14:creationId xmlns:p14="http://schemas.microsoft.com/office/powerpoint/2010/main" val="29847238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Text Slide">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4815A195-87CB-774C-B61C-D787188FA8E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52975" y="172257"/>
            <a:ext cx="2764085" cy="1016168"/>
          </a:xfrm>
          <a:prstGeom prst="rect">
            <a:avLst/>
          </a:prstGeom>
        </p:spPr>
      </p:pic>
      <p:sp>
        <p:nvSpPr>
          <p:cNvPr id="7" name="Text Placeholder 3">
            <a:extLst>
              <a:ext uri="{FF2B5EF4-FFF2-40B4-BE49-F238E27FC236}">
                <a16:creationId xmlns:a16="http://schemas.microsoft.com/office/drawing/2014/main" id="{13E90215-D68F-4E45-A3B7-9720FAB657BC}"/>
              </a:ext>
            </a:extLst>
          </p:cNvPr>
          <p:cNvSpPr>
            <a:spLocks noGrp="1"/>
          </p:cNvSpPr>
          <p:nvPr>
            <p:ph type="body" sz="quarter" idx="10" hasCustomPrompt="1"/>
          </p:nvPr>
        </p:nvSpPr>
        <p:spPr>
          <a:xfrm>
            <a:off x="3381467" y="459510"/>
            <a:ext cx="8303173" cy="508084"/>
          </a:xfrm>
          <a:prstGeom prst="rect">
            <a:avLst/>
          </a:prstGeom>
        </p:spPr>
        <p:txBody>
          <a:bodyPr/>
          <a:lstStyle>
            <a:lvl1pPr>
              <a:defRPr sz="3175" b="1" i="0">
                <a:solidFill>
                  <a:srgbClr val="418E97"/>
                </a:solidFill>
                <a:latin typeface="Arial Narrow" panose="020B0606020202030204" pitchFamily="34" charset="0"/>
              </a:defRPr>
            </a:lvl1pPr>
          </a:lstStyle>
          <a:p>
            <a:pPr lvl="0"/>
            <a:r>
              <a:rPr lang="en-GB" dirty="0"/>
              <a:t>Click here to enter Title of the slide </a:t>
            </a:r>
            <a:endParaRPr lang="en-CH" dirty="0"/>
          </a:p>
        </p:txBody>
      </p:sp>
      <p:sp>
        <p:nvSpPr>
          <p:cNvPr id="9" name="Text Placeholder 3">
            <a:extLst>
              <a:ext uri="{FF2B5EF4-FFF2-40B4-BE49-F238E27FC236}">
                <a16:creationId xmlns:a16="http://schemas.microsoft.com/office/drawing/2014/main" id="{01CD9B11-34BA-4182-B95A-063278EA6946}"/>
              </a:ext>
            </a:extLst>
          </p:cNvPr>
          <p:cNvSpPr>
            <a:spLocks noGrp="1"/>
          </p:cNvSpPr>
          <p:nvPr>
            <p:ph type="body" sz="quarter" idx="12" hasCustomPrompt="1"/>
          </p:nvPr>
        </p:nvSpPr>
        <p:spPr>
          <a:xfrm>
            <a:off x="413399" y="996846"/>
            <a:ext cx="11261596" cy="508084"/>
          </a:xfrm>
          <a:prstGeom prst="rect">
            <a:avLst/>
          </a:prstGeom>
        </p:spPr>
        <p:txBody>
          <a:bodyPr/>
          <a:lstStyle>
            <a:lvl1pPr>
              <a:defRPr sz="2469" b="0" i="0">
                <a:solidFill>
                  <a:srgbClr val="418E97"/>
                </a:solidFill>
                <a:latin typeface="Arial Narrow" panose="020B0606020202030204" pitchFamily="34" charset="0"/>
              </a:defRPr>
            </a:lvl1pPr>
          </a:lstStyle>
          <a:p>
            <a:pPr lvl="0"/>
            <a:r>
              <a:rPr lang="en-GB" dirty="0"/>
              <a:t>Click here to enter Subtitle of the slide </a:t>
            </a:r>
            <a:endParaRPr lang="en-CH" dirty="0"/>
          </a:p>
        </p:txBody>
      </p:sp>
      <p:sp>
        <p:nvSpPr>
          <p:cNvPr id="10" name="Text Placeholder 3">
            <a:extLst>
              <a:ext uri="{FF2B5EF4-FFF2-40B4-BE49-F238E27FC236}">
                <a16:creationId xmlns:a16="http://schemas.microsoft.com/office/drawing/2014/main" id="{48414BE1-69A9-4539-BBBA-2665FEE13B21}"/>
              </a:ext>
            </a:extLst>
          </p:cNvPr>
          <p:cNvSpPr>
            <a:spLocks noGrp="1"/>
          </p:cNvSpPr>
          <p:nvPr>
            <p:ph type="body" sz="quarter" idx="11" hasCustomPrompt="1"/>
          </p:nvPr>
        </p:nvSpPr>
        <p:spPr>
          <a:xfrm>
            <a:off x="6095999" y="1777729"/>
            <a:ext cx="5578996" cy="4620764"/>
          </a:xfrm>
          <a:prstGeom prst="rect">
            <a:avLst/>
          </a:prstGeom>
        </p:spPr>
        <p:txBody>
          <a:bodyPr/>
          <a:lstStyle>
            <a:lvl1pPr>
              <a:defRPr sz="2116" b="0" i="0">
                <a:solidFill>
                  <a:schemeClr val="tx1">
                    <a:lumMod val="65000"/>
                    <a:lumOff val="35000"/>
                  </a:schemeClr>
                </a:solidFill>
                <a:latin typeface="Arial Narrow" panose="020B0606020202030204" pitchFamily="34" charset="0"/>
              </a:defRPr>
            </a:lvl1pPr>
          </a:lstStyle>
          <a:p>
            <a:pPr lvl="0"/>
            <a:r>
              <a:rPr lang="en-GB" dirty="0"/>
              <a:t>Click here to Insert body text </a:t>
            </a:r>
            <a:endParaRPr lang="en-CH" dirty="0"/>
          </a:p>
        </p:txBody>
      </p:sp>
      <p:sp>
        <p:nvSpPr>
          <p:cNvPr id="11" name="Chart Placeholder 10">
            <a:extLst>
              <a:ext uri="{FF2B5EF4-FFF2-40B4-BE49-F238E27FC236}">
                <a16:creationId xmlns:a16="http://schemas.microsoft.com/office/drawing/2014/main" id="{A05E94D3-72C1-456A-9527-67A3100AF0D4}"/>
              </a:ext>
            </a:extLst>
          </p:cNvPr>
          <p:cNvSpPr>
            <a:spLocks noGrp="1"/>
          </p:cNvSpPr>
          <p:nvPr>
            <p:ph type="chart" sz="quarter" idx="13" hasCustomPrompt="1"/>
          </p:nvPr>
        </p:nvSpPr>
        <p:spPr>
          <a:xfrm>
            <a:off x="413401" y="1777729"/>
            <a:ext cx="5301777" cy="4621020"/>
          </a:xfrm>
          <a:prstGeom prst="rect">
            <a:avLst/>
          </a:prstGeom>
        </p:spPr>
        <p:txBody>
          <a:bodyPr/>
          <a:lstStyle>
            <a:lvl1pPr>
              <a:defRPr lang="en-CH" sz="2116" b="0" i="0" kern="1200" dirty="0">
                <a:solidFill>
                  <a:schemeClr val="tx1">
                    <a:lumMod val="65000"/>
                    <a:lumOff val="35000"/>
                  </a:schemeClr>
                </a:solidFill>
                <a:latin typeface="Arial Narrow" panose="020B0606020202030204" pitchFamily="34" charset="0"/>
                <a:ea typeface="+mn-ea"/>
                <a:cs typeface="+mn-cs"/>
              </a:defRPr>
            </a:lvl1pPr>
          </a:lstStyle>
          <a:p>
            <a:r>
              <a:rPr lang="en-US" dirty="0"/>
              <a:t>Click here to edit Chart</a:t>
            </a:r>
            <a:endParaRPr lang="en-CH" dirty="0"/>
          </a:p>
        </p:txBody>
      </p:sp>
    </p:spTree>
    <p:extLst>
      <p:ext uri="{BB962C8B-B14F-4D97-AF65-F5344CB8AC3E}">
        <p14:creationId xmlns:p14="http://schemas.microsoft.com/office/powerpoint/2010/main" val="12282739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_Text Slide">
    <p:spTree>
      <p:nvGrpSpPr>
        <p:cNvPr id="1" name=""/>
        <p:cNvGrpSpPr/>
        <p:nvPr/>
      </p:nvGrpSpPr>
      <p:grpSpPr>
        <a:xfrm>
          <a:off x="0" y="0"/>
          <a:ext cx="0" cy="0"/>
          <a:chOff x="0" y="0"/>
          <a:chExt cx="0" cy="0"/>
        </a:xfrm>
      </p:grpSpPr>
      <p:pic>
        <p:nvPicPr>
          <p:cNvPr id="5" name="Picture 4" descr="A close up of a logo&#10;&#10;Description automatically generated">
            <a:extLst>
              <a:ext uri="{FF2B5EF4-FFF2-40B4-BE49-F238E27FC236}">
                <a16:creationId xmlns:a16="http://schemas.microsoft.com/office/drawing/2014/main" id="{AAFC14D3-50E6-40EA-B749-001FC629E36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0699530" y="0"/>
            <a:ext cx="1524175" cy="6858000"/>
          </a:xfrm>
          <a:prstGeom prst="rect">
            <a:avLst/>
          </a:prstGeom>
        </p:spPr>
      </p:pic>
      <p:pic>
        <p:nvPicPr>
          <p:cNvPr id="3" name="Picture 2" descr="A close up of a logo&#10;&#10;Description automatically generated">
            <a:extLst>
              <a:ext uri="{FF2B5EF4-FFF2-40B4-BE49-F238E27FC236}">
                <a16:creationId xmlns:a16="http://schemas.microsoft.com/office/drawing/2014/main" id="{4815A195-87CB-774C-B61C-D787188FA8E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352975" y="172257"/>
            <a:ext cx="2764085" cy="1016168"/>
          </a:xfrm>
          <a:prstGeom prst="rect">
            <a:avLst/>
          </a:prstGeom>
        </p:spPr>
      </p:pic>
      <p:sp>
        <p:nvSpPr>
          <p:cNvPr id="7" name="Text Placeholder 3">
            <a:extLst>
              <a:ext uri="{FF2B5EF4-FFF2-40B4-BE49-F238E27FC236}">
                <a16:creationId xmlns:a16="http://schemas.microsoft.com/office/drawing/2014/main" id="{13E90215-D68F-4E45-A3B7-9720FAB657BC}"/>
              </a:ext>
            </a:extLst>
          </p:cNvPr>
          <p:cNvSpPr>
            <a:spLocks noGrp="1"/>
          </p:cNvSpPr>
          <p:nvPr>
            <p:ph type="body" sz="quarter" idx="10" hasCustomPrompt="1"/>
          </p:nvPr>
        </p:nvSpPr>
        <p:spPr>
          <a:xfrm>
            <a:off x="3381467" y="459510"/>
            <a:ext cx="8303173" cy="508084"/>
          </a:xfrm>
          <a:prstGeom prst="rect">
            <a:avLst/>
          </a:prstGeom>
        </p:spPr>
        <p:txBody>
          <a:bodyPr/>
          <a:lstStyle>
            <a:lvl1pPr>
              <a:defRPr sz="3175" b="1" i="0">
                <a:solidFill>
                  <a:srgbClr val="418E97"/>
                </a:solidFill>
                <a:latin typeface="Arial Narrow" panose="020B0606020202030204" pitchFamily="34" charset="0"/>
              </a:defRPr>
            </a:lvl1pPr>
          </a:lstStyle>
          <a:p>
            <a:pPr lvl="0"/>
            <a:r>
              <a:rPr lang="en-GB" dirty="0"/>
              <a:t>Click here to enter Title of the slide </a:t>
            </a:r>
            <a:endParaRPr lang="en-CH" dirty="0"/>
          </a:p>
        </p:txBody>
      </p:sp>
      <p:sp>
        <p:nvSpPr>
          <p:cNvPr id="9" name="Text Placeholder 3">
            <a:extLst>
              <a:ext uri="{FF2B5EF4-FFF2-40B4-BE49-F238E27FC236}">
                <a16:creationId xmlns:a16="http://schemas.microsoft.com/office/drawing/2014/main" id="{01CD9B11-34BA-4182-B95A-063278EA6946}"/>
              </a:ext>
            </a:extLst>
          </p:cNvPr>
          <p:cNvSpPr>
            <a:spLocks noGrp="1"/>
          </p:cNvSpPr>
          <p:nvPr>
            <p:ph type="body" sz="quarter" idx="12" hasCustomPrompt="1"/>
          </p:nvPr>
        </p:nvSpPr>
        <p:spPr>
          <a:xfrm>
            <a:off x="413399" y="996846"/>
            <a:ext cx="11261596" cy="508084"/>
          </a:xfrm>
          <a:prstGeom prst="rect">
            <a:avLst/>
          </a:prstGeom>
        </p:spPr>
        <p:txBody>
          <a:bodyPr/>
          <a:lstStyle>
            <a:lvl1pPr>
              <a:defRPr sz="2469" b="0" i="0">
                <a:solidFill>
                  <a:srgbClr val="418E97"/>
                </a:solidFill>
                <a:latin typeface="Arial Narrow" panose="020B0606020202030204" pitchFamily="34" charset="0"/>
              </a:defRPr>
            </a:lvl1pPr>
          </a:lstStyle>
          <a:p>
            <a:pPr lvl="0"/>
            <a:r>
              <a:rPr lang="en-GB" dirty="0"/>
              <a:t>Click here to enter Subtitle of the slide </a:t>
            </a:r>
            <a:endParaRPr lang="en-CH" dirty="0"/>
          </a:p>
        </p:txBody>
      </p:sp>
      <p:sp>
        <p:nvSpPr>
          <p:cNvPr id="10" name="Text Placeholder 3">
            <a:extLst>
              <a:ext uri="{FF2B5EF4-FFF2-40B4-BE49-F238E27FC236}">
                <a16:creationId xmlns:a16="http://schemas.microsoft.com/office/drawing/2014/main" id="{48414BE1-69A9-4539-BBBA-2665FEE13B21}"/>
              </a:ext>
            </a:extLst>
          </p:cNvPr>
          <p:cNvSpPr>
            <a:spLocks noGrp="1"/>
          </p:cNvSpPr>
          <p:nvPr>
            <p:ph type="body" sz="quarter" idx="11" hasCustomPrompt="1"/>
          </p:nvPr>
        </p:nvSpPr>
        <p:spPr>
          <a:xfrm>
            <a:off x="6095999" y="1777729"/>
            <a:ext cx="5578996" cy="4620764"/>
          </a:xfrm>
          <a:prstGeom prst="rect">
            <a:avLst/>
          </a:prstGeom>
        </p:spPr>
        <p:txBody>
          <a:bodyPr/>
          <a:lstStyle>
            <a:lvl1pPr>
              <a:defRPr sz="2116" b="0" i="0">
                <a:solidFill>
                  <a:schemeClr val="tx1">
                    <a:lumMod val="65000"/>
                    <a:lumOff val="35000"/>
                  </a:schemeClr>
                </a:solidFill>
                <a:latin typeface="Arial Narrow" panose="020B0606020202030204" pitchFamily="34" charset="0"/>
              </a:defRPr>
            </a:lvl1pPr>
          </a:lstStyle>
          <a:p>
            <a:pPr lvl="0"/>
            <a:r>
              <a:rPr lang="en-GB" dirty="0"/>
              <a:t>Click here to Insert body text </a:t>
            </a:r>
            <a:endParaRPr lang="en-CH" dirty="0"/>
          </a:p>
        </p:txBody>
      </p:sp>
      <p:sp>
        <p:nvSpPr>
          <p:cNvPr id="4" name="Picture Placeholder 3">
            <a:extLst>
              <a:ext uri="{FF2B5EF4-FFF2-40B4-BE49-F238E27FC236}">
                <a16:creationId xmlns:a16="http://schemas.microsoft.com/office/drawing/2014/main" id="{83C6B3B7-FE75-4764-8310-EDA103107027}"/>
              </a:ext>
            </a:extLst>
          </p:cNvPr>
          <p:cNvSpPr>
            <a:spLocks noGrp="1"/>
          </p:cNvSpPr>
          <p:nvPr>
            <p:ph type="pic" sz="quarter" idx="13" hasCustomPrompt="1"/>
          </p:nvPr>
        </p:nvSpPr>
        <p:spPr>
          <a:xfrm>
            <a:off x="414427" y="1792183"/>
            <a:ext cx="5300749" cy="4606564"/>
          </a:xfrm>
          <a:prstGeom prst="rect">
            <a:avLst/>
          </a:prstGeom>
        </p:spPr>
        <p:txBody>
          <a:bodyPr/>
          <a:lstStyle>
            <a:lvl1pPr>
              <a:defRPr lang="en-CH" sz="2116" b="0" i="0" kern="1200" dirty="0">
                <a:solidFill>
                  <a:schemeClr val="tx1">
                    <a:lumMod val="65000"/>
                    <a:lumOff val="35000"/>
                  </a:schemeClr>
                </a:solidFill>
                <a:latin typeface="Arial Narrow" panose="020B0606020202030204" pitchFamily="34" charset="0"/>
                <a:ea typeface="+mn-ea"/>
                <a:cs typeface="+mn-cs"/>
              </a:defRPr>
            </a:lvl1pPr>
          </a:lstStyle>
          <a:p>
            <a:r>
              <a:rPr lang="en-US" dirty="0"/>
              <a:t>Click here to insert picture</a:t>
            </a:r>
            <a:endParaRPr lang="en-CH" dirty="0"/>
          </a:p>
        </p:txBody>
      </p:sp>
    </p:spTree>
    <p:extLst>
      <p:ext uri="{BB962C8B-B14F-4D97-AF65-F5344CB8AC3E}">
        <p14:creationId xmlns:p14="http://schemas.microsoft.com/office/powerpoint/2010/main" val="23183156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Text Slide">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4815A195-87CB-774C-B61C-D787188FA8E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52975" y="172257"/>
            <a:ext cx="2764085" cy="1016168"/>
          </a:xfrm>
          <a:prstGeom prst="rect">
            <a:avLst/>
          </a:prstGeom>
        </p:spPr>
      </p:pic>
      <p:sp>
        <p:nvSpPr>
          <p:cNvPr id="5" name="Text Placeholder 3">
            <a:extLst>
              <a:ext uri="{FF2B5EF4-FFF2-40B4-BE49-F238E27FC236}">
                <a16:creationId xmlns:a16="http://schemas.microsoft.com/office/drawing/2014/main" id="{C91DDC7A-5292-435E-BD4C-0E5744E6A3B5}"/>
              </a:ext>
            </a:extLst>
          </p:cNvPr>
          <p:cNvSpPr>
            <a:spLocks noGrp="1"/>
          </p:cNvSpPr>
          <p:nvPr>
            <p:ph type="body" sz="quarter" idx="10" hasCustomPrompt="1"/>
          </p:nvPr>
        </p:nvSpPr>
        <p:spPr>
          <a:xfrm>
            <a:off x="3381467" y="459510"/>
            <a:ext cx="8303173" cy="508084"/>
          </a:xfrm>
          <a:prstGeom prst="rect">
            <a:avLst/>
          </a:prstGeom>
        </p:spPr>
        <p:txBody>
          <a:bodyPr/>
          <a:lstStyle>
            <a:lvl1pPr>
              <a:defRPr sz="3175" b="1" i="0">
                <a:solidFill>
                  <a:srgbClr val="418E97"/>
                </a:solidFill>
                <a:latin typeface="Arial Narrow" panose="020B0606020202030204" pitchFamily="34" charset="0"/>
              </a:defRPr>
            </a:lvl1pPr>
          </a:lstStyle>
          <a:p>
            <a:pPr lvl="0"/>
            <a:r>
              <a:rPr lang="en-GB" dirty="0"/>
              <a:t>Click here to enter Title of the slide </a:t>
            </a:r>
            <a:endParaRPr lang="en-CH" dirty="0"/>
          </a:p>
        </p:txBody>
      </p:sp>
      <p:sp>
        <p:nvSpPr>
          <p:cNvPr id="8" name="Text Placeholder 3">
            <a:extLst>
              <a:ext uri="{FF2B5EF4-FFF2-40B4-BE49-F238E27FC236}">
                <a16:creationId xmlns:a16="http://schemas.microsoft.com/office/drawing/2014/main" id="{AA6067A2-C9F0-453A-B291-14C9A754B0D7}"/>
              </a:ext>
            </a:extLst>
          </p:cNvPr>
          <p:cNvSpPr>
            <a:spLocks noGrp="1"/>
          </p:cNvSpPr>
          <p:nvPr>
            <p:ph type="body" sz="quarter" idx="12" hasCustomPrompt="1"/>
          </p:nvPr>
        </p:nvSpPr>
        <p:spPr>
          <a:xfrm>
            <a:off x="413399" y="996846"/>
            <a:ext cx="11261596" cy="508084"/>
          </a:xfrm>
          <a:prstGeom prst="rect">
            <a:avLst/>
          </a:prstGeom>
        </p:spPr>
        <p:txBody>
          <a:bodyPr/>
          <a:lstStyle>
            <a:lvl1pPr>
              <a:defRPr sz="2469" b="0" i="0">
                <a:solidFill>
                  <a:srgbClr val="418E97"/>
                </a:solidFill>
                <a:latin typeface="Arial Narrow" panose="020B0606020202030204" pitchFamily="34" charset="0"/>
              </a:defRPr>
            </a:lvl1pPr>
          </a:lstStyle>
          <a:p>
            <a:pPr lvl="0"/>
            <a:r>
              <a:rPr lang="en-GB" dirty="0"/>
              <a:t>Click here to enter Subtitle of the slide </a:t>
            </a:r>
            <a:endParaRPr lang="en-CH" dirty="0"/>
          </a:p>
        </p:txBody>
      </p:sp>
      <p:sp>
        <p:nvSpPr>
          <p:cNvPr id="11" name="Table Placeholder 10">
            <a:extLst>
              <a:ext uri="{FF2B5EF4-FFF2-40B4-BE49-F238E27FC236}">
                <a16:creationId xmlns:a16="http://schemas.microsoft.com/office/drawing/2014/main" id="{9904CAAF-F58E-4627-B188-5C3736E44528}"/>
              </a:ext>
            </a:extLst>
          </p:cNvPr>
          <p:cNvSpPr>
            <a:spLocks noGrp="1"/>
          </p:cNvSpPr>
          <p:nvPr>
            <p:ph type="tbl" sz="quarter" idx="13" hasCustomPrompt="1"/>
          </p:nvPr>
        </p:nvSpPr>
        <p:spPr>
          <a:xfrm>
            <a:off x="415932" y="1792183"/>
            <a:ext cx="11259065" cy="4698948"/>
          </a:xfrm>
          <a:prstGeom prst="rect">
            <a:avLst/>
          </a:prstGeom>
        </p:spPr>
        <p:txBody>
          <a:bodyPr/>
          <a:lstStyle>
            <a:lvl1pPr>
              <a:defRPr sz="2116">
                <a:solidFill>
                  <a:srgbClr val="767A7C"/>
                </a:solidFill>
                <a:latin typeface="Arial Narrow" panose="020B0606020202030204" pitchFamily="34" charset="0"/>
              </a:defRPr>
            </a:lvl1pPr>
          </a:lstStyle>
          <a:p>
            <a:r>
              <a:rPr lang="en-US" dirty="0"/>
              <a:t>Click here to add table</a:t>
            </a:r>
            <a:endParaRPr lang="en-CH" dirty="0"/>
          </a:p>
        </p:txBody>
      </p:sp>
    </p:spTree>
    <p:extLst>
      <p:ext uri="{BB962C8B-B14F-4D97-AF65-F5344CB8AC3E}">
        <p14:creationId xmlns:p14="http://schemas.microsoft.com/office/powerpoint/2010/main" val="34283787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3315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12" name="Picture 11" descr="A picture containing drawing&#10;&#10;Description automatically generated">
            <a:extLst>
              <a:ext uri="{FF2B5EF4-FFF2-40B4-BE49-F238E27FC236}">
                <a16:creationId xmlns:a16="http://schemas.microsoft.com/office/drawing/2014/main" id="{59DE2B9D-68E6-3941-977E-D535683D439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21" y="0"/>
            <a:ext cx="12191379" cy="6858000"/>
          </a:xfrm>
          <a:prstGeom prst="rect">
            <a:avLst/>
          </a:prstGeom>
        </p:spPr>
      </p:pic>
      <p:sp>
        <p:nvSpPr>
          <p:cNvPr id="4" name="Text Placeholder 7">
            <a:extLst>
              <a:ext uri="{FF2B5EF4-FFF2-40B4-BE49-F238E27FC236}">
                <a16:creationId xmlns:a16="http://schemas.microsoft.com/office/drawing/2014/main" id="{71DFFE38-B0A2-4440-BAE3-05A6E4C5F42C}"/>
              </a:ext>
            </a:extLst>
          </p:cNvPr>
          <p:cNvSpPr>
            <a:spLocks noGrp="1"/>
          </p:cNvSpPr>
          <p:nvPr>
            <p:ph type="body" sz="quarter" idx="11" hasCustomPrompt="1"/>
          </p:nvPr>
        </p:nvSpPr>
        <p:spPr>
          <a:xfrm>
            <a:off x="473155" y="3105083"/>
            <a:ext cx="4733743" cy="446844"/>
          </a:xfrm>
          <a:prstGeom prst="rect">
            <a:avLst/>
          </a:prstGeom>
        </p:spPr>
        <p:txBody>
          <a:bodyPr/>
          <a:lstStyle>
            <a:lvl1pPr marL="0" indent="0" algn="l">
              <a:lnSpc>
                <a:spcPct val="100000"/>
              </a:lnSpc>
              <a:buFontTx/>
              <a:buNone/>
              <a:defRPr sz="1764" b="0" i="0">
                <a:solidFill>
                  <a:srgbClr val="418E97"/>
                </a:solidFill>
                <a:latin typeface="Arial Narrow" panose="020B0606020202030204" pitchFamily="34" charset="0"/>
              </a:defRPr>
            </a:lvl1pPr>
          </a:lstStyle>
          <a:p>
            <a:pPr lvl="0"/>
            <a:r>
              <a:rPr lang="en-GB" dirty="0"/>
              <a:t>European Society for Medical Oncology </a:t>
            </a:r>
            <a:br>
              <a:rPr lang="en-GB" dirty="0"/>
            </a:br>
            <a:r>
              <a:rPr lang="en-GB" dirty="0"/>
              <a:t>Via Ginevra 4, CH-6900 Lugano</a:t>
            </a:r>
            <a:br>
              <a:rPr lang="en-GB" dirty="0"/>
            </a:br>
            <a:r>
              <a:rPr lang="en-GB" dirty="0"/>
              <a:t>T. +41 (0)91 973 19 00</a:t>
            </a:r>
            <a:br>
              <a:rPr lang="en-GB" dirty="0"/>
            </a:br>
            <a:r>
              <a:rPr lang="en-GB" dirty="0"/>
              <a:t>esmo@esmo.org</a:t>
            </a:r>
          </a:p>
        </p:txBody>
      </p:sp>
      <p:sp>
        <p:nvSpPr>
          <p:cNvPr id="6" name="Text Placeholder 7">
            <a:extLst>
              <a:ext uri="{FF2B5EF4-FFF2-40B4-BE49-F238E27FC236}">
                <a16:creationId xmlns:a16="http://schemas.microsoft.com/office/drawing/2014/main" id="{E12A9856-B1BD-428E-A01C-9C039C367333}"/>
              </a:ext>
            </a:extLst>
          </p:cNvPr>
          <p:cNvSpPr>
            <a:spLocks noGrp="1"/>
          </p:cNvSpPr>
          <p:nvPr>
            <p:ph type="body" sz="quarter" idx="12" hasCustomPrompt="1"/>
          </p:nvPr>
        </p:nvSpPr>
        <p:spPr>
          <a:xfrm>
            <a:off x="473155" y="5842401"/>
            <a:ext cx="4733743" cy="446844"/>
          </a:xfrm>
          <a:prstGeom prst="rect">
            <a:avLst/>
          </a:prstGeom>
        </p:spPr>
        <p:txBody>
          <a:bodyPr/>
          <a:lstStyle>
            <a:lvl1pPr marL="0" indent="0" algn="l">
              <a:buFontTx/>
              <a:buNone/>
              <a:defRPr sz="1764" b="0" i="0">
                <a:solidFill>
                  <a:srgbClr val="418E97"/>
                </a:solidFill>
                <a:latin typeface="Arial Narrow" panose="020B0606020202030204" pitchFamily="34" charset="0"/>
              </a:defRPr>
            </a:lvl1pPr>
          </a:lstStyle>
          <a:p>
            <a:pPr lvl="0"/>
            <a:r>
              <a:rPr lang="en-GB" dirty="0"/>
              <a:t>esmo.org</a:t>
            </a:r>
          </a:p>
        </p:txBody>
      </p:sp>
      <p:sp>
        <p:nvSpPr>
          <p:cNvPr id="7" name="Text Placeholder 7">
            <a:extLst>
              <a:ext uri="{FF2B5EF4-FFF2-40B4-BE49-F238E27FC236}">
                <a16:creationId xmlns:a16="http://schemas.microsoft.com/office/drawing/2014/main" id="{5468A396-155A-4FFC-8B3E-009D7BB7893B}"/>
              </a:ext>
            </a:extLst>
          </p:cNvPr>
          <p:cNvSpPr>
            <a:spLocks noGrp="1"/>
          </p:cNvSpPr>
          <p:nvPr>
            <p:ph type="body" sz="quarter" idx="13" hasCustomPrompt="1"/>
          </p:nvPr>
        </p:nvSpPr>
        <p:spPr>
          <a:xfrm>
            <a:off x="473155" y="2527941"/>
            <a:ext cx="4733743" cy="446844"/>
          </a:xfrm>
          <a:prstGeom prst="rect">
            <a:avLst/>
          </a:prstGeom>
        </p:spPr>
        <p:txBody>
          <a:bodyPr/>
          <a:lstStyle>
            <a:lvl1pPr marL="0" indent="0" algn="l">
              <a:buFontTx/>
              <a:buNone/>
              <a:defRPr sz="1764" b="1" i="0">
                <a:solidFill>
                  <a:srgbClr val="418E97"/>
                </a:solidFill>
                <a:latin typeface="Arial Narrow" panose="020B0606020202030204" pitchFamily="34" charset="0"/>
              </a:defRPr>
            </a:lvl1pPr>
          </a:lstStyle>
          <a:p>
            <a:pPr lvl="0"/>
            <a:r>
              <a:rPr lang="en-GB" dirty="0"/>
              <a:t>Contacts ESMO</a:t>
            </a:r>
          </a:p>
        </p:txBody>
      </p:sp>
    </p:spTree>
    <p:extLst>
      <p:ext uri="{BB962C8B-B14F-4D97-AF65-F5344CB8AC3E}">
        <p14:creationId xmlns:p14="http://schemas.microsoft.com/office/powerpoint/2010/main" val="131651173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811F168-5851-4164-A476-942919F07F4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3463" y="3662363"/>
            <a:ext cx="6078537"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a:extLst>
              <a:ext uri="{FF2B5EF4-FFF2-40B4-BE49-F238E27FC236}">
                <a16:creationId xmlns:a16="http://schemas.microsoft.com/office/drawing/2014/main" id="{15135A99-D47B-4C2B-B999-B68F50617F9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05524" y="3665621"/>
            <a:ext cx="6086475" cy="3200400"/>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6" name="Picture 15">
            <a:extLst>
              <a:ext uri="{FF2B5EF4-FFF2-40B4-BE49-F238E27FC236}">
                <a16:creationId xmlns:a16="http://schemas.microsoft.com/office/drawing/2014/main" id="{980EB246-0392-4BB5-B5BD-C999CA9A71E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053513" y="328761"/>
            <a:ext cx="2673350"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0">
            <a:extLst>
              <a:ext uri="{FF2B5EF4-FFF2-40B4-BE49-F238E27FC236}">
                <a16:creationId xmlns:a16="http://schemas.microsoft.com/office/drawing/2014/main" id="{CA678065-348E-4942-832C-E8EE164706E5}"/>
              </a:ext>
            </a:extLst>
          </p:cNvPr>
          <p:cNvSpPr>
            <a:spLocks noChangeArrowheads="1"/>
          </p:cNvSpPr>
          <p:nvPr userDrawn="1"/>
        </p:nvSpPr>
        <p:spPr bwMode="auto">
          <a:xfrm>
            <a:off x="6116638" y="3952875"/>
            <a:ext cx="6075362" cy="1265238"/>
          </a:xfrm>
          <a:prstGeom prst="rect">
            <a:avLst/>
          </a:prstGeom>
          <a:solidFill>
            <a:srgbClr val="461E64">
              <a:alpha val="80000"/>
            </a:srgbClr>
          </a:solidFill>
          <a:ln>
            <a:noFill/>
          </a:ln>
        </p:spPr>
        <p:txBody>
          <a:bodyPr anchor="ct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ctr" eaLnBrk="1" hangingPunct="1"/>
            <a:endParaRPr lang="en-US" altLang="en-US" sz="1400" b="0" dirty="0">
              <a:solidFill>
                <a:schemeClr val="bg2"/>
              </a:solidFill>
            </a:endParaRPr>
          </a:p>
        </p:txBody>
      </p:sp>
      <p:pic>
        <p:nvPicPr>
          <p:cNvPr id="23" name="Picture 22">
            <a:extLst>
              <a:ext uri="{FF2B5EF4-FFF2-40B4-BE49-F238E27FC236}">
                <a16:creationId xmlns:a16="http://schemas.microsoft.com/office/drawing/2014/main" id="{DF08A47C-4003-4481-99AE-00F701F6415C}"/>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b="62438"/>
          <a:stretch/>
        </p:blipFill>
        <p:spPr>
          <a:xfrm>
            <a:off x="6400803" y="4249688"/>
            <a:ext cx="2706835" cy="287806"/>
          </a:xfrm>
          <a:prstGeom prst="rect">
            <a:avLst/>
          </a:prstGeom>
        </p:spPr>
      </p:pic>
      <p:sp>
        <p:nvSpPr>
          <p:cNvPr id="24" name="TextBox 23">
            <a:extLst>
              <a:ext uri="{FF2B5EF4-FFF2-40B4-BE49-F238E27FC236}">
                <a16:creationId xmlns:a16="http://schemas.microsoft.com/office/drawing/2014/main" id="{37D08703-17D0-4BB2-B23A-3D84F9251B2B}"/>
              </a:ext>
            </a:extLst>
          </p:cNvPr>
          <p:cNvSpPr txBox="1"/>
          <p:nvPr userDrawn="1"/>
        </p:nvSpPr>
        <p:spPr bwMode="auto">
          <a:xfrm flipH="1">
            <a:off x="6299867" y="4602037"/>
            <a:ext cx="572535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3200" b="1" dirty="0">
                <a:solidFill>
                  <a:schemeClr val="tx1"/>
                </a:solidFill>
                <a:latin typeface="Calibri" panose="020F0502020204030204" pitchFamily="34" charset="0"/>
                <a:cs typeface="Calibri" panose="020F0502020204030204" pitchFamily="34" charset="0"/>
              </a:rPr>
              <a:t>Ovarian Cancer</a:t>
            </a:r>
          </a:p>
        </p:txBody>
      </p:sp>
    </p:spTree>
    <p:extLst>
      <p:ext uri="{BB962C8B-B14F-4D97-AF65-F5344CB8AC3E}">
        <p14:creationId xmlns:p14="http://schemas.microsoft.com/office/powerpoint/2010/main" val="30990476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2752932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130178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0151989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783990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92539982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122446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802019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cxnSp>
        <p:nvCxnSpPr>
          <p:cNvPr id="12" name="Straight Connector 11"/>
          <p:cNvCxnSpPr/>
          <p:nvPr userDrawn="1"/>
        </p:nvCxnSpPr>
        <p:spPr>
          <a:xfrm>
            <a:off x="0" y="1104331"/>
            <a:ext cx="12192000" cy="0"/>
          </a:xfrm>
          <a:prstGeom prst="line">
            <a:avLst/>
          </a:prstGeom>
          <a:ln>
            <a:solidFill>
              <a:schemeClr val="accent2"/>
            </a:solidFill>
          </a:ln>
        </p:spPr>
        <p:style>
          <a:lnRef idx="2">
            <a:schemeClr val="accent2"/>
          </a:lnRef>
          <a:fillRef idx="0">
            <a:schemeClr val="accent2"/>
          </a:fillRef>
          <a:effectRef idx="1">
            <a:schemeClr val="accent2"/>
          </a:effectRef>
          <a:fontRef idx="minor">
            <a:schemeClr val="tx1"/>
          </a:fontRef>
        </p:style>
      </p:cxnSp>
      <p:sp>
        <p:nvSpPr>
          <p:cNvPr id="6" name="Title 1"/>
          <p:cNvSpPr>
            <a:spLocks noGrp="1"/>
          </p:cNvSpPr>
          <p:nvPr>
            <p:ph type="title"/>
          </p:nvPr>
        </p:nvSpPr>
        <p:spPr>
          <a:xfrm>
            <a:off x="243840" y="57151"/>
            <a:ext cx="11704320" cy="990600"/>
          </a:xfrm>
        </p:spPr>
        <p:txBody>
          <a:bodyPr>
            <a:noAutofit/>
          </a:bodyPr>
          <a:lstStyle>
            <a:lvl1pPr>
              <a:defRPr sz="4000"/>
            </a:lvl1pPr>
          </a:lstStyle>
          <a:p>
            <a:r>
              <a:rPr lang="en-US" dirty="0"/>
              <a:t>Click to edit Master title style</a:t>
            </a:r>
          </a:p>
        </p:txBody>
      </p:sp>
      <p:sp>
        <p:nvSpPr>
          <p:cNvPr id="8" name="Footer Placeholder 6"/>
          <p:cNvSpPr>
            <a:spLocks noGrp="1"/>
          </p:cNvSpPr>
          <p:nvPr>
            <p:ph type="ftr" sz="quarter" idx="13"/>
          </p:nvPr>
        </p:nvSpPr>
        <p:spPr>
          <a:xfrm>
            <a:off x="243840" y="6356355"/>
            <a:ext cx="9997440" cy="365125"/>
          </a:xfrm>
        </p:spPr>
        <p:txBody>
          <a:bodyPr lIns="45720" bIns="0"/>
          <a:lstStyle/>
          <a:p>
            <a:endParaRPr lang="en-US" dirty="0"/>
          </a:p>
        </p:txBody>
      </p:sp>
    </p:spTree>
    <p:extLst>
      <p:ext uri="{BB962C8B-B14F-4D97-AF65-F5344CB8AC3E}">
        <p14:creationId xmlns:p14="http://schemas.microsoft.com/office/powerpoint/2010/main" val="23034868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295404"/>
            <a:ext cx="11582400" cy="4830763"/>
          </a:xfrm>
          <a:prstGeom prst="rect">
            <a:avLst/>
          </a:prstGeom>
        </p:spPr>
        <p:txBody>
          <a:bodyPr>
            <a:normAutofit/>
          </a:bodyPr>
          <a:lstStyle>
            <a:lvl1pPr marL="457189" indent="-457189">
              <a:lnSpc>
                <a:spcPct val="100000"/>
              </a:lnSpc>
              <a:buFont typeface="Arial" panose="020B0604020202020204" pitchFamily="34" charset="0"/>
              <a:buChar char="•"/>
              <a:defRPr sz="3200" baseline="0"/>
            </a:lvl1pPr>
            <a:lvl2pPr marL="1066773" indent="-457189">
              <a:lnSpc>
                <a:spcPct val="100000"/>
              </a:lnSpc>
              <a:buFont typeface="Arial" panose="020B0604020202020204" pitchFamily="34" charset="0"/>
              <a:buChar char="–"/>
              <a:defRPr sz="3200"/>
            </a:lvl2pPr>
            <a:lvl3pPr marL="1676358" indent="-457189">
              <a:lnSpc>
                <a:spcPct val="100000"/>
              </a:lnSpc>
              <a:buSzPct val="70000"/>
              <a:buFont typeface="Wingdings" panose="05000000000000000000" pitchFamily="2" charset="2"/>
              <a:buChar char="Ø"/>
              <a:defRPr sz="3200"/>
            </a:lvl3pPr>
            <a:lvl4pPr>
              <a:defRPr sz="3200"/>
            </a:lvl4pPr>
            <a:lvl5pPr>
              <a:defRPr sz="3200"/>
            </a:lvl5pPr>
          </a:lstStyle>
          <a:p>
            <a:pPr lvl="0"/>
            <a:r>
              <a:rPr lang="en-US" dirty="0"/>
              <a:t>Click to edit Master text styles</a:t>
            </a:r>
          </a:p>
          <a:p>
            <a:pPr lvl="1"/>
            <a:r>
              <a:rPr lang="en-US" dirty="0"/>
              <a:t>Second level</a:t>
            </a:r>
          </a:p>
          <a:p>
            <a:pPr lvl="2"/>
            <a:r>
              <a:rPr lang="en-US" dirty="0"/>
              <a:t>Third level</a:t>
            </a:r>
          </a:p>
        </p:txBody>
      </p:sp>
      <p:cxnSp>
        <p:nvCxnSpPr>
          <p:cNvPr id="10" name="Straight Connector 9"/>
          <p:cNvCxnSpPr/>
          <p:nvPr userDrawn="1"/>
        </p:nvCxnSpPr>
        <p:spPr>
          <a:xfrm>
            <a:off x="0" y="1104331"/>
            <a:ext cx="12192000" cy="0"/>
          </a:xfrm>
          <a:prstGeom prst="line">
            <a:avLst/>
          </a:prstGeom>
          <a:ln>
            <a:solidFill>
              <a:schemeClr val="accent2"/>
            </a:solidFill>
          </a:ln>
        </p:spPr>
        <p:style>
          <a:lnRef idx="2">
            <a:schemeClr val="accent2"/>
          </a:lnRef>
          <a:fillRef idx="0">
            <a:schemeClr val="accent2"/>
          </a:fillRef>
          <a:effectRef idx="1">
            <a:schemeClr val="accent2"/>
          </a:effectRef>
          <a:fontRef idx="minor">
            <a:schemeClr val="tx1"/>
          </a:fontRef>
        </p:style>
      </p:cxnSp>
      <p:sp>
        <p:nvSpPr>
          <p:cNvPr id="8" name="Title 1"/>
          <p:cNvSpPr>
            <a:spLocks noGrp="1"/>
          </p:cNvSpPr>
          <p:nvPr>
            <p:ph type="title"/>
          </p:nvPr>
        </p:nvSpPr>
        <p:spPr>
          <a:xfrm>
            <a:off x="243840" y="57151"/>
            <a:ext cx="11704320" cy="990600"/>
          </a:xfrm>
        </p:spPr>
        <p:txBody>
          <a:bodyPr>
            <a:noAutofit/>
          </a:bodyPr>
          <a:lstStyle>
            <a:lvl1pPr>
              <a:defRPr sz="4000" b="1"/>
            </a:lvl1pPr>
          </a:lstStyle>
          <a:p>
            <a:r>
              <a:rPr lang="en-US" dirty="0"/>
              <a:t>Click to edit Master title style</a:t>
            </a:r>
          </a:p>
        </p:txBody>
      </p:sp>
      <p:sp>
        <p:nvSpPr>
          <p:cNvPr id="9" name="Footer Placeholder 6"/>
          <p:cNvSpPr>
            <a:spLocks noGrp="1"/>
          </p:cNvSpPr>
          <p:nvPr>
            <p:ph type="ftr" sz="quarter" idx="13"/>
          </p:nvPr>
        </p:nvSpPr>
        <p:spPr>
          <a:xfrm>
            <a:off x="243840" y="6356355"/>
            <a:ext cx="9997440" cy="365125"/>
          </a:xfrm>
          <a:prstGeom prst="rect">
            <a:avLst/>
          </a:prstGeom>
        </p:spPr>
        <p:txBody>
          <a:bodyPr lIns="45720" bIns="0"/>
          <a:lstStyle/>
          <a:p>
            <a:endParaRPr lang="en-US" dirty="0"/>
          </a:p>
        </p:txBody>
      </p:sp>
    </p:spTree>
    <p:extLst>
      <p:ext uri="{BB962C8B-B14F-4D97-AF65-F5344CB8AC3E}">
        <p14:creationId xmlns:p14="http://schemas.microsoft.com/office/powerpoint/2010/main" val="286124477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71601"/>
            <a:ext cx="5608320" cy="4754563"/>
          </a:xfrm>
          <a:prstGeom prst="rect">
            <a:avLst/>
          </a:prstGeom>
        </p:spPr>
        <p:txBody>
          <a:bodyPr>
            <a:normAutofit/>
          </a:bodyPr>
          <a:lstStyle>
            <a:lvl1pPr>
              <a:defRPr sz="3200"/>
            </a:lvl1pPr>
            <a:lvl2pPr>
              <a:defRPr sz="2667"/>
            </a:lvl2pPr>
            <a:lvl3pPr>
              <a:defRPr sz="2400"/>
            </a:lvl3pPr>
            <a:lvl4pPr>
              <a:defRPr sz="2133"/>
            </a:lvl4pPr>
            <a:lvl5pPr>
              <a:defRPr sz="2133"/>
            </a:lvl5pPr>
            <a:lvl6pPr>
              <a:defRPr sz="2400"/>
            </a:lvl6pPr>
            <a:lvl7pPr>
              <a:defRPr sz="2400"/>
            </a:lvl7pPr>
            <a:lvl8pPr>
              <a:defRPr sz="2400"/>
            </a:lvl8pPr>
            <a:lvl9pPr>
              <a:defRPr sz="2400"/>
            </a:lvl9pPr>
          </a:lstStyle>
          <a:p>
            <a:pPr lvl="0"/>
            <a:r>
              <a:rPr lang="en-US" dirty="0"/>
              <a:t>Click to edit Master text styles</a:t>
            </a:r>
          </a:p>
        </p:txBody>
      </p:sp>
      <p:sp>
        <p:nvSpPr>
          <p:cNvPr id="4" name="Content Placeholder 3"/>
          <p:cNvSpPr>
            <a:spLocks noGrp="1"/>
          </p:cNvSpPr>
          <p:nvPr>
            <p:ph sz="half" idx="2"/>
          </p:nvPr>
        </p:nvSpPr>
        <p:spPr>
          <a:xfrm>
            <a:off x="6278880" y="1371601"/>
            <a:ext cx="5608320" cy="4754563"/>
          </a:xfrm>
          <a:prstGeom prst="rect">
            <a:avLst/>
          </a:prstGeom>
        </p:spPr>
        <p:txBody>
          <a:bodyPr>
            <a:normAutofit/>
          </a:bodyPr>
          <a:lstStyle>
            <a:lvl1pPr>
              <a:defRPr sz="3200"/>
            </a:lvl1pPr>
            <a:lvl2pPr>
              <a:defRPr sz="2667"/>
            </a:lvl2pPr>
            <a:lvl3pPr>
              <a:defRPr sz="2400"/>
            </a:lvl3pPr>
            <a:lvl4pPr>
              <a:defRPr sz="2133"/>
            </a:lvl4pPr>
            <a:lvl5pPr>
              <a:defRPr sz="2133"/>
            </a:lvl5pPr>
            <a:lvl6pPr>
              <a:defRPr sz="2400"/>
            </a:lvl6pPr>
            <a:lvl7pPr>
              <a:defRPr sz="2400"/>
            </a:lvl7pPr>
            <a:lvl8pPr>
              <a:defRPr sz="2400"/>
            </a:lvl8pPr>
            <a:lvl9pPr>
              <a:defRPr sz="2400"/>
            </a:lvl9pPr>
          </a:lstStyle>
          <a:p>
            <a:pPr lvl="0"/>
            <a:r>
              <a:rPr lang="en-US" dirty="0"/>
              <a:t>Click to edit Master text styles</a:t>
            </a:r>
          </a:p>
        </p:txBody>
      </p:sp>
      <p:cxnSp>
        <p:nvCxnSpPr>
          <p:cNvPr id="12" name="Straight Connector 11"/>
          <p:cNvCxnSpPr/>
          <p:nvPr userDrawn="1"/>
        </p:nvCxnSpPr>
        <p:spPr>
          <a:xfrm>
            <a:off x="0" y="1104331"/>
            <a:ext cx="12192000" cy="0"/>
          </a:xfrm>
          <a:prstGeom prst="line">
            <a:avLst/>
          </a:prstGeom>
          <a:ln>
            <a:solidFill>
              <a:schemeClr val="accent2"/>
            </a:solidFill>
          </a:ln>
        </p:spPr>
        <p:style>
          <a:lnRef idx="2">
            <a:schemeClr val="accent2"/>
          </a:lnRef>
          <a:fillRef idx="0">
            <a:schemeClr val="accent2"/>
          </a:fillRef>
          <a:effectRef idx="1">
            <a:schemeClr val="accent2"/>
          </a:effectRef>
          <a:fontRef idx="minor">
            <a:schemeClr val="tx1"/>
          </a:fontRef>
        </p:style>
      </p:cxnSp>
      <p:sp>
        <p:nvSpPr>
          <p:cNvPr id="13" name="Title 1"/>
          <p:cNvSpPr>
            <a:spLocks noGrp="1"/>
          </p:cNvSpPr>
          <p:nvPr>
            <p:ph type="title"/>
          </p:nvPr>
        </p:nvSpPr>
        <p:spPr>
          <a:xfrm>
            <a:off x="243840" y="57151"/>
            <a:ext cx="11704320" cy="990600"/>
          </a:xfrm>
        </p:spPr>
        <p:txBody>
          <a:bodyPr>
            <a:noAutofit/>
          </a:bodyPr>
          <a:lstStyle>
            <a:lvl1pPr>
              <a:defRPr sz="4000"/>
            </a:lvl1pPr>
          </a:lstStyle>
          <a:p>
            <a:r>
              <a:rPr lang="en-US" dirty="0"/>
              <a:t>Click to edit Master title style</a:t>
            </a:r>
          </a:p>
        </p:txBody>
      </p:sp>
      <p:sp>
        <p:nvSpPr>
          <p:cNvPr id="9" name="Footer Placeholder 6"/>
          <p:cNvSpPr>
            <a:spLocks noGrp="1"/>
          </p:cNvSpPr>
          <p:nvPr>
            <p:ph type="ftr" sz="quarter" idx="13"/>
          </p:nvPr>
        </p:nvSpPr>
        <p:spPr>
          <a:xfrm>
            <a:off x="243840" y="6356355"/>
            <a:ext cx="9997440" cy="365125"/>
          </a:xfrm>
          <a:prstGeom prst="rect">
            <a:avLst/>
          </a:prstGeom>
        </p:spPr>
        <p:txBody>
          <a:bodyPr lIns="45720" bIns="0"/>
          <a:lstStyle/>
          <a:p>
            <a:endParaRPr lang="en-US" dirty="0"/>
          </a:p>
        </p:txBody>
      </p:sp>
    </p:spTree>
    <p:extLst>
      <p:ext uri="{BB962C8B-B14F-4D97-AF65-F5344CB8AC3E}">
        <p14:creationId xmlns:p14="http://schemas.microsoft.com/office/powerpoint/2010/main" val="272497728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535113"/>
            <a:ext cx="5608320" cy="639763"/>
          </a:xfrm>
          <a:prstGeom prst="rect">
            <a:avLst/>
          </a:prstGeom>
        </p:spPr>
        <p:txBody>
          <a:bodyPr anchor="b">
            <a:normAutofit/>
          </a:bodyPr>
          <a:lstStyle>
            <a:lvl1pPr marL="0" indent="0">
              <a:buNone/>
              <a:defRPr sz="2667" b="1">
                <a:solidFill>
                  <a:schemeClr val="tx2"/>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4" name="Content Placeholder 3"/>
          <p:cNvSpPr>
            <a:spLocks noGrp="1"/>
          </p:cNvSpPr>
          <p:nvPr>
            <p:ph sz="half" idx="2"/>
          </p:nvPr>
        </p:nvSpPr>
        <p:spPr>
          <a:xfrm>
            <a:off x="304800" y="2174875"/>
            <a:ext cx="5608320" cy="3951288"/>
          </a:xfrm>
          <a:prstGeom prst="rect">
            <a:avLst/>
          </a:prstGeom>
        </p:spPr>
        <p:txBody>
          <a:bodyPr>
            <a:normAutofit/>
          </a:bodyPr>
          <a:lstStyle>
            <a:lvl1pPr>
              <a:defRPr sz="2667"/>
            </a:lvl1pPr>
            <a:lvl2pPr>
              <a:defRPr sz="2400"/>
            </a:lvl2pPr>
            <a:lvl3pPr marL="1676358" indent="-457189">
              <a:buFont typeface="Wingdings" panose="05000000000000000000" pitchFamily="2" charset="2"/>
              <a:buChar char="Ø"/>
              <a:defRPr sz="2133"/>
            </a:lvl3pPr>
            <a:lvl4pPr>
              <a:defRPr sz="1867"/>
            </a:lvl4pPr>
            <a:lvl5pPr>
              <a:defRPr sz="1867"/>
            </a:lvl5pPr>
            <a:lvl6pPr>
              <a:defRPr sz="2133"/>
            </a:lvl6pPr>
            <a:lvl7pPr>
              <a:defRPr sz="2133"/>
            </a:lvl7pPr>
            <a:lvl8pPr>
              <a:defRPr sz="2133"/>
            </a:lvl8pPr>
            <a:lvl9pPr>
              <a:defRPr sz="213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278880" y="1535113"/>
            <a:ext cx="5608320" cy="639763"/>
          </a:xfrm>
          <a:prstGeom prst="rect">
            <a:avLst/>
          </a:prstGeom>
        </p:spPr>
        <p:txBody>
          <a:bodyPr anchor="b">
            <a:normAutofit/>
          </a:bodyPr>
          <a:lstStyle>
            <a:lvl1pPr marL="0" indent="0">
              <a:buNone/>
              <a:defRPr sz="2667" b="1">
                <a:solidFill>
                  <a:schemeClr val="tx2"/>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278880" y="2174875"/>
            <a:ext cx="5608320" cy="3951288"/>
          </a:xfrm>
          <a:prstGeom prst="rect">
            <a:avLst/>
          </a:prstGeom>
        </p:spPr>
        <p:txBody>
          <a:bodyPr>
            <a:normAutofit/>
          </a:bodyPr>
          <a:lstStyle>
            <a:lvl1pPr>
              <a:defRPr sz="2667"/>
            </a:lvl1pPr>
            <a:lvl2pPr>
              <a:defRPr sz="2400"/>
            </a:lvl2pPr>
            <a:lvl3pPr marL="1676358" indent="-457189">
              <a:buFont typeface="Wingdings" panose="05000000000000000000" pitchFamily="2" charset="2"/>
              <a:buChar char="Ø"/>
              <a:defRPr sz="2133"/>
            </a:lvl3pPr>
            <a:lvl4pPr>
              <a:defRPr sz="1867"/>
            </a:lvl4pPr>
            <a:lvl5pPr>
              <a:defRPr sz="1867"/>
            </a:lvl5pPr>
            <a:lvl6pPr>
              <a:defRPr sz="2133"/>
            </a:lvl6pPr>
            <a:lvl7pPr>
              <a:defRPr sz="2133"/>
            </a:lvl7pPr>
            <a:lvl8pPr>
              <a:defRPr sz="2133"/>
            </a:lvl8pPr>
            <a:lvl9pPr>
              <a:defRPr sz="213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4" name="Straight Connector 13"/>
          <p:cNvCxnSpPr/>
          <p:nvPr userDrawn="1"/>
        </p:nvCxnSpPr>
        <p:spPr>
          <a:xfrm>
            <a:off x="0" y="1104331"/>
            <a:ext cx="12192000" cy="0"/>
          </a:xfrm>
          <a:prstGeom prst="line">
            <a:avLst/>
          </a:prstGeom>
          <a:ln>
            <a:solidFill>
              <a:schemeClr val="accent2"/>
            </a:solidFill>
          </a:ln>
        </p:spPr>
        <p:style>
          <a:lnRef idx="2">
            <a:schemeClr val="accent2"/>
          </a:lnRef>
          <a:fillRef idx="0">
            <a:schemeClr val="accent2"/>
          </a:fillRef>
          <a:effectRef idx="1">
            <a:schemeClr val="accent2"/>
          </a:effectRef>
          <a:fontRef idx="minor">
            <a:schemeClr val="tx1"/>
          </a:fontRef>
        </p:style>
      </p:cxnSp>
      <p:sp>
        <p:nvSpPr>
          <p:cNvPr id="10" name="Title 1"/>
          <p:cNvSpPr>
            <a:spLocks noGrp="1"/>
          </p:cNvSpPr>
          <p:nvPr>
            <p:ph type="title"/>
          </p:nvPr>
        </p:nvSpPr>
        <p:spPr>
          <a:xfrm>
            <a:off x="243840" y="57151"/>
            <a:ext cx="11704320" cy="990600"/>
          </a:xfrm>
        </p:spPr>
        <p:txBody>
          <a:bodyPr>
            <a:noAutofit/>
          </a:bodyPr>
          <a:lstStyle>
            <a:lvl1pPr>
              <a:defRPr sz="4000"/>
            </a:lvl1pPr>
          </a:lstStyle>
          <a:p>
            <a:r>
              <a:rPr lang="en-US" dirty="0"/>
              <a:t>Click to edit Master title style</a:t>
            </a:r>
          </a:p>
        </p:txBody>
      </p:sp>
      <p:sp>
        <p:nvSpPr>
          <p:cNvPr id="12" name="Footer Placeholder 6"/>
          <p:cNvSpPr>
            <a:spLocks noGrp="1"/>
          </p:cNvSpPr>
          <p:nvPr>
            <p:ph type="ftr" sz="quarter" idx="13"/>
          </p:nvPr>
        </p:nvSpPr>
        <p:spPr>
          <a:xfrm>
            <a:off x="243840" y="6356355"/>
            <a:ext cx="9997440" cy="365125"/>
          </a:xfrm>
          <a:prstGeom prst="rect">
            <a:avLst/>
          </a:prstGeom>
        </p:spPr>
        <p:txBody>
          <a:bodyPr lIns="45720" bIns="0"/>
          <a:lstStyle/>
          <a:p>
            <a:endParaRPr lang="en-US" dirty="0"/>
          </a:p>
        </p:txBody>
      </p:sp>
    </p:spTree>
    <p:extLst>
      <p:ext uri="{BB962C8B-B14F-4D97-AF65-F5344CB8AC3E}">
        <p14:creationId xmlns:p14="http://schemas.microsoft.com/office/powerpoint/2010/main" val="406563424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hem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12" name="Rectangle 11"/>
          <p:cNvSpPr/>
          <p:nvPr userDrawn="1"/>
        </p:nvSpPr>
        <p:spPr>
          <a:xfrm>
            <a:off x="0" y="3587"/>
            <a:ext cx="9448800" cy="68544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cxnSp>
        <p:nvCxnSpPr>
          <p:cNvPr id="5" name="Straight Connector 4"/>
          <p:cNvCxnSpPr/>
          <p:nvPr userDrawn="1"/>
        </p:nvCxnSpPr>
        <p:spPr>
          <a:xfrm>
            <a:off x="9448800" y="1"/>
            <a:ext cx="0" cy="6854415"/>
          </a:xfrm>
          <a:prstGeom prst="line">
            <a:avLst/>
          </a:prstGeom>
          <a:ln w="57150">
            <a:solidFill>
              <a:schemeClr val="accent3"/>
            </a:solidFill>
          </a:ln>
        </p:spPr>
        <p:style>
          <a:lnRef idx="3">
            <a:schemeClr val="accent2"/>
          </a:lnRef>
          <a:fillRef idx="0">
            <a:schemeClr val="accent2"/>
          </a:fillRef>
          <a:effectRef idx="2">
            <a:schemeClr val="accent2"/>
          </a:effectRef>
          <a:fontRef idx="minor">
            <a:schemeClr val="tx1"/>
          </a:fontRef>
        </p:style>
      </p:cxnSp>
      <p:sp>
        <p:nvSpPr>
          <p:cNvPr id="4" name="Text Placeholder 3"/>
          <p:cNvSpPr>
            <a:spLocks noGrp="1"/>
          </p:cNvSpPr>
          <p:nvPr>
            <p:ph type="body" sz="quarter" idx="10" hasCustomPrompt="1"/>
          </p:nvPr>
        </p:nvSpPr>
        <p:spPr>
          <a:xfrm>
            <a:off x="709618" y="533401"/>
            <a:ext cx="8029575" cy="5101815"/>
          </a:xfrm>
        </p:spPr>
        <p:txBody>
          <a:bodyPr anchor="ctr"/>
          <a:lstStyle>
            <a:lvl1pPr algn="ctr">
              <a:spcBef>
                <a:spcPts val="0"/>
              </a:spcBef>
              <a:spcAft>
                <a:spcPts val="800"/>
              </a:spcAft>
              <a:defRPr lang="en-US" sz="2133" b="1" i="0" smtClean="0">
                <a:solidFill>
                  <a:prstClr val="white"/>
                </a:solidFill>
                <a:latin typeface="Arial" panose="020B0604020202020204" pitchFamily="34" charset="0"/>
                <a:cs typeface="Arial" panose="020B0604020202020204" pitchFamily="34" charset="0"/>
              </a:defRPr>
            </a:lvl1pPr>
          </a:lstStyle>
          <a:p>
            <a:r>
              <a:rPr lang="en-US" sz="6400" b="1" dirty="0">
                <a:solidFill>
                  <a:prstClr val="white"/>
                </a:solidFill>
                <a:latin typeface="Arial" panose="020B0604020202020204" pitchFamily="34" charset="0"/>
                <a:ea typeface="+mj-ea"/>
                <a:cs typeface="Arial" panose="020B0604020202020204" pitchFamily="34" charset="0"/>
              </a:rPr>
              <a:t>Theme/Title (Can be on 3 lines)</a:t>
            </a:r>
          </a:p>
          <a:p>
            <a:r>
              <a:rPr lang="en-US" sz="4800" b="1" i="1" dirty="0">
                <a:solidFill>
                  <a:prstClr val="white"/>
                </a:solidFill>
                <a:latin typeface="Arial" panose="020B0604020202020204" pitchFamily="34" charset="0"/>
                <a:ea typeface="+mj-ea"/>
                <a:cs typeface="Arial" panose="020B0604020202020204" pitchFamily="34" charset="0"/>
              </a:rPr>
              <a:t>Subtitle (Can be on 3 Lines)</a:t>
            </a:r>
            <a:endParaRPr lang="en-US" dirty="0"/>
          </a:p>
        </p:txBody>
      </p:sp>
    </p:spTree>
    <p:extLst>
      <p:ext uri="{BB962C8B-B14F-4D97-AF65-F5344CB8AC3E}">
        <p14:creationId xmlns:p14="http://schemas.microsoft.com/office/powerpoint/2010/main" val="11009454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isclosure slide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71601"/>
            <a:ext cx="5608320" cy="4754563"/>
          </a:xfrm>
          <a:prstGeom prst="rect">
            <a:avLst/>
          </a:prstGeom>
        </p:spPr>
        <p:txBody>
          <a:bodyPr>
            <a:normAutofit/>
          </a:bodyPr>
          <a:lstStyle>
            <a:lvl1pPr>
              <a:defRPr sz="3200"/>
            </a:lvl1pPr>
            <a:lvl2pPr>
              <a:defRPr sz="2667"/>
            </a:lvl2pPr>
            <a:lvl3pPr>
              <a:defRPr sz="2400"/>
            </a:lvl3pPr>
            <a:lvl4pPr>
              <a:defRPr sz="2133"/>
            </a:lvl4pPr>
            <a:lvl5pPr>
              <a:defRPr sz="2133"/>
            </a:lvl5pPr>
            <a:lvl6pPr>
              <a:defRPr sz="2400"/>
            </a:lvl6pPr>
            <a:lvl7pPr>
              <a:defRPr sz="2400"/>
            </a:lvl7pPr>
            <a:lvl8pPr>
              <a:defRPr sz="2400"/>
            </a:lvl8pPr>
            <a:lvl9pPr>
              <a:defRPr sz="2400"/>
            </a:lvl9pPr>
          </a:lstStyle>
          <a:p>
            <a:pPr lvl="0"/>
            <a:r>
              <a:rPr lang="en-US" dirty="0"/>
              <a:t>Click to edit Master text styles</a:t>
            </a:r>
          </a:p>
        </p:txBody>
      </p:sp>
      <p:sp>
        <p:nvSpPr>
          <p:cNvPr id="4" name="Content Placeholder 3"/>
          <p:cNvSpPr>
            <a:spLocks noGrp="1"/>
          </p:cNvSpPr>
          <p:nvPr>
            <p:ph sz="half" idx="2"/>
          </p:nvPr>
        </p:nvSpPr>
        <p:spPr>
          <a:xfrm>
            <a:off x="6278880" y="1371601"/>
            <a:ext cx="5608320" cy="4754563"/>
          </a:xfrm>
          <a:prstGeom prst="rect">
            <a:avLst/>
          </a:prstGeom>
        </p:spPr>
        <p:txBody>
          <a:bodyPr>
            <a:normAutofit/>
          </a:bodyPr>
          <a:lstStyle>
            <a:lvl1pPr>
              <a:defRPr sz="3200"/>
            </a:lvl1pPr>
            <a:lvl2pPr>
              <a:defRPr sz="2667"/>
            </a:lvl2pPr>
            <a:lvl3pPr>
              <a:defRPr sz="2400"/>
            </a:lvl3pPr>
            <a:lvl4pPr>
              <a:defRPr sz="2133"/>
            </a:lvl4pPr>
            <a:lvl5pPr>
              <a:defRPr sz="2133"/>
            </a:lvl5pPr>
            <a:lvl6pPr>
              <a:defRPr sz="2400"/>
            </a:lvl6pPr>
            <a:lvl7pPr>
              <a:defRPr sz="2400"/>
            </a:lvl7pPr>
            <a:lvl8pPr>
              <a:defRPr sz="2400"/>
            </a:lvl8pPr>
            <a:lvl9pPr>
              <a:defRPr sz="2400"/>
            </a:lvl9pPr>
          </a:lstStyle>
          <a:p>
            <a:pPr lvl="0"/>
            <a:r>
              <a:rPr lang="en-US" dirty="0"/>
              <a:t>Click to edit Master text styles</a:t>
            </a:r>
          </a:p>
        </p:txBody>
      </p:sp>
      <p:cxnSp>
        <p:nvCxnSpPr>
          <p:cNvPr id="12" name="Straight Connector 11"/>
          <p:cNvCxnSpPr/>
          <p:nvPr userDrawn="1"/>
        </p:nvCxnSpPr>
        <p:spPr>
          <a:xfrm>
            <a:off x="0" y="1104331"/>
            <a:ext cx="12192000" cy="0"/>
          </a:xfrm>
          <a:prstGeom prst="line">
            <a:avLst/>
          </a:prstGeom>
          <a:ln>
            <a:solidFill>
              <a:schemeClr val="accent2"/>
            </a:solidFill>
          </a:ln>
        </p:spPr>
        <p:style>
          <a:lnRef idx="2">
            <a:schemeClr val="accent2"/>
          </a:lnRef>
          <a:fillRef idx="0">
            <a:schemeClr val="accent2"/>
          </a:fillRef>
          <a:effectRef idx="1">
            <a:schemeClr val="accent2"/>
          </a:effectRef>
          <a:fontRef idx="minor">
            <a:schemeClr val="tx1"/>
          </a:fontRef>
        </p:style>
      </p:cxnSp>
      <p:sp>
        <p:nvSpPr>
          <p:cNvPr id="13" name="Title 1"/>
          <p:cNvSpPr>
            <a:spLocks noGrp="1"/>
          </p:cNvSpPr>
          <p:nvPr>
            <p:ph type="title"/>
          </p:nvPr>
        </p:nvSpPr>
        <p:spPr>
          <a:xfrm>
            <a:off x="243840" y="57151"/>
            <a:ext cx="11704320" cy="990600"/>
          </a:xfrm>
        </p:spPr>
        <p:txBody>
          <a:bodyPr>
            <a:noAutofit/>
          </a:bodyPr>
          <a:lstStyle>
            <a:lvl1pPr>
              <a:defRPr sz="4000"/>
            </a:lvl1pPr>
          </a:lstStyle>
          <a:p>
            <a:r>
              <a:rPr lang="en-US" dirty="0"/>
              <a:t>Click to edit Master title style</a:t>
            </a:r>
          </a:p>
        </p:txBody>
      </p:sp>
      <p:sp>
        <p:nvSpPr>
          <p:cNvPr id="9" name="Footer Placeholder 6"/>
          <p:cNvSpPr>
            <a:spLocks noGrp="1"/>
          </p:cNvSpPr>
          <p:nvPr>
            <p:ph type="ftr" sz="quarter" idx="13"/>
          </p:nvPr>
        </p:nvSpPr>
        <p:spPr>
          <a:xfrm>
            <a:off x="243840" y="6356355"/>
            <a:ext cx="9997440" cy="365125"/>
          </a:xfrm>
          <a:prstGeom prst="rect">
            <a:avLst/>
          </a:prstGeom>
        </p:spPr>
        <p:txBody>
          <a:bodyPr lIns="45720" bIns="0"/>
          <a:lstStyle/>
          <a:p>
            <a:endParaRPr lang="en-US" dirty="0"/>
          </a:p>
        </p:txBody>
      </p:sp>
    </p:spTree>
    <p:extLst>
      <p:ext uri="{BB962C8B-B14F-4D97-AF65-F5344CB8AC3E}">
        <p14:creationId xmlns:p14="http://schemas.microsoft.com/office/powerpoint/2010/main" val="239058068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resentation Title Slide">
    <p:bg>
      <p:bgPr>
        <a:solidFill>
          <a:schemeClr val="accent4"/>
        </a:solidFill>
        <a:effectLst/>
      </p:bgPr>
    </p:bg>
    <p:spTree>
      <p:nvGrpSpPr>
        <p:cNvPr id="1" name=""/>
        <p:cNvGrpSpPr/>
        <p:nvPr/>
      </p:nvGrpSpPr>
      <p:grpSpPr>
        <a:xfrm>
          <a:off x="0" y="0"/>
          <a:ext cx="0" cy="0"/>
          <a:chOff x="0" y="0"/>
          <a:chExt cx="0" cy="0"/>
        </a:xfrm>
      </p:grpSpPr>
      <p:sp>
        <p:nvSpPr>
          <p:cNvPr id="12" name="Rectangle 11"/>
          <p:cNvSpPr/>
          <p:nvPr userDrawn="1"/>
        </p:nvSpPr>
        <p:spPr>
          <a:xfrm>
            <a:off x="0" y="3587"/>
            <a:ext cx="12192000" cy="68544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2" name="Title 1"/>
          <p:cNvSpPr>
            <a:spLocks noGrp="1"/>
          </p:cNvSpPr>
          <p:nvPr>
            <p:ph type="title" hasCustomPrompt="1"/>
          </p:nvPr>
        </p:nvSpPr>
        <p:spPr>
          <a:xfrm>
            <a:off x="1414272" y="914400"/>
            <a:ext cx="9363456" cy="4038600"/>
          </a:xfrm>
          <a:prstGeom prst="rect">
            <a:avLst/>
          </a:prstGeom>
          <a:noFill/>
          <a:ln>
            <a:noFill/>
          </a:ln>
        </p:spPr>
        <p:style>
          <a:lnRef idx="1">
            <a:schemeClr val="accent5"/>
          </a:lnRef>
          <a:fillRef idx="2">
            <a:schemeClr val="accent5"/>
          </a:fillRef>
          <a:effectRef idx="1">
            <a:schemeClr val="accent5"/>
          </a:effectRef>
          <a:fontRef idx="none"/>
        </p:style>
        <p:txBody>
          <a:bodyPr anchor="t">
            <a:normAutofit/>
          </a:bodyPr>
          <a:lstStyle>
            <a:lvl1pPr>
              <a:defRPr sz="5333" b="1">
                <a:solidFill>
                  <a:schemeClr val="bg1"/>
                </a:solidFill>
              </a:defRPr>
            </a:lvl1pPr>
          </a:lstStyle>
          <a:p>
            <a:r>
              <a:rPr lang="en-US" dirty="0"/>
              <a:t>Click to edit Master title style</a:t>
            </a:r>
            <a:br>
              <a:rPr lang="en-US" dirty="0"/>
            </a:br>
            <a:br>
              <a:rPr lang="en-US" dirty="0"/>
            </a:br>
            <a:endParaRPr lang="en-US" dirty="0"/>
          </a:p>
        </p:txBody>
      </p:sp>
    </p:spTree>
    <p:extLst>
      <p:ext uri="{BB962C8B-B14F-4D97-AF65-F5344CB8AC3E}">
        <p14:creationId xmlns:p14="http://schemas.microsoft.com/office/powerpoint/2010/main" val="287471936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Midpresentation/Subsection Title Slide ">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7603" y="2362200"/>
            <a:ext cx="7416800" cy="566739"/>
          </a:xfrm>
        </p:spPr>
        <p:txBody>
          <a:bodyPr anchor="b">
            <a:normAutofit/>
          </a:bodyPr>
          <a:lstStyle>
            <a:lvl1pPr algn="l">
              <a:defRPr sz="3200" b="1">
                <a:solidFill>
                  <a:schemeClr val="bg1"/>
                </a:solidFill>
              </a:defRPr>
            </a:lvl1pPr>
          </a:lstStyle>
          <a:p>
            <a:r>
              <a:rPr lang="en-US" dirty="0"/>
              <a:t>Click to edit Master title style</a:t>
            </a:r>
          </a:p>
        </p:txBody>
      </p:sp>
      <p:sp>
        <p:nvSpPr>
          <p:cNvPr id="4" name="Text Placeholder 3"/>
          <p:cNvSpPr>
            <a:spLocks noGrp="1"/>
          </p:cNvSpPr>
          <p:nvPr>
            <p:ph type="body" sz="half" idx="2"/>
          </p:nvPr>
        </p:nvSpPr>
        <p:spPr>
          <a:xfrm>
            <a:off x="2387603" y="3140870"/>
            <a:ext cx="7416800" cy="804863"/>
          </a:xfrm>
          <a:prstGeom prst="rect">
            <a:avLst/>
          </a:prstGeom>
        </p:spPr>
        <p:txBody>
          <a:bodyPr/>
          <a:lstStyle>
            <a:lvl1pPr marL="0" indent="0">
              <a:buNone/>
              <a:defRPr sz="1867">
                <a:solidFill>
                  <a:schemeClr val="bg2"/>
                </a:solidFil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Footer Placeholder 6"/>
          <p:cNvSpPr>
            <a:spLocks noGrp="1"/>
          </p:cNvSpPr>
          <p:nvPr>
            <p:ph type="ftr" sz="quarter" idx="13"/>
          </p:nvPr>
        </p:nvSpPr>
        <p:spPr>
          <a:xfrm>
            <a:off x="243840" y="6356355"/>
            <a:ext cx="9997440" cy="365125"/>
          </a:xfrm>
          <a:prstGeom prst="rect">
            <a:avLst/>
          </a:prstGeom>
        </p:spPr>
        <p:txBody>
          <a:bodyPr lIns="45720" bIns="0"/>
          <a:lstStyle/>
          <a:p>
            <a:endParaRPr lang="en-US" dirty="0"/>
          </a:p>
        </p:txBody>
      </p:sp>
    </p:spTree>
    <p:extLst>
      <p:ext uri="{BB962C8B-B14F-4D97-AF65-F5344CB8AC3E}">
        <p14:creationId xmlns:p14="http://schemas.microsoft.com/office/powerpoint/2010/main" val="99355307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Housekeeping Slide">
    <p:bg>
      <p:bgPr>
        <a:solidFill>
          <a:schemeClr val="tx2"/>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0"/>
          </p:nvPr>
        </p:nvSpPr>
        <p:spPr>
          <a:xfrm>
            <a:off x="1930400" y="1600200"/>
            <a:ext cx="7213600" cy="2971800"/>
          </a:xfrm>
        </p:spPr>
        <p:txBody>
          <a:bodyPr/>
          <a:lstStyle>
            <a:lvl1pPr>
              <a:defRPr b="1">
                <a:solidFill>
                  <a:schemeClr val="accent3"/>
                </a:solidFill>
              </a:defRPr>
            </a:lvl1pPr>
            <a:lvl2pPr marL="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Text</a:t>
            </a:r>
          </a:p>
        </p:txBody>
      </p:sp>
    </p:spTree>
    <p:extLst>
      <p:ext uri="{BB962C8B-B14F-4D97-AF65-F5344CB8AC3E}">
        <p14:creationId xmlns:p14="http://schemas.microsoft.com/office/powerpoint/2010/main" val="415069461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PeerView logo only">
    <p:spTree>
      <p:nvGrpSpPr>
        <p:cNvPr id="1" name=""/>
        <p:cNvGrpSpPr/>
        <p:nvPr/>
      </p:nvGrpSpPr>
      <p:grpSpPr>
        <a:xfrm>
          <a:off x="0" y="0"/>
          <a:ext cx="0" cy="0"/>
          <a:chOff x="0" y="0"/>
          <a:chExt cx="0" cy="0"/>
        </a:xfrm>
      </p:grpSpPr>
      <p:sp>
        <p:nvSpPr>
          <p:cNvPr id="8" name="Footer Placeholder 6"/>
          <p:cNvSpPr>
            <a:spLocks noGrp="1"/>
          </p:cNvSpPr>
          <p:nvPr>
            <p:ph type="ftr" sz="quarter" idx="13"/>
          </p:nvPr>
        </p:nvSpPr>
        <p:spPr>
          <a:xfrm>
            <a:off x="243840" y="6356355"/>
            <a:ext cx="9997440" cy="365125"/>
          </a:xfrm>
          <a:prstGeom prst="rect">
            <a:avLst/>
          </a:prstGeom>
        </p:spPr>
        <p:txBody>
          <a:bodyPr lIns="45720" bIns="0"/>
          <a:lstStyle/>
          <a:p>
            <a:endParaRPr lang="en-US" dirty="0"/>
          </a:p>
        </p:txBody>
      </p:sp>
    </p:spTree>
    <p:extLst>
      <p:ext uri="{BB962C8B-B14F-4D97-AF65-F5344CB8AC3E}">
        <p14:creationId xmlns:p14="http://schemas.microsoft.com/office/powerpoint/2010/main" val="213947556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TextBox 6"/>
          <p:cNvSpPr txBox="1">
            <a:spLocks noChangeArrowheads="1"/>
          </p:cNvSpPr>
          <p:nvPr userDrawn="1"/>
        </p:nvSpPr>
        <p:spPr bwMode="auto">
          <a:xfrm>
            <a:off x="9245600" y="1752613"/>
            <a:ext cx="1016000" cy="6155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21915" tIns="60957" rIns="121915" bIns="60957">
            <a:spAutoFit/>
          </a:bodyPr>
          <a:lstStyle>
            <a:lvl1pPr defTabSz="457200" eaLnBrk="0" hangingPunct="0">
              <a:defRPr>
                <a:solidFill>
                  <a:schemeClr val="tx1"/>
                </a:solidFill>
                <a:latin typeface="Arial" charset="0"/>
                <a:ea typeface="ＭＳ Ｐゴシック" charset="0"/>
                <a:cs typeface="MS PGothic" charset="0"/>
              </a:defRPr>
            </a:lvl1pPr>
            <a:lvl2pPr marL="742950" indent="-285750" defTabSz="457200" eaLnBrk="0" hangingPunct="0">
              <a:defRPr>
                <a:solidFill>
                  <a:schemeClr val="tx1"/>
                </a:solidFill>
                <a:latin typeface="Arial" charset="0"/>
                <a:ea typeface="MS PGothic" charset="0"/>
                <a:cs typeface="MS PGothic" charset="0"/>
              </a:defRPr>
            </a:lvl2pPr>
            <a:lvl3pPr marL="1143000" indent="-228600" defTabSz="457200" eaLnBrk="0" hangingPunct="0">
              <a:defRPr>
                <a:solidFill>
                  <a:schemeClr val="tx1"/>
                </a:solidFill>
                <a:latin typeface="Arial" charset="0"/>
                <a:ea typeface="MS PGothic" charset="0"/>
                <a:cs typeface="MS PGothic" charset="0"/>
              </a:defRPr>
            </a:lvl3pPr>
            <a:lvl4pPr marL="1600200" indent="-228600" defTabSz="457200" eaLnBrk="0" hangingPunct="0">
              <a:defRPr>
                <a:solidFill>
                  <a:schemeClr val="tx1"/>
                </a:solidFill>
                <a:latin typeface="Arial" charset="0"/>
                <a:ea typeface="MS PGothic" charset="0"/>
                <a:cs typeface="MS PGothic" charset="0"/>
              </a:defRPr>
            </a:lvl4pPr>
            <a:lvl5pPr marL="2057400" indent="-228600" defTabSz="457200" eaLnBrk="0" hangingPunct="0">
              <a:defRPr>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Arial" charset="0"/>
                <a:ea typeface="MS PGothic" charset="0"/>
                <a:cs typeface="MS PGothic" charset="0"/>
              </a:defRPr>
            </a:lvl9pPr>
          </a:lstStyle>
          <a:p>
            <a:endParaRPr lang="en-US" sz="3200" dirty="0">
              <a:solidFill>
                <a:srgbClr val="000000"/>
              </a:solidFill>
              <a:effectLst/>
              <a:latin typeface="Calibri" charset="0"/>
              <a:cs typeface="Arial" charset="0"/>
            </a:endParaRPr>
          </a:p>
        </p:txBody>
      </p:sp>
    </p:spTree>
    <p:extLst>
      <p:ext uri="{BB962C8B-B14F-4D97-AF65-F5344CB8AC3E}">
        <p14:creationId xmlns:p14="http://schemas.microsoft.com/office/powerpoint/2010/main" val="86232958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304800" y="6356355"/>
            <a:ext cx="9997440" cy="365125"/>
          </a:xfrm>
          <a:prstGeom prst="rect">
            <a:avLst/>
          </a:prstGeom>
        </p:spPr>
        <p:txBody>
          <a:bodyPr/>
          <a:lstStyle/>
          <a:p>
            <a:endParaRPr lang="en-GB" dirty="0"/>
          </a:p>
        </p:txBody>
      </p:sp>
      <p:sp>
        <p:nvSpPr>
          <p:cNvPr id="5" name="Slide Number Placeholder 4"/>
          <p:cNvSpPr>
            <a:spLocks noGrp="1"/>
          </p:cNvSpPr>
          <p:nvPr>
            <p:ph type="sldNum" sz="quarter" idx="12"/>
          </p:nvPr>
        </p:nvSpPr>
        <p:spPr>
          <a:xfrm>
            <a:off x="11361962" y="6349424"/>
            <a:ext cx="436033" cy="365125"/>
          </a:xfrm>
          <a:prstGeom prst="rect">
            <a:avLst/>
          </a:prstGeom>
        </p:spPr>
        <p:txBody>
          <a:bodyPr/>
          <a:lstStyle/>
          <a:p>
            <a:fld id="{7E65ABA9-FDBC-404A-8885-A9833F77867B}" type="slidenum">
              <a:rPr lang="en-GB" smtClean="0"/>
              <a:t>‹#›</a:t>
            </a:fld>
            <a:endParaRPr lang="en-GB" dirty="0"/>
          </a:p>
        </p:txBody>
      </p:sp>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240344697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295404"/>
            <a:ext cx="11582400" cy="4830763"/>
          </a:xfrm>
          <a:prstGeom prst="rect">
            <a:avLst/>
          </a:prstGeom>
        </p:spPr>
        <p:txBody>
          <a:bodyPr>
            <a:normAutofit/>
          </a:bodyPr>
          <a:lstStyle>
            <a:lvl1pPr marL="342891" indent="-342891">
              <a:lnSpc>
                <a:spcPct val="100000"/>
              </a:lnSpc>
              <a:buFont typeface="Arial" panose="020B0604020202020204" pitchFamily="34" charset="0"/>
              <a:buChar char="•"/>
              <a:defRPr sz="2400" baseline="0"/>
            </a:lvl1pPr>
            <a:lvl2pPr marL="800080" indent="-342891">
              <a:lnSpc>
                <a:spcPct val="100000"/>
              </a:lnSpc>
              <a:buFont typeface="Arial" panose="020B0604020202020204" pitchFamily="34" charset="0"/>
              <a:buChar char="–"/>
              <a:defRPr sz="2400"/>
            </a:lvl2pPr>
            <a:lvl3pPr marL="1257269" indent="-342891">
              <a:lnSpc>
                <a:spcPct val="100000"/>
              </a:lnSpc>
              <a:buSzPct val="70000"/>
              <a:buFont typeface="Wingdings" panose="05000000000000000000" pitchFamily="2" charset="2"/>
              <a:buChar char="Ø"/>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p:txBody>
      </p:sp>
      <p:cxnSp>
        <p:nvCxnSpPr>
          <p:cNvPr id="10" name="Straight Connector 9"/>
          <p:cNvCxnSpPr/>
          <p:nvPr userDrawn="1"/>
        </p:nvCxnSpPr>
        <p:spPr>
          <a:xfrm>
            <a:off x="0" y="1104331"/>
            <a:ext cx="12192000" cy="0"/>
          </a:xfrm>
          <a:prstGeom prst="line">
            <a:avLst/>
          </a:prstGeom>
          <a:ln>
            <a:solidFill>
              <a:schemeClr val="accent2"/>
            </a:solidFill>
          </a:ln>
        </p:spPr>
        <p:style>
          <a:lnRef idx="2">
            <a:schemeClr val="accent2"/>
          </a:lnRef>
          <a:fillRef idx="0">
            <a:schemeClr val="accent2"/>
          </a:fillRef>
          <a:effectRef idx="1">
            <a:schemeClr val="accent2"/>
          </a:effectRef>
          <a:fontRef idx="minor">
            <a:schemeClr val="tx1"/>
          </a:fontRef>
        </p:style>
      </p:cxnSp>
      <p:sp>
        <p:nvSpPr>
          <p:cNvPr id="8" name="Title 1"/>
          <p:cNvSpPr>
            <a:spLocks noGrp="1"/>
          </p:cNvSpPr>
          <p:nvPr>
            <p:ph type="title"/>
          </p:nvPr>
        </p:nvSpPr>
        <p:spPr>
          <a:xfrm>
            <a:off x="243840" y="57151"/>
            <a:ext cx="11704320" cy="990600"/>
          </a:xfrm>
        </p:spPr>
        <p:txBody>
          <a:bodyPr>
            <a:noAutofit/>
          </a:bodyPr>
          <a:lstStyle>
            <a:lvl1pPr>
              <a:defRPr sz="3000" b="1"/>
            </a:lvl1pPr>
          </a:lstStyle>
          <a:p>
            <a:r>
              <a:rPr lang="en-US" dirty="0"/>
              <a:t>Click to edit Master title style</a:t>
            </a:r>
          </a:p>
        </p:txBody>
      </p:sp>
      <p:sp>
        <p:nvSpPr>
          <p:cNvPr id="9" name="Footer Placeholder 6"/>
          <p:cNvSpPr>
            <a:spLocks noGrp="1"/>
          </p:cNvSpPr>
          <p:nvPr>
            <p:ph type="ftr" sz="quarter" idx="13"/>
          </p:nvPr>
        </p:nvSpPr>
        <p:spPr>
          <a:xfrm>
            <a:off x="243840" y="6356356"/>
            <a:ext cx="9997440" cy="365125"/>
          </a:xfrm>
          <a:prstGeom prst="rect">
            <a:avLst/>
          </a:prstGeom>
        </p:spPr>
        <p:txBody>
          <a:bodyPr lIns="45720" bIns="0"/>
          <a:lstStyle/>
          <a:p>
            <a:endParaRPr lang="en-US" dirty="0"/>
          </a:p>
        </p:txBody>
      </p:sp>
    </p:spTree>
    <p:extLst>
      <p:ext uri="{BB962C8B-B14F-4D97-AF65-F5344CB8AC3E}">
        <p14:creationId xmlns:p14="http://schemas.microsoft.com/office/powerpoint/2010/main" val="339083250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cxnSp>
        <p:nvCxnSpPr>
          <p:cNvPr id="12" name="Straight Connector 11"/>
          <p:cNvCxnSpPr/>
          <p:nvPr userDrawn="1"/>
        </p:nvCxnSpPr>
        <p:spPr>
          <a:xfrm>
            <a:off x="0" y="1104331"/>
            <a:ext cx="12192000" cy="0"/>
          </a:xfrm>
          <a:prstGeom prst="line">
            <a:avLst/>
          </a:prstGeom>
          <a:ln>
            <a:solidFill>
              <a:schemeClr val="accent2"/>
            </a:solidFill>
          </a:ln>
        </p:spPr>
        <p:style>
          <a:lnRef idx="2">
            <a:schemeClr val="accent2"/>
          </a:lnRef>
          <a:fillRef idx="0">
            <a:schemeClr val="accent2"/>
          </a:fillRef>
          <a:effectRef idx="1">
            <a:schemeClr val="accent2"/>
          </a:effectRef>
          <a:fontRef idx="minor">
            <a:schemeClr val="tx1"/>
          </a:fontRef>
        </p:style>
      </p:cxnSp>
      <p:sp>
        <p:nvSpPr>
          <p:cNvPr id="6" name="Title 1"/>
          <p:cNvSpPr>
            <a:spLocks noGrp="1"/>
          </p:cNvSpPr>
          <p:nvPr>
            <p:ph type="title"/>
          </p:nvPr>
        </p:nvSpPr>
        <p:spPr>
          <a:xfrm>
            <a:off x="243840" y="57151"/>
            <a:ext cx="11704320" cy="990600"/>
          </a:xfrm>
        </p:spPr>
        <p:txBody>
          <a:bodyPr>
            <a:noAutofit/>
          </a:bodyPr>
          <a:lstStyle>
            <a:lvl1pPr>
              <a:defRPr sz="3000"/>
            </a:lvl1pPr>
          </a:lstStyle>
          <a:p>
            <a:r>
              <a:rPr lang="en-US" dirty="0"/>
              <a:t>Click to edit Master title style</a:t>
            </a:r>
          </a:p>
        </p:txBody>
      </p:sp>
      <p:sp>
        <p:nvSpPr>
          <p:cNvPr id="8" name="Footer Placeholder 6"/>
          <p:cNvSpPr>
            <a:spLocks noGrp="1"/>
          </p:cNvSpPr>
          <p:nvPr>
            <p:ph type="ftr" sz="quarter" idx="13"/>
          </p:nvPr>
        </p:nvSpPr>
        <p:spPr>
          <a:xfrm>
            <a:off x="243840" y="6356356"/>
            <a:ext cx="9997440" cy="365125"/>
          </a:xfrm>
          <a:prstGeom prst="rect">
            <a:avLst/>
          </a:prstGeom>
        </p:spPr>
        <p:txBody>
          <a:bodyPr lIns="45720" bIns="0"/>
          <a:lstStyle/>
          <a:p>
            <a:endParaRPr lang="en-US" dirty="0"/>
          </a:p>
        </p:txBody>
      </p:sp>
    </p:spTree>
    <p:extLst>
      <p:ext uri="{BB962C8B-B14F-4D97-AF65-F5344CB8AC3E}">
        <p14:creationId xmlns:p14="http://schemas.microsoft.com/office/powerpoint/2010/main" val="171978085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71601"/>
            <a:ext cx="5608320" cy="4754563"/>
          </a:xfrm>
          <a:prstGeom prst="rect">
            <a:avLst/>
          </a:prstGeo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p:txBody>
      </p:sp>
      <p:sp>
        <p:nvSpPr>
          <p:cNvPr id="4" name="Content Placeholder 3"/>
          <p:cNvSpPr>
            <a:spLocks noGrp="1"/>
          </p:cNvSpPr>
          <p:nvPr>
            <p:ph sz="half" idx="2"/>
          </p:nvPr>
        </p:nvSpPr>
        <p:spPr>
          <a:xfrm>
            <a:off x="6278880" y="1371601"/>
            <a:ext cx="5608320" cy="4754563"/>
          </a:xfrm>
          <a:prstGeom prst="rect">
            <a:avLst/>
          </a:prstGeo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p:txBody>
      </p:sp>
      <p:cxnSp>
        <p:nvCxnSpPr>
          <p:cNvPr id="12" name="Straight Connector 11"/>
          <p:cNvCxnSpPr/>
          <p:nvPr userDrawn="1"/>
        </p:nvCxnSpPr>
        <p:spPr>
          <a:xfrm>
            <a:off x="0" y="1104331"/>
            <a:ext cx="12192000" cy="0"/>
          </a:xfrm>
          <a:prstGeom prst="line">
            <a:avLst/>
          </a:prstGeom>
          <a:ln>
            <a:solidFill>
              <a:schemeClr val="accent2"/>
            </a:solidFill>
          </a:ln>
        </p:spPr>
        <p:style>
          <a:lnRef idx="2">
            <a:schemeClr val="accent2"/>
          </a:lnRef>
          <a:fillRef idx="0">
            <a:schemeClr val="accent2"/>
          </a:fillRef>
          <a:effectRef idx="1">
            <a:schemeClr val="accent2"/>
          </a:effectRef>
          <a:fontRef idx="minor">
            <a:schemeClr val="tx1"/>
          </a:fontRef>
        </p:style>
      </p:cxnSp>
      <p:sp>
        <p:nvSpPr>
          <p:cNvPr id="13" name="Title 1"/>
          <p:cNvSpPr>
            <a:spLocks noGrp="1"/>
          </p:cNvSpPr>
          <p:nvPr>
            <p:ph type="title"/>
          </p:nvPr>
        </p:nvSpPr>
        <p:spPr>
          <a:xfrm>
            <a:off x="243840" y="57151"/>
            <a:ext cx="11704320" cy="990600"/>
          </a:xfrm>
        </p:spPr>
        <p:txBody>
          <a:bodyPr>
            <a:noAutofit/>
          </a:bodyPr>
          <a:lstStyle>
            <a:lvl1pPr>
              <a:defRPr sz="3000"/>
            </a:lvl1pPr>
          </a:lstStyle>
          <a:p>
            <a:r>
              <a:rPr lang="en-US" dirty="0"/>
              <a:t>Click to edit Master title style</a:t>
            </a:r>
          </a:p>
        </p:txBody>
      </p:sp>
      <p:sp>
        <p:nvSpPr>
          <p:cNvPr id="9" name="Footer Placeholder 6"/>
          <p:cNvSpPr>
            <a:spLocks noGrp="1"/>
          </p:cNvSpPr>
          <p:nvPr>
            <p:ph type="ftr" sz="quarter" idx="13"/>
          </p:nvPr>
        </p:nvSpPr>
        <p:spPr>
          <a:xfrm>
            <a:off x="243840" y="6356356"/>
            <a:ext cx="9997440" cy="365125"/>
          </a:xfrm>
          <a:prstGeom prst="rect">
            <a:avLst/>
          </a:prstGeom>
        </p:spPr>
        <p:txBody>
          <a:bodyPr lIns="45720" bIns="0"/>
          <a:lstStyle/>
          <a:p>
            <a:endParaRPr lang="en-US" dirty="0"/>
          </a:p>
        </p:txBody>
      </p:sp>
    </p:spTree>
    <p:extLst>
      <p:ext uri="{BB962C8B-B14F-4D97-AF65-F5344CB8AC3E}">
        <p14:creationId xmlns:p14="http://schemas.microsoft.com/office/powerpoint/2010/main" val="3566526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535113"/>
            <a:ext cx="5608320" cy="639763"/>
          </a:xfrm>
          <a:prstGeom prst="rect">
            <a:avLst/>
          </a:prstGeom>
        </p:spPr>
        <p:txBody>
          <a:bodyPr anchor="b">
            <a:normAutofit/>
          </a:bodyPr>
          <a:lstStyle>
            <a:lvl1pPr marL="0" indent="0">
              <a:buNone/>
              <a:defRPr sz="2000" b="1">
                <a:solidFill>
                  <a:schemeClr val="tx2"/>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304800" y="2174875"/>
            <a:ext cx="5608320" cy="3951288"/>
          </a:xfrm>
          <a:prstGeom prst="rect">
            <a:avLst/>
          </a:prstGeom>
        </p:spPr>
        <p:txBody>
          <a:bodyPr>
            <a:normAutofit/>
          </a:bodyPr>
          <a:lstStyle>
            <a:lvl1pPr>
              <a:defRPr sz="2000"/>
            </a:lvl1pPr>
            <a:lvl2pPr>
              <a:defRPr sz="1800"/>
            </a:lvl2pPr>
            <a:lvl3pPr marL="1257269" indent="-342891">
              <a:buFont typeface="Wingdings" panose="05000000000000000000" pitchFamily="2" charset="2"/>
              <a:buChar char="Ø"/>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278880" y="1535113"/>
            <a:ext cx="5608320" cy="639763"/>
          </a:xfrm>
          <a:prstGeom prst="rect">
            <a:avLst/>
          </a:prstGeom>
        </p:spPr>
        <p:txBody>
          <a:bodyPr anchor="b">
            <a:normAutofit/>
          </a:bodyPr>
          <a:lstStyle>
            <a:lvl1pPr marL="0" indent="0">
              <a:buNone/>
              <a:defRPr sz="2000" b="1">
                <a:solidFill>
                  <a:schemeClr val="tx2"/>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78880" y="2174875"/>
            <a:ext cx="5608320" cy="3951288"/>
          </a:xfrm>
          <a:prstGeom prst="rect">
            <a:avLst/>
          </a:prstGeom>
        </p:spPr>
        <p:txBody>
          <a:bodyPr>
            <a:normAutofit/>
          </a:bodyPr>
          <a:lstStyle>
            <a:lvl1pPr>
              <a:defRPr sz="2000"/>
            </a:lvl1pPr>
            <a:lvl2pPr>
              <a:defRPr sz="1800"/>
            </a:lvl2pPr>
            <a:lvl3pPr marL="1257269" indent="-342891">
              <a:buFont typeface="Wingdings" panose="05000000000000000000" pitchFamily="2" charset="2"/>
              <a:buChar char="Ø"/>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4" name="Straight Connector 13"/>
          <p:cNvCxnSpPr/>
          <p:nvPr userDrawn="1"/>
        </p:nvCxnSpPr>
        <p:spPr>
          <a:xfrm>
            <a:off x="0" y="1104331"/>
            <a:ext cx="12192000" cy="0"/>
          </a:xfrm>
          <a:prstGeom prst="line">
            <a:avLst/>
          </a:prstGeom>
          <a:ln>
            <a:solidFill>
              <a:schemeClr val="accent2"/>
            </a:solidFill>
          </a:ln>
        </p:spPr>
        <p:style>
          <a:lnRef idx="2">
            <a:schemeClr val="accent2"/>
          </a:lnRef>
          <a:fillRef idx="0">
            <a:schemeClr val="accent2"/>
          </a:fillRef>
          <a:effectRef idx="1">
            <a:schemeClr val="accent2"/>
          </a:effectRef>
          <a:fontRef idx="minor">
            <a:schemeClr val="tx1"/>
          </a:fontRef>
        </p:style>
      </p:cxnSp>
      <p:sp>
        <p:nvSpPr>
          <p:cNvPr id="10" name="Title 1"/>
          <p:cNvSpPr>
            <a:spLocks noGrp="1"/>
          </p:cNvSpPr>
          <p:nvPr>
            <p:ph type="title"/>
          </p:nvPr>
        </p:nvSpPr>
        <p:spPr>
          <a:xfrm>
            <a:off x="243840" y="57151"/>
            <a:ext cx="11704320" cy="990600"/>
          </a:xfrm>
        </p:spPr>
        <p:txBody>
          <a:bodyPr>
            <a:noAutofit/>
          </a:bodyPr>
          <a:lstStyle>
            <a:lvl1pPr>
              <a:defRPr sz="3000"/>
            </a:lvl1pPr>
          </a:lstStyle>
          <a:p>
            <a:r>
              <a:rPr lang="en-US" dirty="0"/>
              <a:t>Click to edit Master title style</a:t>
            </a:r>
          </a:p>
        </p:txBody>
      </p:sp>
      <p:sp>
        <p:nvSpPr>
          <p:cNvPr id="12" name="Footer Placeholder 6"/>
          <p:cNvSpPr>
            <a:spLocks noGrp="1"/>
          </p:cNvSpPr>
          <p:nvPr>
            <p:ph type="ftr" sz="quarter" idx="13"/>
          </p:nvPr>
        </p:nvSpPr>
        <p:spPr>
          <a:xfrm>
            <a:off x="243840" y="6356356"/>
            <a:ext cx="9997440" cy="365125"/>
          </a:xfrm>
          <a:prstGeom prst="rect">
            <a:avLst/>
          </a:prstGeom>
        </p:spPr>
        <p:txBody>
          <a:bodyPr lIns="45720" bIns="0"/>
          <a:lstStyle/>
          <a:p>
            <a:endParaRPr lang="en-US" dirty="0"/>
          </a:p>
        </p:txBody>
      </p:sp>
    </p:spTree>
    <p:extLst>
      <p:ext uri="{BB962C8B-B14F-4D97-AF65-F5344CB8AC3E}">
        <p14:creationId xmlns:p14="http://schemas.microsoft.com/office/powerpoint/2010/main" val="98227283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Them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12" name="Rectangle 11"/>
          <p:cNvSpPr/>
          <p:nvPr userDrawn="1"/>
        </p:nvSpPr>
        <p:spPr>
          <a:xfrm>
            <a:off x="0" y="3587"/>
            <a:ext cx="9448800" cy="68544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cxnSp>
        <p:nvCxnSpPr>
          <p:cNvPr id="5" name="Straight Connector 4"/>
          <p:cNvCxnSpPr/>
          <p:nvPr userDrawn="1"/>
        </p:nvCxnSpPr>
        <p:spPr>
          <a:xfrm>
            <a:off x="9448800" y="1"/>
            <a:ext cx="0" cy="6854415"/>
          </a:xfrm>
          <a:prstGeom prst="line">
            <a:avLst/>
          </a:prstGeom>
          <a:ln w="57150">
            <a:solidFill>
              <a:schemeClr val="accent3"/>
            </a:solidFill>
          </a:ln>
        </p:spPr>
        <p:style>
          <a:lnRef idx="3">
            <a:schemeClr val="accent2"/>
          </a:lnRef>
          <a:fillRef idx="0">
            <a:schemeClr val="accent2"/>
          </a:fillRef>
          <a:effectRef idx="2">
            <a:schemeClr val="accent2"/>
          </a:effectRef>
          <a:fontRef idx="minor">
            <a:schemeClr val="tx1"/>
          </a:fontRef>
        </p:style>
      </p:cxnSp>
      <p:sp>
        <p:nvSpPr>
          <p:cNvPr id="4" name="Text Placeholder 3"/>
          <p:cNvSpPr>
            <a:spLocks noGrp="1"/>
          </p:cNvSpPr>
          <p:nvPr>
            <p:ph type="body" sz="quarter" idx="10" hasCustomPrompt="1"/>
          </p:nvPr>
        </p:nvSpPr>
        <p:spPr>
          <a:xfrm>
            <a:off x="709618" y="533401"/>
            <a:ext cx="8029575" cy="5101815"/>
          </a:xfrm>
        </p:spPr>
        <p:txBody>
          <a:bodyPr anchor="ctr"/>
          <a:lstStyle>
            <a:lvl1pPr algn="ctr">
              <a:spcBef>
                <a:spcPts val="0"/>
              </a:spcBef>
              <a:spcAft>
                <a:spcPts val="600"/>
              </a:spcAft>
              <a:defRPr lang="en-US" sz="1600" b="1" i="0" smtClean="0">
                <a:solidFill>
                  <a:prstClr val="white"/>
                </a:solidFill>
                <a:latin typeface="Arial" panose="020B0604020202020204" pitchFamily="34" charset="0"/>
                <a:cs typeface="Arial" panose="020B0604020202020204" pitchFamily="34" charset="0"/>
              </a:defRPr>
            </a:lvl1pPr>
          </a:lstStyle>
          <a:p>
            <a:r>
              <a:rPr lang="en-US" sz="4800" b="1" dirty="0">
                <a:solidFill>
                  <a:prstClr val="white"/>
                </a:solidFill>
                <a:latin typeface="Arial" panose="020B0604020202020204" pitchFamily="34" charset="0"/>
                <a:ea typeface="+mj-ea"/>
                <a:cs typeface="Arial" panose="020B0604020202020204" pitchFamily="34" charset="0"/>
              </a:rPr>
              <a:t>Theme/Title (Can be on 3 lines)</a:t>
            </a:r>
          </a:p>
          <a:p>
            <a:r>
              <a:rPr lang="en-US" sz="3600" b="1" i="1" dirty="0">
                <a:solidFill>
                  <a:prstClr val="white"/>
                </a:solidFill>
                <a:latin typeface="Arial" panose="020B0604020202020204" pitchFamily="34" charset="0"/>
                <a:ea typeface="+mj-ea"/>
                <a:cs typeface="Arial" panose="020B0604020202020204" pitchFamily="34" charset="0"/>
              </a:rPr>
              <a:t>Subtitle (Can be on 3 Lines)</a:t>
            </a:r>
            <a:endParaRPr lang="en-US" dirty="0"/>
          </a:p>
        </p:txBody>
      </p:sp>
    </p:spTree>
    <p:extLst>
      <p:ext uri="{BB962C8B-B14F-4D97-AF65-F5344CB8AC3E}">
        <p14:creationId xmlns:p14="http://schemas.microsoft.com/office/powerpoint/2010/main" val="283913928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Disclosure slide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71601"/>
            <a:ext cx="5608320" cy="4754563"/>
          </a:xfrm>
          <a:prstGeom prst="rect">
            <a:avLst/>
          </a:prstGeo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p:txBody>
      </p:sp>
      <p:sp>
        <p:nvSpPr>
          <p:cNvPr id="4" name="Content Placeholder 3"/>
          <p:cNvSpPr>
            <a:spLocks noGrp="1"/>
          </p:cNvSpPr>
          <p:nvPr>
            <p:ph sz="half" idx="2"/>
          </p:nvPr>
        </p:nvSpPr>
        <p:spPr>
          <a:xfrm>
            <a:off x="6278880" y="1371601"/>
            <a:ext cx="5608320" cy="4754563"/>
          </a:xfrm>
          <a:prstGeom prst="rect">
            <a:avLst/>
          </a:prstGeo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p:txBody>
      </p:sp>
      <p:cxnSp>
        <p:nvCxnSpPr>
          <p:cNvPr id="12" name="Straight Connector 11"/>
          <p:cNvCxnSpPr/>
          <p:nvPr userDrawn="1"/>
        </p:nvCxnSpPr>
        <p:spPr>
          <a:xfrm>
            <a:off x="0" y="1104331"/>
            <a:ext cx="12192000" cy="0"/>
          </a:xfrm>
          <a:prstGeom prst="line">
            <a:avLst/>
          </a:prstGeom>
          <a:ln>
            <a:solidFill>
              <a:schemeClr val="accent2"/>
            </a:solidFill>
          </a:ln>
        </p:spPr>
        <p:style>
          <a:lnRef idx="2">
            <a:schemeClr val="accent2"/>
          </a:lnRef>
          <a:fillRef idx="0">
            <a:schemeClr val="accent2"/>
          </a:fillRef>
          <a:effectRef idx="1">
            <a:schemeClr val="accent2"/>
          </a:effectRef>
          <a:fontRef idx="minor">
            <a:schemeClr val="tx1"/>
          </a:fontRef>
        </p:style>
      </p:cxnSp>
      <p:sp>
        <p:nvSpPr>
          <p:cNvPr id="13" name="Title 1"/>
          <p:cNvSpPr>
            <a:spLocks noGrp="1"/>
          </p:cNvSpPr>
          <p:nvPr>
            <p:ph type="title"/>
          </p:nvPr>
        </p:nvSpPr>
        <p:spPr>
          <a:xfrm>
            <a:off x="243840" y="57151"/>
            <a:ext cx="11704320" cy="990600"/>
          </a:xfrm>
        </p:spPr>
        <p:txBody>
          <a:bodyPr>
            <a:noAutofit/>
          </a:bodyPr>
          <a:lstStyle>
            <a:lvl1pPr>
              <a:defRPr sz="3000"/>
            </a:lvl1pPr>
          </a:lstStyle>
          <a:p>
            <a:r>
              <a:rPr lang="en-US" dirty="0"/>
              <a:t>Click to edit Master title style</a:t>
            </a:r>
          </a:p>
        </p:txBody>
      </p:sp>
      <p:sp>
        <p:nvSpPr>
          <p:cNvPr id="9" name="Footer Placeholder 6"/>
          <p:cNvSpPr>
            <a:spLocks noGrp="1"/>
          </p:cNvSpPr>
          <p:nvPr>
            <p:ph type="ftr" sz="quarter" idx="13"/>
          </p:nvPr>
        </p:nvSpPr>
        <p:spPr>
          <a:xfrm>
            <a:off x="243840" y="6356356"/>
            <a:ext cx="9997440" cy="365125"/>
          </a:xfrm>
          <a:prstGeom prst="rect">
            <a:avLst/>
          </a:prstGeom>
        </p:spPr>
        <p:txBody>
          <a:bodyPr lIns="45720" bIns="0"/>
          <a:lstStyle/>
          <a:p>
            <a:endParaRPr lang="en-US" dirty="0"/>
          </a:p>
        </p:txBody>
      </p:sp>
    </p:spTree>
    <p:extLst>
      <p:ext uri="{BB962C8B-B14F-4D97-AF65-F5344CB8AC3E}">
        <p14:creationId xmlns:p14="http://schemas.microsoft.com/office/powerpoint/2010/main" val="307450862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Presentation Title Slide">
    <p:bg>
      <p:bgPr>
        <a:solidFill>
          <a:schemeClr val="accent4"/>
        </a:solidFill>
        <a:effectLst/>
      </p:bgPr>
    </p:bg>
    <p:spTree>
      <p:nvGrpSpPr>
        <p:cNvPr id="1" name=""/>
        <p:cNvGrpSpPr/>
        <p:nvPr/>
      </p:nvGrpSpPr>
      <p:grpSpPr>
        <a:xfrm>
          <a:off x="0" y="0"/>
          <a:ext cx="0" cy="0"/>
          <a:chOff x="0" y="0"/>
          <a:chExt cx="0" cy="0"/>
        </a:xfrm>
      </p:grpSpPr>
      <p:sp>
        <p:nvSpPr>
          <p:cNvPr id="12" name="Rectangle 11"/>
          <p:cNvSpPr/>
          <p:nvPr userDrawn="1"/>
        </p:nvSpPr>
        <p:spPr>
          <a:xfrm>
            <a:off x="0" y="3587"/>
            <a:ext cx="12192000" cy="68544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prstClr val="white"/>
              </a:solidFill>
            </a:endParaRPr>
          </a:p>
        </p:txBody>
      </p:sp>
      <p:sp>
        <p:nvSpPr>
          <p:cNvPr id="2" name="Title 1"/>
          <p:cNvSpPr>
            <a:spLocks noGrp="1"/>
          </p:cNvSpPr>
          <p:nvPr>
            <p:ph type="title" hasCustomPrompt="1"/>
          </p:nvPr>
        </p:nvSpPr>
        <p:spPr>
          <a:xfrm>
            <a:off x="1414272" y="914400"/>
            <a:ext cx="9363456" cy="4038600"/>
          </a:xfrm>
          <a:prstGeom prst="rect">
            <a:avLst/>
          </a:prstGeom>
          <a:noFill/>
          <a:ln>
            <a:noFill/>
          </a:ln>
        </p:spPr>
        <p:style>
          <a:lnRef idx="1">
            <a:schemeClr val="accent5"/>
          </a:lnRef>
          <a:fillRef idx="2">
            <a:schemeClr val="accent5"/>
          </a:fillRef>
          <a:effectRef idx="1">
            <a:schemeClr val="accent5"/>
          </a:effectRef>
          <a:fontRef idx="none"/>
        </p:style>
        <p:txBody>
          <a:bodyPr anchor="t">
            <a:normAutofit/>
          </a:bodyPr>
          <a:lstStyle>
            <a:lvl1pPr>
              <a:defRPr sz="4000" b="1">
                <a:solidFill>
                  <a:schemeClr val="bg1"/>
                </a:solidFill>
              </a:defRPr>
            </a:lvl1pPr>
          </a:lstStyle>
          <a:p>
            <a:r>
              <a:rPr lang="en-US" dirty="0"/>
              <a:t>Click to edit Master title style</a:t>
            </a:r>
            <a:br>
              <a:rPr lang="en-US" dirty="0"/>
            </a:br>
            <a:br>
              <a:rPr lang="en-US" dirty="0"/>
            </a:br>
            <a:endParaRPr lang="en-US" dirty="0"/>
          </a:p>
        </p:txBody>
      </p:sp>
    </p:spTree>
    <p:extLst>
      <p:ext uri="{BB962C8B-B14F-4D97-AF65-F5344CB8AC3E}">
        <p14:creationId xmlns:p14="http://schemas.microsoft.com/office/powerpoint/2010/main" val="217127449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Midpresentation/Subsection Title Slide ">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7603" y="2362200"/>
            <a:ext cx="7416800" cy="566739"/>
          </a:xfrm>
        </p:spPr>
        <p:txBody>
          <a:bodyPr anchor="b">
            <a:normAutofit/>
          </a:bodyPr>
          <a:lstStyle>
            <a:lvl1pPr algn="l">
              <a:defRPr sz="2400" b="1">
                <a:solidFill>
                  <a:schemeClr val="bg1"/>
                </a:solidFill>
              </a:defRPr>
            </a:lvl1pPr>
          </a:lstStyle>
          <a:p>
            <a:r>
              <a:rPr lang="en-US" dirty="0"/>
              <a:t>Click to edit Master title style</a:t>
            </a:r>
          </a:p>
        </p:txBody>
      </p:sp>
      <p:sp>
        <p:nvSpPr>
          <p:cNvPr id="4" name="Text Placeholder 3"/>
          <p:cNvSpPr>
            <a:spLocks noGrp="1"/>
          </p:cNvSpPr>
          <p:nvPr>
            <p:ph type="body" sz="half" idx="2"/>
          </p:nvPr>
        </p:nvSpPr>
        <p:spPr>
          <a:xfrm>
            <a:off x="2387603" y="3140870"/>
            <a:ext cx="7416800" cy="804863"/>
          </a:xfrm>
          <a:prstGeom prst="rect">
            <a:avLst/>
          </a:prstGeom>
        </p:spPr>
        <p:txBody>
          <a:bodyPr/>
          <a:lstStyle>
            <a:lvl1pPr marL="0" indent="0">
              <a:buNone/>
              <a:defRPr sz="1400">
                <a:solidFill>
                  <a:schemeClr val="bg2"/>
                </a:solidFill>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Footer Placeholder 6"/>
          <p:cNvSpPr>
            <a:spLocks noGrp="1"/>
          </p:cNvSpPr>
          <p:nvPr>
            <p:ph type="ftr" sz="quarter" idx="13"/>
          </p:nvPr>
        </p:nvSpPr>
        <p:spPr>
          <a:xfrm>
            <a:off x="243840" y="6356356"/>
            <a:ext cx="9997440" cy="365125"/>
          </a:xfrm>
          <a:prstGeom prst="rect">
            <a:avLst/>
          </a:prstGeom>
        </p:spPr>
        <p:txBody>
          <a:bodyPr lIns="45720" bIns="0"/>
          <a:lstStyle/>
          <a:p>
            <a:endParaRPr lang="en-US" dirty="0"/>
          </a:p>
        </p:txBody>
      </p:sp>
    </p:spTree>
    <p:extLst>
      <p:ext uri="{BB962C8B-B14F-4D97-AF65-F5344CB8AC3E}">
        <p14:creationId xmlns:p14="http://schemas.microsoft.com/office/powerpoint/2010/main" val="36673494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Housekeeping Slide">
    <p:bg>
      <p:bgPr>
        <a:solidFill>
          <a:schemeClr val="tx2"/>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0"/>
          </p:nvPr>
        </p:nvSpPr>
        <p:spPr>
          <a:xfrm>
            <a:off x="1930400" y="1600200"/>
            <a:ext cx="7213600" cy="2971800"/>
          </a:xfrm>
        </p:spPr>
        <p:txBody>
          <a:bodyPr/>
          <a:lstStyle>
            <a:lvl1pPr>
              <a:defRPr b="1">
                <a:solidFill>
                  <a:schemeClr val="accent3"/>
                </a:solidFill>
              </a:defRPr>
            </a:lvl1pPr>
            <a:lvl2pPr marL="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Text</a:t>
            </a:r>
          </a:p>
        </p:txBody>
      </p:sp>
    </p:spTree>
    <p:extLst>
      <p:ext uri="{BB962C8B-B14F-4D97-AF65-F5344CB8AC3E}">
        <p14:creationId xmlns:p14="http://schemas.microsoft.com/office/powerpoint/2010/main" val="404692908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295404"/>
            <a:ext cx="11582400" cy="4830763"/>
          </a:xfrm>
          <a:prstGeom prst="rect">
            <a:avLst/>
          </a:prstGeom>
        </p:spPr>
        <p:txBody>
          <a:bodyPr>
            <a:normAutofit/>
          </a:bodyPr>
          <a:lstStyle>
            <a:lvl1pPr marL="457189" indent="-457189">
              <a:lnSpc>
                <a:spcPct val="100000"/>
              </a:lnSpc>
              <a:buFont typeface="Arial" panose="020B0604020202020204" pitchFamily="34" charset="0"/>
              <a:buChar char="•"/>
              <a:defRPr sz="3200" baseline="0"/>
            </a:lvl1pPr>
            <a:lvl2pPr marL="1066773" indent="-457189">
              <a:lnSpc>
                <a:spcPct val="100000"/>
              </a:lnSpc>
              <a:buFont typeface="Arial" panose="020B0604020202020204" pitchFamily="34" charset="0"/>
              <a:buChar char="–"/>
              <a:defRPr sz="3200"/>
            </a:lvl2pPr>
            <a:lvl3pPr marL="1676358" indent="-457189">
              <a:lnSpc>
                <a:spcPct val="100000"/>
              </a:lnSpc>
              <a:buSzPct val="70000"/>
              <a:buFont typeface="Wingdings" panose="05000000000000000000" pitchFamily="2" charset="2"/>
              <a:buChar char="Ø"/>
              <a:defRPr sz="3200"/>
            </a:lvl3pPr>
            <a:lvl4pPr>
              <a:defRPr sz="3200"/>
            </a:lvl4pPr>
            <a:lvl5pPr>
              <a:defRPr sz="3200"/>
            </a:lvl5pPr>
          </a:lstStyle>
          <a:p>
            <a:pPr lvl="0"/>
            <a:r>
              <a:rPr lang="en-US" dirty="0"/>
              <a:t>Click to edit Master text styles</a:t>
            </a:r>
          </a:p>
          <a:p>
            <a:pPr lvl="1"/>
            <a:r>
              <a:rPr lang="en-US" dirty="0"/>
              <a:t>Second level</a:t>
            </a:r>
          </a:p>
          <a:p>
            <a:pPr lvl="2"/>
            <a:r>
              <a:rPr lang="en-US" dirty="0"/>
              <a:t>Third level</a:t>
            </a:r>
          </a:p>
        </p:txBody>
      </p:sp>
      <p:cxnSp>
        <p:nvCxnSpPr>
          <p:cNvPr id="10" name="Straight Connector 9"/>
          <p:cNvCxnSpPr/>
          <p:nvPr userDrawn="1"/>
        </p:nvCxnSpPr>
        <p:spPr>
          <a:xfrm>
            <a:off x="0" y="1104331"/>
            <a:ext cx="12192000" cy="0"/>
          </a:xfrm>
          <a:prstGeom prst="line">
            <a:avLst/>
          </a:prstGeom>
          <a:ln>
            <a:solidFill>
              <a:schemeClr val="accent2"/>
            </a:solidFill>
          </a:ln>
        </p:spPr>
        <p:style>
          <a:lnRef idx="2">
            <a:schemeClr val="accent2"/>
          </a:lnRef>
          <a:fillRef idx="0">
            <a:schemeClr val="accent2"/>
          </a:fillRef>
          <a:effectRef idx="1">
            <a:schemeClr val="accent2"/>
          </a:effectRef>
          <a:fontRef idx="minor">
            <a:schemeClr val="tx1"/>
          </a:fontRef>
        </p:style>
      </p:cxnSp>
      <p:sp>
        <p:nvSpPr>
          <p:cNvPr id="8" name="Title 1"/>
          <p:cNvSpPr>
            <a:spLocks noGrp="1"/>
          </p:cNvSpPr>
          <p:nvPr>
            <p:ph type="title"/>
          </p:nvPr>
        </p:nvSpPr>
        <p:spPr>
          <a:xfrm>
            <a:off x="243840" y="57151"/>
            <a:ext cx="11704320" cy="990600"/>
          </a:xfrm>
        </p:spPr>
        <p:txBody>
          <a:bodyPr>
            <a:noAutofit/>
          </a:bodyPr>
          <a:lstStyle>
            <a:lvl1pPr>
              <a:defRPr sz="4000" b="1"/>
            </a:lvl1pPr>
          </a:lstStyle>
          <a:p>
            <a:r>
              <a:rPr lang="en-US" dirty="0"/>
              <a:t>Click to edit Master title style</a:t>
            </a:r>
          </a:p>
        </p:txBody>
      </p:sp>
      <p:sp>
        <p:nvSpPr>
          <p:cNvPr id="9" name="Footer Placeholder 6"/>
          <p:cNvSpPr>
            <a:spLocks noGrp="1"/>
          </p:cNvSpPr>
          <p:nvPr>
            <p:ph type="ftr" sz="quarter" idx="13"/>
          </p:nvPr>
        </p:nvSpPr>
        <p:spPr>
          <a:xfrm>
            <a:off x="243840" y="6356355"/>
            <a:ext cx="9997440" cy="365125"/>
          </a:xfrm>
          <a:prstGeom prst="rect">
            <a:avLst/>
          </a:prstGeom>
        </p:spPr>
        <p:txBody>
          <a:bodyPr lIns="45720" bIns="0"/>
          <a:lstStyle/>
          <a:p>
            <a:endParaRPr lang="en-US" dirty="0"/>
          </a:p>
        </p:txBody>
      </p:sp>
    </p:spTree>
    <p:extLst>
      <p:ext uri="{BB962C8B-B14F-4D97-AF65-F5344CB8AC3E}">
        <p14:creationId xmlns:p14="http://schemas.microsoft.com/office/powerpoint/2010/main" val="262494268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cxnSp>
        <p:nvCxnSpPr>
          <p:cNvPr id="12" name="Straight Connector 11"/>
          <p:cNvCxnSpPr/>
          <p:nvPr userDrawn="1"/>
        </p:nvCxnSpPr>
        <p:spPr>
          <a:xfrm>
            <a:off x="0" y="1104331"/>
            <a:ext cx="12192000" cy="0"/>
          </a:xfrm>
          <a:prstGeom prst="line">
            <a:avLst/>
          </a:prstGeom>
          <a:ln>
            <a:solidFill>
              <a:schemeClr val="accent2"/>
            </a:solidFill>
          </a:ln>
        </p:spPr>
        <p:style>
          <a:lnRef idx="2">
            <a:schemeClr val="accent2"/>
          </a:lnRef>
          <a:fillRef idx="0">
            <a:schemeClr val="accent2"/>
          </a:fillRef>
          <a:effectRef idx="1">
            <a:schemeClr val="accent2"/>
          </a:effectRef>
          <a:fontRef idx="minor">
            <a:schemeClr val="tx1"/>
          </a:fontRef>
        </p:style>
      </p:cxnSp>
      <p:sp>
        <p:nvSpPr>
          <p:cNvPr id="6" name="Title 1"/>
          <p:cNvSpPr>
            <a:spLocks noGrp="1"/>
          </p:cNvSpPr>
          <p:nvPr>
            <p:ph type="title"/>
          </p:nvPr>
        </p:nvSpPr>
        <p:spPr>
          <a:xfrm>
            <a:off x="243840" y="57151"/>
            <a:ext cx="11704320" cy="990600"/>
          </a:xfrm>
        </p:spPr>
        <p:txBody>
          <a:bodyPr>
            <a:noAutofit/>
          </a:bodyPr>
          <a:lstStyle>
            <a:lvl1pPr>
              <a:defRPr sz="4000"/>
            </a:lvl1pPr>
          </a:lstStyle>
          <a:p>
            <a:r>
              <a:rPr lang="en-US" dirty="0"/>
              <a:t>Click to edit Master title style</a:t>
            </a:r>
          </a:p>
        </p:txBody>
      </p:sp>
      <p:sp>
        <p:nvSpPr>
          <p:cNvPr id="8" name="Footer Placeholder 6"/>
          <p:cNvSpPr>
            <a:spLocks noGrp="1"/>
          </p:cNvSpPr>
          <p:nvPr>
            <p:ph type="ftr" sz="quarter" idx="13"/>
          </p:nvPr>
        </p:nvSpPr>
        <p:spPr>
          <a:xfrm>
            <a:off x="243840" y="6356355"/>
            <a:ext cx="9997440" cy="365125"/>
          </a:xfrm>
          <a:prstGeom prst="rect">
            <a:avLst/>
          </a:prstGeom>
        </p:spPr>
        <p:txBody>
          <a:bodyPr lIns="45720" bIns="0"/>
          <a:lstStyle/>
          <a:p>
            <a:endParaRPr lang="en-US" dirty="0"/>
          </a:p>
        </p:txBody>
      </p:sp>
    </p:spTree>
    <p:extLst>
      <p:ext uri="{BB962C8B-B14F-4D97-AF65-F5344CB8AC3E}">
        <p14:creationId xmlns:p14="http://schemas.microsoft.com/office/powerpoint/2010/main" val="289362616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71601"/>
            <a:ext cx="5608320" cy="4754563"/>
          </a:xfrm>
          <a:prstGeom prst="rect">
            <a:avLst/>
          </a:prstGeom>
        </p:spPr>
        <p:txBody>
          <a:bodyPr>
            <a:normAutofit/>
          </a:bodyPr>
          <a:lstStyle>
            <a:lvl1pPr>
              <a:defRPr sz="3200"/>
            </a:lvl1pPr>
            <a:lvl2pPr>
              <a:defRPr sz="2667"/>
            </a:lvl2pPr>
            <a:lvl3pPr>
              <a:defRPr sz="2400"/>
            </a:lvl3pPr>
            <a:lvl4pPr>
              <a:defRPr sz="2133"/>
            </a:lvl4pPr>
            <a:lvl5pPr>
              <a:defRPr sz="2133"/>
            </a:lvl5pPr>
            <a:lvl6pPr>
              <a:defRPr sz="2400"/>
            </a:lvl6pPr>
            <a:lvl7pPr>
              <a:defRPr sz="2400"/>
            </a:lvl7pPr>
            <a:lvl8pPr>
              <a:defRPr sz="2400"/>
            </a:lvl8pPr>
            <a:lvl9pPr>
              <a:defRPr sz="2400"/>
            </a:lvl9pPr>
          </a:lstStyle>
          <a:p>
            <a:pPr lvl="0"/>
            <a:r>
              <a:rPr lang="en-US" dirty="0"/>
              <a:t>Click to edit Master text styles</a:t>
            </a:r>
          </a:p>
        </p:txBody>
      </p:sp>
      <p:sp>
        <p:nvSpPr>
          <p:cNvPr id="4" name="Content Placeholder 3"/>
          <p:cNvSpPr>
            <a:spLocks noGrp="1"/>
          </p:cNvSpPr>
          <p:nvPr>
            <p:ph sz="half" idx="2"/>
          </p:nvPr>
        </p:nvSpPr>
        <p:spPr>
          <a:xfrm>
            <a:off x="6278880" y="1371601"/>
            <a:ext cx="5608320" cy="4754563"/>
          </a:xfrm>
          <a:prstGeom prst="rect">
            <a:avLst/>
          </a:prstGeom>
        </p:spPr>
        <p:txBody>
          <a:bodyPr>
            <a:normAutofit/>
          </a:bodyPr>
          <a:lstStyle>
            <a:lvl1pPr>
              <a:defRPr sz="3200"/>
            </a:lvl1pPr>
            <a:lvl2pPr>
              <a:defRPr sz="2667"/>
            </a:lvl2pPr>
            <a:lvl3pPr>
              <a:defRPr sz="2400"/>
            </a:lvl3pPr>
            <a:lvl4pPr>
              <a:defRPr sz="2133"/>
            </a:lvl4pPr>
            <a:lvl5pPr>
              <a:defRPr sz="2133"/>
            </a:lvl5pPr>
            <a:lvl6pPr>
              <a:defRPr sz="2400"/>
            </a:lvl6pPr>
            <a:lvl7pPr>
              <a:defRPr sz="2400"/>
            </a:lvl7pPr>
            <a:lvl8pPr>
              <a:defRPr sz="2400"/>
            </a:lvl8pPr>
            <a:lvl9pPr>
              <a:defRPr sz="2400"/>
            </a:lvl9pPr>
          </a:lstStyle>
          <a:p>
            <a:pPr lvl="0"/>
            <a:r>
              <a:rPr lang="en-US" dirty="0"/>
              <a:t>Click to edit Master text styles</a:t>
            </a:r>
          </a:p>
        </p:txBody>
      </p:sp>
      <p:cxnSp>
        <p:nvCxnSpPr>
          <p:cNvPr id="12" name="Straight Connector 11"/>
          <p:cNvCxnSpPr/>
          <p:nvPr userDrawn="1"/>
        </p:nvCxnSpPr>
        <p:spPr>
          <a:xfrm>
            <a:off x="0" y="1104331"/>
            <a:ext cx="12192000" cy="0"/>
          </a:xfrm>
          <a:prstGeom prst="line">
            <a:avLst/>
          </a:prstGeom>
          <a:ln>
            <a:solidFill>
              <a:schemeClr val="accent2"/>
            </a:solidFill>
          </a:ln>
        </p:spPr>
        <p:style>
          <a:lnRef idx="2">
            <a:schemeClr val="accent2"/>
          </a:lnRef>
          <a:fillRef idx="0">
            <a:schemeClr val="accent2"/>
          </a:fillRef>
          <a:effectRef idx="1">
            <a:schemeClr val="accent2"/>
          </a:effectRef>
          <a:fontRef idx="minor">
            <a:schemeClr val="tx1"/>
          </a:fontRef>
        </p:style>
      </p:cxnSp>
      <p:sp>
        <p:nvSpPr>
          <p:cNvPr id="13" name="Title 1"/>
          <p:cNvSpPr>
            <a:spLocks noGrp="1"/>
          </p:cNvSpPr>
          <p:nvPr>
            <p:ph type="title"/>
          </p:nvPr>
        </p:nvSpPr>
        <p:spPr>
          <a:xfrm>
            <a:off x="243840" y="57151"/>
            <a:ext cx="11704320" cy="990600"/>
          </a:xfrm>
        </p:spPr>
        <p:txBody>
          <a:bodyPr>
            <a:noAutofit/>
          </a:bodyPr>
          <a:lstStyle>
            <a:lvl1pPr>
              <a:defRPr sz="4000"/>
            </a:lvl1pPr>
          </a:lstStyle>
          <a:p>
            <a:r>
              <a:rPr lang="en-US" dirty="0"/>
              <a:t>Click to edit Master title style</a:t>
            </a:r>
          </a:p>
        </p:txBody>
      </p:sp>
      <p:sp>
        <p:nvSpPr>
          <p:cNvPr id="9" name="Footer Placeholder 6"/>
          <p:cNvSpPr>
            <a:spLocks noGrp="1"/>
          </p:cNvSpPr>
          <p:nvPr>
            <p:ph type="ftr" sz="quarter" idx="13"/>
          </p:nvPr>
        </p:nvSpPr>
        <p:spPr>
          <a:xfrm>
            <a:off x="243840" y="6356355"/>
            <a:ext cx="9997440" cy="365125"/>
          </a:xfrm>
          <a:prstGeom prst="rect">
            <a:avLst/>
          </a:prstGeom>
        </p:spPr>
        <p:txBody>
          <a:bodyPr lIns="45720" bIns="0"/>
          <a:lstStyle/>
          <a:p>
            <a:endParaRPr lang="en-US" dirty="0"/>
          </a:p>
        </p:txBody>
      </p:sp>
    </p:spTree>
    <p:extLst>
      <p:ext uri="{BB962C8B-B14F-4D97-AF65-F5344CB8AC3E}">
        <p14:creationId xmlns:p14="http://schemas.microsoft.com/office/powerpoint/2010/main" val="341679740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535113"/>
            <a:ext cx="5608320" cy="639763"/>
          </a:xfrm>
          <a:prstGeom prst="rect">
            <a:avLst/>
          </a:prstGeom>
        </p:spPr>
        <p:txBody>
          <a:bodyPr anchor="b">
            <a:normAutofit/>
          </a:bodyPr>
          <a:lstStyle>
            <a:lvl1pPr marL="0" indent="0">
              <a:buNone/>
              <a:defRPr sz="2667" b="1">
                <a:solidFill>
                  <a:schemeClr val="tx2"/>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4" name="Content Placeholder 3"/>
          <p:cNvSpPr>
            <a:spLocks noGrp="1"/>
          </p:cNvSpPr>
          <p:nvPr>
            <p:ph sz="half" idx="2"/>
          </p:nvPr>
        </p:nvSpPr>
        <p:spPr>
          <a:xfrm>
            <a:off x="304800" y="2174875"/>
            <a:ext cx="5608320" cy="3951288"/>
          </a:xfrm>
          <a:prstGeom prst="rect">
            <a:avLst/>
          </a:prstGeom>
        </p:spPr>
        <p:txBody>
          <a:bodyPr>
            <a:normAutofit/>
          </a:bodyPr>
          <a:lstStyle>
            <a:lvl1pPr>
              <a:defRPr sz="2667"/>
            </a:lvl1pPr>
            <a:lvl2pPr>
              <a:defRPr sz="2400"/>
            </a:lvl2pPr>
            <a:lvl3pPr marL="1676358" indent="-457189">
              <a:buFont typeface="Wingdings" panose="05000000000000000000" pitchFamily="2" charset="2"/>
              <a:buChar char="Ø"/>
              <a:defRPr sz="2133"/>
            </a:lvl3pPr>
            <a:lvl4pPr>
              <a:defRPr sz="1867"/>
            </a:lvl4pPr>
            <a:lvl5pPr>
              <a:defRPr sz="1867"/>
            </a:lvl5pPr>
            <a:lvl6pPr>
              <a:defRPr sz="2133"/>
            </a:lvl6pPr>
            <a:lvl7pPr>
              <a:defRPr sz="2133"/>
            </a:lvl7pPr>
            <a:lvl8pPr>
              <a:defRPr sz="2133"/>
            </a:lvl8pPr>
            <a:lvl9pPr>
              <a:defRPr sz="213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278880" y="1535113"/>
            <a:ext cx="5608320" cy="639763"/>
          </a:xfrm>
          <a:prstGeom prst="rect">
            <a:avLst/>
          </a:prstGeom>
        </p:spPr>
        <p:txBody>
          <a:bodyPr anchor="b">
            <a:normAutofit/>
          </a:bodyPr>
          <a:lstStyle>
            <a:lvl1pPr marL="0" indent="0">
              <a:buNone/>
              <a:defRPr sz="2667" b="1">
                <a:solidFill>
                  <a:schemeClr val="tx2"/>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278880" y="2174875"/>
            <a:ext cx="5608320" cy="3951288"/>
          </a:xfrm>
          <a:prstGeom prst="rect">
            <a:avLst/>
          </a:prstGeom>
        </p:spPr>
        <p:txBody>
          <a:bodyPr>
            <a:normAutofit/>
          </a:bodyPr>
          <a:lstStyle>
            <a:lvl1pPr>
              <a:defRPr sz="2667"/>
            </a:lvl1pPr>
            <a:lvl2pPr>
              <a:defRPr sz="2400"/>
            </a:lvl2pPr>
            <a:lvl3pPr marL="1676358" indent="-457189">
              <a:buFont typeface="Wingdings" panose="05000000000000000000" pitchFamily="2" charset="2"/>
              <a:buChar char="Ø"/>
              <a:defRPr sz="2133"/>
            </a:lvl3pPr>
            <a:lvl4pPr>
              <a:defRPr sz="1867"/>
            </a:lvl4pPr>
            <a:lvl5pPr>
              <a:defRPr sz="1867"/>
            </a:lvl5pPr>
            <a:lvl6pPr>
              <a:defRPr sz="2133"/>
            </a:lvl6pPr>
            <a:lvl7pPr>
              <a:defRPr sz="2133"/>
            </a:lvl7pPr>
            <a:lvl8pPr>
              <a:defRPr sz="2133"/>
            </a:lvl8pPr>
            <a:lvl9pPr>
              <a:defRPr sz="213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4" name="Straight Connector 13"/>
          <p:cNvCxnSpPr/>
          <p:nvPr userDrawn="1"/>
        </p:nvCxnSpPr>
        <p:spPr>
          <a:xfrm>
            <a:off x="0" y="1104331"/>
            <a:ext cx="12192000" cy="0"/>
          </a:xfrm>
          <a:prstGeom prst="line">
            <a:avLst/>
          </a:prstGeom>
          <a:ln>
            <a:solidFill>
              <a:schemeClr val="accent2"/>
            </a:solidFill>
          </a:ln>
        </p:spPr>
        <p:style>
          <a:lnRef idx="2">
            <a:schemeClr val="accent2"/>
          </a:lnRef>
          <a:fillRef idx="0">
            <a:schemeClr val="accent2"/>
          </a:fillRef>
          <a:effectRef idx="1">
            <a:schemeClr val="accent2"/>
          </a:effectRef>
          <a:fontRef idx="minor">
            <a:schemeClr val="tx1"/>
          </a:fontRef>
        </p:style>
      </p:cxnSp>
      <p:sp>
        <p:nvSpPr>
          <p:cNvPr id="10" name="Title 1"/>
          <p:cNvSpPr>
            <a:spLocks noGrp="1"/>
          </p:cNvSpPr>
          <p:nvPr>
            <p:ph type="title"/>
          </p:nvPr>
        </p:nvSpPr>
        <p:spPr>
          <a:xfrm>
            <a:off x="243840" y="57151"/>
            <a:ext cx="11704320" cy="990600"/>
          </a:xfrm>
        </p:spPr>
        <p:txBody>
          <a:bodyPr>
            <a:noAutofit/>
          </a:bodyPr>
          <a:lstStyle>
            <a:lvl1pPr>
              <a:defRPr sz="4000"/>
            </a:lvl1pPr>
          </a:lstStyle>
          <a:p>
            <a:r>
              <a:rPr lang="en-US" dirty="0"/>
              <a:t>Click to edit Master title style</a:t>
            </a:r>
          </a:p>
        </p:txBody>
      </p:sp>
      <p:sp>
        <p:nvSpPr>
          <p:cNvPr id="12" name="Footer Placeholder 6"/>
          <p:cNvSpPr>
            <a:spLocks noGrp="1"/>
          </p:cNvSpPr>
          <p:nvPr>
            <p:ph type="ftr" sz="quarter" idx="13"/>
          </p:nvPr>
        </p:nvSpPr>
        <p:spPr>
          <a:xfrm>
            <a:off x="243840" y="6356355"/>
            <a:ext cx="9997440" cy="365125"/>
          </a:xfrm>
          <a:prstGeom prst="rect">
            <a:avLst/>
          </a:prstGeom>
        </p:spPr>
        <p:txBody>
          <a:bodyPr lIns="45720" bIns="0"/>
          <a:lstStyle/>
          <a:p>
            <a:endParaRPr lang="en-US" dirty="0"/>
          </a:p>
        </p:txBody>
      </p:sp>
    </p:spTree>
    <p:extLst>
      <p:ext uri="{BB962C8B-B14F-4D97-AF65-F5344CB8AC3E}">
        <p14:creationId xmlns:p14="http://schemas.microsoft.com/office/powerpoint/2010/main" val="153324946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Them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12" name="Rectangle 11"/>
          <p:cNvSpPr/>
          <p:nvPr userDrawn="1"/>
        </p:nvSpPr>
        <p:spPr>
          <a:xfrm>
            <a:off x="0" y="3587"/>
            <a:ext cx="9448800" cy="68544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cxnSp>
        <p:nvCxnSpPr>
          <p:cNvPr id="5" name="Straight Connector 4"/>
          <p:cNvCxnSpPr/>
          <p:nvPr userDrawn="1"/>
        </p:nvCxnSpPr>
        <p:spPr>
          <a:xfrm>
            <a:off x="9448800" y="1"/>
            <a:ext cx="0" cy="6854415"/>
          </a:xfrm>
          <a:prstGeom prst="line">
            <a:avLst/>
          </a:prstGeom>
          <a:ln w="57150">
            <a:solidFill>
              <a:schemeClr val="accent3"/>
            </a:solidFill>
          </a:ln>
        </p:spPr>
        <p:style>
          <a:lnRef idx="3">
            <a:schemeClr val="accent2"/>
          </a:lnRef>
          <a:fillRef idx="0">
            <a:schemeClr val="accent2"/>
          </a:fillRef>
          <a:effectRef idx="2">
            <a:schemeClr val="accent2"/>
          </a:effectRef>
          <a:fontRef idx="minor">
            <a:schemeClr val="tx1"/>
          </a:fontRef>
        </p:style>
      </p:cxnSp>
      <p:sp>
        <p:nvSpPr>
          <p:cNvPr id="4" name="Text Placeholder 3"/>
          <p:cNvSpPr>
            <a:spLocks noGrp="1"/>
          </p:cNvSpPr>
          <p:nvPr>
            <p:ph type="body" sz="quarter" idx="10" hasCustomPrompt="1"/>
          </p:nvPr>
        </p:nvSpPr>
        <p:spPr>
          <a:xfrm>
            <a:off x="709618" y="533401"/>
            <a:ext cx="8029575" cy="5101815"/>
          </a:xfrm>
        </p:spPr>
        <p:txBody>
          <a:bodyPr anchor="ctr"/>
          <a:lstStyle>
            <a:lvl1pPr algn="ctr">
              <a:spcBef>
                <a:spcPts val="0"/>
              </a:spcBef>
              <a:spcAft>
                <a:spcPts val="800"/>
              </a:spcAft>
              <a:defRPr lang="en-US" sz="2133" b="1" i="0" smtClean="0">
                <a:solidFill>
                  <a:prstClr val="white"/>
                </a:solidFill>
                <a:latin typeface="Arial" panose="020B0604020202020204" pitchFamily="34" charset="0"/>
                <a:cs typeface="Arial" panose="020B0604020202020204" pitchFamily="34" charset="0"/>
              </a:defRPr>
            </a:lvl1pPr>
          </a:lstStyle>
          <a:p>
            <a:r>
              <a:rPr lang="en-US" sz="6400" b="1" dirty="0">
                <a:solidFill>
                  <a:prstClr val="white"/>
                </a:solidFill>
                <a:latin typeface="Arial" panose="020B0604020202020204" pitchFamily="34" charset="0"/>
                <a:ea typeface="+mj-ea"/>
                <a:cs typeface="Arial" panose="020B0604020202020204" pitchFamily="34" charset="0"/>
              </a:rPr>
              <a:t>Theme/Title (Can be on 3 lines)</a:t>
            </a:r>
          </a:p>
          <a:p>
            <a:r>
              <a:rPr lang="en-US" sz="4800" b="1" i="1" dirty="0">
                <a:solidFill>
                  <a:prstClr val="white"/>
                </a:solidFill>
                <a:latin typeface="Arial" panose="020B0604020202020204" pitchFamily="34" charset="0"/>
                <a:ea typeface="+mj-ea"/>
                <a:cs typeface="Arial" panose="020B0604020202020204" pitchFamily="34" charset="0"/>
              </a:rPr>
              <a:t>Subtitle (Can be on 3 Lines)</a:t>
            </a:r>
            <a:endParaRPr lang="en-US" dirty="0"/>
          </a:p>
        </p:txBody>
      </p:sp>
    </p:spTree>
    <p:extLst>
      <p:ext uri="{BB962C8B-B14F-4D97-AF65-F5344CB8AC3E}">
        <p14:creationId xmlns:p14="http://schemas.microsoft.com/office/powerpoint/2010/main" val="160793155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_Disclosure slide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71601"/>
            <a:ext cx="5608320" cy="4754563"/>
          </a:xfrm>
          <a:prstGeom prst="rect">
            <a:avLst/>
          </a:prstGeom>
        </p:spPr>
        <p:txBody>
          <a:bodyPr>
            <a:normAutofit/>
          </a:bodyPr>
          <a:lstStyle>
            <a:lvl1pPr>
              <a:defRPr sz="3200"/>
            </a:lvl1pPr>
            <a:lvl2pPr>
              <a:defRPr sz="2667"/>
            </a:lvl2pPr>
            <a:lvl3pPr>
              <a:defRPr sz="2400"/>
            </a:lvl3pPr>
            <a:lvl4pPr>
              <a:defRPr sz="2133"/>
            </a:lvl4pPr>
            <a:lvl5pPr>
              <a:defRPr sz="2133"/>
            </a:lvl5pPr>
            <a:lvl6pPr>
              <a:defRPr sz="2400"/>
            </a:lvl6pPr>
            <a:lvl7pPr>
              <a:defRPr sz="2400"/>
            </a:lvl7pPr>
            <a:lvl8pPr>
              <a:defRPr sz="2400"/>
            </a:lvl8pPr>
            <a:lvl9pPr>
              <a:defRPr sz="2400"/>
            </a:lvl9pPr>
          </a:lstStyle>
          <a:p>
            <a:pPr lvl="0"/>
            <a:r>
              <a:rPr lang="en-US" dirty="0"/>
              <a:t>Click to edit Master text styles</a:t>
            </a:r>
          </a:p>
        </p:txBody>
      </p:sp>
      <p:sp>
        <p:nvSpPr>
          <p:cNvPr id="4" name="Content Placeholder 3"/>
          <p:cNvSpPr>
            <a:spLocks noGrp="1"/>
          </p:cNvSpPr>
          <p:nvPr>
            <p:ph sz="half" idx="2"/>
          </p:nvPr>
        </p:nvSpPr>
        <p:spPr>
          <a:xfrm>
            <a:off x="6278880" y="1371601"/>
            <a:ext cx="5608320" cy="4754563"/>
          </a:xfrm>
          <a:prstGeom prst="rect">
            <a:avLst/>
          </a:prstGeom>
        </p:spPr>
        <p:txBody>
          <a:bodyPr>
            <a:normAutofit/>
          </a:bodyPr>
          <a:lstStyle>
            <a:lvl1pPr>
              <a:defRPr sz="3200"/>
            </a:lvl1pPr>
            <a:lvl2pPr>
              <a:defRPr sz="2667"/>
            </a:lvl2pPr>
            <a:lvl3pPr>
              <a:defRPr sz="2400"/>
            </a:lvl3pPr>
            <a:lvl4pPr>
              <a:defRPr sz="2133"/>
            </a:lvl4pPr>
            <a:lvl5pPr>
              <a:defRPr sz="2133"/>
            </a:lvl5pPr>
            <a:lvl6pPr>
              <a:defRPr sz="2400"/>
            </a:lvl6pPr>
            <a:lvl7pPr>
              <a:defRPr sz="2400"/>
            </a:lvl7pPr>
            <a:lvl8pPr>
              <a:defRPr sz="2400"/>
            </a:lvl8pPr>
            <a:lvl9pPr>
              <a:defRPr sz="2400"/>
            </a:lvl9pPr>
          </a:lstStyle>
          <a:p>
            <a:pPr lvl="0"/>
            <a:r>
              <a:rPr lang="en-US" dirty="0"/>
              <a:t>Click to edit Master text styles</a:t>
            </a:r>
          </a:p>
        </p:txBody>
      </p:sp>
      <p:cxnSp>
        <p:nvCxnSpPr>
          <p:cNvPr id="12" name="Straight Connector 11"/>
          <p:cNvCxnSpPr/>
          <p:nvPr userDrawn="1"/>
        </p:nvCxnSpPr>
        <p:spPr>
          <a:xfrm>
            <a:off x="0" y="1104331"/>
            <a:ext cx="12192000" cy="0"/>
          </a:xfrm>
          <a:prstGeom prst="line">
            <a:avLst/>
          </a:prstGeom>
          <a:ln>
            <a:solidFill>
              <a:schemeClr val="accent2"/>
            </a:solidFill>
          </a:ln>
        </p:spPr>
        <p:style>
          <a:lnRef idx="2">
            <a:schemeClr val="accent2"/>
          </a:lnRef>
          <a:fillRef idx="0">
            <a:schemeClr val="accent2"/>
          </a:fillRef>
          <a:effectRef idx="1">
            <a:schemeClr val="accent2"/>
          </a:effectRef>
          <a:fontRef idx="minor">
            <a:schemeClr val="tx1"/>
          </a:fontRef>
        </p:style>
      </p:cxnSp>
      <p:sp>
        <p:nvSpPr>
          <p:cNvPr id="13" name="Title 1"/>
          <p:cNvSpPr>
            <a:spLocks noGrp="1"/>
          </p:cNvSpPr>
          <p:nvPr>
            <p:ph type="title"/>
          </p:nvPr>
        </p:nvSpPr>
        <p:spPr>
          <a:xfrm>
            <a:off x="243840" y="57151"/>
            <a:ext cx="11704320" cy="990600"/>
          </a:xfrm>
        </p:spPr>
        <p:txBody>
          <a:bodyPr>
            <a:noAutofit/>
          </a:bodyPr>
          <a:lstStyle>
            <a:lvl1pPr>
              <a:defRPr sz="4000"/>
            </a:lvl1pPr>
          </a:lstStyle>
          <a:p>
            <a:r>
              <a:rPr lang="en-US" dirty="0"/>
              <a:t>Click to edit Master title style</a:t>
            </a:r>
          </a:p>
        </p:txBody>
      </p:sp>
      <p:sp>
        <p:nvSpPr>
          <p:cNvPr id="9" name="Footer Placeholder 6"/>
          <p:cNvSpPr>
            <a:spLocks noGrp="1"/>
          </p:cNvSpPr>
          <p:nvPr>
            <p:ph type="ftr" sz="quarter" idx="13"/>
          </p:nvPr>
        </p:nvSpPr>
        <p:spPr>
          <a:xfrm>
            <a:off x="243840" y="6356355"/>
            <a:ext cx="9997440" cy="365125"/>
          </a:xfrm>
          <a:prstGeom prst="rect">
            <a:avLst/>
          </a:prstGeom>
        </p:spPr>
        <p:txBody>
          <a:bodyPr lIns="45720" bIns="0"/>
          <a:lstStyle/>
          <a:p>
            <a:endParaRPr lang="en-US" dirty="0"/>
          </a:p>
        </p:txBody>
      </p:sp>
    </p:spTree>
    <p:extLst>
      <p:ext uri="{BB962C8B-B14F-4D97-AF65-F5344CB8AC3E}">
        <p14:creationId xmlns:p14="http://schemas.microsoft.com/office/powerpoint/2010/main" val="149084874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2_Presentation Title Slide">
    <p:bg>
      <p:bgPr>
        <a:solidFill>
          <a:schemeClr val="accent4"/>
        </a:solidFill>
        <a:effectLst/>
      </p:bgPr>
    </p:bg>
    <p:spTree>
      <p:nvGrpSpPr>
        <p:cNvPr id="1" name=""/>
        <p:cNvGrpSpPr/>
        <p:nvPr/>
      </p:nvGrpSpPr>
      <p:grpSpPr>
        <a:xfrm>
          <a:off x="0" y="0"/>
          <a:ext cx="0" cy="0"/>
          <a:chOff x="0" y="0"/>
          <a:chExt cx="0" cy="0"/>
        </a:xfrm>
      </p:grpSpPr>
      <p:sp>
        <p:nvSpPr>
          <p:cNvPr id="12" name="Rectangle 11"/>
          <p:cNvSpPr/>
          <p:nvPr userDrawn="1"/>
        </p:nvSpPr>
        <p:spPr>
          <a:xfrm>
            <a:off x="0" y="3587"/>
            <a:ext cx="12192000" cy="68544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2" name="Title 1"/>
          <p:cNvSpPr>
            <a:spLocks noGrp="1"/>
          </p:cNvSpPr>
          <p:nvPr>
            <p:ph type="title" hasCustomPrompt="1"/>
          </p:nvPr>
        </p:nvSpPr>
        <p:spPr>
          <a:xfrm>
            <a:off x="1414272" y="914400"/>
            <a:ext cx="9363456" cy="4038600"/>
          </a:xfrm>
          <a:prstGeom prst="rect">
            <a:avLst/>
          </a:prstGeom>
          <a:noFill/>
          <a:ln>
            <a:noFill/>
          </a:ln>
        </p:spPr>
        <p:style>
          <a:lnRef idx="1">
            <a:schemeClr val="accent5"/>
          </a:lnRef>
          <a:fillRef idx="2">
            <a:schemeClr val="accent5"/>
          </a:fillRef>
          <a:effectRef idx="1">
            <a:schemeClr val="accent5"/>
          </a:effectRef>
          <a:fontRef idx="none"/>
        </p:style>
        <p:txBody>
          <a:bodyPr anchor="t">
            <a:normAutofit/>
          </a:bodyPr>
          <a:lstStyle>
            <a:lvl1pPr>
              <a:defRPr sz="5333" b="1">
                <a:solidFill>
                  <a:schemeClr val="bg1"/>
                </a:solidFill>
              </a:defRPr>
            </a:lvl1pPr>
          </a:lstStyle>
          <a:p>
            <a:r>
              <a:rPr lang="en-US" dirty="0"/>
              <a:t>Click to edit Master title style</a:t>
            </a:r>
            <a:br>
              <a:rPr lang="en-US" dirty="0"/>
            </a:br>
            <a:br>
              <a:rPr lang="en-US" dirty="0"/>
            </a:br>
            <a:endParaRPr lang="en-US" dirty="0"/>
          </a:p>
        </p:txBody>
      </p:sp>
    </p:spTree>
    <p:extLst>
      <p:ext uri="{BB962C8B-B14F-4D97-AF65-F5344CB8AC3E}">
        <p14:creationId xmlns:p14="http://schemas.microsoft.com/office/powerpoint/2010/main" val="389567685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_Midpresentation/Subsection Title Slide ">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7603" y="2362200"/>
            <a:ext cx="7416800" cy="566739"/>
          </a:xfrm>
        </p:spPr>
        <p:txBody>
          <a:bodyPr anchor="b">
            <a:normAutofit/>
          </a:bodyPr>
          <a:lstStyle>
            <a:lvl1pPr algn="l">
              <a:defRPr sz="3200" b="1">
                <a:solidFill>
                  <a:schemeClr val="bg1"/>
                </a:solidFill>
              </a:defRPr>
            </a:lvl1pPr>
          </a:lstStyle>
          <a:p>
            <a:r>
              <a:rPr lang="en-US" dirty="0"/>
              <a:t>Click to edit Master title style</a:t>
            </a:r>
          </a:p>
        </p:txBody>
      </p:sp>
      <p:sp>
        <p:nvSpPr>
          <p:cNvPr id="4" name="Text Placeholder 3"/>
          <p:cNvSpPr>
            <a:spLocks noGrp="1"/>
          </p:cNvSpPr>
          <p:nvPr>
            <p:ph type="body" sz="half" idx="2"/>
          </p:nvPr>
        </p:nvSpPr>
        <p:spPr>
          <a:xfrm>
            <a:off x="2387603" y="3140870"/>
            <a:ext cx="7416800" cy="804863"/>
          </a:xfrm>
          <a:prstGeom prst="rect">
            <a:avLst/>
          </a:prstGeom>
        </p:spPr>
        <p:txBody>
          <a:bodyPr/>
          <a:lstStyle>
            <a:lvl1pPr marL="0" indent="0">
              <a:buNone/>
              <a:defRPr sz="1867">
                <a:solidFill>
                  <a:schemeClr val="bg2"/>
                </a:solidFil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Footer Placeholder 6"/>
          <p:cNvSpPr>
            <a:spLocks noGrp="1"/>
          </p:cNvSpPr>
          <p:nvPr>
            <p:ph type="ftr" sz="quarter" idx="13"/>
          </p:nvPr>
        </p:nvSpPr>
        <p:spPr>
          <a:xfrm>
            <a:off x="243840" y="6356355"/>
            <a:ext cx="9997440" cy="365125"/>
          </a:xfrm>
          <a:prstGeom prst="rect">
            <a:avLst/>
          </a:prstGeom>
        </p:spPr>
        <p:txBody>
          <a:bodyPr lIns="45720" bIns="0"/>
          <a:lstStyle/>
          <a:p>
            <a:endParaRPr lang="en-US" dirty="0"/>
          </a:p>
        </p:txBody>
      </p:sp>
    </p:spTree>
    <p:extLst>
      <p:ext uri="{BB962C8B-B14F-4D97-AF65-F5344CB8AC3E}">
        <p14:creationId xmlns:p14="http://schemas.microsoft.com/office/powerpoint/2010/main" val="314923663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Housekeeping Slide">
    <p:bg>
      <p:bgPr>
        <a:solidFill>
          <a:schemeClr val="tx2"/>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0"/>
          </p:nvPr>
        </p:nvSpPr>
        <p:spPr>
          <a:xfrm>
            <a:off x="1930400" y="1600200"/>
            <a:ext cx="7213600" cy="2971800"/>
          </a:xfrm>
        </p:spPr>
        <p:txBody>
          <a:bodyPr/>
          <a:lstStyle>
            <a:lvl1pPr>
              <a:defRPr b="1">
                <a:solidFill>
                  <a:schemeClr val="accent3"/>
                </a:solidFill>
              </a:defRPr>
            </a:lvl1pPr>
            <a:lvl2pPr marL="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Text</a:t>
            </a:r>
          </a:p>
        </p:txBody>
      </p:sp>
    </p:spTree>
    <p:extLst>
      <p:ext uri="{BB962C8B-B14F-4D97-AF65-F5344CB8AC3E}">
        <p14:creationId xmlns:p14="http://schemas.microsoft.com/office/powerpoint/2010/main" val="233573014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_@PeerView logo only">
    <p:spTree>
      <p:nvGrpSpPr>
        <p:cNvPr id="1" name=""/>
        <p:cNvGrpSpPr/>
        <p:nvPr/>
      </p:nvGrpSpPr>
      <p:grpSpPr>
        <a:xfrm>
          <a:off x="0" y="0"/>
          <a:ext cx="0" cy="0"/>
          <a:chOff x="0" y="0"/>
          <a:chExt cx="0" cy="0"/>
        </a:xfrm>
      </p:grpSpPr>
      <p:sp>
        <p:nvSpPr>
          <p:cNvPr id="8" name="Footer Placeholder 6"/>
          <p:cNvSpPr>
            <a:spLocks noGrp="1"/>
          </p:cNvSpPr>
          <p:nvPr>
            <p:ph type="ftr" sz="quarter" idx="13"/>
          </p:nvPr>
        </p:nvSpPr>
        <p:spPr>
          <a:xfrm>
            <a:off x="243840" y="6356355"/>
            <a:ext cx="9997440" cy="365125"/>
          </a:xfrm>
          <a:prstGeom prst="rect">
            <a:avLst/>
          </a:prstGeom>
        </p:spPr>
        <p:txBody>
          <a:bodyPr lIns="45720" bIns="0"/>
          <a:lstStyle/>
          <a:p>
            <a:endParaRPr lang="en-US" dirty="0"/>
          </a:p>
        </p:txBody>
      </p:sp>
    </p:spTree>
    <p:extLst>
      <p:ext uri="{BB962C8B-B14F-4D97-AF65-F5344CB8AC3E}">
        <p14:creationId xmlns:p14="http://schemas.microsoft.com/office/powerpoint/2010/main" val="174806857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TextBox 6"/>
          <p:cNvSpPr txBox="1">
            <a:spLocks noChangeArrowheads="1"/>
          </p:cNvSpPr>
          <p:nvPr userDrawn="1"/>
        </p:nvSpPr>
        <p:spPr bwMode="auto">
          <a:xfrm>
            <a:off x="9245600" y="1752613"/>
            <a:ext cx="1016000" cy="6155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21915" tIns="60957" rIns="121915" bIns="60957">
            <a:spAutoFit/>
          </a:bodyPr>
          <a:lstStyle>
            <a:lvl1pPr defTabSz="457200" eaLnBrk="0" hangingPunct="0">
              <a:defRPr>
                <a:solidFill>
                  <a:schemeClr val="tx1"/>
                </a:solidFill>
                <a:latin typeface="Arial" charset="0"/>
                <a:ea typeface="ＭＳ Ｐゴシック" charset="0"/>
                <a:cs typeface="MS PGothic" charset="0"/>
              </a:defRPr>
            </a:lvl1pPr>
            <a:lvl2pPr marL="742950" indent="-285750" defTabSz="457200" eaLnBrk="0" hangingPunct="0">
              <a:defRPr>
                <a:solidFill>
                  <a:schemeClr val="tx1"/>
                </a:solidFill>
                <a:latin typeface="Arial" charset="0"/>
                <a:ea typeface="MS PGothic" charset="0"/>
                <a:cs typeface="MS PGothic" charset="0"/>
              </a:defRPr>
            </a:lvl2pPr>
            <a:lvl3pPr marL="1143000" indent="-228600" defTabSz="457200" eaLnBrk="0" hangingPunct="0">
              <a:defRPr>
                <a:solidFill>
                  <a:schemeClr val="tx1"/>
                </a:solidFill>
                <a:latin typeface="Arial" charset="0"/>
                <a:ea typeface="MS PGothic" charset="0"/>
                <a:cs typeface="MS PGothic" charset="0"/>
              </a:defRPr>
            </a:lvl3pPr>
            <a:lvl4pPr marL="1600200" indent="-228600" defTabSz="457200" eaLnBrk="0" hangingPunct="0">
              <a:defRPr>
                <a:solidFill>
                  <a:schemeClr val="tx1"/>
                </a:solidFill>
                <a:latin typeface="Arial" charset="0"/>
                <a:ea typeface="MS PGothic" charset="0"/>
                <a:cs typeface="MS PGothic" charset="0"/>
              </a:defRPr>
            </a:lvl4pPr>
            <a:lvl5pPr marL="2057400" indent="-228600" defTabSz="457200" eaLnBrk="0" hangingPunct="0">
              <a:defRPr>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Arial" charset="0"/>
                <a:ea typeface="MS PGothic" charset="0"/>
                <a:cs typeface="MS PGothic" charset="0"/>
              </a:defRPr>
            </a:lvl9pPr>
          </a:lstStyle>
          <a:p>
            <a:endParaRPr lang="en-US" sz="3200" dirty="0">
              <a:solidFill>
                <a:srgbClr val="000000"/>
              </a:solidFill>
              <a:effectLst/>
              <a:latin typeface="Calibri" charset="0"/>
              <a:cs typeface="Arial" charset="0"/>
            </a:endParaRPr>
          </a:p>
        </p:txBody>
      </p:sp>
    </p:spTree>
    <p:extLst>
      <p:ext uri="{BB962C8B-B14F-4D97-AF65-F5344CB8AC3E}">
        <p14:creationId xmlns:p14="http://schemas.microsoft.com/office/powerpoint/2010/main" val="217588203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304800" y="6356355"/>
            <a:ext cx="9997440" cy="365125"/>
          </a:xfrm>
          <a:prstGeom prst="rect">
            <a:avLst/>
          </a:prstGeom>
        </p:spPr>
        <p:txBody>
          <a:bodyPr/>
          <a:lstStyle/>
          <a:p>
            <a:endParaRPr lang="en-GB" dirty="0"/>
          </a:p>
        </p:txBody>
      </p:sp>
      <p:sp>
        <p:nvSpPr>
          <p:cNvPr id="5" name="Slide Number Placeholder 4"/>
          <p:cNvSpPr>
            <a:spLocks noGrp="1"/>
          </p:cNvSpPr>
          <p:nvPr>
            <p:ph type="sldNum" sz="quarter" idx="12"/>
          </p:nvPr>
        </p:nvSpPr>
        <p:spPr>
          <a:xfrm>
            <a:off x="11361962" y="6349424"/>
            <a:ext cx="436033" cy="365125"/>
          </a:xfrm>
          <a:prstGeom prst="rect">
            <a:avLst/>
          </a:prstGeom>
        </p:spPr>
        <p:txBody>
          <a:bodyPr/>
          <a:lstStyle/>
          <a:p>
            <a:fld id="{7E65ABA9-FDBC-404A-8885-A9833F77867B}" type="slidenum">
              <a:rPr lang="en-GB" smtClean="0"/>
              <a:t>‹#›</a:t>
            </a:fld>
            <a:endParaRPr lang="en-GB" dirty="0"/>
          </a:p>
        </p:txBody>
      </p:sp>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258823150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endParaRPr lang="en-US" dirty="0"/>
          </a:p>
        </p:txBody>
      </p: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2">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9B3AF77E-7372-43DB-8233-0B9E4BDFEC8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80966" y="3355525"/>
            <a:ext cx="3805550"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826200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6709891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pic>
        <p:nvPicPr>
          <p:cNvPr id="6" name="Picture 5">
            <a:extLst>
              <a:ext uri="{FF2B5EF4-FFF2-40B4-BE49-F238E27FC236}">
                <a16:creationId xmlns:a16="http://schemas.microsoft.com/office/drawing/2014/main" id="{04466405-1923-4B43-B650-416DC175AF8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84141" y="5345430"/>
            <a:ext cx="3805550"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655287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8200339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7875918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08713139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0822742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a:t>Click to 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Click to edit Master text styles</a:t>
            </a:r>
          </a:p>
        </p:txBody>
      </p: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2">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a:extLst>
              <a:ext uri="{FF2B5EF4-FFF2-40B4-BE49-F238E27FC236}">
                <a16:creationId xmlns:a16="http://schemas.microsoft.com/office/drawing/2014/main" id="{FA269C14-72D2-4D8E-AF86-83A88FD0B26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80966" y="3355525"/>
            <a:ext cx="3805550"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03123231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userDrawn="1">
  <p:cSld name="3_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720000" y="552122"/>
            <a:ext cx="7006269" cy="553999"/>
          </a:xfrm>
        </p:spPr>
        <p:txBody>
          <a:bodyPr anchor="b">
            <a:noAutofit/>
          </a:bodyPr>
          <a:lstStyle>
            <a:lvl1pPr>
              <a:defRPr sz="3200" cap="all" baseline="0"/>
            </a:lvl1pPr>
          </a:lstStyle>
          <a:p>
            <a:r>
              <a:rPr lang="en-US"/>
              <a:t>Click to edit Master title style</a:t>
            </a:r>
            <a:endParaRPr lang="en-US" dirty="0"/>
          </a:p>
        </p:txBody>
      </p:sp>
      <p:sp>
        <p:nvSpPr>
          <p:cNvPr id="12" name="Text Placeholder 11"/>
          <p:cNvSpPr>
            <a:spLocks noGrp="1"/>
          </p:cNvSpPr>
          <p:nvPr>
            <p:ph type="body" sz="quarter" idx="10"/>
          </p:nvPr>
        </p:nvSpPr>
        <p:spPr>
          <a:xfrm>
            <a:off x="720000" y="1080001"/>
            <a:ext cx="7006269" cy="488795"/>
          </a:xfrm>
        </p:spPr>
        <p:txBody>
          <a:bodyPr>
            <a:noAutofit/>
          </a:bodyPr>
          <a:lstStyle>
            <a:lvl1pPr marL="0" indent="0">
              <a:buNone/>
              <a:defRPr sz="2667" baseline="0">
                <a:solidFill>
                  <a:schemeClr val="tx1"/>
                </a:solidFill>
              </a:defRPr>
            </a:lvl1pPr>
          </a:lstStyle>
          <a:p>
            <a:pPr lvl="0"/>
            <a:r>
              <a:rPr lang="en-US"/>
              <a:t>Click to edit Master text styles</a:t>
            </a:r>
          </a:p>
        </p:txBody>
      </p:sp>
      <p:sp>
        <p:nvSpPr>
          <p:cNvPr id="13" name="Text Placeholder 6"/>
          <p:cNvSpPr>
            <a:spLocks noGrp="1"/>
          </p:cNvSpPr>
          <p:nvPr>
            <p:ph type="body" sz="quarter" idx="12"/>
          </p:nvPr>
        </p:nvSpPr>
        <p:spPr>
          <a:xfrm>
            <a:off x="720000" y="2112963"/>
            <a:ext cx="10742400" cy="4020208"/>
          </a:xfrm>
        </p:spPr>
        <p:txBody>
          <a:bodyPr>
            <a:noAutofit/>
          </a:bodyPr>
          <a:lstStyle>
            <a:lvl1pPr marL="0" indent="0">
              <a:buNone/>
              <a:defRPr sz="2133" baseline="0"/>
            </a:lvl1pPr>
          </a:lstStyle>
          <a:p>
            <a:pPr lvl="0"/>
            <a:r>
              <a:rPr lang="en-US"/>
              <a:t>Click to edit Master text styles</a:t>
            </a:r>
          </a:p>
        </p:txBody>
      </p:sp>
      <p:sp>
        <p:nvSpPr>
          <p:cNvPr id="6" name="Slide Number Placeholder 5"/>
          <p:cNvSpPr>
            <a:spLocks noGrp="1"/>
          </p:cNvSpPr>
          <p:nvPr>
            <p:ph type="sldNum" sz="quarter" idx="13"/>
          </p:nvPr>
        </p:nvSpPr>
        <p:spPr>
          <a:xfrm>
            <a:off x="1728001" y="6372104"/>
            <a:ext cx="953803" cy="246184"/>
          </a:xfrm>
          <a:prstGeom prst="rect">
            <a:avLst/>
          </a:prstGeom>
        </p:spPr>
        <p:txBody>
          <a:bodyPr/>
          <a:lstStyle>
            <a:lvl1pPr>
              <a:defRPr/>
            </a:lvl1pPr>
          </a:lstStyle>
          <a:p>
            <a:pPr>
              <a:defRPr/>
            </a:pPr>
            <a:fld id="{D7A788FA-F864-4521-9DFD-AF03C9BFF3E5}" type="slidenum">
              <a:rPr lang="en-US" altLang="en-US"/>
              <a:pPr>
                <a:defRPr/>
              </a:pPr>
              <a:t>‹#›</a:t>
            </a:fld>
            <a:endParaRPr lang="en-US" altLang="en-US" dirty="0"/>
          </a:p>
        </p:txBody>
      </p:sp>
    </p:spTree>
    <p:extLst>
      <p:ext uri="{BB962C8B-B14F-4D97-AF65-F5344CB8AC3E}">
        <p14:creationId xmlns:p14="http://schemas.microsoft.com/office/powerpoint/2010/main" val="408165582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811F168-5851-4164-A476-942919F07F4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3463" y="3662363"/>
            <a:ext cx="6078537"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6" name="Picture 15">
            <a:extLst>
              <a:ext uri="{FF2B5EF4-FFF2-40B4-BE49-F238E27FC236}">
                <a16:creationId xmlns:a16="http://schemas.microsoft.com/office/drawing/2014/main" id="{980EB246-0392-4BB5-B5BD-C999CA9A71E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auto">
          <a:xfrm>
            <a:off x="9053513" y="328761"/>
            <a:ext cx="2673350"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81337221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154081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771641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0860427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886831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1219723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435875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836783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cSld name="ME_Content ">
    <p:spTree>
      <p:nvGrpSpPr>
        <p:cNvPr id="1" name=""/>
        <p:cNvGrpSpPr/>
        <p:nvPr/>
      </p:nvGrpSpPr>
      <p:grpSpPr>
        <a:xfrm>
          <a:off x="0" y="0"/>
          <a:ext cx="0" cy="0"/>
          <a:chOff x="0" y="0"/>
          <a:chExt cx="0" cy="0"/>
        </a:xfrm>
      </p:grpSpPr>
      <p:sp>
        <p:nvSpPr>
          <p:cNvPr id="5" name="Text Placeholder 2"/>
          <p:cNvSpPr>
            <a:spLocks noGrp="1"/>
          </p:cNvSpPr>
          <p:nvPr>
            <p:ph type="body" sz="quarter" idx="15"/>
          </p:nvPr>
        </p:nvSpPr>
        <p:spPr>
          <a:xfrm>
            <a:off x="-1902" y="6161088"/>
            <a:ext cx="11419083" cy="696912"/>
          </a:xfrm>
          <a:prstGeom prst="rect">
            <a:avLst/>
          </a:prstGeom>
        </p:spPr>
        <p:txBody>
          <a:bodyPr anchor="b">
            <a:noAutofit/>
          </a:bodyPr>
          <a:lstStyle>
            <a:lvl1pPr marL="0" indent="0">
              <a:lnSpc>
                <a:spcPct val="90000"/>
              </a:lnSpc>
              <a:spcBef>
                <a:spcPts val="0"/>
              </a:spcBef>
              <a:buFontTx/>
              <a:buNone/>
              <a:defRPr sz="1400" b="0">
                <a:solidFill>
                  <a:srgbClr val="262626"/>
                </a:solidFill>
              </a:defRPr>
            </a:lvl1pPr>
          </a:lstStyle>
          <a:p>
            <a:pPr lvl="0"/>
            <a:r>
              <a:rPr lang="en-US"/>
              <a:t>Click to edit Master text styles</a:t>
            </a:r>
          </a:p>
        </p:txBody>
      </p:sp>
      <p:sp>
        <p:nvSpPr>
          <p:cNvPr id="8" name="Title Placeholder 1"/>
          <p:cNvSpPr>
            <a:spLocks noGrp="1"/>
          </p:cNvSpPr>
          <p:nvPr>
            <p:ph type="title"/>
          </p:nvPr>
        </p:nvSpPr>
        <p:spPr>
          <a:xfrm>
            <a:off x="453772" y="246088"/>
            <a:ext cx="11362944" cy="86868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4" name="Content Placeholder 3"/>
          <p:cNvSpPr>
            <a:spLocks noGrp="1"/>
          </p:cNvSpPr>
          <p:nvPr>
            <p:ph sz="quarter" idx="16"/>
          </p:nvPr>
        </p:nvSpPr>
        <p:spPr>
          <a:xfrm>
            <a:off x="453773" y="1609344"/>
            <a:ext cx="10963409" cy="41910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861609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26" Type="http://schemas.openxmlformats.org/officeDocument/2006/relationships/slideLayout" Target="../slideLayouts/slideLayout60.xml"/><Relationship Id="rId39" Type="http://schemas.openxmlformats.org/officeDocument/2006/relationships/slideLayout" Target="../slideLayouts/slideLayout73.xml"/><Relationship Id="rId3" Type="http://schemas.openxmlformats.org/officeDocument/2006/relationships/slideLayout" Target="../slideLayouts/slideLayout37.xml"/><Relationship Id="rId21" Type="http://schemas.openxmlformats.org/officeDocument/2006/relationships/slideLayout" Target="../slideLayouts/slideLayout55.xml"/><Relationship Id="rId34" Type="http://schemas.openxmlformats.org/officeDocument/2006/relationships/slideLayout" Target="../slideLayouts/slideLayout68.xml"/><Relationship Id="rId42" Type="http://schemas.openxmlformats.org/officeDocument/2006/relationships/theme" Target="../theme/theme2.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5" Type="http://schemas.openxmlformats.org/officeDocument/2006/relationships/slideLayout" Target="../slideLayouts/slideLayout59.xml"/><Relationship Id="rId33" Type="http://schemas.openxmlformats.org/officeDocument/2006/relationships/slideLayout" Target="../slideLayouts/slideLayout67.xml"/><Relationship Id="rId38" Type="http://schemas.openxmlformats.org/officeDocument/2006/relationships/slideLayout" Target="../slideLayouts/slideLayout72.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29" Type="http://schemas.openxmlformats.org/officeDocument/2006/relationships/slideLayout" Target="../slideLayouts/slideLayout63.xml"/><Relationship Id="rId41" Type="http://schemas.openxmlformats.org/officeDocument/2006/relationships/slideLayout" Target="../slideLayouts/slideLayout75.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24" Type="http://schemas.openxmlformats.org/officeDocument/2006/relationships/slideLayout" Target="../slideLayouts/slideLayout58.xml"/><Relationship Id="rId32" Type="http://schemas.openxmlformats.org/officeDocument/2006/relationships/slideLayout" Target="../slideLayouts/slideLayout66.xml"/><Relationship Id="rId37" Type="http://schemas.openxmlformats.org/officeDocument/2006/relationships/slideLayout" Target="../slideLayouts/slideLayout71.xml"/><Relationship Id="rId40" Type="http://schemas.openxmlformats.org/officeDocument/2006/relationships/slideLayout" Target="../slideLayouts/slideLayout74.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slideLayout" Target="../slideLayouts/slideLayout57.xml"/><Relationship Id="rId28" Type="http://schemas.openxmlformats.org/officeDocument/2006/relationships/slideLayout" Target="../slideLayouts/slideLayout62.xml"/><Relationship Id="rId36" Type="http://schemas.openxmlformats.org/officeDocument/2006/relationships/slideLayout" Target="../slideLayouts/slideLayout70.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31" Type="http://schemas.openxmlformats.org/officeDocument/2006/relationships/slideLayout" Target="../slideLayouts/slideLayout65.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slideLayout" Target="../slideLayouts/slideLayout56.xml"/><Relationship Id="rId27" Type="http://schemas.openxmlformats.org/officeDocument/2006/relationships/slideLayout" Target="../slideLayouts/slideLayout61.xml"/><Relationship Id="rId30" Type="http://schemas.openxmlformats.org/officeDocument/2006/relationships/slideLayout" Target="../slideLayouts/slideLayout64.xml"/><Relationship Id="rId35" Type="http://schemas.openxmlformats.org/officeDocument/2006/relationships/slideLayout" Target="../slideLayouts/slideLayout6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83.xml"/><Relationship Id="rId3" Type="http://schemas.openxmlformats.org/officeDocument/2006/relationships/slideLayout" Target="../slideLayouts/slideLayout78.xml"/><Relationship Id="rId7" Type="http://schemas.openxmlformats.org/officeDocument/2006/relationships/slideLayout" Target="../slideLayouts/slideLayout82.xml"/><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5" Type="http://schemas.openxmlformats.org/officeDocument/2006/relationships/slideLayout" Target="../slideLayouts/slideLayout80.xml"/><Relationship Id="rId10" Type="http://schemas.openxmlformats.org/officeDocument/2006/relationships/theme" Target="../theme/theme3.xml"/><Relationship Id="rId4" Type="http://schemas.openxmlformats.org/officeDocument/2006/relationships/slideLayout" Target="../slideLayouts/slideLayout79.xml"/><Relationship Id="rId9" Type="http://schemas.openxmlformats.org/officeDocument/2006/relationships/slideLayout" Target="../slideLayouts/slideLayout8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92.xml"/><Relationship Id="rId3" Type="http://schemas.openxmlformats.org/officeDocument/2006/relationships/slideLayout" Target="../slideLayouts/slideLayout87.xml"/><Relationship Id="rId7" Type="http://schemas.openxmlformats.org/officeDocument/2006/relationships/slideLayout" Target="../slideLayouts/slideLayout91.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5" Type="http://schemas.openxmlformats.org/officeDocument/2006/relationships/slideLayout" Target="../slideLayouts/slideLayout89.xml"/><Relationship Id="rId10" Type="http://schemas.openxmlformats.org/officeDocument/2006/relationships/theme" Target="../theme/theme4.xml"/><Relationship Id="rId4" Type="http://schemas.openxmlformats.org/officeDocument/2006/relationships/slideLayout" Target="../slideLayouts/slideLayout88.xml"/><Relationship Id="rId9" Type="http://schemas.openxmlformats.org/officeDocument/2006/relationships/slideLayout" Target="../slideLayouts/slideLayout9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2"/>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2"/>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923107853"/>
      </p:ext>
    </p:extLst>
  </p:cSld>
  <p:clrMap bg1="dk2" tx1="lt1" bg2="dk1" tx2="lt2" accent1="accent1" accent2="accent2" accent3="accent3" accent4="accent4" accent5="accent5" accent6="accent6" hlink="hlink" folHlink="folHlink"/>
  <p:sldLayoutIdLst>
    <p:sldLayoutId id="2147484074" r:id="rId1"/>
    <p:sldLayoutId id="2147484075" r:id="rId2"/>
    <p:sldLayoutId id="2147484076" r:id="rId3"/>
    <p:sldLayoutId id="2147484077" r:id="rId4"/>
    <p:sldLayoutId id="2147484078" r:id="rId5"/>
    <p:sldLayoutId id="2147484079" r:id="rId6"/>
    <p:sldLayoutId id="2147484080" r:id="rId7"/>
    <p:sldLayoutId id="2147484081" r:id="rId8"/>
    <p:sldLayoutId id="2147484083" r:id="rId9"/>
    <p:sldLayoutId id="2147484085" r:id="rId10"/>
    <p:sldLayoutId id="2147484087" r:id="rId11"/>
    <p:sldLayoutId id="2147484088" r:id="rId12"/>
    <p:sldLayoutId id="2147484090" r:id="rId13"/>
    <p:sldLayoutId id="2147484092" r:id="rId14"/>
    <p:sldLayoutId id="2147484099" r:id="rId15"/>
    <p:sldLayoutId id="2147484052" r:id="rId16"/>
    <p:sldLayoutId id="2147484053" r:id="rId17"/>
    <p:sldLayoutId id="2147484054" r:id="rId18"/>
    <p:sldLayoutId id="2147484056" r:id="rId19"/>
    <p:sldLayoutId id="2147484057" r:id="rId20"/>
    <p:sldLayoutId id="2147484058" r:id="rId21"/>
    <p:sldLayoutId id="2147484059" r:id="rId22"/>
    <p:sldLayoutId id="2147484060" r:id="rId23"/>
    <p:sldLayoutId id="2147484106" r:id="rId24"/>
    <p:sldLayoutId id="2147484062" r:id="rId25"/>
    <p:sldLayoutId id="2147484063" r:id="rId26"/>
    <p:sldLayoutId id="2147484064" r:id="rId27"/>
    <p:sldLayoutId id="2147484066" r:id="rId28"/>
    <p:sldLayoutId id="2147484067" r:id="rId29"/>
    <p:sldLayoutId id="2147484068" r:id="rId30"/>
    <p:sldLayoutId id="2147484069" r:id="rId31"/>
    <p:sldLayoutId id="2147484070" r:id="rId32"/>
    <p:sldLayoutId id="2147484071" r:id="rId33"/>
    <p:sldLayoutId id="2147484072" r:id="rId3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189" algn="l" rtl="0" eaLnBrk="1" fontAlgn="base" hangingPunct="1">
        <a:spcBef>
          <a:spcPct val="0"/>
        </a:spcBef>
        <a:spcAft>
          <a:spcPct val="0"/>
        </a:spcAft>
        <a:defRPr sz="3500" b="1">
          <a:solidFill>
            <a:schemeClr val="tx2"/>
          </a:solidFill>
          <a:latin typeface="Arial" charset="0"/>
        </a:defRPr>
      </a:lvl6pPr>
      <a:lvl7pPr marL="914377" algn="l" rtl="0" eaLnBrk="1" fontAlgn="base" hangingPunct="1">
        <a:spcBef>
          <a:spcPct val="0"/>
        </a:spcBef>
        <a:spcAft>
          <a:spcPct val="0"/>
        </a:spcAft>
        <a:defRPr sz="3500" b="1">
          <a:solidFill>
            <a:schemeClr val="tx2"/>
          </a:solidFill>
          <a:latin typeface="Arial" charset="0"/>
        </a:defRPr>
      </a:lvl7pPr>
      <a:lvl8pPr marL="1371566" algn="l" rtl="0" eaLnBrk="1" fontAlgn="base" hangingPunct="1">
        <a:spcBef>
          <a:spcPct val="0"/>
        </a:spcBef>
        <a:spcAft>
          <a:spcPct val="0"/>
        </a:spcAft>
        <a:defRPr sz="3500" b="1">
          <a:solidFill>
            <a:schemeClr val="tx2"/>
          </a:solidFill>
          <a:latin typeface="Arial" charset="0"/>
        </a:defRPr>
      </a:lvl8pPr>
      <a:lvl9pPr marL="1828754" algn="l" rtl="0" eaLnBrk="1" fontAlgn="base" hangingPunct="1">
        <a:spcBef>
          <a:spcPct val="0"/>
        </a:spcBef>
        <a:spcAft>
          <a:spcPct val="0"/>
        </a:spcAft>
        <a:defRPr sz="3500" b="1">
          <a:solidFill>
            <a:schemeClr val="tx2"/>
          </a:solidFill>
          <a:latin typeface="Arial" charset="0"/>
        </a:defRPr>
      </a:lvl9pPr>
    </p:titleStyle>
    <p:bodyStyle>
      <a:lvl1pPr marL="342891" indent="-342891"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32" indent="-285744"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2971" indent="-228594"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160" indent="-228594"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349" indent="-228594"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537" indent="-228594"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726" indent="-228594"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8914" indent="-228594"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103" indent="-228594"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4054285844"/>
      </p:ext>
    </p:extLst>
  </p:cSld>
  <p:clrMap bg1="dk2" tx1="lt1" bg2="dk1" tx2="lt2" accent1="accent1" accent2="accent2" accent3="accent3" accent4="accent4" accent5="accent5" accent6="accent6" hlink="hlink" folHlink="folHlink"/>
  <p:sldLayoutIdLst>
    <p:sldLayoutId id="2147484108" r:id="rId1"/>
    <p:sldLayoutId id="2147484109" r:id="rId2"/>
    <p:sldLayoutId id="2147484110" r:id="rId3"/>
    <p:sldLayoutId id="2147484111" r:id="rId4"/>
    <p:sldLayoutId id="2147484112" r:id="rId5"/>
    <p:sldLayoutId id="2147484113" r:id="rId6"/>
    <p:sldLayoutId id="2147484114" r:id="rId7"/>
    <p:sldLayoutId id="2147484115" r:id="rId8"/>
    <p:sldLayoutId id="2147484116" r:id="rId9"/>
    <p:sldLayoutId id="2147484117" r:id="rId10"/>
    <p:sldLayoutId id="2147484118" r:id="rId11"/>
    <p:sldLayoutId id="2147484119" r:id="rId12"/>
    <p:sldLayoutId id="2147484120" r:id="rId13"/>
    <p:sldLayoutId id="2147484121" r:id="rId14"/>
    <p:sldLayoutId id="2147484122" r:id="rId15"/>
    <p:sldLayoutId id="2147484123" r:id="rId16"/>
    <p:sldLayoutId id="2147484124" r:id="rId17"/>
    <p:sldLayoutId id="2147484125" r:id="rId18"/>
    <p:sldLayoutId id="2147484126" r:id="rId19"/>
    <p:sldLayoutId id="2147484127" r:id="rId20"/>
    <p:sldLayoutId id="2147484128" r:id="rId21"/>
    <p:sldLayoutId id="2147484129" r:id="rId22"/>
    <p:sldLayoutId id="2147484130" r:id="rId23"/>
    <p:sldLayoutId id="2147484131" r:id="rId24"/>
    <p:sldLayoutId id="2147484132" r:id="rId25"/>
    <p:sldLayoutId id="2147484133" r:id="rId26"/>
    <p:sldLayoutId id="2147484134" r:id="rId27"/>
    <p:sldLayoutId id="2147484135" r:id="rId28"/>
    <p:sldLayoutId id="2147484136" r:id="rId29"/>
    <p:sldLayoutId id="2147484137" r:id="rId30"/>
    <p:sldLayoutId id="2147484138" r:id="rId31"/>
    <p:sldLayoutId id="2147484139" r:id="rId32"/>
    <p:sldLayoutId id="2147484140" r:id="rId33"/>
    <p:sldLayoutId id="2147484141" r:id="rId34"/>
    <p:sldLayoutId id="2147484142" r:id="rId35"/>
    <p:sldLayoutId id="2147484143" r:id="rId36"/>
    <p:sldLayoutId id="2147484144" r:id="rId37"/>
    <p:sldLayoutId id="2147484145" r:id="rId38"/>
    <p:sldLayoutId id="2147484146" r:id="rId39"/>
    <p:sldLayoutId id="2147484147" r:id="rId40"/>
    <p:sldLayoutId id="2147484148" r:id="rId41"/>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509604980"/>
      </p:ext>
    </p:extLst>
  </p:cSld>
  <p:clrMap bg1="dk2" tx1="lt1" bg2="dk1" tx2="lt2" accent1="accent1" accent2="accent2" accent3="accent3" accent4="accent4" accent5="accent5" accent6="accent6" hlink="hlink" folHlink="folHlink"/>
  <p:sldLayoutIdLst>
    <p:sldLayoutId id="2147484150" r:id="rId1"/>
    <p:sldLayoutId id="2147484151" r:id="rId2"/>
    <p:sldLayoutId id="2147484152" r:id="rId3"/>
    <p:sldLayoutId id="2147484153" r:id="rId4"/>
    <p:sldLayoutId id="2147484154" r:id="rId5"/>
    <p:sldLayoutId id="2147484155" r:id="rId6"/>
    <p:sldLayoutId id="2147484156" r:id="rId7"/>
    <p:sldLayoutId id="2147484157" r:id="rId8"/>
    <p:sldLayoutId id="2147484158" r:id="rId9"/>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4080421031"/>
      </p:ext>
    </p:extLst>
  </p:cSld>
  <p:clrMap bg1="dk2" tx1="lt1" bg2="dk1" tx2="lt2" accent1="accent1" accent2="accent2" accent3="accent3" accent4="accent4" accent5="accent5" accent6="accent6" hlink="hlink" folHlink="folHlink"/>
  <p:sldLayoutIdLst>
    <p:sldLayoutId id="2147484160" r:id="rId1"/>
    <p:sldLayoutId id="2147484161" r:id="rId2"/>
    <p:sldLayoutId id="2147484162" r:id="rId3"/>
    <p:sldLayoutId id="2147484163" r:id="rId4"/>
    <p:sldLayoutId id="2147484164" r:id="rId5"/>
    <p:sldLayoutId id="2147484165" r:id="rId6"/>
    <p:sldLayoutId id="2147484166" r:id="rId7"/>
    <p:sldLayoutId id="2147484167" r:id="rId8"/>
    <p:sldLayoutId id="2147484168" r:id="rId9"/>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hyperlink" Target="http://www.clinicaloptions.com/" TargetMode="Externa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hyperlink" Target="http://www.clinicaloptions.com/"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4.jpg"/><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www.clinicaloptions.com/" TargetMode="External"/><Relationship Id="rId5" Type="http://schemas.openxmlformats.org/officeDocument/2006/relationships/image" Target="../media/image4.jp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ags" Target="../tags/tag6.xml"/><Relationship Id="rId5" Type="http://schemas.openxmlformats.org/officeDocument/2006/relationships/hyperlink" Target="http://www.clinicaloptions.com/" TargetMode="External"/><Relationship Id="rId4" Type="http://schemas.openxmlformats.org/officeDocument/2006/relationships/image" Target="../media/image4.jp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9.xml"/><Relationship Id="rId1" Type="http://schemas.openxmlformats.org/officeDocument/2006/relationships/tags" Target="../tags/tag7.xml"/><Relationship Id="rId5" Type="http://schemas.openxmlformats.org/officeDocument/2006/relationships/hyperlink" Target="http://www.clinicaloptions.com/" TargetMode="External"/><Relationship Id="rId4" Type="http://schemas.openxmlformats.org/officeDocument/2006/relationships/image" Target="../media/image4.jp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9.xml"/><Relationship Id="rId1" Type="http://schemas.openxmlformats.org/officeDocument/2006/relationships/tags" Target="../tags/tag8.xml"/><Relationship Id="rId5" Type="http://schemas.openxmlformats.org/officeDocument/2006/relationships/hyperlink" Target="http://www.clinicaloptions.com/" TargetMode="External"/><Relationship Id="rId4" Type="http://schemas.openxmlformats.org/officeDocument/2006/relationships/image" Target="../media/image4.jpg"/></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9.xml"/><Relationship Id="rId5" Type="http://schemas.openxmlformats.org/officeDocument/2006/relationships/hyperlink" Target="http://www.clinicaloptions.com/" TargetMode="External"/><Relationship Id="rId4" Type="http://schemas.openxmlformats.org/officeDocument/2006/relationships/image" Target="../media/image4.jp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0.xml"/><Relationship Id="rId5" Type="http://schemas.openxmlformats.org/officeDocument/2006/relationships/hyperlink" Target="http://www.clinicaloptions.com/" TargetMode="External"/><Relationship Id="rId4" Type="http://schemas.openxmlformats.org/officeDocument/2006/relationships/image" Target="../media/image4.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9.xml"/><Relationship Id="rId1" Type="http://schemas.openxmlformats.org/officeDocument/2006/relationships/slideLayout" Target="../slideLayouts/slideLayout40.xml"/><Relationship Id="rId4" Type="http://schemas.openxmlformats.org/officeDocument/2006/relationships/hyperlink" Target="http://www.clinicaloptions.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0.xml"/><Relationship Id="rId1" Type="http://schemas.openxmlformats.org/officeDocument/2006/relationships/slideLayout" Target="../slideLayouts/slideLayout40.xml"/><Relationship Id="rId4" Type="http://schemas.openxmlformats.org/officeDocument/2006/relationships/hyperlink" Target="http://www.clinicaloptions.com/"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4.jpg"/><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1.xml"/><Relationship Id="rId1" Type="http://schemas.openxmlformats.org/officeDocument/2006/relationships/slideLayout" Target="../slideLayouts/slideLayout40.xml"/><Relationship Id="rId4" Type="http://schemas.openxmlformats.org/officeDocument/2006/relationships/hyperlink" Target="http://www.clinicaloptions.co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2.xml"/><Relationship Id="rId1" Type="http://schemas.openxmlformats.org/officeDocument/2006/relationships/slideLayout" Target="../slideLayouts/slideLayout40.xml"/><Relationship Id="rId4" Type="http://schemas.openxmlformats.org/officeDocument/2006/relationships/hyperlink" Target="http://www.clinicaloptions.com/"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40.xml"/><Relationship Id="rId5" Type="http://schemas.openxmlformats.org/officeDocument/2006/relationships/hyperlink" Target="http://www.clinicaloptions.com/" TargetMode="External"/><Relationship Id="rId4" Type="http://schemas.openxmlformats.org/officeDocument/2006/relationships/image" Target="../media/image4.jpg"/></Relationships>
</file>

<file path=ppt/slides/_rels/slide2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4.xml"/><Relationship Id="rId1" Type="http://schemas.openxmlformats.org/officeDocument/2006/relationships/slideLayout" Target="../slideLayouts/slideLayout40.xml"/><Relationship Id="rId5" Type="http://schemas.openxmlformats.org/officeDocument/2006/relationships/chart" Target="../charts/chart1.xml"/><Relationship Id="rId4" Type="http://schemas.openxmlformats.org/officeDocument/2006/relationships/hyperlink" Target="http://www.clinicaloptions.com/"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5.xml"/><Relationship Id="rId1" Type="http://schemas.openxmlformats.org/officeDocument/2006/relationships/slideLayout" Target="../slideLayouts/slideLayout40.xml"/><Relationship Id="rId4" Type="http://schemas.openxmlformats.org/officeDocument/2006/relationships/hyperlink" Target="http://www.clinicaloptions.com/"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6.xml"/><Relationship Id="rId1" Type="http://schemas.openxmlformats.org/officeDocument/2006/relationships/slideLayout" Target="../slideLayouts/slideLayout40.xml"/><Relationship Id="rId4" Type="http://schemas.openxmlformats.org/officeDocument/2006/relationships/hyperlink" Target="http://www.clinicaloptions.com/"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7.xml"/><Relationship Id="rId1" Type="http://schemas.openxmlformats.org/officeDocument/2006/relationships/slideLayout" Target="../slideLayouts/slideLayout36.xml"/><Relationship Id="rId4" Type="http://schemas.openxmlformats.org/officeDocument/2006/relationships/hyperlink" Target="http://www.clinicaloptions.com/"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8.xml"/><Relationship Id="rId1" Type="http://schemas.openxmlformats.org/officeDocument/2006/relationships/slideLayout" Target="../slideLayouts/slideLayout36.xml"/><Relationship Id="rId4" Type="http://schemas.openxmlformats.org/officeDocument/2006/relationships/hyperlink" Target="http://www.clinicaloptions.com/"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4.jpg"/></Relationships>
</file>

<file path=ppt/slides/_rels/slide3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4.jpg"/><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1.xml"/><Relationship Id="rId1" Type="http://schemas.openxmlformats.org/officeDocument/2006/relationships/slideLayout" Target="../slideLayouts/slideLayout77.xml"/><Relationship Id="rId4" Type="http://schemas.openxmlformats.org/officeDocument/2006/relationships/hyperlink" Target="http://www.clinicaloptions.com/"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2.xml"/><Relationship Id="rId1" Type="http://schemas.openxmlformats.org/officeDocument/2006/relationships/slideLayout" Target="../slideLayouts/slideLayout77.xml"/><Relationship Id="rId4" Type="http://schemas.openxmlformats.org/officeDocument/2006/relationships/hyperlink" Target="http://www.clinicaloptions.com/"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3.xml"/><Relationship Id="rId1" Type="http://schemas.openxmlformats.org/officeDocument/2006/relationships/slideLayout" Target="../slideLayouts/slideLayout77.xml"/><Relationship Id="rId4" Type="http://schemas.openxmlformats.org/officeDocument/2006/relationships/hyperlink" Target="http://www.clinicaloptions.com/"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4.xml"/><Relationship Id="rId1" Type="http://schemas.openxmlformats.org/officeDocument/2006/relationships/slideLayout" Target="../slideLayouts/slideLayout81.xml"/><Relationship Id="rId4" Type="http://schemas.openxmlformats.org/officeDocument/2006/relationships/hyperlink" Target="http://www.clinicaloptions.com/" TargetMode="External"/></Relationships>
</file>

<file path=ppt/slides/_rels/slide40.xml.rels><?xml version="1.0" encoding="UTF-8" standalone="yes"?>
<Relationships xmlns="http://schemas.openxmlformats.org/package/2006/relationships"><Relationship Id="rId13" Type="http://schemas.openxmlformats.org/officeDocument/2006/relationships/tags" Target="../tags/tag23.xml"/><Relationship Id="rId18" Type="http://schemas.openxmlformats.org/officeDocument/2006/relationships/tags" Target="../tags/tag28.xml"/><Relationship Id="rId26" Type="http://schemas.openxmlformats.org/officeDocument/2006/relationships/tags" Target="../tags/tag36.xml"/><Relationship Id="rId39" Type="http://schemas.openxmlformats.org/officeDocument/2006/relationships/tags" Target="../tags/tag49.xml"/><Relationship Id="rId21" Type="http://schemas.openxmlformats.org/officeDocument/2006/relationships/tags" Target="../tags/tag31.xml"/><Relationship Id="rId34" Type="http://schemas.openxmlformats.org/officeDocument/2006/relationships/tags" Target="../tags/tag44.xml"/><Relationship Id="rId42" Type="http://schemas.openxmlformats.org/officeDocument/2006/relationships/tags" Target="../tags/tag52.xml"/><Relationship Id="rId47" Type="http://schemas.openxmlformats.org/officeDocument/2006/relationships/tags" Target="../tags/tag57.xml"/><Relationship Id="rId50" Type="http://schemas.openxmlformats.org/officeDocument/2006/relationships/tags" Target="../tags/tag60.xml"/><Relationship Id="rId55" Type="http://schemas.openxmlformats.org/officeDocument/2006/relationships/tags" Target="../tags/tag65.xml"/><Relationship Id="rId7" Type="http://schemas.openxmlformats.org/officeDocument/2006/relationships/tags" Target="../tags/tag17.xml"/><Relationship Id="rId12" Type="http://schemas.openxmlformats.org/officeDocument/2006/relationships/tags" Target="../tags/tag22.xml"/><Relationship Id="rId17" Type="http://schemas.openxmlformats.org/officeDocument/2006/relationships/tags" Target="../tags/tag27.xml"/><Relationship Id="rId25" Type="http://schemas.openxmlformats.org/officeDocument/2006/relationships/tags" Target="../tags/tag35.xml"/><Relationship Id="rId33" Type="http://schemas.openxmlformats.org/officeDocument/2006/relationships/tags" Target="../tags/tag43.xml"/><Relationship Id="rId38" Type="http://schemas.openxmlformats.org/officeDocument/2006/relationships/tags" Target="../tags/tag48.xml"/><Relationship Id="rId46" Type="http://schemas.openxmlformats.org/officeDocument/2006/relationships/tags" Target="../tags/tag56.xml"/><Relationship Id="rId59" Type="http://schemas.openxmlformats.org/officeDocument/2006/relationships/hyperlink" Target="http://www.clinicaloptions.com/" TargetMode="External"/><Relationship Id="rId2" Type="http://schemas.openxmlformats.org/officeDocument/2006/relationships/tags" Target="../tags/tag12.xml"/><Relationship Id="rId16" Type="http://schemas.openxmlformats.org/officeDocument/2006/relationships/tags" Target="../tags/tag26.xml"/><Relationship Id="rId20" Type="http://schemas.openxmlformats.org/officeDocument/2006/relationships/tags" Target="../tags/tag30.xml"/><Relationship Id="rId29" Type="http://schemas.openxmlformats.org/officeDocument/2006/relationships/tags" Target="../tags/tag39.xml"/><Relationship Id="rId41" Type="http://schemas.openxmlformats.org/officeDocument/2006/relationships/tags" Target="../tags/tag51.xml"/><Relationship Id="rId54" Type="http://schemas.openxmlformats.org/officeDocument/2006/relationships/tags" Target="../tags/tag64.xml"/><Relationship Id="rId1" Type="http://schemas.openxmlformats.org/officeDocument/2006/relationships/tags" Target="../tags/tag11.xml"/><Relationship Id="rId6" Type="http://schemas.openxmlformats.org/officeDocument/2006/relationships/tags" Target="../tags/tag16.xml"/><Relationship Id="rId11" Type="http://schemas.openxmlformats.org/officeDocument/2006/relationships/tags" Target="../tags/tag21.xml"/><Relationship Id="rId24" Type="http://schemas.openxmlformats.org/officeDocument/2006/relationships/tags" Target="../tags/tag34.xml"/><Relationship Id="rId32" Type="http://schemas.openxmlformats.org/officeDocument/2006/relationships/tags" Target="../tags/tag42.xml"/><Relationship Id="rId37" Type="http://schemas.openxmlformats.org/officeDocument/2006/relationships/tags" Target="../tags/tag47.xml"/><Relationship Id="rId40" Type="http://schemas.openxmlformats.org/officeDocument/2006/relationships/tags" Target="../tags/tag50.xml"/><Relationship Id="rId45" Type="http://schemas.openxmlformats.org/officeDocument/2006/relationships/tags" Target="../tags/tag55.xml"/><Relationship Id="rId53" Type="http://schemas.openxmlformats.org/officeDocument/2006/relationships/tags" Target="../tags/tag63.xml"/><Relationship Id="rId58" Type="http://schemas.openxmlformats.org/officeDocument/2006/relationships/image" Target="../media/image4.jpg"/><Relationship Id="rId5" Type="http://schemas.openxmlformats.org/officeDocument/2006/relationships/tags" Target="../tags/tag15.xml"/><Relationship Id="rId15" Type="http://schemas.openxmlformats.org/officeDocument/2006/relationships/tags" Target="../tags/tag25.xml"/><Relationship Id="rId23" Type="http://schemas.openxmlformats.org/officeDocument/2006/relationships/tags" Target="../tags/tag33.xml"/><Relationship Id="rId28" Type="http://schemas.openxmlformats.org/officeDocument/2006/relationships/tags" Target="../tags/tag38.xml"/><Relationship Id="rId36" Type="http://schemas.openxmlformats.org/officeDocument/2006/relationships/tags" Target="../tags/tag46.xml"/><Relationship Id="rId49" Type="http://schemas.openxmlformats.org/officeDocument/2006/relationships/tags" Target="../tags/tag59.xml"/><Relationship Id="rId57" Type="http://schemas.openxmlformats.org/officeDocument/2006/relationships/notesSlide" Target="../notesSlides/notesSlide35.xml"/><Relationship Id="rId10" Type="http://schemas.openxmlformats.org/officeDocument/2006/relationships/tags" Target="../tags/tag20.xml"/><Relationship Id="rId19" Type="http://schemas.openxmlformats.org/officeDocument/2006/relationships/tags" Target="../tags/tag29.xml"/><Relationship Id="rId31" Type="http://schemas.openxmlformats.org/officeDocument/2006/relationships/tags" Target="../tags/tag41.xml"/><Relationship Id="rId44" Type="http://schemas.openxmlformats.org/officeDocument/2006/relationships/tags" Target="../tags/tag54.xml"/><Relationship Id="rId52" Type="http://schemas.openxmlformats.org/officeDocument/2006/relationships/tags" Target="../tags/tag62.xml"/><Relationship Id="rId4" Type="http://schemas.openxmlformats.org/officeDocument/2006/relationships/tags" Target="../tags/tag14.xml"/><Relationship Id="rId9" Type="http://schemas.openxmlformats.org/officeDocument/2006/relationships/tags" Target="../tags/tag19.xml"/><Relationship Id="rId14" Type="http://schemas.openxmlformats.org/officeDocument/2006/relationships/tags" Target="../tags/tag24.xml"/><Relationship Id="rId22" Type="http://schemas.openxmlformats.org/officeDocument/2006/relationships/tags" Target="../tags/tag32.xml"/><Relationship Id="rId27" Type="http://schemas.openxmlformats.org/officeDocument/2006/relationships/tags" Target="../tags/tag37.xml"/><Relationship Id="rId30" Type="http://schemas.openxmlformats.org/officeDocument/2006/relationships/tags" Target="../tags/tag40.xml"/><Relationship Id="rId35" Type="http://schemas.openxmlformats.org/officeDocument/2006/relationships/tags" Target="../tags/tag45.xml"/><Relationship Id="rId43" Type="http://schemas.openxmlformats.org/officeDocument/2006/relationships/tags" Target="../tags/tag53.xml"/><Relationship Id="rId48" Type="http://schemas.openxmlformats.org/officeDocument/2006/relationships/tags" Target="../tags/tag58.xml"/><Relationship Id="rId56" Type="http://schemas.openxmlformats.org/officeDocument/2006/relationships/slideLayout" Target="../slideLayouts/slideLayout77.xml"/><Relationship Id="rId8" Type="http://schemas.openxmlformats.org/officeDocument/2006/relationships/tags" Target="../tags/tag18.xml"/><Relationship Id="rId51" Type="http://schemas.openxmlformats.org/officeDocument/2006/relationships/tags" Target="../tags/tag61.xml"/><Relationship Id="rId3" Type="http://schemas.openxmlformats.org/officeDocument/2006/relationships/tags" Target="../tags/tag13.xml"/></Relationships>
</file>

<file path=ppt/slides/_rels/slide4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6.xml"/><Relationship Id="rId1" Type="http://schemas.openxmlformats.org/officeDocument/2006/relationships/slideLayout" Target="../slideLayouts/slideLayout15.xml"/><Relationship Id="rId4" Type="http://schemas.openxmlformats.org/officeDocument/2006/relationships/hyperlink" Target="http://www.clinicaloptions.com/"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3.xml.rels><?xml version="1.0" encoding="UTF-8" standalone="yes"?>
<Relationships xmlns="http://schemas.openxmlformats.org/package/2006/relationships"><Relationship Id="rId8" Type="http://schemas.openxmlformats.org/officeDocument/2006/relationships/image" Target="../media/image4.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hyperlink" Target="http://www.clinicaloptions.com/"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9.xml"/><Relationship Id="rId1" Type="http://schemas.openxmlformats.org/officeDocument/2006/relationships/slideLayout" Target="../slideLayouts/slideLayout40.xml"/><Relationship Id="rId4" Type="http://schemas.openxmlformats.org/officeDocument/2006/relationships/hyperlink" Target="http://www.clinicaloptions.com/"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0.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42.xml"/><Relationship Id="rId1" Type="http://schemas.openxmlformats.org/officeDocument/2006/relationships/slideLayout" Target="../slideLayouts/slideLayout8.xml"/><Relationship Id="rId4" Type="http://schemas.openxmlformats.org/officeDocument/2006/relationships/hyperlink" Target="https://www.clinicaloptions.com/oncology/topics/ovarian-cance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598489" y="1600200"/>
            <a:ext cx="10882313" cy="2057400"/>
          </a:xfrm>
        </p:spPr>
        <p:txBody>
          <a:bodyPr>
            <a:normAutofit/>
          </a:bodyPr>
          <a:lstStyle/>
          <a:p>
            <a:r>
              <a:rPr lang="en-US" dirty="0"/>
              <a:t>Current Landscape in Ovarian Cancer: PARP Inhibitors and Targeted Therapy</a:t>
            </a:r>
            <a:endParaRPr lang="en-US" altLang="en-US" sz="4000" dirty="0"/>
          </a:p>
        </p:txBody>
      </p:sp>
      <p:sp>
        <p:nvSpPr>
          <p:cNvPr id="11" name="Text Box 21">
            <a:extLst>
              <a:ext uri="{FF2B5EF4-FFF2-40B4-BE49-F238E27FC236}">
                <a16:creationId xmlns:a16="http://schemas.microsoft.com/office/drawing/2014/main" id="{C4ACE900-0123-4606-B11B-5724464F2043}"/>
              </a:ext>
            </a:extLst>
          </p:cNvPr>
          <p:cNvSpPr txBox="1">
            <a:spLocks noChangeArrowheads="1"/>
          </p:cNvSpPr>
          <p:nvPr/>
        </p:nvSpPr>
        <p:spPr bwMode="auto">
          <a:xfrm>
            <a:off x="423864" y="6386930"/>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This program is supported by an educational grant from GlaxoSmithKline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2EA7C26C-B110-434F-B033-E9F0FB348806}"/>
              </a:ext>
            </a:extLst>
          </p:cNvPr>
          <p:cNvSpPr>
            <a:spLocks noGrp="1"/>
          </p:cNvSpPr>
          <p:nvPr>
            <p:ph type="title"/>
          </p:nvPr>
        </p:nvSpPr>
        <p:spPr>
          <a:xfrm>
            <a:off x="611188" y="238125"/>
            <a:ext cx="10869612" cy="1103313"/>
          </a:xfrm>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11F75C59-73F3-4324-BD0B-E2031E76BBD7}"/>
              </a:ext>
            </a:extLst>
          </p:cNvPr>
          <p:cNvSpPr>
            <a:spLocks noGrp="1" noChangeArrowheads="1"/>
          </p:cNvSpPr>
          <p:nvPr>
            <p:ph idx="1"/>
          </p:nvPr>
        </p:nvSpPr>
        <p:spPr>
          <a:xfrm>
            <a:off x="606425" y="1512888"/>
            <a:ext cx="10874375" cy="4651375"/>
          </a:xfrm>
        </p:spPr>
        <p:txBody>
          <a:bodyPr/>
          <a:lstStyle/>
          <a:p>
            <a:pPr marL="346075" indent="-346075" eaLnBrk="1" hangingPunct="1">
              <a:buSzPts val="24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7" name="Group 6">
            <a:extLst>
              <a:ext uri="{FF2B5EF4-FFF2-40B4-BE49-F238E27FC236}">
                <a16:creationId xmlns:a16="http://schemas.microsoft.com/office/drawing/2014/main" id="{9FD57B58-CE11-41F3-A77A-5CF0A7628887}"/>
              </a:ext>
            </a:extLst>
          </p:cNvPr>
          <p:cNvGrpSpPr>
            <a:grpSpLocks/>
          </p:cNvGrpSpPr>
          <p:nvPr/>
        </p:nvGrpSpPr>
        <p:grpSpPr bwMode="auto">
          <a:xfrm>
            <a:off x="4083019" y="3364806"/>
            <a:ext cx="3479671" cy="640573"/>
            <a:chOff x="6219799" y="6145018"/>
            <a:chExt cx="3479437" cy="641926"/>
          </a:xfrm>
        </p:grpSpPr>
        <p:sp>
          <p:nvSpPr>
            <p:cNvPr id="8" name="Rectangle 7">
              <a:extLst>
                <a:ext uri="{FF2B5EF4-FFF2-40B4-BE49-F238E27FC236}">
                  <a16:creationId xmlns:a16="http://schemas.microsoft.com/office/drawing/2014/main" id="{B43527ED-1250-4612-B225-5E9FB985FF83}"/>
                </a:ext>
              </a:extLst>
            </p:cNvPr>
            <p:cNvSpPr>
              <a:spLocks noChangeArrowheads="1"/>
            </p:cNvSpPr>
            <p:nvPr/>
          </p:nvSpPr>
          <p:spPr bwMode="auto">
            <a:xfrm>
              <a:off x="6219799" y="6385989"/>
              <a:ext cx="3479437" cy="400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endParaRPr>
            </a:p>
          </p:txBody>
        </p:sp>
        <p:pic>
          <p:nvPicPr>
            <p:cNvPr id="9" name="Picture 8">
              <a:extLst>
                <a:ext uri="{FF2B5EF4-FFF2-40B4-BE49-F238E27FC236}">
                  <a16:creationId xmlns:a16="http://schemas.microsoft.com/office/drawing/2014/main" id="{EF9F4D06-2E12-44BF-91D7-51569ADC1F2F}"/>
                </a:ext>
              </a:extLst>
            </p:cNvPr>
            <p:cNvPicPr>
              <a:picLocks noChangeAspect="1"/>
            </p:cNvPicPr>
            <p:nvPr/>
          </p:nvPicPr>
          <p:blipFill>
            <a:blip r:embed="rId5">
              <a:extLst>
                <a:ext uri="{28A0092B-C50C-407E-A947-70E740481C1C}">
                  <a14:useLocalDpi xmlns:a14="http://schemas.microsoft.com/office/drawing/2010/main" val="0"/>
                </a:ext>
              </a:extLst>
            </a:blip>
            <a:srcRect t="-1894" r="5573"/>
            <a:stretch>
              <a:fillRect/>
            </a:stretch>
          </p:blipFill>
          <p:spPr bwMode="auto">
            <a:xfrm>
              <a:off x="8773936" y="6145018"/>
              <a:ext cx="768527" cy="252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9892851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Faculty</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a:xfrm>
            <a:off x="604675" y="1513047"/>
            <a:ext cx="10877529" cy="4650686"/>
          </a:xfrm>
        </p:spPr>
        <p:txBody>
          <a:bodyPr rtlCol="0">
            <a:noAutofit/>
          </a:bodyPr>
          <a:lstStyle/>
          <a:p>
            <a:pPr marL="0" indent="0">
              <a:buClr>
                <a:schemeClr val="accent6"/>
              </a:buClr>
              <a:buNone/>
              <a:defRPr/>
            </a:pPr>
            <a:r>
              <a:rPr lang="en-US" sz="2600" b="1" dirty="0">
                <a:solidFill>
                  <a:srgbClr val="E1471D"/>
                </a:solidFill>
              </a:rPr>
              <a:t>Bradley J. Monk, MD, FACS, FACOG</a:t>
            </a:r>
            <a:br>
              <a:rPr lang="en-US" sz="2600" b="1" dirty="0">
                <a:solidFill>
                  <a:srgbClr val="E1471D"/>
                </a:solidFill>
              </a:rPr>
            </a:br>
            <a:r>
              <a:rPr lang="en-US" sz="2400" i="1" dirty="0">
                <a:solidFill>
                  <a:srgbClr val="000000"/>
                </a:solidFill>
              </a:rPr>
              <a:t>Professor</a:t>
            </a:r>
            <a:br>
              <a:rPr lang="en-US" sz="2400" i="1" dirty="0">
                <a:solidFill>
                  <a:srgbClr val="000000"/>
                </a:solidFill>
              </a:rPr>
            </a:br>
            <a:r>
              <a:rPr lang="en-US" sz="2400" dirty="0">
                <a:solidFill>
                  <a:srgbClr val="000000"/>
                </a:solidFill>
              </a:rPr>
              <a:t>Division of Gynecologic Oncology</a:t>
            </a:r>
            <a:br>
              <a:rPr lang="en-US" sz="2400" dirty="0">
                <a:solidFill>
                  <a:srgbClr val="000000"/>
                </a:solidFill>
              </a:rPr>
            </a:br>
            <a:r>
              <a:rPr lang="en-US" sz="2400" dirty="0">
                <a:solidFill>
                  <a:srgbClr val="000000"/>
                </a:solidFill>
              </a:rPr>
              <a:t>Arizona Oncology (US Oncology Network)</a:t>
            </a:r>
            <a:br>
              <a:rPr lang="en-US" sz="2400" dirty="0">
                <a:solidFill>
                  <a:srgbClr val="000000"/>
                </a:solidFill>
              </a:rPr>
            </a:br>
            <a:r>
              <a:rPr lang="en-US" sz="2400" dirty="0">
                <a:solidFill>
                  <a:srgbClr val="000000"/>
                </a:solidFill>
              </a:rPr>
              <a:t>University of Arizona College of Medicine—Phoenix</a:t>
            </a:r>
            <a:br>
              <a:rPr lang="en-US" sz="2400" dirty="0">
                <a:solidFill>
                  <a:srgbClr val="000000"/>
                </a:solidFill>
              </a:rPr>
            </a:br>
            <a:r>
              <a:rPr lang="en-US" sz="2400" dirty="0">
                <a:solidFill>
                  <a:srgbClr val="000000"/>
                </a:solidFill>
              </a:rPr>
              <a:t>Creighton University School of Medicine at St Joseph’s Hospital</a:t>
            </a:r>
            <a:br>
              <a:rPr lang="en-US" sz="2400" dirty="0">
                <a:solidFill>
                  <a:srgbClr val="000000"/>
                </a:solidFill>
              </a:rPr>
            </a:br>
            <a:r>
              <a:rPr lang="en-US" sz="2400" dirty="0">
                <a:solidFill>
                  <a:srgbClr val="000000"/>
                </a:solidFill>
              </a:rPr>
              <a:t>Phoenix, Arizona</a:t>
            </a:r>
          </a:p>
          <a:p>
            <a:pPr marL="0" indent="0">
              <a:buClr>
                <a:schemeClr val="accent6"/>
              </a:buClr>
              <a:buNone/>
              <a:defRPr/>
            </a:pPr>
            <a:r>
              <a:rPr lang="en-US" sz="2400" b="1" dirty="0">
                <a:solidFill>
                  <a:srgbClr val="E1471D"/>
                </a:solidFill>
              </a:rPr>
              <a:t>Bradley J. Monk, MD, FACS, FACOG, </a:t>
            </a:r>
            <a:r>
              <a:rPr lang="en-US" sz="2400" dirty="0">
                <a:solidFill>
                  <a:srgbClr val="000000"/>
                </a:solidFill>
              </a:rPr>
              <a:t>has disclosed that he has received consulting fees from Advaxis, Amgen, AstraZeneca, Biodesix, Clovis, Gradalis, ImmunoGen, Insys, Mateon, Merck, Perthera, Pfizer, Precision Oncology, Roche/Genentech, and Tesaro; fees for non-CME/CE services from AstraZeneca, Clovis, Janssen/Johnson &amp; Johnson, Roche/Genentech, and Tesaro; and funds for research support from Amgen, Array, Genentech, Janssen/Johnson &amp; Johnson, Morphotek, Lilly, and Tesaro. </a:t>
            </a:r>
            <a:endParaRPr lang="en-US" sz="2400" dirty="0"/>
          </a:p>
          <a:p>
            <a:pPr marL="0" indent="0">
              <a:buClr>
                <a:schemeClr val="accent6"/>
              </a:buClr>
              <a:buNone/>
              <a:defRPr/>
            </a:pPr>
            <a:endParaRPr lang="en-US" sz="2600" dirty="0"/>
          </a:p>
          <a:p>
            <a:pPr marL="0" indent="0">
              <a:buClr>
                <a:schemeClr val="accent6"/>
              </a:buClr>
              <a:buNone/>
              <a:defRPr/>
            </a:pPr>
            <a:endParaRPr lang="en-US" sz="2600" dirty="0"/>
          </a:p>
        </p:txBody>
      </p:sp>
    </p:spTree>
    <p:extLst>
      <p:ext uri="{BB962C8B-B14F-4D97-AF65-F5344CB8AC3E}">
        <p14:creationId xmlns:p14="http://schemas.microsoft.com/office/powerpoint/2010/main" val="418724772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0" name="Straight Connector 59">
            <a:extLst>
              <a:ext uri="{FF2B5EF4-FFF2-40B4-BE49-F238E27FC236}">
                <a16:creationId xmlns:a16="http://schemas.microsoft.com/office/drawing/2014/main" id="{ACAEB886-A3BB-4DCB-94FA-31F1AC1AB926}"/>
              </a:ext>
            </a:extLst>
          </p:cNvPr>
          <p:cNvCxnSpPr>
            <a:cxnSpLocks/>
          </p:cNvCxnSpPr>
          <p:nvPr/>
        </p:nvCxnSpPr>
        <p:spPr>
          <a:xfrm flipV="1">
            <a:off x="8243697" y="3084659"/>
            <a:ext cx="2137454" cy="2831681"/>
          </a:xfrm>
          <a:prstGeom prst="line">
            <a:avLst/>
          </a:prstGeom>
          <a:ln w="9525" cmpd="sng">
            <a:solidFill>
              <a:srgbClr val="3C3C3C"/>
            </a:solidFill>
            <a:prstDash val="solid"/>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2B826A1A-32CA-7843-A0B0-08E622D09910}"/>
              </a:ext>
            </a:extLst>
          </p:cNvPr>
          <p:cNvCxnSpPr>
            <a:cxnSpLocks/>
          </p:cNvCxnSpPr>
          <p:nvPr/>
        </p:nvCxnSpPr>
        <p:spPr>
          <a:xfrm flipV="1">
            <a:off x="10306649" y="3070384"/>
            <a:ext cx="0" cy="1554136"/>
          </a:xfrm>
          <a:prstGeom prst="line">
            <a:avLst/>
          </a:prstGeom>
          <a:ln w="9525" cmpd="sng">
            <a:solidFill>
              <a:srgbClr val="3C3C3C"/>
            </a:solidFill>
            <a:prstDash val="solid"/>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5FE06237-CC9D-C44C-8DAB-B03513EA0C71}"/>
              </a:ext>
            </a:extLst>
          </p:cNvPr>
          <p:cNvCxnSpPr>
            <a:cxnSpLocks/>
          </p:cNvCxnSpPr>
          <p:nvPr/>
        </p:nvCxnSpPr>
        <p:spPr>
          <a:xfrm flipV="1">
            <a:off x="10126815" y="3074383"/>
            <a:ext cx="20421" cy="2148109"/>
          </a:xfrm>
          <a:prstGeom prst="line">
            <a:avLst/>
          </a:prstGeom>
          <a:ln w="9525" cmpd="sng">
            <a:solidFill>
              <a:srgbClr val="3C3C3C"/>
            </a:solidFill>
            <a:prstDash val="solid"/>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F17CC090-3AD6-5041-A26E-672234B870C0}"/>
              </a:ext>
            </a:extLst>
          </p:cNvPr>
          <p:cNvCxnSpPr/>
          <p:nvPr/>
        </p:nvCxnSpPr>
        <p:spPr>
          <a:xfrm flipV="1">
            <a:off x="9955347" y="3083639"/>
            <a:ext cx="14672" cy="2644027"/>
          </a:xfrm>
          <a:prstGeom prst="line">
            <a:avLst/>
          </a:prstGeom>
          <a:ln w="9525" cmpd="sng">
            <a:solidFill>
              <a:srgbClr val="3C3C3C"/>
            </a:solidFill>
            <a:prstDash val="solid"/>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0FA62D1F-2275-4D46-82A9-074FA0A52634}"/>
              </a:ext>
            </a:extLst>
          </p:cNvPr>
          <p:cNvCxnSpPr/>
          <p:nvPr/>
        </p:nvCxnSpPr>
        <p:spPr>
          <a:xfrm flipH="1">
            <a:off x="5110428" y="1801831"/>
            <a:ext cx="3" cy="1266357"/>
          </a:xfrm>
          <a:prstGeom prst="line">
            <a:avLst/>
          </a:prstGeom>
          <a:ln w="9525" cmpd="sng">
            <a:solidFill>
              <a:srgbClr val="3C3C3C"/>
            </a:solidFill>
            <a:prstDash val="solid"/>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DD58C12E-157E-5B44-96D0-8AD40757088B}"/>
              </a:ext>
            </a:extLst>
          </p:cNvPr>
          <p:cNvCxnSpPr>
            <a:cxnSpLocks/>
          </p:cNvCxnSpPr>
          <p:nvPr/>
        </p:nvCxnSpPr>
        <p:spPr>
          <a:xfrm>
            <a:off x="292440" y="3081058"/>
            <a:ext cx="0" cy="1536141"/>
          </a:xfrm>
          <a:prstGeom prst="line">
            <a:avLst/>
          </a:prstGeom>
          <a:ln w="9525" cmpd="sng">
            <a:solidFill>
              <a:srgbClr val="3C3C3C"/>
            </a:solidFill>
            <a:prstDash val="solid"/>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7E254605-FAFD-6E42-8C6E-F0EF276D89DF}"/>
              </a:ext>
            </a:extLst>
          </p:cNvPr>
          <p:cNvCxnSpPr>
            <a:cxnSpLocks/>
          </p:cNvCxnSpPr>
          <p:nvPr/>
        </p:nvCxnSpPr>
        <p:spPr>
          <a:xfrm flipV="1">
            <a:off x="9817667" y="1101192"/>
            <a:ext cx="0" cy="1968552"/>
          </a:xfrm>
          <a:prstGeom prst="line">
            <a:avLst/>
          </a:prstGeom>
          <a:ln w="9525" cmpd="sng">
            <a:solidFill>
              <a:srgbClr val="3C3C3C"/>
            </a:solidFill>
            <a:prstDash val="solid"/>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BD836C15-56F5-BD48-99A2-E2AAA8620A1F}"/>
              </a:ext>
            </a:extLst>
          </p:cNvPr>
          <p:cNvCxnSpPr/>
          <p:nvPr/>
        </p:nvCxnSpPr>
        <p:spPr>
          <a:xfrm flipV="1">
            <a:off x="8429680" y="3069755"/>
            <a:ext cx="1199381" cy="1603261"/>
          </a:xfrm>
          <a:prstGeom prst="line">
            <a:avLst/>
          </a:prstGeom>
          <a:ln w="9525" cmpd="sng">
            <a:solidFill>
              <a:srgbClr val="3C3C3C"/>
            </a:solidFill>
            <a:prstDash val="solid"/>
          </a:ln>
        </p:spPr>
        <p:style>
          <a:lnRef idx="2">
            <a:schemeClr val="accent1"/>
          </a:lnRef>
          <a:fillRef idx="0">
            <a:schemeClr val="accent1"/>
          </a:fillRef>
          <a:effectRef idx="1">
            <a:schemeClr val="accent1"/>
          </a:effectRef>
          <a:fontRef idx="minor">
            <a:schemeClr val="tx1"/>
          </a:fontRef>
        </p:style>
      </p:cxnSp>
      <p:sp>
        <p:nvSpPr>
          <p:cNvPr id="75" name="Oval 74">
            <a:extLst>
              <a:ext uri="{FF2B5EF4-FFF2-40B4-BE49-F238E27FC236}">
                <a16:creationId xmlns:a16="http://schemas.microsoft.com/office/drawing/2014/main" id="{92E54DFD-E538-1F4A-88DC-2BD5DEA9BBCD}"/>
              </a:ext>
            </a:extLst>
          </p:cNvPr>
          <p:cNvSpPr>
            <a:spLocks noChangeAspect="1"/>
          </p:cNvSpPr>
          <p:nvPr/>
        </p:nvSpPr>
        <p:spPr>
          <a:xfrm>
            <a:off x="429621" y="2796354"/>
            <a:ext cx="578497" cy="287604"/>
          </a:xfrm>
          <a:prstGeom prst="ellipse">
            <a:avLst/>
          </a:prstGeom>
          <a:noFill/>
          <a:ln w="19050" cmpd="sng">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defTabSz="914150">
              <a:defRPr/>
            </a:pPr>
            <a:r>
              <a:rPr lang="en-US" sz="1200" dirty="0">
                <a:solidFill>
                  <a:schemeClr val="bg2">
                    <a:lumMod val="10000"/>
                  </a:schemeClr>
                </a:solidFill>
                <a:latin typeface="Calibri" panose="020F0502020204030204" pitchFamily="34" charset="0"/>
                <a:cs typeface="Calibri" panose="020F0502020204030204" pitchFamily="34" charset="0"/>
              </a:rPr>
              <a:t>1960</a:t>
            </a:r>
          </a:p>
        </p:txBody>
      </p:sp>
      <p:cxnSp>
        <p:nvCxnSpPr>
          <p:cNvPr id="78" name="Straight Connector 77">
            <a:extLst>
              <a:ext uri="{FF2B5EF4-FFF2-40B4-BE49-F238E27FC236}">
                <a16:creationId xmlns:a16="http://schemas.microsoft.com/office/drawing/2014/main" id="{F73AA15A-7303-334E-9073-FCEA8EC93089}"/>
              </a:ext>
            </a:extLst>
          </p:cNvPr>
          <p:cNvCxnSpPr/>
          <p:nvPr/>
        </p:nvCxnSpPr>
        <p:spPr>
          <a:xfrm>
            <a:off x="3263179" y="3069746"/>
            <a:ext cx="0" cy="1060980"/>
          </a:xfrm>
          <a:prstGeom prst="line">
            <a:avLst/>
          </a:prstGeom>
          <a:ln w="9525" cmpd="sng">
            <a:solidFill>
              <a:srgbClr val="3C3C3C"/>
            </a:solidFill>
            <a:prstDash val="solid"/>
          </a:ln>
        </p:spPr>
        <p:style>
          <a:lnRef idx="2">
            <a:schemeClr val="accent1"/>
          </a:lnRef>
          <a:fillRef idx="0">
            <a:schemeClr val="accent1"/>
          </a:fillRef>
          <a:effectRef idx="1">
            <a:schemeClr val="accent1"/>
          </a:effectRef>
          <a:fontRef idx="minor">
            <a:schemeClr val="tx1"/>
          </a:fontRef>
        </p:style>
      </p:cxnSp>
      <p:sp>
        <p:nvSpPr>
          <p:cNvPr id="79" name="Rounded Rectangle 78">
            <a:extLst>
              <a:ext uri="{FF2B5EF4-FFF2-40B4-BE49-F238E27FC236}">
                <a16:creationId xmlns:a16="http://schemas.microsoft.com/office/drawing/2014/main" id="{1C1ED540-269F-8647-9707-7B098A0ED575}"/>
              </a:ext>
            </a:extLst>
          </p:cNvPr>
          <p:cNvSpPr/>
          <p:nvPr/>
        </p:nvSpPr>
        <p:spPr>
          <a:xfrm>
            <a:off x="50618" y="4555116"/>
            <a:ext cx="2169111" cy="426607"/>
          </a:xfrm>
          <a:prstGeom prst="roundRect">
            <a:avLst/>
          </a:prstGeom>
          <a:solidFill>
            <a:srgbClr val="DCEEFC"/>
          </a:solidFill>
          <a:ln>
            <a:noFill/>
          </a:ln>
        </p:spPr>
        <p:style>
          <a:lnRef idx="1">
            <a:schemeClr val="accent1"/>
          </a:lnRef>
          <a:fillRef idx="3">
            <a:schemeClr val="accent1"/>
          </a:fillRef>
          <a:effectRef idx="2">
            <a:schemeClr val="accent1"/>
          </a:effectRef>
          <a:fontRef idx="minor">
            <a:schemeClr val="lt1"/>
          </a:fontRef>
        </p:style>
        <p:txBody>
          <a:bodyPr lIns="121896" tIns="60948" rIns="121896" bIns="60948" rtlCol="0" anchor="ctr"/>
          <a:lstStyle/>
          <a:p>
            <a:pPr algn="ctr" defTabSz="914150">
              <a:defRPr/>
            </a:pPr>
            <a:r>
              <a:rPr lang="en-US" sz="1200" b="1" dirty="0">
                <a:solidFill>
                  <a:srgbClr val="000000"/>
                </a:solidFill>
                <a:latin typeface="Calibri" panose="020F0502020204030204" pitchFamily="34" charset="0"/>
                <a:cs typeface="Calibri" panose="020F0502020204030204" pitchFamily="34" charset="0"/>
              </a:rPr>
              <a:t>Cyclophosphamide</a:t>
            </a:r>
            <a:r>
              <a:rPr lang="en-US" sz="1200" dirty="0">
                <a:solidFill>
                  <a:srgbClr val="000000"/>
                </a:solidFill>
                <a:latin typeface="Calibri" panose="020F0502020204030204" pitchFamily="34" charset="0"/>
                <a:cs typeface="Calibri" panose="020F0502020204030204" pitchFamily="34" charset="0"/>
              </a:rPr>
              <a:t> (1959)</a:t>
            </a:r>
          </a:p>
        </p:txBody>
      </p:sp>
      <p:cxnSp>
        <p:nvCxnSpPr>
          <p:cNvPr id="80" name="Straight Connector 79">
            <a:extLst>
              <a:ext uri="{FF2B5EF4-FFF2-40B4-BE49-F238E27FC236}">
                <a16:creationId xmlns:a16="http://schemas.microsoft.com/office/drawing/2014/main" id="{0D67DEF4-4311-C244-A741-AFD056064FE4}"/>
              </a:ext>
            </a:extLst>
          </p:cNvPr>
          <p:cNvCxnSpPr/>
          <p:nvPr/>
        </p:nvCxnSpPr>
        <p:spPr>
          <a:xfrm>
            <a:off x="1141223" y="3069745"/>
            <a:ext cx="0" cy="848783"/>
          </a:xfrm>
          <a:prstGeom prst="line">
            <a:avLst/>
          </a:prstGeom>
          <a:ln w="9525" cmpd="sng">
            <a:solidFill>
              <a:srgbClr val="3C3C3C"/>
            </a:solidFill>
            <a:prstDash val="solid"/>
          </a:ln>
        </p:spPr>
        <p:style>
          <a:lnRef idx="2">
            <a:schemeClr val="accent1"/>
          </a:lnRef>
          <a:fillRef idx="0">
            <a:schemeClr val="accent1"/>
          </a:fillRef>
          <a:effectRef idx="1">
            <a:schemeClr val="accent1"/>
          </a:effectRef>
          <a:fontRef idx="minor">
            <a:schemeClr val="tx1"/>
          </a:fontRef>
        </p:style>
      </p:cxnSp>
      <p:sp>
        <p:nvSpPr>
          <p:cNvPr id="81" name="Rounded Rectangle 80">
            <a:extLst>
              <a:ext uri="{FF2B5EF4-FFF2-40B4-BE49-F238E27FC236}">
                <a16:creationId xmlns:a16="http://schemas.microsoft.com/office/drawing/2014/main" id="{C25C297C-614C-EE45-9F13-C87281B58CAF}"/>
              </a:ext>
            </a:extLst>
          </p:cNvPr>
          <p:cNvSpPr/>
          <p:nvPr/>
        </p:nvSpPr>
        <p:spPr>
          <a:xfrm>
            <a:off x="575368" y="3847805"/>
            <a:ext cx="1556101" cy="593060"/>
          </a:xfrm>
          <a:prstGeom prst="roundRect">
            <a:avLst/>
          </a:prstGeom>
          <a:solidFill>
            <a:srgbClr val="DCEEFC"/>
          </a:solidFill>
          <a:ln>
            <a:noFill/>
          </a:ln>
        </p:spPr>
        <p:style>
          <a:lnRef idx="1">
            <a:schemeClr val="accent1"/>
          </a:lnRef>
          <a:fillRef idx="3">
            <a:schemeClr val="accent1"/>
          </a:fillRef>
          <a:effectRef idx="2">
            <a:schemeClr val="accent1"/>
          </a:effectRef>
          <a:fontRef idx="minor">
            <a:schemeClr val="lt1"/>
          </a:fontRef>
        </p:style>
        <p:txBody>
          <a:bodyPr lIns="121896" tIns="60948" rIns="121896" bIns="60948" rtlCol="0" anchor="ctr"/>
          <a:lstStyle/>
          <a:p>
            <a:pPr algn="ctr" defTabSz="914150">
              <a:defRPr/>
            </a:pPr>
            <a:r>
              <a:rPr lang="en-US" sz="1200" b="1" dirty="0">
                <a:solidFill>
                  <a:srgbClr val="000000"/>
                </a:solidFill>
                <a:latin typeface="Calibri" panose="020F0502020204030204" pitchFamily="34" charset="0"/>
                <a:cs typeface="Calibri" panose="020F0502020204030204" pitchFamily="34" charset="0"/>
              </a:rPr>
              <a:t>Melphalan</a:t>
            </a:r>
            <a:br>
              <a:rPr lang="en-US" sz="1200" dirty="0">
                <a:solidFill>
                  <a:srgbClr val="000000"/>
                </a:solidFill>
                <a:latin typeface="Calibri" panose="020F0502020204030204" pitchFamily="34" charset="0"/>
                <a:cs typeface="Calibri" panose="020F0502020204030204" pitchFamily="34" charset="0"/>
              </a:rPr>
            </a:br>
            <a:r>
              <a:rPr lang="en-US" sz="1200" dirty="0">
                <a:solidFill>
                  <a:srgbClr val="000000"/>
                </a:solidFill>
                <a:latin typeface="Calibri" panose="020F0502020204030204" pitchFamily="34" charset="0"/>
                <a:cs typeface="Calibri" panose="020F0502020204030204" pitchFamily="34" charset="0"/>
              </a:rPr>
              <a:t>(1964)</a:t>
            </a:r>
          </a:p>
        </p:txBody>
      </p:sp>
      <p:sp>
        <p:nvSpPr>
          <p:cNvPr id="82" name="Rounded Rectangle 81">
            <a:extLst>
              <a:ext uri="{FF2B5EF4-FFF2-40B4-BE49-F238E27FC236}">
                <a16:creationId xmlns:a16="http://schemas.microsoft.com/office/drawing/2014/main" id="{1EBB3D18-7E52-5242-96F4-EC121F0C4445}"/>
              </a:ext>
            </a:extLst>
          </p:cNvPr>
          <p:cNvSpPr/>
          <p:nvPr/>
        </p:nvSpPr>
        <p:spPr>
          <a:xfrm>
            <a:off x="3687571" y="3402771"/>
            <a:ext cx="1226020" cy="514245"/>
          </a:xfrm>
          <a:prstGeom prst="roundRect">
            <a:avLst/>
          </a:prstGeom>
          <a:solidFill>
            <a:srgbClr val="5C5C5C"/>
          </a:solidFill>
          <a:ln>
            <a:noFill/>
          </a:ln>
        </p:spPr>
        <p:style>
          <a:lnRef idx="1">
            <a:schemeClr val="accent1"/>
          </a:lnRef>
          <a:fillRef idx="3">
            <a:schemeClr val="accent1"/>
          </a:fillRef>
          <a:effectRef idx="2">
            <a:schemeClr val="accent1"/>
          </a:effectRef>
          <a:fontRef idx="minor">
            <a:schemeClr val="lt1"/>
          </a:fontRef>
        </p:style>
        <p:txBody>
          <a:bodyPr lIns="121896" tIns="60948" rIns="121896" bIns="60948" rtlCol="0" anchor="ctr"/>
          <a:lstStyle/>
          <a:p>
            <a:pPr algn="ctr" defTabSz="914150">
              <a:defRPr/>
            </a:pPr>
            <a:r>
              <a:rPr lang="en-US" sz="1200" b="1" dirty="0">
                <a:solidFill>
                  <a:srgbClr val="FFFFFF"/>
                </a:solidFill>
                <a:latin typeface="Calibri" panose="020F0502020204030204" pitchFamily="34" charset="0"/>
                <a:cs typeface="Calibri" panose="020F0502020204030204" pitchFamily="34" charset="0"/>
              </a:rPr>
              <a:t>Etoposide</a:t>
            </a:r>
            <a:r>
              <a:rPr lang="en-US" sz="1200" dirty="0">
                <a:solidFill>
                  <a:srgbClr val="FFFFFF"/>
                </a:solidFill>
                <a:latin typeface="Calibri" panose="020F0502020204030204" pitchFamily="34" charset="0"/>
                <a:cs typeface="Calibri" panose="020F0502020204030204" pitchFamily="34" charset="0"/>
              </a:rPr>
              <a:t> (1983)</a:t>
            </a:r>
          </a:p>
        </p:txBody>
      </p:sp>
      <p:cxnSp>
        <p:nvCxnSpPr>
          <p:cNvPr id="83" name="Straight Connector 82">
            <a:extLst>
              <a:ext uri="{FF2B5EF4-FFF2-40B4-BE49-F238E27FC236}">
                <a16:creationId xmlns:a16="http://schemas.microsoft.com/office/drawing/2014/main" id="{A34403D4-CFC8-F14B-8D8C-226938055591}"/>
              </a:ext>
            </a:extLst>
          </p:cNvPr>
          <p:cNvCxnSpPr>
            <a:cxnSpLocks/>
          </p:cNvCxnSpPr>
          <p:nvPr/>
        </p:nvCxnSpPr>
        <p:spPr>
          <a:xfrm>
            <a:off x="4300582" y="3069744"/>
            <a:ext cx="1" cy="333027"/>
          </a:xfrm>
          <a:prstGeom prst="line">
            <a:avLst/>
          </a:prstGeom>
          <a:ln w="9525" cmpd="sng">
            <a:solidFill>
              <a:srgbClr val="3C3C3C"/>
            </a:solidFill>
            <a:prstDash val="solid"/>
          </a:ln>
        </p:spPr>
        <p:style>
          <a:lnRef idx="2">
            <a:schemeClr val="accent1"/>
          </a:lnRef>
          <a:fillRef idx="0">
            <a:schemeClr val="accent1"/>
          </a:fillRef>
          <a:effectRef idx="1">
            <a:schemeClr val="accent1"/>
          </a:effectRef>
          <a:fontRef idx="minor">
            <a:schemeClr val="tx1"/>
          </a:fontRef>
        </p:style>
      </p:cxnSp>
      <p:sp>
        <p:nvSpPr>
          <p:cNvPr id="84" name="Rounded Rectangle 83">
            <a:extLst>
              <a:ext uri="{FF2B5EF4-FFF2-40B4-BE49-F238E27FC236}">
                <a16:creationId xmlns:a16="http://schemas.microsoft.com/office/drawing/2014/main" id="{0829503F-8B73-464E-81E6-844194C92C3E}"/>
              </a:ext>
            </a:extLst>
          </p:cNvPr>
          <p:cNvSpPr/>
          <p:nvPr/>
        </p:nvSpPr>
        <p:spPr>
          <a:xfrm>
            <a:off x="4039031" y="1322859"/>
            <a:ext cx="1414637" cy="480000"/>
          </a:xfrm>
          <a:prstGeom prst="roundRect">
            <a:avLst/>
          </a:prstGeom>
          <a:solidFill>
            <a:srgbClr val="5C5C5C"/>
          </a:solidFill>
          <a:ln>
            <a:noFill/>
          </a:ln>
        </p:spPr>
        <p:style>
          <a:lnRef idx="1">
            <a:schemeClr val="accent1"/>
          </a:lnRef>
          <a:fillRef idx="3">
            <a:schemeClr val="accent1"/>
          </a:fillRef>
          <a:effectRef idx="2">
            <a:schemeClr val="accent1"/>
          </a:effectRef>
          <a:fontRef idx="minor">
            <a:schemeClr val="lt1"/>
          </a:fontRef>
        </p:style>
        <p:txBody>
          <a:bodyPr lIns="121896" tIns="60948" rIns="121896" bIns="60948" rtlCol="0" anchor="ctr"/>
          <a:lstStyle/>
          <a:p>
            <a:pPr algn="ctr" defTabSz="914150">
              <a:defRPr/>
            </a:pPr>
            <a:r>
              <a:rPr lang="en-US" sz="1200" b="1" dirty="0">
                <a:solidFill>
                  <a:srgbClr val="FFFFFF"/>
                </a:solidFill>
                <a:latin typeface="Calibri" panose="020F0502020204030204" pitchFamily="34" charset="0"/>
                <a:cs typeface="Calibri" panose="020F0502020204030204" pitchFamily="34" charset="0"/>
              </a:rPr>
              <a:t>Carboplatin</a:t>
            </a:r>
            <a:r>
              <a:rPr lang="en-US" sz="1200" dirty="0">
                <a:solidFill>
                  <a:srgbClr val="FFFFFF"/>
                </a:solidFill>
                <a:latin typeface="Calibri" panose="020F0502020204030204" pitchFamily="34" charset="0"/>
                <a:cs typeface="Calibri" panose="020F0502020204030204" pitchFamily="34" charset="0"/>
              </a:rPr>
              <a:t> </a:t>
            </a:r>
            <a:br>
              <a:rPr lang="en-US" sz="1200" dirty="0">
                <a:solidFill>
                  <a:srgbClr val="FFFFFF"/>
                </a:solidFill>
                <a:latin typeface="Calibri" panose="020F0502020204030204" pitchFamily="34" charset="0"/>
                <a:cs typeface="Calibri" panose="020F0502020204030204" pitchFamily="34" charset="0"/>
              </a:rPr>
            </a:br>
            <a:r>
              <a:rPr lang="en-US" sz="1200" dirty="0">
                <a:solidFill>
                  <a:srgbClr val="FFFFFF"/>
                </a:solidFill>
                <a:latin typeface="Calibri" panose="020F0502020204030204" pitchFamily="34" charset="0"/>
                <a:cs typeface="Calibri" panose="020F0502020204030204" pitchFamily="34" charset="0"/>
              </a:rPr>
              <a:t>(1989)</a:t>
            </a:r>
          </a:p>
        </p:txBody>
      </p:sp>
      <p:sp>
        <p:nvSpPr>
          <p:cNvPr id="86" name="Rounded Rectangle 85">
            <a:extLst>
              <a:ext uri="{FF2B5EF4-FFF2-40B4-BE49-F238E27FC236}">
                <a16:creationId xmlns:a16="http://schemas.microsoft.com/office/drawing/2014/main" id="{ACDB8D7A-916D-2944-88BF-9FB510C65F82}"/>
              </a:ext>
            </a:extLst>
          </p:cNvPr>
          <p:cNvSpPr/>
          <p:nvPr/>
        </p:nvSpPr>
        <p:spPr>
          <a:xfrm>
            <a:off x="4799335" y="4003440"/>
            <a:ext cx="1277893" cy="588367"/>
          </a:xfrm>
          <a:prstGeom prst="roundRect">
            <a:avLst/>
          </a:prstGeom>
          <a:solidFill>
            <a:schemeClr val="accent1">
              <a:lumMod val="75000"/>
              <a:lumOff val="25000"/>
            </a:schemeClr>
          </a:solidFill>
          <a:ln>
            <a:noFill/>
          </a:ln>
        </p:spPr>
        <p:style>
          <a:lnRef idx="1">
            <a:schemeClr val="accent1"/>
          </a:lnRef>
          <a:fillRef idx="3">
            <a:schemeClr val="accent1"/>
          </a:fillRef>
          <a:effectRef idx="2">
            <a:schemeClr val="accent1"/>
          </a:effectRef>
          <a:fontRef idx="minor">
            <a:schemeClr val="lt1"/>
          </a:fontRef>
        </p:style>
        <p:txBody>
          <a:bodyPr lIns="121896" tIns="60948" rIns="121896" bIns="60948" rtlCol="0" anchor="ctr"/>
          <a:lstStyle/>
          <a:p>
            <a:pPr algn="ctr" defTabSz="914150">
              <a:defRPr/>
            </a:pPr>
            <a:r>
              <a:rPr lang="en-US" sz="1200" b="1" dirty="0">
                <a:solidFill>
                  <a:srgbClr val="FFFFFF"/>
                </a:solidFill>
                <a:latin typeface="Calibri" panose="020F0502020204030204" pitchFamily="34" charset="0"/>
                <a:cs typeface="Calibri" panose="020F0502020204030204" pitchFamily="34" charset="0"/>
              </a:rPr>
              <a:t>Altretamine</a:t>
            </a:r>
            <a:br>
              <a:rPr lang="en-US" sz="1200" dirty="0">
                <a:solidFill>
                  <a:srgbClr val="FFFFFF"/>
                </a:solidFill>
                <a:latin typeface="Calibri" panose="020F0502020204030204" pitchFamily="34" charset="0"/>
                <a:cs typeface="Calibri" panose="020F0502020204030204" pitchFamily="34" charset="0"/>
              </a:rPr>
            </a:br>
            <a:r>
              <a:rPr lang="en-US" sz="1200" dirty="0">
                <a:solidFill>
                  <a:srgbClr val="FFFFFF"/>
                </a:solidFill>
                <a:latin typeface="Calibri" panose="020F0502020204030204" pitchFamily="34" charset="0"/>
                <a:cs typeface="Calibri" panose="020F0502020204030204" pitchFamily="34" charset="0"/>
              </a:rPr>
              <a:t>(1990)</a:t>
            </a:r>
          </a:p>
        </p:txBody>
      </p:sp>
      <p:cxnSp>
        <p:nvCxnSpPr>
          <p:cNvPr id="87" name="Straight Connector 86">
            <a:extLst>
              <a:ext uri="{FF2B5EF4-FFF2-40B4-BE49-F238E27FC236}">
                <a16:creationId xmlns:a16="http://schemas.microsoft.com/office/drawing/2014/main" id="{2693AB53-638B-8544-9858-9952388D0342}"/>
              </a:ext>
            </a:extLst>
          </p:cNvPr>
          <p:cNvCxnSpPr/>
          <p:nvPr/>
        </p:nvCxnSpPr>
        <p:spPr>
          <a:xfrm flipH="1">
            <a:off x="5762375" y="2614004"/>
            <a:ext cx="2269" cy="455739"/>
          </a:xfrm>
          <a:prstGeom prst="line">
            <a:avLst/>
          </a:prstGeom>
          <a:ln w="9525" cmpd="sng">
            <a:solidFill>
              <a:srgbClr val="3C3C3C"/>
            </a:solidFill>
            <a:prstDash val="solid"/>
          </a:ln>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a16="http://schemas.microsoft.com/office/drawing/2014/main" id="{7BA35D15-771F-2F44-A12F-5F8DB24057C3}"/>
              </a:ext>
            </a:extLst>
          </p:cNvPr>
          <p:cNvCxnSpPr/>
          <p:nvPr/>
        </p:nvCxnSpPr>
        <p:spPr>
          <a:xfrm>
            <a:off x="6607563" y="2596373"/>
            <a:ext cx="3597" cy="473375"/>
          </a:xfrm>
          <a:prstGeom prst="line">
            <a:avLst/>
          </a:prstGeom>
          <a:ln w="9525" cmpd="sng">
            <a:solidFill>
              <a:srgbClr val="3C3C3C"/>
            </a:solidFill>
            <a:prstDash val="solid"/>
          </a:ln>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CA6856B2-7524-8841-9477-63B6FE43F94D}"/>
              </a:ext>
            </a:extLst>
          </p:cNvPr>
          <p:cNvCxnSpPr/>
          <p:nvPr/>
        </p:nvCxnSpPr>
        <p:spPr>
          <a:xfrm>
            <a:off x="6328228" y="3069743"/>
            <a:ext cx="0" cy="2475616"/>
          </a:xfrm>
          <a:prstGeom prst="line">
            <a:avLst/>
          </a:prstGeom>
          <a:ln w="9525" cmpd="sng">
            <a:solidFill>
              <a:srgbClr val="3C3C3C"/>
            </a:solidFill>
            <a:prstDash val="solid"/>
          </a:ln>
        </p:spPr>
        <p:style>
          <a:lnRef idx="2">
            <a:schemeClr val="accent1"/>
          </a:lnRef>
          <a:fillRef idx="0">
            <a:schemeClr val="accent1"/>
          </a:fillRef>
          <a:effectRef idx="1">
            <a:schemeClr val="accent1"/>
          </a:effectRef>
          <a:fontRef idx="minor">
            <a:schemeClr val="tx1"/>
          </a:fontRef>
        </p:style>
      </p:cxnSp>
      <p:sp>
        <p:nvSpPr>
          <p:cNvPr id="90" name="Rounded Rectangle 89">
            <a:extLst>
              <a:ext uri="{FF2B5EF4-FFF2-40B4-BE49-F238E27FC236}">
                <a16:creationId xmlns:a16="http://schemas.microsoft.com/office/drawing/2014/main" id="{0EA58062-DC16-7548-B1E8-B69A30C0CAEB}"/>
              </a:ext>
            </a:extLst>
          </p:cNvPr>
          <p:cNvSpPr/>
          <p:nvPr/>
        </p:nvSpPr>
        <p:spPr>
          <a:xfrm>
            <a:off x="5257674" y="5459828"/>
            <a:ext cx="1226020" cy="631843"/>
          </a:xfrm>
          <a:prstGeom prst="roundRect">
            <a:avLst/>
          </a:prstGeom>
          <a:solidFill>
            <a:schemeClr val="accent1">
              <a:lumMod val="75000"/>
              <a:lumOff val="25000"/>
            </a:schemeClr>
          </a:solidFill>
          <a:ln>
            <a:noFill/>
          </a:ln>
        </p:spPr>
        <p:style>
          <a:lnRef idx="1">
            <a:schemeClr val="accent1"/>
          </a:lnRef>
          <a:fillRef idx="3">
            <a:schemeClr val="accent1"/>
          </a:fillRef>
          <a:effectRef idx="2">
            <a:schemeClr val="accent1"/>
          </a:effectRef>
          <a:fontRef idx="minor">
            <a:schemeClr val="lt1"/>
          </a:fontRef>
        </p:style>
        <p:txBody>
          <a:bodyPr lIns="121896" tIns="60948" rIns="121896" bIns="60948" rtlCol="0" anchor="ctr"/>
          <a:lstStyle/>
          <a:p>
            <a:pPr algn="ctr" defTabSz="914150">
              <a:defRPr/>
            </a:pPr>
            <a:r>
              <a:rPr lang="en-US" sz="1200" b="1" dirty="0">
                <a:solidFill>
                  <a:srgbClr val="FFFFFF"/>
                </a:solidFill>
                <a:latin typeface="Calibri" panose="020F0502020204030204" pitchFamily="34" charset="0"/>
                <a:cs typeface="Calibri" panose="020F0502020204030204" pitchFamily="34" charset="0"/>
              </a:rPr>
              <a:t>Docetaxel</a:t>
            </a:r>
            <a:r>
              <a:rPr lang="en-US" sz="1200" dirty="0">
                <a:solidFill>
                  <a:srgbClr val="FFFFFF"/>
                </a:solidFill>
                <a:latin typeface="Calibri" panose="020F0502020204030204" pitchFamily="34" charset="0"/>
                <a:cs typeface="Calibri" panose="020F0502020204030204" pitchFamily="34" charset="0"/>
              </a:rPr>
              <a:t> </a:t>
            </a:r>
          </a:p>
          <a:p>
            <a:pPr algn="ctr" defTabSz="914150">
              <a:defRPr/>
            </a:pPr>
            <a:r>
              <a:rPr lang="en-US" sz="1200" dirty="0">
                <a:solidFill>
                  <a:srgbClr val="FFFFFF"/>
                </a:solidFill>
                <a:latin typeface="Calibri" panose="020F0502020204030204" pitchFamily="34" charset="0"/>
                <a:cs typeface="Calibri" panose="020F0502020204030204" pitchFamily="34" charset="0"/>
              </a:rPr>
              <a:t>(1996)</a:t>
            </a:r>
          </a:p>
        </p:txBody>
      </p:sp>
      <p:sp>
        <p:nvSpPr>
          <p:cNvPr id="91" name="Rounded Rectangle 90">
            <a:extLst>
              <a:ext uri="{FF2B5EF4-FFF2-40B4-BE49-F238E27FC236}">
                <a16:creationId xmlns:a16="http://schemas.microsoft.com/office/drawing/2014/main" id="{94EEAF3C-8492-294A-95EB-52ECCE2A1A4E}"/>
              </a:ext>
            </a:extLst>
          </p:cNvPr>
          <p:cNvSpPr/>
          <p:nvPr/>
        </p:nvSpPr>
        <p:spPr>
          <a:xfrm>
            <a:off x="5092843" y="4797177"/>
            <a:ext cx="1414637" cy="516231"/>
          </a:xfrm>
          <a:prstGeom prst="roundRect">
            <a:avLst/>
          </a:prstGeom>
          <a:solidFill>
            <a:schemeClr val="accent1">
              <a:lumMod val="75000"/>
              <a:lumOff val="25000"/>
            </a:schemeClr>
          </a:solidFill>
          <a:ln>
            <a:noFill/>
          </a:ln>
        </p:spPr>
        <p:style>
          <a:lnRef idx="1">
            <a:schemeClr val="accent1"/>
          </a:lnRef>
          <a:fillRef idx="3">
            <a:schemeClr val="accent1"/>
          </a:fillRef>
          <a:effectRef idx="2">
            <a:schemeClr val="accent1"/>
          </a:effectRef>
          <a:fontRef idx="minor">
            <a:schemeClr val="lt1"/>
          </a:fontRef>
        </p:style>
        <p:txBody>
          <a:bodyPr lIns="121896" tIns="60948" rIns="121896" bIns="60948" rtlCol="0" anchor="ctr"/>
          <a:lstStyle/>
          <a:p>
            <a:pPr algn="ctr" defTabSz="914150">
              <a:defRPr/>
            </a:pPr>
            <a:r>
              <a:rPr lang="en-US" sz="1200" b="1" dirty="0">
                <a:solidFill>
                  <a:srgbClr val="FFFFFF"/>
                </a:solidFill>
                <a:latin typeface="Calibri" panose="020F0502020204030204" pitchFamily="34" charset="0"/>
                <a:cs typeface="Calibri" panose="020F0502020204030204" pitchFamily="34" charset="0"/>
              </a:rPr>
              <a:t>Topotecan</a:t>
            </a:r>
            <a:r>
              <a:rPr lang="en-US" sz="1200" dirty="0">
                <a:solidFill>
                  <a:srgbClr val="FFFFFF"/>
                </a:solidFill>
                <a:latin typeface="Calibri" panose="020F0502020204030204" pitchFamily="34" charset="0"/>
                <a:cs typeface="Calibri" panose="020F0502020204030204" pitchFamily="34" charset="0"/>
              </a:rPr>
              <a:t> </a:t>
            </a:r>
          </a:p>
          <a:p>
            <a:pPr algn="ctr" defTabSz="914150">
              <a:defRPr/>
            </a:pPr>
            <a:r>
              <a:rPr lang="en-US" sz="1200" dirty="0">
                <a:solidFill>
                  <a:srgbClr val="FFFFFF"/>
                </a:solidFill>
                <a:latin typeface="Calibri" panose="020F0502020204030204" pitchFamily="34" charset="0"/>
                <a:cs typeface="Calibri" panose="020F0502020204030204" pitchFamily="34" charset="0"/>
              </a:rPr>
              <a:t>ROC (1996)</a:t>
            </a:r>
          </a:p>
        </p:txBody>
      </p:sp>
      <p:cxnSp>
        <p:nvCxnSpPr>
          <p:cNvPr id="92" name="Straight Connector 91">
            <a:extLst>
              <a:ext uri="{FF2B5EF4-FFF2-40B4-BE49-F238E27FC236}">
                <a16:creationId xmlns:a16="http://schemas.microsoft.com/office/drawing/2014/main" id="{BC9AC99E-5063-3F4C-A323-F8AC2A491BB1}"/>
              </a:ext>
            </a:extLst>
          </p:cNvPr>
          <p:cNvCxnSpPr/>
          <p:nvPr/>
        </p:nvCxnSpPr>
        <p:spPr>
          <a:xfrm>
            <a:off x="6799773" y="3069745"/>
            <a:ext cx="0" cy="990247"/>
          </a:xfrm>
          <a:prstGeom prst="line">
            <a:avLst/>
          </a:prstGeom>
          <a:ln w="9525" cmpd="sng">
            <a:solidFill>
              <a:srgbClr val="3C3C3C"/>
            </a:solidFill>
            <a:prstDash val="solid"/>
          </a:ln>
        </p:spPr>
        <p:style>
          <a:lnRef idx="2">
            <a:schemeClr val="accent1"/>
          </a:lnRef>
          <a:fillRef idx="0">
            <a:schemeClr val="accent1"/>
          </a:fillRef>
          <a:effectRef idx="1">
            <a:schemeClr val="accent1"/>
          </a:effectRef>
          <a:fontRef idx="minor">
            <a:schemeClr val="tx1"/>
          </a:fontRef>
        </p:style>
      </p:cxnSp>
      <p:sp>
        <p:nvSpPr>
          <p:cNvPr id="93" name="Rounded Rectangle 92">
            <a:extLst>
              <a:ext uri="{FF2B5EF4-FFF2-40B4-BE49-F238E27FC236}">
                <a16:creationId xmlns:a16="http://schemas.microsoft.com/office/drawing/2014/main" id="{A384E062-FD98-404C-90BE-D4CD35D244B6}"/>
              </a:ext>
            </a:extLst>
          </p:cNvPr>
          <p:cNvSpPr/>
          <p:nvPr/>
        </p:nvSpPr>
        <p:spPr>
          <a:xfrm>
            <a:off x="6516848" y="3908438"/>
            <a:ext cx="2074803" cy="480000"/>
          </a:xfrm>
          <a:prstGeom prst="roundRect">
            <a:avLst/>
          </a:prstGeom>
          <a:solidFill>
            <a:schemeClr val="accent1">
              <a:lumMod val="75000"/>
            </a:schemeClr>
          </a:solidFill>
          <a:ln>
            <a:noFill/>
          </a:ln>
        </p:spPr>
        <p:style>
          <a:lnRef idx="1">
            <a:schemeClr val="accent1"/>
          </a:lnRef>
          <a:fillRef idx="3">
            <a:schemeClr val="accent1"/>
          </a:fillRef>
          <a:effectRef idx="2">
            <a:schemeClr val="accent1"/>
          </a:effectRef>
          <a:fontRef idx="minor">
            <a:schemeClr val="lt1"/>
          </a:fontRef>
        </p:style>
        <p:txBody>
          <a:bodyPr lIns="121896" tIns="60948" rIns="121896" bIns="60948" rtlCol="0" anchor="ctr"/>
          <a:lstStyle/>
          <a:p>
            <a:pPr algn="ctr" defTabSz="914150">
              <a:defRPr/>
            </a:pPr>
            <a:r>
              <a:rPr lang="en-US" sz="1200" b="1" dirty="0">
                <a:solidFill>
                  <a:prstClr val="white"/>
                </a:solidFill>
                <a:latin typeface="Calibri" panose="020F0502020204030204" pitchFamily="34" charset="0"/>
                <a:cs typeface="Calibri" panose="020F0502020204030204" pitchFamily="34" charset="0"/>
              </a:rPr>
              <a:t>PLD-Accelerated</a:t>
            </a:r>
            <a:r>
              <a:rPr lang="en-US" sz="1200" dirty="0">
                <a:solidFill>
                  <a:prstClr val="white"/>
                </a:solidFill>
                <a:latin typeface="Calibri" panose="020F0502020204030204" pitchFamily="34" charset="0"/>
                <a:cs typeface="Calibri" panose="020F0502020204030204" pitchFamily="34" charset="0"/>
              </a:rPr>
              <a:t> </a:t>
            </a:r>
          </a:p>
          <a:p>
            <a:pPr algn="ctr" defTabSz="914150">
              <a:defRPr/>
            </a:pPr>
            <a:r>
              <a:rPr lang="en-US" sz="1200" dirty="0">
                <a:solidFill>
                  <a:prstClr val="white"/>
                </a:solidFill>
                <a:latin typeface="Calibri" panose="020F0502020204030204" pitchFamily="34" charset="0"/>
                <a:cs typeface="Calibri" panose="020F0502020204030204" pitchFamily="34" charset="0"/>
              </a:rPr>
              <a:t>ROC (1999)</a:t>
            </a:r>
          </a:p>
        </p:txBody>
      </p:sp>
      <p:cxnSp>
        <p:nvCxnSpPr>
          <p:cNvPr id="94" name="Straight Connector 93">
            <a:extLst>
              <a:ext uri="{FF2B5EF4-FFF2-40B4-BE49-F238E27FC236}">
                <a16:creationId xmlns:a16="http://schemas.microsoft.com/office/drawing/2014/main" id="{7139AA30-B8EF-DA43-98CC-F4C0C446BC16}"/>
              </a:ext>
            </a:extLst>
          </p:cNvPr>
          <p:cNvCxnSpPr>
            <a:cxnSpLocks/>
          </p:cNvCxnSpPr>
          <p:nvPr/>
        </p:nvCxnSpPr>
        <p:spPr>
          <a:xfrm>
            <a:off x="7742865" y="3069743"/>
            <a:ext cx="0" cy="353661"/>
          </a:xfrm>
          <a:prstGeom prst="line">
            <a:avLst/>
          </a:prstGeom>
          <a:ln w="9525" cmpd="sng">
            <a:solidFill>
              <a:srgbClr val="3C3C3C"/>
            </a:solidFill>
            <a:prstDash val="solid"/>
          </a:ln>
        </p:spPr>
        <p:style>
          <a:lnRef idx="2">
            <a:schemeClr val="accent1"/>
          </a:lnRef>
          <a:fillRef idx="0">
            <a:schemeClr val="accent1"/>
          </a:fillRef>
          <a:effectRef idx="1">
            <a:schemeClr val="accent1"/>
          </a:effectRef>
          <a:fontRef idx="minor">
            <a:schemeClr val="tx1"/>
          </a:fontRef>
        </p:style>
      </p:cxnSp>
      <p:sp>
        <p:nvSpPr>
          <p:cNvPr id="95" name="Rounded Rectangle 94">
            <a:extLst>
              <a:ext uri="{FF2B5EF4-FFF2-40B4-BE49-F238E27FC236}">
                <a16:creationId xmlns:a16="http://schemas.microsoft.com/office/drawing/2014/main" id="{0018AD8F-8715-6A49-84C5-47D5898BF4C5}"/>
              </a:ext>
            </a:extLst>
          </p:cNvPr>
          <p:cNvSpPr/>
          <p:nvPr/>
        </p:nvSpPr>
        <p:spPr>
          <a:xfrm>
            <a:off x="6988393" y="3307900"/>
            <a:ext cx="1508947" cy="480000"/>
          </a:xfrm>
          <a:prstGeom prst="round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121896" tIns="60948" rIns="121896" bIns="60948" rtlCol="0" anchor="ctr"/>
          <a:lstStyle/>
          <a:p>
            <a:pPr algn="ctr" defTabSz="914150">
              <a:defRPr/>
            </a:pPr>
            <a:r>
              <a:rPr lang="en-US" sz="1200" b="1" dirty="0">
                <a:solidFill>
                  <a:srgbClr val="FFFFFF"/>
                </a:solidFill>
                <a:latin typeface="Calibri" panose="020F0502020204030204" pitchFamily="34" charset="0"/>
                <a:cs typeface="Calibri" panose="020F0502020204030204" pitchFamily="34" charset="0"/>
              </a:rPr>
              <a:t>PLD-Full</a:t>
            </a:r>
          </a:p>
          <a:p>
            <a:pPr algn="ctr" defTabSz="914150">
              <a:defRPr/>
            </a:pPr>
            <a:r>
              <a:rPr lang="en-US" sz="1200" dirty="0">
                <a:solidFill>
                  <a:srgbClr val="FFFFFF"/>
                </a:solidFill>
                <a:latin typeface="Calibri" panose="020F0502020204030204" pitchFamily="34" charset="0"/>
                <a:cs typeface="Calibri" panose="020F0502020204030204" pitchFamily="34" charset="0"/>
              </a:rPr>
              <a:t> ROC (2005)</a:t>
            </a:r>
          </a:p>
        </p:txBody>
      </p:sp>
      <p:cxnSp>
        <p:nvCxnSpPr>
          <p:cNvPr id="96" name="Straight Connector 95">
            <a:extLst>
              <a:ext uri="{FF2B5EF4-FFF2-40B4-BE49-F238E27FC236}">
                <a16:creationId xmlns:a16="http://schemas.microsoft.com/office/drawing/2014/main" id="{D3524FCE-3630-894E-8DA8-5C7948F916AC}"/>
              </a:ext>
            </a:extLst>
          </p:cNvPr>
          <p:cNvCxnSpPr/>
          <p:nvPr/>
        </p:nvCxnSpPr>
        <p:spPr>
          <a:xfrm>
            <a:off x="7931484" y="1584375"/>
            <a:ext cx="0" cy="1485369"/>
          </a:xfrm>
          <a:prstGeom prst="line">
            <a:avLst/>
          </a:prstGeom>
          <a:ln w="9525" cmpd="sng">
            <a:solidFill>
              <a:srgbClr val="3C3C3C"/>
            </a:solidFill>
            <a:prstDash val="solid"/>
          </a:ln>
        </p:spPr>
        <p:style>
          <a:lnRef idx="2">
            <a:schemeClr val="accent1"/>
          </a:lnRef>
          <a:fillRef idx="0">
            <a:schemeClr val="accent1"/>
          </a:fillRef>
          <a:effectRef idx="1">
            <a:schemeClr val="accent1"/>
          </a:effectRef>
          <a:fontRef idx="minor">
            <a:schemeClr val="tx1"/>
          </a:fontRef>
        </p:style>
      </p:cxnSp>
      <p:sp>
        <p:nvSpPr>
          <p:cNvPr id="97" name="Rounded Rectangle 96">
            <a:extLst>
              <a:ext uri="{FF2B5EF4-FFF2-40B4-BE49-F238E27FC236}">
                <a16:creationId xmlns:a16="http://schemas.microsoft.com/office/drawing/2014/main" id="{8481C210-752F-2F42-AEB9-009086891388}"/>
              </a:ext>
            </a:extLst>
          </p:cNvPr>
          <p:cNvSpPr/>
          <p:nvPr/>
        </p:nvSpPr>
        <p:spPr>
          <a:xfrm>
            <a:off x="5731863" y="1319264"/>
            <a:ext cx="2640657" cy="480000"/>
          </a:xfrm>
          <a:prstGeom prst="round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121896" tIns="60948" rIns="121896" bIns="60948" rtlCol="0" anchor="ctr"/>
          <a:lstStyle/>
          <a:p>
            <a:pPr algn="ctr" defTabSz="914150">
              <a:defRPr/>
            </a:pPr>
            <a:r>
              <a:rPr lang="en-US" sz="1200" b="1" dirty="0">
                <a:solidFill>
                  <a:srgbClr val="FFFFFF"/>
                </a:solidFill>
                <a:latin typeface="Calibri" panose="020F0502020204030204" pitchFamily="34" charset="0"/>
                <a:cs typeface="Calibri" panose="020F0502020204030204" pitchFamily="34" charset="0"/>
              </a:rPr>
              <a:t>Gemcitabine/Carboplatin</a:t>
            </a:r>
            <a:r>
              <a:rPr lang="en-US" sz="1200" dirty="0">
                <a:solidFill>
                  <a:srgbClr val="FFFFFF"/>
                </a:solidFill>
                <a:latin typeface="Calibri" panose="020F0502020204030204" pitchFamily="34" charset="0"/>
                <a:cs typeface="Calibri" panose="020F0502020204030204" pitchFamily="34" charset="0"/>
              </a:rPr>
              <a:t> </a:t>
            </a:r>
          </a:p>
          <a:p>
            <a:pPr algn="ctr" defTabSz="914150">
              <a:defRPr/>
            </a:pPr>
            <a:r>
              <a:rPr lang="en-US" sz="1200" dirty="0">
                <a:solidFill>
                  <a:srgbClr val="FFFFFF"/>
                </a:solidFill>
                <a:latin typeface="Calibri" panose="020F0502020204030204" pitchFamily="34" charset="0"/>
                <a:cs typeface="Calibri" panose="020F0502020204030204" pitchFamily="34" charset="0"/>
              </a:rPr>
              <a:t>PlSOC (2006)</a:t>
            </a:r>
          </a:p>
        </p:txBody>
      </p:sp>
      <p:cxnSp>
        <p:nvCxnSpPr>
          <p:cNvPr id="98" name="Straight Connector 97">
            <a:extLst>
              <a:ext uri="{FF2B5EF4-FFF2-40B4-BE49-F238E27FC236}">
                <a16:creationId xmlns:a16="http://schemas.microsoft.com/office/drawing/2014/main" id="{4D50A0AD-A440-1E47-A96B-AB947052512C}"/>
              </a:ext>
            </a:extLst>
          </p:cNvPr>
          <p:cNvCxnSpPr>
            <a:cxnSpLocks/>
          </p:cNvCxnSpPr>
          <p:nvPr/>
        </p:nvCxnSpPr>
        <p:spPr>
          <a:xfrm flipV="1">
            <a:off x="9167177" y="3069745"/>
            <a:ext cx="0" cy="2016891"/>
          </a:xfrm>
          <a:prstGeom prst="line">
            <a:avLst/>
          </a:prstGeom>
          <a:ln w="9525" cmpd="sng">
            <a:solidFill>
              <a:srgbClr val="3C3C3C"/>
            </a:solidFill>
            <a:prstDash val="solid"/>
          </a:ln>
        </p:spPr>
        <p:style>
          <a:lnRef idx="2">
            <a:schemeClr val="accent1"/>
          </a:lnRef>
          <a:fillRef idx="0">
            <a:schemeClr val="accent1"/>
          </a:fillRef>
          <a:effectRef idx="1">
            <a:schemeClr val="accent1"/>
          </a:effectRef>
          <a:fontRef idx="minor">
            <a:schemeClr val="tx1"/>
          </a:fontRef>
        </p:style>
      </p:cxnSp>
      <p:sp>
        <p:nvSpPr>
          <p:cNvPr id="99" name="Rounded Rectangle 98">
            <a:extLst>
              <a:ext uri="{FF2B5EF4-FFF2-40B4-BE49-F238E27FC236}">
                <a16:creationId xmlns:a16="http://schemas.microsoft.com/office/drawing/2014/main" id="{408EBE71-E1D3-A147-8F4E-817DD7EB365F}"/>
              </a:ext>
            </a:extLst>
          </p:cNvPr>
          <p:cNvSpPr/>
          <p:nvPr/>
        </p:nvSpPr>
        <p:spPr>
          <a:xfrm>
            <a:off x="6870329" y="4509071"/>
            <a:ext cx="1700416" cy="480000"/>
          </a:xfrm>
          <a:prstGeom prst="round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lIns="121896" tIns="60948" rIns="121896" bIns="60948" rtlCol="0" anchor="ctr"/>
          <a:lstStyle/>
          <a:p>
            <a:pPr algn="ctr" defTabSz="914150">
              <a:defRPr/>
            </a:pPr>
            <a:r>
              <a:rPr lang="en-US" sz="1200" b="1" dirty="0">
                <a:solidFill>
                  <a:srgbClr val="FFFFFF"/>
                </a:solidFill>
                <a:latin typeface="Calibri" panose="020F0502020204030204" pitchFamily="34" charset="0"/>
                <a:cs typeface="Calibri" panose="020F0502020204030204" pitchFamily="34" charset="0"/>
              </a:rPr>
              <a:t>Olaparib</a:t>
            </a:r>
            <a:r>
              <a:rPr lang="en-US" sz="1200" dirty="0">
                <a:solidFill>
                  <a:srgbClr val="FFFFFF"/>
                </a:solidFill>
                <a:latin typeface="Calibri" panose="020F0502020204030204" pitchFamily="34" charset="0"/>
                <a:cs typeface="Calibri" panose="020F0502020204030204" pitchFamily="34" charset="0"/>
              </a:rPr>
              <a:t> </a:t>
            </a:r>
          </a:p>
          <a:p>
            <a:pPr algn="ctr" defTabSz="914150">
              <a:defRPr/>
            </a:pPr>
            <a:r>
              <a:rPr lang="en-US" sz="1200" i="1" dirty="0">
                <a:solidFill>
                  <a:srgbClr val="FFFFFF"/>
                </a:solidFill>
                <a:latin typeface="Calibri" panose="020F0502020204030204" pitchFamily="34" charset="0"/>
                <a:cs typeface="Calibri" panose="020F0502020204030204" pitchFamily="34" charset="0"/>
              </a:rPr>
              <a:t>gBRCA</a:t>
            </a:r>
            <a:r>
              <a:rPr lang="en-US" sz="1200" dirty="0">
                <a:solidFill>
                  <a:srgbClr val="FFFFFF"/>
                </a:solidFill>
                <a:latin typeface="Calibri" panose="020F0502020204030204" pitchFamily="34" charset="0"/>
                <a:cs typeface="Calibri" panose="020F0502020204030204" pitchFamily="34" charset="0"/>
              </a:rPr>
              <a:t>mut ROC (2014) </a:t>
            </a:r>
          </a:p>
        </p:txBody>
      </p:sp>
      <p:sp>
        <p:nvSpPr>
          <p:cNvPr id="100" name="Rounded Rectangle 99">
            <a:extLst>
              <a:ext uri="{FF2B5EF4-FFF2-40B4-BE49-F238E27FC236}">
                <a16:creationId xmlns:a16="http://schemas.microsoft.com/office/drawing/2014/main" id="{59907564-EEFD-8647-A49D-88BB4F6EF1B0}"/>
              </a:ext>
            </a:extLst>
          </p:cNvPr>
          <p:cNvSpPr/>
          <p:nvPr/>
        </p:nvSpPr>
        <p:spPr>
          <a:xfrm>
            <a:off x="6840847" y="5086636"/>
            <a:ext cx="2452039" cy="480000"/>
          </a:xfrm>
          <a:prstGeom prst="roundRect">
            <a:avLst/>
          </a:prstGeom>
          <a:solidFill>
            <a:schemeClr val="accent5">
              <a:lumMod val="25000"/>
            </a:schemeClr>
          </a:solidFill>
          <a:ln>
            <a:noFill/>
          </a:ln>
        </p:spPr>
        <p:style>
          <a:lnRef idx="1">
            <a:schemeClr val="accent1"/>
          </a:lnRef>
          <a:fillRef idx="3">
            <a:schemeClr val="accent1"/>
          </a:fillRef>
          <a:effectRef idx="2">
            <a:schemeClr val="accent1"/>
          </a:effectRef>
          <a:fontRef idx="minor">
            <a:schemeClr val="lt1"/>
          </a:fontRef>
        </p:style>
        <p:txBody>
          <a:bodyPr lIns="121896" tIns="60948" rIns="121896" bIns="60948" rtlCol="0" anchor="ctr"/>
          <a:lstStyle/>
          <a:p>
            <a:pPr algn="ctr" defTabSz="914150">
              <a:defRPr/>
            </a:pPr>
            <a:r>
              <a:rPr lang="en-US" sz="1200" b="1" dirty="0">
                <a:solidFill>
                  <a:prstClr val="white"/>
                </a:solidFill>
                <a:latin typeface="Calibri" panose="020F0502020204030204" pitchFamily="34" charset="0"/>
                <a:cs typeface="Calibri" panose="020F0502020204030204" pitchFamily="34" charset="0"/>
              </a:rPr>
              <a:t>Chemo + Bevacizumab</a:t>
            </a:r>
            <a:r>
              <a:rPr lang="en-US" sz="1200" i="1" dirty="0">
                <a:solidFill>
                  <a:prstClr val="white"/>
                </a:solidFill>
                <a:latin typeface="Calibri" panose="020F0502020204030204" pitchFamily="34" charset="0"/>
                <a:cs typeface="Calibri" panose="020F0502020204030204" pitchFamily="34" charset="0"/>
              </a:rPr>
              <a:t> </a:t>
            </a:r>
            <a:r>
              <a:rPr lang="en-US" sz="1200" dirty="0">
                <a:solidFill>
                  <a:prstClr val="white"/>
                </a:solidFill>
                <a:latin typeface="Calibri" panose="020F0502020204030204" pitchFamily="34" charset="0"/>
                <a:cs typeface="Calibri" panose="020F0502020204030204" pitchFamily="34" charset="0"/>
              </a:rPr>
              <a:t>(2014) PlROC</a:t>
            </a:r>
          </a:p>
        </p:txBody>
      </p:sp>
      <p:sp>
        <p:nvSpPr>
          <p:cNvPr id="101" name="Rounded Rectangle 100">
            <a:extLst>
              <a:ext uri="{FF2B5EF4-FFF2-40B4-BE49-F238E27FC236}">
                <a16:creationId xmlns:a16="http://schemas.microsoft.com/office/drawing/2014/main" id="{352B3AE6-6A5F-B24F-97A3-0059CD86B257}"/>
              </a:ext>
            </a:extLst>
          </p:cNvPr>
          <p:cNvSpPr/>
          <p:nvPr/>
        </p:nvSpPr>
        <p:spPr>
          <a:xfrm>
            <a:off x="9106079" y="3307900"/>
            <a:ext cx="1964269" cy="480000"/>
          </a:xfrm>
          <a:prstGeom prst="round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lIns="121896" tIns="60948" rIns="121896" bIns="60948" rtlCol="0" anchor="ctr"/>
          <a:lstStyle/>
          <a:p>
            <a:pPr algn="ctr" defTabSz="914150">
              <a:defRPr/>
            </a:pPr>
            <a:r>
              <a:rPr lang="en-US" sz="1200" b="1" dirty="0">
                <a:solidFill>
                  <a:srgbClr val="FFFFFF"/>
                </a:solidFill>
                <a:latin typeface="Calibri" panose="020F0502020204030204" pitchFamily="34" charset="0"/>
                <a:cs typeface="Calibri" panose="020F0502020204030204" pitchFamily="34" charset="0"/>
              </a:rPr>
              <a:t>Rucaparib</a:t>
            </a:r>
            <a:r>
              <a:rPr lang="en-US" sz="1200" dirty="0">
                <a:solidFill>
                  <a:srgbClr val="FFFFFF"/>
                </a:solidFill>
                <a:latin typeface="Calibri" panose="020F0502020204030204" pitchFamily="34" charset="0"/>
                <a:cs typeface="Calibri" panose="020F0502020204030204" pitchFamily="34" charset="0"/>
              </a:rPr>
              <a:t> g</a:t>
            </a:r>
            <a:r>
              <a:rPr lang="en-US" sz="1200" i="1" dirty="0">
                <a:solidFill>
                  <a:srgbClr val="FFFFFF"/>
                </a:solidFill>
                <a:latin typeface="Calibri" panose="020F0502020204030204" pitchFamily="34" charset="0"/>
                <a:cs typeface="Calibri" panose="020F0502020204030204" pitchFamily="34" charset="0"/>
              </a:rPr>
              <a:t>BRCA</a:t>
            </a:r>
            <a:r>
              <a:rPr lang="en-US" sz="1200" dirty="0">
                <a:solidFill>
                  <a:srgbClr val="FFFFFF"/>
                </a:solidFill>
                <a:latin typeface="Calibri" panose="020F0502020204030204" pitchFamily="34" charset="0"/>
                <a:cs typeface="Calibri" panose="020F0502020204030204" pitchFamily="34" charset="0"/>
              </a:rPr>
              <a:t>mut/ s</a:t>
            </a:r>
            <a:r>
              <a:rPr lang="en-US" sz="1200" i="1" dirty="0">
                <a:solidFill>
                  <a:srgbClr val="FFFFFF"/>
                </a:solidFill>
                <a:latin typeface="Calibri" panose="020F0502020204030204" pitchFamily="34" charset="0"/>
                <a:cs typeface="Calibri" panose="020F0502020204030204" pitchFamily="34" charset="0"/>
              </a:rPr>
              <a:t>BRCA</a:t>
            </a:r>
            <a:r>
              <a:rPr lang="en-US" sz="1200" dirty="0">
                <a:solidFill>
                  <a:srgbClr val="FFFFFF"/>
                </a:solidFill>
                <a:latin typeface="Calibri" panose="020F0502020204030204" pitchFamily="34" charset="0"/>
                <a:cs typeface="Calibri" panose="020F0502020204030204" pitchFamily="34" charset="0"/>
              </a:rPr>
              <a:t>mut ROC (2016)</a:t>
            </a:r>
          </a:p>
        </p:txBody>
      </p:sp>
      <p:sp>
        <p:nvSpPr>
          <p:cNvPr id="102" name="Rounded Rectangle 101">
            <a:extLst>
              <a:ext uri="{FF2B5EF4-FFF2-40B4-BE49-F238E27FC236}">
                <a16:creationId xmlns:a16="http://schemas.microsoft.com/office/drawing/2014/main" id="{998C6E4E-2F93-4349-8921-DACA372AFB43}"/>
              </a:ext>
            </a:extLst>
          </p:cNvPr>
          <p:cNvSpPr/>
          <p:nvPr/>
        </p:nvSpPr>
        <p:spPr>
          <a:xfrm>
            <a:off x="9108937" y="3919996"/>
            <a:ext cx="1961411" cy="480000"/>
          </a:xfrm>
          <a:prstGeom prst="roundRect">
            <a:avLst/>
          </a:prstGeom>
          <a:solidFill>
            <a:schemeClr val="accent5">
              <a:lumMod val="25000"/>
            </a:schemeClr>
          </a:solidFill>
          <a:ln>
            <a:noFill/>
          </a:ln>
        </p:spPr>
        <p:style>
          <a:lnRef idx="1">
            <a:schemeClr val="accent1"/>
          </a:lnRef>
          <a:fillRef idx="3">
            <a:schemeClr val="accent1"/>
          </a:fillRef>
          <a:effectRef idx="2">
            <a:schemeClr val="accent1"/>
          </a:effectRef>
          <a:fontRef idx="minor">
            <a:schemeClr val="lt1"/>
          </a:fontRef>
        </p:style>
        <p:txBody>
          <a:bodyPr lIns="121896" tIns="60948" rIns="121896" bIns="60948" rtlCol="0" anchor="ctr"/>
          <a:lstStyle/>
          <a:p>
            <a:pPr algn="ctr" defTabSz="914150">
              <a:defRPr/>
            </a:pPr>
            <a:r>
              <a:rPr lang="en-US" sz="1200" b="1" dirty="0">
                <a:solidFill>
                  <a:prstClr val="white"/>
                </a:solidFill>
                <a:latin typeface="Calibri" panose="020F0502020204030204" pitchFamily="34" charset="0"/>
                <a:cs typeface="Calibri" panose="020F0502020204030204" pitchFamily="34" charset="0"/>
              </a:rPr>
              <a:t>Chemo + Bevacizumab </a:t>
            </a:r>
            <a:r>
              <a:rPr lang="en-US" sz="1200" dirty="0">
                <a:solidFill>
                  <a:prstClr val="white"/>
                </a:solidFill>
                <a:latin typeface="Calibri" panose="020F0502020204030204" pitchFamily="34" charset="0"/>
                <a:cs typeface="Calibri" panose="020F0502020204030204" pitchFamily="34" charset="0"/>
              </a:rPr>
              <a:t>PlSOC (2016)</a:t>
            </a:r>
          </a:p>
        </p:txBody>
      </p:sp>
      <p:sp>
        <p:nvSpPr>
          <p:cNvPr id="103" name="Rounded Rectangle 102">
            <a:extLst>
              <a:ext uri="{FF2B5EF4-FFF2-40B4-BE49-F238E27FC236}">
                <a16:creationId xmlns:a16="http://schemas.microsoft.com/office/drawing/2014/main" id="{7A8F94C6-9FE2-FD43-A455-4DF4D4846930}"/>
              </a:ext>
            </a:extLst>
          </p:cNvPr>
          <p:cNvSpPr/>
          <p:nvPr/>
        </p:nvSpPr>
        <p:spPr>
          <a:xfrm>
            <a:off x="8430664" y="1630802"/>
            <a:ext cx="2263420" cy="480000"/>
          </a:xfrm>
          <a:prstGeom prst="round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lIns="121896" tIns="60948" rIns="121896" bIns="60948" rtlCol="0" anchor="ctr"/>
          <a:lstStyle/>
          <a:p>
            <a:pPr algn="ctr" defTabSz="914150">
              <a:defRPr/>
            </a:pPr>
            <a:r>
              <a:rPr lang="en-US" sz="1200" b="1" dirty="0">
                <a:solidFill>
                  <a:srgbClr val="FFFFFF"/>
                </a:solidFill>
                <a:latin typeface="Calibri" panose="020F0502020204030204" pitchFamily="34" charset="0"/>
                <a:cs typeface="Calibri" panose="020F0502020204030204" pitchFamily="34" charset="0"/>
              </a:rPr>
              <a:t>Olaparib </a:t>
            </a:r>
          </a:p>
          <a:p>
            <a:pPr algn="ctr" defTabSz="914150">
              <a:defRPr/>
            </a:pPr>
            <a:r>
              <a:rPr lang="en-US" sz="1200" dirty="0">
                <a:solidFill>
                  <a:srgbClr val="FFFFFF"/>
                </a:solidFill>
                <a:latin typeface="Calibri" panose="020F0502020204030204" pitchFamily="34" charset="0"/>
                <a:cs typeface="Calibri" panose="020F0502020204030204" pitchFamily="34" charset="0"/>
              </a:rPr>
              <a:t>Maintenance PlSOC (2017)</a:t>
            </a:r>
          </a:p>
        </p:txBody>
      </p:sp>
      <p:sp>
        <p:nvSpPr>
          <p:cNvPr id="104" name="Rounded Rectangle 103">
            <a:extLst>
              <a:ext uri="{FF2B5EF4-FFF2-40B4-BE49-F238E27FC236}">
                <a16:creationId xmlns:a16="http://schemas.microsoft.com/office/drawing/2014/main" id="{98098E33-ECFD-A446-8E91-0561CF752CB6}"/>
              </a:ext>
            </a:extLst>
          </p:cNvPr>
          <p:cNvSpPr/>
          <p:nvPr/>
        </p:nvSpPr>
        <p:spPr>
          <a:xfrm>
            <a:off x="8430679" y="2242046"/>
            <a:ext cx="2296940" cy="480000"/>
          </a:xfrm>
          <a:prstGeom prst="round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lIns="121896" tIns="60948" rIns="121896" bIns="60948" rtlCol="0" anchor="ctr"/>
          <a:lstStyle/>
          <a:p>
            <a:pPr algn="ctr" defTabSz="914150">
              <a:defRPr/>
            </a:pPr>
            <a:r>
              <a:rPr lang="en-US" sz="1200" b="1" dirty="0">
                <a:solidFill>
                  <a:srgbClr val="FFFFFF"/>
                </a:solidFill>
                <a:latin typeface="Calibri" panose="020F0502020204030204" pitchFamily="34" charset="0"/>
                <a:cs typeface="Calibri" panose="020F0502020204030204" pitchFamily="34" charset="0"/>
              </a:rPr>
              <a:t>Niraparib </a:t>
            </a:r>
          </a:p>
          <a:p>
            <a:pPr algn="ctr" defTabSz="914150">
              <a:defRPr/>
            </a:pPr>
            <a:r>
              <a:rPr lang="en-US" sz="1200" dirty="0">
                <a:solidFill>
                  <a:srgbClr val="FFFFFF"/>
                </a:solidFill>
                <a:latin typeface="Calibri" panose="020F0502020204030204" pitchFamily="34" charset="0"/>
                <a:cs typeface="Calibri" panose="020F0502020204030204" pitchFamily="34" charset="0"/>
              </a:rPr>
              <a:t>Maintenance PlSOC (2017)</a:t>
            </a:r>
          </a:p>
        </p:txBody>
      </p:sp>
      <p:sp>
        <p:nvSpPr>
          <p:cNvPr id="105" name="Rounded Rectangle 104">
            <a:extLst>
              <a:ext uri="{FF2B5EF4-FFF2-40B4-BE49-F238E27FC236}">
                <a16:creationId xmlns:a16="http://schemas.microsoft.com/office/drawing/2014/main" id="{930296B1-EC22-6845-8A9D-149FCB2F99AD}"/>
              </a:ext>
            </a:extLst>
          </p:cNvPr>
          <p:cNvSpPr/>
          <p:nvPr/>
        </p:nvSpPr>
        <p:spPr>
          <a:xfrm>
            <a:off x="8430664" y="1041590"/>
            <a:ext cx="2263420" cy="480000"/>
          </a:xfrm>
          <a:prstGeom prst="roundRect">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lIns="121896" tIns="60948" rIns="121896" bIns="60948" rtlCol="0" anchor="ctr"/>
          <a:lstStyle/>
          <a:p>
            <a:pPr algn="ctr" defTabSz="914150">
              <a:defRPr/>
            </a:pPr>
            <a:r>
              <a:rPr lang="en-US" sz="1200" b="1" dirty="0">
                <a:solidFill>
                  <a:schemeClr val="bg1"/>
                </a:solidFill>
                <a:latin typeface="Calibri" panose="020F0502020204030204" pitchFamily="34" charset="0"/>
                <a:cs typeface="Calibri" panose="020F0502020204030204" pitchFamily="34" charset="0"/>
              </a:rPr>
              <a:t>Pembrolizumab</a:t>
            </a:r>
          </a:p>
          <a:p>
            <a:pPr algn="ctr" defTabSz="914150">
              <a:defRPr/>
            </a:pPr>
            <a:r>
              <a:rPr lang="en-US" sz="1200" dirty="0">
                <a:solidFill>
                  <a:schemeClr val="bg1"/>
                </a:solidFill>
                <a:latin typeface="Calibri" panose="020F0502020204030204" pitchFamily="34" charset="0"/>
                <a:cs typeface="Calibri" panose="020F0502020204030204" pitchFamily="34" charset="0"/>
              </a:rPr>
              <a:t>MSI/dMMR ROC (2017)</a:t>
            </a:r>
          </a:p>
        </p:txBody>
      </p:sp>
      <p:sp>
        <p:nvSpPr>
          <p:cNvPr id="106" name="Rounded Rectangle 105">
            <a:extLst>
              <a:ext uri="{FF2B5EF4-FFF2-40B4-BE49-F238E27FC236}">
                <a16:creationId xmlns:a16="http://schemas.microsoft.com/office/drawing/2014/main" id="{027D11D8-7520-694D-9A7F-4EFC468E49CB}"/>
              </a:ext>
            </a:extLst>
          </p:cNvPr>
          <p:cNvSpPr/>
          <p:nvPr/>
        </p:nvSpPr>
        <p:spPr>
          <a:xfrm>
            <a:off x="2437975" y="4094386"/>
            <a:ext cx="1226020" cy="593060"/>
          </a:xfrm>
          <a:prstGeom prst="roundRect">
            <a:avLst/>
          </a:prstGeom>
          <a:solidFill>
            <a:schemeClr val="tx1">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lIns="121896" tIns="60948" rIns="121896" bIns="60948" rtlCol="0" anchor="ctr"/>
          <a:lstStyle/>
          <a:p>
            <a:pPr algn="ctr" defTabSz="914150">
              <a:defRPr/>
            </a:pPr>
            <a:r>
              <a:rPr lang="en-US" sz="1200" b="1" dirty="0">
                <a:solidFill>
                  <a:srgbClr val="000000"/>
                </a:solidFill>
                <a:latin typeface="Calibri" panose="020F0502020204030204" pitchFamily="34" charset="0"/>
                <a:cs typeface="Calibri" panose="020F0502020204030204" pitchFamily="34" charset="0"/>
              </a:rPr>
              <a:t>Cisplatin</a:t>
            </a:r>
          </a:p>
          <a:p>
            <a:pPr algn="ctr" defTabSz="914150">
              <a:defRPr/>
            </a:pPr>
            <a:r>
              <a:rPr lang="en-US" sz="1200" dirty="0">
                <a:solidFill>
                  <a:srgbClr val="000000"/>
                </a:solidFill>
                <a:latin typeface="Calibri" panose="020F0502020204030204" pitchFamily="34" charset="0"/>
                <a:cs typeface="Calibri" panose="020F0502020204030204" pitchFamily="34" charset="0"/>
              </a:rPr>
              <a:t>(1978)</a:t>
            </a:r>
          </a:p>
        </p:txBody>
      </p:sp>
      <p:sp>
        <p:nvSpPr>
          <p:cNvPr id="108" name="Rounded Rectangle 107">
            <a:extLst>
              <a:ext uri="{FF2B5EF4-FFF2-40B4-BE49-F238E27FC236}">
                <a16:creationId xmlns:a16="http://schemas.microsoft.com/office/drawing/2014/main" id="{0C56150D-89AF-F74B-80A4-0031B004170B}"/>
              </a:ext>
            </a:extLst>
          </p:cNvPr>
          <p:cNvSpPr/>
          <p:nvPr/>
        </p:nvSpPr>
        <p:spPr>
          <a:xfrm>
            <a:off x="6436181" y="2062911"/>
            <a:ext cx="1182515" cy="718067"/>
          </a:xfrm>
          <a:prstGeom prst="roundRect">
            <a:avLst/>
          </a:prstGeom>
          <a:solidFill>
            <a:schemeClr val="accent1">
              <a:lumMod val="75000"/>
            </a:schemeClr>
          </a:solidFill>
          <a:ln>
            <a:noFill/>
          </a:ln>
        </p:spPr>
        <p:style>
          <a:lnRef idx="1">
            <a:schemeClr val="accent1"/>
          </a:lnRef>
          <a:fillRef idx="3">
            <a:schemeClr val="accent1"/>
          </a:fillRef>
          <a:effectRef idx="2">
            <a:schemeClr val="accent1"/>
          </a:effectRef>
          <a:fontRef idx="minor">
            <a:schemeClr val="lt1"/>
          </a:fontRef>
        </p:style>
        <p:txBody>
          <a:bodyPr lIns="121896" tIns="60948" rIns="121896" bIns="60948" rtlCol="0" anchor="ctr"/>
          <a:lstStyle/>
          <a:p>
            <a:pPr algn="ctr" defTabSz="914150">
              <a:defRPr/>
            </a:pPr>
            <a:r>
              <a:rPr lang="en-US" sz="1200" b="1" dirty="0">
                <a:solidFill>
                  <a:prstClr val="white"/>
                </a:solidFill>
                <a:latin typeface="Calibri" panose="020F0502020204030204" pitchFamily="34" charset="0"/>
                <a:cs typeface="Calibri" panose="020F0502020204030204" pitchFamily="34" charset="0"/>
              </a:rPr>
              <a:t>Paclitaxel</a:t>
            </a:r>
            <a:br>
              <a:rPr lang="en-US" sz="1200" dirty="0">
                <a:solidFill>
                  <a:prstClr val="white"/>
                </a:solidFill>
                <a:latin typeface="Calibri" panose="020F0502020204030204" pitchFamily="34" charset="0"/>
                <a:cs typeface="Calibri" panose="020F0502020204030204" pitchFamily="34" charset="0"/>
              </a:rPr>
            </a:br>
            <a:r>
              <a:rPr lang="en-US" sz="1200" dirty="0">
                <a:solidFill>
                  <a:prstClr val="white"/>
                </a:solidFill>
                <a:latin typeface="Calibri" panose="020F0502020204030204" pitchFamily="34" charset="0"/>
                <a:cs typeface="Calibri" panose="020F0502020204030204" pitchFamily="34" charset="0"/>
              </a:rPr>
              <a:t>Full (1998)</a:t>
            </a:r>
          </a:p>
        </p:txBody>
      </p:sp>
      <p:sp>
        <p:nvSpPr>
          <p:cNvPr id="109" name="Rounded Rectangle 108">
            <a:extLst>
              <a:ext uri="{FF2B5EF4-FFF2-40B4-BE49-F238E27FC236}">
                <a16:creationId xmlns:a16="http://schemas.microsoft.com/office/drawing/2014/main" id="{03B51FBF-329D-5A47-BD08-8F7FD72BDC8A}"/>
              </a:ext>
            </a:extLst>
          </p:cNvPr>
          <p:cNvSpPr/>
          <p:nvPr/>
        </p:nvSpPr>
        <p:spPr>
          <a:xfrm>
            <a:off x="5156003" y="1983771"/>
            <a:ext cx="1214671" cy="797205"/>
          </a:xfrm>
          <a:prstGeom prst="roundRect">
            <a:avLst/>
          </a:prstGeom>
          <a:solidFill>
            <a:schemeClr val="accent1">
              <a:lumMod val="75000"/>
            </a:schemeClr>
          </a:solidFill>
          <a:ln>
            <a:noFill/>
          </a:ln>
        </p:spPr>
        <p:style>
          <a:lnRef idx="1">
            <a:schemeClr val="accent1"/>
          </a:lnRef>
          <a:fillRef idx="3">
            <a:schemeClr val="accent1"/>
          </a:fillRef>
          <a:effectRef idx="2">
            <a:schemeClr val="accent1"/>
          </a:effectRef>
          <a:fontRef idx="minor">
            <a:schemeClr val="lt1"/>
          </a:fontRef>
        </p:style>
        <p:txBody>
          <a:bodyPr lIns="121896" tIns="60948" rIns="121896" bIns="60948" rtlCol="0" anchor="ctr"/>
          <a:lstStyle/>
          <a:p>
            <a:pPr algn="ctr" defTabSz="914150">
              <a:defRPr/>
            </a:pPr>
            <a:r>
              <a:rPr lang="en-US" sz="1200" b="1" dirty="0">
                <a:solidFill>
                  <a:prstClr val="white"/>
                </a:solidFill>
                <a:latin typeface="Calibri" panose="020F0502020204030204" pitchFamily="34" charset="0"/>
                <a:cs typeface="Calibri" panose="020F0502020204030204" pitchFamily="34" charset="0"/>
              </a:rPr>
              <a:t>Paclitaxel</a:t>
            </a:r>
            <a:br>
              <a:rPr lang="en-US" sz="1200" dirty="0">
                <a:solidFill>
                  <a:prstClr val="white"/>
                </a:solidFill>
                <a:latin typeface="Calibri" panose="020F0502020204030204" pitchFamily="34" charset="0"/>
                <a:cs typeface="Calibri" panose="020F0502020204030204" pitchFamily="34" charset="0"/>
              </a:rPr>
            </a:br>
            <a:r>
              <a:rPr lang="en-US" sz="1200" dirty="0">
                <a:solidFill>
                  <a:prstClr val="white"/>
                </a:solidFill>
                <a:latin typeface="Calibri" panose="020F0502020204030204" pitchFamily="34" charset="0"/>
                <a:cs typeface="Calibri" panose="020F0502020204030204" pitchFamily="34" charset="0"/>
              </a:rPr>
              <a:t>Accelerated (1992)</a:t>
            </a:r>
          </a:p>
        </p:txBody>
      </p:sp>
      <p:sp>
        <p:nvSpPr>
          <p:cNvPr id="110" name="Rounded Rectangle 109">
            <a:extLst>
              <a:ext uri="{FF2B5EF4-FFF2-40B4-BE49-F238E27FC236}">
                <a16:creationId xmlns:a16="http://schemas.microsoft.com/office/drawing/2014/main" id="{B0ABE22C-70AD-544E-89BC-75A1009F13AB}"/>
              </a:ext>
            </a:extLst>
          </p:cNvPr>
          <p:cNvSpPr/>
          <p:nvPr/>
        </p:nvSpPr>
        <p:spPr>
          <a:xfrm>
            <a:off x="8867331" y="5631266"/>
            <a:ext cx="2296940" cy="480000"/>
          </a:xfrm>
          <a:prstGeom prst="round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lIns="121896" tIns="60948" rIns="121896" bIns="60948" rtlCol="0" anchor="ctr"/>
          <a:lstStyle/>
          <a:p>
            <a:pPr algn="ctr" defTabSz="914150">
              <a:defRPr/>
            </a:pPr>
            <a:r>
              <a:rPr lang="en-US" sz="1200" b="1" dirty="0">
                <a:solidFill>
                  <a:srgbClr val="FFFFFF"/>
                </a:solidFill>
                <a:latin typeface="Calibri" panose="020F0502020204030204" pitchFamily="34" charset="0"/>
                <a:cs typeface="Calibri" panose="020F0502020204030204" pitchFamily="34" charset="0"/>
              </a:rPr>
              <a:t>Rucaparib</a:t>
            </a:r>
          </a:p>
          <a:p>
            <a:pPr algn="ctr" defTabSz="914150">
              <a:defRPr/>
            </a:pPr>
            <a:r>
              <a:rPr lang="en-US" sz="1200" dirty="0">
                <a:solidFill>
                  <a:srgbClr val="FFFFFF"/>
                </a:solidFill>
                <a:latin typeface="Calibri" panose="020F0502020204030204" pitchFamily="34" charset="0"/>
                <a:cs typeface="Calibri" panose="020F0502020204030204" pitchFamily="34" charset="0"/>
              </a:rPr>
              <a:t>Maintenance PlSOC (2018)</a:t>
            </a:r>
          </a:p>
        </p:txBody>
      </p:sp>
      <p:sp>
        <p:nvSpPr>
          <p:cNvPr id="111" name="Rounded Rectangle 110">
            <a:extLst>
              <a:ext uri="{FF2B5EF4-FFF2-40B4-BE49-F238E27FC236}">
                <a16:creationId xmlns:a16="http://schemas.microsoft.com/office/drawing/2014/main" id="{0E02FD12-F1EE-FB45-8C97-5F49FF5CE28F}"/>
              </a:ext>
            </a:extLst>
          </p:cNvPr>
          <p:cNvSpPr/>
          <p:nvPr/>
        </p:nvSpPr>
        <p:spPr>
          <a:xfrm>
            <a:off x="9356180" y="5086166"/>
            <a:ext cx="2009097" cy="480000"/>
          </a:xfrm>
          <a:prstGeom prst="roundRect">
            <a:avLst/>
          </a:prstGeom>
          <a:solidFill>
            <a:schemeClr val="accent5">
              <a:lumMod val="25000"/>
            </a:schemeClr>
          </a:solidFill>
          <a:ln>
            <a:noFill/>
          </a:ln>
        </p:spPr>
        <p:style>
          <a:lnRef idx="1">
            <a:schemeClr val="accent1"/>
          </a:lnRef>
          <a:fillRef idx="3">
            <a:schemeClr val="accent1"/>
          </a:fillRef>
          <a:effectRef idx="2">
            <a:schemeClr val="accent1"/>
          </a:effectRef>
          <a:fontRef idx="minor">
            <a:schemeClr val="lt1"/>
          </a:fontRef>
        </p:style>
        <p:txBody>
          <a:bodyPr lIns="121896" tIns="60948" rIns="121896" bIns="60948" rtlCol="0" anchor="ctr"/>
          <a:lstStyle/>
          <a:p>
            <a:pPr algn="ctr" defTabSz="914150">
              <a:defRPr/>
            </a:pPr>
            <a:r>
              <a:rPr lang="en-US" sz="1200" b="1" dirty="0">
                <a:solidFill>
                  <a:prstClr val="white"/>
                </a:solidFill>
                <a:latin typeface="Calibri" panose="020F0502020204030204" pitchFamily="34" charset="0"/>
                <a:cs typeface="Calibri" panose="020F0502020204030204" pitchFamily="34" charset="0"/>
              </a:rPr>
              <a:t>Bevacizumab</a:t>
            </a:r>
          </a:p>
          <a:p>
            <a:pPr algn="ctr" defTabSz="914150">
              <a:defRPr/>
            </a:pPr>
            <a:r>
              <a:rPr lang="en-US" sz="1200" dirty="0">
                <a:solidFill>
                  <a:prstClr val="white"/>
                </a:solidFill>
                <a:latin typeface="Calibri" panose="020F0502020204030204" pitchFamily="34" charset="0"/>
                <a:cs typeface="Calibri" panose="020F0502020204030204" pitchFamily="34" charset="0"/>
              </a:rPr>
              <a:t>1L + Maintenance (2018)</a:t>
            </a:r>
          </a:p>
        </p:txBody>
      </p:sp>
      <p:sp>
        <p:nvSpPr>
          <p:cNvPr id="112" name="Oval 111">
            <a:extLst>
              <a:ext uri="{FF2B5EF4-FFF2-40B4-BE49-F238E27FC236}">
                <a16:creationId xmlns:a16="http://schemas.microsoft.com/office/drawing/2014/main" id="{0620D04C-1858-804A-B12E-F691B9981020}"/>
              </a:ext>
            </a:extLst>
          </p:cNvPr>
          <p:cNvSpPr>
            <a:spLocks noChangeAspect="1"/>
          </p:cNvSpPr>
          <p:nvPr/>
        </p:nvSpPr>
        <p:spPr>
          <a:xfrm>
            <a:off x="1832173" y="2807546"/>
            <a:ext cx="578497" cy="287604"/>
          </a:xfrm>
          <a:prstGeom prst="ellipse">
            <a:avLst/>
          </a:prstGeom>
          <a:noFill/>
          <a:ln w="19050" cmpd="sng">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defTabSz="914150">
              <a:defRPr/>
            </a:pPr>
            <a:r>
              <a:rPr lang="en-US" sz="1200" dirty="0">
                <a:solidFill>
                  <a:schemeClr val="bg2">
                    <a:lumMod val="10000"/>
                  </a:schemeClr>
                </a:solidFill>
                <a:latin typeface="Calibri" panose="020F0502020204030204" pitchFamily="34" charset="0"/>
                <a:cs typeface="Calibri" panose="020F0502020204030204" pitchFamily="34" charset="0"/>
              </a:rPr>
              <a:t>1970</a:t>
            </a:r>
          </a:p>
        </p:txBody>
      </p:sp>
      <p:sp>
        <p:nvSpPr>
          <p:cNvPr id="113" name="Oval 112">
            <a:extLst>
              <a:ext uri="{FF2B5EF4-FFF2-40B4-BE49-F238E27FC236}">
                <a16:creationId xmlns:a16="http://schemas.microsoft.com/office/drawing/2014/main" id="{69237AEE-04F0-4A45-BF15-15E72D786EE2}"/>
              </a:ext>
            </a:extLst>
          </p:cNvPr>
          <p:cNvSpPr>
            <a:spLocks noChangeAspect="1"/>
          </p:cNvSpPr>
          <p:nvPr/>
        </p:nvSpPr>
        <p:spPr>
          <a:xfrm>
            <a:off x="3474464" y="2793578"/>
            <a:ext cx="578497" cy="287604"/>
          </a:xfrm>
          <a:prstGeom prst="ellipse">
            <a:avLst/>
          </a:prstGeom>
          <a:noFill/>
          <a:ln w="19050" cmpd="sng">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defTabSz="914150">
              <a:defRPr/>
            </a:pPr>
            <a:r>
              <a:rPr lang="en-US" sz="1200" dirty="0">
                <a:solidFill>
                  <a:schemeClr val="bg2">
                    <a:lumMod val="10000"/>
                  </a:schemeClr>
                </a:solidFill>
                <a:latin typeface="Calibri" panose="020F0502020204030204" pitchFamily="34" charset="0"/>
                <a:cs typeface="Calibri" panose="020F0502020204030204" pitchFamily="34" charset="0"/>
              </a:rPr>
              <a:t>1980</a:t>
            </a:r>
          </a:p>
        </p:txBody>
      </p:sp>
      <p:sp>
        <p:nvSpPr>
          <p:cNvPr id="114" name="Oval 113">
            <a:extLst>
              <a:ext uri="{FF2B5EF4-FFF2-40B4-BE49-F238E27FC236}">
                <a16:creationId xmlns:a16="http://schemas.microsoft.com/office/drawing/2014/main" id="{A40D68CA-0FB7-FC40-94DF-2D7DDE44FED1}"/>
              </a:ext>
            </a:extLst>
          </p:cNvPr>
          <p:cNvSpPr>
            <a:spLocks noChangeAspect="1"/>
          </p:cNvSpPr>
          <p:nvPr/>
        </p:nvSpPr>
        <p:spPr>
          <a:xfrm>
            <a:off x="5095476" y="2782034"/>
            <a:ext cx="578497" cy="287604"/>
          </a:xfrm>
          <a:prstGeom prst="ellipse">
            <a:avLst/>
          </a:prstGeom>
          <a:noFill/>
          <a:ln w="19050" cmpd="sng">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defTabSz="914150">
              <a:defRPr/>
            </a:pPr>
            <a:r>
              <a:rPr lang="en-US" sz="1200" dirty="0">
                <a:solidFill>
                  <a:schemeClr val="bg2">
                    <a:lumMod val="10000"/>
                  </a:schemeClr>
                </a:solidFill>
                <a:latin typeface="Calibri" panose="020F0502020204030204" pitchFamily="34" charset="0"/>
                <a:cs typeface="Calibri" panose="020F0502020204030204" pitchFamily="34" charset="0"/>
              </a:rPr>
              <a:t>1990</a:t>
            </a:r>
          </a:p>
        </p:txBody>
      </p:sp>
      <p:sp>
        <p:nvSpPr>
          <p:cNvPr id="115" name="Oval 114">
            <a:extLst>
              <a:ext uri="{FF2B5EF4-FFF2-40B4-BE49-F238E27FC236}">
                <a16:creationId xmlns:a16="http://schemas.microsoft.com/office/drawing/2014/main" id="{60280416-BFA5-6047-9108-B0239A64E74E}"/>
              </a:ext>
            </a:extLst>
          </p:cNvPr>
          <p:cNvSpPr>
            <a:spLocks noChangeAspect="1"/>
          </p:cNvSpPr>
          <p:nvPr/>
        </p:nvSpPr>
        <p:spPr>
          <a:xfrm>
            <a:off x="6660896" y="2804918"/>
            <a:ext cx="578497" cy="287604"/>
          </a:xfrm>
          <a:prstGeom prst="ellipse">
            <a:avLst/>
          </a:prstGeom>
          <a:noFill/>
          <a:ln w="19050" cmpd="sng">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defTabSz="914150">
              <a:defRPr/>
            </a:pPr>
            <a:r>
              <a:rPr lang="en-US" sz="1200" dirty="0">
                <a:solidFill>
                  <a:schemeClr val="bg2">
                    <a:lumMod val="10000"/>
                  </a:schemeClr>
                </a:solidFill>
                <a:latin typeface="Calibri" panose="020F0502020204030204" pitchFamily="34" charset="0"/>
                <a:cs typeface="Calibri" panose="020F0502020204030204" pitchFamily="34" charset="0"/>
              </a:rPr>
              <a:t>2000</a:t>
            </a:r>
          </a:p>
        </p:txBody>
      </p:sp>
      <p:sp>
        <p:nvSpPr>
          <p:cNvPr id="116" name="Oval 115">
            <a:extLst>
              <a:ext uri="{FF2B5EF4-FFF2-40B4-BE49-F238E27FC236}">
                <a16:creationId xmlns:a16="http://schemas.microsoft.com/office/drawing/2014/main" id="{20192D00-F029-D74B-B8D9-458DCA36C194}"/>
              </a:ext>
            </a:extLst>
          </p:cNvPr>
          <p:cNvSpPr>
            <a:spLocks noChangeAspect="1"/>
          </p:cNvSpPr>
          <p:nvPr/>
        </p:nvSpPr>
        <p:spPr>
          <a:xfrm>
            <a:off x="8302404" y="2782746"/>
            <a:ext cx="578497" cy="287604"/>
          </a:xfrm>
          <a:prstGeom prst="ellipse">
            <a:avLst/>
          </a:prstGeom>
          <a:noFill/>
          <a:ln w="19050" cmpd="sng">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defTabSz="914150">
              <a:defRPr/>
            </a:pPr>
            <a:r>
              <a:rPr lang="en-US" sz="1200" dirty="0">
                <a:solidFill>
                  <a:schemeClr val="bg2">
                    <a:lumMod val="10000"/>
                  </a:schemeClr>
                </a:solidFill>
                <a:latin typeface="Calibri" panose="020F0502020204030204" pitchFamily="34" charset="0"/>
                <a:cs typeface="Calibri" panose="020F0502020204030204" pitchFamily="34" charset="0"/>
              </a:rPr>
              <a:t>2010</a:t>
            </a:r>
          </a:p>
        </p:txBody>
      </p:sp>
      <p:sp>
        <p:nvSpPr>
          <p:cNvPr id="117" name="Oval 116">
            <a:extLst>
              <a:ext uri="{FF2B5EF4-FFF2-40B4-BE49-F238E27FC236}">
                <a16:creationId xmlns:a16="http://schemas.microsoft.com/office/drawing/2014/main" id="{B4FA13C0-5A05-D345-8988-D2967A5AEA73}"/>
              </a:ext>
            </a:extLst>
          </p:cNvPr>
          <p:cNvSpPr>
            <a:spLocks noChangeAspect="1"/>
          </p:cNvSpPr>
          <p:nvPr/>
        </p:nvSpPr>
        <p:spPr>
          <a:xfrm>
            <a:off x="10220602" y="2771810"/>
            <a:ext cx="578497" cy="287604"/>
          </a:xfrm>
          <a:prstGeom prst="ellipse">
            <a:avLst/>
          </a:prstGeom>
          <a:noFill/>
          <a:ln w="19050" cmpd="sng">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defTabSz="914150">
              <a:defRPr/>
            </a:pPr>
            <a:r>
              <a:rPr lang="en-US" sz="1200" dirty="0">
                <a:solidFill>
                  <a:schemeClr val="bg2">
                    <a:lumMod val="10000"/>
                  </a:schemeClr>
                </a:solidFill>
                <a:latin typeface="Calibri" panose="020F0502020204030204" pitchFamily="34" charset="0"/>
                <a:cs typeface="Calibri" panose="020F0502020204030204" pitchFamily="34" charset="0"/>
              </a:rPr>
              <a:t>2020</a:t>
            </a:r>
          </a:p>
        </p:txBody>
      </p:sp>
      <p:sp>
        <p:nvSpPr>
          <p:cNvPr id="118" name="Rounded Rectangle 117">
            <a:extLst>
              <a:ext uri="{FF2B5EF4-FFF2-40B4-BE49-F238E27FC236}">
                <a16:creationId xmlns:a16="http://schemas.microsoft.com/office/drawing/2014/main" id="{27B39CE7-D874-404B-8E6F-2DFFA2DEC733}"/>
              </a:ext>
            </a:extLst>
          </p:cNvPr>
          <p:cNvSpPr/>
          <p:nvPr/>
        </p:nvSpPr>
        <p:spPr>
          <a:xfrm>
            <a:off x="9400953" y="4509071"/>
            <a:ext cx="1811392" cy="480000"/>
          </a:xfrm>
          <a:prstGeom prst="round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lIns="121896" tIns="60948" rIns="121896" bIns="60948" rtlCol="0" anchor="ctr"/>
          <a:lstStyle/>
          <a:p>
            <a:pPr algn="ctr" defTabSz="914150">
              <a:defRPr/>
            </a:pPr>
            <a:r>
              <a:rPr lang="en-US" sz="1200" b="1" dirty="0">
                <a:solidFill>
                  <a:srgbClr val="FFFFFF"/>
                </a:solidFill>
                <a:latin typeface="Calibri" panose="020F0502020204030204" pitchFamily="34" charset="0"/>
                <a:cs typeface="Calibri" panose="020F0502020204030204" pitchFamily="34" charset="0"/>
              </a:rPr>
              <a:t>Olaparib</a:t>
            </a:r>
            <a:r>
              <a:rPr lang="en-US" sz="1200" dirty="0">
                <a:solidFill>
                  <a:srgbClr val="FFFFFF"/>
                </a:solidFill>
                <a:latin typeface="Calibri" panose="020F0502020204030204" pitchFamily="34" charset="0"/>
                <a:cs typeface="Calibri" panose="020F0502020204030204" pitchFamily="34" charset="0"/>
              </a:rPr>
              <a:t> </a:t>
            </a:r>
          </a:p>
          <a:p>
            <a:pPr algn="ctr" defTabSz="914150">
              <a:defRPr/>
            </a:pPr>
            <a:r>
              <a:rPr lang="en-US" sz="1200" i="1" dirty="0">
                <a:solidFill>
                  <a:srgbClr val="FFFFFF"/>
                </a:solidFill>
                <a:latin typeface="Calibri" panose="020F0502020204030204" pitchFamily="34" charset="0"/>
                <a:cs typeface="Calibri" panose="020F0502020204030204" pitchFamily="34" charset="0"/>
              </a:rPr>
              <a:t>gBRCA</a:t>
            </a:r>
            <a:r>
              <a:rPr lang="en-US" sz="1200" dirty="0">
                <a:solidFill>
                  <a:srgbClr val="FFFFFF"/>
                </a:solidFill>
                <a:latin typeface="Calibri" panose="020F0502020204030204" pitchFamily="34" charset="0"/>
                <a:cs typeface="Calibri" panose="020F0502020204030204" pitchFamily="34" charset="0"/>
              </a:rPr>
              <a:t>mut 1L Maintenance (2018) </a:t>
            </a:r>
          </a:p>
        </p:txBody>
      </p:sp>
      <p:cxnSp>
        <p:nvCxnSpPr>
          <p:cNvPr id="119" name="Straight Connector 118">
            <a:extLst>
              <a:ext uri="{FF2B5EF4-FFF2-40B4-BE49-F238E27FC236}">
                <a16:creationId xmlns:a16="http://schemas.microsoft.com/office/drawing/2014/main" id="{9930564A-A5CF-8846-846D-312E6D11ECEE}"/>
              </a:ext>
            </a:extLst>
          </p:cNvPr>
          <p:cNvCxnSpPr>
            <a:cxnSpLocks/>
          </p:cNvCxnSpPr>
          <p:nvPr/>
        </p:nvCxnSpPr>
        <p:spPr>
          <a:xfrm>
            <a:off x="50617" y="3074328"/>
            <a:ext cx="11507171" cy="0"/>
          </a:xfrm>
          <a:prstGeom prst="line">
            <a:avLst/>
          </a:prstGeom>
          <a:ln w="9525" cmpd="sng">
            <a:solidFill>
              <a:srgbClr val="3C3C3C"/>
            </a:solidFill>
            <a:prstDash val="soli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noAutofit/>
          </a:bodyPr>
          <a:lstStyle/>
          <a:p>
            <a:r>
              <a:rPr lang="en-CA" b="1" dirty="0">
                <a:cs typeface="Calibri" panose="020F0502020204030204" pitchFamily="34" charset="0"/>
              </a:rPr>
              <a:t>THIRTEEN New FDA Approvals in Ovarian Cancer From 2014 to 2020</a:t>
            </a:r>
          </a:p>
        </p:txBody>
      </p:sp>
      <p:sp>
        <p:nvSpPr>
          <p:cNvPr id="69" name="Rounded Rectangle 68">
            <a:extLst>
              <a:ext uri="{FF2B5EF4-FFF2-40B4-BE49-F238E27FC236}">
                <a16:creationId xmlns:a16="http://schemas.microsoft.com/office/drawing/2014/main" id="{27B39CE7-D874-404B-8E6F-2DFFA2DEC733}"/>
              </a:ext>
            </a:extLst>
          </p:cNvPr>
          <p:cNvSpPr/>
          <p:nvPr/>
        </p:nvSpPr>
        <p:spPr>
          <a:xfrm>
            <a:off x="10732424" y="1236814"/>
            <a:ext cx="1323460" cy="737213"/>
          </a:xfrm>
          <a:prstGeom prst="round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lIns="121896" tIns="60948" rIns="121896" bIns="60948" rtlCol="0" anchor="ctr"/>
          <a:lstStyle/>
          <a:p>
            <a:pPr algn="ctr" defTabSz="914150">
              <a:defRPr/>
            </a:pPr>
            <a:r>
              <a:rPr lang="en-US" sz="1200" b="1" dirty="0">
                <a:solidFill>
                  <a:srgbClr val="FFFFFF"/>
                </a:solidFill>
                <a:latin typeface="Calibri" panose="020F0502020204030204" pitchFamily="34" charset="0"/>
                <a:cs typeface="Calibri" panose="020F0502020204030204" pitchFamily="34" charset="0"/>
              </a:rPr>
              <a:t>Niraparib</a:t>
            </a:r>
            <a:r>
              <a:rPr lang="en-US" sz="1200" dirty="0">
                <a:solidFill>
                  <a:srgbClr val="FFFFFF"/>
                </a:solidFill>
                <a:latin typeface="Calibri" panose="020F0502020204030204" pitchFamily="34" charset="0"/>
                <a:cs typeface="Calibri" panose="020F0502020204030204" pitchFamily="34" charset="0"/>
              </a:rPr>
              <a:t> </a:t>
            </a:r>
          </a:p>
          <a:p>
            <a:pPr algn="ctr" defTabSz="914150">
              <a:defRPr/>
            </a:pPr>
            <a:r>
              <a:rPr lang="en-US" sz="1200" dirty="0">
                <a:solidFill>
                  <a:srgbClr val="FFFFFF"/>
                </a:solidFill>
                <a:latin typeface="Calibri" panose="020F0502020204030204" pitchFamily="34" charset="0"/>
                <a:cs typeface="Calibri" panose="020F0502020204030204" pitchFamily="34" charset="0"/>
              </a:rPr>
              <a:t>1L Maintenance (2020) </a:t>
            </a:r>
          </a:p>
        </p:txBody>
      </p:sp>
      <p:cxnSp>
        <p:nvCxnSpPr>
          <p:cNvPr id="70" name="Straight Connector 69">
            <a:extLst>
              <a:ext uri="{FF2B5EF4-FFF2-40B4-BE49-F238E27FC236}">
                <a16:creationId xmlns:a16="http://schemas.microsoft.com/office/drawing/2014/main" id="{BD836C15-56F5-BD48-99A2-E2AAA8620A1F}"/>
              </a:ext>
            </a:extLst>
          </p:cNvPr>
          <p:cNvCxnSpPr/>
          <p:nvPr/>
        </p:nvCxnSpPr>
        <p:spPr>
          <a:xfrm flipV="1">
            <a:off x="10687729" y="1941658"/>
            <a:ext cx="382619" cy="1121124"/>
          </a:xfrm>
          <a:prstGeom prst="line">
            <a:avLst/>
          </a:prstGeom>
          <a:ln w="9525" cmpd="sng">
            <a:solidFill>
              <a:srgbClr val="3C3C3C"/>
            </a:solidFill>
            <a:prstDash val="solid"/>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BD836C15-56F5-BD48-99A2-E2AAA8620A1F}"/>
              </a:ext>
            </a:extLst>
          </p:cNvPr>
          <p:cNvCxnSpPr>
            <a:cxnSpLocks/>
          </p:cNvCxnSpPr>
          <p:nvPr/>
        </p:nvCxnSpPr>
        <p:spPr>
          <a:xfrm flipV="1">
            <a:off x="10794011" y="2786455"/>
            <a:ext cx="201940" cy="282563"/>
          </a:xfrm>
          <a:prstGeom prst="line">
            <a:avLst/>
          </a:prstGeom>
          <a:ln w="9525" cmpd="sng">
            <a:solidFill>
              <a:srgbClr val="3C3C3C"/>
            </a:solidFill>
            <a:prstDash val="solid"/>
          </a:ln>
        </p:spPr>
        <p:style>
          <a:lnRef idx="2">
            <a:schemeClr val="accent1"/>
          </a:lnRef>
          <a:fillRef idx="0">
            <a:schemeClr val="accent1"/>
          </a:fillRef>
          <a:effectRef idx="1">
            <a:schemeClr val="accent1"/>
          </a:effectRef>
          <a:fontRef idx="minor">
            <a:schemeClr val="tx1"/>
          </a:fontRef>
        </p:style>
      </p:cxnSp>
      <p:grpSp>
        <p:nvGrpSpPr>
          <p:cNvPr id="61" name="Group 7">
            <a:extLst>
              <a:ext uri="{FF2B5EF4-FFF2-40B4-BE49-F238E27FC236}">
                <a16:creationId xmlns:a16="http://schemas.microsoft.com/office/drawing/2014/main" id="{C756EC08-3D84-4B94-A06A-E088190F3C32}"/>
              </a:ext>
            </a:extLst>
          </p:cNvPr>
          <p:cNvGrpSpPr>
            <a:grpSpLocks/>
          </p:cNvGrpSpPr>
          <p:nvPr/>
        </p:nvGrpSpPr>
        <p:grpSpPr bwMode="auto">
          <a:xfrm>
            <a:off x="9389569" y="6216652"/>
            <a:ext cx="2488502" cy="447822"/>
            <a:chOff x="9527309" y="3551529"/>
            <a:chExt cx="2488502" cy="448324"/>
          </a:xfrm>
        </p:grpSpPr>
        <p:pic>
          <p:nvPicPr>
            <p:cNvPr id="62" name="Picture 9">
              <a:extLst>
                <a:ext uri="{FF2B5EF4-FFF2-40B4-BE49-F238E27FC236}">
                  <a16:creationId xmlns:a16="http://schemas.microsoft.com/office/drawing/2014/main" id="{EC43173F-0012-4E22-9DC8-85D293BBECBD}"/>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3" name="Rectangle 8">
              <a:extLst>
                <a:ext uri="{FF2B5EF4-FFF2-40B4-BE49-F238E27FC236}">
                  <a16:creationId xmlns:a16="http://schemas.microsoft.com/office/drawing/2014/main" id="{FCC45E78-1453-4655-A1F5-70B5E90E66A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5"/>
                </a:rPr>
                <a:t>clinicaloptions.com</a:t>
              </a:r>
              <a:endParaRPr lang="en-US" altLang="en-US" sz="1400" b="0" dirty="0">
                <a:solidFill>
                  <a:schemeClr val="bg2"/>
                </a:solidFill>
                <a:latin typeface="Calibri" panose="020F0502020204030204" pitchFamily="34" charset="0"/>
              </a:endParaRPr>
            </a:p>
          </p:txBody>
        </p:sp>
      </p:grpSp>
      <p:sp>
        <p:nvSpPr>
          <p:cNvPr id="3" name="Rounded Rectangle 98">
            <a:extLst>
              <a:ext uri="{FF2B5EF4-FFF2-40B4-BE49-F238E27FC236}">
                <a16:creationId xmlns:a16="http://schemas.microsoft.com/office/drawing/2014/main" id="{E6C4B5FA-BE33-4E64-9CA6-EDEC3123023F}"/>
              </a:ext>
            </a:extLst>
          </p:cNvPr>
          <p:cNvSpPr/>
          <p:nvPr/>
        </p:nvSpPr>
        <p:spPr>
          <a:xfrm>
            <a:off x="7065538" y="5916340"/>
            <a:ext cx="1700416" cy="480000"/>
          </a:xfrm>
          <a:prstGeom prst="round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lIns="121896" tIns="60948" rIns="121896" bIns="60948" rtlCol="0" anchor="ctr"/>
          <a:lstStyle/>
          <a:p>
            <a:pPr algn="ctr" defTabSz="914150">
              <a:defRPr/>
            </a:pPr>
            <a:r>
              <a:rPr lang="en-US" sz="1200" b="1" dirty="0">
                <a:solidFill>
                  <a:srgbClr val="FFFFFF"/>
                </a:solidFill>
                <a:latin typeface="Calibri" panose="020F0502020204030204" pitchFamily="34" charset="0"/>
                <a:cs typeface="Calibri" panose="020F0502020204030204" pitchFamily="34" charset="0"/>
              </a:rPr>
              <a:t>Niraparib</a:t>
            </a:r>
            <a:r>
              <a:rPr lang="en-US" sz="1200" dirty="0">
                <a:solidFill>
                  <a:srgbClr val="FFFFFF"/>
                </a:solidFill>
                <a:latin typeface="Calibri" panose="020F0502020204030204" pitchFamily="34" charset="0"/>
                <a:cs typeface="Calibri" panose="020F0502020204030204" pitchFamily="34" charset="0"/>
              </a:rPr>
              <a:t> </a:t>
            </a:r>
          </a:p>
          <a:p>
            <a:pPr algn="ctr" defTabSz="914150">
              <a:defRPr/>
            </a:pPr>
            <a:r>
              <a:rPr lang="en-US" sz="1200" dirty="0">
                <a:solidFill>
                  <a:srgbClr val="FFFFFF"/>
                </a:solidFill>
                <a:latin typeface="Calibri" panose="020F0502020204030204" pitchFamily="34" charset="0"/>
                <a:cs typeface="Calibri" panose="020F0502020204030204" pitchFamily="34" charset="0"/>
              </a:rPr>
              <a:t>HRD+ ROC (2019) </a:t>
            </a:r>
          </a:p>
        </p:txBody>
      </p:sp>
      <p:sp>
        <p:nvSpPr>
          <p:cNvPr id="54" name="Rounded Rectangle 53">
            <a:extLst>
              <a:ext uri="{FF2B5EF4-FFF2-40B4-BE49-F238E27FC236}">
                <a16:creationId xmlns:a16="http://schemas.microsoft.com/office/drawing/2014/main" id="{27B39CE7-D874-404B-8E6F-2DFFA2DEC733}"/>
              </a:ext>
            </a:extLst>
          </p:cNvPr>
          <p:cNvSpPr/>
          <p:nvPr/>
        </p:nvSpPr>
        <p:spPr>
          <a:xfrm>
            <a:off x="10761753" y="2084560"/>
            <a:ext cx="1363572" cy="864161"/>
          </a:xfrm>
          <a:prstGeom prst="round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defTabSz="914150">
              <a:defRPr/>
            </a:pPr>
            <a:r>
              <a:rPr lang="en-US" sz="1200" b="1" dirty="0">
                <a:solidFill>
                  <a:srgbClr val="FFFFFF"/>
                </a:solidFill>
                <a:latin typeface="Calibri" panose="020F0502020204030204" pitchFamily="34" charset="0"/>
                <a:cs typeface="Calibri" panose="020F0502020204030204" pitchFamily="34" charset="0"/>
              </a:rPr>
              <a:t>Olaparib + Bevacizumab</a:t>
            </a:r>
            <a:endParaRPr lang="en-US" sz="1200" dirty="0">
              <a:solidFill>
                <a:srgbClr val="FFFFFF"/>
              </a:solidFill>
              <a:latin typeface="Calibri" panose="020F0502020204030204" pitchFamily="34" charset="0"/>
              <a:cs typeface="Calibri" panose="020F0502020204030204" pitchFamily="34" charset="0"/>
            </a:endParaRPr>
          </a:p>
          <a:p>
            <a:pPr algn="ctr" defTabSz="914150">
              <a:defRPr/>
            </a:pPr>
            <a:r>
              <a:rPr lang="en-US" sz="1200" dirty="0">
                <a:solidFill>
                  <a:srgbClr val="FFFFFF"/>
                </a:solidFill>
                <a:latin typeface="Calibri" panose="020F0502020204030204" pitchFamily="34" charset="0"/>
                <a:cs typeface="Calibri" panose="020F0502020204030204" pitchFamily="34" charset="0"/>
              </a:rPr>
              <a:t>HRD+ 1L Maintenance (2020) </a:t>
            </a:r>
          </a:p>
        </p:txBody>
      </p:sp>
    </p:spTree>
    <p:custDataLst>
      <p:tags r:id="rId1"/>
    </p:custDataLst>
    <p:extLst>
      <p:ext uri="{BB962C8B-B14F-4D97-AF65-F5344CB8AC3E}">
        <p14:creationId xmlns:p14="http://schemas.microsoft.com/office/powerpoint/2010/main" val="16322703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Arrow 3"/>
          <p:cNvSpPr/>
          <p:nvPr/>
        </p:nvSpPr>
        <p:spPr>
          <a:xfrm>
            <a:off x="425769" y="1076940"/>
            <a:ext cx="11619913" cy="533466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sz="3600" dirty="0">
                <a:solidFill>
                  <a:schemeClr val="bg2"/>
                </a:solidFill>
              </a:rPr>
              <a:t>FDA-Approved PARP Inhibitors in Ovarian Cancer </a:t>
            </a:r>
          </a:p>
        </p:txBody>
      </p:sp>
      <p:sp>
        <p:nvSpPr>
          <p:cNvPr id="6" name="Rounded Rectangle 98">
            <a:extLst>
              <a:ext uri="{FF2B5EF4-FFF2-40B4-BE49-F238E27FC236}">
                <a16:creationId xmlns:a16="http://schemas.microsoft.com/office/drawing/2014/main" id="{0B49D535-89BA-466D-ACF1-D3A4D3D532E0}"/>
              </a:ext>
            </a:extLst>
          </p:cNvPr>
          <p:cNvSpPr/>
          <p:nvPr/>
        </p:nvSpPr>
        <p:spPr>
          <a:xfrm>
            <a:off x="558197" y="3134673"/>
            <a:ext cx="1584960" cy="1219200"/>
          </a:xfrm>
          <a:prstGeom prst="roundRect">
            <a:avLst/>
          </a:prstGeom>
          <a:solidFill>
            <a:schemeClr val="accent2"/>
          </a:solidFill>
          <a:ln w="6350" cap="flat" cmpd="sng" algn="ctr">
            <a:noFill/>
            <a:prstDash val="solid"/>
            <a:miter lim="800000"/>
          </a:ln>
          <a:effectLst/>
        </p:spPr>
        <p:txBody>
          <a:bodyPr lIns="9600" tIns="60948" rIns="9600" bIns="60948" rtlCol="0" anchor="ctr"/>
          <a:lstStyle/>
          <a:p>
            <a:pPr algn="ctr" defTabSz="914150">
              <a:lnSpc>
                <a:spcPct val="85000"/>
              </a:lnSpc>
              <a:defRPr/>
            </a:pPr>
            <a:r>
              <a:rPr lang="en-US" sz="1600" b="1" kern="0" dirty="0">
                <a:solidFill>
                  <a:srgbClr val="FFFFFF"/>
                </a:solidFill>
                <a:latin typeface="Calibri" panose="020F0502020204030204" pitchFamily="34" charset="0"/>
                <a:cs typeface="Calibri" panose="020F0502020204030204" pitchFamily="34" charset="0"/>
              </a:rPr>
              <a:t>Olaparib</a:t>
            </a:r>
            <a:r>
              <a:rPr lang="en-US" sz="1600" kern="0" dirty="0">
                <a:solidFill>
                  <a:srgbClr val="FFFFFF"/>
                </a:solidFill>
                <a:latin typeface="Calibri" panose="020F0502020204030204" pitchFamily="34" charset="0"/>
                <a:cs typeface="Calibri" panose="020F0502020204030204" pitchFamily="34" charset="0"/>
              </a:rPr>
              <a:t> </a:t>
            </a:r>
          </a:p>
          <a:p>
            <a:pPr algn="ctr" defTabSz="914150">
              <a:lnSpc>
                <a:spcPct val="85000"/>
              </a:lnSpc>
              <a:defRPr/>
            </a:pPr>
            <a:r>
              <a:rPr lang="en-US" sz="1600" kern="0" dirty="0">
                <a:solidFill>
                  <a:srgbClr val="FFFFFF"/>
                </a:solidFill>
                <a:latin typeface="Calibri" panose="020F0502020204030204" pitchFamily="34" charset="0"/>
                <a:cs typeface="Calibri" panose="020F0502020204030204" pitchFamily="34" charset="0"/>
              </a:rPr>
              <a:t>g</a:t>
            </a:r>
            <a:r>
              <a:rPr lang="en-US" sz="1600" i="1" kern="0" dirty="0">
                <a:solidFill>
                  <a:srgbClr val="FFFFFF"/>
                </a:solidFill>
                <a:latin typeface="Calibri" panose="020F0502020204030204" pitchFamily="34" charset="0"/>
                <a:cs typeface="Calibri" panose="020F0502020204030204" pitchFamily="34" charset="0"/>
              </a:rPr>
              <a:t>BRCA</a:t>
            </a:r>
            <a:r>
              <a:rPr lang="en-US" sz="1600" kern="0" dirty="0">
                <a:solidFill>
                  <a:srgbClr val="FFFFFF"/>
                </a:solidFill>
                <a:latin typeface="Calibri" panose="020F0502020204030204" pitchFamily="34" charset="0"/>
                <a:cs typeface="Calibri" panose="020F0502020204030204" pitchFamily="34" charset="0"/>
              </a:rPr>
              <a:t>mut ROC (2014) </a:t>
            </a:r>
          </a:p>
        </p:txBody>
      </p:sp>
      <p:sp>
        <p:nvSpPr>
          <p:cNvPr id="7" name="Rounded Rectangle 102">
            <a:extLst>
              <a:ext uri="{FF2B5EF4-FFF2-40B4-BE49-F238E27FC236}">
                <a16:creationId xmlns:a16="http://schemas.microsoft.com/office/drawing/2014/main" id="{CB549383-B6F2-47A1-8CD4-166A8E4072D1}"/>
              </a:ext>
            </a:extLst>
          </p:cNvPr>
          <p:cNvSpPr/>
          <p:nvPr/>
        </p:nvSpPr>
        <p:spPr>
          <a:xfrm>
            <a:off x="4015893" y="2498172"/>
            <a:ext cx="1584960" cy="1219200"/>
          </a:xfrm>
          <a:prstGeom prst="roundRect">
            <a:avLst/>
          </a:prstGeom>
          <a:solidFill>
            <a:schemeClr val="accent2"/>
          </a:solidFill>
          <a:ln w="6350" cap="flat" cmpd="sng" algn="ctr">
            <a:noFill/>
            <a:prstDash val="solid"/>
            <a:miter lim="800000"/>
          </a:ln>
          <a:effectLst/>
        </p:spPr>
        <p:txBody>
          <a:bodyPr lIns="9600" tIns="60948" rIns="9600" bIns="60948" rtlCol="0" anchor="ctr"/>
          <a:lstStyle/>
          <a:p>
            <a:pPr algn="ctr" defTabSz="914150">
              <a:lnSpc>
                <a:spcPct val="85000"/>
              </a:lnSpc>
              <a:defRPr/>
            </a:pPr>
            <a:r>
              <a:rPr lang="en-US" sz="1600" b="1" kern="0" dirty="0">
                <a:solidFill>
                  <a:srgbClr val="FFFFFF"/>
                </a:solidFill>
                <a:latin typeface="Calibri" panose="020F0502020204030204" pitchFamily="34" charset="0"/>
                <a:cs typeface="Calibri" panose="020F0502020204030204" pitchFamily="34" charset="0"/>
              </a:rPr>
              <a:t>Olaparib </a:t>
            </a:r>
          </a:p>
          <a:p>
            <a:pPr algn="ctr" defTabSz="914150">
              <a:lnSpc>
                <a:spcPct val="85000"/>
              </a:lnSpc>
              <a:defRPr/>
            </a:pPr>
            <a:r>
              <a:rPr lang="en-US" sz="1600" kern="0" dirty="0">
                <a:solidFill>
                  <a:srgbClr val="FFFFFF"/>
                </a:solidFill>
                <a:latin typeface="Calibri" panose="020F0502020204030204" pitchFamily="34" charset="0"/>
                <a:cs typeface="Calibri" panose="020F0502020204030204" pitchFamily="34" charset="0"/>
              </a:rPr>
              <a:t>Maintenance Recurrent PSOC </a:t>
            </a:r>
            <a:br>
              <a:rPr lang="en-US" sz="1600" kern="0" dirty="0">
                <a:solidFill>
                  <a:srgbClr val="FFFFFF"/>
                </a:solidFill>
                <a:latin typeface="Calibri" panose="020F0502020204030204" pitchFamily="34" charset="0"/>
                <a:cs typeface="Calibri" panose="020F0502020204030204" pitchFamily="34" charset="0"/>
              </a:rPr>
            </a:br>
            <a:r>
              <a:rPr lang="en-US" sz="1600" kern="0" dirty="0">
                <a:solidFill>
                  <a:srgbClr val="FFFFFF"/>
                </a:solidFill>
                <a:latin typeface="Calibri" panose="020F0502020204030204" pitchFamily="34" charset="0"/>
                <a:cs typeface="Calibri" panose="020F0502020204030204" pitchFamily="34" charset="0"/>
              </a:rPr>
              <a:t>(2017)</a:t>
            </a:r>
          </a:p>
        </p:txBody>
      </p:sp>
      <p:sp>
        <p:nvSpPr>
          <p:cNvPr id="8" name="Rounded Rectangle 100">
            <a:extLst>
              <a:ext uri="{FF2B5EF4-FFF2-40B4-BE49-F238E27FC236}">
                <a16:creationId xmlns:a16="http://schemas.microsoft.com/office/drawing/2014/main" id="{4612DB99-4C48-4D57-853F-9F059E1B9DDD}"/>
              </a:ext>
            </a:extLst>
          </p:cNvPr>
          <p:cNvSpPr/>
          <p:nvPr/>
        </p:nvSpPr>
        <p:spPr>
          <a:xfrm>
            <a:off x="2321217" y="3134673"/>
            <a:ext cx="1584960" cy="1219200"/>
          </a:xfrm>
          <a:prstGeom prst="roundRect">
            <a:avLst/>
          </a:prstGeom>
          <a:solidFill>
            <a:schemeClr val="accent2"/>
          </a:solidFill>
          <a:ln w="6350" cap="flat" cmpd="sng" algn="ctr">
            <a:noFill/>
            <a:prstDash val="solid"/>
            <a:miter lim="800000"/>
          </a:ln>
          <a:effectLst/>
        </p:spPr>
        <p:txBody>
          <a:bodyPr lIns="9600" tIns="60948" rIns="9600" bIns="60948" rtlCol="0" anchor="ctr"/>
          <a:lstStyle/>
          <a:p>
            <a:pPr algn="ctr" defTabSz="914150">
              <a:lnSpc>
                <a:spcPct val="85000"/>
              </a:lnSpc>
              <a:defRPr/>
            </a:pPr>
            <a:r>
              <a:rPr lang="en-US" sz="1600" b="1" kern="0" dirty="0">
                <a:solidFill>
                  <a:srgbClr val="FFFFFF"/>
                </a:solidFill>
                <a:latin typeface="Calibri" panose="020F0502020204030204" pitchFamily="34" charset="0"/>
                <a:cs typeface="Calibri" panose="020F0502020204030204" pitchFamily="34" charset="0"/>
              </a:rPr>
              <a:t>Rucaparib</a:t>
            </a:r>
            <a:r>
              <a:rPr lang="en-US" sz="1600" kern="0" dirty="0">
                <a:solidFill>
                  <a:srgbClr val="FFFFFF"/>
                </a:solidFill>
                <a:latin typeface="Calibri" panose="020F0502020204030204" pitchFamily="34" charset="0"/>
                <a:cs typeface="Calibri" panose="020F0502020204030204" pitchFamily="34" charset="0"/>
              </a:rPr>
              <a:t> </a:t>
            </a:r>
            <a:br>
              <a:rPr lang="en-US" sz="1600" kern="0" dirty="0">
                <a:solidFill>
                  <a:srgbClr val="FFFFFF"/>
                </a:solidFill>
                <a:latin typeface="Calibri" panose="020F0502020204030204" pitchFamily="34" charset="0"/>
                <a:cs typeface="Calibri" panose="020F0502020204030204" pitchFamily="34" charset="0"/>
              </a:rPr>
            </a:br>
            <a:r>
              <a:rPr lang="en-US" sz="1600" kern="0" dirty="0">
                <a:solidFill>
                  <a:srgbClr val="FFFFFF"/>
                </a:solidFill>
                <a:latin typeface="Calibri" panose="020F0502020204030204" pitchFamily="34" charset="0"/>
                <a:cs typeface="Calibri" panose="020F0502020204030204" pitchFamily="34" charset="0"/>
              </a:rPr>
              <a:t>g/s</a:t>
            </a:r>
            <a:r>
              <a:rPr lang="en-US" sz="1600" i="1" kern="0" dirty="0">
                <a:solidFill>
                  <a:srgbClr val="FFFFFF"/>
                </a:solidFill>
                <a:latin typeface="Calibri" panose="020F0502020204030204" pitchFamily="34" charset="0"/>
                <a:cs typeface="Calibri" panose="020F0502020204030204" pitchFamily="34" charset="0"/>
              </a:rPr>
              <a:t>BRCA</a:t>
            </a:r>
            <a:r>
              <a:rPr lang="en-US" sz="1600" kern="0" dirty="0">
                <a:solidFill>
                  <a:srgbClr val="FFFFFF"/>
                </a:solidFill>
                <a:latin typeface="Calibri" panose="020F0502020204030204" pitchFamily="34" charset="0"/>
                <a:cs typeface="Calibri" panose="020F0502020204030204" pitchFamily="34" charset="0"/>
              </a:rPr>
              <a:t>mut ROC </a:t>
            </a:r>
            <a:br>
              <a:rPr lang="en-US" sz="1600" kern="0" dirty="0">
                <a:solidFill>
                  <a:srgbClr val="FFFFFF"/>
                </a:solidFill>
                <a:latin typeface="Calibri" panose="020F0502020204030204" pitchFamily="34" charset="0"/>
                <a:cs typeface="Calibri" panose="020F0502020204030204" pitchFamily="34" charset="0"/>
              </a:rPr>
            </a:br>
            <a:r>
              <a:rPr lang="en-US" sz="1600" kern="0" dirty="0">
                <a:solidFill>
                  <a:srgbClr val="FFFFFF"/>
                </a:solidFill>
                <a:latin typeface="Calibri" panose="020F0502020204030204" pitchFamily="34" charset="0"/>
                <a:cs typeface="Calibri" panose="020F0502020204030204" pitchFamily="34" charset="0"/>
              </a:rPr>
              <a:t>(2016)</a:t>
            </a:r>
          </a:p>
        </p:txBody>
      </p:sp>
      <p:sp>
        <p:nvSpPr>
          <p:cNvPr id="9" name="Rounded Rectangle 103">
            <a:extLst>
              <a:ext uri="{FF2B5EF4-FFF2-40B4-BE49-F238E27FC236}">
                <a16:creationId xmlns:a16="http://schemas.microsoft.com/office/drawing/2014/main" id="{82D2DB4A-D4F9-43A1-B472-015B751644C4}"/>
              </a:ext>
            </a:extLst>
          </p:cNvPr>
          <p:cNvSpPr/>
          <p:nvPr/>
        </p:nvSpPr>
        <p:spPr>
          <a:xfrm>
            <a:off x="4015893" y="3803476"/>
            <a:ext cx="1584960" cy="1219200"/>
          </a:xfrm>
          <a:prstGeom prst="roundRect">
            <a:avLst/>
          </a:prstGeom>
          <a:solidFill>
            <a:schemeClr val="accent2"/>
          </a:solidFill>
          <a:ln w="6350" cap="flat" cmpd="sng" algn="ctr">
            <a:noFill/>
            <a:prstDash val="solid"/>
            <a:miter lim="800000"/>
          </a:ln>
          <a:effectLst/>
        </p:spPr>
        <p:txBody>
          <a:bodyPr lIns="9600" tIns="60948" rIns="9600" bIns="60948" rtlCol="0" anchor="ctr"/>
          <a:lstStyle/>
          <a:p>
            <a:pPr algn="ctr" defTabSz="914150">
              <a:lnSpc>
                <a:spcPct val="85000"/>
              </a:lnSpc>
              <a:defRPr/>
            </a:pPr>
            <a:r>
              <a:rPr lang="en-US" sz="1600" b="1" kern="0" dirty="0">
                <a:solidFill>
                  <a:srgbClr val="FFFFFF"/>
                </a:solidFill>
                <a:latin typeface="Calibri" panose="020F0502020204030204" pitchFamily="34" charset="0"/>
                <a:cs typeface="Calibri" panose="020F0502020204030204" pitchFamily="34" charset="0"/>
              </a:rPr>
              <a:t>Niraparib </a:t>
            </a:r>
          </a:p>
          <a:p>
            <a:pPr algn="ctr" defTabSz="914150">
              <a:lnSpc>
                <a:spcPct val="85000"/>
              </a:lnSpc>
              <a:defRPr/>
            </a:pPr>
            <a:r>
              <a:rPr lang="en-US" sz="1600" kern="0" dirty="0">
                <a:solidFill>
                  <a:srgbClr val="FFFFFF"/>
                </a:solidFill>
                <a:latin typeface="Calibri" panose="020F0502020204030204" pitchFamily="34" charset="0"/>
                <a:cs typeface="Calibri" panose="020F0502020204030204" pitchFamily="34" charset="0"/>
              </a:rPr>
              <a:t>Maintenance Recurrent PSOC </a:t>
            </a:r>
            <a:br>
              <a:rPr lang="en-US" sz="1600" kern="0" dirty="0">
                <a:solidFill>
                  <a:srgbClr val="FFFFFF"/>
                </a:solidFill>
                <a:latin typeface="Calibri" panose="020F0502020204030204" pitchFamily="34" charset="0"/>
                <a:cs typeface="Calibri" panose="020F0502020204030204" pitchFamily="34" charset="0"/>
              </a:rPr>
            </a:br>
            <a:r>
              <a:rPr lang="en-US" sz="1600" kern="0" dirty="0">
                <a:solidFill>
                  <a:srgbClr val="FFFFFF"/>
                </a:solidFill>
                <a:latin typeface="Calibri" panose="020F0502020204030204" pitchFamily="34" charset="0"/>
                <a:cs typeface="Calibri" panose="020F0502020204030204" pitchFamily="34" charset="0"/>
              </a:rPr>
              <a:t>(2017)</a:t>
            </a:r>
          </a:p>
        </p:txBody>
      </p:sp>
      <p:sp>
        <p:nvSpPr>
          <p:cNvPr id="10" name="Rounded Rectangle 109">
            <a:extLst>
              <a:ext uri="{FF2B5EF4-FFF2-40B4-BE49-F238E27FC236}">
                <a16:creationId xmlns:a16="http://schemas.microsoft.com/office/drawing/2014/main" id="{987BAF82-F04A-4934-A901-283D623F6713}"/>
              </a:ext>
            </a:extLst>
          </p:cNvPr>
          <p:cNvSpPr/>
          <p:nvPr/>
        </p:nvSpPr>
        <p:spPr>
          <a:xfrm>
            <a:off x="5793997" y="3803476"/>
            <a:ext cx="1584960" cy="1219200"/>
          </a:xfrm>
          <a:prstGeom prst="roundRect">
            <a:avLst/>
          </a:prstGeom>
          <a:solidFill>
            <a:schemeClr val="accent2"/>
          </a:solidFill>
          <a:ln w="6350" cap="flat" cmpd="sng" algn="ctr">
            <a:noFill/>
            <a:prstDash val="solid"/>
            <a:miter lim="800000"/>
          </a:ln>
          <a:effectLst/>
        </p:spPr>
        <p:txBody>
          <a:bodyPr lIns="9600" tIns="60948" rIns="9600" bIns="60948" rtlCol="0" anchor="ctr"/>
          <a:lstStyle/>
          <a:p>
            <a:pPr algn="ctr" defTabSz="914150">
              <a:lnSpc>
                <a:spcPct val="85000"/>
              </a:lnSpc>
              <a:defRPr/>
            </a:pPr>
            <a:r>
              <a:rPr lang="en-US" sz="1600" b="1" kern="0" dirty="0">
                <a:solidFill>
                  <a:srgbClr val="FFFFFF"/>
                </a:solidFill>
                <a:latin typeface="Calibri" panose="020F0502020204030204" pitchFamily="34" charset="0"/>
                <a:cs typeface="Calibri" panose="020F0502020204030204" pitchFamily="34" charset="0"/>
              </a:rPr>
              <a:t>Rucaparib</a:t>
            </a:r>
          </a:p>
          <a:p>
            <a:pPr algn="ctr" defTabSz="914150">
              <a:lnSpc>
                <a:spcPct val="85000"/>
              </a:lnSpc>
              <a:defRPr/>
            </a:pPr>
            <a:r>
              <a:rPr lang="en-US" sz="1600" kern="0" dirty="0">
                <a:solidFill>
                  <a:srgbClr val="FFFFFF"/>
                </a:solidFill>
                <a:latin typeface="Calibri" panose="020F0502020204030204" pitchFamily="34" charset="0"/>
                <a:cs typeface="Calibri" panose="020F0502020204030204" pitchFamily="34" charset="0"/>
              </a:rPr>
              <a:t>Maintenance Recurrent PSOC </a:t>
            </a:r>
            <a:br>
              <a:rPr lang="en-US" sz="1600" kern="0" dirty="0">
                <a:solidFill>
                  <a:srgbClr val="FFFFFF"/>
                </a:solidFill>
                <a:latin typeface="Calibri" panose="020F0502020204030204" pitchFamily="34" charset="0"/>
                <a:cs typeface="Calibri" panose="020F0502020204030204" pitchFamily="34" charset="0"/>
              </a:rPr>
            </a:br>
            <a:r>
              <a:rPr lang="en-US" sz="1600" kern="0" dirty="0">
                <a:solidFill>
                  <a:srgbClr val="FFFFFF"/>
                </a:solidFill>
                <a:latin typeface="Calibri" panose="020F0502020204030204" pitchFamily="34" charset="0"/>
                <a:cs typeface="Calibri" panose="020F0502020204030204" pitchFamily="34" charset="0"/>
              </a:rPr>
              <a:t>(2018)</a:t>
            </a:r>
          </a:p>
        </p:txBody>
      </p:sp>
      <p:sp>
        <p:nvSpPr>
          <p:cNvPr id="12" name="Rounded Rectangle 117">
            <a:extLst>
              <a:ext uri="{FF2B5EF4-FFF2-40B4-BE49-F238E27FC236}">
                <a16:creationId xmlns:a16="http://schemas.microsoft.com/office/drawing/2014/main" id="{403F0A7C-2F01-44E5-8602-692BA8E61720}"/>
              </a:ext>
            </a:extLst>
          </p:cNvPr>
          <p:cNvSpPr/>
          <p:nvPr/>
        </p:nvSpPr>
        <p:spPr>
          <a:xfrm>
            <a:off x="5793997" y="2498172"/>
            <a:ext cx="1584960" cy="1219200"/>
          </a:xfrm>
          <a:prstGeom prst="roundRect">
            <a:avLst/>
          </a:prstGeom>
          <a:solidFill>
            <a:schemeClr val="accent2"/>
          </a:solidFill>
          <a:ln w="6350" cap="flat" cmpd="sng" algn="ctr">
            <a:noFill/>
            <a:prstDash val="solid"/>
            <a:miter lim="800000"/>
          </a:ln>
          <a:effectLst/>
        </p:spPr>
        <p:txBody>
          <a:bodyPr lIns="9600" tIns="60948" rIns="9600" bIns="60948" rtlCol="0" anchor="ctr"/>
          <a:lstStyle/>
          <a:p>
            <a:pPr algn="ctr" defTabSz="914150">
              <a:lnSpc>
                <a:spcPct val="85000"/>
              </a:lnSpc>
              <a:defRPr/>
            </a:pPr>
            <a:r>
              <a:rPr lang="en-US" sz="1600" b="1" kern="0" dirty="0">
                <a:solidFill>
                  <a:srgbClr val="FFFFFF"/>
                </a:solidFill>
                <a:latin typeface="Calibri" panose="020F0502020204030204" pitchFamily="34" charset="0"/>
                <a:cs typeface="Calibri" panose="020F0502020204030204" pitchFamily="34" charset="0"/>
              </a:rPr>
              <a:t>Olaparib</a:t>
            </a:r>
            <a:r>
              <a:rPr lang="en-US" sz="1600" kern="0" dirty="0">
                <a:solidFill>
                  <a:srgbClr val="FFFFFF"/>
                </a:solidFill>
                <a:latin typeface="Calibri" panose="020F0502020204030204" pitchFamily="34" charset="0"/>
                <a:cs typeface="Calibri" panose="020F0502020204030204" pitchFamily="34" charset="0"/>
              </a:rPr>
              <a:t> </a:t>
            </a:r>
          </a:p>
          <a:p>
            <a:pPr algn="ctr" defTabSz="914150">
              <a:lnSpc>
                <a:spcPct val="85000"/>
              </a:lnSpc>
              <a:defRPr/>
            </a:pPr>
            <a:r>
              <a:rPr lang="en-US" sz="1600" kern="0" dirty="0">
                <a:solidFill>
                  <a:srgbClr val="FFFFFF"/>
                </a:solidFill>
                <a:latin typeface="Calibri" panose="020F0502020204030204" pitchFamily="34" charset="0"/>
                <a:cs typeface="Calibri" panose="020F0502020204030204" pitchFamily="34" charset="0"/>
              </a:rPr>
              <a:t>g/s</a:t>
            </a:r>
            <a:r>
              <a:rPr lang="en-US" sz="1600" i="1" kern="0" dirty="0">
                <a:solidFill>
                  <a:srgbClr val="FFFFFF"/>
                </a:solidFill>
                <a:latin typeface="Calibri" panose="020F0502020204030204" pitchFamily="34" charset="0"/>
                <a:cs typeface="Calibri" panose="020F0502020204030204" pitchFamily="34" charset="0"/>
              </a:rPr>
              <a:t>BRCA</a:t>
            </a:r>
            <a:r>
              <a:rPr lang="en-US" sz="1600" kern="0" dirty="0">
                <a:solidFill>
                  <a:srgbClr val="FFFFFF"/>
                </a:solidFill>
                <a:latin typeface="Calibri" panose="020F0502020204030204" pitchFamily="34" charset="0"/>
                <a:cs typeface="Calibri" panose="020F0502020204030204" pitchFamily="34" charset="0"/>
              </a:rPr>
              <a:t>mut </a:t>
            </a:r>
            <a:br>
              <a:rPr lang="en-US" sz="1600" kern="0" dirty="0">
                <a:solidFill>
                  <a:srgbClr val="FFFFFF"/>
                </a:solidFill>
                <a:latin typeface="Calibri" panose="020F0502020204030204" pitchFamily="34" charset="0"/>
                <a:cs typeface="Calibri" panose="020F0502020204030204" pitchFamily="34" charset="0"/>
              </a:rPr>
            </a:br>
            <a:r>
              <a:rPr lang="en-US" sz="1600" kern="0" dirty="0">
                <a:solidFill>
                  <a:srgbClr val="FFFFFF"/>
                </a:solidFill>
                <a:latin typeface="Calibri" panose="020F0502020204030204" pitchFamily="34" charset="0"/>
                <a:cs typeface="Calibri" panose="020F0502020204030204" pitchFamily="34" charset="0"/>
              </a:rPr>
              <a:t>1L Maintenance (2018) </a:t>
            </a:r>
          </a:p>
        </p:txBody>
      </p:sp>
      <p:sp>
        <p:nvSpPr>
          <p:cNvPr id="13" name="Rounded Rectangle 103">
            <a:extLst>
              <a:ext uri="{FF2B5EF4-FFF2-40B4-BE49-F238E27FC236}">
                <a16:creationId xmlns:a16="http://schemas.microsoft.com/office/drawing/2014/main" id="{6E6AD886-D3C1-4B9D-9EE2-81A4C1B6A6E8}"/>
              </a:ext>
            </a:extLst>
          </p:cNvPr>
          <p:cNvSpPr/>
          <p:nvPr/>
        </p:nvSpPr>
        <p:spPr>
          <a:xfrm>
            <a:off x="7565637" y="3134673"/>
            <a:ext cx="1584960" cy="1219200"/>
          </a:xfrm>
          <a:prstGeom prst="roundRect">
            <a:avLst/>
          </a:prstGeom>
          <a:solidFill>
            <a:schemeClr val="accent2"/>
          </a:solidFill>
          <a:ln w="6350" cap="flat" cmpd="sng" algn="ctr">
            <a:noFill/>
            <a:prstDash val="solid"/>
            <a:miter lim="800000"/>
          </a:ln>
          <a:effectLst/>
        </p:spPr>
        <p:txBody>
          <a:bodyPr lIns="9600" tIns="60948" rIns="9600" bIns="60948" rtlCol="0" anchor="ctr"/>
          <a:lstStyle/>
          <a:p>
            <a:pPr algn="ctr" defTabSz="914150">
              <a:lnSpc>
                <a:spcPct val="85000"/>
              </a:lnSpc>
              <a:defRPr/>
            </a:pPr>
            <a:r>
              <a:rPr lang="en-US" sz="1600" b="1" kern="0" dirty="0">
                <a:solidFill>
                  <a:srgbClr val="FFFFFF"/>
                </a:solidFill>
                <a:latin typeface="Calibri" panose="020F0502020204030204" pitchFamily="34" charset="0"/>
                <a:cs typeface="Calibri" panose="020F0502020204030204" pitchFamily="34" charset="0"/>
              </a:rPr>
              <a:t>Niraparib </a:t>
            </a:r>
          </a:p>
          <a:p>
            <a:pPr algn="ctr" defTabSz="914150">
              <a:lnSpc>
                <a:spcPct val="85000"/>
              </a:lnSpc>
              <a:defRPr/>
            </a:pPr>
            <a:r>
              <a:rPr lang="en-US" sz="1600" kern="0" dirty="0">
                <a:solidFill>
                  <a:srgbClr val="FFFFFF"/>
                </a:solidFill>
                <a:latin typeface="Calibri" panose="020F0502020204030204" pitchFamily="34" charset="0"/>
                <a:cs typeface="Calibri" panose="020F0502020204030204" pitchFamily="34" charset="0"/>
              </a:rPr>
              <a:t>HRD+ ROC </a:t>
            </a:r>
            <a:br>
              <a:rPr lang="en-US" sz="1600" kern="0" dirty="0">
                <a:solidFill>
                  <a:srgbClr val="FFFFFF"/>
                </a:solidFill>
                <a:latin typeface="Calibri" panose="020F0502020204030204" pitchFamily="34" charset="0"/>
                <a:cs typeface="Calibri" panose="020F0502020204030204" pitchFamily="34" charset="0"/>
              </a:rPr>
            </a:br>
            <a:r>
              <a:rPr lang="en-US" sz="1600" kern="0" dirty="0">
                <a:solidFill>
                  <a:srgbClr val="FFFFFF"/>
                </a:solidFill>
                <a:latin typeface="Calibri" panose="020F0502020204030204" pitchFamily="34" charset="0"/>
                <a:cs typeface="Calibri" panose="020F0502020204030204" pitchFamily="34" charset="0"/>
              </a:rPr>
              <a:t>(2019)</a:t>
            </a:r>
          </a:p>
        </p:txBody>
      </p:sp>
      <p:sp>
        <p:nvSpPr>
          <p:cNvPr id="20" name="Rounded Rectangle 103">
            <a:extLst>
              <a:ext uri="{FF2B5EF4-FFF2-40B4-BE49-F238E27FC236}">
                <a16:creationId xmlns:a16="http://schemas.microsoft.com/office/drawing/2014/main" id="{6E6AD886-D3C1-4B9D-9EE2-81A4C1B6A6E8}"/>
              </a:ext>
            </a:extLst>
          </p:cNvPr>
          <p:cNvSpPr/>
          <p:nvPr/>
        </p:nvSpPr>
        <p:spPr>
          <a:xfrm>
            <a:off x="9269041" y="2498172"/>
            <a:ext cx="1584960" cy="1219200"/>
          </a:xfrm>
          <a:prstGeom prst="roundRect">
            <a:avLst/>
          </a:prstGeom>
          <a:solidFill>
            <a:schemeClr val="accent2"/>
          </a:solidFill>
          <a:ln w="6350" cap="flat" cmpd="sng" algn="ctr">
            <a:noFill/>
            <a:prstDash val="solid"/>
            <a:miter lim="800000"/>
          </a:ln>
          <a:effectLst/>
        </p:spPr>
        <p:txBody>
          <a:bodyPr lIns="9600" tIns="60948" rIns="9600" bIns="60948" rtlCol="0" anchor="ctr"/>
          <a:lstStyle/>
          <a:p>
            <a:pPr algn="ctr" defTabSz="914150">
              <a:lnSpc>
                <a:spcPct val="85000"/>
              </a:lnSpc>
              <a:defRPr/>
            </a:pPr>
            <a:r>
              <a:rPr lang="en-US" sz="1600" kern="0" dirty="0">
                <a:solidFill>
                  <a:srgbClr val="FFFFFF"/>
                </a:solidFill>
                <a:latin typeface="Calibri" panose="020F0502020204030204" pitchFamily="34" charset="0"/>
                <a:cs typeface="Calibri" panose="020F0502020204030204" pitchFamily="34" charset="0"/>
              </a:rPr>
              <a:t> </a:t>
            </a:r>
            <a:r>
              <a:rPr lang="en-US" sz="1600" b="1" kern="0" dirty="0">
                <a:solidFill>
                  <a:srgbClr val="FFFFFF"/>
                </a:solidFill>
                <a:latin typeface="Calibri" panose="020F0502020204030204" pitchFamily="34" charset="0"/>
                <a:cs typeface="Calibri" panose="020F0502020204030204" pitchFamily="34" charset="0"/>
              </a:rPr>
              <a:t>Niraparib</a:t>
            </a:r>
            <a:r>
              <a:rPr lang="en-US" sz="1600" kern="0" dirty="0">
                <a:solidFill>
                  <a:srgbClr val="FFFFFF"/>
                </a:solidFill>
                <a:latin typeface="Calibri" panose="020F0502020204030204" pitchFamily="34" charset="0"/>
                <a:cs typeface="Calibri" panose="020F0502020204030204" pitchFamily="34" charset="0"/>
              </a:rPr>
              <a:t> </a:t>
            </a:r>
            <a:br>
              <a:rPr lang="en-US" sz="1600" kern="0" dirty="0">
                <a:solidFill>
                  <a:srgbClr val="FFFFFF"/>
                </a:solidFill>
                <a:latin typeface="Calibri" panose="020F0502020204030204" pitchFamily="34" charset="0"/>
                <a:cs typeface="Calibri" panose="020F0502020204030204" pitchFamily="34" charset="0"/>
              </a:rPr>
            </a:br>
            <a:r>
              <a:rPr lang="en-US" sz="1600" kern="0" dirty="0">
                <a:solidFill>
                  <a:srgbClr val="FFFFFF"/>
                </a:solidFill>
                <a:latin typeface="Calibri" panose="020F0502020204030204" pitchFamily="34" charset="0"/>
                <a:cs typeface="Calibri" panose="020F0502020204030204" pitchFamily="34" charset="0"/>
              </a:rPr>
              <a:t>1L Maintenance PSOC</a:t>
            </a:r>
            <a:br>
              <a:rPr lang="en-US" sz="1600" kern="0" dirty="0">
                <a:solidFill>
                  <a:srgbClr val="FFFFFF"/>
                </a:solidFill>
                <a:latin typeface="Calibri" panose="020F0502020204030204" pitchFamily="34" charset="0"/>
                <a:cs typeface="Calibri" panose="020F0502020204030204" pitchFamily="34" charset="0"/>
              </a:rPr>
            </a:br>
            <a:r>
              <a:rPr lang="en-US" sz="1600" kern="0" dirty="0">
                <a:solidFill>
                  <a:srgbClr val="FFFFFF"/>
                </a:solidFill>
                <a:latin typeface="Calibri" panose="020F0502020204030204" pitchFamily="34" charset="0"/>
                <a:cs typeface="Calibri" panose="020F0502020204030204" pitchFamily="34" charset="0"/>
              </a:rPr>
              <a:t>(2020)</a:t>
            </a:r>
          </a:p>
        </p:txBody>
      </p:sp>
      <p:sp>
        <p:nvSpPr>
          <p:cNvPr id="23" name="Rounded Rectangle 103">
            <a:extLst>
              <a:ext uri="{FF2B5EF4-FFF2-40B4-BE49-F238E27FC236}">
                <a16:creationId xmlns:a16="http://schemas.microsoft.com/office/drawing/2014/main" id="{6E6AD886-D3C1-4B9D-9EE2-81A4C1B6A6E8}"/>
              </a:ext>
            </a:extLst>
          </p:cNvPr>
          <p:cNvSpPr/>
          <p:nvPr/>
        </p:nvSpPr>
        <p:spPr>
          <a:xfrm>
            <a:off x="9269041" y="3803476"/>
            <a:ext cx="1584960" cy="1219200"/>
          </a:xfrm>
          <a:prstGeom prst="roundRect">
            <a:avLst/>
          </a:prstGeom>
          <a:solidFill>
            <a:schemeClr val="accent2"/>
          </a:solidFill>
          <a:ln w="6350" cap="flat" cmpd="sng" algn="ctr">
            <a:noFill/>
            <a:prstDash val="solid"/>
            <a:miter lim="800000"/>
          </a:ln>
          <a:effectLst/>
        </p:spPr>
        <p:txBody>
          <a:bodyPr lIns="9600" tIns="60948" rIns="9600" bIns="60948" rtlCol="0" anchor="ctr"/>
          <a:lstStyle/>
          <a:p>
            <a:pPr algn="ctr" defTabSz="914150">
              <a:lnSpc>
                <a:spcPct val="85000"/>
              </a:lnSpc>
              <a:defRPr/>
            </a:pPr>
            <a:r>
              <a:rPr lang="en-US" sz="1600" kern="0" dirty="0">
                <a:solidFill>
                  <a:srgbClr val="FFFFFF"/>
                </a:solidFill>
                <a:latin typeface="Calibri" panose="020F0502020204030204" pitchFamily="34" charset="0"/>
                <a:cs typeface="Calibri" panose="020F0502020204030204" pitchFamily="34" charset="0"/>
              </a:rPr>
              <a:t> </a:t>
            </a:r>
            <a:r>
              <a:rPr lang="en-US" sz="1600" b="1" kern="0" dirty="0">
                <a:solidFill>
                  <a:srgbClr val="FFFFFF"/>
                </a:solidFill>
                <a:latin typeface="Calibri" panose="020F0502020204030204" pitchFamily="34" charset="0"/>
                <a:cs typeface="Calibri" panose="020F0502020204030204" pitchFamily="34" charset="0"/>
              </a:rPr>
              <a:t>Olaparib + bevacizumab</a:t>
            </a:r>
          </a:p>
          <a:p>
            <a:pPr algn="ctr" defTabSz="914150">
              <a:lnSpc>
                <a:spcPct val="85000"/>
              </a:lnSpc>
              <a:defRPr/>
            </a:pPr>
            <a:r>
              <a:rPr lang="en-US" sz="1600" kern="0" dirty="0">
                <a:solidFill>
                  <a:srgbClr val="FFFFFF"/>
                </a:solidFill>
                <a:latin typeface="Calibri" panose="020F0502020204030204" pitchFamily="34" charset="0"/>
                <a:cs typeface="Calibri" panose="020F0502020204030204" pitchFamily="34" charset="0"/>
              </a:rPr>
              <a:t>HRD+ </a:t>
            </a:r>
            <a:br>
              <a:rPr lang="en-US" sz="1600" kern="0" dirty="0">
                <a:solidFill>
                  <a:srgbClr val="FFFFFF"/>
                </a:solidFill>
                <a:latin typeface="Calibri" panose="020F0502020204030204" pitchFamily="34" charset="0"/>
                <a:cs typeface="Calibri" panose="020F0502020204030204" pitchFamily="34" charset="0"/>
              </a:rPr>
            </a:br>
            <a:r>
              <a:rPr lang="en-US" sz="1600" kern="0" dirty="0">
                <a:solidFill>
                  <a:srgbClr val="FFFFFF"/>
                </a:solidFill>
                <a:latin typeface="Calibri" panose="020F0502020204030204" pitchFamily="34" charset="0"/>
                <a:cs typeface="Calibri" panose="020F0502020204030204" pitchFamily="34" charset="0"/>
              </a:rPr>
              <a:t>1L Maintenance PSOC</a:t>
            </a:r>
            <a:br>
              <a:rPr lang="en-US" sz="1600" kern="0" dirty="0">
                <a:solidFill>
                  <a:srgbClr val="FFFFFF"/>
                </a:solidFill>
                <a:latin typeface="Calibri" panose="020F0502020204030204" pitchFamily="34" charset="0"/>
                <a:cs typeface="Calibri" panose="020F0502020204030204" pitchFamily="34" charset="0"/>
              </a:rPr>
            </a:br>
            <a:r>
              <a:rPr lang="en-US" sz="1600" kern="0" dirty="0">
                <a:solidFill>
                  <a:srgbClr val="FFFFFF"/>
                </a:solidFill>
                <a:latin typeface="Calibri" panose="020F0502020204030204" pitchFamily="34" charset="0"/>
                <a:cs typeface="Calibri" panose="020F0502020204030204" pitchFamily="34" charset="0"/>
              </a:rPr>
              <a:t>(2020)</a:t>
            </a:r>
          </a:p>
        </p:txBody>
      </p:sp>
      <p:sp>
        <p:nvSpPr>
          <p:cNvPr id="15" name="Text Box 11">
            <a:extLst>
              <a:ext uri="{FF2B5EF4-FFF2-40B4-BE49-F238E27FC236}">
                <a16:creationId xmlns:a16="http://schemas.microsoft.com/office/drawing/2014/main" id="{D2188E4A-67E0-48F8-BA0D-B87FDC06902D}"/>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Olaparib PI. Rucaparib PI. </a:t>
            </a:r>
            <a:r>
              <a:rPr lang="en-US" altLang="en-US" sz="1200" dirty="0">
                <a:solidFill>
                  <a:schemeClr val="bg2"/>
                </a:solidFill>
                <a:latin typeface="Calibri" panose="020F0502020204030204" pitchFamily="34" charset="0"/>
              </a:rPr>
              <a:t>Niraparib PI.</a:t>
            </a:r>
            <a:endParaRPr lang="en-US" altLang="en-US" sz="1200" b="0" dirty="0">
              <a:solidFill>
                <a:schemeClr val="bg2"/>
              </a:solidFill>
              <a:latin typeface="Calibri" panose="020F0502020204030204" pitchFamily="34" charset="0"/>
            </a:endParaRPr>
          </a:p>
        </p:txBody>
      </p:sp>
      <p:grpSp>
        <p:nvGrpSpPr>
          <p:cNvPr id="16" name="Group 7">
            <a:extLst>
              <a:ext uri="{FF2B5EF4-FFF2-40B4-BE49-F238E27FC236}">
                <a16:creationId xmlns:a16="http://schemas.microsoft.com/office/drawing/2014/main" id="{A6853F17-DBF1-4AF6-9319-E78565D2A2AF}"/>
              </a:ext>
            </a:extLst>
          </p:cNvPr>
          <p:cNvGrpSpPr>
            <a:grpSpLocks/>
          </p:cNvGrpSpPr>
          <p:nvPr/>
        </p:nvGrpSpPr>
        <p:grpSpPr bwMode="auto">
          <a:xfrm>
            <a:off x="9389569" y="6216652"/>
            <a:ext cx="2488502" cy="447822"/>
            <a:chOff x="9527309" y="3551529"/>
            <a:chExt cx="2488502" cy="448324"/>
          </a:xfrm>
        </p:grpSpPr>
        <p:pic>
          <p:nvPicPr>
            <p:cNvPr id="17" name="Picture 9">
              <a:extLst>
                <a:ext uri="{FF2B5EF4-FFF2-40B4-BE49-F238E27FC236}">
                  <a16:creationId xmlns:a16="http://schemas.microsoft.com/office/drawing/2014/main" id="{06481A0A-925A-4BE6-A432-F089C559E89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8" name="Rectangle 8">
              <a:extLst>
                <a:ext uri="{FF2B5EF4-FFF2-40B4-BE49-F238E27FC236}">
                  <a16:creationId xmlns:a16="http://schemas.microsoft.com/office/drawing/2014/main" id="{CAEDD9EB-4D52-459C-9F4E-9E2887C182C2}"/>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4412605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r>
              <a:rPr lang="en-US" altLang="en-US" dirty="0"/>
              <a:t>FDA-Approved PARP Inhibitors: </a:t>
            </a:r>
            <a:br>
              <a:rPr lang="en-US" altLang="en-US" dirty="0"/>
            </a:br>
            <a:r>
              <a:rPr lang="en-US" altLang="en-US" dirty="0"/>
              <a:t>Current Indications in Ovarian Cancer</a:t>
            </a:r>
          </a:p>
        </p:txBody>
      </p:sp>
      <p:grpSp>
        <p:nvGrpSpPr>
          <p:cNvPr id="12" name="Group 7">
            <a:extLst>
              <a:ext uri="{FF2B5EF4-FFF2-40B4-BE49-F238E27FC236}">
                <a16:creationId xmlns:a16="http://schemas.microsoft.com/office/drawing/2014/main" id="{B0F50BD7-A5AC-4E19-9C3E-32918B2FE146}"/>
              </a:ext>
            </a:extLst>
          </p:cNvPr>
          <p:cNvGrpSpPr>
            <a:grpSpLocks/>
          </p:cNvGrpSpPr>
          <p:nvPr/>
        </p:nvGrpSpPr>
        <p:grpSpPr bwMode="auto">
          <a:xfrm>
            <a:off x="9389569" y="6216652"/>
            <a:ext cx="2488502" cy="447822"/>
            <a:chOff x="9527309" y="3551529"/>
            <a:chExt cx="2488502" cy="448324"/>
          </a:xfrm>
        </p:grpSpPr>
        <p:pic>
          <p:nvPicPr>
            <p:cNvPr id="13" name="Picture 9">
              <a:extLst>
                <a:ext uri="{FF2B5EF4-FFF2-40B4-BE49-F238E27FC236}">
                  <a16:creationId xmlns:a16="http://schemas.microsoft.com/office/drawing/2014/main" id="{A60372B6-2613-48C8-84CE-4A581971D12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EE7E8FBC-F255-4854-9895-61917067394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9" name="Group 32">
            <a:extLst>
              <a:ext uri="{FF2B5EF4-FFF2-40B4-BE49-F238E27FC236}">
                <a16:creationId xmlns:a16="http://schemas.microsoft.com/office/drawing/2014/main" id="{23F9083D-C3AE-4743-91B5-1CDACEB83C17}"/>
              </a:ext>
            </a:extLst>
          </p:cNvPr>
          <p:cNvGraphicFramePr>
            <a:graphicFrameLocks noGrp="1"/>
          </p:cNvGraphicFramePr>
          <p:nvPr>
            <p:extLst>
              <p:ext uri="{D42A27DB-BD31-4B8C-83A1-F6EECF244321}">
                <p14:modId xmlns:p14="http://schemas.microsoft.com/office/powerpoint/2010/main" val="582015001"/>
              </p:ext>
            </p:extLst>
          </p:nvPr>
        </p:nvGraphicFramePr>
        <p:xfrm>
          <a:off x="495300" y="1477678"/>
          <a:ext cx="11239500" cy="4687888"/>
        </p:xfrm>
        <a:graphic>
          <a:graphicData uri="http://schemas.openxmlformats.org/drawingml/2006/table">
            <a:tbl>
              <a:tblPr/>
              <a:tblGrid>
                <a:gridCol w="4129881">
                  <a:extLst>
                    <a:ext uri="{9D8B030D-6E8A-4147-A177-3AD203B41FA5}">
                      <a16:colId xmlns:a16="http://schemas.microsoft.com/office/drawing/2014/main" val="2570165244"/>
                    </a:ext>
                  </a:extLst>
                </a:gridCol>
                <a:gridCol w="3670122">
                  <a:extLst>
                    <a:ext uri="{9D8B030D-6E8A-4147-A177-3AD203B41FA5}">
                      <a16:colId xmlns:a16="http://schemas.microsoft.com/office/drawing/2014/main" val="20001"/>
                    </a:ext>
                  </a:extLst>
                </a:gridCol>
                <a:gridCol w="3439497">
                  <a:extLst>
                    <a:ext uri="{9D8B030D-6E8A-4147-A177-3AD203B41FA5}">
                      <a16:colId xmlns:a16="http://schemas.microsoft.com/office/drawing/2014/main" val="20002"/>
                    </a:ext>
                  </a:extLst>
                </a:gridCol>
              </a:tblGrid>
              <a:tr h="289329">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Olaparib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Niraparib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Rucaparib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1731086">
                <a:tc>
                  <a:txBody>
                    <a:bodyPr/>
                    <a:lstStyle/>
                    <a:p>
                      <a:pPr marL="342900" marR="0" lvl="0" indent="-342900" algn="l" defTabSz="914400" rtl="0" eaLnBrk="1" fontAlgn="base" latinLnBrk="0" hangingPunct="1">
                        <a:lnSpc>
                          <a:spcPct val="100000"/>
                        </a:lnSpc>
                        <a:spcBef>
                          <a:spcPct val="35000"/>
                        </a:spcBef>
                        <a:spcAft>
                          <a:spcPct val="2500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First-line maintenance therapy for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1" u="none" strike="noStrike" cap="none" normalizeH="0" baseline="0" dirty="0">
                          <a:ln>
                            <a:noFill/>
                          </a:ln>
                          <a:solidFill>
                            <a:schemeClr val="bg2">
                              <a:lumMod val="10000"/>
                            </a:schemeClr>
                          </a:solidFill>
                          <a:effectLst/>
                          <a:latin typeface="Calibri" panose="020F0502020204030204" pitchFamily="34" charset="0"/>
                        </a:rPr>
                        <a:t>BRCA</a:t>
                      </a:r>
                      <a:r>
                        <a:rPr kumimoji="0" lang="en-US" sz="1600" b="0" i="0" u="none" strike="noStrike" cap="none" normalizeH="0" baseline="0" dirty="0">
                          <a:ln>
                            <a:noFill/>
                          </a:ln>
                          <a:solidFill>
                            <a:schemeClr val="bg2">
                              <a:lumMod val="10000"/>
                            </a:schemeClr>
                          </a:solidFill>
                          <a:effectLst/>
                          <a:latin typeface="Calibri" panose="020F0502020204030204" pitchFamily="34" charset="0"/>
                        </a:rPr>
                        <a:t>-mutated advanced ovarian cancer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in CR/PR to platinum-based CT</a:t>
                      </a:r>
                    </a:p>
                    <a:p>
                      <a:pPr marL="342900" marR="0" lvl="0" indent="-342900" algn="l" defTabSz="914400" rtl="0" eaLnBrk="1" fontAlgn="base" latinLnBrk="0" hangingPunct="1">
                        <a:lnSpc>
                          <a:spcPct val="100000"/>
                        </a:lnSpc>
                        <a:spcBef>
                          <a:spcPct val="35000"/>
                        </a:spcBef>
                        <a:spcAft>
                          <a:spcPct val="2500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First-line maintenance therapy in combination with bevacizumab for ovarian cancer in CR/PR to platinum-based CT and with HRD (either a deleterious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BRCA</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mutation or genomic instability)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ct val="35000"/>
                        </a:spcBef>
                        <a:spcAft>
                          <a:spcPct val="25000"/>
                        </a:spcAft>
                        <a:buClr>
                          <a:srgbClr val="000000"/>
                        </a:buClr>
                        <a:buSzTx/>
                        <a:buFont typeface="Wingdings" panose="05000000000000000000"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First-line maintenance therapy for advanced ovarian cancer in CR/PR to platinum-based CT regardless of </a:t>
                      </a:r>
                      <a:r>
                        <a:rPr kumimoji="0" lang="en-US" sz="1600" b="0" i="1"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BRCA</a:t>
                      </a: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 mutation status</a:t>
                      </a:r>
                    </a:p>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ct val="35000"/>
                        </a:spcBef>
                        <a:spcAft>
                          <a:spcPct val="25000"/>
                        </a:spcAft>
                        <a:buClr>
                          <a:schemeClr val="bg1"/>
                        </a:buClr>
                        <a:buSzTx/>
                        <a:buFont typeface="Wingdings" panose="05000000000000000000" pitchFamily="2" charset="2"/>
                        <a:buChar char="§"/>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843851">
                <a:tc>
                  <a:txBody>
                    <a:bodyPr/>
                    <a:lstStyle/>
                    <a:p>
                      <a:pPr marL="342900" marR="0" lvl="0" indent="-342900" algn="l" defTabSz="914400" rtl="0" eaLnBrk="1" fontAlgn="base" latinLnBrk="0" hangingPunct="1">
                        <a:lnSpc>
                          <a:spcPct val="100000"/>
                        </a:lnSpc>
                        <a:spcBef>
                          <a:spcPct val="35000"/>
                        </a:spcBef>
                        <a:spcAft>
                          <a:spcPct val="2500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Maintenance therapy for recurrent ovarian cancer in CR/PR to platinum-based CT regardless of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BRCA</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mutation status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342900" marR="0" lvl="0" indent="-342900" algn="l" defTabSz="914400" rtl="0" eaLnBrk="1" fontAlgn="base" latinLnBrk="0" hangingPunct="1">
                        <a:lnSpc>
                          <a:spcPct val="100000"/>
                        </a:lnSpc>
                        <a:spcBef>
                          <a:spcPct val="35000"/>
                        </a:spcBef>
                        <a:spcAft>
                          <a:spcPct val="2500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Maintenance therapy for recurrent ovarian cancer in CR/PR to platinum-based CT regardless of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BRCA</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mutation status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342900" marR="0" lvl="0" indent="-342900" algn="l" defTabSz="914400" rtl="0" eaLnBrk="1" fontAlgn="base" latinLnBrk="0" hangingPunct="1">
                        <a:lnSpc>
                          <a:spcPct val="100000"/>
                        </a:lnSpc>
                        <a:spcBef>
                          <a:spcPct val="35000"/>
                        </a:spcBef>
                        <a:spcAft>
                          <a:spcPct val="25000"/>
                        </a:spcAft>
                        <a:buClr>
                          <a:srgbClr val="000000"/>
                        </a:buClr>
                        <a:buSzTx/>
                        <a:buFont typeface="Wingdings" panose="05000000000000000000"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Maintenance therapy for recurrent ovarian cancer in CR/PR to platinum-based CT regardless of </a:t>
                      </a:r>
                      <a:r>
                        <a:rPr kumimoji="0" lang="en-US" sz="1600" b="0" i="1"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BRCA</a:t>
                      </a: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 mutation status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84504971"/>
                  </a:ext>
                </a:extLst>
              </a:tr>
              <a:tr h="843851">
                <a:tc>
                  <a:txBody>
                    <a:bodyPr/>
                    <a:lstStyle/>
                    <a:p>
                      <a:pPr marL="342900" marR="0" lvl="0" indent="-342900" algn="l" defTabSz="914400" rtl="0" eaLnBrk="1" fontAlgn="base" latinLnBrk="0" hangingPunct="1">
                        <a:lnSpc>
                          <a:spcPct val="100000"/>
                        </a:lnSpc>
                        <a:spcBef>
                          <a:spcPct val="35000"/>
                        </a:spcBef>
                        <a:spcAft>
                          <a:spcPct val="2500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Fourth-line and beyond treatment for advanced ovarian cancer with germline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BRCA</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mutations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ct val="35000"/>
                        </a:spcBef>
                        <a:spcAft>
                          <a:spcPct val="2500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Fourth-line and beyond treatment for advanced ovarian cancer with HRD (either a deleterious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BRCA</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mutation or genomic instability)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ct val="35000"/>
                        </a:spcBef>
                        <a:spcAft>
                          <a:spcPct val="25000"/>
                        </a:spcAft>
                        <a:buClr>
                          <a:srgbClr val="000000"/>
                        </a:buClr>
                        <a:buSzTx/>
                        <a:buFont typeface="Wingdings" panose="05000000000000000000"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Third-line and beyond treatment for advanced ovarian cancer with </a:t>
                      </a:r>
                      <a:r>
                        <a:rPr kumimoji="0" lang="en-US" sz="1600" b="0" i="1"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BRCA</a:t>
                      </a: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 mutations (germline or somatic)</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2580965"/>
                  </a:ext>
                </a:extLst>
              </a:tr>
            </a:tbl>
          </a:graphicData>
        </a:graphic>
      </p:graphicFrame>
      <p:sp>
        <p:nvSpPr>
          <p:cNvPr id="8" name="Footer Placeholder 3">
            <a:extLst>
              <a:ext uri="{FF2B5EF4-FFF2-40B4-BE49-F238E27FC236}">
                <a16:creationId xmlns:a16="http://schemas.microsoft.com/office/drawing/2014/main" id="{D6AE32F1-705C-480F-919E-ACFEA8EED49E}"/>
              </a:ext>
            </a:extLst>
          </p:cNvPr>
          <p:cNvSpPr txBox="1">
            <a:spLocks/>
          </p:cNvSpPr>
          <p:nvPr/>
        </p:nvSpPr>
        <p:spPr>
          <a:xfrm>
            <a:off x="428225" y="6369273"/>
            <a:ext cx="9821863" cy="338554"/>
          </a:xfrm>
          <a:prstGeom prst="rect">
            <a:avLst/>
          </a:prstGeom>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Olaparib PI. Rucaparib PI. Niraparib PI.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D34C9-A00B-4ECC-B418-8180F527674E}"/>
              </a:ext>
            </a:extLst>
          </p:cNvPr>
          <p:cNvSpPr>
            <a:spLocks noGrp="1"/>
          </p:cNvSpPr>
          <p:nvPr>
            <p:ph type="title"/>
          </p:nvPr>
        </p:nvSpPr>
        <p:spPr/>
        <p:txBody>
          <a:bodyPr/>
          <a:lstStyle/>
          <a:p>
            <a:r>
              <a:rPr lang="en-US" dirty="0"/>
              <a:t>When to Use PARP Inhibitors in Ovarian Cancer</a:t>
            </a:r>
          </a:p>
        </p:txBody>
      </p:sp>
    </p:spTree>
    <p:extLst>
      <p:ext uri="{BB962C8B-B14F-4D97-AF65-F5344CB8AC3E}">
        <p14:creationId xmlns:p14="http://schemas.microsoft.com/office/powerpoint/2010/main" val="11118027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8EE3D-D74A-403E-858D-DEEEFE85FF89}"/>
              </a:ext>
            </a:extLst>
          </p:cNvPr>
          <p:cNvSpPr>
            <a:spLocks noGrp="1"/>
          </p:cNvSpPr>
          <p:nvPr>
            <p:ph type="title"/>
          </p:nvPr>
        </p:nvSpPr>
        <p:spPr/>
        <p:txBody>
          <a:bodyPr>
            <a:noAutofit/>
          </a:bodyPr>
          <a:lstStyle/>
          <a:p>
            <a:r>
              <a:rPr lang="en-US" sz="3733" dirty="0"/>
              <a:t>Phase III ICON8: PFS With Weekly Dose-Dense </a:t>
            </a:r>
            <a:br>
              <a:rPr lang="en-US" sz="3733" dirty="0"/>
            </a:br>
            <a:r>
              <a:rPr lang="en-US" sz="3733" dirty="0"/>
              <a:t>First-line Chemotherapy vs Q3W CT in Ovarian Cancer</a:t>
            </a:r>
          </a:p>
        </p:txBody>
      </p:sp>
      <p:sp>
        <p:nvSpPr>
          <p:cNvPr id="106" name="Text Box 11">
            <a:extLst>
              <a:ext uri="{FF2B5EF4-FFF2-40B4-BE49-F238E27FC236}">
                <a16:creationId xmlns:a16="http://schemas.microsoft.com/office/drawing/2014/main" id="{ECA35E9E-46F2-466D-814C-12087905E70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Clamp. Lancet. 2019;394:2084.</a:t>
            </a:r>
          </a:p>
        </p:txBody>
      </p:sp>
      <p:grpSp>
        <p:nvGrpSpPr>
          <p:cNvPr id="107" name="Group 7">
            <a:extLst>
              <a:ext uri="{FF2B5EF4-FFF2-40B4-BE49-F238E27FC236}">
                <a16:creationId xmlns:a16="http://schemas.microsoft.com/office/drawing/2014/main" id="{36E3F5DD-43DE-45EC-93D1-E7A39456A72C}"/>
              </a:ext>
            </a:extLst>
          </p:cNvPr>
          <p:cNvGrpSpPr>
            <a:grpSpLocks/>
          </p:cNvGrpSpPr>
          <p:nvPr/>
        </p:nvGrpSpPr>
        <p:grpSpPr bwMode="auto">
          <a:xfrm>
            <a:off x="9389569" y="6216652"/>
            <a:ext cx="2488502" cy="447822"/>
            <a:chOff x="9527309" y="3551529"/>
            <a:chExt cx="2488502" cy="448324"/>
          </a:xfrm>
        </p:grpSpPr>
        <p:pic>
          <p:nvPicPr>
            <p:cNvPr id="108" name="Picture 9">
              <a:extLst>
                <a:ext uri="{FF2B5EF4-FFF2-40B4-BE49-F238E27FC236}">
                  <a16:creationId xmlns:a16="http://schemas.microsoft.com/office/drawing/2014/main" id="{06335B96-2A5E-4F48-AD32-7081C8C36E3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9" name="Rectangle 8">
              <a:extLst>
                <a:ext uri="{FF2B5EF4-FFF2-40B4-BE49-F238E27FC236}">
                  <a16:creationId xmlns:a16="http://schemas.microsoft.com/office/drawing/2014/main" id="{6B107C43-7006-4FF0-881E-19E3DCD2389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7" name="Group 32">
            <a:extLst>
              <a:ext uri="{FF2B5EF4-FFF2-40B4-BE49-F238E27FC236}">
                <a16:creationId xmlns:a16="http://schemas.microsoft.com/office/drawing/2014/main" id="{D292529B-26E2-4C6F-BFD1-F7F7D6233FC0}"/>
              </a:ext>
            </a:extLst>
          </p:cNvPr>
          <p:cNvGraphicFramePr>
            <a:graphicFrameLocks noGrp="1"/>
          </p:cNvGraphicFramePr>
          <p:nvPr>
            <p:extLst>
              <p:ext uri="{D42A27DB-BD31-4B8C-83A1-F6EECF244321}">
                <p14:modId xmlns:p14="http://schemas.microsoft.com/office/powerpoint/2010/main" val="435614057"/>
              </p:ext>
            </p:extLst>
          </p:nvPr>
        </p:nvGraphicFramePr>
        <p:xfrm>
          <a:off x="4943521" y="1611025"/>
          <a:ext cx="6791279" cy="1859344"/>
        </p:xfrm>
        <a:graphic>
          <a:graphicData uri="http://schemas.openxmlformats.org/drawingml/2006/table">
            <a:tbl>
              <a:tblPr/>
              <a:tblGrid>
                <a:gridCol w="1586462">
                  <a:extLst>
                    <a:ext uri="{9D8B030D-6E8A-4147-A177-3AD203B41FA5}">
                      <a16:colId xmlns:a16="http://schemas.microsoft.com/office/drawing/2014/main" val="20000"/>
                    </a:ext>
                  </a:extLst>
                </a:gridCol>
                <a:gridCol w="1638300">
                  <a:extLst>
                    <a:ext uri="{9D8B030D-6E8A-4147-A177-3AD203B41FA5}">
                      <a16:colId xmlns:a16="http://schemas.microsoft.com/office/drawing/2014/main" val="20001"/>
                    </a:ext>
                  </a:extLst>
                </a:gridCol>
                <a:gridCol w="1762125">
                  <a:extLst>
                    <a:ext uri="{9D8B030D-6E8A-4147-A177-3AD203B41FA5}">
                      <a16:colId xmlns:a16="http://schemas.microsoft.com/office/drawing/2014/main" val="20002"/>
                    </a:ext>
                  </a:extLst>
                </a:gridCol>
                <a:gridCol w="1804392">
                  <a:extLst>
                    <a:ext uri="{9D8B030D-6E8A-4147-A177-3AD203B41FA5}">
                      <a16:colId xmlns:a16="http://schemas.microsoft.com/office/drawing/2014/main" val="3477683622"/>
                    </a:ext>
                  </a:extLst>
                </a:gridCol>
              </a:tblGrid>
              <a:tr h="35441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PFS 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Standard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522)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Weekly Paclitaxel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523)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Weekly Carbo/Pac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521)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14767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 or death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45777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PFS, mos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17.7 (IQR: 10.6-NR)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20.8 (IQR: 11.9-59.0)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1" u="none" strike="noStrike" cap="none" normalizeH="0" baseline="0" dirty="0">
                          <a:ln>
                            <a:noFill/>
                          </a:ln>
                          <a:solidFill>
                            <a:schemeClr val="bg2">
                              <a:lumMod val="10000"/>
                            </a:schemeClr>
                          </a:solidFill>
                          <a:effectLst/>
                          <a:latin typeface="Calibri" panose="020F0502020204030204" pitchFamily="34" charset="0"/>
                        </a:rPr>
                        <a:t>P</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 .35 (vs standard)</a:t>
                      </a:r>
                      <a:endParaRPr kumimoji="0" lang="en-US" sz="14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21.0 (IQR: 21.0-54.0)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1" u="none" strike="noStrike" cap="none" normalizeH="0" baseline="0" dirty="0">
                          <a:ln>
                            <a:noFill/>
                          </a:ln>
                          <a:solidFill>
                            <a:schemeClr val="bg2">
                              <a:lumMod val="10000"/>
                            </a:schemeClr>
                          </a:solidFill>
                          <a:effectLst/>
                          <a:latin typeface="Calibri" panose="020F0502020204030204" pitchFamily="34" charset="0"/>
                        </a:rPr>
                        <a:t>P</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 .51 (vs standard)</a:t>
                      </a:r>
                      <a:endParaRPr kumimoji="0" lang="en-US" sz="14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45777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Restricted MST for progression, mos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24.5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(95% CI: 23.0-26.0)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24.9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(95% CI: 24.0-25.9)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25.4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(95% CI: 23.9-26.9)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4" name="TextBox 3"/>
          <p:cNvSpPr txBox="1"/>
          <p:nvPr/>
        </p:nvSpPr>
        <p:spPr>
          <a:xfrm>
            <a:off x="336236" y="2408327"/>
            <a:ext cx="1532935" cy="2308324"/>
          </a:xfrm>
          <a:prstGeom prst="rect">
            <a:avLst/>
          </a:prstGeom>
          <a:noFill/>
          <a:ln w="28575">
            <a:solidFill>
              <a:srgbClr val="C00000"/>
            </a:solidFill>
          </a:ln>
        </p:spPr>
        <p:txBody>
          <a:bodyPr wrap="square" rtlCol="0">
            <a:spAutoFit/>
          </a:bodyPr>
          <a:lstStyle/>
          <a:p>
            <a:pPr algn="ctr" defTabSz="685783">
              <a:defRPr/>
            </a:pPr>
            <a:r>
              <a:rPr lang="en-GB" sz="1200" dirty="0">
                <a:solidFill>
                  <a:schemeClr val="bg1"/>
                </a:solidFill>
                <a:latin typeface="Calibri" panose="020F0502020204030204" pitchFamily="34" charset="0"/>
                <a:cs typeface="Calibri" panose="020F0502020204030204" pitchFamily="34" charset="0"/>
              </a:rPr>
              <a:t>Weekly dose-dense CT can be delivered successfully as </a:t>
            </a:r>
            <a:br>
              <a:rPr lang="en-GB" sz="1200" dirty="0">
                <a:solidFill>
                  <a:schemeClr val="bg1"/>
                </a:solidFill>
                <a:latin typeface="Calibri" panose="020F0502020204030204" pitchFamily="34" charset="0"/>
                <a:cs typeface="Calibri" panose="020F0502020204030204" pitchFamily="34" charset="0"/>
              </a:rPr>
            </a:br>
            <a:r>
              <a:rPr lang="en-GB" sz="1200" dirty="0">
                <a:solidFill>
                  <a:schemeClr val="bg1"/>
                </a:solidFill>
                <a:latin typeface="Calibri" panose="020F0502020204030204" pitchFamily="34" charset="0"/>
                <a:cs typeface="Calibri" panose="020F0502020204030204" pitchFamily="34" charset="0"/>
              </a:rPr>
              <a:t>first-line epithelial ovarian cancer treatment without substantial toxicity increase, but it does not significantly improve PFS compared with standard 3-weekly CT</a:t>
            </a:r>
          </a:p>
        </p:txBody>
      </p:sp>
      <p:sp>
        <p:nvSpPr>
          <p:cNvPr id="3" name="Freeform: Shape 2">
            <a:extLst>
              <a:ext uri="{FF2B5EF4-FFF2-40B4-BE49-F238E27FC236}">
                <a16:creationId xmlns:a16="http://schemas.microsoft.com/office/drawing/2014/main" id="{77F986B2-4D69-4DE6-BA34-2BBDD5CC4455}"/>
              </a:ext>
            </a:extLst>
          </p:cNvPr>
          <p:cNvSpPr/>
          <p:nvPr/>
        </p:nvSpPr>
        <p:spPr bwMode="auto">
          <a:xfrm>
            <a:off x="2752299" y="2338316"/>
            <a:ext cx="8384274" cy="2775045"/>
          </a:xfrm>
          <a:custGeom>
            <a:avLst/>
            <a:gdLst>
              <a:gd name="connsiteX0" fmla="*/ 0 w 8220501"/>
              <a:gd name="connsiteY0" fmla="*/ 0 h 2775045"/>
              <a:gd name="connsiteX1" fmla="*/ 0 w 8220501"/>
              <a:gd name="connsiteY1" fmla="*/ 2775045 h 2775045"/>
              <a:gd name="connsiteX2" fmla="*/ 8220501 w 8220501"/>
              <a:gd name="connsiteY2" fmla="*/ 2775045 h 2775045"/>
            </a:gdLst>
            <a:ahLst/>
            <a:cxnLst>
              <a:cxn ang="0">
                <a:pos x="connsiteX0" y="connsiteY0"/>
              </a:cxn>
              <a:cxn ang="0">
                <a:pos x="connsiteX1" y="connsiteY1"/>
              </a:cxn>
              <a:cxn ang="0">
                <a:pos x="connsiteX2" y="connsiteY2"/>
              </a:cxn>
            </a:cxnLst>
            <a:rect l="l" t="t" r="r" b="b"/>
            <a:pathLst>
              <a:path w="8220501" h="2775045">
                <a:moveTo>
                  <a:pt x="0" y="0"/>
                </a:moveTo>
                <a:lnTo>
                  <a:pt x="0" y="2775045"/>
                </a:lnTo>
                <a:lnTo>
                  <a:pt x="8220501" y="2775045"/>
                </a:lnTo>
              </a:path>
            </a:pathLst>
          </a:custGeom>
          <a:noFill/>
          <a:ln w="28575">
            <a:solidFill>
              <a:schemeClr val="bg1"/>
            </a:solidFill>
            <a:miter lim="800000"/>
            <a:headEnd/>
            <a:tailEnd/>
          </a:ln>
        </p:spPr>
        <p:txBody>
          <a:bodyPr rtlCol="0" anchor="ctr"/>
          <a:lstStyle/>
          <a:p>
            <a:pPr algn="ctr"/>
            <a:endParaRPr lang="en-US" dirty="0"/>
          </a:p>
        </p:txBody>
      </p:sp>
      <p:cxnSp>
        <p:nvCxnSpPr>
          <p:cNvPr id="8" name="Straight Connector 7">
            <a:extLst>
              <a:ext uri="{FF2B5EF4-FFF2-40B4-BE49-F238E27FC236}">
                <a16:creationId xmlns:a16="http://schemas.microsoft.com/office/drawing/2014/main" id="{BFE82418-1F6D-4522-BB03-17007776FF57}"/>
              </a:ext>
            </a:extLst>
          </p:cNvPr>
          <p:cNvCxnSpPr>
            <a:cxnSpLocks/>
          </p:cNvCxnSpPr>
          <p:nvPr/>
        </p:nvCxnSpPr>
        <p:spPr bwMode="auto">
          <a:xfrm flipH="1">
            <a:off x="2652811" y="2351540"/>
            <a:ext cx="9948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EEB1E84D-B943-4B65-B6D9-7CD96EA7081F}"/>
              </a:ext>
            </a:extLst>
          </p:cNvPr>
          <p:cNvCxnSpPr>
            <a:cxnSpLocks/>
          </p:cNvCxnSpPr>
          <p:nvPr/>
        </p:nvCxnSpPr>
        <p:spPr bwMode="auto">
          <a:xfrm flipH="1">
            <a:off x="2652811" y="3041506"/>
            <a:ext cx="9948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1A08C580-2230-4A30-9A90-54AF6C3896E6}"/>
              </a:ext>
            </a:extLst>
          </p:cNvPr>
          <p:cNvCxnSpPr>
            <a:cxnSpLocks/>
          </p:cNvCxnSpPr>
          <p:nvPr/>
        </p:nvCxnSpPr>
        <p:spPr bwMode="auto">
          <a:xfrm flipH="1">
            <a:off x="2652811" y="3731472"/>
            <a:ext cx="9948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DF8EBFE3-3234-4039-BA22-4A40CEA49299}"/>
              </a:ext>
            </a:extLst>
          </p:cNvPr>
          <p:cNvCxnSpPr>
            <a:cxnSpLocks/>
          </p:cNvCxnSpPr>
          <p:nvPr/>
        </p:nvCxnSpPr>
        <p:spPr bwMode="auto">
          <a:xfrm flipH="1">
            <a:off x="2652811" y="4421438"/>
            <a:ext cx="9948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7CEF70D7-2A47-4E1C-BB41-7E87E62F4098}"/>
              </a:ext>
            </a:extLst>
          </p:cNvPr>
          <p:cNvCxnSpPr>
            <a:cxnSpLocks/>
          </p:cNvCxnSpPr>
          <p:nvPr/>
        </p:nvCxnSpPr>
        <p:spPr bwMode="auto">
          <a:xfrm flipH="1">
            <a:off x="2652811" y="5111405"/>
            <a:ext cx="9948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878EFE69-339B-4330-B0DA-299EC6EE02C9}"/>
              </a:ext>
            </a:extLst>
          </p:cNvPr>
          <p:cNvCxnSpPr>
            <a:cxnSpLocks/>
          </p:cNvCxnSpPr>
          <p:nvPr/>
        </p:nvCxnSpPr>
        <p:spPr bwMode="auto">
          <a:xfrm rot="5400000" flipH="1">
            <a:off x="2702555" y="5164317"/>
            <a:ext cx="9948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34C314DC-E39E-41D6-9AE1-00FAB82C24CB}"/>
              </a:ext>
            </a:extLst>
          </p:cNvPr>
          <p:cNvCxnSpPr>
            <a:cxnSpLocks/>
          </p:cNvCxnSpPr>
          <p:nvPr/>
        </p:nvCxnSpPr>
        <p:spPr bwMode="auto">
          <a:xfrm rot="5400000" flipH="1">
            <a:off x="3444640" y="5164317"/>
            <a:ext cx="9948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6AFC67AB-F940-4A29-9FBC-F1D2EBEBDD66}"/>
              </a:ext>
            </a:extLst>
          </p:cNvPr>
          <p:cNvCxnSpPr>
            <a:cxnSpLocks/>
          </p:cNvCxnSpPr>
          <p:nvPr/>
        </p:nvCxnSpPr>
        <p:spPr bwMode="auto">
          <a:xfrm rot="5400000" flipH="1">
            <a:off x="4186725" y="5164317"/>
            <a:ext cx="9948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B8411D31-9444-44AD-BBF9-B50B965ADA5B}"/>
              </a:ext>
            </a:extLst>
          </p:cNvPr>
          <p:cNvCxnSpPr>
            <a:cxnSpLocks/>
          </p:cNvCxnSpPr>
          <p:nvPr/>
        </p:nvCxnSpPr>
        <p:spPr bwMode="auto">
          <a:xfrm rot="5400000" flipH="1">
            <a:off x="4928810" y="5164317"/>
            <a:ext cx="9948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77EF97A9-5349-4460-B453-28817B9C6C27}"/>
              </a:ext>
            </a:extLst>
          </p:cNvPr>
          <p:cNvCxnSpPr>
            <a:cxnSpLocks/>
          </p:cNvCxnSpPr>
          <p:nvPr/>
        </p:nvCxnSpPr>
        <p:spPr bwMode="auto">
          <a:xfrm rot="5400000" flipH="1">
            <a:off x="5670895" y="5164317"/>
            <a:ext cx="9948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8463C3EF-69E4-4461-BDA3-1C58E7D441CB}"/>
              </a:ext>
            </a:extLst>
          </p:cNvPr>
          <p:cNvCxnSpPr>
            <a:cxnSpLocks/>
          </p:cNvCxnSpPr>
          <p:nvPr/>
        </p:nvCxnSpPr>
        <p:spPr bwMode="auto">
          <a:xfrm rot="5400000" flipH="1">
            <a:off x="6412980" y="5164317"/>
            <a:ext cx="9948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57BB77A9-29B2-4C14-A0F0-9F8799388C81}"/>
              </a:ext>
            </a:extLst>
          </p:cNvPr>
          <p:cNvCxnSpPr>
            <a:cxnSpLocks/>
          </p:cNvCxnSpPr>
          <p:nvPr/>
        </p:nvCxnSpPr>
        <p:spPr bwMode="auto">
          <a:xfrm rot="5400000" flipH="1">
            <a:off x="7155065" y="5164317"/>
            <a:ext cx="9948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082D8172-71A7-44D2-888E-CA61D50D6DB9}"/>
              </a:ext>
            </a:extLst>
          </p:cNvPr>
          <p:cNvCxnSpPr>
            <a:cxnSpLocks/>
          </p:cNvCxnSpPr>
          <p:nvPr/>
        </p:nvCxnSpPr>
        <p:spPr bwMode="auto">
          <a:xfrm rot="5400000" flipH="1">
            <a:off x="7897150" y="5164317"/>
            <a:ext cx="9948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B98E4D3E-AEBF-46EB-A326-E6236574EEF9}"/>
              </a:ext>
            </a:extLst>
          </p:cNvPr>
          <p:cNvCxnSpPr>
            <a:cxnSpLocks/>
          </p:cNvCxnSpPr>
          <p:nvPr/>
        </p:nvCxnSpPr>
        <p:spPr bwMode="auto">
          <a:xfrm rot="5400000" flipH="1">
            <a:off x="8639235" y="5164317"/>
            <a:ext cx="9948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3FCA3F9C-B529-43DA-AA9F-FB596747A324}"/>
              </a:ext>
            </a:extLst>
          </p:cNvPr>
          <p:cNvCxnSpPr>
            <a:cxnSpLocks/>
          </p:cNvCxnSpPr>
          <p:nvPr/>
        </p:nvCxnSpPr>
        <p:spPr bwMode="auto">
          <a:xfrm rot="5400000" flipH="1">
            <a:off x="9381320" y="5164317"/>
            <a:ext cx="9948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E27A9B13-1B53-4F67-952B-951F9FE35AB7}"/>
              </a:ext>
            </a:extLst>
          </p:cNvPr>
          <p:cNvCxnSpPr>
            <a:cxnSpLocks/>
          </p:cNvCxnSpPr>
          <p:nvPr/>
        </p:nvCxnSpPr>
        <p:spPr bwMode="auto">
          <a:xfrm rot="5400000" flipH="1">
            <a:off x="10123405" y="5164317"/>
            <a:ext cx="9948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97902042-102E-446D-AB3B-9988EF0CB51F}"/>
              </a:ext>
            </a:extLst>
          </p:cNvPr>
          <p:cNvCxnSpPr>
            <a:cxnSpLocks/>
          </p:cNvCxnSpPr>
          <p:nvPr/>
        </p:nvCxnSpPr>
        <p:spPr bwMode="auto">
          <a:xfrm rot="5400000" flipH="1">
            <a:off x="10865488" y="5164317"/>
            <a:ext cx="99488" cy="0"/>
          </a:xfrm>
          <a:prstGeom prst="line">
            <a:avLst/>
          </a:prstGeom>
          <a:noFill/>
          <a:ln w="28575" cap="flat" cmpd="sng" algn="ctr">
            <a:solidFill>
              <a:schemeClr val="bg1"/>
            </a:solidFill>
            <a:prstDash val="solid"/>
            <a:round/>
            <a:headEnd type="none" w="med" len="med"/>
            <a:tailEnd type="none" w="med" len="med"/>
          </a:ln>
          <a:effectLst/>
        </p:spPr>
      </p:cxnSp>
      <p:sp>
        <p:nvSpPr>
          <p:cNvPr id="9" name="TextBox 8">
            <a:extLst>
              <a:ext uri="{FF2B5EF4-FFF2-40B4-BE49-F238E27FC236}">
                <a16:creationId xmlns:a16="http://schemas.microsoft.com/office/drawing/2014/main" id="{9081E0ED-9081-42E3-9457-9BFE5D12C9FD}"/>
              </a:ext>
            </a:extLst>
          </p:cNvPr>
          <p:cNvSpPr txBox="1"/>
          <p:nvPr/>
        </p:nvSpPr>
        <p:spPr bwMode="auto">
          <a:xfrm>
            <a:off x="2547762" y="5132195"/>
            <a:ext cx="4151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0</a:t>
            </a:r>
            <a:endParaRPr lang="en-US" b="0" dirty="0">
              <a:solidFill>
                <a:schemeClr val="bg1"/>
              </a:solidFill>
              <a:latin typeface="Calibri" panose="020F0502020204030204" pitchFamily="34" charset="0"/>
            </a:endParaRPr>
          </a:p>
        </p:txBody>
      </p:sp>
      <p:sp>
        <p:nvSpPr>
          <p:cNvPr id="43" name="TextBox 42">
            <a:extLst>
              <a:ext uri="{FF2B5EF4-FFF2-40B4-BE49-F238E27FC236}">
                <a16:creationId xmlns:a16="http://schemas.microsoft.com/office/drawing/2014/main" id="{497083A1-FCE3-4E2E-B0CD-48BEA00F9644}"/>
              </a:ext>
            </a:extLst>
          </p:cNvPr>
          <p:cNvSpPr txBox="1"/>
          <p:nvPr/>
        </p:nvSpPr>
        <p:spPr bwMode="auto">
          <a:xfrm>
            <a:off x="3289881" y="5132195"/>
            <a:ext cx="4151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6</a:t>
            </a:r>
            <a:endParaRPr lang="en-US" b="0" dirty="0">
              <a:solidFill>
                <a:schemeClr val="bg1"/>
              </a:solidFill>
              <a:latin typeface="Calibri" panose="020F0502020204030204" pitchFamily="34" charset="0"/>
            </a:endParaRPr>
          </a:p>
        </p:txBody>
      </p:sp>
      <p:sp>
        <p:nvSpPr>
          <p:cNvPr id="44" name="TextBox 43">
            <a:extLst>
              <a:ext uri="{FF2B5EF4-FFF2-40B4-BE49-F238E27FC236}">
                <a16:creationId xmlns:a16="http://schemas.microsoft.com/office/drawing/2014/main" id="{C315E606-C9F6-4E66-BF91-382B908F01A9}"/>
              </a:ext>
            </a:extLst>
          </p:cNvPr>
          <p:cNvSpPr txBox="1"/>
          <p:nvPr/>
        </p:nvSpPr>
        <p:spPr bwMode="auto">
          <a:xfrm>
            <a:off x="4032000" y="5132195"/>
            <a:ext cx="4151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12</a:t>
            </a:r>
            <a:endParaRPr lang="en-US" b="0" dirty="0">
              <a:solidFill>
                <a:schemeClr val="bg1"/>
              </a:solidFill>
              <a:latin typeface="Calibri" panose="020F0502020204030204" pitchFamily="34" charset="0"/>
            </a:endParaRPr>
          </a:p>
        </p:txBody>
      </p:sp>
      <p:sp>
        <p:nvSpPr>
          <p:cNvPr id="45" name="TextBox 44">
            <a:extLst>
              <a:ext uri="{FF2B5EF4-FFF2-40B4-BE49-F238E27FC236}">
                <a16:creationId xmlns:a16="http://schemas.microsoft.com/office/drawing/2014/main" id="{39E054ED-466A-4679-A8DA-ABC90E122B12}"/>
              </a:ext>
            </a:extLst>
          </p:cNvPr>
          <p:cNvSpPr txBox="1"/>
          <p:nvPr/>
        </p:nvSpPr>
        <p:spPr bwMode="auto">
          <a:xfrm>
            <a:off x="4774119" y="5132195"/>
            <a:ext cx="4151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18</a:t>
            </a:r>
            <a:endParaRPr lang="en-US" b="0" dirty="0">
              <a:solidFill>
                <a:schemeClr val="bg1"/>
              </a:solidFill>
              <a:latin typeface="Calibri" panose="020F0502020204030204" pitchFamily="34" charset="0"/>
            </a:endParaRPr>
          </a:p>
        </p:txBody>
      </p:sp>
      <p:sp>
        <p:nvSpPr>
          <p:cNvPr id="46" name="TextBox 45">
            <a:extLst>
              <a:ext uri="{FF2B5EF4-FFF2-40B4-BE49-F238E27FC236}">
                <a16:creationId xmlns:a16="http://schemas.microsoft.com/office/drawing/2014/main" id="{1856E85A-901F-43CD-9476-B32F550765D8}"/>
              </a:ext>
            </a:extLst>
          </p:cNvPr>
          <p:cNvSpPr txBox="1"/>
          <p:nvPr/>
        </p:nvSpPr>
        <p:spPr bwMode="auto">
          <a:xfrm>
            <a:off x="5516238" y="5132195"/>
            <a:ext cx="4151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24</a:t>
            </a:r>
            <a:endParaRPr lang="en-US" b="0" dirty="0">
              <a:solidFill>
                <a:schemeClr val="bg1"/>
              </a:solidFill>
              <a:latin typeface="Calibri" panose="020F0502020204030204" pitchFamily="34" charset="0"/>
            </a:endParaRPr>
          </a:p>
        </p:txBody>
      </p:sp>
      <p:sp>
        <p:nvSpPr>
          <p:cNvPr id="47" name="TextBox 46">
            <a:extLst>
              <a:ext uri="{FF2B5EF4-FFF2-40B4-BE49-F238E27FC236}">
                <a16:creationId xmlns:a16="http://schemas.microsoft.com/office/drawing/2014/main" id="{2D6974C8-6AB5-4FBE-B13C-E3B083A4AF54}"/>
              </a:ext>
            </a:extLst>
          </p:cNvPr>
          <p:cNvSpPr txBox="1"/>
          <p:nvPr/>
        </p:nvSpPr>
        <p:spPr bwMode="auto">
          <a:xfrm>
            <a:off x="6258357" y="5132195"/>
            <a:ext cx="4151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30</a:t>
            </a:r>
            <a:endParaRPr lang="en-US" b="0" dirty="0">
              <a:solidFill>
                <a:schemeClr val="bg1"/>
              </a:solidFill>
              <a:latin typeface="Calibri" panose="020F0502020204030204" pitchFamily="34" charset="0"/>
            </a:endParaRPr>
          </a:p>
        </p:txBody>
      </p:sp>
      <p:sp>
        <p:nvSpPr>
          <p:cNvPr id="48" name="TextBox 47">
            <a:extLst>
              <a:ext uri="{FF2B5EF4-FFF2-40B4-BE49-F238E27FC236}">
                <a16:creationId xmlns:a16="http://schemas.microsoft.com/office/drawing/2014/main" id="{2F8A9ECE-1A9F-4981-A741-7B10629A4A56}"/>
              </a:ext>
            </a:extLst>
          </p:cNvPr>
          <p:cNvSpPr txBox="1"/>
          <p:nvPr/>
        </p:nvSpPr>
        <p:spPr bwMode="auto">
          <a:xfrm>
            <a:off x="7000476" y="5132195"/>
            <a:ext cx="4151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36</a:t>
            </a:r>
            <a:endParaRPr lang="en-US" b="0" dirty="0">
              <a:solidFill>
                <a:schemeClr val="bg1"/>
              </a:solidFill>
              <a:latin typeface="Calibri" panose="020F0502020204030204" pitchFamily="34" charset="0"/>
            </a:endParaRPr>
          </a:p>
        </p:txBody>
      </p:sp>
      <p:sp>
        <p:nvSpPr>
          <p:cNvPr id="49" name="TextBox 48">
            <a:extLst>
              <a:ext uri="{FF2B5EF4-FFF2-40B4-BE49-F238E27FC236}">
                <a16:creationId xmlns:a16="http://schemas.microsoft.com/office/drawing/2014/main" id="{D2ED3EA8-33A5-47B3-8633-FBACEA3A588F}"/>
              </a:ext>
            </a:extLst>
          </p:cNvPr>
          <p:cNvSpPr txBox="1"/>
          <p:nvPr/>
        </p:nvSpPr>
        <p:spPr bwMode="auto">
          <a:xfrm>
            <a:off x="7742595" y="5132195"/>
            <a:ext cx="4151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42</a:t>
            </a:r>
            <a:endParaRPr lang="en-US" b="0" dirty="0">
              <a:solidFill>
                <a:schemeClr val="bg1"/>
              </a:solidFill>
              <a:latin typeface="Calibri" panose="020F0502020204030204" pitchFamily="34" charset="0"/>
            </a:endParaRPr>
          </a:p>
        </p:txBody>
      </p:sp>
      <p:sp>
        <p:nvSpPr>
          <p:cNvPr id="50" name="TextBox 49">
            <a:extLst>
              <a:ext uri="{FF2B5EF4-FFF2-40B4-BE49-F238E27FC236}">
                <a16:creationId xmlns:a16="http://schemas.microsoft.com/office/drawing/2014/main" id="{2D5D1AAF-7028-447E-B482-67A0E0828298}"/>
              </a:ext>
            </a:extLst>
          </p:cNvPr>
          <p:cNvSpPr txBox="1"/>
          <p:nvPr/>
        </p:nvSpPr>
        <p:spPr bwMode="auto">
          <a:xfrm>
            <a:off x="8484714" y="5132195"/>
            <a:ext cx="4151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48</a:t>
            </a:r>
            <a:endParaRPr lang="en-US" b="0" dirty="0">
              <a:solidFill>
                <a:schemeClr val="bg1"/>
              </a:solidFill>
              <a:latin typeface="Calibri" panose="020F0502020204030204" pitchFamily="34" charset="0"/>
            </a:endParaRPr>
          </a:p>
        </p:txBody>
      </p:sp>
      <p:sp>
        <p:nvSpPr>
          <p:cNvPr id="51" name="TextBox 50">
            <a:extLst>
              <a:ext uri="{FF2B5EF4-FFF2-40B4-BE49-F238E27FC236}">
                <a16:creationId xmlns:a16="http://schemas.microsoft.com/office/drawing/2014/main" id="{342D2F14-C198-44D1-A32E-0480E4212CD0}"/>
              </a:ext>
            </a:extLst>
          </p:cNvPr>
          <p:cNvSpPr txBox="1"/>
          <p:nvPr/>
        </p:nvSpPr>
        <p:spPr bwMode="auto">
          <a:xfrm>
            <a:off x="9226833" y="5132195"/>
            <a:ext cx="4151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54</a:t>
            </a:r>
            <a:endParaRPr lang="en-US" b="0" dirty="0">
              <a:solidFill>
                <a:schemeClr val="bg1"/>
              </a:solidFill>
              <a:latin typeface="Calibri" panose="020F0502020204030204" pitchFamily="34" charset="0"/>
            </a:endParaRPr>
          </a:p>
        </p:txBody>
      </p:sp>
      <p:sp>
        <p:nvSpPr>
          <p:cNvPr id="52" name="TextBox 51">
            <a:extLst>
              <a:ext uri="{FF2B5EF4-FFF2-40B4-BE49-F238E27FC236}">
                <a16:creationId xmlns:a16="http://schemas.microsoft.com/office/drawing/2014/main" id="{12390274-F48D-47DC-AB96-3BE8637898CC}"/>
              </a:ext>
            </a:extLst>
          </p:cNvPr>
          <p:cNvSpPr txBox="1"/>
          <p:nvPr/>
        </p:nvSpPr>
        <p:spPr bwMode="auto">
          <a:xfrm>
            <a:off x="9968952" y="5132195"/>
            <a:ext cx="4151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60</a:t>
            </a:r>
            <a:endParaRPr lang="en-US" b="0" dirty="0">
              <a:solidFill>
                <a:schemeClr val="bg1"/>
              </a:solidFill>
              <a:latin typeface="Calibri" panose="020F0502020204030204" pitchFamily="34" charset="0"/>
            </a:endParaRPr>
          </a:p>
        </p:txBody>
      </p:sp>
      <p:sp>
        <p:nvSpPr>
          <p:cNvPr id="53" name="TextBox 52">
            <a:extLst>
              <a:ext uri="{FF2B5EF4-FFF2-40B4-BE49-F238E27FC236}">
                <a16:creationId xmlns:a16="http://schemas.microsoft.com/office/drawing/2014/main" id="{7A4BD2AB-1F87-453C-8839-4A11C1CDB0C3}"/>
              </a:ext>
            </a:extLst>
          </p:cNvPr>
          <p:cNvSpPr txBox="1"/>
          <p:nvPr/>
        </p:nvSpPr>
        <p:spPr bwMode="auto">
          <a:xfrm>
            <a:off x="10711071" y="5132195"/>
            <a:ext cx="4151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66</a:t>
            </a:r>
            <a:endParaRPr lang="en-US" b="0" dirty="0">
              <a:solidFill>
                <a:schemeClr val="bg1"/>
              </a:solidFill>
              <a:latin typeface="Calibri" panose="020F0502020204030204" pitchFamily="34" charset="0"/>
            </a:endParaRPr>
          </a:p>
        </p:txBody>
      </p:sp>
      <p:sp>
        <p:nvSpPr>
          <p:cNvPr id="10" name="TextBox 9">
            <a:extLst>
              <a:ext uri="{FF2B5EF4-FFF2-40B4-BE49-F238E27FC236}">
                <a16:creationId xmlns:a16="http://schemas.microsoft.com/office/drawing/2014/main" id="{F2A82EB4-C5DC-45B0-B5A6-9866BDF06D3C}"/>
              </a:ext>
            </a:extLst>
          </p:cNvPr>
          <p:cNvSpPr txBox="1"/>
          <p:nvPr/>
        </p:nvSpPr>
        <p:spPr bwMode="auto">
          <a:xfrm>
            <a:off x="2173441" y="4926180"/>
            <a:ext cx="5652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0</a:t>
            </a:r>
            <a:endParaRPr lang="en-US" b="0" dirty="0">
              <a:solidFill>
                <a:schemeClr val="bg1"/>
              </a:solidFill>
              <a:latin typeface="Calibri" panose="020F0502020204030204" pitchFamily="34" charset="0"/>
            </a:endParaRPr>
          </a:p>
        </p:txBody>
      </p:sp>
      <p:sp>
        <p:nvSpPr>
          <p:cNvPr id="56" name="TextBox 55">
            <a:extLst>
              <a:ext uri="{FF2B5EF4-FFF2-40B4-BE49-F238E27FC236}">
                <a16:creationId xmlns:a16="http://schemas.microsoft.com/office/drawing/2014/main" id="{69EDBC9C-4218-48A0-AFAE-1BCFD358EC56}"/>
              </a:ext>
            </a:extLst>
          </p:cNvPr>
          <p:cNvSpPr txBox="1"/>
          <p:nvPr/>
        </p:nvSpPr>
        <p:spPr bwMode="auto">
          <a:xfrm>
            <a:off x="2173441" y="4236626"/>
            <a:ext cx="5652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25</a:t>
            </a:r>
            <a:endParaRPr lang="en-US" b="0" dirty="0">
              <a:solidFill>
                <a:schemeClr val="bg1"/>
              </a:solidFill>
              <a:latin typeface="Calibri" panose="020F0502020204030204" pitchFamily="34" charset="0"/>
            </a:endParaRPr>
          </a:p>
        </p:txBody>
      </p:sp>
      <p:sp>
        <p:nvSpPr>
          <p:cNvPr id="57" name="TextBox 56">
            <a:extLst>
              <a:ext uri="{FF2B5EF4-FFF2-40B4-BE49-F238E27FC236}">
                <a16:creationId xmlns:a16="http://schemas.microsoft.com/office/drawing/2014/main" id="{A12A81DE-4185-4ADB-A141-1DA6F38DE63D}"/>
              </a:ext>
            </a:extLst>
          </p:cNvPr>
          <p:cNvSpPr txBox="1"/>
          <p:nvPr/>
        </p:nvSpPr>
        <p:spPr bwMode="auto">
          <a:xfrm>
            <a:off x="2173441" y="3547074"/>
            <a:ext cx="5652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50</a:t>
            </a:r>
            <a:endParaRPr lang="en-US" b="0" dirty="0">
              <a:solidFill>
                <a:schemeClr val="bg1"/>
              </a:solidFill>
              <a:latin typeface="Calibri" panose="020F0502020204030204" pitchFamily="34" charset="0"/>
            </a:endParaRPr>
          </a:p>
        </p:txBody>
      </p:sp>
      <p:sp>
        <p:nvSpPr>
          <p:cNvPr id="58" name="TextBox 57">
            <a:extLst>
              <a:ext uri="{FF2B5EF4-FFF2-40B4-BE49-F238E27FC236}">
                <a16:creationId xmlns:a16="http://schemas.microsoft.com/office/drawing/2014/main" id="{04E21BB5-E09B-4CC5-8DB7-3AB310481835}"/>
              </a:ext>
            </a:extLst>
          </p:cNvPr>
          <p:cNvSpPr txBox="1"/>
          <p:nvPr/>
        </p:nvSpPr>
        <p:spPr bwMode="auto">
          <a:xfrm>
            <a:off x="2173441" y="2857522"/>
            <a:ext cx="5652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75</a:t>
            </a:r>
            <a:endParaRPr lang="en-US" b="0" dirty="0">
              <a:solidFill>
                <a:schemeClr val="bg1"/>
              </a:solidFill>
              <a:latin typeface="Calibri" panose="020F0502020204030204" pitchFamily="34" charset="0"/>
            </a:endParaRPr>
          </a:p>
        </p:txBody>
      </p:sp>
      <p:sp>
        <p:nvSpPr>
          <p:cNvPr id="59" name="TextBox 58">
            <a:extLst>
              <a:ext uri="{FF2B5EF4-FFF2-40B4-BE49-F238E27FC236}">
                <a16:creationId xmlns:a16="http://schemas.microsoft.com/office/drawing/2014/main" id="{0FC971EF-0D45-4700-84C7-D332D27A13B3}"/>
              </a:ext>
            </a:extLst>
          </p:cNvPr>
          <p:cNvSpPr txBox="1"/>
          <p:nvPr/>
        </p:nvSpPr>
        <p:spPr bwMode="auto">
          <a:xfrm>
            <a:off x="2173441" y="2167970"/>
            <a:ext cx="5652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100</a:t>
            </a:r>
            <a:endParaRPr lang="en-US" b="0" dirty="0">
              <a:solidFill>
                <a:schemeClr val="bg1"/>
              </a:solidFill>
              <a:latin typeface="Calibri" panose="020F0502020204030204" pitchFamily="34" charset="0"/>
            </a:endParaRPr>
          </a:p>
        </p:txBody>
      </p:sp>
      <p:sp>
        <p:nvSpPr>
          <p:cNvPr id="11" name="TextBox 10">
            <a:extLst>
              <a:ext uri="{FF2B5EF4-FFF2-40B4-BE49-F238E27FC236}">
                <a16:creationId xmlns:a16="http://schemas.microsoft.com/office/drawing/2014/main" id="{FE48841F-ACEE-4377-8700-44F34F68A845}"/>
              </a:ext>
            </a:extLst>
          </p:cNvPr>
          <p:cNvSpPr txBox="1"/>
          <p:nvPr/>
        </p:nvSpPr>
        <p:spPr bwMode="auto">
          <a:xfrm>
            <a:off x="3129564" y="4163408"/>
            <a:ext cx="38293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dirty="0">
                <a:solidFill>
                  <a:schemeClr val="bg1"/>
                </a:solidFill>
                <a:latin typeface="Calibri" panose="020F0502020204030204" pitchFamily="34" charset="0"/>
              </a:rPr>
              <a:t>Standard (group 1)</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Weekly paclitaxel (group 2)</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Weekly carboplatin-paclitaxel (group 3)</a:t>
            </a:r>
            <a:endParaRPr lang="en-US" b="0" dirty="0">
              <a:solidFill>
                <a:schemeClr val="bg1"/>
              </a:solidFill>
              <a:latin typeface="Calibri" panose="020F0502020204030204" pitchFamily="34" charset="0"/>
            </a:endParaRPr>
          </a:p>
        </p:txBody>
      </p:sp>
      <p:cxnSp>
        <p:nvCxnSpPr>
          <p:cNvPr id="13" name="Straight Connector 12">
            <a:extLst>
              <a:ext uri="{FF2B5EF4-FFF2-40B4-BE49-F238E27FC236}">
                <a16:creationId xmlns:a16="http://schemas.microsoft.com/office/drawing/2014/main" id="{853BD939-6662-4269-AE47-2A10FAAFBA84}"/>
              </a:ext>
            </a:extLst>
          </p:cNvPr>
          <p:cNvCxnSpPr>
            <a:cxnSpLocks/>
          </p:cNvCxnSpPr>
          <p:nvPr/>
        </p:nvCxnSpPr>
        <p:spPr bwMode="auto">
          <a:xfrm>
            <a:off x="2903510" y="4344388"/>
            <a:ext cx="268781" cy="0"/>
          </a:xfrm>
          <a:prstGeom prst="line">
            <a:avLst/>
          </a:prstGeom>
          <a:noFill/>
          <a:ln w="28575" cap="flat" cmpd="sng" algn="ctr">
            <a:solidFill>
              <a:schemeClr val="accent3"/>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524E7886-194B-462D-AA8C-C269083C549E}"/>
              </a:ext>
            </a:extLst>
          </p:cNvPr>
          <p:cNvCxnSpPr>
            <a:cxnSpLocks/>
          </p:cNvCxnSpPr>
          <p:nvPr/>
        </p:nvCxnSpPr>
        <p:spPr bwMode="auto">
          <a:xfrm>
            <a:off x="2903510" y="4625073"/>
            <a:ext cx="268781" cy="0"/>
          </a:xfrm>
          <a:prstGeom prst="line">
            <a:avLst/>
          </a:prstGeom>
          <a:noFill/>
          <a:ln w="28575" cap="flat" cmpd="sng" algn="ctr">
            <a:solidFill>
              <a:schemeClr val="accent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BE0D6A42-2A6B-49AD-9587-9D3049881757}"/>
              </a:ext>
            </a:extLst>
          </p:cNvPr>
          <p:cNvCxnSpPr>
            <a:cxnSpLocks/>
          </p:cNvCxnSpPr>
          <p:nvPr/>
        </p:nvCxnSpPr>
        <p:spPr bwMode="auto">
          <a:xfrm>
            <a:off x="2903510" y="4905758"/>
            <a:ext cx="268781" cy="0"/>
          </a:xfrm>
          <a:prstGeom prst="line">
            <a:avLst/>
          </a:prstGeom>
          <a:noFill/>
          <a:ln w="28575" cap="flat" cmpd="sng" algn="ctr">
            <a:solidFill>
              <a:schemeClr val="accent4"/>
            </a:solidFill>
            <a:prstDash val="solid"/>
            <a:round/>
            <a:headEnd type="none" w="med" len="med"/>
            <a:tailEnd type="none" w="med" len="med"/>
          </a:ln>
          <a:effectLst/>
        </p:spPr>
      </p:cxnSp>
      <p:sp>
        <p:nvSpPr>
          <p:cNvPr id="16" name="TextBox 15">
            <a:extLst>
              <a:ext uri="{FF2B5EF4-FFF2-40B4-BE49-F238E27FC236}">
                <a16:creationId xmlns:a16="http://schemas.microsoft.com/office/drawing/2014/main" id="{E5FB6D40-4D41-4F63-8BC4-6D9A79FD542F}"/>
              </a:ext>
            </a:extLst>
          </p:cNvPr>
          <p:cNvSpPr txBox="1"/>
          <p:nvPr/>
        </p:nvSpPr>
        <p:spPr bwMode="auto">
          <a:xfrm>
            <a:off x="2382756" y="5622981"/>
            <a:ext cx="7355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522 (10)</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523 (6)</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521 (3)</a:t>
            </a:r>
            <a:endParaRPr lang="en-US" sz="1200" b="0" dirty="0">
              <a:solidFill>
                <a:schemeClr val="bg1"/>
              </a:solidFill>
              <a:latin typeface="Calibri" panose="020F0502020204030204" pitchFamily="34" charset="0"/>
            </a:endParaRPr>
          </a:p>
        </p:txBody>
      </p:sp>
      <p:sp>
        <p:nvSpPr>
          <p:cNvPr id="104" name="TextBox 103">
            <a:extLst>
              <a:ext uri="{FF2B5EF4-FFF2-40B4-BE49-F238E27FC236}">
                <a16:creationId xmlns:a16="http://schemas.microsoft.com/office/drawing/2014/main" id="{CFB871E1-19EF-45B4-8FBE-46123A551958}"/>
              </a:ext>
            </a:extLst>
          </p:cNvPr>
          <p:cNvSpPr txBox="1"/>
          <p:nvPr/>
        </p:nvSpPr>
        <p:spPr bwMode="auto">
          <a:xfrm>
            <a:off x="3130481" y="5622981"/>
            <a:ext cx="7355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471 (3)</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489 (1)</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468 (3)</a:t>
            </a:r>
            <a:endParaRPr lang="en-US" sz="1200" b="0" dirty="0">
              <a:solidFill>
                <a:schemeClr val="bg1"/>
              </a:solidFill>
              <a:latin typeface="Calibri" panose="020F0502020204030204" pitchFamily="34" charset="0"/>
            </a:endParaRPr>
          </a:p>
        </p:txBody>
      </p:sp>
      <p:sp>
        <p:nvSpPr>
          <p:cNvPr id="105" name="TextBox 104">
            <a:extLst>
              <a:ext uri="{FF2B5EF4-FFF2-40B4-BE49-F238E27FC236}">
                <a16:creationId xmlns:a16="http://schemas.microsoft.com/office/drawing/2014/main" id="{ABB9E647-9201-47AC-A506-6E4B9711A0FD}"/>
              </a:ext>
            </a:extLst>
          </p:cNvPr>
          <p:cNvSpPr txBox="1"/>
          <p:nvPr/>
        </p:nvSpPr>
        <p:spPr bwMode="auto">
          <a:xfrm>
            <a:off x="3878206" y="5622981"/>
            <a:ext cx="7355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354 (1)</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384 (4)</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385 (2)</a:t>
            </a:r>
            <a:endParaRPr lang="en-US" sz="1200" b="0" dirty="0">
              <a:solidFill>
                <a:schemeClr val="bg1"/>
              </a:solidFill>
              <a:latin typeface="Calibri" panose="020F0502020204030204" pitchFamily="34" charset="0"/>
            </a:endParaRPr>
          </a:p>
        </p:txBody>
      </p:sp>
      <p:sp>
        <p:nvSpPr>
          <p:cNvPr id="110" name="TextBox 109">
            <a:extLst>
              <a:ext uri="{FF2B5EF4-FFF2-40B4-BE49-F238E27FC236}">
                <a16:creationId xmlns:a16="http://schemas.microsoft.com/office/drawing/2014/main" id="{6E963709-628F-4E50-A002-2868D0AA791F}"/>
              </a:ext>
            </a:extLst>
          </p:cNvPr>
          <p:cNvSpPr txBox="1"/>
          <p:nvPr/>
        </p:nvSpPr>
        <p:spPr bwMode="auto">
          <a:xfrm>
            <a:off x="4625931" y="5622981"/>
            <a:ext cx="7355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251 (7)</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280 (7)</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283 (12)</a:t>
            </a:r>
            <a:endParaRPr lang="en-US" sz="1200" b="0" dirty="0">
              <a:solidFill>
                <a:schemeClr val="bg1"/>
              </a:solidFill>
              <a:latin typeface="Calibri" panose="020F0502020204030204" pitchFamily="34" charset="0"/>
            </a:endParaRPr>
          </a:p>
        </p:txBody>
      </p:sp>
      <p:sp>
        <p:nvSpPr>
          <p:cNvPr id="111" name="TextBox 110">
            <a:extLst>
              <a:ext uri="{FF2B5EF4-FFF2-40B4-BE49-F238E27FC236}">
                <a16:creationId xmlns:a16="http://schemas.microsoft.com/office/drawing/2014/main" id="{9D298F8E-D3F9-496C-86C5-39728821D27E}"/>
              </a:ext>
            </a:extLst>
          </p:cNvPr>
          <p:cNvSpPr txBox="1"/>
          <p:nvPr/>
        </p:nvSpPr>
        <p:spPr bwMode="auto">
          <a:xfrm>
            <a:off x="5373656" y="5622981"/>
            <a:ext cx="7355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210 (38)</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219 (33)</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216 (26)</a:t>
            </a:r>
            <a:endParaRPr lang="en-US" sz="1200" b="0" dirty="0">
              <a:solidFill>
                <a:schemeClr val="bg1"/>
              </a:solidFill>
              <a:latin typeface="Calibri" panose="020F0502020204030204" pitchFamily="34" charset="0"/>
            </a:endParaRPr>
          </a:p>
        </p:txBody>
      </p:sp>
      <p:sp>
        <p:nvSpPr>
          <p:cNvPr id="112" name="TextBox 111">
            <a:extLst>
              <a:ext uri="{FF2B5EF4-FFF2-40B4-BE49-F238E27FC236}">
                <a16:creationId xmlns:a16="http://schemas.microsoft.com/office/drawing/2014/main" id="{1C52E2C5-77E9-4825-B4AB-9B093EB365FB}"/>
              </a:ext>
            </a:extLst>
          </p:cNvPr>
          <p:cNvSpPr txBox="1"/>
          <p:nvPr/>
        </p:nvSpPr>
        <p:spPr bwMode="auto">
          <a:xfrm>
            <a:off x="6121381" y="5622981"/>
            <a:ext cx="7355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143 (36)</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160 (44)</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163 (35)</a:t>
            </a:r>
            <a:endParaRPr lang="en-US" sz="1200" b="0" dirty="0">
              <a:solidFill>
                <a:schemeClr val="bg1"/>
              </a:solidFill>
              <a:latin typeface="Calibri" panose="020F0502020204030204" pitchFamily="34" charset="0"/>
            </a:endParaRPr>
          </a:p>
        </p:txBody>
      </p:sp>
      <p:sp>
        <p:nvSpPr>
          <p:cNvPr id="113" name="TextBox 112">
            <a:extLst>
              <a:ext uri="{FF2B5EF4-FFF2-40B4-BE49-F238E27FC236}">
                <a16:creationId xmlns:a16="http://schemas.microsoft.com/office/drawing/2014/main" id="{486575C7-C3B6-4D07-99FB-F5CA48CC36B2}"/>
              </a:ext>
            </a:extLst>
          </p:cNvPr>
          <p:cNvSpPr txBox="1"/>
          <p:nvPr/>
        </p:nvSpPr>
        <p:spPr bwMode="auto">
          <a:xfrm>
            <a:off x="6869106" y="5622981"/>
            <a:ext cx="7355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99 (27)</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106 (36)</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109 (35)</a:t>
            </a:r>
            <a:endParaRPr lang="en-US" sz="1200" b="0" dirty="0">
              <a:solidFill>
                <a:schemeClr val="bg1"/>
              </a:solidFill>
              <a:latin typeface="Calibri" panose="020F0502020204030204" pitchFamily="34" charset="0"/>
            </a:endParaRPr>
          </a:p>
        </p:txBody>
      </p:sp>
      <p:sp>
        <p:nvSpPr>
          <p:cNvPr id="114" name="TextBox 113">
            <a:extLst>
              <a:ext uri="{FF2B5EF4-FFF2-40B4-BE49-F238E27FC236}">
                <a16:creationId xmlns:a16="http://schemas.microsoft.com/office/drawing/2014/main" id="{CA3F790A-B284-4ADC-93B6-C11AF36627A0}"/>
              </a:ext>
            </a:extLst>
          </p:cNvPr>
          <p:cNvSpPr txBox="1"/>
          <p:nvPr/>
        </p:nvSpPr>
        <p:spPr bwMode="auto">
          <a:xfrm>
            <a:off x="7616831" y="5622981"/>
            <a:ext cx="7355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66 (30)</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62 (21)</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71 (23)</a:t>
            </a:r>
            <a:endParaRPr lang="en-US" sz="1200" b="0" dirty="0">
              <a:solidFill>
                <a:schemeClr val="bg1"/>
              </a:solidFill>
              <a:latin typeface="Calibri" panose="020F0502020204030204" pitchFamily="34" charset="0"/>
            </a:endParaRPr>
          </a:p>
        </p:txBody>
      </p:sp>
      <p:sp>
        <p:nvSpPr>
          <p:cNvPr id="115" name="TextBox 114">
            <a:extLst>
              <a:ext uri="{FF2B5EF4-FFF2-40B4-BE49-F238E27FC236}">
                <a16:creationId xmlns:a16="http://schemas.microsoft.com/office/drawing/2014/main" id="{7C497773-81BE-45E2-AE96-B76D2E11DC29}"/>
              </a:ext>
            </a:extLst>
          </p:cNvPr>
          <p:cNvSpPr txBox="1"/>
          <p:nvPr/>
        </p:nvSpPr>
        <p:spPr bwMode="auto">
          <a:xfrm>
            <a:off x="8364556" y="5622981"/>
            <a:ext cx="7355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36 (14)</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35 (15)</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43 (22)</a:t>
            </a:r>
            <a:endParaRPr lang="en-US" sz="1200" b="0" dirty="0">
              <a:solidFill>
                <a:schemeClr val="bg1"/>
              </a:solidFill>
              <a:latin typeface="Calibri" panose="020F0502020204030204" pitchFamily="34" charset="0"/>
            </a:endParaRPr>
          </a:p>
        </p:txBody>
      </p:sp>
      <p:sp>
        <p:nvSpPr>
          <p:cNvPr id="116" name="TextBox 115">
            <a:extLst>
              <a:ext uri="{FF2B5EF4-FFF2-40B4-BE49-F238E27FC236}">
                <a16:creationId xmlns:a16="http://schemas.microsoft.com/office/drawing/2014/main" id="{8D7F4475-D6AD-437B-B4BC-A95EED14360A}"/>
              </a:ext>
            </a:extLst>
          </p:cNvPr>
          <p:cNvSpPr txBox="1"/>
          <p:nvPr/>
        </p:nvSpPr>
        <p:spPr bwMode="auto">
          <a:xfrm>
            <a:off x="9112281" y="5622981"/>
            <a:ext cx="7355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19 (14)</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19 (14)</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18 (11)</a:t>
            </a:r>
            <a:endParaRPr lang="en-US" sz="1200" b="0" dirty="0">
              <a:solidFill>
                <a:schemeClr val="bg1"/>
              </a:solidFill>
              <a:latin typeface="Calibri" panose="020F0502020204030204" pitchFamily="34" charset="0"/>
            </a:endParaRPr>
          </a:p>
        </p:txBody>
      </p:sp>
      <p:sp>
        <p:nvSpPr>
          <p:cNvPr id="117" name="TextBox 116">
            <a:extLst>
              <a:ext uri="{FF2B5EF4-FFF2-40B4-BE49-F238E27FC236}">
                <a16:creationId xmlns:a16="http://schemas.microsoft.com/office/drawing/2014/main" id="{20D5BF28-B6AD-4683-99C2-7819C4CEE4CC}"/>
              </a:ext>
            </a:extLst>
          </p:cNvPr>
          <p:cNvSpPr txBox="1"/>
          <p:nvPr/>
        </p:nvSpPr>
        <p:spPr bwMode="auto">
          <a:xfrm>
            <a:off x="9860006" y="5622981"/>
            <a:ext cx="7355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5 (4)</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4 (3)</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6 (5)</a:t>
            </a:r>
            <a:endParaRPr lang="en-US" sz="1200" b="0" dirty="0">
              <a:solidFill>
                <a:schemeClr val="bg1"/>
              </a:solidFill>
              <a:latin typeface="Calibri" panose="020F0502020204030204" pitchFamily="34" charset="0"/>
            </a:endParaRPr>
          </a:p>
        </p:txBody>
      </p:sp>
      <p:sp>
        <p:nvSpPr>
          <p:cNvPr id="118" name="TextBox 117">
            <a:extLst>
              <a:ext uri="{FF2B5EF4-FFF2-40B4-BE49-F238E27FC236}">
                <a16:creationId xmlns:a16="http://schemas.microsoft.com/office/drawing/2014/main" id="{58B8D519-DE58-447D-A475-995DCEDFB008}"/>
              </a:ext>
            </a:extLst>
          </p:cNvPr>
          <p:cNvSpPr txBox="1"/>
          <p:nvPr/>
        </p:nvSpPr>
        <p:spPr bwMode="auto">
          <a:xfrm>
            <a:off x="10607731" y="5622981"/>
            <a:ext cx="7355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 (1)</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1 (1)</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1 (1)</a:t>
            </a:r>
          </a:p>
        </p:txBody>
      </p:sp>
      <p:sp>
        <p:nvSpPr>
          <p:cNvPr id="61" name="TextBox 60">
            <a:extLst>
              <a:ext uri="{FF2B5EF4-FFF2-40B4-BE49-F238E27FC236}">
                <a16:creationId xmlns:a16="http://schemas.microsoft.com/office/drawing/2014/main" id="{399CC675-B8FC-457C-A677-322A66644BDC}"/>
              </a:ext>
            </a:extLst>
          </p:cNvPr>
          <p:cNvSpPr txBox="1"/>
          <p:nvPr/>
        </p:nvSpPr>
        <p:spPr bwMode="auto">
          <a:xfrm>
            <a:off x="210575" y="5242498"/>
            <a:ext cx="232125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b" anchorCtr="0">
            <a:spAutoFit/>
          </a:bodyPr>
          <a:lstStyle/>
          <a:p>
            <a:pPr algn="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Patients at risk, n </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(number censored)</a:t>
            </a:r>
            <a:br>
              <a:rPr lang="en-US" sz="1200" dirty="0">
                <a:solidFill>
                  <a:schemeClr val="bg1"/>
                </a:solidFill>
                <a:latin typeface="Calibri" panose="020F0502020204030204" pitchFamily="34" charset="0"/>
              </a:rPr>
            </a:br>
            <a:r>
              <a:rPr lang="en-US" sz="1200" b="1" dirty="0">
                <a:solidFill>
                  <a:schemeClr val="accent3"/>
                </a:solidFill>
                <a:latin typeface="Calibri" panose="020F0502020204030204" pitchFamily="34" charset="0"/>
              </a:rPr>
              <a:t>Standard</a:t>
            </a:r>
            <a:br>
              <a:rPr lang="en-US" sz="1200" b="1" dirty="0">
                <a:solidFill>
                  <a:schemeClr val="bg1"/>
                </a:solidFill>
                <a:latin typeface="Calibri" panose="020F0502020204030204" pitchFamily="34" charset="0"/>
              </a:rPr>
            </a:br>
            <a:r>
              <a:rPr lang="en-US" sz="1200" b="1" dirty="0">
                <a:solidFill>
                  <a:schemeClr val="accent1"/>
                </a:solidFill>
                <a:latin typeface="Calibri" panose="020F0502020204030204" pitchFamily="34" charset="0"/>
              </a:rPr>
              <a:t>Weekly paclitaxel</a:t>
            </a:r>
            <a:br>
              <a:rPr lang="en-US" sz="1200" b="1" dirty="0">
                <a:solidFill>
                  <a:schemeClr val="bg1"/>
                </a:solidFill>
                <a:latin typeface="Calibri" panose="020F0502020204030204" pitchFamily="34" charset="0"/>
              </a:rPr>
            </a:br>
            <a:r>
              <a:rPr lang="en-US" sz="1200" b="1" dirty="0">
                <a:solidFill>
                  <a:schemeClr val="accent4"/>
                </a:solidFill>
                <a:latin typeface="Calibri" panose="020F0502020204030204" pitchFamily="34" charset="0"/>
              </a:rPr>
              <a:t>Weekly carboplatin-paclitaxel</a:t>
            </a:r>
          </a:p>
        </p:txBody>
      </p:sp>
      <p:sp>
        <p:nvSpPr>
          <p:cNvPr id="62" name="TextBox 61">
            <a:extLst>
              <a:ext uri="{FF2B5EF4-FFF2-40B4-BE49-F238E27FC236}">
                <a16:creationId xmlns:a16="http://schemas.microsoft.com/office/drawing/2014/main" id="{C332265F-DE0B-4284-AACB-8355B882149D}"/>
              </a:ext>
            </a:extLst>
          </p:cNvPr>
          <p:cNvSpPr txBox="1"/>
          <p:nvPr/>
        </p:nvSpPr>
        <p:spPr bwMode="auto">
          <a:xfrm rot="16200000">
            <a:off x="384670" y="3479483"/>
            <a:ext cx="35203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PFS (%)</a:t>
            </a:r>
            <a:endParaRPr lang="en-US" sz="2000" b="1" dirty="0">
              <a:solidFill>
                <a:schemeClr val="accent4"/>
              </a:solidFill>
              <a:latin typeface="Calibri" panose="020F0502020204030204" pitchFamily="34" charset="0"/>
            </a:endParaRPr>
          </a:p>
        </p:txBody>
      </p:sp>
      <p:sp>
        <p:nvSpPr>
          <p:cNvPr id="63" name="Freeform: Shape 62">
            <a:extLst>
              <a:ext uri="{FF2B5EF4-FFF2-40B4-BE49-F238E27FC236}">
                <a16:creationId xmlns:a16="http://schemas.microsoft.com/office/drawing/2014/main" id="{85A995B7-DA86-439C-9399-7671DA6A7611}"/>
              </a:ext>
            </a:extLst>
          </p:cNvPr>
          <p:cNvSpPr/>
          <p:nvPr/>
        </p:nvSpPr>
        <p:spPr bwMode="auto">
          <a:xfrm>
            <a:off x="2769202" y="2344504"/>
            <a:ext cx="8142927" cy="1950142"/>
          </a:xfrm>
          <a:custGeom>
            <a:avLst/>
            <a:gdLst>
              <a:gd name="connsiteX0" fmla="*/ 0 w 7839571"/>
              <a:gd name="connsiteY0" fmla="*/ 0 h 1950142"/>
              <a:gd name="connsiteX1" fmla="*/ 82339 w 7839571"/>
              <a:gd name="connsiteY1" fmla="*/ 0 h 1950142"/>
              <a:gd name="connsiteX2" fmla="*/ 82339 w 7839571"/>
              <a:gd name="connsiteY2" fmla="*/ 8668 h 1950142"/>
              <a:gd name="connsiteX3" fmla="*/ 112675 w 7839571"/>
              <a:gd name="connsiteY3" fmla="*/ 8668 h 1950142"/>
              <a:gd name="connsiteX4" fmla="*/ 112675 w 7839571"/>
              <a:gd name="connsiteY4" fmla="*/ 26002 h 1950142"/>
              <a:gd name="connsiteX5" fmla="*/ 221016 w 7839571"/>
              <a:gd name="connsiteY5" fmla="*/ 26002 h 1950142"/>
              <a:gd name="connsiteX6" fmla="*/ 221016 w 7839571"/>
              <a:gd name="connsiteY6" fmla="*/ 47670 h 1950142"/>
              <a:gd name="connsiteX7" fmla="*/ 281687 w 7839571"/>
              <a:gd name="connsiteY7" fmla="*/ 47670 h 1950142"/>
              <a:gd name="connsiteX8" fmla="*/ 281687 w 7839571"/>
              <a:gd name="connsiteY8" fmla="*/ 65005 h 1950142"/>
              <a:gd name="connsiteX9" fmla="*/ 338025 w 7839571"/>
              <a:gd name="connsiteY9" fmla="*/ 65005 h 1950142"/>
              <a:gd name="connsiteX10" fmla="*/ 346692 w 7839571"/>
              <a:gd name="connsiteY10" fmla="*/ 73672 h 1950142"/>
              <a:gd name="connsiteX11" fmla="*/ 394362 w 7839571"/>
              <a:gd name="connsiteY11" fmla="*/ 73672 h 1950142"/>
              <a:gd name="connsiteX12" fmla="*/ 394362 w 7839571"/>
              <a:gd name="connsiteY12" fmla="*/ 86673 h 1950142"/>
              <a:gd name="connsiteX13" fmla="*/ 411697 w 7839571"/>
              <a:gd name="connsiteY13" fmla="*/ 86673 h 1950142"/>
              <a:gd name="connsiteX14" fmla="*/ 411697 w 7839571"/>
              <a:gd name="connsiteY14" fmla="*/ 95341 h 1950142"/>
              <a:gd name="connsiteX15" fmla="*/ 455033 w 7839571"/>
              <a:gd name="connsiteY15" fmla="*/ 95341 h 1950142"/>
              <a:gd name="connsiteX16" fmla="*/ 455033 w 7839571"/>
              <a:gd name="connsiteY16" fmla="*/ 104008 h 1950142"/>
              <a:gd name="connsiteX17" fmla="*/ 502703 w 7839571"/>
              <a:gd name="connsiteY17" fmla="*/ 104008 h 1950142"/>
              <a:gd name="connsiteX18" fmla="*/ 507037 w 7839571"/>
              <a:gd name="connsiteY18" fmla="*/ 108342 h 1950142"/>
              <a:gd name="connsiteX19" fmla="*/ 533039 w 7839571"/>
              <a:gd name="connsiteY19" fmla="*/ 108342 h 1950142"/>
              <a:gd name="connsiteX20" fmla="*/ 533039 w 7839571"/>
              <a:gd name="connsiteY20" fmla="*/ 130010 h 1950142"/>
              <a:gd name="connsiteX21" fmla="*/ 559041 w 7839571"/>
              <a:gd name="connsiteY21" fmla="*/ 130010 h 1950142"/>
              <a:gd name="connsiteX22" fmla="*/ 559041 w 7839571"/>
              <a:gd name="connsiteY22" fmla="*/ 147344 h 1950142"/>
              <a:gd name="connsiteX23" fmla="*/ 576375 w 7839571"/>
              <a:gd name="connsiteY23" fmla="*/ 147344 h 1950142"/>
              <a:gd name="connsiteX24" fmla="*/ 576375 w 7839571"/>
              <a:gd name="connsiteY24" fmla="*/ 164679 h 1950142"/>
              <a:gd name="connsiteX25" fmla="*/ 576375 w 7839571"/>
              <a:gd name="connsiteY25" fmla="*/ 164679 h 1950142"/>
              <a:gd name="connsiteX26" fmla="*/ 606711 w 7839571"/>
              <a:gd name="connsiteY26" fmla="*/ 164679 h 1950142"/>
              <a:gd name="connsiteX27" fmla="*/ 641380 w 7839571"/>
              <a:gd name="connsiteY27" fmla="*/ 164679 h 1950142"/>
              <a:gd name="connsiteX28" fmla="*/ 641380 w 7839571"/>
              <a:gd name="connsiteY28" fmla="*/ 182014 h 1950142"/>
              <a:gd name="connsiteX29" fmla="*/ 658715 w 7839571"/>
              <a:gd name="connsiteY29" fmla="*/ 182014 h 1950142"/>
              <a:gd name="connsiteX30" fmla="*/ 658715 w 7839571"/>
              <a:gd name="connsiteY30" fmla="*/ 195014 h 1950142"/>
              <a:gd name="connsiteX31" fmla="*/ 676049 w 7839571"/>
              <a:gd name="connsiteY31" fmla="*/ 195014 h 1950142"/>
              <a:gd name="connsiteX32" fmla="*/ 676049 w 7839571"/>
              <a:gd name="connsiteY32" fmla="*/ 208015 h 1950142"/>
              <a:gd name="connsiteX33" fmla="*/ 676049 w 7839571"/>
              <a:gd name="connsiteY33" fmla="*/ 208015 h 1950142"/>
              <a:gd name="connsiteX34" fmla="*/ 732387 w 7839571"/>
              <a:gd name="connsiteY34" fmla="*/ 208015 h 1950142"/>
              <a:gd name="connsiteX35" fmla="*/ 732387 w 7839571"/>
              <a:gd name="connsiteY35" fmla="*/ 208015 h 1950142"/>
              <a:gd name="connsiteX36" fmla="*/ 754055 w 7839571"/>
              <a:gd name="connsiteY36" fmla="*/ 208015 h 1950142"/>
              <a:gd name="connsiteX37" fmla="*/ 754055 w 7839571"/>
              <a:gd name="connsiteY37" fmla="*/ 234017 h 1950142"/>
              <a:gd name="connsiteX38" fmla="*/ 788724 w 7839571"/>
              <a:gd name="connsiteY38" fmla="*/ 234017 h 1950142"/>
              <a:gd name="connsiteX39" fmla="*/ 797391 w 7839571"/>
              <a:gd name="connsiteY39" fmla="*/ 242684 h 1950142"/>
              <a:gd name="connsiteX40" fmla="*/ 797391 w 7839571"/>
              <a:gd name="connsiteY40" fmla="*/ 242684 h 1950142"/>
              <a:gd name="connsiteX41" fmla="*/ 814726 w 7839571"/>
              <a:gd name="connsiteY41" fmla="*/ 260019 h 1950142"/>
              <a:gd name="connsiteX42" fmla="*/ 845062 w 7839571"/>
              <a:gd name="connsiteY42" fmla="*/ 260019 h 1950142"/>
              <a:gd name="connsiteX43" fmla="*/ 845062 w 7839571"/>
              <a:gd name="connsiteY43" fmla="*/ 273020 h 1950142"/>
              <a:gd name="connsiteX44" fmla="*/ 862396 w 7839571"/>
              <a:gd name="connsiteY44" fmla="*/ 273020 h 1950142"/>
              <a:gd name="connsiteX45" fmla="*/ 862396 w 7839571"/>
              <a:gd name="connsiteY45" fmla="*/ 299022 h 1950142"/>
              <a:gd name="connsiteX46" fmla="*/ 888398 w 7839571"/>
              <a:gd name="connsiteY46" fmla="*/ 299022 h 1950142"/>
              <a:gd name="connsiteX47" fmla="*/ 888398 w 7839571"/>
              <a:gd name="connsiteY47" fmla="*/ 312023 h 1950142"/>
              <a:gd name="connsiteX48" fmla="*/ 923067 w 7839571"/>
              <a:gd name="connsiteY48" fmla="*/ 312023 h 1950142"/>
              <a:gd name="connsiteX49" fmla="*/ 923067 w 7839571"/>
              <a:gd name="connsiteY49" fmla="*/ 342359 h 1950142"/>
              <a:gd name="connsiteX50" fmla="*/ 966404 w 7839571"/>
              <a:gd name="connsiteY50" fmla="*/ 342359 h 1950142"/>
              <a:gd name="connsiteX51" fmla="*/ 966404 w 7839571"/>
              <a:gd name="connsiteY51" fmla="*/ 368360 h 1950142"/>
              <a:gd name="connsiteX52" fmla="*/ 1005407 w 7839571"/>
              <a:gd name="connsiteY52" fmla="*/ 368360 h 1950142"/>
              <a:gd name="connsiteX53" fmla="*/ 1005407 w 7839571"/>
              <a:gd name="connsiteY53" fmla="*/ 394362 h 1950142"/>
              <a:gd name="connsiteX54" fmla="*/ 1031408 w 7839571"/>
              <a:gd name="connsiteY54" fmla="*/ 394362 h 1950142"/>
              <a:gd name="connsiteX55" fmla="*/ 1031408 w 7839571"/>
              <a:gd name="connsiteY55" fmla="*/ 424698 h 1950142"/>
              <a:gd name="connsiteX56" fmla="*/ 1053077 w 7839571"/>
              <a:gd name="connsiteY56" fmla="*/ 424698 h 1950142"/>
              <a:gd name="connsiteX57" fmla="*/ 1053077 w 7839571"/>
              <a:gd name="connsiteY57" fmla="*/ 446366 h 1950142"/>
              <a:gd name="connsiteX58" fmla="*/ 1070411 w 7839571"/>
              <a:gd name="connsiteY58" fmla="*/ 446366 h 1950142"/>
              <a:gd name="connsiteX59" fmla="*/ 1070411 w 7839571"/>
              <a:gd name="connsiteY59" fmla="*/ 446366 h 1950142"/>
              <a:gd name="connsiteX60" fmla="*/ 1087746 w 7839571"/>
              <a:gd name="connsiteY60" fmla="*/ 463701 h 1950142"/>
              <a:gd name="connsiteX61" fmla="*/ 1087746 w 7839571"/>
              <a:gd name="connsiteY61" fmla="*/ 498370 h 1950142"/>
              <a:gd name="connsiteX62" fmla="*/ 1100747 w 7839571"/>
              <a:gd name="connsiteY62" fmla="*/ 498370 h 1950142"/>
              <a:gd name="connsiteX63" fmla="*/ 1100747 w 7839571"/>
              <a:gd name="connsiteY63" fmla="*/ 520038 h 1950142"/>
              <a:gd name="connsiteX64" fmla="*/ 1118081 w 7839571"/>
              <a:gd name="connsiteY64" fmla="*/ 520038 h 1950142"/>
              <a:gd name="connsiteX65" fmla="*/ 1118081 w 7839571"/>
              <a:gd name="connsiteY65" fmla="*/ 537373 h 1950142"/>
              <a:gd name="connsiteX66" fmla="*/ 1131082 w 7839571"/>
              <a:gd name="connsiteY66" fmla="*/ 537373 h 1950142"/>
              <a:gd name="connsiteX67" fmla="*/ 1131082 w 7839571"/>
              <a:gd name="connsiteY67" fmla="*/ 576376 h 1950142"/>
              <a:gd name="connsiteX68" fmla="*/ 1148417 w 7839571"/>
              <a:gd name="connsiteY68" fmla="*/ 576376 h 1950142"/>
              <a:gd name="connsiteX69" fmla="*/ 1148417 w 7839571"/>
              <a:gd name="connsiteY69" fmla="*/ 576376 h 1950142"/>
              <a:gd name="connsiteX70" fmla="*/ 1170085 w 7839571"/>
              <a:gd name="connsiteY70" fmla="*/ 598044 h 1950142"/>
              <a:gd name="connsiteX71" fmla="*/ 1170085 w 7839571"/>
              <a:gd name="connsiteY71" fmla="*/ 615378 h 1950142"/>
              <a:gd name="connsiteX72" fmla="*/ 1200421 w 7839571"/>
              <a:gd name="connsiteY72" fmla="*/ 615378 h 1950142"/>
              <a:gd name="connsiteX73" fmla="*/ 1200421 w 7839571"/>
              <a:gd name="connsiteY73" fmla="*/ 624046 h 1950142"/>
              <a:gd name="connsiteX74" fmla="*/ 1222089 w 7839571"/>
              <a:gd name="connsiteY74" fmla="*/ 624046 h 1950142"/>
              <a:gd name="connsiteX75" fmla="*/ 1222089 w 7839571"/>
              <a:gd name="connsiteY75" fmla="*/ 658715 h 1950142"/>
              <a:gd name="connsiteX76" fmla="*/ 1269759 w 7839571"/>
              <a:gd name="connsiteY76" fmla="*/ 658715 h 1950142"/>
              <a:gd name="connsiteX77" fmla="*/ 1269759 w 7839571"/>
              <a:gd name="connsiteY77" fmla="*/ 676050 h 1950142"/>
              <a:gd name="connsiteX78" fmla="*/ 1287094 w 7839571"/>
              <a:gd name="connsiteY78" fmla="*/ 676050 h 1950142"/>
              <a:gd name="connsiteX79" fmla="*/ 1295761 w 7839571"/>
              <a:gd name="connsiteY79" fmla="*/ 684717 h 1950142"/>
              <a:gd name="connsiteX80" fmla="*/ 1304428 w 7839571"/>
              <a:gd name="connsiteY80" fmla="*/ 693384 h 1950142"/>
              <a:gd name="connsiteX81" fmla="*/ 1304428 w 7839571"/>
              <a:gd name="connsiteY81" fmla="*/ 728053 h 1950142"/>
              <a:gd name="connsiteX82" fmla="*/ 1304428 w 7839571"/>
              <a:gd name="connsiteY82" fmla="*/ 728053 h 1950142"/>
              <a:gd name="connsiteX83" fmla="*/ 1334764 w 7839571"/>
              <a:gd name="connsiteY83" fmla="*/ 728053 h 1950142"/>
              <a:gd name="connsiteX84" fmla="*/ 1343431 w 7839571"/>
              <a:gd name="connsiteY84" fmla="*/ 736720 h 1950142"/>
              <a:gd name="connsiteX85" fmla="*/ 1365099 w 7839571"/>
              <a:gd name="connsiteY85" fmla="*/ 736720 h 1950142"/>
              <a:gd name="connsiteX86" fmla="*/ 1365099 w 7839571"/>
              <a:gd name="connsiteY86" fmla="*/ 758389 h 1950142"/>
              <a:gd name="connsiteX87" fmla="*/ 1395435 w 7839571"/>
              <a:gd name="connsiteY87" fmla="*/ 758389 h 1950142"/>
              <a:gd name="connsiteX88" fmla="*/ 1395435 w 7839571"/>
              <a:gd name="connsiteY88" fmla="*/ 771390 h 1950142"/>
              <a:gd name="connsiteX89" fmla="*/ 1395435 w 7839571"/>
              <a:gd name="connsiteY89" fmla="*/ 771390 h 1950142"/>
              <a:gd name="connsiteX90" fmla="*/ 1421437 w 7839571"/>
              <a:gd name="connsiteY90" fmla="*/ 771390 h 1950142"/>
              <a:gd name="connsiteX91" fmla="*/ 1421437 w 7839571"/>
              <a:gd name="connsiteY91" fmla="*/ 806059 h 1950142"/>
              <a:gd name="connsiteX92" fmla="*/ 1460440 w 7839571"/>
              <a:gd name="connsiteY92" fmla="*/ 806059 h 1950142"/>
              <a:gd name="connsiteX93" fmla="*/ 1460440 w 7839571"/>
              <a:gd name="connsiteY93" fmla="*/ 823394 h 1950142"/>
              <a:gd name="connsiteX94" fmla="*/ 1477774 w 7839571"/>
              <a:gd name="connsiteY94" fmla="*/ 823394 h 1950142"/>
              <a:gd name="connsiteX95" fmla="*/ 1477774 w 7839571"/>
              <a:gd name="connsiteY95" fmla="*/ 845062 h 1950142"/>
              <a:gd name="connsiteX96" fmla="*/ 1503776 w 7839571"/>
              <a:gd name="connsiteY96" fmla="*/ 845062 h 1950142"/>
              <a:gd name="connsiteX97" fmla="*/ 1503776 w 7839571"/>
              <a:gd name="connsiteY97" fmla="*/ 888398 h 1950142"/>
              <a:gd name="connsiteX98" fmla="*/ 1542779 w 7839571"/>
              <a:gd name="connsiteY98" fmla="*/ 888398 h 1950142"/>
              <a:gd name="connsiteX99" fmla="*/ 1542779 w 7839571"/>
              <a:gd name="connsiteY99" fmla="*/ 918734 h 1950142"/>
              <a:gd name="connsiteX100" fmla="*/ 1564447 w 7839571"/>
              <a:gd name="connsiteY100" fmla="*/ 918734 h 1950142"/>
              <a:gd name="connsiteX101" fmla="*/ 1564447 w 7839571"/>
              <a:gd name="connsiteY101" fmla="*/ 936069 h 1950142"/>
              <a:gd name="connsiteX102" fmla="*/ 1594783 w 7839571"/>
              <a:gd name="connsiteY102" fmla="*/ 936069 h 1950142"/>
              <a:gd name="connsiteX103" fmla="*/ 1594783 w 7839571"/>
              <a:gd name="connsiteY103" fmla="*/ 970738 h 1950142"/>
              <a:gd name="connsiteX104" fmla="*/ 1612117 w 7839571"/>
              <a:gd name="connsiteY104" fmla="*/ 970738 h 1950142"/>
              <a:gd name="connsiteX105" fmla="*/ 1612117 w 7839571"/>
              <a:gd name="connsiteY105" fmla="*/ 988072 h 1950142"/>
              <a:gd name="connsiteX106" fmla="*/ 1633786 w 7839571"/>
              <a:gd name="connsiteY106" fmla="*/ 988072 h 1950142"/>
              <a:gd name="connsiteX107" fmla="*/ 1633786 w 7839571"/>
              <a:gd name="connsiteY107" fmla="*/ 1014074 h 1950142"/>
              <a:gd name="connsiteX108" fmla="*/ 1681456 w 7839571"/>
              <a:gd name="connsiteY108" fmla="*/ 1014074 h 1950142"/>
              <a:gd name="connsiteX109" fmla="*/ 1681456 w 7839571"/>
              <a:gd name="connsiteY109" fmla="*/ 1022741 h 1950142"/>
              <a:gd name="connsiteX110" fmla="*/ 1703124 w 7839571"/>
              <a:gd name="connsiteY110" fmla="*/ 1022741 h 1950142"/>
              <a:gd name="connsiteX111" fmla="*/ 1703124 w 7839571"/>
              <a:gd name="connsiteY111" fmla="*/ 1044410 h 1950142"/>
              <a:gd name="connsiteX112" fmla="*/ 1720459 w 7839571"/>
              <a:gd name="connsiteY112" fmla="*/ 1044410 h 1950142"/>
              <a:gd name="connsiteX113" fmla="*/ 1720459 w 7839571"/>
              <a:gd name="connsiteY113" fmla="*/ 1079079 h 1950142"/>
              <a:gd name="connsiteX114" fmla="*/ 1763795 w 7839571"/>
              <a:gd name="connsiteY114" fmla="*/ 1079079 h 1950142"/>
              <a:gd name="connsiteX115" fmla="*/ 1763795 w 7839571"/>
              <a:gd name="connsiteY115" fmla="*/ 1092080 h 1950142"/>
              <a:gd name="connsiteX116" fmla="*/ 1763795 w 7839571"/>
              <a:gd name="connsiteY116" fmla="*/ 1092080 h 1950142"/>
              <a:gd name="connsiteX117" fmla="*/ 1785463 w 7839571"/>
              <a:gd name="connsiteY117" fmla="*/ 1113748 h 1950142"/>
              <a:gd name="connsiteX118" fmla="*/ 1841801 w 7839571"/>
              <a:gd name="connsiteY118" fmla="*/ 1113748 h 1950142"/>
              <a:gd name="connsiteX119" fmla="*/ 1841801 w 7839571"/>
              <a:gd name="connsiteY119" fmla="*/ 1131083 h 1950142"/>
              <a:gd name="connsiteX120" fmla="*/ 1867803 w 7839571"/>
              <a:gd name="connsiteY120" fmla="*/ 1131083 h 1950142"/>
              <a:gd name="connsiteX121" fmla="*/ 1867803 w 7839571"/>
              <a:gd name="connsiteY121" fmla="*/ 1174419 h 1950142"/>
              <a:gd name="connsiteX122" fmla="*/ 1919807 w 7839571"/>
              <a:gd name="connsiteY122" fmla="*/ 1174419 h 1950142"/>
              <a:gd name="connsiteX123" fmla="*/ 1919807 w 7839571"/>
              <a:gd name="connsiteY123" fmla="*/ 1217756 h 1950142"/>
              <a:gd name="connsiteX124" fmla="*/ 1963143 w 7839571"/>
              <a:gd name="connsiteY124" fmla="*/ 1217756 h 1950142"/>
              <a:gd name="connsiteX125" fmla="*/ 1963143 w 7839571"/>
              <a:gd name="connsiteY125" fmla="*/ 1239424 h 1950142"/>
              <a:gd name="connsiteX126" fmla="*/ 2006480 w 7839571"/>
              <a:gd name="connsiteY126" fmla="*/ 1239424 h 1950142"/>
              <a:gd name="connsiteX127" fmla="*/ 2006480 w 7839571"/>
              <a:gd name="connsiteY127" fmla="*/ 1261092 h 1950142"/>
              <a:gd name="connsiteX128" fmla="*/ 2045482 w 7839571"/>
              <a:gd name="connsiteY128" fmla="*/ 1261092 h 1950142"/>
              <a:gd name="connsiteX129" fmla="*/ 2045482 w 7839571"/>
              <a:gd name="connsiteY129" fmla="*/ 1282760 h 1950142"/>
              <a:gd name="connsiteX130" fmla="*/ 2071484 w 7839571"/>
              <a:gd name="connsiteY130" fmla="*/ 1282760 h 1950142"/>
              <a:gd name="connsiteX131" fmla="*/ 2071484 w 7839571"/>
              <a:gd name="connsiteY131" fmla="*/ 1300095 h 1950142"/>
              <a:gd name="connsiteX132" fmla="*/ 2114821 w 7839571"/>
              <a:gd name="connsiteY132" fmla="*/ 1300095 h 1950142"/>
              <a:gd name="connsiteX133" fmla="*/ 2114821 w 7839571"/>
              <a:gd name="connsiteY133" fmla="*/ 1321763 h 1950142"/>
              <a:gd name="connsiteX134" fmla="*/ 2140823 w 7839571"/>
              <a:gd name="connsiteY134" fmla="*/ 1321763 h 1950142"/>
              <a:gd name="connsiteX135" fmla="*/ 2140823 w 7839571"/>
              <a:gd name="connsiteY135" fmla="*/ 1360766 h 1950142"/>
              <a:gd name="connsiteX136" fmla="*/ 2140823 w 7839571"/>
              <a:gd name="connsiteY136" fmla="*/ 1360766 h 1950142"/>
              <a:gd name="connsiteX137" fmla="*/ 2158158 w 7839571"/>
              <a:gd name="connsiteY137" fmla="*/ 1378101 h 1950142"/>
              <a:gd name="connsiteX138" fmla="*/ 2201494 w 7839571"/>
              <a:gd name="connsiteY138" fmla="*/ 1378101 h 1950142"/>
              <a:gd name="connsiteX139" fmla="*/ 2201494 w 7839571"/>
              <a:gd name="connsiteY139" fmla="*/ 1399769 h 1950142"/>
              <a:gd name="connsiteX140" fmla="*/ 2275166 w 7839571"/>
              <a:gd name="connsiteY140" fmla="*/ 1399769 h 1950142"/>
              <a:gd name="connsiteX141" fmla="*/ 2275166 w 7839571"/>
              <a:gd name="connsiteY141" fmla="*/ 1399769 h 1950142"/>
              <a:gd name="connsiteX142" fmla="*/ 2296834 w 7839571"/>
              <a:gd name="connsiteY142" fmla="*/ 1421437 h 1950142"/>
              <a:gd name="connsiteX143" fmla="*/ 2296834 w 7839571"/>
              <a:gd name="connsiteY143" fmla="*/ 1443105 h 1950142"/>
              <a:gd name="connsiteX144" fmla="*/ 2296834 w 7839571"/>
              <a:gd name="connsiteY144" fmla="*/ 1443105 h 1950142"/>
              <a:gd name="connsiteX145" fmla="*/ 2331503 w 7839571"/>
              <a:gd name="connsiteY145" fmla="*/ 1443105 h 1950142"/>
              <a:gd name="connsiteX146" fmla="*/ 2331503 w 7839571"/>
              <a:gd name="connsiteY146" fmla="*/ 1443105 h 1950142"/>
              <a:gd name="connsiteX147" fmla="*/ 2331503 w 7839571"/>
              <a:gd name="connsiteY147" fmla="*/ 1477775 h 1950142"/>
              <a:gd name="connsiteX148" fmla="*/ 2465846 w 7839571"/>
              <a:gd name="connsiteY148" fmla="*/ 1477775 h 1950142"/>
              <a:gd name="connsiteX149" fmla="*/ 2465846 w 7839571"/>
              <a:gd name="connsiteY149" fmla="*/ 1503777 h 1950142"/>
              <a:gd name="connsiteX150" fmla="*/ 2509183 w 7839571"/>
              <a:gd name="connsiteY150" fmla="*/ 1503777 h 1950142"/>
              <a:gd name="connsiteX151" fmla="*/ 2509183 w 7839571"/>
              <a:gd name="connsiteY151" fmla="*/ 1521111 h 1950142"/>
              <a:gd name="connsiteX152" fmla="*/ 2591522 w 7839571"/>
              <a:gd name="connsiteY152" fmla="*/ 1521111 h 1950142"/>
              <a:gd name="connsiteX153" fmla="*/ 2591522 w 7839571"/>
              <a:gd name="connsiteY153" fmla="*/ 1534112 h 1950142"/>
              <a:gd name="connsiteX154" fmla="*/ 2699863 w 7839571"/>
              <a:gd name="connsiteY154" fmla="*/ 1534112 h 1950142"/>
              <a:gd name="connsiteX155" fmla="*/ 2699863 w 7839571"/>
              <a:gd name="connsiteY155" fmla="*/ 1568781 h 1950142"/>
              <a:gd name="connsiteX156" fmla="*/ 2803871 w 7839571"/>
              <a:gd name="connsiteY156" fmla="*/ 1568781 h 1950142"/>
              <a:gd name="connsiteX157" fmla="*/ 2803871 w 7839571"/>
              <a:gd name="connsiteY157" fmla="*/ 1568781 h 1950142"/>
              <a:gd name="connsiteX158" fmla="*/ 2886210 w 7839571"/>
              <a:gd name="connsiteY158" fmla="*/ 1568781 h 1950142"/>
              <a:gd name="connsiteX159" fmla="*/ 2886210 w 7839571"/>
              <a:gd name="connsiteY159" fmla="*/ 1590450 h 1950142"/>
              <a:gd name="connsiteX160" fmla="*/ 2985884 w 7839571"/>
              <a:gd name="connsiteY160" fmla="*/ 1590450 h 1950142"/>
              <a:gd name="connsiteX161" fmla="*/ 2985884 w 7839571"/>
              <a:gd name="connsiteY161" fmla="*/ 1590450 h 1950142"/>
              <a:gd name="connsiteX162" fmla="*/ 2985884 w 7839571"/>
              <a:gd name="connsiteY162" fmla="*/ 1607784 h 1950142"/>
              <a:gd name="connsiteX163" fmla="*/ 3050889 w 7839571"/>
              <a:gd name="connsiteY163" fmla="*/ 1607784 h 1950142"/>
              <a:gd name="connsiteX164" fmla="*/ 3050889 w 7839571"/>
              <a:gd name="connsiteY164" fmla="*/ 1607784 h 1950142"/>
              <a:gd name="connsiteX165" fmla="*/ 3124561 w 7839571"/>
              <a:gd name="connsiteY165" fmla="*/ 1607784 h 1950142"/>
              <a:gd name="connsiteX166" fmla="*/ 3124561 w 7839571"/>
              <a:gd name="connsiteY166" fmla="*/ 1655454 h 1950142"/>
              <a:gd name="connsiteX167" fmla="*/ 3232902 w 7839571"/>
              <a:gd name="connsiteY167" fmla="*/ 1655454 h 1950142"/>
              <a:gd name="connsiteX168" fmla="*/ 3232902 w 7839571"/>
              <a:gd name="connsiteY168" fmla="*/ 1672789 h 1950142"/>
              <a:gd name="connsiteX169" fmla="*/ 3310908 w 7839571"/>
              <a:gd name="connsiteY169" fmla="*/ 1672789 h 1950142"/>
              <a:gd name="connsiteX170" fmla="*/ 3310908 w 7839571"/>
              <a:gd name="connsiteY170" fmla="*/ 1672789 h 1950142"/>
              <a:gd name="connsiteX171" fmla="*/ 3354244 w 7839571"/>
              <a:gd name="connsiteY171" fmla="*/ 1672789 h 1950142"/>
              <a:gd name="connsiteX172" fmla="*/ 3354244 w 7839571"/>
              <a:gd name="connsiteY172" fmla="*/ 1698791 h 1950142"/>
              <a:gd name="connsiteX173" fmla="*/ 3419249 w 7839571"/>
              <a:gd name="connsiteY173" fmla="*/ 1698791 h 1950142"/>
              <a:gd name="connsiteX174" fmla="*/ 3419249 w 7839571"/>
              <a:gd name="connsiteY174" fmla="*/ 1711792 h 1950142"/>
              <a:gd name="connsiteX175" fmla="*/ 3497255 w 7839571"/>
              <a:gd name="connsiteY175" fmla="*/ 1711792 h 1950142"/>
              <a:gd name="connsiteX176" fmla="*/ 3497255 w 7839571"/>
              <a:gd name="connsiteY176" fmla="*/ 1729126 h 1950142"/>
              <a:gd name="connsiteX177" fmla="*/ 3557926 w 7839571"/>
              <a:gd name="connsiteY177" fmla="*/ 1729126 h 1950142"/>
              <a:gd name="connsiteX178" fmla="*/ 3557926 w 7839571"/>
              <a:gd name="connsiteY178" fmla="*/ 1746461 h 1950142"/>
              <a:gd name="connsiteX179" fmla="*/ 3640265 w 7839571"/>
              <a:gd name="connsiteY179" fmla="*/ 1746461 h 1950142"/>
              <a:gd name="connsiteX180" fmla="*/ 3657600 w 7839571"/>
              <a:gd name="connsiteY180" fmla="*/ 1763796 h 1950142"/>
              <a:gd name="connsiteX181" fmla="*/ 3787609 w 7839571"/>
              <a:gd name="connsiteY181" fmla="*/ 1763796 h 1950142"/>
              <a:gd name="connsiteX182" fmla="*/ 3787609 w 7839571"/>
              <a:gd name="connsiteY182" fmla="*/ 1794131 h 1950142"/>
              <a:gd name="connsiteX183" fmla="*/ 3930620 w 7839571"/>
              <a:gd name="connsiteY183" fmla="*/ 1794131 h 1950142"/>
              <a:gd name="connsiteX184" fmla="*/ 3930620 w 7839571"/>
              <a:gd name="connsiteY184" fmla="*/ 1794131 h 1950142"/>
              <a:gd name="connsiteX185" fmla="*/ 4112633 w 7839571"/>
              <a:gd name="connsiteY185" fmla="*/ 1794131 h 1950142"/>
              <a:gd name="connsiteX186" fmla="*/ 4112633 w 7839571"/>
              <a:gd name="connsiteY186" fmla="*/ 1815799 h 1950142"/>
              <a:gd name="connsiteX187" fmla="*/ 4454991 w 7839571"/>
              <a:gd name="connsiteY187" fmla="*/ 1815799 h 1950142"/>
              <a:gd name="connsiteX188" fmla="*/ 4454991 w 7839571"/>
              <a:gd name="connsiteY188" fmla="*/ 1815799 h 1950142"/>
              <a:gd name="connsiteX189" fmla="*/ 4554665 w 7839571"/>
              <a:gd name="connsiteY189" fmla="*/ 1815799 h 1950142"/>
              <a:gd name="connsiteX190" fmla="*/ 4554665 w 7839571"/>
              <a:gd name="connsiteY190" fmla="*/ 1850469 h 1950142"/>
              <a:gd name="connsiteX191" fmla="*/ 4615336 w 7839571"/>
              <a:gd name="connsiteY191" fmla="*/ 1850469 h 1950142"/>
              <a:gd name="connsiteX192" fmla="*/ 4624004 w 7839571"/>
              <a:gd name="connsiteY192" fmla="*/ 1859137 h 1950142"/>
              <a:gd name="connsiteX193" fmla="*/ 4732345 w 7839571"/>
              <a:gd name="connsiteY193" fmla="*/ 1859137 h 1950142"/>
              <a:gd name="connsiteX194" fmla="*/ 4732345 w 7839571"/>
              <a:gd name="connsiteY194" fmla="*/ 1867803 h 1950142"/>
              <a:gd name="connsiteX195" fmla="*/ 4879689 w 7839571"/>
              <a:gd name="connsiteY195" fmla="*/ 1867803 h 1950142"/>
              <a:gd name="connsiteX196" fmla="*/ 4892690 w 7839571"/>
              <a:gd name="connsiteY196" fmla="*/ 1880804 h 1950142"/>
              <a:gd name="connsiteX197" fmla="*/ 6093111 w 7839571"/>
              <a:gd name="connsiteY197" fmla="*/ 1880804 h 1950142"/>
              <a:gd name="connsiteX198" fmla="*/ 6093111 w 7839571"/>
              <a:gd name="connsiteY198" fmla="*/ 1919807 h 1950142"/>
              <a:gd name="connsiteX199" fmla="*/ 6210119 w 7839571"/>
              <a:gd name="connsiteY199" fmla="*/ 1919807 h 1950142"/>
              <a:gd name="connsiteX200" fmla="*/ 6210119 w 7839571"/>
              <a:gd name="connsiteY200" fmla="*/ 1950142 h 1950142"/>
              <a:gd name="connsiteX201" fmla="*/ 6426802 w 7839571"/>
              <a:gd name="connsiteY201" fmla="*/ 1950142 h 1950142"/>
              <a:gd name="connsiteX202" fmla="*/ 6426802 w 7839571"/>
              <a:gd name="connsiteY202" fmla="*/ 1950142 h 1950142"/>
              <a:gd name="connsiteX203" fmla="*/ 7839571 w 7839571"/>
              <a:gd name="connsiteY203" fmla="*/ 1950142 h 1950142"/>
              <a:gd name="connsiteX0" fmla="*/ 0 w 8142927"/>
              <a:gd name="connsiteY0" fmla="*/ 0 h 1950142"/>
              <a:gd name="connsiteX1" fmla="*/ 82339 w 8142927"/>
              <a:gd name="connsiteY1" fmla="*/ 0 h 1950142"/>
              <a:gd name="connsiteX2" fmla="*/ 82339 w 8142927"/>
              <a:gd name="connsiteY2" fmla="*/ 8668 h 1950142"/>
              <a:gd name="connsiteX3" fmla="*/ 112675 w 8142927"/>
              <a:gd name="connsiteY3" fmla="*/ 8668 h 1950142"/>
              <a:gd name="connsiteX4" fmla="*/ 112675 w 8142927"/>
              <a:gd name="connsiteY4" fmla="*/ 26002 h 1950142"/>
              <a:gd name="connsiteX5" fmla="*/ 221016 w 8142927"/>
              <a:gd name="connsiteY5" fmla="*/ 26002 h 1950142"/>
              <a:gd name="connsiteX6" fmla="*/ 221016 w 8142927"/>
              <a:gd name="connsiteY6" fmla="*/ 47670 h 1950142"/>
              <a:gd name="connsiteX7" fmla="*/ 281687 w 8142927"/>
              <a:gd name="connsiteY7" fmla="*/ 47670 h 1950142"/>
              <a:gd name="connsiteX8" fmla="*/ 281687 w 8142927"/>
              <a:gd name="connsiteY8" fmla="*/ 65005 h 1950142"/>
              <a:gd name="connsiteX9" fmla="*/ 338025 w 8142927"/>
              <a:gd name="connsiteY9" fmla="*/ 65005 h 1950142"/>
              <a:gd name="connsiteX10" fmla="*/ 346692 w 8142927"/>
              <a:gd name="connsiteY10" fmla="*/ 73672 h 1950142"/>
              <a:gd name="connsiteX11" fmla="*/ 394362 w 8142927"/>
              <a:gd name="connsiteY11" fmla="*/ 73672 h 1950142"/>
              <a:gd name="connsiteX12" fmla="*/ 394362 w 8142927"/>
              <a:gd name="connsiteY12" fmla="*/ 86673 h 1950142"/>
              <a:gd name="connsiteX13" fmla="*/ 411697 w 8142927"/>
              <a:gd name="connsiteY13" fmla="*/ 86673 h 1950142"/>
              <a:gd name="connsiteX14" fmla="*/ 411697 w 8142927"/>
              <a:gd name="connsiteY14" fmla="*/ 95341 h 1950142"/>
              <a:gd name="connsiteX15" fmla="*/ 455033 w 8142927"/>
              <a:gd name="connsiteY15" fmla="*/ 95341 h 1950142"/>
              <a:gd name="connsiteX16" fmla="*/ 455033 w 8142927"/>
              <a:gd name="connsiteY16" fmla="*/ 104008 h 1950142"/>
              <a:gd name="connsiteX17" fmla="*/ 502703 w 8142927"/>
              <a:gd name="connsiteY17" fmla="*/ 104008 h 1950142"/>
              <a:gd name="connsiteX18" fmla="*/ 507037 w 8142927"/>
              <a:gd name="connsiteY18" fmla="*/ 108342 h 1950142"/>
              <a:gd name="connsiteX19" fmla="*/ 533039 w 8142927"/>
              <a:gd name="connsiteY19" fmla="*/ 108342 h 1950142"/>
              <a:gd name="connsiteX20" fmla="*/ 533039 w 8142927"/>
              <a:gd name="connsiteY20" fmla="*/ 130010 h 1950142"/>
              <a:gd name="connsiteX21" fmla="*/ 559041 w 8142927"/>
              <a:gd name="connsiteY21" fmla="*/ 130010 h 1950142"/>
              <a:gd name="connsiteX22" fmla="*/ 559041 w 8142927"/>
              <a:gd name="connsiteY22" fmla="*/ 147344 h 1950142"/>
              <a:gd name="connsiteX23" fmla="*/ 576375 w 8142927"/>
              <a:gd name="connsiteY23" fmla="*/ 147344 h 1950142"/>
              <a:gd name="connsiteX24" fmla="*/ 576375 w 8142927"/>
              <a:gd name="connsiteY24" fmla="*/ 164679 h 1950142"/>
              <a:gd name="connsiteX25" fmla="*/ 576375 w 8142927"/>
              <a:gd name="connsiteY25" fmla="*/ 164679 h 1950142"/>
              <a:gd name="connsiteX26" fmla="*/ 606711 w 8142927"/>
              <a:gd name="connsiteY26" fmla="*/ 164679 h 1950142"/>
              <a:gd name="connsiteX27" fmla="*/ 641380 w 8142927"/>
              <a:gd name="connsiteY27" fmla="*/ 164679 h 1950142"/>
              <a:gd name="connsiteX28" fmla="*/ 641380 w 8142927"/>
              <a:gd name="connsiteY28" fmla="*/ 182014 h 1950142"/>
              <a:gd name="connsiteX29" fmla="*/ 658715 w 8142927"/>
              <a:gd name="connsiteY29" fmla="*/ 182014 h 1950142"/>
              <a:gd name="connsiteX30" fmla="*/ 658715 w 8142927"/>
              <a:gd name="connsiteY30" fmla="*/ 195014 h 1950142"/>
              <a:gd name="connsiteX31" fmla="*/ 676049 w 8142927"/>
              <a:gd name="connsiteY31" fmla="*/ 195014 h 1950142"/>
              <a:gd name="connsiteX32" fmla="*/ 676049 w 8142927"/>
              <a:gd name="connsiteY32" fmla="*/ 208015 h 1950142"/>
              <a:gd name="connsiteX33" fmla="*/ 676049 w 8142927"/>
              <a:gd name="connsiteY33" fmla="*/ 208015 h 1950142"/>
              <a:gd name="connsiteX34" fmla="*/ 732387 w 8142927"/>
              <a:gd name="connsiteY34" fmla="*/ 208015 h 1950142"/>
              <a:gd name="connsiteX35" fmla="*/ 732387 w 8142927"/>
              <a:gd name="connsiteY35" fmla="*/ 208015 h 1950142"/>
              <a:gd name="connsiteX36" fmla="*/ 754055 w 8142927"/>
              <a:gd name="connsiteY36" fmla="*/ 208015 h 1950142"/>
              <a:gd name="connsiteX37" fmla="*/ 754055 w 8142927"/>
              <a:gd name="connsiteY37" fmla="*/ 234017 h 1950142"/>
              <a:gd name="connsiteX38" fmla="*/ 788724 w 8142927"/>
              <a:gd name="connsiteY38" fmla="*/ 234017 h 1950142"/>
              <a:gd name="connsiteX39" fmla="*/ 797391 w 8142927"/>
              <a:gd name="connsiteY39" fmla="*/ 242684 h 1950142"/>
              <a:gd name="connsiteX40" fmla="*/ 797391 w 8142927"/>
              <a:gd name="connsiteY40" fmla="*/ 242684 h 1950142"/>
              <a:gd name="connsiteX41" fmla="*/ 814726 w 8142927"/>
              <a:gd name="connsiteY41" fmla="*/ 260019 h 1950142"/>
              <a:gd name="connsiteX42" fmla="*/ 845062 w 8142927"/>
              <a:gd name="connsiteY42" fmla="*/ 260019 h 1950142"/>
              <a:gd name="connsiteX43" fmla="*/ 845062 w 8142927"/>
              <a:gd name="connsiteY43" fmla="*/ 273020 h 1950142"/>
              <a:gd name="connsiteX44" fmla="*/ 862396 w 8142927"/>
              <a:gd name="connsiteY44" fmla="*/ 273020 h 1950142"/>
              <a:gd name="connsiteX45" fmla="*/ 862396 w 8142927"/>
              <a:gd name="connsiteY45" fmla="*/ 299022 h 1950142"/>
              <a:gd name="connsiteX46" fmla="*/ 888398 w 8142927"/>
              <a:gd name="connsiteY46" fmla="*/ 299022 h 1950142"/>
              <a:gd name="connsiteX47" fmla="*/ 888398 w 8142927"/>
              <a:gd name="connsiteY47" fmla="*/ 312023 h 1950142"/>
              <a:gd name="connsiteX48" fmla="*/ 923067 w 8142927"/>
              <a:gd name="connsiteY48" fmla="*/ 312023 h 1950142"/>
              <a:gd name="connsiteX49" fmla="*/ 923067 w 8142927"/>
              <a:gd name="connsiteY49" fmla="*/ 342359 h 1950142"/>
              <a:gd name="connsiteX50" fmla="*/ 966404 w 8142927"/>
              <a:gd name="connsiteY50" fmla="*/ 342359 h 1950142"/>
              <a:gd name="connsiteX51" fmla="*/ 966404 w 8142927"/>
              <a:gd name="connsiteY51" fmla="*/ 368360 h 1950142"/>
              <a:gd name="connsiteX52" fmla="*/ 1005407 w 8142927"/>
              <a:gd name="connsiteY52" fmla="*/ 368360 h 1950142"/>
              <a:gd name="connsiteX53" fmla="*/ 1005407 w 8142927"/>
              <a:gd name="connsiteY53" fmla="*/ 394362 h 1950142"/>
              <a:gd name="connsiteX54" fmla="*/ 1031408 w 8142927"/>
              <a:gd name="connsiteY54" fmla="*/ 394362 h 1950142"/>
              <a:gd name="connsiteX55" fmla="*/ 1031408 w 8142927"/>
              <a:gd name="connsiteY55" fmla="*/ 424698 h 1950142"/>
              <a:gd name="connsiteX56" fmla="*/ 1053077 w 8142927"/>
              <a:gd name="connsiteY56" fmla="*/ 424698 h 1950142"/>
              <a:gd name="connsiteX57" fmla="*/ 1053077 w 8142927"/>
              <a:gd name="connsiteY57" fmla="*/ 446366 h 1950142"/>
              <a:gd name="connsiteX58" fmla="*/ 1070411 w 8142927"/>
              <a:gd name="connsiteY58" fmla="*/ 446366 h 1950142"/>
              <a:gd name="connsiteX59" fmla="*/ 1070411 w 8142927"/>
              <a:gd name="connsiteY59" fmla="*/ 446366 h 1950142"/>
              <a:gd name="connsiteX60" fmla="*/ 1087746 w 8142927"/>
              <a:gd name="connsiteY60" fmla="*/ 463701 h 1950142"/>
              <a:gd name="connsiteX61" fmla="*/ 1087746 w 8142927"/>
              <a:gd name="connsiteY61" fmla="*/ 498370 h 1950142"/>
              <a:gd name="connsiteX62" fmla="*/ 1100747 w 8142927"/>
              <a:gd name="connsiteY62" fmla="*/ 498370 h 1950142"/>
              <a:gd name="connsiteX63" fmla="*/ 1100747 w 8142927"/>
              <a:gd name="connsiteY63" fmla="*/ 520038 h 1950142"/>
              <a:gd name="connsiteX64" fmla="*/ 1118081 w 8142927"/>
              <a:gd name="connsiteY64" fmla="*/ 520038 h 1950142"/>
              <a:gd name="connsiteX65" fmla="*/ 1118081 w 8142927"/>
              <a:gd name="connsiteY65" fmla="*/ 537373 h 1950142"/>
              <a:gd name="connsiteX66" fmla="*/ 1131082 w 8142927"/>
              <a:gd name="connsiteY66" fmla="*/ 537373 h 1950142"/>
              <a:gd name="connsiteX67" fmla="*/ 1131082 w 8142927"/>
              <a:gd name="connsiteY67" fmla="*/ 576376 h 1950142"/>
              <a:gd name="connsiteX68" fmla="*/ 1148417 w 8142927"/>
              <a:gd name="connsiteY68" fmla="*/ 576376 h 1950142"/>
              <a:gd name="connsiteX69" fmla="*/ 1148417 w 8142927"/>
              <a:gd name="connsiteY69" fmla="*/ 576376 h 1950142"/>
              <a:gd name="connsiteX70" fmla="*/ 1170085 w 8142927"/>
              <a:gd name="connsiteY70" fmla="*/ 598044 h 1950142"/>
              <a:gd name="connsiteX71" fmla="*/ 1170085 w 8142927"/>
              <a:gd name="connsiteY71" fmla="*/ 615378 h 1950142"/>
              <a:gd name="connsiteX72" fmla="*/ 1200421 w 8142927"/>
              <a:gd name="connsiteY72" fmla="*/ 615378 h 1950142"/>
              <a:gd name="connsiteX73" fmla="*/ 1200421 w 8142927"/>
              <a:gd name="connsiteY73" fmla="*/ 624046 h 1950142"/>
              <a:gd name="connsiteX74" fmla="*/ 1222089 w 8142927"/>
              <a:gd name="connsiteY74" fmla="*/ 624046 h 1950142"/>
              <a:gd name="connsiteX75" fmla="*/ 1222089 w 8142927"/>
              <a:gd name="connsiteY75" fmla="*/ 658715 h 1950142"/>
              <a:gd name="connsiteX76" fmla="*/ 1269759 w 8142927"/>
              <a:gd name="connsiteY76" fmla="*/ 658715 h 1950142"/>
              <a:gd name="connsiteX77" fmla="*/ 1269759 w 8142927"/>
              <a:gd name="connsiteY77" fmla="*/ 676050 h 1950142"/>
              <a:gd name="connsiteX78" fmla="*/ 1287094 w 8142927"/>
              <a:gd name="connsiteY78" fmla="*/ 676050 h 1950142"/>
              <a:gd name="connsiteX79" fmla="*/ 1295761 w 8142927"/>
              <a:gd name="connsiteY79" fmla="*/ 684717 h 1950142"/>
              <a:gd name="connsiteX80" fmla="*/ 1304428 w 8142927"/>
              <a:gd name="connsiteY80" fmla="*/ 693384 h 1950142"/>
              <a:gd name="connsiteX81" fmla="*/ 1304428 w 8142927"/>
              <a:gd name="connsiteY81" fmla="*/ 728053 h 1950142"/>
              <a:gd name="connsiteX82" fmla="*/ 1304428 w 8142927"/>
              <a:gd name="connsiteY82" fmla="*/ 728053 h 1950142"/>
              <a:gd name="connsiteX83" fmla="*/ 1334764 w 8142927"/>
              <a:gd name="connsiteY83" fmla="*/ 728053 h 1950142"/>
              <a:gd name="connsiteX84" fmla="*/ 1343431 w 8142927"/>
              <a:gd name="connsiteY84" fmla="*/ 736720 h 1950142"/>
              <a:gd name="connsiteX85" fmla="*/ 1365099 w 8142927"/>
              <a:gd name="connsiteY85" fmla="*/ 736720 h 1950142"/>
              <a:gd name="connsiteX86" fmla="*/ 1365099 w 8142927"/>
              <a:gd name="connsiteY86" fmla="*/ 758389 h 1950142"/>
              <a:gd name="connsiteX87" fmla="*/ 1395435 w 8142927"/>
              <a:gd name="connsiteY87" fmla="*/ 758389 h 1950142"/>
              <a:gd name="connsiteX88" fmla="*/ 1395435 w 8142927"/>
              <a:gd name="connsiteY88" fmla="*/ 771390 h 1950142"/>
              <a:gd name="connsiteX89" fmla="*/ 1395435 w 8142927"/>
              <a:gd name="connsiteY89" fmla="*/ 771390 h 1950142"/>
              <a:gd name="connsiteX90" fmla="*/ 1421437 w 8142927"/>
              <a:gd name="connsiteY90" fmla="*/ 771390 h 1950142"/>
              <a:gd name="connsiteX91" fmla="*/ 1421437 w 8142927"/>
              <a:gd name="connsiteY91" fmla="*/ 806059 h 1950142"/>
              <a:gd name="connsiteX92" fmla="*/ 1460440 w 8142927"/>
              <a:gd name="connsiteY92" fmla="*/ 806059 h 1950142"/>
              <a:gd name="connsiteX93" fmla="*/ 1460440 w 8142927"/>
              <a:gd name="connsiteY93" fmla="*/ 823394 h 1950142"/>
              <a:gd name="connsiteX94" fmla="*/ 1477774 w 8142927"/>
              <a:gd name="connsiteY94" fmla="*/ 823394 h 1950142"/>
              <a:gd name="connsiteX95" fmla="*/ 1477774 w 8142927"/>
              <a:gd name="connsiteY95" fmla="*/ 845062 h 1950142"/>
              <a:gd name="connsiteX96" fmla="*/ 1503776 w 8142927"/>
              <a:gd name="connsiteY96" fmla="*/ 845062 h 1950142"/>
              <a:gd name="connsiteX97" fmla="*/ 1503776 w 8142927"/>
              <a:gd name="connsiteY97" fmla="*/ 888398 h 1950142"/>
              <a:gd name="connsiteX98" fmla="*/ 1542779 w 8142927"/>
              <a:gd name="connsiteY98" fmla="*/ 888398 h 1950142"/>
              <a:gd name="connsiteX99" fmla="*/ 1542779 w 8142927"/>
              <a:gd name="connsiteY99" fmla="*/ 918734 h 1950142"/>
              <a:gd name="connsiteX100" fmla="*/ 1564447 w 8142927"/>
              <a:gd name="connsiteY100" fmla="*/ 918734 h 1950142"/>
              <a:gd name="connsiteX101" fmla="*/ 1564447 w 8142927"/>
              <a:gd name="connsiteY101" fmla="*/ 936069 h 1950142"/>
              <a:gd name="connsiteX102" fmla="*/ 1594783 w 8142927"/>
              <a:gd name="connsiteY102" fmla="*/ 936069 h 1950142"/>
              <a:gd name="connsiteX103" fmla="*/ 1594783 w 8142927"/>
              <a:gd name="connsiteY103" fmla="*/ 970738 h 1950142"/>
              <a:gd name="connsiteX104" fmla="*/ 1612117 w 8142927"/>
              <a:gd name="connsiteY104" fmla="*/ 970738 h 1950142"/>
              <a:gd name="connsiteX105" fmla="*/ 1612117 w 8142927"/>
              <a:gd name="connsiteY105" fmla="*/ 988072 h 1950142"/>
              <a:gd name="connsiteX106" fmla="*/ 1633786 w 8142927"/>
              <a:gd name="connsiteY106" fmla="*/ 988072 h 1950142"/>
              <a:gd name="connsiteX107" fmla="*/ 1633786 w 8142927"/>
              <a:gd name="connsiteY107" fmla="*/ 1014074 h 1950142"/>
              <a:gd name="connsiteX108" fmla="*/ 1681456 w 8142927"/>
              <a:gd name="connsiteY108" fmla="*/ 1014074 h 1950142"/>
              <a:gd name="connsiteX109" fmla="*/ 1681456 w 8142927"/>
              <a:gd name="connsiteY109" fmla="*/ 1022741 h 1950142"/>
              <a:gd name="connsiteX110" fmla="*/ 1703124 w 8142927"/>
              <a:gd name="connsiteY110" fmla="*/ 1022741 h 1950142"/>
              <a:gd name="connsiteX111" fmla="*/ 1703124 w 8142927"/>
              <a:gd name="connsiteY111" fmla="*/ 1044410 h 1950142"/>
              <a:gd name="connsiteX112" fmla="*/ 1720459 w 8142927"/>
              <a:gd name="connsiteY112" fmla="*/ 1044410 h 1950142"/>
              <a:gd name="connsiteX113" fmla="*/ 1720459 w 8142927"/>
              <a:gd name="connsiteY113" fmla="*/ 1079079 h 1950142"/>
              <a:gd name="connsiteX114" fmla="*/ 1763795 w 8142927"/>
              <a:gd name="connsiteY114" fmla="*/ 1079079 h 1950142"/>
              <a:gd name="connsiteX115" fmla="*/ 1763795 w 8142927"/>
              <a:gd name="connsiteY115" fmla="*/ 1092080 h 1950142"/>
              <a:gd name="connsiteX116" fmla="*/ 1763795 w 8142927"/>
              <a:gd name="connsiteY116" fmla="*/ 1092080 h 1950142"/>
              <a:gd name="connsiteX117" fmla="*/ 1785463 w 8142927"/>
              <a:gd name="connsiteY117" fmla="*/ 1113748 h 1950142"/>
              <a:gd name="connsiteX118" fmla="*/ 1841801 w 8142927"/>
              <a:gd name="connsiteY118" fmla="*/ 1113748 h 1950142"/>
              <a:gd name="connsiteX119" fmla="*/ 1841801 w 8142927"/>
              <a:gd name="connsiteY119" fmla="*/ 1131083 h 1950142"/>
              <a:gd name="connsiteX120" fmla="*/ 1867803 w 8142927"/>
              <a:gd name="connsiteY120" fmla="*/ 1131083 h 1950142"/>
              <a:gd name="connsiteX121" fmla="*/ 1867803 w 8142927"/>
              <a:gd name="connsiteY121" fmla="*/ 1174419 h 1950142"/>
              <a:gd name="connsiteX122" fmla="*/ 1919807 w 8142927"/>
              <a:gd name="connsiteY122" fmla="*/ 1174419 h 1950142"/>
              <a:gd name="connsiteX123" fmla="*/ 1919807 w 8142927"/>
              <a:gd name="connsiteY123" fmla="*/ 1217756 h 1950142"/>
              <a:gd name="connsiteX124" fmla="*/ 1963143 w 8142927"/>
              <a:gd name="connsiteY124" fmla="*/ 1217756 h 1950142"/>
              <a:gd name="connsiteX125" fmla="*/ 1963143 w 8142927"/>
              <a:gd name="connsiteY125" fmla="*/ 1239424 h 1950142"/>
              <a:gd name="connsiteX126" fmla="*/ 2006480 w 8142927"/>
              <a:gd name="connsiteY126" fmla="*/ 1239424 h 1950142"/>
              <a:gd name="connsiteX127" fmla="*/ 2006480 w 8142927"/>
              <a:gd name="connsiteY127" fmla="*/ 1261092 h 1950142"/>
              <a:gd name="connsiteX128" fmla="*/ 2045482 w 8142927"/>
              <a:gd name="connsiteY128" fmla="*/ 1261092 h 1950142"/>
              <a:gd name="connsiteX129" fmla="*/ 2045482 w 8142927"/>
              <a:gd name="connsiteY129" fmla="*/ 1282760 h 1950142"/>
              <a:gd name="connsiteX130" fmla="*/ 2071484 w 8142927"/>
              <a:gd name="connsiteY130" fmla="*/ 1282760 h 1950142"/>
              <a:gd name="connsiteX131" fmla="*/ 2071484 w 8142927"/>
              <a:gd name="connsiteY131" fmla="*/ 1300095 h 1950142"/>
              <a:gd name="connsiteX132" fmla="*/ 2114821 w 8142927"/>
              <a:gd name="connsiteY132" fmla="*/ 1300095 h 1950142"/>
              <a:gd name="connsiteX133" fmla="*/ 2114821 w 8142927"/>
              <a:gd name="connsiteY133" fmla="*/ 1321763 h 1950142"/>
              <a:gd name="connsiteX134" fmla="*/ 2140823 w 8142927"/>
              <a:gd name="connsiteY134" fmla="*/ 1321763 h 1950142"/>
              <a:gd name="connsiteX135" fmla="*/ 2140823 w 8142927"/>
              <a:gd name="connsiteY135" fmla="*/ 1360766 h 1950142"/>
              <a:gd name="connsiteX136" fmla="*/ 2140823 w 8142927"/>
              <a:gd name="connsiteY136" fmla="*/ 1360766 h 1950142"/>
              <a:gd name="connsiteX137" fmla="*/ 2158158 w 8142927"/>
              <a:gd name="connsiteY137" fmla="*/ 1378101 h 1950142"/>
              <a:gd name="connsiteX138" fmla="*/ 2201494 w 8142927"/>
              <a:gd name="connsiteY138" fmla="*/ 1378101 h 1950142"/>
              <a:gd name="connsiteX139" fmla="*/ 2201494 w 8142927"/>
              <a:gd name="connsiteY139" fmla="*/ 1399769 h 1950142"/>
              <a:gd name="connsiteX140" fmla="*/ 2275166 w 8142927"/>
              <a:gd name="connsiteY140" fmla="*/ 1399769 h 1950142"/>
              <a:gd name="connsiteX141" fmla="*/ 2275166 w 8142927"/>
              <a:gd name="connsiteY141" fmla="*/ 1399769 h 1950142"/>
              <a:gd name="connsiteX142" fmla="*/ 2296834 w 8142927"/>
              <a:gd name="connsiteY142" fmla="*/ 1421437 h 1950142"/>
              <a:gd name="connsiteX143" fmla="*/ 2296834 w 8142927"/>
              <a:gd name="connsiteY143" fmla="*/ 1443105 h 1950142"/>
              <a:gd name="connsiteX144" fmla="*/ 2296834 w 8142927"/>
              <a:gd name="connsiteY144" fmla="*/ 1443105 h 1950142"/>
              <a:gd name="connsiteX145" fmla="*/ 2331503 w 8142927"/>
              <a:gd name="connsiteY145" fmla="*/ 1443105 h 1950142"/>
              <a:gd name="connsiteX146" fmla="*/ 2331503 w 8142927"/>
              <a:gd name="connsiteY146" fmla="*/ 1443105 h 1950142"/>
              <a:gd name="connsiteX147" fmla="*/ 2331503 w 8142927"/>
              <a:gd name="connsiteY147" fmla="*/ 1477775 h 1950142"/>
              <a:gd name="connsiteX148" fmla="*/ 2465846 w 8142927"/>
              <a:gd name="connsiteY148" fmla="*/ 1477775 h 1950142"/>
              <a:gd name="connsiteX149" fmla="*/ 2465846 w 8142927"/>
              <a:gd name="connsiteY149" fmla="*/ 1503777 h 1950142"/>
              <a:gd name="connsiteX150" fmla="*/ 2509183 w 8142927"/>
              <a:gd name="connsiteY150" fmla="*/ 1503777 h 1950142"/>
              <a:gd name="connsiteX151" fmla="*/ 2509183 w 8142927"/>
              <a:gd name="connsiteY151" fmla="*/ 1521111 h 1950142"/>
              <a:gd name="connsiteX152" fmla="*/ 2591522 w 8142927"/>
              <a:gd name="connsiteY152" fmla="*/ 1521111 h 1950142"/>
              <a:gd name="connsiteX153" fmla="*/ 2591522 w 8142927"/>
              <a:gd name="connsiteY153" fmla="*/ 1534112 h 1950142"/>
              <a:gd name="connsiteX154" fmla="*/ 2699863 w 8142927"/>
              <a:gd name="connsiteY154" fmla="*/ 1534112 h 1950142"/>
              <a:gd name="connsiteX155" fmla="*/ 2699863 w 8142927"/>
              <a:gd name="connsiteY155" fmla="*/ 1568781 h 1950142"/>
              <a:gd name="connsiteX156" fmla="*/ 2803871 w 8142927"/>
              <a:gd name="connsiteY156" fmla="*/ 1568781 h 1950142"/>
              <a:gd name="connsiteX157" fmla="*/ 2803871 w 8142927"/>
              <a:gd name="connsiteY157" fmla="*/ 1568781 h 1950142"/>
              <a:gd name="connsiteX158" fmla="*/ 2886210 w 8142927"/>
              <a:gd name="connsiteY158" fmla="*/ 1568781 h 1950142"/>
              <a:gd name="connsiteX159" fmla="*/ 2886210 w 8142927"/>
              <a:gd name="connsiteY159" fmla="*/ 1590450 h 1950142"/>
              <a:gd name="connsiteX160" fmla="*/ 2985884 w 8142927"/>
              <a:gd name="connsiteY160" fmla="*/ 1590450 h 1950142"/>
              <a:gd name="connsiteX161" fmla="*/ 2985884 w 8142927"/>
              <a:gd name="connsiteY161" fmla="*/ 1590450 h 1950142"/>
              <a:gd name="connsiteX162" fmla="*/ 2985884 w 8142927"/>
              <a:gd name="connsiteY162" fmla="*/ 1607784 h 1950142"/>
              <a:gd name="connsiteX163" fmla="*/ 3050889 w 8142927"/>
              <a:gd name="connsiteY163" fmla="*/ 1607784 h 1950142"/>
              <a:gd name="connsiteX164" fmla="*/ 3050889 w 8142927"/>
              <a:gd name="connsiteY164" fmla="*/ 1607784 h 1950142"/>
              <a:gd name="connsiteX165" fmla="*/ 3124561 w 8142927"/>
              <a:gd name="connsiteY165" fmla="*/ 1607784 h 1950142"/>
              <a:gd name="connsiteX166" fmla="*/ 3124561 w 8142927"/>
              <a:gd name="connsiteY166" fmla="*/ 1655454 h 1950142"/>
              <a:gd name="connsiteX167" fmla="*/ 3232902 w 8142927"/>
              <a:gd name="connsiteY167" fmla="*/ 1655454 h 1950142"/>
              <a:gd name="connsiteX168" fmla="*/ 3232902 w 8142927"/>
              <a:gd name="connsiteY168" fmla="*/ 1672789 h 1950142"/>
              <a:gd name="connsiteX169" fmla="*/ 3310908 w 8142927"/>
              <a:gd name="connsiteY169" fmla="*/ 1672789 h 1950142"/>
              <a:gd name="connsiteX170" fmla="*/ 3310908 w 8142927"/>
              <a:gd name="connsiteY170" fmla="*/ 1672789 h 1950142"/>
              <a:gd name="connsiteX171" fmla="*/ 3354244 w 8142927"/>
              <a:gd name="connsiteY171" fmla="*/ 1672789 h 1950142"/>
              <a:gd name="connsiteX172" fmla="*/ 3354244 w 8142927"/>
              <a:gd name="connsiteY172" fmla="*/ 1698791 h 1950142"/>
              <a:gd name="connsiteX173" fmla="*/ 3419249 w 8142927"/>
              <a:gd name="connsiteY173" fmla="*/ 1698791 h 1950142"/>
              <a:gd name="connsiteX174" fmla="*/ 3419249 w 8142927"/>
              <a:gd name="connsiteY174" fmla="*/ 1711792 h 1950142"/>
              <a:gd name="connsiteX175" fmla="*/ 3497255 w 8142927"/>
              <a:gd name="connsiteY175" fmla="*/ 1711792 h 1950142"/>
              <a:gd name="connsiteX176" fmla="*/ 3497255 w 8142927"/>
              <a:gd name="connsiteY176" fmla="*/ 1729126 h 1950142"/>
              <a:gd name="connsiteX177" fmla="*/ 3557926 w 8142927"/>
              <a:gd name="connsiteY177" fmla="*/ 1729126 h 1950142"/>
              <a:gd name="connsiteX178" fmla="*/ 3557926 w 8142927"/>
              <a:gd name="connsiteY178" fmla="*/ 1746461 h 1950142"/>
              <a:gd name="connsiteX179" fmla="*/ 3640265 w 8142927"/>
              <a:gd name="connsiteY179" fmla="*/ 1746461 h 1950142"/>
              <a:gd name="connsiteX180" fmla="*/ 3657600 w 8142927"/>
              <a:gd name="connsiteY180" fmla="*/ 1763796 h 1950142"/>
              <a:gd name="connsiteX181" fmla="*/ 3787609 w 8142927"/>
              <a:gd name="connsiteY181" fmla="*/ 1763796 h 1950142"/>
              <a:gd name="connsiteX182" fmla="*/ 3787609 w 8142927"/>
              <a:gd name="connsiteY182" fmla="*/ 1794131 h 1950142"/>
              <a:gd name="connsiteX183" fmla="*/ 3930620 w 8142927"/>
              <a:gd name="connsiteY183" fmla="*/ 1794131 h 1950142"/>
              <a:gd name="connsiteX184" fmla="*/ 3930620 w 8142927"/>
              <a:gd name="connsiteY184" fmla="*/ 1794131 h 1950142"/>
              <a:gd name="connsiteX185" fmla="*/ 4112633 w 8142927"/>
              <a:gd name="connsiteY185" fmla="*/ 1794131 h 1950142"/>
              <a:gd name="connsiteX186" fmla="*/ 4112633 w 8142927"/>
              <a:gd name="connsiteY186" fmla="*/ 1815799 h 1950142"/>
              <a:gd name="connsiteX187" fmla="*/ 4454991 w 8142927"/>
              <a:gd name="connsiteY187" fmla="*/ 1815799 h 1950142"/>
              <a:gd name="connsiteX188" fmla="*/ 4454991 w 8142927"/>
              <a:gd name="connsiteY188" fmla="*/ 1815799 h 1950142"/>
              <a:gd name="connsiteX189" fmla="*/ 4554665 w 8142927"/>
              <a:gd name="connsiteY189" fmla="*/ 1815799 h 1950142"/>
              <a:gd name="connsiteX190" fmla="*/ 4554665 w 8142927"/>
              <a:gd name="connsiteY190" fmla="*/ 1850469 h 1950142"/>
              <a:gd name="connsiteX191" fmla="*/ 4615336 w 8142927"/>
              <a:gd name="connsiteY191" fmla="*/ 1850469 h 1950142"/>
              <a:gd name="connsiteX192" fmla="*/ 4624004 w 8142927"/>
              <a:gd name="connsiteY192" fmla="*/ 1859137 h 1950142"/>
              <a:gd name="connsiteX193" fmla="*/ 4732345 w 8142927"/>
              <a:gd name="connsiteY193" fmla="*/ 1859137 h 1950142"/>
              <a:gd name="connsiteX194" fmla="*/ 4732345 w 8142927"/>
              <a:gd name="connsiteY194" fmla="*/ 1867803 h 1950142"/>
              <a:gd name="connsiteX195" fmla="*/ 4879689 w 8142927"/>
              <a:gd name="connsiteY195" fmla="*/ 1867803 h 1950142"/>
              <a:gd name="connsiteX196" fmla="*/ 4892690 w 8142927"/>
              <a:gd name="connsiteY196" fmla="*/ 1880804 h 1950142"/>
              <a:gd name="connsiteX197" fmla="*/ 6093111 w 8142927"/>
              <a:gd name="connsiteY197" fmla="*/ 1880804 h 1950142"/>
              <a:gd name="connsiteX198" fmla="*/ 6093111 w 8142927"/>
              <a:gd name="connsiteY198" fmla="*/ 1919807 h 1950142"/>
              <a:gd name="connsiteX199" fmla="*/ 6210119 w 8142927"/>
              <a:gd name="connsiteY199" fmla="*/ 1919807 h 1950142"/>
              <a:gd name="connsiteX200" fmla="*/ 6210119 w 8142927"/>
              <a:gd name="connsiteY200" fmla="*/ 1950142 h 1950142"/>
              <a:gd name="connsiteX201" fmla="*/ 6426802 w 8142927"/>
              <a:gd name="connsiteY201" fmla="*/ 1950142 h 1950142"/>
              <a:gd name="connsiteX202" fmla="*/ 6426802 w 8142927"/>
              <a:gd name="connsiteY202" fmla="*/ 1950142 h 1950142"/>
              <a:gd name="connsiteX203" fmla="*/ 8142927 w 8142927"/>
              <a:gd name="connsiteY203" fmla="*/ 1950142 h 1950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Lst>
            <a:rect l="l" t="t" r="r" b="b"/>
            <a:pathLst>
              <a:path w="8142927" h="1950142">
                <a:moveTo>
                  <a:pt x="0" y="0"/>
                </a:moveTo>
                <a:lnTo>
                  <a:pt x="82339" y="0"/>
                </a:lnTo>
                <a:lnTo>
                  <a:pt x="82339" y="8668"/>
                </a:lnTo>
                <a:lnTo>
                  <a:pt x="112675" y="8668"/>
                </a:lnTo>
                <a:lnTo>
                  <a:pt x="112675" y="26002"/>
                </a:lnTo>
                <a:lnTo>
                  <a:pt x="221016" y="26002"/>
                </a:lnTo>
                <a:lnTo>
                  <a:pt x="221016" y="47670"/>
                </a:lnTo>
                <a:lnTo>
                  <a:pt x="281687" y="47670"/>
                </a:lnTo>
                <a:lnTo>
                  <a:pt x="281687" y="65005"/>
                </a:lnTo>
                <a:lnTo>
                  <a:pt x="338025" y="65005"/>
                </a:lnTo>
                <a:lnTo>
                  <a:pt x="346692" y="73672"/>
                </a:lnTo>
                <a:lnTo>
                  <a:pt x="394362" y="73672"/>
                </a:lnTo>
                <a:lnTo>
                  <a:pt x="394362" y="86673"/>
                </a:lnTo>
                <a:lnTo>
                  <a:pt x="411697" y="86673"/>
                </a:lnTo>
                <a:lnTo>
                  <a:pt x="411697" y="95341"/>
                </a:lnTo>
                <a:lnTo>
                  <a:pt x="455033" y="95341"/>
                </a:lnTo>
                <a:lnTo>
                  <a:pt x="455033" y="104008"/>
                </a:lnTo>
                <a:lnTo>
                  <a:pt x="502703" y="104008"/>
                </a:lnTo>
                <a:lnTo>
                  <a:pt x="507037" y="108342"/>
                </a:lnTo>
                <a:lnTo>
                  <a:pt x="533039" y="108342"/>
                </a:lnTo>
                <a:lnTo>
                  <a:pt x="533039" y="130010"/>
                </a:lnTo>
                <a:lnTo>
                  <a:pt x="559041" y="130010"/>
                </a:lnTo>
                <a:lnTo>
                  <a:pt x="559041" y="147344"/>
                </a:lnTo>
                <a:lnTo>
                  <a:pt x="576375" y="147344"/>
                </a:lnTo>
                <a:lnTo>
                  <a:pt x="576375" y="164679"/>
                </a:lnTo>
                <a:lnTo>
                  <a:pt x="576375" y="164679"/>
                </a:lnTo>
                <a:lnTo>
                  <a:pt x="606711" y="164679"/>
                </a:lnTo>
                <a:lnTo>
                  <a:pt x="641380" y="164679"/>
                </a:lnTo>
                <a:lnTo>
                  <a:pt x="641380" y="182014"/>
                </a:lnTo>
                <a:lnTo>
                  <a:pt x="658715" y="182014"/>
                </a:lnTo>
                <a:lnTo>
                  <a:pt x="658715" y="195014"/>
                </a:lnTo>
                <a:lnTo>
                  <a:pt x="676049" y="195014"/>
                </a:lnTo>
                <a:lnTo>
                  <a:pt x="676049" y="208015"/>
                </a:lnTo>
                <a:lnTo>
                  <a:pt x="676049" y="208015"/>
                </a:lnTo>
                <a:lnTo>
                  <a:pt x="732387" y="208015"/>
                </a:lnTo>
                <a:lnTo>
                  <a:pt x="732387" y="208015"/>
                </a:lnTo>
                <a:lnTo>
                  <a:pt x="754055" y="208015"/>
                </a:lnTo>
                <a:lnTo>
                  <a:pt x="754055" y="234017"/>
                </a:lnTo>
                <a:lnTo>
                  <a:pt x="788724" y="234017"/>
                </a:lnTo>
                <a:lnTo>
                  <a:pt x="797391" y="242684"/>
                </a:lnTo>
                <a:lnTo>
                  <a:pt x="797391" y="242684"/>
                </a:lnTo>
                <a:lnTo>
                  <a:pt x="814726" y="260019"/>
                </a:lnTo>
                <a:lnTo>
                  <a:pt x="845062" y="260019"/>
                </a:lnTo>
                <a:lnTo>
                  <a:pt x="845062" y="273020"/>
                </a:lnTo>
                <a:lnTo>
                  <a:pt x="862396" y="273020"/>
                </a:lnTo>
                <a:lnTo>
                  <a:pt x="862396" y="299022"/>
                </a:lnTo>
                <a:lnTo>
                  <a:pt x="888398" y="299022"/>
                </a:lnTo>
                <a:lnTo>
                  <a:pt x="888398" y="312023"/>
                </a:lnTo>
                <a:lnTo>
                  <a:pt x="923067" y="312023"/>
                </a:lnTo>
                <a:lnTo>
                  <a:pt x="923067" y="342359"/>
                </a:lnTo>
                <a:lnTo>
                  <a:pt x="966404" y="342359"/>
                </a:lnTo>
                <a:lnTo>
                  <a:pt x="966404" y="368360"/>
                </a:lnTo>
                <a:lnTo>
                  <a:pt x="1005407" y="368360"/>
                </a:lnTo>
                <a:lnTo>
                  <a:pt x="1005407" y="394362"/>
                </a:lnTo>
                <a:lnTo>
                  <a:pt x="1031408" y="394362"/>
                </a:lnTo>
                <a:lnTo>
                  <a:pt x="1031408" y="424698"/>
                </a:lnTo>
                <a:lnTo>
                  <a:pt x="1053077" y="424698"/>
                </a:lnTo>
                <a:lnTo>
                  <a:pt x="1053077" y="446366"/>
                </a:lnTo>
                <a:lnTo>
                  <a:pt x="1070411" y="446366"/>
                </a:lnTo>
                <a:lnTo>
                  <a:pt x="1070411" y="446366"/>
                </a:lnTo>
                <a:lnTo>
                  <a:pt x="1087746" y="463701"/>
                </a:lnTo>
                <a:lnTo>
                  <a:pt x="1087746" y="498370"/>
                </a:lnTo>
                <a:lnTo>
                  <a:pt x="1100747" y="498370"/>
                </a:lnTo>
                <a:lnTo>
                  <a:pt x="1100747" y="520038"/>
                </a:lnTo>
                <a:lnTo>
                  <a:pt x="1118081" y="520038"/>
                </a:lnTo>
                <a:lnTo>
                  <a:pt x="1118081" y="537373"/>
                </a:lnTo>
                <a:lnTo>
                  <a:pt x="1131082" y="537373"/>
                </a:lnTo>
                <a:lnTo>
                  <a:pt x="1131082" y="576376"/>
                </a:lnTo>
                <a:lnTo>
                  <a:pt x="1148417" y="576376"/>
                </a:lnTo>
                <a:lnTo>
                  <a:pt x="1148417" y="576376"/>
                </a:lnTo>
                <a:lnTo>
                  <a:pt x="1170085" y="598044"/>
                </a:lnTo>
                <a:lnTo>
                  <a:pt x="1170085" y="615378"/>
                </a:lnTo>
                <a:lnTo>
                  <a:pt x="1200421" y="615378"/>
                </a:lnTo>
                <a:lnTo>
                  <a:pt x="1200421" y="624046"/>
                </a:lnTo>
                <a:lnTo>
                  <a:pt x="1222089" y="624046"/>
                </a:lnTo>
                <a:lnTo>
                  <a:pt x="1222089" y="658715"/>
                </a:lnTo>
                <a:lnTo>
                  <a:pt x="1269759" y="658715"/>
                </a:lnTo>
                <a:lnTo>
                  <a:pt x="1269759" y="676050"/>
                </a:lnTo>
                <a:lnTo>
                  <a:pt x="1287094" y="676050"/>
                </a:lnTo>
                <a:lnTo>
                  <a:pt x="1295761" y="684717"/>
                </a:lnTo>
                <a:lnTo>
                  <a:pt x="1304428" y="693384"/>
                </a:lnTo>
                <a:lnTo>
                  <a:pt x="1304428" y="728053"/>
                </a:lnTo>
                <a:lnTo>
                  <a:pt x="1304428" y="728053"/>
                </a:lnTo>
                <a:lnTo>
                  <a:pt x="1334764" y="728053"/>
                </a:lnTo>
                <a:lnTo>
                  <a:pt x="1343431" y="736720"/>
                </a:lnTo>
                <a:lnTo>
                  <a:pt x="1365099" y="736720"/>
                </a:lnTo>
                <a:lnTo>
                  <a:pt x="1365099" y="758389"/>
                </a:lnTo>
                <a:lnTo>
                  <a:pt x="1395435" y="758389"/>
                </a:lnTo>
                <a:lnTo>
                  <a:pt x="1395435" y="771390"/>
                </a:lnTo>
                <a:lnTo>
                  <a:pt x="1395435" y="771390"/>
                </a:lnTo>
                <a:lnTo>
                  <a:pt x="1421437" y="771390"/>
                </a:lnTo>
                <a:lnTo>
                  <a:pt x="1421437" y="806059"/>
                </a:lnTo>
                <a:lnTo>
                  <a:pt x="1460440" y="806059"/>
                </a:lnTo>
                <a:lnTo>
                  <a:pt x="1460440" y="823394"/>
                </a:lnTo>
                <a:lnTo>
                  <a:pt x="1477774" y="823394"/>
                </a:lnTo>
                <a:lnTo>
                  <a:pt x="1477774" y="845062"/>
                </a:lnTo>
                <a:lnTo>
                  <a:pt x="1503776" y="845062"/>
                </a:lnTo>
                <a:lnTo>
                  <a:pt x="1503776" y="888398"/>
                </a:lnTo>
                <a:lnTo>
                  <a:pt x="1542779" y="888398"/>
                </a:lnTo>
                <a:lnTo>
                  <a:pt x="1542779" y="918734"/>
                </a:lnTo>
                <a:lnTo>
                  <a:pt x="1564447" y="918734"/>
                </a:lnTo>
                <a:lnTo>
                  <a:pt x="1564447" y="936069"/>
                </a:lnTo>
                <a:lnTo>
                  <a:pt x="1594783" y="936069"/>
                </a:lnTo>
                <a:lnTo>
                  <a:pt x="1594783" y="970738"/>
                </a:lnTo>
                <a:lnTo>
                  <a:pt x="1612117" y="970738"/>
                </a:lnTo>
                <a:lnTo>
                  <a:pt x="1612117" y="988072"/>
                </a:lnTo>
                <a:lnTo>
                  <a:pt x="1633786" y="988072"/>
                </a:lnTo>
                <a:lnTo>
                  <a:pt x="1633786" y="1014074"/>
                </a:lnTo>
                <a:lnTo>
                  <a:pt x="1681456" y="1014074"/>
                </a:lnTo>
                <a:lnTo>
                  <a:pt x="1681456" y="1022741"/>
                </a:lnTo>
                <a:lnTo>
                  <a:pt x="1703124" y="1022741"/>
                </a:lnTo>
                <a:lnTo>
                  <a:pt x="1703124" y="1044410"/>
                </a:lnTo>
                <a:lnTo>
                  <a:pt x="1720459" y="1044410"/>
                </a:lnTo>
                <a:lnTo>
                  <a:pt x="1720459" y="1079079"/>
                </a:lnTo>
                <a:lnTo>
                  <a:pt x="1763795" y="1079079"/>
                </a:lnTo>
                <a:lnTo>
                  <a:pt x="1763795" y="1092080"/>
                </a:lnTo>
                <a:lnTo>
                  <a:pt x="1763795" y="1092080"/>
                </a:lnTo>
                <a:lnTo>
                  <a:pt x="1785463" y="1113748"/>
                </a:lnTo>
                <a:lnTo>
                  <a:pt x="1841801" y="1113748"/>
                </a:lnTo>
                <a:lnTo>
                  <a:pt x="1841801" y="1131083"/>
                </a:lnTo>
                <a:lnTo>
                  <a:pt x="1867803" y="1131083"/>
                </a:lnTo>
                <a:lnTo>
                  <a:pt x="1867803" y="1174419"/>
                </a:lnTo>
                <a:lnTo>
                  <a:pt x="1919807" y="1174419"/>
                </a:lnTo>
                <a:lnTo>
                  <a:pt x="1919807" y="1217756"/>
                </a:lnTo>
                <a:lnTo>
                  <a:pt x="1963143" y="1217756"/>
                </a:lnTo>
                <a:lnTo>
                  <a:pt x="1963143" y="1239424"/>
                </a:lnTo>
                <a:lnTo>
                  <a:pt x="2006480" y="1239424"/>
                </a:lnTo>
                <a:lnTo>
                  <a:pt x="2006480" y="1261092"/>
                </a:lnTo>
                <a:lnTo>
                  <a:pt x="2045482" y="1261092"/>
                </a:lnTo>
                <a:lnTo>
                  <a:pt x="2045482" y="1282760"/>
                </a:lnTo>
                <a:lnTo>
                  <a:pt x="2071484" y="1282760"/>
                </a:lnTo>
                <a:lnTo>
                  <a:pt x="2071484" y="1300095"/>
                </a:lnTo>
                <a:lnTo>
                  <a:pt x="2114821" y="1300095"/>
                </a:lnTo>
                <a:lnTo>
                  <a:pt x="2114821" y="1321763"/>
                </a:lnTo>
                <a:lnTo>
                  <a:pt x="2140823" y="1321763"/>
                </a:lnTo>
                <a:lnTo>
                  <a:pt x="2140823" y="1360766"/>
                </a:lnTo>
                <a:lnTo>
                  <a:pt x="2140823" y="1360766"/>
                </a:lnTo>
                <a:lnTo>
                  <a:pt x="2158158" y="1378101"/>
                </a:lnTo>
                <a:lnTo>
                  <a:pt x="2201494" y="1378101"/>
                </a:lnTo>
                <a:lnTo>
                  <a:pt x="2201494" y="1399769"/>
                </a:lnTo>
                <a:lnTo>
                  <a:pt x="2275166" y="1399769"/>
                </a:lnTo>
                <a:lnTo>
                  <a:pt x="2275166" y="1399769"/>
                </a:lnTo>
                <a:lnTo>
                  <a:pt x="2296834" y="1421437"/>
                </a:lnTo>
                <a:lnTo>
                  <a:pt x="2296834" y="1443105"/>
                </a:lnTo>
                <a:lnTo>
                  <a:pt x="2296834" y="1443105"/>
                </a:lnTo>
                <a:lnTo>
                  <a:pt x="2331503" y="1443105"/>
                </a:lnTo>
                <a:lnTo>
                  <a:pt x="2331503" y="1443105"/>
                </a:lnTo>
                <a:lnTo>
                  <a:pt x="2331503" y="1477775"/>
                </a:lnTo>
                <a:lnTo>
                  <a:pt x="2465846" y="1477775"/>
                </a:lnTo>
                <a:lnTo>
                  <a:pt x="2465846" y="1503777"/>
                </a:lnTo>
                <a:lnTo>
                  <a:pt x="2509183" y="1503777"/>
                </a:lnTo>
                <a:lnTo>
                  <a:pt x="2509183" y="1521111"/>
                </a:lnTo>
                <a:lnTo>
                  <a:pt x="2591522" y="1521111"/>
                </a:lnTo>
                <a:lnTo>
                  <a:pt x="2591522" y="1534112"/>
                </a:lnTo>
                <a:lnTo>
                  <a:pt x="2699863" y="1534112"/>
                </a:lnTo>
                <a:lnTo>
                  <a:pt x="2699863" y="1568781"/>
                </a:lnTo>
                <a:lnTo>
                  <a:pt x="2803871" y="1568781"/>
                </a:lnTo>
                <a:lnTo>
                  <a:pt x="2803871" y="1568781"/>
                </a:lnTo>
                <a:lnTo>
                  <a:pt x="2886210" y="1568781"/>
                </a:lnTo>
                <a:lnTo>
                  <a:pt x="2886210" y="1590450"/>
                </a:lnTo>
                <a:lnTo>
                  <a:pt x="2985884" y="1590450"/>
                </a:lnTo>
                <a:lnTo>
                  <a:pt x="2985884" y="1590450"/>
                </a:lnTo>
                <a:lnTo>
                  <a:pt x="2985884" y="1607784"/>
                </a:lnTo>
                <a:lnTo>
                  <a:pt x="3050889" y="1607784"/>
                </a:lnTo>
                <a:lnTo>
                  <a:pt x="3050889" y="1607784"/>
                </a:lnTo>
                <a:lnTo>
                  <a:pt x="3124561" y="1607784"/>
                </a:lnTo>
                <a:lnTo>
                  <a:pt x="3124561" y="1655454"/>
                </a:lnTo>
                <a:lnTo>
                  <a:pt x="3232902" y="1655454"/>
                </a:lnTo>
                <a:lnTo>
                  <a:pt x="3232902" y="1672789"/>
                </a:lnTo>
                <a:lnTo>
                  <a:pt x="3310908" y="1672789"/>
                </a:lnTo>
                <a:lnTo>
                  <a:pt x="3310908" y="1672789"/>
                </a:lnTo>
                <a:lnTo>
                  <a:pt x="3354244" y="1672789"/>
                </a:lnTo>
                <a:lnTo>
                  <a:pt x="3354244" y="1698791"/>
                </a:lnTo>
                <a:lnTo>
                  <a:pt x="3419249" y="1698791"/>
                </a:lnTo>
                <a:lnTo>
                  <a:pt x="3419249" y="1711792"/>
                </a:lnTo>
                <a:lnTo>
                  <a:pt x="3497255" y="1711792"/>
                </a:lnTo>
                <a:lnTo>
                  <a:pt x="3497255" y="1729126"/>
                </a:lnTo>
                <a:lnTo>
                  <a:pt x="3557926" y="1729126"/>
                </a:lnTo>
                <a:lnTo>
                  <a:pt x="3557926" y="1746461"/>
                </a:lnTo>
                <a:lnTo>
                  <a:pt x="3640265" y="1746461"/>
                </a:lnTo>
                <a:lnTo>
                  <a:pt x="3657600" y="1763796"/>
                </a:lnTo>
                <a:lnTo>
                  <a:pt x="3787609" y="1763796"/>
                </a:lnTo>
                <a:lnTo>
                  <a:pt x="3787609" y="1794131"/>
                </a:lnTo>
                <a:lnTo>
                  <a:pt x="3930620" y="1794131"/>
                </a:lnTo>
                <a:lnTo>
                  <a:pt x="3930620" y="1794131"/>
                </a:lnTo>
                <a:lnTo>
                  <a:pt x="4112633" y="1794131"/>
                </a:lnTo>
                <a:lnTo>
                  <a:pt x="4112633" y="1815799"/>
                </a:lnTo>
                <a:lnTo>
                  <a:pt x="4454991" y="1815799"/>
                </a:lnTo>
                <a:lnTo>
                  <a:pt x="4454991" y="1815799"/>
                </a:lnTo>
                <a:lnTo>
                  <a:pt x="4554665" y="1815799"/>
                </a:lnTo>
                <a:lnTo>
                  <a:pt x="4554665" y="1850469"/>
                </a:lnTo>
                <a:lnTo>
                  <a:pt x="4615336" y="1850469"/>
                </a:lnTo>
                <a:lnTo>
                  <a:pt x="4624004" y="1859137"/>
                </a:lnTo>
                <a:lnTo>
                  <a:pt x="4732345" y="1859137"/>
                </a:lnTo>
                <a:lnTo>
                  <a:pt x="4732345" y="1867803"/>
                </a:lnTo>
                <a:lnTo>
                  <a:pt x="4879689" y="1867803"/>
                </a:lnTo>
                <a:lnTo>
                  <a:pt x="4892690" y="1880804"/>
                </a:lnTo>
                <a:lnTo>
                  <a:pt x="6093111" y="1880804"/>
                </a:lnTo>
                <a:lnTo>
                  <a:pt x="6093111" y="1919807"/>
                </a:lnTo>
                <a:lnTo>
                  <a:pt x="6210119" y="1919807"/>
                </a:lnTo>
                <a:lnTo>
                  <a:pt x="6210119" y="1950142"/>
                </a:lnTo>
                <a:lnTo>
                  <a:pt x="6426802" y="1950142"/>
                </a:lnTo>
                <a:lnTo>
                  <a:pt x="6426802" y="1950142"/>
                </a:lnTo>
                <a:lnTo>
                  <a:pt x="8142927" y="1950142"/>
                </a:lnTo>
              </a:path>
            </a:pathLst>
          </a:custGeom>
          <a:noFill/>
          <a:ln w="28575">
            <a:solidFill>
              <a:schemeClr val="accent3"/>
            </a:solidFill>
            <a:miter lim="800000"/>
            <a:headEnd/>
            <a:tailEnd/>
          </a:ln>
        </p:spPr>
        <p:txBody>
          <a:bodyPr rtlCol="0" anchor="ctr"/>
          <a:lstStyle/>
          <a:p>
            <a:pPr algn="ctr"/>
            <a:endParaRPr lang="en-US" dirty="0"/>
          </a:p>
        </p:txBody>
      </p:sp>
      <p:sp>
        <p:nvSpPr>
          <p:cNvPr id="64" name="Freeform: Shape 63">
            <a:extLst>
              <a:ext uri="{FF2B5EF4-FFF2-40B4-BE49-F238E27FC236}">
                <a16:creationId xmlns:a16="http://schemas.microsoft.com/office/drawing/2014/main" id="{51B11C71-1AFE-4B65-BDA0-DB7F44A0E4B1}"/>
              </a:ext>
            </a:extLst>
          </p:cNvPr>
          <p:cNvSpPr/>
          <p:nvPr/>
        </p:nvSpPr>
        <p:spPr bwMode="auto">
          <a:xfrm>
            <a:off x="2769203" y="2340171"/>
            <a:ext cx="8147260" cy="2080151"/>
          </a:xfrm>
          <a:custGeom>
            <a:avLst/>
            <a:gdLst>
              <a:gd name="connsiteX0" fmla="*/ 0 w 7817903"/>
              <a:gd name="connsiteY0" fmla="*/ 0 h 2075818"/>
              <a:gd name="connsiteX1" fmla="*/ 95340 w 7817903"/>
              <a:gd name="connsiteY1" fmla="*/ 0 h 2075818"/>
              <a:gd name="connsiteX2" fmla="*/ 95340 w 7817903"/>
              <a:gd name="connsiteY2" fmla="*/ 26002 h 2075818"/>
              <a:gd name="connsiteX3" fmla="*/ 156011 w 7817903"/>
              <a:gd name="connsiteY3" fmla="*/ 26002 h 2075818"/>
              <a:gd name="connsiteX4" fmla="*/ 164679 w 7817903"/>
              <a:gd name="connsiteY4" fmla="*/ 34670 h 2075818"/>
              <a:gd name="connsiteX5" fmla="*/ 238351 w 7817903"/>
              <a:gd name="connsiteY5" fmla="*/ 34670 h 2075818"/>
              <a:gd name="connsiteX6" fmla="*/ 238351 w 7817903"/>
              <a:gd name="connsiteY6" fmla="*/ 60671 h 2075818"/>
              <a:gd name="connsiteX7" fmla="*/ 277353 w 7817903"/>
              <a:gd name="connsiteY7" fmla="*/ 60671 h 2075818"/>
              <a:gd name="connsiteX8" fmla="*/ 281687 w 7817903"/>
              <a:gd name="connsiteY8" fmla="*/ 65005 h 2075818"/>
              <a:gd name="connsiteX9" fmla="*/ 342358 w 7817903"/>
              <a:gd name="connsiteY9" fmla="*/ 65005 h 2075818"/>
              <a:gd name="connsiteX10" fmla="*/ 342358 w 7817903"/>
              <a:gd name="connsiteY10" fmla="*/ 78005 h 2075818"/>
              <a:gd name="connsiteX11" fmla="*/ 528705 w 7817903"/>
              <a:gd name="connsiteY11" fmla="*/ 78005 h 2075818"/>
              <a:gd name="connsiteX12" fmla="*/ 528705 w 7817903"/>
              <a:gd name="connsiteY12" fmla="*/ 86673 h 2075818"/>
              <a:gd name="connsiteX13" fmla="*/ 572042 w 7817903"/>
              <a:gd name="connsiteY13" fmla="*/ 86673 h 2075818"/>
              <a:gd name="connsiteX14" fmla="*/ 572042 w 7817903"/>
              <a:gd name="connsiteY14" fmla="*/ 104007 h 2075818"/>
              <a:gd name="connsiteX15" fmla="*/ 624045 w 7817903"/>
              <a:gd name="connsiteY15" fmla="*/ 104007 h 2075818"/>
              <a:gd name="connsiteX16" fmla="*/ 624045 w 7817903"/>
              <a:gd name="connsiteY16" fmla="*/ 112674 h 2075818"/>
              <a:gd name="connsiteX17" fmla="*/ 645714 w 7817903"/>
              <a:gd name="connsiteY17" fmla="*/ 112674 h 2075818"/>
              <a:gd name="connsiteX18" fmla="*/ 645714 w 7817903"/>
              <a:gd name="connsiteY18" fmla="*/ 130009 h 2075818"/>
              <a:gd name="connsiteX19" fmla="*/ 702051 w 7817903"/>
              <a:gd name="connsiteY19" fmla="*/ 130009 h 2075818"/>
              <a:gd name="connsiteX20" fmla="*/ 702051 w 7817903"/>
              <a:gd name="connsiteY20" fmla="*/ 151677 h 2075818"/>
              <a:gd name="connsiteX21" fmla="*/ 793058 w 7817903"/>
              <a:gd name="connsiteY21" fmla="*/ 151677 h 2075818"/>
              <a:gd name="connsiteX22" fmla="*/ 793058 w 7817903"/>
              <a:gd name="connsiteY22" fmla="*/ 177679 h 2075818"/>
              <a:gd name="connsiteX23" fmla="*/ 858062 w 7817903"/>
              <a:gd name="connsiteY23" fmla="*/ 177679 h 2075818"/>
              <a:gd name="connsiteX24" fmla="*/ 858062 w 7817903"/>
              <a:gd name="connsiteY24" fmla="*/ 199347 h 2075818"/>
              <a:gd name="connsiteX25" fmla="*/ 910066 w 7817903"/>
              <a:gd name="connsiteY25" fmla="*/ 199347 h 2075818"/>
              <a:gd name="connsiteX26" fmla="*/ 910066 w 7817903"/>
              <a:gd name="connsiteY26" fmla="*/ 208015 h 2075818"/>
              <a:gd name="connsiteX27" fmla="*/ 949069 w 7817903"/>
              <a:gd name="connsiteY27" fmla="*/ 208015 h 2075818"/>
              <a:gd name="connsiteX28" fmla="*/ 949069 w 7817903"/>
              <a:gd name="connsiteY28" fmla="*/ 234017 h 2075818"/>
              <a:gd name="connsiteX29" fmla="*/ 975071 w 7817903"/>
              <a:gd name="connsiteY29" fmla="*/ 234017 h 2075818"/>
              <a:gd name="connsiteX30" fmla="*/ 975071 w 7817903"/>
              <a:gd name="connsiteY30" fmla="*/ 251351 h 2075818"/>
              <a:gd name="connsiteX31" fmla="*/ 1018407 w 7817903"/>
              <a:gd name="connsiteY31" fmla="*/ 251351 h 2075818"/>
              <a:gd name="connsiteX32" fmla="*/ 1018407 w 7817903"/>
              <a:gd name="connsiteY32" fmla="*/ 273020 h 2075818"/>
              <a:gd name="connsiteX33" fmla="*/ 1053077 w 7817903"/>
              <a:gd name="connsiteY33" fmla="*/ 273020 h 2075818"/>
              <a:gd name="connsiteX34" fmla="*/ 1053077 w 7817903"/>
              <a:gd name="connsiteY34" fmla="*/ 299021 h 2075818"/>
              <a:gd name="connsiteX35" fmla="*/ 1074745 w 7817903"/>
              <a:gd name="connsiteY35" fmla="*/ 299021 h 2075818"/>
              <a:gd name="connsiteX36" fmla="*/ 1074745 w 7817903"/>
              <a:gd name="connsiteY36" fmla="*/ 307689 h 2075818"/>
              <a:gd name="connsiteX37" fmla="*/ 1100747 w 7817903"/>
              <a:gd name="connsiteY37" fmla="*/ 307689 h 2075818"/>
              <a:gd name="connsiteX38" fmla="*/ 1100747 w 7817903"/>
              <a:gd name="connsiteY38" fmla="*/ 333691 h 2075818"/>
              <a:gd name="connsiteX39" fmla="*/ 1100747 w 7817903"/>
              <a:gd name="connsiteY39" fmla="*/ 333691 h 2075818"/>
              <a:gd name="connsiteX40" fmla="*/ 1126749 w 7817903"/>
              <a:gd name="connsiteY40" fmla="*/ 359693 h 2075818"/>
              <a:gd name="connsiteX41" fmla="*/ 1144083 w 7817903"/>
              <a:gd name="connsiteY41" fmla="*/ 359693 h 2075818"/>
              <a:gd name="connsiteX42" fmla="*/ 1144083 w 7817903"/>
              <a:gd name="connsiteY42" fmla="*/ 398695 h 2075818"/>
              <a:gd name="connsiteX43" fmla="*/ 1196087 w 7817903"/>
              <a:gd name="connsiteY43" fmla="*/ 398695 h 2075818"/>
              <a:gd name="connsiteX44" fmla="*/ 1196087 w 7817903"/>
              <a:gd name="connsiteY44" fmla="*/ 437698 h 2075818"/>
              <a:gd name="connsiteX45" fmla="*/ 1222089 w 7817903"/>
              <a:gd name="connsiteY45" fmla="*/ 437698 h 2075818"/>
              <a:gd name="connsiteX46" fmla="*/ 1222089 w 7817903"/>
              <a:gd name="connsiteY46" fmla="*/ 468034 h 2075818"/>
              <a:gd name="connsiteX47" fmla="*/ 1248091 w 7817903"/>
              <a:gd name="connsiteY47" fmla="*/ 468034 h 2075818"/>
              <a:gd name="connsiteX48" fmla="*/ 1248091 w 7817903"/>
              <a:gd name="connsiteY48" fmla="*/ 489702 h 2075818"/>
              <a:gd name="connsiteX49" fmla="*/ 1274093 w 7817903"/>
              <a:gd name="connsiteY49" fmla="*/ 489702 h 2075818"/>
              <a:gd name="connsiteX50" fmla="*/ 1274093 w 7817903"/>
              <a:gd name="connsiteY50" fmla="*/ 520038 h 2075818"/>
              <a:gd name="connsiteX51" fmla="*/ 1334764 w 7817903"/>
              <a:gd name="connsiteY51" fmla="*/ 520038 h 2075818"/>
              <a:gd name="connsiteX52" fmla="*/ 1334764 w 7817903"/>
              <a:gd name="connsiteY52" fmla="*/ 559040 h 2075818"/>
              <a:gd name="connsiteX53" fmla="*/ 1382434 w 7817903"/>
              <a:gd name="connsiteY53" fmla="*/ 559040 h 2075818"/>
              <a:gd name="connsiteX54" fmla="*/ 1382434 w 7817903"/>
              <a:gd name="connsiteY54" fmla="*/ 580709 h 2075818"/>
              <a:gd name="connsiteX55" fmla="*/ 1408436 w 7817903"/>
              <a:gd name="connsiteY55" fmla="*/ 580709 h 2075818"/>
              <a:gd name="connsiteX56" fmla="*/ 1408436 w 7817903"/>
              <a:gd name="connsiteY56" fmla="*/ 580709 h 2075818"/>
              <a:gd name="connsiteX57" fmla="*/ 1434438 w 7817903"/>
              <a:gd name="connsiteY57" fmla="*/ 606711 h 2075818"/>
              <a:gd name="connsiteX58" fmla="*/ 1434438 w 7817903"/>
              <a:gd name="connsiteY58" fmla="*/ 645713 h 2075818"/>
              <a:gd name="connsiteX59" fmla="*/ 1434438 w 7817903"/>
              <a:gd name="connsiteY59" fmla="*/ 645713 h 2075818"/>
              <a:gd name="connsiteX60" fmla="*/ 1469107 w 7817903"/>
              <a:gd name="connsiteY60" fmla="*/ 680382 h 2075818"/>
              <a:gd name="connsiteX61" fmla="*/ 1490776 w 7817903"/>
              <a:gd name="connsiteY61" fmla="*/ 702051 h 2075818"/>
              <a:gd name="connsiteX62" fmla="*/ 1490776 w 7817903"/>
              <a:gd name="connsiteY62" fmla="*/ 702051 h 2075818"/>
              <a:gd name="connsiteX63" fmla="*/ 1538445 w 7817903"/>
              <a:gd name="connsiteY63" fmla="*/ 702051 h 2075818"/>
              <a:gd name="connsiteX64" fmla="*/ 1538445 w 7817903"/>
              <a:gd name="connsiteY64" fmla="*/ 762722 h 2075818"/>
              <a:gd name="connsiteX65" fmla="*/ 1560114 w 7817903"/>
              <a:gd name="connsiteY65" fmla="*/ 762722 h 2075818"/>
              <a:gd name="connsiteX66" fmla="*/ 1560114 w 7817903"/>
              <a:gd name="connsiteY66" fmla="*/ 793057 h 2075818"/>
              <a:gd name="connsiteX67" fmla="*/ 1594783 w 7817903"/>
              <a:gd name="connsiteY67" fmla="*/ 793057 h 2075818"/>
              <a:gd name="connsiteX68" fmla="*/ 1594783 w 7817903"/>
              <a:gd name="connsiteY68" fmla="*/ 819059 h 2075818"/>
              <a:gd name="connsiteX69" fmla="*/ 1646787 w 7817903"/>
              <a:gd name="connsiteY69" fmla="*/ 819059 h 2075818"/>
              <a:gd name="connsiteX70" fmla="*/ 1646787 w 7817903"/>
              <a:gd name="connsiteY70" fmla="*/ 866729 h 2075818"/>
              <a:gd name="connsiteX71" fmla="*/ 1668455 w 7817903"/>
              <a:gd name="connsiteY71" fmla="*/ 866729 h 2075818"/>
              <a:gd name="connsiteX72" fmla="*/ 1668455 w 7817903"/>
              <a:gd name="connsiteY72" fmla="*/ 888398 h 2075818"/>
              <a:gd name="connsiteX73" fmla="*/ 1707458 w 7817903"/>
              <a:gd name="connsiteY73" fmla="*/ 888398 h 2075818"/>
              <a:gd name="connsiteX74" fmla="*/ 1707458 w 7817903"/>
              <a:gd name="connsiteY74" fmla="*/ 901399 h 2075818"/>
              <a:gd name="connsiteX75" fmla="*/ 1737793 w 7817903"/>
              <a:gd name="connsiteY75" fmla="*/ 901399 h 2075818"/>
              <a:gd name="connsiteX76" fmla="*/ 1737793 w 7817903"/>
              <a:gd name="connsiteY76" fmla="*/ 931734 h 2075818"/>
              <a:gd name="connsiteX77" fmla="*/ 1737793 w 7817903"/>
              <a:gd name="connsiteY77" fmla="*/ 931734 h 2075818"/>
              <a:gd name="connsiteX78" fmla="*/ 1759462 w 7817903"/>
              <a:gd name="connsiteY78" fmla="*/ 953403 h 2075818"/>
              <a:gd name="connsiteX79" fmla="*/ 1794131 w 7817903"/>
              <a:gd name="connsiteY79" fmla="*/ 953403 h 2075818"/>
              <a:gd name="connsiteX80" fmla="*/ 1794131 w 7817903"/>
              <a:gd name="connsiteY80" fmla="*/ 953403 h 2075818"/>
              <a:gd name="connsiteX81" fmla="*/ 1794131 w 7817903"/>
              <a:gd name="connsiteY81" fmla="*/ 992405 h 2075818"/>
              <a:gd name="connsiteX82" fmla="*/ 1820133 w 7817903"/>
              <a:gd name="connsiteY82" fmla="*/ 992405 h 2075818"/>
              <a:gd name="connsiteX83" fmla="*/ 1820133 w 7817903"/>
              <a:gd name="connsiteY83" fmla="*/ 992405 h 2075818"/>
              <a:gd name="connsiteX84" fmla="*/ 1837468 w 7817903"/>
              <a:gd name="connsiteY84" fmla="*/ 1009740 h 2075818"/>
              <a:gd name="connsiteX85" fmla="*/ 1850468 w 7817903"/>
              <a:gd name="connsiteY85" fmla="*/ 1022740 h 2075818"/>
              <a:gd name="connsiteX86" fmla="*/ 1885137 w 7817903"/>
              <a:gd name="connsiteY86" fmla="*/ 1022740 h 2075818"/>
              <a:gd name="connsiteX87" fmla="*/ 1885137 w 7817903"/>
              <a:gd name="connsiteY87" fmla="*/ 1057410 h 2075818"/>
              <a:gd name="connsiteX88" fmla="*/ 1915473 w 7817903"/>
              <a:gd name="connsiteY88" fmla="*/ 1057410 h 2075818"/>
              <a:gd name="connsiteX89" fmla="*/ 1915473 w 7817903"/>
              <a:gd name="connsiteY89" fmla="*/ 1057410 h 2075818"/>
              <a:gd name="connsiteX90" fmla="*/ 1941475 w 7817903"/>
              <a:gd name="connsiteY90" fmla="*/ 1083412 h 2075818"/>
              <a:gd name="connsiteX91" fmla="*/ 1941475 w 7817903"/>
              <a:gd name="connsiteY91" fmla="*/ 1109414 h 2075818"/>
              <a:gd name="connsiteX92" fmla="*/ 1980478 w 7817903"/>
              <a:gd name="connsiteY92" fmla="*/ 1109414 h 2075818"/>
              <a:gd name="connsiteX93" fmla="*/ 1980478 w 7817903"/>
              <a:gd name="connsiteY93" fmla="*/ 1131082 h 2075818"/>
              <a:gd name="connsiteX94" fmla="*/ 2023814 w 7817903"/>
              <a:gd name="connsiteY94" fmla="*/ 1131082 h 2075818"/>
              <a:gd name="connsiteX95" fmla="*/ 2023814 w 7817903"/>
              <a:gd name="connsiteY95" fmla="*/ 1148417 h 2075818"/>
              <a:gd name="connsiteX96" fmla="*/ 2054150 w 7817903"/>
              <a:gd name="connsiteY96" fmla="*/ 1148417 h 2075818"/>
              <a:gd name="connsiteX97" fmla="*/ 2054150 w 7817903"/>
              <a:gd name="connsiteY97" fmla="*/ 1148417 h 2075818"/>
              <a:gd name="connsiteX98" fmla="*/ 2106153 w 7817903"/>
              <a:gd name="connsiteY98" fmla="*/ 1148417 h 2075818"/>
              <a:gd name="connsiteX99" fmla="*/ 2106153 w 7817903"/>
              <a:gd name="connsiteY99" fmla="*/ 1196087 h 2075818"/>
              <a:gd name="connsiteX100" fmla="*/ 2162491 w 7817903"/>
              <a:gd name="connsiteY100" fmla="*/ 1196087 h 2075818"/>
              <a:gd name="connsiteX101" fmla="*/ 2162491 w 7817903"/>
              <a:gd name="connsiteY101" fmla="*/ 1222089 h 2075818"/>
              <a:gd name="connsiteX102" fmla="*/ 2214495 w 7817903"/>
              <a:gd name="connsiteY102" fmla="*/ 1222089 h 2075818"/>
              <a:gd name="connsiteX103" fmla="*/ 2214495 w 7817903"/>
              <a:gd name="connsiteY103" fmla="*/ 1222089 h 2075818"/>
              <a:gd name="connsiteX104" fmla="*/ 2240497 w 7817903"/>
              <a:gd name="connsiteY104" fmla="*/ 1248091 h 2075818"/>
              <a:gd name="connsiteX105" fmla="*/ 2240497 w 7817903"/>
              <a:gd name="connsiteY105" fmla="*/ 1248091 h 2075818"/>
              <a:gd name="connsiteX106" fmla="*/ 2240497 w 7817903"/>
              <a:gd name="connsiteY106" fmla="*/ 1287093 h 2075818"/>
              <a:gd name="connsiteX107" fmla="*/ 2279499 w 7817903"/>
              <a:gd name="connsiteY107" fmla="*/ 1287093 h 2075818"/>
              <a:gd name="connsiteX108" fmla="*/ 2279499 w 7817903"/>
              <a:gd name="connsiteY108" fmla="*/ 1287093 h 2075818"/>
              <a:gd name="connsiteX109" fmla="*/ 2305501 w 7817903"/>
              <a:gd name="connsiteY109" fmla="*/ 1313095 h 2075818"/>
              <a:gd name="connsiteX110" fmla="*/ 2331503 w 7817903"/>
              <a:gd name="connsiteY110" fmla="*/ 1339097 h 2075818"/>
              <a:gd name="connsiteX111" fmla="*/ 2374840 w 7817903"/>
              <a:gd name="connsiteY111" fmla="*/ 1339097 h 2075818"/>
              <a:gd name="connsiteX112" fmla="*/ 2383507 w 7817903"/>
              <a:gd name="connsiteY112" fmla="*/ 1347764 h 2075818"/>
              <a:gd name="connsiteX113" fmla="*/ 2435511 w 7817903"/>
              <a:gd name="connsiteY113" fmla="*/ 1347764 h 2075818"/>
              <a:gd name="connsiteX114" fmla="*/ 2444179 w 7817903"/>
              <a:gd name="connsiteY114" fmla="*/ 1356432 h 2075818"/>
              <a:gd name="connsiteX115" fmla="*/ 2487515 w 7817903"/>
              <a:gd name="connsiteY115" fmla="*/ 1356432 h 2075818"/>
              <a:gd name="connsiteX116" fmla="*/ 2487515 w 7817903"/>
              <a:gd name="connsiteY116" fmla="*/ 1382434 h 2075818"/>
              <a:gd name="connsiteX117" fmla="*/ 2543852 w 7817903"/>
              <a:gd name="connsiteY117" fmla="*/ 1382434 h 2075818"/>
              <a:gd name="connsiteX118" fmla="*/ 2543852 w 7817903"/>
              <a:gd name="connsiteY118" fmla="*/ 1382434 h 2075818"/>
              <a:gd name="connsiteX119" fmla="*/ 2595856 w 7817903"/>
              <a:gd name="connsiteY119" fmla="*/ 1382434 h 2075818"/>
              <a:gd name="connsiteX120" fmla="*/ 2595856 w 7817903"/>
              <a:gd name="connsiteY120" fmla="*/ 1425770 h 2075818"/>
              <a:gd name="connsiteX121" fmla="*/ 2656527 w 7817903"/>
              <a:gd name="connsiteY121" fmla="*/ 1425770 h 2075818"/>
              <a:gd name="connsiteX122" fmla="*/ 2656527 w 7817903"/>
              <a:gd name="connsiteY122" fmla="*/ 1425770 h 2075818"/>
              <a:gd name="connsiteX123" fmla="*/ 2678195 w 7817903"/>
              <a:gd name="connsiteY123" fmla="*/ 1447438 h 2075818"/>
              <a:gd name="connsiteX124" fmla="*/ 2678195 w 7817903"/>
              <a:gd name="connsiteY124" fmla="*/ 1482108 h 2075818"/>
              <a:gd name="connsiteX125" fmla="*/ 2769202 w 7817903"/>
              <a:gd name="connsiteY125" fmla="*/ 1482108 h 2075818"/>
              <a:gd name="connsiteX126" fmla="*/ 2769202 w 7817903"/>
              <a:gd name="connsiteY126" fmla="*/ 1508110 h 2075818"/>
              <a:gd name="connsiteX127" fmla="*/ 2812538 w 7817903"/>
              <a:gd name="connsiteY127" fmla="*/ 1508110 h 2075818"/>
              <a:gd name="connsiteX128" fmla="*/ 2812538 w 7817903"/>
              <a:gd name="connsiteY128" fmla="*/ 1508110 h 2075818"/>
              <a:gd name="connsiteX129" fmla="*/ 2877543 w 7817903"/>
              <a:gd name="connsiteY129" fmla="*/ 1508110 h 2075818"/>
              <a:gd name="connsiteX130" fmla="*/ 2877543 w 7817903"/>
              <a:gd name="connsiteY130" fmla="*/ 1534111 h 2075818"/>
              <a:gd name="connsiteX131" fmla="*/ 2942548 w 7817903"/>
              <a:gd name="connsiteY131" fmla="*/ 1534111 h 2075818"/>
              <a:gd name="connsiteX132" fmla="*/ 2942548 w 7817903"/>
              <a:gd name="connsiteY132" fmla="*/ 1547112 h 2075818"/>
              <a:gd name="connsiteX133" fmla="*/ 3024887 w 7817903"/>
              <a:gd name="connsiteY133" fmla="*/ 1547112 h 2075818"/>
              <a:gd name="connsiteX134" fmla="*/ 3024887 w 7817903"/>
              <a:gd name="connsiteY134" fmla="*/ 1577448 h 2075818"/>
              <a:gd name="connsiteX135" fmla="*/ 3163564 w 7817903"/>
              <a:gd name="connsiteY135" fmla="*/ 1577448 h 2075818"/>
              <a:gd name="connsiteX136" fmla="*/ 3163564 w 7817903"/>
              <a:gd name="connsiteY136" fmla="*/ 1603450 h 2075818"/>
              <a:gd name="connsiteX137" fmla="*/ 3232902 w 7817903"/>
              <a:gd name="connsiteY137" fmla="*/ 1603450 h 2075818"/>
              <a:gd name="connsiteX138" fmla="*/ 3237236 w 7817903"/>
              <a:gd name="connsiteY138" fmla="*/ 1607784 h 2075818"/>
              <a:gd name="connsiteX139" fmla="*/ 3310908 w 7817903"/>
              <a:gd name="connsiteY139" fmla="*/ 1607784 h 2075818"/>
              <a:gd name="connsiteX140" fmla="*/ 3310908 w 7817903"/>
              <a:gd name="connsiteY140" fmla="*/ 1655454 h 2075818"/>
              <a:gd name="connsiteX141" fmla="*/ 3384580 w 7817903"/>
              <a:gd name="connsiteY141" fmla="*/ 1655454 h 2075818"/>
              <a:gd name="connsiteX142" fmla="*/ 3393247 w 7817903"/>
              <a:gd name="connsiteY142" fmla="*/ 1664121 h 2075818"/>
              <a:gd name="connsiteX143" fmla="*/ 3458252 w 7817903"/>
              <a:gd name="connsiteY143" fmla="*/ 1664121 h 2075818"/>
              <a:gd name="connsiteX144" fmla="*/ 3458252 w 7817903"/>
              <a:gd name="connsiteY144" fmla="*/ 1681456 h 2075818"/>
              <a:gd name="connsiteX145" fmla="*/ 3579594 w 7817903"/>
              <a:gd name="connsiteY145" fmla="*/ 1681456 h 2075818"/>
              <a:gd name="connsiteX146" fmla="*/ 3579594 w 7817903"/>
              <a:gd name="connsiteY146" fmla="*/ 1703124 h 2075818"/>
              <a:gd name="connsiteX147" fmla="*/ 3765941 w 7817903"/>
              <a:gd name="connsiteY147" fmla="*/ 1703124 h 2075818"/>
              <a:gd name="connsiteX148" fmla="*/ 3778942 w 7817903"/>
              <a:gd name="connsiteY148" fmla="*/ 1716125 h 2075818"/>
              <a:gd name="connsiteX149" fmla="*/ 3848280 w 7817903"/>
              <a:gd name="connsiteY149" fmla="*/ 1716125 h 2075818"/>
              <a:gd name="connsiteX150" fmla="*/ 3848280 w 7817903"/>
              <a:gd name="connsiteY150" fmla="*/ 1716125 h 2075818"/>
              <a:gd name="connsiteX151" fmla="*/ 3926286 w 7817903"/>
              <a:gd name="connsiteY151" fmla="*/ 1716125 h 2075818"/>
              <a:gd name="connsiteX152" fmla="*/ 3926286 w 7817903"/>
              <a:gd name="connsiteY152" fmla="*/ 1750794 h 2075818"/>
              <a:gd name="connsiteX153" fmla="*/ 4008625 w 7817903"/>
              <a:gd name="connsiteY153" fmla="*/ 1750794 h 2075818"/>
              <a:gd name="connsiteX154" fmla="*/ 4008625 w 7817903"/>
              <a:gd name="connsiteY154" fmla="*/ 1750794 h 2075818"/>
              <a:gd name="connsiteX155" fmla="*/ 4142969 w 7817903"/>
              <a:gd name="connsiteY155" fmla="*/ 1750794 h 2075818"/>
              <a:gd name="connsiteX156" fmla="*/ 4142969 w 7817903"/>
              <a:gd name="connsiteY156" fmla="*/ 1772462 h 2075818"/>
              <a:gd name="connsiteX157" fmla="*/ 4446324 w 7817903"/>
              <a:gd name="connsiteY157" fmla="*/ 1772462 h 2075818"/>
              <a:gd name="connsiteX158" fmla="*/ 4454991 w 7817903"/>
              <a:gd name="connsiteY158" fmla="*/ 1781129 h 2075818"/>
              <a:gd name="connsiteX159" fmla="*/ 4606669 w 7817903"/>
              <a:gd name="connsiteY159" fmla="*/ 1781129 h 2075818"/>
              <a:gd name="connsiteX160" fmla="*/ 4606669 w 7817903"/>
              <a:gd name="connsiteY160" fmla="*/ 1807131 h 2075818"/>
              <a:gd name="connsiteX161" fmla="*/ 4697676 w 7817903"/>
              <a:gd name="connsiteY161" fmla="*/ 1807131 h 2075818"/>
              <a:gd name="connsiteX162" fmla="*/ 4706343 w 7817903"/>
              <a:gd name="connsiteY162" fmla="*/ 1815798 h 2075818"/>
              <a:gd name="connsiteX163" fmla="*/ 4780015 w 7817903"/>
              <a:gd name="connsiteY163" fmla="*/ 1815798 h 2075818"/>
              <a:gd name="connsiteX164" fmla="*/ 4780015 w 7817903"/>
              <a:gd name="connsiteY164" fmla="*/ 1837467 h 2075818"/>
              <a:gd name="connsiteX165" fmla="*/ 4884023 w 7817903"/>
              <a:gd name="connsiteY165" fmla="*/ 1837467 h 2075818"/>
              <a:gd name="connsiteX166" fmla="*/ 4884023 w 7817903"/>
              <a:gd name="connsiteY166" fmla="*/ 1859135 h 2075818"/>
              <a:gd name="connsiteX167" fmla="*/ 5152709 w 7817903"/>
              <a:gd name="connsiteY167" fmla="*/ 1859135 h 2075818"/>
              <a:gd name="connsiteX168" fmla="*/ 5152709 w 7817903"/>
              <a:gd name="connsiteY168" fmla="*/ 1876470 h 2075818"/>
              <a:gd name="connsiteX169" fmla="*/ 5287052 w 7817903"/>
              <a:gd name="connsiteY169" fmla="*/ 1876470 h 2075818"/>
              <a:gd name="connsiteX170" fmla="*/ 5287052 w 7817903"/>
              <a:gd name="connsiteY170" fmla="*/ 1876470 h 2075818"/>
              <a:gd name="connsiteX171" fmla="*/ 5581740 w 7817903"/>
              <a:gd name="connsiteY171" fmla="*/ 1876470 h 2075818"/>
              <a:gd name="connsiteX172" fmla="*/ 5581740 w 7817903"/>
              <a:gd name="connsiteY172" fmla="*/ 1950142 h 2075818"/>
              <a:gd name="connsiteX173" fmla="*/ 5668413 w 7817903"/>
              <a:gd name="connsiteY173" fmla="*/ 1950142 h 2075818"/>
              <a:gd name="connsiteX174" fmla="*/ 5668413 w 7817903"/>
              <a:gd name="connsiteY174" fmla="*/ 1971810 h 2075818"/>
              <a:gd name="connsiteX175" fmla="*/ 6279458 w 7817903"/>
              <a:gd name="connsiteY175" fmla="*/ 1971810 h 2075818"/>
              <a:gd name="connsiteX176" fmla="*/ 6279458 w 7817903"/>
              <a:gd name="connsiteY176" fmla="*/ 2002146 h 2075818"/>
              <a:gd name="connsiteX177" fmla="*/ 7284864 w 7817903"/>
              <a:gd name="connsiteY177" fmla="*/ 2002146 h 2075818"/>
              <a:gd name="connsiteX178" fmla="*/ 7284864 w 7817903"/>
              <a:gd name="connsiteY178" fmla="*/ 2075818 h 2075818"/>
              <a:gd name="connsiteX179" fmla="*/ 7817903 w 7817903"/>
              <a:gd name="connsiteY179" fmla="*/ 2075818 h 2075818"/>
              <a:gd name="connsiteX0" fmla="*/ 0 w 8147260"/>
              <a:gd name="connsiteY0" fmla="*/ 0 h 2080151"/>
              <a:gd name="connsiteX1" fmla="*/ 95340 w 8147260"/>
              <a:gd name="connsiteY1" fmla="*/ 0 h 2080151"/>
              <a:gd name="connsiteX2" fmla="*/ 95340 w 8147260"/>
              <a:gd name="connsiteY2" fmla="*/ 26002 h 2080151"/>
              <a:gd name="connsiteX3" fmla="*/ 156011 w 8147260"/>
              <a:gd name="connsiteY3" fmla="*/ 26002 h 2080151"/>
              <a:gd name="connsiteX4" fmla="*/ 164679 w 8147260"/>
              <a:gd name="connsiteY4" fmla="*/ 34670 h 2080151"/>
              <a:gd name="connsiteX5" fmla="*/ 238351 w 8147260"/>
              <a:gd name="connsiteY5" fmla="*/ 34670 h 2080151"/>
              <a:gd name="connsiteX6" fmla="*/ 238351 w 8147260"/>
              <a:gd name="connsiteY6" fmla="*/ 60671 h 2080151"/>
              <a:gd name="connsiteX7" fmla="*/ 277353 w 8147260"/>
              <a:gd name="connsiteY7" fmla="*/ 60671 h 2080151"/>
              <a:gd name="connsiteX8" fmla="*/ 281687 w 8147260"/>
              <a:gd name="connsiteY8" fmla="*/ 65005 h 2080151"/>
              <a:gd name="connsiteX9" fmla="*/ 342358 w 8147260"/>
              <a:gd name="connsiteY9" fmla="*/ 65005 h 2080151"/>
              <a:gd name="connsiteX10" fmla="*/ 342358 w 8147260"/>
              <a:gd name="connsiteY10" fmla="*/ 78005 h 2080151"/>
              <a:gd name="connsiteX11" fmla="*/ 528705 w 8147260"/>
              <a:gd name="connsiteY11" fmla="*/ 78005 h 2080151"/>
              <a:gd name="connsiteX12" fmla="*/ 528705 w 8147260"/>
              <a:gd name="connsiteY12" fmla="*/ 86673 h 2080151"/>
              <a:gd name="connsiteX13" fmla="*/ 572042 w 8147260"/>
              <a:gd name="connsiteY13" fmla="*/ 86673 h 2080151"/>
              <a:gd name="connsiteX14" fmla="*/ 572042 w 8147260"/>
              <a:gd name="connsiteY14" fmla="*/ 104007 h 2080151"/>
              <a:gd name="connsiteX15" fmla="*/ 624045 w 8147260"/>
              <a:gd name="connsiteY15" fmla="*/ 104007 h 2080151"/>
              <a:gd name="connsiteX16" fmla="*/ 624045 w 8147260"/>
              <a:gd name="connsiteY16" fmla="*/ 112674 h 2080151"/>
              <a:gd name="connsiteX17" fmla="*/ 645714 w 8147260"/>
              <a:gd name="connsiteY17" fmla="*/ 112674 h 2080151"/>
              <a:gd name="connsiteX18" fmla="*/ 645714 w 8147260"/>
              <a:gd name="connsiteY18" fmla="*/ 130009 h 2080151"/>
              <a:gd name="connsiteX19" fmla="*/ 702051 w 8147260"/>
              <a:gd name="connsiteY19" fmla="*/ 130009 h 2080151"/>
              <a:gd name="connsiteX20" fmla="*/ 702051 w 8147260"/>
              <a:gd name="connsiteY20" fmla="*/ 151677 h 2080151"/>
              <a:gd name="connsiteX21" fmla="*/ 793058 w 8147260"/>
              <a:gd name="connsiteY21" fmla="*/ 151677 h 2080151"/>
              <a:gd name="connsiteX22" fmla="*/ 793058 w 8147260"/>
              <a:gd name="connsiteY22" fmla="*/ 177679 h 2080151"/>
              <a:gd name="connsiteX23" fmla="*/ 858062 w 8147260"/>
              <a:gd name="connsiteY23" fmla="*/ 177679 h 2080151"/>
              <a:gd name="connsiteX24" fmla="*/ 858062 w 8147260"/>
              <a:gd name="connsiteY24" fmla="*/ 199347 h 2080151"/>
              <a:gd name="connsiteX25" fmla="*/ 910066 w 8147260"/>
              <a:gd name="connsiteY25" fmla="*/ 199347 h 2080151"/>
              <a:gd name="connsiteX26" fmla="*/ 910066 w 8147260"/>
              <a:gd name="connsiteY26" fmla="*/ 208015 h 2080151"/>
              <a:gd name="connsiteX27" fmla="*/ 949069 w 8147260"/>
              <a:gd name="connsiteY27" fmla="*/ 208015 h 2080151"/>
              <a:gd name="connsiteX28" fmla="*/ 949069 w 8147260"/>
              <a:gd name="connsiteY28" fmla="*/ 234017 h 2080151"/>
              <a:gd name="connsiteX29" fmla="*/ 975071 w 8147260"/>
              <a:gd name="connsiteY29" fmla="*/ 234017 h 2080151"/>
              <a:gd name="connsiteX30" fmla="*/ 975071 w 8147260"/>
              <a:gd name="connsiteY30" fmla="*/ 251351 h 2080151"/>
              <a:gd name="connsiteX31" fmla="*/ 1018407 w 8147260"/>
              <a:gd name="connsiteY31" fmla="*/ 251351 h 2080151"/>
              <a:gd name="connsiteX32" fmla="*/ 1018407 w 8147260"/>
              <a:gd name="connsiteY32" fmla="*/ 273020 h 2080151"/>
              <a:gd name="connsiteX33" fmla="*/ 1053077 w 8147260"/>
              <a:gd name="connsiteY33" fmla="*/ 273020 h 2080151"/>
              <a:gd name="connsiteX34" fmla="*/ 1053077 w 8147260"/>
              <a:gd name="connsiteY34" fmla="*/ 299021 h 2080151"/>
              <a:gd name="connsiteX35" fmla="*/ 1074745 w 8147260"/>
              <a:gd name="connsiteY35" fmla="*/ 299021 h 2080151"/>
              <a:gd name="connsiteX36" fmla="*/ 1074745 w 8147260"/>
              <a:gd name="connsiteY36" fmla="*/ 307689 h 2080151"/>
              <a:gd name="connsiteX37" fmla="*/ 1100747 w 8147260"/>
              <a:gd name="connsiteY37" fmla="*/ 307689 h 2080151"/>
              <a:gd name="connsiteX38" fmla="*/ 1100747 w 8147260"/>
              <a:gd name="connsiteY38" fmla="*/ 333691 h 2080151"/>
              <a:gd name="connsiteX39" fmla="*/ 1100747 w 8147260"/>
              <a:gd name="connsiteY39" fmla="*/ 333691 h 2080151"/>
              <a:gd name="connsiteX40" fmla="*/ 1126749 w 8147260"/>
              <a:gd name="connsiteY40" fmla="*/ 359693 h 2080151"/>
              <a:gd name="connsiteX41" fmla="*/ 1144083 w 8147260"/>
              <a:gd name="connsiteY41" fmla="*/ 359693 h 2080151"/>
              <a:gd name="connsiteX42" fmla="*/ 1144083 w 8147260"/>
              <a:gd name="connsiteY42" fmla="*/ 398695 h 2080151"/>
              <a:gd name="connsiteX43" fmla="*/ 1196087 w 8147260"/>
              <a:gd name="connsiteY43" fmla="*/ 398695 h 2080151"/>
              <a:gd name="connsiteX44" fmla="*/ 1196087 w 8147260"/>
              <a:gd name="connsiteY44" fmla="*/ 437698 h 2080151"/>
              <a:gd name="connsiteX45" fmla="*/ 1222089 w 8147260"/>
              <a:gd name="connsiteY45" fmla="*/ 437698 h 2080151"/>
              <a:gd name="connsiteX46" fmla="*/ 1222089 w 8147260"/>
              <a:gd name="connsiteY46" fmla="*/ 468034 h 2080151"/>
              <a:gd name="connsiteX47" fmla="*/ 1248091 w 8147260"/>
              <a:gd name="connsiteY47" fmla="*/ 468034 h 2080151"/>
              <a:gd name="connsiteX48" fmla="*/ 1248091 w 8147260"/>
              <a:gd name="connsiteY48" fmla="*/ 489702 h 2080151"/>
              <a:gd name="connsiteX49" fmla="*/ 1274093 w 8147260"/>
              <a:gd name="connsiteY49" fmla="*/ 489702 h 2080151"/>
              <a:gd name="connsiteX50" fmla="*/ 1274093 w 8147260"/>
              <a:gd name="connsiteY50" fmla="*/ 520038 h 2080151"/>
              <a:gd name="connsiteX51" fmla="*/ 1334764 w 8147260"/>
              <a:gd name="connsiteY51" fmla="*/ 520038 h 2080151"/>
              <a:gd name="connsiteX52" fmla="*/ 1334764 w 8147260"/>
              <a:gd name="connsiteY52" fmla="*/ 559040 h 2080151"/>
              <a:gd name="connsiteX53" fmla="*/ 1382434 w 8147260"/>
              <a:gd name="connsiteY53" fmla="*/ 559040 h 2080151"/>
              <a:gd name="connsiteX54" fmla="*/ 1382434 w 8147260"/>
              <a:gd name="connsiteY54" fmla="*/ 580709 h 2080151"/>
              <a:gd name="connsiteX55" fmla="*/ 1408436 w 8147260"/>
              <a:gd name="connsiteY55" fmla="*/ 580709 h 2080151"/>
              <a:gd name="connsiteX56" fmla="*/ 1408436 w 8147260"/>
              <a:gd name="connsiteY56" fmla="*/ 580709 h 2080151"/>
              <a:gd name="connsiteX57" fmla="*/ 1434438 w 8147260"/>
              <a:gd name="connsiteY57" fmla="*/ 606711 h 2080151"/>
              <a:gd name="connsiteX58" fmla="*/ 1434438 w 8147260"/>
              <a:gd name="connsiteY58" fmla="*/ 645713 h 2080151"/>
              <a:gd name="connsiteX59" fmla="*/ 1434438 w 8147260"/>
              <a:gd name="connsiteY59" fmla="*/ 645713 h 2080151"/>
              <a:gd name="connsiteX60" fmla="*/ 1469107 w 8147260"/>
              <a:gd name="connsiteY60" fmla="*/ 680382 h 2080151"/>
              <a:gd name="connsiteX61" fmla="*/ 1490776 w 8147260"/>
              <a:gd name="connsiteY61" fmla="*/ 702051 h 2080151"/>
              <a:gd name="connsiteX62" fmla="*/ 1490776 w 8147260"/>
              <a:gd name="connsiteY62" fmla="*/ 702051 h 2080151"/>
              <a:gd name="connsiteX63" fmla="*/ 1538445 w 8147260"/>
              <a:gd name="connsiteY63" fmla="*/ 702051 h 2080151"/>
              <a:gd name="connsiteX64" fmla="*/ 1538445 w 8147260"/>
              <a:gd name="connsiteY64" fmla="*/ 762722 h 2080151"/>
              <a:gd name="connsiteX65" fmla="*/ 1560114 w 8147260"/>
              <a:gd name="connsiteY65" fmla="*/ 762722 h 2080151"/>
              <a:gd name="connsiteX66" fmla="*/ 1560114 w 8147260"/>
              <a:gd name="connsiteY66" fmla="*/ 793057 h 2080151"/>
              <a:gd name="connsiteX67" fmla="*/ 1594783 w 8147260"/>
              <a:gd name="connsiteY67" fmla="*/ 793057 h 2080151"/>
              <a:gd name="connsiteX68" fmla="*/ 1594783 w 8147260"/>
              <a:gd name="connsiteY68" fmla="*/ 819059 h 2080151"/>
              <a:gd name="connsiteX69" fmla="*/ 1646787 w 8147260"/>
              <a:gd name="connsiteY69" fmla="*/ 819059 h 2080151"/>
              <a:gd name="connsiteX70" fmla="*/ 1646787 w 8147260"/>
              <a:gd name="connsiteY70" fmla="*/ 866729 h 2080151"/>
              <a:gd name="connsiteX71" fmla="*/ 1668455 w 8147260"/>
              <a:gd name="connsiteY71" fmla="*/ 866729 h 2080151"/>
              <a:gd name="connsiteX72" fmla="*/ 1668455 w 8147260"/>
              <a:gd name="connsiteY72" fmla="*/ 888398 h 2080151"/>
              <a:gd name="connsiteX73" fmla="*/ 1707458 w 8147260"/>
              <a:gd name="connsiteY73" fmla="*/ 888398 h 2080151"/>
              <a:gd name="connsiteX74" fmla="*/ 1707458 w 8147260"/>
              <a:gd name="connsiteY74" fmla="*/ 901399 h 2080151"/>
              <a:gd name="connsiteX75" fmla="*/ 1737793 w 8147260"/>
              <a:gd name="connsiteY75" fmla="*/ 901399 h 2080151"/>
              <a:gd name="connsiteX76" fmla="*/ 1737793 w 8147260"/>
              <a:gd name="connsiteY76" fmla="*/ 931734 h 2080151"/>
              <a:gd name="connsiteX77" fmla="*/ 1737793 w 8147260"/>
              <a:gd name="connsiteY77" fmla="*/ 931734 h 2080151"/>
              <a:gd name="connsiteX78" fmla="*/ 1759462 w 8147260"/>
              <a:gd name="connsiteY78" fmla="*/ 953403 h 2080151"/>
              <a:gd name="connsiteX79" fmla="*/ 1794131 w 8147260"/>
              <a:gd name="connsiteY79" fmla="*/ 953403 h 2080151"/>
              <a:gd name="connsiteX80" fmla="*/ 1794131 w 8147260"/>
              <a:gd name="connsiteY80" fmla="*/ 953403 h 2080151"/>
              <a:gd name="connsiteX81" fmla="*/ 1794131 w 8147260"/>
              <a:gd name="connsiteY81" fmla="*/ 992405 h 2080151"/>
              <a:gd name="connsiteX82" fmla="*/ 1820133 w 8147260"/>
              <a:gd name="connsiteY82" fmla="*/ 992405 h 2080151"/>
              <a:gd name="connsiteX83" fmla="*/ 1820133 w 8147260"/>
              <a:gd name="connsiteY83" fmla="*/ 992405 h 2080151"/>
              <a:gd name="connsiteX84" fmla="*/ 1837468 w 8147260"/>
              <a:gd name="connsiteY84" fmla="*/ 1009740 h 2080151"/>
              <a:gd name="connsiteX85" fmla="*/ 1850468 w 8147260"/>
              <a:gd name="connsiteY85" fmla="*/ 1022740 h 2080151"/>
              <a:gd name="connsiteX86" fmla="*/ 1885137 w 8147260"/>
              <a:gd name="connsiteY86" fmla="*/ 1022740 h 2080151"/>
              <a:gd name="connsiteX87" fmla="*/ 1885137 w 8147260"/>
              <a:gd name="connsiteY87" fmla="*/ 1057410 h 2080151"/>
              <a:gd name="connsiteX88" fmla="*/ 1915473 w 8147260"/>
              <a:gd name="connsiteY88" fmla="*/ 1057410 h 2080151"/>
              <a:gd name="connsiteX89" fmla="*/ 1915473 w 8147260"/>
              <a:gd name="connsiteY89" fmla="*/ 1057410 h 2080151"/>
              <a:gd name="connsiteX90" fmla="*/ 1941475 w 8147260"/>
              <a:gd name="connsiteY90" fmla="*/ 1083412 h 2080151"/>
              <a:gd name="connsiteX91" fmla="*/ 1941475 w 8147260"/>
              <a:gd name="connsiteY91" fmla="*/ 1109414 h 2080151"/>
              <a:gd name="connsiteX92" fmla="*/ 1980478 w 8147260"/>
              <a:gd name="connsiteY92" fmla="*/ 1109414 h 2080151"/>
              <a:gd name="connsiteX93" fmla="*/ 1980478 w 8147260"/>
              <a:gd name="connsiteY93" fmla="*/ 1131082 h 2080151"/>
              <a:gd name="connsiteX94" fmla="*/ 2023814 w 8147260"/>
              <a:gd name="connsiteY94" fmla="*/ 1131082 h 2080151"/>
              <a:gd name="connsiteX95" fmla="*/ 2023814 w 8147260"/>
              <a:gd name="connsiteY95" fmla="*/ 1148417 h 2080151"/>
              <a:gd name="connsiteX96" fmla="*/ 2054150 w 8147260"/>
              <a:gd name="connsiteY96" fmla="*/ 1148417 h 2080151"/>
              <a:gd name="connsiteX97" fmla="*/ 2054150 w 8147260"/>
              <a:gd name="connsiteY97" fmla="*/ 1148417 h 2080151"/>
              <a:gd name="connsiteX98" fmla="*/ 2106153 w 8147260"/>
              <a:gd name="connsiteY98" fmla="*/ 1148417 h 2080151"/>
              <a:gd name="connsiteX99" fmla="*/ 2106153 w 8147260"/>
              <a:gd name="connsiteY99" fmla="*/ 1196087 h 2080151"/>
              <a:gd name="connsiteX100" fmla="*/ 2162491 w 8147260"/>
              <a:gd name="connsiteY100" fmla="*/ 1196087 h 2080151"/>
              <a:gd name="connsiteX101" fmla="*/ 2162491 w 8147260"/>
              <a:gd name="connsiteY101" fmla="*/ 1222089 h 2080151"/>
              <a:gd name="connsiteX102" fmla="*/ 2214495 w 8147260"/>
              <a:gd name="connsiteY102" fmla="*/ 1222089 h 2080151"/>
              <a:gd name="connsiteX103" fmla="*/ 2214495 w 8147260"/>
              <a:gd name="connsiteY103" fmla="*/ 1222089 h 2080151"/>
              <a:gd name="connsiteX104" fmla="*/ 2240497 w 8147260"/>
              <a:gd name="connsiteY104" fmla="*/ 1248091 h 2080151"/>
              <a:gd name="connsiteX105" fmla="*/ 2240497 w 8147260"/>
              <a:gd name="connsiteY105" fmla="*/ 1248091 h 2080151"/>
              <a:gd name="connsiteX106" fmla="*/ 2240497 w 8147260"/>
              <a:gd name="connsiteY106" fmla="*/ 1287093 h 2080151"/>
              <a:gd name="connsiteX107" fmla="*/ 2279499 w 8147260"/>
              <a:gd name="connsiteY107" fmla="*/ 1287093 h 2080151"/>
              <a:gd name="connsiteX108" fmla="*/ 2279499 w 8147260"/>
              <a:gd name="connsiteY108" fmla="*/ 1287093 h 2080151"/>
              <a:gd name="connsiteX109" fmla="*/ 2305501 w 8147260"/>
              <a:gd name="connsiteY109" fmla="*/ 1313095 h 2080151"/>
              <a:gd name="connsiteX110" fmla="*/ 2331503 w 8147260"/>
              <a:gd name="connsiteY110" fmla="*/ 1339097 h 2080151"/>
              <a:gd name="connsiteX111" fmla="*/ 2374840 w 8147260"/>
              <a:gd name="connsiteY111" fmla="*/ 1339097 h 2080151"/>
              <a:gd name="connsiteX112" fmla="*/ 2383507 w 8147260"/>
              <a:gd name="connsiteY112" fmla="*/ 1347764 h 2080151"/>
              <a:gd name="connsiteX113" fmla="*/ 2435511 w 8147260"/>
              <a:gd name="connsiteY113" fmla="*/ 1347764 h 2080151"/>
              <a:gd name="connsiteX114" fmla="*/ 2444179 w 8147260"/>
              <a:gd name="connsiteY114" fmla="*/ 1356432 h 2080151"/>
              <a:gd name="connsiteX115" fmla="*/ 2487515 w 8147260"/>
              <a:gd name="connsiteY115" fmla="*/ 1356432 h 2080151"/>
              <a:gd name="connsiteX116" fmla="*/ 2487515 w 8147260"/>
              <a:gd name="connsiteY116" fmla="*/ 1382434 h 2080151"/>
              <a:gd name="connsiteX117" fmla="*/ 2543852 w 8147260"/>
              <a:gd name="connsiteY117" fmla="*/ 1382434 h 2080151"/>
              <a:gd name="connsiteX118" fmla="*/ 2543852 w 8147260"/>
              <a:gd name="connsiteY118" fmla="*/ 1382434 h 2080151"/>
              <a:gd name="connsiteX119" fmla="*/ 2595856 w 8147260"/>
              <a:gd name="connsiteY119" fmla="*/ 1382434 h 2080151"/>
              <a:gd name="connsiteX120" fmla="*/ 2595856 w 8147260"/>
              <a:gd name="connsiteY120" fmla="*/ 1425770 h 2080151"/>
              <a:gd name="connsiteX121" fmla="*/ 2656527 w 8147260"/>
              <a:gd name="connsiteY121" fmla="*/ 1425770 h 2080151"/>
              <a:gd name="connsiteX122" fmla="*/ 2656527 w 8147260"/>
              <a:gd name="connsiteY122" fmla="*/ 1425770 h 2080151"/>
              <a:gd name="connsiteX123" fmla="*/ 2678195 w 8147260"/>
              <a:gd name="connsiteY123" fmla="*/ 1447438 h 2080151"/>
              <a:gd name="connsiteX124" fmla="*/ 2678195 w 8147260"/>
              <a:gd name="connsiteY124" fmla="*/ 1482108 h 2080151"/>
              <a:gd name="connsiteX125" fmla="*/ 2769202 w 8147260"/>
              <a:gd name="connsiteY125" fmla="*/ 1482108 h 2080151"/>
              <a:gd name="connsiteX126" fmla="*/ 2769202 w 8147260"/>
              <a:gd name="connsiteY126" fmla="*/ 1508110 h 2080151"/>
              <a:gd name="connsiteX127" fmla="*/ 2812538 w 8147260"/>
              <a:gd name="connsiteY127" fmla="*/ 1508110 h 2080151"/>
              <a:gd name="connsiteX128" fmla="*/ 2812538 w 8147260"/>
              <a:gd name="connsiteY128" fmla="*/ 1508110 h 2080151"/>
              <a:gd name="connsiteX129" fmla="*/ 2877543 w 8147260"/>
              <a:gd name="connsiteY129" fmla="*/ 1508110 h 2080151"/>
              <a:gd name="connsiteX130" fmla="*/ 2877543 w 8147260"/>
              <a:gd name="connsiteY130" fmla="*/ 1534111 h 2080151"/>
              <a:gd name="connsiteX131" fmla="*/ 2942548 w 8147260"/>
              <a:gd name="connsiteY131" fmla="*/ 1534111 h 2080151"/>
              <a:gd name="connsiteX132" fmla="*/ 2942548 w 8147260"/>
              <a:gd name="connsiteY132" fmla="*/ 1547112 h 2080151"/>
              <a:gd name="connsiteX133" fmla="*/ 3024887 w 8147260"/>
              <a:gd name="connsiteY133" fmla="*/ 1547112 h 2080151"/>
              <a:gd name="connsiteX134" fmla="*/ 3024887 w 8147260"/>
              <a:gd name="connsiteY134" fmla="*/ 1577448 h 2080151"/>
              <a:gd name="connsiteX135" fmla="*/ 3163564 w 8147260"/>
              <a:gd name="connsiteY135" fmla="*/ 1577448 h 2080151"/>
              <a:gd name="connsiteX136" fmla="*/ 3163564 w 8147260"/>
              <a:gd name="connsiteY136" fmla="*/ 1603450 h 2080151"/>
              <a:gd name="connsiteX137" fmla="*/ 3232902 w 8147260"/>
              <a:gd name="connsiteY137" fmla="*/ 1603450 h 2080151"/>
              <a:gd name="connsiteX138" fmla="*/ 3237236 w 8147260"/>
              <a:gd name="connsiteY138" fmla="*/ 1607784 h 2080151"/>
              <a:gd name="connsiteX139" fmla="*/ 3310908 w 8147260"/>
              <a:gd name="connsiteY139" fmla="*/ 1607784 h 2080151"/>
              <a:gd name="connsiteX140" fmla="*/ 3310908 w 8147260"/>
              <a:gd name="connsiteY140" fmla="*/ 1655454 h 2080151"/>
              <a:gd name="connsiteX141" fmla="*/ 3384580 w 8147260"/>
              <a:gd name="connsiteY141" fmla="*/ 1655454 h 2080151"/>
              <a:gd name="connsiteX142" fmla="*/ 3393247 w 8147260"/>
              <a:gd name="connsiteY142" fmla="*/ 1664121 h 2080151"/>
              <a:gd name="connsiteX143" fmla="*/ 3458252 w 8147260"/>
              <a:gd name="connsiteY143" fmla="*/ 1664121 h 2080151"/>
              <a:gd name="connsiteX144" fmla="*/ 3458252 w 8147260"/>
              <a:gd name="connsiteY144" fmla="*/ 1681456 h 2080151"/>
              <a:gd name="connsiteX145" fmla="*/ 3579594 w 8147260"/>
              <a:gd name="connsiteY145" fmla="*/ 1681456 h 2080151"/>
              <a:gd name="connsiteX146" fmla="*/ 3579594 w 8147260"/>
              <a:gd name="connsiteY146" fmla="*/ 1703124 h 2080151"/>
              <a:gd name="connsiteX147" fmla="*/ 3765941 w 8147260"/>
              <a:gd name="connsiteY147" fmla="*/ 1703124 h 2080151"/>
              <a:gd name="connsiteX148" fmla="*/ 3778942 w 8147260"/>
              <a:gd name="connsiteY148" fmla="*/ 1716125 h 2080151"/>
              <a:gd name="connsiteX149" fmla="*/ 3848280 w 8147260"/>
              <a:gd name="connsiteY149" fmla="*/ 1716125 h 2080151"/>
              <a:gd name="connsiteX150" fmla="*/ 3848280 w 8147260"/>
              <a:gd name="connsiteY150" fmla="*/ 1716125 h 2080151"/>
              <a:gd name="connsiteX151" fmla="*/ 3926286 w 8147260"/>
              <a:gd name="connsiteY151" fmla="*/ 1716125 h 2080151"/>
              <a:gd name="connsiteX152" fmla="*/ 3926286 w 8147260"/>
              <a:gd name="connsiteY152" fmla="*/ 1750794 h 2080151"/>
              <a:gd name="connsiteX153" fmla="*/ 4008625 w 8147260"/>
              <a:gd name="connsiteY153" fmla="*/ 1750794 h 2080151"/>
              <a:gd name="connsiteX154" fmla="*/ 4008625 w 8147260"/>
              <a:gd name="connsiteY154" fmla="*/ 1750794 h 2080151"/>
              <a:gd name="connsiteX155" fmla="*/ 4142969 w 8147260"/>
              <a:gd name="connsiteY155" fmla="*/ 1750794 h 2080151"/>
              <a:gd name="connsiteX156" fmla="*/ 4142969 w 8147260"/>
              <a:gd name="connsiteY156" fmla="*/ 1772462 h 2080151"/>
              <a:gd name="connsiteX157" fmla="*/ 4446324 w 8147260"/>
              <a:gd name="connsiteY157" fmla="*/ 1772462 h 2080151"/>
              <a:gd name="connsiteX158" fmla="*/ 4454991 w 8147260"/>
              <a:gd name="connsiteY158" fmla="*/ 1781129 h 2080151"/>
              <a:gd name="connsiteX159" fmla="*/ 4606669 w 8147260"/>
              <a:gd name="connsiteY159" fmla="*/ 1781129 h 2080151"/>
              <a:gd name="connsiteX160" fmla="*/ 4606669 w 8147260"/>
              <a:gd name="connsiteY160" fmla="*/ 1807131 h 2080151"/>
              <a:gd name="connsiteX161" fmla="*/ 4697676 w 8147260"/>
              <a:gd name="connsiteY161" fmla="*/ 1807131 h 2080151"/>
              <a:gd name="connsiteX162" fmla="*/ 4706343 w 8147260"/>
              <a:gd name="connsiteY162" fmla="*/ 1815798 h 2080151"/>
              <a:gd name="connsiteX163" fmla="*/ 4780015 w 8147260"/>
              <a:gd name="connsiteY163" fmla="*/ 1815798 h 2080151"/>
              <a:gd name="connsiteX164" fmla="*/ 4780015 w 8147260"/>
              <a:gd name="connsiteY164" fmla="*/ 1837467 h 2080151"/>
              <a:gd name="connsiteX165" fmla="*/ 4884023 w 8147260"/>
              <a:gd name="connsiteY165" fmla="*/ 1837467 h 2080151"/>
              <a:gd name="connsiteX166" fmla="*/ 4884023 w 8147260"/>
              <a:gd name="connsiteY166" fmla="*/ 1859135 h 2080151"/>
              <a:gd name="connsiteX167" fmla="*/ 5152709 w 8147260"/>
              <a:gd name="connsiteY167" fmla="*/ 1859135 h 2080151"/>
              <a:gd name="connsiteX168" fmla="*/ 5152709 w 8147260"/>
              <a:gd name="connsiteY168" fmla="*/ 1876470 h 2080151"/>
              <a:gd name="connsiteX169" fmla="*/ 5287052 w 8147260"/>
              <a:gd name="connsiteY169" fmla="*/ 1876470 h 2080151"/>
              <a:gd name="connsiteX170" fmla="*/ 5287052 w 8147260"/>
              <a:gd name="connsiteY170" fmla="*/ 1876470 h 2080151"/>
              <a:gd name="connsiteX171" fmla="*/ 5581740 w 8147260"/>
              <a:gd name="connsiteY171" fmla="*/ 1876470 h 2080151"/>
              <a:gd name="connsiteX172" fmla="*/ 5581740 w 8147260"/>
              <a:gd name="connsiteY172" fmla="*/ 1950142 h 2080151"/>
              <a:gd name="connsiteX173" fmla="*/ 5668413 w 8147260"/>
              <a:gd name="connsiteY173" fmla="*/ 1950142 h 2080151"/>
              <a:gd name="connsiteX174" fmla="*/ 5668413 w 8147260"/>
              <a:gd name="connsiteY174" fmla="*/ 1971810 h 2080151"/>
              <a:gd name="connsiteX175" fmla="*/ 6279458 w 8147260"/>
              <a:gd name="connsiteY175" fmla="*/ 1971810 h 2080151"/>
              <a:gd name="connsiteX176" fmla="*/ 6279458 w 8147260"/>
              <a:gd name="connsiteY176" fmla="*/ 2002146 h 2080151"/>
              <a:gd name="connsiteX177" fmla="*/ 7284864 w 8147260"/>
              <a:gd name="connsiteY177" fmla="*/ 2002146 h 2080151"/>
              <a:gd name="connsiteX178" fmla="*/ 7284864 w 8147260"/>
              <a:gd name="connsiteY178" fmla="*/ 2075818 h 2080151"/>
              <a:gd name="connsiteX179" fmla="*/ 8147260 w 8147260"/>
              <a:gd name="connsiteY179" fmla="*/ 2080151 h 2080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Lst>
            <a:rect l="l" t="t" r="r" b="b"/>
            <a:pathLst>
              <a:path w="8147260" h="2080151">
                <a:moveTo>
                  <a:pt x="0" y="0"/>
                </a:moveTo>
                <a:lnTo>
                  <a:pt x="95340" y="0"/>
                </a:lnTo>
                <a:lnTo>
                  <a:pt x="95340" y="26002"/>
                </a:lnTo>
                <a:lnTo>
                  <a:pt x="156011" y="26002"/>
                </a:lnTo>
                <a:lnTo>
                  <a:pt x="164679" y="34670"/>
                </a:lnTo>
                <a:lnTo>
                  <a:pt x="238351" y="34670"/>
                </a:lnTo>
                <a:lnTo>
                  <a:pt x="238351" y="60671"/>
                </a:lnTo>
                <a:lnTo>
                  <a:pt x="277353" y="60671"/>
                </a:lnTo>
                <a:lnTo>
                  <a:pt x="281687" y="65005"/>
                </a:lnTo>
                <a:lnTo>
                  <a:pt x="342358" y="65005"/>
                </a:lnTo>
                <a:lnTo>
                  <a:pt x="342358" y="78005"/>
                </a:lnTo>
                <a:lnTo>
                  <a:pt x="528705" y="78005"/>
                </a:lnTo>
                <a:lnTo>
                  <a:pt x="528705" y="86673"/>
                </a:lnTo>
                <a:lnTo>
                  <a:pt x="572042" y="86673"/>
                </a:lnTo>
                <a:lnTo>
                  <a:pt x="572042" y="104007"/>
                </a:lnTo>
                <a:lnTo>
                  <a:pt x="624045" y="104007"/>
                </a:lnTo>
                <a:lnTo>
                  <a:pt x="624045" y="112674"/>
                </a:lnTo>
                <a:lnTo>
                  <a:pt x="645714" y="112674"/>
                </a:lnTo>
                <a:lnTo>
                  <a:pt x="645714" y="130009"/>
                </a:lnTo>
                <a:lnTo>
                  <a:pt x="702051" y="130009"/>
                </a:lnTo>
                <a:lnTo>
                  <a:pt x="702051" y="151677"/>
                </a:lnTo>
                <a:lnTo>
                  <a:pt x="793058" y="151677"/>
                </a:lnTo>
                <a:lnTo>
                  <a:pt x="793058" y="177679"/>
                </a:lnTo>
                <a:lnTo>
                  <a:pt x="858062" y="177679"/>
                </a:lnTo>
                <a:lnTo>
                  <a:pt x="858062" y="199347"/>
                </a:lnTo>
                <a:lnTo>
                  <a:pt x="910066" y="199347"/>
                </a:lnTo>
                <a:lnTo>
                  <a:pt x="910066" y="208015"/>
                </a:lnTo>
                <a:lnTo>
                  <a:pt x="949069" y="208015"/>
                </a:lnTo>
                <a:lnTo>
                  <a:pt x="949069" y="234017"/>
                </a:lnTo>
                <a:lnTo>
                  <a:pt x="975071" y="234017"/>
                </a:lnTo>
                <a:lnTo>
                  <a:pt x="975071" y="251351"/>
                </a:lnTo>
                <a:lnTo>
                  <a:pt x="1018407" y="251351"/>
                </a:lnTo>
                <a:lnTo>
                  <a:pt x="1018407" y="273020"/>
                </a:lnTo>
                <a:lnTo>
                  <a:pt x="1053077" y="273020"/>
                </a:lnTo>
                <a:lnTo>
                  <a:pt x="1053077" y="299021"/>
                </a:lnTo>
                <a:lnTo>
                  <a:pt x="1074745" y="299021"/>
                </a:lnTo>
                <a:lnTo>
                  <a:pt x="1074745" y="307689"/>
                </a:lnTo>
                <a:lnTo>
                  <a:pt x="1100747" y="307689"/>
                </a:lnTo>
                <a:lnTo>
                  <a:pt x="1100747" y="333691"/>
                </a:lnTo>
                <a:lnTo>
                  <a:pt x="1100747" y="333691"/>
                </a:lnTo>
                <a:lnTo>
                  <a:pt x="1126749" y="359693"/>
                </a:lnTo>
                <a:lnTo>
                  <a:pt x="1144083" y="359693"/>
                </a:lnTo>
                <a:lnTo>
                  <a:pt x="1144083" y="398695"/>
                </a:lnTo>
                <a:lnTo>
                  <a:pt x="1196087" y="398695"/>
                </a:lnTo>
                <a:lnTo>
                  <a:pt x="1196087" y="437698"/>
                </a:lnTo>
                <a:lnTo>
                  <a:pt x="1222089" y="437698"/>
                </a:lnTo>
                <a:lnTo>
                  <a:pt x="1222089" y="468034"/>
                </a:lnTo>
                <a:lnTo>
                  <a:pt x="1248091" y="468034"/>
                </a:lnTo>
                <a:lnTo>
                  <a:pt x="1248091" y="489702"/>
                </a:lnTo>
                <a:lnTo>
                  <a:pt x="1274093" y="489702"/>
                </a:lnTo>
                <a:lnTo>
                  <a:pt x="1274093" y="520038"/>
                </a:lnTo>
                <a:lnTo>
                  <a:pt x="1334764" y="520038"/>
                </a:lnTo>
                <a:lnTo>
                  <a:pt x="1334764" y="559040"/>
                </a:lnTo>
                <a:lnTo>
                  <a:pt x="1382434" y="559040"/>
                </a:lnTo>
                <a:lnTo>
                  <a:pt x="1382434" y="580709"/>
                </a:lnTo>
                <a:lnTo>
                  <a:pt x="1408436" y="580709"/>
                </a:lnTo>
                <a:lnTo>
                  <a:pt x="1408436" y="580709"/>
                </a:lnTo>
                <a:lnTo>
                  <a:pt x="1434438" y="606711"/>
                </a:lnTo>
                <a:lnTo>
                  <a:pt x="1434438" y="645713"/>
                </a:lnTo>
                <a:lnTo>
                  <a:pt x="1434438" y="645713"/>
                </a:lnTo>
                <a:lnTo>
                  <a:pt x="1469107" y="680382"/>
                </a:lnTo>
                <a:lnTo>
                  <a:pt x="1490776" y="702051"/>
                </a:lnTo>
                <a:lnTo>
                  <a:pt x="1490776" y="702051"/>
                </a:lnTo>
                <a:lnTo>
                  <a:pt x="1538445" y="702051"/>
                </a:lnTo>
                <a:lnTo>
                  <a:pt x="1538445" y="762722"/>
                </a:lnTo>
                <a:lnTo>
                  <a:pt x="1560114" y="762722"/>
                </a:lnTo>
                <a:lnTo>
                  <a:pt x="1560114" y="793057"/>
                </a:lnTo>
                <a:lnTo>
                  <a:pt x="1594783" y="793057"/>
                </a:lnTo>
                <a:lnTo>
                  <a:pt x="1594783" y="819059"/>
                </a:lnTo>
                <a:lnTo>
                  <a:pt x="1646787" y="819059"/>
                </a:lnTo>
                <a:lnTo>
                  <a:pt x="1646787" y="866729"/>
                </a:lnTo>
                <a:lnTo>
                  <a:pt x="1668455" y="866729"/>
                </a:lnTo>
                <a:lnTo>
                  <a:pt x="1668455" y="888398"/>
                </a:lnTo>
                <a:lnTo>
                  <a:pt x="1707458" y="888398"/>
                </a:lnTo>
                <a:lnTo>
                  <a:pt x="1707458" y="901399"/>
                </a:lnTo>
                <a:lnTo>
                  <a:pt x="1737793" y="901399"/>
                </a:lnTo>
                <a:lnTo>
                  <a:pt x="1737793" y="931734"/>
                </a:lnTo>
                <a:lnTo>
                  <a:pt x="1737793" y="931734"/>
                </a:lnTo>
                <a:lnTo>
                  <a:pt x="1759462" y="953403"/>
                </a:lnTo>
                <a:lnTo>
                  <a:pt x="1794131" y="953403"/>
                </a:lnTo>
                <a:lnTo>
                  <a:pt x="1794131" y="953403"/>
                </a:lnTo>
                <a:lnTo>
                  <a:pt x="1794131" y="992405"/>
                </a:lnTo>
                <a:lnTo>
                  <a:pt x="1820133" y="992405"/>
                </a:lnTo>
                <a:lnTo>
                  <a:pt x="1820133" y="992405"/>
                </a:lnTo>
                <a:lnTo>
                  <a:pt x="1837468" y="1009740"/>
                </a:lnTo>
                <a:lnTo>
                  <a:pt x="1850468" y="1022740"/>
                </a:lnTo>
                <a:lnTo>
                  <a:pt x="1885137" y="1022740"/>
                </a:lnTo>
                <a:lnTo>
                  <a:pt x="1885137" y="1057410"/>
                </a:lnTo>
                <a:lnTo>
                  <a:pt x="1915473" y="1057410"/>
                </a:lnTo>
                <a:lnTo>
                  <a:pt x="1915473" y="1057410"/>
                </a:lnTo>
                <a:lnTo>
                  <a:pt x="1941475" y="1083412"/>
                </a:lnTo>
                <a:lnTo>
                  <a:pt x="1941475" y="1109414"/>
                </a:lnTo>
                <a:lnTo>
                  <a:pt x="1980478" y="1109414"/>
                </a:lnTo>
                <a:lnTo>
                  <a:pt x="1980478" y="1131082"/>
                </a:lnTo>
                <a:lnTo>
                  <a:pt x="2023814" y="1131082"/>
                </a:lnTo>
                <a:lnTo>
                  <a:pt x="2023814" y="1148417"/>
                </a:lnTo>
                <a:lnTo>
                  <a:pt x="2054150" y="1148417"/>
                </a:lnTo>
                <a:lnTo>
                  <a:pt x="2054150" y="1148417"/>
                </a:lnTo>
                <a:lnTo>
                  <a:pt x="2106153" y="1148417"/>
                </a:lnTo>
                <a:lnTo>
                  <a:pt x="2106153" y="1196087"/>
                </a:lnTo>
                <a:lnTo>
                  <a:pt x="2162491" y="1196087"/>
                </a:lnTo>
                <a:lnTo>
                  <a:pt x="2162491" y="1222089"/>
                </a:lnTo>
                <a:lnTo>
                  <a:pt x="2214495" y="1222089"/>
                </a:lnTo>
                <a:lnTo>
                  <a:pt x="2214495" y="1222089"/>
                </a:lnTo>
                <a:lnTo>
                  <a:pt x="2240497" y="1248091"/>
                </a:lnTo>
                <a:lnTo>
                  <a:pt x="2240497" y="1248091"/>
                </a:lnTo>
                <a:lnTo>
                  <a:pt x="2240497" y="1287093"/>
                </a:lnTo>
                <a:lnTo>
                  <a:pt x="2279499" y="1287093"/>
                </a:lnTo>
                <a:lnTo>
                  <a:pt x="2279499" y="1287093"/>
                </a:lnTo>
                <a:lnTo>
                  <a:pt x="2305501" y="1313095"/>
                </a:lnTo>
                <a:lnTo>
                  <a:pt x="2331503" y="1339097"/>
                </a:lnTo>
                <a:lnTo>
                  <a:pt x="2374840" y="1339097"/>
                </a:lnTo>
                <a:lnTo>
                  <a:pt x="2383507" y="1347764"/>
                </a:lnTo>
                <a:lnTo>
                  <a:pt x="2435511" y="1347764"/>
                </a:lnTo>
                <a:lnTo>
                  <a:pt x="2444179" y="1356432"/>
                </a:lnTo>
                <a:lnTo>
                  <a:pt x="2487515" y="1356432"/>
                </a:lnTo>
                <a:lnTo>
                  <a:pt x="2487515" y="1382434"/>
                </a:lnTo>
                <a:lnTo>
                  <a:pt x="2543852" y="1382434"/>
                </a:lnTo>
                <a:lnTo>
                  <a:pt x="2543852" y="1382434"/>
                </a:lnTo>
                <a:lnTo>
                  <a:pt x="2595856" y="1382434"/>
                </a:lnTo>
                <a:lnTo>
                  <a:pt x="2595856" y="1425770"/>
                </a:lnTo>
                <a:lnTo>
                  <a:pt x="2656527" y="1425770"/>
                </a:lnTo>
                <a:lnTo>
                  <a:pt x="2656527" y="1425770"/>
                </a:lnTo>
                <a:lnTo>
                  <a:pt x="2678195" y="1447438"/>
                </a:lnTo>
                <a:lnTo>
                  <a:pt x="2678195" y="1482108"/>
                </a:lnTo>
                <a:lnTo>
                  <a:pt x="2769202" y="1482108"/>
                </a:lnTo>
                <a:lnTo>
                  <a:pt x="2769202" y="1508110"/>
                </a:lnTo>
                <a:lnTo>
                  <a:pt x="2812538" y="1508110"/>
                </a:lnTo>
                <a:lnTo>
                  <a:pt x="2812538" y="1508110"/>
                </a:lnTo>
                <a:lnTo>
                  <a:pt x="2877543" y="1508110"/>
                </a:lnTo>
                <a:lnTo>
                  <a:pt x="2877543" y="1534111"/>
                </a:lnTo>
                <a:lnTo>
                  <a:pt x="2942548" y="1534111"/>
                </a:lnTo>
                <a:lnTo>
                  <a:pt x="2942548" y="1547112"/>
                </a:lnTo>
                <a:lnTo>
                  <a:pt x="3024887" y="1547112"/>
                </a:lnTo>
                <a:lnTo>
                  <a:pt x="3024887" y="1577448"/>
                </a:lnTo>
                <a:lnTo>
                  <a:pt x="3163564" y="1577448"/>
                </a:lnTo>
                <a:lnTo>
                  <a:pt x="3163564" y="1603450"/>
                </a:lnTo>
                <a:lnTo>
                  <a:pt x="3232902" y="1603450"/>
                </a:lnTo>
                <a:lnTo>
                  <a:pt x="3237236" y="1607784"/>
                </a:lnTo>
                <a:lnTo>
                  <a:pt x="3310908" y="1607784"/>
                </a:lnTo>
                <a:lnTo>
                  <a:pt x="3310908" y="1655454"/>
                </a:lnTo>
                <a:lnTo>
                  <a:pt x="3384580" y="1655454"/>
                </a:lnTo>
                <a:lnTo>
                  <a:pt x="3393247" y="1664121"/>
                </a:lnTo>
                <a:lnTo>
                  <a:pt x="3458252" y="1664121"/>
                </a:lnTo>
                <a:lnTo>
                  <a:pt x="3458252" y="1681456"/>
                </a:lnTo>
                <a:lnTo>
                  <a:pt x="3579594" y="1681456"/>
                </a:lnTo>
                <a:lnTo>
                  <a:pt x="3579594" y="1703124"/>
                </a:lnTo>
                <a:lnTo>
                  <a:pt x="3765941" y="1703124"/>
                </a:lnTo>
                <a:lnTo>
                  <a:pt x="3778942" y="1716125"/>
                </a:lnTo>
                <a:lnTo>
                  <a:pt x="3848280" y="1716125"/>
                </a:lnTo>
                <a:lnTo>
                  <a:pt x="3848280" y="1716125"/>
                </a:lnTo>
                <a:lnTo>
                  <a:pt x="3926286" y="1716125"/>
                </a:lnTo>
                <a:lnTo>
                  <a:pt x="3926286" y="1750794"/>
                </a:lnTo>
                <a:lnTo>
                  <a:pt x="4008625" y="1750794"/>
                </a:lnTo>
                <a:lnTo>
                  <a:pt x="4008625" y="1750794"/>
                </a:lnTo>
                <a:lnTo>
                  <a:pt x="4142969" y="1750794"/>
                </a:lnTo>
                <a:lnTo>
                  <a:pt x="4142969" y="1772462"/>
                </a:lnTo>
                <a:lnTo>
                  <a:pt x="4446324" y="1772462"/>
                </a:lnTo>
                <a:lnTo>
                  <a:pt x="4454991" y="1781129"/>
                </a:lnTo>
                <a:lnTo>
                  <a:pt x="4606669" y="1781129"/>
                </a:lnTo>
                <a:lnTo>
                  <a:pt x="4606669" y="1807131"/>
                </a:lnTo>
                <a:lnTo>
                  <a:pt x="4697676" y="1807131"/>
                </a:lnTo>
                <a:lnTo>
                  <a:pt x="4706343" y="1815798"/>
                </a:lnTo>
                <a:lnTo>
                  <a:pt x="4780015" y="1815798"/>
                </a:lnTo>
                <a:lnTo>
                  <a:pt x="4780015" y="1837467"/>
                </a:lnTo>
                <a:lnTo>
                  <a:pt x="4884023" y="1837467"/>
                </a:lnTo>
                <a:lnTo>
                  <a:pt x="4884023" y="1859135"/>
                </a:lnTo>
                <a:lnTo>
                  <a:pt x="5152709" y="1859135"/>
                </a:lnTo>
                <a:lnTo>
                  <a:pt x="5152709" y="1876470"/>
                </a:lnTo>
                <a:lnTo>
                  <a:pt x="5287052" y="1876470"/>
                </a:lnTo>
                <a:lnTo>
                  <a:pt x="5287052" y="1876470"/>
                </a:lnTo>
                <a:lnTo>
                  <a:pt x="5581740" y="1876470"/>
                </a:lnTo>
                <a:lnTo>
                  <a:pt x="5581740" y="1950142"/>
                </a:lnTo>
                <a:lnTo>
                  <a:pt x="5668413" y="1950142"/>
                </a:lnTo>
                <a:lnTo>
                  <a:pt x="5668413" y="1971810"/>
                </a:lnTo>
                <a:lnTo>
                  <a:pt x="6279458" y="1971810"/>
                </a:lnTo>
                <a:lnTo>
                  <a:pt x="6279458" y="2002146"/>
                </a:lnTo>
                <a:lnTo>
                  <a:pt x="7284864" y="2002146"/>
                </a:lnTo>
                <a:lnTo>
                  <a:pt x="7284864" y="2075818"/>
                </a:lnTo>
                <a:lnTo>
                  <a:pt x="8147260" y="2080151"/>
                </a:lnTo>
              </a:path>
            </a:pathLst>
          </a:custGeom>
          <a:noFill/>
          <a:ln w="28575">
            <a:solidFill>
              <a:schemeClr val="accent1"/>
            </a:solidFill>
            <a:miter lim="800000"/>
            <a:headEnd/>
            <a:tailEnd/>
          </a:ln>
        </p:spPr>
        <p:txBody>
          <a:bodyPr rtlCol="0" anchor="ctr"/>
          <a:lstStyle/>
          <a:p>
            <a:pPr algn="ctr"/>
            <a:endParaRPr lang="en-US" dirty="0"/>
          </a:p>
        </p:txBody>
      </p:sp>
      <p:sp>
        <p:nvSpPr>
          <p:cNvPr id="65" name="Freeform: Shape 64">
            <a:extLst>
              <a:ext uri="{FF2B5EF4-FFF2-40B4-BE49-F238E27FC236}">
                <a16:creationId xmlns:a16="http://schemas.microsoft.com/office/drawing/2014/main" id="{7FF99CC7-A9B9-47D3-9588-19B86A9A9A98}"/>
              </a:ext>
            </a:extLst>
          </p:cNvPr>
          <p:cNvSpPr/>
          <p:nvPr/>
        </p:nvSpPr>
        <p:spPr bwMode="auto">
          <a:xfrm>
            <a:off x="2760535" y="2340171"/>
            <a:ext cx="7822237" cy="2080151"/>
          </a:xfrm>
          <a:custGeom>
            <a:avLst/>
            <a:gdLst>
              <a:gd name="connsiteX0" fmla="*/ 0 w 7705228"/>
              <a:gd name="connsiteY0" fmla="*/ 0 h 2080151"/>
              <a:gd name="connsiteX1" fmla="*/ 95340 w 7705228"/>
              <a:gd name="connsiteY1" fmla="*/ 0 h 2080151"/>
              <a:gd name="connsiteX2" fmla="*/ 95340 w 7705228"/>
              <a:gd name="connsiteY2" fmla="*/ 0 h 2080151"/>
              <a:gd name="connsiteX3" fmla="*/ 125675 w 7705228"/>
              <a:gd name="connsiteY3" fmla="*/ 30335 h 2080151"/>
              <a:gd name="connsiteX4" fmla="*/ 125675 w 7705228"/>
              <a:gd name="connsiteY4" fmla="*/ 52003 h 2080151"/>
              <a:gd name="connsiteX5" fmla="*/ 182013 w 7705228"/>
              <a:gd name="connsiteY5" fmla="*/ 52003 h 2080151"/>
              <a:gd name="connsiteX6" fmla="*/ 182013 w 7705228"/>
              <a:gd name="connsiteY6" fmla="*/ 65004 h 2080151"/>
              <a:gd name="connsiteX7" fmla="*/ 260019 w 7705228"/>
              <a:gd name="connsiteY7" fmla="*/ 65004 h 2080151"/>
              <a:gd name="connsiteX8" fmla="*/ 260019 w 7705228"/>
              <a:gd name="connsiteY8" fmla="*/ 130009 h 2080151"/>
              <a:gd name="connsiteX9" fmla="*/ 372693 w 7705228"/>
              <a:gd name="connsiteY9" fmla="*/ 130009 h 2080151"/>
              <a:gd name="connsiteX10" fmla="*/ 372693 w 7705228"/>
              <a:gd name="connsiteY10" fmla="*/ 160345 h 2080151"/>
              <a:gd name="connsiteX11" fmla="*/ 411696 w 7705228"/>
              <a:gd name="connsiteY11" fmla="*/ 160345 h 2080151"/>
              <a:gd name="connsiteX12" fmla="*/ 411696 w 7705228"/>
              <a:gd name="connsiteY12" fmla="*/ 173346 h 2080151"/>
              <a:gd name="connsiteX13" fmla="*/ 563374 w 7705228"/>
              <a:gd name="connsiteY13" fmla="*/ 173346 h 2080151"/>
              <a:gd name="connsiteX14" fmla="*/ 563374 w 7705228"/>
              <a:gd name="connsiteY14" fmla="*/ 199347 h 2080151"/>
              <a:gd name="connsiteX15" fmla="*/ 593710 w 7705228"/>
              <a:gd name="connsiteY15" fmla="*/ 199347 h 2080151"/>
              <a:gd name="connsiteX16" fmla="*/ 593710 w 7705228"/>
              <a:gd name="connsiteY16" fmla="*/ 229683 h 2080151"/>
              <a:gd name="connsiteX17" fmla="*/ 632712 w 7705228"/>
              <a:gd name="connsiteY17" fmla="*/ 229683 h 2080151"/>
              <a:gd name="connsiteX18" fmla="*/ 632712 w 7705228"/>
              <a:gd name="connsiteY18" fmla="*/ 251351 h 2080151"/>
              <a:gd name="connsiteX19" fmla="*/ 689050 w 7705228"/>
              <a:gd name="connsiteY19" fmla="*/ 251351 h 2080151"/>
              <a:gd name="connsiteX20" fmla="*/ 689050 w 7705228"/>
              <a:gd name="connsiteY20" fmla="*/ 264352 h 2080151"/>
              <a:gd name="connsiteX21" fmla="*/ 736720 w 7705228"/>
              <a:gd name="connsiteY21" fmla="*/ 264352 h 2080151"/>
              <a:gd name="connsiteX22" fmla="*/ 736720 w 7705228"/>
              <a:gd name="connsiteY22" fmla="*/ 286020 h 2080151"/>
              <a:gd name="connsiteX23" fmla="*/ 823393 w 7705228"/>
              <a:gd name="connsiteY23" fmla="*/ 286020 h 2080151"/>
              <a:gd name="connsiteX24" fmla="*/ 823393 w 7705228"/>
              <a:gd name="connsiteY24" fmla="*/ 320690 h 2080151"/>
              <a:gd name="connsiteX25" fmla="*/ 923067 w 7705228"/>
              <a:gd name="connsiteY25" fmla="*/ 320690 h 2080151"/>
              <a:gd name="connsiteX26" fmla="*/ 940401 w 7705228"/>
              <a:gd name="connsiteY26" fmla="*/ 338024 h 2080151"/>
              <a:gd name="connsiteX27" fmla="*/ 988072 w 7705228"/>
              <a:gd name="connsiteY27" fmla="*/ 338024 h 2080151"/>
              <a:gd name="connsiteX28" fmla="*/ 988072 w 7705228"/>
              <a:gd name="connsiteY28" fmla="*/ 338024 h 2080151"/>
              <a:gd name="connsiteX29" fmla="*/ 1018408 w 7705228"/>
              <a:gd name="connsiteY29" fmla="*/ 368360 h 2080151"/>
              <a:gd name="connsiteX30" fmla="*/ 1018408 w 7705228"/>
              <a:gd name="connsiteY30" fmla="*/ 385694 h 2080151"/>
              <a:gd name="connsiteX31" fmla="*/ 1048743 w 7705228"/>
              <a:gd name="connsiteY31" fmla="*/ 385694 h 2080151"/>
              <a:gd name="connsiteX32" fmla="*/ 1048743 w 7705228"/>
              <a:gd name="connsiteY32" fmla="*/ 411696 h 2080151"/>
              <a:gd name="connsiteX33" fmla="*/ 1092079 w 7705228"/>
              <a:gd name="connsiteY33" fmla="*/ 411696 h 2080151"/>
              <a:gd name="connsiteX34" fmla="*/ 1092079 w 7705228"/>
              <a:gd name="connsiteY34" fmla="*/ 411696 h 2080151"/>
              <a:gd name="connsiteX35" fmla="*/ 1092079 w 7705228"/>
              <a:gd name="connsiteY35" fmla="*/ 450699 h 2080151"/>
              <a:gd name="connsiteX36" fmla="*/ 1113747 w 7705228"/>
              <a:gd name="connsiteY36" fmla="*/ 450699 h 2080151"/>
              <a:gd name="connsiteX37" fmla="*/ 1113747 w 7705228"/>
              <a:gd name="connsiteY37" fmla="*/ 481035 h 2080151"/>
              <a:gd name="connsiteX38" fmla="*/ 1157084 w 7705228"/>
              <a:gd name="connsiteY38" fmla="*/ 481035 h 2080151"/>
              <a:gd name="connsiteX39" fmla="*/ 1157084 w 7705228"/>
              <a:gd name="connsiteY39" fmla="*/ 507037 h 2080151"/>
              <a:gd name="connsiteX40" fmla="*/ 1200420 w 7705228"/>
              <a:gd name="connsiteY40" fmla="*/ 507037 h 2080151"/>
              <a:gd name="connsiteX41" fmla="*/ 1200420 w 7705228"/>
              <a:gd name="connsiteY41" fmla="*/ 533038 h 2080151"/>
              <a:gd name="connsiteX42" fmla="*/ 1239423 w 7705228"/>
              <a:gd name="connsiteY42" fmla="*/ 533038 h 2080151"/>
              <a:gd name="connsiteX43" fmla="*/ 1239423 w 7705228"/>
              <a:gd name="connsiteY43" fmla="*/ 554707 h 2080151"/>
              <a:gd name="connsiteX44" fmla="*/ 1317429 w 7705228"/>
              <a:gd name="connsiteY44" fmla="*/ 554707 h 2080151"/>
              <a:gd name="connsiteX45" fmla="*/ 1317429 w 7705228"/>
              <a:gd name="connsiteY45" fmla="*/ 572041 h 2080151"/>
              <a:gd name="connsiteX46" fmla="*/ 1317429 w 7705228"/>
              <a:gd name="connsiteY46" fmla="*/ 585042 h 2080151"/>
              <a:gd name="connsiteX47" fmla="*/ 1369433 w 7705228"/>
              <a:gd name="connsiteY47" fmla="*/ 585042 h 2080151"/>
              <a:gd name="connsiteX48" fmla="*/ 1369433 w 7705228"/>
              <a:gd name="connsiteY48" fmla="*/ 585042 h 2080151"/>
              <a:gd name="connsiteX49" fmla="*/ 1399769 w 7705228"/>
              <a:gd name="connsiteY49" fmla="*/ 615378 h 2080151"/>
              <a:gd name="connsiteX50" fmla="*/ 1399769 w 7705228"/>
              <a:gd name="connsiteY50" fmla="*/ 641380 h 2080151"/>
              <a:gd name="connsiteX51" fmla="*/ 1443105 w 7705228"/>
              <a:gd name="connsiteY51" fmla="*/ 641380 h 2080151"/>
              <a:gd name="connsiteX52" fmla="*/ 1443105 w 7705228"/>
              <a:gd name="connsiteY52" fmla="*/ 663048 h 2080151"/>
              <a:gd name="connsiteX53" fmla="*/ 1443105 w 7705228"/>
              <a:gd name="connsiteY53" fmla="*/ 663048 h 2080151"/>
              <a:gd name="connsiteX54" fmla="*/ 1469107 w 7705228"/>
              <a:gd name="connsiteY54" fmla="*/ 689050 h 2080151"/>
              <a:gd name="connsiteX55" fmla="*/ 1503776 w 7705228"/>
              <a:gd name="connsiteY55" fmla="*/ 689050 h 2080151"/>
              <a:gd name="connsiteX56" fmla="*/ 1503776 w 7705228"/>
              <a:gd name="connsiteY56" fmla="*/ 741054 h 2080151"/>
              <a:gd name="connsiteX57" fmla="*/ 1555780 w 7705228"/>
              <a:gd name="connsiteY57" fmla="*/ 741054 h 2080151"/>
              <a:gd name="connsiteX58" fmla="*/ 1555780 w 7705228"/>
              <a:gd name="connsiteY58" fmla="*/ 754055 h 2080151"/>
              <a:gd name="connsiteX59" fmla="*/ 1603450 w 7705228"/>
              <a:gd name="connsiteY59" fmla="*/ 754055 h 2080151"/>
              <a:gd name="connsiteX60" fmla="*/ 1603450 w 7705228"/>
              <a:gd name="connsiteY60" fmla="*/ 797391 h 2080151"/>
              <a:gd name="connsiteX61" fmla="*/ 1629452 w 7705228"/>
              <a:gd name="connsiteY61" fmla="*/ 797391 h 2080151"/>
              <a:gd name="connsiteX62" fmla="*/ 1629452 w 7705228"/>
              <a:gd name="connsiteY62" fmla="*/ 797391 h 2080151"/>
              <a:gd name="connsiteX63" fmla="*/ 1681456 w 7705228"/>
              <a:gd name="connsiteY63" fmla="*/ 849395 h 2080151"/>
              <a:gd name="connsiteX64" fmla="*/ 1681456 w 7705228"/>
              <a:gd name="connsiteY64" fmla="*/ 879730 h 2080151"/>
              <a:gd name="connsiteX65" fmla="*/ 1729126 w 7705228"/>
              <a:gd name="connsiteY65" fmla="*/ 879730 h 2080151"/>
              <a:gd name="connsiteX66" fmla="*/ 1729126 w 7705228"/>
              <a:gd name="connsiteY66" fmla="*/ 914400 h 2080151"/>
              <a:gd name="connsiteX67" fmla="*/ 1781129 w 7705228"/>
              <a:gd name="connsiteY67" fmla="*/ 914400 h 2080151"/>
              <a:gd name="connsiteX68" fmla="*/ 1781129 w 7705228"/>
              <a:gd name="connsiteY68" fmla="*/ 962070 h 2080151"/>
              <a:gd name="connsiteX69" fmla="*/ 1850468 w 7705228"/>
              <a:gd name="connsiteY69" fmla="*/ 962070 h 2080151"/>
              <a:gd name="connsiteX70" fmla="*/ 1850468 w 7705228"/>
              <a:gd name="connsiteY70" fmla="*/ 988072 h 2080151"/>
              <a:gd name="connsiteX71" fmla="*/ 1889471 w 7705228"/>
              <a:gd name="connsiteY71" fmla="*/ 988072 h 2080151"/>
              <a:gd name="connsiteX72" fmla="*/ 1889471 w 7705228"/>
              <a:gd name="connsiteY72" fmla="*/ 1018407 h 2080151"/>
              <a:gd name="connsiteX73" fmla="*/ 1919806 w 7705228"/>
              <a:gd name="connsiteY73" fmla="*/ 1018407 h 2080151"/>
              <a:gd name="connsiteX74" fmla="*/ 1919806 w 7705228"/>
              <a:gd name="connsiteY74" fmla="*/ 1061744 h 2080151"/>
              <a:gd name="connsiteX75" fmla="*/ 1954475 w 7705228"/>
              <a:gd name="connsiteY75" fmla="*/ 1061744 h 2080151"/>
              <a:gd name="connsiteX76" fmla="*/ 1954475 w 7705228"/>
              <a:gd name="connsiteY76" fmla="*/ 1087746 h 2080151"/>
              <a:gd name="connsiteX77" fmla="*/ 1993478 w 7705228"/>
              <a:gd name="connsiteY77" fmla="*/ 1087746 h 2080151"/>
              <a:gd name="connsiteX78" fmla="*/ 1993478 w 7705228"/>
              <a:gd name="connsiteY78" fmla="*/ 1122415 h 2080151"/>
              <a:gd name="connsiteX79" fmla="*/ 2049816 w 7705228"/>
              <a:gd name="connsiteY79" fmla="*/ 1122415 h 2080151"/>
              <a:gd name="connsiteX80" fmla="*/ 2049816 w 7705228"/>
              <a:gd name="connsiteY80" fmla="*/ 1165751 h 2080151"/>
              <a:gd name="connsiteX81" fmla="*/ 2097486 w 7705228"/>
              <a:gd name="connsiteY81" fmla="*/ 1165751 h 2080151"/>
              <a:gd name="connsiteX82" fmla="*/ 2097486 w 7705228"/>
              <a:gd name="connsiteY82" fmla="*/ 1187420 h 2080151"/>
              <a:gd name="connsiteX83" fmla="*/ 2140822 w 7705228"/>
              <a:gd name="connsiteY83" fmla="*/ 1187420 h 2080151"/>
              <a:gd name="connsiteX84" fmla="*/ 2140822 w 7705228"/>
              <a:gd name="connsiteY84" fmla="*/ 1226422 h 2080151"/>
              <a:gd name="connsiteX85" fmla="*/ 2192826 w 7705228"/>
              <a:gd name="connsiteY85" fmla="*/ 1226422 h 2080151"/>
              <a:gd name="connsiteX86" fmla="*/ 2192826 w 7705228"/>
              <a:gd name="connsiteY86" fmla="*/ 1243757 h 2080151"/>
              <a:gd name="connsiteX87" fmla="*/ 2275165 w 7705228"/>
              <a:gd name="connsiteY87" fmla="*/ 1243757 h 2080151"/>
              <a:gd name="connsiteX88" fmla="*/ 2275165 w 7705228"/>
              <a:gd name="connsiteY88" fmla="*/ 1282760 h 2080151"/>
              <a:gd name="connsiteX89" fmla="*/ 2322836 w 7705228"/>
              <a:gd name="connsiteY89" fmla="*/ 1282760 h 2080151"/>
              <a:gd name="connsiteX90" fmla="*/ 2322836 w 7705228"/>
              <a:gd name="connsiteY90" fmla="*/ 1304428 h 2080151"/>
              <a:gd name="connsiteX91" fmla="*/ 2322836 w 7705228"/>
              <a:gd name="connsiteY91" fmla="*/ 1321763 h 2080151"/>
              <a:gd name="connsiteX92" fmla="*/ 2396508 w 7705228"/>
              <a:gd name="connsiteY92" fmla="*/ 1321763 h 2080151"/>
              <a:gd name="connsiteX93" fmla="*/ 2396508 w 7705228"/>
              <a:gd name="connsiteY93" fmla="*/ 1352098 h 2080151"/>
              <a:gd name="connsiteX94" fmla="*/ 2448511 w 7705228"/>
              <a:gd name="connsiteY94" fmla="*/ 1352098 h 2080151"/>
              <a:gd name="connsiteX95" fmla="*/ 2448511 w 7705228"/>
              <a:gd name="connsiteY95" fmla="*/ 1386767 h 2080151"/>
              <a:gd name="connsiteX96" fmla="*/ 2604523 w 7705228"/>
              <a:gd name="connsiteY96" fmla="*/ 1386767 h 2080151"/>
              <a:gd name="connsiteX97" fmla="*/ 2604523 w 7705228"/>
              <a:gd name="connsiteY97" fmla="*/ 1425770 h 2080151"/>
              <a:gd name="connsiteX98" fmla="*/ 2656527 w 7705228"/>
              <a:gd name="connsiteY98" fmla="*/ 1425770 h 2080151"/>
              <a:gd name="connsiteX99" fmla="*/ 2656527 w 7705228"/>
              <a:gd name="connsiteY99" fmla="*/ 1425770 h 2080151"/>
              <a:gd name="connsiteX100" fmla="*/ 2691196 w 7705228"/>
              <a:gd name="connsiteY100" fmla="*/ 1460439 h 2080151"/>
              <a:gd name="connsiteX101" fmla="*/ 2725865 w 7705228"/>
              <a:gd name="connsiteY101" fmla="*/ 1495108 h 2080151"/>
              <a:gd name="connsiteX102" fmla="*/ 2803871 w 7705228"/>
              <a:gd name="connsiteY102" fmla="*/ 1495108 h 2080151"/>
              <a:gd name="connsiteX103" fmla="*/ 2816872 w 7705228"/>
              <a:gd name="connsiteY103" fmla="*/ 1508109 h 2080151"/>
              <a:gd name="connsiteX104" fmla="*/ 2894877 w 7705228"/>
              <a:gd name="connsiteY104" fmla="*/ 1508109 h 2080151"/>
              <a:gd name="connsiteX105" fmla="*/ 2894877 w 7705228"/>
              <a:gd name="connsiteY105" fmla="*/ 1542779 h 2080151"/>
              <a:gd name="connsiteX106" fmla="*/ 3055222 w 7705228"/>
              <a:gd name="connsiteY106" fmla="*/ 1542779 h 2080151"/>
              <a:gd name="connsiteX107" fmla="*/ 3055222 w 7705228"/>
              <a:gd name="connsiteY107" fmla="*/ 1542779 h 2080151"/>
              <a:gd name="connsiteX108" fmla="*/ 3154896 w 7705228"/>
              <a:gd name="connsiteY108" fmla="*/ 1542779 h 2080151"/>
              <a:gd name="connsiteX109" fmla="*/ 3154896 w 7705228"/>
              <a:gd name="connsiteY109" fmla="*/ 1581782 h 2080151"/>
              <a:gd name="connsiteX110" fmla="*/ 3250237 w 7705228"/>
              <a:gd name="connsiteY110" fmla="*/ 1581782 h 2080151"/>
              <a:gd name="connsiteX111" fmla="*/ 3250237 w 7705228"/>
              <a:gd name="connsiteY111" fmla="*/ 1581782 h 2080151"/>
              <a:gd name="connsiteX112" fmla="*/ 3362911 w 7705228"/>
              <a:gd name="connsiteY112" fmla="*/ 1581782 h 2080151"/>
              <a:gd name="connsiteX113" fmla="*/ 3362911 w 7705228"/>
              <a:gd name="connsiteY113" fmla="*/ 1629452 h 2080151"/>
              <a:gd name="connsiteX114" fmla="*/ 3419249 w 7705228"/>
              <a:gd name="connsiteY114" fmla="*/ 1629452 h 2080151"/>
              <a:gd name="connsiteX115" fmla="*/ 3419249 w 7705228"/>
              <a:gd name="connsiteY115" fmla="*/ 1646786 h 2080151"/>
              <a:gd name="connsiteX116" fmla="*/ 3501588 w 7705228"/>
              <a:gd name="connsiteY116" fmla="*/ 1646786 h 2080151"/>
              <a:gd name="connsiteX117" fmla="*/ 3501588 w 7705228"/>
              <a:gd name="connsiteY117" fmla="*/ 1668455 h 2080151"/>
              <a:gd name="connsiteX118" fmla="*/ 3553592 w 7705228"/>
              <a:gd name="connsiteY118" fmla="*/ 1668455 h 2080151"/>
              <a:gd name="connsiteX119" fmla="*/ 3553592 w 7705228"/>
              <a:gd name="connsiteY119" fmla="*/ 1698790 h 2080151"/>
              <a:gd name="connsiteX120" fmla="*/ 3787609 w 7705228"/>
              <a:gd name="connsiteY120" fmla="*/ 1698790 h 2080151"/>
              <a:gd name="connsiteX121" fmla="*/ 3787609 w 7705228"/>
              <a:gd name="connsiteY121" fmla="*/ 1724792 h 2080151"/>
              <a:gd name="connsiteX122" fmla="*/ 3852614 w 7705228"/>
              <a:gd name="connsiteY122" fmla="*/ 1724792 h 2080151"/>
              <a:gd name="connsiteX123" fmla="*/ 3852614 w 7705228"/>
              <a:gd name="connsiteY123" fmla="*/ 1724792 h 2080151"/>
              <a:gd name="connsiteX124" fmla="*/ 3852614 w 7705228"/>
              <a:gd name="connsiteY124" fmla="*/ 1724792 h 2080151"/>
              <a:gd name="connsiteX125" fmla="*/ 3956621 w 7705228"/>
              <a:gd name="connsiteY125" fmla="*/ 1724792 h 2080151"/>
              <a:gd name="connsiteX126" fmla="*/ 3956621 w 7705228"/>
              <a:gd name="connsiteY126" fmla="*/ 1763795 h 2080151"/>
              <a:gd name="connsiteX127" fmla="*/ 4151636 w 7705228"/>
              <a:gd name="connsiteY127" fmla="*/ 1763795 h 2080151"/>
              <a:gd name="connsiteX128" fmla="*/ 4151636 w 7705228"/>
              <a:gd name="connsiteY128" fmla="*/ 1763795 h 2080151"/>
              <a:gd name="connsiteX129" fmla="*/ 4242642 w 7705228"/>
              <a:gd name="connsiteY129" fmla="*/ 1763795 h 2080151"/>
              <a:gd name="connsiteX130" fmla="*/ 4242642 w 7705228"/>
              <a:gd name="connsiteY130" fmla="*/ 1815799 h 2080151"/>
              <a:gd name="connsiteX131" fmla="*/ 4298980 w 7705228"/>
              <a:gd name="connsiteY131" fmla="*/ 1815799 h 2080151"/>
              <a:gd name="connsiteX132" fmla="*/ 4298980 w 7705228"/>
              <a:gd name="connsiteY132" fmla="*/ 1846134 h 2080151"/>
              <a:gd name="connsiteX133" fmla="*/ 4628337 w 7705228"/>
              <a:gd name="connsiteY133" fmla="*/ 1846134 h 2080151"/>
              <a:gd name="connsiteX134" fmla="*/ 4628337 w 7705228"/>
              <a:gd name="connsiteY134" fmla="*/ 1867802 h 2080151"/>
              <a:gd name="connsiteX135" fmla="*/ 5105038 w 7705228"/>
              <a:gd name="connsiteY135" fmla="*/ 1867802 h 2080151"/>
              <a:gd name="connsiteX136" fmla="*/ 5105038 w 7705228"/>
              <a:gd name="connsiteY136" fmla="*/ 1898138 h 2080151"/>
              <a:gd name="connsiteX137" fmla="*/ 5304386 w 7705228"/>
              <a:gd name="connsiteY137" fmla="*/ 1898138 h 2080151"/>
              <a:gd name="connsiteX138" fmla="*/ 5304386 w 7705228"/>
              <a:gd name="connsiteY138" fmla="*/ 1919806 h 2080151"/>
              <a:gd name="connsiteX139" fmla="*/ 5404060 w 7705228"/>
              <a:gd name="connsiteY139" fmla="*/ 1919806 h 2080151"/>
              <a:gd name="connsiteX140" fmla="*/ 5404060 w 7705228"/>
              <a:gd name="connsiteY140" fmla="*/ 1941474 h 2080151"/>
              <a:gd name="connsiteX141" fmla="*/ 5456064 w 7705228"/>
              <a:gd name="connsiteY141" fmla="*/ 1941474 h 2080151"/>
              <a:gd name="connsiteX142" fmla="*/ 5456064 w 7705228"/>
              <a:gd name="connsiteY142" fmla="*/ 1967476 h 2080151"/>
              <a:gd name="connsiteX143" fmla="*/ 6426801 w 7705228"/>
              <a:gd name="connsiteY143" fmla="*/ 1967476 h 2080151"/>
              <a:gd name="connsiteX144" fmla="*/ 6426801 w 7705228"/>
              <a:gd name="connsiteY144" fmla="*/ 2010813 h 2080151"/>
              <a:gd name="connsiteX145" fmla="*/ 6543810 w 7705228"/>
              <a:gd name="connsiteY145" fmla="*/ 2010813 h 2080151"/>
              <a:gd name="connsiteX146" fmla="*/ 6543810 w 7705228"/>
              <a:gd name="connsiteY146" fmla="*/ 2041148 h 2080151"/>
              <a:gd name="connsiteX147" fmla="*/ 6669486 w 7705228"/>
              <a:gd name="connsiteY147" fmla="*/ 2041148 h 2080151"/>
              <a:gd name="connsiteX148" fmla="*/ 6669486 w 7705228"/>
              <a:gd name="connsiteY148" fmla="*/ 2080151 h 2080151"/>
              <a:gd name="connsiteX149" fmla="*/ 7705228 w 7705228"/>
              <a:gd name="connsiteY149" fmla="*/ 2080151 h 2080151"/>
              <a:gd name="connsiteX0" fmla="*/ 0 w 7822237"/>
              <a:gd name="connsiteY0" fmla="*/ 0 h 2080151"/>
              <a:gd name="connsiteX1" fmla="*/ 95340 w 7822237"/>
              <a:gd name="connsiteY1" fmla="*/ 0 h 2080151"/>
              <a:gd name="connsiteX2" fmla="*/ 95340 w 7822237"/>
              <a:gd name="connsiteY2" fmla="*/ 0 h 2080151"/>
              <a:gd name="connsiteX3" fmla="*/ 125675 w 7822237"/>
              <a:gd name="connsiteY3" fmla="*/ 30335 h 2080151"/>
              <a:gd name="connsiteX4" fmla="*/ 125675 w 7822237"/>
              <a:gd name="connsiteY4" fmla="*/ 52003 h 2080151"/>
              <a:gd name="connsiteX5" fmla="*/ 182013 w 7822237"/>
              <a:gd name="connsiteY5" fmla="*/ 52003 h 2080151"/>
              <a:gd name="connsiteX6" fmla="*/ 182013 w 7822237"/>
              <a:gd name="connsiteY6" fmla="*/ 65004 h 2080151"/>
              <a:gd name="connsiteX7" fmla="*/ 260019 w 7822237"/>
              <a:gd name="connsiteY7" fmla="*/ 65004 h 2080151"/>
              <a:gd name="connsiteX8" fmla="*/ 260019 w 7822237"/>
              <a:gd name="connsiteY8" fmla="*/ 130009 h 2080151"/>
              <a:gd name="connsiteX9" fmla="*/ 372693 w 7822237"/>
              <a:gd name="connsiteY9" fmla="*/ 130009 h 2080151"/>
              <a:gd name="connsiteX10" fmla="*/ 372693 w 7822237"/>
              <a:gd name="connsiteY10" fmla="*/ 160345 h 2080151"/>
              <a:gd name="connsiteX11" fmla="*/ 411696 w 7822237"/>
              <a:gd name="connsiteY11" fmla="*/ 160345 h 2080151"/>
              <a:gd name="connsiteX12" fmla="*/ 411696 w 7822237"/>
              <a:gd name="connsiteY12" fmla="*/ 173346 h 2080151"/>
              <a:gd name="connsiteX13" fmla="*/ 563374 w 7822237"/>
              <a:gd name="connsiteY13" fmla="*/ 173346 h 2080151"/>
              <a:gd name="connsiteX14" fmla="*/ 563374 w 7822237"/>
              <a:gd name="connsiteY14" fmla="*/ 199347 h 2080151"/>
              <a:gd name="connsiteX15" fmla="*/ 593710 w 7822237"/>
              <a:gd name="connsiteY15" fmla="*/ 199347 h 2080151"/>
              <a:gd name="connsiteX16" fmla="*/ 593710 w 7822237"/>
              <a:gd name="connsiteY16" fmla="*/ 229683 h 2080151"/>
              <a:gd name="connsiteX17" fmla="*/ 632712 w 7822237"/>
              <a:gd name="connsiteY17" fmla="*/ 229683 h 2080151"/>
              <a:gd name="connsiteX18" fmla="*/ 632712 w 7822237"/>
              <a:gd name="connsiteY18" fmla="*/ 251351 h 2080151"/>
              <a:gd name="connsiteX19" fmla="*/ 689050 w 7822237"/>
              <a:gd name="connsiteY19" fmla="*/ 251351 h 2080151"/>
              <a:gd name="connsiteX20" fmla="*/ 689050 w 7822237"/>
              <a:gd name="connsiteY20" fmla="*/ 264352 h 2080151"/>
              <a:gd name="connsiteX21" fmla="*/ 736720 w 7822237"/>
              <a:gd name="connsiteY21" fmla="*/ 264352 h 2080151"/>
              <a:gd name="connsiteX22" fmla="*/ 736720 w 7822237"/>
              <a:gd name="connsiteY22" fmla="*/ 286020 h 2080151"/>
              <a:gd name="connsiteX23" fmla="*/ 823393 w 7822237"/>
              <a:gd name="connsiteY23" fmla="*/ 286020 h 2080151"/>
              <a:gd name="connsiteX24" fmla="*/ 823393 w 7822237"/>
              <a:gd name="connsiteY24" fmla="*/ 320690 h 2080151"/>
              <a:gd name="connsiteX25" fmla="*/ 923067 w 7822237"/>
              <a:gd name="connsiteY25" fmla="*/ 320690 h 2080151"/>
              <a:gd name="connsiteX26" fmla="*/ 940401 w 7822237"/>
              <a:gd name="connsiteY26" fmla="*/ 338024 h 2080151"/>
              <a:gd name="connsiteX27" fmla="*/ 988072 w 7822237"/>
              <a:gd name="connsiteY27" fmla="*/ 338024 h 2080151"/>
              <a:gd name="connsiteX28" fmla="*/ 988072 w 7822237"/>
              <a:gd name="connsiteY28" fmla="*/ 338024 h 2080151"/>
              <a:gd name="connsiteX29" fmla="*/ 1018408 w 7822237"/>
              <a:gd name="connsiteY29" fmla="*/ 368360 h 2080151"/>
              <a:gd name="connsiteX30" fmla="*/ 1018408 w 7822237"/>
              <a:gd name="connsiteY30" fmla="*/ 385694 h 2080151"/>
              <a:gd name="connsiteX31" fmla="*/ 1048743 w 7822237"/>
              <a:gd name="connsiteY31" fmla="*/ 385694 h 2080151"/>
              <a:gd name="connsiteX32" fmla="*/ 1048743 w 7822237"/>
              <a:gd name="connsiteY32" fmla="*/ 411696 h 2080151"/>
              <a:gd name="connsiteX33" fmla="*/ 1092079 w 7822237"/>
              <a:gd name="connsiteY33" fmla="*/ 411696 h 2080151"/>
              <a:gd name="connsiteX34" fmla="*/ 1092079 w 7822237"/>
              <a:gd name="connsiteY34" fmla="*/ 411696 h 2080151"/>
              <a:gd name="connsiteX35" fmla="*/ 1092079 w 7822237"/>
              <a:gd name="connsiteY35" fmla="*/ 450699 h 2080151"/>
              <a:gd name="connsiteX36" fmla="*/ 1113747 w 7822237"/>
              <a:gd name="connsiteY36" fmla="*/ 450699 h 2080151"/>
              <a:gd name="connsiteX37" fmla="*/ 1113747 w 7822237"/>
              <a:gd name="connsiteY37" fmla="*/ 481035 h 2080151"/>
              <a:gd name="connsiteX38" fmla="*/ 1157084 w 7822237"/>
              <a:gd name="connsiteY38" fmla="*/ 481035 h 2080151"/>
              <a:gd name="connsiteX39" fmla="*/ 1157084 w 7822237"/>
              <a:gd name="connsiteY39" fmla="*/ 507037 h 2080151"/>
              <a:gd name="connsiteX40" fmla="*/ 1200420 w 7822237"/>
              <a:gd name="connsiteY40" fmla="*/ 507037 h 2080151"/>
              <a:gd name="connsiteX41" fmla="*/ 1200420 w 7822237"/>
              <a:gd name="connsiteY41" fmla="*/ 533038 h 2080151"/>
              <a:gd name="connsiteX42" fmla="*/ 1239423 w 7822237"/>
              <a:gd name="connsiteY42" fmla="*/ 533038 h 2080151"/>
              <a:gd name="connsiteX43" fmla="*/ 1239423 w 7822237"/>
              <a:gd name="connsiteY43" fmla="*/ 554707 h 2080151"/>
              <a:gd name="connsiteX44" fmla="*/ 1317429 w 7822237"/>
              <a:gd name="connsiteY44" fmla="*/ 554707 h 2080151"/>
              <a:gd name="connsiteX45" fmla="*/ 1317429 w 7822237"/>
              <a:gd name="connsiteY45" fmla="*/ 572041 h 2080151"/>
              <a:gd name="connsiteX46" fmla="*/ 1317429 w 7822237"/>
              <a:gd name="connsiteY46" fmla="*/ 585042 h 2080151"/>
              <a:gd name="connsiteX47" fmla="*/ 1369433 w 7822237"/>
              <a:gd name="connsiteY47" fmla="*/ 585042 h 2080151"/>
              <a:gd name="connsiteX48" fmla="*/ 1369433 w 7822237"/>
              <a:gd name="connsiteY48" fmla="*/ 585042 h 2080151"/>
              <a:gd name="connsiteX49" fmla="*/ 1399769 w 7822237"/>
              <a:gd name="connsiteY49" fmla="*/ 615378 h 2080151"/>
              <a:gd name="connsiteX50" fmla="*/ 1399769 w 7822237"/>
              <a:gd name="connsiteY50" fmla="*/ 641380 h 2080151"/>
              <a:gd name="connsiteX51" fmla="*/ 1443105 w 7822237"/>
              <a:gd name="connsiteY51" fmla="*/ 641380 h 2080151"/>
              <a:gd name="connsiteX52" fmla="*/ 1443105 w 7822237"/>
              <a:gd name="connsiteY52" fmla="*/ 663048 h 2080151"/>
              <a:gd name="connsiteX53" fmla="*/ 1443105 w 7822237"/>
              <a:gd name="connsiteY53" fmla="*/ 663048 h 2080151"/>
              <a:gd name="connsiteX54" fmla="*/ 1469107 w 7822237"/>
              <a:gd name="connsiteY54" fmla="*/ 689050 h 2080151"/>
              <a:gd name="connsiteX55" fmla="*/ 1503776 w 7822237"/>
              <a:gd name="connsiteY55" fmla="*/ 689050 h 2080151"/>
              <a:gd name="connsiteX56" fmla="*/ 1503776 w 7822237"/>
              <a:gd name="connsiteY56" fmla="*/ 741054 h 2080151"/>
              <a:gd name="connsiteX57" fmla="*/ 1555780 w 7822237"/>
              <a:gd name="connsiteY57" fmla="*/ 741054 h 2080151"/>
              <a:gd name="connsiteX58" fmla="*/ 1555780 w 7822237"/>
              <a:gd name="connsiteY58" fmla="*/ 754055 h 2080151"/>
              <a:gd name="connsiteX59" fmla="*/ 1603450 w 7822237"/>
              <a:gd name="connsiteY59" fmla="*/ 754055 h 2080151"/>
              <a:gd name="connsiteX60" fmla="*/ 1603450 w 7822237"/>
              <a:gd name="connsiteY60" fmla="*/ 797391 h 2080151"/>
              <a:gd name="connsiteX61" fmla="*/ 1629452 w 7822237"/>
              <a:gd name="connsiteY61" fmla="*/ 797391 h 2080151"/>
              <a:gd name="connsiteX62" fmla="*/ 1629452 w 7822237"/>
              <a:gd name="connsiteY62" fmla="*/ 797391 h 2080151"/>
              <a:gd name="connsiteX63" fmla="*/ 1681456 w 7822237"/>
              <a:gd name="connsiteY63" fmla="*/ 849395 h 2080151"/>
              <a:gd name="connsiteX64" fmla="*/ 1681456 w 7822237"/>
              <a:gd name="connsiteY64" fmla="*/ 879730 h 2080151"/>
              <a:gd name="connsiteX65" fmla="*/ 1729126 w 7822237"/>
              <a:gd name="connsiteY65" fmla="*/ 879730 h 2080151"/>
              <a:gd name="connsiteX66" fmla="*/ 1729126 w 7822237"/>
              <a:gd name="connsiteY66" fmla="*/ 914400 h 2080151"/>
              <a:gd name="connsiteX67" fmla="*/ 1781129 w 7822237"/>
              <a:gd name="connsiteY67" fmla="*/ 914400 h 2080151"/>
              <a:gd name="connsiteX68" fmla="*/ 1781129 w 7822237"/>
              <a:gd name="connsiteY68" fmla="*/ 962070 h 2080151"/>
              <a:gd name="connsiteX69" fmla="*/ 1850468 w 7822237"/>
              <a:gd name="connsiteY69" fmla="*/ 962070 h 2080151"/>
              <a:gd name="connsiteX70" fmla="*/ 1850468 w 7822237"/>
              <a:gd name="connsiteY70" fmla="*/ 988072 h 2080151"/>
              <a:gd name="connsiteX71" fmla="*/ 1889471 w 7822237"/>
              <a:gd name="connsiteY71" fmla="*/ 988072 h 2080151"/>
              <a:gd name="connsiteX72" fmla="*/ 1889471 w 7822237"/>
              <a:gd name="connsiteY72" fmla="*/ 1018407 h 2080151"/>
              <a:gd name="connsiteX73" fmla="*/ 1919806 w 7822237"/>
              <a:gd name="connsiteY73" fmla="*/ 1018407 h 2080151"/>
              <a:gd name="connsiteX74" fmla="*/ 1919806 w 7822237"/>
              <a:gd name="connsiteY74" fmla="*/ 1061744 h 2080151"/>
              <a:gd name="connsiteX75" fmla="*/ 1954475 w 7822237"/>
              <a:gd name="connsiteY75" fmla="*/ 1061744 h 2080151"/>
              <a:gd name="connsiteX76" fmla="*/ 1954475 w 7822237"/>
              <a:gd name="connsiteY76" fmla="*/ 1087746 h 2080151"/>
              <a:gd name="connsiteX77" fmla="*/ 1993478 w 7822237"/>
              <a:gd name="connsiteY77" fmla="*/ 1087746 h 2080151"/>
              <a:gd name="connsiteX78" fmla="*/ 1993478 w 7822237"/>
              <a:gd name="connsiteY78" fmla="*/ 1122415 h 2080151"/>
              <a:gd name="connsiteX79" fmla="*/ 2049816 w 7822237"/>
              <a:gd name="connsiteY79" fmla="*/ 1122415 h 2080151"/>
              <a:gd name="connsiteX80" fmla="*/ 2049816 w 7822237"/>
              <a:gd name="connsiteY80" fmla="*/ 1165751 h 2080151"/>
              <a:gd name="connsiteX81" fmla="*/ 2097486 w 7822237"/>
              <a:gd name="connsiteY81" fmla="*/ 1165751 h 2080151"/>
              <a:gd name="connsiteX82" fmla="*/ 2097486 w 7822237"/>
              <a:gd name="connsiteY82" fmla="*/ 1187420 h 2080151"/>
              <a:gd name="connsiteX83" fmla="*/ 2140822 w 7822237"/>
              <a:gd name="connsiteY83" fmla="*/ 1187420 h 2080151"/>
              <a:gd name="connsiteX84" fmla="*/ 2140822 w 7822237"/>
              <a:gd name="connsiteY84" fmla="*/ 1226422 h 2080151"/>
              <a:gd name="connsiteX85" fmla="*/ 2192826 w 7822237"/>
              <a:gd name="connsiteY85" fmla="*/ 1226422 h 2080151"/>
              <a:gd name="connsiteX86" fmla="*/ 2192826 w 7822237"/>
              <a:gd name="connsiteY86" fmla="*/ 1243757 h 2080151"/>
              <a:gd name="connsiteX87" fmla="*/ 2275165 w 7822237"/>
              <a:gd name="connsiteY87" fmla="*/ 1243757 h 2080151"/>
              <a:gd name="connsiteX88" fmla="*/ 2275165 w 7822237"/>
              <a:gd name="connsiteY88" fmla="*/ 1282760 h 2080151"/>
              <a:gd name="connsiteX89" fmla="*/ 2322836 w 7822237"/>
              <a:gd name="connsiteY89" fmla="*/ 1282760 h 2080151"/>
              <a:gd name="connsiteX90" fmla="*/ 2322836 w 7822237"/>
              <a:gd name="connsiteY90" fmla="*/ 1304428 h 2080151"/>
              <a:gd name="connsiteX91" fmla="*/ 2322836 w 7822237"/>
              <a:gd name="connsiteY91" fmla="*/ 1321763 h 2080151"/>
              <a:gd name="connsiteX92" fmla="*/ 2396508 w 7822237"/>
              <a:gd name="connsiteY92" fmla="*/ 1321763 h 2080151"/>
              <a:gd name="connsiteX93" fmla="*/ 2396508 w 7822237"/>
              <a:gd name="connsiteY93" fmla="*/ 1352098 h 2080151"/>
              <a:gd name="connsiteX94" fmla="*/ 2448511 w 7822237"/>
              <a:gd name="connsiteY94" fmla="*/ 1352098 h 2080151"/>
              <a:gd name="connsiteX95" fmla="*/ 2448511 w 7822237"/>
              <a:gd name="connsiteY95" fmla="*/ 1386767 h 2080151"/>
              <a:gd name="connsiteX96" fmla="*/ 2604523 w 7822237"/>
              <a:gd name="connsiteY96" fmla="*/ 1386767 h 2080151"/>
              <a:gd name="connsiteX97" fmla="*/ 2604523 w 7822237"/>
              <a:gd name="connsiteY97" fmla="*/ 1425770 h 2080151"/>
              <a:gd name="connsiteX98" fmla="*/ 2656527 w 7822237"/>
              <a:gd name="connsiteY98" fmla="*/ 1425770 h 2080151"/>
              <a:gd name="connsiteX99" fmla="*/ 2656527 w 7822237"/>
              <a:gd name="connsiteY99" fmla="*/ 1425770 h 2080151"/>
              <a:gd name="connsiteX100" fmla="*/ 2691196 w 7822237"/>
              <a:gd name="connsiteY100" fmla="*/ 1460439 h 2080151"/>
              <a:gd name="connsiteX101" fmla="*/ 2725865 w 7822237"/>
              <a:gd name="connsiteY101" fmla="*/ 1495108 h 2080151"/>
              <a:gd name="connsiteX102" fmla="*/ 2803871 w 7822237"/>
              <a:gd name="connsiteY102" fmla="*/ 1495108 h 2080151"/>
              <a:gd name="connsiteX103" fmla="*/ 2816872 w 7822237"/>
              <a:gd name="connsiteY103" fmla="*/ 1508109 h 2080151"/>
              <a:gd name="connsiteX104" fmla="*/ 2894877 w 7822237"/>
              <a:gd name="connsiteY104" fmla="*/ 1508109 h 2080151"/>
              <a:gd name="connsiteX105" fmla="*/ 2894877 w 7822237"/>
              <a:gd name="connsiteY105" fmla="*/ 1542779 h 2080151"/>
              <a:gd name="connsiteX106" fmla="*/ 3055222 w 7822237"/>
              <a:gd name="connsiteY106" fmla="*/ 1542779 h 2080151"/>
              <a:gd name="connsiteX107" fmla="*/ 3055222 w 7822237"/>
              <a:gd name="connsiteY107" fmla="*/ 1542779 h 2080151"/>
              <a:gd name="connsiteX108" fmla="*/ 3154896 w 7822237"/>
              <a:gd name="connsiteY108" fmla="*/ 1542779 h 2080151"/>
              <a:gd name="connsiteX109" fmla="*/ 3154896 w 7822237"/>
              <a:gd name="connsiteY109" fmla="*/ 1581782 h 2080151"/>
              <a:gd name="connsiteX110" fmla="*/ 3250237 w 7822237"/>
              <a:gd name="connsiteY110" fmla="*/ 1581782 h 2080151"/>
              <a:gd name="connsiteX111" fmla="*/ 3250237 w 7822237"/>
              <a:gd name="connsiteY111" fmla="*/ 1581782 h 2080151"/>
              <a:gd name="connsiteX112" fmla="*/ 3362911 w 7822237"/>
              <a:gd name="connsiteY112" fmla="*/ 1581782 h 2080151"/>
              <a:gd name="connsiteX113" fmla="*/ 3362911 w 7822237"/>
              <a:gd name="connsiteY113" fmla="*/ 1629452 h 2080151"/>
              <a:gd name="connsiteX114" fmla="*/ 3419249 w 7822237"/>
              <a:gd name="connsiteY114" fmla="*/ 1629452 h 2080151"/>
              <a:gd name="connsiteX115" fmla="*/ 3419249 w 7822237"/>
              <a:gd name="connsiteY115" fmla="*/ 1646786 h 2080151"/>
              <a:gd name="connsiteX116" fmla="*/ 3501588 w 7822237"/>
              <a:gd name="connsiteY116" fmla="*/ 1646786 h 2080151"/>
              <a:gd name="connsiteX117" fmla="*/ 3501588 w 7822237"/>
              <a:gd name="connsiteY117" fmla="*/ 1668455 h 2080151"/>
              <a:gd name="connsiteX118" fmla="*/ 3553592 w 7822237"/>
              <a:gd name="connsiteY118" fmla="*/ 1668455 h 2080151"/>
              <a:gd name="connsiteX119" fmla="*/ 3553592 w 7822237"/>
              <a:gd name="connsiteY119" fmla="*/ 1698790 h 2080151"/>
              <a:gd name="connsiteX120" fmla="*/ 3787609 w 7822237"/>
              <a:gd name="connsiteY120" fmla="*/ 1698790 h 2080151"/>
              <a:gd name="connsiteX121" fmla="*/ 3787609 w 7822237"/>
              <a:gd name="connsiteY121" fmla="*/ 1724792 h 2080151"/>
              <a:gd name="connsiteX122" fmla="*/ 3852614 w 7822237"/>
              <a:gd name="connsiteY122" fmla="*/ 1724792 h 2080151"/>
              <a:gd name="connsiteX123" fmla="*/ 3852614 w 7822237"/>
              <a:gd name="connsiteY123" fmla="*/ 1724792 h 2080151"/>
              <a:gd name="connsiteX124" fmla="*/ 3852614 w 7822237"/>
              <a:gd name="connsiteY124" fmla="*/ 1724792 h 2080151"/>
              <a:gd name="connsiteX125" fmla="*/ 3956621 w 7822237"/>
              <a:gd name="connsiteY125" fmla="*/ 1724792 h 2080151"/>
              <a:gd name="connsiteX126" fmla="*/ 3956621 w 7822237"/>
              <a:gd name="connsiteY126" fmla="*/ 1763795 h 2080151"/>
              <a:gd name="connsiteX127" fmla="*/ 4151636 w 7822237"/>
              <a:gd name="connsiteY127" fmla="*/ 1763795 h 2080151"/>
              <a:gd name="connsiteX128" fmla="*/ 4151636 w 7822237"/>
              <a:gd name="connsiteY128" fmla="*/ 1763795 h 2080151"/>
              <a:gd name="connsiteX129" fmla="*/ 4242642 w 7822237"/>
              <a:gd name="connsiteY129" fmla="*/ 1763795 h 2080151"/>
              <a:gd name="connsiteX130" fmla="*/ 4242642 w 7822237"/>
              <a:gd name="connsiteY130" fmla="*/ 1815799 h 2080151"/>
              <a:gd name="connsiteX131" fmla="*/ 4298980 w 7822237"/>
              <a:gd name="connsiteY131" fmla="*/ 1815799 h 2080151"/>
              <a:gd name="connsiteX132" fmla="*/ 4298980 w 7822237"/>
              <a:gd name="connsiteY132" fmla="*/ 1846134 h 2080151"/>
              <a:gd name="connsiteX133" fmla="*/ 4628337 w 7822237"/>
              <a:gd name="connsiteY133" fmla="*/ 1846134 h 2080151"/>
              <a:gd name="connsiteX134" fmla="*/ 4628337 w 7822237"/>
              <a:gd name="connsiteY134" fmla="*/ 1867802 h 2080151"/>
              <a:gd name="connsiteX135" fmla="*/ 5105038 w 7822237"/>
              <a:gd name="connsiteY135" fmla="*/ 1867802 h 2080151"/>
              <a:gd name="connsiteX136" fmla="*/ 5105038 w 7822237"/>
              <a:gd name="connsiteY136" fmla="*/ 1898138 h 2080151"/>
              <a:gd name="connsiteX137" fmla="*/ 5304386 w 7822237"/>
              <a:gd name="connsiteY137" fmla="*/ 1898138 h 2080151"/>
              <a:gd name="connsiteX138" fmla="*/ 5304386 w 7822237"/>
              <a:gd name="connsiteY138" fmla="*/ 1919806 h 2080151"/>
              <a:gd name="connsiteX139" fmla="*/ 5404060 w 7822237"/>
              <a:gd name="connsiteY139" fmla="*/ 1919806 h 2080151"/>
              <a:gd name="connsiteX140" fmla="*/ 5404060 w 7822237"/>
              <a:gd name="connsiteY140" fmla="*/ 1941474 h 2080151"/>
              <a:gd name="connsiteX141" fmla="*/ 5456064 w 7822237"/>
              <a:gd name="connsiteY141" fmla="*/ 1941474 h 2080151"/>
              <a:gd name="connsiteX142" fmla="*/ 5456064 w 7822237"/>
              <a:gd name="connsiteY142" fmla="*/ 1967476 h 2080151"/>
              <a:gd name="connsiteX143" fmla="*/ 6426801 w 7822237"/>
              <a:gd name="connsiteY143" fmla="*/ 1967476 h 2080151"/>
              <a:gd name="connsiteX144" fmla="*/ 6426801 w 7822237"/>
              <a:gd name="connsiteY144" fmla="*/ 2010813 h 2080151"/>
              <a:gd name="connsiteX145" fmla="*/ 6543810 w 7822237"/>
              <a:gd name="connsiteY145" fmla="*/ 2010813 h 2080151"/>
              <a:gd name="connsiteX146" fmla="*/ 6543810 w 7822237"/>
              <a:gd name="connsiteY146" fmla="*/ 2041148 h 2080151"/>
              <a:gd name="connsiteX147" fmla="*/ 6669486 w 7822237"/>
              <a:gd name="connsiteY147" fmla="*/ 2041148 h 2080151"/>
              <a:gd name="connsiteX148" fmla="*/ 6669486 w 7822237"/>
              <a:gd name="connsiteY148" fmla="*/ 2080151 h 2080151"/>
              <a:gd name="connsiteX149" fmla="*/ 7822237 w 7822237"/>
              <a:gd name="connsiteY149" fmla="*/ 2080151 h 2080151"/>
              <a:gd name="connsiteX0" fmla="*/ 0 w 7822237"/>
              <a:gd name="connsiteY0" fmla="*/ 0 h 2080151"/>
              <a:gd name="connsiteX1" fmla="*/ 95340 w 7822237"/>
              <a:gd name="connsiteY1" fmla="*/ 0 h 2080151"/>
              <a:gd name="connsiteX2" fmla="*/ 95340 w 7822237"/>
              <a:gd name="connsiteY2" fmla="*/ 0 h 2080151"/>
              <a:gd name="connsiteX3" fmla="*/ 125675 w 7822237"/>
              <a:gd name="connsiteY3" fmla="*/ 30335 h 2080151"/>
              <a:gd name="connsiteX4" fmla="*/ 125675 w 7822237"/>
              <a:gd name="connsiteY4" fmla="*/ 52003 h 2080151"/>
              <a:gd name="connsiteX5" fmla="*/ 182013 w 7822237"/>
              <a:gd name="connsiteY5" fmla="*/ 52003 h 2080151"/>
              <a:gd name="connsiteX6" fmla="*/ 182013 w 7822237"/>
              <a:gd name="connsiteY6" fmla="*/ 65004 h 2080151"/>
              <a:gd name="connsiteX7" fmla="*/ 260019 w 7822237"/>
              <a:gd name="connsiteY7" fmla="*/ 65004 h 2080151"/>
              <a:gd name="connsiteX8" fmla="*/ 260019 w 7822237"/>
              <a:gd name="connsiteY8" fmla="*/ 130009 h 2080151"/>
              <a:gd name="connsiteX9" fmla="*/ 372693 w 7822237"/>
              <a:gd name="connsiteY9" fmla="*/ 130009 h 2080151"/>
              <a:gd name="connsiteX10" fmla="*/ 372693 w 7822237"/>
              <a:gd name="connsiteY10" fmla="*/ 160345 h 2080151"/>
              <a:gd name="connsiteX11" fmla="*/ 411696 w 7822237"/>
              <a:gd name="connsiteY11" fmla="*/ 160345 h 2080151"/>
              <a:gd name="connsiteX12" fmla="*/ 411696 w 7822237"/>
              <a:gd name="connsiteY12" fmla="*/ 173346 h 2080151"/>
              <a:gd name="connsiteX13" fmla="*/ 563374 w 7822237"/>
              <a:gd name="connsiteY13" fmla="*/ 173346 h 2080151"/>
              <a:gd name="connsiteX14" fmla="*/ 563374 w 7822237"/>
              <a:gd name="connsiteY14" fmla="*/ 199347 h 2080151"/>
              <a:gd name="connsiteX15" fmla="*/ 593710 w 7822237"/>
              <a:gd name="connsiteY15" fmla="*/ 199347 h 2080151"/>
              <a:gd name="connsiteX16" fmla="*/ 593710 w 7822237"/>
              <a:gd name="connsiteY16" fmla="*/ 229683 h 2080151"/>
              <a:gd name="connsiteX17" fmla="*/ 632712 w 7822237"/>
              <a:gd name="connsiteY17" fmla="*/ 229683 h 2080151"/>
              <a:gd name="connsiteX18" fmla="*/ 632712 w 7822237"/>
              <a:gd name="connsiteY18" fmla="*/ 251351 h 2080151"/>
              <a:gd name="connsiteX19" fmla="*/ 689050 w 7822237"/>
              <a:gd name="connsiteY19" fmla="*/ 251351 h 2080151"/>
              <a:gd name="connsiteX20" fmla="*/ 689050 w 7822237"/>
              <a:gd name="connsiteY20" fmla="*/ 264352 h 2080151"/>
              <a:gd name="connsiteX21" fmla="*/ 736720 w 7822237"/>
              <a:gd name="connsiteY21" fmla="*/ 264352 h 2080151"/>
              <a:gd name="connsiteX22" fmla="*/ 736720 w 7822237"/>
              <a:gd name="connsiteY22" fmla="*/ 286020 h 2080151"/>
              <a:gd name="connsiteX23" fmla="*/ 823393 w 7822237"/>
              <a:gd name="connsiteY23" fmla="*/ 286020 h 2080151"/>
              <a:gd name="connsiteX24" fmla="*/ 823393 w 7822237"/>
              <a:gd name="connsiteY24" fmla="*/ 320690 h 2080151"/>
              <a:gd name="connsiteX25" fmla="*/ 923067 w 7822237"/>
              <a:gd name="connsiteY25" fmla="*/ 320690 h 2080151"/>
              <a:gd name="connsiteX26" fmla="*/ 940401 w 7822237"/>
              <a:gd name="connsiteY26" fmla="*/ 338024 h 2080151"/>
              <a:gd name="connsiteX27" fmla="*/ 988072 w 7822237"/>
              <a:gd name="connsiteY27" fmla="*/ 338024 h 2080151"/>
              <a:gd name="connsiteX28" fmla="*/ 988072 w 7822237"/>
              <a:gd name="connsiteY28" fmla="*/ 338024 h 2080151"/>
              <a:gd name="connsiteX29" fmla="*/ 1018408 w 7822237"/>
              <a:gd name="connsiteY29" fmla="*/ 368360 h 2080151"/>
              <a:gd name="connsiteX30" fmla="*/ 1018408 w 7822237"/>
              <a:gd name="connsiteY30" fmla="*/ 385694 h 2080151"/>
              <a:gd name="connsiteX31" fmla="*/ 1048743 w 7822237"/>
              <a:gd name="connsiteY31" fmla="*/ 385694 h 2080151"/>
              <a:gd name="connsiteX32" fmla="*/ 1048743 w 7822237"/>
              <a:gd name="connsiteY32" fmla="*/ 411696 h 2080151"/>
              <a:gd name="connsiteX33" fmla="*/ 1092079 w 7822237"/>
              <a:gd name="connsiteY33" fmla="*/ 411696 h 2080151"/>
              <a:gd name="connsiteX34" fmla="*/ 1092079 w 7822237"/>
              <a:gd name="connsiteY34" fmla="*/ 411696 h 2080151"/>
              <a:gd name="connsiteX35" fmla="*/ 1092079 w 7822237"/>
              <a:gd name="connsiteY35" fmla="*/ 450699 h 2080151"/>
              <a:gd name="connsiteX36" fmla="*/ 1113747 w 7822237"/>
              <a:gd name="connsiteY36" fmla="*/ 450699 h 2080151"/>
              <a:gd name="connsiteX37" fmla="*/ 1113747 w 7822237"/>
              <a:gd name="connsiteY37" fmla="*/ 481035 h 2080151"/>
              <a:gd name="connsiteX38" fmla="*/ 1157084 w 7822237"/>
              <a:gd name="connsiteY38" fmla="*/ 481035 h 2080151"/>
              <a:gd name="connsiteX39" fmla="*/ 1157084 w 7822237"/>
              <a:gd name="connsiteY39" fmla="*/ 507037 h 2080151"/>
              <a:gd name="connsiteX40" fmla="*/ 1200420 w 7822237"/>
              <a:gd name="connsiteY40" fmla="*/ 507037 h 2080151"/>
              <a:gd name="connsiteX41" fmla="*/ 1200420 w 7822237"/>
              <a:gd name="connsiteY41" fmla="*/ 533038 h 2080151"/>
              <a:gd name="connsiteX42" fmla="*/ 1239423 w 7822237"/>
              <a:gd name="connsiteY42" fmla="*/ 533038 h 2080151"/>
              <a:gd name="connsiteX43" fmla="*/ 1239423 w 7822237"/>
              <a:gd name="connsiteY43" fmla="*/ 554707 h 2080151"/>
              <a:gd name="connsiteX44" fmla="*/ 1317429 w 7822237"/>
              <a:gd name="connsiteY44" fmla="*/ 554707 h 2080151"/>
              <a:gd name="connsiteX45" fmla="*/ 1317429 w 7822237"/>
              <a:gd name="connsiteY45" fmla="*/ 572041 h 2080151"/>
              <a:gd name="connsiteX46" fmla="*/ 1317429 w 7822237"/>
              <a:gd name="connsiteY46" fmla="*/ 585042 h 2080151"/>
              <a:gd name="connsiteX47" fmla="*/ 1369433 w 7822237"/>
              <a:gd name="connsiteY47" fmla="*/ 585042 h 2080151"/>
              <a:gd name="connsiteX48" fmla="*/ 1369433 w 7822237"/>
              <a:gd name="connsiteY48" fmla="*/ 585042 h 2080151"/>
              <a:gd name="connsiteX49" fmla="*/ 1399769 w 7822237"/>
              <a:gd name="connsiteY49" fmla="*/ 615378 h 2080151"/>
              <a:gd name="connsiteX50" fmla="*/ 1399769 w 7822237"/>
              <a:gd name="connsiteY50" fmla="*/ 641380 h 2080151"/>
              <a:gd name="connsiteX51" fmla="*/ 1443105 w 7822237"/>
              <a:gd name="connsiteY51" fmla="*/ 641380 h 2080151"/>
              <a:gd name="connsiteX52" fmla="*/ 1443105 w 7822237"/>
              <a:gd name="connsiteY52" fmla="*/ 663048 h 2080151"/>
              <a:gd name="connsiteX53" fmla="*/ 1443105 w 7822237"/>
              <a:gd name="connsiteY53" fmla="*/ 663048 h 2080151"/>
              <a:gd name="connsiteX54" fmla="*/ 1469107 w 7822237"/>
              <a:gd name="connsiteY54" fmla="*/ 689050 h 2080151"/>
              <a:gd name="connsiteX55" fmla="*/ 1503776 w 7822237"/>
              <a:gd name="connsiteY55" fmla="*/ 689050 h 2080151"/>
              <a:gd name="connsiteX56" fmla="*/ 1503776 w 7822237"/>
              <a:gd name="connsiteY56" fmla="*/ 741054 h 2080151"/>
              <a:gd name="connsiteX57" fmla="*/ 1555780 w 7822237"/>
              <a:gd name="connsiteY57" fmla="*/ 741054 h 2080151"/>
              <a:gd name="connsiteX58" fmla="*/ 1555780 w 7822237"/>
              <a:gd name="connsiteY58" fmla="*/ 754055 h 2080151"/>
              <a:gd name="connsiteX59" fmla="*/ 1603450 w 7822237"/>
              <a:gd name="connsiteY59" fmla="*/ 754055 h 2080151"/>
              <a:gd name="connsiteX60" fmla="*/ 1603450 w 7822237"/>
              <a:gd name="connsiteY60" fmla="*/ 797391 h 2080151"/>
              <a:gd name="connsiteX61" fmla="*/ 1629452 w 7822237"/>
              <a:gd name="connsiteY61" fmla="*/ 797391 h 2080151"/>
              <a:gd name="connsiteX62" fmla="*/ 1629452 w 7822237"/>
              <a:gd name="connsiteY62" fmla="*/ 797391 h 2080151"/>
              <a:gd name="connsiteX63" fmla="*/ 1681456 w 7822237"/>
              <a:gd name="connsiteY63" fmla="*/ 849395 h 2080151"/>
              <a:gd name="connsiteX64" fmla="*/ 1681456 w 7822237"/>
              <a:gd name="connsiteY64" fmla="*/ 879730 h 2080151"/>
              <a:gd name="connsiteX65" fmla="*/ 1729126 w 7822237"/>
              <a:gd name="connsiteY65" fmla="*/ 879730 h 2080151"/>
              <a:gd name="connsiteX66" fmla="*/ 1729126 w 7822237"/>
              <a:gd name="connsiteY66" fmla="*/ 914400 h 2080151"/>
              <a:gd name="connsiteX67" fmla="*/ 1781129 w 7822237"/>
              <a:gd name="connsiteY67" fmla="*/ 914400 h 2080151"/>
              <a:gd name="connsiteX68" fmla="*/ 1781129 w 7822237"/>
              <a:gd name="connsiteY68" fmla="*/ 962070 h 2080151"/>
              <a:gd name="connsiteX69" fmla="*/ 1850468 w 7822237"/>
              <a:gd name="connsiteY69" fmla="*/ 962070 h 2080151"/>
              <a:gd name="connsiteX70" fmla="*/ 1850468 w 7822237"/>
              <a:gd name="connsiteY70" fmla="*/ 988072 h 2080151"/>
              <a:gd name="connsiteX71" fmla="*/ 1889471 w 7822237"/>
              <a:gd name="connsiteY71" fmla="*/ 988072 h 2080151"/>
              <a:gd name="connsiteX72" fmla="*/ 1889471 w 7822237"/>
              <a:gd name="connsiteY72" fmla="*/ 1018407 h 2080151"/>
              <a:gd name="connsiteX73" fmla="*/ 1919806 w 7822237"/>
              <a:gd name="connsiteY73" fmla="*/ 1018407 h 2080151"/>
              <a:gd name="connsiteX74" fmla="*/ 1919806 w 7822237"/>
              <a:gd name="connsiteY74" fmla="*/ 1061744 h 2080151"/>
              <a:gd name="connsiteX75" fmla="*/ 1954475 w 7822237"/>
              <a:gd name="connsiteY75" fmla="*/ 1061744 h 2080151"/>
              <a:gd name="connsiteX76" fmla="*/ 1954475 w 7822237"/>
              <a:gd name="connsiteY76" fmla="*/ 1087746 h 2080151"/>
              <a:gd name="connsiteX77" fmla="*/ 1993478 w 7822237"/>
              <a:gd name="connsiteY77" fmla="*/ 1087746 h 2080151"/>
              <a:gd name="connsiteX78" fmla="*/ 1993478 w 7822237"/>
              <a:gd name="connsiteY78" fmla="*/ 1122415 h 2080151"/>
              <a:gd name="connsiteX79" fmla="*/ 2049816 w 7822237"/>
              <a:gd name="connsiteY79" fmla="*/ 1122415 h 2080151"/>
              <a:gd name="connsiteX80" fmla="*/ 2049816 w 7822237"/>
              <a:gd name="connsiteY80" fmla="*/ 1165751 h 2080151"/>
              <a:gd name="connsiteX81" fmla="*/ 2097486 w 7822237"/>
              <a:gd name="connsiteY81" fmla="*/ 1165751 h 2080151"/>
              <a:gd name="connsiteX82" fmla="*/ 2097486 w 7822237"/>
              <a:gd name="connsiteY82" fmla="*/ 1187420 h 2080151"/>
              <a:gd name="connsiteX83" fmla="*/ 2140822 w 7822237"/>
              <a:gd name="connsiteY83" fmla="*/ 1187420 h 2080151"/>
              <a:gd name="connsiteX84" fmla="*/ 2140822 w 7822237"/>
              <a:gd name="connsiteY84" fmla="*/ 1226422 h 2080151"/>
              <a:gd name="connsiteX85" fmla="*/ 2192826 w 7822237"/>
              <a:gd name="connsiteY85" fmla="*/ 1226422 h 2080151"/>
              <a:gd name="connsiteX86" fmla="*/ 2192826 w 7822237"/>
              <a:gd name="connsiteY86" fmla="*/ 1243757 h 2080151"/>
              <a:gd name="connsiteX87" fmla="*/ 2275165 w 7822237"/>
              <a:gd name="connsiteY87" fmla="*/ 1243757 h 2080151"/>
              <a:gd name="connsiteX88" fmla="*/ 2275165 w 7822237"/>
              <a:gd name="connsiteY88" fmla="*/ 1282760 h 2080151"/>
              <a:gd name="connsiteX89" fmla="*/ 2322836 w 7822237"/>
              <a:gd name="connsiteY89" fmla="*/ 1282760 h 2080151"/>
              <a:gd name="connsiteX90" fmla="*/ 2322836 w 7822237"/>
              <a:gd name="connsiteY90" fmla="*/ 1304428 h 2080151"/>
              <a:gd name="connsiteX91" fmla="*/ 2322836 w 7822237"/>
              <a:gd name="connsiteY91" fmla="*/ 1321763 h 2080151"/>
              <a:gd name="connsiteX92" fmla="*/ 2396508 w 7822237"/>
              <a:gd name="connsiteY92" fmla="*/ 1321763 h 2080151"/>
              <a:gd name="connsiteX93" fmla="*/ 2396508 w 7822237"/>
              <a:gd name="connsiteY93" fmla="*/ 1352098 h 2080151"/>
              <a:gd name="connsiteX94" fmla="*/ 2448511 w 7822237"/>
              <a:gd name="connsiteY94" fmla="*/ 1352098 h 2080151"/>
              <a:gd name="connsiteX95" fmla="*/ 2448511 w 7822237"/>
              <a:gd name="connsiteY95" fmla="*/ 1386767 h 2080151"/>
              <a:gd name="connsiteX96" fmla="*/ 2604523 w 7822237"/>
              <a:gd name="connsiteY96" fmla="*/ 1386767 h 2080151"/>
              <a:gd name="connsiteX97" fmla="*/ 2604523 w 7822237"/>
              <a:gd name="connsiteY97" fmla="*/ 1425770 h 2080151"/>
              <a:gd name="connsiteX98" fmla="*/ 2656527 w 7822237"/>
              <a:gd name="connsiteY98" fmla="*/ 1425770 h 2080151"/>
              <a:gd name="connsiteX99" fmla="*/ 2656527 w 7822237"/>
              <a:gd name="connsiteY99" fmla="*/ 1425770 h 2080151"/>
              <a:gd name="connsiteX100" fmla="*/ 2660860 w 7822237"/>
              <a:gd name="connsiteY100" fmla="*/ 1464773 h 2080151"/>
              <a:gd name="connsiteX101" fmla="*/ 2725865 w 7822237"/>
              <a:gd name="connsiteY101" fmla="*/ 1495108 h 2080151"/>
              <a:gd name="connsiteX102" fmla="*/ 2803871 w 7822237"/>
              <a:gd name="connsiteY102" fmla="*/ 1495108 h 2080151"/>
              <a:gd name="connsiteX103" fmla="*/ 2816872 w 7822237"/>
              <a:gd name="connsiteY103" fmla="*/ 1508109 h 2080151"/>
              <a:gd name="connsiteX104" fmla="*/ 2894877 w 7822237"/>
              <a:gd name="connsiteY104" fmla="*/ 1508109 h 2080151"/>
              <a:gd name="connsiteX105" fmla="*/ 2894877 w 7822237"/>
              <a:gd name="connsiteY105" fmla="*/ 1542779 h 2080151"/>
              <a:gd name="connsiteX106" fmla="*/ 3055222 w 7822237"/>
              <a:gd name="connsiteY106" fmla="*/ 1542779 h 2080151"/>
              <a:gd name="connsiteX107" fmla="*/ 3055222 w 7822237"/>
              <a:gd name="connsiteY107" fmla="*/ 1542779 h 2080151"/>
              <a:gd name="connsiteX108" fmla="*/ 3154896 w 7822237"/>
              <a:gd name="connsiteY108" fmla="*/ 1542779 h 2080151"/>
              <a:gd name="connsiteX109" fmla="*/ 3154896 w 7822237"/>
              <a:gd name="connsiteY109" fmla="*/ 1581782 h 2080151"/>
              <a:gd name="connsiteX110" fmla="*/ 3250237 w 7822237"/>
              <a:gd name="connsiteY110" fmla="*/ 1581782 h 2080151"/>
              <a:gd name="connsiteX111" fmla="*/ 3250237 w 7822237"/>
              <a:gd name="connsiteY111" fmla="*/ 1581782 h 2080151"/>
              <a:gd name="connsiteX112" fmla="*/ 3362911 w 7822237"/>
              <a:gd name="connsiteY112" fmla="*/ 1581782 h 2080151"/>
              <a:gd name="connsiteX113" fmla="*/ 3362911 w 7822237"/>
              <a:gd name="connsiteY113" fmla="*/ 1629452 h 2080151"/>
              <a:gd name="connsiteX114" fmla="*/ 3419249 w 7822237"/>
              <a:gd name="connsiteY114" fmla="*/ 1629452 h 2080151"/>
              <a:gd name="connsiteX115" fmla="*/ 3419249 w 7822237"/>
              <a:gd name="connsiteY115" fmla="*/ 1646786 h 2080151"/>
              <a:gd name="connsiteX116" fmla="*/ 3501588 w 7822237"/>
              <a:gd name="connsiteY116" fmla="*/ 1646786 h 2080151"/>
              <a:gd name="connsiteX117" fmla="*/ 3501588 w 7822237"/>
              <a:gd name="connsiteY117" fmla="*/ 1668455 h 2080151"/>
              <a:gd name="connsiteX118" fmla="*/ 3553592 w 7822237"/>
              <a:gd name="connsiteY118" fmla="*/ 1668455 h 2080151"/>
              <a:gd name="connsiteX119" fmla="*/ 3553592 w 7822237"/>
              <a:gd name="connsiteY119" fmla="*/ 1698790 h 2080151"/>
              <a:gd name="connsiteX120" fmla="*/ 3787609 w 7822237"/>
              <a:gd name="connsiteY120" fmla="*/ 1698790 h 2080151"/>
              <a:gd name="connsiteX121" fmla="*/ 3787609 w 7822237"/>
              <a:gd name="connsiteY121" fmla="*/ 1724792 h 2080151"/>
              <a:gd name="connsiteX122" fmla="*/ 3852614 w 7822237"/>
              <a:gd name="connsiteY122" fmla="*/ 1724792 h 2080151"/>
              <a:gd name="connsiteX123" fmla="*/ 3852614 w 7822237"/>
              <a:gd name="connsiteY123" fmla="*/ 1724792 h 2080151"/>
              <a:gd name="connsiteX124" fmla="*/ 3852614 w 7822237"/>
              <a:gd name="connsiteY124" fmla="*/ 1724792 h 2080151"/>
              <a:gd name="connsiteX125" fmla="*/ 3956621 w 7822237"/>
              <a:gd name="connsiteY125" fmla="*/ 1724792 h 2080151"/>
              <a:gd name="connsiteX126" fmla="*/ 3956621 w 7822237"/>
              <a:gd name="connsiteY126" fmla="*/ 1763795 h 2080151"/>
              <a:gd name="connsiteX127" fmla="*/ 4151636 w 7822237"/>
              <a:gd name="connsiteY127" fmla="*/ 1763795 h 2080151"/>
              <a:gd name="connsiteX128" fmla="*/ 4151636 w 7822237"/>
              <a:gd name="connsiteY128" fmla="*/ 1763795 h 2080151"/>
              <a:gd name="connsiteX129" fmla="*/ 4242642 w 7822237"/>
              <a:gd name="connsiteY129" fmla="*/ 1763795 h 2080151"/>
              <a:gd name="connsiteX130" fmla="*/ 4242642 w 7822237"/>
              <a:gd name="connsiteY130" fmla="*/ 1815799 h 2080151"/>
              <a:gd name="connsiteX131" fmla="*/ 4298980 w 7822237"/>
              <a:gd name="connsiteY131" fmla="*/ 1815799 h 2080151"/>
              <a:gd name="connsiteX132" fmla="*/ 4298980 w 7822237"/>
              <a:gd name="connsiteY132" fmla="*/ 1846134 h 2080151"/>
              <a:gd name="connsiteX133" fmla="*/ 4628337 w 7822237"/>
              <a:gd name="connsiteY133" fmla="*/ 1846134 h 2080151"/>
              <a:gd name="connsiteX134" fmla="*/ 4628337 w 7822237"/>
              <a:gd name="connsiteY134" fmla="*/ 1867802 h 2080151"/>
              <a:gd name="connsiteX135" fmla="*/ 5105038 w 7822237"/>
              <a:gd name="connsiteY135" fmla="*/ 1867802 h 2080151"/>
              <a:gd name="connsiteX136" fmla="*/ 5105038 w 7822237"/>
              <a:gd name="connsiteY136" fmla="*/ 1898138 h 2080151"/>
              <a:gd name="connsiteX137" fmla="*/ 5304386 w 7822237"/>
              <a:gd name="connsiteY137" fmla="*/ 1898138 h 2080151"/>
              <a:gd name="connsiteX138" fmla="*/ 5304386 w 7822237"/>
              <a:gd name="connsiteY138" fmla="*/ 1919806 h 2080151"/>
              <a:gd name="connsiteX139" fmla="*/ 5404060 w 7822237"/>
              <a:gd name="connsiteY139" fmla="*/ 1919806 h 2080151"/>
              <a:gd name="connsiteX140" fmla="*/ 5404060 w 7822237"/>
              <a:gd name="connsiteY140" fmla="*/ 1941474 h 2080151"/>
              <a:gd name="connsiteX141" fmla="*/ 5456064 w 7822237"/>
              <a:gd name="connsiteY141" fmla="*/ 1941474 h 2080151"/>
              <a:gd name="connsiteX142" fmla="*/ 5456064 w 7822237"/>
              <a:gd name="connsiteY142" fmla="*/ 1967476 h 2080151"/>
              <a:gd name="connsiteX143" fmla="*/ 6426801 w 7822237"/>
              <a:gd name="connsiteY143" fmla="*/ 1967476 h 2080151"/>
              <a:gd name="connsiteX144" fmla="*/ 6426801 w 7822237"/>
              <a:gd name="connsiteY144" fmla="*/ 2010813 h 2080151"/>
              <a:gd name="connsiteX145" fmla="*/ 6543810 w 7822237"/>
              <a:gd name="connsiteY145" fmla="*/ 2010813 h 2080151"/>
              <a:gd name="connsiteX146" fmla="*/ 6543810 w 7822237"/>
              <a:gd name="connsiteY146" fmla="*/ 2041148 h 2080151"/>
              <a:gd name="connsiteX147" fmla="*/ 6669486 w 7822237"/>
              <a:gd name="connsiteY147" fmla="*/ 2041148 h 2080151"/>
              <a:gd name="connsiteX148" fmla="*/ 6669486 w 7822237"/>
              <a:gd name="connsiteY148" fmla="*/ 2080151 h 2080151"/>
              <a:gd name="connsiteX149" fmla="*/ 7822237 w 7822237"/>
              <a:gd name="connsiteY149" fmla="*/ 2080151 h 2080151"/>
              <a:gd name="connsiteX0" fmla="*/ 0 w 7822237"/>
              <a:gd name="connsiteY0" fmla="*/ 0 h 2080151"/>
              <a:gd name="connsiteX1" fmla="*/ 95340 w 7822237"/>
              <a:gd name="connsiteY1" fmla="*/ 0 h 2080151"/>
              <a:gd name="connsiteX2" fmla="*/ 95340 w 7822237"/>
              <a:gd name="connsiteY2" fmla="*/ 0 h 2080151"/>
              <a:gd name="connsiteX3" fmla="*/ 125675 w 7822237"/>
              <a:gd name="connsiteY3" fmla="*/ 30335 h 2080151"/>
              <a:gd name="connsiteX4" fmla="*/ 125675 w 7822237"/>
              <a:gd name="connsiteY4" fmla="*/ 52003 h 2080151"/>
              <a:gd name="connsiteX5" fmla="*/ 182013 w 7822237"/>
              <a:gd name="connsiteY5" fmla="*/ 52003 h 2080151"/>
              <a:gd name="connsiteX6" fmla="*/ 182013 w 7822237"/>
              <a:gd name="connsiteY6" fmla="*/ 65004 h 2080151"/>
              <a:gd name="connsiteX7" fmla="*/ 260019 w 7822237"/>
              <a:gd name="connsiteY7" fmla="*/ 65004 h 2080151"/>
              <a:gd name="connsiteX8" fmla="*/ 260019 w 7822237"/>
              <a:gd name="connsiteY8" fmla="*/ 130009 h 2080151"/>
              <a:gd name="connsiteX9" fmla="*/ 372693 w 7822237"/>
              <a:gd name="connsiteY9" fmla="*/ 130009 h 2080151"/>
              <a:gd name="connsiteX10" fmla="*/ 372693 w 7822237"/>
              <a:gd name="connsiteY10" fmla="*/ 160345 h 2080151"/>
              <a:gd name="connsiteX11" fmla="*/ 411696 w 7822237"/>
              <a:gd name="connsiteY11" fmla="*/ 160345 h 2080151"/>
              <a:gd name="connsiteX12" fmla="*/ 411696 w 7822237"/>
              <a:gd name="connsiteY12" fmla="*/ 173346 h 2080151"/>
              <a:gd name="connsiteX13" fmla="*/ 563374 w 7822237"/>
              <a:gd name="connsiteY13" fmla="*/ 173346 h 2080151"/>
              <a:gd name="connsiteX14" fmla="*/ 563374 w 7822237"/>
              <a:gd name="connsiteY14" fmla="*/ 199347 h 2080151"/>
              <a:gd name="connsiteX15" fmla="*/ 593710 w 7822237"/>
              <a:gd name="connsiteY15" fmla="*/ 199347 h 2080151"/>
              <a:gd name="connsiteX16" fmla="*/ 593710 w 7822237"/>
              <a:gd name="connsiteY16" fmla="*/ 229683 h 2080151"/>
              <a:gd name="connsiteX17" fmla="*/ 632712 w 7822237"/>
              <a:gd name="connsiteY17" fmla="*/ 229683 h 2080151"/>
              <a:gd name="connsiteX18" fmla="*/ 632712 w 7822237"/>
              <a:gd name="connsiteY18" fmla="*/ 251351 h 2080151"/>
              <a:gd name="connsiteX19" fmla="*/ 689050 w 7822237"/>
              <a:gd name="connsiteY19" fmla="*/ 251351 h 2080151"/>
              <a:gd name="connsiteX20" fmla="*/ 689050 w 7822237"/>
              <a:gd name="connsiteY20" fmla="*/ 264352 h 2080151"/>
              <a:gd name="connsiteX21" fmla="*/ 736720 w 7822237"/>
              <a:gd name="connsiteY21" fmla="*/ 264352 h 2080151"/>
              <a:gd name="connsiteX22" fmla="*/ 736720 w 7822237"/>
              <a:gd name="connsiteY22" fmla="*/ 286020 h 2080151"/>
              <a:gd name="connsiteX23" fmla="*/ 823393 w 7822237"/>
              <a:gd name="connsiteY23" fmla="*/ 286020 h 2080151"/>
              <a:gd name="connsiteX24" fmla="*/ 823393 w 7822237"/>
              <a:gd name="connsiteY24" fmla="*/ 320690 h 2080151"/>
              <a:gd name="connsiteX25" fmla="*/ 923067 w 7822237"/>
              <a:gd name="connsiteY25" fmla="*/ 320690 h 2080151"/>
              <a:gd name="connsiteX26" fmla="*/ 940401 w 7822237"/>
              <a:gd name="connsiteY26" fmla="*/ 338024 h 2080151"/>
              <a:gd name="connsiteX27" fmla="*/ 988072 w 7822237"/>
              <a:gd name="connsiteY27" fmla="*/ 338024 h 2080151"/>
              <a:gd name="connsiteX28" fmla="*/ 988072 w 7822237"/>
              <a:gd name="connsiteY28" fmla="*/ 338024 h 2080151"/>
              <a:gd name="connsiteX29" fmla="*/ 1018408 w 7822237"/>
              <a:gd name="connsiteY29" fmla="*/ 368360 h 2080151"/>
              <a:gd name="connsiteX30" fmla="*/ 1018408 w 7822237"/>
              <a:gd name="connsiteY30" fmla="*/ 385694 h 2080151"/>
              <a:gd name="connsiteX31" fmla="*/ 1048743 w 7822237"/>
              <a:gd name="connsiteY31" fmla="*/ 385694 h 2080151"/>
              <a:gd name="connsiteX32" fmla="*/ 1048743 w 7822237"/>
              <a:gd name="connsiteY32" fmla="*/ 411696 h 2080151"/>
              <a:gd name="connsiteX33" fmla="*/ 1092079 w 7822237"/>
              <a:gd name="connsiteY33" fmla="*/ 411696 h 2080151"/>
              <a:gd name="connsiteX34" fmla="*/ 1092079 w 7822237"/>
              <a:gd name="connsiteY34" fmla="*/ 411696 h 2080151"/>
              <a:gd name="connsiteX35" fmla="*/ 1092079 w 7822237"/>
              <a:gd name="connsiteY35" fmla="*/ 450699 h 2080151"/>
              <a:gd name="connsiteX36" fmla="*/ 1113747 w 7822237"/>
              <a:gd name="connsiteY36" fmla="*/ 450699 h 2080151"/>
              <a:gd name="connsiteX37" fmla="*/ 1113747 w 7822237"/>
              <a:gd name="connsiteY37" fmla="*/ 481035 h 2080151"/>
              <a:gd name="connsiteX38" fmla="*/ 1157084 w 7822237"/>
              <a:gd name="connsiteY38" fmla="*/ 481035 h 2080151"/>
              <a:gd name="connsiteX39" fmla="*/ 1157084 w 7822237"/>
              <a:gd name="connsiteY39" fmla="*/ 507037 h 2080151"/>
              <a:gd name="connsiteX40" fmla="*/ 1200420 w 7822237"/>
              <a:gd name="connsiteY40" fmla="*/ 507037 h 2080151"/>
              <a:gd name="connsiteX41" fmla="*/ 1200420 w 7822237"/>
              <a:gd name="connsiteY41" fmla="*/ 533038 h 2080151"/>
              <a:gd name="connsiteX42" fmla="*/ 1239423 w 7822237"/>
              <a:gd name="connsiteY42" fmla="*/ 533038 h 2080151"/>
              <a:gd name="connsiteX43" fmla="*/ 1239423 w 7822237"/>
              <a:gd name="connsiteY43" fmla="*/ 554707 h 2080151"/>
              <a:gd name="connsiteX44" fmla="*/ 1317429 w 7822237"/>
              <a:gd name="connsiteY44" fmla="*/ 554707 h 2080151"/>
              <a:gd name="connsiteX45" fmla="*/ 1317429 w 7822237"/>
              <a:gd name="connsiteY45" fmla="*/ 572041 h 2080151"/>
              <a:gd name="connsiteX46" fmla="*/ 1317429 w 7822237"/>
              <a:gd name="connsiteY46" fmla="*/ 585042 h 2080151"/>
              <a:gd name="connsiteX47" fmla="*/ 1369433 w 7822237"/>
              <a:gd name="connsiteY47" fmla="*/ 585042 h 2080151"/>
              <a:gd name="connsiteX48" fmla="*/ 1369433 w 7822237"/>
              <a:gd name="connsiteY48" fmla="*/ 585042 h 2080151"/>
              <a:gd name="connsiteX49" fmla="*/ 1399769 w 7822237"/>
              <a:gd name="connsiteY49" fmla="*/ 615378 h 2080151"/>
              <a:gd name="connsiteX50" fmla="*/ 1399769 w 7822237"/>
              <a:gd name="connsiteY50" fmla="*/ 641380 h 2080151"/>
              <a:gd name="connsiteX51" fmla="*/ 1443105 w 7822237"/>
              <a:gd name="connsiteY51" fmla="*/ 641380 h 2080151"/>
              <a:gd name="connsiteX52" fmla="*/ 1443105 w 7822237"/>
              <a:gd name="connsiteY52" fmla="*/ 663048 h 2080151"/>
              <a:gd name="connsiteX53" fmla="*/ 1443105 w 7822237"/>
              <a:gd name="connsiteY53" fmla="*/ 663048 h 2080151"/>
              <a:gd name="connsiteX54" fmla="*/ 1469107 w 7822237"/>
              <a:gd name="connsiteY54" fmla="*/ 689050 h 2080151"/>
              <a:gd name="connsiteX55" fmla="*/ 1503776 w 7822237"/>
              <a:gd name="connsiteY55" fmla="*/ 689050 h 2080151"/>
              <a:gd name="connsiteX56" fmla="*/ 1503776 w 7822237"/>
              <a:gd name="connsiteY56" fmla="*/ 741054 h 2080151"/>
              <a:gd name="connsiteX57" fmla="*/ 1555780 w 7822237"/>
              <a:gd name="connsiteY57" fmla="*/ 741054 h 2080151"/>
              <a:gd name="connsiteX58" fmla="*/ 1555780 w 7822237"/>
              <a:gd name="connsiteY58" fmla="*/ 754055 h 2080151"/>
              <a:gd name="connsiteX59" fmla="*/ 1603450 w 7822237"/>
              <a:gd name="connsiteY59" fmla="*/ 754055 h 2080151"/>
              <a:gd name="connsiteX60" fmla="*/ 1603450 w 7822237"/>
              <a:gd name="connsiteY60" fmla="*/ 797391 h 2080151"/>
              <a:gd name="connsiteX61" fmla="*/ 1629452 w 7822237"/>
              <a:gd name="connsiteY61" fmla="*/ 797391 h 2080151"/>
              <a:gd name="connsiteX62" fmla="*/ 1629452 w 7822237"/>
              <a:gd name="connsiteY62" fmla="*/ 797391 h 2080151"/>
              <a:gd name="connsiteX63" fmla="*/ 1681456 w 7822237"/>
              <a:gd name="connsiteY63" fmla="*/ 849395 h 2080151"/>
              <a:gd name="connsiteX64" fmla="*/ 1681456 w 7822237"/>
              <a:gd name="connsiteY64" fmla="*/ 879730 h 2080151"/>
              <a:gd name="connsiteX65" fmla="*/ 1729126 w 7822237"/>
              <a:gd name="connsiteY65" fmla="*/ 879730 h 2080151"/>
              <a:gd name="connsiteX66" fmla="*/ 1729126 w 7822237"/>
              <a:gd name="connsiteY66" fmla="*/ 914400 h 2080151"/>
              <a:gd name="connsiteX67" fmla="*/ 1781129 w 7822237"/>
              <a:gd name="connsiteY67" fmla="*/ 914400 h 2080151"/>
              <a:gd name="connsiteX68" fmla="*/ 1781129 w 7822237"/>
              <a:gd name="connsiteY68" fmla="*/ 962070 h 2080151"/>
              <a:gd name="connsiteX69" fmla="*/ 1850468 w 7822237"/>
              <a:gd name="connsiteY69" fmla="*/ 962070 h 2080151"/>
              <a:gd name="connsiteX70" fmla="*/ 1850468 w 7822237"/>
              <a:gd name="connsiteY70" fmla="*/ 988072 h 2080151"/>
              <a:gd name="connsiteX71" fmla="*/ 1889471 w 7822237"/>
              <a:gd name="connsiteY71" fmla="*/ 988072 h 2080151"/>
              <a:gd name="connsiteX72" fmla="*/ 1889471 w 7822237"/>
              <a:gd name="connsiteY72" fmla="*/ 1018407 h 2080151"/>
              <a:gd name="connsiteX73" fmla="*/ 1919806 w 7822237"/>
              <a:gd name="connsiteY73" fmla="*/ 1018407 h 2080151"/>
              <a:gd name="connsiteX74" fmla="*/ 1919806 w 7822237"/>
              <a:gd name="connsiteY74" fmla="*/ 1061744 h 2080151"/>
              <a:gd name="connsiteX75" fmla="*/ 1954475 w 7822237"/>
              <a:gd name="connsiteY75" fmla="*/ 1061744 h 2080151"/>
              <a:gd name="connsiteX76" fmla="*/ 1954475 w 7822237"/>
              <a:gd name="connsiteY76" fmla="*/ 1087746 h 2080151"/>
              <a:gd name="connsiteX77" fmla="*/ 1993478 w 7822237"/>
              <a:gd name="connsiteY77" fmla="*/ 1087746 h 2080151"/>
              <a:gd name="connsiteX78" fmla="*/ 1993478 w 7822237"/>
              <a:gd name="connsiteY78" fmla="*/ 1122415 h 2080151"/>
              <a:gd name="connsiteX79" fmla="*/ 2049816 w 7822237"/>
              <a:gd name="connsiteY79" fmla="*/ 1122415 h 2080151"/>
              <a:gd name="connsiteX80" fmla="*/ 2049816 w 7822237"/>
              <a:gd name="connsiteY80" fmla="*/ 1165751 h 2080151"/>
              <a:gd name="connsiteX81" fmla="*/ 2097486 w 7822237"/>
              <a:gd name="connsiteY81" fmla="*/ 1165751 h 2080151"/>
              <a:gd name="connsiteX82" fmla="*/ 2097486 w 7822237"/>
              <a:gd name="connsiteY82" fmla="*/ 1187420 h 2080151"/>
              <a:gd name="connsiteX83" fmla="*/ 2140822 w 7822237"/>
              <a:gd name="connsiteY83" fmla="*/ 1187420 h 2080151"/>
              <a:gd name="connsiteX84" fmla="*/ 2140822 w 7822237"/>
              <a:gd name="connsiteY84" fmla="*/ 1226422 h 2080151"/>
              <a:gd name="connsiteX85" fmla="*/ 2192826 w 7822237"/>
              <a:gd name="connsiteY85" fmla="*/ 1226422 h 2080151"/>
              <a:gd name="connsiteX86" fmla="*/ 2192826 w 7822237"/>
              <a:gd name="connsiteY86" fmla="*/ 1243757 h 2080151"/>
              <a:gd name="connsiteX87" fmla="*/ 2275165 w 7822237"/>
              <a:gd name="connsiteY87" fmla="*/ 1243757 h 2080151"/>
              <a:gd name="connsiteX88" fmla="*/ 2275165 w 7822237"/>
              <a:gd name="connsiteY88" fmla="*/ 1282760 h 2080151"/>
              <a:gd name="connsiteX89" fmla="*/ 2322836 w 7822237"/>
              <a:gd name="connsiteY89" fmla="*/ 1282760 h 2080151"/>
              <a:gd name="connsiteX90" fmla="*/ 2322836 w 7822237"/>
              <a:gd name="connsiteY90" fmla="*/ 1304428 h 2080151"/>
              <a:gd name="connsiteX91" fmla="*/ 2322836 w 7822237"/>
              <a:gd name="connsiteY91" fmla="*/ 1321763 h 2080151"/>
              <a:gd name="connsiteX92" fmla="*/ 2396508 w 7822237"/>
              <a:gd name="connsiteY92" fmla="*/ 1321763 h 2080151"/>
              <a:gd name="connsiteX93" fmla="*/ 2396508 w 7822237"/>
              <a:gd name="connsiteY93" fmla="*/ 1352098 h 2080151"/>
              <a:gd name="connsiteX94" fmla="*/ 2448511 w 7822237"/>
              <a:gd name="connsiteY94" fmla="*/ 1352098 h 2080151"/>
              <a:gd name="connsiteX95" fmla="*/ 2448511 w 7822237"/>
              <a:gd name="connsiteY95" fmla="*/ 1386767 h 2080151"/>
              <a:gd name="connsiteX96" fmla="*/ 2604523 w 7822237"/>
              <a:gd name="connsiteY96" fmla="*/ 1386767 h 2080151"/>
              <a:gd name="connsiteX97" fmla="*/ 2604523 w 7822237"/>
              <a:gd name="connsiteY97" fmla="*/ 1425770 h 2080151"/>
              <a:gd name="connsiteX98" fmla="*/ 2656527 w 7822237"/>
              <a:gd name="connsiteY98" fmla="*/ 1425770 h 2080151"/>
              <a:gd name="connsiteX99" fmla="*/ 2656527 w 7822237"/>
              <a:gd name="connsiteY99" fmla="*/ 1425770 h 2080151"/>
              <a:gd name="connsiteX100" fmla="*/ 2660860 w 7822237"/>
              <a:gd name="connsiteY100" fmla="*/ 1464773 h 2080151"/>
              <a:gd name="connsiteX101" fmla="*/ 2721531 w 7822237"/>
              <a:gd name="connsiteY101" fmla="*/ 1477773 h 2080151"/>
              <a:gd name="connsiteX102" fmla="*/ 2803871 w 7822237"/>
              <a:gd name="connsiteY102" fmla="*/ 1495108 h 2080151"/>
              <a:gd name="connsiteX103" fmla="*/ 2816872 w 7822237"/>
              <a:gd name="connsiteY103" fmla="*/ 1508109 h 2080151"/>
              <a:gd name="connsiteX104" fmla="*/ 2894877 w 7822237"/>
              <a:gd name="connsiteY104" fmla="*/ 1508109 h 2080151"/>
              <a:gd name="connsiteX105" fmla="*/ 2894877 w 7822237"/>
              <a:gd name="connsiteY105" fmla="*/ 1542779 h 2080151"/>
              <a:gd name="connsiteX106" fmla="*/ 3055222 w 7822237"/>
              <a:gd name="connsiteY106" fmla="*/ 1542779 h 2080151"/>
              <a:gd name="connsiteX107" fmla="*/ 3055222 w 7822237"/>
              <a:gd name="connsiteY107" fmla="*/ 1542779 h 2080151"/>
              <a:gd name="connsiteX108" fmla="*/ 3154896 w 7822237"/>
              <a:gd name="connsiteY108" fmla="*/ 1542779 h 2080151"/>
              <a:gd name="connsiteX109" fmla="*/ 3154896 w 7822237"/>
              <a:gd name="connsiteY109" fmla="*/ 1581782 h 2080151"/>
              <a:gd name="connsiteX110" fmla="*/ 3250237 w 7822237"/>
              <a:gd name="connsiteY110" fmla="*/ 1581782 h 2080151"/>
              <a:gd name="connsiteX111" fmla="*/ 3250237 w 7822237"/>
              <a:gd name="connsiteY111" fmla="*/ 1581782 h 2080151"/>
              <a:gd name="connsiteX112" fmla="*/ 3362911 w 7822237"/>
              <a:gd name="connsiteY112" fmla="*/ 1581782 h 2080151"/>
              <a:gd name="connsiteX113" fmla="*/ 3362911 w 7822237"/>
              <a:gd name="connsiteY113" fmla="*/ 1629452 h 2080151"/>
              <a:gd name="connsiteX114" fmla="*/ 3419249 w 7822237"/>
              <a:gd name="connsiteY114" fmla="*/ 1629452 h 2080151"/>
              <a:gd name="connsiteX115" fmla="*/ 3419249 w 7822237"/>
              <a:gd name="connsiteY115" fmla="*/ 1646786 h 2080151"/>
              <a:gd name="connsiteX116" fmla="*/ 3501588 w 7822237"/>
              <a:gd name="connsiteY116" fmla="*/ 1646786 h 2080151"/>
              <a:gd name="connsiteX117" fmla="*/ 3501588 w 7822237"/>
              <a:gd name="connsiteY117" fmla="*/ 1668455 h 2080151"/>
              <a:gd name="connsiteX118" fmla="*/ 3553592 w 7822237"/>
              <a:gd name="connsiteY118" fmla="*/ 1668455 h 2080151"/>
              <a:gd name="connsiteX119" fmla="*/ 3553592 w 7822237"/>
              <a:gd name="connsiteY119" fmla="*/ 1698790 h 2080151"/>
              <a:gd name="connsiteX120" fmla="*/ 3787609 w 7822237"/>
              <a:gd name="connsiteY120" fmla="*/ 1698790 h 2080151"/>
              <a:gd name="connsiteX121" fmla="*/ 3787609 w 7822237"/>
              <a:gd name="connsiteY121" fmla="*/ 1724792 h 2080151"/>
              <a:gd name="connsiteX122" fmla="*/ 3852614 w 7822237"/>
              <a:gd name="connsiteY122" fmla="*/ 1724792 h 2080151"/>
              <a:gd name="connsiteX123" fmla="*/ 3852614 w 7822237"/>
              <a:gd name="connsiteY123" fmla="*/ 1724792 h 2080151"/>
              <a:gd name="connsiteX124" fmla="*/ 3852614 w 7822237"/>
              <a:gd name="connsiteY124" fmla="*/ 1724792 h 2080151"/>
              <a:gd name="connsiteX125" fmla="*/ 3956621 w 7822237"/>
              <a:gd name="connsiteY125" fmla="*/ 1724792 h 2080151"/>
              <a:gd name="connsiteX126" fmla="*/ 3956621 w 7822237"/>
              <a:gd name="connsiteY126" fmla="*/ 1763795 h 2080151"/>
              <a:gd name="connsiteX127" fmla="*/ 4151636 w 7822237"/>
              <a:gd name="connsiteY127" fmla="*/ 1763795 h 2080151"/>
              <a:gd name="connsiteX128" fmla="*/ 4151636 w 7822237"/>
              <a:gd name="connsiteY128" fmla="*/ 1763795 h 2080151"/>
              <a:gd name="connsiteX129" fmla="*/ 4242642 w 7822237"/>
              <a:gd name="connsiteY129" fmla="*/ 1763795 h 2080151"/>
              <a:gd name="connsiteX130" fmla="*/ 4242642 w 7822237"/>
              <a:gd name="connsiteY130" fmla="*/ 1815799 h 2080151"/>
              <a:gd name="connsiteX131" fmla="*/ 4298980 w 7822237"/>
              <a:gd name="connsiteY131" fmla="*/ 1815799 h 2080151"/>
              <a:gd name="connsiteX132" fmla="*/ 4298980 w 7822237"/>
              <a:gd name="connsiteY132" fmla="*/ 1846134 h 2080151"/>
              <a:gd name="connsiteX133" fmla="*/ 4628337 w 7822237"/>
              <a:gd name="connsiteY133" fmla="*/ 1846134 h 2080151"/>
              <a:gd name="connsiteX134" fmla="*/ 4628337 w 7822237"/>
              <a:gd name="connsiteY134" fmla="*/ 1867802 h 2080151"/>
              <a:gd name="connsiteX135" fmla="*/ 5105038 w 7822237"/>
              <a:gd name="connsiteY135" fmla="*/ 1867802 h 2080151"/>
              <a:gd name="connsiteX136" fmla="*/ 5105038 w 7822237"/>
              <a:gd name="connsiteY136" fmla="*/ 1898138 h 2080151"/>
              <a:gd name="connsiteX137" fmla="*/ 5304386 w 7822237"/>
              <a:gd name="connsiteY137" fmla="*/ 1898138 h 2080151"/>
              <a:gd name="connsiteX138" fmla="*/ 5304386 w 7822237"/>
              <a:gd name="connsiteY138" fmla="*/ 1919806 h 2080151"/>
              <a:gd name="connsiteX139" fmla="*/ 5404060 w 7822237"/>
              <a:gd name="connsiteY139" fmla="*/ 1919806 h 2080151"/>
              <a:gd name="connsiteX140" fmla="*/ 5404060 w 7822237"/>
              <a:gd name="connsiteY140" fmla="*/ 1941474 h 2080151"/>
              <a:gd name="connsiteX141" fmla="*/ 5456064 w 7822237"/>
              <a:gd name="connsiteY141" fmla="*/ 1941474 h 2080151"/>
              <a:gd name="connsiteX142" fmla="*/ 5456064 w 7822237"/>
              <a:gd name="connsiteY142" fmla="*/ 1967476 h 2080151"/>
              <a:gd name="connsiteX143" fmla="*/ 6426801 w 7822237"/>
              <a:gd name="connsiteY143" fmla="*/ 1967476 h 2080151"/>
              <a:gd name="connsiteX144" fmla="*/ 6426801 w 7822237"/>
              <a:gd name="connsiteY144" fmla="*/ 2010813 h 2080151"/>
              <a:gd name="connsiteX145" fmla="*/ 6543810 w 7822237"/>
              <a:gd name="connsiteY145" fmla="*/ 2010813 h 2080151"/>
              <a:gd name="connsiteX146" fmla="*/ 6543810 w 7822237"/>
              <a:gd name="connsiteY146" fmla="*/ 2041148 h 2080151"/>
              <a:gd name="connsiteX147" fmla="*/ 6669486 w 7822237"/>
              <a:gd name="connsiteY147" fmla="*/ 2041148 h 2080151"/>
              <a:gd name="connsiteX148" fmla="*/ 6669486 w 7822237"/>
              <a:gd name="connsiteY148" fmla="*/ 2080151 h 2080151"/>
              <a:gd name="connsiteX149" fmla="*/ 7822237 w 7822237"/>
              <a:gd name="connsiteY149" fmla="*/ 2080151 h 2080151"/>
              <a:gd name="connsiteX0" fmla="*/ 0 w 7822237"/>
              <a:gd name="connsiteY0" fmla="*/ 0 h 2080151"/>
              <a:gd name="connsiteX1" fmla="*/ 95340 w 7822237"/>
              <a:gd name="connsiteY1" fmla="*/ 0 h 2080151"/>
              <a:gd name="connsiteX2" fmla="*/ 95340 w 7822237"/>
              <a:gd name="connsiteY2" fmla="*/ 0 h 2080151"/>
              <a:gd name="connsiteX3" fmla="*/ 125675 w 7822237"/>
              <a:gd name="connsiteY3" fmla="*/ 30335 h 2080151"/>
              <a:gd name="connsiteX4" fmla="*/ 125675 w 7822237"/>
              <a:gd name="connsiteY4" fmla="*/ 52003 h 2080151"/>
              <a:gd name="connsiteX5" fmla="*/ 182013 w 7822237"/>
              <a:gd name="connsiteY5" fmla="*/ 52003 h 2080151"/>
              <a:gd name="connsiteX6" fmla="*/ 182013 w 7822237"/>
              <a:gd name="connsiteY6" fmla="*/ 65004 h 2080151"/>
              <a:gd name="connsiteX7" fmla="*/ 260019 w 7822237"/>
              <a:gd name="connsiteY7" fmla="*/ 65004 h 2080151"/>
              <a:gd name="connsiteX8" fmla="*/ 260019 w 7822237"/>
              <a:gd name="connsiteY8" fmla="*/ 130009 h 2080151"/>
              <a:gd name="connsiteX9" fmla="*/ 372693 w 7822237"/>
              <a:gd name="connsiteY9" fmla="*/ 130009 h 2080151"/>
              <a:gd name="connsiteX10" fmla="*/ 372693 w 7822237"/>
              <a:gd name="connsiteY10" fmla="*/ 160345 h 2080151"/>
              <a:gd name="connsiteX11" fmla="*/ 411696 w 7822237"/>
              <a:gd name="connsiteY11" fmla="*/ 160345 h 2080151"/>
              <a:gd name="connsiteX12" fmla="*/ 411696 w 7822237"/>
              <a:gd name="connsiteY12" fmla="*/ 173346 h 2080151"/>
              <a:gd name="connsiteX13" fmla="*/ 563374 w 7822237"/>
              <a:gd name="connsiteY13" fmla="*/ 173346 h 2080151"/>
              <a:gd name="connsiteX14" fmla="*/ 563374 w 7822237"/>
              <a:gd name="connsiteY14" fmla="*/ 199347 h 2080151"/>
              <a:gd name="connsiteX15" fmla="*/ 593710 w 7822237"/>
              <a:gd name="connsiteY15" fmla="*/ 199347 h 2080151"/>
              <a:gd name="connsiteX16" fmla="*/ 593710 w 7822237"/>
              <a:gd name="connsiteY16" fmla="*/ 229683 h 2080151"/>
              <a:gd name="connsiteX17" fmla="*/ 632712 w 7822237"/>
              <a:gd name="connsiteY17" fmla="*/ 229683 h 2080151"/>
              <a:gd name="connsiteX18" fmla="*/ 632712 w 7822237"/>
              <a:gd name="connsiteY18" fmla="*/ 251351 h 2080151"/>
              <a:gd name="connsiteX19" fmla="*/ 689050 w 7822237"/>
              <a:gd name="connsiteY19" fmla="*/ 251351 h 2080151"/>
              <a:gd name="connsiteX20" fmla="*/ 689050 w 7822237"/>
              <a:gd name="connsiteY20" fmla="*/ 264352 h 2080151"/>
              <a:gd name="connsiteX21" fmla="*/ 736720 w 7822237"/>
              <a:gd name="connsiteY21" fmla="*/ 264352 h 2080151"/>
              <a:gd name="connsiteX22" fmla="*/ 736720 w 7822237"/>
              <a:gd name="connsiteY22" fmla="*/ 286020 h 2080151"/>
              <a:gd name="connsiteX23" fmla="*/ 823393 w 7822237"/>
              <a:gd name="connsiteY23" fmla="*/ 286020 h 2080151"/>
              <a:gd name="connsiteX24" fmla="*/ 823393 w 7822237"/>
              <a:gd name="connsiteY24" fmla="*/ 320690 h 2080151"/>
              <a:gd name="connsiteX25" fmla="*/ 923067 w 7822237"/>
              <a:gd name="connsiteY25" fmla="*/ 320690 h 2080151"/>
              <a:gd name="connsiteX26" fmla="*/ 940401 w 7822237"/>
              <a:gd name="connsiteY26" fmla="*/ 338024 h 2080151"/>
              <a:gd name="connsiteX27" fmla="*/ 988072 w 7822237"/>
              <a:gd name="connsiteY27" fmla="*/ 338024 h 2080151"/>
              <a:gd name="connsiteX28" fmla="*/ 988072 w 7822237"/>
              <a:gd name="connsiteY28" fmla="*/ 338024 h 2080151"/>
              <a:gd name="connsiteX29" fmla="*/ 1018408 w 7822237"/>
              <a:gd name="connsiteY29" fmla="*/ 368360 h 2080151"/>
              <a:gd name="connsiteX30" fmla="*/ 1018408 w 7822237"/>
              <a:gd name="connsiteY30" fmla="*/ 385694 h 2080151"/>
              <a:gd name="connsiteX31" fmla="*/ 1048743 w 7822237"/>
              <a:gd name="connsiteY31" fmla="*/ 385694 h 2080151"/>
              <a:gd name="connsiteX32" fmla="*/ 1048743 w 7822237"/>
              <a:gd name="connsiteY32" fmla="*/ 411696 h 2080151"/>
              <a:gd name="connsiteX33" fmla="*/ 1092079 w 7822237"/>
              <a:gd name="connsiteY33" fmla="*/ 411696 h 2080151"/>
              <a:gd name="connsiteX34" fmla="*/ 1092079 w 7822237"/>
              <a:gd name="connsiteY34" fmla="*/ 411696 h 2080151"/>
              <a:gd name="connsiteX35" fmla="*/ 1092079 w 7822237"/>
              <a:gd name="connsiteY35" fmla="*/ 450699 h 2080151"/>
              <a:gd name="connsiteX36" fmla="*/ 1113747 w 7822237"/>
              <a:gd name="connsiteY36" fmla="*/ 450699 h 2080151"/>
              <a:gd name="connsiteX37" fmla="*/ 1113747 w 7822237"/>
              <a:gd name="connsiteY37" fmla="*/ 481035 h 2080151"/>
              <a:gd name="connsiteX38" fmla="*/ 1157084 w 7822237"/>
              <a:gd name="connsiteY38" fmla="*/ 481035 h 2080151"/>
              <a:gd name="connsiteX39" fmla="*/ 1157084 w 7822237"/>
              <a:gd name="connsiteY39" fmla="*/ 507037 h 2080151"/>
              <a:gd name="connsiteX40" fmla="*/ 1200420 w 7822237"/>
              <a:gd name="connsiteY40" fmla="*/ 507037 h 2080151"/>
              <a:gd name="connsiteX41" fmla="*/ 1200420 w 7822237"/>
              <a:gd name="connsiteY41" fmla="*/ 533038 h 2080151"/>
              <a:gd name="connsiteX42" fmla="*/ 1239423 w 7822237"/>
              <a:gd name="connsiteY42" fmla="*/ 533038 h 2080151"/>
              <a:gd name="connsiteX43" fmla="*/ 1239423 w 7822237"/>
              <a:gd name="connsiteY43" fmla="*/ 554707 h 2080151"/>
              <a:gd name="connsiteX44" fmla="*/ 1317429 w 7822237"/>
              <a:gd name="connsiteY44" fmla="*/ 554707 h 2080151"/>
              <a:gd name="connsiteX45" fmla="*/ 1317429 w 7822237"/>
              <a:gd name="connsiteY45" fmla="*/ 572041 h 2080151"/>
              <a:gd name="connsiteX46" fmla="*/ 1317429 w 7822237"/>
              <a:gd name="connsiteY46" fmla="*/ 585042 h 2080151"/>
              <a:gd name="connsiteX47" fmla="*/ 1369433 w 7822237"/>
              <a:gd name="connsiteY47" fmla="*/ 585042 h 2080151"/>
              <a:gd name="connsiteX48" fmla="*/ 1369433 w 7822237"/>
              <a:gd name="connsiteY48" fmla="*/ 585042 h 2080151"/>
              <a:gd name="connsiteX49" fmla="*/ 1399769 w 7822237"/>
              <a:gd name="connsiteY49" fmla="*/ 615378 h 2080151"/>
              <a:gd name="connsiteX50" fmla="*/ 1399769 w 7822237"/>
              <a:gd name="connsiteY50" fmla="*/ 641380 h 2080151"/>
              <a:gd name="connsiteX51" fmla="*/ 1443105 w 7822237"/>
              <a:gd name="connsiteY51" fmla="*/ 641380 h 2080151"/>
              <a:gd name="connsiteX52" fmla="*/ 1443105 w 7822237"/>
              <a:gd name="connsiteY52" fmla="*/ 663048 h 2080151"/>
              <a:gd name="connsiteX53" fmla="*/ 1443105 w 7822237"/>
              <a:gd name="connsiteY53" fmla="*/ 663048 h 2080151"/>
              <a:gd name="connsiteX54" fmla="*/ 1469107 w 7822237"/>
              <a:gd name="connsiteY54" fmla="*/ 689050 h 2080151"/>
              <a:gd name="connsiteX55" fmla="*/ 1503776 w 7822237"/>
              <a:gd name="connsiteY55" fmla="*/ 689050 h 2080151"/>
              <a:gd name="connsiteX56" fmla="*/ 1503776 w 7822237"/>
              <a:gd name="connsiteY56" fmla="*/ 741054 h 2080151"/>
              <a:gd name="connsiteX57" fmla="*/ 1555780 w 7822237"/>
              <a:gd name="connsiteY57" fmla="*/ 741054 h 2080151"/>
              <a:gd name="connsiteX58" fmla="*/ 1555780 w 7822237"/>
              <a:gd name="connsiteY58" fmla="*/ 754055 h 2080151"/>
              <a:gd name="connsiteX59" fmla="*/ 1603450 w 7822237"/>
              <a:gd name="connsiteY59" fmla="*/ 754055 h 2080151"/>
              <a:gd name="connsiteX60" fmla="*/ 1603450 w 7822237"/>
              <a:gd name="connsiteY60" fmla="*/ 797391 h 2080151"/>
              <a:gd name="connsiteX61" fmla="*/ 1629452 w 7822237"/>
              <a:gd name="connsiteY61" fmla="*/ 797391 h 2080151"/>
              <a:gd name="connsiteX62" fmla="*/ 1629452 w 7822237"/>
              <a:gd name="connsiteY62" fmla="*/ 797391 h 2080151"/>
              <a:gd name="connsiteX63" fmla="*/ 1681456 w 7822237"/>
              <a:gd name="connsiteY63" fmla="*/ 849395 h 2080151"/>
              <a:gd name="connsiteX64" fmla="*/ 1681456 w 7822237"/>
              <a:gd name="connsiteY64" fmla="*/ 879730 h 2080151"/>
              <a:gd name="connsiteX65" fmla="*/ 1729126 w 7822237"/>
              <a:gd name="connsiteY65" fmla="*/ 879730 h 2080151"/>
              <a:gd name="connsiteX66" fmla="*/ 1729126 w 7822237"/>
              <a:gd name="connsiteY66" fmla="*/ 914400 h 2080151"/>
              <a:gd name="connsiteX67" fmla="*/ 1781129 w 7822237"/>
              <a:gd name="connsiteY67" fmla="*/ 914400 h 2080151"/>
              <a:gd name="connsiteX68" fmla="*/ 1781129 w 7822237"/>
              <a:gd name="connsiteY68" fmla="*/ 962070 h 2080151"/>
              <a:gd name="connsiteX69" fmla="*/ 1850468 w 7822237"/>
              <a:gd name="connsiteY69" fmla="*/ 962070 h 2080151"/>
              <a:gd name="connsiteX70" fmla="*/ 1850468 w 7822237"/>
              <a:gd name="connsiteY70" fmla="*/ 988072 h 2080151"/>
              <a:gd name="connsiteX71" fmla="*/ 1889471 w 7822237"/>
              <a:gd name="connsiteY71" fmla="*/ 988072 h 2080151"/>
              <a:gd name="connsiteX72" fmla="*/ 1889471 w 7822237"/>
              <a:gd name="connsiteY72" fmla="*/ 1018407 h 2080151"/>
              <a:gd name="connsiteX73" fmla="*/ 1919806 w 7822237"/>
              <a:gd name="connsiteY73" fmla="*/ 1018407 h 2080151"/>
              <a:gd name="connsiteX74" fmla="*/ 1919806 w 7822237"/>
              <a:gd name="connsiteY74" fmla="*/ 1061744 h 2080151"/>
              <a:gd name="connsiteX75" fmla="*/ 1954475 w 7822237"/>
              <a:gd name="connsiteY75" fmla="*/ 1061744 h 2080151"/>
              <a:gd name="connsiteX76" fmla="*/ 1954475 w 7822237"/>
              <a:gd name="connsiteY76" fmla="*/ 1087746 h 2080151"/>
              <a:gd name="connsiteX77" fmla="*/ 1993478 w 7822237"/>
              <a:gd name="connsiteY77" fmla="*/ 1087746 h 2080151"/>
              <a:gd name="connsiteX78" fmla="*/ 1993478 w 7822237"/>
              <a:gd name="connsiteY78" fmla="*/ 1122415 h 2080151"/>
              <a:gd name="connsiteX79" fmla="*/ 2049816 w 7822237"/>
              <a:gd name="connsiteY79" fmla="*/ 1122415 h 2080151"/>
              <a:gd name="connsiteX80" fmla="*/ 2049816 w 7822237"/>
              <a:gd name="connsiteY80" fmla="*/ 1165751 h 2080151"/>
              <a:gd name="connsiteX81" fmla="*/ 2097486 w 7822237"/>
              <a:gd name="connsiteY81" fmla="*/ 1165751 h 2080151"/>
              <a:gd name="connsiteX82" fmla="*/ 2097486 w 7822237"/>
              <a:gd name="connsiteY82" fmla="*/ 1187420 h 2080151"/>
              <a:gd name="connsiteX83" fmla="*/ 2140822 w 7822237"/>
              <a:gd name="connsiteY83" fmla="*/ 1187420 h 2080151"/>
              <a:gd name="connsiteX84" fmla="*/ 2140822 w 7822237"/>
              <a:gd name="connsiteY84" fmla="*/ 1226422 h 2080151"/>
              <a:gd name="connsiteX85" fmla="*/ 2192826 w 7822237"/>
              <a:gd name="connsiteY85" fmla="*/ 1226422 h 2080151"/>
              <a:gd name="connsiteX86" fmla="*/ 2192826 w 7822237"/>
              <a:gd name="connsiteY86" fmla="*/ 1243757 h 2080151"/>
              <a:gd name="connsiteX87" fmla="*/ 2275165 w 7822237"/>
              <a:gd name="connsiteY87" fmla="*/ 1243757 h 2080151"/>
              <a:gd name="connsiteX88" fmla="*/ 2275165 w 7822237"/>
              <a:gd name="connsiteY88" fmla="*/ 1282760 h 2080151"/>
              <a:gd name="connsiteX89" fmla="*/ 2322836 w 7822237"/>
              <a:gd name="connsiteY89" fmla="*/ 1282760 h 2080151"/>
              <a:gd name="connsiteX90" fmla="*/ 2322836 w 7822237"/>
              <a:gd name="connsiteY90" fmla="*/ 1304428 h 2080151"/>
              <a:gd name="connsiteX91" fmla="*/ 2322836 w 7822237"/>
              <a:gd name="connsiteY91" fmla="*/ 1321763 h 2080151"/>
              <a:gd name="connsiteX92" fmla="*/ 2396508 w 7822237"/>
              <a:gd name="connsiteY92" fmla="*/ 1321763 h 2080151"/>
              <a:gd name="connsiteX93" fmla="*/ 2396508 w 7822237"/>
              <a:gd name="connsiteY93" fmla="*/ 1352098 h 2080151"/>
              <a:gd name="connsiteX94" fmla="*/ 2448511 w 7822237"/>
              <a:gd name="connsiteY94" fmla="*/ 1352098 h 2080151"/>
              <a:gd name="connsiteX95" fmla="*/ 2448511 w 7822237"/>
              <a:gd name="connsiteY95" fmla="*/ 1386767 h 2080151"/>
              <a:gd name="connsiteX96" fmla="*/ 2604523 w 7822237"/>
              <a:gd name="connsiteY96" fmla="*/ 1386767 h 2080151"/>
              <a:gd name="connsiteX97" fmla="*/ 2604523 w 7822237"/>
              <a:gd name="connsiteY97" fmla="*/ 1425770 h 2080151"/>
              <a:gd name="connsiteX98" fmla="*/ 2656527 w 7822237"/>
              <a:gd name="connsiteY98" fmla="*/ 1425770 h 2080151"/>
              <a:gd name="connsiteX99" fmla="*/ 2656527 w 7822237"/>
              <a:gd name="connsiteY99" fmla="*/ 1425770 h 2080151"/>
              <a:gd name="connsiteX100" fmla="*/ 2660860 w 7822237"/>
              <a:gd name="connsiteY100" fmla="*/ 1464773 h 2080151"/>
              <a:gd name="connsiteX101" fmla="*/ 2721531 w 7822237"/>
              <a:gd name="connsiteY101" fmla="*/ 1477773 h 2080151"/>
              <a:gd name="connsiteX102" fmla="*/ 2803871 w 7822237"/>
              <a:gd name="connsiteY102" fmla="*/ 1495108 h 2080151"/>
              <a:gd name="connsiteX103" fmla="*/ 2803871 w 7822237"/>
              <a:gd name="connsiteY103" fmla="*/ 1516776 h 2080151"/>
              <a:gd name="connsiteX104" fmla="*/ 2894877 w 7822237"/>
              <a:gd name="connsiteY104" fmla="*/ 1508109 h 2080151"/>
              <a:gd name="connsiteX105" fmla="*/ 2894877 w 7822237"/>
              <a:gd name="connsiteY105" fmla="*/ 1542779 h 2080151"/>
              <a:gd name="connsiteX106" fmla="*/ 3055222 w 7822237"/>
              <a:gd name="connsiteY106" fmla="*/ 1542779 h 2080151"/>
              <a:gd name="connsiteX107" fmla="*/ 3055222 w 7822237"/>
              <a:gd name="connsiteY107" fmla="*/ 1542779 h 2080151"/>
              <a:gd name="connsiteX108" fmla="*/ 3154896 w 7822237"/>
              <a:gd name="connsiteY108" fmla="*/ 1542779 h 2080151"/>
              <a:gd name="connsiteX109" fmla="*/ 3154896 w 7822237"/>
              <a:gd name="connsiteY109" fmla="*/ 1581782 h 2080151"/>
              <a:gd name="connsiteX110" fmla="*/ 3250237 w 7822237"/>
              <a:gd name="connsiteY110" fmla="*/ 1581782 h 2080151"/>
              <a:gd name="connsiteX111" fmla="*/ 3250237 w 7822237"/>
              <a:gd name="connsiteY111" fmla="*/ 1581782 h 2080151"/>
              <a:gd name="connsiteX112" fmla="*/ 3362911 w 7822237"/>
              <a:gd name="connsiteY112" fmla="*/ 1581782 h 2080151"/>
              <a:gd name="connsiteX113" fmla="*/ 3362911 w 7822237"/>
              <a:gd name="connsiteY113" fmla="*/ 1629452 h 2080151"/>
              <a:gd name="connsiteX114" fmla="*/ 3419249 w 7822237"/>
              <a:gd name="connsiteY114" fmla="*/ 1629452 h 2080151"/>
              <a:gd name="connsiteX115" fmla="*/ 3419249 w 7822237"/>
              <a:gd name="connsiteY115" fmla="*/ 1646786 h 2080151"/>
              <a:gd name="connsiteX116" fmla="*/ 3501588 w 7822237"/>
              <a:gd name="connsiteY116" fmla="*/ 1646786 h 2080151"/>
              <a:gd name="connsiteX117" fmla="*/ 3501588 w 7822237"/>
              <a:gd name="connsiteY117" fmla="*/ 1668455 h 2080151"/>
              <a:gd name="connsiteX118" fmla="*/ 3553592 w 7822237"/>
              <a:gd name="connsiteY118" fmla="*/ 1668455 h 2080151"/>
              <a:gd name="connsiteX119" fmla="*/ 3553592 w 7822237"/>
              <a:gd name="connsiteY119" fmla="*/ 1698790 h 2080151"/>
              <a:gd name="connsiteX120" fmla="*/ 3787609 w 7822237"/>
              <a:gd name="connsiteY120" fmla="*/ 1698790 h 2080151"/>
              <a:gd name="connsiteX121" fmla="*/ 3787609 w 7822237"/>
              <a:gd name="connsiteY121" fmla="*/ 1724792 h 2080151"/>
              <a:gd name="connsiteX122" fmla="*/ 3852614 w 7822237"/>
              <a:gd name="connsiteY122" fmla="*/ 1724792 h 2080151"/>
              <a:gd name="connsiteX123" fmla="*/ 3852614 w 7822237"/>
              <a:gd name="connsiteY123" fmla="*/ 1724792 h 2080151"/>
              <a:gd name="connsiteX124" fmla="*/ 3852614 w 7822237"/>
              <a:gd name="connsiteY124" fmla="*/ 1724792 h 2080151"/>
              <a:gd name="connsiteX125" fmla="*/ 3956621 w 7822237"/>
              <a:gd name="connsiteY125" fmla="*/ 1724792 h 2080151"/>
              <a:gd name="connsiteX126" fmla="*/ 3956621 w 7822237"/>
              <a:gd name="connsiteY126" fmla="*/ 1763795 h 2080151"/>
              <a:gd name="connsiteX127" fmla="*/ 4151636 w 7822237"/>
              <a:gd name="connsiteY127" fmla="*/ 1763795 h 2080151"/>
              <a:gd name="connsiteX128" fmla="*/ 4151636 w 7822237"/>
              <a:gd name="connsiteY128" fmla="*/ 1763795 h 2080151"/>
              <a:gd name="connsiteX129" fmla="*/ 4242642 w 7822237"/>
              <a:gd name="connsiteY129" fmla="*/ 1763795 h 2080151"/>
              <a:gd name="connsiteX130" fmla="*/ 4242642 w 7822237"/>
              <a:gd name="connsiteY130" fmla="*/ 1815799 h 2080151"/>
              <a:gd name="connsiteX131" fmla="*/ 4298980 w 7822237"/>
              <a:gd name="connsiteY131" fmla="*/ 1815799 h 2080151"/>
              <a:gd name="connsiteX132" fmla="*/ 4298980 w 7822237"/>
              <a:gd name="connsiteY132" fmla="*/ 1846134 h 2080151"/>
              <a:gd name="connsiteX133" fmla="*/ 4628337 w 7822237"/>
              <a:gd name="connsiteY133" fmla="*/ 1846134 h 2080151"/>
              <a:gd name="connsiteX134" fmla="*/ 4628337 w 7822237"/>
              <a:gd name="connsiteY134" fmla="*/ 1867802 h 2080151"/>
              <a:gd name="connsiteX135" fmla="*/ 5105038 w 7822237"/>
              <a:gd name="connsiteY135" fmla="*/ 1867802 h 2080151"/>
              <a:gd name="connsiteX136" fmla="*/ 5105038 w 7822237"/>
              <a:gd name="connsiteY136" fmla="*/ 1898138 h 2080151"/>
              <a:gd name="connsiteX137" fmla="*/ 5304386 w 7822237"/>
              <a:gd name="connsiteY137" fmla="*/ 1898138 h 2080151"/>
              <a:gd name="connsiteX138" fmla="*/ 5304386 w 7822237"/>
              <a:gd name="connsiteY138" fmla="*/ 1919806 h 2080151"/>
              <a:gd name="connsiteX139" fmla="*/ 5404060 w 7822237"/>
              <a:gd name="connsiteY139" fmla="*/ 1919806 h 2080151"/>
              <a:gd name="connsiteX140" fmla="*/ 5404060 w 7822237"/>
              <a:gd name="connsiteY140" fmla="*/ 1941474 h 2080151"/>
              <a:gd name="connsiteX141" fmla="*/ 5456064 w 7822237"/>
              <a:gd name="connsiteY141" fmla="*/ 1941474 h 2080151"/>
              <a:gd name="connsiteX142" fmla="*/ 5456064 w 7822237"/>
              <a:gd name="connsiteY142" fmla="*/ 1967476 h 2080151"/>
              <a:gd name="connsiteX143" fmla="*/ 6426801 w 7822237"/>
              <a:gd name="connsiteY143" fmla="*/ 1967476 h 2080151"/>
              <a:gd name="connsiteX144" fmla="*/ 6426801 w 7822237"/>
              <a:gd name="connsiteY144" fmla="*/ 2010813 h 2080151"/>
              <a:gd name="connsiteX145" fmla="*/ 6543810 w 7822237"/>
              <a:gd name="connsiteY145" fmla="*/ 2010813 h 2080151"/>
              <a:gd name="connsiteX146" fmla="*/ 6543810 w 7822237"/>
              <a:gd name="connsiteY146" fmla="*/ 2041148 h 2080151"/>
              <a:gd name="connsiteX147" fmla="*/ 6669486 w 7822237"/>
              <a:gd name="connsiteY147" fmla="*/ 2041148 h 2080151"/>
              <a:gd name="connsiteX148" fmla="*/ 6669486 w 7822237"/>
              <a:gd name="connsiteY148" fmla="*/ 2080151 h 2080151"/>
              <a:gd name="connsiteX149" fmla="*/ 7822237 w 7822237"/>
              <a:gd name="connsiteY149" fmla="*/ 2080151 h 2080151"/>
              <a:gd name="connsiteX0" fmla="*/ 0 w 7822237"/>
              <a:gd name="connsiteY0" fmla="*/ 0 h 2080151"/>
              <a:gd name="connsiteX1" fmla="*/ 95340 w 7822237"/>
              <a:gd name="connsiteY1" fmla="*/ 0 h 2080151"/>
              <a:gd name="connsiteX2" fmla="*/ 95340 w 7822237"/>
              <a:gd name="connsiteY2" fmla="*/ 0 h 2080151"/>
              <a:gd name="connsiteX3" fmla="*/ 125675 w 7822237"/>
              <a:gd name="connsiteY3" fmla="*/ 30335 h 2080151"/>
              <a:gd name="connsiteX4" fmla="*/ 125675 w 7822237"/>
              <a:gd name="connsiteY4" fmla="*/ 52003 h 2080151"/>
              <a:gd name="connsiteX5" fmla="*/ 182013 w 7822237"/>
              <a:gd name="connsiteY5" fmla="*/ 52003 h 2080151"/>
              <a:gd name="connsiteX6" fmla="*/ 182013 w 7822237"/>
              <a:gd name="connsiteY6" fmla="*/ 65004 h 2080151"/>
              <a:gd name="connsiteX7" fmla="*/ 260019 w 7822237"/>
              <a:gd name="connsiteY7" fmla="*/ 65004 h 2080151"/>
              <a:gd name="connsiteX8" fmla="*/ 260019 w 7822237"/>
              <a:gd name="connsiteY8" fmla="*/ 130009 h 2080151"/>
              <a:gd name="connsiteX9" fmla="*/ 372693 w 7822237"/>
              <a:gd name="connsiteY9" fmla="*/ 130009 h 2080151"/>
              <a:gd name="connsiteX10" fmla="*/ 372693 w 7822237"/>
              <a:gd name="connsiteY10" fmla="*/ 160345 h 2080151"/>
              <a:gd name="connsiteX11" fmla="*/ 411696 w 7822237"/>
              <a:gd name="connsiteY11" fmla="*/ 160345 h 2080151"/>
              <a:gd name="connsiteX12" fmla="*/ 411696 w 7822237"/>
              <a:gd name="connsiteY12" fmla="*/ 173346 h 2080151"/>
              <a:gd name="connsiteX13" fmla="*/ 563374 w 7822237"/>
              <a:gd name="connsiteY13" fmla="*/ 173346 h 2080151"/>
              <a:gd name="connsiteX14" fmla="*/ 563374 w 7822237"/>
              <a:gd name="connsiteY14" fmla="*/ 199347 h 2080151"/>
              <a:gd name="connsiteX15" fmla="*/ 593710 w 7822237"/>
              <a:gd name="connsiteY15" fmla="*/ 199347 h 2080151"/>
              <a:gd name="connsiteX16" fmla="*/ 593710 w 7822237"/>
              <a:gd name="connsiteY16" fmla="*/ 229683 h 2080151"/>
              <a:gd name="connsiteX17" fmla="*/ 632712 w 7822237"/>
              <a:gd name="connsiteY17" fmla="*/ 229683 h 2080151"/>
              <a:gd name="connsiteX18" fmla="*/ 632712 w 7822237"/>
              <a:gd name="connsiteY18" fmla="*/ 251351 h 2080151"/>
              <a:gd name="connsiteX19" fmla="*/ 689050 w 7822237"/>
              <a:gd name="connsiteY19" fmla="*/ 251351 h 2080151"/>
              <a:gd name="connsiteX20" fmla="*/ 689050 w 7822237"/>
              <a:gd name="connsiteY20" fmla="*/ 264352 h 2080151"/>
              <a:gd name="connsiteX21" fmla="*/ 736720 w 7822237"/>
              <a:gd name="connsiteY21" fmla="*/ 264352 h 2080151"/>
              <a:gd name="connsiteX22" fmla="*/ 736720 w 7822237"/>
              <a:gd name="connsiteY22" fmla="*/ 286020 h 2080151"/>
              <a:gd name="connsiteX23" fmla="*/ 823393 w 7822237"/>
              <a:gd name="connsiteY23" fmla="*/ 286020 h 2080151"/>
              <a:gd name="connsiteX24" fmla="*/ 823393 w 7822237"/>
              <a:gd name="connsiteY24" fmla="*/ 320690 h 2080151"/>
              <a:gd name="connsiteX25" fmla="*/ 923067 w 7822237"/>
              <a:gd name="connsiteY25" fmla="*/ 320690 h 2080151"/>
              <a:gd name="connsiteX26" fmla="*/ 940401 w 7822237"/>
              <a:gd name="connsiteY26" fmla="*/ 338024 h 2080151"/>
              <a:gd name="connsiteX27" fmla="*/ 988072 w 7822237"/>
              <a:gd name="connsiteY27" fmla="*/ 338024 h 2080151"/>
              <a:gd name="connsiteX28" fmla="*/ 988072 w 7822237"/>
              <a:gd name="connsiteY28" fmla="*/ 338024 h 2080151"/>
              <a:gd name="connsiteX29" fmla="*/ 1018408 w 7822237"/>
              <a:gd name="connsiteY29" fmla="*/ 368360 h 2080151"/>
              <a:gd name="connsiteX30" fmla="*/ 1018408 w 7822237"/>
              <a:gd name="connsiteY30" fmla="*/ 385694 h 2080151"/>
              <a:gd name="connsiteX31" fmla="*/ 1048743 w 7822237"/>
              <a:gd name="connsiteY31" fmla="*/ 385694 h 2080151"/>
              <a:gd name="connsiteX32" fmla="*/ 1048743 w 7822237"/>
              <a:gd name="connsiteY32" fmla="*/ 411696 h 2080151"/>
              <a:gd name="connsiteX33" fmla="*/ 1092079 w 7822237"/>
              <a:gd name="connsiteY33" fmla="*/ 411696 h 2080151"/>
              <a:gd name="connsiteX34" fmla="*/ 1092079 w 7822237"/>
              <a:gd name="connsiteY34" fmla="*/ 411696 h 2080151"/>
              <a:gd name="connsiteX35" fmla="*/ 1092079 w 7822237"/>
              <a:gd name="connsiteY35" fmla="*/ 450699 h 2080151"/>
              <a:gd name="connsiteX36" fmla="*/ 1113747 w 7822237"/>
              <a:gd name="connsiteY36" fmla="*/ 450699 h 2080151"/>
              <a:gd name="connsiteX37" fmla="*/ 1113747 w 7822237"/>
              <a:gd name="connsiteY37" fmla="*/ 481035 h 2080151"/>
              <a:gd name="connsiteX38" fmla="*/ 1157084 w 7822237"/>
              <a:gd name="connsiteY38" fmla="*/ 481035 h 2080151"/>
              <a:gd name="connsiteX39" fmla="*/ 1157084 w 7822237"/>
              <a:gd name="connsiteY39" fmla="*/ 507037 h 2080151"/>
              <a:gd name="connsiteX40" fmla="*/ 1200420 w 7822237"/>
              <a:gd name="connsiteY40" fmla="*/ 507037 h 2080151"/>
              <a:gd name="connsiteX41" fmla="*/ 1200420 w 7822237"/>
              <a:gd name="connsiteY41" fmla="*/ 533038 h 2080151"/>
              <a:gd name="connsiteX42" fmla="*/ 1239423 w 7822237"/>
              <a:gd name="connsiteY42" fmla="*/ 533038 h 2080151"/>
              <a:gd name="connsiteX43" fmla="*/ 1239423 w 7822237"/>
              <a:gd name="connsiteY43" fmla="*/ 554707 h 2080151"/>
              <a:gd name="connsiteX44" fmla="*/ 1317429 w 7822237"/>
              <a:gd name="connsiteY44" fmla="*/ 554707 h 2080151"/>
              <a:gd name="connsiteX45" fmla="*/ 1317429 w 7822237"/>
              <a:gd name="connsiteY45" fmla="*/ 572041 h 2080151"/>
              <a:gd name="connsiteX46" fmla="*/ 1317429 w 7822237"/>
              <a:gd name="connsiteY46" fmla="*/ 585042 h 2080151"/>
              <a:gd name="connsiteX47" fmla="*/ 1369433 w 7822237"/>
              <a:gd name="connsiteY47" fmla="*/ 585042 h 2080151"/>
              <a:gd name="connsiteX48" fmla="*/ 1369433 w 7822237"/>
              <a:gd name="connsiteY48" fmla="*/ 585042 h 2080151"/>
              <a:gd name="connsiteX49" fmla="*/ 1399769 w 7822237"/>
              <a:gd name="connsiteY49" fmla="*/ 615378 h 2080151"/>
              <a:gd name="connsiteX50" fmla="*/ 1399769 w 7822237"/>
              <a:gd name="connsiteY50" fmla="*/ 641380 h 2080151"/>
              <a:gd name="connsiteX51" fmla="*/ 1443105 w 7822237"/>
              <a:gd name="connsiteY51" fmla="*/ 641380 h 2080151"/>
              <a:gd name="connsiteX52" fmla="*/ 1443105 w 7822237"/>
              <a:gd name="connsiteY52" fmla="*/ 663048 h 2080151"/>
              <a:gd name="connsiteX53" fmla="*/ 1443105 w 7822237"/>
              <a:gd name="connsiteY53" fmla="*/ 663048 h 2080151"/>
              <a:gd name="connsiteX54" fmla="*/ 1469107 w 7822237"/>
              <a:gd name="connsiteY54" fmla="*/ 689050 h 2080151"/>
              <a:gd name="connsiteX55" fmla="*/ 1503776 w 7822237"/>
              <a:gd name="connsiteY55" fmla="*/ 689050 h 2080151"/>
              <a:gd name="connsiteX56" fmla="*/ 1503776 w 7822237"/>
              <a:gd name="connsiteY56" fmla="*/ 741054 h 2080151"/>
              <a:gd name="connsiteX57" fmla="*/ 1555780 w 7822237"/>
              <a:gd name="connsiteY57" fmla="*/ 741054 h 2080151"/>
              <a:gd name="connsiteX58" fmla="*/ 1555780 w 7822237"/>
              <a:gd name="connsiteY58" fmla="*/ 754055 h 2080151"/>
              <a:gd name="connsiteX59" fmla="*/ 1603450 w 7822237"/>
              <a:gd name="connsiteY59" fmla="*/ 754055 h 2080151"/>
              <a:gd name="connsiteX60" fmla="*/ 1603450 w 7822237"/>
              <a:gd name="connsiteY60" fmla="*/ 797391 h 2080151"/>
              <a:gd name="connsiteX61" fmla="*/ 1629452 w 7822237"/>
              <a:gd name="connsiteY61" fmla="*/ 797391 h 2080151"/>
              <a:gd name="connsiteX62" fmla="*/ 1629452 w 7822237"/>
              <a:gd name="connsiteY62" fmla="*/ 797391 h 2080151"/>
              <a:gd name="connsiteX63" fmla="*/ 1681456 w 7822237"/>
              <a:gd name="connsiteY63" fmla="*/ 849395 h 2080151"/>
              <a:gd name="connsiteX64" fmla="*/ 1681456 w 7822237"/>
              <a:gd name="connsiteY64" fmla="*/ 879730 h 2080151"/>
              <a:gd name="connsiteX65" fmla="*/ 1729126 w 7822237"/>
              <a:gd name="connsiteY65" fmla="*/ 879730 h 2080151"/>
              <a:gd name="connsiteX66" fmla="*/ 1729126 w 7822237"/>
              <a:gd name="connsiteY66" fmla="*/ 914400 h 2080151"/>
              <a:gd name="connsiteX67" fmla="*/ 1781129 w 7822237"/>
              <a:gd name="connsiteY67" fmla="*/ 914400 h 2080151"/>
              <a:gd name="connsiteX68" fmla="*/ 1781129 w 7822237"/>
              <a:gd name="connsiteY68" fmla="*/ 962070 h 2080151"/>
              <a:gd name="connsiteX69" fmla="*/ 1850468 w 7822237"/>
              <a:gd name="connsiteY69" fmla="*/ 962070 h 2080151"/>
              <a:gd name="connsiteX70" fmla="*/ 1850468 w 7822237"/>
              <a:gd name="connsiteY70" fmla="*/ 988072 h 2080151"/>
              <a:gd name="connsiteX71" fmla="*/ 1889471 w 7822237"/>
              <a:gd name="connsiteY71" fmla="*/ 988072 h 2080151"/>
              <a:gd name="connsiteX72" fmla="*/ 1889471 w 7822237"/>
              <a:gd name="connsiteY72" fmla="*/ 1018407 h 2080151"/>
              <a:gd name="connsiteX73" fmla="*/ 1919806 w 7822237"/>
              <a:gd name="connsiteY73" fmla="*/ 1018407 h 2080151"/>
              <a:gd name="connsiteX74" fmla="*/ 1919806 w 7822237"/>
              <a:gd name="connsiteY74" fmla="*/ 1061744 h 2080151"/>
              <a:gd name="connsiteX75" fmla="*/ 1954475 w 7822237"/>
              <a:gd name="connsiteY75" fmla="*/ 1061744 h 2080151"/>
              <a:gd name="connsiteX76" fmla="*/ 1954475 w 7822237"/>
              <a:gd name="connsiteY76" fmla="*/ 1087746 h 2080151"/>
              <a:gd name="connsiteX77" fmla="*/ 1993478 w 7822237"/>
              <a:gd name="connsiteY77" fmla="*/ 1087746 h 2080151"/>
              <a:gd name="connsiteX78" fmla="*/ 1993478 w 7822237"/>
              <a:gd name="connsiteY78" fmla="*/ 1122415 h 2080151"/>
              <a:gd name="connsiteX79" fmla="*/ 2049816 w 7822237"/>
              <a:gd name="connsiteY79" fmla="*/ 1122415 h 2080151"/>
              <a:gd name="connsiteX80" fmla="*/ 2049816 w 7822237"/>
              <a:gd name="connsiteY80" fmla="*/ 1165751 h 2080151"/>
              <a:gd name="connsiteX81" fmla="*/ 2097486 w 7822237"/>
              <a:gd name="connsiteY81" fmla="*/ 1165751 h 2080151"/>
              <a:gd name="connsiteX82" fmla="*/ 2097486 w 7822237"/>
              <a:gd name="connsiteY82" fmla="*/ 1187420 h 2080151"/>
              <a:gd name="connsiteX83" fmla="*/ 2140822 w 7822237"/>
              <a:gd name="connsiteY83" fmla="*/ 1187420 h 2080151"/>
              <a:gd name="connsiteX84" fmla="*/ 2140822 w 7822237"/>
              <a:gd name="connsiteY84" fmla="*/ 1226422 h 2080151"/>
              <a:gd name="connsiteX85" fmla="*/ 2192826 w 7822237"/>
              <a:gd name="connsiteY85" fmla="*/ 1226422 h 2080151"/>
              <a:gd name="connsiteX86" fmla="*/ 2192826 w 7822237"/>
              <a:gd name="connsiteY86" fmla="*/ 1243757 h 2080151"/>
              <a:gd name="connsiteX87" fmla="*/ 2275165 w 7822237"/>
              <a:gd name="connsiteY87" fmla="*/ 1243757 h 2080151"/>
              <a:gd name="connsiteX88" fmla="*/ 2275165 w 7822237"/>
              <a:gd name="connsiteY88" fmla="*/ 1282760 h 2080151"/>
              <a:gd name="connsiteX89" fmla="*/ 2322836 w 7822237"/>
              <a:gd name="connsiteY89" fmla="*/ 1282760 h 2080151"/>
              <a:gd name="connsiteX90" fmla="*/ 2322836 w 7822237"/>
              <a:gd name="connsiteY90" fmla="*/ 1304428 h 2080151"/>
              <a:gd name="connsiteX91" fmla="*/ 2322836 w 7822237"/>
              <a:gd name="connsiteY91" fmla="*/ 1321763 h 2080151"/>
              <a:gd name="connsiteX92" fmla="*/ 2396508 w 7822237"/>
              <a:gd name="connsiteY92" fmla="*/ 1321763 h 2080151"/>
              <a:gd name="connsiteX93" fmla="*/ 2396508 w 7822237"/>
              <a:gd name="connsiteY93" fmla="*/ 1352098 h 2080151"/>
              <a:gd name="connsiteX94" fmla="*/ 2448511 w 7822237"/>
              <a:gd name="connsiteY94" fmla="*/ 1352098 h 2080151"/>
              <a:gd name="connsiteX95" fmla="*/ 2448511 w 7822237"/>
              <a:gd name="connsiteY95" fmla="*/ 1386767 h 2080151"/>
              <a:gd name="connsiteX96" fmla="*/ 2604523 w 7822237"/>
              <a:gd name="connsiteY96" fmla="*/ 1386767 h 2080151"/>
              <a:gd name="connsiteX97" fmla="*/ 2604523 w 7822237"/>
              <a:gd name="connsiteY97" fmla="*/ 1425770 h 2080151"/>
              <a:gd name="connsiteX98" fmla="*/ 2656527 w 7822237"/>
              <a:gd name="connsiteY98" fmla="*/ 1425770 h 2080151"/>
              <a:gd name="connsiteX99" fmla="*/ 2656527 w 7822237"/>
              <a:gd name="connsiteY99" fmla="*/ 1425770 h 2080151"/>
              <a:gd name="connsiteX100" fmla="*/ 2660860 w 7822237"/>
              <a:gd name="connsiteY100" fmla="*/ 1464773 h 2080151"/>
              <a:gd name="connsiteX101" fmla="*/ 2678194 w 7822237"/>
              <a:gd name="connsiteY101" fmla="*/ 1503775 h 2080151"/>
              <a:gd name="connsiteX102" fmla="*/ 2803871 w 7822237"/>
              <a:gd name="connsiteY102" fmla="*/ 1495108 h 2080151"/>
              <a:gd name="connsiteX103" fmla="*/ 2803871 w 7822237"/>
              <a:gd name="connsiteY103" fmla="*/ 1516776 h 2080151"/>
              <a:gd name="connsiteX104" fmla="*/ 2894877 w 7822237"/>
              <a:gd name="connsiteY104" fmla="*/ 1508109 h 2080151"/>
              <a:gd name="connsiteX105" fmla="*/ 2894877 w 7822237"/>
              <a:gd name="connsiteY105" fmla="*/ 1542779 h 2080151"/>
              <a:gd name="connsiteX106" fmla="*/ 3055222 w 7822237"/>
              <a:gd name="connsiteY106" fmla="*/ 1542779 h 2080151"/>
              <a:gd name="connsiteX107" fmla="*/ 3055222 w 7822237"/>
              <a:gd name="connsiteY107" fmla="*/ 1542779 h 2080151"/>
              <a:gd name="connsiteX108" fmla="*/ 3154896 w 7822237"/>
              <a:gd name="connsiteY108" fmla="*/ 1542779 h 2080151"/>
              <a:gd name="connsiteX109" fmla="*/ 3154896 w 7822237"/>
              <a:gd name="connsiteY109" fmla="*/ 1581782 h 2080151"/>
              <a:gd name="connsiteX110" fmla="*/ 3250237 w 7822237"/>
              <a:gd name="connsiteY110" fmla="*/ 1581782 h 2080151"/>
              <a:gd name="connsiteX111" fmla="*/ 3250237 w 7822237"/>
              <a:gd name="connsiteY111" fmla="*/ 1581782 h 2080151"/>
              <a:gd name="connsiteX112" fmla="*/ 3362911 w 7822237"/>
              <a:gd name="connsiteY112" fmla="*/ 1581782 h 2080151"/>
              <a:gd name="connsiteX113" fmla="*/ 3362911 w 7822237"/>
              <a:gd name="connsiteY113" fmla="*/ 1629452 h 2080151"/>
              <a:gd name="connsiteX114" fmla="*/ 3419249 w 7822237"/>
              <a:gd name="connsiteY114" fmla="*/ 1629452 h 2080151"/>
              <a:gd name="connsiteX115" fmla="*/ 3419249 w 7822237"/>
              <a:gd name="connsiteY115" fmla="*/ 1646786 h 2080151"/>
              <a:gd name="connsiteX116" fmla="*/ 3501588 w 7822237"/>
              <a:gd name="connsiteY116" fmla="*/ 1646786 h 2080151"/>
              <a:gd name="connsiteX117" fmla="*/ 3501588 w 7822237"/>
              <a:gd name="connsiteY117" fmla="*/ 1668455 h 2080151"/>
              <a:gd name="connsiteX118" fmla="*/ 3553592 w 7822237"/>
              <a:gd name="connsiteY118" fmla="*/ 1668455 h 2080151"/>
              <a:gd name="connsiteX119" fmla="*/ 3553592 w 7822237"/>
              <a:gd name="connsiteY119" fmla="*/ 1698790 h 2080151"/>
              <a:gd name="connsiteX120" fmla="*/ 3787609 w 7822237"/>
              <a:gd name="connsiteY120" fmla="*/ 1698790 h 2080151"/>
              <a:gd name="connsiteX121" fmla="*/ 3787609 w 7822237"/>
              <a:gd name="connsiteY121" fmla="*/ 1724792 h 2080151"/>
              <a:gd name="connsiteX122" fmla="*/ 3852614 w 7822237"/>
              <a:gd name="connsiteY122" fmla="*/ 1724792 h 2080151"/>
              <a:gd name="connsiteX123" fmla="*/ 3852614 w 7822237"/>
              <a:gd name="connsiteY123" fmla="*/ 1724792 h 2080151"/>
              <a:gd name="connsiteX124" fmla="*/ 3852614 w 7822237"/>
              <a:gd name="connsiteY124" fmla="*/ 1724792 h 2080151"/>
              <a:gd name="connsiteX125" fmla="*/ 3956621 w 7822237"/>
              <a:gd name="connsiteY125" fmla="*/ 1724792 h 2080151"/>
              <a:gd name="connsiteX126" fmla="*/ 3956621 w 7822237"/>
              <a:gd name="connsiteY126" fmla="*/ 1763795 h 2080151"/>
              <a:gd name="connsiteX127" fmla="*/ 4151636 w 7822237"/>
              <a:gd name="connsiteY127" fmla="*/ 1763795 h 2080151"/>
              <a:gd name="connsiteX128" fmla="*/ 4151636 w 7822237"/>
              <a:gd name="connsiteY128" fmla="*/ 1763795 h 2080151"/>
              <a:gd name="connsiteX129" fmla="*/ 4242642 w 7822237"/>
              <a:gd name="connsiteY129" fmla="*/ 1763795 h 2080151"/>
              <a:gd name="connsiteX130" fmla="*/ 4242642 w 7822237"/>
              <a:gd name="connsiteY130" fmla="*/ 1815799 h 2080151"/>
              <a:gd name="connsiteX131" fmla="*/ 4298980 w 7822237"/>
              <a:gd name="connsiteY131" fmla="*/ 1815799 h 2080151"/>
              <a:gd name="connsiteX132" fmla="*/ 4298980 w 7822237"/>
              <a:gd name="connsiteY132" fmla="*/ 1846134 h 2080151"/>
              <a:gd name="connsiteX133" fmla="*/ 4628337 w 7822237"/>
              <a:gd name="connsiteY133" fmla="*/ 1846134 h 2080151"/>
              <a:gd name="connsiteX134" fmla="*/ 4628337 w 7822237"/>
              <a:gd name="connsiteY134" fmla="*/ 1867802 h 2080151"/>
              <a:gd name="connsiteX135" fmla="*/ 5105038 w 7822237"/>
              <a:gd name="connsiteY135" fmla="*/ 1867802 h 2080151"/>
              <a:gd name="connsiteX136" fmla="*/ 5105038 w 7822237"/>
              <a:gd name="connsiteY136" fmla="*/ 1898138 h 2080151"/>
              <a:gd name="connsiteX137" fmla="*/ 5304386 w 7822237"/>
              <a:gd name="connsiteY137" fmla="*/ 1898138 h 2080151"/>
              <a:gd name="connsiteX138" fmla="*/ 5304386 w 7822237"/>
              <a:gd name="connsiteY138" fmla="*/ 1919806 h 2080151"/>
              <a:gd name="connsiteX139" fmla="*/ 5404060 w 7822237"/>
              <a:gd name="connsiteY139" fmla="*/ 1919806 h 2080151"/>
              <a:gd name="connsiteX140" fmla="*/ 5404060 w 7822237"/>
              <a:gd name="connsiteY140" fmla="*/ 1941474 h 2080151"/>
              <a:gd name="connsiteX141" fmla="*/ 5456064 w 7822237"/>
              <a:gd name="connsiteY141" fmla="*/ 1941474 h 2080151"/>
              <a:gd name="connsiteX142" fmla="*/ 5456064 w 7822237"/>
              <a:gd name="connsiteY142" fmla="*/ 1967476 h 2080151"/>
              <a:gd name="connsiteX143" fmla="*/ 6426801 w 7822237"/>
              <a:gd name="connsiteY143" fmla="*/ 1967476 h 2080151"/>
              <a:gd name="connsiteX144" fmla="*/ 6426801 w 7822237"/>
              <a:gd name="connsiteY144" fmla="*/ 2010813 h 2080151"/>
              <a:gd name="connsiteX145" fmla="*/ 6543810 w 7822237"/>
              <a:gd name="connsiteY145" fmla="*/ 2010813 h 2080151"/>
              <a:gd name="connsiteX146" fmla="*/ 6543810 w 7822237"/>
              <a:gd name="connsiteY146" fmla="*/ 2041148 h 2080151"/>
              <a:gd name="connsiteX147" fmla="*/ 6669486 w 7822237"/>
              <a:gd name="connsiteY147" fmla="*/ 2041148 h 2080151"/>
              <a:gd name="connsiteX148" fmla="*/ 6669486 w 7822237"/>
              <a:gd name="connsiteY148" fmla="*/ 2080151 h 2080151"/>
              <a:gd name="connsiteX149" fmla="*/ 7822237 w 7822237"/>
              <a:gd name="connsiteY149" fmla="*/ 2080151 h 2080151"/>
              <a:gd name="connsiteX0" fmla="*/ 0 w 7822237"/>
              <a:gd name="connsiteY0" fmla="*/ 0 h 2080151"/>
              <a:gd name="connsiteX1" fmla="*/ 95340 w 7822237"/>
              <a:gd name="connsiteY1" fmla="*/ 0 h 2080151"/>
              <a:gd name="connsiteX2" fmla="*/ 95340 w 7822237"/>
              <a:gd name="connsiteY2" fmla="*/ 0 h 2080151"/>
              <a:gd name="connsiteX3" fmla="*/ 125675 w 7822237"/>
              <a:gd name="connsiteY3" fmla="*/ 30335 h 2080151"/>
              <a:gd name="connsiteX4" fmla="*/ 125675 w 7822237"/>
              <a:gd name="connsiteY4" fmla="*/ 52003 h 2080151"/>
              <a:gd name="connsiteX5" fmla="*/ 182013 w 7822237"/>
              <a:gd name="connsiteY5" fmla="*/ 52003 h 2080151"/>
              <a:gd name="connsiteX6" fmla="*/ 182013 w 7822237"/>
              <a:gd name="connsiteY6" fmla="*/ 65004 h 2080151"/>
              <a:gd name="connsiteX7" fmla="*/ 260019 w 7822237"/>
              <a:gd name="connsiteY7" fmla="*/ 65004 h 2080151"/>
              <a:gd name="connsiteX8" fmla="*/ 260019 w 7822237"/>
              <a:gd name="connsiteY8" fmla="*/ 130009 h 2080151"/>
              <a:gd name="connsiteX9" fmla="*/ 372693 w 7822237"/>
              <a:gd name="connsiteY9" fmla="*/ 130009 h 2080151"/>
              <a:gd name="connsiteX10" fmla="*/ 372693 w 7822237"/>
              <a:gd name="connsiteY10" fmla="*/ 160345 h 2080151"/>
              <a:gd name="connsiteX11" fmla="*/ 411696 w 7822237"/>
              <a:gd name="connsiteY11" fmla="*/ 160345 h 2080151"/>
              <a:gd name="connsiteX12" fmla="*/ 411696 w 7822237"/>
              <a:gd name="connsiteY12" fmla="*/ 173346 h 2080151"/>
              <a:gd name="connsiteX13" fmla="*/ 563374 w 7822237"/>
              <a:gd name="connsiteY13" fmla="*/ 173346 h 2080151"/>
              <a:gd name="connsiteX14" fmla="*/ 563374 w 7822237"/>
              <a:gd name="connsiteY14" fmla="*/ 199347 h 2080151"/>
              <a:gd name="connsiteX15" fmla="*/ 593710 w 7822237"/>
              <a:gd name="connsiteY15" fmla="*/ 199347 h 2080151"/>
              <a:gd name="connsiteX16" fmla="*/ 593710 w 7822237"/>
              <a:gd name="connsiteY16" fmla="*/ 229683 h 2080151"/>
              <a:gd name="connsiteX17" fmla="*/ 632712 w 7822237"/>
              <a:gd name="connsiteY17" fmla="*/ 229683 h 2080151"/>
              <a:gd name="connsiteX18" fmla="*/ 632712 w 7822237"/>
              <a:gd name="connsiteY18" fmla="*/ 251351 h 2080151"/>
              <a:gd name="connsiteX19" fmla="*/ 689050 w 7822237"/>
              <a:gd name="connsiteY19" fmla="*/ 251351 h 2080151"/>
              <a:gd name="connsiteX20" fmla="*/ 689050 w 7822237"/>
              <a:gd name="connsiteY20" fmla="*/ 264352 h 2080151"/>
              <a:gd name="connsiteX21" fmla="*/ 736720 w 7822237"/>
              <a:gd name="connsiteY21" fmla="*/ 264352 h 2080151"/>
              <a:gd name="connsiteX22" fmla="*/ 736720 w 7822237"/>
              <a:gd name="connsiteY22" fmla="*/ 286020 h 2080151"/>
              <a:gd name="connsiteX23" fmla="*/ 823393 w 7822237"/>
              <a:gd name="connsiteY23" fmla="*/ 286020 h 2080151"/>
              <a:gd name="connsiteX24" fmla="*/ 823393 w 7822237"/>
              <a:gd name="connsiteY24" fmla="*/ 320690 h 2080151"/>
              <a:gd name="connsiteX25" fmla="*/ 923067 w 7822237"/>
              <a:gd name="connsiteY25" fmla="*/ 320690 h 2080151"/>
              <a:gd name="connsiteX26" fmla="*/ 940401 w 7822237"/>
              <a:gd name="connsiteY26" fmla="*/ 338024 h 2080151"/>
              <a:gd name="connsiteX27" fmla="*/ 988072 w 7822237"/>
              <a:gd name="connsiteY27" fmla="*/ 338024 h 2080151"/>
              <a:gd name="connsiteX28" fmla="*/ 988072 w 7822237"/>
              <a:gd name="connsiteY28" fmla="*/ 338024 h 2080151"/>
              <a:gd name="connsiteX29" fmla="*/ 1018408 w 7822237"/>
              <a:gd name="connsiteY29" fmla="*/ 368360 h 2080151"/>
              <a:gd name="connsiteX30" fmla="*/ 1018408 w 7822237"/>
              <a:gd name="connsiteY30" fmla="*/ 385694 h 2080151"/>
              <a:gd name="connsiteX31" fmla="*/ 1048743 w 7822237"/>
              <a:gd name="connsiteY31" fmla="*/ 385694 h 2080151"/>
              <a:gd name="connsiteX32" fmla="*/ 1048743 w 7822237"/>
              <a:gd name="connsiteY32" fmla="*/ 411696 h 2080151"/>
              <a:gd name="connsiteX33" fmla="*/ 1092079 w 7822237"/>
              <a:gd name="connsiteY33" fmla="*/ 411696 h 2080151"/>
              <a:gd name="connsiteX34" fmla="*/ 1092079 w 7822237"/>
              <a:gd name="connsiteY34" fmla="*/ 411696 h 2080151"/>
              <a:gd name="connsiteX35" fmla="*/ 1092079 w 7822237"/>
              <a:gd name="connsiteY35" fmla="*/ 450699 h 2080151"/>
              <a:gd name="connsiteX36" fmla="*/ 1113747 w 7822237"/>
              <a:gd name="connsiteY36" fmla="*/ 450699 h 2080151"/>
              <a:gd name="connsiteX37" fmla="*/ 1113747 w 7822237"/>
              <a:gd name="connsiteY37" fmla="*/ 481035 h 2080151"/>
              <a:gd name="connsiteX38" fmla="*/ 1157084 w 7822237"/>
              <a:gd name="connsiteY38" fmla="*/ 481035 h 2080151"/>
              <a:gd name="connsiteX39" fmla="*/ 1157084 w 7822237"/>
              <a:gd name="connsiteY39" fmla="*/ 507037 h 2080151"/>
              <a:gd name="connsiteX40" fmla="*/ 1200420 w 7822237"/>
              <a:gd name="connsiteY40" fmla="*/ 507037 h 2080151"/>
              <a:gd name="connsiteX41" fmla="*/ 1200420 w 7822237"/>
              <a:gd name="connsiteY41" fmla="*/ 533038 h 2080151"/>
              <a:gd name="connsiteX42" fmla="*/ 1239423 w 7822237"/>
              <a:gd name="connsiteY42" fmla="*/ 533038 h 2080151"/>
              <a:gd name="connsiteX43" fmla="*/ 1239423 w 7822237"/>
              <a:gd name="connsiteY43" fmla="*/ 554707 h 2080151"/>
              <a:gd name="connsiteX44" fmla="*/ 1317429 w 7822237"/>
              <a:gd name="connsiteY44" fmla="*/ 554707 h 2080151"/>
              <a:gd name="connsiteX45" fmla="*/ 1317429 w 7822237"/>
              <a:gd name="connsiteY45" fmla="*/ 572041 h 2080151"/>
              <a:gd name="connsiteX46" fmla="*/ 1317429 w 7822237"/>
              <a:gd name="connsiteY46" fmla="*/ 585042 h 2080151"/>
              <a:gd name="connsiteX47" fmla="*/ 1369433 w 7822237"/>
              <a:gd name="connsiteY47" fmla="*/ 585042 h 2080151"/>
              <a:gd name="connsiteX48" fmla="*/ 1369433 w 7822237"/>
              <a:gd name="connsiteY48" fmla="*/ 585042 h 2080151"/>
              <a:gd name="connsiteX49" fmla="*/ 1399769 w 7822237"/>
              <a:gd name="connsiteY49" fmla="*/ 615378 h 2080151"/>
              <a:gd name="connsiteX50" fmla="*/ 1399769 w 7822237"/>
              <a:gd name="connsiteY50" fmla="*/ 641380 h 2080151"/>
              <a:gd name="connsiteX51" fmla="*/ 1443105 w 7822237"/>
              <a:gd name="connsiteY51" fmla="*/ 641380 h 2080151"/>
              <a:gd name="connsiteX52" fmla="*/ 1443105 w 7822237"/>
              <a:gd name="connsiteY52" fmla="*/ 663048 h 2080151"/>
              <a:gd name="connsiteX53" fmla="*/ 1443105 w 7822237"/>
              <a:gd name="connsiteY53" fmla="*/ 663048 h 2080151"/>
              <a:gd name="connsiteX54" fmla="*/ 1469107 w 7822237"/>
              <a:gd name="connsiteY54" fmla="*/ 689050 h 2080151"/>
              <a:gd name="connsiteX55" fmla="*/ 1503776 w 7822237"/>
              <a:gd name="connsiteY55" fmla="*/ 689050 h 2080151"/>
              <a:gd name="connsiteX56" fmla="*/ 1503776 w 7822237"/>
              <a:gd name="connsiteY56" fmla="*/ 741054 h 2080151"/>
              <a:gd name="connsiteX57" fmla="*/ 1555780 w 7822237"/>
              <a:gd name="connsiteY57" fmla="*/ 741054 h 2080151"/>
              <a:gd name="connsiteX58" fmla="*/ 1555780 w 7822237"/>
              <a:gd name="connsiteY58" fmla="*/ 754055 h 2080151"/>
              <a:gd name="connsiteX59" fmla="*/ 1603450 w 7822237"/>
              <a:gd name="connsiteY59" fmla="*/ 754055 h 2080151"/>
              <a:gd name="connsiteX60" fmla="*/ 1603450 w 7822237"/>
              <a:gd name="connsiteY60" fmla="*/ 797391 h 2080151"/>
              <a:gd name="connsiteX61" fmla="*/ 1629452 w 7822237"/>
              <a:gd name="connsiteY61" fmla="*/ 797391 h 2080151"/>
              <a:gd name="connsiteX62" fmla="*/ 1629452 w 7822237"/>
              <a:gd name="connsiteY62" fmla="*/ 797391 h 2080151"/>
              <a:gd name="connsiteX63" fmla="*/ 1681456 w 7822237"/>
              <a:gd name="connsiteY63" fmla="*/ 849395 h 2080151"/>
              <a:gd name="connsiteX64" fmla="*/ 1681456 w 7822237"/>
              <a:gd name="connsiteY64" fmla="*/ 879730 h 2080151"/>
              <a:gd name="connsiteX65" fmla="*/ 1729126 w 7822237"/>
              <a:gd name="connsiteY65" fmla="*/ 879730 h 2080151"/>
              <a:gd name="connsiteX66" fmla="*/ 1729126 w 7822237"/>
              <a:gd name="connsiteY66" fmla="*/ 914400 h 2080151"/>
              <a:gd name="connsiteX67" fmla="*/ 1781129 w 7822237"/>
              <a:gd name="connsiteY67" fmla="*/ 914400 h 2080151"/>
              <a:gd name="connsiteX68" fmla="*/ 1781129 w 7822237"/>
              <a:gd name="connsiteY68" fmla="*/ 962070 h 2080151"/>
              <a:gd name="connsiteX69" fmla="*/ 1850468 w 7822237"/>
              <a:gd name="connsiteY69" fmla="*/ 962070 h 2080151"/>
              <a:gd name="connsiteX70" fmla="*/ 1850468 w 7822237"/>
              <a:gd name="connsiteY70" fmla="*/ 988072 h 2080151"/>
              <a:gd name="connsiteX71" fmla="*/ 1889471 w 7822237"/>
              <a:gd name="connsiteY71" fmla="*/ 988072 h 2080151"/>
              <a:gd name="connsiteX72" fmla="*/ 1889471 w 7822237"/>
              <a:gd name="connsiteY72" fmla="*/ 1018407 h 2080151"/>
              <a:gd name="connsiteX73" fmla="*/ 1919806 w 7822237"/>
              <a:gd name="connsiteY73" fmla="*/ 1018407 h 2080151"/>
              <a:gd name="connsiteX74" fmla="*/ 1919806 w 7822237"/>
              <a:gd name="connsiteY74" fmla="*/ 1061744 h 2080151"/>
              <a:gd name="connsiteX75" fmla="*/ 1954475 w 7822237"/>
              <a:gd name="connsiteY75" fmla="*/ 1061744 h 2080151"/>
              <a:gd name="connsiteX76" fmla="*/ 1954475 w 7822237"/>
              <a:gd name="connsiteY76" fmla="*/ 1087746 h 2080151"/>
              <a:gd name="connsiteX77" fmla="*/ 1993478 w 7822237"/>
              <a:gd name="connsiteY77" fmla="*/ 1087746 h 2080151"/>
              <a:gd name="connsiteX78" fmla="*/ 1993478 w 7822237"/>
              <a:gd name="connsiteY78" fmla="*/ 1122415 h 2080151"/>
              <a:gd name="connsiteX79" fmla="*/ 2049816 w 7822237"/>
              <a:gd name="connsiteY79" fmla="*/ 1122415 h 2080151"/>
              <a:gd name="connsiteX80" fmla="*/ 2049816 w 7822237"/>
              <a:gd name="connsiteY80" fmla="*/ 1165751 h 2080151"/>
              <a:gd name="connsiteX81" fmla="*/ 2097486 w 7822237"/>
              <a:gd name="connsiteY81" fmla="*/ 1165751 h 2080151"/>
              <a:gd name="connsiteX82" fmla="*/ 2097486 w 7822237"/>
              <a:gd name="connsiteY82" fmla="*/ 1187420 h 2080151"/>
              <a:gd name="connsiteX83" fmla="*/ 2140822 w 7822237"/>
              <a:gd name="connsiteY83" fmla="*/ 1187420 h 2080151"/>
              <a:gd name="connsiteX84" fmla="*/ 2140822 w 7822237"/>
              <a:gd name="connsiteY84" fmla="*/ 1226422 h 2080151"/>
              <a:gd name="connsiteX85" fmla="*/ 2192826 w 7822237"/>
              <a:gd name="connsiteY85" fmla="*/ 1226422 h 2080151"/>
              <a:gd name="connsiteX86" fmla="*/ 2192826 w 7822237"/>
              <a:gd name="connsiteY86" fmla="*/ 1243757 h 2080151"/>
              <a:gd name="connsiteX87" fmla="*/ 2275165 w 7822237"/>
              <a:gd name="connsiteY87" fmla="*/ 1243757 h 2080151"/>
              <a:gd name="connsiteX88" fmla="*/ 2275165 w 7822237"/>
              <a:gd name="connsiteY88" fmla="*/ 1282760 h 2080151"/>
              <a:gd name="connsiteX89" fmla="*/ 2322836 w 7822237"/>
              <a:gd name="connsiteY89" fmla="*/ 1282760 h 2080151"/>
              <a:gd name="connsiteX90" fmla="*/ 2322836 w 7822237"/>
              <a:gd name="connsiteY90" fmla="*/ 1304428 h 2080151"/>
              <a:gd name="connsiteX91" fmla="*/ 2322836 w 7822237"/>
              <a:gd name="connsiteY91" fmla="*/ 1321763 h 2080151"/>
              <a:gd name="connsiteX92" fmla="*/ 2396508 w 7822237"/>
              <a:gd name="connsiteY92" fmla="*/ 1321763 h 2080151"/>
              <a:gd name="connsiteX93" fmla="*/ 2396508 w 7822237"/>
              <a:gd name="connsiteY93" fmla="*/ 1352098 h 2080151"/>
              <a:gd name="connsiteX94" fmla="*/ 2448511 w 7822237"/>
              <a:gd name="connsiteY94" fmla="*/ 1352098 h 2080151"/>
              <a:gd name="connsiteX95" fmla="*/ 2448511 w 7822237"/>
              <a:gd name="connsiteY95" fmla="*/ 1386767 h 2080151"/>
              <a:gd name="connsiteX96" fmla="*/ 2604523 w 7822237"/>
              <a:gd name="connsiteY96" fmla="*/ 1386767 h 2080151"/>
              <a:gd name="connsiteX97" fmla="*/ 2604523 w 7822237"/>
              <a:gd name="connsiteY97" fmla="*/ 1425770 h 2080151"/>
              <a:gd name="connsiteX98" fmla="*/ 2656527 w 7822237"/>
              <a:gd name="connsiteY98" fmla="*/ 1425770 h 2080151"/>
              <a:gd name="connsiteX99" fmla="*/ 2656527 w 7822237"/>
              <a:gd name="connsiteY99" fmla="*/ 1425770 h 2080151"/>
              <a:gd name="connsiteX100" fmla="*/ 2660860 w 7822237"/>
              <a:gd name="connsiteY100" fmla="*/ 1464773 h 2080151"/>
              <a:gd name="connsiteX101" fmla="*/ 2678194 w 7822237"/>
              <a:gd name="connsiteY101" fmla="*/ 1503775 h 2080151"/>
              <a:gd name="connsiteX102" fmla="*/ 2803871 w 7822237"/>
              <a:gd name="connsiteY102" fmla="*/ 1495108 h 2080151"/>
              <a:gd name="connsiteX103" fmla="*/ 2803871 w 7822237"/>
              <a:gd name="connsiteY103" fmla="*/ 1516776 h 2080151"/>
              <a:gd name="connsiteX104" fmla="*/ 2894877 w 7822237"/>
              <a:gd name="connsiteY104" fmla="*/ 1508109 h 2080151"/>
              <a:gd name="connsiteX105" fmla="*/ 2894877 w 7822237"/>
              <a:gd name="connsiteY105" fmla="*/ 1542779 h 2080151"/>
              <a:gd name="connsiteX106" fmla="*/ 3055222 w 7822237"/>
              <a:gd name="connsiteY106" fmla="*/ 1542779 h 2080151"/>
              <a:gd name="connsiteX107" fmla="*/ 3055222 w 7822237"/>
              <a:gd name="connsiteY107" fmla="*/ 1542779 h 2080151"/>
              <a:gd name="connsiteX108" fmla="*/ 3154896 w 7822237"/>
              <a:gd name="connsiteY108" fmla="*/ 1542779 h 2080151"/>
              <a:gd name="connsiteX109" fmla="*/ 3154896 w 7822237"/>
              <a:gd name="connsiteY109" fmla="*/ 1581782 h 2080151"/>
              <a:gd name="connsiteX110" fmla="*/ 3250237 w 7822237"/>
              <a:gd name="connsiteY110" fmla="*/ 1581782 h 2080151"/>
              <a:gd name="connsiteX111" fmla="*/ 3250237 w 7822237"/>
              <a:gd name="connsiteY111" fmla="*/ 1581782 h 2080151"/>
              <a:gd name="connsiteX112" fmla="*/ 3362911 w 7822237"/>
              <a:gd name="connsiteY112" fmla="*/ 1581782 h 2080151"/>
              <a:gd name="connsiteX113" fmla="*/ 3362911 w 7822237"/>
              <a:gd name="connsiteY113" fmla="*/ 1629452 h 2080151"/>
              <a:gd name="connsiteX114" fmla="*/ 3419249 w 7822237"/>
              <a:gd name="connsiteY114" fmla="*/ 1629452 h 2080151"/>
              <a:gd name="connsiteX115" fmla="*/ 3419249 w 7822237"/>
              <a:gd name="connsiteY115" fmla="*/ 1646786 h 2080151"/>
              <a:gd name="connsiteX116" fmla="*/ 3501588 w 7822237"/>
              <a:gd name="connsiteY116" fmla="*/ 1646786 h 2080151"/>
              <a:gd name="connsiteX117" fmla="*/ 3501588 w 7822237"/>
              <a:gd name="connsiteY117" fmla="*/ 1668455 h 2080151"/>
              <a:gd name="connsiteX118" fmla="*/ 3553592 w 7822237"/>
              <a:gd name="connsiteY118" fmla="*/ 1668455 h 2080151"/>
              <a:gd name="connsiteX119" fmla="*/ 3553592 w 7822237"/>
              <a:gd name="connsiteY119" fmla="*/ 1698790 h 2080151"/>
              <a:gd name="connsiteX120" fmla="*/ 3787609 w 7822237"/>
              <a:gd name="connsiteY120" fmla="*/ 1698790 h 2080151"/>
              <a:gd name="connsiteX121" fmla="*/ 3787609 w 7822237"/>
              <a:gd name="connsiteY121" fmla="*/ 1724792 h 2080151"/>
              <a:gd name="connsiteX122" fmla="*/ 3852614 w 7822237"/>
              <a:gd name="connsiteY122" fmla="*/ 1724792 h 2080151"/>
              <a:gd name="connsiteX123" fmla="*/ 3852614 w 7822237"/>
              <a:gd name="connsiteY123" fmla="*/ 1724792 h 2080151"/>
              <a:gd name="connsiteX124" fmla="*/ 3852614 w 7822237"/>
              <a:gd name="connsiteY124" fmla="*/ 1724792 h 2080151"/>
              <a:gd name="connsiteX125" fmla="*/ 3956621 w 7822237"/>
              <a:gd name="connsiteY125" fmla="*/ 1724792 h 2080151"/>
              <a:gd name="connsiteX126" fmla="*/ 3956621 w 7822237"/>
              <a:gd name="connsiteY126" fmla="*/ 1763795 h 2080151"/>
              <a:gd name="connsiteX127" fmla="*/ 4151636 w 7822237"/>
              <a:gd name="connsiteY127" fmla="*/ 1763795 h 2080151"/>
              <a:gd name="connsiteX128" fmla="*/ 4151636 w 7822237"/>
              <a:gd name="connsiteY128" fmla="*/ 1763795 h 2080151"/>
              <a:gd name="connsiteX129" fmla="*/ 4242642 w 7822237"/>
              <a:gd name="connsiteY129" fmla="*/ 1763795 h 2080151"/>
              <a:gd name="connsiteX130" fmla="*/ 4242642 w 7822237"/>
              <a:gd name="connsiteY130" fmla="*/ 1815799 h 2080151"/>
              <a:gd name="connsiteX131" fmla="*/ 4298980 w 7822237"/>
              <a:gd name="connsiteY131" fmla="*/ 1815799 h 2080151"/>
              <a:gd name="connsiteX132" fmla="*/ 4298980 w 7822237"/>
              <a:gd name="connsiteY132" fmla="*/ 1846134 h 2080151"/>
              <a:gd name="connsiteX133" fmla="*/ 4628337 w 7822237"/>
              <a:gd name="connsiteY133" fmla="*/ 1846134 h 2080151"/>
              <a:gd name="connsiteX134" fmla="*/ 4628337 w 7822237"/>
              <a:gd name="connsiteY134" fmla="*/ 1867802 h 2080151"/>
              <a:gd name="connsiteX135" fmla="*/ 5105038 w 7822237"/>
              <a:gd name="connsiteY135" fmla="*/ 1867802 h 2080151"/>
              <a:gd name="connsiteX136" fmla="*/ 5105038 w 7822237"/>
              <a:gd name="connsiteY136" fmla="*/ 1898138 h 2080151"/>
              <a:gd name="connsiteX137" fmla="*/ 5304386 w 7822237"/>
              <a:gd name="connsiteY137" fmla="*/ 1898138 h 2080151"/>
              <a:gd name="connsiteX138" fmla="*/ 5304386 w 7822237"/>
              <a:gd name="connsiteY138" fmla="*/ 1919806 h 2080151"/>
              <a:gd name="connsiteX139" fmla="*/ 5404060 w 7822237"/>
              <a:gd name="connsiteY139" fmla="*/ 1919806 h 2080151"/>
              <a:gd name="connsiteX140" fmla="*/ 5404060 w 7822237"/>
              <a:gd name="connsiteY140" fmla="*/ 1941474 h 2080151"/>
              <a:gd name="connsiteX141" fmla="*/ 5456064 w 7822237"/>
              <a:gd name="connsiteY141" fmla="*/ 1941474 h 2080151"/>
              <a:gd name="connsiteX142" fmla="*/ 5456064 w 7822237"/>
              <a:gd name="connsiteY142" fmla="*/ 1967476 h 2080151"/>
              <a:gd name="connsiteX143" fmla="*/ 6426801 w 7822237"/>
              <a:gd name="connsiteY143" fmla="*/ 1967476 h 2080151"/>
              <a:gd name="connsiteX144" fmla="*/ 6426801 w 7822237"/>
              <a:gd name="connsiteY144" fmla="*/ 2010813 h 2080151"/>
              <a:gd name="connsiteX145" fmla="*/ 6543810 w 7822237"/>
              <a:gd name="connsiteY145" fmla="*/ 2010813 h 2080151"/>
              <a:gd name="connsiteX146" fmla="*/ 6543810 w 7822237"/>
              <a:gd name="connsiteY146" fmla="*/ 2041148 h 2080151"/>
              <a:gd name="connsiteX147" fmla="*/ 6669486 w 7822237"/>
              <a:gd name="connsiteY147" fmla="*/ 2041148 h 2080151"/>
              <a:gd name="connsiteX148" fmla="*/ 6669486 w 7822237"/>
              <a:gd name="connsiteY148" fmla="*/ 2080151 h 2080151"/>
              <a:gd name="connsiteX149" fmla="*/ 7822237 w 7822237"/>
              <a:gd name="connsiteY149" fmla="*/ 2080151 h 2080151"/>
              <a:gd name="connsiteX0" fmla="*/ 0 w 7822237"/>
              <a:gd name="connsiteY0" fmla="*/ 0 h 2080151"/>
              <a:gd name="connsiteX1" fmla="*/ 95340 w 7822237"/>
              <a:gd name="connsiteY1" fmla="*/ 0 h 2080151"/>
              <a:gd name="connsiteX2" fmla="*/ 95340 w 7822237"/>
              <a:gd name="connsiteY2" fmla="*/ 0 h 2080151"/>
              <a:gd name="connsiteX3" fmla="*/ 125675 w 7822237"/>
              <a:gd name="connsiteY3" fmla="*/ 30335 h 2080151"/>
              <a:gd name="connsiteX4" fmla="*/ 125675 w 7822237"/>
              <a:gd name="connsiteY4" fmla="*/ 52003 h 2080151"/>
              <a:gd name="connsiteX5" fmla="*/ 182013 w 7822237"/>
              <a:gd name="connsiteY5" fmla="*/ 52003 h 2080151"/>
              <a:gd name="connsiteX6" fmla="*/ 182013 w 7822237"/>
              <a:gd name="connsiteY6" fmla="*/ 65004 h 2080151"/>
              <a:gd name="connsiteX7" fmla="*/ 260019 w 7822237"/>
              <a:gd name="connsiteY7" fmla="*/ 65004 h 2080151"/>
              <a:gd name="connsiteX8" fmla="*/ 260019 w 7822237"/>
              <a:gd name="connsiteY8" fmla="*/ 130009 h 2080151"/>
              <a:gd name="connsiteX9" fmla="*/ 372693 w 7822237"/>
              <a:gd name="connsiteY9" fmla="*/ 130009 h 2080151"/>
              <a:gd name="connsiteX10" fmla="*/ 372693 w 7822237"/>
              <a:gd name="connsiteY10" fmla="*/ 160345 h 2080151"/>
              <a:gd name="connsiteX11" fmla="*/ 411696 w 7822237"/>
              <a:gd name="connsiteY11" fmla="*/ 160345 h 2080151"/>
              <a:gd name="connsiteX12" fmla="*/ 411696 w 7822237"/>
              <a:gd name="connsiteY12" fmla="*/ 173346 h 2080151"/>
              <a:gd name="connsiteX13" fmla="*/ 563374 w 7822237"/>
              <a:gd name="connsiteY13" fmla="*/ 173346 h 2080151"/>
              <a:gd name="connsiteX14" fmla="*/ 563374 w 7822237"/>
              <a:gd name="connsiteY14" fmla="*/ 199347 h 2080151"/>
              <a:gd name="connsiteX15" fmla="*/ 593710 w 7822237"/>
              <a:gd name="connsiteY15" fmla="*/ 199347 h 2080151"/>
              <a:gd name="connsiteX16" fmla="*/ 593710 w 7822237"/>
              <a:gd name="connsiteY16" fmla="*/ 229683 h 2080151"/>
              <a:gd name="connsiteX17" fmla="*/ 632712 w 7822237"/>
              <a:gd name="connsiteY17" fmla="*/ 229683 h 2080151"/>
              <a:gd name="connsiteX18" fmla="*/ 632712 w 7822237"/>
              <a:gd name="connsiteY18" fmla="*/ 251351 h 2080151"/>
              <a:gd name="connsiteX19" fmla="*/ 689050 w 7822237"/>
              <a:gd name="connsiteY19" fmla="*/ 251351 h 2080151"/>
              <a:gd name="connsiteX20" fmla="*/ 689050 w 7822237"/>
              <a:gd name="connsiteY20" fmla="*/ 264352 h 2080151"/>
              <a:gd name="connsiteX21" fmla="*/ 736720 w 7822237"/>
              <a:gd name="connsiteY21" fmla="*/ 264352 h 2080151"/>
              <a:gd name="connsiteX22" fmla="*/ 736720 w 7822237"/>
              <a:gd name="connsiteY22" fmla="*/ 286020 h 2080151"/>
              <a:gd name="connsiteX23" fmla="*/ 823393 w 7822237"/>
              <a:gd name="connsiteY23" fmla="*/ 286020 h 2080151"/>
              <a:gd name="connsiteX24" fmla="*/ 823393 w 7822237"/>
              <a:gd name="connsiteY24" fmla="*/ 320690 h 2080151"/>
              <a:gd name="connsiteX25" fmla="*/ 923067 w 7822237"/>
              <a:gd name="connsiteY25" fmla="*/ 320690 h 2080151"/>
              <a:gd name="connsiteX26" fmla="*/ 940401 w 7822237"/>
              <a:gd name="connsiteY26" fmla="*/ 338024 h 2080151"/>
              <a:gd name="connsiteX27" fmla="*/ 988072 w 7822237"/>
              <a:gd name="connsiteY27" fmla="*/ 338024 h 2080151"/>
              <a:gd name="connsiteX28" fmla="*/ 988072 w 7822237"/>
              <a:gd name="connsiteY28" fmla="*/ 338024 h 2080151"/>
              <a:gd name="connsiteX29" fmla="*/ 1018408 w 7822237"/>
              <a:gd name="connsiteY29" fmla="*/ 368360 h 2080151"/>
              <a:gd name="connsiteX30" fmla="*/ 1018408 w 7822237"/>
              <a:gd name="connsiteY30" fmla="*/ 385694 h 2080151"/>
              <a:gd name="connsiteX31" fmla="*/ 1048743 w 7822237"/>
              <a:gd name="connsiteY31" fmla="*/ 385694 h 2080151"/>
              <a:gd name="connsiteX32" fmla="*/ 1048743 w 7822237"/>
              <a:gd name="connsiteY32" fmla="*/ 411696 h 2080151"/>
              <a:gd name="connsiteX33" fmla="*/ 1092079 w 7822237"/>
              <a:gd name="connsiteY33" fmla="*/ 411696 h 2080151"/>
              <a:gd name="connsiteX34" fmla="*/ 1092079 w 7822237"/>
              <a:gd name="connsiteY34" fmla="*/ 411696 h 2080151"/>
              <a:gd name="connsiteX35" fmla="*/ 1092079 w 7822237"/>
              <a:gd name="connsiteY35" fmla="*/ 450699 h 2080151"/>
              <a:gd name="connsiteX36" fmla="*/ 1113747 w 7822237"/>
              <a:gd name="connsiteY36" fmla="*/ 450699 h 2080151"/>
              <a:gd name="connsiteX37" fmla="*/ 1113747 w 7822237"/>
              <a:gd name="connsiteY37" fmla="*/ 481035 h 2080151"/>
              <a:gd name="connsiteX38" fmla="*/ 1157084 w 7822237"/>
              <a:gd name="connsiteY38" fmla="*/ 481035 h 2080151"/>
              <a:gd name="connsiteX39" fmla="*/ 1157084 w 7822237"/>
              <a:gd name="connsiteY39" fmla="*/ 507037 h 2080151"/>
              <a:gd name="connsiteX40" fmla="*/ 1200420 w 7822237"/>
              <a:gd name="connsiteY40" fmla="*/ 507037 h 2080151"/>
              <a:gd name="connsiteX41" fmla="*/ 1200420 w 7822237"/>
              <a:gd name="connsiteY41" fmla="*/ 533038 h 2080151"/>
              <a:gd name="connsiteX42" fmla="*/ 1239423 w 7822237"/>
              <a:gd name="connsiteY42" fmla="*/ 533038 h 2080151"/>
              <a:gd name="connsiteX43" fmla="*/ 1239423 w 7822237"/>
              <a:gd name="connsiteY43" fmla="*/ 554707 h 2080151"/>
              <a:gd name="connsiteX44" fmla="*/ 1317429 w 7822237"/>
              <a:gd name="connsiteY44" fmla="*/ 554707 h 2080151"/>
              <a:gd name="connsiteX45" fmla="*/ 1317429 w 7822237"/>
              <a:gd name="connsiteY45" fmla="*/ 572041 h 2080151"/>
              <a:gd name="connsiteX46" fmla="*/ 1317429 w 7822237"/>
              <a:gd name="connsiteY46" fmla="*/ 585042 h 2080151"/>
              <a:gd name="connsiteX47" fmla="*/ 1369433 w 7822237"/>
              <a:gd name="connsiteY47" fmla="*/ 585042 h 2080151"/>
              <a:gd name="connsiteX48" fmla="*/ 1369433 w 7822237"/>
              <a:gd name="connsiteY48" fmla="*/ 585042 h 2080151"/>
              <a:gd name="connsiteX49" fmla="*/ 1399769 w 7822237"/>
              <a:gd name="connsiteY49" fmla="*/ 615378 h 2080151"/>
              <a:gd name="connsiteX50" fmla="*/ 1399769 w 7822237"/>
              <a:gd name="connsiteY50" fmla="*/ 641380 h 2080151"/>
              <a:gd name="connsiteX51" fmla="*/ 1443105 w 7822237"/>
              <a:gd name="connsiteY51" fmla="*/ 641380 h 2080151"/>
              <a:gd name="connsiteX52" fmla="*/ 1443105 w 7822237"/>
              <a:gd name="connsiteY52" fmla="*/ 663048 h 2080151"/>
              <a:gd name="connsiteX53" fmla="*/ 1443105 w 7822237"/>
              <a:gd name="connsiteY53" fmla="*/ 663048 h 2080151"/>
              <a:gd name="connsiteX54" fmla="*/ 1469107 w 7822237"/>
              <a:gd name="connsiteY54" fmla="*/ 689050 h 2080151"/>
              <a:gd name="connsiteX55" fmla="*/ 1503776 w 7822237"/>
              <a:gd name="connsiteY55" fmla="*/ 689050 h 2080151"/>
              <a:gd name="connsiteX56" fmla="*/ 1503776 w 7822237"/>
              <a:gd name="connsiteY56" fmla="*/ 741054 h 2080151"/>
              <a:gd name="connsiteX57" fmla="*/ 1555780 w 7822237"/>
              <a:gd name="connsiteY57" fmla="*/ 741054 h 2080151"/>
              <a:gd name="connsiteX58" fmla="*/ 1555780 w 7822237"/>
              <a:gd name="connsiteY58" fmla="*/ 754055 h 2080151"/>
              <a:gd name="connsiteX59" fmla="*/ 1603450 w 7822237"/>
              <a:gd name="connsiteY59" fmla="*/ 754055 h 2080151"/>
              <a:gd name="connsiteX60" fmla="*/ 1603450 w 7822237"/>
              <a:gd name="connsiteY60" fmla="*/ 797391 h 2080151"/>
              <a:gd name="connsiteX61" fmla="*/ 1629452 w 7822237"/>
              <a:gd name="connsiteY61" fmla="*/ 797391 h 2080151"/>
              <a:gd name="connsiteX62" fmla="*/ 1629452 w 7822237"/>
              <a:gd name="connsiteY62" fmla="*/ 797391 h 2080151"/>
              <a:gd name="connsiteX63" fmla="*/ 1681456 w 7822237"/>
              <a:gd name="connsiteY63" fmla="*/ 849395 h 2080151"/>
              <a:gd name="connsiteX64" fmla="*/ 1681456 w 7822237"/>
              <a:gd name="connsiteY64" fmla="*/ 879730 h 2080151"/>
              <a:gd name="connsiteX65" fmla="*/ 1729126 w 7822237"/>
              <a:gd name="connsiteY65" fmla="*/ 879730 h 2080151"/>
              <a:gd name="connsiteX66" fmla="*/ 1729126 w 7822237"/>
              <a:gd name="connsiteY66" fmla="*/ 914400 h 2080151"/>
              <a:gd name="connsiteX67" fmla="*/ 1781129 w 7822237"/>
              <a:gd name="connsiteY67" fmla="*/ 914400 h 2080151"/>
              <a:gd name="connsiteX68" fmla="*/ 1781129 w 7822237"/>
              <a:gd name="connsiteY68" fmla="*/ 962070 h 2080151"/>
              <a:gd name="connsiteX69" fmla="*/ 1850468 w 7822237"/>
              <a:gd name="connsiteY69" fmla="*/ 962070 h 2080151"/>
              <a:gd name="connsiteX70" fmla="*/ 1850468 w 7822237"/>
              <a:gd name="connsiteY70" fmla="*/ 988072 h 2080151"/>
              <a:gd name="connsiteX71" fmla="*/ 1889471 w 7822237"/>
              <a:gd name="connsiteY71" fmla="*/ 988072 h 2080151"/>
              <a:gd name="connsiteX72" fmla="*/ 1889471 w 7822237"/>
              <a:gd name="connsiteY72" fmla="*/ 1018407 h 2080151"/>
              <a:gd name="connsiteX73" fmla="*/ 1919806 w 7822237"/>
              <a:gd name="connsiteY73" fmla="*/ 1018407 h 2080151"/>
              <a:gd name="connsiteX74" fmla="*/ 1919806 w 7822237"/>
              <a:gd name="connsiteY74" fmla="*/ 1061744 h 2080151"/>
              <a:gd name="connsiteX75" fmla="*/ 1954475 w 7822237"/>
              <a:gd name="connsiteY75" fmla="*/ 1061744 h 2080151"/>
              <a:gd name="connsiteX76" fmla="*/ 1954475 w 7822237"/>
              <a:gd name="connsiteY76" fmla="*/ 1087746 h 2080151"/>
              <a:gd name="connsiteX77" fmla="*/ 1993478 w 7822237"/>
              <a:gd name="connsiteY77" fmla="*/ 1087746 h 2080151"/>
              <a:gd name="connsiteX78" fmla="*/ 1993478 w 7822237"/>
              <a:gd name="connsiteY78" fmla="*/ 1122415 h 2080151"/>
              <a:gd name="connsiteX79" fmla="*/ 2049816 w 7822237"/>
              <a:gd name="connsiteY79" fmla="*/ 1122415 h 2080151"/>
              <a:gd name="connsiteX80" fmla="*/ 2049816 w 7822237"/>
              <a:gd name="connsiteY80" fmla="*/ 1165751 h 2080151"/>
              <a:gd name="connsiteX81" fmla="*/ 2097486 w 7822237"/>
              <a:gd name="connsiteY81" fmla="*/ 1165751 h 2080151"/>
              <a:gd name="connsiteX82" fmla="*/ 2097486 w 7822237"/>
              <a:gd name="connsiteY82" fmla="*/ 1187420 h 2080151"/>
              <a:gd name="connsiteX83" fmla="*/ 2140822 w 7822237"/>
              <a:gd name="connsiteY83" fmla="*/ 1187420 h 2080151"/>
              <a:gd name="connsiteX84" fmla="*/ 2140822 w 7822237"/>
              <a:gd name="connsiteY84" fmla="*/ 1226422 h 2080151"/>
              <a:gd name="connsiteX85" fmla="*/ 2192826 w 7822237"/>
              <a:gd name="connsiteY85" fmla="*/ 1226422 h 2080151"/>
              <a:gd name="connsiteX86" fmla="*/ 2192826 w 7822237"/>
              <a:gd name="connsiteY86" fmla="*/ 1243757 h 2080151"/>
              <a:gd name="connsiteX87" fmla="*/ 2275165 w 7822237"/>
              <a:gd name="connsiteY87" fmla="*/ 1243757 h 2080151"/>
              <a:gd name="connsiteX88" fmla="*/ 2275165 w 7822237"/>
              <a:gd name="connsiteY88" fmla="*/ 1282760 h 2080151"/>
              <a:gd name="connsiteX89" fmla="*/ 2322836 w 7822237"/>
              <a:gd name="connsiteY89" fmla="*/ 1282760 h 2080151"/>
              <a:gd name="connsiteX90" fmla="*/ 2322836 w 7822237"/>
              <a:gd name="connsiteY90" fmla="*/ 1304428 h 2080151"/>
              <a:gd name="connsiteX91" fmla="*/ 2322836 w 7822237"/>
              <a:gd name="connsiteY91" fmla="*/ 1321763 h 2080151"/>
              <a:gd name="connsiteX92" fmla="*/ 2396508 w 7822237"/>
              <a:gd name="connsiteY92" fmla="*/ 1321763 h 2080151"/>
              <a:gd name="connsiteX93" fmla="*/ 2396508 w 7822237"/>
              <a:gd name="connsiteY93" fmla="*/ 1352098 h 2080151"/>
              <a:gd name="connsiteX94" fmla="*/ 2448511 w 7822237"/>
              <a:gd name="connsiteY94" fmla="*/ 1352098 h 2080151"/>
              <a:gd name="connsiteX95" fmla="*/ 2448511 w 7822237"/>
              <a:gd name="connsiteY95" fmla="*/ 1386767 h 2080151"/>
              <a:gd name="connsiteX96" fmla="*/ 2604523 w 7822237"/>
              <a:gd name="connsiteY96" fmla="*/ 1386767 h 2080151"/>
              <a:gd name="connsiteX97" fmla="*/ 2604523 w 7822237"/>
              <a:gd name="connsiteY97" fmla="*/ 1425770 h 2080151"/>
              <a:gd name="connsiteX98" fmla="*/ 2656527 w 7822237"/>
              <a:gd name="connsiteY98" fmla="*/ 1425770 h 2080151"/>
              <a:gd name="connsiteX99" fmla="*/ 2656527 w 7822237"/>
              <a:gd name="connsiteY99" fmla="*/ 1425770 h 2080151"/>
              <a:gd name="connsiteX100" fmla="*/ 2660860 w 7822237"/>
              <a:gd name="connsiteY100" fmla="*/ 1464773 h 2080151"/>
              <a:gd name="connsiteX101" fmla="*/ 2702006 w 7822237"/>
              <a:gd name="connsiteY101" fmla="*/ 1468056 h 2080151"/>
              <a:gd name="connsiteX102" fmla="*/ 2803871 w 7822237"/>
              <a:gd name="connsiteY102" fmla="*/ 1495108 h 2080151"/>
              <a:gd name="connsiteX103" fmla="*/ 2803871 w 7822237"/>
              <a:gd name="connsiteY103" fmla="*/ 1516776 h 2080151"/>
              <a:gd name="connsiteX104" fmla="*/ 2894877 w 7822237"/>
              <a:gd name="connsiteY104" fmla="*/ 1508109 h 2080151"/>
              <a:gd name="connsiteX105" fmla="*/ 2894877 w 7822237"/>
              <a:gd name="connsiteY105" fmla="*/ 1542779 h 2080151"/>
              <a:gd name="connsiteX106" fmla="*/ 3055222 w 7822237"/>
              <a:gd name="connsiteY106" fmla="*/ 1542779 h 2080151"/>
              <a:gd name="connsiteX107" fmla="*/ 3055222 w 7822237"/>
              <a:gd name="connsiteY107" fmla="*/ 1542779 h 2080151"/>
              <a:gd name="connsiteX108" fmla="*/ 3154896 w 7822237"/>
              <a:gd name="connsiteY108" fmla="*/ 1542779 h 2080151"/>
              <a:gd name="connsiteX109" fmla="*/ 3154896 w 7822237"/>
              <a:gd name="connsiteY109" fmla="*/ 1581782 h 2080151"/>
              <a:gd name="connsiteX110" fmla="*/ 3250237 w 7822237"/>
              <a:gd name="connsiteY110" fmla="*/ 1581782 h 2080151"/>
              <a:gd name="connsiteX111" fmla="*/ 3250237 w 7822237"/>
              <a:gd name="connsiteY111" fmla="*/ 1581782 h 2080151"/>
              <a:gd name="connsiteX112" fmla="*/ 3362911 w 7822237"/>
              <a:gd name="connsiteY112" fmla="*/ 1581782 h 2080151"/>
              <a:gd name="connsiteX113" fmla="*/ 3362911 w 7822237"/>
              <a:gd name="connsiteY113" fmla="*/ 1629452 h 2080151"/>
              <a:gd name="connsiteX114" fmla="*/ 3419249 w 7822237"/>
              <a:gd name="connsiteY114" fmla="*/ 1629452 h 2080151"/>
              <a:gd name="connsiteX115" fmla="*/ 3419249 w 7822237"/>
              <a:gd name="connsiteY115" fmla="*/ 1646786 h 2080151"/>
              <a:gd name="connsiteX116" fmla="*/ 3501588 w 7822237"/>
              <a:gd name="connsiteY116" fmla="*/ 1646786 h 2080151"/>
              <a:gd name="connsiteX117" fmla="*/ 3501588 w 7822237"/>
              <a:gd name="connsiteY117" fmla="*/ 1668455 h 2080151"/>
              <a:gd name="connsiteX118" fmla="*/ 3553592 w 7822237"/>
              <a:gd name="connsiteY118" fmla="*/ 1668455 h 2080151"/>
              <a:gd name="connsiteX119" fmla="*/ 3553592 w 7822237"/>
              <a:gd name="connsiteY119" fmla="*/ 1698790 h 2080151"/>
              <a:gd name="connsiteX120" fmla="*/ 3787609 w 7822237"/>
              <a:gd name="connsiteY120" fmla="*/ 1698790 h 2080151"/>
              <a:gd name="connsiteX121" fmla="*/ 3787609 w 7822237"/>
              <a:gd name="connsiteY121" fmla="*/ 1724792 h 2080151"/>
              <a:gd name="connsiteX122" fmla="*/ 3852614 w 7822237"/>
              <a:gd name="connsiteY122" fmla="*/ 1724792 h 2080151"/>
              <a:gd name="connsiteX123" fmla="*/ 3852614 w 7822237"/>
              <a:gd name="connsiteY123" fmla="*/ 1724792 h 2080151"/>
              <a:gd name="connsiteX124" fmla="*/ 3852614 w 7822237"/>
              <a:gd name="connsiteY124" fmla="*/ 1724792 h 2080151"/>
              <a:gd name="connsiteX125" fmla="*/ 3956621 w 7822237"/>
              <a:gd name="connsiteY125" fmla="*/ 1724792 h 2080151"/>
              <a:gd name="connsiteX126" fmla="*/ 3956621 w 7822237"/>
              <a:gd name="connsiteY126" fmla="*/ 1763795 h 2080151"/>
              <a:gd name="connsiteX127" fmla="*/ 4151636 w 7822237"/>
              <a:gd name="connsiteY127" fmla="*/ 1763795 h 2080151"/>
              <a:gd name="connsiteX128" fmla="*/ 4151636 w 7822237"/>
              <a:gd name="connsiteY128" fmla="*/ 1763795 h 2080151"/>
              <a:gd name="connsiteX129" fmla="*/ 4242642 w 7822237"/>
              <a:gd name="connsiteY129" fmla="*/ 1763795 h 2080151"/>
              <a:gd name="connsiteX130" fmla="*/ 4242642 w 7822237"/>
              <a:gd name="connsiteY130" fmla="*/ 1815799 h 2080151"/>
              <a:gd name="connsiteX131" fmla="*/ 4298980 w 7822237"/>
              <a:gd name="connsiteY131" fmla="*/ 1815799 h 2080151"/>
              <a:gd name="connsiteX132" fmla="*/ 4298980 w 7822237"/>
              <a:gd name="connsiteY132" fmla="*/ 1846134 h 2080151"/>
              <a:gd name="connsiteX133" fmla="*/ 4628337 w 7822237"/>
              <a:gd name="connsiteY133" fmla="*/ 1846134 h 2080151"/>
              <a:gd name="connsiteX134" fmla="*/ 4628337 w 7822237"/>
              <a:gd name="connsiteY134" fmla="*/ 1867802 h 2080151"/>
              <a:gd name="connsiteX135" fmla="*/ 5105038 w 7822237"/>
              <a:gd name="connsiteY135" fmla="*/ 1867802 h 2080151"/>
              <a:gd name="connsiteX136" fmla="*/ 5105038 w 7822237"/>
              <a:gd name="connsiteY136" fmla="*/ 1898138 h 2080151"/>
              <a:gd name="connsiteX137" fmla="*/ 5304386 w 7822237"/>
              <a:gd name="connsiteY137" fmla="*/ 1898138 h 2080151"/>
              <a:gd name="connsiteX138" fmla="*/ 5304386 w 7822237"/>
              <a:gd name="connsiteY138" fmla="*/ 1919806 h 2080151"/>
              <a:gd name="connsiteX139" fmla="*/ 5404060 w 7822237"/>
              <a:gd name="connsiteY139" fmla="*/ 1919806 h 2080151"/>
              <a:gd name="connsiteX140" fmla="*/ 5404060 w 7822237"/>
              <a:gd name="connsiteY140" fmla="*/ 1941474 h 2080151"/>
              <a:gd name="connsiteX141" fmla="*/ 5456064 w 7822237"/>
              <a:gd name="connsiteY141" fmla="*/ 1941474 h 2080151"/>
              <a:gd name="connsiteX142" fmla="*/ 5456064 w 7822237"/>
              <a:gd name="connsiteY142" fmla="*/ 1967476 h 2080151"/>
              <a:gd name="connsiteX143" fmla="*/ 6426801 w 7822237"/>
              <a:gd name="connsiteY143" fmla="*/ 1967476 h 2080151"/>
              <a:gd name="connsiteX144" fmla="*/ 6426801 w 7822237"/>
              <a:gd name="connsiteY144" fmla="*/ 2010813 h 2080151"/>
              <a:gd name="connsiteX145" fmla="*/ 6543810 w 7822237"/>
              <a:gd name="connsiteY145" fmla="*/ 2010813 h 2080151"/>
              <a:gd name="connsiteX146" fmla="*/ 6543810 w 7822237"/>
              <a:gd name="connsiteY146" fmla="*/ 2041148 h 2080151"/>
              <a:gd name="connsiteX147" fmla="*/ 6669486 w 7822237"/>
              <a:gd name="connsiteY147" fmla="*/ 2041148 h 2080151"/>
              <a:gd name="connsiteX148" fmla="*/ 6669486 w 7822237"/>
              <a:gd name="connsiteY148" fmla="*/ 2080151 h 2080151"/>
              <a:gd name="connsiteX149" fmla="*/ 7822237 w 7822237"/>
              <a:gd name="connsiteY149" fmla="*/ 2080151 h 2080151"/>
              <a:gd name="connsiteX0" fmla="*/ 0 w 7822237"/>
              <a:gd name="connsiteY0" fmla="*/ 0 h 2080151"/>
              <a:gd name="connsiteX1" fmla="*/ 95340 w 7822237"/>
              <a:gd name="connsiteY1" fmla="*/ 0 h 2080151"/>
              <a:gd name="connsiteX2" fmla="*/ 95340 w 7822237"/>
              <a:gd name="connsiteY2" fmla="*/ 0 h 2080151"/>
              <a:gd name="connsiteX3" fmla="*/ 125675 w 7822237"/>
              <a:gd name="connsiteY3" fmla="*/ 30335 h 2080151"/>
              <a:gd name="connsiteX4" fmla="*/ 125675 w 7822237"/>
              <a:gd name="connsiteY4" fmla="*/ 52003 h 2080151"/>
              <a:gd name="connsiteX5" fmla="*/ 182013 w 7822237"/>
              <a:gd name="connsiteY5" fmla="*/ 52003 h 2080151"/>
              <a:gd name="connsiteX6" fmla="*/ 182013 w 7822237"/>
              <a:gd name="connsiteY6" fmla="*/ 65004 h 2080151"/>
              <a:gd name="connsiteX7" fmla="*/ 260019 w 7822237"/>
              <a:gd name="connsiteY7" fmla="*/ 65004 h 2080151"/>
              <a:gd name="connsiteX8" fmla="*/ 260019 w 7822237"/>
              <a:gd name="connsiteY8" fmla="*/ 130009 h 2080151"/>
              <a:gd name="connsiteX9" fmla="*/ 372693 w 7822237"/>
              <a:gd name="connsiteY9" fmla="*/ 130009 h 2080151"/>
              <a:gd name="connsiteX10" fmla="*/ 372693 w 7822237"/>
              <a:gd name="connsiteY10" fmla="*/ 160345 h 2080151"/>
              <a:gd name="connsiteX11" fmla="*/ 411696 w 7822237"/>
              <a:gd name="connsiteY11" fmla="*/ 160345 h 2080151"/>
              <a:gd name="connsiteX12" fmla="*/ 411696 w 7822237"/>
              <a:gd name="connsiteY12" fmla="*/ 173346 h 2080151"/>
              <a:gd name="connsiteX13" fmla="*/ 563374 w 7822237"/>
              <a:gd name="connsiteY13" fmla="*/ 173346 h 2080151"/>
              <a:gd name="connsiteX14" fmla="*/ 563374 w 7822237"/>
              <a:gd name="connsiteY14" fmla="*/ 199347 h 2080151"/>
              <a:gd name="connsiteX15" fmla="*/ 593710 w 7822237"/>
              <a:gd name="connsiteY15" fmla="*/ 199347 h 2080151"/>
              <a:gd name="connsiteX16" fmla="*/ 593710 w 7822237"/>
              <a:gd name="connsiteY16" fmla="*/ 229683 h 2080151"/>
              <a:gd name="connsiteX17" fmla="*/ 632712 w 7822237"/>
              <a:gd name="connsiteY17" fmla="*/ 229683 h 2080151"/>
              <a:gd name="connsiteX18" fmla="*/ 632712 w 7822237"/>
              <a:gd name="connsiteY18" fmla="*/ 251351 h 2080151"/>
              <a:gd name="connsiteX19" fmla="*/ 689050 w 7822237"/>
              <a:gd name="connsiteY19" fmla="*/ 251351 h 2080151"/>
              <a:gd name="connsiteX20" fmla="*/ 689050 w 7822237"/>
              <a:gd name="connsiteY20" fmla="*/ 264352 h 2080151"/>
              <a:gd name="connsiteX21" fmla="*/ 736720 w 7822237"/>
              <a:gd name="connsiteY21" fmla="*/ 264352 h 2080151"/>
              <a:gd name="connsiteX22" fmla="*/ 736720 w 7822237"/>
              <a:gd name="connsiteY22" fmla="*/ 286020 h 2080151"/>
              <a:gd name="connsiteX23" fmla="*/ 823393 w 7822237"/>
              <a:gd name="connsiteY23" fmla="*/ 286020 h 2080151"/>
              <a:gd name="connsiteX24" fmla="*/ 823393 w 7822237"/>
              <a:gd name="connsiteY24" fmla="*/ 320690 h 2080151"/>
              <a:gd name="connsiteX25" fmla="*/ 923067 w 7822237"/>
              <a:gd name="connsiteY25" fmla="*/ 320690 h 2080151"/>
              <a:gd name="connsiteX26" fmla="*/ 940401 w 7822237"/>
              <a:gd name="connsiteY26" fmla="*/ 338024 h 2080151"/>
              <a:gd name="connsiteX27" fmla="*/ 988072 w 7822237"/>
              <a:gd name="connsiteY27" fmla="*/ 338024 h 2080151"/>
              <a:gd name="connsiteX28" fmla="*/ 988072 w 7822237"/>
              <a:gd name="connsiteY28" fmla="*/ 338024 h 2080151"/>
              <a:gd name="connsiteX29" fmla="*/ 1018408 w 7822237"/>
              <a:gd name="connsiteY29" fmla="*/ 368360 h 2080151"/>
              <a:gd name="connsiteX30" fmla="*/ 1018408 w 7822237"/>
              <a:gd name="connsiteY30" fmla="*/ 385694 h 2080151"/>
              <a:gd name="connsiteX31" fmla="*/ 1048743 w 7822237"/>
              <a:gd name="connsiteY31" fmla="*/ 385694 h 2080151"/>
              <a:gd name="connsiteX32" fmla="*/ 1048743 w 7822237"/>
              <a:gd name="connsiteY32" fmla="*/ 411696 h 2080151"/>
              <a:gd name="connsiteX33" fmla="*/ 1092079 w 7822237"/>
              <a:gd name="connsiteY33" fmla="*/ 411696 h 2080151"/>
              <a:gd name="connsiteX34" fmla="*/ 1092079 w 7822237"/>
              <a:gd name="connsiteY34" fmla="*/ 411696 h 2080151"/>
              <a:gd name="connsiteX35" fmla="*/ 1092079 w 7822237"/>
              <a:gd name="connsiteY35" fmla="*/ 450699 h 2080151"/>
              <a:gd name="connsiteX36" fmla="*/ 1113747 w 7822237"/>
              <a:gd name="connsiteY36" fmla="*/ 450699 h 2080151"/>
              <a:gd name="connsiteX37" fmla="*/ 1113747 w 7822237"/>
              <a:gd name="connsiteY37" fmla="*/ 481035 h 2080151"/>
              <a:gd name="connsiteX38" fmla="*/ 1157084 w 7822237"/>
              <a:gd name="connsiteY38" fmla="*/ 481035 h 2080151"/>
              <a:gd name="connsiteX39" fmla="*/ 1157084 w 7822237"/>
              <a:gd name="connsiteY39" fmla="*/ 507037 h 2080151"/>
              <a:gd name="connsiteX40" fmla="*/ 1200420 w 7822237"/>
              <a:gd name="connsiteY40" fmla="*/ 507037 h 2080151"/>
              <a:gd name="connsiteX41" fmla="*/ 1200420 w 7822237"/>
              <a:gd name="connsiteY41" fmla="*/ 533038 h 2080151"/>
              <a:gd name="connsiteX42" fmla="*/ 1239423 w 7822237"/>
              <a:gd name="connsiteY42" fmla="*/ 533038 h 2080151"/>
              <a:gd name="connsiteX43" fmla="*/ 1239423 w 7822237"/>
              <a:gd name="connsiteY43" fmla="*/ 554707 h 2080151"/>
              <a:gd name="connsiteX44" fmla="*/ 1317429 w 7822237"/>
              <a:gd name="connsiteY44" fmla="*/ 554707 h 2080151"/>
              <a:gd name="connsiteX45" fmla="*/ 1317429 w 7822237"/>
              <a:gd name="connsiteY45" fmla="*/ 572041 h 2080151"/>
              <a:gd name="connsiteX46" fmla="*/ 1317429 w 7822237"/>
              <a:gd name="connsiteY46" fmla="*/ 585042 h 2080151"/>
              <a:gd name="connsiteX47" fmla="*/ 1369433 w 7822237"/>
              <a:gd name="connsiteY47" fmla="*/ 585042 h 2080151"/>
              <a:gd name="connsiteX48" fmla="*/ 1369433 w 7822237"/>
              <a:gd name="connsiteY48" fmla="*/ 585042 h 2080151"/>
              <a:gd name="connsiteX49" fmla="*/ 1399769 w 7822237"/>
              <a:gd name="connsiteY49" fmla="*/ 615378 h 2080151"/>
              <a:gd name="connsiteX50" fmla="*/ 1399769 w 7822237"/>
              <a:gd name="connsiteY50" fmla="*/ 641380 h 2080151"/>
              <a:gd name="connsiteX51" fmla="*/ 1443105 w 7822237"/>
              <a:gd name="connsiteY51" fmla="*/ 641380 h 2080151"/>
              <a:gd name="connsiteX52" fmla="*/ 1443105 w 7822237"/>
              <a:gd name="connsiteY52" fmla="*/ 663048 h 2080151"/>
              <a:gd name="connsiteX53" fmla="*/ 1443105 w 7822237"/>
              <a:gd name="connsiteY53" fmla="*/ 663048 h 2080151"/>
              <a:gd name="connsiteX54" fmla="*/ 1469107 w 7822237"/>
              <a:gd name="connsiteY54" fmla="*/ 689050 h 2080151"/>
              <a:gd name="connsiteX55" fmla="*/ 1503776 w 7822237"/>
              <a:gd name="connsiteY55" fmla="*/ 689050 h 2080151"/>
              <a:gd name="connsiteX56" fmla="*/ 1503776 w 7822237"/>
              <a:gd name="connsiteY56" fmla="*/ 741054 h 2080151"/>
              <a:gd name="connsiteX57" fmla="*/ 1555780 w 7822237"/>
              <a:gd name="connsiteY57" fmla="*/ 741054 h 2080151"/>
              <a:gd name="connsiteX58" fmla="*/ 1555780 w 7822237"/>
              <a:gd name="connsiteY58" fmla="*/ 754055 h 2080151"/>
              <a:gd name="connsiteX59" fmla="*/ 1603450 w 7822237"/>
              <a:gd name="connsiteY59" fmla="*/ 754055 h 2080151"/>
              <a:gd name="connsiteX60" fmla="*/ 1603450 w 7822237"/>
              <a:gd name="connsiteY60" fmla="*/ 797391 h 2080151"/>
              <a:gd name="connsiteX61" fmla="*/ 1629452 w 7822237"/>
              <a:gd name="connsiteY61" fmla="*/ 797391 h 2080151"/>
              <a:gd name="connsiteX62" fmla="*/ 1629452 w 7822237"/>
              <a:gd name="connsiteY62" fmla="*/ 797391 h 2080151"/>
              <a:gd name="connsiteX63" fmla="*/ 1681456 w 7822237"/>
              <a:gd name="connsiteY63" fmla="*/ 849395 h 2080151"/>
              <a:gd name="connsiteX64" fmla="*/ 1681456 w 7822237"/>
              <a:gd name="connsiteY64" fmla="*/ 879730 h 2080151"/>
              <a:gd name="connsiteX65" fmla="*/ 1729126 w 7822237"/>
              <a:gd name="connsiteY65" fmla="*/ 879730 h 2080151"/>
              <a:gd name="connsiteX66" fmla="*/ 1729126 w 7822237"/>
              <a:gd name="connsiteY66" fmla="*/ 914400 h 2080151"/>
              <a:gd name="connsiteX67" fmla="*/ 1781129 w 7822237"/>
              <a:gd name="connsiteY67" fmla="*/ 914400 h 2080151"/>
              <a:gd name="connsiteX68" fmla="*/ 1781129 w 7822237"/>
              <a:gd name="connsiteY68" fmla="*/ 962070 h 2080151"/>
              <a:gd name="connsiteX69" fmla="*/ 1850468 w 7822237"/>
              <a:gd name="connsiteY69" fmla="*/ 962070 h 2080151"/>
              <a:gd name="connsiteX70" fmla="*/ 1850468 w 7822237"/>
              <a:gd name="connsiteY70" fmla="*/ 988072 h 2080151"/>
              <a:gd name="connsiteX71" fmla="*/ 1889471 w 7822237"/>
              <a:gd name="connsiteY71" fmla="*/ 988072 h 2080151"/>
              <a:gd name="connsiteX72" fmla="*/ 1889471 w 7822237"/>
              <a:gd name="connsiteY72" fmla="*/ 1018407 h 2080151"/>
              <a:gd name="connsiteX73" fmla="*/ 1919806 w 7822237"/>
              <a:gd name="connsiteY73" fmla="*/ 1018407 h 2080151"/>
              <a:gd name="connsiteX74" fmla="*/ 1919806 w 7822237"/>
              <a:gd name="connsiteY74" fmla="*/ 1061744 h 2080151"/>
              <a:gd name="connsiteX75" fmla="*/ 1954475 w 7822237"/>
              <a:gd name="connsiteY75" fmla="*/ 1061744 h 2080151"/>
              <a:gd name="connsiteX76" fmla="*/ 1954475 w 7822237"/>
              <a:gd name="connsiteY76" fmla="*/ 1087746 h 2080151"/>
              <a:gd name="connsiteX77" fmla="*/ 1993478 w 7822237"/>
              <a:gd name="connsiteY77" fmla="*/ 1087746 h 2080151"/>
              <a:gd name="connsiteX78" fmla="*/ 1993478 w 7822237"/>
              <a:gd name="connsiteY78" fmla="*/ 1122415 h 2080151"/>
              <a:gd name="connsiteX79" fmla="*/ 2049816 w 7822237"/>
              <a:gd name="connsiteY79" fmla="*/ 1122415 h 2080151"/>
              <a:gd name="connsiteX80" fmla="*/ 2049816 w 7822237"/>
              <a:gd name="connsiteY80" fmla="*/ 1165751 h 2080151"/>
              <a:gd name="connsiteX81" fmla="*/ 2097486 w 7822237"/>
              <a:gd name="connsiteY81" fmla="*/ 1165751 h 2080151"/>
              <a:gd name="connsiteX82" fmla="*/ 2097486 w 7822237"/>
              <a:gd name="connsiteY82" fmla="*/ 1187420 h 2080151"/>
              <a:gd name="connsiteX83" fmla="*/ 2140822 w 7822237"/>
              <a:gd name="connsiteY83" fmla="*/ 1187420 h 2080151"/>
              <a:gd name="connsiteX84" fmla="*/ 2140822 w 7822237"/>
              <a:gd name="connsiteY84" fmla="*/ 1226422 h 2080151"/>
              <a:gd name="connsiteX85" fmla="*/ 2192826 w 7822237"/>
              <a:gd name="connsiteY85" fmla="*/ 1226422 h 2080151"/>
              <a:gd name="connsiteX86" fmla="*/ 2192826 w 7822237"/>
              <a:gd name="connsiteY86" fmla="*/ 1243757 h 2080151"/>
              <a:gd name="connsiteX87" fmla="*/ 2275165 w 7822237"/>
              <a:gd name="connsiteY87" fmla="*/ 1243757 h 2080151"/>
              <a:gd name="connsiteX88" fmla="*/ 2275165 w 7822237"/>
              <a:gd name="connsiteY88" fmla="*/ 1282760 h 2080151"/>
              <a:gd name="connsiteX89" fmla="*/ 2322836 w 7822237"/>
              <a:gd name="connsiteY89" fmla="*/ 1282760 h 2080151"/>
              <a:gd name="connsiteX90" fmla="*/ 2322836 w 7822237"/>
              <a:gd name="connsiteY90" fmla="*/ 1304428 h 2080151"/>
              <a:gd name="connsiteX91" fmla="*/ 2322836 w 7822237"/>
              <a:gd name="connsiteY91" fmla="*/ 1321763 h 2080151"/>
              <a:gd name="connsiteX92" fmla="*/ 2396508 w 7822237"/>
              <a:gd name="connsiteY92" fmla="*/ 1321763 h 2080151"/>
              <a:gd name="connsiteX93" fmla="*/ 2396508 w 7822237"/>
              <a:gd name="connsiteY93" fmla="*/ 1352098 h 2080151"/>
              <a:gd name="connsiteX94" fmla="*/ 2448511 w 7822237"/>
              <a:gd name="connsiteY94" fmla="*/ 1352098 h 2080151"/>
              <a:gd name="connsiteX95" fmla="*/ 2448511 w 7822237"/>
              <a:gd name="connsiteY95" fmla="*/ 1386767 h 2080151"/>
              <a:gd name="connsiteX96" fmla="*/ 2604523 w 7822237"/>
              <a:gd name="connsiteY96" fmla="*/ 1386767 h 2080151"/>
              <a:gd name="connsiteX97" fmla="*/ 2604523 w 7822237"/>
              <a:gd name="connsiteY97" fmla="*/ 1425770 h 2080151"/>
              <a:gd name="connsiteX98" fmla="*/ 2656527 w 7822237"/>
              <a:gd name="connsiteY98" fmla="*/ 1425770 h 2080151"/>
              <a:gd name="connsiteX99" fmla="*/ 2656527 w 7822237"/>
              <a:gd name="connsiteY99" fmla="*/ 1425770 h 2080151"/>
              <a:gd name="connsiteX100" fmla="*/ 2660860 w 7822237"/>
              <a:gd name="connsiteY100" fmla="*/ 1464773 h 2080151"/>
              <a:gd name="connsiteX101" fmla="*/ 2702006 w 7822237"/>
              <a:gd name="connsiteY101" fmla="*/ 1468056 h 2080151"/>
              <a:gd name="connsiteX102" fmla="*/ 2735390 w 7822237"/>
              <a:gd name="connsiteY102" fmla="*/ 1474592 h 2080151"/>
              <a:gd name="connsiteX103" fmla="*/ 2803871 w 7822237"/>
              <a:gd name="connsiteY103" fmla="*/ 1495108 h 2080151"/>
              <a:gd name="connsiteX104" fmla="*/ 2803871 w 7822237"/>
              <a:gd name="connsiteY104" fmla="*/ 1516776 h 2080151"/>
              <a:gd name="connsiteX105" fmla="*/ 2894877 w 7822237"/>
              <a:gd name="connsiteY105" fmla="*/ 1508109 h 2080151"/>
              <a:gd name="connsiteX106" fmla="*/ 2894877 w 7822237"/>
              <a:gd name="connsiteY106" fmla="*/ 1542779 h 2080151"/>
              <a:gd name="connsiteX107" fmla="*/ 3055222 w 7822237"/>
              <a:gd name="connsiteY107" fmla="*/ 1542779 h 2080151"/>
              <a:gd name="connsiteX108" fmla="*/ 3055222 w 7822237"/>
              <a:gd name="connsiteY108" fmla="*/ 1542779 h 2080151"/>
              <a:gd name="connsiteX109" fmla="*/ 3154896 w 7822237"/>
              <a:gd name="connsiteY109" fmla="*/ 1542779 h 2080151"/>
              <a:gd name="connsiteX110" fmla="*/ 3154896 w 7822237"/>
              <a:gd name="connsiteY110" fmla="*/ 1581782 h 2080151"/>
              <a:gd name="connsiteX111" fmla="*/ 3250237 w 7822237"/>
              <a:gd name="connsiteY111" fmla="*/ 1581782 h 2080151"/>
              <a:gd name="connsiteX112" fmla="*/ 3250237 w 7822237"/>
              <a:gd name="connsiteY112" fmla="*/ 1581782 h 2080151"/>
              <a:gd name="connsiteX113" fmla="*/ 3362911 w 7822237"/>
              <a:gd name="connsiteY113" fmla="*/ 1581782 h 2080151"/>
              <a:gd name="connsiteX114" fmla="*/ 3362911 w 7822237"/>
              <a:gd name="connsiteY114" fmla="*/ 1629452 h 2080151"/>
              <a:gd name="connsiteX115" fmla="*/ 3419249 w 7822237"/>
              <a:gd name="connsiteY115" fmla="*/ 1629452 h 2080151"/>
              <a:gd name="connsiteX116" fmla="*/ 3419249 w 7822237"/>
              <a:gd name="connsiteY116" fmla="*/ 1646786 h 2080151"/>
              <a:gd name="connsiteX117" fmla="*/ 3501588 w 7822237"/>
              <a:gd name="connsiteY117" fmla="*/ 1646786 h 2080151"/>
              <a:gd name="connsiteX118" fmla="*/ 3501588 w 7822237"/>
              <a:gd name="connsiteY118" fmla="*/ 1668455 h 2080151"/>
              <a:gd name="connsiteX119" fmla="*/ 3553592 w 7822237"/>
              <a:gd name="connsiteY119" fmla="*/ 1668455 h 2080151"/>
              <a:gd name="connsiteX120" fmla="*/ 3553592 w 7822237"/>
              <a:gd name="connsiteY120" fmla="*/ 1698790 h 2080151"/>
              <a:gd name="connsiteX121" fmla="*/ 3787609 w 7822237"/>
              <a:gd name="connsiteY121" fmla="*/ 1698790 h 2080151"/>
              <a:gd name="connsiteX122" fmla="*/ 3787609 w 7822237"/>
              <a:gd name="connsiteY122" fmla="*/ 1724792 h 2080151"/>
              <a:gd name="connsiteX123" fmla="*/ 3852614 w 7822237"/>
              <a:gd name="connsiteY123" fmla="*/ 1724792 h 2080151"/>
              <a:gd name="connsiteX124" fmla="*/ 3852614 w 7822237"/>
              <a:gd name="connsiteY124" fmla="*/ 1724792 h 2080151"/>
              <a:gd name="connsiteX125" fmla="*/ 3852614 w 7822237"/>
              <a:gd name="connsiteY125" fmla="*/ 1724792 h 2080151"/>
              <a:gd name="connsiteX126" fmla="*/ 3956621 w 7822237"/>
              <a:gd name="connsiteY126" fmla="*/ 1724792 h 2080151"/>
              <a:gd name="connsiteX127" fmla="*/ 3956621 w 7822237"/>
              <a:gd name="connsiteY127" fmla="*/ 1763795 h 2080151"/>
              <a:gd name="connsiteX128" fmla="*/ 4151636 w 7822237"/>
              <a:gd name="connsiteY128" fmla="*/ 1763795 h 2080151"/>
              <a:gd name="connsiteX129" fmla="*/ 4151636 w 7822237"/>
              <a:gd name="connsiteY129" fmla="*/ 1763795 h 2080151"/>
              <a:gd name="connsiteX130" fmla="*/ 4242642 w 7822237"/>
              <a:gd name="connsiteY130" fmla="*/ 1763795 h 2080151"/>
              <a:gd name="connsiteX131" fmla="*/ 4242642 w 7822237"/>
              <a:gd name="connsiteY131" fmla="*/ 1815799 h 2080151"/>
              <a:gd name="connsiteX132" fmla="*/ 4298980 w 7822237"/>
              <a:gd name="connsiteY132" fmla="*/ 1815799 h 2080151"/>
              <a:gd name="connsiteX133" fmla="*/ 4298980 w 7822237"/>
              <a:gd name="connsiteY133" fmla="*/ 1846134 h 2080151"/>
              <a:gd name="connsiteX134" fmla="*/ 4628337 w 7822237"/>
              <a:gd name="connsiteY134" fmla="*/ 1846134 h 2080151"/>
              <a:gd name="connsiteX135" fmla="*/ 4628337 w 7822237"/>
              <a:gd name="connsiteY135" fmla="*/ 1867802 h 2080151"/>
              <a:gd name="connsiteX136" fmla="*/ 5105038 w 7822237"/>
              <a:gd name="connsiteY136" fmla="*/ 1867802 h 2080151"/>
              <a:gd name="connsiteX137" fmla="*/ 5105038 w 7822237"/>
              <a:gd name="connsiteY137" fmla="*/ 1898138 h 2080151"/>
              <a:gd name="connsiteX138" fmla="*/ 5304386 w 7822237"/>
              <a:gd name="connsiteY138" fmla="*/ 1898138 h 2080151"/>
              <a:gd name="connsiteX139" fmla="*/ 5304386 w 7822237"/>
              <a:gd name="connsiteY139" fmla="*/ 1919806 h 2080151"/>
              <a:gd name="connsiteX140" fmla="*/ 5404060 w 7822237"/>
              <a:gd name="connsiteY140" fmla="*/ 1919806 h 2080151"/>
              <a:gd name="connsiteX141" fmla="*/ 5404060 w 7822237"/>
              <a:gd name="connsiteY141" fmla="*/ 1941474 h 2080151"/>
              <a:gd name="connsiteX142" fmla="*/ 5456064 w 7822237"/>
              <a:gd name="connsiteY142" fmla="*/ 1941474 h 2080151"/>
              <a:gd name="connsiteX143" fmla="*/ 5456064 w 7822237"/>
              <a:gd name="connsiteY143" fmla="*/ 1967476 h 2080151"/>
              <a:gd name="connsiteX144" fmla="*/ 6426801 w 7822237"/>
              <a:gd name="connsiteY144" fmla="*/ 1967476 h 2080151"/>
              <a:gd name="connsiteX145" fmla="*/ 6426801 w 7822237"/>
              <a:gd name="connsiteY145" fmla="*/ 2010813 h 2080151"/>
              <a:gd name="connsiteX146" fmla="*/ 6543810 w 7822237"/>
              <a:gd name="connsiteY146" fmla="*/ 2010813 h 2080151"/>
              <a:gd name="connsiteX147" fmla="*/ 6543810 w 7822237"/>
              <a:gd name="connsiteY147" fmla="*/ 2041148 h 2080151"/>
              <a:gd name="connsiteX148" fmla="*/ 6669486 w 7822237"/>
              <a:gd name="connsiteY148" fmla="*/ 2041148 h 2080151"/>
              <a:gd name="connsiteX149" fmla="*/ 6669486 w 7822237"/>
              <a:gd name="connsiteY149" fmla="*/ 2080151 h 2080151"/>
              <a:gd name="connsiteX150" fmla="*/ 7822237 w 7822237"/>
              <a:gd name="connsiteY150" fmla="*/ 2080151 h 2080151"/>
              <a:gd name="connsiteX0" fmla="*/ 0 w 7822237"/>
              <a:gd name="connsiteY0" fmla="*/ 0 h 2080151"/>
              <a:gd name="connsiteX1" fmla="*/ 95340 w 7822237"/>
              <a:gd name="connsiteY1" fmla="*/ 0 h 2080151"/>
              <a:gd name="connsiteX2" fmla="*/ 95340 w 7822237"/>
              <a:gd name="connsiteY2" fmla="*/ 0 h 2080151"/>
              <a:gd name="connsiteX3" fmla="*/ 125675 w 7822237"/>
              <a:gd name="connsiteY3" fmla="*/ 30335 h 2080151"/>
              <a:gd name="connsiteX4" fmla="*/ 125675 w 7822237"/>
              <a:gd name="connsiteY4" fmla="*/ 52003 h 2080151"/>
              <a:gd name="connsiteX5" fmla="*/ 182013 w 7822237"/>
              <a:gd name="connsiteY5" fmla="*/ 52003 h 2080151"/>
              <a:gd name="connsiteX6" fmla="*/ 182013 w 7822237"/>
              <a:gd name="connsiteY6" fmla="*/ 65004 h 2080151"/>
              <a:gd name="connsiteX7" fmla="*/ 260019 w 7822237"/>
              <a:gd name="connsiteY7" fmla="*/ 65004 h 2080151"/>
              <a:gd name="connsiteX8" fmla="*/ 260019 w 7822237"/>
              <a:gd name="connsiteY8" fmla="*/ 130009 h 2080151"/>
              <a:gd name="connsiteX9" fmla="*/ 372693 w 7822237"/>
              <a:gd name="connsiteY9" fmla="*/ 130009 h 2080151"/>
              <a:gd name="connsiteX10" fmla="*/ 372693 w 7822237"/>
              <a:gd name="connsiteY10" fmla="*/ 160345 h 2080151"/>
              <a:gd name="connsiteX11" fmla="*/ 411696 w 7822237"/>
              <a:gd name="connsiteY11" fmla="*/ 160345 h 2080151"/>
              <a:gd name="connsiteX12" fmla="*/ 411696 w 7822237"/>
              <a:gd name="connsiteY12" fmla="*/ 173346 h 2080151"/>
              <a:gd name="connsiteX13" fmla="*/ 563374 w 7822237"/>
              <a:gd name="connsiteY13" fmla="*/ 173346 h 2080151"/>
              <a:gd name="connsiteX14" fmla="*/ 563374 w 7822237"/>
              <a:gd name="connsiteY14" fmla="*/ 199347 h 2080151"/>
              <a:gd name="connsiteX15" fmla="*/ 593710 w 7822237"/>
              <a:gd name="connsiteY15" fmla="*/ 199347 h 2080151"/>
              <a:gd name="connsiteX16" fmla="*/ 593710 w 7822237"/>
              <a:gd name="connsiteY16" fmla="*/ 229683 h 2080151"/>
              <a:gd name="connsiteX17" fmla="*/ 632712 w 7822237"/>
              <a:gd name="connsiteY17" fmla="*/ 229683 h 2080151"/>
              <a:gd name="connsiteX18" fmla="*/ 632712 w 7822237"/>
              <a:gd name="connsiteY18" fmla="*/ 251351 h 2080151"/>
              <a:gd name="connsiteX19" fmla="*/ 689050 w 7822237"/>
              <a:gd name="connsiteY19" fmla="*/ 251351 h 2080151"/>
              <a:gd name="connsiteX20" fmla="*/ 689050 w 7822237"/>
              <a:gd name="connsiteY20" fmla="*/ 264352 h 2080151"/>
              <a:gd name="connsiteX21" fmla="*/ 736720 w 7822237"/>
              <a:gd name="connsiteY21" fmla="*/ 264352 h 2080151"/>
              <a:gd name="connsiteX22" fmla="*/ 736720 w 7822237"/>
              <a:gd name="connsiteY22" fmla="*/ 286020 h 2080151"/>
              <a:gd name="connsiteX23" fmla="*/ 823393 w 7822237"/>
              <a:gd name="connsiteY23" fmla="*/ 286020 h 2080151"/>
              <a:gd name="connsiteX24" fmla="*/ 823393 w 7822237"/>
              <a:gd name="connsiteY24" fmla="*/ 320690 h 2080151"/>
              <a:gd name="connsiteX25" fmla="*/ 923067 w 7822237"/>
              <a:gd name="connsiteY25" fmla="*/ 320690 h 2080151"/>
              <a:gd name="connsiteX26" fmla="*/ 940401 w 7822237"/>
              <a:gd name="connsiteY26" fmla="*/ 338024 h 2080151"/>
              <a:gd name="connsiteX27" fmla="*/ 988072 w 7822237"/>
              <a:gd name="connsiteY27" fmla="*/ 338024 h 2080151"/>
              <a:gd name="connsiteX28" fmla="*/ 988072 w 7822237"/>
              <a:gd name="connsiteY28" fmla="*/ 338024 h 2080151"/>
              <a:gd name="connsiteX29" fmla="*/ 1018408 w 7822237"/>
              <a:gd name="connsiteY29" fmla="*/ 368360 h 2080151"/>
              <a:gd name="connsiteX30" fmla="*/ 1018408 w 7822237"/>
              <a:gd name="connsiteY30" fmla="*/ 385694 h 2080151"/>
              <a:gd name="connsiteX31" fmla="*/ 1048743 w 7822237"/>
              <a:gd name="connsiteY31" fmla="*/ 385694 h 2080151"/>
              <a:gd name="connsiteX32" fmla="*/ 1048743 w 7822237"/>
              <a:gd name="connsiteY32" fmla="*/ 411696 h 2080151"/>
              <a:gd name="connsiteX33" fmla="*/ 1092079 w 7822237"/>
              <a:gd name="connsiteY33" fmla="*/ 411696 h 2080151"/>
              <a:gd name="connsiteX34" fmla="*/ 1092079 w 7822237"/>
              <a:gd name="connsiteY34" fmla="*/ 411696 h 2080151"/>
              <a:gd name="connsiteX35" fmla="*/ 1092079 w 7822237"/>
              <a:gd name="connsiteY35" fmla="*/ 450699 h 2080151"/>
              <a:gd name="connsiteX36" fmla="*/ 1113747 w 7822237"/>
              <a:gd name="connsiteY36" fmla="*/ 450699 h 2080151"/>
              <a:gd name="connsiteX37" fmla="*/ 1113747 w 7822237"/>
              <a:gd name="connsiteY37" fmla="*/ 481035 h 2080151"/>
              <a:gd name="connsiteX38" fmla="*/ 1157084 w 7822237"/>
              <a:gd name="connsiteY38" fmla="*/ 481035 h 2080151"/>
              <a:gd name="connsiteX39" fmla="*/ 1157084 w 7822237"/>
              <a:gd name="connsiteY39" fmla="*/ 507037 h 2080151"/>
              <a:gd name="connsiteX40" fmla="*/ 1200420 w 7822237"/>
              <a:gd name="connsiteY40" fmla="*/ 507037 h 2080151"/>
              <a:gd name="connsiteX41" fmla="*/ 1200420 w 7822237"/>
              <a:gd name="connsiteY41" fmla="*/ 533038 h 2080151"/>
              <a:gd name="connsiteX42" fmla="*/ 1239423 w 7822237"/>
              <a:gd name="connsiteY42" fmla="*/ 533038 h 2080151"/>
              <a:gd name="connsiteX43" fmla="*/ 1239423 w 7822237"/>
              <a:gd name="connsiteY43" fmla="*/ 554707 h 2080151"/>
              <a:gd name="connsiteX44" fmla="*/ 1317429 w 7822237"/>
              <a:gd name="connsiteY44" fmla="*/ 554707 h 2080151"/>
              <a:gd name="connsiteX45" fmla="*/ 1317429 w 7822237"/>
              <a:gd name="connsiteY45" fmla="*/ 572041 h 2080151"/>
              <a:gd name="connsiteX46" fmla="*/ 1317429 w 7822237"/>
              <a:gd name="connsiteY46" fmla="*/ 585042 h 2080151"/>
              <a:gd name="connsiteX47" fmla="*/ 1369433 w 7822237"/>
              <a:gd name="connsiteY47" fmla="*/ 585042 h 2080151"/>
              <a:gd name="connsiteX48" fmla="*/ 1369433 w 7822237"/>
              <a:gd name="connsiteY48" fmla="*/ 585042 h 2080151"/>
              <a:gd name="connsiteX49" fmla="*/ 1399769 w 7822237"/>
              <a:gd name="connsiteY49" fmla="*/ 615378 h 2080151"/>
              <a:gd name="connsiteX50" fmla="*/ 1399769 w 7822237"/>
              <a:gd name="connsiteY50" fmla="*/ 641380 h 2080151"/>
              <a:gd name="connsiteX51" fmla="*/ 1443105 w 7822237"/>
              <a:gd name="connsiteY51" fmla="*/ 641380 h 2080151"/>
              <a:gd name="connsiteX52" fmla="*/ 1443105 w 7822237"/>
              <a:gd name="connsiteY52" fmla="*/ 663048 h 2080151"/>
              <a:gd name="connsiteX53" fmla="*/ 1443105 w 7822237"/>
              <a:gd name="connsiteY53" fmla="*/ 663048 h 2080151"/>
              <a:gd name="connsiteX54" fmla="*/ 1469107 w 7822237"/>
              <a:gd name="connsiteY54" fmla="*/ 689050 h 2080151"/>
              <a:gd name="connsiteX55" fmla="*/ 1503776 w 7822237"/>
              <a:gd name="connsiteY55" fmla="*/ 689050 h 2080151"/>
              <a:gd name="connsiteX56" fmla="*/ 1503776 w 7822237"/>
              <a:gd name="connsiteY56" fmla="*/ 741054 h 2080151"/>
              <a:gd name="connsiteX57" fmla="*/ 1555780 w 7822237"/>
              <a:gd name="connsiteY57" fmla="*/ 741054 h 2080151"/>
              <a:gd name="connsiteX58" fmla="*/ 1555780 w 7822237"/>
              <a:gd name="connsiteY58" fmla="*/ 754055 h 2080151"/>
              <a:gd name="connsiteX59" fmla="*/ 1603450 w 7822237"/>
              <a:gd name="connsiteY59" fmla="*/ 754055 h 2080151"/>
              <a:gd name="connsiteX60" fmla="*/ 1603450 w 7822237"/>
              <a:gd name="connsiteY60" fmla="*/ 797391 h 2080151"/>
              <a:gd name="connsiteX61" fmla="*/ 1629452 w 7822237"/>
              <a:gd name="connsiteY61" fmla="*/ 797391 h 2080151"/>
              <a:gd name="connsiteX62" fmla="*/ 1629452 w 7822237"/>
              <a:gd name="connsiteY62" fmla="*/ 797391 h 2080151"/>
              <a:gd name="connsiteX63" fmla="*/ 1681456 w 7822237"/>
              <a:gd name="connsiteY63" fmla="*/ 849395 h 2080151"/>
              <a:gd name="connsiteX64" fmla="*/ 1681456 w 7822237"/>
              <a:gd name="connsiteY64" fmla="*/ 879730 h 2080151"/>
              <a:gd name="connsiteX65" fmla="*/ 1729126 w 7822237"/>
              <a:gd name="connsiteY65" fmla="*/ 879730 h 2080151"/>
              <a:gd name="connsiteX66" fmla="*/ 1729126 w 7822237"/>
              <a:gd name="connsiteY66" fmla="*/ 914400 h 2080151"/>
              <a:gd name="connsiteX67" fmla="*/ 1781129 w 7822237"/>
              <a:gd name="connsiteY67" fmla="*/ 914400 h 2080151"/>
              <a:gd name="connsiteX68" fmla="*/ 1781129 w 7822237"/>
              <a:gd name="connsiteY68" fmla="*/ 962070 h 2080151"/>
              <a:gd name="connsiteX69" fmla="*/ 1850468 w 7822237"/>
              <a:gd name="connsiteY69" fmla="*/ 962070 h 2080151"/>
              <a:gd name="connsiteX70" fmla="*/ 1850468 w 7822237"/>
              <a:gd name="connsiteY70" fmla="*/ 988072 h 2080151"/>
              <a:gd name="connsiteX71" fmla="*/ 1889471 w 7822237"/>
              <a:gd name="connsiteY71" fmla="*/ 988072 h 2080151"/>
              <a:gd name="connsiteX72" fmla="*/ 1889471 w 7822237"/>
              <a:gd name="connsiteY72" fmla="*/ 1018407 h 2080151"/>
              <a:gd name="connsiteX73" fmla="*/ 1919806 w 7822237"/>
              <a:gd name="connsiteY73" fmla="*/ 1018407 h 2080151"/>
              <a:gd name="connsiteX74" fmla="*/ 1919806 w 7822237"/>
              <a:gd name="connsiteY74" fmla="*/ 1061744 h 2080151"/>
              <a:gd name="connsiteX75" fmla="*/ 1954475 w 7822237"/>
              <a:gd name="connsiteY75" fmla="*/ 1061744 h 2080151"/>
              <a:gd name="connsiteX76" fmla="*/ 1954475 w 7822237"/>
              <a:gd name="connsiteY76" fmla="*/ 1087746 h 2080151"/>
              <a:gd name="connsiteX77" fmla="*/ 1993478 w 7822237"/>
              <a:gd name="connsiteY77" fmla="*/ 1087746 h 2080151"/>
              <a:gd name="connsiteX78" fmla="*/ 1993478 w 7822237"/>
              <a:gd name="connsiteY78" fmla="*/ 1122415 h 2080151"/>
              <a:gd name="connsiteX79" fmla="*/ 2049816 w 7822237"/>
              <a:gd name="connsiteY79" fmla="*/ 1122415 h 2080151"/>
              <a:gd name="connsiteX80" fmla="*/ 2049816 w 7822237"/>
              <a:gd name="connsiteY80" fmla="*/ 1165751 h 2080151"/>
              <a:gd name="connsiteX81" fmla="*/ 2097486 w 7822237"/>
              <a:gd name="connsiteY81" fmla="*/ 1165751 h 2080151"/>
              <a:gd name="connsiteX82" fmla="*/ 2097486 w 7822237"/>
              <a:gd name="connsiteY82" fmla="*/ 1187420 h 2080151"/>
              <a:gd name="connsiteX83" fmla="*/ 2140822 w 7822237"/>
              <a:gd name="connsiteY83" fmla="*/ 1187420 h 2080151"/>
              <a:gd name="connsiteX84" fmla="*/ 2140822 w 7822237"/>
              <a:gd name="connsiteY84" fmla="*/ 1226422 h 2080151"/>
              <a:gd name="connsiteX85" fmla="*/ 2192826 w 7822237"/>
              <a:gd name="connsiteY85" fmla="*/ 1226422 h 2080151"/>
              <a:gd name="connsiteX86" fmla="*/ 2192826 w 7822237"/>
              <a:gd name="connsiteY86" fmla="*/ 1243757 h 2080151"/>
              <a:gd name="connsiteX87" fmla="*/ 2275165 w 7822237"/>
              <a:gd name="connsiteY87" fmla="*/ 1243757 h 2080151"/>
              <a:gd name="connsiteX88" fmla="*/ 2275165 w 7822237"/>
              <a:gd name="connsiteY88" fmla="*/ 1282760 h 2080151"/>
              <a:gd name="connsiteX89" fmla="*/ 2322836 w 7822237"/>
              <a:gd name="connsiteY89" fmla="*/ 1282760 h 2080151"/>
              <a:gd name="connsiteX90" fmla="*/ 2322836 w 7822237"/>
              <a:gd name="connsiteY90" fmla="*/ 1304428 h 2080151"/>
              <a:gd name="connsiteX91" fmla="*/ 2322836 w 7822237"/>
              <a:gd name="connsiteY91" fmla="*/ 1321763 h 2080151"/>
              <a:gd name="connsiteX92" fmla="*/ 2396508 w 7822237"/>
              <a:gd name="connsiteY92" fmla="*/ 1321763 h 2080151"/>
              <a:gd name="connsiteX93" fmla="*/ 2396508 w 7822237"/>
              <a:gd name="connsiteY93" fmla="*/ 1352098 h 2080151"/>
              <a:gd name="connsiteX94" fmla="*/ 2448511 w 7822237"/>
              <a:gd name="connsiteY94" fmla="*/ 1352098 h 2080151"/>
              <a:gd name="connsiteX95" fmla="*/ 2448511 w 7822237"/>
              <a:gd name="connsiteY95" fmla="*/ 1386767 h 2080151"/>
              <a:gd name="connsiteX96" fmla="*/ 2604523 w 7822237"/>
              <a:gd name="connsiteY96" fmla="*/ 1386767 h 2080151"/>
              <a:gd name="connsiteX97" fmla="*/ 2604523 w 7822237"/>
              <a:gd name="connsiteY97" fmla="*/ 1425770 h 2080151"/>
              <a:gd name="connsiteX98" fmla="*/ 2656527 w 7822237"/>
              <a:gd name="connsiteY98" fmla="*/ 1425770 h 2080151"/>
              <a:gd name="connsiteX99" fmla="*/ 2656527 w 7822237"/>
              <a:gd name="connsiteY99" fmla="*/ 1425770 h 2080151"/>
              <a:gd name="connsiteX100" fmla="*/ 2660860 w 7822237"/>
              <a:gd name="connsiteY100" fmla="*/ 1464773 h 2080151"/>
              <a:gd name="connsiteX101" fmla="*/ 2702006 w 7822237"/>
              <a:gd name="connsiteY101" fmla="*/ 1468056 h 2080151"/>
              <a:gd name="connsiteX102" fmla="*/ 2699671 w 7822237"/>
              <a:gd name="connsiteY102" fmla="*/ 1491260 h 2080151"/>
              <a:gd name="connsiteX103" fmla="*/ 2803871 w 7822237"/>
              <a:gd name="connsiteY103" fmla="*/ 1495108 h 2080151"/>
              <a:gd name="connsiteX104" fmla="*/ 2803871 w 7822237"/>
              <a:gd name="connsiteY104" fmla="*/ 1516776 h 2080151"/>
              <a:gd name="connsiteX105" fmla="*/ 2894877 w 7822237"/>
              <a:gd name="connsiteY105" fmla="*/ 1508109 h 2080151"/>
              <a:gd name="connsiteX106" fmla="*/ 2894877 w 7822237"/>
              <a:gd name="connsiteY106" fmla="*/ 1542779 h 2080151"/>
              <a:gd name="connsiteX107" fmla="*/ 3055222 w 7822237"/>
              <a:gd name="connsiteY107" fmla="*/ 1542779 h 2080151"/>
              <a:gd name="connsiteX108" fmla="*/ 3055222 w 7822237"/>
              <a:gd name="connsiteY108" fmla="*/ 1542779 h 2080151"/>
              <a:gd name="connsiteX109" fmla="*/ 3154896 w 7822237"/>
              <a:gd name="connsiteY109" fmla="*/ 1542779 h 2080151"/>
              <a:gd name="connsiteX110" fmla="*/ 3154896 w 7822237"/>
              <a:gd name="connsiteY110" fmla="*/ 1581782 h 2080151"/>
              <a:gd name="connsiteX111" fmla="*/ 3250237 w 7822237"/>
              <a:gd name="connsiteY111" fmla="*/ 1581782 h 2080151"/>
              <a:gd name="connsiteX112" fmla="*/ 3250237 w 7822237"/>
              <a:gd name="connsiteY112" fmla="*/ 1581782 h 2080151"/>
              <a:gd name="connsiteX113" fmla="*/ 3362911 w 7822237"/>
              <a:gd name="connsiteY113" fmla="*/ 1581782 h 2080151"/>
              <a:gd name="connsiteX114" fmla="*/ 3362911 w 7822237"/>
              <a:gd name="connsiteY114" fmla="*/ 1629452 h 2080151"/>
              <a:gd name="connsiteX115" fmla="*/ 3419249 w 7822237"/>
              <a:gd name="connsiteY115" fmla="*/ 1629452 h 2080151"/>
              <a:gd name="connsiteX116" fmla="*/ 3419249 w 7822237"/>
              <a:gd name="connsiteY116" fmla="*/ 1646786 h 2080151"/>
              <a:gd name="connsiteX117" fmla="*/ 3501588 w 7822237"/>
              <a:gd name="connsiteY117" fmla="*/ 1646786 h 2080151"/>
              <a:gd name="connsiteX118" fmla="*/ 3501588 w 7822237"/>
              <a:gd name="connsiteY118" fmla="*/ 1668455 h 2080151"/>
              <a:gd name="connsiteX119" fmla="*/ 3553592 w 7822237"/>
              <a:gd name="connsiteY119" fmla="*/ 1668455 h 2080151"/>
              <a:gd name="connsiteX120" fmla="*/ 3553592 w 7822237"/>
              <a:gd name="connsiteY120" fmla="*/ 1698790 h 2080151"/>
              <a:gd name="connsiteX121" fmla="*/ 3787609 w 7822237"/>
              <a:gd name="connsiteY121" fmla="*/ 1698790 h 2080151"/>
              <a:gd name="connsiteX122" fmla="*/ 3787609 w 7822237"/>
              <a:gd name="connsiteY122" fmla="*/ 1724792 h 2080151"/>
              <a:gd name="connsiteX123" fmla="*/ 3852614 w 7822237"/>
              <a:gd name="connsiteY123" fmla="*/ 1724792 h 2080151"/>
              <a:gd name="connsiteX124" fmla="*/ 3852614 w 7822237"/>
              <a:gd name="connsiteY124" fmla="*/ 1724792 h 2080151"/>
              <a:gd name="connsiteX125" fmla="*/ 3852614 w 7822237"/>
              <a:gd name="connsiteY125" fmla="*/ 1724792 h 2080151"/>
              <a:gd name="connsiteX126" fmla="*/ 3956621 w 7822237"/>
              <a:gd name="connsiteY126" fmla="*/ 1724792 h 2080151"/>
              <a:gd name="connsiteX127" fmla="*/ 3956621 w 7822237"/>
              <a:gd name="connsiteY127" fmla="*/ 1763795 h 2080151"/>
              <a:gd name="connsiteX128" fmla="*/ 4151636 w 7822237"/>
              <a:gd name="connsiteY128" fmla="*/ 1763795 h 2080151"/>
              <a:gd name="connsiteX129" fmla="*/ 4151636 w 7822237"/>
              <a:gd name="connsiteY129" fmla="*/ 1763795 h 2080151"/>
              <a:gd name="connsiteX130" fmla="*/ 4242642 w 7822237"/>
              <a:gd name="connsiteY130" fmla="*/ 1763795 h 2080151"/>
              <a:gd name="connsiteX131" fmla="*/ 4242642 w 7822237"/>
              <a:gd name="connsiteY131" fmla="*/ 1815799 h 2080151"/>
              <a:gd name="connsiteX132" fmla="*/ 4298980 w 7822237"/>
              <a:gd name="connsiteY132" fmla="*/ 1815799 h 2080151"/>
              <a:gd name="connsiteX133" fmla="*/ 4298980 w 7822237"/>
              <a:gd name="connsiteY133" fmla="*/ 1846134 h 2080151"/>
              <a:gd name="connsiteX134" fmla="*/ 4628337 w 7822237"/>
              <a:gd name="connsiteY134" fmla="*/ 1846134 h 2080151"/>
              <a:gd name="connsiteX135" fmla="*/ 4628337 w 7822237"/>
              <a:gd name="connsiteY135" fmla="*/ 1867802 h 2080151"/>
              <a:gd name="connsiteX136" fmla="*/ 5105038 w 7822237"/>
              <a:gd name="connsiteY136" fmla="*/ 1867802 h 2080151"/>
              <a:gd name="connsiteX137" fmla="*/ 5105038 w 7822237"/>
              <a:gd name="connsiteY137" fmla="*/ 1898138 h 2080151"/>
              <a:gd name="connsiteX138" fmla="*/ 5304386 w 7822237"/>
              <a:gd name="connsiteY138" fmla="*/ 1898138 h 2080151"/>
              <a:gd name="connsiteX139" fmla="*/ 5304386 w 7822237"/>
              <a:gd name="connsiteY139" fmla="*/ 1919806 h 2080151"/>
              <a:gd name="connsiteX140" fmla="*/ 5404060 w 7822237"/>
              <a:gd name="connsiteY140" fmla="*/ 1919806 h 2080151"/>
              <a:gd name="connsiteX141" fmla="*/ 5404060 w 7822237"/>
              <a:gd name="connsiteY141" fmla="*/ 1941474 h 2080151"/>
              <a:gd name="connsiteX142" fmla="*/ 5456064 w 7822237"/>
              <a:gd name="connsiteY142" fmla="*/ 1941474 h 2080151"/>
              <a:gd name="connsiteX143" fmla="*/ 5456064 w 7822237"/>
              <a:gd name="connsiteY143" fmla="*/ 1967476 h 2080151"/>
              <a:gd name="connsiteX144" fmla="*/ 6426801 w 7822237"/>
              <a:gd name="connsiteY144" fmla="*/ 1967476 h 2080151"/>
              <a:gd name="connsiteX145" fmla="*/ 6426801 w 7822237"/>
              <a:gd name="connsiteY145" fmla="*/ 2010813 h 2080151"/>
              <a:gd name="connsiteX146" fmla="*/ 6543810 w 7822237"/>
              <a:gd name="connsiteY146" fmla="*/ 2010813 h 2080151"/>
              <a:gd name="connsiteX147" fmla="*/ 6543810 w 7822237"/>
              <a:gd name="connsiteY147" fmla="*/ 2041148 h 2080151"/>
              <a:gd name="connsiteX148" fmla="*/ 6669486 w 7822237"/>
              <a:gd name="connsiteY148" fmla="*/ 2041148 h 2080151"/>
              <a:gd name="connsiteX149" fmla="*/ 6669486 w 7822237"/>
              <a:gd name="connsiteY149" fmla="*/ 2080151 h 2080151"/>
              <a:gd name="connsiteX150" fmla="*/ 7822237 w 7822237"/>
              <a:gd name="connsiteY150" fmla="*/ 2080151 h 2080151"/>
              <a:gd name="connsiteX0" fmla="*/ 0 w 7822237"/>
              <a:gd name="connsiteY0" fmla="*/ 0 h 2080151"/>
              <a:gd name="connsiteX1" fmla="*/ 95340 w 7822237"/>
              <a:gd name="connsiteY1" fmla="*/ 0 h 2080151"/>
              <a:gd name="connsiteX2" fmla="*/ 95340 w 7822237"/>
              <a:gd name="connsiteY2" fmla="*/ 0 h 2080151"/>
              <a:gd name="connsiteX3" fmla="*/ 125675 w 7822237"/>
              <a:gd name="connsiteY3" fmla="*/ 30335 h 2080151"/>
              <a:gd name="connsiteX4" fmla="*/ 125675 w 7822237"/>
              <a:gd name="connsiteY4" fmla="*/ 52003 h 2080151"/>
              <a:gd name="connsiteX5" fmla="*/ 182013 w 7822237"/>
              <a:gd name="connsiteY5" fmla="*/ 52003 h 2080151"/>
              <a:gd name="connsiteX6" fmla="*/ 182013 w 7822237"/>
              <a:gd name="connsiteY6" fmla="*/ 65004 h 2080151"/>
              <a:gd name="connsiteX7" fmla="*/ 260019 w 7822237"/>
              <a:gd name="connsiteY7" fmla="*/ 65004 h 2080151"/>
              <a:gd name="connsiteX8" fmla="*/ 260019 w 7822237"/>
              <a:gd name="connsiteY8" fmla="*/ 130009 h 2080151"/>
              <a:gd name="connsiteX9" fmla="*/ 372693 w 7822237"/>
              <a:gd name="connsiteY9" fmla="*/ 130009 h 2080151"/>
              <a:gd name="connsiteX10" fmla="*/ 372693 w 7822237"/>
              <a:gd name="connsiteY10" fmla="*/ 160345 h 2080151"/>
              <a:gd name="connsiteX11" fmla="*/ 411696 w 7822237"/>
              <a:gd name="connsiteY11" fmla="*/ 160345 h 2080151"/>
              <a:gd name="connsiteX12" fmla="*/ 411696 w 7822237"/>
              <a:gd name="connsiteY12" fmla="*/ 173346 h 2080151"/>
              <a:gd name="connsiteX13" fmla="*/ 563374 w 7822237"/>
              <a:gd name="connsiteY13" fmla="*/ 173346 h 2080151"/>
              <a:gd name="connsiteX14" fmla="*/ 563374 w 7822237"/>
              <a:gd name="connsiteY14" fmla="*/ 199347 h 2080151"/>
              <a:gd name="connsiteX15" fmla="*/ 593710 w 7822237"/>
              <a:gd name="connsiteY15" fmla="*/ 199347 h 2080151"/>
              <a:gd name="connsiteX16" fmla="*/ 593710 w 7822237"/>
              <a:gd name="connsiteY16" fmla="*/ 229683 h 2080151"/>
              <a:gd name="connsiteX17" fmla="*/ 632712 w 7822237"/>
              <a:gd name="connsiteY17" fmla="*/ 229683 h 2080151"/>
              <a:gd name="connsiteX18" fmla="*/ 632712 w 7822237"/>
              <a:gd name="connsiteY18" fmla="*/ 251351 h 2080151"/>
              <a:gd name="connsiteX19" fmla="*/ 689050 w 7822237"/>
              <a:gd name="connsiteY19" fmla="*/ 251351 h 2080151"/>
              <a:gd name="connsiteX20" fmla="*/ 689050 w 7822237"/>
              <a:gd name="connsiteY20" fmla="*/ 264352 h 2080151"/>
              <a:gd name="connsiteX21" fmla="*/ 736720 w 7822237"/>
              <a:gd name="connsiteY21" fmla="*/ 264352 h 2080151"/>
              <a:gd name="connsiteX22" fmla="*/ 736720 w 7822237"/>
              <a:gd name="connsiteY22" fmla="*/ 286020 h 2080151"/>
              <a:gd name="connsiteX23" fmla="*/ 823393 w 7822237"/>
              <a:gd name="connsiteY23" fmla="*/ 286020 h 2080151"/>
              <a:gd name="connsiteX24" fmla="*/ 823393 w 7822237"/>
              <a:gd name="connsiteY24" fmla="*/ 320690 h 2080151"/>
              <a:gd name="connsiteX25" fmla="*/ 923067 w 7822237"/>
              <a:gd name="connsiteY25" fmla="*/ 320690 h 2080151"/>
              <a:gd name="connsiteX26" fmla="*/ 940401 w 7822237"/>
              <a:gd name="connsiteY26" fmla="*/ 338024 h 2080151"/>
              <a:gd name="connsiteX27" fmla="*/ 988072 w 7822237"/>
              <a:gd name="connsiteY27" fmla="*/ 338024 h 2080151"/>
              <a:gd name="connsiteX28" fmla="*/ 988072 w 7822237"/>
              <a:gd name="connsiteY28" fmla="*/ 338024 h 2080151"/>
              <a:gd name="connsiteX29" fmla="*/ 1018408 w 7822237"/>
              <a:gd name="connsiteY29" fmla="*/ 368360 h 2080151"/>
              <a:gd name="connsiteX30" fmla="*/ 1018408 w 7822237"/>
              <a:gd name="connsiteY30" fmla="*/ 385694 h 2080151"/>
              <a:gd name="connsiteX31" fmla="*/ 1048743 w 7822237"/>
              <a:gd name="connsiteY31" fmla="*/ 385694 h 2080151"/>
              <a:gd name="connsiteX32" fmla="*/ 1048743 w 7822237"/>
              <a:gd name="connsiteY32" fmla="*/ 411696 h 2080151"/>
              <a:gd name="connsiteX33" fmla="*/ 1092079 w 7822237"/>
              <a:gd name="connsiteY33" fmla="*/ 411696 h 2080151"/>
              <a:gd name="connsiteX34" fmla="*/ 1092079 w 7822237"/>
              <a:gd name="connsiteY34" fmla="*/ 411696 h 2080151"/>
              <a:gd name="connsiteX35" fmla="*/ 1092079 w 7822237"/>
              <a:gd name="connsiteY35" fmla="*/ 450699 h 2080151"/>
              <a:gd name="connsiteX36" fmla="*/ 1113747 w 7822237"/>
              <a:gd name="connsiteY36" fmla="*/ 450699 h 2080151"/>
              <a:gd name="connsiteX37" fmla="*/ 1113747 w 7822237"/>
              <a:gd name="connsiteY37" fmla="*/ 481035 h 2080151"/>
              <a:gd name="connsiteX38" fmla="*/ 1157084 w 7822237"/>
              <a:gd name="connsiteY38" fmla="*/ 481035 h 2080151"/>
              <a:gd name="connsiteX39" fmla="*/ 1157084 w 7822237"/>
              <a:gd name="connsiteY39" fmla="*/ 507037 h 2080151"/>
              <a:gd name="connsiteX40" fmla="*/ 1200420 w 7822237"/>
              <a:gd name="connsiteY40" fmla="*/ 507037 h 2080151"/>
              <a:gd name="connsiteX41" fmla="*/ 1200420 w 7822237"/>
              <a:gd name="connsiteY41" fmla="*/ 533038 h 2080151"/>
              <a:gd name="connsiteX42" fmla="*/ 1239423 w 7822237"/>
              <a:gd name="connsiteY42" fmla="*/ 533038 h 2080151"/>
              <a:gd name="connsiteX43" fmla="*/ 1239423 w 7822237"/>
              <a:gd name="connsiteY43" fmla="*/ 554707 h 2080151"/>
              <a:gd name="connsiteX44" fmla="*/ 1317429 w 7822237"/>
              <a:gd name="connsiteY44" fmla="*/ 554707 h 2080151"/>
              <a:gd name="connsiteX45" fmla="*/ 1317429 w 7822237"/>
              <a:gd name="connsiteY45" fmla="*/ 572041 h 2080151"/>
              <a:gd name="connsiteX46" fmla="*/ 1317429 w 7822237"/>
              <a:gd name="connsiteY46" fmla="*/ 585042 h 2080151"/>
              <a:gd name="connsiteX47" fmla="*/ 1369433 w 7822237"/>
              <a:gd name="connsiteY47" fmla="*/ 585042 h 2080151"/>
              <a:gd name="connsiteX48" fmla="*/ 1369433 w 7822237"/>
              <a:gd name="connsiteY48" fmla="*/ 585042 h 2080151"/>
              <a:gd name="connsiteX49" fmla="*/ 1399769 w 7822237"/>
              <a:gd name="connsiteY49" fmla="*/ 615378 h 2080151"/>
              <a:gd name="connsiteX50" fmla="*/ 1399769 w 7822237"/>
              <a:gd name="connsiteY50" fmla="*/ 641380 h 2080151"/>
              <a:gd name="connsiteX51" fmla="*/ 1443105 w 7822237"/>
              <a:gd name="connsiteY51" fmla="*/ 641380 h 2080151"/>
              <a:gd name="connsiteX52" fmla="*/ 1443105 w 7822237"/>
              <a:gd name="connsiteY52" fmla="*/ 663048 h 2080151"/>
              <a:gd name="connsiteX53" fmla="*/ 1443105 w 7822237"/>
              <a:gd name="connsiteY53" fmla="*/ 663048 h 2080151"/>
              <a:gd name="connsiteX54" fmla="*/ 1469107 w 7822237"/>
              <a:gd name="connsiteY54" fmla="*/ 689050 h 2080151"/>
              <a:gd name="connsiteX55" fmla="*/ 1503776 w 7822237"/>
              <a:gd name="connsiteY55" fmla="*/ 689050 h 2080151"/>
              <a:gd name="connsiteX56" fmla="*/ 1503776 w 7822237"/>
              <a:gd name="connsiteY56" fmla="*/ 741054 h 2080151"/>
              <a:gd name="connsiteX57" fmla="*/ 1555780 w 7822237"/>
              <a:gd name="connsiteY57" fmla="*/ 741054 h 2080151"/>
              <a:gd name="connsiteX58" fmla="*/ 1555780 w 7822237"/>
              <a:gd name="connsiteY58" fmla="*/ 754055 h 2080151"/>
              <a:gd name="connsiteX59" fmla="*/ 1603450 w 7822237"/>
              <a:gd name="connsiteY59" fmla="*/ 754055 h 2080151"/>
              <a:gd name="connsiteX60" fmla="*/ 1603450 w 7822237"/>
              <a:gd name="connsiteY60" fmla="*/ 797391 h 2080151"/>
              <a:gd name="connsiteX61" fmla="*/ 1629452 w 7822237"/>
              <a:gd name="connsiteY61" fmla="*/ 797391 h 2080151"/>
              <a:gd name="connsiteX62" fmla="*/ 1629452 w 7822237"/>
              <a:gd name="connsiteY62" fmla="*/ 797391 h 2080151"/>
              <a:gd name="connsiteX63" fmla="*/ 1681456 w 7822237"/>
              <a:gd name="connsiteY63" fmla="*/ 849395 h 2080151"/>
              <a:gd name="connsiteX64" fmla="*/ 1681456 w 7822237"/>
              <a:gd name="connsiteY64" fmla="*/ 879730 h 2080151"/>
              <a:gd name="connsiteX65" fmla="*/ 1729126 w 7822237"/>
              <a:gd name="connsiteY65" fmla="*/ 879730 h 2080151"/>
              <a:gd name="connsiteX66" fmla="*/ 1729126 w 7822237"/>
              <a:gd name="connsiteY66" fmla="*/ 914400 h 2080151"/>
              <a:gd name="connsiteX67" fmla="*/ 1781129 w 7822237"/>
              <a:gd name="connsiteY67" fmla="*/ 914400 h 2080151"/>
              <a:gd name="connsiteX68" fmla="*/ 1781129 w 7822237"/>
              <a:gd name="connsiteY68" fmla="*/ 962070 h 2080151"/>
              <a:gd name="connsiteX69" fmla="*/ 1850468 w 7822237"/>
              <a:gd name="connsiteY69" fmla="*/ 962070 h 2080151"/>
              <a:gd name="connsiteX70" fmla="*/ 1850468 w 7822237"/>
              <a:gd name="connsiteY70" fmla="*/ 988072 h 2080151"/>
              <a:gd name="connsiteX71" fmla="*/ 1889471 w 7822237"/>
              <a:gd name="connsiteY71" fmla="*/ 988072 h 2080151"/>
              <a:gd name="connsiteX72" fmla="*/ 1889471 w 7822237"/>
              <a:gd name="connsiteY72" fmla="*/ 1018407 h 2080151"/>
              <a:gd name="connsiteX73" fmla="*/ 1919806 w 7822237"/>
              <a:gd name="connsiteY73" fmla="*/ 1018407 h 2080151"/>
              <a:gd name="connsiteX74" fmla="*/ 1919806 w 7822237"/>
              <a:gd name="connsiteY74" fmla="*/ 1061744 h 2080151"/>
              <a:gd name="connsiteX75" fmla="*/ 1954475 w 7822237"/>
              <a:gd name="connsiteY75" fmla="*/ 1061744 h 2080151"/>
              <a:gd name="connsiteX76" fmla="*/ 1954475 w 7822237"/>
              <a:gd name="connsiteY76" fmla="*/ 1087746 h 2080151"/>
              <a:gd name="connsiteX77" fmla="*/ 1993478 w 7822237"/>
              <a:gd name="connsiteY77" fmla="*/ 1087746 h 2080151"/>
              <a:gd name="connsiteX78" fmla="*/ 1993478 w 7822237"/>
              <a:gd name="connsiteY78" fmla="*/ 1122415 h 2080151"/>
              <a:gd name="connsiteX79" fmla="*/ 2049816 w 7822237"/>
              <a:gd name="connsiteY79" fmla="*/ 1122415 h 2080151"/>
              <a:gd name="connsiteX80" fmla="*/ 2049816 w 7822237"/>
              <a:gd name="connsiteY80" fmla="*/ 1165751 h 2080151"/>
              <a:gd name="connsiteX81" fmla="*/ 2097486 w 7822237"/>
              <a:gd name="connsiteY81" fmla="*/ 1165751 h 2080151"/>
              <a:gd name="connsiteX82" fmla="*/ 2097486 w 7822237"/>
              <a:gd name="connsiteY82" fmla="*/ 1187420 h 2080151"/>
              <a:gd name="connsiteX83" fmla="*/ 2140822 w 7822237"/>
              <a:gd name="connsiteY83" fmla="*/ 1187420 h 2080151"/>
              <a:gd name="connsiteX84" fmla="*/ 2140822 w 7822237"/>
              <a:gd name="connsiteY84" fmla="*/ 1226422 h 2080151"/>
              <a:gd name="connsiteX85" fmla="*/ 2192826 w 7822237"/>
              <a:gd name="connsiteY85" fmla="*/ 1226422 h 2080151"/>
              <a:gd name="connsiteX86" fmla="*/ 2192826 w 7822237"/>
              <a:gd name="connsiteY86" fmla="*/ 1243757 h 2080151"/>
              <a:gd name="connsiteX87" fmla="*/ 2275165 w 7822237"/>
              <a:gd name="connsiteY87" fmla="*/ 1243757 h 2080151"/>
              <a:gd name="connsiteX88" fmla="*/ 2275165 w 7822237"/>
              <a:gd name="connsiteY88" fmla="*/ 1282760 h 2080151"/>
              <a:gd name="connsiteX89" fmla="*/ 2322836 w 7822237"/>
              <a:gd name="connsiteY89" fmla="*/ 1282760 h 2080151"/>
              <a:gd name="connsiteX90" fmla="*/ 2322836 w 7822237"/>
              <a:gd name="connsiteY90" fmla="*/ 1304428 h 2080151"/>
              <a:gd name="connsiteX91" fmla="*/ 2322836 w 7822237"/>
              <a:gd name="connsiteY91" fmla="*/ 1321763 h 2080151"/>
              <a:gd name="connsiteX92" fmla="*/ 2396508 w 7822237"/>
              <a:gd name="connsiteY92" fmla="*/ 1321763 h 2080151"/>
              <a:gd name="connsiteX93" fmla="*/ 2396508 w 7822237"/>
              <a:gd name="connsiteY93" fmla="*/ 1352098 h 2080151"/>
              <a:gd name="connsiteX94" fmla="*/ 2448511 w 7822237"/>
              <a:gd name="connsiteY94" fmla="*/ 1352098 h 2080151"/>
              <a:gd name="connsiteX95" fmla="*/ 2448511 w 7822237"/>
              <a:gd name="connsiteY95" fmla="*/ 1386767 h 2080151"/>
              <a:gd name="connsiteX96" fmla="*/ 2604523 w 7822237"/>
              <a:gd name="connsiteY96" fmla="*/ 1386767 h 2080151"/>
              <a:gd name="connsiteX97" fmla="*/ 2604523 w 7822237"/>
              <a:gd name="connsiteY97" fmla="*/ 1425770 h 2080151"/>
              <a:gd name="connsiteX98" fmla="*/ 2656527 w 7822237"/>
              <a:gd name="connsiteY98" fmla="*/ 1425770 h 2080151"/>
              <a:gd name="connsiteX99" fmla="*/ 2656527 w 7822237"/>
              <a:gd name="connsiteY99" fmla="*/ 1425770 h 2080151"/>
              <a:gd name="connsiteX100" fmla="*/ 2660860 w 7822237"/>
              <a:gd name="connsiteY100" fmla="*/ 1464773 h 2080151"/>
              <a:gd name="connsiteX101" fmla="*/ 2702006 w 7822237"/>
              <a:gd name="connsiteY101" fmla="*/ 1468056 h 2080151"/>
              <a:gd name="connsiteX102" fmla="*/ 2699671 w 7822237"/>
              <a:gd name="connsiteY102" fmla="*/ 1491260 h 2080151"/>
              <a:gd name="connsiteX103" fmla="*/ 2803871 w 7822237"/>
              <a:gd name="connsiteY103" fmla="*/ 1495108 h 2080151"/>
              <a:gd name="connsiteX104" fmla="*/ 2803871 w 7822237"/>
              <a:gd name="connsiteY104" fmla="*/ 1516776 h 2080151"/>
              <a:gd name="connsiteX105" fmla="*/ 2894877 w 7822237"/>
              <a:gd name="connsiteY105" fmla="*/ 1508109 h 2080151"/>
              <a:gd name="connsiteX106" fmla="*/ 2894877 w 7822237"/>
              <a:gd name="connsiteY106" fmla="*/ 1542779 h 2080151"/>
              <a:gd name="connsiteX107" fmla="*/ 3055222 w 7822237"/>
              <a:gd name="connsiteY107" fmla="*/ 1542779 h 2080151"/>
              <a:gd name="connsiteX108" fmla="*/ 3055222 w 7822237"/>
              <a:gd name="connsiteY108" fmla="*/ 1542779 h 2080151"/>
              <a:gd name="connsiteX109" fmla="*/ 3154896 w 7822237"/>
              <a:gd name="connsiteY109" fmla="*/ 1542779 h 2080151"/>
              <a:gd name="connsiteX110" fmla="*/ 3154896 w 7822237"/>
              <a:gd name="connsiteY110" fmla="*/ 1581782 h 2080151"/>
              <a:gd name="connsiteX111" fmla="*/ 3250237 w 7822237"/>
              <a:gd name="connsiteY111" fmla="*/ 1581782 h 2080151"/>
              <a:gd name="connsiteX112" fmla="*/ 3250237 w 7822237"/>
              <a:gd name="connsiteY112" fmla="*/ 1581782 h 2080151"/>
              <a:gd name="connsiteX113" fmla="*/ 3362911 w 7822237"/>
              <a:gd name="connsiteY113" fmla="*/ 1581782 h 2080151"/>
              <a:gd name="connsiteX114" fmla="*/ 3362911 w 7822237"/>
              <a:gd name="connsiteY114" fmla="*/ 1629452 h 2080151"/>
              <a:gd name="connsiteX115" fmla="*/ 3419249 w 7822237"/>
              <a:gd name="connsiteY115" fmla="*/ 1629452 h 2080151"/>
              <a:gd name="connsiteX116" fmla="*/ 3419249 w 7822237"/>
              <a:gd name="connsiteY116" fmla="*/ 1646786 h 2080151"/>
              <a:gd name="connsiteX117" fmla="*/ 3501588 w 7822237"/>
              <a:gd name="connsiteY117" fmla="*/ 1646786 h 2080151"/>
              <a:gd name="connsiteX118" fmla="*/ 3501588 w 7822237"/>
              <a:gd name="connsiteY118" fmla="*/ 1668455 h 2080151"/>
              <a:gd name="connsiteX119" fmla="*/ 3553592 w 7822237"/>
              <a:gd name="connsiteY119" fmla="*/ 1668455 h 2080151"/>
              <a:gd name="connsiteX120" fmla="*/ 3553592 w 7822237"/>
              <a:gd name="connsiteY120" fmla="*/ 1698790 h 2080151"/>
              <a:gd name="connsiteX121" fmla="*/ 3787609 w 7822237"/>
              <a:gd name="connsiteY121" fmla="*/ 1698790 h 2080151"/>
              <a:gd name="connsiteX122" fmla="*/ 3787609 w 7822237"/>
              <a:gd name="connsiteY122" fmla="*/ 1724792 h 2080151"/>
              <a:gd name="connsiteX123" fmla="*/ 3852614 w 7822237"/>
              <a:gd name="connsiteY123" fmla="*/ 1724792 h 2080151"/>
              <a:gd name="connsiteX124" fmla="*/ 3852614 w 7822237"/>
              <a:gd name="connsiteY124" fmla="*/ 1724792 h 2080151"/>
              <a:gd name="connsiteX125" fmla="*/ 3852614 w 7822237"/>
              <a:gd name="connsiteY125" fmla="*/ 1724792 h 2080151"/>
              <a:gd name="connsiteX126" fmla="*/ 3956621 w 7822237"/>
              <a:gd name="connsiteY126" fmla="*/ 1724792 h 2080151"/>
              <a:gd name="connsiteX127" fmla="*/ 3956621 w 7822237"/>
              <a:gd name="connsiteY127" fmla="*/ 1763795 h 2080151"/>
              <a:gd name="connsiteX128" fmla="*/ 4151636 w 7822237"/>
              <a:gd name="connsiteY128" fmla="*/ 1763795 h 2080151"/>
              <a:gd name="connsiteX129" fmla="*/ 4151636 w 7822237"/>
              <a:gd name="connsiteY129" fmla="*/ 1763795 h 2080151"/>
              <a:gd name="connsiteX130" fmla="*/ 4242642 w 7822237"/>
              <a:gd name="connsiteY130" fmla="*/ 1763795 h 2080151"/>
              <a:gd name="connsiteX131" fmla="*/ 4242642 w 7822237"/>
              <a:gd name="connsiteY131" fmla="*/ 1815799 h 2080151"/>
              <a:gd name="connsiteX132" fmla="*/ 4298980 w 7822237"/>
              <a:gd name="connsiteY132" fmla="*/ 1815799 h 2080151"/>
              <a:gd name="connsiteX133" fmla="*/ 4298980 w 7822237"/>
              <a:gd name="connsiteY133" fmla="*/ 1846134 h 2080151"/>
              <a:gd name="connsiteX134" fmla="*/ 4628337 w 7822237"/>
              <a:gd name="connsiteY134" fmla="*/ 1846134 h 2080151"/>
              <a:gd name="connsiteX135" fmla="*/ 4628337 w 7822237"/>
              <a:gd name="connsiteY135" fmla="*/ 1867802 h 2080151"/>
              <a:gd name="connsiteX136" fmla="*/ 5105038 w 7822237"/>
              <a:gd name="connsiteY136" fmla="*/ 1867802 h 2080151"/>
              <a:gd name="connsiteX137" fmla="*/ 5105038 w 7822237"/>
              <a:gd name="connsiteY137" fmla="*/ 1898138 h 2080151"/>
              <a:gd name="connsiteX138" fmla="*/ 5304386 w 7822237"/>
              <a:gd name="connsiteY138" fmla="*/ 1898138 h 2080151"/>
              <a:gd name="connsiteX139" fmla="*/ 5304386 w 7822237"/>
              <a:gd name="connsiteY139" fmla="*/ 1919806 h 2080151"/>
              <a:gd name="connsiteX140" fmla="*/ 5404060 w 7822237"/>
              <a:gd name="connsiteY140" fmla="*/ 1919806 h 2080151"/>
              <a:gd name="connsiteX141" fmla="*/ 5404060 w 7822237"/>
              <a:gd name="connsiteY141" fmla="*/ 1941474 h 2080151"/>
              <a:gd name="connsiteX142" fmla="*/ 5456064 w 7822237"/>
              <a:gd name="connsiteY142" fmla="*/ 1941474 h 2080151"/>
              <a:gd name="connsiteX143" fmla="*/ 5456064 w 7822237"/>
              <a:gd name="connsiteY143" fmla="*/ 1967476 h 2080151"/>
              <a:gd name="connsiteX144" fmla="*/ 6426801 w 7822237"/>
              <a:gd name="connsiteY144" fmla="*/ 1967476 h 2080151"/>
              <a:gd name="connsiteX145" fmla="*/ 6426801 w 7822237"/>
              <a:gd name="connsiteY145" fmla="*/ 2010813 h 2080151"/>
              <a:gd name="connsiteX146" fmla="*/ 6543810 w 7822237"/>
              <a:gd name="connsiteY146" fmla="*/ 2010813 h 2080151"/>
              <a:gd name="connsiteX147" fmla="*/ 6543810 w 7822237"/>
              <a:gd name="connsiteY147" fmla="*/ 2041148 h 2080151"/>
              <a:gd name="connsiteX148" fmla="*/ 6669486 w 7822237"/>
              <a:gd name="connsiteY148" fmla="*/ 2041148 h 2080151"/>
              <a:gd name="connsiteX149" fmla="*/ 6669486 w 7822237"/>
              <a:gd name="connsiteY149" fmla="*/ 2080151 h 2080151"/>
              <a:gd name="connsiteX150" fmla="*/ 7822237 w 7822237"/>
              <a:gd name="connsiteY150" fmla="*/ 2080151 h 2080151"/>
              <a:gd name="connsiteX0" fmla="*/ 0 w 7822237"/>
              <a:gd name="connsiteY0" fmla="*/ 0 h 2080151"/>
              <a:gd name="connsiteX1" fmla="*/ 95340 w 7822237"/>
              <a:gd name="connsiteY1" fmla="*/ 0 h 2080151"/>
              <a:gd name="connsiteX2" fmla="*/ 95340 w 7822237"/>
              <a:gd name="connsiteY2" fmla="*/ 0 h 2080151"/>
              <a:gd name="connsiteX3" fmla="*/ 125675 w 7822237"/>
              <a:gd name="connsiteY3" fmla="*/ 30335 h 2080151"/>
              <a:gd name="connsiteX4" fmla="*/ 125675 w 7822237"/>
              <a:gd name="connsiteY4" fmla="*/ 52003 h 2080151"/>
              <a:gd name="connsiteX5" fmla="*/ 182013 w 7822237"/>
              <a:gd name="connsiteY5" fmla="*/ 52003 h 2080151"/>
              <a:gd name="connsiteX6" fmla="*/ 182013 w 7822237"/>
              <a:gd name="connsiteY6" fmla="*/ 65004 h 2080151"/>
              <a:gd name="connsiteX7" fmla="*/ 260019 w 7822237"/>
              <a:gd name="connsiteY7" fmla="*/ 65004 h 2080151"/>
              <a:gd name="connsiteX8" fmla="*/ 260019 w 7822237"/>
              <a:gd name="connsiteY8" fmla="*/ 130009 h 2080151"/>
              <a:gd name="connsiteX9" fmla="*/ 372693 w 7822237"/>
              <a:gd name="connsiteY9" fmla="*/ 130009 h 2080151"/>
              <a:gd name="connsiteX10" fmla="*/ 372693 w 7822237"/>
              <a:gd name="connsiteY10" fmla="*/ 160345 h 2080151"/>
              <a:gd name="connsiteX11" fmla="*/ 411696 w 7822237"/>
              <a:gd name="connsiteY11" fmla="*/ 160345 h 2080151"/>
              <a:gd name="connsiteX12" fmla="*/ 411696 w 7822237"/>
              <a:gd name="connsiteY12" fmla="*/ 173346 h 2080151"/>
              <a:gd name="connsiteX13" fmla="*/ 563374 w 7822237"/>
              <a:gd name="connsiteY13" fmla="*/ 173346 h 2080151"/>
              <a:gd name="connsiteX14" fmla="*/ 563374 w 7822237"/>
              <a:gd name="connsiteY14" fmla="*/ 199347 h 2080151"/>
              <a:gd name="connsiteX15" fmla="*/ 593710 w 7822237"/>
              <a:gd name="connsiteY15" fmla="*/ 199347 h 2080151"/>
              <a:gd name="connsiteX16" fmla="*/ 593710 w 7822237"/>
              <a:gd name="connsiteY16" fmla="*/ 229683 h 2080151"/>
              <a:gd name="connsiteX17" fmla="*/ 632712 w 7822237"/>
              <a:gd name="connsiteY17" fmla="*/ 229683 h 2080151"/>
              <a:gd name="connsiteX18" fmla="*/ 632712 w 7822237"/>
              <a:gd name="connsiteY18" fmla="*/ 251351 h 2080151"/>
              <a:gd name="connsiteX19" fmla="*/ 689050 w 7822237"/>
              <a:gd name="connsiteY19" fmla="*/ 251351 h 2080151"/>
              <a:gd name="connsiteX20" fmla="*/ 689050 w 7822237"/>
              <a:gd name="connsiteY20" fmla="*/ 264352 h 2080151"/>
              <a:gd name="connsiteX21" fmla="*/ 736720 w 7822237"/>
              <a:gd name="connsiteY21" fmla="*/ 264352 h 2080151"/>
              <a:gd name="connsiteX22" fmla="*/ 736720 w 7822237"/>
              <a:gd name="connsiteY22" fmla="*/ 286020 h 2080151"/>
              <a:gd name="connsiteX23" fmla="*/ 823393 w 7822237"/>
              <a:gd name="connsiteY23" fmla="*/ 286020 h 2080151"/>
              <a:gd name="connsiteX24" fmla="*/ 823393 w 7822237"/>
              <a:gd name="connsiteY24" fmla="*/ 320690 h 2080151"/>
              <a:gd name="connsiteX25" fmla="*/ 923067 w 7822237"/>
              <a:gd name="connsiteY25" fmla="*/ 320690 h 2080151"/>
              <a:gd name="connsiteX26" fmla="*/ 940401 w 7822237"/>
              <a:gd name="connsiteY26" fmla="*/ 338024 h 2080151"/>
              <a:gd name="connsiteX27" fmla="*/ 988072 w 7822237"/>
              <a:gd name="connsiteY27" fmla="*/ 338024 h 2080151"/>
              <a:gd name="connsiteX28" fmla="*/ 988072 w 7822237"/>
              <a:gd name="connsiteY28" fmla="*/ 338024 h 2080151"/>
              <a:gd name="connsiteX29" fmla="*/ 1018408 w 7822237"/>
              <a:gd name="connsiteY29" fmla="*/ 368360 h 2080151"/>
              <a:gd name="connsiteX30" fmla="*/ 1018408 w 7822237"/>
              <a:gd name="connsiteY30" fmla="*/ 385694 h 2080151"/>
              <a:gd name="connsiteX31" fmla="*/ 1048743 w 7822237"/>
              <a:gd name="connsiteY31" fmla="*/ 385694 h 2080151"/>
              <a:gd name="connsiteX32" fmla="*/ 1048743 w 7822237"/>
              <a:gd name="connsiteY32" fmla="*/ 411696 h 2080151"/>
              <a:gd name="connsiteX33" fmla="*/ 1092079 w 7822237"/>
              <a:gd name="connsiteY33" fmla="*/ 411696 h 2080151"/>
              <a:gd name="connsiteX34" fmla="*/ 1092079 w 7822237"/>
              <a:gd name="connsiteY34" fmla="*/ 411696 h 2080151"/>
              <a:gd name="connsiteX35" fmla="*/ 1092079 w 7822237"/>
              <a:gd name="connsiteY35" fmla="*/ 450699 h 2080151"/>
              <a:gd name="connsiteX36" fmla="*/ 1113747 w 7822237"/>
              <a:gd name="connsiteY36" fmla="*/ 450699 h 2080151"/>
              <a:gd name="connsiteX37" fmla="*/ 1113747 w 7822237"/>
              <a:gd name="connsiteY37" fmla="*/ 481035 h 2080151"/>
              <a:gd name="connsiteX38" fmla="*/ 1157084 w 7822237"/>
              <a:gd name="connsiteY38" fmla="*/ 481035 h 2080151"/>
              <a:gd name="connsiteX39" fmla="*/ 1157084 w 7822237"/>
              <a:gd name="connsiteY39" fmla="*/ 507037 h 2080151"/>
              <a:gd name="connsiteX40" fmla="*/ 1200420 w 7822237"/>
              <a:gd name="connsiteY40" fmla="*/ 507037 h 2080151"/>
              <a:gd name="connsiteX41" fmla="*/ 1200420 w 7822237"/>
              <a:gd name="connsiteY41" fmla="*/ 533038 h 2080151"/>
              <a:gd name="connsiteX42" fmla="*/ 1239423 w 7822237"/>
              <a:gd name="connsiteY42" fmla="*/ 533038 h 2080151"/>
              <a:gd name="connsiteX43" fmla="*/ 1239423 w 7822237"/>
              <a:gd name="connsiteY43" fmla="*/ 554707 h 2080151"/>
              <a:gd name="connsiteX44" fmla="*/ 1317429 w 7822237"/>
              <a:gd name="connsiteY44" fmla="*/ 554707 h 2080151"/>
              <a:gd name="connsiteX45" fmla="*/ 1317429 w 7822237"/>
              <a:gd name="connsiteY45" fmla="*/ 572041 h 2080151"/>
              <a:gd name="connsiteX46" fmla="*/ 1317429 w 7822237"/>
              <a:gd name="connsiteY46" fmla="*/ 585042 h 2080151"/>
              <a:gd name="connsiteX47" fmla="*/ 1369433 w 7822237"/>
              <a:gd name="connsiteY47" fmla="*/ 585042 h 2080151"/>
              <a:gd name="connsiteX48" fmla="*/ 1369433 w 7822237"/>
              <a:gd name="connsiteY48" fmla="*/ 585042 h 2080151"/>
              <a:gd name="connsiteX49" fmla="*/ 1399769 w 7822237"/>
              <a:gd name="connsiteY49" fmla="*/ 615378 h 2080151"/>
              <a:gd name="connsiteX50" fmla="*/ 1399769 w 7822237"/>
              <a:gd name="connsiteY50" fmla="*/ 641380 h 2080151"/>
              <a:gd name="connsiteX51" fmla="*/ 1443105 w 7822237"/>
              <a:gd name="connsiteY51" fmla="*/ 641380 h 2080151"/>
              <a:gd name="connsiteX52" fmla="*/ 1443105 w 7822237"/>
              <a:gd name="connsiteY52" fmla="*/ 663048 h 2080151"/>
              <a:gd name="connsiteX53" fmla="*/ 1443105 w 7822237"/>
              <a:gd name="connsiteY53" fmla="*/ 663048 h 2080151"/>
              <a:gd name="connsiteX54" fmla="*/ 1469107 w 7822237"/>
              <a:gd name="connsiteY54" fmla="*/ 689050 h 2080151"/>
              <a:gd name="connsiteX55" fmla="*/ 1503776 w 7822237"/>
              <a:gd name="connsiteY55" fmla="*/ 689050 h 2080151"/>
              <a:gd name="connsiteX56" fmla="*/ 1503776 w 7822237"/>
              <a:gd name="connsiteY56" fmla="*/ 741054 h 2080151"/>
              <a:gd name="connsiteX57" fmla="*/ 1555780 w 7822237"/>
              <a:gd name="connsiteY57" fmla="*/ 741054 h 2080151"/>
              <a:gd name="connsiteX58" fmla="*/ 1555780 w 7822237"/>
              <a:gd name="connsiteY58" fmla="*/ 754055 h 2080151"/>
              <a:gd name="connsiteX59" fmla="*/ 1603450 w 7822237"/>
              <a:gd name="connsiteY59" fmla="*/ 754055 h 2080151"/>
              <a:gd name="connsiteX60" fmla="*/ 1603450 w 7822237"/>
              <a:gd name="connsiteY60" fmla="*/ 797391 h 2080151"/>
              <a:gd name="connsiteX61" fmla="*/ 1629452 w 7822237"/>
              <a:gd name="connsiteY61" fmla="*/ 797391 h 2080151"/>
              <a:gd name="connsiteX62" fmla="*/ 1629452 w 7822237"/>
              <a:gd name="connsiteY62" fmla="*/ 797391 h 2080151"/>
              <a:gd name="connsiteX63" fmla="*/ 1681456 w 7822237"/>
              <a:gd name="connsiteY63" fmla="*/ 849395 h 2080151"/>
              <a:gd name="connsiteX64" fmla="*/ 1681456 w 7822237"/>
              <a:gd name="connsiteY64" fmla="*/ 879730 h 2080151"/>
              <a:gd name="connsiteX65" fmla="*/ 1729126 w 7822237"/>
              <a:gd name="connsiteY65" fmla="*/ 879730 h 2080151"/>
              <a:gd name="connsiteX66" fmla="*/ 1729126 w 7822237"/>
              <a:gd name="connsiteY66" fmla="*/ 914400 h 2080151"/>
              <a:gd name="connsiteX67" fmla="*/ 1781129 w 7822237"/>
              <a:gd name="connsiteY67" fmla="*/ 914400 h 2080151"/>
              <a:gd name="connsiteX68" fmla="*/ 1781129 w 7822237"/>
              <a:gd name="connsiteY68" fmla="*/ 962070 h 2080151"/>
              <a:gd name="connsiteX69" fmla="*/ 1850468 w 7822237"/>
              <a:gd name="connsiteY69" fmla="*/ 962070 h 2080151"/>
              <a:gd name="connsiteX70" fmla="*/ 1850468 w 7822237"/>
              <a:gd name="connsiteY70" fmla="*/ 988072 h 2080151"/>
              <a:gd name="connsiteX71" fmla="*/ 1889471 w 7822237"/>
              <a:gd name="connsiteY71" fmla="*/ 988072 h 2080151"/>
              <a:gd name="connsiteX72" fmla="*/ 1889471 w 7822237"/>
              <a:gd name="connsiteY72" fmla="*/ 1018407 h 2080151"/>
              <a:gd name="connsiteX73" fmla="*/ 1919806 w 7822237"/>
              <a:gd name="connsiteY73" fmla="*/ 1018407 h 2080151"/>
              <a:gd name="connsiteX74" fmla="*/ 1919806 w 7822237"/>
              <a:gd name="connsiteY74" fmla="*/ 1061744 h 2080151"/>
              <a:gd name="connsiteX75" fmla="*/ 1954475 w 7822237"/>
              <a:gd name="connsiteY75" fmla="*/ 1061744 h 2080151"/>
              <a:gd name="connsiteX76" fmla="*/ 1954475 w 7822237"/>
              <a:gd name="connsiteY76" fmla="*/ 1087746 h 2080151"/>
              <a:gd name="connsiteX77" fmla="*/ 1993478 w 7822237"/>
              <a:gd name="connsiteY77" fmla="*/ 1087746 h 2080151"/>
              <a:gd name="connsiteX78" fmla="*/ 1993478 w 7822237"/>
              <a:gd name="connsiteY78" fmla="*/ 1122415 h 2080151"/>
              <a:gd name="connsiteX79" fmla="*/ 2049816 w 7822237"/>
              <a:gd name="connsiteY79" fmla="*/ 1122415 h 2080151"/>
              <a:gd name="connsiteX80" fmla="*/ 2049816 w 7822237"/>
              <a:gd name="connsiteY80" fmla="*/ 1165751 h 2080151"/>
              <a:gd name="connsiteX81" fmla="*/ 2097486 w 7822237"/>
              <a:gd name="connsiteY81" fmla="*/ 1165751 h 2080151"/>
              <a:gd name="connsiteX82" fmla="*/ 2097486 w 7822237"/>
              <a:gd name="connsiteY82" fmla="*/ 1187420 h 2080151"/>
              <a:gd name="connsiteX83" fmla="*/ 2140822 w 7822237"/>
              <a:gd name="connsiteY83" fmla="*/ 1187420 h 2080151"/>
              <a:gd name="connsiteX84" fmla="*/ 2140822 w 7822237"/>
              <a:gd name="connsiteY84" fmla="*/ 1226422 h 2080151"/>
              <a:gd name="connsiteX85" fmla="*/ 2192826 w 7822237"/>
              <a:gd name="connsiteY85" fmla="*/ 1226422 h 2080151"/>
              <a:gd name="connsiteX86" fmla="*/ 2192826 w 7822237"/>
              <a:gd name="connsiteY86" fmla="*/ 1243757 h 2080151"/>
              <a:gd name="connsiteX87" fmla="*/ 2275165 w 7822237"/>
              <a:gd name="connsiteY87" fmla="*/ 1243757 h 2080151"/>
              <a:gd name="connsiteX88" fmla="*/ 2275165 w 7822237"/>
              <a:gd name="connsiteY88" fmla="*/ 1282760 h 2080151"/>
              <a:gd name="connsiteX89" fmla="*/ 2322836 w 7822237"/>
              <a:gd name="connsiteY89" fmla="*/ 1282760 h 2080151"/>
              <a:gd name="connsiteX90" fmla="*/ 2322836 w 7822237"/>
              <a:gd name="connsiteY90" fmla="*/ 1304428 h 2080151"/>
              <a:gd name="connsiteX91" fmla="*/ 2322836 w 7822237"/>
              <a:gd name="connsiteY91" fmla="*/ 1321763 h 2080151"/>
              <a:gd name="connsiteX92" fmla="*/ 2396508 w 7822237"/>
              <a:gd name="connsiteY92" fmla="*/ 1321763 h 2080151"/>
              <a:gd name="connsiteX93" fmla="*/ 2396508 w 7822237"/>
              <a:gd name="connsiteY93" fmla="*/ 1352098 h 2080151"/>
              <a:gd name="connsiteX94" fmla="*/ 2448511 w 7822237"/>
              <a:gd name="connsiteY94" fmla="*/ 1352098 h 2080151"/>
              <a:gd name="connsiteX95" fmla="*/ 2448511 w 7822237"/>
              <a:gd name="connsiteY95" fmla="*/ 1386767 h 2080151"/>
              <a:gd name="connsiteX96" fmla="*/ 2604523 w 7822237"/>
              <a:gd name="connsiteY96" fmla="*/ 1386767 h 2080151"/>
              <a:gd name="connsiteX97" fmla="*/ 2604523 w 7822237"/>
              <a:gd name="connsiteY97" fmla="*/ 1425770 h 2080151"/>
              <a:gd name="connsiteX98" fmla="*/ 2656527 w 7822237"/>
              <a:gd name="connsiteY98" fmla="*/ 1425770 h 2080151"/>
              <a:gd name="connsiteX99" fmla="*/ 2656527 w 7822237"/>
              <a:gd name="connsiteY99" fmla="*/ 1425770 h 2080151"/>
              <a:gd name="connsiteX100" fmla="*/ 2660860 w 7822237"/>
              <a:gd name="connsiteY100" fmla="*/ 1464773 h 2080151"/>
              <a:gd name="connsiteX101" fmla="*/ 2702006 w 7822237"/>
              <a:gd name="connsiteY101" fmla="*/ 1468056 h 2080151"/>
              <a:gd name="connsiteX102" fmla="*/ 2699671 w 7822237"/>
              <a:gd name="connsiteY102" fmla="*/ 1491260 h 2080151"/>
              <a:gd name="connsiteX103" fmla="*/ 2803871 w 7822237"/>
              <a:gd name="connsiteY103" fmla="*/ 1495108 h 2080151"/>
              <a:gd name="connsiteX104" fmla="*/ 2803871 w 7822237"/>
              <a:gd name="connsiteY104" fmla="*/ 1512013 h 2080151"/>
              <a:gd name="connsiteX105" fmla="*/ 2894877 w 7822237"/>
              <a:gd name="connsiteY105" fmla="*/ 1508109 h 2080151"/>
              <a:gd name="connsiteX106" fmla="*/ 2894877 w 7822237"/>
              <a:gd name="connsiteY106" fmla="*/ 1542779 h 2080151"/>
              <a:gd name="connsiteX107" fmla="*/ 3055222 w 7822237"/>
              <a:gd name="connsiteY107" fmla="*/ 1542779 h 2080151"/>
              <a:gd name="connsiteX108" fmla="*/ 3055222 w 7822237"/>
              <a:gd name="connsiteY108" fmla="*/ 1542779 h 2080151"/>
              <a:gd name="connsiteX109" fmla="*/ 3154896 w 7822237"/>
              <a:gd name="connsiteY109" fmla="*/ 1542779 h 2080151"/>
              <a:gd name="connsiteX110" fmla="*/ 3154896 w 7822237"/>
              <a:gd name="connsiteY110" fmla="*/ 1581782 h 2080151"/>
              <a:gd name="connsiteX111" fmla="*/ 3250237 w 7822237"/>
              <a:gd name="connsiteY111" fmla="*/ 1581782 h 2080151"/>
              <a:gd name="connsiteX112" fmla="*/ 3250237 w 7822237"/>
              <a:gd name="connsiteY112" fmla="*/ 1581782 h 2080151"/>
              <a:gd name="connsiteX113" fmla="*/ 3362911 w 7822237"/>
              <a:gd name="connsiteY113" fmla="*/ 1581782 h 2080151"/>
              <a:gd name="connsiteX114" fmla="*/ 3362911 w 7822237"/>
              <a:gd name="connsiteY114" fmla="*/ 1629452 h 2080151"/>
              <a:gd name="connsiteX115" fmla="*/ 3419249 w 7822237"/>
              <a:gd name="connsiteY115" fmla="*/ 1629452 h 2080151"/>
              <a:gd name="connsiteX116" fmla="*/ 3419249 w 7822237"/>
              <a:gd name="connsiteY116" fmla="*/ 1646786 h 2080151"/>
              <a:gd name="connsiteX117" fmla="*/ 3501588 w 7822237"/>
              <a:gd name="connsiteY117" fmla="*/ 1646786 h 2080151"/>
              <a:gd name="connsiteX118" fmla="*/ 3501588 w 7822237"/>
              <a:gd name="connsiteY118" fmla="*/ 1668455 h 2080151"/>
              <a:gd name="connsiteX119" fmla="*/ 3553592 w 7822237"/>
              <a:gd name="connsiteY119" fmla="*/ 1668455 h 2080151"/>
              <a:gd name="connsiteX120" fmla="*/ 3553592 w 7822237"/>
              <a:gd name="connsiteY120" fmla="*/ 1698790 h 2080151"/>
              <a:gd name="connsiteX121" fmla="*/ 3787609 w 7822237"/>
              <a:gd name="connsiteY121" fmla="*/ 1698790 h 2080151"/>
              <a:gd name="connsiteX122" fmla="*/ 3787609 w 7822237"/>
              <a:gd name="connsiteY122" fmla="*/ 1724792 h 2080151"/>
              <a:gd name="connsiteX123" fmla="*/ 3852614 w 7822237"/>
              <a:gd name="connsiteY123" fmla="*/ 1724792 h 2080151"/>
              <a:gd name="connsiteX124" fmla="*/ 3852614 w 7822237"/>
              <a:gd name="connsiteY124" fmla="*/ 1724792 h 2080151"/>
              <a:gd name="connsiteX125" fmla="*/ 3852614 w 7822237"/>
              <a:gd name="connsiteY125" fmla="*/ 1724792 h 2080151"/>
              <a:gd name="connsiteX126" fmla="*/ 3956621 w 7822237"/>
              <a:gd name="connsiteY126" fmla="*/ 1724792 h 2080151"/>
              <a:gd name="connsiteX127" fmla="*/ 3956621 w 7822237"/>
              <a:gd name="connsiteY127" fmla="*/ 1763795 h 2080151"/>
              <a:gd name="connsiteX128" fmla="*/ 4151636 w 7822237"/>
              <a:gd name="connsiteY128" fmla="*/ 1763795 h 2080151"/>
              <a:gd name="connsiteX129" fmla="*/ 4151636 w 7822237"/>
              <a:gd name="connsiteY129" fmla="*/ 1763795 h 2080151"/>
              <a:gd name="connsiteX130" fmla="*/ 4242642 w 7822237"/>
              <a:gd name="connsiteY130" fmla="*/ 1763795 h 2080151"/>
              <a:gd name="connsiteX131" fmla="*/ 4242642 w 7822237"/>
              <a:gd name="connsiteY131" fmla="*/ 1815799 h 2080151"/>
              <a:gd name="connsiteX132" fmla="*/ 4298980 w 7822237"/>
              <a:gd name="connsiteY132" fmla="*/ 1815799 h 2080151"/>
              <a:gd name="connsiteX133" fmla="*/ 4298980 w 7822237"/>
              <a:gd name="connsiteY133" fmla="*/ 1846134 h 2080151"/>
              <a:gd name="connsiteX134" fmla="*/ 4628337 w 7822237"/>
              <a:gd name="connsiteY134" fmla="*/ 1846134 h 2080151"/>
              <a:gd name="connsiteX135" fmla="*/ 4628337 w 7822237"/>
              <a:gd name="connsiteY135" fmla="*/ 1867802 h 2080151"/>
              <a:gd name="connsiteX136" fmla="*/ 5105038 w 7822237"/>
              <a:gd name="connsiteY136" fmla="*/ 1867802 h 2080151"/>
              <a:gd name="connsiteX137" fmla="*/ 5105038 w 7822237"/>
              <a:gd name="connsiteY137" fmla="*/ 1898138 h 2080151"/>
              <a:gd name="connsiteX138" fmla="*/ 5304386 w 7822237"/>
              <a:gd name="connsiteY138" fmla="*/ 1898138 h 2080151"/>
              <a:gd name="connsiteX139" fmla="*/ 5304386 w 7822237"/>
              <a:gd name="connsiteY139" fmla="*/ 1919806 h 2080151"/>
              <a:gd name="connsiteX140" fmla="*/ 5404060 w 7822237"/>
              <a:gd name="connsiteY140" fmla="*/ 1919806 h 2080151"/>
              <a:gd name="connsiteX141" fmla="*/ 5404060 w 7822237"/>
              <a:gd name="connsiteY141" fmla="*/ 1941474 h 2080151"/>
              <a:gd name="connsiteX142" fmla="*/ 5456064 w 7822237"/>
              <a:gd name="connsiteY142" fmla="*/ 1941474 h 2080151"/>
              <a:gd name="connsiteX143" fmla="*/ 5456064 w 7822237"/>
              <a:gd name="connsiteY143" fmla="*/ 1967476 h 2080151"/>
              <a:gd name="connsiteX144" fmla="*/ 6426801 w 7822237"/>
              <a:gd name="connsiteY144" fmla="*/ 1967476 h 2080151"/>
              <a:gd name="connsiteX145" fmla="*/ 6426801 w 7822237"/>
              <a:gd name="connsiteY145" fmla="*/ 2010813 h 2080151"/>
              <a:gd name="connsiteX146" fmla="*/ 6543810 w 7822237"/>
              <a:gd name="connsiteY146" fmla="*/ 2010813 h 2080151"/>
              <a:gd name="connsiteX147" fmla="*/ 6543810 w 7822237"/>
              <a:gd name="connsiteY147" fmla="*/ 2041148 h 2080151"/>
              <a:gd name="connsiteX148" fmla="*/ 6669486 w 7822237"/>
              <a:gd name="connsiteY148" fmla="*/ 2041148 h 2080151"/>
              <a:gd name="connsiteX149" fmla="*/ 6669486 w 7822237"/>
              <a:gd name="connsiteY149" fmla="*/ 2080151 h 2080151"/>
              <a:gd name="connsiteX150" fmla="*/ 7822237 w 7822237"/>
              <a:gd name="connsiteY150" fmla="*/ 2080151 h 2080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7822237" h="2080151">
                <a:moveTo>
                  <a:pt x="0" y="0"/>
                </a:moveTo>
                <a:lnTo>
                  <a:pt x="95340" y="0"/>
                </a:lnTo>
                <a:lnTo>
                  <a:pt x="95340" y="0"/>
                </a:lnTo>
                <a:lnTo>
                  <a:pt x="125675" y="30335"/>
                </a:lnTo>
                <a:lnTo>
                  <a:pt x="125675" y="52003"/>
                </a:lnTo>
                <a:lnTo>
                  <a:pt x="182013" y="52003"/>
                </a:lnTo>
                <a:lnTo>
                  <a:pt x="182013" y="65004"/>
                </a:lnTo>
                <a:lnTo>
                  <a:pt x="260019" y="65004"/>
                </a:lnTo>
                <a:lnTo>
                  <a:pt x="260019" y="130009"/>
                </a:lnTo>
                <a:lnTo>
                  <a:pt x="372693" y="130009"/>
                </a:lnTo>
                <a:lnTo>
                  <a:pt x="372693" y="160345"/>
                </a:lnTo>
                <a:lnTo>
                  <a:pt x="411696" y="160345"/>
                </a:lnTo>
                <a:lnTo>
                  <a:pt x="411696" y="173346"/>
                </a:lnTo>
                <a:lnTo>
                  <a:pt x="563374" y="173346"/>
                </a:lnTo>
                <a:lnTo>
                  <a:pt x="563374" y="199347"/>
                </a:lnTo>
                <a:lnTo>
                  <a:pt x="593710" y="199347"/>
                </a:lnTo>
                <a:lnTo>
                  <a:pt x="593710" y="229683"/>
                </a:lnTo>
                <a:lnTo>
                  <a:pt x="632712" y="229683"/>
                </a:lnTo>
                <a:lnTo>
                  <a:pt x="632712" y="251351"/>
                </a:lnTo>
                <a:lnTo>
                  <a:pt x="689050" y="251351"/>
                </a:lnTo>
                <a:lnTo>
                  <a:pt x="689050" y="264352"/>
                </a:lnTo>
                <a:lnTo>
                  <a:pt x="736720" y="264352"/>
                </a:lnTo>
                <a:lnTo>
                  <a:pt x="736720" y="286020"/>
                </a:lnTo>
                <a:lnTo>
                  <a:pt x="823393" y="286020"/>
                </a:lnTo>
                <a:lnTo>
                  <a:pt x="823393" y="320690"/>
                </a:lnTo>
                <a:lnTo>
                  <a:pt x="923067" y="320690"/>
                </a:lnTo>
                <a:lnTo>
                  <a:pt x="940401" y="338024"/>
                </a:lnTo>
                <a:lnTo>
                  <a:pt x="988072" y="338024"/>
                </a:lnTo>
                <a:lnTo>
                  <a:pt x="988072" y="338024"/>
                </a:lnTo>
                <a:lnTo>
                  <a:pt x="1018408" y="368360"/>
                </a:lnTo>
                <a:lnTo>
                  <a:pt x="1018408" y="385694"/>
                </a:lnTo>
                <a:lnTo>
                  <a:pt x="1048743" y="385694"/>
                </a:lnTo>
                <a:lnTo>
                  <a:pt x="1048743" y="411696"/>
                </a:lnTo>
                <a:lnTo>
                  <a:pt x="1092079" y="411696"/>
                </a:lnTo>
                <a:lnTo>
                  <a:pt x="1092079" y="411696"/>
                </a:lnTo>
                <a:lnTo>
                  <a:pt x="1092079" y="450699"/>
                </a:lnTo>
                <a:lnTo>
                  <a:pt x="1113747" y="450699"/>
                </a:lnTo>
                <a:lnTo>
                  <a:pt x="1113747" y="481035"/>
                </a:lnTo>
                <a:lnTo>
                  <a:pt x="1157084" y="481035"/>
                </a:lnTo>
                <a:lnTo>
                  <a:pt x="1157084" y="507037"/>
                </a:lnTo>
                <a:lnTo>
                  <a:pt x="1200420" y="507037"/>
                </a:lnTo>
                <a:lnTo>
                  <a:pt x="1200420" y="533038"/>
                </a:lnTo>
                <a:lnTo>
                  <a:pt x="1239423" y="533038"/>
                </a:lnTo>
                <a:lnTo>
                  <a:pt x="1239423" y="554707"/>
                </a:lnTo>
                <a:lnTo>
                  <a:pt x="1317429" y="554707"/>
                </a:lnTo>
                <a:lnTo>
                  <a:pt x="1317429" y="572041"/>
                </a:lnTo>
                <a:lnTo>
                  <a:pt x="1317429" y="585042"/>
                </a:lnTo>
                <a:lnTo>
                  <a:pt x="1369433" y="585042"/>
                </a:lnTo>
                <a:lnTo>
                  <a:pt x="1369433" y="585042"/>
                </a:lnTo>
                <a:lnTo>
                  <a:pt x="1399769" y="615378"/>
                </a:lnTo>
                <a:lnTo>
                  <a:pt x="1399769" y="641380"/>
                </a:lnTo>
                <a:lnTo>
                  <a:pt x="1443105" y="641380"/>
                </a:lnTo>
                <a:lnTo>
                  <a:pt x="1443105" y="663048"/>
                </a:lnTo>
                <a:lnTo>
                  <a:pt x="1443105" y="663048"/>
                </a:lnTo>
                <a:lnTo>
                  <a:pt x="1469107" y="689050"/>
                </a:lnTo>
                <a:lnTo>
                  <a:pt x="1503776" y="689050"/>
                </a:lnTo>
                <a:lnTo>
                  <a:pt x="1503776" y="741054"/>
                </a:lnTo>
                <a:lnTo>
                  <a:pt x="1555780" y="741054"/>
                </a:lnTo>
                <a:lnTo>
                  <a:pt x="1555780" y="754055"/>
                </a:lnTo>
                <a:lnTo>
                  <a:pt x="1603450" y="754055"/>
                </a:lnTo>
                <a:lnTo>
                  <a:pt x="1603450" y="797391"/>
                </a:lnTo>
                <a:lnTo>
                  <a:pt x="1629452" y="797391"/>
                </a:lnTo>
                <a:lnTo>
                  <a:pt x="1629452" y="797391"/>
                </a:lnTo>
                <a:lnTo>
                  <a:pt x="1681456" y="849395"/>
                </a:lnTo>
                <a:lnTo>
                  <a:pt x="1681456" y="879730"/>
                </a:lnTo>
                <a:lnTo>
                  <a:pt x="1729126" y="879730"/>
                </a:lnTo>
                <a:lnTo>
                  <a:pt x="1729126" y="914400"/>
                </a:lnTo>
                <a:lnTo>
                  <a:pt x="1781129" y="914400"/>
                </a:lnTo>
                <a:lnTo>
                  <a:pt x="1781129" y="962070"/>
                </a:lnTo>
                <a:lnTo>
                  <a:pt x="1850468" y="962070"/>
                </a:lnTo>
                <a:lnTo>
                  <a:pt x="1850468" y="988072"/>
                </a:lnTo>
                <a:lnTo>
                  <a:pt x="1889471" y="988072"/>
                </a:lnTo>
                <a:lnTo>
                  <a:pt x="1889471" y="1018407"/>
                </a:lnTo>
                <a:lnTo>
                  <a:pt x="1919806" y="1018407"/>
                </a:lnTo>
                <a:lnTo>
                  <a:pt x="1919806" y="1061744"/>
                </a:lnTo>
                <a:lnTo>
                  <a:pt x="1954475" y="1061744"/>
                </a:lnTo>
                <a:lnTo>
                  <a:pt x="1954475" y="1087746"/>
                </a:lnTo>
                <a:lnTo>
                  <a:pt x="1993478" y="1087746"/>
                </a:lnTo>
                <a:lnTo>
                  <a:pt x="1993478" y="1122415"/>
                </a:lnTo>
                <a:lnTo>
                  <a:pt x="2049816" y="1122415"/>
                </a:lnTo>
                <a:lnTo>
                  <a:pt x="2049816" y="1165751"/>
                </a:lnTo>
                <a:lnTo>
                  <a:pt x="2097486" y="1165751"/>
                </a:lnTo>
                <a:lnTo>
                  <a:pt x="2097486" y="1187420"/>
                </a:lnTo>
                <a:lnTo>
                  <a:pt x="2140822" y="1187420"/>
                </a:lnTo>
                <a:lnTo>
                  <a:pt x="2140822" y="1226422"/>
                </a:lnTo>
                <a:lnTo>
                  <a:pt x="2192826" y="1226422"/>
                </a:lnTo>
                <a:lnTo>
                  <a:pt x="2192826" y="1243757"/>
                </a:lnTo>
                <a:lnTo>
                  <a:pt x="2275165" y="1243757"/>
                </a:lnTo>
                <a:lnTo>
                  <a:pt x="2275165" y="1282760"/>
                </a:lnTo>
                <a:lnTo>
                  <a:pt x="2322836" y="1282760"/>
                </a:lnTo>
                <a:lnTo>
                  <a:pt x="2322836" y="1304428"/>
                </a:lnTo>
                <a:lnTo>
                  <a:pt x="2322836" y="1321763"/>
                </a:lnTo>
                <a:lnTo>
                  <a:pt x="2396508" y="1321763"/>
                </a:lnTo>
                <a:lnTo>
                  <a:pt x="2396508" y="1352098"/>
                </a:lnTo>
                <a:lnTo>
                  <a:pt x="2448511" y="1352098"/>
                </a:lnTo>
                <a:lnTo>
                  <a:pt x="2448511" y="1386767"/>
                </a:lnTo>
                <a:lnTo>
                  <a:pt x="2604523" y="1386767"/>
                </a:lnTo>
                <a:lnTo>
                  <a:pt x="2604523" y="1425770"/>
                </a:lnTo>
                <a:lnTo>
                  <a:pt x="2656527" y="1425770"/>
                </a:lnTo>
                <a:lnTo>
                  <a:pt x="2656527" y="1425770"/>
                </a:lnTo>
                <a:lnTo>
                  <a:pt x="2660860" y="1464773"/>
                </a:lnTo>
                <a:lnTo>
                  <a:pt x="2702006" y="1468056"/>
                </a:lnTo>
                <a:cubicBezTo>
                  <a:pt x="2714428" y="1469692"/>
                  <a:pt x="2682694" y="1486751"/>
                  <a:pt x="2699671" y="1491260"/>
                </a:cubicBezTo>
                <a:cubicBezTo>
                  <a:pt x="2719030" y="1493388"/>
                  <a:pt x="2792458" y="1488077"/>
                  <a:pt x="2803871" y="1495108"/>
                </a:cubicBezTo>
                <a:lnTo>
                  <a:pt x="2803871" y="1512013"/>
                </a:lnTo>
                <a:lnTo>
                  <a:pt x="2894877" y="1508109"/>
                </a:lnTo>
                <a:lnTo>
                  <a:pt x="2894877" y="1542779"/>
                </a:lnTo>
                <a:lnTo>
                  <a:pt x="3055222" y="1542779"/>
                </a:lnTo>
                <a:lnTo>
                  <a:pt x="3055222" y="1542779"/>
                </a:lnTo>
                <a:lnTo>
                  <a:pt x="3154896" y="1542779"/>
                </a:lnTo>
                <a:lnTo>
                  <a:pt x="3154896" y="1581782"/>
                </a:lnTo>
                <a:lnTo>
                  <a:pt x="3250237" y="1581782"/>
                </a:lnTo>
                <a:lnTo>
                  <a:pt x="3250237" y="1581782"/>
                </a:lnTo>
                <a:lnTo>
                  <a:pt x="3362911" y="1581782"/>
                </a:lnTo>
                <a:lnTo>
                  <a:pt x="3362911" y="1629452"/>
                </a:lnTo>
                <a:lnTo>
                  <a:pt x="3419249" y="1629452"/>
                </a:lnTo>
                <a:lnTo>
                  <a:pt x="3419249" y="1646786"/>
                </a:lnTo>
                <a:lnTo>
                  <a:pt x="3501588" y="1646786"/>
                </a:lnTo>
                <a:lnTo>
                  <a:pt x="3501588" y="1668455"/>
                </a:lnTo>
                <a:lnTo>
                  <a:pt x="3553592" y="1668455"/>
                </a:lnTo>
                <a:lnTo>
                  <a:pt x="3553592" y="1698790"/>
                </a:lnTo>
                <a:lnTo>
                  <a:pt x="3787609" y="1698790"/>
                </a:lnTo>
                <a:lnTo>
                  <a:pt x="3787609" y="1724792"/>
                </a:lnTo>
                <a:lnTo>
                  <a:pt x="3852614" y="1724792"/>
                </a:lnTo>
                <a:lnTo>
                  <a:pt x="3852614" y="1724792"/>
                </a:lnTo>
                <a:lnTo>
                  <a:pt x="3852614" y="1724792"/>
                </a:lnTo>
                <a:lnTo>
                  <a:pt x="3956621" y="1724792"/>
                </a:lnTo>
                <a:lnTo>
                  <a:pt x="3956621" y="1763795"/>
                </a:lnTo>
                <a:lnTo>
                  <a:pt x="4151636" y="1763795"/>
                </a:lnTo>
                <a:lnTo>
                  <a:pt x="4151636" y="1763795"/>
                </a:lnTo>
                <a:lnTo>
                  <a:pt x="4242642" y="1763795"/>
                </a:lnTo>
                <a:lnTo>
                  <a:pt x="4242642" y="1815799"/>
                </a:lnTo>
                <a:lnTo>
                  <a:pt x="4298980" y="1815799"/>
                </a:lnTo>
                <a:lnTo>
                  <a:pt x="4298980" y="1846134"/>
                </a:lnTo>
                <a:lnTo>
                  <a:pt x="4628337" y="1846134"/>
                </a:lnTo>
                <a:lnTo>
                  <a:pt x="4628337" y="1867802"/>
                </a:lnTo>
                <a:lnTo>
                  <a:pt x="5105038" y="1867802"/>
                </a:lnTo>
                <a:lnTo>
                  <a:pt x="5105038" y="1898138"/>
                </a:lnTo>
                <a:lnTo>
                  <a:pt x="5304386" y="1898138"/>
                </a:lnTo>
                <a:lnTo>
                  <a:pt x="5304386" y="1919806"/>
                </a:lnTo>
                <a:lnTo>
                  <a:pt x="5404060" y="1919806"/>
                </a:lnTo>
                <a:lnTo>
                  <a:pt x="5404060" y="1941474"/>
                </a:lnTo>
                <a:lnTo>
                  <a:pt x="5456064" y="1941474"/>
                </a:lnTo>
                <a:lnTo>
                  <a:pt x="5456064" y="1967476"/>
                </a:lnTo>
                <a:lnTo>
                  <a:pt x="6426801" y="1967476"/>
                </a:lnTo>
                <a:lnTo>
                  <a:pt x="6426801" y="2010813"/>
                </a:lnTo>
                <a:lnTo>
                  <a:pt x="6543810" y="2010813"/>
                </a:lnTo>
                <a:lnTo>
                  <a:pt x="6543810" y="2041148"/>
                </a:lnTo>
                <a:lnTo>
                  <a:pt x="6669486" y="2041148"/>
                </a:lnTo>
                <a:lnTo>
                  <a:pt x="6669486" y="2080151"/>
                </a:lnTo>
                <a:lnTo>
                  <a:pt x="7822237" y="2080151"/>
                </a:lnTo>
              </a:path>
            </a:pathLst>
          </a:custGeom>
          <a:noFill/>
          <a:ln w="28575">
            <a:solidFill>
              <a:schemeClr val="accent4"/>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42761398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6" name="Picture 39" descr="AZ42455_Image_4 pale">
            <a:extLst>
              <a:ext uri="{FF2B5EF4-FFF2-40B4-BE49-F238E27FC236}">
                <a16:creationId xmlns:a16="http://schemas.microsoft.com/office/drawing/2014/main" id="{88C5E1A3-C7DB-41CA-BF6B-C05403027D2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455890">
            <a:off x="8450260" y="1510944"/>
            <a:ext cx="3099067" cy="750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36" name="Title 46"/>
          <p:cNvSpPr>
            <a:spLocks noGrp="1"/>
          </p:cNvSpPr>
          <p:nvPr>
            <p:ph type="title"/>
          </p:nvPr>
        </p:nvSpPr>
        <p:spPr/>
        <p:txBody>
          <a:bodyPr/>
          <a:lstStyle/>
          <a:p>
            <a:r>
              <a:rPr lang="en-GB" dirty="0"/>
              <a:t>PARP Inhibitors and Homologous Recombination</a:t>
            </a:r>
            <a:br>
              <a:rPr lang="en-GB" dirty="0"/>
            </a:br>
            <a:endParaRPr lang="en-GB" dirty="0"/>
          </a:p>
        </p:txBody>
      </p:sp>
      <p:grpSp>
        <p:nvGrpSpPr>
          <p:cNvPr id="53268" name="Group 3"/>
          <p:cNvGrpSpPr>
            <a:grpSpLocks/>
          </p:cNvGrpSpPr>
          <p:nvPr/>
        </p:nvGrpSpPr>
        <p:grpSpPr bwMode="auto">
          <a:xfrm>
            <a:off x="720230" y="3235287"/>
            <a:ext cx="4461010" cy="2866639"/>
            <a:chOff x="-359" y="2376"/>
            <a:chExt cx="2553" cy="1665"/>
          </a:xfrm>
        </p:grpSpPr>
        <p:sp>
          <p:nvSpPr>
            <p:cNvPr id="53280" name="Line 4"/>
            <p:cNvSpPr>
              <a:spLocks noChangeShapeType="1"/>
            </p:cNvSpPr>
            <p:nvPr/>
          </p:nvSpPr>
          <p:spPr bwMode="auto">
            <a:xfrm flipH="1">
              <a:off x="1541" y="3031"/>
              <a:ext cx="0" cy="622"/>
            </a:xfrm>
            <a:prstGeom prst="line">
              <a:avLst/>
            </a:prstGeom>
            <a:noFill/>
            <a:ln w="50800">
              <a:solidFill>
                <a:schemeClr val="accent1"/>
              </a:solidFill>
              <a:round/>
              <a:headEnd type="none" w="med" len="med"/>
              <a:tailEnd type="triangle" w="med" len="med"/>
            </a:ln>
            <a:extLst>
              <a:ext uri="{909E8E84-426E-40dd-AFC4-6F175D3DCCD1}">
                <a14:hiddenFill xmlns="" xmlns:a14="http://schemas.microsoft.com/office/drawing/2010/main">
                  <a:noFill/>
                </a14:hiddenFill>
              </a:ext>
            </a:extLst>
          </p:spPr>
          <p:txBody>
            <a:bodyPr wrap="none"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3281" name="Text Box 5"/>
            <p:cNvSpPr txBox="1">
              <a:spLocks noChangeArrowheads="1"/>
            </p:cNvSpPr>
            <p:nvPr/>
          </p:nvSpPr>
          <p:spPr bwMode="auto">
            <a:xfrm>
              <a:off x="1008" y="3718"/>
              <a:ext cx="1018" cy="323"/>
            </a:xfrm>
            <a:prstGeom prst="roundRect">
              <a:avLst/>
            </a:prstGeom>
            <a:solidFill>
              <a:schemeClr val="accent1"/>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1219170" rtl="0" eaLnBrk="0" fontAlgn="auto" latinLnBrk="0" hangingPunct="0">
                <a:lnSpc>
                  <a:spcPct val="100000"/>
                </a:lnSpc>
                <a:spcBef>
                  <a:spcPct val="50000"/>
                </a:spcBef>
                <a:spcAft>
                  <a:spcPts val="0"/>
                </a:spcAft>
                <a:buClrTx/>
                <a:buSzTx/>
                <a:buFontTx/>
                <a:buNone/>
                <a:tabLst/>
                <a:defRPr/>
              </a:pPr>
              <a:r>
                <a:rPr kumimoji="0" lang="en-US" sz="2667"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0"/>
                  <a:cs typeface="Calibri" panose="020F0502020204030204" pitchFamily="34" charset="0"/>
                </a:rPr>
                <a:t>Survival</a:t>
              </a:r>
            </a:p>
          </p:txBody>
        </p:sp>
        <p:sp>
          <p:nvSpPr>
            <p:cNvPr id="53288" name="AutoShape 8"/>
            <p:cNvSpPr>
              <a:spLocks noChangeArrowheads="1"/>
            </p:cNvSpPr>
            <p:nvPr/>
          </p:nvSpPr>
          <p:spPr bwMode="auto">
            <a:xfrm>
              <a:off x="896" y="2694"/>
              <a:ext cx="1298" cy="283"/>
            </a:xfrm>
            <a:prstGeom prst="roundRect">
              <a:avLst>
                <a:gd name="adj" fmla="val 16667"/>
              </a:avLst>
            </a:prstGeom>
            <a:solidFill>
              <a:schemeClr val="accent1"/>
            </a:solidFill>
            <a:ln w="12700">
              <a:solidFill>
                <a:schemeClr val="tx1"/>
              </a:solidFill>
              <a:round/>
              <a:headEnd/>
              <a:tailEnd/>
            </a:ln>
          </p:spPr>
          <p:txBody>
            <a:bodyPr wrap="none"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Normal cell</a:t>
              </a:r>
            </a:p>
          </p:txBody>
        </p:sp>
        <p:sp>
          <p:nvSpPr>
            <p:cNvPr id="53284" name="Text Box 10"/>
            <p:cNvSpPr txBox="1">
              <a:spLocks noChangeArrowheads="1"/>
            </p:cNvSpPr>
            <p:nvPr/>
          </p:nvSpPr>
          <p:spPr bwMode="auto">
            <a:xfrm>
              <a:off x="-359" y="3112"/>
              <a:ext cx="1823" cy="4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1219170" rtl="0" eaLnBrk="0" fontAlgn="auto" latinLnBrk="0" hangingPunct="0">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Repair by homologous recombination</a:t>
              </a:r>
            </a:p>
          </p:txBody>
        </p:sp>
        <p:grpSp>
          <p:nvGrpSpPr>
            <p:cNvPr id="53285" name="Group 11"/>
            <p:cNvGrpSpPr>
              <a:grpSpLocks/>
            </p:cNvGrpSpPr>
            <p:nvPr/>
          </p:nvGrpSpPr>
          <p:grpSpPr bwMode="auto">
            <a:xfrm>
              <a:off x="1534" y="2376"/>
              <a:ext cx="250" cy="237"/>
              <a:chOff x="1534" y="2358"/>
              <a:chExt cx="250" cy="237"/>
            </a:xfrm>
          </p:grpSpPr>
          <p:sp>
            <p:nvSpPr>
              <p:cNvPr id="53286" name="Line 12"/>
              <p:cNvSpPr>
                <a:spLocks noChangeShapeType="1"/>
              </p:cNvSpPr>
              <p:nvPr/>
            </p:nvSpPr>
            <p:spPr bwMode="auto">
              <a:xfrm>
                <a:off x="1534" y="2371"/>
                <a:ext cx="250" cy="0"/>
              </a:xfrm>
              <a:prstGeom prst="line">
                <a:avLst/>
              </a:prstGeom>
              <a:noFill/>
              <a:ln w="50800">
                <a:solidFill>
                  <a:schemeClr val="accent1"/>
                </a:solidFill>
                <a:round/>
                <a:headEnd/>
                <a:tailEnd/>
              </a:ln>
              <a:extLst>
                <a:ext uri="{909E8E84-426E-40dd-AFC4-6F175D3DCCD1}">
                  <a14:hiddenFill xmlns="" xmlns:a14="http://schemas.microsoft.com/office/drawing/2010/main">
                    <a:noFill/>
                  </a14:hiddenFill>
                </a:ext>
              </a:extLst>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3287" name="Line 13"/>
              <p:cNvSpPr>
                <a:spLocks noChangeShapeType="1"/>
              </p:cNvSpPr>
              <p:nvPr/>
            </p:nvSpPr>
            <p:spPr bwMode="auto">
              <a:xfrm>
                <a:off x="1540" y="2358"/>
                <a:ext cx="0" cy="237"/>
              </a:xfrm>
              <a:prstGeom prst="line">
                <a:avLst/>
              </a:prstGeom>
              <a:noFill/>
              <a:ln w="50800">
                <a:solidFill>
                  <a:schemeClr val="accent1"/>
                </a:solidFill>
                <a:round/>
                <a:headEnd type="none" w="med" len="med"/>
                <a:tailEnd type="triangle" w="med" len="med"/>
              </a:ln>
              <a:extLst>
                <a:ext uri="{909E8E84-426E-40dd-AFC4-6F175D3DCCD1}">
                  <a14:hiddenFill xmlns="" xmlns:a14="http://schemas.microsoft.com/office/drawing/2010/main">
                    <a:noFill/>
                  </a14:hiddenFill>
                </a:ext>
              </a:extLst>
            </p:spPr>
            <p:txBody>
              <a:bodyPr wrap="none"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sp>
        <p:nvSpPr>
          <p:cNvPr id="250910" name="Text Box 30"/>
          <p:cNvSpPr txBox="1">
            <a:spLocks noChangeArrowheads="1"/>
          </p:cNvSpPr>
          <p:nvPr/>
        </p:nvSpPr>
        <p:spPr bwMode="auto">
          <a:xfrm>
            <a:off x="726321" y="965139"/>
            <a:ext cx="3908471" cy="697749"/>
          </a:xfrm>
          <a:prstGeom prst="rect">
            <a:avLst/>
          </a:prstGeom>
          <a:noFill/>
          <a:ln w="28575">
            <a:solidFill>
              <a:schemeClr val="accent1"/>
            </a:solidFill>
            <a:miter lim="800000"/>
            <a:headEnd/>
            <a:tailEnd/>
          </a:ln>
          <a:extLst>
            <a:ext uri="{909E8E84-426E-40dd-AFC4-6F175D3DCCD1}">
              <a14:hiddenFill xmlns="" xmlns:a14="http://schemas.microsoft.com/office/drawing/2010/main">
                <a:solidFill>
                  <a:srgbClr val="FFFFFF"/>
                </a:solidFill>
              </a14:hiddenFill>
            </a:ext>
          </a:extLst>
        </p:spPr>
        <p:txBody>
          <a:bodyPr wrap="square" lIns="121915" tIns="60957" rIns="121915" bIns="60957">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867"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DNA SSBs occur all the time in cells and PARP detects and repairs them</a:t>
            </a:r>
            <a:endParaRPr kumimoji="0" lang="en-US" sz="1867"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endParaRPr>
          </a:p>
        </p:txBody>
      </p:sp>
      <p:sp>
        <p:nvSpPr>
          <p:cNvPr id="250911" name="Text Box 31"/>
          <p:cNvSpPr txBox="1">
            <a:spLocks noChangeArrowheads="1"/>
          </p:cNvSpPr>
          <p:nvPr/>
        </p:nvSpPr>
        <p:spPr bwMode="auto">
          <a:xfrm>
            <a:off x="720083" y="2172715"/>
            <a:ext cx="4426399" cy="697749"/>
          </a:xfrm>
          <a:prstGeom prst="rect">
            <a:avLst/>
          </a:prstGeom>
          <a:noFill/>
          <a:ln w="28575">
            <a:solidFill>
              <a:schemeClr val="accent1"/>
            </a:solidFill>
            <a:miter lim="800000"/>
            <a:headEnd/>
            <a:tailEnd/>
          </a:ln>
          <a:extLst>
            <a:ext uri="{909E8E84-426E-40dd-AFC4-6F175D3DCCD1}">
              <a14:hiddenFill xmlns="" xmlns:a14="http://schemas.microsoft.com/office/drawing/2010/main">
                <a:solidFill>
                  <a:srgbClr val="FFFFFF"/>
                </a:solidFill>
              </a14:hiddenFill>
            </a:ext>
          </a:extLst>
        </p:spPr>
        <p:txBody>
          <a:bodyPr wrap="square" lIns="121915" tIns="60957" rIns="121915" bIns="60957">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867"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During the replication process, </a:t>
            </a:r>
            <a:br>
              <a:rPr kumimoji="0" lang="en-GB" sz="1867"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br>
            <a:r>
              <a:rPr kumimoji="0" lang="en-GB" sz="1867"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unrepaired SSBs are converted into DSBs</a:t>
            </a:r>
            <a:endParaRPr kumimoji="0" lang="en-US" sz="1867"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endParaRPr>
          </a:p>
        </p:txBody>
      </p:sp>
      <p:grpSp>
        <p:nvGrpSpPr>
          <p:cNvPr id="3" name="Group 2"/>
          <p:cNvGrpSpPr/>
          <p:nvPr/>
        </p:nvGrpSpPr>
        <p:grpSpPr>
          <a:xfrm>
            <a:off x="4720875" y="2135750"/>
            <a:ext cx="3823992" cy="1486129"/>
            <a:chOff x="3024188" y="2280964"/>
            <a:chExt cx="3525918" cy="1370288"/>
          </a:xfrm>
        </p:grpSpPr>
        <p:sp>
          <p:nvSpPr>
            <p:cNvPr id="53256" name="Text Box 38"/>
            <p:cNvSpPr txBox="1">
              <a:spLocks noChangeArrowheads="1"/>
            </p:cNvSpPr>
            <p:nvPr/>
          </p:nvSpPr>
          <p:spPr bwMode="auto">
            <a:xfrm>
              <a:off x="4384214" y="2280964"/>
              <a:ext cx="2165892" cy="4256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1219170" rtl="0" eaLnBrk="0" fontAlgn="auto" latinLnBrk="0" hangingPunct="0">
                <a:lnSpc>
                  <a:spcPct val="100000"/>
                </a:lnSpc>
                <a:spcBef>
                  <a:spcPct val="50000"/>
                </a:spcBef>
                <a:spcAft>
                  <a:spcPts val="0"/>
                </a:spcAft>
                <a:buClrTx/>
                <a:buSzTx/>
                <a:buFontTx/>
                <a:buNone/>
                <a:tabLst/>
                <a:defRPr/>
              </a:pPr>
              <a:r>
                <a:rPr kumimoji="0" lang="en-GB" sz="2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Replicating cells</a:t>
              </a:r>
            </a:p>
          </p:txBody>
        </p:sp>
        <p:pic>
          <p:nvPicPr>
            <p:cNvPr id="53257" name="Picture 39" descr="AZ42455_Image_4 pal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24188" y="2959102"/>
              <a:ext cx="2857500" cy="692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3258" name="Line 40"/>
            <p:cNvSpPr>
              <a:spLocks noChangeShapeType="1"/>
            </p:cNvSpPr>
            <p:nvPr/>
          </p:nvSpPr>
          <p:spPr bwMode="auto">
            <a:xfrm>
              <a:off x="4405313" y="2435227"/>
              <a:ext cx="0" cy="52070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53253" name="Group 32"/>
          <p:cNvGrpSpPr>
            <a:grpSpLocks/>
          </p:cNvGrpSpPr>
          <p:nvPr/>
        </p:nvGrpSpPr>
        <p:grpSpPr bwMode="auto">
          <a:xfrm>
            <a:off x="4887379" y="838617"/>
            <a:ext cx="2961331" cy="1411799"/>
            <a:chOff x="1978" y="858"/>
            <a:chExt cx="1720" cy="820"/>
          </a:xfrm>
        </p:grpSpPr>
        <p:grpSp>
          <p:nvGrpSpPr>
            <p:cNvPr id="53264" name="Group 33"/>
            <p:cNvGrpSpPr>
              <a:grpSpLocks/>
            </p:cNvGrpSpPr>
            <p:nvPr/>
          </p:nvGrpSpPr>
          <p:grpSpPr bwMode="auto">
            <a:xfrm>
              <a:off x="2410" y="858"/>
              <a:ext cx="554" cy="505"/>
              <a:chOff x="2052" y="438"/>
              <a:chExt cx="554" cy="505"/>
            </a:xfrm>
          </p:grpSpPr>
          <p:pic>
            <p:nvPicPr>
              <p:cNvPr id="53266" name="Picture 34" descr="ball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2" y="505"/>
                <a:ext cx="499" cy="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3267" name="Oval 35"/>
              <p:cNvSpPr>
                <a:spLocks noChangeArrowheads="1"/>
              </p:cNvSpPr>
              <p:nvPr/>
            </p:nvSpPr>
            <p:spPr bwMode="auto">
              <a:xfrm>
                <a:off x="2154" y="438"/>
                <a:ext cx="452" cy="505"/>
              </a:xfrm>
              <a:prstGeom prst="ellipse">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wrap="none"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67"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PARP</a:t>
                </a:r>
                <a:endParaRPr kumimoji="0" lang="en-US" sz="1867"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pic>
          <p:nvPicPr>
            <p:cNvPr id="53265" name="Picture 36" descr="AZ42455_Image_3 pal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78" y="1225"/>
              <a:ext cx="1720" cy="4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53260" name="Group 42"/>
          <p:cNvGrpSpPr>
            <a:grpSpLocks/>
          </p:cNvGrpSpPr>
          <p:nvPr/>
        </p:nvGrpSpPr>
        <p:grpSpPr bwMode="auto">
          <a:xfrm>
            <a:off x="5970330" y="993721"/>
            <a:ext cx="451087" cy="575049"/>
            <a:chOff x="6413" y="2316"/>
            <a:chExt cx="470" cy="469"/>
          </a:xfrm>
        </p:grpSpPr>
        <p:sp>
          <p:nvSpPr>
            <p:cNvPr id="53262" name="Line 43"/>
            <p:cNvSpPr>
              <a:spLocks noChangeShapeType="1"/>
            </p:cNvSpPr>
            <p:nvPr/>
          </p:nvSpPr>
          <p:spPr bwMode="auto">
            <a:xfrm>
              <a:off x="6413" y="2316"/>
              <a:ext cx="469" cy="469"/>
            </a:xfrm>
            <a:prstGeom prst="line">
              <a:avLst/>
            </a:prstGeom>
            <a:noFill/>
            <a:ln w="38100">
              <a:solidFill>
                <a:schemeClr val="accent3"/>
              </a:solidFill>
              <a:round/>
              <a:headEnd/>
              <a:tailEnd/>
            </a:ln>
            <a:extLst>
              <a:ext uri="{909E8E84-426E-40dd-AFC4-6F175D3DCCD1}">
                <a14:hiddenFill xmlns="" xmlns:a14="http://schemas.microsoft.com/office/drawing/2010/main">
                  <a:noFill/>
                </a14:hiddenFill>
              </a:ext>
            </a:extLst>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3263" name="Line 44"/>
            <p:cNvSpPr>
              <a:spLocks noChangeShapeType="1"/>
            </p:cNvSpPr>
            <p:nvPr/>
          </p:nvSpPr>
          <p:spPr bwMode="auto">
            <a:xfrm flipH="1">
              <a:off x="6414" y="2316"/>
              <a:ext cx="469" cy="469"/>
            </a:xfrm>
            <a:prstGeom prst="line">
              <a:avLst/>
            </a:prstGeom>
            <a:noFill/>
            <a:ln w="38100">
              <a:solidFill>
                <a:schemeClr val="accent3"/>
              </a:solidFill>
              <a:round/>
              <a:headEnd/>
              <a:tailEnd/>
            </a:ln>
            <a:extLst>
              <a:ext uri="{909E8E84-426E-40dd-AFC4-6F175D3DCCD1}">
                <a14:hiddenFill xmlns="" xmlns:a14="http://schemas.microsoft.com/office/drawing/2010/main">
                  <a:noFill/>
                </a14:hiddenFill>
              </a:ext>
            </a:extLst>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44" name="Group 43"/>
          <p:cNvGrpSpPr/>
          <p:nvPr/>
        </p:nvGrpSpPr>
        <p:grpSpPr>
          <a:xfrm>
            <a:off x="6706318" y="3235278"/>
            <a:ext cx="4724097" cy="2887131"/>
            <a:chOff x="4854888" y="3381377"/>
            <a:chExt cx="4355862" cy="2662082"/>
          </a:xfrm>
        </p:grpSpPr>
        <p:sp>
          <p:nvSpPr>
            <p:cNvPr id="45" name="AutoShape 20"/>
            <p:cNvSpPr>
              <a:spLocks noChangeArrowheads="1"/>
            </p:cNvSpPr>
            <p:nvPr/>
          </p:nvSpPr>
          <p:spPr bwMode="auto">
            <a:xfrm>
              <a:off x="4854888" y="3871914"/>
              <a:ext cx="3080833" cy="449666"/>
            </a:xfrm>
            <a:prstGeom prst="roundRect">
              <a:avLst>
                <a:gd name="adj" fmla="val 16667"/>
              </a:avLst>
            </a:prstGeom>
            <a:solidFill>
              <a:schemeClr val="accent3"/>
            </a:solidFill>
            <a:ln w="12700">
              <a:solidFill>
                <a:schemeClr val="tx1"/>
              </a:solidFill>
              <a:round/>
              <a:headEnd/>
              <a:tailEnd/>
            </a:ln>
          </p:spPr>
          <p:txBody>
            <a:bodyPr wrap="none"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Cancer cell with HRD</a:t>
              </a:r>
            </a:p>
          </p:txBody>
        </p:sp>
        <p:sp>
          <p:nvSpPr>
            <p:cNvPr id="46" name="Text Box 15"/>
            <p:cNvSpPr txBox="1">
              <a:spLocks noChangeArrowheads="1"/>
            </p:cNvSpPr>
            <p:nvPr/>
          </p:nvSpPr>
          <p:spPr bwMode="auto">
            <a:xfrm>
              <a:off x="6660692" y="4505681"/>
              <a:ext cx="2550058" cy="7662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1219170" rtl="0" eaLnBrk="0" fontAlgn="auto" latinLnBrk="0" hangingPunct="0">
                <a:lnSpc>
                  <a:spcPct val="100000"/>
                </a:lnSpc>
                <a:spcBef>
                  <a:spcPct val="5000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No effective repair</a:t>
              </a:r>
              <a:b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b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(no HR pathway)</a:t>
              </a:r>
            </a:p>
          </p:txBody>
        </p:sp>
        <p:sp>
          <p:nvSpPr>
            <p:cNvPr id="47" name="Line 16"/>
            <p:cNvSpPr>
              <a:spLocks noChangeShapeType="1"/>
            </p:cNvSpPr>
            <p:nvPr/>
          </p:nvSpPr>
          <p:spPr bwMode="auto">
            <a:xfrm flipH="1">
              <a:off x="6413501" y="4468537"/>
              <a:ext cx="0" cy="957263"/>
            </a:xfrm>
            <a:prstGeom prst="line">
              <a:avLst/>
            </a:prstGeom>
            <a:noFill/>
            <a:ln w="50800">
              <a:solidFill>
                <a:schemeClr val="accent3"/>
              </a:solidFill>
              <a:round/>
              <a:headEnd type="none" w="med" len="med"/>
              <a:tailEnd type="triangle" w="med" len="med"/>
            </a:ln>
            <a:extLst>
              <a:ext uri="{909E8E84-426E-40dd-AFC4-6F175D3DCCD1}">
                <a14:hiddenFill xmlns="" xmlns:a14="http://schemas.microsoft.com/office/drawing/2010/main">
                  <a:noFill/>
                </a14:hiddenFill>
              </a:ext>
            </a:extLst>
          </p:spPr>
          <p:txBody>
            <a:bodyPr wrap="none"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9" name="Text Box 18"/>
            <p:cNvSpPr txBox="1">
              <a:spLocks noChangeArrowheads="1"/>
            </p:cNvSpPr>
            <p:nvPr/>
          </p:nvSpPr>
          <p:spPr bwMode="auto">
            <a:xfrm>
              <a:off x="5454578" y="5530566"/>
              <a:ext cx="1996205" cy="512893"/>
            </a:xfrm>
            <a:prstGeom prst="roundRect">
              <a:avLst/>
            </a:prstGeom>
            <a:solidFill>
              <a:schemeClr val="accent3"/>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1219170" rtl="0" eaLnBrk="0" fontAlgn="auto" latinLnBrk="0" hangingPunct="0">
                <a:lnSpc>
                  <a:spcPct val="100000"/>
                </a:lnSpc>
                <a:spcBef>
                  <a:spcPct val="50000"/>
                </a:spcBef>
                <a:spcAft>
                  <a:spcPts val="0"/>
                </a:spcAft>
                <a:buClrTx/>
                <a:buSzTx/>
                <a:buFontTx/>
                <a:buNone/>
                <a:tabLst/>
                <a:defRPr/>
              </a:pPr>
              <a:r>
                <a:rPr kumimoji="0" lang="en-US" sz="2667"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0"/>
                  <a:cs typeface="Calibri" panose="020F0502020204030204" pitchFamily="34" charset="0"/>
                </a:rPr>
                <a:t>Cell death</a:t>
              </a:r>
            </a:p>
          </p:txBody>
        </p:sp>
        <p:sp>
          <p:nvSpPr>
            <p:cNvPr id="51" name="Line 23"/>
            <p:cNvSpPr>
              <a:spLocks noChangeShapeType="1"/>
            </p:cNvSpPr>
            <p:nvPr/>
          </p:nvSpPr>
          <p:spPr bwMode="auto">
            <a:xfrm>
              <a:off x="6054726" y="3406777"/>
              <a:ext cx="371475" cy="0"/>
            </a:xfrm>
            <a:prstGeom prst="line">
              <a:avLst/>
            </a:prstGeom>
            <a:noFill/>
            <a:ln w="50800">
              <a:solidFill>
                <a:schemeClr val="accent3"/>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2" name="Line 24"/>
            <p:cNvSpPr>
              <a:spLocks noChangeShapeType="1"/>
            </p:cNvSpPr>
            <p:nvPr/>
          </p:nvSpPr>
          <p:spPr bwMode="auto">
            <a:xfrm>
              <a:off x="6423026" y="3381377"/>
              <a:ext cx="0" cy="360363"/>
            </a:xfrm>
            <a:prstGeom prst="line">
              <a:avLst/>
            </a:prstGeom>
            <a:noFill/>
            <a:ln w="50800">
              <a:solidFill>
                <a:schemeClr val="accent3"/>
              </a:solidFill>
              <a:round/>
              <a:headEnd type="none" w="med" len="med"/>
              <a:tailEnd type="triangle" w="med" len="med"/>
            </a:ln>
            <a:extLst>
              <a:ext uri="{909E8E84-426E-40dd-AFC4-6F175D3DCCD1}">
                <a14:hiddenFill xmlns="" xmlns:a14="http://schemas.microsoft.com/office/drawing/2010/main">
                  <a:noFill/>
                </a14:hiddenFill>
              </a:ext>
            </a:extLst>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sp>
        <p:nvSpPr>
          <p:cNvPr id="53" name="Text Box 29"/>
          <p:cNvSpPr txBox="1">
            <a:spLocks noChangeArrowheads="1"/>
          </p:cNvSpPr>
          <p:nvPr/>
        </p:nvSpPr>
        <p:spPr bwMode="auto">
          <a:xfrm>
            <a:off x="4968799" y="5237442"/>
            <a:ext cx="2326812" cy="1231100"/>
          </a:xfrm>
          <a:prstGeom prst="rect">
            <a:avLst/>
          </a:prstGeom>
          <a:noFill/>
          <a:ln w="38100">
            <a:solidFill>
              <a:srgbClr val="FF0000"/>
            </a:solidFill>
            <a:miter lim="800000"/>
            <a:headEnd/>
            <a:tailEnd/>
          </a:ln>
          <a:extLst>
            <a:ext uri="{909E8E84-426E-40dd-AFC4-6F175D3DCCD1}">
              <a14:hiddenFill xmlns="" xmlns:a14="http://schemas.microsoft.com/office/drawing/2010/main">
                <a:solidFill>
                  <a:srgbClr val="FFFFFF"/>
                </a:solidFill>
              </a14:hiddenFill>
            </a:ext>
          </a:extLst>
        </p:spPr>
        <p:txBody>
          <a:bodyPr wrap="square" lIns="121915" tIns="60957" rIns="121915" bIns="60957">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1219170" rtl="0" eaLnBrk="1" fontAlgn="auto" latinLnBrk="0" hangingPunct="1">
              <a:lnSpc>
                <a:spcPct val="100000"/>
              </a:lnSpc>
              <a:spcBef>
                <a:spcPct val="20000"/>
              </a:spcBef>
              <a:spcAft>
                <a:spcPts val="0"/>
              </a:spcAft>
              <a:buClrTx/>
              <a:buSzTx/>
              <a:buFontTx/>
              <a:buNone/>
              <a:tabLst/>
              <a:defRPr/>
            </a:pPr>
            <a:r>
              <a:rPr kumimoji="0" lang="en-GB" sz="2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Tumor-specific killing by PARP inhibitors</a:t>
            </a:r>
            <a:endPar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endParaRPr>
          </a:p>
        </p:txBody>
      </p:sp>
      <p:sp>
        <p:nvSpPr>
          <p:cNvPr id="43" name="Line 40">
            <a:extLst>
              <a:ext uri="{FF2B5EF4-FFF2-40B4-BE49-F238E27FC236}">
                <a16:creationId xmlns:a16="http://schemas.microsoft.com/office/drawing/2014/main" id="{24E01368-D629-D448-BF55-DEA82E5721A5}"/>
              </a:ext>
            </a:extLst>
          </p:cNvPr>
          <p:cNvSpPr>
            <a:spLocks noChangeShapeType="1"/>
          </p:cNvSpPr>
          <p:nvPr/>
        </p:nvSpPr>
        <p:spPr bwMode="auto">
          <a:xfrm flipH="1">
            <a:off x="8439185" y="2302553"/>
            <a:ext cx="684827" cy="177332"/>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nvGrpSpPr>
          <p:cNvPr id="40" name="Group 7">
            <a:extLst>
              <a:ext uri="{FF2B5EF4-FFF2-40B4-BE49-F238E27FC236}">
                <a16:creationId xmlns:a16="http://schemas.microsoft.com/office/drawing/2014/main" id="{DA965264-54D2-4511-9AF3-330F711CB922}"/>
              </a:ext>
            </a:extLst>
          </p:cNvPr>
          <p:cNvGrpSpPr>
            <a:grpSpLocks/>
          </p:cNvGrpSpPr>
          <p:nvPr/>
        </p:nvGrpSpPr>
        <p:grpSpPr bwMode="auto">
          <a:xfrm>
            <a:off x="9389569" y="6216652"/>
            <a:ext cx="2488502" cy="447822"/>
            <a:chOff x="9527309" y="3551529"/>
            <a:chExt cx="2488502" cy="448324"/>
          </a:xfrm>
        </p:grpSpPr>
        <p:pic>
          <p:nvPicPr>
            <p:cNvPr id="42" name="Picture 9">
              <a:extLst>
                <a:ext uri="{FF2B5EF4-FFF2-40B4-BE49-F238E27FC236}">
                  <a16:creationId xmlns:a16="http://schemas.microsoft.com/office/drawing/2014/main" id="{5D3591A9-2B6B-4096-BC66-FF4D2D572F79}"/>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0" name="Rectangle 8">
              <a:extLst>
                <a:ext uri="{FF2B5EF4-FFF2-40B4-BE49-F238E27FC236}">
                  <a16:creationId xmlns:a16="http://schemas.microsoft.com/office/drawing/2014/main" id="{43ED7534-9345-4E3E-B1E2-109F002F3E8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7"/>
                </a:rPr>
                <a:t>clinicaloptions.com</a:t>
              </a:r>
              <a:endParaRPr kumimoji="0" lang="en-US" altLang="en-US" sz="1400" b="0" i="0" u="none" strike="noStrike" kern="1200" cap="none" spc="0" normalizeH="0" baseline="0" noProof="0" dirty="0">
                <a:ln>
                  <a:noFill/>
                </a:ln>
                <a:solidFill>
                  <a:srgbClr val="FF0000"/>
                </a:solidFill>
                <a:effectLst/>
                <a:uLnTx/>
                <a:uFillTx/>
                <a:latin typeface="Calibri" panose="020F0502020204030204" pitchFamily="34" charset="0"/>
                <a:ea typeface="+mn-ea"/>
                <a:cs typeface="Arial" panose="020B0604020202020204" pitchFamily="34" charset="0"/>
              </a:endParaRPr>
            </a:p>
          </p:txBody>
        </p:sp>
      </p:grpSp>
      <p:sp>
        <p:nvSpPr>
          <p:cNvPr id="54" name="TextBox 53">
            <a:extLst>
              <a:ext uri="{FF2B5EF4-FFF2-40B4-BE49-F238E27FC236}">
                <a16:creationId xmlns:a16="http://schemas.microsoft.com/office/drawing/2014/main" id="{D59E2F78-647A-4580-B516-AE6B836A1C65}"/>
              </a:ext>
            </a:extLst>
          </p:cNvPr>
          <p:cNvSpPr txBox="1"/>
          <p:nvPr/>
        </p:nvSpPr>
        <p:spPr>
          <a:xfrm>
            <a:off x="9049490" y="919138"/>
            <a:ext cx="1984839" cy="461665"/>
          </a:xfrm>
          <a:prstGeom prst="rect">
            <a:avLst/>
          </a:prstGeom>
          <a:solidFill>
            <a:sysClr val="window" lastClr="FFFFFF"/>
          </a:solid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PARP inhibitor</a:t>
            </a:r>
          </a:p>
        </p:txBody>
      </p:sp>
      <p:sp>
        <p:nvSpPr>
          <p:cNvPr id="55" name="Footer Placeholder 3">
            <a:extLst>
              <a:ext uri="{FF2B5EF4-FFF2-40B4-BE49-F238E27FC236}">
                <a16:creationId xmlns:a16="http://schemas.microsoft.com/office/drawing/2014/main" id="{CA157761-D894-4426-A024-6B5505DB1F41}"/>
              </a:ext>
            </a:extLst>
          </p:cNvPr>
          <p:cNvSpPr txBox="1">
            <a:spLocks/>
          </p:cNvSpPr>
          <p:nvPr/>
        </p:nvSpPr>
        <p:spPr>
          <a:xfrm>
            <a:off x="426345" y="6371994"/>
            <a:ext cx="9821863" cy="3385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2"/>
                </a:solidFill>
                <a:effectLst/>
                <a:uLnTx/>
                <a:uFillTx/>
                <a:latin typeface="Calibri" panose="020F0502020204030204"/>
                <a:ea typeface="+mn-ea"/>
                <a:cs typeface="Arial" panose="020B0604020202020204" pitchFamily="34" charset="0"/>
              </a:rPr>
              <a:t>O’Connor. Mol Cell</a:t>
            </a:r>
            <a:r>
              <a:rPr kumimoji="0" lang="it-IT" sz="1200" b="0" i="0" u="none" strike="noStrike" kern="1200" cap="none" spc="0" normalizeH="0" baseline="0" noProof="0" dirty="0">
                <a:ln>
                  <a:noFill/>
                </a:ln>
                <a:solidFill>
                  <a:schemeClr val="bg2"/>
                </a:solidFill>
                <a:effectLst/>
                <a:uLnTx/>
                <a:uFillTx/>
                <a:latin typeface="Calibri" panose="020F0502020204030204"/>
                <a:ea typeface="+mn-ea"/>
                <a:cs typeface="Arial" panose="020B0604020202020204" pitchFamily="34" charset="0"/>
              </a:rPr>
              <a:t>. 2015;60:547</a:t>
            </a:r>
            <a:r>
              <a:rPr kumimoji="0" lang="en-US" sz="1200" b="0" i="0" u="none" strike="noStrike" kern="1200" cap="none" spc="0" normalizeH="0" baseline="0" noProof="0" dirty="0">
                <a:ln>
                  <a:noFill/>
                </a:ln>
                <a:solidFill>
                  <a:schemeClr val="bg2"/>
                </a:solidFill>
                <a:effectLst/>
                <a:uLnTx/>
                <a:uFillTx/>
                <a:latin typeface="Calibri" panose="020F0502020204030204"/>
                <a:ea typeface="+mn-ea"/>
                <a:cs typeface="Arial" panose="020B0604020202020204" pitchFamily="34" charset="0"/>
              </a:rPr>
              <a:t>.</a:t>
            </a:r>
          </a:p>
        </p:txBody>
      </p:sp>
      <p:sp>
        <p:nvSpPr>
          <p:cNvPr id="56" name="TextBox 55">
            <a:extLst>
              <a:ext uri="{FF2B5EF4-FFF2-40B4-BE49-F238E27FC236}">
                <a16:creationId xmlns:a16="http://schemas.microsoft.com/office/drawing/2014/main" id="{10DA29AC-A50F-4DA5-8289-9CB430D747B2}"/>
              </a:ext>
            </a:extLst>
          </p:cNvPr>
          <p:cNvSpPr txBox="1"/>
          <p:nvPr/>
        </p:nvSpPr>
        <p:spPr>
          <a:xfrm>
            <a:off x="8892218" y="2379013"/>
            <a:ext cx="2765625" cy="83099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Trapped PARP on single-strand breaks</a:t>
            </a:r>
          </a:p>
        </p:txBody>
      </p:sp>
      <p:pic>
        <p:nvPicPr>
          <p:cNvPr id="59" name="Picture 34" descr="ball5">
            <a:extLst>
              <a:ext uri="{FF2B5EF4-FFF2-40B4-BE49-F238E27FC236}">
                <a16:creationId xmlns:a16="http://schemas.microsoft.com/office/drawing/2014/main" id="{38280B67-B3C0-469A-8260-976C35EEC7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256634">
            <a:off x="9520213" y="1508505"/>
            <a:ext cx="893513" cy="6750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0" name="Oval 35">
            <a:extLst>
              <a:ext uri="{FF2B5EF4-FFF2-40B4-BE49-F238E27FC236}">
                <a16:creationId xmlns:a16="http://schemas.microsoft.com/office/drawing/2014/main" id="{7434B3D4-9F8E-45D7-B221-DCB637CDA5B3}"/>
              </a:ext>
            </a:extLst>
          </p:cNvPr>
          <p:cNvSpPr>
            <a:spLocks noChangeArrowheads="1"/>
          </p:cNvSpPr>
          <p:nvPr/>
        </p:nvSpPr>
        <p:spPr bwMode="auto">
          <a:xfrm>
            <a:off x="9816689" y="1547255"/>
            <a:ext cx="557436" cy="622800"/>
          </a:xfrm>
          <a:prstGeom prst="ellipse">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wrap="none"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867"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PARP</a:t>
            </a:r>
            <a:endParaRPr kumimoji="0" lang="en-US" sz="1867"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 name="Rectangle 4">
            <a:extLst>
              <a:ext uri="{FF2B5EF4-FFF2-40B4-BE49-F238E27FC236}">
                <a16:creationId xmlns:a16="http://schemas.microsoft.com/office/drawing/2014/main" id="{A56BF41E-9C84-4A24-ABB0-FB1B93B4665B}"/>
              </a:ext>
            </a:extLst>
          </p:cNvPr>
          <p:cNvSpPr/>
          <p:nvPr/>
        </p:nvSpPr>
        <p:spPr bwMode="auto">
          <a:xfrm>
            <a:off x="9469409" y="1362785"/>
            <a:ext cx="1047872" cy="984649"/>
          </a:xfrm>
          <a:prstGeom prst="rect">
            <a:avLst/>
          </a:prstGeom>
          <a:noFill/>
          <a:ln w="381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9483357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Picture 50">
            <a:extLst>
              <a:ext uri="{FF2B5EF4-FFF2-40B4-BE49-F238E27FC236}">
                <a16:creationId xmlns:a16="http://schemas.microsoft.com/office/drawing/2014/main" id="{25F20917-8781-4A6E-923E-7D97DB5B190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945959" y="3516528"/>
            <a:ext cx="3672871" cy="1634996"/>
          </a:xfrm>
          <a:prstGeom prst="rect">
            <a:avLst/>
          </a:prstGeom>
        </p:spPr>
      </p:pic>
      <p:sp>
        <p:nvSpPr>
          <p:cNvPr id="80" name="TextBox 79">
            <a:extLst>
              <a:ext uri="{FF2B5EF4-FFF2-40B4-BE49-F238E27FC236}">
                <a16:creationId xmlns:a16="http://schemas.microsoft.com/office/drawing/2014/main" id="{9F45C326-0CE3-4D45-A6D2-0F1235BF7720}"/>
              </a:ext>
            </a:extLst>
          </p:cNvPr>
          <p:cNvSpPr txBox="1"/>
          <p:nvPr/>
        </p:nvSpPr>
        <p:spPr>
          <a:xfrm>
            <a:off x="763347" y="3372598"/>
            <a:ext cx="324875" cy="338554"/>
          </a:xfrm>
          <a:prstGeom prst="rect">
            <a:avLst/>
          </a:prstGeom>
          <a:noFill/>
        </p:spPr>
        <p:txBody>
          <a:bodyPr wrap="square" rtlCol="0">
            <a:spAutoFit/>
          </a:bodyPr>
          <a:lstStyle/>
          <a:p>
            <a:pPr algn="ctr"/>
            <a:r>
              <a:rPr lang="en-US" sz="1600" dirty="0">
                <a:solidFill>
                  <a:schemeClr val="bg1"/>
                </a:solidFill>
                <a:latin typeface="Calibri" panose="020F0502020204030204" pitchFamily="34" charset="0"/>
                <a:cs typeface="Calibri" panose="020F0502020204030204" pitchFamily="34" charset="0"/>
              </a:rPr>
              <a:t>0</a:t>
            </a:r>
          </a:p>
        </p:txBody>
      </p:sp>
      <p:sp>
        <p:nvSpPr>
          <p:cNvPr id="2" name="Title 1">
            <a:extLst>
              <a:ext uri="{FF2B5EF4-FFF2-40B4-BE49-F238E27FC236}">
                <a16:creationId xmlns:a16="http://schemas.microsoft.com/office/drawing/2014/main" id="{5A51EE14-6247-4F44-A0CC-3914F736D484}"/>
              </a:ext>
            </a:extLst>
          </p:cNvPr>
          <p:cNvSpPr>
            <a:spLocks noGrp="1"/>
          </p:cNvSpPr>
          <p:nvPr>
            <p:ph type="title"/>
          </p:nvPr>
        </p:nvSpPr>
        <p:spPr/>
        <p:txBody>
          <a:bodyPr/>
          <a:lstStyle/>
          <a:p>
            <a:r>
              <a:rPr lang="en-US" dirty="0"/>
              <a:t>Reduced Sensitivity of </a:t>
            </a:r>
            <a:r>
              <a:rPr lang="en-US" i="1" dirty="0"/>
              <a:t>BRCA</a:t>
            </a:r>
            <a:r>
              <a:rPr lang="en-US" dirty="0"/>
              <a:t>wt Tumor Cells to </a:t>
            </a:r>
            <a:br>
              <a:rPr lang="en-US" dirty="0"/>
            </a:br>
            <a:r>
              <a:rPr lang="en-US" dirty="0"/>
              <a:t>PARP Inhibition Suggests Concentration Is Important</a:t>
            </a:r>
          </a:p>
        </p:txBody>
      </p:sp>
      <p:sp>
        <p:nvSpPr>
          <p:cNvPr id="3" name="Content Placeholder 2">
            <a:extLst>
              <a:ext uri="{FF2B5EF4-FFF2-40B4-BE49-F238E27FC236}">
                <a16:creationId xmlns:a16="http://schemas.microsoft.com/office/drawing/2014/main" id="{CCD5B5F3-9A1F-4CDB-BD4B-983D17637095}"/>
              </a:ext>
            </a:extLst>
          </p:cNvPr>
          <p:cNvSpPr>
            <a:spLocks noGrp="1"/>
          </p:cNvSpPr>
          <p:nvPr>
            <p:ph idx="1"/>
          </p:nvPr>
        </p:nvSpPr>
        <p:spPr>
          <a:xfrm>
            <a:off x="604677" y="1513048"/>
            <a:ext cx="10877529" cy="1465926"/>
          </a:xfrm>
        </p:spPr>
        <p:txBody>
          <a:bodyPr/>
          <a:lstStyle/>
          <a:p>
            <a:r>
              <a:rPr lang="en-US" sz="2000" dirty="0"/>
              <a:t>Preclinical studies of early PARP inhibitors indicate that </a:t>
            </a:r>
            <a:r>
              <a:rPr lang="en-US" sz="2000" i="1" dirty="0"/>
              <a:t>BRCA</a:t>
            </a:r>
            <a:r>
              <a:rPr lang="en-US" sz="2000" dirty="0"/>
              <a:t>wt cell lines may require higher concentrations of PARP inhibitors to have an anti-tumor effect</a:t>
            </a:r>
          </a:p>
          <a:p>
            <a:r>
              <a:rPr lang="en-US" sz="2000" dirty="0"/>
              <a:t>Tumor cell lines without a </a:t>
            </a:r>
            <a:r>
              <a:rPr lang="en-US" sz="2000" i="1" dirty="0"/>
              <a:t>BRCA</a:t>
            </a:r>
            <a:r>
              <a:rPr lang="en-US" sz="2000" dirty="0"/>
              <a:t> mutation, while less sensitive to PARP inhibition, can respond to higher concentrations of PARP inhibitors, resulting in cancer cell death</a:t>
            </a:r>
          </a:p>
          <a:p>
            <a:endParaRPr lang="en-US" sz="2000" dirty="0"/>
          </a:p>
        </p:txBody>
      </p:sp>
      <p:sp>
        <p:nvSpPr>
          <p:cNvPr id="19" name="TextBox 18">
            <a:extLst>
              <a:ext uri="{FF2B5EF4-FFF2-40B4-BE49-F238E27FC236}">
                <a16:creationId xmlns:a16="http://schemas.microsoft.com/office/drawing/2014/main" id="{067EFE1F-7AB5-4D48-9A7C-D86D9E7EF0B7}"/>
              </a:ext>
            </a:extLst>
          </p:cNvPr>
          <p:cNvSpPr txBox="1"/>
          <p:nvPr/>
        </p:nvSpPr>
        <p:spPr>
          <a:xfrm>
            <a:off x="1277097" y="5810739"/>
            <a:ext cx="4226560" cy="338554"/>
          </a:xfrm>
          <a:prstGeom prst="rect">
            <a:avLst/>
          </a:prstGeom>
          <a:noFill/>
        </p:spPr>
        <p:txBody>
          <a:bodyPr wrap="square" rtlCol="0">
            <a:spAutoFit/>
          </a:bodyPr>
          <a:lstStyle/>
          <a:p>
            <a:pPr algn="ctr"/>
            <a:r>
              <a:rPr lang="en-US" sz="1600" b="1" dirty="0">
                <a:solidFill>
                  <a:schemeClr val="bg1"/>
                </a:solidFill>
                <a:latin typeface="Calibri" panose="020F0502020204030204" pitchFamily="34" charset="0"/>
                <a:cs typeface="Calibri" panose="020F0502020204030204" pitchFamily="34" charset="0"/>
              </a:rPr>
              <a:t>Concentration of PARP Inhibitor KU0058684 (M)</a:t>
            </a:r>
          </a:p>
        </p:txBody>
      </p:sp>
      <p:sp>
        <p:nvSpPr>
          <p:cNvPr id="20" name="TextBox 19">
            <a:extLst>
              <a:ext uri="{FF2B5EF4-FFF2-40B4-BE49-F238E27FC236}">
                <a16:creationId xmlns:a16="http://schemas.microsoft.com/office/drawing/2014/main" id="{9B49467D-4F02-4384-936B-001F2CD3439D}"/>
              </a:ext>
            </a:extLst>
          </p:cNvPr>
          <p:cNvSpPr txBox="1"/>
          <p:nvPr/>
        </p:nvSpPr>
        <p:spPr>
          <a:xfrm rot="16200000">
            <a:off x="-550747" y="4296418"/>
            <a:ext cx="2227086" cy="338554"/>
          </a:xfrm>
          <a:prstGeom prst="rect">
            <a:avLst/>
          </a:prstGeom>
          <a:noFill/>
        </p:spPr>
        <p:txBody>
          <a:bodyPr wrap="square" rtlCol="0">
            <a:spAutoFit/>
          </a:bodyPr>
          <a:lstStyle/>
          <a:p>
            <a:pPr algn="ctr"/>
            <a:r>
              <a:rPr lang="en-US" sz="1600" b="1" dirty="0">
                <a:solidFill>
                  <a:schemeClr val="bg1"/>
                </a:solidFill>
                <a:latin typeface="Calibri" panose="020F0502020204030204" pitchFamily="34" charset="0"/>
                <a:cs typeface="Calibri" panose="020F0502020204030204" pitchFamily="34" charset="0"/>
              </a:rPr>
              <a:t>Log Surviving Fraction</a:t>
            </a:r>
          </a:p>
        </p:txBody>
      </p:sp>
      <p:pic>
        <p:nvPicPr>
          <p:cNvPr id="21" name="Picture 20">
            <a:extLst>
              <a:ext uri="{FF2B5EF4-FFF2-40B4-BE49-F238E27FC236}">
                <a16:creationId xmlns:a16="http://schemas.microsoft.com/office/drawing/2014/main" id="{468FC5C8-57F9-4F37-9322-A87BBDC95B6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5542" y="3531555"/>
            <a:ext cx="4421660" cy="1589839"/>
          </a:xfrm>
          <a:prstGeom prst="rect">
            <a:avLst/>
          </a:prstGeom>
        </p:spPr>
      </p:pic>
      <p:sp>
        <p:nvSpPr>
          <p:cNvPr id="22" name="TextBox 21">
            <a:extLst>
              <a:ext uri="{FF2B5EF4-FFF2-40B4-BE49-F238E27FC236}">
                <a16:creationId xmlns:a16="http://schemas.microsoft.com/office/drawing/2014/main" id="{0B46E7EA-EC97-4252-871B-8CF853DEDB4E}"/>
              </a:ext>
            </a:extLst>
          </p:cNvPr>
          <p:cNvSpPr txBox="1"/>
          <p:nvPr/>
        </p:nvSpPr>
        <p:spPr>
          <a:xfrm>
            <a:off x="4376287" y="3574213"/>
            <a:ext cx="413896" cy="338554"/>
          </a:xfrm>
          <a:prstGeom prst="rect">
            <a:avLst/>
          </a:prstGeom>
          <a:noFill/>
        </p:spPr>
        <p:txBody>
          <a:bodyPr wrap="none" rtlCol="0">
            <a:spAutoFit/>
          </a:bodyPr>
          <a:lstStyle/>
          <a:p>
            <a:r>
              <a:rPr lang="en-US" sz="1600" b="1" dirty="0">
                <a:solidFill>
                  <a:srgbClr val="5764AD"/>
                </a:solidFill>
              </a:rPr>
              <a:t>wt</a:t>
            </a:r>
          </a:p>
        </p:txBody>
      </p:sp>
      <p:sp>
        <p:nvSpPr>
          <p:cNvPr id="23" name="TextBox 22">
            <a:extLst>
              <a:ext uri="{FF2B5EF4-FFF2-40B4-BE49-F238E27FC236}">
                <a16:creationId xmlns:a16="http://schemas.microsoft.com/office/drawing/2014/main" id="{A5D2E3A4-B410-4D5F-82FF-47201992864E}"/>
              </a:ext>
            </a:extLst>
          </p:cNvPr>
          <p:cNvSpPr txBox="1"/>
          <p:nvPr/>
        </p:nvSpPr>
        <p:spPr>
          <a:xfrm>
            <a:off x="3441708" y="4352523"/>
            <a:ext cx="561372" cy="338554"/>
          </a:xfrm>
          <a:prstGeom prst="rect">
            <a:avLst/>
          </a:prstGeom>
          <a:noFill/>
        </p:spPr>
        <p:txBody>
          <a:bodyPr wrap="none" rtlCol="0">
            <a:spAutoFit/>
          </a:bodyPr>
          <a:lstStyle/>
          <a:p>
            <a:r>
              <a:rPr lang="en-US" sz="1600" b="1" dirty="0">
                <a:solidFill>
                  <a:srgbClr val="27B5F2"/>
                </a:solidFill>
              </a:rPr>
              <a:t>mut</a:t>
            </a:r>
          </a:p>
        </p:txBody>
      </p:sp>
      <p:cxnSp>
        <p:nvCxnSpPr>
          <p:cNvPr id="24" name="Straight Connector 23">
            <a:extLst>
              <a:ext uri="{FF2B5EF4-FFF2-40B4-BE49-F238E27FC236}">
                <a16:creationId xmlns:a16="http://schemas.microsoft.com/office/drawing/2014/main" id="{2CEC4115-3441-4221-9ABD-26010ACB9728}"/>
              </a:ext>
            </a:extLst>
          </p:cNvPr>
          <p:cNvCxnSpPr>
            <a:cxnSpLocks/>
          </p:cNvCxnSpPr>
          <p:nvPr/>
        </p:nvCxnSpPr>
        <p:spPr>
          <a:xfrm>
            <a:off x="1320802" y="5039217"/>
            <a:ext cx="538175" cy="0"/>
          </a:xfrm>
          <a:prstGeom prst="line">
            <a:avLst/>
          </a:prstGeom>
          <a:ln w="12700">
            <a:solidFill>
              <a:srgbClr val="5764AD"/>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09F347AC-F984-4581-AFCF-67FF1C19FD7E}"/>
              </a:ext>
            </a:extLst>
          </p:cNvPr>
          <p:cNvSpPr/>
          <p:nvPr/>
        </p:nvSpPr>
        <p:spPr>
          <a:xfrm>
            <a:off x="1547978" y="5007785"/>
            <a:ext cx="83820" cy="62865"/>
          </a:xfrm>
          <a:prstGeom prst="rect">
            <a:avLst/>
          </a:prstGeom>
          <a:solidFill>
            <a:srgbClr val="5764AD"/>
          </a:solidFill>
          <a:ln>
            <a:solidFill>
              <a:srgbClr val="5764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6" name="Straight Connector 25">
            <a:extLst>
              <a:ext uri="{FF2B5EF4-FFF2-40B4-BE49-F238E27FC236}">
                <a16:creationId xmlns:a16="http://schemas.microsoft.com/office/drawing/2014/main" id="{543B37E7-194D-4514-A03B-B4B9B3E00CBE}"/>
              </a:ext>
            </a:extLst>
          </p:cNvPr>
          <p:cNvCxnSpPr>
            <a:cxnSpLocks/>
          </p:cNvCxnSpPr>
          <p:nvPr/>
        </p:nvCxnSpPr>
        <p:spPr>
          <a:xfrm>
            <a:off x="1320802" y="5250487"/>
            <a:ext cx="538175" cy="0"/>
          </a:xfrm>
          <a:prstGeom prst="line">
            <a:avLst/>
          </a:prstGeom>
          <a:ln w="12700">
            <a:solidFill>
              <a:srgbClr val="27B5F2"/>
            </a:solidFill>
            <a:prstDash val="sysDash"/>
          </a:ln>
        </p:spPr>
        <p:style>
          <a:lnRef idx="1">
            <a:schemeClr val="accent1"/>
          </a:lnRef>
          <a:fillRef idx="0">
            <a:schemeClr val="accent1"/>
          </a:fillRef>
          <a:effectRef idx="0">
            <a:schemeClr val="accent1"/>
          </a:effectRef>
          <a:fontRef idx="minor">
            <a:schemeClr val="tx1"/>
          </a:fontRef>
        </p:style>
      </p:cxnSp>
      <p:sp>
        <p:nvSpPr>
          <p:cNvPr id="27" name="Oval 26">
            <a:extLst>
              <a:ext uri="{FF2B5EF4-FFF2-40B4-BE49-F238E27FC236}">
                <a16:creationId xmlns:a16="http://schemas.microsoft.com/office/drawing/2014/main" id="{DA4664DE-C9CB-42C7-84C8-23BDA7CCE931}"/>
              </a:ext>
            </a:extLst>
          </p:cNvPr>
          <p:cNvSpPr/>
          <p:nvPr/>
        </p:nvSpPr>
        <p:spPr>
          <a:xfrm>
            <a:off x="1547978" y="5219055"/>
            <a:ext cx="83820" cy="62865"/>
          </a:xfrm>
          <a:prstGeom prst="ellipse">
            <a:avLst/>
          </a:prstGeom>
          <a:solidFill>
            <a:srgbClr val="27B5F2"/>
          </a:solidFill>
          <a:ln>
            <a:solidFill>
              <a:srgbClr val="27B5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Box 27">
            <a:extLst>
              <a:ext uri="{FF2B5EF4-FFF2-40B4-BE49-F238E27FC236}">
                <a16:creationId xmlns:a16="http://schemas.microsoft.com/office/drawing/2014/main" id="{1B7C8CF3-4CEC-4B47-9F53-0DAF1F92548C}"/>
              </a:ext>
            </a:extLst>
          </p:cNvPr>
          <p:cNvSpPr txBox="1"/>
          <p:nvPr/>
        </p:nvSpPr>
        <p:spPr>
          <a:xfrm>
            <a:off x="1860497" y="4899337"/>
            <a:ext cx="1842343" cy="502573"/>
          </a:xfrm>
          <a:prstGeom prst="rect">
            <a:avLst/>
          </a:prstGeom>
          <a:noFill/>
        </p:spPr>
        <p:txBody>
          <a:bodyPr wrap="square" rtlCol="0">
            <a:spAutoFit/>
          </a:bodyPr>
          <a:lstStyle/>
          <a:p>
            <a:r>
              <a:rPr lang="en-US" sz="1333" i="1" dirty="0">
                <a:solidFill>
                  <a:srgbClr val="5764AD"/>
                </a:solidFill>
              </a:rPr>
              <a:t>BRCA1</a:t>
            </a:r>
            <a:r>
              <a:rPr lang="en-US" sz="1333" dirty="0">
                <a:solidFill>
                  <a:srgbClr val="5764AD"/>
                </a:solidFill>
              </a:rPr>
              <a:t>wt</a:t>
            </a:r>
          </a:p>
          <a:p>
            <a:r>
              <a:rPr lang="en-US" sz="1333" i="1" dirty="0">
                <a:solidFill>
                  <a:srgbClr val="27B5F2"/>
                </a:solidFill>
              </a:rPr>
              <a:t>BRCA1</a:t>
            </a:r>
            <a:r>
              <a:rPr lang="en-US" sz="1333" dirty="0">
                <a:solidFill>
                  <a:srgbClr val="27B5F2"/>
                </a:solidFill>
              </a:rPr>
              <a:t>mut</a:t>
            </a:r>
          </a:p>
        </p:txBody>
      </p:sp>
      <p:sp>
        <p:nvSpPr>
          <p:cNvPr id="44" name="TextBox 43">
            <a:extLst>
              <a:ext uri="{FF2B5EF4-FFF2-40B4-BE49-F238E27FC236}">
                <a16:creationId xmlns:a16="http://schemas.microsoft.com/office/drawing/2014/main" id="{2057EDDD-0AA6-4066-9F3B-6D36BC443522}"/>
              </a:ext>
            </a:extLst>
          </p:cNvPr>
          <p:cNvSpPr txBox="1"/>
          <p:nvPr/>
        </p:nvSpPr>
        <p:spPr>
          <a:xfrm>
            <a:off x="7080124" y="5809205"/>
            <a:ext cx="4226560" cy="338554"/>
          </a:xfrm>
          <a:prstGeom prst="rect">
            <a:avLst/>
          </a:prstGeom>
          <a:noFill/>
        </p:spPr>
        <p:txBody>
          <a:bodyPr wrap="square" rtlCol="0">
            <a:spAutoFit/>
          </a:bodyPr>
          <a:lstStyle/>
          <a:p>
            <a:pPr algn="ctr"/>
            <a:r>
              <a:rPr lang="en-US" sz="1600" b="1" dirty="0">
                <a:solidFill>
                  <a:schemeClr val="bg1"/>
                </a:solidFill>
                <a:latin typeface="Calibri" panose="020F0502020204030204" pitchFamily="34" charset="0"/>
                <a:cs typeface="Calibri" panose="020F0502020204030204" pitchFamily="34" charset="0"/>
              </a:rPr>
              <a:t>Concentration of PARP Inhibitor KU0058684 (M)</a:t>
            </a:r>
          </a:p>
        </p:txBody>
      </p:sp>
      <p:sp>
        <p:nvSpPr>
          <p:cNvPr id="45" name="TextBox 44">
            <a:extLst>
              <a:ext uri="{FF2B5EF4-FFF2-40B4-BE49-F238E27FC236}">
                <a16:creationId xmlns:a16="http://schemas.microsoft.com/office/drawing/2014/main" id="{1C60D311-1E67-42EA-B249-10A8CCAAFFFB}"/>
              </a:ext>
            </a:extLst>
          </p:cNvPr>
          <p:cNvSpPr txBox="1"/>
          <p:nvPr/>
        </p:nvSpPr>
        <p:spPr>
          <a:xfrm rot="16200000">
            <a:off x="5271361" y="4342846"/>
            <a:ext cx="2305591" cy="338554"/>
          </a:xfrm>
          <a:prstGeom prst="rect">
            <a:avLst/>
          </a:prstGeom>
          <a:noFill/>
        </p:spPr>
        <p:txBody>
          <a:bodyPr wrap="square" rtlCol="0">
            <a:spAutoFit/>
          </a:bodyPr>
          <a:lstStyle/>
          <a:p>
            <a:pPr algn="ctr"/>
            <a:r>
              <a:rPr lang="en-US" sz="1600" b="1" dirty="0">
                <a:solidFill>
                  <a:schemeClr val="bg1"/>
                </a:solidFill>
                <a:latin typeface="Calibri" panose="020F0502020204030204" pitchFamily="34" charset="0"/>
                <a:cs typeface="Calibri" panose="020F0502020204030204" pitchFamily="34" charset="0"/>
              </a:rPr>
              <a:t>Log Surviving Fraction</a:t>
            </a:r>
          </a:p>
        </p:txBody>
      </p:sp>
      <p:cxnSp>
        <p:nvCxnSpPr>
          <p:cNvPr id="46" name="Straight Connector 45">
            <a:extLst>
              <a:ext uri="{FF2B5EF4-FFF2-40B4-BE49-F238E27FC236}">
                <a16:creationId xmlns:a16="http://schemas.microsoft.com/office/drawing/2014/main" id="{0A874A80-52D7-4C02-9392-EDEFEAECD4F5}"/>
              </a:ext>
            </a:extLst>
          </p:cNvPr>
          <p:cNvCxnSpPr/>
          <p:nvPr/>
        </p:nvCxnSpPr>
        <p:spPr>
          <a:xfrm>
            <a:off x="7123829" y="5050842"/>
            <a:ext cx="538175" cy="0"/>
          </a:xfrm>
          <a:prstGeom prst="line">
            <a:avLst/>
          </a:prstGeom>
          <a:ln w="12700">
            <a:solidFill>
              <a:srgbClr val="5764AD"/>
            </a:solidFill>
          </a:ln>
        </p:spPr>
        <p:style>
          <a:lnRef idx="1">
            <a:schemeClr val="accent1"/>
          </a:lnRef>
          <a:fillRef idx="0">
            <a:schemeClr val="accent1"/>
          </a:fillRef>
          <a:effectRef idx="0">
            <a:schemeClr val="accent1"/>
          </a:effectRef>
          <a:fontRef idx="minor">
            <a:schemeClr val="tx1"/>
          </a:fontRef>
        </p:style>
      </p:cxnSp>
      <p:sp>
        <p:nvSpPr>
          <p:cNvPr id="47" name="Rectangle 46">
            <a:extLst>
              <a:ext uri="{FF2B5EF4-FFF2-40B4-BE49-F238E27FC236}">
                <a16:creationId xmlns:a16="http://schemas.microsoft.com/office/drawing/2014/main" id="{CB8C8BDA-D8CC-4DA7-A5BC-9D690308C061}"/>
              </a:ext>
            </a:extLst>
          </p:cNvPr>
          <p:cNvSpPr/>
          <p:nvPr/>
        </p:nvSpPr>
        <p:spPr>
          <a:xfrm>
            <a:off x="7351005" y="5021317"/>
            <a:ext cx="83820" cy="62865"/>
          </a:xfrm>
          <a:prstGeom prst="rect">
            <a:avLst/>
          </a:prstGeom>
          <a:solidFill>
            <a:srgbClr val="5764AD"/>
          </a:solidFill>
          <a:ln>
            <a:solidFill>
              <a:srgbClr val="5764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8" name="Straight Connector 47">
            <a:extLst>
              <a:ext uri="{FF2B5EF4-FFF2-40B4-BE49-F238E27FC236}">
                <a16:creationId xmlns:a16="http://schemas.microsoft.com/office/drawing/2014/main" id="{27C26981-07D1-4D13-9D20-10B0CE753564}"/>
              </a:ext>
            </a:extLst>
          </p:cNvPr>
          <p:cNvCxnSpPr>
            <a:cxnSpLocks/>
          </p:cNvCxnSpPr>
          <p:nvPr/>
        </p:nvCxnSpPr>
        <p:spPr>
          <a:xfrm>
            <a:off x="7123829" y="5272276"/>
            <a:ext cx="538175" cy="0"/>
          </a:xfrm>
          <a:prstGeom prst="line">
            <a:avLst/>
          </a:prstGeom>
          <a:ln w="12700">
            <a:solidFill>
              <a:srgbClr val="27B5F2"/>
            </a:solidFill>
            <a:prstDash val="sysDash"/>
          </a:ln>
        </p:spPr>
        <p:style>
          <a:lnRef idx="1">
            <a:schemeClr val="accent1"/>
          </a:lnRef>
          <a:fillRef idx="0">
            <a:schemeClr val="accent1"/>
          </a:fillRef>
          <a:effectRef idx="0">
            <a:schemeClr val="accent1"/>
          </a:effectRef>
          <a:fontRef idx="minor">
            <a:schemeClr val="tx1"/>
          </a:fontRef>
        </p:style>
      </p:cxnSp>
      <p:sp>
        <p:nvSpPr>
          <p:cNvPr id="49" name="Oval 48">
            <a:extLst>
              <a:ext uri="{FF2B5EF4-FFF2-40B4-BE49-F238E27FC236}">
                <a16:creationId xmlns:a16="http://schemas.microsoft.com/office/drawing/2014/main" id="{B7738D22-3DEF-40AC-90ED-1228F882FE94}"/>
              </a:ext>
            </a:extLst>
          </p:cNvPr>
          <p:cNvSpPr/>
          <p:nvPr/>
        </p:nvSpPr>
        <p:spPr>
          <a:xfrm>
            <a:off x="7351005" y="5240844"/>
            <a:ext cx="83820" cy="62865"/>
          </a:xfrm>
          <a:prstGeom prst="ellipse">
            <a:avLst/>
          </a:prstGeom>
          <a:solidFill>
            <a:srgbClr val="27B5F2"/>
          </a:solidFill>
          <a:ln>
            <a:solidFill>
              <a:srgbClr val="27B5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TextBox 49">
            <a:extLst>
              <a:ext uri="{FF2B5EF4-FFF2-40B4-BE49-F238E27FC236}">
                <a16:creationId xmlns:a16="http://schemas.microsoft.com/office/drawing/2014/main" id="{0EBAF7F8-189B-4476-81B4-31753D21E6AA}"/>
              </a:ext>
            </a:extLst>
          </p:cNvPr>
          <p:cNvSpPr txBox="1"/>
          <p:nvPr/>
        </p:nvSpPr>
        <p:spPr>
          <a:xfrm>
            <a:off x="7653561" y="4911995"/>
            <a:ext cx="1842343" cy="502573"/>
          </a:xfrm>
          <a:prstGeom prst="rect">
            <a:avLst/>
          </a:prstGeom>
          <a:noFill/>
        </p:spPr>
        <p:txBody>
          <a:bodyPr wrap="square" rtlCol="0">
            <a:spAutoFit/>
          </a:bodyPr>
          <a:lstStyle/>
          <a:p>
            <a:r>
              <a:rPr lang="en-US" sz="1333" i="1" dirty="0">
                <a:solidFill>
                  <a:srgbClr val="5764AD"/>
                </a:solidFill>
              </a:rPr>
              <a:t>BRCA2</a:t>
            </a:r>
            <a:r>
              <a:rPr lang="en-US" sz="1333" dirty="0">
                <a:solidFill>
                  <a:srgbClr val="5764AD"/>
                </a:solidFill>
              </a:rPr>
              <a:t>wt</a:t>
            </a:r>
          </a:p>
          <a:p>
            <a:r>
              <a:rPr lang="en-US" sz="1333" i="1" dirty="0">
                <a:solidFill>
                  <a:srgbClr val="27B5F2"/>
                </a:solidFill>
              </a:rPr>
              <a:t>BRCA2</a:t>
            </a:r>
            <a:r>
              <a:rPr lang="en-US" sz="1333" dirty="0">
                <a:solidFill>
                  <a:srgbClr val="27B5F2"/>
                </a:solidFill>
              </a:rPr>
              <a:t>mut</a:t>
            </a:r>
          </a:p>
        </p:txBody>
      </p:sp>
      <p:sp>
        <p:nvSpPr>
          <p:cNvPr id="52" name="TextBox 51">
            <a:extLst>
              <a:ext uri="{FF2B5EF4-FFF2-40B4-BE49-F238E27FC236}">
                <a16:creationId xmlns:a16="http://schemas.microsoft.com/office/drawing/2014/main" id="{34CF8BA7-C9D7-4CBA-B585-01D2AFC3E856}"/>
              </a:ext>
            </a:extLst>
          </p:cNvPr>
          <p:cNvSpPr txBox="1"/>
          <p:nvPr/>
        </p:nvSpPr>
        <p:spPr>
          <a:xfrm>
            <a:off x="10179314" y="3591133"/>
            <a:ext cx="413896" cy="338554"/>
          </a:xfrm>
          <a:prstGeom prst="rect">
            <a:avLst/>
          </a:prstGeom>
          <a:noFill/>
        </p:spPr>
        <p:txBody>
          <a:bodyPr wrap="none" rtlCol="0">
            <a:spAutoFit/>
          </a:bodyPr>
          <a:lstStyle/>
          <a:p>
            <a:r>
              <a:rPr lang="en-US" sz="1600" b="1" dirty="0">
                <a:solidFill>
                  <a:srgbClr val="5764AD"/>
                </a:solidFill>
              </a:rPr>
              <a:t>wt</a:t>
            </a:r>
          </a:p>
        </p:txBody>
      </p:sp>
      <p:sp>
        <p:nvSpPr>
          <p:cNvPr id="53" name="TextBox 52">
            <a:extLst>
              <a:ext uri="{FF2B5EF4-FFF2-40B4-BE49-F238E27FC236}">
                <a16:creationId xmlns:a16="http://schemas.microsoft.com/office/drawing/2014/main" id="{D38A406E-7FD4-4193-915F-7F32085F213E}"/>
              </a:ext>
            </a:extLst>
          </p:cNvPr>
          <p:cNvSpPr txBox="1"/>
          <p:nvPr/>
        </p:nvSpPr>
        <p:spPr>
          <a:xfrm>
            <a:off x="8622343" y="4443260"/>
            <a:ext cx="561372" cy="338554"/>
          </a:xfrm>
          <a:prstGeom prst="rect">
            <a:avLst/>
          </a:prstGeom>
          <a:noFill/>
        </p:spPr>
        <p:txBody>
          <a:bodyPr wrap="none" rtlCol="0">
            <a:spAutoFit/>
          </a:bodyPr>
          <a:lstStyle/>
          <a:p>
            <a:r>
              <a:rPr lang="en-US" sz="1600" b="1" dirty="0">
                <a:solidFill>
                  <a:srgbClr val="27B5F2"/>
                </a:solidFill>
              </a:rPr>
              <a:t>mut</a:t>
            </a:r>
          </a:p>
        </p:txBody>
      </p:sp>
      <p:sp>
        <p:nvSpPr>
          <p:cNvPr id="54" name="Rectangle 53">
            <a:extLst>
              <a:ext uri="{FF2B5EF4-FFF2-40B4-BE49-F238E27FC236}">
                <a16:creationId xmlns:a16="http://schemas.microsoft.com/office/drawing/2014/main" id="{A07BFAC4-DC5A-4CA9-9493-E11C62242C3D}"/>
              </a:ext>
            </a:extLst>
          </p:cNvPr>
          <p:cNvSpPr/>
          <p:nvPr/>
        </p:nvSpPr>
        <p:spPr>
          <a:xfrm>
            <a:off x="950489" y="3085457"/>
            <a:ext cx="4769467" cy="296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33" b="1" i="1" dirty="0">
                <a:solidFill>
                  <a:schemeClr val="bg1"/>
                </a:solidFill>
                <a:latin typeface="Calibri" panose="020F0502020204030204" pitchFamily="34" charset="0"/>
                <a:cs typeface="Calibri" panose="020F0502020204030204" pitchFamily="34" charset="0"/>
              </a:rPr>
              <a:t>BRCA1</a:t>
            </a:r>
            <a:r>
              <a:rPr lang="en-US" sz="2133" b="1" dirty="0">
                <a:solidFill>
                  <a:schemeClr val="bg1"/>
                </a:solidFill>
                <a:latin typeface="Calibri" panose="020F0502020204030204" pitchFamily="34" charset="0"/>
                <a:cs typeface="Calibri" panose="020F0502020204030204" pitchFamily="34" charset="0"/>
              </a:rPr>
              <a:t>wt/mut Cell Lines</a:t>
            </a:r>
          </a:p>
        </p:txBody>
      </p:sp>
      <p:sp>
        <p:nvSpPr>
          <p:cNvPr id="55" name="Rectangle 54">
            <a:extLst>
              <a:ext uri="{FF2B5EF4-FFF2-40B4-BE49-F238E27FC236}">
                <a16:creationId xmlns:a16="http://schemas.microsoft.com/office/drawing/2014/main" id="{489E84E7-7E47-4FB4-8302-DC93B046A59C}"/>
              </a:ext>
            </a:extLst>
          </p:cNvPr>
          <p:cNvSpPr/>
          <p:nvPr/>
        </p:nvSpPr>
        <p:spPr>
          <a:xfrm>
            <a:off x="6773112" y="3085457"/>
            <a:ext cx="4769467" cy="296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33" b="1" i="1" dirty="0">
                <a:solidFill>
                  <a:schemeClr val="bg1"/>
                </a:solidFill>
                <a:latin typeface="Calibri" panose="020F0502020204030204" pitchFamily="34" charset="0"/>
                <a:cs typeface="Calibri" panose="020F0502020204030204" pitchFamily="34" charset="0"/>
              </a:rPr>
              <a:t>BRCA2</a:t>
            </a:r>
            <a:r>
              <a:rPr lang="en-US" sz="2133" b="1" dirty="0">
                <a:solidFill>
                  <a:schemeClr val="bg1"/>
                </a:solidFill>
                <a:latin typeface="Calibri" panose="020F0502020204030204" pitchFamily="34" charset="0"/>
                <a:cs typeface="Calibri" panose="020F0502020204030204" pitchFamily="34" charset="0"/>
              </a:rPr>
              <a:t>wt/mut Cell Lines</a:t>
            </a:r>
          </a:p>
        </p:txBody>
      </p:sp>
      <p:grpSp>
        <p:nvGrpSpPr>
          <p:cNvPr id="56" name="Group 7">
            <a:extLst>
              <a:ext uri="{FF2B5EF4-FFF2-40B4-BE49-F238E27FC236}">
                <a16:creationId xmlns:a16="http://schemas.microsoft.com/office/drawing/2014/main" id="{D57CB78E-1D8F-4C33-8659-1CC260E8024A}"/>
              </a:ext>
            </a:extLst>
          </p:cNvPr>
          <p:cNvGrpSpPr>
            <a:grpSpLocks/>
          </p:cNvGrpSpPr>
          <p:nvPr/>
        </p:nvGrpSpPr>
        <p:grpSpPr bwMode="auto">
          <a:xfrm>
            <a:off x="9389569" y="6216652"/>
            <a:ext cx="2488502" cy="447822"/>
            <a:chOff x="9527309" y="3551529"/>
            <a:chExt cx="2488502" cy="448324"/>
          </a:xfrm>
        </p:grpSpPr>
        <p:pic>
          <p:nvPicPr>
            <p:cNvPr id="57" name="Picture 9">
              <a:extLst>
                <a:ext uri="{FF2B5EF4-FFF2-40B4-BE49-F238E27FC236}">
                  <a16:creationId xmlns:a16="http://schemas.microsoft.com/office/drawing/2014/main" id="{B020B37F-C3BC-4A25-87D6-9F81371D4E18}"/>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8" name="Rectangle 8">
              <a:extLst>
                <a:ext uri="{FF2B5EF4-FFF2-40B4-BE49-F238E27FC236}">
                  <a16:creationId xmlns:a16="http://schemas.microsoft.com/office/drawing/2014/main" id="{C610066E-E921-42CB-B637-9EF7F818050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6"/>
                </a:rPr>
                <a:t>clinicaloptions.com</a:t>
              </a:r>
              <a:endParaRPr kumimoji="0" lang="en-US" altLang="en-US" sz="1400" b="0" i="0" u="none" strike="noStrike" kern="1200" cap="none" spc="0" normalizeH="0" baseline="0" noProof="0" dirty="0">
                <a:ln>
                  <a:noFill/>
                </a:ln>
                <a:solidFill>
                  <a:srgbClr val="FF0000"/>
                </a:solidFill>
                <a:effectLst/>
                <a:uLnTx/>
                <a:uFillTx/>
                <a:latin typeface="Calibri" panose="020F0502020204030204" pitchFamily="34" charset="0"/>
                <a:ea typeface="+mn-ea"/>
                <a:cs typeface="Arial" panose="020B0604020202020204" pitchFamily="34" charset="0"/>
              </a:endParaRPr>
            </a:p>
          </p:txBody>
        </p:sp>
      </p:grpSp>
      <p:sp>
        <p:nvSpPr>
          <p:cNvPr id="59" name="Footer Placeholder 3">
            <a:extLst>
              <a:ext uri="{FF2B5EF4-FFF2-40B4-BE49-F238E27FC236}">
                <a16:creationId xmlns:a16="http://schemas.microsoft.com/office/drawing/2014/main" id="{71722E82-26C7-43DD-AE34-4E8A8853C327}"/>
              </a:ext>
            </a:extLst>
          </p:cNvPr>
          <p:cNvSpPr txBox="1">
            <a:spLocks/>
          </p:cNvSpPr>
          <p:nvPr/>
        </p:nvSpPr>
        <p:spPr>
          <a:xfrm>
            <a:off x="426345" y="6371994"/>
            <a:ext cx="9821863" cy="3385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2"/>
                </a:solidFill>
                <a:effectLst/>
                <a:uLnTx/>
                <a:uFillTx/>
                <a:latin typeface="Calibri" panose="020F0502020204030204"/>
                <a:ea typeface="+mn-ea"/>
                <a:cs typeface="Arial" panose="020B0604020202020204" pitchFamily="34" charset="0"/>
              </a:rPr>
              <a:t>Farmer. Nature. 2005;434:917.</a:t>
            </a:r>
          </a:p>
        </p:txBody>
      </p:sp>
      <p:cxnSp>
        <p:nvCxnSpPr>
          <p:cNvPr id="61" name="Straight Connector 60">
            <a:extLst>
              <a:ext uri="{FF2B5EF4-FFF2-40B4-BE49-F238E27FC236}">
                <a16:creationId xmlns:a16="http://schemas.microsoft.com/office/drawing/2014/main" id="{447E427A-C5A4-4554-BAE0-9E67F41E690C}"/>
              </a:ext>
            </a:extLst>
          </p:cNvPr>
          <p:cNvCxnSpPr>
            <a:cxnSpLocks/>
          </p:cNvCxnSpPr>
          <p:nvPr/>
        </p:nvCxnSpPr>
        <p:spPr bwMode="auto">
          <a:xfrm>
            <a:off x="1136304" y="3540982"/>
            <a:ext cx="0" cy="2043893"/>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538167F5-7C30-4330-A8C0-A655FF4D4609}"/>
              </a:ext>
            </a:extLst>
          </p:cNvPr>
          <p:cNvCxnSpPr>
            <a:cxnSpLocks/>
          </p:cNvCxnSpPr>
          <p:nvPr/>
        </p:nvCxnSpPr>
        <p:spPr bwMode="auto">
          <a:xfrm>
            <a:off x="1841928" y="5493435"/>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505619D9-E3E4-4558-A656-8441B24C9969}"/>
              </a:ext>
            </a:extLst>
          </p:cNvPr>
          <p:cNvCxnSpPr>
            <a:cxnSpLocks/>
          </p:cNvCxnSpPr>
          <p:nvPr/>
        </p:nvCxnSpPr>
        <p:spPr bwMode="auto">
          <a:xfrm>
            <a:off x="2575353" y="5493435"/>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2F2F32D7-3CFE-4C3E-BF68-D85FC528BC6B}"/>
              </a:ext>
            </a:extLst>
          </p:cNvPr>
          <p:cNvCxnSpPr>
            <a:cxnSpLocks/>
          </p:cNvCxnSpPr>
          <p:nvPr/>
        </p:nvCxnSpPr>
        <p:spPr bwMode="auto">
          <a:xfrm>
            <a:off x="3308778" y="5493435"/>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0D0AF990-F02D-49CD-8FE8-BD8AAC2C2926}"/>
              </a:ext>
            </a:extLst>
          </p:cNvPr>
          <p:cNvCxnSpPr>
            <a:cxnSpLocks/>
          </p:cNvCxnSpPr>
          <p:nvPr/>
        </p:nvCxnSpPr>
        <p:spPr bwMode="auto">
          <a:xfrm>
            <a:off x="4042203" y="5493435"/>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4912CF07-679F-42F6-B232-CAB7FDA39181}"/>
              </a:ext>
            </a:extLst>
          </p:cNvPr>
          <p:cNvCxnSpPr>
            <a:cxnSpLocks/>
          </p:cNvCxnSpPr>
          <p:nvPr/>
        </p:nvCxnSpPr>
        <p:spPr bwMode="auto">
          <a:xfrm>
            <a:off x="4775628" y="5493435"/>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8E51AC5F-F42D-4248-9B7B-FFE6819C1CE0}"/>
              </a:ext>
            </a:extLst>
          </p:cNvPr>
          <p:cNvCxnSpPr>
            <a:cxnSpLocks/>
          </p:cNvCxnSpPr>
          <p:nvPr/>
        </p:nvCxnSpPr>
        <p:spPr bwMode="auto">
          <a:xfrm>
            <a:off x="5509053" y="5493435"/>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7EF57E35-86C2-4651-AF98-EEFA8758DDBE}"/>
              </a:ext>
            </a:extLst>
          </p:cNvPr>
          <p:cNvCxnSpPr>
            <a:cxnSpLocks/>
          </p:cNvCxnSpPr>
          <p:nvPr/>
        </p:nvCxnSpPr>
        <p:spPr bwMode="auto">
          <a:xfrm>
            <a:off x="1039629" y="5483227"/>
            <a:ext cx="4865871"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1B8A200F-12BB-45DE-8795-E062A855B458}"/>
              </a:ext>
            </a:extLst>
          </p:cNvPr>
          <p:cNvCxnSpPr>
            <a:cxnSpLocks/>
          </p:cNvCxnSpPr>
          <p:nvPr/>
        </p:nvCxnSpPr>
        <p:spPr bwMode="auto">
          <a:xfrm>
            <a:off x="1039629" y="500166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7720A8AB-2567-44B4-A951-F851FCB28E71}"/>
              </a:ext>
            </a:extLst>
          </p:cNvPr>
          <p:cNvCxnSpPr>
            <a:cxnSpLocks/>
          </p:cNvCxnSpPr>
          <p:nvPr/>
        </p:nvCxnSpPr>
        <p:spPr bwMode="auto">
          <a:xfrm>
            <a:off x="1039629" y="354677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E5D459B1-F01B-4796-98FA-CB2AA5E427AD}"/>
              </a:ext>
            </a:extLst>
          </p:cNvPr>
          <p:cNvCxnSpPr>
            <a:cxnSpLocks/>
          </p:cNvCxnSpPr>
          <p:nvPr/>
        </p:nvCxnSpPr>
        <p:spPr bwMode="auto">
          <a:xfrm>
            <a:off x="1039629" y="402287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2F38F76A-968F-49E4-895B-3DD8FFB4E912}"/>
              </a:ext>
            </a:extLst>
          </p:cNvPr>
          <p:cNvCxnSpPr>
            <a:cxnSpLocks/>
          </p:cNvCxnSpPr>
          <p:nvPr/>
        </p:nvCxnSpPr>
        <p:spPr bwMode="auto">
          <a:xfrm>
            <a:off x="1039629" y="4504293"/>
            <a:ext cx="91440" cy="0"/>
          </a:xfrm>
          <a:prstGeom prst="line">
            <a:avLst/>
          </a:prstGeom>
          <a:noFill/>
          <a:ln w="28575" cap="flat" cmpd="sng" algn="ctr">
            <a:solidFill>
              <a:schemeClr val="bg1"/>
            </a:solidFill>
            <a:prstDash val="solid"/>
            <a:round/>
            <a:headEnd type="none" w="med" len="med"/>
            <a:tailEnd type="none" w="med" len="med"/>
          </a:ln>
          <a:effectLst/>
        </p:spPr>
      </p:cxnSp>
      <p:sp>
        <p:nvSpPr>
          <p:cNvPr id="82" name="TextBox 81">
            <a:extLst>
              <a:ext uri="{FF2B5EF4-FFF2-40B4-BE49-F238E27FC236}">
                <a16:creationId xmlns:a16="http://schemas.microsoft.com/office/drawing/2014/main" id="{A412067C-0FC9-4918-87B0-389F762F8814}"/>
              </a:ext>
            </a:extLst>
          </p:cNvPr>
          <p:cNvSpPr txBox="1"/>
          <p:nvPr/>
        </p:nvSpPr>
        <p:spPr>
          <a:xfrm>
            <a:off x="742904" y="3858171"/>
            <a:ext cx="365760" cy="338554"/>
          </a:xfrm>
          <a:prstGeom prst="rect">
            <a:avLst/>
          </a:prstGeom>
          <a:noFill/>
        </p:spPr>
        <p:txBody>
          <a:bodyPr wrap="square" rtlCol="0">
            <a:spAutoFit/>
          </a:bodyPr>
          <a:lstStyle/>
          <a:p>
            <a:pPr algn="ctr"/>
            <a:r>
              <a:rPr lang="en-US" sz="1600" dirty="0">
                <a:solidFill>
                  <a:schemeClr val="bg1"/>
                </a:solidFill>
                <a:latin typeface="Calibri" panose="020F0502020204030204" pitchFamily="34" charset="0"/>
                <a:cs typeface="Calibri" panose="020F0502020204030204" pitchFamily="34" charset="0"/>
              </a:rPr>
              <a:t>-1</a:t>
            </a:r>
          </a:p>
        </p:txBody>
      </p:sp>
      <p:sp>
        <p:nvSpPr>
          <p:cNvPr id="84" name="TextBox 83">
            <a:extLst>
              <a:ext uri="{FF2B5EF4-FFF2-40B4-BE49-F238E27FC236}">
                <a16:creationId xmlns:a16="http://schemas.microsoft.com/office/drawing/2014/main" id="{3CCA420E-3230-4B01-844C-684562F9611F}"/>
              </a:ext>
            </a:extLst>
          </p:cNvPr>
          <p:cNvSpPr txBox="1"/>
          <p:nvPr/>
        </p:nvSpPr>
        <p:spPr>
          <a:xfrm>
            <a:off x="744266" y="4343744"/>
            <a:ext cx="363036" cy="338554"/>
          </a:xfrm>
          <a:prstGeom prst="rect">
            <a:avLst/>
          </a:prstGeom>
          <a:noFill/>
        </p:spPr>
        <p:txBody>
          <a:bodyPr wrap="square" rtlCol="0">
            <a:spAutoFit/>
          </a:bodyPr>
          <a:lstStyle/>
          <a:p>
            <a:pPr algn="ctr"/>
            <a:r>
              <a:rPr lang="en-US" sz="1600" dirty="0">
                <a:solidFill>
                  <a:schemeClr val="bg1"/>
                </a:solidFill>
                <a:latin typeface="Calibri" panose="020F0502020204030204" pitchFamily="34" charset="0"/>
                <a:cs typeface="Calibri" panose="020F0502020204030204" pitchFamily="34" charset="0"/>
              </a:rPr>
              <a:t>-2</a:t>
            </a:r>
          </a:p>
        </p:txBody>
      </p:sp>
      <p:sp>
        <p:nvSpPr>
          <p:cNvPr id="86" name="TextBox 85">
            <a:extLst>
              <a:ext uri="{FF2B5EF4-FFF2-40B4-BE49-F238E27FC236}">
                <a16:creationId xmlns:a16="http://schemas.microsoft.com/office/drawing/2014/main" id="{D30BF783-3408-47D2-A33A-69ACFF2CB92C}"/>
              </a:ext>
            </a:extLst>
          </p:cNvPr>
          <p:cNvSpPr txBox="1"/>
          <p:nvPr/>
        </p:nvSpPr>
        <p:spPr>
          <a:xfrm>
            <a:off x="742904" y="4829317"/>
            <a:ext cx="365760" cy="584775"/>
          </a:xfrm>
          <a:prstGeom prst="rect">
            <a:avLst/>
          </a:prstGeom>
          <a:noFill/>
        </p:spPr>
        <p:txBody>
          <a:bodyPr wrap="square" rtlCol="0">
            <a:spAutoFit/>
          </a:bodyPr>
          <a:lstStyle/>
          <a:p>
            <a:pPr algn="ctr"/>
            <a:r>
              <a:rPr lang="en-US" sz="1600" dirty="0">
                <a:solidFill>
                  <a:schemeClr val="bg1"/>
                </a:solidFill>
                <a:latin typeface="Calibri" panose="020F0502020204030204" pitchFamily="34" charset="0"/>
                <a:cs typeface="Calibri" panose="020F0502020204030204" pitchFamily="34" charset="0"/>
              </a:rPr>
              <a:t>-3</a:t>
            </a:r>
          </a:p>
        </p:txBody>
      </p:sp>
      <p:sp>
        <p:nvSpPr>
          <p:cNvPr id="88" name="TextBox 87">
            <a:extLst>
              <a:ext uri="{FF2B5EF4-FFF2-40B4-BE49-F238E27FC236}">
                <a16:creationId xmlns:a16="http://schemas.microsoft.com/office/drawing/2014/main" id="{80D344B0-2231-40B5-A470-7459B065839D}"/>
              </a:ext>
            </a:extLst>
          </p:cNvPr>
          <p:cNvSpPr txBox="1"/>
          <p:nvPr/>
        </p:nvSpPr>
        <p:spPr>
          <a:xfrm>
            <a:off x="742904" y="5314888"/>
            <a:ext cx="365760" cy="584775"/>
          </a:xfrm>
          <a:prstGeom prst="rect">
            <a:avLst/>
          </a:prstGeom>
          <a:noFill/>
        </p:spPr>
        <p:txBody>
          <a:bodyPr wrap="square" rtlCol="0">
            <a:spAutoFit/>
          </a:bodyPr>
          <a:lstStyle/>
          <a:p>
            <a:pPr algn="ctr"/>
            <a:r>
              <a:rPr lang="en-US" sz="1600" dirty="0">
                <a:solidFill>
                  <a:schemeClr val="bg1"/>
                </a:solidFill>
                <a:latin typeface="Calibri" panose="020F0502020204030204" pitchFamily="34" charset="0"/>
                <a:cs typeface="Calibri" panose="020F0502020204030204" pitchFamily="34" charset="0"/>
              </a:rPr>
              <a:t>-4</a:t>
            </a:r>
          </a:p>
        </p:txBody>
      </p:sp>
      <p:sp>
        <p:nvSpPr>
          <p:cNvPr id="90" name="TextBox 89">
            <a:extLst>
              <a:ext uri="{FF2B5EF4-FFF2-40B4-BE49-F238E27FC236}">
                <a16:creationId xmlns:a16="http://schemas.microsoft.com/office/drawing/2014/main" id="{DCB8E3C1-DFAD-4E0E-9359-1EA01CDB3C03}"/>
              </a:ext>
            </a:extLst>
          </p:cNvPr>
          <p:cNvSpPr txBox="1"/>
          <p:nvPr/>
        </p:nvSpPr>
        <p:spPr>
          <a:xfrm>
            <a:off x="963414" y="5534483"/>
            <a:ext cx="324875" cy="338554"/>
          </a:xfrm>
          <a:prstGeom prst="rect">
            <a:avLst/>
          </a:prstGeom>
          <a:noFill/>
        </p:spPr>
        <p:txBody>
          <a:bodyPr wrap="square" rtlCol="0">
            <a:spAutoFit/>
          </a:bodyPr>
          <a:lstStyle/>
          <a:p>
            <a:pPr algn="ctr"/>
            <a:r>
              <a:rPr lang="en-US" sz="1600" dirty="0">
                <a:solidFill>
                  <a:schemeClr val="bg1"/>
                </a:solidFill>
                <a:latin typeface="Calibri" panose="020F0502020204030204" pitchFamily="34" charset="0"/>
                <a:cs typeface="Calibri" panose="020F0502020204030204" pitchFamily="34" charset="0"/>
              </a:rPr>
              <a:t>0</a:t>
            </a:r>
          </a:p>
        </p:txBody>
      </p:sp>
      <p:sp>
        <p:nvSpPr>
          <p:cNvPr id="92" name="TextBox 91">
            <a:extLst>
              <a:ext uri="{FF2B5EF4-FFF2-40B4-BE49-F238E27FC236}">
                <a16:creationId xmlns:a16="http://schemas.microsoft.com/office/drawing/2014/main" id="{FE3CBB3C-089C-441E-A368-8535FC53C2FE}"/>
              </a:ext>
            </a:extLst>
          </p:cNvPr>
          <p:cNvSpPr txBox="1"/>
          <p:nvPr/>
        </p:nvSpPr>
        <p:spPr>
          <a:xfrm>
            <a:off x="1590268" y="5522211"/>
            <a:ext cx="515984" cy="338554"/>
          </a:xfrm>
          <a:prstGeom prst="rect">
            <a:avLst/>
          </a:prstGeom>
          <a:noFill/>
        </p:spPr>
        <p:txBody>
          <a:bodyPr wrap="square" rtlCol="0">
            <a:spAutoFit/>
          </a:bodyPr>
          <a:lstStyle/>
          <a:p>
            <a:pPr algn="ctr"/>
            <a:r>
              <a:rPr lang="en-US" sz="1600" dirty="0">
                <a:solidFill>
                  <a:schemeClr val="bg1"/>
                </a:solidFill>
                <a:latin typeface="Calibri" panose="020F0502020204030204" pitchFamily="34" charset="0"/>
                <a:cs typeface="Calibri" panose="020F0502020204030204" pitchFamily="34" charset="0"/>
              </a:rPr>
              <a:t>10</a:t>
            </a:r>
            <a:r>
              <a:rPr lang="en-US" sz="1600" baseline="30000" dirty="0">
                <a:solidFill>
                  <a:schemeClr val="bg1"/>
                </a:solidFill>
                <a:latin typeface="Calibri" panose="020F0502020204030204" pitchFamily="34" charset="0"/>
                <a:cs typeface="Calibri" panose="020F0502020204030204" pitchFamily="34" charset="0"/>
              </a:rPr>
              <a:t>-9</a:t>
            </a:r>
          </a:p>
        </p:txBody>
      </p:sp>
      <p:sp>
        <p:nvSpPr>
          <p:cNvPr id="94" name="TextBox 93">
            <a:extLst>
              <a:ext uri="{FF2B5EF4-FFF2-40B4-BE49-F238E27FC236}">
                <a16:creationId xmlns:a16="http://schemas.microsoft.com/office/drawing/2014/main" id="{2350ABEE-A38A-4228-8633-CC09E8E74FE3}"/>
              </a:ext>
            </a:extLst>
          </p:cNvPr>
          <p:cNvSpPr txBox="1"/>
          <p:nvPr/>
        </p:nvSpPr>
        <p:spPr>
          <a:xfrm>
            <a:off x="2329513" y="5508195"/>
            <a:ext cx="515984" cy="338554"/>
          </a:xfrm>
          <a:prstGeom prst="rect">
            <a:avLst/>
          </a:prstGeom>
          <a:noFill/>
        </p:spPr>
        <p:txBody>
          <a:bodyPr wrap="square" rtlCol="0">
            <a:spAutoFit/>
          </a:bodyPr>
          <a:lstStyle/>
          <a:p>
            <a:pPr algn="ctr"/>
            <a:r>
              <a:rPr lang="en-US" sz="1600" dirty="0">
                <a:solidFill>
                  <a:schemeClr val="bg1"/>
                </a:solidFill>
                <a:latin typeface="Calibri" panose="020F0502020204030204" pitchFamily="34" charset="0"/>
                <a:cs typeface="Calibri" panose="020F0502020204030204" pitchFamily="34" charset="0"/>
              </a:rPr>
              <a:t>10</a:t>
            </a:r>
            <a:r>
              <a:rPr lang="en-US" sz="1600" baseline="30000" dirty="0">
                <a:solidFill>
                  <a:schemeClr val="bg1"/>
                </a:solidFill>
                <a:latin typeface="Calibri" panose="020F0502020204030204" pitchFamily="34" charset="0"/>
                <a:cs typeface="Calibri" panose="020F0502020204030204" pitchFamily="34" charset="0"/>
              </a:rPr>
              <a:t>-8</a:t>
            </a:r>
          </a:p>
        </p:txBody>
      </p:sp>
      <p:sp>
        <p:nvSpPr>
          <p:cNvPr id="96" name="TextBox 95">
            <a:extLst>
              <a:ext uri="{FF2B5EF4-FFF2-40B4-BE49-F238E27FC236}">
                <a16:creationId xmlns:a16="http://schemas.microsoft.com/office/drawing/2014/main" id="{42EBC2F7-FAAF-4A70-82C3-D81EDB4DE27A}"/>
              </a:ext>
            </a:extLst>
          </p:cNvPr>
          <p:cNvSpPr txBox="1"/>
          <p:nvPr/>
        </p:nvSpPr>
        <p:spPr>
          <a:xfrm>
            <a:off x="3068758" y="5508195"/>
            <a:ext cx="515984" cy="338554"/>
          </a:xfrm>
          <a:prstGeom prst="rect">
            <a:avLst/>
          </a:prstGeom>
          <a:noFill/>
        </p:spPr>
        <p:txBody>
          <a:bodyPr wrap="square" rtlCol="0">
            <a:spAutoFit/>
          </a:bodyPr>
          <a:lstStyle/>
          <a:p>
            <a:pPr algn="ctr"/>
            <a:r>
              <a:rPr lang="en-US" sz="1600" dirty="0">
                <a:solidFill>
                  <a:schemeClr val="bg1"/>
                </a:solidFill>
                <a:latin typeface="Calibri" panose="020F0502020204030204" pitchFamily="34" charset="0"/>
                <a:cs typeface="Calibri" panose="020F0502020204030204" pitchFamily="34" charset="0"/>
              </a:rPr>
              <a:t>10</a:t>
            </a:r>
            <a:r>
              <a:rPr lang="en-US" sz="1600" baseline="30000" dirty="0">
                <a:solidFill>
                  <a:schemeClr val="bg1"/>
                </a:solidFill>
                <a:latin typeface="Calibri" panose="020F0502020204030204" pitchFamily="34" charset="0"/>
                <a:cs typeface="Calibri" panose="020F0502020204030204" pitchFamily="34" charset="0"/>
              </a:rPr>
              <a:t>-7</a:t>
            </a:r>
          </a:p>
        </p:txBody>
      </p:sp>
      <p:sp>
        <p:nvSpPr>
          <p:cNvPr id="98" name="TextBox 97">
            <a:extLst>
              <a:ext uri="{FF2B5EF4-FFF2-40B4-BE49-F238E27FC236}">
                <a16:creationId xmlns:a16="http://schemas.microsoft.com/office/drawing/2014/main" id="{0AF36BF4-383E-42FA-864E-61A2D2EA0F38}"/>
              </a:ext>
            </a:extLst>
          </p:cNvPr>
          <p:cNvSpPr txBox="1"/>
          <p:nvPr/>
        </p:nvSpPr>
        <p:spPr>
          <a:xfrm>
            <a:off x="3808003" y="5508195"/>
            <a:ext cx="515984" cy="338554"/>
          </a:xfrm>
          <a:prstGeom prst="rect">
            <a:avLst/>
          </a:prstGeom>
          <a:noFill/>
        </p:spPr>
        <p:txBody>
          <a:bodyPr wrap="square" rtlCol="0">
            <a:spAutoFit/>
          </a:bodyPr>
          <a:lstStyle/>
          <a:p>
            <a:pPr algn="ctr"/>
            <a:r>
              <a:rPr lang="en-US" sz="1600" dirty="0">
                <a:solidFill>
                  <a:schemeClr val="bg1"/>
                </a:solidFill>
                <a:latin typeface="Calibri" panose="020F0502020204030204" pitchFamily="34" charset="0"/>
                <a:cs typeface="Calibri" panose="020F0502020204030204" pitchFamily="34" charset="0"/>
              </a:rPr>
              <a:t>10</a:t>
            </a:r>
            <a:r>
              <a:rPr lang="en-US" sz="1600" baseline="30000" dirty="0">
                <a:solidFill>
                  <a:schemeClr val="bg1"/>
                </a:solidFill>
                <a:latin typeface="Calibri" panose="020F0502020204030204" pitchFamily="34" charset="0"/>
                <a:cs typeface="Calibri" panose="020F0502020204030204" pitchFamily="34" charset="0"/>
              </a:rPr>
              <a:t>-6</a:t>
            </a:r>
          </a:p>
        </p:txBody>
      </p:sp>
      <p:sp>
        <p:nvSpPr>
          <p:cNvPr id="100" name="TextBox 99">
            <a:extLst>
              <a:ext uri="{FF2B5EF4-FFF2-40B4-BE49-F238E27FC236}">
                <a16:creationId xmlns:a16="http://schemas.microsoft.com/office/drawing/2014/main" id="{10978747-74C9-464B-A506-50254FBCE163}"/>
              </a:ext>
            </a:extLst>
          </p:cNvPr>
          <p:cNvSpPr txBox="1"/>
          <p:nvPr/>
        </p:nvSpPr>
        <p:spPr>
          <a:xfrm>
            <a:off x="4547248" y="5508195"/>
            <a:ext cx="515984" cy="338554"/>
          </a:xfrm>
          <a:prstGeom prst="rect">
            <a:avLst/>
          </a:prstGeom>
          <a:noFill/>
        </p:spPr>
        <p:txBody>
          <a:bodyPr wrap="square" rtlCol="0">
            <a:spAutoFit/>
          </a:bodyPr>
          <a:lstStyle/>
          <a:p>
            <a:pPr algn="ctr"/>
            <a:r>
              <a:rPr lang="en-US" sz="1600" dirty="0">
                <a:solidFill>
                  <a:schemeClr val="bg1"/>
                </a:solidFill>
                <a:latin typeface="Calibri" panose="020F0502020204030204" pitchFamily="34" charset="0"/>
                <a:cs typeface="Calibri" panose="020F0502020204030204" pitchFamily="34" charset="0"/>
              </a:rPr>
              <a:t>10</a:t>
            </a:r>
            <a:r>
              <a:rPr lang="en-US" sz="1600" baseline="30000" dirty="0">
                <a:solidFill>
                  <a:schemeClr val="bg1"/>
                </a:solidFill>
                <a:latin typeface="Calibri" panose="020F0502020204030204" pitchFamily="34" charset="0"/>
                <a:cs typeface="Calibri" panose="020F0502020204030204" pitchFamily="34" charset="0"/>
              </a:rPr>
              <a:t>-5</a:t>
            </a:r>
          </a:p>
        </p:txBody>
      </p:sp>
      <p:sp>
        <p:nvSpPr>
          <p:cNvPr id="102" name="TextBox 101">
            <a:extLst>
              <a:ext uri="{FF2B5EF4-FFF2-40B4-BE49-F238E27FC236}">
                <a16:creationId xmlns:a16="http://schemas.microsoft.com/office/drawing/2014/main" id="{EF1E23B7-6A6B-4EEF-B6FD-810C25560743}"/>
              </a:ext>
            </a:extLst>
          </p:cNvPr>
          <p:cNvSpPr txBox="1"/>
          <p:nvPr/>
        </p:nvSpPr>
        <p:spPr>
          <a:xfrm>
            <a:off x="5286492" y="5508195"/>
            <a:ext cx="515984" cy="338554"/>
          </a:xfrm>
          <a:prstGeom prst="rect">
            <a:avLst/>
          </a:prstGeom>
          <a:noFill/>
        </p:spPr>
        <p:txBody>
          <a:bodyPr wrap="square" rtlCol="0">
            <a:spAutoFit/>
          </a:bodyPr>
          <a:lstStyle/>
          <a:p>
            <a:pPr algn="ctr"/>
            <a:r>
              <a:rPr lang="en-US" sz="1600" dirty="0">
                <a:solidFill>
                  <a:schemeClr val="bg1"/>
                </a:solidFill>
                <a:latin typeface="Calibri" panose="020F0502020204030204" pitchFamily="34" charset="0"/>
                <a:cs typeface="Calibri" panose="020F0502020204030204" pitchFamily="34" charset="0"/>
              </a:rPr>
              <a:t>10</a:t>
            </a:r>
            <a:r>
              <a:rPr lang="en-US" sz="1600" baseline="30000" dirty="0">
                <a:solidFill>
                  <a:schemeClr val="bg1"/>
                </a:solidFill>
                <a:latin typeface="Calibri" panose="020F0502020204030204" pitchFamily="34" charset="0"/>
                <a:cs typeface="Calibri" panose="020F0502020204030204" pitchFamily="34" charset="0"/>
              </a:rPr>
              <a:t>-4</a:t>
            </a:r>
          </a:p>
        </p:txBody>
      </p:sp>
      <p:sp>
        <p:nvSpPr>
          <p:cNvPr id="103" name="TextBox 102">
            <a:extLst>
              <a:ext uri="{FF2B5EF4-FFF2-40B4-BE49-F238E27FC236}">
                <a16:creationId xmlns:a16="http://schemas.microsoft.com/office/drawing/2014/main" id="{643C3193-1A75-4648-B4CE-2C67B968A350}"/>
              </a:ext>
            </a:extLst>
          </p:cNvPr>
          <p:cNvSpPr txBox="1"/>
          <p:nvPr/>
        </p:nvSpPr>
        <p:spPr>
          <a:xfrm>
            <a:off x="6578088" y="3377245"/>
            <a:ext cx="324875" cy="338554"/>
          </a:xfrm>
          <a:prstGeom prst="rect">
            <a:avLst/>
          </a:prstGeom>
          <a:noFill/>
        </p:spPr>
        <p:txBody>
          <a:bodyPr wrap="square" rtlCol="0">
            <a:spAutoFit/>
          </a:bodyPr>
          <a:lstStyle/>
          <a:p>
            <a:pPr algn="ctr"/>
            <a:r>
              <a:rPr lang="en-US" sz="1600" dirty="0">
                <a:solidFill>
                  <a:schemeClr val="bg1"/>
                </a:solidFill>
                <a:latin typeface="Calibri" panose="020F0502020204030204" pitchFamily="34" charset="0"/>
                <a:cs typeface="Calibri" panose="020F0502020204030204" pitchFamily="34" charset="0"/>
              </a:rPr>
              <a:t>0</a:t>
            </a:r>
          </a:p>
        </p:txBody>
      </p:sp>
      <p:cxnSp>
        <p:nvCxnSpPr>
          <p:cNvPr id="105" name="Straight Connector 104">
            <a:extLst>
              <a:ext uri="{FF2B5EF4-FFF2-40B4-BE49-F238E27FC236}">
                <a16:creationId xmlns:a16="http://schemas.microsoft.com/office/drawing/2014/main" id="{12327FB8-22F2-47F2-BE0B-547827A00C25}"/>
              </a:ext>
            </a:extLst>
          </p:cNvPr>
          <p:cNvCxnSpPr>
            <a:cxnSpLocks/>
          </p:cNvCxnSpPr>
          <p:nvPr/>
        </p:nvCxnSpPr>
        <p:spPr bwMode="auto">
          <a:xfrm>
            <a:off x="6930603" y="3545632"/>
            <a:ext cx="0" cy="2103120"/>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DE430384-503C-4FFD-B81D-C26F2C950A45}"/>
              </a:ext>
            </a:extLst>
          </p:cNvPr>
          <p:cNvCxnSpPr>
            <a:cxnSpLocks/>
          </p:cNvCxnSpPr>
          <p:nvPr/>
        </p:nvCxnSpPr>
        <p:spPr bwMode="auto">
          <a:xfrm>
            <a:off x="7636227" y="5577828"/>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79583F58-1CF5-4DF1-9958-1AC7CD3F9014}"/>
              </a:ext>
            </a:extLst>
          </p:cNvPr>
          <p:cNvCxnSpPr>
            <a:cxnSpLocks/>
          </p:cNvCxnSpPr>
          <p:nvPr/>
        </p:nvCxnSpPr>
        <p:spPr bwMode="auto">
          <a:xfrm>
            <a:off x="8369652" y="5577828"/>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CF16A9CA-C804-4E2A-9D01-A37D29432C95}"/>
              </a:ext>
            </a:extLst>
          </p:cNvPr>
          <p:cNvCxnSpPr>
            <a:cxnSpLocks/>
          </p:cNvCxnSpPr>
          <p:nvPr/>
        </p:nvCxnSpPr>
        <p:spPr bwMode="auto">
          <a:xfrm>
            <a:off x="9103077" y="5577828"/>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9617BE54-3456-465D-9137-795A2AD52BD6}"/>
              </a:ext>
            </a:extLst>
          </p:cNvPr>
          <p:cNvCxnSpPr>
            <a:cxnSpLocks/>
          </p:cNvCxnSpPr>
          <p:nvPr/>
        </p:nvCxnSpPr>
        <p:spPr bwMode="auto">
          <a:xfrm>
            <a:off x="9836502" y="5577828"/>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A3E107E5-DC6F-4A33-9F6E-BDC84E188B67}"/>
              </a:ext>
            </a:extLst>
          </p:cNvPr>
          <p:cNvCxnSpPr>
            <a:cxnSpLocks/>
          </p:cNvCxnSpPr>
          <p:nvPr/>
        </p:nvCxnSpPr>
        <p:spPr bwMode="auto">
          <a:xfrm>
            <a:off x="10569927" y="5577828"/>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5AF67221-076D-44FF-8A24-9A103C1022CA}"/>
              </a:ext>
            </a:extLst>
          </p:cNvPr>
          <p:cNvCxnSpPr>
            <a:cxnSpLocks/>
          </p:cNvCxnSpPr>
          <p:nvPr/>
        </p:nvCxnSpPr>
        <p:spPr bwMode="auto">
          <a:xfrm>
            <a:off x="11303352" y="5577828"/>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F44E823F-25D9-4336-B90C-5D9F6C6812BB}"/>
              </a:ext>
            </a:extLst>
          </p:cNvPr>
          <p:cNvCxnSpPr>
            <a:cxnSpLocks/>
          </p:cNvCxnSpPr>
          <p:nvPr/>
        </p:nvCxnSpPr>
        <p:spPr bwMode="auto">
          <a:xfrm>
            <a:off x="6833928" y="5567620"/>
            <a:ext cx="4865871"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1E0E5E71-150D-402C-9DB4-ED40C68D6249}"/>
              </a:ext>
            </a:extLst>
          </p:cNvPr>
          <p:cNvCxnSpPr>
            <a:cxnSpLocks/>
          </p:cNvCxnSpPr>
          <p:nvPr/>
        </p:nvCxnSpPr>
        <p:spPr bwMode="auto">
          <a:xfrm>
            <a:off x="6833928" y="504113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381DC5D7-2F9F-4275-9582-E96EFCBF8DCF}"/>
              </a:ext>
            </a:extLst>
          </p:cNvPr>
          <p:cNvCxnSpPr>
            <a:cxnSpLocks/>
          </p:cNvCxnSpPr>
          <p:nvPr/>
        </p:nvCxnSpPr>
        <p:spPr bwMode="auto">
          <a:xfrm>
            <a:off x="6833928" y="355142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9BB0BA0B-19E6-47B7-85FB-30F2A3B8295C}"/>
              </a:ext>
            </a:extLst>
          </p:cNvPr>
          <p:cNvCxnSpPr>
            <a:cxnSpLocks/>
          </p:cNvCxnSpPr>
          <p:nvPr/>
        </p:nvCxnSpPr>
        <p:spPr bwMode="auto">
          <a:xfrm>
            <a:off x="6833928" y="404425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8283F005-2600-4A67-9C58-974EF9762F97}"/>
              </a:ext>
            </a:extLst>
          </p:cNvPr>
          <p:cNvCxnSpPr>
            <a:cxnSpLocks/>
          </p:cNvCxnSpPr>
          <p:nvPr/>
        </p:nvCxnSpPr>
        <p:spPr bwMode="auto">
          <a:xfrm>
            <a:off x="6833928" y="4542691"/>
            <a:ext cx="91440" cy="0"/>
          </a:xfrm>
          <a:prstGeom prst="line">
            <a:avLst/>
          </a:prstGeom>
          <a:noFill/>
          <a:ln w="28575" cap="flat" cmpd="sng" algn="ctr">
            <a:solidFill>
              <a:schemeClr val="bg1"/>
            </a:solidFill>
            <a:prstDash val="solid"/>
            <a:round/>
            <a:headEnd type="none" w="med" len="med"/>
            <a:tailEnd type="none" w="med" len="med"/>
          </a:ln>
          <a:effectLst/>
        </p:spPr>
      </p:cxnSp>
      <p:sp>
        <p:nvSpPr>
          <p:cNvPr id="117" name="TextBox 116">
            <a:extLst>
              <a:ext uri="{FF2B5EF4-FFF2-40B4-BE49-F238E27FC236}">
                <a16:creationId xmlns:a16="http://schemas.microsoft.com/office/drawing/2014/main" id="{7F5139BB-F81C-40B3-9B23-F5C240DFF7C6}"/>
              </a:ext>
            </a:extLst>
          </p:cNvPr>
          <p:cNvSpPr txBox="1"/>
          <p:nvPr/>
        </p:nvSpPr>
        <p:spPr>
          <a:xfrm>
            <a:off x="6486844" y="3886464"/>
            <a:ext cx="416119" cy="338554"/>
          </a:xfrm>
          <a:prstGeom prst="rect">
            <a:avLst/>
          </a:prstGeom>
          <a:noFill/>
        </p:spPr>
        <p:txBody>
          <a:bodyPr wrap="square" rtlCol="0">
            <a:spAutoFit/>
          </a:bodyPr>
          <a:lstStyle/>
          <a:p>
            <a:pPr algn="ctr"/>
            <a:r>
              <a:rPr lang="en-US" sz="1600" dirty="0">
                <a:solidFill>
                  <a:schemeClr val="bg1"/>
                </a:solidFill>
                <a:latin typeface="Calibri" panose="020F0502020204030204" pitchFamily="34" charset="0"/>
                <a:cs typeface="Calibri" panose="020F0502020204030204" pitchFamily="34" charset="0"/>
              </a:rPr>
              <a:t>-1</a:t>
            </a:r>
          </a:p>
        </p:txBody>
      </p:sp>
      <p:sp>
        <p:nvSpPr>
          <p:cNvPr id="118" name="TextBox 117">
            <a:extLst>
              <a:ext uri="{FF2B5EF4-FFF2-40B4-BE49-F238E27FC236}">
                <a16:creationId xmlns:a16="http://schemas.microsoft.com/office/drawing/2014/main" id="{EDDCF1F8-4C13-45D9-9C73-B7612DC2887A}"/>
              </a:ext>
            </a:extLst>
          </p:cNvPr>
          <p:cNvSpPr txBox="1"/>
          <p:nvPr/>
        </p:nvSpPr>
        <p:spPr>
          <a:xfrm>
            <a:off x="6489943" y="4372037"/>
            <a:ext cx="413020" cy="338554"/>
          </a:xfrm>
          <a:prstGeom prst="rect">
            <a:avLst/>
          </a:prstGeom>
          <a:noFill/>
        </p:spPr>
        <p:txBody>
          <a:bodyPr wrap="square" rtlCol="0">
            <a:spAutoFit/>
          </a:bodyPr>
          <a:lstStyle/>
          <a:p>
            <a:pPr algn="ctr"/>
            <a:r>
              <a:rPr lang="en-US" sz="1600" dirty="0">
                <a:solidFill>
                  <a:schemeClr val="bg1"/>
                </a:solidFill>
                <a:latin typeface="Calibri" panose="020F0502020204030204" pitchFamily="34" charset="0"/>
                <a:cs typeface="Calibri" panose="020F0502020204030204" pitchFamily="34" charset="0"/>
              </a:rPr>
              <a:t>-2</a:t>
            </a:r>
          </a:p>
        </p:txBody>
      </p:sp>
      <p:sp>
        <p:nvSpPr>
          <p:cNvPr id="119" name="TextBox 118">
            <a:extLst>
              <a:ext uri="{FF2B5EF4-FFF2-40B4-BE49-F238E27FC236}">
                <a16:creationId xmlns:a16="http://schemas.microsoft.com/office/drawing/2014/main" id="{7E2CEFCA-8357-4EE1-AFE1-F110239649DB}"/>
              </a:ext>
            </a:extLst>
          </p:cNvPr>
          <p:cNvSpPr txBox="1"/>
          <p:nvPr/>
        </p:nvSpPr>
        <p:spPr>
          <a:xfrm>
            <a:off x="6474522" y="4874440"/>
            <a:ext cx="428441" cy="338554"/>
          </a:xfrm>
          <a:prstGeom prst="rect">
            <a:avLst/>
          </a:prstGeom>
          <a:noFill/>
        </p:spPr>
        <p:txBody>
          <a:bodyPr wrap="square" rtlCol="0">
            <a:spAutoFit/>
          </a:bodyPr>
          <a:lstStyle/>
          <a:p>
            <a:pPr algn="ctr"/>
            <a:r>
              <a:rPr lang="en-US" sz="1600" dirty="0">
                <a:solidFill>
                  <a:schemeClr val="bg1"/>
                </a:solidFill>
                <a:latin typeface="Calibri" panose="020F0502020204030204" pitchFamily="34" charset="0"/>
                <a:cs typeface="Calibri" panose="020F0502020204030204" pitchFamily="34" charset="0"/>
              </a:rPr>
              <a:t>-3</a:t>
            </a:r>
          </a:p>
        </p:txBody>
      </p:sp>
      <p:sp>
        <p:nvSpPr>
          <p:cNvPr id="120" name="TextBox 119">
            <a:extLst>
              <a:ext uri="{FF2B5EF4-FFF2-40B4-BE49-F238E27FC236}">
                <a16:creationId xmlns:a16="http://schemas.microsoft.com/office/drawing/2014/main" id="{10C4A319-5CF4-4BE6-9C33-849549DCF0CF}"/>
              </a:ext>
            </a:extLst>
          </p:cNvPr>
          <p:cNvSpPr txBox="1"/>
          <p:nvPr/>
        </p:nvSpPr>
        <p:spPr>
          <a:xfrm>
            <a:off x="6526372" y="5399281"/>
            <a:ext cx="376591" cy="338554"/>
          </a:xfrm>
          <a:prstGeom prst="rect">
            <a:avLst/>
          </a:prstGeom>
          <a:noFill/>
        </p:spPr>
        <p:txBody>
          <a:bodyPr wrap="square" rtlCol="0">
            <a:spAutoFit/>
          </a:bodyPr>
          <a:lstStyle/>
          <a:p>
            <a:pPr algn="ctr"/>
            <a:r>
              <a:rPr lang="en-US" sz="1600" dirty="0">
                <a:solidFill>
                  <a:schemeClr val="bg1"/>
                </a:solidFill>
                <a:latin typeface="Calibri" panose="020F0502020204030204" pitchFamily="34" charset="0"/>
                <a:cs typeface="Calibri" panose="020F0502020204030204" pitchFamily="34" charset="0"/>
              </a:rPr>
              <a:t>-4</a:t>
            </a:r>
          </a:p>
        </p:txBody>
      </p:sp>
      <p:sp>
        <p:nvSpPr>
          <p:cNvPr id="121" name="TextBox 120">
            <a:extLst>
              <a:ext uri="{FF2B5EF4-FFF2-40B4-BE49-F238E27FC236}">
                <a16:creationId xmlns:a16="http://schemas.microsoft.com/office/drawing/2014/main" id="{EC8E3435-2DF2-4401-A036-1ECB4A31DC85}"/>
              </a:ext>
            </a:extLst>
          </p:cNvPr>
          <p:cNvSpPr txBox="1"/>
          <p:nvPr/>
        </p:nvSpPr>
        <p:spPr>
          <a:xfrm>
            <a:off x="6757713" y="5618876"/>
            <a:ext cx="324875" cy="338554"/>
          </a:xfrm>
          <a:prstGeom prst="rect">
            <a:avLst/>
          </a:prstGeom>
          <a:noFill/>
        </p:spPr>
        <p:txBody>
          <a:bodyPr wrap="square" rtlCol="0">
            <a:spAutoFit/>
          </a:bodyPr>
          <a:lstStyle/>
          <a:p>
            <a:pPr algn="ctr"/>
            <a:r>
              <a:rPr lang="en-US" sz="1600" dirty="0">
                <a:solidFill>
                  <a:schemeClr val="bg1"/>
                </a:solidFill>
                <a:latin typeface="Calibri" panose="020F0502020204030204" pitchFamily="34" charset="0"/>
                <a:cs typeface="Calibri" panose="020F0502020204030204" pitchFamily="34" charset="0"/>
              </a:rPr>
              <a:t>0</a:t>
            </a:r>
          </a:p>
        </p:txBody>
      </p:sp>
      <p:sp>
        <p:nvSpPr>
          <p:cNvPr id="122" name="TextBox 121">
            <a:extLst>
              <a:ext uri="{FF2B5EF4-FFF2-40B4-BE49-F238E27FC236}">
                <a16:creationId xmlns:a16="http://schemas.microsoft.com/office/drawing/2014/main" id="{D90A73BF-BCDF-4901-B1D9-B8B191C92BEC}"/>
              </a:ext>
            </a:extLst>
          </p:cNvPr>
          <p:cNvSpPr txBox="1"/>
          <p:nvPr/>
        </p:nvSpPr>
        <p:spPr>
          <a:xfrm>
            <a:off x="7384567" y="5606604"/>
            <a:ext cx="515984" cy="338554"/>
          </a:xfrm>
          <a:prstGeom prst="rect">
            <a:avLst/>
          </a:prstGeom>
          <a:noFill/>
        </p:spPr>
        <p:txBody>
          <a:bodyPr wrap="square" rtlCol="0">
            <a:spAutoFit/>
          </a:bodyPr>
          <a:lstStyle/>
          <a:p>
            <a:pPr algn="ctr"/>
            <a:r>
              <a:rPr lang="en-US" sz="1600" dirty="0">
                <a:solidFill>
                  <a:schemeClr val="bg1"/>
                </a:solidFill>
                <a:latin typeface="Calibri" panose="020F0502020204030204" pitchFamily="34" charset="0"/>
                <a:cs typeface="Calibri" panose="020F0502020204030204" pitchFamily="34" charset="0"/>
              </a:rPr>
              <a:t>10</a:t>
            </a:r>
            <a:r>
              <a:rPr lang="en-US" sz="1600" baseline="30000" dirty="0">
                <a:solidFill>
                  <a:schemeClr val="bg1"/>
                </a:solidFill>
                <a:latin typeface="Calibri" panose="020F0502020204030204" pitchFamily="34" charset="0"/>
                <a:cs typeface="Calibri" panose="020F0502020204030204" pitchFamily="34" charset="0"/>
              </a:rPr>
              <a:t>-9</a:t>
            </a:r>
          </a:p>
        </p:txBody>
      </p:sp>
      <p:sp>
        <p:nvSpPr>
          <p:cNvPr id="123" name="TextBox 122">
            <a:extLst>
              <a:ext uri="{FF2B5EF4-FFF2-40B4-BE49-F238E27FC236}">
                <a16:creationId xmlns:a16="http://schemas.microsoft.com/office/drawing/2014/main" id="{E3F91794-575A-4705-8C86-8C0B324571AC}"/>
              </a:ext>
            </a:extLst>
          </p:cNvPr>
          <p:cNvSpPr txBox="1"/>
          <p:nvPr/>
        </p:nvSpPr>
        <p:spPr>
          <a:xfrm>
            <a:off x="8123812" y="5592588"/>
            <a:ext cx="515984" cy="338554"/>
          </a:xfrm>
          <a:prstGeom prst="rect">
            <a:avLst/>
          </a:prstGeom>
          <a:noFill/>
        </p:spPr>
        <p:txBody>
          <a:bodyPr wrap="square" rtlCol="0">
            <a:spAutoFit/>
          </a:bodyPr>
          <a:lstStyle/>
          <a:p>
            <a:pPr algn="ctr"/>
            <a:r>
              <a:rPr lang="en-US" sz="1600" dirty="0">
                <a:solidFill>
                  <a:schemeClr val="bg1"/>
                </a:solidFill>
                <a:latin typeface="Calibri" panose="020F0502020204030204" pitchFamily="34" charset="0"/>
                <a:cs typeface="Calibri" panose="020F0502020204030204" pitchFamily="34" charset="0"/>
              </a:rPr>
              <a:t>10</a:t>
            </a:r>
            <a:r>
              <a:rPr lang="en-US" sz="1600" baseline="30000" dirty="0">
                <a:solidFill>
                  <a:schemeClr val="bg1"/>
                </a:solidFill>
                <a:latin typeface="Calibri" panose="020F0502020204030204" pitchFamily="34" charset="0"/>
                <a:cs typeface="Calibri" panose="020F0502020204030204" pitchFamily="34" charset="0"/>
              </a:rPr>
              <a:t>-8</a:t>
            </a:r>
          </a:p>
        </p:txBody>
      </p:sp>
      <p:sp>
        <p:nvSpPr>
          <p:cNvPr id="124" name="TextBox 123">
            <a:extLst>
              <a:ext uri="{FF2B5EF4-FFF2-40B4-BE49-F238E27FC236}">
                <a16:creationId xmlns:a16="http://schemas.microsoft.com/office/drawing/2014/main" id="{AE3EA4DF-FE9E-42C3-84B5-625C2E495ED0}"/>
              </a:ext>
            </a:extLst>
          </p:cNvPr>
          <p:cNvSpPr txBox="1"/>
          <p:nvPr/>
        </p:nvSpPr>
        <p:spPr>
          <a:xfrm>
            <a:off x="8863057" y="5592588"/>
            <a:ext cx="515984" cy="338554"/>
          </a:xfrm>
          <a:prstGeom prst="rect">
            <a:avLst/>
          </a:prstGeom>
          <a:noFill/>
        </p:spPr>
        <p:txBody>
          <a:bodyPr wrap="square" rtlCol="0">
            <a:spAutoFit/>
          </a:bodyPr>
          <a:lstStyle/>
          <a:p>
            <a:pPr algn="ctr"/>
            <a:r>
              <a:rPr lang="en-US" sz="1600" dirty="0">
                <a:solidFill>
                  <a:schemeClr val="bg1"/>
                </a:solidFill>
                <a:latin typeface="Calibri" panose="020F0502020204030204" pitchFamily="34" charset="0"/>
                <a:cs typeface="Calibri" panose="020F0502020204030204" pitchFamily="34" charset="0"/>
              </a:rPr>
              <a:t>10</a:t>
            </a:r>
            <a:r>
              <a:rPr lang="en-US" sz="1600" baseline="30000" dirty="0">
                <a:solidFill>
                  <a:schemeClr val="bg1"/>
                </a:solidFill>
                <a:latin typeface="Calibri" panose="020F0502020204030204" pitchFamily="34" charset="0"/>
                <a:cs typeface="Calibri" panose="020F0502020204030204" pitchFamily="34" charset="0"/>
              </a:rPr>
              <a:t>-7</a:t>
            </a:r>
          </a:p>
        </p:txBody>
      </p:sp>
      <p:sp>
        <p:nvSpPr>
          <p:cNvPr id="125" name="TextBox 124">
            <a:extLst>
              <a:ext uri="{FF2B5EF4-FFF2-40B4-BE49-F238E27FC236}">
                <a16:creationId xmlns:a16="http://schemas.microsoft.com/office/drawing/2014/main" id="{277E3510-DAFD-40B4-9021-C18F5D6B1C83}"/>
              </a:ext>
            </a:extLst>
          </p:cNvPr>
          <p:cNvSpPr txBox="1"/>
          <p:nvPr/>
        </p:nvSpPr>
        <p:spPr>
          <a:xfrm>
            <a:off x="9602302" y="5592588"/>
            <a:ext cx="515984" cy="338554"/>
          </a:xfrm>
          <a:prstGeom prst="rect">
            <a:avLst/>
          </a:prstGeom>
          <a:noFill/>
        </p:spPr>
        <p:txBody>
          <a:bodyPr wrap="square" rtlCol="0">
            <a:spAutoFit/>
          </a:bodyPr>
          <a:lstStyle/>
          <a:p>
            <a:pPr algn="ctr"/>
            <a:r>
              <a:rPr lang="en-US" sz="1600" dirty="0">
                <a:solidFill>
                  <a:schemeClr val="bg1"/>
                </a:solidFill>
                <a:latin typeface="Calibri" panose="020F0502020204030204" pitchFamily="34" charset="0"/>
                <a:cs typeface="Calibri" panose="020F0502020204030204" pitchFamily="34" charset="0"/>
              </a:rPr>
              <a:t>10</a:t>
            </a:r>
            <a:r>
              <a:rPr lang="en-US" sz="1600" baseline="30000" dirty="0">
                <a:solidFill>
                  <a:schemeClr val="bg1"/>
                </a:solidFill>
                <a:latin typeface="Calibri" panose="020F0502020204030204" pitchFamily="34" charset="0"/>
                <a:cs typeface="Calibri" panose="020F0502020204030204" pitchFamily="34" charset="0"/>
              </a:rPr>
              <a:t>-6</a:t>
            </a:r>
          </a:p>
        </p:txBody>
      </p:sp>
      <p:sp>
        <p:nvSpPr>
          <p:cNvPr id="126" name="TextBox 125">
            <a:extLst>
              <a:ext uri="{FF2B5EF4-FFF2-40B4-BE49-F238E27FC236}">
                <a16:creationId xmlns:a16="http://schemas.microsoft.com/office/drawing/2014/main" id="{A7E421B3-E26D-461F-AC45-8691345EF35D}"/>
              </a:ext>
            </a:extLst>
          </p:cNvPr>
          <p:cNvSpPr txBox="1"/>
          <p:nvPr/>
        </p:nvSpPr>
        <p:spPr>
          <a:xfrm>
            <a:off x="10341547" y="5592588"/>
            <a:ext cx="515984" cy="338554"/>
          </a:xfrm>
          <a:prstGeom prst="rect">
            <a:avLst/>
          </a:prstGeom>
          <a:noFill/>
        </p:spPr>
        <p:txBody>
          <a:bodyPr wrap="square" rtlCol="0">
            <a:spAutoFit/>
          </a:bodyPr>
          <a:lstStyle/>
          <a:p>
            <a:pPr algn="ctr"/>
            <a:r>
              <a:rPr lang="en-US" sz="1600" dirty="0">
                <a:solidFill>
                  <a:schemeClr val="bg1"/>
                </a:solidFill>
                <a:latin typeface="Calibri" panose="020F0502020204030204" pitchFamily="34" charset="0"/>
                <a:cs typeface="Calibri" panose="020F0502020204030204" pitchFamily="34" charset="0"/>
              </a:rPr>
              <a:t>10</a:t>
            </a:r>
            <a:r>
              <a:rPr lang="en-US" sz="1600" baseline="30000" dirty="0">
                <a:solidFill>
                  <a:schemeClr val="bg1"/>
                </a:solidFill>
                <a:latin typeface="Calibri" panose="020F0502020204030204" pitchFamily="34" charset="0"/>
                <a:cs typeface="Calibri" panose="020F0502020204030204" pitchFamily="34" charset="0"/>
              </a:rPr>
              <a:t>-5</a:t>
            </a:r>
          </a:p>
        </p:txBody>
      </p:sp>
      <p:sp>
        <p:nvSpPr>
          <p:cNvPr id="127" name="TextBox 126">
            <a:extLst>
              <a:ext uri="{FF2B5EF4-FFF2-40B4-BE49-F238E27FC236}">
                <a16:creationId xmlns:a16="http://schemas.microsoft.com/office/drawing/2014/main" id="{F14B01D1-6488-41B5-9CBD-9502303A3604}"/>
              </a:ext>
            </a:extLst>
          </p:cNvPr>
          <p:cNvSpPr txBox="1"/>
          <p:nvPr/>
        </p:nvSpPr>
        <p:spPr>
          <a:xfrm>
            <a:off x="11080791" y="5592588"/>
            <a:ext cx="515984" cy="338554"/>
          </a:xfrm>
          <a:prstGeom prst="rect">
            <a:avLst/>
          </a:prstGeom>
          <a:noFill/>
        </p:spPr>
        <p:txBody>
          <a:bodyPr wrap="square" rtlCol="0">
            <a:spAutoFit/>
          </a:bodyPr>
          <a:lstStyle/>
          <a:p>
            <a:pPr algn="ctr"/>
            <a:r>
              <a:rPr lang="en-US" sz="1600" dirty="0">
                <a:solidFill>
                  <a:schemeClr val="bg1"/>
                </a:solidFill>
                <a:latin typeface="Calibri" panose="020F0502020204030204" pitchFamily="34" charset="0"/>
                <a:cs typeface="Calibri" panose="020F0502020204030204" pitchFamily="34" charset="0"/>
              </a:rPr>
              <a:t>10</a:t>
            </a:r>
            <a:r>
              <a:rPr lang="en-US" sz="1600" baseline="30000" dirty="0">
                <a:solidFill>
                  <a:schemeClr val="bg1"/>
                </a:solidFill>
                <a:latin typeface="Calibri" panose="020F0502020204030204" pitchFamily="34" charset="0"/>
                <a:cs typeface="Calibri" panose="020F0502020204030204" pitchFamily="34" charset="0"/>
              </a:rPr>
              <a:t>-4</a:t>
            </a:r>
          </a:p>
        </p:txBody>
      </p:sp>
    </p:spTree>
    <p:extLst>
      <p:ext uri="{BB962C8B-B14F-4D97-AF65-F5344CB8AC3E}">
        <p14:creationId xmlns:p14="http://schemas.microsoft.com/office/powerpoint/2010/main" val="4068704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74564-AA47-4BF2-9329-C9710898FF27}"/>
              </a:ext>
            </a:extLst>
          </p:cNvPr>
          <p:cNvSpPr>
            <a:spLocks noGrp="1"/>
          </p:cNvSpPr>
          <p:nvPr>
            <p:ph type="title"/>
          </p:nvPr>
        </p:nvSpPr>
        <p:spPr/>
        <p:txBody>
          <a:bodyPr>
            <a:noAutofit/>
          </a:bodyPr>
          <a:lstStyle/>
          <a:p>
            <a:r>
              <a:rPr lang="en-US" dirty="0"/>
              <a:t>Approximately 50% of High-Grade Serous Ovarian Cancers Have Alterations in HR Repair Genes</a:t>
            </a:r>
          </a:p>
        </p:txBody>
      </p:sp>
      <p:sp>
        <p:nvSpPr>
          <p:cNvPr id="9" name="Content Placeholder 2">
            <a:extLst>
              <a:ext uri="{FF2B5EF4-FFF2-40B4-BE49-F238E27FC236}">
                <a16:creationId xmlns:a16="http://schemas.microsoft.com/office/drawing/2014/main" id="{3F539B57-6E23-4295-A7A1-E056E632D807}"/>
              </a:ext>
            </a:extLst>
          </p:cNvPr>
          <p:cNvSpPr>
            <a:spLocks noGrp="1"/>
          </p:cNvSpPr>
          <p:nvPr>
            <p:ph idx="1"/>
          </p:nvPr>
        </p:nvSpPr>
        <p:spPr/>
        <p:txBody>
          <a:bodyPr>
            <a:normAutofit/>
          </a:bodyPr>
          <a:lstStyle/>
          <a:p>
            <a:r>
              <a:rPr lang="en-US" sz="2200" dirty="0"/>
              <a:t>HR repair genes may have mutations, deletions, amplifications, or promoter methylation</a:t>
            </a:r>
          </a:p>
        </p:txBody>
      </p:sp>
      <p:grpSp>
        <p:nvGrpSpPr>
          <p:cNvPr id="62" name="Group 7">
            <a:extLst>
              <a:ext uri="{FF2B5EF4-FFF2-40B4-BE49-F238E27FC236}">
                <a16:creationId xmlns:a16="http://schemas.microsoft.com/office/drawing/2014/main" id="{075B9814-9EBB-4878-945D-B862ED1A84FD}"/>
              </a:ext>
            </a:extLst>
          </p:cNvPr>
          <p:cNvGrpSpPr>
            <a:grpSpLocks/>
          </p:cNvGrpSpPr>
          <p:nvPr/>
        </p:nvGrpSpPr>
        <p:grpSpPr bwMode="auto">
          <a:xfrm>
            <a:off x="9389569" y="6216652"/>
            <a:ext cx="2488502" cy="447822"/>
            <a:chOff x="9527309" y="3551529"/>
            <a:chExt cx="2488502" cy="448324"/>
          </a:xfrm>
        </p:grpSpPr>
        <p:pic>
          <p:nvPicPr>
            <p:cNvPr id="63" name="Picture 9">
              <a:extLst>
                <a:ext uri="{FF2B5EF4-FFF2-40B4-BE49-F238E27FC236}">
                  <a16:creationId xmlns:a16="http://schemas.microsoft.com/office/drawing/2014/main" id="{551B43C5-53B5-4527-9564-BF84C072AC2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5" name="Rectangle 8">
              <a:extLst>
                <a:ext uri="{FF2B5EF4-FFF2-40B4-BE49-F238E27FC236}">
                  <a16:creationId xmlns:a16="http://schemas.microsoft.com/office/drawing/2014/main" id="{4A1A3DF2-2122-45EF-949C-8928D76118E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FF0000"/>
                </a:solidFill>
                <a:effectLst/>
                <a:uLnTx/>
                <a:uFillTx/>
                <a:latin typeface="Calibri" panose="020F0502020204030204" pitchFamily="34" charset="0"/>
                <a:ea typeface="+mn-ea"/>
                <a:cs typeface="Arial" panose="020B0604020202020204" pitchFamily="34" charset="0"/>
              </a:endParaRPr>
            </a:p>
          </p:txBody>
        </p:sp>
      </p:grpSp>
      <p:sp>
        <p:nvSpPr>
          <p:cNvPr id="66" name="Footer Placeholder 3">
            <a:extLst>
              <a:ext uri="{FF2B5EF4-FFF2-40B4-BE49-F238E27FC236}">
                <a16:creationId xmlns:a16="http://schemas.microsoft.com/office/drawing/2014/main" id="{83615D68-B796-492E-A6B4-6F90617CCE6B}"/>
              </a:ext>
            </a:extLst>
          </p:cNvPr>
          <p:cNvSpPr txBox="1">
            <a:spLocks/>
          </p:cNvSpPr>
          <p:nvPr/>
        </p:nvSpPr>
        <p:spPr>
          <a:xfrm>
            <a:off x="426346" y="6371994"/>
            <a:ext cx="5236398" cy="3385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2"/>
                </a:solidFill>
                <a:effectLst/>
                <a:uLnTx/>
                <a:uFillTx/>
                <a:latin typeface="Calibri" panose="020F0502020204030204"/>
                <a:ea typeface="+mn-ea"/>
                <a:cs typeface="Arial" panose="020B0604020202020204" pitchFamily="34" charset="0"/>
              </a:rPr>
              <a:t>Konstantinopoulos. Cancer Discov. 2015;5:1137.</a:t>
            </a:r>
          </a:p>
        </p:txBody>
      </p:sp>
      <p:sp>
        <p:nvSpPr>
          <p:cNvPr id="60" name="TextBox 59">
            <a:extLst>
              <a:ext uri="{FF2B5EF4-FFF2-40B4-BE49-F238E27FC236}">
                <a16:creationId xmlns:a16="http://schemas.microsoft.com/office/drawing/2014/main" id="{B5601873-312A-4589-B2C1-0FFF36732EF2}"/>
              </a:ext>
            </a:extLst>
          </p:cNvPr>
          <p:cNvSpPr txBox="1"/>
          <p:nvPr/>
        </p:nvSpPr>
        <p:spPr bwMode="auto">
          <a:xfrm>
            <a:off x="6143713" y="2015012"/>
            <a:ext cx="24711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BRCA1</a:t>
            </a:r>
            <a:r>
              <a:rPr lang="en-US" sz="1400" b="0" dirty="0">
                <a:solidFill>
                  <a:schemeClr val="bg1"/>
                </a:solidFill>
                <a:latin typeface="Calibri" panose="020F0502020204030204" pitchFamily="34" charset="0"/>
              </a:rPr>
              <a:t> germline mutations 8%</a:t>
            </a:r>
          </a:p>
        </p:txBody>
      </p:sp>
      <p:sp>
        <p:nvSpPr>
          <p:cNvPr id="104" name="TextBox 103">
            <a:extLst>
              <a:ext uri="{FF2B5EF4-FFF2-40B4-BE49-F238E27FC236}">
                <a16:creationId xmlns:a16="http://schemas.microsoft.com/office/drawing/2014/main" id="{257C44DB-EF1F-4F87-B62D-6BB36445CAF9}"/>
              </a:ext>
            </a:extLst>
          </p:cNvPr>
          <p:cNvSpPr txBox="1"/>
          <p:nvPr/>
        </p:nvSpPr>
        <p:spPr bwMode="auto">
          <a:xfrm>
            <a:off x="6679793" y="2326175"/>
            <a:ext cx="24863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BRCA1</a:t>
            </a:r>
            <a:r>
              <a:rPr lang="en-US" sz="1400" b="0" dirty="0">
                <a:solidFill>
                  <a:schemeClr val="bg1"/>
                </a:solidFill>
                <a:latin typeface="Calibri" panose="020F0502020204030204" pitchFamily="34" charset="0"/>
              </a:rPr>
              <a:t> somatic mutations 3%</a:t>
            </a:r>
          </a:p>
        </p:txBody>
      </p:sp>
      <p:sp>
        <p:nvSpPr>
          <p:cNvPr id="75" name="TextBox 74">
            <a:extLst>
              <a:ext uri="{FF2B5EF4-FFF2-40B4-BE49-F238E27FC236}">
                <a16:creationId xmlns:a16="http://schemas.microsoft.com/office/drawing/2014/main" id="{7DC88CC7-328B-47DD-BE67-6D4F4628E811}"/>
              </a:ext>
            </a:extLst>
          </p:cNvPr>
          <p:cNvSpPr txBox="1"/>
          <p:nvPr/>
        </p:nvSpPr>
        <p:spPr bwMode="auto">
          <a:xfrm>
            <a:off x="7280771" y="2634338"/>
            <a:ext cx="24863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BRCA2</a:t>
            </a:r>
            <a:r>
              <a:rPr lang="en-US" sz="1400" b="0" dirty="0">
                <a:solidFill>
                  <a:schemeClr val="bg1"/>
                </a:solidFill>
                <a:latin typeface="Calibri" panose="020F0502020204030204" pitchFamily="34" charset="0"/>
              </a:rPr>
              <a:t> germline mutations 6%</a:t>
            </a:r>
          </a:p>
        </p:txBody>
      </p:sp>
      <p:sp>
        <p:nvSpPr>
          <p:cNvPr id="77" name="TextBox 76">
            <a:extLst>
              <a:ext uri="{FF2B5EF4-FFF2-40B4-BE49-F238E27FC236}">
                <a16:creationId xmlns:a16="http://schemas.microsoft.com/office/drawing/2014/main" id="{7F12E0BF-A20E-4B7E-86B4-6EF23D3227CF}"/>
              </a:ext>
            </a:extLst>
          </p:cNvPr>
          <p:cNvSpPr txBox="1"/>
          <p:nvPr/>
        </p:nvSpPr>
        <p:spPr bwMode="auto">
          <a:xfrm>
            <a:off x="7473865" y="3086742"/>
            <a:ext cx="23114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BRCA2</a:t>
            </a:r>
            <a:r>
              <a:rPr lang="en-US" sz="1400" b="0" dirty="0">
                <a:solidFill>
                  <a:schemeClr val="bg1"/>
                </a:solidFill>
                <a:latin typeface="Calibri" panose="020F0502020204030204" pitchFamily="34" charset="0"/>
              </a:rPr>
              <a:t> somatic mutations 3%</a:t>
            </a:r>
          </a:p>
        </p:txBody>
      </p:sp>
      <p:sp>
        <p:nvSpPr>
          <p:cNvPr id="92" name="TextBox 91">
            <a:extLst>
              <a:ext uri="{FF2B5EF4-FFF2-40B4-BE49-F238E27FC236}">
                <a16:creationId xmlns:a16="http://schemas.microsoft.com/office/drawing/2014/main" id="{9CCE9653-ED09-45CF-AE49-BBC8618F87D4}"/>
              </a:ext>
            </a:extLst>
          </p:cNvPr>
          <p:cNvSpPr txBox="1"/>
          <p:nvPr/>
        </p:nvSpPr>
        <p:spPr bwMode="auto">
          <a:xfrm>
            <a:off x="7576295" y="3694459"/>
            <a:ext cx="28916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BRCA1</a:t>
            </a:r>
            <a:r>
              <a:rPr lang="en-US" sz="1400" b="0" dirty="0">
                <a:solidFill>
                  <a:schemeClr val="bg1"/>
                </a:solidFill>
                <a:latin typeface="Calibri" panose="020F0502020204030204" pitchFamily="34" charset="0"/>
              </a:rPr>
              <a:t> promoter methylation 10%</a:t>
            </a:r>
          </a:p>
        </p:txBody>
      </p:sp>
      <p:sp>
        <p:nvSpPr>
          <p:cNvPr id="95" name="TextBox 94">
            <a:extLst>
              <a:ext uri="{FF2B5EF4-FFF2-40B4-BE49-F238E27FC236}">
                <a16:creationId xmlns:a16="http://schemas.microsoft.com/office/drawing/2014/main" id="{CFC1996E-5A66-4135-8312-A47268CD8163}"/>
              </a:ext>
            </a:extLst>
          </p:cNvPr>
          <p:cNvSpPr txBox="1"/>
          <p:nvPr/>
        </p:nvSpPr>
        <p:spPr bwMode="auto">
          <a:xfrm>
            <a:off x="7454052" y="4319810"/>
            <a:ext cx="23172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CDK12</a:t>
            </a:r>
            <a:r>
              <a:rPr lang="en-US" sz="1400" b="0" dirty="0">
                <a:solidFill>
                  <a:schemeClr val="bg1"/>
                </a:solidFill>
                <a:latin typeface="Calibri" panose="020F0502020204030204" pitchFamily="34" charset="0"/>
              </a:rPr>
              <a:t> mutations 3%</a:t>
            </a:r>
          </a:p>
        </p:txBody>
      </p:sp>
      <p:sp>
        <p:nvSpPr>
          <p:cNvPr id="96" name="TextBox 95">
            <a:extLst>
              <a:ext uri="{FF2B5EF4-FFF2-40B4-BE49-F238E27FC236}">
                <a16:creationId xmlns:a16="http://schemas.microsoft.com/office/drawing/2014/main" id="{5BF8D496-D56D-4DC2-A2AF-0253B193A27A}"/>
              </a:ext>
            </a:extLst>
          </p:cNvPr>
          <p:cNvSpPr txBox="1"/>
          <p:nvPr/>
        </p:nvSpPr>
        <p:spPr bwMode="auto">
          <a:xfrm>
            <a:off x="7514679" y="4571878"/>
            <a:ext cx="3165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RAD51C</a:t>
            </a:r>
            <a:r>
              <a:rPr lang="en-US" sz="1400" b="0" dirty="0">
                <a:solidFill>
                  <a:schemeClr val="bg1"/>
                </a:solidFill>
                <a:latin typeface="Calibri" panose="020F0502020204030204" pitchFamily="34" charset="0"/>
              </a:rPr>
              <a:t> promoter methylation 2%</a:t>
            </a:r>
          </a:p>
        </p:txBody>
      </p:sp>
      <p:sp>
        <p:nvSpPr>
          <p:cNvPr id="99" name="TextBox 98">
            <a:extLst>
              <a:ext uri="{FF2B5EF4-FFF2-40B4-BE49-F238E27FC236}">
                <a16:creationId xmlns:a16="http://schemas.microsoft.com/office/drawing/2014/main" id="{20D802C0-758F-4841-B1F7-60AE0D7F8774}"/>
              </a:ext>
            </a:extLst>
          </p:cNvPr>
          <p:cNvSpPr txBox="1"/>
          <p:nvPr/>
        </p:nvSpPr>
        <p:spPr bwMode="auto">
          <a:xfrm>
            <a:off x="7370567" y="4791310"/>
            <a:ext cx="23172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FA gene</a:t>
            </a:r>
            <a:r>
              <a:rPr lang="en-US" sz="1400" b="0" dirty="0">
                <a:solidFill>
                  <a:schemeClr val="bg1"/>
                </a:solidFill>
                <a:latin typeface="Calibri" panose="020F0502020204030204" pitchFamily="34" charset="0"/>
              </a:rPr>
              <a:t> mutations 2%</a:t>
            </a:r>
          </a:p>
        </p:txBody>
      </p:sp>
      <p:sp>
        <p:nvSpPr>
          <p:cNvPr id="103" name="TextBox 102">
            <a:extLst>
              <a:ext uri="{FF2B5EF4-FFF2-40B4-BE49-F238E27FC236}">
                <a16:creationId xmlns:a16="http://schemas.microsoft.com/office/drawing/2014/main" id="{8013D7FD-DBFC-4846-AE83-287EDAC13BE9}"/>
              </a:ext>
            </a:extLst>
          </p:cNvPr>
          <p:cNvSpPr txBox="1"/>
          <p:nvPr/>
        </p:nvSpPr>
        <p:spPr bwMode="auto">
          <a:xfrm>
            <a:off x="7361167" y="5054001"/>
            <a:ext cx="30783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Core RAD gene</a:t>
            </a:r>
            <a:r>
              <a:rPr lang="en-US" sz="1400" b="0" dirty="0">
                <a:solidFill>
                  <a:schemeClr val="bg1"/>
                </a:solidFill>
                <a:latin typeface="Calibri" panose="020F0502020204030204" pitchFamily="34" charset="0"/>
              </a:rPr>
              <a:t> mutations 1.5%</a:t>
            </a:r>
          </a:p>
        </p:txBody>
      </p:sp>
      <p:sp>
        <p:nvSpPr>
          <p:cNvPr id="110" name="TextBox 109">
            <a:extLst>
              <a:ext uri="{FF2B5EF4-FFF2-40B4-BE49-F238E27FC236}">
                <a16:creationId xmlns:a16="http://schemas.microsoft.com/office/drawing/2014/main" id="{448C0B4F-0015-4C58-AFAC-BBFF18531CE1}"/>
              </a:ext>
            </a:extLst>
          </p:cNvPr>
          <p:cNvSpPr txBox="1"/>
          <p:nvPr/>
        </p:nvSpPr>
        <p:spPr bwMode="auto">
          <a:xfrm>
            <a:off x="7310331" y="5319508"/>
            <a:ext cx="32369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HR DNA-damage gene</a:t>
            </a:r>
            <a:r>
              <a:rPr lang="en-US" sz="1400" b="0" dirty="0">
                <a:solidFill>
                  <a:schemeClr val="bg1"/>
                </a:solidFill>
                <a:latin typeface="Calibri" panose="020F0502020204030204" pitchFamily="34" charset="0"/>
              </a:rPr>
              <a:t> mutations 2%</a:t>
            </a:r>
          </a:p>
        </p:txBody>
      </p:sp>
      <p:sp>
        <p:nvSpPr>
          <p:cNvPr id="126" name="TextBox 125">
            <a:extLst>
              <a:ext uri="{FF2B5EF4-FFF2-40B4-BE49-F238E27FC236}">
                <a16:creationId xmlns:a16="http://schemas.microsoft.com/office/drawing/2014/main" id="{70C64C12-088C-4B80-B6DA-A8CE0F817C94}"/>
              </a:ext>
            </a:extLst>
          </p:cNvPr>
          <p:cNvSpPr txBox="1"/>
          <p:nvPr/>
        </p:nvSpPr>
        <p:spPr bwMode="auto">
          <a:xfrm>
            <a:off x="2953642" y="5098269"/>
            <a:ext cx="2398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Cyclin E1 amplification 15</a:t>
            </a:r>
            <a:r>
              <a:rPr lang="en-US" sz="1400" b="0" dirty="0">
                <a:solidFill>
                  <a:schemeClr val="bg1"/>
                </a:solidFill>
                <a:latin typeface="Calibri" panose="020F0502020204030204" pitchFamily="34" charset="0"/>
              </a:rPr>
              <a:t>%</a:t>
            </a:r>
          </a:p>
        </p:txBody>
      </p:sp>
      <p:sp>
        <p:nvSpPr>
          <p:cNvPr id="128" name="TextBox 127">
            <a:extLst>
              <a:ext uri="{FF2B5EF4-FFF2-40B4-BE49-F238E27FC236}">
                <a16:creationId xmlns:a16="http://schemas.microsoft.com/office/drawing/2014/main" id="{088C7687-D04D-4936-85F4-98200420E5BC}"/>
              </a:ext>
            </a:extLst>
          </p:cNvPr>
          <p:cNvSpPr txBox="1"/>
          <p:nvPr/>
        </p:nvSpPr>
        <p:spPr bwMode="auto">
          <a:xfrm>
            <a:off x="2883999" y="4271045"/>
            <a:ext cx="206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MMR mutations 3</a:t>
            </a:r>
            <a:r>
              <a:rPr lang="en-US" sz="1400" b="0" dirty="0">
                <a:solidFill>
                  <a:schemeClr val="bg1"/>
                </a:solidFill>
                <a:latin typeface="Calibri" panose="020F0502020204030204" pitchFamily="34" charset="0"/>
              </a:rPr>
              <a:t>%</a:t>
            </a:r>
          </a:p>
        </p:txBody>
      </p:sp>
      <p:sp>
        <p:nvSpPr>
          <p:cNvPr id="130" name="TextBox 129">
            <a:extLst>
              <a:ext uri="{FF2B5EF4-FFF2-40B4-BE49-F238E27FC236}">
                <a16:creationId xmlns:a16="http://schemas.microsoft.com/office/drawing/2014/main" id="{E42FBB15-B119-4117-ABBF-76BBF8124CF2}"/>
              </a:ext>
            </a:extLst>
          </p:cNvPr>
          <p:cNvSpPr txBox="1"/>
          <p:nvPr/>
        </p:nvSpPr>
        <p:spPr bwMode="auto">
          <a:xfrm>
            <a:off x="2363258" y="3713644"/>
            <a:ext cx="206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NER mutations 4</a:t>
            </a:r>
            <a:r>
              <a:rPr lang="en-US" sz="1400" b="0" dirty="0">
                <a:solidFill>
                  <a:schemeClr val="bg1"/>
                </a:solidFill>
                <a:latin typeface="Calibri" panose="020F0502020204030204" pitchFamily="34" charset="0"/>
              </a:rPr>
              <a:t>% to 8%</a:t>
            </a:r>
          </a:p>
        </p:txBody>
      </p:sp>
      <p:sp>
        <p:nvSpPr>
          <p:cNvPr id="132" name="TextBox 131">
            <a:extLst>
              <a:ext uri="{FF2B5EF4-FFF2-40B4-BE49-F238E27FC236}">
                <a16:creationId xmlns:a16="http://schemas.microsoft.com/office/drawing/2014/main" id="{8584CE73-9BE3-46E2-AC30-CA6C99FF852F}"/>
              </a:ext>
            </a:extLst>
          </p:cNvPr>
          <p:cNvSpPr txBox="1"/>
          <p:nvPr/>
        </p:nvSpPr>
        <p:spPr bwMode="auto">
          <a:xfrm>
            <a:off x="3968244" y="2405050"/>
            <a:ext cx="206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Other 21</a:t>
            </a:r>
            <a:r>
              <a:rPr lang="en-US" sz="1400" b="0" dirty="0">
                <a:solidFill>
                  <a:schemeClr val="bg1"/>
                </a:solidFill>
                <a:latin typeface="Calibri" panose="020F0502020204030204" pitchFamily="34" charset="0"/>
              </a:rPr>
              <a:t>%</a:t>
            </a:r>
          </a:p>
        </p:txBody>
      </p:sp>
      <p:sp>
        <p:nvSpPr>
          <p:cNvPr id="134" name="TextBox 133">
            <a:extLst>
              <a:ext uri="{FF2B5EF4-FFF2-40B4-BE49-F238E27FC236}">
                <a16:creationId xmlns:a16="http://schemas.microsoft.com/office/drawing/2014/main" id="{2A3E2CED-3770-4A99-8EBD-EC5C2A2041BB}"/>
              </a:ext>
            </a:extLst>
          </p:cNvPr>
          <p:cNvSpPr txBox="1"/>
          <p:nvPr/>
        </p:nvSpPr>
        <p:spPr>
          <a:xfrm>
            <a:off x="2804862" y="5489419"/>
            <a:ext cx="1804418" cy="226457"/>
          </a:xfrm>
          <a:prstGeom prst="rect">
            <a:avLst/>
          </a:prstGeom>
          <a:noFill/>
        </p:spPr>
        <p:txBody>
          <a:bodyPr wrap="square" lIns="45720" rIns="45720" rtlCol="0">
            <a:noAutofit/>
          </a:bodyPr>
          <a:lstStyle/>
          <a:p>
            <a:pPr algn="ctr" defTabSz="457119" fontAlgn="auto">
              <a:lnSpc>
                <a:spcPct val="90000"/>
              </a:lnSpc>
              <a:spcBef>
                <a:spcPts val="0"/>
              </a:spcBef>
              <a:spcAft>
                <a:spcPts val="0"/>
              </a:spcAft>
              <a:defRPr/>
            </a:pPr>
            <a:r>
              <a:rPr lang="en-US" sz="1600" b="1" dirty="0">
                <a:solidFill>
                  <a:srgbClr val="FF8671">
                    <a:lumMod val="75000"/>
                  </a:srgbClr>
                </a:solidFill>
                <a:latin typeface="Calibri" panose="020F0502020204030204" pitchFamily="34" charset="0"/>
                <a:cs typeface="Calibri" panose="020F0502020204030204" pitchFamily="34" charset="0"/>
              </a:rPr>
              <a:t>HR PROFICIENT</a:t>
            </a:r>
          </a:p>
        </p:txBody>
      </p:sp>
      <p:sp>
        <p:nvSpPr>
          <p:cNvPr id="136" name="TextBox 135">
            <a:extLst>
              <a:ext uri="{FF2B5EF4-FFF2-40B4-BE49-F238E27FC236}">
                <a16:creationId xmlns:a16="http://schemas.microsoft.com/office/drawing/2014/main" id="{1AF8ED4A-FC3A-456D-AEDE-C579F86F36A8}"/>
              </a:ext>
            </a:extLst>
          </p:cNvPr>
          <p:cNvSpPr txBox="1"/>
          <p:nvPr/>
        </p:nvSpPr>
        <p:spPr>
          <a:xfrm>
            <a:off x="5567804" y="6260258"/>
            <a:ext cx="2431846" cy="272266"/>
          </a:xfrm>
          <a:prstGeom prst="rect">
            <a:avLst/>
          </a:prstGeom>
          <a:noFill/>
        </p:spPr>
        <p:txBody>
          <a:bodyPr wrap="square" lIns="45720" rIns="45720" rtlCol="0">
            <a:noAutofit/>
          </a:bodyPr>
          <a:lstStyle/>
          <a:p>
            <a:pPr algn="ctr" defTabSz="457119" fontAlgn="auto">
              <a:lnSpc>
                <a:spcPct val="90000"/>
              </a:lnSpc>
              <a:spcBef>
                <a:spcPts val="0"/>
              </a:spcBef>
              <a:spcAft>
                <a:spcPts val="0"/>
              </a:spcAft>
              <a:defRPr/>
            </a:pPr>
            <a:r>
              <a:rPr lang="en-US" sz="1600" b="1" dirty="0">
                <a:solidFill>
                  <a:srgbClr val="FF8671">
                    <a:lumMod val="75000"/>
                  </a:srgbClr>
                </a:solidFill>
                <a:latin typeface="Calibri" panose="020F0502020204030204" pitchFamily="34" charset="0"/>
                <a:cs typeface="Calibri" panose="020F0502020204030204" pitchFamily="34" charset="0"/>
              </a:rPr>
              <a:t>POSSIBLY HR DEFICIENT</a:t>
            </a:r>
          </a:p>
        </p:txBody>
      </p:sp>
      <p:sp>
        <p:nvSpPr>
          <p:cNvPr id="138" name="TextBox 137">
            <a:extLst>
              <a:ext uri="{FF2B5EF4-FFF2-40B4-BE49-F238E27FC236}">
                <a16:creationId xmlns:a16="http://schemas.microsoft.com/office/drawing/2014/main" id="{5C9BC11C-6792-4A54-AD17-9B9E0502031B}"/>
              </a:ext>
            </a:extLst>
          </p:cNvPr>
          <p:cNvSpPr txBox="1"/>
          <p:nvPr/>
        </p:nvSpPr>
        <p:spPr>
          <a:xfrm>
            <a:off x="8748500" y="1992578"/>
            <a:ext cx="1885320" cy="291666"/>
          </a:xfrm>
          <a:prstGeom prst="rect">
            <a:avLst/>
          </a:prstGeom>
          <a:noFill/>
        </p:spPr>
        <p:txBody>
          <a:bodyPr wrap="square" lIns="45720" rIns="45720" rtlCol="0">
            <a:noAutofit/>
          </a:bodyPr>
          <a:lstStyle/>
          <a:p>
            <a:pPr algn="ctr" defTabSz="457119" fontAlgn="auto">
              <a:lnSpc>
                <a:spcPct val="90000"/>
              </a:lnSpc>
              <a:spcBef>
                <a:spcPts val="0"/>
              </a:spcBef>
              <a:spcAft>
                <a:spcPts val="0"/>
              </a:spcAft>
              <a:defRPr/>
            </a:pPr>
            <a:r>
              <a:rPr lang="en-US" sz="1600" b="1" dirty="0">
                <a:solidFill>
                  <a:srgbClr val="FF8671">
                    <a:lumMod val="75000"/>
                  </a:srgbClr>
                </a:solidFill>
                <a:latin typeface="Calibri" panose="020F0502020204030204" pitchFamily="34" charset="0"/>
                <a:cs typeface="Calibri" panose="020F0502020204030204" pitchFamily="34" charset="0"/>
              </a:rPr>
              <a:t>HR DEFICIENT</a:t>
            </a:r>
          </a:p>
        </p:txBody>
      </p:sp>
      <p:sp>
        <p:nvSpPr>
          <p:cNvPr id="140" name="TextBox 139">
            <a:extLst>
              <a:ext uri="{FF2B5EF4-FFF2-40B4-BE49-F238E27FC236}">
                <a16:creationId xmlns:a16="http://schemas.microsoft.com/office/drawing/2014/main" id="{63B43170-7F0B-4D3D-87B9-3E2AC9C781CA}"/>
              </a:ext>
            </a:extLst>
          </p:cNvPr>
          <p:cNvSpPr txBox="1"/>
          <p:nvPr/>
        </p:nvSpPr>
        <p:spPr>
          <a:xfrm>
            <a:off x="1456723" y="1891269"/>
            <a:ext cx="4465150" cy="721167"/>
          </a:xfrm>
          <a:prstGeom prst="rect">
            <a:avLst/>
          </a:prstGeom>
          <a:noFill/>
        </p:spPr>
        <p:txBody>
          <a:bodyPr wrap="square" lIns="45720" rIns="45720" rtlCol="0">
            <a:noAutofit/>
          </a:bodyPr>
          <a:lstStyle/>
          <a:p>
            <a:pPr algn="ctr" defTabSz="457119" fontAlgn="auto">
              <a:lnSpc>
                <a:spcPct val="90000"/>
              </a:lnSpc>
              <a:spcBef>
                <a:spcPts val="0"/>
              </a:spcBef>
              <a:spcAft>
                <a:spcPts val="0"/>
              </a:spcAft>
              <a:defRPr/>
            </a:pPr>
            <a:r>
              <a:rPr lang="en-US" sz="1600" b="1" dirty="0">
                <a:solidFill>
                  <a:srgbClr val="FF8671">
                    <a:lumMod val="75000"/>
                  </a:srgbClr>
                </a:solidFill>
                <a:latin typeface="Calibri" panose="020F0502020204030204" pitchFamily="34" charset="0"/>
                <a:cs typeface="Calibri" panose="020F0502020204030204" pitchFamily="34" charset="0"/>
              </a:rPr>
              <a:t>OTHER (some may be HR deficient via upregulation</a:t>
            </a:r>
          </a:p>
          <a:p>
            <a:pPr algn="ctr" defTabSz="457119" fontAlgn="auto">
              <a:lnSpc>
                <a:spcPct val="90000"/>
              </a:lnSpc>
              <a:spcBef>
                <a:spcPts val="0"/>
              </a:spcBef>
              <a:spcAft>
                <a:spcPts val="0"/>
              </a:spcAft>
              <a:defRPr/>
            </a:pPr>
            <a:r>
              <a:rPr lang="en-US" sz="1600" b="1" dirty="0">
                <a:solidFill>
                  <a:srgbClr val="FF8671">
                    <a:lumMod val="75000"/>
                  </a:srgbClr>
                </a:solidFill>
                <a:latin typeface="Calibri" panose="020F0502020204030204" pitchFamily="34" charset="0"/>
                <a:cs typeface="Calibri" panose="020F0502020204030204" pitchFamily="34" charset="0"/>
              </a:rPr>
              <a:t>of miRNAs or other mechanisms)</a:t>
            </a:r>
          </a:p>
        </p:txBody>
      </p:sp>
      <p:cxnSp>
        <p:nvCxnSpPr>
          <p:cNvPr id="142" name="Straight Connector 141">
            <a:extLst>
              <a:ext uri="{FF2B5EF4-FFF2-40B4-BE49-F238E27FC236}">
                <a16:creationId xmlns:a16="http://schemas.microsoft.com/office/drawing/2014/main" id="{0A258A80-2B58-4998-8CEC-8D58A8798419}"/>
              </a:ext>
            </a:extLst>
          </p:cNvPr>
          <p:cNvCxnSpPr>
            <a:cxnSpLocks/>
          </p:cNvCxnSpPr>
          <p:nvPr/>
        </p:nvCxnSpPr>
        <p:spPr bwMode="auto">
          <a:xfrm flipH="1" flipV="1">
            <a:off x="5020731" y="2627820"/>
            <a:ext cx="185582" cy="233612"/>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EC546EFA-23F2-4D58-B476-1D28A0E84A22}"/>
              </a:ext>
            </a:extLst>
          </p:cNvPr>
          <p:cNvCxnSpPr>
            <a:cxnSpLocks/>
          </p:cNvCxnSpPr>
          <p:nvPr/>
        </p:nvCxnSpPr>
        <p:spPr bwMode="auto">
          <a:xfrm flipH="1">
            <a:off x="4444178" y="3845059"/>
            <a:ext cx="284664" cy="7085"/>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31A43ACF-E7CA-454E-9F7C-C8F58F3F4616}"/>
              </a:ext>
            </a:extLst>
          </p:cNvPr>
          <p:cNvCxnSpPr>
            <a:cxnSpLocks/>
          </p:cNvCxnSpPr>
          <p:nvPr/>
        </p:nvCxnSpPr>
        <p:spPr bwMode="auto">
          <a:xfrm flipV="1">
            <a:off x="6432690" y="2287574"/>
            <a:ext cx="77442" cy="253510"/>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B3490B57-FCC5-48D3-BE63-38AAF47235E7}"/>
              </a:ext>
            </a:extLst>
          </p:cNvPr>
          <p:cNvCxnSpPr>
            <a:cxnSpLocks/>
          </p:cNvCxnSpPr>
          <p:nvPr/>
        </p:nvCxnSpPr>
        <p:spPr bwMode="auto">
          <a:xfrm flipV="1">
            <a:off x="6853932" y="2553940"/>
            <a:ext cx="131756" cy="214868"/>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5010F188-98C9-4B61-AA16-0BDB4BD5B7DE}"/>
              </a:ext>
            </a:extLst>
          </p:cNvPr>
          <p:cNvCxnSpPr>
            <a:cxnSpLocks/>
          </p:cNvCxnSpPr>
          <p:nvPr/>
        </p:nvCxnSpPr>
        <p:spPr bwMode="auto">
          <a:xfrm flipV="1">
            <a:off x="7117472" y="2847315"/>
            <a:ext cx="180277" cy="145006"/>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50ED5330-2F92-47F1-A84B-2C41198C707D}"/>
              </a:ext>
            </a:extLst>
          </p:cNvPr>
          <p:cNvCxnSpPr>
            <a:cxnSpLocks/>
          </p:cNvCxnSpPr>
          <p:nvPr/>
        </p:nvCxnSpPr>
        <p:spPr bwMode="auto">
          <a:xfrm flipV="1">
            <a:off x="7303670" y="3256739"/>
            <a:ext cx="229912" cy="82912"/>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8E51700E-ABDD-47AE-B316-E29AFDBC2CC1}"/>
              </a:ext>
            </a:extLst>
          </p:cNvPr>
          <p:cNvCxnSpPr>
            <a:cxnSpLocks/>
          </p:cNvCxnSpPr>
          <p:nvPr/>
        </p:nvCxnSpPr>
        <p:spPr bwMode="auto">
          <a:xfrm>
            <a:off x="7400989" y="3840754"/>
            <a:ext cx="233592" cy="0"/>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B2D43156-4AD5-4EF4-B751-BD65E5FF2611}"/>
              </a:ext>
            </a:extLst>
          </p:cNvPr>
          <p:cNvCxnSpPr>
            <a:cxnSpLocks/>
          </p:cNvCxnSpPr>
          <p:nvPr/>
        </p:nvCxnSpPr>
        <p:spPr bwMode="auto">
          <a:xfrm>
            <a:off x="7319797" y="4378003"/>
            <a:ext cx="197988" cy="68869"/>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A1425FFC-356D-4CE5-BCE1-D1DE73CEB7CD}"/>
              </a:ext>
            </a:extLst>
          </p:cNvPr>
          <p:cNvCxnSpPr>
            <a:cxnSpLocks/>
          </p:cNvCxnSpPr>
          <p:nvPr/>
        </p:nvCxnSpPr>
        <p:spPr bwMode="auto">
          <a:xfrm>
            <a:off x="7219856" y="4537874"/>
            <a:ext cx="313726" cy="167663"/>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D3D3D19B-76FF-4CE5-9FE9-D45825F75FC8}"/>
              </a:ext>
            </a:extLst>
          </p:cNvPr>
          <p:cNvCxnSpPr>
            <a:cxnSpLocks/>
          </p:cNvCxnSpPr>
          <p:nvPr/>
        </p:nvCxnSpPr>
        <p:spPr bwMode="auto">
          <a:xfrm>
            <a:off x="7110443" y="4650396"/>
            <a:ext cx="301519" cy="201102"/>
          </a:xfrm>
          <a:prstGeom prst="line">
            <a:avLst/>
          </a:prstGeom>
          <a:noFill/>
          <a:ln w="28575"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CDEBD5BC-AA9A-4E8C-8983-4C47D9DF00A8}"/>
              </a:ext>
            </a:extLst>
          </p:cNvPr>
          <p:cNvCxnSpPr>
            <a:cxnSpLocks/>
          </p:cNvCxnSpPr>
          <p:nvPr/>
        </p:nvCxnSpPr>
        <p:spPr bwMode="auto">
          <a:xfrm>
            <a:off x="7027338" y="4780143"/>
            <a:ext cx="391288" cy="323256"/>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AB727DE8-E3D6-44C1-A395-0D82236CC103}"/>
              </a:ext>
            </a:extLst>
          </p:cNvPr>
          <p:cNvCxnSpPr>
            <a:cxnSpLocks/>
          </p:cNvCxnSpPr>
          <p:nvPr/>
        </p:nvCxnSpPr>
        <p:spPr bwMode="auto">
          <a:xfrm>
            <a:off x="6926709" y="4871165"/>
            <a:ext cx="406307" cy="483487"/>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570D56A9-6234-4D9D-8ED0-F7D8D7631C8E}"/>
              </a:ext>
            </a:extLst>
          </p:cNvPr>
          <p:cNvCxnSpPr>
            <a:cxnSpLocks/>
          </p:cNvCxnSpPr>
          <p:nvPr/>
        </p:nvCxnSpPr>
        <p:spPr bwMode="auto">
          <a:xfrm>
            <a:off x="6609413" y="5012382"/>
            <a:ext cx="156863" cy="332995"/>
          </a:xfrm>
          <a:prstGeom prst="line">
            <a:avLst/>
          </a:prstGeom>
          <a:noFill/>
          <a:ln w="28575"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BB3B4446-7C3D-4802-94A8-79D7B1AD21BC}"/>
              </a:ext>
            </a:extLst>
          </p:cNvPr>
          <p:cNvCxnSpPr>
            <a:cxnSpLocks/>
          </p:cNvCxnSpPr>
          <p:nvPr/>
        </p:nvCxnSpPr>
        <p:spPr bwMode="auto">
          <a:xfrm>
            <a:off x="6143713" y="5144083"/>
            <a:ext cx="0" cy="480169"/>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427595D4-59EF-43F7-9BF9-93693045FB7D}"/>
              </a:ext>
            </a:extLst>
          </p:cNvPr>
          <p:cNvCxnSpPr>
            <a:cxnSpLocks/>
          </p:cNvCxnSpPr>
          <p:nvPr/>
        </p:nvCxnSpPr>
        <p:spPr bwMode="auto">
          <a:xfrm flipH="1">
            <a:off x="5049212" y="4841158"/>
            <a:ext cx="212428" cy="262241"/>
          </a:xfrm>
          <a:prstGeom prst="line">
            <a:avLst/>
          </a:prstGeom>
          <a:noFill/>
          <a:ln w="28575" cap="flat" cmpd="sng" algn="ctr">
            <a:solidFill>
              <a:schemeClr val="bg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30F15AB8-8614-40DF-BF73-4D4B37E1189E}"/>
              </a:ext>
            </a:extLst>
          </p:cNvPr>
          <p:cNvCxnSpPr>
            <a:cxnSpLocks/>
          </p:cNvCxnSpPr>
          <p:nvPr/>
        </p:nvCxnSpPr>
        <p:spPr bwMode="auto">
          <a:xfrm flipH="1">
            <a:off x="4695153" y="4319810"/>
            <a:ext cx="157008" cy="58193"/>
          </a:xfrm>
          <a:prstGeom prst="line">
            <a:avLst/>
          </a:prstGeom>
          <a:noFill/>
          <a:ln w="28575" cap="flat" cmpd="sng" algn="ctr">
            <a:solidFill>
              <a:schemeClr val="bg1"/>
            </a:solidFill>
            <a:prstDash val="solid"/>
            <a:round/>
            <a:headEnd type="none" w="med" len="med"/>
            <a:tailEnd type="none" w="med" len="med"/>
          </a:ln>
          <a:effectLst/>
        </p:spPr>
      </p:cxnSp>
      <p:grpSp>
        <p:nvGrpSpPr>
          <p:cNvPr id="147" name="Group 146">
            <a:extLst>
              <a:ext uri="{FF2B5EF4-FFF2-40B4-BE49-F238E27FC236}">
                <a16:creationId xmlns:a16="http://schemas.microsoft.com/office/drawing/2014/main" id="{5CE5553A-DA9D-4917-A25C-593600ACE626}"/>
              </a:ext>
            </a:extLst>
          </p:cNvPr>
          <p:cNvGrpSpPr/>
          <p:nvPr/>
        </p:nvGrpSpPr>
        <p:grpSpPr>
          <a:xfrm>
            <a:off x="4285162" y="1974687"/>
            <a:ext cx="3201262" cy="4090428"/>
            <a:chOff x="4285162" y="1974687"/>
            <a:chExt cx="3201262" cy="4090428"/>
          </a:xfrm>
        </p:grpSpPr>
        <p:sp>
          <p:nvSpPr>
            <p:cNvPr id="3" name="Partial Circle 2">
              <a:extLst>
                <a:ext uri="{FF2B5EF4-FFF2-40B4-BE49-F238E27FC236}">
                  <a16:creationId xmlns:a16="http://schemas.microsoft.com/office/drawing/2014/main" id="{F5C63897-1938-4FCA-B76F-35777645964E}"/>
                </a:ext>
              </a:extLst>
            </p:cNvPr>
            <p:cNvSpPr/>
            <p:nvPr/>
          </p:nvSpPr>
          <p:spPr bwMode="auto">
            <a:xfrm>
              <a:off x="4728842" y="2477841"/>
              <a:ext cx="2748606" cy="2748606"/>
            </a:xfrm>
            <a:prstGeom prst="pie">
              <a:avLst>
                <a:gd name="adj1" fmla="val 11693935"/>
                <a:gd name="adj2" fmla="val 16200000"/>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 name="Partial Circle 3">
              <a:extLst>
                <a:ext uri="{FF2B5EF4-FFF2-40B4-BE49-F238E27FC236}">
                  <a16:creationId xmlns:a16="http://schemas.microsoft.com/office/drawing/2014/main" id="{AFE93418-029C-4ECC-8EA0-6F788543D9C8}"/>
                </a:ext>
              </a:extLst>
            </p:cNvPr>
            <p:cNvSpPr/>
            <p:nvPr/>
          </p:nvSpPr>
          <p:spPr bwMode="auto">
            <a:xfrm>
              <a:off x="4728842" y="2477841"/>
              <a:ext cx="2748606" cy="2748606"/>
            </a:xfrm>
            <a:prstGeom prst="pie">
              <a:avLst>
                <a:gd name="adj1" fmla="val 9932383"/>
                <a:gd name="adj2" fmla="val 11685410"/>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 name="Partial Circle 4">
              <a:extLst>
                <a:ext uri="{FF2B5EF4-FFF2-40B4-BE49-F238E27FC236}">
                  <a16:creationId xmlns:a16="http://schemas.microsoft.com/office/drawing/2014/main" id="{11EA0D37-5861-4AA2-B05C-CA49E1168A0A}"/>
                </a:ext>
              </a:extLst>
            </p:cNvPr>
            <p:cNvSpPr/>
            <p:nvPr/>
          </p:nvSpPr>
          <p:spPr bwMode="auto">
            <a:xfrm>
              <a:off x="4728842" y="2477841"/>
              <a:ext cx="2748606" cy="2748606"/>
            </a:xfrm>
            <a:prstGeom prst="pie">
              <a:avLst>
                <a:gd name="adj1" fmla="val 9280895"/>
                <a:gd name="adj2" fmla="val 9923867"/>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 name="Partial Circle 5">
              <a:extLst>
                <a:ext uri="{FF2B5EF4-FFF2-40B4-BE49-F238E27FC236}">
                  <a16:creationId xmlns:a16="http://schemas.microsoft.com/office/drawing/2014/main" id="{38439135-9C7A-4F73-A277-D107C82EE18D}"/>
                </a:ext>
              </a:extLst>
            </p:cNvPr>
            <p:cNvSpPr/>
            <p:nvPr/>
          </p:nvSpPr>
          <p:spPr bwMode="auto">
            <a:xfrm>
              <a:off x="4728842" y="2477841"/>
              <a:ext cx="2748606" cy="2748606"/>
            </a:xfrm>
            <a:prstGeom prst="pie">
              <a:avLst>
                <a:gd name="adj1" fmla="val 6058132"/>
                <a:gd name="adj2" fmla="val 9292781"/>
              </a:avLst>
            </a:prstGeom>
            <a:solidFill>
              <a:schemeClr val="accent4">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 name="Partial Circle 6">
              <a:extLst>
                <a:ext uri="{FF2B5EF4-FFF2-40B4-BE49-F238E27FC236}">
                  <a16:creationId xmlns:a16="http://schemas.microsoft.com/office/drawing/2014/main" id="{21EEF025-DD4F-43E7-AEFA-44B4E2758A56}"/>
                </a:ext>
              </a:extLst>
            </p:cNvPr>
            <p:cNvSpPr/>
            <p:nvPr/>
          </p:nvSpPr>
          <p:spPr bwMode="auto">
            <a:xfrm>
              <a:off x="4728842" y="2477841"/>
              <a:ext cx="2748606" cy="2748606"/>
            </a:xfrm>
            <a:prstGeom prst="pie">
              <a:avLst>
                <a:gd name="adj1" fmla="val 4573807"/>
                <a:gd name="adj2" fmla="val 6052198"/>
              </a:avLst>
            </a:prstGeom>
            <a:solidFill>
              <a:schemeClr val="accent4">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 name="Partial Circle 7">
              <a:extLst>
                <a:ext uri="{FF2B5EF4-FFF2-40B4-BE49-F238E27FC236}">
                  <a16:creationId xmlns:a16="http://schemas.microsoft.com/office/drawing/2014/main" id="{07A31AF3-E5F1-4D6B-91F0-30A6C71DD119}"/>
                </a:ext>
              </a:extLst>
            </p:cNvPr>
            <p:cNvSpPr/>
            <p:nvPr/>
          </p:nvSpPr>
          <p:spPr bwMode="auto">
            <a:xfrm>
              <a:off x="4728842" y="2477841"/>
              <a:ext cx="2748606" cy="2748606"/>
            </a:xfrm>
            <a:prstGeom prst="pie">
              <a:avLst>
                <a:gd name="adj1" fmla="val 3287152"/>
                <a:gd name="adj2" fmla="val 4580451"/>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 name="Partial Circle 9">
              <a:extLst>
                <a:ext uri="{FF2B5EF4-FFF2-40B4-BE49-F238E27FC236}">
                  <a16:creationId xmlns:a16="http://schemas.microsoft.com/office/drawing/2014/main" id="{81CE4A48-56D8-4638-85E1-E5C5555B6C4B}"/>
                </a:ext>
              </a:extLst>
            </p:cNvPr>
            <p:cNvSpPr/>
            <p:nvPr/>
          </p:nvSpPr>
          <p:spPr bwMode="auto">
            <a:xfrm>
              <a:off x="4728842" y="2477841"/>
              <a:ext cx="2748606" cy="2748606"/>
            </a:xfrm>
            <a:prstGeom prst="pie">
              <a:avLst>
                <a:gd name="adj1" fmla="val 2873852"/>
                <a:gd name="adj2" fmla="val 3287588"/>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 name="Partial Circle 10">
              <a:extLst>
                <a:ext uri="{FF2B5EF4-FFF2-40B4-BE49-F238E27FC236}">
                  <a16:creationId xmlns:a16="http://schemas.microsoft.com/office/drawing/2014/main" id="{31444E0E-893D-40E6-A72F-BEEE817BFAD7}"/>
                </a:ext>
              </a:extLst>
            </p:cNvPr>
            <p:cNvSpPr/>
            <p:nvPr/>
          </p:nvSpPr>
          <p:spPr bwMode="auto">
            <a:xfrm>
              <a:off x="4728842" y="2477841"/>
              <a:ext cx="2748606" cy="2748606"/>
            </a:xfrm>
            <a:prstGeom prst="pie">
              <a:avLst>
                <a:gd name="adj1" fmla="val 2515417"/>
                <a:gd name="adj2" fmla="val 2876424"/>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Partial Circle 79">
              <a:extLst>
                <a:ext uri="{FF2B5EF4-FFF2-40B4-BE49-F238E27FC236}">
                  <a16:creationId xmlns:a16="http://schemas.microsoft.com/office/drawing/2014/main" id="{C6FD958F-550C-4709-9F70-54CFC9CCAB01}"/>
                </a:ext>
              </a:extLst>
            </p:cNvPr>
            <p:cNvSpPr/>
            <p:nvPr/>
          </p:nvSpPr>
          <p:spPr bwMode="auto">
            <a:xfrm>
              <a:off x="4728842" y="2477841"/>
              <a:ext cx="2748606" cy="2748606"/>
            </a:xfrm>
            <a:prstGeom prst="pie">
              <a:avLst>
                <a:gd name="adj1" fmla="val 2088430"/>
                <a:gd name="adj2" fmla="val 2523414"/>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Partial Circle 80">
              <a:extLst>
                <a:ext uri="{FF2B5EF4-FFF2-40B4-BE49-F238E27FC236}">
                  <a16:creationId xmlns:a16="http://schemas.microsoft.com/office/drawing/2014/main" id="{8BCE74BB-AFAC-46CB-8E0F-DA4BCBB59A91}"/>
                </a:ext>
              </a:extLst>
            </p:cNvPr>
            <p:cNvSpPr/>
            <p:nvPr/>
          </p:nvSpPr>
          <p:spPr bwMode="auto">
            <a:xfrm>
              <a:off x="4728842" y="2477841"/>
              <a:ext cx="2748606" cy="2748606"/>
            </a:xfrm>
            <a:prstGeom prst="pie">
              <a:avLst>
                <a:gd name="adj1" fmla="val 1699351"/>
                <a:gd name="adj2" fmla="val 2091124"/>
              </a:avLst>
            </a:prstGeom>
            <a:solidFill>
              <a:schemeClr val="accent6">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Partial Circle 82">
              <a:extLst>
                <a:ext uri="{FF2B5EF4-FFF2-40B4-BE49-F238E27FC236}">
                  <a16:creationId xmlns:a16="http://schemas.microsoft.com/office/drawing/2014/main" id="{66CE9B9D-D981-4FDB-95EA-D4CDF134E23B}"/>
                </a:ext>
              </a:extLst>
            </p:cNvPr>
            <p:cNvSpPr/>
            <p:nvPr/>
          </p:nvSpPr>
          <p:spPr bwMode="auto">
            <a:xfrm>
              <a:off x="4728842" y="2477841"/>
              <a:ext cx="2748606" cy="2748606"/>
            </a:xfrm>
            <a:prstGeom prst="pie">
              <a:avLst>
                <a:gd name="adj1" fmla="val 1071787"/>
                <a:gd name="adj2" fmla="val 1713608"/>
              </a:avLst>
            </a:prstGeom>
            <a:solidFill>
              <a:schemeClr val="accent6">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Partial Circle 83">
              <a:extLst>
                <a:ext uri="{FF2B5EF4-FFF2-40B4-BE49-F238E27FC236}">
                  <a16:creationId xmlns:a16="http://schemas.microsoft.com/office/drawing/2014/main" id="{87EF2421-5DC0-4A44-B6FC-6F2A1E8610A3}"/>
                </a:ext>
              </a:extLst>
            </p:cNvPr>
            <p:cNvSpPr/>
            <p:nvPr/>
          </p:nvSpPr>
          <p:spPr bwMode="auto">
            <a:xfrm>
              <a:off x="4728842" y="2477841"/>
              <a:ext cx="2748606" cy="2748606"/>
            </a:xfrm>
            <a:prstGeom prst="pie">
              <a:avLst>
                <a:gd name="adj1" fmla="val 20492675"/>
                <a:gd name="adj2" fmla="val 1077563"/>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Partial Circle 84">
              <a:extLst>
                <a:ext uri="{FF2B5EF4-FFF2-40B4-BE49-F238E27FC236}">
                  <a16:creationId xmlns:a16="http://schemas.microsoft.com/office/drawing/2014/main" id="{8CE03A7F-A6B8-4AD7-9723-59FAE0890D4C}"/>
                </a:ext>
              </a:extLst>
            </p:cNvPr>
            <p:cNvSpPr/>
            <p:nvPr/>
          </p:nvSpPr>
          <p:spPr bwMode="auto">
            <a:xfrm>
              <a:off x="4728842" y="2477841"/>
              <a:ext cx="2748606" cy="2748606"/>
            </a:xfrm>
            <a:prstGeom prst="pie">
              <a:avLst>
                <a:gd name="adj1" fmla="val 19847636"/>
                <a:gd name="adj2" fmla="val 20494421"/>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Partial Circle 86">
              <a:extLst>
                <a:ext uri="{FF2B5EF4-FFF2-40B4-BE49-F238E27FC236}">
                  <a16:creationId xmlns:a16="http://schemas.microsoft.com/office/drawing/2014/main" id="{7B7E3ECA-B6C9-4832-8884-2BCF587C511E}"/>
                </a:ext>
              </a:extLst>
            </p:cNvPr>
            <p:cNvSpPr/>
            <p:nvPr/>
          </p:nvSpPr>
          <p:spPr bwMode="auto">
            <a:xfrm>
              <a:off x="4728842" y="2477841"/>
              <a:ext cx="2748606" cy="2748606"/>
            </a:xfrm>
            <a:prstGeom prst="pie">
              <a:avLst>
                <a:gd name="adj1" fmla="val 18585910"/>
                <a:gd name="adj2" fmla="val 19855500"/>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Partial Circle 87">
              <a:extLst>
                <a:ext uri="{FF2B5EF4-FFF2-40B4-BE49-F238E27FC236}">
                  <a16:creationId xmlns:a16="http://schemas.microsoft.com/office/drawing/2014/main" id="{3884B022-4CBB-4500-9BE8-93E0DEE35A7A}"/>
                </a:ext>
              </a:extLst>
            </p:cNvPr>
            <p:cNvSpPr/>
            <p:nvPr/>
          </p:nvSpPr>
          <p:spPr bwMode="auto">
            <a:xfrm>
              <a:off x="4728842" y="2477841"/>
              <a:ext cx="2748606" cy="2748606"/>
            </a:xfrm>
            <a:prstGeom prst="pie">
              <a:avLst>
                <a:gd name="adj1" fmla="val 17907061"/>
                <a:gd name="adj2" fmla="val 18578996"/>
              </a:avLst>
            </a:prstGeom>
            <a:solidFill>
              <a:schemeClr val="accent6">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Partial Circle 89">
              <a:extLst>
                <a:ext uri="{FF2B5EF4-FFF2-40B4-BE49-F238E27FC236}">
                  <a16:creationId xmlns:a16="http://schemas.microsoft.com/office/drawing/2014/main" id="{5FAA08A8-0FBF-418A-8D3E-544DDF6FB546}"/>
                </a:ext>
              </a:extLst>
            </p:cNvPr>
            <p:cNvSpPr/>
            <p:nvPr/>
          </p:nvSpPr>
          <p:spPr bwMode="auto">
            <a:xfrm>
              <a:off x="4728842" y="2477841"/>
              <a:ext cx="2748606" cy="2748606"/>
            </a:xfrm>
            <a:prstGeom prst="pie">
              <a:avLst>
                <a:gd name="adj1" fmla="val 16173526"/>
                <a:gd name="adj2" fmla="val 17900815"/>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3" name="Straight Connector 12">
              <a:extLst>
                <a:ext uri="{FF2B5EF4-FFF2-40B4-BE49-F238E27FC236}">
                  <a16:creationId xmlns:a16="http://schemas.microsoft.com/office/drawing/2014/main" id="{DEB30061-0A24-46F4-BEA6-4437E923B869}"/>
                </a:ext>
              </a:extLst>
            </p:cNvPr>
            <p:cNvCxnSpPr>
              <a:cxnSpLocks/>
            </p:cNvCxnSpPr>
            <p:nvPr/>
          </p:nvCxnSpPr>
          <p:spPr bwMode="auto">
            <a:xfrm>
              <a:off x="6096000" y="1974687"/>
              <a:ext cx="0" cy="1877457"/>
            </a:xfrm>
            <a:prstGeom prst="line">
              <a:avLst/>
            </a:prstGeom>
            <a:noFill/>
            <a:ln w="28575" cap="flat" cmpd="sng" algn="ctr">
              <a:solidFill>
                <a:schemeClr val="accent5"/>
              </a:solidFill>
              <a:prstDash val="sysDash"/>
              <a:round/>
              <a:headEnd type="none" w="med" len="med"/>
              <a:tailEnd type="none" w="med" len="med"/>
            </a:ln>
            <a:effectLst/>
          </p:spPr>
        </p:cxnSp>
        <p:cxnSp>
          <p:nvCxnSpPr>
            <p:cNvPr id="91" name="Straight Connector 90">
              <a:extLst>
                <a:ext uri="{FF2B5EF4-FFF2-40B4-BE49-F238E27FC236}">
                  <a16:creationId xmlns:a16="http://schemas.microsoft.com/office/drawing/2014/main" id="{52C2A927-BEC0-49ED-9228-CC1691BBFC39}"/>
                </a:ext>
              </a:extLst>
            </p:cNvPr>
            <p:cNvCxnSpPr>
              <a:cxnSpLocks/>
            </p:cNvCxnSpPr>
            <p:nvPr/>
          </p:nvCxnSpPr>
          <p:spPr bwMode="auto">
            <a:xfrm flipH="1">
              <a:off x="5665984" y="3852144"/>
              <a:ext cx="430016" cy="2212971"/>
            </a:xfrm>
            <a:prstGeom prst="line">
              <a:avLst/>
            </a:prstGeom>
            <a:noFill/>
            <a:ln w="28575" cap="flat" cmpd="sng" algn="ctr">
              <a:solidFill>
                <a:schemeClr val="accent5"/>
              </a:solidFill>
              <a:prstDash val="sysDash"/>
              <a:round/>
              <a:headEnd type="none" w="med" len="med"/>
              <a:tailEnd type="none" w="med" len="med"/>
            </a:ln>
            <a:effectLst/>
          </p:spPr>
        </p:cxnSp>
        <p:cxnSp>
          <p:nvCxnSpPr>
            <p:cNvPr id="93" name="Straight Connector 92">
              <a:extLst>
                <a:ext uri="{FF2B5EF4-FFF2-40B4-BE49-F238E27FC236}">
                  <a16:creationId xmlns:a16="http://schemas.microsoft.com/office/drawing/2014/main" id="{B75A2A2B-0DA3-4A5A-815C-61D4A84B849A}"/>
                </a:ext>
              </a:extLst>
            </p:cNvPr>
            <p:cNvCxnSpPr>
              <a:cxnSpLocks/>
            </p:cNvCxnSpPr>
            <p:nvPr/>
          </p:nvCxnSpPr>
          <p:spPr bwMode="auto">
            <a:xfrm flipH="1">
              <a:off x="4285162" y="3852144"/>
              <a:ext cx="1810840" cy="853918"/>
            </a:xfrm>
            <a:prstGeom prst="line">
              <a:avLst/>
            </a:prstGeom>
            <a:noFill/>
            <a:ln w="28575" cap="flat" cmpd="sng" algn="ctr">
              <a:solidFill>
                <a:schemeClr val="accent5"/>
              </a:solidFill>
              <a:prstDash val="sysDash"/>
              <a:round/>
              <a:headEnd type="none" w="med" len="med"/>
              <a:tailEnd type="none" w="med" len="med"/>
            </a:ln>
            <a:effectLst/>
          </p:spPr>
        </p:cxnSp>
        <p:cxnSp>
          <p:nvCxnSpPr>
            <p:cNvPr id="98" name="Straight Connector 97">
              <a:extLst>
                <a:ext uri="{FF2B5EF4-FFF2-40B4-BE49-F238E27FC236}">
                  <a16:creationId xmlns:a16="http://schemas.microsoft.com/office/drawing/2014/main" id="{ADEBEA3D-4B71-4F22-92CA-9D8D382D2114}"/>
                </a:ext>
              </a:extLst>
            </p:cNvPr>
            <p:cNvCxnSpPr>
              <a:cxnSpLocks/>
            </p:cNvCxnSpPr>
            <p:nvPr/>
          </p:nvCxnSpPr>
          <p:spPr bwMode="auto">
            <a:xfrm>
              <a:off x="6106873" y="3864844"/>
              <a:ext cx="1379551" cy="1955561"/>
            </a:xfrm>
            <a:prstGeom prst="line">
              <a:avLst/>
            </a:prstGeom>
            <a:noFill/>
            <a:ln w="28575" cap="flat" cmpd="sng" algn="ctr">
              <a:solidFill>
                <a:schemeClr val="accent5"/>
              </a:solidFill>
              <a:prstDash val="sysDash"/>
              <a:round/>
              <a:headEnd type="none" w="med" len="med"/>
              <a:tailEnd type="none" w="med" len="med"/>
            </a:ln>
            <a:effectLst/>
          </p:spPr>
        </p:cxnSp>
      </p:grpSp>
      <p:sp>
        <p:nvSpPr>
          <p:cNvPr id="120" name="TextBox 119">
            <a:extLst>
              <a:ext uri="{FF2B5EF4-FFF2-40B4-BE49-F238E27FC236}">
                <a16:creationId xmlns:a16="http://schemas.microsoft.com/office/drawing/2014/main" id="{CB4BC72B-7BCB-4CDC-B2B3-A0F87F77516D}"/>
              </a:ext>
            </a:extLst>
          </p:cNvPr>
          <p:cNvSpPr txBox="1"/>
          <p:nvPr/>
        </p:nvSpPr>
        <p:spPr bwMode="auto">
          <a:xfrm>
            <a:off x="6340509" y="5298320"/>
            <a:ext cx="115860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i="1" dirty="0">
                <a:solidFill>
                  <a:schemeClr val="bg1"/>
                </a:solidFill>
                <a:latin typeface="Calibri" panose="020F0502020204030204" pitchFamily="34" charset="0"/>
              </a:rPr>
              <a:t>EMSY</a:t>
            </a:r>
            <a:r>
              <a:rPr lang="en-US" sz="1400" dirty="0">
                <a:solidFill>
                  <a:schemeClr val="bg1"/>
                </a:solidFill>
                <a:latin typeface="Calibri" panose="020F0502020204030204" pitchFamily="34" charset="0"/>
              </a:rPr>
              <a:t> amplification 6</a:t>
            </a:r>
            <a:r>
              <a:rPr lang="en-US" sz="1400" b="0" dirty="0">
                <a:solidFill>
                  <a:schemeClr val="bg1"/>
                </a:solidFill>
                <a:latin typeface="Calibri" panose="020F0502020204030204" pitchFamily="34" charset="0"/>
              </a:rPr>
              <a:t>%</a:t>
            </a:r>
          </a:p>
        </p:txBody>
      </p:sp>
      <p:sp>
        <p:nvSpPr>
          <p:cNvPr id="122" name="TextBox 121">
            <a:extLst>
              <a:ext uri="{FF2B5EF4-FFF2-40B4-BE49-F238E27FC236}">
                <a16:creationId xmlns:a16="http://schemas.microsoft.com/office/drawing/2014/main" id="{783CEC92-8DEA-4961-BFB7-022DFAE31F57}"/>
              </a:ext>
            </a:extLst>
          </p:cNvPr>
          <p:cNvSpPr txBox="1"/>
          <p:nvPr/>
        </p:nvSpPr>
        <p:spPr bwMode="auto">
          <a:xfrm>
            <a:off x="5585856" y="5595982"/>
            <a:ext cx="115860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i="1" dirty="0">
                <a:solidFill>
                  <a:schemeClr val="bg1"/>
                </a:solidFill>
                <a:latin typeface="Calibri" panose="020F0502020204030204" pitchFamily="34" charset="0"/>
              </a:rPr>
              <a:t>PTEN</a:t>
            </a:r>
            <a:r>
              <a:rPr lang="en-US" sz="1400" dirty="0">
                <a:solidFill>
                  <a:schemeClr val="bg1"/>
                </a:solidFill>
                <a:latin typeface="Calibri" panose="020F0502020204030204" pitchFamily="34" charset="0"/>
              </a:rPr>
              <a:t> homozygous loss 7</a:t>
            </a:r>
            <a:r>
              <a:rPr lang="en-US" sz="1400" b="0" dirty="0">
                <a:solidFill>
                  <a:schemeClr val="bg1"/>
                </a:solidFill>
                <a:latin typeface="Calibri" panose="020F0502020204030204" pitchFamily="34" charset="0"/>
              </a:rPr>
              <a:t>%</a:t>
            </a:r>
          </a:p>
        </p:txBody>
      </p:sp>
    </p:spTree>
    <p:extLst>
      <p:ext uri="{BB962C8B-B14F-4D97-AF65-F5344CB8AC3E}">
        <p14:creationId xmlns:p14="http://schemas.microsoft.com/office/powerpoint/2010/main" val="35790316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Top Corners Rounded 25">
            <a:extLst>
              <a:ext uri="{FF2B5EF4-FFF2-40B4-BE49-F238E27FC236}">
                <a16:creationId xmlns:a16="http://schemas.microsoft.com/office/drawing/2014/main" id="{CB6FD029-76CA-4402-B8EB-C131C41E5AC1}"/>
              </a:ext>
            </a:extLst>
          </p:cNvPr>
          <p:cNvSpPr/>
          <p:nvPr/>
        </p:nvSpPr>
        <p:spPr>
          <a:xfrm rot="10800000">
            <a:off x="8524851" y="3229571"/>
            <a:ext cx="2253035" cy="1103677"/>
          </a:xfrm>
          <a:prstGeom prst="round2Same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600" dirty="0">
              <a:latin typeface="Calibri" panose="020F0502020204030204" pitchFamily="34" charset="0"/>
              <a:cs typeface="Calibri" panose="020F0502020204030204" pitchFamily="34" charset="0"/>
            </a:endParaRPr>
          </a:p>
        </p:txBody>
      </p:sp>
      <p:sp>
        <p:nvSpPr>
          <p:cNvPr id="15" name="Rectangle: Top Corners Rounded 14">
            <a:extLst>
              <a:ext uri="{FF2B5EF4-FFF2-40B4-BE49-F238E27FC236}">
                <a16:creationId xmlns:a16="http://schemas.microsoft.com/office/drawing/2014/main" id="{5F8D3AC6-1333-4C84-A9B4-3B17DD7072A4}"/>
              </a:ext>
            </a:extLst>
          </p:cNvPr>
          <p:cNvSpPr/>
          <p:nvPr/>
        </p:nvSpPr>
        <p:spPr>
          <a:xfrm rot="10800000">
            <a:off x="2467640" y="3224475"/>
            <a:ext cx="2253035" cy="1103677"/>
          </a:xfrm>
          <a:prstGeom prst="round2Same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600" dirty="0">
              <a:latin typeface="Calibri" panose="020F0502020204030204" pitchFamily="34" charset="0"/>
              <a:cs typeface="Calibri" panose="020F0502020204030204" pitchFamily="34" charset="0"/>
            </a:endParaRPr>
          </a:p>
        </p:txBody>
      </p:sp>
      <p:sp>
        <p:nvSpPr>
          <p:cNvPr id="3" name="Isosceles Triangle 2">
            <a:extLst>
              <a:ext uri="{FF2B5EF4-FFF2-40B4-BE49-F238E27FC236}">
                <a16:creationId xmlns:a16="http://schemas.microsoft.com/office/drawing/2014/main" id="{91134DCE-FC35-4635-9969-D276BCF390B9}"/>
              </a:ext>
            </a:extLst>
          </p:cNvPr>
          <p:cNvSpPr/>
          <p:nvPr/>
        </p:nvSpPr>
        <p:spPr>
          <a:xfrm>
            <a:off x="1108683" y="2777322"/>
            <a:ext cx="10099472" cy="447152"/>
          </a:xfrm>
          <a:prstGeom prst="triangle">
            <a:avLst>
              <a:gd name="adj" fmla="val 100000"/>
            </a:avLst>
          </a:prstGeom>
          <a:gradFill flip="none" rotWithShape="1">
            <a:gsLst>
              <a:gs pos="0">
                <a:schemeClr val="accent1">
                  <a:lumMod val="5000"/>
                  <a:lumOff val="95000"/>
                </a:schemeClr>
              </a:gs>
              <a:gs pos="54000">
                <a:schemeClr val="accent1">
                  <a:lumMod val="45000"/>
                  <a:lumOff val="55000"/>
                </a:schemeClr>
              </a:gs>
              <a:gs pos="100000">
                <a:schemeClr val="accent2"/>
              </a:gs>
            </a:gsLst>
            <a:lin ang="0" scaled="1"/>
            <a:tileRec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latin typeface="Calibri" panose="020F0502020204030204" pitchFamily="34" charset="0"/>
              <a:cs typeface="Calibri" panose="020F0502020204030204" pitchFamily="34" charset="0"/>
            </a:endParaRPr>
          </a:p>
        </p:txBody>
      </p:sp>
      <p:sp>
        <p:nvSpPr>
          <p:cNvPr id="2" name="Title 1">
            <a:extLst>
              <a:ext uri="{FF2B5EF4-FFF2-40B4-BE49-F238E27FC236}">
                <a16:creationId xmlns:a16="http://schemas.microsoft.com/office/drawing/2014/main" id="{25BCBCDE-B0A4-4581-A1E8-18BF4AB90920}"/>
              </a:ext>
            </a:extLst>
          </p:cNvPr>
          <p:cNvSpPr>
            <a:spLocks noGrp="1"/>
          </p:cNvSpPr>
          <p:nvPr>
            <p:ph type="title"/>
          </p:nvPr>
        </p:nvSpPr>
        <p:spPr/>
        <p:txBody>
          <a:bodyPr>
            <a:noAutofit/>
          </a:bodyPr>
          <a:lstStyle/>
          <a:p>
            <a:r>
              <a:rPr lang="en-US" dirty="0"/>
              <a:t>Testing a Preclinical Hypothesis: Does PARP Inhibitor Concentration Matter?</a:t>
            </a:r>
          </a:p>
        </p:txBody>
      </p:sp>
      <p:sp>
        <p:nvSpPr>
          <p:cNvPr id="11" name="TextBox 10">
            <a:extLst>
              <a:ext uri="{FF2B5EF4-FFF2-40B4-BE49-F238E27FC236}">
                <a16:creationId xmlns:a16="http://schemas.microsoft.com/office/drawing/2014/main" id="{BA83AD3E-97A7-4403-84A1-797C95BEC4F9}"/>
              </a:ext>
            </a:extLst>
          </p:cNvPr>
          <p:cNvSpPr txBox="1"/>
          <p:nvPr/>
        </p:nvSpPr>
        <p:spPr>
          <a:xfrm>
            <a:off x="899559" y="1612238"/>
            <a:ext cx="10402053" cy="461665"/>
          </a:xfrm>
          <a:prstGeom prst="rect">
            <a:avLst/>
          </a:prstGeom>
          <a:solidFill>
            <a:srgbClr val="E3E7ED"/>
          </a:solidFill>
          <a:ln w="12700">
            <a:noFill/>
          </a:ln>
          <a:effectLst/>
        </p:spPr>
        <p:style>
          <a:lnRef idx="2">
            <a:schemeClr val="accent1"/>
          </a:lnRef>
          <a:fillRef idx="1">
            <a:schemeClr val="lt1"/>
          </a:fillRef>
          <a:effectRef idx="0">
            <a:schemeClr val="accent1"/>
          </a:effectRef>
          <a:fontRef idx="minor">
            <a:schemeClr val="dk1"/>
          </a:fontRef>
        </p:style>
        <p:txBody>
          <a:bodyPr wrap="square" rtlCol="0" anchor="ctr">
            <a:spAutoFit/>
          </a:bodyPr>
          <a:lstStyle>
            <a:defPPr>
              <a:defRPr lang="en-US"/>
            </a:defPPr>
            <a:lvl1pPr marR="0" lvl="0" indent="0" algn="ctr" fontAlgn="auto">
              <a:lnSpc>
                <a:spcPct val="100000"/>
              </a:lnSpc>
              <a:spcBef>
                <a:spcPts val="0"/>
              </a:spcBef>
              <a:spcAft>
                <a:spcPts val="0"/>
              </a:spcAft>
              <a:buClrTx/>
              <a:buSzTx/>
              <a:buFontTx/>
              <a:buNone/>
              <a:tabLst/>
              <a:defRPr kumimoji="0" sz="1600" b="1" i="0" u="none" strike="noStrike" cap="none" spc="0" normalizeH="0" baseline="0">
                <a:ln>
                  <a:noFill/>
                </a:ln>
                <a:solidFill>
                  <a:srgbClr val="032C5E"/>
                </a:solidFill>
                <a:effectLst/>
                <a:uLnTx/>
                <a:uFillTx/>
                <a:latin typeface="Arial"/>
              </a:defRPr>
            </a:lvl1pPr>
          </a:lstStyle>
          <a:p>
            <a:r>
              <a:rPr lang="en-US" sz="2400" dirty="0">
                <a:solidFill>
                  <a:schemeClr val="bg1"/>
                </a:solidFill>
                <a:latin typeface="Calibri" panose="020F0502020204030204" pitchFamily="34" charset="0"/>
                <a:cs typeface="Calibri" panose="020F0502020204030204" pitchFamily="34" charset="0"/>
              </a:rPr>
              <a:t>Why was niraparib studied in </a:t>
            </a:r>
            <a:r>
              <a:rPr lang="en-US" sz="2400" i="1" dirty="0">
                <a:solidFill>
                  <a:schemeClr val="bg1"/>
                </a:solidFill>
                <a:latin typeface="Calibri" panose="020F0502020204030204" pitchFamily="34" charset="0"/>
                <a:cs typeface="Calibri" panose="020F0502020204030204" pitchFamily="34" charset="0"/>
              </a:rPr>
              <a:t>BRCA</a:t>
            </a:r>
            <a:r>
              <a:rPr lang="en-US" sz="2400" dirty="0">
                <a:solidFill>
                  <a:schemeClr val="bg1"/>
                </a:solidFill>
                <a:latin typeface="Calibri" panose="020F0502020204030204" pitchFamily="34" charset="0"/>
                <a:cs typeface="Calibri" panose="020F0502020204030204" pitchFamily="34" charset="0"/>
              </a:rPr>
              <a:t>wt tumors?</a:t>
            </a:r>
            <a:r>
              <a:rPr lang="en-US" sz="2400" baseline="30000" dirty="0">
                <a:solidFill>
                  <a:schemeClr val="bg1"/>
                </a:solidFill>
                <a:latin typeface="Calibri" panose="020F0502020204030204" pitchFamily="34" charset="0"/>
                <a:cs typeface="Calibri" panose="020F0502020204030204" pitchFamily="34" charset="0"/>
              </a:rPr>
              <a:t>[1]</a:t>
            </a:r>
            <a:endParaRPr lang="en-US" sz="2400" dirty="0">
              <a:solidFill>
                <a:schemeClr val="bg1"/>
              </a:solidFill>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91E3EFE7-E5C5-4176-9BC0-716AC82F02C3}"/>
              </a:ext>
            </a:extLst>
          </p:cNvPr>
          <p:cNvSpPr txBox="1"/>
          <p:nvPr/>
        </p:nvSpPr>
        <p:spPr>
          <a:xfrm>
            <a:off x="899559" y="4685526"/>
            <a:ext cx="10402053" cy="830997"/>
          </a:xfrm>
          <a:prstGeom prst="rect">
            <a:avLst/>
          </a:prstGeom>
          <a:solidFill>
            <a:srgbClr val="E3E7ED"/>
          </a:solidFill>
          <a:ln w="12700">
            <a:noFill/>
          </a:ln>
          <a:effectLst/>
        </p:spPr>
        <p:style>
          <a:lnRef idx="2">
            <a:schemeClr val="accent1"/>
          </a:lnRef>
          <a:fillRef idx="1">
            <a:schemeClr val="lt1"/>
          </a:fillRef>
          <a:effectRef idx="0">
            <a:schemeClr val="accent1"/>
          </a:effectRef>
          <a:fontRef idx="minor">
            <a:schemeClr val="dk1"/>
          </a:fontRef>
        </p:style>
        <p:txBody>
          <a:bodyPr wrap="square" rtlCol="0" anchor="ctr">
            <a:spAutoFit/>
          </a:bodyPr>
          <a:lstStyle>
            <a:defPPr>
              <a:defRPr lang="en-US"/>
            </a:defPPr>
            <a:lvl1pPr marR="0" lvl="0" indent="0" algn="ctr" fontAlgn="auto">
              <a:lnSpc>
                <a:spcPct val="100000"/>
              </a:lnSpc>
              <a:spcBef>
                <a:spcPts val="0"/>
              </a:spcBef>
              <a:spcAft>
                <a:spcPts val="0"/>
              </a:spcAft>
              <a:buClrTx/>
              <a:buSzTx/>
              <a:buFontTx/>
              <a:buNone/>
              <a:tabLst/>
              <a:defRPr kumimoji="0" sz="1600" b="1" i="0" u="none" strike="noStrike" cap="none" spc="0" normalizeH="0" baseline="0">
                <a:ln>
                  <a:noFill/>
                </a:ln>
                <a:solidFill>
                  <a:srgbClr val="032C5E"/>
                </a:solidFill>
                <a:effectLst/>
                <a:uLnTx/>
                <a:uFillTx/>
                <a:latin typeface="Arial"/>
              </a:defRPr>
            </a:lvl1pPr>
          </a:lstStyle>
          <a:p>
            <a:r>
              <a:rPr lang="en-US" sz="2400" dirty="0">
                <a:solidFill>
                  <a:schemeClr val="bg1"/>
                </a:solidFill>
                <a:latin typeface="Calibri" panose="020F0502020204030204" pitchFamily="34" charset="0"/>
                <a:cs typeface="Calibri" panose="020F0502020204030204" pitchFamily="34" charset="0"/>
              </a:rPr>
              <a:t>Concentration may play an important role in </a:t>
            </a:r>
            <a:br>
              <a:rPr lang="en-US" sz="2400" dirty="0">
                <a:solidFill>
                  <a:schemeClr val="bg1"/>
                </a:solidFill>
                <a:latin typeface="Calibri" panose="020F0502020204030204" pitchFamily="34" charset="0"/>
                <a:cs typeface="Calibri" panose="020F0502020204030204" pitchFamily="34" charset="0"/>
              </a:rPr>
            </a:br>
            <a:r>
              <a:rPr lang="en-US" sz="2400" dirty="0">
                <a:solidFill>
                  <a:schemeClr val="bg1"/>
                </a:solidFill>
                <a:latin typeface="Calibri" panose="020F0502020204030204" pitchFamily="34" charset="0"/>
                <a:cs typeface="Calibri" panose="020F0502020204030204" pitchFamily="34" charset="0"/>
              </a:rPr>
              <a:t>activity of PARP inhibitors in </a:t>
            </a:r>
            <a:r>
              <a:rPr lang="en-US" sz="2400" i="1" dirty="0">
                <a:solidFill>
                  <a:schemeClr val="bg1"/>
                </a:solidFill>
                <a:latin typeface="Calibri" panose="020F0502020204030204" pitchFamily="34" charset="0"/>
                <a:cs typeface="Calibri" panose="020F0502020204030204" pitchFamily="34" charset="0"/>
              </a:rPr>
              <a:t>BRCA</a:t>
            </a:r>
            <a:r>
              <a:rPr lang="en-US" sz="2400" dirty="0">
                <a:solidFill>
                  <a:schemeClr val="bg1"/>
                </a:solidFill>
                <a:latin typeface="Calibri" panose="020F0502020204030204" pitchFamily="34" charset="0"/>
                <a:cs typeface="Calibri" panose="020F0502020204030204" pitchFamily="34" charset="0"/>
              </a:rPr>
              <a:t>wt tumors</a:t>
            </a:r>
            <a:r>
              <a:rPr lang="en-US" sz="2400" baseline="30000" dirty="0">
                <a:solidFill>
                  <a:schemeClr val="bg1"/>
                </a:solidFill>
                <a:latin typeface="Calibri" panose="020F0502020204030204" pitchFamily="34" charset="0"/>
                <a:cs typeface="Calibri" panose="020F0502020204030204" pitchFamily="34" charset="0"/>
              </a:rPr>
              <a:t>[2]</a:t>
            </a:r>
            <a:endParaRPr lang="en-US" sz="2400" dirty="0">
              <a:solidFill>
                <a:schemeClr val="bg1"/>
              </a:solidFill>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D9E9E84E-3661-4790-9BB7-E0ECDF326CD2}"/>
              </a:ext>
            </a:extLst>
          </p:cNvPr>
          <p:cNvSpPr txBox="1"/>
          <p:nvPr/>
        </p:nvSpPr>
        <p:spPr>
          <a:xfrm>
            <a:off x="3158846" y="2442400"/>
            <a:ext cx="8049310" cy="369332"/>
          </a:xfrm>
          <a:prstGeom prst="rect">
            <a:avLst/>
          </a:prstGeom>
          <a:noFill/>
        </p:spPr>
        <p:txBody>
          <a:bodyPr wrap="square" rtlCol="0">
            <a:spAutoFit/>
          </a:bodyPr>
          <a:lstStyle/>
          <a:p>
            <a:r>
              <a:rPr lang="en-US" b="1" dirty="0">
                <a:solidFill>
                  <a:schemeClr val="accent4"/>
                </a:solidFill>
                <a:latin typeface="Calibri" panose="020F0502020204030204" pitchFamily="34" charset="0"/>
                <a:cs typeface="Calibri" panose="020F0502020204030204" pitchFamily="34" charset="0"/>
              </a:rPr>
              <a:t>Low             PARP Inhibitor Concentration Needed            High</a:t>
            </a:r>
          </a:p>
        </p:txBody>
      </p:sp>
      <p:sp>
        <p:nvSpPr>
          <p:cNvPr id="39" name="TextBox 38">
            <a:extLst>
              <a:ext uri="{FF2B5EF4-FFF2-40B4-BE49-F238E27FC236}">
                <a16:creationId xmlns:a16="http://schemas.microsoft.com/office/drawing/2014/main" id="{9C63C934-C1D5-4269-BC38-420CBC379A00}"/>
              </a:ext>
            </a:extLst>
          </p:cNvPr>
          <p:cNvSpPr txBox="1"/>
          <p:nvPr/>
        </p:nvSpPr>
        <p:spPr>
          <a:xfrm>
            <a:off x="9030807" y="3866485"/>
            <a:ext cx="1264120" cy="287323"/>
          </a:xfrm>
          <a:prstGeom prst="rect">
            <a:avLst/>
          </a:prstGeom>
          <a:noFill/>
        </p:spPr>
        <p:txBody>
          <a:bodyPr wrap="square" lIns="0" tIns="0" rIns="0" bIns="0" rtlCol="0">
            <a:spAutoFit/>
          </a:bodyPr>
          <a:lstStyle/>
          <a:p>
            <a:pPr algn="ctr"/>
            <a:r>
              <a:rPr lang="en-US" sz="1867" b="1" i="1" dirty="0">
                <a:solidFill>
                  <a:srgbClr val="E75625"/>
                </a:solidFill>
                <a:latin typeface="Calibri" panose="020F0502020204030204" pitchFamily="34" charset="0"/>
                <a:cs typeface="Calibri" panose="020F0502020204030204" pitchFamily="34" charset="0"/>
              </a:rPr>
              <a:t>BRCA</a:t>
            </a:r>
            <a:r>
              <a:rPr lang="en-US" sz="1867" b="1" dirty="0">
                <a:solidFill>
                  <a:srgbClr val="E75625"/>
                </a:solidFill>
                <a:latin typeface="Calibri" panose="020F0502020204030204" pitchFamily="34" charset="0"/>
                <a:cs typeface="Calibri" panose="020F0502020204030204" pitchFamily="34" charset="0"/>
              </a:rPr>
              <a:t>wt</a:t>
            </a:r>
          </a:p>
        </p:txBody>
      </p:sp>
      <p:sp>
        <p:nvSpPr>
          <p:cNvPr id="14" name="TextBox 13">
            <a:extLst>
              <a:ext uri="{FF2B5EF4-FFF2-40B4-BE49-F238E27FC236}">
                <a16:creationId xmlns:a16="http://schemas.microsoft.com/office/drawing/2014/main" id="{C4AE2A28-BB85-437B-A562-04DDD82FE051}"/>
              </a:ext>
            </a:extLst>
          </p:cNvPr>
          <p:cNvSpPr txBox="1"/>
          <p:nvPr/>
        </p:nvSpPr>
        <p:spPr>
          <a:xfrm>
            <a:off x="3037620" y="3890573"/>
            <a:ext cx="1264120" cy="287323"/>
          </a:xfrm>
          <a:prstGeom prst="rect">
            <a:avLst/>
          </a:prstGeom>
          <a:noFill/>
        </p:spPr>
        <p:txBody>
          <a:bodyPr wrap="square" lIns="0" tIns="0" rIns="0" bIns="0" rtlCol="0">
            <a:spAutoFit/>
          </a:bodyPr>
          <a:lstStyle/>
          <a:p>
            <a:pPr algn="ctr"/>
            <a:r>
              <a:rPr lang="en-US" sz="1867" b="1" i="1" dirty="0">
                <a:solidFill>
                  <a:srgbClr val="032C5E"/>
                </a:solidFill>
                <a:latin typeface="Calibri" panose="020F0502020204030204" pitchFamily="34" charset="0"/>
                <a:cs typeface="Calibri" panose="020F0502020204030204" pitchFamily="34" charset="0"/>
              </a:rPr>
              <a:t>BRCA</a:t>
            </a:r>
            <a:r>
              <a:rPr lang="en-US" sz="1867" b="1" dirty="0">
                <a:solidFill>
                  <a:srgbClr val="032C5E"/>
                </a:solidFill>
                <a:latin typeface="Calibri" panose="020F0502020204030204" pitchFamily="34" charset="0"/>
                <a:cs typeface="Calibri" panose="020F0502020204030204" pitchFamily="34" charset="0"/>
              </a:rPr>
              <a:t>mut</a:t>
            </a:r>
          </a:p>
        </p:txBody>
      </p:sp>
      <p:sp>
        <p:nvSpPr>
          <p:cNvPr id="10" name="TextBox 9">
            <a:extLst>
              <a:ext uri="{FF2B5EF4-FFF2-40B4-BE49-F238E27FC236}">
                <a16:creationId xmlns:a16="http://schemas.microsoft.com/office/drawing/2014/main" id="{738CF4B7-1059-4DD2-9745-313C285451BA}"/>
              </a:ext>
            </a:extLst>
          </p:cNvPr>
          <p:cNvSpPr txBox="1"/>
          <p:nvPr/>
        </p:nvSpPr>
        <p:spPr>
          <a:xfrm>
            <a:off x="5850666" y="3781409"/>
            <a:ext cx="1170513" cy="369332"/>
          </a:xfrm>
          <a:prstGeom prst="rect">
            <a:avLst/>
          </a:prstGeom>
          <a:noFill/>
        </p:spPr>
        <p:txBody>
          <a:bodyPr wrap="none" rtlCol="0">
            <a:spAutoFit/>
          </a:bodyPr>
          <a:lstStyle/>
          <a:p>
            <a:r>
              <a:rPr lang="en-US" b="1" dirty="0">
                <a:solidFill>
                  <a:schemeClr val="accent4"/>
                </a:solidFill>
                <a:latin typeface="Calibri" panose="020F0502020204030204" pitchFamily="34" charset="0"/>
                <a:cs typeface="Calibri" panose="020F0502020204030204" pitchFamily="34" charset="0"/>
              </a:rPr>
              <a:t>Sensitivity</a:t>
            </a:r>
          </a:p>
        </p:txBody>
      </p:sp>
      <p:grpSp>
        <p:nvGrpSpPr>
          <p:cNvPr id="13" name="Group 7">
            <a:extLst>
              <a:ext uri="{FF2B5EF4-FFF2-40B4-BE49-F238E27FC236}">
                <a16:creationId xmlns:a16="http://schemas.microsoft.com/office/drawing/2014/main" id="{6D784F29-38F4-4174-8409-93AA1C34E659}"/>
              </a:ext>
            </a:extLst>
          </p:cNvPr>
          <p:cNvGrpSpPr>
            <a:grpSpLocks/>
          </p:cNvGrpSpPr>
          <p:nvPr/>
        </p:nvGrpSpPr>
        <p:grpSpPr bwMode="auto">
          <a:xfrm>
            <a:off x="9389569" y="6216652"/>
            <a:ext cx="2488502" cy="447822"/>
            <a:chOff x="9527309" y="3551529"/>
            <a:chExt cx="2488502" cy="448324"/>
          </a:xfrm>
        </p:grpSpPr>
        <p:pic>
          <p:nvPicPr>
            <p:cNvPr id="17" name="Picture 9">
              <a:extLst>
                <a:ext uri="{FF2B5EF4-FFF2-40B4-BE49-F238E27FC236}">
                  <a16:creationId xmlns:a16="http://schemas.microsoft.com/office/drawing/2014/main" id="{499C894D-12A6-4320-B3A4-B87271837ED7}"/>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8" name="Rectangle 8">
              <a:extLst>
                <a:ext uri="{FF2B5EF4-FFF2-40B4-BE49-F238E27FC236}">
                  <a16:creationId xmlns:a16="http://schemas.microsoft.com/office/drawing/2014/main" id="{5D24D974-F787-4D93-A2FB-0CECF3DD968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1400" b="0" i="0" u="none" strike="noStrike" kern="1200" cap="none" spc="0" normalizeH="0" baseline="0" noProof="0" dirty="0">
                <a:ln>
                  <a:noFill/>
                </a:ln>
                <a:solidFill>
                  <a:srgbClr val="FF0000"/>
                </a:solidFill>
                <a:effectLst/>
                <a:uLnTx/>
                <a:uFillTx/>
                <a:latin typeface="Calibri" panose="020F0502020204030204" pitchFamily="34" charset="0"/>
                <a:ea typeface="+mn-ea"/>
                <a:cs typeface="Arial" panose="020B0604020202020204" pitchFamily="34" charset="0"/>
              </a:endParaRPr>
            </a:p>
          </p:txBody>
        </p:sp>
      </p:grpSp>
      <p:sp>
        <p:nvSpPr>
          <p:cNvPr id="19" name="Footer Placeholder 3">
            <a:extLst>
              <a:ext uri="{FF2B5EF4-FFF2-40B4-BE49-F238E27FC236}">
                <a16:creationId xmlns:a16="http://schemas.microsoft.com/office/drawing/2014/main" id="{F7EB51AC-2D0A-4E6F-AF49-06595D3B6D8B}"/>
              </a:ext>
            </a:extLst>
          </p:cNvPr>
          <p:cNvSpPr txBox="1">
            <a:spLocks/>
          </p:cNvSpPr>
          <p:nvPr/>
        </p:nvSpPr>
        <p:spPr>
          <a:xfrm>
            <a:off x="426346" y="6371994"/>
            <a:ext cx="5236398" cy="3385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2"/>
                </a:solidFill>
                <a:effectLst/>
                <a:uLnTx/>
                <a:uFillTx/>
                <a:latin typeface="Calibri" panose="020F0502020204030204"/>
                <a:ea typeface="+mn-ea"/>
                <a:cs typeface="Arial" panose="020B0604020202020204" pitchFamily="34" charset="0"/>
              </a:rPr>
              <a:t>1. Mirza. NEJM. 2016;375:2154. 2. Farmer. Nature. 2005;434:917.</a:t>
            </a:r>
          </a:p>
        </p:txBody>
      </p:sp>
    </p:spTree>
    <p:custDataLst>
      <p:tags r:id="rId1"/>
    </p:custDataLst>
    <p:extLst>
      <p:ext uri="{BB962C8B-B14F-4D97-AF65-F5344CB8AC3E}">
        <p14:creationId xmlns:p14="http://schemas.microsoft.com/office/powerpoint/2010/main" val="11585747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7493D955-2C87-4636-9BE4-BDB54FAD95D3}"/>
              </a:ext>
            </a:extLst>
          </p:cNvPr>
          <p:cNvSpPr/>
          <p:nvPr/>
        </p:nvSpPr>
        <p:spPr>
          <a:xfrm>
            <a:off x="3067845" y="1267037"/>
            <a:ext cx="1828800" cy="274320"/>
          </a:xfrm>
          <a:prstGeom prst="round2SameRect">
            <a:avLst>
              <a:gd name="adj1" fmla="val 47250"/>
              <a:gd name="adj2" fmla="val 0"/>
            </a:avLst>
          </a:prstGeom>
          <a:noFill/>
          <a:ln>
            <a:noFill/>
          </a:ln>
          <a:effectLst/>
        </p:spPr>
        <p:style>
          <a:lnRef idx="1">
            <a:schemeClr val="accent1"/>
          </a:lnRef>
          <a:fillRef idx="3">
            <a:schemeClr val="accent1"/>
          </a:fillRef>
          <a:effectRef idx="2">
            <a:schemeClr val="accent1"/>
          </a:effectRef>
          <a:fontRef idx="minor">
            <a:schemeClr val="lt1"/>
          </a:fontRef>
        </p:style>
        <p:txBody>
          <a:bodyPr lIns="0" tIns="24384" rIns="0" bIns="0" rtlCol="0" anchor="t" anchorCtr="0"/>
          <a:lstStyle/>
          <a:p>
            <a:pPr algn="ctr"/>
            <a:r>
              <a:rPr lang="en-US" sz="1600" b="1" i="1" dirty="0">
                <a:solidFill>
                  <a:schemeClr val="bg1"/>
                </a:solidFill>
                <a:latin typeface="Calibri" panose="020F0502020204030204" pitchFamily="34" charset="0"/>
                <a:cs typeface="Calibri" panose="020F0502020204030204" pitchFamily="34" charset="0"/>
              </a:rPr>
              <a:t>How much?</a:t>
            </a:r>
            <a:endParaRPr lang="en-US" sz="1600" dirty="0">
              <a:solidFill>
                <a:schemeClr val="bg1"/>
              </a:solidFill>
              <a:latin typeface="Calibri" panose="020F0502020204030204" pitchFamily="34" charset="0"/>
              <a:cs typeface="Calibri" panose="020F0502020204030204" pitchFamily="34" charset="0"/>
            </a:endParaRPr>
          </a:p>
        </p:txBody>
      </p:sp>
      <p:sp>
        <p:nvSpPr>
          <p:cNvPr id="34" name="Rectangle: Top Corners Rounded 33">
            <a:extLst>
              <a:ext uri="{FF2B5EF4-FFF2-40B4-BE49-F238E27FC236}">
                <a16:creationId xmlns:a16="http://schemas.microsoft.com/office/drawing/2014/main" id="{50BF3848-4FE7-4EFA-8FD7-1950ACAAFD78}"/>
              </a:ext>
            </a:extLst>
          </p:cNvPr>
          <p:cNvSpPr/>
          <p:nvPr/>
        </p:nvSpPr>
        <p:spPr>
          <a:xfrm>
            <a:off x="5348884" y="1256274"/>
            <a:ext cx="1828800" cy="274320"/>
          </a:xfrm>
          <a:prstGeom prst="round2SameRect">
            <a:avLst>
              <a:gd name="adj1" fmla="val 47250"/>
              <a:gd name="adj2" fmla="val 0"/>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24384" rIns="0" bIns="0" numCol="1" spcCol="0" rtlCol="0" fromWordArt="0" anchor="t" anchorCtr="0" forceAA="0" compatLnSpc="1">
            <a:prstTxWarp prst="textNoShape">
              <a:avLst/>
            </a:prstTxWarp>
            <a:noAutofit/>
          </a:bodyPr>
          <a:lstStyle/>
          <a:p>
            <a:pPr algn="ctr"/>
            <a:r>
              <a:rPr lang="en-US" sz="1600" b="1" i="1" dirty="0">
                <a:solidFill>
                  <a:schemeClr val="bg1"/>
                </a:solidFill>
                <a:latin typeface="Calibri" panose="020F0502020204030204" pitchFamily="34" charset="0"/>
                <a:cs typeface="Calibri" panose="020F0502020204030204" pitchFamily="34" charset="0"/>
              </a:rPr>
              <a:t>For how long?</a:t>
            </a:r>
          </a:p>
        </p:txBody>
      </p:sp>
      <p:sp>
        <p:nvSpPr>
          <p:cNvPr id="35" name="Rectangle: Top Corners Rounded 34">
            <a:extLst>
              <a:ext uri="{FF2B5EF4-FFF2-40B4-BE49-F238E27FC236}">
                <a16:creationId xmlns:a16="http://schemas.microsoft.com/office/drawing/2014/main" id="{69091794-7B87-4853-AC4D-F0264F4925EB}"/>
              </a:ext>
            </a:extLst>
          </p:cNvPr>
          <p:cNvSpPr/>
          <p:nvPr/>
        </p:nvSpPr>
        <p:spPr>
          <a:xfrm>
            <a:off x="7295356" y="949808"/>
            <a:ext cx="1828800" cy="606755"/>
          </a:xfrm>
          <a:prstGeom prst="round2SameRect">
            <a:avLst>
              <a:gd name="adj1" fmla="val 47250"/>
              <a:gd name="adj2" fmla="val 0"/>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24384" rIns="0" bIns="0" numCol="1" spcCol="0" rtlCol="0" fromWordArt="0" anchor="t" anchorCtr="0" forceAA="0" compatLnSpc="1">
            <a:prstTxWarp prst="textNoShape">
              <a:avLst/>
            </a:prstTxWarp>
            <a:noAutofit/>
          </a:bodyPr>
          <a:lstStyle/>
          <a:p>
            <a:pPr algn="ctr"/>
            <a:r>
              <a:rPr lang="en-US" sz="1600" b="1" i="1" dirty="0">
                <a:solidFill>
                  <a:schemeClr val="bg1"/>
                </a:solidFill>
                <a:latin typeface="Calibri" panose="020F0502020204030204" pitchFamily="34" charset="0"/>
                <a:cs typeface="Calibri" panose="020F0502020204030204" pitchFamily="34" charset="0"/>
              </a:rPr>
              <a:t>How is it metabolized?</a:t>
            </a:r>
          </a:p>
        </p:txBody>
      </p:sp>
      <p:sp>
        <p:nvSpPr>
          <p:cNvPr id="37" name="Rectangle: Top Corners Rounded 36">
            <a:extLst>
              <a:ext uri="{FF2B5EF4-FFF2-40B4-BE49-F238E27FC236}">
                <a16:creationId xmlns:a16="http://schemas.microsoft.com/office/drawing/2014/main" id="{799DE17E-D247-4EFA-A2B0-9EC22C4A37C4}"/>
              </a:ext>
            </a:extLst>
          </p:cNvPr>
          <p:cNvSpPr/>
          <p:nvPr/>
        </p:nvSpPr>
        <p:spPr>
          <a:xfrm>
            <a:off x="9544269" y="1236220"/>
            <a:ext cx="1828800" cy="274320"/>
          </a:xfrm>
          <a:prstGeom prst="round2SameRect">
            <a:avLst>
              <a:gd name="adj1" fmla="val 47250"/>
              <a:gd name="adj2" fmla="val 0"/>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24384" rIns="0" bIns="0" numCol="1" spcCol="0" rtlCol="0" fromWordArt="0" anchor="t" anchorCtr="0" forceAA="0" compatLnSpc="1">
            <a:prstTxWarp prst="textNoShape">
              <a:avLst/>
            </a:prstTxWarp>
            <a:noAutofit/>
          </a:bodyPr>
          <a:lstStyle/>
          <a:p>
            <a:pPr algn="ctr"/>
            <a:r>
              <a:rPr lang="en-US" sz="1600" b="1" i="1" dirty="0">
                <a:solidFill>
                  <a:schemeClr val="bg1"/>
                </a:solidFill>
                <a:latin typeface="Calibri" panose="020F0502020204030204" pitchFamily="34" charset="0"/>
                <a:cs typeface="Calibri" panose="020F0502020204030204" pitchFamily="34" charset="0"/>
              </a:rPr>
              <a:t>To where?</a:t>
            </a:r>
          </a:p>
        </p:txBody>
      </p:sp>
      <p:sp>
        <p:nvSpPr>
          <p:cNvPr id="2" name="Title 1">
            <a:extLst>
              <a:ext uri="{FF2B5EF4-FFF2-40B4-BE49-F238E27FC236}">
                <a16:creationId xmlns:a16="http://schemas.microsoft.com/office/drawing/2014/main" id="{D04FE103-8C06-458E-B448-545F35DD34FC}"/>
              </a:ext>
            </a:extLst>
          </p:cNvPr>
          <p:cNvSpPr>
            <a:spLocks noGrp="1"/>
          </p:cNvSpPr>
          <p:nvPr>
            <p:ph type="title"/>
          </p:nvPr>
        </p:nvSpPr>
        <p:spPr>
          <a:xfrm>
            <a:off x="620750" y="167155"/>
            <a:ext cx="11464924" cy="921043"/>
          </a:xfrm>
        </p:spPr>
        <p:txBody>
          <a:bodyPr anchor="ctr">
            <a:noAutofit/>
          </a:bodyPr>
          <a:lstStyle/>
          <a:p>
            <a:r>
              <a:rPr lang="en-US" dirty="0"/>
              <a:t>Pharmacologic Properties of PARP Inhibitors</a:t>
            </a:r>
          </a:p>
        </p:txBody>
      </p:sp>
      <p:sp>
        <p:nvSpPr>
          <p:cNvPr id="4" name="Text Placeholder 3">
            <a:extLst>
              <a:ext uri="{FF2B5EF4-FFF2-40B4-BE49-F238E27FC236}">
                <a16:creationId xmlns:a16="http://schemas.microsoft.com/office/drawing/2014/main" id="{AE1EA018-98E4-4250-A65B-7332FED9046D}"/>
              </a:ext>
            </a:extLst>
          </p:cNvPr>
          <p:cNvSpPr>
            <a:spLocks noGrp="1"/>
          </p:cNvSpPr>
          <p:nvPr>
            <p:ph idx="1"/>
          </p:nvPr>
        </p:nvSpPr>
        <p:spPr>
          <a:xfrm>
            <a:off x="620750" y="4876619"/>
            <a:ext cx="10569301" cy="1227543"/>
          </a:xfrm>
          <a:prstGeom prst="rect">
            <a:avLst/>
          </a:prstGeom>
          <a:noFill/>
        </p:spPr>
        <p:txBody>
          <a:bodyPr>
            <a:noAutofit/>
          </a:bodyPr>
          <a:lstStyle/>
          <a:p>
            <a:pPr>
              <a:spcBef>
                <a:spcPts val="400"/>
              </a:spcBef>
            </a:pPr>
            <a:r>
              <a:rPr lang="en-US" sz="2000" dirty="0"/>
              <a:t>PARP inhibitors differ in terms of biochemical properties; hence, data cannot be extrapolated from one PARP inhibitor to another</a:t>
            </a:r>
          </a:p>
          <a:p>
            <a:pPr>
              <a:spcBef>
                <a:spcPts val="400"/>
              </a:spcBef>
            </a:pPr>
            <a:r>
              <a:rPr lang="en-US" sz="2000" dirty="0"/>
              <a:t>Each PARP inhibitor needs to be assessed based on its approved indication and data</a:t>
            </a:r>
          </a:p>
          <a:p>
            <a:pPr>
              <a:spcBef>
                <a:spcPts val="400"/>
              </a:spcBef>
            </a:pPr>
            <a:r>
              <a:rPr lang="en-US" sz="2000" dirty="0"/>
              <a:t>Biochemical properties are not meant to suggest clinical efficacy</a:t>
            </a:r>
          </a:p>
        </p:txBody>
      </p:sp>
      <p:grpSp>
        <p:nvGrpSpPr>
          <p:cNvPr id="13" name="Group 7">
            <a:extLst>
              <a:ext uri="{FF2B5EF4-FFF2-40B4-BE49-F238E27FC236}">
                <a16:creationId xmlns:a16="http://schemas.microsoft.com/office/drawing/2014/main" id="{442525BE-7D63-47E1-83C1-0EAE28CA86D3}"/>
              </a:ext>
            </a:extLst>
          </p:cNvPr>
          <p:cNvGrpSpPr>
            <a:grpSpLocks/>
          </p:cNvGrpSpPr>
          <p:nvPr/>
        </p:nvGrpSpPr>
        <p:grpSpPr bwMode="auto">
          <a:xfrm>
            <a:off x="9389569" y="6216652"/>
            <a:ext cx="2488502" cy="447822"/>
            <a:chOff x="9527309" y="3551529"/>
            <a:chExt cx="2488502" cy="448324"/>
          </a:xfrm>
        </p:grpSpPr>
        <p:pic>
          <p:nvPicPr>
            <p:cNvPr id="14" name="Picture 9">
              <a:extLst>
                <a:ext uri="{FF2B5EF4-FFF2-40B4-BE49-F238E27FC236}">
                  <a16:creationId xmlns:a16="http://schemas.microsoft.com/office/drawing/2014/main" id="{BF5AB7F7-C7D5-4F66-814B-6F991F228752}"/>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5" name="Rectangle 8">
              <a:extLst>
                <a:ext uri="{FF2B5EF4-FFF2-40B4-BE49-F238E27FC236}">
                  <a16:creationId xmlns:a16="http://schemas.microsoft.com/office/drawing/2014/main" id="{1EA561BD-8961-4A79-97D5-12F23AEB97CF}"/>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1400" b="0" i="0" u="none" strike="noStrike" kern="1200" cap="none" spc="0" normalizeH="0" baseline="0" noProof="0" dirty="0">
                <a:ln>
                  <a:noFill/>
                </a:ln>
                <a:solidFill>
                  <a:srgbClr val="FF0000"/>
                </a:solidFill>
                <a:effectLst/>
                <a:uLnTx/>
                <a:uFillTx/>
                <a:latin typeface="Calibri" panose="020F0502020204030204" pitchFamily="34" charset="0"/>
                <a:ea typeface="+mn-ea"/>
                <a:cs typeface="Arial" panose="020B0604020202020204" pitchFamily="34" charset="0"/>
              </a:endParaRPr>
            </a:p>
          </p:txBody>
        </p:sp>
      </p:grpSp>
      <p:sp>
        <p:nvSpPr>
          <p:cNvPr id="16" name="Footer Placeholder 3">
            <a:extLst>
              <a:ext uri="{FF2B5EF4-FFF2-40B4-BE49-F238E27FC236}">
                <a16:creationId xmlns:a16="http://schemas.microsoft.com/office/drawing/2014/main" id="{A312BB17-97CF-4730-8F6E-7A5D0B0644E3}"/>
              </a:ext>
            </a:extLst>
          </p:cNvPr>
          <p:cNvSpPr txBox="1">
            <a:spLocks/>
          </p:cNvSpPr>
          <p:nvPr/>
        </p:nvSpPr>
        <p:spPr>
          <a:xfrm>
            <a:off x="426345" y="6371994"/>
            <a:ext cx="6367859" cy="3385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2"/>
                </a:solidFill>
                <a:effectLst/>
                <a:uLnTx/>
                <a:uFillTx/>
                <a:latin typeface="Calibri" panose="020F0502020204030204"/>
                <a:ea typeface="+mn-ea"/>
                <a:cs typeface="Arial" panose="020B0604020202020204" pitchFamily="34" charset="0"/>
              </a:rPr>
              <a:t>1. Niraparib PI. 2. Olaparib PI. 3. Rucaparib PI. </a:t>
            </a:r>
          </a:p>
        </p:txBody>
      </p:sp>
      <p:graphicFrame>
        <p:nvGraphicFramePr>
          <p:cNvPr id="19" name="Group 32">
            <a:extLst>
              <a:ext uri="{FF2B5EF4-FFF2-40B4-BE49-F238E27FC236}">
                <a16:creationId xmlns:a16="http://schemas.microsoft.com/office/drawing/2014/main" id="{ADF60D97-4B4D-4D3F-9E71-CB966AA343A9}"/>
              </a:ext>
            </a:extLst>
          </p:cNvPr>
          <p:cNvGraphicFramePr>
            <a:graphicFrameLocks noGrp="1"/>
          </p:cNvGraphicFramePr>
          <p:nvPr>
            <p:extLst>
              <p:ext uri="{D42A27DB-BD31-4B8C-83A1-F6EECF244321}">
                <p14:modId xmlns:p14="http://schemas.microsoft.com/office/powerpoint/2010/main" val="2981980762"/>
              </p:ext>
            </p:extLst>
          </p:nvPr>
        </p:nvGraphicFramePr>
        <p:xfrm>
          <a:off x="727076" y="1604964"/>
          <a:ext cx="10779125" cy="3259728"/>
        </p:xfrm>
        <a:graphic>
          <a:graphicData uri="http://schemas.openxmlformats.org/drawingml/2006/table">
            <a:tbl>
              <a:tblPr/>
              <a:tblGrid>
                <a:gridCol w="1821348">
                  <a:extLst>
                    <a:ext uri="{9D8B030D-6E8A-4147-A177-3AD203B41FA5}">
                      <a16:colId xmlns:a16="http://schemas.microsoft.com/office/drawing/2014/main" val="20000"/>
                    </a:ext>
                  </a:extLst>
                </a:gridCol>
                <a:gridCol w="2679427">
                  <a:extLst>
                    <a:ext uri="{9D8B030D-6E8A-4147-A177-3AD203B41FA5}">
                      <a16:colId xmlns:a16="http://schemas.microsoft.com/office/drawing/2014/main" val="20001"/>
                    </a:ext>
                  </a:extLst>
                </a:gridCol>
                <a:gridCol w="1956532">
                  <a:extLst>
                    <a:ext uri="{9D8B030D-6E8A-4147-A177-3AD203B41FA5}">
                      <a16:colId xmlns:a16="http://schemas.microsoft.com/office/drawing/2014/main" val="20002"/>
                    </a:ext>
                  </a:extLst>
                </a:gridCol>
                <a:gridCol w="2160909">
                  <a:extLst>
                    <a:ext uri="{9D8B030D-6E8A-4147-A177-3AD203B41FA5}">
                      <a16:colId xmlns:a16="http://schemas.microsoft.com/office/drawing/2014/main" val="2308566913"/>
                    </a:ext>
                  </a:extLst>
                </a:gridCol>
                <a:gridCol w="2160909">
                  <a:extLst>
                    <a:ext uri="{9D8B030D-6E8A-4147-A177-3AD203B41FA5}">
                      <a16:colId xmlns:a16="http://schemas.microsoft.com/office/drawing/2014/main" val="3342317369"/>
                    </a:ext>
                  </a:extLst>
                </a:gridCol>
              </a:tblGrid>
              <a:tr h="133948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PARP Inhibitor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Bioavailability,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Mean Half-Life (t</a:t>
                      </a:r>
                      <a:r>
                        <a:rPr kumimoji="0" lang="en-US" sz="2000" b="1" i="0" u="none" strike="noStrike" cap="none" normalizeH="0" baseline="-25000" dirty="0">
                          <a:ln>
                            <a:noFill/>
                          </a:ln>
                          <a:solidFill>
                            <a:schemeClr val="tx1"/>
                          </a:solidFill>
                          <a:effectLst/>
                          <a:latin typeface="Calibri" panose="020F0502020204030204" pitchFamily="34" charset="0"/>
                        </a:rPr>
                        <a:t>1/2</a:t>
                      </a:r>
                      <a:r>
                        <a:rPr kumimoji="0" lang="en-US" sz="2000" b="1" i="0" u="none" strike="noStrike" cap="none" normalizeH="0" baseline="0" dirty="0">
                          <a:ln>
                            <a:noFill/>
                          </a:ln>
                          <a:solidFill>
                            <a:schemeClr val="tx1"/>
                          </a:solidFill>
                          <a:effectLst/>
                          <a:latin typeface="Calibri" panose="020F0502020204030204" pitchFamily="34" charset="0"/>
                        </a:rPr>
                        <a:t>), h</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Metabolism (Major Enzymes)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Tissue Distribution (VD/F), 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64008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Niraparib</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[1]</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457200" rtl="0" eaLnBrk="1" latinLnBrk="0" hangingPunct="1">
                        <a:spcBef>
                          <a:spcPts val="300"/>
                        </a:spcBef>
                        <a:spcAft>
                          <a:spcPts val="300"/>
                        </a:spcAft>
                      </a:pPr>
                      <a:r>
                        <a:rPr lang="en-US" sz="1600" kern="1200" dirty="0">
                          <a:solidFill>
                            <a:schemeClr val="bg1"/>
                          </a:solidFill>
                          <a:effectLst/>
                        </a:rPr>
                        <a:t>73</a:t>
                      </a:r>
                      <a:endParaRPr lang="en-US" sz="1600" kern="1200" dirty="0">
                        <a:solidFill>
                          <a:schemeClr val="bg1"/>
                        </a:solidFill>
                        <a:effectLst/>
                        <a:latin typeface="+mj-lt"/>
                        <a:ea typeface="+mn-ea"/>
                        <a:cs typeface="+mn-cs"/>
                      </a:endParaRPr>
                    </a:p>
                  </a:txBody>
                  <a:tcPr marT="91440" marB="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spcBef>
                          <a:spcPts val="300"/>
                        </a:spcBef>
                        <a:spcAft>
                          <a:spcPts val="300"/>
                        </a:spcAft>
                      </a:pPr>
                      <a:r>
                        <a:rPr lang="en-US" sz="2000" dirty="0">
                          <a:solidFill>
                            <a:schemeClr val="bg1"/>
                          </a:solidFill>
                          <a:effectLst/>
                          <a:latin typeface="Calibri" panose="020F0502020204030204" pitchFamily="34" charset="0"/>
                          <a:cs typeface="Calibri" panose="020F0502020204030204" pitchFamily="34" charset="0"/>
                        </a:rPr>
                        <a:t>36</a:t>
                      </a:r>
                      <a:endParaRPr lang="en-US" sz="2000" baseline="300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T="91440" marB="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457200" rtl="0" eaLnBrk="1" latinLnBrk="0" hangingPunct="1">
                        <a:spcBef>
                          <a:spcPts val="300"/>
                        </a:spcBef>
                        <a:spcAft>
                          <a:spcPts val="300"/>
                        </a:spcAft>
                      </a:pPr>
                      <a:r>
                        <a:rPr lang="en-US" sz="2000" kern="1200" dirty="0">
                          <a:solidFill>
                            <a:schemeClr val="bg1"/>
                          </a:solidFill>
                          <a:effectLst/>
                          <a:latin typeface="Calibri" panose="020F0502020204030204" pitchFamily="34" charset="0"/>
                          <a:cs typeface="Calibri" panose="020F0502020204030204" pitchFamily="34" charset="0"/>
                        </a:rPr>
                        <a:t>CEs</a:t>
                      </a:r>
                      <a:endParaRPr lang="en-US" sz="2000" kern="1200" dirty="0">
                        <a:solidFill>
                          <a:schemeClr val="bg1"/>
                        </a:solidFill>
                        <a:effectLst/>
                        <a:latin typeface="Calibri" panose="020F0502020204030204" pitchFamily="34" charset="0"/>
                        <a:ea typeface="+mn-ea"/>
                        <a:cs typeface="Calibri" panose="020F0502020204030204" pitchFamily="34" charset="0"/>
                      </a:endParaRPr>
                    </a:p>
                  </a:txBody>
                  <a:tcPr marT="91440" marB="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spcBef>
                          <a:spcPts val="300"/>
                        </a:spcBef>
                        <a:spcAft>
                          <a:spcPts val="300"/>
                        </a:spcAft>
                      </a:pPr>
                      <a:r>
                        <a:rPr lang="en-US" sz="2000" dirty="0">
                          <a:solidFill>
                            <a:schemeClr val="bg1"/>
                          </a:solidFill>
                          <a:effectLst/>
                          <a:latin typeface="Calibri" panose="020F0502020204030204" pitchFamily="34" charset="0"/>
                          <a:cs typeface="Calibri" panose="020F0502020204030204" pitchFamily="34" charset="0"/>
                        </a:rPr>
                        <a:t>1220</a:t>
                      </a:r>
                      <a:endParaRPr lang="en-US" sz="20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T="91440" marB="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64008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Olaparib</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[2]</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457200" rtl="0" eaLnBrk="1" latinLnBrk="0" hangingPunct="1">
                        <a:spcBef>
                          <a:spcPts val="300"/>
                        </a:spcBef>
                        <a:spcAft>
                          <a:spcPts val="300"/>
                        </a:spcAft>
                      </a:pPr>
                      <a:r>
                        <a:rPr lang="en-US" sz="1600" kern="1200" dirty="0">
                          <a:solidFill>
                            <a:schemeClr val="bg1"/>
                          </a:solidFill>
                          <a:effectLst/>
                        </a:rPr>
                        <a:t>NA</a:t>
                      </a:r>
                      <a:endParaRPr lang="en-US" sz="1600" kern="1200" dirty="0">
                        <a:solidFill>
                          <a:schemeClr val="bg1"/>
                        </a:solidFill>
                        <a:effectLst/>
                        <a:latin typeface="+mj-lt"/>
                        <a:ea typeface="+mn-ea"/>
                        <a:cs typeface="+mn-cs"/>
                      </a:endParaRPr>
                    </a:p>
                  </a:txBody>
                  <a:tcPr marT="91440" marB="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spcBef>
                          <a:spcPts val="300"/>
                        </a:spcBef>
                        <a:spcAft>
                          <a:spcPts val="300"/>
                        </a:spcAft>
                      </a:pPr>
                      <a:r>
                        <a:rPr lang="en-US" sz="2000" dirty="0">
                          <a:solidFill>
                            <a:schemeClr val="bg1"/>
                          </a:solidFill>
                          <a:effectLst/>
                          <a:latin typeface="Calibri" panose="020F0502020204030204" pitchFamily="34" charset="0"/>
                          <a:cs typeface="Calibri" panose="020F0502020204030204" pitchFamily="34" charset="0"/>
                        </a:rPr>
                        <a:t>14.9 ± 8.2</a:t>
                      </a:r>
                      <a:endParaRPr lang="en-US" sz="20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T="91440" marB="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spcBef>
                          <a:spcPts val="300"/>
                        </a:spcBef>
                        <a:spcAft>
                          <a:spcPts val="300"/>
                        </a:spcAft>
                      </a:pPr>
                      <a:r>
                        <a:rPr lang="en-US" sz="2000" dirty="0">
                          <a:solidFill>
                            <a:schemeClr val="bg1"/>
                          </a:solidFill>
                          <a:effectLst/>
                          <a:latin typeface="Calibri" panose="020F0502020204030204" pitchFamily="34" charset="0"/>
                          <a:cs typeface="Calibri" panose="020F0502020204030204" pitchFamily="34" charset="0"/>
                        </a:rPr>
                        <a:t>CYP3A4</a:t>
                      </a:r>
                      <a:endParaRPr lang="en-US" sz="20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T="91440" marB="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spcBef>
                          <a:spcPts val="300"/>
                        </a:spcBef>
                        <a:spcAft>
                          <a:spcPts val="300"/>
                        </a:spcAft>
                      </a:pPr>
                      <a:r>
                        <a:rPr lang="en-US" sz="2000" dirty="0">
                          <a:solidFill>
                            <a:schemeClr val="bg1"/>
                          </a:solidFill>
                          <a:effectLst/>
                          <a:latin typeface="Calibri" panose="020F0502020204030204" pitchFamily="34" charset="0"/>
                          <a:cs typeface="Calibri" panose="020F0502020204030204" pitchFamily="34" charset="0"/>
                        </a:rPr>
                        <a:t>167</a:t>
                      </a:r>
                      <a:endParaRPr lang="en-US" sz="20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T="91440" marB="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64008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Rucaparib</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[3]</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457200" rtl="0" eaLnBrk="1" latinLnBrk="0" hangingPunct="1">
                        <a:spcBef>
                          <a:spcPts val="300"/>
                        </a:spcBef>
                        <a:spcAft>
                          <a:spcPts val="300"/>
                        </a:spcAft>
                      </a:pPr>
                      <a:r>
                        <a:rPr lang="en-US" sz="1600" kern="1200" dirty="0">
                          <a:solidFill>
                            <a:schemeClr val="bg1"/>
                          </a:solidFill>
                          <a:effectLst/>
                        </a:rPr>
                        <a:t>36</a:t>
                      </a:r>
                      <a:endParaRPr lang="en-US" sz="1600" kern="1200" dirty="0">
                        <a:solidFill>
                          <a:schemeClr val="bg1"/>
                        </a:solidFill>
                        <a:effectLst/>
                        <a:latin typeface="+mj-lt"/>
                        <a:ea typeface="+mn-ea"/>
                        <a:cs typeface="+mn-cs"/>
                      </a:endParaRPr>
                    </a:p>
                  </a:txBody>
                  <a:tcPr marT="91440" marB="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spcBef>
                          <a:spcPts val="300"/>
                        </a:spcBef>
                        <a:spcAft>
                          <a:spcPts val="300"/>
                        </a:spcAft>
                      </a:pPr>
                      <a:r>
                        <a:rPr lang="en-US" sz="2000" dirty="0">
                          <a:solidFill>
                            <a:schemeClr val="bg1"/>
                          </a:solidFill>
                          <a:effectLst/>
                          <a:latin typeface="Calibri" panose="020F0502020204030204" pitchFamily="34" charset="0"/>
                          <a:cs typeface="Calibri" panose="020F0502020204030204" pitchFamily="34" charset="0"/>
                        </a:rPr>
                        <a:t>25.9</a:t>
                      </a:r>
                      <a:endParaRPr lang="en-US" sz="20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T="91440" marB="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spcBef>
                          <a:spcPts val="300"/>
                        </a:spcBef>
                        <a:spcAft>
                          <a:spcPts val="300"/>
                        </a:spcAft>
                      </a:pPr>
                      <a:r>
                        <a:rPr lang="en-US" sz="2000" dirty="0">
                          <a:solidFill>
                            <a:schemeClr val="bg1"/>
                          </a:solidFill>
                          <a:latin typeface="Calibri" panose="020F0502020204030204" pitchFamily="34" charset="0"/>
                          <a:cs typeface="Calibri" panose="020F0502020204030204" pitchFamily="34" charset="0"/>
                        </a:rPr>
                        <a:t>CYP2D6</a:t>
                      </a:r>
                    </a:p>
                  </a:txBody>
                  <a:tcPr marT="91440" marB="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spcBef>
                          <a:spcPts val="300"/>
                        </a:spcBef>
                        <a:spcAft>
                          <a:spcPts val="300"/>
                        </a:spcAft>
                      </a:pPr>
                      <a:r>
                        <a:rPr lang="en-US" sz="2000" dirty="0">
                          <a:solidFill>
                            <a:schemeClr val="bg1"/>
                          </a:solidFill>
                          <a:effectLst/>
                          <a:latin typeface="Calibri" panose="020F0502020204030204" pitchFamily="34" charset="0"/>
                          <a:cs typeface="Calibri" panose="020F0502020204030204" pitchFamily="34" charset="0"/>
                        </a:rPr>
                        <a:t>113-262</a:t>
                      </a:r>
                      <a:endParaRPr lang="en-US" sz="20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T="91440" marB="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grpSp>
        <p:nvGrpSpPr>
          <p:cNvPr id="192" name="Group 191">
            <a:extLst>
              <a:ext uri="{FF2B5EF4-FFF2-40B4-BE49-F238E27FC236}">
                <a16:creationId xmlns:a16="http://schemas.microsoft.com/office/drawing/2014/main" id="{A78397FC-751B-468E-9F1F-2E589F31C5DE}"/>
              </a:ext>
            </a:extLst>
          </p:cNvPr>
          <p:cNvGrpSpPr/>
          <p:nvPr/>
        </p:nvGrpSpPr>
        <p:grpSpPr>
          <a:xfrm>
            <a:off x="2078121" y="3515408"/>
            <a:ext cx="1582455" cy="691459"/>
            <a:chOff x="2078121" y="3417734"/>
            <a:chExt cx="1582455" cy="691459"/>
          </a:xfrm>
        </p:grpSpPr>
        <p:grpSp>
          <p:nvGrpSpPr>
            <p:cNvPr id="169" name="Group 168">
              <a:extLst>
                <a:ext uri="{FF2B5EF4-FFF2-40B4-BE49-F238E27FC236}">
                  <a16:creationId xmlns:a16="http://schemas.microsoft.com/office/drawing/2014/main" id="{969B7DA8-9663-4CB2-B818-AD5E5861C331}"/>
                </a:ext>
              </a:extLst>
            </p:cNvPr>
            <p:cNvGrpSpPr/>
            <p:nvPr/>
          </p:nvGrpSpPr>
          <p:grpSpPr>
            <a:xfrm>
              <a:off x="2078121" y="3417734"/>
              <a:ext cx="1582455" cy="691459"/>
              <a:chOff x="2020970" y="3403448"/>
              <a:chExt cx="1582455" cy="691459"/>
            </a:xfrm>
          </p:grpSpPr>
          <p:sp>
            <p:nvSpPr>
              <p:cNvPr id="114" name="Freeform: Shape 113">
                <a:extLst>
                  <a:ext uri="{FF2B5EF4-FFF2-40B4-BE49-F238E27FC236}">
                    <a16:creationId xmlns:a16="http://schemas.microsoft.com/office/drawing/2014/main" id="{AE77BBF8-82A3-4B4B-A985-4C8FDDB1B6DA}"/>
                  </a:ext>
                </a:extLst>
              </p:cNvPr>
              <p:cNvSpPr/>
              <p:nvPr/>
            </p:nvSpPr>
            <p:spPr bwMode="auto">
              <a:xfrm>
                <a:off x="2201913" y="3655427"/>
                <a:ext cx="154781" cy="95250"/>
              </a:xfrm>
              <a:custGeom>
                <a:avLst/>
                <a:gdLst>
                  <a:gd name="connsiteX0" fmla="*/ 0 w 154781"/>
                  <a:gd name="connsiteY0" fmla="*/ 95250 h 95250"/>
                  <a:gd name="connsiteX1" fmla="*/ 45243 w 154781"/>
                  <a:gd name="connsiteY1" fmla="*/ 0 h 95250"/>
                  <a:gd name="connsiteX2" fmla="*/ 154781 w 154781"/>
                  <a:gd name="connsiteY2" fmla="*/ 0 h 95250"/>
                </a:gdLst>
                <a:ahLst/>
                <a:cxnLst>
                  <a:cxn ang="0">
                    <a:pos x="connsiteX0" y="connsiteY0"/>
                  </a:cxn>
                  <a:cxn ang="0">
                    <a:pos x="connsiteX1" y="connsiteY1"/>
                  </a:cxn>
                  <a:cxn ang="0">
                    <a:pos x="connsiteX2" y="connsiteY2"/>
                  </a:cxn>
                </a:cxnLst>
                <a:rect l="l" t="t" r="r" b="b"/>
                <a:pathLst>
                  <a:path w="154781" h="95250">
                    <a:moveTo>
                      <a:pt x="0" y="95250"/>
                    </a:moveTo>
                    <a:lnTo>
                      <a:pt x="45243" y="0"/>
                    </a:lnTo>
                    <a:lnTo>
                      <a:pt x="154781" y="0"/>
                    </a:lnTo>
                  </a:path>
                </a:pathLst>
              </a:custGeom>
              <a:noFill/>
              <a:ln w="28575">
                <a:solidFill>
                  <a:schemeClr val="accent1"/>
                </a:solidFill>
                <a:miter lim="800000"/>
                <a:headEnd/>
                <a:tailEnd/>
              </a:ln>
            </p:spPr>
            <p:txBody>
              <a:bodyPr rtlCol="0" anchor="ctr"/>
              <a:lstStyle/>
              <a:p>
                <a:pPr algn="ctr"/>
                <a:endParaRPr lang="en-US" dirty="0"/>
              </a:p>
            </p:txBody>
          </p:sp>
          <p:sp>
            <p:nvSpPr>
              <p:cNvPr id="115" name="Freeform: Shape 114">
                <a:extLst>
                  <a:ext uri="{FF2B5EF4-FFF2-40B4-BE49-F238E27FC236}">
                    <a16:creationId xmlns:a16="http://schemas.microsoft.com/office/drawing/2014/main" id="{DBFB578C-C65F-4209-8A26-2C8C80AC055B}"/>
                  </a:ext>
                </a:extLst>
              </p:cNvPr>
              <p:cNvSpPr/>
              <p:nvPr/>
            </p:nvSpPr>
            <p:spPr bwMode="auto">
              <a:xfrm>
                <a:off x="2248032" y="3783401"/>
                <a:ext cx="147638" cy="64294"/>
              </a:xfrm>
              <a:custGeom>
                <a:avLst/>
                <a:gdLst>
                  <a:gd name="connsiteX0" fmla="*/ 0 w 147638"/>
                  <a:gd name="connsiteY0" fmla="*/ 64294 h 64294"/>
                  <a:gd name="connsiteX1" fmla="*/ 116681 w 147638"/>
                  <a:gd name="connsiteY1" fmla="*/ 64294 h 64294"/>
                  <a:gd name="connsiteX2" fmla="*/ 147638 w 147638"/>
                  <a:gd name="connsiteY2" fmla="*/ 0 h 64294"/>
                </a:gdLst>
                <a:ahLst/>
                <a:cxnLst>
                  <a:cxn ang="0">
                    <a:pos x="connsiteX0" y="connsiteY0"/>
                  </a:cxn>
                  <a:cxn ang="0">
                    <a:pos x="connsiteX1" y="connsiteY1"/>
                  </a:cxn>
                  <a:cxn ang="0">
                    <a:pos x="connsiteX2" y="connsiteY2"/>
                  </a:cxn>
                </a:cxnLst>
                <a:rect l="l" t="t" r="r" b="b"/>
                <a:pathLst>
                  <a:path w="147638" h="64294">
                    <a:moveTo>
                      <a:pt x="0" y="64294"/>
                    </a:moveTo>
                    <a:lnTo>
                      <a:pt x="116681" y="64294"/>
                    </a:lnTo>
                    <a:lnTo>
                      <a:pt x="147638" y="0"/>
                    </a:lnTo>
                  </a:path>
                </a:pathLst>
              </a:custGeom>
              <a:noFill/>
              <a:ln w="28575">
                <a:solidFill>
                  <a:schemeClr val="bg1"/>
                </a:solidFill>
                <a:miter lim="800000"/>
                <a:headEnd/>
                <a:tailEnd/>
              </a:ln>
            </p:spPr>
            <p:txBody>
              <a:bodyPr rtlCol="0" anchor="ctr"/>
              <a:lstStyle/>
              <a:p>
                <a:pPr algn="ctr"/>
                <a:endParaRPr lang="en-US" dirty="0"/>
              </a:p>
            </p:txBody>
          </p:sp>
          <p:grpSp>
            <p:nvGrpSpPr>
              <p:cNvPr id="129" name="Group 128">
                <a:extLst>
                  <a:ext uri="{FF2B5EF4-FFF2-40B4-BE49-F238E27FC236}">
                    <a16:creationId xmlns:a16="http://schemas.microsoft.com/office/drawing/2014/main" id="{A559C9C3-ABAF-48D3-A34C-7814BCC01E2C}"/>
                  </a:ext>
                </a:extLst>
              </p:cNvPr>
              <p:cNvGrpSpPr/>
              <p:nvPr/>
            </p:nvGrpSpPr>
            <p:grpSpPr>
              <a:xfrm>
                <a:off x="2020970" y="3748950"/>
                <a:ext cx="221857" cy="191256"/>
                <a:chOff x="2020970" y="3748950"/>
                <a:chExt cx="221857" cy="191256"/>
              </a:xfrm>
            </p:grpSpPr>
            <p:cxnSp>
              <p:nvCxnSpPr>
                <p:cNvPr id="110" name="Straight Connector 109">
                  <a:extLst>
                    <a:ext uri="{FF2B5EF4-FFF2-40B4-BE49-F238E27FC236}">
                      <a16:creationId xmlns:a16="http://schemas.microsoft.com/office/drawing/2014/main" id="{ADA4CC8E-BD9F-4F01-815F-69B8CAD5E11B}"/>
                    </a:ext>
                  </a:extLst>
                </p:cNvPr>
                <p:cNvCxnSpPr>
                  <a:cxnSpLocks/>
                </p:cNvCxnSpPr>
                <p:nvPr/>
              </p:nvCxnSpPr>
              <p:spPr bwMode="auto">
                <a:xfrm>
                  <a:off x="2078252" y="3783401"/>
                  <a:ext cx="107292" cy="0"/>
                </a:xfrm>
                <a:prstGeom prst="line">
                  <a:avLst/>
                </a:prstGeom>
                <a:noFill/>
                <a:ln w="28575"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9455C7C7-078B-414E-A383-1FF8C0E98950}"/>
                    </a:ext>
                  </a:extLst>
                </p:cNvPr>
                <p:cNvCxnSpPr>
                  <a:cxnSpLocks/>
                </p:cNvCxnSpPr>
                <p:nvPr/>
              </p:nvCxnSpPr>
              <p:spPr bwMode="auto">
                <a:xfrm>
                  <a:off x="2054408" y="3837195"/>
                  <a:ext cx="39008" cy="78016"/>
                </a:xfrm>
                <a:prstGeom prst="line">
                  <a:avLst/>
                </a:prstGeom>
                <a:noFill/>
                <a:ln w="28575"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95A11FD4-FD30-4726-B2FF-4E29DF4D4B87}"/>
                    </a:ext>
                  </a:extLst>
                </p:cNvPr>
                <p:cNvCxnSpPr>
                  <a:cxnSpLocks/>
                </p:cNvCxnSpPr>
                <p:nvPr/>
              </p:nvCxnSpPr>
              <p:spPr bwMode="auto">
                <a:xfrm flipV="1">
                  <a:off x="2168578" y="3834814"/>
                  <a:ext cx="39008" cy="78016"/>
                </a:xfrm>
                <a:prstGeom prst="line">
                  <a:avLst/>
                </a:prstGeom>
                <a:noFill/>
                <a:ln w="28575" cap="flat" cmpd="sng" algn="ctr">
                  <a:solidFill>
                    <a:schemeClr val="accent1"/>
                  </a:solidFill>
                  <a:prstDash val="solid"/>
                  <a:round/>
                  <a:headEnd type="none" w="med" len="med"/>
                  <a:tailEnd type="none" w="med" len="med"/>
                </a:ln>
                <a:effectLst/>
              </p:spPr>
            </p:cxnSp>
            <p:sp>
              <p:nvSpPr>
                <p:cNvPr id="109" name="Hexagon 108">
                  <a:extLst>
                    <a:ext uri="{FF2B5EF4-FFF2-40B4-BE49-F238E27FC236}">
                      <a16:creationId xmlns:a16="http://schemas.microsoft.com/office/drawing/2014/main" id="{86430D1A-1695-438F-B394-6ED67C0E658C}"/>
                    </a:ext>
                  </a:extLst>
                </p:cNvPr>
                <p:cNvSpPr/>
                <p:nvPr/>
              </p:nvSpPr>
              <p:spPr bwMode="auto">
                <a:xfrm>
                  <a:off x="2020970" y="3748950"/>
                  <a:ext cx="221857" cy="191256"/>
                </a:xfrm>
                <a:prstGeom prst="hexagon">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17" name="TextBox 116">
                <a:extLst>
                  <a:ext uri="{FF2B5EF4-FFF2-40B4-BE49-F238E27FC236}">
                    <a16:creationId xmlns:a16="http://schemas.microsoft.com/office/drawing/2014/main" id="{020EC35C-866A-4549-A95D-A5282C5F8499}"/>
                  </a:ext>
                </a:extLst>
              </p:cNvPr>
              <p:cNvSpPr txBox="1"/>
              <p:nvPr/>
            </p:nvSpPr>
            <p:spPr bwMode="auto">
              <a:xfrm>
                <a:off x="2230397" y="3495692"/>
                <a:ext cx="457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NH</a:t>
                </a:r>
                <a:endParaRPr lang="en-US" sz="1200" b="0" baseline="-25000" dirty="0">
                  <a:solidFill>
                    <a:schemeClr val="accent1"/>
                  </a:solidFill>
                  <a:latin typeface="Calibri" panose="020F0502020204030204" pitchFamily="34" charset="0"/>
                </a:endParaRPr>
              </a:p>
            </p:txBody>
          </p:sp>
          <p:sp>
            <p:nvSpPr>
              <p:cNvPr id="119" name="TextBox 118">
                <a:extLst>
                  <a:ext uri="{FF2B5EF4-FFF2-40B4-BE49-F238E27FC236}">
                    <a16:creationId xmlns:a16="http://schemas.microsoft.com/office/drawing/2014/main" id="{CDD4301D-02CA-4622-B413-56D2A5DD77CB}"/>
                  </a:ext>
                </a:extLst>
              </p:cNvPr>
              <p:cNvSpPr txBox="1"/>
              <p:nvPr/>
            </p:nvSpPr>
            <p:spPr bwMode="auto">
              <a:xfrm>
                <a:off x="2349208" y="3644309"/>
                <a:ext cx="201028" cy="276999"/>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a:t>
                </a:r>
              </a:p>
            </p:txBody>
          </p:sp>
          <p:cxnSp>
            <p:nvCxnSpPr>
              <p:cNvPr id="120" name="Straight Connector 119">
                <a:extLst>
                  <a:ext uri="{FF2B5EF4-FFF2-40B4-BE49-F238E27FC236}">
                    <a16:creationId xmlns:a16="http://schemas.microsoft.com/office/drawing/2014/main" id="{081A1BB4-5445-4612-91AB-1CA9D15C894C}"/>
                  </a:ext>
                </a:extLst>
              </p:cNvPr>
              <p:cNvCxnSpPr>
                <a:cxnSpLocks/>
              </p:cNvCxnSpPr>
              <p:nvPr/>
            </p:nvCxnSpPr>
            <p:spPr bwMode="auto">
              <a:xfrm flipH="1" flipV="1">
                <a:off x="2395670" y="3684088"/>
                <a:ext cx="29648" cy="43580"/>
              </a:xfrm>
              <a:prstGeom prst="line">
                <a:avLst/>
              </a:prstGeom>
              <a:noFill/>
              <a:ln w="28575" cap="flat" cmpd="sng" algn="ctr">
                <a:solidFill>
                  <a:schemeClr val="accent1"/>
                </a:solidFill>
                <a:prstDash val="solid"/>
                <a:round/>
                <a:headEnd type="none" w="med" len="med"/>
                <a:tailEnd type="none" w="med" len="med"/>
              </a:ln>
              <a:effectLst/>
            </p:spPr>
          </p:cxnSp>
          <p:sp>
            <p:nvSpPr>
              <p:cNvPr id="128" name="TextBox 127">
                <a:extLst>
                  <a:ext uri="{FF2B5EF4-FFF2-40B4-BE49-F238E27FC236}">
                    <a16:creationId xmlns:a16="http://schemas.microsoft.com/office/drawing/2014/main" id="{E2C92944-4607-4719-A8B0-D9528BEC6437}"/>
                  </a:ext>
                </a:extLst>
              </p:cNvPr>
              <p:cNvSpPr txBox="1"/>
              <p:nvPr/>
            </p:nvSpPr>
            <p:spPr bwMode="auto">
              <a:xfrm>
                <a:off x="2093158" y="3403448"/>
                <a:ext cx="2010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O</a:t>
                </a:r>
              </a:p>
            </p:txBody>
          </p:sp>
          <p:grpSp>
            <p:nvGrpSpPr>
              <p:cNvPr id="130" name="Group 129">
                <a:extLst>
                  <a:ext uri="{FF2B5EF4-FFF2-40B4-BE49-F238E27FC236}">
                    <a16:creationId xmlns:a16="http://schemas.microsoft.com/office/drawing/2014/main" id="{2449AA68-CE0E-4AB7-B48B-271DDB8821EF}"/>
                  </a:ext>
                </a:extLst>
              </p:cNvPr>
              <p:cNvGrpSpPr/>
              <p:nvPr/>
            </p:nvGrpSpPr>
            <p:grpSpPr>
              <a:xfrm>
                <a:off x="2547126" y="3853775"/>
                <a:ext cx="221857" cy="191256"/>
                <a:chOff x="2020970" y="3748950"/>
                <a:chExt cx="221857" cy="191256"/>
              </a:xfrm>
            </p:grpSpPr>
            <p:cxnSp>
              <p:nvCxnSpPr>
                <p:cNvPr id="131" name="Straight Connector 130">
                  <a:extLst>
                    <a:ext uri="{FF2B5EF4-FFF2-40B4-BE49-F238E27FC236}">
                      <a16:creationId xmlns:a16="http://schemas.microsoft.com/office/drawing/2014/main" id="{F6DD209E-9AF2-42FB-BE54-7197D93E5825}"/>
                    </a:ext>
                  </a:extLst>
                </p:cNvPr>
                <p:cNvCxnSpPr>
                  <a:cxnSpLocks/>
                </p:cNvCxnSpPr>
                <p:nvPr/>
              </p:nvCxnSpPr>
              <p:spPr bwMode="auto">
                <a:xfrm>
                  <a:off x="2078252" y="3783401"/>
                  <a:ext cx="107292" cy="0"/>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D883846B-392A-4729-A3F3-E145D3591D0B}"/>
                    </a:ext>
                  </a:extLst>
                </p:cNvPr>
                <p:cNvCxnSpPr>
                  <a:cxnSpLocks/>
                </p:cNvCxnSpPr>
                <p:nvPr/>
              </p:nvCxnSpPr>
              <p:spPr bwMode="auto">
                <a:xfrm>
                  <a:off x="2054408" y="3837195"/>
                  <a:ext cx="39008" cy="78016"/>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0E306AAC-8FE5-46E1-9302-0D0569F6D9A9}"/>
                    </a:ext>
                  </a:extLst>
                </p:cNvPr>
                <p:cNvCxnSpPr>
                  <a:cxnSpLocks/>
                </p:cNvCxnSpPr>
                <p:nvPr/>
              </p:nvCxnSpPr>
              <p:spPr bwMode="auto">
                <a:xfrm flipV="1">
                  <a:off x="2168578" y="3834814"/>
                  <a:ext cx="39008" cy="78016"/>
                </a:xfrm>
                <a:prstGeom prst="line">
                  <a:avLst/>
                </a:prstGeom>
                <a:noFill/>
                <a:ln w="28575" cap="flat" cmpd="sng" algn="ctr">
                  <a:solidFill>
                    <a:schemeClr val="bg1"/>
                  </a:solidFill>
                  <a:prstDash val="solid"/>
                  <a:round/>
                  <a:headEnd type="none" w="med" len="med"/>
                  <a:tailEnd type="none" w="med" len="med"/>
                </a:ln>
                <a:effectLst/>
              </p:spPr>
            </p:cxnSp>
            <p:sp>
              <p:nvSpPr>
                <p:cNvPr id="134" name="Hexagon 133">
                  <a:extLst>
                    <a:ext uri="{FF2B5EF4-FFF2-40B4-BE49-F238E27FC236}">
                      <a16:creationId xmlns:a16="http://schemas.microsoft.com/office/drawing/2014/main" id="{BCC54C8D-270B-4110-9AE9-7D14790FD1AC}"/>
                    </a:ext>
                  </a:extLst>
                </p:cNvPr>
                <p:cNvSpPr/>
                <p:nvPr/>
              </p:nvSpPr>
              <p:spPr bwMode="auto">
                <a:xfrm>
                  <a:off x="2020970" y="3748950"/>
                  <a:ext cx="221857" cy="191256"/>
                </a:xfrm>
                <a:prstGeom prst="hexagon">
                  <a:avLst/>
                </a:prstGeom>
                <a:noFill/>
                <a:ln w="2857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35" name="Freeform: Shape 134">
                <a:extLst>
                  <a:ext uri="{FF2B5EF4-FFF2-40B4-BE49-F238E27FC236}">
                    <a16:creationId xmlns:a16="http://schemas.microsoft.com/office/drawing/2014/main" id="{737C996E-3494-407A-BFAD-3355428C2FC8}"/>
                  </a:ext>
                </a:extLst>
              </p:cNvPr>
              <p:cNvSpPr/>
              <p:nvPr/>
            </p:nvSpPr>
            <p:spPr bwMode="auto">
              <a:xfrm>
                <a:off x="2367437" y="3849391"/>
                <a:ext cx="173832" cy="100012"/>
              </a:xfrm>
              <a:custGeom>
                <a:avLst/>
                <a:gdLst>
                  <a:gd name="connsiteX0" fmla="*/ 0 w 173832"/>
                  <a:gd name="connsiteY0" fmla="*/ 0 h 100012"/>
                  <a:gd name="connsiteX1" fmla="*/ 52388 w 173832"/>
                  <a:gd name="connsiteY1" fmla="*/ 100012 h 100012"/>
                  <a:gd name="connsiteX2" fmla="*/ 173832 w 173832"/>
                  <a:gd name="connsiteY2" fmla="*/ 100012 h 100012"/>
                </a:gdLst>
                <a:ahLst/>
                <a:cxnLst>
                  <a:cxn ang="0">
                    <a:pos x="connsiteX0" y="connsiteY0"/>
                  </a:cxn>
                  <a:cxn ang="0">
                    <a:pos x="connsiteX1" y="connsiteY1"/>
                  </a:cxn>
                  <a:cxn ang="0">
                    <a:pos x="connsiteX2" y="connsiteY2"/>
                  </a:cxn>
                </a:cxnLst>
                <a:rect l="l" t="t" r="r" b="b"/>
                <a:pathLst>
                  <a:path w="173832" h="100012">
                    <a:moveTo>
                      <a:pt x="0" y="0"/>
                    </a:moveTo>
                    <a:lnTo>
                      <a:pt x="52388" y="100012"/>
                    </a:lnTo>
                    <a:lnTo>
                      <a:pt x="173832" y="100012"/>
                    </a:lnTo>
                  </a:path>
                </a:pathLst>
              </a:custGeom>
              <a:noFill/>
              <a:ln w="28575">
                <a:solidFill>
                  <a:schemeClr val="bg1"/>
                </a:solidFill>
                <a:miter lim="800000"/>
                <a:headEnd/>
                <a:tailEnd/>
              </a:ln>
            </p:spPr>
            <p:txBody>
              <a:bodyPr rtlCol="0" anchor="ctr"/>
              <a:lstStyle/>
              <a:p>
                <a:pPr algn="ctr"/>
                <a:endParaRPr lang="en-US" dirty="0"/>
              </a:p>
            </p:txBody>
          </p:sp>
          <p:sp>
            <p:nvSpPr>
              <p:cNvPr id="136" name="Freeform: Shape 135">
                <a:extLst>
                  <a:ext uri="{FF2B5EF4-FFF2-40B4-BE49-F238E27FC236}">
                    <a16:creationId xmlns:a16="http://schemas.microsoft.com/office/drawing/2014/main" id="{B7D1F65C-9B62-4B9E-8C4A-F45E43160629}"/>
                  </a:ext>
                </a:extLst>
              </p:cNvPr>
              <p:cNvSpPr/>
              <p:nvPr/>
            </p:nvSpPr>
            <p:spPr bwMode="auto">
              <a:xfrm>
                <a:off x="2723918" y="3763527"/>
                <a:ext cx="173831" cy="192881"/>
              </a:xfrm>
              <a:custGeom>
                <a:avLst/>
                <a:gdLst>
                  <a:gd name="connsiteX0" fmla="*/ 169068 w 173831"/>
                  <a:gd name="connsiteY0" fmla="*/ 0 h 192881"/>
                  <a:gd name="connsiteX1" fmla="*/ 50006 w 173831"/>
                  <a:gd name="connsiteY1" fmla="*/ 0 h 192881"/>
                  <a:gd name="connsiteX2" fmla="*/ 0 w 173831"/>
                  <a:gd name="connsiteY2" fmla="*/ 90487 h 192881"/>
                  <a:gd name="connsiteX3" fmla="*/ 45243 w 173831"/>
                  <a:gd name="connsiteY3" fmla="*/ 192881 h 192881"/>
                  <a:gd name="connsiteX4" fmla="*/ 173831 w 173831"/>
                  <a:gd name="connsiteY4" fmla="*/ 192881 h 1928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831" h="192881">
                    <a:moveTo>
                      <a:pt x="169068" y="0"/>
                    </a:moveTo>
                    <a:lnTo>
                      <a:pt x="50006" y="0"/>
                    </a:lnTo>
                    <a:lnTo>
                      <a:pt x="0" y="90487"/>
                    </a:lnTo>
                    <a:lnTo>
                      <a:pt x="45243" y="192881"/>
                    </a:lnTo>
                    <a:lnTo>
                      <a:pt x="173831" y="192881"/>
                    </a:lnTo>
                  </a:path>
                </a:pathLst>
              </a:custGeom>
              <a:noFill/>
              <a:ln w="28575">
                <a:solidFill>
                  <a:schemeClr val="bg1"/>
                </a:solidFill>
                <a:miter lim="800000"/>
                <a:headEnd/>
                <a:tailEnd/>
              </a:ln>
            </p:spPr>
            <p:txBody>
              <a:bodyPr rtlCol="0" anchor="ctr"/>
              <a:lstStyle/>
              <a:p>
                <a:pPr algn="ctr"/>
                <a:endParaRPr lang="en-US" dirty="0"/>
              </a:p>
            </p:txBody>
          </p:sp>
          <p:cxnSp>
            <p:nvCxnSpPr>
              <p:cNvPr id="137" name="Straight Connector 136">
                <a:extLst>
                  <a:ext uri="{FF2B5EF4-FFF2-40B4-BE49-F238E27FC236}">
                    <a16:creationId xmlns:a16="http://schemas.microsoft.com/office/drawing/2014/main" id="{359BF9A7-6A78-43C6-89FE-D25A9B363001}"/>
                  </a:ext>
                </a:extLst>
              </p:cNvPr>
              <p:cNvCxnSpPr/>
              <p:nvPr/>
            </p:nvCxnSpPr>
            <p:spPr bwMode="auto">
              <a:xfrm>
                <a:off x="2704917" y="3673950"/>
                <a:ext cx="57277" cy="105899"/>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DE8188F6-1532-4931-A8DE-6806040D2DBF}"/>
                  </a:ext>
                </a:extLst>
              </p:cNvPr>
              <p:cNvCxnSpPr/>
              <p:nvPr/>
            </p:nvCxnSpPr>
            <p:spPr bwMode="auto">
              <a:xfrm>
                <a:off x="2734939" y="3656887"/>
                <a:ext cx="57277" cy="105899"/>
              </a:xfrm>
              <a:prstGeom prst="line">
                <a:avLst/>
              </a:prstGeom>
              <a:noFill/>
              <a:ln w="28575" cap="flat" cmpd="sng" algn="ctr">
                <a:solidFill>
                  <a:schemeClr val="bg1"/>
                </a:solidFill>
                <a:prstDash val="solid"/>
                <a:round/>
                <a:headEnd type="none" w="med" len="med"/>
                <a:tailEnd type="none" w="med" len="med"/>
              </a:ln>
              <a:effectLst/>
            </p:spPr>
          </p:cxnSp>
          <p:sp>
            <p:nvSpPr>
              <p:cNvPr id="139" name="TextBox 138">
                <a:extLst>
                  <a:ext uri="{FF2B5EF4-FFF2-40B4-BE49-F238E27FC236}">
                    <a16:creationId xmlns:a16="http://schemas.microsoft.com/office/drawing/2014/main" id="{E4D392D3-F345-44D2-A9BC-8192D25BD021}"/>
                  </a:ext>
                </a:extLst>
              </p:cNvPr>
              <p:cNvSpPr txBox="1"/>
              <p:nvPr/>
            </p:nvSpPr>
            <p:spPr bwMode="auto">
              <a:xfrm>
                <a:off x="2592574" y="3463677"/>
                <a:ext cx="2010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O</a:t>
                </a:r>
              </a:p>
            </p:txBody>
          </p:sp>
          <p:sp>
            <p:nvSpPr>
              <p:cNvPr id="141" name="TextBox 140">
                <a:extLst>
                  <a:ext uri="{FF2B5EF4-FFF2-40B4-BE49-F238E27FC236}">
                    <a16:creationId xmlns:a16="http://schemas.microsoft.com/office/drawing/2014/main" id="{5E783A57-7285-42BE-8D49-BD852D4E160D}"/>
                  </a:ext>
                </a:extLst>
              </p:cNvPr>
              <p:cNvSpPr txBox="1"/>
              <p:nvPr/>
            </p:nvSpPr>
            <p:spPr bwMode="auto">
              <a:xfrm>
                <a:off x="2836756" y="3625027"/>
                <a:ext cx="201028" cy="276999"/>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a:t>
                </a:r>
              </a:p>
            </p:txBody>
          </p:sp>
          <p:sp>
            <p:nvSpPr>
              <p:cNvPr id="143" name="TextBox 142">
                <a:extLst>
                  <a:ext uri="{FF2B5EF4-FFF2-40B4-BE49-F238E27FC236}">
                    <a16:creationId xmlns:a16="http://schemas.microsoft.com/office/drawing/2014/main" id="{C6C86588-2951-48F6-863A-0527BDC6A104}"/>
                  </a:ext>
                </a:extLst>
              </p:cNvPr>
              <p:cNvSpPr txBox="1"/>
              <p:nvPr/>
            </p:nvSpPr>
            <p:spPr bwMode="auto">
              <a:xfrm>
                <a:off x="2843545" y="3817908"/>
                <a:ext cx="201028" cy="276999"/>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F</a:t>
                </a:r>
              </a:p>
            </p:txBody>
          </p:sp>
          <p:sp>
            <p:nvSpPr>
              <p:cNvPr id="149" name="Freeform: Shape 148">
                <a:extLst>
                  <a:ext uri="{FF2B5EF4-FFF2-40B4-BE49-F238E27FC236}">
                    <a16:creationId xmlns:a16="http://schemas.microsoft.com/office/drawing/2014/main" id="{AA3AA123-1ED8-4C0B-A2D1-BBD9B2810390}"/>
                  </a:ext>
                </a:extLst>
              </p:cNvPr>
              <p:cNvSpPr/>
              <p:nvPr/>
            </p:nvSpPr>
            <p:spPr bwMode="auto">
              <a:xfrm>
                <a:off x="2988736" y="3644384"/>
                <a:ext cx="226218" cy="100012"/>
              </a:xfrm>
              <a:custGeom>
                <a:avLst/>
                <a:gdLst>
                  <a:gd name="connsiteX0" fmla="*/ 0 w 226218"/>
                  <a:gd name="connsiteY0" fmla="*/ 90487 h 100012"/>
                  <a:gd name="connsiteX1" fmla="*/ 45243 w 226218"/>
                  <a:gd name="connsiteY1" fmla="*/ 0 h 100012"/>
                  <a:gd name="connsiteX2" fmla="*/ 178593 w 226218"/>
                  <a:gd name="connsiteY2" fmla="*/ 0 h 100012"/>
                  <a:gd name="connsiteX3" fmla="*/ 226218 w 226218"/>
                  <a:gd name="connsiteY3" fmla="*/ 100012 h 100012"/>
                </a:gdLst>
                <a:ahLst/>
                <a:cxnLst>
                  <a:cxn ang="0">
                    <a:pos x="connsiteX0" y="connsiteY0"/>
                  </a:cxn>
                  <a:cxn ang="0">
                    <a:pos x="connsiteX1" y="connsiteY1"/>
                  </a:cxn>
                  <a:cxn ang="0">
                    <a:pos x="connsiteX2" y="connsiteY2"/>
                  </a:cxn>
                  <a:cxn ang="0">
                    <a:pos x="connsiteX3" y="connsiteY3"/>
                  </a:cxn>
                </a:cxnLst>
                <a:rect l="l" t="t" r="r" b="b"/>
                <a:pathLst>
                  <a:path w="226218" h="100012">
                    <a:moveTo>
                      <a:pt x="0" y="90487"/>
                    </a:moveTo>
                    <a:lnTo>
                      <a:pt x="45243" y="0"/>
                    </a:lnTo>
                    <a:lnTo>
                      <a:pt x="178593" y="0"/>
                    </a:lnTo>
                    <a:lnTo>
                      <a:pt x="226218" y="100012"/>
                    </a:lnTo>
                  </a:path>
                </a:pathLst>
              </a:custGeom>
              <a:noFill/>
              <a:ln w="28575">
                <a:solidFill>
                  <a:schemeClr val="bg1"/>
                </a:solidFill>
                <a:miter lim="800000"/>
                <a:headEnd/>
                <a:tailEnd/>
              </a:ln>
            </p:spPr>
            <p:txBody>
              <a:bodyPr rtlCol="0" anchor="ctr"/>
              <a:lstStyle/>
              <a:p>
                <a:pPr algn="ctr"/>
                <a:endParaRPr lang="en-US" dirty="0"/>
              </a:p>
            </p:txBody>
          </p:sp>
          <p:sp>
            <p:nvSpPr>
              <p:cNvPr id="151" name="Freeform: Shape 150">
                <a:extLst>
                  <a:ext uri="{FF2B5EF4-FFF2-40B4-BE49-F238E27FC236}">
                    <a16:creationId xmlns:a16="http://schemas.microsoft.com/office/drawing/2014/main" id="{1675E4CF-1B3F-49A9-91E2-8459533D6E4E}"/>
                  </a:ext>
                </a:extLst>
              </p:cNvPr>
              <p:cNvSpPr/>
              <p:nvPr/>
            </p:nvSpPr>
            <p:spPr bwMode="auto">
              <a:xfrm rot="10800000">
                <a:off x="2988736" y="3799385"/>
                <a:ext cx="226218" cy="100012"/>
              </a:xfrm>
              <a:custGeom>
                <a:avLst/>
                <a:gdLst>
                  <a:gd name="connsiteX0" fmla="*/ 0 w 226218"/>
                  <a:gd name="connsiteY0" fmla="*/ 90487 h 100012"/>
                  <a:gd name="connsiteX1" fmla="*/ 45243 w 226218"/>
                  <a:gd name="connsiteY1" fmla="*/ 0 h 100012"/>
                  <a:gd name="connsiteX2" fmla="*/ 178593 w 226218"/>
                  <a:gd name="connsiteY2" fmla="*/ 0 h 100012"/>
                  <a:gd name="connsiteX3" fmla="*/ 226218 w 226218"/>
                  <a:gd name="connsiteY3" fmla="*/ 100012 h 100012"/>
                </a:gdLst>
                <a:ahLst/>
                <a:cxnLst>
                  <a:cxn ang="0">
                    <a:pos x="connsiteX0" y="connsiteY0"/>
                  </a:cxn>
                  <a:cxn ang="0">
                    <a:pos x="connsiteX1" y="connsiteY1"/>
                  </a:cxn>
                  <a:cxn ang="0">
                    <a:pos x="connsiteX2" y="connsiteY2"/>
                  </a:cxn>
                  <a:cxn ang="0">
                    <a:pos x="connsiteX3" y="connsiteY3"/>
                  </a:cxn>
                </a:cxnLst>
                <a:rect l="l" t="t" r="r" b="b"/>
                <a:pathLst>
                  <a:path w="226218" h="100012">
                    <a:moveTo>
                      <a:pt x="0" y="90487"/>
                    </a:moveTo>
                    <a:lnTo>
                      <a:pt x="45243" y="0"/>
                    </a:lnTo>
                    <a:lnTo>
                      <a:pt x="178593" y="0"/>
                    </a:lnTo>
                    <a:lnTo>
                      <a:pt x="226218" y="100012"/>
                    </a:lnTo>
                  </a:path>
                </a:pathLst>
              </a:custGeom>
              <a:noFill/>
              <a:ln w="28575">
                <a:solidFill>
                  <a:schemeClr val="bg1"/>
                </a:solidFill>
                <a:miter lim="800000"/>
                <a:headEnd/>
                <a:tailEnd/>
              </a:ln>
            </p:spPr>
            <p:txBody>
              <a:bodyPr rtlCol="0" anchor="ctr"/>
              <a:lstStyle/>
              <a:p>
                <a:pPr algn="ctr"/>
                <a:endParaRPr lang="en-US" dirty="0"/>
              </a:p>
            </p:txBody>
          </p:sp>
          <p:sp>
            <p:nvSpPr>
              <p:cNvPr id="153" name="TextBox 152">
                <a:extLst>
                  <a:ext uri="{FF2B5EF4-FFF2-40B4-BE49-F238E27FC236}">
                    <a16:creationId xmlns:a16="http://schemas.microsoft.com/office/drawing/2014/main" id="{669C32BA-522B-4154-907F-DE1433793480}"/>
                  </a:ext>
                </a:extLst>
              </p:cNvPr>
              <p:cNvSpPr txBox="1"/>
              <p:nvPr/>
            </p:nvSpPr>
            <p:spPr bwMode="auto">
              <a:xfrm>
                <a:off x="3168616" y="3629419"/>
                <a:ext cx="201028" cy="276999"/>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a:t>
                </a:r>
              </a:p>
            </p:txBody>
          </p:sp>
          <p:cxnSp>
            <p:nvCxnSpPr>
              <p:cNvPr id="155" name="Straight Connector 154">
                <a:extLst>
                  <a:ext uri="{FF2B5EF4-FFF2-40B4-BE49-F238E27FC236}">
                    <a16:creationId xmlns:a16="http://schemas.microsoft.com/office/drawing/2014/main" id="{FFC719CA-1D61-443C-B49D-1BDDC9837406}"/>
                  </a:ext>
                </a:extLst>
              </p:cNvPr>
              <p:cNvCxnSpPr/>
              <p:nvPr/>
            </p:nvCxnSpPr>
            <p:spPr bwMode="auto">
              <a:xfrm>
                <a:off x="3326159" y="3773354"/>
                <a:ext cx="102970" cy="0"/>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28356E76-BE91-4744-98A3-09C41DB335AB}"/>
                  </a:ext>
                </a:extLst>
              </p:cNvPr>
              <p:cNvCxnSpPr>
                <a:cxnSpLocks/>
              </p:cNvCxnSpPr>
              <p:nvPr/>
            </p:nvCxnSpPr>
            <p:spPr bwMode="auto">
              <a:xfrm flipV="1">
                <a:off x="3414776" y="3675757"/>
                <a:ext cx="57277" cy="105899"/>
              </a:xfrm>
              <a:prstGeom prst="line">
                <a:avLst/>
              </a:prstGeom>
              <a:noFill/>
              <a:ln w="28575" cap="flat" cmpd="sng" algn="ctr">
                <a:solidFill>
                  <a:schemeClr val="bg1"/>
                </a:solidFill>
                <a:prstDash val="solid"/>
                <a:round/>
                <a:headEnd type="none" w="med" len="med"/>
                <a:tailEnd type="none" w="med" len="med"/>
              </a:ln>
              <a:effectLst/>
            </p:spPr>
          </p:cxnSp>
          <p:sp>
            <p:nvSpPr>
              <p:cNvPr id="159" name="Isosceles Triangle 158">
                <a:extLst>
                  <a:ext uri="{FF2B5EF4-FFF2-40B4-BE49-F238E27FC236}">
                    <a16:creationId xmlns:a16="http://schemas.microsoft.com/office/drawing/2014/main" id="{9CA8C001-B31F-479D-B370-423972FC2912}"/>
                  </a:ext>
                </a:extLst>
              </p:cNvPr>
              <p:cNvSpPr/>
              <p:nvPr/>
            </p:nvSpPr>
            <p:spPr bwMode="auto">
              <a:xfrm rot="12600000">
                <a:off x="3431014" y="3605438"/>
                <a:ext cx="115203" cy="99313"/>
              </a:xfrm>
              <a:prstGeom prst="triangle">
                <a:avLst/>
              </a:prstGeom>
              <a:noFill/>
              <a:ln w="2857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60" name="Straight Connector 159">
                <a:extLst>
                  <a:ext uri="{FF2B5EF4-FFF2-40B4-BE49-F238E27FC236}">
                    <a16:creationId xmlns:a16="http://schemas.microsoft.com/office/drawing/2014/main" id="{7A818C6E-7A1F-4AF7-9DAC-0C8184240338}"/>
                  </a:ext>
                </a:extLst>
              </p:cNvPr>
              <p:cNvCxnSpPr/>
              <p:nvPr/>
            </p:nvCxnSpPr>
            <p:spPr bwMode="auto">
              <a:xfrm>
                <a:off x="3400626" y="3782059"/>
                <a:ext cx="57277" cy="105899"/>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AC098AF1-BC4C-4E94-A23C-5DBD5086DF35}"/>
                  </a:ext>
                </a:extLst>
              </p:cNvPr>
              <p:cNvCxnSpPr/>
              <p:nvPr/>
            </p:nvCxnSpPr>
            <p:spPr bwMode="auto">
              <a:xfrm>
                <a:off x="3430648" y="3764996"/>
                <a:ext cx="57277" cy="105899"/>
              </a:xfrm>
              <a:prstGeom prst="line">
                <a:avLst/>
              </a:prstGeom>
              <a:noFill/>
              <a:ln w="28575" cap="flat" cmpd="sng" algn="ctr">
                <a:solidFill>
                  <a:schemeClr val="bg1"/>
                </a:solidFill>
                <a:prstDash val="solid"/>
                <a:round/>
                <a:headEnd type="none" w="med" len="med"/>
                <a:tailEnd type="none" w="med" len="med"/>
              </a:ln>
              <a:effectLst/>
            </p:spPr>
          </p:cxnSp>
          <p:sp>
            <p:nvSpPr>
              <p:cNvPr id="163" name="TextBox 162">
                <a:extLst>
                  <a:ext uri="{FF2B5EF4-FFF2-40B4-BE49-F238E27FC236}">
                    <a16:creationId xmlns:a16="http://schemas.microsoft.com/office/drawing/2014/main" id="{8A12BBDF-0679-485C-8D3D-8EF6E5C57490}"/>
                  </a:ext>
                </a:extLst>
              </p:cNvPr>
              <p:cNvSpPr txBox="1"/>
              <p:nvPr/>
            </p:nvSpPr>
            <p:spPr bwMode="auto">
              <a:xfrm>
                <a:off x="3402397" y="3789237"/>
                <a:ext cx="2010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O</a:t>
                </a:r>
              </a:p>
            </p:txBody>
          </p:sp>
          <p:cxnSp>
            <p:nvCxnSpPr>
              <p:cNvPr id="164" name="Straight Connector 163">
                <a:extLst>
                  <a:ext uri="{FF2B5EF4-FFF2-40B4-BE49-F238E27FC236}">
                    <a16:creationId xmlns:a16="http://schemas.microsoft.com/office/drawing/2014/main" id="{AE1290AF-0482-402E-8BF9-DCE46EBB4A12}"/>
                  </a:ext>
                </a:extLst>
              </p:cNvPr>
              <p:cNvCxnSpPr>
                <a:cxnSpLocks/>
              </p:cNvCxnSpPr>
              <p:nvPr/>
            </p:nvCxnSpPr>
            <p:spPr bwMode="auto">
              <a:xfrm flipV="1">
                <a:off x="2340920" y="3773250"/>
                <a:ext cx="20409" cy="46489"/>
              </a:xfrm>
              <a:prstGeom prst="line">
                <a:avLst/>
              </a:prstGeom>
              <a:noFill/>
              <a:ln w="28575" cap="flat" cmpd="sng" algn="ctr">
                <a:solidFill>
                  <a:schemeClr val="bg1"/>
                </a:solidFill>
                <a:prstDash val="solid"/>
                <a:round/>
                <a:headEnd type="none" w="med" len="med"/>
                <a:tailEnd type="none" w="med" len="med"/>
              </a:ln>
              <a:effectLst/>
            </p:spPr>
          </p:cxnSp>
        </p:grpSp>
        <p:cxnSp>
          <p:nvCxnSpPr>
            <p:cNvPr id="177" name="Straight Connector 176">
              <a:extLst>
                <a:ext uri="{FF2B5EF4-FFF2-40B4-BE49-F238E27FC236}">
                  <a16:creationId xmlns:a16="http://schemas.microsoft.com/office/drawing/2014/main" id="{EDF0002B-5481-4790-AB60-F60A1AD72CD6}"/>
                </a:ext>
              </a:extLst>
            </p:cNvPr>
            <p:cNvCxnSpPr>
              <a:cxnSpLocks/>
            </p:cNvCxnSpPr>
            <p:nvPr/>
          </p:nvCxnSpPr>
          <p:spPr bwMode="auto">
            <a:xfrm>
              <a:off x="2259690" y="3615567"/>
              <a:ext cx="32782" cy="69223"/>
            </a:xfrm>
            <a:prstGeom prst="line">
              <a:avLst/>
            </a:prstGeom>
            <a:noFill/>
            <a:ln w="28575"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06199769-0BDE-47F7-9D6A-809A890E71FE}"/>
                </a:ext>
              </a:extLst>
            </p:cNvPr>
            <p:cNvCxnSpPr>
              <a:cxnSpLocks/>
            </p:cNvCxnSpPr>
            <p:nvPr/>
          </p:nvCxnSpPr>
          <p:spPr bwMode="auto">
            <a:xfrm>
              <a:off x="2291092" y="3598111"/>
              <a:ext cx="32782" cy="69223"/>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3" name="Group 232">
            <a:extLst>
              <a:ext uri="{FF2B5EF4-FFF2-40B4-BE49-F238E27FC236}">
                <a16:creationId xmlns:a16="http://schemas.microsoft.com/office/drawing/2014/main" id="{94A292C2-E451-4697-8C31-84A16DC277EE}"/>
              </a:ext>
            </a:extLst>
          </p:cNvPr>
          <p:cNvGrpSpPr/>
          <p:nvPr/>
        </p:nvGrpSpPr>
        <p:grpSpPr>
          <a:xfrm>
            <a:off x="2106395" y="2939755"/>
            <a:ext cx="1617715" cy="590312"/>
            <a:chOff x="2106395" y="2894490"/>
            <a:chExt cx="1617715" cy="590312"/>
          </a:xfrm>
        </p:grpSpPr>
        <p:sp>
          <p:nvSpPr>
            <p:cNvPr id="18" name="Hexagon 17">
              <a:extLst>
                <a:ext uri="{FF2B5EF4-FFF2-40B4-BE49-F238E27FC236}">
                  <a16:creationId xmlns:a16="http://schemas.microsoft.com/office/drawing/2014/main" id="{62A2B634-C128-4846-B9D2-8495882C1506}"/>
                </a:ext>
              </a:extLst>
            </p:cNvPr>
            <p:cNvSpPr/>
            <p:nvPr/>
          </p:nvSpPr>
          <p:spPr bwMode="auto">
            <a:xfrm>
              <a:off x="2879988" y="3236738"/>
              <a:ext cx="221857" cy="191256"/>
            </a:xfrm>
            <a:prstGeom prst="hexagon">
              <a:avLst/>
            </a:prstGeom>
            <a:noFill/>
            <a:ln w="2857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 name="Hexagon 28">
              <a:extLst>
                <a:ext uri="{FF2B5EF4-FFF2-40B4-BE49-F238E27FC236}">
                  <a16:creationId xmlns:a16="http://schemas.microsoft.com/office/drawing/2014/main" id="{94A5633F-D5AF-4CDA-B004-E5C3DCBBD757}"/>
                </a:ext>
              </a:extLst>
            </p:cNvPr>
            <p:cNvSpPr/>
            <p:nvPr/>
          </p:nvSpPr>
          <p:spPr bwMode="auto">
            <a:xfrm rot="16200000">
              <a:off x="2227527" y="3244424"/>
              <a:ext cx="221857" cy="191256"/>
            </a:xfrm>
            <a:prstGeom prst="hexagon">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0" name="Straight Connector 49">
              <a:extLst>
                <a:ext uri="{FF2B5EF4-FFF2-40B4-BE49-F238E27FC236}">
                  <a16:creationId xmlns:a16="http://schemas.microsoft.com/office/drawing/2014/main" id="{FA4D170D-51E0-4288-870C-65DB523B65C3}"/>
                </a:ext>
              </a:extLst>
            </p:cNvPr>
            <p:cNvCxnSpPr>
              <a:cxnSpLocks/>
            </p:cNvCxnSpPr>
            <p:nvPr/>
          </p:nvCxnSpPr>
          <p:spPr bwMode="auto">
            <a:xfrm>
              <a:off x="2937270" y="3271189"/>
              <a:ext cx="107292"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C01873D6-D5F2-450B-A6CE-0FFFDAD0293A}"/>
                </a:ext>
              </a:extLst>
            </p:cNvPr>
            <p:cNvCxnSpPr>
              <a:cxnSpLocks/>
            </p:cNvCxnSpPr>
            <p:nvPr/>
          </p:nvCxnSpPr>
          <p:spPr bwMode="auto">
            <a:xfrm>
              <a:off x="2270274" y="3376225"/>
              <a:ext cx="76212" cy="38106"/>
            </a:xfrm>
            <a:prstGeom prst="line">
              <a:avLst/>
            </a:prstGeom>
            <a:noFill/>
            <a:ln w="28575" cap="flat" cmpd="sng" algn="ctr">
              <a:solidFill>
                <a:schemeClr val="accent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7A238852-3B82-476C-AD6D-FB0B7A3FABE6}"/>
                </a:ext>
              </a:extLst>
            </p:cNvPr>
            <p:cNvCxnSpPr>
              <a:cxnSpLocks/>
            </p:cNvCxnSpPr>
            <p:nvPr/>
          </p:nvCxnSpPr>
          <p:spPr bwMode="auto">
            <a:xfrm flipV="1">
              <a:off x="2274458" y="3263081"/>
              <a:ext cx="68843" cy="34422"/>
            </a:xfrm>
            <a:prstGeom prst="line">
              <a:avLst/>
            </a:prstGeom>
            <a:noFill/>
            <a:ln w="28575" cap="flat" cmpd="sng" algn="ctr">
              <a:solidFill>
                <a:schemeClr val="accent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55989353-3A6A-4D95-9FDE-AC3585F63EA7}"/>
                </a:ext>
              </a:extLst>
            </p:cNvPr>
            <p:cNvCxnSpPr>
              <a:cxnSpLocks/>
            </p:cNvCxnSpPr>
            <p:nvPr/>
          </p:nvCxnSpPr>
          <p:spPr bwMode="auto">
            <a:xfrm flipV="1">
              <a:off x="2486604" y="3273570"/>
              <a:ext cx="96809" cy="31414"/>
            </a:xfrm>
            <a:prstGeom prst="line">
              <a:avLst/>
            </a:prstGeom>
            <a:noFill/>
            <a:ln w="28575" cap="flat" cmpd="sng" algn="ctr">
              <a:solidFill>
                <a:schemeClr val="accent4"/>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CA035170-9CF5-48B9-AE79-CF15C665622F}"/>
                </a:ext>
              </a:extLst>
            </p:cNvPr>
            <p:cNvCxnSpPr>
              <a:cxnSpLocks/>
            </p:cNvCxnSpPr>
            <p:nvPr/>
          </p:nvCxnSpPr>
          <p:spPr bwMode="auto">
            <a:xfrm>
              <a:off x="2485478" y="3379976"/>
              <a:ext cx="94320" cy="30604"/>
            </a:xfrm>
            <a:prstGeom prst="line">
              <a:avLst/>
            </a:prstGeom>
            <a:noFill/>
            <a:ln w="28575" cap="flat" cmpd="sng" algn="ctr">
              <a:solidFill>
                <a:schemeClr val="accent4"/>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A93C1BEA-5754-4B22-82B7-2CB759D6BBD0}"/>
                </a:ext>
              </a:extLst>
            </p:cNvPr>
            <p:cNvCxnSpPr>
              <a:cxnSpLocks/>
            </p:cNvCxnSpPr>
            <p:nvPr/>
          </p:nvCxnSpPr>
          <p:spPr bwMode="auto">
            <a:xfrm>
              <a:off x="2913426" y="3324983"/>
              <a:ext cx="39008" cy="78016"/>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7367C900-92A7-4804-9295-813A83B5EAF3}"/>
                </a:ext>
              </a:extLst>
            </p:cNvPr>
            <p:cNvCxnSpPr>
              <a:cxnSpLocks/>
            </p:cNvCxnSpPr>
            <p:nvPr/>
          </p:nvCxnSpPr>
          <p:spPr bwMode="auto">
            <a:xfrm flipV="1">
              <a:off x="3027596" y="3322602"/>
              <a:ext cx="39008" cy="78016"/>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F63A67F5-8770-4263-A419-A28F878186D5}"/>
                </a:ext>
              </a:extLst>
            </p:cNvPr>
            <p:cNvCxnSpPr>
              <a:cxnSpLocks/>
            </p:cNvCxnSpPr>
            <p:nvPr/>
          </p:nvCxnSpPr>
          <p:spPr bwMode="auto">
            <a:xfrm>
              <a:off x="2271652" y="3052417"/>
              <a:ext cx="87574" cy="47154"/>
            </a:xfrm>
            <a:prstGeom prst="line">
              <a:avLst/>
            </a:prstGeom>
            <a:noFill/>
            <a:ln w="28575"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9A3E9FAC-EF65-4980-992D-0D3BF1EA4B1D}"/>
                </a:ext>
              </a:extLst>
            </p:cNvPr>
            <p:cNvCxnSpPr>
              <a:cxnSpLocks/>
            </p:cNvCxnSpPr>
            <p:nvPr/>
          </p:nvCxnSpPr>
          <p:spPr bwMode="auto">
            <a:xfrm>
              <a:off x="2253982" y="3083052"/>
              <a:ext cx="87574" cy="47154"/>
            </a:xfrm>
            <a:prstGeom prst="line">
              <a:avLst/>
            </a:prstGeom>
            <a:noFill/>
            <a:ln w="28575" cap="flat" cmpd="sng" algn="ctr">
              <a:solidFill>
                <a:schemeClr val="accent1"/>
              </a:solidFill>
              <a:prstDash val="solid"/>
              <a:round/>
              <a:headEnd type="none" w="med" len="med"/>
              <a:tailEnd type="none" w="med" len="med"/>
            </a:ln>
            <a:effectLst/>
          </p:spPr>
        </p:cxnSp>
        <p:sp>
          <p:nvSpPr>
            <p:cNvPr id="84" name="Isosceles Triangle 83">
              <a:extLst>
                <a:ext uri="{FF2B5EF4-FFF2-40B4-BE49-F238E27FC236}">
                  <a16:creationId xmlns:a16="http://schemas.microsoft.com/office/drawing/2014/main" id="{265718E2-3FF0-488A-A5BB-10E287DC55C8}"/>
                </a:ext>
              </a:extLst>
            </p:cNvPr>
            <p:cNvSpPr/>
            <p:nvPr/>
          </p:nvSpPr>
          <p:spPr bwMode="auto">
            <a:xfrm rot="5400000">
              <a:off x="3161400" y="3251417"/>
              <a:ext cx="45719" cy="164829"/>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88" name="Straight Connector 87">
              <a:extLst>
                <a:ext uri="{FF2B5EF4-FFF2-40B4-BE49-F238E27FC236}">
                  <a16:creationId xmlns:a16="http://schemas.microsoft.com/office/drawing/2014/main" id="{4B734069-6D8E-4EEA-AAD0-3C1685B11CFD}"/>
                </a:ext>
              </a:extLst>
            </p:cNvPr>
            <p:cNvCxnSpPr/>
            <p:nvPr/>
          </p:nvCxnSpPr>
          <p:spPr bwMode="auto">
            <a:xfrm>
              <a:off x="2776265" y="3337128"/>
              <a:ext cx="121444" cy="0"/>
            </a:xfrm>
            <a:prstGeom prst="line">
              <a:avLst/>
            </a:prstGeom>
            <a:noFill/>
            <a:ln w="28575" cap="flat" cmpd="sng" algn="ctr">
              <a:solidFill>
                <a:schemeClr val="bg1"/>
              </a:solidFill>
              <a:prstDash val="solid"/>
              <a:round/>
              <a:headEnd type="none" w="med" len="med"/>
              <a:tailEnd type="none" w="med" len="med"/>
            </a:ln>
            <a:effectLst/>
          </p:spPr>
        </p:cxnSp>
        <p:sp>
          <p:nvSpPr>
            <p:cNvPr id="89" name="TextBox 88">
              <a:extLst>
                <a:ext uri="{FF2B5EF4-FFF2-40B4-BE49-F238E27FC236}">
                  <a16:creationId xmlns:a16="http://schemas.microsoft.com/office/drawing/2014/main" id="{EAD914ED-C68B-4B82-B4C5-E145B2C48120}"/>
                </a:ext>
              </a:extLst>
            </p:cNvPr>
            <p:cNvSpPr txBox="1"/>
            <p:nvPr/>
          </p:nvSpPr>
          <p:spPr bwMode="auto">
            <a:xfrm>
              <a:off x="2106395" y="2898685"/>
              <a:ext cx="2010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O</a:t>
              </a:r>
            </a:p>
          </p:txBody>
        </p:sp>
        <p:sp>
          <p:nvSpPr>
            <p:cNvPr id="91" name="TextBox 90">
              <a:extLst>
                <a:ext uri="{FF2B5EF4-FFF2-40B4-BE49-F238E27FC236}">
                  <a16:creationId xmlns:a16="http://schemas.microsoft.com/office/drawing/2014/main" id="{C4EF1860-04B6-4D4C-B462-C7532BE6188C}"/>
                </a:ext>
              </a:extLst>
            </p:cNvPr>
            <p:cNvSpPr txBox="1"/>
            <p:nvPr/>
          </p:nvSpPr>
          <p:spPr bwMode="auto">
            <a:xfrm>
              <a:off x="2302835" y="2894490"/>
              <a:ext cx="457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NH</a:t>
              </a:r>
              <a:r>
                <a:rPr lang="en-US" sz="1200" b="0" baseline="-25000" dirty="0">
                  <a:solidFill>
                    <a:schemeClr val="accent1"/>
                  </a:solidFill>
                  <a:latin typeface="Calibri" panose="020F0502020204030204" pitchFamily="34" charset="0"/>
                </a:rPr>
                <a:t>2</a:t>
              </a:r>
            </a:p>
          </p:txBody>
        </p:sp>
        <p:sp>
          <p:nvSpPr>
            <p:cNvPr id="93" name="TextBox 92">
              <a:extLst>
                <a:ext uri="{FF2B5EF4-FFF2-40B4-BE49-F238E27FC236}">
                  <a16:creationId xmlns:a16="http://schemas.microsoft.com/office/drawing/2014/main" id="{B89E8F76-1CE8-4BBA-928A-6E22E8A8C608}"/>
                </a:ext>
              </a:extLst>
            </p:cNvPr>
            <p:cNvSpPr txBox="1"/>
            <p:nvPr/>
          </p:nvSpPr>
          <p:spPr bwMode="auto">
            <a:xfrm>
              <a:off x="2505750" y="3063863"/>
              <a:ext cx="201028" cy="276999"/>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200" b="0" dirty="0">
                  <a:solidFill>
                    <a:schemeClr val="accent4"/>
                  </a:solidFill>
                  <a:latin typeface="Calibri" panose="020F0502020204030204" pitchFamily="34" charset="0"/>
                </a:rPr>
                <a:t>N</a:t>
              </a:r>
            </a:p>
          </p:txBody>
        </p:sp>
        <p:sp>
          <p:nvSpPr>
            <p:cNvPr id="95" name="TextBox 94">
              <a:extLst>
                <a:ext uri="{FF2B5EF4-FFF2-40B4-BE49-F238E27FC236}">
                  <a16:creationId xmlns:a16="http://schemas.microsoft.com/office/drawing/2014/main" id="{2814408B-E405-487C-8030-3F95368B303F}"/>
                </a:ext>
              </a:extLst>
            </p:cNvPr>
            <p:cNvSpPr txBox="1"/>
            <p:nvPr/>
          </p:nvSpPr>
          <p:spPr bwMode="auto">
            <a:xfrm>
              <a:off x="2586186" y="3207803"/>
              <a:ext cx="201028" cy="276999"/>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200" b="0" dirty="0">
                  <a:solidFill>
                    <a:schemeClr val="accent4"/>
                  </a:solidFill>
                  <a:latin typeface="Calibri" panose="020F0502020204030204" pitchFamily="34" charset="0"/>
                </a:rPr>
                <a:t>N</a:t>
              </a:r>
            </a:p>
          </p:txBody>
        </p:sp>
        <p:sp>
          <p:nvSpPr>
            <p:cNvPr id="97" name="TextBox 96">
              <a:extLst>
                <a:ext uri="{FF2B5EF4-FFF2-40B4-BE49-F238E27FC236}">
                  <a16:creationId xmlns:a16="http://schemas.microsoft.com/office/drawing/2014/main" id="{B51473C5-F824-47AE-B3E5-B495AF622C3B}"/>
                </a:ext>
              </a:extLst>
            </p:cNvPr>
            <p:cNvSpPr txBox="1"/>
            <p:nvPr/>
          </p:nvSpPr>
          <p:spPr bwMode="auto">
            <a:xfrm>
              <a:off x="3266674" y="3067111"/>
              <a:ext cx="457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NH</a:t>
              </a:r>
              <a:endParaRPr lang="en-US" sz="1200" b="0" baseline="-25000" dirty="0">
                <a:solidFill>
                  <a:schemeClr val="bg1"/>
                </a:solidFill>
                <a:latin typeface="Calibri" panose="020F0502020204030204" pitchFamily="34" charset="0"/>
              </a:endParaRPr>
            </a:p>
          </p:txBody>
        </p:sp>
        <p:sp>
          <p:nvSpPr>
            <p:cNvPr id="99" name="Freeform: Shape 98">
              <a:extLst>
                <a:ext uri="{FF2B5EF4-FFF2-40B4-BE49-F238E27FC236}">
                  <a16:creationId xmlns:a16="http://schemas.microsoft.com/office/drawing/2014/main" id="{150A7B93-6064-4A56-9A66-67CC5D91737A}"/>
                </a:ext>
              </a:extLst>
            </p:cNvPr>
            <p:cNvSpPr/>
            <p:nvPr/>
          </p:nvSpPr>
          <p:spPr bwMode="auto">
            <a:xfrm>
              <a:off x="2459115" y="3240350"/>
              <a:ext cx="171635" cy="207145"/>
            </a:xfrm>
            <a:custGeom>
              <a:avLst/>
              <a:gdLst>
                <a:gd name="connsiteX0" fmla="*/ 94695 w 171635"/>
                <a:gd name="connsiteY0" fmla="*/ 0 h 207145"/>
                <a:gd name="connsiteX1" fmla="*/ 0 w 171635"/>
                <a:gd name="connsiteY1" fmla="*/ 35510 h 207145"/>
                <a:gd name="connsiteX2" fmla="*/ 0 w 171635"/>
                <a:gd name="connsiteY2" fmla="*/ 168675 h 207145"/>
                <a:gd name="connsiteX3" fmla="*/ 124287 w 171635"/>
                <a:gd name="connsiteY3" fmla="*/ 207145 h 207145"/>
                <a:gd name="connsiteX4" fmla="*/ 171635 w 171635"/>
                <a:gd name="connsiteY4" fmla="*/ 142042 h 2071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635" h="207145">
                  <a:moveTo>
                    <a:pt x="94695" y="0"/>
                  </a:moveTo>
                  <a:lnTo>
                    <a:pt x="0" y="35510"/>
                  </a:lnTo>
                  <a:lnTo>
                    <a:pt x="0" y="168675"/>
                  </a:lnTo>
                  <a:lnTo>
                    <a:pt x="124287" y="207145"/>
                  </a:lnTo>
                  <a:lnTo>
                    <a:pt x="171635" y="142042"/>
                  </a:lnTo>
                </a:path>
              </a:pathLst>
            </a:custGeom>
            <a:noFill/>
            <a:ln w="28575">
              <a:solidFill>
                <a:schemeClr val="accent4"/>
              </a:solidFill>
              <a:miter lim="800000"/>
              <a:headEnd/>
              <a:tailEnd/>
            </a:ln>
          </p:spPr>
          <p:txBody>
            <a:bodyPr rtlCol="0" anchor="ctr"/>
            <a:lstStyle/>
            <a:p>
              <a:pPr algn="ctr"/>
              <a:endParaRPr lang="en-US" dirty="0"/>
            </a:p>
          </p:txBody>
        </p:sp>
        <p:cxnSp>
          <p:nvCxnSpPr>
            <p:cNvPr id="100" name="Straight Connector 99">
              <a:extLst>
                <a:ext uri="{FF2B5EF4-FFF2-40B4-BE49-F238E27FC236}">
                  <a16:creationId xmlns:a16="http://schemas.microsoft.com/office/drawing/2014/main" id="{37A6193D-1CA0-40DC-A00D-7B2C4A5D64F3}"/>
                </a:ext>
              </a:extLst>
            </p:cNvPr>
            <p:cNvCxnSpPr>
              <a:cxnSpLocks/>
            </p:cNvCxnSpPr>
            <p:nvPr/>
          </p:nvCxnSpPr>
          <p:spPr bwMode="auto">
            <a:xfrm flipH="1" flipV="1">
              <a:off x="2598259" y="3255370"/>
              <a:ext cx="42591" cy="45989"/>
            </a:xfrm>
            <a:prstGeom prst="line">
              <a:avLst/>
            </a:prstGeom>
            <a:noFill/>
            <a:ln w="28575" cap="flat" cmpd="sng" algn="ctr">
              <a:solidFill>
                <a:schemeClr val="accent4"/>
              </a:solidFill>
              <a:prstDash val="solid"/>
              <a:round/>
              <a:headEnd type="none" w="med" len="med"/>
              <a:tailEnd type="none" w="med" len="med"/>
            </a:ln>
            <a:effectLst/>
          </p:spPr>
        </p:cxnSp>
        <p:sp>
          <p:nvSpPr>
            <p:cNvPr id="105" name="Freeform: Shape 104">
              <a:extLst>
                <a:ext uri="{FF2B5EF4-FFF2-40B4-BE49-F238E27FC236}">
                  <a16:creationId xmlns:a16="http://schemas.microsoft.com/office/drawing/2014/main" id="{8F8B8FA4-C7AB-49A5-AF5E-5F44CE2EBEE8}"/>
                </a:ext>
              </a:extLst>
            </p:cNvPr>
            <p:cNvSpPr/>
            <p:nvPr/>
          </p:nvSpPr>
          <p:spPr bwMode="auto">
            <a:xfrm>
              <a:off x="3266674" y="3237530"/>
              <a:ext cx="221941" cy="192350"/>
            </a:xfrm>
            <a:custGeom>
              <a:avLst/>
              <a:gdLst>
                <a:gd name="connsiteX0" fmla="*/ 124287 w 221941"/>
                <a:gd name="connsiteY0" fmla="*/ 0 h 192350"/>
                <a:gd name="connsiteX1" fmla="*/ 47347 w 221941"/>
                <a:gd name="connsiteY1" fmla="*/ 0 h 192350"/>
                <a:gd name="connsiteX2" fmla="*/ 0 w 221941"/>
                <a:gd name="connsiteY2" fmla="*/ 97654 h 192350"/>
                <a:gd name="connsiteX3" fmla="*/ 50307 w 221941"/>
                <a:gd name="connsiteY3" fmla="*/ 192350 h 192350"/>
                <a:gd name="connsiteX4" fmla="*/ 168675 w 221941"/>
                <a:gd name="connsiteY4" fmla="*/ 192350 h 192350"/>
                <a:gd name="connsiteX5" fmla="*/ 221941 w 221941"/>
                <a:gd name="connsiteY5" fmla="*/ 97654 h 192350"/>
                <a:gd name="connsiteX6" fmla="*/ 186431 w 221941"/>
                <a:gd name="connsiteY6" fmla="*/ 32552 h 19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1941" h="192350">
                  <a:moveTo>
                    <a:pt x="124287" y="0"/>
                  </a:moveTo>
                  <a:lnTo>
                    <a:pt x="47347" y="0"/>
                  </a:lnTo>
                  <a:lnTo>
                    <a:pt x="0" y="97654"/>
                  </a:lnTo>
                  <a:lnTo>
                    <a:pt x="50307" y="192350"/>
                  </a:lnTo>
                  <a:lnTo>
                    <a:pt x="168675" y="192350"/>
                  </a:lnTo>
                  <a:lnTo>
                    <a:pt x="221941" y="97654"/>
                  </a:lnTo>
                  <a:lnTo>
                    <a:pt x="186431" y="32552"/>
                  </a:lnTo>
                </a:path>
              </a:pathLst>
            </a:custGeom>
            <a:noFill/>
            <a:ln w="28575">
              <a:solidFill>
                <a:schemeClr val="bg1"/>
              </a:solidFill>
              <a:miter lim="800000"/>
              <a:headEnd/>
              <a:tailEnd/>
            </a:ln>
          </p:spPr>
          <p:txBody>
            <a:bodyPr rtlCol="0" anchor="ctr"/>
            <a:lstStyle/>
            <a:p>
              <a:pPr algn="ctr"/>
              <a:endParaRPr lang="en-US" dirty="0"/>
            </a:p>
          </p:txBody>
        </p:sp>
        <p:sp>
          <p:nvSpPr>
            <p:cNvPr id="209" name="Freeform: Shape 208">
              <a:extLst>
                <a:ext uri="{FF2B5EF4-FFF2-40B4-BE49-F238E27FC236}">
                  <a16:creationId xmlns:a16="http://schemas.microsoft.com/office/drawing/2014/main" id="{BE4B0AED-5B03-4C69-94C4-C56627E5BDB2}"/>
                </a:ext>
              </a:extLst>
            </p:cNvPr>
            <p:cNvSpPr/>
            <p:nvPr/>
          </p:nvSpPr>
          <p:spPr bwMode="auto">
            <a:xfrm>
              <a:off x="2344306" y="3074837"/>
              <a:ext cx="61913" cy="150019"/>
            </a:xfrm>
            <a:custGeom>
              <a:avLst/>
              <a:gdLst>
                <a:gd name="connsiteX0" fmla="*/ 0 w 61913"/>
                <a:gd name="connsiteY0" fmla="*/ 150019 h 150019"/>
                <a:gd name="connsiteX1" fmla="*/ 0 w 61913"/>
                <a:gd name="connsiteY1" fmla="*/ 33337 h 150019"/>
                <a:gd name="connsiteX2" fmla="*/ 61913 w 61913"/>
                <a:gd name="connsiteY2" fmla="*/ 0 h 150019"/>
              </a:gdLst>
              <a:ahLst/>
              <a:cxnLst>
                <a:cxn ang="0">
                  <a:pos x="connsiteX0" y="connsiteY0"/>
                </a:cxn>
                <a:cxn ang="0">
                  <a:pos x="connsiteX1" y="connsiteY1"/>
                </a:cxn>
                <a:cxn ang="0">
                  <a:pos x="connsiteX2" y="connsiteY2"/>
                </a:cxn>
              </a:cxnLst>
              <a:rect l="l" t="t" r="r" b="b"/>
              <a:pathLst>
                <a:path w="61913" h="150019">
                  <a:moveTo>
                    <a:pt x="0" y="150019"/>
                  </a:moveTo>
                  <a:lnTo>
                    <a:pt x="0" y="33337"/>
                  </a:lnTo>
                  <a:lnTo>
                    <a:pt x="61913" y="0"/>
                  </a:lnTo>
                </a:path>
              </a:pathLst>
            </a:custGeom>
            <a:noFill/>
            <a:ln w="28575">
              <a:solidFill>
                <a:schemeClr val="accent1"/>
              </a:solidFill>
              <a:miter lim="800000"/>
              <a:headEnd/>
              <a:tailEnd/>
            </a:ln>
          </p:spPr>
          <p:txBody>
            <a:bodyPr rtlCol="0" anchor="ctr"/>
            <a:lstStyle/>
            <a:p>
              <a:pPr algn="ctr"/>
              <a:endParaRPr lang="en-US" dirty="0"/>
            </a:p>
          </p:txBody>
        </p:sp>
      </p:grpSp>
      <p:grpSp>
        <p:nvGrpSpPr>
          <p:cNvPr id="10" name="Group 9">
            <a:extLst>
              <a:ext uri="{FF2B5EF4-FFF2-40B4-BE49-F238E27FC236}">
                <a16:creationId xmlns:a16="http://schemas.microsoft.com/office/drawing/2014/main" id="{E38E91A0-A654-497F-989F-62B4B7CDB21F}"/>
              </a:ext>
            </a:extLst>
          </p:cNvPr>
          <p:cNvGrpSpPr/>
          <p:nvPr/>
        </p:nvGrpSpPr>
        <p:grpSpPr>
          <a:xfrm>
            <a:off x="2004101" y="4115963"/>
            <a:ext cx="1553138" cy="837003"/>
            <a:chOff x="2004101" y="4100723"/>
            <a:chExt cx="1553138" cy="837003"/>
          </a:xfrm>
        </p:grpSpPr>
        <p:cxnSp>
          <p:nvCxnSpPr>
            <p:cNvPr id="11" name="Straight Connector 10">
              <a:extLst>
                <a:ext uri="{FF2B5EF4-FFF2-40B4-BE49-F238E27FC236}">
                  <a16:creationId xmlns:a16="http://schemas.microsoft.com/office/drawing/2014/main" id="{4C0D2D88-DDAD-44DB-9C07-9CFF0313EE6D}"/>
                </a:ext>
              </a:extLst>
            </p:cNvPr>
            <p:cNvCxnSpPr>
              <a:cxnSpLocks/>
            </p:cNvCxnSpPr>
            <p:nvPr/>
          </p:nvCxnSpPr>
          <p:spPr bwMode="auto">
            <a:xfrm>
              <a:off x="2573779" y="4585528"/>
              <a:ext cx="63936" cy="86709"/>
            </a:xfrm>
            <a:prstGeom prst="line">
              <a:avLst/>
            </a:prstGeom>
            <a:noFill/>
            <a:ln w="28575" cap="flat" cmpd="sng" algn="ctr">
              <a:solidFill>
                <a:schemeClr val="accent4"/>
              </a:solidFill>
              <a:prstDash val="solid"/>
              <a:round/>
              <a:headEnd type="none" w="med" len="med"/>
              <a:tailEnd type="none" w="med" len="med"/>
            </a:ln>
            <a:effectLst/>
          </p:spPr>
        </p:cxnSp>
        <p:grpSp>
          <p:nvGrpSpPr>
            <p:cNvPr id="9" name="Group 8">
              <a:extLst>
                <a:ext uri="{FF2B5EF4-FFF2-40B4-BE49-F238E27FC236}">
                  <a16:creationId xmlns:a16="http://schemas.microsoft.com/office/drawing/2014/main" id="{9EE418E6-56EA-4B60-807C-C707DD51A3E6}"/>
                </a:ext>
              </a:extLst>
            </p:cNvPr>
            <p:cNvGrpSpPr/>
            <p:nvPr/>
          </p:nvGrpSpPr>
          <p:grpSpPr>
            <a:xfrm>
              <a:off x="2004101" y="4100723"/>
              <a:ext cx="1553138" cy="837003"/>
              <a:chOff x="2004101" y="4100723"/>
              <a:chExt cx="1553138" cy="837003"/>
            </a:xfrm>
          </p:grpSpPr>
          <p:cxnSp>
            <p:nvCxnSpPr>
              <p:cNvPr id="6" name="Straight Connector 5">
                <a:extLst>
                  <a:ext uri="{FF2B5EF4-FFF2-40B4-BE49-F238E27FC236}">
                    <a16:creationId xmlns:a16="http://schemas.microsoft.com/office/drawing/2014/main" id="{C0053D3E-9CA0-4019-AB6A-66A47341E72B}"/>
                  </a:ext>
                </a:extLst>
              </p:cNvPr>
              <p:cNvCxnSpPr/>
              <p:nvPr/>
            </p:nvCxnSpPr>
            <p:spPr bwMode="auto">
              <a:xfrm flipH="1">
                <a:off x="2168947" y="4711397"/>
                <a:ext cx="92128" cy="48853"/>
              </a:xfrm>
              <a:prstGeom prst="line">
                <a:avLst/>
              </a:prstGeom>
              <a:noFill/>
              <a:ln w="28575" cap="flat" cmpd="sng" algn="ctr">
                <a:solidFill>
                  <a:schemeClr val="accent1"/>
                </a:solidFill>
                <a:prstDash val="solid"/>
                <a:round/>
                <a:headEnd type="none" w="med" len="med"/>
                <a:tailEnd type="none" w="med" len="med"/>
              </a:ln>
              <a:effectLst/>
            </p:spPr>
          </p:cxnSp>
          <p:sp>
            <p:nvSpPr>
              <p:cNvPr id="7" name="TextBox 6">
                <a:extLst>
                  <a:ext uri="{FF2B5EF4-FFF2-40B4-BE49-F238E27FC236}">
                    <a16:creationId xmlns:a16="http://schemas.microsoft.com/office/drawing/2014/main" id="{FA891885-39C4-4379-87BA-82E9C089DDB5}"/>
                  </a:ext>
                </a:extLst>
              </p:cNvPr>
              <p:cNvSpPr txBox="1"/>
              <p:nvPr/>
            </p:nvSpPr>
            <p:spPr bwMode="auto">
              <a:xfrm>
                <a:off x="2004101" y="4637917"/>
                <a:ext cx="2010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F</a:t>
                </a:r>
              </a:p>
            </p:txBody>
          </p:sp>
          <p:grpSp>
            <p:nvGrpSpPr>
              <p:cNvPr id="8" name="Group 7">
                <a:extLst>
                  <a:ext uri="{FF2B5EF4-FFF2-40B4-BE49-F238E27FC236}">
                    <a16:creationId xmlns:a16="http://schemas.microsoft.com/office/drawing/2014/main" id="{8241BAF3-A9D3-42CF-9608-29C75E92D5C7}"/>
                  </a:ext>
                </a:extLst>
              </p:cNvPr>
              <p:cNvGrpSpPr/>
              <p:nvPr/>
            </p:nvGrpSpPr>
            <p:grpSpPr>
              <a:xfrm>
                <a:off x="2115070" y="4100723"/>
                <a:ext cx="1442169" cy="837003"/>
                <a:chOff x="2115070" y="4100723"/>
                <a:chExt cx="1442169" cy="837003"/>
              </a:xfrm>
            </p:grpSpPr>
            <p:grpSp>
              <p:nvGrpSpPr>
                <p:cNvPr id="232" name="Group 231">
                  <a:extLst>
                    <a:ext uri="{FF2B5EF4-FFF2-40B4-BE49-F238E27FC236}">
                      <a16:creationId xmlns:a16="http://schemas.microsoft.com/office/drawing/2014/main" id="{18C3D09D-918A-43D9-B6E2-D98E307FD2D1}"/>
                    </a:ext>
                  </a:extLst>
                </p:cNvPr>
                <p:cNvGrpSpPr/>
                <p:nvPr/>
              </p:nvGrpSpPr>
              <p:grpSpPr>
                <a:xfrm>
                  <a:off x="2115070" y="4196858"/>
                  <a:ext cx="1442169" cy="740868"/>
                  <a:chOff x="2132574" y="3971590"/>
                  <a:chExt cx="1442169" cy="740868"/>
                </a:xfrm>
              </p:grpSpPr>
              <p:grpSp>
                <p:nvGrpSpPr>
                  <p:cNvPr id="197" name="Group 196">
                    <a:extLst>
                      <a:ext uri="{FF2B5EF4-FFF2-40B4-BE49-F238E27FC236}">
                        <a16:creationId xmlns:a16="http://schemas.microsoft.com/office/drawing/2014/main" id="{5E5BA678-42D3-4C75-A6BA-01D43A4D5318}"/>
                      </a:ext>
                    </a:extLst>
                  </p:cNvPr>
                  <p:cNvGrpSpPr/>
                  <p:nvPr/>
                </p:nvGrpSpPr>
                <p:grpSpPr>
                  <a:xfrm>
                    <a:off x="2858958" y="4343726"/>
                    <a:ext cx="221857" cy="191256"/>
                    <a:chOff x="2756677" y="4027604"/>
                    <a:chExt cx="221857" cy="191256"/>
                  </a:xfrm>
                </p:grpSpPr>
                <p:cxnSp>
                  <p:nvCxnSpPr>
                    <p:cNvPr id="193" name="Straight Connector 192">
                      <a:extLst>
                        <a:ext uri="{FF2B5EF4-FFF2-40B4-BE49-F238E27FC236}">
                          <a16:creationId xmlns:a16="http://schemas.microsoft.com/office/drawing/2014/main" id="{C44F7208-307D-418A-8942-8BD806C33747}"/>
                        </a:ext>
                      </a:extLst>
                    </p:cNvPr>
                    <p:cNvCxnSpPr>
                      <a:cxnSpLocks/>
                    </p:cNvCxnSpPr>
                    <p:nvPr/>
                  </p:nvCxnSpPr>
                  <p:spPr bwMode="auto">
                    <a:xfrm>
                      <a:off x="2813959" y="4062055"/>
                      <a:ext cx="107292" cy="0"/>
                    </a:xfrm>
                    <a:prstGeom prst="line">
                      <a:avLst/>
                    </a:prstGeom>
                    <a:noFill/>
                    <a:ln w="28575"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EE80B44B-974B-4E45-B82F-E15ACD929243}"/>
                        </a:ext>
                      </a:extLst>
                    </p:cNvPr>
                    <p:cNvCxnSpPr>
                      <a:cxnSpLocks/>
                    </p:cNvCxnSpPr>
                    <p:nvPr/>
                  </p:nvCxnSpPr>
                  <p:spPr bwMode="auto">
                    <a:xfrm>
                      <a:off x="2790115" y="4115849"/>
                      <a:ext cx="39008" cy="78016"/>
                    </a:xfrm>
                    <a:prstGeom prst="line">
                      <a:avLst/>
                    </a:prstGeom>
                    <a:noFill/>
                    <a:ln w="28575" cap="flat" cmpd="sng" algn="ctr">
                      <a:solidFill>
                        <a:schemeClr val="bg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7B1C1CFB-F72A-4D3A-A5E3-9D40346D84DE}"/>
                        </a:ext>
                      </a:extLst>
                    </p:cNvPr>
                    <p:cNvCxnSpPr>
                      <a:cxnSpLocks/>
                    </p:cNvCxnSpPr>
                    <p:nvPr/>
                  </p:nvCxnSpPr>
                  <p:spPr bwMode="auto">
                    <a:xfrm flipV="1">
                      <a:off x="2904285" y="4113468"/>
                      <a:ext cx="39008" cy="78016"/>
                    </a:xfrm>
                    <a:prstGeom prst="line">
                      <a:avLst/>
                    </a:prstGeom>
                    <a:noFill/>
                    <a:ln w="28575" cap="flat" cmpd="sng" algn="ctr">
                      <a:solidFill>
                        <a:schemeClr val="bg1"/>
                      </a:solidFill>
                      <a:prstDash val="solid"/>
                      <a:round/>
                      <a:headEnd type="none" w="med" len="med"/>
                      <a:tailEnd type="none" w="med" len="med"/>
                    </a:ln>
                    <a:effectLst/>
                  </p:spPr>
                </p:cxnSp>
                <p:sp>
                  <p:nvSpPr>
                    <p:cNvPr id="196" name="Hexagon 195">
                      <a:extLst>
                        <a:ext uri="{FF2B5EF4-FFF2-40B4-BE49-F238E27FC236}">
                          <a16:creationId xmlns:a16="http://schemas.microsoft.com/office/drawing/2014/main" id="{33B70347-89DE-42C1-8A9F-47191020E295}"/>
                        </a:ext>
                      </a:extLst>
                    </p:cNvPr>
                    <p:cNvSpPr/>
                    <p:nvPr/>
                  </p:nvSpPr>
                  <p:spPr bwMode="auto">
                    <a:xfrm>
                      <a:off x="2756677" y="4027604"/>
                      <a:ext cx="221857" cy="191256"/>
                    </a:xfrm>
                    <a:prstGeom prst="hexagon">
                      <a:avLst/>
                    </a:prstGeom>
                    <a:noFill/>
                    <a:ln w="2857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04" name="Freeform: Shape 203">
                    <a:extLst>
                      <a:ext uri="{FF2B5EF4-FFF2-40B4-BE49-F238E27FC236}">
                        <a16:creationId xmlns:a16="http://schemas.microsoft.com/office/drawing/2014/main" id="{D39E3A3F-C416-4EE2-A7A6-3EA1E3D94470}"/>
                      </a:ext>
                    </a:extLst>
                  </p:cNvPr>
                  <p:cNvSpPr/>
                  <p:nvPr/>
                </p:nvSpPr>
                <p:spPr bwMode="auto">
                  <a:xfrm>
                    <a:off x="2377493" y="4150958"/>
                    <a:ext cx="61913" cy="150019"/>
                  </a:xfrm>
                  <a:custGeom>
                    <a:avLst/>
                    <a:gdLst>
                      <a:gd name="connsiteX0" fmla="*/ 0 w 61913"/>
                      <a:gd name="connsiteY0" fmla="*/ 150019 h 150019"/>
                      <a:gd name="connsiteX1" fmla="*/ 0 w 61913"/>
                      <a:gd name="connsiteY1" fmla="*/ 33337 h 150019"/>
                      <a:gd name="connsiteX2" fmla="*/ 61913 w 61913"/>
                      <a:gd name="connsiteY2" fmla="*/ 0 h 150019"/>
                    </a:gdLst>
                    <a:ahLst/>
                    <a:cxnLst>
                      <a:cxn ang="0">
                        <a:pos x="connsiteX0" y="connsiteY0"/>
                      </a:cxn>
                      <a:cxn ang="0">
                        <a:pos x="connsiteX1" y="connsiteY1"/>
                      </a:cxn>
                      <a:cxn ang="0">
                        <a:pos x="connsiteX2" y="connsiteY2"/>
                      </a:cxn>
                    </a:cxnLst>
                    <a:rect l="l" t="t" r="r" b="b"/>
                    <a:pathLst>
                      <a:path w="61913" h="150019">
                        <a:moveTo>
                          <a:pt x="0" y="150019"/>
                        </a:moveTo>
                        <a:lnTo>
                          <a:pt x="0" y="33337"/>
                        </a:lnTo>
                        <a:lnTo>
                          <a:pt x="61913" y="0"/>
                        </a:lnTo>
                      </a:path>
                    </a:pathLst>
                  </a:custGeom>
                  <a:noFill/>
                  <a:ln w="28575">
                    <a:solidFill>
                      <a:schemeClr val="accent1"/>
                    </a:solidFill>
                    <a:miter lim="800000"/>
                    <a:headEnd/>
                    <a:tailEnd/>
                  </a:ln>
                </p:spPr>
                <p:txBody>
                  <a:bodyPr rtlCol="0" anchor="ctr"/>
                  <a:lstStyle/>
                  <a:p>
                    <a:pPr algn="ctr"/>
                    <a:endParaRPr lang="en-US" dirty="0"/>
                  </a:p>
                </p:txBody>
              </p:sp>
              <p:cxnSp>
                <p:nvCxnSpPr>
                  <p:cNvPr id="206" name="Straight Connector 205">
                    <a:extLst>
                      <a:ext uri="{FF2B5EF4-FFF2-40B4-BE49-F238E27FC236}">
                        <a16:creationId xmlns:a16="http://schemas.microsoft.com/office/drawing/2014/main" id="{5C95D694-FAFE-4986-BBC6-519743B938D8}"/>
                      </a:ext>
                    </a:extLst>
                  </p:cNvPr>
                  <p:cNvCxnSpPr>
                    <a:cxnSpLocks/>
                  </p:cNvCxnSpPr>
                  <p:nvPr/>
                </p:nvCxnSpPr>
                <p:spPr bwMode="auto">
                  <a:xfrm>
                    <a:off x="2297757" y="4136216"/>
                    <a:ext cx="87574" cy="47154"/>
                  </a:xfrm>
                  <a:prstGeom prst="line">
                    <a:avLst/>
                  </a:prstGeom>
                  <a:noFill/>
                  <a:ln w="28575" cap="flat" cmpd="sng" algn="ctr">
                    <a:solidFill>
                      <a:schemeClr val="accent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07A67299-AE65-4900-8C58-8E2B6453E137}"/>
                      </a:ext>
                    </a:extLst>
                  </p:cNvPr>
                  <p:cNvCxnSpPr>
                    <a:cxnSpLocks/>
                  </p:cNvCxnSpPr>
                  <p:nvPr/>
                </p:nvCxnSpPr>
                <p:spPr bwMode="auto">
                  <a:xfrm>
                    <a:off x="2280087" y="4166851"/>
                    <a:ext cx="87574" cy="47154"/>
                  </a:xfrm>
                  <a:prstGeom prst="line">
                    <a:avLst/>
                  </a:prstGeom>
                  <a:noFill/>
                  <a:ln w="28575" cap="flat" cmpd="sng" algn="ctr">
                    <a:solidFill>
                      <a:schemeClr val="accent1"/>
                    </a:solidFill>
                    <a:prstDash val="solid"/>
                    <a:round/>
                    <a:headEnd type="none" w="med" len="med"/>
                    <a:tailEnd type="none" w="med" len="med"/>
                  </a:ln>
                  <a:effectLst/>
                </p:spPr>
              </p:cxnSp>
              <p:sp>
                <p:nvSpPr>
                  <p:cNvPr id="211" name="TextBox 210">
                    <a:extLst>
                      <a:ext uri="{FF2B5EF4-FFF2-40B4-BE49-F238E27FC236}">
                        <a16:creationId xmlns:a16="http://schemas.microsoft.com/office/drawing/2014/main" id="{27153221-0983-403C-8590-7017B4515075}"/>
                      </a:ext>
                    </a:extLst>
                  </p:cNvPr>
                  <p:cNvSpPr txBox="1"/>
                  <p:nvPr/>
                </p:nvSpPr>
                <p:spPr bwMode="auto">
                  <a:xfrm>
                    <a:off x="2132574" y="3971590"/>
                    <a:ext cx="2010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O</a:t>
                    </a:r>
                  </a:p>
                </p:txBody>
              </p:sp>
              <p:sp>
                <p:nvSpPr>
                  <p:cNvPr id="213" name="Freeform: Shape 212">
                    <a:extLst>
                      <a:ext uri="{FF2B5EF4-FFF2-40B4-BE49-F238E27FC236}">
                        <a16:creationId xmlns:a16="http://schemas.microsoft.com/office/drawing/2014/main" id="{DF92A7E7-760D-4840-933F-F83AD0F01349}"/>
                      </a:ext>
                    </a:extLst>
                  </p:cNvPr>
                  <p:cNvSpPr/>
                  <p:nvPr/>
                </p:nvSpPr>
                <p:spPr bwMode="auto">
                  <a:xfrm rot="3753862">
                    <a:off x="2506063" y="4172506"/>
                    <a:ext cx="199386" cy="76320"/>
                  </a:xfrm>
                  <a:custGeom>
                    <a:avLst/>
                    <a:gdLst>
                      <a:gd name="connsiteX0" fmla="*/ 0 w 226218"/>
                      <a:gd name="connsiteY0" fmla="*/ 90487 h 100012"/>
                      <a:gd name="connsiteX1" fmla="*/ 45243 w 226218"/>
                      <a:gd name="connsiteY1" fmla="*/ 0 h 100012"/>
                      <a:gd name="connsiteX2" fmla="*/ 178593 w 226218"/>
                      <a:gd name="connsiteY2" fmla="*/ 0 h 100012"/>
                      <a:gd name="connsiteX3" fmla="*/ 226218 w 226218"/>
                      <a:gd name="connsiteY3" fmla="*/ 100012 h 100012"/>
                    </a:gdLst>
                    <a:ahLst/>
                    <a:cxnLst>
                      <a:cxn ang="0">
                        <a:pos x="connsiteX0" y="connsiteY0"/>
                      </a:cxn>
                      <a:cxn ang="0">
                        <a:pos x="connsiteX1" y="connsiteY1"/>
                      </a:cxn>
                      <a:cxn ang="0">
                        <a:pos x="connsiteX2" y="connsiteY2"/>
                      </a:cxn>
                      <a:cxn ang="0">
                        <a:pos x="connsiteX3" y="connsiteY3"/>
                      </a:cxn>
                    </a:cxnLst>
                    <a:rect l="l" t="t" r="r" b="b"/>
                    <a:pathLst>
                      <a:path w="226218" h="100012">
                        <a:moveTo>
                          <a:pt x="0" y="90487"/>
                        </a:moveTo>
                        <a:lnTo>
                          <a:pt x="45243" y="0"/>
                        </a:lnTo>
                        <a:lnTo>
                          <a:pt x="178593" y="0"/>
                        </a:lnTo>
                        <a:lnTo>
                          <a:pt x="226218" y="100012"/>
                        </a:lnTo>
                      </a:path>
                    </a:pathLst>
                  </a:custGeom>
                  <a:noFill/>
                  <a:ln w="28575">
                    <a:solidFill>
                      <a:schemeClr val="bg1"/>
                    </a:solidFill>
                    <a:miter lim="800000"/>
                    <a:headEnd/>
                    <a:tailEnd/>
                  </a:ln>
                </p:spPr>
                <p:txBody>
                  <a:bodyPr rtlCol="0" anchor="ctr"/>
                  <a:lstStyle/>
                  <a:p>
                    <a:pPr algn="ctr"/>
                    <a:endParaRPr lang="en-US" dirty="0"/>
                  </a:p>
                </p:txBody>
              </p:sp>
              <p:sp>
                <p:nvSpPr>
                  <p:cNvPr id="215" name="TextBox 214">
                    <a:extLst>
                      <a:ext uri="{FF2B5EF4-FFF2-40B4-BE49-F238E27FC236}">
                        <a16:creationId xmlns:a16="http://schemas.microsoft.com/office/drawing/2014/main" id="{DE3EF3F7-E6BA-4ABE-A70A-87D5DEE5C853}"/>
                      </a:ext>
                    </a:extLst>
                  </p:cNvPr>
                  <p:cNvSpPr txBox="1"/>
                  <p:nvPr/>
                </p:nvSpPr>
                <p:spPr bwMode="auto">
                  <a:xfrm>
                    <a:off x="2376707" y="3980600"/>
                    <a:ext cx="2216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200" b="0" dirty="0">
                        <a:solidFill>
                          <a:schemeClr val="accent1"/>
                        </a:solidFill>
                        <a:latin typeface="Calibri" panose="020F0502020204030204" pitchFamily="34" charset="0"/>
                      </a:rPr>
                      <a:t>N</a:t>
                    </a:r>
                    <a:endParaRPr lang="en-US" sz="1200" b="0" baseline="-25000" dirty="0">
                      <a:solidFill>
                        <a:schemeClr val="accent1"/>
                      </a:solidFill>
                      <a:latin typeface="Calibri" panose="020F0502020204030204" pitchFamily="34" charset="0"/>
                    </a:endParaRPr>
                  </a:p>
                </p:txBody>
              </p:sp>
              <p:cxnSp>
                <p:nvCxnSpPr>
                  <p:cNvPr id="220" name="Straight Connector 219">
                    <a:extLst>
                      <a:ext uri="{FF2B5EF4-FFF2-40B4-BE49-F238E27FC236}">
                        <a16:creationId xmlns:a16="http://schemas.microsoft.com/office/drawing/2014/main" id="{032201D5-1166-4753-899B-B1B88E7A15C9}"/>
                      </a:ext>
                    </a:extLst>
                  </p:cNvPr>
                  <p:cNvCxnSpPr/>
                  <p:nvPr/>
                </p:nvCxnSpPr>
                <p:spPr bwMode="auto">
                  <a:xfrm>
                    <a:off x="2473996" y="4486129"/>
                    <a:ext cx="99769" cy="37064"/>
                  </a:xfrm>
                  <a:prstGeom prst="line">
                    <a:avLst/>
                  </a:prstGeom>
                  <a:noFill/>
                  <a:ln w="28575" cap="flat" cmpd="sng" algn="ctr">
                    <a:solidFill>
                      <a:schemeClr val="accent4"/>
                    </a:solidFill>
                    <a:prstDash val="solid"/>
                    <a:round/>
                    <a:headEnd type="none" w="med" len="med"/>
                    <a:tailEnd type="none" w="med" len="med"/>
                  </a:ln>
                  <a:effectLst/>
                </p:spPr>
              </p:cxnSp>
              <p:grpSp>
                <p:nvGrpSpPr>
                  <p:cNvPr id="203" name="Group 202">
                    <a:extLst>
                      <a:ext uri="{FF2B5EF4-FFF2-40B4-BE49-F238E27FC236}">
                        <a16:creationId xmlns:a16="http://schemas.microsoft.com/office/drawing/2014/main" id="{51E88DA7-1B96-4126-86FE-D8131B065863}"/>
                      </a:ext>
                    </a:extLst>
                  </p:cNvPr>
                  <p:cNvGrpSpPr/>
                  <p:nvPr/>
                </p:nvGrpSpPr>
                <p:grpSpPr>
                  <a:xfrm>
                    <a:off x="2279977" y="4311023"/>
                    <a:ext cx="191256" cy="221857"/>
                    <a:chOff x="2283374" y="4318020"/>
                    <a:chExt cx="191256" cy="221857"/>
                  </a:xfrm>
                </p:grpSpPr>
                <p:grpSp>
                  <p:nvGrpSpPr>
                    <p:cNvPr id="201" name="Group 200">
                      <a:extLst>
                        <a:ext uri="{FF2B5EF4-FFF2-40B4-BE49-F238E27FC236}">
                          <a16:creationId xmlns:a16="http://schemas.microsoft.com/office/drawing/2014/main" id="{8EA3DE68-83C9-40F0-A9A4-61FFEF4D9AA0}"/>
                        </a:ext>
                      </a:extLst>
                    </p:cNvPr>
                    <p:cNvGrpSpPr/>
                    <p:nvPr/>
                  </p:nvGrpSpPr>
                  <p:grpSpPr>
                    <a:xfrm>
                      <a:off x="2283374" y="4318020"/>
                      <a:ext cx="191256" cy="221857"/>
                      <a:chOff x="2395228" y="3381523"/>
                      <a:chExt cx="191256" cy="221857"/>
                    </a:xfrm>
                  </p:grpSpPr>
                  <p:sp>
                    <p:nvSpPr>
                      <p:cNvPr id="198" name="Hexagon 197">
                        <a:extLst>
                          <a:ext uri="{FF2B5EF4-FFF2-40B4-BE49-F238E27FC236}">
                            <a16:creationId xmlns:a16="http://schemas.microsoft.com/office/drawing/2014/main" id="{3BBD7522-6435-4C3C-B995-68A86B047927}"/>
                          </a:ext>
                        </a:extLst>
                      </p:cNvPr>
                      <p:cNvSpPr/>
                      <p:nvPr/>
                    </p:nvSpPr>
                    <p:spPr bwMode="auto">
                      <a:xfrm rot="16200000">
                        <a:off x="2379927" y="3396824"/>
                        <a:ext cx="221857" cy="191256"/>
                      </a:xfrm>
                      <a:prstGeom prst="hexagon">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99" name="Straight Connector 198">
                        <a:extLst>
                          <a:ext uri="{FF2B5EF4-FFF2-40B4-BE49-F238E27FC236}">
                            <a16:creationId xmlns:a16="http://schemas.microsoft.com/office/drawing/2014/main" id="{01FDA8EF-FA1C-4166-AB16-34224B4E572C}"/>
                          </a:ext>
                        </a:extLst>
                      </p:cNvPr>
                      <p:cNvCxnSpPr>
                        <a:cxnSpLocks/>
                      </p:cNvCxnSpPr>
                      <p:nvPr/>
                    </p:nvCxnSpPr>
                    <p:spPr bwMode="auto">
                      <a:xfrm>
                        <a:off x="2422674" y="3528625"/>
                        <a:ext cx="76212" cy="38106"/>
                      </a:xfrm>
                      <a:prstGeom prst="line">
                        <a:avLst/>
                      </a:prstGeom>
                      <a:noFill/>
                      <a:ln w="28575"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B32633CE-CE01-4933-BA39-49799249B70E}"/>
                          </a:ext>
                        </a:extLst>
                      </p:cNvPr>
                      <p:cNvCxnSpPr>
                        <a:cxnSpLocks/>
                      </p:cNvCxnSpPr>
                      <p:nvPr/>
                    </p:nvCxnSpPr>
                    <p:spPr bwMode="auto">
                      <a:xfrm flipV="1">
                        <a:off x="2426858" y="3415481"/>
                        <a:ext cx="68843" cy="34422"/>
                      </a:xfrm>
                      <a:prstGeom prst="line">
                        <a:avLst/>
                      </a:prstGeom>
                      <a:noFill/>
                      <a:ln w="28575" cap="flat" cmpd="sng" algn="ctr">
                        <a:solidFill>
                          <a:schemeClr val="accent1"/>
                        </a:solidFill>
                        <a:prstDash val="solid"/>
                        <a:round/>
                        <a:headEnd type="none" w="med" len="med"/>
                        <a:tailEnd type="none" w="med" len="med"/>
                      </a:ln>
                      <a:effectLst/>
                    </p:spPr>
                  </p:cxnSp>
                </p:grpSp>
                <p:cxnSp>
                  <p:nvCxnSpPr>
                    <p:cNvPr id="202" name="Straight Connector 201">
                      <a:extLst>
                        <a:ext uri="{FF2B5EF4-FFF2-40B4-BE49-F238E27FC236}">
                          <a16:creationId xmlns:a16="http://schemas.microsoft.com/office/drawing/2014/main" id="{78D31BD9-EE7D-4016-9EB7-F38FF03BF95C}"/>
                        </a:ext>
                      </a:extLst>
                    </p:cNvPr>
                    <p:cNvCxnSpPr>
                      <a:cxnSpLocks/>
                    </p:cNvCxnSpPr>
                    <p:nvPr/>
                  </p:nvCxnSpPr>
                  <p:spPr bwMode="auto">
                    <a:xfrm rot="5400000">
                      <a:off x="2387456" y="4427565"/>
                      <a:ext cx="107292" cy="0"/>
                    </a:xfrm>
                    <a:prstGeom prst="line">
                      <a:avLst/>
                    </a:prstGeom>
                    <a:noFill/>
                    <a:ln w="28575" cap="flat" cmpd="sng" algn="ctr">
                      <a:solidFill>
                        <a:schemeClr val="accent1"/>
                      </a:solidFill>
                      <a:prstDash val="solid"/>
                      <a:round/>
                      <a:headEnd type="none" w="med" len="med"/>
                      <a:tailEnd type="none" w="med" len="med"/>
                    </a:ln>
                    <a:effectLst/>
                  </p:spPr>
                </p:cxnSp>
              </p:grpSp>
              <p:sp>
                <p:nvSpPr>
                  <p:cNvPr id="222" name="TextBox 221">
                    <a:extLst>
                      <a:ext uri="{FF2B5EF4-FFF2-40B4-BE49-F238E27FC236}">
                        <a16:creationId xmlns:a16="http://schemas.microsoft.com/office/drawing/2014/main" id="{18556095-DE87-495F-9B48-DC9D4BBFE901}"/>
                      </a:ext>
                    </a:extLst>
                  </p:cNvPr>
                  <p:cNvSpPr txBox="1"/>
                  <p:nvPr/>
                </p:nvSpPr>
                <p:spPr bwMode="auto">
                  <a:xfrm>
                    <a:off x="2433165" y="4435459"/>
                    <a:ext cx="457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200" b="0" dirty="0">
                        <a:solidFill>
                          <a:schemeClr val="accent4"/>
                        </a:solidFill>
                        <a:latin typeface="Calibri" panose="020F0502020204030204" pitchFamily="34" charset="0"/>
                      </a:rPr>
                      <a:t>NH</a:t>
                    </a:r>
                    <a:endParaRPr lang="en-US" sz="1200" b="0" baseline="-25000" dirty="0">
                      <a:solidFill>
                        <a:schemeClr val="accent4"/>
                      </a:solidFill>
                      <a:latin typeface="Calibri" panose="020F0502020204030204" pitchFamily="34" charset="0"/>
                    </a:endParaRPr>
                  </a:p>
                </p:txBody>
              </p:sp>
              <p:cxnSp>
                <p:nvCxnSpPr>
                  <p:cNvPr id="223" name="Straight Connector 222">
                    <a:extLst>
                      <a:ext uri="{FF2B5EF4-FFF2-40B4-BE49-F238E27FC236}">
                        <a16:creationId xmlns:a16="http://schemas.microsoft.com/office/drawing/2014/main" id="{7105D6B9-C1D9-4F1D-AE95-ECD4A4E5A4C5}"/>
                      </a:ext>
                    </a:extLst>
                  </p:cNvPr>
                  <p:cNvCxnSpPr>
                    <a:cxnSpLocks/>
                  </p:cNvCxnSpPr>
                  <p:nvPr/>
                </p:nvCxnSpPr>
                <p:spPr bwMode="auto">
                  <a:xfrm>
                    <a:off x="2699549" y="4438354"/>
                    <a:ext cx="149818" cy="0"/>
                  </a:xfrm>
                  <a:prstGeom prst="line">
                    <a:avLst/>
                  </a:prstGeom>
                  <a:noFill/>
                  <a:ln w="28575" cap="flat" cmpd="sng" algn="ctr">
                    <a:solidFill>
                      <a:schemeClr val="bg1"/>
                    </a:solidFill>
                    <a:prstDash val="solid"/>
                    <a:round/>
                    <a:headEnd type="none" w="med" len="med"/>
                    <a:tailEnd type="none" w="med" len="med"/>
                  </a:ln>
                  <a:effectLst/>
                </p:spPr>
              </p:cxnSp>
              <p:sp>
                <p:nvSpPr>
                  <p:cNvPr id="218" name="Freeform: Shape 217">
                    <a:extLst>
                      <a:ext uri="{FF2B5EF4-FFF2-40B4-BE49-F238E27FC236}">
                        <a16:creationId xmlns:a16="http://schemas.microsoft.com/office/drawing/2014/main" id="{D2CA4A68-088F-4728-A831-BD8D7B360E60}"/>
                      </a:ext>
                    </a:extLst>
                  </p:cNvPr>
                  <p:cNvSpPr/>
                  <p:nvPr/>
                </p:nvSpPr>
                <p:spPr bwMode="auto">
                  <a:xfrm>
                    <a:off x="2483644" y="4323668"/>
                    <a:ext cx="214312" cy="193647"/>
                  </a:xfrm>
                  <a:custGeom>
                    <a:avLst/>
                    <a:gdLst>
                      <a:gd name="connsiteX0" fmla="*/ 0 w 214312"/>
                      <a:gd name="connsiteY0" fmla="*/ 33337 h 180975"/>
                      <a:gd name="connsiteX1" fmla="*/ 128587 w 214312"/>
                      <a:gd name="connsiteY1" fmla="*/ 0 h 180975"/>
                      <a:gd name="connsiteX2" fmla="*/ 214312 w 214312"/>
                      <a:gd name="connsiteY2" fmla="*/ 102394 h 180975"/>
                      <a:gd name="connsiteX3" fmla="*/ 157162 w 214312"/>
                      <a:gd name="connsiteY3" fmla="*/ 180975 h 180975"/>
                    </a:gdLst>
                    <a:ahLst/>
                    <a:cxnLst>
                      <a:cxn ang="0">
                        <a:pos x="connsiteX0" y="connsiteY0"/>
                      </a:cxn>
                      <a:cxn ang="0">
                        <a:pos x="connsiteX1" y="connsiteY1"/>
                      </a:cxn>
                      <a:cxn ang="0">
                        <a:pos x="connsiteX2" y="connsiteY2"/>
                      </a:cxn>
                      <a:cxn ang="0">
                        <a:pos x="connsiteX3" y="connsiteY3"/>
                      </a:cxn>
                    </a:cxnLst>
                    <a:rect l="l" t="t" r="r" b="b"/>
                    <a:pathLst>
                      <a:path w="214312" h="180975">
                        <a:moveTo>
                          <a:pt x="0" y="33337"/>
                        </a:moveTo>
                        <a:lnTo>
                          <a:pt x="128587" y="0"/>
                        </a:lnTo>
                        <a:lnTo>
                          <a:pt x="214312" y="102394"/>
                        </a:lnTo>
                        <a:lnTo>
                          <a:pt x="157162" y="180975"/>
                        </a:lnTo>
                      </a:path>
                    </a:pathLst>
                  </a:custGeom>
                  <a:noFill/>
                  <a:ln w="28575">
                    <a:solidFill>
                      <a:schemeClr val="accent4"/>
                    </a:solidFill>
                    <a:miter lim="800000"/>
                    <a:headEnd/>
                    <a:tailEnd/>
                  </a:ln>
                </p:spPr>
                <p:txBody>
                  <a:bodyPr rtlCol="0" anchor="ctr"/>
                  <a:lstStyle/>
                  <a:p>
                    <a:pPr algn="ctr"/>
                    <a:endParaRPr lang="en-US" dirty="0"/>
                  </a:p>
                </p:txBody>
              </p:sp>
              <p:grpSp>
                <p:nvGrpSpPr>
                  <p:cNvPr id="227" name="Group 226">
                    <a:extLst>
                      <a:ext uri="{FF2B5EF4-FFF2-40B4-BE49-F238E27FC236}">
                        <a16:creationId xmlns:a16="http://schemas.microsoft.com/office/drawing/2014/main" id="{D4A7802E-0312-4F8D-948F-97314824E3A3}"/>
                      </a:ext>
                    </a:extLst>
                  </p:cNvPr>
                  <p:cNvGrpSpPr/>
                  <p:nvPr/>
                </p:nvGrpSpPr>
                <p:grpSpPr>
                  <a:xfrm>
                    <a:off x="3104468" y="4379403"/>
                    <a:ext cx="234749" cy="66493"/>
                    <a:chOff x="3104492" y="4379403"/>
                    <a:chExt cx="122835" cy="66493"/>
                  </a:xfrm>
                </p:grpSpPr>
                <p:cxnSp>
                  <p:nvCxnSpPr>
                    <p:cNvPr id="225" name="Straight Connector 224">
                      <a:extLst>
                        <a:ext uri="{FF2B5EF4-FFF2-40B4-BE49-F238E27FC236}">
                          <a16:creationId xmlns:a16="http://schemas.microsoft.com/office/drawing/2014/main" id="{0BB21329-4AE8-491F-A102-D2ACF20C1C38}"/>
                        </a:ext>
                      </a:extLst>
                    </p:cNvPr>
                    <p:cNvCxnSpPr/>
                    <p:nvPr/>
                  </p:nvCxnSpPr>
                  <p:spPr bwMode="auto">
                    <a:xfrm>
                      <a:off x="3104492" y="4437593"/>
                      <a:ext cx="102970" cy="0"/>
                    </a:xfrm>
                    <a:prstGeom prst="line">
                      <a:avLst/>
                    </a:prstGeom>
                    <a:noFill/>
                    <a:ln w="28575" cap="flat" cmpd="sng" algn="ctr">
                      <a:solidFill>
                        <a:schemeClr val="bg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281639F2-71DA-4EA6-86B3-48574DF8B70A}"/>
                        </a:ext>
                      </a:extLst>
                    </p:cNvPr>
                    <p:cNvCxnSpPr>
                      <a:cxnSpLocks/>
                    </p:cNvCxnSpPr>
                    <p:nvPr/>
                  </p:nvCxnSpPr>
                  <p:spPr bwMode="auto">
                    <a:xfrm flipV="1">
                      <a:off x="3200585" y="4379403"/>
                      <a:ext cx="26742" cy="66493"/>
                    </a:xfrm>
                    <a:prstGeom prst="line">
                      <a:avLst/>
                    </a:prstGeom>
                    <a:noFill/>
                    <a:ln w="28575" cap="flat" cmpd="sng" algn="ctr">
                      <a:solidFill>
                        <a:schemeClr val="bg1"/>
                      </a:solidFill>
                      <a:prstDash val="solid"/>
                      <a:round/>
                      <a:headEnd type="none" w="med" len="med"/>
                      <a:tailEnd type="none" w="med" len="med"/>
                    </a:ln>
                    <a:effectLst/>
                  </p:spPr>
                </p:cxnSp>
              </p:grpSp>
              <p:sp>
                <p:nvSpPr>
                  <p:cNvPr id="230" name="TextBox 229">
                    <a:extLst>
                      <a:ext uri="{FF2B5EF4-FFF2-40B4-BE49-F238E27FC236}">
                        <a16:creationId xmlns:a16="http://schemas.microsoft.com/office/drawing/2014/main" id="{CA276D5B-860E-4F07-B41E-F30CEDA4D536}"/>
                      </a:ext>
                    </a:extLst>
                  </p:cNvPr>
                  <p:cNvSpPr txBox="1"/>
                  <p:nvPr/>
                </p:nvSpPr>
                <p:spPr bwMode="auto">
                  <a:xfrm>
                    <a:off x="3098773" y="4160225"/>
                    <a:ext cx="457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HN</a:t>
                    </a:r>
                    <a:endParaRPr lang="en-US" sz="1200" b="0" baseline="-25000" dirty="0">
                      <a:solidFill>
                        <a:schemeClr val="bg1"/>
                      </a:solidFill>
                      <a:latin typeface="Calibri" panose="020F0502020204030204" pitchFamily="34" charset="0"/>
                    </a:endParaRPr>
                  </a:p>
                </p:txBody>
              </p:sp>
              <p:cxnSp>
                <p:nvCxnSpPr>
                  <p:cNvPr id="231" name="Straight Connector 230">
                    <a:extLst>
                      <a:ext uri="{FF2B5EF4-FFF2-40B4-BE49-F238E27FC236}">
                        <a16:creationId xmlns:a16="http://schemas.microsoft.com/office/drawing/2014/main" id="{3BEEEF37-4D28-4427-9054-F95DC4FF10D0}"/>
                      </a:ext>
                    </a:extLst>
                  </p:cNvPr>
                  <p:cNvCxnSpPr>
                    <a:cxnSpLocks/>
                  </p:cNvCxnSpPr>
                  <p:nvPr/>
                </p:nvCxnSpPr>
                <p:spPr bwMode="auto">
                  <a:xfrm>
                    <a:off x="3424925" y="4297253"/>
                    <a:ext cx="149818" cy="0"/>
                  </a:xfrm>
                  <a:prstGeom prst="line">
                    <a:avLst/>
                  </a:prstGeom>
                  <a:noFill/>
                  <a:ln w="28575" cap="flat" cmpd="sng" algn="ctr">
                    <a:solidFill>
                      <a:schemeClr val="bg1"/>
                    </a:solidFill>
                    <a:prstDash val="solid"/>
                    <a:round/>
                    <a:headEnd type="none" w="med" len="med"/>
                    <a:tailEnd type="none" w="med" len="med"/>
                  </a:ln>
                  <a:effectLst/>
                </p:spPr>
              </p:cxnSp>
            </p:grpSp>
            <p:sp>
              <p:nvSpPr>
                <p:cNvPr id="3" name="TextBox 2">
                  <a:extLst>
                    <a:ext uri="{FF2B5EF4-FFF2-40B4-BE49-F238E27FC236}">
                      <a16:creationId xmlns:a16="http://schemas.microsoft.com/office/drawing/2014/main" id="{22862171-CC55-461F-8290-8D2D88CC411D}"/>
                    </a:ext>
                  </a:extLst>
                </p:cNvPr>
                <p:cNvSpPr txBox="1"/>
                <p:nvPr/>
              </p:nvSpPr>
              <p:spPr bwMode="auto">
                <a:xfrm>
                  <a:off x="2367827" y="4100723"/>
                  <a:ext cx="2017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200" b="0" dirty="0">
                      <a:solidFill>
                        <a:schemeClr val="accent1"/>
                      </a:solidFill>
                      <a:latin typeface="Calibri" panose="020F0502020204030204" pitchFamily="34" charset="0"/>
                    </a:rPr>
                    <a:t>H</a:t>
                  </a:r>
                  <a:endParaRPr lang="en-US" sz="1200" b="0" baseline="-25000" dirty="0">
                    <a:solidFill>
                      <a:schemeClr val="accent1"/>
                    </a:solidFill>
                    <a:latin typeface="Calibri" panose="020F0502020204030204" pitchFamily="34" charset="0"/>
                  </a:endParaRPr>
                </a:p>
              </p:txBody>
            </p:sp>
          </p:grpSp>
        </p:grpSp>
      </p:grpSp>
    </p:spTree>
    <p:custDataLst>
      <p:tags r:id="rId1"/>
    </p:custDataLst>
    <p:extLst>
      <p:ext uri="{BB962C8B-B14F-4D97-AF65-F5344CB8AC3E}">
        <p14:creationId xmlns:p14="http://schemas.microsoft.com/office/powerpoint/2010/main" val="7487616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FE103-8C06-458E-B448-545F35DD34FC}"/>
              </a:ext>
            </a:extLst>
          </p:cNvPr>
          <p:cNvSpPr>
            <a:spLocks noGrp="1"/>
          </p:cNvSpPr>
          <p:nvPr>
            <p:ph type="title"/>
          </p:nvPr>
        </p:nvSpPr>
        <p:spPr>
          <a:xfrm>
            <a:off x="620750" y="167155"/>
            <a:ext cx="11464924" cy="921043"/>
          </a:xfrm>
        </p:spPr>
        <p:txBody>
          <a:bodyPr anchor="ctr">
            <a:noAutofit/>
          </a:bodyPr>
          <a:lstStyle/>
          <a:p>
            <a:r>
              <a:rPr lang="en-US" dirty="0"/>
              <a:t>PARP Inhibitors: Dosing and Dose Modification</a:t>
            </a:r>
          </a:p>
        </p:txBody>
      </p:sp>
      <p:grpSp>
        <p:nvGrpSpPr>
          <p:cNvPr id="13" name="Group 7">
            <a:extLst>
              <a:ext uri="{FF2B5EF4-FFF2-40B4-BE49-F238E27FC236}">
                <a16:creationId xmlns:a16="http://schemas.microsoft.com/office/drawing/2014/main" id="{442525BE-7D63-47E1-83C1-0EAE28CA86D3}"/>
              </a:ext>
            </a:extLst>
          </p:cNvPr>
          <p:cNvGrpSpPr>
            <a:grpSpLocks/>
          </p:cNvGrpSpPr>
          <p:nvPr/>
        </p:nvGrpSpPr>
        <p:grpSpPr bwMode="auto">
          <a:xfrm>
            <a:off x="9389569" y="6216652"/>
            <a:ext cx="2488502" cy="447822"/>
            <a:chOff x="9527309" y="3551529"/>
            <a:chExt cx="2488502" cy="448324"/>
          </a:xfrm>
        </p:grpSpPr>
        <p:pic>
          <p:nvPicPr>
            <p:cNvPr id="14" name="Picture 9">
              <a:extLst>
                <a:ext uri="{FF2B5EF4-FFF2-40B4-BE49-F238E27FC236}">
                  <a16:creationId xmlns:a16="http://schemas.microsoft.com/office/drawing/2014/main" id="{BF5AB7F7-C7D5-4F66-814B-6F991F228752}"/>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5" name="Rectangle 8">
              <a:extLst>
                <a:ext uri="{FF2B5EF4-FFF2-40B4-BE49-F238E27FC236}">
                  <a16:creationId xmlns:a16="http://schemas.microsoft.com/office/drawing/2014/main" id="{1EA561BD-8961-4A79-97D5-12F23AEB97CF}"/>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1400" b="0" i="0" u="none" strike="noStrike" kern="1200" cap="none" spc="0" normalizeH="0" baseline="0" noProof="0" dirty="0">
                <a:ln>
                  <a:noFill/>
                </a:ln>
                <a:solidFill>
                  <a:srgbClr val="FF0000"/>
                </a:solidFill>
                <a:effectLst/>
                <a:uLnTx/>
                <a:uFillTx/>
                <a:latin typeface="Calibri" panose="020F0502020204030204" pitchFamily="34" charset="0"/>
                <a:ea typeface="+mn-ea"/>
                <a:cs typeface="Arial" panose="020B0604020202020204" pitchFamily="34" charset="0"/>
              </a:endParaRPr>
            </a:p>
          </p:txBody>
        </p:sp>
      </p:grpSp>
      <p:sp>
        <p:nvSpPr>
          <p:cNvPr id="16" name="Footer Placeholder 3">
            <a:extLst>
              <a:ext uri="{FF2B5EF4-FFF2-40B4-BE49-F238E27FC236}">
                <a16:creationId xmlns:a16="http://schemas.microsoft.com/office/drawing/2014/main" id="{A312BB17-97CF-4730-8F6E-7A5D0B0644E3}"/>
              </a:ext>
            </a:extLst>
          </p:cNvPr>
          <p:cNvSpPr txBox="1">
            <a:spLocks/>
          </p:cNvSpPr>
          <p:nvPr/>
        </p:nvSpPr>
        <p:spPr>
          <a:xfrm>
            <a:off x="426345" y="6371994"/>
            <a:ext cx="6367859" cy="3385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2"/>
                </a:solidFill>
                <a:effectLst/>
                <a:uLnTx/>
                <a:uFillTx/>
                <a:latin typeface="Calibri" panose="020F0502020204030204"/>
                <a:ea typeface="+mn-ea"/>
                <a:cs typeface="Arial" panose="020B0604020202020204" pitchFamily="34" charset="0"/>
              </a:rPr>
              <a:t>1. Olaparib PI. 2. Rucaparib PI. 3. Niraparib PI. </a:t>
            </a:r>
          </a:p>
        </p:txBody>
      </p:sp>
      <p:graphicFrame>
        <p:nvGraphicFramePr>
          <p:cNvPr id="19" name="Group 32">
            <a:extLst>
              <a:ext uri="{FF2B5EF4-FFF2-40B4-BE49-F238E27FC236}">
                <a16:creationId xmlns:a16="http://schemas.microsoft.com/office/drawing/2014/main" id="{ADF60D97-4B4D-4D3F-9E71-CB966AA343A9}"/>
              </a:ext>
            </a:extLst>
          </p:cNvPr>
          <p:cNvGraphicFramePr>
            <a:graphicFrameLocks noGrp="1"/>
          </p:cNvGraphicFramePr>
          <p:nvPr>
            <p:extLst>
              <p:ext uri="{D42A27DB-BD31-4B8C-83A1-F6EECF244321}">
                <p14:modId xmlns:p14="http://schemas.microsoft.com/office/powerpoint/2010/main" val="3370580543"/>
              </p:ext>
            </p:extLst>
          </p:nvPr>
        </p:nvGraphicFramePr>
        <p:xfrm>
          <a:off x="495301" y="1598833"/>
          <a:ext cx="11239498" cy="4450080"/>
        </p:xfrm>
        <a:graphic>
          <a:graphicData uri="http://schemas.openxmlformats.org/drawingml/2006/table">
            <a:tbl>
              <a:tblPr/>
              <a:tblGrid>
                <a:gridCol w="2525027">
                  <a:extLst>
                    <a:ext uri="{9D8B030D-6E8A-4147-A177-3AD203B41FA5}">
                      <a16:colId xmlns:a16="http://schemas.microsoft.com/office/drawing/2014/main" val="20000"/>
                    </a:ext>
                  </a:extLst>
                </a:gridCol>
                <a:gridCol w="3344686">
                  <a:extLst>
                    <a:ext uri="{9D8B030D-6E8A-4147-A177-3AD203B41FA5}">
                      <a16:colId xmlns:a16="http://schemas.microsoft.com/office/drawing/2014/main" val="20001"/>
                    </a:ext>
                  </a:extLst>
                </a:gridCol>
                <a:gridCol w="2551622">
                  <a:extLst>
                    <a:ext uri="{9D8B030D-6E8A-4147-A177-3AD203B41FA5}">
                      <a16:colId xmlns:a16="http://schemas.microsoft.com/office/drawing/2014/main" val="20002"/>
                    </a:ext>
                  </a:extLst>
                </a:gridCol>
                <a:gridCol w="2818163">
                  <a:extLst>
                    <a:ext uri="{9D8B030D-6E8A-4147-A177-3AD203B41FA5}">
                      <a16:colId xmlns:a16="http://schemas.microsoft.com/office/drawing/2014/main" val="2308566913"/>
                    </a:ext>
                  </a:extLst>
                </a:gridCol>
              </a:tblGrid>
              <a:tr h="317236">
                <a:tc>
                  <a:txBody>
                    <a:bodyPr/>
                    <a:lstStyle/>
                    <a:p>
                      <a:endParaRPr lang="en-US" sz="1600" dirty="0">
                        <a:latin typeface="Calibri" panose="020F0502020204030204" pitchFamily="34" charset="0"/>
                        <a:cs typeface="Calibri" panose="020F0502020204030204" pitchFamily="34" charset="0"/>
                      </a:endParaRP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algn="ctr"/>
                      <a:r>
                        <a:rPr lang="en-US" sz="1600" b="1" dirty="0">
                          <a:latin typeface="Calibri" panose="020F0502020204030204" pitchFamily="34" charset="0"/>
                          <a:cs typeface="Calibri" panose="020F0502020204030204" pitchFamily="34" charset="0"/>
                        </a:rPr>
                        <a:t>Olaparib</a:t>
                      </a:r>
                      <a:r>
                        <a:rPr lang="en-US" sz="1600" b="1" baseline="30000" dirty="0">
                          <a:latin typeface="Calibri" panose="020F0502020204030204" pitchFamily="34" charset="0"/>
                          <a:cs typeface="Calibri" panose="020F0502020204030204" pitchFamily="34" charset="0"/>
                        </a:rPr>
                        <a:t>[1]</a:t>
                      </a:r>
                      <a:endParaRPr lang="en-US" sz="1600" b="1" dirty="0">
                        <a:latin typeface="Calibri" panose="020F0502020204030204" pitchFamily="34" charset="0"/>
                        <a:cs typeface="Calibri" panose="020F0502020204030204" pitchFamily="34" charset="0"/>
                      </a:endParaRP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algn="ctr"/>
                      <a:r>
                        <a:rPr lang="en-US" sz="1600" b="1" dirty="0">
                          <a:latin typeface="Calibri" panose="020F0502020204030204" pitchFamily="34" charset="0"/>
                          <a:cs typeface="Calibri" panose="020F0502020204030204" pitchFamily="34" charset="0"/>
                        </a:rPr>
                        <a:t>Rucaparib</a:t>
                      </a:r>
                      <a:r>
                        <a:rPr lang="en-US" sz="1600" b="1" baseline="30000" dirty="0">
                          <a:latin typeface="Calibri" panose="020F0502020204030204" pitchFamily="34" charset="0"/>
                          <a:cs typeface="Calibri" panose="020F0502020204030204" pitchFamily="34" charset="0"/>
                        </a:rPr>
                        <a:t>[2]</a:t>
                      </a:r>
                      <a:endParaRPr lang="en-US" sz="1600" b="1" dirty="0">
                        <a:latin typeface="Calibri" panose="020F0502020204030204" pitchFamily="34" charset="0"/>
                        <a:cs typeface="Calibri" panose="020F0502020204030204" pitchFamily="34" charset="0"/>
                      </a:endParaRP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algn="ctr"/>
                      <a:r>
                        <a:rPr lang="en-US" sz="1600" b="1" dirty="0">
                          <a:latin typeface="Calibri" panose="020F0502020204030204" pitchFamily="34" charset="0"/>
                          <a:cs typeface="Calibri" panose="020F0502020204030204" pitchFamily="34" charset="0"/>
                        </a:rPr>
                        <a:t>Niraparib</a:t>
                      </a:r>
                      <a:r>
                        <a:rPr lang="en-US" sz="1600" b="1" baseline="30000" dirty="0">
                          <a:latin typeface="Calibri" panose="020F0502020204030204" pitchFamily="34" charset="0"/>
                          <a:cs typeface="Calibri" panose="020F0502020204030204" pitchFamily="34" charset="0"/>
                        </a:rPr>
                        <a:t>[3]</a:t>
                      </a:r>
                      <a:endParaRPr lang="en-US" sz="1600" b="1" dirty="0">
                        <a:latin typeface="Calibri" panose="020F0502020204030204" pitchFamily="34" charset="0"/>
                        <a:cs typeface="Calibri" panose="020F0502020204030204" pitchFamily="34" charset="0"/>
                      </a:endParaRP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547953">
                <a:tc>
                  <a:txBody>
                    <a:bodyPr/>
                    <a:lstStyle/>
                    <a:p>
                      <a:r>
                        <a:rPr lang="en-US" sz="1600" b="1" dirty="0">
                          <a:solidFill>
                            <a:schemeClr val="bg1"/>
                          </a:solidFill>
                          <a:latin typeface="Calibri" panose="020F0502020204030204" pitchFamily="34" charset="0"/>
                          <a:cs typeface="Calibri" panose="020F0502020204030204" pitchFamily="34" charset="0"/>
                        </a:rPr>
                        <a:t>Dosage Forms</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Capsules: 50 mg</a:t>
                      </a:r>
                    </a:p>
                    <a:p>
                      <a:pPr algn="ctr"/>
                      <a:r>
                        <a:rPr lang="en-US" sz="1600" dirty="0">
                          <a:solidFill>
                            <a:schemeClr val="bg1"/>
                          </a:solidFill>
                          <a:latin typeface="Calibri" panose="020F0502020204030204" pitchFamily="34" charset="0"/>
                          <a:cs typeface="Calibri" panose="020F0502020204030204" pitchFamily="34" charset="0"/>
                        </a:rPr>
                        <a:t>Tablets: 100 or 150 mg</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Tablets: </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200, 250, or 300 mg</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Capsules: 100 mg</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547953">
                <a:tc>
                  <a:txBody>
                    <a:bodyPr/>
                    <a:lstStyle/>
                    <a:p>
                      <a:r>
                        <a:rPr lang="en-US" sz="1600" b="1" dirty="0">
                          <a:solidFill>
                            <a:schemeClr val="bg1"/>
                          </a:solidFill>
                          <a:latin typeface="Calibri" panose="020F0502020204030204" pitchFamily="34" charset="0"/>
                          <a:cs typeface="Calibri" panose="020F0502020204030204" pitchFamily="34" charset="0"/>
                        </a:rPr>
                        <a:t>Dose</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Capsules</a:t>
                      </a:r>
                      <a:r>
                        <a:rPr lang="en-US" sz="1600" baseline="0" dirty="0">
                          <a:solidFill>
                            <a:schemeClr val="bg1"/>
                          </a:solidFill>
                          <a:latin typeface="Calibri" panose="020F0502020204030204" pitchFamily="34" charset="0"/>
                          <a:cs typeface="Calibri" panose="020F0502020204030204" pitchFamily="34" charset="0"/>
                        </a:rPr>
                        <a:t>*</a:t>
                      </a:r>
                      <a:r>
                        <a:rPr lang="en-US" sz="1600" dirty="0">
                          <a:solidFill>
                            <a:schemeClr val="bg1"/>
                          </a:solidFill>
                          <a:latin typeface="Calibri" panose="020F0502020204030204" pitchFamily="34" charset="0"/>
                          <a:cs typeface="Calibri" panose="020F0502020204030204" pitchFamily="34" charset="0"/>
                        </a:rPr>
                        <a:t>: 400 mg BID</a:t>
                      </a:r>
                    </a:p>
                    <a:p>
                      <a:pPr algn="ctr"/>
                      <a:r>
                        <a:rPr lang="en-US" sz="1600" dirty="0">
                          <a:solidFill>
                            <a:schemeClr val="bg1"/>
                          </a:solidFill>
                          <a:latin typeface="Calibri" panose="020F0502020204030204" pitchFamily="34" charset="0"/>
                          <a:cs typeface="Calibri" panose="020F0502020204030204" pitchFamily="34" charset="0"/>
                        </a:rPr>
                        <a:t>Tablets</a:t>
                      </a:r>
                      <a:r>
                        <a:rPr lang="en-US" sz="1600" baseline="0" dirty="0">
                          <a:solidFill>
                            <a:schemeClr val="bg1"/>
                          </a:solidFill>
                          <a:latin typeface="Calibri" panose="020F0502020204030204" pitchFamily="34" charset="0"/>
                          <a:cs typeface="Calibri" panose="020F0502020204030204" pitchFamily="34" charset="0"/>
                        </a:rPr>
                        <a:t>*</a:t>
                      </a:r>
                      <a:r>
                        <a:rPr lang="en-US" sz="1600" dirty="0">
                          <a:solidFill>
                            <a:schemeClr val="bg1"/>
                          </a:solidFill>
                          <a:latin typeface="Calibri" panose="020F0502020204030204" pitchFamily="34" charset="0"/>
                          <a:cs typeface="Calibri" panose="020F0502020204030204" pitchFamily="34" charset="0"/>
                        </a:rPr>
                        <a:t>: 300 mg BID</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600 mg BID</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300 mg daily</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547953">
                <a:tc>
                  <a:txBody>
                    <a:bodyPr/>
                    <a:lstStyle/>
                    <a:p>
                      <a:r>
                        <a:rPr lang="en-US" sz="1600" b="1" dirty="0">
                          <a:solidFill>
                            <a:schemeClr val="bg1"/>
                          </a:solidFill>
                          <a:latin typeface="Calibri" panose="020F0502020204030204" pitchFamily="34" charset="0"/>
                          <a:cs typeface="Calibri" panose="020F0502020204030204" pitchFamily="34" charset="0"/>
                        </a:rPr>
                        <a:t>Starting Dose Modifications</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Moderate renal impairment</a:t>
                      </a:r>
                    </a:p>
                    <a:p>
                      <a:pPr algn="ctr"/>
                      <a:r>
                        <a:rPr lang="en-US" sz="1600" dirty="0">
                          <a:solidFill>
                            <a:schemeClr val="bg1"/>
                          </a:solidFill>
                          <a:latin typeface="Calibri" panose="020F0502020204030204" pitchFamily="34" charset="0"/>
                          <a:cs typeface="Calibri" panose="020F0502020204030204" pitchFamily="34" charset="0"/>
                        </a:rPr>
                        <a:t>CYP3A inhibitor use</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None</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None</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701539">
                <a:tc>
                  <a:txBody>
                    <a:bodyPr/>
                    <a:lstStyle/>
                    <a:p>
                      <a:r>
                        <a:rPr lang="en-US" sz="1600" b="1" dirty="0">
                          <a:solidFill>
                            <a:schemeClr val="bg1"/>
                          </a:solidFill>
                          <a:latin typeface="Calibri" panose="020F0502020204030204" pitchFamily="34" charset="0"/>
                          <a:cs typeface="Calibri" panose="020F0502020204030204" pitchFamily="34" charset="0"/>
                        </a:rPr>
                        <a:t>Monitor</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indent="0" algn="ctr">
                        <a:buFont typeface="Arial" panose="020B0604020202020204" pitchFamily="34" charset="0"/>
                        <a:buNone/>
                      </a:pPr>
                      <a:r>
                        <a:rPr lang="en-US" sz="1600" dirty="0">
                          <a:solidFill>
                            <a:schemeClr val="bg1"/>
                          </a:solidFill>
                          <a:latin typeface="Calibri" panose="020F0502020204030204" pitchFamily="34" charset="0"/>
                          <a:cs typeface="Calibri" panose="020F0502020204030204" pitchFamily="34" charset="0"/>
                        </a:rPr>
                        <a:t>CBC at baseline and monthly thereafter</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indent="0" algn="ctr">
                        <a:buFont typeface="Arial" panose="020B0604020202020204" pitchFamily="34" charset="0"/>
                        <a:buNone/>
                      </a:pPr>
                      <a:r>
                        <a:rPr lang="en-US" sz="1600" dirty="0">
                          <a:solidFill>
                            <a:schemeClr val="bg1"/>
                          </a:solidFill>
                          <a:latin typeface="Calibri" panose="020F0502020204030204" pitchFamily="34" charset="0"/>
                          <a:cs typeface="Calibri" panose="020F0502020204030204" pitchFamily="34" charset="0"/>
                        </a:rPr>
                        <a:t>CBC at baseline and monthly thereafter</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dirty="0">
                          <a:solidFill>
                            <a:schemeClr val="bg1"/>
                          </a:solidFill>
                          <a:latin typeface="Calibri" panose="020F0502020204030204" pitchFamily="34" charset="0"/>
                          <a:cs typeface="Calibri" panose="020F0502020204030204" pitchFamily="34" charset="0"/>
                        </a:rPr>
                        <a:t>CBC weekly for the first mo, then monthly for the next 11 mos, and then periodically</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dirty="0">
                          <a:solidFill>
                            <a:schemeClr val="bg1"/>
                          </a:solidFill>
                          <a:latin typeface="Calibri" panose="020F0502020204030204" pitchFamily="34" charset="0"/>
                          <a:cs typeface="Calibri" panose="020F0502020204030204" pitchFamily="34" charset="0"/>
                        </a:rPr>
                        <a:t>BP and heart rate monthly during the first yr and then periodically</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83935639"/>
                  </a:ext>
                </a:extLst>
              </a:tr>
              <a:tr h="547953">
                <a:tc>
                  <a:txBody>
                    <a:bodyPr/>
                    <a:lstStyle/>
                    <a:p>
                      <a:r>
                        <a:rPr lang="en-US" sz="1600" b="1" dirty="0">
                          <a:solidFill>
                            <a:schemeClr val="bg1"/>
                          </a:solidFill>
                          <a:latin typeface="Calibri" panose="020F0502020204030204" pitchFamily="34" charset="0"/>
                          <a:cs typeface="Calibri" panose="020F0502020204030204" pitchFamily="34" charset="0"/>
                        </a:rPr>
                        <a:t>Manage Adverse Reactions Through:</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indent="0" algn="ctr">
                        <a:buFont typeface="Arial" panose="020B0604020202020204" pitchFamily="34" charset="0"/>
                        <a:buNone/>
                      </a:pPr>
                      <a:r>
                        <a:rPr lang="en-US" sz="1600" dirty="0">
                          <a:solidFill>
                            <a:schemeClr val="bg1"/>
                          </a:solidFill>
                          <a:latin typeface="Calibri" panose="020F0502020204030204" pitchFamily="34" charset="0"/>
                          <a:cs typeface="Calibri" panose="020F0502020204030204" pitchFamily="34" charset="0"/>
                        </a:rPr>
                        <a:t>Dose interruption </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or dose reduction</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indent="0" algn="ctr">
                        <a:buFont typeface="Arial" panose="020B0604020202020204" pitchFamily="34" charset="0"/>
                        <a:buNone/>
                      </a:pPr>
                      <a:r>
                        <a:rPr lang="en-US" sz="1600" dirty="0">
                          <a:solidFill>
                            <a:schemeClr val="bg1"/>
                          </a:solidFill>
                          <a:latin typeface="Calibri" panose="020F0502020204030204" pitchFamily="34" charset="0"/>
                          <a:cs typeface="Calibri" panose="020F0502020204030204" pitchFamily="34" charset="0"/>
                        </a:rPr>
                        <a:t>Dose interruption </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or dose reduction</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dirty="0">
                          <a:solidFill>
                            <a:schemeClr val="bg1"/>
                          </a:solidFill>
                          <a:latin typeface="Calibri" panose="020F0502020204030204" pitchFamily="34" charset="0"/>
                          <a:cs typeface="Calibri" panose="020F0502020204030204" pitchFamily="34" charset="0"/>
                        </a:rPr>
                        <a:t>Dose interruption </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or dose reduction</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70760064"/>
                  </a:ext>
                </a:extLst>
              </a:tr>
            </a:tbl>
          </a:graphicData>
        </a:graphic>
      </p:graphicFrame>
      <p:sp>
        <p:nvSpPr>
          <p:cNvPr id="6" name="TextBox 5">
            <a:extLst>
              <a:ext uri="{FF2B5EF4-FFF2-40B4-BE49-F238E27FC236}">
                <a16:creationId xmlns:a16="http://schemas.microsoft.com/office/drawing/2014/main" id="{BF837363-624F-4053-A32A-34592F9AB25C}"/>
              </a:ext>
            </a:extLst>
          </p:cNvPr>
          <p:cNvSpPr txBox="1"/>
          <p:nvPr/>
        </p:nvSpPr>
        <p:spPr bwMode="auto">
          <a:xfrm>
            <a:off x="435869" y="6045008"/>
            <a:ext cx="51451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*Capsules and tablets are not interchangeable.</a:t>
            </a:r>
          </a:p>
        </p:txBody>
      </p:sp>
    </p:spTree>
    <p:custDataLst>
      <p:tags r:id="rId1"/>
    </p:custDataLst>
    <p:extLst>
      <p:ext uri="{BB962C8B-B14F-4D97-AF65-F5344CB8AC3E}">
        <p14:creationId xmlns:p14="http://schemas.microsoft.com/office/powerpoint/2010/main" val="9631137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937A29F-6D4C-EB49-9D75-879DC51BBA44}"/>
              </a:ext>
            </a:extLst>
          </p:cNvPr>
          <p:cNvSpPr>
            <a:spLocks noGrp="1"/>
          </p:cNvSpPr>
          <p:nvPr>
            <p:ph type="title"/>
          </p:nvPr>
        </p:nvSpPr>
        <p:spPr/>
        <p:txBody>
          <a:bodyPr>
            <a:noAutofit/>
          </a:bodyPr>
          <a:lstStyle/>
          <a:p>
            <a:r>
              <a:rPr lang="en-US" sz="3467" dirty="0"/>
              <a:t>PFS in Pivotal Studies of PARP Inhibitors in Patients With Recurrent Ovarian Cancer After Response to Platinum</a:t>
            </a:r>
            <a:endParaRPr lang="en-GB" sz="3467" dirty="0"/>
          </a:p>
        </p:txBody>
      </p:sp>
      <p:graphicFrame>
        <p:nvGraphicFramePr>
          <p:cNvPr id="5" name="Group 32">
            <a:extLst>
              <a:ext uri="{FF2B5EF4-FFF2-40B4-BE49-F238E27FC236}">
                <a16:creationId xmlns:a16="http://schemas.microsoft.com/office/drawing/2014/main" id="{AF7F3942-8DD4-4795-A534-5ED7C5D77EAC}"/>
              </a:ext>
            </a:extLst>
          </p:cNvPr>
          <p:cNvGraphicFramePr>
            <a:graphicFrameLocks noGrp="1"/>
          </p:cNvGraphicFramePr>
          <p:nvPr>
            <p:extLst>
              <p:ext uri="{D42A27DB-BD31-4B8C-83A1-F6EECF244321}">
                <p14:modId xmlns:p14="http://schemas.microsoft.com/office/powerpoint/2010/main" val="754271653"/>
              </p:ext>
            </p:extLst>
          </p:nvPr>
        </p:nvGraphicFramePr>
        <p:xfrm>
          <a:off x="727076" y="1604965"/>
          <a:ext cx="10779124" cy="3596649"/>
        </p:xfrm>
        <a:graphic>
          <a:graphicData uri="http://schemas.openxmlformats.org/drawingml/2006/table">
            <a:tbl>
              <a:tblPr/>
              <a:tblGrid>
                <a:gridCol w="1829262">
                  <a:extLst>
                    <a:ext uri="{9D8B030D-6E8A-4147-A177-3AD203B41FA5}">
                      <a16:colId xmlns:a16="http://schemas.microsoft.com/office/drawing/2014/main" val="20000"/>
                    </a:ext>
                  </a:extLst>
                </a:gridCol>
                <a:gridCol w="1380589">
                  <a:extLst>
                    <a:ext uri="{9D8B030D-6E8A-4147-A177-3AD203B41FA5}">
                      <a16:colId xmlns:a16="http://schemas.microsoft.com/office/drawing/2014/main" val="20001"/>
                    </a:ext>
                  </a:extLst>
                </a:gridCol>
                <a:gridCol w="1408705">
                  <a:extLst>
                    <a:ext uri="{9D8B030D-6E8A-4147-A177-3AD203B41FA5}">
                      <a16:colId xmlns:a16="http://schemas.microsoft.com/office/drawing/2014/main" val="496024730"/>
                    </a:ext>
                  </a:extLst>
                </a:gridCol>
                <a:gridCol w="1540142">
                  <a:extLst>
                    <a:ext uri="{9D8B030D-6E8A-4147-A177-3AD203B41FA5}">
                      <a16:colId xmlns:a16="http://schemas.microsoft.com/office/drawing/2014/main" val="2308566913"/>
                    </a:ext>
                  </a:extLst>
                </a:gridCol>
                <a:gridCol w="1540142">
                  <a:extLst>
                    <a:ext uri="{9D8B030D-6E8A-4147-A177-3AD203B41FA5}">
                      <a16:colId xmlns:a16="http://schemas.microsoft.com/office/drawing/2014/main" val="3342317369"/>
                    </a:ext>
                  </a:extLst>
                </a:gridCol>
                <a:gridCol w="1540142">
                  <a:extLst>
                    <a:ext uri="{9D8B030D-6E8A-4147-A177-3AD203B41FA5}">
                      <a16:colId xmlns:a16="http://schemas.microsoft.com/office/drawing/2014/main" val="2418865459"/>
                    </a:ext>
                  </a:extLst>
                </a:gridCol>
                <a:gridCol w="1540142">
                  <a:extLst>
                    <a:ext uri="{9D8B030D-6E8A-4147-A177-3AD203B41FA5}">
                      <a16:colId xmlns:a16="http://schemas.microsoft.com/office/drawing/2014/main" val="3842413628"/>
                    </a:ext>
                  </a:extLst>
                </a:gridCol>
              </a:tblGrid>
              <a:tr h="576596">
                <a:tc>
                  <a:txBody>
                    <a:bodyPr/>
                    <a:lstStyle/>
                    <a:p>
                      <a:pPr algn="l"/>
                      <a:r>
                        <a:rPr lang="en-US" sz="1600" b="1" dirty="0">
                          <a:latin typeface="Calibri" panose="020F0502020204030204" pitchFamily="34" charset="0"/>
                          <a:cs typeface="Calibri" panose="020F0502020204030204" pitchFamily="34" charset="0"/>
                        </a:rPr>
                        <a:t>Study</a:t>
                      </a:r>
                      <a:endParaRPr lang="en-US" sz="1600" b="1" dirty="0">
                        <a:solidFill>
                          <a:schemeClr val="bg1"/>
                        </a:solidFill>
                        <a:latin typeface="Calibri" panose="020F0502020204030204" pitchFamily="34" charset="0"/>
                        <a:cs typeface="Calibri" panose="020F0502020204030204" pitchFamily="34" charset="0"/>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600" b="1" dirty="0">
                          <a:latin typeface="Calibri" panose="020F0502020204030204" pitchFamily="34" charset="0"/>
                          <a:cs typeface="Calibri" panose="020F0502020204030204" pitchFamily="34" charset="0"/>
                        </a:rPr>
                        <a:t>Study 19</a:t>
                      </a:r>
                      <a:r>
                        <a:rPr lang="en-US" sz="1600" b="1" baseline="30000" dirty="0">
                          <a:latin typeface="Calibri" panose="020F0502020204030204" pitchFamily="34" charset="0"/>
                          <a:cs typeface="Calibri" panose="020F0502020204030204" pitchFamily="34" charset="0"/>
                        </a:rPr>
                        <a:t>[1]</a:t>
                      </a:r>
                      <a:endParaRPr lang="en-US" sz="1600" b="1" baseline="30000" dirty="0">
                        <a:solidFill>
                          <a:schemeClr val="bg1"/>
                        </a:solidFill>
                        <a:latin typeface="Calibri" panose="020F0502020204030204" pitchFamily="34" charset="0"/>
                        <a:cs typeface="Calibri" panose="020F0502020204030204" pitchFamily="34" charset="0"/>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algn="ctr"/>
                      <a:r>
                        <a:rPr lang="en-US" sz="1600" b="1" dirty="0">
                          <a:latin typeface="Calibri" panose="020F0502020204030204" pitchFamily="34" charset="0"/>
                          <a:cs typeface="Calibri" panose="020F0502020204030204" pitchFamily="34" charset="0"/>
                        </a:rPr>
                        <a:t>SOLO-2</a:t>
                      </a:r>
                      <a:r>
                        <a:rPr lang="en-US" sz="1600" b="1" baseline="30000" dirty="0">
                          <a:latin typeface="Calibri" panose="020F0502020204030204" pitchFamily="34" charset="0"/>
                          <a:cs typeface="Calibri" panose="020F0502020204030204" pitchFamily="34" charset="0"/>
                        </a:rPr>
                        <a:t>[2]</a:t>
                      </a:r>
                    </a:p>
                    <a:p>
                      <a:pPr algn="ctr"/>
                      <a:r>
                        <a:rPr lang="en-US" sz="1600" b="1" dirty="0">
                          <a:latin typeface="Calibri" panose="020F0502020204030204" pitchFamily="34" charset="0"/>
                          <a:cs typeface="Calibri" panose="020F0502020204030204" pitchFamily="34" charset="0"/>
                        </a:rPr>
                        <a:t>g</a:t>
                      </a:r>
                      <a:r>
                        <a:rPr lang="en-US" sz="1600" b="1" i="1" dirty="0">
                          <a:latin typeface="Calibri" panose="020F0502020204030204" pitchFamily="34" charset="0"/>
                          <a:cs typeface="Calibri" panose="020F0502020204030204" pitchFamily="34" charset="0"/>
                        </a:rPr>
                        <a:t>BRCA</a:t>
                      </a:r>
                      <a:r>
                        <a:rPr lang="en-US" sz="1600" b="1" dirty="0">
                          <a:latin typeface="Calibri" panose="020F0502020204030204" pitchFamily="34" charset="0"/>
                          <a:cs typeface="Calibri" panose="020F0502020204030204" pitchFamily="34" charset="0"/>
                        </a:rPr>
                        <a:t>m</a:t>
                      </a:r>
                      <a:endParaRPr lang="en-US" sz="1600" b="1" dirty="0">
                        <a:solidFill>
                          <a:schemeClr val="bg1"/>
                        </a:solidFill>
                        <a:latin typeface="Calibri" panose="020F0502020204030204" pitchFamily="34" charset="0"/>
                        <a:cs typeface="Calibri" panose="020F0502020204030204" pitchFamily="34" charset="0"/>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algn="ctr"/>
                      <a:r>
                        <a:rPr lang="en-US" sz="1600" b="1" dirty="0">
                          <a:latin typeface="Calibri" panose="020F0502020204030204" pitchFamily="34" charset="0"/>
                          <a:cs typeface="Calibri" panose="020F0502020204030204" pitchFamily="34" charset="0"/>
                        </a:rPr>
                        <a:t>NOVA</a:t>
                      </a:r>
                      <a:r>
                        <a:rPr lang="en-US" sz="1600" b="1" baseline="30000" dirty="0">
                          <a:latin typeface="Calibri" panose="020F0502020204030204" pitchFamily="34" charset="0"/>
                          <a:cs typeface="Calibri" panose="020F0502020204030204" pitchFamily="34" charset="0"/>
                        </a:rPr>
                        <a:t>[3]</a:t>
                      </a:r>
                    </a:p>
                    <a:p>
                      <a:pPr algn="ctr"/>
                      <a:r>
                        <a:rPr lang="en-US" sz="1600" b="1" dirty="0">
                          <a:latin typeface="Calibri" panose="020F0502020204030204" pitchFamily="34" charset="0"/>
                          <a:cs typeface="Calibri" panose="020F0502020204030204" pitchFamily="34" charset="0"/>
                        </a:rPr>
                        <a:t>g</a:t>
                      </a:r>
                      <a:r>
                        <a:rPr lang="en-US" sz="1600" b="1" i="1" dirty="0">
                          <a:latin typeface="Calibri" panose="020F0502020204030204" pitchFamily="34" charset="0"/>
                          <a:cs typeface="Calibri" panose="020F0502020204030204" pitchFamily="34" charset="0"/>
                        </a:rPr>
                        <a:t>BRCA</a:t>
                      </a:r>
                      <a:r>
                        <a:rPr lang="en-US" sz="1600" b="1" dirty="0">
                          <a:latin typeface="Calibri" panose="020F0502020204030204" pitchFamily="34" charset="0"/>
                          <a:cs typeface="Calibri" panose="020F0502020204030204" pitchFamily="34" charset="0"/>
                        </a:rPr>
                        <a:t>m</a:t>
                      </a:r>
                      <a:endParaRPr lang="en-US" sz="1600" b="1" dirty="0">
                        <a:solidFill>
                          <a:schemeClr val="bg1"/>
                        </a:solidFill>
                        <a:latin typeface="Calibri" panose="020F0502020204030204" pitchFamily="34" charset="0"/>
                        <a:cs typeface="Calibri" panose="020F0502020204030204" pitchFamily="34" charset="0"/>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algn="ctr"/>
                      <a:r>
                        <a:rPr lang="en-US" sz="1600" b="1" dirty="0">
                          <a:latin typeface="Calibri" panose="020F0502020204030204" pitchFamily="34" charset="0"/>
                          <a:cs typeface="Calibri" panose="020F0502020204030204" pitchFamily="34" charset="0"/>
                        </a:rPr>
                        <a:t>NOVA</a:t>
                      </a:r>
                      <a:r>
                        <a:rPr lang="en-US" sz="1600" b="1" baseline="30000" dirty="0">
                          <a:latin typeface="Calibri" panose="020F0502020204030204" pitchFamily="34" charset="0"/>
                          <a:cs typeface="Calibri" panose="020F0502020204030204" pitchFamily="34" charset="0"/>
                        </a:rPr>
                        <a:t>[3]</a:t>
                      </a:r>
                    </a:p>
                    <a:p>
                      <a:pPr algn="ctr"/>
                      <a:r>
                        <a:rPr lang="en-US" sz="1600" b="1" dirty="0">
                          <a:latin typeface="Calibri" panose="020F0502020204030204" pitchFamily="34" charset="0"/>
                          <a:cs typeface="Calibri" panose="020F0502020204030204" pitchFamily="34" charset="0"/>
                        </a:rPr>
                        <a:t>Non-g</a:t>
                      </a:r>
                      <a:r>
                        <a:rPr lang="en-US" sz="1600" b="1" i="1" dirty="0">
                          <a:latin typeface="Calibri" panose="020F0502020204030204" pitchFamily="34" charset="0"/>
                          <a:cs typeface="Calibri" panose="020F0502020204030204" pitchFamily="34" charset="0"/>
                        </a:rPr>
                        <a:t>BRCA</a:t>
                      </a:r>
                      <a:r>
                        <a:rPr lang="en-US" sz="1600" b="1" dirty="0">
                          <a:latin typeface="Calibri" panose="020F0502020204030204" pitchFamily="34" charset="0"/>
                          <a:cs typeface="Calibri" panose="020F0502020204030204" pitchFamily="34" charset="0"/>
                        </a:rPr>
                        <a:t>m</a:t>
                      </a:r>
                      <a:endParaRPr lang="en-US" sz="1600" b="1" dirty="0">
                        <a:solidFill>
                          <a:schemeClr val="bg1"/>
                        </a:solidFill>
                        <a:latin typeface="Calibri" panose="020F0502020204030204" pitchFamily="34" charset="0"/>
                        <a:cs typeface="Calibri" panose="020F0502020204030204" pitchFamily="34" charset="0"/>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algn="ctr"/>
                      <a:r>
                        <a:rPr lang="en-US" sz="1600" b="1" dirty="0">
                          <a:latin typeface="Calibri" panose="020F0502020204030204" pitchFamily="34" charset="0"/>
                          <a:cs typeface="Calibri" panose="020F0502020204030204" pitchFamily="34" charset="0"/>
                        </a:rPr>
                        <a:t>ARIEL-3</a:t>
                      </a:r>
                      <a:r>
                        <a:rPr lang="en-US" sz="1600" b="1" baseline="30000" dirty="0">
                          <a:latin typeface="Calibri" panose="020F0502020204030204" pitchFamily="34" charset="0"/>
                          <a:cs typeface="Calibri" panose="020F0502020204030204" pitchFamily="34" charset="0"/>
                        </a:rPr>
                        <a:t>[4]</a:t>
                      </a:r>
                    </a:p>
                    <a:p>
                      <a:pPr algn="ctr"/>
                      <a:r>
                        <a:rPr lang="en-US" sz="1600" b="1" i="1" dirty="0">
                          <a:latin typeface="Calibri" panose="020F0502020204030204" pitchFamily="34" charset="0"/>
                          <a:cs typeface="Calibri" panose="020F0502020204030204" pitchFamily="34" charset="0"/>
                        </a:rPr>
                        <a:t>BRCA</a:t>
                      </a:r>
                      <a:r>
                        <a:rPr lang="en-US" sz="1600" b="1" dirty="0">
                          <a:latin typeface="Calibri" panose="020F0502020204030204" pitchFamily="34" charset="0"/>
                          <a:cs typeface="Calibri" panose="020F0502020204030204" pitchFamily="34" charset="0"/>
                        </a:rPr>
                        <a:t>m</a:t>
                      </a:r>
                      <a:endParaRPr lang="en-US" sz="1600" b="1" dirty="0">
                        <a:solidFill>
                          <a:schemeClr val="bg1"/>
                        </a:solidFill>
                        <a:latin typeface="Calibri" panose="020F0502020204030204" pitchFamily="34" charset="0"/>
                        <a:cs typeface="Calibri" panose="020F0502020204030204" pitchFamily="34" charset="0"/>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algn="ctr"/>
                      <a:r>
                        <a:rPr lang="en-US" sz="1600" b="1" dirty="0">
                          <a:latin typeface="Calibri" panose="020F0502020204030204" pitchFamily="34" charset="0"/>
                          <a:cs typeface="Calibri" panose="020F0502020204030204" pitchFamily="34" charset="0"/>
                        </a:rPr>
                        <a:t>ARIEL-3</a:t>
                      </a:r>
                      <a:r>
                        <a:rPr lang="en-US" sz="1600" b="1" baseline="30000" dirty="0">
                          <a:latin typeface="Calibri" panose="020F0502020204030204" pitchFamily="34" charset="0"/>
                          <a:cs typeface="Calibri" panose="020F0502020204030204" pitchFamily="34" charset="0"/>
                        </a:rPr>
                        <a:t>[4]</a:t>
                      </a:r>
                    </a:p>
                    <a:p>
                      <a:pPr algn="ctr"/>
                      <a:r>
                        <a:rPr lang="en-US" sz="1600" b="1" dirty="0">
                          <a:latin typeface="Calibri" panose="020F0502020204030204" pitchFamily="34" charset="0"/>
                          <a:cs typeface="Calibri" panose="020F0502020204030204" pitchFamily="34" charset="0"/>
                        </a:rPr>
                        <a:t>ITT</a:t>
                      </a:r>
                      <a:endParaRPr lang="en-US" sz="1600" b="1" dirty="0">
                        <a:solidFill>
                          <a:schemeClr val="bg1"/>
                        </a:solidFill>
                        <a:latin typeface="Calibri" panose="020F0502020204030204" pitchFamily="34" charset="0"/>
                        <a:cs typeface="Calibri" panose="020F0502020204030204" pitchFamily="34" charset="0"/>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426729">
                <a:tc>
                  <a:txBody>
                    <a:bodyPr/>
                    <a:lstStyle/>
                    <a:p>
                      <a:pPr algn="l"/>
                      <a:r>
                        <a:rPr lang="en-US" sz="1600" b="0" dirty="0">
                          <a:solidFill>
                            <a:schemeClr val="bg1"/>
                          </a:solidFill>
                          <a:latin typeface="Calibri" panose="020F0502020204030204" pitchFamily="34" charset="0"/>
                          <a:cs typeface="Calibri" panose="020F0502020204030204" pitchFamily="34" charset="0"/>
                        </a:rPr>
                        <a:t>Agent/comparator</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algn="ctr"/>
                      <a:r>
                        <a:rPr lang="en-US" sz="1600" b="1" dirty="0">
                          <a:solidFill>
                            <a:schemeClr val="bg1"/>
                          </a:solidFill>
                          <a:latin typeface="Calibri" panose="020F0502020204030204" pitchFamily="34" charset="0"/>
                          <a:cs typeface="Calibri" panose="020F0502020204030204" pitchFamily="34" charset="0"/>
                        </a:rPr>
                        <a:t>Olaparib vs placebo</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algn="ctr"/>
                      <a:endParaRPr lang="en-US" sz="1600" b="1" dirty="0">
                        <a:solidFill>
                          <a:schemeClr val="bg1"/>
                        </a:solidFill>
                        <a:latin typeface="+mn-lt"/>
                        <a:cs typeface="Arial" panose="020B0604020202020204" pitchFamily="34" charset="0"/>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algn="ctr"/>
                      <a:r>
                        <a:rPr lang="en-US" sz="1600" b="1" dirty="0">
                          <a:solidFill>
                            <a:schemeClr val="bg1"/>
                          </a:solidFill>
                          <a:latin typeface="Calibri" panose="020F0502020204030204" pitchFamily="34" charset="0"/>
                          <a:cs typeface="Calibri" panose="020F0502020204030204" pitchFamily="34" charset="0"/>
                        </a:rPr>
                        <a:t>Niraparib vs placebo</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algn="ctr"/>
                      <a:r>
                        <a:rPr lang="en-US" sz="1600" b="1" dirty="0">
                          <a:solidFill>
                            <a:schemeClr val="bg1"/>
                          </a:solidFill>
                        </a:rPr>
                        <a:t>Niraparib vs Placebo</a:t>
                      </a:r>
                      <a:endParaRPr lang="en-US" sz="1600" b="1" dirty="0">
                        <a:solidFill>
                          <a:schemeClr val="bg1"/>
                        </a:solidFill>
                        <a:latin typeface="+mn-lt"/>
                        <a:cs typeface="Arial" panose="020B0604020202020204" pitchFamily="34" charset="0"/>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algn="ctr"/>
                      <a:r>
                        <a:rPr lang="en-US" sz="1600" b="1" dirty="0">
                          <a:solidFill>
                            <a:schemeClr val="bg1"/>
                          </a:solidFill>
                          <a:latin typeface="Calibri" panose="020F0502020204030204" pitchFamily="34" charset="0"/>
                          <a:cs typeface="Calibri" panose="020F0502020204030204" pitchFamily="34" charset="0"/>
                        </a:rPr>
                        <a:t>Rucaparib vs placebo</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algn="ctr"/>
                      <a:r>
                        <a:rPr lang="en-US" sz="1600" b="1" dirty="0">
                          <a:solidFill>
                            <a:schemeClr val="bg1"/>
                          </a:solidFill>
                        </a:rPr>
                        <a:t>Rucaparib vs Placebo</a:t>
                      </a:r>
                      <a:endParaRPr lang="en-US" sz="1600" b="1" dirty="0">
                        <a:solidFill>
                          <a:schemeClr val="bg1"/>
                        </a:solidFill>
                        <a:latin typeface="+mn-lt"/>
                        <a:cs typeface="Arial" panose="020B0604020202020204" pitchFamily="34" charset="0"/>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56037">
                <a:tc>
                  <a:txBody>
                    <a:bodyPr/>
                    <a:lstStyle/>
                    <a:p>
                      <a:pPr algn="l"/>
                      <a:r>
                        <a:rPr lang="en-US" sz="1600" dirty="0">
                          <a:solidFill>
                            <a:schemeClr val="bg1"/>
                          </a:solidFill>
                          <a:latin typeface="Calibri" panose="020F0502020204030204" pitchFamily="34" charset="0"/>
                          <a:cs typeface="Calibri" panose="020F0502020204030204" pitchFamily="34" charset="0"/>
                        </a:rPr>
                        <a:t>Median PFS, mos</a:t>
                      </a:r>
                      <a:endParaRPr lang="nl-BE" sz="1600" baseline="30000" dirty="0">
                        <a:solidFill>
                          <a:schemeClr val="bg1"/>
                        </a:solidFill>
                        <a:latin typeface="Calibri" panose="020F0502020204030204" pitchFamily="34" charset="0"/>
                        <a:cs typeface="Calibri" panose="020F0502020204030204" pitchFamily="34" charset="0"/>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 8.4 vs 4.8</a:t>
                      </a:r>
                      <a:endParaRPr lang="en-US" sz="1600" b="1" dirty="0">
                        <a:solidFill>
                          <a:schemeClr val="bg1"/>
                        </a:solidFill>
                        <a:latin typeface="Calibri" panose="020F0502020204030204" pitchFamily="34" charset="0"/>
                        <a:cs typeface="Calibri" panose="020F0502020204030204" pitchFamily="34" charset="0"/>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19.1 vs 5.5</a:t>
                      </a:r>
                      <a:endParaRPr lang="en-US" sz="1600" b="1" dirty="0">
                        <a:solidFill>
                          <a:schemeClr val="bg1"/>
                        </a:solidFill>
                        <a:latin typeface="Calibri" panose="020F0502020204030204" pitchFamily="34" charset="0"/>
                        <a:cs typeface="Calibri" panose="020F0502020204030204" pitchFamily="34" charset="0"/>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685800" rtl="0" eaLnBrk="1" fontAlgn="base" latinLnBrk="0" hangingPunct="1">
                        <a:lnSpc>
                          <a:spcPct val="100000"/>
                        </a:lnSpc>
                        <a:spcBef>
                          <a:spcPct val="0"/>
                        </a:spcBef>
                        <a:spcAft>
                          <a:spcPct val="0"/>
                        </a:spcAft>
                        <a:buClrTx/>
                        <a:buSzTx/>
                        <a:buFontTx/>
                        <a:buNone/>
                        <a:tabLst/>
                      </a:pPr>
                      <a:r>
                        <a:rPr kumimoji="0" lang="en-GB" altLang="en-US" sz="1600" u="none" strike="noStrike" kern="1200" cap="none" normalizeH="0" baseline="0" dirty="0">
                          <a:ln>
                            <a:noFill/>
                          </a:ln>
                          <a:solidFill>
                            <a:schemeClr val="bg1"/>
                          </a:solidFill>
                          <a:effectLst/>
                          <a:latin typeface="Calibri" panose="020F0502020204030204" pitchFamily="34" charset="0"/>
                          <a:cs typeface="Calibri" panose="020F0502020204030204" pitchFamily="34" charset="0"/>
                        </a:rPr>
                        <a:t>21.0 vs 5.5</a:t>
                      </a:r>
                      <a:endParaRPr kumimoji="0" lang="en-GB" altLang="en-US" sz="1600" b="1" i="0" u="none" strike="noStrike" kern="1200" cap="none" normalizeH="0" baseline="0" dirty="0">
                        <a:ln>
                          <a:noFill/>
                        </a:ln>
                        <a:solidFill>
                          <a:schemeClr val="bg1"/>
                        </a:solidFill>
                        <a:effectLst/>
                        <a:latin typeface="Calibri" panose="020F0502020204030204" pitchFamily="34" charset="0"/>
                        <a:ea typeface="MS PGothic" charset="-128"/>
                        <a:cs typeface="Calibri" panose="020F0502020204030204" pitchFamily="34" charset="0"/>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8.7 vs 4.3</a:t>
                      </a:r>
                      <a:endParaRPr lang="en-US" sz="1600" b="1" dirty="0">
                        <a:solidFill>
                          <a:schemeClr val="bg1"/>
                        </a:solidFill>
                        <a:latin typeface="Calibri" panose="020F0502020204030204" pitchFamily="34" charset="0"/>
                        <a:cs typeface="Calibri" panose="020F0502020204030204" pitchFamily="34" charset="0"/>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684213" rtl="0" eaLnBrk="1" fontAlgn="base" latinLnBrk="0" hangingPunct="1">
                        <a:lnSpc>
                          <a:spcPct val="100000"/>
                        </a:lnSpc>
                        <a:spcBef>
                          <a:spcPct val="0"/>
                        </a:spcBef>
                        <a:spcAft>
                          <a:spcPct val="0"/>
                        </a:spcAft>
                        <a:buClrTx/>
                        <a:buSzTx/>
                        <a:buFontTx/>
                        <a:buNone/>
                        <a:tabLst/>
                      </a:pPr>
                      <a:r>
                        <a:rPr lang="nl-NL" sz="1600" dirty="0">
                          <a:solidFill>
                            <a:schemeClr val="bg1"/>
                          </a:solidFill>
                          <a:latin typeface="Calibri" panose="020F0502020204030204" pitchFamily="34" charset="0"/>
                          <a:cs typeface="Calibri" panose="020F0502020204030204" pitchFamily="34" charset="0"/>
                        </a:rPr>
                        <a:t>16.6 vs 5.4</a:t>
                      </a:r>
                      <a:endParaRPr lang="en-US" sz="1600" b="1" dirty="0">
                        <a:solidFill>
                          <a:schemeClr val="bg1"/>
                        </a:solidFill>
                        <a:latin typeface="Calibri" panose="020F0502020204030204" pitchFamily="34" charset="0"/>
                        <a:cs typeface="Calibri" panose="020F0502020204030204" pitchFamily="34" charset="0"/>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10.8 vs 5.4</a:t>
                      </a:r>
                      <a:endParaRPr lang="en-US" sz="1600" b="1" dirty="0">
                        <a:solidFill>
                          <a:schemeClr val="bg1"/>
                        </a:solidFill>
                        <a:latin typeface="Calibri" panose="020F0502020204030204" pitchFamily="34" charset="0"/>
                        <a:cs typeface="Calibri" panose="020F0502020204030204" pitchFamily="34" charset="0"/>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768112">
                <a:tc>
                  <a:txBody>
                    <a:bodyPr/>
                    <a:lstStyle/>
                    <a:p>
                      <a:pPr algn="l"/>
                      <a:r>
                        <a:rPr lang="en-US" sz="1600" dirty="0">
                          <a:solidFill>
                            <a:schemeClr val="bg1"/>
                          </a:solidFill>
                          <a:latin typeface="Calibri" panose="020F0502020204030204" pitchFamily="34" charset="0"/>
                          <a:cs typeface="Calibri" panose="020F0502020204030204" pitchFamily="34" charset="0"/>
                        </a:rPr>
                        <a:t>PFS HR</a:t>
                      </a:r>
                    </a:p>
                    <a:p>
                      <a:pPr algn="l"/>
                      <a:r>
                        <a:rPr lang="en-US" sz="1600" dirty="0">
                          <a:solidFill>
                            <a:schemeClr val="bg1"/>
                          </a:solidFill>
                          <a:latin typeface="Calibri" panose="020F0502020204030204" pitchFamily="34" charset="0"/>
                          <a:cs typeface="Calibri" panose="020F0502020204030204" pitchFamily="34" charset="0"/>
                        </a:rPr>
                        <a:t>(investigator assessed)</a:t>
                      </a:r>
                      <a:endParaRPr lang="en-US" sz="1600" b="0" dirty="0">
                        <a:solidFill>
                          <a:schemeClr val="bg1"/>
                        </a:solidFill>
                        <a:latin typeface="Calibri" panose="020F0502020204030204" pitchFamily="34" charset="0"/>
                        <a:cs typeface="Calibri" panose="020F0502020204030204" pitchFamily="34" charset="0"/>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NL" sz="1600" b="1" dirty="0">
                          <a:solidFill>
                            <a:schemeClr val="bg1"/>
                          </a:solidFill>
                          <a:latin typeface="Calibri" panose="020F0502020204030204" pitchFamily="34" charset="0"/>
                          <a:cs typeface="Calibri" panose="020F0502020204030204" pitchFamily="34" charset="0"/>
                        </a:rPr>
                        <a:t>0.35</a:t>
                      </a:r>
                    </a:p>
                    <a:p>
                      <a:pPr marL="0" marR="0" lvl="0" indent="0" algn="ctr" defTabSz="914400" rtl="0" eaLnBrk="1" fontAlgn="auto" latinLnBrk="0" hangingPunct="1">
                        <a:lnSpc>
                          <a:spcPct val="100000"/>
                        </a:lnSpc>
                        <a:spcBef>
                          <a:spcPts val="0"/>
                        </a:spcBef>
                        <a:spcAft>
                          <a:spcPts val="0"/>
                        </a:spcAft>
                        <a:buClrTx/>
                        <a:buSzTx/>
                        <a:buFontTx/>
                        <a:buNone/>
                        <a:tabLst/>
                        <a:defRPr/>
                      </a:pPr>
                      <a:r>
                        <a:rPr lang="nl-NL" sz="1600" dirty="0">
                          <a:solidFill>
                            <a:schemeClr val="bg1"/>
                          </a:solidFill>
                          <a:latin typeface="Calibri" panose="020F0502020204030204" pitchFamily="34" charset="0"/>
                          <a:cs typeface="Calibri" panose="020F0502020204030204" pitchFamily="34" charset="0"/>
                        </a:rPr>
                        <a:t>(95% CI: </a:t>
                      </a:r>
                      <a:br>
                        <a:rPr lang="nl-NL" sz="1600" dirty="0">
                          <a:solidFill>
                            <a:schemeClr val="bg1"/>
                          </a:solidFill>
                          <a:latin typeface="Calibri" panose="020F0502020204030204" pitchFamily="34" charset="0"/>
                          <a:cs typeface="Calibri" panose="020F0502020204030204" pitchFamily="34" charset="0"/>
                        </a:rPr>
                      </a:br>
                      <a:r>
                        <a:rPr lang="nl-NL" sz="1600" dirty="0">
                          <a:solidFill>
                            <a:schemeClr val="bg1"/>
                          </a:solidFill>
                          <a:latin typeface="Calibri" panose="020F0502020204030204" pitchFamily="34" charset="0"/>
                          <a:cs typeface="Calibri" panose="020F0502020204030204" pitchFamily="34" charset="0"/>
                        </a:rPr>
                        <a:t>0.25-0.49; </a:t>
                      </a:r>
                      <a:br>
                        <a:rPr lang="nl-NL" sz="1600" dirty="0">
                          <a:solidFill>
                            <a:schemeClr val="bg1"/>
                          </a:solidFill>
                          <a:latin typeface="Calibri" panose="020F0502020204030204" pitchFamily="34" charset="0"/>
                          <a:cs typeface="Calibri" panose="020F0502020204030204" pitchFamily="34" charset="0"/>
                        </a:rPr>
                      </a:br>
                      <a:r>
                        <a:rPr lang="nl-NL" sz="1600" i="1" dirty="0">
                          <a:solidFill>
                            <a:schemeClr val="bg1"/>
                          </a:solidFill>
                          <a:latin typeface="Calibri" panose="020F0502020204030204" pitchFamily="34" charset="0"/>
                          <a:cs typeface="Calibri" panose="020F0502020204030204" pitchFamily="34" charset="0"/>
                        </a:rPr>
                        <a:t>P </a:t>
                      </a:r>
                      <a:r>
                        <a:rPr lang="nl-NL" sz="1600" dirty="0">
                          <a:solidFill>
                            <a:schemeClr val="bg1"/>
                          </a:solidFill>
                          <a:latin typeface="Calibri" panose="020F0502020204030204" pitchFamily="34" charset="0"/>
                          <a:cs typeface="Calibri" panose="020F0502020204030204" pitchFamily="34" charset="0"/>
                        </a:rPr>
                        <a:t>&lt; .001)</a:t>
                      </a:r>
                      <a:endParaRPr lang="nl-NL" sz="1600" b="1" dirty="0">
                        <a:solidFill>
                          <a:schemeClr val="bg1"/>
                        </a:solidFill>
                        <a:latin typeface="Calibri" panose="020F0502020204030204" pitchFamily="34" charset="0"/>
                        <a:cs typeface="Calibri" panose="020F0502020204030204" pitchFamily="34" charset="0"/>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NL" sz="1600" b="1" dirty="0">
                          <a:solidFill>
                            <a:schemeClr val="bg1"/>
                          </a:solidFill>
                          <a:latin typeface="Calibri" panose="020F0502020204030204" pitchFamily="34" charset="0"/>
                          <a:cs typeface="Calibri" panose="020F0502020204030204" pitchFamily="34" charset="0"/>
                        </a:rPr>
                        <a:t>0.30 </a:t>
                      </a:r>
                    </a:p>
                    <a:p>
                      <a:pPr marL="0" marR="0" lvl="0" indent="0" algn="ctr" defTabSz="914400" rtl="0" eaLnBrk="1" fontAlgn="auto" latinLnBrk="0" hangingPunct="1">
                        <a:lnSpc>
                          <a:spcPct val="100000"/>
                        </a:lnSpc>
                        <a:spcBef>
                          <a:spcPts val="0"/>
                        </a:spcBef>
                        <a:spcAft>
                          <a:spcPts val="0"/>
                        </a:spcAft>
                        <a:buClrTx/>
                        <a:buSzTx/>
                        <a:buFontTx/>
                        <a:buNone/>
                        <a:tabLst/>
                        <a:defRPr/>
                      </a:pPr>
                      <a:r>
                        <a:rPr lang="nl-NL" sz="1600" dirty="0">
                          <a:solidFill>
                            <a:schemeClr val="bg1"/>
                          </a:solidFill>
                          <a:latin typeface="Calibri" panose="020F0502020204030204" pitchFamily="34" charset="0"/>
                          <a:cs typeface="Calibri" panose="020F0502020204030204" pitchFamily="34" charset="0"/>
                        </a:rPr>
                        <a:t>(95% CI: </a:t>
                      </a:r>
                      <a:br>
                        <a:rPr lang="nl-NL" sz="1600" dirty="0">
                          <a:solidFill>
                            <a:schemeClr val="bg1"/>
                          </a:solidFill>
                          <a:latin typeface="Calibri" panose="020F0502020204030204" pitchFamily="34" charset="0"/>
                          <a:cs typeface="Calibri" panose="020F0502020204030204" pitchFamily="34" charset="0"/>
                        </a:rPr>
                      </a:br>
                      <a:r>
                        <a:rPr lang="nl-NL" sz="1600" dirty="0">
                          <a:solidFill>
                            <a:schemeClr val="bg1"/>
                          </a:solidFill>
                          <a:latin typeface="Calibri" panose="020F0502020204030204" pitchFamily="34" charset="0"/>
                          <a:cs typeface="Calibri" panose="020F0502020204030204" pitchFamily="34" charset="0"/>
                        </a:rPr>
                        <a:t>0.22-0.41; </a:t>
                      </a:r>
                      <a:br>
                        <a:rPr lang="nl-NL" sz="1600" dirty="0">
                          <a:solidFill>
                            <a:schemeClr val="bg1"/>
                          </a:solidFill>
                          <a:latin typeface="Calibri" panose="020F0502020204030204" pitchFamily="34" charset="0"/>
                          <a:cs typeface="Calibri" panose="020F0502020204030204" pitchFamily="34" charset="0"/>
                        </a:rPr>
                      </a:br>
                      <a:r>
                        <a:rPr lang="nl-NL" sz="1600" i="1" dirty="0">
                          <a:solidFill>
                            <a:schemeClr val="bg1"/>
                          </a:solidFill>
                          <a:latin typeface="Calibri" panose="020F0502020204030204" pitchFamily="34" charset="0"/>
                          <a:cs typeface="Calibri" panose="020F0502020204030204" pitchFamily="34" charset="0"/>
                        </a:rPr>
                        <a:t>P </a:t>
                      </a:r>
                      <a:r>
                        <a:rPr lang="nl-NL" sz="1600" dirty="0">
                          <a:solidFill>
                            <a:schemeClr val="bg1"/>
                          </a:solidFill>
                          <a:latin typeface="Calibri" panose="020F0502020204030204" pitchFamily="34" charset="0"/>
                          <a:cs typeface="Calibri" panose="020F0502020204030204" pitchFamily="34" charset="0"/>
                        </a:rPr>
                        <a:t>&lt; .0001)</a:t>
                      </a:r>
                      <a:endParaRPr lang="nl-NL" sz="1600" b="1" dirty="0">
                        <a:solidFill>
                          <a:schemeClr val="bg1"/>
                        </a:solidFill>
                        <a:latin typeface="Calibri" panose="020F0502020204030204" pitchFamily="34" charset="0"/>
                        <a:cs typeface="Calibri" panose="020F0502020204030204" pitchFamily="34" charset="0"/>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it-IT" sz="1600" b="1" dirty="0">
                          <a:solidFill>
                            <a:schemeClr val="bg1"/>
                          </a:solidFill>
                          <a:latin typeface="Calibri" panose="020F0502020204030204" pitchFamily="34" charset="0"/>
                          <a:cs typeface="Calibri" panose="020F0502020204030204" pitchFamily="34" charset="0"/>
                        </a:rPr>
                        <a:t>0.27</a:t>
                      </a:r>
                    </a:p>
                    <a:p>
                      <a:pPr marL="0" marR="0" lvl="0" indent="0" algn="ctr" defTabSz="685800" rtl="0" eaLnBrk="1" fontAlgn="auto" latinLnBrk="0" hangingPunct="1">
                        <a:lnSpc>
                          <a:spcPct val="100000"/>
                        </a:lnSpc>
                        <a:spcBef>
                          <a:spcPts val="0"/>
                        </a:spcBef>
                        <a:spcAft>
                          <a:spcPts val="0"/>
                        </a:spcAft>
                        <a:buClrTx/>
                        <a:buSzTx/>
                        <a:buFontTx/>
                        <a:buNone/>
                        <a:tabLst/>
                        <a:defRPr/>
                      </a:pPr>
                      <a:r>
                        <a:rPr lang="it-IT" sz="1600" dirty="0">
                          <a:solidFill>
                            <a:schemeClr val="bg1"/>
                          </a:solidFill>
                          <a:latin typeface="Calibri" panose="020F0502020204030204" pitchFamily="34" charset="0"/>
                          <a:cs typeface="Calibri" panose="020F0502020204030204" pitchFamily="34" charset="0"/>
                        </a:rPr>
                        <a:t>(95% CI: </a:t>
                      </a:r>
                      <a:br>
                        <a:rPr lang="it-IT" sz="1600" dirty="0">
                          <a:solidFill>
                            <a:schemeClr val="bg1"/>
                          </a:solidFill>
                          <a:latin typeface="Calibri" panose="020F0502020204030204" pitchFamily="34" charset="0"/>
                          <a:cs typeface="Calibri" panose="020F0502020204030204" pitchFamily="34" charset="0"/>
                        </a:rPr>
                      </a:br>
                      <a:r>
                        <a:rPr lang="it-IT" sz="1600" dirty="0">
                          <a:solidFill>
                            <a:schemeClr val="bg1"/>
                          </a:solidFill>
                          <a:latin typeface="Calibri" panose="020F0502020204030204" pitchFamily="34" charset="0"/>
                          <a:cs typeface="Calibri" panose="020F0502020204030204" pitchFamily="34" charset="0"/>
                        </a:rPr>
                        <a:t>0.18-0.40)</a:t>
                      </a:r>
                      <a:endParaRPr lang="en-US" sz="1600" b="1" dirty="0">
                        <a:solidFill>
                          <a:schemeClr val="bg1"/>
                        </a:solidFill>
                        <a:latin typeface="Calibri" panose="020F0502020204030204" pitchFamily="34" charset="0"/>
                        <a:cs typeface="Calibri" panose="020F0502020204030204" pitchFamily="34" charset="0"/>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spcBef>
                          <a:spcPts val="0"/>
                        </a:spcBef>
                        <a:spcAft>
                          <a:spcPts val="0"/>
                        </a:spcAft>
                      </a:pPr>
                      <a:r>
                        <a:rPr lang="en-US" sz="1600" b="1" dirty="0">
                          <a:solidFill>
                            <a:schemeClr val="bg1"/>
                          </a:solidFill>
                          <a:effectLst/>
                          <a:latin typeface="Calibri" panose="020F0502020204030204" pitchFamily="34" charset="0"/>
                          <a:cs typeface="Calibri" panose="020F0502020204030204" pitchFamily="34" charset="0"/>
                        </a:rPr>
                        <a:t>0.53</a:t>
                      </a:r>
                    </a:p>
                    <a:p>
                      <a:pPr marL="0" marR="0" algn="ctr">
                        <a:spcBef>
                          <a:spcPts val="0"/>
                        </a:spcBef>
                        <a:spcAft>
                          <a:spcPts val="0"/>
                        </a:spcAft>
                      </a:pPr>
                      <a:r>
                        <a:rPr lang="en-US" sz="1600" dirty="0">
                          <a:solidFill>
                            <a:schemeClr val="bg1"/>
                          </a:solidFill>
                          <a:effectLst/>
                          <a:latin typeface="Calibri" panose="020F0502020204030204" pitchFamily="34" charset="0"/>
                          <a:cs typeface="Calibri" panose="020F0502020204030204" pitchFamily="34" charset="0"/>
                        </a:rPr>
                        <a:t>(</a:t>
                      </a:r>
                      <a:r>
                        <a:rPr kumimoji="0" lang="en-GB" sz="1600" u="none" strike="noStrike" kern="1200" cap="none" normalizeH="0" baseline="0" dirty="0">
                          <a:ln>
                            <a:noFill/>
                          </a:ln>
                          <a:solidFill>
                            <a:schemeClr val="bg1"/>
                          </a:solidFill>
                          <a:effectLst/>
                          <a:latin typeface="Calibri" panose="020F0502020204030204" pitchFamily="34" charset="0"/>
                          <a:cs typeface="Calibri" panose="020F0502020204030204" pitchFamily="34" charset="0"/>
                        </a:rPr>
                        <a:t>95% CI: </a:t>
                      </a:r>
                      <a:br>
                        <a:rPr kumimoji="0" lang="en-GB" sz="1600" u="none" strike="noStrike" kern="1200" cap="none" normalizeH="0" baseline="0" dirty="0">
                          <a:ln>
                            <a:noFill/>
                          </a:ln>
                          <a:solidFill>
                            <a:schemeClr val="bg1"/>
                          </a:solidFill>
                          <a:effectLst/>
                          <a:latin typeface="Calibri" panose="020F0502020204030204" pitchFamily="34" charset="0"/>
                          <a:cs typeface="Calibri" panose="020F0502020204030204" pitchFamily="34" charset="0"/>
                        </a:rPr>
                      </a:br>
                      <a:r>
                        <a:rPr lang="en-US" sz="1600" dirty="0">
                          <a:solidFill>
                            <a:schemeClr val="bg1"/>
                          </a:solidFill>
                          <a:effectLst/>
                          <a:latin typeface="Calibri" panose="020F0502020204030204" pitchFamily="34" charset="0"/>
                          <a:cs typeface="Calibri" panose="020F0502020204030204" pitchFamily="34" charset="0"/>
                        </a:rPr>
                        <a:t>0.41-0.68)</a:t>
                      </a:r>
                      <a:endParaRPr lang="en-US" sz="1600" b="1" dirty="0">
                        <a:solidFill>
                          <a:schemeClr val="bg1"/>
                        </a:solidFill>
                        <a:effectLst/>
                        <a:latin typeface="Calibri" panose="020F0502020204030204" pitchFamily="34" charset="0"/>
                        <a:cs typeface="Calibri" panose="020F0502020204030204" pitchFamily="34" charset="0"/>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nl-NL" sz="1600" b="1" dirty="0">
                          <a:solidFill>
                            <a:schemeClr val="bg1"/>
                          </a:solidFill>
                          <a:latin typeface="Calibri" panose="020F0502020204030204" pitchFamily="34" charset="0"/>
                          <a:cs typeface="Calibri" panose="020F0502020204030204" pitchFamily="34" charset="0"/>
                        </a:rPr>
                        <a:t>0.23</a:t>
                      </a:r>
                    </a:p>
                    <a:p>
                      <a:pPr marL="0" marR="0" lvl="0" indent="0" algn="ctr" defTabSz="685800" rtl="0" eaLnBrk="1" fontAlgn="auto" latinLnBrk="0" hangingPunct="1">
                        <a:lnSpc>
                          <a:spcPct val="100000"/>
                        </a:lnSpc>
                        <a:spcBef>
                          <a:spcPts val="0"/>
                        </a:spcBef>
                        <a:spcAft>
                          <a:spcPts val="0"/>
                        </a:spcAft>
                        <a:buClrTx/>
                        <a:buSzTx/>
                        <a:buFontTx/>
                        <a:buNone/>
                        <a:tabLst/>
                        <a:defRPr/>
                      </a:pPr>
                      <a:r>
                        <a:rPr lang="nl-NL" sz="1600" dirty="0">
                          <a:solidFill>
                            <a:schemeClr val="bg1"/>
                          </a:solidFill>
                          <a:latin typeface="Calibri" panose="020F0502020204030204" pitchFamily="34" charset="0"/>
                          <a:cs typeface="Calibri" panose="020F0502020204030204" pitchFamily="34" charset="0"/>
                        </a:rPr>
                        <a:t> (95% CI:</a:t>
                      </a:r>
                      <a:br>
                        <a:rPr lang="nl-NL" sz="1600" dirty="0">
                          <a:solidFill>
                            <a:schemeClr val="bg1"/>
                          </a:solidFill>
                          <a:latin typeface="Calibri" panose="020F0502020204030204" pitchFamily="34" charset="0"/>
                          <a:cs typeface="Calibri" panose="020F0502020204030204" pitchFamily="34" charset="0"/>
                        </a:rPr>
                      </a:br>
                      <a:r>
                        <a:rPr lang="nl-NL" sz="1600" dirty="0">
                          <a:solidFill>
                            <a:schemeClr val="bg1"/>
                          </a:solidFill>
                          <a:latin typeface="Calibri" panose="020F0502020204030204" pitchFamily="34" charset="0"/>
                          <a:cs typeface="Calibri" panose="020F0502020204030204" pitchFamily="34" charset="0"/>
                        </a:rPr>
                        <a:t> 0.16-0.34, </a:t>
                      </a:r>
                      <a:br>
                        <a:rPr lang="nl-NL" sz="1600" dirty="0">
                          <a:solidFill>
                            <a:schemeClr val="bg1"/>
                          </a:solidFill>
                          <a:latin typeface="Calibri" panose="020F0502020204030204" pitchFamily="34" charset="0"/>
                          <a:cs typeface="Calibri" panose="020F0502020204030204" pitchFamily="34" charset="0"/>
                        </a:rPr>
                      </a:br>
                      <a:r>
                        <a:rPr lang="nl-NL" sz="1600" i="1" dirty="0">
                          <a:solidFill>
                            <a:schemeClr val="bg1"/>
                          </a:solidFill>
                          <a:latin typeface="Calibri" panose="020F0502020204030204" pitchFamily="34" charset="0"/>
                          <a:cs typeface="Calibri" panose="020F0502020204030204" pitchFamily="34" charset="0"/>
                        </a:rPr>
                        <a:t>P </a:t>
                      </a:r>
                      <a:r>
                        <a:rPr lang="nl-NL" sz="1600" dirty="0">
                          <a:solidFill>
                            <a:schemeClr val="bg1"/>
                          </a:solidFill>
                          <a:latin typeface="Calibri" panose="020F0502020204030204" pitchFamily="34" charset="0"/>
                          <a:cs typeface="Calibri" panose="020F0502020204030204" pitchFamily="34" charset="0"/>
                        </a:rPr>
                        <a:t>&lt; .0001)</a:t>
                      </a:r>
                      <a:endParaRPr lang="nl-NL" sz="1600" b="1" dirty="0">
                        <a:solidFill>
                          <a:schemeClr val="bg1"/>
                        </a:solidFill>
                        <a:latin typeface="Calibri" panose="020F0502020204030204" pitchFamily="34" charset="0"/>
                        <a:cs typeface="Calibri" panose="020F0502020204030204" pitchFamily="34" charset="0"/>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GB" sz="1600" b="1" dirty="0">
                          <a:solidFill>
                            <a:schemeClr val="bg1"/>
                          </a:solidFill>
                          <a:latin typeface="Calibri" panose="020F0502020204030204" pitchFamily="34" charset="0"/>
                          <a:cs typeface="Calibri" panose="020F0502020204030204" pitchFamily="34" charset="0"/>
                        </a:rPr>
                        <a:t>0.36 </a:t>
                      </a:r>
                    </a:p>
                    <a:p>
                      <a:pPr algn="ctr"/>
                      <a:r>
                        <a:rPr lang="en-GB" sz="1600" dirty="0">
                          <a:solidFill>
                            <a:schemeClr val="bg1"/>
                          </a:solidFill>
                          <a:latin typeface="Calibri" panose="020F0502020204030204" pitchFamily="34" charset="0"/>
                          <a:cs typeface="Calibri" panose="020F0502020204030204" pitchFamily="34" charset="0"/>
                        </a:rPr>
                        <a:t>(95% CI: </a:t>
                      </a:r>
                      <a:br>
                        <a:rPr lang="en-GB" sz="1600" dirty="0">
                          <a:solidFill>
                            <a:schemeClr val="bg1"/>
                          </a:solidFill>
                          <a:latin typeface="Calibri" panose="020F0502020204030204" pitchFamily="34" charset="0"/>
                          <a:cs typeface="Calibri" panose="020F0502020204030204" pitchFamily="34" charset="0"/>
                        </a:rPr>
                      </a:br>
                      <a:r>
                        <a:rPr lang="en-GB" sz="1600" dirty="0">
                          <a:solidFill>
                            <a:schemeClr val="bg1"/>
                          </a:solidFill>
                          <a:latin typeface="Calibri" panose="020F0502020204030204" pitchFamily="34" charset="0"/>
                          <a:cs typeface="Calibri" panose="020F0502020204030204" pitchFamily="34" charset="0"/>
                        </a:rPr>
                        <a:t>0.30-0.45; </a:t>
                      </a:r>
                      <a:br>
                        <a:rPr lang="en-GB" sz="1600" dirty="0">
                          <a:solidFill>
                            <a:schemeClr val="bg1"/>
                          </a:solidFill>
                          <a:latin typeface="Calibri" panose="020F0502020204030204" pitchFamily="34" charset="0"/>
                          <a:cs typeface="Calibri" panose="020F0502020204030204" pitchFamily="34" charset="0"/>
                        </a:rPr>
                      </a:br>
                      <a:r>
                        <a:rPr lang="nl-NL" sz="1600" i="1" dirty="0">
                          <a:solidFill>
                            <a:schemeClr val="bg1"/>
                          </a:solidFill>
                          <a:latin typeface="Calibri" panose="020F0502020204030204" pitchFamily="34" charset="0"/>
                          <a:cs typeface="Calibri" panose="020F0502020204030204" pitchFamily="34" charset="0"/>
                        </a:rPr>
                        <a:t>P </a:t>
                      </a:r>
                      <a:r>
                        <a:rPr lang="nl-NL" sz="1600" dirty="0">
                          <a:solidFill>
                            <a:schemeClr val="bg1"/>
                          </a:solidFill>
                          <a:latin typeface="Calibri" panose="020F0502020204030204" pitchFamily="34" charset="0"/>
                          <a:cs typeface="Calibri" panose="020F0502020204030204" pitchFamily="34" charset="0"/>
                        </a:rPr>
                        <a:t>&lt; .0001)</a:t>
                      </a:r>
                      <a:endParaRPr lang="en-US" sz="1600" b="1" dirty="0">
                        <a:solidFill>
                          <a:schemeClr val="bg1"/>
                        </a:solidFill>
                        <a:latin typeface="Calibri" panose="020F0502020204030204" pitchFamily="34" charset="0"/>
                        <a:cs typeface="Calibri" panose="020F0502020204030204" pitchFamily="34" charset="0"/>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768112">
                <a:tc>
                  <a:txBody>
                    <a:bodyPr/>
                    <a:lstStyle/>
                    <a:p>
                      <a:pPr algn="l"/>
                      <a:r>
                        <a:rPr lang="en-US" sz="1600" dirty="0">
                          <a:solidFill>
                            <a:schemeClr val="bg1"/>
                          </a:solidFill>
                          <a:latin typeface="Calibri" panose="020F0502020204030204" pitchFamily="34" charset="0"/>
                          <a:cs typeface="Calibri" panose="020F0502020204030204" pitchFamily="34" charset="0"/>
                        </a:rPr>
                        <a:t>PFS HR</a:t>
                      </a:r>
                    </a:p>
                    <a:p>
                      <a:pPr algn="l"/>
                      <a:r>
                        <a:rPr lang="en-US" sz="1600" dirty="0">
                          <a:solidFill>
                            <a:schemeClr val="bg1"/>
                          </a:solidFill>
                          <a:latin typeface="Calibri" panose="020F0502020204030204" pitchFamily="34" charset="0"/>
                          <a:cs typeface="Calibri" panose="020F0502020204030204" pitchFamily="34" charset="0"/>
                        </a:rPr>
                        <a:t>(BICR)</a:t>
                      </a:r>
                      <a:endParaRPr lang="en-US" sz="1600" b="0" dirty="0">
                        <a:solidFill>
                          <a:schemeClr val="bg1"/>
                        </a:solidFill>
                        <a:latin typeface="Calibri" panose="020F0502020204030204" pitchFamily="34" charset="0"/>
                        <a:cs typeface="Calibri" panose="020F0502020204030204" pitchFamily="34" charset="0"/>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1600" b="1" dirty="0">
                          <a:solidFill>
                            <a:schemeClr val="bg1"/>
                          </a:solidFill>
                          <a:latin typeface="Calibri" panose="020F0502020204030204" pitchFamily="34" charset="0"/>
                          <a:cs typeface="Calibri" panose="020F0502020204030204" pitchFamily="34" charset="0"/>
                        </a:rPr>
                        <a:t>0.39</a:t>
                      </a:r>
                      <a:endParaRPr lang="en-GB" sz="1600" b="1" dirty="0">
                        <a:solidFill>
                          <a:schemeClr val="bg1"/>
                        </a:solidFill>
                        <a:latin typeface="Calibri" panose="020F0502020204030204" pitchFamily="34" charset="0"/>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a:solidFill>
                            <a:schemeClr val="bg1"/>
                          </a:solidFill>
                          <a:latin typeface="Calibri" panose="020F0502020204030204" pitchFamily="34" charset="0"/>
                          <a:cs typeface="Calibri" panose="020F0502020204030204" pitchFamily="34" charset="0"/>
                        </a:rPr>
                        <a:t>(</a:t>
                      </a:r>
                      <a:r>
                        <a:rPr lang="pl-PL" sz="1600" dirty="0">
                          <a:solidFill>
                            <a:schemeClr val="bg1"/>
                          </a:solidFill>
                          <a:latin typeface="Calibri" panose="020F0502020204030204" pitchFamily="34" charset="0"/>
                          <a:cs typeface="Calibri" panose="020F0502020204030204" pitchFamily="34" charset="0"/>
                        </a:rPr>
                        <a:t>95% CI</a:t>
                      </a:r>
                      <a:r>
                        <a:rPr lang="en-US" sz="1600" dirty="0">
                          <a:solidFill>
                            <a:schemeClr val="bg1"/>
                          </a:solidFill>
                          <a:latin typeface="Calibri" panose="020F0502020204030204" pitchFamily="34" charset="0"/>
                          <a:cs typeface="Calibri" panose="020F0502020204030204" pitchFamily="34" charset="0"/>
                        </a:rPr>
                        <a:t>:</a:t>
                      </a:r>
                      <a:r>
                        <a:rPr lang="pl-PL" sz="1600" dirty="0">
                          <a:solidFill>
                            <a:schemeClr val="bg1"/>
                          </a:solidFill>
                          <a:latin typeface="Calibri" panose="020F0502020204030204" pitchFamily="34" charset="0"/>
                          <a:cs typeface="Calibri" panose="020F0502020204030204" pitchFamily="34" charset="0"/>
                        </a:rPr>
                        <a:t> 0.27</a:t>
                      </a:r>
                      <a:r>
                        <a:rPr lang="en-GB" sz="1600" dirty="0">
                          <a:solidFill>
                            <a:schemeClr val="bg1"/>
                          </a:solidFill>
                          <a:latin typeface="Calibri" panose="020F0502020204030204" pitchFamily="34" charset="0"/>
                          <a:cs typeface="Calibri" panose="020F0502020204030204" pitchFamily="34" charset="0"/>
                        </a:rPr>
                        <a:t>-</a:t>
                      </a:r>
                      <a:r>
                        <a:rPr lang="pl-PL" sz="1600" dirty="0">
                          <a:solidFill>
                            <a:schemeClr val="bg1"/>
                          </a:solidFill>
                          <a:latin typeface="Calibri" panose="020F0502020204030204" pitchFamily="34" charset="0"/>
                          <a:cs typeface="Calibri" panose="020F0502020204030204" pitchFamily="34" charset="0"/>
                        </a:rPr>
                        <a:t>0.55; </a:t>
                      </a:r>
                      <a:br>
                        <a:rPr lang="en-US" sz="1600" dirty="0">
                          <a:solidFill>
                            <a:schemeClr val="bg1"/>
                          </a:solidFill>
                          <a:latin typeface="Calibri" panose="020F0502020204030204" pitchFamily="34" charset="0"/>
                          <a:cs typeface="Calibri" panose="020F0502020204030204" pitchFamily="34" charset="0"/>
                        </a:rPr>
                      </a:br>
                      <a:r>
                        <a:rPr lang="nl-NL" sz="1600" i="1" dirty="0">
                          <a:solidFill>
                            <a:schemeClr val="bg1"/>
                          </a:solidFill>
                          <a:latin typeface="Calibri" panose="020F0502020204030204" pitchFamily="34" charset="0"/>
                          <a:cs typeface="Calibri" panose="020F0502020204030204" pitchFamily="34" charset="0"/>
                        </a:rPr>
                        <a:t>P </a:t>
                      </a:r>
                      <a:r>
                        <a:rPr lang="nl-NL" sz="1600" dirty="0">
                          <a:solidFill>
                            <a:schemeClr val="bg1"/>
                          </a:solidFill>
                          <a:latin typeface="Calibri" panose="020F0502020204030204" pitchFamily="34" charset="0"/>
                          <a:cs typeface="Calibri" panose="020F0502020204030204" pitchFamily="34" charset="0"/>
                        </a:rPr>
                        <a:t>&lt; .001</a:t>
                      </a:r>
                      <a:r>
                        <a:rPr lang="pl-PL" sz="1600" dirty="0">
                          <a:solidFill>
                            <a:schemeClr val="bg1"/>
                          </a:solidFill>
                          <a:latin typeface="Calibri" panose="020F0502020204030204" pitchFamily="34" charset="0"/>
                          <a:cs typeface="Calibri" panose="020F0502020204030204" pitchFamily="34" charset="0"/>
                        </a:rPr>
                        <a:t>)</a:t>
                      </a:r>
                      <a:endParaRPr lang="nl-NL" sz="1600" b="1" dirty="0">
                        <a:solidFill>
                          <a:schemeClr val="bg1"/>
                        </a:solidFill>
                        <a:latin typeface="Calibri" panose="020F0502020204030204" pitchFamily="34" charset="0"/>
                        <a:cs typeface="Calibri" panose="020F0502020204030204" pitchFamily="34" charset="0"/>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600" b="1" dirty="0">
                          <a:solidFill>
                            <a:schemeClr val="bg1"/>
                          </a:solidFill>
                          <a:latin typeface="Calibri" panose="020F0502020204030204" pitchFamily="34" charset="0"/>
                          <a:cs typeface="Calibri" panose="020F0502020204030204" pitchFamily="34" charset="0"/>
                        </a:rPr>
                        <a:t>0.25 </a:t>
                      </a:r>
                    </a:p>
                    <a:p>
                      <a:pPr marL="0" marR="0" lvl="0" indent="0" algn="ctr" defTabSz="914400" rtl="0" eaLnBrk="1" fontAlgn="auto" latinLnBrk="0" hangingPunct="1">
                        <a:lnSpc>
                          <a:spcPct val="100000"/>
                        </a:lnSpc>
                        <a:spcBef>
                          <a:spcPts val="0"/>
                        </a:spcBef>
                        <a:spcAft>
                          <a:spcPts val="0"/>
                        </a:spcAft>
                        <a:buClrTx/>
                        <a:buSzTx/>
                        <a:buFontTx/>
                        <a:buNone/>
                        <a:tabLst/>
                        <a:defRPr/>
                      </a:pPr>
                      <a:r>
                        <a:rPr lang="it-IT" sz="1600" dirty="0">
                          <a:solidFill>
                            <a:schemeClr val="bg1"/>
                          </a:solidFill>
                          <a:latin typeface="Calibri" panose="020F0502020204030204" pitchFamily="34" charset="0"/>
                          <a:cs typeface="Calibri" panose="020F0502020204030204" pitchFamily="34" charset="0"/>
                        </a:rPr>
                        <a:t>(95% CI: </a:t>
                      </a:r>
                      <a:br>
                        <a:rPr lang="it-IT" sz="1600" dirty="0">
                          <a:solidFill>
                            <a:schemeClr val="bg1"/>
                          </a:solidFill>
                          <a:latin typeface="Calibri" panose="020F0502020204030204" pitchFamily="34" charset="0"/>
                          <a:cs typeface="Calibri" panose="020F0502020204030204" pitchFamily="34" charset="0"/>
                        </a:rPr>
                      </a:br>
                      <a:r>
                        <a:rPr lang="it-IT" sz="1600" dirty="0">
                          <a:solidFill>
                            <a:schemeClr val="bg1"/>
                          </a:solidFill>
                          <a:latin typeface="Calibri" panose="020F0502020204030204" pitchFamily="34" charset="0"/>
                          <a:cs typeface="Calibri" panose="020F0502020204030204" pitchFamily="34" charset="0"/>
                        </a:rPr>
                        <a:t>0.18-0.35; </a:t>
                      </a:r>
                      <a:br>
                        <a:rPr lang="it-IT" sz="1600" dirty="0">
                          <a:solidFill>
                            <a:schemeClr val="bg1"/>
                          </a:solidFill>
                          <a:latin typeface="Calibri" panose="020F0502020204030204" pitchFamily="34" charset="0"/>
                          <a:cs typeface="Calibri" panose="020F0502020204030204" pitchFamily="34" charset="0"/>
                        </a:rPr>
                      </a:br>
                      <a:r>
                        <a:rPr lang="nl-NL" sz="1600" i="1" dirty="0">
                          <a:solidFill>
                            <a:schemeClr val="bg1"/>
                          </a:solidFill>
                          <a:latin typeface="Calibri" panose="020F0502020204030204" pitchFamily="34" charset="0"/>
                          <a:cs typeface="Calibri" panose="020F0502020204030204" pitchFamily="34" charset="0"/>
                        </a:rPr>
                        <a:t>P </a:t>
                      </a:r>
                      <a:r>
                        <a:rPr lang="nl-NL" sz="1600" dirty="0">
                          <a:solidFill>
                            <a:schemeClr val="bg1"/>
                          </a:solidFill>
                          <a:latin typeface="Calibri" panose="020F0502020204030204" pitchFamily="34" charset="0"/>
                          <a:cs typeface="Calibri" panose="020F0502020204030204" pitchFamily="34" charset="0"/>
                        </a:rPr>
                        <a:t>&lt; .0001</a:t>
                      </a:r>
                      <a:r>
                        <a:rPr lang="it-IT" sz="1600" dirty="0">
                          <a:solidFill>
                            <a:schemeClr val="bg1"/>
                          </a:solidFill>
                          <a:latin typeface="Calibri" panose="020F0502020204030204" pitchFamily="34" charset="0"/>
                          <a:cs typeface="Calibri" panose="020F0502020204030204" pitchFamily="34" charset="0"/>
                        </a:rPr>
                        <a:t>)</a:t>
                      </a:r>
                      <a:endParaRPr lang="nl-NL" sz="1600" b="1" dirty="0">
                        <a:solidFill>
                          <a:schemeClr val="bg1"/>
                        </a:solidFill>
                        <a:latin typeface="Calibri" panose="020F0502020204030204" pitchFamily="34" charset="0"/>
                        <a:cs typeface="Calibri" panose="020F0502020204030204" pitchFamily="34" charset="0"/>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600" b="1" u="none" strike="noStrike" kern="1200" cap="none" normalizeH="0" baseline="0" dirty="0">
                          <a:ln>
                            <a:noFill/>
                          </a:ln>
                          <a:solidFill>
                            <a:schemeClr val="bg1"/>
                          </a:solidFill>
                          <a:effectLst/>
                          <a:latin typeface="Calibri" panose="020F0502020204030204" pitchFamily="34" charset="0"/>
                          <a:cs typeface="Calibri" panose="020F0502020204030204" pitchFamily="34" charset="0"/>
                        </a:rPr>
                        <a:t>0.27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600" u="none" strike="noStrike" kern="1200" cap="none" normalizeH="0" baseline="0" dirty="0">
                          <a:ln>
                            <a:noFill/>
                          </a:ln>
                          <a:solidFill>
                            <a:schemeClr val="bg1"/>
                          </a:solidFill>
                          <a:effectLst/>
                          <a:latin typeface="Calibri" panose="020F0502020204030204" pitchFamily="34" charset="0"/>
                          <a:cs typeface="Calibri" panose="020F0502020204030204" pitchFamily="34" charset="0"/>
                        </a:rPr>
                        <a:t>(95% CI: </a:t>
                      </a:r>
                      <a:br>
                        <a:rPr kumimoji="0" lang="en-GB" sz="1600" u="none" strike="noStrike" kern="1200" cap="none" normalizeH="0" baseline="0" dirty="0">
                          <a:ln>
                            <a:noFill/>
                          </a:ln>
                          <a:solidFill>
                            <a:schemeClr val="bg1"/>
                          </a:solidFill>
                          <a:effectLst/>
                          <a:latin typeface="Calibri" panose="020F0502020204030204" pitchFamily="34" charset="0"/>
                          <a:cs typeface="Calibri" panose="020F0502020204030204" pitchFamily="34" charset="0"/>
                        </a:rPr>
                      </a:br>
                      <a:r>
                        <a:rPr kumimoji="0" lang="en-GB" sz="1600" u="none" strike="noStrike" kern="1200" cap="none" normalizeH="0" baseline="0" dirty="0">
                          <a:ln>
                            <a:noFill/>
                          </a:ln>
                          <a:solidFill>
                            <a:schemeClr val="bg1"/>
                          </a:solidFill>
                          <a:effectLst/>
                          <a:latin typeface="Calibri" panose="020F0502020204030204" pitchFamily="34" charset="0"/>
                          <a:cs typeface="Calibri" panose="020F0502020204030204" pitchFamily="34" charset="0"/>
                        </a:rPr>
                        <a:t>0.17-0.41; </a:t>
                      </a:r>
                      <a:br>
                        <a:rPr kumimoji="0" lang="en-GB" sz="1600" u="none" strike="noStrike" kern="1200" cap="none" normalizeH="0" baseline="0" dirty="0">
                          <a:ln>
                            <a:noFill/>
                          </a:ln>
                          <a:solidFill>
                            <a:schemeClr val="bg1"/>
                          </a:solidFill>
                          <a:effectLst/>
                          <a:latin typeface="Calibri" panose="020F0502020204030204" pitchFamily="34" charset="0"/>
                          <a:cs typeface="Calibri" panose="020F0502020204030204" pitchFamily="34" charset="0"/>
                        </a:rPr>
                      </a:br>
                      <a:r>
                        <a:rPr lang="nl-NL" sz="1600" i="1" dirty="0">
                          <a:solidFill>
                            <a:schemeClr val="bg1"/>
                          </a:solidFill>
                          <a:latin typeface="Calibri" panose="020F0502020204030204" pitchFamily="34" charset="0"/>
                          <a:cs typeface="Calibri" panose="020F0502020204030204" pitchFamily="34" charset="0"/>
                        </a:rPr>
                        <a:t>P </a:t>
                      </a:r>
                      <a:r>
                        <a:rPr lang="nl-NL" sz="1600" dirty="0">
                          <a:solidFill>
                            <a:schemeClr val="bg1"/>
                          </a:solidFill>
                          <a:latin typeface="Calibri" panose="020F0502020204030204" pitchFamily="34" charset="0"/>
                          <a:cs typeface="Calibri" panose="020F0502020204030204" pitchFamily="34" charset="0"/>
                        </a:rPr>
                        <a:t>&lt; .0001</a:t>
                      </a:r>
                      <a:r>
                        <a:rPr kumimoji="0" lang="en-GB" sz="1600" u="none" strike="noStrike" kern="1200" cap="none" normalizeH="0" baseline="0" dirty="0">
                          <a:ln>
                            <a:noFill/>
                          </a:ln>
                          <a:solidFill>
                            <a:schemeClr val="bg1"/>
                          </a:solidFill>
                          <a:effectLst/>
                          <a:latin typeface="Calibri" panose="020F0502020204030204" pitchFamily="34" charset="0"/>
                          <a:cs typeface="Calibri" panose="020F0502020204030204" pitchFamily="34" charset="0"/>
                        </a:rPr>
                        <a:t>)</a:t>
                      </a:r>
                      <a:endParaRPr lang="en-US" sz="1600" b="1" dirty="0">
                        <a:solidFill>
                          <a:schemeClr val="bg1"/>
                        </a:solidFill>
                        <a:latin typeface="Calibri" panose="020F0502020204030204" pitchFamily="34" charset="0"/>
                        <a:cs typeface="Calibri" panose="020F0502020204030204" pitchFamily="34" charset="0"/>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1600" b="1" dirty="0">
                          <a:solidFill>
                            <a:schemeClr val="bg1"/>
                          </a:solidFill>
                          <a:latin typeface="Calibri" panose="020F0502020204030204" pitchFamily="34" charset="0"/>
                          <a:cs typeface="Calibri" panose="020F0502020204030204" pitchFamily="34" charset="0"/>
                        </a:rPr>
                        <a:t>0.45</a:t>
                      </a:r>
                    </a:p>
                    <a:p>
                      <a:pPr marL="0" marR="0" lvl="0" indent="0" algn="ctr" defTabSz="685800" rtl="0" eaLnBrk="1" fontAlgn="auto" latinLnBrk="0" hangingPunct="1">
                        <a:lnSpc>
                          <a:spcPct val="100000"/>
                        </a:lnSpc>
                        <a:spcBef>
                          <a:spcPts val="0"/>
                        </a:spcBef>
                        <a:spcAft>
                          <a:spcPts val="0"/>
                        </a:spcAft>
                        <a:buClrTx/>
                        <a:buSzTx/>
                        <a:buFontTx/>
                        <a:buNone/>
                        <a:tabLst/>
                        <a:defRPr/>
                      </a:pPr>
                      <a:r>
                        <a:rPr lang="en-GB" sz="1600" dirty="0">
                          <a:solidFill>
                            <a:schemeClr val="bg1"/>
                          </a:solidFill>
                          <a:latin typeface="Calibri" panose="020F0502020204030204" pitchFamily="34" charset="0"/>
                          <a:cs typeface="Calibri" panose="020F0502020204030204" pitchFamily="34" charset="0"/>
                        </a:rPr>
                        <a:t>(95% CI: </a:t>
                      </a:r>
                      <a:br>
                        <a:rPr lang="en-GB" sz="1600" dirty="0">
                          <a:solidFill>
                            <a:schemeClr val="bg1"/>
                          </a:solidFill>
                          <a:latin typeface="Calibri" panose="020F0502020204030204" pitchFamily="34" charset="0"/>
                          <a:cs typeface="Calibri" panose="020F0502020204030204" pitchFamily="34" charset="0"/>
                        </a:rPr>
                      </a:br>
                      <a:r>
                        <a:rPr lang="en-GB" sz="1600" dirty="0">
                          <a:solidFill>
                            <a:schemeClr val="bg1"/>
                          </a:solidFill>
                          <a:latin typeface="Calibri" panose="020F0502020204030204" pitchFamily="34" charset="0"/>
                          <a:cs typeface="Calibri" panose="020F0502020204030204" pitchFamily="34" charset="0"/>
                        </a:rPr>
                        <a:t>0.34- 0.61; </a:t>
                      </a:r>
                      <a:br>
                        <a:rPr lang="en-GB" sz="1600" dirty="0">
                          <a:solidFill>
                            <a:schemeClr val="bg1"/>
                          </a:solidFill>
                          <a:latin typeface="Calibri" panose="020F0502020204030204" pitchFamily="34" charset="0"/>
                          <a:cs typeface="Calibri" panose="020F0502020204030204" pitchFamily="34" charset="0"/>
                        </a:rPr>
                      </a:br>
                      <a:r>
                        <a:rPr lang="nl-NL" sz="1600" i="1" dirty="0">
                          <a:solidFill>
                            <a:schemeClr val="bg1"/>
                          </a:solidFill>
                          <a:latin typeface="Calibri" panose="020F0502020204030204" pitchFamily="34" charset="0"/>
                          <a:cs typeface="Calibri" panose="020F0502020204030204" pitchFamily="34" charset="0"/>
                        </a:rPr>
                        <a:t>P </a:t>
                      </a:r>
                      <a:r>
                        <a:rPr lang="nl-NL" sz="1600" dirty="0">
                          <a:solidFill>
                            <a:schemeClr val="bg1"/>
                          </a:solidFill>
                          <a:latin typeface="Calibri" panose="020F0502020204030204" pitchFamily="34" charset="0"/>
                          <a:cs typeface="Calibri" panose="020F0502020204030204" pitchFamily="34" charset="0"/>
                        </a:rPr>
                        <a:t>&lt; .0001</a:t>
                      </a:r>
                      <a:r>
                        <a:rPr lang="en-GB" sz="1600" dirty="0">
                          <a:solidFill>
                            <a:schemeClr val="bg1"/>
                          </a:solidFill>
                          <a:latin typeface="Calibri" panose="020F0502020204030204" pitchFamily="34" charset="0"/>
                          <a:cs typeface="Calibri" panose="020F0502020204030204" pitchFamily="34" charset="0"/>
                        </a:rPr>
                        <a:t>)</a:t>
                      </a:r>
                      <a:endParaRPr lang="en-US" sz="1600" b="1" dirty="0">
                        <a:solidFill>
                          <a:schemeClr val="bg1"/>
                        </a:solidFill>
                        <a:latin typeface="Calibri" panose="020F0502020204030204" pitchFamily="34" charset="0"/>
                        <a:cs typeface="Calibri" panose="020F0502020204030204" pitchFamily="34" charset="0"/>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it-IT" sz="1600" b="1" dirty="0">
                          <a:solidFill>
                            <a:schemeClr val="bg1"/>
                          </a:solidFill>
                          <a:latin typeface="Calibri" panose="020F0502020204030204" pitchFamily="34" charset="0"/>
                          <a:cs typeface="Calibri" panose="020F0502020204030204" pitchFamily="34" charset="0"/>
                        </a:rPr>
                        <a:t>0.20</a:t>
                      </a:r>
                    </a:p>
                    <a:p>
                      <a:pPr algn="ctr"/>
                      <a:r>
                        <a:rPr lang="it-IT" sz="1600" dirty="0">
                          <a:solidFill>
                            <a:schemeClr val="bg1"/>
                          </a:solidFill>
                          <a:latin typeface="Calibri" panose="020F0502020204030204" pitchFamily="34" charset="0"/>
                          <a:cs typeface="Calibri" panose="020F0502020204030204" pitchFamily="34" charset="0"/>
                        </a:rPr>
                        <a:t>(95% CI: </a:t>
                      </a:r>
                      <a:br>
                        <a:rPr lang="it-IT" sz="1600" dirty="0">
                          <a:solidFill>
                            <a:schemeClr val="bg1"/>
                          </a:solidFill>
                          <a:latin typeface="Calibri" panose="020F0502020204030204" pitchFamily="34" charset="0"/>
                          <a:cs typeface="Calibri" panose="020F0502020204030204" pitchFamily="34" charset="0"/>
                        </a:rPr>
                      </a:br>
                      <a:r>
                        <a:rPr lang="it-IT" sz="1600" dirty="0">
                          <a:solidFill>
                            <a:schemeClr val="bg1"/>
                          </a:solidFill>
                          <a:latin typeface="Calibri" panose="020F0502020204030204" pitchFamily="34" charset="0"/>
                          <a:cs typeface="Calibri" panose="020F0502020204030204" pitchFamily="34" charset="0"/>
                        </a:rPr>
                        <a:t>0.13-0.32; </a:t>
                      </a:r>
                      <a:br>
                        <a:rPr lang="it-IT" sz="1600" dirty="0">
                          <a:solidFill>
                            <a:schemeClr val="bg1"/>
                          </a:solidFill>
                          <a:latin typeface="Calibri" panose="020F0502020204030204" pitchFamily="34" charset="0"/>
                          <a:cs typeface="Calibri" panose="020F0502020204030204" pitchFamily="34" charset="0"/>
                        </a:rPr>
                      </a:br>
                      <a:r>
                        <a:rPr lang="nl-NL" sz="1600" i="1" dirty="0">
                          <a:solidFill>
                            <a:schemeClr val="bg1"/>
                          </a:solidFill>
                          <a:latin typeface="Calibri" panose="020F0502020204030204" pitchFamily="34" charset="0"/>
                          <a:cs typeface="Calibri" panose="020F0502020204030204" pitchFamily="34" charset="0"/>
                        </a:rPr>
                        <a:t>P </a:t>
                      </a:r>
                      <a:r>
                        <a:rPr lang="nl-NL" sz="1600" dirty="0">
                          <a:solidFill>
                            <a:schemeClr val="bg1"/>
                          </a:solidFill>
                          <a:latin typeface="Calibri" panose="020F0502020204030204" pitchFamily="34" charset="0"/>
                          <a:cs typeface="Calibri" panose="020F0502020204030204" pitchFamily="34" charset="0"/>
                        </a:rPr>
                        <a:t>&lt; .0001</a:t>
                      </a:r>
                      <a:r>
                        <a:rPr lang="it-IT" sz="1600" dirty="0">
                          <a:solidFill>
                            <a:schemeClr val="bg1"/>
                          </a:solidFill>
                          <a:latin typeface="Calibri" panose="020F0502020204030204" pitchFamily="34" charset="0"/>
                          <a:cs typeface="Calibri" panose="020F0502020204030204" pitchFamily="34" charset="0"/>
                        </a:rPr>
                        <a:t>)</a:t>
                      </a:r>
                      <a:endParaRPr lang="en-US" sz="1600" b="1" dirty="0">
                        <a:solidFill>
                          <a:schemeClr val="bg1"/>
                        </a:solidFill>
                        <a:latin typeface="Calibri" panose="020F0502020204030204" pitchFamily="34" charset="0"/>
                        <a:cs typeface="Calibri" panose="020F0502020204030204" pitchFamily="34" charset="0"/>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it-IT" sz="1600" b="1" dirty="0">
                          <a:solidFill>
                            <a:schemeClr val="bg1"/>
                          </a:solidFill>
                          <a:latin typeface="Calibri" panose="020F0502020204030204" pitchFamily="34" charset="0"/>
                          <a:cs typeface="Calibri" panose="020F0502020204030204" pitchFamily="34" charset="0"/>
                        </a:rPr>
                        <a:t>0.35</a:t>
                      </a:r>
                    </a:p>
                    <a:p>
                      <a:pPr algn="ctr"/>
                      <a:r>
                        <a:rPr lang="it-IT" sz="1600" dirty="0">
                          <a:solidFill>
                            <a:schemeClr val="bg1"/>
                          </a:solidFill>
                          <a:latin typeface="Calibri" panose="020F0502020204030204" pitchFamily="34" charset="0"/>
                          <a:cs typeface="Calibri" panose="020F0502020204030204" pitchFamily="34" charset="0"/>
                        </a:rPr>
                        <a:t>(95% CI: </a:t>
                      </a:r>
                      <a:br>
                        <a:rPr lang="it-IT" sz="1600" dirty="0">
                          <a:solidFill>
                            <a:schemeClr val="bg1"/>
                          </a:solidFill>
                          <a:latin typeface="Calibri" panose="020F0502020204030204" pitchFamily="34" charset="0"/>
                          <a:cs typeface="Calibri" panose="020F0502020204030204" pitchFamily="34" charset="0"/>
                        </a:rPr>
                      </a:br>
                      <a:r>
                        <a:rPr lang="it-IT" sz="1600" dirty="0">
                          <a:solidFill>
                            <a:schemeClr val="bg1"/>
                          </a:solidFill>
                          <a:latin typeface="Calibri" panose="020F0502020204030204" pitchFamily="34" charset="0"/>
                          <a:cs typeface="Calibri" panose="020F0502020204030204" pitchFamily="34" charset="0"/>
                        </a:rPr>
                        <a:t>0.28-0.45; </a:t>
                      </a:r>
                      <a:br>
                        <a:rPr lang="it-IT" sz="1600" dirty="0">
                          <a:solidFill>
                            <a:schemeClr val="bg1"/>
                          </a:solidFill>
                          <a:latin typeface="Calibri" panose="020F0502020204030204" pitchFamily="34" charset="0"/>
                          <a:cs typeface="Calibri" panose="020F0502020204030204" pitchFamily="34" charset="0"/>
                        </a:rPr>
                      </a:br>
                      <a:r>
                        <a:rPr lang="nl-NL" sz="1600" i="1" dirty="0">
                          <a:solidFill>
                            <a:schemeClr val="bg1"/>
                          </a:solidFill>
                          <a:latin typeface="Calibri" panose="020F0502020204030204" pitchFamily="34" charset="0"/>
                          <a:cs typeface="Calibri" panose="020F0502020204030204" pitchFamily="34" charset="0"/>
                        </a:rPr>
                        <a:t>P </a:t>
                      </a:r>
                      <a:r>
                        <a:rPr lang="nl-NL" sz="1600" dirty="0">
                          <a:solidFill>
                            <a:schemeClr val="bg1"/>
                          </a:solidFill>
                          <a:latin typeface="Calibri" panose="020F0502020204030204" pitchFamily="34" charset="0"/>
                          <a:cs typeface="Calibri" panose="020F0502020204030204" pitchFamily="34" charset="0"/>
                        </a:rPr>
                        <a:t>&lt; .0001</a:t>
                      </a:r>
                      <a:r>
                        <a:rPr lang="it-IT" sz="1600" dirty="0">
                          <a:solidFill>
                            <a:schemeClr val="bg1"/>
                          </a:solidFill>
                          <a:latin typeface="Calibri" panose="020F0502020204030204" pitchFamily="34" charset="0"/>
                          <a:cs typeface="Calibri" panose="020F0502020204030204" pitchFamily="34" charset="0"/>
                        </a:rPr>
                        <a:t>)</a:t>
                      </a:r>
                      <a:endParaRPr lang="en-US" sz="1600" b="1" dirty="0">
                        <a:solidFill>
                          <a:schemeClr val="bg1"/>
                        </a:solidFill>
                        <a:latin typeface="Calibri" panose="020F0502020204030204" pitchFamily="34" charset="0"/>
                        <a:cs typeface="Calibri" panose="020F0502020204030204" pitchFamily="34" charset="0"/>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83547746"/>
                  </a:ext>
                </a:extLst>
              </a:tr>
            </a:tbl>
          </a:graphicData>
        </a:graphic>
      </p:graphicFrame>
      <p:grpSp>
        <p:nvGrpSpPr>
          <p:cNvPr id="10" name="Group 7">
            <a:extLst>
              <a:ext uri="{FF2B5EF4-FFF2-40B4-BE49-F238E27FC236}">
                <a16:creationId xmlns:a16="http://schemas.microsoft.com/office/drawing/2014/main" id="{DD001BBF-DEA0-44DE-A207-9C686F594306}"/>
              </a:ext>
            </a:extLst>
          </p:cNvPr>
          <p:cNvGrpSpPr>
            <a:grpSpLocks/>
          </p:cNvGrpSpPr>
          <p:nvPr/>
        </p:nvGrpSpPr>
        <p:grpSpPr bwMode="auto">
          <a:xfrm>
            <a:off x="9389569" y="6216652"/>
            <a:ext cx="2488502" cy="447822"/>
            <a:chOff x="9527309" y="3551529"/>
            <a:chExt cx="2488502" cy="448324"/>
          </a:xfrm>
        </p:grpSpPr>
        <p:pic>
          <p:nvPicPr>
            <p:cNvPr id="11" name="Picture 9">
              <a:extLst>
                <a:ext uri="{FF2B5EF4-FFF2-40B4-BE49-F238E27FC236}">
                  <a16:creationId xmlns:a16="http://schemas.microsoft.com/office/drawing/2014/main" id="{947B6CB0-DBF4-4374-B632-59D202F8382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 name="Rectangle 8">
              <a:extLst>
                <a:ext uri="{FF2B5EF4-FFF2-40B4-BE49-F238E27FC236}">
                  <a16:creationId xmlns:a16="http://schemas.microsoft.com/office/drawing/2014/main" id="{475588C4-22F1-4162-B053-C0316627E46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FF0000"/>
                </a:solidFill>
                <a:effectLst/>
                <a:uLnTx/>
                <a:uFillTx/>
                <a:latin typeface="Calibri" panose="020F0502020204030204" pitchFamily="34" charset="0"/>
                <a:ea typeface="+mn-ea"/>
                <a:cs typeface="Arial" panose="020B0604020202020204" pitchFamily="34" charset="0"/>
              </a:endParaRPr>
            </a:p>
          </p:txBody>
        </p:sp>
      </p:grpSp>
      <p:sp>
        <p:nvSpPr>
          <p:cNvPr id="13" name="Footer Placeholder 3">
            <a:extLst>
              <a:ext uri="{FF2B5EF4-FFF2-40B4-BE49-F238E27FC236}">
                <a16:creationId xmlns:a16="http://schemas.microsoft.com/office/drawing/2014/main" id="{4B55B2D9-FAC7-4892-9D18-994FC3B718A1}"/>
              </a:ext>
            </a:extLst>
          </p:cNvPr>
          <p:cNvSpPr txBox="1">
            <a:spLocks/>
          </p:cNvSpPr>
          <p:nvPr/>
        </p:nvSpPr>
        <p:spPr>
          <a:xfrm>
            <a:off x="398772" y="6189355"/>
            <a:ext cx="6367859" cy="3385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2"/>
                </a:solidFill>
                <a:effectLst/>
                <a:uLnTx/>
                <a:uFillTx/>
                <a:latin typeface="Calibri" panose="020F0502020204030204"/>
                <a:ea typeface="+mn-ea"/>
                <a:cs typeface="Arial" panose="020B0604020202020204" pitchFamily="34" charset="0"/>
              </a:rPr>
              <a:t>1. Ledermann. NEJM. 2012;366:1382. 2. Pujade-Lauraine. Lancet Oncol. 2017;18:1274. </a:t>
            </a:r>
            <a:br>
              <a:rPr kumimoji="0" lang="en-US" sz="1200" b="0" i="0" u="none" strike="noStrike" kern="1200" cap="none" spc="0" normalizeH="0" baseline="0" noProof="0" dirty="0">
                <a:ln>
                  <a:noFill/>
                </a:ln>
                <a:solidFill>
                  <a:schemeClr val="bg2"/>
                </a:solidFill>
                <a:effectLst/>
                <a:uLnTx/>
                <a:uFillTx/>
                <a:latin typeface="Calibri" panose="020F0502020204030204"/>
                <a:ea typeface="+mn-ea"/>
                <a:cs typeface="Arial" panose="020B0604020202020204" pitchFamily="34" charset="0"/>
              </a:rPr>
            </a:br>
            <a:r>
              <a:rPr kumimoji="0" lang="en-US" sz="1200" b="0" i="0" u="none" strike="noStrike" kern="1200" cap="none" spc="0" normalizeH="0" baseline="0" noProof="0" dirty="0">
                <a:ln>
                  <a:noFill/>
                </a:ln>
                <a:solidFill>
                  <a:schemeClr val="bg2"/>
                </a:solidFill>
                <a:effectLst/>
                <a:uLnTx/>
                <a:uFillTx/>
                <a:latin typeface="Calibri" panose="020F0502020204030204"/>
                <a:ea typeface="+mn-ea"/>
                <a:cs typeface="Arial" panose="020B0604020202020204" pitchFamily="34" charset="0"/>
              </a:rPr>
              <a:t>3. Fabbro. </a:t>
            </a:r>
            <a:r>
              <a:rPr lang="en-US" sz="1200" dirty="0">
                <a:solidFill>
                  <a:schemeClr val="bg2"/>
                </a:solidFill>
                <a:latin typeface="Calibri" panose="020F0502020204030204"/>
                <a:cs typeface="Arial" panose="020B0604020202020204" pitchFamily="34" charset="0"/>
              </a:rPr>
              <a:t>Gynecol Oncol. 2019;152:560</a:t>
            </a:r>
            <a:r>
              <a:rPr kumimoji="0" lang="en-US" sz="1200" b="0" i="0" u="none" strike="noStrike" kern="1200" cap="none" spc="0" normalizeH="0" baseline="0" noProof="0" dirty="0">
                <a:ln>
                  <a:noFill/>
                </a:ln>
                <a:solidFill>
                  <a:schemeClr val="bg2"/>
                </a:solidFill>
                <a:effectLst/>
                <a:uLnTx/>
                <a:uFillTx/>
                <a:latin typeface="Calibri" panose="020F0502020204030204"/>
                <a:ea typeface="+mn-ea"/>
                <a:cs typeface="Arial" panose="020B0604020202020204" pitchFamily="34" charset="0"/>
              </a:rPr>
              <a:t>. 4. Coleman. Lancet. 2017;390:1949.</a:t>
            </a:r>
          </a:p>
        </p:txBody>
      </p:sp>
    </p:spTree>
    <p:extLst>
      <p:ext uri="{BB962C8B-B14F-4D97-AF65-F5344CB8AC3E}">
        <p14:creationId xmlns:p14="http://schemas.microsoft.com/office/powerpoint/2010/main" val="8992225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D6DF9-FB0A-4B03-9879-509D744F7709}"/>
              </a:ext>
            </a:extLst>
          </p:cNvPr>
          <p:cNvSpPr>
            <a:spLocks noGrp="1"/>
          </p:cNvSpPr>
          <p:nvPr>
            <p:ph type="title"/>
          </p:nvPr>
        </p:nvSpPr>
        <p:spPr/>
        <p:txBody>
          <a:bodyPr/>
          <a:lstStyle/>
          <a:p>
            <a:r>
              <a:rPr lang="en-US" dirty="0"/>
              <a:t>PFS in Phase III Trials of PARP Inhibitors vs Placebo as Maintenance in </a:t>
            </a:r>
            <a:r>
              <a:rPr lang="en-US" i="1" u="sng" dirty="0"/>
              <a:t>BRCA</a:t>
            </a:r>
            <a:r>
              <a:rPr lang="en-US" u="sng" dirty="0"/>
              <a:t>-Mutated</a:t>
            </a:r>
            <a:r>
              <a:rPr lang="en-US" dirty="0"/>
              <a:t> Ovarian Cancer</a:t>
            </a:r>
          </a:p>
        </p:txBody>
      </p:sp>
      <p:sp>
        <p:nvSpPr>
          <p:cNvPr id="3" name="TextBox 2">
            <a:extLst>
              <a:ext uri="{FF2B5EF4-FFF2-40B4-BE49-F238E27FC236}">
                <a16:creationId xmlns:a16="http://schemas.microsoft.com/office/drawing/2014/main" id="{BF2EC676-4C2E-4AC9-A56A-6DF9001F2853}"/>
              </a:ext>
            </a:extLst>
          </p:cNvPr>
          <p:cNvSpPr txBox="1"/>
          <p:nvPr/>
        </p:nvSpPr>
        <p:spPr bwMode="auto">
          <a:xfrm>
            <a:off x="593516" y="1497983"/>
            <a:ext cx="35370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SOLO-2: Olaparib vs Placebo </a:t>
            </a:r>
            <a:br>
              <a:rPr lang="en-US" b="1" dirty="0">
                <a:solidFill>
                  <a:schemeClr val="bg1"/>
                </a:solidFill>
                <a:latin typeface="Calibri" panose="020F0502020204030204" pitchFamily="34" charset="0"/>
              </a:rPr>
            </a:br>
            <a:r>
              <a:rPr lang="en-US" b="1" dirty="0">
                <a:solidFill>
                  <a:schemeClr val="bg1"/>
                </a:solidFill>
                <a:latin typeface="Calibri" panose="020F0502020204030204" pitchFamily="34" charset="0"/>
              </a:rPr>
              <a:t>in g</a:t>
            </a:r>
            <a:r>
              <a:rPr lang="en-US" b="1" i="1" dirty="0">
                <a:solidFill>
                  <a:schemeClr val="bg1"/>
                </a:solidFill>
                <a:latin typeface="Calibri" panose="020F0502020204030204" pitchFamily="34" charset="0"/>
              </a:rPr>
              <a:t>BRCAm</a:t>
            </a:r>
            <a:r>
              <a:rPr lang="en-US" b="1" dirty="0">
                <a:solidFill>
                  <a:schemeClr val="bg1"/>
                </a:solidFill>
                <a:latin typeface="Calibri" panose="020F0502020204030204" pitchFamily="34" charset="0"/>
              </a:rPr>
              <a:t> Patients</a:t>
            </a:r>
            <a:r>
              <a:rPr lang="en-US" b="1" baseline="30000" dirty="0">
                <a:solidFill>
                  <a:schemeClr val="bg1"/>
                </a:solidFill>
                <a:latin typeface="Calibri" panose="020F0502020204030204" pitchFamily="34" charset="0"/>
              </a:rPr>
              <a:t>[1]</a:t>
            </a:r>
            <a:endParaRPr lang="en-US" b="1" dirty="0">
              <a:solidFill>
                <a:schemeClr val="bg1"/>
              </a:solidFill>
              <a:latin typeface="Calibri" panose="020F0502020204030204" pitchFamily="34" charset="0"/>
            </a:endParaRPr>
          </a:p>
        </p:txBody>
      </p:sp>
      <p:graphicFrame>
        <p:nvGraphicFramePr>
          <p:cNvPr id="8" name="Group 32">
            <a:extLst>
              <a:ext uri="{FF2B5EF4-FFF2-40B4-BE49-F238E27FC236}">
                <a16:creationId xmlns:a16="http://schemas.microsoft.com/office/drawing/2014/main" id="{4053B546-5E04-4755-8A43-404735722661}"/>
              </a:ext>
            </a:extLst>
          </p:cNvPr>
          <p:cNvGraphicFramePr>
            <a:graphicFrameLocks noGrp="1"/>
          </p:cNvGraphicFramePr>
          <p:nvPr>
            <p:extLst>
              <p:ext uri="{D42A27DB-BD31-4B8C-83A1-F6EECF244321}">
                <p14:modId xmlns:p14="http://schemas.microsoft.com/office/powerpoint/2010/main" val="3088402696"/>
              </p:ext>
            </p:extLst>
          </p:nvPr>
        </p:nvGraphicFramePr>
        <p:xfrm>
          <a:off x="358940" y="4507125"/>
          <a:ext cx="3777477" cy="1554528"/>
        </p:xfrm>
        <a:graphic>
          <a:graphicData uri="http://schemas.openxmlformats.org/drawingml/2006/table">
            <a:tbl>
              <a:tblPr/>
              <a:tblGrid>
                <a:gridCol w="960120">
                  <a:extLst>
                    <a:ext uri="{9D8B030D-6E8A-4147-A177-3AD203B41FA5}">
                      <a16:colId xmlns:a16="http://schemas.microsoft.com/office/drawing/2014/main" val="20000"/>
                    </a:ext>
                  </a:extLst>
                </a:gridCol>
                <a:gridCol w="934497">
                  <a:extLst>
                    <a:ext uri="{9D8B030D-6E8A-4147-A177-3AD203B41FA5}">
                      <a16:colId xmlns:a16="http://schemas.microsoft.com/office/drawing/2014/main" val="20001"/>
                    </a:ext>
                  </a:extLst>
                </a:gridCol>
                <a:gridCol w="803868">
                  <a:extLst>
                    <a:ext uri="{9D8B030D-6E8A-4147-A177-3AD203B41FA5}">
                      <a16:colId xmlns:a16="http://schemas.microsoft.com/office/drawing/2014/main" val="20002"/>
                    </a:ext>
                  </a:extLst>
                </a:gridCol>
                <a:gridCol w="1078992">
                  <a:extLst>
                    <a:ext uri="{9D8B030D-6E8A-4147-A177-3AD203B41FA5}">
                      <a16:colId xmlns:a16="http://schemas.microsoft.com/office/drawing/2014/main" val="4137333477"/>
                    </a:ext>
                  </a:extLst>
                </a:gridCol>
              </a:tblGrid>
              <a:tr h="24001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mPFS, Mos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Olaparib</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196)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Pbo</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HR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388253">
                <a:tc>
                  <a:txBody>
                    <a:body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Inv</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0.30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(0.22-0.41)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88253">
                <a:tc>
                  <a:txBody>
                    <a:body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BICR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0.25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(0.18-0.35)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90903555"/>
                  </a:ext>
                </a:extLst>
              </a:tr>
            </a:tbl>
          </a:graphicData>
        </a:graphic>
      </p:graphicFrame>
      <p:graphicFrame>
        <p:nvGraphicFramePr>
          <p:cNvPr id="14" name="Group 32">
            <a:extLst>
              <a:ext uri="{FF2B5EF4-FFF2-40B4-BE49-F238E27FC236}">
                <a16:creationId xmlns:a16="http://schemas.microsoft.com/office/drawing/2014/main" id="{0F90CC37-0297-45D1-AABB-9CD84D995C7B}"/>
              </a:ext>
            </a:extLst>
          </p:cNvPr>
          <p:cNvGraphicFramePr>
            <a:graphicFrameLocks noGrp="1"/>
          </p:cNvGraphicFramePr>
          <p:nvPr>
            <p:extLst>
              <p:ext uri="{D42A27DB-BD31-4B8C-83A1-F6EECF244321}">
                <p14:modId xmlns:p14="http://schemas.microsoft.com/office/powerpoint/2010/main" val="3906957896"/>
              </p:ext>
            </p:extLst>
          </p:nvPr>
        </p:nvGraphicFramePr>
        <p:xfrm>
          <a:off x="4338899" y="4507125"/>
          <a:ext cx="3803100" cy="1554528"/>
        </p:xfrm>
        <a:graphic>
          <a:graphicData uri="http://schemas.openxmlformats.org/drawingml/2006/table">
            <a:tbl>
              <a:tblPr/>
              <a:tblGrid>
                <a:gridCol w="960120">
                  <a:extLst>
                    <a:ext uri="{9D8B030D-6E8A-4147-A177-3AD203B41FA5}">
                      <a16:colId xmlns:a16="http://schemas.microsoft.com/office/drawing/2014/main" val="20000"/>
                    </a:ext>
                  </a:extLst>
                </a:gridCol>
                <a:gridCol w="960120">
                  <a:extLst>
                    <a:ext uri="{9D8B030D-6E8A-4147-A177-3AD203B41FA5}">
                      <a16:colId xmlns:a16="http://schemas.microsoft.com/office/drawing/2014/main" val="20001"/>
                    </a:ext>
                  </a:extLst>
                </a:gridCol>
                <a:gridCol w="803868">
                  <a:extLst>
                    <a:ext uri="{9D8B030D-6E8A-4147-A177-3AD203B41FA5}">
                      <a16:colId xmlns:a16="http://schemas.microsoft.com/office/drawing/2014/main" val="20002"/>
                    </a:ext>
                  </a:extLst>
                </a:gridCol>
                <a:gridCol w="1078992">
                  <a:extLst>
                    <a:ext uri="{9D8B030D-6E8A-4147-A177-3AD203B41FA5}">
                      <a16:colId xmlns:a16="http://schemas.microsoft.com/office/drawing/2014/main" val="4137333477"/>
                    </a:ext>
                  </a:extLst>
                </a:gridCol>
              </a:tblGrid>
              <a:tr h="24001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mPFS, Mos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Niraparib</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Pbo</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65)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HR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388253">
                <a:tc>
                  <a:txBody>
                    <a:body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Inv</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0.27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(0.18-0.40)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88253">
                <a:tc>
                  <a:txBody>
                    <a:body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BICR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0.27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(0.17-0.41)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85474724"/>
                  </a:ext>
                </a:extLst>
              </a:tr>
            </a:tbl>
          </a:graphicData>
        </a:graphic>
      </p:graphicFrame>
      <p:graphicFrame>
        <p:nvGraphicFramePr>
          <p:cNvPr id="16" name="Group 32">
            <a:extLst>
              <a:ext uri="{FF2B5EF4-FFF2-40B4-BE49-F238E27FC236}">
                <a16:creationId xmlns:a16="http://schemas.microsoft.com/office/drawing/2014/main" id="{48324BAC-9D7A-4CD1-B425-A4169B51A3F8}"/>
              </a:ext>
            </a:extLst>
          </p:cNvPr>
          <p:cNvGraphicFramePr>
            <a:graphicFrameLocks noGrp="1"/>
          </p:cNvGraphicFramePr>
          <p:nvPr>
            <p:extLst>
              <p:ext uri="{D42A27DB-BD31-4B8C-83A1-F6EECF244321}">
                <p14:modId xmlns:p14="http://schemas.microsoft.com/office/powerpoint/2010/main" val="37032328"/>
              </p:ext>
            </p:extLst>
          </p:nvPr>
        </p:nvGraphicFramePr>
        <p:xfrm>
          <a:off x="8247678" y="4507125"/>
          <a:ext cx="3848820" cy="1554528"/>
        </p:xfrm>
        <a:graphic>
          <a:graphicData uri="http://schemas.openxmlformats.org/drawingml/2006/table">
            <a:tbl>
              <a:tblPr/>
              <a:tblGrid>
                <a:gridCol w="960120">
                  <a:extLst>
                    <a:ext uri="{9D8B030D-6E8A-4147-A177-3AD203B41FA5}">
                      <a16:colId xmlns:a16="http://schemas.microsoft.com/office/drawing/2014/main" val="20000"/>
                    </a:ext>
                  </a:extLst>
                </a:gridCol>
                <a:gridCol w="1005840">
                  <a:extLst>
                    <a:ext uri="{9D8B030D-6E8A-4147-A177-3AD203B41FA5}">
                      <a16:colId xmlns:a16="http://schemas.microsoft.com/office/drawing/2014/main" val="20001"/>
                    </a:ext>
                  </a:extLst>
                </a:gridCol>
                <a:gridCol w="803868">
                  <a:extLst>
                    <a:ext uri="{9D8B030D-6E8A-4147-A177-3AD203B41FA5}">
                      <a16:colId xmlns:a16="http://schemas.microsoft.com/office/drawing/2014/main" val="20002"/>
                    </a:ext>
                  </a:extLst>
                </a:gridCol>
                <a:gridCol w="1078992">
                  <a:extLst>
                    <a:ext uri="{9D8B030D-6E8A-4147-A177-3AD203B41FA5}">
                      <a16:colId xmlns:a16="http://schemas.microsoft.com/office/drawing/2014/main" val="4137333477"/>
                    </a:ext>
                  </a:extLst>
                </a:gridCol>
              </a:tblGrid>
              <a:tr h="24001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mPFS, Mos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Rucaparib</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Pbo</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66)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HR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388253">
                <a:tc>
                  <a:txBody>
                    <a:body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Inv</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0.23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(0.16-0.34)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88253">
                <a:tc>
                  <a:txBody>
                    <a:body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BICR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0.20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(0.13-0.32)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47430479"/>
                  </a:ext>
                </a:extLst>
              </a:tr>
            </a:tbl>
          </a:graphicData>
        </a:graphic>
      </p:graphicFrame>
      <p:sp>
        <p:nvSpPr>
          <p:cNvPr id="18" name="TextBox 17">
            <a:extLst>
              <a:ext uri="{FF2B5EF4-FFF2-40B4-BE49-F238E27FC236}">
                <a16:creationId xmlns:a16="http://schemas.microsoft.com/office/drawing/2014/main" id="{E0F3784B-8B6F-414D-81A5-2A03772D36B4}"/>
              </a:ext>
            </a:extLst>
          </p:cNvPr>
          <p:cNvSpPr txBox="1"/>
          <p:nvPr/>
        </p:nvSpPr>
        <p:spPr bwMode="auto">
          <a:xfrm>
            <a:off x="4651070" y="1497983"/>
            <a:ext cx="33919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NOVA: Niraparib vs Placebo </a:t>
            </a:r>
            <a:br>
              <a:rPr lang="en-US" b="1" dirty="0">
                <a:solidFill>
                  <a:schemeClr val="bg1"/>
                </a:solidFill>
                <a:latin typeface="Calibri" panose="020F0502020204030204" pitchFamily="34" charset="0"/>
              </a:rPr>
            </a:br>
            <a:r>
              <a:rPr lang="en-US" b="1" dirty="0">
                <a:solidFill>
                  <a:schemeClr val="bg1"/>
                </a:solidFill>
                <a:latin typeface="Calibri" panose="020F0502020204030204" pitchFamily="34" charset="0"/>
              </a:rPr>
              <a:t>in g</a:t>
            </a:r>
            <a:r>
              <a:rPr lang="en-US" b="1" i="1" dirty="0">
                <a:solidFill>
                  <a:schemeClr val="bg1"/>
                </a:solidFill>
                <a:latin typeface="Calibri" panose="020F0502020204030204" pitchFamily="34" charset="0"/>
              </a:rPr>
              <a:t>BRCAm</a:t>
            </a:r>
            <a:r>
              <a:rPr lang="en-US" b="1" dirty="0">
                <a:solidFill>
                  <a:schemeClr val="bg1"/>
                </a:solidFill>
                <a:latin typeface="Calibri" panose="020F0502020204030204" pitchFamily="34" charset="0"/>
              </a:rPr>
              <a:t> Patients</a:t>
            </a:r>
            <a:r>
              <a:rPr lang="en-US" b="1" baseline="30000" dirty="0">
                <a:solidFill>
                  <a:schemeClr val="bg1"/>
                </a:solidFill>
                <a:latin typeface="Calibri" panose="020F0502020204030204" pitchFamily="34" charset="0"/>
              </a:rPr>
              <a:t>[2,3]</a:t>
            </a:r>
            <a:endParaRPr lang="en-US" b="1" dirty="0">
              <a:solidFill>
                <a:schemeClr val="bg1"/>
              </a:solidFill>
              <a:latin typeface="Calibri" panose="020F0502020204030204" pitchFamily="34" charset="0"/>
            </a:endParaRPr>
          </a:p>
        </p:txBody>
      </p:sp>
      <p:sp>
        <p:nvSpPr>
          <p:cNvPr id="22" name="TextBox 21">
            <a:extLst>
              <a:ext uri="{FF2B5EF4-FFF2-40B4-BE49-F238E27FC236}">
                <a16:creationId xmlns:a16="http://schemas.microsoft.com/office/drawing/2014/main" id="{ACC6F038-B97F-42DE-A2F6-C1097E0A9D4F}"/>
              </a:ext>
            </a:extLst>
          </p:cNvPr>
          <p:cNvSpPr txBox="1"/>
          <p:nvPr/>
        </p:nvSpPr>
        <p:spPr bwMode="auto">
          <a:xfrm>
            <a:off x="8426543" y="1497983"/>
            <a:ext cx="35370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ARIEL-3: Rucaparib vs Placebo </a:t>
            </a:r>
            <a:br>
              <a:rPr lang="en-US" b="1" dirty="0">
                <a:solidFill>
                  <a:schemeClr val="bg1"/>
                </a:solidFill>
                <a:latin typeface="Calibri" panose="020F0502020204030204" pitchFamily="34" charset="0"/>
              </a:rPr>
            </a:br>
            <a:r>
              <a:rPr lang="en-US" b="1" dirty="0">
                <a:solidFill>
                  <a:schemeClr val="bg1"/>
                </a:solidFill>
                <a:latin typeface="Calibri" panose="020F0502020204030204" pitchFamily="34" charset="0"/>
              </a:rPr>
              <a:t>in t</a:t>
            </a:r>
            <a:r>
              <a:rPr lang="en-US" b="1" i="1" dirty="0">
                <a:solidFill>
                  <a:schemeClr val="bg1"/>
                </a:solidFill>
                <a:latin typeface="Calibri" panose="020F0502020204030204" pitchFamily="34" charset="0"/>
              </a:rPr>
              <a:t>BRCAm</a:t>
            </a:r>
            <a:r>
              <a:rPr lang="en-US" b="1" dirty="0">
                <a:solidFill>
                  <a:schemeClr val="bg1"/>
                </a:solidFill>
                <a:latin typeface="Calibri" panose="020F0502020204030204" pitchFamily="34" charset="0"/>
              </a:rPr>
              <a:t> Patients</a:t>
            </a:r>
            <a:r>
              <a:rPr lang="en-US" b="1" baseline="30000" dirty="0">
                <a:solidFill>
                  <a:schemeClr val="bg1"/>
                </a:solidFill>
                <a:latin typeface="Calibri" panose="020F0502020204030204" pitchFamily="34" charset="0"/>
              </a:rPr>
              <a:t>[4]</a:t>
            </a:r>
            <a:endParaRPr lang="en-US" b="1" dirty="0">
              <a:solidFill>
                <a:schemeClr val="bg1"/>
              </a:solidFill>
              <a:latin typeface="Calibri" panose="020F0502020204030204" pitchFamily="34" charset="0"/>
            </a:endParaRPr>
          </a:p>
        </p:txBody>
      </p:sp>
      <p:grpSp>
        <p:nvGrpSpPr>
          <p:cNvPr id="30" name="Group 7">
            <a:extLst>
              <a:ext uri="{FF2B5EF4-FFF2-40B4-BE49-F238E27FC236}">
                <a16:creationId xmlns:a16="http://schemas.microsoft.com/office/drawing/2014/main" id="{D931DF78-2B95-4F12-B721-EE18D86C52A5}"/>
              </a:ext>
            </a:extLst>
          </p:cNvPr>
          <p:cNvGrpSpPr>
            <a:grpSpLocks/>
          </p:cNvGrpSpPr>
          <p:nvPr/>
        </p:nvGrpSpPr>
        <p:grpSpPr bwMode="auto">
          <a:xfrm>
            <a:off x="9389569" y="6216652"/>
            <a:ext cx="2488502" cy="447822"/>
            <a:chOff x="9527309" y="3551529"/>
            <a:chExt cx="2488502" cy="448324"/>
          </a:xfrm>
        </p:grpSpPr>
        <p:pic>
          <p:nvPicPr>
            <p:cNvPr id="31" name="Picture 9">
              <a:extLst>
                <a:ext uri="{FF2B5EF4-FFF2-40B4-BE49-F238E27FC236}">
                  <a16:creationId xmlns:a16="http://schemas.microsoft.com/office/drawing/2014/main" id="{3F6FD211-181A-42A3-A27B-E464949CF74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2" name="Rectangle 8">
              <a:extLst>
                <a:ext uri="{FF2B5EF4-FFF2-40B4-BE49-F238E27FC236}">
                  <a16:creationId xmlns:a16="http://schemas.microsoft.com/office/drawing/2014/main" id="{E3A845ED-E958-49B1-B4D7-03BC9DD0B87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FF0000"/>
                </a:solidFill>
                <a:effectLst/>
                <a:uLnTx/>
                <a:uFillTx/>
                <a:latin typeface="Calibri" panose="020F0502020204030204" pitchFamily="34" charset="0"/>
                <a:ea typeface="+mn-ea"/>
                <a:cs typeface="Arial" panose="020B0604020202020204" pitchFamily="34" charset="0"/>
              </a:endParaRPr>
            </a:p>
          </p:txBody>
        </p:sp>
      </p:grpSp>
      <p:sp>
        <p:nvSpPr>
          <p:cNvPr id="33" name="Footer Placeholder 3">
            <a:extLst>
              <a:ext uri="{FF2B5EF4-FFF2-40B4-BE49-F238E27FC236}">
                <a16:creationId xmlns:a16="http://schemas.microsoft.com/office/drawing/2014/main" id="{87BBD969-9024-4E7D-97BA-F446AF75C171}"/>
              </a:ext>
            </a:extLst>
          </p:cNvPr>
          <p:cNvSpPr txBox="1">
            <a:spLocks/>
          </p:cNvSpPr>
          <p:nvPr/>
        </p:nvSpPr>
        <p:spPr>
          <a:xfrm>
            <a:off x="408689" y="6208012"/>
            <a:ext cx="8219431" cy="45646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auto">
              <a:spcBef>
                <a:spcPts val="0"/>
              </a:spcBef>
              <a:spcAft>
                <a:spcPts val="0"/>
              </a:spcAft>
              <a:defRPr/>
            </a:pPr>
            <a:r>
              <a:rPr lang="en-US" sz="1200" dirty="0">
                <a:solidFill>
                  <a:schemeClr val="bg2"/>
                </a:solidFill>
                <a:latin typeface="Calibri" panose="020F0502020204030204"/>
                <a:cs typeface="Arial" panose="020B0604020202020204" pitchFamily="34" charset="0"/>
              </a:rPr>
              <a:t>1. Pujade-Lauraine. Lancet Oncol. 2017;18:1274. 2. Mirza. NEJM. 2016;375:2154. </a:t>
            </a:r>
            <a:br>
              <a:rPr lang="en-US" sz="1200" dirty="0">
                <a:solidFill>
                  <a:schemeClr val="bg2"/>
                </a:solidFill>
                <a:latin typeface="Calibri" panose="020F0502020204030204"/>
                <a:cs typeface="Arial" panose="020B0604020202020204" pitchFamily="34" charset="0"/>
              </a:rPr>
            </a:br>
            <a:r>
              <a:rPr lang="en-US" sz="1200" dirty="0">
                <a:solidFill>
                  <a:schemeClr val="bg2"/>
                </a:solidFill>
                <a:latin typeface="Calibri" panose="020F0502020204030204"/>
                <a:cs typeface="Arial" panose="020B0604020202020204" pitchFamily="34" charset="0"/>
              </a:rPr>
              <a:t>3.</a:t>
            </a:r>
            <a:r>
              <a:rPr kumimoji="0" lang="en-US" sz="1200" b="0" i="0" u="none" strike="noStrike" kern="1200" cap="none" spc="0" normalizeH="0" baseline="0" noProof="0" dirty="0">
                <a:ln>
                  <a:noFill/>
                </a:ln>
                <a:solidFill>
                  <a:schemeClr val="bg2"/>
                </a:solidFill>
                <a:effectLst/>
                <a:uLnTx/>
                <a:uFillTx/>
                <a:latin typeface="Calibri" panose="020F0502020204030204"/>
                <a:ea typeface="+mn-ea"/>
                <a:cs typeface="Arial" panose="020B0604020202020204" pitchFamily="34" charset="0"/>
              </a:rPr>
              <a:t> Fabbro. Gynecol Oncol. 2019;152:560. 4. Coleman. Lancet. 2017;390:1949. </a:t>
            </a:r>
          </a:p>
        </p:txBody>
      </p:sp>
      <p:sp>
        <p:nvSpPr>
          <p:cNvPr id="46" name="TextBox 45">
            <a:extLst>
              <a:ext uri="{FF2B5EF4-FFF2-40B4-BE49-F238E27FC236}">
                <a16:creationId xmlns:a16="http://schemas.microsoft.com/office/drawing/2014/main" id="{099BC6B1-1C3B-4D35-8EB1-CC924BB3C7EF}"/>
              </a:ext>
            </a:extLst>
          </p:cNvPr>
          <p:cNvSpPr txBox="1"/>
          <p:nvPr/>
        </p:nvSpPr>
        <p:spPr bwMode="auto">
          <a:xfrm rot="16200000">
            <a:off x="-493240" y="2853388"/>
            <a:ext cx="16716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PFS (%)</a:t>
            </a:r>
          </a:p>
        </p:txBody>
      </p:sp>
      <p:sp>
        <p:nvSpPr>
          <p:cNvPr id="6" name="Freeform: Shape 5">
            <a:extLst>
              <a:ext uri="{FF2B5EF4-FFF2-40B4-BE49-F238E27FC236}">
                <a16:creationId xmlns:a16="http://schemas.microsoft.com/office/drawing/2014/main" id="{2C23FA3E-51E5-476E-B1D7-6B690DFB0685}"/>
              </a:ext>
            </a:extLst>
          </p:cNvPr>
          <p:cNvSpPr/>
          <p:nvPr/>
        </p:nvSpPr>
        <p:spPr bwMode="auto">
          <a:xfrm>
            <a:off x="802375" y="2202235"/>
            <a:ext cx="3433325" cy="1681163"/>
          </a:xfrm>
          <a:custGeom>
            <a:avLst/>
            <a:gdLst>
              <a:gd name="connsiteX0" fmla="*/ 0 w 2326481"/>
              <a:gd name="connsiteY0" fmla="*/ 0 h 1681163"/>
              <a:gd name="connsiteX1" fmla="*/ 0 w 2326481"/>
              <a:gd name="connsiteY1" fmla="*/ 1681163 h 1681163"/>
              <a:gd name="connsiteX2" fmla="*/ 2326481 w 2326481"/>
              <a:gd name="connsiteY2" fmla="*/ 1681163 h 1681163"/>
            </a:gdLst>
            <a:ahLst/>
            <a:cxnLst>
              <a:cxn ang="0">
                <a:pos x="connsiteX0" y="connsiteY0"/>
              </a:cxn>
              <a:cxn ang="0">
                <a:pos x="connsiteX1" y="connsiteY1"/>
              </a:cxn>
              <a:cxn ang="0">
                <a:pos x="connsiteX2" y="connsiteY2"/>
              </a:cxn>
            </a:cxnLst>
            <a:rect l="l" t="t" r="r" b="b"/>
            <a:pathLst>
              <a:path w="2326481" h="1681163">
                <a:moveTo>
                  <a:pt x="0" y="0"/>
                </a:moveTo>
                <a:lnTo>
                  <a:pt x="0" y="1681163"/>
                </a:lnTo>
                <a:lnTo>
                  <a:pt x="2326481" y="1681163"/>
                </a:lnTo>
              </a:path>
            </a:pathLst>
          </a:custGeom>
          <a:noFill/>
          <a:ln w="28575">
            <a:solidFill>
              <a:schemeClr val="bg1"/>
            </a:solidFill>
            <a:miter lim="800000"/>
            <a:headEnd/>
            <a:tailEnd/>
          </a:ln>
        </p:spPr>
        <p:txBody>
          <a:bodyPr rtlCol="0" anchor="ctr"/>
          <a:lstStyle/>
          <a:p>
            <a:pPr algn="ctr"/>
            <a:endParaRPr lang="en-US" dirty="0"/>
          </a:p>
        </p:txBody>
      </p:sp>
      <p:cxnSp>
        <p:nvCxnSpPr>
          <p:cNvPr id="35" name="Straight Connector 34">
            <a:extLst>
              <a:ext uri="{FF2B5EF4-FFF2-40B4-BE49-F238E27FC236}">
                <a16:creationId xmlns:a16="http://schemas.microsoft.com/office/drawing/2014/main" id="{D80F2930-54DD-4437-A737-7EEE77D08AA8}"/>
              </a:ext>
            </a:extLst>
          </p:cNvPr>
          <p:cNvCxnSpPr>
            <a:cxnSpLocks/>
          </p:cNvCxnSpPr>
          <p:nvPr/>
        </p:nvCxnSpPr>
        <p:spPr bwMode="auto">
          <a:xfrm flipH="1">
            <a:off x="752719" y="3883398"/>
            <a:ext cx="62774"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50856191-E997-4B42-BB6C-CA239C03E430}"/>
              </a:ext>
            </a:extLst>
          </p:cNvPr>
          <p:cNvCxnSpPr>
            <a:cxnSpLocks/>
          </p:cNvCxnSpPr>
          <p:nvPr/>
        </p:nvCxnSpPr>
        <p:spPr bwMode="auto">
          <a:xfrm rot="5400000" flipH="1">
            <a:off x="768607" y="3914785"/>
            <a:ext cx="62774" cy="0"/>
          </a:xfrm>
          <a:prstGeom prst="line">
            <a:avLst/>
          </a:prstGeom>
          <a:noFill/>
          <a:ln w="28575" cap="flat" cmpd="sng" algn="ctr">
            <a:solidFill>
              <a:schemeClr val="bg1"/>
            </a:solidFill>
            <a:prstDash val="solid"/>
            <a:round/>
            <a:headEnd type="none" w="med" len="med"/>
            <a:tailEnd type="none" w="med" len="med"/>
          </a:ln>
          <a:effectLst/>
        </p:spPr>
      </p:cxnSp>
      <p:grpSp>
        <p:nvGrpSpPr>
          <p:cNvPr id="387" name="Group 386">
            <a:extLst>
              <a:ext uri="{FF2B5EF4-FFF2-40B4-BE49-F238E27FC236}">
                <a16:creationId xmlns:a16="http://schemas.microsoft.com/office/drawing/2014/main" id="{91501575-972E-4C61-9BD9-6BD373577492}"/>
              </a:ext>
            </a:extLst>
          </p:cNvPr>
          <p:cNvGrpSpPr/>
          <p:nvPr/>
        </p:nvGrpSpPr>
        <p:grpSpPr>
          <a:xfrm>
            <a:off x="252804" y="2038572"/>
            <a:ext cx="4128523" cy="2429020"/>
            <a:chOff x="252804" y="2038572"/>
            <a:chExt cx="4128523" cy="2429020"/>
          </a:xfrm>
        </p:grpSpPr>
        <p:sp>
          <p:nvSpPr>
            <p:cNvPr id="68" name="TextBox 67">
              <a:extLst>
                <a:ext uri="{FF2B5EF4-FFF2-40B4-BE49-F238E27FC236}">
                  <a16:creationId xmlns:a16="http://schemas.microsoft.com/office/drawing/2014/main" id="{DF6DF195-89BF-4FB0-AE6E-AF2FA9AED35F}"/>
                </a:ext>
              </a:extLst>
            </p:cNvPr>
            <p:cNvSpPr txBox="1"/>
            <p:nvPr/>
          </p:nvSpPr>
          <p:spPr bwMode="auto">
            <a:xfrm>
              <a:off x="3962629" y="3899437"/>
              <a:ext cx="4186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33</a:t>
              </a:r>
              <a:endParaRPr lang="en-US" b="0" dirty="0">
                <a:solidFill>
                  <a:schemeClr val="bg1"/>
                </a:solidFill>
                <a:latin typeface="Calibri" panose="020F0502020204030204" pitchFamily="34" charset="0"/>
              </a:endParaRPr>
            </a:p>
          </p:txBody>
        </p:sp>
        <p:sp>
          <p:nvSpPr>
            <p:cNvPr id="40" name="TextBox 39">
              <a:extLst>
                <a:ext uri="{FF2B5EF4-FFF2-40B4-BE49-F238E27FC236}">
                  <a16:creationId xmlns:a16="http://schemas.microsoft.com/office/drawing/2014/main" id="{CA519307-2956-41AF-BD48-F2BCAAEE6285}"/>
                </a:ext>
              </a:extLst>
            </p:cNvPr>
            <p:cNvSpPr txBox="1"/>
            <p:nvPr/>
          </p:nvSpPr>
          <p:spPr bwMode="auto">
            <a:xfrm>
              <a:off x="804756" y="4098260"/>
              <a:ext cx="34296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Mos</a:t>
              </a:r>
              <a:endParaRPr lang="en-US" sz="1400" b="1" dirty="0">
                <a:solidFill>
                  <a:schemeClr val="bg1"/>
                </a:solidFill>
                <a:latin typeface="Calibri" panose="020F0502020204030204" pitchFamily="34" charset="0"/>
              </a:endParaRPr>
            </a:p>
          </p:txBody>
        </p:sp>
        <p:cxnSp>
          <p:nvCxnSpPr>
            <p:cNvPr id="9" name="Straight Connector 8">
              <a:extLst>
                <a:ext uri="{FF2B5EF4-FFF2-40B4-BE49-F238E27FC236}">
                  <a16:creationId xmlns:a16="http://schemas.microsoft.com/office/drawing/2014/main" id="{4B0D0011-AFEA-4738-9DFF-04FF7188E2FD}"/>
                </a:ext>
              </a:extLst>
            </p:cNvPr>
            <p:cNvCxnSpPr>
              <a:cxnSpLocks/>
            </p:cNvCxnSpPr>
            <p:nvPr/>
          </p:nvCxnSpPr>
          <p:spPr bwMode="auto">
            <a:xfrm flipH="1">
              <a:off x="752719" y="3548119"/>
              <a:ext cx="62774"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EE8F09DE-689F-4FAA-AB50-5757C901AF63}"/>
                </a:ext>
              </a:extLst>
            </p:cNvPr>
            <p:cNvCxnSpPr>
              <a:cxnSpLocks/>
            </p:cNvCxnSpPr>
            <p:nvPr/>
          </p:nvCxnSpPr>
          <p:spPr bwMode="auto">
            <a:xfrm flipH="1">
              <a:off x="752719" y="3212839"/>
              <a:ext cx="62774"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0234C5C6-5CB5-4F6F-B18E-A4EC557A65BF}"/>
                </a:ext>
              </a:extLst>
            </p:cNvPr>
            <p:cNvCxnSpPr>
              <a:cxnSpLocks/>
            </p:cNvCxnSpPr>
            <p:nvPr/>
          </p:nvCxnSpPr>
          <p:spPr bwMode="auto">
            <a:xfrm flipH="1">
              <a:off x="752719" y="2877559"/>
              <a:ext cx="62774"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0E9624D9-8B7A-41E7-8ACB-FEF4EDD16340}"/>
                </a:ext>
              </a:extLst>
            </p:cNvPr>
            <p:cNvCxnSpPr>
              <a:cxnSpLocks/>
            </p:cNvCxnSpPr>
            <p:nvPr/>
          </p:nvCxnSpPr>
          <p:spPr bwMode="auto">
            <a:xfrm flipH="1">
              <a:off x="752719" y="2542279"/>
              <a:ext cx="62774"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A670D93B-F374-4CB1-9BA8-01D955B141F4}"/>
                </a:ext>
              </a:extLst>
            </p:cNvPr>
            <p:cNvCxnSpPr>
              <a:cxnSpLocks/>
            </p:cNvCxnSpPr>
            <p:nvPr/>
          </p:nvCxnSpPr>
          <p:spPr bwMode="auto">
            <a:xfrm flipH="1">
              <a:off x="752719" y="2206999"/>
              <a:ext cx="62774"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1CF59179-2469-411C-9474-891ED4E26BD0}"/>
                </a:ext>
              </a:extLst>
            </p:cNvPr>
            <p:cNvCxnSpPr>
              <a:cxnSpLocks/>
            </p:cNvCxnSpPr>
            <p:nvPr/>
          </p:nvCxnSpPr>
          <p:spPr bwMode="auto">
            <a:xfrm rot="5400000" flipH="1">
              <a:off x="1075355" y="3914785"/>
              <a:ext cx="62774"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9DA3AF41-CF14-4C3A-9F4E-DC0BE8E980E2}"/>
                </a:ext>
              </a:extLst>
            </p:cNvPr>
            <p:cNvCxnSpPr>
              <a:cxnSpLocks/>
            </p:cNvCxnSpPr>
            <p:nvPr/>
          </p:nvCxnSpPr>
          <p:spPr bwMode="auto">
            <a:xfrm rot="5400000" flipH="1">
              <a:off x="1382103" y="3914785"/>
              <a:ext cx="62774"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C2AD8541-E56D-4DE0-A3F5-25CCD8984DBC}"/>
                </a:ext>
              </a:extLst>
            </p:cNvPr>
            <p:cNvCxnSpPr>
              <a:cxnSpLocks/>
            </p:cNvCxnSpPr>
            <p:nvPr/>
          </p:nvCxnSpPr>
          <p:spPr bwMode="auto">
            <a:xfrm rot="5400000" flipH="1">
              <a:off x="1688851" y="3914785"/>
              <a:ext cx="62774"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FA9A3307-7F50-4A54-B831-1B9E086B0E19}"/>
                </a:ext>
              </a:extLst>
            </p:cNvPr>
            <p:cNvCxnSpPr>
              <a:cxnSpLocks/>
            </p:cNvCxnSpPr>
            <p:nvPr/>
          </p:nvCxnSpPr>
          <p:spPr bwMode="auto">
            <a:xfrm rot="5400000" flipH="1">
              <a:off x="1995599" y="3914785"/>
              <a:ext cx="62774"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0A41FA3C-40AA-45D0-B34E-87C40D6A64AC}"/>
                </a:ext>
              </a:extLst>
            </p:cNvPr>
            <p:cNvCxnSpPr>
              <a:cxnSpLocks/>
            </p:cNvCxnSpPr>
            <p:nvPr/>
          </p:nvCxnSpPr>
          <p:spPr bwMode="auto">
            <a:xfrm rot="5400000" flipH="1">
              <a:off x="2302347" y="3914785"/>
              <a:ext cx="62774"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8F6E6746-9693-4F77-B2B7-7F9AA1E9875B}"/>
                </a:ext>
              </a:extLst>
            </p:cNvPr>
            <p:cNvCxnSpPr>
              <a:cxnSpLocks/>
            </p:cNvCxnSpPr>
            <p:nvPr/>
          </p:nvCxnSpPr>
          <p:spPr bwMode="auto">
            <a:xfrm rot="5400000" flipH="1">
              <a:off x="2609095" y="3914785"/>
              <a:ext cx="62774"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B7D61594-80C3-4B09-97C2-2BE52698B2EC}"/>
                </a:ext>
              </a:extLst>
            </p:cNvPr>
            <p:cNvCxnSpPr>
              <a:cxnSpLocks/>
            </p:cNvCxnSpPr>
            <p:nvPr/>
          </p:nvCxnSpPr>
          <p:spPr bwMode="auto">
            <a:xfrm rot="5400000" flipH="1">
              <a:off x="2915843" y="3914785"/>
              <a:ext cx="62774"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14B2BE64-878C-46C4-AD5F-FAA304CA3583}"/>
                </a:ext>
              </a:extLst>
            </p:cNvPr>
            <p:cNvCxnSpPr>
              <a:cxnSpLocks/>
            </p:cNvCxnSpPr>
            <p:nvPr/>
          </p:nvCxnSpPr>
          <p:spPr bwMode="auto">
            <a:xfrm rot="5400000" flipH="1">
              <a:off x="3222591" y="3914785"/>
              <a:ext cx="62774"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2D8C852A-D205-45A1-B60F-D64AC0177919}"/>
                </a:ext>
              </a:extLst>
            </p:cNvPr>
            <p:cNvCxnSpPr>
              <a:cxnSpLocks/>
            </p:cNvCxnSpPr>
            <p:nvPr/>
          </p:nvCxnSpPr>
          <p:spPr bwMode="auto">
            <a:xfrm rot="5400000" flipH="1">
              <a:off x="3529339" y="3914785"/>
              <a:ext cx="62774"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5C277949-6530-4660-AF72-0C39D55E6B78}"/>
                </a:ext>
              </a:extLst>
            </p:cNvPr>
            <p:cNvCxnSpPr>
              <a:cxnSpLocks/>
            </p:cNvCxnSpPr>
            <p:nvPr/>
          </p:nvCxnSpPr>
          <p:spPr bwMode="auto">
            <a:xfrm rot="5400000" flipH="1">
              <a:off x="3836087" y="3914785"/>
              <a:ext cx="62774"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5C02054D-461B-4989-A276-8D871BF02513}"/>
                </a:ext>
              </a:extLst>
            </p:cNvPr>
            <p:cNvCxnSpPr>
              <a:cxnSpLocks/>
            </p:cNvCxnSpPr>
            <p:nvPr/>
          </p:nvCxnSpPr>
          <p:spPr bwMode="auto">
            <a:xfrm rot="5400000" flipH="1">
              <a:off x="4142833" y="3914785"/>
              <a:ext cx="62774" cy="0"/>
            </a:xfrm>
            <a:prstGeom prst="line">
              <a:avLst/>
            </a:prstGeom>
            <a:noFill/>
            <a:ln w="28575" cap="flat" cmpd="sng" algn="ctr">
              <a:solidFill>
                <a:schemeClr val="bg1"/>
              </a:solidFill>
              <a:prstDash val="solid"/>
              <a:round/>
              <a:headEnd type="none" w="med" len="med"/>
              <a:tailEnd type="none" w="med" len="med"/>
            </a:ln>
            <a:effectLst/>
          </p:spPr>
        </p:cxnSp>
        <p:sp>
          <p:nvSpPr>
            <p:cNvPr id="11" name="TextBox 10">
              <a:extLst>
                <a:ext uri="{FF2B5EF4-FFF2-40B4-BE49-F238E27FC236}">
                  <a16:creationId xmlns:a16="http://schemas.microsoft.com/office/drawing/2014/main" id="{AD6E3BD6-4891-4EAE-95D8-A152CC775FA3}"/>
                </a:ext>
              </a:extLst>
            </p:cNvPr>
            <p:cNvSpPr txBox="1"/>
            <p:nvPr/>
          </p:nvSpPr>
          <p:spPr bwMode="auto">
            <a:xfrm>
              <a:off x="590645" y="3898491"/>
              <a:ext cx="4186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endParaRPr lang="en-US" b="0" dirty="0">
                <a:solidFill>
                  <a:schemeClr val="bg1"/>
                </a:solidFill>
                <a:latin typeface="Calibri" panose="020F0502020204030204" pitchFamily="34" charset="0"/>
              </a:endParaRPr>
            </a:p>
          </p:txBody>
        </p:sp>
        <p:sp>
          <p:nvSpPr>
            <p:cNvPr id="58" name="TextBox 57">
              <a:extLst>
                <a:ext uri="{FF2B5EF4-FFF2-40B4-BE49-F238E27FC236}">
                  <a16:creationId xmlns:a16="http://schemas.microsoft.com/office/drawing/2014/main" id="{E6CB1CD3-29A4-4C46-B9E8-9D49591CFD0C}"/>
                </a:ext>
              </a:extLst>
            </p:cNvPr>
            <p:cNvSpPr txBox="1"/>
            <p:nvPr/>
          </p:nvSpPr>
          <p:spPr bwMode="auto">
            <a:xfrm>
              <a:off x="897189" y="3898577"/>
              <a:ext cx="4186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endParaRPr lang="en-US" b="0" dirty="0">
                <a:solidFill>
                  <a:schemeClr val="bg1"/>
                </a:solidFill>
                <a:latin typeface="Calibri" panose="020F0502020204030204" pitchFamily="34" charset="0"/>
              </a:endParaRPr>
            </a:p>
          </p:txBody>
        </p:sp>
        <p:sp>
          <p:nvSpPr>
            <p:cNvPr id="59" name="TextBox 58">
              <a:extLst>
                <a:ext uri="{FF2B5EF4-FFF2-40B4-BE49-F238E27FC236}">
                  <a16:creationId xmlns:a16="http://schemas.microsoft.com/office/drawing/2014/main" id="{DC5DAA34-9ECF-49FF-967B-E6DB9A6BA9DF}"/>
                </a:ext>
              </a:extLst>
            </p:cNvPr>
            <p:cNvSpPr txBox="1"/>
            <p:nvPr/>
          </p:nvSpPr>
          <p:spPr bwMode="auto">
            <a:xfrm>
              <a:off x="1203733" y="3898663"/>
              <a:ext cx="4186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endParaRPr lang="en-US" b="0" dirty="0">
                <a:solidFill>
                  <a:schemeClr val="bg1"/>
                </a:solidFill>
                <a:latin typeface="Calibri" panose="020F0502020204030204" pitchFamily="34" charset="0"/>
              </a:endParaRPr>
            </a:p>
          </p:txBody>
        </p:sp>
        <p:sp>
          <p:nvSpPr>
            <p:cNvPr id="60" name="TextBox 59">
              <a:extLst>
                <a:ext uri="{FF2B5EF4-FFF2-40B4-BE49-F238E27FC236}">
                  <a16:creationId xmlns:a16="http://schemas.microsoft.com/office/drawing/2014/main" id="{35CD33F7-C527-4EC7-A474-BEED8CF20033}"/>
                </a:ext>
              </a:extLst>
            </p:cNvPr>
            <p:cNvSpPr txBox="1"/>
            <p:nvPr/>
          </p:nvSpPr>
          <p:spPr bwMode="auto">
            <a:xfrm>
              <a:off x="1510277" y="3898749"/>
              <a:ext cx="4186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endParaRPr lang="en-US" b="0" dirty="0">
                <a:solidFill>
                  <a:schemeClr val="bg1"/>
                </a:solidFill>
                <a:latin typeface="Calibri" panose="020F0502020204030204" pitchFamily="34" charset="0"/>
              </a:endParaRPr>
            </a:p>
          </p:txBody>
        </p:sp>
        <p:sp>
          <p:nvSpPr>
            <p:cNvPr id="61" name="TextBox 60">
              <a:extLst>
                <a:ext uri="{FF2B5EF4-FFF2-40B4-BE49-F238E27FC236}">
                  <a16:creationId xmlns:a16="http://schemas.microsoft.com/office/drawing/2014/main" id="{ACA40255-6D9B-467C-91AB-9EC76A074ECF}"/>
                </a:ext>
              </a:extLst>
            </p:cNvPr>
            <p:cNvSpPr txBox="1"/>
            <p:nvPr/>
          </p:nvSpPr>
          <p:spPr bwMode="auto">
            <a:xfrm>
              <a:off x="1816821" y="3898835"/>
              <a:ext cx="4186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endParaRPr lang="en-US" b="0" dirty="0">
                <a:solidFill>
                  <a:schemeClr val="bg1"/>
                </a:solidFill>
                <a:latin typeface="Calibri" panose="020F0502020204030204" pitchFamily="34" charset="0"/>
              </a:endParaRPr>
            </a:p>
          </p:txBody>
        </p:sp>
        <p:sp>
          <p:nvSpPr>
            <p:cNvPr id="62" name="TextBox 61">
              <a:extLst>
                <a:ext uri="{FF2B5EF4-FFF2-40B4-BE49-F238E27FC236}">
                  <a16:creationId xmlns:a16="http://schemas.microsoft.com/office/drawing/2014/main" id="{EDB876E1-642C-4C9B-A511-B4D58417D86C}"/>
                </a:ext>
              </a:extLst>
            </p:cNvPr>
            <p:cNvSpPr txBox="1"/>
            <p:nvPr/>
          </p:nvSpPr>
          <p:spPr bwMode="auto">
            <a:xfrm>
              <a:off x="2123365" y="3898921"/>
              <a:ext cx="4186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endParaRPr lang="en-US" b="0" dirty="0">
                <a:solidFill>
                  <a:schemeClr val="bg1"/>
                </a:solidFill>
                <a:latin typeface="Calibri" panose="020F0502020204030204" pitchFamily="34" charset="0"/>
              </a:endParaRPr>
            </a:p>
          </p:txBody>
        </p:sp>
        <p:sp>
          <p:nvSpPr>
            <p:cNvPr id="63" name="TextBox 62">
              <a:extLst>
                <a:ext uri="{FF2B5EF4-FFF2-40B4-BE49-F238E27FC236}">
                  <a16:creationId xmlns:a16="http://schemas.microsoft.com/office/drawing/2014/main" id="{4EEBF8C2-E0A3-472B-BEE5-39572436423A}"/>
                </a:ext>
              </a:extLst>
            </p:cNvPr>
            <p:cNvSpPr txBox="1"/>
            <p:nvPr/>
          </p:nvSpPr>
          <p:spPr bwMode="auto">
            <a:xfrm>
              <a:off x="2429909" y="3899007"/>
              <a:ext cx="4186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endParaRPr lang="en-US" b="0" dirty="0">
                <a:solidFill>
                  <a:schemeClr val="bg1"/>
                </a:solidFill>
                <a:latin typeface="Calibri" panose="020F0502020204030204" pitchFamily="34" charset="0"/>
              </a:endParaRPr>
            </a:p>
          </p:txBody>
        </p:sp>
        <p:sp>
          <p:nvSpPr>
            <p:cNvPr id="64" name="TextBox 63">
              <a:extLst>
                <a:ext uri="{FF2B5EF4-FFF2-40B4-BE49-F238E27FC236}">
                  <a16:creationId xmlns:a16="http://schemas.microsoft.com/office/drawing/2014/main" id="{18ACCB10-4B7B-4EFA-8EDC-1FA37DDBA834}"/>
                </a:ext>
              </a:extLst>
            </p:cNvPr>
            <p:cNvSpPr txBox="1"/>
            <p:nvPr/>
          </p:nvSpPr>
          <p:spPr bwMode="auto">
            <a:xfrm>
              <a:off x="2736453" y="3899093"/>
              <a:ext cx="4186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endParaRPr lang="en-US" b="0" dirty="0">
                <a:solidFill>
                  <a:schemeClr val="bg1"/>
                </a:solidFill>
                <a:latin typeface="Calibri" panose="020F0502020204030204" pitchFamily="34" charset="0"/>
              </a:endParaRPr>
            </a:p>
          </p:txBody>
        </p:sp>
        <p:sp>
          <p:nvSpPr>
            <p:cNvPr id="65" name="TextBox 64">
              <a:extLst>
                <a:ext uri="{FF2B5EF4-FFF2-40B4-BE49-F238E27FC236}">
                  <a16:creationId xmlns:a16="http://schemas.microsoft.com/office/drawing/2014/main" id="{85F60DF5-09C6-4288-A500-EBA74B823110}"/>
                </a:ext>
              </a:extLst>
            </p:cNvPr>
            <p:cNvSpPr txBox="1"/>
            <p:nvPr/>
          </p:nvSpPr>
          <p:spPr bwMode="auto">
            <a:xfrm>
              <a:off x="3042997" y="3899179"/>
              <a:ext cx="4186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endParaRPr lang="en-US" b="0" dirty="0">
                <a:solidFill>
                  <a:schemeClr val="bg1"/>
                </a:solidFill>
                <a:latin typeface="Calibri" panose="020F0502020204030204" pitchFamily="34" charset="0"/>
              </a:endParaRPr>
            </a:p>
          </p:txBody>
        </p:sp>
        <p:sp>
          <p:nvSpPr>
            <p:cNvPr id="66" name="TextBox 65">
              <a:extLst>
                <a:ext uri="{FF2B5EF4-FFF2-40B4-BE49-F238E27FC236}">
                  <a16:creationId xmlns:a16="http://schemas.microsoft.com/office/drawing/2014/main" id="{71CC3736-45DA-498B-A77C-37B582E0FB6B}"/>
                </a:ext>
              </a:extLst>
            </p:cNvPr>
            <p:cNvSpPr txBox="1"/>
            <p:nvPr/>
          </p:nvSpPr>
          <p:spPr bwMode="auto">
            <a:xfrm>
              <a:off x="3349541" y="3899265"/>
              <a:ext cx="4186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27</a:t>
              </a:r>
              <a:endParaRPr lang="en-US" b="0" dirty="0">
                <a:solidFill>
                  <a:schemeClr val="bg1"/>
                </a:solidFill>
                <a:latin typeface="Calibri" panose="020F0502020204030204" pitchFamily="34" charset="0"/>
              </a:endParaRPr>
            </a:p>
          </p:txBody>
        </p:sp>
        <p:sp>
          <p:nvSpPr>
            <p:cNvPr id="67" name="TextBox 66">
              <a:extLst>
                <a:ext uri="{FF2B5EF4-FFF2-40B4-BE49-F238E27FC236}">
                  <a16:creationId xmlns:a16="http://schemas.microsoft.com/office/drawing/2014/main" id="{D90C6714-B1F3-4975-91B3-73EED0D90B7C}"/>
                </a:ext>
              </a:extLst>
            </p:cNvPr>
            <p:cNvSpPr txBox="1"/>
            <p:nvPr/>
          </p:nvSpPr>
          <p:spPr bwMode="auto">
            <a:xfrm>
              <a:off x="3656085" y="3899351"/>
              <a:ext cx="4186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endParaRPr lang="en-US" b="0" dirty="0">
                <a:solidFill>
                  <a:schemeClr val="bg1"/>
                </a:solidFill>
                <a:latin typeface="Calibri" panose="020F0502020204030204" pitchFamily="34" charset="0"/>
              </a:endParaRPr>
            </a:p>
          </p:txBody>
        </p:sp>
        <p:sp>
          <p:nvSpPr>
            <p:cNvPr id="12" name="TextBox 11">
              <a:extLst>
                <a:ext uri="{FF2B5EF4-FFF2-40B4-BE49-F238E27FC236}">
                  <a16:creationId xmlns:a16="http://schemas.microsoft.com/office/drawing/2014/main" id="{F5F61DFE-829E-4B31-964E-C4F7DE228B32}"/>
                </a:ext>
              </a:extLst>
            </p:cNvPr>
            <p:cNvSpPr txBox="1"/>
            <p:nvPr/>
          </p:nvSpPr>
          <p:spPr bwMode="auto">
            <a:xfrm>
              <a:off x="252804" y="3712719"/>
              <a:ext cx="5317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endParaRPr lang="en-US" b="0" dirty="0">
                <a:solidFill>
                  <a:schemeClr val="bg1"/>
                </a:solidFill>
                <a:latin typeface="Calibri" panose="020F0502020204030204" pitchFamily="34" charset="0"/>
              </a:endParaRPr>
            </a:p>
          </p:txBody>
        </p:sp>
        <p:sp>
          <p:nvSpPr>
            <p:cNvPr id="70" name="TextBox 69">
              <a:extLst>
                <a:ext uri="{FF2B5EF4-FFF2-40B4-BE49-F238E27FC236}">
                  <a16:creationId xmlns:a16="http://schemas.microsoft.com/office/drawing/2014/main" id="{6202CF01-49E7-40B2-9D55-84B3F61721DA}"/>
                </a:ext>
              </a:extLst>
            </p:cNvPr>
            <p:cNvSpPr txBox="1"/>
            <p:nvPr/>
          </p:nvSpPr>
          <p:spPr bwMode="auto">
            <a:xfrm>
              <a:off x="252804" y="3377888"/>
              <a:ext cx="5317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endParaRPr lang="en-US" b="0" dirty="0">
                <a:solidFill>
                  <a:schemeClr val="bg1"/>
                </a:solidFill>
                <a:latin typeface="Calibri" panose="020F0502020204030204" pitchFamily="34" charset="0"/>
              </a:endParaRPr>
            </a:p>
          </p:txBody>
        </p:sp>
        <p:sp>
          <p:nvSpPr>
            <p:cNvPr id="71" name="TextBox 70">
              <a:extLst>
                <a:ext uri="{FF2B5EF4-FFF2-40B4-BE49-F238E27FC236}">
                  <a16:creationId xmlns:a16="http://schemas.microsoft.com/office/drawing/2014/main" id="{11CA52C5-3DFA-4C3C-8A19-B1790D89EC29}"/>
                </a:ext>
              </a:extLst>
            </p:cNvPr>
            <p:cNvSpPr txBox="1"/>
            <p:nvPr/>
          </p:nvSpPr>
          <p:spPr bwMode="auto">
            <a:xfrm>
              <a:off x="252804" y="3043059"/>
              <a:ext cx="5317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endParaRPr lang="en-US" b="0" dirty="0">
                <a:solidFill>
                  <a:schemeClr val="bg1"/>
                </a:solidFill>
                <a:latin typeface="Calibri" panose="020F0502020204030204" pitchFamily="34" charset="0"/>
              </a:endParaRPr>
            </a:p>
          </p:txBody>
        </p:sp>
        <p:sp>
          <p:nvSpPr>
            <p:cNvPr id="72" name="TextBox 71">
              <a:extLst>
                <a:ext uri="{FF2B5EF4-FFF2-40B4-BE49-F238E27FC236}">
                  <a16:creationId xmlns:a16="http://schemas.microsoft.com/office/drawing/2014/main" id="{A195C8EA-3789-4756-9AF7-160D025916A2}"/>
                </a:ext>
              </a:extLst>
            </p:cNvPr>
            <p:cNvSpPr txBox="1"/>
            <p:nvPr/>
          </p:nvSpPr>
          <p:spPr bwMode="auto">
            <a:xfrm>
              <a:off x="252804" y="2708230"/>
              <a:ext cx="5317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endParaRPr lang="en-US" b="0" dirty="0">
                <a:solidFill>
                  <a:schemeClr val="bg1"/>
                </a:solidFill>
                <a:latin typeface="Calibri" panose="020F0502020204030204" pitchFamily="34" charset="0"/>
              </a:endParaRPr>
            </a:p>
          </p:txBody>
        </p:sp>
        <p:sp>
          <p:nvSpPr>
            <p:cNvPr id="73" name="TextBox 72">
              <a:extLst>
                <a:ext uri="{FF2B5EF4-FFF2-40B4-BE49-F238E27FC236}">
                  <a16:creationId xmlns:a16="http://schemas.microsoft.com/office/drawing/2014/main" id="{E0E834E8-17ED-4ECD-9937-8BCE2A8EEB28}"/>
                </a:ext>
              </a:extLst>
            </p:cNvPr>
            <p:cNvSpPr txBox="1"/>
            <p:nvPr/>
          </p:nvSpPr>
          <p:spPr bwMode="auto">
            <a:xfrm>
              <a:off x="252804" y="2373401"/>
              <a:ext cx="5317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endParaRPr lang="en-US" b="0" dirty="0">
                <a:solidFill>
                  <a:schemeClr val="bg1"/>
                </a:solidFill>
                <a:latin typeface="Calibri" panose="020F0502020204030204" pitchFamily="34" charset="0"/>
              </a:endParaRPr>
            </a:p>
          </p:txBody>
        </p:sp>
        <p:sp>
          <p:nvSpPr>
            <p:cNvPr id="74" name="TextBox 73">
              <a:extLst>
                <a:ext uri="{FF2B5EF4-FFF2-40B4-BE49-F238E27FC236}">
                  <a16:creationId xmlns:a16="http://schemas.microsoft.com/office/drawing/2014/main" id="{F6735E11-8296-41A9-A5AC-E3C2D919936F}"/>
                </a:ext>
              </a:extLst>
            </p:cNvPr>
            <p:cNvSpPr txBox="1"/>
            <p:nvPr/>
          </p:nvSpPr>
          <p:spPr bwMode="auto">
            <a:xfrm>
              <a:off x="252804" y="2038572"/>
              <a:ext cx="5317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endParaRPr lang="en-US" b="0" dirty="0">
                <a:solidFill>
                  <a:schemeClr val="bg1"/>
                </a:solidFill>
                <a:latin typeface="Calibri" panose="020F0502020204030204" pitchFamily="34" charset="0"/>
              </a:endParaRPr>
            </a:p>
          </p:txBody>
        </p:sp>
      </p:grpSp>
      <p:sp>
        <p:nvSpPr>
          <p:cNvPr id="15" name="Freeform: Shape 14">
            <a:extLst>
              <a:ext uri="{FF2B5EF4-FFF2-40B4-BE49-F238E27FC236}">
                <a16:creationId xmlns:a16="http://schemas.microsoft.com/office/drawing/2014/main" id="{BE352B17-90A1-4877-BB34-AF359F952D5F}"/>
              </a:ext>
            </a:extLst>
          </p:cNvPr>
          <p:cNvSpPr/>
          <p:nvPr/>
        </p:nvSpPr>
        <p:spPr bwMode="auto">
          <a:xfrm>
            <a:off x="814281" y="2202235"/>
            <a:ext cx="2826544" cy="1428750"/>
          </a:xfrm>
          <a:custGeom>
            <a:avLst/>
            <a:gdLst>
              <a:gd name="connsiteX0" fmla="*/ 0 w 2826544"/>
              <a:gd name="connsiteY0" fmla="*/ 0 h 1428750"/>
              <a:gd name="connsiteX1" fmla="*/ 104775 w 2826544"/>
              <a:gd name="connsiteY1" fmla="*/ 0 h 1428750"/>
              <a:gd name="connsiteX2" fmla="*/ 104775 w 2826544"/>
              <a:gd name="connsiteY2" fmla="*/ 21432 h 1428750"/>
              <a:gd name="connsiteX3" fmla="*/ 176213 w 2826544"/>
              <a:gd name="connsiteY3" fmla="*/ 21432 h 1428750"/>
              <a:gd name="connsiteX4" fmla="*/ 176213 w 2826544"/>
              <a:gd name="connsiteY4" fmla="*/ 38100 h 1428750"/>
              <a:gd name="connsiteX5" fmla="*/ 202407 w 2826544"/>
              <a:gd name="connsiteY5" fmla="*/ 38100 h 1428750"/>
              <a:gd name="connsiteX6" fmla="*/ 202407 w 2826544"/>
              <a:gd name="connsiteY6" fmla="*/ 69057 h 1428750"/>
              <a:gd name="connsiteX7" fmla="*/ 242888 w 2826544"/>
              <a:gd name="connsiteY7" fmla="*/ 69057 h 1428750"/>
              <a:gd name="connsiteX8" fmla="*/ 242888 w 2826544"/>
              <a:gd name="connsiteY8" fmla="*/ 157163 h 1428750"/>
              <a:gd name="connsiteX9" fmla="*/ 259557 w 2826544"/>
              <a:gd name="connsiteY9" fmla="*/ 157163 h 1428750"/>
              <a:gd name="connsiteX10" fmla="*/ 259557 w 2826544"/>
              <a:gd name="connsiteY10" fmla="*/ 188119 h 1428750"/>
              <a:gd name="connsiteX11" fmla="*/ 271463 w 2826544"/>
              <a:gd name="connsiteY11" fmla="*/ 188119 h 1428750"/>
              <a:gd name="connsiteX12" fmla="*/ 271463 w 2826544"/>
              <a:gd name="connsiteY12" fmla="*/ 230982 h 1428750"/>
              <a:gd name="connsiteX13" fmla="*/ 278607 w 2826544"/>
              <a:gd name="connsiteY13" fmla="*/ 230982 h 1428750"/>
              <a:gd name="connsiteX14" fmla="*/ 278607 w 2826544"/>
              <a:gd name="connsiteY14" fmla="*/ 333375 h 1428750"/>
              <a:gd name="connsiteX15" fmla="*/ 278607 w 2826544"/>
              <a:gd name="connsiteY15" fmla="*/ 333375 h 1428750"/>
              <a:gd name="connsiteX16" fmla="*/ 278607 w 2826544"/>
              <a:gd name="connsiteY16" fmla="*/ 416719 h 1428750"/>
              <a:gd name="connsiteX17" fmla="*/ 285750 w 2826544"/>
              <a:gd name="connsiteY17" fmla="*/ 416719 h 1428750"/>
              <a:gd name="connsiteX18" fmla="*/ 285750 w 2826544"/>
              <a:gd name="connsiteY18" fmla="*/ 452438 h 1428750"/>
              <a:gd name="connsiteX19" fmla="*/ 328613 w 2826544"/>
              <a:gd name="connsiteY19" fmla="*/ 452438 h 1428750"/>
              <a:gd name="connsiteX20" fmla="*/ 328613 w 2826544"/>
              <a:gd name="connsiteY20" fmla="*/ 473869 h 1428750"/>
              <a:gd name="connsiteX21" fmla="*/ 366713 w 2826544"/>
              <a:gd name="connsiteY21" fmla="*/ 473869 h 1428750"/>
              <a:gd name="connsiteX22" fmla="*/ 366713 w 2826544"/>
              <a:gd name="connsiteY22" fmla="*/ 495300 h 1428750"/>
              <a:gd name="connsiteX23" fmla="*/ 395288 w 2826544"/>
              <a:gd name="connsiteY23" fmla="*/ 495300 h 1428750"/>
              <a:gd name="connsiteX24" fmla="*/ 395288 w 2826544"/>
              <a:gd name="connsiteY24" fmla="*/ 495300 h 1428750"/>
              <a:gd name="connsiteX25" fmla="*/ 395288 w 2826544"/>
              <a:gd name="connsiteY25" fmla="*/ 511969 h 1428750"/>
              <a:gd name="connsiteX26" fmla="*/ 426244 w 2826544"/>
              <a:gd name="connsiteY26" fmla="*/ 511969 h 1428750"/>
              <a:gd name="connsiteX27" fmla="*/ 426244 w 2826544"/>
              <a:gd name="connsiteY27" fmla="*/ 523875 h 1428750"/>
              <a:gd name="connsiteX28" fmla="*/ 435769 w 2826544"/>
              <a:gd name="connsiteY28" fmla="*/ 523875 h 1428750"/>
              <a:gd name="connsiteX29" fmla="*/ 435769 w 2826544"/>
              <a:gd name="connsiteY29" fmla="*/ 557213 h 1428750"/>
              <a:gd name="connsiteX30" fmla="*/ 466725 w 2826544"/>
              <a:gd name="connsiteY30" fmla="*/ 557213 h 1428750"/>
              <a:gd name="connsiteX31" fmla="*/ 466725 w 2826544"/>
              <a:gd name="connsiteY31" fmla="*/ 609600 h 1428750"/>
              <a:gd name="connsiteX32" fmla="*/ 483394 w 2826544"/>
              <a:gd name="connsiteY32" fmla="*/ 609600 h 1428750"/>
              <a:gd name="connsiteX33" fmla="*/ 483394 w 2826544"/>
              <a:gd name="connsiteY33" fmla="*/ 640557 h 1428750"/>
              <a:gd name="connsiteX34" fmla="*/ 497682 w 2826544"/>
              <a:gd name="connsiteY34" fmla="*/ 640557 h 1428750"/>
              <a:gd name="connsiteX35" fmla="*/ 497682 w 2826544"/>
              <a:gd name="connsiteY35" fmla="*/ 673894 h 1428750"/>
              <a:gd name="connsiteX36" fmla="*/ 497682 w 2826544"/>
              <a:gd name="connsiteY36" fmla="*/ 673894 h 1428750"/>
              <a:gd name="connsiteX37" fmla="*/ 511970 w 2826544"/>
              <a:gd name="connsiteY37" fmla="*/ 688182 h 1428750"/>
              <a:gd name="connsiteX38" fmla="*/ 531019 w 2826544"/>
              <a:gd name="connsiteY38" fmla="*/ 688182 h 1428750"/>
              <a:gd name="connsiteX39" fmla="*/ 531019 w 2826544"/>
              <a:gd name="connsiteY39" fmla="*/ 800100 h 1428750"/>
              <a:gd name="connsiteX40" fmla="*/ 547688 w 2826544"/>
              <a:gd name="connsiteY40" fmla="*/ 800100 h 1428750"/>
              <a:gd name="connsiteX41" fmla="*/ 547688 w 2826544"/>
              <a:gd name="connsiteY41" fmla="*/ 873919 h 1428750"/>
              <a:gd name="connsiteX42" fmla="*/ 557213 w 2826544"/>
              <a:gd name="connsiteY42" fmla="*/ 873919 h 1428750"/>
              <a:gd name="connsiteX43" fmla="*/ 557213 w 2826544"/>
              <a:gd name="connsiteY43" fmla="*/ 909638 h 1428750"/>
              <a:gd name="connsiteX44" fmla="*/ 564357 w 2826544"/>
              <a:gd name="connsiteY44" fmla="*/ 909638 h 1428750"/>
              <a:gd name="connsiteX45" fmla="*/ 564357 w 2826544"/>
              <a:gd name="connsiteY45" fmla="*/ 947738 h 1428750"/>
              <a:gd name="connsiteX46" fmla="*/ 564357 w 2826544"/>
              <a:gd name="connsiteY46" fmla="*/ 947738 h 1428750"/>
              <a:gd name="connsiteX47" fmla="*/ 564357 w 2826544"/>
              <a:gd name="connsiteY47" fmla="*/ 947738 h 1428750"/>
              <a:gd name="connsiteX48" fmla="*/ 581025 w 2826544"/>
              <a:gd name="connsiteY48" fmla="*/ 947738 h 1428750"/>
              <a:gd name="connsiteX49" fmla="*/ 581025 w 2826544"/>
              <a:gd name="connsiteY49" fmla="*/ 1016794 h 1428750"/>
              <a:gd name="connsiteX50" fmla="*/ 695325 w 2826544"/>
              <a:gd name="connsiteY50" fmla="*/ 1016794 h 1428750"/>
              <a:gd name="connsiteX51" fmla="*/ 695325 w 2826544"/>
              <a:gd name="connsiteY51" fmla="*/ 1050132 h 1428750"/>
              <a:gd name="connsiteX52" fmla="*/ 735807 w 2826544"/>
              <a:gd name="connsiteY52" fmla="*/ 1050132 h 1428750"/>
              <a:gd name="connsiteX53" fmla="*/ 735807 w 2826544"/>
              <a:gd name="connsiteY53" fmla="*/ 1083469 h 1428750"/>
              <a:gd name="connsiteX54" fmla="*/ 757238 w 2826544"/>
              <a:gd name="connsiteY54" fmla="*/ 1083469 h 1428750"/>
              <a:gd name="connsiteX55" fmla="*/ 757238 w 2826544"/>
              <a:gd name="connsiteY55" fmla="*/ 1116807 h 1428750"/>
              <a:gd name="connsiteX56" fmla="*/ 797719 w 2826544"/>
              <a:gd name="connsiteY56" fmla="*/ 1116807 h 1428750"/>
              <a:gd name="connsiteX57" fmla="*/ 797719 w 2826544"/>
              <a:gd name="connsiteY57" fmla="*/ 1128713 h 1428750"/>
              <a:gd name="connsiteX58" fmla="*/ 814388 w 2826544"/>
              <a:gd name="connsiteY58" fmla="*/ 1128713 h 1428750"/>
              <a:gd name="connsiteX59" fmla="*/ 814388 w 2826544"/>
              <a:gd name="connsiteY59" fmla="*/ 1154907 h 1428750"/>
              <a:gd name="connsiteX60" fmla="*/ 814388 w 2826544"/>
              <a:gd name="connsiteY60" fmla="*/ 1154907 h 1428750"/>
              <a:gd name="connsiteX61" fmla="*/ 833438 w 2826544"/>
              <a:gd name="connsiteY61" fmla="*/ 1154907 h 1428750"/>
              <a:gd name="connsiteX62" fmla="*/ 833438 w 2826544"/>
              <a:gd name="connsiteY62" fmla="*/ 1183482 h 1428750"/>
              <a:gd name="connsiteX63" fmla="*/ 842963 w 2826544"/>
              <a:gd name="connsiteY63" fmla="*/ 1183482 h 1428750"/>
              <a:gd name="connsiteX64" fmla="*/ 842963 w 2826544"/>
              <a:gd name="connsiteY64" fmla="*/ 1250157 h 1428750"/>
              <a:gd name="connsiteX65" fmla="*/ 1047750 w 2826544"/>
              <a:gd name="connsiteY65" fmla="*/ 1250157 h 1428750"/>
              <a:gd name="connsiteX66" fmla="*/ 1047750 w 2826544"/>
              <a:gd name="connsiteY66" fmla="*/ 1250157 h 1428750"/>
              <a:gd name="connsiteX67" fmla="*/ 1047750 w 2826544"/>
              <a:gd name="connsiteY67" fmla="*/ 1276350 h 1428750"/>
              <a:gd name="connsiteX68" fmla="*/ 1107282 w 2826544"/>
              <a:gd name="connsiteY68" fmla="*/ 1276350 h 1428750"/>
              <a:gd name="connsiteX69" fmla="*/ 1107282 w 2826544"/>
              <a:gd name="connsiteY69" fmla="*/ 1288257 h 1428750"/>
              <a:gd name="connsiteX70" fmla="*/ 1121569 w 2826544"/>
              <a:gd name="connsiteY70" fmla="*/ 1288257 h 1428750"/>
              <a:gd name="connsiteX71" fmla="*/ 1121569 w 2826544"/>
              <a:gd name="connsiteY71" fmla="*/ 1309688 h 1428750"/>
              <a:gd name="connsiteX72" fmla="*/ 1138238 w 2826544"/>
              <a:gd name="connsiteY72" fmla="*/ 1309688 h 1428750"/>
              <a:gd name="connsiteX73" fmla="*/ 1138238 w 2826544"/>
              <a:gd name="connsiteY73" fmla="*/ 1331119 h 1428750"/>
              <a:gd name="connsiteX74" fmla="*/ 1393032 w 2826544"/>
              <a:gd name="connsiteY74" fmla="*/ 1331119 h 1428750"/>
              <a:gd name="connsiteX75" fmla="*/ 1393032 w 2826544"/>
              <a:gd name="connsiteY75" fmla="*/ 1347788 h 1428750"/>
              <a:gd name="connsiteX76" fmla="*/ 1597819 w 2826544"/>
              <a:gd name="connsiteY76" fmla="*/ 1347788 h 1428750"/>
              <a:gd name="connsiteX77" fmla="*/ 1597819 w 2826544"/>
              <a:gd name="connsiteY77" fmla="*/ 1347788 h 1428750"/>
              <a:gd name="connsiteX78" fmla="*/ 1597819 w 2826544"/>
              <a:gd name="connsiteY78" fmla="*/ 1371600 h 1428750"/>
              <a:gd name="connsiteX79" fmla="*/ 1693069 w 2826544"/>
              <a:gd name="connsiteY79" fmla="*/ 1371600 h 1428750"/>
              <a:gd name="connsiteX80" fmla="*/ 1693069 w 2826544"/>
              <a:gd name="connsiteY80" fmla="*/ 1385888 h 1428750"/>
              <a:gd name="connsiteX81" fmla="*/ 1724025 w 2826544"/>
              <a:gd name="connsiteY81" fmla="*/ 1385888 h 1428750"/>
              <a:gd name="connsiteX82" fmla="*/ 1724025 w 2826544"/>
              <a:gd name="connsiteY82" fmla="*/ 1404938 h 1428750"/>
              <a:gd name="connsiteX83" fmla="*/ 1990725 w 2826544"/>
              <a:gd name="connsiteY83" fmla="*/ 1404938 h 1428750"/>
              <a:gd name="connsiteX84" fmla="*/ 1990725 w 2826544"/>
              <a:gd name="connsiteY84" fmla="*/ 1428750 h 1428750"/>
              <a:gd name="connsiteX85" fmla="*/ 2826544 w 2826544"/>
              <a:gd name="connsiteY85" fmla="*/ 1428750 h 1428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2826544" h="1428750">
                <a:moveTo>
                  <a:pt x="0" y="0"/>
                </a:moveTo>
                <a:lnTo>
                  <a:pt x="104775" y="0"/>
                </a:lnTo>
                <a:lnTo>
                  <a:pt x="104775" y="21432"/>
                </a:lnTo>
                <a:lnTo>
                  <a:pt x="176213" y="21432"/>
                </a:lnTo>
                <a:lnTo>
                  <a:pt x="176213" y="38100"/>
                </a:lnTo>
                <a:lnTo>
                  <a:pt x="202407" y="38100"/>
                </a:lnTo>
                <a:lnTo>
                  <a:pt x="202407" y="69057"/>
                </a:lnTo>
                <a:lnTo>
                  <a:pt x="242888" y="69057"/>
                </a:lnTo>
                <a:lnTo>
                  <a:pt x="242888" y="157163"/>
                </a:lnTo>
                <a:lnTo>
                  <a:pt x="259557" y="157163"/>
                </a:lnTo>
                <a:lnTo>
                  <a:pt x="259557" y="188119"/>
                </a:lnTo>
                <a:lnTo>
                  <a:pt x="271463" y="188119"/>
                </a:lnTo>
                <a:lnTo>
                  <a:pt x="271463" y="230982"/>
                </a:lnTo>
                <a:lnTo>
                  <a:pt x="278607" y="230982"/>
                </a:lnTo>
                <a:lnTo>
                  <a:pt x="278607" y="333375"/>
                </a:lnTo>
                <a:lnTo>
                  <a:pt x="278607" y="333375"/>
                </a:lnTo>
                <a:lnTo>
                  <a:pt x="278607" y="416719"/>
                </a:lnTo>
                <a:lnTo>
                  <a:pt x="285750" y="416719"/>
                </a:lnTo>
                <a:lnTo>
                  <a:pt x="285750" y="452438"/>
                </a:lnTo>
                <a:lnTo>
                  <a:pt x="328613" y="452438"/>
                </a:lnTo>
                <a:lnTo>
                  <a:pt x="328613" y="473869"/>
                </a:lnTo>
                <a:lnTo>
                  <a:pt x="366713" y="473869"/>
                </a:lnTo>
                <a:lnTo>
                  <a:pt x="366713" y="495300"/>
                </a:lnTo>
                <a:lnTo>
                  <a:pt x="395288" y="495300"/>
                </a:lnTo>
                <a:lnTo>
                  <a:pt x="395288" y="495300"/>
                </a:lnTo>
                <a:lnTo>
                  <a:pt x="395288" y="511969"/>
                </a:lnTo>
                <a:lnTo>
                  <a:pt x="426244" y="511969"/>
                </a:lnTo>
                <a:lnTo>
                  <a:pt x="426244" y="523875"/>
                </a:lnTo>
                <a:lnTo>
                  <a:pt x="435769" y="523875"/>
                </a:lnTo>
                <a:lnTo>
                  <a:pt x="435769" y="557213"/>
                </a:lnTo>
                <a:lnTo>
                  <a:pt x="466725" y="557213"/>
                </a:lnTo>
                <a:lnTo>
                  <a:pt x="466725" y="609600"/>
                </a:lnTo>
                <a:lnTo>
                  <a:pt x="483394" y="609600"/>
                </a:lnTo>
                <a:lnTo>
                  <a:pt x="483394" y="640557"/>
                </a:lnTo>
                <a:lnTo>
                  <a:pt x="497682" y="640557"/>
                </a:lnTo>
                <a:lnTo>
                  <a:pt x="497682" y="673894"/>
                </a:lnTo>
                <a:lnTo>
                  <a:pt x="497682" y="673894"/>
                </a:lnTo>
                <a:lnTo>
                  <a:pt x="511970" y="688182"/>
                </a:lnTo>
                <a:lnTo>
                  <a:pt x="531019" y="688182"/>
                </a:lnTo>
                <a:lnTo>
                  <a:pt x="531019" y="800100"/>
                </a:lnTo>
                <a:lnTo>
                  <a:pt x="547688" y="800100"/>
                </a:lnTo>
                <a:lnTo>
                  <a:pt x="547688" y="873919"/>
                </a:lnTo>
                <a:lnTo>
                  <a:pt x="557213" y="873919"/>
                </a:lnTo>
                <a:lnTo>
                  <a:pt x="557213" y="909638"/>
                </a:lnTo>
                <a:lnTo>
                  <a:pt x="564357" y="909638"/>
                </a:lnTo>
                <a:lnTo>
                  <a:pt x="564357" y="947738"/>
                </a:lnTo>
                <a:lnTo>
                  <a:pt x="564357" y="947738"/>
                </a:lnTo>
                <a:lnTo>
                  <a:pt x="564357" y="947738"/>
                </a:lnTo>
                <a:lnTo>
                  <a:pt x="581025" y="947738"/>
                </a:lnTo>
                <a:lnTo>
                  <a:pt x="581025" y="1016794"/>
                </a:lnTo>
                <a:lnTo>
                  <a:pt x="695325" y="1016794"/>
                </a:lnTo>
                <a:lnTo>
                  <a:pt x="695325" y="1050132"/>
                </a:lnTo>
                <a:lnTo>
                  <a:pt x="735807" y="1050132"/>
                </a:lnTo>
                <a:lnTo>
                  <a:pt x="735807" y="1083469"/>
                </a:lnTo>
                <a:lnTo>
                  <a:pt x="757238" y="1083469"/>
                </a:lnTo>
                <a:lnTo>
                  <a:pt x="757238" y="1116807"/>
                </a:lnTo>
                <a:lnTo>
                  <a:pt x="797719" y="1116807"/>
                </a:lnTo>
                <a:lnTo>
                  <a:pt x="797719" y="1128713"/>
                </a:lnTo>
                <a:lnTo>
                  <a:pt x="814388" y="1128713"/>
                </a:lnTo>
                <a:lnTo>
                  <a:pt x="814388" y="1154907"/>
                </a:lnTo>
                <a:lnTo>
                  <a:pt x="814388" y="1154907"/>
                </a:lnTo>
                <a:lnTo>
                  <a:pt x="833438" y="1154907"/>
                </a:lnTo>
                <a:lnTo>
                  <a:pt x="833438" y="1183482"/>
                </a:lnTo>
                <a:lnTo>
                  <a:pt x="842963" y="1183482"/>
                </a:lnTo>
                <a:lnTo>
                  <a:pt x="842963" y="1250157"/>
                </a:lnTo>
                <a:lnTo>
                  <a:pt x="1047750" y="1250157"/>
                </a:lnTo>
                <a:lnTo>
                  <a:pt x="1047750" y="1250157"/>
                </a:lnTo>
                <a:lnTo>
                  <a:pt x="1047750" y="1276350"/>
                </a:lnTo>
                <a:lnTo>
                  <a:pt x="1107282" y="1276350"/>
                </a:lnTo>
                <a:lnTo>
                  <a:pt x="1107282" y="1288257"/>
                </a:lnTo>
                <a:lnTo>
                  <a:pt x="1121569" y="1288257"/>
                </a:lnTo>
                <a:lnTo>
                  <a:pt x="1121569" y="1309688"/>
                </a:lnTo>
                <a:lnTo>
                  <a:pt x="1138238" y="1309688"/>
                </a:lnTo>
                <a:lnTo>
                  <a:pt x="1138238" y="1331119"/>
                </a:lnTo>
                <a:lnTo>
                  <a:pt x="1393032" y="1331119"/>
                </a:lnTo>
                <a:lnTo>
                  <a:pt x="1393032" y="1347788"/>
                </a:lnTo>
                <a:lnTo>
                  <a:pt x="1597819" y="1347788"/>
                </a:lnTo>
                <a:lnTo>
                  <a:pt x="1597819" y="1347788"/>
                </a:lnTo>
                <a:lnTo>
                  <a:pt x="1597819" y="1371600"/>
                </a:lnTo>
                <a:lnTo>
                  <a:pt x="1693069" y="1371600"/>
                </a:lnTo>
                <a:lnTo>
                  <a:pt x="1693069" y="1385888"/>
                </a:lnTo>
                <a:lnTo>
                  <a:pt x="1724025" y="1385888"/>
                </a:lnTo>
                <a:lnTo>
                  <a:pt x="1724025" y="1404938"/>
                </a:lnTo>
                <a:lnTo>
                  <a:pt x="1990725" y="1404938"/>
                </a:lnTo>
                <a:lnTo>
                  <a:pt x="1990725" y="1428750"/>
                </a:lnTo>
                <a:lnTo>
                  <a:pt x="2826544" y="1428750"/>
                </a:lnTo>
              </a:path>
            </a:pathLst>
          </a:custGeom>
          <a:noFill/>
          <a:ln w="28575">
            <a:solidFill>
              <a:schemeClr val="accent3"/>
            </a:solidFill>
            <a:miter lim="800000"/>
            <a:headEnd/>
            <a:tailEnd/>
          </a:ln>
        </p:spPr>
        <p:txBody>
          <a:bodyPr rtlCol="0" anchor="ctr"/>
          <a:lstStyle/>
          <a:p>
            <a:pPr algn="ctr"/>
            <a:endParaRPr lang="en-US" dirty="0"/>
          </a:p>
        </p:txBody>
      </p:sp>
      <p:sp>
        <p:nvSpPr>
          <p:cNvPr id="17" name="Freeform: Shape 16">
            <a:extLst>
              <a:ext uri="{FF2B5EF4-FFF2-40B4-BE49-F238E27FC236}">
                <a16:creationId xmlns:a16="http://schemas.microsoft.com/office/drawing/2014/main" id="{1D26217C-D44D-47B5-BEEA-246103A21A38}"/>
              </a:ext>
            </a:extLst>
          </p:cNvPr>
          <p:cNvSpPr/>
          <p:nvPr/>
        </p:nvSpPr>
        <p:spPr bwMode="auto">
          <a:xfrm>
            <a:off x="804756" y="2206998"/>
            <a:ext cx="3383757" cy="1666875"/>
          </a:xfrm>
          <a:custGeom>
            <a:avLst/>
            <a:gdLst>
              <a:gd name="connsiteX0" fmla="*/ 0 w 3383757"/>
              <a:gd name="connsiteY0" fmla="*/ 0 h 1666875"/>
              <a:gd name="connsiteX1" fmla="*/ 102394 w 3383757"/>
              <a:gd name="connsiteY1" fmla="*/ 0 h 1666875"/>
              <a:gd name="connsiteX2" fmla="*/ 102394 w 3383757"/>
              <a:gd name="connsiteY2" fmla="*/ 0 h 1666875"/>
              <a:gd name="connsiteX3" fmla="*/ 102394 w 3383757"/>
              <a:gd name="connsiteY3" fmla="*/ 16669 h 1666875"/>
              <a:gd name="connsiteX4" fmla="*/ 171450 w 3383757"/>
              <a:gd name="connsiteY4" fmla="*/ 16669 h 1666875"/>
              <a:gd name="connsiteX5" fmla="*/ 257175 w 3383757"/>
              <a:gd name="connsiteY5" fmla="*/ 16669 h 1666875"/>
              <a:gd name="connsiteX6" fmla="*/ 257175 w 3383757"/>
              <a:gd name="connsiteY6" fmla="*/ 40481 h 1666875"/>
              <a:gd name="connsiteX7" fmla="*/ 269082 w 3383757"/>
              <a:gd name="connsiteY7" fmla="*/ 40481 h 1666875"/>
              <a:gd name="connsiteX8" fmla="*/ 269082 w 3383757"/>
              <a:gd name="connsiteY8" fmla="*/ 57150 h 1666875"/>
              <a:gd name="connsiteX9" fmla="*/ 269082 w 3383757"/>
              <a:gd name="connsiteY9" fmla="*/ 57150 h 1666875"/>
              <a:gd name="connsiteX10" fmla="*/ 280988 w 3383757"/>
              <a:gd name="connsiteY10" fmla="*/ 69056 h 1666875"/>
              <a:gd name="connsiteX11" fmla="*/ 300038 w 3383757"/>
              <a:gd name="connsiteY11" fmla="*/ 69056 h 1666875"/>
              <a:gd name="connsiteX12" fmla="*/ 300038 w 3383757"/>
              <a:gd name="connsiteY12" fmla="*/ 90487 h 1666875"/>
              <a:gd name="connsiteX13" fmla="*/ 342900 w 3383757"/>
              <a:gd name="connsiteY13" fmla="*/ 90487 h 1666875"/>
              <a:gd name="connsiteX14" fmla="*/ 342900 w 3383757"/>
              <a:gd name="connsiteY14" fmla="*/ 104775 h 1666875"/>
              <a:gd name="connsiteX15" fmla="*/ 361950 w 3383757"/>
              <a:gd name="connsiteY15" fmla="*/ 104775 h 1666875"/>
              <a:gd name="connsiteX16" fmla="*/ 361950 w 3383757"/>
              <a:gd name="connsiteY16" fmla="*/ 119062 h 1666875"/>
              <a:gd name="connsiteX17" fmla="*/ 461963 w 3383757"/>
              <a:gd name="connsiteY17" fmla="*/ 119062 h 1666875"/>
              <a:gd name="connsiteX18" fmla="*/ 461963 w 3383757"/>
              <a:gd name="connsiteY18" fmla="*/ 135731 h 1666875"/>
              <a:gd name="connsiteX19" fmla="*/ 473869 w 3383757"/>
              <a:gd name="connsiteY19" fmla="*/ 135731 h 1666875"/>
              <a:gd name="connsiteX20" fmla="*/ 473869 w 3383757"/>
              <a:gd name="connsiteY20" fmla="*/ 157162 h 1666875"/>
              <a:gd name="connsiteX21" fmla="*/ 528638 w 3383757"/>
              <a:gd name="connsiteY21" fmla="*/ 157162 h 1666875"/>
              <a:gd name="connsiteX22" fmla="*/ 528638 w 3383757"/>
              <a:gd name="connsiteY22" fmla="*/ 180975 h 1666875"/>
              <a:gd name="connsiteX23" fmla="*/ 542925 w 3383757"/>
              <a:gd name="connsiteY23" fmla="*/ 180975 h 1666875"/>
              <a:gd name="connsiteX24" fmla="*/ 542925 w 3383757"/>
              <a:gd name="connsiteY24" fmla="*/ 202406 h 1666875"/>
              <a:gd name="connsiteX25" fmla="*/ 557213 w 3383757"/>
              <a:gd name="connsiteY25" fmla="*/ 202406 h 1666875"/>
              <a:gd name="connsiteX26" fmla="*/ 557213 w 3383757"/>
              <a:gd name="connsiteY26" fmla="*/ 230981 h 1666875"/>
              <a:gd name="connsiteX27" fmla="*/ 557213 w 3383757"/>
              <a:gd name="connsiteY27" fmla="*/ 230981 h 1666875"/>
              <a:gd name="connsiteX28" fmla="*/ 557213 w 3383757"/>
              <a:gd name="connsiteY28" fmla="*/ 252412 h 1666875"/>
              <a:gd name="connsiteX29" fmla="*/ 585788 w 3383757"/>
              <a:gd name="connsiteY29" fmla="*/ 252412 h 1666875"/>
              <a:gd name="connsiteX30" fmla="*/ 585788 w 3383757"/>
              <a:gd name="connsiteY30" fmla="*/ 269081 h 1666875"/>
              <a:gd name="connsiteX31" fmla="*/ 585788 w 3383757"/>
              <a:gd name="connsiteY31" fmla="*/ 269081 h 1666875"/>
              <a:gd name="connsiteX32" fmla="*/ 597694 w 3383757"/>
              <a:gd name="connsiteY32" fmla="*/ 280987 h 1666875"/>
              <a:gd name="connsiteX33" fmla="*/ 619125 w 3383757"/>
              <a:gd name="connsiteY33" fmla="*/ 280987 h 1666875"/>
              <a:gd name="connsiteX34" fmla="*/ 619125 w 3383757"/>
              <a:gd name="connsiteY34" fmla="*/ 295275 h 1666875"/>
              <a:gd name="connsiteX35" fmla="*/ 642938 w 3383757"/>
              <a:gd name="connsiteY35" fmla="*/ 295275 h 1666875"/>
              <a:gd name="connsiteX36" fmla="*/ 642938 w 3383757"/>
              <a:gd name="connsiteY36" fmla="*/ 295275 h 1666875"/>
              <a:gd name="connsiteX37" fmla="*/ 721519 w 3383757"/>
              <a:gd name="connsiteY37" fmla="*/ 295275 h 1666875"/>
              <a:gd name="connsiteX38" fmla="*/ 721519 w 3383757"/>
              <a:gd name="connsiteY38" fmla="*/ 319087 h 1666875"/>
              <a:gd name="connsiteX39" fmla="*/ 740569 w 3383757"/>
              <a:gd name="connsiteY39" fmla="*/ 319087 h 1666875"/>
              <a:gd name="connsiteX40" fmla="*/ 740569 w 3383757"/>
              <a:gd name="connsiteY40" fmla="*/ 333375 h 1666875"/>
              <a:gd name="connsiteX41" fmla="*/ 752475 w 3383757"/>
              <a:gd name="connsiteY41" fmla="*/ 333375 h 1666875"/>
              <a:gd name="connsiteX42" fmla="*/ 752475 w 3383757"/>
              <a:gd name="connsiteY42" fmla="*/ 347662 h 1666875"/>
              <a:gd name="connsiteX43" fmla="*/ 819150 w 3383757"/>
              <a:gd name="connsiteY43" fmla="*/ 347662 h 1666875"/>
              <a:gd name="connsiteX44" fmla="*/ 819150 w 3383757"/>
              <a:gd name="connsiteY44" fmla="*/ 364331 h 1666875"/>
              <a:gd name="connsiteX45" fmla="*/ 838200 w 3383757"/>
              <a:gd name="connsiteY45" fmla="*/ 364331 h 1666875"/>
              <a:gd name="connsiteX46" fmla="*/ 838200 w 3383757"/>
              <a:gd name="connsiteY46" fmla="*/ 381000 h 1666875"/>
              <a:gd name="connsiteX47" fmla="*/ 838200 w 3383757"/>
              <a:gd name="connsiteY47" fmla="*/ 381000 h 1666875"/>
              <a:gd name="connsiteX48" fmla="*/ 838200 w 3383757"/>
              <a:gd name="connsiteY48" fmla="*/ 416719 h 1666875"/>
              <a:gd name="connsiteX49" fmla="*/ 862013 w 3383757"/>
              <a:gd name="connsiteY49" fmla="*/ 416719 h 1666875"/>
              <a:gd name="connsiteX50" fmla="*/ 862013 w 3383757"/>
              <a:gd name="connsiteY50" fmla="*/ 438150 h 1666875"/>
              <a:gd name="connsiteX51" fmla="*/ 862013 w 3383757"/>
              <a:gd name="connsiteY51" fmla="*/ 438150 h 1666875"/>
              <a:gd name="connsiteX52" fmla="*/ 878682 w 3383757"/>
              <a:gd name="connsiteY52" fmla="*/ 454819 h 1666875"/>
              <a:gd name="connsiteX53" fmla="*/ 909638 w 3383757"/>
              <a:gd name="connsiteY53" fmla="*/ 454819 h 1666875"/>
              <a:gd name="connsiteX54" fmla="*/ 916782 w 3383757"/>
              <a:gd name="connsiteY54" fmla="*/ 461963 h 1666875"/>
              <a:gd name="connsiteX55" fmla="*/ 995363 w 3383757"/>
              <a:gd name="connsiteY55" fmla="*/ 461963 h 1666875"/>
              <a:gd name="connsiteX56" fmla="*/ 995363 w 3383757"/>
              <a:gd name="connsiteY56" fmla="*/ 478631 h 1666875"/>
              <a:gd name="connsiteX57" fmla="*/ 1092994 w 3383757"/>
              <a:gd name="connsiteY57" fmla="*/ 478631 h 1666875"/>
              <a:gd name="connsiteX58" fmla="*/ 1092994 w 3383757"/>
              <a:gd name="connsiteY58" fmla="*/ 492919 h 1666875"/>
              <a:gd name="connsiteX59" fmla="*/ 1107282 w 3383757"/>
              <a:gd name="connsiteY59" fmla="*/ 492919 h 1666875"/>
              <a:gd name="connsiteX60" fmla="*/ 1107282 w 3383757"/>
              <a:gd name="connsiteY60" fmla="*/ 507206 h 1666875"/>
              <a:gd name="connsiteX61" fmla="*/ 1128713 w 3383757"/>
              <a:gd name="connsiteY61" fmla="*/ 507206 h 1666875"/>
              <a:gd name="connsiteX62" fmla="*/ 1128713 w 3383757"/>
              <a:gd name="connsiteY62" fmla="*/ 564356 h 1666875"/>
              <a:gd name="connsiteX63" fmla="*/ 1154907 w 3383757"/>
              <a:gd name="connsiteY63" fmla="*/ 564356 h 1666875"/>
              <a:gd name="connsiteX64" fmla="*/ 1154907 w 3383757"/>
              <a:gd name="connsiteY64" fmla="*/ 564356 h 1666875"/>
              <a:gd name="connsiteX65" fmla="*/ 1154907 w 3383757"/>
              <a:gd name="connsiteY65" fmla="*/ 583406 h 1666875"/>
              <a:gd name="connsiteX66" fmla="*/ 1228725 w 3383757"/>
              <a:gd name="connsiteY66" fmla="*/ 583406 h 1666875"/>
              <a:gd name="connsiteX67" fmla="*/ 1331119 w 3383757"/>
              <a:gd name="connsiteY67" fmla="*/ 583406 h 1666875"/>
              <a:gd name="connsiteX68" fmla="*/ 1331119 w 3383757"/>
              <a:gd name="connsiteY68" fmla="*/ 583406 h 1666875"/>
              <a:gd name="connsiteX69" fmla="*/ 1331119 w 3383757"/>
              <a:gd name="connsiteY69" fmla="*/ 583406 h 1666875"/>
              <a:gd name="connsiteX70" fmla="*/ 1331119 w 3383757"/>
              <a:gd name="connsiteY70" fmla="*/ 607219 h 1666875"/>
              <a:gd name="connsiteX71" fmla="*/ 1364457 w 3383757"/>
              <a:gd name="connsiteY71" fmla="*/ 607219 h 1666875"/>
              <a:gd name="connsiteX72" fmla="*/ 1364457 w 3383757"/>
              <a:gd name="connsiteY72" fmla="*/ 607219 h 1666875"/>
              <a:gd name="connsiteX73" fmla="*/ 1364457 w 3383757"/>
              <a:gd name="connsiteY73" fmla="*/ 623887 h 1666875"/>
              <a:gd name="connsiteX74" fmla="*/ 1402557 w 3383757"/>
              <a:gd name="connsiteY74" fmla="*/ 623887 h 1666875"/>
              <a:gd name="connsiteX75" fmla="*/ 1402557 w 3383757"/>
              <a:gd name="connsiteY75" fmla="*/ 645319 h 1666875"/>
              <a:gd name="connsiteX76" fmla="*/ 1426369 w 3383757"/>
              <a:gd name="connsiteY76" fmla="*/ 645319 h 1666875"/>
              <a:gd name="connsiteX77" fmla="*/ 1426369 w 3383757"/>
              <a:gd name="connsiteY77" fmla="*/ 683419 h 1666875"/>
              <a:gd name="connsiteX78" fmla="*/ 1447800 w 3383757"/>
              <a:gd name="connsiteY78" fmla="*/ 683419 h 1666875"/>
              <a:gd name="connsiteX79" fmla="*/ 1447800 w 3383757"/>
              <a:gd name="connsiteY79" fmla="*/ 683419 h 1666875"/>
              <a:gd name="connsiteX80" fmla="*/ 1447800 w 3383757"/>
              <a:gd name="connsiteY80" fmla="*/ 683419 h 1666875"/>
              <a:gd name="connsiteX81" fmla="*/ 1447800 w 3383757"/>
              <a:gd name="connsiteY81" fmla="*/ 702469 h 1666875"/>
              <a:gd name="connsiteX82" fmla="*/ 1662113 w 3383757"/>
              <a:gd name="connsiteY82" fmla="*/ 702469 h 1666875"/>
              <a:gd name="connsiteX83" fmla="*/ 1662113 w 3383757"/>
              <a:gd name="connsiteY83" fmla="*/ 733425 h 1666875"/>
              <a:gd name="connsiteX84" fmla="*/ 1683544 w 3383757"/>
              <a:gd name="connsiteY84" fmla="*/ 733425 h 1666875"/>
              <a:gd name="connsiteX85" fmla="*/ 1683544 w 3383757"/>
              <a:gd name="connsiteY85" fmla="*/ 757237 h 1666875"/>
              <a:gd name="connsiteX86" fmla="*/ 1704975 w 3383757"/>
              <a:gd name="connsiteY86" fmla="*/ 757237 h 1666875"/>
              <a:gd name="connsiteX87" fmla="*/ 1704975 w 3383757"/>
              <a:gd name="connsiteY87" fmla="*/ 778669 h 1666875"/>
              <a:gd name="connsiteX88" fmla="*/ 1719263 w 3383757"/>
              <a:gd name="connsiteY88" fmla="*/ 778669 h 1666875"/>
              <a:gd name="connsiteX89" fmla="*/ 1719263 w 3383757"/>
              <a:gd name="connsiteY89" fmla="*/ 816769 h 1666875"/>
              <a:gd name="connsiteX90" fmla="*/ 1950244 w 3383757"/>
              <a:gd name="connsiteY90" fmla="*/ 816769 h 1666875"/>
              <a:gd name="connsiteX91" fmla="*/ 1950244 w 3383757"/>
              <a:gd name="connsiteY91" fmla="*/ 854869 h 1666875"/>
              <a:gd name="connsiteX92" fmla="*/ 1971675 w 3383757"/>
              <a:gd name="connsiteY92" fmla="*/ 854869 h 1666875"/>
              <a:gd name="connsiteX93" fmla="*/ 1971675 w 3383757"/>
              <a:gd name="connsiteY93" fmla="*/ 854869 h 1666875"/>
              <a:gd name="connsiteX94" fmla="*/ 2021682 w 3383757"/>
              <a:gd name="connsiteY94" fmla="*/ 854869 h 1666875"/>
              <a:gd name="connsiteX95" fmla="*/ 2021682 w 3383757"/>
              <a:gd name="connsiteY95" fmla="*/ 869156 h 1666875"/>
              <a:gd name="connsiteX96" fmla="*/ 2057400 w 3383757"/>
              <a:gd name="connsiteY96" fmla="*/ 869156 h 1666875"/>
              <a:gd name="connsiteX97" fmla="*/ 2057400 w 3383757"/>
              <a:gd name="connsiteY97" fmla="*/ 869156 h 1666875"/>
              <a:gd name="connsiteX98" fmla="*/ 2176463 w 3383757"/>
              <a:gd name="connsiteY98" fmla="*/ 869156 h 1666875"/>
              <a:gd name="connsiteX99" fmla="*/ 2176463 w 3383757"/>
              <a:gd name="connsiteY99" fmla="*/ 888206 h 1666875"/>
              <a:gd name="connsiteX100" fmla="*/ 2238375 w 3383757"/>
              <a:gd name="connsiteY100" fmla="*/ 888206 h 1666875"/>
              <a:gd name="connsiteX101" fmla="*/ 2238375 w 3383757"/>
              <a:gd name="connsiteY101" fmla="*/ 916781 h 1666875"/>
              <a:gd name="connsiteX102" fmla="*/ 2255044 w 3383757"/>
              <a:gd name="connsiteY102" fmla="*/ 916781 h 1666875"/>
              <a:gd name="connsiteX103" fmla="*/ 2255044 w 3383757"/>
              <a:gd name="connsiteY103" fmla="*/ 942975 h 1666875"/>
              <a:gd name="connsiteX104" fmla="*/ 2278857 w 3383757"/>
              <a:gd name="connsiteY104" fmla="*/ 942975 h 1666875"/>
              <a:gd name="connsiteX105" fmla="*/ 2278857 w 3383757"/>
              <a:gd name="connsiteY105" fmla="*/ 952500 h 1666875"/>
              <a:gd name="connsiteX106" fmla="*/ 2621757 w 3383757"/>
              <a:gd name="connsiteY106" fmla="*/ 952500 h 1666875"/>
              <a:gd name="connsiteX107" fmla="*/ 2621757 w 3383757"/>
              <a:gd name="connsiteY107" fmla="*/ 976312 h 1666875"/>
              <a:gd name="connsiteX108" fmla="*/ 2790825 w 3383757"/>
              <a:gd name="connsiteY108" fmla="*/ 976312 h 1666875"/>
              <a:gd name="connsiteX109" fmla="*/ 2790825 w 3383757"/>
              <a:gd name="connsiteY109" fmla="*/ 1021556 h 1666875"/>
              <a:gd name="connsiteX110" fmla="*/ 3383757 w 3383757"/>
              <a:gd name="connsiteY110" fmla="*/ 1021556 h 1666875"/>
              <a:gd name="connsiteX111" fmla="*/ 3383757 w 3383757"/>
              <a:gd name="connsiteY111" fmla="*/ 1666875 h 1666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83757" h="1666875">
                <a:moveTo>
                  <a:pt x="0" y="0"/>
                </a:moveTo>
                <a:lnTo>
                  <a:pt x="102394" y="0"/>
                </a:lnTo>
                <a:lnTo>
                  <a:pt x="102394" y="0"/>
                </a:lnTo>
                <a:lnTo>
                  <a:pt x="102394" y="16669"/>
                </a:lnTo>
                <a:lnTo>
                  <a:pt x="171450" y="16669"/>
                </a:lnTo>
                <a:lnTo>
                  <a:pt x="257175" y="16669"/>
                </a:lnTo>
                <a:lnTo>
                  <a:pt x="257175" y="40481"/>
                </a:lnTo>
                <a:lnTo>
                  <a:pt x="269082" y="40481"/>
                </a:lnTo>
                <a:lnTo>
                  <a:pt x="269082" y="57150"/>
                </a:lnTo>
                <a:lnTo>
                  <a:pt x="269082" y="57150"/>
                </a:lnTo>
                <a:lnTo>
                  <a:pt x="280988" y="69056"/>
                </a:lnTo>
                <a:lnTo>
                  <a:pt x="300038" y="69056"/>
                </a:lnTo>
                <a:lnTo>
                  <a:pt x="300038" y="90487"/>
                </a:lnTo>
                <a:lnTo>
                  <a:pt x="342900" y="90487"/>
                </a:lnTo>
                <a:lnTo>
                  <a:pt x="342900" y="104775"/>
                </a:lnTo>
                <a:lnTo>
                  <a:pt x="361950" y="104775"/>
                </a:lnTo>
                <a:lnTo>
                  <a:pt x="361950" y="119062"/>
                </a:lnTo>
                <a:lnTo>
                  <a:pt x="461963" y="119062"/>
                </a:lnTo>
                <a:lnTo>
                  <a:pt x="461963" y="135731"/>
                </a:lnTo>
                <a:lnTo>
                  <a:pt x="473869" y="135731"/>
                </a:lnTo>
                <a:lnTo>
                  <a:pt x="473869" y="157162"/>
                </a:lnTo>
                <a:lnTo>
                  <a:pt x="528638" y="157162"/>
                </a:lnTo>
                <a:lnTo>
                  <a:pt x="528638" y="180975"/>
                </a:lnTo>
                <a:lnTo>
                  <a:pt x="542925" y="180975"/>
                </a:lnTo>
                <a:lnTo>
                  <a:pt x="542925" y="202406"/>
                </a:lnTo>
                <a:lnTo>
                  <a:pt x="557213" y="202406"/>
                </a:lnTo>
                <a:lnTo>
                  <a:pt x="557213" y="230981"/>
                </a:lnTo>
                <a:lnTo>
                  <a:pt x="557213" y="230981"/>
                </a:lnTo>
                <a:lnTo>
                  <a:pt x="557213" y="252412"/>
                </a:lnTo>
                <a:lnTo>
                  <a:pt x="585788" y="252412"/>
                </a:lnTo>
                <a:lnTo>
                  <a:pt x="585788" y="269081"/>
                </a:lnTo>
                <a:lnTo>
                  <a:pt x="585788" y="269081"/>
                </a:lnTo>
                <a:lnTo>
                  <a:pt x="597694" y="280987"/>
                </a:lnTo>
                <a:lnTo>
                  <a:pt x="619125" y="280987"/>
                </a:lnTo>
                <a:lnTo>
                  <a:pt x="619125" y="295275"/>
                </a:lnTo>
                <a:lnTo>
                  <a:pt x="642938" y="295275"/>
                </a:lnTo>
                <a:lnTo>
                  <a:pt x="642938" y="295275"/>
                </a:lnTo>
                <a:lnTo>
                  <a:pt x="721519" y="295275"/>
                </a:lnTo>
                <a:lnTo>
                  <a:pt x="721519" y="319087"/>
                </a:lnTo>
                <a:lnTo>
                  <a:pt x="740569" y="319087"/>
                </a:lnTo>
                <a:lnTo>
                  <a:pt x="740569" y="333375"/>
                </a:lnTo>
                <a:lnTo>
                  <a:pt x="752475" y="333375"/>
                </a:lnTo>
                <a:lnTo>
                  <a:pt x="752475" y="347662"/>
                </a:lnTo>
                <a:lnTo>
                  <a:pt x="819150" y="347662"/>
                </a:lnTo>
                <a:lnTo>
                  <a:pt x="819150" y="364331"/>
                </a:lnTo>
                <a:lnTo>
                  <a:pt x="838200" y="364331"/>
                </a:lnTo>
                <a:lnTo>
                  <a:pt x="838200" y="381000"/>
                </a:lnTo>
                <a:lnTo>
                  <a:pt x="838200" y="381000"/>
                </a:lnTo>
                <a:lnTo>
                  <a:pt x="838200" y="416719"/>
                </a:lnTo>
                <a:lnTo>
                  <a:pt x="862013" y="416719"/>
                </a:lnTo>
                <a:lnTo>
                  <a:pt x="862013" y="438150"/>
                </a:lnTo>
                <a:lnTo>
                  <a:pt x="862013" y="438150"/>
                </a:lnTo>
                <a:lnTo>
                  <a:pt x="878682" y="454819"/>
                </a:lnTo>
                <a:lnTo>
                  <a:pt x="909638" y="454819"/>
                </a:lnTo>
                <a:lnTo>
                  <a:pt x="916782" y="461963"/>
                </a:lnTo>
                <a:lnTo>
                  <a:pt x="995363" y="461963"/>
                </a:lnTo>
                <a:lnTo>
                  <a:pt x="995363" y="478631"/>
                </a:lnTo>
                <a:lnTo>
                  <a:pt x="1092994" y="478631"/>
                </a:lnTo>
                <a:lnTo>
                  <a:pt x="1092994" y="492919"/>
                </a:lnTo>
                <a:lnTo>
                  <a:pt x="1107282" y="492919"/>
                </a:lnTo>
                <a:lnTo>
                  <a:pt x="1107282" y="507206"/>
                </a:lnTo>
                <a:lnTo>
                  <a:pt x="1128713" y="507206"/>
                </a:lnTo>
                <a:lnTo>
                  <a:pt x="1128713" y="564356"/>
                </a:lnTo>
                <a:lnTo>
                  <a:pt x="1154907" y="564356"/>
                </a:lnTo>
                <a:lnTo>
                  <a:pt x="1154907" y="564356"/>
                </a:lnTo>
                <a:lnTo>
                  <a:pt x="1154907" y="583406"/>
                </a:lnTo>
                <a:lnTo>
                  <a:pt x="1228725" y="583406"/>
                </a:lnTo>
                <a:lnTo>
                  <a:pt x="1331119" y="583406"/>
                </a:lnTo>
                <a:lnTo>
                  <a:pt x="1331119" y="583406"/>
                </a:lnTo>
                <a:lnTo>
                  <a:pt x="1331119" y="583406"/>
                </a:lnTo>
                <a:lnTo>
                  <a:pt x="1331119" y="607219"/>
                </a:lnTo>
                <a:lnTo>
                  <a:pt x="1364457" y="607219"/>
                </a:lnTo>
                <a:lnTo>
                  <a:pt x="1364457" y="607219"/>
                </a:lnTo>
                <a:lnTo>
                  <a:pt x="1364457" y="623887"/>
                </a:lnTo>
                <a:lnTo>
                  <a:pt x="1402557" y="623887"/>
                </a:lnTo>
                <a:lnTo>
                  <a:pt x="1402557" y="645319"/>
                </a:lnTo>
                <a:lnTo>
                  <a:pt x="1426369" y="645319"/>
                </a:lnTo>
                <a:lnTo>
                  <a:pt x="1426369" y="683419"/>
                </a:lnTo>
                <a:lnTo>
                  <a:pt x="1447800" y="683419"/>
                </a:lnTo>
                <a:lnTo>
                  <a:pt x="1447800" y="683419"/>
                </a:lnTo>
                <a:lnTo>
                  <a:pt x="1447800" y="683419"/>
                </a:lnTo>
                <a:lnTo>
                  <a:pt x="1447800" y="702469"/>
                </a:lnTo>
                <a:lnTo>
                  <a:pt x="1662113" y="702469"/>
                </a:lnTo>
                <a:lnTo>
                  <a:pt x="1662113" y="733425"/>
                </a:lnTo>
                <a:lnTo>
                  <a:pt x="1683544" y="733425"/>
                </a:lnTo>
                <a:lnTo>
                  <a:pt x="1683544" y="757237"/>
                </a:lnTo>
                <a:lnTo>
                  <a:pt x="1704975" y="757237"/>
                </a:lnTo>
                <a:lnTo>
                  <a:pt x="1704975" y="778669"/>
                </a:lnTo>
                <a:lnTo>
                  <a:pt x="1719263" y="778669"/>
                </a:lnTo>
                <a:lnTo>
                  <a:pt x="1719263" y="816769"/>
                </a:lnTo>
                <a:lnTo>
                  <a:pt x="1950244" y="816769"/>
                </a:lnTo>
                <a:lnTo>
                  <a:pt x="1950244" y="854869"/>
                </a:lnTo>
                <a:lnTo>
                  <a:pt x="1971675" y="854869"/>
                </a:lnTo>
                <a:lnTo>
                  <a:pt x="1971675" y="854869"/>
                </a:lnTo>
                <a:lnTo>
                  <a:pt x="2021682" y="854869"/>
                </a:lnTo>
                <a:lnTo>
                  <a:pt x="2021682" y="869156"/>
                </a:lnTo>
                <a:lnTo>
                  <a:pt x="2057400" y="869156"/>
                </a:lnTo>
                <a:lnTo>
                  <a:pt x="2057400" y="869156"/>
                </a:lnTo>
                <a:lnTo>
                  <a:pt x="2176463" y="869156"/>
                </a:lnTo>
                <a:lnTo>
                  <a:pt x="2176463" y="888206"/>
                </a:lnTo>
                <a:lnTo>
                  <a:pt x="2238375" y="888206"/>
                </a:lnTo>
                <a:lnTo>
                  <a:pt x="2238375" y="916781"/>
                </a:lnTo>
                <a:lnTo>
                  <a:pt x="2255044" y="916781"/>
                </a:lnTo>
                <a:lnTo>
                  <a:pt x="2255044" y="942975"/>
                </a:lnTo>
                <a:lnTo>
                  <a:pt x="2278857" y="942975"/>
                </a:lnTo>
                <a:lnTo>
                  <a:pt x="2278857" y="952500"/>
                </a:lnTo>
                <a:lnTo>
                  <a:pt x="2621757" y="952500"/>
                </a:lnTo>
                <a:lnTo>
                  <a:pt x="2621757" y="976312"/>
                </a:lnTo>
                <a:lnTo>
                  <a:pt x="2790825" y="976312"/>
                </a:lnTo>
                <a:lnTo>
                  <a:pt x="2790825" y="1021556"/>
                </a:lnTo>
                <a:lnTo>
                  <a:pt x="3383757" y="1021556"/>
                </a:lnTo>
                <a:lnTo>
                  <a:pt x="3383757" y="1666875"/>
                </a:lnTo>
              </a:path>
            </a:pathLst>
          </a:custGeom>
          <a:noFill/>
          <a:ln w="28575">
            <a:solidFill>
              <a:schemeClr val="accent1"/>
            </a:solidFill>
            <a:miter lim="800000"/>
            <a:headEnd/>
            <a:tailEnd/>
          </a:ln>
        </p:spPr>
        <p:txBody>
          <a:bodyPr rtlCol="0" anchor="ctr"/>
          <a:lstStyle/>
          <a:p>
            <a:pPr algn="ctr"/>
            <a:endParaRPr lang="en-US" dirty="0"/>
          </a:p>
        </p:txBody>
      </p:sp>
      <p:grpSp>
        <p:nvGrpSpPr>
          <p:cNvPr id="23" name="Group 22">
            <a:extLst>
              <a:ext uri="{FF2B5EF4-FFF2-40B4-BE49-F238E27FC236}">
                <a16:creationId xmlns:a16="http://schemas.microsoft.com/office/drawing/2014/main" id="{0B8FBF26-F0FD-4AA7-B16F-111B300E3EBD}"/>
              </a:ext>
            </a:extLst>
          </p:cNvPr>
          <p:cNvGrpSpPr/>
          <p:nvPr/>
        </p:nvGrpSpPr>
        <p:grpSpPr>
          <a:xfrm>
            <a:off x="1907480" y="2741819"/>
            <a:ext cx="91990" cy="91990"/>
            <a:chOff x="2133805" y="2745165"/>
            <a:chExt cx="91990" cy="91990"/>
          </a:xfrm>
        </p:grpSpPr>
        <p:cxnSp>
          <p:nvCxnSpPr>
            <p:cNvPr id="21" name="Straight Connector 20">
              <a:extLst>
                <a:ext uri="{FF2B5EF4-FFF2-40B4-BE49-F238E27FC236}">
                  <a16:creationId xmlns:a16="http://schemas.microsoft.com/office/drawing/2014/main" id="{6826F030-2372-4807-8A11-7B327FBDD0B4}"/>
                </a:ext>
              </a:extLst>
            </p:cNvPr>
            <p:cNvCxnSpPr>
              <a:cxnSpLocks/>
            </p:cNvCxnSpPr>
            <p:nvPr/>
          </p:nvCxnSpPr>
          <p:spPr bwMode="auto">
            <a:xfrm>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4BD96F1E-A246-4A90-B15C-F42762A71169}"/>
                </a:ext>
              </a:extLst>
            </p:cNvPr>
            <p:cNvCxnSpPr>
              <a:cxnSpLocks/>
            </p:cNvCxnSpPr>
            <p:nvPr/>
          </p:nvCxnSpPr>
          <p:spPr bwMode="auto">
            <a:xfrm rot="5400000">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6" name="Group 75">
            <a:extLst>
              <a:ext uri="{FF2B5EF4-FFF2-40B4-BE49-F238E27FC236}">
                <a16:creationId xmlns:a16="http://schemas.microsoft.com/office/drawing/2014/main" id="{B42FC897-67D8-4C24-9DD9-91F2A95D0F1D}"/>
              </a:ext>
            </a:extLst>
          </p:cNvPr>
          <p:cNvGrpSpPr/>
          <p:nvPr/>
        </p:nvGrpSpPr>
        <p:grpSpPr>
          <a:xfrm>
            <a:off x="1983631" y="2741819"/>
            <a:ext cx="91990" cy="91990"/>
            <a:chOff x="2133805" y="2745165"/>
            <a:chExt cx="91990" cy="91990"/>
          </a:xfrm>
        </p:grpSpPr>
        <p:cxnSp>
          <p:nvCxnSpPr>
            <p:cNvPr id="77" name="Straight Connector 76">
              <a:extLst>
                <a:ext uri="{FF2B5EF4-FFF2-40B4-BE49-F238E27FC236}">
                  <a16:creationId xmlns:a16="http://schemas.microsoft.com/office/drawing/2014/main" id="{6E148CC8-EB55-45B5-9867-04593A639259}"/>
                </a:ext>
              </a:extLst>
            </p:cNvPr>
            <p:cNvCxnSpPr>
              <a:cxnSpLocks/>
            </p:cNvCxnSpPr>
            <p:nvPr/>
          </p:nvCxnSpPr>
          <p:spPr bwMode="auto">
            <a:xfrm>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8F1DF849-24D1-4B14-BA04-D6379A0103A4}"/>
                </a:ext>
              </a:extLst>
            </p:cNvPr>
            <p:cNvCxnSpPr>
              <a:cxnSpLocks/>
            </p:cNvCxnSpPr>
            <p:nvPr/>
          </p:nvCxnSpPr>
          <p:spPr bwMode="auto">
            <a:xfrm rot="5400000">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9" name="Group 78">
            <a:extLst>
              <a:ext uri="{FF2B5EF4-FFF2-40B4-BE49-F238E27FC236}">
                <a16:creationId xmlns:a16="http://schemas.microsoft.com/office/drawing/2014/main" id="{C2EC942A-126D-42F4-8192-DFF630C751DE}"/>
              </a:ext>
            </a:extLst>
          </p:cNvPr>
          <p:cNvGrpSpPr/>
          <p:nvPr/>
        </p:nvGrpSpPr>
        <p:grpSpPr>
          <a:xfrm>
            <a:off x="2165486" y="2806340"/>
            <a:ext cx="91990" cy="91990"/>
            <a:chOff x="2133805" y="2745165"/>
            <a:chExt cx="91990" cy="91990"/>
          </a:xfrm>
        </p:grpSpPr>
        <p:cxnSp>
          <p:nvCxnSpPr>
            <p:cNvPr id="80" name="Straight Connector 79">
              <a:extLst>
                <a:ext uri="{FF2B5EF4-FFF2-40B4-BE49-F238E27FC236}">
                  <a16:creationId xmlns:a16="http://schemas.microsoft.com/office/drawing/2014/main" id="{978EDA8F-CCB6-456A-A2F9-CA4553F6C1D4}"/>
                </a:ext>
              </a:extLst>
            </p:cNvPr>
            <p:cNvCxnSpPr>
              <a:cxnSpLocks/>
            </p:cNvCxnSpPr>
            <p:nvPr/>
          </p:nvCxnSpPr>
          <p:spPr bwMode="auto">
            <a:xfrm>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B1D5786A-569A-43C2-A209-4DCB68C2A757}"/>
                </a:ext>
              </a:extLst>
            </p:cNvPr>
            <p:cNvCxnSpPr>
              <a:cxnSpLocks/>
            </p:cNvCxnSpPr>
            <p:nvPr/>
          </p:nvCxnSpPr>
          <p:spPr bwMode="auto">
            <a:xfrm rot="5400000">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82" name="Group 81">
            <a:extLst>
              <a:ext uri="{FF2B5EF4-FFF2-40B4-BE49-F238E27FC236}">
                <a16:creationId xmlns:a16="http://schemas.microsoft.com/office/drawing/2014/main" id="{8D58FC87-AC11-4370-B952-1924F8A34A54}"/>
              </a:ext>
            </a:extLst>
          </p:cNvPr>
          <p:cNvGrpSpPr/>
          <p:nvPr/>
        </p:nvGrpSpPr>
        <p:grpSpPr>
          <a:xfrm>
            <a:off x="2447236" y="2900711"/>
            <a:ext cx="91990" cy="91990"/>
            <a:chOff x="2133805" y="2745165"/>
            <a:chExt cx="91990" cy="91990"/>
          </a:xfrm>
        </p:grpSpPr>
        <p:cxnSp>
          <p:nvCxnSpPr>
            <p:cNvPr id="83" name="Straight Connector 82">
              <a:extLst>
                <a:ext uri="{FF2B5EF4-FFF2-40B4-BE49-F238E27FC236}">
                  <a16:creationId xmlns:a16="http://schemas.microsoft.com/office/drawing/2014/main" id="{09120A9D-A451-436F-BCAC-D9C30FDDFAED}"/>
                </a:ext>
              </a:extLst>
            </p:cNvPr>
            <p:cNvCxnSpPr>
              <a:cxnSpLocks/>
            </p:cNvCxnSpPr>
            <p:nvPr/>
          </p:nvCxnSpPr>
          <p:spPr bwMode="auto">
            <a:xfrm>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0916AD14-CA41-4DAB-8050-3B56437979C5}"/>
                </a:ext>
              </a:extLst>
            </p:cNvPr>
            <p:cNvCxnSpPr>
              <a:cxnSpLocks/>
            </p:cNvCxnSpPr>
            <p:nvPr/>
          </p:nvCxnSpPr>
          <p:spPr bwMode="auto">
            <a:xfrm rot="5400000">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85" name="Group 84">
            <a:extLst>
              <a:ext uri="{FF2B5EF4-FFF2-40B4-BE49-F238E27FC236}">
                <a16:creationId xmlns:a16="http://schemas.microsoft.com/office/drawing/2014/main" id="{35366F30-5E31-4A83-B575-1EFC299C9EA9}"/>
              </a:ext>
            </a:extLst>
          </p:cNvPr>
          <p:cNvGrpSpPr/>
          <p:nvPr/>
        </p:nvGrpSpPr>
        <p:grpSpPr>
          <a:xfrm>
            <a:off x="2848607" y="3034861"/>
            <a:ext cx="91990" cy="91990"/>
            <a:chOff x="2133805" y="2745165"/>
            <a:chExt cx="91990" cy="91990"/>
          </a:xfrm>
        </p:grpSpPr>
        <p:cxnSp>
          <p:nvCxnSpPr>
            <p:cNvPr id="86" name="Straight Connector 85">
              <a:extLst>
                <a:ext uri="{FF2B5EF4-FFF2-40B4-BE49-F238E27FC236}">
                  <a16:creationId xmlns:a16="http://schemas.microsoft.com/office/drawing/2014/main" id="{A5766B83-7493-4A33-B270-502BDE0999CB}"/>
                </a:ext>
              </a:extLst>
            </p:cNvPr>
            <p:cNvCxnSpPr>
              <a:cxnSpLocks/>
            </p:cNvCxnSpPr>
            <p:nvPr/>
          </p:nvCxnSpPr>
          <p:spPr bwMode="auto">
            <a:xfrm>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755911D0-099B-43E3-99C3-1ECDE6B9885C}"/>
                </a:ext>
              </a:extLst>
            </p:cNvPr>
            <p:cNvCxnSpPr>
              <a:cxnSpLocks/>
            </p:cNvCxnSpPr>
            <p:nvPr/>
          </p:nvCxnSpPr>
          <p:spPr bwMode="auto">
            <a:xfrm rot="5400000">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88" name="Group 87">
            <a:extLst>
              <a:ext uri="{FF2B5EF4-FFF2-40B4-BE49-F238E27FC236}">
                <a16:creationId xmlns:a16="http://schemas.microsoft.com/office/drawing/2014/main" id="{8E48538B-AE0E-48DE-A074-69C7A7E7C04F}"/>
              </a:ext>
            </a:extLst>
          </p:cNvPr>
          <p:cNvGrpSpPr/>
          <p:nvPr/>
        </p:nvGrpSpPr>
        <p:grpSpPr>
          <a:xfrm>
            <a:off x="2469724" y="2915235"/>
            <a:ext cx="91990" cy="91990"/>
            <a:chOff x="2133805" y="2745165"/>
            <a:chExt cx="91990" cy="91990"/>
          </a:xfrm>
        </p:grpSpPr>
        <p:cxnSp>
          <p:nvCxnSpPr>
            <p:cNvPr id="89" name="Straight Connector 88">
              <a:extLst>
                <a:ext uri="{FF2B5EF4-FFF2-40B4-BE49-F238E27FC236}">
                  <a16:creationId xmlns:a16="http://schemas.microsoft.com/office/drawing/2014/main" id="{94AF3C31-ABE9-4C69-8D16-5D5780F406BD}"/>
                </a:ext>
              </a:extLst>
            </p:cNvPr>
            <p:cNvCxnSpPr>
              <a:cxnSpLocks/>
            </p:cNvCxnSpPr>
            <p:nvPr/>
          </p:nvCxnSpPr>
          <p:spPr bwMode="auto">
            <a:xfrm>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FBB1E1C3-4C3F-43CA-9420-5BDFBB6139FC}"/>
                </a:ext>
              </a:extLst>
            </p:cNvPr>
            <p:cNvCxnSpPr>
              <a:cxnSpLocks/>
            </p:cNvCxnSpPr>
            <p:nvPr/>
          </p:nvCxnSpPr>
          <p:spPr bwMode="auto">
            <a:xfrm rot="5400000">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1" name="Group 90">
            <a:extLst>
              <a:ext uri="{FF2B5EF4-FFF2-40B4-BE49-F238E27FC236}">
                <a16:creationId xmlns:a16="http://schemas.microsoft.com/office/drawing/2014/main" id="{E6B44189-09C4-43CB-8D84-8E17DB572117}"/>
              </a:ext>
            </a:extLst>
          </p:cNvPr>
          <p:cNvGrpSpPr/>
          <p:nvPr/>
        </p:nvGrpSpPr>
        <p:grpSpPr>
          <a:xfrm>
            <a:off x="2477828" y="2940214"/>
            <a:ext cx="91990" cy="91990"/>
            <a:chOff x="2133805" y="2745165"/>
            <a:chExt cx="91990" cy="91990"/>
          </a:xfrm>
        </p:grpSpPr>
        <p:cxnSp>
          <p:nvCxnSpPr>
            <p:cNvPr id="92" name="Straight Connector 91">
              <a:extLst>
                <a:ext uri="{FF2B5EF4-FFF2-40B4-BE49-F238E27FC236}">
                  <a16:creationId xmlns:a16="http://schemas.microsoft.com/office/drawing/2014/main" id="{282EC446-727A-46CF-A137-839913535B0B}"/>
                </a:ext>
              </a:extLst>
            </p:cNvPr>
            <p:cNvCxnSpPr>
              <a:cxnSpLocks/>
            </p:cNvCxnSpPr>
            <p:nvPr/>
          </p:nvCxnSpPr>
          <p:spPr bwMode="auto">
            <a:xfrm>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480FD6BB-950A-4502-A427-11B817F217CC}"/>
                </a:ext>
              </a:extLst>
            </p:cNvPr>
            <p:cNvCxnSpPr>
              <a:cxnSpLocks/>
            </p:cNvCxnSpPr>
            <p:nvPr/>
          </p:nvCxnSpPr>
          <p:spPr bwMode="auto">
            <a:xfrm rot="5400000">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 name="Group 93">
            <a:extLst>
              <a:ext uri="{FF2B5EF4-FFF2-40B4-BE49-F238E27FC236}">
                <a16:creationId xmlns:a16="http://schemas.microsoft.com/office/drawing/2014/main" id="{9074E6E6-F010-424C-8694-4B4457F9AD95}"/>
              </a:ext>
            </a:extLst>
          </p:cNvPr>
          <p:cNvGrpSpPr/>
          <p:nvPr/>
        </p:nvGrpSpPr>
        <p:grpSpPr>
          <a:xfrm>
            <a:off x="2964142" y="3046784"/>
            <a:ext cx="91990" cy="91990"/>
            <a:chOff x="2133805" y="2745165"/>
            <a:chExt cx="91990" cy="91990"/>
          </a:xfrm>
        </p:grpSpPr>
        <p:cxnSp>
          <p:nvCxnSpPr>
            <p:cNvPr id="95" name="Straight Connector 94">
              <a:extLst>
                <a:ext uri="{FF2B5EF4-FFF2-40B4-BE49-F238E27FC236}">
                  <a16:creationId xmlns:a16="http://schemas.microsoft.com/office/drawing/2014/main" id="{9B0C7ED2-9FFE-44F8-AF73-C65296EAAF86}"/>
                </a:ext>
              </a:extLst>
            </p:cNvPr>
            <p:cNvCxnSpPr>
              <a:cxnSpLocks/>
            </p:cNvCxnSpPr>
            <p:nvPr/>
          </p:nvCxnSpPr>
          <p:spPr bwMode="auto">
            <a:xfrm>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EF4A88CF-1502-4096-BE3C-974D78949823}"/>
                </a:ext>
              </a:extLst>
            </p:cNvPr>
            <p:cNvCxnSpPr>
              <a:cxnSpLocks/>
            </p:cNvCxnSpPr>
            <p:nvPr/>
          </p:nvCxnSpPr>
          <p:spPr bwMode="auto">
            <a:xfrm rot="5400000">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 name="Group 96">
            <a:extLst>
              <a:ext uri="{FF2B5EF4-FFF2-40B4-BE49-F238E27FC236}">
                <a16:creationId xmlns:a16="http://schemas.microsoft.com/office/drawing/2014/main" id="{9B766D77-7AE2-4D82-91F0-1D65D09FDFED}"/>
              </a:ext>
            </a:extLst>
          </p:cNvPr>
          <p:cNvGrpSpPr/>
          <p:nvPr/>
        </p:nvGrpSpPr>
        <p:grpSpPr>
          <a:xfrm>
            <a:off x="2988538" y="3048267"/>
            <a:ext cx="91990" cy="91990"/>
            <a:chOff x="2133805" y="2745165"/>
            <a:chExt cx="91990" cy="91990"/>
          </a:xfrm>
        </p:grpSpPr>
        <p:cxnSp>
          <p:nvCxnSpPr>
            <p:cNvPr id="98" name="Straight Connector 97">
              <a:extLst>
                <a:ext uri="{FF2B5EF4-FFF2-40B4-BE49-F238E27FC236}">
                  <a16:creationId xmlns:a16="http://schemas.microsoft.com/office/drawing/2014/main" id="{4092FFDC-32C3-49E5-910A-C5868E0CCEFB}"/>
                </a:ext>
              </a:extLst>
            </p:cNvPr>
            <p:cNvCxnSpPr>
              <a:cxnSpLocks/>
            </p:cNvCxnSpPr>
            <p:nvPr/>
          </p:nvCxnSpPr>
          <p:spPr bwMode="auto">
            <a:xfrm>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F1901FB7-5C07-43AC-AA57-6206FF5BEE65}"/>
                </a:ext>
              </a:extLst>
            </p:cNvPr>
            <p:cNvCxnSpPr>
              <a:cxnSpLocks/>
            </p:cNvCxnSpPr>
            <p:nvPr/>
          </p:nvCxnSpPr>
          <p:spPr bwMode="auto">
            <a:xfrm rot="5400000">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0" name="Group 99">
            <a:extLst>
              <a:ext uri="{FF2B5EF4-FFF2-40B4-BE49-F238E27FC236}">
                <a16:creationId xmlns:a16="http://schemas.microsoft.com/office/drawing/2014/main" id="{22ED142F-D5CB-4681-ADEB-6E1ED8469158}"/>
              </a:ext>
            </a:extLst>
          </p:cNvPr>
          <p:cNvGrpSpPr/>
          <p:nvPr/>
        </p:nvGrpSpPr>
        <p:grpSpPr>
          <a:xfrm>
            <a:off x="3010137" y="3061398"/>
            <a:ext cx="91990" cy="91990"/>
            <a:chOff x="2133805" y="2745165"/>
            <a:chExt cx="91990" cy="91990"/>
          </a:xfrm>
        </p:grpSpPr>
        <p:cxnSp>
          <p:nvCxnSpPr>
            <p:cNvPr id="101" name="Straight Connector 100">
              <a:extLst>
                <a:ext uri="{FF2B5EF4-FFF2-40B4-BE49-F238E27FC236}">
                  <a16:creationId xmlns:a16="http://schemas.microsoft.com/office/drawing/2014/main" id="{BCDF5DA4-7D36-4E33-969B-7A1ACC2044F4}"/>
                </a:ext>
              </a:extLst>
            </p:cNvPr>
            <p:cNvCxnSpPr>
              <a:cxnSpLocks/>
            </p:cNvCxnSpPr>
            <p:nvPr/>
          </p:nvCxnSpPr>
          <p:spPr bwMode="auto">
            <a:xfrm>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BA3B0006-4925-4353-B228-F3B86BFB8538}"/>
                </a:ext>
              </a:extLst>
            </p:cNvPr>
            <p:cNvCxnSpPr>
              <a:cxnSpLocks/>
            </p:cNvCxnSpPr>
            <p:nvPr/>
          </p:nvCxnSpPr>
          <p:spPr bwMode="auto">
            <a:xfrm rot="5400000">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3" name="Group 102">
            <a:extLst>
              <a:ext uri="{FF2B5EF4-FFF2-40B4-BE49-F238E27FC236}">
                <a16:creationId xmlns:a16="http://schemas.microsoft.com/office/drawing/2014/main" id="{6D0C6DC0-9EB3-419C-AE40-2070C6F4E1D2}"/>
              </a:ext>
            </a:extLst>
          </p:cNvPr>
          <p:cNvGrpSpPr/>
          <p:nvPr/>
        </p:nvGrpSpPr>
        <p:grpSpPr>
          <a:xfrm>
            <a:off x="3027097" y="3082866"/>
            <a:ext cx="91990" cy="91990"/>
            <a:chOff x="2133805" y="2745165"/>
            <a:chExt cx="91990" cy="91990"/>
          </a:xfrm>
        </p:grpSpPr>
        <p:cxnSp>
          <p:nvCxnSpPr>
            <p:cNvPr id="104" name="Straight Connector 103">
              <a:extLst>
                <a:ext uri="{FF2B5EF4-FFF2-40B4-BE49-F238E27FC236}">
                  <a16:creationId xmlns:a16="http://schemas.microsoft.com/office/drawing/2014/main" id="{AB7CEB33-64C0-43CA-A14A-4ED8F0C7EB53}"/>
                </a:ext>
              </a:extLst>
            </p:cNvPr>
            <p:cNvCxnSpPr>
              <a:cxnSpLocks/>
            </p:cNvCxnSpPr>
            <p:nvPr/>
          </p:nvCxnSpPr>
          <p:spPr bwMode="auto">
            <a:xfrm>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8BA4B44B-5549-496F-AC56-FD2C2EDDA1B9}"/>
                </a:ext>
              </a:extLst>
            </p:cNvPr>
            <p:cNvCxnSpPr>
              <a:cxnSpLocks/>
            </p:cNvCxnSpPr>
            <p:nvPr/>
          </p:nvCxnSpPr>
          <p:spPr bwMode="auto">
            <a:xfrm rot="5400000">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6" name="Group 105">
            <a:extLst>
              <a:ext uri="{FF2B5EF4-FFF2-40B4-BE49-F238E27FC236}">
                <a16:creationId xmlns:a16="http://schemas.microsoft.com/office/drawing/2014/main" id="{45F39D24-D014-4D34-A478-654BD5976FD2}"/>
              </a:ext>
            </a:extLst>
          </p:cNvPr>
          <p:cNvGrpSpPr/>
          <p:nvPr/>
        </p:nvGrpSpPr>
        <p:grpSpPr>
          <a:xfrm>
            <a:off x="3038697" y="3108786"/>
            <a:ext cx="91990" cy="91990"/>
            <a:chOff x="2133805" y="2745165"/>
            <a:chExt cx="91990" cy="91990"/>
          </a:xfrm>
        </p:grpSpPr>
        <p:cxnSp>
          <p:nvCxnSpPr>
            <p:cNvPr id="107" name="Straight Connector 106">
              <a:extLst>
                <a:ext uri="{FF2B5EF4-FFF2-40B4-BE49-F238E27FC236}">
                  <a16:creationId xmlns:a16="http://schemas.microsoft.com/office/drawing/2014/main" id="{6703EDB4-64A7-462D-BA3D-C821A7885BE9}"/>
                </a:ext>
              </a:extLst>
            </p:cNvPr>
            <p:cNvCxnSpPr>
              <a:cxnSpLocks/>
            </p:cNvCxnSpPr>
            <p:nvPr/>
          </p:nvCxnSpPr>
          <p:spPr bwMode="auto">
            <a:xfrm>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2053436A-5D1F-4A14-BA29-E9EB0A0C1F6B}"/>
                </a:ext>
              </a:extLst>
            </p:cNvPr>
            <p:cNvCxnSpPr>
              <a:cxnSpLocks/>
            </p:cNvCxnSpPr>
            <p:nvPr/>
          </p:nvCxnSpPr>
          <p:spPr bwMode="auto">
            <a:xfrm rot="5400000">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9" name="Group 108">
            <a:extLst>
              <a:ext uri="{FF2B5EF4-FFF2-40B4-BE49-F238E27FC236}">
                <a16:creationId xmlns:a16="http://schemas.microsoft.com/office/drawing/2014/main" id="{8BCBBCE8-717F-44B8-AF48-400714B46989}"/>
              </a:ext>
            </a:extLst>
          </p:cNvPr>
          <p:cNvGrpSpPr/>
          <p:nvPr/>
        </p:nvGrpSpPr>
        <p:grpSpPr>
          <a:xfrm>
            <a:off x="3071961" y="3108786"/>
            <a:ext cx="91990" cy="91990"/>
            <a:chOff x="2133805" y="2745165"/>
            <a:chExt cx="91990" cy="91990"/>
          </a:xfrm>
        </p:grpSpPr>
        <p:cxnSp>
          <p:nvCxnSpPr>
            <p:cNvPr id="110" name="Straight Connector 109">
              <a:extLst>
                <a:ext uri="{FF2B5EF4-FFF2-40B4-BE49-F238E27FC236}">
                  <a16:creationId xmlns:a16="http://schemas.microsoft.com/office/drawing/2014/main" id="{C7205F8B-A81C-41DD-9FAE-C21E552E2D4D}"/>
                </a:ext>
              </a:extLst>
            </p:cNvPr>
            <p:cNvCxnSpPr>
              <a:cxnSpLocks/>
            </p:cNvCxnSpPr>
            <p:nvPr/>
          </p:nvCxnSpPr>
          <p:spPr bwMode="auto">
            <a:xfrm>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3EE92473-7915-4B85-8397-E4E5D7A24D4F}"/>
                </a:ext>
              </a:extLst>
            </p:cNvPr>
            <p:cNvCxnSpPr>
              <a:cxnSpLocks/>
            </p:cNvCxnSpPr>
            <p:nvPr/>
          </p:nvCxnSpPr>
          <p:spPr bwMode="auto">
            <a:xfrm rot="5400000">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2" name="Group 111">
            <a:extLst>
              <a:ext uri="{FF2B5EF4-FFF2-40B4-BE49-F238E27FC236}">
                <a16:creationId xmlns:a16="http://schemas.microsoft.com/office/drawing/2014/main" id="{F6E16E77-D3B1-4AE4-8D7A-670B9B35A8CF}"/>
              </a:ext>
            </a:extLst>
          </p:cNvPr>
          <p:cNvGrpSpPr/>
          <p:nvPr/>
        </p:nvGrpSpPr>
        <p:grpSpPr>
          <a:xfrm>
            <a:off x="3166881" y="3113488"/>
            <a:ext cx="91990" cy="91990"/>
            <a:chOff x="2133805" y="2745165"/>
            <a:chExt cx="91990" cy="91990"/>
          </a:xfrm>
        </p:grpSpPr>
        <p:cxnSp>
          <p:nvCxnSpPr>
            <p:cNvPr id="113" name="Straight Connector 112">
              <a:extLst>
                <a:ext uri="{FF2B5EF4-FFF2-40B4-BE49-F238E27FC236}">
                  <a16:creationId xmlns:a16="http://schemas.microsoft.com/office/drawing/2014/main" id="{1009FC26-8467-4C4F-871A-B5337868155F}"/>
                </a:ext>
              </a:extLst>
            </p:cNvPr>
            <p:cNvCxnSpPr>
              <a:cxnSpLocks/>
            </p:cNvCxnSpPr>
            <p:nvPr/>
          </p:nvCxnSpPr>
          <p:spPr bwMode="auto">
            <a:xfrm>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0903B5A8-8656-497E-B744-99CBA2CFCD01}"/>
                </a:ext>
              </a:extLst>
            </p:cNvPr>
            <p:cNvCxnSpPr>
              <a:cxnSpLocks/>
            </p:cNvCxnSpPr>
            <p:nvPr/>
          </p:nvCxnSpPr>
          <p:spPr bwMode="auto">
            <a:xfrm rot="5400000">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5" name="Group 114">
            <a:extLst>
              <a:ext uri="{FF2B5EF4-FFF2-40B4-BE49-F238E27FC236}">
                <a16:creationId xmlns:a16="http://schemas.microsoft.com/office/drawing/2014/main" id="{23ED52AA-1259-455B-B2C8-E233EBB6EB89}"/>
              </a:ext>
            </a:extLst>
          </p:cNvPr>
          <p:cNvGrpSpPr/>
          <p:nvPr/>
        </p:nvGrpSpPr>
        <p:grpSpPr>
          <a:xfrm>
            <a:off x="3320481" y="3113645"/>
            <a:ext cx="91990" cy="91990"/>
            <a:chOff x="2133805" y="2745165"/>
            <a:chExt cx="91990" cy="91990"/>
          </a:xfrm>
        </p:grpSpPr>
        <p:cxnSp>
          <p:nvCxnSpPr>
            <p:cNvPr id="116" name="Straight Connector 115">
              <a:extLst>
                <a:ext uri="{FF2B5EF4-FFF2-40B4-BE49-F238E27FC236}">
                  <a16:creationId xmlns:a16="http://schemas.microsoft.com/office/drawing/2014/main" id="{D69A53E2-FA94-4239-8134-D1F0C2981A23}"/>
                </a:ext>
              </a:extLst>
            </p:cNvPr>
            <p:cNvCxnSpPr>
              <a:cxnSpLocks/>
            </p:cNvCxnSpPr>
            <p:nvPr/>
          </p:nvCxnSpPr>
          <p:spPr bwMode="auto">
            <a:xfrm>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18EA25B6-1E28-4CDE-85F0-07296D16413E}"/>
                </a:ext>
              </a:extLst>
            </p:cNvPr>
            <p:cNvCxnSpPr>
              <a:cxnSpLocks/>
            </p:cNvCxnSpPr>
            <p:nvPr/>
          </p:nvCxnSpPr>
          <p:spPr bwMode="auto">
            <a:xfrm rot="5400000">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8" name="Group 117">
            <a:extLst>
              <a:ext uri="{FF2B5EF4-FFF2-40B4-BE49-F238E27FC236}">
                <a16:creationId xmlns:a16="http://schemas.microsoft.com/office/drawing/2014/main" id="{6349564D-EC71-4371-A584-F6EC11B9008B}"/>
              </a:ext>
            </a:extLst>
          </p:cNvPr>
          <p:cNvGrpSpPr/>
          <p:nvPr/>
        </p:nvGrpSpPr>
        <p:grpSpPr>
          <a:xfrm>
            <a:off x="3434658" y="3138774"/>
            <a:ext cx="91990" cy="91990"/>
            <a:chOff x="2133805" y="2745165"/>
            <a:chExt cx="91990" cy="91990"/>
          </a:xfrm>
        </p:grpSpPr>
        <p:cxnSp>
          <p:nvCxnSpPr>
            <p:cNvPr id="119" name="Straight Connector 118">
              <a:extLst>
                <a:ext uri="{FF2B5EF4-FFF2-40B4-BE49-F238E27FC236}">
                  <a16:creationId xmlns:a16="http://schemas.microsoft.com/office/drawing/2014/main" id="{110320E9-3034-47A7-BEAC-FC1A5725114F}"/>
                </a:ext>
              </a:extLst>
            </p:cNvPr>
            <p:cNvCxnSpPr>
              <a:cxnSpLocks/>
            </p:cNvCxnSpPr>
            <p:nvPr/>
          </p:nvCxnSpPr>
          <p:spPr bwMode="auto">
            <a:xfrm>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B2A2738D-25DD-42C2-965F-7A1116C30565}"/>
                </a:ext>
              </a:extLst>
            </p:cNvPr>
            <p:cNvCxnSpPr>
              <a:cxnSpLocks/>
            </p:cNvCxnSpPr>
            <p:nvPr/>
          </p:nvCxnSpPr>
          <p:spPr bwMode="auto">
            <a:xfrm rot="5400000">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1" name="Group 120">
            <a:extLst>
              <a:ext uri="{FF2B5EF4-FFF2-40B4-BE49-F238E27FC236}">
                <a16:creationId xmlns:a16="http://schemas.microsoft.com/office/drawing/2014/main" id="{01D35F7E-A082-4A86-8664-465EBECB2519}"/>
              </a:ext>
            </a:extLst>
          </p:cNvPr>
          <p:cNvGrpSpPr/>
          <p:nvPr/>
        </p:nvGrpSpPr>
        <p:grpSpPr>
          <a:xfrm>
            <a:off x="3572643" y="3174856"/>
            <a:ext cx="91990" cy="91990"/>
            <a:chOff x="2133805" y="2745165"/>
            <a:chExt cx="91990" cy="91990"/>
          </a:xfrm>
        </p:grpSpPr>
        <p:cxnSp>
          <p:nvCxnSpPr>
            <p:cNvPr id="122" name="Straight Connector 121">
              <a:extLst>
                <a:ext uri="{FF2B5EF4-FFF2-40B4-BE49-F238E27FC236}">
                  <a16:creationId xmlns:a16="http://schemas.microsoft.com/office/drawing/2014/main" id="{C9B766D7-514C-4369-A184-FFCA0C3C6E88}"/>
                </a:ext>
              </a:extLst>
            </p:cNvPr>
            <p:cNvCxnSpPr>
              <a:cxnSpLocks/>
            </p:cNvCxnSpPr>
            <p:nvPr/>
          </p:nvCxnSpPr>
          <p:spPr bwMode="auto">
            <a:xfrm>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CA77FE31-C018-4645-9A68-E141C380D639}"/>
                </a:ext>
              </a:extLst>
            </p:cNvPr>
            <p:cNvCxnSpPr>
              <a:cxnSpLocks/>
            </p:cNvCxnSpPr>
            <p:nvPr/>
          </p:nvCxnSpPr>
          <p:spPr bwMode="auto">
            <a:xfrm rot="5400000">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4" name="Group 123">
            <a:extLst>
              <a:ext uri="{FF2B5EF4-FFF2-40B4-BE49-F238E27FC236}">
                <a16:creationId xmlns:a16="http://schemas.microsoft.com/office/drawing/2014/main" id="{5DF65164-36EE-4B6C-BB06-822B8E2685F2}"/>
              </a:ext>
            </a:extLst>
          </p:cNvPr>
          <p:cNvGrpSpPr/>
          <p:nvPr/>
        </p:nvGrpSpPr>
        <p:grpSpPr>
          <a:xfrm>
            <a:off x="3549287" y="3154781"/>
            <a:ext cx="91990" cy="91990"/>
            <a:chOff x="2133805" y="2745165"/>
            <a:chExt cx="91990" cy="91990"/>
          </a:xfrm>
        </p:grpSpPr>
        <p:cxnSp>
          <p:nvCxnSpPr>
            <p:cNvPr id="125" name="Straight Connector 124">
              <a:extLst>
                <a:ext uri="{FF2B5EF4-FFF2-40B4-BE49-F238E27FC236}">
                  <a16:creationId xmlns:a16="http://schemas.microsoft.com/office/drawing/2014/main" id="{37048C65-E215-434E-9939-52C8FA1DF330}"/>
                </a:ext>
              </a:extLst>
            </p:cNvPr>
            <p:cNvCxnSpPr>
              <a:cxnSpLocks/>
            </p:cNvCxnSpPr>
            <p:nvPr/>
          </p:nvCxnSpPr>
          <p:spPr bwMode="auto">
            <a:xfrm>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C825298E-D299-4833-A29B-5A0DD5E66B75}"/>
                </a:ext>
              </a:extLst>
            </p:cNvPr>
            <p:cNvCxnSpPr>
              <a:cxnSpLocks/>
            </p:cNvCxnSpPr>
            <p:nvPr/>
          </p:nvCxnSpPr>
          <p:spPr bwMode="auto">
            <a:xfrm rot="5400000">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7" name="Group 126">
            <a:extLst>
              <a:ext uri="{FF2B5EF4-FFF2-40B4-BE49-F238E27FC236}">
                <a16:creationId xmlns:a16="http://schemas.microsoft.com/office/drawing/2014/main" id="{CA57477F-A391-4E7B-9682-DD6108BF0FDE}"/>
              </a:ext>
            </a:extLst>
          </p:cNvPr>
          <p:cNvGrpSpPr/>
          <p:nvPr/>
        </p:nvGrpSpPr>
        <p:grpSpPr>
          <a:xfrm>
            <a:off x="3548834" y="3176552"/>
            <a:ext cx="91990" cy="91990"/>
            <a:chOff x="2133805" y="2745165"/>
            <a:chExt cx="91990" cy="91990"/>
          </a:xfrm>
        </p:grpSpPr>
        <p:cxnSp>
          <p:nvCxnSpPr>
            <p:cNvPr id="128" name="Straight Connector 127">
              <a:extLst>
                <a:ext uri="{FF2B5EF4-FFF2-40B4-BE49-F238E27FC236}">
                  <a16:creationId xmlns:a16="http://schemas.microsoft.com/office/drawing/2014/main" id="{72BE6E4C-3D57-4D41-B291-5AD0E6A13EF2}"/>
                </a:ext>
              </a:extLst>
            </p:cNvPr>
            <p:cNvCxnSpPr>
              <a:cxnSpLocks/>
            </p:cNvCxnSpPr>
            <p:nvPr/>
          </p:nvCxnSpPr>
          <p:spPr bwMode="auto">
            <a:xfrm>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30100B58-43B1-4E9A-B844-61611FA9C416}"/>
                </a:ext>
              </a:extLst>
            </p:cNvPr>
            <p:cNvCxnSpPr>
              <a:cxnSpLocks/>
            </p:cNvCxnSpPr>
            <p:nvPr/>
          </p:nvCxnSpPr>
          <p:spPr bwMode="auto">
            <a:xfrm rot="5400000">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0" name="Group 129">
            <a:extLst>
              <a:ext uri="{FF2B5EF4-FFF2-40B4-BE49-F238E27FC236}">
                <a16:creationId xmlns:a16="http://schemas.microsoft.com/office/drawing/2014/main" id="{8DFB8C3B-2C44-4ECE-8D29-469CDD539A81}"/>
              </a:ext>
            </a:extLst>
          </p:cNvPr>
          <p:cNvGrpSpPr/>
          <p:nvPr/>
        </p:nvGrpSpPr>
        <p:grpSpPr>
          <a:xfrm>
            <a:off x="3594829" y="3174856"/>
            <a:ext cx="91990" cy="91990"/>
            <a:chOff x="2133805" y="2745165"/>
            <a:chExt cx="91990" cy="91990"/>
          </a:xfrm>
        </p:grpSpPr>
        <p:cxnSp>
          <p:nvCxnSpPr>
            <p:cNvPr id="131" name="Straight Connector 130">
              <a:extLst>
                <a:ext uri="{FF2B5EF4-FFF2-40B4-BE49-F238E27FC236}">
                  <a16:creationId xmlns:a16="http://schemas.microsoft.com/office/drawing/2014/main" id="{6735816D-D91D-4840-B272-630CB95B698D}"/>
                </a:ext>
              </a:extLst>
            </p:cNvPr>
            <p:cNvCxnSpPr>
              <a:cxnSpLocks/>
            </p:cNvCxnSpPr>
            <p:nvPr/>
          </p:nvCxnSpPr>
          <p:spPr bwMode="auto">
            <a:xfrm>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160D7D5B-B7B2-4E68-8923-3707BB4EA146}"/>
                </a:ext>
              </a:extLst>
            </p:cNvPr>
            <p:cNvCxnSpPr>
              <a:cxnSpLocks/>
            </p:cNvCxnSpPr>
            <p:nvPr/>
          </p:nvCxnSpPr>
          <p:spPr bwMode="auto">
            <a:xfrm rot="5400000">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3" name="Group 132">
            <a:extLst>
              <a:ext uri="{FF2B5EF4-FFF2-40B4-BE49-F238E27FC236}">
                <a16:creationId xmlns:a16="http://schemas.microsoft.com/office/drawing/2014/main" id="{6CDCE7EE-E306-479C-B169-15C568A74D7C}"/>
              </a:ext>
            </a:extLst>
          </p:cNvPr>
          <p:cNvGrpSpPr/>
          <p:nvPr/>
        </p:nvGrpSpPr>
        <p:grpSpPr>
          <a:xfrm>
            <a:off x="3617015" y="3174856"/>
            <a:ext cx="91990" cy="91990"/>
            <a:chOff x="2133805" y="2745165"/>
            <a:chExt cx="91990" cy="91990"/>
          </a:xfrm>
        </p:grpSpPr>
        <p:cxnSp>
          <p:nvCxnSpPr>
            <p:cNvPr id="134" name="Straight Connector 133">
              <a:extLst>
                <a:ext uri="{FF2B5EF4-FFF2-40B4-BE49-F238E27FC236}">
                  <a16:creationId xmlns:a16="http://schemas.microsoft.com/office/drawing/2014/main" id="{7BCF0E7C-0871-4A9D-8E05-8E5E0F1BD2B5}"/>
                </a:ext>
              </a:extLst>
            </p:cNvPr>
            <p:cNvCxnSpPr>
              <a:cxnSpLocks/>
            </p:cNvCxnSpPr>
            <p:nvPr/>
          </p:nvCxnSpPr>
          <p:spPr bwMode="auto">
            <a:xfrm>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13144969-6197-45A4-83B5-26B380591B38}"/>
                </a:ext>
              </a:extLst>
            </p:cNvPr>
            <p:cNvCxnSpPr>
              <a:cxnSpLocks/>
            </p:cNvCxnSpPr>
            <p:nvPr/>
          </p:nvCxnSpPr>
          <p:spPr bwMode="auto">
            <a:xfrm rot="5400000">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6" name="Group 135">
            <a:extLst>
              <a:ext uri="{FF2B5EF4-FFF2-40B4-BE49-F238E27FC236}">
                <a16:creationId xmlns:a16="http://schemas.microsoft.com/office/drawing/2014/main" id="{C9C1E558-7E68-4EB4-97CC-1D626527C564}"/>
              </a:ext>
            </a:extLst>
          </p:cNvPr>
          <p:cNvGrpSpPr/>
          <p:nvPr/>
        </p:nvGrpSpPr>
        <p:grpSpPr>
          <a:xfrm>
            <a:off x="3639201" y="3174856"/>
            <a:ext cx="91990" cy="91990"/>
            <a:chOff x="2133805" y="2745165"/>
            <a:chExt cx="91990" cy="91990"/>
          </a:xfrm>
        </p:grpSpPr>
        <p:cxnSp>
          <p:nvCxnSpPr>
            <p:cNvPr id="137" name="Straight Connector 136">
              <a:extLst>
                <a:ext uri="{FF2B5EF4-FFF2-40B4-BE49-F238E27FC236}">
                  <a16:creationId xmlns:a16="http://schemas.microsoft.com/office/drawing/2014/main" id="{E8919971-91C6-4777-B94F-818561ED586F}"/>
                </a:ext>
              </a:extLst>
            </p:cNvPr>
            <p:cNvCxnSpPr>
              <a:cxnSpLocks/>
            </p:cNvCxnSpPr>
            <p:nvPr/>
          </p:nvCxnSpPr>
          <p:spPr bwMode="auto">
            <a:xfrm>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0BD3B850-D8F0-41D9-A043-AE258A86D35B}"/>
                </a:ext>
              </a:extLst>
            </p:cNvPr>
            <p:cNvCxnSpPr>
              <a:cxnSpLocks/>
            </p:cNvCxnSpPr>
            <p:nvPr/>
          </p:nvCxnSpPr>
          <p:spPr bwMode="auto">
            <a:xfrm rot="5400000">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9" name="Group 138">
            <a:extLst>
              <a:ext uri="{FF2B5EF4-FFF2-40B4-BE49-F238E27FC236}">
                <a16:creationId xmlns:a16="http://schemas.microsoft.com/office/drawing/2014/main" id="{46512DA0-FE79-45EC-AD04-ABFA6226C1B3}"/>
              </a:ext>
            </a:extLst>
          </p:cNvPr>
          <p:cNvGrpSpPr/>
          <p:nvPr/>
        </p:nvGrpSpPr>
        <p:grpSpPr>
          <a:xfrm>
            <a:off x="3694895" y="3180960"/>
            <a:ext cx="91990" cy="91990"/>
            <a:chOff x="2133805" y="2745165"/>
            <a:chExt cx="91990" cy="91990"/>
          </a:xfrm>
        </p:grpSpPr>
        <p:cxnSp>
          <p:nvCxnSpPr>
            <p:cNvPr id="140" name="Straight Connector 139">
              <a:extLst>
                <a:ext uri="{FF2B5EF4-FFF2-40B4-BE49-F238E27FC236}">
                  <a16:creationId xmlns:a16="http://schemas.microsoft.com/office/drawing/2014/main" id="{C2E8A31B-4FC2-4A5E-9C2A-ADC29842C696}"/>
                </a:ext>
              </a:extLst>
            </p:cNvPr>
            <p:cNvCxnSpPr>
              <a:cxnSpLocks/>
            </p:cNvCxnSpPr>
            <p:nvPr/>
          </p:nvCxnSpPr>
          <p:spPr bwMode="auto">
            <a:xfrm>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3B95FD60-A0F6-4AC1-A2BC-88E85F4CF909}"/>
                </a:ext>
              </a:extLst>
            </p:cNvPr>
            <p:cNvCxnSpPr>
              <a:cxnSpLocks/>
            </p:cNvCxnSpPr>
            <p:nvPr/>
          </p:nvCxnSpPr>
          <p:spPr bwMode="auto">
            <a:xfrm rot="5400000">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2" name="Group 141">
            <a:extLst>
              <a:ext uri="{FF2B5EF4-FFF2-40B4-BE49-F238E27FC236}">
                <a16:creationId xmlns:a16="http://schemas.microsoft.com/office/drawing/2014/main" id="{11C25A09-FDE9-4C27-885B-A467F2F20287}"/>
              </a:ext>
            </a:extLst>
          </p:cNvPr>
          <p:cNvGrpSpPr/>
          <p:nvPr/>
        </p:nvGrpSpPr>
        <p:grpSpPr>
          <a:xfrm>
            <a:off x="3729173" y="3180960"/>
            <a:ext cx="91990" cy="91990"/>
            <a:chOff x="2133805" y="2745165"/>
            <a:chExt cx="91990" cy="91990"/>
          </a:xfrm>
        </p:grpSpPr>
        <p:cxnSp>
          <p:nvCxnSpPr>
            <p:cNvPr id="143" name="Straight Connector 142">
              <a:extLst>
                <a:ext uri="{FF2B5EF4-FFF2-40B4-BE49-F238E27FC236}">
                  <a16:creationId xmlns:a16="http://schemas.microsoft.com/office/drawing/2014/main" id="{DC0FAD41-8D7F-4B66-A076-00A015D74D82}"/>
                </a:ext>
              </a:extLst>
            </p:cNvPr>
            <p:cNvCxnSpPr>
              <a:cxnSpLocks/>
            </p:cNvCxnSpPr>
            <p:nvPr/>
          </p:nvCxnSpPr>
          <p:spPr bwMode="auto">
            <a:xfrm>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EB29C1DA-CCCE-47B4-BF37-82DD27F1CB49}"/>
                </a:ext>
              </a:extLst>
            </p:cNvPr>
            <p:cNvCxnSpPr>
              <a:cxnSpLocks/>
            </p:cNvCxnSpPr>
            <p:nvPr/>
          </p:nvCxnSpPr>
          <p:spPr bwMode="auto">
            <a:xfrm rot="5400000">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5" name="Group 144">
            <a:extLst>
              <a:ext uri="{FF2B5EF4-FFF2-40B4-BE49-F238E27FC236}">
                <a16:creationId xmlns:a16="http://schemas.microsoft.com/office/drawing/2014/main" id="{7DF1912E-7DFF-4D76-8767-1A7DDC552244}"/>
              </a:ext>
            </a:extLst>
          </p:cNvPr>
          <p:cNvGrpSpPr/>
          <p:nvPr/>
        </p:nvGrpSpPr>
        <p:grpSpPr>
          <a:xfrm>
            <a:off x="4103625" y="3184769"/>
            <a:ext cx="91990" cy="91990"/>
            <a:chOff x="2133805" y="2745165"/>
            <a:chExt cx="91990" cy="91990"/>
          </a:xfrm>
        </p:grpSpPr>
        <p:cxnSp>
          <p:nvCxnSpPr>
            <p:cNvPr id="146" name="Straight Connector 145">
              <a:extLst>
                <a:ext uri="{FF2B5EF4-FFF2-40B4-BE49-F238E27FC236}">
                  <a16:creationId xmlns:a16="http://schemas.microsoft.com/office/drawing/2014/main" id="{B50BDB70-5EDF-4F7B-9B56-5E1EAD39BBA6}"/>
                </a:ext>
              </a:extLst>
            </p:cNvPr>
            <p:cNvCxnSpPr>
              <a:cxnSpLocks/>
            </p:cNvCxnSpPr>
            <p:nvPr/>
          </p:nvCxnSpPr>
          <p:spPr bwMode="auto">
            <a:xfrm>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3DC4CDF2-1415-4AA0-9FC4-FBAD83CD0D4C}"/>
                </a:ext>
              </a:extLst>
            </p:cNvPr>
            <p:cNvCxnSpPr>
              <a:cxnSpLocks/>
            </p:cNvCxnSpPr>
            <p:nvPr/>
          </p:nvCxnSpPr>
          <p:spPr bwMode="auto">
            <a:xfrm rot="5400000">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8" name="Group 147">
            <a:extLst>
              <a:ext uri="{FF2B5EF4-FFF2-40B4-BE49-F238E27FC236}">
                <a16:creationId xmlns:a16="http://schemas.microsoft.com/office/drawing/2014/main" id="{3A0DE156-CCF7-452A-963F-6E52081E2EC9}"/>
              </a:ext>
            </a:extLst>
          </p:cNvPr>
          <p:cNvGrpSpPr/>
          <p:nvPr/>
        </p:nvGrpSpPr>
        <p:grpSpPr>
          <a:xfrm>
            <a:off x="4144910" y="3187223"/>
            <a:ext cx="91990" cy="91990"/>
            <a:chOff x="2133805" y="2745165"/>
            <a:chExt cx="91990" cy="91990"/>
          </a:xfrm>
        </p:grpSpPr>
        <p:cxnSp>
          <p:nvCxnSpPr>
            <p:cNvPr id="149" name="Straight Connector 148">
              <a:extLst>
                <a:ext uri="{FF2B5EF4-FFF2-40B4-BE49-F238E27FC236}">
                  <a16:creationId xmlns:a16="http://schemas.microsoft.com/office/drawing/2014/main" id="{44C29EB6-D5EE-4B78-A9DD-EDEF4CD35F49}"/>
                </a:ext>
              </a:extLst>
            </p:cNvPr>
            <p:cNvCxnSpPr>
              <a:cxnSpLocks/>
            </p:cNvCxnSpPr>
            <p:nvPr/>
          </p:nvCxnSpPr>
          <p:spPr bwMode="auto">
            <a:xfrm>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FB118E26-5E50-4D2E-814F-3CDA54FAD7CB}"/>
                </a:ext>
              </a:extLst>
            </p:cNvPr>
            <p:cNvCxnSpPr>
              <a:cxnSpLocks/>
            </p:cNvCxnSpPr>
            <p:nvPr/>
          </p:nvCxnSpPr>
          <p:spPr bwMode="auto">
            <a:xfrm rot="5400000">
              <a:off x="2179800" y="274516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51" name="Group 150">
            <a:extLst>
              <a:ext uri="{FF2B5EF4-FFF2-40B4-BE49-F238E27FC236}">
                <a16:creationId xmlns:a16="http://schemas.microsoft.com/office/drawing/2014/main" id="{C5A982C1-AF63-42F3-968E-5FAE745365BA}"/>
              </a:ext>
            </a:extLst>
          </p:cNvPr>
          <p:cNvGrpSpPr/>
          <p:nvPr/>
        </p:nvGrpSpPr>
        <p:grpSpPr>
          <a:xfrm>
            <a:off x="1306727" y="2926768"/>
            <a:ext cx="91990" cy="91990"/>
            <a:chOff x="2133805" y="2745165"/>
            <a:chExt cx="91990" cy="91990"/>
          </a:xfrm>
        </p:grpSpPr>
        <p:cxnSp>
          <p:nvCxnSpPr>
            <p:cNvPr id="152" name="Straight Connector 151">
              <a:extLst>
                <a:ext uri="{FF2B5EF4-FFF2-40B4-BE49-F238E27FC236}">
                  <a16:creationId xmlns:a16="http://schemas.microsoft.com/office/drawing/2014/main" id="{D9DC11F2-C6C4-4016-AF66-DD13D16FFB50}"/>
                </a:ext>
              </a:extLst>
            </p:cNvPr>
            <p:cNvCxnSpPr>
              <a:cxnSpLocks/>
            </p:cNvCxnSpPr>
            <p:nvPr/>
          </p:nvCxnSpPr>
          <p:spPr bwMode="auto">
            <a:xfrm>
              <a:off x="2179800" y="2745165"/>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A99FB6CB-5956-42CB-8AFE-6410520AA98E}"/>
                </a:ext>
              </a:extLst>
            </p:cNvPr>
            <p:cNvCxnSpPr>
              <a:cxnSpLocks/>
            </p:cNvCxnSpPr>
            <p:nvPr/>
          </p:nvCxnSpPr>
          <p:spPr bwMode="auto">
            <a:xfrm rot="5400000">
              <a:off x="2179800" y="2745165"/>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4" name="Group 153">
            <a:extLst>
              <a:ext uri="{FF2B5EF4-FFF2-40B4-BE49-F238E27FC236}">
                <a16:creationId xmlns:a16="http://schemas.microsoft.com/office/drawing/2014/main" id="{DD677D63-C0EF-4CC9-A275-B2314F78C092}"/>
              </a:ext>
            </a:extLst>
          </p:cNvPr>
          <p:cNvGrpSpPr/>
          <p:nvPr/>
        </p:nvGrpSpPr>
        <p:grpSpPr>
          <a:xfrm>
            <a:off x="1611943" y="3400636"/>
            <a:ext cx="91990" cy="91990"/>
            <a:chOff x="2133805" y="2745165"/>
            <a:chExt cx="91990" cy="91990"/>
          </a:xfrm>
        </p:grpSpPr>
        <p:cxnSp>
          <p:nvCxnSpPr>
            <p:cNvPr id="155" name="Straight Connector 154">
              <a:extLst>
                <a:ext uri="{FF2B5EF4-FFF2-40B4-BE49-F238E27FC236}">
                  <a16:creationId xmlns:a16="http://schemas.microsoft.com/office/drawing/2014/main" id="{1855F23E-DD54-47AD-B9E1-B84B30A73D2C}"/>
                </a:ext>
              </a:extLst>
            </p:cNvPr>
            <p:cNvCxnSpPr>
              <a:cxnSpLocks/>
            </p:cNvCxnSpPr>
            <p:nvPr/>
          </p:nvCxnSpPr>
          <p:spPr bwMode="auto">
            <a:xfrm>
              <a:off x="2179800" y="2745165"/>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4E6CCBCB-3E7D-4507-BA5F-5E2797AC393F}"/>
                </a:ext>
              </a:extLst>
            </p:cNvPr>
            <p:cNvCxnSpPr>
              <a:cxnSpLocks/>
            </p:cNvCxnSpPr>
            <p:nvPr/>
          </p:nvCxnSpPr>
          <p:spPr bwMode="auto">
            <a:xfrm rot="5400000">
              <a:off x="2179800" y="2745165"/>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7" name="Group 156">
            <a:extLst>
              <a:ext uri="{FF2B5EF4-FFF2-40B4-BE49-F238E27FC236}">
                <a16:creationId xmlns:a16="http://schemas.microsoft.com/office/drawing/2014/main" id="{2FF56D3F-BE20-4329-9CF3-3F738A2D0B7B}"/>
              </a:ext>
            </a:extLst>
          </p:cNvPr>
          <p:cNvGrpSpPr/>
          <p:nvPr/>
        </p:nvGrpSpPr>
        <p:grpSpPr>
          <a:xfrm>
            <a:off x="2757288" y="3584990"/>
            <a:ext cx="91990" cy="91990"/>
            <a:chOff x="2133805" y="2745165"/>
            <a:chExt cx="91990" cy="91990"/>
          </a:xfrm>
        </p:grpSpPr>
        <p:cxnSp>
          <p:nvCxnSpPr>
            <p:cNvPr id="158" name="Straight Connector 157">
              <a:extLst>
                <a:ext uri="{FF2B5EF4-FFF2-40B4-BE49-F238E27FC236}">
                  <a16:creationId xmlns:a16="http://schemas.microsoft.com/office/drawing/2014/main" id="{AF524340-2113-4885-B7D1-E664505A20B2}"/>
                </a:ext>
              </a:extLst>
            </p:cNvPr>
            <p:cNvCxnSpPr>
              <a:cxnSpLocks/>
            </p:cNvCxnSpPr>
            <p:nvPr/>
          </p:nvCxnSpPr>
          <p:spPr bwMode="auto">
            <a:xfrm>
              <a:off x="2179800" y="2745165"/>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EAB1DBD1-CD16-49ED-A77F-2F73C00E3D09}"/>
                </a:ext>
              </a:extLst>
            </p:cNvPr>
            <p:cNvCxnSpPr>
              <a:cxnSpLocks/>
            </p:cNvCxnSpPr>
            <p:nvPr/>
          </p:nvCxnSpPr>
          <p:spPr bwMode="auto">
            <a:xfrm rot="5400000">
              <a:off x="2179800" y="2745165"/>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0" name="Group 159">
            <a:extLst>
              <a:ext uri="{FF2B5EF4-FFF2-40B4-BE49-F238E27FC236}">
                <a16:creationId xmlns:a16="http://schemas.microsoft.com/office/drawing/2014/main" id="{A8216EF8-C255-4591-8170-7540820F0E4B}"/>
              </a:ext>
            </a:extLst>
          </p:cNvPr>
          <p:cNvGrpSpPr/>
          <p:nvPr/>
        </p:nvGrpSpPr>
        <p:grpSpPr>
          <a:xfrm>
            <a:off x="2969474" y="3590849"/>
            <a:ext cx="91990" cy="91990"/>
            <a:chOff x="2133805" y="2745165"/>
            <a:chExt cx="91990" cy="91990"/>
          </a:xfrm>
        </p:grpSpPr>
        <p:cxnSp>
          <p:nvCxnSpPr>
            <p:cNvPr id="161" name="Straight Connector 160">
              <a:extLst>
                <a:ext uri="{FF2B5EF4-FFF2-40B4-BE49-F238E27FC236}">
                  <a16:creationId xmlns:a16="http://schemas.microsoft.com/office/drawing/2014/main" id="{98D73414-B18A-484A-A041-3DACC0B4C106}"/>
                </a:ext>
              </a:extLst>
            </p:cNvPr>
            <p:cNvCxnSpPr>
              <a:cxnSpLocks/>
            </p:cNvCxnSpPr>
            <p:nvPr/>
          </p:nvCxnSpPr>
          <p:spPr bwMode="auto">
            <a:xfrm>
              <a:off x="2179800" y="2745165"/>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AF9E0E14-D029-4C74-96A3-4B94CC894465}"/>
                </a:ext>
              </a:extLst>
            </p:cNvPr>
            <p:cNvCxnSpPr>
              <a:cxnSpLocks/>
            </p:cNvCxnSpPr>
            <p:nvPr/>
          </p:nvCxnSpPr>
          <p:spPr bwMode="auto">
            <a:xfrm rot="5400000">
              <a:off x="2179800" y="2745165"/>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3" name="Group 162">
            <a:extLst>
              <a:ext uri="{FF2B5EF4-FFF2-40B4-BE49-F238E27FC236}">
                <a16:creationId xmlns:a16="http://schemas.microsoft.com/office/drawing/2014/main" id="{6C1588B6-9F0D-45D3-A7CD-81E475BE4C30}"/>
              </a:ext>
            </a:extLst>
          </p:cNvPr>
          <p:cNvGrpSpPr/>
          <p:nvPr/>
        </p:nvGrpSpPr>
        <p:grpSpPr>
          <a:xfrm>
            <a:off x="2999489" y="3588755"/>
            <a:ext cx="91990" cy="91990"/>
            <a:chOff x="2133805" y="2745165"/>
            <a:chExt cx="91990" cy="91990"/>
          </a:xfrm>
        </p:grpSpPr>
        <p:cxnSp>
          <p:nvCxnSpPr>
            <p:cNvPr id="164" name="Straight Connector 163">
              <a:extLst>
                <a:ext uri="{FF2B5EF4-FFF2-40B4-BE49-F238E27FC236}">
                  <a16:creationId xmlns:a16="http://schemas.microsoft.com/office/drawing/2014/main" id="{A473C9EC-50C6-4981-8A01-90065CC9B9BA}"/>
                </a:ext>
              </a:extLst>
            </p:cNvPr>
            <p:cNvCxnSpPr>
              <a:cxnSpLocks/>
            </p:cNvCxnSpPr>
            <p:nvPr/>
          </p:nvCxnSpPr>
          <p:spPr bwMode="auto">
            <a:xfrm>
              <a:off x="2179800" y="2745165"/>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A2F90E38-A3C1-4E9D-AE61-84B1708DAF67}"/>
                </a:ext>
              </a:extLst>
            </p:cNvPr>
            <p:cNvCxnSpPr>
              <a:cxnSpLocks/>
            </p:cNvCxnSpPr>
            <p:nvPr/>
          </p:nvCxnSpPr>
          <p:spPr bwMode="auto">
            <a:xfrm rot="5400000">
              <a:off x="2179800" y="2745165"/>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6" name="Group 165">
            <a:extLst>
              <a:ext uri="{FF2B5EF4-FFF2-40B4-BE49-F238E27FC236}">
                <a16:creationId xmlns:a16="http://schemas.microsoft.com/office/drawing/2014/main" id="{C9AA97DD-3AE8-4D8F-B3E0-ADA30AB3AF4A}"/>
              </a:ext>
            </a:extLst>
          </p:cNvPr>
          <p:cNvGrpSpPr/>
          <p:nvPr/>
        </p:nvGrpSpPr>
        <p:grpSpPr>
          <a:xfrm>
            <a:off x="3033321" y="3590849"/>
            <a:ext cx="91990" cy="91990"/>
            <a:chOff x="2133805" y="2745165"/>
            <a:chExt cx="91990" cy="91990"/>
          </a:xfrm>
        </p:grpSpPr>
        <p:cxnSp>
          <p:nvCxnSpPr>
            <p:cNvPr id="167" name="Straight Connector 166">
              <a:extLst>
                <a:ext uri="{FF2B5EF4-FFF2-40B4-BE49-F238E27FC236}">
                  <a16:creationId xmlns:a16="http://schemas.microsoft.com/office/drawing/2014/main" id="{11320206-E816-4929-8084-760147797C8C}"/>
                </a:ext>
              </a:extLst>
            </p:cNvPr>
            <p:cNvCxnSpPr>
              <a:cxnSpLocks/>
            </p:cNvCxnSpPr>
            <p:nvPr/>
          </p:nvCxnSpPr>
          <p:spPr bwMode="auto">
            <a:xfrm>
              <a:off x="2179800" y="2745165"/>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8FC623C3-1CD3-40F6-B1FC-E1B323EF0D73}"/>
                </a:ext>
              </a:extLst>
            </p:cNvPr>
            <p:cNvCxnSpPr>
              <a:cxnSpLocks/>
            </p:cNvCxnSpPr>
            <p:nvPr/>
          </p:nvCxnSpPr>
          <p:spPr bwMode="auto">
            <a:xfrm rot="5400000">
              <a:off x="2179800" y="2745165"/>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9" name="Group 168">
            <a:extLst>
              <a:ext uri="{FF2B5EF4-FFF2-40B4-BE49-F238E27FC236}">
                <a16:creationId xmlns:a16="http://schemas.microsoft.com/office/drawing/2014/main" id="{09287330-D3A7-4B1C-99AA-782D7AB4140E}"/>
              </a:ext>
            </a:extLst>
          </p:cNvPr>
          <p:cNvGrpSpPr/>
          <p:nvPr/>
        </p:nvGrpSpPr>
        <p:grpSpPr>
          <a:xfrm>
            <a:off x="3061464" y="3590849"/>
            <a:ext cx="91990" cy="91990"/>
            <a:chOff x="2133805" y="2745165"/>
            <a:chExt cx="91990" cy="91990"/>
          </a:xfrm>
        </p:grpSpPr>
        <p:cxnSp>
          <p:nvCxnSpPr>
            <p:cNvPr id="170" name="Straight Connector 169">
              <a:extLst>
                <a:ext uri="{FF2B5EF4-FFF2-40B4-BE49-F238E27FC236}">
                  <a16:creationId xmlns:a16="http://schemas.microsoft.com/office/drawing/2014/main" id="{5286BBB7-F7ED-48DE-A29E-7E756922A080}"/>
                </a:ext>
              </a:extLst>
            </p:cNvPr>
            <p:cNvCxnSpPr>
              <a:cxnSpLocks/>
            </p:cNvCxnSpPr>
            <p:nvPr/>
          </p:nvCxnSpPr>
          <p:spPr bwMode="auto">
            <a:xfrm>
              <a:off x="2179800" y="2745165"/>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6E8A8ABF-A7ED-4A1D-81D1-9DEA1BD67343}"/>
                </a:ext>
              </a:extLst>
            </p:cNvPr>
            <p:cNvCxnSpPr>
              <a:cxnSpLocks/>
            </p:cNvCxnSpPr>
            <p:nvPr/>
          </p:nvCxnSpPr>
          <p:spPr bwMode="auto">
            <a:xfrm rot="5400000">
              <a:off x="2179800" y="2745165"/>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72" name="Group 171">
            <a:extLst>
              <a:ext uri="{FF2B5EF4-FFF2-40B4-BE49-F238E27FC236}">
                <a16:creationId xmlns:a16="http://schemas.microsoft.com/office/drawing/2014/main" id="{F8ECDA66-61C6-4DE6-B549-2F2678D0164F}"/>
              </a:ext>
            </a:extLst>
          </p:cNvPr>
          <p:cNvGrpSpPr/>
          <p:nvPr/>
        </p:nvGrpSpPr>
        <p:grpSpPr>
          <a:xfrm>
            <a:off x="3089607" y="3590849"/>
            <a:ext cx="91990" cy="91990"/>
            <a:chOff x="2133805" y="2745165"/>
            <a:chExt cx="91990" cy="91990"/>
          </a:xfrm>
        </p:grpSpPr>
        <p:cxnSp>
          <p:nvCxnSpPr>
            <p:cNvPr id="173" name="Straight Connector 172">
              <a:extLst>
                <a:ext uri="{FF2B5EF4-FFF2-40B4-BE49-F238E27FC236}">
                  <a16:creationId xmlns:a16="http://schemas.microsoft.com/office/drawing/2014/main" id="{530BD141-91AD-423E-89B6-D11FB9CFD441}"/>
                </a:ext>
              </a:extLst>
            </p:cNvPr>
            <p:cNvCxnSpPr>
              <a:cxnSpLocks/>
            </p:cNvCxnSpPr>
            <p:nvPr/>
          </p:nvCxnSpPr>
          <p:spPr bwMode="auto">
            <a:xfrm>
              <a:off x="2179800" y="2745165"/>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D428E374-E1BF-454C-8099-4545621AEC91}"/>
                </a:ext>
              </a:extLst>
            </p:cNvPr>
            <p:cNvCxnSpPr>
              <a:cxnSpLocks/>
            </p:cNvCxnSpPr>
            <p:nvPr/>
          </p:nvCxnSpPr>
          <p:spPr bwMode="auto">
            <a:xfrm rot="5400000">
              <a:off x="2179800" y="2745165"/>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75" name="Group 174">
            <a:extLst>
              <a:ext uri="{FF2B5EF4-FFF2-40B4-BE49-F238E27FC236}">
                <a16:creationId xmlns:a16="http://schemas.microsoft.com/office/drawing/2014/main" id="{D126F50B-4E91-4A86-A5E4-67C36568DD21}"/>
              </a:ext>
            </a:extLst>
          </p:cNvPr>
          <p:cNvGrpSpPr/>
          <p:nvPr/>
        </p:nvGrpSpPr>
        <p:grpSpPr>
          <a:xfrm>
            <a:off x="3117750" y="3590849"/>
            <a:ext cx="91990" cy="91990"/>
            <a:chOff x="2133805" y="2745165"/>
            <a:chExt cx="91990" cy="91990"/>
          </a:xfrm>
        </p:grpSpPr>
        <p:cxnSp>
          <p:nvCxnSpPr>
            <p:cNvPr id="176" name="Straight Connector 175">
              <a:extLst>
                <a:ext uri="{FF2B5EF4-FFF2-40B4-BE49-F238E27FC236}">
                  <a16:creationId xmlns:a16="http://schemas.microsoft.com/office/drawing/2014/main" id="{2A48F64B-D1F4-4558-B2A8-6102578013DB}"/>
                </a:ext>
              </a:extLst>
            </p:cNvPr>
            <p:cNvCxnSpPr>
              <a:cxnSpLocks/>
            </p:cNvCxnSpPr>
            <p:nvPr/>
          </p:nvCxnSpPr>
          <p:spPr bwMode="auto">
            <a:xfrm>
              <a:off x="2179800" y="2745165"/>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3693A05E-85F7-4341-9E75-656A717A369F}"/>
                </a:ext>
              </a:extLst>
            </p:cNvPr>
            <p:cNvCxnSpPr>
              <a:cxnSpLocks/>
            </p:cNvCxnSpPr>
            <p:nvPr/>
          </p:nvCxnSpPr>
          <p:spPr bwMode="auto">
            <a:xfrm rot="5400000">
              <a:off x="2179800" y="2745165"/>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78" name="Group 177">
            <a:extLst>
              <a:ext uri="{FF2B5EF4-FFF2-40B4-BE49-F238E27FC236}">
                <a16:creationId xmlns:a16="http://schemas.microsoft.com/office/drawing/2014/main" id="{13EC658D-7DB5-4F7E-B849-3952A5B5F011}"/>
              </a:ext>
            </a:extLst>
          </p:cNvPr>
          <p:cNvGrpSpPr/>
          <p:nvPr/>
        </p:nvGrpSpPr>
        <p:grpSpPr>
          <a:xfrm>
            <a:off x="3317456" y="3592537"/>
            <a:ext cx="91990" cy="91990"/>
            <a:chOff x="2133805" y="2745165"/>
            <a:chExt cx="91990" cy="91990"/>
          </a:xfrm>
        </p:grpSpPr>
        <p:cxnSp>
          <p:nvCxnSpPr>
            <p:cNvPr id="179" name="Straight Connector 178">
              <a:extLst>
                <a:ext uri="{FF2B5EF4-FFF2-40B4-BE49-F238E27FC236}">
                  <a16:creationId xmlns:a16="http://schemas.microsoft.com/office/drawing/2014/main" id="{52ED2014-19DD-49C0-B2EF-641C6C06103D}"/>
                </a:ext>
              </a:extLst>
            </p:cNvPr>
            <p:cNvCxnSpPr>
              <a:cxnSpLocks/>
            </p:cNvCxnSpPr>
            <p:nvPr/>
          </p:nvCxnSpPr>
          <p:spPr bwMode="auto">
            <a:xfrm>
              <a:off x="2179800" y="2745165"/>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1035CC96-6316-4BFB-9C00-3F6BEF1B4F82}"/>
                </a:ext>
              </a:extLst>
            </p:cNvPr>
            <p:cNvCxnSpPr>
              <a:cxnSpLocks/>
            </p:cNvCxnSpPr>
            <p:nvPr/>
          </p:nvCxnSpPr>
          <p:spPr bwMode="auto">
            <a:xfrm rot="5400000">
              <a:off x="2179800" y="2745165"/>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81" name="Group 180">
            <a:extLst>
              <a:ext uri="{FF2B5EF4-FFF2-40B4-BE49-F238E27FC236}">
                <a16:creationId xmlns:a16="http://schemas.microsoft.com/office/drawing/2014/main" id="{6D40F6C8-948F-4F00-AB60-1C3E063E5B3A}"/>
              </a:ext>
            </a:extLst>
          </p:cNvPr>
          <p:cNvGrpSpPr/>
          <p:nvPr/>
        </p:nvGrpSpPr>
        <p:grpSpPr>
          <a:xfrm>
            <a:off x="3526648" y="3583776"/>
            <a:ext cx="91990" cy="91990"/>
            <a:chOff x="2133805" y="2745165"/>
            <a:chExt cx="91990" cy="91990"/>
          </a:xfrm>
        </p:grpSpPr>
        <p:cxnSp>
          <p:nvCxnSpPr>
            <p:cNvPr id="182" name="Straight Connector 181">
              <a:extLst>
                <a:ext uri="{FF2B5EF4-FFF2-40B4-BE49-F238E27FC236}">
                  <a16:creationId xmlns:a16="http://schemas.microsoft.com/office/drawing/2014/main" id="{0B0F9481-A7C4-45B3-B2C4-FDDCF1975E77}"/>
                </a:ext>
              </a:extLst>
            </p:cNvPr>
            <p:cNvCxnSpPr>
              <a:cxnSpLocks/>
            </p:cNvCxnSpPr>
            <p:nvPr/>
          </p:nvCxnSpPr>
          <p:spPr bwMode="auto">
            <a:xfrm>
              <a:off x="2179800" y="2745165"/>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E6D4BB6B-CEF3-4381-A974-C0E12390D60E}"/>
                </a:ext>
              </a:extLst>
            </p:cNvPr>
            <p:cNvCxnSpPr>
              <a:cxnSpLocks/>
            </p:cNvCxnSpPr>
            <p:nvPr/>
          </p:nvCxnSpPr>
          <p:spPr bwMode="auto">
            <a:xfrm rot="5400000">
              <a:off x="2179800" y="2745165"/>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84" name="Group 183">
            <a:extLst>
              <a:ext uri="{FF2B5EF4-FFF2-40B4-BE49-F238E27FC236}">
                <a16:creationId xmlns:a16="http://schemas.microsoft.com/office/drawing/2014/main" id="{86D86470-BB1F-4EBE-B1E3-CC3DD4E202F5}"/>
              </a:ext>
            </a:extLst>
          </p:cNvPr>
          <p:cNvGrpSpPr/>
          <p:nvPr/>
        </p:nvGrpSpPr>
        <p:grpSpPr>
          <a:xfrm>
            <a:off x="3558623" y="3583776"/>
            <a:ext cx="91990" cy="91990"/>
            <a:chOff x="2133805" y="2745165"/>
            <a:chExt cx="91990" cy="91990"/>
          </a:xfrm>
        </p:grpSpPr>
        <p:cxnSp>
          <p:nvCxnSpPr>
            <p:cNvPr id="185" name="Straight Connector 184">
              <a:extLst>
                <a:ext uri="{FF2B5EF4-FFF2-40B4-BE49-F238E27FC236}">
                  <a16:creationId xmlns:a16="http://schemas.microsoft.com/office/drawing/2014/main" id="{93549502-A216-4091-8332-67C99C14252B}"/>
                </a:ext>
              </a:extLst>
            </p:cNvPr>
            <p:cNvCxnSpPr>
              <a:cxnSpLocks/>
            </p:cNvCxnSpPr>
            <p:nvPr/>
          </p:nvCxnSpPr>
          <p:spPr bwMode="auto">
            <a:xfrm>
              <a:off x="2179800" y="2745165"/>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34F9C7DF-53E9-43F3-95B5-FA70CC7744CC}"/>
                </a:ext>
              </a:extLst>
            </p:cNvPr>
            <p:cNvCxnSpPr>
              <a:cxnSpLocks/>
            </p:cNvCxnSpPr>
            <p:nvPr/>
          </p:nvCxnSpPr>
          <p:spPr bwMode="auto">
            <a:xfrm rot="5400000">
              <a:off x="2179800" y="2745165"/>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87" name="Group 186">
            <a:extLst>
              <a:ext uri="{FF2B5EF4-FFF2-40B4-BE49-F238E27FC236}">
                <a16:creationId xmlns:a16="http://schemas.microsoft.com/office/drawing/2014/main" id="{A9DFCE05-F46F-4FC4-A3BD-CD94E26A82E1}"/>
              </a:ext>
            </a:extLst>
          </p:cNvPr>
          <p:cNvGrpSpPr/>
          <p:nvPr/>
        </p:nvGrpSpPr>
        <p:grpSpPr>
          <a:xfrm>
            <a:off x="3588196" y="3584095"/>
            <a:ext cx="91990" cy="91990"/>
            <a:chOff x="2133805" y="2745165"/>
            <a:chExt cx="91990" cy="91990"/>
          </a:xfrm>
        </p:grpSpPr>
        <p:cxnSp>
          <p:nvCxnSpPr>
            <p:cNvPr id="188" name="Straight Connector 187">
              <a:extLst>
                <a:ext uri="{FF2B5EF4-FFF2-40B4-BE49-F238E27FC236}">
                  <a16:creationId xmlns:a16="http://schemas.microsoft.com/office/drawing/2014/main" id="{28FA5800-4C9D-4ACB-90D1-FECC8F194373}"/>
                </a:ext>
              </a:extLst>
            </p:cNvPr>
            <p:cNvCxnSpPr>
              <a:cxnSpLocks/>
            </p:cNvCxnSpPr>
            <p:nvPr/>
          </p:nvCxnSpPr>
          <p:spPr bwMode="auto">
            <a:xfrm>
              <a:off x="2179800" y="2745165"/>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12603463-77AC-499B-BEBC-59C69BB3E48A}"/>
                </a:ext>
              </a:extLst>
            </p:cNvPr>
            <p:cNvCxnSpPr>
              <a:cxnSpLocks/>
            </p:cNvCxnSpPr>
            <p:nvPr/>
          </p:nvCxnSpPr>
          <p:spPr bwMode="auto">
            <a:xfrm rot="5400000">
              <a:off x="2179800" y="2745165"/>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90" name="Group 189">
            <a:extLst>
              <a:ext uri="{FF2B5EF4-FFF2-40B4-BE49-F238E27FC236}">
                <a16:creationId xmlns:a16="http://schemas.microsoft.com/office/drawing/2014/main" id="{477541FB-D8D3-4642-A1B2-F048F48B6A08}"/>
              </a:ext>
            </a:extLst>
          </p:cNvPr>
          <p:cNvGrpSpPr/>
          <p:nvPr/>
        </p:nvGrpSpPr>
        <p:grpSpPr>
          <a:xfrm>
            <a:off x="3619072" y="3584095"/>
            <a:ext cx="91990" cy="91990"/>
            <a:chOff x="2133805" y="2745165"/>
            <a:chExt cx="91990" cy="91990"/>
          </a:xfrm>
        </p:grpSpPr>
        <p:cxnSp>
          <p:nvCxnSpPr>
            <p:cNvPr id="191" name="Straight Connector 190">
              <a:extLst>
                <a:ext uri="{FF2B5EF4-FFF2-40B4-BE49-F238E27FC236}">
                  <a16:creationId xmlns:a16="http://schemas.microsoft.com/office/drawing/2014/main" id="{BCD19FC1-156E-4C15-ABC2-7B45B0811BCA}"/>
                </a:ext>
              </a:extLst>
            </p:cNvPr>
            <p:cNvCxnSpPr>
              <a:cxnSpLocks/>
            </p:cNvCxnSpPr>
            <p:nvPr/>
          </p:nvCxnSpPr>
          <p:spPr bwMode="auto">
            <a:xfrm>
              <a:off x="2179800" y="2745165"/>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F1208EE2-2390-424B-9273-24ED242D3A29}"/>
                </a:ext>
              </a:extLst>
            </p:cNvPr>
            <p:cNvCxnSpPr>
              <a:cxnSpLocks/>
            </p:cNvCxnSpPr>
            <p:nvPr/>
          </p:nvCxnSpPr>
          <p:spPr bwMode="auto">
            <a:xfrm rot="5400000">
              <a:off x="2179800" y="2745165"/>
              <a:ext cx="0" cy="91990"/>
            </a:xfrm>
            <a:prstGeom prst="line">
              <a:avLst/>
            </a:prstGeom>
            <a:noFill/>
            <a:ln w="28575" cap="flat" cmpd="sng" algn="ctr">
              <a:solidFill>
                <a:schemeClr val="accent3"/>
              </a:solidFill>
              <a:prstDash val="solid"/>
              <a:round/>
              <a:headEnd type="none" w="med" len="med"/>
              <a:tailEnd type="none" w="med" len="med"/>
            </a:ln>
            <a:effectLst/>
          </p:spPr>
        </p:cxnSp>
      </p:grpSp>
      <p:sp>
        <p:nvSpPr>
          <p:cNvPr id="194" name="TextBox 193">
            <a:extLst>
              <a:ext uri="{FF2B5EF4-FFF2-40B4-BE49-F238E27FC236}">
                <a16:creationId xmlns:a16="http://schemas.microsoft.com/office/drawing/2014/main" id="{24FA8430-1F3C-48F3-99CE-7E562A1A4A61}"/>
              </a:ext>
            </a:extLst>
          </p:cNvPr>
          <p:cNvSpPr txBox="1"/>
          <p:nvPr/>
        </p:nvSpPr>
        <p:spPr bwMode="auto">
          <a:xfrm>
            <a:off x="3478606" y="2204491"/>
            <a:ext cx="72354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Olaparib</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Placebo</a:t>
            </a:r>
            <a:endParaRPr lang="en-US" sz="1400" dirty="0">
              <a:solidFill>
                <a:schemeClr val="bg1"/>
              </a:solidFill>
              <a:latin typeface="Calibri" panose="020F0502020204030204" pitchFamily="34" charset="0"/>
            </a:endParaRPr>
          </a:p>
        </p:txBody>
      </p:sp>
      <p:cxnSp>
        <p:nvCxnSpPr>
          <p:cNvPr id="196" name="Straight Connector 195">
            <a:extLst>
              <a:ext uri="{FF2B5EF4-FFF2-40B4-BE49-F238E27FC236}">
                <a16:creationId xmlns:a16="http://schemas.microsoft.com/office/drawing/2014/main" id="{6C45BF29-1952-42E0-95BD-F6F73AC6CA00}"/>
              </a:ext>
            </a:extLst>
          </p:cNvPr>
          <p:cNvCxnSpPr>
            <a:cxnSpLocks/>
          </p:cNvCxnSpPr>
          <p:nvPr/>
        </p:nvCxnSpPr>
        <p:spPr bwMode="auto">
          <a:xfrm>
            <a:off x="3181737" y="2526095"/>
            <a:ext cx="335328" cy="0"/>
          </a:xfrm>
          <a:prstGeom prst="line">
            <a:avLst/>
          </a:prstGeom>
          <a:noFill/>
          <a:ln w="28575" cap="flat" cmpd="sng" algn="ctr">
            <a:solidFill>
              <a:schemeClr val="accent3"/>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B75222F8-3CBA-4FA0-B99F-C5C839EBF027}"/>
              </a:ext>
            </a:extLst>
          </p:cNvPr>
          <p:cNvCxnSpPr>
            <a:cxnSpLocks/>
          </p:cNvCxnSpPr>
          <p:nvPr/>
        </p:nvCxnSpPr>
        <p:spPr bwMode="auto">
          <a:xfrm>
            <a:off x="3181737" y="2349125"/>
            <a:ext cx="335328" cy="0"/>
          </a:xfrm>
          <a:prstGeom prst="line">
            <a:avLst/>
          </a:prstGeom>
          <a:noFill/>
          <a:ln w="28575" cap="flat" cmpd="sng" algn="ctr">
            <a:solidFill>
              <a:schemeClr val="accent1"/>
            </a:solidFill>
            <a:prstDash val="solid"/>
            <a:round/>
            <a:headEnd type="none" w="med" len="med"/>
            <a:tailEnd type="none" w="med" len="med"/>
          </a:ln>
          <a:effectLst/>
        </p:spPr>
      </p:cxnSp>
      <p:grpSp>
        <p:nvGrpSpPr>
          <p:cNvPr id="384" name="Group 383">
            <a:extLst>
              <a:ext uri="{FF2B5EF4-FFF2-40B4-BE49-F238E27FC236}">
                <a16:creationId xmlns:a16="http://schemas.microsoft.com/office/drawing/2014/main" id="{205B7099-F069-45CA-9F92-FB11E6F4C094}"/>
              </a:ext>
            </a:extLst>
          </p:cNvPr>
          <p:cNvGrpSpPr/>
          <p:nvPr/>
        </p:nvGrpSpPr>
        <p:grpSpPr>
          <a:xfrm>
            <a:off x="7912387" y="1981422"/>
            <a:ext cx="4073616" cy="2262137"/>
            <a:chOff x="8108945" y="2136301"/>
            <a:chExt cx="4073616" cy="2262137"/>
          </a:xfrm>
        </p:grpSpPr>
        <p:cxnSp>
          <p:nvCxnSpPr>
            <p:cNvPr id="380" name="Straight Connector 379">
              <a:extLst>
                <a:ext uri="{FF2B5EF4-FFF2-40B4-BE49-F238E27FC236}">
                  <a16:creationId xmlns:a16="http://schemas.microsoft.com/office/drawing/2014/main" id="{D7B17C2E-D5BF-40ED-A2FC-64B87DD07136}"/>
                </a:ext>
              </a:extLst>
            </p:cNvPr>
            <p:cNvCxnSpPr/>
            <p:nvPr/>
          </p:nvCxnSpPr>
          <p:spPr bwMode="auto">
            <a:xfrm>
              <a:off x="8686660" y="3184769"/>
              <a:ext cx="3276903" cy="0"/>
            </a:xfrm>
            <a:prstGeom prst="line">
              <a:avLst/>
            </a:prstGeom>
            <a:noFill/>
            <a:ln w="28575" cap="flat" cmpd="sng" algn="ctr">
              <a:solidFill>
                <a:schemeClr val="bg1"/>
              </a:solidFill>
              <a:prstDash val="sysDash"/>
              <a:round/>
              <a:headEnd type="none" w="med" len="med"/>
              <a:tailEnd type="none" w="med" len="med"/>
            </a:ln>
            <a:effectLst/>
          </p:spPr>
        </p:cxnSp>
        <p:sp>
          <p:nvSpPr>
            <p:cNvPr id="29" name="Rectangle 28">
              <a:extLst>
                <a:ext uri="{FF2B5EF4-FFF2-40B4-BE49-F238E27FC236}">
                  <a16:creationId xmlns:a16="http://schemas.microsoft.com/office/drawing/2014/main" id="{5708A99C-0B67-49A4-A984-E779E19B0710}"/>
                </a:ext>
              </a:extLst>
            </p:cNvPr>
            <p:cNvSpPr/>
            <p:nvPr/>
          </p:nvSpPr>
          <p:spPr bwMode="auto">
            <a:xfrm>
              <a:off x="9537885" y="2238784"/>
              <a:ext cx="1314336" cy="457263"/>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0" name="Freeform: Shape 199">
              <a:extLst>
                <a:ext uri="{FF2B5EF4-FFF2-40B4-BE49-F238E27FC236}">
                  <a16:creationId xmlns:a16="http://schemas.microsoft.com/office/drawing/2014/main" id="{6262AA84-EA09-4C6E-BCA8-60E0E5663F1F}"/>
                </a:ext>
              </a:extLst>
            </p:cNvPr>
            <p:cNvSpPr/>
            <p:nvPr/>
          </p:nvSpPr>
          <p:spPr bwMode="auto">
            <a:xfrm>
              <a:off x="8658516" y="2304748"/>
              <a:ext cx="3433325" cy="1730305"/>
            </a:xfrm>
            <a:custGeom>
              <a:avLst/>
              <a:gdLst>
                <a:gd name="connsiteX0" fmla="*/ 0 w 2326481"/>
                <a:gd name="connsiteY0" fmla="*/ 0 h 1681163"/>
                <a:gd name="connsiteX1" fmla="*/ 0 w 2326481"/>
                <a:gd name="connsiteY1" fmla="*/ 1681163 h 1681163"/>
                <a:gd name="connsiteX2" fmla="*/ 2326481 w 2326481"/>
                <a:gd name="connsiteY2" fmla="*/ 1681163 h 1681163"/>
              </a:gdLst>
              <a:ahLst/>
              <a:cxnLst>
                <a:cxn ang="0">
                  <a:pos x="connsiteX0" y="connsiteY0"/>
                </a:cxn>
                <a:cxn ang="0">
                  <a:pos x="connsiteX1" y="connsiteY1"/>
                </a:cxn>
                <a:cxn ang="0">
                  <a:pos x="connsiteX2" y="connsiteY2"/>
                </a:cxn>
              </a:cxnLst>
              <a:rect l="l" t="t" r="r" b="b"/>
              <a:pathLst>
                <a:path w="2326481" h="1681163">
                  <a:moveTo>
                    <a:pt x="0" y="0"/>
                  </a:moveTo>
                  <a:lnTo>
                    <a:pt x="0" y="1681163"/>
                  </a:lnTo>
                  <a:lnTo>
                    <a:pt x="2326481" y="1681163"/>
                  </a:lnTo>
                </a:path>
              </a:pathLst>
            </a:custGeom>
            <a:noFill/>
            <a:ln w="28575">
              <a:solidFill>
                <a:schemeClr val="bg1"/>
              </a:solidFill>
              <a:miter lim="800000"/>
              <a:headEnd/>
              <a:tailEnd/>
            </a:ln>
          </p:spPr>
          <p:txBody>
            <a:bodyPr rtlCol="0" anchor="ctr"/>
            <a:lstStyle/>
            <a:p>
              <a:pPr algn="ctr"/>
              <a:endParaRPr lang="en-US" dirty="0"/>
            </a:p>
          </p:txBody>
        </p:sp>
        <p:cxnSp>
          <p:nvCxnSpPr>
            <p:cNvPr id="201" name="Straight Connector 200">
              <a:extLst>
                <a:ext uri="{FF2B5EF4-FFF2-40B4-BE49-F238E27FC236}">
                  <a16:creationId xmlns:a16="http://schemas.microsoft.com/office/drawing/2014/main" id="{A270E1AF-6F6C-454A-B442-8743CBB86292}"/>
                </a:ext>
              </a:extLst>
            </p:cNvPr>
            <p:cNvCxnSpPr>
              <a:cxnSpLocks/>
            </p:cNvCxnSpPr>
            <p:nvPr/>
          </p:nvCxnSpPr>
          <p:spPr bwMode="auto">
            <a:xfrm flipH="1">
              <a:off x="8608860" y="3689973"/>
              <a:ext cx="62774" cy="0"/>
            </a:xfrm>
            <a:prstGeom prst="line">
              <a:avLst/>
            </a:prstGeom>
            <a:noFill/>
            <a:ln w="28575" cap="flat" cmpd="sng" algn="ctr">
              <a:solidFill>
                <a:schemeClr val="bg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E993623D-64D1-4B75-8700-435954035956}"/>
                </a:ext>
              </a:extLst>
            </p:cNvPr>
            <p:cNvCxnSpPr>
              <a:cxnSpLocks/>
            </p:cNvCxnSpPr>
            <p:nvPr/>
          </p:nvCxnSpPr>
          <p:spPr bwMode="auto">
            <a:xfrm flipH="1">
              <a:off x="8608860" y="4035053"/>
              <a:ext cx="62774" cy="0"/>
            </a:xfrm>
            <a:prstGeom prst="line">
              <a:avLst/>
            </a:prstGeom>
            <a:noFill/>
            <a:ln w="28575" cap="flat" cmpd="sng" algn="ctr">
              <a:solidFill>
                <a:schemeClr val="bg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7F741C92-0B6B-4DA8-B980-A04658D25126}"/>
                </a:ext>
              </a:extLst>
            </p:cNvPr>
            <p:cNvCxnSpPr>
              <a:cxnSpLocks/>
            </p:cNvCxnSpPr>
            <p:nvPr/>
          </p:nvCxnSpPr>
          <p:spPr bwMode="auto">
            <a:xfrm flipH="1">
              <a:off x="8608860" y="3344893"/>
              <a:ext cx="62774" cy="0"/>
            </a:xfrm>
            <a:prstGeom prst="line">
              <a:avLst/>
            </a:prstGeom>
            <a:noFill/>
            <a:ln w="28575" cap="flat" cmpd="sng" algn="ctr">
              <a:solidFill>
                <a:schemeClr val="bg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073B0BDB-EA9E-4A86-B932-FB9CD45B943A}"/>
                </a:ext>
              </a:extLst>
            </p:cNvPr>
            <p:cNvCxnSpPr>
              <a:cxnSpLocks/>
            </p:cNvCxnSpPr>
            <p:nvPr/>
          </p:nvCxnSpPr>
          <p:spPr bwMode="auto">
            <a:xfrm flipH="1">
              <a:off x="8608860" y="2999812"/>
              <a:ext cx="62774" cy="0"/>
            </a:xfrm>
            <a:prstGeom prst="line">
              <a:avLst/>
            </a:prstGeom>
            <a:noFill/>
            <a:ln w="28575" cap="flat" cmpd="sng" algn="ctr">
              <a:solidFill>
                <a:schemeClr val="bg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A3B99462-1BB5-4D88-A9FB-86236A05D34B}"/>
                </a:ext>
              </a:extLst>
            </p:cNvPr>
            <p:cNvCxnSpPr>
              <a:cxnSpLocks/>
            </p:cNvCxnSpPr>
            <p:nvPr/>
          </p:nvCxnSpPr>
          <p:spPr bwMode="auto">
            <a:xfrm flipH="1">
              <a:off x="8608860" y="2654732"/>
              <a:ext cx="62774" cy="0"/>
            </a:xfrm>
            <a:prstGeom prst="line">
              <a:avLst/>
            </a:prstGeom>
            <a:noFill/>
            <a:ln w="28575" cap="flat" cmpd="sng" algn="ctr">
              <a:solidFill>
                <a:schemeClr val="bg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2EBDF43F-52A4-4A53-93C8-9AA1D46942FA}"/>
                </a:ext>
              </a:extLst>
            </p:cNvPr>
            <p:cNvCxnSpPr>
              <a:cxnSpLocks/>
            </p:cNvCxnSpPr>
            <p:nvPr/>
          </p:nvCxnSpPr>
          <p:spPr bwMode="auto">
            <a:xfrm flipH="1">
              <a:off x="8608860" y="2309651"/>
              <a:ext cx="62774" cy="0"/>
            </a:xfrm>
            <a:prstGeom prst="line">
              <a:avLst/>
            </a:prstGeom>
            <a:noFill/>
            <a:ln w="28575" cap="flat" cmpd="sng" algn="ctr">
              <a:solidFill>
                <a:schemeClr val="bg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93C80AA4-1ED0-44BF-B8D2-EBD5F80C306F}"/>
                </a:ext>
              </a:extLst>
            </p:cNvPr>
            <p:cNvCxnSpPr>
              <a:cxnSpLocks/>
            </p:cNvCxnSpPr>
            <p:nvPr/>
          </p:nvCxnSpPr>
          <p:spPr bwMode="auto">
            <a:xfrm rot="5400000" flipH="1">
              <a:off x="8623831" y="4067357"/>
              <a:ext cx="64609" cy="0"/>
            </a:xfrm>
            <a:prstGeom prst="line">
              <a:avLst/>
            </a:prstGeom>
            <a:noFill/>
            <a:ln w="28575" cap="flat" cmpd="sng" algn="ctr">
              <a:solidFill>
                <a:schemeClr val="bg1"/>
              </a:solidFill>
              <a:prstDash val="solid"/>
              <a:round/>
              <a:headEnd type="none" w="med" len="med"/>
              <a:tailEnd type="none" w="med" len="med"/>
            </a:ln>
            <a:effectLst/>
          </p:spPr>
        </p:cxnSp>
        <p:sp>
          <p:nvSpPr>
            <p:cNvPr id="208" name="TextBox 207">
              <a:extLst>
                <a:ext uri="{FF2B5EF4-FFF2-40B4-BE49-F238E27FC236}">
                  <a16:creationId xmlns:a16="http://schemas.microsoft.com/office/drawing/2014/main" id="{D3425897-9633-4FA2-962E-0DB952273642}"/>
                </a:ext>
              </a:extLst>
            </p:cNvPr>
            <p:cNvSpPr txBox="1"/>
            <p:nvPr/>
          </p:nvSpPr>
          <p:spPr bwMode="auto">
            <a:xfrm>
              <a:off x="8446787" y="4049988"/>
              <a:ext cx="418698" cy="34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endParaRPr lang="en-US" b="0" dirty="0">
                <a:solidFill>
                  <a:schemeClr val="bg1"/>
                </a:solidFill>
                <a:latin typeface="Calibri" panose="020F0502020204030204" pitchFamily="34" charset="0"/>
              </a:endParaRPr>
            </a:p>
          </p:txBody>
        </p:sp>
        <p:sp>
          <p:nvSpPr>
            <p:cNvPr id="209" name="TextBox 208">
              <a:extLst>
                <a:ext uri="{FF2B5EF4-FFF2-40B4-BE49-F238E27FC236}">
                  <a16:creationId xmlns:a16="http://schemas.microsoft.com/office/drawing/2014/main" id="{4107EF1A-D5ED-432C-A4B3-AC59087EF8E7}"/>
                </a:ext>
              </a:extLst>
            </p:cNvPr>
            <p:cNvSpPr txBox="1"/>
            <p:nvPr/>
          </p:nvSpPr>
          <p:spPr bwMode="auto">
            <a:xfrm>
              <a:off x="8108945" y="3859385"/>
              <a:ext cx="531720" cy="34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endParaRPr lang="en-US" b="0" dirty="0">
                <a:solidFill>
                  <a:schemeClr val="bg1"/>
                </a:solidFill>
                <a:latin typeface="Calibri" panose="020F0502020204030204" pitchFamily="34" charset="0"/>
              </a:endParaRPr>
            </a:p>
          </p:txBody>
        </p:sp>
        <p:sp>
          <p:nvSpPr>
            <p:cNvPr id="210" name="TextBox 209">
              <a:extLst>
                <a:ext uri="{FF2B5EF4-FFF2-40B4-BE49-F238E27FC236}">
                  <a16:creationId xmlns:a16="http://schemas.microsoft.com/office/drawing/2014/main" id="{F510AB82-9685-43D0-9139-6CE50A051718}"/>
                </a:ext>
              </a:extLst>
            </p:cNvPr>
            <p:cNvSpPr txBox="1"/>
            <p:nvPr/>
          </p:nvSpPr>
          <p:spPr bwMode="auto">
            <a:xfrm>
              <a:off x="8108945" y="3514766"/>
              <a:ext cx="531720" cy="34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endParaRPr lang="en-US" b="0" dirty="0">
                <a:solidFill>
                  <a:schemeClr val="bg1"/>
                </a:solidFill>
                <a:latin typeface="Calibri" panose="020F0502020204030204" pitchFamily="34" charset="0"/>
              </a:endParaRPr>
            </a:p>
          </p:txBody>
        </p:sp>
        <p:sp>
          <p:nvSpPr>
            <p:cNvPr id="211" name="TextBox 210">
              <a:extLst>
                <a:ext uri="{FF2B5EF4-FFF2-40B4-BE49-F238E27FC236}">
                  <a16:creationId xmlns:a16="http://schemas.microsoft.com/office/drawing/2014/main" id="{357BEF90-972B-48C3-B35B-11A1F8DA8562}"/>
                </a:ext>
              </a:extLst>
            </p:cNvPr>
            <p:cNvSpPr txBox="1"/>
            <p:nvPr/>
          </p:nvSpPr>
          <p:spPr bwMode="auto">
            <a:xfrm>
              <a:off x="8108945" y="3170150"/>
              <a:ext cx="531720" cy="34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endParaRPr lang="en-US" b="0" dirty="0">
                <a:solidFill>
                  <a:schemeClr val="bg1"/>
                </a:solidFill>
                <a:latin typeface="Calibri" panose="020F0502020204030204" pitchFamily="34" charset="0"/>
              </a:endParaRPr>
            </a:p>
          </p:txBody>
        </p:sp>
        <p:sp>
          <p:nvSpPr>
            <p:cNvPr id="212" name="TextBox 211">
              <a:extLst>
                <a:ext uri="{FF2B5EF4-FFF2-40B4-BE49-F238E27FC236}">
                  <a16:creationId xmlns:a16="http://schemas.microsoft.com/office/drawing/2014/main" id="{FE7DDFF1-0C87-4C13-9C9A-16D1D4F68DFF}"/>
                </a:ext>
              </a:extLst>
            </p:cNvPr>
            <p:cNvSpPr txBox="1"/>
            <p:nvPr/>
          </p:nvSpPr>
          <p:spPr bwMode="auto">
            <a:xfrm>
              <a:off x="8108945" y="2825534"/>
              <a:ext cx="531720" cy="34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endParaRPr lang="en-US" b="0" dirty="0">
                <a:solidFill>
                  <a:schemeClr val="bg1"/>
                </a:solidFill>
                <a:latin typeface="Calibri" panose="020F0502020204030204" pitchFamily="34" charset="0"/>
              </a:endParaRPr>
            </a:p>
          </p:txBody>
        </p:sp>
        <p:sp>
          <p:nvSpPr>
            <p:cNvPr id="213" name="TextBox 212">
              <a:extLst>
                <a:ext uri="{FF2B5EF4-FFF2-40B4-BE49-F238E27FC236}">
                  <a16:creationId xmlns:a16="http://schemas.microsoft.com/office/drawing/2014/main" id="{20294378-C058-4E6D-9BE9-C74162BBBF31}"/>
                </a:ext>
              </a:extLst>
            </p:cNvPr>
            <p:cNvSpPr txBox="1"/>
            <p:nvPr/>
          </p:nvSpPr>
          <p:spPr bwMode="auto">
            <a:xfrm>
              <a:off x="8108945" y="2480917"/>
              <a:ext cx="531720" cy="34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endParaRPr lang="en-US" b="0" dirty="0">
                <a:solidFill>
                  <a:schemeClr val="bg1"/>
                </a:solidFill>
                <a:latin typeface="Calibri" panose="020F0502020204030204" pitchFamily="34" charset="0"/>
              </a:endParaRPr>
            </a:p>
          </p:txBody>
        </p:sp>
        <p:sp>
          <p:nvSpPr>
            <p:cNvPr id="214" name="TextBox 213">
              <a:extLst>
                <a:ext uri="{FF2B5EF4-FFF2-40B4-BE49-F238E27FC236}">
                  <a16:creationId xmlns:a16="http://schemas.microsoft.com/office/drawing/2014/main" id="{84C157BE-626D-4960-9166-3DCFBB3D729A}"/>
                </a:ext>
              </a:extLst>
            </p:cNvPr>
            <p:cNvSpPr txBox="1"/>
            <p:nvPr/>
          </p:nvSpPr>
          <p:spPr bwMode="auto">
            <a:xfrm>
              <a:off x="8108945" y="2136301"/>
              <a:ext cx="531720" cy="34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endParaRPr lang="en-US" b="0" dirty="0">
                <a:solidFill>
                  <a:schemeClr val="bg1"/>
                </a:solidFill>
                <a:latin typeface="Calibri" panose="020F0502020204030204" pitchFamily="34" charset="0"/>
              </a:endParaRPr>
            </a:p>
          </p:txBody>
        </p:sp>
        <p:cxnSp>
          <p:nvCxnSpPr>
            <p:cNvPr id="217" name="Straight Connector 216">
              <a:extLst>
                <a:ext uri="{FF2B5EF4-FFF2-40B4-BE49-F238E27FC236}">
                  <a16:creationId xmlns:a16="http://schemas.microsoft.com/office/drawing/2014/main" id="{A5D1B487-F020-48DE-8F9B-C8BBE916ED17}"/>
                </a:ext>
              </a:extLst>
            </p:cNvPr>
            <p:cNvCxnSpPr>
              <a:cxnSpLocks/>
            </p:cNvCxnSpPr>
            <p:nvPr/>
          </p:nvCxnSpPr>
          <p:spPr bwMode="auto">
            <a:xfrm rot="5400000" flipH="1">
              <a:off x="9176677" y="4067357"/>
              <a:ext cx="64609" cy="0"/>
            </a:xfrm>
            <a:prstGeom prst="line">
              <a:avLst/>
            </a:prstGeom>
            <a:noFill/>
            <a:ln w="28575" cap="flat" cmpd="sng" algn="ctr">
              <a:solidFill>
                <a:schemeClr val="bg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BA0DC3D7-2F3D-40B9-BC5B-00460A6ABFE6}"/>
                </a:ext>
              </a:extLst>
            </p:cNvPr>
            <p:cNvCxnSpPr>
              <a:cxnSpLocks/>
            </p:cNvCxnSpPr>
            <p:nvPr/>
          </p:nvCxnSpPr>
          <p:spPr bwMode="auto">
            <a:xfrm rot="5400000" flipH="1">
              <a:off x="9729523" y="4067357"/>
              <a:ext cx="64609" cy="0"/>
            </a:xfrm>
            <a:prstGeom prst="line">
              <a:avLst/>
            </a:prstGeom>
            <a:noFill/>
            <a:ln w="28575" cap="flat" cmpd="sng" algn="ctr">
              <a:solidFill>
                <a:schemeClr val="bg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51343828-DD92-4419-988E-9E4801424E6B}"/>
                </a:ext>
              </a:extLst>
            </p:cNvPr>
            <p:cNvCxnSpPr>
              <a:cxnSpLocks/>
            </p:cNvCxnSpPr>
            <p:nvPr/>
          </p:nvCxnSpPr>
          <p:spPr bwMode="auto">
            <a:xfrm rot="5400000" flipH="1">
              <a:off x="10282369" y="4067357"/>
              <a:ext cx="64609" cy="0"/>
            </a:xfrm>
            <a:prstGeom prst="line">
              <a:avLst/>
            </a:prstGeom>
            <a:noFill/>
            <a:ln w="28575" cap="flat" cmpd="sng" algn="ctr">
              <a:solidFill>
                <a:schemeClr val="bg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BF79F608-70E1-4F9E-8D72-A551DC1DD829}"/>
                </a:ext>
              </a:extLst>
            </p:cNvPr>
            <p:cNvCxnSpPr>
              <a:cxnSpLocks/>
            </p:cNvCxnSpPr>
            <p:nvPr/>
          </p:nvCxnSpPr>
          <p:spPr bwMode="auto">
            <a:xfrm rot="5400000" flipH="1">
              <a:off x="10835215" y="4067357"/>
              <a:ext cx="64609" cy="0"/>
            </a:xfrm>
            <a:prstGeom prst="line">
              <a:avLst/>
            </a:prstGeom>
            <a:noFill/>
            <a:ln w="28575" cap="flat" cmpd="sng" algn="ctr">
              <a:solidFill>
                <a:schemeClr val="bg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0FAD9682-77C4-42E1-82D0-FC9A9678BB20}"/>
                </a:ext>
              </a:extLst>
            </p:cNvPr>
            <p:cNvCxnSpPr>
              <a:cxnSpLocks/>
            </p:cNvCxnSpPr>
            <p:nvPr/>
          </p:nvCxnSpPr>
          <p:spPr bwMode="auto">
            <a:xfrm rot="5400000" flipH="1">
              <a:off x="11388061" y="4067357"/>
              <a:ext cx="64609" cy="0"/>
            </a:xfrm>
            <a:prstGeom prst="line">
              <a:avLst/>
            </a:prstGeom>
            <a:noFill/>
            <a:ln w="28575" cap="flat" cmpd="sng" algn="ctr">
              <a:solidFill>
                <a:schemeClr val="bg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78559862-4CC0-429D-BF81-6229581B3221}"/>
                </a:ext>
              </a:extLst>
            </p:cNvPr>
            <p:cNvCxnSpPr>
              <a:cxnSpLocks/>
            </p:cNvCxnSpPr>
            <p:nvPr/>
          </p:nvCxnSpPr>
          <p:spPr bwMode="auto">
            <a:xfrm rot="5400000" flipH="1">
              <a:off x="11940907" y="4067357"/>
              <a:ext cx="64609" cy="0"/>
            </a:xfrm>
            <a:prstGeom prst="line">
              <a:avLst/>
            </a:prstGeom>
            <a:noFill/>
            <a:ln w="28575" cap="flat" cmpd="sng" algn="ctr">
              <a:solidFill>
                <a:schemeClr val="bg1"/>
              </a:solidFill>
              <a:prstDash val="solid"/>
              <a:round/>
              <a:headEnd type="none" w="med" len="med"/>
              <a:tailEnd type="none" w="med" len="med"/>
            </a:ln>
            <a:effectLst/>
          </p:spPr>
        </p:cxnSp>
        <p:sp>
          <p:nvSpPr>
            <p:cNvPr id="224" name="TextBox 223">
              <a:extLst>
                <a:ext uri="{FF2B5EF4-FFF2-40B4-BE49-F238E27FC236}">
                  <a16:creationId xmlns:a16="http://schemas.microsoft.com/office/drawing/2014/main" id="{4A2FA939-7EAE-4374-956A-AF0F8951D2AB}"/>
                </a:ext>
              </a:extLst>
            </p:cNvPr>
            <p:cNvSpPr txBox="1"/>
            <p:nvPr/>
          </p:nvSpPr>
          <p:spPr bwMode="auto">
            <a:xfrm>
              <a:off x="8999633" y="4049988"/>
              <a:ext cx="418698" cy="34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endParaRPr lang="en-US" b="0" dirty="0">
                <a:solidFill>
                  <a:schemeClr val="bg1"/>
                </a:solidFill>
                <a:latin typeface="Calibri" panose="020F0502020204030204" pitchFamily="34" charset="0"/>
              </a:endParaRPr>
            </a:p>
          </p:txBody>
        </p:sp>
        <p:sp>
          <p:nvSpPr>
            <p:cNvPr id="225" name="TextBox 224">
              <a:extLst>
                <a:ext uri="{FF2B5EF4-FFF2-40B4-BE49-F238E27FC236}">
                  <a16:creationId xmlns:a16="http://schemas.microsoft.com/office/drawing/2014/main" id="{CCF2C51B-D6C2-475E-A43B-411181FECEE4}"/>
                </a:ext>
              </a:extLst>
            </p:cNvPr>
            <p:cNvSpPr txBox="1"/>
            <p:nvPr/>
          </p:nvSpPr>
          <p:spPr bwMode="auto">
            <a:xfrm>
              <a:off x="9552479" y="4049988"/>
              <a:ext cx="418698" cy="34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endParaRPr lang="en-US" b="0" dirty="0">
                <a:solidFill>
                  <a:schemeClr val="bg1"/>
                </a:solidFill>
                <a:latin typeface="Calibri" panose="020F0502020204030204" pitchFamily="34" charset="0"/>
              </a:endParaRPr>
            </a:p>
          </p:txBody>
        </p:sp>
        <p:sp>
          <p:nvSpPr>
            <p:cNvPr id="226" name="TextBox 225">
              <a:extLst>
                <a:ext uri="{FF2B5EF4-FFF2-40B4-BE49-F238E27FC236}">
                  <a16:creationId xmlns:a16="http://schemas.microsoft.com/office/drawing/2014/main" id="{6995D78A-3205-4911-B2D2-15A0C5D08ADA}"/>
                </a:ext>
              </a:extLst>
            </p:cNvPr>
            <p:cNvSpPr txBox="1"/>
            <p:nvPr/>
          </p:nvSpPr>
          <p:spPr bwMode="auto">
            <a:xfrm>
              <a:off x="10105325" y="4049988"/>
              <a:ext cx="418698" cy="34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endParaRPr lang="en-US" b="0" dirty="0">
                <a:solidFill>
                  <a:schemeClr val="bg1"/>
                </a:solidFill>
                <a:latin typeface="Calibri" panose="020F0502020204030204" pitchFamily="34" charset="0"/>
              </a:endParaRPr>
            </a:p>
          </p:txBody>
        </p:sp>
        <p:sp>
          <p:nvSpPr>
            <p:cNvPr id="227" name="TextBox 226">
              <a:extLst>
                <a:ext uri="{FF2B5EF4-FFF2-40B4-BE49-F238E27FC236}">
                  <a16:creationId xmlns:a16="http://schemas.microsoft.com/office/drawing/2014/main" id="{1A8FB160-C963-4785-9CA6-F2DDA6549023}"/>
                </a:ext>
              </a:extLst>
            </p:cNvPr>
            <p:cNvSpPr txBox="1"/>
            <p:nvPr/>
          </p:nvSpPr>
          <p:spPr bwMode="auto">
            <a:xfrm>
              <a:off x="10658171" y="4049988"/>
              <a:ext cx="418698" cy="34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endParaRPr lang="en-US" b="0" dirty="0">
                <a:solidFill>
                  <a:schemeClr val="bg1"/>
                </a:solidFill>
                <a:latin typeface="Calibri" panose="020F0502020204030204" pitchFamily="34" charset="0"/>
              </a:endParaRPr>
            </a:p>
          </p:txBody>
        </p:sp>
        <p:sp>
          <p:nvSpPr>
            <p:cNvPr id="228" name="TextBox 227">
              <a:extLst>
                <a:ext uri="{FF2B5EF4-FFF2-40B4-BE49-F238E27FC236}">
                  <a16:creationId xmlns:a16="http://schemas.microsoft.com/office/drawing/2014/main" id="{3CEE7D02-1C18-4A1F-87D0-CAB3D9AEF2B9}"/>
                </a:ext>
              </a:extLst>
            </p:cNvPr>
            <p:cNvSpPr txBox="1"/>
            <p:nvPr/>
          </p:nvSpPr>
          <p:spPr bwMode="auto">
            <a:xfrm>
              <a:off x="11211017" y="4049988"/>
              <a:ext cx="418698" cy="34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endParaRPr lang="en-US" b="0" dirty="0">
                <a:solidFill>
                  <a:schemeClr val="bg1"/>
                </a:solidFill>
                <a:latin typeface="Calibri" panose="020F0502020204030204" pitchFamily="34" charset="0"/>
              </a:endParaRPr>
            </a:p>
          </p:txBody>
        </p:sp>
        <p:sp>
          <p:nvSpPr>
            <p:cNvPr id="229" name="TextBox 228">
              <a:extLst>
                <a:ext uri="{FF2B5EF4-FFF2-40B4-BE49-F238E27FC236}">
                  <a16:creationId xmlns:a16="http://schemas.microsoft.com/office/drawing/2014/main" id="{9105741F-DF2C-48A4-977F-6C4E74E293AF}"/>
                </a:ext>
              </a:extLst>
            </p:cNvPr>
            <p:cNvSpPr txBox="1"/>
            <p:nvPr/>
          </p:nvSpPr>
          <p:spPr bwMode="auto">
            <a:xfrm>
              <a:off x="11763863" y="4049988"/>
              <a:ext cx="418698" cy="34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endParaRPr lang="en-US" b="0" dirty="0">
                <a:solidFill>
                  <a:schemeClr val="bg1"/>
                </a:solidFill>
                <a:latin typeface="Calibri" panose="020F0502020204030204" pitchFamily="34" charset="0"/>
              </a:endParaRPr>
            </a:p>
          </p:txBody>
        </p:sp>
        <p:sp>
          <p:nvSpPr>
            <p:cNvPr id="230" name="Freeform: Shape 229">
              <a:extLst>
                <a:ext uri="{FF2B5EF4-FFF2-40B4-BE49-F238E27FC236}">
                  <a16:creationId xmlns:a16="http://schemas.microsoft.com/office/drawing/2014/main" id="{FC0CC18E-4388-4625-8259-40932D47ED34}"/>
                </a:ext>
              </a:extLst>
            </p:cNvPr>
            <p:cNvSpPr/>
            <p:nvPr/>
          </p:nvSpPr>
          <p:spPr bwMode="auto">
            <a:xfrm>
              <a:off x="8682038" y="2321457"/>
              <a:ext cx="2314575" cy="1631157"/>
            </a:xfrm>
            <a:custGeom>
              <a:avLst/>
              <a:gdLst>
                <a:gd name="connsiteX0" fmla="*/ 0 w 2314575"/>
                <a:gd name="connsiteY0" fmla="*/ 0 h 1631157"/>
                <a:gd name="connsiteX1" fmla="*/ 119062 w 2314575"/>
                <a:gd name="connsiteY1" fmla="*/ 0 h 1631157"/>
                <a:gd name="connsiteX2" fmla="*/ 119062 w 2314575"/>
                <a:gd name="connsiteY2" fmla="*/ 54769 h 1631157"/>
                <a:gd name="connsiteX3" fmla="*/ 147637 w 2314575"/>
                <a:gd name="connsiteY3" fmla="*/ 54769 h 1631157"/>
                <a:gd name="connsiteX4" fmla="*/ 147637 w 2314575"/>
                <a:gd name="connsiteY4" fmla="*/ 76200 h 1631157"/>
                <a:gd name="connsiteX5" fmla="*/ 147637 w 2314575"/>
                <a:gd name="connsiteY5" fmla="*/ 76200 h 1631157"/>
                <a:gd name="connsiteX6" fmla="*/ 164306 w 2314575"/>
                <a:gd name="connsiteY6" fmla="*/ 76200 h 1631157"/>
                <a:gd name="connsiteX7" fmla="*/ 164306 w 2314575"/>
                <a:gd name="connsiteY7" fmla="*/ 107157 h 1631157"/>
                <a:gd name="connsiteX8" fmla="*/ 223837 w 2314575"/>
                <a:gd name="connsiteY8" fmla="*/ 107157 h 1631157"/>
                <a:gd name="connsiteX9" fmla="*/ 223837 w 2314575"/>
                <a:gd name="connsiteY9" fmla="*/ 142875 h 1631157"/>
                <a:gd name="connsiteX10" fmla="*/ 238125 w 2314575"/>
                <a:gd name="connsiteY10" fmla="*/ 142875 h 1631157"/>
                <a:gd name="connsiteX11" fmla="*/ 238125 w 2314575"/>
                <a:gd name="connsiteY11" fmla="*/ 173832 h 1631157"/>
                <a:gd name="connsiteX12" fmla="*/ 252412 w 2314575"/>
                <a:gd name="connsiteY12" fmla="*/ 173832 h 1631157"/>
                <a:gd name="connsiteX13" fmla="*/ 252412 w 2314575"/>
                <a:gd name="connsiteY13" fmla="*/ 314325 h 1631157"/>
                <a:gd name="connsiteX14" fmla="*/ 252412 w 2314575"/>
                <a:gd name="connsiteY14" fmla="*/ 328613 h 1631157"/>
                <a:gd name="connsiteX15" fmla="*/ 266700 w 2314575"/>
                <a:gd name="connsiteY15" fmla="*/ 328613 h 1631157"/>
                <a:gd name="connsiteX16" fmla="*/ 266700 w 2314575"/>
                <a:gd name="connsiteY16" fmla="*/ 500063 h 1631157"/>
                <a:gd name="connsiteX17" fmla="*/ 276225 w 2314575"/>
                <a:gd name="connsiteY17" fmla="*/ 500063 h 1631157"/>
                <a:gd name="connsiteX18" fmla="*/ 276225 w 2314575"/>
                <a:gd name="connsiteY18" fmla="*/ 561975 h 1631157"/>
                <a:gd name="connsiteX19" fmla="*/ 288131 w 2314575"/>
                <a:gd name="connsiteY19" fmla="*/ 561975 h 1631157"/>
                <a:gd name="connsiteX20" fmla="*/ 288131 w 2314575"/>
                <a:gd name="connsiteY20" fmla="*/ 583407 h 1631157"/>
                <a:gd name="connsiteX21" fmla="*/ 288131 w 2314575"/>
                <a:gd name="connsiteY21" fmla="*/ 583407 h 1631157"/>
                <a:gd name="connsiteX22" fmla="*/ 288131 w 2314575"/>
                <a:gd name="connsiteY22" fmla="*/ 583407 h 1631157"/>
                <a:gd name="connsiteX23" fmla="*/ 304800 w 2314575"/>
                <a:gd name="connsiteY23" fmla="*/ 583407 h 1631157"/>
                <a:gd name="connsiteX24" fmla="*/ 304800 w 2314575"/>
                <a:gd name="connsiteY24" fmla="*/ 621507 h 1631157"/>
                <a:gd name="connsiteX25" fmla="*/ 304800 w 2314575"/>
                <a:gd name="connsiteY25" fmla="*/ 621507 h 1631157"/>
                <a:gd name="connsiteX26" fmla="*/ 304800 w 2314575"/>
                <a:gd name="connsiteY26" fmla="*/ 621507 h 1631157"/>
                <a:gd name="connsiteX27" fmla="*/ 323850 w 2314575"/>
                <a:gd name="connsiteY27" fmla="*/ 621507 h 1631157"/>
                <a:gd name="connsiteX28" fmla="*/ 323850 w 2314575"/>
                <a:gd name="connsiteY28" fmla="*/ 642938 h 1631157"/>
                <a:gd name="connsiteX29" fmla="*/ 445293 w 2314575"/>
                <a:gd name="connsiteY29" fmla="*/ 642938 h 1631157"/>
                <a:gd name="connsiteX30" fmla="*/ 445293 w 2314575"/>
                <a:gd name="connsiteY30" fmla="*/ 695325 h 1631157"/>
                <a:gd name="connsiteX31" fmla="*/ 464343 w 2314575"/>
                <a:gd name="connsiteY31" fmla="*/ 695325 h 1631157"/>
                <a:gd name="connsiteX32" fmla="*/ 464343 w 2314575"/>
                <a:gd name="connsiteY32" fmla="*/ 723900 h 1631157"/>
                <a:gd name="connsiteX33" fmla="*/ 492918 w 2314575"/>
                <a:gd name="connsiteY33" fmla="*/ 723900 h 1631157"/>
                <a:gd name="connsiteX34" fmla="*/ 492918 w 2314575"/>
                <a:gd name="connsiteY34" fmla="*/ 904875 h 1631157"/>
                <a:gd name="connsiteX35" fmla="*/ 507206 w 2314575"/>
                <a:gd name="connsiteY35" fmla="*/ 904875 h 1631157"/>
                <a:gd name="connsiteX36" fmla="*/ 507206 w 2314575"/>
                <a:gd name="connsiteY36" fmla="*/ 959644 h 1631157"/>
                <a:gd name="connsiteX37" fmla="*/ 516731 w 2314575"/>
                <a:gd name="connsiteY37" fmla="*/ 959644 h 1631157"/>
                <a:gd name="connsiteX38" fmla="*/ 516731 w 2314575"/>
                <a:gd name="connsiteY38" fmla="*/ 995363 h 1631157"/>
                <a:gd name="connsiteX39" fmla="*/ 516731 w 2314575"/>
                <a:gd name="connsiteY39" fmla="*/ 995363 h 1631157"/>
                <a:gd name="connsiteX40" fmla="*/ 516731 w 2314575"/>
                <a:gd name="connsiteY40" fmla="*/ 995363 h 1631157"/>
                <a:gd name="connsiteX41" fmla="*/ 533400 w 2314575"/>
                <a:gd name="connsiteY41" fmla="*/ 995363 h 1631157"/>
                <a:gd name="connsiteX42" fmla="*/ 533400 w 2314575"/>
                <a:gd name="connsiteY42" fmla="*/ 1014413 h 1631157"/>
                <a:gd name="connsiteX43" fmla="*/ 607218 w 2314575"/>
                <a:gd name="connsiteY43" fmla="*/ 1014413 h 1631157"/>
                <a:gd name="connsiteX44" fmla="*/ 607218 w 2314575"/>
                <a:gd name="connsiteY44" fmla="*/ 1071563 h 1631157"/>
                <a:gd name="connsiteX45" fmla="*/ 650081 w 2314575"/>
                <a:gd name="connsiteY45" fmla="*/ 1071563 h 1631157"/>
                <a:gd name="connsiteX46" fmla="*/ 650081 w 2314575"/>
                <a:gd name="connsiteY46" fmla="*/ 1107282 h 1631157"/>
                <a:gd name="connsiteX47" fmla="*/ 650081 w 2314575"/>
                <a:gd name="connsiteY47" fmla="*/ 1107282 h 1631157"/>
                <a:gd name="connsiteX48" fmla="*/ 664368 w 2314575"/>
                <a:gd name="connsiteY48" fmla="*/ 1107282 h 1631157"/>
                <a:gd name="connsiteX49" fmla="*/ 664368 w 2314575"/>
                <a:gd name="connsiteY49" fmla="*/ 1164432 h 1631157"/>
                <a:gd name="connsiteX50" fmla="*/ 664368 w 2314575"/>
                <a:gd name="connsiteY50" fmla="*/ 1164432 h 1631157"/>
                <a:gd name="connsiteX51" fmla="*/ 683418 w 2314575"/>
                <a:gd name="connsiteY51" fmla="*/ 1164432 h 1631157"/>
                <a:gd name="connsiteX52" fmla="*/ 683418 w 2314575"/>
                <a:gd name="connsiteY52" fmla="*/ 1190625 h 1631157"/>
                <a:gd name="connsiteX53" fmla="*/ 740568 w 2314575"/>
                <a:gd name="connsiteY53" fmla="*/ 1190625 h 1631157"/>
                <a:gd name="connsiteX54" fmla="*/ 740568 w 2314575"/>
                <a:gd name="connsiteY54" fmla="*/ 1285875 h 1631157"/>
                <a:gd name="connsiteX55" fmla="*/ 740568 w 2314575"/>
                <a:gd name="connsiteY55" fmla="*/ 1285875 h 1631157"/>
                <a:gd name="connsiteX56" fmla="*/ 740568 w 2314575"/>
                <a:gd name="connsiteY56" fmla="*/ 1309688 h 1631157"/>
                <a:gd name="connsiteX57" fmla="*/ 762000 w 2314575"/>
                <a:gd name="connsiteY57" fmla="*/ 1309688 h 1631157"/>
                <a:gd name="connsiteX58" fmla="*/ 762000 w 2314575"/>
                <a:gd name="connsiteY58" fmla="*/ 1369219 h 1631157"/>
                <a:gd name="connsiteX59" fmla="*/ 771525 w 2314575"/>
                <a:gd name="connsiteY59" fmla="*/ 1369219 h 1631157"/>
                <a:gd name="connsiteX60" fmla="*/ 771525 w 2314575"/>
                <a:gd name="connsiteY60" fmla="*/ 1407319 h 1631157"/>
                <a:gd name="connsiteX61" fmla="*/ 881062 w 2314575"/>
                <a:gd name="connsiteY61" fmla="*/ 1407319 h 1631157"/>
                <a:gd name="connsiteX62" fmla="*/ 881062 w 2314575"/>
                <a:gd name="connsiteY62" fmla="*/ 1431132 h 1631157"/>
                <a:gd name="connsiteX63" fmla="*/ 895350 w 2314575"/>
                <a:gd name="connsiteY63" fmla="*/ 1431132 h 1631157"/>
                <a:gd name="connsiteX64" fmla="*/ 895350 w 2314575"/>
                <a:gd name="connsiteY64" fmla="*/ 1473994 h 1631157"/>
                <a:gd name="connsiteX65" fmla="*/ 957262 w 2314575"/>
                <a:gd name="connsiteY65" fmla="*/ 1473994 h 1631157"/>
                <a:gd name="connsiteX66" fmla="*/ 957262 w 2314575"/>
                <a:gd name="connsiteY66" fmla="*/ 1497807 h 1631157"/>
                <a:gd name="connsiteX67" fmla="*/ 1233487 w 2314575"/>
                <a:gd name="connsiteY67" fmla="*/ 1497807 h 1631157"/>
                <a:gd name="connsiteX68" fmla="*/ 1233487 w 2314575"/>
                <a:gd name="connsiteY68" fmla="*/ 1533525 h 1631157"/>
                <a:gd name="connsiteX69" fmla="*/ 1581150 w 2314575"/>
                <a:gd name="connsiteY69" fmla="*/ 1533525 h 1631157"/>
                <a:gd name="connsiteX70" fmla="*/ 1581150 w 2314575"/>
                <a:gd name="connsiteY70" fmla="*/ 1576388 h 1631157"/>
                <a:gd name="connsiteX71" fmla="*/ 1762125 w 2314575"/>
                <a:gd name="connsiteY71" fmla="*/ 1576388 h 1631157"/>
                <a:gd name="connsiteX72" fmla="*/ 1762125 w 2314575"/>
                <a:gd name="connsiteY72" fmla="*/ 1631157 h 1631157"/>
                <a:gd name="connsiteX73" fmla="*/ 2314575 w 2314575"/>
                <a:gd name="connsiteY73" fmla="*/ 1631157 h 163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2314575" h="1631157">
                  <a:moveTo>
                    <a:pt x="0" y="0"/>
                  </a:moveTo>
                  <a:lnTo>
                    <a:pt x="119062" y="0"/>
                  </a:lnTo>
                  <a:lnTo>
                    <a:pt x="119062" y="54769"/>
                  </a:lnTo>
                  <a:lnTo>
                    <a:pt x="147637" y="54769"/>
                  </a:lnTo>
                  <a:lnTo>
                    <a:pt x="147637" y="76200"/>
                  </a:lnTo>
                  <a:lnTo>
                    <a:pt x="147637" y="76200"/>
                  </a:lnTo>
                  <a:lnTo>
                    <a:pt x="164306" y="76200"/>
                  </a:lnTo>
                  <a:lnTo>
                    <a:pt x="164306" y="107157"/>
                  </a:lnTo>
                  <a:lnTo>
                    <a:pt x="223837" y="107157"/>
                  </a:lnTo>
                  <a:lnTo>
                    <a:pt x="223837" y="142875"/>
                  </a:lnTo>
                  <a:lnTo>
                    <a:pt x="238125" y="142875"/>
                  </a:lnTo>
                  <a:lnTo>
                    <a:pt x="238125" y="173832"/>
                  </a:lnTo>
                  <a:lnTo>
                    <a:pt x="252412" y="173832"/>
                  </a:lnTo>
                  <a:lnTo>
                    <a:pt x="252412" y="314325"/>
                  </a:lnTo>
                  <a:lnTo>
                    <a:pt x="252412" y="328613"/>
                  </a:lnTo>
                  <a:lnTo>
                    <a:pt x="266700" y="328613"/>
                  </a:lnTo>
                  <a:lnTo>
                    <a:pt x="266700" y="500063"/>
                  </a:lnTo>
                  <a:lnTo>
                    <a:pt x="276225" y="500063"/>
                  </a:lnTo>
                  <a:lnTo>
                    <a:pt x="276225" y="561975"/>
                  </a:lnTo>
                  <a:lnTo>
                    <a:pt x="288131" y="561975"/>
                  </a:lnTo>
                  <a:lnTo>
                    <a:pt x="288131" y="583407"/>
                  </a:lnTo>
                  <a:lnTo>
                    <a:pt x="288131" y="583407"/>
                  </a:lnTo>
                  <a:lnTo>
                    <a:pt x="288131" y="583407"/>
                  </a:lnTo>
                  <a:lnTo>
                    <a:pt x="304800" y="583407"/>
                  </a:lnTo>
                  <a:lnTo>
                    <a:pt x="304800" y="621507"/>
                  </a:lnTo>
                  <a:lnTo>
                    <a:pt x="304800" y="621507"/>
                  </a:lnTo>
                  <a:lnTo>
                    <a:pt x="304800" y="621507"/>
                  </a:lnTo>
                  <a:lnTo>
                    <a:pt x="323850" y="621507"/>
                  </a:lnTo>
                  <a:lnTo>
                    <a:pt x="323850" y="642938"/>
                  </a:lnTo>
                  <a:lnTo>
                    <a:pt x="445293" y="642938"/>
                  </a:lnTo>
                  <a:lnTo>
                    <a:pt x="445293" y="695325"/>
                  </a:lnTo>
                  <a:lnTo>
                    <a:pt x="464343" y="695325"/>
                  </a:lnTo>
                  <a:lnTo>
                    <a:pt x="464343" y="723900"/>
                  </a:lnTo>
                  <a:lnTo>
                    <a:pt x="492918" y="723900"/>
                  </a:lnTo>
                  <a:lnTo>
                    <a:pt x="492918" y="904875"/>
                  </a:lnTo>
                  <a:lnTo>
                    <a:pt x="507206" y="904875"/>
                  </a:lnTo>
                  <a:lnTo>
                    <a:pt x="507206" y="959644"/>
                  </a:lnTo>
                  <a:lnTo>
                    <a:pt x="516731" y="959644"/>
                  </a:lnTo>
                  <a:lnTo>
                    <a:pt x="516731" y="995363"/>
                  </a:lnTo>
                  <a:lnTo>
                    <a:pt x="516731" y="995363"/>
                  </a:lnTo>
                  <a:lnTo>
                    <a:pt x="516731" y="995363"/>
                  </a:lnTo>
                  <a:lnTo>
                    <a:pt x="533400" y="995363"/>
                  </a:lnTo>
                  <a:lnTo>
                    <a:pt x="533400" y="1014413"/>
                  </a:lnTo>
                  <a:lnTo>
                    <a:pt x="607218" y="1014413"/>
                  </a:lnTo>
                  <a:lnTo>
                    <a:pt x="607218" y="1071563"/>
                  </a:lnTo>
                  <a:lnTo>
                    <a:pt x="650081" y="1071563"/>
                  </a:lnTo>
                  <a:lnTo>
                    <a:pt x="650081" y="1107282"/>
                  </a:lnTo>
                  <a:lnTo>
                    <a:pt x="650081" y="1107282"/>
                  </a:lnTo>
                  <a:lnTo>
                    <a:pt x="664368" y="1107282"/>
                  </a:lnTo>
                  <a:lnTo>
                    <a:pt x="664368" y="1164432"/>
                  </a:lnTo>
                  <a:lnTo>
                    <a:pt x="664368" y="1164432"/>
                  </a:lnTo>
                  <a:lnTo>
                    <a:pt x="683418" y="1164432"/>
                  </a:lnTo>
                  <a:lnTo>
                    <a:pt x="683418" y="1190625"/>
                  </a:lnTo>
                  <a:lnTo>
                    <a:pt x="740568" y="1190625"/>
                  </a:lnTo>
                  <a:lnTo>
                    <a:pt x="740568" y="1285875"/>
                  </a:lnTo>
                  <a:lnTo>
                    <a:pt x="740568" y="1285875"/>
                  </a:lnTo>
                  <a:lnTo>
                    <a:pt x="740568" y="1309688"/>
                  </a:lnTo>
                  <a:lnTo>
                    <a:pt x="762000" y="1309688"/>
                  </a:lnTo>
                  <a:lnTo>
                    <a:pt x="762000" y="1369219"/>
                  </a:lnTo>
                  <a:lnTo>
                    <a:pt x="771525" y="1369219"/>
                  </a:lnTo>
                  <a:lnTo>
                    <a:pt x="771525" y="1407319"/>
                  </a:lnTo>
                  <a:lnTo>
                    <a:pt x="881062" y="1407319"/>
                  </a:lnTo>
                  <a:lnTo>
                    <a:pt x="881062" y="1431132"/>
                  </a:lnTo>
                  <a:lnTo>
                    <a:pt x="895350" y="1431132"/>
                  </a:lnTo>
                  <a:lnTo>
                    <a:pt x="895350" y="1473994"/>
                  </a:lnTo>
                  <a:lnTo>
                    <a:pt x="957262" y="1473994"/>
                  </a:lnTo>
                  <a:lnTo>
                    <a:pt x="957262" y="1497807"/>
                  </a:lnTo>
                  <a:lnTo>
                    <a:pt x="1233487" y="1497807"/>
                  </a:lnTo>
                  <a:lnTo>
                    <a:pt x="1233487" y="1533525"/>
                  </a:lnTo>
                  <a:lnTo>
                    <a:pt x="1581150" y="1533525"/>
                  </a:lnTo>
                  <a:lnTo>
                    <a:pt x="1581150" y="1576388"/>
                  </a:lnTo>
                  <a:lnTo>
                    <a:pt x="1762125" y="1576388"/>
                  </a:lnTo>
                  <a:lnTo>
                    <a:pt x="1762125" y="1631157"/>
                  </a:lnTo>
                  <a:lnTo>
                    <a:pt x="2314575" y="1631157"/>
                  </a:lnTo>
                </a:path>
              </a:pathLst>
            </a:custGeom>
            <a:noFill/>
            <a:ln w="28575">
              <a:solidFill>
                <a:schemeClr val="accent3"/>
              </a:solidFill>
              <a:miter lim="800000"/>
              <a:headEnd/>
              <a:tailEnd/>
            </a:ln>
          </p:spPr>
          <p:txBody>
            <a:bodyPr rtlCol="0" anchor="ctr"/>
            <a:lstStyle/>
            <a:p>
              <a:pPr algn="ctr"/>
              <a:endParaRPr lang="en-US" dirty="0"/>
            </a:p>
          </p:txBody>
        </p:sp>
        <p:grpSp>
          <p:nvGrpSpPr>
            <p:cNvPr id="234" name="Group 233">
              <a:extLst>
                <a:ext uri="{FF2B5EF4-FFF2-40B4-BE49-F238E27FC236}">
                  <a16:creationId xmlns:a16="http://schemas.microsoft.com/office/drawing/2014/main" id="{15B7555F-032A-46E8-AC50-1DD534F86670}"/>
                </a:ext>
              </a:extLst>
            </p:cNvPr>
            <p:cNvGrpSpPr/>
            <p:nvPr/>
          </p:nvGrpSpPr>
          <p:grpSpPr>
            <a:xfrm>
              <a:off x="8752482" y="2287043"/>
              <a:ext cx="91990" cy="91990"/>
              <a:chOff x="4297310" y="3339623"/>
              <a:chExt cx="91990" cy="91990"/>
            </a:xfrm>
          </p:grpSpPr>
          <p:cxnSp>
            <p:nvCxnSpPr>
              <p:cNvPr id="232" name="Straight Connector 231">
                <a:extLst>
                  <a:ext uri="{FF2B5EF4-FFF2-40B4-BE49-F238E27FC236}">
                    <a16:creationId xmlns:a16="http://schemas.microsoft.com/office/drawing/2014/main" id="{88ACC8AE-9B49-48E2-8AF6-36B7B643AE74}"/>
                  </a:ext>
                </a:extLst>
              </p:cNvPr>
              <p:cNvCxnSpPr>
                <a:cxnSpLocks/>
              </p:cNvCxnSpPr>
              <p:nvPr/>
            </p:nvCxnSpPr>
            <p:spPr bwMode="auto">
              <a:xfrm>
                <a:off x="4343305" y="333962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8B112A90-C8D2-4951-A902-A6FBCB0BFD65}"/>
                  </a:ext>
                </a:extLst>
              </p:cNvPr>
              <p:cNvCxnSpPr>
                <a:cxnSpLocks/>
              </p:cNvCxnSpPr>
              <p:nvPr/>
            </p:nvCxnSpPr>
            <p:spPr bwMode="auto">
              <a:xfrm rot="5400000">
                <a:off x="4343305" y="333962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35" name="Group 234">
              <a:extLst>
                <a:ext uri="{FF2B5EF4-FFF2-40B4-BE49-F238E27FC236}">
                  <a16:creationId xmlns:a16="http://schemas.microsoft.com/office/drawing/2014/main" id="{6FD4DE54-E31E-4201-A27F-D1148A8000AE}"/>
                </a:ext>
              </a:extLst>
            </p:cNvPr>
            <p:cNvGrpSpPr/>
            <p:nvPr/>
          </p:nvGrpSpPr>
          <p:grpSpPr>
            <a:xfrm>
              <a:off x="8898480" y="2711955"/>
              <a:ext cx="91990" cy="91990"/>
              <a:chOff x="4297310" y="3339623"/>
              <a:chExt cx="91990" cy="91990"/>
            </a:xfrm>
          </p:grpSpPr>
          <p:cxnSp>
            <p:nvCxnSpPr>
              <p:cNvPr id="236" name="Straight Connector 235">
                <a:extLst>
                  <a:ext uri="{FF2B5EF4-FFF2-40B4-BE49-F238E27FC236}">
                    <a16:creationId xmlns:a16="http://schemas.microsoft.com/office/drawing/2014/main" id="{F4EE02D4-D895-48DE-9C9E-622D2B93D115}"/>
                  </a:ext>
                </a:extLst>
              </p:cNvPr>
              <p:cNvCxnSpPr>
                <a:cxnSpLocks/>
              </p:cNvCxnSpPr>
              <p:nvPr/>
            </p:nvCxnSpPr>
            <p:spPr bwMode="auto">
              <a:xfrm>
                <a:off x="4343305" y="333962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3E2B1A17-3451-4317-937A-A22F4674ED6B}"/>
                  </a:ext>
                </a:extLst>
              </p:cNvPr>
              <p:cNvCxnSpPr>
                <a:cxnSpLocks/>
              </p:cNvCxnSpPr>
              <p:nvPr/>
            </p:nvCxnSpPr>
            <p:spPr bwMode="auto">
              <a:xfrm rot="5400000">
                <a:off x="4343305" y="333962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38" name="Group 237">
              <a:extLst>
                <a:ext uri="{FF2B5EF4-FFF2-40B4-BE49-F238E27FC236}">
                  <a16:creationId xmlns:a16="http://schemas.microsoft.com/office/drawing/2014/main" id="{628F0E6C-6D32-47D0-AC71-21328FEAC64E}"/>
                </a:ext>
              </a:extLst>
            </p:cNvPr>
            <p:cNvGrpSpPr/>
            <p:nvPr/>
          </p:nvGrpSpPr>
          <p:grpSpPr>
            <a:xfrm>
              <a:off x="9081021" y="2954794"/>
              <a:ext cx="91990" cy="91990"/>
              <a:chOff x="4297310" y="3339623"/>
              <a:chExt cx="91990" cy="91990"/>
            </a:xfrm>
          </p:grpSpPr>
          <p:cxnSp>
            <p:nvCxnSpPr>
              <p:cNvPr id="239" name="Straight Connector 238">
                <a:extLst>
                  <a:ext uri="{FF2B5EF4-FFF2-40B4-BE49-F238E27FC236}">
                    <a16:creationId xmlns:a16="http://schemas.microsoft.com/office/drawing/2014/main" id="{18F0739A-FEEE-4159-BD83-01AE5B00D6D1}"/>
                  </a:ext>
                </a:extLst>
              </p:cNvPr>
              <p:cNvCxnSpPr>
                <a:cxnSpLocks/>
              </p:cNvCxnSpPr>
              <p:nvPr/>
            </p:nvCxnSpPr>
            <p:spPr bwMode="auto">
              <a:xfrm>
                <a:off x="4343305" y="333962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323F87BE-1BB5-4F79-A567-483E395F11BD}"/>
                  </a:ext>
                </a:extLst>
              </p:cNvPr>
              <p:cNvCxnSpPr>
                <a:cxnSpLocks/>
              </p:cNvCxnSpPr>
              <p:nvPr/>
            </p:nvCxnSpPr>
            <p:spPr bwMode="auto">
              <a:xfrm rot="5400000">
                <a:off x="4343305" y="333962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41" name="Group 240">
              <a:extLst>
                <a:ext uri="{FF2B5EF4-FFF2-40B4-BE49-F238E27FC236}">
                  <a16:creationId xmlns:a16="http://schemas.microsoft.com/office/drawing/2014/main" id="{140F6510-2C1D-4921-97D7-283181A01D59}"/>
                </a:ext>
              </a:extLst>
            </p:cNvPr>
            <p:cNvGrpSpPr/>
            <p:nvPr/>
          </p:nvGrpSpPr>
          <p:grpSpPr>
            <a:xfrm>
              <a:off x="9129495" y="3039496"/>
              <a:ext cx="91990" cy="91990"/>
              <a:chOff x="4297310" y="3339623"/>
              <a:chExt cx="91990" cy="91990"/>
            </a:xfrm>
          </p:grpSpPr>
          <p:cxnSp>
            <p:nvCxnSpPr>
              <p:cNvPr id="242" name="Straight Connector 241">
                <a:extLst>
                  <a:ext uri="{FF2B5EF4-FFF2-40B4-BE49-F238E27FC236}">
                    <a16:creationId xmlns:a16="http://schemas.microsoft.com/office/drawing/2014/main" id="{2CA62A7A-E540-49C4-B8BA-1B46C6AC3A41}"/>
                  </a:ext>
                </a:extLst>
              </p:cNvPr>
              <p:cNvCxnSpPr>
                <a:cxnSpLocks/>
              </p:cNvCxnSpPr>
              <p:nvPr/>
            </p:nvCxnSpPr>
            <p:spPr bwMode="auto">
              <a:xfrm>
                <a:off x="4343305" y="333962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745FB5FB-0ED0-4522-9C1B-9EB2E8EDC7F6}"/>
                  </a:ext>
                </a:extLst>
              </p:cNvPr>
              <p:cNvCxnSpPr>
                <a:cxnSpLocks/>
              </p:cNvCxnSpPr>
              <p:nvPr/>
            </p:nvCxnSpPr>
            <p:spPr bwMode="auto">
              <a:xfrm rot="5400000">
                <a:off x="4343305" y="333962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44" name="Group 243">
              <a:extLst>
                <a:ext uri="{FF2B5EF4-FFF2-40B4-BE49-F238E27FC236}">
                  <a16:creationId xmlns:a16="http://schemas.microsoft.com/office/drawing/2014/main" id="{7422DD6E-AAB8-4219-809B-F45ACEF3DC77}"/>
                </a:ext>
              </a:extLst>
            </p:cNvPr>
            <p:cNvGrpSpPr/>
            <p:nvPr/>
          </p:nvGrpSpPr>
          <p:grpSpPr>
            <a:xfrm>
              <a:off x="9388717" y="3584990"/>
              <a:ext cx="91990" cy="91990"/>
              <a:chOff x="4297310" y="3339623"/>
              <a:chExt cx="91990" cy="91990"/>
            </a:xfrm>
          </p:grpSpPr>
          <p:cxnSp>
            <p:nvCxnSpPr>
              <p:cNvPr id="245" name="Straight Connector 244">
                <a:extLst>
                  <a:ext uri="{FF2B5EF4-FFF2-40B4-BE49-F238E27FC236}">
                    <a16:creationId xmlns:a16="http://schemas.microsoft.com/office/drawing/2014/main" id="{244B99C0-A0B6-4E5A-AF05-6442A2776235}"/>
                  </a:ext>
                </a:extLst>
              </p:cNvPr>
              <p:cNvCxnSpPr>
                <a:cxnSpLocks/>
              </p:cNvCxnSpPr>
              <p:nvPr/>
            </p:nvCxnSpPr>
            <p:spPr bwMode="auto">
              <a:xfrm>
                <a:off x="4343305" y="333962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3755C3AC-F9C8-494B-9532-838C8A6244A4}"/>
                  </a:ext>
                </a:extLst>
              </p:cNvPr>
              <p:cNvCxnSpPr>
                <a:cxnSpLocks/>
              </p:cNvCxnSpPr>
              <p:nvPr/>
            </p:nvCxnSpPr>
            <p:spPr bwMode="auto">
              <a:xfrm rot="5400000">
                <a:off x="4343305" y="333962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47" name="Group 246">
              <a:extLst>
                <a:ext uri="{FF2B5EF4-FFF2-40B4-BE49-F238E27FC236}">
                  <a16:creationId xmlns:a16="http://schemas.microsoft.com/office/drawing/2014/main" id="{0ED50388-C174-4793-8F06-D7A777C8C21D}"/>
                </a:ext>
              </a:extLst>
            </p:cNvPr>
            <p:cNvGrpSpPr/>
            <p:nvPr/>
          </p:nvGrpSpPr>
          <p:grpSpPr>
            <a:xfrm>
              <a:off x="9626163" y="3779793"/>
              <a:ext cx="91990" cy="91990"/>
              <a:chOff x="4297310" y="3339623"/>
              <a:chExt cx="91990" cy="91990"/>
            </a:xfrm>
          </p:grpSpPr>
          <p:cxnSp>
            <p:nvCxnSpPr>
              <p:cNvPr id="248" name="Straight Connector 247">
                <a:extLst>
                  <a:ext uri="{FF2B5EF4-FFF2-40B4-BE49-F238E27FC236}">
                    <a16:creationId xmlns:a16="http://schemas.microsoft.com/office/drawing/2014/main" id="{0C9703BA-09F3-4DDC-A9C6-95A45F0CAB2E}"/>
                  </a:ext>
                </a:extLst>
              </p:cNvPr>
              <p:cNvCxnSpPr>
                <a:cxnSpLocks/>
              </p:cNvCxnSpPr>
              <p:nvPr/>
            </p:nvCxnSpPr>
            <p:spPr bwMode="auto">
              <a:xfrm>
                <a:off x="4343305" y="333962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39DFAB50-52E2-4B37-8728-35F4CDBE09EC}"/>
                  </a:ext>
                </a:extLst>
              </p:cNvPr>
              <p:cNvCxnSpPr>
                <a:cxnSpLocks/>
              </p:cNvCxnSpPr>
              <p:nvPr/>
            </p:nvCxnSpPr>
            <p:spPr bwMode="auto">
              <a:xfrm rot="5400000">
                <a:off x="4343305" y="333962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50" name="Group 249">
              <a:extLst>
                <a:ext uri="{FF2B5EF4-FFF2-40B4-BE49-F238E27FC236}">
                  <a16:creationId xmlns:a16="http://schemas.microsoft.com/office/drawing/2014/main" id="{3805B800-3F45-4DCE-98B2-60A79F805D5E}"/>
                </a:ext>
              </a:extLst>
            </p:cNvPr>
            <p:cNvGrpSpPr/>
            <p:nvPr/>
          </p:nvGrpSpPr>
          <p:grpSpPr>
            <a:xfrm>
              <a:off x="10127783" y="3807094"/>
              <a:ext cx="91990" cy="91990"/>
              <a:chOff x="4297310" y="3339623"/>
              <a:chExt cx="91990" cy="91990"/>
            </a:xfrm>
          </p:grpSpPr>
          <p:cxnSp>
            <p:nvCxnSpPr>
              <p:cNvPr id="251" name="Straight Connector 250">
                <a:extLst>
                  <a:ext uri="{FF2B5EF4-FFF2-40B4-BE49-F238E27FC236}">
                    <a16:creationId xmlns:a16="http://schemas.microsoft.com/office/drawing/2014/main" id="{8FADBFE7-5F40-481B-A770-DB90935C6773}"/>
                  </a:ext>
                </a:extLst>
              </p:cNvPr>
              <p:cNvCxnSpPr>
                <a:cxnSpLocks/>
              </p:cNvCxnSpPr>
              <p:nvPr/>
            </p:nvCxnSpPr>
            <p:spPr bwMode="auto">
              <a:xfrm>
                <a:off x="4343305" y="333962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0D55FE1D-B89D-4EDD-B21D-7C24BE696EB0}"/>
                  </a:ext>
                </a:extLst>
              </p:cNvPr>
              <p:cNvCxnSpPr>
                <a:cxnSpLocks/>
              </p:cNvCxnSpPr>
              <p:nvPr/>
            </p:nvCxnSpPr>
            <p:spPr bwMode="auto">
              <a:xfrm rot="5400000">
                <a:off x="4343305" y="333962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53" name="Group 252">
              <a:extLst>
                <a:ext uri="{FF2B5EF4-FFF2-40B4-BE49-F238E27FC236}">
                  <a16:creationId xmlns:a16="http://schemas.microsoft.com/office/drawing/2014/main" id="{DA23117B-4425-461F-A00F-A8B72F4E5412}"/>
                </a:ext>
              </a:extLst>
            </p:cNvPr>
            <p:cNvGrpSpPr/>
            <p:nvPr/>
          </p:nvGrpSpPr>
          <p:grpSpPr>
            <a:xfrm>
              <a:off x="10403697" y="3907080"/>
              <a:ext cx="91990" cy="91990"/>
              <a:chOff x="4297310" y="3339623"/>
              <a:chExt cx="91990" cy="91990"/>
            </a:xfrm>
          </p:grpSpPr>
          <p:cxnSp>
            <p:nvCxnSpPr>
              <p:cNvPr id="254" name="Straight Connector 253">
                <a:extLst>
                  <a:ext uri="{FF2B5EF4-FFF2-40B4-BE49-F238E27FC236}">
                    <a16:creationId xmlns:a16="http://schemas.microsoft.com/office/drawing/2014/main" id="{FDB7DB0E-688C-4C3D-A4FC-655222E9377F}"/>
                  </a:ext>
                </a:extLst>
              </p:cNvPr>
              <p:cNvCxnSpPr>
                <a:cxnSpLocks/>
              </p:cNvCxnSpPr>
              <p:nvPr/>
            </p:nvCxnSpPr>
            <p:spPr bwMode="auto">
              <a:xfrm>
                <a:off x="4343305" y="333962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7F54EF84-5F73-4A82-A01B-8E8CAF0551CB}"/>
                  </a:ext>
                </a:extLst>
              </p:cNvPr>
              <p:cNvCxnSpPr>
                <a:cxnSpLocks/>
              </p:cNvCxnSpPr>
              <p:nvPr/>
            </p:nvCxnSpPr>
            <p:spPr bwMode="auto">
              <a:xfrm rot="5400000">
                <a:off x="4343305" y="333962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56" name="Group 255">
              <a:extLst>
                <a:ext uri="{FF2B5EF4-FFF2-40B4-BE49-F238E27FC236}">
                  <a16:creationId xmlns:a16="http://schemas.microsoft.com/office/drawing/2014/main" id="{3867C9FD-7BF7-4C40-ACF0-0A72C3234412}"/>
                </a:ext>
              </a:extLst>
            </p:cNvPr>
            <p:cNvGrpSpPr/>
            <p:nvPr/>
          </p:nvGrpSpPr>
          <p:grpSpPr>
            <a:xfrm>
              <a:off x="10927620" y="3906102"/>
              <a:ext cx="91990" cy="91990"/>
              <a:chOff x="4297310" y="3339623"/>
              <a:chExt cx="91990" cy="91990"/>
            </a:xfrm>
          </p:grpSpPr>
          <p:cxnSp>
            <p:nvCxnSpPr>
              <p:cNvPr id="257" name="Straight Connector 256">
                <a:extLst>
                  <a:ext uri="{FF2B5EF4-FFF2-40B4-BE49-F238E27FC236}">
                    <a16:creationId xmlns:a16="http://schemas.microsoft.com/office/drawing/2014/main" id="{D6CF7011-A0D0-4DE8-96EF-DAA141DDF9F4}"/>
                  </a:ext>
                </a:extLst>
              </p:cNvPr>
              <p:cNvCxnSpPr>
                <a:cxnSpLocks/>
              </p:cNvCxnSpPr>
              <p:nvPr/>
            </p:nvCxnSpPr>
            <p:spPr bwMode="auto">
              <a:xfrm>
                <a:off x="4343305" y="333962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AF5F9802-AD46-4870-90A7-D112B4FE4862}"/>
                  </a:ext>
                </a:extLst>
              </p:cNvPr>
              <p:cNvCxnSpPr>
                <a:cxnSpLocks/>
              </p:cNvCxnSpPr>
              <p:nvPr/>
            </p:nvCxnSpPr>
            <p:spPr bwMode="auto">
              <a:xfrm rot="5400000">
                <a:off x="4343305" y="333962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59" name="Group 258">
              <a:extLst>
                <a:ext uri="{FF2B5EF4-FFF2-40B4-BE49-F238E27FC236}">
                  <a16:creationId xmlns:a16="http://schemas.microsoft.com/office/drawing/2014/main" id="{81F4CAFF-85B6-4A4E-B0FA-1E473F38B825}"/>
                </a:ext>
              </a:extLst>
            </p:cNvPr>
            <p:cNvGrpSpPr/>
            <p:nvPr/>
          </p:nvGrpSpPr>
          <p:grpSpPr>
            <a:xfrm>
              <a:off x="8824678" y="2294029"/>
              <a:ext cx="91990" cy="91990"/>
              <a:chOff x="4297310" y="3339623"/>
              <a:chExt cx="91990" cy="91990"/>
            </a:xfrm>
          </p:grpSpPr>
          <p:cxnSp>
            <p:nvCxnSpPr>
              <p:cNvPr id="260" name="Straight Connector 259">
                <a:extLst>
                  <a:ext uri="{FF2B5EF4-FFF2-40B4-BE49-F238E27FC236}">
                    <a16:creationId xmlns:a16="http://schemas.microsoft.com/office/drawing/2014/main" id="{816A4538-C7CF-4F32-AAA3-F0C91374B349}"/>
                  </a:ext>
                </a:extLst>
              </p:cNvPr>
              <p:cNvCxnSpPr>
                <a:cxnSpLocks/>
              </p:cNvCxnSpPr>
              <p:nvPr/>
            </p:nvCxnSpPr>
            <p:spPr bwMode="auto">
              <a:xfrm>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B6FCDF6B-1259-4298-B793-EE799A0C25F2}"/>
                  </a:ext>
                </a:extLst>
              </p:cNvPr>
              <p:cNvCxnSpPr>
                <a:cxnSpLocks/>
              </p:cNvCxnSpPr>
              <p:nvPr/>
            </p:nvCxnSpPr>
            <p:spPr bwMode="auto">
              <a:xfrm rot="5400000">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2" name="Group 261">
              <a:extLst>
                <a:ext uri="{FF2B5EF4-FFF2-40B4-BE49-F238E27FC236}">
                  <a16:creationId xmlns:a16="http://schemas.microsoft.com/office/drawing/2014/main" id="{5EF084BF-3B0F-4825-A44A-7BA1934EA44D}"/>
                </a:ext>
              </a:extLst>
            </p:cNvPr>
            <p:cNvGrpSpPr/>
            <p:nvPr/>
          </p:nvGrpSpPr>
          <p:grpSpPr>
            <a:xfrm>
              <a:off x="8867771" y="2306039"/>
              <a:ext cx="91990" cy="91990"/>
              <a:chOff x="4297310" y="3339623"/>
              <a:chExt cx="91990" cy="91990"/>
            </a:xfrm>
          </p:grpSpPr>
          <p:cxnSp>
            <p:nvCxnSpPr>
              <p:cNvPr id="263" name="Straight Connector 262">
                <a:extLst>
                  <a:ext uri="{FF2B5EF4-FFF2-40B4-BE49-F238E27FC236}">
                    <a16:creationId xmlns:a16="http://schemas.microsoft.com/office/drawing/2014/main" id="{1801E073-FAE4-4454-96D0-AC6667F1832B}"/>
                  </a:ext>
                </a:extLst>
              </p:cNvPr>
              <p:cNvCxnSpPr>
                <a:cxnSpLocks/>
              </p:cNvCxnSpPr>
              <p:nvPr/>
            </p:nvCxnSpPr>
            <p:spPr bwMode="auto">
              <a:xfrm>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3BFDC0DA-1134-460A-AF62-EC29C2AF7DB5}"/>
                  </a:ext>
                </a:extLst>
              </p:cNvPr>
              <p:cNvCxnSpPr>
                <a:cxnSpLocks/>
              </p:cNvCxnSpPr>
              <p:nvPr/>
            </p:nvCxnSpPr>
            <p:spPr bwMode="auto">
              <a:xfrm rot="5400000">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5" name="Group 264">
              <a:extLst>
                <a:ext uri="{FF2B5EF4-FFF2-40B4-BE49-F238E27FC236}">
                  <a16:creationId xmlns:a16="http://schemas.microsoft.com/office/drawing/2014/main" id="{33258343-8195-4970-9A6E-ED655A2EE3AC}"/>
                </a:ext>
              </a:extLst>
            </p:cNvPr>
            <p:cNvGrpSpPr/>
            <p:nvPr/>
          </p:nvGrpSpPr>
          <p:grpSpPr>
            <a:xfrm>
              <a:off x="8878175" y="2331131"/>
              <a:ext cx="91990" cy="91990"/>
              <a:chOff x="4297310" y="3339623"/>
              <a:chExt cx="91990" cy="91990"/>
            </a:xfrm>
          </p:grpSpPr>
          <p:cxnSp>
            <p:nvCxnSpPr>
              <p:cNvPr id="266" name="Straight Connector 265">
                <a:extLst>
                  <a:ext uri="{FF2B5EF4-FFF2-40B4-BE49-F238E27FC236}">
                    <a16:creationId xmlns:a16="http://schemas.microsoft.com/office/drawing/2014/main" id="{274BAAC4-E80F-4424-91AA-432A74144281}"/>
                  </a:ext>
                </a:extLst>
              </p:cNvPr>
              <p:cNvCxnSpPr>
                <a:cxnSpLocks/>
              </p:cNvCxnSpPr>
              <p:nvPr/>
            </p:nvCxnSpPr>
            <p:spPr bwMode="auto">
              <a:xfrm>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E5E6F836-EB31-43E8-8B5E-3BDE76DAE197}"/>
                  </a:ext>
                </a:extLst>
              </p:cNvPr>
              <p:cNvCxnSpPr>
                <a:cxnSpLocks/>
              </p:cNvCxnSpPr>
              <p:nvPr/>
            </p:nvCxnSpPr>
            <p:spPr bwMode="auto">
              <a:xfrm rot="5400000">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8" name="Group 267">
              <a:extLst>
                <a:ext uri="{FF2B5EF4-FFF2-40B4-BE49-F238E27FC236}">
                  <a16:creationId xmlns:a16="http://schemas.microsoft.com/office/drawing/2014/main" id="{3F38C8F0-D665-4FD7-8D6D-6537855EBAE0}"/>
                </a:ext>
              </a:extLst>
            </p:cNvPr>
            <p:cNvGrpSpPr/>
            <p:nvPr/>
          </p:nvGrpSpPr>
          <p:grpSpPr>
            <a:xfrm>
              <a:off x="8640665" y="2261170"/>
              <a:ext cx="91990" cy="91990"/>
              <a:chOff x="4297310" y="3339623"/>
              <a:chExt cx="91990" cy="91990"/>
            </a:xfrm>
          </p:grpSpPr>
          <p:cxnSp>
            <p:nvCxnSpPr>
              <p:cNvPr id="269" name="Straight Connector 268">
                <a:extLst>
                  <a:ext uri="{FF2B5EF4-FFF2-40B4-BE49-F238E27FC236}">
                    <a16:creationId xmlns:a16="http://schemas.microsoft.com/office/drawing/2014/main" id="{13EBE7BC-1D4C-4817-A616-A130CDDD892F}"/>
                  </a:ext>
                </a:extLst>
              </p:cNvPr>
              <p:cNvCxnSpPr>
                <a:cxnSpLocks/>
              </p:cNvCxnSpPr>
              <p:nvPr/>
            </p:nvCxnSpPr>
            <p:spPr bwMode="auto">
              <a:xfrm>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BDF56747-6222-47A4-8588-869558014DB8}"/>
                  </a:ext>
                </a:extLst>
              </p:cNvPr>
              <p:cNvCxnSpPr>
                <a:cxnSpLocks/>
              </p:cNvCxnSpPr>
              <p:nvPr/>
            </p:nvCxnSpPr>
            <p:spPr bwMode="auto">
              <a:xfrm rot="5400000">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1" name="Group 270">
              <a:extLst>
                <a:ext uri="{FF2B5EF4-FFF2-40B4-BE49-F238E27FC236}">
                  <a16:creationId xmlns:a16="http://schemas.microsoft.com/office/drawing/2014/main" id="{41A2DD54-6BA4-4012-92E6-074FB60FF056}"/>
                </a:ext>
              </a:extLst>
            </p:cNvPr>
            <p:cNvGrpSpPr/>
            <p:nvPr/>
          </p:nvGrpSpPr>
          <p:grpSpPr>
            <a:xfrm>
              <a:off x="9147364" y="2585197"/>
              <a:ext cx="91990" cy="91990"/>
              <a:chOff x="4297310" y="3339623"/>
              <a:chExt cx="91990" cy="91990"/>
            </a:xfrm>
          </p:grpSpPr>
          <p:cxnSp>
            <p:nvCxnSpPr>
              <p:cNvPr id="272" name="Straight Connector 271">
                <a:extLst>
                  <a:ext uri="{FF2B5EF4-FFF2-40B4-BE49-F238E27FC236}">
                    <a16:creationId xmlns:a16="http://schemas.microsoft.com/office/drawing/2014/main" id="{AB7798A6-C823-4FFF-9FB0-99CC27B60782}"/>
                  </a:ext>
                </a:extLst>
              </p:cNvPr>
              <p:cNvCxnSpPr>
                <a:cxnSpLocks/>
              </p:cNvCxnSpPr>
              <p:nvPr/>
            </p:nvCxnSpPr>
            <p:spPr bwMode="auto">
              <a:xfrm>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A75AA1AA-2459-42E1-97BB-09E67B87F2B9}"/>
                  </a:ext>
                </a:extLst>
              </p:cNvPr>
              <p:cNvCxnSpPr>
                <a:cxnSpLocks/>
              </p:cNvCxnSpPr>
              <p:nvPr/>
            </p:nvCxnSpPr>
            <p:spPr bwMode="auto">
              <a:xfrm rot="5400000">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4" name="Group 273">
              <a:extLst>
                <a:ext uri="{FF2B5EF4-FFF2-40B4-BE49-F238E27FC236}">
                  <a16:creationId xmlns:a16="http://schemas.microsoft.com/office/drawing/2014/main" id="{6E30BD54-7D1C-426E-9015-ED651D4DFAFD}"/>
                </a:ext>
              </a:extLst>
            </p:cNvPr>
            <p:cNvGrpSpPr/>
            <p:nvPr/>
          </p:nvGrpSpPr>
          <p:grpSpPr>
            <a:xfrm>
              <a:off x="9158285" y="2610733"/>
              <a:ext cx="91990" cy="91990"/>
              <a:chOff x="4297310" y="3339623"/>
              <a:chExt cx="91990" cy="91990"/>
            </a:xfrm>
          </p:grpSpPr>
          <p:cxnSp>
            <p:nvCxnSpPr>
              <p:cNvPr id="275" name="Straight Connector 274">
                <a:extLst>
                  <a:ext uri="{FF2B5EF4-FFF2-40B4-BE49-F238E27FC236}">
                    <a16:creationId xmlns:a16="http://schemas.microsoft.com/office/drawing/2014/main" id="{2C331E6E-90A1-46B1-B788-2E9A806C496F}"/>
                  </a:ext>
                </a:extLst>
              </p:cNvPr>
              <p:cNvCxnSpPr>
                <a:cxnSpLocks/>
              </p:cNvCxnSpPr>
              <p:nvPr/>
            </p:nvCxnSpPr>
            <p:spPr bwMode="auto">
              <a:xfrm>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88296B53-F799-4F12-A842-5BAB429453EA}"/>
                  </a:ext>
                </a:extLst>
              </p:cNvPr>
              <p:cNvCxnSpPr>
                <a:cxnSpLocks/>
              </p:cNvCxnSpPr>
              <p:nvPr/>
            </p:nvCxnSpPr>
            <p:spPr bwMode="auto">
              <a:xfrm rot="5400000">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7" name="Group 276">
              <a:extLst>
                <a:ext uri="{FF2B5EF4-FFF2-40B4-BE49-F238E27FC236}">
                  <a16:creationId xmlns:a16="http://schemas.microsoft.com/office/drawing/2014/main" id="{670F7104-1033-4C34-9217-9448C29A9333}"/>
                </a:ext>
              </a:extLst>
            </p:cNvPr>
            <p:cNvGrpSpPr/>
            <p:nvPr/>
          </p:nvGrpSpPr>
          <p:grpSpPr>
            <a:xfrm>
              <a:off x="9387539" y="2719366"/>
              <a:ext cx="91990" cy="91990"/>
              <a:chOff x="4297310" y="3339623"/>
              <a:chExt cx="91990" cy="91990"/>
            </a:xfrm>
          </p:grpSpPr>
          <p:cxnSp>
            <p:nvCxnSpPr>
              <p:cNvPr id="278" name="Straight Connector 277">
                <a:extLst>
                  <a:ext uri="{FF2B5EF4-FFF2-40B4-BE49-F238E27FC236}">
                    <a16:creationId xmlns:a16="http://schemas.microsoft.com/office/drawing/2014/main" id="{DBF30F8D-3E4D-4430-AFA1-E8774702DDED}"/>
                  </a:ext>
                </a:extLst>
              </p:cNvPr>
              <p:cNvCxnSpPr>
                <a:cxnSpLocks/>
              </p:cNvCxnSpPr>
              <p:nvPr/>
            </p:nvCxnSpPr>
            <p:spPr bwMode="auto">
              <a:xfrm>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FC57A4A5-11D6-471C-9C2D-C6FF61525451}"/>
                  </a:ext>
                </a:extLst>
              </p:cNvPr>
              <p:cNvCxnSpPr>
                <a:cxnSpLocks/>
              </p:cNvCxnSpPr>
              <p:nvPr/>
            </p:nvCxnSpPr>
            <p:spPr bwMode="auto">
              <a:xfrm rot="5400000">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80" name="Group 279">
              <a:extLst>
                <a:ext uri="{FF2B5EF4-FFF2-40B4-BE49-F238E27FC236}">
                  <a16:creationId xmlns:a16="http://schemas.microsoft.com/office/drawing/2014/main" id="{1BF4E287-4302-48A4-9F90-BC67E46E6901}"/>
                </a:ext>
              </a:extLst>
            </p:cNvPr>
            <p:cNvGrpSpPr/>
            <p:nvPr/>
          </p:nvGrpSpPr>
          <p:grpSpPr>
            <a:xfrm>
              <a:off x="9396078" y="2745908"/>
              <a:ext cx="91990" cy="91990"/>
              <a:chOff x="4297310" y="3339623"/>
              <a:chExt cx="91990" cy="91990"/>
            </a:xfrm>
          </p:grpSpPr>
          <p:cxnSp>
            <p:nvCxnSpPr>
              <p:cNvPr id="281" name="Straight Connector 280">
                <a:extLst>
                  <a:ext uri="{FF2B5EF4-FFF2-40B4-BE49-F238E27FC236}">
                    <a16:creationId xmlns:a16="http://schemas.microsoft.com/office/drawing/2014/main" id="{EDCCA461-0ABB-470E-82E9-8FEB276DD31F}"/>
                  </a:ext>
                </a:extLst>
              </p:cNvPr>
              <p:cNvCxnSpPr>
                <a:cxnSpLocks/>
              </p:cNvCxnSpPr>
              <p:nvPr/>
            </p:nvCxnSpPr>
            <p:spPr bwMode="auto">
              <a:xfrm>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0AA1408A-A0EA-4EEA-98C4-582E12455FD9}"/>
                  </a:ext>
                </a:extLst>
              </p:cNvPr>
              <p:cNvCxnSpPr>
                <a:cxnSpLocks/>
              </p:cNvCxnSpPr>
              <p:nvPr/>
            </p:nvCxnSpPr>
            <p:spPr bwMode="auto">
              <a:xfrm rot="5400000">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83" name="Group 282">
              <a:extLst>
                <a:ext uri="{FF2B5EF4-FFF2-40B4-BE49-F238E27FC236}">
                  <a16:creationId xmlns:a16="http://schemas.microsoft.com/office/drawing/2014/main" id="{3A87B98D-F535-45B5-8D95-A59591550FAB}"/>
                </a:ext>
              </a:extLst>
            </p:cNvPr>
            <p:cNvGrpSpPr/>
            <p:nvPr/>
          </p:nvGrpSpPr>
          <p:grpSpPr>
            <a:xfrm>
              <a:off x="9405390" y="2764366"/>
              <a:ext cx="91990" cy="91990"/>
              <a:chOff x="4297310" y="3339623"/>
              <a:chExt cx="91990" cy="91990"/>
            </a:xfrm>
          </p:grpSpPr>
          <p:cxnSp>
            <p:nvCxnSpPr>
              <p:cNvPr id="284" name="Straight Connector 283">
                <a:extLst>
                  <a:ext uri="{FF2B5EF4-FFF2-40B4-BE49-F238E27FC236}">
                    <a16:creationId xmlns:a16="http://schemas.microsoft.com/office/drawing/2014/main" id="{E23C50E7-DDDE-41B3-8967-27DA24949E46}"/>
                  </a:ext>
                </a:extLst>
              </p:cNvPr>
              <p:cNvCxnSpPr>
                <a:cxnSpLocks/>
              </p:cNvCxnSpPr>
              <p:nvPr/>
            </p:nvCxnSpPr>
            <p:spPr bwMode="auto">
              <a:xfrm>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918A776F-AE7B-4246-BF86-026EB97BD90B}"/>
                  </a:ext>
                </a:extLst>
              </p:cNvPr>
              <p:cNvCxnSpPr>
                <a:cxnSpLocks/>
              </p:cNvCxnSpPr>
              <p:nvPr/>
            </p:nvCxnSpPr>
            <p:spPr bwMode="auto">
              <a:xfrm rot="5400000">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86" name="Group 285">
              <a:extLst>
                <a:ext uri="{FF2B5EF4-FFF2-40B4-BE49-F238E27FC236}">
                  <a16:creationId xmlns:a16="http://schemas.microsoft.com/office/drawing/2014/main" id="{2DF0AC0D-5ABF-45DF-AD4F-C939934B7138}"/>
                </a:ext>
              </a:extLst>
            </p:cNvPr>
            <p:cNvGrpSpPr/>
            <p:nvPr/>
          </p:nvGrpSpPr>
          <p:grpSpPr>
            <a:xfrm>
              <a:off x="9652774" y="2907346"/>
              <a:ext cx="91990" cy="91990"/>
              <a:chOff x="4297310" y="3339623"/>
              <a:chExt cx="91990" cy="91990"/>
            </a:xfrm>
          </p:grpSpPr>
          <p:cxnSp>
            <p:nvCxnSpPr>
              <p:cNvPr id="287" name="Straight Connector 286">
                <a:extLst>
                  <a:ext uri="{FF2B5EF4-FFF2-40B4-BE49-F238E27FC236}">
                    <a16:creationId xmlns:a16="http://schemas.microsoft.com/office/drawing/2014/main" id="{B0267BF3-F50D-4968-AF7C-B2854F3723BC}"/>
                  </a:ext>
                </a:extLst>
              </p:cNvPr>
              <p:cNvCxnSpPr>
                <a:cxnSpLocks/>
              </p:cNvCxnSpPr>
              <p:nvPr/>
            </p:nvCxnSpPr>
            <p:spPr bwMode="auto">
              <a:xfrm>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1FFF766F-CCF4-48D0-92F8-0B55650F1E5F}"/>
                  </a:ext>
                </a:extLst>
              </p:cNvPr>
              <p:cNvCxnSpPr>
                <a:cxnSpLocks/>
              </p:cNvCxnSpPr>
              <p:nvPr/>
            </p:nvCxnSpPr>
            <p:spPr bwMode="auto">
              <a:xfrm rot="5400000">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89" name="Group 288">
              <a:extLst>
                <a:ext uri="{FF2B5EF4-FFF2-40B4-BE49-F238E27FC236}">
                  <a16:creationId xmlns:a16="http://schemas.microsoft.com/office/drawing/2014/main" id="{1EE9CB39-E1C1-48AC-9D96-9D1C011EB16E}"/>
                </a:ext>
              </a:extLst>
            </p:cNvPr>
            <p:cNvGrpSpPr/>
            <p:nvPr/>
          </p:nvGrpSpPr>
          <p:grpSpPr>
            <a:xfrm>
              <a:off x="9652774" y="2957913"/>
              <a:ext cx="91990" cy="91990"/>
              <a:chOff x="4297310" y="3339623"/>
              <a:chExt cx="91990" cy="91990"/>
            </a:xfrm>
          </p:grpSpPr>
          <p:cxnSp>
            <p:nvCxnSpPr>
              <p:cNvPr id="290" name="Straight Connector 289">
                <a:extLst>
                  <a:ext uri="{FF2B5EF4-FFF2-40B4-BE49-F238E27FC236}">
                    <a16:creationId xmlns:a16="http://schemas.microsoft.com/office/drawing/2014/main" id="{DA2C59D4-1831-4F0C-9AE1-61D51CE3DAC9}"/>
                  </a:ext>
                </a:extLst>
              </p:cNvPr>
              <p:cNvCxnSpPr>
                <a:cxnSpLocks/>
              </p:cNvCxnSpPr>
              <p:nvPr/>
            </p:nvCxnSpPr>
            <p:spPr bwMode="auto">
              <a:xfrm>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06234FE7-24F4-486F-BE9F-40901BDAF946}"/>
                  </a:ext>
                </a:extLst>
              </p:cNvPr>
              <p:cNvCxnSpPr>
                <a:cxnSpLocks/>
              </p:cNvCxnSpPr>
              <p:nvPr/>
            </p:nvCxnSpPr>
            <p:spPr bwMode="auto">
              <a:xfrm rot="5400000">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92" name="Group 291">
              <a:extLst>
                <a:ext uri="{FF2B5EF4-FFF2-40B4-BE49-F238E27FC236}">
                  <a16:creationId xmlns:a16="http://schemas.microsoft.com/office/drawing/2014/main" id="{FC6505BE-538D-4242-97B7-F9EF39139B6C}"/>
                </a:ext>
              </a:extLst>
            </p:cNvPr>
            <p:cNvGrpSpPr/>
            <p:nvPr/>
          </p:nvGrpSpPr>
          <p:grpSpPr>
            <a:xfrm>
              <a:off x="9728078" y="2977534"/>
              <a:ext cx="91990" cy="91990"/>
              <a:chOff x="4297310" y="3339623"/>
              <a:chExt cx="91990" cy="91990"/>
            </a:xfrm>
          </p:grpSpPr>
          <p:cxnSp>
            <p:nvCxnSpPr>
              <p:cNvPr id="293" name="Straight Connector 292">
                <a:extLst>
                  <a:ext uri="{FF2B5EF4-FFF2-40B4-BE49-F238E27FC236}">
                    <a16:creationId xmlns:a16="http://schemas.microsoft.com/office/drawing/2014/main" id="{DE694F25-C452-434D-99FE-C2A03EC0A43E}"/>
                  </a:ext>
                </a:extLst>
              </p:cNvPr>
              <p:cNvCxnSpPr>
                <a:cxnSpLocks/>
              </p:cNvCxnSpPr>
              <p:nvPr/>
            </p:nvCxnSpPr>
            <p:spPr bwMode="auto">
              <a:xfrm>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76FDEA8E-0F97-4123-9217-042B097B550F}"/>
                  </a:ext>
                </a:extLst>
              </p:cNvPr>
              <p:cNvCxnSpPr>
                <a:cxnSpLocks/>
              </p:cNvCxnSpPr>
              <p:nvPr/>
            </p:nvCxnSpPr>
            <p:spPr bwMode="auto">
              <a:xfrm rot="5400000">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95" name="Group 294">
              <a:extLst>
                <a:ext uri="{FF2B5EF4-FFF2-40B4-BE49-F238E27FC236}">
                  <a16:creationId xmlns:a16="http://schemas.microsoft.com/office/drawing/2014/main" id="{9043ABE7-D876-464A-BFA5-C062C3AF4F76}"/>
                </a:ext>
              </a:extLst>
            </p:cNvPr>
            <p:cNvGrpSpPr/>
            <p:nvPr/>
          </p:nvGrpSpPr>
          <p:grpSpPr>
            <a:xfrm>
              <a:off x="9885345" y="2998617"/>
              <a:ext cx="91990" cy="91990"/>
              <a:chOff x="4297310" y="3339623"/>
              <a:chExt cx="91990" cy="91990"/>
            </a:xfrm>
          </p:grpSpPr>
          <p:cxnSp>
            <p:nvCxnSpPr>
              <p:cNvPr id="296" name="Straight Connector 295">
                <a:extLst>
                  <a:ext uri="{FF2B5EF4-FFF2-40B4-BE49-F238E27FC236}">
                    <a16:creationId xmlns:a16="http://schemas.microsoft.com/office/drawing/2014/main" id="{5398A406-75BA-4C24-9205-594C5E8021B4}"/>
                  </a:ext>
                </a:extLst>
              </p:cNvPr>
              <p:cNvCxnSpPr>
                <a:cxnSpLocks/>
              </p:cNvCxnSpPr>
              <p:nvPr/>
            </p:nvCxnSpPr>
            <p:spPr bwMode="auto">
              <a:xfrm>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5A0E5FC2-E750-4168-90BC-FB867B24B214}"/>
                  </a:ext>
                </a:extLst>
              </p:cNvPr>
              <p:cNvCxnSpPr>
                <a:cxnSpLocks/>
              </p:cNvCxnSpPr>
              <p:nvPr/>
            </p:nvCxnSpPr>
            <p:spPr bwMode="auto">
              <a:xfrm rot="5400000">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98" name="Group 297">
              <a:extLst>
                <a:ext uri="{FF2B5EF4-FFF2-40B4-BE49-F238E27FC236}">
                  <a16:creationId xmlns:a16="http://schemas.microsoft.com/office/drawing/2014/main" id="{E31EDF3D-1AAA-4C42-A772-57A5DD9B9347}"/>
                </a:ext>
              </a:extLst>
            </p:cNvPr>
            <p:cNvGrpSpPr/>
            <p:nvPr/>
          </p:nvGrpSpPr>
          <p:grpSpPr>
            <a:xfrm>
              <a:off x="9907789" y="3023529"/>
              <a:ext cx="91990" cy="91990"/>
              <a:chOff x="4297310" y="3339623"/>
              <a:chExt cx="91990" cy="91990"/>
            </a:xfrm>
          </p:grpSpPr>
          <p:cxnSp>
            <p:nvCxnSpPr>
              <p:cNvPr id="299" name="Straight Connector 298">
                <a:extLst>
                  <a:ext uri="{FF2B5EF4-FFF2-40B4-BE49-F238E27FC236}">
                    <a16:creationId xmlns:a16="http://schemas.microsoft.com/office/drawing/2014/main" id="{A29D20BA-3842-4096-ABAA-984D24546E09}"/>
                  </a:ext>
                </a:extLst>
              </p:cNvPr>
              <p:cNvCxnSpPr>
                <a:cxnSpLocks/>
              </p:cNvCxnSpPr>
              <p:nvPr/>
            </p:nvCxnSpPr>
            <p:spPr bwMode="auto">
              <a:xfrm>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7778302D-4CA3-4608-848D-D7545B224F2B}"/>
                  </a:ext>
                </a:extLst>
              </p:cNvPr>
              <p:cNvCxnSpPr>
                <a:cxnSpLocks/>
              </p:cNvCxnSpPr>
              <p:nvPr/>
            </p:nvCxnSpPr>
            <p:spPr bwMode="auto">
              <a:xfrm rot="5400000">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01" name="Group 300">
              <a:extLst>
                <a:ext uri="{FF2B5EF4-FFF2-40B4-BE49-F238E27FC236}">
                  <a16:creationId xmlns:a16="http://schemas.microsoft.com/office/drawing/2014/main" id="{7B4388A6-1ECE-4757-904F-17AA5A15AE20}"/>
                </a:ext>
              </a:extLst>
            </p:cNvPr>
            <p:cNvGrpSpPr/>
            <p:nvPr/>
          </p:nvGrpSpPr>
          <p:grpSpPr>
            <a:xfrm>
              <a:off x="9919950" y="3048420"/>
              <a:ext cx="91990" cy="91990"/>
              <a:chOff x="4297310" y="3339623"/>
              <a:chExt cx="91990" cy="91990"/>
            </a:xfrm>
          </p:grpSpPr>
          <p:cxnSp>
            <p:nvCxnSpPr>
              <p:cNvPr id="302" name="Straight Connector 301">
                <a:extLst>
                  <a:ext uri="{FF2B5EF4-FFF2-40B4-BE49-F238E27FC236}">
                    <a16:creationId xmlns:a16="http://schemas.microsoft.com/office/drawing/2014/main" id="{BB946CA9-8A89-4758-8344-93EC9BF83ABE}"/>
                  </a:ext>
                </a:extLst>
              </p:cNvPr>
              <p:cNvCxnSpPr>
                <a:cxnSpLocks/>
              </p:cNvCxnSpPr>
              <p:nvPr/>
            </p:nvCxnSpPr>
            <p:spPr bwMode="auto">
              <a:xfrm>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658246CC-0B25-4D5C-A689-3D0A4A775254}"/>
                  </a:ext>
                </a:extLst>
              </p:cNvPr>
              <p:cNvCxnSpPr>
                <a:cxnSpLocks/>
              </p:cNvCxnSpPr>
              <p:nvPr/>
            </p:nvCxnSpPr>
            <p:spPr bwMode="auto">
              <a:xfrm rot="5400000">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04" name="Group 303">
              <a:extLst>
                <a:ext uri="{FF2B5EF4-FFF2-40B4-BE49-F238E27FC236}">
                  <a16:creationId xmlns:a16="http://schemas.microsoft.com/office/drawing/2014/main" id="{E5249DBA-C0F6-4C44-B696-D7283C4774D1}"/>
                </a:ext>
              </a:extLst>
            </p:cNvPr>
            <p:cNvGrpSpPr/>
            <p:nvPr/>
          </p:nvGrpSpPr>
          <p:grpSpPr>
            <a:xfrm>
              <a:off x="9973605" y="3066748"/>
              <a:ext cx="91990" cy="91990"/>
              <a:chOff x="4297310" y="3339623"/>
              <a:chExt cx="91990" cy="91990"/>
            </a:xfrm>
          </p:grpSpPr>
          <p:cxnSp>
            <p:nvCxnSpPr>
              <p:cNvPr id="305" name="Straight Connector 304">
                <a:extLst>
                  <a:ext uri="{FF2B5EF4-FFF2-40B4-BE49-F238E27FC236}">
                    <a16:creationId xmlns:a16="http://schemas.microsoft.com/office/drawing/2014/main" id="{EB7DC5C7-BC7E-4EA4-ACA3-FFDEAA31DFB7}"/>
                  </a:ext>
                </a:extLst>
              </p:cNvPr>
              <p:cNvCxnSpPr>
                <a:cxnSpLocks/>
              </p:cNvCxnSpPr>
              <p:nvPr/>
            </p:nvCxnSpPr>
            <p:spPr bwMode="auto">
              <a:xfrm>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356D00CC-87E1-4262-90CC-0D85CC564EB9}"/>
                  </a:ext>
                </a:extLst>
              </p:cNvPr>
              <p:cNvCxnSpPr>
                <a:cxnSpLocks/>
              </p:cNvCxnSpPr>
              <p:nvPr/>
            </p:nvCxnSpPr>
            <p:spPr bwMode="auto">
              <a:xfrm rot="5400000">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07" name="Group 306">
              <a:extLst>
                <a:ext uri="{FF2B5EF4-FFF2-40B4-BE49-F238E27FC236}">
                  <a16:creationId xmlns:a16="http://schemas.microsoft.com/office/drawing/2014/main" id="{B89A6585-2FE4-415B-8EDC-AE609AD8B877}"/>
                </a:ext>
              </a:extLst>
            </p:cNvPr>
            <p:cNvGrpSpPr/>
            <p:nvPr/>
          </p:nvGrpSpPr>
          <p:grpSpPr>
            <a:xfrm>
              <a:off x="10061327" y="3097937"/>
              <a:ext cx="91990" cy="91990"/>
              <a:chOff x="4297310" y="3339623"/>
              <a:chExt cx="91990" cy="91990"/>
            </a:xfrm>
          </p:grpSpPr>
          <p:cxnSp>
            <p:nvCxnSpPr>
              <p:cNvPr id="308" name="Straight Connector 307">
                <a:extLst>
                  <a:ext uri="{FF2B5EF4-FFF2-40B4-BE49-F238E27FC236}">
                    <a16:creationId xmlns:a16="http://schemas.microsoft.com/office/drawing/2014/main" id="{CD33F757-61C0-4AFE-BA7B-95543701AAA4}"/>
                  </a:ext>
                </a:extLst>
              </p:cNvPr>
              <p:cNvCxnSpPr>
                <a:cxnSpLocks/>
              </p:cNvCxnSpPr>
              <p:nvPr/>
            </p:nvCxnSpPr>
            <p:spPr bwMode="auto">
              <a:xfrm>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6CC11B0B-6B60-46EC-99AF-494DD6FA20C0}"/>
                  </a:ext>
                </a:extLst>
              </p:cNvPr>
              <p:cNvCxnSpPr>
                <a:cxnSpLocks/>
              </p:cNvCxnSpPr>
              <p:nvPr/>
            </p:nvCxnSpPr>
            <p:spPr bwMode="auto">
              <a:xfrm rot="5400000">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0" name="Group 309">
              <a:extLst>
                <a:ext uri="{FF2B5EF4-FFF2-40B4-BE49-F238E27FC236}">
                  <a16:creationId xmlns:a16="http://schemas.microsoft.com/office/drawing/2014/main" id="{D63178CB-3186-48E4-A3A3-DABBC0396157}"/>
                </a:ext>
              </a:extLst>
            </p:cNvPr>
            <p:cNvGrpSpPr/>
            <p:nvPr/>
          </p:nvGrpSpPr>
          <p:grpSpPr>
            <a:xfrm>
              <a:off x="10128300" y="3120346"/>
              <a:ext cx="91990" cy="91990"/>
              <a:chOff x="4297310" y="3339623"/>
              <a:chExt cx="91990" cy="91990"/>
            </a:xfrm>
          </p:grpSpPr>
          <p:cxnSp>
            <p:nvCxnSpPr>
              <p:cNvPr id="311" name="Straight Connector 310">
                <a:extLst>
                  <a:ext uri="{FF2B5EF4-FFF2-40B4-BE49-F238E27FC236}">
                    <a16:creationId xmlns:a16="http://schemas.microsoft.com/office/drawing/2014/main" id="{36209F38-878E-47E5-BB8C-4F966DE941E1}"/>
                  </a:ext>
                </a:extLst>
              </p:cNvPr>
              <p:cNvCxnSpPr>
                <a:cxnSpLocks/>
              </p:cNvCxnSpPr>
              <p:nvPr/>
            </p:nvCxnSpPr>
            <p:spPr bwMode="auto">
              <a:xfrm>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DC32FBB3-9E5A-481D-B248-64D259E8B8A7}"/>
                  </a:ext>
                </a:extLst>
              </p:cNvPr>
              <p:cNvCxnSpPr>
                <a:cxnSpLocks/>
              </p:cNvCxnSpPr>
              <p:nvPr/>
            </p:nvCxnSpPr>
            <p:spPr bwMode="auto">
              <a:xfrm rot="5400000">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3" name="Group 312">
              <a:extLst>
                <a:ext uri="{FF2B5EF4-FFF2-40B4-BE49-F238E27FC236}">
                  <a16:creationId xmlns:a16="http://schemas.microsoft.com/office/drawing/2014/main" id="{616AD56C-27AF-4546-98ED-2602D1F5F32C}"/>
                </a:ext>
              </a:extLst>
            </p:cNvPr>
            <p:cNvGrpSpPr/>
            <p:nvPr/>
          </p:nvGrpSpPr>
          <p:grpSpPr>
            <a:xfrm>
              <a:off x="10140041" y="3174856"/>
              <a:ext cx="91990" cy="91990"/>
              <a:chOff x="4297310" y="3339623"/>
              <a:chExt cx="91990" cy="91990"/>
            </a:xfrm>
          </p:grpSpPr>
          <p:cxnSp>
            <p:nvCxnSpPr>
              <p:cNvPr id="314" name="Straight Connector 313">
                <a:extLst>
                  <a:ext uri="{FF2B5EF4-FFF2-40B4-BE49-F238E27FC236}">
                    <a16:creationId xmlns:a16="http://schemas.microsoft.com/office/drawing/2014/main" id="{8617B5CC-1EC1-4158-9167-1D5A8CB322B0}"/>
                  </a:ext>
                </a:extLst>
              </p:cNvPr>
              <p:cNvCxnSpPr>
                <a:cxnSpLocks/>
              </p:cNvCxnSpPr>
              <p:nvPr/>
            </p:nvCxnSpPr>
            <p:spPr bwMode="auto">
              <a:xfrm>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2ABA1954-B1FF-4A22-B3A5-DC24791B28F5}"/>
                  </a:ext>
                </a:extLst>
              </p:cNvPr>
              <p:cNvCxnSpPr>
                <a:cxnSpLocks/>
              </p:cNvCxnSpPr>
              <p:nvPr/>
            </p:nvCxnSpPr>
            <p:spPr bwMode="auto">
              <a:xfrm rot="5400000">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6" name="Group 315">
              <a:extLst>
                <a:ext uri="{FF2B5EF4-FFF2-40B4-BE49-F238E27FC236}">
                  <a16:creationId xmlns:a16="http://schemas.microsoft.com/office/drawing/2014/main" id="{6568E7A5-CD79-4854-95B5-26BFD802EE8B}"/>
                </a:ext>
              </a:extLst>
            </p:cNvPr>
            <p:cNvGrpSpPr/>
            <p:nvPr/>
          </p:nvGrpSpPr>
          <p:grpSpPr>
            <a:xfrm>
              <a:off x="10163278" y="3175278"/>
              <a:ext cx="91990" cy="91990"/>
              <a:chOff x="4297310" y="3339623"/>
              <a:chExt cx="91990" cy="91990"/>
            </a:xfrm>
          </p:grpSpPr>
          <p:cxnSp>
            <p:nvCxnSpPr>
              <p:cNvPr id="317" name="Straight Connector 316">
                <a:extLst>
                  <a:ext uri="{FF2B5EF4-FFF2-40B4-BE49-F238E27FC236}">
                    <a16:creationId xmlns:a16="http://schemas.microsoft.com/office/drawing/2014/main" id="{DF2FE30B-488A-4FD3-AAEA-7860B7A76663}"/>
                  </a:ext>
                </a:extLst>
              </p:cNvPr>
              <p:cNvCxnSpPr>
                <a:cxnSpLocks/>
              </p:cNvCxnSpPr>
              <p:nvPr/>
            </p:nvCxnSpPr>
            <p:spPr bwMode="auto">
              <a:xfrm>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159987D6-6FBE-4B57-A2C2-3D36CC67351B}"/>
                  </a:ext>
                </a:extLst>
              </p:cNvPr>
              <p:cNvCxnSpPr>
                <a:cxnSpLocks/>
              </p:cNvCxnSpPr>
              <p:nvPr/>
            </p:nvCxnSpPr>
            <p:spPr bwMode="auto">
              <a:xfrm rot="5400000">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9" name="Group 318">
              <a:extLst>
                <a:ext uri="{FF2B5EF4-FFF2-40B4-BE49-F238E27FC236}">
                  <a16:creationId xmlns:a16="http://schemas.microsoft.com/office/drawing/2014/main" id="{740EFEFF-59B8-4718-BBDE-6AD71A718E20}"/>
                </a:ext>
              </a:extLst>
            </p:cNvPr>
            <p:cNvGrpSpPr/>
            <p:nvPr/>
          </p:nvGrpSpPr>
          <p:grpSpPr>
            <a:xfrm>
              <a:off x="10186036" y="3175278"/>
              <a:ext cx="91990" cy="91990"/>
              <a:chOff x="4297310" y="3339623"/>
              <a:chExt cx="91990" cy="91990"/>
            </a:xfrm>
          </p:grpSpPr>
          <p:cxnSp>
            <p:nvCxnSpPr>
              <p:cNvPr id="320" name="Straight Connector 319">
                <a:extLst>
                  <a:ext uri="{FF2B5EF4-FFF2-40B4-BE49-F238E27FC236}">
                    <a16:creationId xmlns:a16="http://schemas.microsoft.com/office/drawing/2014/main" id="{E9DF5241-F3D7-49BE-9E16-72E153E716F8}"/>
                  </a:ext>
                </a:extLst>
              </p:cNvPr>
              <p:cNvCxnSpPr>
                <a:cxnSpLocks/>
              </p:cNvCxnSpPr>
              <p:nvPr/>
            </p:nvCxnSpPr>
            <p:spPr bwMode="auto">
              <a:xfrm>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FDCFA286-A8F8-4CD8-BB76-67E18B7EA1AF}"/>
                  </a:ext>
                </a:extLst>
              </p:cNvPr>
              <p:cNvCxnSpPr>
                <a:cxnSpLocks/>
              </p:cNvCxnSpPr>
              <p:nvPr/>
            </p:nvCxnSpPr>
            <p:spPr bwMode="auto">
              <a:xfrm rot="5400000">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2" name="Group 321">
              <a:extLst>
                <a:ext uri="{FF2B5EF4-FFF2-40B4-BE49-F238E27FC236}">
                  <a16:creationId xmlns:a16="http://schemas.microsoft.com/office/drawing/2014/main" id="{2F49F580-7DD1-4F07-AB11-C744F8F7DD77}"/>
                </a:ext>
              </a:extLst>
            </p:cNvPr>
            <p:cNvGrpSpPr/>
            <p:nvPr/>
          </p:nvGrpSpPr>
          <p:grpSpPr>
            <a:xfrm>
              <a:off x="10368646" y="3233218"/>
              <a:ext cx="91990" cy="91990"/>
              <a:chOff x="4297310" y="3339623"/>
              <a:chExt cx="91990" cy="91990"/>
            </a:xfrm>
          </p:grpSpPr>
          <p:cxnSp>
            <p:nvCxnSpPr>
              <p:cNvPr id="323" name="Straight Connector 322">
                <a:extLst>
                  <a:ext uri="{FF2B5EF4-FFF2-40B4-BE49-F238E27FC236}">
                    <a16:creationId xmlns:a16="http://schemas.microsoft.com/office/drawing/2014/main" id="{0CAC942B-2A19-4E54-B06D-83C4AFEF450D}"/>
                  </a:ext>
                </a:extLst>
              </p:cNvPr>
              <p:cNvCxnSpPr>
                <a:cxnSpLocks/>
              </p:cNvCxnSpPr>
              <p:nvPr/>
            </p:nvCxnSpPr>
            <p:spPr bwMode="auto">
              <a:xfrm>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F634A1E7-8067-4231-A9CD-BF903C91A6B0}"/>
                  </a:ext>
                </a:extLst>
              </p:cNvPr>
              <p:cNvCxnSpPr>
                <a:cxnSpLocks/>
              </p:cNvCxnSpPr>
              <p:nvPr/>
            </p:nvCxnSpPr>
            <p:spPr bwMode="auto">
              <a:xfrm rot="5400000">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5" name="Group 324">
              <a:extLst>
                <a:ext uri="{FF2B5EF4-FFF2-40B4-BE49-F238E27FC236}">
                  <a16:creationId xmlns:a16="http://schemas.microsoft.com/office/drawing/2014/main" id="{27697BA4-5A91-440E-8BE8-DBAFE0C306D9}"/>
                </a:ext>
              </a:extLst>
            </p:cNvPr>
            <p:cNvGrpSpPr/>
            <p:nvPr/>
          </p:nvGrpSpPr>
          <p:grpSpPr>
            <a:xfrm>
              <a:off x="10399451" y="3253706"/>
              <a:ext cx="91990" cy="91990"/>
              <a:chOff x="4297310" y="3339623"/>
              <a:chExt cx="91990" cy="91990"/>
            </a:xfrm>
          </p:grpSpPr>
          <p:cxnSp>
            <p:nvCxnSpPr>
              <p:cNvPr id="326" name="Straight Connector 325">
                <a:extLst>
                  <a:ext uri="{FF2B5EF4-FFF2-40B4-BE49-F238E27FC236}">
                    <a16:creationId xmlns:a16="http://schemas.microsoft.com/office/drawing/2014/main" id="{1EA7C187-4110-4D24-8F77-7FF22337F6EB}"/>
                  </a:ext>
                </a:extLst>
              </p:cNvPr>
              <p:cNvCxnSpPr>
                <a:cxnSpLocks/>
              </p:cNvCxnSpPr>
              <p:nvPr/>
            </p:nvCxnSpPr>
            <p:spPr bwMode="auto">
              <a:xfrm>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805AA8A1-B136-477A-BDA8-C204BC5F77C4}"/>
                  </a:ext>
                </a:extLst>
              </p:cNvPr>
              <p:cNvCxnSpPr>
                <a:cxnSpLocks/>
              </p:cNvCxnSpPr>
              <p:nvPr/>
            </p:nvCxnSpPr>
            <p:spPr bwMode="auto">
              <a:xfrm rot="5400000">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8" name="Group 327">
              <a:extLst>
                <a:ext uri="{FF2B5EF4-FFF2-40B4-BE49-F238E27FC236}">
                  <a16:creationId xmlns:a16="http://schemas.microsoft.com/office/drawing/2014/main" id="{BFFFD886-F184-4846-AAA8-1AB16218B7F6}"/>
                </a:ext>
              </a:extLst>
            </p:cNvPr>
            <p:cNvGrpSpPr/>
            <p:nvPr/>
          </p:nvGrpSpPr>
          <p:grpSpPr>
            <a:xfrm>
              <a:off x="10604818" y="3276759"/>
              <a:ext cx="91990" cy="91990"/>
              <a:chOff x="4297310" y="3339623"/>
              <a:chExt cx="91990" cy="91990"/>
            </a:xfrm>
          </p:grpSpPr>
          <p:cxnSp>
            <p:nvCxnSpPr>
              <p:cNvPr id="329" name="Straight Connector 328">
                <a:extLst>
                  <a:ext uri="{FF2B5EF4-FFF2-40B4-BE49-F238E27FC236}">
                    <a16:creationId xmlns:a16="http://schemas.microsoft.com/office/drawing/2014/main" id="{DC4DB70C-89DF-42F9-AB1D-D11C805FB792}"/>
                  </a:ext>
                </a:extLst>
              </p:cNvPr>
              <p:cNvCxnSpPr>
                <a:cxnSpLocks/>
              </p:cNvCxnSpPr>
              <p:nvPr/>
            </p:nvCxnSpPr>
            <p:spPr bwMode="auto">
              <a:xfrm>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48C55CED-818B-4BAD-9D5D-12066E0D399D}"/>
                  </a:ext>
                </a:extLst>
              </p:cNvPr>
              <p:cNvCxnSpPr>
                <a:cxnSpLocks/>
              </p:cNvCxnSpPr>
              <p:nvPr/>
            </p:nvCxnSpPr>
            <p:spPr bwMode="auto">
              <a:xfrm rot="5400000">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31" name="Group 330">
              <a:extLst>
                <a:ext uri="{FF2B5EF4-FFF2-40B4-BE49-F238E27FC236}">
                  <a16:creationId xmlns:a16="http://schemas.microsoft.com/office/drawing/2014/main" id="{FF9CBA91-2191-4D2A-B2CC-9DD6A6314AE6}"/>
                </a:ext>
              </a:extLst>
            </p:cNvPr>
            <p:cNvGrpSpPr/>
            <p:nvPr/>
          </p:nvGrpSpPr>
          <p:grpSpPr>
            <a:xfrm>
              <a:off x="10631955" y="3276759"/>
              <a:ext cx="91990" cy="91990"/>
              <a:chOff x="4297310" y="3339623"/>
              <a:chExt cx="91990" cy="91990"/>
            </a:xfrm>
          </p:grpSpPr>
          <p:cxnSp>
            <p:nvCxnSpPr>
              <p:cNvPr id="332" name="Straight Connector 331">
                <a:extLst>
                  <a:ext uri="{FF2B5EF4-FFF2-40B4-BE49-F238E27FC236}">
                    <a16:creationId xmlns:a16="http://schemas.microsoft.com/office/drawing/2014/main" id="{07205FCB-FDC8-4BC7-B65A-1AA1903E55F7}"/>
                  </a:ext>
                </a:extLst>
              </p:cNvPr>
              <p:cNvCxnSpPr>
                <a:cxnSpLocks/>
              </p:cNvCxnSpPr>
              <p:nvPr/>
            </p:nvCxnSpPr>
            <p:spPr bwMode="auto">
              <a:xfrm>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EC7EC018-F28E-4688-8C29-D24731E7B861}"/>
                  </a:ext>
                </a:extLst>
              </p:cNvPr>
              <p:cNvCxnSpPr>
                <a:cxnSpLocks/>
              </p:cNvCxnSpPr>
              <p:nvPr/>
            </p:nvCxnSpPr>
            <p:spPr bwMode="auto">
              <a:xfrm rot="5400000">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34" name="Group 333">
              <a:extLst>
                <a:ext uri="{FF2B5EF4-FFF2-40B4-BE49-F238E27FC236}">
                  <a16:creationId xmlns:a16="http://schemas.microsoft.com/office/drawing/2014/main" id="{3F877B97-190E-4064-B26D-DA16957BB11A}"/>
                </a:ext>
              </a:extLst>
            </p:cNvPr>
            <p:cNvGrpSpPr/>
            <p:nvPr/>
          </p:nvGrpSpPr>
          <p:grpSpPr>
            <a:xfrm>
              <a:off x="10635450" y="3317762"/>
              <a:ext cx="91990" cy="91990"/>
              <a:chOff x="4297310" y="3339623"/>
              <a:chExt cx="91990" cy="91990"/>
            </a:xfrm>
          </p:grpSpPr>
          <p:cxnSp>
            <p:nvCxnSpPr>
              <p:cNvPr id="335" name="Straight Connector 334">
                <a:extLst>
                  <a:ext uri="{FF2B5EF4-FFF2-40B4-BE49-F238E27FC236}">
                    <a16:creationId xmlns:a16="http://schemas.microsoft.com/office/drawing/2014/main" id="{DD674ADA-C2E4-4513-82F2-96CB1C2FFBB4}"/>
                  </a:ext>
                </a:extLst>
              </p:cNvPr>
              <p:cNvCxnSpPr>
                <a:cxnSpLocks/>
              </p:cNvCxnSpPr>
              <p:nvPr/>
            </p:nvCxnSpPr>
            <p:spPr bwMode="auto">
              <a:xfrm>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8D26AE74-E3D5-4153-BD78-09549FC7FADD}"/>
                  </a:ext>
                </a:extLst>
              </p:cNvPr>
              <p:cNvCxnSpPr>
                <a:cxnSpLocks/>
              </p:cNvCxnSpPr>
              <p:nvPr/>
            </p:nvCxnSpPr>
            <p:spPr bwMode="auto">
              <a:xfrm rot="5400000">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37" name="Group 336">
              <a:extLst>
                <a:ext uri="{FF2B5EF4-FFF2-40B4-BE49-F238E27FC236}">
                  <a16:creationId xmlns:a16="http://schemas.microsoft.com/office/drawing/2014/main" id="{98A9AA76-928C-4B62-BE18-A27E94AB6D19}"/>
                </a:ext>
              </a:extLst>
            </p:cNvPr>
            <p:cNvGrpSpPr/>
            <p:nvPr/>
          </p:nvGrpSpPr>
          <p:grpSpPr>
            <a:xfrm>
              <a:off x="10658171" y="3314865"/>
              <a:ext cx="91990" cy="91990"/>
              <a:chOff x="4297310" y="3339623"/>
              <a:chExt cx="91990" cy="91990"/>
            </a:xfrm>
          </p:grpSpPr>
          <p:cxnSp>
            <p:nvCxnSpPr>
              <p:cNvPr id="338" name="Straight Connector 337">
                <a:extLst>
                  <a:ext uri="{FF2B5EF4-FFF2-40B4-BE49-F238E27FC236}">
                    <a16:creationId xmlns:a16="http://schemas.microsoft.com/office/drawing/2014/main" id="{77BB4AB3-FB9E-4F9D-A6C5-CDBD7D1D7340}"/>
                  </a:ext>
                </a:extLst>
              </p:cNvPr>
              <p:cNvCxnSpPr>
                <a:cxnSpLocks/>
              </p:cNvCxnSpPr>
              <p:nvPr/>
            </p:nvCxnSpPr>
            <p:spPr bwMode="auto">
              <a:xfrm>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E2EC1945-FCAF-484C-B6DE-9905AAE8265B}"/>
                  </a:ext>
                </a:extLst>
              </p:cNvPr>
              <p:cNvCxnSpPr>
                <a:cxnSpLocks/>
              </p:cNvCxnSpPr>
              <p:nvPr/>
            </p:nvCxnSpPr>
            <p:spPr bwMode="auto">
              <a:xfrm rot="5400000">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40" name="Group 339">
              <a:extLst>
                <a:ext uri="{FF2B5EF4-FFF2-40B4-BE49-F238E27FC236}">
                  <a16:creationId xmlns:a16="http://schemas.microsoft.com/office/drawing/2014/main" id="{2A879EAF-E825-4375-B3FD-F734040E4DD3}"/>
                </a:ext>
              </a:extLst>
            </p:cNvPr>
            <p:cNvGrpSpPr/>
            <p:nvPr/>
          </p:nvGrpSpPr>
          <p:grpSpPr>
            <a:xfrm>
              <a:off x="10687379" y="3314866"/>
              <a:ext cx="91990" cy="91990"/>
              <a:chOff x="4297310" y="3339623"/>
              <a:chExt cx="91990" cy="91990"/>
            </a:xfrm>
          </p:grpSpPr>
          <p:cxnSp>
            <p:nvCxnSpPr>
              <p:cNvPr id="341" name="Straight Connector 340">
                <a:extLst>
                  <a:ext uri="{FF2B5EF4-FFF2-40B4-BE49-F238E27FC236}">
                    <a16:creationId xmlns:a16="http://schemas.microsoft.com/office/drawing/2014/main" id="{3BB46510-C2D4-4DF5-AEE5-0B293965F3E0}"/>
                  </a:ext>
                </a:extLst>
              </p:cNvPr>
              <p:cNvCxnSpPr>
                <a:cxnSpLocks/>
              </p:cNvCxnSpPr>
              <p:nvPr/>
            </p:nvCxnSpPr>
            <p:spPr bwMode="auto">
              <a:xfrm>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31578B5C-F142-43ED-86C3-F40962FA7791}"/>
                  </a:ext>
                </a:extLst>
              </p:cNvPr>
              <p:cNvCxnSpPr>
                <a:cxnSpLocks/>
              </p:cNvCxnSpPr>
              <p:nvPr/>
            </p:nvCxnSpPr>
            <p:spPr bwMode="auto">
              <a:xfrm rot="5400000">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43" name="Group 342">
              <a:extLst>
                <a:ext uri="{FF2B5EF4-FFF2-40B4-BE49-F238E27FC236}">
                  <a16:creationId xmlns:a16="http://schemas.microsoft.com/office/drawing/2014/main" id="{0F2FE9B2-6FE0-4C8E-A0CA-8DFBD3DE393F}"/>
                </a:ext>
              </a:extLst>
            </p:cNvPr>
            <p:cNvGrpSpPr/>
            <p:nvPr/>
          </p:nvGrpSpPr>
          <p:grpSpPr>
            <a:xfrm>
              <a:off x="10646684" y="3279235"/>
              <a:ext cx="91990" cy="91990"/>
              <a:chOff x="4297310" y="3339623"/>
              <a:chExt cx="91990" cy="91990"/>
            </a:xfrm>
          </p:grpSpPr>
          <p:cxnSp>
            <p:nvCxnSpPr>
              <p:cNvPr id="344" name="Straight Connector 343">
                <a:extLst>
                  <a:ext uri="{FF2B5EF4-FFF2-40B4-BE49-F238E27FC236}">
                    <a16:creationId xmlns:a16="http://schemas.microsoft.com/office/drawing/2014/main" id="{C6B2BB6F-F8B6-4A69-BB4E-6AEA0B157C1E}"/>
                  </a:ext>
                </a:extLst>
              </p:cNvPr>
              <p:cNvCxnSpPr>
                <a:cxnSpLocks/>
              </p:cNvCxnSpPr>
              <p:nvPr/>
            </p:nvCxnSpPr>
            <p:spPr bwMode="auto">
              <a:xfrm>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691EB115-E97A-4F5E-B7BE-92B4CBD53F46}"/>
                  </a:ext>
                </a:extLst>
              </p:cNvPr>
              <p:cNvCxnSpPr>
                <a:cxnSpLocks/>
              </p:cNvCxnSpPr>
              <p:nvPr/>
            </p:nvCxnSpPr>
            <p:spPr bwMode="auto">
              <a:xfrm rot="5400000">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46" name="Group 345">
              <a:extLst>
                <a:ext uri="{FF2B5EF4-FFF2-40B4-BE49-F238E27FC236}">
                  <a16:creationId xmlns:a16="http://schemas.microsoft.com/office/drawing/2014/main" id="{F27605C5-80DA-411F-8DEF-B308335CDD8F}"/>
                </a:ext>
              </a:extLst>
            </p:cNvPr>
            <p:cNvGrpSpPr/>
            <p:nvPr/>
          </p:nvGrpSpPr>
          <p:grpSpPr>
            <a:xfrm>
              <a:off x="10716406" y="3312484"/>
              <a:ext cx="91990" cy="91990"/>
              <a:chOff x="4297310" y="3339623"/>
              <a:chExt cx="91990" cy="91990"/>
            </a:xfrm>
          </p:grpSpPr>
          <p:cxnSp>
            <p:nvCxnSpPr>
              <p:cNvPr id="347" name="Straight Connector 346">
                <a:extLst>
                  <a:ext uri="{FF2B5EF4-FFF2-40B4-BE49-F238E27FC236}">
                    <a16:creationId xmlns:a16="http://schemas.microsoft.com/office/drawing/2014/main" id="{7E55F13A-A86C-4C43-805C-8B163E4F5FE7}"/>
                  </a:ext>
                </a:extLst>
              </p:cNvPr>
              <p:cNvCxnSpPr>
                <a:cxnSpLocks/>
              </p:cNvCxnSpPr>
              <p:nvPr/>
            </p:nvCxnSpPr>
            <p:spPr bwMode="auto">
              <a:xfrm>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E1E5C739-9FC6-483F-B843-6751A3E51C3D}"/>
                  </a:ext>
                </a:extLst>
              </p:cNvPr>
              <p:cNvCxnSpPr>
                <a:cxnSpLocks/>
              </p:cNvCxnSpPr>
              <p:nvPr/>
            </p:nvCxnSpPr>
            <p:spPr bwMode="auto">
              <a:xfrm rot="5400000">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49" name="Group 348">
              <a:extLst>
                <a:ext uri="{FF2B5EF4-FFF2-40B4-BE49-F238E27FC236}">
                  <a16:creationId xmlns:a16="http://schemas.microsoft.com/office/drawing/2014/main" id="{93161201-FA56-4890-AFA1-EDA6C0FA536E}"/>
                </a:ext>
              </a:extLst>
            </p:cNvPr>
            <p:cNvGrpSpPr/>
            <p:nvPr/>
          </p:nvGrpSpPr>
          <p:grpSpPr>
            <a:xfrm>
              <a:off x="10881625" y="3429000"/>
              <a:ext cx="91990" cy="91990"/>
              <a:chOff x="4297310" y="3339623"/>
              <a:chExt cx="91990" cy="91990"/>
            </a:xfrm>
          </p:grpSpPr>
          <p:cxnSp>
            <p:nvCxnSpPr>
              <p:cNvPr id="350" name="Straight Connector 349">
                <a:extLst>
                  <a:ext uri="{FF2B5EF4-FFF2-40B4-BE49-F238E27FC236}">
                    <a16:creationId xmlns:a16="http://schemas.microsoft.com/office/drawing/2014/main" id="{C01E3671-89DF-49C0-91AB-41ABB4B04330}"/>
                  </a:ext>
                </a:extLst>
              </p:cNvPr>
              <p:cNvCxnSpPr>
                <a:cxnSpLocks/>
              </p:cNvCxnSpPr>
              <p:nvPr/>
            </p:nvCxnSpPr>
            <p:spPr bwMode="auto">
              <a:xfrm>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7B3D4F28-CDA8-4101-9737-E2FF800A2AD1}"/>
                  </a:ext>
                </a:extLst>
              </p:cNvPr>
              <p:cNvCxnSpPr>
                <a:cxnSpLocks/>
              </p:cNvCxnSpPr>
              <p:nvPr/>
            </p:nvCxnSpPr>
            <p:spPr bwMode="auto">
              <a:xfrm rot="5400000">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52" name="Group 351">
              <a:extLst>
                <a:ext uri="{FF2B5EF4-FFF2-40B4-BE49-F238E27FC236}">
                  <a16:creationId xmlns:a16="http://schemas.microsoft.com/office/drawing/2014/main" id="{8BCE8BF5-ED69-4762-B9C3-80CBC6B42D10}"/>
                </a:ext>
              </a:extLst>
            </p:cNvPr>
            <p:cNvGrpSpPr/>
            <p:nvPr/>
          </p:nvGrpSpPr>
          <p:grpSpPr>
            <a:xfrm>
              <a:off x="10908118" y="3487063"/>
              <a:ext cx="91990" cy="91990"/>
              <a:chOff x="4297310" y="3339623"/>
              <a:chExt cx="91990" cy="91990"/>
            </a:xfrm>
          </p:grpSpPr>
          <p:cxnSp>
            <p:nvCxnSpPr>
              <p:cNvPr id="353" name="Straight Connector 352">
                <a:extLst>
                  <a:ext uri="{FF2B5EF4-FFF2-40B4-BE49-F238E27FC236}">
                    <a16:creationId xmlns:a16="http://schemas.microsoft.com/office/drawing/2014/main" id="{82EAF391-B90E-4DDF-96A8-3E69D7099B06}"/>
                  </a:ext>
                </a:extLst>
              </p:cNvPr>
              <p:cNvCxnSpPr>
                <a:cxnSpLocks/>
              </p:cNvCxnSpPr>
              <p:nvPr/>
            </p:nvCxnSpPr>
            <p:spPr bwMode="auto">
              <a:xfrm>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1FC4CDD5-311A-4C79-8A72-0BCF4E7696E0}"/>
                  </a:ext>
                </a:extLst>
              </p:cNvPr>
              <p:cNvCxnSpPr>
                <a:cxnSpLocks/>
              </p:cNvCxnSpPr>
              <p:nvPr/>
            </p:nvCxnSpPr>
            <p:spPr bwMode="auto">
              <a:xfrm rot="5400000">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55" name="Group 354">
              <a:extLst>
                <a:ext uri="{FF2B5EF4-FFF2-40B4-BE49-F238E27FC236}">
                  <a16:creationId xmlns:a16="http://schemas.microsoft.com/office/drawing/2014/main" id="{F040D67B-5540-4F44-A86C-5B2F7FDD72D9}"/>
                </a:ext>
              </a:extLst>
            </p:cNvPr>
            <p:cNvGrpSpPr/>
            <p:nvPr/>
          </p:nvGrpSpPr>
          <p:grpSpPr>
            <a:xfrm>
              <a:off x="11119027" y="3553815"/>
              <a:ext cx="91990" cy="91990"/>
              <a:chOff x="4297310" y="3339623"/>
              <a:chExt cx="91990" cy="91990"/>
            </a:xfrm>
          </p:grpSpPr>
          <p:cxnSp>
            <p:nvCxnSpPr>
              <p:cNvPr id="356" name="Straight Connector 355">
                <a:extLst>
                  <a:ext uri="{FF2B5EF4-FFF2-40B4-BE49-F238E27FC236}">
                    <a16:creationId xmlns:a16="http://schemas.microsoft.com/office/drawing/2014/main" id="{72F6B45D-4C6E-4833-9B23-93D26FA2B54E}"/>
                  </a:ext>
                </a:extLst>
              </p:cNvPr>
              <p:cNvCxnSpPr>
                <a:cxnSpLocks/>
              </p:cNvCxnSpPr>
              <p:nvPr/>
            </p:nvCxnSpPr>
            <p:spPr bwMode="auto">
              <a:xfrm>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AF5F23E6-A379-4D29-9803-BB3A9245F62B}"/>
                  </a:ext>
                </a:extLst>
              </p:cNvPr>
              <p:cNvCxnSpPr>
                <a:cxnSpLocks/>
              </p:cNvCxnSpPr>
              <p:nvPr/>
            </p:nvCxnSpPr>
            <p:spPr bwMode="auto">
              <a:xfrm rot="5400000">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58" name="Group 357">
              <a:extLst>
                <a:ext uri="{FF2B5EF4-FFF2-40B4-BE49-F238E27FC236}">
                  <a16:creationId xmlns:a16="http://schemas.microsoft.com/office/drawing/2014/main" id="{F59358EB-99EB-4172-806B-A3D7D45528FF}"/>
                </a:ext>
              </a:extLst>
            </p:cNvPr>
            <p:cNvGrpSpPr/>
            <p:nvPr/>
          </p:nvGrpSpPr>
          <p:grpSpPr>
            <a:xfrm>
              <a:off x="11144056" y="3553814"/>
              <a:ext cx="91990" cy="91990"/>
              <a:chOff x="4297310" y="3339623"/>
              <a:chExt cx="91990" cy="91990"/>
            </a:xfrm>
          </p:grpSpPr>
          <p:cxnSp>
            <p:nvCxnSpPr>
              <p:cNvPr id="359" name="Straight Connector 358">
                <a:extLst>
                  <a:ext uri="{FF2B5EF4-FFF2-40B4-BE49-F238E27FC236}">
                    <a16:creationId xmlns:a16="http://schemas.microsoft.com/office/drawing/2014/main" id="{F40A845C-0F0D-42ED-9F2A-958D40950464}"/>
                  </a:ext>
                </a:extLst>
              </p:cNvPr>
              <p:cNvCxnSpPr>
                <a:cxnSpLocks/>
              </p:cNvCxnSpPr>
              <p:nvPr/>
            </p:nvCxnSpPr>
            <p:spPr bwMode="auto">
              <a:xfrm>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040657E0-2639-4FFA-A005-CAE409463E29}"/>
                  </a:ext>
                </a:extLst>
              </p:cNvPr>
              <p:cNvCxnSpPr>
                <a:cxnSpLocks/>
              </p:cNvCxnSpPr>
              <p:nvPr/>
            </p:nvCxnSpPr>
            <p:spPr bwMode="auto">
              <a:xfrm rot="5400000">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61" name="Group 360">
              <a:extLst>
                <a:ext uri="{FF2B5EF4-FFF2-40B4-BE49-F238E27FC236}">
                  <a16:creationId xmlns:a16="http://schemas.microsoft.com/office/drawing/2014/main" id="{C0079C27-4C26-4B89-8616-86980EA25689}"/>
                </a:ext>
              </a:extLst>
            </p:cNvPr>
            <p:cNvGrpSpPr/>
            <p:nvPr/>
          </p:nvGrpSpPr>
          <p:grpSpPr>
            <a:xfrm>
              <a:off x="11167402" y="3553815"/>
              <a:ext cx="91990" cy="91990"/>
              <a:chOff x="4297310" y="3339623"/>
              <a:chExt cx="91990" cy="91990"/>
            </a:xfrm>
          </p:grpSpPr>
          <p:cxnSp>
            <p:nvCxnSpPr>
              <p:cNvPr id="362" name="Straight Connector 361">
                <a:extLst>
                  <a:ext uri="{FF2B5EF4-FFF2-40B4-BE49-F238E27FC236}">
                    <a16:creationId xmlns:a16="http://schemas.microsoft.com/office/drawing/2014/main" id="{5ACF989D-94A2-4A20-A28E-D9F19D8C8BF2}"/>
                  </a:ext>
                </a:extLst>
              </p:cNvPr>
              <p:cNvCxnSpPr>
                <a:cxnSpLocks/>
              </p:cNvCxnSpPr>
              <p:nvPr/>
            </p:nvCxnSpPr>
            <p:spPr bwMode="auto">
              <a:xfrm>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1976C88E-F2CC-4F72-802C-CCFE1F696BB6}"/>
                  </a:ext>
                </a:extLst>
              </p:cNvPr>
              <p:cNvCxnSpPr>
                <a:cxnSpLocks/>
              </p:cNvCxnSpPr>
              <p:nvPr/>
            </p:nvCxnSpPr>
            <p:spPr bwMode="auto">
              <a:xfrm rot="5400000">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64" name="Group 363">
              <a:extLst>
                <a:ext uri="{FF2B5EF4-FFF2-40B4-BE49-F238E27FC236}">
                  <a16:creationId xmlns:a16="http://schemas.microsoft.com/office/drawing/2014/main" id="{EF2EA816-97C1-49A6-B76B-B3F98DA78D63}"/>
                </a:ext>
              </a:extLst>
            </p:cNvPr>
            <p:cNvGrpSpPr/>
            <p:nvPr/>
          </p:nvGrpSpPr>
          <p:grpSpPr>
            <a:xfrm>
              <a:off x="11202349" y="3553814"/>
              <a:ext cx="91990" cy="91990"/>
              <a:chOff x="4297310" y="3339623"/>
              <a:chExt cx="91990" cy="91990"/>
            </a:xfrm>
          </p:grpSpPr>
          <p:cxnSp>
            <p:nvCxnSpPr>
              <p:cNvPr id="365" name="Straight Connector 364">
                <a:extLst>
                  <a:ext uri="{FF2B5EF4-FFF2-40B4-BE49-F238E27FC236}">
                    <a16:creationId xmlns:a16="http://schemas.microsoft.com/office/drawing/2014/main" id="{BB389D0D-ABB3-4688-87E8-CEB001E9FA7F}"/>
                  </a:ext>
                </a:extLst>
              </p:cNvPr>
              <p:cNvCxnSpPr>
                <a:cxnSpLocks/>
              </p:cNvCxnSpPr>
              <p:nvPr/>
            </p:nvCxnSpPr>
            <p:spPr bwMode="auto">
              <a:xfrm>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F460F081-1569-4391-A58B-F474C4EB2566}"/>
                  </a:ext>
                </a:extLst>
              </p:cNvPr>
              <p:cNvCxnSpPr>
                <a:cxnSpLocks/>
              </p:cNvCxnSpPr>
              <p:nvPr/>
            </p:nvCxnSpPr>
            <p:spPr bwMode="auto">
              <a:xfrm rot="5400000">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67" name="Group 366">
              <a:extLst>
                <a:ext uri="{FF2B5EF4-FFF2-40B4-BE49-F238E27FC236}">
                  <a16:creationId xmlns:a16="http://schemas.microsoft.com/office/drawing/2014/main" id="{D0373B36-39B7-4BF2-8C0A-81521EC856ED}"/>
                </a:ext>
              </a:extLst>
            </p:cNvPr>
            <p:cNvGrpSpPr/>
            <p:nvPr/>
          </p:nvGrpSpPr>
          <p:grpSpPr>
            <a:xfrm>
              <a:off x="11393108" y="3546542"/>
              <a:ext cx="91990" cy="91990"/>
              <a:chOff x="4297310" y="3339623"/>
              <a:chExt cx="91990" cy="91990"/>
            </a:xfrm>
          </p:grpSpPr>
          <p:cxnSp>
            <p:nvCxnSpPr>
              <p:cNvPr id="368" name="Straight Connector 367">
                <a:extLst>
                  <a:ext uri="{FF2B5EF4-FFF2-40B4-BE49-F238E27FC236}">
                    <a16:creationId xmlns:a16="http://schemas.microsoft.com/office/drawing/2014/main" id="{0CDDA076-4DCC-4168-AE0D-62BAC2A3D109}"/>
                  </a:ext>
                </a:extLst>
              </p:cNvPr>
              <p:cNvCxnSpPr>
                <a:cxnSpLocks/>
              </p:cNvCxnSpPr>
              <p:nvPr/>
            </p:nvCxnSpPr>
            <p:spPr bwMode="auto">
              <a:xfrm>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9DAC21D1-32E4-421A-91D3-865146B8EA03}"/>
                  </a:ext>
                </a:extLst>
              </p:cNvPr>
              <p:cNvCxnSpPr>
                <a:cxnSpLocks/>
              </p:cNvCxnSpPr>
              <p:nvPr/>
            </p:nvCxnSpPr>
            <p:spPr bwMode="auto">
              <a:xfrm rot="5400000">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73" name="Group 372">
              <a:extLst>
                <a:ext uri="{FF2B5EF4-FFF2-40B4-BE49-F238E27FC236}">
                  <a16:creationId xmlns:a16="http://schemas.microsoft.com/office/drawing/2014/main" id="{380EFE7C-BFA1-4D6E-9538-EB4198F139A7}"/>
                </a:ext>
              </a:extLst>
            </p:cNvPr>
            <p:cNvGrpSpPr/>
            <p:nvPr/>
          </p:nvGrpSpPr>
          <p:grpSpPr>
            <a:xfrm>
              <a:off x="11641570" y="3558057"/>
              <a:ext cx="91990" cy="91990"/>
              <a:chOff x="4297310" y="3339623"/>
              <a:chExt cx="91990" cy="91990"/>
            </a:xfrm>
          </p:grpSpPr>
          <p:cxnSp>
            <p:nvCxnSpPr>
              <p:cNvPr id="374" name="Straight Connector 373">
                <a:extLst>
                  <a:ext uri="{FF2B5EF4-FFF2-40B4-BE49-F238E27FC236}">
                    <a16:creationId xmlns:a16="http://schemas.microsoft.com/office/drawing/2014/main" id="{5B46B23B-7B1C-471A-B155-A9957D11C863}"/>
                  </a:ext>
                </a:extLst>
              </p:cNvPr>
              <p:cNvCxnSpPr>
                <a:cxnSpLocks/>
              </p:cNvCxnSpPr>
              <p:nvPr/>
            </p:nvCxnSpPr>
            <p:spPr bwMode="auto">
              <a:xfrm>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49FC0C77-DA46-432A-9D67-B28E2178B3A0}"/>
                  </a:ext>
                </a:extLst>
              </p:cNvPr>
              <p:cNvCxnSpPr>
                <a:cxnSpLocks/>
              </p:cNvCxnSpPr>
              <p:nvPr/>
            </p:nvCxnSpPr>
            <p:spPr bwMode="auto">
              <a:xfrm rot="5400000">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76" name="Group 375">
              <a:extLst>
                <a:ext uri="{FF2B5EF4-FFF2-40B4-BE49-F238E27FC236}">
                  <a16:creationId xmlns:a16="http://schemas.microsoft.com/office/drawing/2014/main" id="{D6A5FC6E-192D-42F1-A5F8-BC002E1EAC2D}"/>
                </a:ext>
              </a:extLst>
            </p:cNvPr>
            <p:cNvGrpSpPr/>
            <p:nvPr/>
          </p:nvGrpSpPr>
          <p:grpSpPr>
            <a:xfrm>
              <a:off x="11682198" y="3558057"/>
              <a:ext cx="91990" cy="91990"/>
              <a:chOff x="4297310" y="3339623"/>
              <a:chExt cx="91990" cy="91990"/>
            </a:xfrm>
          </p:grpSpPr>
          <p:cxnSp>
            <p:nvCxnSpPr>
              <p:cNvPr id="377" name="Straight Connector 376">
                <a:extLst>
                  <a:ext uri="{FF2B5EF4-FFF2-40B4-BE49-F238E27FC236}">
                    <a16:creationId xmlns:a16="http://schemas.microsoft.com/office/drawing/2014/main" id="{EAED2B0C-7A49-4FCB-8580-673BDE0B1915}"/>
                  </a:ext>
                </a:extLst>
              </p:cNvPr>
              <p:cNvCxnSpPr>
                <a:cxnSpLocks/>
              </p:cNvCxnSpPr>
              <p:nvPr/>
            </p:nvCxnSpPr>
            <p:spPr bwMode="auto">
              <a:xfrm>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83B6A03D-FDAD-46CC-9AEC-0F3E5D9BD4E9}"/>
                  </a:ext>
                </a:extLst>
              </p:cNvPr>
              <p:cNvCxnSpPr>
                <a:cxnSpLocks/>
              </p:cNvCxnSpPr>
              <p:nvPr/>
            </p:nvCxnSpPr>
            <p:spPr bwMode="auto">
              <a:xfrm rot="5400000">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grpSp>
        <p:sp>
          <p:nvSpPr>
            <p:cNvPr id="231" name="Freeform: Shape 230">
              <a:extLst>
                <a:ext uri="{FF2B5EF4-FFF2-40B4-BE49-F238E27FC236}">
                  <a16:creationId xmlns:a16="http://schemas.microsoft.com/office/drawing/2014/main" id="{1E1DDC94-2876-4407-9D4B-65873AB9FB05}"/>
                </a:ext>
              </a:extLst>
            </p:cNvPr>
            <p:cNvSpPr/>
            <p:nvPr/>
          </p:nvSpPr>
          <p:spPr bwMode="auto">
            <a:xfrm>
              <a:off x="8682038" y="2309159"/>
              <a:ext cx="3050381" cy="1276350"/>
            </a:xfrm>
            <a:custGeom>
              <a:avLst/>
              <a:gdLst>
                <a:gd name="connsiteX0" fmla="*/ 0 w 3050381"/>
                <a:gd name="connsiteY0" fmla="*/ 0 h 1276350"/>
                <a:gd name="connsiteX1" fmla="*/ 185737 w 3050381"/>
                <a:gd name="connsiteY1" fmla="*/ 0 h 1276350"/>
                <a:gd name="connsiteX2" fmla="*/ 185737 w 3050381"/>
                <a:gd name="connsiteY2" fmla="*/ 42862 h 1276350"/>
                <a:gd name="connsiteX3" fmla="*/ 242887 w 3050381"/>
                <a:gd name="connsiteY3" fmla="*/ 42862 h 1276350"/>
                <a:gd name="connsiteX4" fmla="*/ 242887 w 3050381"/>
                <a:gd name="connsiteY4" fmla="*/ 69056 h 1276350"/>
                <a:gd name="connsiteX5" fmla="*/ 254793 w 3050381"/>
                <a:gd name="connsiteY5" fmla="*/ 69056 h 1276350"/>
                <a:gd name="connsiteX6" fmla="*/ 254793 w 3050381"/>
                <a:gd name="connsiteY6" fmla="*/ 95250 h 1276350"/>
                <a:gd name="connsiteX7" fmla="*/ 269081 w 3050381"/>
                <a:gd name="connsiteY7" fmla="*/ 95250 h 1276350"/>
                <a:gd name="connsiteX8" fmla="*/ 269081 w 3050381"/>
                <a:gd name="connsiteY8" fmla="*/ 138112 h 1276350"/>
                <a:gd name="connsiteX9" fmla="*/ 304800 w 3050381"/>
                <a:gd name="connsiteY9" fmla="*/ 138112 h 1276350"/>
                <a:gd name="connsiteX10" fmla="*/ 304800 w 3050381"/>
                <a:gd name="connsiteY10" fmla="*/ 138112 h 1276350"/>
                <a:gd name="connsiteX11" fmla="*/ 304800 w 3050381"/>
                <a:gd name="connsiteY11" fmla="*/ 138112 h 1276350"/>
                <a:gd name="connsiteX12" fmla="*/ 304800 w 3050381"/>
                <a:gd name="connsiteY12" fmla="*/ 157162 h 1276350"/>
                <a:gd name="connsiteX13" fmla="*/ 404812 w 3050381"/>
                <a:gd name="connsiteY13" fmla="*/ 157162 h 1276350"/>
                <a:gd name="connsiteX14" fmla="*/ 404812 w 3050381"/>
                <a:gd name="connsiteY14" fmla="*/ 176212 h 1276350"/>
                <a:gd name="connsiteX15" fmla="*/ 423862 w 3050381"/>
                <a:gd name="connsiteY15" fmla="*/ 176212 h 1276350"/>
                <a:gd name="connsiteX16" fmla="*/ 423862 w 3050381"/>
                <a:gd name="connsiteY16" fmla="*/ 202406 h 1276350"/>
                <a:gd name="connsiteX17" fmla="*/ 457200 w 3050381"/>
                <a:gd name="connsiteY17" fmla="*/ 202406 h 1276350"/>
                <a:gd name="connsiteX18" fmla="*/ 457200 w 3050381"/>
                <a:gd name="connsiteY18" fmla="*/ 211931 h 1276350"/>
                <a:gd name="connsiteX19" fmla="*/ 483393 w 3050381"/>
                <a:gd name="connsiteY19" fmla="*/ 211931 h 1276350"/>
                <a:gd name="connsiteX20" fmla="*/ 483393 w 3050381"/>
                <a:gd name="connsiteY20" fmla="*/ 223837 h 1276350"/>
                <a:gd name="connsiteX21" fmla="*/ 497681 w 3050381"/>
                <a:gd name="connsiteY21" fmla="*/ 223837 h 1276350"/>
                <a:gd name="connsiteX22" fmla="*/ 497681 w 3050381"/>
                <a:gd name="connsiteY22" fmla="*/ 278606 h 1276350"/>
                <a:gd name="connsiteX23" fmla="*/ 497681 w 3050381"/>
                <a:gd name="connsiteY23" fmla="*/ 278606 h 1276350"/>
                <a:gd name="connsiteX24" fmla="*/ 497681 w 3050381"/>
                <a:gd name="connsiteY24" fmla="*/ 328612 h 1276350"/>
                <a:gd name="connsiteX25" fmla="*/ 561975 w 3050381"/>
                <a:gd name="connsiteY25" fmla="*/ 328612 h 1276350"/>
                <a:gd name="connsiteX26" fmla="*/ 561975 w 3050381"/>
                <a:gd name="connsiteY26" fmla="*/ 357187 h 1276350"/>
                <a:gd name="connsiteX27" fmla="*/ 635793 w 3050381"/>
                <a:gd name="connsiteY27" fmla="*/ 357187 h 1276350"/>
                <a:gd name="connsiteX28" fmla="*/ 635793 w 3050381"/>
                <a:gd name="connsiteY28" fmla="*/ 385762 h 1276350"/>
                <a:gd name="connsiteX29" fmla="*/ 731043 w 3050381"/>
                <a:gd name="connsiteY29" fmla="*/ 385762 h 1276350"/>
                <a:gd name="connsiteX30" fmla="*/ 731043 w 3050381"/>
                <a:gd name="connsiteY30" fmla="*/ 407194 h 1276350"/>
                <a:gd name="connsiteX31" fmla="*/ 731043 w 3050381"/>
                <a:gd name="connsiteY31" fmla="*/ 407194 h 1276350"/>
                <a:gd name="connsiteX32" fmla="*/ 750093 w 3050381"/>
                <a:gd name="connsiteY32" fmla="*/ 426244 h 1276350"/>
                <a:gd name="connsiteX33" fmla="*/ 761999 w 3050381"/>
                <a:gd name="connsiteY33" fmla="*/ 438150 h 1276350"/>
                <a:gd name="connsiteX34" fmla="*/ 761999 w 3050381"/>
                <a:gd name="connsiteY34" fmla="*/ 492919 h 1276350"/>
                <a:gd name="connsiteX35" fmla="*/ 785812 w 3050381"/>
                <a:gd name="connsiteY35" fmla="*/ 492919 h 1276350"/>
                <a:gd name="connsiteX36" fmla="*/ 785812 w 3050381"/>
                <a:gd name="connsiteY36" fmla="*/ 523875 h 1276350"/>
                <a:gd name="connsiteX37" fmla="*/ 785812 w 3050381"/>
                <a:gd name="connsiteY37" fmla="*/ 523875 h 1276350"/>
                <a:gd name="connsiteX38" fmla="*/ 785812 w 3050381"/>
                <a:gd name="connsiteY38" fmla="*/ 557212 h 1276350"/>
                <a:gd name="connsiteX39" fmla="*/ 828675 w 3050381"/>
                <a:gd name="connsiteY39" fmla="*/ 557212 h 1276350"/>
                <a:gd name="connsiteX40" fmla="*/ 828675 w 3050381"/>
                <a:gd name="connsiteY40" fmla="*/ 566737 h 1276350"/>
                <a:gd name="connsiteX41" fmla="*/ 988218 w 3050381"/>
                <a:gd name="connsiteY41" fmla="*/ 566737 h 1276350"/>
                <a:gd name="connsiteX42" fmla="*/ 988218 w 3050381"/>
                <a:gd name="connsiteY42" fmla="*/ 566737 h 1276350"/>
                <a:gd name="connsiteX43" fmla="*/ 1004887 w 3050381"/>
                <a:gd name="connsiteY43" fmla="*/ 583406 h 1276350"/>
                <a:gd name="connsiteX44" fmla="*/ 1004887 w 3050381"/>
                <a:gd name="connsiteY44" fmla="*/ 616744 h 1276350"/>
                <a:gd name="connsiteX45" fmla="*/ 1019175 w 3050381"/>
                <a:gd name="connsiteY45" fmla="*/ 616744 h 1276350"/>
                <a:gd name="connsiteX46" fmla="*/ 1019175 w 3050381"/>
                <a:gd name="connsiteY46" fmla="*/ 683419 h 1276350"/>
                <a:gd name="connsiteX47" fmla="*/ 1042987 w 3050381"/>
                <a:gd name="connsiteY47" fmla="*/ 683419 h 1276350"/>
                <a:gd name="connsiteX48" fmla="*/ 1042987 w 3050381"/>
                <a:gd name="connsiteY48" fmla="*/ 702469 h 1276350"/>
                <a:gd name="connsiteX49" fmla="*/ 1214437 w 3050381"/>
                <a:gd name="connsiteY49" fmla="*/ 702469 h 1276350"/>
                <a:gd name="connsiteX50" fmla="*/ 1214437 w 3050381"/>
                <a:gd name="connsiteY50" fmla="*/ 716756 h 1276350"/>
                <a:gd name="connsiteX51" fmla="*/ 1245393 w 3050381"/>
                <a:gd name="connsiteY51" fmla="*/ 716756 h 1276350"/>
                <a:gd name="connsiteX52" fmla="*/ 1245393 w 3050381"/>
                <a:gd name="connsiteY52" fmla="*/ 735806 h 1276350"/>
                <a:gd name="connsiteX53" fmla="*/ 1264443 w 3050381"/>
                <a:gd name="connsiteY53" fmla="*/ 735806 h 1276350"/>
                <a:gd name="connsiteX54" fmla="*/ 1264443 w 3050381"/>
                <a:gd name="connsiteY54" fmla="*/ 762000 h 1276350"/>
                <a:gd name="connsiteX55" fmla="*/ 1264443 w 3050381"/>
                <a:gd name="connsiteY55" fmla="*/ 762000 h 1276350"/>
                <a:gd name="connsiteX56" fmla="*/ 1285874 w 3050381"/>
                <a:gd name="connsiteY56" fmla="*/ 783431 h 1276350"/>
                <a:gd name="connsiteX57" fmla="*/ 1347787 w 3050381"/>
                <a:gd name="connsiteY57" fmla="*/ 783431 h 1276350"/>
                <a:gd name="connsiteX58" fmla="*/ 1347787 w 3050381"/>
                <a:gd name="connsiteY58" fmla="*/ 804862 h 1276350"/>
                <a:gd name="connsiteX59" fmla="*/ 1433512 w 3050381"/>
                <a:gd name="connsiteY59" fmla="*/ 804862 h 1276350"/>
                <a:gd name="connsiteX60" fmla="*/ 1433512 w 3050381"/>
                <a:gd name="connsiteY60" fmla="*/ 821531 h 1276350"/>
                <a:gd name="connsiteX61" fmla="*/ 1459706 w 3050381"/>
                <a:gd name="connsiteY61" fmla="*/ 821531 h 1276350"/>
                <a:gd name="connsiteX62" fmla="*/ 1459706 w 3050381"/>
                <a:gd name="connsiteY62" fmla="*/ 821531 h 1276350"/>
                <a:gd name="connsiteX63" fmla="*/ 1459706 w 3050381"/>
                <a:gd name="connsiteY63" fmla="*/ 845344 h 1276350"/>
                <a:gd name="connsiteX64" fmla="*/ 1497806 w 3050381"/>
                <a:gd name="connsiteY64" fmla="*/ 845344 h 1276350"/>
                <a:gd name="connsiteX65" fmla="*/ 1497806 w 3050381"/>
                <a:gd name="connsiteY65" fmla="*/ 873919 h 1276350"/>
                <a:gd name="connsiteX66" fmla="*/ 1512093 w 3050381"/>
                <a:gd name="connsiteY66" fmla="*/ 873919 h 1276350"/>
                <a:gd name="connsiteX67" fmla="*/ 1512093 w 3050381"/>
                <a:gd name="connsiteY67" fmla="*/ 909637 h 1276350"/>
                <a:gd name="connsiteX68" fmla="*/ 1566862 w 3050381"/>
                <a:gd name="connsiteY68" fmla="*/ 909637 h 1276350"/>
                <a:gd name="connsiteX69" fmla="*/ 1566862 w 3050381"/>
                <a:gd name="connsiteY69" fmla="*/ 931069 h 1276350"/>
                <a:gd name="connsiteX70" fmla="*/ 1643062 w 3050381"/>
                <a:gd name="connsiteY70" fmla="*/ 931069 h 1276350"/>
                <a:gd name="connsiteX71" fmla="*/ 1643062 w 3050381"/>
                <a:gd name="connsiteY71" fmla="*/ 950119 h 1276350"/>
                <a:gd name="connsiteX72" fmla="*/ 1738312 w 3050381"/>
                <a:gd name="connsiteY72" fmla="*/ 950119 h 1276350"/>
                <a:gd name="connsiteX73" fmla="*/ 1738312 w 3050381"/>
                <a:gd name="connsiteY73" fmla="*/ 969169 h 1276350"/>
                <a:gd name="connsiteX74" fmla="*/ 1774031 w 3050381"/>
                <a:gd name="connsiteY74" fmla="*/ 969169 h 1276350"/>
                <a:gd name="connsiteX75" fmla="*/ 1774031 w 3050381"/>
                <a:gd name="connsiteY75" fmla="*/ 1004887 h 1276350"/>
                <a:gd name="connsiteX76" fmla="*/ 1995487 w 3050381"/>
                <a:gd name="connsiteY76" fmla="*/ 1004887 h 1276350"/>
                <a:gd name="connsiteX77" fmla="*/ 1995487 w 3050381"/>
                <a:gd name="connsiteY77" fmla="*/ 1031081 h 1276350"/>
                <a:gd name="connsiteX78" fmla="*/ 2081212 w 3050381"/>
                <a:gd name="connsiteY78" fmla="*/ 1031081 h 1276350"/>
                <a:gd name="connsiteX79" fmla="*/ 2081212 w 3050381"/>
                <a:gd name="connsiteY79" fmla="*/ 1064419 h 1276350"/>
                <a:gd name="connsiteX80" fmla="*/ 2102643 w 3050381"/>
                <a:gd name="connsiteY80" fmla="*/ 1064419 h 1276350"/>
                <a:gd name="connsiteX81" fmla="*/ 2102643 w 3050381"/>
                <a:gd name="connsiteY81" fmla="*/ 1109662 h 1276350"/>
                <a:gd name="connsiteX82" fmla="*/ 2243137 w 3050381"/>
                <a:gd name="connsiteY82" fmla="*/ 1109662 h 1276350"/>
                <a:gd name="connsiteX83" fmla="*/ 2243137 w 3050381"/>
                <a:gd name="connsiteY83" fmla="*/ 1166812 h 1276350"/>
                <a:gd name="connsiteX84" fmla="*/ 2262187 w 3050381"/>
                <a:gd name="connsiteY84" fmla="*/ 1166812 h 1276350"/>
                <a:gd name="connsiteX85" fmla="*/ 2262187 w 3050381"/>
                <a:gd name="connsiteY85" fmla="*/ 1212056 h 1276350"/>
                <a:gd name="connsiteX86" fmla="*/ 2443162 w 3050381"/>
                <a:gd name="connsiteY86" fmla="*/ 1212056 h 1276350"/>
                <a:gd name="connsiteX87" fmla="*/ 2443162 w 3050381"/>
                <a:gd name="connsiteY87" fmla="*/ 1276350 h 1276350"/>
                <a:gd name="connsiteX88" fmla="*/ 3050381 w 3050381"/>
                <a:gd name="connsiteY88" fmla="*/ 1276350 h 1276350"/>
                <a:gd name="connsiteX0" fmla="*/ 0 w 3050381"/>
                <a:gd name="connsiteY0" fmla="*/ 0 h 1276350"/>
                <a:gd name="connsiteX1" fmla="*/ 185737 w 3050381"/>
                <a:gd name="connsiteY1" fmla="*/ 0 h 1276350"/>
                <a:gd name="connsiteX2" fmla="*/ 185737 w 3050381"/>
                <a:gd name="connsiteY2" fmla="*/ 42862 h 1276350"/>
                <a:gd name="connsiteX3" fmla="*/ 242887 w 3050381"/>
                <a:gd name="connsiteY3" fmla="*/ 42862 h 1276350"/>
                <a:gd name="connsiteX4" fmla="*/ 242887 w 3050381"/>
                <a:gd name="connsiteY4" fmla="*/ 69056 h 1276350"/>
                <a:gd name="connsiteX5" fmla="*/ 254793 w 3050381"/>
                <a:gd name="connsiteY5" fmla="*/ 69056 h 1276350"/>
                <a:gd name="connsiteX6" fmla="*/ 254793 w 3050381"/>
                <a:gd name="connsiteY6" fmla="*/ 95250 h 1276350"/>
                <a:gd name="connsiteX7" fmla="*/ 269081 w 3050381"/>
                <a:gd name="connsiteY7" fmla="*/ 95250 h 1276350"/>
                <a:gd name="connsiteX8" fmla="*/ 269081 w 3050381"/>
                <a:gd name="connsiteY8" fmla="*/ 138112 h 1276350"/>
                <a:gd name="connsiteX9" fmla="*/ 304800 w 3050381"/>
                <a:gd name="connsiteY9" fmla="*/ 138112 h 1276350"/>
                <a:gd name="connsiteX10" fmla="*/ 304800 w 3050381"/>
                <a:gd name="connsiteY10" fmla="*/ 138112 h 1276350"/>
                <a:gd name="connsiteX11" fmla="*/ 304800 w 3050381"/>
                <a:gd name="connsiteY11" fmla="*/ 138112 h 1276350"/>
                <a:gd name="connsiteX12" fmla="*/ 304800 w 3050381"/>
                <a:gd name="connsiteY12" fmla="*/ 157162 h 1276350"/>
                <a:gd name="connsiteX13" fmla="*/ 404812 w 3050381"/>
                <a:gd name="connsiteY13" fmla="*/ 157162 h 1276350"/>
                <a:gd name="connsiteX14" fmla="*/ 404812 w 3050381"/>
                <a:gd name="connsiteY14" fmla="*/ 176212 h 1276350"/>
                <a:gd name="connsiteX15" fmla="*/ 423862 w 3050381"/>
                <a:gd name="connsiteY15" fmla="*/ 176212 h 1276350"/>
                <a:gd name="connsiteX16" fmla="*/ 423862 w 3050381"/>
                <a:gd name="connsiteY16" fmla="*/ 202406 h 1276350"/>
                <a:gd name="connsiteX17" fmla="*/ 457200 w 3050381"/>
                <a:gd name="connsiteY17" fmla="*/ 202406 h 1276350"/>
                <a:gd name="connsiteX18" fmla="*/ 457200 w 3050381"/>
                <a:gd name="connsiteY18" fmla="*/ 211931 h 1276350"/>
                <a:gd name="connsiteX19" fmla="*/ 483393 w 3050381"/>
                <a:gd name="connsiteY19" fmla="*/ 211931 h 1276350"/>
                <a:gd name="connsiteX20" fmla="*/ 483393 w 3050381"/>
                <a:gd name="connsiteY20" fmla="*/ 223837 h 1276350"/>
                <a:gd name="connsiteX21" fmla="*/ 497681 w 3050381"/>
                <a:gd name="connsiteY21" fmla="*/ 223837 h 1276350"/>
                <a:gd name="connsiteX22" fmla="*/ 497681 w 3050381"/>
                <a:gd name="connsiteY22" fmla="*/ 278606 h 1276350"/>
                <a:gd name="connsiteX23" fmla="*/ 497681 w 3050381"/>
                <a:gd name="connsiteY23" fmla="*/ 278606 h 1276350"/>
                <a:gd name="connsiteX24" fmla="*/ 497681 w 3050381"/>
                <a:gd name="connsiteY24" fmla="*/ 328612 h 1276350"/>
                <a:gd name="connsiteX25" fmla="*/ 561975 w 3050381"/>
                <a:gd name="connsiteY25" fmla="*/ 328612 h 1276350"/>
                <a:gd name="connsiteX26" fmla="*/ 561975 w 3050381"/>
                <a:gd name="connsiteY26" fmla="*/ 357187 h 1276350"/>
                <a:gd name="connsiteX27" fmla="*/ 635793 w 3050381"/>
                <a:gd name="connsiteY27" fmla="*/ 357187 h 1276350"/>
                <a:gd name="connsiteX28" fmla="*/ 635793 w 3050381"/>
                <a:gd name="connsiteY28" fmla="*/ 385762 h 1276350"/>
                <a:gd name="connsiteX29" fmla="*/ 731043 w 3050381"/>
                <a:gd name="connsiteY29" fmla="*/ 385762 h 1276350"/>
                <a:gd name="connsiteX30" fmla="*/ 731043 w 3050381"/>
                <a:gd name="connsiteY30" fmla="*/ 407194 h 1276350"/>
                <a:gd name="connsiteX31" fmla="*/ 731043 w 3050381"/>
                <a:gd name="connsiteY31" fmla="*/ 407194 h 1276350"/>
                <a:gd name="connsiteX32" fmla="*/ 764380 w 3050381"/>
                <a:gd name="connsiteY32" fmla="*/ 407194 h 1276350"/>
                <a:gd name="connsiteX33" fmla="*/ 761999 w 3050381"/>
                <a:gd name="connsiteY33" fmla="*/ 438150 h 1276350"/>
                <a:gd name="connsiteX34" fmla="*/ 761999 w 3050381"/>
                <a:gd name="connsiteY34" fmla="*/ 492919 h 1276350"/>
                <a:gd name="connsiteX35" fmla="*/ 785812 w 3050381"/>
                <a:gd name="connsiteY35" fmla="*/ 492919 h 1276350"/>
                <a:gd name="connsiteX36" fmla="*/ 785812 w 3050381"/>
                <a:gd name="connsiteY36" fmla="*/ 523875 h 1276350"/>
                <a:gd name="connsiteX37" fmla="*/ 785812 w 3050381"/>
                <a:gd name="connsiteY37" fmla="*/ 523875 h 1276350"/>
                <a:gd name="connsiteX38" fmla="*/ 785812 w 3050381"/>
                <a:gd name="connsiteY38" fmla="*/ 557212 h 1276350"/>
                <a:gd name="connsiteX39" fmla="*/ 828675 w 3050381"/>
                <a:gd name="connsiteY39" fmla="*/ 557212 h 1276350"/>
                <a:gd name="connsiteX40" fmla="*/ 828675 w 3050381"/>
                <a:gd name="connsiteY40" fmla="*/ 566737 h 1276350"/>
                <a:gd name="connsiteX41" fmla="*/ 988218 w 3050381"/>
                <a:gd name="connsiteY41" fmla="*/ 566737 h 1276350"/>
                <a:gd name="connsiteX42" fmla="*/ 988218 w 3050381"/>
                <a:gd name="connsiteY42" fmla="*/ 566737 h 1276350"/>
                <a:gd name="connsiteX43" fmla="*/ 1004887 w 3050381"/>
                <a:gd name="connsiteY43" fmla="*/ 583406 h 1276350"/>
                <a:gd name="connsiteX44" fmla="*/ 1004887 w 3050381"/>
                <a:gd name="connsiteY44" fmla="*/ 616744 h 1276350"/>
                <a:gd name="connsiteX45" fmla="*/ 1019175 w 3050381"/>
                <a:gd name="connsiteY45" fmla="*/ 616744 h 1276350"/>
                <a:gd name="connsiteX46" fmla="*/ 1019175 w 3050381"/>
                <a:gd name="connsiteY46" fmla="*/ 683419 h 1276350"/>
                <a:gd name="connsiteX47" fmla="*/ 1042987 w 3050381"/>
                <a:gd name="connsiteY47" fmla="*/ 683419 h 1276350"/>
                <a:gd name="connsiteX48" fmla="*/ 1042987 w 3050381"/>
                <a:gd name="connsiteY48" fmla="*/ 702469 h 1276350"/>
                <a:gd name="connsiteX49" fmla="*/ 1214437 w 3050381"/>
                <a:gd name="connsiteY49" fmla="*/ 702469 h 1276350"/>
                <a:gd name="connsiteX50" fmla="*/ 1214437 w 3050381"/>
                <a:gd name="connsiteY50" fmla="*/ 716756 h 1276350"/>
                <a:gd name="connsiteX51" fmla="*/ 1245393 w 3050381"/>
                <a:gd name="connsiteY51" fmla="*/ 716756 h 1276350"/>
                <a:gd name="connsiteX52" fmla="*/ 1245393 w 3050381"/>
                <a:gd name="connsiteY52" fmla="*/ 735806 h 1276350"/>
                <a:gd name="connsiteX53" fmla="*/ 1264443 w 3050381"/>
                <a:gd name="connsiteY53" fmla="*/ 735806 h 1276350"/>
                <a:gd name="connsiteX54" fmla="*/ 1264443 w 3050381"/>
                <a:gd name="connsiteY54" fmla="*/ 762000 h 1276350"/>
                <a:gd name="connsiteX55" fmla="*/ 1264443 w 3050381"/>
                <a:gd name="connsiteY55" fmla="*/ 762000 h 1276350"/>
                <a:gd name="connsiteX56" fmla="*/ 1285874 w 3050381"/>
                <a:gd name="connsiteY56" fmla="*/ 783431 h 1276350"/>
                <a:gd name="connsiteX57" fmla="*/ 1347787 w 3050381"/>
                <a:gd name="connsiteY57" fmla="*/ 783431 h 1276350"/>
                <a:gd name="connsiteX58" fmla="*/ 1347787 w 3050381"/>
                <a:gd name="connsiteY58" fmla="*/ 804862 h 1276350"/>
                <a:gd name="connsiteX59" fmla="*/ 1433512 w 3050381"/>
                <a:gd name="connsiteY59" fmla="*/ 804862 h 1276350"/>
                <a:gd name="connsiteX60" fmla="*/ 1433512 w 3050381"/>
                <a:gd name="connsiteY60" fmla="*/ 821531 h 1276350"/>
                <a:gd name="connsiteX61" fmla="*/ 1459706 w 3050381"/>
                <a:gd name="connsiteY61" fmla="*/ 821531 h 1276350"/>
                <a:gd name="connsiteX62" fmla="*/ 1459706 w 3050381"/>
                <a:gd name="connsiteY62" fmla="*/ 821531 h 1276350"/>
                <a:gd name="connsiteX63" fmla="*/ 1459706 w 3050381"/>
                <a:gd name="connsiteY63" fmla="*/ 845344 h 1276350"/>
                <a:gd name="connsiteX64" fmla="*/ 1497806 w 3050381"/>
                <a:gd name="connsiteY64" fmla="*/ 845344 h 1276350"/>
                <a:gd name="connsiteX65" fmla="*/ 1497806 w 3050381"/>
                <a:gd name="connsiteY65" fmla="*/ 873919 h 1276350"/>
                <a:gd name="connsiteX66" fmla="*/ 1512093 w 3050381"/>
                <a:gd name="connsiteY66" fmla="*/ 873919 h 1276350"/>
                <a:gd name="connsiteX67" fmla="*/ 1512093 w 3050381"/>
                <a:gd name="connsiteY67" fmla="*/ 909637 h 1276350"/>
                <a:gd name="connsiteX68" fmla="*/ 1566862 w 3050381"/>
                <a:gd name="connsiteY68" fmla="*/ 909637 h 1276350"/>
                <a:gd name="connsiteX69" fmla="*/ 1566862 w 3050381"/>
                <a:gd name="connsiteY69" fmla="*/ 931069 h 1276350"/>
                <a:gd name="connsiteX70" fmla="*/ 1643062 w 3050381"/>
                <a:gd name="connsiteY70" fmla="*/ 931069 h 1276350"/>
                <a:gd name="connsiteX71" fmla="*/ 1643062 w 3050381"/>
                <a:gd name="connsiteY71" fmla="*/ 950119 h 1276350"/>
                <a:gd name="connsiteX72" fmla="*/ 1738312 w 3050381"/>
                <a:gd name="connsiteY72" fmla="*/ 950119 h 1276350"/>
                <a:gd name="connsiteX73" fmla="*/ 1738312 w 3050381"/>
                <a:gd name="connsiteY73" fmla="*/ 969169 h 1276350"/>
                <a:gd name="connsiteX74" fmla="*/ 1774031 w 3050381"/>
                <a:gd name="connsiteY74" fmla="*/ 969169 h 1276350"/>
                <a:gd name="connsiteX75" fmla="*/ 1774031 w 3050381"/>
                <a:gd name="connsiteY75" fmla="*/ 1004887 h 1276350"/>
                <a:gd name="connsiteX76" fmla="*/ 1995487 w 3050381"/>
                <a:gd name="connsiteY76" fmla="*/ 1004887 h 1276350"/>
                <a:gd name="connsiteX77" fmla="*/ 1995487 w 3050381"/>
                <a:gd name="connsiteY77" fmla="*/ 1031081 h 1276350"/>
                <a:gd name="connsiteX78" fmla="*/ 2081212 w 3050381"/>
                <a:gd name="connsiteY78" fmla="*/ 1031081 h 1276350"/>
                <a:gd name="connsiteX79" fmla="*/ 2081212 w 3050381"/>
                <a:gd name="connsiteY79" fmla="*/ 1064419 h 1276350"/>
                <a:gd name="connsiteX80" fmla="*/ 2102643 w 3050381"/>
                <a:gd name="connsiteY80" fmla="*/ 1064419 h 1276350"/>
                <a:gd name="connsiteX81" fmla="*/ 2102643 w 3050381"/>
                <a:gd name="connsiteY81" fmla="*/ 1109662 h 1276350"/>
                <a:gd name="connsiteX82" fmla="*/ 2243137 w 3050381"/>
                <a:gd name="connsiteY82" fmla="*/ 1109662 h 1276350"/>
                <a:gd name="connsiteX83" fmla="*/ 2243137 w 3050381"/>
                <a:gd name="connsiteY83" fmla="*/ 1166812 h 1276350"/>
                <a:gd name="connsiteX84" fmla="*/ 2262187 w 3050381"/>
                <a:gd name="connsiteY84" fmla="*/ 1166812 h 1276350"/>
                <a:gd name="connsiteX85" fmla="*/ 2262187 w 3050381"/>
                <a:gd name="connsiteY85" fmla="*/ 1212056 h 1276350"/>
                <a:gd name="connsiteX86" fmla="*/ 2443162 w 3050381"/>
                <a:gd name="connsiteY86" fmla="*/ 1212056 h 1276350"/>
                <a:gd name="connsiteX87" fmla="*/ 2443162 w 3050381"/>
                <a:gd name="connsiteY87" fmla="*/ 1276350 h 1276350"/>
                <a:gd name="connsiteX88" fmla="*/ 3050381 w 3050381"/>
                <a:gd name="connsiteY88" fmla="*/ 1276350 h 1276350"/>
                <a:gd name="connsiteX0" fmla="*/ 0 w 3050381"/>
                <a:gd name="connsiteY0" fmla="*/ 0 h 1276350"/>
                <a:gd name="connsiteX1" fmla="*/ 185737 w 3050381"/>
                <a:gd name="connsiteY1" fmla="*/ 0 h 1276350"/>
                <a:gd name="connsiteX2" fmla="*/ 185737 w 3050381"/>
                <a:gd name="connsiteY2" fmla="*/ 42862 h 1276350"/>
                <a:gd name="connsiteX3" fmla="*/ 242887 w 3050381"/>
                <a:gd name="connsiteY3" fmla="*/ 42862 h 1276350"/>
                <a:gd name="connsiteX4" fmla="*/ 242887 w 3050381"/>
                <a:gd name="connsiteY4" fmla="*/ 69056 h 1276350"/>
                <a:gd name="connsiteX5" fmla="*/ 254793 w 3050381"/>
                <a:gd name="connsiteY5" fmla="*/ 69056 h 1276350"/>
                <a:gd name="connsiteX6" fmla="*/ 254793 w 3050381"/>
                <a:gd name="connsiteY6" fmla="*/ 95250 h 1276350"/>
                <a:gd name="connsiteX7" fmla="*/ 269081 w 3050381"/>
                <a:gd name="connsiteY7" fmla="*/ 95250 h 1276350"/>
                <a:gd name="connsiteX8" fmla="*/ 269081 w 3050381"/>
                <a:gd name="connsiteY8" fmla="*/ 138112 h 1276350"/>
                <a:gd name="connsiteX9" fmla="*/ 304800 w 3050381"/>
                <a:gd name="connsiteY9" fmla="*/ 138112 h 1276350"/>
                <a:gd name="connsiteX10" fmla="*/ 304800 w 3050381"/>
                <a:gd name="connsiteY10" fmla="*/ 138112 h 1276350"/>
                <a:gd name="connsiteX11" fmla="*/ 304800 w 3050381"/>
                <a:gd name="connsiteY11" fmla="*/ 138112 h 1276350"/>
                <a:gd name="connsiteX12" fmla="*/ 304800 w 3050381"/>
                <a:gd name="connsiteY12" fmla="*/ 157162 h 1276350"/>
                <a:gd name="connsiteX13" fmla="*/ 404812 w 3050381"/>
                <a:gd name="connsiteY13" fmla="*/ 157162 h 1276350"/>
                <a:gd name="connsiteX14" fmla="*/ 404812 w 3050381"/>
                <a:gd name="connsiteY14" fmla="*/ 176212 h 1276350"/>
                <a:gd name="connsiteX15" fmla="*/ 423862 w 3050381"/>
                <a:gd name="connsiteY15" fmla="*/ 176212 h 1276350"/>
                <a:gd name="connsiteX16" fmla="*/ 423862 w 3050381"/>
                <a:gd name="connsiteY16" fmla="*/ 202406 h 1276350"/>
                <a:gd name="connsiteX17" fmla="*/ 457200 w 3050381"/>
                <a:gd name="connsiteY17" fmla="*/ 202406 h 1276350"/>
                <a:gd name="connsiteX18" fmla="*/ 457200 w 3050381"/>
                <a:gd name="connsiteY18" fmla="*/ 211931 h 1276350"/>
                <a:gd name="connsiteX19" fmla="*/ 483393 w 3050381"/>
                <a:gd name="connsiteY19" fmla="*/ 211931 h 1276350"/>
                <a:gd name="connsiteX20" fmla="*/ 483393 w 3050381"/>
                <a:gd name="connsiteY20" fmla="*/ 223837 h 1276350"/>
                <a:gd name="connsiteX21" fmla="*/ 497681 w 3050381"/>
                <a:gd name="connsiteY21" fmla="*/ 223837 h 1276350"/>
                <a:gd name="connsiteX22" fmla="*/ 497681 w 3050381"/>
                <a:gd name="connsiteY22" fmla="*/ 278606 h 1276350"/>
                <a:gd name="connsiteX23" fmla="*/ 497681 w 3050381"/>
                <a:gd name="connsiteY23" fmla="*/ 278606 h 1276350"/>
                <a:gd name="connsiteX24" fmla="*/ 497681 w 3050381"/>
                <a:gd name="connsiteY24" fmla="*/ 328612 h 1276350"/>
                <a:gd name="connsiteX25" fmla="*/ 561975 w 3050381"/>
                <a:gd name="connsiteY25" fmla="*/ 328612 h 1276350"/>
                <a:gd name="connsiteX26" fmla="*/ 561975 w 3050381"/>
                <a:gd name="connsiteY26" fmla="*/ 357187 h 1276350"/>
                <a:gd name="connsiteX27" fmla="*/ 635793 w 3050381"/>
                <a:gd name="connsiteY27" fmla="*/ 357187 h 1276350"/>
                <a:gd name="connsiteX28" fmla="*/ 635793 w 3050381"/>
                <a:gd name="connsiteY28" fmla="*/ 385762 h 1276350"/>
                <a:gd name="connsiteX29" fmla="*/ 731043 w 3050381"/>
                <a:gd name="connsiteY29" fmla="*/ 385762 h 1276350"/>
                <a:gd name="connsiteX30" fmla="*/ 731043 w 3050381"/>
                <a:gd name="connsiteY30" fmla="*/ 407194 h 1276350"/>
                <a:gd name="connsiteX31" fmla="*/ 731043 w 3050381"/>
                <a:gd name="connsiteY31" fmla="*/ 407194 h 1276350"/>
                <a:gd name="connsiteX32" fmla="*/ 759617 w 3050381"/>
                <a:gd name="connsiteY32" fmla="*/ 411957 h 1276350"/>
                <a:gd name="connsiteX33" fmla="*/ 761999 w 3050381"/>
                <a:gd name="connsiteY33" fmla="*/ 438150 h 1276350"/>
                <a:gd name="connsiteX34" fmla="*/ 761999 w 3050381"/>
                <a:gd name="connsiteY34" fmla="*/ 492919 h 1276350"/>
                <a:gd name="connsiteX35" fmla="*/ 785812 w 3050381"/>
                <a:gd name="connsiteY35" fmla="*/ 492919 h 1276350"/>
                <a:gd name="connsiteX36" fmla="*/ 785812 w 3050381"/>
                <a:gd name="connsiteY36" fmla="*/ 523875 h 1276350"/>
                <a:gd name="connsiteX37" fmla="*/ 785812 w 3050381"/>
                <a:gd name="connsiteY37" fmla="*/ 523875 h 1276350"/>
                <a:gd name="connsiteX38" fmla="*/ 785812 w 3050381"/>
                <a:gd name="connsiteY38" fmla="*/ 557212 h 1276350"/>
                <a:gd name="connsiteX39" fmla="*/ 828675 w 3050381"/>
                <a:gd name="connsiteY39" fmla="*/ 557212 h 1276350"/>
                <a:gd name="connsiteX40" fmla="*/ 828675 w 3050381"/>
                <a:gd name="connsiteY40" fmla="*/ 566737 h 1276350"/>
                <a:gd name="connsiteX41" fmla="*/ 988218 w 3050381"/>
                <a:gd name="connsiteY41" fmla="*/ 566737 h 1276350"/>
                <a:gd name="connsiteX42" fmla="*/ 988218 w 3050381"/>
                <a:gd name="connsiteY42" fmla="*/ 566737 h 1276350"/>
                <a:gd name="connsiteX43" fmla="*/ 1004887 w 3050381"/>
                <a:gd name="connsiteY43" fmla="*/ 583406 h 1276350"/>
                <a:gd name="connsiteX44" fmla="*/ 1004887 w 3050381"/>
                <a:gd name="connsiteY44" fmla="*/ 616744 h 1276350"/>
                <a:gd name="connsiteX45" fmla="*/ 1019175 w 3050381"/>
                <a:gd name="connsiteY45" fmla="*/ 616744 h 1276350"/>
                <a:gd name="connsiteX46" fmla="*/ 1019175 w 3050381"/>
                <a:gd name="connsiteY46" fmla="*/ 683419 h 1276350"/>
                <a:gd name="connsiteX47" fmla="*/ 1042987 w 3050381"/>
                <a:gd name="connsiteY47" fmla="*/ 683419 h 1276350"/>
                <a:gd name="connsiteX48" fmla="*/ 1042987 w 3050381"/>
                <a:gd name="connsiteY48" fmla="*/ 702469 h 1276350"/>
                <a:gd name="connsiteX49" fmla="*/ 1214437 w 3050381"/>
                <a:gd name="connsiteY49" fmla="*/ 702469 h 1276350"/>
                <a:gd name="connsiteX50" fmla="*/ 1214437 w 3050381"/>
                <a:gd name="connsiteY50" fmla="*/ 716756 h 1276350"/>
                <a:gd name="connsiteX51" fmla="*/ 1245393 w 3050381"/>
                <a:gd name="connsiteY51" fmla="*/ 716756 h 1276350"/>
                <a:gd name="connsiteX52" fmla="*/ 1245393 w 3050381"/>
                <a:gd name="connsiteY52" fmla="*/ 735806 h 1276350"/>
                <a:gd name="connsiteX53" fmla="*/ 1264443 w 3050381"/>
                <a:gd name="connsiteY53" fmla="*/ 735806 h 1276350"/>
                <a:gd name="connsiteX54" fmla="*/ 1264443 w 3050381"/>
                <a:gd name="connsiteY54" fmla="*/ 762000 h 1276350"/>
                <a:gd name="connsiteX55" fmla="*/ 1264443 w 3050381"/>
                <a:gd name="connsiteY55" fmla="*/ 762000 h 1276350"/>
                <a:gd name="connsiteX56" fmla="*/ 1285874 w 3050381"/>
                <a:gd name="connsiteY56" fmla="*/ 783431 h 1276350"/>
                <a:gd name="connsiteX57" fmla="*/ 1347787 w 3050381"/>
                <a:gd name="connsiteY57" fmla="*/ 783431 h 1276350"/>
                <a:gd name="connsiteX58" fmla="*/ 1347787 w 3050381"/>
                <a:gd name="connsiteY58" fmla="*/ 804862 h 1276350"/>
                <a:gd name="connsiteX59" fmla="*/ 1433512 w 3050381"/>
                <a:gd name="connsiteY59" fmla="*/ 804862 h 1276350"/>
                <a:gd name="connsiteX60" fmla="*/ 1433512 w 3050381"/>
                <a:gd name="connsiteY60" fmla="*/ 821531 h 1276350"/>
                <a:gd name="connsiteX61" fmla="*/ 1459706 w 3050381"/>
                <a:gd name="connsiteY61" fmla="*/ 821531 h 1276350"/>
                <a:gd name="connsiteX62" fmla="*/ 1459706 w 3050381"/>
                <a:gd name="connsiteY62" fmla="*/ 821531 h 1276350"/>
                <a:gd name="connsiteX63" fmla="*/ 1459706 w 3050381"/>
                <a:gd name="connsiteY63" fmla="*/ 845344 h 1276350"/>
                <a:gd name="connsiteX64" fmla="*/ 1497806 w 3050381"/>
                <a:gd name="connsiteY64" fmla="*/ 845344 h 1276350"/>
                <a:gd name="connsiteX65" fmla="*/ 1497806 w 3050381"/>
                <a:gd name="connsiteY65" fmla="*/ 873919 h 1276350"/>
                <a:gd name="connsiteX66" fmla="*/ 1512093 w 3050381"/>
                <a:gd name="connsiteY66" fmla="*/ 873919 h 1276350"/>
                <a:gd name="connsiteX67" fmla="*/ 1512093 w 3050381"/>
                <a:gd name="connsiteY67" fmla="*/ 909637 h 1276350"/>
                <a:gd name="connsiteX68" fmla="*/ 1566862 w 3050381"/>
                <a:gd name="connsiteY68" fmla="*/ 909637 h 1276350"/>
                <a:gd name="connsiteX69" fmla="*/ 1566862 w 3050381"/>
                <a:gd name="connsiteY69" fmla="*/ 931069 h 1276350"/>
                <a:gd name="connsiteX70" fmla="*/ 1643062 w 3050381"/>
                <a:gd name="connsiteY70" fmla="*/ 931069 h 1276350"/>
                <a:gd name="connsiteX71" fmla="*/ 1643062 w 3050381"/>
                <a:gd name="connsiteY71" fmla="*/ 950119 h 1276350"/>
                <a:gd name="connsiteX72" fmla="*/ 1738312 w 3050381"/>
                <a:gd name="connsiteY72" fmla="*/ 950119 h 1276350"/>
                <a:gd name="connsiteX73" fmla="*/ 1738312 w 3050381"/>
                <a:gd name="connsiteY73" fmla="*/ 969169 h 1276350"/>
                <a:gd name="connsiteX74" fmla="*/ 1774031 w 3050381"/>
                <a:gd name="connsiteY74" fmla="*/ 969169 h 1276350"/>
                <a:gd name="connsiteX75" fmla="*/ 1774031 w 3050381"/>
                <a:gd name="connsiteY75" fmla="*/ 1004887 h 1276350"/>
                <a:gd name="connsiteX76" fmla="*/ 1995487 w 3050381"/>
                <a:gd name="connsiteY76" fmla="*/ 1004887 h 1276350"/>
                <a:gd name="connsiteX77" fmla="*/ 1995487 w 3050381"/>
                <a:gd name="connsiteY77" fmla="*/ 1031081 h 1276350"/>
                <a:gd name="connsiteX78" fmla="*/ 2081212 w 3050381"/>
                <a:gd name="connsiteY78" fmla="*/ 1031081 h 1276350"/>
                <a:gd name="connsiteX79" fmla="*/ 2081212 w 3050381"/>
                <a:gd name="connsiteY79" fmla="*/ 1064419 h 1276350"/>
                <a:gd name="connsiteX80" fmla="*/ 2102643 w 3050381"/>
                <a:gd name="connsiteY80" fmla="*/ 1064419 h 1276350"/>
                <a:gd name="connsiteX81" fmla="*/ 2102643 w 3050381"/>
                <a:gd name="connsiteY81" fmla="*/ 1109662 h 1276350"/>
                <a:gd name="connsiteX82" fmla="*/ 2243137 w 3050381"/>
                <a:gd name="connsiteY82" fmla="*/ 1109662 h 1276350"/>
                <a:gd name="connsiteX83" fmla="*/ 2243137 w 3050381"/>
                <a:gd name="connsiteY83" fmla="*/ 1166812 h 1276350"/>
                <a:gd name="connsiteX84" fmla="*/ 2262187 w 3050381"/>
                <a:gd name="connsiteY84" fmla="*/ 1166812 h 1276350"/>
                <a:gd name="connsiteX85" fmla="*/ 2262187 w 3050381"/>
                <a:gd name="connsiteY85" fmla="*/ 1212056 h 1276350"/>
                <a:gd name="connsiteX86" fmla="*/ 2443162 w 3050381"/>
                <a:gd name="connsiteY86" fmla="*/ 1212056 h 1276350"/>
                <a:gd name="connsiteX87" fmla="*/ 2443162 w 3050381"/>
                <a:gd name="connsiteY87" fmla="*/ 1276350 h 1276350"/>
                <a:gd name="connsiteX88" fmla="*/ 3050381 w 3050381"/>
                <a:gd name="connsiteY88" fmla="*/ 1276350 h 1276350"/>
                <a:gd name="connsiteX0" fmla="*/ 0 w 3050381"/>
                <a:gd name="connsiteY0" fmla="*/ 0 h 1276350"/>
                <a:gd name="connsiteX1" fmla="*/ 185737 w 3050381"/>
                <a:gd name="connsiteY1" fmla="*/ 0 h 1276350"/>
                <a:gd name="connsiteX2" fmla="*/ 185737 w 3050381"/>
                <a:gd name="connsiteY2" fmla="*/ 42862 h 1276350"/>
                <a:gd name="connsiteX3" fmla="*/ 242887 w 3050381"/>
                <a:gd name="connsiteY3" fmla="*/ 42862 h 1276350"/>
                <a:gd name="connsiteX4" fmla="*/ 242887 w 3050381"/>
                <a:gd name="connsiteY4" fmla="*/ 69056 h 1276350"/>
                <a:gd name="connsiteX5" fmla="*/ 254793 w 3050381"/>
                <a:gd name="connsiteY5" fmla="*/ 69056 h 1276350"/>
                <a:gd name="connsiteX6" fmla="*/ 254793 w 3050381"/>
                <a:gd name="connsiteY6" fmla="*/ 95250 h 1276350"/>
                <a:gd name="connsiteX7" fmla="*/ 269081 w 3050381"/>
                <a:gd name="connsiteY7" fmla="*/ 95250 h 1276350"/>
                <a:gd name="connsiteX8" fmla="*/ 269081 w 3050381"/>
                <a:gd name="connsiteY8" fmla="*/ 138112 h 1276350"/>
                <a:gd name="connsiteX9" fmla="*/ 304800 w 3050381"/>
                <a:gd name="connsiteY9" fmla="*/ 138112 h 1276350"/>
                <a:gd name="connsiteX10" fmla="*/ 304800 w 3050381"/>
                <a:gd name="connsiteY10" fmla="*/ 138112 h 1276350"/>
                <a:gd name="connsiteX11" fmla="*/ 304800 w 3050381"/>
                <a:gd name="connsiteY11" fmla="*/ 138112 h 1276350"/>
                <a:gd name="connsiteX12" fmla="*/ 304800 w 3050381"/>
                <a:gd name="connsiteY12" fmla="*/ 157162 h 1276350"/>
                <a:gd name="connsiteX13" fmla="*/ 404812 w 3050381"/>
                <a:gd name="connsiteY13" fmla="*/ 157162 h 1276350"/>
                <a:gd name="connsiteX14" fmla="*/ 404812 w 3050381"/>
                <a:gd name="connsiteY14" fmla="*/ 176212 h 1276350"/>
                <a:gd name="connsiteX15" fmla="*/ 423862 w 3050381"/>
                <a:gd name="connsiteY15" fmla="*/ 176212 h 1276350"/>
                <a:gd name="connsiteX16" fmla="*/ 423862 w 3050381"/>
                <a:gd name="connsiteY16" fmla="*/ 202406 h 1276350"/>
                <a:gd name="connsiteX17" fmla="*/ 457200 w 3050381"/>
                <a:gd name="connsiteY17" fmla="*/ 202406 h 1276350"/>
                <a:gd name="connsiteX18" fmla="*/ 457200 w 3050381"/>
                <a:gd name="connsiteY18" fmla="*/ 211931 h 1276350"/>
                <a:gd name="connsiteX19" fmla="*/ 483393 w 3050381"/>
                <a:gd name="connsiteY19" fmla="*/ 211931 h 1276350"/>
                <a:gd name="connsiteX20" fmla="*/ 483393 w 3050381"/>
                <a:gd name="connsiteY20" fmla="*/ 223837 h 1276350"/>
                <a:gd name="connsiteX21" fmla="*/ 497681 w 3050381"/>
                <a:gd name="connsiteY21" fmla="*/ 223837 h 1276350"/>
                <a:gd name="connsiteX22" fmla="*/ 497681 w 3050381"/>
                <a:gd name="connsiteY22" fmla="*/ 278606 h 1276350"/>
                <a:gd name="connsiteX23" fmla="*/ 497681 w 3050381"/>
                <a:gd name="connsiteY23" fmla="*/ 278606 h 1276350"/>
                <a:gd name="connsiteX24" fmla="*/ 497681 w 3050381"/>
                <a:gd name="connsiteY24" fmla="*/ 328612 h 1276350"/>
                <a:gd name="connsiteX25" fmla="*/ 561975 w 3050381"/>
                <a:gd name="connsiteY25" fmla="*/ 328612 h 1276350"/>
                <a:gd name="connsiteX26" fmla="*/ 561975 w 3050381"/>
                <a:gd name="connsiteY26" fmla="*/ 357187 h 1276350"/>
                <a:gd name="connsiteX27" fmla="*/ 635793 w 3050381"/>
                <a:gd name="connsiteY27" fmla="*/ 357187 h 1276350"/>
                <a:gd name="connsiteX28" fmla="*/ 635793 w 3050381"/>
                <a:gd name="connsiteY28" fmla="*/ 385762 h 1276350"/>
                <a:gd name="connsiteX29" fmla="*/ 731043 w 3050381"/>
                <a:gd name="connsiteY29" fmla="*/ 385762 h 1276350"/>
                <a:gd name="connsiteX30" fmla="*/ 731043 w 3050381"/>
                <a:gd name="connsiteY30" fmla="*/ 407194 h 1276350"/>
                <a:gd name="connsiteX31" fmla="*/ 731043 w 3050381"/>
                <a:gd name="connsiteY31" fmla="*/ 407194 h 1276350"/>
                <a:gd name="connsiteX32" fmla="*/ 766761 w 3050381"/>
                <a:gd name="connsiteY32" fmla="*/ 409576 h 1276350"/>
                <a:gd name="connsiteX33" fmla="*/ 761999 w 3050381"/>
                <a:gd name="connsiteY33" fmla="*/ 438150 h 1276350"/>
                <a:gd name="connsiteX34" fmla="*/ 761999 w 3050381"/>
                <a:gd name="connsiteY34" fmla="*/ 492919 h 1276350"/>
                <a:gd name="connsiteX35" fmla="*/ 785812 w 3050381"/>
                <a:gd name="connsiteY35" fmla="*/ 492919 h 1276350"/>
                <a:gd name="connsiteX36" fmla="*/ 785812 w 3050381"/>
                <a:gd name="connsiteY36" fmla="*/ 523875 h 1276350"/>
                <a:gd name="connsiteX37" fmla="*/ 785812 w 3050381"/>
                <a:gd name="connsiteY37" fmla="*/ 523875 h 1276350"/>
                <a:gd name="connsiteX38" fmla="*/ 785812 w 3050381"/>
                <a:gd name="connsiteY38" fmla="*/ 557212 h 1276350"/>
                <a:gd name="connsiteX39" fmla="*/ 828675 w 3050381"/>
                <a:gd name="connsiteY39" fmla="*/ 557212 h 1276350"/>
                <a:gd name="connsiteX40" fmla="*/ 828675 w 3050381"/>
                <a:gd name="connsiteY40" fmla="*/ 566737 h 1276350"/>
                <a:gd name="connsiteX41" fmla="*/ 988218 w 3050381"/>
                <a:gd name="connsiteY41" fmla="*/ 566737 h 1276350"/>
                <a:gd name="connsiteX42" fmla="*/ 988218 w 3050381"/>
                <a:gd name="connsiteY42" fmla="*/ 566737 h 1276350"/>
                <a:gd name="connsiteX43" fmla="*/ 1004887 w 3050381"/>
                <a:gd name="connsiteY43" fmla="*/ 583406 h 1276350"/>
                <a:gd name="connsiteX44" fmla="*/ 1004887 w 3050381"/>
                <a:gd name="connsiteY44" fmla="*/ 616744 h 1276350"/>
                <a:gd name="connsiteX45" fmla="*/ 1019175 w 3050381"/>
                <a:gd name="connsiteY45" fmla="*/ 616744 h 1276350"/>
                <a:gd name="connsiteX46" fmla="*/ 1019175 w 3050381"/>
                <a:gd name="connsiteY46" fmla="*/ 683419 h 1276350"/>
                <a:gd name="connsiteX47" fmla="*/ 1042987 w 3050381"/>
                <a:gd name="connsiteY47" fmla="*/ 683419 h 1276350"/>
                <a:gd name="connsiteX48" fmla="*/ 1042987 w 3050381"/>
                <a:gd name="connsiteY48" fmla="*/ 702469 h 1276350"/>
                <a:gd name="connsiteX49" fmla="*/ 1214437 w 3050381"/>
                <a:gd name="connsiteY49" fmla="*/ 702469 h 1276350"/>
                <a:gd name="connsiteX50" fmla="*/ 1214437 w 3050381"/>
                <a:gd name="connsiteY50" fmla="*/ 716756 h 1276350"/>
                <a:gd name="connsiteX51" fmla="*/ 1245393 w 3050381"/>
                <a:gd name="connsiteY51" fmla="*/ 716756 h 1276350"/>
                <a:gd name="connsiteX52" fmla="*/ 1245393 w 3050381"/>
                <a:gd name="connsiteY52" fmla="*/ 735806 h 1276350"/>
                <a:gd name="connsiteX53" fmla="*/ 1264443 w 3050381"/>
                <a:gd name="connsiteY53" fmla="*/ 735806 h 1276350"/>
                <a:gd name="connsiteX54" fmla="*/ 1264443 w 3050381"/>
                <a:gd name="connsiteY54" fmla="*/ 762000 h 1276350"/>
                <a:gd name="connsiteX55" fmla="*/ 1264443 w 3050381"/>
                <a:gd name="connsiteY55" fmla="*/ 762000 h 1276350"/>
                <a:gd name="connsiteX56" fmla="*/ 1285874 w 3050381"/>
                <a:gd name="connsiteY56" fmla="*/ 783431 h 1276350"/>
                <a:gd name="connsiteX57" fmla="*/ 1347787 w 3050381"/>
                <a:gd name="connsiteY57" fmla="*/ 783431 h 1276350"/>
                <a:gd name="connsiteX58" fmla="*/ 1347787 w 3050381"/>
                <a:gd name="connsiteY58" fmla="*/ 804862 h 1276350"/>
                <a:gd name="connsiteX59" fmla="*/ 1433512 w 3050381"/>
                <a:gd name="connsiteY59" fmla="*/ 804862 h 1276350"/>
                <a:gd name="connsiteX60" fmla="*/ 1433512 w 3050381"/>
                <a:gd name="connsiteY60" fmla="*/ 821531 h 1276350"/>
                <a:gd name="connsiteX61" fmla="*/ 1459706 w 3050381"/>
                <a:gd name="connsiteY61" fmla="*/ 821531 h 1276350"/>
                <a:gd name="connsiteX62" fmla="*/ 1459706 w 3050381"/>
                <a:gd name="connsiteY62" fmla="*/ 821531 h 1276350"/>
                <a:gd name="connsiteX63" fmla="*/ 1459706 w 3050381"/>
                <a:gd name="connsiteY63" fmla="*/ 845344 h 1276350"/>
                <a:gd name="connsiteX64" fmla="*/ 1497806 w 3050381"/>
                <a:gd name="connsiteY64" fmla="*/ 845344 h 1276350"/>
                <a:gd name="connsiteX65" fmla="*/ 1497806 w 3050381"/>
                <a:gd name="connsiteY65" fmla="*/ 873919 h 1276350"/>
                <a:gd name="connsiteX66" fmla="*/ 1512093 w 3050381"/>
                <a:gd name="connsiteY66" fmla="*/ 873919 h 1276350"/>
                <a:gd name="connsiteX67" fmla="*/ 1512093 w 3050381"/>
                <a:gd name="connsiteY67" fmla="*/ 909637 h 1276350"/>
                <a:gd name="connsiteX68" fmla="*/ 1566862 w 3050381"/>
                <a:gd name="connsiteY68" fmla="*/ 909637 h 1276350"/>
                <a:gd name="connsiteX69" fmla="*/ 1566862 w 3050381"/>
                <a:gd name="connsiteY69" fmla="*/ 931069 h 1276350"/>
                <a:gd name="connsiteX70" fmla="*/ 1643062 w 3050381"/>
                <a:gd name="connsiteY70" fmla="*/ 931069 h 1276350"/>
                <a:gd name="connsiteX71" fmla="*/ 1643062 w 3050381"/>
                <a:gd name="connsiteY71" fmla="*/ 950119 h 1276350"/>
                <a:gd name="connsiteX72" fmla="*/ 1738312 w 3050381"/>
                <a:gd name="connsiteY72" fmla="*/ 950119 h 1276350"/>
                <a:gd name="connsiteX73" fmla="*/ 1738312 w 3050381"/>
                <a:gd name="connsiteY73" fmla="*/ 969169 h 1276350"/>
                <a:gd name="connsiteX74" fmla="*/ 1774031 w 3050381"/>
                <a:gd name="connsiteY74" fmla="*/ 969169 h 1276350"/>
                <a:gd name="connsiteX75" fmla="*/ 1774031 w 3050381"/>
                <a:gd name="connsiteY75" fmla="*/ 1004887 h 1276350"/>
                <a:gd name="connsiteX76" fmla="*/ 1995487 w 3050381"/>
                <a:gd name="connsiteY76" fmla="*/ 1004887 h 1276350"/>
                <a:gd name="connsiteX77" fmla="*/ 1995487 w 3050381"/>
                <a:gd name="connsiteY77" fmla="*/ 1031081 h 1276350"/>
                <a:gd name="connsiteX78" fmla="*/ 2081212 w 3050381"/>
                <a:gd name="connsiteY78" fmla="*/ 1031081 h 1276350"/>
                <a:gd name="connsiteX79" fmla="*/ 2081212 w 3050381"/>
                <a:gd name="connsiteY79" fmla="*/ 1064419 h 1276350"/>
                <a:gd name="connsiteX80" fmla="*/ 2102643 w 3050381"/>
                <a:gd name="connsiteY80" fmla="*/ 1064419 h 1276350"/>
                <a:gd name="connsiteX81" fmla="*/ 2102643 w 3050381"/>
                <a:gd name="connsiteY81" fmla="*/ 1109662 h 1276350"/>
                <a:gd name="connsiteX82" fmla="*/ 2243137 w 3050381"/>
                <a:gd name="connsiteY82" fmla="*/ 1109662 h 1276350"/>
                <a:gd name="connsiteX83" fmla="*/ 2243137 w 3050381"/>
                <a:gd name="connsiteY83" fmla="*/ 1166812 h 1276350"/>
                <a:gd name="connsiteX84" fmla="*/ 2262187 w 3050381"/>
                <a:gd name="connsiteY84" fmla="*/ 1166812 h 1276350"/>
                <a:gd name="connsiteX85" fmla="*/ 2262187 w 3050381"/>
                <a:gd name="connsiteY85" fmla="*/ 1212056 h 1276350"/>
                <a:gd name="connsiteX86" fmla="*/ 2443162 w 3050381"/>
                <a:gd name="connsiteY86" fmla="*/ 1212056 h 1276350"/>
                <a:gd name="connsiteX87" fmla="*/ 2443162 w 3050381"/>
                <a:gd name="connsiteY87" fmla="*/ 1276350 h 1276350"/>
                <a:gd name="connsiteX88" fmla="*/ 3050381 w 3050381"/>
                <a:gd name="connsiteY88" fmla="*/ 1276350 h 1276350"/>
                <a:gd name="connsiteX0" fmla="*/ 0 w 3050381"/>
                <a:gd name="connsiteY0" fmla="*/ 0 h 1276350"/>
                <a:gd name="connsiteX1" fmla="*/ 185737 w 3050381"/>
                <a:gd name="connsiteY1" fmla="*/ 0 h 1276350"/>
                <a:gd name="connsiteX2" fmla="*/ 185737 w 3050381"/>
                <a:gd name="connsiteY2" fmla="*/ 42862 h 1276350"/>
                <a:gd name="connsiteX3" fmla="*/ 242887 w 3050381"/>
                <a:gd name="connsiteY3" fmla="*/ 42862 h 1276350"/>
                <a:gd name="connsiteX4" fmla="*/ 242887 w 3050381"/>
                <a:gd name="connsiteY4" fmla="*/ 69056 h 1276350"/>
                <a:gd name="connsiteX5" fmla="*/ 254793 w 3050381"/>
                <a:gd name="connsiteY5" fmla="*/ 69056 h 1276350"/>
                <a:gd name="connsiteX6" fmla="*/ 254793 w 3050381"/>
                <a:gd name="connsiteY6" fmla="*/ 95250 h 1276350"/>
                <a:gd name="connsiteX7" fmla="*/ 269081 w 3050381"/>
                <a:gd name="connsiteY7" fmla="*/ 95250 h 1276350"/>
                <a:gd name="connsiteX8" fmla="*/ 269081 w 3050381"/>
                <a:gd name="connsiteY8" fmla="*/ 138112 h 1276350"/>
                <a:gd name="connsiteX9" fmla="*/ 304800 w 3050381"/>
                <a:gd name="connsiteY9" fmla="*/ 138112 h 1276350"/>
                <a:gd name="connsiteX10" fmla="*/ 304800 w 3050381"/>
                <a:gd name="connsiteY10" fmla="*/ 138112 h 1276350"/>
                <a:gd name="connsiteX11" fmla="*/ 304800 w 3050381"/>
                <a:gd name="connsiteY11" fmla="*/ 138112 h 1276350"/>
                <a:gd name="connsiteX12" fmla="*/ 304800 w 3050381"/>
                <a:gd name="connsiteY12" fmla="*/ 157162 h 1276350"/>
                <a:gd name="connsiteX13" fmla="*/ 404812 w 3050381"/>
                <a:gd name="connsiteY13" fmla="*/ 157162 h 1276350"/>
                <a:gd name="connsiteX14" fmla="*/ 404812 w 3050381"/>
                <a:gd name="connsiteY14" fmla="*/ 176212 h 1276350"/>
                <a:gd name="connsiteX15" fmla="*/ 423862 w 3050381"/>
                <a:gd name="connsiteY15" fmla="*/ 176212 h 1276350"/>
                <a:gd name="connsiteX16" fmla="*/ 423862 w 3050381"/>
                <a:gd name="connsiteY16" fmla="*/ 202406 h 1276350"/>
                <a:gd name="connsiteX17" fmla="*/ 457200 w 3050381"/>
                <a:gd name="connsiteY17" fmla="*/ 202406 h 1276350"/>
                <a:gd name="connsiteX18" fmla="*/ 457200 w 3050381"/>
                <a:gd name="connsiteY18" fmla="*/ 211931 h 1276350"/>
                <a:gd name="connsiteX19" fmla="*/ 483393 w 3050381"/>
                <a:gd name="connsiteY19" fmla="*/ 211931 h 1276350"/>
                <a:gd name="connsiteX20" fmla="*/ 483393 w 3050381"/>
                <a:gd name="connsiteY20" fmla="*/ 223837 h 1276350"/>
                <a:gd name="connsiteX21" fmla="*/ 497681 w 3050381"/>
                <a:gd name="connsiteY21" fmla="*/ 223837 h 1276350"/>
                <a:gd name="connsiteX22" fmla="*/ 497681 w 3050381"/>
                <a:gd name="connsiteY22" fmla="*/ 278606 h 1276350"/>
                <a:gd name="connsiteX23" fmla="*/ 497681 w 3050381"/>
                <a:gd name="connsiteY23" fmla="*/ 278606 h 1276350"/>
                <a:gd name="connsiteX24" fmla="*/ 497681 w 3050381"/>
                <a:gd name="connsiteY24" fmla="*/ 328612 h 1276350"/>
                <a:gd name="connsiteX25" fmla="*/ 561975 w 3050381"/>
                <a:gd name="connsiteY25" fmla="*/ 328612 h 1276350"/>
                <a:gd name="connsiteX26" fmla="*/ 561975 w 3050381"/>
                <a:gd name="connsiteY26" fmla="*/ 357187 h 1276350"/>
                <a:gd name="connsiteX27" fmla="*/ 635793 w 3050381"/>
                <a:gd name="connsiteY27" fmla="*/ 357187 h 1276350"/>
                <a:gd name="connsiteX28" fmla="*/ 635793 w 3050381"/>
                <a:gd name="connsiteY28" fmla="*/ 385762 h 1276350"/>
                <a:gd name="connsiteX29" fmla="*/ 731043 w 3050381"/>
                <a:gd name="connsiteY29" fmla="*/ 385762 h 1276350"/>
                <a:gd name="connsiteX30" fmla="*/ 731043 w 3050381"/>
                <a:gd name="connsiteY30" fmla="*/ 407194 h 1276350"/>
                <a:gd name="connsiteX31" fmla="*/ 731043 w 3050381"/>
                <a:gd name="connsiteY31" fmla="*/ 407194 h 1276350"/>
                <a:gd name="connsiteX32" fmla="*/ 759618 w 3050381"/>
                <a:gd name="connsiteY32" fmla="*/ 409576 h 1276350"/>
                <a:gd name="connsiteX33" fmla="*/ 761999 w 3050381"/>
                <a:gd name="connsiteY33" fmla="*/ 438150 h 1276350"/>
                <a:gd name="connsiteX34" fmla="*/ 761999 w 3050381"/>
                <a:gd name="connsiteY34" fmla="*/ 492919 h 1276350"/>
                <a:gd name="connsiteX35" fmla="*/ 785812 w 3050381"/>
                <a:gd name="connsiteY35" fmla="*/ 492919 h 1276350"/>
                <a:gd name="connsiteX36" fmla="*/ 785812 w 3050381"/>
                <a:gd name="connsiteY36" fmla="*/ 523875 h 1276350"/>
                <a:gd name="connsiteX37" fmla="*/ 785812 w 3050381"/>
                <a:gd name="connsiteY37" fmla="*/ 523875 h 1276350"/>
                <a:gd name="connsiteX38" fmla="*/ 785812 w 3050381"/>
                <a:gd name="connsiteY38" fmla="*/ 557212 h 1276350"/>
                <a:gd name="connsiteX39" fmla="*/ 828675 w 3050381"/>
                <a:gd name="connsiteY39" fmla="*/ 557212 h 1276350"/>
                <a:gd name="connsiteX40" fmla="*/ 828675 w 3050381"/>
                <a:gd name="connsiteY40" fmla="*/ 566737 h 1276350"/>
                <a:gd name="connsiteX41" fmla="*/ 988218 w 3050381"/>
                <a:gd name="connsiteY41" fmla="*/ 566737 h 1276350"/>
                <a:gd name="connsiteX42" fmla="*/ 988218 w 3050381"/>
                <a:gd name="connsiteY42" fmla="*/ 566737 h 1276350"/>
                <a:gd name="connsiteX43" fmla="*/ 1004887 w 3050381"/>
                <a:gd name="connsiteY43" fmla="*/ 583406 h 1276350"/>
                <a:gd name="connsiteX44" fmla="*/ 1004887 w 3050381"/>
                <a:gd name="connsiteY44" fmla="*/ 616744 h 1276350"/>
                <a:gd name="connsiteX45" fmla="*/ 1019175 w 3050381"/>
                <a:gd name="connsiteY45" fmla="*/ 616744 h 1276350"/>
                <a:gd name="connsiteX46" fmla="*/ 1019175 w 3050381"/>
                <a:gd name="connsiteY46" fmla="*/ 683419 h 1276350"/>
                <a:gd name="connsiteX47" fmla="*/ 1042987 w 3050381"/>
                <a:gd name="connsiteY47" fmla="*/ 683419 h 1276350"/>
                <a:gd name="connsiteX48" fmla="*/ 1042987 w 3050381"/>
                <a:gd name="connsiteY48" fmla="*/ 702469 h 1276350"/>
                <a:gd name="connsiteX49" fmla="*/ 1214437 w 3050381"/>
                <a:gd name="connsiteY49" fmla="*/ 702469 h 1276350"/>
                <a:gd name="connsiteX50" fmla="*/ 1214437 w 3050381"/>
                <a:gd name="connsiteY50" fmla="*/ 716756 h 1276350"/>
                <a:gd name="connsiteX51" fmla="*/ 1245393 w 3050381"/>
                <a:gd name="connsiteY51" fmla="*/ 716756 h 1276350"/>
                <a:gd name="connsiteX52" fmla="*/ 1245393 w 3050381"/>
                <a:gd name="connsiteY52" fmla="*/ 735806 h 1276350"/>
                <a:gd name="connsiteX53" fmla="*/ 1264443 w 3050381"/>
                <a:gd name="connsiteY53" fmla="*/ 735806 h 1276350"/>
                <a:gd name="connsiteX54" fmla="*/ 1264443 w 3050381"/>
                <a:gd name="connsiteY54" fmla="*/ 762000 h 1276350"/>
                <a:gd name="connsiteX55" fmla="*/ 1264443 w 3050381"/>
                <a:gd name="connsiteY55" fmla="*/ 762000 h 1276350"/>
                <a:gd name="connsiteX56" fmla="*/ 1285874 w 3050381"/>
                <a:gd name="connsiteY56" fmla="*/ 783431 h 1276350"/>
                <a:gd name="connsiteX57" fmla="*/ 1347787 w 3050381"/>
                <a:gd name="connsiteY57" fmla="*/ 783431 h 1276350"/>
                <a:gd name="connsiteX58" fmla="*/ 1347787 w 3050381"/>
                <a:gd name="connsiteY58" fmla="*/ 804862 h 1276350"/>
                <a:gd name="connsiteX59" fmla="*/ 1433512 w 3050381"/>
                <a:gd name="connsiteY59" fmla="*/ 804862 h 1276350"/>
                <a:gd name="connsiteX60" fmla="*/ 1433512 w 3050381"/>
                <a:gd name="connsiteY60" fmla="*/ 821531 h 1276350"/>
                <a:gd name="connsiteX61" fmla="*/ 1459706 w 3050381"/>
                <a:gd name="connsiteY61" fmla="*/ 821531 h 1276350"/>
                <a:gd name="connsiteX62" fmla="*/ 1459706 w 3050381"/>
                <a:gd name="connsiteY62" fmla="*/ 821531 h 1276350"/>
                <a:gd name="connsiteX63" fmla="*/ 1459706 w 3050381"/>
                <a:gd name="connsiteY63" fmla="*/ 845344 h 1276350"/>
                <a:gd name="connsiteX64" fmla="*/ 1497806 w 3050381"/>
                <a:gd name="connsiteY64" fmla="*/ 845344 h 1276350"/>
                <a:gd name="connsiteX65" fmla="*/ 1497806 w 3050381"/>
                <a:gd name="connsiteY65" fmla="*/ 873919 h 1276350"/>
                <a:gd name="connsiteX66" fmla="*/ 1512093 w 3050381"/>
                <a:gd name="connsiteY66" fmla="*/ 873919 h 1276350"/>
                <a:gd name="connsiteX67" fmla="*/ 1512093 w 3050381"/>
                <a:gd name="connsiteY67" fmla="*/ 909637 h 1276350"/>
                <a:gd name="connsiteX68" fmla="*/ 1566862 w 3050381"/>
                <a:gd name="connsiteY68" fmla="*/ 909637 h 1276350"/>
                <a:gd name="connsiteX69" fmla="*/ 1566862 w 3050381"/>
                <a:gd name="connsiteY69" fmla="*/ 931069 h 1276350"/>
                <a:gd name="connsiteX70" fmla="*/ 1643062 w 3050381"/>
                <a:gd name="connsiteY70" fmla="*/ 931069 h 1276350"/>
                <a:gd name="connsiteX71" fmla="*/ 1643062 w 3050381"/>
                <a:gd name="connsiteY71" fmla="*/ 950119 h 1276350"/>
                <a:gd name="connsiteX72" fmla="*/ 1738312 w 3050381"/>
                <a:gd name="connsiteY72" fmla="*/ 950119 h 1276350"/>
                <a:gd name="connsiteX73" fmla="*/ 1738312 w 3050381"/>
                <a:gd name="connsiteY73" fmla="*/ 969169 h 1276350"/>
                <a:gd name="connsiteX74" fmla="*/ 1774031 w 3050381"/>
                <a:gd name="connsiteY74" fmla="*/ 969169 h 1276350"/>
                <a:gd name="connsiteX75" fmla="*/ 1774031 w 3050381"/>
                <a:gd name="connsiteY75" fmla="*/ 1004887 h 1276350"/>
                <a:gd name="connsiteX76" fmla="*/ 1995487 w 3050381"/>
                <a:gd name="connsiteY76" fmla="*/ 1004887 h 1276350"/>
                <a:gd name="connsiteX77" fmla="*/ 1995487 w 3050381"/>
                <a:gd name="connsiteY77" fmla="*/ 1031081 h 1276350"/>
                <a:gd name="connsiteX78" fmla="*/ 2081212 w 3050381"/>
                <a:gd name="connsiteY78" fmla="*/ 1031081 h 1276350"/>
                <a:gd name="connsiteX79" fmla="*/ 2081212 w 3050381"/>
                <a:gd name="connsiteY79" fmla="*/ 1064419 h 1276350"/>
                <a:gd name="connsiteX80" fmla="*/ 2102643 w 3050381"/>
                <a:gd name="connsiteY80" fmla="*/ 1064419 h 1276350"/>
                <a:gd name="connsiteX81" fmla="*/ 2102643 w 3050381"/>
                <a:gd name="connsiteY81" fmla="*/ 1109662 h 1276350"/>
                <a:gd name="connsiteX82" fmla="*/ 2243137 w 3050381"/>
                <a:gd name="connsiteY82" fmla="*/ 1109662 h 1276350"/>
                <a:gd name="connsiteX83" fmla="*/ 2243137 w 3050381"/>
                <a:gd name="connsiteY83" fmla="*/ 1166812 h 1276350"/>
                <a:gd name="connsiteX84" fmla="*/ 2262187 w 3050381"/>
                <a:gd name="connsiteY84" fmla="*/ 1166812 h 1276350"/>
                <a:gd name="connsiteX85" fmla="*/ 2262187 w 3050381"/>
                <a:gd name="connsiteY85" fmla="*/ 1212056 h 1276350"/>
                <a:gd name="connsiteX86" fmla="*/ 2443162 w 3050381"/>
                <a:gd name="connsiteY86" fmla="*/ 1212056 h 1276350"/>
                <a:gd name="connsiteX87" fmla="*/ 2443162 w 3050381"/>
                <a:gd name="connsiteY87" fmla="*/ 1276350 h 1276350"/>
                <a:gd name="connsiteX88" fmla="*/ 3050381 w 3050381"/>
                <a:gd name="connsiteY88" fmla="*/ 1276350 h 1276350"/>
                <a:gd name="connsiteX0" fmla="*/ 0 w 3050381"/>
                <a:gd name="connsiteY0" fmla="*/ 0 h 1276350"/>
                <a:gd name="connsiteX1" fmla="*/ 185737 w 3050381"/>
                <a:gd name="connsiteY1" fmla="*/ 0 h 1276350"/>
                <a:gd name="connsiteX2" fmla="*/ 185737 w 3050381"/>
                <a:gd name="connsiteY2" fmla="*/ 42862 h 1276350"/>
                <a:gd name="connsiteX3" fmla="*/ 242887 w 3050381"/>
                <a:gd name="connsiteY3" fmla="*/ 42862 h 1276350"/>
                <a:gd name="connsiteX4" fmla="*/ 242887 w 3050381"/>
                <a:gd name="connsiteY4" fmla="*/ 69056 h 1276350"/>
                <a:gd name="connsiteX5" fmla="*/ 254793 w 3050381"/>
                <a:gd name="connsiteY5" fmla="*/ 69056 h 1276350"/>
                <a:gd name="connsiteX6" fmla="*/ 254793 w 3050381"/>
                <a:gd name="connsiteY6" fmla="*/ 95250 h 1276350"/>
                <a:gd name="connsiteX7" fmla="*/ 269081 w 3050381"/>
                <a:gd name="connsiteY7" fmla="*/ 95250 h 1276350"/>
                <a:gd name="connsiteX8" fmla="*/ 269081 w 3050381"/>
                <a:gd name="connsiteY8" fmla="*/ 138112 h 1276350"/>
                <a:gd name="connsiteX9" fmla="*/ 304800 w 3050381"/>
                <a:gd name="connsiteY9" fmla="*/ 138112 h 1276350"/>
                <a:gd name="connsiteX10" fmla="*/ 304800 w 3050381"/>
                <a:gd name="connsiteY10" fmla="*/ 138112 h 1276350"/>
                <a:gd name="connsiteX11" fmla="*/ 304800 w 3050381"/>
                <a:gd name="connsiteY11" fmla="*/ 138112 h 1276350"/>
                <a:gd name="connsiteX12" fmla="*/ 304800 w 3050381"/>
                <a:gd name="connsiteY12" fmla="*/ 157162 h 1276350"/>
                <a:gd name="connsiteX13" fmla="*/ 404812 w 3050381"/>
                <a:gd name="connsiteY13" fmla="*/ 157162 h 1276350"/>
                <a:gd name="connsiteX14" fmla="*/ 404812 w 3050381"/>
                <a:gd name="connsiteY14" fmla="*/ 176212 h 1276350"/>
                <a:gd name="connsiteX15" fmla="*/ 423862 w 3050381"/>
                <a:gd name="connsiteY15" fmla="*/ 176212 h 1276350"/>
                <a:gd name="connsiteX16" fmla="*/ 423862 w 3050381"/>
                <a:gd name="connsiteY16" fmla="*/ 202406 h 1276350"/>
                <a:gd name="connsiteX17" fmla="*/ 457200 w 3050381"/>
                <a:gd name="connsiteY17" fmla="*/ 202406 h 1276350"/>
                <a:gd name="connsiteX18" fmla="*/ 457200 w 3050381"/>
                <a:gd name="connsiteY18" fmla="*/ 211931 h 1276350"/>
                <a:gd name="connsiteX19" fmla="*/ 483393 w 3050381"/>
                <a:gd name="connsiteY19" fmla="*/ 211931 h 1276350"/>
                <a:gd name="connsiteX20" fmla="*/ 483393 w 3050381"/>
                <a:gd name="connsiteY20" fmla="*/ 223837 h 1276350"/>
                <a:gd name="connsiteX21" fmla="*/ 497681 w 3050381"/>
                <a:gd name="connsiteY21" fmla="*/ 223837 h 1276350"/>
                <a:gd name="connsiteX22" fmla="*/ 497681 w 3050381"/>
                <a:gd name="connsiteY22" fmla="*/ 278606 h 1276350"/>
                <a:gd name="connsiteX23" fmla="*/ 497681 w 3050381"/>
                <a:gd name="connsiteY23" fmla="*/ 278606 h 1276350"/>
                <a:gd name="connsiteX24" fmla="*/ 497681 w 3050381"/>
                <a:gd name="connsiteY24" fmla="*/ 328612 h 1276350"/>
                <a:gd name="connsiteX25" fmla="*/ 561975 w 3050381"/>
                <a:gd name="connsiteY25" fmla="*/ 328612 h 1276350"/>
                <a:gd name="connsiteX26" fmla="*/ 561975 w 3050381"/>
                <a:gd name="connsiteY26" fmla="*/ 357187 h 1276350"/>
                <a:gd name="connsiteX27" fmla="*/ 635793 w 3050381"/>
                <a:gd name="connsiteY27" fmla="*/ 357187 h 1276350"/>
                <a:gd name="connsiteX28" fmla="*/ 635793 w 3050381"/>
                <a:gd name="connsiteY28" fmla="*/ 385762 h 1276350"/>
                <a:gd name="connsiteX29" fmla="*/ 731043 w 3050381"/>
                <a:gd name="connsiteY29" fmla="*/ 385762 h 1276350"/>
                <a:gd name="connsiteX30" fmla="*/ 731043 w 3050381"/>
                <a:gd name="connsiteY30" fmla="*/ 407194 h 1276350"/>
                <a:gd name="connsiteX31" fmla="*/ 731043 w 3050381"/>
                <a:gd name="connsiteY31" fmla="*/ 407194 h 1276350"/>
                <a:gd name="connsiteX32" fmla="*/ 761999 w 3050381"/>
                <a:gd name="connsiteY32" fmla="*/ 411957 h 1276350"/>
                <a:gd name="connsiteX33" fmla="*/ 761999 w 3050381"/>
                <a:gd name="connsiteY33" fmla="*/ 438150 h 1276350"/>
                <a:gd name="connsiteX34" fmla="*/ 761999 w 3050381"/>
                <a:gd name="connsiteY34" fmla="*/ 492919 h 1276350"/>
                <a:gd name="connsiteX35" fmla="*/ 785812 w 3050381"/>
                <a:gd name="connsiteY35" fmla="*/ 492919 h 1276350"/>
                <a:gd name="connsiteX36" fmla="*/ 785812 w 3050381"/>
                <a:gd name="connsiteY36" fmla="*/ 523875 h 1276350"/>
                <a:gd name="connsiteX37" fmla="*/ 785812 w 3050381"/>
                <a:gd name="connsiteY37" fmla="*/ 523875 h 1276350"/>
                <a:gd name="connsiteX38" fmla="*/ 785812 w 3050381"/>
                <a:gd name="connsiteY38" fmla="*/ 557212 h 1276350"/>
                <a:gd name="connsiteX39" fmla="*/ 828675 w 3050381"/>
                <a:gd name="connsiteY39" fmla="*/ 557212 h 1276350"/>
                <a:gd name="connsiteX40" fmla="*/ 828675 w 3050381"/>
                <a:gd name="connsiteY40" fmla="*/ 566737 h 1276350"/>
                <a:gd name="connsiteX41" fmla="*/ 988218 w 3050381"/>
                <a:gd name="connsiteY41" fmla="*/ 566737 h 1276350"/>
                <a:gd name="connsiteX42" fmla="*/ 988218 w 3050381"/>
                <a:gd name="connsiteY42" fmla="*/ 566737 h 1276350"/>
                <a:gd name="connsiteX43" fmla="*/ 1004887 w 3050381"/>
                <a:gd name="connsiteY43" fmla="*/ 583406 h 1276350"/>
                <a:gd name="connsiteX44" fmla="*/ 1004887 w 3050381"/>
                <a:gd name="connsiteY44" fmla="*/ 616744 h 1276350"/>
                <a:gd name="connsiteX45" fmla="*/ 1019175 w 3050381"/>
                <a:gd name="connsiteY45" fmla="*/ 616744 h 1276350"/>
                <a:gd name="connsiteX46" fmla="*/ 1019175 w 3050381"/>
                <a:gd name="connsiteY46" fmla="*/ 683419 h 1276350"/>
                <a:gd name="connsiteX47" fmla="*/ 1042987 w 3050381"/>
                <a:gd name="connsiteY47" fmla="*/ 683419 h 1276350"/>
                <a:gd name="connsiteX48" fmla="*/ 1042987 w 3050381"/>
                <a:gd name="connsiteY48" fmla="*/ 702469 h 1276350"/>
                <a:gd name="connsiteX49" fmla="*/ 1214437 w 3050381"/>
                <a:gd name="connsiteY49" fmla="*/ 702469 h 1276350"/>
                <a:gd name="connsiteX50" fmla="*/ 1214437 w 3050381"/>
                <a:gd name="connsiteY50" fmla="*/ 716756 h 1276350"/>
                <a:gd name="connsiteX51" fmla="*/ 1245393 w 3050381"/>
                <a:gd name="connsiteY51" fmla="*/ 716756 h 1276350"/>
                <a:gd name="connsiteX52" fmla="*/ 1245393 w 3050381"/>
                <a:gd name="connsiteY52" fmla="*/ 735806 h 1276350"/>
                <a:gd name="connsiteX53" fmla="*/ 1264443 w 3050381"/>
                <a:gd name="connsiteY53" fmla="*/ 735806 h 1276350"/>
                <a:gd name="connsiteX54" fmla="*/ 1264443 w 3050381"/>
                <a:gd name="connsiteY54" fmla="*/ 762000 h 1276350"/>
                <a:gd name="connsiteX55" fmla="*/ 1264443 w 3050381"/>
                <a:gd name="connsiteY55" fmla="*/ 762000 h 1276350"/>
                <a:gd name="connsiteX56" fmla="*/ 1285874 w 3050381"/>
                <a:gd name="connsiteY56" fmla="*/ 783431 h 1276350"/>
                <a:gd name="connsiteX57" fmla="*/ 1347787 w 3050381"/>
                <a:gd name="connsiteY57" fmla="*/ 783431 h 1276350"/>
                <a:gd name="connsiteX58" fmla="*/ 1347787 w 3050381"/>
                <a:gd name="connsiteY58" fmla="*/ 804862 h 1276350"/>
                <a:gd name="connsiteX59" fmla="*/ 1433512 w 3050381"/>
                <a:gd name="connsiteY59" fmla="*/ 804862 h 1276350"/>
                <a:gd name="connsiteX60" fmla="*/ 1433512 w 3050381"/>
                <a:gd name="connsiteY60" fmla="*/ 821531 h 1276350"/>
                <a:gd name="connsiteX61" fmla="*/ 1459706 w 3050381"/>
                <a:gd name="connsiteY61" fmla="*/ 821531 h 1276350"/>
                <a:gd name="connsiteX62" fmla="*/ 1459706 w 3050381"/>
                <a:gd name="connsiteY62" fmla="*/ 821531 h 1276350"/>
                <a:gd name="connsiteX63" fmla="*/ 1459706 w 3050381"/>
                <a:gd name="connsiteY63" fmla="*/ 845344 h 1276350"/>
                <a:gd name="connsiteX64" fmla="*/ 1497806 w 3050381"/>
                <a:gd name="connsiteY64" fmla="*/ 845344 h 1276350"/>
                <a:gd name="connsiteX65" fmla="*/ 1497806 w 3050381"/>
                <a:gd name="connsiteY65" fmla="*/ 873919 h 1276350"/>
                <a:gd name="connsiteX66" fmla="*/ 1512093 w 3050381"/>
                <a:gd name="connsiteY66" fmla="*/ 873919 h 1276350"/>
                <a:gd name="connsiteX67" fmla="*/ 1512093 w 3050381"/>
                <a:gd name="connsiteY67" fmla="*/ 909637 h 1276350"/>
                <a:gd name="connsiteX68" fmla="*/ 1566862 w 3050381"/>
                <a:gd name="connsiteY68" fmla="*/ 909637 h 1276350"/>
                <a:gd name="connsiteX69" fmla="*/ 1566862 w 3050381"/>
                <a:gd name="connsiteY69" fmla="*/ 931069 h 1276350"/>
                <a:gd name="connsiteX70" fmla="*/ 1643062 w 3050381"/>
                <a:gd name="connsiteY70" fmla="*/ 931069 h 1276350"/>
                <a:gd name="connsiteX71" fmla="*/ 1643062 w 3050381"/>
                <a:gd name="connsiteY71" fmla="*/ 950119 h 1276350"/>
                <a:gd name="connsiteX72" fmla="*/ 1738312 w 3050381"/>
                <a:gd name="connsiteY72" fmla="*/ 950119 h 1276350"/>
                <a:gd name="connsiteX73" fmla="*/ 1738312 w 3050381"/>
                <a:gd name="connsiteY73" fmla="*/ 969169 h 1276350"/>
                <a:gd name="connsiteX74" fmla="*/ 1774031 w 3050381"/>
                <a:gd name="connsiteY74" fmla="*/ 969169 h 1276350"/>
                <a:gd name="connsiteX75" fmla="*/ 1774031 w 3050381"/>
                <a:gd name="connsiteY75" fmla="*/ 1004887 h 1276350"/>
                <a:gd name="connsiteX76" fmla="*/ 1995487 w 3050381"/>
                <a:gd name="connsiteY76" fmla="*/ 1004887 h 1276350"/>
                <a:gd name="connsiteX77" fmla="*/ 1995487 w 3050381"/>
                <a:gd name="connsiteY77" fmla="*/ 1031081 h 1276350"/>
                <a:gd name="connsiteX78" fmla="*/ 2081212 w 3050381"/>
                <a:gd name="connsiteY78" fmla="*/ 1031081 h 1276350"/>
                <a:gd name="connsiteX79" fmla="*/ 2081212 w 3050381"/>
                <a:gd name="connsiteY79" fmla="*/ 1064419 h 1276350"/>
                <a:gd name="connsiteX80" fmla="*/ 2102643 w 3050381"/>
                <a:gd name="connsiteY80" fmla="*/ 1064419 h 1276350"/>
                <a:gd name="connsiteX81" fmla="*/ 2102643 w 3050381"/>
                <a:gd name="connsiteY81" fmla="*/ 1109662 h 1276350"/>
                <a:gd name="connsiteX82" fmla="*/ 2243137 w 3050381"/>
                <a:gd name="connsiteY82" fmla="*/ 1109662 h 1276350"/>
                <a:gd name="connsiteX83" fmla="*/ 2243137 w 3050381"/>
                <a:gd name="connsiteY83" fmla="*/ 1166812 h 1276350"/>
                <a:gd name="connsiteX84" fmla="*/ 2262187 w 3050381"/>
                <a:gd name="connsiteY84" fmla="*/ 1166812 h 1276350"/>
                <a:gd name="connsiteX85" fmla="*/ 2262187 w 3050381"/>
                <a:gd name="connsiteY85" fmla="*/ 1212056 h 1276350"/>
                <a:gd name="connsiteX86" fmla="*/ 2443162 w 3050381"/>
                <a:gd name="connsiteY86" fmla="*/ 1212056 h 1276350"/>
                <a:gd name="connsiteX87" fmla="*/ 2443162 w 3050381"/>
                <a:gd name="connsiteY87" fmla="*/ 1276350 h 1276350"/>
                <a:gd name="connsiteX88" fmla="*/ 3050381 w 3050381"/>
                <a:gd name="connsiteY88" fmla="*/ 1276350 h 1276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3050381" h="1276350">
                  <a:moveTo>
                    <a:pt x="0" y="0"/>
                  </a:moveTo>
                  <a:lnTo>
                    <a:pt x="185737" y="0"/>
                  </a:lnTo>
                  <a:lnTo>
                    <a:pt x="185737" y="42862"/>
                  </a:lnTo>
                  <a:lnTo>
                    <a:pt x="242887" y="42862"/>
                  </a:lnTo>
                  <a:lnTo>
                    <a:pt x="242887" y="69056"/>
                  </a:lnTo>
                  <a:lnTo>
                    <a:pt x="254793" y="69056"/>
                  </a:lnTo>
                  <a:lnTo>
                    <a:pt x="254793" y="95250"/>
                  </a:lnTo>
                  <a:lnTo>
                    <a:pt x="269081" y="95250"/>
                  </a:lnTo>
                  <a:lnTo>
                    <a:pt x="269081" y="138112"/>
                  </a:lnTo>
                  <a:lnTo>
                    <a:pt x="304800" y="138112"/>
                  </a:lnTo>
                  <a:lnTo>
                    <a:pt x="304800" y="138112"/>
                  </a:lnTo>
                  <a:lnTo>
                    <a:pt x="304800" y="138112"/>
                  </a:lnTo>
                  <a:lnTo>
                    <a:pt x="304800" y="157162"/>
                  </a:lnTo>
                  <a:lnTo>
                    <a:pt x="404812" y="157162"/>
                  </a:lnTo>
                  <a:lnTo>
                    <a:pt x="404812" y="176212"/>
                  </a:lnTo>
                  <a:lnTo>
                    <a:pt x="423862" y="176212"/>
                  </a:lnTo>
                  <a:lnTo>
                    <a:pt x="423862" y="202406"/>
                  </a:lnTo>
                  <a:lnTo>
                    <a:pt x="457200" y="202406"/>
                  </a:lnTo>
                  <a:lnTo>
                    <a:pt x="457200" y="211931"/>
                  </a:lnTo>
                  <a:lnTo>
                    <a:pt x="483393" y="211931"/>
                  </a:lnTo>
                  <a:lnTo>
                    <a:pt x="483393" y="223837"/>
                  </a:lnTo>
                  <a:lnTo>
                    <a:pt x="497681" y="223837"/>
                  </a:lnTo>
                  <a:lnTo>
                    <a:pt x="497681" y="278606"/>
                  </a:lnTo>
                  <a:lnTo>
                    <a:pt x="497681" y="278606"/>
                  </a:lnTo>
                  <a:lnTo>
                    <a:pt x="497681" y="328612"/>
                  </a:lnTo>
                  <a:lnTo>
                    <a:pt x="561975" y="328612"/>
                  </a:lnTo>
                  <a:lnTo>
                    <a:pt x="561975" y="357187"/>
                  </a:lnTo>
                  <a:lnTo>
                    <a:pt x="635793" y="357187"/>
                  </a:lnTo>
                  <a:lnTo>
                    <a:pt x="635793" y="385762"/>
                  </a:lnTo>
                  <a:lnTo>
                    <a:pt x="731043" y="385762"/>
                  </a:lnTo>
                  <a:lnTo>
                    <a:pt x="731043" y="407194"/>
                  </a:lnTo>
                  <a:lnTo>
                    <a:pt x="731043" y="407194"/>
                  </a:lnTo>
                  <a:lnTo>
                    <a:pt x="761999" y="411957"/>
                  </a:lnTo>
                  <a:lnTo>
                    <a:pt x="761999" y="438150"/>
                  </a:lnTo>
                  <a:lnTo>
                    <a:pt x="761999" y="492919"/>
                  </a:lnTo>
                  <a:lnTo>
                    <a:pt x="785812" y="492919"/>
                  </a:lnTo>
                  <a:lnTo>
                    <a:pt x="785812" y="523875"/>
                  </a:lnTo>
                  <a:lnTo>
                    <a:pt x="785812" y="523875"/>
                  </a:lnTo>
                  <a:lnTo>
                    <a:pt x="785812" y="557212"/>
                  </a:lnTo>
                  <a:lnTo>
                    <a:pt x="828675" y="557212"/>
                  </a:lnTo>
                  <a:lnTo>
                    <a:pt x="828675" y="566737"/>
                  </a:lnTo>
                  <a:lnTo>
                    <a:pt x="988218" y="566737"/>
                  </a:lnTo>
                  <a:lnTo>
                    <a:pt x="988218" y="566737"/>
                  </a:lnTo>
                  <a:lnTo>
                    <a:pt x="1004887" y="583406"/>
                  </a:lnTo>
                  <a:lnTo>
                    <a:pt x="1004887" y="616744"/>
                  </a:lnTo>
                  <a:lnTo>
                    <a:pt x="1019175" y="616744"/>
                  </a:lnTo>
                  <a:lnTo>
                    <a:pt x="1019175" y="683419"/>
                  </a:lnTo>
                  <a:lnTo>
                    <a:pt x="1042987" y="683419"/>
                  </a:lnTo>
                  <a:lnTo>
                    <a:pt x="1042987" y="702469"/>
                  </a:lnTo>
                  <a:lnTo>
                    <a:pt x="1214437" y="702469"/>
                  </a:lnTo>
                  <a:lnTo>
                    <a:pt x="1214437" y="716756"/>
                  </a:lnTo>
                  <a:lnTo>
                    <a:pt x="1245393" y="716756"/>
                  </a:lnTo>
                  <a:lnTo>
                    <a:pt x="1245393" y="735806"/>
                  </a:lnTo>
                  <a:lnTo>
                    <a:pt x="1264443" y="735806"/>
                  </a:lnTo>
                  <a:lnTo>
                    <a:pt x="1264443" y="762000"/>
                  </a:lnTo>
                  <a:lnTo>
                    <a:pt x="1264443" y="762000"/>
                  </a:lnTo>
                  <a:lnTo>
                    <a:pt x="1285874" y="783431"/>
                  </a:lnTo>
                  <a:lnTo>
                    <a:pt x="1347787" y="783431"/>
                  </a:lnTo>
                  <a:lnTo>
                    <a:pt x="1347787" y="804862"/>
                  </a:lnTo>
                  <a:lnTo>
                    <a:pt x="1433512" y="804862"/>
                  </a:lnTo>
                  <a:lnTo>
                    <a:pt x="1433512" y="821531"/>
                  </a:lnTo>
                  <a:lnTo>
                    <a:pt x="1459706" y="821531"/>
                  </a:lnTo>
                  <a:lnTo>
                    <a:pt x="1459706" y="821531"/>
                  </a:lnTo>
                  <a:lnTo>
                    <a:pt x="1459706" y="845344"/>
                  </a:lnTo>
                  <a:lnTo>
                    <a:pt x="1497806" y="845344"/>
                  </a:lnTo>
                  <a:lnTo>
                    <a:pt x="1497806" y="873919"/>
                  </a:lnTo>
                  <a:lnTo>
                    <a:pt x="1512093" y="873919"/>
                  </a:lnTo>
                  <a:lnTo>
                    <a:pt x="1512093" y="909637"/>
                  </a:lnTo>
                  <a:lnTo>
                    <a:pt x="1566862" y="909637"/>
                  </a:lnTo>
                  <a:lnTo>
                    <a:pt x="1566862" y="931069"/>
                  </a:lnTo>
                  <a:lnTo>
                    <a:pt x="1643062" y="931069"/>
                  </a:lnTo>
                  <a:lnTo>
                    <a:pt x="1643062" y="950119"/>
                  </a:lnTo>
                  <a:lnTo>
                    <a:pt x="1738312" y="950119"/>
                  </a:lnTo>
                  <a:lnTo>
                    <a:pt x="1738312" y="969169"/>
                  </a:lnTo>
                  <a:lnTo>
                    <a:pt x="1774031" y="969169"/>
                  </a:lnTo>
                  <a:lnTo>
                    <a:pt x="1774031" y="1004887"/>
                  </a:lnTo>
                  <a:lnTo>
                    <a:pt x="1995487" y="1004887"/>
                  </a:lnTo>
                  <a:lnTo>
                    <a:pt x="1995487" y="1031081"/>
                  </a:lnTo>
                  <a:lnTo>
                    <a:pt x="2081212" y="1031081"/>
                  </a:lnTo>
                  <a:lnTo>
                    <a:pt x="2081212" y="1064419"/>
                  </a:lnTo>
                  <a:lnTo>
                    <a:pt x="2102643" y="1064419"/>
                  </a:lnTo>
                  <a:lnTo>
                    <a:pt x="2102643" y="1109662"/>
                  </a:lnTo>
                  <a:lnTo>
                    <a:pt x="2243137" y="1109662"/>
                  </a:lnTo>
                  <a:lnTo>
                    <a:pt x="2243137" y="1166812"/>
                  </a:lnTo>
                  <a:lnTo>
                    <a:pt x="2262187" y="1166812"/>
                  </a:lnTo>
                  <a:lnTo>
                    <a:pt x="2262187" y="1212056"/>
                  </a:lnTo>
                  <a:lnTo>
                    <a:pt x="2443162" y="1212056"/>
                  </a:lnTo>
                  <a:lnTo>
                    <a:pt x="2443162" y="1276350"/>
                  </a:lnTo>
                  <a:lnTo>
                    <a:pt x="3050381" y="1276350"/>
                  </a:lnTo>
                </a:path>
              </a:pathLst>
            </a:custGeom>
            <a:noFill/>
            <a:ln w="28575">
              <a:solidFill>
                <a:schemeClr val="accent1"/>
              </a:solidFill>
              <a:miter lim="800000"/>
              <a:headEnd/>
              <a:tailEnd/>
            </a:ln>
          </p:spPr>
          <p:txBody>
            <a:bodyPr rtlCol="0" anchor="ctr"/>
            <a:lstStyle/>
            <a:p>
              <a:pPr algn="ctr"/>
              <a:endParaRPr lang="en-US" dirty="0"/>
            </a:p>
          </p:txBody>
        </p:sp>
        <p:sp>
          <p:nvSpPr>
            <p:cNvPr id="381" name="TextBox 380">
              <a:extLst>
                <a:ext uri="{FF2B5EF4-FFF2-40B4-BE49-F238E27FC236}">
                  <a16:creationId xmlns:a16="http://schemas.microsoft.com/office/drawing/2014/main" id="{76DBE3CC-BF20-4BBC-B492-128098E8BC2F}"/>
                </a:ext>
              </a:extLst>
            </p:cNvPr>
            <p:cNvSpPr txBox="1"/>
            <p:nvPr/>
          </p:nvSpPr>
          <p:spPr bwMode="auto">
            <a:xfrm>
              <a:off x="10809245" y="2219663"/>
              <a:ext cx="87295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Rucaparib</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Placebo</a:t>
              </a:r>
              <a:endParaRPr lang="en-US" sz="1400" dirty="0">
                <a:solidFill>
                  <a:schemeClr val="bg1"/>
                </a:solidFill>
                <a:latin typeface="Calibri" panose="020F0502020204030204" pitchFamily="34" charset="0"/>
              </a:endParaRPr>
            </a:p>
          </p:txBody>
        </p:sp>
        <p:cxnSp>
          <p:nvCxnSpPr>
            <p:cNvPr id="382" name="Straight Connector 381">
              <a:extLst>
                <a:ext uri="{FF2B5EF4-FFF2-40B4-BE49-F238E27FC236}">
                  <a16:creationId xmlns:a16="http://schemas.microsoft.com/office/drawing/2014/main" id="{89678C96-EDF0-4761-B516-02F357BADAF1}"/>
                </a:ext>
              </a:extLst>
            </p:cNvPr>
            <p:cNvCxnSpPr>
              <a:cxnSpLocks/>
            </p:cNvCxnSpPr>
            <p:nvPr/>
          </p:nvCxnSpPr>
          <p:spPr bwMode="auto">
            <a:xfrm>
              <a:off x="10512376" y="2541267"/>
              <a:ext cx="335328" cy="0"/>
            </a:xfrm>
            <a:prstGeom prst="line">
              <a:avLst/>
            </a:prstGeom>
            <a:noFill/>
            <a:ln w="28575" cap="flat" cmpd="sng" algn="ctr">
              <a:solidFill>
                <a:schemeClr val="accent3"/>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C8693A6A-2280-469E-AA5A-25C61DF77158}"/>
                </a:ext>
              </a:extLst>
            </p:cNvPr>
            <p:cNvCxnSpPr>
              <a:cxnSpLocks/>
            </p:cNvCxnSpPr>
            <p:nvPr/>
          </p:nvCxnSpPr>
          <p:spPr bwMode="auto">
            <a:xfrm>
              <a:off x="10512376" y="2364297"/>
              <a:ext cx="335328" cy="0"/>
            </a:xfrm>
            <a:prstGeom prst="line">
              <a:avLst/>
            </a:prstGeom>
            <a:noFill/>
            <a:ln w="28575" cap="flat" cmpd="sng" algn="ctr">
              <a:solidFill>
                <a:schemeClr val="accent1"/>
              </a:solidFill>
              <a:prstDash val="solid"/>
              <a:round/>
              <a:headEnd type="none" w="med" len="med"/>
              <a:tailEnd type="none" w="med" len="med"/>
            </a:ln>
            <a:effectLst/>
          </p:spPr>
        </p:cxnSp>
      </p:grpSp>
      <p:sp>
        <p:nvSpPr>
          <p:cNvPr id="386" name="TextBox 385">
            <a:extLst>
              <a:ext uri="{FF2B5EF4-FFF2-40B4-BE49-F238E27FC236}">
                <a16:creationId xmlns:a16="http://schemas.microsoft.com/office/drawing/2014/main" id="{C47F2638-5F2D-456A-BA04-F807CE10BF3A}"/>
              </a:ext>
            </a:extLst>
          </p:cNvPr>
          <p:cNvSpPr txBox="1"/>
          <p:nvPr/>
        </p:nvSpPr>
        <p:spPr bwMode="auto">
          <a:xfrm>
            <a:off x="8465603" y="4103457"/>
            <a:ext cx="34296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Mos</a:t>
            </a:r>
            <a:endParaRPr lang="en-US" sz="1400" b="1" dirty="0">
              <a:solidFill>
                <a:schemeClr val="bg1"/>
              </a:solidFill>
              <a:latin typeface="Calibri" panose="020F0502020204030204" pitchFamily="34" charset="0"/>
            </a:endParaRPr>
          </a:p>
        </p:txBody>
      </p:sp>
      <p:grpSp>
        <p:nvGrpSpPr>
          <p:cNvPr id="789" name="Group 788">
            <a:extLst>
              <a:ext uri="{FF2B5EF4-FFF2-40B4-BE49-F238E27FC236}">
                <a16:creationId xmlns:a16="http://schemas.microsoft.com/office/drawing/2014/main" id="{5F5D7397-4034-4CDF-9BEF-0CF5C5ADFD02}"/>
              </a:ext>
            </a:extLst>
          </p:cNvPr>
          <p:cNvGrpSpPr/>
          <p:nvPr/>
        </p:nvGrpSpPr>
        <p:grpSpPr>
          <a:xfrm>
            <a:off x="4088381" y="2027288"/>
            <a:ext cx="4134681" cy="2429020"/>
            <a:chOff x="4088381" y="2027288"/>
            <a:chExt cx="4134681" cy="2429020"/>
          </a:xfrm>
        </p:grpSpPr>
        <p:sp>
          <p:nvSpPr>
            <p:cNvPr id="388" name="Freeform: Shape 387">
              <a:extLst>
                <a:ext uri="{FF2B5EF4-FFF2-40B4-BE49-F238E27FC236}">
                  <a16:creationId xmlns:a16="http://schemas.microsoft.com/office/drawing/2014/main" id="{F006CE47-F97D-48B1-AA5B-B39FA2307717}"/>
                </a:ext>
              </a:extLst>
            </p:cNvPr>
            <p:cNvSpPr/>
            <p:nvPr/>
          </p:nvSpPr>
          <p:spPr bwMode="auto">
            <a:xfrm>
              <a:off x="4637952" y="2190951"/>
              <a:ext cx="3433325" cy="1681163"/>
            </a:xfrm>
            <a:custGeom>
              <a:avLst/>
              <a:gdLst>
                <a:gd name="connsiteX0" fmla="*/ 0 w 2326481"/>
                <a:gd name="connsiteY0" fmla="*/ 0 h 1681163"/>
                <a:gd name="connsiteX1" fmla="*/ 0 w 2326481"/>
                <a:gd name="connsiteY1" fmla="*/ 1681163 h 1681163"/>
                <a:gd name="connsiteX2" fmla="*/ 2326481 w 2326481"/>
                <a:gd name="connsiteY2" fmla="*/ 1681163 h 1681163"/>
              </a:gdLst>
              <a:ahLst/>
              <a:cxnLst>
                <a:cxn ang="0">
                  <a:pos x="connsiteX0" y="connsiteY0"/>
                </a:cxn>
                <a:cxn ang="0">
                  <a:pos x="connsiteX1" y="connsiteY1"/>
                </a:cxn>
                <a:cxn ang="0">
                  <a:pos x="connsiteX2" y="connsiteY2"/>
                </a:cxn>
              </a:cxnLst>
              <a:rect l="l" t="t" r="r" b="b"/>
              <a:pathLst>
                <a:path w="2326481" h="1681163">
                  <a:moveTo>
                    <a:pt x="0" y="0"/>
                  </a:moveTo>
                  <a:lnTo>
                    <a:pt x="0" y="1681163"/>
                  </a:lnTo>
                  <a:lnTo>
                    <a:pt x="2326481" y="1681163"/>
                  </a:lnTo>
                </a:path>
              </a:pathLst>
            </a:custGeom>
            <a:noFill/>
            <a:ln w="28575">
              <a:solidFill>
                <a:schemeClr val="bg1"/>
              </a:solidFill>
              <a:miter lim="800000"/>
              <a:headEnd/>
              <a:tailEnd/>
            </a:ln>
          </p:spPr>
          <p:txBody>
            <a:bodyPr rtlCol="0" anchor="ctr"/>
            <a:lstStyle/>
            <a:p>
              <a:pPr algn="ctr"/>
              <a:endParaRPr lang="en-US" dirty="0"/>
            </a:p>
          </p:txBody>
        </p:sp>
        <p:sp>
          <p:nvSpPr>
            <p:cNvPr id="390" name="TextBox 389">
              <a:extLst>
                <a:ext uri="{FF2B5EF4-FFF2-40B4-BE49-F238E27FC236}">
                  <a16:creationId xmlns:a16="http://schemas.microsoft.com/office/drawing/2014/main" id="{33FF6A54-3D36-49F4-A0DF-523527607A3E}"/>
                </a:ext>
              </a:extLst>
            </p:cNvPr>
            <p:cNvSpPr txBox="1"/>
            <p:nvPr/>
          </p:nvSpPr>
          <p:spPr bwMode="auto">
            <a:xfrm>
              <a:off x="7804364" y="3889696"/>
              <a:ext cx="4186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endParaRPr lang="en-US" b="0" dirty="0">
                <a:solidFill>
                  <a:schemeClr val="bg1"/>
                </a:solidFill>
                <a:latin typeface="Calibri" panose="020F0502020204030204" pitchFamily="34" charset="0"/>
              </a:endParaRPr>
            </a:p>
          </p:txBody>
        </p:sp>
        <p:sp>
          <p:nvSpPr>
            <p:cNvPr id="391" name="TextBox 390">
              <a:extLst>
                <a:ext uri="{FF2B5EF4-FFF2-40B4-BE49-F238E27FC236}">
                  <a16:creationId xmlns:a16="http://schemas.microsoft.com/office/drawing/2014/main" id="{D136E1CA-8CF8-48E0-ACD9-5564C69BC1BF}"/>
                </a:ext>
              </a:extLst>
            </p:cNvPr>
            <p:cNvSpPr txBox="1"/>
            <p:nvPr/>
          </p:nvSpPr>
          <p:spPr bwMode="auto">
            <a:xfrm>
              <a:off x="4640333" y="4086976"/>
              <a:ext cx="34296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Mos</a:t>
              </a:r>
              <a:endParaRPr lang="en-US" sz="1400" b="1" dirty="0">
                <a:solidFill>
                  <a:schemeClr val="bg1"/>
                </a:solidFill>
                <a:latin typeface="Calibri" panose="020F0502020204030204" pitchFamily="34" charset="0"/>
              </a:endParaRPr>
            </a:p>
          </p:txBody>
        </p:sp>
        <p:cxnSp>
          <p:nvCxnSpPr>
            <p:cNvPr id="392" name="Straight Connector 391">
              <a:extLst>
                <a:ext uri="{FF2B5EF4-FFF2-40B4-BE49-F238E27FC236}">
                  <a16:creationId xmlns:a16="http://schemas.microsoft.com/office/drawing/2014/main" id="{9E341300-7BD5-4530-8480-682F2172D803}"/>
                </a:ext>
              </a:extLst>
            </p:cNvPr>
            <p:cNvCxnSpPr>
              <a:cxnSpLocks/>
            </p:cNvCxnSpPr>
            <p:nvPr/>
          </p:nvCxnSpPr>
          <p:spPr bwMode="auto">
            <a:xfrm flipH="1">
              <a:off x="4588296" y="3869827"/>
              <a:ext cx="62774" cy="0"/>
            </a:xfrm>
            <a:prstGeom prst="line">
              <a:avLst/>
            </a:prstGeom>
            <a:noFill/>
            <a:ln w="28575" cap="flat" cmpd="sng" algn="ctr">
              <a:solidFill>
                <a:schemeClr val="bg1"/>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89677808-D4B1-4FF3-9B81-9EA155ABA3CF}"/>
                </a:ext>
              </a:extLst>
            </p:cNvPr>
            <p:cNvCxnSpPr>
              <a:cxnSpLocks/>
            </p:cNvCxnSpPr>
            <p:nvPr/>
          </p:nvCxnSpPr>
          <p:spPr bwMode="auto">
            <a:xfrm flipH="1">
              <a:off x="4588296" y="3451299"/>
              <a:ext cx="62774" cy="0"/>
            </a:xfrm>
            <a:prstGeom prst="line">
              <a:avLst/>
            </a:prstGeom>
            <a:noFill/>
            <a:ln w="28575" cap="flat" cmpd="sng" algn="ctr">
              <a:solidFill>
                <a:schemeClr val="bg1"/>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11B2F406-C884-491A-9AD2-2166CBAA8A43}"/>
                </a:ext>
              </a:extLst>
            </p:cNvPr>
            <p:cNvCxnSpPr>
              <a:cxnSpLocks/>
            </p:cNvCxnSpPr>
            <p:nvPr/>
          </p:nvCxnSpPr>
          <p:spPr bwMode="auto">
            <a:xfrm flipH="1">
              <a:off x="4588296" y="3032771"/>
              <a:ext cx="62774" cy="0"/>
            </a:xfrm>
            <a:prstGeom prst="line">
              <a:avLst/>
            </a:prstGeom>
            <a:noFill/>
            <a:ln w="28575" cap="flat" cmpd="sng" algn="ctr">
              <a:solidFill>
                <a:schemeClr val="bg1"/>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91D39CFD-B9CD-4E37-AF8C-FD49DAC4048E}"/>
                </a:ext>
              </a:extLst>
            </p:cNvPr>
            <p:cNvCxnSpPr>
              <a:cxnSpLocks/>
            </p:cNvCxnSpPr>
            <p:nvPr/>
          </p:nvCxnSpPr>
          <p:spPr bwMode="auto">
            <a:xfrm flipH="1">
              <a:off x="4588296" y="2614243"/>
              <a:ext cx="62774" cy="0"/>
            </a:xfrm>
            <a:prstGeom prst="line">
              <a:avLst/>
            </a:prstGeom>
            <a:noFill/>
            <a:ln w="28575" cap="flat" cmpd="sng" algn="ctr">
              <a:solidFill>
                <a:schemeClr val="bg1"/>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2578D676-DB22-4555-9D41-2C389BD2C4FB}"/>
                </a:ext>
              </a:extLst>
            </p:cNvPr>
            <p:cNvCxnSpPr>
              <a:cxnSpLocks/>
            </p:cNvCxnSpPr>
            <p:nvPr/>
          </p:nvCxnSpPr>
          <p:spPr bwMode="auto">
            <a:xfrm flipH="1">
              <a:off x="4588296" y="2195715"/>
              <a:ext cx="62774" cy="0"/>
            </a:xfrm>
            <a:prstGeom prst="line">
              <a:avLst/>
            </a:prstGeom>
            <a:noFill/>
            <a:ln w="28575" cap="flat" cmpd="sng" algn="ctr">
              <a:solidFill>
                <a:schemeClr val="bg1"/>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D4252B9A-9203-427D-BF4A-993B647CC3AB}"/>
                </a:ext>
              </a:extLst>
            </p:cNvPr>
            <p:cNvCxnSpPr>
              <a:cxnSpLocks/>
            </p:cNvCxnSpPr>
            <p:nvPr/>
          </p:nvCxnSpPr>
          <p:spPr bwMode="auto">
            <a:xfrm rot="5400000" flipH="1">
              <a:off x="4887552" y="3903501"/>
              <a:ext cx="62774" cy="0"/>
            </a:xfrm>
            <a:prstGeom prst="line">
              <a:avLst/>
            </a:prstGeom>
            <a:noFill/>
            <a:ln w="28575" cap="flat" cmpd="sng" algn="ctr">
              <a:solidFill>
                <a:schemeClr val="bg1"/>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F1CE0B40-FA53-4998-B5BC-59A8A1E43820}"/>
                </a:ext>
              </a:extLst>
            </p:cNvPr>
            <p:cNvCxnSpPr>
              <a:cxnSpLocks/>
            </p:cNvCxnSpPr>
            <p:nvPr/>
          </p:nvCxnSpPr>
          <p:spPr bwMode="auto">
            <a:xfrm rot="5400000" flipH="1">
              <a:off x="5449526" y="3903501"/>
              <a:ext cx="62774" cy="0"/>
            </a:xfrm>
            <a:prstGeom prst="line">
              <a:avLst/>
            </a:prstGeom>
            <a:noFill/>
            <a:ln w="28575" cap="flat" cmpd="sng" algn="ctr">
              <a:solidFill>
                <a:schemeClr val="bg1"/>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5DBD30AD-C626-4AC9-BEE7-D41AF20F5391}"/>
                </a:ext>
              </a:extLst>
            </p:cNvPr>
            <p:cNvCxnSpPr>
              <a:cxnSpLocks/>
            </p:cNvCxnSpPr>
            <p:nvPr/>
          </p:nvCxnSpPr>
          <p:spPr bwMode="auto">
            <a:xfrm rot="5400000" flipH="1">
              <a:off x="5730513" y="3903501"/>
              <a:ext cx="62774" cy="0"/>
            </a:xfrm>
            <a:prstGeom prst="line">
              <a:avLst/>
            </a:prstGeom>
            <a:noFill/>
            <a:ln w="28575" cap="flat" cmpd="sng" algn="ctr">
              <a:solidFill>
                <a:schemeClr val="bg1"/>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AE5A351D-1713-422C-9301-E8533DC31B13}"/>
                </a:ext>
              </a:extLst>
            </p:cNvPr>
            <p:cNvCxnSpPr>
              <a:cxnSpLocks/>
            </p:cNvCxnSpPr>
            <p:nvPr/>
          </p:nvCxnSpPr>
          <p:spPr bwMode="auto">
            <a:xfrm rot="5400000" flipH="1">
              <a:off x="6011500" y="3903501"/>
              <a:ext cx="62774" cy="0"/>
            </a:xfrm>
            <a:prstGeom prst="line">
              <a:avLst/>
            </a:prstGeom>
            <a:noFill/>
            <a:ln w="28575" cap="flat" cmpd="sng" algn="ctr">
              <a:solidFill>
                <a:schemeClr val="bg1"/>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A9DE7D42-CB5D-4007-B28F-77AAD1D8D89B}"/>
                </a:ext>
              </a:extLst>
            </p:cNvPr>
            <p:cNvCxnSpPr>
              <a:cxnSpLocks/>
            </p:cNvCxnSpPr>
            <p:nvPr/>
          </p:nvCxnSpPr>
          <p:spPr bwMode="auto">
            <a:xfrm rot="5400000" flipH="1">
              <a:off x="6292487" y="3903501"/>
              <a:ext cx="62774" cy="0"/>
            </a:xfrm>
            <a:prstGeom prst="line">
              <a:avLst/>
            </a:prstGeom>
            <a:noFill/>
            <a:ln w="28575" cap="flat" cmpd="sng" algn="ctr">
              <a:solidFill>
                <a:schemeClr val="bg1"/>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64147377-C2FF-40B7-AEFA-77A9D689BBE5}"/>
                </a:ext>
              </a:extLst>
            </p:cNvPr>
            <p:cNvCxnSpPr>
              <a:cxnSpLocks/>
            </p:cNvCxnSpPr>
            <p:nvPr/>
          </p:nvCxnSpPr>
          <p:spPr bwMode="auto">
            <a:xfrm rot="5400000" flipH="1">
              <a:off x="6573474" y="3903501"/>
              <a:ext cx="62774" cy="0"/>
            </a:xfrm>
            <a:prstGeom prst="line">
              <a:avLst/>
            </a:prstGeom>
            <a:noFill/>
            <a:ln w="28575" cap="flat" cmpd="sng" algn="ctr">
              <a:solidFill>
                <a:schemeClr val="bg1"/>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FBF759B2-643D-44F1-B6C5-2AFA386CFE03}"/>
                </a:ext>
              </a:extLst>
            </p:cNvPr>
            <p:cNvCxnSpPr>
              <a:cxnSpLocks/>
            </p:cNvCxnSpPr>
            <p:nvPr/>
          </p:nvCxnSpPr>
          <p:spPr bwMode="auto">
            <a:xfrm rot="5400000" flipH="1">
              <a:off x="6854461" y="3903501"/>
              <a:ext cx="62774" cy="0"/>
            </a:xfrm>
            <a:prstGeom prst="line">
              <a:avLst/>
            </a:prstGeom>
            <a:noFill/>
            <a:ln w="28575" cap="flat" cmpd="sng" algn="ctr">
              <a:solidFill>
                <a:schemeClr val="bg1"/>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C475A87D-8538-494E-A5F1-B4E362239226}"/>
                </a:ext>
              </a:extLst>
            </p:cNvPr>
            <p:cNvCxnSpPr>
              <a:cxnSpLocks/>
            </p:cNvCxnSpPr>
            <p:nvPr/>
          </p:nvCxnSpPr>
          <p:spPr bwMode="auto">
            <a:xfrm rot="5400000" flipH="1">
              <a:off x="7135448" y="3903501"/>
              <a:ext cx="62774" cy="0"/>
            </a:xfrm>
            <a:prstGeom prst="line">
              <a:avLst/>
            </a:prstGeom>
            <a:noFill/>
            <a:ln w="28575" cap="flat" cmpd="sng" algn="ctr">
              <a:solidFill>
                <a:schemeClr val="bg1"/>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AADBF2D2-49D4-472F-B717-ADA4ADA7B8C2}"/>
                </a:ext>
              </a:extLst>
            </p:cNvPr>
            <p:cNvCxnSpPr>
              <a:cxnSpLocks/>
            </p:cNvCxnSpPr>
            <p:nvPr/>
          </p:nvCxnSpPr>
          <p:spPr bwMode="auto">
            <a:xfrm rot="5400000" flipH="1">
              <a:off x="7416435" y="3903501"/>
              <a:ext cx="62774" cy="0"/>
            </a:xfrm>
            <a:prstGeom prst="line">
              <a:avLst/>
            </a:prstGeom>
            <a:noFill/>
            <a:ln w="28575" cap="flat" cmpd="sng" algn="ctr">
              <a:solidFill>
                <a:schemeClr val="bg1"/>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76295BB5-9D39-45DF-8A34-1DE3E085E5FA}"/>
                </a:ext>
              </a:extLst>
            </p:cNvPr>
            <p:cNvCxnSpPr>
              <a:cxnSpLocks/>
            </p:cNvCxnSpPr>
            <p:nvPr/>
          </p:nvCxnSpPr>
          <p:spPr bwMode="auto">
            <a:xfrm rot="5400000" flipH="1">
              <a:off x="7697422" y="3903501"/>
              <a:ext cx="62774" cy="0"/>
            </a:xfrm>
            <a:prstGeom prst="line">
              <a:avLst/>
            </a:prstGeom>
            <a:noFill/>
            <a:ln w="28575" cap="flat" cmpd="sng" algn="ctr">
              <a:solidFill>
                <a:schemeClr val="bg1"/>
              </a:solidFill>
              <a:prstDash val="solid"/>
              <a:round/>
              <a:headEnd type="none" w="med" len="med"/>
              <a:tailEnd type="none" w="med" len="med"/>
            </a:ln>
            <a:effectLst/>
          </p:spPr>
        </p:cxnSp>
        <p:cxnSp>
          <p:nvCxnSpPr>
            <p:cNvPr id="407" name="Straight Connector 406">
              <a:extLst>
                <a:ext uri="{FF2B5EF4-FFF2-40B4-BE49-F238E27FC236}">
                  <a16:creationId xmlns:a16="http://schemas.microsoft.com/office/drawing/2014/main" id="{8CDF2D97-EEE5-4A85-BD51-66DEF197DD77}"/>
                </a:ext>
              </a:extLst>
            </p:cNvPr>
            <p:cNvCxnSpPr>
              <a:cxnSpLocks/>
            </p:cNvCxnSpPr>
            <p:nvPr/>
          </p:nvCxnSpPr>
          <p:spPr bwMode="auto">
            <a:xfrm rot="5400000" flipH="1">
              <a:off x="7978410" y="3903501"/>
              <a:ext cx="62774" cy="0"/>
            </a:xfrm>
            <a:prstGeom prst="line">
              <a:avLst/>
            </a:prstGeom>
            <a:noFill/>
            <a:ln w="28575" cap="flat" cmpd="sng" algn="ctr">
              <a:solidFill>
                <a:schemeClr val="bg1"/>
              </a:solidFill>
              <a:prstDash val="solid"/>
              <a:round/>
              <a:headEnd type="none" w="med" len="med"/>
              <a:tailEnd type="none" w="med" len="med"/>
            </a:ln>
            <a:effectLst/>
          </p:spPr>
        </p:cxnSp>
        <p:sp>
          <p:nvSpPr>
            <p:cNvPr id="408" name="TextBox 407">
              <a:extLst>
                <a:ext uri="{FF2B5EF4-FFF2-40B4-BE49-F238E27FC236}">
                  <a16:creationId xmlns:a16="http://schemas.microsoft.com/office/drawing/2014/main" id="{9384F642-B0C7-49AA-B013-E4377E7ED524}"/>
                </a:ext>
              </a:extLst>
            </p:cNvPr>
            <p:cNvSpPr txBox="1"/>
            <p:nvPr/>
          </p:nvSpPr>
          <p:spPr bwMode="auto">
            <a:xfrm>
              <a:off x="4426222" y="3889696"/>
              <a:ext cx="4186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endParaRPr lang="en-US" b="0" dirty="0">
                <a:solidFill>
                  <a:schemeClr val="bg1"/>
                </a:solidFill>
                <a:latin typeface="Calibri" panose="020F0502020204030204" pitchFamily="34" charset="0"/>
              </a:endParaRPr>
            </a:p>
          </p:txBody>
        </p:sp>
        <p:sp>
          <p:nvSpPr>
            <p:cNvPr id="409" name="TextBox 408">
              <a:extLst>
                <a:ext uri="{FF2B5EF4-FFF2-40B4-BE49-F238E27FC236}">
                  <a16:creationId xmlns:a16="http://schemas.microsoft.com/office/drawing/2014/main" id="{80C0A1E7-AB62-4A6B-A0EC-ABBEBDB28F81}"/>
                </a:ext>
              </a:extLst>
            </p:cNvPr>
            <p:cNvSpPr txBox="1"/>
            <p:nvPr/>
          </p:nvSpPr>
          <p:spPr bwMode="auto">
            <a:xfrm>
              <a:off x="4707734" y="3889696"/>
              <a:ext cx="4186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endParaRPr lang="en-US" b="0" dirty="0">
                <a:solidFill>
                  <a:schemeClr val="bg1"/>
                </a:solidFill>
                <a:latin typeface="Calibri" panose="020F0502020204030204" pitchFamily="34" charset="0"/>
              </a:endParaRPr>
            </a:p>
          </p:txBody>
        </p:sp>
        <p:sp>
          <p:nvSpPr>
            <p:cNvPr id="410" name="TextBox 409">
              <a:extLst>
                <a:ext uri="{FF2B5EF4-FFF2-40B4-BE49-F238E27FC236}">
                  <a16:creationId xmlns:a16="http://schemas.microsoft.com/office/drawing/2014/main" id="{83120D2D-5429-4B8E-94B9-C91C54CBD77A}"/>
                </a:ext>
              </a:extLst>
            </p:cNvPr>
            <p:cNvSpPr txBox="1"/>
            <p:nvPr/>
          </p:nvSpPr>
          <p:spPr bwMode="auto">
            <a:xfrm>
              <a:off x="5270758" y="3889696"/>
              <a:ext cx="4186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endParaRPr lang="en-US" b="0" dirty="0">
                <a:solidFill>
                  <a:schemeClr val="bg1"/>
                </a:solidFill>
                <a:latin typeface="Calibri" panose="020F0502020204030204" pitchFamily="34" charset="0"/>
              </a:endParaRPr>
            </a:p>
          </p:txBody>
        </p:sp>
        <p:sp>
          <p:nvSpPr>
            <p:cNvPr id="411" name="TextBox 410">
              <a:extLst>
                <a:ext uri="{FF2B5EF4-FFF2-40B4-BE49-F238E27FC236}">
                  <a16:creationId xmlns:a16="http://schemas.microsoft.com/office/drawing/2014/main" id="{DF8F82C4-C706-431B-903D-DCE8674C9C1F}"/>
                </a:ext>
              </a:extLst>
            </p:cNvPr>
            <p:cNvSpPr txBox="1"/>
            <p:nvPr/>
          </p:nvSpPr>
          <p:spPr bwMode="auto">
            <a:xfrm>
              <a:off x="5552270" y="3889696"/>
              <a:ext cx="4186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8</a:t>
              </a:r>
              <a:endParaRPr lang="en-US" b="0" dirty="0">
                <a:solidFill>
                  <a:schemeClr val="bg1"/>
                </a:solidFill>
                <a:latin typeface="Calibri" panose="020F0502020204030204" pitchFamily="34" charset="0"/>
              </a:endParaRPr>
            </a:p>
          </p:txBody>
        </p:sp>
        <p:sp>
          <p:nvSpPr>
            <p:cNvPr id="412" name="TextBox 411">
              <a:extLst>
                <a:ext uri="{FF2B5EF4-FFF2-40B4-BE49-F238E27FC236}">
                  <a16:creationId xmlns:a16="http://schemas.microsoft.com/office/drawing/2014/main" id="{B1CDB4F1-4BF4-4AD3-AFE9-09F64B575031}"/>
                </a:ext>
              </a:extLst>
            </p:cNvPr>
            <p:cNvSpPr txBox="1"/>
            <p:nvPr/>
          </p:nvSpPr>
          <p:spPr bwMode="auto">
            <a:xfrm>
              <a:off x="5833782" y="3889696"/>
              <a:ext cx="4186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endParaRPr lang="en-US" b="0" dirty="0">
                <a:solidFill>
                  <a:schemeClr val="bg1"/>
                </a:solidFill>
                <a:latin typeface="Calibri" panose="020F0502020204030204" pitchFamily="34" charset="0"/>
              </a:endParaRPr>
            </a:p>
          </p:txBody>
        </p:sp>
        <p:sp>
          <p:nvSpPr>
            <p:cNvPr id="413" name="TextBox 412">
              <a:extLst>
                <a:ext uri="{FF2B5EF4-FFF2-40B4-BE49-F238E27FC236}">
                  <a16:creationId xmlns:a16="http://schemas.microsoft.com/office/drawing/2014/main" id="{7471439E-9E22-41EA-9E7E-79E7E545DAAF}"/>
                </a:ext>
              </a:extLst>
            </p:cNvPr>
            <p:cNvSpPr txBox="1"/>
            <p:nvPr/>
          </p:nvSpPr>
          <p:spPr bwMode="auto">
            <a:xfrm>
              <a:off x="6115294" y="3889696"/>
              <a:ext cx="4186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endParaRPr lang="en-US" b="0" dirty="0">
                <a:solidFill>
                  <a:schemeClr val="bg1"/>
                </a:solidFill>
                <a:latin typeface="Calibri" panose="020F0502020204030204" pitchFamily="34" charset="0"/>
              </a:endParaRPr>
            </a:p>
          </p:txBody>
        </p:sp>
        <p:sp>
          <p:nvSpPr>
            <p:cNvPr id="414" name="TextBox 413">
              <a:extLst>
                <a:ext uri="{FF2B5EF4-FFF2-40B4-BE49-F238E27FC236}">
                  <a16:creationId xmlns:a16="http://schemas.microsoft.com/office/drawing/2014/main" id="{09FB2E0B-DC03-464F-A09B-D1AE1F39440B}"/>
                </a:ext>
              </a:extLst>
            </p:cNvPr>
            <p:cNvSpPr txBox="1"/>
            <p:nvPr/>
          </p:nvSpPr>
          <p:spPr bwMode="auto">
            <a:xfrm>
              <a:off x="6396806" y="3889696"/>
              <a:ext cx="4186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14</a:t>
              </a:r>
              <a:endParaRPr lang="en-US" b="0" dirty="0">
                <a:solidFill>
                  <a:schemeClr val="bg1"/>
                </a:solidFill>
                <a:latin typeface="Calibri" panose="020F0502020204030204" pitchFamily="34" charset="0"/>
              </a:endParaRPr>
            </a:p>
          </p:txBody>
        </p:sp>
        <p:sp>
          <p:nvSpPr>
            <p:cNvPr id="415" name="TextBox 414">
              <a:extLst>
                <a:ext uri="{FF2B5EF4-FFF2-40B4-BE49-F238E27FC236}">
                  <a16:creationId xmlns:a16="http://schemas.microsoft.com/office/drawing/2014/main" id="{68894863-FA85-4230-90EF-04C3DCAF4601}"/>
                </a:ext>
              </a:extLst>
            </p:cNvPr>
            <p:cNvSpPr txBox="1"/>
            <p:nvPr/>
          </p:nvSpPr>
          <p:spPr bwMode="auto">
            <a:xfrm>
              <a:off x="6678318" y="3889696"/>
              <a:ext cx="4186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16</a:t>
              </a:r>
              <a:endParaRPr lang="en-US" b="0" dirty="0">
                <a:solidFill>
                  <a:schemeClr val="bg1"/>
                </a:solidFill>
                <a:latin typeface="Calibri" panose="020F0502020204030204" pitchFamily="34" charset="0"/>
              </a:endParaRPr>
            </a:p>
          </p:txBody>
        </p:sp>
        <p:sp>
          <p:nvSpPr>
            <p:cNvPr id="416" name="TextBox 415">
              <a:extLst>
                <a:ext uri="{FF2B5EF4-FFF2-40B4-BE49-F238E27FC236}">
                  <a16:creationId xmlns:a16="http://schemas.microsoft.com/office/drawing/2014/main" id="{71CB4900-9641-40E2-8CB2-D6552A8730DE}"/>
                </a:ext>
              </a:extLst>
            </p:cNvPr>
            <p:cNvSpPr txBox="1"/>
            <p:nvPr/>
          </p:nvSpPr>
          <p:spPr bwMode="auto">
            <a:xfrm>
              <a:off x="6959830" y="3889696"/>
              <a:ext cx="4186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endParaRPr lang="en-US" b="0" dirty="0">
                <a:solidFill>
                  <a:schemeClr val="bg1"/>
                </a:solidFill>
                <a:latin typeface="Calibri" panose="020F0502020204030204" pitchFamily="34" charset="0"/>
              </a:endParaRPr>
            </a:p>
          </p:txBody>
        </p:sp>
        <p:sp>
          <p:nvSpPr>
            <p:cNvPr id="417" name="TextBox 416">
              <a:extLst>
                <a:ext uri="{FF2B5EF4-FFF2-40B4-BE49-F238E27FC236}">
                  <a16:creationId xmlns:a16="http://schemas.microsoft.com/office/drawing/2014/main" id="{CA39ED2A-61B3-46F4-BB0C-2EDB5F9AAEA4}"/>
                </a:ext>
              </a:extLst>
            </p:cNvPr>
            <p:cNvSpPr txBox="1"/>
            <p:nvPr/>
          </p:nvSpPr>
          <p:spPr bwMode="auto">
            <a:xfrm>
              <a:off x="7241342" y="3889696"/>
              <a:ext cx="4186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20</a:t>
              </a:r>
              <a:endParaRPr lang="en-US" b="0" dirty="0">
                <a:solidFill>
                  <a:schemeClr val="bg1"/>
                </a:solidFill>
                <a:latin typeface="Calibri" panose="020F0502020204030204" pitchFamily="34" charset="0"/>
              </a:endParaRPr>
            </a:p>
          </p:txBody>
        </p:sp>
        <p:sp>
          <p:nvSpPr>
            <p:cNvPr id="418" name="TextBox 417">
              <a:extLst>
                <a:ext uri="{FF2B5EF4-FFF2-40B4-BE49-F238E27FC236}">
                  <a16:creationId xmlns:a16="http://schemas.microsoft.com/office/drawing/2014/main" id="{A0DBDEE5-C188-4ABB-9B8A-BC6E7962C63A}"/>
                </a:ext>
              </a:extLst>
            </p:cNvPr>
            <p:cNvSpPr txBox="1"/>
            <p:nvPr/>
          </p:nvSpPr>
          <p:spPr bwMode="auto">
            <a:xfrm>
              <a:off x="7522854" y="3889696"/>
              <a:ext cx="4186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22</a:t>
              </a:r>
              <a:endParaRPr lang="en-US" b="0" dirty="0">
                <a:solidFill>
                  <a:schemeClr val="bg1"/>
                </a:solidFill>
                <a:latin typeface="Calibri" panose="020F0502020204030204" pitchFamily="34" charset="0"/>
              </a:endParaRPr>
            </a:p>
          </p:txBody>
        </p:sp>
        <p:sp>
          <p:nvSpPr>
            <p:cNvPr id="419" name="TextBox 418">
              <a:extLst>
                <a:ext uri="{FF2B5EF4-FFF2-40B4-BE49-F238E27FC236}">
                  <a16:creationId xmlns:a16="http://schemas.microsoft.com/office/drawing/2014/main" id="{95A023F5-5881-4FC2-8A8F-A25840FF46CA}"/>
                </a:ext>
              </a:extLst>
            </p:cNvPr>
            <p:cNvSpPr txBox="1"/>
            <p:nvPr/>
          </p:nvSpPr>
          <p:spPr bwMode="auto">
            <a:xfrm>
              <a:off x="4088381" y="3701435"/>
              <a:ext cx="5317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endParaRPr lang="en-US" b="0" dirty="0">
                <a:solidFill>
                  <a:schemeClr val="bg1"/>
                </a:solidFill>
                <a:latin typeface="Calibri" panose="020F0502020204030204" pitchFamily="34" charset="0"/>
              </a:endParaRPr>
            </a:p>
          </p:txBody>
        </p:sp>
        <p:sp>
          <p:nvSpPr>
            <p:cNvPr id="420" name="TextBox 419">
              <a:extLst>
                <a:ext uri="{FF2B5EF4-FFF2-40B4-BE49-F238E27FC236}">
                  <a16:creationId xmlns:a16="http://schemas.microsoft.com/office/drawing/2014/main" id="{1A4DCE3D-DDA5-444A-82A9-7B628C5C754E}"/>
                </a:ext>
              </a:extLst>
            </p:cNvPr>
            <p:cNvSpPr txBox="1"/>
            <p:nvPr/>
          </p:nvSpPr>
          <p:spPr bwMode="auto">
            <a:xfrm>
              <a:off x="4088381" y="3282899"/>
              <a:ext cx="5317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endParaRPr lang="en-US" b="0" dirty="0">
                <a:solidFill>
                  <a:schemeClr val="bg1"/>
                </a:solidFill>
                <a:latin typeface="Calibri" panose="020F0502020204030204" pitchFamily="34" charset="0"/>
              </a:endParaRPr>
            </a:p>
          </p:txBody>
        </p:sp>
        <p:sp>
          <p:nvSpPr>
            <p:cNvPr id="422" name="TextBox 421">
              <a:extLst>
                <a:ext uri="{FF2B5EF4-FFF2-40B4-BE49-F238E27FC236}">
                  <a16:creationId xmlns:a16="http://schemas.microsoft.com/office/drawing/2014/main" id="{8DC4649A-754E-4464-9D8B-901F6383EFB9}"/>
                </a:ext>
              </a:extLst>
            </p:cNvPr>
            <p:cNvSpPr txBox="1"/>
            <p:nvPr/>
          </p:nvSpPr>
          <p:spPr bwMode="auto">
            <a:xfrm>
              <a:off x="4088381" y="2864362"/>
              <a:ext cx="5317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endParaRPr lang="en-US" b="0" dirty="0">
                <a:solidFill>
                  <a:schemeClr val="bg1"/>
                </a:solidFill>
                <a:latin typeface="Calibri" panose="020F0502020204030204" pitchFamily="34" charset="0"/>
              </a:endParaRPr>
            </a:p>
          </p:txBody>
        </p:sp>
        <p:sp>
          <p:nvSpPr>
            <p:cNvPr id="423" name="TextBox 422">
              <a:extLst>
                <a:ext uri="{FF2B5EF4-FFF2-40B4-BE49-F238E27FC236}">
                  <a16:creationId xmlns:a16="http://schemas.microsoft.com/office/drawing/2014/main" id="{E935A2C3-E057-4F21-83F0-A8FBCE66BF22}"/>
                </a:ext>
              </a:extLst>
            </p:cNvPr>
            <p:cNvSpPr txBox="1"/>
            <p:nvPr/>
          </p:nvSpPr>
          <p:spPr bwMode="auto">
            <a:xfrm>
              <a:off x="4093855" y="2445825"/>
              <a:ext cx="5317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endParaRPr lang="en-US" b="0" dirty="0">
                <a:solidFill>
                  <a:schemeClr val="bg1"/>
                </a:solidFill>
                <a:latin typeface="Calibri" panose="020F0502020204030204" pitchFamily="34" charset="0"/>
              </a:endParaRPr>
            </a:p>
          </p:txBody>
        </p:sp>
        <p:sp>
          <p:nvSpPr>
            <p:cNvPr id="424" name="TextBox 423">
              <a:extLst>
                <a:ext uri="{FF2B5EF4-FFF2-40B4-BE49-F238E27FC236}">
                  <a16:creationId xmlns:a16="http://schemas.microsoft.com/office/drawing/2014/main" id="{38E47FB1-D64F-4E00-A8FE-A1054064BB2B}"/>
                </a:ext>
              </a:extLst>
            </p:cNvPr>
            <p:cNvSpPr txBox="1"/>
            <p:nvPr/>
          </p:nvSpPr>
          <p:spPr bwMode="auto">
            <a:xfrm>
              <a:off x="4088381" y="2027288"/>
              <a:ext cx="5317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endParaRPr lang="en-US" b="0" dirty="0">
                <a:solidFill>
                  <a:schemeClr val="bg1"/>
                </a:solidFill>
                <a:latin typeface="Calibri" panose="020F0502020204030204" pitchFamily="34" charset="0"/>
              </a:endParaRPr>
            </a:p>
          </p:txBody>
        </p:sp>
        <p:cxnSp>
          <p:nvCxnSpPr>
            <p:cNvPr id="425" name="Straight Connector 424">
              <a:extLst>
                <a:ext uri="{FF2B5EF4-FFF2-40B4-BE49-F238E27FC236}">
                  <a16:creationId xmlns:a16="http://schemas.microsoft.com/office/drawing/2014/main" id="{CD5690C2-55A2-4BBD-A39E-0DF1E3B90746}"/>
                </a:ext>
              </a:extLst>
            </p:cNvPr>
            <p:cNvCxnSpPr>
              <a:cxnSpLocks/>
            </p:cNvCxnSpPr>
            <p:nvPr/>
          </p:nvCxnSpPr>
          <p:spPr bwMode="auto">
            <a:xfrm rot="5400000" flipH="1">
              <a:off x="4606565" y="3903501"/>
              <a:ext cx="62774" cy="0"/>
            </a:xfrm>
            <a:prstGeom prst="line">
              <a:avLst/>
            </a:prstGeom>
            <a:noFill/>
            <a:ln w="28575" cap="flat" cmpd="sng" algn="ctr">
              <a:solidFill>
                <a:schemeClr val="bg1"/>
              </a:solidFill>
              <a:prstDash val="solid"/>
              <a:round/>
              <a:headEnd type="none" w="med" len="med"/>
              <a:tailEnd type="none" w="med" len="med"/>
            </a:ln>
            <a:effectLst/>
          </p:spPr>
        </p:cxnSp>
        <p:cxnSp>
          <p:nvCxnSpPr>
            <p:cNvPr id="426" name="Straight Connector 425">
              <a:extLst>
                <a:ext uri="{FF2B5EF4-FFF2-40B4-BE49-F238E27FC236}">
                  <a16:creationId xmlns:a16="http://schemas.microsoft.com/office/drawing/2014/main" id="{A9906B4C-EF92-444A-87ED-19E4B1903DC9}"/>
                </a:ext>
              </a:extLst>
            </p:cNvPr>
            <p:cNvCxnSpPr>
              <a:cxnSpLocks/>
            </p:cNvCxnSpPr>
            <p:nvPr/>
          </p:nvCxnSpPr>
          <p:spPr bwMode="auto">
            <a:xfrm rot="5400000" flipH="1">
              <a:off x="5168539" y="3903501"/>
              <a:ext cx="62774" cy="0"/>
            </a:xfrm>
            <a:prstGeom prst="line">
              <a:avLst/>
            </a:prstGeom>
            <a:noFill/>
            <a:ln w="28575" cap="flat" cmpd="sng" algn="ctr">
              <a:solidFill>
                <a:schemeClr val="bg1"/>
              </a:solidFill>
              <a:prstDash val="solid"/>
              <a:round/>
              <a:headEnd type="none" w="med" len="med"/>
              <a:tailEnd type="none" w="med" len="med"/>
            </a:ln>
            <a:effectLst/>
          </p:spPr>
        </p:cxnSp>
        <p:sp>
          <p:nvSpPr>
            <p:cNvPr id="428" name="TextBox 427">
              <a:extLst>
                <a:ext uri="{FF2B5EF4-FFF2-40B4-BE49-F238E27FC236}">
                  <a16:creationId xmlns:a16="http://schemas.microsoft.com/office/drawing/2014/main" id="{4D486310-F401-49A6-A82F-74C4AFA7EDC8}"/>
                </a:ext>
              </a:extLst>
            </p:cNvPr>
            <p:cNvSpPr txBox="1"/>
            <p:nvPr/>
          </p:nvSpPr>
          <p:spPr bwMode="auto">
            <a:xfrm>
              <a:off x="4989246" y="3889696"/>
              <a:ext cx="4186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a:t>
              </a:r>
              <a:endParaRPr lang="en-US" b="0" dirty="0">
                <a:solidFill>
                  <a:schemeClr val="bg1"/>
                </a:solidFill>
                <a:latin typeface="Calibri" panose="020F0502020204030204" pitchFamily="34" charset="0"/>
              </a:endParaRPr>
            </a:p>
          </p:txBody>
        </p:sp>
        <p:sp>
          <p:nvSpPr>
            <p:cNvPr id="429" name="Freeform: Shape 428">
              <a:extLst>
                <a:ext uri="{FF2B5EF4-FFF2-40B4-BE49-F238E27FC236}">
                  <a16:creationId xmlns:a16="http://schemas.microsoft.com/office/drawing/2014/main" id="{0FB490C9-C13B-40AF-8684-E111AECB4750}"/>
                </a:ext>
              </a:extLst>
            </p:cNvPr>
            <p:cNvSpPr/>
            <p:nvPr/>
          </p:nvSpPr>
          <p:spPr bwMode="auto">
            <a:xfrm>
              <a:off x="4652048" y="2201526"/>
              <a:ext cx="3352800" cy="1391612"/>
            </a:xfrm>
            <a:custGeom>
              <a:avLst/>
              <a:gdLst>
                <a:gd name="connsiteX0" fmla="*/ 0 w 3352800"/>
                <a:gd name="connsiteY0" fmla="*/ 0 h 1391612"/>
                <a:gd name="connsiteX1" fmla="*/ 166255 w 3352800"/>
                <a:gd name="connsiteY1" fmla="*/ 0 h 1391612"/>
                <a:gd name="connsiteX2" fmla="*/ 166255 w 3352800"/>
                <a:gd name="connsiteY2" fmla="*/ 21551 h 1391612"/>
                <a:gd name="connsiteX3" fmla="*/ 240146 w 3352800"/>
                <a:gd name="connsiteY3" fmla="*/ 21551 h 1391612"/>
                <a:gd name="connsiteX4" fmla="*/ 240146 w 3352800"/>
                <a:gd name="connsiteY4" fmla="*/ 83127 h 1391612"/>
                <a:gd name="connsiteX5" fmla="*/ 258619 w 3352800"/>
                <a:gd name="connsiteY5" fmla="*/ 83127 h 1391612"/>
                <a:gd name="connsiteX6" fmla="*/ 258619 w 3352800"/>
                <a:gd name="connsiteY6" fmla="*/ 187806 h 1391612"/>
                <a:gd name="connsiteX7" fmla="*/ 283249 w 3352800"/>
                <a:gd name="connsiteY7" fmla="*/ 187806 h 1391612"/>
                <a:gd name="connsiteX8" fmla="*/ 283249 w 3352800"/>
                <a:gd name="connsiteY8" fmla="*/ 246303 h 1391612"/>
                <a:gd name="connsiteX9" fmla="*/ 400243 w 3352800"/>
                <a:gd name="connsiteY9" fmla="*/ 246303 h 1391612"/>
                <a:gd name="connsiteX10" fmla="*/ 400243 w 3352800"/>
                <a:gd name="connsiteY10" fmla="*/ 270933 h 1391612"/>
                <a:gd name="connsiteX11" fmla="*/ 427952 w 3352800"/>
                <a:gd name="connsiteY11" fmla="*/ 270933 h 1391612"/>
                <a:gd name="connsiteX12" fmla="*/ 427952 w 3352800"/>
                <a:gd name="connsiteY12" fmla="*/ 335588 h 1391612"/>
                <a:gd name="connsiteX13" fmla="*/ 471055 w 3352800"/>
                <a:gd name="connsiteY13" fmla="*/ 335588 h 1391612"/>
                <a:gd name="connsiteX14" fmla="*/ 471055 w 3352800"/>
                <a:gd name="connsiteY14" fmla="*/ 360218 h 1391612"/>
                <a:gd name="connsiteX15" fmla="*/ 504922 w 3352800"/>
                <a:gd name="connsiteY15" fmla="*/ 360218 h 1391612"/>
                <a:gd name="connsiteX16" fmla="*/ 504922 w 3352800"/>
                <a:gd name="connsiteY16" fmla="*/ 424872 h 1391612"/>
                <a:gd name="connsiteX17" fmla="*/ 520316 w 3352800"/>
                <a:gd name="connsiteY17" fmla="*/ 424872 h 1391612"/>
                <a:gd name="connsiteX18" fmla="*/ 520316 w 3352800"/>
                <a:gd name="connsiteY18" fmla="*/ 541866 h 1391612"/>
                <a:gd name="connsiteX19" fmla="*/ 532631 w 3352800"/>
                <a:gd name="connsiteY19" fmla="*/ 541866 h 1391612"/>
                <a:gd name="connsiteX20" fmla="*/ 532631 w 3352800"/>
                <a:gd name="connsiteY20" fmla="*/ 581891 h 1391612"/>
                <a:gd name="connsiteX21" fmla="*/ 541867 w 3352800"/>
                <a:gd name="connsiteY21" fmla="*/ 591127 h 1391612"/>
                <a:gd name="connsiteX22" fmla="*/ 551103 w 3352800"/>
                <a:gd name="connsiteY22" fmla="*/ 600363 h 1391612"/>
                <a:gd name="connsiteX23" fmla="*/ 551103 w 3352800"/>
                <a:gd name="connsiteY23" fmla="*/ 634230 h 1391612"/>
                <a:gd name="connsiteX24" fmla="*/ 569576 w 3352800"/>
                <a:gd name="connsiteY24" fmla="*/ 634230 h 1391612"/>
                <a:gd name="connsiteX25" fmla="*/ 569576 w 3352800"/>
                <a:gd name="connsiteY25" fmla="*/ 689648 h 1391612"/>
                <a:gd name="connsiteX26" fmla="*/ 692728 w 3352800"/>
                <a:gd name="connsiteY26" fmla="*/ 689648 h 1391612"/>
                <a:gd name="connsiteX27" fmla="*/ 692728 w 3352800"/>
                <a:gd name="connsiteY27" fmla="*/ 720436 h 1391612"/>
                <a:gd name="connsiteX28" fmla="*/ 754304 w 3352800"/>
                <a:gd name="connsiteY28" fmla="*/ 720436 h 1391612"/>
                <a:gd name="connsiteX29" fmla="*/ 754304 w 3352800"/>
                <a:gd name="connsiteY29" fmla="*/ 843588 h 1391612"/>
                <a:gd name="connsiteX30" fmla="*/ 791249 w 3352800"/>
                <a:gd name="connsiteY30" fmla="*/ 843588 h 1391612"/>
                <a:gd name="connsiteX31" fmla="*/ 791249 w 3352800"/>
                <a:gd name="connsiteY31" fmla="*/ 877454 h 1391612"/>
                <a:gd name="connsiteX32" fmla="*/ 809722 w 3352800"/>
                <a:gd name="connsiteY32" fmla="*/ 877454 h 1391612"/>
                <a:gd name="connsiteX33" fmla="*/ 809722 w 3352800"/>
                <a:gd name="connsiteY33" fmla="*/ 939030 h 1391612"/>
                <a:gd name="connsiteX34" fmla="*/ 1006764 w 3352800"/>
                <a:gd name="connsiteY34" fmla="*/ 939030 h 1391612"/>
                <a:gd name="connsiteX35" fmla="*/ 1006764 w 3352800"/>
                <a:gd name="connsiteY35" fmla="*/ 1074497 h 1391612"/>
                <a:gd name="connsiteX36" fmla="*/ 1028316 w 3352800"/>
                <a:gd name="connsiteY36" fmla="*/ 1074497 h 1391612"/>
                <a:gd name="connsiteX37" fmla="*/ 1028316 w 3352800"/>
                <a:gd name="connsiteY37" fmla="*/ 1191491 h 1391612"/>
                <a:gd name="connsiteX38" fmla="*/ 1145310 w 3352800"/>
                <a:gd name="connsiteY38" fmla="*/ 1191491 h 1391612"/>
                <a:gd name="connsiteX39" fmla="*/ 1145310 w 3352800"/>
                <a:gd name="connsiteY39" fmla="*/ 1231515 h 1391612"/>
                <a:gd name="connsiteX40" fmla="*/ 1280776 w 3352800"/>
                <a:gd name="connsiteY40" fmla="*/ 1231515 h 1391612"/>
                <a:gd name="connsiteX41" fmla="*/ 1280776 w 3352800"/>
                <a:gd name="connsiteY41" fmla="*/ 1311563 h 1391612"/>
                <a:gd name="connsiteX42" fmla="*/ 1548631 w 3352800"/>
                <a:gd name="connsiteY42" fmla="*/ 1311563 h 1391612"/>
                <a:gd name="connsiteX43" fmla="*/ 1548631 w 3352800"/>
                <a:gd name="connsiteY43" fmla="*/ 1391612 h 1391612"/>
                <a:gd name="connsiteX44" fmla="*/ 3352800 w 3352800"/>
                <a:gd name="connsiteY44" fmla="*/ 1391612 h 139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352800" h="1391612">
                  <a:moveTo>
                    <a:pt x="0" y="0"/>
                  </a:moveTo>
                  <a:lnTo>
                    <a:pt x="166255" y="0"/>
                  </a:lnTo>
                  <a:lnTo>
                    <a:pt x="166255" y="21551"/>
                  </a:lnTo>
                  <a:lnTo>
                    <a:pt x="240146" y="21551"/>
                  </a:lnTo>
                  <a:lnTo>
                    <a:pt x="240146" y="83127"/>
                  </a:lnTo>
                  <a:lnTo>
                    <a:pt x="258619" y="83127"/>
                  </a:lnTo>
                  <a:lnTo>
                    <a:pt x="258619" y="187806"/>
                  </a:lnTo>
                  <a:lnTo>
                    <a:pt x="283249" y="187806"/>
                  </a:lnTo>
                  <a:lnTo>
                    <a:pt x="283249" y="246303"/>
                  </a:lnTo>
                  <a:lnTo>
                    <a:pt x="400243" y="246303"/>
                  </a:lnTo>
                  <a:lnTo>
                    <a:pt x="400243" y="270933"/>
                  </a:lnTo>
                  <a:lnTo>
                    <a:pt x="427952" y="270933"/>
                  </a:lnTo>
                  <a:lnTo>
                    <a:pt x="427952" y="335588"/>
                  </a:lnTo>
                  <a:lnTo>
                    <a:pt x="471055" y="335588"/>
                  </a:lnTo>
                  <a:lnTo>
                    <a:pt x="471055" y="360218"/>
                  </a:lnTo>
                  <a:lnTo>
                    <a:pt x="504922" y="360218"/>
                  </a:lnTo>
                  <a:lnTo>
                    <a:pt x="504922" y="424872"/>
                  </a:lnTo>
                  <a:lnTo>
                    <a:pt x="520316" y="424872"/>
                  </a:lnTo>
                  <a:lnTo>
                    <a:pt x="520316" y="541866"/>
                  </a:lnTo>
                  <a:lnTo>
                    <a:pt x="532631" y="541866"/>
                  </a:lnTo>
                  <a:lnTo>
                    <a:pt x="532631" y="581891"/>
                  </a:lnTo>
                  <a:lnTo>
                    <a:pt x="541867" y="591127"/>
                  </a:lnTo>
                  <a:lnTo>
                    <a:pt x="551103" y="600363"/>
                  </a:lnTo>
                  <a:lnTo>
                    <a:pt x="551103" y="634230"/>
                  </a:lnTo>
                  <a:lnTo>
                    <a:pt x="569576" y="634230"/>
                  </a:lnTo>
                  <a:lnTo>
                    <a:pt x="569576" y="689648"/>
                  </a:lnTo>
                  <a:lnTo>
                    <a:pt x="692728" y="689648"/>
                  </a:lnTo>
                  <a:lnTo>
                    <a:pt x="692728" y="720436"/>
                  </a:lnTo>
                  <a:lnTo>
                    <a:pt x="754304" y="720436"/>
                  </a:lnTo>
                  <a:lnTo>
                    <a:pt x="754304" y="843588"/>
                  </a:lnTo>
                  <a:lnTo>
                    <a:pt x="791249" y="843588"/>
                  </a:lnTo>
                  <a:lnTo>
                    <a:pt x="791249" y="877454"/>
                  </a:lnTo>
                  <a:lnTo>
                    <a:pt x="809722" y="877454"/>
                  </a:lnTo>
                  <a:lnTo>
                    <a:pt x="809722" y="939030"/>
                  </a:lnTo>
                  <a:lnTo>
                    <a:pt x="1006764" y="939030"/>
                  </a:lnTo>
                  <a:lnTo>
                    <a:pt x="1006764" y="1074497"/>
                  </a:lnTo>
                  <a:lnTo>
                    <a:pt x="1028316" y="1074497"/>
                  </a:lnTo>
                  <a:lnTo>
                    <a:pt x="1028316" y="1191491"/>
                  </a:lnTo>
                  <a:lnTo>
                    <a:pt x="1145310" y="1191491"/>
                  </a:lnTo>
                  <a:lnTo>
                    <a:pt x="1145310" y="1231515"/>
                  </a:lnTo>
                  <a:lnTo>
                    <a:pt x="1280776" y="1231515"/>
                  </a:lnTo>
                  <a:lnTo>
                    <a:pt x="1280776" y="1311563"/>
                  </a:lnTo>
                  <a:lnTo>
                    <a:pt x="1548631" y="1311563"/>
                  </a:lnTo>
                  <a:lnTo>
                    <a:pt x="1548631" y="1391612"/>
                  </a:lnTo>
                  <a:lnTo>
                    <a:pt x="3352800" y="1391612"/>
                  </a:lnTo>
                </a:path>
              </a:pathLst>
            </a:custGeom>
            <a:noFill/>
            <a:ln w="28575">
              <a:solidFill>
                <a:schemeClr val="accent3"/>
              </a:solidFill>
              <a:miter lim="800000"/>
              <a:headEnd/>
              <a:tailEnd/>
            </a:ln>
          </p:spPr>
          <p:txBody>
            <a:bodyPr rtlCol="0" anchor="ctr"/>
            <a:lstStyle/>
            <a:p>
              <a:pPr algn="ctr"/>
              <a:endParaRPr lang="en-US" dirty="0"/>
            </a:p>
          </p:txBody>
        </p:sp>
        <p:grpSp>
          <p:nvGrpSpPr>
            <p:cNvPr id="433" name="Group 432">
              <a:extLst>
                <a:ext uri="{FF2B5EF4-FFF2-40B4-BE49-F238E27FC236}">
                  <a16:creationId xmlns:a16="http://schemas.microsoft.com/office/drawing/2014/main" id="{C9686A31-6816-4D58-958D-DA00C0196F60}"/>
                </a:ext>
              </a:extLst>
            </p:cNvPr>
            <p:cNvGrpSpPr/>
            <p:nvPr/>
          </p:nvGrpSpPr>
          <p:grpSpPr>
            <a:xfrm>
              <a:off x="4767355" y="2168196"/>
              <a:ext cx="91990" cy="91990"/>
              <a:chOff x="7241342" y="2685643"/>
              <a:chExt cx="91990" cy="91990"/>
            </a:xfrm>
          </p:grpSpPr>
          <p:cxnSp>
            <p:nvCxnSpPr>
              <p:cNvPr id="431" name="Straight Connector 430">
                <a:extLst>
                  <a:ext uri="{FF2B5EF4-FFF2-40B4-BE49-F238E27FC236}">
                    <a16:creationId xmlns:a16="http://schemas.microsoft.com/office/drawing/2014/main" id="{B8E5661B-A745-463C-A054-A88E7E10C63B}"/>
                  </a:ext>
                </a:extLst>
              </p:cNvPr>
              <p:cNvCxnSpPr>
                <a:cxnSpLocks/>
              </p:cNvCxnSpPr>
              <p:nvPr/>
            </p:nvCxnSpPr>
            <p:spPr bwMode="auto">
              <a:xfrm>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432" name="Straight Connector 431">
                <a:extLst>
                  <a:ext uri="{FF2B5EF4-FFF2-40B4-BE49-F238E27FC236}">
                    <a16:creationId xmlns:a16="http://schemas.microsoft.com/office/drawing/2014/main" id="{1C1806B8-AABD-4594-AD53-D05AA556DE43}"/>
                  </a:ext>
                </a:extLst>
              </p:cNvPr>
              <p:cNvCxnSpPr>
                <a:cxnSpLocks/>
              </p:cNvCxnSpPr>
              <p:nvPr/>
            </p:nvCxnSpPr>
            <p:spPr bwMode="auto">
              <a:xfrm rot="5400000">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34" name="Group 433">
              <a:extLst>
                <a:ext uri="{FF2B5EF4-FFF2-40B4-BE49-F238E27FC236}">
                  <a16:creationId xmlns:a16="http://schemas.microsoft.com/office/drawing/2014/main" id="{C719807F-F0A7-43C5-9A5F-F9E8512378EA}"/>
                </a:ext>
              </a:extLst>
            </p:cNvPr>
            <p:cNvGrpSpPr/>
            <p:nvPr/>
          </p:nvGrpSpPr>
          <p:grpSpPr>
            <a:xfrm>
              <a:off x="4796801" y="2175668"/>
              <a:ext cx="91990" cy="91990"/>
              <a:chOff x="7241342" y="2685643"/>
              <a:chExt cx="91990" cy="91990"/>
            </a:xfrm>
          </p:grpSpPr>
          <p:cxnSp>
            <p:nvCxnSpPr>
              <p:cNvPr id="435" name="Straight Connector 434">
                <a:extLst>
                  <a:ext uri="{FF2B5EF4-FFF2-40B4-BE49-F238E27FC236}">
                    <a16:creationId xmlns:a16="http://schemas.microsoft.com/office/drawing/2014/main" id="{F7406216-9E68-4F20-B1E3-BB1DD1CEA1E6}"/>
                  </a:ext>
                </a:extLst>
              </p:cNvPr>
              <p:cNvCxnSpPr>
                <a:cxnSpLocks/>
              </p:cNvCxnSpPr>
              <p:nvPr/>
            </p:nvCxnSpPr>
            <p:spPr bwMode="auto">
              <a:xfrm>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6EE0855A-BFE7-4D4E-BB25-03FE35C28EC3}"/>
                  </a:ext>
                </a:extLst>
              </p:cNvPr>
              <p:cNvCxnSpPr>
                <a:cxnSpLocks/>
              </p:cNvCxnSpPr>
              <p:nvPr/>
            </p:nvCxnSpPr>
            <p:spPr bwMode="auto">
              <a:xfrm rot="5400000">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37" name="Group 436">
              <a:extLst>
                <a:ext uri="{FF2B5EF4-FFF2-40B4-BE49-F238E27FC236}">
                  <a16:creationId xmlns:a16="http://schemas.microsoft.com/office/drawing/2014/main" id="{F7F93DD4-269F-4901-8A63-3F05AC1A4127}"/>
                </a:ext>
              </a:extLst>
            </p:cNvPr>
            <p:cNvGrpSpPr/>
            <p:nvPr/>
          </p:nvGrpSpPr>
          <p:grpSpPr>
            <a:xfrm>
              <a:off x="4830311" y="2202235"/>
              <a:ext cx="91990" cy="91990"/>
              <a:chOff x="7241342" y="2685643"/>
              <a:chExt cx="91990" cy="91990"/>
            </a:xfrm>
          </p:grpSpPr>
          <p:cxnSp>
            <p:nvCxnSpPr>
              <p:cNvPr id="438" name="Straight Connector 437">
                <a:extLst>
                  <a:ext uri="{FF2B5EF4-FFF2-40B4-BE49-F238E27FC236}">
                    <a16:creationId xmlns:a16="http://schemas.microsoft.com/office/drawing/2014/main" id="{35E2FA21-8B83-492B-92A7-360D55DCCC64}"/>
                  </a:ext>
                </a:extLst>
              </p:cNvPr>
              <p:cNvCxnSpPr>
                <a:cxnSpLocks/>
              </p:cNvCxnSpPr>
              <p:nvPr/>
            </p:nvCxnSpPr>
            <p:spPr bwMode="auto">
              <a:xfrm>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439" name="Straight Connector 438">
                <a:extLst>
                  <a:ext uri="{FF2B5EF4-FFF2-40B4-BE49-F238E27FC236}">
                    <a16:creationId xmlns:a16="http://schemas.microsoft.com/office/drawing/2014/main" id="{7256854F-B849-4927-9EB4-075CBAC60432}"/>
                  </a:ext>
                </a:extLst>
              </p:cNvPr>
              <p:cNvCxnSpPr>
                <a:cxnSpLocks/>
              </p:cNvCxnSpPr>
              <p:nvPr/>
            </p:nvCxnSpPr>
            <p:spPr bwMode="auto">
              <a:xfrm rot="5400000">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40" name="Group 439">
              <a:extLst>
                <a:ext uri="{FF2B5EF4-FFF2-40B4-BE49-F238E27FC236}">
                  <a16:creationId xmlns:a16="http://schemas.microsoft.com/office/drawing/2014/main" id="{6D83070B-8D77-48A7-9F8A-9AD721DCDB76}"/>
                </a:ext>
              </a:extLst>
            </p:cNvPr>
            <p:cNvGrpSpPr/>
            <p:nvPr/>
          </p:nvGrpSpPr>
          <p:grpSpPr>
            <a:xfrm>
              <a:off x="4852853" y="2235805"/>
              <a:ext cx="91990" cy="91990"/>
              <a:chOff x="7241342" y="2685643"/>
              <a:chExt cx="91990" cy="91990"/>
            </a:xfrm>
          </p:grpSpPr>
          <p:cxnSp>
            <p:nvCxnSpPr>
              <p:cNvPr id="441" name="Straight Connector 440">
                <a:extLst>
                  <a:ext uri="{FF2B5EF4-FFF2-40B4-BE49-F238E27FC236}">
                    <a16:creationId xmlns:a16="http://schemas.microsoft.com/office/drawing/2014/main" id="{2ACE7815-4E08-425D-86DC-D00BC116A7FE}"/>
                  </a:ext>
                </a:extLst>
              </p:cNvPr>
              <p:cNvCxnSpPr>
                <a:cxnSpLocks/>
              </p:cNvCxnSpPr>
              <p:nvPr/>
            </p:nvCxnSpPr>
            <p:spPr bwMode="auto">
              <a:xfrm>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442" name="Straight Connector 441">
                <a:extLst>
                  <a:ext uri="{FF2B5EF4-FFF2-40B4-BE49-F238E27FC236}">
                    <a16:creationId xmlns:a16="http://schemas.microsoft.com/office/drawing/2014/main" id="{7205DABA-9D4F-41F3-AD59-0EF32759B5F1}"/>
                  </a:ext>
                </a:extLst>
              </p:cNvPr>
              <p:cNvCxnSpPr>
                <a:cxnSpLocks/>
              </p:cNvCxnSpPr>
              <p:nvPr/>
            </p:nvCxnSpPr>
            <p:spPr bwMode="auto">
              <a:xfrm rot="5400000">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43" name="Group 442">
              <a:extLst>
                <a:ext uri="{FF2B5EF4-FFF2-40B4-BE49-F238E27FC236}">
                  <a16:creationId xmlns:a16="http://schemas.microsoft.com/office/drawing/2014/main" id="{6BDA3D38-D851-432F-BBDA-78EBDE762B98}"/>
                </a:ext>
              </a:extLst>
            </p:cNvPr>
            <p:cNvGrpSpPr/>
            <p:nvPr/>
          </p:nvGrpSpPr>
          <p:grpSpPr>
            <a:xfrm>
              <a:off x="4857876" y="2260186"/>
              <a:ext cx="91990" cy="91990"/>
              <a:chOff x="7241342" y="2685643"/>
              <a:chExt cx="91990" cy="91990"/>
            </a:xfrm>
          </p:grpSpPr>
          <p:cxnSp>
            <p:nvCxnSpPr>
              <p:cNvPr id="444" name="Straight Connector 443">
                <a:extLst>
                  <a:ext uri="{FF2B5EF4-FFF2-40B4-BE49-F238E27FC236}">
                    <a16:creationId xmlns:a16="http://schemas.microsoft.com/office/drawing/2014/main" id="{E9767211-027F-4EC2-BD88-3C9D02764DBD}"/>
                  </a:ext>
                </a:extLst>
              </p:cNvPr>
              <p:cNvCxnSpPr>
                <a:cxnSpLocks/>
              </p:cNvCxnSpPr>
              <p:nvPr/>
            </p:nvCxnSpPr>
            <p:spPr bwMode="auto">
              <a:xfrm>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445" name="Straight Connector 444">
                <a:extLst>
                  <a:ext uri="{FF2B5EF4-FFF2-40B4-BE49-F238E27FC236}">
                    <a16:creationId xmlns:a16="http://schemas.microsoft.com/office/drawing/2014/main" id="{8171F34F-CCDD-437F-A28F-BF375EB8A545}"/>
                  </a:ext>
                </a:extLst>
              </p:cNvPr>
              <p:cNvCxnSpPr>
                <a:cxnSpLocks/>
              </p:cNvCxnSpPr>
              <p:nvPr/>
            </p:nvCxnSpPr>
            <p:spPr bwMode="auto">
              <a:xfrm rot="5400000">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46" name="Group 445">
              <a:extLst>
                <a:ext uri="{FF2B5EF4-FFF2-40B4-BE49-F238E27FC236}">
                  <a16:creationId xmlns:a16="http://schemas.microsoft.com/office/drawing/2014/main" id="{19CB1C84-D7A3-4371-8218-2307C03EF3F1}"/>
                </a:ext>
              </a:extLst>
            </p:cNvPr>
            <p:cNvGrpSpPr/>
            <p:nvPr/>
          </p:nvGrpSpPr>
          <p:grpSpPr>
            <a:xfrm>
              <a:off x="4870346" y="2309272"/>
              <a:ext cx="91990" cy="91990"/>
              <a:chOff x="7241342" y="2685643"/>
              <a:chExt cx="91990" cy="91990"/>
            </a:xfrm>
          </p:grpSpPr>
          <p:cxnSp>
            <p:nvCxnSpPr>
              <p:cNvPr id="447" name="Straight Connector 446">
                <a:extLst>
                  <a:ext uri="{FF2B5EF4-FFF2-40B4-BE49-F238E27FC236}">
                    <a16:creationId xmlns:a16="http://schemas.microsoft.com/office/drawing/2014/main" id="{5427D245-128D-485A-A7E3-865FF88AEF2D}"/>
                  </a:ext>
                </a:extLst>
              </p:cNvPr>
              <p:cNvCxnSpPr>
                <a:cxnSpLocks/>
              </p:cNvCxnSpPr>
              <p:nvPr/>
            </p:nvCxnSpPr>
            <p:spPr bwMode="auto">
              <a:xfrm>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448" name="Straight Connector 447">
                <a:extLst>
                  <a:ext uri="{FF2B5EF4-FFF2-40B4-BE49-F238E27FC236}">
                    <a16:creationId xmlns:a16="http://schemas.microsoft.com/office/drawing/2014/main" id="{EBFA5C04-8A1B-42E2-A27E-B5E809227C23}"/>
                  </a:ext>
                </a:extLst>
              </p:cNvPr>
              <p:cNvCxnSpPr>
                <a:cxnSpLocks/>
              </p:cNvCxnSpPr>
              <p:nvPr/>
            </p:nvCxnSpPr>
            <p:spPr bwMode="auto">
              <a:xfrm rot="5400000">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49" name="Group 448">
              <a:extLst>
                <a:ext uri="{FF2B5EF4-FFF2-40B4-BE49-F238E27FC236}">
                  <a16:creationId xmlns:a16="http://schemas.microsoft.com/office/drawing/2014/main" id="{522B4D97-8196-4373-B472-14B82C89D1AA}"/>
                </a:ext>
              </a:extLst>
            </p:cNvPr>
            <p:cNvGrpSpPr/>
            <p:nvPr/>
          </p:nvGrpSpPr>
          <p:grpSpPr>
            <a:xfrm>
              <a:off x="4873760" y="2345275"/>
              <a:ext cx="91990" cy="91990"/>
              <a:chOff x="7241342" y="2685643"/>
              <a:chExt cx="91990" cy="91990"/>
            </a:xfrm>
          </p:grpSpPr>
          <p:cxnSp>
            <p:nvCxnSpPr>
              <p:cNvPr id="450" name="Straight Connector 449">
                <a:extLst>
                  <a:ext uri="{FF2B5EF4-FFF2-40B4-BE49-F238E27FC236}">
                    <a16:creationId xmlns:a16="http://schemas.microsoft.com/office/drawing/2014/main" id="{A0D749C0-92D9-4D1D-BEC1-811F80A5F68A}"/>
                  </a:ext>
                </a:extLst>
              </p:cNvPr>
              <p:cNvCxnSpPr>
                <a:cxnSpLocks/>
              </p:cNvCxnSpPr>
              <p:nvPr/>
            </p:nvCxnSpPr>
            <p:spPr bwMode="auto">
              <a:xfrm>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451" name="Straight Connector 450">
                <a:extLst>
                  <a:ext uri="{FF2B5EF4-FFF2-40B4-BE49-F238E27FC236}">
                    <a16:creationId xmlns:a16="http://schemas.microsoft.com/office/drawing/2014/main" id="{A08D2F34-EE5C-4553-9A4D-BA545FC08FF3}"/>
                  </a:ext>
                </a:extLst>
              </p:cNvPr>
              <p:cNvCxnSpPr>
                <a:cxnSpLocks/>
              </p:cNvCxnSpPr>
              <p:nvPr/>
            </p:nvCxnSpPr>
            <p:spPr bwMode="auto">
              <a:xfrm rot="5400000">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52" name="Group 451">
              <a:extLst>
                <a:ext uri="{FF2B5EF4-FFF2-40B4-BE49-F238E27FC236}">
                  <a16:creationId xmlns:a16="http://schemas.microsoft.com/office/drawing/2014/main" id="{9D9B9ECB-C36D-4094-B98C-30E01DD90A1F}"/>
                </a:ext>
              </a:extLst>
            </p:cNvPr>
            <p:cNvGrpSpPr/>
            <p:nvPr/>
          </p:nvGrpSpPr>
          <p:grpSpPr>
            <a:xfrm>
              <a:off x="4885259" y="2376556"/>
              <a:ext cx="91990" cy="91990"/>
              <a:chOff x="7241342" y="2685643"/>
              <a:chExt cx="91990" cy="91990"/>
            </a:xfrm>
          </p:grpSpPr>
          <p:cxnSp>
            <p:nvCxnSpPr>
              <p:cNvPr id="453" name="Straight Connector 452">
                <a:extLst>
                  <a:ext uri="{FF2B5EF4-FFF2-40B4-BE49-F238E27FC236}">
                    <a16:creationId xmlns:a16="http://schemas.microsoft.com/office/drawing/2014/main" id="{B00E9BFF-78DE-42BB-ADCB-7582AE3D6C44}"/>
                  </a:ext>
                </a:extLst>
              </p:cNvPr>
              <p:cNvCxnSpPr>
                <a:cxnSpLocks/>
              </p:cNvCxnSpPr>
              <p:nvPr/>
            </p:nvCxnSpPr>
            <p:spPr bwMode="auto">
              <a:xfrm>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454" name="Straight Connector 453">
                <a:extLst>
                  <a:ext uri="{FF2B5EF4-FFF2-40B4-BE49-F238E27FC236}">
                    <a16:creationId xmlns:a16="http://schemas.microsoft.com/office/drawing/2014/main" id="{54927778-7692-4EA4-A492-767B553AEC9B}"/>
                  </a:ext>
                </a:extLst>
              </p:cNvPr>
              <p:cNvCxnSpPr>
                <a:cxnSpLocks/>
              </p:cNvCxnSpPr>
              <p:nvPr/>
            </p:nvCxnSpPr>
            <p:spPr bwMode="auto">
              <a:xfrm rot="5400000">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55" name="Group 454">
              <a:extLst>
                <a:ext uri="{FF2B5EF4-FFF2-40B4-BE49-F238E27FC236}">
                  <a16:creationId xmlns:a16="http://schemas.microsoft.com/office/drawing/2014/main" id="{CD4A1F80-A36B-4C4E-9EDD-D8C04F5F5CCB}"/>
                </a:ext>
              </a:extLst>
            </p:cNvPr>
            <p:cNvGrpSpPr/>
            <p:nvPr/>
          </p:nvGrpSpPr>
          <p:grpSpPr>
            <a:xfrm>
              <a:off x="4903871" y="2391270"/>
              <a:ext cx="91990" cy="91990"/>
              <a:chOff x="7241342" y="2685643"/>
              <a:chExt cx="91990" cy="91990"/>
            </a:xfrm>
          </p:grpSpPr>
          <p:cxnSp>
            <p:nvCxnSpPr>
              <p:cNvPr id="456" name="Straight Connector 455">
                <a:extLst>
                  <a:ext uri="{FF2B5EF4-FFF2-40B4-BE49-F238E27FC236}">
                    <a16:creationId xmlns:a16="http://schemas.microsoft.com/office/drawing/2014/main" id="{12688643-6376-4362-8D5E-BDCA00AA8477}"/>
                  </a:ext>
                </a:extLst>
              </p:cNvPr>
              <p:cNvCxnSpPr>
                <a:cxnSpLocks/>
              </p:cNvCxnSpPr>
              <p:nvPr/>
            </p:nvCxnSpPr>
            <p:spPr bwMode="auto">
              <a:xfrm>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457" name="Straight Connector 456">
                <a:extLst>
                  <a:ext uri="{FF2B5EF4-FFF2-40B4-BE49-F238E27FC236}">
                    <a16:creationId xmlns:a16="http://schemas.microsoft.com/office/drawing/2014/main" id="{0C2ECD06-2BB0-4BC4-85F3-3187E3AABD98}"/>
                  </a:ext>
                </a:extLst>
              </p:cNvPr>
              <p:cNvCxnSpPr>
                <a:cxnSpLocks/>
              </p:cNvCxnSpPr>
              <p:nvPr/>
            </p:nvCxnSpPr>
            <p:spPr bwMode="auto">
              <a:xfrm rot="5400000">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58" name="Group 457">
              <a:extLst>
                <a:ext uri="{FF2B5EF4-FFF2-40B4-BE49-F238E27FC236}">
                  <a16:creationId xmlns:a16="http://schemas.microsoft.com/office/drawing/2014/main" id="{7D3F7EE4-25AE-452F-BEDD-5D9BE746EC2B}"/>
                </a:ext>
              </a:extLst>
            </p:cNvPr>
            <p:cNvGrpSpPr/>
            <p:nvPr/>
          </p:nvGrpSpPr>
          <p:grpSpPr>
            <a:xfrm>
              <a:off x="4977249" y="2401034"/>
              <a:ext cx="91990" cy="91990"/>
              <a:chOff x="7241342" y="2685643"/>
              <a:chExt cx="91990" cy="91990"/>
            </a:xfrm>
          </p:grpSpPr>
          <p:cxnSp>
            <p:nvCxnSpPr>
              <p:cNvPr id="459" name="Straight Connector 458">
                <a:extLst>
                  <a:ext uri="{FF2B5EF4-FFF2-40B4-BE49-F238E27FC236}">
                    <a16:creationId xmlns:a16="http://schemas.microsoft.com/office/drawing/2014/main" id="{9A81896E-79AA-4562-892B-53EC4D9EBE49}"/>
                  </a:ext>
                </a:extLst>
              </p:cNvPr>
              <p:cNvCxnSpPr>
                <a:cxnSpLocks/>
              </p:cNvCxnSpPr>
              <p:nvPr/>
            </p:nvCxnSpPr>
            <p:spPr bwMode="auto">
              <a:xfrm>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460" name="Straight Connector 459">
                <a:extLst>
                  <a:ext uri="{FF2B5EF4-FFF2-40B4-BE49-F238E27FC236}">
                    <a16:creationId xmlns:a16="http://schemas.microsoft.com/office/drawing/2014/main" id="{4C2C0959-086E-4585-91B8-173A81A34980}"/>
                  </a:ext>
                </a:extLst>
              </p:cNvPr>
              <p:cNvCxnSpPr>
                <a:cxnSpLocks/>
              </p:cNvCxnSpPr>
              <p:nvPr/>
            </p:nvCxnSpPr>
            <p:spPr bwMode="auto">
              <a:xfrm rot="5400000">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61" name="Group 460">
              <a:extLst>
                <a:ext uri="{FF2B5EF4-FFF2-40B4-BE49-F238E27FC236}">
                  <a16:creationId xmlns:a16="http://schemas.microsoft.com/office/drawing/2014/main" id="{DEDA4488-30EC-4C4B-A2C7-55DBADB67A36}"/>
                </a:ext>
              </a:extLst>
            </p:cNvPr>
            <p:cNvGrpSpPr/>
            <p:nvPr/>
          </p:nvGrpSpPr>
          <p:grpSpPr>
            <a:xfrm>
              <a:off x="5012243" y="2431120"/>
              <a:ext cx="91990" cy="91990"/>
              <a:chOff x="7241342" y="2685643"/>
              <a:chExt cx="91990" cy="91990"/>
            </a:xfrm>
          </p:grpSpPr>
          <p:cxnSp>
            <p:nvCxnSpPr>
              <p:cNvPr id="462" name="Straight Connector 461">
                <a:extLst>
                  <a:ext uri="{FF2B5EF4-FFF2-40B4-BE49-F238E27FC236}">
                    <a16:creationId xmlns:a16="http://schemas.microsoft.com/office/drawing/2014/main" id="{7FEE0DDC-AFA0-44D0-A616-20AF5E3F526B}"/>
                  </a:ext>
                </a:extLst>
              </p:cNvPr>
              <p:cNvCxnSpPr>
                <a:cxnSpLocks/>
              </p:cNvCxnSpPr>
              <p:nvPr/>
            </p:nvCxnSpPr>
            <p:spPr bwMode="auto">
              <a:xfrm>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463" name="Straight Connector 462">
                <a:extLst>
                  <a:ext uri="{FF2B5EF4-FFF2-40B4-BE49-F238E27FC236}">
                    <a16:creationId xmlns:a16="http://schemas.microsoft.com/office/drawing/2014/main" id="{0347248B-928C-480A-A401-9EE323DBCDEE}"/>
                  </a:ext>
                </a:extLst>
              </p:cNvPr>
              <p:cNvCxnSpPr>
                <a:cxnSpLocks/>
              </p:cNvCxnSpPr>
              <p:nvPr/>
            </p:nvCxnSpPr>
            <p:spPr bwMode="auto">
              <a:xfrm rot="5400000">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64" name="Group 463">
              <a:extLst>
                <a:ext uri="{FF2B5EF4-FFF2-40B4-BE49-F238E27FC236}">
                  <a16:creationId xmlns:a16="http://schemas.microsoft.com/office/drawing/2014/main" id="{9ABF0E9B-1935-41FD-AD5C-7A925757CF5B}"/>
                </a:ext>
              </a:extLst>
            </p:cNvPr>
            <p:cNvGrpSpPr/>
            <p:nvPr/>
          </p:nvGrpSpPr>
          <p:grpSpPr>
            <a:xfrm>
              <a:off x="5038457" y="2491160"/>
              <a:ext cx="91990" cy="91990"/>
              <a:chOff x="7241342" y="2685643"/>
              <a:chExt cx="91990" cy="91990"/>
            </a:xfrm>
          </p:grpSpPr>
          <p:cxnSp>
            <p:nvCxnSpPr>
              <p:cNvPr id="465" name="Straight Connector 464">
                <a:extLst>
                  <a:ext uri="{FF2B5EF4-FFF2-40B4-BE49-F238E27FC236}">
                    <a16:creationId xmlns:a16="http://schemas.microsoft.com/office/drawing/2014/main" id="{D549DDEF-9203-4B21-8351-C71246D0F7F3}"/>
                  </a:ext>
                </a:extLst>
              </p:cNvPr>
              <p:cNvCxnSpPr>
                <a:cxnSpLocks/>
              </p:cNvCxnSpPr>
              <p:nvPr/>
            </p:nvCxnSpPr>
            <p:spPr bwMode="auto">
              <a:xfrm>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466" name="Straight Connector 465">
                <a:extLst>
                  <a:ext uri="{FF2B5EF4-FFF2-40B4-BE49-F238E27FC236}">
                    <a16:creationId xmlns:a16="http://schemas.microsoft.com/office/drawing/2014/main" id="{7AC53991-7FAF-40E6-8C4D-4E228406BC1D}"/>
                  </a:ext>
                </a:extLst>
              </p:cNvPr>
              <p:cNvCxnSpPr>
                <a:cxnSpLocks/>
              </p:cNvCxnSpPr>
              <p:nvPr/>
            </p:nvCxnSpPr>
            <p:spPr bwMode="auto">
              <a:xfrm rot="5400000">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67" name="Group 466">
              <a:extLst>
                <a:ext uri="{FF2B5EF4-FFF2-40B4-BE49-F238E27FC236}">
                  <a16:creationId xmlns:a16="http://schemas.microsoft.com/office/drawing/2014/main" id="{8F861311-A9D3-4294-A5AC-948DACC81511}"/>
                </a:ext>
              </a:extLst>
            </p:cNvPr>
            <p:cNvGrpSpPr/>
            <p:nvPr/>
          </p:nvGrpSpPr>
          <p:grpSpPr>
            <a:xfrm>
              <a:off x="5065794" y="2509744"/>
              <a:ext cx="91990" cy="91990"/>
              <a:chOff x="7241342" y="2685643"/>
              <a:chExt cx="91990" cy="91990"/>
            </a:xfrm>
          </p:grpSpPr>
          <p:cxnSp>
            <p:nvCxnSpPr>
              <p:cNvPr id="468" name="Straight Connector 467">
                <a:extLst>
                  <a:ext uri="{FF2B5EF4-FFF2-40B4-BE49-F238E27FC236}">
                    <a16:creationId xmlns:a16="http://schemas.microsoft.com/office/drawing/2014/main" id="{A9ED436D-2198-4E0A-B980-A53EE06344AD}"/>
                  </a:ext>
                </a:extLst>
              </p:cNvPr>
              <p:cNvCxnSpPr>
                <a:cxnSpLocks/>
              </p:cNvCxnSpPr>
              <p:nvPr/>
            </p:nvCxnSpPr>
            <p:spPr bwMode="auto">
              <a:xfrm>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469" name="Straight Connector 468">
                <a:extLst>
                  <a:ext uri="{FF2B5EF4-FFF2-40B4-BE49-F238E27FC236}">
                    <a16:creationId xmlns:a16="http://schemas.microsoft.com/office/drawing/2014/main" id="{599B9A43-B710-4BDF-AC7B-596326164E2E}"/>
                  </a:ext>
                </a:extLst>
              </p:cNvPr>
              <p:cNvCxnSpPr>
                <a:cxnSpLocks/>
              </p:cNvCxnSpPr>
              <p:nvPr/>
            </p:nvCxnSpPr>
            <p:spPr bwMode="auto">
              <a:xfrm rot="5400000">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70" name="Group 469">
              <a:extLst>
                <a:ext uri="{FF2B5EF4-FFF2-40B4-BE49-F238E27FC236}">
                  <a16:creationId xmlns:a16="http://schemas.microsoft.com/office/drawing/2014/main" id="{1068A4A6-7794-491F-BEED-480949B8D520}"/>
                </a:ext>
              </a:extLst>
            </p:cNvPr>
            <p:cNvGrpSpPr/>
            <p:nvPr/>
          </p:nvGrpSpPr>
          <p:grpSpPr>
            <a:xfrm>
              <a:off x="5106532" y="2544397"/>
              <a:ext cx="91990" cy="91990"/>
              <a:chOff x="7241342" y="2685643"/>
              <a:chExt cx="91990" cy="91990"/>
            </a:xfrm>
          </p:grpSpPr>
          <p:cxnSp>
            <p:nvCxnSpPr>
              <p:cNvPr id="471" name="Straight Connector 470">
                <a:extLst>
                  <a:ext uri="{FF2B5EF4-FFF2-40B4-BE49-F238E27FC236}">
                    <a16:creationId xmlns:a16="http://schemas.microsoft.com/office/drawing/2014/main" id="{AC0488D4-A034-40B3-8696-61DC18CBF1AD}"/>
                  </a:ext>
                </a:extLst>
              </p:cNvPr>
              <p:cNvCxnSpPr>
                <a:cxnSpLocks/>
              </p:cNvCxnSpPr>
              <p:nvPr/>
            </p:nvCxnSpPr>
            <p:spPr bwMode="auto">
              <a:xfrm>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472" name="Straight Connector 471">
                <a:extLst>
                  <a:ext uri="{FF2B5EF4-FFF2-40B4-BE49-F238E27FC236}">
                    <a16:creationId xmlns:a16="http://schemas.microsoft.com/office/drawing/2014/main" id="{63E3D2F0-02B6-4F79-B3E5-95FBD5B7D4C8}"/>
                  </a:ext>
                </a:extLst>
              </p:cNvPr>
              <p:cNvCxnSpPr>
                <a:cxnSpLocks/>
              </p:cNvCxnSpPr>
              <p:nvPr/>
            </p:nvCxnSpPr>
            <p:spPr bwMode="auto">
              <a:xfrm rot="5400000">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73" name="Group 472">
              <a:extLst>
                <a:ext uri="{FF2B5EF4-FFF2-40B4-BE49-F238E27FC236}">
                  <a16:creationId xmlns:a16="http://schemas.microsoft.com/office/drawing/2014/main" id="{78611878-8712-47D9-9335-99C5EDE3B752}"/>
                </a:ext>
              </a:extLst>
            </p:cNvPr>
            <p:cNvGrpSpPr/>
            <p:nvPr/>
          </p:nvGrpSpPr>
          <p:grpSpPr>
            <a:xfrm>
              <a:off x="5124167" y="2580545"/>
              <a:ext cx="91990" cy="91990"/>
              <a:chOff x="7241342" y="2685643"/>
              <a:chExt cx="91990" cy="91990"/>
            </a:xfrm>
          </p:grpSpPr>
          <p:cxnSp>
            <p:nvCxnSpPr>
              <p:cNvPr id="474" name="Straight Connector 473">
                <a:extLst>
                  <a:ext uri="{FF2B5EF4-FFF2-40B4-BE49-F238E27FC236}">
                    <a16:creationId xmlns:a16="http://schemas.microsoft.com/office/drawing/2014/main" id="{98755C1B-F1A3-4F11-BF27-200E0131F941}"/>
                  </a:ext>
                </a:extLst>
              </p:cNvPr>
              <p:cNvCxnSpPr>
                <a:cxnSpLocks/>
              </p:cNvCxnSpPr>
              <p:nvPr/>
            </p:nvCxnSpPr>
            <p:spPr bwMode="auto">
              <a:xfrm>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475" name="Straight Connector 474">
                <a:extLst>
                  <a:ext uri="{FF2B5EF4-FFF2-40B4-BE49-F238E27FC236}">
                    <a16:creationId xmlns:a16="http://schemas.microsoft.com/office/drawing/2014/main" id="{BF0126AD-A09F-4EB3-A296-80F56F9A1194}"/>
                  </a:ext>
                </a:extLst>
              </p:cNvPr>
              <p:cNvCxnSpPr>
                <a:cxnSpLocks/>
              </p:cNvCxnSpPr>
              <p:nvPr/>
            </p:nvCxnSpPr>
            <p:spPr bwMode="auto">
              <a:xfrm rot="5400000">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76" name="Group 475">
              <a:extLst>
                <a:ext uri="{FF2B5EF4-FFF2-40B4-BE49-F238E27FC236}">
                  <a16:creationId xmlns:a16="http://schemas.microsoft.com/office/drawing/2014/main" id="{CC420BAF-D4B5-4979-93BB-C7FB9E321403}"/>
                </a:ext>
              </a:extLst>
            </p:cNvPr>
            <p:cNvGrpSpPr/>
            <p:nvPr/>
          </p:nvGrpSpPr>
          <p:grpSpPr>
            <a:xfrm>
              <a:off x="5124167" y="2610593"/>
              <a:ext cx="91990" cy="91990"/>
              <a:chOff x="7241342" y="2685643"/>
              <a:chExt cx="91990" cy="91990"/>
            </a:xfrm>
          </p:grpSpPr>
          <p:cxnSp>
            <p:nvCxnSpPr>
              <p:cNvPr id="477" name="Straight Connector 476">
                <a:extLst>
                  <a:ext uri="{FF2B5EF4-FFF2-40B4-BE49-F238E27FC236}">
                    <a16:creationId xmlns:a16="http://schemas.microsoft.com/office/drawing/2014/main" id="{20F7B5CD-8C9C-4886-893F-6E869D1D9F15}"/>
                  </a:ext>
                </a:extLst>
              </p:cNvPr>
              <p:cNvCxnSpPr>
                <a:cxnSpLocks/>
              </p:cNvCxnSpPr>
              <p:nvPr/>
            </p:nvCxnSpPr>
            <p:spPr bwMode="auto">
              <a:xfrm>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478" name="Straight Connector 477">
                <a:extLst>
                  <a:ext uri="{FF2B5EF4-FFF2-40B4-BE49-F238E27FC236}">
                    <a16:creationId xmlns:a16="http://schemas.microsoft.com/office/drawing/2014/main" id="{EEB296E2-D6CA-4EE2-AC1E-D6313C122AEC}"/>
                  </a:ext>
                </a:extLst>
              </p:cNvPr>
              <p:cNvCxnSpPr>
                <a:cxnSpLocks/>
              </p:cNvCxnSpPr>
              <p:nvPr/>
            </p:nvCxnSpPr>
            <p:spPr bwMode="auto">
              <a:xfrm rot="5400000">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79" name="Group 478">
              <a:extLst>
                <a:ext uri="{FF2B5EF4-FFF2-40B4-BE49-F238E27FC236}">
                  <a16:creationId xmlns:a16="http://schemas.microsoft.com/office/drawing/2014/main" id="{8721E83F-C222-48CA-B456-9C9F8F88930E}"/>
                </a:ext>
              </a:extLst>
            </p:cNvPr>
            <p:cNvGrpSpPr/>
            <p:nvPr/>
          </p:nvGrpSpPr>
          <p:grpSpPr>
            <a:xfrm>
              <a:off x="5130447" y="2657090"/>
              <a:ext cx="91990" cy="91990"/>
              <a:chOff x="7241342" y="2685643"/>
              <a:chExt cx="91990" cy="91990"/>
            </a:xfrm>
          </p:grpSpPr>
          <p:cxnSp>
            <p:nvCxnSpPr>
              <p:cNvPr id="480" name="Straight Connector 479">
                <a:extLst>
                  <a:ext uri="{FF2B5EF4-FFF2-40B4-BE49-F238E27FC236}">
                    <a16:creationId xmlns:a16="http://schemas.microsoft.com/office/drawing/2014/main" id="{A1BB720B-B655-4CCB-B83F-24D50C296C13}"/>
                  </a:ext>
                </a:extLst>
              </p:cNvPr>
              <p:cNvCxnSpPr>
                <a:cxnSpLocks/>
              </p:cNvCxnSpPr>
              <p:nvPr/>
            </p:nvCxnSpPr>
            <p:spPr bwMode="auto">
              <a:xfrm>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481" name="Straight Connector 480">
                <a:extLst>
                  <a:ext uri="{FF2B5EF4-FFF2-40B4-BE49-F238E27FC236}">
                    <a16:creationId xmlns:a16="http://schemas.microsoft.com/office/drawing/2014/main" id="{9D3A1B67-9867-4864-BE49-8861ED0CA2D3}"/>
                  </a:ext>
                </a:extLst>
              </p:cNvPr>
              <p:cNvCxnSpPr>
                <a:cxnSpLocks/>
              </p:cNvCxnSpPr>
              <p:nvPr/>
            </p:nvCxnSpPr>
            <p:spPr bwMode="auto">
              <a:xfrm rot="5400000">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82" name="Group 481">
              <a:extLst>
                <a:ext uri="{FF2B5EF4-FFF2-40B4-BE49-F238E27FC236}">
                  <a16:creationId xmlns:a16="http://schemas.microsoft.com/office/drawing/2014/main" id="{0E4ED0C6-132D-44BC-9E10-F8058E347562}"/>
                </a:ext>
              </a:extLst>
            </p:cNvPr>
            <p:cNvGrpSpPr/>
            <p:nvPr/>
          </p:nvGrpSpPr>
          <p:grpSpPr>
            <a:xfrm>
              <a:off x="5140087" y="2693974"/>
              <a:ext cx="91990" cy="91990"/>
              <a:chOff x="7241342" y="2685643"/>
              <a:chExt cx="91990" cy="91990"/>
            </a:xfrm>
          </p:grpSpPr>
          <p:cxnSp>
            <p:nvCxnSpPr>
              <p:cNvPr id="483" name="Straight Connector 482">
                <a:extLst>
                  <a:ext uri="{FF2B5EF4-FFF2-40B4-BE49-F238E27FC236}">
                    <a16:creationId xmlns:a16="http://schemas.microsoft.com/office/drawing/2014/main" id="{7C9E005D-7DCB-40A8-BBFB-BD0E450E221F}"/>
                  </a:ext>
                </a:extLst>
              </p:cNvPr>
              <p:cNvCxnSpPr>
                <a:cxnSpLocks/>
              </p:cNvCxnSpPr>
              <p:nvPr/>
            </p:nvCxnSpPr>
            <p:spPr bwMode="auto">
              <a:xfrm>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484" name="Straight Connector 483">
                <a:extLst>
                  <a:ext uri="{FF2B5EF4-FFF2-40B4-BE49-F238E27FC236}">
                    <a16:creationId xmlns:a16="http://schemas.microsoft.com/office/drawing/2014/main" id="{A9697FF9-2497-4090-9434-CFA748D43C87}"/>
                  </a:ext>
                </a:extLst>
              </p:cNvPr>
              <p:cNvCxnSpPr>
                <a:cxnSpLocks/>
              </p:cNvCxnSpPr>
              <p:nvPr/>
            </p:nvCxnSpPr>
            <p:spPr bwMode="auto">
              <a:xfrm rot="5400000">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85" name="Group 484">
              <a:extLst>
                <a:ext uri="{FF2B5EF4-FFF2-40B4-BE49-F238E27FC236}">
                  <a16:creationId xmlns:a16="http://schemas.microsoft.com/office/drawing/2014/main" id="{8D4E8C7D-0A80-4D41-B1B5-99E943651D91}"/>
                </a:ext>
              </a:extLst>
            </p:cNvPr>
            <p:cNvGrpSpPr/>
            <p:nvPr/>
          </p:nvGrpSpPr>
          <p:grpSpPr>
            <a:xfrm>
              <a:off x="5148853" y="2730608"/>
              <a:ext cx="91990" cy="91990"/>
              <a:chOff x="7241342" y="2685643"/>
              <a:chExt cx="91990" cy="91990"/>
            </a:xfrm>
          </p:grpSpPr>
          <p:cxnSp>
            <p:nvCxnSpPr>
              <p:cNvPr id="486" name="Straight Connector 485">
                <a:extLst>
                  <a:ext uri="{FF2B5EF4-FFF2-40B4-BE49-F238E27FC236}">
                    <a16:creationId xmlns:a16="http://schemas.microsoft.com/office/drawing/2014/main" id="{4232F716-AAC5-415B-BE3F-89AA070675DB}"/>
                  </a:ext>
                </a:extLst>
              </p:cNvPr>
              <p:cNvCxnSpPr>
                <a:cxnSpLocks/>
              </p:cNvCxnSpPr>
              <p:nvPr/>
            </p:nvCxnSpPr>
            <p:spPr bwMode="auto">
              <a:xfrm>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487" name="Straight Connector 486">
                <a:extLst>
                  <a:ext uri="{FF2B5EF4-FFF2-40B4-BE49-F238E27FC236}">
                    <a16:creationId xmlns:a16="http://schemas.microsoft.com/office/drawing/2014/main" id="{F81C57D8-7D41-4467-88C3-0C929E3A3B0B}"/>
                  </a:ext>
                </a:extLst>
              </p:cNvPr>
              <p:cNvCxnSpPr>
                <a:cxnSpLocks/>
              </p:cNvCxnSpPr>
              <p:nvPr/>
            </p:nvCxnSpPr>
            <p:spPr bwMode="auto">
              <a:xfrm rot="5400000">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88" name="Group 487">
              <a:extLst>
                <a:ext uri="{FF2B5EF4-FFF2-40B4-BE49-F238E27FC236}">
                  <a16:creationId xmlns:a16="http://schemas.microsoft.com/office/drawing/2014/main" id="{A9574DC9-8A2C-4862-B7B6-1DA7184259AD}"/>
                </a:ext>
              </a:extLst>
            </p:cNvPr>
            <p:cNvGrpSpPr/>
            <p:nvPr/>
          </p:nvGrpSpPr>
          <p:grpSpPr>
            <a:xfrm>
              <a:off x="5157363" y="2759643"/>
              <a:ext cx="91990" cy="91990"/>
              <a:chOff x="7241342" y="2685643"/>
              <a:chExt cx="91990" cy="91990"/>
            </a:xfrm>
          </p:grpSpPr>
          <p:cxnSp>
            <p:nvCxnSpPr>
              <p:cNvPr id="489" name="Straight Connector 488">
                <a:extLst>
                  <a:ext uri="{FF2B5EF4-FFF2-40B4-BE49-F238E27FC236}">
                    <a16:creationId xmlns:a16="http://schemas.microsoft.com/office/drawing/2014/main" id="{FDC59623-3493-46BF-979E-1CCBA0B7EC3C}"/>
                  </a:ext>
                </a:extLst>
              </p:cNvPr>
              <p:cNvCxnSpPr>
                <a:cxnSpLocks/>
              </p:cNvCxnSpPr>
              <p:nvPr/>
            </p:nvCxnSpPr>
            <p:spPr bwMode="auto">
              <a:xfrm>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490" name="Straight Connector 489">
                <a:extLst>
                  <a:ext uri="{FF2B5EF4-FFF2-40B4-BE49-F238E27FC236}">
                    <a16:creationId xmlns:a16="http://schemas.microsoft.com/office/drawing/2014/main" id="{016C78A3-B877-412E-A0BD-620C20012966}"/>
                  </a:ext>
                </a:extLst>
              </p:cNvPr>
              <p:cNvCxnSpPr>
                <a:cxnSpLocks/>
              </p:cNvCxnSpPr>
              <p:nvPr/>
            </p:nvCxnSpPr>
            <p:spPr bwMode="auto">
              <a:xfrm rot="5400000">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91" name="Group 490">
              <a:extLst>
                <a:ext uri="{FF2B5EF4-FFF2-40B4-BE49-F238E27FC236}">
                  <a16:creationId xmlns:a16="http://schemas.microsoft.com/office/drawing/2014/main" id="{B229256D-58DF-4FE6-AF40-35513BDBBB3C}"/>
                </a:ext>
              </a:extLst>
            </p:cNvPr>
            <p:cNvGrpSpPr/>
            <p:nvPr/>
          </p:nvGrpSpPr>
          <p:grpSpPr>
            <a:xfrm>
              <a:off x="5163398" y="2791018"/>
              <a:ext cx="91990" cy="91990"/>
              <a:chOff x="7241342" y="2685643"/>
              <a:chExt cx="91990" cy="91990"/>
            </a:xfrm>
          </p:grpSpPr>
          <p:cxnSp>
            <p:nvCxnSpPr>
              <p:cNvPr id="492" name="Straight Connector 491">
                <a:extLst>
                  <a:ext uri="{FF2B5EF4-FFF2-40B4-BE49-F238E27FC236}">
                    <a16:creationId xmlns:a16="http://schemas.microsoft.com/office/drawing/2014/main" id="{556927C5-4454-47DE-9362-98C85C0E6C3D}"/>
                  </a:ext>
                </a:extLst>
              </p:cNvPr>
              <p:cNvCxnSpPr>
                <a:cxnSpLocks/>
              </p:cNvCxnSpPr>
              <p:nvPr/>
            </p:nvCxnSpPr>
            <p:spPr bwMode="auto">
              <a:xfrm>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493" name="Straight Connector 492">
                <a:extLst>
                  <a:ext uri="{FF2B5EF4-FFF2-40B4-BE49-F238E27FC236}">
                    <a16:creationId xmlns:a16="http://schemas.microsoft.com/office/drawing/2014/main" id="{C30DD5AC-6C26-4A02-A38E-7829C81BD2B8}"/>
                  </a:ext>
                </a:extLst>
              </p:cNvPr>
              <p:cNvCxnSpPr>
                <a:cxnSpLocks/>
              </p:cNvCxnSpPr>
              <p:nvPr/>
            </p:nvCxnSpPr>
            <p:spPr bwMode="auto">
              <a:xfrm rot="5400000">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94" name="Group 493">
              <a:extLst>
                <a:ext uri="{FF2B5EF4-FFF2-40B4-BE49-F238E27FC236}">
                  <a16:creationId xmlns:a16="http://schemas.microsoft.com/office/drawing/2014/main" id="{DBC49CF3-81FC-4368-9248-CDB822AF6ECA}"/>
                </a:ext>
              </a:extLst>
            </p:cNvPr>
            <p:cNvGrpSpPr/>
            <p:nvPr/>
          </p:nvGrpSpPr>
          <p:grpSpPr>
            <a:xfrm>
              <a:off x="5175069" y="2818367"/>
              <a:ext cx="91990" cy="91990"/>
              <a:chOff x="7241342" y="2685643"/>
              <a:chExt cx="91990" cy="91990"/>
            </a:xfrm>
          </p:grpSpPr>
          <p:cxnSp>
            <p:nvCxnSpPr>
              <p:cNvPr id="495" name="Straight Connector 494">
                <a:extLst>
                  <a:ext uri="{FF2B5EF4-FFF2-40B4-BE49-F238E27FC236}">
                    <a16:creationId xmlns:a16="http://schemas.microsoft.com/office/drawing/2014/main" id="{FF4483BC-948C-43A5-A38E-0B06A8F1592E}"/>
                  </a:ext>
                </a:extLst>
              </p:cNvPr>
              <p:cNvCxnSpPr>
                <a:cxnSpLocks/>
              </p:cNvCxnSpPr>
              <p:nvPr/>
            </p:nvCxnSpPr>
            <p:spPr bwMode="auto">
              <a:xfrm>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496" name="Straight Connector 495">
                <a:extLst>
                  <a:ext uri="{FF2B5EF4-FFF2-40B4-BE49-F238E27FC236}">
                    <a16:creationId xmlns:a16="http://schemas.microsoft.com/office/drawing/2014/main" id="{BCEF7E56-4BA5-411A-A4F6-0312C45E5214}"/>
                  </a:ext>
                </a:extLst>
              </p:cNvPr>
              <p:cNvCxnSpPr>
                <a:cxnSpLocks/>
              </p:cNvCxnSpPr>
              <p:nvPr/>
            </p:nvCxnSpPr>
            <p:spPr bwMode="auto">
              <a:xfrm rot="5400000">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97" name="Group 496">
              <a:extLst>
                <a:ext uri="{FF2B5EF4-FFF2-40B4-BE49-F238E27FC236}">
                  <a16:creationId xmlns:a16="http://schemas.microsoft.com/office/drawing/2014/main" id="{7D6501BD-6FFB-4E15-B509-844B67251994}"/>
                </a:ext>
              </a:extLst>
            </p:cNvPr>
            <p:cNvGrpSpPr/>
            <p:nvPr/>
          </p:nvGrpSpPr>
          <p:grpSpPr>
            <a:xfrm>
              <a:off x="5177992" y="2849261"/>
              <a:ext cx="91990" cy="91990"/>
              <a:chOff x="7241342" y="2685643"/>
              <a:chExt cx="91990" cy="91990"/>
            </a:xfrm>
          </p:grpSpPr>
          <p:cxnSp>
            <p:nvCxnSpPr>
              <p:cNvPr id="498" name="Straight Connector 497">
                <a:extLst>
                  <a:ext uri="{FF2B5EF4-FFF2-40B4-BE49-F238E27FC236}">
                    <a16:creationId xmlns:a16="http://schemas.microsoft.com/office/drawing/2014/main" id="{590CF7C6-F642-421B-95A3-EF36A58C8271}"/>
                  </a:ext>
                </a:extLst>
              </p:cNvPr>
              <p:cNvCxnSpPr>
                <a:cxnSpLocks/>
              </p:cNvCxnSpPr>
              <p:nvPr/>
            </p:nvCxnSpPr>
            <p:spPr bwMode="auto">
              <a:xfrm>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499" name="Straight Connector 498">
                <a:extLst>
                  <a:ext uri="{FF2B5EF4-FFF2-40B4-BE49-F238E27FC236}">
                    <a16:creationId xmlns:a16="http://schemas.microsoft.com/office/drawing/2014/main" id="{52037E96-2967-4555-82ED-EADEB4F0A719}"/>
                  </a:ext>
                </a:extLst>
              </p:cNvPr>
              <p:cNvCxnSpPr>
                <a:cxnSpLocks/>
              </p:cNvCxnSpPr>
              <p:nvPr/>
            </p:nvCxnSpPr>
            <p:spPr bwMode="auto">
              <a:xfrm rot="5400000">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500" name="Group 499">
              <a:extLst>
                <a:ext uri="{FF2B5EF4-FFF2-40B4-BE49-F238E27FC236}">
                  <a16:creationId xmlns:a16="http://schemas.microsoft.com/office/drawing/2014/main" id="{3E96D33C-446E-4E6B-902F-48271849FE14}"/>
                </a:ext>
              </a:extLst>
            </p:cNvPr>
            <p:cNvGrpSpPr/>
            <p:nvPr/>
          </p:nvGrpSpPr>
          <p:grpSpPr>
            <a:xfrm>
              <a:off x="5304325" y="2873769"/>
              <a:ext cx="91990" cy="91990"/>
              <a:chOff x="7241342" y="2685643"/>
              <a:chExt cx="91990" cy="91990"/>
            </a:xfrm>
          </p:grpSpPr>
          <p:cxnSp>
            <p:nvCxnSpPr>
              <p:cNvPr id="501" name="Straight Connector 500">
                <a:extLst>
                  <a:ext uri="{FF2B5EF4-FFF2-40B4-BE49-F238E27FC236}">
                    <a16:creationId xmlns:a16="http://schemas.microsoft.com/office/drawing/2014/main" id="{97972F24-0678-4B31-A8BA-9A3AD75769E1}"/>
                  </a:ext>
                </a:extLst>
              </p:cNvPr>
              <p:cNvCxnSpPr>
                <a:cxnSpLocks/>
              </p:cNvCxnSpPr>
              <p:nvPr/>
            </p:nvCxnSpPr>
            <p:spPr bwMode="auto">
              <a:xfrm>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502" name="Straight Connector 501">
                <a:extLst>
                  <a:ext uri="{FF2B5EF4-FFF2-40B4-BE49-F238E27FC236}">
                    <a16:creationId xmlns:a16="http://schemas.microsoft.com/office/drawing/2014/main" id="{EA19CFD9-3408-4659-AB08-62F8E61AB977}"/>
                  </a:ext>
                </a:extLst>
              </p:cNvPr>
              <p:cNvCxnSpPr>
                <a:cxnSpLocks/>
              </p:cNvCxnSpPr>
              <p:nvPr/>
            </p:nvCxnSpPr>
            <p:spPr bwMode="auto">
              <a:xfrm rot="5400000">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503" name="Group 502">
              <a:extLst>
                <a:ext uri="{FF2B5EF4-FFF2-40B4-BE49-F238E27FC236}">
                  <a16:creationId xmlns:a16="http://schemas.microsoft.com/office/drawing/2014/main" id="{ECF9042E-64A1-442E-9743-61EB5777DD75}"/>
                </a:ext>
              </a:extLst>
            </p:cNvPr>
            <p:cNvGrpSpPr/>
            <p:nvPr/>
          </p:nvGrpSpPr>
          <p:grpSpPr>
            <a:xfrm>
              <a:off x="5336963" y="2873367"/>
              <a:ext cx="91990" cy="91990"/>
              <a:chOff x="7241342" y="2685643"/>
              <a:chExt cx="91990" cy="91990"/>
            </a:xfrm>
          </p:grpSpPr>
          <p:cxnSp>
            <p:nvCxnSpPr>
              <p:cNvPr id="504" name="Straight Connector 503">
                <a:extLst>
                  <a:ext uri="{FF2B5EF4-FFF2-40B4-BE49-F238E27FC236}">
                    <a16:creationId xmlns:a16="http://schemas.microsoft.com/office/drawing/2014/main" id="{960BDB6D-5582-49A0-A791-740C518987BC}"/>
                  </a:ext>
                </a:extLst>
              </p:cNvPr>
              <p:cNvCxnSpPr>
                <a:cxnSpLocks/>
              </p:cNvCxnSpPr>
              <p:nvPr/>
            </p:nvCxnSpPr>
            <p:spPr bwMode="auto">
              <a:xfrm>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505" name="Straight Connector 504">
                <a:extLst>
                  <a:ext uri="{FF2B5EF4-FFF2-40B4-BE49-F238E27FC236}">
                    <a16:creationId xmlns:a16="http://schemas.microsoft.com/office/drawing/2014/main" id="{874638CF-183C-46EB-983E-C6698F34AAA3}"/>
                  </a:ext>
                </a:extLst>
              </p:cNvPr>
              <p:cNvCxnSpPr>
                <a:cxnSpLocks/>
              </p:cNvCxnSpPr>
              <p:nvPr/>
            </p:nvCxnSpPr>
            <p:spPr bwMode="auto">
              <a:xfrm rot="5400000">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506" name="Group 505">
              <a:extLst>
                <a:ext uri="{FF2B5EF4-FFF2-40B4-BE49-F238E27FC236}">
                  <a16:creationId xmlns:a16="http://schemas.microsoft.com/office/drawing/2014/main" id="{3890FB6A-AE69-4B89-A734-3D8BD64A5E07}"/>
                </a:ext>
              </a:extLst>
            </p:cNvPr>
            <p:cNvGrpSpPr/>
            <p:nvPr/>
          </p:nvGrpSpPr>
          <p:grpSpPr>
            <a:xfrm>
              <a:off x="5357826" y="2911917"/>
              <a:ext cx="91990" cy="91990"/>
              <a:chOff x="7241342" y="2685643"/>
              <a:chExt cx="91990" cy="91990"/>
            </a:xfrm>
          </p:grpSpPr>
          <p:cxnSp>
            <p:nvCxnSpPr>
              <p:cNvPr id="507" name="Straight Connector 506">
                <a:extLst>
                  <a:ext uri="{FF2B5EF4-FFF2-40B4-BE49-F238E27FC236}">
                    <a16:creationId xmlns:a16="http://schemas.microsoft.com/office/drawing/2014/main" id="{9016FD55-6A97-4253-9FFA-1C8B81A17E59}"/>
                  </a:ext>
                </a:extLst>
              </p:cNvPr>
              <p:cNvCxnSpPr>
                <a:cxnSpLocks/>
              </p:cNvCxnSpPr>
              <p:nvPr/>
            </p:nvCxnSpPr>
            <p:spPr bwMode="auto">
              <a:xfrm>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508" name="Straight Connector 507">
                <a:extLst>
                  <a:ext uri="{FF2B5EF4-FFF2-40B4-BE49-F238E27FC236}">
                    <a16:creationId xmlns:a16="http://schemas.microsoft.com/office/drawing/2014/main" id="{4A1C7AFD-6AEB-4269-BCFC-CD25210C8334}"/>
                  </a:ext>
                </a:extLst>
              </p:cNvPr>
              <p:cNvCxnSpPr>
                <a:cxnSpLocks/>
              </p:cNvCxnSpPr>
              <p:nvPr/>
            </p:nvCxnSpPr>
            <p:spPr bwMode="auto">
              <a:xfrm rot="5400000">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509" name="Group 508">
              <a:extLst>
                <a:ext uri="{FF2B5EF4-FFF2-40B4-BE49-F238E27FC236}">
                  <a16:creationId xmlns:a16="http://schemas.microsoft.com/office/drawing/2014/main" id="{70EA77F3-32B2-43A6-9C2C-CF552E12B75E}"/>
                </a:ext>
              </a:extLst>
            </p:cNvPr>
            <p:cNvGrpSpPr/>
            <p:nvPr/>
          </p:nvGrpSpPr>
          <p:grpSpPr>
            <a:xfrm>
              <a:off x="5365199" y="2973362"/>
              <a:ext cx="91990" cy="91990"/>
              <a:chOff x="7241342" y="2685643"/>
              <a:chExt cx="91990" cy="91990"/>
            </a:xfrm>
          </p:grpSpPr>
          <p:cxnSp>
            <p:nvCxnSpPr>
              <p:cNvPr id="510" name="Straight Connector 509">
                <a:extLst>
                  <a:ext uri="{FF2B5EF4-FFF2-40B4-BE49-F238E27FC236}">
                    <a16:creationId xmlns:a16="http://schemas.microsoft.com/office/drawing/2014/main" id="{B266B908-1778-464A-BD1A-8103A53B3C71}"/>
                  </a:ext>
                </a:extLst>
              </p:cNvPr>
              <p:cNvCxnSpPr>
                <a:cxnSpLocks/>
              </p:cNvCxnSpPr>
              <p:nvPr/>
            </p:nvCxnSpPr>
            <p:spPr bwMode="auto">
              <a:xfrm>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511" name="Straight Connector 510">
                <a:extLst>
                  <a:ext uri="{FF2B5EF4-FFF2-40B4-BE49-F238E27FC236}">
                    <a16:creationId xmlns:a16="http://schemas.microsoft.com/office/drawing/2014/main" id="{1E747911-3DE3-4DAB-BA1F-123759F794C1}"/>
                  </a:ext>
                </a:extLst>
              </p:cNvPr>
              <p:cNvCxnSpPr>
                <a:cxnSpLocks/>
              </p:cNvCxnSpPr>
              <p:nvPr/>
            </p:nvCxnSpPr>
            <p:spPr bwMode="auto">
              <a:xfrm rot="5400000">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512" name="Group 511">
              <a:extLst>
                <a:ext uri="{FF2B5EF4-FFF2-40B4-BE49-F238E27FC236}">
                  <a16:creationId xmlns:a16="http://schemas.microsoft.com/office/drawing/2014/main" id="{D320AE28-E5CB-488B-B24C-4AA51BC02593}"/>
                </a:ext>
              </a:extLst>
            </p:cNvPr>
            <p:cNvGrpSpPr/>
            <p:nvPr/>
          </p:nvGrpSpPr>
          <p:grpSpPr>
            <a:xfrm>
              <a:off x="5376432" y="3004255"/>
              <a:ext cx="91990" cy="91990"/>
              <a:chOff x="7241342" y="2685643"/>
              <a:chExt cx="91990" cy="91990"/>
            </a:xfrm>
          </p:grpSpPr>
          <p:cxnSp>
            <p:nvCxnSpPr>
              <p:cNvPr id="513" name="Straight Connector 512">
                <a:extLst>
                  <a:ext uri="{FF2B5EF4-FFF2-40B4-BE49-F238E27FC236}">
                    <a16:creationId xmlns:a16="http://schemas.microsoft.com/office/drawing/2014/main" id="{CFE24942-CBE5-4D12-8E32-C6863D5D3696}"/>
                  </a:ext>
                </a:extLst>
              </p:cNvPr>
              <p:cNvCxnSpPr>
                <a:cxnSpLocks/>
              </p:cNvCxnSpPr>
              <p:nvPr/>
            </p:nvCxnSpPr>
            <p:spPr bwMode="auto">
              <a:xfrm>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514" name="Straight Connector 513">
                <a:extLst>
                  <a:ext uri="{FF2B5EF4-FFF2-40B4-BE49-F238E27FC236}">
                    <a16:creationId xmlns:a16="http://schemas.microsoft.com/office/drawing/2014/main" id="{C0034B13-6166-45B4-B149-E4CBABEA0A5D}"/>
                  </a:ext>
                </a:extLst>
              </p:cNvPr>
              <p:cNvCxnSpPr>
                <a:cxnSpLocks/>
              </p:cNvCxnSpPr>
              <p:nvPr/>
            </p:nvCxnSpPr>
            <p:spPr bwMode="auto">
              <a:xfrm rot="5400000">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515" name="Group 514">
              <a:extLst>
                <a:ext uri="{FF2B5EF4-FFF2-40B4-BE49-F238E27FC236}">
                  <a16:creationId xmlns:a16="http://schemas.microsoft.com/office/drawing/2014/main" id="{DDB5FA5A-30B5-4041-915F-DF4B6AE7557C}"/>
                </a:ext>
              </a:extLst>
            </p:cNvPr>
            <p:cNvGrpSpPr/>
            <p:nvPr/>
          </p:nvGrpSpPr>
          <p:grpSpPr>
            <a:xfrm>
              <a:off x="5403518" y="3041291"/>
              <a:ext cx="91990" cy="91990"/>
              <a:chOff x="7241342" y="2685643"/>
              <a:chExt cx="91990" cy="91990"/>
            </a:xfrm>
          </p:grpSpPr>
          <p:cxnSp>
            <p:nvCxnSpPr>
              <p:cNvPr id="516" name="Straight Connector 515">
                <a:extLst>
                  <a:ext uri="{FF2B5EF4-FFF2-40B4-BE49-F238E27FC236}">
                    <a16:creationId xmlns:a16="http://schemas.microsoft.com/office/drawing/2014/main" id="{084A17BD-8F9C-4256-A2F4-46283C7A01CA}"/>
                  </a:ext>
                </a:extLst>
              </p:cNvPr>
              <p:cNvCxnSpPr>
                <a:cxnSpLocks/>
              </p:cNvCxnSpPr>
              <p:nvPr/>
            </p:nvCxnSpPr>
            <p:spPr bwMode="auto">
              <a:xfrm>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517" name="Straight Connector 516">
                <a:extLst>
                  <a:ext uri="{FF2B5EF4-FFF2-40B4-BE49-F238E27FC236}">
                    <a16:creationId xmlns:a16="http://schemas.microsoft.com/office/drawing/2014/main" id="{F9363705-6C3A-4DE0-99B8-FB5B6F6AA6CA}"/>
                  </a:ext>
                </a:extLst>
              </p:cNvPr>
              <p:cNvCxnSpPr>
                <a:cxnSpLocks/>
              </p:cNvCxnSpPr>
              <p:nvPr/>
            </p:nvCxnSpPr>
            <p:spPr bwMode="auto">
              <a:xfrm rot="5400000">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518" name="Group 517">
              <a:extLst>
                <a:ext uri="{FF2B5EF4-FFF2-40B4-BE49-F238E27FC236}">
                  <a16:creationId xmlns:a16="http://schemas.microsoft.com/office/drawing/2014/main" id="{0A7D6AED-3681-4797-A9A3-99BB8EF68A3A}"/>
                </a:ext>
              </a:extLst>
            </p:cNvPr>
            <p:cNvGrpSpPr/>
            <p:nvPr/>
          </p:nvGrpSpPr>
          <p:grpSpPr>
            <a:xfrm>
              <a:off x="5407944" y="3093637"/>
              <a:ext cx="91990" cy="91990"/>
              <a:chOff x="7241342" y="2685643"/>
              <a:chExt cx="91990" cy="91990"/>
            </a:xfrm>
          </p:grpSpPr>
          <p:cxnSp>
            <p:nvCxnSpPr>
              <p:cNvPr id="519" name="Straight Connector 518">
                <a:extLst>
                  <a:ext uri="{FF2B5EF4-FFF2-40B4-BE49-F238E27FC236}">
                    <a16:creationId xmlns:a16="http://schemas.microsoft.com/office/drawing/2014/main" id="{CF17259F-5F51-4D27-9C83-80B4110167C5}"/>
                  </a:ext>
                </a:extLst>
              </p:cNvPr>
              <p:cNvCxnSpPr>
                <a:cxnSpLocks/>
              </p:cNvCxnSpPr>
              <p:nvPr/>
            </p:nvCxnSpPr>
            <p:spPr bwMode="auto">
              <a:xfrm>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520" name="Straight Connector 519">
                <a:extLst>
                  <a:ext uri="{FF2B5EF4-FFF2-40B4-BE49-F238E27FC236}">
                    <a16:creationId xmlns:a16="http://schemas.microsoft.com/office/drawing/2014/main" id="{AA29E870-B877-410F-BDC7-689459C48AB9}"/>
                  </a:ext>
                </a:extLst>
              </p:cNvPr>
              <p:cNvCxnSpPr>
                <a:cxnSpLocks/>
              </p:cNvCxnSpPr>
              <p:nvPr/>
            </p:nvCxnSpPr>
            <p:spPr bwMode="auto">
              <a:xfrm rot="5400000">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521" name="Group 520">
              <a:extLst>
                <a:ext uri="{FF2B5EF4-FFF2-40B4-BE49-F238E27FC236}">
                  <a16:creationId xmlns:a16="http://schemas.microsoft.com/office/drawing/2014/main" id="{F0783EAD-F11B-410A-B7C0-FC0DE826CFCF}"/>
                </a:ext>
              </a:extLst>
            </p:cNvPr>
            <p:cNvGrpSpPr/>
            <p:nvPr/>
          </p:nvGrpSpPr>
          <p:grpSpPr>
            <a:xfrm>
              <a:off x="5604930" y="3102840"/>
              <a:ext cx="91990" cy="91990"/>
              <a:chOff x="7241342" y="2685643"/>
              <a:chExt cx="91990" cy="91990"/>
            </a:xfrm>
          </p:grpSpPr>
          <p:cxnSp>
            <p:nvCxnSpPr>
              <p:cNvPr id="522" name="Straight Connector 521">
                <a:extLst>
                  <a:ext uri="{FF2B5EF4-FFF2-40B4-BE49-F238E27FC236}">
                    <a16:creationId xmlns:a16="http://schemas.microsoft.com/office/drawing/2014/main" id="{335603BE-A112-4618-89E8-BEBD8BD50AB0}"/>
                  </a:ext>
                </a:extLst>
              </p:cNvPr>
              <p:cNvCxnSpPr>
                <a:cxnSpLocks/>
              </p:cNvCxnSpPr>
              <p:nvPr/>
            </p:nvCxnSpPr>
            <p:spPr bwMode="auto">
              <a:xfrm>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523" name="Straight Connector 522">
                <a:extLst>
                  <a:ext uri="{FF2B5EF4-FFF2-40B4-BE49-F238E27FC236}">
                    <a16:creationId xmlns:a16="http://schemas.microsoft.com/office/drawing/2014/main" id="{83897494-E553-468E-B364-A076E0130293}"/>
                  </a:ext>
                </a:extLst>
              </p:cNvPr>
              <p:cNvCxnSpPr>
                <a:cxnSpLocks/>
              </p:cNvCxnSpPr>
              <p:nvPr/>
            </p:nvCxnSpPr>
            <p:spPr bwMode="auto">
              <a:xfrm rot="5400000">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524" name="Group 523">
              <a:extLst>
                <a:ext uri="{FF2B5EF4-FFF2-40B4-BE49-F238E27FC236}">
                  <a16:creationId xmlns:a16="http://schemas.microsoft.com/office/drawing/2014/main" id="{C8226861-E3A6-43A5-AA57-6CBAE0945510}"/>
                </a:ext>
              </a:extLst>
            </p:cNvPr>
            <p:cNvGrpSpPr/>
            <p:nvPr/>
          </p:nvGrpSpPr>
          <p:grpSpPr>
            <a:xfrm>
              <a:off x="5604930" y="3212077"/>
              <a:ext cx="91990" cy="91990"/>
              <a:chOff x="7241342" y="2685643"/>
              <a:chExt cx="91990" cy="91990"/>
            </a:xfrm>
          </p:grpSpPr>
          <p:cxnSp>
            <p:nvCxnSpPr>
              <p:cNvPr id="525" name="Straight Connector 524">
                <a:extLst>
                  <a:ext uri="{FF2B5EF4-FFF2-40B4-BE49-F238E27FC236}">
                    <a16:creationId xmlns:a16="http://schemas.microsoft.com/office/drawing/2014/main" id="{BE68898B-F6F7-417F-A887-66930B248D05}"/>
                  </a:ext>
                </a:extLst>
              </p:cNvPr>
              <p:cNvCxnSpPr>
                <a:cxnSpLocks/>
              </p:cNvCxnSpPr>
              <p:nvPr/>
            </p:nvCxnSpPr>
            <p:spPr bwMode="auto">
              <a:xfrm>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526" name="Straight Connector 525">
                <a:extLst>
                  <a:ext uri="{FF2B5EF4-FFF2-40B4-BE49-F238E27FC236}">
                    <a16:creationId xmlns:a16="http://schemas.microsoft.com/office/drawing/2014/main" id="{D6DC4021-0DA9-402C-B442-97909B1EF8C8}"/>
                  </a:ext>
                </a:extLst>
              </p:cNvPr>
              <p:cNvCxnSpPr>
                <a:cxnSpLocks/>
              </p:cNvCxnSpPr>
              <p:nvPr/>
            </p:nvCxnSpPr>
            <p:spPr bwMode="auto">
              <a:xfrm rot="5400000">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527" name="Group 526">
              <a:extLst>
                <a:ext uri="{FF2B5EF4-FFF2-40B4-BE49-F238E27FC236}">
                  <a16:creationId xmlns:a16="http://schemas.microsoft.com/office/drawing/2014/main" id="{A229DAEF-E570-4E26-BF13-8E939B47A71B}"/>
                </a:ext>
              </a:extLst>
            </p:cNvPr>
            <p:cNvGrpSpPr/>
            <p:nvPr/>
          </p:nvGrpSpPr>
          <p:grpSpPr>
            <a:xfrm>
              <a:off x="5634376" y="3248089"/>
              <a:ext cx="91990" cy="91990"/>
              <a:chOff x="7241342" y="2685643"/>
              <a:chExt cx="91990" cy="91990"/>
            </a:xfrm>
          </p:grpSpPr>
          <p:cxnSp>
            <p:nvCxnSpPr>
              <p:cNvPr id="528" name="Straight Connector 527">
                <a:extLst>
                  <a:ext uri="{FF2B5EF4-FFF2-40B4-BE49-F238E27FC236}">
                    <a16:creationId xmlns:a16="http://schemas.microsoft.com/office/drawing/2014/main" id="{A8142514-221A-457A-9C23-B5162E4E13B6}"/>
                  </a:ext>
                </a:extLst>
              </p:cNvPr>
              <p:cNvCxnSpPr>
                <a:cxnSpLocks/>
              </p:cNvCxnSpPr>
              <p:nvPr/>
            </p:nvCxnSpPr>
            <p:spPr bwMode="auto">
              <a:xfrm>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529" name="Straight Connector 528">
                <a:extLst>
                  <a:ext uri="{FF2B5EF4-FFF2-40B4-BE49-F238E27FC236}">
                    <a16:creationId xmlns:a16="http://schemas.microsoft.com/office/drawing/2014/main" id="{5BA6A6EA-B192-4EDE-9629-CA8C81CAB230}"/>
                  </a:ext>
                </a:extLst>
              </p:cNvPr>
              <p:cNvCxnSpPr>
                <a:cxnSpLocks/>
              </p:cNvCxnSpPr>
              <p:nvPr/>
            </p:nvCxnSpPr>
            <p:spPr bwMode="auto">
              <a:xfrm rot="5400000">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530" name="Group 529">
              <a:extLst>
                <a:ext uri="{FF2B5EF4-FFF2-40B4-BE49-F238E27FC236}">
                  <a16:creationId xmlns:a16="http://schemas.microsoft.com/office/drawing/2014/main" id="{DAC9CCF7-A865-4099-8A5C-8F4CA6F4AB3E}"/>
                </a:ext>
              </a:extLst>
            </p:cNvPr>
            <p:cNvGrpSpPr/>
            <p:nvPr/>
          </p:nvGrpSpPr>
          <p:grpSpPr>
            <a:xfrm>
              <a:off x="5643461" y="3304402"/>
              <a:ext cx="91990" cy="91990"/>
              <a:chOff x="7241342" y="2685643"/>
              <a:chExt cx="91990" cy="91990"/>
            </a:xfrm>
          </p:grpSpPr>
          <p:cxnSp>
            <p:nvCxnSpPr>
              <p:cNvPr id="531" name="Straight Connector 530">
                <a:extLst>
                  <a:ext uri="{FF2B5EF4-FFF2-40B4-BE49-F238E27FC236}">
                    <a16:creationId xmlns:a16="http://schemas.microsoft.com/office/drawing/2014/main" id="{21114C6B-08BA-412A-9FA8-3084D03E784C}"/>
                  </a:ext>
                </a:extLst>
              </p:cNvPr>
              <p:cNvCxnSpPr>
                <a:cxnSpLocks/>
              </p:cNvCxnSpPr>
              <p:nvPr/>
            </p:nvCxnSpPr>
            <p:spPr bwMode="auto">
              <a:xfrm>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532" name="Straight Connector 531">
                <a:extLst>
                  <a:ext uri="{FF2B5EF4-FFF2-40B4-BE49-F238E27FC236}">
                    <a16:creationId xmlns:a16="http://schemas.microsoft.com/office/drawing/2014/main" id="{82FF6932-AC3F-4549-92AC-1DE0F0AF5170}"/>
                  </a:ext>
                </a:extLst>
              </p:cNvPr>
              <p:cNvCxnSpPr>
                <a:cxnSpLocks/>
              </p:cNvCxnSpPr>
              <p:nvPr/>
            </p:nvCxnSpPr>
            <p:spPr bwMode="auto">
              <a:xfrm rot="5400000">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533" name="Group 532">
              <a:extLst>
                <a:ext uri="{FF2B5EF4-FFF2-40B4-BE49-F238E27FC236}">
                  <a16:creationId xmlns:a16="http://schemas.microsoft.com/office/drawing/2014/main" id="{3102A0E1-4CFE-4A1F-B057-C22127F4AB53}"/>
                </a:ext>
              </a:extLst>
            </p:cNvPr>
            <p:cNvGrpSpPr/>
            <p:nvPr/>
          </p:nvGrpSpPr>
          <p:grpSpPr>
            <a:xfrm>
              <a:off x="5646350" y="3357334"/>
              <a:ext cx="91990" cy="91990"/>
              <a:chOff x="7241342" y="2685643"/>
              <a:chExt cx="91990" cy="91990"/>
            </a:xfrm>
          </p:grpSpPr>
          <p:cxnSp>
            <p:nvCxnSpPr>
              <p:cNvPr id="534" name="Straight Connector 533">
                <a:extLst>
                  <a:ext uri="{FF2B5EF4-FFF2-40B4-BE49-F238E27FC236}">
                    <a16:creationId xmlns:a16="http://schemas.microsoft.com/office/drawing/2014/main" id="{7A9567BB-D7FB-4D7A-84DF-CE8C5A67DEB6}"/>
                  </a:ext>
                </a:extLst>
              </p:cNvPr>
              <p:cNvCxnSpPr>
                <a:cxnSpLocks/>
              </p:cNvCxnSpPr>
              <p:nvPr/>
            </p:nvCxnSpPr>
            <p:spPr bwMode="auto">
              <a:xfrm>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535" name="Straight Connector 534">
                <a:extLst>
                  <a:ext uri="{FF2B5EF4-FFF2-40B4-BE49-F238E27FC236}">
                    <a16:creationId xmlns:a16="http://schemas.microsoft.com/office/drawing/2014/main" id="{06A18333-42B8-4D2E-B61E-D689994CB549}"/>
                  </a:ext>
                </a:extLst>
              </p:cNvPr>
              <p:cNvCxnSpPr>
                <a:cxnSpLocks/>
              </p:cNvCxnSpPr>
              <p:nvPr/>
            </p:nvCxnSpPr>
            <p:spPr bwMode="auto">
              <a:xfrm rot="5400000">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536" name="Group 535">
              <a:extLst>
                <a:ext uri="{FF2B5EF4-FFF2-40B4-BE49-F238E27FC236}">
                  <a16:creationId xmlns:a16="http://schemas.microsoft.com/office/drawing/2014/main" id="{2C832CE2-0370-49B9-B981-6FFA971695D4}"/>
                </a:ext>
              </a:extLst>
            </p:cNvPr>
            <p:cNvGrpSpPr/>
            <p:nvPr/>
          </p:nvGrpSpPr>
          <p:grpSpPr>
            <a:xfrm>
              <a:off x="5750637" y="3386074"/>
              <a:ext cx="91990" cy="91990"/>
              <a:chOff x="7241342" y="2685643"/>
              <a:chExt cx="91990" cy="91990"/>
            </a:xfrm>
          </p:grpSpPr>
          <p:cxnSp>
            <p:nvCxnSpPr>
              <p:cNvPr id="537" name="Straight Connector 536">
                <a:extLst>
                  <a:ext uri="{FF2B5EF4-FFF2-40B4-BE49-F238E27FC236}">
                    <a16:creationId xmlns:a16="http://schemas.microsoft.com/office/drawing/2014/main" id="{271F7B6D-4135-49AF-90E4-1B43B930AA07}"/>
                  </a:ext>
                </a:extLst>
              </p:cNvPr>
              <p:cNvCxnSpPr>
                <a:cxnSpLocks/>
              </p:cNvCxnSpPr>
              <p:nvPr/>
            </p:nvCxnSpPr>
            <p:spPr bwMode="auto">
              <a:xfrm>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538" name="Straight Connector 537">
                <a:extLst>
                  <a:ext uri="{FF2B5EF4-FFF2-40B4-BE49-F238E27FC236}">
                    <a16:creationId xmlns:a16="http://schemas.microsoft.com/office/drawing/2014/main" id="{1410A006-6591-4686-9E56-A00E94C39751}"/>
                  </a:ext>
                </a:extLst>
              </p:cNvPr>
              <p:cNvCxnSpPr>
                <a:cxnSpLocks/>
              </p:cNvCxnSpPr>
              <p:nvPr/>
            </p:nvCxnSpPr>
            <p:spPr bwMode="auto">
              <a:xfrm rot="5400000">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539" name="Group 538">
              <a:extLst>
                <a:ext uri="{FF2B5EF4-FFF2-40B4-BE49-F238E27FC236}">
                  <a16:creationId xmlns:a16="http://schemas.microsoft.com/office/drawing/2014/main" id="{592C6359-F12D-4217-A00C-010B2849E5CB}"/>
                </a:ext>
              </a:extLst>
            </p:cNvPr>
            <p:cNvGrpSpPr/>
            <p:nvPr/>
          </p:nvGrpSpPr>
          <p:grpSpPr>
            <a:xfrm>
              <a:off x="5890057" y="3424754"/>
              <a:ext cx="91990" cy="91990"/>
              <a:chOff x="7241342" y="2685643"/>
              <a:chExt cx="91990" cy="91990"/>
            </a:xfrm>
          </p:grpSpPr>
          <p:cxnSp>
            <p:nvCxnSpPr>
              <p:cNvPr id="540" name="Straight Connector 539">
                <a:extLst>
                  <a:ext uri="{FF2B5EF4-FFF2-40B4-BE49-F238E27FC236}">
                    <a16:creationId xmlns:a16="http://schemas.microsoft.com/office/drawing/2014/main" id="{27CD878B-794D-4F2B-959B-F6AE586480AC}"/>
                  </a:ext>
                </a:extLst>
              </p:cNvPr>
              <p:cNvCxnSpPr>
                <a:cxnSpLocks/>
              </p:cNvCxnSpPr>
              <p:nvPr/>
            </p:nvCxnSpPr>
            <p:spPr bwMode="auto">
              <a:xfrm>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541" name="Straight Connector 540">
                <a:extLst>
                  <a:ext uri="{FF2B5EF4-FFF2-40B4-BE49-F238E27FC236}">
                    <a16:creationId xmlns:a16="http://schemas.microsoft.com/office/drawing/2014/main" id="{03DA774B-5BB6-45A0-A6FB-B732C4D6E34F}"/>
                  </a:ext>
                </a:extLst>
              </p:cNvPr>
              <p:cNvCxnSpPr>
                <a:cxnSpLocks/>
              </p:cNvCxnSpPr>
              <p:nvPr/>
            </p:nvCxnSpPr>
            <p:spPr bwMode="auto">
              <a:xfrm rot="5400000">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542" name="Group 541">
              <a:extLst>
                <a:ext uri="{FF2B5EF4-FFF2-40B4-BE49-F238E27FC236}">
                  <a16:creationId xmlns:a16="http://schemas.microsoft.com/office/drawing/2014/main" id="{01245614-51AE-41A3-9C4B-CCA667B972CC}"/>
                </a:ext>
              </a:extLst>
            </p:cNvPr>
            <p:cNvGrpSpPr/>
            <p:nvPr/>
          </p:nvGrpSpPr>
          <p:grpSpPr>
            <a:xfrm>
              <a:off x="5894218" y="3458622"/>
              <a:ext cx="91990" cy="91990"/>
              <a:chOff x="7241342" y="2685643"/>
              <a:chExt cx="91990" cy="91990"/>
            </a:xfrm>
          </p:grpSpPr>
          <p:cxnSp>
            <p:nvCxnSpPr>
              <p:cNvPr id="543" name="Straight Connector 542">
                <a:extLst>
                  <a:ext uri="{FF2B5EF4-FFF2-40B4-BE49-F238E27FC236}">
                    <a16:creationId xmlns:a16="http://schemas.microsoft.com/office/drawing/2014/main" id="{9384CBAB-D2FE-4029-B6E0-5F9E549799AB}"/>
                  </a:ext>
                </a:extLst>
              </p:cNvPr>
              <p:cNvCxnSpPr>
                <a:cxnSpLocks/>
              </p:cNvCxnSpPr>
              <p:nvPr/>
            </p:nvCxnSpPr>
            <p:spPr bwMode="auto">
              <a:xfrm>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544" name="Straight Connector 543">
                <a:extLst>
                  <a:ext uri="{FF2B5EF4-FFF2-40B4-BE49-F238E27FC236}">
                    <a16:creationId xmlns:a16="http://schemas.microsoft.com/office/drawing/2014/main" id="{7089A819-DDD6-44FC-93AF-36A5B129294F}"/>
                  </a:ext>
                </a:extLst>
              </p:cNvPr>
              <p:cNvCxnSpPr>
                <a:cxnSpLocks/>
              </p:cNvCxnSpPr>
              <p:nvPr/>
            </p:nvCxnSpPr>
            <p:spPr bwMode="auto">
              <a:xfrm rot="5400000">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545" name="Group 544">
              <a:extLst>
                <a:ext uri="{FF2B5EF4-FFF2-40B4-BE49-F238E27FC236}">
                  <a16:creationId xmlns:a16="http://schemas.microsoft.com/office/drawing/2014/main" id="{7927EE53-9869-4D4E-9401-82028A1C85D1}"/>
                </a:ext>
              </a:extLst>
            </p:cNvPr>
            <p:cNvGrpSpPr/>
            <p:nvPr/>
          </p:nvGrpSpPr>
          <p:grpSpPr>
            <a:xfrm>
              <a:off x="5973820" y="3459189"/>
              <a:ext cx="91990" cy="91990"/>
              <a:chOff x="7241342" y="2685643"/>
              <a:chExt cx="91990" cy="91990"/>
            </a:xfrm>
          </p:grpSpPr>
          <p:cxnSp>
            <p:nvCxnSpPr>
              <p:cNvPr id="546" name="Straight Connector 545">
                <a:extLst>
                  <a:ext uri="{FF2B5EF4-FFF2-40B4-BE49-F238E27FC236}">
                    <a16:creationId xmlns:a16="http://schemas.microsoft.com/office/drawing/2014/main" id="{7A7799FD-9CC1-42C2-8EE4-10E401C6FFB5}"/>
                  </a:ext>
                </a:extLst>
              </p:cNvPr>
              <p:cNvCxnSpPr>
                <a:cxnSpLocks/>
              </p:cNvCxnSpPr>
              <p:nvPr/>
            </p:nvCxnSpPr>
            <p:spPr bwMode="auto">
              <a:xfrm>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547" name="Straight Connector 546">
                <a:extLst>
                  <a:ext uri="{FF2B5EF4-FFF2-40B4-BE49-F238E27FC236}">
                    <a16:creationId xmlns:a16="http://schemas.microsoft.com/office/drawing/2014/main" id="{4341207E-E729-4BD5-8876-979BFA75013F}"/>
                  </a:ext>
                </a:extLst>
              </p:cNvPr>
              <p:cNvCxnSpPr>
                <a:cxnSpLocks/>
              </p:cNvCxnSpPr>
              <p:nvPr/>
            </p:nvCxnSpPr>
            <p:spPr bwMode="auto">
              <a:xfrm rot="5400000">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548" name="Group 547">
              <a:extLst>
                <a:ext uri="{FF2B5EF4-FFF2-40B4-BE49-F238E27FC236}">
                  <a16:creationId xmlns:a16="http://schemas.microsoft.com/office/drawing/2014/main" id="{D57E5FF0-A3E5-4B29-AFCA-C5DE818BCC32}"/>
                </a:ext>
              </a:extLst>
            </p:cNvPr>
            <p:cNvGrpSpPr/>
            <p:nvPr/>
          </p:nvGrpSpPr>
          <p:grpSpPr>
            <a:xfrm>
              <a:off x="6146853" y="3504617"/>
              <a:ext cx="91990" cy="91990"/>
              <a:chOff x="7241342" y="2685643"/>
              <a:chExt cx="91990" cy="91990"/>
            </a:xfrm>
          </p:grpSpPr>
          <p:cxnSp>
            <p:nvCxnSpPr>
              <p:cNvPr id="549" name="Straight Connector 548">
                <a:extLst>
                  <a:ext uri="{FF2B5EF4-FFF2-40B4-BE49-F238E27FC236}">
                    <a16:creationId xmlns:a16="http://schemas.microsoft.com/office/drawing/2014/main" id="{4B575ED0-93CA-4F11-9F3A-A3A10FEC0342}"/>
                  </a:ext>
                </a:extLst>
              </p:cNvPr>
              <p:cNvCxnSpPr>
                <a:cxnSpLocks/>
              </p:cNvCxnSpPr>
              <p:nvPr/>
            </p:nvCxnSpPr>
            <p:spPr bwMode="auto">
              <a:xfrm>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550" name="Straight Connector 549">
                <a:extLst>
                  <a:ext uri="{FF2B5EF4-FFF2-40B4-BE49-F238E27FC236}">
                    <a16:creationId xmlns:a16="http://schemas.microsoft.com/office/drawing/2014/main" id="{73CD3DE1-4C0E-4FD9-AAA8-A843C37F4FD5}"/>
                  </a:ext>
                </a:extLst>
              </p:cNvPr>
              <p:cNvCxnSpPr>
                <a:cxnSpLocks/>
              </p:cNvCxnSpPr>
              <p:nvPr/>
            </p:nvCxnSpPr>
            <p:spPr bwMode="auto">
              <a:xfrm rot="5400000">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551" name="Group 550">
              <a:extLst>
                <a:ext uri="{FF2B5EF4-FFF2-40B4-BE49-F238E27FC236}">
                  <a16:creationId xmlns:a16="http://schemas.microsoft.com/office/drawing/2014/main" id="{DFE0A0C8-D09D-48B9-A86E-7E9F77FA73E4}"/>
                </a:ext>
              </a:extLst>
            </p:cNvPr>
            <p:cNvGrpSpPr/>
            <p:nvPr/>
          </p:nvGrpSpPr>
          <p:grpSpPr>
            <a:xfrm>
              <a:off x="6168740" y="3555768"/>
              <a:ext cx="91990" cy="91990"/>
              <a:chOff x="7241342" y="2685643"/>
              <a:chExt cx="91990" cy="91990"/>
            </a:xfrm>
          </p:grpSpPr>
          <p:cxnSp>
            <p:nvCxnSpPr>
              <p:cNvPr id="552" name="Straight Connector 551">
                <a:extLst>
                  <a:ext uri="{FF2B5EF4-FFF2-40B4-BE49-F238E27FC236}">
                    <a16:creationId xmlns:a16="http://schemas.microsoft.com/office/drawing/2014/main" id="{7421B184-8FED-4F3E-A8BD-2E9E01D10EC8}"/>
                  </a:ext>
                </a:extLst>
              </p:cNvPr>
              <p:cNvCxnSpPr>
                <a:cxnSpLocks/>
              </p:cNvCxnSpPr>
              <p:nvPr/>
            </p:nvCxnSpPr>
            <p:spPr bwMode="auto">
              <a:xfrm>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553" name="Straight Connector 552">
                <a:extLst>
                  <a:ext uri="{FF2B5EF4-FFF2-40B4-BE49-F238E27FC236}">
                    <a16:creationId xmlns:a16="http://schemas.microsoft.com/office/drawing/2014/main" id="{5CD217AA-9F14-45DF-9656-DDA48709DCB1}"/>
                  </a:ext>
                </a:extLst>
              </p:cNvPr>
              <p:cNvCxnSpPr>
                <a:cxnSpLocks/>
              </p:cNvCxnSpPr>
              <p:nvPr/>
            </p:nvCxnSpPr>
            <p:spPr bwMode="auto">
              <a:xfrm rot="5400000">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554" name="Group 553">
              <a:extLst>
                <a:ext uri="{FF2B5EF4-FFF2-40B4-BE49-F238E27FC236}">
                  <a16:creationId xmlns:a16="http://schemas.microsoft.com/office/drawing/2014/main" id="{01C8612A-3B7B-40F2-A4FF-1929B3D9D166}"/>
                </a:ext>
              </a:extLst>
            </p:cNvPr>
            <p:cNvGrpSpPr/>
            <p:nvPr/>
          </p:nvGrpSpPr>
          <p:grpSpPr>
            <a:xfrm>
              <a:off x="6399487" y="3548267"/>
              <a:ext cx="91990" cy="91990"/>
              <a:chOff x="7241342" y="2685643"/>
              <a:chExt cx="91990" cy="91990"/>
            </a:xfrm>
          </p:grpSpPr>
          <p:cxnSp>
            <p:nvCxnSpPr>
              <p:cNvPr id="555" name="Straight Connector 554">
                <a:extLst>
                  <a:ext uri="{FF2B5EF4-FFF2-40B4-BE49-F238E27FC236}">
                    <a16:creationId xmlns:a16="http://schemas.microsoft.com/office/drawing/2014/main" id="{D04B8A25-FA23-4F69-90BB-6C799DA90AF3}"/>
                  </a:ext>
                </a:extLst>
              </p:cNvPr>
              <p:cNvCxnSpPr>
                <a:cxnSpLocks/>
              </p:cNvCxnSpPr>
              <p:nvPr/>
            </p:nvCxnSpPr>
            <p:spPr bwMode="auto">
              <a:xfrm>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556" name="Straight Connector 555">
                <a:extLst>
                  <a:ext uri="{FF2B5EF4-FFF2-40B4-BE49-F238E27FC236}">
                    <a16:creationId xmlns:a16="http://schemas.microsoft.com/office/drawing/2014/main" id="{7E0336A1-D0EF-4C5B-A8E2-63A2A4B134D8}"/>
                  </a:ext>
                </a:extLst>
              </p:cNvPr>
              <p:cNvCxnSpPr>
                <a:cxnSpLocks/>
              </p:cNvCxnSpPr>
              <p:nvPr/>
            </p:nvCxnSpPr>
            <p:spPr bwMode="auto">
              <a:xfrm rot="5400000">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557" name="Group 556">
              <a:extLst>
                <a:ext uri="{FF2B5EF4-FFF2-40B4-BE49-F238E27FC236}">
                  <a16:creationId xmlns:a16="http://schemas.microsoft.com/office/drawing/2014/main" id="{D54D9CCE-1D78-4DA8-9E4D-66EB74AFA11B}"/>
                </a:ext>
              </a:extLst>
            </p:cNvPr>
            <p:cNvGrpSpPr/>
            <p:nvPr/>
          </p:nvGrpSpPr>
          <p:grpSpPr>
            <a:xfrm>
              <a:off x="6427213" y="3547705"/>
              <a:ext cx="91990" cy="91990"/>
              <a:chOff x="7241342" y="2685643"/>
              <a:chExt cx="91990" cy="91990"/>
            </a:xfrm>
          </p:grpSpPr>
          <p:cxnSp>
            <p:nvCxnSpPr>
              <p:cNvPr id="558" name="Straight Connector 557">
                <a:extLst>
                  <a:ext uri="{FF2B5EF4-FFF2-40B4-BE49-F238E27FC236}">
                    <a16:creationId xmlns:a16="http://schemas.microsoft.com/office/drawing/2014/main" id="{14038819-BAA6-49B9-A16A-281F449097F4}"/>
                  </a:ext>
                </a:extLst>
              </p:cNvPr>
              <p:cNvCxnSpPr>
                <a:cxnSpLocks/>
              </p:cNvCxnSpPr>
              <p:nvPr/>
            </p:nvCxnSpPr>
            <p:spPr bwMode="auto">
              <a:xfrm>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559" name="Straight Connector 558">
                <a:extLst>
                  <a:ext uri="{FF2B5EF4-FFF2-40B4-BE49-F238E27FC236}">
                    <a16:creationId xmlns:a16="http://schemas.microsoft.com/office/drawing/2014/main" id="{0E599287-139A-44BC-ABE6-E5C417F98775}"/>
                  </a:ext>
                </a:extLst>
              </p:cNvPr>
              <p:cNvCxnSpPr>
                <a:cxnSpLocks/>
              </p:cNvCxnSpPr>
              <p:nvPr/>
            </p:nvCxnSpPr>
            <p:spPr bwMode="auto">
              <a:xfrm rot="5400000">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560" name="Group 559">
              <a:extLst>
                <a:ext uri="{FF2B5EF4-FFF2-40B4-BE49-F238E27FC236}">
                  <a16:creationId xmlns:a16="http://schemas.microsoft.com/office/drawing/2014/main" id="{38C10667-FABC-498A-83A1-1AA0716BFE2F}"/>
                </a:ext>
              </a:extLst>
            </p:cNvPr>
            <p:cNvGrpSpPr/>
            <p:nvPr/>
          </p:nvGrpSpPr>
          <p:grpSpPr>
            <a:xfrm>
              <a:off x="7130675" y="3557718"/>
              <a:ext cx="91990" cy="91990"/>
              <a:chOff x="7241342" y="2685643"/>
              <a:chExt cx="91990" cy="91990"/>
            </a:xfrm>
          </p:grpSpPr>
          <p:cxnSp>
            <p:nvCxnSpPr>
              <p:cNvPr id="561" name="Straight Connector 560">
                <a:extLst>
                  <a:ext uri="{FF2B5EF4-FFF2-40B4-BE49-F238E27FC236}">
                    <a16:creationId xmlns:a16="http://schemas.microsoft.com/office/drawing/2014/main" id="{39528919-8F64-4D47-A9FC-2E6ABC74B4ED}"/>
                  </a:ext>
                </a:extLst>
              </p:cNvPr>
              <p:cNvCxnSpPr>
                <a:cxnSpLocks/>
              </p:cNvCxnSpPr>
              <p:nvPr/>
            </p:nvCxnSpPr>
            <p:spPr bwMode="auto">
              <a:xfrm>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562" name="Straight Connector 561">
                <a:extLst>
                  <a:ext uri="{FF2B5EF4-FFF2-40B4-BE49-F238E27FC236}">
                    <a16:creationId xmlns:a16="http://schemas.microsoft.com/office/drawing/2014/main" id="{52070216-19F0-4C7A-9BFC-0C2EC029CA28}"/>
                  </a:ext>
                </a:extLst>
              </p:cNvPr>
              <p:cNvCxnSpPr>
                <a:cxnSpLocks/>
              </p:cNvCxnSpPr>
              <p:nvPr/>
            </p:nvCxnSpPr>
            <p:spPr bwMode="auto">
              <a:xfrm rot="5400000">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563" name="Group 562">
              <a:extLst>
                <a:ext uri="{FF2B5EF4-FFF2-40B4-BE49-F238E27FC236}">
                  <a16:creationId xmlns:a16="http://schemas.microsoft.com/office/drawing/2014/main" id="{10E0FD47-962C-4F6D-B3E9-3E0FD7AA7083}"/>
                </a:ext>
              </a:extLst>
            </p:cNvPr>
            <p:cNvGrpSpPr/>
            <p:nvPr/>
          </p:nvGrpSpPr>
          <p:grpSpPr>
            <a:xfrm>
              <a:off x="7951000" y="3557718"/>
              <a:ext cx="91990" cy="91990"/>
              <a:chOff x="7241342" y="2685643"/>
              <a:chExt cx="91990" cy="91990"/>
            </a:xfrm>
          </p:grpSpPr>
          <p:cxnSp>
            <p:nvCxnSpPr>
              <p:cNvPr id="564" name="Straight Connector 563">
                <a:extLst>
                  <a:ext uri="{FF2B5EF4-FFF2-40B4-BE49-F238E27FC236}">
                    <a16:creationId xmlns:a16="http://schemas.microsoft.com/office/drawing/2014/main" id="{AD1CFF96-431B-447E-A1FF-7B187DAF7DC7}"/>
                  </a:ext>
                </a:extLst>
              </p:cNvPr>
              <p:cNvCxnSpPr>
                <a:cxnSpLocks/>
              </p:cNvCxnSpPr>
              <p:nvPr/>
            </p:nvCxnSpPr>
            <p:spPr bwMode="auto">
              <a:xfrm>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565" name="Straight Connector 564">
                <a:extLst>
                  <a:ext uri="{FF2B5EF4-FFF2-40B4-BE49-F238E27FC236}">
                    <a16:creationId xmlns:a16="http://schemas.microsoft.com/office/drawing/2014/main" id="{BD85BA7B-285A-4D0C-8B29-80AF71ACE4D6}"/>
                  </a:ext>
                </a:extLst>
              </p:cNvPr>
              <p:cNvCxnSpPr>
                <a:cxnSpLocks/>
              </p:cNvCxnSpPr>
              <p:nvPr/>
            </p:nvCxnSpPr>
            <p:spPr bwMode="auto">
              <a:xfrm rot="5400000">
                <a:off x="7287337" y="2685643"/>
                <a:ext cx="0" cy="91990"/>
              </a:xfrm>
              <a:prstGeom prst="line">
                <a:avLst/>
              </a:prstGeom>
              <a:noFill/>
              <a:ln w="28575" cap="flat" cmpd="sng" algn="ctr">
                <a:solidFill>
                  <a:schemeClr val="accent3"/>
                </a:solidFill>
                <a:prstDash val="solid"/>
                <a:round/>
                <a:headEnd type="none" w="med" len="med"/>
                <a:tailEnd type="none" w="med" len="med"/>
              </a:ln>
              <a:effectLst/>
            </p:spPr>
          </p:cxnSp>
        </p:grpSp>
        <p:sp>
          <p:nvSpPr>
            <p:cNvPr id="430" name="Freeform: Shape 429">
              <a:extLst>
                <a:ext uri="{FF2B5EF4-FFF2-40B4-BE49-F238E27FC236}">
                  <a16:creationId xmlns:a16="http://schemas.microsoft.com/office/drawing/2014/main" id="{D0254791-5889-4D02-993C-2775759C79ED}"/>
                </a:ext>
              </a:extLst>
            </p:cNvPr>
            <p:cNvSpPr/>
            <p:nvPr/>
          </p:nvSpPr>
          <p:spPr bwMode="auto">
            <a:xfrm>
              <a:off x="4655127" y="2201526"/>
              <a:ext cx="3365115" cy="954424"/>
            </a:xfrm>
            <a:custGeom>
              <a:avLst/>
              <a:gdLst>
                <a:gd name="connsiteX0" fmla="*/ 0 w 3365115"/>
                <a:gd name="connsiteY0" fmla="*/ 0 h 954424"/>
                <a:gd name="connsiteX1" fmla="*/ 163176 w 3365115"/>
                <a:gd name="connsiteY1" fmla="*/ 0 h 954424"/>
                <a:gd name="connsiteX2" fmla="*/ 163176 w 3365115"/>
                <a:gd name="connsiteY2" fmla="*/ 0 h 954424"/>
                <a:gd name="connsiteX3" fmla="*/ 237067 w 3365115"/>
                <a:gd name="connsiteY3" fmla="*/ 0 h 954424"/>
                <a:gd name="connsiteX4" fmla="*/ 237067 w 3365115"/>
                <a:gd name="connsiteY4" fmla="*/ 46182 h 954424"/>
                <a:gd name="connsiteX5" fmla="*/ 280170 w 3365115"/>
                <a:gd name="connsiteY5" fmla="*/ 46182 h 954424"/>
                <a:gd name="connsiteX6" fmla="*/ 280170 w 3365115"/>
                <a:gd name="connsiteY6" fmla="*/ 67733 h 954424"/>
                <a:gd name="connsiteX7" fmla="*/ 387928 w 3365115"/>
                <a:gd name="connsiteY7" fmla="*/ 67733 h 954424"/>
                <a:gd name="connsiteX8" fmla="*/ 387928 w 3365115"/>
                <a:gd name="connsiteY8" fmla="*/ 83127 h 954424"/>
                <a:gd name="connsiteX9" fmla="*/ 489528 w 3365115"/>
                <a:gd name="connsiteY9" fmla="*/ 83127 h 954424"/>
                <a:gd name="connsiteX10" fmla="*/ 489528 w 3365115"/>
                <a:gd name="connsiteY10" fmla="*/ 160097 h 954424"/>
                <a:gd name="connsiteX11" fmla="*/ 489528 w 3365115"/>
                <a:gd name="connsiteY11" fmla="*/ 160097 h 954424"/>
                <a:gd name="connsiteX12" fmla="*/ 520315 w 3365115"/>
                <a:gd name="connsiteY12" fmla="*/ 190884 h 954424"/>
                <a:gd name="connsiteX13" fmla="*/ 520315 w 3365115"/>
                <a:gd name="connsiteY13" fmla="*/ 237066 h 954424"/>
                <a:gd name="connsiteX14" fmla="*/ 551103 w 3365115"/>
                <a:gd name="connsiteY14" fmla="*/ 237066 h 954424"/>
                <a:gd name="connsiteX15" fmla="*/ 551103 w 3365115"/>
                <a:gd name="connsiteY15" fmla="*/ 255539 h 954424"/>
                <a:gd name="connsiteX16" fmla="*/ 612679 w 3365115"/>
                <a:gd name="connsiteY16" fmla="*/ 255539 h 954424"/>
                <a:gd name="connsiteX17" fmla="*/ 612679 w 3365115"/>
                <a:gd name="connsiteY17" fmla="*/ 277091 h 954424"/>
                <a:gd name="connsiteX18" fmla="*/ 701964 w 3365115"/>
                <a:gd name="connsiteY18" fmla="*/ 277091 h 954424"/>
                <a:gd name="connsiteX19" fmla="*/ 708121 w 3365115"/>
                <a:gd name="connsiteY19" fmla="*/ 283248 h 954424"/>
                <a:gd name="connsiteX20" fmla="*/ 754303 w 3365115"/>
                <a:gd name="connsiteY20" fmla="*/ 283248 h 954424"/>
                <a:gd name="connsiteX21" fmla="*/ 754303 w 3365115"/>
                <a:gd name="connsiteY21" fmla="*/ 320194 h 954424"/>
                <a:gd name="connsiteX22" fmla="*/ 883612 w 3365115"/>
                <a:gd name="connsiteY22" fmla="*/ 320194 h 954424"/>
                <a:gd name="connsiteX23" fmla="*/ 883612 w 3365115"/>
                <a:gd name="connsiteY23" fmla="*/ 338666 h 954424"/>
                <a:gd name="connsiteX24" fmla="*/ 997528 w 3365115"/>
                <a:gd name="connsiteY24" fmla="*/ 338666 h 954424"/>
                <a:gd name="connsiteX25" fmla="*/ 997528 w 3365115"/>
                <a:gd name="connsiteY25" fmla="*/ 338666 h 954424"/>
                <a:gd name="connsiteX26" fmla="*/ 1016001 w 3365115"/>
                <a:gd name="connsiteY26" fmla="*/ 357139 h 954424"/>
                <a:gd name="connsiteX27" fmla="*/ 1016001 w 3365115"/>
                <a:gd name="connsiteY27" fmla="*/ 434109 h 954424"/>
                <a:gd name="connsiteX28" fmla="*/ 1068340 w 3365115"/>
                <a:gd name="connsiteY28" fmla="*/ 434109 h 954424"/>
                <a:gd name="connsiteX29" fmla="*/ 1068340 w 3365115"/>
                <a:gd name="connsiteY29" fmla="*/ 449503 h 954424"/>
                <a:gd name="connsiteX30" fmla="*/ 1148388 w 3365115"/>
                <a:gd name="connsiteY30" fmla="*/ 449503 h 954424"/>
                <a:gd name="connsiteX31" fmla="*/ 1148388 w 3365115"/>
                <a:gd name="connsiteY31" fmla="*/ 458739 h 954424"/>
                <a:gd name="connsiteX32" fmla="*/ 1166861 w 3365115"/>
                <a:gd name="connsiteY32" fmla="*/ 458739 h 954424"/>
                <a:gd name="connsiteX33" fmla="*/ 1166861 w 3365115"/>
                <a:gd name="connsiteY33" fmla="*/ 477212 h 954424"/>
                <a:gd name="connsiteX34" fmla="*/ 1268461 w 3365115"/>
                <a:gd name="connsiteY34" fmla="*/ 477212 h 954424"/>
                <a:gd name="connsiteX35" fmla="*/ 1268461 w 3365115"/>
                <a:gd name="connsiteY35" fmla="*/ 523394 h 954424"/>
                <a:gd name="connsiteX36" fmla="*/ 1259225 w 3365115"/>
                <a:gd name="connsiteY36" fmla="*/ 532630 h 954424"/>
                <a:gd name="connsiteX37" fmla="*/ 1385455 w 3365115"/>
                <a:gd name="connsiteY37" fmla="*/ 532630 h 954424"/>
                <a:gd name="connsiteX38" fmla="*/ 1385455 w 3365115"/>
                <a:gd name="connsiteY38" fmla="*/ 557260 h 954424"/>
                <a:gd name="connsiteX39" fmla="*/ 1477818 w 3365115"/>
                <a:gd name="connsiteY39" fmla="*/ 557260 h 954424"/>
                <a:gd name="connsiteX40" fmla="*/ 1477818 w 3365115"/>
                <a:gd name="connsiteY40" fmla="*/ 572654 h 954424"/>
                <a:gd name="connsiteX41" fmla="*/ 1548631 w 3365115"/>
                <a:gd name="connsiteY41" fmla="*/ 572654 h 954424"/>
                <a:gd name="connsiteX42" fmla="*/ 1548631 w 3365115"/>
                <a:gd name="connsiteY42" fmla="*/ 634230 h 954424"/>
                <a:gd name="connsiteX43" fmla="*/ 1717964 w 3365115"/>
                <a:gd name="connsiteY43" fmla="*/ 634230 h 954424"/>
                <a:gd name="connsiteX44" fmla="*/ 1717964 w 3365115"/>
                <a:gd name="connsiteY44" fmla="*/ 649624 h 954424"/>
                <a:gd name="connsiteX45" fmla="*/ 1779540 w 3365115"/>
                <a:gd name="connsiteY45" fmla="*/ 649624 h 954424"/>
                <a:gd name="connsiteX46" fmla="*/ 1779540 w 3365115"/>
                <a:gd name="connsiteY46" fmla="*/ 649624 h 954424"/>
                <a:gd name="connsiteX47" fmla="*/ 1804170 w 3365115"/>
                <a:gd name="connsiteY47" fmla="*/ 674254 h 954424"/>
                <a:gd name="connsiteX48" fmla="*/ 1804170 w 3365115"/>
                <a:gd name="connsiteY48" fmla="*/ 674254 h 954424"/>
                <a:gd name="connsiteX49" fmla="*/ 1828801 w 3365115"/>
                <a:gd name="connsiteY49" fmla="*/ 698885 h 954424"/>
                <a:gd name="connsiteX50" fmla="*/ 1828801 w 3365115"/>
                <a:gd name="connsiteY50" fmla="*/ 723515 h 954424"/>
                <a:gd name="connsiteX51" fmla="*/ 1878061 w 3365115"/>
                <a:gd name="connsiteY51" fmla="*/ 723515 h 954424"/>
                <a:gd name="connsiteX52" fmla="*/ 1878061 w 3365115"/>
                <a:gd name="connsiteY52" fmla="*/ 751224 h 954424"/>
                <a:gd name="connsiteX53" fmla="*/ 2161309 w 3365115"/>
                <a:gd name="connsiteY53" fmla="*/ 751224 h 954424"/>
                <a:gd name="connsiteX54" fmla="*/ 2161309 w 3365115"/>
                <a:gd name="connsiteY54" fmla="*/ 791248 h 954424"/>
                <a:gd name="connsiteX55" fmla="*/ 2176703 w 3365115"/>
                <a:gd name="connsiteY55" fmla="*/ 791248 h 954424"/>
                <a:gd name="connsiteX56" fmla="*/ 2176703 w 3365115"/>
                <a:gd name="connsiteY56" fmla="*/ 822036 h 954424"/>
                <a:gd name="connsiteX57" fmla="*/ 2934085 w 3365115"/>
                <a:gd name="connsiteY57" fmla="*/ 822036 h 954424"/>
                <a:gd name="connsiteX58" fmla="*/ 2934085 w 3365115"/>
                <a:gd name="connsiteY58" fmla="*/ 886691 h 954424"/>
                <a:gd name="connsiteX59" fmla="*/ 2964873 w 3365115"/>
                <a:gd name="connsiteY59" fmla="*/ 886691 h 954424"/>
                <a:gd name="connsiteX60" fmla="*/ 2964873 w 3365115"/>
                <a:gd name="connsiteY60" fmla="*/ 954424 h 954424"/>
                <a:gd name="connsiteX61" fmla="*/ 3365115 w 3365115"/>
                <a:gd name="connsiteY61" fmla="*/ 954424 h 954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65115" h="954424">
                  <a:moveTo>
                    <a:pt x="0" y="0"/>
                  </a:moveTo>
                  <a:lnTo>
                    <a:pt x="163176" y="0"/>
                  </a:lnTo>
                  <a:lnTo>
                    <a:pt x="163176" y="0"/>
                  </a:lnTo>
                  <a:lnTo>
                    <a:pt x="237067" y="0"/>
                  </a:lnTo>
                  <a:lnTo>
                    <a:pt x="237067" y="46182"/>
                  </a:lnTo>
                  <a:lnTo>
                    <a:pt x="280170" y="46182"/>
                  </a:lnTo>
                  <a:lnTo>
                    <a:pt x="280170" y="67733"/>
                  </a:lnTo>
                  <a:lnTo>
                    <a:pt x="387928" y="67733"/>
                  </a:lnTo>
                  <a:lnTo>
                    <a:pt x="387928" y="83127"/>
                  </a:lnTo>
                  <a:lnTo>
                    <a:pt x="489528" y="83127"/>
                  </a:lnTo>
                  <a:lnTo>
                    <a:pt x="489528" y="160097"/>
                  </a:lnTo>
                  <a:lnTo>
                    <a:pt x="489528" y="160097"/>
                  </a:lnTo>
                  <a:lnTo>
                    <a:pt x="520315" y="190884"/>
                  </a:lnTo>
                  <a:lnTo>
                    <a:pt x="520315" y="237066"/>
                  </a:lnTo>
                  <a:lnTo>
                    <a:pt x="551103" y="237066"/>
                  </a:lnTo>
                  <a:lnTo>
                    <a:pt x="551103" y="255539"/>
                  </a:lnTo>
                  <a:lnTo>
                    <a:pt x="612679" y="255539"/>
                  </a:lnTo>
                  <a:lnTo>
                    <a:pt x="612679" y="277091"/>
                  </a:lnTo>
                  <a:lnTo>
                    <a:pt x="701964" y="277091"/>
                  </a:lnTo>
                  <a:lnTo>
                    <a:pt x="708121" y="283248"/>
                  </a:lnTo>
                  <a:lnTo>
                    <a:pt x="754303" y="283248"/>
                  </a:lnTo>
                  <a:lnTo>
                    <a:pt x="754303" y="320194"/>
                  </a:lnTo>
                  <a:lnTo>
                    <a:pt x="883612" y="320194"/>
                  </a:lnTo>
                  <a:lnTo>
                    <a:pt x="883612" y="338666"/>
                  </a:lnTo>
                  <a:lnTo>
                    <a:pt x="997528" y="338666"/>
                  </a:lnTo>
                  <a:lnTo>
                    <a:pt x="997528" y="338666"/>
                  </a:lnTo>
                  <a:lnTo>
                    <a:pt x="1016001" y="357139"/>
                  </a:lnTo>
                  <a:lnTo>
                    <a:pt x="1016001" y="434109"/>
                  </a:lnTo>
                  <a:lnTo>
                    <a:pt x="1068340" y="434109"/>
                  </a:lnTo>
                  <a:lnTo>
                    <a:pt x="1068340" y="449503"/>
                  </a:lnTo>
                  <a:lnTo>
                    <a:pt x="1148388" y="449503"/>
                  </a:lnTo>
                  <a:lnTo>
                    <a:pt x="1148388" y="458739"/>
                  </a:lnTo>
                  <a:lnTo>
                    <a:pt x="1166861" y="458739"/>
                  </a:lnTo>
                  <a:lnTo>
                    <a:pt x="1166861" y="477212"/>
                  </a:lnTo>
                  <a:lnTo>
                    <a:pt x="1268461" y="477212"/>
                  </a:lnTo>
                  <a:lnTo>
                    <a:pt x="1268461" y="523394"/>
                  </a:lnTo>
                  <a:lnTo>
                    <a:pt x="1259225" y="532630"/>
                  </a:lnTo>
                  <a:lnTo>
                    <a:pt x="1385455" y="532630"/>
                  </a:lnTo>
                  <a:lnTo>
                    <a:pt x="1385455" y="557260"/>
                  </a:lnTo>
                  <a:lnTo>
                    <a:pt x="1477818" y="557260"/>
                  </a:lnTo>
                  <a:lnTo>
                    <a:pt x="1477818" y="572654"/>
                  </a:lnTo>
                  <a:lnTo>
                    <a:pt x="1548631" y="572654"/>
                  </a:lnTo>
                  <a:lnTo>
                    <a:pt x="1548631" y="634230"/>
                  </a:lnTo>
                  <a:lnTo>
                    <a:pt x="1717964" y="634230"/>
                  </a:lnTo>
                  <a:lnTo>
                    <a:pt x="1717964" y="649624"/>
                  </a:lnTo>
                  <a:lnTo>
                    <a:pt x="1779540" y="649624"/>
                  </a:lnTo>
                  <a:lnTo>
                    <a:pt x="1779540" y="649624"/>
                  </a:lnTo>
                  <a:lnTo>
                    <a:pt x="1804170" y="674254"/>
                  </a:lnTo>
                  <a:lnTo>
                    <a:pt x="1804170" y="674254"/>
                  </a:lnTo>
                  <a:lnTo>
                    <a:pt x="1828801" y="698885"/>
                  </a:lnTo>
                  <a:lnTo>
                    <a:pt x="1828801" y="723515"/>
                  </a:lnTo>
                  <a:lnTo>
                    <a:pt x="1878061" y="723515"/>
                  </a:lnTo>
                  <a:lnTo>
                    <a:pt x="1878061" y="751224"/>
                  </a:lnTo>
                  <a:lnTo>
                    <a:pt x="2161309" y="751224"/>
                  </a:lnTo>
                  <a:lnTo>
                    <a:pt x="2161309" y="791248"/>
                  </a:lnTo>
                  <a:lnTo>
                    <a:pt x="2176703" y="791248"/>
                  </a:lnTo>
                  <a:lnTo>
                    <a:pt x="2176703" y="822036"/>
                  </a:lnTo>
                  <a:lnTo>
                    <a:pt x="2934085" y="822036"/>
                  </a:lnTo>
                  <a:lnTo>
                    <a:pt x="2934085" y="886691"/>
                  </a:lnTo>
                  <a:lnTo>
                    <a:pt x="2964873" y="886691"/>
                  </a:lnTo>
                  <a:lnTo>
                    <a:pt x="2964873" y="954424"/>
                  </a:lnTo>
                  <a:lnTo>
                    <a:pt x="3365115" y="954424"/>
                  </a:lnTo>
                </a:path>
              </a:pathLst>
            </a:custGeom>
            <a:noFill/>
            <a:ln w="28575">
              <a:solidFill>
                <a:schemeClr val="accent1"/>
              </a:solidFill>
              <a:miter lim="800000"/>
              <a:headEnd/>
              <a:tailEnd/>
            </a:ln>
          </p:spPr>
          <p:txBody>
            <a:bodyPr rtlCol="0" anchor="ctr"/>
            <a:lstStyle/>
            <a:p>
              <a:pPr algn="ctr"/>
              <a:endParaRPr lang="en-US" dirty="0"/>
            </a:p>
          </p:txBody>
        </p:sp>
        <p:grpSp>
          <p:nvGrpSpPr>
            <p:cNvPr id="566" name="Group 565">
              <a:extLst>
                <a:ext uri="{FF2B5EF4-FFF2-40B4-BE49-F238E27FC236}">
                  <a16:creationId xmlns:a16="http://schemas.microsoft.com/office/drawing/2014/main" id="{EA83AFED-94F9-4E99-B1B4-611730396383}"/>
                </a:ext>
              </a:extLst>
            </p:cNvPr>
            <p:cNvGrpSpPr/>
            <p:nvPr/>
          </p:nvGrpSpPr>
          <p:grpSpPr>
            <a:xfrm>
              <a:off x="4804302" y="2171318"/>
              <a:ext cx="91990" cy="91990"/>
              <a:chOff x="7241342" y="2685643"/>
              <a:chExt cx="91990" cy="91990"/>
            </a:xfrm>
          </p:grpSpPr>
          <p:cxnSp>
            <p:nvCxnSpPr>
              <p:cNvPr id="567" name="Straight Connector 566">
                <a:extLst>
                  <a:ext uri="{FF2B5EF4-FFF2-40B4-BE49-F238E27FC236}">
                    <a16:creationId xmlns:a16="http://schemas.microsoft.com/office/drawing/2014/main" id="{8D2CFF4E-4D41-40CE-BDA7-BE83879439C4}"/>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568" name="Straight Connector 567">
                <a:extLst>
                  <a:ext uri="{FF2B5EF4-FFF2-40B4-BE49-F238E27FC236}">
                    <a16:creationId xmlns:a16="http://schemas.microsoft.com/office/drawing/2014/main" id="{905A8A8A-D883-4176-81CE-57ED78BB1E9D}"/>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69" name="Group 568">
              <a:extLst>
                <a:ext uri="{FF2B5EF4-FFF2-40B4-BE49-F238E27FC236}">
                  <a16:creationId xmlns:a16="http://schemas.microsoft.com/office/drawing/2014/main" id="{77F14F78-D4BA-49D4-8CD4-02E16768F039}"/>
                </a:ext>
              </a:extLst>
            </p:cNvPr>
            <p:cNvGrpSpPr/>
            <p:nvPr/>
          </p:nvGrpSpPr>
          <p:grpSpPr>
            <a:xfrm>
              <a:off x="4851819" y="2181893"/>
              <a:ext cx="91990" cy="91990"/>
              <a:chOff x="7241342" y="2685643"/>
              <a:chExt cx="91990" cy="91990"/>
            </a:xfrm>
          </p:grpSpPr>
          <p:cxnSp>
            <p:nvCxnSpPr>
              <p:cNvPr id="570" name="Straight Connector 569">
                <a:extLst>
                  <a:ext uri="{FF2B5EF4-FFF2-40B4-BE49-F238E27FC236}">
                    <a16:creationId xmlns:a16="http://schemas.microsoft.com/office/drawing/2014/main" id="{078E57B8-B7E6-402C-BD41-EDC268B867C5}"/>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571" name="Straight Connector 570">
                <a:extLst>
                  <a:ext uri="{FF2B5EF4-FFF2-40B4-BE49-F238E27FC236}">
                    <a16:creationId xmlns:a16="http://schemas.microsoft.com/office/drawing/2014/main" id="{153EEF41-8D10-403C-BFBC-750394E27D15}"/>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72" name="Group 571">
              <a:extLst>
                <a:ext uri="{FF2B5EF4-FFF2-40B4-BE49-F238E27FC236}">
                  <a16:creationId xmlns:a16="http://schemas.microsoft.com/office/drawing/2014/main" id="{95E1964D-EA39-4EA3-9E44-9B5F77BDEF5A}"/>
                </a:ext>
              </a:extLst>
            </p:cNvPr>
            <p:cNvGrpSpPr/>
            <p:nvPr/>
          </p:nvGrpSpPr>
          <p:grpSpPr>
            <a:xfrm>
              <a:off x="4609132" y="2154388"/>
              <a:ext cx="91990" cy="91990"/>
              <a:chOff x="7241342" y="2685643"/>
              <a:chExt cx="91990" cy="91990"/>
            </a:xfrm>
          </p:grpSpPr>
          <p:cxnSp>
            <p:nvCxnSpPr>
              <p:cNvPr id="573" name="Straight Connector 572">
                <a:extLst>
                  <a:ext uri="{FF2B5EF4-FFF2-40B4-BE49-F238E27FC236}">
                    <a16:creationId xmlns:a16="http://schemas.microsoft.com/office/drawing/2014/main" id="{74209807-040A-455E-B460-9379284E7B31}"/>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574" name="Straight Connector 573">
                <a:extLst>
                  <a:ext uri="{FF2B5EF4-FFF2-40B4-BE49-F238E27FC236}">
                    <a16:creationId xmlns:a16="http://schemas.microsoft.com/office/drawing/2014/main" id="{651707C8-F56D-4073-AA50-F6B7916D46BA}"/>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75" name="Group 574">
              <a:extLst>
                <a:ext uri="{FF2B5EF4-FFF2-40B4-BE49-F238E27FC236}">
                  <a16:creationId xmlns:a16="http://schemas.microsoft.com/office/drawing/2014/main" id="{23E6D476-7602-4BA3-8E5B-BCEF661D40DF}"/>
                </a:ext>
              </a:extLst>
            </p:cNvPr>
            <p:cNvGrpSpPr/>
            <p:nvPr/>
          </p:nvGrpSpPr>
          <p:grpSpPr>
            <a:xfrm>
              <a:off x="4892684" y="2208904"/>
              <a:ext cx="91990" cy="91990"/>
              <a:chOff x="7241342" y="2685643"/>
              <a:chExt cx="91990" cy="91990"/>
            </a:xfrm>
          </p:grpSpPr>
          <p:cxnSp>
            <p:nvCxnSpPr>
              <p:cNvPr id="576" name="Straight Connector 575">
                <a:extLst>
                  <a:ext uri="{FF2B5EF4-FFF2-40B4-BE49-F238E27FC236}">
                    <a16:creationId xmlns:a16="http://schemas.microsoft.com/office/drawing/2014/main" id="{B405E530-6E08-4480-B3F7-CB48D9CCB2E6}"/>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577" name="Straight Connector 576">
                <a:extLst>
                  <a:ext uri="{FF2B5EF4-FFF2-40B4-BE49-F238E27FC236}">
                    <a16:creationId xmlns:a16="http://schemas.microsoft.com/office/drawing/2014/main" id="{C7BDC63B-A921-41C2-93E5-B362612ED4C4}"/>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78" name="Group 577">
              <a:extLst>
                <a:ext uri="{FF2B5EF4-FFF2-40B4-BE49-F238E27FC236}">
                  <a16:creationId xmlns:a16="http://schemas.microsoft.com/office/drawing/2014/main" id="{512EC117-998D-4B3D-8517-BC01A8FD1D62}"/>
                </a:ext>
              </a:extLst>
            </p:cNvPr>
            <p:cNvGrpSpPr/>
            <p:nvPr/>
          </p:nvGrpSpPr>
          <p:grpSpPr>
            <a:xfrm>
              <a:off x="4990993" y="2212831"/>
              <a:ext cx="91990" cy="91990"/>
              <a:chOff x="7241342" y="2685643"/>
              <a:chExt cx="91990" cy="91990"/>
            </a:xfrm>
          </p:grpSpPr>
          <p:cxnSp>
            <p:nvCxnSpPr>
              <p:cNvPr id="579" name="Straight Connector 578">
                <a:extLst>
                  <a:ext uri="{FF2B5EF4-FFF2-40B4-BE49-F238E27FC236}">
                    <a16:creationId xmlns:a16="http://schemas.microsoft.com/office/drawing/2014/main" id="{8A61BB7D-224D-4546-BC9F-D649B482AC6E}"/>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580" name="Straight Connector 579">
                <a:extLst>
                  <a:ext uri="{FF2B5EF4-FFF2-40B4-BE49-F238E27FC236}">
                    <a16:creationId xmlns:a16="http://schemas.microsoft.com/office/drawing/2014/main" id="{AC702946-4E57-4B39-81BB-3D3E5F28354A}"/>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81" name="Group 580">
              <a:extLst>
                <a:ext uri="{FF2B5EF4-FFF2-40B4-BE49-F238E27FC236}">
                  <a16:creationId xmlns:a16="http://schemas.microsoft.com/office/drawing/2014/main" id="{8A498592-5D72-4C93-8134-A1C3CE2F34DE}"/>
                </a:ext>
              </a:extLst>
            </p:cNvPr>
            <p:cNvGrpSpPr/>
            <p:nvPr/>
          </p:nvGrpSpPr>
          <p:grpSpPr>
            <a:xfrm>
              <a:off x="4999825" y="2240479"/>
              <a:ext cx="91990" cy="91990"/>
              <a:chOff x="7241342" y="2685643"/>
              <a:chExt cx="91990" cy="91990"/>
            </a:xfrm>
          </p:grpSpPr>
          <p:cxnSp>
            <p:nvCxnSpPr>
              <p:cNvPr id="582" name="Straight Connector 581">
                <a:extLst>
                  <a:ext uri="{FF2B5EF4-FFF2-40B4-BE49-F238E27FC236}">
                    <a16:creationId xmlns:a16="http://schemas.microsoft.com/office/drawing/2014/main" id="{9AB83428-E35D-4A00-8B29-9DDAAB9B1655}"/>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583" name="Straight Connector 582">
                <a:extLst>
                  <a:ext uri="{FF2B5EF4-FFF2-40B4-BE49-F238E27FC236}">
                    <a16:creationId xmlns:a16="http://schemas.microsoft.com/office/drawing/2014/main" id="{3EC625F0-C881-4957-B81B-42331FD4C14D}"/>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84" name="Group 583">
              <a:extLst>
                <a:ext uri="{FF2B5EF4-FFF2-40B4-BE49-F238E27FC236}">
                  <a16:creationId xmlns:a16="http://schemas.microsoft.com/office/drawing/2014/main" id="{2F84EB22-B4B2-473D-9C7A-070DAD826CEC}"/>
                </a:ext>
              </a:extLst>
            </p:cNvPr>
            <p:cNvGrpSpPr/>
            <p:nvPr/>
          </p:nvGrpSpPr>
          <p:grpSpPr>
            <a:xfrm>
              <a:off x="5048692" y="2237163"/>
              <a:ext cx="91990" cy="91990"/>
              <a:chOff x="7241342" y="2685643"/>
              <a:chExt cx="91990" cy="91990"/>
            </a:xfrm>
          </p:grpSpPr>
          <p:cxnSp>
            <p:nvCxnSpPr>
              <p:cNvPr id="585" name="Straight Connector 584">
                <a:extLst>
                  <a:ext uri="{FF2B5EF4-FFF2-40B4-BE49-F238E27FC236}">
                    <a16:creationId xmlns:a16="http://schemas.microsoft.com/office/drawing/2014/main" id="{3F2AC0B2-AF6A-45A9-B75B-00BB9B23E9B2}"/>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586" name="Straight Connector 585">
                <a:extLst>
                  <a:ext uri="{FF2B5EF4-FFF2-40B4-BE49-F238E27FC236}">
                    <a16:creationId xmlns:a16="http://schemas.microsoft.com/office/drawing/2014/main" id="{85CCAE12-6A40-49CD-8D40-4031837E9FA1}"/>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87" name="Group 586">
              <a:extLst>
                <a:ext uri="{FF2B5EF4-FFF2-40B4-BE49-F238E27FC236}">
                  <a16:creationId xmlns:a16="http://schemas.microsoft.com/office/drawing/2014/main" id="{A86D760F-78E2-4FB6-A4FA-A4727D884C90}"/>
                </a:ext>
              </a:extLst>
            </p:cNvPr>
            <p:cNvGrpSpPr/>
            <p:nvPr/>
          </p:nvGrpSpPr>
          <p:grpSpPr>
            <a:xfrm>
              <a:off x="5098866" y="2299280"/>
              <a:ext cx="91990" cy="91990"/>
              <a:chOff x="7241342" y="2685643"/>
              <a:chExt cx="91990" cy="91990"/>
            </a:xfrm>
          </p:grpSpPr>
          <p:cxnSp>
            <p:nvCxnSpPr>
              <p:cNvPr id="588" name="Straight Connector 587">
                <a:extLst>
                  <a:ext uri="{FF2B5EF4-FFF2-40B4-BE49-F238E27FC236}">
                    <a16:creationId xmlns:a16="http://schemas.microsoft.com/office/drawing/2014/main" id="{A5C9491F-434D-4F79-AC23-38B526EC6816}"/>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589" name="Straight Connector 588">
                <a:extLst>
                  <a:ext uri="{FF2B5EF4-FFF2-40B4-BE49-F238E27FC236}">
                    <a16:creationId xmlns:a16="http://schemas.microsoft.com/office/drawing/2014/main" id="{65C8CEC2-CEDB-46FF-9351-56181C12C6B6}"/>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90" name="Group 589">
              <a:extLst>
                <a:ext uri="{FF2B5EF4-FFF2-40B4-BE49-F238E27FC236}">
                  <a16:creationId xmlns:a16="http://schemas.microsoft.com/office/drawing/2014/main" id="{AE95D0E3-54CA-491B-993F-C08FAC51282B}"/>
                </a:ext>
              </a:extLst>
            </p:cNvPr>
            <p:cNvGrpSpPr/>
            <p:nvPr/>
          </p:nvGrpSpPr>
          <p:grpSpPr>
            <a:xfrm>
              <a:off x="5117276" y="2321331"/>
              <a:ext cx="91990" cy="91990"/>
              <a:chOff x="7241342" y="2685643"/>
              <a:chExt cx="91990" cy="91990"/>
            </a:xfrm>
          </p:grpSpPr>
          <p:cxnSp>
            <p:nvCxnSpPr>
              <p:cNvPr id="591" name="Straight Connector 590">
                <a:extLst>
                  <a:ext uri="{FF2B5EF4-FFF2-40B4-BE49-F238E27FC236}">
                    <a16:creationId xmlns:a16="http://schemas.microsoft.com/office/drawing/2014/main" id="{DED75EE4-58F7-40E0-A9EA-8A556F9FF3F8}"/>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592" name="Straight Connector 591">
                <a:extLst>
                  <a:ext uri="{FF2B5EF4-FFF2-40B4-BE49-F238E27FC236}">
                    <a16:creationId xmlns:a16="http://schemas.microsoft.com/office/drawing/2014/main" id="{92907FF8-843A-48C1-8140-28688514C55B}"/>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93" name="Group 592">
              <a:extLst>
                <a:ext uri="{FF2B5EF4-FFF2-40B4-BE49-F238E27FC236}">
                  <a16:creationId xmlns:a16="http://schemas.microsoft.com/office/drawing/2014/main" id="{CAB2C400-B11D-48EA-9368-6D38951F919E}"/>
                </a:ext>
              </a:extLst>
            </p:cNvPr>
            <p:cNvGrpSpPr/>
            <p:nvPr/>
          </p:nvGrpSpPr>
          <p:grpSpPr>
            <a:xfrm>
              <a:off x="5126093" y="2330368"/>
              <a:ext cx="91990" cy="91990"/>
              <a:chOff x="7241342" y="2685643"/>
              <a:chExt cx="91990" cy="91990"/>
            </a:xfrm>
          </p:grpSpPr>
          <p:cxnSp>
            <p:nvCxnSpPr>
              <p:cNvPr id="594" name="Straight Connector 593">
                <a:extLst>
                  <a:ext uri="{FF2B5EF4-FFF2-40B4-BE49-F238E27FC236}">
                    <a16:creationId xmlns:a16="http://schemas.microsoft.com/office/drawing/2014/main" id="{7BC8A6DD-4C40-4FFF-9923-5EC14F4EC0EE}"/>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595" name="Straight Connector 594">
                <a:extLst>
                  <a:ext uri="{FF2B5EF4-FFF2-40B4-BE49-F238E27FC236}">
                    <a16:creationId xmlns:a16="http://schemas.microsoft.com/office/drawing/2014/main" id="{2D50ABC4-22CC-4914-90D7-E4AA6C48E2BC}"/>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96" name="Group 595">
              <a:extLst>
                <a:ext uri="{FF2B5EF4-FFF2-40B4-BE49-F238E27FC236}">
                  <a16:creationId xmlns:a16="http://schemas.microsoft.com/office/drawing/2014/main" id="{7E3DD1DB-987E-40D7-A1B1-245058BCA42E}"/>
                </a:ext>
              </a:extLst>
            </p:cNvPr>
            <p:cNvGrpSpPr/>
            <p:nvPr/>
          </p:nvGrpSpPr>
          <p:grpSpPr>
            <a:xfrm>
              <a:off x="5131997" y="2363859"/>
              <a:ext cx="91990" cy="91990"/>
              <a:chOff x="7241342" y="2685643"/>
              <a:chExt cx="91990" cy="91990"/>
            </a:xfrm>
          </p:grpSpPr>
          <p:cxnSp>
            <p:nvCxnSpPr>
              <p:cNvPr id="597" name="Straight Connector 596">
                <a:extLst>
                  <a:ext uri="{FF2B5EF4-FFF2-40B4-BE49-F238E27FC236}">
                    <a16:creationId xmlns:a16="http://schemas.microsoft.com/office/drawing/2014/main" id="{AC6E0E8D-D65E-44CB-8833-143F8FDAB948}"/>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598" name="Straight Connector 597">
                <a:extLst>
                  <a:ext uri="{FF2B5EF4-FFF2-40B4-BE49-F238E27FC236}">
                    <a16:creationId xmlns:a16="http://schemas.microsoft.com/office/drawing/2014/main" id="{04302F42-5101-460D-864A-4B36FF89DD88}"/>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99" name="Group 598">
              <a:extLst>
                <a:ext uri="{FF2B5EF4-FFF2-40B4-BE49-F238E27FC236}">
                  <a16:creationId xmlns:a16="http://schemas.microsoft.com/office/drawing/2014/main" id="{ED1D0D54-3F90-4915-860C-55AAC11F225C}"/>
                </a:ext>
              </a:extLst>
            </p:cNvPr>
            <p:cNvGrpSpPr/>
            <p:nvPr/>
          </p:nvGrpSpPr>
          <p:grpSpPr>
            <a:xfrm>
              <a:off x="5144488" y="2385125"/>
              <a:ext cx="91990" cy="91990"/>
              <a:chOff x="7241342" y="2685643"/>
              <a:chExt cx="91990" cy="91990"/>
            </a:xfrm>
          </p:grpSpPr>
          <p:cxnSp>
            <p:nvCxnSpPr>
              <p:cNvPr id="600" name="Straight Connector 599">
                <a:extLst>
                  <a:ext uri="{FF2B5EF4-FFF2-40B4-BE49-F238E27FC236}">
                    <a16:creationId xmlns:a16="http://schemas.microsoft.com/office/drawing/2014/main" id="{5DE8A527-ED76-458F-B4F1-B634BA6A5527}"/>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601" name="Straight Connector 600">
                <a:extLst>
                  <a:ext uri="{FF2B5EF4-FFF2-40B4-BE49-F238E27FC236}">
                    <a16:creationId xmlns:a16="http://schemas.microsoft.com/office/drawing/2014/main" id="{27943122-F6C3-4806-A744-1B681A39F740}"/>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02" name="Group 601">
              <a:extLst>
                <a:ext uri="{FF2B5EF4-FFF2-40B4-BE49-F238E27FC236}">
                  <a16:creationId xmlns:a16="http://schemas.microsoft.com/office/drawing/2014/main" id="{25F5A374-3F0B-4E96-B3B3-3B0B2FEB2B89}"/>
                </a:ext>
              </a:extLst>
            </p:cNvPr>
            <p:cNvGrpSpPr/>
            <p:nvPr/>
          </p:nvGrpSpPr>
          <p:grpSpPr>
            <a:xfrm>
              <a:off x="5167818" y="2426986"/>
              <a:ext cx="91990" cy="91990"/>
              <a:chOff x="7241342" y="2685643"/>
              <a:chExt cx="91990" cy="91990"/>
            </a:xfrm>
          </p:grpSpPr>
          <p:cxnSp>
            <p:nvCxnSpPr>
              <p:cNvPr id="603" name="Straight Connector 602">
                <a:extLst>
                  <a:ext uri="{FF2B5EF4-FFF2-40B4-BE49-F238E27FC236}">
                    <a16:creationId xmlns:a16="http://schemas.microsoft.com/office/drawing/2014/main" id="{7448326E-CA4D-4EB2-B031-DCC555DCB44E}"/>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604" name="Straight Connector 603">
                <a:extLst>
                  <a:ext uri="{FF2B5EF4-FFF2-40B4-BE49-F238E27FC236}">
                    <a16:creationId xmlns:a16="http://schemas.microsoft.com/office/drawing/2014/main" id="{75D7C179-872A-44FE-A05C-5C5CEC2D3C7F}"/>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05" name="Group 604">
              <a:extLst>
                <a:ext uri="{FF2B5EF4-FFF2-40B4-BE49-F238E27FC236}">
                  <a16:creationId xmlns:a16="http://schemas.microsoft.com/office/drawing/2014/main" id="{67110333-26F7-4A8E-9728-06CDE9795770}"/>
                </a:ext>
              </a:extLst>
            </p:cNvPr>
            <p:cNvGrpSpPr/>
            <p:nvPr/>
          </p:nvGrpSpPr>
          <p:grpSpPr>
            <a:xfrm>
              <a:off x="5222437" y="2429080"/>
              <a:ext cx="91990" cy="91990"/>
              <a:chOff x="7241342" y="2685643"/>
              <a:chExt cx="91990" cy="91990"/>
            </a:xfrm>
          </p:grpSpPr>
          <p:cxnSp>
            <p:nvCxnSpPr>
              <p:cNvPr id="606" name="Straight Connector 605">
                <a:extLst>
                  <a:ext uri="{FF2B5EF4-FFF2-40B4-BE49-F238E27FC236}">
                    <a16:creationId xmlns:a16="http://schemas.microsoft.com/office/drawing/2014/main" id="{313FDCFE-31A1-497E-845A-9A2125FC8C6F}"/>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607" name="Straight Connector 606">
                <a:extLst>
                  <a:ext uri="{FF2B5EF4-FFF2-40B4-BE49-F238E27FC236}">
                    <a16:creationId xmlns:a16="http://schemas.microsoft.com/office/drawing/2014/main" id="{5EF22C15-0589-419B-9B62-4F85EEC8B3B0}"/>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08" name="Group 607">
              <a:extLst>
                <a:ext uri="{FF2B5EF4-FFF2-40B4-BE49-F238E27FC236}">
                  <a16:creationId xmlns:a16="http://schemas.microsoft.com/office/drawing/2014/main" id="{0992A29A-DED9-41E2-8FF6-025961D11B01}"/>
                </a:ext>
              </a:extLst>
            </p:cNvPr>
            <p:cNvGrpSpPr/>
            <p:nvPr/>
          </p:nvGrpSpPr>
          <p:grpSpPr>
            <a:xfrm>
              <a:off x="5284442" y="2429653"/>
              <a:ext cx="91990" cy="91990"/>
              <a:chOff x="7241342" y="2685643"/>
              <a:chExt cx="91990" cy="91990"/>
            </a:xfrm>
          </p:grpSpPr>
          <p:cxnSp>
            <p:nvCxnSpPr>
              <p:cNvPr id="609" name="Straight Connector 608">
                <a:extLst>
                  <a:ext uri="{FF2B5EF4-FFF2-40B4-BE49-F238E27FC236}">
                    <a16:creationId xmlns:a16="http://schemas.microsoft.com/office/drawing/2014/main" id="{FF0D6A12-E96E-40FD-9D7C-D9E165F2D9FE}"/>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610" name="Straight Connector 609">
                <a:extLst>
                  <a:ext uri="{FF2B5EF4-FFF2-40B4-BE49-F238E27FC236}">
                    <a16:creationId xmlns:a16="http://schemas.microsoft.com/office/drawing/2014/main" id="{BDE33B34-7829-4EEF-B2EF-C9E00F69B4E9}"/>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11" name="Group 610">
              <a:extLst>
                <a:ext uri="{FF2B5EF4-FFF2-40B4-BE49-F238E27FC236}">
                  <a16:creationId xmlns:a16="http://schemas.microsoft.com/office/drawing/2014/main" id="{CB1AC65B-442B-460B-AD7C-172C6FE682AA}"/>
                </a:ext>
              </a:extLst>
            </p:cNvPr>
            <p:cNvGrpSpPr/>
            <p:nvPr/>
          </p:nvGrpSpPr>
          <p:grpSpPr>
            <a:xfrm>
              <a:off x="5320628" y="2432710"/>
              <a:ext cx="91990" cy="91990"/>
              <a:chOff x="7241342" y="2685643"/>
              <a:chExt cx="91990" cy="91990"/>
            </a:xfrm>
          </p:grpSpPr>
          <p:cxnSp>
            <p:nvCxnSpPr>
              <p:cNvPr id="612" name="Straight Connector 611">
                <a:extLst>
                  <a:ext uri="{FF2B5EF4-FFF2-40B4-BE49-F238E27FC236}">
                    <a16:creationId xmlns:a16="http://schemas.microsoft.com/office/drawing/2014/main" id="{F79F1CAA-735F-4296-BA67-CD223758F850}"/>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613" name="Straight Connector 612">
                <a:extLst>
                  <a:ext uri="{FF2B5EF4-FFF2-40B4-BE49-F238E27FC236}">
                    <a16:creationId xmlns:a16="http://schemas.microsoft.com/office/drawing/2014/main" id="{0DAB87E5-2A5B-4255-813E-7AFCF6EA55D5}"/>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14" name="Group 613">
              <a:extLst>
                <a:ext uri="{FF2B5EF4-FFF2-40B4-BE49-F238E27FC236}">
                  <a16:creationId xmlns:a16="http://schemas.microsoft.com/office/drawing/2014/main" id="{A7B9A6F9-AC02-45A0-8300-93B096D2EDFD}"/>
                </a:ext>
              </a:extLst>
            </p:cNvPr>
            <p:cNvGrpSpPr/>
            <p:nvPr/>
          </p:nvGrpSpPr>
          <p:grpSpPr>
            <a:xfrm>
              <a:off x="5365199" y="2454404"/>
              <a:ext cx="91990" cy="91990"/>
              <a:chOff x="7241342" y="2685643"/>
              <a:chExt cx="91990" cy="91990"/>
            </a:xfrm>
          </p:grpSpPr>
          <p:cxnSp>
            <p:nvCxnSpPr>
              <p:cNvPr id="615" name="Straight Connector 614">
                <a:extLst>
                  <a:ext uri="{FF2B5EF4-FFF2-40B4-BE49-F238E27FC236}">
                    <a16:creationId xmlns:a16="http://schemas.microsoft.com/office/drawing/2014/main" id="{8E9518B6-F5F2-45D6-8BAE-F6F0CFD899E6}"/>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616" name="Straight Connector 615">
                <a:extLst>
                  <a:ext uri="{FF2B5EF4-FFF2-40B4-BE49-F238E27FC236}">
                    <a16:creationId xmlns:a16="http://schemas.microsoft.com/office/drawing/2014/main" id="{7A4F4A93-E10A-407C-AA1B-689ABE4D00C2}"/>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17" name="Group 616">
              <a:extLst>
                <a:ext uri="{FF2B5EF4-FFF2-40B4-BE49-F238E27FC236}">
                  <a16:creationId xmlns:a16="http://schemas.microsoft.com/office/drawing/2014/main" id="{DC75C361-0815-4F36-ABD2-8952BD972471}"/>
                </a:ext>
              </a:extLst>
            </p:cNvPr>
            <p:cNvGrpSpPr/>
            <p:nvPr/>
          </p:nvGrpSpPr>
          <p:grpSpPr>
            <a:xfrm>
              <a:off x="5374226" y="2478916"/>
              <a:ext cx="91990" cy="91990"/>
              <a:chOff x="7241342" y="2685643"/>
              <a:chExt cx="91990" cy="91990"/>
            </a:xfrm>
          </p:grpSpPr>
          <p:cxnSp>
            <p:nvCxnSpPr>
              <p:cNvPr id="618" name="Straight Connector 617">
                <a:extLst>
                  <a:ext uri="{FF2B5EF4-FFF2-40B4-BE49-F238E27FC236}">
                    <a16:creationId xmlns:a16="http://schemas.microsoft.com/office/drawing/2014/main" id="{B9F8D73C-E4CE-4DF7-AE85-C8D9B73750BF}"/>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619" name="Straight Connector 618">
                <a:extLst>
                  <a:ext uri="{FF2B5EF4-FFF2-40B4-BE49-F238E27FC236}">
                    <a16:creationId xmlns:a16="http://schemas.microsoft.com/office/drawing/2014/main" id="{13814E56-D075-4558-97C5-6184F680919B}"/>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20" name="Group 619">
              <a:extLst>
                <a:ext uri="{FF2B5EF4-FFF2-40B4-BE49-F238E27FC236}">
                  <a16:creationId xmlns:a16="http://schemas.microsoft.com/office/drawing/2014/main" id="{C41A3040-68F8-42AE-B6CD-7D31AE69FA52}"/>
                </a:ext>
              </a:extLst>
            </p:cNvPr>
            <p:cNvGrpSpPr/>
            <p:nvPr/>
          </p:nvGrpSpPr>
          <p:grpSpPr>
            <a:xfrm>
              <a:off x="5401684" y="2478916"/>
              <a:ext cx="91990" cy="91990"/>
              <a:chOff x="7241342" y="2685643"/>
              <a:chExt cx="91990" cy="91990"/>
            </a:xfrm>
          </p:grpSpPr>
          <p:cxnSp>
            <p:nvCxnSpPr>
              <p:cNvPr id="621" name="Straight Connector 620">
                <a:extLst>
                  <a:ext uri="{FF2B5EF4-FFF2-40B4-BE49-F238E27FC236}">
                    <a16:creationId xmlns:a16="http://schemas.microsoft.com/office/drawing/2014/main" id="{19908D9D-B3E1-4F46-AE56-D431B059D398}"/>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622" name="Straight Connector 621">
                <a:extLst>
                  <a:ext uri="{FF2B5EF4-FFF2-40B4-BE49-F238E27FC236}">
                    <a16:creationId xmlns:a16="http://schemas.microsoft.com/office/drawing/2014/main" id="{6B245FE7-7B08-4E74-BF83-D6B4DBF4F2CD}"/>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23" name="Group 622">
              <a:extLst>
                <a:ext uri="{FF2B5EF4-FFF2-40B4-BE49-F238E27FC236}">
                  <a16:creationId xmlns:a16="http://schemas.microsoft.com/office/drawing/2014/main" id="{D08573BF-BA6C-408E-BD5B-88FC793AB870}"/>
                </a:ext>
              </a:extLst>
            </p:cNvPr>
            <p:cNvGrpSpPr/>
            <p:nvPr/>
          </p:nvGrpSpPr>
          <p:grpSpPr>
            <a:xfrm>
              <a:off x="5493674" y="2498402"/>
              <a:ext cx="91990" cy="91990"/>
              <a:chOff x="7241342" y="2685643"/>
              <a:chExt cx="91990" cy="91990"/>
            </a:xfrm>
          </p:grpSpPr>
          <p:cxnSp>
            <p:nvCxnSpPr>
              <p:cNvPr id="624" name="Straight Connector 623">
                <a:extLst>
                  <a:ext uri="{FF2B5EF4-FFF2-40B4-BE49-F238E27FC236}">
                    <a16:creationId xmlns:a16="http://schemas.microsoft.com/office/drawing/2014/main" id="{E9FDD8F7-0F8D-42E5-B52A-11F9DA4BFD84}"/>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625" name="Straight Connector 624">
                <a:extLst>
                  <a:ext uri="{FF2B5EF4-FFF2-40B4-BE49-F238E27FC236}">
                    <a16:creationId xmlns:a16="http://schemas.microsoft.com/office/drawing/2014/main" id="{9B19D540-2439-4EE0-A933-50ADF258C42A}"/>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26" name="Group 625">
              <a:extLst>
                <a:ext uri="{FF2B5EF4-FFF2-40B4-BE49-F238E27FC236}">
                  <a16:creationId xmlns:a16="http://schemas.microsoft.com/office/drawing/2014/main" id="{07C9A12B-1768-408C-AC0A-6989EEA4A13F}"/>
                </a:ext>
              </a:extLst>
            </p:cNvPr>
            <p:cNvGrpSpPr/>
            <p:nvPr/>
          </p:nvGrpSpPr>
          <p:grpSpPr>
            <a:xfrm>
              <a:off x="5607601" y="2498363"/>
              <a:ext cx="91990" cy="91990"/>
              <a:chOff x="7241342" y="2685643"/>
              <a:chExt cx="91990" cy="91990"/>
            </a:xfrm>
          </p:grpSpPr>
          <p:cxnSp>
            <p:nvCxnSpPr>
              <p:cNvPr id="627" name="Straight Connector 626">
                <a:extLst>
                  <a:ext uri="{FF2B5EF4-FFF2-40B4-BE49-F238E27FC236}">
                    <a16:creationId xmlns:a16="http://schemas.microsoft.com/office/drawing/2014/main" id="{CEE4A3CC-DE7F-4565-AAD6-3161A720CCF5}"/>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628" name="Straight Connector 627">
                <a:extLst>
                  <a:ext uri="{FF2B5EF4-FFF2-40B4-BE49-F238E27FC236}">
                    <a16:creationId xmlns:a16="http://schemas.microsoft.com/office/drawing/2014/main" id="{6B50A51C-E9CE-41EF-8348-FA2D46183A02}"/>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29" name="Group 628">
              <a:extLst>
                <a:ext uri="{FF2B5EF4-FFF2-40B4-BE49-F238E27FC236}">
                  <a16:creationId xmlns:a16="http://schemas.microsoft.com/office/drawing/2014/main" id="{5A012C26-D2CB-4523-95BD-20C71A4ED482}"/>
                </a:ext>
              </a:extLst>
            </p:cNvPr>
            <p:cNvGrpSpPr/>
            <p:nvPr/>
          </p:nvGrpSpPr>
          <p:grpSpPr>
            <a:xfrm>
              <a:off x="5630334" y="2511732"/>
              <a:ext cx="91990" cy="91990"/>
              <a:chOff x="7241342" y="2685643"/>
              <a:chExt cx="91990" cy="91990"/>
            </a:xfrm>
          </p:grpSpPr>
          <p:cxnSp>
            <p:nvCxnSpPr>
              <p:cNvPr id="630" name="Straight Connector 629">
                <a:extLst>
                  <a:ext uri="{FF2B5EF4-FFF2-40B4-BE49-F238E27FC236}">
                    <a16:creationId xmlns:a16="http://schemas.microsoft.com/office/drawing/2014/main" id="{6A2AD446-CE82-4053-A64C-F070E622BD7A}"/>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631" name="Straight Connector 630">
                <a:extLst>
                  <a:ext uri="{FF2B5EF4-FFF2-40B4-BE49-F238E27FC236}">
                    <a16:creationId xmlns:a16="http://schemas.microsoft.com/office/drawing/2014/main" id="{87979FBC-F29A-45F9-86B1-F9D6E241C96A}"/>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32" name="Group 631">
              <a:extLst>
                <a:ext uri="{FF2B5EF4-FFF2-40B4-BE49-F238E27FC236}">
                  <a16:creationId xmlns:a16="http://schemas.microsoft.com/office/drawing/2014/main" id="{7B3E51C2-C1A0-4141-8673-FB92DC00CA6D}"/>
                </a:ext>
              </a:extLst>
            </p:cNvPr>
            <p:cNvGrpSpPr/>
            <p:nvPr/>
          </p:nvGrpSpPr>
          <p:grpSpPr>
            <a:xfrm>
              <a:off x="5641585" y="2551294"/>
              <a:ext cx="91990" cy="91990"/>
              <a:chOff x="7241342" y="2685643"/>
              <a:chExt cx="91990" cy="91990"/>
            </a:xfrm>
          </p:grpSpPr>
          <p:cxnSp>
            <p:nvCxnSpPr>
              <p:cNvPr id="633" name="Straight Connector 632">
                <a:extLst>
                  <a:ext uri="{FF2B5EF4-FFF2-40B4-BE49-F238E27FC236}">
                    <a16:creationId xmlns:a16="http://schemas.microsoft.com/office/drawing/2014/main" id="{A998E9F2-B080-4233-AF11-E0873C20BC5D}"/>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634" name="Straight Connector 633">
                <a:extLst>
                  <a:ext uri="{FF2B5EF4-FFF2-40B4-BE49-F238E27FC236}">
                    <a16:creationId xmlns:a16="http://schemas.microsoft.com/office/drawing/2014/main" id="{143B4822-B5A8-4C9C-900F-F6EAF71C1469}"/>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35" name="Group 634">
              <a:extLst>
                <a:ext uri="{FF2B5EF4-FFF2-40B4-BE49-F238E27FC236}">
                  <a16:creationId xmlns:a16="http://schemas.microsoft.com/office/drawing/2014/main" id="{5770EB36-2974-4628-9217-85A56E59BD19}"/>
                </a:ext>
              </a:extLst>
            </p:cNvPr>
            <p:cNvGrpSpPr/>
            <p:nvPr/>
          </p:nvGrpSpPr>
          <p:grpSpPr>
            <a:xfrm>
              <a:off x="5643944" y="2590353"/>
              <a:ext cx="91990" cy="91990"/>
              <a:chOff x="7241342" y="2685643"/>
              <a:chExt cx="91990" cy="91990"/>
            </a:xfrm>
          </p:grpSpPr>
          <p:cxnSp>
            <p:nvCxnSpPr>
              <p:cNvPr id="636" name="Straight Connector 635">
                <a:extLst>
                  <a:ext uri="{FF2B5EF4-FFF2-40B4-BE49-F238E27FC236}">
                    <a16:creationId xmlns:a16="http://schemas.microsoft.com/office/drawing/2014/main" id="{E7B2A865-DACB-439B-9B70-AB92E8FE716D}"/>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637" name="Straight Connector 636">
                <a:extLst>
                  <a:ext uri="{FF2B5EF4-FFF2-40B4-BE49-F238E27FC236}">
                    <a16:creationId xmlns:a16="http://schemas.microsoft.com/office/drawing/2014/main" id="{741DF15D-E1D8-408B-A83B-C98C86377FB9}"/>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38" name="Group 637">
              <a:extLst>
                <a:ext uri="{FF2B5EF4-FFF2-40B4-BE49-F238E27FC236}">
                  <a16:creationId xmlns:a16="http://schemas.microsoft.com/office/drawing/2014/main" id="{9953DEB5-2B81-4AB7-8AB5-F08C1557944D}"/>
                </a:ext>
              </a:extLst>
            </p:cNvPr>
            <p:cNvGrpSpPr/>
            <p:nvPr/>
          </p:nvGrpSpPr>
          <p:grpSpPr>
            <a:xfrm>
              <a:off x="5687580" y="2589844"/>
              <a:ext cx="91990" cy="91990"/>
              <a:chOff x="7241342" y="2685643"/>
              <a:chExt cx="91990" cy="91990"/>
            </a:xfrm>
          </p:grpSpPr>
          <p:cxnSp>
            <p:nvCxnSpPr>
              <p:cNvPr id="639" name="Straight Connector 638">
                <a:extLst>
                  <a:ext uri="{FF2B5EF4-FFF2-40B4-BE49-F238E27FC236}">
                    <a16:creationId xmlns:a16="http://schemas.microsoft.com/office/drawing/2014/main" id="{C6D1DB29-F3B4-486A-9054-3B614D2BE431}"/>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640" name="Straight Connector 639">
                <a:extLst>
                  <a:ext uri="{FF2B5EF4-FFF2-40B4-BE49-F238E27FC236}">
                    <a16:creationId xmlns:a16="http://schemas.microsoft.com/office/drawing/2014/main" id="{66401629-FDDF-46F6-8B08-682766A2CEF0}"/>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41" name="Group 640">
              <a:extLst>
                <a:ext uri="{FF2B5EF4-FFF2-40B4-BE49-F238E27FC236}">
                  <a16:creationId xmlns:a16="http://schemas.microsoft.com/office/drawing/2014/main" id="{9AECDFDC-203F-4796-99EA-B786EBFB36E2}"/>
                </a:ext>
              </a:extLst>
            </p:cNvPr>
            <p:cNvGrpSpPr/>
            <p:nvPr/>
          </p:nvGrpSpPr>
          <p:grpSpPr>
            <a:xfrm>
              <a:off x="5752336" y="2611095"/>
              <a:ext cx="91990" cy="91990"/>
              <a:chOff x="7241342" y="2685643"/>
              <a:chExt cx="91990" cy="91990"/>
            </a:xfrm>
          </p:grpSpPr>
          <p:cxnSp>
            <p:nvCxnSpPr>
              <p:cNvPr id="642" name="Straight Connector 641">
                <a:extLst>
                  <a:ext uri="{FF2B5EF4-FFF2-40B4-BE49-F238E27FC236}">
                    <a16:creationId xmlns:a16="http://schemas.microsoft.com/office/drawing/2014/main" id="{A0A49BF5-3046-4D8F-8F70-BCDA622AD5C8}"/>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643" name="Straight Connector 642">
                <a:extLst>
                  <a:ext uri="{FF2B5EF4-FFF2-40B4-BE49-F238E27FC236}">
                    <a16:creationId xmlns:a16="http://schemas.microsoft.com/office/drawing/2014/main" id="{D937DF64-5225-4BB5-8C34-803401CCB6A6}"/>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44" name="Group 643">
              <a:extLst>
                <a:ext uri="{FF2B5EF4-FFF2-40B4-BE49-F238E27FC236}">
                  <a16:creationId xmlns:a16="http://schemas.microsoft.com/office/drawing/2014/main" id="{8D1A06FF-2182-4ED9-800D-67DF1068312A}"/>
                </a:ext>
              </a:extLst>
            </p:cNvPr>
            <p:cNvGrpSpPr/>
            <p:nvPr/>
          </p:nvGrpSpPr>
          <p:grpSpPr>
            <a:xfrm>
              <a:off x="5785724" y="2610533"/>
              <a:ext cx="91990" cy="91990"/>
              <a:chOff x="7241342" y="2685643"/>
              <a:chExt cx="91990" cy="91990"/>
            </a:xfrm>
          </p:grpSpPr>
          <p:cxnSp>
            <p:nvCxnSpPr>
              <p:cNvPr id="645" name="Straight Connector 644">
                <a:extLst>
                  <a:ext uri="{FF2B5EF4-FFF2-40B4-BE49-F238E27FC236}">
                    <a16:creationId xmlns:a16="http://schemas.microsoft.com/office/drawing/2014/main" id="{8A05BE48-E989-4F78-B6C5-952670F789BE}"/>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646" name="Straight Connector 645">
                <a:extLst>
                  <a:ext uri="{FF2B5EF4-FFF2-40B4-BE49-F238E27FC236}">
                    <a16:creationId xmlns:a16="http://schemas.microsoft.com/office/drawing/2014/main" id="{2B598429-938D-49CC-905C-4B29D7A32A03}"/>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47" name="Group 646">
              <a:extLst>
                <a:ext uri="{FF2B5EF4-FFF2-40B4-BE49-F238E27FC236}">
                  <a16:creationId xmlns:a16="http://schemas.microsoft.com/office/drawing/2014/main" id="{2F2413E7-8374-4531-AECC-D981BBE22F3C}"/>
                </a:ext>
              </a:extLst>
            </p:cNvPr>
            <p:cNvGrpSpPr/>
            <p:nvPr/>
          </p:nvGrpSpPr>
          <p:grpSpPr>
            <a:xfrm>
              <a:off x="5849647" y="2632555"/>
              <a:ext cx="91990" cy="91990"/>
              <a:chOff x="7241342" y="2685643"/>
              <a:chExt cx="91990" cy="91990"/>
            </a:xfrm>
          </p:grpSpPr>
          <p:cxnSp>
            <p:nvCxnSpPr>
              <p:cNvPr id="648" name="Straight Connector 647">
                <a:extLst>
                  <a:ext uri="{FF2B5EF4-FFF2-40B4-BE49-F238E27FC236}">
                    <a16:creationId xmlns:a16="http://schemas.microsoft.com/office/drawing/2014/main" id="{8B0796AC-DB15-4AAF-85DA-6716B72DFE9D}"/>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649" name="Straight Connector 648">
                <a:extLst>
                  <a:ext uri="{FF2B5EF4-FFF2-40B4-BE49-F238E27FC236}">
                    <a16:creationId xmlns:a16="http://schemas.microsoft.com/office/drawing/2014/main" id="{44B37B02-EE5A-478B-AE7C-46F1F479FA9F}"/>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50" name="Group 649">
              <a:extLst>
                <a:ext uri="{FF2B5EF4-FFF2-40B4-BE49-F238E27FC236}">
                  <a16:creationId xmlns:a16="http://schemas.microsoft.com/office/drawing/2014/main" id="{2EEB968A-E823-4DA9-8763-76897EF22F04}"/>
                </a:ext>
              </a:extLst>
            </p:cNvPr>
            <p:cNvGrpSpPr/>
            <p:nvPr/>
          </p:nvGrpSpPr>
          <p:grpSpPr>
            <a:xfrm>
              <a:off x="5873169" y="2657090"/>
              <a:ext cx="91990" cy="91990"/>
              <a:chOff x="7241342" y="2685643"/>
              <a:chExt cx="91990" cy="91990"/>
            </a:xfrm>
          </p:grpSpPr>
          <p:cxnSp>
            <p:nvCxnSpPr>
              <p:cNvPr id="651" name="Straight Connector 650">
                <a:extLst>
                  <a:ext uri="{FF2B5EF4-FFF2-40B4-BE49-F238E27FC236}">
                    <a16:creationId xmlns:a16="http://schemas.microsoft.com/office/drawing/2014/main" id="{EA2FCF69-E001-4417-BB4F-5A531CA2F0B6}"/>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652" name="Straight Connector 651">
                <a:extLst>
                  <a:ext uri="{FF2B5EF4-FFF2-40B4-BE49-F238E27FC236}">
                    <a16:creationId xmlns:a16="http://schemas.microsoft.com/office/drawing/2014/main" id="{A69CC5CC-D007-4AF8-8599-A3ABCE509110}"/>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53" name="Group 652">
              <a:extLst>
                <a:ext uri="{FF2B5EF4-FFF2-40B4-BE49-F238E27FC236}">
                  <a16:creationId xmlns:a16="http://schemas.microsoft.com/office/drawing/2014/main" id="{5AF38D65-FF32-4518-A280-F43FE2B030CB}"/>
                </a:ext>
              </a:extLst>
            </p:cNvPr>
            <p:cNvGrpSpPr/>
            <p:nvPr/>
          </p:nvGrpSpPr>
          <p:grpSpPr>
            <a:xfrm>
              <a:off x="5878978" y="2682343"/>
              <a:ext cx="91990" cy="91990"/>
              <a:chOff x="7241342" y="2685643"/>
              <a:chExt cx="91990" cy="91990"/>
            </a:xfrm>
          </p:grpSpPr>
          <p:cxnSp>
            <p:nvCxnSpPr>
              <p:cNvPr id="654" name="Straight Connector 653">
                <a:extLst>
                  <a:ext uri="{FF2B5EF4-FFF2-40B4-BE49-F238E27FC236}">
                    <a16:creationId xmlns:a16="http://schemas.microsoft.com/office/drawing/2014/main" id="{FF23C3FB-8EC0-4EC2-B5AA-61F392494A44}"/>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655" name="Straight Connector 654">
                <a:extLst>
                  <a:ext uri="{FF2B5EF4-FFF2-40B4-BE49-F238E27FC236}">
                    <a16:creationId xmlns:a16="http://schemas.microsoft.com/office/drawing/2014/main" id="{24003214-31FB-431E-AB87-DD4158F86E14}"/>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56" name="Group 655">
              <a:extLst>
                <a:ext uri="{FF2B5EF4-FFF2-40B4-BE49-F238E27FC236}">
                  <a16:creationId xmlns:a16="http://schemas.microsoft.com/office/drawing/2014/main" id="{616F753D-E726-489E-AEEF-D9CA934DD7A6}"/>
                </a:ext>
              </a:extLst>
            </p:cNvPr>
            <p:cNvGrpSpPr/>
            <p:nvPr/>
          </p:nvGrpSpPr>
          <p:grpSpPr>
            <a:xfrm>
              <a:off x="5916034" y="2678785"/>
              <a:ext cx="91990" cy="91990"/>
              <a:chOff x="7241342" y="2685643"/>
              <a:chExt cx="91990" cy="91990"/>
            </a:xfrm>
          </p:grpSpPr>
          <p:cxnSp>
            <p:nvCxnSpPr>
              <p:cNvPr id="657" name="Straight Connector 656">
                <a:extLst>
                  <a:ext uri="{FF2B5EF4-FFF2-40B4-BE49-F238E27FC236}">
                    <a16:creationId xmlns:a16="http://schemas.microsoft.com/office/drawing/2014/main" id="{6568FA3A-96DC-467F-9977-4ECD31F95E40}"/>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658" name="Straight Connector 657">
                <a:extLst>
                  <a:ext uri="{FF2B5EF4-FFF2-40B4-BE49-F238E27FC236}">
                    <a16:creationId xmlns:a16="http://schemas.microsoft.com/office/drawing/2014/main" id="{00EEF006-A6D9-42B9-858B-0264375E6FA9}"/>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59" name="Group 658">
              <a:extLst>
                <a:ext uri="{FF2B5EF4-FFF2-40B4-BE49-F238E27FC236}">
                  <a16:creationId xmlns:a16="http://schemas.microsoft.com/office/drawing/2014/main" id="{37D0ADBD-A4CE-4C52-BDD9-B724521CD73D}"/>
                </a:ext>
              </a:extLst>
            </p:cNvPr>
            <p:cNvGrpSpPr/>
            <p:nvPr/>
          </p:nvGrpSpPr>
          <p:grpSpPr>
            <a:xfrm>
              <a:off x="6002214" y="2709811"/>
              <a:ext cx="91990" cy="91990"/>
              <a:chOff x="7241342" y="2685643"/>
              <a:chExt cx="91990" cy="91990"/>
            </a:xfrm>
          </p:grpSpPr>
          <p:cxnSp>
            <p:nvCxnSpPr>
              <p:cNvPr id="660" name="Straight Connector 659">
                <a:extLst>
                  <a:ext uri="{FF2B5EF4-FFF2-40B4-BE49-F238E27FC236}">
                    <a16:creationId xmlns:a16="http://schemas.microsoft.com/office/drawing/2014/main" id="{7D3B23BE-C035-4FDC-8AD6-1AF07926C78E}"/>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661" name="Straight Connector 660">
                <a:extLst>
                  <a:ext uri="{FF2B5EF4-FFF2-40B4-BE49-F238E27FC236}">
                    <a16:creationId xmlns:a16="http://schemas.microsoft.com/office/drawing/2014/main" id="{33167AE2-ABAE-4948-AD3D-A6EE2BA5E868}"/>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62" name="Group 661">
              <a:extLst>
                <a:ext uri="{FF2B5EF4-FFF2-40B4-BE49-F238E27FC236}">
                  <a16:creationId xmlns:a16="http://schemas.microsoft.com/office/drawing/2014/main" id="{54A1BEA9-17F9-45A5-8611-A01306F0510F}"/>
                </a:ext>
              </a:extLst>
            </p:cNvPr>
            <p:cNvGrpSpPr/>
            <p:nvPr/>
          </p:nvGrpSpPr>
          <p:grpSpPr>
            <a:xfrm>
              <a:off x="6034890" y="2709811"/>
              <a:ext cx="91990" cy="91990"/>
              <a:chOff x="7241342" y="2685643"/>
              <a:chExt cx="91990" cy="91990"/>
            </a:xfrm>
          </p:grpSpPr>
          <p:cxnSp>
            <p:nvCxnSpPr>
              <p:cNvPr id="663" name="Straight Connector 662">
                <a:extLst>
                  <a:ext uri="{FF2B5EF4-FFF2-40B4-BE49-F238E27FC236}">
                    <a16:creationId xmlns:a16="http://schemas.microsoft.com/office/drawing/2014/main" id="{30269AF5-39F0-4BD6-98DA-CB4539F394B3}"/>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664" name="Straight Connector 663">
                <a:extLst>
                  <a:ext uri="{FF2B5EF4-FFF2-40B4-BE49-F238E27FC236}">
                    <a16:creationId xmlns:a16="http://schemas.microsoft.com/office/drawing/2014/main" id="{D6891239-A627-49AC-B46B-E64C96AB3FE1}"/>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65" name="Group 664">
              <a:extLst>
                <a:ext uri="{FF2B5EF4-FFF2-40B4-BE49-F238E27FC236}">
                  <a16:creationId xmlns:a16="http://schemas.microsoft.com/office/drawing/2014/main" id="{EBB02570-99C9-4619-B31E-B1540BDC940C}"/>
                </a:ext>
              </a:extLst>
            </p:cNvPr>
            <p:cNvGrpSpPr/>
            <p:nvPr/>
          </p:nvGrpSpPr>
          <p:grpSpPr>
            <a:xfrm>
              <a:off x="6094345" y="2725108"/>
              <a:ext cx="91990" cy="91990"/>
              <a:chOff x="7241342" y="2685643"/>
              <a:chExt cx="91990" cy="91990"/>
            </a:xfrm>
          </p:grpSpPr>
          <p:cxnSp>
            <p:nvCxnSpPr>
              <p:cNvPr id="666" name="Straight Connector 665">
                <a:extLst>
                  <a:ext uri="{FF2B5EF4-FFF2-40B4-BE49-F238E27FC236}">
                    <a16:creationId xmlns:a16="http://schemas.microsoft.com/office/drawing/2014/main" id="{871C537F-D62B-47F0-AAA8-3BF0F170B441}"/>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667" name="Straight Connector 666">
                <a:extLst>
                  <a:ext uri="{FF2B5EF4-FFF2-40B4-BE49-F238E27FC236}">
                    <a16:creationId xmlns:a16="http://schemas.microsoft.com/office/drawing/2014/main" id="{1D6A259C-9E7A-4463-B96B-3239EC059426}"/>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68" name="Group 667">
              <a:extLst>
                <a:ext uri="{FF2B5EF4-FFF2-40B4-BE49-F238E27FC236}">
                  <a16:creationId xmlns:a16="http://schemas.microsoft.com/office/drawing/2014/main" id="{3BDB403E-AD04-4198-BC88-E11F8E563A31}"/>
                </a:ext>
              </a:extLst>
            </p:cNvPr>
            <p:cNvGrpSpPr/>
            <p:nvPr/>
          </p:nvGrpSpPr>
          <p:grpSpPr>
            <a:xfrm>
              <a:off x="6133627" y="2728338"/>
              <a:ext cx="91990" cy="91990"/>
              <a:chOff x="7241342" y="2685643"/>
              <a:chExt cx="91990" cy="91990"/>
            </a:xfrm>
          </p:grpSpPr>
          <p:cxnSp>
            <p:nvCxnSpPr>
              <p:cNvPr id="669" name="Straight Connector 668">
                <a:extLst>
                  <a:ext uri="{FF2B5EF4-FFF2-40B4-BE49-F238E27FC236}">
                    <a16:creationId xmlns:a16="http://schemas.microsoft.com/office/drawing/2014/main" id="{7F9C3ECF-71FF-413E-8E87-EAC82E65FD89}"/>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670" name="Straight Connector 669">
                <a:extLst>
                  <a:ext uri="{FF2B5EF4-FFF2-40B4-BE49-F238E27FC236}">
                    <a16:creationId xmlns:a16="http://schemas.microsoft.com/office/drawing/2014/main" id="{33C47E4B-1116-4FF3-8B71-3A86CAF252AA}"/>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71" name="Group 670">
              <a:extLst>
                <a:ext uri="{FF2B5EF4-FFF2-40B4-BE49-F238E27FC236}">
                  <a16:creationId xmlns:a16="http://schemas.microsoft.com/office/drawing/2014/main" id="{484ED7CB-3BB6-422C-8103-8710239BC16B}"/>
                </a:ext>
              </a:extLst>
            </p:cNvPr>
            <p:cNvGrpSpPr/>
            <p:nvPr/>
          </p:nvGrpSpPr>
          <p:grpSpPr>
            <a:xfrm>
              <a:off x="6161676" y="2728338"/>
              <a:ext cx="91990" cy="91990"/>
              <a:chOff x="7241342" y="2685643"/>
              <a:chExt cx="91990" cy="91990"/>
            </a:xfrm>
          </p:grpSpPr>
          <p:cxnSp>
            <p:nvCxnSpPr>
              <p:cNvPr id="672" name="Straight Connector 671">
                <a:extLst>
                  <a:ext uri="{FF2B5EF4-FFF2-40B4-BE49-F238E27FC236}">
                    <a16:creationId xmlns:a16="http://schemas.microsoft.com/office/drawing/2014/main" id="{CC3D5DBC-6E4A-4084-8361-BEAB2B962943}"/>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673" name="Straight Connector 672">
                <a:extLst>
                  <a:ext uri="{FF2B5EF4-FFF2-40B4-BE49-F238E27FC236}">
                    <a16:creationId xmlns:a16="http://schemas.microsoft.com/office/drawing/2014/main" id="{9CBE800D-D758-4E31-B979-FA234B7C582C}"/>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74" name="Group 673">
              <a:extLst>
                <a:ext uri="{FF2B5EF4-FFF2-40B4-BE49-F238E27FC236}">
                  <a16:creationId xmlns:a16="http://schemas.microsoft.com/office/drawing/2014/main" id="{F5B9D14E-FABB-4427-9FA3-FF693B48E4ED}"/>
                </a:ext>
              </a:extLst>
            </p:cNvPr>
            <p:cNvGrpSpPr/>
            <p:nvPr/>
          </p:nvGrpSpPr>
          <p:grpSpPr>
            <a:xfrm>
              <a:off x="6160162" y="2788112"/>
              <a:ext cx="91990" cy="91990"/>
              <a:chOff x="7241342" y="2685643"/>
              <a:chExt cx="91990" cy="91990"/>
            </a:xfrm>
          </p:grpSpPr>
          <p:cxnSp>
            <p:nvCxnSpPr>
              <p:cNvPr id="675" name="Straight Connector 674">
                <a:extLst>
                  <a:ext uri="{FF2B5EF4-FFF2-40B4-BE49-F238E27FC236}">
                    <a16:creationId xmlns:a16="http://schemas.microsoft.com/office/drawing/2014/main" id="{67E9D7D6-077B-429A-9682-1C82084447C1}"/>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676" name="Straight Connector 675">
                <a:extLst>
                  <a:ext uri="{FF2B5EF4-FFF2-40B4-BE49-F238E27FC236}">
                    <a16:creationId xmlns:a16="http://schemas.microsoft.com/office/drawing/2014/main" id="{A53111B4-DF3A-453C-A66E-767A31E54C0F}"/>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77" name="Group 676">
              <a:extLst>
                <a:ext uri="{FF2B5EF4-FFF2-40B4-BE49-F238E27FC236}">
                  <a16:creationId xmlns:a16="http://schemas.microsoft.com/office/drawing/2014/main" id="{3F23E141-A51B-486C-986F-2EB00BD83E6C}"/>
                </a:ext>
              </a:extLst>
            </p:cNvPr>
            <p:cNvGrpSpPr/>
            <p:nvPr/>
          </p:nvGrpSpPr>
          <p:grpSpPr>
            <a:xfrm>
              <a:off x="6191509" y="2785523"/>
              <a:ext cx="91990" cy="91990"/>
              <a:chOff x="7241342" y="2685643"/>
              <a:chExt cx="91990" cy="91990"/>
            </a:xfrm>
          </p:grpSpPr>
          <p:cxnSp>
            <p:nvCxnSpPr>
              <p:cNvPr id="678" name="Straight Connector 677">
                <a:extLst>
                  <a:ext uri="{FF2B5EF4-FFF2-40B4-BE49-F238E27FC236}">
                    <a16:creationId xmlns:a16="http://schemas.microsoft.com/office/drawing/2014/main" id="{49BF6412-24B7-403C-BE63-5E9126F0D061}"/>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679" name="Straight Connector 678">
                <a:extLst>
                  <a:ext uri="{FF2B5EF4-FFF2-40B4-BE49-F238E27FC236}">
                    <a16:creationId xmlns:a16="http://schemas.microsoft.com/office/drawing/2014/main" id="{45324247-8110-4B85-B1AF-88FFC1F46794}"/>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80" name="Group 679">
              <a:extLst>
                <a:ext uri="{FF2B5EF4-FFF2-40B4-BE49-F238E27FC236}">
                  <a16:creationId xmlns:a16="http://schemas.microsoft.com/office/drawing/2014/main" id="{5AB9B792-2BE4-44A7-B072-55A411F6CDB7}"/>
                </a:ext>
              </a:extLst>
            </p:cNvPr>
            <p:cNvGrpSpPr/>
            <p:nvPr/>
          </p:nvGrpSpPr>
          <p:grpSpPr>
            <a:xfrm>
              <a:off x="6212371" y="2782193"/>
              <a:ext cx="91990" cy="91990"/>
              <a:chOff x="7241342" y="2685643"/>
              <a:chExt cx="91990" cy="91990"/>
            </a:xfrm>
          </p:grpSpPr>
          <p:cxnSp>
            <p:nvCxnSpPr>
              <p:cNvPr id="681" name="Straight Connector 680">
                <a:extLst>
                  <a:ext uri="{FF2B5EF4-FFF2-40B4-BE49-F238E27FC236}">
                    <a16:creationId xmlns:a16="http://schemas.microsoft.com/office/drawing/2014/main" id="{E52A5863-950B-471C-83D0-7F18183E0F63}"/>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682" name="Straight Connector 681">
                <a:extLst>
                  <a:ext uri="{FF2B5EF4-FFF2-40B4-BE49-F238E27FC236}">
                    <a16:creationId xmlns:a16="http://schemas.microsoft.com/office/drawing/2014/main" id="{A81221FC-5CA3-42BA-887D-994E40B99069}"/>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83" name="Group 682">
              <a:extLst>
                <a:ext uri="{FF2B5EF4-FFF2-40B4-BE49-F238E27FC236}">
                  <a16:creationId xmlns:a16="http://schemas.microsoft.com/office/drawing/2014/main" id="{F0DE161A-CB97-4FD1-A4CA-5D9AC04A2FF2}"/>
                </a:ext>
              </a:extLst>
            </p:cNvPr>
            <p:cNvGrpSpPr/>
            <p:nvPr/>
          </p:nvGrpSpPr>
          <p:grpSpPr>
            <a:xfrm>
              <a:off x="6244366" y="2782193"/>
              <a:ext cx="91990" cy="91990"/>
              <a:chOff x="7241342" y="2685643"/>
              <a:chExt cx="91990" cy="91990"/>
            </a:xfrm>
          </p:grpSpPr>
          <p:cxnSp>
            <p:nvCxnSpPr>
              <p:cNvPr id="684" name="Straight Connector 683">
                <a:extLst>
                  <a:ext uri="{FF2B5EF4-FFF2-40B4-BE49-F238E27FC236}">
                    <a16:creationId xmlns:a16="http://schemas.microsoft.com/office/drawing/2014/main" id="{E32B2B7C-B68D-41ED-85FF-4208DE6758E5}"/>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685" name="Straight Connector 684">
                <a:extLst>
                  <a:ext uri="{FF2B5EF4-FFF2-40B4-BE49-F238E27FC236}">
                    <a16:creationId xmlns:a16="http://schemas.microsoft.com/office/drawing/2014/main" id="{4F6A0AE9-1D21-4E7B-88F9-CD5D4A22B1BA}"/>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86" name="Group 685">
              <a:extLst>
                <a:ext uri="{FF2B5EF4-FFF2-40B4-BE49-F238E27FC236}">
                  <a16:creationId xmlns:a16="http://schemas.microsoft.com/office/drawing/2014/main" id="{2F50BA8F-9D85-4982-82A4-C5D7AB072742}"/>
                </a:ext>
              </a:extLst>
            </p:cNvPr>
            <p:cNvGrpSpPr/>
            <p:nvPr/>
          </p:nvGrpSpPr>
          <p:grpSpPr>
            <a:xfrm>
              <a:off x="6323874" y="2798969"/>
              <a:ext cx="91990" cy="91990"/>
              <a:chOff x="7241342" y="2685643"/>
              <a:chExt cx="91990" cy="91990"/>
            </a:xfrm>
          </p:grpSpPr>
          <p:cxnSp>
            <p:nvCxnSpPr>
              <p:cNvPr id="687" name="Straight Connector 686">
                <a:extLst>
                  <a:ext uri="{FF2B5EF4-FFF2-40B4-BE49-F238E27FC236}">
                    <a16:creationId xmlns:a16="http://schemas.microsoft.com/office/drawing/2014/main" id="{37BE9F71-DF0F-421A-BA0A-6D4D4F133693}"/>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688" name="Straight Connector 687">
                <a:extLst>
                  <a:ext uri="{FF2B5EF4-FFF2-40B4-BE49-F238E27FC236}">
                    <a16:creationId xmlns:a16="http://schemas.microsoft.com/office/drawing/2014/main" id="{0B1F80F0-1925-4938-A05D-62453C243FCD}"/>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89" name="Group 688">
              <a:extLst>
                <a:ext uri="{FF2B5EF4-FFF2-40B4-BE49-F238E27FC236}">
                  <a16:creationId xmlns:a16="http://schemas.microsoft.com/office/drawing/2014/main" id="{BB44B6D7-FA4E-478E-B642-FF18B597E2D0}"/>
                </a:ext>
              </a:extLst>
            </p:cNvPr>
            <p:cNvGrpSpPr/>
            <p:nvPr/>
          </p:nvGrpSpPr>
          <p:grpSpPr>
            <a:xfrm>
              <a:off x="6381218" y="2803266"/>
              <a:ext cx="91990" cy="91990"/>
              <a:chOff x="7241342" y="2685643"/>
              <a:chExt cx="91990" cy="91990"/>
            </a:xfrm>
          </p:grpSpPr>
          <p:cxnSp>
            <p:nvCxnSpPr>
              <p:cNvPr id="690" name="Straight Connector 689">
                <a:extLst>
                  <a:ext uri="{FF2B5EF4-FFF2-40B4-BE49-F238E27FC236}">
                    <a16:creationId xmlns:a16="http://schemas.microsoft.com/office/drawing/2014/main" id="{41107508-3E96-4654-BC9B-D98612C332FD}"/>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691" name="Straight Connector 690">
                <a:extLst>
                  <a:ext uri="{FF2B5EF4-FFF2-40B4-BE49-F238E27FC236}">
                    <a16:creationId xmlns:a16="http://schemas.microsoft.com/office/drawing/2014/main" id="{396795B0-8652-4F10-AA31-4445433F0BA7}"/>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92" name="Group 691">
              <a:extLst>
                <a:ext uri="{FF2B5EF4-FFF2-40B4-BE49-F238E27FC236}">
                  <a16:creationId xmlns:a16="http://schemas.microsoft.com/office/drawing/2014/main" id="{B3DB544F-5FA1-47E5-B84C-0D459FE9DB4F}"/>
                </a:ext>
              </a:extLst>
            </p:cNvPr>
            <p:cNvGrpSpPr/>
            <p:nvPr/>
          </p:nvGrpSpPr>
          <p:grpSpPr>
            <a:xfrm>
              <a:off x="6402507" y="2817098"/>
              <a:ext cx="91990" cy="91990"/>
              <a:chOff x="7241342" y="2685643"/>
              <a:chExt cx="91990" cy="91990"/>
            </a:xfrm>
          </p:grpSpPr>
          <p:cxnSp>
            <p:nvCxnSpPr>
              <p:cNvPr id="693" name="Straight Connector 692">
                <a:extLst>
                  <a:ext uri="{FF2B5EF4-FFF2-40B4-BE49-F238E27FC236}">
                    <a16:creationId xmlns:a16="http://schemas.microsoft.com/office/drawing/2014/main" id="{CAB57DAE-570E-432C-8B0F-563D3A9B308C}"/>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694" name="Straight Connector 693">
                <a:extLst>
                  <a:ext uri="{FF2B5EF4-FFF2-40B4-BE49-F238E27FC236}">
                    <a16:creationId xmlns:a16="http://schemas.microsoft.com/office/drawing/2014/main" id="{771BB035-6625-496D-8EFB-A5B912EA15A0}"/>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95" name="Group 694">
              <a:extLst>
                <a:ext uri="{FF2B5EF4-FFF2-40B4-BE49-F238E27FC236}">
                  <a16:creationId xmlns:a16="http://schemas.microsoft.com/office/drawing/2014/main" id="{762527A8-1725-4DB3-BB52-A13773A2180D}"/>
                </a:ext>
              </a:extLst>
            </p:cNvPr>
            <p:cNvGrpSpPr/>
            <p:nvPr/>
          </p:nvGrpSpPr>
          <p:grpSpPr>
            <a:xfrm>
              <a:off x="6416725" y="2846495"/>
              <a:ext cx="91990" cy="91990"/>
              <a:chOff x="7241342" y="2685643"/>
              <a:chExt cx="91990" cy="91990"/>
            </a:xfrm>
          </p:grpSpPr>
          <p:cxnSp>
            <p:nvCxnSpPr>
              <p:cNvPr id="696" name="Straight Connector 695">
                <a:extLst>
                  <a:ext uri="{FF2B5EF4-FFF2-40B4-BE49-F238E27FC236}">
                    <a16:creationId xmlns:a16="http://schemas.microsoft.com/office/drawing/2014/main" id="{14917AFC-55FE-41EE-A79E-CC54C82FEE60}"/>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697" name="Straight Connector 696">
                <a:extLst>
                  <a:ext uri="{FF2B5EF4-FFF2-40B4-BE49-F238E27FC236}">
                    <a16:creationId xmlns:a16="http://schemas.microsoft.com/office/drawing/2014/main" id="{83696D55-97A1-446B-A877-B31513115DDA}"/>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98" name="Group 697">
              <a:extLst>
                <a:ext uri="{FF2B5EF4-FFF2-40B4-BE49-F238E27FC236}">
                  <a16:creationId xmlns:a16="http://schemas.microsoft.com/office/drawing/2014/main" id="{7920CEB4-D937-472C-8343-755385056AA0}"/>
                </a:ext>
              </a:extLst>
            </p:cNvPr>
            <p:cNvGrpSpPr/>
            <p:nvPr/>
          </p:nvGrpSpPr>
          <p:grpSpPr>
            <a:xfrm>
              <a:off x="6440402" y="2854286"/>
              <a:ext cx="91990" cy="91990"/>
              <a:chOff x="7241342" y="2685643"/>
              <a:chExt cx="91990" cy="91990"/>
            </a:xfrm>
          </p:grpSpPr>
          <p:cxnSp>
            <p:nvCxnSpPr>
              <p:cNvPr id="699" name="Straight Connector 698">
                <a:extLst>
                  <a:ext uri="{FF2B5EF4-FFF2-40B4-BE49-F238E27FC236}">
                    <a16:creationId xmlns:a16="http://schemas.microsoft.com/office/drawing/2014/main" id="{3A659DBB-2CD8-41F2-AB69-BD5CBBDC6B08}"/>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700" name="Straight Connector 699">
                <a:extLst>
                  <a:ext uri="{FF2B5EF4-FFF2-40B4-BE49-F238E27FC236}">
                    <a16:creationId xmlns:a16="http://schemas.microsoft.com/office/drawing/2014/main" id="{6EAEF017-A98E-4815-A829-68F4FEBD98F5}"/>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01" name="Group 700">
              <a:extLst>
                <a:ext uri="{FF2B5EF4-FFF2-40B4-BE49-F238E27FC236}">
                  <a16:creationId xmlns:a16="http://schemas.microsoft.com/office/drawing/2014/main" id="{ABCE976D-CFFE-44AA-B043-5DB4ABB0B66C}"/>
                </a:ext>
              </a:extLst>
            </p:cNvPr>
            <p:cNvGrpSpPr/>
            <p:nvPr/>
          </p:nvGrpSpPr>
          <p:grpSpPr>
            <a:xfrm>
              <a:off x="6464079" y="2862077"/>
              <a:ext cx="91990" cy="91990"/>
              <a:chOff x="7241342" y="2685643"/>
              <a:chExt cx="91990" cy="91990"/>
            </a:xfrm>
          </p:grpSpPr>
          <p:cxnSp>
            <p:nvCxnSpPr>
              <p:cNvPr id="702" name="Straight Connector 701">
                <a:extLst>
                  <a:ext uri="{FF2B5EF4-FFF2-40B4-BE49-F238E27FC236}">
                    <a16:creationId xmlns:a16="http://schemas.microsoft.com/office/drawing/2014/main" id="{30398F5C-C08C-4C14-BF84-D9E61E8DCA60}"/>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703" name="Straight Connector 702">
                <a:extLst>
                  <a:ext uri="{FF2B5EF4-FFF2-40B4-BE49-F238E27FC236}">
                    <a16:creationId xmlns:a16="http://schemas.microsoft.com/office/drawing/2014/main" id="{1B6CCE23-4F97-40BC-9F69-E600495EDA2C}"/>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04" name="Group 703">
              <a:extLst>
                <a:ext uri="{FF2B5EF4-FFF2-40B4-BE49-F238E27FC236}">
                  <a16:creationId xmlns:a16="http://schemas.microsoft.com/office/drawing/2014/main" id="{50A4575E-C10A-41C1-9502-BC21FEAC53F9}"/>
                </a:ext>
              </a:extLst>
            </p:cNvPr>
            <p:cNvGrpSpPr/>
            <p:nvPr/>
          </p:nvGrpSpPr>
          <p:grpSpPr>
            <a:xfrm>
              <a:off x="6487756" y="2869868"/>
              <a:ext cx="91990" cy="91990"/>
              <a:chOff x="7241342" y="2685643"/>
              <a:chExt cx="91990" cy="91990"/>
            </a:xfrm>
          </p:grpSpPr>
          <p:cxnSp>
            <p:nvCxnSpPr>
              <p:cNvPr id="705" name="Straight Connector 704">
                <a:extLst>
                  <a:ext uri="{FF2B5EF4-FFF2-40B4-BE49-F238E27FC236}">
                    <a16:creationId xmlns:a16="http://schemas.microsoft.com/office/drawing/2014/main" id="{C8E23CC1-0F67-41FB-99A5-AC12A39CBD68}"/>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706" name="Straight Connector 705">
                <a:extLst>
                  <a:ext uri="{FF2B5EF4-FFF2-40B4-BE49-F238E27FC236}">
                    <a16:creationId xmlns:a16="http://schemas.microsoft.com/office/drawing/2014/main" id="{A2EA8D2C-319C-4860-B3DD-614C3772812D}"/>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07" name="Group 706">
              <a:extLst>
                <a:ext uri="{FF2B5EF4-FFF2-40B4-BE49-F238E27FC236}">
                  <a16:creationId xmlns:a16="http://schemas.microsoft.com/office/drawing/2014/main" id="{C38B3944-4F0B-4A4D-BEFF-9A4413A16B36}"/>
                </a:ext>
              </a:extLst>
            </p:cNvPr>
            <p:cNvGrpSpPr/>
            <p:nvPr/>
          </p:nvGrpSpPr>
          <p:grpSpPr>
            <a:xfrm>
              <a:off x="6508715" y="2899000"/>
              <a:ext cx="91990" cy="91990"/>
              <a:chOff x="7241342" y="2685643"/>
              <a:chExt cx="91990" cy="91990"/>
            </a:xfrm>
          </p:grpSpPr>
          <p:cxnSp>
            <p:nvCxnSpPr>
              <p:cNvPr id="708" name="Straight Connector 707">
                <a:extLst>
                  <a:ext uri="{FF2B5EF4-FFF2-40B4-BE49-F238E27FC236}">
                    <a16:creationId xmlns:a16="http://schemas.microsoft.com/office/drawing/2014/main" id="{D9AAE84D-0A41-4E10-A812-4E668E82E9AF}"/>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709" name="Straight Connector 708">
                <a:extLst>
                  <a:ext uri="{FF2B5EF4-FFF2-40B4-BE49-F238E27FC236}">
                    <a16:creationId xmlns:a16="http://schemas.microsoft.com/office/drawing/2014/main" id="{8DA5271C-C5C9-4B62-AF8A-045449DFAAA3}"/>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10" name="Group 709">
              <a:extLst>
                <a:ext uri="{FF2B5EF4-FFF2-40B4-BE49-F238E27FC236}">
                  <a16:creationId xmlns:a16="http://schemas.microsoft.com/office/drawing/2014/main" id="{CB66C68F-99F8-4ADC-847A-01CD5952944E}"/>
                </a:ext>
              </a:extLst>
            </p:cNvPr>
            <p:cNvGrpSpPr/>
            <p:nvPr/>
          </p:nvGrpSpPr>
          <p:grpSpPr>
            <a:xfrm>
              <a:off x="6542810" y="2900281"/>
              <a:ext cx="91990" cy="91990"/>
              <a:chOff x="7241342" y="2685643"/>
              <a:chExt cx="91990" cy="91990"/>
            </a:xfrm>
          </p:grpSpPr>
          <p:cxnSp>
            <p:nvCxnSpPr>
              <p:cNvPr id="711" name="Straight Connector 710">
                <a:extLst>
                  <a:ext uri="{FF2B5EF4-FFF2-40B4-BE49-F238E27FC236}">
                    <a16:creationId xmlns:a16="http://schemas.microsoft.com/office/drawing/2014/main" id="{FDB87CFC-7A56-42A2-98F2-DBA91E120CDA}"/>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712" name="Straight Connector 711">
                <a:extLst>
                  <a:ext uri="{FF2B5EF4-FFF2-40B4-BE49-F238E27FC236}">
                    <a16:creationId xmlns:a16="http://schemas.microsoft.com/office/drawing/2014/main" id="{318712AD-D109-49D6-951A-673CBC07A148}"/>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13" name="Group 712">
              <a:extLst>
                <a:ext uri="{FF2B5EF4-FFF2-40B4-BE49-F238E27FC236}">
                  <a16:creationId xmlns:a16="http://schemas.microsoft.com/office/drawing/2014/main" id="{3C24D34B-2C98-4318-B275-43E05590037D}"/>
                </a:ext>
              </a:extLst>
            </p:cNvPr>
            <p:cNvGrpSpPr/>
            <p:nvPr/>
          </p:nvGrpSpPr>
          <p:grpSpPr>
            <a:xfrm>
              <a:off x="6584729" y="2910357"/>
              <a:ext cx="91990" cy="91990"/>
              <a:chOff x="7241342" y="2685643"/>
              <a:chExt cx="91990" cy="91990"/>
            </a:xfrm>
          </p:grpSpPr>
          <p:cxnSp>
            <p:nvCxnSpPr>
              <p:cNvPr id="714" name="Straight Connector 713">
                <a:extLst>
                  <a:ext uri="{FF2B5EF4-FFF2-40B4-BE49-F238E27FC236}">
                    <a16:creationId xmlns:a16="http://schemas.microsoft.com/office/drawing/2014/main" id="{82971D16-0A8F-40A5-97F8-82DA057141D9}"/>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715" name="Straight Connector 714">
                <a:extLst>
                  <a:ext uri="{FF2B5EF4-FFF2-40B4-BE49-F238E27FC236}">
                    <a16:creationId xmlns:a16="http://schemas.microsoft.com/office/drawing/2014/main" id="{FE162E8E-03E9-4856-BF52-4A6350FB5F46}"/>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16" name="Group 715">
              <a:extLst>
                <a:ext uri="{FF2B5EF4-FFF2-40B4-BE49-F238E27FC236}">
                  <a16:creationId xmlns:a16="http://schemas.microsoft.com/office/drawing/2014/main" id="{040E7226-2429-422F-AF8A-ACAA24C727ED}"/>
                </a:ext>
              </a:extLst>
            </p:cNvPr>
            <p:cNvGrpSpPr/>
            <p:nvPr/>
          </p:nvGrpSpPr>
          <p:grpSpPr>
            <a:xfrm>
              <a:off x="6633400" y="2910857"/>
              <a:ext cx="91990" cy="91990"/>
              <a:chOff x="7241342" y="2685643"/>
              <a:chExt cx="91990" cy="91990"/>
            </a:xfrm>
          </p:grpSpPr>
          <p:cxnSp>
            <p:nvCxnSpPr>
              <p:cNvPr id="717" name="Straight Connector 716">
                <a:extLst>
                  <a:ext uri="{FF2B5EF4-FFF2-40B4-BE49-F238E27FC236}">
                    <a16:creationId xmlns:a16="http://schemas.microsoft.com/office/drawing/2014/main" id="{0A8F518F-754D-48E4-A63A-FE3B7A73BA5C}"/>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718" name="Straight Connector 717">
                <a:extLst>
                  <a:ext uri="{FF2B5EF4-FFF2-40B4-BE49-F238E27FC236}">
                    <a16:creationId xmlns:a16="http://schemas.microsoft.com/office/drawing/2014/main" id="{747BFF1C-D7B5-4A1F-8F87-C398ADFEB8FA}"/>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19" name="Group 718">
              <a:extLst>
                <a:ext uri="{FF2B5EF4-FFF2-40B4-BE49-F238E27FC236}">
                  <a16:creationId xmlns:a16="http://schemas.microsoft.com/office/drawing/2014/main" id="{E460A333-D434-44F9-A50D-AC934973EF2A}"/>
                </a:ext>
              </a:extLst>
            </p:cNvPr>
            <p:cNvGrpSpPr/>
            <p:nvPr/>
          </p:nvGrpSpPr>
          <p:grpSpPr>
            <a:xfrm>
              <a:off x="6655777" y="2909232"/>
              <a:ext cx="91990" cy="91990"/>
              <a:chOff x="7241342" y="2685643"/>
              <a:chExt cx="91990" cy="91990"/>
            </a:xfrm>
          </p:grpSpPr>
          <p:cxnSp>
            <p:nvCxnSpPr>
              <p:cNvPr id="720" name="Straight Connector 719">
                <a:extLst>
                  <a:ext uri="{FF2B5EF4-FFF2-40B4-BE49-F238E27FC236}">
                    <a16:creationId xmlns:a16="http://schemas.microsoft.com/office/drawing/2014/main" id="{907A96E2-CA72-4E39-B087-BD8F8CAA4580}"/>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721" name="Straight Connector 720">
                <a:extLst>
                  <a:ext uri="{FF2B5EF4-FFF2-40B4-BE49-F238E27FC236}">
                    <a16:creationId xmlns:a16="http://schemas.microsoft.com/office/drawing/2014/main" id="{4CCE8EE6-9D51-4DAC-8083-DB15B6422708}"/>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22" name="Group 721">
              <a:extLst>
                <a:ext uri="{FF2B5EF4-FFF2-40B4-BE49-F238E27FC236}">
                  <a16:creationId xmlns:a16="http://schemas.microsoft.com/office/drawing/2014/main" id="{6ED82661-588C-4B93-93CD-E33948C2919B}"/>
                </a:ext>
              </a:extLst>
            </p:cNvPr>
            <p:cNvGrpSpPr/>
            <p:nvPr/>
          </p:nvGrpSpPr>
          <p:grpSpPr>
            <a:xfrm>
              <a:off x="6772724" y="2909232"/>
              <a:ext cx="91990" cy="91990"/>
              <a:chOff x="7241342" y="2685643"/>
              <a:chExt cx="91990" cy="91990"/>
            </a:xfrm>
          </p:grpSpPr>
          <p:cxnSp>
            <p:nvCxnSpPr>
              <p:cNvPr id="723" name="Straight Connector 722">
                <a:extLst>
                  <a:ext uri="{FF2B5EF4-FFF2-40B4-BE49-F238E27FC236}">
                    <a16:creationId xmlns:a16="http://schemas.microsoft.com/office/drawing/2014/main" id="{7651BC3E-547F-4D09-A59D-1C4D271C02E3}"/>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724" name="Straight Connector 723">
                <a:extLst>
                  <a:ext uri="{FF2B5EF4-FFF2-40B4-BE49-F238E27FC236}">
                    <a16:creationId xmlns:a16="http://schemas.microsoft.com/office/drawing/2014/main" id="{1F43ED2D-AE8C-42C6-A0A7-D06CD6D6E106}"/>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25" name="Group 724">
              <a:extLst>
                <a:ext uri="{FF2B5EF4-FFF2-40B4-BE49-F238E27FC236}">
                  <a16:creationId xmlns:a16="http://schemas.microsoft.com/office/drawing/2014/main" id="{F95D24E7-D954-43A8-AEA5-9231EC764C23}"/>
                </a:ext>
              </a:extLst>
            </p:cNvPr>
            <p:cNvGrpSpPr/>
            <p:nvPr/>
          </p:nvGrpSpPr>
          <p:grpSpPr>
            <a:xfrm>
              <a:off x="6782456" y="2931176"/>
              <a:ext cx="91990" cy="91990"/>
              <a:chOff x="7241342" y="2685643"/>
              <a:chExt cx="91990" cy="91990"/>
            </a:xfrm>
          </p:grpSpPr>
          <p:cxnSp>
            <p:nvCxnSpPr>
              <p:cNvPr id="726" name="Straight Connector 725">
                <a:extLst>
                  <a:ext uri="{FF2B5EF4-FFF2-40B4-BE49-F238E27FC236}">
                    <a16:creationId xmlns:a16="http://schemas.microsoft.com/office/drawing/2014/main" id="{90F2000F-CE58-486E-A2D9-CED452798522}"/>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727" name="Straight Connector 726">
                <a:extLst>
                  <a:ext uri="{FF2B5EF4-FFF2-40B4-BE49-F238E27FC236}">
                    <a16:creationId xmlns:a16="http://schemas.microsoft.com/office/drawing/2014/main" id="{83C2DC39-B5C5-4F25-B616-2EC91E7A52AD}"/>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28" name="Group 727">
              <a:extLst>
                <a:ext uri="{FF2B5EF4-FFF2-40B4-BE49-F238E27FC236}">
                  <a16:creationId xmlns:a16="http://schemas.microsoft.com/office/drawing/2014/main" id="{275686E7-B9C9-4CA5-9751-82D448C50224}"/>
                </a:ext>
              </a:extLst>
            </p:cNvPr>
            <p:cNvGrpSpPr/>
            <p:nvPr/>
          </p:nvGrpSpPr>
          <p:grpSpPr>
            <a:xfrm>
              <a:off x="6792003" y="2958720"/>
              <a:ext cx="91990" cy="91990"/>
              <a:chOff x="7241342" y="2685643"/>
              <a:chExt cx="91990" cy="91990"/>
            </a:xfrm>
          </p:grpSpPr>
          <p:cxnSp>
            <p:nvCxnSpPr>
              <p:cNvPr id="729" name="Straight Connector 728">
                <a:extLst>
                  <a:ext uri="{FF2B5EF4-FFF2-40B4-BE49-F238E27FC236}">
                    <a16:creationId xmlns:a16="http://schemas.microsoft.com/office/drawing/2014/main" id="{5D29351F-7050-4201-B36B-CFDB76EC656C}"/>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730" name="Straight Connector 729">
                <a:extLst>
                  <a:ext uri="{FF2B5EF4-FFF2-40B4-BE49-F238E27FC236}">
                    <a16:creationId xmlns:a16="http://schemas.microsoft.com/office/drawing/2014/main" id="{37070560-A7B3-41C2-9DD9-72A2BF19FCA0}"/>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31" name="Group 730">
              <a:extLst>
                <a:ext uri="{FF2B5EF4-FFF2-40B4-BE49-F238E27FC236}">
                  <a16:creationId xmlns:a16="http://schemas.microsoft.com/office/drawing/2014/main" id="{9306CFED-8924-46A0-88DA-92729E11DBF1}"/>
                </a:ext>
              </a:extLst>
            </p:cNvPr>
            <p:cNvGrpSpPr/>
            <p:nvPr/>
          </p:nvGrpSpPr>
          <p:grpSpPr>
            <a:xfrm>
              <a:off x="6799269" y="2971267"/>
              <a:ext cx="91990" cy="91990"/>
              <a:chOff x="7241342" y="2685643"/>
              <a:chExt cx="91990" cy="91990"/>
            </a:xfrm>
          </p:grpSpPr>
          <p:cxnSp>
            <p:nvCxnSpPr>
              <p:cNvPr id="732" name="Straight Connector 731">
                <a:extLst>
                  <a:ext uri="{FF2B5EF4-FFF2-40B4-BE49-F238E27FC236}">
                    <a16:creationId xmlns:a16="http://schemas.microsoft.com/office/drawing/2014/main" id="{D5293D58-E46C-400E-BD06-8BF5DDE6EB62}"/>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733" name="Straight Connector 732">
                <a:extLst>
                  <a:ext uri="{FF2B5EF4-FFF2-40B4-BE49-F238E27FC236}">
                    <a16:creationId xmlns:a16="http://schemas.microsoft.com/office/drawing/2014/main" id="{20786E76-5952-4A0B-9E80-57DE93B179D4}"/>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34" name="Group 733">
              <a:extLst>
                <a:ext uri="{FF2B5EF4-FFF2-40B4-BE49-F238E27FC236}">
                  <a16:creationId xmlns:a16="http://schemas.microsoft.com/office/drawing/2014/main" id="{FD50A959-5EAE-42F0-97E3-06BCCD92235E}"/>
                </a:ext>
              </a:extLst>
            </p:cNvPr>
            <p:cNvGrpSpPr/>
            <p:nvPr/>
          </p:nvGrpSpPr>
          <p:grpSpPr>
            <a:xfrm>
              <a:off x="6832969" y="2971267"/>
              <a:ext cx="91990" cy="91990"/>
              <a:chOff x="7241342" y="2685643"/>
              <a:chExt cx="91990" cy="91990"/>
            </a:xfrm>
          </p:grpSpPr>
          <p:cxnSp>
            <p:nvCxnSpPr>
              <p:cNvPr id="735" name="Straight Connector 734">
                <a:extLst>
                  <a:ext uri="{FF2B5EF4-FFF2-40B4-BE49-F238E27FC236}">
                    <a16:creationId xmlns:a16="http://schemas.microsoft.com/office/drawing/2014/main" id="{ADDC32B5-D6D7-40F0-9EB7-E4FDA173C278}"/>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736" name="Straight Connector 735">
                <a:extLst>
                  <a:ext uri="{FF2B5EF4-FFF2-40B4-BE49-F238E27FC236}">
                    <a16:creationId xmlns:a16="http://schemas.microsoft.com/office/drawing/2014/main" id="{0B937894-A8B1-4C52-B7D1-E7DF7B9EF636}"/>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37" name="Group 736">
              <a:extLst>
                <a:ext uri="{FF2B5EF4-FFF2-40B4-BE49-F238E27FC236}">
                  <a16:creationId xmlns:a16="http://schemas.microsoft.com/office/drawing/2014/main" id="{757496D0-BBF4-46E6-A9E2-7634CA04BDF6}"/>
                </a:ext>
              </a:extLst>
            </p:cNvPr>
            <p:cNvGrpSpPr/>
            <p:nvPr/>
          </p:nvGrpSpPr>
          <p:grpSpPr>
            <a:xfrm>
              <a:off x="6864068" y="2973362"/>
              <a:ext cx="91990" cy="91990"/>
              <a:chOff x="7241342" y="2685643"/>
              <a:chExt cx="91990" cy="91990"/>
            </a:xfrm>
          </p:grpSpPr>
          <p:cxnSp>
            <p:nvCxnSpPr>
              <p:cNvPr id="738" name="Straight Connector 737">
                <a:extLst>
                  <a:ext uri="{FF2B5EF4-FFF2-40B4-BE49-F238E27FC236}">
                    <a16:creationId xmlns:a16="http://schemas.microsoft.com/office/drawing/2014/main" id="{0E8279FC-5705-4D57-9D3E-7B619341F377}"/>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739" name="Straight Connector 738">
                <a:extLst>
                  <a:ext uri="{FF2B5EF4-FFF2-40B4-BE49-F238E27FC236}">
                    <a16:creationId xmlns:a16="http://schemas.microsoft.com/office/drawing/2014/main" id="{76AE6A16-93B4-483F-BA9D-F42424176609}"/>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40" name="Group 739">
              <a:extLst>
                <a:ext uri="{FF2B5EF4-FFF2-40B4-BE49-F238E27FC236}">
                  <a16:creationId xmlns:a16="http://schemas.microsoft.com/office/drawing/2014/main" id="{4B3BA103-5AEA-4F39-B8B8-502317366269}"/>
                </a:ext>
              </a:extLst>
            </p:cNvPr>
            <p:cNvGrpSpPr/>
            <p:nvPr/>
          </p:nvGrpSpPr>
          <p:grpSpPr>
            <a:xfrm>
              <a:off x="7081817" y="2982799"/>
              <a:ext cx="91990" cy="91990"/>
              <a:chOff x="7241342" y="2685643"/>
              <a:chExt cx="91990" cy="91990"/>
            </a:xfrm>
          </p:grpSpPr>
          <p:cxnSp>
            <p:nvCxnSpPr>
              <p:cNvPr id="741" name="Straight Connector 740">
                <a:extLst>
                  <a:ext uri="{FF2B5EF4-FFF2-40B4-BE49-F238E27FC236}">
                    <a16:creationId xmlns:a16="http://schemas.microsoft.com/office/drawing/2014/main" id="{28C01AD5-933B-4C96-BCEA-8C3B4D800F00}"/>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742" name="Straight Connector 741">
                <a:extLst>
                  <a:ext uri="{FF2B5EF4-FFF2-40B4-BE49-F238E27FC236}">
                    <a16:creationId xmlns:a16="http://schemas.microsoft.com/office/drawing/2014/main" id="{325F1954-55B3-4DD6-AB13-C8FFEC0146A5}"/>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43" name="Group 742">
              <a:extLst>
                <a:ext uri="{FF2B5EF4-FFF2-40B4-BE49-F238E27FC236}">
                  <a16:creationId xmlns:a16="http://schemas.microsoft.com/office/drawing/2014/main" id="{04FB48CB-CAC5-4075-A3AE-79909071E879}"/>
                </a:ext>
              </a:extLst>
            </p:cNvPr>
            <p:cNvGrpSpPr/>
            <p:nvPr/>
          </p:nvGrpSpPr>
          <p:grpSpPr>
            <a:xfrm>
              <a:off x="7133682" y="2980490"/>
              <a:ext cx="91990" cy="91990"/>
              <a:chOff x="7241342" y="2685643"/>
              <a:chExt cx="91990" cy="91990"/>
            </a:xfrm>
          </p:grpSpPr>
          <p:cxnSp>
            <p:nvCxnSpPr>
              <p:cNvPr id="744" name="Straight Connector 743">
                <a:extLst>
                  <a:ext uri="{FF2B5EF4-FFF2-40B4-BE49-F238E27FC236}">
                    <a16:creationId xmlns:a16="http://schemas.microsoft.com/office/drawing/2014/main" id="{5623C623-87FB-438D-8D5B-D5CBE74AAEBC}"/>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745" name="Straight Connector 744">
                <a:extLst>
                  <a:ext uri="{FF2B5EF4-FFF2-40B4-BE49-F238E27FC236}">
                    <a16:creationId xmlns:a16="http://schemas.microsoft.com/office/drawing/2014/main" id="{6FD646FA-231D-40CF-A87F-32946A7185E3}"/>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46" name="Group 745">
              <a:extLst>
                <a:ext uri="{FF2B5EF4-FFF2-40B4-BE49-F238E27FC236}">
                  <a16:creationId xmlns:a16="http://schemas.microsoft.com/office/drawing/2014/main" id="{B63389BB-7E42-4E4A-B952-E1157E683EC9}"/>
                </a:ext>
              </a:extLst>
            </p:cNvPr>
            <p:cNvGrpSpPr/>
            <p:nvPr/>
          </p:nvGrpSpPr>
          <p:grpSpPr>
            <a:xfrm>
              <a:off x="7179677" y="2977171"/>
              <a:ext cx="91990" cy="91990"/>
              <a:chOff x="7241342" y="2685643"/>
              <a:chExt cx="91990" cy="91990"/>
            </a:xfrm>
          </p:grpSpPr>
          <p:cxnSp>
            <p:nvCxnSpPr>
              <p:cNvPr id="747" name="Straight Connector 746">
                <a:extLst>
                  <a:ext uri="{FF2B5EF4-FFF2-40B4-BE49-F238E27FC236}">
                    <a16:creationId xmlns:a16="http://schemas.microsoft.com/office/drawing/2014/main" id="{27EB355D-7ECF-49C8-95B5-E8C8F9FC7BCB}"/>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748" name="Straight Connector 747">
                <a:extLst>
                  <a:ext uri="{FF2B5EF4-FFF2-40B4-BE49-F238E27FC236}">
                    <a16:creationId xmlns:a16="http://schemas.microsoft.com/office/drawing/2014/main" id="{FA00DEF9-FDC2-4B36-A308-F31F8C5913C1}"/>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49" name="Group 748">
              <a:extLst>
                <a:ext uri="{FF2B5EF4-FFF2-40B4-BE49-F238E27FC236}">
                  <a16:creationId xmlns:a16="http://schemas.microsoft.com/office/drawing/2014/main" id="{C7B0EFAC-91F6-4BEB-86E3-79B9B6DA81E2}"/>
                </a:ext>
              </a:extLst>
            </p:cNvPr>
            <p:cNvGrpSpPr/>
            <p:nvPr/>
          </p:nvGrpSpPr>
          <p:grpSpPr>
            <a:xfrm>
              <a:off x="7200494" y="2977171"/>
              <a:ext cx="91990" cy="91990"/>
              <a:chOff x="7241342" y="2685643"/>
              <a:chExt cx="91990" cy="91990"/>
            </a:xfrm>
          </p:grpSpPr>
          <p:cxnSp>
            <p:nvCxnSpPr>
              <p:cNvPr id="750" name="Straight Connector 749">
                <a:extLst>
                  <a:ext uri="{FF2B5EF4-FFF2-40B4-BE49-F238E27FC236}">
                    <a16:creationId xmlns:a16="http://schemas.microsoft.com/office/drawing/2014/main" id="{459C4628-E5EA-4F05-82BF-ECCA35968C81}"/>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751" name="Straight Connector 750">
                <a:extLst>
                  <a:ext uri="{FF2B5EF4-FFF2-40B4-BE49-F238E27FC236}">
                    <a16:creationId xmlns:a16="http://schemas.microsoft.com/office/drawing/2014/main" id="{C6045373-2E26-4208-A158-0A2283C58605}"/>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52" name="Group 751">
              <a:extLst>
                <a:ext uri="{FF2B5EF4-FFF2-40B4-BE49-F238E27FC236}">
                  <a16:creationId xmlns:a16="http://schemas.microsoft.com/office/drawing/2014/main" id="{E6F5A1F2-B5A1-46A1-9117-9790EB35DB8B}"/>
                </a:ext>
              </a:extLst>
            </p:cNvPr>
            <p:cNvGrpSpPr/>
            <p:nvPr/>
          </p:nvGrpSpPr>
          <p:grpSpPr>
            <a:xfrm>
              <a:off x="7168653" y="2978609"/>
              <a:ext cx="91990" cy="91990"/>
              <a:chOff x="7241342" y="2685643"/>
              <a:chExt cx="91990" cy="91990"/>
            </a:xfrm>
          </p:grpSpPr>
          <p:cxnSp>
            <p:nvCxnSpPr>
              <p:cNvPr id="753" name="Straight Connector 752">
                <a:extLst>
                  <a:ext uri="{FF2B5EF4-FFF2-40B4-BE49-F238E27FC236}">
                    <a16:creationId xmlns:a16="http://schemas.microsoft.com/office/drawing/2014/main" id="{7CF2DD88-1113-4854-99C4-5F824722BA96}"/>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754" name="Straight Connector 753">
                <a:extLst>
                  <a:ext uri="{FF2B5EF4-FFF2-40B4-BE49-F238E27FC236}">
                    <a16:creationId xmlns:a16="http://schemas.microsoft.com/office/drawing/2014/main" id="{537E8311-ED73-4170-BE41-BB820550C229}"/>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55" name="Group 754">
              <a:extLst>
                <a:ext uri="{FF2B5EF4-FFF2-40B4-BE49-F238E27FC236}">
                  <a16:creationId xmlns:a16="http://schemas.microsoft.com/office/drawing/2014/main" id="{3075B543-5E98-46BB-B677-70F6B6A25C31}"/>
                </a:ext>
              </a:extLst>
            </p:cNvPr>
            <p:cNvGrpSpPr/>
            <p:nvPr/>
          </p:nvGrpSpPr>
          <p:grpSpPr>
            <a:xfrm>
              <a:off x="7231050" y="2977171"/>
              <a:ext cx="91990" cy="91990"/>
              <a:chOff x="7241342" y="2685643"/>
              <a:chExt cx="91990" cy="91990"/>
            </a:xfrm>
          </p:grpSpPr>
          <p:cxnSp>
            <p:nvCxnSpPr>
              <p:cNvPr id="756" name="Straight Connector 755">
                <a:extLst>
                  <a:ext uri="{FF2B5EF4-FFF2-40B4-BE49-F238E27FC236}">
                    <a16:creationId xmlns:a16="http://schemas.microsoft.com/office/drawing/2014/main" id="{348417DB-E149-4ED8-97F7-A42E59642587}"/>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757" name="Straight Connector 756">
                <a:extLst>
                  <a:ext uri="{FF2B5EF4-FFF2-40B4-BE49-F238E27FC236}">
                    <a16:creationId xmlns:a16="http://schemas.microsoft.com/office/drawing/2014/main" id="{3F8689F8-E933-4196-8372-370F11CDEDC0}"/>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58" name="Group 757">
              <a:extLst>
                <a:ext uri="{FF2B5EF4-FFF2-40B4-BE49-F238E27FC236}">
                  <a16:creationId xmlns:a16="http://schemas.microsoft.com/office/drawing/2014/main" id="{80E59FB7-E2F5-4678-86D8-5B7AE40E666E}"/>
                </a:ext>
              </a:extLst>
            </p:cNvPr>
            <p:cNvGrpSpPr/>
            <p:nvPr/>
          </p:nvGrpSpPr>
          <p:grpSpPr>
            <a:xfrm>
              <a:off x="7263704" y="2977171"/>
              <a:ext cx="91990" cy="91990"/>
              <a:chOff x="7241342" y="2685643"/>
              <a:chExt cx="91990" cy="91990"/>
            </a:xfrm>
          </p:grpSpPr>
          <p:cxnSp>
            <p:nvCxnSpPr>
              <p:cNvPr id="759" name="Straight Connector 758">
                <a:extLst>
                  <a:ext uri="{FF2B5EF4-FFF2-40B4-BE49-F238E27FC236}">
                    <a16:creationId xmlns:a16="http://schemas.microsoft.com/office/drawing/2014/main" id="{C1CDC843-3673-4B11-97A6-2A2E78525C62}"/>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760" name="Straight Connector 759">
                <a:extLst>
                  <a:ext uri="{FF2B5EF4-FFF2-40B4-BE49-F238E27FC236}">
                    <a16:creationId xmlns:a16="http://schemas.microsoft.com/office/drawing/2014/main" id="{2F69323D-8CF0-4427-9E89-4C306C83AA06}"/>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61" name="Group 760">
              <a:extLst>
                <a:ext uri="{FF2B5EF4-FFF2-40B4-BE49-F238E27FC236}">
                  <a16:creationId xmlns:a16="http://schemas.microsoft.com/office/drawing/2014/main" id="{D7FABD34-EE55-4A93-B4FC-0FC4719C2E80}"/>
                </a:ext>
              </a:extLst>
            </p:cNvPr>
            <p:cNvGrpSpPr/>
            <p:nvPr/>
          </p:nvGrpSpPr>
          <p:grpSpPr>
            <a:xfrm>
              <a:off x="7483973" y="2980490"/>
              <a:ext cx="91990" cy="91990"/>
              <a:chOff x="7241342" y="2685643"/>
              <a:chExt cx="91990" cy="91990"/>
            </a:xfrm>
          </p:grpSpPr>
          <p:cxnSp>
            <p:nvCxnSpPr>
              <p:cNvPr id="762" name="Straight Connector 761">
                <a:extLst>
                  <a:ext uri="{FF2B5EF4-FFF2-40B4-BE49-F238E27FC236}">
                    <a16:creationId xmlns:a16="http://schemas.microsoft.com/office/drawing/2014/main" id="{F96747DF-9633-4D61-AF55-06104D6A4F4B}"/>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763" name="Straight Connector 762">
                <a:extLst>
                  <a:ext uri="{FF2B5EF4-FFF2-40B4-BE49-F238E27FC236}">
                    <a16:creationId xmlns:a16="http://schemas.microsoft.com/office/drawing/2014/main" id="{83BE9489-024E-4518-ACBA-6C4ADE348738}"/>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64" name="Group 763">
              <a:extLst>
                <a:ext uri="{FF2B5EF4-FFF2-40B4-BE49-F238E27FC236}">
                  <a16:creationId xmlns:a16="http://schemas.microsoft.com/office/drawing/2014/main" id="{F84F00CD-FB9A-4A37-ABBB-F827C15CF2F9}"/>
                </a:ext>
              </a:extLst>
            </p:cNvPr>
            <p:cNvGrpSpPr/>
            <p:nvPr/>
          </p:nvGrpSpPr>
          <p:grpSpPr>
            <a:xfrm>
              <a:off x="7549662" y="3035307"/>
              <a:ext cx="91990" cy="91990"/>
              <a:chOff x="7241342" y="2685643"/>
              <a:chExt cx="91990" cy="91990"/>
            </a:xfrm>
          </p:grpSpPr>
          <p:cxnSp>
            <p:nvCxnSpPr>
              <p:cNvPr id="765" name="Straight Connector 764">
                <a:extLst>
                  <a:ext uri="{FF2B5EF4-FFF2-40B4-BE49-F238E27FC236}">
                    <a16:creationId xmlns:a16="http://schemas.microsoft.com/office/drawing/2014/main" id="{9FF0C209-C64C-411C-A4D5-CA62BEAEEB17}"/>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766" name="Straight Connector 765">
                <a:extLst>
                  <a:ext uri="{FF2B5EF4-FFF2-40B4-BE49-F238E27FC236}">
                    <a16:creationId xmlns:a16="http://schemas.microsoft.com/office/drawing/2014/main" id="{993D932A-0F58-4DE6-87DE-8C4A52D41706}"/>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67" name="Group 766">
              <a:extLst>
                <a:ext uri="{FF2B5EF4-FFF2-40B4-BE49-F238E27FC236}">
                  <a16:creationId xmlns:a16="http://schemas.microsoft.com/office/drawing/2014/main" id="{4345B49F-9F80-4548-87A5-FA57968C95F2}"/>
                </a:ext>
              </a:extLst>
            </p:cNvPr>
            <p:cNvGrpSpPr/>
            <p:nvPr/>
          </p:nvGrpSpPr>
          <p:grpSpPr>
            <a:xfrm>
              <a:off x="7582914" y="3045007"/>
              <a:ext cx="91990" cy="91990"/>
              <a:chOff x="7241342" y="2685643"/>
              <a:chExt cx="91990" cy="91990"/>
            </a:xfrm>
          </p:grpSpPr>
          <p:cxnSp>
            <p:nvCxnSpPr>
              <p:cNvPr id="768" name="Straight Connector 767">
                <a:extLst>
                  <a:ext uri="{FF2B5EF4-FFF2-40B4-BE49-F238E27FC236}">
                    <a16:creationId xmlns:a16="http://schemas.microsoft.com/office/drawing/2014/main" id="{5348B4C4-A145-445E-9D7A-27B54C6A47B2}"/>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769" name="Straight Connector 768">
                <a:extLst>
                  <a:ext uri="{FF2B5EF4-FFF2-40B4-BE49-F238E27FC236}">
                    <a16:creationId xmlns:a16="http://schemas.microsoft.com/office/drawing/2014/main" id="{8C216BDB-4C3C-426D-97EF-49573E306C09}"/>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70" name="Group 769">
              <a:extLst>
                <a:ext uri="{FF2B5EF4-FFF2-40B4-BE49-F238E27FC236}">
                  <a16:creationId xmlns:a16="http://schemas.microsoft.com/office/drawing/2014/main" id="{95663712-1812-4B49-839F-A09967A67963}"/>
                </a:ext>
              </a:extLst>
            </p:cNvPr>
            <p:cNvGrpSpPr/>
            <p:nvPr/>
          </p:nvGrpSpPr>
          <p:grpSpPr>
            <a:xfrm>
              <a:off x="7582925" y="3100323"/>
              <a:ext cx="91990" cy="91990"/>
              <a:chOff x="7241342" y="2685643"/>
              <a:chExt cx="91990" cy="91990"/>
            </a:xfrm>
          </p:grpSpPr>
          <p:cxnSp>
            <p:nvCxnSpPr>
              <p:cNvPr id="771" name="Straight Connector 770">
                <a:extLst>
                  <a:ext uri="{FF2B5EF4-FFF2-40B4-BE49-F238E27FC236}">
                    <a16:creationId xmlns:a16="http://schemas.microsoft.com/office/drawing/2014/main" id="{7B7926BE-3553-4EC3-947A-F883EB3D453D}"/>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772" name="Straight Connector 771">
                <a:extLst>
                  <a:ext uri="{FF2B5EF4-FFF2-40B4-BE49-F238E27FC236}">
                    <a16:creationId xmlns:a16="http://schemas.microsoft.com/office/drawing/2014/main" id="{BC580743-0E2D-4C4E-889E-56F0B22A4F6B}"/>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73" name="Group 772">
              <a:extLst>
                <a:ext uri="{FF2B5EF4-FFF2-40B4-BE49-F238E27FC236}">
                  <a16:creationId xmlns:a16="http://schemas.microsoft.com/office/drawing/2014/main" id="{6658EF45-9D4E-4BF2-AE05-79254FDA7D05}"/>
                </a:ext>
              </a:extLst>
            </p:cNvPr>
            <p:cNvGrpSpPr/>
            <p:nvPr/>
          </p:nvGrpSpPr>
          <p:grpSpPr>
            <a:xfrm>
              <a:off x="7614045" y="3103064"/>
              <a:ext cx="91990" cy="91990"/>
              <a:chOff x="7241342" y="2685643"/>
              <a:chExt cx="91990" cy="91990"/>
            </a:xfrm>
          </p:grpSpPr>
          <p:cxnSp>
            <p:nvCxnSpPr>
              <p:cNvPr id="774" name="Straight Connector 773">
                <a:extLst>
                  <a:ext uri="{FF2B5EF4-FFF2-40B4-BE49-F238E27FC236}">
                    <a16:creationId xmlns:a16="http://schemas.microsoft.com/office/drawing/2014/main" id="{E9136576-8F99-423E-8E95-EA4A9DAC7E22}"/>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775" name="Straight Connector 774">
                <a:extLst>
                  <a:ext uri="{FF2B5EF4-FFF2-40B4-BE49-F238E27FC236}">
                    <a16:creationId xmlns:a16="http://schemas.microsoft.com/office/drawing/2014/main" id="{4F370B6F-56A5-4A8D-B6E2-46074273DFCC}"/>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76" name="Group 775">
              <a:extLst>
                <a:ext uri="{FF2B5EF4-FFF2-40B4-BE49-F238E27FC236}">
                  <a16:creationId xmlns:a16="http://schemas.microsoft.com/office/drawing/2014/main" id="{33552370-ACA4-4AFA-B2E3-E54E7F1721E1}"/>
                </a:ext>
              </a:extLst>
            </p:cNvPr>
            <p:cNvGrpSpPr/>
            <p:nvPr/>
          </p:nvGrpSpPr>
          <p:grpSpPr>
            <a:xfrm>
              <a:off x="7886087" y="3110926"/>
              <a:ext cx="91990" cy="91990"/>
              <a:chOff x="7241342" y="2685643"/>
              <a:chExt cx="91990" cy="91990"/>
            </a:xfrm>
          </p:grpSpPr>
          <p:cxnSp>
            <p:nvCxnSpPr>
              <p:cNvPr id="777" name="Straight Connector 776">
                <a:extLst>
                  <a:ext uri="{FF2B5EF4-FFF2-40B4-BE49-F238E27FC236}">
                    <a16:creationId xmlns:a16="http://schemas.microsoft.com/office/drawing/2014/main" id="{1F28E8ED-30D9-4AA9-A41A-AFA8414A089A}"/>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778" name="Straight Connector 777">
                <a:extLst>
                  <a:ext uri="{FF2B5EF4-FFF2-40B4-BE49-F238E27FC236}">
                    <a16:creationId xmlns:a16="http://schemas.microsoft.com/office/drawing/2014/main" id="{94A6F963-A669-4F8E-B85D-D48CAEB1CD63}"/>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79" name="Group 778">
              <a:extLst>
                <a:ext uri="{FF2B5EF4-FFF2-40B4-BE49-F238E27FC236}">
                  <a16:creationId xmlns:a16="http://schemas.microsoft.com/office/drawing/2014/main" id="{0164D3B5-9E0D-48F2-AF7E-A2E69093D5AE}"/>
                </a:ext>
              </a:extLst>
            </p:cNvPr>
            <p:cNvGrpSpPr/>
            <p:nvPr/>
          </p:nvGrpSpPr>
          <p:grpSpPr>
            <a:xfrm>
              <a:off x="7939304" y="3105401"/>
              <a:ext cx="91990" cy="91990"/>
              <a:chOff x="7241342" y="2685643"/>
              <a:chExt cx="91990" cy="91990"/>
            </a:xfrm>
          </p:grpSpPr>
          <p:cxnSp>
            <p:nvCxnSpPr>
              <p:cNvPr id="780" name="Straight Connector 779">
                <a:extLst>
                  <a:ext uri="{FF2B5EF4-FFF2-40B4-BE49-F238E27FC236}">
                    <a16:creationId xmlns:a16="http://schemas.microsoft.com/office/drawing/2014/main" id="{74F3CC70-E06C-4300-BA55-66F64839C07F}"/>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781" name="Straight Connector 780">
                <a:extLst>
                  <a:ext uri="{FF2B5EF4-FFF2-40B4-BE49-F238E27FC236}">
                    <a16:creationId xmlns:a16="http://schemas.microsoft.com/office/drawing/2014/main" id="{43EA1F7A-4AF5-44D9-90C8-F2F78823D2B9}"/>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82" name="Group 781">
              <a:extLst>
                <a:ext uri="{FF2B5EF4-FFF2-40B4-BE49-F238E27FC236}">
                  <a16:creationId xmlns:a16="http://schemas.microsoft.com/office/drawing/2014/main" id="{5A0696C6-8D69-4A98-9DFD-AA461EDE9151}"/>
                </a:ext>
              </a:extLst>
            </p:cNvPr>
            <p:cNvGrpSpPr/>
            <p:nvPr/>
          </p:nvGrpSpPr>
          <p:grpSpPr>
            <a:xfrm>
              <a:off x="7971712" y="3107439"/>
              <a:ext cx="91990" cy="91990"/>
              <a:chOff x="7241342" y="2685643"/>
              <a:chExt cx="91990" cy="91990"/>
            </a:xfrm>
          </p:grpSpPr>
          <p:cxnSp>
            <p:nvCxnSpPr>
              <p:cNvPr id="783" name="Straight Connector 782">
                <a:extLst>
                  <a:ext uri="{FF2B5EF4-FFF2-40B4-BE49-F238E27FC236}">
                    <a16:creationId xmlns:a16="http://schemas.microsoft.com/office/drawing/2014/main" id="{E5E2AD86-FEA0-42B5-BA46-F45616DF7BF1}"/>
                  </a:ext>
                </a:extLst>
              </p:cNvPr>
              <p:cNvCxnSpPr>
                <a:cxnSpLocks/>
              </p:cNvCxnSpPr>
              <p:nvPr/>
            </p:nvCxnSpPr>
            <p:spPr bwMode="auto">
              <a:xfrm>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784" name="Straight Connector 783">
                <a:extLst>
                  <a:ext uri="{FF2B5EF4-FFF2-40B4-BE49-F238E27FC236}">
                    <a16:creationId xmlns:a16="http://schemas.microsoft.com/office/drawing/2014/main" id="{76997F3B-BFD8-418A-BC24-A1ED2D4E71F7}"/>
                  </a:ext>
                </a:extLst>
              </p:cNvPr>
              <p:cNvCxnSpPr>
                <a:cxnSpLocks/>
              </p:cNvCxnSpPr>
              <p:nvPr/>
            </p:nvCxnSpPr>
            <p:spPr bwMode="auto">
              <a:xfrm rot="5400000">
                <a:off x="7287337" y="2685643"/>
                <a:ext cx="0" cy="91990"/>
              </a:xfrm>
              <a:prstGeom prst="line">
                <a:avLst/>
              </a:prstGeom>
              <a:noFill/>
              <a:ln w="28575" cap="flat" cmpd="sng" algn="ctr">
                <a:solidFill>
                  <a:schemeClr val="accent1"/>
                </a:solidFill>
                <a:prstDash val="solid"/>
                <a:round/>
                <a:headEnd type="none" w="med" len="med"/>
                <a:tailEnd type="none" w="med" len="med"/>
              </a:ln>
              <a:effectLst/>
            </p:spPr>
          </p:cxnSp>
        </p:grpSp>
        <p:sp>
          <p:nvSpPr>
            <p:cNvPr id="785" name="TextBox 784">
              <a:extLst>
                <a:ext uri="{FF2B5EF4-FFF2-40B4-BE49-F238E27FC236}">
                  <a16:creationId xmlns:a16="http://schemas.microsoft.com/office/drawing/2014/main" id="{4ED1D583-CE56-41A5-A82F-69DA6C322E65}"/>
                </a:ext>
              </a:extLst>
            </p:cNvPr>
            <p:cNvSpPr txBox="1"/>
            <p:nvPr/>
          </p:nvSpPr>
          <p:spPr bwMode="auto">
            <a:xfrm>
              <a:off x="7250602" y="2055068"/>
              <a:ext cx="87295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Niraparib</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Placebo</a:t>
              </a:r>
              <a:endParaRPr lang="en-US" sz="1400" dirty="0">
                <a:solidFill>
                  <a:schemeClr val="bg1"/>
                </a:solidFill>
                <a:latin typeface="Calibri" panose="020F0502020204030204" pitchFamily="34" charset="0"/>
              </a:endParaRPr>
            </a:p>
          </p:txBody>
        </p:sp>
        <p:cxnSp>
          <p:nvCxnSpPr>
            <p:cNvPr id="786" name="Straight Connector 785">
              <a:extLst>
                <a:ext uri="{FF2B5EF4-FFF2-40B4-BE49-F238E27FC236}">
                  <a16:creationId xmlns:a16="http://schemas.microsoft.com/office/drawing/2014/main" id="{DFEB7DF0-7003-4AD0-AA19-BC41D9FD6702}"/>
                </a:ext>
              </a:extLst>
            </p:cNvPr>
            <p:cNvCxnSpPr>
              <a:cxnSpLocks/>
            </p:cNvCxnSpPr>
            <p:nvPr/>
          </p:nvCxnSpPr>
          <p:spPr bwMode="auto">
            <a:xfrm>
              <a:off x="6953733" y="2376672"/>
              <a:ext cx="335328" cy="0"/>
            </a:xfrm>
            <a:prstGeom prst="line">
              <a:avLst/>
            </a:prstGeom>
            <a:noFill/>
            <a:ln w="28575" cap="flat" cmpd="sng" algn="ctr">
              <a:solidFill>
                <a:schemeClr val="accent3"/>
              </a:solidFill>
              <a:prstDash val="solid"/>
              <a:round/>
              <a:headEnd type="none" w="med" len="med"/>
              <a:tailEnd type="none" w="med" len="med"/>
            </a:ln>
            <a:effectLst/>
          </p:spPr>
        </p:cxnSp>
        <p:cxnSp>
          <p:nvCxnSpPr>
            <p:cNvPr id="787" name="Straight Connector 786">
              <a:extLst>
                <a:ext uri="{FF2B5EF4-FFF2-40B4-BE49-F238E27FC236}">
                  <a16:creationId xmlns:a16="http://schemas.microsoft.com/office/drawing/2014/main" id="{866EB3BD-D271-44D5-84BF-C38B920D0AB4}"/>
                </a:ext>
              </a:extLst>
            </p:cNvPr>
            <p:cNvCxnSpPr>
              <a:cxnSpLocks/>
            </p:cNvCxnSpPr>
            <p:nvPr/>
          </p:nvCxnSpPr>
          <p:spPr bwMode="auto">
            <a:xfrm>
              <a:off x="6953733" y="2199702"/>
              <a:ext cx="335328" cy="0"/>
            </a:xfrm>
            <a:prstGeom prst="line">
              <a:avLst/>
            </a:prstGeom>
            <a:noFill/>
            <a:ln w="28575" cap="flat" cmpd="sng" algn="ctr">
              <a:solidFill>
                <a:schemeClr val="accent1"/>
              </a:solidFill>
              <a:prstDash val="solid"/>
              <a:round/>
              <a:headEnd type="none" w="med" len="med"/>
              <a:tailEnd type="none" w="med" len="med"/>
            </a:ln>
            <a:effectLst/>
          </p:spPr>
        </p:cxnSp>
      </p:grpSp>
    </p:spTree>
    <p:extLst>
      <p:ext uri="{BB962C8B-B14F-4D97-AF65-F5344CB8AC3E}">
        <p14:creationId xmlns:p14="http://schemas.microsoft.com/office/powerpoint/2010/main" val="17545884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0C68BF17-A026-4B79-9FAE-7B492266C368}"/>
              </a:ext>
            </a:extLst>
          </p:cNvPr>
          <p:cNvSpPr/>
          <p:nvPr/>
        </p:nvSpPr>
        <p:spPr bwMode="auto">
          <a:xfrm>
            <a:off x="8475928" y="2168434"/>
            <a:ext cx="3056709" cy="1690707"/>
          </a:xfrm>
          <a:custGeom>
            <a:avLst/>
            <a:gdLst>
              <a:gd name="connsiteX0" fmla="*/ 0 w 3056709"/>
              <a:gd name="connsiteY0" fmla="*/ 0 h 1690707"/>
              <a:gd name="connsiteX1" fmla="*/ 111968 w 3056709"/>
              <a:gd name="connsiteY1" fmla="*/ 0 h 1690707"/>
              <a:gd name="connsiteX2" fmla="*/ 111968 w 3056709"/>
              <a:gd name="connsiteY2" fmla="*/ 0 h 1690707"/>
              <a:gd name="connsiteX3" fmla="*/ 167951 w 3056709"/>
              <a:gd name="connsiteY3" fmla="*/ 0 h 1690707"/>
              <a:gd name="connsiteX4" fmla="*/ 167951 w 3056709"/>
              <a:gd name="connsiteY4" fmla="*/ 59716 h 1690707"/>
              <a:gd name="connsiteX5" fmla="*/ 220203 w 3056709"/>
              <a:gd name="connsiteY5" fmla="*/ 59716 h 1690707"/>
              <a:gd name="connsiteX6" fmla="*/ 220203 w 3056709"/>
              <a:gd name="connsiteY6" fmla="*/ 309777 h 1690707"/>
              <a:gd name="connsiteX7" fmla="*/ 253793 w 3056709"/>
              <a:gd name="connsiteY7" fmla="*/ 309777 h 1690707"/>
              <a:gd name="connsiteX8" fmla="*/ 253793 w 3056709"/>
              <a:gd name="connsiteY8" fmla="*/ 529979 h 1690707"/>
              <a:gd name="connsiteX9" fmla="*/ 373225 w 3056709"/>
              <a:gd name="connsiteY9" fmla="*/ 529979 h 1690707"/>
              <a:gd name="connsiteX10" fmla="*/ 373225 w 3056709"/>
              <a:gd name="connsiteY10" fmla="*/ 593427 h 1690707"/>
              <a:gd name="connsiteX11" fmla="*/ 496389 w 3056709"/>
              <a:gd name="connsiteY11" fmla="*/ 593427 h 1690707"/>
              <a:gd name="connsiteX12" fmla="*/ 496389 w 3056709"/>
              <a:gd name="connsiteY12" fmla="*/ 824826 h 1690707"/>
              <a:gd name="connsiteX13" fmla="*/ 511318 w 3056709"/>
              <a:gd name="connsiteY13" fmla="*/ 824826 h 1690707"/>
              <a:gd name="connsiteX14" fmla="*/ 511318 w 3056709"/>
              <a:gd name="connsiteY14" fmla="*/ 1000242 h 1690707"/>
              <a:gd name="connsiteX15" fmla="*/ 526247 w 3056709"/>
              <a:gd name="connsiteY15" fmla="*/ 1000242 h 1690707"/>
              <a:gd name="connsiteX16" fmla="*/ 526247 w 3056709"/>
              <a:gd name="connsiteY16" fmla="*/ 1059958 h 1690707"/>
              <a:gd name="connsiteX17" fmla="*/ 679269 w 3056709"/>
              <a:gd name="connsiteY17" fmla="*/ 1059958 h 1690707"/>
              <a:gd name="connsiteX18" fmla="*/ 679269 w 3056709"/>
              <a:gd name="connsiteY18" fmla="*/ 1089816 h 1690707"/>
              <a:gd name="connsiteX19" fmla="*/ 731520 w 3056709"/>
              <a:gd name="connsiteY19" fmla="*/ 1089816 h 1690707"/>
              <a:gd name="connsiteX20" fmla="*/ 731520 w 3056709"/>
              <a:gd name="connsiteY20" fmla="*/ 1119674 h 1690707"/>
              <a:gd name="connsiteX21" fmla="*/ 761378 w 3056709"/>
              <a:gd name="connsiteY21" fmla="*/ 1119674 h 1690707"/>
              <a:gd name="connsiteX22" fmla="*/ 761378 w 3056709"/>
              <a:gd name="connsiteY22" fmla="*/ 1440647 h 1690707"/>
              <a:gd name="connsiteX23" fmla="*/ 918132 w 3056709"/>
              <a:gd name="connsiteY23" fmla="*/ 1440647 h 1690707"/>
              <a:gd name="connsiteX24" fmla="*/ 918132 w 3056709"/>
              <a:gd name="connsiteY24" fmla="*/ 1481702 h 1690707"/>
              <a:gd name="connsiteX25" fmla="*/ 951723 w 3056709"/>
              <a:gd name="connsiteY25" fmla="*/ 1481702 h 1690707"/>
              <a:gd name="connsiteX26" fmla="*/ 951723 w 3056709"/>
              <a:gd name="connsiteY26" fmla="*/ 1511559 h 1690707"/>
              <a:gd name="connsiteX27" fmla="*/ 996510 w 3056709"/>
              <a:gd name="connsiteY27" fmla="*/ 1511559 h 1690707"/>
              <a:gd name="connsiteX28" fmla="*/ 996510 w 3056709"/>
              <a:gd name="connsiteY28" fmla="*/ 1571275 h 1690707"/>
              <a:gd name="connsiteX29" fmla="*/ 1026368 w 3056709"/>
              <a:gd name="connsiteY29" fmla="*/ 1571275 h 1690707"/>
              <a:gd name="connsiteX30" fmla="*/ 1026368 w 3056709"/>
              <a:gd name="connsiteY30" fmla="*/ 1657117 h 1690707"/>
              <a:gd name="connsiteX31" fmla="*/ 1265231 w 3056709"/>
              <a:gd name="connsiteY31" fmla="*/ 1657117 h 1690707"/>
              <a:gd name="connsiteX32" fmla="*/ 1265231 w 3056709"/>
              <a:gd name="connsiteY32" fmla="*/ 1690707 h 1690707"/>
              <a:gd name="connsiteX33" fmla="*/ 3056709 w 3056709"/>
              <a:gd name="connsiteY33" fmla="*/ 1690707 h 1690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056709" h="1690707">
                <a:moveTo>
                  <a:pt x="0" y="0"/>
                </a:moveTo>
                <a:lnTo>
                  <a:pt x="111968" y="0"/>
                </a:lnTo>
                <a:lnTo>
                  <a:pt x="111968" y="0"/>
                </a:lnTo>
                <a:lnTo>
                  <a:pt x="167951" y="0"/>
                </a:lnTo>
                <a:lnTo>
                  <a:pt x="167951" y="59716"/>
                </a:lnTo>
                <a:lnTo>
                  <a:pt x="220203" y="59716"/>
                </a:lnTo>
                <a:lnTo>
                  <a:pt x="220203" y="309777"/>
                </a:lnTo>
                <a:lnTo>
                  <a:pt x="253793" y="309777"/>
                </a:lnTo>
                <a:lnTo>
                  <a:pt x="253793" y="529979"/>
                </a:lnTo>
                <a:lnTo>
                  <a:pt x="373225" y="529979"/>
                </a:lnTo>
                <a:lnTo>
                  <a:pt x="373225" y="593427"/>
                </a:lnTo>
                <a:lnTo>
                  <a:pt x="496389" y="593427"/>
                </a:lnTo>
                <a:lnTo>
                  <a:pt x="496389" y="824826"/>
                </a:lnTo>
                <a:lnTo>
                  <a:pt x="511318" y="824826"/>
                </a:lnTo>
                <a:lnTo>
                  <a:pt x="511318" y="1000242"/>
                </a:lnTo>
                <a:lnTo>
                  <a:pt x="526247" y="1000242"/>
                </a:lnTo>
                <a:lnTo>
                  <a:pt x="526247" y="1059958"/>
                </a:lnTo>
                <a:lnTo>
                  <a:pt x="679269" y="1059958"/>
                </a:lnTo>
                <a:lnTo>
                  <a:pt x="679269" y="1089816"/>
                </a:lnTo>
                <a:lnTo>
                  <a:pt x="731520" y="1089816"/>
                </a:lnTo>
                <a:lnTo>
                  <a:pt x="731520" y="1119674"/>
                </a:lnTo>
                <a:lnTo>
                  <a:pt x="761378" y="1119674"/>
                </a:lnTo>
                <a:lnTo>
                  <a:pt x="761378" y="1440647"/>
                </a:lnTo>
                <a:lnTo>
                  <a:pt x="918132" y="1440647"/>
                </a:lnTo>
                <a:lnTo>
                  <a:pt x="918132" y="1481702"/>
                </a:lnTo>
                <a:lnTo>
                  <a:pt x="951723" y="1481702"/>
                </a:lnTo>
                <a:lnTo>
                  <a:pt x="951723" y="1511559"/>
                </a:lnTo>
                <a:lnTo>
                  <a:pt x="996510" y="1511559"/>
                </a:lnTo>
                <a:lnTo>
                  <a:pt x="996510" y="1571275"/>
                </a:lnTo>
                <a:lnTo>
                  <a:pt x="1026368" y="1571275"/>
                </a:lnTo>
                <a:lnTo>
                  <a:pt x="1026368" y="1657117"/>
                </a:lnTo>
                <a:lnTo>
                  <a:pt x="1265231" y="1657117"/>
                </a:lnTo>
                <a:lnTo>
                  <a:pt x="1265231" y="1690707"/>
                </a:lnTo>
                <a:lnTo>
                  <a:pt x="3056709" y="1690707"/>
                </a:lnTo>
              </a:path>
            </a:pathLst>
          </a:custGeom>
          <a:noFill/>
          <a:ln w="28575">
            <a:solidFill>
              <a:schemeClr val="accent3"/>
            </a:solidFill>
            <a:miter lim="800000"/>
            <a:headEnd/>
            <a:tailEnd/>
          </a:ln>
        </p:spPr>
        <p:txBody>
          <a:bodyPr rtlCol="0" anchor="ctr"/>
          <a:lstStyle/>
          <a:p>
            <a:pPr algn="ctr"/>
            <a:endParaRPr lang="en-US"/>
          </a:p>
        </p:txBody>
      </p:sp>
      <p:sp>
        <p:nvSpPr>
          <p:cNvPr id="13" name="Freeform: Shape 12">
            <a:extLst>
              <a:ext uri="{FF2B5EF4-FFF2-40B4-BE49-F238E27FC236}">
                <a16:creationId xmlns:a16="http://schemas.microsoft.com/office/drawing/2014/main" id="{2B29DE62-D2FD-4BC1-B27F-CD7BCF6C3040}"/>
              </a:ext>
            </a:extLst>
          </p:cNvPr>
          <p:cNvSpPr/>
          <p:nvPr/>
        </p:nvSpPr>
        <p:spPr bwMode="auto">
          <a:xfrm>
            <a:off x="8479660" y="2168434"/>
            <a:ext cx="2590178" cy="1642188"/>
          </a:xfrm>
          <a:custGeom>
            <a:avLst/>
            <a:gdLst>
              <a:gd name="connsiteX0" fmla="*/ 0 w 2590178"/>
              <a:gd name="connsiteY0" fmla="*/ 0 h 1642188"/>
              <a:gd name="connsiteX1" fmla="*/ 108236 w 2590178"/>
              <a:gd name="connsiteY1" fmla="*/ 0 h 1642188"/>
              <a:gd name="connsiteX2" fmla="*/ 108236 w 2590178"/>
              <a:gd name="connsiteY2" fmla="*/ 18662 h 1642188"/>
              <a:gd name="connsiteX3" fmla="*/ 156755 w 2590178"/>
              <a:gd name="connsiteY3" fmla="*/ 18662 h 1642188"/>
              <a:gd name="connsiteX4" fmla="*/ 156755 w 2590178"/>
              <a:gd name="connsiteY4" fmla="*/ 59716 h 1642188"/>
              <a:gd name="connsiteX5" fmla="*/ 182880 w 2590178"/>
              <a:gd name="connsiteY5" fmla="*/ 59716 h 1642188"/>
              <a:gd name="connsiteX6" fmla="*/ 182880 w 2590178"/>
              <a:gd name="connsiteY6" fmla="*/ 89574 h 1642188"/>
              <a:gd name="connsiteX7" fmla="*/ 227667 w 2590178"/>
              <a:gd name="connsiteY7" fmla="*/ 89574 h 1642188"/>
              <a:gd name="connsiteX8" fmla="*/ 227667 w 2590178"/>
              <a:gd name="connsiteY8" fmla="*/ 287383 h 1642188"/>
              <a:gd name="connsiteX9" fmla="*/ 242596 w 2590178"/>
              <a:gd name="connsiteY9" fmla="*/ 287383 h 1642188"/>
              <a:gd name="connsiteX10" fmla="*/ 242596 w 2590178"/>
              <a:gd name="connsiteY10" fmla="*/ 447870 h 1642188"/>
              <a:gd name="connsiteX11" fmla="*/ 261258 w 2590178"/>
              <a:gd name="connsiteY11" fmla="*/ 447870 h 1642188"/>
              <a:gd name="connsiteX12" fmla="*/ 261258 w 2590178"/>
              <a:gd name="connsiteY12" fmla="*/ 473995 h 1642188"/>
              <a:gd name="connsiteX13" fmla="*/ 306044 w 2590178"/>
              <a:gd name="connsiteY13" fmla="*/ 473995 h 1642188"/>
              <a:gd name="connsiteX14" fmla="*/ 306044 w 2590178"/>
              <a:gd name="connsiteY14" fmla="*/ 500121 h 1642188"/>
              <a:gd name="connsiteX15" fmla="*/ 358296 w 2590178"/>
              <a:gd name="connsiteY15" fmla="*/ 500121 h 1642188"/>
              <a:gd name="connsiteX16" fmla="*/ 358296 w 2590178"/>
              <a:gd name="connsiteY16" fmla="*/ 544908 h 1642188"/>
              <a:gd name="connsiteX17" fmla="*/ 403083 w 2590178"/>
              <a:gd name="connsiteY17" fmla="*/ 544908 h 1642188"/>
              <a:gd name="connsiteX18" fmla="*/ 403083 w 2590178"/>
              <a:gd name="connsiteY18" fmla="*/ 571034 h 1642188"/>
              <a:gd name="connsiteX19" fmla="*/ 436673 w 2590178"/>
              <a:gd name="connsiteY19" fmla="*/ 571034 h 1642188"/>
              <a:gd name="connsiteX20" fmla="*/ 436673 w 2590178"/>
              <a:gd name="connsiteY20" fmla="*/ 600892 h 1642188"/>
              <a:gd name="connsiteX21" fmla="*/ 496389 w 2590178"/>
              <a:gd name="connsiteY21" fmla="*/ 600892 h 1642188"/>
              <a:gd name="connsiteX22" fmla="*/ 496389 w 2590178"/>
              <a:gd name="connsiteY22" fmla="*/ 750182 h 1642188"/>
              <a:gd name="connsiteX23" fmla="*/ 529979 w 2590178"/>
              <a:gd name="connsiteY23" fmla="*/ 750182 h 1642188"/>
              <a:gd name="connsiteX24" fmla="*/ 529979 w 2590178"/>
              <a:gd name="connsiteY24" fmla="*/ 824826 h 1642188"/>
              <a:gd name="connsiteX25" fmla="*/ 585963 w 2590178"/>
              <a:gd name="connsiteY25" fmla="*/ 824826 h 1642188"/>
              <a:gd name="connsiteX26" fmla="*/ 585963 w 2590178"/>
              <a:gd name="connsiteY26" fmla="*/ 854684 h 1642188"/>
              <a:gd name="connsiteX27" fmla="*/ 615821 w 2590178"/>
              <a:gd name="connsiteY27" fmla="*/ 854684 h 1642188"/>
              <a:gd name="connsiteX28" fmla="*/ 615821 w 2590178"/>
              <a:gd name="connsiteY28" fmla="*/ 888275 h 1642188"/>
              <a:gd name="connsiteX29" fmla="*/ 649411 w 2590178"/>
              <a:gd name="connsiteY29" fmla="*/ 888275 h 1642188"/>
              <a:gd name="connsiteX30" fmla="*/ 649411 w 2590178"/>
              <a:gd name="connsiteY30" fmla="*/ 925597 h 1642188"/>
              <a:gd name="connsiteX31" fmla="*/ 753914 w 2590178"/>
              <a:gd name="connsiteY31" fmla="*/ 925597 h 1642188"/>
              <a:gd name="connsiteX32" fmla="*/ 753914 w 2590178"/>
              <a:gd name="connsiteY32" fmla="*/ 1007706 h 1642188"/>
              <a:gd name="connsiteX33" fmla="*/ 821094 w 2590178"/>
              <a:gd name="connsiteY33" fmla="*/ 1007706 h 1642188"/>
              <a:gd name="connsiteX34" fmla="*/ 821094 w 2590178"/>
              <a:gd name="connsiteY34" fmla="*/ 1007706 h 1642188"/>
              <a:gd name="connsiteX35" fmla="*/ 862149 w 2590178"/>
              <a:gd name="connsiteY35" fmla="*/ 1007706 h 1642188"/>
              <a:gd name="connsiteX36" fmla="*/ 862149 w 2590178"/>
              <a:gd name="connsiteY36" fmla="*/ 1059958 h 1642188"/>
              <a:gd name="connsiteX37" fmla="*/ 918133 w 2590178"/>
              <a:gd name="connsiteY37" fmla="*/ 1059958 h 1642188"/>
              <a:gd name="connsiteX38" fmla="*/ 918133 w 2590178"/>
              <a:gd name="connsiteY38" fmla="*/ 1101013 h 1642188"/>
              <a:gd name="connsiteX39" fmla="*/ 962920 w 2590178"/>
              <a:gd name="connsiteY39" fmla="*/ 1101013 h 1642188"/>
              <a:gd name="connsiteX40" fmla="*/ 962920 w 2590178"/>
              <a:gd name="connsiteY40" fmla="*/ 1156996 h 1642188"/>
              <a:gd name="connsiteX41" fmla="*/ 996510 w 2590178"/>
              <a:gd name="connsiteY41" fmla="*/ 1156996 h 1642188"/>
              <a:gd name="connsiteX42" fmla="*/ 996510 w 2590178"/>
              <a:gd name="connsiteY42" fmla="*/ 1156996 h 1642188"/>
              <a:gd name="connsiteX43" fmla="*/ 996510 w 2590178"/>
              <a:gd name="connsiteY43" fmla="*/ 1156996 h 1642188"/>
              <a:gd name="connsiteX44" fmla="*/ 996510 w 2590178"/>
              <a:gd name="connsiteY44" fmla="*/ 1183122 h 1642188"/>
              <a:gd name="connsiteX45" fmla="*/ 1209248 w 2590178"/>
              <a:gd name="connsiteY45" fmla="*/ 1183122 h 1642188"/>
              <a:gd name="connsiteX46" fmla="*/ 1209248 w 2590178"/>
              <a:gd name="connsiteY46" fmla="*/ 1209248 h 1642188"/>
              <a:gd name="connsiteX47" fmla="*/ 1257767 w 2590178"/>
              <a:gd name="connsiteY47" fmla="*/ 1209248 h 1642188"/>
              <a:gd name="connsiteX48" fmla="*/ 1257767 w 2590178"/>
              <a:gd name="connsiteY48" fmla="*/ 1324947 h 1642188"/>
              <a:gd name="connsiteX49" fmla="*/ 1306286 w 2590178"/>
              <a:gd name="connsiteY49" fmla="*/ 1324947 h 1642188"/>
              <a:gd name="connsiteX50" fmla="*/ 1306286 w 2590178"/>
              <a:gd name="connsiteY50" fmla="*/ 1347341 h 1642188"/>
              <a:gd name="connsiteX51" fmla="*/ 1507827 w 2590178"/>
              <a:gd name="connsiteY51" fmla="*/ 1347341 h 1642188"/>
              <a:gd name="connsiteX52" fmla="*/ 1507827 w 2590178"/>
              <a:gd name="connsiteY52" fmla="*/ 1410789 h 1642188"/>
              <a:gd name="connsiteX53" fmla="*/ 1552614 w 2590178"/>
              <a:gd name="connsiteY53" fmla="*/ 1410789 h 1642188"/>
              <a:gd name="connsiteX54" fmla="*/ 1552614 w 2590178"/>
              <a:gd name="connsiteY54" fmla="*/ 1463040 h 1642188"/>
              <a:gd name="connsiteX55" fmla="*/ 1593669 w 2590178"/>
              <a:gd name="connsiteY55" fmla="*/ 1463040 h 1642188"/>
              <a:gd name="connsiteX56" fmla="*/ 1593669 w 2590178"/>
              <a:gd name="connsiteY56" fmla="*/ 1489166 h 1642188"/>
              <a:gd name="connsiteX57" fmla="*/ 1765352 w 2590178"/>
              <a:gd name="connsiteY57" fmla="*/ 1489166 h 1642188"/>
              <a:gd name="connsiteX58" fmla="*/ 1765352 w 2590178"/>
              <a:gd name="connsiteY58" fmla="*/ 1519024 h 1642188"/>
              <a:gd name="connsiteX59" fmla="*/ 2194560 w 2590178"/>
              <a:gd name="connsiteY59" fmla="*/ 1519024 h 1642188"/>
              <a:gd name="connsiteX60" fmla="*/ 2194560 w 2590178"/>
              <a:gd name="connsiteY60" fmla="*/ 1571275 h 1642188"/>
              <a:gd name="connsiteX61" fmla="*/ 2321457 w 2590178"/>
              <a:gd name="connsiteY61" fmla="*/ 1571275 h 1642188"/>
              <a:gd name="connsiteX62" fmla="*/ 2321457 w 2590178"/>
              <a:gd name="connsiteY62" fmla="*/ 1642188 h 1642188"/>
              <a:gd name="connsiteX63" fmla="*/ 2590178 w 2590178"/>
              <a:gd name="connsiteY63" fmla="*/ 1642188 h 164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2590178" h="1642188">
                <a:moveTo>
                  <a:pt x="0" y="0"/>
                </a:moveTo>
                <a:lnTo>
                  <a:pt x="108236" y="0"/>
                </a:lnTo>
                <a:lnTo>
                  <a:pt x="108236" y="18662"/>
                </a:lnTo>
                <a:lnTo>
                  <a:pt x="156755" y="18662"/>
                </a:lnTo>
                <a:lnTo>
                  <a:pt x="156755" y="59716"/>
                </a:lnTo>
                <a:lnTo>
                  <a:pt x="182880" y="59716"/>
                </a:lnTo>
                <a:lnTo>
                  <a:pt x="182880" y="89574"/>
                </a:lnTo>
                <a:lnTo>
                  <a:pt x="227667" y="89574"/>
                </a:lnTo>
                <a:lnTo>
                  <a:pt x="227667" y="287383"/>
                </a:lnTo>
                <a:lnTo>
                  <a:pt x="242596" y="287383"/>
                </a:lnTo>
                <a:lnTo>
                  <a:pt x="242596" y="447870"/>
                </a:lnTo>
                <a:lnTo>
                  <a:pt x="261258" y="447870"/>
                </a:lnTo>
                <a:lnTo>
                  <a:pt x="261258" y="473995"/>
                </a:lnTo>
                <a:lnTo>
                  <a:pt x="306044" y="473995"/>
                </a:lnTo>
                <a:lnTo>
                  <a:pt x="306044" y="500121"/>
                </a:lnTo>
                <a:lnTo>
                  <a:pt x="358296" y="500121"/>
                </a:lnTo>
                <a:lnTo>
                  <a:pt x="358296" y="544908"/>
                </a:lnTo>
                <a:lnTo>
                  <a:pt x="403083" y="544908"/>
                </a:lnTo>
                <a:lnTo>
                  <a:pt x="403083" y="571034"/>
                </a:lnTo>
                <a:lnTo>
                  <a:pt x="436673" y="571034"/>
                </a:lnTo>
                <a:lnTo>
                  <a:pt x="436673" y="600892"/>
                </a:lnTo>
                <a:lnTo>
                  <a:pt x="496389" y="600892"/>
                </a:lnTo>
                <a:lnTo>
                  <a:pt x="496389" y="750182"/>
                </a:lnTo>
                <a:lnTo>
                  <a:pt x="529979" y="750182"/>
                </a:lnTo>
                <a:lnTo>
                  <a:pt x="529979" y="824826"/>
                </a:lnTo>
                <a:lnTo>
                  <a:pt x="585963" y="824826"/>
                </a:lnTo>
                <a:lnTo>
                  <a:pt x="585963" y="854684"/>
                </a:lnTo>
                <a:lnTo>
                  <a:pt x="615821" y="854684"/>
                </a:lnTo>
                <a:lnTo>
                  <a:pt x="615821" y="888275"/>
                </a:lnTo>
                <a:lnTo>
                  <a:pt x="649411" y="888275"/>
                </a:lnTo>
                <a:lnTo>
                  <a:pt x="649411" y="925597"/>
                </a:lnTo>
                <a:lnTo>
                  <a:pt x="753914" y="925597"/>
                </a:lnTo>
                <a:lnTo>
                  <a:pt x="753914" y="1007706"/>
                </a:lnTo>
                <a:lnTo>
                  <a:pt x="821094" y="1007706"/>
                </a:lnTo>
                <a:lnTo>
                  <a:pt x="821094" y="1007706"/>
                </a:lnTo>
                <a:lnTo>
                  <a:pt x="862149" y="1007706"/>
                </a:lnTo>
                <a:lnTo>
                  <a:pt x="862149" y="1059958"/>
                </a:lnTo>
                <a:lnTo>
                  <a:pt x="918133" y="1059958"/>
                </a:lnTo>
                <a:lnTo>
                  <a:pt x="918133" y="1101013"/>
                </a:lnTo>
                <a:lnTo>
                  <a:pt x="962920" y="1101013"/>
                </a:lnTo>
                <a:lnTo>
                  <a:pt x="962920" y="1156996"/>
                </a:lnTo>
                <a:lnTo>
                  <a:pt x="996510" y="1156996"/>
                </a:lnTo>
                <a:lnTo>
                  <a:pt x="996510" y="1156996"/>
                </a:lnTo>
                <a:lnTo>
                  <a:pt x="996510" y="1156996"/>
                </a:lnTo>
                <a:lnTo>
                  <a:pt x="996510" y="1183122"/>
                </a:lnTo>
                <a:lnTo>
                  <a:pt x="1209248" y="1183122"/>
                </a:lnTo>
                <a:lnTo>
                  <a:pt x="1209248" y="1209248"/>
                </a:lnTo>
                <a:lnTo>
                  <a:pt x="1257767" y="1209248"/>
                </a:lnTo>
                <a:lnTo>
                  <a:pt x="1257767" y="1324947"/>
                </a:lnTo>
                <a:lnTo>
                  <a:pt x="1306286" y="1324947"/>
                </a:lnTo>
                <a:lnTo>
                  <a:pt x="1306286" y="1347341"/>
                </a:lnTo>
                <a:lnTo>
                  <a:pt x="1507827" y="1347341"/>
                </a:lnTo>
                <a:lnTo>
                  <a:pt x="1507827" y="1410789"/>
                </a:lnTo>
                <a:lnTo>
                  <a:pt x="1552614" y="1410789"/>
                </a:lnTo>
                <a:lnTo>
                  <a:pt x="1552614" y="1463040"/>
                </a:lnTo>
                <a:lnTo>
                  <a:pt x="1593669" y="1463040"/>
                </a:lnTo>
                <a:lnTo>
                  <a:pt x="1593669" y="1489166"/>
                </a:lnTo>
                <a:lnTo>
                  <a:pt x="1765352" y="1489166"/>
                </a:lnTo>
                <a:lnTo>
                  <a:pt x="1765352" y="1519024"/>
                </a:lnTo>
                <a:lnTo>
                  <a:pt x="2194560" y="1519024"/>
                </a:lnTo>
                <a:lnTo>
                  <a:pt x="2194560" y="1571275"/>
                </a:lnTo>
                <a:lnTo>
                  <a:pt x="2321457" y="1571275"/>
                </a:lnTo>
                <a:lnTo>
                  <a:pt x="2321457" y="1642188"/>
                </a:lnTo>
                <a:lnTo>
                  <a:pt x="2590178" y="1642188"/>
                </a:lnTo>
              </a:path>
            </a:pathLst>
          </a:custGeom>
          <a:noFill/>
          <a:ln w="28575">
            <a:solidFill>
              <a:schemeClr val="accent1"/>
            </a:solidFill>
            <a:miter lim="800000"/>
            <a:headEnd/>
            <a:tailEnd/>
          </a:ln>
        </p:spPr>
        <p:txBody>
          <a:bodyPr rtlCol="0" anchor="ctr"/>
          <a:lstStyle/>
          <a:p>
            <a:pPr algn="ctr"/>
            <a:endParaRPr lang="en-US"/>
          </a:p>
        </p:txBody>
      </p:sp>
      <p:sp>
        <p:nvSpPr>
          <p:cNvPr id="33" name="Footer Placeholder 3">
            <a:extLst>
              <a:ext uri="{FF2B5EF4-FFF2-40B4-BE49-F238E27FC236}">
                <a16:creationId xmlns:a16="http://schemas.microsoft.com/office/drawing/2014/main" id="{87BBD969-9024-4E7D-97BA-F446AF75C171}"/>
              </a:ext>
            </a:extLst>
          </p:cNvPr>
          <p:cNvSpPr txBox="1">
            <a:spLocks/>
          </p:cNvSpPr>
          <p:nvPr/>
        </p:nvSpPr>
        <p:spPr>
          <a:xfrm>
            <a:off x="390929" y="6188563"/>
            <a:ext cx="8026203" cy="3385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auto">
              <a:spcBef>
                <a:spcPts val="0"/>
              </a:spcBef>
              <a:spcAft>
                <a:spcPts val="0"/>
              </a:spcAft>
              <a:defRPr/>
            </a:pPr>
            <a:r>
              <a:rPr lang="da-DK" sz="1200" b="0" dirty="0">
                <a:solidFill>
                  <a:schemeClr val="bg2"/>
                </a:solidFill>
                <a:latin typeface="Calibri" panose="020F0502020204030204"/>
                <a:cs typeface="Arial" panose="020B0604020202020204" pitchFamily="34" charset="0"/>
              </a:rPr>
              <a:t>1. Ledermann. Lancet Oncol. 2014;15:85. 2. Mirza. N Engl J Med. 2016;375:2154. </a:t>
            </a:r>
            <a:br>
              <a:rPr lang="da-DK" sz="1200" b="0" dirty="0">
                <a:solidFill>
                  <a:schemeClr val="bg2"/>
                </a:solidFill>
                <a:latin typeface="Calibri" panose="020F0502020204030204"/>
                <a:cs typeface="Arial" panose="020B0604020202020204" pitchFamily="34" charset="0"/>
              </a:rPr>
            </a:br>
            <a:r>
              <a:rPr lang="da-DK" sz="1200" b="0" dirty="0">
                <a:solidFill>
                  <a:schemeClr val="bg2"/>
                </a:solidFill>
                <a:latin typeface="Calibri" panose="020F0502020204030204"/>
                <a:cs typeface="Arial" panose="020B0604020202020204" pitchFamily="34" charset="0"/>
              </a:rPr>
              <a:t>3. Oaknin. ASCO 2018. Abstract 5545.</a:t>
            </a:r>
          </a:p>
        </p:txBody>
      </p:sp>
      <p:sp>
        <p:nvSpPr>
          <p:cNvPr id="2" name="Title 1">
            <a:extLst>
              <a:ext uri="{FF2B5EF4-FFF2-40B4-BE49-F238E27FC236}">
                <a16:creationId xmlns:a16="http://schemas.microsoft.com/office/drawing/2014/main" id="{F11D6DF9-FB0A-4B03-9879-509D744F7709}"/>
              </a:ext>
            </a:extLst>
          </p:cNvPr>
          <p:cNvSpPr>
            <a:spLocks noGrp="1"/>
          </p:cNvSpPr>
          <p:nvPr>
            <p:ph type="title"/>
          </p:nvPr>
        </p:nvSpPr>
        <p:spPr/>
        <p:txBody>
          <a:bodyPr/>
          <a:lstStyle/>
          <a:p>
            <a:r>
              <a:rPr lang="en-US" dirty="0"/>
              <a:t>PFS in Phase III Trials of PARP Inhibitors vs Placebo as Maintenance in Ovarian Cancer </a:t>
            </a:r>
            <a:r>
              <a:rPr lang="en-US" u="sng" dirty="0"/>
              <a:t>Without </a:t>
            </a:r>
            <a:r>
              <a:rPr lang="en-US" i="1" u="sng" dirty="0" err="1"/>
              <a:t>BRCAm</a:t>
            </a:r>
            <a:r>
              <a:rPr lang="en-US" u="sng" dirty="0"/>
              <a:t> or HRD</a:t>
            </a:r>
          </a:p>
        </p:txBody>
      </p:sp>
      <p:sp>
        <p:nvSpPr>
          <p:cNvPr id="3" name="TextBox 2">
            <a:extLst>
              <a:ext uri="{FF2B5EF4-FFF2-40B4-BE49-F238E27FC236}">
                <a16:creationId xmlns:a16="http://schemas.microsoft.com/office/drawing/2014/main" id="{BF2EC676-4C2E-4AC9-A56A-6DF9001F2853}"/>
              </a:ext>
            </a:extLst>
          </p:cNvPr>
          <p:cNvSpPr txBox="1"/>
          <p:nvPr/>
        </p:nvSpPr>
        <p:spPr bwMode="auto">
          <a:xfrm>
            <a:off x="593516" y="1537785"/>
            <a:ext cx="35370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STUDY 19: Olaparib vs Placebo </a:t>
            </a:r>
            <a:br>
              <a:rPr lang="en-US" b="1" dirty="0">
                <a:solidFill>
                  <a:schemeClr val="bg1"/>
                </a:solidFill>
                <a:latin typeface="Calibri" panose="020F0502020204030204" pitchFamily="34" charset="0"/>
              </a:rPr>
            </a:br>
            <a:r>
              <a:rPr lang="en-US" b="1" dirty="0">
                <a:solidFill>
                  <a:schemeClr val="bg1"/>
                </a:solidFill>
                <a:latin typeface="Calibri" panose="020F0502020204030204" pitchFamily="34" charset="0"/>
              </a:rPr>
              <a:t>in </a:t>
            </a:r>
            <a:r>
              <a:rPr lang="en-US" b="1" i="1" dirty="0" err="1">
                <a:solidFill>
                  <a:schemeClr val="bg1"/>
                </a:solidFill>
                <a:latin typeface="Calibri" panose="020F0502020204030204" pitchFamily="34" charset="0"/>
              </a:rPr>
              <a:t>BRCA</a:t>
            </a:r>
            <a:r>
              <a:rPr lang="en-US" b="1" dirty="0" err="1">
                <a:solidFill>
                  <a:schemeClr val="bg1"/>
                </a:solidFill>
                <a:latin typeface="Calibri" panose="020F0502020204030204" pitchFamily="34" charset="0"/>
              </a:rPr>
              <a:t>wt</a:t>
            </a:r>
            <a:r>
              <a:rPr lang="en-US" b="1" dirty="0">
                <a:solidFill>
                  <a:schemeClr val="bg1"/>
                </a:solidFill>
                <a:latin typeface="Calibri" panose="020F0502020204030204" pitchFamily="34" charset="0"/>
              </a:rPr>
              <a:t> Pts</a:t>
            </a:r>
            <a:r>
              <a:rPr lang="en-US" b="1" baseline="30000" dirty="0">
                <a:solidFill>
                  <a:schemeClr val="bg1"/>
                </a:solidFill>
                <a:latin typeface="Calibri" panose="020F0502020204030204" pitchFamily="34" charset="0"/>
              </a:rPr>
              <a:t>[1]</a:t>
            </a:r>
            <a:endParaRPr lang="en-US" b="1" dirty="0">
              <a:solidFill>
                <a:schemeClr val="bg1"/>
              </a:solidFill>
              <a:latin typeface="Calibri" panose="020F0502020204030204" pitchFamily="34" charset="0"/>
            </a:endParaRPr>
          </a:p>
        </p:txBody>
      </p:sp>
      <p:sp>
        <p:nvSpPr>
          <p:cNvPr id="22" name="TextBox 21">
            <a:extLst>
              <a:ext uri="{FF2B5EF4-FFF2-40B4-BE49-F238E27FC236}">
                <a16:creationId xmlns:a16="http://schemas.microsoft.com/office/drawing/2014/main" id="{ACC6F038-B97F-42DE-A2F6-C1097E0A9D4F}"/>
              </a:ext>
            </a:extLst>
          </p:cNvPr>
          <p:cNvSpPr txBox="1"/>
          <p:nvPr/>
        </p:nvSpPr>
        <p:spPr bwMode="auto">
          <a:xfrm>
            <a:off x="8426543" y="1497983"/>
            <a:ext cx="35370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ARIEL-3: Rucaparib vs Placebo </a:t>
            </a:r>
            <a:br>
              <a:rPr lang="en-US" b="1" dirty="0">
                <a:solidFill>
                  <a:schemeClr val="bg1"/>
                </a:solidFill>
                <a:latin typeface="Calibri" panose="020F0502020204030204" pitchFamily="34" charset="0"/>
              </a:rPr>
            </a:br>
            <a:r>
              <a:rPr lang="en-US" b="1" dirty="0">
                <a:solidFill>
                  <a:schemeClr val="bg1"/>
                </a:solidFill>
                <a:latin typeface="Calibri" panose="020F0502020204030204" pitchFamily="34" charset="0"/>
              </a:rPr>
              <a:t>in </a:t>
            </a:r>
            <a:r>
              <a:rPr lang="en-US" b="1" dirty="0" err="1">
                <a:solidFill>
                  <a:schemeClr val="bg1"/>
                </a:solidFill>
                <a:latin typeface="Calibri" panose="020F0502020204030204" pitchFamily="34" charset="0"/>
              </a:rPr>
              <a:t>t</a:t>
            </a:r>
            <a:r>
              <a:rPr lang="en-US" b="1" i="1" dirty="0" err="1">
                <a:solidFill>
                  <a:schemeClr val="bg1"/>
                </a:solidFill>
                <a:latin typeface="Calibri" panose="020F0502020204030204" pitchFamily="34" charset="0"/>
              </a:rPr>
              <a:t>BRCA</a:t>
            </a:r>
            <a:r>
              <a:rPr lang="en-US" b="1" dirty="0" err="1">
                <a:solidFill>
                  <a:schemeClr val="bg1"/>
                </a:solidFill>
                <a:latin typeface="Calibri" panose="020F0502020204030204" pitchFamily="34" charset="0"/>
              </a:rPr>
              <a:t>wt</a:t>
            </a:r>
            <a:r>
              <a:rPr lang="en-US" b="1" dirty="0">
                <a:solidFill>
                  <a:schemeClr val="bg1"/>
                </a:solidFill>
                <a:latin typeface="Calibri" panose="020F0502020204030204" pitchFamily="34" charset="0"/>
              </a:rPr>
              <a:t>/LOH-L Pts</a:t>
            </a:r>
            <a:r>
              <a:rPr lang="en-US" b="1" baseline="30000" dirty="0">
                <a:solidFill>
                  <a:schemeClr val="bg1"/>
                </a:solidFill>
                <a:latin typeface="Calibri" panose="020F0502020204030204" pitchFamily="34" charset="0"/>
              </a:rPr>
              <a:t>[3]</a:t>
            </a:r>
            <a:endParaRPr lang="en-US" b="1" dirty="0">
              <a:solidFill>
                <a:schemeClr val="bg1"/>
              </a:solidFill>
              <a:latin typeface="Calibri" panose="020F0502020204030204" pitchFamily="34" charset="0"/>
            </a:endParaRPr>
          </a:p>
        </p:txBody>
      </p:sp>
      <p:grpSp>
        <p:nvGrpSpPr>
          <p:cNvPr id="30" name="Group 7">
            <a:extLst>
              <a:ext uri="{FF2B5EF4-FFF2-40B4-BE49-F238E27FC236}">
                <a16:creationId xmlns:a16="http://schemas.microsoft.com/office/drawing/2014/main" id="{D931DF78-2B95-4F12-B721-EE18D86C52A5}"/>
              </a:ext>
            </a:extLst>
          </p:cNvPr>
          <p:cNvGrpSpPr>
            <a:grpSpLocks/>
          </p:cNvGrpSpPr>
          <p:nvPr/>
        </p:nvGrpSpPr>
        <p:grpSpPr bwMode="auto">
          <a:xfrm>
            <a:off x="9389569" y="6216652"/>
            <a:ext cx="2488502" cy="447822"/>
            <a:chOff x="9527309" y="3551529"/>
            <a:chExt cx="2488502" cy="448324"/>
          </a:xfrm>
        </p:grpSpPr>
        <p:pic>
          <p:nvPicPr>
            <p:cNvPr id="31" name="Picture 9">
              <a:extLst>
                <a:ext uri="{FF2B5EF4-FFF2-40B4-BE49-F238E27FC236}">
                  <a16:creationId xmlns:a16="http://schemas.microsoft.com/office/drawing/2014/main" id="{3F6FD211-181A-42A3-A27B-E464949CF74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2" name="Rectangle 8">
              <a:extLst>
                <a:ext uri="{FF2B5EF4-FFF2-40B4-BE49-F238E27FC236}">
                  <a16:creationId xmlns:a16="http://schemas.microsoft.com/office/drawing/2014/main" id="{E3A845ED-E958-49B1-B4D7-03BC9DD0B87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FF0000"/>
                </a:solidFill>
                <a:effectLst/>
                <a:uLnTx/>
                <a:uFillTx/>
                <a:latin typeface="Calibri" panose="020F0502020204030204" pitchFamily="34" charset="0"/>
                <a:ea typeface="+mn-ea"/>
                <a:cs typeface="Arial" panose="020B0604020202020204" pitchFamily="34" charset="0"/>
              </a:endParaRPr>
            </a:p>
          </p:txBody>
        </p:sp>
      </p:grpSp>
      <p:sp>
        <p:nvSpPr>
          <p:cNvPr id="46" name="TextBox 45">
            <a:extLst>
              <a:ext uri="{FF2B5EF4-FFF2-40B4-BE49-F238E27FC236}">
                <a16:creationId xmlns:a16="http://schemas.microsoft.com/office/drawing/2014/main" id="{099BC6B1-1C3B-4D35-8EB1-CC924BB3C7EF}"/>
              </a:ext>
            </a:extLst>
          </p:cNvPr>
          <p:cNvSpPr txBox="1"/>
          <p:nvPr/>
        </p:nvSpPr>
        <p:spPr bwMode="auto">
          <a:xfrm rot="16200000">
            <a:off x="-589641" y="2848668"/>
            <a:ext cx="17327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PFS, %</a:t>
            </a:r>
          </a:p>
        </p:txBody>
      </p:sp>
      <p:sp>
        <p:nvSpPr>
          <p:cNvPr id="6" name="TextBox 5">
            <a:extLst>
              <a:ext uri="{FF2B5EF4-FFF2-40B4-BE49-F238E27FC236}">
                <a16:creationId xmlns:a16="http://schemas.microsoft.com/office/drawing/2014/main" id="{C9E75B8B-8409-4358-A73B-42E881AFB23B}"/>
              </a:ext>
            </a:extLst>
          </p:cNvPr>
          <p:cNvSpPr txBox="1"/>
          <p:nvPr/>
        </p:nvSpPr>
        <p:spPr bwMode="auto">
          <a:xfrm>
            <a:off x="8465603" y="4103457"/>
            <a:ext cx="34296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Months</a:t>
            </a:r>
            <a:endParaRPr lang="en-US" sz="1400" b="1" dirty="0">
              <a:solidFill>
                <a:schemeClr val="bg1"/>
              </a:solidFill>
              <a:latin typeface="Calibri" panose="020F0502020204030204" pitchFamily="34" charset="0"/>
            </a:endParaRPr>
          </a:p>
        </p:txBody>
      </p:sp>
      <p:sp>
        <p:nvSpPr>
          <p:cNvPr id="19" name="TextBox 18">
            <a:extLst>
              <a:ext uri="{FF2B5EF4-FFF2-40B4-BE49-F238E27FC236}">
                <a16:creationId xmlns:a16="http://schemas.microsoft.com/office/drawing/2014/main" id="{BF4113C9-B9A7-4DC7-AB89-14A94D3EAA8E}"/>
              </a:ext>
            </a:extLst>
          </p:cNvPr>
          <p:cNvSpPr txBox="1"/>
          <p:nvPr/>
        </p:nvSpPr>
        <p:spPr bwMode="auto">
          <a:xfrm>
            <a:off x="537605" y="3918767"/>
            <a:ext cx="4703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nvGrpSpPr>
          <p:cNvPr id="341" name="Group 340">
            <a:extLst>
              <a:ext uri="{FF2B5EF4-FFF2-40B4-BE49-F238E27FC236}">
                <a16:creationId xmlns:a16="http://schemas.microsoft.com/office/drawing/2014/main" id="{E7D77ABB-CB5E-4F50-93CA-2E1D071D16B6}"/>
              </a:ext>
            </a:extLst>
          </p:cNvPr>
          <p:cNvGrpSpPr/>
          <p:nvPr/>
        </p:nvGrpSpPr>
        <p:grpSpPr>
          <a:xfrm>
            <a:off x="719337" y="2160270"/>
            <a:ext cx="3719352" cy="2312519"/>
            <a:chOff x="529222" y="2302669"/>
            <a:chExt cx="3719352" cy="2177355"/>
          </a:xfrm>
        </p:grpSpPr>
        <p:sp>
          <p:nvSpPr>
            <p:cNvPr id="9" name="Freeform: Shape 8">
              <a:extLst>
                <a:ext uri="{FF2B5EF4-FFF2-40B4-BE49-F238E27FC236}">
                  <a16:creationId xmlns:a16="http://schemas.microsoft.com/office/drawing/2014/main" id="{80EA1DE9-948A-45B2-90A0-6618487728FB}"/>
                </a:ext>
              </a:extLst>
            </p:cNvPr>
            <p:cNvSpPr/>
            <p:nvPr/>
          </p:nvSpPr>
          <p:spPr bwMode="auto">
            <a:xfrm>
              <a:off x="583406" y="2302669"/>
              <a:ext cx="3443288" cy="1635919"/>
            </a:xfrm>
            <a:custGeom>
              <a:avLst/>
              <a:gdLst>
                <a:gd name="connsiteX0" fmla="*/ 0 w 3443288"/>
                <a:gd name="connsiteY0" fmla="*/ 0 h 1635919"/>
                <a:gd name="connsiteX1" fmla="*/ 0 w 3443288"/>
                <a:gd name="connsiteY1" fmla="*/ 1635919 h 1635919"/>
                <a:gd name="connsiteX2" fmla="*/ 3443288 w 3443288"/>
                <a:gd name="connsiteY2" fmla="*/ 1635919 h 1635919"/>
              </a:gdLst>
              <a:ahLst/>
              <a:cxnLst>
                <a:cxn ang="0">
                  <a:pos x="connsiteX0" y="connsiteY0"/>
                </a:cxn>
                <a:cxn ang="0">
                  <a:pos x="connsiteX1" y="connsiteY1"/>
                </a:cxn>
                <a:cxn ang="0">
                  <a:pos x="connsiteX2" y="connsiteY2"/>
                </a:cxn>
              </a:cxnLst>
              <a:rect l="l" t="t" r="r" b="b"/>
              <a:pathLst>
                <a:path w="3443288" h="1635919">
                  <a:moveTo>
                    <a:pt x="0" y="0"/>
                  </a:moveTo>
                  <a:lnTo>
                    <a:pt x="0" y="1635919"/>
                  </a:lnTo>
                  <a:lnTo>
                    <a:pt x="3443288" y="1635919"/>
                  </a:lnTo>
                </a:path>
              </a:pathLst>
            </a:custGeom>
            <a:noFill/>
            <a:ln w="28575">
              <a:solidFill>
                <a:schemeClr val="bg1"/>
              </a:solidFill>
              <a:miter lim="800000"/>
              <a:headEnd/>
              <a:tailEnd/>
            </a:ln>
          </p:spPr>
          <p:txBody>
            <a:bodyPr rtlCol="0" anchor="ctr"/>
            <a:lstStyle/>
            <a:p>
              <a:pPr algn="ctr"/>
              <a:endParaRPr lang="en-US"/>
            </a:p>
          </p:txBody>
        </p:sp>
        <p:sp>
          <p:nvSpPr>
            <p:cNvPr id="10" name="Freeform: Shape 9">
              <a:extLst>
                <a:ext uri="{FF2B5EF4-FFF2-40B4-BE49-F238E27FC236}">
                  <a16:creationId xmlns:a16="http://schemas.microsoft.com/office/drawing/2014/main" id="{D45C3CB7-408D-4B40-9148-C48B52A3B7C1}"/>
                </a:ext>
              </a:extLst>
            </p:cNvPr>
            <p:cNvSpPr/>
            <p:nvPr/>
          </p:nvSpPr>
          <p:spPr bwMode="auto">
            <a:xfrm>
              <a:off x="602456" y="2319336"/>
              <a:ext cx="3017044" cy="1612106"/>
            </a:xfrm>
            <a:custGeom>
              <a:avLst/>
              <a:gdLst>
                <a:gd name="connsiteX0" fmla="*/ 0 w 3017044"/>
                <a:gd name="connsiteY0" fmla="*/ 0 h 1612106"/>
                <a:gd name="connsiteX1" fmla="*/ 266700 w 3017044"/>
                <a:gd name="connsiteY1" fmla="*/ 0 h 1612106"/>
                <a:gd name="connsiteX2" fmla="*/ 266700 w 3017044"/>
                <a:gd name="connsiteY2" fmla="*/ 42863 h 1612106"/>
                <a:gd name="connsiteX3" fmla="*/ 357188 w 3017044"/>
                <a:gd name="connsiteY3" fmla="*/ 42863 h 1612106"/>
                <a:gd name="connsiteX4" fmla="*/ 357188 w 3017044"/>
                <a:gd name="connsiteY4" fmla="*/ 85725 h 1612106"/>
                <a:gd name="connsiteX5" fmla="*/ 419100 w 3017044"/>
                <a:gd name="connsiteY5" fmla="*/ 85725 h 1612106"/>
                <a:gd name="connsiteX6" fmla="*/ 419100 w 3017044"/>
                <a:gd name="connsiteY6" fmla="*/ 104775 h 1612106"/>
                <a:gd name="connsiteX7" fmla="*/ 516732 w 3017044"/>
                <a:gd name="connsiteY7" fmla="*/ 104775 h 1612106"/>
                <a:gd name="connsiteX8" fmla="*/ 516732 w 3017044"/>
                <a:gd name="connsiteY8" fmla="*/ 133350 h 1612106"/>
                <a:gd name="connsiteX9" fmla="*/ 566738 w 3017044"/>
                <a:gd name="connsiteY9" fmla="*/ 133350 h 1612106"/>
                <a:gd name="connsiteX10" fmla="*/ 566738 w 3017044"/>
                <a:gd name="connsiteY10" fmla="*/ 221456 h 1612106"/>
                <a:gd name="connsiteX11" fmla="*/ 583407 w 3017044"/>
                <a:gd name="connsiteY11" fmla="*/ 221456 h 1612106"/>
                <a:gd name="connsiteX12" fmla="*/ 583407 w 3017044"/>
                <a:gd name="connsiteY12" fmla="*/ 321469 h 1612106"/>
                <a:gd name="connsiteX13" fmla="*/ 583407 w 3017044"/>
                <a:gd name="connsiteY13" fmla="*/ 321469 h 1612106"/>
                <a:gd name="connsiteX14" fmla="*/ 583407 w 3017044"/>
                <a:gd name="connsiteY14" fmla="*/ 321469 h 1612106"/>
                <a:gd name="connsiteX15" fmla="*/ 588169 w 3017044"/>
                <a:gd name="connsiteY15" fmla="*/ 326231 h 1612106"/>
                <a:gd name="connsiteX16" fmla="*/ 588169 w 3017044"/>
                <a:gd name="connsiteY16" fmla="*/ 371475 h 1612106"/>
                <a:gd name="connsiteX17" fmla="*/ 602457 w 3017044"/>
                <a:gd name="connsiteY17" fmla="*/ 371475 h 1612106"/>
                <a:gd name="connsiteX18" fmla="*/ 602457 w 3017044"/>
                <a:gd name="connsiteY18" fmla="*/ 404813 h 1612106"/>
                <a:gd name="connsiteX19" fmla="*/ 609600 w 3017044"/>
                <a:gd name="connsiteY19" fmla="*/ 404813 h 1612106"/>
                <a:gd name="connsiteX20" fmla="*/ 609600 w 3017044"/>
                <a:gd name="connsiteY20" fmla="*/ 438150 h 1612106"/>
                <a:gd name="connsiteX21" fmla="*/ 616744 w 3017044"/>
                <a:gd name="connsiteY21" fmla="*/ 438150 h 1612106"/>
                <a:gd name="connsiteX22" fmla="*/ 616744 w 3017044"/>
                <a:gd name="connsiteY22" fmla="*/ 547688 h 1612106"/>
                <a:gd name="connsiteX23" fmla="*/ 669132 w 3017044"/>
                <a:gd name="connsiteY23" fmla="*/ 547688 h 1612106"/>
                <a:gd name="connsiteX24" fmla="*/ 669132 w 3017044"/>
                <a:gd name="connsiteY24" fmla="*/ 571500 h 1612106"/>
                <a:gd name="connsiteX25" fmla="*/ 697707 w 3017044"/>
                <a:gd name="connsiteY25" fmla="*/ 571500 h 1612106"/>
                <a:gd name="connsiteX26" fmla="*/ 697707 w 3017044"/>
                <a:gd name="connsiteY26" fmla="*/ 602456 h 1612106"/>
                <a:gd name="connsiteX27" fmla="*/ 840582 w 3017044"/>
                <a:gd name="connsiteY27" fmla="*/ 602456 h 1612106"/>
                <a:gd name="connsiteX28" fmla="*/ 840582 w 3017044"/>
                <a:gd name="connsiteY28" fmla="*/ 631031 h 1612106"/>
                <a:gd name="connsiteX29" fmla="*/ 916782 w 3017044"/>
                <a:gd name="connsiteY29" fmla="*/ 631031 h 1612106"/>
                <a:gd name="connsiteX30" fmla="*/ 916782 w 3017044"/>
                <a:gd name="connsiteY30" fmla="*/ 669131 h 1612106"/>
                <a:gd name="connsiteX31" fmla="*/ 945357 w 3017044"/>
                <a:gd name="connsiteY31" fmla="*/ 669131 h 1612106"/>
                <a:gd name="connsiteX32" fmla="*/ 945357 w 3017044"/>
                <a:gd name="connsiteY32" fmla="*/ 688181 h 1612106"/>
                <a:gd name="connsiteX33" fmla="*/ 1119188 w 3017044"/>
                <a:gd name="connsiteY33" fmla="*/ 688181 h 1612106"/>
                <a:gd name="connsiteX34" fmla="*/ 1119188 w 3017044"/>
                <a:gd name="connsiteY34" fmla="*/ 721519 h 1612106"/>
                <a:gd name="connsiteX35" fmla="*/ 1202532 w 3017044"/>
                <a:gd name="connsiteY35" fmla="*/ 721519 h 1612106"/>
                <a:gd name="connsiteX36" fmla="*/ 1202532 w 3017044"/>
                <a:gd name="connsiteY36" fmla="*/ 764381 h 1612106"/>
                <a:gd name="connsiteX37" fmla="*/ 1214438 w 3017044"/>
                <a:gd name="connsiteY37" fmla="*/ 764381 h 1612106"/>
                <a:gd name="connsiteX38" fmla="*/ 1214438 w 3017044"/>
                <a:gd name="connsiteY38" fmla="*/ 783431 h 1612106"/>
                <a:gd name="connsiteX39" fmla="*/ 1243013 w 3017044"/>
                <a:gd name="connsiteY39" fmla="*/ 783431 h 1612106"/>
                <a:gd name="connsiteX40" fmla="*/ 1243013 w 3017044"/>
                <a:gd name="connsiteY40" fmla="*/ 904875 h 1612106"/>
                <a:gd name="connsiteX41" fmla="*/ 1243013 w 3017044"/>
                <a:gd name="connsiteY41" fmla="*/ 904875 h 1612106"/>
                <a:gd name="connsiteX42" fmla="*/ 1262063 w 3017044"/>
                <a:gd name="connsiteY42" fmla="*/ 904875 h 1612106"/>
                <a:gd name="connsiteX43" fmla="*/ 1262063 w 3017044"/>
                <a:gd name="connsiteY43" fmla="*/ 1007269 h 1612106"/>
                <a:gd name="connsiteX44" fmla="*/ 1278732 w 3017044"/>
                <a:gd name="connsiteY44" fmla="*/ 1007269 h 1612106"/>
                <a:gd name="connsiteX45" fmla="*/ 1278732 w 3017044"/>
                <a:gd name="connsiteY45" fmla="*/ 1047750 h 1612106"/>
                <a:gd name="connsiteX46" fmla="*/ 1295400 w 3017044"/>
                <a:gd name="connsiteY46" fmla="*/ 1047750 h 1612106"/>
                <a:gd name="connsiteX47" fmla="*/ 1295400 w 3017044"/>
                <a:gd name="connsiteY47" fmla="*/ 1090613 h 1612106"/>
                <a:gd name="connsiteX48" fmla="*/ 1340644 w 3017044"/>
                <a:gd name="connsiteY48" fmla="*/ 1090613 h 1612106"/>
                <a:gd name="connsiteX49" fmla="*/ 1340644 w 3017044"/>
                <a:gd name="connsiteY49" fmla="*/ 1171575 h 1612106"/>
                <a:gd name="connsiteX50" fmla="*/ 1450182 w 3017044"/>
                <a:gd name="connsiteY50" fmla="*/ 1171575 h 1612106"/>
                <a:gd name="connsiteX51" fmla="*/ 1450182 w 3017044"/>
                <a:gd name="connsiteY51" fmla="*/ 1214438 h 1612106"/>
                <a:gd name="connsiteX52" fmla="*/ 1835944 w 3017044"/>
                <a:gd name="connsiteY52" fmla="*/ 1214438 h 1612106"/>
                <a:gd name="connsiteX53" fmla="*/ 1835944 w 3017044"/>
                <a:gd name="connsiteY53" fmla="*/ 1259681 h 1612106"/>
                <a:gd name="connsiteX54" fmla="*/ 1888332 w 3017044"/>
                <a:gd name="connsiteY54" fmla="*/ 1259681 h 1612106"/>
                <a:gd name="connsiteX55" fmla="*/ 1888332 w 3017044"/>
                <a:gd name="connsiteY55" fmla="*/ 1362075 h 1612106"/>
                <a:gd name="connsiteX56" fmla="*/ 1907382 w 3017044"/>
                <a:gd name="connsiteY56" fmla="*/ 1362075 h 1612106"/>
                <a:gd name="connsiteX57" fmla="*/ 1907382 w 3017044"/>
                <a:gd name="connsiteY57" fmla="*/ 1414463 h 1612106"/>
                <a:gd name="connsiteX58" fmla="*/ 3017044 w 3017044"/>
                <a:gd name="connsiteY58" fmla="*/ 1414463 h 1612106"/>
                <a:gd name="connsiteX59" fmla="*/ 3017044 w 3017044"/>
                <a:gd name="connsiteY59" fmla="*/ 1612106 h 1612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017044" h="1612106">
                  <a:moveTo>
                    <a:pt x="0" y="0"/>
                  </a:moveTo>
                  <a:lnTo>
                    <a:pt x="266700" y="0"/>
                  </a:lnTo>
                  <a:lnTo>
                    <a:pt x="266700" y="42863"/>
                  </a:lnTo>
                  <a:lnTo>
                    <a:pt x="357188" y="42863"/>
                  </a:lnTo>
                  <a:lnTo>
                    <a:pt x="357188" y="85725"/>
                  </a:lnTo>
                  <a:lnTo>
                    <a:pt x="419100" y="85725"/>
                  </a:lnTo>
                  <a:lnTo>
                    <a:pt x="419100" y="104775"/>
                  </a:lnTo>
                  <a:lnTo>
                    <a:pt x="516732" y="104775"/>
                  </a:lnTo>
                  <a:lnTo>
                    <a:pt x="516732" y="133350"/>
                  </a:lnTo>
                  <a:lnTo>
                    <a:pt x="566738" y="133350"/>
                  </a:lnTo>
                  <a:lnTo>
                    <a:pt x="566738" y="221456"/>
                  </a:lnTo>
                  <a:lnTo>
                    <a:pt x="583407" y="221456"/>
                  </a:lnTo>
                  <a:lnTo>
                    <a:pt x="583407" y="321469"/>
                  </a:lnTo>
                  <a:lnTo>
                    <a:pt x="583407" y="321469"/>
                  </a:lnTo>
                  <a:lnTo>
                    <a:pt x="583407" y="321469"/>
                  </a:lnTo>
                  <a:lnTo>
                    <a:pt x="588169" y="326231"/>
                  </a:lnTo>
                  <a:lnTo>
                    <a:pt x="588169" y="371475"/>
                  </a:lnTo>
                  <a:lnTo>
                    <a:pt x="602457" y="371475"/>
                  </a:lnTo>
                  <a:lnTo>
                    <a:pt x="602457" y="404813"/>
                  </a:lnTo>
                  <a:lnTo>
                    <a:pt x="609600" y="404813"/>
                  </a:lnTo>
                  <a:lnTo>
                    <a:pt x="609600" y="438150"/>
                  </a:lnTo>
                  <a:lnTo>
                    <a:pt x="616744" y="438150"/>
                  </a:lnTo>
                  <a:lnTo>
                    <a:pt x="616744" y="547688"/>
                  </a:lnTo>
                  <a:lnTo>
                    <a:pt x="669132" y="547688"/>
                  </a:lnTo>
                  <a:lnTo>
                    <a:pt x="669132" y="571500"/>
                  </a:lnTo>
                  <a:lnTo>
                    <a:pt x="697707" y="571500"/>
                  </a:lnTo>
                  <a:lnTo>
                    <a:pt x="697707" y="602456"/>
                  </a:lnTo>
                  <a:lnTo>
                    <a:pt x="840582" y="602456"/>
                  </a:lnTo>
                  <a:lnTo>
                    <a:pt x="840582" y="631031"/>
                  </a:lnTo>
                  <a:lnTo>
                    <a:pt x="916782" y="631031"/>
                  </a:lnTo>
                  <a:lnTo>
                    <a:pt x="916782" y="669131"/>
                  </a:lnTo>
                  <a:lnTo>
                    <a:pt x="945357" y="669131"/>
                  </a:lnTo>
                  <a:lnTo>
                    <a:pt x="945357" y="688181"/>
                  </a:lnTo>
                  <a:lnTo>
                    <a:pt x="1119188" y="688181"/>
                  </a:lnTo>
                  <a:lnTo>
                    <a:pt x="1119188" y="721519"/>
                  </a:lnTo>
                  <a:lnTo>
                    <a:pt x="1202532" y="721519"/>
                  </a:lnTo>
                  <a:lnTo>
                    <a:pt x="1202532" y="764381"/>
                  </a:lnTo>
                  <a:lnTo>
                    <a:pt x="1214438" y="764381"/>
                  </a:lnTo>
                  <a:lnTo>
                    <a:pt x="1214438" y="783431"/>
                  </a:lnTo>
                  <a:lnTo>
                    <a:pt x="1243013" y="783431"/>
                  </a:lnTo>
                  <a:lnTo>
                    <a:pt x="1243013" y="904875"/>
                  </a:lnTo>
                  <a:lnTo>
                    <a:pt x="1243013" y="904875"/>
                  </a:lnTo>
                  <a:lnTo>
                    <a:pt x="1262063" y="904875"/>
                  </a:lnTo>
                  <a:lnTo>
                    <a:pt x="1262063" y="1007269"/>
                  </a:lnTo>
                  <a:lnTo>
                    <a:pt x="1278732" y="1007269"/>
                  </a:lnTo>
                  <a:lnTo>
                    <a:pt x="1278732" y="1047750"/>
                  </a:lnTo>
                  <a:lnTo>
                    <a:pt x="1295400" y="1047750"/>
                  </a:lnTo>
                  <a:lnTo>
                    <a:pt x="1295400" y="1090613"/>
                  </a:lnTo>
                  <a:lnTo>
                    <a:pt x="1340644" y="1090613"/>
                  </a:lnTo>
                  <a:lnTo>
                    <a:pt x="1340644" y="1171575"/>
                  </a:lnTo>
                  <a:lnTo>
                    <a:pt x="1450182" y="1171575"/>
                  </a:lnTo>
                  <a:lnTo>
                    <a:pt x="1450182" y="1214438"/>
                  </a:lnTo>
                  <a:lnTo>
                    <a:pt x="1835944" y="1214438"/>
                  </a:lnTo>
                  <a:lnTo>
                    <a:pt x="1835944" y="1259681"/>
                  </a:lnTo>
                  <a:lnTo>
                    <a:pt x="1888332" y="1259681"/>
                  </a:lnTo>
                  <a:lnTo>
                    <a:pt x="1888332" y="1362075"/>
                  </a:lnTo>
                  <a:lnTo>
                    <a:pt x="1907382" y="1362075"/>
                  </a:lnTo>
                  <a:lnTo>
                    <a:pt x="1907382" y="1414463"/>
                  </a:lnTo>
                  <a:lnTo>
                    <a:pt x="3017044" y="1414463"/>
                  </a:lnTo>
                  <a:lnTo>
                    <a:pt x="3017044" y="1612106"/>
                  </a:lnTo>
                </a:path>
              </a:pathLst>
            </a:custGeom>
            <a:noFill/>
            <a:ln w="28575">
              <a:solidFill>
                <a:schemeClr val="accent3"/>
              </a:solidFill>
              <a:miter lim="800000"/>
              <a:headEnd/>
              <a:tailEnd/>
            </a:ln>
          </p:spPr>
          <p:txBody>
            <a:bodyPr rtlCol="0" anchor="ctr"/>
            <a:lstStyle/>
            <a:p>
              <a:pPr algn="ctr"/>
              <a:endParaRPr lang="en-US"/>
            </a:p>
          </p:txBody>
        </p:sp>
        <p:sp>
          <p:nvSpPr>
            <p:cNvPr id="11" name="Freeform: Shape 10">
              <a:extLst>
                <a:ext uri="{FF2B5EF4-FFF2-40B4-BE49-F238E27FC236}">
                  <a16:creationId xmlns:a16="http://schemas.microsoft.com/office/drawing/2014/main" id="{CAB58C22-1AF7-4177-9BE4-12DC5F49A2C1}"/>
                </a:ext>
              </a:extLst>
            </p:cNvPr>
            <p:cNvSpPr/>
            <p:nvPr/>
          </p:nvSpPr>
          <p:spPr bwMode="auto">
            <a:xfrm>
              <a:off x="604838" y="2316955"/>
              <a:ext cx="3181350" cy="1240631"/>
            </a:xfrm>
            <a:custGeom>
              <a:avLst/>
              <a:gdLst>
                <a:gd name="connsiteX0" fmla="*/ 0 w 3181350"/>
                <a:gd name="connsiteY0" fmla="*/ 0 h 1240631"/>
                <a:gd name="connsiteX1" fmla="*/ 350043 w 3181350"/>
                <a:gd name="connsiteY1" fmla="*/ 0 h 1240631"/>
                <a:gd name="connsiteX2" fmla="*/ 350043 w 3181350"/>
                <a:gd name="connsiteY2" fmla="*/ 35719 h 1240631"/>
                <a:gd name="connsiteX3" fmla="*/ 478631 w 3181350"/>
                <a:gd name="connsiteY3" fmla="*/ 35719 h 1240631"/>
                <a:gd name="connsiteX4" fmla="*/ 478631 w 3181350"/>
                <a:gd name="connsiteY4" fmla="*/ 64294 h 1240631"/>
                <a:gd name="connsiteX5" fmla="*/ 542925 w 3181350"/>
                <a:gd name="connsiteY5" fmla="*/ 64294 h 1240631"/>
                <a:gd name="connsiteX6" fmla="*/ 542925 w 3181350"/>
                <a:gd name="connsiteY6" fmla="*/ 92869 h 1240631"/>
                <a:gd name="connsiteX7" fmla="*/ 559593 w 3181350"/>
                <a:gd name="connsiteY7" fmla="*/ 92869 h 1240631"/>
                <a:gd name="connsiteX8" fmla="*/ 559593 w 3181350"/>
                <a:gd name="connsiteY8" fmla="*/ 152400 h 1240631"/>
                <a:gd name="connsiteX9" fmla="*/ 604837 w 3181350"/>
                <a:gd name="connsiteY9" fmla="*/ 152400 h 1240631"/>
                <a:gd name="connsiteX10" fmla="*/ 604837 w 3181350"/>
                <a:gd name="connsiteY10" fmla="*/ 190500 h 1240631"/>
                <a:gd name="connsiteX11" fmla="*/ 616743 w 3181350"/>
                <a:gd name="connsiteY11" fmla="*/ 190500 h 1240631"/>
                <a:gd name="connsiteX12" fmla="*/ 616743 w 3181350"/>
                <a:gd name="connsiteY12" fmla="*/ 259556 h 1240631"/>
                <a:gd name="connsiteX13" fmla="*/ 638175 w 3181350"/>
                <a:gd name="connsiteY13" fmla="*/ 259556 h 1240631"/>
                <a:gd name="connsiteX14" fmla="*/ 638175 w 3181350"/>
                <a:gd name="connsiteY14" fmla="*/ 292894 h 1240631"/>
                <a:gd name="connsiteX15" fmla="*/ 823912 w 3181350"/>
                <a:gd name="connsiteY15" fmla="*/ 292894 h 1240631"/>
                <a:gd name="connsiteX16" fmla="*/ 823912 w 3181350"/>
                <a:gd name="connsiteY16" fmla="*/ 321469 h 1240631"/>
                <a:gd name="connsiteX17" fmla="*/ 873918 w 3181350"/>
                <a:gd name="connsiteY17" fmla="*/ 321469 h 1240631"/>
                <a:gd name="connsiteX18" fmla="*/ 873918 w 3181350"/>
                <a:gd name="connsiteY18" fmla="*/ 354806 h 1240631"/>
                <a:gd name="connsiteX19" fmla="*/ 1014412 w 3181350"/>
                <a:gd name="connsiteY19" fmla="*/ 354806 h 1240631"/>
                <a:gd name="connsiteX20" fmla="*/ 1014412 w 3181350"/>
                <a:gd name="connsiteY20" fmla="*/ 378619 h 1240631"/>
                <a:gd name="connsiteX21" fmla="*/ 1145381 w 3181350"/>
                <a:gd name="connsiteY21" fmla="*/ 378619 h 1240631"/>
                <a:gd name="connsiteX22" fmla="*/ 1145381 w 3181350"/>
                <a:gd name="connsiteY22" fmla="*/ 438150 h 1240631"/>
                <a:gd name="connsiteX23" fmla="*/ 1188243 w 3181350"/>
                <a:gd name="connsiteY23" fmla="*/ 438150 h 1240631"/>
                <a:gd name="connsiteX24" fmla="*/ 1188243 w 3181350"/>
                <a:gd name="connsiteY24" fmla="*/ 471487 h 1240631"/>
                <a:gd name="connsiteX25" fmla="*/ 1204912 w 3181350"/>
                <a:gd name="connsiteY25" fmla="*/ 471487 h 1240631"/>
                <a:gd name="connsiteX26" fmla="*/ 1204912 w 3181350"/>
                <a:gd name="connsiteY26" fmla="*/ 535781 h 1240631"/>
                <a:gd name="connsiteX27" fmla="*/ 1204912 w 3181350"/>
                <a:gd name="connsiteY27" fmla="*/ 535781 h 1240631"/>
                <a:gd name="connsiteX28" fmla="*/ 1223962 w 3181350"/>
                <a:gd name="connsiteY28" fmla="*/ 554831 h 1240631"/>
                <a:gd name="connsiteX29" fmla="*/ 1238250 w 3181350"/>
                <a:gd name="connsiteY29" fmla="*/ 569119 h 1240631"/>
                <a:gd name="connsiteX30" fmla="*/ 1238250 w 3181350"/>
                <a:gd name="connsiteY30" fmla="*/ 623887 h 1240631"/>
                <a:gd name="connsiteX31" fmla="*/ 1259681 w 3181350"/>
                <a:gd name="connsiteY31" fmla="*/ 623887 h 1240631"/>
                <a:gd name="connsiteX32" fmla="*/ 1259681 w 3181350"/>
                <a:gd name="connsiteY32" fmla="*/ 750094 h 1240631"/>
                <a:gd name="connsiteX33" fmla="*/ 1276350 w 3181350"/>
                <a:gd name="connsiteY33" fmla="*/ 750094 h 1240631"/>
                <a:gd name="connsiteX34" fmla="*/ 1276350 w 3181350"/>
                <a:gd name="connsiteY34" fmla="*/ 809625 h 1240631"/>
                <a:gd name="connsiteX35" fmla="*/ 1678781 w 3181350"/>
                <a:gd name="connsiteY35" fmla="*/ 809625 h 1240631"/>
                <a:gd name="connsiteX36" fmla="*/ 1678781 w 3181350"/>
                <a:gd name="connsiteY36" fmla="*/ 850106 h 1240631"/>
                <a:gd name="connsiteX37" fmla="*/ 1719262 w 3181350"/>
                <a:gd name="connsiteY37" fmla="*/ 850106 h 1240631"/>
                <a:gd name="connsiteX38" fmla="*/ 1719262 w 3181350"/>
                <a:gd name="connsiteY38" fmla="*/ 902494 h 1240631"/>
                <a:gd name="connsiteX39" fmla="*/ 1895475 w 3181350"/>
                <a:gd name="connsiteY39" fmla="*/ 902494 h 1240631"/>
                <a:gd name="connsiteX40" fmla="*/ 1895475 w 3181350"/>
                <a:gd name="connsiteY40" fmla="*/ 957262 h 1240631"/>
                <a:gd name="connsiteX41" fmla="*/ 2290762 w 3181350"/>
                <a:gd name="connsiteY41" fmla="*/ 957262 h 1240631"/>
                <a:gd name="connsiteX42" fmla="*/ 2290762 w 3181350"/>
                <a:gd name="connsiteY42" fmla="*/ 1038225 h 1240631"/>
                <a:gd name="connsiteX43" fmla="*/ 2338387 w 3181350"/>
                <a:gd name="connsiteY43" fmla="*/ 1038225 h 1240631"/>
                <a:gd name="connsiteX44" fmla="*/ 2338387 w 3181350"/>
                <a:gd name="connsiteY44" fmla="*/ 1104900 h 1240631"/>
                <a:gd name="connsiteX45" fmla="*/ 2616993 w 3181350"/>
                <a:gd name="connsiteY45" fmla="*/ 1104900 h 1240631"/>
                <a:gd name="connsiteX46" fmla="*/ 2616993 w 3181350"/>
                <a:gd name="connsiteY46" fmla="*/ 1240631 h 1240631"/>
                <a:gd name="connsiteX47" fmla="*/ 3181350 w 3181350"/>
                <a:gd name="connsiteY47" fmla="*/ 1240631 h 1240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181350" h="1240631">
                  <a:moveTo>
                    <a:pt x="0" y="0"/>
                  </a:moveTo>
                  <a:lnTo>
                    <a:pt x="350043" y="0"/>
                  </a:lnTo>
                  <a:lnTo>
                    <a:pt x="350043" y="35719"/>
                  </a:lnTo>
                  <a:lnTo>
                    <a:pt x="478631" y="35719"/>
                  </a:lnTo>
                  <a:lnTo>
                    <a:pt x="478631" y="64294"/>
                  </a:lnTo>
                  <a:lnTo>
                    <a:pt x="542925" y="64294"/>
                  </a:lnTo>
                  <a:lnTo>
                    <a:pt x="542925" y="92869"/>
                  </a:lnTo>
                  <a:lnTo>
                    <a:pt x="559593" y="92869"/>
                  </a:lnTo>
                  <a:lnTo>
                    <a:pt x="559593" y="152400"/>
                  </a:lnTo>
                  <a:lnTo>
                    <a:pt x="604837" y="152400"/>
                  </a:lnTo>
                  <a:lnTo>
                    <a:pt x="604837" y="190500"/>
                  </a:lnTo>
                  <a:lnTo>
                    <a:pt x="616743" y="190500"/>
                  </a:lnTo>
                  <a:lnTo>
                    <a:pt x="616743" y="259556"/>
                  </a:lnTo>
                  <a:lnTo>
                    <a:pt x="638175" y="259556"/>
                  </a:lnTo>
                  <a:lnTo>
                    <a:pt x="638175" y="292894"/>
                  </a:lnTo>
                  <a:lnTo>
                    <a:pt x="823912" y="292894"/>
                  </a:lnTo>
                  <a:lnTo>
                    <a:pt x="823912" y="321469"/>
                  </a:lnTo>
                  <a:lnTo>
                    <a:pt x="873918" y="321469"/>
                  </a:lnTo>
                  <a:lnTo>
                    <a:pt x="873918" y="354806"/>
                  </a:lnTo>
                  <a:lnTo>
                    <a:pt x="1014412" y="354806"/>
                  </a:lnTo>
                  <a:lnTo>
                    <a:pt x="1014412" y="378619"/>
                  </a:lnTo>
                  <a:lnTo>
                    <a:pt x="1145381" y="378619"/>
                  </a:lnTo>
                  <a:lnTo>
                    <a:pt x="1145381" y="438150"/>
                  </a:lnTo>
                  <a:lnTo>
                    <a:pt x="1188243" y="438150"/>
                  </a:lnTo>
                  <a:lnTo>
                    <a:pt x="1188243" y="471487"/>
                  </a:lnTo>
                  <a:lnTo>
                    <a:pt x="1204912" y="471487"/>
                  </a:lnTo>
                  <a:lnTo>
                    <a:pt x="1204912" y="535781"/>
                  </a:lnTo>
                  <a:lnTo>
                    <a:pt x="1204912" y="535781"/>
                  </a:lnTo>
                  <a:lnTo>
                    <a:pt x="1223962" y="554831"/>
                  </a:lnTo>
                  <a:lnTo>
                    <a:pt x="1238250" y="569119"/>
                  </a:lnTo>
                  <a:lnTo>
                    <a:pt x="1238250" y="623887"/>
                  </a:lnTo>
                  <a:lnTo>
                    <a:pt x="1259681" y="623887"/>
                  </a:lnTo>
                  <a:lnTo>
                    <a:pt x="1259681" y="750094"/>
                  </a:lnTo>
                  <a:lnTo>
                    <a:pt x="1276350" y="750094"/>
                  </a:lnTo>
                  <a:lnTo>
                    <a:pt x="1276350" y="809625"/>
                  </a:lnTo>
                  <a:lnTo>
                    <a:pt x="1678781" y="809625"/>
                  </a:lnTo>
                  <a:lnTo>
                    <a:pt x="1678781" y="850106"/>
                  </a:lnTo>
                  <a:lnTo>
                    <a:pt x="1719262" y="850106"/>
                  </a:lnTo>
                  <a:lnTo>
                    <a:pt x="1719262" y="902494"/>
                  </a:lnTo>
                  <a:lnTo>
                    <a:pt x="1895475" y="902494"/>
                  </a:lnTo>
                  <a:lnTo>
                    <a:pt x="1895475" y="957262"/>
                  </a:lnTo>
                  <a:lnTo>
                    <a:pt x="2290762" y="957262"/>
                  </a:lnTo>
                  <a:lnTo>
                    <a:pt x="2290762" y="1038225"/>
                  </a:lnTo>
                  <a:lnTo>
                    <a:pt x="2338387" y="1038225"/>
                  </a:lnTo>
                  <a:lnTo>
                    <a:pt x="2338387" y="1104900"/>
                  </a:lnTo>
                  <a:lnTo>
                    <a:pt x="2616993" y="1104900"/>
                  </a:lnTo>
                  <a:lnTo>
                    <a:pt x="2616993" y="1240631"/>
                  </a:lnTo>
                  <a:lnTo>
                    <a:pt x="3181350" y="1240631"/>
                  </a:lnTo>
                </a:path>
              </a:pathLst>
            </a:custGeom>
            <a:noFill/>
            <a:ln w="28575">
              <a:solidFill>
                <a:schemeClr val="accent1"/>
              </a:solidFill>
              <a:miter lim="800000"/>
              <a:headEnd/>
              <a:tailEnd/>
            </a:ln>
          </p:spPr>
          <p:txBody>
            <a:bodyPr rtlCol="0" anchor="ctr"/>
            <a:lstStyle/>
            <a:p>
              <a:pPr algn="ctr"/>
              <a:endParaRPr lang="en-US"/>
            </a:p>
          </p:txBody>
        </p:sp>
        <p:grpSp>
          <p:nvGrpSpPr>
            <p:cNvPr id="12" name="Group 11">
              <a:extLst>
                <a:ext uri="{FF2B5EF4-FFF2-40B4-BE49-F238E27FC236}">
                  <a16:creationId xmlns:a16="http://schemas.microsoft.com/office/drawing/2014/main" id="{D0BC72F7-0C29-46DB-8EA2-A7142511128A}"/>
                </a:ext>
              </a:extLst>
            </p:cNvPr>
            <p:cNvGrpSpPr/>
            <p:nvPr/>
          </p:nvGrpSpPr>
          <p:grpSpPr>
            <a:xfrm>
              <a:off x="1120974" y="2395292"/>
              <a:ext cx="91990" cy="91990"/>
              <a:chOff x="10883462" y="3931429"/>
              <a:chExt cx="91990" cy="91990"/>
            </a:xfrm>
          </p:grpSpPr>
          <p:cxnSp>
            <p:nvCxnSpPr>
              <p:cNvPr id="220" name="Straight Connector 219">
                <a:extLst>
                  <a:ext uri="{FF2B5EF4-FFF2-40B4-BE49-F238E27FC236}">
                    <a16:creationId xmlns:a16="http://schemas.microsoft.com/office/drawing/2014/main" id="{0C0CFDDA-4E42-4E51-80E9-B23B51D4C80E}"/>
                  </a:ext>
                </a:extLst>
              </p:cNvPr>
              <p:cNvCxnSpPr>
                <a:cxnSpLocks/>
              </p:cNvCxnSpPr>
              <p:nvPr/>
            </p:nvCxnSpPr>
            <p:spPr bwMode="auto">
              <a:xfrm>
                <a:off x="10929457" y="3931429"/>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65016E0C-0898-411F-AC00-958310E792E2}"/>
                  </a:ext>
                </a:extLst>
              </p:cNvPr>
              <p:cNvCxnSpPr>
                <a:cxnSpLocks/>
              </p:cNvCxnSpPr>
              <p:nvPr/>
            </p:nvCxnSpPr>
            <p:spPr bwMode="auto">
              <a:xfrm rot="5400000">
                <a:off x="10929457" y="3931429"/>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22" name="Group 221">
              <a:extLst>
                <a:ext uri="{FF2B5EF4-FFF2-40B4-BE49-F238E27FC236}">
                  <a16:creationId xmlns:a16="http://schemas.microsoft.com/office/drawing/2014/main" id="{FF7D783A-BC2A-448C-A20A-BFFDFA6B7B90}"/>
                </a:ext>
              </a:extLst>
            </p:cNvPr>
            <p:cNvGrpSpPr/>
            <p:nvPr/>
          </p:nvGrpSpPr>
          <p:grpSpPr>
            <a:xfrm>
              <a:off x="1165733" y="2664830"/>
              <a:ext cx="91990" cy="91990"/>
              <a:chOff x="10883462" y="3931429"/>
              <a:chExt cx="91990" cy="91990"/>
            </a:xfrm>
          </p:grpSpPr>
          <p:cxnSp>
            <p:nvCxnSpPr>
              <p:cNvPr id="223" name="Straight Connector 222">
                <a:extLst>
                  <a:ext uri="{FF2B5EF4-FFF2-40B4-BE49-F238E27FC236}">
                    <a16:creationId xmlns:a16="http://schemas.microsoft.com/office/drawing/2014/main" id="{83B4C46E-5FE9-457A-8DA1-CBC1337C53F6}"/>
                  </a:ext>
                </a:extLst>
              </p:cNvPr>
              <p:cNvCxnSpPr>
                <a:cxnSpLocks/>
              </p:cNvCxnSpPr>
              <p:nvPr/>
            </p:nvCxnSpPr>
            <p:spPr bwMode="auto">
              <a:xfrm>
                <a:off x="10929457" y="3931429"/>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E127E0BA-EAF3-4F4D-B187-F7420F88C716}"/>
                  </a:ext>
                </a:extLst>
              </p:cNvPr>
              <p:cNvCxnSpPr>
                <a:cxnSpLocks/>
              </p:cNvCxnSpPr>
              <p:nvPr/>
            </p:nvCxnSpPr>
            <p:spPr bwMode="auto">
              <a:xfrm rot="5400000">
                <a:off x="10929457" y="3931429"/>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25" name="Group 224">
              <a:extLst>
                <a:ext uri="{FF2B5EF4-FFF2-40B4-BE49-F238E27FC236}">
                  <a16:creationId xmlns:a16="http://schemas.microsoft.com/office/drawing/2014/main" id="{3120248B-EF9E-4665-BD8D-07072E391AF3}"/>
                </a:ext>
              </a:extLst>
            </p:cNvPr>
            <p:cNvGrpSpPr/>
            <p:nvPr/>
          </p:nvGrpSpPr>
          <p:grpSpPr>
            <a:xfrm>
              <a:off x="1177455" y="2714892"/>
              <a:ext cx="91990" cy="91990"/>
              <a:chOff x="10883462" y="3931429"/>
              <a:chExt cx="91990" cy="91990"/>
            </a:xfrm>
          </p:grpSpPr>
          <p:cxnSp>
            <p:nvCxnSpPr>
              <p:cNvPr id="226" name="Straight Connector 225">
                <a:extLst>
                  <a:ext uri="{FF2B5EF4-FFF2-40B4-BE49-F238E27FC236}">
                    <a16:creationId xmlns:a16="http://schemas.microsoft.com/office/drawing/2014/main" id="{B9622FDB-7104-4D75-B8C0-AD4C9F940F99}"/>
                  </a:ext>
                </a:extLst>
              </p:cNvPr>
              <p:cNvCxnSpPr>
                <a:cxnSpLocks/>
              </p:cNvCxnSpPr>
              <p:nvPr/>
            </p:nvCxnSpPr>
            <p:spPr bwMode="auto">
              <a:xfrm>
                <a:off x="10929457" y="3931429"/>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B7045FC1-5963-4960-A4B2-F239116E601C}"/>
                  </a:ext>
                </a:extLst>
              </p:cNvPr>
              <p:cNvCxnSpPr>
                <a:cxnSpLocks/>
              </p:cNvCxnSpPr>
              <p:nvPr/>
            </p:nvCxnSpPr>
            <p:spPr bwMode="auto">
              <a:xfrm rot="5400000">
                <a:off x="10929457" y="3931429"/>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28" name="Group 227">
              <a:extLst>
                <a:ext uri="{FF2B5EF4-FFF2-40B4-BE49-F238E27FC236}">
                  <a16:creationId xmlns:a16="http://schemas.microsoft.com/office/drawing/2014/main" id="{BAB28DE3-2D3E-4126-A256-0EE7E4C4D9B6}"/>
                </a:ext>
              </a:extLst>
            </p:cNvPr>
            <p:cNvGrpSpPr/>
            <p:nvPr/>
          </p:nvGrpSpPr>
          <p:grpSpPr>
            <a:xfrm>
              <a:off x="1179597" y="2811530"/>
              <a:ext cx="91990" cy="91990"/>
              <a:chOff x="10883462" y="3931429"/>
              <a:chExt cx="91990" cy="91990"/>
            </a:xfrm>
          </p:grpSpPr>
          <p:cxnSp>
            <p:nvCxnSpPr>
              <p:cNvPr id="229" name="Straight Connector 228">
                <a:extLst>
                  <a:ext uri="{FF2B5EF4-FFF2-40B4-BE49-F238E27FC236}">
                    <a16:creationId xmlns:a16="http://schemas.microsoft.com/office/drawing/2014/main" id="{98DA714A-1239-4A61-B396-2FC2E4776E60}"/>
                  </a:ext>
                </a:extLst>
              </p:cNvPr>
              <p:cNvCxnSpPr>
                <a:cxnSpLocks/>
              </p:cNvCxnSpPr>
              <p:nvPr/>
            </p:nvCxnSpPr>
            <p:spPr bwMode="auto">
              <a:xfrm>
                <a:off x="10929457" y="3931429"/>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1F96E5B9-D446-4044-BFD7-9494FDA38E75}"/>
                  </a:ext>
                </a:extLst>
              </p:cNvPr>
              <p:cNvCxnSpPr>
                <a:cxnSpLocks/>
              </p:cNvCxnSpPr>
              <p:nvPr/>
            </p:nvCxnSpPr>
            <p:spPr bwMode="auto">
              <a:xfrm rot="5400000">
                <a:off x="10929457" y="3931429"/>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31" name="Group 230">
              <a:extLst>
                <a:ext uri="{FF2B5EF4-FFF2-40B4-BE49-F238E27FC236}">
                  <a16:creationId xmlns:a16="http://schemas.microsoft.com/office/drawing/2014/main" id="{31C5FC02-1604-4E7C-B7AB-C5B1908585BD}"/>
                </a:ext>
              </a:extLst>
            </p:cNvPr>
            <p:cNvGrpSpPr/>
            <p:nvPr/>
          </p:nvGrpSpPr>
          <p:grpSpPr>
            <a:xfrm>
              <a:off x="1761624" y="3043077"/>
              <a:ext cx="91990" cy="91990"/>
              <a:chOff x="10883462" y="3931429"/>
              <a:chExt cx="91990" cy="91990"/>
            </a:xfrm>
          </p:grpSpPr>
          <p:cxnSp>
            <p:nvCxnSpPr>
              <p:cNvPr id="232" name="Straight Connector 231">
                <a:extLst>
                  <a:ext uri="{FF2B5EF4-FFF2-40B4-BE49-F238E27FC236}">
                    <a16:creationId xmlns:a16="http://schemas.microsoft.com/office/drawing/2014/main" id="{8F5E4BAF-4BD6-4F3F-8417-9C6F1AA35CE0}"/>
                  </a:ext>
                </a:extLst>
              </p:cNvPr>
              <p:cNvCxnSpPr>
                <a:cxnSpLocks/>
              </p:cNvCxnSpPr>
              <p:nvPr/>
            </p:nvCxnSpPr>
            <p:spPr bwMode="auto">
              <a:xfrm>
                <a:off x="10929457" y="3931429"/>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C3856211-B3E7-44F7-A41A-8F725AD9F4F6}"/>
                  </a:ext>
                </a:extLst>
              </p:cNvPr>
              <p:cNvCxnSpPr>
                <a:cxnSpLocks/>
              </p:cNvCxnSpPr>
              <p:nvPr/>
            </p:nvCxnSpPr>
            <p:spPr bwMode="auto">
              <a:xfrm rot="5400000">
                <a:off x="10929457" y="3931429"/>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34" name="Group 233">
              <a:extLst>
                <a:ext uri="{FF2B5EF4-FFF2-40B4-BE49-F238E27FC236}">
                  <a16:creationId xmlns:a16="http://schemas.microsoft.com/office/drawing/2014/main" id="{DDBF4BA3-91F5-4C08-A395-37A349D3AAC2}"/>
                </a:ext>
              </a:extLst>
            </p:cNvPr>
            <p:cNvGrpSpPr/>
            <p:nvPr/>
          </p:nvGrpSpPr>
          <p:grpSpPr>
            <a:xfrm>
              <a:off x="1784169" y="3043077"/>
              <a:ext cx="91990" cy="91990"/>
              <a:chOff x="10883462" y="3931429"/>
              <a:chExt cx="91990" cy="91990"/>
            </a:xfrm>
          </p:grpSpPr>
          <p:cxnSp>
            <p:nvCxnSpPr>
              <p:cNvPr id="235" name="Straight Connector 234">
                <a:extLst>
                  <a:ext uri="{FF2B5EF4-FFF2-40B4-BE49-F238E27FC236}">
                    <a16:creationId xmlns:a16="http://schemas.microsoft.com/office/drawing/2014/main" id="{7214DE2C-2975-4EB0-9550-E7CA4D7AEE90}"/>
                  </a:ext>
                </a:extLst>
              </p:cNvPr>
              <p:cNvCxnSpPr>
                <a:cxnSpLocks/>
              </p:cNvCxnSpPr>
              <p:nvPr/>
            </p:nvCxnSpPr>
            <p:spPr bwMode="auto">
              <a:xfrm>
                <a:off x="10929457" y="3931429"/>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8766832F-A730-4272-9FF5-F8EAC6129700}"/>
                  </a:ext>
                </a:extLst>
              </p:cNvPr>
              <p:cNvCxnSpPr>
                <a:cxnSpLocks/>
              </p:cNvCxnSpPr>
              <p:nvPr/>
            </p:nvCxnSpPr>
            <p:spPr bwMode="auto">
              <a:xfrm rot="5400000">
                <a:off x="10929457" y="3931429"/>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37" name="Group 236">
              <a:extLst>
                <a:ext uri="{FF2B5EF4-FFF2-40B4-BE49-F238E27FC236}">
                  <a16:creationId xmlns:a16="http://schemas.microsoft.com/office/drawing/2014/main" id="{B0C03FB9-C6B5-4E8C-84E3-DDABE4CC4834}"/>
                </a:ext>
              </a:extLst>
            </p:cNvPr>
            <p:cNvGrpSpPr/>
            <p:nvPr/>
          </p:nvGrpSpPr>
          <p:grpSpPr>
            <a:xfrm>
              <a:off x="1826739" y="3276038"/>
              <a:ext cx="91990" cy="91990"/>
              <a:chOff x="10883462" y="3931429"/>
              <a:chExt cx="91990" cy="91990"/>
            </a:xfrm>
          </p:grpSpPr>
          <p:cxnSp>
            <p:nvCxnSpPr>
              <p:cNvPr id="238" name="Straight Connector 237">
                <a:extLst>
                  <a:ext uri="{FF2B5EF4-FFF2-40B4-BE49-F238E27FC236}">
                    <a16:creationId xmlns:a16="http://schemas.microsoft.com/office/drawing/2014/main" id="{FBB735E0-DABB-4205-A8E2-38C82351D6D7}"/>
                  </a:ext>
                </a:extLst>
              </p:cNvPr>
              <p:cNvCxnSpPr>
                <a:cxnSpLocks/>
              </p:cNvCxnSpPr>
              <p:nvPr/>
            </p:nvCxnSpPr>
            <p:spPr bwMode="auto">
              <a:xfrm>
                <a:off x="10929457" y="3931429"/>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D4A82FE0-A43B-4608-8679-5E7E57D224C7}"/>
                  </a:ext>
                </a:extLst>
              </p:cNvPr>
              <p:cNvCxnSpPr>
                <a:cxnSpLocks/>
              </p:cNvCxnSpPr>
              <p:nvPr/>
            </p:nvCxnSpPr>
            <p:spPr bwMode="auto">
              <a:xfrm rot="5400000">
                <a:off x="10929457" y="3931429"/>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40" name="Group 239">
              <a:extLst>
                <a:ext uri="{FF2B5EF4-FFF2-40B4-BE49-F238E27FC236}">
                  <a16:creationId xmlns:a16="http://schemas.microsoft.com/office/drawing/2014/main" id="{19F74214-680E-4A50-A5C5-4522AACAAD99}"/>
                </a:ext>
              </a:extLst>
            </p:cNvPr>
            <p:cNvGrpSpPr/>
            <p:nvPr/>
          </p:nvGrpSpPr>
          <p:grpSpPr>
            <a:xfrm>
              <a:off x="1915786" y="3429621"/>
              <a:ext cx="91990" cy="91990"/>
              <a:chOff x="10883462" y="3931429"/>
              <a:chExt cx="91990" cy="91990"/>
            </a:xfrm>
          </p:grpSpPr>
          <p:cxnSp>
            <p:nvCxnSpPr>
              <p:cNvPr id="241" name="Straight Connector 240">
                <a:extLst>
                  <a:ext uri="{FF2B5EF4-FFF2-40B4-BE49-F238E27FC236}">
                    <a16:creationId xmlns:a16="http://schemas.microsoft.com/office/drawing/2014/main" id="{1B27B5BC-3E7E-488B-903E-EE679E6E8B1C}"/>
                  </a:ext>
                </a:extLst>
              </p:cNvPr>
              <p:cNvCxnSpPr>
                <a:cxnSpLocks/>
              </p:cNvCxnSpPr>
              <p:nvPr/>
            </p:nvCxnSpPr>
            <p:spPr bwMode="auto">
              <a:xfrm>
                <a:off x="10929457" y="3931429"/>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3A9D4701-F9D2-4BA1-9580-E82151436312}"/>
                  </a:ext>
                </a:extLst>
              </p:cNvPr>
              <p:cNvCxnSpPr>
                <a:cxnSpLocks/>
              </p:cNvCxnSpPr>
              <p:nvPr/>
            </p:nvCxnSpPr>
            <p:spPr bwMode="auto">
              <a:xfrm rot="5400000">
                <a:off x="10929457" y="3931429"/>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43" name="Group 242">
              <a:extLst>
                <a:ext uri="{FF2B5EF4-FFF2-40B4-BE49-F238E27FC236}">
                  <a16:creationId xmlns:a16="http://schemas.microsoft.com/office/drawing/2014/main" id="{FFD52162-978F-45E7-B33B-1278BC395430}"/>
                </a:ext>
              </a:extLst>
            </p:cNvPr>
            <p:cNvGrpSpPr/>
            <p:nvPr/>
          </p:nvGrpSpPr>
          <p:grpSpPr>
            <a:xfrm>
              <a:off x="2440734" y="3562900"/>
              <a:ext cx="91990" cy="91990"/>
              <a:chOff x="10883462" y="3931429"/>
              <a:chExt cx="91990" cy="91990"/>
            </a:xfrm>
          </p:grpSpPr>
          <p:cxnSp>
            <p:nvCxnSpPr>
              <p:cNvPr id="244" name="Straight Connector 243">
                <a:extLst>
                  <a:ext uri="{FF2B5EF4-FFF2-40B4-BE49-F238E27FC236}">
                    <a16:creationId xmlns:a16="http://schemas.microsoft.com/office/drawing/2014/main" id="{FE4B982C-C34D-4586-9E2F-98108BC0A1B5}"/>
                  </a:ext>
                </a:extLst>
              </p:cNvPr>
              <p:cNvCxnSpPr>
                <a:cxnSpLocks/>
              </p:cNvCxnSpPr>
              <p:nvPr/>
            </p:nvCxnSpPr>
            <p:spPr bwMode="auto">
              <a:xfrm>
                <a:off x="10929457" y="3931429"/>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21E87409-DDCE-4A3D-8361-239F1D68E429}"/>
                  </a:ext>
                </a:extLst>
              </p:cNvPr>
              <p:cNvCxnSpPr>
                <a:cxnSpLocks/>
              </p:cNvCxnSpPr>
              <p:nvPr/>
            </p:nvCxnSpPr>
            <p:spPr bwMode="auto">
              <a:xfrm rot="5400000">
                <a:off x="10929457" y="3931429"/>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46" name="Group 245">
              <a:extLst>
                <a:ext uri="{FF2B5EF4-FFF2-40B4-BE49-F238E27FC236}">
                  <a16:creationId xmlns:a16="http://schemas.microsoft.com/office/drawing/2014/main" id="{48DAFA6B-7F99-4548-9976-F9F7092D2AD1}"/>
                </a:ext>
              </a:extLst>
            </p:cNvPr>
            <p:cNvGrpSpPr/>
            <p:nvPr/>
          </p:nvGrpSpPr>
          <p:grpSpPr>
            <a:xfrm>
              <a:off x="2997314" y="3680021"/>
              <a:ext cx="91990" cy="91990"/>
              <a:chOff x="10883462" y="3931429"/>
              <a:chExt cx="91990" cy="91990"/>
            </a:xfrm>
          </p:grpSpPr>
          <p:cxnSp>
            <p:nvCxnSpPr>
              <p:cNvPr id="247" name="Straight Connector 246">
                <a:extLst>
                  <a:ext uri="{FF2B5EF4-FFF2-40B4-BE49-F238E27FC236}">
                    <a16:creationId xmlns:a16="http://schemas.microsoft.com/office/drawing/2014/main" id="{85939703-3B00-4ABF-BA98-7C7CF4069D3D}"/>
                  </a:ext>
                </a:extLst>
              </p:cNvPr>
              <p:cNvCxnSpPr>
                <a:cxnSpLocks/>
              </p:cNvCxnSpPr>
              <p:nvPr/>
            </p:nvCxnSpPr>
            <p:spPr bwMode="auto">
              <a:xfrm>
                <a:off x="10929457" y="3931429"/>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8747A225-C2BE-4D11-9F93-D312BF198B09}"/>
                  </a:ext>
                </a:extLst>
              </p:cNvPr>
              <p:cNvCxnSpPr>
                <a:cxnSpLocks/>
              </p:cNvCxnSpPr>
              <p:nvPr/>
            </p:nvCxnSpPr>
            <p:spPr bwMode="auto">
              <a:xfrm rot="5400000">
                <a:off x="10929457" y="3931429"/>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49" name="Group 248">
              <a:extLst>
                <a:ext uri="{FF2B5EF4-FFF2-40B4-BE49-F238E27FC236}">
                  <a16:creationId xmlns:a16="http://schemas.microsoft.com/office/drawing/2014/main" id="{F44ADB6E-835D-4D16-8A45-90D1D3438D06}"/>
                </a:ext>
              </a:extLst>
            </p:cNvPr>
            <p:cNvGrpSpPr/>
            <p:nvPr/>
          </p:nvGrpSpPr>
          <p:grpSpPr>
            <a:xfrm>
              <a:off x="3058521" y="3680021"/>
              <a:ext cx="91990" cy="91990"/>
              <a:chOff x="10883462" y="3931429"/>
              <a:chExt cx="91990" cy="91990"/>
            </a:xfrm>
          </p:grpSpPr>
          <p:cxnSp>
            <p:nvCxnSpPr>
              <p:cNvPr id="250" name="Straight Connector 249">
                <a:extLst>
                  <a:ext uri="{FF2B5EF4-FFF2-40B4-BE49-F238E27FC236}">
                    <a16:creationId xmlns:a16="http://schemas.microsoft.com/office/drawing/2014/main" id="{F888F92D-68BB-41E3-B834-2D714D1A2322}"/>
                  </a:ext>
                </a:extLst>
              </p:cNvPr>
              <p:cNvCxnSpPr>
                <a:cxnSpLocks/>
              </p:cNvCxnSpPr>
              <p:nvPr/>
            </p:nvCxnSpPr>
            <p:spPr bwMode="auto">
              <a:xfrm>
                <a:off x="10929457" y="3931429"/>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12D67016-AD3D-483D-9895-C27EA14EEDC0}"/>
                  </a:ext>
                </a:extLst>
              </p:cNvPr>
              <p:cNvCxnSpPr>
                <a:cxnSpLocks/>
              </p:cNvCxnSpPr>
              <p:nvPr/>
            </p:nvCxnSpPr>
            <p:spPr bwMode="auto">
              <a:xfrm rot="5400000">
                <a:off x="10929457" y="3931429"/>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52" name="Group 251">
              <a:extLst>
                <a:ext uri="{FF2B5EF4-FFF2-40B4-BE49-F238E27FC236}">
                  <a16:creationId xmlns:a16="http://schemas.microsoft.com/office/drawing/2014/main" id="{C9870D04-6742-44C4-A6FF-8B6A0CFF29A8}"/>
                </a:ext>
              </a:extLst>
            </p:cNvPr>
            <p:cNvGrpSpPr/>
            <p:nvPr/>
          </p:nvGrpSpPr>
          <p:grpSpPr>
            <a:xfrm>
              <a:off x="3085761" y="3680021"/>
              <a:ext cx="91990" cy="91990"/>
              <a:chOff x="10883462" y="3931429"/>
              <a:chExt cx="91990" cy="91990"/>
            </a:xfrm>
          </p:grpSpPr>
          <p:cxnSp>
            <p:nvCxnSpPr>
              <p:cNvPr id="253" name="Straight Connector 252">
                <a:extLst>
                  <a:ext uri="{FF2B5EF4-FFF2-40B4-BE49-F238E27FC236}">
                    <a16:creationId xmlns:a16="http://schemas.microsoft.com/office/drawing/2014/main" id="{009732AF-AFB2-466E-A289-D512DC7F2C51}"/>
                  </a:ext>
                </a:extLst>
              </p:cNvPr>
              <p:cNvCxnSpPr>
                <a:cxnSpLocks/>
              </p:cNvCxnSpPr>
              <p:nvPr/>
            </p:nvCxnSpPr>
            <p:spPr bwMode="auto">
              <a:xfrm>
                <a:off x="10929457" y="3931429"/>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0F5664CE-438A-4C78-BA72-22CDD94E1390}"/>
                  </a:ext>
                </a:extLst>
              </p:cNvPr>
              <p:cNvCxnSpPr>
                <a:cxnSpLocks/>
              </p:cNvCxnSpPr>
              <p:nvPr/>
            </p:nvCxnSpPr>
            <p:spPr bwMode="auto">
              <a:xfrm rot="5400000">
                <a:off x="10929457" y="3931429"/>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55" name="Group 254">
              <a:extLst>
                <a:ext uri="{FF2B5EF4-FFF2-40B4-BE49-F238E27FC236}">
                  <a16:creationId xmlns:a16="http://schemas.microsoft.com/office/drawing/2014/main" id="{4D53F9C7-3DBE-41D0-8376-9EA84FB10CDB}"/>
                </a:ext>
              </a:extLst>
            </p:cNvPr>
            <p:cNvGrpSpPr/>
            <p:nvPr/>
          </p:nvGrpSpPr>
          <p:grpSpPr>
            <a:xfrm>
              <a:off x="1179753" y="2497481"/>
              <a:ext cx="91990" cy="91990"/>
              <a:chOff x="10883462" y="3931429"/>
              <a:chExt cx="91990" cy="91990"/>
            </a:xfrm>
          </p:grpSpPr>
          <p:cxnSp>
            <p:nvCxnSpPr>
              <p:cNvPr id="256" name="Straight Connector 255">
                <a:extLst>
                  <a:ext uri="{FF2B5EF4-FFF2-40B4-BE49-F238E27FC236}">
                    <a16:creationId xmlns:a16="http://schemas.microsoft.com/office/drawing/2014/main" id="{C29CC991-DA0C-4F2C-B7B9-4DEEC9DEC15E}"/>
                  </a:ext>
                </a:extLst>
              </p:cNvPr>
              <p:cNvCxnSpPr>
                <a:cxnSpLocks/>
              </p:cNvCxnSpPr>
              <p:nvPr/>
            </p:nvCxnSpPr>
            <p:spPr bwMode="auto">
              <a:xfrm>
                <a:off x="10929457" y="3931429"/>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C8D5B997-9545-43C9-9887-3DEF4A5711E4}"/>
                  </a:ext>
                </a:extLst>
              </p:cNvPr>
              <p:cNvCxnSpPr>
                <a:cxnSpLocks/>
              </p:cNvCxnSpPr>
              <p:nvPr/>
            </p:nvCxnSpPr>
            <p:spPr bwMode="auto">
              <a:xfrm rot="5400000">
                <a:off x="10929457" y="3931429"/>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8" name="Group 257">
              <a:extLst>
                <a:ext uri="{FF2B5EF4-FFF2-40B4-BE49-F238E27FC236}">
                  <a16:creationId xmlns:a16="http://schemas.microsoft.com/office/drawing/2014/main" id="{C240E7BA-9513-444A-B630-9C3A7897BD47}"/>
                </a:ext>
              </a:extLst>
            </p:cNvPr>
            <p:cNvGrpSpPr/>
            <p:nvPr/>
          </p:nvGrpSpPr>
          <p:grpSpPr>
            <a:xfrm>
              <a:off x="1771504" y="2797469"/>
              <a:ext cx="91990" cy="91990"/>
              <a:chOff x="10883462" y="3931429"/>
              <a:chExt cx="91990" cy="91990"/>
            </a:xfrm>
          </p:grpSpPr>
          <p:cxnSp>
            <p:nvCxnSpPr>
              <p:cNvPr id="259" name="Straight Connector 258">
                <a:extLst>
                  <a:ext uri="{FF2B5EF4-FFF2-40B4-BE49-F238E27FC236}">
                    <a16:creationId xmlns:a16="http://schemas.microsoft.com/office/drawing/2014/main" id="{B296C2B6-DF6B-4AC8-800C-EFB3D0F6ABF6}"/>
                  </a:ext>
                </a:extLst>
              </p:cNvPr>
              <p:cNvCxnSpPr>
                <a:cxnSpLocks/>
              </p:cNvCxnSpPr>
              <p:nvPr/>
            </p:nvCxnSpPr>
            <p:spPr bwMode="auto">
              <a:xfrm>
                <a:off x="10929457" y="3931429"/>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5476DECE-7BEB-4215-876B-B591F62E2F57}"/>
                  </a:ext>
                </a:extLst>
              </p:cNvPr>
              <p:cNvCxnSpPr>
                <a:cxnSpLocks/>
              </p:cNvCxnSpPr>
              <p:nvPr/>
            </p:nvCxnSpPr>
            <p:spPr bwMode="auto">
              <a:xfrm rot="5400000">
                <a:off x="10929457" y="3931429"/>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1" name="Group 260">
              <a:extLst>
                <a:ext uri="{FF2B5EF4-FFF2-40B4-BE49-F238E27FC236}">
                  <a16:creationId xmlns:a16="http://schemas.microsoft.com/office/drawing/2014/main" id="{B861FE40-CC05-42D3-86DA-B98F3B47B872}"/>
                </a:ext>
              </a:extLst>
            </p:cNvPr>
            <p:cNvGrpSpPr/>
            <p:nvPr/>
          </p:nvGrpSpPr>
          <p:grpSpPr>
            <a:xfrm>
              <a:off x="1812737" y="2880903"/>
              <a:ext cx="91990" cy="91990"/>
              <a:chOff x="10883462" y="3931429"/>
              <a:chExt cx="91990" cy="91990"/>
            </a:xfrm>
          </p:grpSpPr>
          <p:cxnSp>
            <p:nvCxnSpPr>
              <p:cNvPr id="262" name="Straight Connector 261">
                <a:extLst>
                  <a:ext uri="{FF2B5EF4-FFF2-40B4-BE49-F238E27FC236}">
                    <a16:creationId xmlns:a16="http://schemas.microsoft.com/office/drawing/2014/main" id="{8CE9A585-6CCE-4462-BD6E-C1F5AAB9D948}"/>
                  </a:ext>
                </a:extLst>
              </p:cNvPr>
              <p:cNvCxnSpPr>
                <a:cxnSpLocks/>
              </p:cNvCxnSpPr>
              <p:nvPr/>
            </p:nvCxnSpPr>
            <p:spPr bwMode="auto">
              <a:xfrm>
                <a:off x="10929457" y="3931429"/>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3FADB47F-F66E-4FA1-902F-6F56C41EC494}"/>
                  </a:ext>
                </a:extLst>
              </p:cNvPr>
              <p:cNvCxnSpPr>
                <a:cxnSpLocks/>
              </p:cNvCxnSpPr>
              <p:nvPr/>
            </p:nvCxnSpPr>
            <p:spPr bwMode="auto">
              <a:xfrm rot="5400000">
                <a:off x="10929457" y="3931429"/>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4" name="Group 263">
              <a:extLst>
                <a:ext uri="{FF2B5EF4-FFF2-40B4-BE49-F238E27FC236}">
                  <a16:creationId xmlns:a16="http://schemas.microsoft.com/office/drawing/2014/main" id="{50EBC9CB-2204-4071-9FF6-B5AA82311C80}"/>
                </a:ext>
              </a:extLst>
            </p:cNvPr>
            <p:cNvGrpSpPr/>
            <p:nvPr/>
          </p:nvGrpSpPr>
          <p:grpSpPr>
            <a:xfrm>
              <a:off x="1812737" y="2985670"/>
              <a:ext cx="91990" cy="91990"/>
              <a:chOff x="10883462" y="3931429"/>
              <a:chExt cx="91990" cy="91990"/>
            </a:xfrm>
          </p:grpSpPr>
          <p:cxnSp>
            <p:nvCxnSpPr>
              <p:cNvPr id="265" name="Straight Connector 264">
                <a:extLst>
                  <a:ext uri="{FF2B5EF4-FFF2-40B4-BE49-F238E27FC236}">
                    <a16:creationId xmlns:a16="http://schemas.microsoft.com/office/drawing/2014/main" id="{601808D4-D72D-4585-A79F-0DFC69B07D73}"/>
                  </a:ext>
                </a:extLst>
              </p:cNvPr>
              <p:cNvCxnSpPr>
                <a:cxnSpLocks/>
              </p:cNvCxnSpPr>
              <p:nvPr/>
            </p:nvCxnSpPr>
            <p:spPr bwMode="auto">
              <a:xfrm>
                <a:off x="10929457" y="3931429"/>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D9E7DB4A-E748-4D93-A1DE-FC2BB07AAD67}"/>
                  </a:ext>
                </a:extLst>
              </p:cNvPr>
              <p:cNvCxnSpPr>
                <a:cxnSpLocks/>
              </p:cNvCxnSpPr>
              <p:nvPr/>
            </p:nvCxnSpPr>
            <p:spPr bwMode="auto">
              <a:xfrm rot="5400000">
                <a:off x="10929457" y="3931429"/>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7" name="Group 266">
              <a:extLst>
                <a:ext uri="{FF2B5EF4-FFF2-40B4-BE49-F238E27FC236}">
                  <a16:creationId xmlns:a16="http://schemas.microsoft.com/office/drawing/2014/main" id="{156120A6-57CE-4E89-8D9B-A57848A1FDA0}"/>
                </a:ext>
              </a:extLst>
            </p:cNvPr>
            <p:cNvGrpSpPr/>
            <p:nvPr/>
          </p:nvGrpSpPr>
          <p:grpSpPr>
            <a:xfrm>
              <a:off x="1827857" y="3023634"/>
              <a:ext cx="91990" cy="91990"/>
              <a:chOff x="10883462" y="3931429"/>
              <a:chExt cx="91990" cy="91990"/>
            </a:xfrm>
          </p:grpSpPr>
          <p:cxnSp>
            <p:nvCxnSpPr>
              <p:cNvPr id="268" name="Straight Connector 267">
                <a:extLst>
                  <a:ext uri="{FF2B5EF4-FFF2-40B4-BE49-F238E27FC236}">
                    <a16:creationId xmlns:a16="http://schemas.microsoft.com/office/drawing/2014/main" id="{9B9F682C-A742-4705-A6FD-FB2C83E42AAC}"/>
                  </a:ext>
                </a:extLst>
              </p:cNvPr>
              <p:cNvCxnSpPr>
                <a:cxnSpLocks/>
              </p:cNvCxnSpPr>
              <p:nvPr/>
            </p:nvCxnSpPr>
            <p:spPr bwMode="auto">
              <a:xfrm>
                <a:off x="10929457" y="3931429"/>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41E274EB-1B20-4131-9F39-6CC8B54D5370}"/>
                  </a:ext>
                </a:extLst>
              </p:cNvPr>
              <p:cNvCxnSpPr>
                <a:cxnSpLocks/>
              </p:cNvCxnSpPr>
              <p:nvPr/>
            </p:nvCxnSpPr>
            <p:spPr bwMode="auto">
              <a:xfrm rot="5400000">
                <a:off x="10929457" y="3931429"/>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0" name="Group 269">
              <a:extLst>
                <a:ext uri="{FF2B5EF4-FFF2-40B4-BE49-F238E27FC236}">
                  <a16:creationId xmlns:a16="http://schemas.microsoft.com/office/drawing/2014/main" id="{BB144F94-1B68-4134-8302-B4E0F7D7319E}"/>
                </a:ext>
              </a:extLst>
            </p:cNvPr>
            <p:cNvGrpSpPr/>
            <p:nvPr/>
          </p:nvGrpSpPr>
          <p:grpSpPr>
            <a:xfrm>
              <a:off x="1834331" y="3059441"/>
              <a:ext cx="91990" cy="91990"/>
              <a:chOff x="10883462" y="3931429"/>
              <a:chExt cx="91990" cy="91990"/>
            </a:xfrm>
          </p:grpSpPr>
          <p:cxnSp>
            <p:nvCxnSpPr>
              <p:cNvPr id="271" name="Straight Connector 270">
                <a:extLst>
                  <a:ext uri="{FF2B5EF4-FFF2-40B4-BE49-F238E27FC236}">
                    <a16:creationId xmlns:a16="http://schemas.microsoft.com/office/drawing/2014/main" id="{3D10BD89-D7BF-46CA-823A-972F5D9EE7B0}"/>
                  </a:ext>
                </a:extLst>
              </p:cNvPr>
              <p:cNvCxnSpPr>
                <a:cxnSpLocks/>
              </p:cNvCxnSpPr>
              <p:nvPr/>
            </p:nvCxnSpPr>
            <p:spPr bwMode="auto">
              <a:xfrm>
                <a:off x="10929457" y="3931429"/>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C749973E-7917-4A68-9F13-5F789BFF802B}"/>
                  </a:ext>
                </a:extLst>
              </p:cNvPr>
              <p:cNvCxnSpPr>
                <a:cxnSpLocks/>
              </p:cNvCxnSpPr>
              <p:nvPr/>
            </p:nvCxnSpPr>
            <p:spPr bwMode="auto">
              <a:xfrm rot="5400000">
                <a:off x="10929457" y="3931429"/>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3" name="Group 272">
              <a:extLst>
                <a:ext uri="{FF2B5EF4-FFF2-40B4-BE49-F238E27FC236}">
                  <a16:creationId xmlns:a16="http://schemas.microsoft.com/office/drawing/2014/main" id="{13FCA57A-D771-48E0-BFC6-E671C5C6B9A4}"/>
                </a:ext>
              </a:extLst>
            </p:cNvPr>
            <p:cNvGrpSpPr/>
            <p:nvPr/>
          </p:nvGrpSpPr>
          <p:grpSpPr>
            <a:xfrm>
              <a:off x="1877259" y="3059469"/>
              <a:ext cx="91990" cy="91990"/>
              <a:chOff x="10883462" y="3931429"/>
              <a:chExt cx="91990" cy="91990"/>
            </a:xfrm>
          </p:grpSpPr>
          <p:cxnSp>
            <p:nvCxnSpPr>
              <p:cNvPr id="274" name="Straight Connector 273">
                <a:extLst>
                  <a:ext uri="{FF2B5EF4-FFF2-40B4-BE49-F238E27FC236}">
                    <a16:creationId xmlns:a16="http://schemas.microsoft.com/office/drawing/2014/main" id="{293F1D53-DF48-4206-8184-95B495EF6EFD}"/>
                  </a:ext>
                </a:extLst>
              </p:cNvPr>
              <p:cNvCxnSpPr>
                <a:cxnSpLocks/>
              </p:cNvCxnSpPr>
              <p:nvPr/>
            </p:nvCxnSpPr>
            <p:spPr bwMode="auto">
              <a:xfrm>
                <a:off x="10929457" y="3931429"/>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07C1A345-32BC-415C-8027-31AF6A6F413F}"/>
                  </a:ext>
                </a:extLst>
              </p:cNvPr>
              <p:cNvCxnSpPr>
                <a:cxnSpLocks/>
              </p:cNvCxnSpPr>
              <p:nvPr/>
            </p:nvCxnSpPr>
            <p:spPr bwMode="auto">
              <a:xfrm rot="5400000">
                <a:off x="10929457" y="3931429"/>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6" name="Group 275">
              <a:extLst>
                <a:ext uri="{FF2B5EF4-FFF2-40B4-BE49-F238E27FC236}">
                  <a16:creationId xmlns:a16="http://schemas.microsoft.com/office/drawing/2014/main" id="{73D0CBE2-FD23-4AB0-84DA-41A67CBEFCAB}"/>
                </a:ext>
              </a:extLst>
            </p:cNvPr>
            <p:cNvGrpSpPr/>
            <p:nvPr/>
          </p:nvGrpSpPr>
          <p:grpSpPr>
            <a:xfrm>
              <a:off x="2276584" y="3115925"/>
              <a:ext cx="91990" cy="91990"/>
              <a:chOff x="10883462" y="3931429"/>
              <a:chExt cx="91990" cy="91990"/>
            </a:xfrm>
          </p:grpSpPr>
          <p:cxnSp>
            <p:nvCxnSpPr>
              <p:cNvPr id="277" name="Straight Connector 276">
                <a:extLst>
                  <a:ext uri="{FF2B5EF4-FFF2-40B4-BE49-F238E27FC236}">
                    <a16:creationId xmlns:a16="http://schemas.microsoft.com/office/drawing/2014/main" id="{2E3C9191-38CF-4EAC-AF35-50E8BF8A8591}"/>
                  </a:ext>
                </a:extLst>
              </p:cNvPr>
              <p:cNvCxnSpPr>
                <a:cxnSpLocks/>
              </p:cNvCxnSpPr>
              <p:nvPr/>
            </p:nvCxnSpPr>
            <p:spPr bwMode="auto">
              <a:xfrm>
                <a:off x="10929457" y="3931429"/>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F4CB333A-6977-4167-85E0-34470D2FDB0A}"/>
                  </a:ext>
                </a:extLst>
              </p:cNvPr>
              <p:cNvCxnSpPr>
                <a:cxnSpLocks/>
              </p:cNvCxnSpPr>
              <p:nvPr/>
            </p:nvCxnSpPr>
            <p:spPr bwMode="auto">
              <a:xfrm rot="5400000">
                <a:off x="10929457" y="3931429"/>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9" name="Group 278">
              <a:extLst>
                <a:ext uri="{FF2B5EF4-FFF2-40B4-BE49-F238E27FC236}">
                  <a16:creationId xmlns:a16="http://schemas.microsoft.com/office/drawing/2014/main" id="{649496BE-424F-4619-8430-142C35F62303}"/>
                </a:ext>
              </a:extLst>
            </p:cNvPr>
            <p:cNvGrpSpPr/>
            <p:nvPr/>
          </p:nvGrpSpPr>
          <p:grpSpPr>
            <a:xfrm>
              <a:off x="2415409" y="3161920"/>
              <a:ext cx="91990" cy="91990"/>
              <a:chOff x="10883462" y="3931429"/>
              <a:chExt cx="91990" cy="91990"/>
            </a:xfrm>
          </p:grpSpPr>
          <p:cxnSp>
            <p:nvCxnSpPr>
              <p:cNvPr id="280" name="Straight Connector 279">
                <a:extLst>
                  <a:ext uri="{FF2B5EF4-FFF2-40B4-BE49-F238E27FC236}">
                    <a16:creationId xmlns:a16="http://schemas.microsoft.com/office/drawing/2014/main" id="{DAF1DCE3-6B1C-4E3A-9EA5-407BE5EF6B8B}"/>
                  </a:ext>
                </a:extLst>
              </p:cNvPr>
              <p:cNvCxnSpPr>
                <a:cxnSpLocks/>
              </p:cNvCxnSpPr>
              <p:nvPr/>
            </p:nvCxnSpPr>
            <p:spPr bwMode="auto">
              <a:xfrm>
                <a:off x="10929457" y="3931429"/>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24C5802B-838E-461C-978E-C5808945AD2F}"/>
                  </a:ext>
                </a:extLst>
              </p:cNvPr>
              <p:cNvCxnSpPr>
                <a:cxnSpLocks/>
              </p:cNvCxnSpPr>
              <p:nvPr/>
            </p:nvCxnSpPr>
            <p:spPr bwMode="auto">
              <a:xfrm rot="5400000">
                <a:off x="10929457" y="3931429"/>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82" name="Group 281">
              <a:extLst>
                <a:ext uri="{FF2B5EF4-FFF2-40B4-BE49-F238E27FC236}">
                  <a16:creationId xmlns:a16="http://schemas.microsoft.com/office/drawing/2014/main" id="{59902F04-CFE9-4D10-A1DB-12A36A37E43A}"/>
                </a:ext>
              </a:extLst>
            </p:cNvPr>
            <p:cNvGrpSpPr/>
            <p:nvPr/>
          </p:nvGrpSpPr>
          <p:grpSpPr>
            <a:xfrm>
              <a:off x="2447860" y="3161920"/>
              <a:ext cx="91990" cy="91990"/>
              <a:chOff x="10883462" y="3931429"/>
              <a:chExt cx="91990" cy="91990"/>
            </a:xfrm>
          </p:grpSpPr>
          <p:cxnSp>
            <p:nvCxnSpPr>
              <p:cNvPr id="283" name="Straight Connector 282">
                <a:extLst>
                  <a:ext uri="{FF2B5EF4-FFF2-40B4-BE49-F238E27FC236}">
                    <a16:creationId xmlns:a16="http://schemas.microsoft.com/office/drawing/2014/main" id="{2F5E4CC2-8D08-431B-8FAA-8A5170B315DB}"/>
                  </a:ext>
                </a:extLst>
              </p:cNvPr>
              <p:cNvCxnSpPr>
                <a:cxnSpLocks/>
              </p:cNvCxnSpPr>
              <p:nvPr/>
            </p:nvCxnSpPr>
            <p:spPr bwMode="auto">
              <a:xfrm>
                <a:off x="10929457" y="3931429"/>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40857491-1DE1-4FA0-A6F7-96F41E481549}"/>
                  </a:ext>
                </a:extLst>
              </p:cNvPr>
              <p:cNvCxnSpPr>
                <a:cxnSpLocks/>
              </p:cNvCxnSpPr>
              <p:nvPr/>
            </p:nvCxnSpPr>
            <p:spPr bwMode="auto">
              <a:xfrm rot="5400000">
                <a:off x="10929457" y="3931429"/>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85" name="Group 284">
              <a:extLst>
                <a:ext uri="{FF2B5EF4-FFF2-40B4-BE49-F238E27FC236}">
                  <a16:creationId xmlns:a16="http://schemas.microsoft.com/office/drawing/2014/main" id="{E537DD53-CF00-4C5D-B3B0-E5AF3F6B0632}"/>
                </a:ext>
              </a:extLst>
            </p:cNvPr>
            <p:cNvGrpSpPr/>
            <p:nvPr/>
          </p:nvGrpSpPr>
          <p:grpSpPr>
            <a:xfrm>
              <a:off x="2475096" y="3214625"/>
              <a:ext cx="91990" cy="91990"/>
              <a:chOff x="10883462" y="3931429"/>
              <a:chExt cx="91990" cy="91990"/>
            </a:xfrm>
          </p:grpSpPr>
          <p:cxnSp>
            <p:nvCxnSpPr>
              <p:cNvPr id="286" name="Straight Connector 285">
                <a:extLst>
                  <a:ext uri="{FF2B5EF4-FFF2-40B4-BE49-F238E27FC236}">
                    <a16:creationId xmlns:a16="http://schemas.microsoft.com/office/drawing/2014/main" id="{8731FDB9-9C4E-4F20-8754-A2400810A2B5}"/>
                  </a:ext>
                </a:extLst>
              </p:cNvPr>
              <p:cNvCxnSpPr>
                <a:cxnSpLocks/>
              </p:cNvCxnSpPr>
              <p:nvPr/>
            </p:nvCxnSpPr>
            <p:spPr bwMode="auto">
              <a:xfrm>
                <a:off x="10929457" y="3931429"/>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559E9A72-0F45-4EB1-92E3-BAA7383B7FC3}"/>
                  </a:ext>
                </a:extLst>
              </p:cNvPr>
              <p:cNvCxnSpPr>
                <a:cxnSpLocks/>
              </p:cNvCxnSpPr>
              <p:nvPr/>
            </p:nvCxnSpPr>
            <p:spPr bwMode="auto">
              <a:xfrm rot="5400000">
                <a:off x="10929457" y="3931429"/>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88" name="Group 287">
              <a:extLst>
                <a:ext uri="{FF2B5EF4-FFF2-40B4-BE49-F238E27FC236}">
                  <a16:creationId xmlns:a16="http://schemas.microsoft.com/office/drawing/2014/main" id="{98BBE237-A473-4EE0-988B-11BA668A7792}"/>
                </a:ext>
              </a:extLst>
            </p:cNvPr>
            <p:cNvGrpSpPr/>
            <p:nvPr/>
          </p:nvGrpSpPr>
          <p:grpSpPr>
            <a:xfrm>
              <a:off x="2510823" y="3214244"/>
              <a:ext cx="91990" cy="91990"/>
              <a:chOff x="10883462" y="3931429"/>
              <a:chExt cx="91990" cy="91990"/>
            </a:xfrm>
          </p:grpSpPr>
          <p:cxnSp>
            <p:nvCxnSpPr>
              <p:cNvPr id="289" name="Straight Connector 288">
                <a:extLst>
                  <a:ext uri="{FF2B5EF4-FFF2-40B4-BE49-F238E27FC236}">
                    <a16:creationId xmlns:a16="http://schemas.microsoft.com/office/drawing/2014/main" id="{01D076E7-6500-49CF-B0F8-22A8ED577961}"/>
                  </a:ext>
                </a:extLst>
              </p:cNvPr>
              <p:cNvCxnSpPr>
                <a:cxnSpLocks/>
              </p:cNvCxnSpPr>
              <p:nvPr/>
            </p:nvCxnSpPr>
            <p:spPr bwMode="auto">
              <a:xfrm>
                <a:off x="10929457" y="3931429"/>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8A8F060D-7E63-4FD0-82C8-CCD0910D116B}"/>
                  </a:ext>
                </a:extLst>
              </p:cNvPr>
              <p:cNvCxnSpPr>
                <a:cxnSpLocks/>
              </p:cNvCxnSpPr>
              <p:nvPr/>
            </p:nvCxnSpPr>
            <p:spPr bwMode="auto">
              <a:xfrm rot="5400000">
                <a:off x="10929457" y="3931429"/>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91" name="Group 290">
              <a:extLst>
                <a:ext uri="{FF2B5EF4-FFF2-40B4-BE49-F238E27FC236}">
                  <a16:creationId xmlns:a16="http://schemas.microsoft.com/office/drawing/2014/main" id="{415500AD-0840-4D33-BCF5-BE326429A766}"/>
                </a:ext>
              </a:extLst>
            </p:cNvPr>
            <p:cNvGrpSpPr/>
            <p:nvPr/>
          </p:nvGrpSpPr>
          <p:grpSpPr>
            <a:xfrm>
              <a:off x="3037832" y="3373474"/>
              <a:ext cx="91990" cy="91990"/>
              <a:chOff x="10883462" y="3931429"/>
              <a:chExt cx="91990" cy="91990"/>
            </a:xfrm>
          </p:grpSpPr>
          <p:cxnSp>
            <p:nvCxnSpPr>
              <p:cNvPr id="292" name="Straight Connector 291">
                <a:extLst>
                  <a:ext uri="{FF2B5EF4-FFF2-40B4-BE49-F238E27FC236}">
                    <a16:creationId xmlns:a16="http://schemas.microsoft.com/office/drawing/2014/main" id="{F9582997-FC1E-46A2-ADB5-7BA58F478BC3}"/>
                  </a:ext>
                </a:extLst>
              </p:cNvPr>
              <p:cNvCxnSpPr>
                <a:cxnSpLocks/>
              </p:cNvCxnSpPr>
              <p:nvPr/>
            </p:nvCxnSpPr>
            <p:spPr bwMode="auto">
              <a:xfrm>
                <a:off x="10929457" y="3931429"/>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9AEE76A4-B51B-4AA4-8D21-F1E3DBFE57F9}"/>
                  </a:ext>
                </a:extLst>
              </p:cNvPr>
              <p:cNvCxnSpPr>
                <a:cxnSpLocks/>
              </p:cNvCxnSpPr>
              <p:nvPr/>
            </p:nvCxnSpPr>
            <p:spPr bwMode="auto">
              <a:xfrm rot="5400000">
                <a:off x="10929457" y="3931429"/>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94" name="Group 293">
              <a:extLst>
                <a:ext uri="{FF2B5EF4-FFF2-40B4-BE49-F238E27FC236}">
                  <a16:creationId xmlns:a16="http://schemas.microsoft.com/office/drawing/2014/main" id="{E77F91C0-7439-4232-B039-67FC937820CC}"/>
                </a:ext>
              </a:extLst>
            </p:cNvPr>
            <p:cNvGrpSpPr/>
            <p:nvPr/>
          </p:nvGrpSpPr>
          <p:grpSpPr>
            <a:xfrm>
              <a:off x="3076554" y="3370710"/>
              <a:ext cx="91990" cy="91990"/>
              <a:chOff x="10883462" y="3931429"/>
              <a:chExt cx="91990" cy="91990"/>
            </a:xfrm>
          </p:grpSpPr>
          <p:cxnSp>
            <p:nvCxnSpPr>
              <p:cNvPr id="295" name="Straight Connector 294">
                <a:extLst>
                  <a:ext uri="{FF2B5EF4-FFF2-40B4-BE49-F238E27FC236}">
                    <a16:creationId xmlns:a16="http://schemas.microsoft.com/office/drawing/2014/main" id="{44005A55-48F8-4BD4-B2C1-FEF1E012B5D3}"/>
                  </a:ext>
                </a:extLst>
              </p:cNvPr>
              <p:cNvCxnSpPr>
                <a:cxnSpLocks/>
              </p:cNvCxnSpPr>
              <p:nvPr/>
            </p:nvCxnSpPr>
            <p:spPr bwMode="auto">
              <a:xfrm>
                <a:off x="10929457" y="3931429"/>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970A09D1-E800-4CA5-8CF3-B89C12732C41}"/>
                  </a:ext>
                </a:extLst>
              </p:cNvPr>
              <p:cNvCxnSpPr>
                <a:cxnSpLocks/>
              </p:cNvCxnSpPr>
              <p:nvPr/>
            </p:nvCxnSpPr>
            <p:spPr bwMode="auto">
              <a:xfrm rot="5400000">
                <a:off x="10929457" y="3931429"/>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97" name="Group 296">
              <a:extLst>
                <a:ext uri="{FF2B5EF4-FFF2-40B4-BE49-F238E27FC236}">
                  <a16:creationId xmlns:a16="http://schemas.microsoft.com/office/drawing/2014/main" id="{4869EF86-DC7C-4DDB-BDBB-3C8D964FBB5A}"/>
                </a:ext>
              </a:extLst>
            </p:cNvPr>
            <p:cNvGrpSpPr/>
            <p:nvPr/>
          </p:nvGrpSpPr>
          <p:grpSpPr>
            <a:xfrm>
              <a:off x="3177751" y="3369326"/>
              <a:ext cx="91990" cy="91990"/>
              <a:chOff x="10883462" y="3931429"/>
              <a:chExt cx="91990" cy="91990"/>
            </a:xfrm>
          </p:grpSpPr>
          <p:cxnSp>
            <p:nvCxnSpPr>
              <p:cNvPr id="298" name="Straight Connector 297">
                <a:extLst>
                  <a:ext uri="{FF2B5EF4-FFF2-40B4-BE49-F238E27FC236}">
                    <a16:creationId xmlns:a16="http://schemas.microsoft.com/office/drawing/2014/main" id="{058935EF-B90B-45CF-8D49-0CA8CE1B906A}"/>
                  </a:ext>
                </a:extLst>
              </p:cNvPr>
              <p:cNvCxnSpPr>
                <a:cxnSpLocks/>
              </p:cNvCxnSpPr>
              <p:nvPr/>
            </p:nvCxnSpPr>
            <p:spPr bwMode="auto">
              <a:xfrm>
                <a:off x="10929457" y="3931429"/>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B5FC864A-0DDA-4DFA-BE29-03C9F078FFAE}"/>
                  </a:ext>
                </a:extLst>
              </p:cNvPr>
              <p:cNvCxnSpPr>
                <a:cxnSpLocks/>
              </p:cNvCxnSpPr>
              <p:nvPr/>
            </p:nvCxnSpPr>
            <p:spPr bwMode="auto">
              <a:xfrm rot="5400000">
                <a:off x="10929457" y="3931429"/>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00" name="Group 299">
              <a:extLst>
                <a:ext uri="{FF2B5EF4-FFF2-40B4-BE49-F238E27FC236}">
                  <a16:creationId xmlns:a16="http://schemas.microsoft.com/office/drawing/2014/main" id="{7FC6ADCB-1916-413C-A0D1-FA756143E688}"/>
                </a:ext>
              </a:extLst>
            </p:cNvPr>
            <p:cNvGrpSpPr/>
            <p:nvPr/>
          </p:nvGrpSpPr>
          <p:grpSpPr>
            <a:xfrm>
              <a:off x="3196004" y="3497305"/>
              <a:ext cx="91990" cy="91990"/>
              <a:chOff x="10883462" y="3931429"/>
              <a:chExt cx="91990" cy="91990"/>
            </a:xfrm>
          </p:grpSpPr>
          <p:cxnSp>
            <p:nvCxnSpPr>
              <p:cNvPr id="301" name="Straight Connector 300">
                <a:extLst>
                  <a:ext uri="{FF2B5EF4-FFF2-40B4-BE49-F238E27FC236}">
                    <a16:creationId xmlns:a16="http://schemas.microsoft.com/office/drawing/2014/main" id="{66B1CEB2-69B2-4FF5-A54F-F790350A14B2}"/>
                  </a:ext>
                </a:extLst>
              </p:cNvPr>
              <p:cNvCxnSpPr>
                <a:cxnSpLocks/>
              </p:cNvCxnSpPr>
              <p:nvPr/>
            </p:nvCxnSpPr>
            <p:spPr bwMode="auto">
              <a:xfrm>
                <a:off x="10929457" y="3931429"/>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DFF3ADE0-9414-4C67-9B19-E725EF9E14DE}"/>
                  </a:ext>
                </a:extLst>
              </p:cNvPr>
              <p:cNvCxnSpPr>
                <a:cxnSpLocks/>
              </p:cNvCxnSpPr>
              <p:nvPr/>
            </p:nvCxnSpPr>
            <p:spPr bwMode="auto">
              <a:xfrm rot="5400000">
                <a:off x="10929457" y="3931429"/>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03" name="Group 302">
              <a:extLst>
                <a:ext uri="{FF2B5EF4-FFF2-40B4-BE49-F238E27FC236}">
                  <a16:creationId xmlns:a16="http://schemas.microsoft.com/office/drawing/2014/main" id="{53444475-4138-4D27-83C6-0CA517266FC2}"/>
                </a:ext>
              </a:extLst>
            </p:cNvPr>
            <p:cNvGrpSpPr/>
            <p:nvPr/>
          </p:nvGrpSpPr>
          <p:grpSpPr>
            <a:xfrm>
              <a:off x="3658686" y="3502035"/>
              <a:ext cx="91990" cy="91990"/>
              <a:chOff x="10883462" y="3931429"/>
              <a:chExt cx="91990" cy="91990"/>
            </a:xfrm>
          </p:grpSpPr>
          <p:cxnSp>
            <p:nvCxnSpPr>
              <p:cNvPr id="304" name="Straight Connector 303">
                <a:extLst>
                  <a:ext uri="{FF2B5EF4-FFF2-40B4-BE49-F238E27FC236}">
                    <a16:creationId xmlns:a16="http://schemas.microsoft.com/office/drawing/2014/main" id="{DD16FF94-48EB-4271-8ACD-61FEE665A125}"/>
                  </a:ext>
                </a:extLst>
              </p:cNvPr>
              <p:cNvCxnSpPr>
                <a:cxnSpLocks/>
              </p:cNvCxnSpPr>
              <p:nvPr/>
            </p:nvCxnSpPr>
            <p:spPr bwMode="auto">
              <a:xfrm>
                <a:off x="10929457" y="3931429"/>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5D019CC6-C9A7-4D31-9131-A1D531FD764E}"/>
                  </a:ext>
                </a:extLst>
              </p:cNvPr>
              <p:cNvCxnSpPr>
                <a:cxnSpLocks/>
              </p:cNvCxnSpPr>
              <p:nvPr/>
            </p:nvCxnSpPr>
            <p:spPr bwMode="auto">
              <a:xfrm rot="5400000">
                <a:off x="10929457" y="3931429"/>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06" name="Group 305">
              <a:extLst>
                <a:ext uri="{FF2B5EF4-FFF2-40B4-BE49-F238E27FC236}">
                  <a16:creationId xmlns:a16="http://schemas.microsoft.com/office/drawing/2014/main" id="{445A9823-BDCA-47FC-99B1-9F48F7C3FDB4}"/>
                </a:ext>
              </a:extLst>
            </p:cNvPr>
            <p:cNvGrpSpPr/>
            <p:nvPr/>
          </p:nvGrpSpPr>
          <p:grpSpPr>
            <a:xfrm>
              <a:off x="3725217" y="3502035"/>
              <a:ext cx="91990" cy="91990"/>
              <a:chOff x="10883462" y="3931429"/>
              <a:chExt cx="91990" cy="91990"/>
            </a:xfrm>
          </p:grpSpPr>
          <p:cxnSp>
            <p:nvCxnSpPr>
              <p:cNvPr id="307" name="Straight Connector 306">
                <a:extLst>
                  <a:ext uri="{FF2B5EF4-FFF2-40B4-BE49-F238E27FC236}">
                    <a16:creationId xmlns:a16="http://schemas.microsoft.com/office/drawing/2014/main" id="{E396A2C9-655A-420C-9BE9-48BCB40E57C6}"/>
                  </a:ext>
                </a:extLst>
              </p:cNvPr>
              <p:cNvCxnSpPr>
                <a:cxnSpLocks/>
              </p:cNvCxnSpPr>
              <p:nvPr/>
            </p:nvCxnSpPr>
            <p:spPr bwMode="auto">
              <a:xfrm>
                <a:off x="10929457" y="3931429"/>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2568A611-4D67-4E3B-8EA9-BC1D50A9E071}"/>
                  </a:ext>
                </a:extLst>
              </p:cNvPr>
              <p:cNvCxnSpPr>
                <a:cxnSpLocks/>
              </p:cNvCxnSpPr>
              <p:nvPr/>
            </p:nvCxnSpPr>
            <p:spPr bwMode="auto">
              <a:xfrm rot="5400000">
                <a:off x="10929457" y="3931429"/>
                <a:ext cx="0" cy="91990"/>
              </a:xfrm>
              <a:prstGeom prst="line">
                <a:avLst/>
              </a:prstGeom>
              <a:noFill/>
              <a:ln w="28575" cap="flat" cmpd="sng" algn="ctr">
                <a:solidFill>
                  <a:schemeClr val="accent1"/>
                </a:solidFill>
                <a:prstDash val="solid"/>
                <a:round/>
                <a:headEnd type="none" w="med" len="med"/>
                <a:tailEnd type="none" w="med" len="med"/>
              </a:ln>
              <a:effectLst/>
            </p:spPr>
          </p:cxnSp>
        </p:grpSp>
        <p:cxnSp>
          <p:nvCxnSpPr>
            <p:cNvPr id="15" name="Straight Connector 14">
              <a:extLst>
                <a:ext uri="{FF2B5EF4-FFF2-40B4-BE49-F238E27FC236}">
                  <a16:creationId xmlns:a16="http://schemas.microsoft.com/office/drawing/2014/main" id="{47960C34-7B29-4B8A-9C35-1056C97B0513}"/>
                </a:ext>
              </a:extLst>
            </p:cNvPr>
            <p:cNvCxnSpPr/>
            <p:nvPr/>
          </p:nvCxnSpPr>
          <p:spPr bwMode="auto">
            <a:xfrm>
              <a:off x="583406" y="3938588"/>
              <a:ext cx="0" cy="64293"/>
            </a:xfrm>
            <a:prstGeom prst="line">
              <a:avLst/>
            </a:prstGeom>
            <a:noFill/>
            <a:ln w="28575" cap="flat" cmpd="sng" algn="ctr">
              <a:solidFill>
                <a:schemeClr val="bg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1C6B58E8-CD12-43D8-B3D6-D81E556EF63E}"/>
                </a:ext>
              </a:extLst>
            </p:cNvPr>
            <p:cNvCxnSpPr/>
            <p:nvPr/>
          </p:nvCxnSpPr>
          <p:spPr bwMode="auto">
            <a:xfrm>
              <a:off x="1274124" y="3940442"/>
              <a:ext cx="0" cy="64293"/>
            </a:xfrm>
            <a:prstGeom prst="line">
              <a:avLst/>
            </a:prstGeom>
            <a:noFill/>
            <a:ln w="28575" cap="flat" cmpd="sng" algn="ctr">
              <a:solidFill>
                <a:schemeClr val="bg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E57046B3-EB16-482B-8517-A26897483308}"/>
                </a:ext>
              </a:extLst>
            </p:cNvPr>
            <p:cNvCxnSpPr/>
            <p:nvPr/>
          </p:nvCxnSpPr>
          <p:spPr bwMode="auto">
            <a:xfrm>
              <a:off x="1969249" y="3938588"/>
              <a:ext cx="0" cy="64293"/>
            </a:xfrm>
            <a:prstGeom prst="line">
              <a:avLst/>
            </a:prstGeom>
            <a:noFill/>
            <a:ln w="28575" cap="flat" cmpd="sng" algn="ctr">
              <a:solidFill>
                <a:schemeClr val="bg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B80988D5-A06F-48A3-BE66-97837FABC778}"/>
                </a:ext>
              </a:extLst>
            </p:cNvPr>
            <p:cNvCxnSpPr/>
            <p:nvPr/>
          </p:nvCxnSpPr>
          <p:spPr bwMode="auto">
            <a:xfrm>
              <a:off x="2650331" y="3940442"/>
              <a:ext cx="0" cy="64293"/>
            </a:xfrm>
            <a:prstGeom prst="line">
              <a:avLst/>
            </a:prstGeom>
            <a:noFill/>
            <a:ln w="28575" cap="flat" cmpd="sng" algn="ctr">
              <a:solidFill>
                <a:schemeClr val="bg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B3FADDCB-BF41-42FF-9703-EF92123B5D30}"/>
                </a:ext>
              </a:extLst>
            </p:cNvPr>
            <p:cNvCxnSpPr/>
            <p:nvPr/>
          </p:nvCxnSpPr>
          <p:spPr bwMode="auto">
            <a:xfrm>
              <a:off x="3348037" y="3938587"/>
              <a:ext cx="0" cy="64293"/>
            </a:xfrm>
            <a:prstGeom prst="line">
              <a:avLst/>
            </a:prstGeom>
            <a:noFill/>
            <a:ln w="28575" cap="flat" cmpd="sng" algn="ctr">
              <a:solidFill>
                <a:schemeClr val="bg1"/>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E868F42F-BECE-4D5A-AD0B-16AB46E80F1B}"/>
                </a:ext>
              </a:extLst>
            </p:cNvPr>
            <p:cNvCxnSpPr/>
            <p:nvPr/>
          </p:nvCxnSpPr>
          <p:spPr bwMode="auto">
            <a:xfrm>
              <a:off x="4013026" y="3936869"/>
              <a:ext cx="0" cy="64293"/>
            </a:xfrm>
            <a:prstGeom prst="line">
              <a:avLst/>
            </a:prstGeom>
            <a:noFill/>
            <a:ln w="28575" cap="flat" cmpd="sng" algn="ctr">
              <a:solidFill>
                <a:schemeClr val="bg1"/>
              </a:solidFill>
              <a:prstDash val="solid"/>
              <a:round/>
              <a:headEnd type="none" w="med" len="med"/>
              <a:tailEnd type="none" w="med" len="med"/>
            </a:ln>
            <a:effectLst/>
          </p:spPr>
        </p:cxnSp>
        <p:grpSp>
          <p:nvGrpSpPr>
            <p:cNvPr id="17" name="Group 16">
              <a:extLst>
                <a:ext uri="{FF2B5EF4-FFF2-40B4-BE49-F238E27FC236}">
                  <a16:creationId xmlns:a16="http://schemas.microsoft.com/office/drawing/2014/main" id="{BADB5F76-B3BB-4A36-B84F-61B2451C8A9F}"/>
                </a:ext>
              </a:extLst>
            </p:cNvPr>
            <p:cNvGrpSpPr/>
            <p:nvPr/>
          </p:nvGrpSpPr>
          <p:grpSpPr>
            <a:xfrm>
              <a:off x="529222" y="2316279"/>
              <a:ext cx="64293" cy="1622309"/>
              <a:chOff x="529222" y="2316279"/>
              <a:chExt cx="64293" cy="1622309"/>
            </a:xfrm>
          </p:grpSpPr>
          <p:cxnSp>
            <p:nvCxnSpPr>
              <p:cNvPr id="314" name="Straight Connector 313">
                <a:extLst>
                  <a:ext uri="{FF2B5EF4-FFF2-40B4-BE49-F238E27FC236}">
                    <a16:creationId xmlns:a16="http://schemas.microsoft.com/office/drawing/2014/main" id="{E963BEB3-71FB-4530-A689-807DCCFACF75}"/>
                  </a:ext>
                </a:extLst>
              </p:cNvPr>
              <p:cNvCxnSpPr>
                <a:cxnSpLocks/>
              </p:cNvCxnSpPr>
              <p:nvPr/>
            </p:nvCxnSpPr>
            <p:spPr bwMode="auto">
              <a:xfrm rot="5400000">
                <a:off x="561369" y="3906441"/>
                <a:ext cx="0" cy="64293"/>
              </a:xfrm>
              <a:prstGeom prst="line">
                <a:avLst/>
              </a:prstGeom>
              <a:noFill/>
              <a:ln w="28575" cap="flat" cmpd="sng" algn="ctr">
                <a:solidFill>
                  <a:schemeClr val="bg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E2B3866B-2952-4A34-A8FA-3872F3A4BD03}"/>
                  </a:ext>
                </a:extLst>
              </p:cNvPr>
              <p:cNvCxnSpPr>
                <a:cxnSpLocks/>
              </p:cNvCxnSpPr>
              <p:nvPr/>
            </p:nvCxnSpPr>
            <p:spPr bwMode="auto">
              <a:xfrm rot="5400000">
                <a:off x="561369" y="3571987"/>
                <a:ext cx="0" cy="64293"/>
              </a:xfrm>
              <a:prstGeom prst="line">
                <a:avLst/>
              </a:prstGeom>
              <a:noFill/>
              <a:ln w="28575" cap="flat" cmpd="sng" algn="ctr">
                <a:solidFill>
                  <a:schemeClr val="bg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4D898CA2-D07D-4384-9BC1-E2BDF2457BEC}"/>
                  </a:ext>
                </a:extLst>
              </p:cNvPr>
              <p:cNvCxnSpPr>
                <a:cxnSpLocks/>
              </p:cNvCxnSpPr>
              <p:nvPr/>
            </p:nvCxnSpPr>
            <p:spPr bwMode="auto">
              <a:xfrm rot="5400000">
                <a:off x="561369" y="3252913"/>
                <a:ext cx="0" cy="64293"/>
              </a:xfrm>
              <a:prstGeom prst="line">
                <a:avLst/>
              </a:prstGeom>
              <a:noFill/>
              <a:ln w="28575" cap="flat" cmpd="sng" algn="ctr">
                <a:solidFill>
                  <a:schemeClr val="bg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FD2E4821-139B-4171-94B6-997FDEB9A21F}"/>
                  </a:ext>
                </a:extLst>
              </p:cNvPr>
              <p:cNvCxnSpPr>
                <a:cxnSpLocks/>
              </p:cNvCxnSpPr>
              <p:nvPr/>
            </p:nvCxnSpPr>
            <p:spPr bwMode="auto">
              <a:xfrm rot="5400000">
                <a:off x="561369" y="2917447"/>
                <a:ext cx="0" cy="64293"/>
              </a:xfrm>
              <a:prstGeom prst="line">
                <a:avLst/>
              </a:prstGeom>
              <a:noFill/>
              <a:ln w="28575" cap="flat" cmpd="sng" algn="ctr">
                <a:solidFill>
                  <a:schemeClr val="bg1"/>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6380F0A2-59E3-4EC9-82B9-6E9027C61DC7}"/>
                  </a:ext>
                </a:extLst>
              </p:cNvPr>
              <p:cNvCxnSpPr>
                <a:cxnSpLocks/>
              </p:cNvCxnSpPr>
              <p:nvPr/>
            </p:nvCxnSpPr>
            <p:spPr bwMode="auto">
              <a:xfrm rot="5400000">
                <a:off x="561369" y="2598730"/>
                <a:ext cx="0" cy="64293"/>
              </a:xfrm>
              <a:prstGeom prst="line">
                <a:avLst/>
              </a:prstGeom>
              <a:noFill/>
              <a:ln w="28575" cap="flat" cmpd="sng" algn="ctr">
                <a:solidFill>
                  <a:schemeClr val="bg1"/>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FDEDB966-9DD9-4E61-89F1-FE92AD086610}"/>
                  </a:ext>
                </a:extLst>
              </p:cNvPr>
              <p:cNvCxnSpPr>
                <a:cxnSpLocks/>
              </p:cNvCxnSpPr>
              <p:nvPr/>
            </p:nvCxnSpPr>
            <p:spPr bwMode="auto">
              <a:xfrm rot="5400000">
                <a:off x="561369" y="2284132"/>
                <a:ext cx="0" cy="64293"/>
              </a:xfrm>
              <a:prstGeom prst="line">
                <a:avLst/>
              </a:prstGeom>
              <a:noFill/>
              <a:ln w="28575" cap="flat" cmpd="sng" algn="ctr">
                <a:solidFill>
                  <a:schemeClr val="bg1"/>
                </a:solidFill>
                <a:prstDash val="solid"/>
                <a:round/>
                <a:headEnd type="none" w="med" len="med"/>
                <a:tailEnd type="none" w="med" len="med"/>
              </a:ln>
              <a:effectLst/>
            </p:spPr>
          </p:cxnSp>
        </p:grpSp>
        <p:sp>
          <p:nvSpPr>
            <p:cNvPr id="21" name="TextBox 20">
              <a:extLst>
                <a:ext uri="{FF2B5EF4-FFF2-40B4-BE49-F238E27FC236}">
                  <a16:creationId xmlns:a16="http://schemas.microsoft.com/office/drawing/2014/main" id="{0CFE7DD5-257E-4EC6-A06B-D6762FAFCB68}"/>
                </a:ext>
              </a:extLst>
            </p:cNvPr>
            <p:cNvSpPr txBox="1"/>
            <p:nvPr/>
          </p:nvSpPr>
          <p:spPr bwMode="auto">
            <a:xfrm>
              <a:off x="1041960" y="3954979"/>
              <a:ext cx="4703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23" name="TextBox 22">
              <a:extLst>
                <a:ext uri="{FF2B5EF4-FFF2-40B4-BE49-F238E27FC236}">
                  <a16:creationId xmlns:a16="http://schemas.microsoft.com/office/drawing/2014/main" id="{0FFE533B-AAC3-4D0E-A0A0-38E1847D58B1}"/>
                </a:ext>
              </a:extLst>
            </p:cNvPr>
            <p:cNvSpPr txBox="1"/>
            <p:nvPr/>
          </p:nvSpPr>
          <p:spPr bwMode="auto">
            <a:xfrm>
              <a:off x="1736464" y="3953497"/>
              <a:ext cx="4703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26" name="TextBox 25">
              <a:extLst>
                <a:ext uri="{FF2B5EF4-FFF2-40B4-BE49-F238E27FC236}">
                  <a16:creationId xmlns:a16="http://schemas.microsoft.com/office/drawing/2014/main" id="{AB75A294-A5C1-4228-9D1D-C698F7A9547B}"/>
                </a:ext>
              </a:extLst>
            </p:cNvPr>
            <p:cNvSpPr txBox="1"/>
            <p:nvPr/>
          </p:nvSpPr>
          <p:spPr bwMode="auto">
            <a:xfrm>
              <a:off x="2418060" y="3953497"/>
              <a:ext cx="4703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324" name="TextBox 323">
              <a:extLst>
                <a:ext uri="{FF2B5EF4-FFF2-40B4-BE49-F238E27FC236}">
                  <a16:creationId xmlns:a16="http://schemas.microsoft.com/office/drawing/2014/main" id="{C8761658-3A7D-453A-8665-BE3D5DC553DF}"/>
                </a:ext>
              </a:extLst>
            </p:cNvPr>
            <p:cNvSpPr txBox="1"/>
            <p:nvPr/>
          </p:nvSpPr>
          <p:spPr bwMode="auto">
            <a:xfrm>
              <a:off x="3114673" y="3954947"/>
              <a:ext cx="4703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326" name="TextBox 325">
              <a:extLst>
                <a:ext uri="{FF2B5EF4-FFF2-40B4-BE49-F238E27FC236}">
                  <a16:creationId xmlns:a16="http://schemas.microsoft.com/office/drawing/2014/main" id="{B6A69F92-6657-4670-B0BE-6C5477BED56D}"/>
                </a:ext>
              </a:extLst>
            </p:cNvPr>
            <p:cNvSpPr txBox="1"/>
            <p:nvPr/>
          </p:nvSpPr>
          <p:spPr bwMode="auto">
            <a:xfrm>
              <a:off x="3778237" y="3954947"/>
              <a:ext cx="4703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328" name="TextBox 327">
              <a:extLst>
                <a:ext uri="{FF2B5EF4-FFF2-40B4-BE49-F238E27FC236}">
                  <a16:creationId xmlns:a16="http://schemas.microsoft.com/office/drawing/2014/main" id="{BA46BFB7-9311-441F-B4E4-1049E0B5609F}"/>
                </a:ext>
              </a:extLst>
            </p:cNvPr>
            <p:cNvSpPr txBox="1"/>
            <p:nvPr/>
          </p:nvSpPr>
          <p:spPr bwMode="auto">
            <a:xfrm>
              <a:off x="583549" y="4110692"/>
              <a:ext cx="34296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Months</a:t>
              </a:r>
              <a:endParaRPr lang="en-US" sz="1400" b="1" dirty="0">
                <a:solidFill>
                  <a:schemeClr val="bg1"/>
                </a:solidFill>
                <a:latin typeface="Calibri" panose="020F0502020204030204" pitchFamily="34" charset="0"/>
              </a:endParaRPr>
            </a:p>
          </p:txBody>
        </p:sp>
      </p:grpSp>
      <p:sp>
        <p:nvSpPr>
          <p:cNvPr id="330" name="TextBox 329">
            <a:extLst>
              <a:ext uri="{FF2B5EF4-FFF2-40B4-BE49-F238E27FC236}">
                <a16:creationId xmlns:a16="http://schemas.microsoft.com/office/drawing/2014/main" id="{93203230-C342-4C0C-870C-F32EBB212FFB}"/>
              </a:ext>
            </a:extLst>
          </p:cNvPr>
          <p:cNvSpPr txBox="1"/>
          <p:nvPr/>
        </p:nvSpPr>
        <p:spPr bwMode="auto">
          <a:xfrm>
            <a:off x="242549" y="3748690"/>
            <a:ext cx="531720" cy="34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endParaRPr lang="en-US" b="0" dirty="0">
              <a:solidFill>
                <a:schemeClr val="bg1"/>
              </a:solidFill>
              <a:latin typeface="Calibri" panose="020F0502020204030204" pitchFamily="34" charset="0"/>
            </a:endParaRPr>
          </a:p>
        </p:txBody>
      </p:sp>
      <p:sp>
        <p:nvSpPr>
          <p:cNvPr id="332" name="TextBox 331">
            <a:extLst>
              <a:ext uri="{FF2B5EF4-FFF2-40B4-BE49-F238E27FC236}">
                <a16:creationId xmlns:a16="http://schemas.microsoft.com/office/drawing/2014/main" id="{56235885-50B7-40F0-89BB-7D546E9DB2F2}"/>
              </a:ext>
            </a:extLst>
          </p:cNvPr>
          <p:cNvSpPr txBox="1"/>
          <p:nvPr/>
        </p:nvSpPr>
        <p:spPr bwMode="auto">
          <a:xfrm>
            <a:off x="242549" y="3404071"/>
            <a:ext cx="531720" cy="34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endParaRPr lang="en-US" b="0" dirty="0">
              <a:solidFill>
                <a:schemeClr val="bg1"/>
              </a:solidFill>
              <a:latin typeface="Calibri" panose="020F0502020204030204" pitchFamily="34" charset="0"/>
            </a:endParaRPr>
          </a:p>
        </p:txBody>
      </p:sp>
      <p:sp>
        <p:nvSpPr>
          <p:cNvPr id="334" name="TextBox 333">
            <a:extLst>
              <a:ext uri="{FF2B5EF4-FFF2-40B4-BE49-F238E27FC236}">
                <a16:creationId xmlns:a16="http://schemas.microsoft.com/office/drawing/2014/main" id="{E9FD6BEC-6541-4301-9AE6-098D5CC6D2A2}"/>
              </a:ext>
            </a:extLst>
          </p:cNvPr>
          <p:cNvSpPr txBox="1"/>
          <p:nvPr/>
        </p:nvSpPr>
        <p:spPr bwMode="auto">
          <a:xfrm>
            <a:off x="242549" y="3059455"/>
            <a:ext cx="531720" cy="34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endParaRPr lang="en-US" b="0" dirty="0">
              <a:solidFill>
                <a:schemeClr val="bg1"/>
              </a:solidFill>
              <a:latin typeface="Calibri" panose="020F0502020204030204" pitchFamily="34" charset="0"/>
            </a:endParaRPr>
          </a:p>
        </p:txBody>
      </p:sp>
      <p:sp>
        <p:nvSpPr>
          <p:cNvPr id="336" name="TextBox 335">
            <a:extLst>
              <a:ext uri="{FF2B5EF4-FFF2-40B4-BE49-F238E27FC236}">
                <a16:creationId xmlns:a16="http://schemas.microsoft.com/office/drawing/2014/main" id="{1C279EAE-2D3B-458F-A9C0-E5AF608E0066}"/>
              </a:ext>
            </a:extLst>
          </p:cNvPr>
          <p:cNvSpPr txBox="1"/>
          <p:nvPr/>
        </p:nvSpPr>
        <p:spPr bwMode="auto">
          <a:xfrm>
            <a:off x="242549" y="2714839"/>
            <a:ext cx="531720" cy="34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endParaRPr lang="en-US" b="0" dirty="0">
              <a:solidFill>
                <a:schemeClr val="bg1"/>
              </a:solidFill>
              <a:latin typeface="Calibri" panose="020F0502020204030204" pitchFamily="34" charset="0"/>
            </a:endParaRPr>
          </a:p>
        </p:txBody>
      </p:sp>
      <p:sp>
        <p:nvSpPr>
          <p:cNvPr id="338" name="TextBox 337">
            <a:extLst>
              <a:ext uri="{FF2B5EF4-FFF2-40B4-BE49-F238E27FC236}">
                <a16:creationId xmlns:a16="http://schemas.microsoft.com/office/drawing/2014/main" id="{3F319025-8B96-4092-B480-276DF7A6B14A}"/>
              </a:ext>
            </a:extLst>
          </p:cNvPr>
          <p:cNvSpPr txBox="1"/>
          <p:nvPr/>
        </p:nvSpPr>
        <p:spPr bwMode="auto">
          <a:xfrm>
            <a:off x="242549" y="2370222"/>
            <a:ext cx="531720" cy="34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endParaRPr lang="en-US" b="0" dirty="0">
              <a:solidFill>
                <a:schemeClr val="bg1"/>
              </a:solidFill>
              <a:latin typeface="Calibri" panose="020F0502020204030204" pitchFamily="34" charset="0"/>
            </a:endParaRPr>
          </a:p>
        </p:txBody>
      </p:sp>
      <p:sp>
        <p:nvSpPr>
          <p:cNvPr id="340" name="TextBox 339">
            <a:extLst>
              <a:ext uri="{FF2B5EF4-FFF2-40B4-BE49-F238E27FC236}">
                <a16:creationId xmlns:a16="http://schemas.microsoft.com/office/drawing/2014/main" id="{1AD2BE42-8B0B-4025-B47B-2C7B7F2C1832}"/>
              </a:ext>
            </a:extLst>
          </p:cNvPr>
          <p:cNvSpPr txBox="1"/>
          <p:nvPr/>
        </p:nvSpPr>
        <p:spPr bwMode="auto">
          <a:xfrm>
            <a:off x="242549" y="2025606"/>
            <a:ext cx="531720" cy="34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endParaRPr lang="en-US" b="0" dirty="0">
              <a:solidFill>
                <a:schemeClr val="bg1"/>
              </a:solidFill>
              <a:latin typeface="Calibri" panose="020F0502020204030204" pitchFamily="34" charset="0"/>
            </a:endParaRPr>
          </a:p>
        </p:txBody>
      </p:sp>
      <p:sp>
        <p:nvSpPr>
          <p:cNvPr id="342" name="TextBox 341">
            <a:extLst>
              <a:ext uri="{FF2B5EF4-FFF2-40B4-BE49-F238E27FC236}">
                <a16:creationId xmlns:a16="http://schemas.microsoft.com/office/drawing/2014/main" id="{5DFA1178-0891-4CB7-BD98-7EFBDC03C310}"/>
              </a:ext>
            </a:extLst>
          </p:cNvPr>
          <p:cNvSpPr txBox="1"/>
          <p:nvPr/>
        </p:nvSpPr>
        <p:spPr bwMode="auto">
          <a:xfrm>
            <a:off x="3395336" y="2282600"/>
            <a:ext cx="87295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Olaparib</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Placebo</a:t>
            </a:r>
            <a:endParaRPr lang="en-US" sz="1400" dirty="0">
              <a:solidFill>
                <a:schemeClr val="bg1"/>
              </a:solidFill>
              <a:latin typeface="Calibri" panose="020F0502020204030204" pitchFamily="34" charset="0"/>
            </a:endParaRPr>
          </a:p>
        </p:txBody>
      </p:sp>
      <p:cxnSp>
        <p:nvCxnSpPr>
          <p:cNvPr id="343" name="Straight Connector 342">
            <a:extLst>
              <a:ext uri="{FF2B5EF4-FFF2-40B4-BE49-F238E27FC236}">
                <a16:creationId xmlns:a16="http://schemas.microsoft.com/office/drawing/2014/main" id="{B30BD529-941A-4677-9A7A-27A88C60D9CE}"/>
              </a:ext>
            </a:extLst>
          </p:cNvPr>
          <p:cNvCxnSpPr>
            <a:cxnSpLocks/>
          </p:cNvCxnSpPr>
          <p:nvPr/>
        </p:nvCxnSpPr>
        <p:spPr bwMode="auto">
          <a:xfrm>
            <a:off x="3098467" y="2604204"/>
            <a:ext cx="335328" cy="0"/>
          </a:xfrm>
          <a:prstGeom prst="line">
            <a:avLst/>
          </a:prstGeom>
          <a:noFill/>
          <a:ln w="28575" cap="flat" cmpd="sng" algn="ctr">
            <a:solidFill>
              <a:schemeClr val="accent3"/>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1E2F4910-4022-451E-8B9F-7A641FC94B3E}"/>
              </a:ext>
            </a:extLst>
          </p:cNvPr>
          <p:cNvCxnSpPr>
            <a:cxnSpLocks/>
          </p:cNvCxnSpPr>
          <p:nvPr/>
        </p:nvCxnSpPr>
        <p:spPr bwMode="auto">
          <a:xfrm>
            <a:off x="3098467" y="2427234"/>
            <a:ext cx="335328" cy="0"/>
          </a:xfrm>
          <a:prstGeom prst="line">
            <a:avLst/>
          </a:prstGeom>
          <a:noFill/>
          <a:ln w="28575" cap="flat" cmpd="sng" algn="ctr">
            <a:solidFill>
              <a:schemeClr val="accent1"/>
            </a:solidFill>
            <a:prstDash val="solid"/>
            <a:round/>
            <a:headEnd type="none" w="med" len="med"/>
            <a:tailEnd type="none" w="med" len="med"/>
          </a:ln>
          <a:effectLst/>
        </p:spPr>
      </p:cxnSp>
      <p:sp>
        <p:nvSpPr>
          <p:cNvPr id="387" name="TextBox 386">
            <a:extLst>
              <a:ext uri="{FF2B5EF4-FFF2-40B4-BE49-F238E27FC236}">
                <a16:creationId xmlns:a16="http://schemas.microsoft.com/office/drawing/2014/main" id="{DD8EB265-EF06-4B40-82EE-08B3C063CB27}"/>
              </a:ext>
            </a:extLst>
          </p:cNvPr>
          <p:cNvSpPr txBox="1"/>
          <p:nvPr/>
        </p:nvSpPr>
        <p:spPr bwMode="auto">
          <a:xfrm>
            <a:off x="7824236" y="3911320"/>
            <a:ext cx="5113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grpSp>
        <p:nvGrpSpPr>
          <p:cNvPr id="635" name="Group 634">
            <a:extLst>
              <a:ext uri="{FF2B5EF4-FFF2-40B4-BE49-F238E27FC236}">
                <a16:creationId xmlns:a16="http://schemas.microsoft.com/office/drawing/2014/main" id="{740B4551-2BFA-40B8-9B3D-040DAA2A1E6F}"/>
              </a:ext>
            </a:extLst>
          </p:cNvPr>
          <p:cNvGrpSpPr/>
          <p:nvPr/>
        </p:nvGrpSpPr>
        <p:grpSpPr>
          <a:xfrm>
            <a:off x="4064745" y="1537785"/>
            <a:ext cx="4051106" cy="2925034"/>
            <a:chOff x="4110010" y="1537785"/>
            <a:chExt cx="4051106" cy="2925034"/>
          </a:xfrm>
        </p:grpSpPr>
        <p:sp>
          <p:nvSpPr>
            <p:cNvPr id="18" name="TextBox 17">
              <a:extLst>
                <a:ext uri="{FF2B5EF4-FFF2-40B4-BE49-F238E27FC236}">
                  <a16:creationId xmlns:a16="http://schemas.microsoft.com/office/drawing/2014/main" id="{E0F3784B-8B6F-414D-81A5-2A03772D36B4}"/>
                </a:ext>
              </a:extLst>
            </p:cNvPr>
            <p:cNvSpPr txBox="1"/>
            <p:nvPr/>
          </p:nvSpPr>
          <p:spPr bwMode="auto">
            <a:xfrm>
              <a:off x="4640672" y="1537785"/>
              <a:ext cx="348158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NOVA: Niraparib vs Placebo </a:t>
              </a:r>
              <a:br>
                <a:rPr lang="en-US" b="1" dirty="0">
                  <a:solidFill>
                    <a:schemeClr val="bg1"/>
                  </a:solidFill>
                  <a:latin typeface="Calibri" panose="020F0502020204030204" pitchFamily="34" charset="0"/>
                </a:rPr>
              </a:br>
              <a:r>
                <a:rPr lang="en-US" b="1" dirty="0">
                  <a:solidFill>
                    <a:schemeClr val="bg1"/>
                  </a:solidFill>
                  <a:latin typeface="Calibri" panose="020F0502020204030204" pitchFamily="34" charset="0"/>
                </a:rPr>
                <a:t>in </a:t>
              </a:r>
              <a:r>
                <a:rPr lang="en-US" b="1" i="1" dirty="0" err="1">
                  <a:solidFill>
                    <a:schemeClr val="bg1"/>
                  </a:solidFill>
                  <a:latin typeface="Calibri" panose="020F0502020204030204" pitchFamily="34" charset="0"/>
                </a:rPr>
                <a:t>BRCA</a:t>
              </a:r>
              <a:r>
                <a:rPr lang="en-US" b="1" dirty="0" err="1">
                  <a:solidFill>
                    <a:schemeClr val="bg1"/>
                  </a:solidFill>
                  <a:latin typeface="Calibri" panose="020F0502020204030204" pitchFamily="34" charset="0"/>
                </a:rPr>
                <a:t>wt</a:t>
              </a:r>
              <a:r>
                <a:rPr lang="en-US" b="1" dirty="0">
                  <a:solidFill>
                    <a:schemeClr val="bg1"/>
                  </a:solidFill>
                  <a:latin typeface="Calibri" panose="020F0502020204030204" pitchFamily="34" charset="0"/>
                </a:rPr>
                <a:t>/HRD-neg Pts</a:t>
              </a:r>
              <a:r>
                <a:rPr lang="en-US" b="1" baseline="30000" dirty="0">
                  <a:solidFill>
                    <a:schemeClr val="bg1"/>
                  </a:solidFill>
                  <a:latin typeface="Calibri" panose="020F0502020204030204" pitchFamily="34" charset="0"/>
                </a:rPr>
                <a:t>[2]</a:t>
              </a:r>
              <a:endParaRPr lang="en-US" b="1" dirty="0">
                <a:solidFill>
                  <a:schemeClr val="bg1"/>
                </a:solidFill>
                <a:latin typeface="Calibri" panose="020F0502020204030204" pitchFamily="34" charset="0"/>
              </a:endParaRPr>
            </a:p>
          </p:txBody>
        </p:sp>
        <p:sp>
          <p:nvSpPr>
            <p:cNvPr id="345" name="Freeform: Shape 344">
              <a:extLst>
                <a:ext uri="{FF2B5EF4-FFF2-40B4-BE49-F238E27FC236}">
                  <a16:creationId xmlns:a16="http://schemas.microsoft.com/office/drawing/2014/main" id="{3301C77D-C2CF-473A-B156-C474AD10F87A}"/>
                </a:ext>
              </a:extLst>
            </p:cNvPr>
            <p:cNvSpPr/>
            <p:nvPr/>
          </p:nvSpPr>
          <p:spPr bwMode="auto">
            <a:xfrm>
              <a:off x="4635950" y="2146152"/>
              <a:ext cx="3481683" cy="1748191"/>
            </a:xfrm>
            <a:custGeom>
              <a:avLst/>
              <a:gdLst>
                <a:gd name="connsiteX0" fmla="*/ 0 w 3485917"/>
                <a:gd name="connsiteY0" fmla="*/ 0 h 1698172"/>
                <a:gd name="connsiteX1" fmla="*/ 0 w 3485917"/>
                <a:gd name="connsiteY1" fmla="*/ 1698172 h 1698172"/>
                <a:gd name="connsiteX2" fmla="*/ 3485917 w 3485917"/>
                <a:gd name="connsiteY2" fmla="*/ 1698172 h 1698172"/>
              </a:gdLst>
              <a:ahLst/>
              <a:cxnLst>
                <a:cxn ang="0">
                  <a:pos x="connsiteX0" y="connsiteY0"/>
                </a:cxn>
                <a:cxn ang="0">
                  <a:pos x="connsiteX1" y="connsiteY1"/>
                </a:cxn>
                <a:cxn ang="0">
                  <a:pos x="connsiteX2" y="connsiteY2"/>
                </a:cxn>
              </a:cxnLst>
              <a:rect l="l" t="t" r="r" b="b"/>
              <a:pathLst>
                <a:path w="3485917" h="1698172">
                  <a:moveTo>
                    <a:pt x="0" y="0"/>
                  </a:moveTo>
                  <a:lnTo>
                    <a:pt x="0" y="1698172"/>
                  </a:lnTo>
                  <a:lnTo>
                    <a:pt x="3485917" y="1698172"/>
                  </a:lnTo>
                </a:path>
              </a:pathLst>
            </a:custGeom>
            <a:noFill/>
            <a:ln w="28575">
              <a:solidFill>
                <a:schemeClr val="bg1"/>
              </a:solidFill>
              <a:miter lim="800000"/>
              <a:headEnd/>
              <a:tailEnd/>
            </a:ln>
          </p:spPr>
          <p:txBody>
            <a:bodyPr rtlCol="0" anchor="ctr"/>
            <a:lstStyle/>
            <a:p>
              <a:pPr algn="ctr"/>
              <a:endParaRPr lang="en-US"/>
            </a:p>
          </p:txBody>
        </p:sp>
        <p:cxnSp>
          <p:nvCxnSpPr>
            <p:cNvPr id="350" name="Straight Connector 349">
              <a:extLst>
                <a:ext uri="{FF2B5EF4-FFF2-40B4-BE49-F238E27FC236}">
                  <a16:creationId xmlns:a16="http://schemas.microsoft.com/office/drawing/2014/main" id="{FE19187F-6C0D-4ED1-B055-E4A2282B7E36}"/>
                </a:ext>
              </a:extLst>
            </p:cNvPr>
            <p:cNvCxnSpPr>
              <a:cxnSpLocks/>
            </p:cNvCxnSpPr>
            <p:nvPr/>
          </p:nvCxnSpPr>
          <p:spPr bwMode="auto">
            <a:xfrm>
              <a:off x="4583197" y="3471261"/>
              <a:ext cx="52753" cy="0"/>
            </a:xfrm>
            <a:prstGeom prst="line">
              <a:avLst/>
            </a:prstGeom>
            <a:noFill/>
            <a:ln w="28575" cap="flat" cmpd="sng" algn="ctr">
              <a:solidFill>
                <a:schemeClr val="bg1"/>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D8103519-6003-46FC-A453-E4B235CAC3BE}"/>
                </a:ext>
              </a:extLst>
            </p:cNvPr>
            <p:cNvCxnSpPr>
              <a:cxnSpLocks/>
            </p:cNvCxnSpPr>
            <p:nvPr/>
          </p:nvCxnSpPr>
          <p:spPr bwMode="auto">
            <a:xfrm>
              <a:off x="4583197" y="3892576"/>
              <a:ext cx="52753" cy="0"/>
            </a:xfrm>
            <a:prstGeom prst="line">
              <a:avLst/>
            </a:prstGeom>
            <a:noFill/>
            <a:ln w="28575" cap="flat" cmpd="sng" algn="ctr">
              <a:solidFill>
                <a:schemeClr val="bg1"/>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4F5CEBF3-CA19-4E97-B70B-7204923ACB0C}"/>
                </a:ext>
              </a:extLst>
            </p:cNvPr>
            <p:cNvCxnSpPr>
              <a:cxnSpLocks/>
            </p:cNvCxnSpPr>
            <p:nvPr/>
          </p:nvCxnSpPr>
          <p:spPr bwMode="auto">
            <a:xfrm>
              <a:off x="4583197" y="3049947"/>
              <a:ext cx="52753" cy="0"/>
            </a:xfrm>
            <a:prstGeom prst="line">
              <a:avLst/>
            </a:prstGeom>
            <a:noFill/>
            <a:ln w="28575" cap="flat" cmpd="sng" algn="ctr">
              <a:solidFill>
                <a:schemeClr val="bg1"/>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C567A8CF-72EA-4123-AA3A-FEE3BD58F064}"/>
                </a:ext>
              </a:extLst>
            </p:cNvPr>
            <p:cNvCxnSpPr>
              <a:cxnSpLocks/>
            </p:cNvCxnSpPr>
            <p:nvPr/>
          </p:nvCxnSpPr>
          <p:spPr bwMode="auto">
            <a:xfrm>
              <a:off x="4583197" y="2628633"/>
              <a:ext cx="52753" cy="0"/>
            </a:xfrm>
            <a:prstGeom prst="line">
              <a:avLst/>
            </a:prstGeom>
            <a:noFill/>
            <a:ln w="28575" cap="flat" cmpd="sng" algn="ctr">
              <a:solidFill>
                <a:schemeClr val="bg1"/>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6BAC4EFC-BEAC-4FE5-BEBA-DAF88C8515AF}"/>
                </a:ext>
              </a:extLst>
            </p:cNvPr>
            <p:cNvCxnSpPr>
              <a:cxnSpLocks/>
            </p:cNvCxnSpPr>
            <p:nvPr/>
          </p:nvCxnSpPr>
          <p:spPr bwMode="auto">
            <a:xfrm>
              <a:off x="4583197" y="2207319"/>
              <a:ext cx="52753" cy="0"/>
            </a:xfrm>
            <a:prstGeom prst="line">
              <a:avLst/>
            </a:prstGeom>
            <a:noFill/>
            <a:ln w="28575" cap="flat" cmpd="sng" algn="ctr">
              <a:solidFill>
                <a:schemeClr val="bg1"/>
              </a:solidFill>
              <a:prstDash val="solid"/>
              <a:round/>
              <a:headEnd type="none" w="med" len="med"/>
              <a:tailEnd type="none" w="med" len="med"/>
            </a:ln>
            <a:effectLst/>
          </p:spPr>
        </p:cxnSp>
        <p:sp>
          <p:nvSpPr>
            <p:cNvPr id="356" name="TextBox 355">
              <a:extLst>
                <a:ext uri="{FF2B5EF4-FFF2-40B4-BE49-F238E27FC236}">
                  <a16:creationId xmlns:a16="http://schemas.microsoft.com/office/drawing/2014/main" id="{01A3FC66-A77D-432B-A944-9718089DA19E}"/>
                </a:ext>
              </a:extLst>
            </p:cNvPr>
            <p:cNvSpPr txBox="1"/>
            <p:nvPr/>
          </p:nvSpPr>
          <p:spPr bwMode="auto">
            <a:xfrm>
              <a:off x="4110010" y="3723635"/>
              <a:ext cx="5113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57" name="TextBox 356">
              <a:extLst>
                <a:ext uri="{FF2B5EF4-FFF2-40B4-BE49-F238E27FC236}">
                  <a16:creationId xmlns:a16="http://schemas.microsoft.com/office/drawing/2014/main" id="{93BB2C96-69CF-435E-B59B-8409EFEB100C}"/>
                </a:ext>
              </a:extLst>
            </p:cNvPr>
            <p:cNvSpPr txBox="1"/>
            <p:nvPr/>
          </p:nvSpPr>
          <p:spPr bwMode="auto">
            <a:xfrm>
              <a:off x="4110384" y="3302021"/>
              <a:ext cx="5113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25</a:t>
              </a:r>
            </a:p>
          </p:txBody>
        </p:sp>
        <p:sp>
          <p:nvSpPr>
            <p:cNvPr id="358" name="TextBox 357">
              <a:extLst>
                <a:ext uri="{FF2B5EF4-FFF2-40B4-BE49-F238E27FC236}">
                  <a16:creationId xmlns:a16="http://schemas.microsoft.com/office/drawing/2014/main" id="{0ADFD067-D83E-4023-9095-E65517E1304B}"/>
                </a:ext>
              </a:extLst>
            </p:cNvPr>
            <p:cNvSpPr txBox="1"/>
            <p:nvPr/>
          </p:nvSpPr>
          <p:spPr bwMode="auto">
            <a:xfrm>
              <a:off x="4110758" y="2880407"/>
              <a:ext cx="5113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359" name="TextBox 358">
              <a:extLst>
                <a:ext uri="{FF2B5EF4-FFF2-40B4-BE49-F238E27FC236}">
                  <a16:creationId xmlns:a16="http://schemas.microsoft.com/office/drawing/2014/main" id="{B1D9DF88-A756-4AFD-9CD1-8261876E3BFC}"/>
                </a:ext>
              </a:extLst>
            </p:cNvPr>
            <p:cNvSpPr txBox="1"/>
            <p:nvPr/>
          </p:nvSpPr>
          <p:spPr bwMode="auto">
            <a:xfrm>
              <a:off x="4111132" y="2458793"/>
              <a:ext cx="5113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75</a:t>
              </a:r>
            </a:p>
          </p:txBody>
        </p:sp>
        <p:sp>
          <p:nvSpPr>
            <p:cNvPr id="360" name="TextBox 359">
              <a:extLst>
                <a:ext uri="{FF2B5EF4-FFF2-40B4-BE49-F238E27FC236}">
                  <a16:creationId xmlns:a16="http://schemas.microsoft.com/office/drawing/2014/main" id="{BFE2F802-AAC6-434C-984B-D3995F38CE8E}"/>
                </a:ext>
              </a:extLst>
            </p:cNvPr>
            <p:cNvSpPr txBox="1"/>
            <p:nvPr/>
          </p:nvSpPr>
          <p:spPr bwMode="auto">
            <a:xfrm>
              <a:off x="4111506" y="2037179"/>
              <a:ext cx="5113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cxnSp>
          <p:nvCxnSpPr>
            <p:cNvPr id="361" name="Straight Connector 360">
              <a:extLst>
                <a:ext uri="{FF2B5EF4-FFF2-40B4-BE49-F238E27FC236}">
                  <a16:creationId xmlns:a16="http://schemas.microsoft.com/office/drawing/2014/main" id="{399A0521-E3AB-4BD9-9C88-7B1540FD7D32}"/>
                </a:ext>
              </a:extLst>
            </p:cNvPr>
            <p:cNvCxnSpPr>
              <a:cxnSpLocks/>
            </p:cNvCxnSpPr>
            <p:nvPr/>
          </p:nvCxnSpPr>
          <p:spPr bwMode="auto">
            <a:xfrm rot="5400000">
              <a:off x="4609573" y="3925119"/>
              <a:ext cx="52753" cy="0"/>
            </a:xfrm>
            <a:prstGeom prst="line">
              <a:avLst/>
            </a:prstGeom>
            <a:noFill/>
            <a:ln w="28575" cap="flat" cmpd="sng" algn="ctr">
              <a:solidFill>
                <a:schemeClr val="bg1"/>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B30783A4-7224-4EBB-9932-88E4288EEE13}"/>
                </a:ext>
              </a:extLst>
            </p:cNvPr>
            <p:cNvCxnSpPr>
              <a:cxnSpLocks/>
            </p:cNvCxnSpPr>
            <p:nvPr/>
          </p:nvCxnSpPr>
          <p:spPr bwMode="auto">
            <a:xfrm rot="5400000">
              <a:off x="4896451" y="3925119"/>
              <a:ext cx="52753" cy="0"/>
            </a:xfrm>
            <a:prstGeom prst="line">
              <a:avLst/>
            </a:prstGeom>
            <a:noFill/>
            <a:ln w="28575" cap="flat" cmpd="sng" algn="ctr">
              <a:solidFill>
                <a:schemeClr val="bg1"/>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4DEF73F7-305C-4E22-A61F-003520CB122F}"/>
                </a:ext>
              </a:extLst>
            </p:cNvPr>
            <p:cNvCxnSpPr>
              <a:cxnSpLocks/>
            </p:cNvCxnSpPr>
            <p:nvPr/>
          </p:nvCxnSpPr>
          <p:spPr bwMode="auto">
            <a:xfrm rot="5400000">
              <a:off x="5183329" y="3925119"/>
              <a:ext cx="52753" cy="0"/>
            </a:xfrm>
            <a:prstGeom prst="line">
              <a:avLst/>
            </a:prstGeom>
            <a:noFill/>
            <a:ln w="28575" cap="flat" cmpd="sng" algn="ctr">
              <a:solidFill>
                <a:schemeClr val="bg1"/>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0BF21C3F-B767-4386-B591-F75EAA46563E}"/>
                </a:ext>
              </a:extLst>
            </p:cNvPr>
            <p:cNvCxnSpPr>
              <a:cxnSpLocks/>
            </p:cNvCxnSpPr>
            <p:nvPr/>
          </p:nvCxnSpPr>
          <p:spPr bwMode="auto">
            <a:xfrm rot="5400000">
              <a:off x="5470207" y="3925119"/>
              <a:ext cx="52753" cy="0"/>
            </a:xfrm>
            <a:prstGeom prst="line">
              <a:avLst/>
            </a:prstGeom>
            <a:noFill/>
            <a:ln w="28575" cap="flat" cmpd="sng" algn="ctr">
              <a:solidFill>
                <a:schemeClr val="bg1"/>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E6A81913-86DC-477F-93A1-FCBB71F9B786}"/>
                </a:ext>
              </a:extLst>
            </p:cNvPr>
            <p:cNvCxnSpPr>
              <a:cxnSpLocks/>
            </p:cNvCxnSpPr>
            <p:nvPr/>
          </p:nvCxnSpPr>
          <p:spPr bwMode="auto">
            <a:xfrm rot="5400000">
              <a:off x="5757085" y="3925119"/>
              <a:ext cx="52753" cy="0"/>
            </a:xfrm>
            <a:prstGeom prst="line">
              <a:avLst/>
            </a:prstGeom>
            <a:noFill/>
            <a:ln w="28575" cap="flat" cmpd="sng" algn="ctr">
              <a:solidFill>
                <a:schemeClr val="bg1"/>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144067DF-A45D-4932-9CFD-C88BCAFB2A99}"/>
                </a:ext>
              </a:extLst>
            </p:cNvPr>
            <p:cNvCxnSpPr>
              <a:cxnSpLocks/>
            </p:cNvCxnSpPr>
            <p:nvPr/>
          </p:nvCxnSpPr>
          <p:spPr bwMode="auto">
            <a:xfrm rot="5400000">
              <a:off x="6043963" y="3925119"/>
              <a:ext cx="52753" cy="0"/>
            </a:xfrm>
            <a:prstGeom prst="line">
              <a:avLst/>
            </a:prstGeom>
            <a:noFill/>
            <a:ln w="28575" cap="flat" cmpd="sng" algn="ctr">
              <a:solidFill>
                <a:schemeClr val="bg1"/>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A04073B6-EFB5-43CA-A8C1-B1DCDB17030E}"/>
                </a:ext>
              </a:extLst>
            </p:cNvPr>
            <p:cNvCxnSpPr>
              <a:cxnSpLocks/>
            </p:cNvCxnSpPr>
            <p:nvPr/>
          </p:nvCxnSpPr>
          <p:spPr bwMode="auto">
            <a:xfrm rot="5400000">
              <a:off x="6330841" y="3925119"/>
              <a:ext cx="52753" cy="0"/>
            </a:xfrm>
            <a:prstGeom prst="line">
              <a:avLst/>
            </a:prstGeom>
            <a:noFill/>
            <a:ln w="28575" cap="flat" cmpd="sng" algn="ctr">
              <a:solidFill>
                <a:schemeClr val="bg1"/>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6E399ECC-2F22-4C94-93DC-BFD334EB88E2}"/>
                </a:ext>
              </a:extLst>
            </p:cNvPr>
            <p:cNvCxnSpPr>
              <a:cxnSpLocks/>
            </p:cNvCxnSpPr>
            <p:nvPr/>
          </p:nvCxnSpPr>
          <p:spPr bwMode="auto">
            <a:xfrm rot="5400000">
              <a:off x="6617719" y="3925119"/>
              <a:ext cx="52753" cy="0"/>
            </a:xfrm>
            <a:prstGeom prst="line">
              <a:avLst/>
            </a:prstGeom>
            <a:noFill/>
            <a:ln w="28575" cap="flat" cmpd="sng" algn="ctr">
              <a:solidFill>
                <a:schemeClr val="bg1"/>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3BF55D8D-861F-4D76-8AFD-ACBA251D62D0}"/>
                </a:ext>
              </a:extLst>
            </p:cNvPr>
            <p:cNvCxnSpPr>
              <a:cxnSpLocks/>
            </p:cNvCxnSpPr>
            <p:nvPr/>
          </p:nvCxnSpPr>
          <p:spPr bwMode="auto">
            <a:xfrm rot="5400000">
              <a:off x="6904597" y="3925119"/>
              <a:ext cx="52753" cy="0"/>
            </a:xfrm>
            <a:prstGeom prst="line">
              <a:avLst/>
            </a:prstGeom>
            <a:noFill/>
            <a:ln w="28575" cap="flat" cmpd="sng" algn="ctr">
              <a:solidFill>
                <a:schemeClr val="bg1"/>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66EB8FFE-442D-4DE0-B3DC-582142B77935}"/>
                </a:ext>
              </a:extLst>
            </p:cNvPr>
            <p:cNvCxnSpPr>
              <a:cxnSpLocks/>
            </p:cNvCxnSpPr>
            <p:nvPr/>
          </p:nvCxnSpPr>
          <p:spPr bwMode="auto">
            <a:xfrm rot="5400000">
              <a:off x="7191475" y="3925119"/>
              <a:ext cx="52753" cy="0"/>
            </a:xfrm>
            <a:prstGeom prst="line">
              <a:avLst/>
            </a:prstGeom>
            <a:noFill/>
            <a:ln w="28575" cap="flat" cmpd="sng" algn="ctr">
              <a:solidFill>
                <a:schemeClr val="bg1"/>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3B904D5E-4BAC-433D-9514-671FD8A57B11}"/>
                </a:ext>
              </a:extLst>
            </p:cNvPr>
            <p:cNvCxnSpPr>
              <a:cxnSpLocks/>
            </p:cNvCxnSpPr>
            <p:nvPr/>
          </p:nvCxnSpPr>
          <p:spPr bwMode="auto">
            <a:xfrm rot="5400000">
              <a:off x="7478353" y="3925119"/>
              <a:ext cx="52753" cy="0"/>
            </a:xfrm>
            <a:prstGeom prst="line">
              <a:avLst/>
            </a:prstGeom>
            <a:noFill/>
            <a:ln w="28575" cap="flat" cmpd="sng" algn="ctr">
              <a:solidFill>
                <a:schemeClr val="bg1"/>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F6A471C3-B031-48FA-94C4-BC0A6E0E3842}"/>
                </a:ext>
              </a:extLst>
            </p:cNvPr>
            <p:cNvCxnSpPr>
              <a:cxnSpLocks/>
            </p:cNvCxnSpPr>
            <p:nvPr/>
          </p:nvCxnSpPr>
          <p:spPr bwMode="auto">
            <a:xfrm rot="5400000">
              <a:off x="8052104" y="3925119"/>
              <a:ext cx="52753" cy="0"/>
            </a:xfrm>
            <a:prstGeom prst="line">
              <a:avLst/>
            </a:prstGeom>
            <a:noFill/>
            <a:ln w="28575" cap="flat" cmpd="sng" algn="ctr">
              <a:solidFill>
                <a:schemeClr val="bg1"/>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87651685-6FDD-4E79-B898-AD884209AB0F}"/>
                </a:ext>
              </a:extLst>
            </p:cNvPr>
            <p:cNvCxnSpPr>
              <a:cxnSpLocks/>
            </p:cNvCxnSpPr>
            <p:nvPr/>
          </p:nvCxnSpPr>
          <p:spPr bwMode="auto">
            <a:xfrm rot="5400000">
              <a:off x="7765231" y="3925119"/>
              <a:ext cx="52753" cy="0"/>
            </a:xfrm>
            <a:prstGeom prst="line">
              <a:avLst/>
            </a:prstGeom>
            <a:noFill/>
            <a:ln w="28575" cap="flat" cmpd="sng" algn="ctr">
              <a:solidFill>
                <a:schemeClr val="bg1"/>
              </a:solidFill>
              <a:prstDash val="solid"/>
              <a:round/>
              <a:headEnd type="none" w="med" len="med"/>
              <a:tailEnd type="none" w="med" len="med"/>
            </a:ln>
            <a:effectLst/>
          </p:spPr>
        </p:cxnSp>
        <p:sp>
          <p:nvSpPr>
            <p:cNvPr id="375" name="TextBox 374">
              <a:extLst>
                <a:ext uri="{FF2B5EF4-FFF2-40B4-BE49-F238E27FC236}">
                  <a16:creationId xmlns:a16="http://schemas.microsoft.com/office/drawing/2014/main" id="{6AF242B3-ADBE-4F95-A8AC-129438D65E2C}"/>
                </a:ext>
              </a:extLst>
            </p:cNvPr>
            <p:cNvSpPr txBox="1"/>
            <p:nvPr/>
          </p:nvSpPr>
          <p:spPr bwMode="auto">
            <a:xfrm>
              <a:off x="4379541" y="3906448"/>
              <a:ext cx="5113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76" name="TextBox 375">
              <a:extLst>
                <a:ext uri="{FF2B5EF4-FFF2-40B4-BE49-F238E27FC236}">
                  <a16:creationId xmlns:a16="http://schemas.microsoft.com/office/drawing/2014/main" id="{A655354C-139E-4B80-8DE2-320B5D5D843C}"/>
                </a:ext>
              </a:extLst>
            </p:cNvPr>
            <p:cNvSpPr txBox="1"/>
            <p:nvPr/>
          </p:nvSpPr>
          <p:spPr bwMode="auto">
            <a:xfrm>
              <a:off x="4666599" y="3906854"/>
              <a:ext cx="5113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a:t>
              </a:r>
            </a:p>
          </p:txBody>
        </p:sp>
        <p:sp>
          <p:nvSpPr>
            <p:cNvPr id="377" name="TextBox 376">
              <a:extLst>
                <a:ext uri="{FF2B5EF4-FFF2-40B4-BE49-F238E27FC236}">
                  <a16:creationId xmlns:a16="http://schemas.microsoft.com/office/drawing/2014/main" id="{3E4A9E7C-65F2-4E6E-85F8-EC2E681FA952}"/>
                </a:ext>
              </a:extLst>
            </p:cNvPr>
            <p:cNvSpPr txBox="1"/>
            <p:nvPr/>
          </p:nvSpPr>
          <p:spPr bwMode="auto">
            <a:xfrm>
              <a:off x="4953657" y="3907260"/>
              <a:ext cx="5113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a:t>
              </a:r>
            </a:p>
          </p:txBody>
        </p:sp>
        <p:sp>
          <p:nvSpPr>
            <p:cNvPr id="378" name="TextBox 377">
              <a:extLst>
                <a:ext uri="{FF2B5EF4-FFF2-40B4-BE49-F238E27FC236}">
                  <a16:creationId xmlns:a16="http://schemas.microsoft.com/office/drawing/2014/main" id="{1DCC6452-F8CE-47EB-AC39-2AE26B7477EF}"/>
                </a:ext>
              </a:extLst>
            </p:cNvPr>
            <p:cNvSpPr txBox="1"/>
            <p:nvPr/>
          </p:nvSpPr>
          <p:spPr bwMode="auto">
            <a:xfrm>
              <a:off x="5240715" y="3907666"/>
              <a:ext cx="5113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379" name="TextBox 378">
              <a:extLst>
                <a:ext uri="{FF2B5EF4-FFF2-40B4-BE49-F238E27FC236}">
                  <a16:creationId xmlns:a16="http://schemas.microsoft.com/office/drawing/2014/main" id="{928E2ECA-0EFF-495E-A4B5-45A08E720341}"/>
                </a:ext>
              </a:extLst>
            </p:cNvPr>
            <p:cNvSpPr txBox="1"/>
            <p:nvPr/>
          </p:nvSpPr>
          <p:spPr bwMode="auto">
            <a:xfrm>
              <a:off x="5527773" y="3908072"/>
              <a:ext cx="5113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a:t>
              </a:r>
            </a:p>
          </p:txBody>
        </p:sp>
        <p:sp>
          <p:nvSpPr>
            <p:cNvPr id="380" name="TextBox 379">
              <a:extLst>
                <a:ext uri="{FF2B5EF4-FFF2-40B4-BE49-F238E27FC236}">
                  <a16:creationId xmlns:a16="http://schemas.microsoft.com/office/drawing/2014/main" id="{DBDCCA1B-461F-4629-90AD-12D3120DC21A}"/>
                </a:ext>
              </a:extLst>
            </p:cNvPr>
            <p:cNvSpPr txBox="1"/>
            <p:nvPr/>
          </p:nvSpPr>
          <p:spPr bwMode="auto">
            <a:xfrm>
              <a:off x="5814831" y="3908478"/>
              <a:ext cx="5113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381" name="TextBox 380">
              <a:extLst>
                <a:ext uri="{FF2B5EF4-FFF2-40B4-BE49-F238E27FC236}">
                  <a16:creationId xmlns:a16="http://schemas.microsoft.com/office/drawing/2014/main" id="{4AC45C90-57DF-401D-8DE7-55BC3C65AFC2}"/>
                </a:ext>
              </a:extLst>
            </p:cNvPr>
            <p:cNvSpPr txBox="1"/>
            <p:nvPr/>
          </p:nvSpPr>
          <p:spPr bwMode="auto">
            <a:xfrm>
              <a:off x="6101889" y="3908884"/>
              <a:ext cx="5113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382" name="TextBox 381">
              <a:extLst>
                <a:ext uri="{FF2B5EF4-FFF2-40B4-BE49-F238E27FC236}">
                  <a16:creationId xmlns:a16="http://schemas.microsoft.com/office/drawing/2014/main" id="{444B1EB0-4BF0-45A5-B534-94CC75A936FC}"/>
                </a:ext>
              </a:extLst>
            </p:cNvPr>
            <p:cNvSpPr txBox="1"/>
            <p:nvPr/>
          </p:nvSpPr>
          <p:spPr bwMode="auto">
            <a:xfrm>
              <a:off x="6388947" y="3909290"/>
              <a:ext cx="5113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14</a:t>
              </a:r>
            </a:p>
          </p:txBody>
        </p:sp>
        <p:sp>
          <p:nvSpPr>
            <p:cNvPr id="383" name="TextBox 382">
              <a:extLst>
                <a:ext uri="{FF2B5EF4-FFF2-40B4-BE49-F238E27FC236}">
                  <a16:creationId xmlns:a16="http://schemas.microsoft.com/office/drawing/2014/main" id="{3814D032-5B1F-4D85-828E-0EB9D0EE66AF}"/>
                </a:ext>
              </a:extLst>
            </p:cNvPr>
            <p:cNvSpPr txBox="1"/>
            <p:nvPr/>
          </p:nvSpPr>
          <p:spPr bwMode="auto">
            <a:xfrm>
              <a:off x="6676005" y="3909696"/>
              <a:ext cx="5113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16</a:t>
              </a:r>
            </a:p>
          </p:txBody>
        </p:sp>
        <p:sp>
          <p:nvSpPr>
            <p:cNvPr id="384" name="TextBox 383">
              <a:extLst>
                <a:ext uri="{FF2B5EF4-FFF2-40B4-BE49-F238E27FC236}">
                  <a16:creationId xmlns:a16="http://schemas.microsoft.com/office/drawing/2014/main" id="{10A7AC23-1A2C-439F-9FAB-2E54CFDACE97}"/>
                </a:ext>
              </a:extLst>
            </p:cNvPr>
            <p:cNvSpPr txBox="1"/>
            <p:nvPr/>
          </p:nvSpPr>
          <p:spPr bwMode="auto">
            <a:xfrm>
              <a:off x="6963063" y="3910102"/>
              <a:ext cx="5113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385" name="TextBox 384">
              <a:extLst>
                <a:ext uri="{FF2B5EF4-FFF2-40B4-BE49-F238E27FC236}">
                  <a16:creationId xmlns:a16="http://schemas.microsoft.com/office/drawing/2014/main" id="{694D513C-BC9C-4B2A-9ED5-37407D3790A6}"/>
                </a:ext>
              </a:extLst>
            </p:cNvPr>
            <p:cNvSpPr txBox="1"/>
            <p:nvPr/>
          </p:nvSpPr>
          <p:spPr bwMode="auto">
            <a:xfrm>
              <a:off x="7250121" y="3910508"/>
              <a:ext cx="5113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386" name="TextBox 385">
              <a:extLst>
                <a:ext uri="{FF2B5EF4-FFF2-40B4-BE49-F238E27FC236}">
                  <a16:creationId xmlns:a16="http://schemas.microsoft.com/office/drawing/2014/main" id="{62199A2D-3B77-44E5-A989-D38745836A3E}"/>
                </a:ext>
              </a:extLst>
            </p:cNvPr>
            <p:cNvSpPr txBox="1"/>
            <p:nvPr/>
          </p:nvSpPr>
          <p:spPr bwMode="auto">
            <a:xfrm>
              <a:off x="7537179" y="3910914"/>
              <a:ext cx="5113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22</a:t>
              </a:r>
            </a:p>
          </p:txBody>
        </p:sp>
        <p:sp>
          <p:nvSpPr>
            <p:cNvPr id="388" name="Freeform: Shape 387">
              <a:extLst>
                <a:ext uri="{FF2B5EF4-FFF2-40B4-BE49-F238E27FC236}">
                  <a16:creationId xmlns:a16="http://schemas.microsoft.com/office/drawing/2014/main" id="{2A2757B5-2DF2-47A2-8335-442197EE78DD}"/>
                </a:ext>
              </a:extLst>
            </p:cNvPr>
            <p:cNvSpPr/>
            <p:nvPr/>
          </p:nvSpPr>
          <p:spPr bwMode="auto">
            <a:xfrm>
              <a:off x="4652963" y="2212181"/>
              <a:ext cx="2250281" cy="1576388"/>
            </a:xfrm>
            <a:custGeom>
              <a:avLst/>
              <a:gdLst>
                <a:gd name="connsiteX0" fmla="*/ 0 w 2250281"/>
                <a:gd name="connsiteY0" fmla="*/ 0 h 1576388"/>
                <a:gd name="connsiteX1" fmla="*/ 192881 w 2250281"/>
                <a:gd name="connsiteY1" fmla="*/ 0 h 1576388"/>
                <a:gd name="connsiteX2" fmla="*/ 192881 w 2250281"/>
                <a:gd name="connsiteY2" fmla="*/ 26194 h 1576388"/>
                <a:gd name="connsiteX3" fmla="*/ 240506 w 2250281"/>
                <a:gd name="connsiteY3" fmla="*/ 26194 h 1576388"/>
                <a:gd name="connsiteX4" fmla="*/ 240506 w 2250281"/>
                <a:gd name="connsiteY4" fmla="*/ 45244 h 1576388"/>
                <a:gd name="connsiteX5" fmla="*/ 269081 w 2250281"/>
                <a:gd name="connsiteY5" fmla="*/ 45244 h 1576388"/>
                <a:gd name="connsiteX6" fmla="*/ 269081 w 2250281"/>
                <a:gd name="connsiteY6" fmla="*/ 202407 h 1576388"/>
                <a:gd name="connsiteX7" fmla="*/ 428625 w 2250281"/>
                <a:gd name="connsiteY7" fmla="*/ 202407 h 1576388"/>
                <a:gd name="connsiteX8" fmla="*/ 428625 w 2250281"/>
                <a:gd name="connsiteY8" fmla="*/ 250032 h 1576388"/>
                <a:gd name="connsiteX9" fmla="*/ 445293 w 2250281"/>
                <a:gd name="connsiteY9" fmla="*/ 250032 h 1576388"/>
                <a:gd name="connsiteX10" fmla="*/ 445293 w 2250281"/>
                <a:gd name="connsiteY10" fmla="*/ 297657 h 1576388"/>
                <a:gd name="connsiteX11" fmla="*/ 483393 w 2250281"/>
                <a:gd name="connsiteY11" fmla="*/ 297657 h 1576388"/>
                <a:gd name="connsiteX12" fmla="*/ 483393 w 2250281"/>
                <a:gd name="connsiteY12" fmla="*/ 338138 h 1576388"/>
                <a:gd name="connsiteX13" fmla="*/ 514350 w 2250281"/>
                <a:gd name="connsiteY13" fmla="*/ 338138 h 1576388"/>
                <a:gd name="connsiteX14" fmla="*/ 514350 w 2250281"/>
                <a:gd name="connsiteY14" fmla="*/ 516732 h 1576388"/>
                <a:gd name="connsiteX15" fmla="*/ 538162 w 2250281"/>
                <a:gd name="connsiteY15" fmla="*/ 516732 h 1576388"/>
                <a:gd name="connsiteX16" fmla="*/ 538162 w 2250281"/>
                <a:gd name="connsiteY16" fmla="*/ 766763 h 1576388"/>
                <a:gd name="connsiteX17" fmla="*/ 552450 w 2250281"/>
                <a:gd name="connsiteY17" fmla="*/ 766763 h 1576388"/>
                <a:gd name="connsiteX18" fmla="*/ 552450 w 2250281"/>
                <a:gd name="connsiteY18" fmla="*/ 857250 h 1576388"/>
                <a:gd name="connsiteX19" fmla="*/ 609600 w 2250281"/>
                <a:gd name="connsiteY19" fmla="*/ 857250 h 1576388"/>
                <a:gd name="connsiteX20" fmla="*/ 609600 w 2250281"/>
                <a:gd name="connsiteY20" fmla="*/ 938213 h 1576388"/>
                <a:gd name="connsiteX21" fmla="*/ 702468 w 2250281"/>
                <a:gd name="connsiteY21" fmla="*/ 938213 h 1576388"/>
                <a:gd name="connsiteX22" fmla="*/ 702468 w 2250281"/>
                <a:gd name="connsiteY22" fmla="*/ 992982 h 1576388"/>
                <a:gd name="connsiteX23" fmla="*/ 776287 w 2250281"/>
                <a:gd name="connsiteY23" fmla="*/ 992982 h 1576388"/>
                <a:gd name="connsiteX24" fmla="*/ 776287 w 2250281"/>
                <a:gd name="connsiteY24" fmla="*/ 1054894 h 1576388"/>
                <a:gd name="connsiteX25" fmla="*/ 776287 w 2250281"/>
                <a:gd name="connsiteY25" fmla="*/ 1054894 h 1576388"/>
                <a:gd name="connsiteX26" fmla="*/ 776287 w 2250281"/>
                <a:gd name="connsiteY26" fmla="*/ 1078707 h 1576388"/>
                <a:gd name="connsiteX27" fmla="*/ 809625 w 2250281"/>
                <a:gd name="connsiteY27" fmla="*/ 1078707 h 1576388"/>
                <a:gd name="connsiteX28" fmla="*/ 809625 w 2250281"/>
                <a:gd name="connsiteY28" fmla="*/ 1171575 h 1576388"/>
                <a:gd name="connsiteX29" fmla="*/ 1031081 w 2250281"/>
                <a:gd name="connsiteY29" fmla="*/ 1171575 h 1576388"/>
                <a:gd name="connsiteX30" fmla="*/ 1031081 w 2250281"/>
                <a:gd name="connsiteY30" fmla="*/ 1276350 h 1576388"/>
                <a:gd name="connsiteX31" fmla="*/ 1047750 w 2250281"/>
                <a:gd name="connsiteY31" fmla="*/ 1276350 h 1576388"/>
                <a:gd name="connsiteX32" fmla="*/ 1047750 w 2250281"/>
                <a:gd name="connsiteY32" fmla="*/ 1307307 h 1576388"/>
                <a:gd name="connsiteX33" fmla="*/ 1062037 w 2250281"/>
                <a:gd name="connsiteY33" fmla="*/ 1307307 h 1576388"/>
                <a:gd name="connsiteX34" fmla="*/ 1062037 w 2250281"/>
                <a:gd name="connsiteY34" fmla="*/ 1354932 h 1576388"/>
                <a:gd name="connsiteX35" fmla="*/ 1343025 w 2250281"/>
                <a:gd name="connsiteY35" fmla="*/ 1354932 h 1576388"/>
                <a:gd name="connsiteX36" fmla="*/ 1343025 w 2250281"/>
                <a:gd name="connsiteY36" fmla="*/ 1395413 h 1576388"/>
                <a:gd name="connsiteX37" fmla="*/ 1593056 w 2250281"/>
                <a:gd name="connsiteY37" fmla="*/ 1395413 h 1576388"/>
                <a:gd name="connsiteX38" fmla="*/ 1593056 w 2250281"/>
                <a:gd name="connsiteY38" fmla="*/ 1514475 h 1576388"/>
                <a:gd name="connsiteX39" fmla="*/ 1719262 w 2250281"/>
                <a:gd name="connsiteY39" fmla="*/ 1514475 h 1576388"/>
                <a:gd name="connsiteX40" fmla="*/ 1719262 w 2250281"/>
                <a:gd name="connsiteY40" fmla="*/ 1576388 h 1576388"/>
                <a:gd name="connsiteX41" fmla="*/ 2250281 w 2250281"/>
                <a:gd name="connsiteY41" fmla="*/ 1576388 h 1576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250281" h="1576388">
                  <a:moveTo>
                    <a:pt x="0" y="0"/>
                  </a:moveTo>
                  <a:lnTo>
                    <a:pt x="192881" y="0"/>
                  </a:lnTo>
                  <a:lnTo>
                    <a:pt x="192881" y="26194"/>
                  </a:lnTo>
                  <a:lnTo>
                    <a:pt x="240506" y="26194"/>
                  </a:lnTo>
                  <a:lnTo>
                    <a:pt x="240506" y="45244"/>
                  </a:lnTo>
                  <a:lnTo>
                    <a:pt x="269081" y="45244"/>
                  </a:lnTo>
                  <a:lnTo>
                    <a:pt x="269081" y="202407"/>
                  </a:lnTo>
                  <a:lnTo>
                    <a:pt x="428625" y="202407"/>
                  </a:lnTo>
                  <a:lnTo>
                    <a:pt x="428625" y="250032"/>
                  </a:lnTo>
                  <a:lnTo>
                    <a:pt x="445293" y="250032"/>
                  </a:lnTo>
                  <a:lnTo>
                    <a:pt x="445293" y="297657"/>
                  </a:lnTo>
                  <a:lnTo>
                    <a:pt x="483393" y="297657"/>
                  </a:lnTo>
                  <a:lnTo>
                    <a:pt x="483393" y="338138"/>
                  </a:lnTo>
                  <a:lnTo>
                    <a:pt x="514350" y="338138"/>
                  </a:lnTo>
                  <a:lnTo>
                    <a:pt x="514350" y="516732"/>
                  </a:lnTo>
                  <a:lnTo>
                    <a:pt x="538162" y="516732"/>
                  </a:lnTo>
                  <a:lnTo>
                    <a:pt x="538162" y="766763"/>
                  </a:lnTo>
                  <a:lnTo>
                    <a:pt x="552450" y="766763"/>
                  </a:lnTo>
                  <a:lnTo>
                    <a:pt x="552450" y="857250"/>
                  </a:lnTo>
                  <a:lnTo>
                    <a:pt x="609600" y="857250"/>
                  </a:lnTo>
                  <a:lnTo>
                    <a:pt x="609600" y="938213"/>
                  </a:lnTo>
                  <a:lnTo>
                    <a:pt x="702468" y="938213"/>
                  </a:lnTo>
                  <a:lnTo>
                    <a:pt x="702468" y="992982"/>
                  </a:lnTo>
                  <a:lnTo>
                    <a:pt x="776287" y="992982"/>
                  </a:lnTo>
                  <a:lnTo>
                    <a:pt x="776287" y="1054894"/>
                  </a:lnTo>
                  <a:lnTo>
                    <a:pt x="776287" y="1054894"/>
                  </a:lnTo>
                  <a:lnTo>
                    <a:pt x="776287" y="1078707"/>
                  </a:lnTo>
                  <a:lnTo>
                    <a:pt x="809625" y="1078707"/>
                  </a:lnTo>
                  <a:lnTo>
                    <a:pt x="809625" y="1171575"/>
                  </a:lnTo>
                  <a:lnTo>
                    <a:pt x="1031081" y="1171575"/>
                  </a:lnTo>
                  <a:lnTo>
                    <a:pt x="1031081" y="1276350"/>
                  </a:lnTo>
                  <a:lnTo>
                    <a:pt x="1047750" y="1276350"/>
                  </a:lnTo>
                  <a:lnTo>
                    <a:pt x="1047750" y="1307307"/>
                  </a:lnTo>
                  <a:lnTo>
                    <a:pt x="1062037" y="1307307"/>
                  </a:lnTo>
                  <a:lnTo>
                    <a:pt x="1062037" y="1354932"/>
                  </a:lnTo>
                  <a:lnTo>
                    <a:pt x="1343025" y="1354932"/>
                  </a:lnTo>
                  <a:lnTo>
                    <a:pt x="1343025" y="1395413"/>
                  </a:lnTo>
                  <a:lnTo>
                    <a:pt x="1593056" y="1395413"/>
                  </a:lnTo>
                  <a:lnTo>
                    <a:pt x="1593056" y="1514475"/>
                  </a:lnTo>
                  <a:lnTo>
                    <a:pt x="1719262" y="1514475"/>
                  </a:lnTo>
                  <a:lnTo>
                    <a:pt x="1719262" y="1576388"/>
                  </a:lnTo>
                  <a:lnTo>
                    <a:pt x="2250281" y="1576388"/>
                  </a:lnTo>
                </a:path>
              </a:pathLst>
            </a:custGeom>
            <a:noFill/>
            <a:ln w="28575">
              <a:solidFill>
                <a:schemeClr val="accent3"/>
              </a:solidFill>
              <a:miter lim="800000"/>
              <a:headEnd/>
              <a:tailEnd/>
            </a:ln>
          </p:spPr>
          <p:txBody>
            <a:bodyPr rtlCol="0" anchor="ctr"/>
            <a:lstStyle/>
            <a:p>
              <a:pPr algn="ctr"/>
              <a:endParaRPr lang="en-US"/>
            </a:p>
          </p:txBody>
        </p:sp>
        <p:sp>
          <p:nvSpPr>
            <p:cNvPr id="389" name="Freeform: Shape 388">
              <a:extLst>
                <a:ext uri="{FF2B5EF4-FFF2-40B4-BE49-F238E27FC236}">
                  <a16:creationId xmlns:a16="http://schemas.microsoft.com/office/drawing/2014/main" id="{037CD74E-AD8A-46A1-91D8-AF2A44117932}"/>
                </a:ext>
              </a:extLst>
            </p:cNvPr>
            <p:cNvSpPr/>
            <p:nvPr/>
          </p:nvSpPr>
          <p:spPr bwMode="auto">
            <a:xfrm>
              <a:off x="4650581" y="2212181"/>
              <a:ext cx="3436144" cy="1359694"/>
            </a:xfrm>
            <a:custGeom>
              <a:avLst/>
              <a:gdLst>
                <a:gd name="connsiteX0" fmla="*/ 0 w 3436144"/>
                <a:gd name="connsiteY0" fmla="*/ 0 h 1359694"/>
                <a:gd name="connsiteX1" fmla="*/ 197644 w 3436144"/>
                <a:gd name="connsiteY1" fmla="*/ 0 h 1359694"/>
                <a:gd name="connsiteX2" fmla="*/ 197644 w 3436144"/>
                <a:gd name="connsiteY2" fmla="*/ 26194 h 1359694"/>
                <a:gd name="connsiteX3" fmla="*/ 242888 w 3436144"/>
                <a:gd name="connsiteY3" fmla="*/ 26194 h 1359694"/>
                <a:gd name="connsiteX4" fmla="*/ 242888 w 3436144"/>
                <a:gd name="connsiteY4" fmla="*/ 45244 h 1359694"/>
                <a:gd name="connsiteX5" fmla="*/ 273844 w 3436144"/>
                <a:gd name="connsiteY5" fmla="*/ 45244 h 1359694"/>
                <a:gd name="connsiteX6" fmla="*/ 273844 w 3436144"/>
                <a:gd name="connsiteY6" fmla="*/ 202407 h 1359694"/>
                <a:gd name="connsiteX7" fmla="*/ 438150 w 3436144"/>
                <a:gd name="connsiteY7" fmla="*/ 202407 h 1359694"/>
                <a:gd name="connsiteX8" fmla="*/ 438150 w 3436144"/>
                <a:gd name="connsiteY8" fmla="*/ 240507 h 1359694"/>
                <a:gd name="connsiteX9" fmla="*/ 502444 w 3436144"/>
                <a:gd name="connsiteY9" fmla="*/ 240507 h 1359694"/>
                <a:gd name="connsiteX10" fmla="*/ 502444 w 3436144"/>
                <a:gd name="connsiteY10" fmla="*/ 257175 h 1359694"/>
                <a:gd name="connsiteX11" fmla="*/ 531019 w 3436144"/>
                <a:gd name="connsiteY11" fmla="*/ 257175 h 1359694"/>
                <a:gd name="connsiteX12" fmla="*/ 531019 w 3436144"/>
                <a:gd name="connsiteY12" fmla="*/ 319088 h 1359694"/>
                <a:gd name="connsiteX13" fmla="*/ 531019 w 3436144"/>
                <a:gd name="connsiteY13" fmla="*/ 319088 h 1359694"/>
                <a:gd name="connsiteX14" fmla="*/ 531019 w 3436144"/>
                <a:gd name="connsiteY14" fmla="*/ 488157 h 1359694"/>
                <a:gd name="connsiteX15" fmla="*/ 576263 w 3436144"/>
                <a:gd name="connsiteY15" fmla="*/ 488157 h 1359694"/>
                <a:gd name="connsiteX16" fmla="*/ 576263 w 3436144"/>
                <a:gd name="connsiteY16" fmla="*/ 509588 h 1359694"/>
                <a:gd name="connsiteX17" fmla="*/ 666750 w 3436144"/>
                <a:gd name="connsiteY17" fmla="*/ 509588 h 1359694"/>
                <a:gd name="connsiteX18" fmla="*/ 666750 w 3436144"/>
                <a:gd name="connsiteY18" fmla="*/ 531019 h 1359694"/>
                <a:gd name="connsiteX19" fmla="*/ 702469 w 3436144"/>
                <a:gd name="connsiteY19" fmla="*/ 531019 h 1359694"/>
                <a:gd name="connsiteX20" fmla="*/ 702469 w 3436144"/>
                <a:gd name="connsiteY20" fmla="*/ 557213 h 1359694"/>
                <a:gd name="connsiteX21" fmla="*/ 766763 w 3436144"/>
                <a:gd name="connsiteY21" fmla="*/ 557213 h 1359694"/>
                <a:gd name="connsiteX22" fmla="*/ 766763 w 3436144"/>
                <a:gd name="connsiteY22" fmla="*/ 583407 h 1359694"/>
                <a:gd name="connsiteX23" fmla="*/ 797719 w 3436144"/>
                <a:gd name="connsiteY23" fmla="*/ 583407 h 1359694"/>
                <a:gd name="connsiteX24" fmla="*/ 797719 w 3436144"/>
                <a:gd name="connsiteY24" fmla="*/ 633413 h 1359694"/>
                <a:gd name="connsiteX25" fmla="*/ 809625 w 3436144"/>
                <a:gd name="connsiteY25" fmla="*/ 633413 h 1359694"/>
                <a:gd name="connsiteX26" fmla="*/ 809625 w 3436144"/>
                <a:gd name="connsiteY26" fmla="*/ 666750 h 1359694"/>
                <a:gd name="connsiteX27" fmla="*/ 823913 w 3436144"/>
                <a:gd name="connsiteY27" fmla="*/ 666750 h 1359694"/>
                <a:gd name="connsiteX28" fmla="*/ 823913 w 3436144"/>
                <a:gd name="connsiteY28" fmla="*/ 697707 h 1359694"/>
                <a:gd name="connsiteX29" fmla="*/ 838200 w 3436144"/>
                <a:gd name="connsiteY29" fmla="*/ 697707 h 1359694"/>
                <a:gd name="connsiteX30" fmla="*/ 838200 w 3436144"/>
                <a:gd name="connsiteY30" fmla="*/ 731044 h 1359694"/>
                <a:gd name="connsiteX31" fmla="*/ 852488 w 3436144"/>
                <a:gd name="connsiteY31" fmla="*/ 731044 h 1359694"/>
                <a:gd name="connsiteX32" fmla="*/ 852488 w 3436144"/>
                <a:gd name="connsiteY32" fmla="*/ 781050 h 1359694"/>
                <a:gd name="connsiteX33" fmla="*/ 883444 w 3436144"/>
                <a:gd name="connsiteY33" fmla="*/ 781050 h 1359694"/>
                <a:gd name="connsiteX34" fmla="*/ 883444 w 3436144"/>
                <a:gd name="connsiteY34" fmla="*/ 831057 h 1359694"/>
                <a:gd name="connsiteX35" fmla="*/ 902494 w 3436144"/>
                <a:gd name="connsiteY35" fmla="*/ 838200 h 1359694"/>
                <a:gd name="connsiteX36" fmla="*/ 985838 w 3436144"/>
                <a:gd name="connsiteY36" fmla="*/ 838200 h 1359694"/>
                <a:gd name="connsiteX37" fmla="*/ 985838 w 3436144"/>
                <a:gd name="connsiteY37" fmla="*/ 859632 h 1359694"/>
                <a:gd name="connsiteX38" fmla="*/ 1040607 w 3436144"/>
                <a:gd name="connsiteY38" fmla="*/ 859632 h 1359694"/>
                <a:gd name="connsiteX39" fmla="*/ 1040607 w 3436144"/>
                <a:gd name="connsiteY39" fmla="*/ 938213 h 1359694"/>
                <a:gd name="connsiteX40" fmla="*/ 1064419 w 3436144"/>
                <a:gd name="connsiteY40" fmla="*/ 938213 h 1359694"/>
                <a:gd name="connsiteX41" fmla="*/ 1064419 w 3436144"/>
                <a:gd name="connsiteY41" fmla="*/ 997744 h 1359694"/>
                <a:gd name="connsiteX42" fmla="*/ 1331119 w 3436144"/>
                <a:gd name="connsiteY42" fmla="*/ 997744 h 1359694"/>
                <a:gd name="connsiteX43" fmla="*/ 1331119 w 3436144"/>
                <a:gd name="connsiteY43" fmla="*/ 1019175 h 1359694"/>
                <a:gd name="connsiteX44" fmla="*/ 1376363 w 3436144"/>
                <a:gd name="connsiteY44" fmla="*/ 1019175 h 1359694"/>
                <a:gd name="connsiteX45" fmla="*/ 1376363 w 3436144"/>
                <a:gd name="connsiteY45" fmla="*/ 1047750 h 1359694"/>
                <a:gd name="connsiteX46" fmla="*/ 1524000 w 3436144"/>
                <a:gd name="connsiteY46" fmla="*/ 1047750 h 1359694"/>
                <a:gd name="connsiteX47" fmla="*/ 1524000 w 3436144"/>
                <a:gd name="connsiteY47" fmla="*/ 1081088 h 1359694"/>
                <a:gd name="connsiteX48" fmla="*/ 1588294 w 3436144"/>
                <a:gd name="connsiteY48" fmla="*/ 1081088 h 1359694"/>
                <a:gd name="connsiteX49" fmla="*/ 1588294 w 3436144"/>
                <a:gd name="connsiteY49" fmla="*/ 1145382 h 1359694"/>
                <a:gd name="connsiteX50" fmla="*/ 1609725 w 3436144"/>
                <a:gd name="connsiteY50" fmla="*/ 1145382 h 1359694"/>
                <a:gd name="connsiteX51" fmla="*/ 1609725 w 3436144"/>
                <a:gd name="connsiteY51" fmla="*/ 1185863 h 1359694"/>
                <a:gd name="connsiteX52" fmla="*/ 1631157 w 3436144"/>
                <a:gd name="connsiteY52" fmla="*/ 1185863 h 1359694"/>
                <a:gd name="connsiteX53" fmla="*/ 1631157 w 3436144"/>
                <a:gd name="connsiteY53" fmla="*/ 1223963 h 1359694"/>
                <a:gd name="connsiteX54" fmla="*/ 1854994 w 3436144"/>
                <a:gd name="connsiteY54" fmla="*/ 1223963 h 1359694"/>
                <a:gd name="connsiteX55" fmla="*/ 1854994 w 3436144"/>
                <a:gd name="connsiteY55" fmla="*/ 1269207 h 1359694"/>
                <a:gd name="connsiteX56" fmla="*/ 1874044 w 3436144"/>
                <a:gd name="connsiteY56" fmla="*/ 1269207 h 1359694"/>
                <a:gd name="connsiteX57" fmla="*/ 1874044 w 3436144"/>
                <a:gd name="connsiteY57" fmla="*/ 1302544 h 1359694"/>
                <a:gd name="connsiteX58" fmla="*/ 2240757 w 3436144"/>
                <a:gd name="connsiteY58" fmla="*/ 1302544 h 1359694"/>
                <a:gd name="connsiteX59" fmla="*/ 2240757 w 3436144"/>
                <a:gd name="connsiteY59" fmla="*/ 1359694 h 1359694"/>
                <a:gd name="connsiteX60" fmla="*/ 3436144 w 3436144"/>
                <a:gd name="connsiteY60" fmla="*/ 1359694 h 1359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3436144" h="1359694">
                  <a:moveTo>
                    <a:pt x="0" y="0"/>
                  </a:moveTo>
                  <a:lnTo>
                    <a:pt x="197644" y="0"/>
                  </a:lnTo>
                  <a:lnTo>
                    <a:pt x="197644" y="26194"/>
                  </a:lnTo>
                  <a:lnTo>
                    <a:pt x="242888" y="26194"/>
                  </a:lnTo>
                  <a:lnTo>
                    <a:pt x="242888" y="45244"/>
                  </a:lnTo>
                  <a:lnTo>
                    <a:pt x="273844" y="45244"/>
                  </a:lnTo>
                  <a:lnTo>
                    <a:pt x="273844" y="202407"/>
                  </a:lnTo>
                  <a:lnTo>
                    <a:pt x="438150" y="202407"/>
                  </a:lnTo>
                  <a:lnTo>
                    <a:pt x="438150" y="240507"/>
                  </a:lnTo>
                  <a:lnTo>
                    <a:pt x="502444" y="240507"/>
                  </a:lnTo>
                  <a:lnTo>
                    <a:pt x="502444" y="257175"/>
                  </a:lnTo>
                  <a:lnTo>
                    <a:pt x="531019" y="257175"/>
                  </a:lnTo>
                  <a:lnTo>
                    <a:pt x="531019" y="319088"/>
                  </a:lnTo>
                  <a:lnTo>
                    <a:pt x="531019" y="319088"/>
                  </a:lnTo>
                  <a:lnTo>
                    <a:pt x="531019" y="488157"/>
                  </a:lnTo>
                  <a:lnTo>
                    <a:pt x="576263" y="488157"/>
                  </a:lnTo>
                  <a:lnTo>
                    <a:pt x="576263" y="509588"/>
                  </a:lnTo>
                  <a:lnTo>
                    <a:pt x="666750" y="509588"/>
                  </a:lnTo>
                  <a:lnTo>
                    <a:pt x="666750" y="531019"/>
                  </a:lnTo>
                  <a:lnTo>
                    <a:pt x="702469" y="531019"/>
                  </a:lnTo>
                  <a:lnTo>
                    <a:pt x="702469" y="557213"/>
                  </a:lnTo>
                  <a:lnTo>
                    <a:pt x="766763" y="557213"/>
                  </a:lnTo>
                  <a:lnTo>
                    <a:pt x="766763" y="583407"/>
                  </a:lnTo>
                  <a:lnTo>
                    <a:pt x="797719" y="583407"/>
                  </a:lnTo>
                  <a:lnTo>
                    <a:pt x="797719" y="633413"/>
                  </a:lnTo>
                  <a:lnTo>
                    <a:pt x="809625" y="633413"/>
                  </a:lnTo>
                  <a:lnTo>
                    <a:pt x="809625" y="666750"/>
                  </a:lnTo>
                  <a:lnTo>
                    <a:pt x="823913" y="666750"/>
                  </a:lnTo>
                  <a:lnTo>
                    <a:pt x="823913" y="697707"/>
                  </a:lnTo>
                  <a:lnTo>
                    <a:pt x="838200" y="697707"/>
                  </a:lnTo>
                  <a:lnTo>
                    <a:pt x="838200" y="731044"/>
                  </a:lnTo>
                  <a:lnTo>
                    <a:pt x="852488" y="731044"/>
                  </a:lnTo>
                  <a:lnTo>
                    <a:pt x="852488" y="781050"/>
                  </a:lnTo>
                  <a:lnTo>
                    <a:pt x="883444" y="781050"/>
                  </a:lnTo>
                  <a:lnTo>
                    <a:pt x="883444" y="831057"/>
                  </a:lnTo>
                  <a:lnTo>
                    <a:pt x="902494" y="838200"/>
                  </a:lnTo>
                  <a:lnTo>
                    <a:pt x="985838" y="838200"/>
                  </a:lnTo>
                  <a:lnTo>
                    <a:pt x="985838" y="859632"/>
                  </a:lnTo>
                  <a:lnTo>
                    <a:pt x="1040607" y="859632"/>
                  </a:lnTo>
                  <a:lnTo>
                    <a:pt x="1040607" y="938213"/>
                  </a:lnTo>
                  <a:lnTo>
                    <a:pt x="1064419" y="938213"/>
                  </a:lnTo>
                  <a:lnTo>
                    <a:pt x="1064419" y="997744"/>
                  </a:lnTo>
                  <a:lnTo>
                    <a:pt x="1331119" y="997744"/>
                  </a:lnTo>
                  <a:lnTo>
                    <a:pt x="1331119" y="1019175"/>
                  </a:lnTo>
                  <a:lnTo>
                    <a:pt x="1376363" y="1019175"/>
                  </a:lnTo>
                  <a:lnTo>
                    <a:pt x="1376363" y="1047750"/>
                  </a:lnTo>
                  <a:lnTo>
                    <a:pt x="1524000" y="1047750"/>
                  </a:lnTo>
                  <a:lnTo>
                    <a:pt x="1524000" y="1081088"/>
                  </a:lnTo>
                  <a:lnTo>
                    <a:pt x="1588294" y="1081088"/>
                  </a:lnTo>
                  <a:lnTo>
                    <a:pt x="1588294" y="1145382"/>
                  </a:lnTo>
                  <a:lnTo>
                    <a:pt x="1609725" y="1145382"/>
                  </a:lnTo>
                  <a:lnTo>
                    <a:pt x="1609725" y="1185863"/>
                  </a:lnTo>
                  <a:lnTo>
                    <a:pt x="1631157" y="1185863"/>
                  </a:lnTo>
                  <a:lnTo>
                    <a:pt x="1631157" y="1223963"/>
                  </a:lnTo>
                  <a:lnTo>
                    <a:pt x="1854994" y="1223963"/>
                  </a:lnTo>
                  <a:lnTo>
                    <a:pt x="1854994" y="1269207"/>
                  </a:lnTo>
                  <a:lnTo>
                    <a:pt x="1874044" y="1269207"/>
                  </a:lnTo>
                  <a:lnTo>
                    <a:pt x="1874044" y="1302544"/>
                  </a:lnTo>
                  <a:lnTo>
                    <a:pt x="2240757" y="1302544"/>
                  </a:lnTo>
                  <a:lnTo>
                    <a:pt x="2240757" y="1359694"/>
                  </a:lnTo>
                  <a:lnTo>
                    <a:pt x="3436144" y="1359694"/>
                  </a:lnTo>
                </a:path>
              </a:pathLst>
            </a:custGeom>
            <a:noFill/>
            <a:ln w="28575">
              <a:solidFill>
                <a:schemeClr val="accent1"/>
              </a:solidFill>
              <a:miter lim="800000"/>
              <a:headEnd/>
              <a:tailEnd/>
            </a:ln>
          </p:spPr>
          <p:txBody>
            <a:bodyPr rtlCol="0" anchor="ctr"/>
            <a:lstStyle/>
            <a:p>
              <a:pPr algn="ctr"/>
              <a:endParaRPr lang="en-US"/>
            </a:p>
          </p:txBody>
        </p:sp>
        <p:grpSp>
          <p:nvGrpSpPr>
            <p:cNvPr id="392" name="Group 391">
              <a:extLst>
                <a:ext uri="{FF2B5EF4-FFF2-40B4-BE49-F238E27FC236}">
                  <a16:creationId xmlns:a16="http://schemas.microsoft.com/office/drawing/2014/main" id="{0466C840-9774-4920-8809-05D43EAC4976}"/>
                </a:ext>
              </a:extLst>
            </p:cNvPr>
            <p:cNvGrpSpPr/>
            <p:nvPr/>
          </p:nvGrpSpPr>
          <p:grpSpPr>
            <a:xfrm>
              <a:off x="4609781" y="2166186"/>
              <a:ext cx="91990" cy="91990"/>
              <a:chOff x="7172802" y="2618835"/>
              <a:chExt cx="91990" cy="91990"/>
            </a:xfrm>
          </p:grpSpPr>
          <p:cxnSp>
            <p:nvCxnSpPr>
              <p:cNvPr id="390" name="Straight Connector 389">
                <a:extLst>
                  <a:ext uri="{FF2B5EF4-FFF2-40B4-BE49-F238E27FC236}">
                    <a16:creationId xmlns:a16="http://schemas.microsoft.com/office/drawing/2014/main" id="{95BD25FB-049A-487F-9833-2F7E35B77A11}"/>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39875C47-463A-4189-B902-D65FBB83DD2A}"/>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93" name="Group 392">
              <a:extLst>
                <a:ext uri="{FF2B5EF4-FFF2-40B4-BE49-F238E27FC236}">
                  <a16:creationId xmlns:a16="http://schemas.microsoft.com/office/drawing/2014/main" id="{753185D8-0B46-448C-BDD7-A247A1F253A0}"/>
                </a:ext>
              </a:extLst>
            </p:cNvPr>
            <p:cNvGrpSpPr/>
            <p:nvPr/>
          </p:nvGrpSpPr>
          <p:grpSpPr>
            <a:xfrm>
              <a:off x="4797747" y="2190610"/>
              <a:ext cx="91990" cy="91990"/>
              <a:chOff x="7172802" y="2618835"/>
              <a:chExt cx="91990" cy="91990"/>
            </a:xfrm>
          </p:grpSpPr>
          <p:cxnSp>
            <p:nvCxnSpPr>
              <p:cNvPr id="394" name="Straight Connector 393">
                <a:extLst>
                  <a:ext uri="{FF2B5EF4-FFF2-40B4-BE49-F238E27FC236}">
                    <a16:creationId xmlns:a16="http://schemas.microsoft.com/office/drawing/2014/main" id="{DAA88841-A4E4-46A7-8F9E-DDAAA2A1D512}"/>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2D895139-817F-43DA-AEF9-6B3A916F2A77}"/>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96" name="Group 395">
              <a:extLst>
                <a:ext uri="{FF2B5EF4-FFF2-40B4-BE49-F238E27FC236}">
                  <a16:creationId xmlns:a16="http://schemas.microsoft.com/office/drawing/2014/main" id="{8D707818-00D3-47A1-A384-C2BF24B461CF}"/>
                </a:ext>
              </a:extLst>
            </p:cNvPr>
            <p:cNvGrpSpPr/>
            <p:nvPr/>
          </p:nvGrpSpPr>
          <p:grpSpPr>
            <a:xfrm>
              <a:off x="4845193" y="2207319"/>
              <a:ext cx="91990" cy="91990"/>
              <a:chOff x="7172802" y="2618835"/>
              <a:chExt cx="91990" cy="91990"/>
            </a:xfrm>
          </p:grpSpPr>
          <p:cxnSp>
            <p:nvCxnSpPr>
              <p:cNvPr id="397" name="Straight Connector 396">
                <a:extLst>
                  <a:ext uri="{FF2B5EF4-FFF2-40B4-BE49-F238E27FC236}">
                    <a16:creationId xmlns:a16="http://schemas.microsoft.com/office/drawing/2014/main" id="{48F686AE-366D-4983-AFEE-5CEA44660370}"/>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F698DD02-B1A5-4805-9080-8B8F074E1D32}"/>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99" name="Group 398">
              <a:extLst>
                <a:ext uri="{FF2B5EF4-FFF2-40B4-BE49-F238E27FC236}">
                  <a16:creationId xmlns:a16="http://schemas.microsoft.com/office/drawing/2014/main" id="{8ADB1C6D-CEE8-49DD-9FDE-329ACDE78869}"/>
                </a:ext>
              </a:extLst>
            </p:cNvPr>
            <p:cNvGrpSpPr/>
            <p:nvPr/>
          </p:nvGrpSpPr>
          <p:grpSpPr>
            <a:xfrm>
              <a:off x="4794727" y="2175655"/>
              <a:ext cx="91990" cy="91990"/>
              <a:chOff x="7172802" y="2618835"/>
              <a:chExt cx="91990" cy="91990"/>
            </a:xfrm>
          </p:grpSpPr>
          <p:cxnSp>
            <p:nvCxnSpPr>
              <p:cNvPr id="400" name="Straight Connector 399">
                <a:extLst>
                  <a:ext uri="{FF2B5EF4-FFF2-40B4-BE49-F238E27FC236}">
                    <a16:creationId xmlns:a16="http://schemas.microsoft.com/office/drawing/2014/main" id="{CFA77F30-D042-421C-BA20-BFBC24863BB5}"/>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98022C64-B0F8-4D76-AE4C-4D43A90DC725}"/>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402" name="Group 401">
              <a:extLst>
                <a:ext uri="{FF2B5EF4-FFF2-40B4-BE49-F238E27FC236}">
                  <a16:creationId xmlns:a16="http://schemas.microsoft.com/office/drawing/2014/main" id="{1204798C-1666-4C6B-93F3-8E88420A76AD}"/>
                </a:ext>
              </a:extLst>
            </p:cNvPr>
            <p:cNvGrpSpPr/>
            <p:nvPr/>
          </p:nvGrpSpPr>
          <p:grpSpPr>
            <a:xfrm>
              <a:off x="4871469" y="2228543"/>
              <a:ext cx="91990" cy="91990"/>
              <a:chOff x="7172802" y="2618835"/>
              <a:chExt cx="91990" cy="91990"/>
            </a:xfrm>
          </p:grpSpPr>
          <p:cxnSp>
            <p:nvCxnSpPr>
              <p:cNvPr id="403" name="Straight Connector 402">
                <a:extLst>
                  <a:ext uri="{FF2B5EF4-FFF2-40B4-BE49-F238E27FC236}">
                    <a16:creationId xmlns:a16="http://schemas.microsoft.com/office/drawing/2014/main" id="{B3EAEAD4-C7D0-4491-B6EB-E23F94393BB9}"/>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5545F417-0689-439A-8C36-AEAD2AB45A5D}"/>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405" name="Group 404">
              <a:extLst>
                <a:ext uri="{FF2B5EF4-FFF2-40B4-BE49-F238E27FC236}">
                  <a16:creationId xmlns:a16="http://schemas.microsoft.com/office/drawing/2014/main" id="{C9957BDF-10DD-4B11-9883-A8F210F57D04}"/>
                </a:ext>
              </a:extLst>
            </p:cNvPr>
            <p:cNvGrpSpPr/>
            <p:nvPr/>
          </p:nvGrpSpPr>
          <p:grpSpPr>
            <a:xfrm>
              <a:off x="4881872" y="2254341"/>
              <a:ext cx="91990" cy="91990"/>
              <a:chOff x="7172802" y="2618835"/>
              <a:chExt cx="91990" cy="91990"/>
            </a:xfrm>
          </p:grpSpPr>
          <p:cxnSp>
            <p:nvCxnSpPr>
              <p:cNvPr id="406" name="Straight Connector 405">
                <a:extLst>
                  <a:ext uri="{FF2B5EF4-FFF2-40B4-BE49-F238E27FC236}">
                    <a16:creationId xmlns:a16="http://schemas.microsoft.com/office/drawing/2014/main" id="{7B0D68DE-18EB-4AEA-82F3-0FE3E962879F}"/>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407" name="Straight Connector 406">
                <a:extLst>
                  <a:ext uri="{FF2B5EF4-FFF2-40B4-BE49-F238E27FC236}">
                    <a16:creationId xmlns:a16="http://schemas.microsoft.com/office/drawing/2014/main" id="{5C74356B-1C42-4EFB-86EF-821739DA4676}"/>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408" name="Group 407">
              <a:extLst>
                <a:ext uri="{FF2B5EF4-FFF2-40B4-BE49-F238E27FC236}">
                  <a16:creationId xmlns:a16="http://schemas.microsoft.com/office/drawing/2014/main" id="{E88CC242-9D04-4176-BC04-E3CB35941189}"/>
                </a:ext>
              </a:extLst>
            </p:cNvPr>
            <p:cNvGrpSpPr/>
            <p:nvPr/>
          </p:nvGrpSpPr>
          <p:grpSpPr>
            <a:xfrm>
              <a:off x="4883572" y="2293903"/>
              <a:ext cx="91990" cy="91990"/>
              <a:chOff x="7172802" y="2618835"/>
              <a:chExt cx="91990" cy="91990"/>
            </a:xfrm>
          </p:grpSpPr>
          <p:cxnSp>
            <p:nvCxnSpPr>
              <p:cNvPr id="409" name="Straight Connector 408">
                <a:extLst>
                  <a:ext uri="{FF2B5EF4-FFF2-40B4-BE49-F238E27FC236}">
                    <a16:creationId xmlns:a16="http://schemas.microsoft.com/office/drawing/2014/main" id="{EECA8E11-0016-4DBA-91EB-7870686DBB81}"/>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410" name="Straight Connector 409">
                <a:extLst>
                  <a:ext uri="{FF2B5EF4-FFF2-40B4-BE49-F238E27FC236}">
                    <a16:creationId xmlns:a16="http://schemas.microsoft.com/office/drawing/2014/main" id="{F7B6AC5A-65B0-478A-BFC9-D3BB01F8E37B}"/>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411" name="Group 410">
              <a:extLst>
                <a:ext uri="{FF2B5EF4-FFF2-40B4-BE49-F238E27FC236}">
                  <a16:creationId xmlns:a16="http://schemas.microsoft.com/office/drawing/2014/main" id="{5A182F53-8E18-48A2-9969-56B7E21B8E9F}"/>
                </a:ext>
              </a:extLst>
            </p:cNvPr>
            <p:cNvGrpSpPr/>
            <p:nvPr/>
          </p:nvGrpSpPr>
          <p:grpSpPr>
            <a:xfrm>
              <a:off x="4886717" y="2354056"/>
              <a:ext cx="91990" cy="91990"/>
              <a:chOff x="7172802" y="2618835"/>
              <a:chExt cx="91990" cy="91990"/>
            </a:xfrm>
          </p:grpSpPr>
          <p:cxnSp>
            <p:nvCxnSpPr>
              <p:cNvPr id="412" name="Straight Connector 411">
                <a:extLst>
                  <a:ext uri="{FF2B5EF4-FFF2-40B4-BE49-F238E27FC236}">
                    <a16:creationId xmlns:a16="http://schemas.microsoft.com/office/drawing/2014/main" id="{94696823-6D8F-469E-B7C6-2B56C5030101}"/>
                  </a:ext>
                </a:extLst>
              </p:cNvPr>
              <p:cNvCxnSpPr>
                <a:cxnSpLocks/>
              </p:cNvCxnSpPr>
              <p:nvPr/>
            </p:nvCxnSpPr>
            <p:spPr bwMode="auto">
              <a:xfrm>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413" name="Straight Connector 412">
                <a:extLst>
                  <a:ext uri="{FF2B5EF4-FFF2-40B4-BE49-F238E27FC236}">
                    <a16:creationId xmlns:a16="http://schemas.microsoft.com/office/drawing/2014/main" id="{69960C93-79C9-4303-A680-6A1F7C58341C}"/>
                  </a:ext>
                </a:extLst>
              </p:cNvPr>
              <p:cNvCxnSpPr>
                <a:cxnSpLocks/>
              </p:cNvCxnSpPr>
              <p:nvPr/>
            </p:nvCxnSpPr>
            <p:spPr bwMode="auto">
              <a:xfrm rot="5400000">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14" name="Group 413">
              <a:extLst>
                <a:ext uri="{FF2B5EF4-FFF2-40B4-BE49-F238E27FC236}">
                  <a16:creationId xmlns:a16="http://schemas.microsoft.com/office/drawing/2014/main" id="{BE11A345-A5F1-40E5-B8AE-0B3AC5D7E979}"/>
                </a:ext>
              </a:extLst>
            </p:cNvPr>
            <p:cNvGrpSpPr/>
            <p:nvPr/>
          </p:nvGrpSpPr>
          <p:grpSpPr>
            <a:xfrm>
              <a:off x="4885929" y="2370531"/>
              <a:ext cx="91990" cy="91990"/>
              <a:chOff x="7172802" y="2618835"/>
              <a:chExt cx="91990" cy="91990"/>
            </a:xfrm>
          </p:grpSpPr>
          <p:cxnSp>
            <p:nvCxnSpPr>
              <p:cNvPr id="415" name="Straight Connector 414">
                <a:extLst>
                  <a:ext uri="{FF2B5EF4-FFF2-40B4-BE49-F238E27FC236}">
                    <a16:creationId xmlns:a16="http://schemas.microsoft.com/office/drawing/2014/main" id="{D4D27045-DDC2-47C8-8FF0-D55A09087BBC}"/>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079F2A41-7A17-404A-B188-F1739EECDDD6}"/>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417" name="Group 416">
              <a:extLst>
                <a:ext uri="{FF2B5EF4-FFF2-40B4-BE49-F238E27FC236}">
                  <a16:creationId xmlns:a16="http://schemas.microsoft.com/office/drawing/2014/main" id="{4158D85E-001B-4421-BD18-1BFD3D2B552A}"/>
                </a:ext>
              </a:extLst>
            </p:cNvPr>
            <p:cNvGrpSpPr/>
            <p:nvPr/>
          </p:nvGrpSpPr>
          <p:grpSpPr>
            <a:xfrm>
              <a:off x="5011931" y="2410576"/>
              <a:ext cx="91990" cy="91990"/>
              <a:chOff x="7172802" y="2618835"/>
              <a:chExt cx="91990" cy="91990"/>
            </a:xfrm>
          </p:grpSpPr>
          <p:cxnSp>
            <p:nvCxnSpPr>
              <p:cNvPr id="418" name="Straight Connector 417">
                <a:extLst>
                  <a:ext uri="{FF2B5EF4-FFF2-40B4-BE49-F238E27FC236}">
                    <a16:creationId xmlns:a16="http://schemas.microsoft.com/office/drawing/2014/main" id="{C5EDCDF3-8E72-47E3-95B6-7E997F3C88BD}"/>
                  </a:ext>
                </a:extLst>
              </p:cNvPr>
              <p:cNvCxnSpPr>
                <a:cxnSpLocks/>
              </p:cNvCxnSpPr>
              <p:nvPr/>
            </p:nvCxnSpPr>
            <p:spPr bwMode="auto">
              <a:xfrm>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7963E70A-1755-46B7-AC85-5104B18D665B}"/>
                  </a:ext>
                </a:extLst>
              </p:cNvPr>
              <p:cNvCxnSpPr>
                <a:cxnSpLocks/>
              </p:cNvCxnSpPr>
              <p:nvPr/>
            </p:nvCxnSpPr>
            <p:spPr bwMode="auto">
              <a:xfrm rot="5400000">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20" name="Group 419">
              <a:extLst>
                <a:ext uri="{FF2B5EF4-FFF2-40B4-BE49-F238E27FC236}">
                  <a16:creationId xmlns:a16="http://schemas.microsoft.com/office/drawing/2014/main" id="{B4EF444A-7863-422A-B529-DCB883B371BC}"/>
                </a:ext>
              </a:extLst>
            </p:cNvPr>
            <p:cNvGrpSpPr/>
            <p:nvPr/>
          </p:nvGrpSpPr>
          <p:grpSpPr>
            <a:xfrm>
              <a:off x="5044985" y="2462857"/>
              <a:ext cx="91990" cy="91990"/>
              <a:chOff x="7172802" y="2618835"/>
              <a:chExt cx="91990" cy="91990"/>
            </a:xfrm>
          </p:grpSpPr>
          <p:cxnSp>
            <p:nvCxnSpPr>
              <p:cNvPr id="421" name="Straight Connector 420">
                <a:extLst>
                  <a:ext uri="{FF2B5EF4-FFF2-40B4-BE49-F238E27FC236}">
                    <a16:creationId xmlns:a16="http://schemas.microsoft.com/office/drawing/2014/main" id="{A7184F27-97AE-40C1-AE7B-ABB562879E52}"/>
                  </a:ext>
                </a:extLst>
              </p:cNvPr>
              <p:cNvCxnSpPr>
                <a:cxnSpLocks/>
              </p:cNvCxnSpPr>
              <p:nvPr/>
            </p:nvCxnSpPr>
            <p:spPr bwMode="auto">
              <a:xfrm>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1968935A-E357-4F15-828F-51B9318D4B61}"/>
                  </a:ext>
                </a:extLst>
              </p:cNvPr>
              <p:cNvCxnSpPr>
                <a:cxnSpLocks/>
              </p:cNvCxnSpPr>
              <p:nvPr/>
            </p:nvCxnSpPr>
            <p:spPr bwMode="auto">
              <a:xfrm rot="5400000">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23" name="Group 422">
              <a:extLst>
                <a:ext uri="{FF2B5EF4-FFF2-40B4-BE49-F238E27FC236}">
                  <a16:creationId xmlns:a16="http://schemas.microsoft.com/office/drawing/2014/main" id="{EF2602DB-3190-41B4-8156-273E7F8E8471}"/>
                </a:ext>
              </a:extLst>
            </p:cNvPr>
            <p:cNvGrpSpPr/>
            <p:nvPr/>
          </p:nvGrpSpPr>
          <p:grpSpPr>
            <a:xfrm>
              <a:off x="5088342" y="2474098"/>
              <a:ext cx="91990" cy="91990"/>
              <a:chOff x="7172802" y="2618835"/>
              <a:chExt cx="91990" cy="91990"/>
            </a:xfrm>
          </p:grpSpPr>
          <p:cxnSp>
            <p:nvCxnSpPr>
              <p:cNvPr id="424" name="Straight Connector 423">
                <a:extLst>
                  <a:ext uri="{FF2B5EF4-FFF2-40B4-BE49-F238E27FC236}">
                    <a16:creationId xmlns:a16="http://schemas.microsoft.com/office/drawing/2014/main" id="{B0B625F3-EA1C-47B3-9D85-4F5577640E13}"/>
                  </a:ext>
                </a:extLst>
              </p:cNvPr>
              <p:cNvCxnSpPr>
                <a:cxnSpLocks/>
              </p:cNvCxnSpPr>
              <p:nvPr/>
            </p:nvCxnSpPr>
            <p:spPr bwMode="auto">
              <a:xfrm>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470CC607-3154-4F6D-A881-6379A150D86B}"/>
                  </a:ext>
                </a:extLst>
              </p:cNvPr>
              <p:cNvCxnSpPr>
                <a:cxnSpLocks/>
              </p:cNvCxnSpPr>
              <p:nvPr/>
            </p:nvCxnSpPr>
            <p:spPr bwMode="auto">
              <a:xfrm rot="5400000">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26" name="Group 425">
              <a:extLst>
                <a:ext uri="{FF2B5EF4-FFF2-40B4-BE49-F238E27FC236}">
                  <a16:creationId xmlns:a16="http://schemas.microsoft.com/office/drawing/2014/main" id="{A2DE9331-559F-4BFD-BE7A-DAA85E3C46B8}"/>
                </a:ext>
              </a:extLst>
            </p:cNvPr>
            <p:cNvGrpSpPr/>
            <p:nvPr/>
          </p:nvGrpSpPr>
          <p:grpSpPr>
            <a:xfrm>
              <a:off x="5101385" y="2503240"/>
              <a:ext cx="91990" cy="91990"/>
              <a:chOff x="7172802" y="2618835"/>
              <a:chExt cx="91990" cy="91990"/>
            </a:xfrm>
          </p:grpSpPr>
          <p:cxnSp>
            <p:nvCxnSpPr>
              <p:cNvPr id="427" name="Straight Connector 426">
                <a:extLst>
                  <a:ext uri="{FF2B5EF4-FFF2-40B4-BE49-F238E27FC236}">
                    <a16:creationId xmlns:a16="http://schemas.microsoft.com/office/drawing/2014/main" id="{A12529BB-AAFF-49C9-BA97-C5B66F9E889C}"/>
                  </a:ext>
                </a:extLst>
              </p:cNvPr>
              <p:cNvCxnSpPr>
                <a:cxnSpLocks/>
              </p:cNvCxnSpPr>
              <p:nvPr/>
            </p:nvCxnSpPr>
            <p:spPr bwMode="auto">
              <a:xfrm>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428" name="Straight Connector 427">
                <a:extLst>
                  <a:ext uri="{FF2B5EF4-FFF2-40B4-BE49-F238E27FC236}">
                    <a16:creationId xmlns:a16="http://schemas.microsoft.com/office/drawing/2014/main" id="{5476BA88-CBF9-46DA-897F-C1D5D726A862}"/>
                  </a:ext>
                </a:extLst>
              </p:cNvPr>
              <p:cNvCxnSpPr>
                <a:cxnSpLocks/>
              </p:cNvCxnSpPr>
              <p:nvPr/>
            </p:nvCxnSpPr>
            <p:spPr bwMode="auto">
              <a:xfrm rot="5400000">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29" name="Group 428">
              <a:extLst>
                <a:ext uri="{FF2B5EF4-FFF2-40B4-BE49-F238E27FC236}">
                  <a16:creationId xmlns:a16="http://schemas.microsoft.com/office/drawing/2014/main" id="{A543023B-A2DD-4E45-9CA7-B8B4603C1463}"/>
                </a:ext>
              </a:extLst>
            </p:cNvPr>
            <p:cNvGrpSpPr/>
            <p:nvPr/>
          </p:nvGrpSpPr>
          <p:grpSpPr>
            <a:xfrm>
              <a:off x="5118336" y="2543360"/>
              <a:ext cx="91990" cy="91990"/>
              <a:chOff x="7172802" y="2618835"/>
              <a:chExt cx="91990" cy="91990"/>
            </a:xfrm>
          </p:grpSpPr>
          <p:cxnSp>
            <p:nvCxnSpPr>
              <p:cNvPr id="430" name="Straight Connector 429">
                <a:extLst>
                  <a:ext uri="{FF2B5EF4-FFF2-40B4-BE49-F238E27FC236}">
                    <a16:creationId xmlns:a16="http://schemas.microsoft.com/office/drawing/2014/main" id="{3B13FFF7-415F-4D6D-9006-414CEA24AC35}"/>
                  </a:ext>
                </a:extLst>
              </p:cNvPr>
              <p:cNvCxnSpPr>
                <a:cxnSpLocks/>
              </p:cNvCxnSpPr>
              <p:nvPr/>
            </p:nvCxnSpPr>
            <p:spPr bwMode="auto">
              <a:xfrm>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431" name="Straight Connector 430">
                <a:extLst>
                  <a:ext uri="{FF2B5EF4-FFF2-40B4-BE49-F238E27FC236}">
                    <a16:creationId xmlns:a16="http://schemas.microsoft.com/office/drawing/2014/main" id="{5A07B4B8-4D30-46BE-B352-7B421DD6FD51}"/>
                  </a:ext>
                </a:extLst>
              </p:cNvPr>
              <p:cNvCxnSpPr>
                <a:cxnSpLocks/>
              </p:cNvCxnSpPr>
              <p:nvPr/>
            </p:nvCxnSpPr>
            <p:spPr bwMode="auto">
              <a:xfrm rot="5400000">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32" name="Group 431">
              <a:extLst>
                <a:ext uri="{FF2B5EF4-FFF2-40B4-BE49-F238E27FC236}">
                  <a16:creationId xmlns:a16="http://schemas.microsoft.com/office/drawing/2014/main" id="{1F72933B-8128-4F56-AA8D-73F45FCDDBDA}"/>
                </a:ext>
              </a:extLst>
            </p:cNvPr>
            <p:cNvGrpSpPr/>
            <p:nvPr/>
          </p:nvGrpSpPr>
          <p:grpSpPr>
            <a:xfrm>
              <a:off x="5120396" y="2596247"/>
              <a:ext cx="91990" cy="91990"/>
              <a:chOff x="7172802" y="2618835"/>
              <a:chExt cx="91990" cy="91990"/>
            </a:xfrm>
          </p:grpSpPr>
          <p:cxnSp>
            <p:nvCxnSpPr>
              <p:cNvPr id="433" name="Straight Connector 432">
                <a:extLst>
                  <a:ext uri="{FF2B5EF4-FFF2-40B4-BE49-F238E27FC236}">
                    <a16:creationId xmlns:a16="http://schemas.microsoft.com/office/drawing/2014/main" id="{C1059E02-1177-4E13-AA54-AF6562018C09}"/>
                  </a:ext>
                </a:extLst>
              </p:cNvPr>
              <p:cNvCxnSpPr>
                <a:cxnSpLocks/>
              </p:cNvCxnSpPr>
              <p:nvPr/>
            </p:nvCxnSpPr>
            <p:spPr bwMode="auto">
              <a:xfrm>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A1E2A52E-79DD-46CA-99A4-D6DE5CD96E88}"/>
                  </a:ext>
                </a:extLst>
              </p:cNvPr>
              <p:cNvCxnSpPr>
                <a:cxnSpLocks/>
              </p:cNvCxnSpPr>
              <p:nvPr/>
            </p:nvCxnSpPr>
            <p:spPr bwMode="auto">
              <a:xfrm rot="5400000">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35" name="Group 434">
              <a:extLst>
                <a:ext uri="{FF2B5EF4-FFF2-40B4-BE49-F238E27FC236}">
                  <a16:creationId xmlns:a16="http://schemas.microsoft.com/office/drawing/2014/main" id="{8E23E95A-0552-447F-AE91-93951ED3DE96}"/>
                </a:ext>
              </a:extLst>
            </p:cNvPr>
            <p:cNvGrpSpPr/>
            <p:nvPr/>
          </p:nvGrpSpPr>
          <p:grpSpPr>
            <a:xfrm>
              <a:off x="5145936" y="2594039"/>
              <a:ext cx="91990" cy="91990"/>
              <a:chOff x="7172802" y="2618835"/>
              <a:chExt cx="91990" cy="91990"/>
            </a:xfrm>
          </p:grpSpPr>
          <p:cxnSp>
            <p:nvCxnSpPr>
              <p:cNvPr id="436" name="Straight Connector 435">
                <a:extLst>
                  <a:ext uri="{FF2B5EF4-FFF2-40B4-BE49-F238E27FC236}">
                    <a16:creationId xmlns:a16="http://schemas.microsoft.com/office/drawing/2014/main" id="{6BD12231-7475-4FE3-9657-9DEE64E68B91}"/>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F4DF0C7D-2B61-432B-A820-6CD3E2FBC197}"/>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438" name="Group 437">
              <a:extLst>
                <a:ext uri="{FF2B5EF4-FFF2-40B4-BE49-F238E27FC236}">
                  <a16:creationId xmlns:a16="http://schemas.microsoft.com/office/drawing/2014/main" id="{81038526-3CAF-4FFC-B4D0-D548B1434704}"/>
                </a:ext>
              </a:extLst>
            </p:cNvPr>
            <p:cNvGrpSpPr/>
            <p:nvPr/>
          </p:nvGrpSpPr>
          <p:grpSpPr>
            <a:xfrm>
              <a:off x="5022335" y="2382108"/>
              <a:ext cx="91990" cy="91990"/>
              <a:chOff x="7172802" y="2618835"/>
              <a:chExt cx="91990" cy="91990"/>
            </a:xfrm>
          </p:grpSpPr>
          <p:cxnSp>
            <p:nvCxnSpPr>
              <p:cNvPr id="439" name="Straight Connector 438">
                <a:extLst>
                  <a:ext uri="{FF2B5EF4-FFF2-40B4-BE49-F238E27FC236}">
                    <a16:creationId xmlns:a16="http://schemas.microsoft.com/office/drawing/2014/main" id="{E5B947BE-1E59-44CD-A9A9-459C64892CCB}"/>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440" name="Straight Connector 439">
                <a:extLst>
                  <a:ext uri="{FF2B5EF4-FFF2-40B4-BE49-F238E27FC236}">
                    <a16:creationId xmlns:a16="http://schemas.microsoft.com/office/drawing/2014/main" id="{542D1383-E5DA-4CBE-B3E3-A38812EC1975}"/>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441" name="Group 440">
              <a:extLst>
                <a:ext uri="{FF2B5EF4-FFF2-40B4-BE49-F238E27FC236}">
                  <a16:creationId xmlns:a16="http://schemas.microsoft.com/office/drawing/2014/main" id="{710AE412-168D-42FE-ABE0-D27C9FCD8149}"/>
                </a:ext>
              </a:extLst>
            </p:cNvPr>
            <p:cNvGrpSpPr/>
            <p:nvPr/>
          </p:nvGrpSpPr>
          <p:grpSpPr>
            <a:xfrm>
              <a:off x="5074401" y="2406521"/>
              <a:ext cx="91990" cy="91990"/>
              <a:chOff x="7172802" y="2618835"/>
              <a:chExt cx="91990" cy="91990"/>
            </a:xfrm>
          </p:grpSpPr>
          <p:cxnSp>
            <p:nvCxnSpPr>
              <p:cNvPr id="442" name="Straight Connector 441">
                <a:extLst>
                  <a:ext uri="{FF2B5EF4-FFF2-40B4-BE49-F238E27FC236}">
                    <a16:creationId xmlns:a16="http://schemas.microsoft.com/office/drawing/2014/main" id="{8EC50119-9B0B-4E5F-9FD0-D63D34A6DB50}"/>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443" name="Straight Connector 442">
                <a:extLst>
                  <a:ext uri="{FF2B5EF4-FFF2-40B4-BE49-F238E27FC236}">
                    <a16:creationId xmlns:a16="http://schemas.microsoft.com/office/drawing/2014/main" id="{8216C77F-162E-45F9-B799-F6CF81AA680D}"/>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444" name="Group 443">
              <a:extLst>
                <a:ext uri="{FF2B5EF4-FFF2-40B4-BE49-F238E27FC236}">
                  <a16:creationId xmlns:a16="http://schemas.microsoft.com/office/drawing/2014/main" id="{E3ECC44A-CDA1-41B2-B089-3D0939A63A95}"/>
                </a:ext>
              </a:extLst>
            </p:cNvPr>
            <p:cNvGrpSpPr/>
            <p:nvPr/>
          </p:nvGrpSpPr>
          <p:grpSpPr>
            <a:xfrm>
              <a:off x="5101183" y="2416862"/>
              <a:ext cx="91990" cy="91990"/>
              <a:chOff x="7172802" y="2618835"/>
              <a:chExt cx="91990" cy="91990"/>
            </a:xfrm>
          </p:grpSpPr>
          <p:cxnSp>
            <p:nvCxnSpPr>
              <p:cNvPr id="445" name="Straight Connector 444">
                <a:extLst>
                  <a:ext uri="{FF2B5EF4-FFF2-40B4-BE49-F238E27FC236}">
                    <a16:creationId xmlns:a16="http://schemas.microsoft.com/office/drawing/2014/main" id="{A133842A-35F1-4558-8B1B-2CC7FEF256D2}"/>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446" name="Straight Connector 445">
                <a:extLst>
                  <a:ext uri="{FF2B5EF4-FFF2-40B4-BE49-F238E27FC236}">
                    <a16:creationId xmlns:a16="http://schemas.microsoft.com/office/drawing/2014/main" id="{691FA04B-23A9-4C84-807D-2D6BE53013FE}"/>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447" name="Group 446">
              <a:extLst>
                <a:ext uri="{FF2B5EF4-FFF2-40B4-BE49-F238E27FC236}">
                  <a16:creationId xmlns:a16="http://schemas.microsoft.com/office/drawing/2014/main" id="{55B2EE13-31EF-4318-8A1B-B59B300CD914}"/>
                </a:ext>
              </a:extLst>
            </p:cNvPr>
            <p:cNvGrpSpPr/>
            <p:nvPr/>
          </p:nvGrpSpPr>
          <p:grpSpPr>
            <a:xfrm>
              <a:off x="5131279" y="2456100"/>
              <a:ext cx="91990" cy="91990"/>
              <a:chOff x="7172802" y="2618835"/>
              <a:chExt cx="91990" cy="91990"/>
            </a:xfrm>
          </p:grpSpPr>
          <p:cxnSp>
            <p:nvCxnSpPr>
              <p:cNvPr id="448" name="Straight Connector 447">
                <a:extLst>
                  <a:ext uri="{FF2B5EF4-FFF2-40B4-BE49-F238E27FC236}">
                    <a16:creationId xmlns:a16="http://schemas.microsoft.com/office/drawing/2014/main" id="{F4528651-CFF1-4D34-B1F9-FB8FDEE00C34}"/>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449" name="Straight Connector 448">
                <a:extLst>
                  <a:ext uri="{FF2B5EF4-FFF2-40B4-BE49-F238E27FC236}">
                    <a16:creationId xmlns:a16="http://schemas.microsoft.com/office/drawing/2014/main" id="{48F0951B-AF45-4B36-9196-A755A63189C1}"/>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450" name="Group 449">
              <a:extLst>
                <a:ext uri="{FF2B5EF4-FFF2-40B4-BE49-F238E27FC236}">
                  <a16:creationId xmlns:a16="http://schemas.microsoft.com/office/drawing/2014/main" id="{D226CF70-84F7-4D53-96E0-ECD254B28345}"/>
                </a:ext>
              </a:extLst>
            </p:cNvPr>
            <p:cNvGrpSpPr/>
            <p:nvPr/>
          </p:nvGrpSpPr>
          <p:grpSpPr>
            <a:xfrm>
              <a:off x="5134337" y="2484042"/>
              <a:ext cx="91990" cy="91990"/>
              <a:chOff x="7172802" y="2618835"/>
              <a:chExt cx="91990" cy="91990"/>
            </a:xfrm>
          </p:grpSpPr>
          <p:cxnSp>
            <p:nvCxnSpPr>
              <p:cNvPr id="451" name="Straight Connector 450">
                <a:extLst>
                  <a:ext uri="{FF2B5EF4-FFF2-40B4-BE49-F238E27FC236}">
                    <a16:creationId xmlns:a16="http://schemas.microsoft.com/office/drawing/2014/main" id="{2981A693-9166-4D9F-B980-93CA3DEED5C3}"/>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452" name="Straight Connector 451">
                <a:extLst>
                  <a:ext uri="{FF2B5EF4-FFF2-40B4-BE49-F238E27FC236}">
                    <a16:creationId xmlns:a16="http://schemas.microsoft.com/office/drawing/2014/main" id="{0298753E-D190-459F-A0E3-4586C7C9F9AA}"/>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456" name="Group 455">
              <a:extLst>
                <a:ext uri="{FF2B5EF4-FFF2-40B4-BE49-F238E27FC236}">
                  <a16:creationId xmlns:a16="http://schemas.microsoft.com/office/drawing/2014/main" id="{C705AAB2-29AB-4788-B3E2-5F00BCA86AB1}"/>
                </a:ext>
              </a:extLst>
            </p:cNvPr>
            <p:cNvGrpSpPr/>
            <p:nvPr/>
          </p:nvGrpSpPr>
          <p:grpSpPr>
            <a:xfrm>
              <a:off x="5120396" y="2672677"/>
              <a:ext cx="91990" cy="91990"/>
              <a:chOff x="7172802" y="2618835"/>
              <a:chExt cx="91990" cy="91990"/>
            </a:xfrm>
          </p:grpSpPr>
          <p:cxnSp>
            <p:nvCxnSpPr>
              <p:cNvPr id="457" name="Straight Connector 456">
                <a:extLst>
                  <a:ext uri="{FF2B5EF4-FFF2-40B4-BE49-F238E27FC236}">
                    <a16:creationId xmlns:a16="http://schemas.microsoft.com/office/drawing/2014/main" id="{FB5D99B0-B8B1-4C01-A646-5C2BBD319779}"/>
                  </a:ext>
                </a:extLst>
              </p:cNvPr>
              <p:cNvCxnSpPr>
                <a:cxnSpLocks/>
              </p:cNvCxnSpPr>
              <p:nvPr/>
            </p:nvCxnSpPr>
            <p:spPr bwMode="auto">
              <a:xfrm>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458" name="Straight Connector 457">
                <a:extLst>
                  <a:ext uri="{FF2B5EF4-FFF2-40B4-BE49-F238E27FC236}">
                    <a16:creationId xmlns:a16="http://schemas.microsoft.com/office/drawing/2014/main" id="{3645D62E-CD58-4346-AA00-A56735C22F11}"/>
                  </a:ext>
                </a:extLst>
              </p:cNvPr>
              <p:cNvCxnSpPr>
                <a:cxnSpLocks/>
              </p:cNvCxnSpPr>
              <p:nvPr/>
            </p:nvCxnSpPr>
            <p:spPr bwMode="auto">
              <a:xfrm rot="5400000">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59" name="Group 458">
              <a:extLst>
                <a:ext uri="{FF2B5EF4-FFF2-40B4-BE49-F238E27FC236}">
                  <a16:creationId xmlns:a16="http://schemas.microsoft.com/office/drawing/2014/main" id="{6BF0E8F0-17BB-4EFF-8DF8-AC80179455CD}"/>
                </a:ext>
              </a:extLst>
            </p:cNvPr>
            <p:cNvGrpSpPr/>
            <p:nvPr/>
          </p:nvGrpSpPr>
          <p:grpSpPr>
            <a:xfrm>
              <a:off x="5138207" y="2717686"/>
              <a:ext cx="91990" cy="91990"/>
              <a:chOff x="7172802" y="2618835"/>
              <a:chExt cx="91990" cy="91990"/>
            </a:xfrm>
          </p:grpSpPr>
          <p:cxnSp>
            <p:nvCxnSpPr>
              <p:cNvPr id="460" name="Straight Connector 459">
                <a:extLst>
                  <a:ext uri="{FF2B5EF4-FFF2-40B4-BE49-F238E27FC236}">
                    <a16:creationId xmlns:a16="http://schemas.microsoft.com/office/drawing/2014/main" id="{2CDB6454-F7F8-472F-A633-B1254A1E0651}"/>
                  </a:ext>
                </a:extLst>
              </p:cNvPr>
              <p:cNvCxnSpPr>
                <a:cxnSpLocks/>
              </p:cNvCxnSpPr>
              <p:nvPr/>
            </p:nvCxnSpPr>
            <p:spPr bwMode="auto">
              <a:xfrm>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461" name="Straight Connector 460">
                <a:extLst>
                  <a:ext uri="{FF2B5EF4-FFF2-40B4-BE49-F238E27FC236}">
                    <a16:creationId xmlns:a16="http://schemas.microsoft.com/office/drawing/2014/main" id="{BF569817-3E3F-47B0-AFF6-804CEFF9D41C}"/>
                  </a:ext>
                </a:extLst>
              </p:cNvPr>
              <p:cNvCxnSpPr>
                <a:cxnSpLocks/>
              </p:cNvCxnSpPr>
              <p:nvPr/>
            </p:nvCxnSpPr>
            <p:spPr bwMode="auto">
              <a:xfrm rot="5400000">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62" name="Group 461">
              <a:extLst>
                <a:ext uri="{FF2B5EF4-FFF2-40B4-BE49-F238E27FC236}">
                  <a16:creationId xmlns:a16="http://schemas.microsoft.com/office/drawing/2014/main" id="{BCFEACB3-FF8E-4599-85BB-4EC40D539749}"/>
                </a:ext>
              </a:extLst>
            </p:cNvPr>
            <p:cNvGrpSpPr/>
            <p:nvPr/>
          </p:nvGrpSpPr>
          <p:grpSpPr>
            <a:xfrm>
              <a:off x="5145352" y="2850461"/>
              <a:ext cx="91990" cy="91990"/>
              <a:chOff x="7172802" y="2618835"/>
              <a:chExt cx="91990" cy="91990"/>
            </a:xfrm>
          </p:grpSpPr>
          <p:cxnSp>
            <p:nvCxnSpPr>
              <p:cNvPr id="463" name="Straight Connector 462">
                <a:extLst>
                  <a:ext uri="{FF2B5EF4-FFF2-40B4-BE49-F238E27FC236}">
                    <a16:creationId xmlns:a16="http://schemas.microsoft.com/office/drawing/2014/main" id="{B90FFD55-6DC4-4C74-A6AE-AC62F1BE4AAB}"/>
                  </a:ext>
                </a:extLst>
              </p:cNvPr>
              <p:cNvCxnSpPr>
                <a:cxnSpLocks/>
              </p:cNvCxnSpPr>
              <p:nvPr/>
            </p:nvCxnSpPr>
            <p:spPr bwMode="auto">
              <a:xfrm>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464" name="Straight Connector 463">
                <a:extLst>
                  <a:ext uri="{FF2B5EF4-FFF2-40B4-BE49-F238E27FC236}">
                    <a16:creationId xmlns:a16="http://schemas.microsoft.com/office/drawing/2014/main" id="{3785B934-FF4E-450F-99A4-8FC0D623E730}"/>
                  </a:ext>
                </a:extLst>
              </p:cNvPr>
              <p:cNvCxnSpPr>
                <a:cxnSpLocks/>
              </p:cNvCxnSpPr>
              <p:nvPr/>
            </p:nvCxnSpPr>
            <p:spPr bwMode="auto">
              <a:xfrm rot="5400000">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65" name="Group 464">
              <a:extLst>
                <a:ext uri="{FF2B5EF4-FFF2-40B4-BE49-F238E27FC236}">
                  <a16:creationId xmlns:a16="http://schemas.microsoft.com/office/drawing/2014/main" id="{E0FC7F7A-38B0-4C09-A506-D40D923A592D}"/>
                </a:ext>
              </a:extLst>
            </p:cNvPr>
            <p:cNvGrpSpPr/>
            <p:nvPr/>
          </p:nvGrpSpPr>
          <p:grpSpPr>
            <a:xfrm>
              <a:off x="5144936" y="2926904"/>
              <a:ext cx="91990" cy="91990"/>
              <a:chOff x="7172802" y="2618835"/>
              <a:chExt cx="91990" cy="91990"/>
            </a:xfrm>
          </p:grpSpPr>
          <p:cxnSp>
            <p:nvCxnSpPr>
              <p:cNvPr id="466" name="Straight Connector 465">
                <a:extLst>
                  <a:ext uri="{FF2B5EF4-FFF2-40B4-BE49-F238E27FC236}">
                    <a16:creationId xmlns:a16="http://schemas.microsoft.com/office/drawing/2014/main" id="{6AEC043D-AB2E-4D6D-9430-B12AE3038609}"/>
                  </a:ext>
                </a:extLst>
              </p:cNvPr>
              <p:cNvCxnSpPr>
                <a:cxnSpLocks/>
              </p:cNvCxnSpPr>
              <p:nvPr/>
            </p:nvCxnSpPr>
            <p:spPr bwMode="auto">
              <a:xfrm>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467" name="Straight Connector 466">
                <a:extLst>
                  <a:ext uri="{FF2B5EF4-FFF2-40B4-BE49-F238E27FC236}">
                    <a16:creationId xmlns:a16="http://schemas.microsoft.com/office/drawing/2014/main" id="{9D9BE0E1-6A6D-43FD-AA50-9DDDE1CBB793}"/>
                  </a:ext>
                </a:extLst>
              </p:cNvPr>
              <p:cNvCxnSpPr>
                <a:cxnSpLocks/>
              </p:cNvCxnSpPr>
              <p:nvPr/>
            </p:nvCxnSpPr>
            <p:spPr bwMode="auto">
              <a:xfrm rot="5400000">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68" name="Group 467">
              <a:extLst>
                <a:ext uri="{FF2B5EF4-FFF2-40B4-BE49-F238E27FC236}">
                  <a16:creationId xmlns:a16="http://schemas.microsoft.com/office/drawing/2014/main" id="{B7115455-EAC6-416F-95B0-66B19C3F9C50}"/>
                </a:ext>
              </a:extLst>
            </p:cNvPr>
            <p:cNvGrpSpPr/>
            <p:nvPr/>
          </p:nvGrpSpPr>
          <p:grpSpPr>
            <a:xfrm>
              <a:off x="5147380" y="2979885"/>
              <a:ext cx="91990" cy="91990"/>
              <a:chOff x="7172802" y="2618835"/>
              <a:chExt cx="91990" cy="91990"/>
            </a:xfrm>
          </p:grpSpPr>
          <p:cxnSp>
            <p:nvCxnSpPr>
              <p:cNvPr id="469" name="Straight Connector 468">
                <a:extLst>
                  <a:ext uri="{FF2B5EF4-FFF2-40B4-BE49-F238E27FC236}">
                    <a16:creationId xmlns:a16="http://schemas.microsoft.com/office/drawing/2014/main" id="{DE1E784E-5D35-46E2-AEA6-A83A6AFF8CA2}"/>
                  </a:ext>
                </a:extLst>
              </p:cNvPr>
              <p:cNvCxnSpPr>
                <a:cxnSpLocks/>
              </p:cNvCxnSpPr>
              <p:nvPr/>
            </p:nvCxnSpPr>
            <p:spPr bwMode="auto">
              <a:xfrm>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470" name="Straight Connector 469">
                <a:extLst>
                  <a:ext uri="{FF2B5EF4-FFF2-40B4-BE49-F238E27FC236}">
                    <a16:creationId xmlns:a16="http://schemas.microsoft.com/office/drawing/2014/main" id="{D8527ED6-9716-4543-8F28-5A273D387CDB}"/>
                  </a:ext>
                </a:extLst>
              </p:cNvPr>
              <p:cNvCxnSpPr>
                <a:cxnSpLocks/>
              </p:cNvCxnSpPr>
              <p:nvPr/>
            </p:nvCxnSpPr>
            <p:spPr bwMode="auto">
              <a:xfrm rot="5400000">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71" name="Group 470">
              <a:extLst>
                <a:ext uri="{FF2B5EF4-FFF2-40B4-BE49-F238E27FC236}">
                  <a16:creationId xmlns:a16="http://schemas.microsoft.com/office/drawing/2014/main" id="{DB999D67-427A-4796-8AA4-40CD1C05F677}"/>
                </a:ext>
              </a:extLst>
            </p:cNvPr>
            <p:cNvGrpSpPr/>
            <p:nvPr/>
          </p:nvGrpSpPr>
          <p:grpSpPr>
            <a:xfrm>
              <a:off x="5153831" y="3021727"/>
              <a:ext cx="91990" cy="91990"/>
              <a:chOff x="7172802" y="2618835"/>
              <a:chExt cx="91990" cy="91990"/>
            </a:xfrm>
          </p:grpSpPr>
          <p:cxnSp>
            <p:nvCxnSpPr>
              <p:cNvPr id="472" name="Straight Connector 471">
                <a:extLst>
                  <a:ext uri="{FF2B5EF4-FFF2-40B4-BE49-F238E27FC236}">
                    <a16:creationId xmlns:a16="http://schemas.microsoft.com/office/drawing/2014/main" id="{B49F353B-462F-46F7-9FB9-181B75393F29}"/>
                  </a:ext>
                </a:extLst>
              </p:cNvPr>
              <p:cNvCxnSpPr>
                <a:cxnSpLocks/>
              </p:cNvCxnSpPr>
              <p:nvPr/>
            </p:nvCxnSpPr>
            <p:spPr bwMode="auto">
              <a:xfrm>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473" name="Straight Connector 472">
                <a:extLst>
                  <a:ext uri="{FF2B5EF4-FFF2-40B4-BE49-F238E27FC236}">
                    <a16:creationId xmlns:a16="http://schemas.microsoft.com/office/drawing/2014/main" id="{F39CE76E-3216-4DB1-90AE-53F727949D8F}"/>
                  </a:ext>
                </a:extLst>
              </p:cNvPr>
              <p:cNvCxnSpPr>
                <a:cxnSpLocks/>
              </p:cNvCxnSpPr>
              <p:nvPr/>
            </p:nvCxnSpPr>
            <p:spPr bwMode="auto">
              <a:xfrm rot="5400000">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74" name="Group 473">
              <a:extLst>
                <a:ext uri="{FF2B5EF4-FFF2-40B4-BE49-F238E27FC236}">
                  <a16:creationId xmlns:a16="http://schemas.microsoft.com/office/drawing/2014/main" id="{D0665529-05A6-4D2B-B94B-2DD1F8554797}"/>
                </a:ext>
              </a:extLst>
            </p:cNvPr>
            <p:cNvGrpSpPr/>
            <p:nvPr/>
          </p:nvGrpSpPr>
          <p:grpSpPr>
            <a:xfrm>
              <a:off x="5214590" y="3106145"/>
              <a:ext cx="91990" cy="91990"/>
              <a:chOff x="7172802" y="2618835"/>
              <a:chExt cx="91990" cy="91990"/>
            </a:xfrm>
          </p:grpSpPr>
          <p:cxnSp>
            <p:nvCxnSpPr>
              <p:cNvPr id="475" name="Straight Connector 474">
                <a:extLst>
                  <a:ext uri="{FF2B5EF4-FFF2-40B4-BE49-F238E27FC236}">
                    <a16:creationId xmlns:a16="http://schemas.microsoft.com/office/drawing/2014/main" id="{84D20689-BC66-4F6F-8E8C-C76D132BBC95}"/>
                  </a:ext>
                </a:extLst>
              </p:cNvPr>
              <p:cNvCxnSpPr>
                <a:cxnSpLocks/>
              </p:cNvCxnSpPr>
              <p:nvPr/>
            </p:nvCxnSpPr>
            <p:spPr bwMode="auto">
              <a:xfrm>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4E7D4459-85AF-4164-96DE-F4FCB16FEB09}"/>
                  </a:ext>
                </a:extLst>
              </p:cNvPr>
              <p:cNvCxnSpPr>
                <a:cxnSpLocks/>
              </p:cNvCxnSpPr>
              <p:nvPr/>
            </p:nvCxnSpPr>
            <p:spPr bwMode="auto">
              <a:xfrm rot="5400000">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77" name="Group 476">
              <a:extLst>
                <a:ext uri="{FF2B5EF4-FFF2-40B4-BE49-F238E27FC236}">
                  <a16:creationId xmlns:a16="http://schemas.microsoft.com/office/drawing/2014/main" id="{5907686E-599D-4E19-B09F-180D17DB6485}"/>
                </a:ext>
              </a:extLst>
            </p:cNvPr>
            <p:cNvGrpSpPr/>
            <p:nvPr/>
          </p:nvGrpSpPr>
          <p:grpSpPr>
            <a:xfrm>
              <a:off x="5319106" y="3150923"/>
              <a:ext cx="91990" cy="91990"/>
              <a:chOff x="7172802" y="2618835"/>
              <a:chExt cx="91990" cy="91990"/>
            </a:xfrm>
          </p:grpSpPr>
          <p:cxnSp>
            <p:nvCxnSpPr>
              <p:cNvPr id="478" name="Straight Connector 477">
                <a:extLst>
                  <a:ext uri="{FF2B5EF4-FFF2-40B4-BE49-F238E27FC236}">
                    <a16:creationId xmlns:a16="http://schemas.microsoft.com/office/drawing/2014/main" id="{614DD559-2F00-4179-908F-77D06D8A16AF}"/>
                  </a:ext>
                </a:extLst>
              </p:cNvPr>
              <p:cNvCxnSpPr>
                <a:cxnSpLocks/>
              </p:cNvCxnSpPr>
              <p:nvPr/>
            </p:nvCxnSpPr>
            <p:spPr bwMode="auto">
              <a:xfrm>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479" name="Straight Connector 478">
                <a:extLst>
                  <a:ext uri="{FF2B5EF4-FFF2-40B4-BE49-F238E27FC236}">
                    <a16:creationId xmlns:a16="http://schemas.microsoft.com/office/drawing/2014/main" id="{68CF6646-02E3-4371-952B-EF9521808312}"/>
                  </a:ext>
                </a:extLst>
              </p:cNvPr>
              <p:cNvCxnSpPr>
                <a:cxnSpLocks/>
              </p:cNvCxnSpPr>
              <p:nvPr/>
            </p:nvCxnSpPr>
            <p:spPr bwMode="auto">
              <a:xfrm rot="5400000">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80" name="Group 479">
              <a:extLst>
                <a:ext uri="{FF2B5EF4-FFF2-40B4-BE49-F238E27FC236}">
                  <a16:creationId xmlns:a16="http://schemas.microsoft.com/office/drawing/2014/main" id="{BF088140-6258-4904-88D2-2C6BA297C02B}"/>
                </a:ext>
              </a:extLst>
            </p:cNvPr>
            <p:cNvGrpSpPr/>
            <p:nvPr/>
          </p:nvGrpSpPr>
          <p:grpSpPr>
            <a:xfrm>
              <a:off x="5386210" y="3195892"/>
              <a:ext cx="91990" cy="91990"/>
              <a:chOff x="7172802" y="2618835"/>
              <a:chExt cx="91990" cy="91990"/>
            </a:xfrm>
          </p:grpSpPr>
          <p:cxnSp>
            <p:nvCxnSpPr>
              <p:cNvPr id="481" name="Straight Connector 480">
                <a:extLst>
                  <a:ext uri="{FF2B5EF4-FFF2-40B4-BE49-F238E27FC236}">
                    <a16:creationId xmlns:a16="http://schemas.microsoft.com/office/drawing/2014/main" id="{2BCE3906-6FBA-4DFF-A40B-7439D91902C2}"/>
                  </a:ext>
                </a:extLst>
              </p:cNvPr>
              <p:cNvCxnSpPr>
                <a:cxnSpLocks/>
              </p:cNvCxnSpPr>
              <p:nvPr/>
            </p:nvCxnSpPr>
            <p:spPr bwMode="auto">
              <a:xfrm>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482" name="Straight Connector 481">
                <a:extLst>
                  <a:ext uri="{FF2B5EF4-FFF2-40B4-BE49-F238E27FC236}">
                    <a16:creationId xmlns:a16="http://schemas.microsoft.com/office/drawing/2014/main" id="{990304AC-4BFC-4B1A-AEFD-5631577E4403}"/>
                  </a:ext>
                </a:extLst>
              </p:cNvPr>
              <p:cNvCxnSpPr>
                <a:cxnSpLocks/>
              </p:cNvCxnSpPr>
              <p:nvPr/>
            </p:nvCxnSpPr>
            <p:spPr bwMode="auto">
              <a:xfrm rot="5400000">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83" name="Group 482">
              <a:extLst>
                <a:ext uri="{FF2B5EF4-FFF2-40B4-BE49-F238E27FC236}">
                  <a16:creationId xmlns:a16="http://schemas.microsoft.com/office/drawing/2014/main" id="{5A4CAECC-DCD6-40B8-BA46-9B27563D30F8}"/>
                </a:ext>
              </a:extLst>
            </p:cNvPr>
            <p:cNvGrpSpPr/>
            <p:nvPr/>
          </p:nvGrpSpPr>
          <p:grpSpPr>
            <a:xfrm>
              <a:off x="5386210" y="3236684"/>
              <a:ext cx="91990" cy="91990"/>
              <a:chOff x="7172802" y="2618835"/>
              <a:chExt cx="91990" cy="91990"/>
            </a:xfrm>
          </p:grpSpPr>
          <p:cxnSp>
            <p:nvCxnSpPr>
              <p:cNvPr id="484" name="Straight Connector 483">
                <a:extLst>
                  <a:ext uri="{FF2B5EF4-FFF2-40B4-BE49-F238E27FC236}">
                    <a16:creationId xmlns:a16="http://schemas.microsoft.com/office/drawing/2014/main" id="{37D06A3A-93D9-444B-8439-4C618CC247BD}"/>
                  </a:ext>
                </a:extLst>
              </p:cNvPr>
              <p:cNvCxnSpPr>
                <a:cxnSpLocks/>
              </p:cNvCxnSpPr>
              <p:nvPr/>
            </p:nvCxnSpPr>
            <p:spPr bwMode="auto">
              <a:xfrm>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485" name="Straight Connector 484">
                <a:extLst>
                  <a:ext uri="{FF2B5EF4-FFF2-40B4-BE49-F238E27FC236}">
                    <a16:creationId xmlns:a16="http://schemas.microsoft.com/office/drawing/2014/main" id="{51EF29D2-8F25-42C1-AD4F-3FA45A97C081}"/>
                  </a:ext>
                </a:extLst>
              </p:cNvPr>
              <p:cNvCxnSpPr>
                <a:cxnSpLocks/>
              </p:cNvCxnSpPr>
              <p:nvPr/>
            </p:nvCxnSpPr>
            <p:spPr bwMode="auto">
              <a:xfrm rot="5400000">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86" name="Group 485">
              <a:extLst>
                <a:ext uri="{FF2B5EF4-FFF2-40B4-BE49-F238E27FC236}">
                  <a16:creationId xmlns:a16="http://schemas.microsoft.com/office/drawing/2014/main" id="{88F5B284-0082-4311-BDCE-8A3CBF1F2F8F}"/>
                </a:ext>
              </a:extLst>
            </p:cNvPr>
            <p:cNvGrpSpPr/>
            <p:nvPr/>
          </p:nvGrpSpPr>
          <p:grpSpPr>
            <a:xfrm>
              <a:off x="5404593" y="3236684"/>
              <a:ext cx="91990" cy="91990"/>
              <a:chOff x="7172802" y="2618835"/>
              <a:chExt cx="91990" cy="91990"/>
            </a:xfrm>
          </p:grpSpPr>
          <p:cxnSp>
            <p:nvCxnSpPr>
              <p:cNvPr id="487" name="Straight Connector 486">
                <a:extLst>
                  <a:ext uri="{FF2B5EF4-FFF2-40B4-BE49-F238E27FC236}">
                    <a16:creationId xmlns:a16="http://schemas.microsoft.com/office/drawing/2014/main" id="{0D4D1299-84D0-475C-BA0E-E596AF4B36DF}"/>
                  </a:ext>
                </a:extLst>
              </p:cNvPr>
              <p:cNvCxnSpPr>
                <a:cxnSpLocks/>
              </p:cNvCxnSpPr>
              <p:nvPr/>
            </p:nvCxnSpPr>
            <p:spPr bwMode="auto">
              <a:xfrm>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488" name="Straight Connector 487">
                <a:extLst>
                  <a:ext uri="{FF2B5EF4-FFF2-40B4-BE49-F238E27FC236}">
                    <a16:creationId xmlns:a16="http://schemas.microsoft.com/office/drawing/2014/main" id="{71E0F469-1907-4FEB-93FA-CA1F988F8FCC}"/>
                  </a:ext>
                </a:extLst>
              </p:cNvPr>
              <p:cNvCxnSpPr>
                <a:cxnSpLocks/>
              </p:cNvCxnSpPr>
              <p:nvPr/>
            </p:nvCxnSpPr>
            <p:spPr bwMode="auto">
              <a:xfrm rot="5400000">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89" name="Group 488">
              <a:extLst>
                <a:ext uri="{FF2B5EF4-FFF2-40B4-BE49-F238E27FC236}">
                  <a16:creationId xmlns:a16="http://schemas.microsoft.com/office/drawing/2014/main" id="{DB51FF3B-1B2A-43B7-A28B-2F8C9E86A7B9}"/>
                </a:ext>
              </a:extLst>
            </p:cNvPr>
            <p:cNvGrpSpPr/>
            <p:nvPr/>
          </p:nvGrpSpPr>
          <p:grpSpPr>
            <a:xfrm>
              <a:off x="5411096" y="3329291"/>
              <a:ext cx="91990" cy="91990"/>
              <a:chOff x="7172802" y="2618835"/>
              <a:chExt cx="91990" cy="91990"/>
            </a:xfrm>
          </p:grpSpPr>
          <p:cxnSp>
            <p:nvCxnSpPr>
              <p:cNvPr id="490" name="Straight Connector 489">
                <a:extLst>
                  <a:ext uri="{FF2B5EF4-FFF2-40B4-BE49-F238E27FC236}">
                    <a16:creationId xmlns:a16="http://schemas.microsoft.com/office/drawing/2014/main" id="{F8F898DF-32AD-4056-8EE7-A2BA7E210C3F}"/>
                  </a:ext>
                </a:extLst>
              </p:cNvPr>
              <p:cNvCxnSpPr>
                <a:cxnSpLocks/>
              </p:cNvCxnSpPr>
              <p:nvPr/>
            </p:nvCxnSpPr>
            <p:spPr bwMode="auto">
              <a:xfrm>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491" name="Straight Connector 490">
                <a:extLst>
                  <a:ext uri="{FF2B5EF4-FFF2-40B4-BE49-F238E27FC236}">
                    <a16:creationId xmlns:a16="http://schemas.microsoft.com/office/drawing/2014/main" id="{E93361BD-E72B-46B2-B9D6-42731FC03248}"/>
                  </a:ext>
                </a:extLst>
              </p:cNvPr>
              <p:cNvCxnSpPr>
                <a:cxnSpLocks/>
              </p:cNvCxnSpPr>
              <p:nvPr/>
            </p:nvCxnSpPr>
            <p:spPr bwMode="auto">
              <a:xfrm rot="5400000">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92" name="Group 491">
              <a:extLst>
                <a:ext uri="{FF2B5EF4-FFF2-40B4-BE49-F238E27FC236}">
                  <a16:creationId xmlns:a16="http://schemas.microsoft.com/office/drawing/2014/main" id="{F2975290-F04D-4752-9F25-ABAA26EE7D01}"/>
                </a:ext>
              </a:extLst>
            </p:cNvPr>
            <p:cNvGrpSpPr/>
            <p:nvPr/>
          </p:nvGrpSpPr>
          <p:grpSpPr>
            <a:xfrm>
              <a:off x="5644219" y="3429066"/>
              <a:ext cx="91990" cy="91990"/>
              <a:chOff x="7172802" y="2618835"/>
              <a:chExt cx="91990" cy="91990"/>
            </a:xfrm>
          </p:grpSpPr>
          <p:cxnSp>
            <p:nvCxnSpPr>
              <p:cNvPr id="493" name="Straight Connector 492">
                <a:extLst>
                  <a:ext uri="{FF2B5EF4-FFF2-40B4-BE49-F238E27FC236}">
                    <a16:creationId xmlns:a16="http://schemas.microsoft.com/office/drawing/2014/main" id="{4CC79023-D1EA-4AAF-BEEF-F9D550B6F1DD}"/>
                  </a:ext>
                </a:extLst>
              </p:cNvPr>
              <p:cNvCxnSpPr>
                <a:cxnSpLocks/>
              </p:cNvCxnSpPr>
              <p:nvPr/>
            </p:nvCxnSpPr>
            <p:spPr bwMode="auto">
              <a:xfrm>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494" name="Straight Connector 493">
                <a:extLst>
                  <a:ext uri="{FF2B5EF4-FFF2-40B4-BE49-F238E27FC236}">
                    <a16:creationId xmlns:a16="http://schemas.microsoft.com/office/drawing/2014/main" id="{57E5BCA4-57B7-4A18-9E45-8D14CB7AEEFA}"/>
                  </a:ext>
                </a:extLst>
              </p:cNvPr>
              <p:cNvCxnSpPr>
                <a:cxnSpLocks/>
              </p:cNvCxnSpPr>
              <p:nvPr/>
            </p:nvCxnSpPr>
            <p:spPr bwMode="auto">
              <a:xfrm rot="5400000">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95" name="Group 494">
              <a:extLst>
                <a:ext uri="{FF2B5EF4-FFF2-40B4-BE49-F238E27FC236}">
                  <a16:creationId xmlns:a16="http://schemas.microsoft.com/office/drawing/2014/main" id="{62FEEFE3-5B68-46F1-BBDA-914193F630F1}"/>
                </a:ext>
              </a:extLst>
            </p:cNvPr>
            <p:cNvGrpSpPr/>
            <p:nvPr/>
          </p:nvGrpSpPr>
          <p:grpSpPr>
            <a:xfrm>
              <a:off x="5654623" y="3475061"/>
              <a:ext cx="91990" cy="91990"/>
              <a:chOff x="7172802" y="2618835"/>
              <a:chExt cx="91990" cy="91990"/>
            </a:xfrm>
          </p:grpSpPr>
          <p:cxnSp>
            <p:nvCxnSpPr>
              <p:cNvPr id="496" name="Straight Connector 495">
                <a:extLst>
                  <a:ext uri="{FF2B5EF4-FFF2-40B4-BE49-F238E27FC236}">
                    <a16:creationId xmlns:a16="http://schemas.microsoft.com/office/drawing/2014/main" id="{A4FFFF6B-28A4-4C14-9FBE-6637D4F1F61D}"/>
                  </a:ext>
                </a:extLst>
              </p:cNvPr>
              <p:cNvCxnSpPr>
                <a:cxnSpLocks/>
              </p:cNvCxnSpPr>
              <p:nvPr/>
            </p:nvCxnSpPr>
            <p:spPr bwMode="auto">
              <a:xfrm>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497" name="Straight Connector 496">
                <a:extLst>
                  <a:ext uri="{FF2B5EF4-FFF2-40B4-BE49-F238E27FC236}">
                    <a16:creationId xmlns:a16="http://schemas.microsoft.com/office/drawing/2014/main" id="{0202FF76-617C-4B50-BE51-540A5F43FDCE}"/>
                  </a:ext>
                </a:extLst>
              </p:cNvPr>
              <p:cNvCxnSpPr>
                <a:cxnSpLocks/>
              </p:cNvCxnSpPr>
              <p:nvPr/>
            </p:nvCxnSpPr>
            <p:spPr bwMode="auto">
              <a:xfrm rot="5400000">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98" name="Group 497">
              <a:extLst>
                <a:ext uri="{FF2B5EF4-FFF2-40B4-BE49-F238E27FC236}">
                  <a16:creationId xmlns:a16="http://schemas.microsoft.com/office/drawing/2014/main" id="{14214760-E2C8-44B4-B3A8-97EB19BA4AB8}"/>
                </a:ext>
              </a:extLst>
            </p:cNvPr>
            <p:cNvGrpSpPr/>
            <p:nvPr/>
          </p:nvGrpSpPr>
          <p:grpSpPr>
            <a:xfrm>
              <a:off x="5663549" y="3518343"/>
              <a:ext cx="91990" cy="91990"/>
              <a:chOff x="7172802" y="2618835"/>
              <a:chExt cx="91990" cy="91990"/>
            </a:xfrm>
          </p:grpSpPr>
          <p:cxnSp>
            <p:nvCxnSpPr>
              <p:cNvPr id="499" name="Straight Connector 498">
                <a:extLst>
                  <a:ext uri="{FF2B5EF4-FFF2-40B4-BE49-F238E27FC236}">
                    <a16:creationId xmlns:a16="http://schemas.microsoft.com/office/drawing/2014/main" id="{B8D05E13-C301-4471-95DF-573826746623}"/>
                  </a:ext>
                </a:extLst>
              </p:cNvPr>
              <p:cNvCxnSpPr>
                <a:cxnSpLocks/>
              </p:cNvCxnSpPr>
              <p:nvPr/>
            </p:nvCxnSpPr>
            <p:spPr bwMode="auto">
              <a:xfrm>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500" name="Straight Connector 499">
                <a:extLst>
                  <a:ext uri="{FF2B5EF4-FFF2-40B4-BE49-F238E27FC236}">
                    <a16:creationId xmlns:a16="http://schemas.microsoft.com/office/drawing/2014/main" id="{D6D25B46-6C64-4121-9B2C-2594C228922B}"/>
                  </a:ext>
                </a:extLst>
              </p:cNvPr>
              <p:cNvCxnSpPr>
                <a:cxnSpLocks/>
              </p:cNvCxnSpPr>
              <p:nvPr/>
            </p:nvCxnSpPr>
            <p:spPr bwMode="auto">
              <a:xfrm rot="5400000">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501" name="Group 500">
              <a:extLst>
                <a:ext uri="{FF2B5EF4-FFF2-40B4-BE49-F238E27FC236}">
                  <a16:creationId xmlns:a16="http://schemas.microsoft.com/office/drawing/2014/main" id="{2191972E-611E-4985-B174-7639DB40491F}"/>
                </a:ext>
              </a:extLst>
            </p:cNvPr>
            <p:cNvGrpSpPr/>
            <p:nvPr/>
          </p:nvGrpSpPr>
          <p:grpSpPr>
            <a:xfrm>
              <a:off x="5950478" y="3568362"/>
              <a:ext cx="91990" cy="91990"/>
              <a:chOff x="7172802" y="2618835"/>
              <a:chExt cx="91990" cy="91990"/>
            </a:xfrm>
          </p:grpSpPr>
          <p:cxnSp>
            <p:nvCxnSpPr>
              <p:cNvPr id="502" name="Straight Connector 501">
                <a:extLst>
                  <a:ext uri="{FF2B5EF4-FFF2-40B4-BE49-F238E27FC236}">
                    <a16:creationId xmlns:a16="http://schemas.microsoft.com/office/drawing/2014/main" id="{3ED312B6-F564-4A7E-8619-64E34A235B7D}"/>
                  </a:ext>
                </a:extLst>
              </p:cNvPr>
              <p:cNvCxnSpPr>
                <a:cxnSpLocks/>
              </p:cNvCxnSpPr>
              <p:nvPr/>
            </p:nvCxnSpPr>
            <p:spPr bwMode="auto">
              <a:xfrm>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503" name="Straight Connector 502">
                <a:extLst>
                  <a:ext uri="{FF2B5EF4-FFF2-40B4-BE49-F238E27FC236}">
                    <a16:creationId xmlns:a16="http://schemas.microsoft.com/office/drawing/2014/main" id="{DBB0F23E-5263-4C95-A051-8AC31DB806F3}"/>
                  </a:ext>
                </a:extLst>
              </p:cNvPr>
              <p:cNvCxnSpPr>
                <a:cxnSpLocks/>
              </p:cNvCxnSpPr>
              <p:nvPr/>
            </p:nvCxnSpPr>
            <p:spPr bwMode="auto">
              <a:xfrm rot="5400000">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504" name="Group 503">
              <a:extLst>
                <a:ext uri="{FF2B5EF4-FFF2-40B4-BE49-F238E27FC236}">
                  <a16:creationId xmlns:a16="http://schemas.microsoft.com/office/drawing/2014/main" id="{3B07C5B4-BF97-4B29-AEAE-E5C58FB52DDE}"/>
                </a:ext>
              </a:extLst>
            </p:cNvPr>
            <p:cNvGrpSpPr/>
            <p:nvPr/>
          </p:nvGrpSpPr>
          <p:grpSpPr>
            <a:xfrm>
              <a:off x="6201281" y="3575667"/>
              <a:ext cx="91990" cy="91990"/>
              <a:chOff x="7172802" y="2618835"/>
              <a:chExt cx="91990" cy="91990"/>
            </a:xfrm>
          </p:grpSpPr>
          <p:cxnSp>
            <p:nvCxnSpPr>
              <p:cNvPr id="505" name="Straight Connector 504">
                <a:extLst>
                  <a:ext uri="{FF2B5EF4-FFF2-40B4-BE49-F238E27FC236}">
                    <a16:creationId xmlns:a16="http://schemas.microsoft.com/office/drawing/2014/main" id="{A131D180-176C-4052-B47A-6009A752CA9A}"/>
                  </a:ext>
                </a:extLst>
              </p:cNvPr>
              <p:cNvCxnSpPr>
                <a:cxnSpLocks/>
              </p:cNvCxnSpPr>
              <p:nvPr/>
            </p:nvCxnSpPr>
            <p:spPr bwMode="auto">
              <a:xfrm>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506" name="Straight Connector 505">
                <a:extLst>
                  <a:ext uri="{FF2B5EF4-FFF2-40B4-BE49-F238E27FC236}">
                    <a16:creationId xmlns:a16="http://schemas.microsoft.com/office/drawing/2014/main" id="{3BF34CD4-ED2F-495B-9B14-3E7BEC4486AE}"/>
                  </a:ext>
                </a:extLst>
              </p:cNvPr>
              <p:cNvCxnSpPr>
                <a:cxnSpLocks/>
              </p:cNvCxnSpPr>
              <p:nvPr/>
            </p:nvCxnSpPr>
            <p:spPr bwMode="auto">
              <a:xfrm rot="5400000">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507" name="Group 506">
              <a:extLst>
                <a:ext uri="{FF2B5EF4-FFF2-40B4-BE49-F238E27FC236}">
                  <a16:creationId xmlns:a16="http://schemas.microsoft.com/office/drawing/2014/main" id="{C3387C66-BCA3-4CDD-854B-C9BE71D0FE04}"/>
                </a:ext>
              </a:extLst>
            </p:cNvPr>
            <p:cNvGrpSpPr/>
            <p:nvPr/>
          </p:nvGrpSpPr>
          <p:grpSpPr>
            <a:xfrm>
              <a:off x="6201281" y="3681792"/>
              <a:ext cx="91990" cy="91990"/>
              <a:chOff x="7172802" y="2618835"/>
              <a:chExt cx="91990" cy="91990"/>
            </a:xfrm>
          </p:grpSpPr>
          <p:cxnSp>
            <p:nvCxnSpPr>
              <p:cNvPr id="508" name="Straight Connector 507">
                <a:extLst>
                  <a:ext uri="{FF2B5EF4-FFF2-40B4-BE49-F238E27FC236}">
                    <a16:creationId xmlns:a16="http://schemas.microsoft.com/office/drawing/2014/main" id="{3F90E2F6-3184-4E67-B175-75CD7A2F01F4}"/>
                  </a:ext>
                </a:extLst>
              </p:cNvPr>
              <p:cNvCxnSpPr>
                <a:cxnSpLocks/>
              </p:cNvCxnSpPr>
              <p:nvPr/>
            </p:nvCxnSpPr>
            <p:spPr bwMode="auto">
              <a:xfrm>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509" name="Straight Connector 508">
                <a:extLst>
                  <a:ext uri="{FF2B5EF4-FFF2-40B4-BE49-F238E27FC236}">
                    <a16:creationId xmlns:a16="http://schemas.microsoft.com/office/drawing/2014/main" id="{F96EA9CB-5420-43EB-9288-C23B0A897558}"/>
                  </a:ext>
                </a:extLst>
              </p:cNvPr>
              <p:cNvCxnSpPr>
                <a:cxnSpLocks/>
              </p:cNvCxnSpPr>
              <p:nvPr/>
            </p:nvCxnSpPr>
            <p:spPr bwMode="auto">
              <a:xfrm rot="5400000">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510" name="Group 509">
              <a:extLst>
                <a:ext uri="{FF2B5EF4-FFF2-40B4-BE49-F238E27FC236}">
                  <a16:creationId xmlns:a16="http://schemas.microsoft.com/office/drawing/2014/main" id="{02F32EC9-FC98-4DD4-85F5-34F8FDC494AB}"/>
                </a:ext>
              </a:extLst>
            </p:cNvPr>
            <p:cNvGrpSpPr/>
            <p:nvPr/>
          </p:nvGrpSpPr>
          <p:grpSpPr>
            <a:xfrm>
              <a:off x="6320512" y="3744710"/>
              <a:ext cx="91990" cy="91990"/>
              <a:chOff x="7172802" y="2618835"/>
              <a:chExt cx="91990" cy="91990"/>
            </a:xfrm>
          </p:grpSpPr>
          <p:cxnSp>
            <p:nvCxnSpPr>
              <p:cNvPr id="511" name="Straight Connector 510">
                <a:extLst>
                  <a:ext uri="{FF2B5EF4-FFF2-40B4-BE49-F238E27FC236}">
                    <a16:creationId xmlns:a16="http://schemas.microsoft.com/office/drawing/2014/main" id="{C39BE00B-1A16-4FB2-9E2E-375917AD2E78}"/>
                  </a:ext>
                </a:extLst>
              </p:cNvPr>
              <p:cNvCxnSpPr>
                <a:cxnSpLocks/>
              </p:cNvCxnSpPr>
              <p:nvPr/>
            </p:nvCxnSpPr>
            <p:spPr bwMode="auto">
              <a:xfrm>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512" name="Straight Connector 511">
                <a:extLst>
                  <a:ext uri="{FF2B5EF4-FFF2-40B4-BE49-F238E27FC236}">
                    <a16:creationId xmlns:a16="http://schemas.microsoft.com/office/drawing/2014/main" id="{F882FC2B-70D8-427C-A207-4FE197148F02}"/>
                  </a:ext>
                </a:extLst>
              </p:cNvPr>
              <p:cNvCxnSpPr>
                <a:cxnSpLocks/>
              </p:cNvCxnSpPr>
              <p:nvPr/>
            </p:nvCxnSpPr>
            <p:spPr bwMode="auto">
              <a:xfrm rot="5400000">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513" name="Group 512">
              <a:extLst>
                <a:ext uri="{FF2B5EF4-FFF2-40B4-BE49-F238E27FC236}">
                  <a16:creationId xmlns:a16="http://schemas.microsoft.com/office/drawing/2014/main" id="{E61E80EF-8BFC-4B50-868E-6A0C0BECF77D}"/>
                </a:ext>
              </a:extLst>
            </p:cNvPr>
            <p:cNvGrpSpPr/>
            <p:nvPr/>
          </p:nvGrpSpPr>
          <p:grpSpPr>
            <a:xfrm>
              <a:off x="6843740" y="3744710"/>
              <a:ext cx="91990" cy="91990"/>
              <a:chOff x="7172802" y="2618835"/>
              <a:chExt cx="91990" cy="91990"/>
            </a:xfrm>
          </p:grpSpPr>
          <p:cxnSp>
            <p:nvCxnSpPr>
              <p:cNvPr id="514" name="Straight Connector 513">
                <a:extLst>
                  <a:ext uri="{FF2B5EF4-FFF2-40B4-BE49-F238E27FC236}">
                    <a16:creationId xmlns:a16="http://schemas.microsoft.com/office/drawing/2014/main" id="{970EB1B7-112A-467C-88B6-674CEE031D04}"/>
                  </a:ext>
                </a:extLst>
              </p:cNvPr>
              <p:cNvCxnSpPr>
                <a:cxnSpLocks/>
              </p:cNvCxnSpPr>
              <p:nvPr/>
            </p:nvCxnSpPr>
            <p:spPr bwMode="auto">
              <a:xfrm>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515" name="Straight Connector 514">
                <a:extLst>
                  <a:ext uri="{FF2B5EF4-FFF2-40B4-BE49-F238E27FC236}">
                    <a16:creationId xmlns:a16="http://schemas.microsoft.com/office/drawing/2014/main" id="{E2698512-9501-4C23-BDE4-D036FB068330}"/>
                  </a:ext>
                </a:extLst>
              </p:cNvPr>
              <p:cNvCxnSpPr>
                <a:cxnSpLocks/>
              </p:cNvCxnSpPr>
              <p:nvPr/>
            </p:nvCxnSpPr>
            <p:spPr bwMode="auto">
              <a:xfrm rot="5400000">
                <a:off x="7218797" y="2618835"/>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53" name="Group 452">
              <a:extLst>
                <a:ext uri="{FF2B5EF4-FFF2-40B4-BE49-F238E27FC236}">
                  <a16:creationId xmlns:a16="http://schemas.microsoft.com/office/drawing/2014/main" id="{849F2F86-17B4-4CA3-A694-75AD6821F637}"/>
                </a:ext>
              </a:extLst>
            </p:cNvPr>
            <p:cNvGrpSpPr/>
            <p:nvPr/>
          </p:nvGrpSpPr>
          <p:grpSpPr>
            <a:xfrm>
              <a:off x="5147765" y="2637971"/>
              <a:ext cx="91990" cy="91990"/>
              <a:chOff x="7172802" y="2618835"/>
              <a:chExt cx="91990" cy="91990"/>
            </a:xfrm>
          </p:grpSpPr>
          <p:cxnSp>
            <p:nvCxnSpPr>
              <p:cNvPr id="454" name="Straight Connector 453">
                <a:extLst>
                  <a:ext uri="{FF2B5EF4-FFF2-40B4-BE49-F238E27FC236}">
                    <a16:creationId xmlns:a16="http://schemas.microsoft.com/office/drawing/2014/main" id="{85094349-72C7-4980-A0DC-9ACF8D4314DC}"/>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455" name="Straight Connector 454">
                <a:extLst>
                  <a:ext uri="{FF2B5EF4-FFF2-40B4-BE49-F238E27FC236}">
                    <a16:creationId xmlns:a16="http://schemas.microsoft.com/office/drawing/2014/main" id="{C28365B2-AA39-423B-9392-17B8681BE777}"/>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19" name="Group 518">
              <a:extLst>
                <a:ext uri="{FF2B5EF4-FFF2-40B4-BE49-F238E27FC236}">
                  <a16:creationId xmlns:a16="http://schemas.microsoft.com/office/drawing/2014/main" id="{C4439B78-7088-40D4-9D80-603B848362AF}"/>
                </a:ext>
              </a:extLst>
            </p:cNvPr>
            <p:cNvGrpSpPr/>
            <p:nvPr/>
          </p:nvGrpSpPr>
          <p:grpSpPr>
            <a:xfrm>
              <a:off x="5182951" y="2667033"/>
              <a:ext cx="91990" cy="91990"/>
              <a:chOff x="7172802" y="2618835"/>
              <a:chExt cx="91990" cy="91990"/>
            </a:xfrm>
          </p:grpSpPr>
          <p:cxnSp>
            <p:nvCxnSpPr>
              <p:cNvPr id="520" name="Straight Connector 519">
                <a:extLst>
                  <a:ext uri="{FF2B5EF4-FFF2-40B4-BE49-F238E27FC236}">
                    <a16:creationId xmlns:a16="http://schemas.microsoft.com/office/drawing/2014/main" id="{B6E2D8F3-B08E-46FF-B044-33CCA983B724}"/>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521" name="Straight Connector 520">
                <a:extLst>
                  <a:ext uri="{FF2B5EF4-FFF2-40B4-BE49-F238E27FC236}">
                    <a16:creationId xmlns:a16="http://schemas.microsoft.com/office/drawing/2014/main" id="{DD0A0CD1-0AB1-4CD4-8C0E-391CEE8DD70A}"/>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22" name="Group 521">
              <a:extLst>
                <a:ext uri="{FF2B5EF4-FFF2-40B4-BE49-F238E27FC236}">
                  <a16:creationId xmlns:a16="http://schemas.microsoft.com/office/drawing/2014/main" id="{552041B4-BABA-4B3D-99B5-5566C3C07A24}"/>
                </a:ext>
              </a:extLst>
            </p:cNvPr>
            <p:cNvGrpSpPr/>
            <p:nvPr/>
          </p:nvGrpSpPr>
          <p:grpSpPr>
            <a:xfrm>
              <a:off x="5209705" y="2668844"/>
              <a:ext cx="91990" cy="91990"/>
              <a:chOff x="7172802" y="2618835"/>
              <a:chExt cx="91990" cy="91990"/>
            </a:xfrm>
          </p:grpSpPr>
          <p:cxnSp>
            <p:nvCxnSpPr>
              <p:cNvPr id="523" name="Straight Connector 522">
                <a:extLst>
                  <a:ext uri="{FF2B5EF4-FFF2-40B4-BE49-F238E27FC236}">
                    <a16:creationId xmlns:a16="http://schemas.microsoft.com/office/drawing/2014/main" id="{449A71C1-5C31-4E40-A312-8961281517D3}"/>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524" name="Straight Connector 523">
                <a:extLst>
                  <a:ext uri="{FF2B5EF4-FFF2-40B4-BE49-F238E27FC236}">
                    <a16:creationId xmlns:a16="http://schemas.microsoft.com/office/drawing/2014/main" id="{33E19686-C9E4-4A1E-9982-8CC7A937671E}"/>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25" name="Group 524">
              <a:extLst>
                <a:ext uri="{FF2B5EF4-FFF2-40B4-BE49-F238E27FC236}">
                  <a16:creationId xmlns:a16="http://schemas.microsoft.com/office/drawing/2014/main" id="{6E92ADEB-2446-47DD-B9CC-94C27B577359}"/>
                </a:ext>
              </a:extLst>
            </p:cNvPr>
            <p:cNvGrpSpPr/>
            <p:nvPr/>
          </p:nvGrpSpPr>
          <p:grpSpPr>
            <a:xfrm>
              <a:off x="5254448" y="2668844"/>
              <a:ext cx="91990" cy="91990"/>
              <a:chOff x="7172802" y="2618835"/>
              <a:chExt cx="91990" cy="91990"/>
            </a:xfrm>
          </p:grpSpPr>
          <p:cxnSp>
            <p:nvCxnSpPr>
              <p:cNvPr id="526" name="Straight Connector 525">
                <a:extLst>
                  <a:ext uri="{FF2B5EF4-FFF2-40B4-BE49-F238E27FC236}">
                    <a16:creationId xmlns:a16="http://schemas.microsoft.com/office/drawing/2014/main" id="{D6C9F893-35D5-42A5-8EA4-9C90A03DD783}"/>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527" name="Straight Connector 526">
                <a:extLst>
                  <a:ext uri="{FF2B5EF4-FFF2-40B4-BE49-F238E27FC236}">
                    <a16:creationId xmlns:a16="http://schemas.microsoft.com/office/drawing/2014/main" id="{56A8A4D1-D550-415B-A596-345223EAFFCB}"/>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28" name="Group 527">
              <a:extLst>
                <a:ext uri="{FF2B5EF4-FFF2-40B4-BE49-F238E27FC236}">
                  <a16:creationId xmlns:a16="http://schemas.microsoft.com/office/drawing/2014/main" id="{5888B449-FFB2-4412-B4C5-5EB94E31EF34}"/>
                </a:ext>
              </a:extLst>
            </p:cNvPr>
            <p:cNvGrpSpPr/>
            <p:nvPr/>
          </p:nvGrpSpPr>
          <p:grpSpPr>
            <a:xfrm>
              <a:off x="5278442" y="2695162"/>
              <a:ext cx="91990" cy="91990"/>
              <a:chOff x="7172802" y="2618835"/>
              <a:chExt cx="91990" cy="91990"/>
            </a:xfrm>
          </p:grpSpPr>
          <p:cxnSp>
            <p:nvCxnSpPr>
              <p:cNvPr id="529" name="Straight Connector 528">
                <a:extLst>
                  <a:ext uri="{FF2B5EF4-FFF2-40B4-BE49-F238E27FC236}">
                    <a16:creationId xmlns:a16="http://schemas.microsoft.com/office/drawing/2014/main" id="{58DCD77C-91FB-4E45-9B57-212C19043C26}"/>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530" name="Straight Connector 529">
                <a:extLst>
                  <a:ext uri="{FF2B5EF4-FFF2-40B4-BE49-F238E27FC236}">
                    <a16:creationId xmlns:a16="http://schemas.microsoft.com/office/drawing/2014/main" id="{31B97798-983E-4D65-B60B-9BAC34B9A184}"/>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31" name="Group 530">
              <a:extLst>
                <a:ext uri="{FF2B5EF4-FFF2-40B4-BE49-F238E27FC236}">
                  <a16:creationId xmlns:a16="http://schemas.microsoft.com/office/drawing/2014/main" id="{731C8845-F7F6-4092-AD1F-48F4B29968AE}"/>
                </a:ext>
              </a:extLst>
            </p:cNvPr>
            <p:cNvGrpSpPr/>
            <p:nvPr/>
          </p:nvGrpSpPr>
          <p:grpSpPr>
            <a:xfrm>
              <a:off x="5304730" y="2731189"/>
              <a:ext cx="91990" cy="91990"/>
              <a:chOff x="7172802" y="2618835"/>
              <a:chExt cx="91990" cy="91990"/>
            </a:xfrm>
          </p:grpSpPr>
          <p:cxnSp>
            <p:nvCxnSpPr>
              <p:cNvPr id="532" name="Straight Connector 531">
                <a:extLst>
                  <a:ext uri="{FF2B5EF4-FFF2-40B4-BE49-F238E27FC236}">
                    <a16:creationId xmlns:a16="http://schemas.microsoft.com/office/drawing/2014/main" id="{F0887B23-9BCD-4395-9572-55CA795D2844}"/>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533" name="Straight Connector 532">
                <a:extLst>
                  <a:ext uri="{FF2B5EF4-FFF2-40B4-BE49-F238E27FC236}">
                    <a16:creationId xmlns:a16="http://schemas.microsoft.com/office/drawing/2014/main" id="{3B797327-C03C-42A4-93B6-C1F9C6311ACA}"/>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34" name="Group 533">
              <a:extLst>
                <a:ext uri="{FF2B5EF4-FFF2-40B4-BE49-F238E27FC236}">
                  <a16:creationId xmlns:a16="http://schemas.microsoft.com/office/drawing/2014/main" id="{74DD1DFE-6961-44B6-A137-514DF9F6320C}"/>
                </a:ext>
              </a:extLst>
            </p:cNvPr>
            <p:cNvGrpSpPr/>
            <p:nvPr/>
          </p:nvGrpSpPr>
          <p:grpSpPr>
            <a:xfrm>
              <a:off x="5376215" y="2755363"/>
              <a:ext cx="91990" cy="91990"/>
              <a:chOff x="7172802" y="2618835"/>
              <a:chExt cx="91990" cy="91990"/>
            </a:xfrm>
          </p:grpSpPr>
          <p:cxnSp>
            <p:nvCxnSpPr>
              <p:cNvPr id="535" name="Straight Connector 534">
                <a:extLst>
                  <a:ext uri="{FF2B5EF4-FFF2-40B4-BE49-F238E27FC236}">
                    <a16:creationId xmlns:a16="http://schemas.microsoft.com/office/drawing/2014/main" id="{C3B5FC06-FE22-403B-9E55-C8CFE05C11AC}"/>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536" name="Straight Connector 535">
                <a:extLst>
                  <a:ext uri="{FF2B5EF4-FFF2-40B4-BE49-F238E27FC236}">
                    <a16:creationId xmlns:a16="http://schemas.microsoft.com/office/drawing/2014/main" id="{6AB8DD15-A2A3-4F12-88D3-7D4384AF75E0}"/>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37" name="Group 536">
              <a:extLst>
                <a:ext uri="{FF2B5EF4-FFF2-40B4-BE49-F238E27FC236}">
                  <a16:creationId xmlns:a16="http://schemas.microsoft.com/office/drawing/2014/main" id="{5DDB25F8-7583-4BA3-AC5C-51B769681D26}"/>
                </a:ext>
              </a:extLst>
            </p:cNvPr>
            <p:cNvGrpSpPr/>
            <p:nvPr/>
          </p:nvGrpSpPr>
          <p:grpSpPr>
            <a:xfrm>
              <a:off x="5400199" y="2783428"/>
              <a:ext cx="91990" cy="91990"/>
              <a:chOff x="7172802" y="2618835"/>
              <a:chExt cx="91990" cy="91990"/>
            </a:xfrm>
          </p:grpSpPr>
          <p:cxnSp>
            <p:nvCxnSpPr>
              <p:cNvPr id="538" name="Straight Connector 537">
                <a:extLst>
                  <a:ext uri="{FF2B5EF4-FFF2-40B4-BE49-F238E27FC236}">
                    <a16:creationId xmlns:a16="http://schemas.microsoft.com/office/drawing/2014/main" id="{E8233EC0-DD81-49D9-8AB4-6C26A61CBAFD}"/>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539" name="Straight Connector 538">
                <a:extLst>
                  <a:ext uri="{FF2B5EF4-FFF2-40B4-BE49-F238E27FC236}">
                    <a16:creationId xmlns:a16="http://schemas.microsoft.com/office/drawing/2014/main" id="{78A3D079-6503-4D31-9754-231B557DC3FF}"/>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40" name="Group 539">
              <a:extLst>
                <a:ext uri="{FF2B5EF4-FFF2-40B4-BE49-F238E27FC236}">
                  <a16:creationId xmlns:a16="http://schemas.microsoft.com/office/drawing/2014/main" id="{2D06E10A-0E0C-4FD2-819A-AF3C2BC27D5B}"/>
                </a:ext>
              </a:extLst>
            </p:cNvPr>
            <p:cNvGrpSpPr/>
            <p:nvPr/>
          </p:nvGrpSpPr>
          <p:grpSpPr>
            <a:xfrm>
              <a:off x="5407302" y="2807028"/>
              <a:ext cx="91990" cy="91990"/>
              <a:chOff x="7172802" y="2618835"/>
              <a:chExt cx="91990" cy="91990"/>
            </a:xfrm>
          </p:grpSpPr>
          <p:cxnSp>
            <p:nvCxnSpPr>
              <p:cNvPr id="541" name="Straight Connector 540">
                <a:extLst>
                  <a:ext uri="{FF2B5EF4-FFF2-40B4-BE49-F238E27FC236}">
                    <a16:creationId xmlns:a16="http://schemas.microsoft.com/office/drawing/2014/main" id="{6EEB5730-DC16-4952-B5D3-CF2ECD75291E}"/>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542" name="Straight Connector 541">
                <a:extLst>
                  <a:ext uri="{FF2B5EF4-FFF2-40B4-BE49-F238E27FC236}">
                    <a16:creationId xmlns:a16="http://schemas.microsoft.com/office/drawing/2014/main" id="{6DCF4231-27AE-442B-BEF7-02EED38C5A3A}"/>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43" name="Group 542">
              <a:extLst>
                <a:ext uri="{FF2B5EF4-FFF2-40B4-BE49-F238E27FC236}">
                  <a16:creationId xmlns:a16="http://schemas.microsoft.com/office/drawing/2014/main" id="{E44F2337-9F50-470C-8ED9-A64933F51B94}"/>
                </a:ext>
              </a:extLst>
            </p:cNvPr>
            <p:cNvGrpSpPr/>
            <p:nvPr/>
          </p:nvGrpSpPr>
          <p:grpSpPr>
            <a:xfrm>
              <a:off x="5416631" y="2834000"/>
              <a:ext cx="91990" cy="91990"/>
              <a:chOff x="7172802" y="2618835"/>
              <a:chExt cx="91990" cy="91990"/>
            </a:xfrm>
          </p:grpSpPr>
          <p:cxnSp>
            <p:nvCxnSpPr>
              <p:cNvPr id="544" name="Straight Connector 543">
                <a:extLst>
                  <a:ext uri="{FF2B5EF4-FFF2-40B4-BE49-F238E27FC236}">
                    <a16:creationId xmlns:a16="http://schemas.microsoft.com/office/drawing/2014/main" id="{1101B7A8-CE6B-4425-829E-4F7BEBE87435}"/>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545" name="Straight Connector 544">
                <a:extLst>
                  <a:ext uri="{FF2B5EF4-FFF2-40B4-BE49-F238E27FC236}">
                    <a16:creationId xmlns:a16="http://schemas.microsoft.com/office/drawing/2014/main" id="{10CB4905-FC31-41A3-B70A-FDBCEA930848}"/>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46" name="Group 545">
              <a:extLst>
                <a:ext uri="{FF2B5EF4-FFF2-40B4-BE49-F238E27FC236}">
                  <a16:creationId xmlns:a16="http://schemas.microsoft.com/office/drawing/2014/main" id="{73E85F3B-08EE-47CC-8D2F-D5FED69066CA}"/>
                </a:ext>
              </a:extLst>
            </p:cNvPr>
            <p:cNvGrpSpPr/>
            <p:nvPr/>
          </p:nvGrpSpPr>
          <p:grpSpPr>
            <a:xfrm>
              <a:off x="5438611" y="2880909"/>
              <a:ext cx="91990" cy="91990"/>
              <a:chOff x="7172802" y="2618835"/>
              <a:chExt cx="91990" cy="91990"/>
            </a:xfrm>
          </p:grpSpPr>
          <p:cxnSp>
            <p:nvCxnSpPr>
              <p:cNvPr id="547" name="Straight Connector 546">
                <a:extLst>
                  <a:ext uri="{FF2B5EF4-FFF2-40B4-BE49-F238E27FC236}">
                    <a16:creationId xmlns:a16="http://schemas.microsoft.com/office/drawing/2014/main" id="{9E3768CE-C982-4AD0-BA58-27FF2EF71487}"/>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548" name="Straight Connector 547">
                <a:extLst>
                  <a:ext uri="{FF2B5EF4-FFF2-40B4-BE49-F238E27FC236}">
                    <a16:creationId xmlns:a16="http://schemas.microsoft.com/office/drawing/2014/main" id="{5553D4C1-45C5-4D07-97F7-07038A25E93F}"/>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49" name="Group 548">
              <a:extLst>
                <a:ext uri="{FF2B5EF4-FFF2-40B4-BE49-F238E27FC236}">
                  <a16:creationId xmlns:a16="http://schemas.microsoft.com/office/drawing/2014/main" id="{9C1E08EA-6A79-457A-8C08-481AAB7B1342}"/>
                </a:ext>
              </a:extLst>
            </p:cNvPr>
            <p:cNvGrpSpPr/>
            <p:nvPr/>
          </p:nvGrpSpPr>
          <p:grpSpPr>
            <a:xfrm>
              <a:off x="5433384" y="2859462"/>
              <a:ext cx="91990" cy="91990"/>
              <a:chOff x="7172802" y="2618835"/>
              <a:chExt cx="91990" cy="91990"/>
            </a:xfrm>
          </p:grpSpPr>
          <p:cxnSp>
            <p:nvCxnSpPr>
              <p:cNvPr id="550" name="Straight Connector 549">
                <a:extLst>
                  <a:ext uri="{FF2B5EF4-FFF2-40B4-BE49-F238E27FC236}">
                    <a16:creationId xmlns:a16="http://schemas.microsoft.com/office/drawing/2014/main" id="{B1789B36-E829-41E4-AAF7-9A589A16837D}"/>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551" name="Straight Connector 550">
                <a:extLst>
                  <a:ext uri="{FF2B5EF4-FFF2-40B4-BE49-F238E27FC236}">
                    <a16:creationId xmlns:a16="http://schemas.microsoft.com/office/drawing/2014/main" id="{1596B2D0-5966-4F55-99FC-FC9F8EF31985}"/>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52" name="Group 551">
              <a:extLst>
                <a:ext uri="{FF2B5EF4-FFF2-40B4-BE49-F238E27FC236}">
                  <a16:creationId xmlns:a16="http://schemas.microsoft.com/office/drawing/2014/main" id="{EC32A1BC-7171-4BC5-991A-DBC3CF8E4F97}"/>
                </a:ext>
              </a:extLst>
            </p:cNvPr>
            <p:cNvGrpSpPr/>
            <p:nvPr/>
          </p:nvGrpSpPr>
          <p:grpSpPr>
            <a:xfrm>
              <a:off x="5452861" y="2905991"/>
              <a:ext cx="91990" cy="91990"/>
              <a:chOff x="7172802" y="2618835"/>
              <a:chExt cx="91990" cy="91990"/>
            </a:xfrm>
          </p:grpSpPr>
          <p:cxnSp>
            <p:nvCxnSpPr>
              <p:cNvPr id="553" name="Straight Connector 552">
                <a:extLst>
                  <a:ext uri="{FF2B5EF4-FFF2-40B4-BE49-F238E27FC236}">
                    <a16:creationId xmlns:a16="http://schemas.microsoft.com/office/drawing/2014/main" id="{BDA1A995-45EB-49B1-83EC-007F04F2CABE}"/>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554" name="Straight Connector 553">
                <a:extLst>
                  <a:ext uri="{FF2B5EF4-FFF2-40B4-BE49-F238E27FC236}">
                    <a16:creationId xmlns:a16="http://schemas.microsoft.com/office/drawing/2014/main" id="{589A97D5-6460-43BB-B03C-67B03716C526}"/>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55" name="Group 554">
              <a:extLst>
                <a:ext uri="{FF2B5EF4-FFF2-40B4-BE49-F238E27FC236}">
                  <a16:creationId xmlns:a16="http://schemas.microsoft.com/office/drawing/2014/main" id="{02399820-62AC-4BD7-9497-C47196FC0D8A}"/>
                </a:ext>
              </a:extLst>
            </p:cNvPr>
            <p:cNvGrpSpPr/>
            <p:nvPr/>
          </p:nvGrpSpPr>
          <p:grpSpPr>
            <a:xfrm>
              <a:off x="5457091" y="2952350"/>
              <a:ext cx="91990" cy="91990"/>
              <a:chOff x="7172802" y="2618835"/>
              <a:chExt cx="91990" cy="91990"/>
            </a:xfrm>
          </p:grpSpPr>
          <p:cxnSp>
            <p:nvCxnSpPr>
              <p:cNvPr id="556" name="Straight Connector 555">
                <a:extLst>
                  <a:ext uri="{FF2B5EF4-FFF2-40B4-BE49-F238E27FC236}">
                    <a16:creationId xmlns:a16="http://schemas.microsoft.com/office/drawing/2014/main" id="{0EC19F29-D918-4FDD-A5B9-776FFCC4093B}"/>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557" name="Straight Connector 556">
                <a:extLst>
                  <a:ext uri="{FF2B5EF4-FFF2-40B4-BE49-F238E27FC236}">
                    <a16:creationId xmlns:a16="http://schemas.microsoft.com/office/drawing/2014/main" id="{915F0832-4C3C-4732-BC89-18B19F87B672}"/>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58" name="Group 557">
              <a:extLst>
                <a:ext uri="{FF2B5EF4-FFF2-40B4-BE49-F238E27FC236}">
                  <a16:creationId xmlns:a16="http://schemas.microsoft.com/office/drawing/2014/main" id="{BC1CD8D2-6863-48CD-9748-AFBF6CB6CF3B}"/>
                </a:ext>
              </a:extLst>
            </p:cNvPr>
            <p:cNvGrpSpPr/>
            <p:nvPr/>
          </p:nvGrpSpPr>
          <p:grpSpPr>
            <a:xfrm>
              <a:off x="5499292" y="2973433"/>
              <a:ext cx="91990" cy="91990"/>
              <a:chOff x="7172802" y="2618835"/>
              <a:chExt cx="91990" cy="91990"/>
            </a:xfrm>
          </p:grpSpPr>
          <p:cxnSp>
            <p:nvCxnSpPr>
              <p:cNvPr id="559" name="Straight Connector 558">
                <a:extLst>
                  <a:ext uri="{FF2B5EF4-FFF2-40B4-BE49-F238E27FC236}">
                    <a16:creationId xmlns:a16="http://schemas.microsoft.com/office/drawing/2014/main" id="{3A70C0DF-FC23-42B2-B346-F8BEA61F04EE}"/>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560" name="Straight Connector 559">
                <a:extLst>
                  <a:ext uri="{FF2B5EF4-FFF2-40B4-BE49-F238E27FC236}">
                    <a16:creationId xmlns:a16="http://schemas.microsoft.com/office/drawing/2014/main" id="{9D416B00-763C-45C5-A425-B8D63D559C3A}"/>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61" name="Group 560">
              <a:extLst>
                <a:ext uri="{FF2B5EF4-FFF2-40B4-BE49-F238E27FC236}">
                  <a16:creationId xmlns:a16="http://schemas.microsoft.com/office/drawing/2014/main" id="{778ED18E-4B09-45A3-B774-620FA6997D4B}"/>
                </a:ext>
              </a:extLst>
            </p:cNvPr>
            <p:cNvGrpSpPr/>
            <p:nvPr/>
          </p:nvGrpSpPr>
          <p:grpSpPr>
            <a:xfrm>
              <a:off x="5500606" y="3002210"/>
              <a:ext cx="91990" cy="91990"/>
              <a:chOff x="7172802" y="2618835"/>
              <a:chExt cx="91990" cy="91990"/>
            </a:xfrm>
          </p:grpSpPr>
          <p:cxnSp>
            <p:nvCxnSpPr>
              <p:cNvPr id="562" name="Straight Connector 561">
                <a:extLst>
                  <a:ext uri="{FF2B5EF4-FFF2-40B4-BE49-F238E27FC236}">
                    <a16:creationId xmlns:a16="http://schemas.microsoft.com/office/drawing/2014/main" id="{8CFA036F-B4D4-4299-A6C2-04A5DC200517}"/>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563" name="Straight Connector 562">
                <a:extLst>
                  <a:ext uri="{FF2B5EF4-FFF2-40B4-BE49-F238E27FC236}">
                    <a16:creationId xmlns:a16="http://schemas.microsoft.com/office/drawing/2014/main" id="{BD0D0329-E9F9-40A9-8A49-934C91DF57DF}"/>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64" name="Group 563">
              <a:extLst>
                <a:ext uri="{FF2B5EF4-FFF2-40B4-BE49-F238E27FC236}">
                  <a16:creationId xmlns:a16="http://schemas.microsoft.com/office/drawing/2014/main" id="{17E5BEED-F487-4CCC-848E-D0999283C8AF}"/>
                </a:ext>
              </a:extLst>
            </p:cNvPr>
            <p:cNvGrpSpPr/>
            <p:nvPr/>
          </p:nvGrpSpPr>
          <p:grpSpPr>
            <a:xfrm>
              <a:off x="5567453" y="3002210"/>
              <a:ext cx="91990" cy="91990"/>
              <a:chOff x="7172802" y="2618835"/>
              <a:chExt cx="91990" cy="91990"/>
            </a:xfrm>
          </p:grpSpPr>
          <p:cxnSp>
            <p:nvCxnSpPr>
              <p:cNvPr id="565" name="Straight Connector 564">
                <a:extLst>
                  <a:ext uri="{FF2B5EF4-FFF2-40B4-BE49-F238E27FC236}">
                    <a16:creationId xmlns:a16="http://schemas.microsoft.com/office/drawing/2014/main" id="{5B96CBA6-E35B-4F73-B0D8-F504D2FE247D}"/>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566" name="Straight Connector 565">
                <a:extLst>
                  <a:ext uri="{FF2B5EF4-FFF2-40B4-BE49-F238E27FC236}">
                    <a16:creationId xmlns:a16="http://schemas.microsoft.com/office/drawing/2014/main" id="{7351D05B-8838-4F92-9D56-C7BB2ABE60C7}"/>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67" name="Group 566">
              <a:extLst>
                <a:ext uri="{FF2B5EF4-FFF2-40B4-BE49-F238E27FC236}">
                  <a16:creationId xmlns:a16="http://schemas.microsoft.com/office/drawing/2014/main" id="{5B8E40ED-F6CB-490B-81AF-04A07A5E3B2A}"/>
                </a:ext>
              </a:extLst>
            </p:cNvPr>
            <p:cNvGrpSpPr/>
            <p:nvPr/>
          </p:nvGrpSpPr>
          <p:grpSpPr>
            <a:xfrm>
              <a:off x="5594471" y="3033309"/>
              <a:ext cx="91990" cy="91990"/>
              <a:chOff x="7172802" y="2618835"/>
              <a:chExt cx="91990" cy="91990"/>
            </a:xfrm>
          </p:grpSpPr>
          <p:cxnSp>
            <p:nvCxnSpPr>
              <p:cNvPr id="568" name="Straight Connector 567">
                <a:extLst>
                  <a:ext uri="{FF2B5EF4-FFF2-40B4-BE49-F238E27FC236}">
                    <a16:creationId xmlns:a16="http://schemas.microsoft.com/office/drawing/2014/main" id="{E14A2CE0-6307-4EED-87CD-E75AF0C85F26}"/>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569" name="Straight Connector 568">
                <a:extLst>
                  <a:ext uri="{FF2B5EF4-FFF2-40B4-BE49-F238E27FC236}">
                    <a16:creationId xmlns:a16="http://schemas.microsoft.com/office/drawing/2014/main" id="{7259B02E-446C-4215-9E3A-6F63CE4C6D88}"/>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70" name="Group 569">
              <a:extLst>
                <a:ext uri="{FF2B5EF4-FFF2-40B4-BE49-F238E27FC236}">
                  <a16:creationId xmlns:a16="http://schemas.microsoft.com/office/drawing/2014/main" id="{FF5E8F76-A4C7-4967-BA4E-3F1F49E214F1}"/>
                </a:ext>
              </a:extLst>
            </p:cNvPr>
            <p:cNvGrpSpPr/>
            <p:nvPr/>
          </p:nvGrpSpPr>
          <p:grpSpPr>
            <a:xfrm>
              <a:off x="5649569" y="3055983"/>
              <a:ext cx="91990" cy="91990"/>
              <a:chOff x="7172802" y="2618835"/>
              <a:chExt cx="91990" cy="91990"/>
            </a:xfrm>
          </p:grpSpPr>
          <p:cxnSp>
            <p:nvCxnSpPr>
              <p:cNvPr id="571" name="Straight Connector 570">
                <a:extLst>
                  <a:ext uri="{FF2B5EF4-FFF2-40B4-BE49-F238E27FC236}">
                    <a16:creationId xmlns:a16="http://schemas.microsoft.com/office/drawing/2014/main" id="{CE2E9241-2FC2-48E0-A25D-716C0EA5BE9E}"/>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572" name="Straight Connector 571">
                <a:extLst>
                  <a:ext uri="{FF2B5EF4-FFF2-40B4-BE49-F238E27FC236}">
                    <a16:creationId xmlns:a16="http://schemas.microsoft.com/office/drawing/2014/main" id="{2D59E7AA-268A-4173-B7B7-957EF9F2ECD6}"/>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73" name="Group 572">
              <a:extLst>
                <a:ext uri="{FF2B5EF4-FFF2-40B4-BE49-F238E27FC236}">
                  <a16:creationId xmlns:a16="http://schemas.microsoft.com/office/drawing/2014/main" id="{B4E540A4-29A5-438F-A5D9-736A0E141283}"/>
                </a:ext>
              </a:extLst>
            </p:cNvPr>
            <p:cNvGrpSpPr/>
            <p:nvPr/>
          </p:nvGrpSpPr>
          <p:grpSpPr>
            <a:xfrm>
              <a:off x="5647093" y="3105897"/>
              <a:ext cx="91990" cy="91990"/>
              <a:chOff x="7172802" y="2618835"/>
              <a:chExt cx="91990" cy="91990"/>
            </a:xfrm>
          </p:grpSpPr>
          <p:cxnSp>
            <p:nvCxnSpPr>
              <p:cNvPr id="574" name="Straight Connector 573">
                <a:extLst>
                  <a:ext uri="{FF2B5EF4-FFF2-40B4-BE49-F238E27FC236}">
                    <a16:creationId xmlns:a16="http://schemas.microsoft.com/office/drawing/2014/main" id="{B6174606-DFF0-4357-AB34-22C9319FEC5A}"/>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575" name="Straight Connector 574">
                <a:extLst>
                  <a:ext uri="{FF2B5EF4-FFF2-40B4-BE49-F238E27FC236}">
                    <a16:creationId xmlns:a16="http://schemas.microsoft.com/office/drawing/2014/main" id="{E913A66B-13CC-4014-8A82-A2A5B9C4BD5A}"/>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76" name="Group 575">
              <a:extLst>
                <a:ext uri="{FF2B5EF4-FFF2-40B4-BE49-F238E27FC236}">
                  <a16:creationId xmlns:a16="http://schemas.microsoft.com/office/drawing/2014/main" id="{8870DFAB-5674-4ECC-AEF9-FAB22CCE8CDE}"/>
                </a:ext>
              </a:extLst>
            </p:cNvPr>
            <p:cNvGrpSpPr/>
            <p:nvPr/>
          </p:nvGrpSpPr>
          <p:grpSpPr>
            <a:xfrm>
              <a:off x="5668483" y="3162388"/>
              <a:ext cx="91990" cy="91990"/>
              <a:chOff x="7172802" y="2618835"/>
              <a:chExt cx="91990" cy="91990"/>
            </a:xfrm>
          </p:grpSpPr>
          <p:cxnSp>
            <p:nvCxnSpPr>
              <p:cNvPr id="577" name="Straight Connector 576">
                <a:extLst>
                  <a:ext uri="{FF2B5EF4-FFF2-40B4-BE49-F238E27FC236}">
                    <a16:creationId xmlns:a16="http://schemas.microsoft.com/office/drawing/2014/main" id="{C3782960-BF1F-4B0B-9CBE-4B95DA40A172}"/>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578" name="Straight Connector 577">
                <a:extLst>
                  <a:ext uri="{FF2B5EF4-FFF2-40B4-BE49-F238E27FC236}">
                    <a16:creationId xmlns:a16="http://schemas.microsoft.com/office/drawing/2014/main" id="{8CA1531B-E9A6-4172-9AAC-3FE532F72938}"/>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79" name="Group 578">
              <a:extLst>
                <a:ext uri="{FF2B5EF4-FFF2-40B4-BE49-F238E27FC236}">
                  <a16:creationId xmlns:a16="http://schemas.microsoft.com/office/drawing/2014/main" id="{9A0DC496-ACD7-4A13-9CA8-52586748AC36}"/>
                </a:ext>
              </a:extLst>
            </p:cNvPr>
            <p:cNvGrpSpPr/>
            <p:nvPr/>
          </p:nvGrpSpPr>
          <p:grpSpPr>
            <a:xfrm>
              <a:off x="5891192" y="3162626"/>
              <a:ext cx="91990" cy="91990"/>
              <a:chOff x="7172802" y="2618835"/>
              <a:chExt cx="91990" cy="91990"/>
            </a:xfrm>
          </p:grpSpPr>
          <p:cxnSp>
            <p:nvCxnSpPr>
              <p:cNvPr id="580" name="Straight Connector 579">
                <a:extLst>
                  <a:ext uri="{FF2B5EF4-FFF2-40B4-BE49-F238E27FC236}">
                    <a16:creationId xmlns:a16="http://schemas.microsoft.com/office/drawing/2014/main" id="{7E2F1D23-D05C-4AE1-A949-7E3520FCD447}"/>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581" name="Straight Connector 580">
                <a:extLst>
                  <a:ext uri="{FF2B5EF4-FFF2-40B4-BE49-F238E27FC236}">
                    <a16:creationId xmlns:a16="http://schemas.microsoft.com/office/drawing/2014/main" id="{CB041905-C3F9-4616-A072-06FE38DDCA0E}"/>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82" name="Group 581">
              <a:extLst>
                <a:ext uri="{FF2B5EF4-FFF2-40B4-BE49-F238E27FC236}">
                  <a16:creationId xmlns:a16="http://schemas.microsoft.com/office/drawing/2014/main" id="{F7438AA4-1177-4E85-8E8F-C8F18BFC7860}"/>
                </a:ext>
              </a:extLst>
            </p:cNvPr>
            <p:cNvGrpSpPr/>
            <p:nvPr/>
          </p:nvGrpSpPr>
          <p:grpSpPr>
            <a:xfrm>
              <a:off x="5929723" y="3194063"/>
              <a:ext cx="91990" cy="91990"/>
              <a:chOff x="7172802" y="2618835"/>
              <a:chExt cx="91990" cy="91990"/>
            </a:xfrm>
          </p:grpSpPr>
          <p:cxnSp>
            <p:nvCxnSpPr>
              <p:cNvPr id="583" name="Straight Connector 582">
                <a:extLst>
                  <a:ext uri="{FF2B5EF4-FFF2-40B4-BE49-F238E27FC236}">
                    <a16:creationId xmlns:a16="http://schemas.microsoft.com/office/drawing/2014/main" id="{97C22924-03B4-4130-BFA7-F9AADB33CA02}"/>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584" name="Straight Connector 583">
                <a:extLst>
                  <a:ext uri="{FF2B5EF4-FFF2-40B4-BE49-F238E27FC236}">
                    <a16:creationId xmlns:a16="http://schemas.microsoft.com/office/drawing/2014/main" id="{DC6DD825-481B-4103-87E3-773988B4AF7E}"/>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85" name="Group 584">
              <a:extLst>
                <a:ext uri="{FF2B5EF4-FFF2-40B4-BE49-F238E27FC236}">
                  <a16:creationId xmlns:a16="http://schemas.microsoft.com/office/drawing/2014/main" id="{9E4CCB80-A07E-4E28-ACD8-17F5F03A607F}"/>
                </a:ext>
              </a:extLst>
            </p:cNvPr>
            <p:cNvGrpSpPr/>
            <p:nvPr/>
          </p:nvGrpSpPr>
          <p:grpSpPr>
            <a:xfrm>
              <a:off x="5975717" y="3224979"/>
              <a:ext cx="91990" cy="91990"/>
              <a:chOff x="7172802" y="2618835"/>
              <a:chExt cx="91990" cy="91990"/>
            </a:xfrm>
          </p:grpSpPr>
          <p:cxnSp>
            <p:nvCxnSpPr>
              <p:cNvPr id="586" name="Straight Connector 585">
                <a:extLst>
                  <a:ext uri="{FF2B5EF4-FFF2-40B4-BE49-F238E27FC236}">
                    <a16:creationId xmlns:a16="http://schemas.microsoft.com/office/drawing/2014/main" id="{8B2FE614-1DFD-4B4F-98F1-DB8C17EC07BD}"/>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587" name="Straight Connector 586">
                <a:extLst>
                  <a:ext uri="{FF2B5EF4-FFF2-40B4-BE49-F238E27FC236}">
                    <a16:creationId xmlns:a16="http://schemas.microsoft.com/office/drawing/2014/main" id="{6A34722E-3C6D-4FA4-B4A4-89ECDD6AD625}"/>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88" name="Group 587">
              <a:extLst>
                <a:ext uri="{FF2B5EF4-FFF2-40B4-BE49-F238E27FC236}">
                  <a16:creationId xmlns:a16="http://schemas.microsoft.com/office/drawing/2014/main" id="{6A0B46DD-883D-4CFA-8F1B-57E58EE3B272}"/>
                </a:ext>
              </a:extLst>
            </p:cNvPr>
            <p:cNvGrpSpPr/>
            <p:nvPr/>
          </p:nvGrpSpPr>
          <p:grpSpPr>
            <a:xfrm>
              <a:off x="6125506" y="3253963"/>
              <a:ext cx="91990" cy="91990"/>
              <a:chOff x="7172802" y="2618835"/>
              <a:chExt cx="91990" cy="91990"/>
            </a:xfrm>
          </p:grpSpPr>
          <p:cxnSp>
            <p:nvCxnSpPr>
              <p:cNvPr id="589" name="Straight Connector 588">
                <a:extLst>
                  <a:ext uri="{FF2B5EF4-FFF2-40B4-BE49-F238E27FC236}">
                    <a16:creationId xmlns:a16="http://schemas.microsoft.com/office/drawing/2014/main" id="{B00CBC95-40E2-4F70-9F74-93F7EA13967B}"/>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590" name="Straight Connector 589">
                <a:extLst>
                  <a:ext uri="{FF2B5EF4-FFF2-40B4-BE49-F238E27FC236}">
                    <a16:creationId xmlns:a16="http://schemas.microsoft.com/office/drawing/2014/main" id="{D0582905-D70D-4349-BD03-26DC8F713F44}"/>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91" name="Group 590">
              <a:extLst>
                <a:ext uri="{FF2B5EF4-FFF2-40B4-BE49-F238E27FC236}">
                  <a16:creationId xmlns:a16="http://schemas.microsoft.com/office/drawing/2014/main" id="{21EA86FE-F241-476A-B646-7333B7B33713}"/>
                </a:ext>
              </a:extLst>
            </p:cNvPr>
            <p:cNvGrpSpPr/>
            <p:nvPr/>
          </p:nvGrpSpPr>
          <p:grpSpPr>
            <a:xfrm>
              <a:off x="6158593" y="3253963"/>
              <a:ext cx="91990" cy="91990"/>
              <a:chOff x="7172802" y="2618835"/>
              <a:chExt cx="91990" cy="91990"/>
            </a:xfrm>
          </p:grpSpPr>
          <p:cxnSp>
            <p:nvCxnSpPr>
              <p:cNvPr id="592" name="Straight Connector 591">
                <a:extLst>
                  <a:ext uri="{FF2B5EF4-FFF2-40B4-BE49-F238E27FC236}">
                    <a16:creationId xmlns:a16="http://schemas.microsoft.com/office/drawing/2014/main" id="{07B4211E-B7EF-4B8F-BF72-E0DE42173C32}"/>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593" name="Straight Connector 592">
                <a:extLst>
                  <a:ext uri="{FF2B5EF4-FFF2-40B4-BE49-F238E27FC236}">
                    <a16:creationId xmlns:a16="http://schemas.microsoft.com/office/drawing/2014/main" id="{03901741-DBD9-4A4A-9053-039B6A067E93}"/>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94" name="Group 593">
              <a:extLst>
                <a:ext uri="{FF2B5EF4-FFF2-40B4-BE49-F238E27FC236}">
                  <a16:creationId xmlns:a16="http://schemas.microsoft.com/office/drawing/2014/main" id="{05EB960A-899F-4C3E-9348-7E3984A6DEB4}"/>
                </a:ext>
              </a:extLst>
            </p:cNvPr>
            <p:cNvGrpSpPr/>
            <p:nvPr/>
          </p:nvGrpSpPr>
          <p:grpSpPr>
            <a:xfrm>
              <a:off x="6194221" y="3251472"/>
              <a:ext cx="91990" cy="91990"/>
              <a:chOff x="7172802" y="2618835"/>
              <a:chExt cx="91990" cy="91990"/>
            </a:xfrm>
          </p:grpSpPr>
          <p:cxnSp>
            <p:nvCxnSpPr>
              <p:cNvPr id="595" name="Straight Connector 594">
                <a:extLst>
                  <a:ext uri="{FF2B5EF4-FFF2-40B4-BE49-F238E27FC236}">
                    <a16:creationId xmlns:a16="http://schemas.microsoft.com/office/drawing/2014/main" id="{247568BB-0D66-4506-9A4E-050704E8130E}"/>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596" name="Straight Connector 595">
                <a:extLst>
                  <a:ext uri="{FF2B5EF4-FFF2-40B4-BE49-F238E27FC236}">
                    <a16:creationId xmlns:a16="http://schemas.microsoft.com/office/drawing/2014/main" id="{EFFB1D8C-48B0-477D-9269-9A1734AB8504}"/>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97" name="Group 596">
              <a:extLst>
                <a:ext uri="{FF2B5EF4-FFF2-40B4-BE49-F238E27FC236}">
                  <a16:creationId xmlns:a16="http://schemas.microsoft.com/office/drawing/2014/main" id="{A0081C0D-1379-463C-8625-34456B271116}"/>
                </a:ext>
              </a:extLst>
            </p:cNvPr>
            <p:cNvGrpSpPr/>
            <p:nvPr/>
          </p:nvGrpSpPr>
          <p:grpSpPr>
            <a:xfrm>
              <a:off x="6197994" y="3284093"/>
              <a:ext cx="91990" cy="91990"/>
              <a:chOff x="7172802" y="2618835"/>
              <a:chExt cx="91990" cy="91990"/>
            </a:xfrm>
          </p:grpSpPr>
          <p:cxnSp>
            <p:nvCxnSpPr>
              <p:cNvPr id="598" name="Straight Connector 597">
                <a:extLst>
                  <a:ext uri="{FF2B5EF4-FFF2-40B4-BE49-F238E27FC236}">
                    <a16:creationId xmlns:a16="http://schemas.microsoft.com/office/drawing/2014/main" id="{8FB171D0-7285-463B-B8E5-46675ABF426F}"/>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599" name="Straight Connector 598">
                <a:extLst>
                  <a:ext uri="{FF2B5EF4-FFF2-40B4-BE49-F238E27FC236}">
                    <a16:creationId xmlns:a16="http://schemas.microsoft.com/office/drawing/2014/main" id="{A48F51FD-0844-483D-8338-50B7F1EF6737}"/>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00" name="Group 599">
              <a:extLst>
                <a:ext uri="{FF2B5EF4-FFF2-40B4-BE49-F238E27FC236}">
                  <a16:creationId xmlns:a16="http://schemas.microsoft.com/office/drawing/2014/main" id="{20B5239F-C746-4030-92BC-8D261F6B3259}"/>
                </a:ext>
              </a:extLst>
            </p:cNvPr>
            <p:cNvGrpSpPr/>
            <p:nvPr/>
          </p:nvGrpSpPr>
          <p:grpSpPr>
            <a:xfrm>
              <a:off x="6212663" y="3315915"/>
              <a:ext cx="91990" cy="91990"/>
              <a:chOff x="7172802" y="2618835"/>
              <a:chExt cx="91990" cy="91990"/>
            </a:xfrm>
          </p:grpSpPr>
          <p:cxnSp>
            <p:nvCxnSpPr>
              <p:cNvPr id="601" name="Straight Connector 600">
                <a:extLst>
                  <a:ext uri="{FF2B5EF4-FFF2-40B4-BE49-F238E27FC236}">
                    <a16:creationId xmlns:a16="http://schemas.microsoft.com/office/drawing/2014/main" id="{9FF9BA38-52FE-4548-B64A-C176491F03D5}"/>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602" name="Straight Connector 601">
                <a:extLst>
                  <a:ext uri="{FF2B5EF4-FFF2-40B4-BE49-F238E27FC236}">
                    <a16:creationId xmlns:a16="http://schemas.microsoft.com/office/drawing/2014/main" id="{72620376-FA5E-43C4-91D1-346445EC043E}"/>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03" name="Group 602">
              <a:extLst>
                <a:ext uri="{FF2B5EF4-FFF2-40B4-BE49-F238E27FC236}">
                  <a16:creationId xmlns:a16="http://schemas.microsoft.com/office/drawing/2014/main" id="{CBF1B50A-BAB4-4826-9BD3-06B8AC1EBF8B}"/>
                </a:ext>
              </a:extLst>
            </p:cNvPr>
            <p:cNvGrpSpPr/>
            <p:nvPr/>
          </p:nvGrpSpPr>
          <p:grpSpPr>
            <a:xfrm>
              <a:off x="6215620" y="3346463"/>
              <a:ext cx="91990" cy="91990"/>
              <a:chOff x="7172802" y="2618835"/>
              <a:chExt cx="91990" cy="91990"/>
            </a:xfrm>
          </p:grpSpPr>
          <p:cxnSp>
            <p:nvCxnSpPr>
              <p:cNvPr id="604" name="Straight Connector 603">
                <a:extLst>
                  <a:ext uri="{FF2B5EF4-FFF2-40B4-BE49-F238E27FC236}">
                    <a16:creationId xmlns:a16="http://schemas.microsoft.com/office/drawing/2014/main" id="{F229B17E-1CD7-4F95-A593-32CA292264FF}"/>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605" name="Straight Connector 604">
                <a:extLst>
                  <a:ext uri="{FF2B5EF4-FFF2-40B4-BE49-F238E27FC236}">
                    <a16:creationId xmlns:a16="http://schemas.microsoft.com/office/drawing/2014/main" id="{B574AFED-B5D0-4F07-9C27-5B9A34B8689A}"/>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06" name="Group 605">
              <a:extLst>
                <a:ext uri="{FF2B5EF4-FFF2-40B4-BE49-F238E27FC236}">
                  <a16:creationId xmlns:a16="http://schemas.microsoft.com/office/drawing/2014/main" id="{C5C0140A-C49B-4F7F-A3EA-F2EC9531C6C1}"/>
                </a:ext>
              </a:extLst>
            </p:cNvPr>
            <p:cNvGrpSpPr/>
            <p:nvPr/>
          </p:nvGrpSpPr>
          <p:grpSpPr>
            <a:xfrm>
              <a:off x="6227917" y="3391763"/>
              <a:ext cx="91990" cy="91990"/>
              <a:chOff x="7172802" y="2618835"/>
              <a:chExt cx="91990" cy="91990"/>
            </a:xfrm>
          </p:grpSpPr>
          <p:cxnSp>
            <p:nvCxnSpPr>
              <p:cNvPr id="607" name="Straight Connector 606">
                <a:extLst>
                  <a:ext uri="{FF2B5EF4-FFF2-40B4-BE49-F238E27FC236}">
                    <a16:creationId xmlns:a16="http://schemas.microsoft.com/office/drawing/2014/main" id="{1B5B06DC-CD51-44C5-AC20-6649AED2D590}"/>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608" name="Straight Connector 607">
                <a:extLst>
                  <a:ext uri="{FF2B5EF4-FFF2-40B4-BE49-F238E27FC236}">
                    <a16:creationId xmlns:a16="http://schemas.microsoft.com/office/drawing/2014/main" id="{E3877E78-BF14-403B-8E14-03314F299627}"/>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09" name="Group 608">
              <a:extLst>
                <a:ext uri="{FF2B5EF4-FFF2-40B4-BE49-F238E27FC236}">
                  <a16:creationId xmlns:a16="http://schemas.microsoft.com/office/drawing/2014/main" id="{A3946E35-6DF8-408C-9A70-D7102A28E49A}"/>
                </a:ext>
              </a:extLst>
            </p:cNvPr>
            <p:cNvGrpSpPr/>
            <p:nvPr/>
          </p:nvGrpSpPr>
          <p:grpSpPr>
            <a:xfrm>
              <a:off x="6461082" y="3430158"/>
              <a:ext cx="91990" cy="91990"/>
              <a:chOff x="7172802" y="2618835"/>
              <a:chExt cx="91990" cy="91990"/>
            </a:xfrm>
          </p:grpSpPr>
          <p:cxnSp>
            <p:nvCxnSpPr>
              <p:cNvPr id="610" name="Straight Connector 609">
                <a:extLst>
                  <a:ext uri="{FF2B5EF4-FFF2-40B4-BE49-F238E27FC236}">
                    <a16:creationId xmlns:a16="http://schemas.microsoft.com/office/drawing/2014/main" id="{1BF9015A-893D-4FFB-BBC2-6B8A99BA41C2}"/>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611" name="Straight Connector 610">
                <a:extLst>
                  <a:ext uri="{FF2B5EF4-FFF2-40B4-BE49-F238E27FC236}">
                    <a16:creationId xmlns:a16="http://schemas.microsoft.com/office/drawing/2014/main" id="{7454D1D5-594D-43D9-B9A3-C1E08B29FFE9}"/>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12" name="Group 611">
              <a:extLst>
                <a:ext uri="{FF2B5EF4-FFF2-40B4-BE49-F238E27FC236}">
                  <a16:creationId xmlns:a16="http://schemas.microsoft.com/office/drawing/2014/main" id="{1BFBB6F0-4F50-4846-A12D-DCF1ED60CADA}"/>
                </a:ext>
              </a:extLst>
            </p:cNvPr>
            <p:cNvGrpSpPr/>
            <p:nvPr/>
          </p:nvGrpSpPr>
          <p:grpSpPr>
            <a:xfrm>
              <a:off x="6476379" y="3482547"/>
              <a:ext cx="91990" cy="91990"/>
              <a:chOff x="7172802" y="2618835"/>
              <a:chExt cx="91990" cy="91990"/>
            </a:xfrm>
          </p:grpSpPr>
          <p:cxnSp>
            <p:nvCxnSpPr>
              <p:cNvPr id="613" name="Straight Connector 612">
                <a:extLst>
                  <a:ext uri="{FF2B5EF4-FFF2-40B4-BE49-F238E27FC236}">
                    <a16:creationId xmlns:a16="http://schemas.microsoft.com/office/drawing/2014/main" id="{5F79AFE6-39F8-46FB-8D66-5B6508819875}"/>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614" name="Straight Connector 613">
                <a:extLst>
                  <a:ext uri="{FF2B5EF4-FFF2-40B4-BE49-F238E27FC236}">
                    <a16:creationId xmlns:a16="http://schemas.microsoft.com/office/drawing/2014/main" id="{9BCED78F-2F1E-441D-8495-0DAD3C61EFCD}"/>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15" name="Group 614">
              <a:extLst>
                <a:ext uri="{FF2B5EF4-FFF2-40B4-BE49-F238E27FC236}">
                  <a16:creationId xmlns:a16="http://schemas.microsoft.com/office/drawing/2014/main" id="{23F5AC50-3650-432E-9D2B-D63C92190EF1}"/>
                </a:ext>
              </a:extLst>
            </p:cNvPr>
            <p:cNvGrpSpPr/>
            <p:nvPr/>
          </p:nvGrpSpPr>
          <p:grpSpPr>
            <a:xfrm>
              <a:off x="6835065" y="3482547"/>
              <a:ext cx="91990" cy="91990"/>
              <a:chOff x="7172802" y="2618835"/>
              <a:chExt cx="91990" cy="91990"/>
            </a:xfrm>
          </p:grpSpPr>
          <p:cxnSp>
            <p:nvCxnSpPr>
              <p:cNvPr id="616" name="Straight Connector 615">
                <a:extLst>
                  <a:ext uri="{FF2B5EF4-FFF2-40B4-BE49-F238E27FC236}">
                    <a16:creationId xmlns:a16="http://schemas.microsoft.com/office/drawing/2014/main" id="{059576E3-7C84-4DBA-9B01-8A5D327B36A2}"/>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617" name="Straight Connector 616">
                <a:extLst>
                  <a:ext uri="{FF2B5EF4-FFF2-40B4-BE49-F238E27FC236}">
                    <a16:creationId xmlns:a16="http://schemas.microsoft.com/office/drawing/2014/main" id="{9F86C04D-B471-44C5-B33F-06D2145B6982}"/>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18" name="Group 617">
              <a:extLst>
                <a:ext uri="{FF2B5EF4-FFF2-40B4-BE49-F238E27FC236}">
                  <a16:creationId xmlns:a16="http://schemas.microsoft.com/office/drawing/2014/main" id="{F5720E06-F36E-44DF-8E3F-21800E461D5E}"/>
                </a:ext>
              </a:extLst>
            </p:cNvPr>
            <p:cNvGrpSpPr/>
            <p:nvPr/>
          </p:nvGrpSpPr>
          <p:grpSpPr>
            <a:xfrm>
              <a:off x="6842170" y="3535985"/>
              <a:ext cx="91990" cy="91990"/>
              <a:chOff x="7172802" y="2618835"/>
              <a:chExt cx="91990" cy="91990"/>
            </a:xfrm>
          </p:grpSpPr>
          <p:cxnSp>
            <p:nvCxnSpPr>
              <p:cNvPr id="619" name="Straight Connector 618">
                <a:extLst>
                  <a:ext uri="{FF2B5EF4-FFF2-40B4-BE49-F238E27FC236}">
                    <a16:creationId xmlns:a16="http://schemas.microsoft.com/office/drawing/2014/main" id="{E7BC7A66-C042-4DE0-92C4-D7E72C2C1615}"/>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620" name="Straight Connector 619">
                <a:extLst>
                  <a:ext uri="{FF2B5EF4-FFF2-40B4-BE49-F238E27FC236}">
                    <a16:creationId xmlns:a16="http://schemas.microsoft.com/office/drawing/2014/main" id="{881F71B2-0F4A-41F2-AFFA-760F186C1C99}"/>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21" name="Group 620">
              <a:extLst>
                <a:ext uri="{FF2B5EF4-FFF2-40B4-BE49-F238E27FC236}">
                  <a16:creationId xmlns:a16="http://schemas.microsoft.com/office/drawing/2014/main" id="{8CA9E389-AB6C-43FF-9DED-C4E6DC090DF1}"/>
                </a:ext>
              </a:extLst>
            </p:cNvPr>
            <p:cNvGrpSpPr/>
            <p:nvPr/>
          </p:nvGrpSpPr>
          <p:grpSpPr>
            <a:xfrm>
              <a:off x="6865692" y="3536391"/>
              <a:ext cx="91990" cy="91990"/>
              <a:chOff x="7172802" y="2618835"/>
              <a:chExt cx="91990" cy="91990"/>
            </a:xfrm>
          </p:grpSpPr>
          <p:cxnSp>
            <p:nvCxnSpPr>
              <p:cNvPr id="622" name="Straight Connector 621">
                <a:extLst>
                  <a:ext uri="{FF2B5EF4-FFF2-40B4-BE49-F238E27FC236}">
                    <a16:creationId xmlns:a16="http://schemas.microsoft.com/office/drawing/2014/main" id="{7EDFE2C7-A614-4BB6-8C09-B2EA2F14E989}"/>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623" name="Straight Connector 622">
                <a:extLst>
                  <a:ext uri="{FF2B5EF4-FFF2-40B4-BE49-F238E27FC236}">
                    <a16:creationId xmlns:a16="http://schemas.microsoft.com/office/drawing/2014/main" id="{C1F00C32-C3CE-42C0-8EFE-E3414894DB16}"/>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24" name="Group 623">
              <a:extLst>
                <a:ext uri="{FF2B5EF4-FFF2-40B4-BE49-F238E27FC236}">
                  <a16:creationId xmlns:a16="http://schemas.microsoft.com/office/drawing/2014/main" id="{6AC5A64C-5FE2-4B47-8BA7-0D65A45FEA59}"/>
                </a:ext>
              </a:extLst>
            </p:cNvPr>
            <p:cNvGrpSpPr/>
            <p:nvPr/>
          </p:nvGrpSpPr>
          <p:grpSpPr>
            <a:xfrm>
              <a:off x="7651988" y="3533604"/>
              <a:ext cx="91990" cy="91990"/>
              <a:chOff x="7172802" y="2618835"/>
              <a:chExt cx="91990" cy="91990"/>
            </a:xfrm>
          </p:grpSpPr>
          <p:cxnSp>
            <p:nvCxnSpPr>
              <p:cNvPr id="625" name="Straight Connector 624">
                <a:extLst>
                  <a:ext uri="{FF2B5EF4-FFF2-40B4-BE49-F238E27FC236}">
                    <a16:creationId xmlns:a16="http://schemas.microsoft.com/office/drawing/2014/main" id="{1BDCCEC4-410F-4487-B23B-50FD3D5ED7BF}"/>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626" name="Straight Connector 625">
                <a:extLst>
                  <a:ext uri="{FF2B5EF4-FFF2-40B4-BE49-F238E27FC236}">
                    <a16:creationId xmlns:a16="http://schemas.microsoft.com/office/drawing/2014/main" id="{F64F1449-8587-4902-A8B7-5DCDC983F49C}"/>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27" name="Group 626">
              <a:extLst>
                <a:ext uri="{FF2B5EF4-FFF2-40B4-BE49-F238E27FC236}">
                  <a16:creationId xmlns:a16="http://schemas.microsoft.com/office/drawing/2014/main" id="{80D7A11C-83AF-4287-A898-F9F36AD3D88C}"/>
                </a:ext>
              </a:extLst>
            </p:cNvPr>
            <p:cNvGrpSpPr/>
            <p:nvPr/>
          </p:nvGrpSpPr>
          <p:grpSpPr>
            <a:xfrm>
              <a:off x="7997465" y="3533604"/>
              <a:ext cx="91990" cy="91990"/>
              <a:chOff x="7172802" y="2618835"/>
              <a:chExt cx="91990" cy="91990"/>
            </a:xfrm>
          </p:grpSpPr>
          <p:cxnSp>
            <p:nvCxnSpPr>
              <p:cNvPr id="628" name="Straight Connector 627">
                <a:extLst>
                  <a:ext uri="{FF2B5EF4-FFF2-40B4-BE49-F238E27FC236}">
                    <a16:creationId xmlns:a16="http://schemas.microsoft.com/office/drawing/2014/main" id="{962AC2AA-8D6B-4E38-8098-19F77DCFCD7E}"/>
                  </a:ext>
                </a:extLst>
              </p:cNvPr>
              <p:cNvCxnSpPr>
                <a:cxnSpLocks/>
              </p:cNvCxnSpPr>
              <p:nvPr/>
            </p:nvCxnSpPr>
            <p:spPr bwMode="auto">
              <a:xfrm>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629" name="Straight Connector 628">
                <a:extLst>
                  <a:ext uri="{FF2B5EF4-FFF2-40B4-BE49-F238E27FC236}">
                    <a16:creationId xmlns:a16="http://schemas.microsoft.com/office/drawing/2014/main" id="{BB2124EA-D1EA-4702-8967-039CD71A508B}"/>
                  </a:ext>
                </a:extLst>
              </p:cNvPr>
              <p:cNvCxnSpPr>
                <a:cxnSpLocks/>
              </p:cNvCxnSpPr>
              <p:nvPr/>
            </p:nvCxnSpPr>
            <p:spPr bwMode="auto">
              <a:xfrm rot="5400000">
                <a:off x="7218797" y="2618835"/>
                <a:ext cx="0" cy="91990"/>
              </a:xfrm>
              <a:prstGeom prst="line">
                <a:avLst/>
              </a:prstGeom>
              <a:noFill/>
              <a:ln w="28575" cap="flat" cmpd="sng" algn="ctr">
                <a:solidFill>
                  <a:schemeClr val="accent1"/>
                </a:solidFill>
                <a:prstDash val="solid"/>
                <a:round/>
                <a:headEnd type="none" w="med" len="med"/>
                <a:tailEnd type="none" w="med" len="med"/>
              </a:ln>
              <a:effectLst/>
            </p:spPr>
          </p:cxnSp>
        </p:grpSp>
        <p:sp>
          <p:nvSpPr>
            <p:cNvPr id="630" name="TextBox 629">
              <a:extLst>
                <a:ext uri="{FF2B5EF4-FFF2-40B4-BE49-F238E27FC236}">
                  <a16:creationId xmlns:a16="http://schemas.microsoft.com/office/drawing/2014/main" id="{E156850B-1AA1-4D60-B477-3F454A04F6B7}"/>
                </a:ext>
              </a:extLst>
            </p:cNvPr>
            <p:cNvSpPr txBox="1"/>
            <p:nvPr/>
          </p:nvSpPr>
          <p:spPr bwMode="auto">
            <a:xfrm>
              <a:off x="7288163" y="2281399"/>
              <a:ext cx="87295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Niraparib</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Placebo</a:t>
              </a:r>
              <a:endParaRPr lang="en-US" sz="1400" dirty="0">
                <a:solidFill>
                  <a:schemeClr val="bg1"/>
                </a:solidFill>
                <a:latin typeface="Calibri" panose="020F0502020204030204" pitchFamily="34" charset="0"/>
              </a:endParaRPr>
            </a:p>
          </p:txBody>
        </p:sp>
        <p:cxnSp>
          <p:nvCxnSpPr>
            <p:cNvPr id="631" name="Straight Connector 630">
              <a:extLst>
                <a:ext uri="{FF2B5EF4-FFF2-40B4-BE49-F238E27FC236}">
                  <a16:creationId xmlns:a16="http://schemas.microsoft.com/office/drawing/2014/main" id="{97862F0A-375E-4CFB-8E09-D4621D9E82FE}"/>
                </a:ext>
              </a:extLst>
            </p:cNvPr>
            <p:cNvCxnSpPr>
              <a:cxnSpLocks/>
            </p:cNvCxnSpPr>
            <p:nvPr/>
          </p:nvCxnSpPr>
          <p:spPr bwMode="auto">
            <a:xfrm>
              <a:off x="6991294" y="2603003"/>
              <a:ext cx="335328" cy="0"/>
            </a:xfrm>
            <a:prstGeom prst="line">
              <a:avLst/>
            </a:prstGeom>
            <a:noFill/>
            <a:ln w="28575" cap="flat" cmpd="sng" algn="ctr">
              <a:solidFill>
                <a:schemeClr val="accent3"/>
              </a:solidFill>
              <a:prstDash val="solid"/>
              <a:round/>
              <a:headEnd type="none" w="med" len="med"/>
              <a:tailEnd type="none" w="med" len="med"/>
            </a:ln>
            <a:effectLst/>
          </p:spPr>
        </p:cxnSp>
        <p:cxnSp>
          <p:nvCxnSpPr>
            <p:cNvPr id="632" name="Straight Connector 631">
              <a:extLst>
                <a:ext uri="{FF2B5EF4-FFF2-40B4-BE49-F238E27FC236}">
                  <a16:creationId xmlns:a16="http://schemas.microsoft.com/office/drawing/2014/main" id="{84F7160A-24A6-4A81-9583-178C6A96697C}"/>
                </a:ext>
              </a:extLst>
            </p:cNvPr>
            <p:cNvCxnSpPr>
              <a:cxnSpLocks/>
            </p:cNvCxnSpPr>
            <p:nvPr/>
          </p:nvCxnSpPr>
          <p:spPr bwMode="auto">
            <a:xfrm>
              <a:off x="6991294" y="2426033"/>
              <a:ext cx="335328" cy="0"/>
            </a:xfrm>
            <a:prstGeom prst="line">
              <a:avLst/>
            </a:prstGeom>
            <a:noFill/>
            <a:ln w="28575" cap="flat" cmpd="sng" algn="ctr">
              <a:solidFill>
                <a:schemeClr val="accent1"/>
              </a:solidFill>
              <a:prstDash val="solid"/>
              <a:round/>
              <a:headEnd type="none" w="med" len="med"/>
              <a:tailEnd type="none" w="med" len="med"/>
            </a:ln>
            <a:effectLst/>
          </p:spPr>
        </p:cxnSp>
        <p:sp>
          <p:nvSpPr>
            <p:cNvPr id="634" name="TextBox 633">
              <a:extLst>
                <a:ext uri="{FF2B5EF4-FFF2-40B4-BE49-F238E27FC236}">
                  <a16:creationId xmlns:a16="http://schemas.microsoft.com/office/drawing/2014/main" id="{1FA5EF0B-7E3C-459C-B47C-DA0FE5F6B1A7}"/>
                </a:ext>
              </a:extLst>
            </p:cNvPr>
            <p:cNvSpPr txBox="1"/>
            <p:nvPr/>
          </p:nvSpPr>
          <p:spPr bwMode="auto">
            <a:xfrm>
              <a:off x="4677246" y="4093487"/>
              <a:ext cx="34296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Months</a:t>
              </a:r>
              <a:endParaRPr lang="en-US" sz="1400" b="1" dirty="0">
                <a:solidFill>
                  <a:schemeClr val="bg1"/>
                </a:solidFill>
                <a:latin typeface="Calibri" panose="020F0502020204030204" pitchFamily="34" charset="0"/>
              </a:endParaRPr>
            </a:p>
          </p:txBody>
        </p:sp>
      </p:grpSp>
      <p:graphicFrame>
        <p:nvGraphicFramePr>
          <p:cNvPr id="4" name="Group 32">
            <a:extLst>
              <a:ext uri="{FF2B5EF4-FFF2-40B4-BE49-F238E27FC236}">
                <a16:creationId xmlns:a16="http://schemas.microsoft.com/office/drawing/2014/main" id="{23265328-3D19-4038-BFFE-FF497395B3C4}"/>
              </a:ext>
            </a:extLst>
          </p:cNvPr>
          <p:cNvGraphicFramePr>
            <a:graphicFrameLocks noGrp="1"/>
          </p:cNvGraphicFramePr>
          <p:nvPr/>
        </p:nvGraphicFramePr>
        <p:xfrm>
          <a:off x="358940" y="4507125"/>
          <a:ext cx="3777477" cy="1424605"/>
        </p:xfrm>
        <a:graphic>
          <a:graphicData uri="http://schemas.openxmlformats.org/drawingml/2006/table">
            <a:tbl>
              <a:tblPr/>
              <a:tblGrid>
                <a:gridCol w="960120">
                  <a:extLst>
                    <a:ext uri="{9D8B030D-6E8A-4147-A177-3AD203B41FA5}">
                      <a16:colId xmlns:a16="http://schemas.microsoft.com/office/drawing/2014/main" val="20000"/>
                    </a:ext>
                  </a:extLst>
                </a:gridCol>
                <a:gridCol w="934497">
                  <a:extLst>
                    <a:ext uri="{9D8B030D-6E8A-4147-A177-3AD203B41FA5}">
                      <a16:colId xmlns:a16="http://schemas.microsoft.com/office/drawing/2014/main" val="20001"/>
                    </a:ext>
                  </a:extLst>
                </a:gridCol>
                <a:gridCol w="803868">
                  <a:extLst>
                    <a:ext uri="{9D8B030D-6E8A-4147-A177-3AD203B41FA5}">
                      <a16:colId xmlns:a16="http://schemas.microsoft.com/office/drawing/2014/main" val="20002"/>
                    </a:ext>
                  </a:extLst>
                </a:gridCol>
                <a:gridCol w="1078992">
                  <a:extLst>
                    <a:ext uri="{9D8B030D-6E8A-4147-A177-3AD203B41FA5}">
                      <a16:colId xmlns:a16="http://schemas.microsoft.com/office/drawing/2014/main" val="4137333477"/>
                    </a:ext>
                  </a:extLst>
                </a:gridCol>
              </a:tblGrid>
              <a:tr h="24001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err="1">
                          <a:ln>
                            <a:noFill/>
                          </a:ln>
                          <a:solidFill>
                            <a:schemeClr val="tx1"/>
                          </a:solidFill>
                          <a:effectLst/>
                          <a:latin typeface="Calibri" panose="020F0502020204030204" pitchFamily="34" charset="0"/>
                        </a:rPr>
                        <a:t>mPFS</a:t>
                      </a:r>
                      <a:r>
                        <a:rPr kumimoji="0" lang="en-US" sz="1400" b="1" i="0" u="none" strike="noStrike" cap="none" normalizeH="0" baseline="0" dirty="0">
                          <a:ln>
                            <a:noFill/>
                          </a:ln>
                          <a:solidFill>
                            <a:schemeClr val="tx1"/>
                          </a:solidFill>
                          <a:effectLst/>
                          <a:latin typeface="Calibri" panose="020F0502020204030204" pitchFamily="34" charset="0"/>
                        </a:rPr>
                        <a:t>, </a:t>
                      </a:r>
                      <a:r>
                        <a:rPr kumimoji="0" lang="en-US" sz="1400" b="1" i="0" u="none" strike="noStrike" cap="none" normalizeH="0" baseline="0" dirty="0" err="1">
                          <a:ln>
                            <a:noFill/>
                          </a:ln>
                          <a:solidFill>
                            <a:schemeClr val="tx1"/>
                          </a:solidFill>
                          <a:effectLst/>
                          <a:latin typeface="Calibri" panose="020F0502020204030204" pitchFamily="34" charset="0"/>
                        </a:rPr>
                        <a:t>mo</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Olaparib</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err="1">
                          <a:ln>
                            <a:noFill/>
                          </a:ln>
                          <a:solidFill>
                            <a:schemeClr val="tx1"/>
                          </a:solidFill>
                          <a:effectLst/>
                          <a:latin typeface="Calibri" panose="020F0502020204030204" pitchFamily="34" charset="0"/>
                        </a:rPr>
                        <a:t>Pbo</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HR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388253">
                <a:tc>
                  <a:txBody>
                    <a:body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Inv</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0.54</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(0.34-0.85)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88253">
                <a:tc>
                  <a:txBody>
                    <a:body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BICR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90903555"/>
                  </a:ext>
                </a:extLst>
              </a:tr>
            </a:tbl>
          </a:graphicData>
        </a:graphic>
      </p:graphicFrame>
      <p:graphicFrame>
        <p:nvGraphicFramePr>
          <p:cNvPr id="5" name="Group 32">
            <a:extLst>
              <a:ext uri="{FF2B5EF4-FFF2-40B4-BE49-F238E27FC236}">
                <a16:creationId xmlns:a16="http://schemas.microsoft.com/office/drawing/2014/main" id="{DD14C499-C191-4AE7-8939-F1093D1D97EC}"/>
              </a:ext>
            </a:extLst>
          </p:cNvPr>
          <p:cNvGraphicFramePr>
            <a:graphicFrameLocks noGrp="1"/>
          </p:cNvGraphicFramePr>
          <p:nvPr/>
        </p:nvGraphicFramePr>
        <p:xfrm>
          <a:off x="4338899" y="4507125"/>
          <a:ext cx="3803100" cy="1424605"/>
        </p:xfrm>
        <a:graphic>
          <a:graphicData uri="http://schemas.openxmlformats.org/drawingml/2006/table">
            <a:tbl>
              <a:tblPr/>
              <a:tblGrid>
                <a:gridCol w="960120">
                  <a:extLst>
                    <a:ext uri="{9D8B030D-6E8A-4147-A177-3AD203B41FA5}">
                      <a16:colId xmlns:a16="http://schemas.microsoft.com/office/drawing/2014/main" val="20000"/>
                    </a:ext>
                  </a:extLst>
                </a:gridCol>
                <a:gridCol w="960120">
                  <a:extLst>
                    <a:ext uri="{9D8B030D-6E8A-4147-A177-3AD203B41FA5}">
                      <a16:colId xmlns:a16="http://schemas.microsoft.com/office/drawing/2014/main" val="20001"/>
                    </a:ext>
                  </a:extLst>
                </a:gridCol>
                <a:gridCol w="803868">
                  <a:extLst>
                    <a:ext uri="{9D8B030D-6E8A-4147-A177-3AD203B41FA5}">
                      <a16:colId xmlns:a16="http://schemas.microsoft.com/office/drawing/2014/main" val="20002"/>
                    </a:ext>
                  </a:extLst>
                </a:gridCol>
                <a:gridCol w="1078992">
                  <a:extLst>
                    <a:ext uri="{9D8B030D-6E8A-4147-A177-3AD203B41FA5}">
                      <a16:colId xmlns:a16="http://schemas.microsoft.com/office/drawing/2014/main" val="4137333477"/>
                    </a:ext>
                  </a:extLst>
                </a:gridCol>
              </a:tblGrid>
              <a:tr h="24001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1" i="0" u="none" strike="noStrike" cap="none" normalizeH="0" baseline="0" dirty="0" err="1">
                          <a:ln>
                            <a:noFill/>
                          </a:ln>
                          <a:solidFill>
                            <a:schemeClr val="tx1"/>
                          </a:solidFill>
                          <a:effectLst/>
                          <a:latin typeface="Calibri" panose="020F0502020204030204" pitchFamily="34" charset="0"/>
                        </a:rPr>
                        <a:t>mPFS</a:t>
                      </a:r>
                      <a:r>
                        <a:rPr kumimoji="0" lang="en-US" sz="1400" b="1" i="0" u="none" strike="noStrike" cap="none" normalizeH="0" baseline="0" dirty="0">
                          <a:ln>
                            <a:noFill/>
                          </a:ln>
                          <a:solidFill>
                            <a:schemeClr val="tx1"/>
                          </a:solidFill>
                          <a:effectLst/>
                          <a:latin typeface="Calibri" panose="020F0502020204030204" pitchFamily="34" charset="0"/>
                        </a:rPr>
                        <a:t>, </a:t>
                      </a:r>
                      <a:r>
                        <a:rPr kumimoji="0" lang="en-US" sz="1400" b="1" i="0" u="none" strike="noStrike" cap="none" normalizeH="0" baseline="0" dirty="0" err="1">
                          <a:ln>
                            <a:noFill/>
                          </a:ln>
                          <a:solidFill>
                            <a:schemeClr val="tx1"/>
                          </a:solidFill>
                          <a:effectLst/>
                          <a:latin typeface="Calibri" panose="020F0502020204030204" pitchFamily="34" charset="0"/>
                        </a:rPr>
                        <a:t>mo</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Niraparib</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92)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err="1">
                          <a:ln>
                            <a:noFill/>
                          </a:ln>
                          <a:solidFill>
                            <a:schemeClr val="tx1"/>
                          </a:solidFill>
                          <a:effectLst/>
                          <a:latin typeface="Calibri" panose="020F0502020204030204" pitchFamily="34" charset="0"/>
                        </a:rPr>
                        <a:t>Pbo</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HR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388253">
                <a:tc>
                  <a:txBody>
                    <a:body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Inv</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88253">
                <a:tc>
                  <a:txBody>
                    <a:body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BICR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0.58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(0.36-0.92)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85474724"/>
                  </a:ext>
                </a:extLst>
              </a:tr>
            </a:tbl>
          </a:graphicData>
        </a:graphic>
      </p:graphicFrame>
      <p:graphicFrame>
        <p:nvGraphicFramePr>
          <p:cNvPr id="7" name="Group 32">
            <a:extLst>
              <a:ext uri="{FF2B5EF4-FFF2-40B4-BE49-F238E27FC236}">
                <a16:creationId xmlns:a16="http://schemas.microsoft.com/office/drawing/2014/main" id="{022A1E05-B3D6-4B87-AD1E-307BCE3F784A}"/>
              </a:ext>
            </a:extLst>
          </p:cNvPr>
          <p:cNvGraphicFramePr>
            <a:graphicFrameLocks noGrp="1"/>
          </p:cNvGraphicFramePr>
          <p:nvPr/>
        </p:nvGraphicFramePr>
        <p:xfrm>
          <a:off x="8247678" y="4507125"/>
          <a:ext cx="3848820" cy="1424605"/>
        </p:xfrm>
        <a:graphic>
          <a:graphicData uri="http://schemas.openxmlformats.org/drawingml/2006/table">
            <a:tbl>
              <a:tblPr/>
              <a:tblGrid>
                <a:gridCol w="960120">
                  <a:extLst>
                    <a:ext uri="{9D8B030D-6E8A-4147-A177-3AD203B41FA5}">
                      <a16:colId xmlns:a16="http://schemas.microsoft.com/office/drawing/2014/main" val="20000"/>
                    </a:ext>
                  </a:extLst>
                </a:gridCol>
                <a:gridCol w="1005840">
                  <a:extLst>
                    <a:ext uri="{9D8B030D-6E8A-4147-A177-3AD203B41FA5}">
                      <a16:colId xmlns:a16="http://schemas.microsoft.com/office/drawing/2014/main" val="20001"/>
                    </a:ext>
                  </a:extLst>
                </a:gridCol>
                <a:gridCol w="803868">
                  <a:extLst>
                    <a:ext uri="{9D8B030D-6E8A-4147-A177-3AD203B41FA5}">
                      <a16:colId xmlns:a16="http://schemas.microsoft.com/office/drawing/2014/main" val="20002"/>
                    </a:ext>
                  </a:extLst>
                </a:gridCol>
                <a:gridCol w="1078992">
                  <a:extLst>
                    <a:ext uri="{9D8B030D-6E8A-4147-A177-3AD203B41FA5}">
                      <a16:colId xmlns:a16="http://schemas.microsoft.com/office/drawing/2014/main" val="4137333477"/>
                    </a:ext>
                  </a:extLst>
                </a:gridCol>
              </a:tblGrid>
              <a:tr h="24001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1" i="0" u="none" strike="noStrike" cap="none" normalizeH="0" baseline="0" dirty="0" err="1">
                          <a:ln>
                            <a:noFill/>
                          </a:ln>
                          <a:solidFill>
                            <a:schemeClr val="tx1"/>
                          </a:solidFill>
                          <a:effectLst/>
                          <a:latin typeface="Calibri" panose="020F0502020204030204" pitchFamily="34" charset="0"/>
                        </a:rPr>
                        <a:t>mPFS</a:t>
                      </a:r>
                      <a:r>
                        <a:rPr kumimoji="0" lang="en-US" sz="1400" b="1" i="0" u="none" strike="noStrike" cap="none" normalizeH="0" baseline="0" dirty="0">
                          <a:ln>
                            <a:noFill/>
                          </a:ln>
                          <a:solidFill>
                            <a:schemeClr val="tx1"/>
                          </a:solidFill>
                          <a:effectLst/>
                          <a:latin typeface="Calibri" panose="020F0502020204030204" pitchFamily="34" charset="0"/>
                        </a:rPr>
                        <a:t>, </a:t>
                      </a:r>
                      <a:r>
                        <a:rPr kumimoji="0" lang="en-US" sz="1400" b="1" i="0" u="none" strike="noStrike" cap="none" normalizeH="0" baseline="0" dirty="0" err="1">
                          <a:ln>
                            <a:noFill/>
                          </a:ln>
                          <a:solidFill>
                            <a:schemeClr val="tx1"/>
                          </a:solidFill>
                          <a:effectLst/>
                          <a:latin typeface="Calibri" panose="020F0502020204030204" pitchFamily="34" charset="0"/>
                        </a:rPr>
                        <a:t>mo</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Rucaparib</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err="1">
                          <a:ln>
                            <a:noFill/>
                          </a:ln>
                          <a:solidFill>
                            <a:schemeClr val="tx1"/>
                          </a:solidFill>
                          <a:effectLst/>
                          <a:latin typeface="Calibri" panose="020F0502020204030204" pitchFamily="34" charset="0"/>
                        </a:rPr>
                        <a:t>Pbo</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52)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HR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388253">
                <a:tc>
                  <a:txBody>
                    <a:body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Inv</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0.58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(0.40-0.85)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88253">
                <a:tc>
                  <a:txBody>
                    <a:body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BICR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47430479"/>
                  </a:ext>
                </a:extLst>
              </a:tr>
            </a:tbl>
          </a:graphicData>
        </a:graphic>
      </p:graphicFrame>
      <p:cxnSp>
        <p:nvCxnSpPr>
          <p:cNvPr id="517" name="Straight Connector 516">
            <a:extLst>
              <a:ext uri="{FF2B5EF4-FFF2-40B4-BE49-F238E27FC236}">
                <a16:creationId xmlns:a16="http://schemas.microsoft.com/office/drawing/2014/main" id="{B6CA1352-3F8F-4F75-AEB2-DD3CB7D7D248}"/>
              </a:ext>
            </a:extLst>
          </p:cNvPr>
          <p:cNvCxnSpPr/>
          <p:nvPr/>
        </p:nvCxnSpPr>
        <p:spPr bwMode="auto">
          <a:xfrm>
            <a:off x="8505661" y="3041333"/>
            <a:ext cx="3276903" cy="0"/>
          </a:xfrm>
          <a:prstGeom prst="line">
            <a:avLst/>
          </a:prstGeom>
          <a:noFill/>
          <a:ln w="28575" cap="flat" cmpd="sng" algn="ctr">
            <a:solidFill>
              <a:schemeClr val="bg1"/>
            </a:solidFill>
            <a:prstDash val="sysDash"/>
            <a:round/>
            <a:headEnd type="none" w="med" len="med"/>
            <a:tailEnd type="none" w="med" len="med"/>
          </a:ln>
          <a:effectLst/>
        </p:spPr>
      </p:cxnSp>
      <p:sp>
        <p:nvSpPr>
          <p:cNvPr id="633" name="Freeform: Shape 632">
            <a:extLst>
              <a:ext uri="{FF2B5EF4-FFF2-40B4-BE49-F238E27FC236}">
                <a16:creationId xmlns:a16="http://schemas.microsoft.com/office/drawing/2014/main" id="{848E9840-84A2-4E3E-822E-ED97E3AD6970}"/>
              </a:ext>
            </a:extLst>
          </p:cNvPr>
          <p:cNvSpPr/>
          <p:nvPr/>
        </p:nvSpPr>
        <p:spPr bwMode="auto">
          <a:xfrm>
            <a:off x="8494065" y="2166216"/>
            <a:ext cx="3433325" cy="1730305"/>
          </a:xfrm>
          <a:custGeom>
            <a:avLst/>
            <a:gdLst>
              <a:gd name="connsiteX0" fmla="*/ 0 w 2326481"/>
              <a:gd name="connsiteY0" fmla="*/ 0 h 1681163"/>
              <a:gd name="connsiteX1" fmla="*/ 0 w 2326481"/>
              <a:gd name="connsiteY1" fmla="*/ 1681163 h 1681163"/>
              <a:gd name="connsiteX2" fmla="*/ 2326481 w 2326481"/>
              <a:gd name="connsiteY2" fmla="*/ 1681163 h 1681163"/>
            </a:gdLst>
            <a:ahLst/>
            <a:cxnLst>
              <a:cxn ang="0">
                <a:pos x="connsiteX0" y="connsiteY0"/>
              </a:cxn>
              <a:cxn ang="0">
                <a:pos x="connsiteX1" y="connsiteY1"/>
              </a:cxn>
              <a:cxn ang="0">
                <a:pos x="connsiteX2" y="connsiteY2"/>
              </a:cxn>
            </a:cxnLst>
            <a:rect l="l" t="t" r="r" b="b"/>
            <a:pathLst>
              <a:path w="2326481" h="1681163">
                <a:moveTo>
                  <a:pt x="0" y="0"/>
                </a:moveTo>
                <a:lnTo>
                  <a:pt x="0" y="1681163"/>
                </a:lnTo>
                <a:lnTo>
                  <a:pt x="2326481" y="1681163"/>
                </a:lnTo>
              </a:path>
            </a:pathLst>
          </a:custGeom>
          <a:noFill/>
          <a:ln w="28575">
            <a:solidFill>
              <a:schemeClr val="bg1"/>
            </a:solidFill>
            <a:miter lim="800000"/>
            <a:headEnd/>
            <a:tailEnd/>
          </a:ln>
        </p:spPr>
        <p:txBody>
          <a:bodyPr rtlCol="0" anchor="ctr"/>
          <a:lstStyle/>
          <a:p>
            <a:pPr algn="ctr"/>
            <a:endParaRPr lang="en-US"/>
          </a:p>
        </p:txBody>
      </p:sp>
      <p:grpSp>
        <p:nvGrpSpPr>
          <p:cNvPr id="8" name="Group 7">
            <a:extLst>
              <a:ext uri="{FF2B5EF4-FFF2-40B4-BE49-F238E27FC236}">
                <a16:creationId xmlns:a16="http://schemas.microsoft.com/office/drawing/2014/main" id="{A148FBAC-262B-471D-BE59-9D56FA0AD569}"/>
              </a:ext>
            </a:extLst>
          </p:cNvPr>
          <p:cNvGrpSpPr/>
          <p:nvPr/>
        </p:nvGrpSpPr>
        <p:grpSpPr>
          <a:xfrm>
            <a:off x="8419127" y="2174724"/>
            <a:ext cx="71001" cy="1721797"/>
            <a:chOff x="8444409" y="2516200"/>
            <a:chExt cx="62774" cy="1380321"/>
          </a:xfrm>
        </p:grpSpPr>
        <p:cxnSp>
          <p:nvCxnSpPr>
            <p:cNvPr id="636" name="Straight Connector 635">
              <a:extLst>
                <a:ext uri="{FF2B5EF4-FFF2-40B4-BE49-F238E27FC236}">
                  <a16:creationId xmlns:a16="http://schemas.microsoft.com/office/drawing/2014/main" id="{996AEB4E-3121-4175-A1CF-F8839ECB6E1E}"/>
                </a:ext>
              </a:extLst>
            </p:cNvPr>
            <p:cNvCxnSpPr>
              <a:cxnSpLocks/>
            </p:cNvCxnSpPr>
            <p:nvPr/>
          </p:nvCxnSpPr>
          <p:spPr bwMode="auto">
            <a:xfrm flipH="1">
              <a:off x="8444409" y="3551441"/>
              <a:ext cx="62774" cy="0"/>
            </a:xfrm>
            <a:prstGeom prst="line">
              <a:avLst/>
            </a:prstGeom>
            <a:noFill/>
            <a:ln w="28575" cap="flat" cmpd="sng" algn="ctr">
              <a:solidFill>
                <a:schemeClr val="bg1"/>
              </a:solidFill>
              <a:prstDash val="solid"/>
              <a:round/>
              <a:headEnd type="none" w="med" len="med"/>
              <a:tailEnd type="none" w="med" len="med"/>
            </a:ln>
            <a:effectLst/>
          </p:spPr>
        </p:cxnSp>
        <p:cxnSp>
          <p:nvCxnSpPr>
            <p:cNvPr id="637" name="Straight Connector 636">
              <a:extLst>
                <a:ext uri="{FF2B5EF4-FFF2-40B4-BE49-F238E27FC236}">
                  <a16:creationId xmlns:a16="http://schemas.microsoft.com/office/drawing/2014/main" id="{E9F226DF-F803-40E5-BBA8-4D84572ED9BF}"/>
                </a:ext>
              </a:extLst>
            </p:cNvPr>
            <p:cNvCxnSpPr>
              <a:cxnSpLocks/>
            </p:cNvCxnSpPr>
            <p:nvPr/>
          </p:nvCxnSpPr>
          <p:spPr bwMode="auto">
            <a:xfrm flipH="1">
              <a:off x="8444409" y="3896521"/>
              <a:ext cx="62774" cy="0"/>
            </a:xfrm>
            <a:prstGeom prst="line">
              <a:avLst/>
            </a:prstGeom>
            <a:noFill/>
            <a:ln w="28575" cap="flat" cmpd="sng" algn="ctr">
              <a:solidFill>
                <a:schemeClr val="bg1"/>
              </a:solidFill>
              <a:prstDash val="solid"/>
              <a:round/>
              <a:headEnd type="none" w="med" len="med"/>
              <a:tailEnd type="none" w="med" len="med"/>
            </a:ln>
            <a:effectLst/>
          </p:spPr>
        </p:cxnSp>
        <p:cxnSp>
          <p:nvCxnSpPr>
            <p:cNvPr id="638" name="Straight Connector 637">
              <a:extLst>
                <a:ext uri="{FF2B5EF4-FFF2-40B4-BE49-F238E27FC236}">
                  <a16:creationId xmlns:a16="http://schemas.microsoft.com/office/drawing/2014/main" id="{2B350A6C-684F-4274-BB05-B925644F53C1}"/>
                </a:ext>
              </a:extLst>
            </p:cNvPr>
            <p:cNvCxnSpPr>
              <a:cxnSpLocks/>
            </p:cNvCxnSpPr>
            <p:nvPr/>
          </p:nvCxnSpPr>
          <p:spPr bwMode="auto">
            <a:xfrm flipH="1">
              <a:off x="8444409" y="3206361"/>
              <a:ext cx="62774" cy="0"/>
            </a:xfrm>
            <a:prstGeom prst="line">
              <a:avLst/>
            </a:prstGeom>
            <a:noFill/>
            <a:ln w="28575" cap="flat" cmpd="sng" algn="ctr">
              <a:solidFill>
                <a:schemeClr val="bg1"/>
              </a:solidFill>
              <a:prstDash val="solid"/>
              <a:round/>
              <a:headEnd type="none" w="med" len="med"/>
              <a:tailEnd type="none" w="med" len="med"/>
            </a:ln>
            <a:effectLst/>
          </p:spPr>
        </p:cxnSp>
        <p:cxnSp>
          <p:nvCxnSpPr>
            <p:cNvPr id="639" name="Straight Connector 638">
              <a:extLst>
                <a:ext uri="{FF2B5EF4-FFF2-40B4-BE49-F238E27FC236}">
                  <a16:creationId xmlns:a16="http://schemas.microsoft.com/office/drawing/2014/main" id="{D46E1C6E-B4D8-4E12-9145-C488857C770F}"/>
                </a:ext>
              </a:extLst>
            </p:cNvPr>
            <p:cNvCxnSpPr>
              <a:cxnSpLocks/>
            </p:cNvCxnSpPr>
            <p:nvPr/>
          </p:nvCxnSpPr>
          <p:spPr bwMode="auto">
            <a:xfrm flipH="1">
              <a:off x="8444409" y="2861280"/>
              <a:ext cx="62774" cy="0"/>
            </a:xfrm>
            <a:prstGeom prst="line">
              <a:avLst/>
            </a:prstGeom>
            <a:noFill/>
            <a:ln w="28575" cap="flat" cmpd="sng" algn="ctr">
              <a:solidFill>
                <a:schemeClr val="bg1"/>
              </a:solidFill>
              <a:prstDash val="solid"/>
              <a:round/>
              <a:headEnd type="none" w="med" len="med"/>
              <a:tailEnd type="none" w="med" len="med"/>
            </a:ln>
            <a:effectLst/>
          </p:spPr>
        </p:cxnSp>
        <p:cxnSp>
          <p:nvCxnSpPr>
            <p:cNvPr id="640" name="Straight Connector 639">
              <a:extLst>
                <a:ext uri="{FF2B5EF4-FFF2-40B4-BE49-F238E27FC236}">
                  <a16:creationId xmlns:a16="http://schemas.microsoft.com/office/drawing/2014/main" id="{B30790FB-3204-403C-861F-C747B8A10A23}"/>
                </a:ext>
              </a:extLst>
            </p:cNvPr>
            <p:cNvCxnSpPr>
              <a:cxnSpLocks/>
            </p:cNvCxnSpPr>
            <p:nvPr/>
          </p:nvCxnSpPr>
          <p:spPr bwMode="auto">
            <a:xfrm flipH="1">
              <a:off x="8444409" y="2516200"/>
              <a:ext cx="62774" cy="0"/>
            </a:xfrm>
            <a:prstGeom prst="line">
              <a:avLst/>
            </a:prstGeom>
            <a:noFill/>
            <a:ln w="28575" cap="flat" cmpd="sng" algn="ctr">
              <a:solidFill>
                <a:schemeClr val="bg1"/>
              </a:solidFill>
              <a:prstDash val="solid"/>
              <a:round/>
              <a:headEnd type="none" w="med" len="med"/>
              <a:tailEnd type="none" w="med" len="med"/>
            </a:ln>
            <a:effectLst/>
          </p:spPr>
        </p:cxnSp>
      </p:grpSp>
      <p:cxnSp>
        <p:nvCxnSpPr>
          <p:cNvPr id="642" name="Straight Connector 641">
            <a:extLst>
              <a:ext uri="{FF2B5EF4-FFF2-40B4-BE49-F238E27FC236}">
                <a16:creationId xmlns:a16="http://schemas.microsoft.com/office/drawing/2014/main" id="{767EE2FA-E474-450F-8A98-CDE54C3B1924}"/>
              </a:ext>
            </a:extLst>
          </p:cNvPr>
          <p:cNvCxnSpPr>
            <a:cxnSpLocks/>
          </p:cNvCxnSpPr>
          <p:nvPr/>
        </p:nvCxnSpPr>
        <p:spPr bwMode="auto">
          <a:xfrm rot="5400000" flipH="1">
            <a:off x="8459380" y="3928825"/>
            <a:ext cx="64609" cy="0"/>
          </a:xfrm>
          <a:prstGeom prst="line">
            <a:avLst/>
          </a:prstGeom>
          <a:noFill/>
          <a:ln w="28575" cap="flat" cmpd="sng" algn="ctr">
            <a:solidFill>
              <a:schemeClr val="bg1"/>
            </a:solidFill>
            <a:prstDash val="solid"/>
            <a:round/>
            <a:headEnd type="none" w="med" len="med"/>
            <a:tailEnd type="none" w="med" len="med"/>
          </a:ln>
          <a:effectLst/>
        </p:spPr>
      </p:cxnSp>
      <p:sp>
        <p:nvSpPr>
          <p:cNvPr id="643" name="TextBox 642">
            <a:extLst>
              <a:ext uri="{FF2B5EF4-FFF2-40B4-BE49-F238E27FC236}">
                <a16:creationId xmlns:a16="http://schemas.microsoft.com/office/drawing/2014/main" id="{0577CDDD-02FE-4F9A-BEAA-780D7A500C92}"/>
              </a:ext>
            </a:extLst>
          </p:cNvPr>
          <p:cNvSpPr txBox="1"/>
          <p:nvPr/>
        </p:nvSpPr>
        <p:spPr bwMode="auto">
          <a:xfrm>
            <a:off x="8282336" y="3911456"/>
            <a:ext cx="418698" cy="34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endParaRPr lang="en-US" b="0" dirty="0">
              <a:solidFill>
                <a:schemeClr val="bg1"/>
              </a:solidFill>
              <a:latin typeface="Calibri" panose="020F0502020204030204" pitchFamily="34" charset="0"/>
            </a:endParaRPr>
          </a:p>
        </p:txBody>
      </p:sp>
      <p:sp>
        <p:nvSpPr>
          <p:cNvPr id="644" name="TextBox 643">
            <a:extLst>
              <a:ext uri="{FF2B5EF4-FFF2-40B4-BE49-F238E27FC236}">
                <a16:creationId xmlns:a16="http://schemas.microsoft.com/office/drawing/2014/main" id="{923452A4-2334-4CB7-A20D-CC61AE52D3C1}"/>
              </a:ext>
            </a:extLst>
          </p:cNvPr>
          <p:cNvSpPr txBox="1"/>
          <p:nvPr/>
        </p:nvSpPr>
        <p:spPr bwMode="auto">
          <a:xfrm>
            <a:off x="7944494" y="3720853"/>
            <a:ext cx="531720" cy="34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endParaRPr lang="en-US" b="0" dirty="0">
              <a:solidFill>
                <a:schemeClr val="bg1"/>
              </a:solidFill>
              <a:latin typeface="Calibri" panose="020F0502020204030204" pitchFamily="34" charset="0"/>
            </a:endParaRPr>
          </a:p>
        </p:txBody>
      </p:sp>
      <p:sp>
        <p:nvSpPr>
          <p:cNvPr id="645" name="TextBox 644">
            <a:extLst>
              <a:ext uri="{FF2B5EF4-FFF2-40B4-BE49-F238E27FC236}">
                <a16:creationId xmlns:a16="http://schemas.microsoft.com/office/drawing/2014/main" id="{1653C9C8-A090-445E-A02F-06441B1CE12B}"/>
              </a:ext>
            </a:extLst>
          </p:cNvPr>
          <p:cNvSpPr txBox="1"/>
          <p:nvPr/>
        </p:nvSpPr>
        <p:spPr bwMode="auto">
          <a:xfrm>
            <a:off x="7944494" y="3303310"/>
            <a:ext cx="531720" cy="34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25</a:t>
            </a:r>
            <a:endParaRPr lang="en-US" b="0" dirty="0">
              <a:solidFill>
                <a:schemeClr val="bg1"/>
              </a:solidFill>
              <a:latin typeface="Calibri" panose="020F0502020204030204" pitchFamily="34" charset="0"/>
            </a:endParaRPr>
          </a:p>
        </p:txBody>
      </p:sp>
      <p:sp>
        <p:nvSpPr>
          <p:cNvPr id="646" name="TextBox 645">
            <a:extLst>
              <a:ext uri="{FF2B5EF4-FFF2-40B4-BE49-F238E27FC236}">
                <a16:creationId xmlns:a16="http://schemas.microsoft.com/office/drawing/2014/main" id="{50EAF992-140F-48ED-8E8C-EF86E24DFF3E}"/>
              </a:ext>
            </a:extLst>
          </p:cNvPr>
          <p:cNvSpPr txBox="1"/>
          <p:nvPr/>
        </p:nvSpPr>
        <p:spPr bwMode="auto">
          <a:xfrm>
            <a:off x="7944494" y="2860171"/>
            <a:ext cx="531720" cy="34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endParaRPr lang="en-US" b="0" dirty="0">
              <a:solidFill>
                <a:schemeClr val="bg1"/>
              </a:solidFill>
              <a:latin typeface="Calibri" panose="020F0502020204030204" pitchFamily="34" charset="0"/>
            </a:endParaRPr>
          </a:p>
        </p:txBody>
      </p:sp>
      <p:sp>
        <p:nvSpPr>
          <p:cNvPr id="648" name="TextBox 647">
            <a:extLst>
              <a:ext uri="{FF2B5EF4-FFF2-40B4-BE49-F238E27FC236}">
                <a16:creationId xmlns:a16="http://schemas.microsoft.com/office/drawing/2014/main" id="{D90F9367-6035-4080-9DC6-5A92A47B0EA7}"/>
              </a:ext>
            </a:extLst>
          </p:cNvPr>
          <p:cNvSpPr txBox="1"/>
          <p:nvPr/>
        </p:nvSpPr>
        <p:spPr bwMode="auto">
          <a:xfrm>
            <a:off x="7944494" y="2425361"/>
            <a:ext cx="531720" cy="34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75</a:t>
            </a:r>
            <a:endParaRPr lang="en-US" b="0" dirty="0">
              <a:solidFill>
                <a:schemeClr val="bg1"/>
              </a:solidFill>
              <a:latin typeface="Calibri" panose="020F0502020204030204" pitchFamily="34" charset="0"/>
            </a:endParaRPr>
          </a:p>
        </p:txBody>
      </p:sp>
      <p:sp>
        <p:nvSpPr>
          <p:cNvPr id="649" name="TextBox 648">
            <a:extLst>
              <a:ext uri="{FF2B5EF4-FFF2-40B4-BE49-F238E27FC236}">
                <a16:creationId xmlns:a16="http://schemas.microsoft.com/office/drawing/2014/main" id="{D95E193B-2A48-4BAA-8BA7-CDE990C619E0}"/>
              </a:ext>
            </a:extLst>
          </p:cNvPr>
          <p:cNvSpPr txBox="1"/>
          <p:nvPr/>
        </p:nvSpPr>
        <p:spPr bwMode="auto">
          <a:xfrm>
            <a:off x="7944494" y="1997769"/>
            <a:ext cx="531720" cy="34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endParaRPr lang="en-US" b="0" dirty="0">
              <a:solidFill>
                <a:schemeClr val="bg1"/>
              </a:solidFill>
              <a:latin typeface="Calibri" panose="020F0502020204030204" pitchFamily="34" charset="0"/>
            </a:endParaRPr>
          </a:p>
        </p:txBody>
      </p:sp>
      <p:cxnSp>
        <p:nvCxnSpPr>
          <p:cNvPr id="650" name="Straight Connector 649">
            <a:extLst>
              <a:ext uri="{FF2B5EF4-FFF2-40B4-BE49-F238E27FC236}">
                <a16:creationId xmlns:a16="http://schemas.microsoft.com/office/drawing/2014/main" id="{D666DC76-F2CB-4266-B4F9-0BFB687647EE}"/>
              </a:ext>
            </a:extLst>
          </p:cNvPr>
          <p:cNvCxnSpPr>
            <a:cxnSpLocks/>
          </p:cNvCxnSpPr>
          <p:nvPr/>
        </p:nvCxnSpPr>
        <p:spPr bwMode="auto">
          <a:xfrm rot="5400000" flipH="1">
            <a:off x="9012226" y="3928825"/>
            <a:ext cx="64609" cy="0"/>
          </a:xfrm>
          <a:prstGeom prst="line">
            <a:avLst/>
          </a:prstGeom>
          <a:noFill/>
          <a:ln w="28575" cap="flat" cmpd="sng" algn="ctr">
            <a:solidFill>
              <a:schemeClr val="bg1"/>
            </a:solidFill>
            <a:prstDash val="solid"/>
            <a:round/>
            <a:headEnd type="none" w="med" len="med"/>
            <a:tailEnd type="none" w="med" len="med"/>
          </a:ln>
          <a:effectLst/>
        </p:spPr>
      </p:cxnSp>
      <p:cxnSp>
        <p:nvCxnSpPr>
          <p:cNvPr id="651" name="Straight Connector 650">
            <a:extLst>
              <a:ext uri="{FF2B5EF4-FFF2-40B4-BE49-F238E27FC236}">
                <a16:creationId xmlns:a16="http://schemas.microsoft.com/office/drawing/2014/main" id="{1D20C9CD-604A-442B-9E77-D435F2A06F78}"/>
              </a:ext>
            </a:extLst>
          </p:cNvPr>
          <p:cNvCxnSpPr>
            <a:cxnSpLocks/>
          </p:cNvCxnSpPr>
          <p:nvPr/>
        </p:nvCxnSpPr>
        <p:spPr bwMode="auto">
          <a:xfrm rot="5400000" flipH="1">
            <a:off x="9565072" y="3928825"/>
            <a:ext cx="64609" cy="0"/>
          </a:xfrm>
          <a:prstGeom prst="line">
            <a:avLst/>
          </a:prstGeom>
          <a:noFill/>
          <a:ln w="28575" cap="flat" cmpd="sng" algn="ctr">
            <a:solidFill>
              <a:schemeClr val="bg1"/>
            </a:solidFill>
            <a:prstDash val="solid"/>
            <a:round/>
            <a:headEnd type="none" w="med" len="med"/>
            <a:tailEnd type="none" w="med" len="med"/>
          </a:ln>
          <a:effectLst/>
        </p:spPr>
      </p:cxnSp>
      <p:cxnSp>
        <p:nvCxnSpPr>
          <p:cNvPr id="652" name="Straight Connector 651">
            <a:extLst>
              <a:ext uri="{FF2B5EF4-FFF2-40B4-BE49-F238E27FC236}">
                <a16:creationId xmlns:a16="http://schemas.microsoft.com/office/drawing/2014/main" id="{FF162739-E47F-4C12-9A10-B912CE021F04}"/>
              </a:ext>
            </a:extLst>
          </p:cNvPr>
          <p:cNvCxnSpPr>
            <a:cxnSpLocks/>
          </p:cNvCxnSpPr>
          <p:nvPr/>
        </p:nvCxnSpPr>
        <p:spPr bwMode="auto">
          <a:xfrm rot="5400000" flipH="1">
            <a:off x="10117918" y="3928825"/>
            <a:ext cx="64609" cy="0"/>
          </a:xfrm>
          <a:prstGeom prst="line">
            <a:avLst/>
          </a:prstGeom>
          <a:noFill/>
          <a:ln w="28575" cap="flat" cmpd="sng" algn="ctr">
            <a:solidFill>
              <a:schemeClr val="bg1"/>
            </a:solidFill>
            <a:prstDash val="solid"/>
            <a:round/>
            <a:headEnd type="none" w="med" len="med"/>
            <a:tailEnd type="none" w="med" len="med"/>
          </a:ln>
          <a:effectLst/>
        </p:spPr>
      </p:cxnSp>
      <p:cxnSp>
        <p:nvCxnSpPr>
          <p:cNvPr id="653" name="Straight Connector 652">
            <a:extLst>
              <a:ext uri="{FF2B5EF4-FFF2-40B4-BE49-F238E27FC236}">
                <a16:creationId xmlns:a16="http://schemas.microsoft.com/office/drawing/2014/main" id="{7A1C6311-9EEB-42D3-BBAA-239712783E67}"/>
              </a:ext>
            </a:extLst>
          </p:cNvPr>
          <p:cNvCxnSpPr>
            <a:cxnSpLocks/>
          </p:cNvCxnSpPr>
          <p:nvPr/>
        </p:nvCxnSpPr>
        <p:spPr bwMode="auto">
          <a:xfrm rot="5400000" flipH="1">
            <a:off x="10670764" y="3928825"/>
            <a:ext cx="64609" cy="0"/>
          </a:xfrm>
          <a:prstGeom prst="line">
            <a:avLst/>
          </a:prstGeom>
          <a:noFill/>
          <a:ln w="28575" cap="flat" cmpd="sng" algn="ctr">
            <a:solidFill>
              <a:schemeClr val="bg1"/>
            </a:solidFill>
            <a:prstDash val="solid"/>
            <a:round/>
            <a:headEnd type="none" w="med" len="med"/>
            <a:tailEnd type="none" w="med" len="med"/>
          </a:ln>
          <a:effectLst/>
        </p:spPr>
      </p:cxnSp>
      <p:cxnSp>
        <p:nvCxnSpPr>
          <p:cNvPr id="654" name="Straight Connector 653">
            <a:extLst>
              <a:ext uri="{FF2B5EF4-FFF2-40B4-BE49-F238E27FC236}">
                <a16:creationId xmlns:a16="http://schemas.microsoft.com/office/drawing/2014/main" id="{4941DABE-D224-47F1-AF91-1BF7157678D0}"/>
              </a:ext>
            </a:extLst>
          </p:cNvPr>
          <p:cNvCxnSpPr>
            <a:cxnSpLocks/>
          </p:cNvCxnSpPr>
          <p:nvPr/>
        </p:nvCxnSpPr>
        <p:spPr bwMode="auto">
          <a:xfrm rot="5400000" flipH="1">
            <a:off x="11223610" y="3928825"/>
            <a:ext cx="64609" cy="0"/>
          </a:xfrm>
          <a:prstGeom prst="line">
            <a:avLst/>
          </a:prstGeom>
          <a:noFill/>
          <a:ln w="28575" cap="flat" cmpd="sng" algn="ctr">
            <a:solidFill>
              <a:schemeClr val="bg1"/>
            </a:solidFill>
            <a:prstDash val="solid"/>
            <a:round/>
            <a:headEnd type="none" w="med" len="med"/>
            <a:tailEnd type="none" w="med" len="med"/>
          </a:ln>
          <a:effectLst/>
        </p:spPr>
      </p:cxnSp>
      <p:cxnSp>
        <p:nvCxnSpPr>
          <p:cNvPr id="655" name="Straight Connector 654">
            <a:extLst>
              <a:ext uri="{FF2B5EF4-FFF2-40B4-BE49-F238E27FC236}">
                <a16:creationId xmlns:a16="http://schemas.microsoft.com/office/drawing/2014/main" id="{BDE3E103-890D-4C58-9DDE-80B6E412871F}"/>
              </a:ext>
            </a:extLst>
          </p:cNvPr>
          <p:cNvCxnSpPr>
            <a:cxnSpLocks/>
          </p:cNvCxnSpPr>
          <p:nvPr/>
        </p:nvCxnSpPr>
        <p:spPr bwMode="auto">
          <a:xfrm rot="5400000" flipH="1">
            <a:off x="11776456" y="3928825"/>
            <a:ext cx="64609" cy="0"/>
          </a:xfrm>
          <a:prstGeom prst="line">
            <a:avLst/>
          </a:prstGeom>
          <a:noFill/>
          <a:ln w="28575" cap="flat" cmpd="sng" algn="ctr">
            <a:solidFill>
              <a:schemeClr val="bg1"/>
            </a:solidFill>
            <a:prstDash val="solid"/>
            <a:round/>
            <a:headEnd type="none" w="med" len="med"/>
            <a:tailEnd type="none" w="med" len="med"/>
          </a:ln>
          <a:effectLst/>
        </p:spPr>
      </p:cxnSp>
      <p:sp>
        <p:nvSpPr>
          <p:cNvPr id="656" name="TextBox 655">
            <a:extLst>
              <a:ext uri="{FF2B5EF4-FFF2-40B4-BE49-F238E27FC236}">
                <a16:creationId xmlns:a16="http://schemas.microsoft.com/office/drawing/2014/main" id="{1C28BB6C-A1B1-4924-9190-15428998143D}"/>
              </a:ext>
            </a:extLst>
          </p:cNvPr>
          <p:cNvSpPr txBox="1"/>
          <p:nvPr/>
        </p:nvSpPr>
        <p:spPr bwMode="auto">
          <a:xfrm>
            <a:off x="8835182" y="3911456"/>
            <a:ext cx="418698" cy="34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endParaRPr lang="en-US" b="0" dirty="0">
              <a:solidFill>
                <a:schemeClr val="bg1"/>
              </a:solidFill>
              <a:latin typeface="Calibri" panose="020F0502020204030204" pitchFamily="34" charset="0"/>
            </a:endParaRPr>
          </a:p>
        </p:txBody>
      </p:sp>
      <p:sp>
        <p:nvSpPr>
          <p:cNvPr id="657" name="TextBox 656">
            <a:extLst>
              <a:ext uri="{FF2B5EF4-FFF2-40B4-BE49-F238E27FC236}">
                <a16:creationId xmlns:a16="http://schemas.microsoft.com/office/drawing/2014/main" id="{6CC6D2F5-DB79-4C1F-BCFF-ACEE7087F567}"/>
              </a:ext>
            </a:extLst>
          </p:cNvPr>
          <p:cNvSpPr txBox="1"/>
          <p:nvPr/>
        </p:nvSpPr>
        <p:spPr bwMode="auto">
          <a:xfrm>
            <a:off x="9388028" y="3911456"/>
            <a:ext cx="418698" cy="34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endParaRPr lang="en-US" b="0" dirty="0">
              <a:solidFill>
                <a:schemeClr val="bg1"/>
              </a:solidFill>
              <a:latin typeface="Calibri" panose="020F0502020204030204" pitchFamily="34" charset="0"/>
            </a:endParaRPr>
          </a:p>
        </p:txBody>
      </p:sp>
      <p:sp>
        <p:nvSpPr>
          <p:cNvPr id="658" name="TextBox 657">
            <a:extLst>
              <a:ext uri="{FF2B5EF4-FFF2-40B4-BE49-F238E27FC236}">
                <a16:creationId xmlns:a16="http://schemas.microsoft.com/office/drawing/2014/main" id="{566DFFB7-B4AC-4755-9E1D-DB67E0CD760F}"/>
              </a:ext>
            </a:extLst>
          </p:cNvPr>
          <p:cNvSpPr txBox="1"/>
          <p:nvPr/>
        </p:nvSpPr>
        <p:spPr bwMode="auto">
          <a:xfrm>
            <a:off x="9940874" y="3911456"/>
            <a:ext cx="418698" cy="34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endParaRPr lang="en-US" b="0" dirty="0">
              <a:solidFill>
                <a:schemeClr val="bg1"/>
              </a:solidFill>
              <a:latin typeface="Calibri" panose="020F0502020204030204" pitchFamily="34" charset="0"/>
            </a:endParaRPr>
          </a:p>
        </p:txBody>
      </p:sp>
      <p:sp>
        <p:nvSpPr>
          <p:cNvPr id="659" name="TextBox 658">
            <a:extLst>
              <a:ext uri="{FF2B5EF4-FFF2-40B4-BE49-F238E27FC236}">
                <a16:creationId xmlns:a16="http://schemas.microsoft.com/office/drawing/2014/main" id="{0A5FD6DA-F7FD-44F3-81D4-2C564285AEC8}"/>
              </a:ext>
            </a:extLst>
          </p:cNvPr>
          <p:cNvSpPr txBox="1"/>
          <p:nvPr/>
        </p:nvSpPr>
        <p:spPr bwMode="auto">
          <a:xfrm>
            <a:off x="10493720" y="3911456"/>
            <a:ext cx="418698" cy="34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endParaRPr lang="en-US" b="0" dirty="0">
              <a:solidFill>
                <a:schemeClr val="bg1"/>
              </a:solidFill>
              <a:latin typeface="Calibri" panose="020F0502020204030204" pitchFamily="34" charset="0"/>
            </a:endParaRPr>
          </a:p>
        </p:txBody>
      </p:sp>
      <p:sp>
        <p:nvSpPr>
          <p:cNvPr id="660" name="TextBox 659">
            <a:extLst>
              <a:ext uri="{FF2B5EF4-FFF2-40B4-BE49-F238E27FC236}">
                <a16:creationId xmlns:a16="http://schemas.microsoft.com/office/drawing/2014/main" id="{590D1EA8-67B0-4769-922F-30BFF7F19BE8}"/>
              </a:ext>
            </a:extLst>
          </p:cNvPr>
          <p:cNvSpPr txBox="1"/>
          <p:nvPr/>
        </p:nvSpPr>
        <p:spPr bwMode="auto">
          <a:xfrm>
            <a:off x="11046566" y="3911456"/>
            <a:ext cx="418698" cy="34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endParaRPr lang="en-US" b="0" dirty="0">
              <a:solidFill>
                <a:schemeClr val="bg1"/>
              </a:solidFill>
              <a:latin typeface="Calibri" panose="020F0502020204030204" pitchFamily="34" charset="0"/>
            </a:endParaRPr>
          </a:p>
        </p:txBody>
      </p:sp>
      <p:sp>
        <p:nvSpPr>
          <p:cNvPr id="661" name="TextBox 660">
            <a:extLst>
              <a:ext uri="{FF2B5EF4-FFF2-40B4-BE49-F238E27FC236}">
                <a16:creationId xmlns:a16="http://schemas.microsoft.com/office/drawing/2014/main" id="{04E66E43-3808-499F-BE00-12D6C218544F}"/>
              </a:ext>
            </a:extLst>
          </p:cNvPr>
          <p:cNvSpPr txBox="1"/>
          <p:nvPr/>
        </p:nvSpPr>
        <p:spPr bwMode="auto">
          <a:xfrm>
            <a:off x="11599412" y="3911456"/>
            <a:ext cx="418698" cy="34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endParaRPr lang="en-US" b="0" dirty="0">
              <a:solidFill>
                <a:schemeClr val="bg1"/>
              </a:solidFill>
              <a:latin typeface="Calibri" panose="020F0502020204030204" pitchFamily="34" charset="0"/>
            </a:endParaRPr>
          </a:p>
        </p:txBody>
      </p:sp>
      <p:grpSp>
        <p:nvGrpSpPr>
          <p:cNvPr id="663" name="Group 662">
            <a:extLst>
              <a:ext uri="{FF2B5EF4-FFF2-40B4-BE49-F238E27FC236}">
                <a16:creationId xmlns:a16="http://schemas.microsoft.com/office/drawing/2014/main" id="{E5D20B74-60E7-420A-A6AD-C0EF76EEF6D0}"/>
              </a:ext>
            </a:extLst>
          </p:cNvPr>
          <p:cNvGrpSpPr/>
          <p:nvPr/>
        </p:nvGrpSpPr>
        <p:grpSpPr>
          <a:xfrm>
            <a:off x="8478379" y="2126248"/>
            <a:ext cx="91990" cy="91990"/>
            <a:chOff x="4297310" y="3339623"/>
            <a:chExt cx="91990" cy="91990"/>
          </a:xfrm>
        </p:grpSpPr>
        <p:cxnSp>
          <p:nvCxnSpPr>
            <p:cNvPr id="809" name="Straight Connector 808">
              <a:extLst>
                <a:ext uri="{FF2B5EF4-FFF2-40B4-BE49-F238E27FC236}">
                  <a16:creationId xmlns:a16="http://schemas.microsoft.com/office/drawing/2014/main" id="{063960BF-B47A-4AE1-9FF2-8373A28635C8}"/>
                </a:ext>
              </a:extLst>
            </p:cNvPr>
            <p:cNvCxnSpPr>
              <a:cxnSpLocks/>
            </p:cNvCxnSpPr>
            <p:nvPr/>
          </p:nvCxnSpPr>
          <p:spPr bwMode="auto">
            <a:xfrm>
              <a:off x="4343305" y="333962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810" name="Straight Connector 809">
              <a:extLst>
                <a:ext uri="{FF2B5EF4-FFF2-40B4-BE49-F238E27FC236}">
                  <a16:creationId xmlns:a16="http://schemas.microsoft.com/office/drawing/2014/main" id="{405F5F42-33A8-4BD8-8058-898E5B8EFC51}"/>
                </a:ext>
              </a:extLst>
            </p:cNvPr>
            <p:cNvCxnSpPr>
              <a:cxnSpLocks/>
            </p:cNvCxnSpPr>
            <p:nvPr/>
          </p:nvCxnSpPr>
          <p:spPr bwMode="auto">
            <a:xfrm rot="5400000">
              <a:off x="4343305" y="333962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664" name="Group 663">
            <a:extLst>
              <a:ext uri="{FF2B5EF4-FFF2-40B4-BE49-F238E27FC236}">
                <a16:creationId xmlns:a16="http://schemas.microsoft.com/office/drawing/2014/main" id="{7FDBC2D2-36AE-4A6C-915F-76DBA8E5F489}"/>
              </a:ext>
            </a:extLst>
          </p:cNvPr>
          <p:cNvGrpSpPr/>
          <p:nvPr/>
        </p:nvGrpSpPr>
        <p:grpSpPr>
          <a:xfrm>
            <a:off x="8579605" y="2151281"/>
            <a:ext cx="91990" cy="91990"/>
            <a:chOff x="4297310" y="3339623"/>
            <a:chExt cx="91990" cy="91990"/>
          </a:xfrm>
        </p:grpSpPr>
        <p:cxnSp>
          <p:nvCxnSpPr>
            <p:cNvPr id="807" name="Straight Connector 806">
              <a:extLst>
                <a:ext uri="{FF2B5EF4-FFF2-40B4-BE49-F238E27FC236}">
                  <a16:creationId xmlns:a16="http://schemas.microsoft.com/office/drawing/2014/main" id="{720B96A5-14F1-4465-B923-DE9E4CD37D78}"/>
                </a:ext>
              </a:extLst>
            </p:cNvPr>
            <p:cNvCxnSpPr>
              <a:cxnSpLocks/>
            </p:cNvCxnSpPr>
            <p:nvPr/>
          </p:nvCxnSpPr>
          <p:spPr bwMode="auto">
            <a:xfrm>
              <a:off x="4343305" y="333962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808" name="Straight Connector 807">
              <a:extLst>
                <a:ext uri="{FF2B5EF4-FFF2-40B4-BE49-F238E27FC236}">
                  <a16:creationId xmlns:a16="http://schemas.microsoft.com/office/drawing/2014/main" id="{FA53BEFF-38EB-498E-9604-07AAD224689C}"/>
                </a:ext>
              </a:extLst>
            </p:cNvPr>
            <p:cNvCxnSpPr>
              <a:cxnSpLocks/>
            </p:cNvCxnSpPr>
            <p:nvPr/>
          </p:nvCxnSpPr>
          <p:spPr bwMode="auto">
            <a:xfrm rot="5400000">
              <a:off x="4343305" y="333962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665" name="Group 664">
            <a:extLst>
              <a:ext uri="{FF2B5EF4-FFF2-40B4-BE49-F238E27FC236}">
                <a16:creationId xmlns:a16="http://schemas.microsoft.com/office/drawing/2014/main" id="{BF1E8D14-851F-4836-9FB8-61FD85A33D57}"/>
              </a:ext>
            </a:extLst>
          </p:cNvPr>
          <p:cNvGrpSpPr/>
          <p:nvPr/>
        </p:nvGrpSpPr>
        <p:grpSpPr>
          <a:xfrm>
            <a:off x="9191127" y="3480771"/>
            <a:ext cx="91990" cy="91990"/>
            <a:chOff x="4297310" y="3339623"/>
            <a:chExt cx="91990" cy="91990"/>
          </a:xfrm>
        </p:grpSpPr>
        <p:cxnSp>
          <p:nvCxnSpPr>
            <p:cNvPr id="805" name="Straight Connector 804">
              <a:extLst>
                <a:ext uri="{FF2B5EF4-FFF2-40B4-BE49-F238E27FC236}">
                  <a16:creationId xmlns:a16="http://schemas.microsoft.com/office/drawing/2014/main" id="{A25B1F5F-803A-4211-AAC7-EAE3065FE544}"/>
                </a:ext>
              </a:extLst>
            </p:cNvPr>
            <p:cNvCxnSpPr>
              <a:cxnSpLocks/>
            </p:cNvCxnSpPr>
            <p:nvPr/>
          </p:nvCxnSpPr>
          <p:spPr bwMode="auto">
            <a:xfrm>
              <a:off x="4343305" y="333962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806" name="Straight Connector 805">
              <a:extLst>
                <a:ext uri="{FF2B5EF4-FFF2-40B4-BE49-F238E27FC236}">
                  <a16:creationId xmlns:a16="http://schemas.microsoft.com/office/drawing/2014/main" id="{21C87F0B-5749-4190-9D16-2FF50BD14FF8}"/>
                </a:ext>
              </a:extLst>
            </p:cNvPr>
            <p:cNvCxnSpPr>
              <a:cxnSpLocks/>
            </p:cNvCxnSpPr>
            <p:nvPr/>
          </p:nvCxnSpPr>
          <p:spPr bwMode="auto">
            <a:xfrm rot="5400000">
              <a:off x="4343305" y="333962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667" name="Group 666">
            <a:extLst>
              <a:ext uri="{FF2B5EF4-FFF2-40B4-BE49-F238E27FC236}">
                <a16:creationId xmlns:a16="http://schemas.microsoft.com/office/drawing/2014/main" id="{9CCB56F9-CAFB-4715-BFCE-21587F5929A0}"/>
              </a:ext>
            </a:extLst>
          </p:cNvPr>
          <p:cNvGrpSpPr/>
          <p:nvPr/>
        </p:nvGrpSpPr>
        <p:grpSpPr>
          <a:xfrm>
            <a:off x="11499937" y="3816091"/>
            <a:ext cx="91990" cy="91990"/>
            <a:chOff x="4297310" y="3339623"/>
            <a:chExt cx="91990" cy="91990"/>
          </a:xfrm>
        </p:grpSpPr>
        <p:cxnSp>
          <p:nvCxnSpPr>
            <p:cNvPr id="801" name="Straight Connector 800">
              <a:extLst>
                <a:ext uri="{FF2B5EF4-FFF2-40B4-BE49-F238E27FC236}">
                  <a16:creationId xmlns:a16="http://schemas.microsoft.com/office/drawing/2014/main" id="{A316381B-537B-4FB9-B597-265086EB3B98}"/>
                </a:ext>
              </a:extLst>
            </p:cNvPr>
            <p:cNvCxnSpPr>
              <a:cxnSpLocks/>
            </p:cNvCxnSpPr>
            <p:nvPr/>
          </p:nvCxnSpPr>
          <p:spPr bwMode="auto">
            <a:xfrm>
              <a:off x="4343305" y="3339623"/>
              <a:ext cx="0" cy="91990"/>
            </a:xfrm>
            <a:prstGeom prst="line">
              <a:avLst/>
            </a:prstGeom>
            <a:noFill/>
            <a:ln w="28575" cap="flat" cmpd="sng" algn="ctr">
              <a:solidFill>
                <a:schemeClr val="accent3"/>
              </a:solidFill>
              <a:prstDash val="solid"/>
              <a:round/>
              <a:headEnd type="none" w="med" len="med"/>
              <a:tailEnd type="none" w="med" len="med"/>
            </a:ln>
            <a:effectLst/>
          </p:spPr>
        </p:cxnSp>
        <p:cxnSp>
          <p:nvCxnSpPr>
            <p:cNvPr id="802" name="Straight Connector 801">
              <a:extLst>
                <a:ext uri="{FF2B5EF4-FFF2-40B4-BE49-F238E27FC236}">
                  <a16:creationId xmlns:a16="http://schemas.microsoft.com/office/drawing/2014/main" id="{4EED5C9B-F1EC-4CD2-B589-1113E6DD5254}"/>
                </a:ext>
              </a:extLst>
            </p:cNvPr>
            <p:cNvCxnSpPr>
              <a:cxnSpLocks/>
            </p:cNvCxnSpPr>
            <p:nvPr/>
          </p:nvCxnSpPr>
          <p:spPr bwMode="auto">
            <a:xfrm rot="5400000">
              <a:off x="4343305" y="3339623"/>
              <a:ext cx="0" cy="919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672" name="Group 671">
            <a:extLst>
              <a:ext uri="{FF2B5EF4-FFF2-40B4-BE49-F238E27FC236}">
                <a16:creationId xmlns:a16="http://schemas.microsoft.com/office/drawing/2014/main" id="{D4B9BF37-4C26-4157-972A-A46BA9C74A1C}"/>
              </a:ext>
            </a:extLst>
          </p:cNvPr>
          <p:cNvGrpSpPr/>
          <p:nvPr/>
        </p:nvGrpSpPr>
        <p:grpSpPr>
          <a:xfrm>
            <a:off x="9391153" y="3222942"/>
            <a:ext cx="91990" cy="91990"/>
            <a:chOff x="4297310" y="3339623"/>
            <a:chExt cx="91990" cy="91990"/>
          </a:xfrm>
        </p:grpSpPr>
        <p:cxnSp>
          <p:nvCxnSpPr>
            <p:cNvPr id="791" name="Straight Connector 790">
              <a:extLst>
                <a:ext uri="{FF2B5EF4-FFF2-40B4-BE49-F238E27FC236}">
                  <a16:creationId xmlns:a16="http://schemas.microsoft.com/office/drawing/2014/main" id="{2BB13D50-8B6E-40CD-9BBA-0A05E2BAAAC2}"/>
                </a:ext>
              </a:extLst>
            </p:cNvPr>
            <p:cNvCxnSpPr>
              <a:cxnSpLocks/>
            </p:cNvCxnSpPr>
            <p:nvPr/>
          </p:nvCxnSpPr>
          <p:spPr bwMode="auto">
            <a:xfrm>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792" name="Straight Connector 791">
              <a:extLst>
                <a:ext uri="{FF2B5EF4-FFF2-40B4-BE49-F238E27FC236}">
                  <a16:creationId xmlns:a16="http://schemas.microsoft.com/office/drawing/2014/main" id="{BA114331-F806-4B17-A852-341FC942716C}"/>
                </a:ext>
              </a:extLst>
            </p:cNvPr>
            <p:cNvCxnSpPr>
              <a:cxnSpLocks/>
            </p:cNvCxnSpPr>
            <p:nvPr/>
          </p:nvCxnSpPr>
          <p:spPr bwMode="auto">
            <a:xfrm rot="5400000">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73" name="Group 672">
            <a:extLst>
              <a:ext uri="{FF2B5EF4-FFF2-40B4-BE49-F238E27FC236}">
                <a16:creationId xmlns:a16="http://schemas.microsoft.com/office/drawing/2014/main" id="{52C07D4B-25A1-462C-BCE9-69420434EFCA}"/>
              </a:ext>
            </a:extLst>
          </p:cNvPr>
          <p:cNvGrpSpPr/>
          <p:nvPr/>
        </p:nvGrpSpPr>
        <p:grpSpPr>
          <a:xfrm>
            <a:off x="9254846" y="3126971"/>
            <a:ext cx="91990" cy="91990"/>
            <a:chOff x="4297310" y="3339623"/>
            <a:chExt cx="91990" cy="91990"/>
          </a:xfrm>
        </p:grpSpPr>
        <p:cxnSp>
          <p:nvCxnSpPr>
            <p:cNvPr id="789" name="Straight Connector 788">
              <a:extLst>
                <a:ext uri="{FF2B5EF4-FFF2-40B4-BE49-F238E27FC236}">
                  <a16:creationId xmlns:a16="http://schemas.microsoft.com/office/drawing/2014/main" id="{992CF2C0-0546-45C0-AEEA-4046FE399B8A}"/>
                </a:ext>
              </a:extLst>
            </p:cNvPr>
            <p:cNvCxnSpPr>
              <a:cxnSpLocks/>
            </p:cNvCxnSpPr>
            <p:nvPr/>
          </p:nvCxnSpPr>
          <p:spPr bwMode="auto">
            <a:xfrm>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790" name="Straight Connector 789">
              <a:extLst>
                <a:ext uri="{FF2B5EF4-FFF2-40B4-BE49-F238E27FC236}">
                  <a16:creationId xmlns:a16="http://schemas.microsoft.com/office/drawing/2014/main" id="{7362503E-CDD0-413D-9662-04C9595EBB94}"/>
                </a:ext>
              </a:extLst>
            </p:cNvPr>
            <p:cNvCxnSpPr>
              <a:cxnSpLocks/>
            </p:cNvCxnSpPr>
            <p:nvPr/>
          </p:nvCxnSpPr>
          <p:spPr bwMode="auto">
            <a:xfrm rot="5400000">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74" name="Group 673">
            <a:extLst>
              <a:ext uri="{FF2B5EF4-FFF2-40B4-BE49-F238E27FC236}">
                <a16:creationId xmlns:a16="http://schemas.microsoft.com/office/drawing/2014/main" id="{D979A470-87FC-4D83-A57F-B22079158E23}"/>
              </a:ext>
            </a:extLst>
          </p:cNvPr>
          <p:cNvGrpSpPr/>
          <p:nvPr/>
        </p:nvGrpSpPr>
        <p:grpSpPr>
          <a:xfrm>
            <a:off x="9216289" y="3125877"/>
            <a:ext cx="91990" cy="91990"/>
            <a:chOff x="4297310" y="3339623"/>
            <a:chExt cx="91990" cy="91990"/>
          </a:xfrm>
        </p:grpSpPr>
        <p:cxnSp>
          <p:nvCxnSpPr>
            <p:cNvPr id="787" name="Straight Connector 786">
              <a:extLst>
                <a:ext uri="{FF2B5EF4-FFF2-40B4-BE49-F238E27FC236}">
                  <a16:creationId xmlns:a16="http://schemas.microsoft.com/office/drawing/2014/main" id="{1BA95169-AADB-4569-8D02-DFE8125E5AF1}"/>
                </a:ext>
              </a:extLst>
            </p:cNvPr>
            <p:cNvCxnSpPr>
              <a:cxnSpLocks/>
            </p:cNvCxnSpPr>
            <p:nvPr/>
          </p:nvCxnSpPr>
          <p:spPr bwMode="auto">
            <a:xfrm>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788" name="Straight Connector 787">
              <a:extLst>
                <a:ext uri="{FF2B5EF4-FFF2-40B4-BE49-F238E27FC236}">
                  <a16:creationId xmlns:a16="http://schemas.microsoft.com/office/drawing/2014/main" id="{31EBF565-1F59-421F-B21B-DD7960DEB1C5}"/>
                </a:ext>
              </a:extLst>
            </p:cNvPr>
            <p:cNvCxnSpPr>
              <a:cxnSpLocks/>
            </p:cNvCxnSpPr>
            <p:nvPr/>
          </p:nvCxnSpPr>
          <p:spPr bwMode="auto">
            <a:xfrm rot="5400000">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75" name="Group 674">
            <a:extLst>
              <a:ext uri="{FF2B5EF4-FFF2-40B4-BE49-F238E27FC236}">
                <a16:creationId xmlns:a16="http://schemas.microsoft.com/office/drawing/2014/main" id="{33EE61F1-F31C-4F87-AF4F-2166B3B1D9D8}"/>
              </a:ext>
            </a:extLst>
          </p:cNvPr>
          <p:cNvGrpSpPr/>
          <p:nvPr/>
        </p:nvGrpSpPr>
        <p:grpSpPr>
          <a:xfrm>
            <a:off x="8430219" y="2123155"/>
            <a:ext cx="91990" cy="91990"/>
            <a:chOff x="4297310" y="3339623"/>
            <a:chExt cx="91990" cy="91990"/>
          </a:xfrm>
        </p:grpSpPr>
        <p:cxnSp>
          <p:nvCxnSpPr>
            <p:cNvPr id="785" name="Straight Connector 784">
              <a:extLst>
                <a:ext uri="{FF2B5EF4-FFF2-40B4-BE49-F238E27FC236}">
                  <a16:creationId xmlns:a16="http://schemas.microsoft.com/office/drawing/2014/main" id="{3F95B37B-E317-4A23-924D-0E87B977E1EB}"/>
                </a:ext>
              </a:extLst>
            </p:cNvPr>
            <p:cNvCxnSpPr>
              <a:cxnSpLocks/>
            </p:cNvCxnSpPr>
            <p:nvPr/>
          </p:nvCxnSpPr>
          <p:spPr bwMode="auto">
            <a:xfrm>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786" name="Straight Connector 785">
              <a:extLst>
                <a:ext uri="{FF2B5EF4-FFF2-40B4-BE49-F238E27FC236}">
                  <a16:creationId xmlns:a16="http://schemas.microsoft.com/office/drawing/2014/main" id="{8B13B723-BD1C-482C-AC16-E6476375ECA2}"/>
                </a:ext>
              </a:extLst>
            </p:cNvPr>
            <p:cNvCxnSpPr>
              <a:cxnSpLocks/>
            </p:cNvCxnSpPr>
            <p:nvPr/>
          </p:nvCxnSpPr>
          <p:spPr bwMode="auto">
            <a:xfrm rot="5400000">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76" name="Group 675">
            <a:extLst>
              <a:ext uri="{FF2B5EF4-FFF2-40B4-BE49-F238E27FC236}">
                <a16:creationId xmlns:a16="http://schemas.microsoft.com/office/drawing/2014/main" id="{13F9B2E0-F629-45D4-9EFD-E12EF8992E81}"/>
              </a:ext>
            </a:extLst>
          </p:cNvPr>
          <p:cNvGrpSpPr/>
          <p:nvPr/>
        </p:nvGrpSpPr>
        <p:grpSpPr>
          <a:xfrm>
            <a:off x="9486304" y="3301756"/>
            <a:ext cx="91990" cy="91990"/>
            <a:chOff x="4297310" y="3339623"/>
            <a:chExt cx="91990" cy="91990"/>
          </a:xfrm>
        </p:grpSpPr>
        <p:cxnSp>
          <p:nvCxnSpPr>
            <p:cNvPr id="783" name="Straight Connector 782">
              <a:extLst>
                <a:ext uri="{FF2B5EF4-FFF2-40B4-BE49-F238E27FC236}">
                  <a16:creationId xmlns:a16="http://schemas.microsoft.com/office/drawing/2014/main" id="{5DF5AA21-24B8-4B53-A622-9CDFFBD34304}"/>
                </a:ext>
              </a:extLst>
            </p:cNvPr>
            <p:cNvCxnSpPr>
              <a:cxnSpLocks/>
            </p:cNvCxnSpPr>
            <p:nvPr/>
          </p:nvCxnSpPr>
          <p:spPr bwMode="auto">
            <a:xfrm>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784" name="Straight Connector 783">
              <a:extLst>
                <a:ext uri="{FF2B5EF4-FFF2-40B4-BE49-F238E27FC236}">
                  <a16:creationId xmlns:a16="http://schemas.microsoft.com/office/drawing/2014/main" id="{49705940-5FC1-4F46-9592-0A69D7ABE61A}"/>
                </a:ext>
              </a:extLst>
            </p:cNvPr>
            <p:cNvCxnSpPr>
              <a:cxnSpLocks/>
            </p:cNvCxnSpPr>
            <p:nvPr/>
          </p:nvCxnSpPr>
          <p:spPr bwMode="auto">
            <a:xfrm rot="5400000">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77" name="Group 676">
            <a:extLst>
              <a:ext uri="{FF2B5EF4-FFF2-40B4-BE49-F238E27FC236}">
                <a16:creationId xmlns:a16="http://schemas.microsoft.com/office/drawing/2014/main" id="{61E4E09A-F332-49DE-AA72-37335C1558B5}"/>
              </a:ext>
            </a:extLst>
          </p:cNvPr>
          <p:cNvGrpSpPr/>
          <p:nvPr/>
        </p:nvGrpSpPr>
        <p:grpSpPr>
          <a:xfrm>
            <a:off x="9444041" y="3303866"/>
            <a:ext cx="91990" cy="91990"/>
            <a:chOff x="4297310" y="3339623"/>
            <a:chExt cx="91990" cy="91990"/>
          </a:xfrm>
        </p:grpSpPr>
        <p:cxnSp>
          <p:nvCxnSpPr>
            <p:cNvPr id="781" name="Straight Connector 780">
              <a:extLst>
                <a:ext uri="{FF2B5EF4-FFF2-40B4-BE49-F238E27FC236}">
                  <a16:creationId xmlns:a16="http://schemas.microsoft.com/office/drawing/2014/main" id="{2A6218EC-EF04-49E8-B256-0B18C1431F9A}"/>
                </a:ext>
              </a:extLst>
            </p:cNvPr>
            <p:cNvCxnSpPr>
              <a:cxnSpLocks/>
            </p:cNvCxnSpPr>
            <p:nvPr/>
          </p:nvCxnSpPr>
          <p:spPr bwMode="auto">
            <a:xfrm>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782" name="Straight Connector 781">
              <a:extLst>
                <a:ext uri="{FF2B5EF4-FFF2-40B4-BE49-F238E27FC236}">
                  <a16:creationId xmlns:a16="http://schemas.microsoft.com/office/drawing/2014/main" id="{E5ABFAA4-0CA4-4C13-924D-F655FE70E032}"/>
                </a:ext>
              </a:extLst>
            </p:cNvPr>
            <p:cNvCxnSpPr>
              <a:cxnSpLocks/>
            </p:cNvCxnSpPr>
            <p:nvPr/>
          </p:nvCxnSpPr>
          <p:spPr bwMode="auto">
            <a:xfrm rot="5400000">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78" name="Group 677">
            <a:extLst>
              <a:ext uri="{FF2B5EF4-FFF2-40B4-BE49-F238E27FC236}">
                <a16:creationId xmlns:a16="http://schemas.microsoft.com/office/drawing/2014/main" id="{48CE92C3-3509-4CE2-B611-B745C8F44A1A}"/>
              </a:ext>
            </a:extLst>
          </p:cNvPr>
          <p:cNvGrpSpPr/>
          <p:nvPr/>
        </p:nvGrpSpPr>
        <p:grpSpPr>
          <a:xfrm>
            <a:off x="10797264" y="3763403"/>
            <a:ext cx="91990" cy="91990"/>
            <a:chOff x="4297310" y="3339623"/>
            <a:chExt cx="91990" cy="91990"/>
          </a:xfrm>
        </p:grpSpPr>
        <p:cxnSp>
          <p:nvCxnSpPr>
            <p:cNvPr id="779" name="Straight Connector 778">
              <a:extLst>
                <a:ext uri="{FF2B5EF4-FFF2-40B4-BE49-F238E27FC236}">
                  <a16:creationId xmlns:a16="http://schemas.microsoft.com/office/drawing/2014/main" id="{4DD5CAC6-5DBE-4F20-ABCA-5C7812FCA89C}"/>
                </a:ext>
              </a:extLst>
            </p:cNvPr>
            <p:cNvCxnSpPr>
              <a:cxnSpLocks/>
            </p:cNvCxnSpPr>
            <p:nvPr/>
          </p:nvCxnSpPr>
          <p:spPr bwMode="auto">
            <a:xfrm>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780" name="Straight Connector 779">
              <a:extLst>
                <a:ext uri="{FF2B5EF4-FFF2-40B4-BE49-F238E27FC236}">
                  <a16:creationId xmlns:a16="http://schemas.microsoft.com/office/drawing/2014/main" id="{004322AB-36ED-4759-B4F8-415F2F65D72F}"/>
                </a:ext>
              </a:extLst>
            </p:cNvPr>
            <p:cNvCxnSpPr>
              <a:cxnSpLocks/>
            </p:cNvCxnSpPr>
            <p:nvPr/>
          </p:nvCxnSpPr>
          <p:spPr bwMode="auto">
            <a:xfrm rot="5400000">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79" name="Group 678">
            <a:extLst>
              <a:ext uri="{FF2B5EF4-FFF2-40B4-BE49-F238E27FC236}">
                <a16:creationId xmlns:a16="http://schemas.microsoft.com/office/drawing/2014/main" id="{4638CD3F-1ED1-4010-96E3-3AD07300B49B}"/>
              </a:ext>
            </a:extLst>
          </p:cNvPr>
          <p:cNvGrpSpPr/>
          <p:nvPr/>
        </p:nvGrpSpPr>
        <p:grpSpPr>
          <a:xfrm>
            <a:off x="10486131" y="3644846"/>
            <a:ext cx="91990" cy="91990"/>
            <a:chOff x="4297310" y="3339623"/>
            <a:chExt cx="91990" cy="91990"/>
          </a:xfrm>
        </p:grpSpPr>
        <p:cxnSp>
          <p:nvCxnSpPr>
            <p:cNvPr id="777" name="Straight Connector 776">
              <a:extLst>
                <a:ext uri="{FF2B5EF4-FFF2-40B4-BE49-F238E27FC236}">
                  <a16:creationId xmlns:a16="http://schemas.microsoft.com/office/drawing/2014/main" id="{090EB6A8-9C90-4CA1-AB33-AE1753C34D90}"/>
                </a:ext>
              </a:extLst>
            </p:cNvPr>
            <p:cNvCxnSpPr>
              <a:cxnSpLocks/>
            </p:cNvCxnSpPr>
            <p:nvPr/>
          </p:nvCxnSpPr>
          <p:spPr bwMode="auto">
            <a:xfrm>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778" name="Straight Connector 777">
              <a:extLst>
                <a:ext uri="{FF2B5EF4-FFF2-40B4-BE49-F238E27FC236}">
                  <a16:creationId xmlns:a16="http://schemas.microsoft.com/office/drawing/2014/main" id="{25425818-CDE1-46BC-997C-5F75CEC9BDE3}"/>
                </a:ext>
              </a:extLst>
            </p:cNvPr>
            <p:cNvCxnSpPr>
              <a:cxnSpLocks/>
            </p:cNvCxnSpPr>
            <p:nvPr/>
          </p:nvCxnSpPr>
          <p:spPr bwMode="auto">
            <a:xfrm rot="5400000">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80" name="Group 679">
            <a:extLst>
              <a:ext uri="{FF2B5EF4-FFF2-40B4-BE49-F238E27FC236}">
                <a16:creationId xmlns:a16="http://schemas.microsoft.com/office/drawing/2014/main" id="{677523FA-F3C8-47BE-BDB1-4FADD9B86578}"/>
              </a:ext>
            </a:extLst>
          </p:cNvPr>
          <p:cNvGrpSpPr/>
          <p:nvPr/>
        </p:nvGrpSpPr>
        <p:grpSpPr>
          <a:xfrm>
            <a:off x="10997874" y="3764627"/>
            <a:ext cx="91990" cy="91990"/>
            <a:chOff x="4297310" y="3339623"/>
            <a:chExt cx="91990" cy="91990"/>
          </a:xfrm>
        </p:grpSpPr>
        <p:cxnSp>
          <p:nvCxnSpPr>
            <p:cNvPr id="775" name="Straight Connector 774">
              <a:extLst>
                <a:ext uri="{FF2B5EF4-FFF2-40B4-BE49-F238E27FC236}">
                  <a16:creationId xmlns:a16="http://schemas.microsoft.com/office/drawing/2014/main" id="{D9AEC6A9-B4E4-45B6-A4F3-922EF018A058}"/>
                </a:ext>
              </a:extLst>
            </p:cNvPr>
            <p:cNvCxnSpPr>
              <a:cxnSpLocks/>
            </p:cNvCxnSpPr>
            <p:nvPr/>
          </p:nvCxnSpPr>
          <p:spPr bwMode="auto">
            <a:xfrm>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cxnSp>
          <p:nvCxnSpPr>
            <p:cNvPr id="776" name="Straight Connector 775">
              <a:extLst>
                <a:ext uri="{FF2B5EF4-FFF2-40B4-BE49-F238E27FC236}">
                  <a16:creationId xmlns:a16="http://schemas.microsoft.com/office/drawing/2014/main" id="{CB40B068-F84B-4614-B630-0D4B4B7B4405}"/>
                </a:ext>
              </a:extLst>
            </p:cNvPr>
            <p:cNvCxnSpPr>
              <a:cxnSpLocks/>
            </p:cNvCxnSpPr>
            <p:nvPr/>
          </p:nvCxnSpPr>
          <p:spPr bwMode="auto">
            <a:xfrm rot="5400000">
              <a:off x="4343305" y="3339623"/>
              <a:ext cx="0" cy="91990"/>
            </a:xfrm>
            <a:prstGeom prst="line">
              <a:avLst/>
            </a:prstGeom>
            <a:noFill/>
            <a:ln w="28575" cap="flat" cmpd="sng" algn="ctr">
              <a:solidFill>
                <a:schemeClr val="accent1"/>
              </a:solidFill>
              <a:prstDash val="solid"/>
              <a:round/>
              <a:headEnd type="none" w="med" len="med"/>
              <a:tailEnd type="none" w="med" len="med"/>
            </a:ln>
            <a:effectLst/>
          </p:spPr>
        </p:cxnSp>
      </p:grpSp>
      <p:sp>
        <p:nvSpPr>
          <p:cNvPr id="712" name="TextBox 711">
            <a:extLst>
              <a:ext uri="{FF2B5EF4-FFF2-40B4-BE49-F238E27FC236}">
                <a16:creationId xmlns:a16="http://schemas.microsoft.com/office/drawing/2014/main" id="{4C118948-94D8-4B9A-AB66-2B893255B7C1}"/>
              </a:ext>
            </a:extLst>
          </p:cNvPr>
          <p:cNvSpPr txBox="1"/>
          <p:nvPr/>
        </p:nvSpPr>
        <p:spPr bwMode="auto">
          <a:xfrm>
            <a:off x="10654765" y="2271141"/>
            <a:ext cx="87295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Rucaparib</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Placebo</a:t>
            </a:r>
            <a:endParaRPr lang="en-US" sz="1400" dirty="0">
              <a:solidFill>
                <a:schemeClr val="bg1"/>
              </a:solidFill>
              <a:latin typeface="Calibri" panose="020F0502020204030204" pitchFamily="34" charset="0"/>
            </a:endParaRPr>
          </a:p>
        </p:txBody>
      </p:sp>
      <p:grpSp>
        <p:nvGrpSpPr>
          <p:cNvPr id="16" name="Group 15">
            <a:extLst>
              <a:ext uri="{FF2B5EF4-FFF2-40B4-BE49-F238E27FC236}">
                <a16:creationId xmlns:a16="http://schemas.microsoft.com/office/drawing/2014/main" id="{4162466E-D394-4372-9D21-6273BE301CFD}"/>
              </a:ext>
            </a:extLst>
          </p:cNvPr>
          <p:cNvGrpSpPr/>
          <p:nvPr/>
        </p:nvGrpSpPr>
        <p:grpSpPr>
          <a:xfrm>
            <a:off x="10356985" y="2431608"/>
            <a:ext cx="335328" cy="176970"/>
            <a:chOff x="7098429" y="2578433"/>
            <a:chExt cx="335328" cy="176970"/>
          </a:xfrm>
        </p:grpSpPr>
        <p:cxnSp>
          <p:nvCxnSpPr>
            <p:cNvPr id="811" name="Straight Connector 810">
              <a:extLst>
                <a:ext uri="{FF2B5EF4-FFF2-40B4-BE49-F238E27FC236}">
                  <a16:creationId xmlns:a16="http://schemas.microsoft.com/office/drawing/2014/main" id="{D73CD57A-45D6-4135-8BBB-DBDFFE7E7A26}"/>
                </a:ext>
              </a:extLst>
            </p:cNvPr>
            <p:cNvCxnSpPr>
              <a:cxnSpLocks/>
            </p:cNvCxnSpPr>
            <p:nvPr/>
          </p:nvCxnSpPr>
          <p:spPr bwMode="auto">
            <a:xfrm>
              <a:off x="7098429" y="2755403"/>
              <a:ext cx="335328" cy="0"/>
            </a:xfrm>
            <a:prstGeom prst="line">
              <a:avLst/>
            </a:prstGeom>
            <a:noFill/>
            <a:ln w="28575" cap="flat" cmpd="sng" algn="ctr">
              <a:solidFill>
                <a:schemeClr val="accent3"/>
              </a:solidFill>
              <a:prstDash val="solid"/>
              <a:round/>
              <a:headEnd type="none" w="med" len="med"/>
              <a:tailEnd type="none" w="med" len="med"/>
            </a:ln>
            <a:effectLst/>
          </p:spPr>
        </p:cxnSp>
        <p:cxnSp>
          <p:nvCxnSpPr>
            <p:cNvPr id="812" name="Straight Connector 811">
              <a:extLst>
                <a:ext uri="{FF2B5EF4-FFF2-40B4-BE49-F238E27FC236}">
                  <a16:creationId xmlns:a16="http://schemas.microsoft.com/office/drawing/2014/main" id="{61529D5F-FE57-42C3-920D-DF670E8AF6E2}"/>
                </a:ext>
              </a:extLst>
            </p:cNvPr>
            <p:cNvCxnSpPr>
              <a:cxnSpLocks/>
            </p:cNvCxnSpPr>
            <p:nvPr/>
          </p:nvCxnSpPr>
          <p:spPr bwMode="auto">
            <a:xfrm>
              <a:off x="7098429" y="2578433"/>
              <a:ext cx="335328" cy="0"/>
            </a:xfrm>
            <a:prstGeom prst="line">
              <a:avLst/>
            </a:prstGeom>
            <a:noFill/>
            <a:ln w="28575" cap="flat" cmpd="sng" algn="ctr">
              <a:solidFill>
                <a:schemeClr val="accent1"/>
              </a:solidFill>
              <a:prstDash val="solid"/>
              <a:round/>
              <a:headEnd type="none" w="med" len="med"/>
              <a:tailEnd type="none" w="med" len="med"/>
            </a:ln>
            <a:effectLst/>
          </p:spPr>
        </p:cxnSp>
      </p:grpSp>
    </p:spTree>
    <p:extLst>
      <p:ext uri="{BB962C8B-B14F-4D97-AF65-F5344CB8AC3E}">
        <p14:creationId xmlns:p14="http://schemas.microsoft.com/office/powerpoint/2010/main" val="16399985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937A29F-6D4C-EB49-9D75-879DC51BBA44}"/>
              </a:ext>
            </a:extLst>
          </p:cNvPr>
          <p:cNvSpPr>
            <a:spLocks noGrp="1"/>
          </p:cNvSpPr>
          <p:nvPr>
            <p:ph type="title"/>
          </p:nvPr>
        </p:nvSpPr>
        <p:spPr/>
        <p:txBody>
          <a:bodyPr>
            <a:noAutofit/>
          </a:bodyPr>
          <a:lstStyle/>
          <a:p>
            <a:r>
              <a:rPr lang="en-US" sz="3467" dirty="0"/>
              <a:t>PARP Inhibitors in Recurrent Ovarian Cancer: Safety</a:t>
            </a:r>
            <a:endParaRPr lang="en-GB" sz="3467" dirty="0"/>
          </a:p>
        </p:txBody>
      </p:sp>
      <p:grpSp>
        <p:nvGrpSpPr>
          <p:cNvPr id="10" name="Group 7">
            <a:extLst>
              <a:ext uri="{FF2B5EF4-FFF2-40B4-BE49-F238E27FC236}">
                <a16:creationId xmlns:a16="http://schemas.microsoft.com/office/drawing/2014/main" id="{DD001BBF-DEA0-44DE-A207-9C686F594306}"/>
              </a:ext>
            </a:extLst>
          </p:cNvPr>
          <p:cNvGrpSpPr>
            <a:grpSpLocks/>
          </p:cNvGrpSpPr>
          <p:nvPr/>
        </p:nvGrpSpPr>
        <p:grpSpPr bwMode="auto">
          <a:xfrm>
            <a:off x="9389569" y="6216652"/>
            <a:ext cx="2488502" cy="447822"/>
            <a:chOff x="9527309" y="3551529"/>
            <a:chExt cx="2488502" cy="448324"/>
          </a:xfrm>
        </p:grpSpPr>
        <p:pic>
          <p:nvPicPr>
            <p:cNvPr id="11" name="Picture 9">
              <a:extLst>
                <a:ext uri="{FF2B5EF4-FFF2-40B4-BE49-F238E27FC236}">
                  <a16:creationId xmlns:a16="http://schemas.microsoft.com/office/drawing/2014/main" id="{947B6CB0-DBF4-4374-B632-59D202F8382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 name="Rectangle 8">
              <a:extLst>
                <a:ext uri="{FF2B5EF4-FFF2-40B4-BE49-F238E27FC236}">
                  <a16:creationId xmlns:a16="http://schemas.microsoft.com/office/drawing/2014/main" id="{475588C4-22F1-4162-B053-C0316627E46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FF0000"/>
                </a:solidFill>
                <a:effectLst/>
                <a:uLnTx/>
                <a:uFillTx/>
                <a:latin typeface="Calibri" panose="020F0502020204030204" pitchFamily="34" charset="0"/>
                <a:ea typeface="+mn-ea"/>
                <a:cs typeface="Arial" panose="020B0604020202020204" pitchFamily="34" charset="0"/>
              </a:endParaRPr>
            </a:p>
          </p:txBody>
        </p:sp>
      </p:grpSp>
      <p:sp>
        <p:nvSpPr>
          <p:cNvPr id="13" name="Footer Placeholder 3">
            <a:extLst>
              <a:ext uri="{FF2B5EF4-FFF2-40B4-BE49-F238E27FC236}">
                <a16:creationId xmlns:a16="http://schemas.microsoft.com/office/drawing/2014/main" id="{4B55B2D9-FAC7-4892-9D18-994FC3B718A1}"/>
              </a:ext>
            </a:extLst>
          </p:cNvPr>
          <p:cNvSpPr txBox="1">
            <a:spLocks/>
          </p:cNvSpPr>
          <p:nvPr/>
        </p:nvSpPr>
        <p:spPr>
          <a:xfrm>
            <a:off x="398877" y="6354201"/>
            <a:ext cx="8938955" cy="3385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2"/>
                </a:solidFill>
                <a:effectLst/>
                <a:uLnTx/>
                <a:uFillTx/>
                <a:latin typeface="Calibri" panose="020F0502020204030204"/>
                <a:ea typeface="+mn-ea"/>
                <a:cs typeface="Arial" panose="020B0604020202020204" pitchFamily="34" charset="0"/>
              </a:rPr>
              <a:t>1. Pujade-Lauraine. Lancet Oncol. 2017;18:1274. 2. Ledermann. Lancet Oncol. 2020;21:710. 3. Mirza. Gynecol Oncol. 2020;[Epub].</a:t>
            </a:r>
          </a:p>
        </p:txBody>
      </p:sp>
      <p:graphicFrame>
        <p:nvGraphicFramePr>
          <p:cNvPr id="2" name="Group 32">
            <a:extLst>
              <a:ext uri="{FF2B5EF4-FFF2-40B4-BE49-F238E27FC236}">
                <a16:creationId xmlns:a16="http://schemas.microsoft.com/office/drawing/2014/main" id="{45817607-E23A-4EC3-9972-94340300C36E}"/>
              </a:ext>
            </a:extLst>
          </p:cNvPr>
          <p:cNvGraphicFramePr>
            <a:graphicFrameLocks noGrp="1"/>
          </p:cNvGraphicFramePr>
          <p:nvPr>
            <p:extLst>
              <p:ext uri="{D42A27DB-BD31-4B8C-83A1-F6EECF244321}">
                <p14:modId xmlns:p14="http://schemas.microsoft.com/office/powerpoint/2010/main" val="3119918223"/>
              </p:ext>
            </p:extLst>
          </p:nvPr>
        </p:nvGraphicFramePr>
        <p:xfrm>
          <a:off x="723900" y="1594485"/>
          <a:ext cx="10782299" cy="4175760"/>
        </p:xfrm>
        <a:graphic>
          <a:graphicData uri="http://schemas.openxmlformats.org/drawingml/2006/table">
            <a:tbl>
              <a:tblPr/>
              <a:tblGrid>
                <a:gridCol w="2278698">
                  <a:extLst>
                    <a:ext uri="{9D8B030D-6E8A-4147-A177-3AD203B41FA5}">
                      <a16:colId xmlns:a16="http://schemas.microsoft.com/office/drawing/2014/main" val="20000"/>
                    </a:ext>
                  </a:extLst>
                </a:gridCol>
                <a:gridCol w="3084856">
                  <a:extLst>
                    <a:ext uri="{9D8B030D-6E8A-4147-A177-3AD203B41FA5}">
                      <a16:colId xmlns:a16="http://schemas.microsoft.com/office/drawing/2014/main" val="20001"/>
                    </a:ext>
                  </a:extLst>
                </a:gridCol>
                <a:gridCol w="2715220">
                  <a:extLst>
                    <a:ext uri="{9D8B030D-6E8A-4147-A177-3AD203B41FA5}">
                      <a16:colId xmlns:a16="http://schemas.microsoft.com/office/drawing/2014/main" val="20002"/>
                    </a:ext>
                  </a:extLst>
                </a:gridCol>
                <a:gridCol w="2703525">
                  <a:extLst>
                    <a:ext uri="{9D8B030D-6E8A-4147-A177-3AD203B41FA5}">
                      <a16:colId xmlns:a16="http://schemas.microsoft.com/office/drawing/2014/main" val="2308566913"/>
                    </a:ext>
                  </a:extLst>
                </a:gridCol>
              </a:tblGrid>
              <a:tr h="280945">
                <a:tc>
                  <a:txBody>
                    <a:bodyPr/>
                    <a:lstStyle/>
                    <a:p>
                      <a:r>
                        <a:rPr lang="en-US" sz="1600" b="1" dirty="0">
                          <a:latin typeface="Calibri" panose="020F0502020204030204" pitchFamily="34" charset="0"/>
                          <a:cs typeface="Calibri" panose="020F0502020204030204" pitchFamily="34" charset="0"/>
                        </a:rPr>
                        <a:t>Toxicity or Result, %</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algn="ctr"/>
                      <a:r>
                        <a:rPr lang="en-US" sz="1600" b="1" dirty="0">
                          <a:latin typeface="Calibri" panose="020F0502020204030204" pitchFamily="34" charset="0"/>
                          <a:cs typeface="Calibri" panose="020F0502020204030204" pitchFamily="34" charset="0"/>
                        </a:rPr>
                        <a:t>Olaparib </a:t>
                      </a:r>
                    </a:p>
                    <a:p>
                      <a:pPr algn="ctr"/>
                      <a:r>
                        <a:rPr lang="en-US" sz="1600" b="1" dirty="0">
                          <a:latin typeface="Calibri" panose="020F0502020204030204" pitchFamily="34" charset="0"/>
                          <a:cs typeface="Calibri" panose="020F0502020204030204" pitchFamily="34" charset="0"/>
                        </a:rPr>
                        <a:t>(SOLO-2/300 mg BID)</a:t>
                      </a:r>
                      <a:r>
                        <a:rPr lang="en-US" sz="1600" b="1" baseline="30000" dirty="0">
                          <a:latin typeface="Calibri" panose="020F0502020204030204" pitchFamily="34" charset="0"/>
                          <a:cs typeface="Calibri" panose="020F0502020204030204" pitchFamily="34" charset="0"/>
                        </a:rPr>
                        <a:t>[1]</a:t>
                      </a:r>
                    </a:p>
                    <a:p>
                      <a:pPr algn="ctr"/>
                      <a:r>
                        <a:rPr lang="en-US" sz="1600" b="1" dirty="0">
                          <a:latin typeface="Calibri" panose="020F0502020204030204" pitchFamily="34" charset="0"/>
                          <a:cs typeface="Calibri" panose="020F0502020204030204" pitchFamily="34" charset="0"/>
                        </a:rPr>
                        <a:t>(N = 196)</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algn="ctr"/>
                      <a:r>
                        <a:rPr lang="en-US" sz="1600" b="1" dirty="0">
                          <a:latin typeface="Calibri" panose="020F0502020204030204" pitchFamily="34" charset="0"/>
                          <a:cs typeface="Calibri" panose="020F0502020204030204" pitchFamily="34" charset="0"/>
                        </a:rPr>
                        <a:t>Rucaparib </a:t>
                      </a:r>
                    </a:p>
                    <a:p>
                      <a:pPr marL="0" marR="0" lvl="0" indent="0" algn="ctr" defTabSz="914377" rtl="0" eaLnBrk="1" fontAlgn="auto" latinLnBrk="0" hangingPunct="1">
                        <a:lnSpc>
                          <a:spcPct val="100000"/>
                        </a:lnSpc>
                        <a:spcBef>
                          <a:spcPts val="0"/>
                        </a:spcBef>
                        <a:spcAft>
                          <a:spcPts val="0"/>
                        </a:spcAft>
                        <a:buClrTx/>
                        <a:buSzTx/>
                        <a:buFontTx/>
                        <a:buNone/>
                        <a:tabLst/>
                        <a:defRPr/>
                      </a:pPr>
                      <a:r>
                        <a:rPr lang="en-US" sz="1600" b="1" dirty="0">
                          <a:latin typeface="Calibri" panose="020F0502020204030204" pitchFamily="34" charset="0"/>
                          <a:cs typeface="Calibri" panose="020F0502020204030204" pitchFamily="34" charset="0"/>
                        </a:rPr>
                        <a:t>(ARIEL-3/600 mg BID)</a:t>
                      </a:r>
                      <a:r>
                        <a:rPr lang="en-US" sz="1600" b="1" baseline="30000" dirty="0">
                          <a:latin typeface="Calibri" panose="020F0502020204030204" pitchFamily="34" charset="0"/>
                          <a:cs typeface="Calibri" panose="020F0502020204030204" pitchFamily="34" charset="0"/>
                        </a:rPr>
                        <a:t>[2]</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375)</a:t>
                      </a:r>
                      <a:endParaRPr lang="en-US" sz="1600" b="1" baseline="30000" dirty="0">
                        <a:latin typeface="Calibri" panose="020F0502020204030204" pitchFamily="34" charset="0"/>
                        <a:cs typeface="Calibri" panose="020F0502020204030204" pitchFamily="34" charset="0"/>
                      </a:endParaRP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sz="1600" b="1" dirty="0">
                          <a:latin typeface="Calibri" panose="020F0502020204030204" pitchFamily="34" charset="0"/>
                          <a:cs typeface="Calibri" panose="020F0502020204030204" pitchFamily="34" charset="0"/>
                        </a:rPr>
                        <a:t>Niraparib </a:t>
                      </a:r>
                      <a:br>
                        <a:rPr lang="en-US" sz="1600" b="1" dirty="0">
                          <a:latin typeface="Calibri" panose="020F0502020204030204" pitchFamily="34" charset="0"/>
                          <a:cs typeface="Calibri" panose="020F0502020204030204" pitchFamily="34" charset="0"/>
                        </a:rPr>
                      </a:br>
                      <a:r>
                        <a:rPr lang="en-US" sz="1600" b="1" dirty="0">
                          <a:latin typeface="Calibri" panose="020F0502020204030204" pitchFamily="34" charset="0"/>
                          <a:cs typeface="Calibri" panose="020F0502020204030204" pitchFamily="34" charset="0"/>
                        </a:rPr>
                        <a:t>(NOVA/Fixed Dose)</a:t>
                      </a:r>
                      <a:r>
                        <a:rPr lang="en-US" sz="1600" b="1" baseline="30000" dirty="0">
                          <a:latin typeface="Calibri" panose="020F0502020204030204" pitchFamily="34" charset="0"/>
                          <a:cs typeface="Calibri" panose="020F0502020204030204" pitchFamily="34" charset="0"/>
                        </a:rPr>
                        <a:t>[3]</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372)</a:t>
                      </a:r>
                      <a:endParaRPr lang="en-US" sz="1600" b="1" dirty="0">
                        <a:latin typeface="Calibri" panose="020F0502020204030204" pitchFamily="34" charset="0"/>
                        <a:cs typeface="Calibri" panose="020F0502020204030204" pitchFamily="34" charset="0"/>
                      </a:endParaRP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0">
                <a:tc>
                  <a:txBody>
                    <a:bodyPr/>
                    <a:lstStyle/>
                    <a:p>
                      <a:r>
                        <a:rPr lang="en-US" sz="1600" dirty="0">
                          <a:solidFill>
                            <a:schemeClr val="bg1"/>
                          </a:solidFill>
                          <a:latin typeface="Calibri" panose="020F0502020204030204" pitchFamily="34" charset="0"/>
                          <a:cs typeface="Calibri" panose="020F0502020204030204" pitchFamily="34" charset="0"/>
                        </a:rPr>
                        <a:t>Discontinuation</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11</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15</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&lt; 5</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r>
                        <a:rPr lang="en-US" sz="1600" dirty="0">
                          <a:solidFill>
                            <a:schemeClr val="bg1"/>
                          </a:solidFill>
                          <a:latin typeface="Calibri" panose="020F0502020204030204" pitchFamily="34" charset="0"/>
                          <a:cs typeface="Calibri" panose="020F0502020204030204" pitchFamily="34" charset="0"/>
                        </a:rPr>
                        <a:t>Dose reduction</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25</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55</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34</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r>
                        <a:rPr lang="en-US" sz="1600" dirty="0">
                          <a:solidFill>
                            <a:schemeClr val="bg1"/>
                          </a:solidFill>
                          <a:latin typeface="Calibri" panose="020F0502020204030204" pitchFamily="34" charset="0"/>
                          <a:cs typeface="Calibri" panose="020F0502020204030204" pitchFamily="34" charset="0"/>
                        </a:rPr>
                        <a:t>Grade ≥ 3 AEs, %</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dirty="0">
                        <a:solidFill>
                          <a:schemeClr val="bg1"/>
                        </a:solidFill>
                        <a:latin typeface="Calibri" panose="020F0502020204030204" pitchFamily="34" charset="0"/>
                        <a:cs typeface="Calibri" panose="020F0502020204030204" pitchFamily="34" charset="0"/>
                      </a:endParaRP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Nausea/vomiting</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indent="0" algn="ctr">
                        <a:buFont typeface="Arial" panose="020B0604020202020204" pitchFamily="34" charset="0"/>
                        <a:buNone/>
                      </a:pPr>
                      <a:r>
                        <a:rPr lang="en-US" sz="1600" dirty="0">
                          <a:solidFill>
                            <a:schemeClr val="bg1"/>
                          </a:solidFill>
                          <a:latin typeface="Calibri" panose="020F0502020204030204" pitchFamily="34" charset="0"/>
                          <a:cs typeface="Calibri" panose="020F0502020204030204" pitchFamily="34" charset="0"/>
                        </a:rPr>
                        <a:t>3</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indent="0" algn="ctr">
                        <a:buFont typeface="Arial" panose="020B0604020202020204" pitchFamily="34" charset="0"/>
                        <a:buNone/>
                      </a:pPr>
                      <a:r>
                        <a:rPr lang="en-US" sz="1600" dirty="0">
                          <a:solidFill>
                            <a:schemeClr val="bg1"/>
                          </a:solidFill>
                          <a:latin typeface="Calibri" panose="020F0502020204030204" pitchFamily="34" charset="0"/>
                          <a:cs typeface="Calibri" panose="020F0502020204030204" pitchFamily="34" charset="0"/>
                        </a:rPr>
                        <a:t>4</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dirty="0">
                          <a:solidFill>
                            <a:schemeClr val="bg1"/>
                          </a:solidFill>
                          <a:latin typeface="Calibri" panose="020F0502020204030204" pitchFamily="34" charset="0"/>
                          <a:cs typeface="Calibri" panose="020F0502020204030204" pitchFamily="34" charset="0"/>
                        </a:rPr>
                        <a:t>&lt; 5</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33409755"/>
                  </a:ext>
                </a:extLst>
              </a:tr>
              <a:tr h="0">
                <a:tc>
                  <a:txBody>
                    <a:bodyPr/>
                    <a:lstStyle/>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Fatigue</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indent="0" algn="ctr">
                        <a:buFont typeface="Arial" panose="020B0604020202020204" pitchFamily="34" charset="0"/>
                        <a:buNone/>
                      </a:pPr>
                      <a:r>
                        <a:rPr lang="en-US" sz="1600" dirty="0">
                          <a:solidFill>
                            <a:schemeClr val="bg1"/>
                          </a:solidFill>
                          <a:latin typeface="Calibri" panose="020F0502020204030204" pitchFamily="34" charset="0"/>
                          <a:cs typeface="Calibri" panose="020F0502020204030204" pitchFamily="34" charset="0"/>
                        </a:rPr>
                        <a:t>4</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indent="0" algn="ctr">
                        <a:buFont typeface="Arial" panose="020B0604020202020204" pitchFamily="34" charset="0"/>
                        <a:buNone/>
                      </a:pPr>
                      <a:r>
                        <a:rPr lang="en-US" sz="1600" dirty="0">
                          <a:solidFill>
                            <a:schemeClr val="bg1"/>
                          </a:solidFill>
                          <a:latin typeface="Calibri" panose="020F0502020204030204" pitchFamily="34" charset="0"/>
                          <a:cs typeface="Calibri" panose="020F0502020204030204" pitchFamily="34" charset="0"/>
                        </a:rPr>
                        <a:t>7</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dirty="0">
                          <a:solidFill>
                            <a:schemeClr val="bg1"/>
                          </a:solidFill>
                          <a:latin typeface="Calibri" panose="020F0502020204030204" pitchFamily="34" charset="0"/>
                          <a:cs typeface="Calibri" panose="020F0502020204030204" pitchFamily="34" charset="0"/>
                        </a:rPr>
                        <a:t>&lt; 5</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83935639"/>
                  </a:ext>
                </a:extLst>
              </a:tr>
              <a:tr h="0">
                <a:tc>
                  <a:txBody>
                    <a:bodyPr/>
                    <a:lstStyle/>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Anemia</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indent="0" algn="ctr">
                        <a:buFont typeface="Arial" panose="020B0604020202020204" pitchFamily="34" charset="0"/>
                        <a:buNone/>
                      </a:pPr>
                      <a:r>
                        <a:rPr lang="en-US" sz="1600" dirty="0">
                          <a:solidFill>
                            <a:schemeClr val="bg1"/>
                          </a:solidFill>
                          <a:latin typeface="Calibri" panose="020F0502020204030204" pitchFamily="34" charset="0"/>
                          <a:cs typeface="Calibri" panose="020F0502020204030204" pitchFamily="34" charset="0"/>
                        </a:rPr>
                        <a:t>19</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indent="0" algn="ctr">
                        <a:buFont typeface="Arial" panose="020B0604020202020204" pitchFamily="34" charset="0"/>
                        <a:buNone/>
                      </a:pPr>
                      <a:r>
                        <a:rPr lang="en-US" sz="1600" dirty="0">
                          <a:solidFill>
                            <a:schemeClr val="bg1"/>
                          </a:solidFill>
                          <a:latin typeface="Calibri" panose="020F0502020204030204" pitchFamily="34" charset="0"/>
                          <a:cs typeface="Calibri" panose="020F0502020204030204" pitchFamily="34" charset="0"/>
                        </a:rPr>
                        <a:t>24</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dirty="0">
                          <a:solidFill>
                            <a:schemeClr val="bg1"/>
                          </a:solidFill>
                          <a:latin typeface="Calibri" panose="020F0502020204030204" pitchFamily="34" charset="0"/>
                          <a:cs typeface="Calibri" panose="020F0502020204030204" pitchFamily="34" charset="0"/>
                        </a:rPr>
                        <a:t>&lt; 10</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70760064"/>
                  </a:ext>
                </a:extLst>
              </a:tr>
              <a:tr h="0">
                <a:tc>
                  <a:txBody>
                    <a:bodyPr/>
                    <a:lstStyle/>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Thrombocytopenia</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indent="0" algn="ctr">
                        <a:buFont typeface="Arial" panose="020B0604020202020204" pitchFamily="34" charset="0"/>
                        <a:buNone/>
                      </a:pPr>
                      <a:r>
                        <a:rPr lang="en-US" sz="1600" dirty="0">
                          <a:solidFill>
                            <a:schemeClr val="bg1"/>
                          </a:solidFill>
                          <a:latin typeface="Calibri" panose="020F0502020204030204" pitchFamily="34" charset="0"/>
                          <a:cs typeface="Calibri" panose="020F0502020204030204" pitchFamily="34" charset="0"/>
                        </a:rPr>
                        <a:t>1</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indent="0" algn="ctr">
                        <a:buFont typeface="Arial" panose="020B0604020202020204" pitchFamily="34" charset="0"/>
                        <a:buNone/>
                      </a:pPr>
                      <a:r>
                        <a:rPr lang="en-US" sz="1600" dirty="0">
                          <a:solidFill>
                            <a:schemeClr val="bg1"/>
                          </a:solidFill>
                          <a:latin typeface="Calibri" panose="020F0502020204030204" pitchFamily="34" charset="0"/>
                          <a:cs typeface="Calibri" panose="020F0502020204030204" pitchFamily="34" charset="0"/>
                        </a:rPr>
                        <a:t>5</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dirty="0">
                          <a:solidFill>
                            <a:schemeClr val="bg1"/>
                          </a:solidFill>
                          <a:latin typeface="Calibri" panose="020F0502020204030204" pitchFamily="34" charset="0"/>
                          <a:cs typeface="Calibri" panose="020F0502020204030204" pitchFamily="34" charset="0"/>
                        </a:rPr>
                        <a:t>&lt; 30</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47272888"/>
                  </a:ext>
                </a:extLst>
              </a:tr>
              <a:tr h="0">
                <a:tc>
                  <a:txBody>
                    <a:bodyPr/>
                    <a:lstStyle/>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Neutropenia</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indent="0" algn="ctr">
                        <a:buFont typeface="Arial" panose="020B0604020202020204" pitchFamily="34" charset="0"/>
                        <a:buNone/>
                      </a:pPr>
                      <a:r>
                        <a:rPr lang="en-US" sz="1600" dirty="0">
                          <a:solidFill>
                            <a:schemeClr val="bg1"/>
                          </a:solidFill>
                          <a:latin typeface="Calibri" panose="020F0502020204030204" pitchFamily="34" charset="0"/>
                          <a:cs typeface="Calibri" panose="020F0502020204030204" pitchFamily="34" charset="0"/>
                        </a:rPr>
                        <a:t>5</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indent="0" algn="ctr">
                        <a:buFont typeface="Arial" panose="020B0604020202020204" pitchFamily="34" charset="0"/>
                        <a:buNone/>
                      </a:pPr>
                      <a:r>
                        <a:rPr lang="en-US" sz="1600" dirty="0">
                          <a:solidFill>
                            <a:schemeClr val="bg1"/>
                          </a:solidFill>
                          <a:latin typeface="Calibri" panose="020F0502020204030204" pitchFamily="34" charset="0"/>
                          <a:cs typeface="Calibri" panose="020F0502020204030204" pitchFamily="34" charset="0"/>
                        </a:rPr>
                        <a:t>8</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dirty="0">
                          <a:solidFill>
                            <a:schemeClr val="bg1"/>
                          </a:solidFill>
                          <a:latin typeface="Calibri" panose="020F0502020204030204" pitchFamily="34" charset="0"/>
                          <a:cs typeface="Calibri" panose="020F0502020204030204" pitchFamily="34" charset="0"/>
                        </a:rPr>
                        <a:t>&lt; 12</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81580242"/>
                  </a:ext>
                </a:extLst>
              </a:tr>
              <a:tr h="0">
                <a:tc>
                  <a:txBody>
                    <a:bodyPr/>
                    <a:lstStyle/>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Elevated ALT/AST</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indent="0" algn="ctr">
                        <a:buFont typeface="Arial" panose="020B0604020202020204" pitchFamily="34" charset="0"/>
                        <a:buNone/>
                      </a:pPr>
                      <a:r>
                        <a:rPr lang="en-US" sz="1600" dirty="0">
                          <a:solidFill>
                            <a:schemeClr val="bg1"/>
                          </a:solidFill>
                          <a:latin typeface="Calibri" panose="020F0502020204030204" pitchFamily="34" charset="0"/>
                          <a:cs typeface="Calibri" panose="020F0502020204030204" pitchFamily="34" charset="0"/>
                        </a:rPr>
                        <a:t>--</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indent="0" algn="ctr">
                        <a:buFont typeface="Arial" panose="020B0604020202020204" pitchFamily="34" charset="0"/>
                        <a:buNone/>
                      </a:pPr>
                      <a:r>
                        <a:rPr lang="en-US" sz="1600" dirty="0">
                          <a:solidFill>
                            <a:schemeClr val="bg1"/>
                          </a:solidFill>
                          <a:latin typeface="Calibri" panose="020F0502020204030204" pitchFamily="34" charset="0"/>
                          <a:cs typeface="Calibri" panose="020F0502020204030204" pitchFamily="34" charset="0"/>
                        </a:rPr>
                        <a:t>10</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dirty="0">
                          <a:solidFill>
                            <a:schemeClr val="bg1"/>
                          </a:solidFill>
                          <a:latin typeface="Calibri" panose="020F0502020204030204" pitchFamily="34" charset="0"/>
                          <a:cs typeface="Calibri" panose="020F0502020204030204" pitchFamily="34" charset="0"/>
                        </a:rPr>
                        <a:t>4</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69612254"/>
                  </a:ext>
                </a:extLst>
              </a:tr>
              <a:tr h="0">
                <a:tc>
                  <a:txBody>
                    <a:bodyPr/>
                    <a:lstStyle/>
                    <a:p>
                      <a:r>
                        <a:rPr lang="en-US" sz="1600" dirty="0">
                          <a:solidFill>
                            <a:schemeClr val="bg1"/>
                          </a:solidFill>
                          <a:latin typeface="Calibri" panose="020F0502020204030204" pitchFamily="34" charset="0"/>
                          <a:cs typeface="Calibri" panose="020F0502020204030204" pitchFamily="34" charset="0"/>
                        </a:rPr>
                        <a:t>MDS</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indent="0" algn="ctr">
                        <a:buFont typeface="Arial" panose="020B0604020202020204" pitchFamily="34" charset="0"/>
                        <a:buNone/>
                      </a:pPr>
                      <a:r>
                        <a:rPr lang="en-US" sz="1600" dirty="0">
                          <a:solidFill>
                            <a:schemeClr val="bg1"/>
                          </a:solidFill>
                          <a:latin typeface="Calibri" panose="020F0502020204030204" pitchFamily="34" charset="0"/>
                          <a:cs typeface="Calibri" panose="020F0502020204030204" pitchFamily="34" charset="0"/>
                        </a:rPr>
                        <a:t>0.5 (n = 1)</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indent="0" algn="ctr">
                        <a:buFont typeface="Arial" panose="020B0604020202020204" pitchFamily="34" charset="0"/>
                        <a:buNone/>
                      </a:pPr>
                      <a:r>
                        <a:rPr lang="en-US" sz="1600" dirty="0">
                          <a:solidFill>
                            <a:schemeClr val="bg1"/>
                          </a:solidFill>
                          <a:latin typeface="Calibri" panose="020F0502020204030204" pitchFamily="34" charset="0"/>
                          <a:cs typeface="Calibri" panose="020F0502020204030204" pitchFamily="34" charset="0"/>
                        </a:rPr>
                        <a:t>1 (n = 3)</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dirty="0">
                          <a:solidFill>
                            <a:schemeClr val="bg1"/>
                          </a:solidFill>
                          <a:latin typeface="Calibri" panose="020F0502020204030204" pitchFamily="34" charset="0"/>
                          <a:cs typeface="Calibri" panose="020F0502020204030204" pitchFamily="34" charset="0"/>
                        </a:rPr>
                        <a:t>1.6 (n = 6)</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94241945"/>
                  </a:ext>
                </a:extLst>
              </a:tr>
            </a:tbl>
          </a:graphicData>
        </a:graphic>
      </p:graphicFrame>
      <p:sp>
        <p:nvSpPr>
          <p:cNvPr id="3" name="Rectangle 2">
            <a:extLst>
              <a:ext uri="{FF2B5EF4-FFF2-40B4-BE49-F238E27FC236}">
                <a16:creationId xmlns:a16="http://schemas.microsoft.com/office/drawing/2014/main" id="{6AD22900-CE3C-47CE-BDA0-6D46D58486B3}"/>
              </a:ext>
            </a:extLst>
          </p:cNvPr>
          <p:cNvSpPr/>
          <p:nvPr/>
        </p:nvSpPr>
        <p:spPr bwMode="auto">
          <a:xfrm>
            <a:off x="723900" y="2416290"/>
            <a:ext cx="10782299" cy="2341266"/>
          </a:xfrm>
          <a:prstGeom prst="rect">
            <a:avLst/>
          </a:prstGeom>
          <a:noFill/>
          <a:ln w="38100">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7102441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Niraparib Dose for Each Patient Is Often Determined Within the First Few Mos of Treatment</a:t>
            </a:r>
          </a:p>
        </p:txBody>
      </p:sp>
      <p:sp>
        <p:nvSpPr>
          <p:cNvPr id="3" name="TextBox 2">
            <a:extLst>
              <a:ext uri="{FF2B5EF4-FFF2-40B4-BE49-F238E27FC236}">
                <a16:creationId xmlns:a16="http://schemas.microsoft.com/office/drawing/2014/main" id="{8112BC59-EA44-48D4-9C72-89649C5D5A00}"/>
              </a:ext>
            </a:extLst>
          </p:cNvPr>
          <p:cNvSpPr txBox="1"/>
          <p:nvPr/>
        </p:nvSpPr>
        <p:spPr>
          <a:xfrm>
            <a:off x="2689277" y="5951023"/>
            <a:ext cx="7517186" cy="369332"/>
          </a:xfrm>
          <a:prstGeom prst="rect">
            <a:avLst/>
          </a:prstGeom>
          <a:solidFill>
            <a:schemeClr val="tx2">
              <a:lumMod val="20000"/>
              <a:lumOff val="80000"/>
            </a:schemeClr>
          </a:solidFill>
        </p:spPr>
        <p:txBody>
          <a:bodyPr wrap="none" rtlCol="0">
            <a:spAutoFit/>
          </a:bodyPr>
          <a:lstStyle/>
          <a:p>
            <a:r>
              <a:rPr lang="en-US" b="1" dirty="0">
                <a:solidFill>
                  <a:schemeClr val="bg1"/>
                </a:solidFill>
                <a:latin typeface="Calibri" panose="020F0502020204030204" pitchFamily="34" charset="0"/>
                <a:cs typeface="Calibri" panose="020F0502020204030204" pitchFamily="34" charset="0"/>
              </a:rPr>
              <a:t>After dose modification, 200 mg was the most commonly administered dose </a:t>
            </a:r>
          </a:p>
        </p:txBody>
      </p:sp>
      <p:grpSp>
        <p:nvGrpSpPr>
          <p:cNvPr id="28" name="Group 7">
            <a:extLst>
              <a:ext uri="{FF2B5EF4-FFF2-40B4-BE49-F238E27FC236}">
                <a16:creationId xmlns:a16="http://schemas.microsoft.com/office/drawing/2014/main" id="{410FAB7A-0E35-4BCA-B3E3-22DF94CF4F53}"/>
              </a:ext>
            </a:extLst>
          </p:cNvPr>
          <p:cNvGrpSpPr>
            <a:grpSpLocks/>
          </p:cNvGrpSpPr>
          <p:nvPr/>
        </p:nvGrpSpPr>
        <p:grpSpPr bwMode="auto">
          <a:xfrm>
            <a:off x="9389569" y="6216652"/>
            <a:ext cx="2488502" cy="447822"/>
            <a:chOff x="9527309" y="3551529"/>
            <a:chExt cx="2488502" cy="448324"/>
          </a:xfrm>
        </p:grpSpPr>
        <p:pic>
          <p:nvPicPr>
            <p:cNvPr id="29" name="Picture 9">
              <a:extLst>
                <a:ext uri="{FF2B5EF4-FFF2-40B4-BE49-F238E27FC236}">
                  <a16:creationId xmlns:a16="http://schemas.microsoft.com/office/drawing/2014/main" id="{CF1FE9C8-BD4D-4604-A2D5-F4EC687F30F4}"/>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0" name="Rectangle 8">
              <a:extLst>
                <a:ext uri="{FF2B5EF4-FFF2-40B4-BE49-F238E27FC236}">
                  <a16:creationId xmlns:a16="http://schemas.microsoft.com/office/drawing/2014/main" id="{E6445AE5-BFC0-4D8C-8DDE-52AD743694E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1400" b="0" i="0" u="none" strike="noStrike" kern="1200" cap="none" spc="0" normalizeH="0" baseline="0" noProof="0" dirty="0">
                <a:ln>
                  <a:noFill/>
                </a:ln>
                <a:solidFill>
                  <a:srgbClr val="FF0000"/>
                </a:solidFill>
                <a:effectLst/>
                <a:uLnTx/>
                <a:uFillTx/>
                <a:latin typeface="Calibri" panose="020F0502020204030204" pitchFamily="34" charset="0"/>
                <a:ea typeface="+mn-ea"/>
                <a:cs typeface="Arial" panose="020B0604020202020204" pitchFamily="34" charset="0"/>
              </a:endParaRPr>
            </a:p>
          </p:txBody>
        </p:sp>
      </p:grpSp>
      <p:sp>
        <p:nvSpPr>
          <p:cNvPr id="31" name="Footer Placeholder 3">
            <a:extLst>
              <a:ext uri="{FF2B5EF4-FFF2-40B4-BE49-F238E27FC236}">
                <a16:creationId xmlns:a16="http://schemas.microsoft.com/office/drawing/2014/main" id="{AAA1D1F5-2539-4105-9E45-F072BB3A104D}"/>
              </a:ext>
            </a:extLst>
          </p:cNvPr>
          <p:cNvSpPr txBox="1">
            <a:spLocks/>
          </p:cNvSpPr>
          <p:nvPr/>
        </p:nvSpPr>
        <p:spPr>
          <a:xfrm>
            <a:off x="402989" y="6367686"/>
            <a:ext cx="8938955" cy="3385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0" i="0" u="none" strike="noStrike" kern="1200" cap="none" spc="0" normalizeH="0" baseline="0" noProof="0" dirty="0">
                <a:ln>
                  <a:noFill/>
                </a:ln>
                <a:solidFill>
                  <a:schemeClr val="bg2"/>
                </a:solidFill>
                <a:effectLst/>
                <a:uLnTx/>
                <a:uFillTx/>
                <a:latin typeface="Calibri" panose="020F0502020204030204"/>
                <a:ea typeface="+mn-ea"/>
                <a:cs typeface="Arial" panose="020B0604020202020204" pitchFamily="34" charset="0"/>
              </a:rPr>
              <a:t>Berek. Ann Oncol. 2018;29:1784</a:t>
            </a:r>
            <a:endParaRPr kumimoji="0" lang="en-US" sz="1200" b="0" i="0" u="none" strike="noStrike" kern="1200" cap="none" spc="0" normalizeH="0" baseline="0" noProof="0" dirty="0">
              <a:ln>
                <a:noFill/>
              </a:ln>
              <a:solidFill>
                <a:schemeClr val="bg2"/>
              </a:solidFill>
              <a:effectLst/>
              <a:uLnTx/>
              <a:uFillTx/>
              <a:latin typeface="Calibri" panose="020F0502020204030204"/>
              <a:ea typeface="+mn-ea"/>
              <a:cs typeface="Arial" panose="020B0604020202020204" pitchFamily="34" charset="0"/>
            </a:endParaRPr>
          </a:p>
        </p:txBody>
      </p:sp>
      <p:sp>
        <p:nvSpPr>
          <p:cNvPr id="18" name="TextBox 17">
            <a:extLst>
              <a:ext uri="{FF2B5EF4-FFF2-40B4-BE49-F238E27FC236}">
                <a16:creationId xmlns:a16="http://schemas.microsoft.com/office/drawing/2014/main" id="{24A88ACA-1DD6-47DF-9217-F1BC6AC17EF7}"/>
              </a:ext>
            </a:extLst>
          </p:cNvPr>
          <p:cNvSpPr txBox="1"/>
          <p:nvPr/>
        </p:nvSpPr>
        <p:spPr bwMode="auto">
          <a:xfrm>
            <a:off x="618208" y="1492478"/>
            <a:ext cx="103875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Retrospective analysis of NOVA trial of niraparib </a:t>
            </a:r>
            <a:r>
              <a:rPr lang="en-US" dirty="0">
                <a:solidFill>
                  <a:schemeClr val="bg1"/>
                </a:solidFill>
                <a:latin typeface="Calibri" panose="020F0502020204030204" pitchFamily="34" charset="0"/>
              </a:rPr>
              <a:t>maintenance in patients with recurrent epithelial ovarian, fallopian tube, or primary peritoneal cancer with a response to platinum chemotherapy </a:t>
            </a:r>
            <a:endParaRPr lang="en-US" b="0" dirty="0">
              <a:solidFill>
                <a:schemeClr val="bg1"/>
              </a:solidFill>
              <a:latin typeface="Calibri" panose="020F0502020204030204" pitchFamily="34" charset="0"/>
            </a:endParaRPr>
          </a:p>
        </p:txBody>
      </p:sp>
      <p:sp>
        <p:nvSpPr>
          <p:cNvPr id="6" name="Freeform: Shape 5">
            <a:extLst>
              <a:ext uri="{FF2B5EF4-FFF2-40B4-BE49-F238E27FC236}">
                <a16:creationId xmlns:a16="http://schemas.microsoft.com/office/drawing/2014/main" id="{C3C3C846-89FF-4ABF-8683-E9C3D6E76266}"/>
              </a:ext>
            </a:extLst>
          </p:cNvPr>
          <p:cNvSpPr/>
          <p:nvPr/>
        </p:nvSpPr>
        <p:spPr bwMode="auto">
          <a:xfrm>
            <a:off x="1598064" y="2628277"/>
            <a:ext cx="9812748" cy="3008119"/>
          </a:xfrm>
          <a:custGeom>
            <a:avLst/>
            <a:gdLst>
              <a:gd name="connsiteX0" fmla="*/ 0 w 9784934"/>
              <a:gd name="connsiteY0" fmla="*/ 0 h 3008119"/>
              <a:gd name="connsiteX1" fmla="*/ 0 w 9784934"/>
              <a:gd name="connsiteY1" fmla="*/ 3008119 h 3008119"/>
              <a:gd name="connsiteX2" fmla="*/ 9784934 w 9784934"/>
              <a:gd name="connsiteY2" fmla="*/ 3008119 h 3008119"/>
            </a:gdLst>
            <a:ahLst/>
            <a:cxnLst>
              <a:cxn ang="0">
                <a:pos x="connsiteX0" y="connsiteY0"/>
              </a:cxn>
              <a:cxn ang="0">
                <a:pos x="connsiteX1" y="connsiteY1"/>
              </a:cxn>
              <a:cxn ang="0">
                <a:pos x="connsiteX2" y="connsiteY2"/>
              </a:cxn>
            </a:cxnLst>
            <a:rect l="l" t="t" r="r" b="b"/>
            <a:pathLst>
              <a:path w="9784934" h="3008119">
                <a:moveTo>
                  <a:pt x="0" y="0"/>
                </a:moveTo>
                <a:lnTo>
                  <a:pt x="0" y="3008119"/>
                </a:lnTo>
                <a:lnTo>
                  <a:pt x="9784934" y="3008119"/>
                </a:lnTo>
              </a:path>
            </a:pathLst>
          </a:custGeom>
          <a:noFill/>
          <a:ln w="28575">
            <a:solidFill>
              <a:schemeClr val="bg1"/>
            </a:solidFill>
            <a:miter lim="800000"/>
            <a:headEnd/>
            <a:tailEnd/>
          </a:ln>
        </p:spPr>
        <p:txBody>
          <a:bodyPr rtlCol="0" anchor="ctr"/>
          <a:lstStyle/>
          <a:p>
            <a:pPr algn="ctr"/>
            <a:endParaRPr lang="en-US" dirty="0"/>
          </a:p>
        </p:txBody>
      </p:sp>
      <p:cxnSp>
        <p:nvCxnSpPr>
          <p:cNvPr id="32" name="Straight Connector 31">
            <a:extLst>
              <a:ext uri="{FF2B5EF4-FFF2-40B4-BE49-F238E27FC236}">
                <a16:creationId xmlns:a16="http://schemas.microsoft.com/office/drawing/2014/main" id="{E20F8032-0CA9-41FD-8BED-B5B028209E52}"/>
              </a:ext>
            </a:extLst>
          </p:cNvPr>
          <p:cNvCxnSpPr>
            <a:cxnSpLocks/>
          </p:cNvCxnSpPr>
          <p:nvPr/>
        </p:nvCxnSpPr>
        <p:spPr bwMode="auto">
          <a:xfrm flipH="1">
            <a:off x="1542107" y="5037422"/>
            <a:ext cx="55957"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520FF3CB-621B-40F1-ACB1-69B36C05048C}"/>
              </a:ext>
            </a:extLst>
          </p:cNvPr>
          <p:cNvCxnSpPr>
            <a:cxnSpLocks/>
          </p:cNvCxnSpPr>
          <p:nvPr/>
        </p:nvCxnSpPr>
        <p:spPr bwMode="auto">
          <a:xfrm flipH="1">
            <a:off x="1542107" y="5636396"/>
            <a:ext cx="55957"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EDE0320D-EA5B-4765-B07F-1FCB398CD32D}"/>
              </a:ext>
            </a:extLst>
          </p:cNvPr>
          <p:cNvCxnSpPr>
            <a:cxnSpLocks/>
          </p:cNvCxnSpPr>
          <p:nvPr/>
        </p:nvCxnSpPr>
        <p:spPr bwMode="auto">
          <a:xfrm flipH="1">
            <a:off x="1542107" y="4438449"/>
            <a:ext cx="55957"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4B97C583-BE29-468E-B6B0-A925171B8675}"/>
              </a:ext>
            </a:extLst>
          </p:cNvPr>
          <p:cNvCxnSpPr>
            <a:cxnSpLocks/>
          </p:cNvCxnSpPr>
          <p:nvPr/>
        </p:nvCxnSpPr>
        <p:spPr bwMode="auto">
          <a:xfrm flipH="1">
            <a:off x="1542107" y="3839476"/>
            <a:ext cx="55957"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9198042D-F241-48E3-9DDF-3C2EA4339E21}"/>
              </a:ext>
            </a:extLst>
          </p:cNvPr>
          <p:cNvCxnSpPr>
            <a:cxnSpLocks/>
          </p:cNvCxnSpPr>
          <p:nvPr/>
        </p:nvCxnSpPr>
        <p:spPr bwMode="auto">
          <a:xfrm flipH="1">
            <a:off x="1542107" y="3240503"/>
            <a:ext cx="55957"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23685636-6989-42BA-BB1F-14A2E03A03C4}"/>
              </a:ext>
            </a:extLst>
          </p:cNvPr>
          <p:cNvCxnSpPr>
            <a:cxnSpLocks/>
          </p:cNvCxnSpPr>
          <p:nvPr/>
        </p:nvCxnSpPr>
        <p:spPr bwMode="auto">
          <a:xfrm flipH="1">
            <a:off x="1542107" y="2641530"/>
            <a:ext cx="55957"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2EFB9846-B46F-421B-8CB6-DF926ADC4FA5}"/>
              </a:ext>
            </a:extLst>
          </p:cNvPr>
          <p:cNvCxnSpPr>
            <a:cxnSpLocks/>
          </p:cNvCxnSpPr>
          <p:nvPr/>
        </p:nvCxnSpPr>
        <p:spPr bwMode="auto">
          <a:xfrm rot="5400000" flipH="1">
            <a:off x="1570085" y="5664374"/>
            <a:ext cx="55957"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6599E87E-ACB0-4091-8B8B-4F658D77DD4A}"/>
              </a:ext>
            </a:extLst>
          </p:cNvPr>
          <p:cNvCxnSpPr>
            <a:cxnSpLocks/>
          </p:cNvCxnSpPr>
          <p:nvPr/>
        </p:nvCxnSpPr>
        <p:spPr bwMode="auto">
          <a:xfrm rot="5400000" flipH="1">
            <a:off x="2386591" y="5664374"/>
            <a:ext cx="55957"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DA6DA7B5-FBC3-4970-BBBE-3C64A55C6F60}"/>
              </a:ext>
            </a:extLst>
          </p:cNvPr>
          <p:cNvCxnSpPr>
            <a:cxnSpLocks/>
          </p:cNvCxnSpPr>
          <p:nvPr/>
        </p:nvCxnSpPr>
        <p:spPr bwMode="auto">
          <a:xfrm rot="5400000" flipH="1">
            <a:off x="3203097" y="5664374"/>
            <a:ext cx="55957"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BC179974-5DA8-4672-B541-FB520F9D4446}"/>
              </a:ext>
            </a:extLst>
          </p:cNvPr>
          <p:cNvCxnSpPr>
            <a:cxnSpLocks/>
          </p:cNvCxnSpPr>
          <p:nvPr/>
        </p:nvCxnSpPr>
        <p:spPr bwMode="auto">
          <a:xfrm rot="5400000" flipH="1">
            <a:off x="4019603" y="5664374"/>
            <a:ext cx="55957"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27620551-2E2D-42DA-8BA0-0BC0A39561F8}"/>
              </a:ext>
            </a:extLst>
          </p:cNvPr>
          <p:cNvCxnSpPr>
            <a:cxnSpLocks/>
          </p:cNvCxnSpPr>
          <p:nvPr/>
        </p:nvCxnSpPr>
        <p:spPr bwMode="auto">
          <a:xfrm rot="5400000" flipH="1">
            <a:off x="4836109" y="5664374"/>
            <a:ext cx="55957"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8CCE6BAB-B987-4BFF-A973-5BA5367417B1}"/>
              </a:ext>
            </a:extLst>
          </p:cNvPr>
          <p:cNvCxnSpPr>
            <a:cxnSpLocks/>
          </p:cNvCxnSpPr>
          <p:nvPr/>
        </p:nvCxnSpPr>
        <p:spPr bwMode="auto">
          <a:xfrm rot="5400000" flipH="1">
            <a:off x="5652615" y="5664374"/>
            <a:ext cx="55957"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D6F359CD-C822-47E1-9668-5F059E883C3F}"/>
              </a:ext>
            </a:extLst>
          </p:cNvPr>
          <p:cNvCxnSpPr>
            <a:cxnSpLocks/>
          </p:cNvCxnSpPr>
          <p:nvPr/>
        </p:nvCxnSpPr>
        <p:spPr bwMode="auto">
          <a:xfrm rot="5400000" flipH="1">
            <a:off x="6469121" y="5664374"/>
            <a:ext cx="55957"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124831E5-3B2A-4AA5-BAE5-52F07FA37EF9}"/>
              </a:ext>
            </a:extLst>
          </p:cNvPr>
          <p:cNvCxnSpPr>
            <a:cxnSpLocks/>
          </p:cNvCxnSpPr>
          <p:nvPr/>
        </p:nvCxnSpPr>
        <p:spPr bwMode="auto">
          <a:xfrm rot="5400000" flipH="1">
            <a:off x="7285627" y="5664374"/>
            <a:ext cx="55957"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8B5A1F19-47FB-4321-8B95-9DCB78C95BF8}"/>
              </a:ext>
            </a:extLst>
          </p:cNvPr>
          <p:cNvCxnSpPr>
            <a:cxnSpLocks/>
          </p:cNvCxnSpPr>
          <p:nvPr/>
        </p:nvCxnSpPr>
        <p:spPr bwMode="auto">
          <a:xfrm rot="5400000" flipH="1">
            <a:off x="8102133" y="5664374"/>
            <a:ext cx="55957"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8DCFB9F9-F93A-47EF-9D13-3513F4A041E4}"/>
              </a:ext>
            </a:extLst>
          </p:cNvPr>
          <p:cNvCxnSpPr>
            <a:cxnSpLocks/>
          </p:cNvCxnSpPr>
          <p:nvPr/>
        </p:nvCxnSpPr>
        <p:spPr bwMode="auto">
          <a:xfrm rot="5400000" flipH="1">
            <a:off x="8918639" y="5664374"/>
            <a:ext cx="55957"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AA62AECD-92A5-4ADA-92E6-CA3D9554EA4D}"/>
              </a:ext>
            </a:extLst>
          </p:cNvPr>
          <p:cNvCxnSpPr>
            <a:cxnSpLocks/>
          </p:cNvCxnSpPr>
          <p:nvPr/>
        </p:nvCxnSpPr>
        <p:spPr bwMode="auto">
          <a:xfrm rot="5400000" flipH="1">
            <a:off x="9735145" y="5664374"/>
            <a:ext cx="55957"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60D5B408-2875-41E8-A253-2CBCB33EBEE0}"/>
              </a:ext>
            </a:extLst>
          </p:cNvPr>
          <p:cNvCxnSpPr>
            <a:cxnSpLocks/>
          </p:cNvCxnSpPr>
          <p:nvPr/>
        </p:nvCxnSpPr>
        <p:spPr bwMode="auto">
          <a:xfrm rot="5400000" flipH="1">
            <a:off x="10551651" y="5664374"/>
            <a:ext cx="55957"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99EE4DCB-0B49-436A-B4EA-C9B5618B7DDF}"/>
              </a:ext>
            </a:extLst>
          </p:cNvPr>
          <p:cNvCxnSpPr>
            <a:cxnSpLocks/>
          </p:cNvCxnSpPr>
          <p:nvPr/>
        </p:nvCxnSpPr>
        <p:spPr bwMode="auto">
          <a:xfrm rot="5400000" flipH="1">
            <a:off x="11368154" y="5664374"/>
            <a:ext cx="55957" cy="0"/>
          </a:xfrm>
          <a:prstGeom prst="line">
            <a:avLst/>
          </a:prstGeom>
          <a:noFill/>
          <a:ln w="28575" cap="flat" cmpd="sng" algn="ctr">
            <a:solidFill>
              <a:schemeClr val="bg1"/>
            </a:solidFill>
            <a:prstDash val="solid"/>
            <a:round/>
            <a:headEnd type="none" w="med" len="med"/>
            <a:tailEnd type="none" w="med" len="med"/>
          </a:ln>
          <a:effectLst/>
        </p:spPr>
      </p:cxnSp>
      <p:sp>
        <p:nvSpPr>
          <p:cNvPr id="51" name="Rectangle 50">
            <a:extLst>
              <a:ext uri="{FF2B5EF4-FFF2-40B4-BE49-F238E27FC236}">
                <a16:creationId xmlns:a16="http://schemas.microsoft.com/office/drawing/2014/main" id="{686DA24A-6B1B-4785-8300-FB172F80CD4F}"/>
              </a:ext>
            </a:extLst>
          </p:cNvPr>
          <p:cNvSpPr/>
          <p:nvPr/>
        </p:nvSpPr>
        <p:spPr bwMode="auto">
          <a:xfrm>
            <a:off x="1780248" y="2631073"/>
            <a:ext cx="451221" cy="298856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BC21D36B-312F-4F5C-94C5-D24063D39A51}"/>
              </a:ext>
            </a:extLst>
          </p:cNvPr>
          <p:cNvSpPr/>
          <p:nvPr/>
        </p:nvSpPr>
        <p:spPr bwMode="auto">
          <a:xfrm>
            <a:off x="2595007" y="4152346"/>
            <a:ext cx="451221" cy="146729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A9FCE07F-6B98-4543-B1B6-A5DB97217EFB}"/>
              </a:ext>
            </a:extLst>
          </p:cNvPr>
          <p:cNvSpPr/>
          <p:nvPr/>
        </p:nvSpPr>
        <p:spPr bwMode="auto">
          <a:xfrm>
            <a:off x="3409772" y="4590194"/>
            <a:ext cx="451221" cy="102944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D312BFAD-5B17-437A-A686-18F92377C57D}"/>
              </a:ext>
            </a:extLst>
          </p:cNvPr>
          <p:cNvSpPr/>
          <p:nvPr/>
        </p:nvSpPr>
        <p:spPr bwMode="auto">
          <a:xfrm>
            <a:off x="4224035" y="4777398"/>
            <a:ext cx="451221" cy="84335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29C32F48-4B0A-4560-AAF6-9C0E84266D5C}"/>
              </a:ext>
            </a:extLst>
          </p:cNvPr>
          <p:cNvSpPr/>
          <p:nvPr/>
        </p:nvSpPr>
        <p:spPr bwMode="auto">
          <a:xfrm>
            <a:off x="4223108" y="4776287"/>
            <a:ext cx="451221" cy="84335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7FA0AA6D-F610-4A83-83B8-3AAA7AF09C5D}"/>
              </a:ext>
            </a:extLst>
          </p:cNvPr>
          <p:cNvSpPr/>
          <p:nvPr/>
        </p:nvSpPr>
        <p:spPr bwMode="auto">
          <a:xfrm>
            <a:off x="5040530" y="4954563"/>
            <a:ext cx="451221" cy="66507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C843B2E2-2820-4F79-921F-36037A2EF86F}"/>
              </a:ext>
            </a:extLst>
          </p:cNvPr>
          <p:cNvSpPr/>
          <p:nvPr/>
        </p:nvSpPr>
        <p:spPr bwMode="auto">
          <a:xfrm>
            <a:off x="5853204" y="4954563"/>
            <a:ext cx="451221" cy="66507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8DABC306-E4DE-44EA-B87D-93CC2256344D}"/>
              </a:ext>
            </a:extLst>
          </p:cNvPr>
          <p:cNvSpPr/>
          <p:nvPr/>
        </p:nvSpPr>
        <p:spPr bwMode="auto">
          <a:xfrm>
            <a:off x="6670731" y="4954563"/>
            <a:ext cx="451221" cy="66507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BAD62E5E-A888-46CB-8DB6-C281A7DCE3B7}"/>
              </a:ext>
            </a:extLst>
          </p:cNvPr>
          <p:cNvSpPr/>
          <p:nvPr/>
        </p:nvSpPr>
        <p:spPr bwMode="auto">
          <a:xfrm>
            <a:off x="7482357" y="4954563"/>
            <a:ext cx="451221" cy="66507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81F31CA6-2A17-4AC8-8D18-D1580C5005EF}"/>
              </a:ext>
            </a:extLst>
          </p:cNvPr>
          <p:cNvSpPr/>
          <p:nvPr/>
        </p:nvSpPr>
        <p:spPr bwMode="auto">
          <a:xfrm>
            <a:off x="8300260" y="4954563"/>
            <a:ext cx="451221" cy="66507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3150A416-2FEC-45D7-BB85-F4728B049588}"/>
              </a:ext>
            </a:extLst>
          </p:cNvPr>
          <p:cNvSpPr/>
          <p:nvPr/>
        </p:nvSpPr>
        <p:spPr bwMode="auto">
          <a:xfrm>
            <a:off x="9111813" y="4954563"/>
            <a:ext cx="451221" cy="66507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4A9BB611-40AC-4C93-BAD9-247896C85301}"/>
              </a:ext>
            </a:extLst>
          </p:cNvPr>
          <p:cNvSpPr/>
          <p:nvPr/>
        </p:nvSpPr>
        <p:spPr bwMode="auto">
          <a:xfrm>
            <a:off x="9927867" y="4954563"/>
            <a:ext cx="451221" cy="66507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E15D68F2-30AA-4447-98B1-4E27482C0BB8}"/>
              </a:ext>
            </a:extLst>
          </p:cNvPr>
          <p:cNvSpPr/>
          <p:nvPr/>
        </p:nvSpPr>
        <p:spPr bwMode="auto">
          <a:xfrm>
            <a:off x="10742632" y="4954563"/>
            <a:ext cx="451221" cy="66507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67212BB9-0020-4168-A79C-7CD338AC0918}"/>
              </a:ext>
            </a:extLst>
          </p:cNvPr>
          <p:cNvSpPr/>
          <p:nvPr/>
        </p:nvSpPr>
        <p:spPr bwMode="auto">
          <a:xfrm>
            <a:off x="2595007" y="2716352"/>
            <a:ext cx="451221" cy="14404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6F2875C6-C11E-47FE-B334-7B74A7E1ECAD}"/>
              </a:ext>
            </a:extLst>
          </p:cNvPr>
          <p:cNvSpPr/>
          <p:nvPr/>
        </p:nvSpPr>
        <p:spPr bwMode="auto">
          <a:xfrm>
            <a:off x="3409772" y="3086886"/>
            <a:ext cx="451221" cy="150330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4C2D7744-DA3C-483F-AE5A-FB836DD1699D}"/>
              </a:ext>
            </a:extLst>
          </p:cNvPr>
          <p:cNvSpPr/>
          <p:nvPr/>
        </p:nvSpPr>
        <p:spPr bwMode="auto">
          <a:xfrm>
            <a:off x="4223108" y="3409614"/>
            <a:ext cx="451221" cy="135988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0695FC09-A14F-420D-BDDA-9AAAA341E3EF}"/>
              </a:ext>
            </a:extLst>
          </p:cNvPr>
          <p:cNvSpPr/>
          <p:nvPr/>
        </p:nvSpPr>
        <p:spPr bwMode="auto">
          <a:xfrm>
            <a:off x="5040530" y="3527948"/>
            <a:ext cx="451221" cy="142661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C21817E7-374D-458B-8604-1862961EE419}"/>
              </a:ext>
            </a:extLst>
          </p:cNvPr>
          <p:cNvSpPr/>
          <p:nvPr/>
        </p:nvSpPr>
        <p:spPr bwMode="auto">
          <a:xfrm>
            <a:off x="5853204" y="3608175"/>
            <a:ext cx="451221" cy="134638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BF5C1991-8769-4E86-8523-2DA014B8BB47}"/>
              </a:ext>
            </a:extLst>
          </p:cNvPr>
          <p:cNvSpPr/>
          <p:nvPr/>
        </p:nvSpPr>
        <p:spPr bwMode="auto">
          <a:xfrm>
            <a:off x="6670731" y="3651662"/>
            <a:ext cx="451221" cy="130290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46426475-3AA2-4015-9696-0BB68911807B}"/>
              </a:ext>
            </a:extLst>
          </p:cNvPr>
          <p:cNvSpPr/>
          <p:nvPr/>
        </p:nvSpPr>
        <p:spPr bwMode="auto">
          <a:xfrm>
            <a:off x="7482357" y="3724274"/>
            <a:ext cx="451221" cy="123028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B7402CBA-DE22-4AB5-A318-0332DC42D0B8}"/>
              </a:ext>
            </a:extLst>
          </p:cNvPr>
          <p:cNvSpPr/>
          <p:nvPr/>
        </p:nvSpPr>
        <p:spPr bwMode="auto">
          <a:xfrm>
            <a:off x="8300260" y="3796889"/>
            <a:ext cx="451221" cy="115565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C8B793EA-D4D2-4055-B1CD-02D02D85BB1A}"/>
              </a:ext>
            </a:extLst>
          </p:cNvPr>
          <p:cNvSpPr/>
          <p:nvPr/>
        </p:nvSpPr>
        <p:spPr bwMode="auto">
          <a:xfrm>
            <a:off x="9111813" y="3786131"/>
            <a:ext cx="451221" cy="116641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435521F7-630B-4131-B6CD-DD772844A3E2}"/>
              </a:ext>
            </a:extLst>
          </p:cNvPr>
          <p:cNvSpPr/>
          <p:nvPr/>
        </p:nvSpPr>
        <p:spPr bwMode="auto">
          <a:xfrm>
            <a:off x="9927867" y="3777311"/>
            <a:ext cx="451221" cy="117523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67D29884-5C83-4568-B05A-C090872BAC1F}"/>
              </a:ext>
            </a:extLst>
          </p:cNvPr>
          <p:cNvSpPr/>
          <p:nvPr/>
        </p:nvSpPr>
        <p:spPr bwMode="auto">
          <a:xfrm>
            <a:off x="10742632" y="3777310"/>
            <a:ext cx="451221" cy="117523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24FD6FE7-88F1-42EF-87BD-93FA83B3D1F0}"/>
              </a:ext>
            </a:extLst>
          </p:cNvPr>
          <p:cNvSpPr/>
          <p:nvPr/>
        </p:nvSpPr>
        <p:spPr bwMode="auto">
          <a:xfrm>
            <a:off x="10742632" y="2631073"/>
            <a:ext cx="451221" cy="114623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08A7874E-DBD7-4C64-9D0E-B901D382D5E0}"/>
              </a:ext>
            </a:extLst>
          </p:cNvPr>
          <p:cNvSpPr/>
          <p:nvPr/>
        </p:nvSpPr>
        <p:spPr bwMode="auto">
          <a:xfrm>
            <a:off x="9927867" y="2628276"/>
            <a:ext cx="451221" cy="114623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AD7768EA-7FE6-4E15-B4C8-06AE46D7B0B3}"/>
              </a:ext>
            </a:extLst>
          </p:cNvPr>
          <p:cNvSpPr/>
          <p:nvPr/>
        </p:nvSpPr>
        <p:spPr bwMode="auto">
          <a:xfrm>
            <a:off x="9111813" y="2633811"/>
            <a:ext cx="451221" cy="115231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Rectangle 91">
            <a:extLst>
              <a:ext uri="{FF2B5EF4-FFF2-40B4-BE49-F238E27FC236}">
                <a16:creationId xmlns:a16="http://schemas.microsoft.com/office/drawing/2014/main" id="{BCD2FFE1-E1E4-442B-BDE4-9560C47DFA83}"/>
              </a:ext>
            </a:extLst>
          </p:cNvPr>
          <p:cNvSpPr/>
          <p:nvPr/>
        </p:nvSpPr>
        <p:spPr bwMode="auto">
          <a:xfrm>
            <a:off x="8300260" y="2628276"/>
            <a:ext cx="451221" cy="117523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E8AA77B4-D4D0-4990-82C8-6EC0A5972D24}"/>
              </a:ext>
            </a:extLst>
          </p:cNvPr>
          <p:cNvSpPr/>
          <p:nvPr/>
        </p:nvSpPr>
        <p:spPr bwMode="auto">
          <a:xfrm>
            <a:off x="7482357" y="2631072"/>
            <a:ext cx="451221" cy="108953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Rectangle 94">
            <a:extLst>
              <a:ext uri="{FF2B5EF4-FFF2-40B4-BE49-F238E27FC236}">
                <a16:creationId xmlns:a16="http://schemas.microsoft.com/office/drawing/2014/main" id="{7810F1B5-489E-4F37-A895-30E328ADDFFD}"/>
              </a:ext>
            </a:extLst>
          </p:cNvPr>
          <p:cNvSpPr/>
          <p:nvPr/>
        </p:nvSpPr>
        <p:spPr bwMode="auto">
          <a:xfrm>
            <a:off x="6670731" y="2628276"/>
            <a:ext cx="451221" cy="102338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Rectangle 95">
            <a:extLst>
              <a:ext uri="{FF2B5EF4-FFF2-40B4-BE49-F238E27FC236}">
                <a16:creationId xmlns:a16="http://schemas.microsoft.com/office/drawing/2014/main" id="{A4917BAC-411D-4FF9-BCBE-0E2E95FAD78D}"/>
              </a:ext>
            </a:extLst>
          </p:cNvPr>
          <p:cNvSpPr/>
          <p:nvPr/>
        </p:nvSpPr>
        <p:spPr bwMode="auto">
          <a:xfrm>
            <a:off x="5853204" y="2625480"/>
            <a:ext cx="451221" cy="98269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Rectangle 96">
            <a:extLst>
              <a:ext uri="{FF2B5EF4-FFF2-40B4-BE49-F238E27FC236}">
                <a16:creationId xmlns:a16="http://schemas.microsoft.com/office/drawing/2014/main" id="{F10B9961-2A3D-4B18-87B1-146D128E5FE6}"/>
              </a:ext>
            </a:extLst>
          </p:cNvPr>
          <p:cNvSpPr/>
          <p:nvPr/>
        </p:nvSpPr>
        <p:spPr bwMode="auto">
          <a:xfrm>
            <a:off x="5040530" y="2622685"/>
            <a:ext cx="451221" cy="90526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Rectangle 97">
            <a:extLst>
              <a:ext uri="{FF2B5EF4-FFF2-40B4-BE49-F238E27FC236}">
                <a16:creationId xmlns:a16="http://schemas.microsoft.com/office/drawing/2014/main" id="{D37B444E-7592-4F2B-87CB-BD42B9B3858D}"/>
              </a:ext>
            </a:extLst>
          </p:cNvPr>
          <p:cNvSpPr/>
          <p:nvPr/>
        </p:nvSpPr>
        <p:spPr bwMode="auto">
          <a:xfrm>
            <a:off x="4223108" y="2629582"/>
            <a:ext cx="451221" cy="78003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Rectangle 98">
            <a:extLst>
              <a:ext uri="{FF2B5EF4-FFF2-40B4-BE49-F238E27FC236}">
                <a16:creationId xmlns:a16="http://schemas.microsoft.com/office/drawing/2014/main" id="{A5B41772-A8F5-436C-8C4B-295FC4F8A227}"/>
              </a:ext>
            </a:extLst>
          </p:cNvPr>
          <p:cNvSpPr/>
          <p:nvPr/>
        </p:nvSpPr>
        <p:spPr bwMode="auto">
          <a:xfrm>
            <a:off x="3409772" y="2625480"/>
            <a:ext cx="451221" cy="46140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Rectangle 99">
            <a:extLst>
              <a:ext uri="{FF2B5EF4-FFF2-40B4-BE49-F238E27FC236}">
                <a16:creationId xmlns:a16="http://schemas.microsoft.com/office/drawing/2014/main" id="{B9FFAD7F-9608-4AE2-A332-0F0679A7CAD0}"/>
              </a:ext>
            </a:extLst>
          </p:cNvPr>
          <p:cNvSpPr/>
          <p:nvPr/>
        </p:nvSpPr>
        <p:spPr bwMode="auto">
          <a:xfrm>
            <a:off x="2595007" y="2621378"/>
            <a:ext cx="451221" cy="9497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TextBox 100">
            <a:extLst>
              <a:ext uri="{FF2B5EF4-FFF2-40B4-BE49-F238E27FC236}">
                <a16:creationId xmlns:a16="http://schemas.microsoft.com/office/drawing/2014/main" id="{03B53F10-5DF7-44B6-A327-33203EC65CB7}"/>
              </a:ext>
            </a:extLst>
          </p:cNvPr>
          <p:cNvSpPr txBox="1"/>
          <p:nvPr/>
        </p:nvSpPr>
        <p:spPr bwMode="auto">
          <a:xfrm>
            <a:off x="1542107" y="5657579"/>
            <a:ext cx="8989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Mo 1</a:t>
            </a:r>
          </a:p>
        </p:txBody>
      </p:sp>
      <p:sp>
        <p:nvSpPr>
          <p:cNvPr id="102" name="TextBox 101">
            <a:extLst>
              <a:ext uri="{FF2B5EF4-FFF2-40B4-BE49-F238E27FC236}">
                <a16:creationId xmlns:a16="http://schemas.microsoft.com/office/drawing/2014/main" id="{63C887F0-ED71-4671-8C66-C03F35332005}"/>
              </a:ext>
            </a:extLst>
          </p:cNvPr>
          <p:cNvSpPr txBox="1"/>
          <p:nvPr/>
        </p:nvSpPr>
        <p:spPr bwMode="auto">
          <a:xfrm>
            <a:off x="2374363" y="5657579"/>
            <a:ext cx="8989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Mo 2</a:t>
            </a:r>
          </a:p>
        </p:txBody>
      </p:sp>
      <p:sp>
        <p:nvSpPr>
          <p:cNvPr id="103" name="TextBox 102">
            <a:extLst>
              <a:ext uri="{FF2B5EF4-FFF2-40B4-BE49-F238E27FC236}">
                <a16:creationId xmlns:a16="http://schemas.microsoft.com/office/drawing/2014/main" id="{8AD90A9B-65FF-47B4-B6D2-9B6E02F42E83}"/>
              </a:ext>
            </a:extLst>
          </p:cNvPr>
          <p:cNvSpPr txBox="1"/>
          <p:nvPr/>
        </p:nvSpPr>
        <p:spPr bwMode="auto">
          <a:xfrm>
            <a:off x="3177435" y="5657579"/>
            <a:ext cx="8989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Mo 3</a:t>
            </a:r>
          </a:p>
        </p:txBody>
      </p:sp>
      <p:sp>
        <p:nvSpPr>
          <p:cNvPr id="104" name="TextBox 103">
            <a:extLst>
              <a:ext uri="{FF2B5EF4-FFF2-40B4-BE49-F238E27FC236}">
                <a16:creationId xmlns:a16="http://schemas.microsoft.com/office/drawing/2014/main" id="{EDD57E77-8F6A-4EFD-98AF-CDD49B3B6D26}"/>
              </a:ext>
            </a:extLst>
          </p:cNvPr>
          <p:cNvSpPr txBox="1"/>
          <p:nvPr/>
        </p:nvSpPr>
        <p:spPr bwMode="auto">
          <a:xfrm>
            <a:off x="3999963" y="5657579"/>
            <a:ext cx="8989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Mo 4</a:t>
            </a:r>
          </a:p>
        </p:txBody>
      </p:sp>
      <p:sp>
        <p:nvSpPr>
          <p:cNvPr id="105" name="TextBox 104">
            <a:extLst>
              <a:ext uri="{FF2B5EF4-FFF2-40B4-BE49-F238E27FC236}">
                <a16:creationId xmlns:a16="http://schemas.microsoft.com/office/drawing/2014/main" id="{A90207AF-2AD4-4EF9-B1AE-4393E2901B43}"/>
              </a:ext>
            </a:extLst>
          </p:cNvPr>
          <p:cNvSpPr txBox="1"/>
          <p:nvPr/>
        </p:nvSpPr>
        <p:spPr bwMode="auto">
          <a:xfrm>
            <a:off x="4832217" y="5657579"/>
            <a:ext cx="8989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Mo 5</a:t>
            </a:r>
          </a:p>
        </p:txBody>
      </p:sp>
      <p:sp>
        <p:nvSpPr>
          <p:cNvPr id="106" name="TextBox 105">
            <a:extLst>
              <a:ext uri="{FF2B5EF4-FFF2-40B4-BE49-F238E27FC236}">
                <a16:creationId xmlns:a16="http://schemas.microsoft.com/office/drawing/2014/main" id="{F5176B1B-E54C-4FC4-A46E-E63C75384931}"/>
              </a:ext>
            </a:extLst>
          </p:cNvPr>
          <p:cNvSpPr txBox="1"/>
          <p:nvPr/>
        </p:nvSpPr>
        <p:spPr bwMode="auto">
          <a:xfrm>
            <a:off x="5625561" y="5657579"/>
            <a:ext cx="8989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Mo 6</a:t>
            </a:r>
          </a:p>
        </p:txBody>
      </p:sp>
      <p:sp>
        <p:nvSpPr>
          <p:cNvPr id="107" name="TextBox 106">
            <a:extLst>
              <a:ext uri="{FF2B5EF4-FFF2-40B4-BE49-F238E27FC236}">
                <a16:creationId xmlns:a16="http://schemas.microsoft.com/office/drawing/2014/main" id="{5DA8D7D0-2BCB-4A4E-B7EC-D3D48D854EB4}"/>
              </a:ext>
            </a:extLst>
          </p:cNvPr>
          <p:cNvSpPr txBox="1"/>
          <p:nvPr/>
        </p:nvSpPr>
        <p:spPr bwMode="auto">
          <a:xfrm>
            <a:off x="6467542" y="5657579"/>
            <a:ext cx="8989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Mo 7</a:t>
            </a:r>
          </a:p>
        </p:txBody>
      </p:sp>
      <p:sp>
        <p:nvSpPr>
          <p:cNvPr id="108" name="TextBox 107">
            <a:extLst>
              <a:ext uri="{FF2B5EF4-FFF2-40B4-BE49-F238E27FC236}">
                <a16:creationId xmlns:a16="http://schemas.microsoft.com/office/drawing/2014/main" id="{EE26C91B-6118-4861-9E74-BD3114E2165B}"/>
              </a:ext>
            </a:extLst>
          </p:cNvPr>
          <p:cNvSpPr txBox="1"/>
          <p:nvPr/>
        </p:nvSpPr>
        <p:spPr bwMode="auto">
          <a:xfrm>
            <a:off x="7280341" y="5657579"/>
            <a:ext cx="8989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Mo 8</a:t>
            </a:r>
          </a:p>
        </p:txBody>
      </p:sp>
      <p:sp>
        <p:nvSpPr>
          <p:cNvPr id="109" name="TextBox 108">
            <a:extLst>
              <a:ext uri="{FF2B5EF4-FFF2-40B4-BE49-F238E27FC236}">
                <a16:creationId xmlns:a16="http://schemas.microsoft.com/office/drawing/2014/main" id="{DDE776D0-51BD-4A08-A082-560426FC8B39}"/>
              </a:ext>
            </a:extLst>
          </p:cNvPr>
          <p:cNvSpPr txBox="1"/>
          <p:nvPr/>
        </p:nvSpPr>
        <p:spPr bwMode="auto">
          <a:xfrm>
            <a:off x="8063959" y="5657579"/>
            <a:ext cx="8989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Mo 9</a:t>
            </a:r>
          </a:p>
        </p:txBody>
      </p:sp>
      <p:sp>
        <p:nvSpPr>
          <p:cNvPr id="110" name="TextBox 109">
            <a:extLst>
              <a:ext uri="{FF2B5EF4-FFF2-40B4-BE49-F238E27FC236}">
                <a16:creationId xmlns:a16="http://schemas.microsoft.com/office/drawing/2014/main" id="{8681FCDF-F32D-4151-95AC-AEAC23A3EF15}"/>
              </a:ext>
            </a:extLst>
          </p:cNvPr>
          <p:cNvSpPr txBox="1"/>
          <p:nvPr/>
        </p:nvSpPr>
        <p:spPr bwMode="auto">
          <a:xfrm>
            <a:off x="8876756" y="5657579"/>
            <a:ext cx="10132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Mo 10</a:t>
            </a:r>
          </a:p>
        </p:txBody>
      </p:sp>
      <p:sp>
        <p:nvSpPr>
          <p:cNvPr id="111" name="TextBox 110">
            <a:extLst>
              <a:ext uri="{FF2B5EF4-FFF2-40B4-BE49-F238E27FC236}">
                <a16:creationId xmlns:a16="http://schemas.microsoft.com/office/drawing/2014/main" id="{61D1860D-F626-4044-BE65-7F1BCF60E05E}"/>
              </a:ext>
            </a:extLst>
          </p:cNvPr>
          <p:cNvSpPr txBox="1"/>
          <p:nvPr/>
        </p:nvSpPr>
        <p:spPr bwMode="auto">
          <a:xfrm>
            <a:off x="9706548" y="5657579"/>
            <a:ext cx="10188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Mo 11</a:t>
            </a:r>
          </a:p>
        </p:txBody>
      </p:sp>
      <p:sp>
        <p:nvSpPr>
          <p:cNvPr id="112" name="TextBox 111">
            <a:extLst>
              <a:ext uri="{FF2B5EF4-FFF2-40B4-BE49-F238E27FC236}">
                <a16:creationId xmlns:a16="http://schemas.microsoft.com/office/drawing/2014/main" id="{4DCD389F-E07C-4589-889E-1060AD3F549A}"/>
              </a:ext>
            </a:extLst>
          </p:cNvPr>
          <p:cNvSpPr txBox="1"/>
          <p:nvPr/>
        </p:nvSpPr>
        <p:spPr bwMode="auto">
          <a:xfrm>
            <a:off x="10541942" y="5657579"/>
            <a:ext cx="10018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Mo 12</a:t>
            </a:r>
          </a:p>
        </p:txBody>
      </p:sp>
      <p:sp>
        <p:nvSpPr>
          <p:cNvPr id="114" name="TextBox 113">
            <a:extLst>
              <a:ext uri="{FF2B5EF4-FFF2-40B4-BE49-F238E27FC236}">
                <a16:creationId xmlns:a16="http://schemas.microsoft.com/office/drawing/2014/main" id="{A507806F-0607-470C-B859-EC7B6BC64D09}"/>
              </a:ext>
            </a:extLst>
          </p:cNvPr>
          <p:cNvSpPr txBox="1"/>
          <p:nvPr/>
        </p:nvSpPr>
        <p:spPr bwMode="auto">
          <a:xfrm>
            <a:off x="705828" y="5461979"/>
            <a:ext cx="8989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15" name="TextBox 114">
            <a:extLst>
              <a:ext uri="{FF2B5EF4-FFF2-40B4-BE49-F238E27FC236}">
                <a16:creationId xmlns:a16="http://schemas.microsoft.com/office/drawing/2014/main" id="{F6C112B4-131B-4AF6-91D4-AB1F6B395575}"/>
              </a:ext>
            </a:extLst>
          </p:cNvPr>
          <p:cNvSpPr txBox="1"/>
          <p:nvPr/>
        </p:nvSpPr>
        <p:spPr bwMode="auto">
          <a:xfrm>
            <a:off x="705828" y="4860436"/>
            <a:ext cx="8989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16" name="TextBox 115">
            <a:extLst>
              <a:ext uri="{FF2B5EF4-FFF2-40B4-BE49-F238E27FC236}">
                <a16:creationId xmlns:a16="http://schemas.microsoft.com/office/drawing/2014/main" id="{179DE284-D4FE-4353-A7A4-6800F38B8696}"/>
              </a:ext>
            </a:extLst>
          </p:cNvPr>
          <p:cNvSpPr txBox="1"/>
          <p:nvPr/>
        </p:nvSpPr>
        <p:spPr bwMode="auto">
          <a:xfrm>
            <a:off x="705828" y="4258894"/>
            <a:ext cx="8989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17" name="TextBox 116">
            <a:extLst>
              <a:ext uri="{FF2B5EF4-FFF2-40B4-BE49-F238E27FC236}">
                <a16:creationId xmlns:a16="http://schemas.microsoft.com/office/drawing/2014/main" id="{4D94BCF5-80D6-4C9C-89F2-F6EFF531FBB6}"/>
              </a:ext>
            </a:extLst>
          </p:cNvPr>
          <p:cNvSpPr txBox="1"/>
          <p:nvPr/>
        </p:nvSpPr>
        <p:spPr bwMode="auto">
          <a:xfrm>
            <a:off x="705828" y="3657352"/>
            <a:ext cx="8989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18" name="TextBox 117">
            <a:extLst>
              <a:ext uri="{FF2B5EF4-FFF2-40B4-BE49-F238E27FC236}">
                <a16:creationId xmlns:a16="http://schemas.microsoft.com/office/drawing/2014/main" id="{D1CE0BD1-19C5-4C6A-AC80-74D8D7634708}"/>
              </a:ext>
            </a:extLst>
          </p:cNvPr>
          <p:cNvSpPr txBox="1"/>
          <p:nvPr/>
        </p:nvSpPr>
        <p:spPr bwMode="auto">
          <a:xfrm>
            <a:off x="705828" y="3055810"/>
            <a:ext cx="8989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19" name="TextBox 118">
            <a:extLst>
              <a:ext uri="{FF2B5EF4-FFF2-40B4-BE49-F238E27FC236}">
                <a16:creationId xmlns:a16="http://schemas.microsoft.com/office/drawing/2014/main" id="{6B9439DC-8998-486B-A67A-C4C98D5AF697}"/>
              </a:ext>
            </a:extLst>
          </p:cNvPr>
          <p:cNvSpPr txBox="1"/>
          <p:nvPr/>
        </p:nvSpPr>
        <p:spPr bwMode="auto">
          <a:xfrm>
            <a:off x="705828" y="2454268"/>
            <a:ext cx="8989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21" name="TextBox 120">
            <a:extLst>
              <a:ext uri="{FF2B5EF4-FFF2-40B4-BE49-F238E27FC236}">
                <a16:creationId xmlns:a16="http://schemas.microsoft.com/office/drawing/2014/main" id="{D2B92178-C234-48FF-800A-17D872D7F19C}"/>
              </a:ext>
            </a:extLst>
          </p:cNvPr>
          <p:cNvSpPr txBox="1"/>
          <p:nvPr/>
        </p:nvSpPr>
        <p:spPr bwMode="auto">
          <a:xfrm rot="16200000">
            <a:off x="-980704" y="3870931"/>
            <a:ext cx="383791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Patients by Dose </a:t>
            </a:r>
            <a:br>
              <a:rPr lang="en-US" b="1" dirty="0">
                <a:solidFill>
                  <a:schemeClr val="bg1"/>
                </a:solidFill>
                <a:latin typeface="Calibri" panose="020F0502020204030204" pitchFamily="34" charset="0"/>
              </a:rPr>
            </a:br>
            <a:r>
              <a:rPr lang="en-US" b="1" dirty="0">
                <a:solidFill>
                  <a:schemeClr val="bg1"/>
                </a:solidFill>
                <a:latin typeface="Calibri" panose="020F0502020204030204" pitchFamily="34" charset="0"/>
              </a:rPr>
              <a:t>Remaining on Treatment (%)</a:t>
            </a:r>
          </a:p>
        </p:txBody>
      </p:sp>
      <p:sp>
        <p:nvSpPr>
          <p:cNvPr id="122" name="Rectangle 121">
            <a:extLst>
              <a:ext uri="{FF2B5EF4-FFF2-40B4-BE49-F238E27FC236}">
                <a16:creationId xmlns:a16="http://schemas.microsoft.com/office/drawing/2014/main" id="{CED2CB5F-A843-47DB-99C4-B2CBA6798402}"/>
              </a:ext>
            </a:extLst>
          </p:cNvPr>
          <p:cNvSpPr/>
          <p:nvPr/>
        </p:nvSpPr>
        <p:spPr bwMode="auto">
          <a:xfrm>
            <a:off x="4347846" y="2186758"/>
            <a:ext cx="220475" cy="22047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TextBox 123">
            <a:extLst>
              <a:ext uri="{FF2B5EF4-FFF2-40B4-BE49-F238E27FC236}">
                <a16:creationId xmlns:a16="http://schemas.microsoft.com/office/drawing/2014/main" id="{60D84584-7435-465B-ACD7-BE8FCE4E9D38}"/>
              </a:ext>
            </a:extLst>
          </p:cNvPr>
          <p:cNvSpPr txBox="1"/>
          <p:nvPr/>
        </p:nvSpPr>
        <p:spPr bwMode="auto">
          <a:xfrm>
            <a:off x="4577998" y="2112329"/>
            <a:ext cx="8989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300 mg</a:t>
            </a:r>
          </a:p>
        </p:txBody>
      </p:sp>
      <p:sp>
        <p:nvSpPr>
          <p:cNvPr id="126" name="Rectangle 125">
            <a:extLst>
              <a:ext uri="{FF2B5EF4-FFF2-40B4-BE49-F238E27FC236}">
                <a16:creationId xmlns:a16="http://schemas.microsoft.com/office/drawing/2014/main" id="{D2055D6E-42E7-4BB5-9121-AD5ADB29E272}"/>
              </a:ext>
            </a:extLst>
          </p:cNvPr>
          <p:cNvSpPr/>
          <p:nvPr/>
        </p:nvSpPr>
        <p:spPr bwMode="auto">
          <a:xfrm>
            <a:off x="5570355" y="2186758"/>
            <a:ext cx="220475" cy="22047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TextBox 127">
            <a:extLst>
              <a:ext uri="{FF2B5EF4-FFF2-40B4-BE49-F238E27FC236}">
                <a16:creationId xmlns:a16="http://schemas.microsoft.com/office/drawing/2014/main" id="{9B69940C-B13E-4CB1-B1BA-DA88E4E7747D}"/>
              </a:ext>
            </a:extLst>
          </p:cNvPr>
          <p:cNvSpPr txBox="1"/>
          <p:nvPr/>
        </p:nvSpPr>
        <p:spPr bwMode="auto">
          <a:xfrm>
            <a:off x="5800507" y="2112329"/>
            <a:ext cx="8989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200 mg</a:t>
            </a:r>
          </a:p>
        </p:txBody>
      </p:sp>
      <p:sp>
        <p:nvSpPr>
          <p:cNvPr id="130" name="Rectangle 129">
            <a:extLst>
              <a:ext uri="{FF2B5EF4-FFF2-40B4-BE49-F238E27FC236}">
                <a16:creationId xmlns:a16="http://schemas.microsoft.com/office/drawing/2014/main" id="{3E90C8BA-BD7B-42CD-8EF3-D543BD8B19C5}"/>
              </a:ext>
            </a:extLst>
          </p:cNvPr>
          <p:cNvSpPr/>
          <p:nvPr/>
        </p:nvSpPr>
        <p:spPr bwMode="auto">
          <a:xfrm>
            <a:off x="6781510" y="2186758"/>
            <a:ext cx="220475" cy="22047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TextBox 131">
            <a:extLst>
              <a:ext uri="{FF2B5EF4-FFF2-40B4-BE49-F238E27FC236}">
                <a16:creationId xmlns:a16="http://schemas.microsoft.com/office/drawing/2014/main" id="{B8EE5FFF-6F7A-489E-8DE1-8FD48252C628}"/>
              </a:ext>
            </a:extLst>
          </p:cNvPr>
          <p:cNvSpPr txBox="1"/>
          <p:nvPr/>
        </p:nvSpPr>
        <p:spPr bwMode="auto">
          <a:xfrm>
            <a:off x="7011662" y="2112329"/>
            <a:ext cx="8989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100 mg</a:t>
            </a:r>
          </a:p>
        </p:txBody>
      </p:sp>
    </p:spTree>
    <p:custDataLst>
      <p:tags r:id="rId1"/>
    </p:custDataLst>
    <p:extLst>
      <p:ext uri="{BB962C8B-B14F-4D97-AF65-F5344CB8AC3E}">
        <p14:creationId xmlns:p14="http://schemas.microsoft.com/office/powerpoint/2010/main" val="33627989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7793D2E-7C0A-4194-9A75-16052B6EFE99}"/>
              </a:ext>
            </a:extLst>
          </p:cNvPr>
          <p:cNvSpPr/>
          <p:nvPr/>
        </p:nvSpPr>
        <p:spPr bwMode="auto">
          <a:xfrm>
            <a:off x="609602" y="3811604"/>
            <a:ext cx="11039305" cy="86173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 name="Title 1"/>
          <p:cNvSpPr>
            <a:spLocks noGrp="1"/>
          </p:cNvSpPr>
          <p:nvPr>
            <p:ph type="title"/>
          </p:nvPr>
        </p:nvSpPr>
        <p:spPr/>
        <p:txBody>
          <a:bodyPr/>
          <a:lstStyle/>
          <a:p>
            <a:r>
              <a:rPr lang="en-US" sz="3200" dirty="0"/>
              <a:t>Ovarian Cancer Patients May Require Early Dose Niraparib Modification Based on Low Body Weight or Platelets</a:t>
            </a:r>
          </a:p>
        </p:txBody>
      </p:sp>
      <p:sp>
        <p:nvSpPr>
          <p:cNvPr id="21" name="Rectangle: Top Corners Rounded 20">
            <a:extLst>
              <a:ext uri="{FF2B5EF4-FFF2-40B4-BE49-F238E27FC236}">
                <a16:creationId xmlns:a16="http://schemas.microsoft.com/office/drawing/2014/main" id="{A88D3FA0-50A5-4031-8014-548080FB9E1D}"/>
              </a:ext>
            </a:extLst>
          </p:cNvPr>
          <p:cNvSpPr/>
          <p:nvPr/>
        </p:nvSpPr>
        <p:spPr>
          <a:xfrm>
            <a:off x="609600" y="1501221"/>
            <a:ext cx="11089640" cy="720072"/>
          </a:xfrm>
          <a:prstGeom prst="round2SameRect">
            <a:avLst>
              <a:gd name="adj1" fmla="val 0"/>
              <a:gd name="adj2" fmla="val 0"/>
            </a:avLst>
          </a:prstGeom>
          <a:noFill/>
          <a:ln w="12700">
            <a:noFill/>
          </a:ln>
          <a:effectLst/>
        </p:spPr>
        <p:style>
          <a:lnRef idx="1">
            <a:schemeClr val="accent1"/>
          </a:lnRef>
          <a:fillRef idx="3">
            <a:schemeClr val="accent1"/>
          </a:fillRef>
          <a:effectRef idx="2">
            <a:schemeClr val="accent1"/>
          </a:effectRef>
          <a:fontRef idx="minor">
            <a:schemeClr val="lt1"/>
          </a:fontRef>
        </p:style>
        <p:txBody>
          <a:bodyPr tIns="121920" bIns="121920" rtlCol="0" anchor="ctr">
            <a:noAutofit/>
          </a:bodyPr>
          <a:lstStyle/>
          <a:p>
            <a:pPr marL="342900" indent="-342900">
              <a:buFont typeface="Wingdings" panose="05000000000000000000" pitchFamily="2" charset="2"/>
              <a:buChar char="§"/>
            </a:pPr>
            <a:r>
              <a:rPr lang="en-US" sz="2000" b="1" spc="-40" dirty="0">
                <a:solidFill>
                  <a:schemeClr val="bg1"/>
                </a:solidFill>
                <a:latin typeface="Calibri" panose="020F0502020204030204" pitchFamily="34" charset="0"/>
                <a:cs typeface="Calibri" panose="020F0502020204030204" pitchFamily="34" charset="0"/>
              </a:rPr>
              <a:t>Exploratory analysis of the NOVA trial conducted to identify patients with ovarian cancer most likely to require an early niraparib dose modification</a:t>
            </a:r>
            <a:endParaRPr lang="en-US" sz="2000" b="1" spc="-40" baseline="30000" dirty="0">
              <a:solidFill>
                <a:schemeClr val="bg1"/>
              </a:solidFill>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1214AC4C-57F8-4AEC-8C3F-3E23A42E71B6}"/>
              </a:ext>
            </a:extLst>
          </p:cNvPr>
          <p:cNvSpPr txBox="1"/>
          <p:nvPr/>
        </p:nvSpPr>
        <p:spPr>
          <a:xfrm>
            <a:off x="609602" y="4701422"/>
            <a:ext cx="10737039" cy="1384995"/>
          </a:xfrm>
          <a:prstGeom prst="rect">
            <a:avLst/>
          </a:prstGeom>
          <a:noFill/>
        </p:spPr>
        <p:txBody>
          <a:bodyPr wrap="square" rtlCol="0">
            <a:spAutoFit/>
          </a:bodyPr>
          <a:lstStyle/>
          <a:p>
            <a:pPr marL="285750" indent="-285750">
              <a:spcBef>
                <a:spcPts val="800"/>
              </a:spcBef>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For patients with at least 1 of these 2 predictors:</a:t>
            </a:r>
          </a:p>
          <a:p>
            <a:pPr marL="285750" indent="-285750">
              <a:spcBef>
                <a:spcPts val="800"/>
              </a:spcBef>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All patients started at niraparib 300 mg, but the average dose during the first 2 mos was 207 mg</a:t>
            </a:r>
          </a:p>
          <a:p>
            <a:pPr marL="592659" lvl="1" indent="-285750">
              <a:spcBef>
                <a:spcPts val="800"/>
              </a:spcBef>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17% of patients remained on 300 mg at Mo 4; by Mo 6, only 11% remained on 300 mg</a:t>
            </a:r>
          </a:p>
          <a:p>
            <a:pPr marL="285750" indent="-285750">
              <a:spcBef>
                <a:spcPts val="800"/>
              </a:spcBef>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In the NOVA trial, the incidence of grade 3/4 thrombocytopenia was &lt; 1% after Mo 3 with dose modifications</a:t>
            </a:r>
          </a:p>
        </p:txBody>
      </p:sp>
      <p:sp>
        <p:nvSpPr>
          <p:cNvPr id="16" name="TextBox 15">
            <a:extLst>
              <a:ext uri="{FF2B5EF4-FFF2-40B4-BE49-F238E27FC236}">
                <a16:creationId xmlns:a16="http://schemas.microsoft.com/office/drawing/2014/main" id="{0150C4D5-303C-46F2-B603-677E2AD6AD8E}"/>
              </a:ext>
            </a:extLst>
          </p:cNvPr>
          <p:cNvSpPr txBox="1"/>
          <p:nvPr/>
        </p:nvSpPr>
        <p:spPr>
          <a:xfrm>
            <a:off x="609600" y="2345365"/>
            <a:ext cx="5504069" cy="379656"/>
          </a:xfrm>
          <a:prstGeom prst="rect">
            <a:avLst/>
          </a:prstGeom>
          <a:noFill/>
        </p:spPr>
        <p:txBody>
          <a:bodyPr wrap="square" rtlCol="0">
            <a:spAutoFit/>
          </a:bodyPr>
          <a:lstStyle/>
          <a:p>
            <a:pPr>
              <a:spcBef>
                <a:spcPct val="20000"/>
              </a:spcBef>
              <a:buClr>
                <a:schemeClr val="accent1"/>
              </a:buClr>
              <a:buSzPct val="109000"/>
            </a:pPr>
            <a:r>
              <a:rPr lang="en-US" sz="1867" dirty="0">
                <a:solidFill>
                  <a:schemeClr val="bg1"/>
                </a:solidFill>
                <a:latin typeface="Calibri" panose="020F0502020204030204" pitchFamily="34" charset="0"/>
                <a:cs typeface="Calibri" panose="020F0502020204030204" pitchFamily="34" charset="0"/>
              </a:rPr>
              <a:t>Multiple factors were examined:</a:t>
            </a:r>
          </a:p>
        </p:txBody>
      </p:sp>
      <p:sp>
        <p:nvSpPr>
          <p:cNvPr id="18" name="TextBox 17">
            <a:extLst>
              <a:ext uri="{FF2B5EF4-FFF2-40B4-BE49-F238E27FC236}">
                <a16:creationId xmlns:a16="http://schemas.microsoft.com/office/drawing/2014/main" id="{66E8F973-73A8-4EC0-A763-65CB4357494D}"/>
              </a:ext>
            </a:extLst>
          </p:cNvPr>
          <p:cNvSpPr txBox="1"/>
          <p:nvPr/>
        </p:nvSpPr>
        <p:spPr>
          <a:xfrm>
            <a:off x="609602" y="3908982"/>
            <a:ext cx="4108759" cy="666977"/>
          </a:xfrm>
          <a:prstGeom prst="rect">
            <a:avLst/>
          </a:prstGeom>
          <a:noFill/>
        </p:spPr>
        <p:txBody>
          <a:bodyPr wrap="square" rtlCol="0">
            <a:spAutoFit/>
          </a:bodyPr>
          <a:lstStyle/>
          <a:p>
            <a:pPr>
              <a:spcBef>
                <a:spcPct val="20000"/>
              </a:spcBef>
              <a:buClr>
                <a:schemeClr val="accent1"/>
              </a:buClr>
              <a:buSzPct val="109000"/>
            </a:pPr>
            <a:r>
              <a:rPr lang="en-US" sz="1867" b="1" dirty="0">
                <a:latin typeface="Calibri" panose="020F0502020204030204" pitchFamily="34" charset="0"/>
                <a:cs typeface="Calibri" panose="020F0502020204030204" pitchFamily="34" charset="0"/>
              </a:rPr>
              <a:t>The only 2 identified predictors </a:t>
            </a:r>
            <a:br>
              <a:rPr lang="en-US" sz="1867" b="1" dirty="0">
                <a:latin typeface="Calibri" panose="020F0502020204030204" pitchFamily="34" charset="0"/>
                <a:cs typeface="Calibri" panose="020F0502020204030204" pitchFamily="34" charset="0"/>
              </a:rPr>
            </a:br>
            <a:r>
              <a:rPr lang="en-US" sz="1867" b="1" dirty="0">
                <a:latin typeface="Calibri" panose="020F0502020204030204" pitchFamily="34" charset="0"/>
                <a:cs typeface="Calibri" panose="020F0502020204030204" pitchFamily="34" charset="0"/>
              </a:rPr>
              <a:t>of early dose modification were:</a:t>
            </a:r>
          </a:p>
        </p:txBody>
      </p:sp>
      <p:sp>
        <p:nvSpPr>
          <p:cNvPr id="4" name="Rectangle 3">
            <a:extLst>
              <a:ext uri="{FF2B5EF4-FFF2-40B4-BE49-F238E27FC236}">
                <a16:creationId xmlns:a16="http://schemas.microsoft.com/office/drawing/2014/main" id="{1D834CFC-9618-4BA8-9FA9-2E3A55A3AEE7}"/>
              </a:ext>
            </a:extLst>
          </p:cNvPr>
          <p:cNvSpPr/>
          <p:nvPr/>
        </p:nvSpPr>
        <p:spPr>
          <a:xfrm>
            <a:off x="5017666" y="3955148"/>
            <a:ext cx="1667572" cy="57464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spAutoFit/>
          </a:bodyPr>
          <a:lstStyle/>
          <a:p>
            <a:r>
              <a:rPr lang="en-US" sz="1867" b="1" dirty="0">
                <a:solidFill>
                  <a:schemeClr val="tx1"/>
                </a:solidFill>
                <a:latin typeface="Calibri" panose="020F0502020204030204" pitchFamily="34" charset="0"/>
                <a:cs typeface="Calibri" panose="020F0502020204030204" pitchFamily="34" charset="0"/>
              </a:rPr>
              <a:t>Baseline Weight:</a:t>
            </a:r>
            <a:br>
              <a:rPr lang="en-US" sz="1467" dirty="0">
                <a:solidFill>
                  <a:schemeClr val="tx1"/>
                </a:solidFill>
                <a:latin typeface="Calibri" panose="020F0502020204030204" pitchFamily="34" charset="0"/>
                <a:cs typeface="Calibri" panose="020F0502020204030204" pitchFamily="34" charset="0"/>
              </a:rPr>
            </a:br>
            <a:r>
              <a:rPr lang="en-US" sz="1867" dirty="0">
                <a:solidFill>
                  <a:schemeClr val="tx1"/>
                </a:solidFill>
                <a:latin typeface="Calibri" panose="020F0502020204030204" pitchFamily="34" charset="0"/>
                <a:cs typeface="Calibri" panose="020F0502020204030204" pitchFamily="34" charset="0"/>
              </a:rPr>
              <a:t>&lt; 170 lbs (77 kg)</a:t>
            </a:r>
            <a:endParaRPr lang="en-US" sz="1467" dirty="0">
              <a:solidFill>
                <a:schemeClr val="tx1"/>
              </a:solidFill>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10A9C636-635D-43BD-A7DC-D0CD49B9B75E}"/>
              </a:ext>
            </a:extLst>
          </p:cNvPr>
          <p:cNvSpPr/>
          <p:nvPr/>
        </p:nvSpPr>
        <p:spPr>
          <a:xfrm flipH="1">
            <a:off x="8194104" y="3955148"/>
            <a:ext cx="1817357" cy="57464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spAutoFit/>
          </a:bodyPr>
          <a:lstStyle/>
          <a:p>
            <a:r>
              <a:rPr lang="en-US" sz="1867" b="1" dirty="0">
                <a:solidFill>
                  <a:schemeClr val="tx1"/>
                </a:solidFill>
                <a:latin typeface="Calibri" panose="020F0502020204030204" pitchFamily="34" charset="0"/>
                <a:cs typeface="Calibri" panose="020F0502020204030204" pitchFamily="34" charset="0"/>
              </a:rPr>
              <a:t>Baseline Platelets:</a:t>
            </a:r>
            <a:br>
              <a:rPr lang="en-US" sz="1467" dirty="0">
                <a:solidFill>
                  <a:schemeClr val="tx1"/>
                </a:solidFill>
                <a:latin typeface="Calibri" panose="020F0502020204030204" pitchFamily="34" charset="0"/>
                <a:cs typeface="Calibri" panose="020F0502020204030204" pitchFamily="34" charset="0"/>
              </a:rPr>
            </a:br>
            <a:r>
              <a:rPr lang="en-US" sz="1867" dirty="0">
                <a:solidFill>
                  <a:schemeClr val="tx1"/>
                </a:solidFill>
                <a:latin typeface="Calibri" panose="020F0502020204030204" pitchFamily="34" charset="0"/>
                <a:cs typeface="Calibri" panose="020F0502020204030204" pitchFamily="34" charset="0"/>
              </a:rPr>
              <a:t>&lt; 150,000/μL</a:t>
            </a:r>
            <a:endParaRPr lang="en-US" sz="1600" dirty="0">
              <a:solidFill>
                <a:schemeClr val="tx1"/>
              </a:solidFill>
              <a:latin typeface="Calibri" panose="020F0502020204030204" pitchFamily="34" charset="0"/>
              <a:cs typeface="Calibri" panose="020F0502020204030204" pitchFamily="34" charset="0"/>
            </a:endParaRPr>
          </a:p>
        </p:txBody>
      </p:sp>
      <p:sp>
        <p:nvSpPr>
          <p:cNvPr id="17" name="Oval 16">
            <a:extLst>
              <a:ext uri="{FF2B5EF4-FFF2-40B4-BE49-F238E27FC236}">
                <a16:creationId xmlns:a16="http://schemas.microsoft.com/office/drawing/2014/main" id="{FC90F156-F942-424D-866F-32BC731E2851}"/>
              </a:ext>
            </a:extLst>
          </p:cNvPr>
          <p:cNvSpPr/>
          <p:nvPr/>
        </p:nvSpPr>
        <p:spPr>
          <a:xfrm>
            <a:off x="7237881" y="3968150"/>
            <a:ext cx="731520" cy="548640"/>
          </a:xfrm>
          <a:prstGeom prst="ellipse">
            <a:avLst/>
          </a:prstGeom>
          <a:noFill/>
          <a:ln w="25400">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867" b="1" dirty="0">
                <a:solidFill>
                  <a:schemeClr val="tx1"/>
                </a:solidFill>
                <a:latin typeface="Calibri" panose="020F0502020204030204" pitchFamily="34" charset="0"/>
                <a:cs typeface="Calibri" panose="020F0502020204030204" pitchFamily="34" charset="0"/>
              </a:rPr>
              <a:t>OR</a:t>
            </a:r>
          </a:p>
        </p:txBody>
      </p:sp>
      <p:sp>
        <p:nvSpPr>
          <p:cNvPr id="34" name="Rectangle 33"/>
          <p:cNvSpPr/>
          <p:nvPr/>
        </p:nvSpPr>
        <p:spPr>
          <a:xfrm>
            <a:off x="609601" y="2705717"/>
            <a:ext cx="3578287" cy="1036181"/>
          </a:xfrm>
          <a:prstGeom prst="rect">
            <a:avLst/>
          </a:prstGeom>
        </p:spPr>
        <p:txBody>
          <a:bodyPr wrap="none">
            <a:spAutoFit/>
          </a:bodyPr>
          <a:lstStyle/>
          <a:p>
            <a:pPr marL="285750" indent="-285750">
              <a:spcBef>
                <a:spcPts val="800"/>
              </a:spcBef>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Thrombocytopenia on chemotherapy</a:t>
            </a:r>
          </a:p>
          <a:p>
            <a:pPr marL="285750" indent="-285750">
              <a:spcBef>
                <a:spcPts val="800"/>
              </a:spcBef>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Age</a:t>
            </a:r>
          </a:p>
          <a:p>
            <a:pPr marL="285750" indent="-285750">
              <a:spcBef>
                <a:spcPts val="800"/>
              </a:spcBef>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Baseline platelets</a:t>
            </a:r>
          </a:p>
        </p:txBody>
      </p:sp>
      <p:sp>
        <p:nvSpPr>
          <p:cNvPr id="35" name="Rectangle 34"/>
          <p:cNvSpPr/>
          <p:nvPr/>
        </p:nvSpPr>
        <p:spPr>
          <a:xfrm>
            <a:off x="4739890" y="2705717"/>
            <a:ext cx="2614370" cy="1036181"/>
          </a:xfrm>
          <a:prstGeom prst="rect">
            <a:avLst/>
          </a:prstGeom>
        </p:spPr>
        <p:txBody>
          <a:bodyPr wrap="none">
            <a:spAutoFit/>
          </a:bodyPr>
          <a:lstStyle/>
          <a:p>
            <a:pPr marL="285750" indent="-285750">
              <a:spcBef>
                <a:spcPts val="800"/>
              </a:spcBef>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Prior lines of therapy</a:t>
            </a:r>
          </a:p>
          <a:p>
            <a:pPr marL="285750" indent="-285750">
              <a:spcBef>
                <a:spcPts val="800"/>
              </a:spcBef>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Baseline ALT/AST</a:t>
            </a:r>
          </a:p>
          <a:p>
            <a:pPr marL="285750" indent="-285750">
              <a:spcBef>
                <a:spcPts val="800"/>
              </a:spcBef>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Time since chemotherapy</a:t>
            </a:r>
          </a:p>
        </p:txBody>
      </p:sp>
      <p:sp>
        <p:nvSpPr>
          <p:cNvPr id="36" name="Rectangle 35"/>
          <p:cNvSpPr/>
          <p:nvPr/>
        </p:nvSpPr>
        <p:spPr>
          <a:xfrm>
            <a:off x="7875117" y="2705717"/>
            <a:ext cx="3568477" cy="1036181"/>
          </a:xfrm>
          <a:prstGeom prst="rect">
            <a:avLst/>
          </a:prstGeom>
        </p:spPr>
        <p:txBody>
          <a:bodyPr wrap="none">
            <a:spAutoFit/>
          </a:bodyPr>
          <a:lstStyle/>
          <a:p>
            <a:pPr marL="285750" indent="-285750">
              <a:spcBef>
                <a:spcPts val="800"/>
              </a:spcBef>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Duration of prior chemotherapy</a:t>
            </a:r>
          </a:p>
          <a:p>
            <a:pPr marL="285750" indent="-285750">
              <a:spcBef>
                <a:spcPts val="800"/>
              </a:spcBef>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Baseline hemoglobin and neutrophils</a:t>
            </a:r>
          </a:p>
          <a:p>
            <a:pPr marL="285750" indent="-285750">
              <a:spcBef>
                <a:spcPts val="800"/>
              </a:spcBef>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Baseline weight</a:t>
            </a:r>
          </a:p>
        </p:txBody>
      </p:sp>
      <p:grpSp>
        <p:nvGrpSpPr>
          <p:cNvPr id="23" name="Group 7">
            <a:extLst>
              <a:ext uri="{FF2B5EF4-FFF2-40B4-BE49-F238E27FC236}">
                <a16:creationId xmlns:a16="http://schemas.microsoft.com/office/drawing/2014/main" id="{37CFE6A0-30BD-4DF7-8AE7-7B46050C18B5}"/>
              </a:ext>
            </a:extLst>
          </p:cNvPr>
          <p:cNvGrpSpPr>
            <a:grpSpLocks/>
          </p:cNvGrpSpPr>
          <p:nvPr/>
        </p:nvGrpSpPr>
        <p:grpSpPr bwMode="auto">
          <a:xfrm>
            <a:off x="9389569" y="6216652"/>
            <a:ext cx="2488502" cy="447822"/>
            <a:chOff x="9527309" y="3551529"/>
            <a:chExt cx="2488502" cy="448324"/>
          </a:xfrm>
        </p:grpSpPr>
        <p:pic>
          <p:nvPicPr>
            <p:cNvPr id="24" name="Picture 9">
              <a:extLst>
                <a:ext uri="{FF2B5EF4-FFF2-40B4-BE49-F238E27FC236}">
                  <a16:creationId xmlns:a16="http://schemas.microsoft.com/office/drawing/2014/main" id="{A99A5F66-F942-4853-9E49-1F20DD029B73}"/>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5" name="Rectangle 8">
              <a:extLst>
                <a:ext uri="{FF2B5EF4-FFF2-40B4-BE49-F238E27FC236}">
                  <a16:creationId xmlns:a16="http://schemas.microsoft.com/office/drawing/2014/main" id="{C324A4F5-F846-4B2E-BF4A-FEDC9054142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1400" b="0" i="0" u="none" strike="noStrike" kern="1200" cap="none" spc="0" normalizeH="0" baseline="0" noProof="0" dirty="0">
                <a:ln>
                  <a:noFill/>
                </a:ln>
                <a:solidFill>
                  <a:srgbClr val="FF0000"/>
                </a:solidFill>
                <a:effectLst/>
                <a:uLnTx/>
                <a:uFillTx/>
                <a:latin typeface="Calibri" panose="020F0502020204030204" pitchFamily="34" charset="0"/>
                <a:ea typeface="+mn-ea"/>
                <a:cs typeface="Arial" panose="020B0604020202020204" pitchFamily="34" charset="0"/>
              </a:endParaRPr>
            </a:p>
          </p:txBody>
        </p:sp>
      </p:grpSp>
      <p:sp>
        <p:nvSpPr>
          <p:cNvPr id="27" name="Footer Placeholder 3">
            <a:extLst>
              <a:ext uri="{FF2B5EF4-FFF2-40B4-BE49-F238E27FC236}">
                <a16:creationId xmlns:a16="http://schemas.microsoft.com/office/drawing/2014/main" id="{A0D226FE-9771-4603-921E-FBDA850AC78B}"/>
              </a:ext>
            </a:extLst>
          </p:cNvPr>
          <p:cNvSpPr txBox="1">
            <a:spLocks/>
          </p:cNvSpPr>
          <p:nvPr/>
        </p:nvSpPr>
        <p:spPr>
          <a:xfrm>
            <a:off x="403479" y="6366124"/>
            <a:ext cx="8938955" cy="3385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2"/>
                </a:solidFill>
                <a:effectLst/>
                <a:uLnTx/>
                <a:uFillTx/>
                <a:latin typeface="Calibri" panose="020F0502020204030204"/>
                <a:ea typeface="+mn-ea"/>
                <a:cs typeface="Arial" panose="020B0604020202020204" pitchFamily="34" charset="0"/>
              </a:rPr>
              <a:t>Berek. Ann Oncol. 2018;29:1784.</a:t>
            </a:r>
          </a:p>
        </p:txBody>
      </p:sp>
    </p:spTree>
    <p:custDataLst>
      <p:tags r:id="rId1"/>
    </p:custDataLst>
    <p:extLst>
      <p:ext uri="{BB962C8B-B14F-4D97-AF65-F5344CB8AC3E}">
        <p14:creationId xmlns:p14="http://schemas.microsoft.com/office/powerpoint/2010/main" val="26010447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EC1698C-7549-40A8-9F33-E849D9C42429}"/>
              </a:ext>
            </a:extLst>
          </p:cNvPr>
          <p:cNvSpPr>
            <a:spLocks noGrp="1"/>
          </p:cNvSpPr>
          <p:nvPr>
            <p:ph type="title"/>
          </p:nvPr>
        </p:nvSpPr>
        <p:spPr/>
        <p:txBody>
          <a:bodyPr/>
          <a:lstStyle/>
          <a:p>
            <a:r>
              <a:rPr lang="en-US" dirty="0"/>
              <a:t>First-line Maintenance Therapy</a:t>
            </a:r>
          </a:p>
        </p:txBody>
      </p:sp>
    </p:spTree>
    <p:extLst>
      <p:ext uri="{BB962C8B-B14F-4D97-AF65-F5344CB8AC3E}">
        <p14:creationId xmlns:p14="http://schemas.microsoft.com/office/powerpoint/2010/main" val="10798938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altLang="en-US" dirty="0"/>
              <a:t>SOLO1: Olaparib vs Placebo as First-line Maintenance in Ovarian Cancer With </a:t>
            </a:r>
            <a:r>
              <a:rPr lang="en-US" altLang="en-US" i="1" dirty="0"/>
              <a:t>BRCA</a:t>
            </a:r>
            <a:r>
              <a:rPr lang="en-US" altLang="en-US" dirty="0"/>
              <a:t> Mutation</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573951" y="2641420"/>
            <a:ext cx="2904808"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newly diagnosed, FIGO stage III/IV, high-grade serous or endometroid ovarian, primary peritoneal, or fallopian tub cancer, germline or somatic </a:t>
            </a:r>
            <a:r>
              <a:rPr kumimoji="0" lang="en-GB"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BRCA </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mutation; ECOG PS 0/1; cytoreductive surgery; and CR/PR to platinum-based CT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391)</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1" name="Rectangle 46">
            <a:extLst>
              <a:ext uri="{FF2B5EF4-FFF2-40B4-BE49-F238E27FC236}">
                <a16:creationId xmlns:a16="http://schemas.microsoft.com/office/drawing/2014/main" id="{937A8B82-B1A2-4F68-B7FF-D7788F4B7C74}"/>
              </a:ext>
            </a:extLst>
          </p:cNvPr>
          <p:cNvSpPr>
            <a:spLocks noChangeArrowheads="1"/>
          </p:cNvSpPr>
          <p:nvPr/>
        </p:nvSpPr>
        <p:spPr bwMode="auto">
          <a:xfrm>
            <a:off x="8943791" y="3016715"/>
            <a:ext cx="253841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Treatment until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PD or NED at 2 yrs; treatment continued beyond 2 yrs if PR</a:t>
            </a: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4729397" y="2681676"/>
            <a:ext cx="3790950" cy="82295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Olaparib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300 mg BID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260)</a:t>
            </a: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4729397" y="3787335"/>
            <a:ext cx="3790950" cy="8340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131)</a:t>
            </a:r>
          </a:p>
        </p:txBody>
      </p:sp>
      <p:sp>
        <p:nvSpPr>
          <p:cNvPr id="19466" name="Line 52">
            <a:extLst>
              <a:ext uri="{FF2B5EF4-FFF2-40B4-BE49-F238E27FC236}">
                <a16:creationId xmlns:a16="http://schemas.microsoft.com/office/drawing/2014/main" id="{809AEC4D-D360-4462-B28D-A44E89AF0366}"/>
              </a:ext>
            </a:extLst>
          </p:cNvPr>
          <p:cNvSpPr>
            <a:spLocks noChangeShapeType="1"/>
          </p:cNvSpPr>
          <p:nvPr/>
        </p:nvSpPr>
        <p:spPr bwMode="auto">
          <a:xfrm>
            <a:off x="8621945" y="3631895"/>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3552406" y="3837525"/>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3552406" y="3034102"/>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19" name="Group 7">
            <a:extLst>
              <a:ext uri="{FF2B5EF4-FFF2-40B4-BE49-F238E27FC236}">
                <a16:creationId xmlns:a16="http://schemas.microsoft.com/office/drawing/2014/main" id="{1C71F672-C732-4354-B0A8-68B6F59E7D09}"/>
              </a:ext>
            </a:extLst>
          </p:cNvPr>
          <p:cNvGrpSpPr>
            <a:grpSpLocks/>
          </p:cNvGrpSpPr>
          <p:nvPr/>
        </p:nvGrpSpPr>
        <p:grpSpPr bwMode="auto">
          <a:xfrm>
            <a:off x="9389569" y="6216652"/>
            <a:ext cx="2488502" cy="447822"/>
            <a:chOff x="9527309" y="3551529"/>
            <a:chExt cx="2488502" cy="448324"/>
          </a:xfrm>
        </p:grpSpPr>
        <p:pic>
          <p:nvPicPr>
            <p:cNvPr id="20" name="Picture 9">
              <a:extLst>
                <a:ext uri="{FF2B5EF4-FFF2-40B4-BE49-F238E27FC236}">
                  <a16:creationId xmlns:a16="http://schemas.microsoft.com/office/drawing/2014/main" id="{AAC37539-5F68-4ED9-8188-E6C146B4236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1" name="Rectangle 8">
              <a:extLst>
                <a:ext uri="{FF2B5EF4-FFF2-40B4-BE49-F238E27FC236}">
                  <a16:creationId xmlns:a16="http://schemas.microsoft.com/office/drawing/2014/main" id="{D7A84B76-E893-4798-99CB-43F1343A8F6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7" name="Line 54">
            <a:extLst>
              <a:ext uri="{FF2B5EF4-FFF2-40B4-BE49-F238E27FC236}">
                <a16:creationId xmlns:a16="http://schemas.microsoft.com/office/drawing/2014/main" id="{896E25DD-4F42-4EDA-88A7-EB68BA95F1A3}"/>
              </a:ext>
            </a:extLst>
          </p:cNvPr>
          <p:cNvSpPr>
            <a:spLocks noChangeShapeType="1"/>
          </p:cNvSpPr>
          <p:nvPr/>
        </p:nvSpPr>
        <p:spPr bwMode="auto">
          <a:xfrm>
            <a:off x="3888003" y="2621162"/>
            <a:ext cx="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 name="Text Box 45">
            <a:extLst>
              <a:ext uri="{FF2B5EF4-FFF2-40B4-BE49-F238E27FC236}">
                <a16:creationId xmlns:a16="http://schemas.microsoft.com/office/drawing/2014/main" id="{735D8BE8-B975-49E8-B933-EEF8A3152816}"/>
              </a:ext>
            </a:extLst>
          </p:cNvPr>
          <p:cNvSpPr txBox="1">
            <a:spLocks noChangeArrowheads="1"/>
          </p:cNvSpPr>
          <p:nvPr/>
        </p:nvSpPr>
        <p:spPr bwMode="auto">
          <a:xfrm>
            <a:off x="1670319" y="2127679"/>
            <a:ext cx="43864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response to platinum-based CT</a:t>
            </a:r>
            <a:endPar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 name="Content Placeholder 2">
            <a:extLst>
              <a:ext uri="{FF2B5EF4-FFF2-40B4-BE49-F238E27FC236}">
                <a16:creationId xmlns:a16="http://schemas.microsoft.com/office/drawing/2014/main" id="{ED252BF3-38DB-42F2-9508-B7B5675B75FB}"/>
              </a:ext>
            </a:extLst>
          </p:cNvPr>
          <p:cNvSpPr txBox="1">
            <a:spLocks/>
          </p:cNvSpPr>
          <p:nvPr/>
        </p:nvSpPr>
        <p:spPr>
          <a:xfrm>
            <a:off x="604675" y="1510523"/>
            <a:ext cx="10877529" cy="507738"/>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Randomized, double-blind, placebo-controlled, multicenter phase III trial</a:t>
            </a:r>
          </a:p>
        </p:txBody>
      </p:sp>
      <p:sp>
        <p:nvSpPr>
          <p:cNvPr id="23" name="Content Placeholder 2">
            <a:extLst>
              <a:ext uri="{FF2B5EF4-FFF2-40B4-BE49-F238E27FC236}">
                <a16:creationId xmlns:a16="http://schemas.microsoft.com/office/drawing/2014/main" id="{870CFBE1-8831-479E-A448-9832B227E12D}"/>
              </a:ext>
            </a:extLst>
          </p:cNvPr>
          <p:cNvSpPr txBox="1">
            <a:spLocks/>
          </p:cNvSpPr>
          <p:nvPr/>
        </p:nvSpPr>
        <p:spPr>
          <a:xfrm>
            <a:off x="604675" y="5206532"/>
            <a:ext cx="11372985" cy="507738"/>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investigator-assessed PFS (RECIST 1.1)</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PFS by BICR, PFS2, OS, TSST or death, HRQoL (FACT-O TOI score)</a:t>
            </a:r>
          </a:p>
        </p:txBody>
      </p:sp>
      <p:sp>
        <p:nvSpPr>
          <p:cNvPr id="24" name="Text Box 15">
            <a:extLst>
              <a:ext uri="{FF2B5EF4-FFF2-40B4-BE49-F238E27FC236}">
                <a16:creationId xmlns:a16="http://schemas.microsoft.com/office/drawing/2014/main" id="{1DE4DC6B-277D-4F4E-9461-5D0536E4336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Moore. NEJM. 2018;379:2495.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5" name="Text Box 45">
            <a:extLst>
              <a:ext uri="{FF2B5EF4-FFF2-40B4-BE49-F238E27FC236}">
                <a16:creationId xmlns:a16="http://schemas.microsoft.com/office/drawing/2014/main" id="{705004BF-7BED-4465-890B-6FD799B7CE07}"/>
              </a:ext>
            </a:extLst>
          </p:cNvPr>
          <p:cNvSpPr txBox="1">
            <a:spLocks noChangeArrowheads="1"/>
          </p:cNvSpPr>
          <p:nvPr/>
        </p:nvSpPr>
        <p:spPr bwMode="auto">
          <a:xfrm>
            <a:off x="3392819" y="3454850"/>
            <a:ext cx="14703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Randomized 2:1</a:t>
            </a:r>
            <a:endPar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937A29F-6D4C-EB49-9D75-879DC51BBA44}"/>
              </a:ext>
            </a:extLst>
          </p:cNvPr>
          <p:cNvSpPr>
            <a:spLocks noGrp="1"/>
          </p:cNvSpPr>
          <p:nvPr>
            <p:ph type="title"/>
          </p:nvPr>
        </p:nvSpPr>
        <p:spPr/>
        <p:txBody>
          <a:bodyPr>
            <a:noAutofit/>
          </a:bodyPr>
          <a:lstStyle/>
          <a:p>
            <a:r>
              <a:rPr lang="en-US" dirty="0"/>
              <a:t>SOLO1: Baseline Characteristics</a:t>
            </a:r>
            <a:endParaRPr lang="en-GB" dirty="0"/>
          </a:p>
        </p:txBody>
      </p:sp>
      <p:grpSp>
        <p:nvGrpSpPr>
          <p:cNvPr id="10" name="Group 7">
            <a:extLst>
              <a:ext uri="{FF2B5EF4-FFF2-40B4-BE49-F238E27FC236}">
                <a16:creationId xmlns:a16="http://schemas.microsoft.com/office/drawing/2014/main" id="{DD001BBF-DEA0-44DE-A207-9C686F594306}"/>
              </a:ext>
            </a:extLst>
          </p:cNvPr>
          <p:cNvGrpSpPr>
            <a:grpSpLocks/>
          </p:cNvGrpSpPr>
          <p:nvPr/>
        </p:nvGrpSpPr>
        <p:grpSpPr bwMode="auto">
          <a:xfrm>
            <a:off x="9389569" y="6216652"/>
            <a:ext cx="2488502" cy="447822"/>
            <a:chOff x="9527309" y="3551529"/>
            <a:chExt cx="2488502" cy="448324"/>
          </a:xfrm>
        </p:grpSpPr>
        <p:pic>
          <p:nvPicPr>
            <p:cNvPr id="11" name="Picture 9">
              <a:extLst>
                <a:ext uri="{FF2B5EF4-FFF2-40B4-BE49-F238E27FC236}">
                  <a16:creationId xmlns:a16="http://schemas.microsoft.com/office/drawing/2014/main" id="{947B6CB0-DBF4-4374-B632-59D202F8382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 name="Rectangle 8">
              <a:extLst>
                <a:ext uri="{FF2B5EF4-FFF2-40B4-BE49-F238E27FC236}">
                  <a16:creationId xmlns:a16="http://schemas.microsoft.com/office/drawing/2014/main" id="{475588C4-22F1-4162-B053-C0316627E46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FF0000"/>
                </a:solidFill>
                <a:effectLst/>
                <a:uLnTx/>
                <a:uFillTx/>
                <a:latin typeface="Calibri" panose="020F0502020204030204" pitchFamily="34" charset="0"/>
                <a:ea typeface="+mn-ea"/>
                <a:cs typeface="Arial" panose="020B0604020202020204" pitchFamily="34" charset="0"/>
              </a:endParaRPr>
            </a:p>
          </p:txBody>
        </p:sp>
      </p:grpSp>
      <p:graphicFrame>
        <p:nvGraphicFramePr>
          <p:cNvPr id="2" name="Group 32">
            <a:extLst>
              <a:ext uri="{FF2B5EF4-FFF2-40B4-BE49-F238E27FC236}">
                <a16:creationId xmlns:a16="http://schemas.microsoft.com/office/drawing/2014/main" id="{45817607-E23A-4EC3-9972-94340300C36E}"/>
              </a:ext>
            </a:extLst>
          </p:cNvPr>
          <p:cNvGraphicFramePr>
            <a:graphicFrameLocks noGrp="1"/>
          </p:cNvGraphicFramePr>
          <p:nvPr>
            <p:extLst>
              <p:ext uri="{D42A27DB-BD31-4B8C-83A1-F6EECF244321}">
                <p14:modId xmlns:p14="http://schemas.microsoft.com/office/powerpoint/2010/main" val="3611244760"/>
              </p:ext>
            </p:extLst>
          </p:nvPr>
        </p:nvGraphicFramePr>
        <p:xfrm>
          <a:off x="495300" y="1598198"/>
          <a:ext cx="11255515" cy="4602480"/>
        </p:xfrm>
        <a:graphic>
          <a:graphicData uri="http://schemas.openxmlformats.org/drawingml/2006/table">
            <a:tbl>
              <a:tblPr/>
              <a:tblGrid>
                <a:gridCol w="5413084">
                  <a:extLst>
                    <a:ext uri="{9D8B030D-6E8A-4147-A177-3AD203B41FA5}">
                      <a16:colId xmlns:a16="http://schemas.microsoft.com/office/drawing/2014/main" val="20000"/>
                    </a:ext>
                  </a:extLst>
                </a:gridCol>
                <a:gridCol w="2940081">
                  <a:extLst>
                    <a:ext uri="{9D8B030D-6E8A-4147-A177-3AD203B41FA5}">
                      <a16:colId xmlns:a16="http://schemas.microsoft.com/office/drawing/2014/main" val="20001"/>
                    </a:ext>
                  </a:extLst>
                </a:gridCol>
                <a:gridCol w="2902350">
                  <a:extLst>
                    <a:ext uri="{9D8B030D-6E8A-4147-A177-3AD203B41FA5}">
                      <a16:colId xmlns:a16="http://schemas.microsoft.com/office/drawing/2014/main" val="20002"/>
                    </a:ext>
                  </a:extLst>
                </a:gridCol>
              </a:tblGrid>
              <a:tr h="264018">
                <a:tc>
                  <a:txBody>
                    <a:bodyPr/>
                    <a:lstStyle/>
                    <a:p>
                      <a:r>
                        <a:rPr lang="en-US" sz="1400" b="1" dirty="0">
                          <a:latin typeface="Calibri" panose="020F0502020204030204" pitchFamily="34" charset="0"/>
                          <a:cs typeface="Calibri" panose="020F0502020204030204" pitchFamily="34" charset="0"/>
                        </a:rPr>
                        <a:t>Characteristic</a:t>
                      </a:r>
                      <a:r>
                        <a:rPr lang="en-US" sz="1400" b="1" baseline="30000" dirty="0">
                          <a:latin typeface="Calibri" panose="020F0502020204030204" pitchFamily="34" charset="0"/>
                          <a:cs typeface="Calibri" panose="020F0502020204030204" pitchFamily="34" charset="0"/>
                        </a:rPr>
                        <a:t>[1,2]</a:t>
                      </a:r>
                      <a:endParaRPr lang="en-US" sz="1400" b="1" dirty="0">
                        <a:latin typeface="Calibri" panose="020F0502020204030204" pitchFamily="34" charset="0"/>
                        <a:cs typeface="Calibri" panose="020F0502020204030204" pitchFamily="34" charset="0"/>
                      </a:endParaRP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algn="ctr">
                        <a:lnSpc>
                          <a:spcPct val="100000"/>
                        </a:lnSpc>
                        <a:spcAft>
                          <a:spcPts val="0"/>
                        </a:spcAft>
                      </a:pPr>
                      <a:r>
                        <a:rPr lang="en-US" sz="1400" b="1" dirty="0">
                          <a:effectLst/>
                          <a:latin typeface="Calibri" panose="020F0502020204030204" pitchFamily="34" charset="0"/>
                          <a:cs typeface="Calibri" panose="020F0502020204030204" pitchFamily="34" charset="0"/>
                        </a:rPr>
                        <a:t>Olaparib (n = 260)</a:t>
                      </a:r>
                      <a:endParaRPr lang="en-GB" sz="1400" b="1" dirty="0">
                        <a:effectLst/>
                        <a:latin typeface="Calibri" panose="020F0502020204030204" pitchFamily="34" charset="0"/>
                        <a:ea typeface="MS Mincho" panose="02020609040205080304" pitchFamily="49" charset="-128"/>
                        <a:cs typeface="Calibri" panose="020F0502020204030204" pitchFamily="34" charset="0"/>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algn="ctr">
                        <a:lnSpc>
                          <a:spcPct val="100000"/>
                        </a:lnSpc>
                        <a:spcAft>
                          <a:spcPts val="0"/>
                        </a:spcAft>
                      </a:pPr>
                      <a:r>
                        <a:rPr lang="en-US" sz="1400" b="1" dirty="0">
                          <a:effectLst/>
                          <a:latin typeface="Calibri" panose="020F0502020204030204" pitchFamily="34" charset="0"/>
                          <a:cs typeface="Calibri" panose="020F0502020204030204" pitchFamily="34" charset="0"/>
                        </a:rPr>
                        <a:t>Placebo (n = 131)</a:t>
                      </a:r>
                      <a:endParaRPr lang="en-GB" sz="1400" b="1" dirty="0">
                        <a:effectLst/>
                        <a:latin typeface="Calibri" panose="020F0502020204030204" pitchFamily="34" charset="0"/>
                        <a:ea typeface="MS Mincho" panose="02020609040205080304" pitchFamily="49" charset="-128"/>
                        <a:cs typeface="Calibri" panose="020F0502020204030204" pitchFamily="34" charset="0"/>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240017">
                <a:tc>
                  <a:txBody>
                    <a:bodyPr/>
                    <a:lstStyle/>
                    <a:p>
                      <a:r>
                        <a:rPr lang="en-US" sz="1400" dirty="0">
                          <a:solidFill>
                            <a:schemeClr val="bg1"/>
                          </a:solidFill>
                          <a:latin typeface="Calibri" panose="020F0502020204030204" pitchFamily="34" charset="0"/>
                          <a:cs typeface="Calibri" panose="020F0502020204030204" pitchFamily="34" charset="0"/>
                        </a:rPr>
                        <a:t>Median age, yrs (range)</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53.0 (29-82)</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53.0 (31-84)</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40017">
                <a:tc>
                  <a:txBody>
                    <a:bodyPr/>
                    <a:lstStyle/>
                    <a:p>
                      <a:r>
                        <a:rPr lang="en-US" sz="1400" dirty="0">
                          <a:solidFill>
                            <a:schemeClr val="bg1"/>
                          </a:solidFill>
                          <a:latin typeface="Calibri" panose="020F0502020204030204" pitchFamily="34" charset="0"/>
                          <a:cs typeface="Calibri" panose="020F0502020204030204" pitchFamily="34" charset="0"/>
                        </a:rPr>
                        <a:t>Histology: Serous/endometrial/mixed histology, n (%)</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246 (95)/9 (3)/5 (2)</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130 (99)/0/1 (1)</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40017">
                <a:tc>
                  <a:txBody>
                    <a:bodyPr/>
                    <a:lstStyle/>
                    <a:p>
                      <a:r>
                        <a:rPr lang="en-US" sz="1400" dirty="0">
                          <a:solidFill>
                            <a:schemeClr val="bg1"/>
                          </a:solidFill>
                          <a:latin typeface="Calibri" panose="020F0502020204030204" pitchFamily="34" charset="0"/>
                          <a:cs typeface="Calibri" panose="020F0502020204030204" pitchFamily="34" charset="0"/>
                        </a:rPr>
                        <a:t>FIGO stage III/IV, n (%)</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220 (85)/40 (15)</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105 (80)/26 (20)</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40017">
                <a:tc>
                  <a:txBody>
                    <a:bodyPr/>
                    <a:lstStyle/>
                    <a:p>
                      <a:r>
                        <a:rPr lang="en-US" sz="1400" dirty="0">
                          <a:solidFill>
                            <a:schemeClr val="bg1"/>
                          </a:solidFill>
                          <a:latin typeface="Calibri" panose="020F0502020204030204" pitchFamily="34" charset="0"/>
                          <a:cs typeface="Calibri" panose="020F0502020204030204" pitchFamily="34" charset="0"/>
                        </a:rPr>
                        <a:t>Mutated </a:t>
                      </a:r>
                      <a:r>
                        <a:rPr lang="en-US" sz="1400" i="1" dirty="0">
                          <a:solidFill>
                            <a:schemeClr val="bg1"/>
                          </a:solidFill>
                          <a:latin typeface="Calibri" panose="020F0502020204030204" pitchFamily="34" charset="0"/>
                          <a:cs typeface="Calibri" panose="020F0502020204030204" pitchFamily="34" charset="0"/>
                        </a:rPr>
                        <a:t>BRCA1/2/</a:t>
                      </a:r>
                      <a:r>
                        <a:rPr lang="en-US" sz="1400" dirty="0">
                          <a:solidFill>
                            <a:schemeClr val="bg1"/>
                          </a:solidFill>
                          <a:latin typeface="Calibri" panose="020F0502020204030204" pitchFamily="34" charset="0"/>
                          <a:cs typeface="Calibri" panose="020F0502020204030204" pitchFamily="34" charset="0"/>
                        </a:rPr>
                        <a:t>both, n (%)</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191 (73)/66 (25)/3 (1)</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91 (69)/40 (31)/0</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33409755"/>
                  </a:ext>
                </a:extLst>
              </a:tr>
              <a:tr h="240017">
                <a:tc>
                  <a:txBody>
                    <a:bodyPr/>
                    <a:lstStyle/>
                    <a:p>
                      <a:pPr marL="0" indent="0">
                        <a:buFont typeface="Arial" panose="020B0604020202020204" pitchFamily="34" charset="0"/>
                        <a:buNone/>
                      </a:pPr>
                      <a:r>
                        <a:rPr lang="en-US" sz="1400" dirty="0">
                          <a:solidFill>
                            <a:schemeClr val="bg1"/>
                          </a:solidFill>
                          <a:latin typeface="Calibri" panose="020F0502020204030204" pitchFamily="34" charset="0"/>
                          <a:cs typeface="Calibri" panose="020F0502020204030204" pitchFamily="34" charset="0"/>
                        </a:rPr>
                        <a:t>Upfront surgery, n 9%)</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indent="0" algn="ctr">
                        <a:buFont typeface="Arial" panose="020B0604020202020204" pitchFamily="34" charset="0"/>
                        <a:buNone/>
                      </a:pPr>
                      <a:r>
                        <a:rPr lang="en-US" sz="1400" dirty="0">
                          <a:solidFill>
                            <a:schemeClr val="bg1"/>
                          </a:solidFill>
                          <a:latin typeface="Calibri" panose="020F0502020204030204" pitchFamily="34" charset="0"/>
                          <a:cs typeface="Calibri" panose="020F0502020204030204" pitchFamily="34" charset="0"/>
                        </a:rPr>
                        <a:t>161 (61.9)</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indent="0" algn="ctr">
                        <a:buFont typeface="Arial" panose="020B0604020202020204" pitchFamily="34" charset="0"/>
                        <a:buNone/>
                      </a:pPr>
                      <a:r>
                        <a:rPr lang="en-US" sz="1400" dirty="0">
                          <a:solidFill>
                            <a:schemeClr val="bg1"/>
                          </a:solidFill>
                          <a:latin typeface="Calibri" panose="020F0502020204030204" pitchFamily="34" charset="0"/>
                          <a:cs typeface="Calibri" panose="020F0502020204030204" pitchFamily="34" charset="0"/>
                        </a:rPr>
                        <a:t>85 (64.9)</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83935639"/>
                  </a:ext>
                </a:extLst>
              </a:tr>
              <a:tr h="240017">
                <a:tc>
                  <a:txBody>
                    <a:bodyPr/>
                    <a:lstStyle/>
                    <a:p>
                      <a:pPr marL="285750" indent="-285750">
                        <a:buFont typeface="Wingdings" panose="05000000000000000000" pitchFamily="2" charset="2"/>
                        <a:buChar char="§"/>
                      </a:pPr>
                      <a:r>
                        <a:rPr lang="en-US" sz="1400" dirty="0">
                          <a:solidFill>
                            <a:schemeClr val="bg1"/>
                          </a:solidFill>
                          <a:latin typeface="Calibri" panose="020F0502020204030204" pitchFamily="34" charset="0"/>
                          <a:cs typeface="Calibri" panose="020F0502020204030204" pitchFamily="34" charset="0"/>
                        </a:rPr>
                        <a:t>Macroscopic disease: Residual/no residual/unknown</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indent="0" algn="ctr">
                        <a:buFont typeface="Arial" panose="020B0604020202020204" pitchFamily="34" charset="0"/>
                        <a:buNone/>
                      </a:pPr>
                      <a:r>
                        <a:rPr lang="en-US" sz="1400" dirty="0">
                          <a:solidFill>
                            <a:schemeClr val="bg1"/>
                          </a:solidFill>
                          <a:latin typeface="Calibri" panose="020F0502020204030204" pitchFamily="34" charset="0"/>
                          <a:cs typeface="Calibri" panose="020F0502020204030204" pitchFamily="34" charset="0"/>
                        </a:rPr>
                        <a:t>37 (23.0)/123 (76.4)/1 (0.6)</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indent="0" algn="ctr">
                        <a:buFont typeface="Arial" panose="020B0604020202020204" pitchFamily="34" charset="0"/>
                        <a:buNone/>
                      </a:pPr>
                      <a:r>
                        <a:rPr lang="en-US" sz="1400" dirty="0">
                          <a:solidFill>
                            <a:schemeClr val="bg1"/>
                          </a:solidFill>
                          <a:latin typeface="Calibri" panose="020F0502020204030204" pitchFamily="34" charset="0"/>
                          <a:cs typeface="Calibri" panose="020F0502020204030204" pitchFamily="34" charset="0"/>
                        </a:rPr>
                        <a:t>22 (25.9)/62 (72.9)/1 (1.2)</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70760064"/>
                  </a:ext>
                </a:extLst>
              </a:tr>
              <a:tr h="240017">
                <a:tc>
                  <a:txBody>
                    <a:bodyPr/>
                    <a:lstStyle/>
                    <a:p>
                      <a:pPr marL="0" indent="0">
                        <a:buFont typeface="Arial" panose="020B0604020202020204" pitchFamily="34" charset="0"/>
                        <a:buNone/>
                      </a:pPr>
                      <a:r>
                        <a:rPr lang="en-US" sz="1400" dirty="0">
                          <a:solidFill>
                            <a:schemeClr val="bg1"/>
                          </a:solidFill>
                          <a:latin typeface="Calibri" panose="020F0502020204030204" pitchFamily="34" charset="0"/>
                          <a:cs typeface="Calibri" panose="020F0502020204030204" pitchFamily="34" charset="0"/>
                        </a:rPr>
                        <a:t>Interval cytoreductive surgery, n (%)</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indent="0" algn="ctr">
                        <a:buFont typeface="Arial" panose="020B0604020202020204" pitchFamily="34" charset="0"/>
                        <a:buNone/>
                      </a:pPr>
                      <a:r>
                        <a:rPr lang="en-US" sz="1400" dirty="0">
                          <a:solidFill>
                            <a:schemeClr val="bg1"/>
                          </a:solidFill>
                          <a:latin typeface="Calibri" panose="020F0502020204030204" pitchFamily="34" charset="0"/>
                          <a:cs typeface="Calibri" panose="020F0502020204030204" pitchFamily="34" charset="0"/>
                        </a:rPr>
                        <a:t>94 (36.2)</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indent="0" algn="ctr">
                        <a:buFont typeface="Arial" panose="020B0604020202020204" pitchFamily="34" charset="0"/>
                        <a:buNone/>
                      </a:pPr>
                      <a:r>
                        <a:rPr lang="en-US" sz="1400" dirty="0">
                          <a:solidFill>
                            <a:schemeClr val="bg1"/>
                          </a:solidFill>
                          <a:latin typeface="Calibri" panose="020F0502020204030204" pitchFamily="34" charset="0"/>
                          <a:cs typeface="Calibri" panose="020F0502020204030204" pitchFamily="34" charset="0"/>
                        </a:rPr>
                        <a:t>43 (32.8)</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47272888"/>
                  </a:ext>
                </a:extLst>
              </a:tr>
              <a:tr h="240017">
                <a:tc>
                  <a:txBody>
                    <a:bodyPr/>
                    <a:lstStyle/>
                    <a:p>
                      <a:pPr marL="285750" indent="-285750">
                        <a:buFont typeface="Wingdings" panose="05000000000000000000" pitchFamily="2" charset="2"/>
                        <a:buChar char="§"/>
                      </a:pPr>
                      <a:r>
                        <a:rPr lang="en-US" sz="1400" dirty="0">
                          <a:solidFill>
                            <a:schemeClr val="bg1"/>
                          </a:solidFill>
                          <a:latin typeface="Calibri" panose="020F0502020204030204" pitchFamily="34" charset="0"/>
                          <a:cs typeface="Calibri" panose="020F0502020204030204" pitchFamily="34" charset="0"/>
                        </a:rPr>
                        <a:t>Residual/no residual macroscopic disease</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indent="0" algn="ctr">
                        <a:buFont typeface="Arial" panose="020B0604020202020204" pitchFamily="34" charset="0"/>
                        <a:buNone/>
                      </a:pPr>
                      <a:r>
                        <a:rPr lang="en-US" sz="1400" dirty="0">
                          <a:solidFill>
                            <a:schemeClr val="bg1"/>
                          </a:solidFill>
                          <a:latin typeface="Calibri" panose="020F0502020204030204" pitchFamily="34" charset="0"/>
                          <a:cs typeface="Calibri" panose="020F0502020204030204" pitchFamily="34" charset="0"/>
                        </a:rPr>
                        <a:t>18 (19.1)/76 (80.9)</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indent="0" algn="ctr">
                        <a:buFont typeface="Arial" panose="020B0604020202020204" pitchFamily="34" charset="0"/>
                        <a:buNone/>
                      </a:pPr>
                      <a:r>
                        <a:rPr lang="en-US" sz="1400" dirty="0">
                          <a:solidFill>
                            <a:schemeClr val="bg1"/>
                          </a:solidFill>
                          <a:latin typeface="Calibri" panose="020F0502020204030204" pitchFamily="34" charset="0"/>
                          <a:cs typeface="Calibri" panose="020F0502020204030204" pitchFamily="34" charset="0"/>
                        </a:rPr>
                        <a:t>7 (16.3)/36 (83.7)</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81580242"/>
                  </a:ext>
                </a:extLst>
              </a:tr>
              <a:tr h="240017">
                <a:tc>
                  <a:txBody>
                    <a:bodyPr/>
                    <a:lstStyle/>
                    <a:p>
                      <a:pPr marL="0" indent="0">
                        <a:buFont typeface="Arial" panose="020B0604020202020204" pitchFamily="34" charset="0"/>
                        <a:buNone/>
                      </a:pPr>
                      <a:r>
                        <a:rPr lang="en-US" sz="1400" dirty="0">
                          <a:solidFill>
                            <a:schemeClr val="bg1"/>
                          </a:solidFill>
                          <a:latin typeface="Calibri" panose="020F0502020204030204" pitchFamily="34" charset="0"/>
                          <a:cs typeface="Calibri" panose="020F0502020204030204" pitchFamily="34" charset="0"/>
                        </a:rPr>
                        <a:t>No surgery, n (%)</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indent="0" algn="ctr">
                        <a:buFont typeface="Arial" panose="020B0604020202020204" pitchFamily="34" charset="0"/>
                        <a:buNone/>
                      </a:pPr>
                      <a:r>
                        <a:rPr lang="en-US" sz="1400" dirty="0">
                          <a:solidFill>
                            <a:schemeClr val="bg1"/>
                          </a:solidFill>
                          <a:latin typeface="Calibri" panose="020F0502020204030204" pitchFamily="34" charset="0"/>
                          <a:cs typeface="Calibri" panose="020F0502020204030204" pitchFamily="34" charset="0"/>
                        </a:rPr>
                        <a:t>4 (1.5)</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indent="0" algn="ctr">
                        <a:buFont typeface="Arial" panose="020B0604020202020204" pitchFamily="34" charset="0"/>
                        <a:buNone/>
                      </a:pPr>
                      <a:r>
                        <a:rPr lang="en-US" sz="1400" dirty="0">
                          <a:solidFill>
                            <a:schemeClr val="bg1"/>
                          </a:solidFill>
                          <a:latin typeface="Calibri" panose="020F0502020204030204" pitchFamily="34" charset="0"/>
                          <a:cs typeface="Calibri" panose="020F0502020204030204" pitchFamily="34" charset="0"/>
                        </a:rPr>
                        <a:t>3 92.3)</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69612254"/>
                  </a:ext>
                </a:extLst>
              </a:tr>
              <a:tr h="240017">
                <a:tc>
                  <a:txBody>
                    <a:bodyPr/>
                    <a:lstStyle/>
                    <a:p>
                      <a:pPr marL="0" indent="0">
                        <a:buFont typeface="Arial" panose="020B0604020202020204" pitchFamily="34" charset="0"/>
                        <a:buNone/>
                      </a:pPr>
                      <a:r>
                        <a:rPr lang="en-US" sz="1400" dirty="0">
                          <a:solidFill>
                            <a:schemeClr val="bg1"/>
                          </a:solidFill>
                          <a:latin typeface="Calibri" panose="020F0502020204030204" pitchFamily="34" charset="0"/>
                          <a:cs typeface="Calibri" panose="020F0502020204030204" pitchFamily="34" charset="0"/>
                        </a:rPr>
                        <a:t>No. of cycles platinum chemo, n (%)</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indent="0" algn="ctr">
                        <a:buFont typeface="Arial" panose="020B0604020202020204" pitchFamily="34" charset="0"/>
                        <a:buNone/>
                      </a:pPr>
                      <a:endParaRPr lang="en-US" sz="1400" dirty="0">
                        <a:solidFill>
                          <a:schemeClr val="bg1"/>
                        </a:solidFill>
                        <a:latin typeface="Calibri" panose="020F0502020204030204" pitchFamily="34" charset="0"/>
                        <a:cs typeface="Calibri" panose="020F0502020204030204" pitchFamily="34" charset="0"/>
                      </a:endParaRP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indent="0" algn="ctr">
                        <a:buFont typeface="Arial" panose="020B0604020202020204" pitchFamily="34" charset="0"/>
                        <a:buNone/>
                      </a:pPr>
                      <a:endParaRPr lang="en-US" sz="1400" dirty="0">
                        <a:solidFill>
                          <a:schemeClr val="bg1"/>
                        </a:solidFill>
                        <a:latin typeface="Calibri" panose="020F0502020204030204" pitchFamily="34" charset="0"/>
                        <a:cs typeface="Calibri" panose="020F0502020204030204" pitchFamily="34" charset="0"/>
                      </a:endParaRP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94241945"/>
                  </a:ext>
                </a:extLst>
              </a:tr>
              <a:tr h="240017">
                <a:tc>
                  <a:txBody>
                    <a:bodyPr/>
                    <a:lstStyle/>
                    <a:p>
                      <a:pPr marL="285750" indent="-285750">
                        <a:buFont typeface="Wingdings" panose="05000000000000000000" pitchFamily="2" charset="2"/>
                        <a:buChar char="§"/>
                      </a:pPr>
                      <a:r>
                        <a:rPr lang="en-US" sz="1400" dirty="0">
                          <a:solidFill>
                            <a:schemeClr val="bg1"/>
                          </a:solidFill>
                          <a:latin typeface="Calibri" panose="020F0502020204030204" pitchFamily="34" charset="0"/>
                          <a:cs typeface="Calibri" panose="020F0502020204030204" pitchFamily="34" charset="0"/>
                        </a:rPr>
                        <a:t>4/5/6</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indent="0" algn="ctr">
                        <a:buFont typeface="Arial" panose="020B0604020202020204" pitchFamily="34" charset="0"/>
                        <a:buNone/>
                      </a:pPr>
                      <a:r>
                        <a:rPr lang="en-US" sz="1400" dirty="0">
                          <a:solidFill>
                            <a:schemeClr val="bg1"/>
                          </a:solidFill>
                          <a:latin typeface="Calibri" panose="020F0502020204030204" pitchFamily="34" charset="0"/>
                          <a:cs typeface="Calibri" panose="020F0502020204030204" pitchFamily="34" charset="0"/>
                        </a:rPr>
                        <a:t>2 (0.8)/2 (0.8)/198 (76.2)</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indent="0" algn="ctr">
                        <a:buFont typeface="Arial" panose="020B0604020202020204" pitchFamily="34" charset="0"/>
                        <a:buNone/>
                      </a:pPr>
                      <a:r>
                        <a:rPr lang="en-US" sz="1400" dirty="0">
                          <a:solidFill>
                            <a:schemeClr val="bg1"/>
                          </a:solidFill>
                          <a:latin typeface="Calibri" panose="020F0502020204030204" pitchFamily="34" charset="0"/>
                          <a:cs typeface="Calibri" panose="020F0502020204030204" pitchFamily="34" charset="0"/>
                        </a:rPr>
                        <a:t>0/1 (0.8)/106 (80.9)</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67184252"/>
                  </a:ext>
                </a:extLst>
              </a:tr>
              <a:tr h="240017">
                <a:tc>
                  <a:txBody>
                    <a:bodyPr/>
                    <a:lstStyle/>
                    <a:p>
                      <a:pPr marL="285750" indent="-285750">
                        <a:buFont typeface="Wingdings" panose="05000000000000000000" pitchFamily="2" charset="2"/>
                        <a:buChar char="§"/>
                      </a:pPr>
                      <a:r>
                        <a:rPr lang="en-US" sz="1400" dirty="0">
                          <a:solidFill>
                            <a:schemeClr val="bg1"/>
                          </a:solidFill>
                          <a:latin typeface="Calibri" panose="020F0502020204030204" pitchFamily="34" charset="0"/>
                          <a:cs typeface="Calibri" panose="020F0502020204030204" pitchFamily="34" charset="0"/>
                        </a:rPr>
                        <a:t>7/8/9</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indent="0" algn="ctr">
                        <a:buFont typeface="Arial" panose="020B0604020202020204" pitchFamily="34" charset="0"/>
                        <a:buNone/>
                      </a:pPr>
                      <a:r>
                        <a:rPr lang="en-US" sz="1400" dirty="0">
                          <a:solidFill>
                            <a:schemeClr val="bg1"/>
                          </a:solidFill>
                          <a:latin typeface="Calibri" panose="020F0502020204030204" pitchFamily="34" charset="0"/>
                          <a:cs typeface="Calibri" panose="020F0502020204030204" pitchFamily="34" charset="0"/>
                        </a:rPr>
                        <a:t>17 (6.5)/18 (6.9)/23 (8.8)</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indent="0" algn="ctr">
                        <a:buFont typeface="Arial" panose="020B0604020202020204" pitchFamily="34" charset="0"/>
                        <a:buNone/>
                      </a:pPr>
                      <a:r>
                        <a:rPr lang="en-US" sz="1400" dirty="0">
                          <a:solidFill>
                            <a:schemeClr val="bg1"/>
                          </a:solidFill>
                          <a:latin typeface="Calibri" panose="020F0502020204030204" pitchFamily="34" charset="0"/>
                          <a:cs typeface="Calibri" panose="020F0502020204030204" pitchFamily="34" charset="0"/>
                        </a:rPr>
                        <a:t>10 (7.6)/7 (5.3)/7 (5.3)</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22628537"/>
                  </a:ext>
                </a:extLst>
              </a:tr>
              <a:tr h="240017">
                <a:tc>
                  <a:txBody>
                    <a:bodyPr/>
                    <a:lstStyle/>
                    <a:p>
                      <a:r>
                        <a:rPr lang="en-US" sz="1400" dirty="0">
                          <a:solidFill>
                            <a:schemeClr val="bg1"/>
                          </a:solidFill>
                          <a:latin typeface="Calibri" panose="020F0502020204030204" pitchFamily="34" charset="0"/>
                          <a:cs typeface="Calibri" panose="020F0502020204030204" pitchFamily="34" charset="0"/>
                        </a:rPr>
                        <a:t>Clinical CR, n (%)</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indent="0" algn="ctr">
                        <a:buFont typeface="Arial" panose="020B0604020202020204" pitchFamily="34" charset="0"/>
                        <a:buNone/>
                      </a:pPr>
                      <a:r>
                        <a:rPr lang="en-US" sz="1400" dirty="0">
                          <a:solidFill>
                            <a:schemeClr val="bg1"/>
                          </a:solidFill>
                          <a:latin typeface="Calibri" panose="020F0502020204030204" pitchFamily="34" charset="0"/>
                          <a:cs typeface="Calibri" panose="020F0502020204030204" pitchFamily="34" charset="0"/>
                        </a:rPr>
                        <a:t>213 (82)</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indent="0" algn="ctr">
                        <a:buFont typeface="Arial" panose="020B0604020202020204" pitchFamily="34" charset="0"/>
                        <a:buNone/>
                      </a:pPr>
                      <a:r>
                        <a:rPr lang="en-US" sz="1400" dirty="0">
                          <a:solidFill>
                            <a:schemeClr val="bg1"/>
                          </a:solidFill>
                          <a:latin typeface="Calibri" panose="020F0502020204030204" pitchFamily="34" charset="0"/>
                          <a:cs typeface="Calibri" panose="020F0502020204030204" pitchFamily="34" charset="0"/>
                        </a:rPr>
                        <a:t>107 (82)</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83532573"/>
                  </a:ext>
                </a:extLst>
              </a:tr>
              <a:tr h="240017">
                <a:tc>
                  <a:txBody>
                    <a:bodyPr/>
                    <a:lstStyle/>
                    <a:p>
                      <a:r>
                        <a:rPr lang="en-US" sz="1400" dirty="0">
                          <a:solidFill>
                            <a:schemeClr val="bg1"/>
                          </a:solidFill>
                          <a:latin typeface="Calibri" panose="020F0502020204030204" pitchFamily="34" charset="0"/>
                          <a:cs typeface="Calibri" panose="020F0502020204030204" pitchFamily="34" charset="0"/>
                        </a:rPr>
                        <a:t>Partial response, n (%)</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indent="0" algn="ctr">
                        <a:buFont typeface="Arial" panose="020B0604020202020204" pitchFamily="34" charset="0"/>
                        <a:buNone/>
                      </a:pPr>
                      <a:r>
                        <a:rPr lang="en-US" sz="1400" dirty="0">
                          <a:solidFill>
                            <a:schemeClr val="bg1"/>
                          </a:solidFill>
                          <a:latin typeface="Calibri" panose="020F0502020204030204" pitchFamily="34" charset="0"/>
                          <a:cs typeface="Calibri" panose="020F0502020204030204" pitchFamily="34" charset="0"/>
                        </a:rPr>
                        <a:t>47 (18)</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indent="0" algn="ctr">
                        <a:buFont typeface="Arial" panose="020B0604020202020204" pitchFamily="34" charset="0"/>
                        <a:buNone/>
                      </a:pPr>
                      <a:r>
                        <a:rPr lang="en-US" sz="1400" dirty="0">
                          <a:solidFill>
                            <a:schemeClr val="bg1"/>
                          </a:solidFill>
                          <a:latin typeface="Calibri" panose="020F0502020204030204" pitchFamily="34" charset="0"/>
                          <a:cs typeface="Calibri" panose="020F0502020204030204" pitchFamily="34" charset="0"/>
                        </a:rPr>
                        <a:t>24 (18)</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19981553"/>
                  </a:ext>
                </a:extLst>
              </a:tr>
            </a:tbl>
          </a:graphicData>
        </a:graphic>
      </p:graphicFrame>
      <p:sp>
        <p:nvSpPr>
          <p:cNvPr id="3" name="Text Box 15">
            <a:extLst>
              <a:ext uri="{FF2B5EF4-FFF2-40B4-BE49-F238E27FC236}">
                <a16:creationId xmlns:a16="http://schemas.microsoft.com/office/drawing/2014/main" id="{2F7E88DB-099E-4AFC-8D95-080EF3FE7EF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Moore. NEJM. 2018;379:2495. 2. Mathews. ASCO 2019. Abstr 5541.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7190750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Table 14">
            <a:extLst>
              <a:ext uri="{FF2B5EF4-FFF2-40B4-BE49-F238E27FC236}">
                <a16:creationId xmlns:a16="http://schemas.microsoft.com/office/drawing/2014/main" id="{C1F0CB2D-F08D-4E0D-B085-0BDC3204E6C4}"/>
              </a:ext>
            </a:extLst>
          </p:cNvPr>
          <p:cNvGraphicFramePr>
            <a:graphicFrameLocks noGrp="1"/>
          </p:cNvGraphicFramePr>
          <p:nvPr>
            <p:extLst>
              <p:ext uri="{D42A27DB-BD31-4B8C-83A1-F6EECF244321}">
                <p14:modId xmlns:p14="http://schemas.microsoft.com/office/powerpoint/2010/main" val="3696011358"/>
              </p:ext>
            </p:extLst>
          </p:nvPr>
        </p:nvGraphicFramePr>
        <p:xfrm>
          <a:off x="6527093" y="1493436"/>
          <a:ext cx="5202064" cy="2214880"/>
        </p:xfrm>
        <a:graphic>
          <a:graphicData uri="http://schemas.openxmlformats.org/drawingml/2006/table">
            <a:tbl>
              <a:tblPr firstRow="1" bandRow="1">
                <a:tableStyleId>{B301B821-A1FF-4177-AEE7-76D212191A09}</a:tableStyleId>
              </a:tblPr>
              <a:tblGrid>
                <a:gridCol w="2802064">
                  <a:extLst>
                    <a:ext uri="{9D8B030D-6E8A-4147-A177-3AD203B41FA5}">
                      <a16:colId xmlns:a16="http://schemas.microsoft.com/office/drawing/2014/main" val="2244434444"/>
                    </a:ext>
                  </a:extLst>
                </a:gridCol>
                <a:gridCol w="1200000">
                  <a:extLst>
                    <a:ext uri="{9D8B030D-6E8A-4147-A177-3AD203B41FA5}">
                      <a16:colId xmlns:a16="http://schemas.microsoft.com/office/drawing/2014/main" val="3804996999"/>
                    </a:ext>
                  </a:extLst>
                </a:gridCol>
                <a:gridCol w="1200000">
                  <a:extLst>
                    <a:ext uri="{9D8B030D-6E8A-4147-A177-3AD203B41FA5}">
                      <a16:colId xmlns:a16="http://schemas.microsoft.com/office/drawing/2014/main" val="227492736"/>
                    </a:ext>
                  </a:extLst>
                </a:gridCol>
              </a:tblGrid>
              <a:tr h="568960">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lang="en-NZ" sz="1400" b="0" kern="1200" dirty="0">
                        <a:solidFill>
                          <a:sysClr val="windowText" lastClr="000000"/>
                        </a:solidFill>
                        <a:latin typeface="Calibri" panose="020F0502020204030204" pitchFamily="34" charset="0"/>
                        <a:ea typeface="+mn-ea"/>
                        <a:cs typeface="Calibri" panose="020F0502020204030204" pitchFamily="34" charset="0"/>
                      </a:endParaRPr>
                    </a:p>
                  </a:txBody>
                  <a:tcPr marL="121920" marR="121920" marT="60960" marB="60960" anchor="b">
                    <a:lnL w="12700" cmpd="sng">
                      <a:noFill/>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NZ" sz="1400" dirty="0">
                          <a:solidFill>
                            <a:sysClr val="windowText" lastClr="000000"/>
                          </a:solidFill>
                          <a:latin typeface="Calibri" panose="020F0502020204030204" pitchFamily="34" charset="0"/>
                          <a:cs typeface="Calibri" panose="020F0502020204030204" pitchFamily="34" charset="0"/>
                        </a:rPr>
                        <a:t>Olaparib</a:t>
                      </a:r>
                      <a:br>
                        <a:rPr lang="en-NZ" sz="1400" dirty="0">
                          <a:solidFill>
                            <a:sysClr val="windowText" lastClr="000000"/>
                          </a:solidFill>
                          <a:latin typeface="Calibri" panose="020F0502020204030204" pitchFamily="34" charset="0"/>
                          <a:cs typeface="Calibri" panose="020F0502020204030204" pitchFamily="34" charset="0"/>
                        </a:rPr>
                      </a:br>
                      <a:r>
                        <a:rPr lang="en-NZ" sz="1400" dirty="0">
                          <a:solidFill>
                            <a:sysClr val="windowText" lastClr="000000"/>
                          </a:solidFill>
                          <a:latin typeface="Calibri" panose="020F0502020204030204" pitchFamily="34" charset="0"/>
                          <a:cs typeface="Calibri" panose="020F0502020204030204" pitchFamily="34" charset="0"/>
                        </a:rPr>
                        <a:t>(n = 260)</a:t>
                      </a:r>
                      <a:endParaRPr lang="en-US" sz="1400" dirty="0">
                        <a:solidFill>
                          <a:sysClr val="windowText" lastClr="000000"/>
                        </a:solidFill>
                        <a:latin typeface="Calibri" panose="020F0502020204030204" pitchFamily="34" charset="0"/>
                        <a:cs typeface="Calibri" panose="020F0502020204030204" pitchFamily="34" charset="0"/>
                      </a:endParaRPr>
                    </a:p>
                  </a:txBody>
                  <a:tcPr marL="121920" marR="121920" marT="60960" marB="60960" anchor="ctr">
                    <a:lnL>
                      <a:noFill/>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NZ" sz="1400" dirty="0">
                          <a:solidFill>
                            <a:sysClr val="windowText" lastClr="000000"/>
                          </a:solidFill>
                          <a:latin typeface="Calibri" panose="020F0502020204030204" pitchFamily="34" charset="0"/>
                          <a:cs typeface="Calibri" panose="020F0502020204030204" pitchFamily="34" charset="0"/>
                        </a:rPr>
                        <a:t>Placebo</a:t>
                      </a:r>
                      <a:br>
                        <a:rPr lang="en-NZ" sz="1400" dirty="0">
                          <a:solidFill>
                            <a:sysClr val="windowText" lastClr="000000"/>
                          </a:solidFill>
                          <a:latin typeface="Calibri" panose="020F0502020204030204" pitchFamily="34" charset="0"/>
                          <a:cs typeface="Calibri" panose="020F0502020204030204" pitchFamily="34" charset="0"/>
                        </a:rPr>
                      </a:br>
                      <a:r>
                        <a:rPr lang="en-NZ" sz="1400" dirty="0">
                          <a:solidFill>
                            <a:sysClr val="windowText" lastClr="000000"/>
                          </a:solidFill>
                          <a:latin typeface="Calibri" panose="020F0502020204030204" pitchFamily="34" charset="0"/>
                          <a:cs typeface="Calibri" panose="020F0502020204030204" pitchFamily="34" charset="0"/>
                        </a:rPr>
                        <a:t>(n = 131)</a:t>
                      </a:r>
                      <a:endParaRPr lang="en-US" sz="1400" dirty="0">
                        <a:solidFill>
                          <a:sysClr val="windowText" lastClr="000000"/>
                        </a:solidFill>
                        <a:latin typeface="Calibri" panose="020F0502020204030204" pitchFamily="34" charset="0"/>
                        <a:cs typeface="Calibri" panose="020F0502020204030204" pitchFamily="34" charset="0"/>
                      </a:endParaRPr>
                    </a:p>
                  </a:txBody>
                  <a:tcPr marL="121920" marR="121920" marT="60960" marB="60960" anchor="ctr">
                    <a:lnL>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22251691"/>
                  </a:ext>
                </a:extLst>
              </a:tr>
              <a:tr h="345440">
                <a:tc>
                  <a:txBody>
                    <a:bodyPr/>
                    <a:lstStyle/>
                    <a:p>
                      <a:pPr algn="r"/>
                      <a:r>
                        <a:rPr lang="en-NZ" sz="1400" b="0" dirty="0">
                          <a:solidFill>
                            <a:sysClr val="windowText" lastClr="000000"/>
                          </a:solidFill>
                          <a:latin typeface="Calibri" panose="020F0502020204030204" pitchFamily="34" charset="0"/>
                          <a:cs typeface="Calibri" panose="020F0502020204030204" pitchFamily="34" charset="0"/>
                        </a:rPr>
                        <a:t>Events, n (%)</a:t>
                      </a:r>
                      <a:endParaRPr lang="en-US" sz="1400" b="0" dirty="0">
                        <a:solidFill>
                          <a:sysClr val="windowText" lastClr="000000"/>
                        </a:solidFill>
                        <a:latin typeface="Calibri" panose="020F0502020204030204" pitchFamily="34" charset="0"/>
                        <a:cs typeface="Calibri" panose="020F0502020204030204" pitchFamily="34" charset="0"/>
                      </a:endParaRPr>
                    </a:p>
                  </a:txBody>
                  <a:tcPr marL="121920" marR="121920" marT="60960" marB="60960" anchor="ctr">
                    <a:lnL w="12700" cmpd="sng">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dirty="0">
                          <a:solidFill>
                            <a:sysClr val="windowText" lastClr="000000"/>
                          </a:solidFill>
                          <a:latin typeface="Calibri" panose="020F0502020204030204" pitchFamily="34" charset="0"/>
                          <a:cs typeface="Calibri" panose="020F0502020204030204" pitchFamily="34" charset="0"/>
                        </a:rPr>
                        <a:t>118 (45)</a:t>
                      </a:r>
                    </a:p>
                  </a:txBody>
                  <a:tcPr marL="121920" marR="121920" marT="60960" marB="60960" anchor="ctr">
                    <a:lnL>
                      <a:noFill/>
                    </a:lnL>
                    <a:lnR>
                      <a:noFill/>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dirty="0">
                          <a:solidFill>
                            <a:sysClr val="windowText" lastClr="000000"/>
                          </a:solidFill>
                          <a:latin typeface="Calibri" panose="020F0502020204030204" pitchFamily="34" charset="0"/>
                          <a:cs typeface="Calibri" panose="020F0502020204030204" pitchFamily="34" charset="0"/>
                        </a:rPr>
                        <a:t>100 (76)</a:t>
                      </a:r>
                    </a:p>
                  </a:txBody>
                  <a:tcPr marL="121920" marR="121920" marT="60960" marB="60960" anchor="ctr">
                    <a:lnL>
                      <a:noFill/>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741884274"/>
                  </a:ext>
                </a:extLst>
              </a:tr>
              <a:tr h="386080">
                <a:tc>
                  <a:txBody>
                    <a:bodyPr/>
                    <a:lstStyle/>
                    <a:p>
                      <a:pPr marL="0" algn="r" defTabSz="457200" rtl="0" eaLnBrk="1" latinLnBrk="0" hangingPunct="1"/>
                      <a:r>
                        <a:rPr lang="en-NZ" sz="1400" b="0" kern="1200" dirty="0">
                          <a:solidFill>
                            <a:sysClr val="windowText" lastClr="000000"/>
                          </a:solidFill>
                          <a:latin typeface="Calibri" panose="020F0502020204030204" pitchFamily="34" charset="0"/>
                          <a:ea typeface="+mn-ea"/>
                          <a:cs typeface="Calibri" panose="020F0502020204030204" pitchFamily="34" charset="0"/>
                        </a:rPr>
                        <a:t>Median PFS, mos</a:t>
                      </a:r>
                      <a:endParaRPr lang="en-US" sz="1400" b="0" kern="1200" dirty="0">
                        <a:solidFill>
                          <a:sysClr val="windowText" lastClr="000000"/>
                        </a:solidFill>
                        <a:latin typeface="Calibri" panose="020F0502020204030204" pitchFamily="34" charset="0"/>
                        <a:ea typeface="+mn-ea"/>
                        <a:cs typeface="Calibri" panose="020F0502020204030204" pitchFamily="34" charset="0"/>
                      </a:endParaRPr>
                    </a:p>
                  </a:txBody>
                  <a:tcPr marL="121920" marR="121920" marT="60960" marB="60960"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algn="ctr" defTabSz="457200" rtl="0" eaLnBrk="1" latinLnBrk="0" hangingPunct="1"/>
                      <a:r>
                        <a:rPr lang="en-US" sz="1600" b="1" kern="1200" dirty="0">
                          <a:solidFill>
                            <a:sysClr val="windowText" lastClr="000000"/>
                          </a:solidFill>
                          <a:latin typeface="Calibri" panose="020F0502020204030204" pitchFamily="34" charset="0"/>
                          <a:ea typeface="+mn-ea"/>
                          <a:cs typeface="Calibri" panose="020F0502020204030204" pitchFamily="34" charset="0"/>
                        </a:rPr>
                        <a:t>56.0</a:t>
                      </a:r>
                    </a:p>
                  </a:txBody>
                  <a:tcPr marL="121920" marR="121920" marT="60960" marB="6096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algn="ctr" defTabSz="457200" rtl="0" eaLnBrk="1" latinLnBrk="0" hangingPunct="1"/>
                      <a:r>
                        <a:rPr lang="en-US" sz="1600" b="1" kern="1200" dirty="0">
                          <a:solidFill>
                            <a:sysClr val="windowText" lastClr="000000"/>
                          </a:solidFill>
                          <a:latin typeface="Calibri" panose="020F0502020204030204" pitchFamily="34" charset="0"/>
                          <a:ea typeface="+mn-ea"/>
                          <a:cs typeface="Calibri" panose="020F0502020204030204" pitchFamily="34" charset="0"/>
                        </a:rPr>
                        <a:t>13.8</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58861866"/>
                  </a:ext>
                </a:extLst>
              </a:tr>
              <a:tr h="345440">
                <a:tc>
                  <a:txBody>
                    <a:bodyPr/>
                    <a:lstStyle/>
                    <a:p>
                      <a:pPr marL="0" algn="r" defTabSz="457200" rtl="0" eaLnBrk="1" latinLnBrk="0" hangingPunct="1"/>
                      <a:r>
                        <a:rPr lang="en-US" sz="1400" b="0" kern="1200" dirty="0">
                          <a:solidFill>
                            <a:sysClr val="windowText" lastClr="000000"/>
                          </a:solidFill>
                          <a:latin typeface="Calibri" panose="020F0502020204030204" pitchFamily="34" charset="0"/>
                          <a:ea typeface="+mn-ea"/>
                          <a:cs typeface="Calibri" panose="020F0502020204030204" pitchFamily="34" charset="0"/>
                        </a:rPr>
                        <a:t>Difference, mos</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gridSpan="2">
                  <a:txBody>
                    <a:bodyPr/>
                    <a:lstStyle/>
                    <a:p>
                      <a:pPr marL="0" algn="ctr" defTabSz="457200" rtl="0" eaLnBrk="1" latinLnBrk="0" hangingPunct="1"/>
                      <a:r>
                        <a:rPr lang="en-GB" sz="1400" b="0" kern="1200" dirty="0">
                          <a:solidFill>
                            <a:sysClr val="windowText" lastClr="000000"/>
                          </a:solidFill>
                          <a:latin typeface="Calibri" panose="020F0502020204030204" pitchFamily="34" charset="0"/>
                          <a:ea typeface="+mn-ea"/>
                          <a:cs typeface="Calibri" panose="020F0502020204030204" pitchFamily="34" charset="0"/>
                        </a:rPr>
                        <a:t>42.2</a:t>
                      </a:r>
                      <a:endParaRPr lang="en-US" sz="1400" b="0" kern="1200" dirty="0">
                        <a:solidFill>
                          <a:sysClr val="windowText" lastClr="000000"/>
                        </a:solidFill>
                        <a:latin typeface="Calibri" panose="020F0502020204030204" pitchFamily="34" charset="0"/>
                        <a:ea typeface="+mn-ea"/>
                        <a:cs typeface="Calibri" panose="020F0502020204030204" pitchFamily="34" charset="0"/>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marL="0" algn="ctr" defTabSz="457200" rtl="0" eaLnBrk="1" latinLnBrk="0" hangingPunct="1"/>
                      <a:endParaRPr lang="en-US" sz="1300" b="1" kern="1200" dirty="0">
                        <a:solidFill>
                          <a:schemeClr val="dk1"/>
                        </a:solidFill>
                        <a:latin typeface="+mn-lt"/>
                        <a:ea typeface="+mn-ea"/>
                        <a:cs typeface="+mn-cs"/>
                      </a:endParaRPr>
                    </a:p>
                  </a:txBody>
                  <a:tcPr anchor="ctr">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2882587339"/>
                  </a:ext>
                </a:extLst>
              </a:tr>
              <a:tr h="568960">
                <a:tc>
                  <a:txBody>
                    <a:bodyPr/>
                    <a:lstStyle/>
                    <a:p>
                      <a:pPr algn="r"/>
                      <a:endParaRPr lang="en-US" sz="1400" b="1" dirty="0">
                        <a:solidFill>
                          <a:sysClr val="windowText" lastClr="000000"/>
                        </a:solidFill>
                        <a:latin typeface="Calibri" panose="020F0502020204030204" pitchFamily="34" charset="0"/>
                        <a:cs typeface="Calibri" panose="020F0502020204030204" pitchFamily="34" charset="0"/>
                      </a:endParaRPr>
                    </a:p>
                  </a:txBody>
                  <a:tcPr marL="121920" marR="121920" marT="60960" marB="6096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gridSpan="2">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NZ" sz="1400" b="1" dirty="0">
                          <a:solidFill>
                            <a:sysClr val="windowText" lastClr="000000"/>
                          </a:solidFill>
                          <a:latin typeface="Calibri" panose="020F0502020204030204" pitchFamily="34" charset="0"/>
                          <a:cs typeface="Calibri" panose="020F0502020204030204" pitchFamily="34" charset="0"/>
                        </a:rPr>
                        <a:t>HR: 0.33</a:t>
                      </a:r>
                      <a:r>
                        <a:rPr lang="en-NZ" sz="1400" b="0" dirty="0">
                          <a:solidFill>
                            <a:sysClr val="windowText" lastClr="000000"/>
                          </a:solidFill>
                          <a:latin typeface="Calibri" panose="020F0502020204030204" pitchFamily="34" charset="0"/>
                          <a:cs typeface="Calibri" panose="020F0502020204030204" pitchFamily="34" charset="0"/>
                        </a:rPr>
                        <a:t> </a:t>
                      </a:r>
                      <a:br>
                        <a:rPr lang="en-NZ" sz="1400" b="0" dirty="0">
                          <a:solidFill>
                            <a:sysClr val="windowText" lastClr="000000"/>
                          </a:solidFill>
                          <a:latin typeface="Calibri" panose="020F0502020204030204" pitchFamily="34" charset="0"/>
                          <a:cs typeface="Calibri" panose="020F0502020204030204" pitchFamily="34" charset="0"/>
                        </a:rPr>
                      </a:br>
                      <a:r>
                        <a:rPr lang="en-NZ" sz="1400" b="0" dirty="0">
                          <a:solidFill>
                            <a:sysClr val="windowText" lastClr="000000"/>
                          </a:solidFill>
                          <a:latin typeface="Calibri" panose="020F0502020204030204" pitchFamily="34" charset="0"/>
                          <a:cs typeface="Calibri" panose="020F0502020204030204" pitchFamily="34" charset="0"/>
                        </a:rPr>
                        <a:t>(</a:t>
                      </a:r>
                      <a:r>
                        <a:rPr lang="en-US" sz="1400" dirty="0">
                          <a:solidFill>
                            <a:sysClr val="windowText" lastClr="000000"/>
                          </a:solidFill>
                          <a:latin typeface="Calibri" panose="020F0502020204030204" pitchFamily="34" charset="0"/>
                          <a:cs typeface="Calibri" panose="020F0502020204030204" pitchFamily="34" charset="0"/>
                        </a:rPr>
                        <a:t>95% CI: 0.25-0.43</a:t>
                      </a:r>
                      <a:r>
                        <a:rPr lang="en-US" sz="1400" i="0" dirty="0">
                          <a:solidFill>
                            <a:sysClr val="windowText" lastClr="000000"/>
                          </a:solidFill>
                          <a:latin typeface="Calibri" panose="020F0502020204030204" pitchFamily="34" charset="0"/>
                          <a:cs typeface="Calibri" panose="020F0502020204030204" pitchFamily="34" charset="0"/>
                        </a:rPr>
                        <a:t>)</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endParaRPr lang="en-US" sz="1000" dirty="0"/>
                    </a:p>
                  </a:txBody>
                  <a:tcPr>
                    <a:lnL>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989620145"/>
                  </a:ext>
                </a:extLst>
              </a:tr>
            </a:tbl>
          </a:graphicData>
        </a:graphic>
      </p:graphicFrame>
      <p:sp>
        <p:nvSpPr>
          <p:cNvPr id="44" name="TextBox 43">
            <a:extLst>
              <a:ext uri="{FF2B5EF4-FFF2-40B4-BE49-F238E27FC236}">
                <a16:creationId xmlns:a16="http://schemas.microsoft.com/office/drawing/2014/main" id="{37269C48-B52A-4D34-AF2E-A2F858277A9C}"/>
              </a:ext>
            </a:extLst>
          </p:cNvPr>
          <p:cNvSpPr txBox="1"/>
          <p:nvPr/>
        </p:nvSpPr>
        <p:spPr>
          <a:xfrm>
            <a:off x="2946698" y="6182606"/>
            <a:ext cx="5908687" cy="307777"/>
          </a:xfrm>
          <a:prstGeom prst="rect">
            <a:avLst/>
          </a:prstGeom>
          <a:noFill/>
        </p:spPr>
        <p:txBody>
          <a:bodyPr wrap="square" rtlCol="0">
            <a:spAutoFit/>
          </a:bodyPr>
          <a:lstStyle/>
          <a:p>
            <a:pPr defTabSz="609585" eaLnBrk="0" hangingPunct="0">
              <a:defRPr/>
            </a:pPr>
            <a:r>
              <a:rPr lang="en-GB" sz="1400" dirty="0">
                <a:solidFill>
                  <a:prstClr val="black"/>
                </a:solidFill>
                <a:latin typeface="Calibri" panose="020F0502020204030204" pitchFamily="34" charset="0"/>
                <a:ea typeface="MS PGothic" panose="020B0600070205080204" pitchFamily="34" charset="-128"/>
                <a:cs typeface="Calibri" panose="020F0502020204030204" pitchFamily="34" charset="0"/>
              </a:rPr>
              <a:t>*13 patients, all in the olaparib arm, continued study treatment past 2 yrs.</a:t>
            </a:r>
          </a:p>
        </p:txBody>
      </p:sp>
      <p:sp>
        <p:nvSpPr>
          <p:cNvPr id="51" name="Text Placeholder 3">
            <a:extLst>
              <a:ext uri="{FF2B5EF4-FFF2-40B4-BE49-F238E27FC236}">
                <a16:creationId xmlns:a16="http://schemas.microsoft.com/office/drawing/2014/main" id="{DBD636ED-0EE6-4A4C-945F-0449DD8F9E3B}"/>
              </a:ext>
            </a:extLst>
          </p:cNvPr>
          <p:cNvSpPr txBox="1">
            <a:spLocks/>
          </p:cNvSpPr>
          <p:nvPr/>
        </p:nvSpPr>
        <p:spPr bwMode="auto">
          <a:xfrm>
            <a:off x="9138076" y="4106472"/>
            <a:ext cx="2574640" cy="935181"/>
          </a:xfrm>
          <a:prstGeom prst="rect">
            <a:avLst/>
          </a:prstGeom>
          <a:noFill/>
          <a:ln w="28575">
            <a:solidFill>
              <a:schemeClr val="accent4"/>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ctr" anchorCtr="0" compatLnSpc="1">
            <a:prstTxWarp prst="textNoShape">
              <a:avLst/>
            </a:prstTxWarp>
            <a:noAutofit/>
          </a:bodyPr>
          <a:lstStyle>
            <a:defPPr>
              <a:defRPr lang="en-US"/>
            </a:defPPr>
            <a:lvl1pPr marL="0" indent="0" algn="ctr" eaLnBrk="1" hangingPunct="1">
              <a:spcBef>
                <a:spcPts val="0"/>
              </a:spcBef>
              <a:spcAft>
                <a:spcPts val="200"/>
              </a:spcAft>
              <a:buClr>
                <a:schemeClr val="tx1"/>
              </a:buClr>
              <a:buSzPct val="80000"/>
              <a:buFont typeface="Wingdings" panose="05000000000000000000" pitchFamily="2" charset="2"/>
              <a:buNone/>
              <a:defRPr sz="1100" b="1" baseline="0">
                <a:solidFill>
                  <a:schemeClr val="accent1"/>
                </a:solidFill>
                <a:latin typeface="Arial Narrow"/>
                <a:cs typeface="Arial Narrow"/>
              </a:defRPr>
            </a:lvl1pPr>
            <a:lvl2pPr marL="742950" indent="-285750" eaLnBrk="1" hangingPunct="1">
              <a:spcBef>
                <a:spcPct val="20000"/>
              </a:spcBef>
              <a:buClr>
                <a:schemeClr val="tx1"/>
              </a:buClr>
              <a:buSzPct val="35000"/>
              <a:buFont typeface="Wingdings" panose="05000000000000000000" pitchFamily="2" charset="2"/>
              <a:buChar char="u"/>
              <a:defRPr sz="1600">
                <a:solidFill>
                  <a:schemeClr val="tx1">
                    <a:lumMod val="50000"/>
                    <a:lumOff val="50000"/>
                  </a:schemeClr>
                </a:solidFill>
                <a:latin typeface="Arial Narrow"/>
                <a:cs typeface="Arial Narrow"/>
              </a:defRPr>
            </a:lvl2pPr>
            <a:lvl3pPr marL="1143000" indent="-228600" eaLnBrk="1" hangingPunct="1">
              <a:spcBef>
                <a:spcPct val="20000"/>
              </a:spcBef>
              <a:buClr>
                <a:schemeClr val="tx1"/>
              </a:buClr>
              <a:buSzPct val="35000"/>
              <a:buFont typeface="Wingdings" panose="05000000000000000000" pitchFamily="2" charset="2"/>
              <a:buChar char="u"/>
              <a:defRPr sz="1600">
                <a:solidFill>
                  <a:schemeClr val="bg1">
                    <a:lumMod val="65000"/>
                  </a:schemeClr>
                </a:solidFill>
                <a:latin typeface="Arial Narrow"/>
                <a:cs typeface="Arial Narrow"/>
              </a:defRPr>
            </a:lvl3pPr>
            <a:lvl4pPr marL="1600200" indent="-228600" eaLnBrk="1" hangingPunct="1">
              <a:spcBef>
                <a:spcPct val="20000"/>
              </a:spcBef>
              <a:buFont typeface="Arial" panose="020B0604020202020204" pitchFamily="34" charset="0"/>
              <a:buChar char="–"/>
              <a:defRPr sz="2000">
                <a:latin typeface="+mn-lt"/>
              </a:defRPr>
            </a:lvl4pPr>
            <a:lvl5pPr marL="2057400" indent="-228600" eaLnBrk="1" hangingPunct="1">
              <a:spcBef>
                <a:spcPct val="20000"/>
              </a:spcBef>
              <a:buFont typeface="Arial" panose="020B0604020202020204" pitchFamily="34" charset="0"/>
              <a:buChar char="»"/>
              <a:defRPr sz="2000">
                <a:latin typeface="+mn-lt"/>
              </a:defRPr>
            </a:lvl5pPr>
            <a:lvl6pPr marL="2514600" indent="-228600" defTabSz="457200">
              <a:spcBef>
                <a:spcPct val="20000"/>
              </a:spcBef>
              <a:buFont typeface="Arial"/>
              <a:buChar char="•"/>
              <a:defRPr sz="2000">
                <a:latin typeface="+mn-lt"/>
                <a:ea typeface="+mn-ea"/>
              </a:defRPr>
            </a:lvl6pPr>
            <a:lvl7pPr marL="2971800" indent="-228600" defTabSz="457200">
              <a:spcBef>
                <a:spcPct val="20000"/>
              </a:spcBef>
              <a:buFont typeface="Arial"/>
              <a:buChar char="•"/>
              <a:defRPr sz="2000">
                <a:latin typeface="+mn-lt"/>
                <a:ea typeface="+mn-ea"/>
              </a:defRPr>
            </a:lvl7pPr>
            <a:lvl8pPr marL="3429000" indent="-228600" defTabSz="457200">
              <a:spcBef>
                <a:spcPct val="20000"/>
              </a:spcBef>
              <a:buFont typeface="Arial"/>
              <a:buChar char="•"/>
              <a:defRPr sz="2000">
                <a:latin typeface="+mn-lt"/>
                <a:ea typeface="+mn-ea"/>
              </a:defRPr>
            </a:lvl8pPr>
            <a:lvl9pPr marL="3886200" indent="-228600" defTabSz="457200">
              <a:spcBef>
                <a:spcPct val="20000"/>
              </a:spcBef>
              <a:buFont typeface="Arial"/>
              <a:buChar char="•"/>
              <a:defRPr sz="2000">
                <a:latin typeface="+mn-lt"/>
                <a:ea typeface="+mn-ea"/>
              </a:defRPr>
            </a:lvl9pPr>
          </a:lstStyle>
          <a:p>
            <a:pPr defTabSz="609585" fontAlgn="ctr">
              <a:spcAft>
                <a:spcPts val="267"/>
              </a:spcAft>
              <a:buClr>
                <a:prstClr val="black"/>
              </a:buClr>
              <a:defRPr/>
            </a:pPr>
            <a:r>
              <a:rPr lang="en-US" sz="1600" dirty="0">
                <a:solidFill>
                  <a:prstClr val="black"/>
                </a:solidFill>
                <a:latin typeface="Calibri" panose="020F0502020204030204" pitchFamily="34" charset="0"/>
                <a:ea typeface="MS PGothic" panose="020B0600070205080204" pitchFamily="34" charset="-128"/>
                <a:cs typeface="Calibri" panose="020F0502020204030204" pitchFamily="34" charset="0"/>
              </a:rPr>
              <a:t>Median treatment duration</a:t>
            </a:r>
            <a:endParaRPr lang="en-GB" sz="1600" b="0" dirty="0">
              <a:solidFill>
                <a:prstClr val="black"/>
              </a:solidFill>
              <a:latin typeface="Calibri" panose="020F0502020204030204" pitchFamily="34" charset="0"/>
              <a:ea typeface="MS PGothic" panose="020B0600070205080204" pitchFamily="34" charset="-128"/>
              <a:cs typeface="Calibri" panose="020F0502020204030204" pitchFamily="34" charset="0"/>
            </a:endParaRPr>
          </a:p>
          <a:p>
            <a:pPr defTabSz="609585" fontAlgn="ctr">
              <a:spcAft>
                <a:spcPts val="267"/>
              </a:spcAft>
              <a:buClr>
                <a:prstClr val="black"/>
              </a:buClr>
              <a:defRPr/>
            </a:pPr>
            <a:r>
              <a:rPr lang="en-US" sz="1600" dirty="0">
                <a:solidFill>
                  <a:prstClr val="black"/>
                </a:solidFill>
                <a:latin typeface="Calibri" panose="020F0502020204030204" pitchFamily="34" charset="0"/>
                <a:ea typeface="MS PGothic" panose="020B0600070205080204" pitchFamily="34" charset="-128"/>
                <a:cs typeface="Calibri" panose="020F0502020204030204" pitchFamily="34" charset="0"/>
              </a:rPr>
              <a:t>Olaparib:</a:t>
            </a:r>
            <a:r>
              <a:rPr lang="en-US" sz="1600" b="0" dirty="0">
                <a:solidFill>
                  <a:prstClr val="black"/>
                </a:solidFill>
                <a:latin typeface="Calibri" panose="020F0502020204030204" pitchFamily="34" charset="0"/>
                <a:ea typeface="MS PGothic" panose="020B0600070205080204" pitchFamily="34" charset="-128"/>
                <a:cs typeface="Calibri" panose="020F0502020204030204" pitchFamily="34" charset="0"/>
              </a:rPr>
              <a:t> 24.6 mos</a:t>
            </a:r>
            <a:endParaRPr lang="en-GB" sz="1600" b="0" dirty="0">
              <a:solidFill>
                <a:prstClr val="black"/>
              </a:solidFill>
              <a:latin typeface="Calibri" panose="020F0502020204030204" pitchFamily="34" charset="0"/>
              <a:ea typeface="MS PGothic" panose="020B0600070205080204" pitchFamily="34" charset="-128"/>
              <a:cs typeface="Calibri" panose="020F0502020204030204" pitchFamily="34" charset="0"/>
            </a:endParaRPr>
          </a:p>
          <a:p>
            <a:pPr defTabSz="609585" fontAlgn="ctr">
              <a:spcAft>
                <a:spcPts val="267"/>
              </a:spcAft>
              <a:buClr>
                <a:prstClr val="black"/>
              </a:buClr>
              <a:defRPr/>
            </a:pPr>
            <a:r>
              <a:rPr lang="en-US" sz="1600" dirty="0">
                <a:solidFill>
                  <a:prstClr val="black"/>
                </a:solidFill>
                <a:latin typeface="Calibri" panose="020F0502020204030204" pitchFamily="34" charset="0"/>
                <a:ea typeface="MS PGothic" panose="020B0600070205080204" pitchFamily="34" charset="-128"/>
                <a:cs typeface="Calibri" panose="020F0502020204030204" pitchFamily="34" charset="0"/>
              </a:rPr>
              <a:t>Placebo:</a:t>
            </a:r>
            <a:r>
              <a:rPr lang="en-US" sz="1600" b="0" dirty="0">
                <a:solidFill>
                  <a:prstClr val="black"/>
                </a:solidFill>
                <a:latin typeface="Calibri" panose="020F0502020204030204" pitchFamily="34" charset="0"/>
                <a:ea typeface="MS PGothic" panose="020B0600070205080204" pitchFamily="34" charset="-128"/>
                <a:cs typeface="Calibri" panose="020F0502020204030204" pitchFamily="34" charset="0"/>
              </a:rPr>
              <a:t> 13.9 mos</a:t>
            </a:r>
            <a:endParaRPr lang="en-GB" sz="1600" b="0" dirty="0">
              <a:solidFill>
                <a:prstClr val="black"/>
              </a:solidFill>
              <a:latin typeface="Calibri" panose="020F0502020204030204" pitchFamily="34" charset="0"/>
              <a:ea typeface="MS PGothic" panose="020B0600070205080204" pitchFamily="34" charset="-128"/>
              <a:cs typeface="Calibri" panose="020F0502020204030204" pitchFamily="34" charset="0"/>
            </a:endParaRPr>
          </a:p>
        </p:txBody>
      </p:sp>
      <p:sp>
        <p:nvSpPr>
          <p:cNvPr id="48" name="TextBox 47">
            <a:extLst>
              <a:ext uri="{FF2B5EF4-FFF2-40B4-BE49-F238E27FC236}">
                <a16:creationId xmlns:a16="http://schemas.microsoft.com/office/drawing/2014/main" id="{FD30D5B0-666B-4EA4-93C2-22A265C66547}"/>
              </a:ext>
            </a:extLst>
          </p:cNvPr>
          <p:cNvSpPr txBox="1"/>
          <p:nvPr/>
        </p:nvSpPr>
        <p:spPr>
          <a:xfrm rot="16200000">
            <a:off x="-689174" y="2943653"/>
            <a:ext cx="3545760" cy="707886"/>
          </a:xfrm>
          <a:prstGeom prst="rect">
            <a:avLst/>
          </a:prstGeom>
          <a:noFill/>
        </p:spPr>
        <p:txBody>
          <a:bodyPr wrap="square" rtlCol="0">
            <a:spAutoFit/>
          </a:bodyPr>
          <a:lstStyle/>
          <a:p>
            <a:pPr algn="ctr" defTabSz="914354" eaLnBrk="0" hangingPunct="0">
              <a:defRPr/>
            </a:pPr>
            <a:r>
              <a:rPr lang="en-GB" sz="2000" b="1" dirty="0">
                <a:solidFill>
                  <a:prstClr val="black"/>
                </a:solidFill>
                <a:latin typeface="Calibri" panose="020F0502020204030204" pitchFamily="34" charset="0"/>
                <a:ea typeface="MS PGothic" panose="020B0600070205080204" pitchFamily="34" charset="-128"/>
                <a:cs typeface="Calibri" panose="020F0502020204030204" pitchFamily="34" charset="0"/>
              </a:rPr>
              <a:t>Patients Free From Disease </a:t>
            </a:r>
          </a:p>
          <a:p>
            <a:pPr algn="ctr" defTabSz="914354" eaLnBrk="0" hangingPunct="0">
              <a:defRPr/>
            </a:pPr>
            <a:r>
              <a:rPr lang="en-GB" sz="2000" b="1" dirty="0">
                <a:solidFill>
                  <a:prstClr val="black"/>
                </a:solidFill>
                <a:latin typeface="Calibri" panose="020F0502020204030204" pitchFamily="34" charset="0"/>
                <a:ea typeface="MS PGothic" panose="020B0600070205080204" pitchFamily="34" charset="-128"/>
                <a:cs typeface="Calibri" panose="020F0502020204030204" pitchFamily="34" charset="0"/>
              </a:rPr>
              <a:t>Progression and Death (%)</a:t>
            </a:r>
          </a:p>
        </p:txBody>
      </p:sp>
      <p:sp>
        <p:nvSpPr>
          <p:cNvPr id="248" name="TextBox 247">
            <a:extLst>
              <a:ext uri="{FF2B5EF4-FFF2-40B4-BE49-F238E27FC236}">
                <a16:creationId xmlns:a16="http://schemas.microsoft.com/office/drawing/2014/main" id="{06C84EAF-6EC8-406A-9A69-F87B0A3814D5}"/>
              </a:ext>
            </a:extLst>
          </p:cNvPr>
          <p:cNvSpPr txBox="1"/>
          <p:nvPr/>
        </p:nvSpPr>
        <p:spPr>
          <a:xfrm>
            <a:off x="7576218" y="4420814"/>
            <a:ext cx="2072155" cy="215444"/>
          </a:xfrm>
          <a:prstGeom prst="rect">
            <a:avLst/>
          </a:prstGeom>
          <a:noFill/>
        </p:spPr>
        <p:txBody>
          <a:bodyPr wrap="square" lIns="0" tIns="0" rIns="0" bIns="0" rtlCol="0">
            <a:spAutoFit/>
          </a:bodyPr>
          <a:lstStyle/>
          <a:p>
            <a:pPr defTabSz="914354" eaLnBrk="0" hangingPunct="0">
              <a:defRPr/>
            </a:pPr>
            <a:r>
              <a:rPr lang="en-GB" sz="1400" b="1" dirty="0">
                <a:solidFill>
                  <a:schemeClr val="accent3"/>
                </a:solidFill>
                <a:latin typeface="Calibri" panose="020F0502020204030204" pitchFamily="34" charset="0"/>
                <a:ea typeface="MS PGothic" panose="020B0600070205080204" pitchFamily="34" charset="-128"/>
                <a:cs typeface="Calibri" panose="020F0502020204030204" pitchFamily="34" charset="0"/>
              </a:rPr>
              <a:t>Placebo</a:t>
            </a:r>
          </a:p>
        </p:txBody>
      </p:sp>
      <p:sp>
        <p:nvSpPr>
          <p:cNvPr id="249" name="TextBox 248">
            <a:extLst>
              <a:ext uri="{FF2B5EF4-FFF2-40B4-BE49-F238E27FC236}">
                <a16:creationId xmlns:a16="http://schemas.microsoft.com/office/drawing/2014/main" id="{C3455C0E-6B1F-4300-97C1-BC3FA858299C}"/>
              </a:ext>
            </a:extLst>
          </p:cNvPr>
          <p:cNvSpPr txBox="1"/>
          <p:nvPr/>
        </p:nvSpPr>
        <p:spPr>
          <a:xfrm>
            <a:off x="7984068" y="3498918"/>
            <a:ext cx="1606309" cy="215444"/>
          </a:xfrm>
          <a:prstGeom prst="rect">
            <a:avLst/>
          </a:prstGeom>
          <a:noFill/>
        </p:spPr>
        <p:txBody>
          <a:bodyPr wrap="square" lIns="0" tIns="0" rIns="0" bIns="0" rtlCol="0">
            <a:spAutoFit/>
          </a:bodyPr>
          <a:lstStyle/>
          <a:p>
            <a:pPr defTabSz="914354" eaLnBrk="0" hangingPunct="0">
              <a:defRPr/>
            </a:pPr>
            <a:r>
              <a:rPr lang="en-GB" sz="1400" b="1" dirty="0">
                <a:solidFill>
                  <a:schemeClr val="accent1"/>
                </a:solidFill>
                <a:latin typeface="Calibri" panose="020F0502020204030204" pitchFamily="34" charset="0"/>
                <a:ea typeface="MS PGothic" panose="020B0600070205080204" pitchFamily="34" charset="-128"/>
                <a:cs typeface="Calibri" panose="020F0502020204030204" pitchFamily="34" charset="0"/>
              </a:rPr>
              <a:t>Olaparib</a:t>
            </a:r>
          </a:p>
        </p:txBody>
      </p:sp>
      <p:grpSp>
        <p:nvGrpSpPr>
          <p:cNvPr id="250" name="Group 249">
            <a:extLst>
              <a:ext uri="{FF2B5EF4-FFF2-40B4-BE49-F238E27FC236}">
                <a16:creationId xmlns:a16="http://schemas.microsoft.com/office/drawing/2014/main" id="{2A3413D2-82E5-4C7F-9248-D3B692C0FF46}"/>
              </a:ext>
            </a:extLst>
          </p:cNvPr>
          <p:cNvGrpSpPr/>
          <p:nvPr/>
        </p:nvGrpSpPr>
        <p:grpSpPr>
          <a:xfrm>
            <a:off x="720343" y="5545533"/>
            <a:ext cx="8230267" cy="678162"/>
            <a:chOff x="583120" y="3925845"/>
            <a:chExt cx="6172700" cy="508622"/>
          </a:xfrm>
        </p:grpSpPr>
        <p:sp>
          <p:nvSpPr>
            <p:cNvPr id="251" name="TextBox 250">
              <a:extLst>
                <a:ext uri="{FF2B5EF4-FFF2-40B4-BE49-F238E27FC236}">
                  <a16:creationId xmlns:a16="http://schemas.microsoft.com/office/drawing/2014/main" id="{6860F65B-7849-4BBE-AD79-336F5E58DDFD}"/>
                </a:ext>
              </a:extLst>
            </p:cNvPr>
            <p:cNvSpPr txBox="1"/>
            <p:nvPr/>
          </p:nvSpPr>
          <p:spPr>
            <a:xfrm>
              <a:off x="583120" y="3925845"/>
              <a:ext cx="1323829" cy="161583"/>
            </a:xfrm>
            <a:prstGeom prst="rect">
              <a:avLst/>
            </a:prstGeom>
            <a:noFill/>
          </p:spPr>
          <p:txBody>
            <a:bodyPr wrap="square" lIns="0" tIns="0" rIns="0" bIns="0" rtlCol="0" anchor="ctr">
              <a:spAutoFit/>
            </a:bodyPr>
            <a:lstStyle/>
            <a:p>
              <a:pPr defTabSz="914354" eaLnBrk="0" hangingPunct="0">
                <a:defRPr/>
              </a:pPr>
              <a:r>
                <a:rPr lang="en-GB" sz="1400" b="1" dirty="0">
                  <a:solidFill>
                    <a:prstClr val="black"/>
                  </a:solidFill>
                  <a:latin typeface="Calibri" panose="020F0502020204030204" pitchFamily="34" charset="0"/>
                  <a:ea typeface="MS PGothic" panose="020B0600070205080204" pitchFamily="34" charset="-128"/>
                  <a:cs typeface="Calibri" panose="020F0502020204030204" pitchFamily="34" charset="0"/>
                </a:rPr>
                <a:t>Patients at Risk, n</a:t>
              </a:r>
            </a:p>
          </p:txBody>
        </p:sp>
        <p:sp>
          <p:nvSpPr>
            <p:cNvPr id="252" name="TextBox 251">
              <a:extLst>
                <a:ext uri="{FF2B5EF4-FFF2-40B4-BE49-F238E27FC236}">
                  <a16:creationId xmlns:a16="http://schemas.microsoft.com/office/drawing/2014/main" id="{F2AA6594-5C05-404C-9C79-BB68AE795043}"/>
                </a:ext>
              </a:extLst>
            </p:cNvPr>
            <p:cNvSpPr txBox="1"/>
            <p:nvPr/>
          </p:nvSpPr>
          <p:spPr>
            <a:xfrm>
              <a:off x="583120" y="4250310"/>
              <a:ext cx="1554116" cy="161583"/>
            </a:xfrm>
            <a:prstGeom prst="rect">
              <a:avLst/>
            </a:prstGeom>
            <a:noFill/>
          </p:spPr>
          <p:txBody>
            <a:bodyPr wrap="square" lIns="0" tIns="0" rIns="0" bIns="0" rtlCol="0">
              <a:spAutoFit/>
            </a:bodyPr>
            <a:lstStyle/>
            <a:p>
              <a:pPr defTabSz="914354" eaLnBrk="0" hangingPunct="0">
                <a:defRPr/>
              </a:pPr>
              <a:r>
                <a:rPr lang="en-GB" sz="1400" b="1" dirty="0">
                  <a:solidFill>
                    <a:schemeClr val="accent3"/>
                  </a:solidFill>
                  <a:latin typeface="Calibri" panose="020F0502020204030204" pitchFamily="34" charset="0"/>
                  <a:ea typeface="MS PGothic" panose="020B0600070205080204" pitchFamily="34" charset="-128"/>
                  <a:cs typeface="Calibri" panose="020F0502020204030204" pitchFamily="34" charset="0"/>
                </a:rPr>
                <a:t>Placebo</a:t>
              </a:r>
            </a:p>
          </p:txBody>
        </p:sp>
        <p:sp>
          <p:nvSpPr>
            <p:cNvPr id="253" name="TextBox 252">
              <a:extLst>
                <a:ext uri="{FF2B5EF4-FFF2-40B4-BE49-F238E27FC236}">
                  <a16:creationId xmlns:a16="http://schemas.microsoft.com/office/drawing/2014/main" id="{B72BD8B6-9BD1-4CCC-8FDC-970AAF86C7C1}"/>
                </a:ext>
              </a:extLst>
            </p:cNvPr>
            <p:cNvSpPr txBox="1"/>
            <p:nvPr/>
          </p:nvSpPr>
          <p:spPr>
            <a:xfrm>
              <a:off x="583121" y="4099510"/>
              <a:ext cx="1204732" cy="161583"/>
            </a:xfrm>
            <a:prstGeom prst="rect">
              <a:avLst/>
            </a:prstGeom>
            <a:noFill/>
          </p:spPr>
          <p:txBody>
            <a:bodyPr wrap="square" lIns="0" tIns="0" rIns="0" bIns="0" rtlCol="0">
              <a:spAutoFit/>
            </a:bodyPr>
            <a:lstStyle/>
            <a:p>
              <a:pPr defTabSz="914354" eaLnBrk="0" hangingPunct="0">
                <a:defRPr/>
              </a:pPr>
              <a:r>
                <a:rPr lang="en-GB" sz="1400" b="1" dirty="0">
                  <a:solidFill>
                    <a:schemeClr val="accent1"/>
                  </a:solidFill>
                  <a:latin typeface="Calibri" panose="020F0502020204030204" pitchFamily="34" charset="0"/>
                  <a:ea typeface="MS PGothic" panose="020B0600070205080204" pitchFamily="34" charset="-128"/>
                  <a:cs typeface="Calibri" panose="020F0502020204030204" pitchFamily="34" charset="0"/>
                </a:rPr>
                <a:t>Olaparib</a:t>
              </a:r>
            </a:p>
          </p:txBody>
        </p:sp>
        <p:sp>
          <p:nvSpPr>
            <p:cNvPr id="254" name="TextBox 253">
              <a:extLst>
                <a:ext uri="{FF2B5EF4-FFF2-40B4-BE49-F238E27FC236}">
                  <a16:creationId xmlns:a16="http://schemas.microsoft.com/office/drawing/2014/main" id="{4DC84806-9DB8-45B1-8891-CEE12F177ADE}"/>
                </a:ext>
              </a:extLst>
            </p:cNvPr>
            <p:cNvSpPr txBox="1"/>
            <p:nvPr/>
          </p:nvSpPr>
          <p:spPr>
            <a:xfrm>
              <a:off x="1423795" y="4111301"/>
              <a:ext cx="258728" cy="323166"/>
            </a:xfrm>
            <a:prstGeom prst="rect">
              <a:avLst/>
            </a:prstGeom>
            <a:noFill/>
          </p:spPr>
          <p:txBody>
            <a:bodyPr wrap="square" lIns="0" tIns="0" rIns="0" bIns="0" rtlCol="0">
              <a:spAutoFit/>
            </a:bodyPr>
            <a:lstStyle/>
            <a:p>
              <a:pPr algn="ctr" defTabSz="914354" eaLnBrk="0" hangingPunct="0">
                <a:defRPr/>
              </a:pPr>
              <a:r>
                <a:rPr lang="en-GB" sz="1400" dirty="0">
                  <a:solidFill>
                    <a:prstClr val="black"/>
                  </a:solidFill>
                  <a:latin typeface="Calibri" panose="020F0502020204030204" pitchFamily="34" charset="0"/>
                  <a:ea typeface="MS PGothic" panose="020B0600070205080204" pitchFamily="34" charset="-128"/>
                  <a:cs typeface="Calibri" panose="020F0502020204030204" pitchFamily="34" charset="0"/>
                </a:rPr>
                <a:t>260</a:t>
              </a:r>
            </a:p>
            <a:p>
              <a:pPr algn="ctr" defTabSz="914354" eaLnBrk="0" hangingPunct="0">
                <a:defRPr/>
              </a:pPr>
              <a:r>
                <a:rPr lang="en-GB" sz="1400" dirty="0">
                  <a:solidFill>
                    <a:prstClr val="black"/>
                  </a:solidFill>
                  <a:latin typeface="Calibri" panose="020F0502020204030204" pitchFamily="34" charset="0"/>
                  <a:ea typeface="MS PGothic" panose="020B0600070205080204" pitchFamily="34" charset="-128"/>
                  <a:cs typeface="Calibri" panose="020F0502020204030204" pitchFamily="34" charset="0"/>
                </a:rPr>
                <a:t>131</a:t>
              </a:r>
            </a:p>
          </p:txBody>
        </p:sp>
        <p:sp>
          <p:nvSpPr>
            <p:cNvPr id="255" name="TextBox 254">
              <a:extLst>
                <a:ext uri="{FF2B5EF4-FFF2-40B4-BE49-F238E27FC236}">
                  <a16:creationId xmlns:a16="http://schemas.microsoft.com/office/drawing/2014/main" id="{AE388BBC-7371-411E-BF28-8AF9CC75045A}"/>
                </a:ext>
              </a:extLst>
            </p:cNvPr>
            <p:cNvSpPr txBox="1"/>
            <p:nvPr/>
          </p:nvSpPr>
          <p:spPr>
            <a:xfrm>
              <a:off x="1823845" y="4111301"/>
              <a:ext cx="258728" cy="323166"/>
            </a:xfrm>
            <a:prstGeom prst="rect">
              <a:avLst/>
            </a:prstGeom>
            <a:noFill/>
          </p:spPr>
          <p:txBody>
            <a:bodyPr wrap="square" lIns="0" tIns="0" rIns="0" bIns="0" rtlCol="0">
              <a:spAutoFit/>
            </a:bodyPr>
            <a:lstStyle/>
            <a:p>
              <a:pPr algn="ctr" defTabSz="914354" eaLnBrk="0" hangingPunct="0">
                <a:defRPr/>
              </a:pPr>
              <a:r>
                <a:rPr lang="en-GB" sz="1400" dirty="0">
                  <a:solidFill>
                    <a:prstClr val="black"/>
                  </a:solidFill>
                  <a:latin typeface="Calibri" panose="020F0502020204030204" pitchFamily="34" charset="0"/>
                  <a:ea typeface="MS PGothic" panose="020B0600070205080204" pitchFamily="34" charset="-128"/>
                  <a:cs typeface="Calibri" panose="020F0502020204030204" pitchFamily="34" charset="0"/>
                </a:rPr>
                <a:t>229</a:t>
              </a:r>
            </a:p>
            <a:p>
              <a:pPr algn="ctr" defTabSz="914354" eaLnBrk="0" hangingPunct="0">
                <a:defRPr/>
              </a:pPr>
              <a:r>
                <a:rPr lang="en-GB" sz="1400" dirty="0">
                  <a:solidFill>
                    <a:prstClr val="black"/>
                  </a:solidFill>
                  <a:latin typeface="Calibri" panose="020F0502020204030204" pitchFamily="34" charset="0"/>
                  <a:ea typeface="MS PGothic" panose="020B0600070205080204" pitchFamily="34" charset="-128"/>
                  <a:cs typeface="Calibri" panose="020F0502020204030204" pitchFamily="34" charset="0"/>
                </a:rPr>
                <a:t>103</a:t>
              </a:r>
            </a:p>
          </p:txBody>
        </p:sp>
        <p:sp>
          <p:nvSpPr>
            <p:cNvPr id="256" name="TextBox 255">
              <a:extLst>
                <a:ext uri="{FF2B5EF4-FFF2-40B4-BE49-F238E27FC236}">
                  <a16:creationId xmlns:a16="http://schemas.microsoft.com/office/drawing/2014/main" id="{2B694EB9-412B-4643-B4A6-7D5842774A6B}"/>
                </a:ext>
              </a:extLst>
            </p:cNvPr>
            <p:cNvSpPr txBox="1"/>
            <p:nvPr/>
          </p:nvSpPr>
          <p:spPr>
            <a:xfrm>
              <a:off x="2201670" y="4111301"/>
              <a:ext cx="258728" cy="323166"/>
            </a:xfrm>
            <a:prstGeom prst="rect">
              <a:avLst/>
            </a:prstGeom>
            <a:noFill/>
          </p:spPr>
          <p:txBody>
            <a:bodyPr wrap="square" lIns="0" tIns="0" rIns="0" bIns="0" rtlCol="0">
              <a:spAutoFit/>
            </a:bodyPr>
            <a:lstStyle/>
            <a:p>
              <a:pPr algn="ctr" defTabSz="914354" eaLnBrk="0" hangingPunct="0">
                <a:defRPr/>
              </a:pPr>
              <a:r>
                <a:rPr lang="en-GB" sz="1400" dirty="0">
                  <a:solidFill>
                    <a:prstClr val="black"/>
                  </a:solidFill>
                  <a:latin typeface="Calibri" panose="020F0502020204030204" pitchFamily="34" charset="0"/>
                  <a:ea typeface="MS PGothic" panose="020B0600070205080204" pitchFamily="34" charset="-128"/>
                  <a:cs typeface="Calibri" panose="020F0502020204030204" pitchFamily="34" charset="0"/>
                </a:rPr>
                <a:t>212</a:t>
              </a:r>
            </a:p>
            <a:p>
              <a:pPr algn="ctr" defTabSz="914354" eaLnBrk="0" hangingPunct="0">
                <a:defRPr/>
              </a:pPr>
              <a:r>
                <a:rPr lang="en-GB" sz="1400" dirty="0">
                  <a:solidFill>
                    <a:prstClr val="black"/>
                  </a:solidFill>
                  <a:latin typeface="Calibri" panose="020F0502020204030204" pitchFamily="34" charset="0"/>
                  <a:ea typeface="MS PGothic" panose="020B0600070205080204" pitchFamily="34" charset="-128"/>
                  <a:cs typeface="Calibri" panose="020F0502020204030204" pitchFamily="34" charset="0"/>
                </a:rPr>
                <a:t>65</a:t>
              </a:r>
            </a:p>
          </p:txBody>
        </p:sp>
        <p:sp>
          <p:nvSpPr>
            <p:cNvPr id="257" name="TextBox 256">
              <a:extLst>
                <a:ext uri="{FF2B5EF4-FFF2-40B4-BE49-F238E27FC236}">
                  <a16:creationId xmlns:a16="http://schemas.microsoft.com/office/drawing/2014/main" id="{BD4935F2-7BD4-4CFC-8332-079DCC5226CB}"/>
                </a:ext>
              </a:extLst>
            </p:cNvPr>
            <p:cNvSpPr txBox="1"/>
            <p:nvPr/>
          </p:nvSpPr>
          <p:spPr>
            <a:xfrm>
              <a:off x="2593782" y="4111301"/>
              <a:ext cx="258728" cy="323166"/>
            </a:xfrm>
            <a:prstGeom prst="rect">
              <a:avLst/>
            </a:prstGeom>
            <a:noFill/>
          </p:spPr>
          <p:txBody>
            <a:bodyPr wrap="square" lIns="0" tIns="0" rIns="0" bIns="0" rtlCol="0">
              <a:spAutoFit/>
            </a:bodyPr>
            <a:lstStyle/>
            <a:p>
              <a:pPr algn="ctr" defTabSz="914354" eaLnBrk="0" hangingPunct="0">
                <a:defRPr/>
              </a:pPr>
              <a:r>
                <a:rPr lang="en-GB" sz="1400" dirty="0">
                  <a:solidFill>
                    <a:prstClr val="black"/>
                  </a:solidFill>
                  <a:latin typeface="Calibri" panose="020F0502020204030204" pitchFamily="34" charset="0"/>
                  <a:ea typeface="MS PGothic" panose="020B0600070205080204" pitchFamily="34" charset="-128"/>
                  <a:cs typeface="Calibri" panose="020F0502020204030204" pitchFamily="34" charset="0"/>
                </a:rPr>
                <a:t>194</a:t>
              </a:r>
            </a:p>
            <a:p>
              <a:pPr algn="ctr" defTabSz="914354" eaLnBrk="0" hangingPunct="0">
                <a:defRPr/>
              </a:pPr>
              <a:r>
                <a:rPr lang="en-GB" sz="1400" dirty="0">
                  <a:solidFill>
                    <a:prstClr val="black"/>
                  </a:solidFill>
                  <a:latin typeface="Calibri" panose="020F0502020204030204" pitchFamily="34" charset="0"/>
                  <a:ea typeface="MS PGothic" panose="020B0600070205080204" pitchFamily="34" charset="-128"/>
                  <a:cs typeface="Calibri" panose="020F0502020204030204" pitchFamily="34" charset="0"/>
                </a:rPr>
                <a:t>53</a:t>
              </a:r>
            </a:p>
          </p:txBody>
        </p:sp>
        <p:sp>
          <p:nvSpPr>
            <p:cNvPr id="258" name="TextBox 257">
              <a:extLst>
                <a:ext uri="{FF2B5EF4-FFF2-40B4-BE49-F238E27FC236}">
                  <a16:creationId xmlns:a16="http://schemas.microsoft.com/office/drawing/2014/main" id="{5E4A3134-6988-406E-AC48-99F28EC40921}"/>
                </a:ext>
              </a:extLst>
            </p:cNvPr>
            <p:cNvSpPr txBox="1"/>
            <p:nvPr/>
          </p:nvSpPr>
          <p:spPr>
            <a:xfrm>
              <a:off x="2985895" y="4111301"/>
              <a:ext cx="258728" cy="323166"/>
            </a:xfrm>
            <a:prstGeom prst="rect">
              <a:avLst/>
            </a:prstGeom>
            <a:noFill/>
          </p:spPr>
          <p:txBody>
            <a:bodyPr wrap="square" lIns="0" tIns="0" rIns="0" bIns="0" rtlCol="0">
              <a:spAutoFit/>
            </a:bodyPr>
            <a:lstStyle/>
            <a:p>
              <a:pPr algn="ctr" defTabSz="914354" eaLnBrk="0" hangingPunct="0">
                <a:defRPr/>
              </a:pPr>
              <a:r>
                <a:rPr lang="en-GB" sz="1400" dirty="0">
                  <a:solidFill>
                    <a:prstClr val="black"/>
                  </a:solidFill>
                  <a:latin typeface="Calibri" panose="020F0502020204030204" pitchFamily="34" charset="0"/>
                  <a:ea typeface="MS PGothic" panose="020B0600070205080204" pitchFamily="34" charset="-128"/>
                  <a:cs typeface="Calibri" panose="020F0502020204030204" pitchFamily="34" charset="0"/>
                </a:rPr>
                <a:t>173</a:t>
              </a:r>
            </a:p>
            <a:p>
              <a:pPr algn="ctr" defTabSz="914354" eaLnBrk="0" hangingPunct="0">
                <a:defRPr/>
              </a:pPr>
              <a:r>
                <a:rPr lang="en-GB" sz="1400" dirty="0">
                  <a:solidFill>
                    <a:prstClr val="black"/>
                  </a:solidFill>
                  <a:latin typeface="Calibri" panose="020F0502020204030204" pitchFamily="34" charset="0"/>
                  <a:ea typeface="MS PGothic" panose="020B0600070205080204" pitchFamily="34" charset="-128"/>
                  <a:cs typeface="Calibri" panose="020F0502020204030204" pitchFamily="34" charset="0"/>
                </a:rPr>
                <a:t>41</a:t>
              </a:r>
            </a:p>
          </p:txBody>
        </p:sp>
        <p:sp>
          <p:nvSpPr>
            <p:cNvPr id="259" name="TextBox 258">
              <a:extLst>
                <a:ext uri="{FF2B5EF4-FFF2-40B4-BE49-F238E27FC236}">
                  <a16:creationId xmlns:a16="http://schemas.microsoft.com/office/drawing/2014/main" id="{80A47959-9E16-48E7-80EF-17BD4D649848}"/>
                </a:ext>
              </a:extLst>
            </p:cNvPr>
            <p:cNvSpPr txBox="1"/>
            <p:nvPr/>
          </p:nvSpPr>
          <p:spPr>
            <a:xfrm>
              <a:off x="3382312" y="4111301"/>
              <a:ext cx="258728" cy="323166"/>
            </a:xfrm>
            <a:prstGeom prst="rect">
              <a:avLst/>
            </a:prstGeom>
            <a:noFill/>
          </p:spPr>
          <p:txBody>
            <a:bodyPr wrap="square" lIns="0" tIns="0" rIns="0" bIns="0" rtlCol="0">
              <a:spAutoFit/>
            </a:bodyPr>
            <a:lstStyle/>
            <a:p>
              <a:pPr algn="ctr" defTabSz="914354" eaLnBrk="0" hangingPunct="0">
                <a:defRPr/>
              </a:pPr>
              <a:r>
                <a:rPr lang="en-GB" sz="1400" dirty="0">
                  <a:solidFill>
                    <a:prstClr val="black"/>
                  </a:solidFill>
                  <a:latin typeface="Calibri" panose="020F0502020204030204" pitchFamily="34" charset="0"/>
                  <a:ea typeface="MS PGothic" panose="020B0600070205080204" pitchFamily="34" charset="-128"/>
                  <a:cs typeface="Calibri" panose="020F0502020204030204" pitchFamily="34" charset="0"/>
                </a:rPr>
                <a:t>140</a:t>
              </a:r>
            </a:p>
            <a:p>
              <a:pPr algn="ctr" defTabSz="914354" eaLnBrk="0" hangingPunct="0">
                <a:defRPr/>
              </a:pPr>
              <a:r>
                <a:rPr lang="en-GB" sz="1400" dirty="0">
                  <a:solidFill>
                    <a:prstClr val="black"/>
                  </a:solidFill>
                  <a:latin typeface="Calibri" panose="020F0502020204030204" pitchFamily="34" charset="0"/>
                  <a:ea typeface="MS PGothic" panose="020B0600070205080204" pitchFamily="34" charset="-128"/>
                  <a:cs typeface="Calibri" panose="020F0502020204030204" pitchFamily="34" charset="0"/>
                </a:rPr>
                <a:t>38</a:t>
              </a:r>
            </a:p>
          </p:txBody>
        </p:sp>
        <p:sp>
          <p:nvSpPr>
            <p:cNvPr id="260" name="TextBox 259">
              <a:extLst>
                <a:ext uri="{FF2B5EF4-FFF2-40B4-BE49-F238E27FC236}">
                  <a16:creationId xmlns:a16="http://schemas.microsoft.com/office/drawing/2014/main" id="{01D5F36B-99B7-48F0-8A93-00EFB39BFFBE}"/>
                </a:ext>
              </a:extLst>
            </p:cNvPr>
            <p:cNvSpPr txBox="1"/>
            <p:nvPr/>
          </p:nvSpPr>
          <p:spPr>
            <a:xfrm>
              <a:off x="3774071" y="4111301"/>
              <a:ext cx="258728" cy="323166"/>
            </a:xfrm>
            <a:prstGeom prst="rect">
              <a:avLst/>
            </a:prstGeom>
            <a:noFill/>
          </p:spPr>
          <p:txBody>
            <a:bodyPr wrap="square" lIns="0" tIns="0" rIns="0" bIns="0" rtlCol="0">
              <a:spAutoFit/>
            </a:bodyPr>
            <a:lstStyle/>
            <a:p>
              <a:pPr algn="ctr" defTabSz="914354" eaLnBrk="0" hangingPunct="0">
                <a:defRPr/>
              </a:pPr>
              <a:r>
                <a:rPr lang="en-GB" sz="1400" dirty="0">
                  <a:solidFill>
                    <a:prstClr val="black"/>
                  </a:solidFill>
                  <a:latin typeface="Calibri" panose="020F0502020204030204" pitchFamily="34" charset="0"/>
                  <a:ea typeface="MS PGothic" panose="020B0600070205080204" pitchFamily="34" charset="-128"/>
                  <a:cs typeface="Calibri" panose="020F0502020204030204" pitchFamily="34" charset="0"/>
                </a:rPr>
                <a:t>129</a:t>
              </a:r>
            </a:p>
            <a:p>
              <a:pPr algn="ctr" defTabSz="914354" eaLnBrk="0" hangingPunct="0">
                <a:defRPr/>
              </a:pPr>
              <a:r>
                <a:rPr lang="en-GB" sz="1400" dirty="0">
                  <a:solidFill>
                    <a:prstClr val="black"/>
                  </a:solidFill>
                  <a:latin typeface="Calibri" panose="020F0502020204030204" pitchFamily="34" charset="0"/>
                  <a:ea typeface="MS PGothic" panose="020B0600070205080204" pitchFamily="34" charset="-128"/>
                  <a:cs typeface="Calibri" panose="020F0502020204030204" pitchFamily="34" charset="0"/>
                </a:rPr>
                <a:t>30</a:t>
              </a:r>
            </a:p>
          </p:txBody>
        </p:sp>
        <p:sp>
          <p:nvSpPr>
            <p:cNvPr id="261" name="TextBox 260">
              <a:extLst>
                <a:ext uri="{FF2B5EF4-FFF2-40B4-BE49-F238E27FC236}">
                  <a16:creationId xmlns:a16="http://schemas.microsoft.com/office/drawing/2014/main" id="{B4AFD46F-72A8-42F9-BCAB-A2DB39EBB05F}"/>
                </a:ext>
              </a:extLst>
            </p:cNvPr>
            <p:cNvSpPr txBox="1"/>
            <p:nvPr/>
          </p:nvSpPr>
          <p:spPr>
            <a:xfrm>
              <a:off x="4159057" y="4111301"/>
              <a:ext cx="258728" cy="323166"/>
            </a:xfrm>
            <a:prstGeom prst="rect">
              <a:avLst/>
            </a:prstGeom>
            <a:noFill/>
          </p:spPr>
          <p:txBody>
            <a:bodyPr wrap="square" lIns="0" tIns="0" rIns="0" bIns="0" rtlCol="0">
              <a:spAutoFit/>
            </a:bodyPr>
            <a:lstStyle/>
            <a:p>
              <a:pPr algn="ctr" defTabSz="914354" eaLnBrk="0" hangingPunct="0">
                <a:defRPr/>
              </a:pPr>
              <a:r>
                <a:rPr lang="en-GB" sz="1400" dirty="0">
                  <a:solidFill>
                    <a:prstClr val="black"/>
                  </a:solidFill>
                  <a:latin typeface="Calibri" panose="020F0502020204030204" pitchFamily="34" charset="0"/>
                  <a:ea typeface="MS PGothic" panose="020B0600070205080204" pitchFamily="34" charset="-128"/>
                  <a:cs typeface="Calibri" panose="020F0502020204030204" pitchFamily="34" charset="0"/>
                </a:rPr>
                <a:t>115</a:t>
              </a:r>
            </a:p>
            <a:p>
              <a:pPr algn="ctr" defTabSz="914354" eaLnBrk="0" hangingPunct="0">
                <a:defRPr/>
              </a:pPr>
              <a:r>
                <a:rPr lang="en-GB" sz="1400" dirty="0">
                  <a:solidFill>
                    <a:prstClr val="black"/>
                  </a:solidFill>
                  <a:latin typeface="Calibri" panose="020F0502020204030204" pitchFamily="34" charset="0"/>
                  <a:ea typeface="MS PGothic" panose="020B0600070205080204" pitchFamily="34" charset="-128"/>
                  <a:cs typeface="Calibri" panose="020F0502020204030204" pitchFamily="34" charset="0"/>
                </a:rPr>
                <a:t>24</a:t>
              </a:r>
            </a:p>
          </p:txBody>
        </p:sp>
        <p:sp>
          <p:nvSpPr>
            <p:cNvPr id="262" name="TextBox 261">
              <a:extLst>
                <a:ext uri="{FF2B5EF4-FFF2-40B4-BE49-F238E27FC236}">
                  <a16:creationId xmlns:a16="http://schemas.microsoft.com/office/drawing/2014/main" id="{02753FC7-8081-4B9C-84F9-24534E7CCE70}"/>
                </a:ext>
              </a:extLst>
            </p:cNvPr>
            <p:cNvSpPr txBox="1"/>
            <p:nvPr/>
          </p:nvSpPr>
          <p:spPr>
            <a:xfrm>
              <a:off x="4544043" y="4111301"/>
              <a:ext cx="258728" cy="323166"/>
            </a:xfrm>
            <a:prstGeom prst="rect">
              <a:avLst/>
            </a:prstGeom>
            <a:noFill/>
          </p:spPr>
          <p:txBody>
            <a:bodyPr wrap="square" lIns="0" tIns="0" rIns="0" bIns="0" rtlCol="0">
              <a:spAutoFit/>
            </a:bodyPr>
            <a:lstStyle/>
            <a:p>
              <a:pPr algn="ctr" defTabSz="914354" eaLnBrk="0" hangingPunct="0">
                <a:defRPr/>
              </a:pPr>
              <a:r>
                <a:rPr lang="en-GB" sz="1400" dirty="0">
                  <a:solidFill>
                    <a:prstClr val="black"/>
                  </a:solidFill>
                  <a:latin typeface="Calibri" panose="020F0502020204030204" pitchFamily="34" charset="0"/>
                  <a:ea typeface="MS PGothic" panose="020B0600070205080204" pitchFamily="34" charset="-128"/>
                  <a:cs typeface="Calibri" panose="020F0502020204030204" pitchFamily="34" charset="0"/>
                </a:rPr>
                <a:t>101</a:t>
              </a:r>
            </a:p>
            <a:p>
              <a:pPr algn="ctr" defTabSz="914354" eaLnBrk="0" hangingPunct="0">
                <a:defRPr/>
              </a:pPr>
              <a:r>
                <a:rPr lang="en-GB" sz="1400" dirty="0">
                  <a:solidFill>
                    <a:prstClr val="black"/>
                  </a:solidFill>
                  <a:latin typeface="Calibri" panose="020F0502020204030204" pitchFamily="34" charset="0"/>
                  <a:ea typeface="MS PGothic" panose="020B0600070205080204" pitchFamily="34" charset="-128"/>
                  <a:cs typeface="Calibri" panose="020F0502020204030204" pitchFamily="34" charset="0"/>
                </a:rPr>
                <a:t>23</a:t>
              </a:r>
            </a:p>
          </p:txBody>
        </p:sp>
        <p:sp>
          <p:nvSpPr>
            <p:cNvPr id="263" name="TextBox 262">
              <a:extLst>
                <a:ext uri="{FF2B5EF4-FFF2-40B4-BE49-F238E27FC236}">
                  <a16:creationId xmlns:a16="http://schemas.microsoft.com/office/drawing/2014/main" id="{DCE9790B-7770-42C5-B529-5CBC0BC834CF}"/>
                </a:ext>
              </a:extLst>
            </p:cNvPr>
            <p:cNvSpPr txBox="1"/>
            <p:nvPr/>
          </p:nvSpPr>
          <p:spPr>
            <a:xfrm>
              <a:off x="4935802" y="4111301"/>
              <a:ext cx="258728" cy="323166"/>
            </a:xfrm>
            <a:prstGeom prst="rect">
              <a:avLst/>
            </a:prstGeom>
            <a:noFill/>
          </p:spPr>
          <p:txBody>
            <a:bodyPr wrap="square" lIns="0" tIns="0" rIns="0" bIns="0" rtlCol="0">
              <a:spAutoFit/>
            </a:bodyPr>
            <a:lstStyle/>
            <a:p>
              <a:pPr algn="ctr" defTabSz="914354" eaLnBrk="0" hangingPunct="0">
                <a:defRPr/>
              </a:pPr>
              <a:r>
                <a:rPr lang="en-GB" sz="1400" dirty="0">
                  <a:solidFill>
                    <a:prstClr val="black"/>
                  </a:solidFill>
                  <a:latin typeface="Calibri" panose="020F0502020204030204" pitchFamily="34" charset="0"/>
                  <a:ea typeface="MS PGothic" panose="020B0600070205080204" pitchFamily="34" charset="-128"/>
                  <a:cs typeface="Calibri" panose="020F0502020204030204" pitchFamily="34" charset="0"/>
                </a:rPr>
                <a:t>91</a:t>
              </a:r>
            </a:p>
            <a:p>
              <a:pPr algn="ctr" defTabSz="914354" eaLnBrk="0" hangingPunct="0">
                <a:defRPr/>
              </a:pPr>
              <a:r>
                <a:rPr lang="en-GB" sz="1400" dirty="0">
                  <a:solidFill>
                    <a:prstClr val="black"/>
                  </a:solidFill>
                  <a:latin typeface="Calibri" panose="020F0502020204030204" pitchFamily="34" charset="0"/>
                  <a:ea typeface="MS PGothic" panose="020B0600070205080204" pitchFamily="34" charset="-128"/>
                  <a:cs typeface="Calibri" panose="020F0502020204030204" pitchFamily="34" charset="0"/>
                </a:rPr>
                <a:t>22</a:t>
              </a:r>
            </a:p>
          </p:txBody>
        </p:sp>
        <p:sp>
          <p:nvSpPr>
            <p:cNvPr id="264" name="TextBox 263">
              <a:extLst>
                <a:ext uri="{FF2B5EF4-FFF2-40B4-BE49-F238E27FC236}">
                  <a16:creationId xmlns:a16="http://schemas.microsoft.com/office/drawing/2014/main" id="{E9E7069C-4C0C-43A3-8822-F7274378354D}"/>
                </a:ext>
              </a:extLst>
            </p:cNvPr>
            <p:cNvSpPr txBox="1"/>
            <p:nvPr/>
          </p:nvSpPr>
          <p:spPr>
            <a:xfrm>
              <a:off x="5324618" y="4111301"/>
              <a:ext cx="258728" cy="323166"/>
            </a:xfrm>
            <a:prstGeom prst="rect">
              <a:avLst/>
            </a:prstGeom>
            <a:noFill/>
          </p:spPr>
          <p:txBody>
            <a:bodyPr wrap="square" lIns="0" tIns="0" rIns="0" bIns="0" rtlCol="0">
              <a:spAutoFit/>
            </a:bodyPr>
            <a:lstStyle/>
            <a:p>
              <a:pPr algn="ctr" defTabSz="914354" eaLnBrk="0" hangingPunct="0">
                <a:defRPr/>
              </a:pPr>
              <a:r>
                <a:rPr lang="en-GB" sz="1400" dirty="0">
                  <a:solidFill>
                    <a:prstClr val="black"/>
                  </a:solidFill>
                  <a:latin typeface="Calibri" panose="020F0502020204030204" pitchFamily="34" charset="0"/>
                  <a:ea typeface="MS PGothic" panose="020B0600070205080204" pitchFamily="34" charset="-128"/>
                  <a:cs typeface="Calibri" panose="020F0502020204030204" pitchFamily="34" charset="0"/>
                </a:rPr>
                <a:t>58</a:t>
              </a:r>
            </a:p>
            <a:p>
              <a:pPr algn="ctr" defTabSz="914354" eaLnBrk="0" hangingPunct="0">
                <a:defRPr/>
              </a:pPr>
              <a:r>
                <a:rPr lang="en-GB" sz="1400" dirty="0">
                  <a:solidFill>
                    <a:prstClr val="black"/>
                  </a:solidFill>
                  <a:latin typeface="Calibri" panose="020F0502020204030204" pitchFamily="34" charset="0"/>
                  <a:ea typeface="MS PGothic" panose="020B0600070205080204" pitchFamily="34" charset="-128"/>
                  <a:cs typeface="Calibri" panose="020F0502020204030204" pitchFamily="34" charset="0"/>
                </a:rPr>
                <a:t>16</a:t>
              </a:r>
            </a:p>
          </p:txBody>
        </p:sp>
        <p:sp>
          <p:nvSpPr>
            <p:cNvPr id="265" name="TextBox 264">
              <a:extLst>
                <a:ext uri="{FF2B5EF4-FFF2-40B4-BE49-F238E27FC236}">
                  <a16:creationId xmlns:a16="http://schemas.microsoft.com/office/drawing/2014/main" id="{6841B7D6-F412-489B-8082-565D7D1DF578}"/>
                </a:ext>
              </a:extLst>
            </p:cNvPr>
            <p:cNvSpPr txBox="1"/>
            <p:nvPr/>
          </p:nvSpPr>
          <p:spPr>
            <a:xfrm>
              <a:off x="5720347" y="4111301"/>
              <a:ext cx="258728" cy="323166"/>
            </a:xfrm>
            <a:prstGeom prst="rect">
              <a:avLst/>
            </a:prstGeom>
            <a:noFill/>
          </p:spPr>
          <p:txBody>
            <a:bodyPr wrap="square" lIns="0" tIns="0" rIns="0" bIns="0" rtlCol="0">
              <a:spAutoFit/>
            </a:bodyPr>
            <a:lstStyle/>
            <a:p>
              <a:pPr algn="ctr" defTabSz="914354" eaLnBrk="0" hangingPunct="0">
                <a:defRPr/>
              </a:pPr>
              <a:r>
                <a:rPr lang="en-GB" sz="1400" dirty="0">
                  <a:solidFill>
                    <a:prstClr val="black"/>
                  </a:solidFill>
                  <a:latin typeface="Calibri" panose="020F0502020204030204" pitchFamily="34" charset="0"/>
                  <a:ea typeface="MS PGothic" panose="020B0600070205080204" pitchFamily="34" charset="-128"/>
                  <a:cs typeface="Calibri" panose="020F0502020204030204" pitchFamily="34" charset="0"/>
                </a:rPr>
                <a:t>30</a:t>
              </a:r>
            </a:p>
            <a:p>
              <a:pPr algn="ctr" defTabSz="914354" eaLnBrk="0" hangingPunct="0">
                <a:defRPr/>
              </a:pPr>
              <a:r>
                <a:rPr lang="en-GB" sz="1400" dirty="0">
                  <a:solidFill>
                    <a:prstClr val="black"/>
                  </a:solidFill>
                  <a:latin typeface="Calibri" panose="020F0502020204030204" pitchFamily="34" charset="0"/>
                  <a:ea typeface="MS PGothic" panose="020B0600070205080204" pitchFamily="34" charset="-128"/>
                  <a:cs typeface="Calibri" panose="020F0502020204030204" pitchFamily="34" charset="0"/>
                </a:rPr>
                <a:t>3</a:t>
              </a:r>
            </a:p>
          </p:txBody>
        </p:sp>
        <p:sp>
          <p:nvSpPr>
            <p:cNvPr id="266" name="TextBox 265">
              <a:extLst>
                <a:ext uri="{FF2B5EF4-FFF2-40B4-BE49-F238E27FC236}">
                  <a16:creationId xmlns:a16="http://schemas.microsoft.com/office/drawing/2014/main" id="{40C9580A-CD05-447D-95C9-CE69329EAF00}"/>
                </a:ext>
              </a:extLst>
            </p:cNvPr>
            <p:cNvSpPr txBox="1"/>
            <p:nvPr/>
          </p:nvSpPr>
          <p:spPr>
            <a:xfrm>
              <a:off x="6113288" y="4111301"/>
              <a:ext cx="258728" cy="323166"/>
            </a:xfrm>
            <a:prstGeom prst="rect">
              <a:avLst/>
            </a:prstGeom>
            <a:noFill/>
          </p:spPr>
          <p:txBody>
            <a:bodyPr wrap="square" lIns="0" tIns="0" rIns="0" bIns="0" rtlCol="0">
              <a:spAutoFit/>
            </a:bodyPr>
            <a:lstStyle/>
            <a:p>
              <a:pPr algn="ctr" defTabSz="914354" eaLnBrk="0" hangingPunct="0">
                <a:defRPr/>
              </a:pPr>
              <a:r>
                <a:rPr lang="en-GB" sz="1400" dirty="0">
                  <a:solidFill>
                    <a:prstClr val="black"/>
                  </a:solidFill>
                  <a:latin typeface="Calibri" panose="020F0502020204030204" pitchFamily="34" charset="0"/>
                  <a:ea typeface="MS PGothic" panose="020B0600070205080204" pitchFamily="34" charset="-128"/>
                  <a:cs typeface="Calibri" panose="020F0502020204030204" pitchFamily="34" charset="0"/>
                </a:rPr>
                <a:t>2</a:t>
              </a:r>
            </a:p>
            <a:p>
              <a:pPr algn="ctr" defTabSz="914354" eaLnBrk="0" hangingPunct="0">
                <a:defRPr/>
              </a:pPr>
              <a:r>
                <a:rPr lang="en-GB" sz="1400" dirty="0">
                  <a:solidFill>
                    <a:prstClr val="black"/>
                  </a:solidFill>
                  <a:latin typeface="Calibri" panose="020F0502020204030204" pitchFamily="34" charset="0"/>
                  <a:ea typeface="MS PGothic" panose="020B0600070205080204" pitchFamily="34" charset="-128"/>
                  <a:cs typeface="Calibri" panose="020F0502020204030204" pitchFamily="34" charset="0"/>
                </a:rPr>
                <a:t>0</a:t>
              </a:r>
            </a:p>
          </p:txBody>
        </p:sp>
        <p:sp>
          <p:nvSpPr>
            <p:cNvPr id="267" name="TextBox 266">
              <a:extLst>
                <a:ext uri="{FF2B5EF4-FFF2-40B4-BE49-F238E27FC236}">
                  <a16:creationId xmlns:a16="http://schemas.microsoft.com/office/drawing/2014/main" id="{EAFA1D75-283D-4C2C-8481-6F0F81E097DA}"/>
                </a:ext>
              </a:extLst>
            </p:cNvPr>
            <p:cNvSpPr txBox="1"/>
            <p:nvPr/>
          </p:nvSpPr>
          <p:spPr>
            <a:xfrm>
              <a:off x="6497092" y="4111301"/>
              <a:ext cx="258728" cy="323166"/>
            </a:xfrm>
            <a:prstGeom prst="rect">
              <a:avLst/>
            </a:prstGeom>
            <a:noFill/>
          </p:spPr>
          <p:txBody>
            <a:bodyPr wrap="square" lIns="0" tIns="0" rIns="0" bIns="0" rtlCol="0">
              <a:spAutoFit/>
            </a:bodyPr>
            <a:lstStyle/>
            <a:p>
              <a:pPr algn="ctr" defTabSz="914354" eaLnBrk="0" hangingPunct="0">
                <a:defRPr/>
              </a:pPr>
              <a:r>
                <a:rPr lang="en-GB" sz="1400" dirty="0">
                  <a:solidFill>
                    <a:prstClr val="black"/>
                  </a:solidFill>
                  <a:latin typeface="Calibri" panose="020F0502020204030204" pitchFamily="34" charset="0"/>
                  <a:ea typeface="MS PGothic" panose="020B0600070205080204" pitchFamily="34" charset="-128"/>
                  <a:cs typeface="Calibri" panose="020F0502020204030204" pitchFamily="34" charset="0"/>
                </a:rPr>
                <a:t>0</a:t>
              </a:r>
            </a:p>
            <a:p>
              <a:pPr algn="ctr" defTabSz="914354" eaLnBrk="0" hangingPunct="0">
                <a:defRPr/>
              </a:pPr>
              <a:endParaRPr lang="en-GB" sz="1400" dirty="0">
                <a:solidFill>
                  <a:prstClr val="black"/>
                </a:solidFill>
                <a:latin typeface="Calibri" panose="020F0502020204030204" pitchFamily="34" charset="0"/>
                <a:ea typeface="MS PGothic" panose="020B0600070205080204" pitchFamily="34" charset="-128"/>
                <a:cs typeface="Calibri" panose="020F0502020204030204" pitchFamily="34" charset="0"/>
              </a:endParaRPr>
            </a:p>
          </p:txBody>
        </p:sp>
      </p:grpSp>
      <p:sp>
        <p:nvSpPr>
          <p:cNvPr id="268" name="TextBox 267">
            <a:extLst>
              <a:ext uri="{FF2B5EF4-FFF2-40B4-BE49-F238E27FC236}">
                <a16:creationId xmlns:a16="http://schemas.microsoft.com/office/drawing/2014/main" id="{50D43AA7-A32B-406C-80A9-ED8122042BFE}"/>
              </a:ext>
            </a:extLst>
          </p:cNvPr>
          <p:cNvSpPr txBox="1"/>
          <p:nvPr/>
        </p:nvSpPr>
        <p:spPr>
          <a:xfrm>
            <a:off x="1852995" y="5219895"/>
            <a:ext cx="7122096" cy="400110"/>
          </a:xfrm>
          <a:prstGeom prst="rect">
            <a:avLst/>
          </a:prstGeom>
          <a:noFill/>
        </p:spPr>
        <p:txBody>
          <a:bodyPr wrap="square" rtlCol="0" anchor="ctr">
            <a:spAutoFit/>
          </a:bodyPr>
          <a:lstStyle/>
          <a:p>
            <a:pPr algn="ctr" defTabSz="914354" eaLnBrk="0" hangingPunct="0">
              <a:defRPr/>
            </a:pPr>
            <a:r>
              <a:rPr lang="en-GB" sz="2000" b="1" dirty="0">
                <a:solidFill>
                  <a:prstClr val="black"/>
                </a:solidFill>
                <a:latin typeface="Calibri" panose="020F0502020204030204" pitchFamily="34" charset="0"/>
                <a:ea typeface="MS PGothic" panose="020B0600070205080204" pitchFamily="34" charset="-128"/>
                <a:cs typeface="Calibri" panose="020F0502020204030204" pitchFamily="34" charset="0"/>
              </a:rPr>
              <a:t>Mos Since Randomization</a:t>
            </a:r>
          </a:p>
        </p:txBody>
      </p:sp>
      <p:sp>
        <p:nvSpPr>
          <p:cNvPr id="269" name="TextBox 268">
            <a:extLst>
              <a:ext uri="{FF2B5EF4-FFF2-40B4-BE49-F238E27FC236}">
                <a16:creationId xmlns:a16="http://schemas.microsoft.com/office/drawing/2014/main" id="{9D9E7447-1FEE-4D9F-9709-0C8024127D44}"/>
              </a:ext>
            </a:extLst>
          </p:cNvPr>
          <p:cNvSpPr txBox="1"/>
          <p:nvPr/>
        </p:nvSpPr>
        <p:spPr>
          <a:xfrm>
            <a:off x="3041437" y="2937641"/>
            <a:ext cx="528000" cy="307777"/>
          </a:xfrm>
          <a:prstGeom prst="rect">
            <a:avLst/>
          </a:prstGeom>
          <a:noFill/>
        </p:spPr>
        <p:txBody>
          <a:bodyPr wrap="square" rtlCol="0">
            <a:spAutoFit/>
          </a:bodyPr>
          <a:lstStyle/>
          <a:p>
            <a:pPr defTabSz="609570" eaLnBrk="0" hangingPunct="0">
              <a:defRPr/>
            </a:pPr>
            <a:r>
              <a:rPr lang="en-US" altLang="zh-CN" sz="1400" b="1" dirty="0">
                <a:solidFill>
                  <a:schemeClr val="accent3"/>
                </a:solidFill>
                <a:latin typeface="Calibri" panose="020F0502020204030204" pitchFamily="34" charset="0"/>
                <a:ea typeface="黑体" panose="02010609060101010101" pitchFamily="49" charset="-122"/>
                <a:cs typeface="Calibri" panose="020F0502020204030204" pitchFamily="34" charset="0"/>
              </a:rPr>
              <a:t>51%</a:t>
            </a:r>
            <a:endParaRPr lang="en-US" sz="1400" b="1" dirty="0">
              <a:solidFill>
                <a:schemeClr val="accent3"/>
              </a:solidFill>
              <a:latin typeface="Calibri" panose="020F0502020204030204" pitchFamily="34" charset="0"/>
              <a:ea typeface="黑体" panose="02010609060101010101" pitchFamily="49" charset="-122"/>
              <a:cs typeface="Calibri" panose="020F0502020204030204" pitchFamily="34" charset="0"/>
            </a:endParaRPr>
          </a:p>
        </p:txBody>
      </p:sp>
      <p:sp>
        <p:nvSpPr>
          <p:cNvPr id="270" name="TextBox 269">
            <a:extLst>
              <a:ext uri="{FF2B5EF4-FFF2-40B4-BE49-F238E27FC236}">
                <a16:creationId xmlns:a16="http://schemas.microsoft.com/office/drawing/2014/main" id="{414BFF80-E3D5-45BB-B734-EC7C624C7725}"/>
              </a:ext>
            </a:extLst>
          </p:cNvPr>
          <p:cNvSpPr txBox="1"/>
          <p:nvPr/>
        </p:nvSpPr>
        <p:spPr>
          <a:xfrm>
            <a:off x="3041437" y="1812465"/>
            <a:ext cx="528000" cy="307777"/>
          </a:xfrm>
          <a:prstGeom prst="rect">
            <a:avLst/>
          </a:prstGeom>
          <a:noFill/>
        </p:spPr>
        <p:txBody>
          <a:bodyPr wrap="square" rtlCol="0">
            <a:spAutoFit/>
          </a:bodyPr>
          <a:lstStyle/>
          <a:p>
            <a:pPr defTabSz="609570" eaLnBrk="0" hangingPunct="0">
              <a:defRPr/>
            </a:pPr>
            <a:r>
              <a:rPr lang="en-US" altLang="zh-CN" sz="1400" b="1" dirty="0">
                <a:solidFill>
                  <a:schemeClr val="accent1"/>
                </a:solidFill>
                <a:latin typeface="Calibri" panose="020F0502020204030204" pitchFamily="34" charset="0"/>
                <a:ea typeface="黑体" panose="02010609060101010101" pitchFamily="49" charset="-122"/>
                <a:cs typeface="Calibri" panose="020F0502020204030204" pitchFamily="34" charset="0"/>
              </a:rPr>
              <a:t>88%</a:t>
            </a:r>
          </a:p>
        </p:txBody>
      </p:sp>
      <p:sp>
        <p:nvSpPr>
          <p:cNvPr id="271" name="TextBox 270">
            <a:extLst>
              <a:ext uri="{FF2B5EF4-FFF2-40B4-BE49-F238E27FC236}">
                <a16:creationId xmlns:a16="http://schemas.microsoft.com/office/drawing/2014/main" id="{65C2C310-A345-4C3A-9693-D087DD2E3BBB}"/>
              </a:ext>
            </a:extLst>
          </p:cNvPr>
          <p:cNvSpPr txBox="1"/>
          <p:nvPr/>
        </p:nvSpPr>
        <p:spPr>
          <a:xfrm>
            <a:off x="4097663" y="3513937"/>
            <a:ext cx="528000" cy="307777"/>
          </a:xfrm>
          <a:prstGeom prst="rect">
            <a:avLst/>
          </a:prstGeom>
          <a:noFill/>
        </p:spPr>
        <p:txBody>
          <a:bodyPr wrap="square" rtlCol="0">
            <a:spAutoFit/>
          </a:bodyPr>
          <a:lstStyle/>
          <a:p>
            <a:pPr defTabSz="609570" eaLnBrk="0" hangingPunct="0">
              <a:defRPr/>
            </a:pPr>
            <a:r>
              <a:rPr lang="en-US" altLang="zh-CN" sz="1400" b="1" dirty="0">
                <a:solidFill>
                  <a:schemeClr val="accent3"/>
                </a:solidFill>
                <a:latin typeface="Calibri" panose="020F0502020204030204" pitchFamily="34" charset="0"/>
                <a:ea typeface="黑体" panose="02010609060101010101" pitchFamily="49" charset="-122"/>
                <a:cs typeface="Calibri" panose="020F0502020204030204" pitchFamily="34" charset="0"/>
              </a:rPr>
              <a:t>35%</a:t>
            </a:r>
            <a:endParaRPr lang="en-US" sz="1400" b="1" dirty="0">
              <a:solidFill>
                <a:schemeClr val="accent3"/>
              </a:solidFill>
              <a:latin typeface="Calibri" panose="020F0502020204030204" pitchFamily="34" charset="0"/>
              <a:ea typeface="MS PGothic" panose="020B0600070205080204" pitchFamily="34" charset="-128"/>
              <a:cs typeface="Calibri" panose="020F0502020204030204" pitchFamily="34" charset="0"/>
            </a:endParaRPr>
          </a:p>
        </p:txBody>
      </p:sp>
      <p:sp>
        <p:nvSpPr>
          <p:cNvPr id="272" name="TextBox 271">
            <a:extLst>
              <a:ext uri="{FF2B5EF4-FFF2-40B4-BE49-F238E27FC236}">
                <a16:creationId xmlns:a16="http://schemas.microsoft.com/office/drawing/2014/main" id="{510791E8-68C6-4E23-8116-5B78AD72C0B9}"/>
              </a:ext>
            </a:extLst>
          </p:cNvPr>
          <p:cNvSpPr txBox="1"/>
          <p:nvPr/>
        </p:nvSpPr>
        <p:spPr>
          <a:xfrm>
            <a:off x="4097663" y="2281079"/>
            <a:ext cx="528000" cy="307777"/>
          </a:xfrm>
          <a:prstGeom prst="rect">
            <a:avLst/>
          </a:prstGeom>
          <a:noFill/>
        </p:spPr>
        <p:txBody>
          <a:bodyPr wrap="square" rtlCol="0">
            <a:spAutoFit/>
          </a:bodyPr>
          <a:lstStyle/>
          <a:p>
            <a:pPr defTabSz="609570" eaLnBrk="0" hangingPunct="0">
              <a:defRPr/>
            </a:pPr>
            <a:r>
              <a:rPr lang="en-US" altLang="zh-CN" sz="1400" b="1" dirty="0">
                <a:solidFill>
                  <a:schemeClr val="accent1"/>
                </a:solidFill>
                <a:latin typeface="Calibri" panose="020F0502020204030204" pitchFamily="34" charset="0"/>
                <a:ea typeface="黑体" panose="02010609060101010101" pitchFamily="49" charset="-122"/>
                <a:cs typeface="Calibri" panose="020F0502020204030204" pitchFamily="34" charset="0"/>
              </a:rPr>
              <a:t>74%</a:t>
            </a:r>
          </a:p>
        </p:txBody>
      </p:sp>
      <p:sp>
        <p:nvSpPr>
          <p:cNvPr id="273" name="TextBox 272">
            <a:extLst>
              <a:ext uri="{FF2B5EF4-FFF2-40B4-BE49-F238E27FC236}">
                <a16:creationId xmlns:a16="http://schemas.microsoft.com/office/drawing/2014/main" id="{78872D0D-7C0B-4F6D-A687-7AF8101A99FC}"/>
              </a:ext>
            </a:extLst>
          </p:cNvPr>
          <p:cNvSpPr txBox="1"/>
          <p:nvPr/>
        </p:nvSpPr>
        <p:spPr>
          <a:xfrm>
            <a:off x="5125239" y="3730877"/>
            <a:ext cx="528000" cy="307777"/>
          </a:xfrm>
          <a:prstGeom prst="rect">
            <a:avLst/>
          </a:prstGeom>
          <a:noFill/>
        </p:spPr>
        <p:txBody>
          <a:bodyPr wrap="square" rtlCol="0">
            <a:spAutoFit/>
          </a:bodyPr>
          <a:lstStyle/>
          <a:p>
            <a:pPr defTabSz="609570" eaLnBrk="0" hangingPunct="0">
              <a:defRPr/>
            </a:pPr>
            <a:r>
              <a:rPr lang="en-US" altLang="zh-CN" sz="1400" b="1" dirty="0">
                <a:solidFill>
                  <a:schemeClr val="accent3"/>
                </a:solidFill>
                <a:latin typeface="Calibri" panose="020F0502020204030204" pitchFamily="34" charset="0"/>
                <a:ea typeface="黑体" panose="02010609060101010101" pitchFamily="49" charset="-122"/>
                <a:cs typeface="Calibri" panose="020F0502020204030204" pitchFamily="34" charset="0"/>
              </a:rPr>
              <a:t>27%</a:t>
            </a:r>
            <a:endParaRPr lang="en-US" sz="1400" b="1" dirty="0">
              <a:solidFill>
                <a:schemeClr val="accent3"/>
              </a:solidFill>
              <a:latin typeface="Calibri" panose="020F0502020204030204" pitchFamily="34" charset="0"/>
              <a:ea typeface="MS PGothic" panose="020B0600070205080204" pitchFamily="34" charset="-128"/>
              <a:cs typeface="Calibri" panose="020F0502020204030204" pitchFamily="34" charset="0"/>
            </a:endParaRPr>
          </a:p>
        </p:txBody>
      </p:sp>
      <p:sp>
        <p:nvSpPr>
          <p:cNvPr id="274" name="TextBox 273">
            <a:extLst>
              <a:ext uri="{FF2B5EF4-FFF2-40B4-BE49-F238E27FC236}">
                <a16:creationId xmlns:a16="http://schemas.microsoft.com/office/drawing/2014/main" id="{7718A42E-22A4-4335-A42F-EFD5EA5EF1E4}"/>
              </a:ext>
            </a:extLst>
          </p:cNvPr>
          <p:cNvSpPr txBox="1"/>
          <p:nvPr/>
        </p:nvSpPr>
        <p:spPr>
          <a:xfrm>
            <a:off x="5125239" y="2660919"/>
            <a:ext cx="528000" cy="307777"/>
          </a:xfrm>
          <a:prstGeom prst="rect">
            <a:avLst/>
          </a:prstGeom>
          <a:noFill/>
        </p:spPr>
        <p:txBody>
          <a:bodyPr wrap="square" rtlCol="0">
            <a:spAutoFit/>
          </a:bodyPr>
          <a:lstStyle/>
          <a:p>
            <a:pPr defTabSz="609570" eaLnBrk="0" hangingPunct="0">
              <a:defRPr/>
            </a:pPr>
            <a:r>
              <a:rPr lang="en-US" altLang="zh-CN" sz="1400" b="1" dirty="0">
                <a:solidFill>
                  <a:schemeClr val="accent1"/>
                </a:solidFill>
                <a:latin typeface="Calibri" panose="020F0502020204030204" pitchFamily="34" charset="0"/>
                <a:ea typeface="黑体" panose="02010609060101010101" pitchFamily="49" charset="-122"/>
                <a:cs typeface="Calibri" panose="020F0502020204030204" pitchFamily="34" charset="0"/>
              </a:rPr>
              <a:t>60%</a:t>
            </a:r>
          </a:p>
        </p:txBody>
      </p:sp>
      <p:sp>
        <p:nvSpPr>
          <p:cNvPr id="275" name="TextBox 274">
            <a:extLst>
              <a:ext uri="{FF2B5EF4-FFF2-40B4-BE49-F238E27FC236}">
                <a16:creationId xmlns:a16="http://schemas.microsoft.com/office/drawing/2014/main" id="{027CDD6A-5B49-4A56-949E-F884792BD901}"/>
              </a:ext>
            </a:extLst>
          </p:cNvPr>
          <p:cNvSpPr txBox="1"/>
          <p:nvPr/>
        </p:nvSpPr>
        <p:spPr>
          <a:xfrm>
            <a:off x="6158943" y="3894975"/>
            <a:ext cx="528000" cy="307777"/>
          </a:xfrm>
          <a:prstGeom prst="rect">
            <a:avLst/>
          </a:prstGeom>
          <a:noFill/>
        </p:spPr>
        <p:txBody>
          <a:bodyPr wrap="square" rtlCol="0">
            <a:spAutoFit/>
          </a:bodyPr>
          <a:lstStyle/>
          <a:p>
            <a:pPr defTabSz="609570" eaLnBrk="0" hangingPunct="0">
              <a:defRPr/>
            </a:pPr>
            <a:r>
              <a:rPr lang="en-US" altLang="zh-CN" sz="1400" b="1" dirty="0">
                <a:solidFill>
                  <a:schemeClr val="accent3"/>
                </a:solidFill>
                <a:latin typeface="Calibri" panose="020F0502020204030204" pitchFamily="34" charset="0"/>
                <a:ea typeface="黑体" panose="02010609060101010101" pitchFamily="49" charset="-122"/>
                <a:cs typeface="Calibri" panose="020F0502020204030204" pitchFamily="34" charset="0"/>
              </a:rPr>
              <a:t>22%</a:t>
            </a:r>
            <a:endParaRPr lang="en-US" sz="1400" b="1" dirty="0">
              <a:solidFill>
                <a:schemeClr val="accent3"/>
              </a:solidFill>
              <a:latin typeface="Calibri" panose="020F0502020204030204" pitchFamily="34" charset="0"/>
              <a:ea typeface="MS PGothic" panose="020B0600070205080204" pitchFamily="34" charset="-128"/>
              <a:cs typeface="Calibri" panose="020F0502020204030204" pitchFamily="34" charset="0"/>
            </a:endParaRPr>
          </a:p>
        </p:txBody>
      </p:sp>
      <p:sp>
        <p:nvSpPr>
          <p:cNvPr id="276" name="TextBox 275">
            <a:extLst>
              <a:ext uri="{FF2B5EF4-FFF2-40B4-BE49-F238E27FC236}">
                <a16:creationId xmlns:a16="http://schemas.microsoft.com/office/drawing/2014/main" id="{A75F4EA8-AFFE-4DFC-97E9-31A7305AEEA0}"/>
              </a:ext>
            </a:extLst>
          </p:cNvPr>
          <p:cNvSpPr txBox="1"/>
          <p:nvPr/>
        </p:nvSpPr>
        <p:spPr>
          <a:xfrm>
            <a:off x="6158943" y="2879275"/>
            <a:ext cx="528000" cy="307777"/>
          </a:xfrm>
          <a:prstGeom prst="rect">
            <a:avLst/>
          </a:prstGeom>
          <a:noFill/>
        </p:spPr>
        <p:txBody>
          <a:bodyPr wrap="square" rtlCol="0">
            <a:spAutoFit/>
          </a:bodyPr>
          <a:lstStyle/>
          <a:p>
            <a:pPr defTabSz="609570" eaLnBrk="0" hangingPunct="0">
              <a:defRPr/>
            </a:pPr>
            <a:r>
              <a:rPr lang="en-US" altLang="zh-CN" sz="1400" b="1" dirty="0">
                <a:solidFill>
                  <a:schemeClr val="accent1"/>
                </a:solidFill>
                <a:latin typeface="Calibri" panose="020F0502020204030204" pitchFamily="34" charset="0"/>
                <a:ea typeface="黑体" panose="02010609060101010101" pitchFamily="49" charset="-122"/>
                <a:cs typeface="Calibri" panose="020F0502020204030204" pitchFamily="34" charset="0"/>
              </a:rPr>
              <a:t>52%</a:t>
            </a:r>
          </a:p>
        </p:txBody>
      </p:sp>
      <p:sp>
        <p:nvSpPr>
          <p:cNvPr id="277" name="TextBox 276">
            <a:extLst>
              <a:ext uri="{FF2B5EF4-FFF2-40B4-BE49-F238E27FC236}">
                <a16:creationId xmlns:a16="http://schemas.microsoft.com/office/drawing/2014/main" id="{FC2C1CBB-46DE-4F24-8760-ACE437D175C2}"/>
              </a:ext>
            </a:extLst>
          </p:cNvPr>
          <p:cNvSpPr txBox="1"/>
          <p:nvPr/>
        </p:nvSpPr>
        <p:spPr>
          <a:xfrm>
            <a:off x="7197982" y="3947837"/>
            <a:ext cx="528000" cy="307777"/>
          </a:xfrm>
          <a:prstGeom prst="rect">
            <a:avLst/>
          </a:prstGeom>
          <a:noFill/>
        </p:spPr>
        <p:txBody>
          <a:bodyPr wrap="square" rtlCol="0">
            <a:spAutoFit/>
          </a:bodyPr>
          <a:lstStyle/>
          <a:p>
            <a:pPr defTabSz="609570" eaLnBrk="0" hangingPunct="0">
              <a:defRPr/>
            </a:pPr>
            <a:r>
              <a:rPr lang="en-US" altLang="zh-CN" sz="1400" b="1" dirty="0">
                <a:solidFill>
                  <a:schemeClr val="accent3"/>
                </a:solidFill>
                <a:latin typeface="Calibri" panose="020F0502020204030204" pitchFamily="34" charset="0"/>
                <a:ea typeface="黑体" panose="02010609060101010101" pitchFamily="49" charset="-122"/>
                <a:cs typeface="Calibri" panose="020F0502020204030204" pitchFamily="34" charset="0"/>
              </a:rPr>
              <a:t>21%</a:t>
            </a:r>
            <a:endParaRPr lang="en-US" sz="1400" b="1" dirty="0">
              <a:solidFill>
                <a:schemeClr val="accent3"/>
              </a:solidFill>
              <a:latin typeface="Calibri" panose="020F0502020204030204" pitchFamily="34" charset="0"/>
              <a:ea typeface="MS PGothic" panose="020B0600070205080204" pitchFamily="34" charset="-128"/>
              <a:cs typeface="Calibri" panose="020F0502020204030204" pitchFamily="34" charset="0"/>
            </a:endParaRPr>
          </a:p>
        </p:txBody>
      </p:sp>
      <p:sp>
        <p:nvSpPr>
          <p:cNvPr id="278" name="TextBox 277">
            <a:extLst>
              <a:ext uri="{FF2B5EF4-FFF2-40B4-BE49-F238E27FC236}">
                <a16:creationId xmlns:a16="http://schemas.microsoft.com/office/drawing/2014/main" id="{E5D9B4E7-24CA-4B60-8CD1-E8B480C26CBF}"/>
              </a:ext>
            </a:extLst>
          </p:cNvPr>
          <p:cNvSpPr txBox="1"/>
          <p:nvPr/>
        </p:nvSpPr>
        <p:spPr>
          <a:xfrm>
            <a:off x="7197982" y="3024190"/>
            <a:ext cx="528000" cy="307777"/>
          </a:xfrm>
          <a:prstGeom prst="rect">
            <a:avLst/>
          </a:prstGeom>
          <a:noFill/>
        </p:spPr>
        <p:txBody>
          <a:bodyPr wrap="square" rtlCol="0">
            <a:spAutoFit/>
          </a:bodyPr>
          <a:lstStyle/>
          <a:p>
            <a:pPr defTabSz="609570" eaLnBrk="0" hangingPunct="0">
              <a:defRPr/>
            </a:pPr>
            <a:r>
              <a:rPr lang="en-US" altLang="zh-CN" sz="1400" b="1" dirty="0">
                <a:solidFill>
                  <a:schemeClr val="accent1"/>
                </a:solidFill>
                <a:latin typeface="Calibri" panose="020F0502020204030204" pitchFamily="34" charset="0"/>
                <a:ea typeface="黑体" panose="02010609060101010101" pitchFamily="49" charset="-122"/>
                <a:cs typeface="Calibri" panose="020F0502020204030204" pitchFamily="34" charset="0"/>
              </a:rPr>
              <a:t>48%</a:t>
            </a:r>
          </a:p>
        </p:txBody>
      </p:sp>
      <p:sp>
        <p:nvSpPr>
          <p:cNvPr id="279" name="Text Placeholder 3">
            <a:extLst>
              <a:ext uri="{FF2B5EF4-FFF2-40B4-BE49-F238E27FC236}">
                <a16:creationId xmlns:a16="http://schemas.microsoft.com/office/drawing/2014/main" id="{E35741A1-8236-4612-B42A-38CD6032863B}"/>
              </a:ext>
            </a:extLst>
          </p:cNvPr>
          <p:cNvSpPr txBox="1">
            <a:spLocks/>
          </p:cNvSpPr>
          <p:nvPr/>
        </p:nvSpPr>
        <p:spPr bwMode="auto">
          <a:xfrm>
            <a:off x="3188248" y="1493338"/>
            <a:ext cx="1907855" cy="360000"/>
          </a:xfrm>
          <a:prstGeom prst="rect">
            <a:avLst/>
          </a:prstGeom>
          <a:noFill/>
          <a:ln w="28575">
            <a:noFill/>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ctr" anchorCtr="0" compatLnSpc="1">
            <a:prstTxWarp prst="textNoShape">
              <a:avLst/>
            </a:prstTxWarp>
            <a:noAutofit/>
          </a:bodyPr>
          <a:lstStyle>
            <a:lvl1pPr marL="0" indent="0" algn="l" defTabSz="457200" rtl="0" eaLnBrk="1" fontAlgn="base" hangingPunct="1">
              <a:spcBef>
                <a:spcPct val="20000"/>
              </a:spcBef>
              <a:spcAft>
                <a:spcPct val="0"/>
              </a:spcAft>
              <a:buClr>
                <a:schemeClr val="tx1"/>
              </a:buClr>
              <a:buSzPct val="35000"/>
              <a:buFont typeface="Wingdings" panose="05000000000000000000" pitchFamily="2" charset="2"/>
              <a:buNone/>
              <a:defRPr sz="1600" kern="1200" baseline="0">
                <a:solidFill>
                  <a:schemeClr val="tx1"/>
                </a:solidFill>
                <a:latin typeface="Arial Narrow"/>
                <a:ea typeface="MS PGothic" pitchFamily="34" charset="-128"/>
                <a:cs typeface="Arial Narrow"/>
              </a:defRPr>
            </a:lvl1pPr>
            <a:lvl2pPr marL="742950" indent="-285750" algn="l" defTabSz="457200" rtl="0" eaLnBrk="1" fontAlgn="base" hangingPunct="1">
              <a:spcBef>
                <a:spcPct val="20000"/>
              </a:spcBef>
              <a:spcAft>
                <a:spcPct val="0"/>
              </a:spcAft>
              <a:buClr>
                <a:schemeClr val="tx1"/>
              </a:buClr>
              <a:buSzPct val="35000"/>
              <a:buFont typeface="Wingdings" panose="05000000000000000000" pitchFamily="2" charset="2"/>
              <a:buChar char="u"/>
              <a:defRPr sz="1600" kern="1200">
                <a:solidFill>
                  <a:schemeClr val="tx1">
                    <a:lumMod val="50000"/>
                    <a:lumOff val="50000"/>
                  </a:schemeClr>
                </a:solidFill>
                <a:latin typeface="Arial Narrow"/>
                <a:ea typeface="MS PGothic" pitchFamily="34" charset="-128"/>
                <a:cs typeface="Arial Narrow"/>
              </a:defRPr>
            </a:lvl2pPr>
            <a:lvl3pPr marL="1143000" indent="-228600" algn="l" defTabSz="457200" rtl="0" eaLnBrk="1" fontAlgn="base" hangingPunct="1">
              <a:spcBef>
                <a:spcPct val="20000"/>
              </a:spcBef>
              <a:spcAft>
                <a:spcPct val="0"/>
              </a:spcAft>
              <a:buClr>
                <a:schemeClr val="tx1"/>
              </a:buClr>
              <a:buSzPct val="35000"/>
              <a:buFont typeface="Wingdings" panose="05000000000000000000" pitchFamily="2" charset="2"/>
              <a:buChar char="u"/>
              <a:defRPr sz="1600" kern="1200">
                <a:solidFill>
                  <a:schemeClr val="bg1">
                    <a:lumMod val="65000"/>
                  </a:schemeClr>
                </a:solidFill>
                <a:latin typeface="Arial Narrow"/>
                <a:ea typeface="MS PGothic" pitchFamily="34" charset="-128"/>
                <a:cs typeface="Arial Narrow"/>
              </a:defRPr>
            </a:lvl3pPr>
            <a:lvl4pPr marL="16002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defTabSz="609585">
              <a:spcAft>
                <a:spcPts val="800"/>
              </a:spcAft>
              <a:buClr>
                <a:prstClr val="black"/>
              </a:buClr>
              <a:buSzPct val="80000"/>
              <a:defRPr/>
            </a:pPr>
            <a:r>
              <a:rPr lang="en-GB" sz="1400" b="1" dirty="0">
                <a:solidFill>
                  <a:srgbClr val="1E325F"/>
                </a:solidFill>
                <a:latin typeface="Calibri" panose="020F0502020204030204" pitchFamily="34" charset="0"/>
                <a:cs typeface="Calibri" panose="020F0502020204030204" pitchFamily="34" charset="0"/>
              </a:rPr>
              <a:t>2-yr treatment cap*</a:t>
            </a:r>
          </a:p>
        </p:txBody>
      </p:sp>
      <p:sp>
        <p:nvSpPr>
          <p:cNvPr id="280" name="TextBox 279">
            <a:extLst>
              <a:ext uri="{FF2B5EF4-FFF2-40B4-BE49-F238E27FC236}">
                <a16:creationId xmlns:a16="http://schemas.microsoft.com/office/drawing/2014/main" id="{1AE783F0-98B3-40A2-B7E5-1F5D50B08BBF}"/>
              </a:ext>
            </a:extLst>
          </p:cNvPr>
          <p:cNvSpPr txBox="1"/>
          <p:nvPr/>
        </p:nvSpPr>
        <p:spPr>
          <a:xfrm>
            <a:off x="1508161" y="1524716"/>
            <a:ext cx="418924" cy="276999"/>
          </a:xfrm>
          <a:prstGeom prst="rect">
            <a:avLst/>
          </a:prstGeom>
          <a:noFill/>
        </p:spPr>
        <p:txBody>
          <a:bodyPr wrap="square" lIns="0" tIns="0" rIns="0" bIns="0" rtlCol="0">
            <a:spAutoFit/>
          </a:bodyPr>
          <a:lstStyle/>
          <a:p>
            <a:pPr algn="r" defTabSz="914354" eaLnBrk="0" hangingPunct="0">
              <a:defRPr/>
            </a:pPr>
            <a:r>
              <a:rPr lang="en-GB" dirty="0">
                <a:solidFill>
                  <a:prstClr val="black"/>
                </a:solidFill>
                <a:latin typeface="Calibri" panose="020F0502020204030204" pitchFamily="34" charset="0"/>
                <a:ea typeface="MS PGothic" panose="020B0600070205080204" pitchFamily="34" charset="-128"/>
                <a:cs typeface="Calibri" panose="020F0502020204030204" pitchFamily="34" charset="0"/>
              </a:rPr>
              <a:t>100</a:t>
            </a:r>
          </a:p>
        </p:txBody>
      </p:sp>
      <p:sp>
        <p:nvSpPr>
          <p:cNvPr id="281" name="TextBox 280">
            <a:extLst>
              <a:ext uri="{FF2B5EF4-FFF2-40B4-BE49-F238E27FC236}">
                <a16:creationId xmlns:a16="http://schemas.microsoft.com/office/drawing/2014/main" id="{BB1AC7A5-EE9A-4E27-AA45-E37CCFC4F85C}"/>
              </a:ext>
            </a:extLst>
          </p:cNvPr>
          <p:cNvSpPr txBox="1"/>
          <p:nvPr/>
        </p:nvSpPr>
        <p:spPr>
          <a:xfrm>
            <a:off x="1508161" y="1853338"/>
            <a:ext cx="418924" cy="276999"/>
          </a:xfrm>
          <a:prstGeom prst="rect">
            <a:avLst/>
          </a:prstGeom>
          <a:noFill/>
        </p:spPr>
        <p:txBody>
          <a:bodyPr wrap="square" lIns="0" tIns="0" rIns="0" bIns="0" rtlCol="0">
            <a:spAutoFit/>
          </a:bodyPr>
          <a:lstStyle/>
          <a:p>
            <a:pPr algn="r" defTabSz="914354" eaLnBrk="0" hangingPunct="0">
              <a:defRPr/>
            </a:pPr>
            <a:r>
              <a:rPr lang="en-GB" dirty="0">
                <a:solidFill>
                  <a:prstClr val="black"/>
                </a:solidFill>
                <a:latin typeface="Calibri" panose="020F0502020204030204" pitchFamily="34" charset="0"/>
                <a:ea typeface="MS PGothic" panose="020B0600070205080204" pitchFamily="34" charset="-128"/>
                <a:cs typeface="Calibri" panose="020F0502020204030204" pitchFamily="34" charset="0"/>
              </a:rPr>
              <a:t>90</a:t>
            </a:r>
          </a:p>
        </p:txBody>
      </p:sp>
      <p:sp>
        <p:nvSpPr>
          <p:cNvPr id="282" name="TextBox 281">
            <a:extLst>
              <a:ext uri="{FF2B5EF4-FFF2-40B4-BE49-F238E27FC236}">
                <a16:creationId xmlns:a16="http://schemas.microsoft.com/office/drawing/2014/main" id="{7CC67869-1F2D-4FFA-A903-850A48398964}"/>
              </a:ext>
            </a:extLst>
          </p:cNvPr>
          <p:cNvSpPr txBox="1"/>
          <p:nvPr/>
        </p:nvSpPr>
        <p:spPr>
          <a:xfrm>
            <a:off x="1508161" y="2175648"/>
            <a:ext cx="418924" cy="276999"/>
          </a:xfrm>
          <a:prstGeom prst="rect">
            <a:avLst/>
          </a:prstGeom>
          <a:noFill/>
        </p:spPr>
        <p:txBody>
          <a:bodyPr wrap="square" lIns="0" tIns="0" rIns="0" bIns="0" rtlCol="0">
            <a:spAutoFit/>
          </a:bodyPr>
          <a:lstStyle/>
          <a:p>
            <a:pPr algn="r" defTabSz="914354" eaLnBrk="0" hangingPunct="0">
              <a:defRPr/>
            </a:pPr>
            <a:r>
              <a:rPr lang="en-GB" dirty="0">
                <a:solidFill>
                  <a:prstClr val="black"/>
                </a:solidFill>
                <a:latin typeface="Calibri" panose="020F0502020204030204" pitchFamily="34" charset="0"/>
                <a:ea typeface="MS PGothic" panose="020B0600070205080204" pitchFamily="34" charset="-128"/>
                <a:cs typeface="Calibri" panose="020F0502020204030204" pitchFamily="34" charset="0"/>
              </a:rPr>
              <a:t>80</a:t>
            </a:r>
          </a:p>
        </p:txBody>
      </p:sp>
      <p:sp>
        <p:nvSpPr>
          <p:cNvPr id="283" name="TextBox 282">
            <a:extLst>
              <a:ext uri="{FF2B5EF4-FFF2-40B4-BE49-F238E27FC236}">
                <a16:creationId xmlns:a16="http://schemas.microsoft.com/office/drawing/2014/main" id="{64340E7F-AF5C-46CE-99F4-B21063FE579B}"/>
              </a:ext>
            </a:extLst>
          </p:cNvPr>
          <p:cNvSpPr txBox="1"/>
          <p:nvPr/>
        </p:nvSpPr>
        <p:spPr>
          <a:xfrm>
            <a:off x="1508161" y="2511084"/>
            <a:ext cx="418924" cy="276999"/>
          </a:xfrm>
          <a:prstGeom prst="rect">
            <a:avLst/>
          </a:prstGeom>
          <a:noFill/>
        </p:spPr>
        <p:txBody>
          <a:bodyPr wrap="square" lIns="0" tIns="0" rIns="0" bIns="0" rtlCol="0">
            <a:spAutoFit/>
          </a:bodyPr>
          <a:lstStyle/>
          <a:p>
            <a:pPr algn="r" defTabSz="914354" eaLnBrk="0" hangingPunct="0">
              <a:defRPr/>
            </a:pPr>
            <a:r>
              <a:rPr lang="en-GB" dirty="0">
                <a:solidFill>
                  <a:prstClr val="black"/>
                </a:solidFill>
                <a:latin typeface="Calibri" panose="020F0502020204030204" pitchFamily="34" charset="0"/>
                <a:ea typeface="MS PGothic" panose="020B0600070205080204" pitchFamily="34" charset="-128"/>
                <a:cs typeface="Calibri" panose="020F0502020204030204" pitchFamily="34" charset="0"/>
              </a:rPr>
              <a:t>70</a:t>
            </a:r>
          </a:p>
        </p:txBody>
      </p:sp>
      <p:sp>
        <p:nvSpPr>
          <p:cNvPr id="284" name="TextBox 283">
            <a:extLst>
              <a:ext uri="{FF2B5EF4-FFF2-40B4-BE49-F238E27FC236}">
                <a16:creationId xmlns:a16="http://schemas.microsoft.com/office/drawing/2014/main" id="{F48B813A-27B7-4687-A4FD-AF605FCC36A4}"/>
              </a:ext>
            </a:extLst>
          </p:cNvPr>
          <p:cNvSpPr txBox="1"/>
          <p:nvPr/>
        </p:nvSpPr>
        <p:spPr>
          <a:xfrm>
            <a:off x="1508161" y="2837476"/>
            <a:ext cx="418924" cy="276999"/>
          </a:xfrm>
          <a:prstGeom prst="rect">
            <a:avLst/>
          </a:prstGeom>
          <a:noFill/>
        </p:spPr>
        <p:txBody>
          <a:bodyPr wrap="square" lIns="0" tIns="0" rIns="0" bIns="0" rtlCol="0">
            <a:spAutoFit/>
          </a:bodyPr>
          <a:lstStyle/>
          <a:p>
            <a:pPr algn="r" defTabSz="914354" eaLnBrk="0" hangingPunct="0">
              <a:defRPr/>
            </a:pPr>
            <a:r>
              <a:rPr lang="en-GB" dirty="0">
                <a:solidFill>
                  <a:prstClr val="black"/>
                </a:solidFill>
                <a:latin typeface="Calibri" panose="020F0502020204030204" pitchFamily="34" charset="0"/>
                <a:ea typeface="MS PGothic" panose="020B0600070205080204" pitchFamily="34" charset="-128"/>
                <a:cs typeface="Calibri" panose="020F0502020204030204" pitchFamily="34" charset="0"/>
              </a:rPr>
              <a:t>60</a:t>
            </a:r>
          </a:p>
        </p:txBody>
      </p:sp>
      <p:sp>
        <p:nvSpPr>
          <p:cNvPr id="285" name="TextBox 284">
            <a:extLst>
              <a:ext uri="{FF2B5EF4-FFF2-40B4-BE49-F238E27FC236}">
                <a16:creationId xmlns:a16="http://schemas.microsoft.com/office/drawing/2014/main" id="{A550FD07-EAC6-4186-8D9F-B362D60761D6}"/>
              </a:ext>
            </a:extLst>
          </p:cNvPr>
          <p:cNvSpPr txBox="1"/>
          <p:nvPr/>
        </p:nvSpPr>
        <p:spPr>
          <a:xfrm>
            <a:off x="1508161" y="3158440"/>
            <a:ext cx="418924" cy="276999"/>
          </a:xfrm>
          <a:prstGeom prst="rect">
            <a:avLst/>
          </a:prstGeom>
          <a:noFill/>
        </p:spPr>
        <p:txBody>
          <a:bodyPr wrap="square" lIns="0" tIns="0" rIns="0" bIns="0" rtlCol="0">
            <a:spAutoFit/>
          </a:bodyPr>
          <a:lstStyle/>
          <a:p>
            <a:pPr algn="r" defTabSz="914354" eaLnBrk="0" hangingPunct="0">
              <a:defRPr/>
            </a:pPr>
            <a:r>
              <a:rPr lang="en-GB" dirty="0">
                <a:solidFill>
                  <a:prstClr val="black"/>
                </a:solidFill>
                <a:latin typeface="Calibri" panose="020F0502020204030204" pitchFamily="34" charset="0"/>
                <a:ea typeface="MS PGothic" panose="020B0600070205080204" pitchFamily="34" charset="-128"/>
                <a:cs typeface="Calibri" panose="020F0502020204030204" pitchFamily="34" charset="0"/>
              </a:rPr>
              <a:t>50</a:t>
            </a:r>
          </a:p>
        </p:txBody>
      </p:sp>
      <p:sp>
        <p:nvSpPr>
          <p:cNvPr id="286" name="TextBox 285">
            <a:extLst>
              <a:ext uri="{FF2B5EF4-FFF2-40B4-BE49-F238E27FC236}">
                <a16:creationId xmlns:a16="http://schemas.microsoft.com/office/drawing/2014/main" id="{BD2BBDA7-57DE-4B05-AE32-1CCA3924033B}"/>
              </a:ext>
            </a:extLst>
          </p:cNvPr>
          <p:cNvSpPr txBox="1"/>
          <p:nvPr/>
        </p:nvSpPr>
        <p:spPr>
          <a:xfrm>
            <a:off x="1508161" y="3491484"/>
            <a:ext cx="418924" cy="276999"/>
          </a:xfrm>
          <a:prstGeom prst="rect">
            <a:avLst/>
          </a:prstGeom>
          <a:noFill/>
        </p:spPr>
        <p:txBody>
          <a:bodyPr wrap="square" lIns="0" tIns="0" rIns="0" bIns="0" rtlCol="0">
            <a:spAutoFit/>
          </a:bodyPr>
          <a:lstStyle/>
          <a:p>
            <a:pPr algn="r" defTabSz="914354" eaLnBrk="0" hangingPunct="0">
              <a:defRPr/>
            </a:pPr>
            <a:r>
              <a:rPr lang="en-GB" dirty="0">
                <a:solidFill>
                  <a:prstClr val="black"/>
                </a:solidFill>
                <a:latin typeface="Calibri" panose="020F0502020204030204" pitchFamily="34" charset="0"/>
                <a:ea typeface="MS PGothic" panose="020B0600070205080204" pitchFamily="34" charset="-128"/>
                <a:cs typeface="Calibri" panose="020F0502020204030204" pitchFamily="34" charset="0"/>
              </a:rPr>
              <a:t>40</a:t>
            </a:r>
          </a:p>
        </p:txBody>
      </p:sp>
      <p:sp>
        <p:nvSpPr>
          <p:cNvPr id="287" name="TextBox 286">
            <a:extLst>
              <a:ext uri="{FF2B5EF4-FFF2-40B4-BE49-F238E27FC236}">
                <a16:creationId xmlns:a16="http://schemas.microsoft.com/office/drawing/2014/main" id="{6144E411-01BE-4531-925B-8B673339F628}"/>
              </a:ext>
            </a:extLst>
          </p:cNvPr>
          <p:cNvSpPr txBox="1"/>
          <p:nvPr/>
        </p:nvSpPr>
        <p:spPr>
          <a:xfrm>
            <a:off x="1508161" y="3820402"/>
            <a:ext cx="418924" cy="276999"/>
          </a:xfrm>
          <a:prstGeom prst="rect">
            <a:avLst/>
          </a:prstGeom>
          <a:noFill/>
        </p:spPr>
        <p:txBody>
          <a:bodyPr wrap="square" lIns="0" tIns="0" rIns="0" bIns="0" rtlCol="0">
            <a:spAutoFit/>
          </a:bodyPr>
          <a:lstStyle/>
          <a:p>
            <a:pPr algn="r" defTabSz="914354" eaLnBrk="0" hangingPunct="0">
              <a:defRPr/>
            </a:pPr>
            <a:r>
              <a:rPr lang="en-GB" dirty="0">
                <a:solidFill>
                  <a:prstClr val="black"/>
                </a:solidFill>
                <a:latin typeface="Calibri" panose="020F0502020204030204" pitchFamily="34" charset="0"/>
                <a:ea typeface="MS PGothic" panose="020B0600070205080204" pitchFamily="34" charset="-128"/>
                <a:cs typeface="Calibri" panose="020F0502020204030204" pitchFamily="34" charset="0"/>
              </a:rPr>
              <a:t>30</a:t>
            </a:r>
          </a:p>
        </p:txBody>
      </p:sp>
      <p:sp>
        <p:nvSpPr>
          <p:cNvPr id="288" name="TextBox 287">
            <a:extLst>
              <a:ext uri="{FF2B5EF4-FFF2-40B4-BE49-F238E27FC236}">
                <a16:creationId xmlns:a16="http://schemas.microsoft.com/office/drawing/2014/main" id="{8D4ECF9A-D767-4DC4-9135-C9A8287BAA16}"/>
              </a:ext>
            </a:extLst>
          </p:cNvPr>
          <p:cNvSpPr txBox="1"/>
          <p:nvPr/>
        </p:nvSpPr>
        <p:spPr>
          <a:xfrm>
            <a:off x="1508161" y="4153358"/>
            <a:ext cx="418924" cy="276999"/>
          </a:xfrm>
          <a:prstGeom prst="rect">
            <a:avLst/>
          </a:prstGeom>
          <a:noFill/>
        </p:spPr>
        <p:txBody>
          <a:bodyPr wrap="square" lIns="0" tIns="0" rIns="0" bIns="0" rtlCol="0">
            <a:spAutoFit/>
          </a:bodyPr>
          <a:lstStyle/>
          <a:p>
            <a:pPr algn="r" defTabSz="914354" eaLnBrk="0" hangingPunct="0">
              <a:defRPr/>
            </a:pPr>
            <a:r>
              <a:rPr lang="en-GB" dirty="0">
                <a:solidFill>
                  <a:prstClr val="black"/>
                </a:solidFill>
                <a:latin typeface="Calibri" panose="020F0502020204030204" pitchFamily="34" charset="0"/>
                <a:ea typeface="MS PGothic" panose="020B0600070205080204" pitchFamily="34" charset="-128"/>
                <a:cs typeface="Calibri" panose="020F0502020204030204" pitchFamily="34" charset="0"/>
              </a:rPr>
              <a:t>20</a:t>
            </a:r>
          </a:p>
        </p:txBody>
      </p:sp>
      <p:sp>
        <p:nvSpPr>
          <p:cNvPr id="289" name="TextBox 288">
            <a:extLst>
              <a:ext uri="{FF2B5EF4-FFF2-40B4-BE49-F238E27FC236}">
                <a16:creationId xmlns:a16="http://schemas.microsoft.com/office/drawing/2014/main" id="{403A79F3-4ECE-4FF2-AC08-5F19B96AC529}"/>
              </a:ext>
            </a:extLst>
          </p:cNvPr>
          <p:cNvSpPr txBox="1"/>
          <p:nvPr/>
        </p:nvSpPr>
        <p:spPr>
          <a:xfrm>
            <a:off x="1508161" y="4468428"/>
            <a:ext cx="418924" cy="276999"/>
          </a:xfrm>
          <a:prstGeom prst="rect">
            <a:avLst/>
          </a:prstGeom>
          <a:noFill/>
        </p:spPr>
        <p:txBody>
          <a:bodyPr wrap="square" lIns="0" tIns="0" rIns="0" bIns="0" rtlCol="0">
            <a:spAutoFit/>
          </a:bodyPr>
          <a:lstStyle/>
          <a:p>
            <a:pPr algn="r" defTabSz="914354" eaLnBrk="0" hangingPunct="0">
              <a:defRPr/>
            </a:pPr>
            <a:r>
              <a:rPr lang="en-GB" dirty="0">
                <a:solidFill>
                  <a:prstClr val="black"/>
                </a:solidFill>
                <a:latin typeface="Calibri" panose="020F0502020204030204" pitchFamily="34" charset="0"/>
                <a:ea typeface="MS PGothic" panose="020B0600070205080204" pitchFamily="34" charset="-128"/>
                <a:cs typeface="Calibri" panose="020F0502020204030204" pitchFamily="34" charset="0"/>
              </a:rPr>
              <a:t>10</a:t>
            </a:r>
          </a:p>
        </p:txBody>
      </p:sp>
      <p:sp>
        <p:nvSpPr>
          <p:cNvPr id="290" name="TextBox 289">
            <a:extLst>
              <a:ext uri="{FF2B5EF4-FFF2-40B4-BE49-F238E27FC236}">
                <a16:creationId xmlns:a16="http://schemas.microsoft.com/office/drawing/2014/main" id="{9E94DDC8-BB9C-4560-B7FD-058A90D6CBCC}"/>
              </a:ext>
            </a:extLst>
          </p:cNvPr>
          <p:cNvSpPr txBox="1"/>
          <p:nvPr/>
        </p:nvSpPr>
        <p:spPr>
          <a:xfrm>
            <a:off x="1508161" y="4804062"/>
            <a:ext cx="418924" cy="276999"/>
          </a:xfrm>
          <a:prstGeom prst="rect">
            <a:avLst/>
          </a:prstGeom>
          <a:noFill/>
        </p:spPr>
        <p:txBody>
          <a:bodyPr wrap="square" lIns="0" tIns="0" rIns="0" bIns="0" rtlCol="0">
            <a:spAutoFit/>
          </a:bodyPr>
          <a:lstStyle/>
          <a:p>
            <a:pPr algn="r" defTabSz="914354" eaLnBrk="0" hangingPunct="0">
              <a:defRPr/>
            </a:pPr>
            <a:r>
              <a:rPr lang="en-GB" dirty="0">
                <a:solidFill>
                  <a:prstClr val="black"/>
                </a:solidFill>
                <a:latin typeface="Calibri" panose="020F0502020204030204" pitchFamily="34" charset="0"/>
                <a:ea typeface="MS PGothic" panose="020B0600070205080204" pitchFamily="34" charset="-128"/>
                <a:cs typeface="Calibri" panose="020F0502020204030204" pitchFamily="34" charset="0"/>
              </a:rPr>
              <a:t>0</a:t>
            </a:r>
          </a:p>
        </p:txBody>
      </p:sp>
      <p:sp>
        <p:nvSpPr>
          <p:cNvPr id="291" name="TextBox 290">
            <a:extLst>
              <a:ext uri="{FF2B5EF4-FFF2-40B4-BE49-F238E27FC236}">
                <a16:creationId xmlns:a16="http://schemas.microsoft.com/office/drawing/2014/main" id="{7D3DBB64-1E0A-4421-A3B6-368AFC34349C}"/>
              </a:ext>
            </a:extLst>
          </p:cNvPr>
          <p:cNvSpPr txBox="1"/>
          <p:nvPr/>
        </p:nvSpPr>
        <p:spPr>
          <a:xfrm>
            <a:off x="1881883" y="5017403"/>
            <a:ext cx="344971" cy="276999"/>
          </a:xfrm>
          <a:prstGeom prst="rect">
            <a:avLst/>
          </a:prstGeom>
          <a:noFill/>
        </p:spPr>
        <p:txBody>
          <a:bodyPr wrap="square" lIns="0" tIns="0" rIns="0" bIns="0" rtlCol="0">
            <a:spAutoFit/>
          </a:bodyPr>
          <a:lstStyle/>
          <a:p>
            <a:pPr algn="ctr" defTabSz="914354" eaLnBrk="0" hangingPunct="0">
              <a:defRPr/>
            </a:pPr>
            <a:r>
              <a:rPr lang="en-GB" dirty="0">
                <a:solidFill>
                  <a:prstClr val="black"/>
                </a:solidFill>
                <a:latin typeface="Calibri" panose="020F0502020204030204" pitchFamily="34" charset="0"/>
                <a:ea typeface="MS PGothic" panose="020B0600070205080204" pitchFamily="34" charset="-128"/>
                <a:cs typeface="Calibri" panose="020F0502020204030204" pitchFamily="34" charset="0"/>
              </a:rPr>
              <a:t>0</a:t>
            </a:r>
          </a:p>
        </p:txBody>
      </p:sp>
      <p:sp>
        <p:nvSpPr>
          <p:cNvPr id="292" name="TextBox 291">
            <a:extLst>
              <a:ext uri="{FF2B5EF4-FFF2-40B4-BE49-F238E27FC236}">
                <a16:creationId xmlns:a16="http://schemas.microsoft.com/office/drawing/2014/main" id="{ACFF2DD5-7E8C-4AAD-9CF1-26C73778E134}"/>
              </a:ext>
            </a:extLst>
          </p:cNvPr>
          <p:cNvSpPr txBox="1"/>
          <p:nvPr/>
        </p:nvSpPr>
        <p:spPr>
          <a:xfrm>
            <a:off x="2410273" y="5017403"/>
            <a:ext cx="344971" cy="276999"/>
          </a:xfrm>
          <a:prstGeom prst="rect">
            <a:avLst/>
          </a:prstGeom>
          <a:noFill/>
        </p:spPr>
        <p:txBody>
          <a:bodyPr wrap="square" lIns="0" tIns="0" rIns="0" bIns="0" rtlCol="0">
            <a:spAutoFit/>
          </a:bodyPr>
          <a:lstStyle/>
          <a:p>
            <a:pPr algn="ctr" defTabSz="914354" eaLnBrk="0" hangingPunct="0">
              <a:defRPr/>
            </a:pPr>
            <a:r>
              <a:rPr lang="en-GB" dirty="0">
                <a:solidFill>
                  <a:prstClr val="black"/>
                </a:solidFill>
                <a:latin typeface="Calibri" panose="020F0502020204030204" pitchFamily="34" charset="0"/>
                <a:ea typeface="MS PGothic" panose="020B0600070205080204" pitchFamily="34" charset="-128"/>
                <a:cs typeface="Calibri" panose="020F0502020204030204" pitchFamily="34" charset="0"/>
              </a:rPr>
              <a:t>6</a:t>
            </a:r>
          </a:p>
        </p:txBody>
      </p:sp>
      <p:sp>
        <p:nvSpPr>
          <p:cNvPr id="293" name="TextBox 292">
            <a:extLst>
              <a:ext uri="{FF2B5EF4-FFF2-40B4-BE49-F238E27FC236}">
                <a16:creationId xmlns:a16="http://schemas.microsoft.com/office/drawing/2014/main" id="{90633015-BAA0-4F9C-BBC9-8B226D604381}"/>
              </a:ext>
            </a:extLst>
          </p:cNvPr>
          <p:cNvSpPr txBox="1"/>
          <p:nvPr/>
        </p:nvSpPr>
        <p:spPr>
          <a:xfrm>
            <a:off x="2914039" y="5017403"/>
            <a:ext cx="344971" cy="276999"/>
          </a:xfrm>
          <a:prstGeom prst="rect">
            <a:avLst/>
          </a:prstGeom>
          <a:noFill/>
        </p:spPr>
        <p:txBody>
          <a:bodyPr wrap="square" lIns="0" tIns="0" rIns="0" bIns="0" rtlCol="0">
            <a:spAutoFit/>
          </a:bodyPr>
          <a:lstStyle/>
          <a:p>
            <a:pPr algn="ctr" defTabSz="914354" eaLnBrk="0" hangingPunct="0">
              <a:defRPr/>
            </a:pPr>
            <a:r>
              <a:rPr lang="en-GB" dirty="0">
                <a:solidFill>
                  <a:prstClr val="black"/>
                </a:solidFill>
                <a:latin typeface="Calibri" panose="020F0502020204030204" pitchFamily="34" charset="0"/>
                <a:ea typeface="MS PGothic" panose="020B0600070205080204" pitchFamily="34" charset="-128"/>
                <a:cs typeface="Calibri" panose="020F0502020204030204" pitchFamily="34" charset="0"/>
              </a:rPr>
              <a:t>12</a:t>
            </a:r>
          </a:p>
        </p:txBody>
      </p:sp>
      <p:sp>
        <p:nvSpPr>
          <p:cNvPr id="294" name="TextBox 293">
            <a:extLst>
              <a:ext uri="{FF2B5EF4-FFF2-40B4-BE49-F238E27FC236}">
                <a16:creationId xmlns:a16="http://schemas.microsoft.com/office/drawing/2014/main" id="{087D94D0-1D72-4B7D-8125-CB70EDF3AC92}"/>
              </a:ext>
            </a:extLst>
          </p:cNvPr>
          <p:cNvSpPr txBox="1"/>
          <p:nvPr/>
        </p:nvSpPr>
        <p:spPr>
          <a:xfrm>
            <a:off x="3436855" y="5017403"/>
            <a:ext cx="344971" cy="276999"/>
          </a:xfrm>
          <a:prstGeom prst="rect">
            <a:avLst/>
          </a:prstGeom>
          <a:noFill/>
        </p:spPr>
        <p:txBody>
          <a:bodyPr wrap="square" lIns="0" tIns="0" rIns="0" bIns="0" rtlCol="0">
            <a:spAutoFit/>
          </a:bodyPr>
          <a:lstStyle/>
          <a:p>
            <a:pPr algn="ctr" defTabSz="914354" eaLnBrk="0" hangingPunct="0">
              <a:defRPr/>
            </a:pPr>
            <a:r>
              <a:rPr lang="en-GB" dirty="0">
                <a:solidFill>
                  <a:prstClr val="black"/>
                </a:solidFill>
                <a:latin typeface="Calibri" panose="020F0502020204030204" pitchFamily="34" charset="0"/>
                <a:ea typeface="MS PGothic" panose="020B0600070205080204" pitchFamily="34" charset="-128"/>
                <a:cs typeface="Calibri" panose="020F0502020204030204" pitchFamily="34" charset="0"/>
              </a:rPr>
              <a:t>18</a:t>
            </a:r>
          </a:p>
        </p:txBody>
      </p:sp>
      <p:sp>
        <p:nvSpPr>
          <p:cNvPr id="295" name="TextBox 294">
            <a:extLst>
              <a:ext uri="{FF2B5EF4-FFF2-40B4-BE49-F238E27FC236}">
                <a16:creationId xmlns:a16="http://schemas.microsoft.com/office/drawing/2014/main" id="{4E2F3036-0570-4410-9878-2C9F2FD75E67}"/>
              </a:ext>
            </a:extLst>
          </p:cNvPr>
          <p:cNvSpPr txBox="1"/>
          <p:nvPr/>
        </p:nvSpPr>
        <p:spPr>
          <a:xfrm>
            <a:off x="3959673" y="5017403"/>
            <a:ext cx="344971" cy="276999"/>
          </a:xfrm>
          <a:prstGeom prst="rect">
            <a:avLst/>
          </a:prstGeom>
          <a:noFill/>
        </p:spPr>
        <p:txBody>
          <a:bodyPr wrap="square" lIns="0" tIns="0" rIns="0" bIns="0" rtlCol="0">
            <a:spAutoFit/>
          </a:bodyPr>
          <a:lstStyle/>
          <a:p>
            <a:pPr algn="ctr" defTabSz="914354" eaLnBrk="0" hangingPunct="0">
              <a:defRPr/>
            </a:pPr>
            <a:r>
              <a:rPr lang="en-GB" dirty="0">
                <a:solidFill>
                  <a:prstClr val="black"/>
                </a:solidFill>
                <a:latin typeface="Calibri" panose="020F0502020204030204" pitchFamily="34" charset="0"/>
                <a:ea typeface="MS PGothic" panose="020B0600070205080204" pitchFamily="34" charset="-128"/>
                <a:cs typeface="Calibri" panose="020F0502020204030204" pitchFamily="34" charset="0"/>
              </a:rPr>
              <a:t>24</a:t>
            </a:r>
          </a:p>
        </p:txBody>
      </p:sp>
      <p:sp>
        <p:nvSpPr>
          <p:cNvPr id="296" name="TextBox 295">
            <a:extLst>
              <a:ext uri="{FF2B5EF4-FFF2-40B4-BE49-F238E27FC236}">
                <a16:creationId xmlns:a16="http://schemas.microsoft.com/office/drawing/2014/main" id="{86CA3050-7C59-4541-8C8C-1A3197AB8E79}"/>
              </a:ext>
            </a:extLst>
          </p:cNvPr>
          <p:cNvSpPr txBox="1"/>
          <p:nvPr/>
        </p:nvSpPr>
        <p:spPr>
          <a:xfrm>
            <a:off x="4488229" y="5017403"/>
            <a:ext cx="344971" cy="276999"/>
          </a:xfrm>
          <a:prstGeom prst="rect">
            <a:avLst/>
          </a:prstGeom>
          <a:noFill/>
        </p:spPr>
        <p:txBody>
          <a:bodyPr wrap="square" lIns="0" tIns="0" rIns="0" bIns="0" rtlCol="0">
            <a:spAutoFit/>
          </a:bodyPr>
          <a:lstStyle/>
          <a:p>
            <a:pPr algn="ctr" defTabSz="914354" eaLnBrk="0" hangingPunct="0">
              <a:defRPr/>
            </a:pPr>
            <a:r>
              <a:rPr lang="en-GB" dirty="0">
                <a:solidFill>
                  <a:prstClr val="black"/>
                </a:solidFill>
                <a:latin typeface="Calibri" panose="020F0502020204030204" pitchFamily="34" charset="0"/>
                <a:ea typeface="MS PGothic" panose="020B0600070205080204" pitchFamily="34" charset="-128"/>
                <a:cs typeface="Calibri" panose="020F0502020204030204" pitchFamily="34" charset="0"/>
              </a:rPr>
              <a:t>30</a:t>
            </a:r>
          </a:p>
        </p:txBody>
      </p:sp>
      <p:sp>
        <p:nvSpPr>
          <p:cNvPr id="297" name="TextBox 296">
            <a:extLst>
              <a:ext uri="{FF2B5EF4-FFF2-40B4-BE49-F238E27FC236}">
                <a16:creationId xmlns:a16="http://schemas.microsoft.com/office/drawing/2014/main" id="{1C30A57D-6A11-40FC-AC65-3FE5F8BD6425}"/>
              </a:ext>
            </a:extLst>
          </p:cNvPr>
          <p:cNvSpPr txBox="1"/>
          <p:nvPr/>
        </p:nvSpPr>
        <p:spPr>
          <a:xfrm>
            <a:off x="5010574" y="5017403"/>
            <a:ext cx="344971" cy="276999"/>
          </a:xfrm>
          <a:prstGeom prst="rect">
            <a:avLst/>
          </a:prstGeom>
          <a:noFill/>
        </p:spPr>
        <p:txBody>
          <a:bodyPr wrap="square" lIns="0" tIns="0" rIns="0" bIns="0" rtlCol="0">
            <a:spAutoFit/>
          </a:bodyPr>
          <a:lstStyle/>
          <a:p>
            <a:pPr algn="ctr" defTabSz="914354" eaLnBrk="0" hangingPunct="0">
              <a:defRPr/>
            </a:pPr>
            <a:r>
              <a:rPr lang="en-GB" dirty="0">
                <a:solidFill>
                  <a:prstClr val="black"/>
                </a:solidFill>
                <a:latin typeface="Calibri" panose="020F0502020204030204" pitchFamily="34" charset="0"/>
                <a:ea typeface="MS PGothic" panose="020B0600070205080204" pitchFamily="34" charset="-128"/>
                <a:cs typeface="Calibri" panose="020F0502020204030204" pitchFamily="34" charset="0"/>
              </a:rPr>
              <a:t>36</a:t>
            </a:r>
          </a:p>
        </p:txBody>
      </p:sp>
      <p:sp>
        <p:nvSpPr>
          <p:cNvPr id="298" name="TextBox 297">
            <a:extLst>
              <a:ext uri="{FF2B5EF4-FFF2-40B4-BE49-F238E27FC236}">
                <a16:creationId xmlns:a16="http://schemas.microsoft.com/office/drawing/2014/main" id="{C73EAA41-7571-4F47-8227-E8A407B61909}"/>
              </a:ext>
            </a:extLst>
          </p:cNvPr>
          <p:cNvSpPr txBox="1"/>
          <p:nvPr/>
        </p:nvSpPr>
        <p:spPr>
          <a:xfrm>
            <a:off x="5523889" y="5017403"/>
            <a:ext cx="344971" cy="276999"/>
          </a:xfrm>
          <a:prstGeom prst="rect">
            <a:avLst/>
          </a:prstGeom>
          <a:noFill/>
        </p:spPr>
        <p:txBody>
          <a:bodyPr wrap="square" lIns="0" tIns="0" rIns="0" bIns="0" rtlCol="0">
            <a:spAutoFit/>
          </a:bodyPr>
          <a:lstStyle/>
          <a:p>
            <a:pPr algn="ctr" defTabSz="914354" eaLnBrk="0" hangingPunct="0">
              <a:defRPr/>
            </a:pPr>
            <a:r>
              <a:rPr lang="en-GB" dirty="0">
                <a:solidFill>
                  <a:prstClr val="black"/>
                </a:solidFill>
                <a:latin typeface="Calibri" panose="020F0502020204030204" pitchFamily="34" charset="0"/>
                <a:ea typeface="MS PGothic" panose="020B0600070205080204" pitchFamily="34" charset="-128"/>
                <a:cs typeface="Calibri" panose="020F0502020204030204" pitchFamily="34" charset="0"/>
              </a:rPr>
              <a:t>42</a:t>
            </a:r>
          </a:p>
        </p:txBody>
      </p:sp>
      <p:sp>
        <p:nvSpPr>
          <p:cNvPr id="299" name="TextBox 298">
            <a:extLst>
              <a:ext uri="{FF2B5EF4-FFF2-40B4-BE49-F238E27FC236}">
                <a16:creationId xmlns:a16="http://schemas.microsoft.com/office/drawing/2014/main" id="{D335A955-C9E2-4C15-9B83-8E278BE86C84}"/>
              </a:ext>
            </a:extLst>
          </p:cNvPr>
          <p:cNvSpPr txBox="1"/>
          <p:nvPr/>
        </p:nvSpPr>
        <p:spPr>
          <a:xfrm>
            <a:off x="6037203" y="5017403"/>
            <a:ext cx="344971" cy="276999"/>
          </a:xfrm>
          <a:prstGeom prst="rect">
            <a:avLst/>
          </a:prstGeom>
          <a:noFill/>
        </p:spPr>
        <p:txBody>
          <a:bodyPr wrap="square" lIns="0" tIns="0" rIns="0" bIns="0" rtlCol="0">
            <a:spAutoFit/>
          </a:bodyPr>
          <a:lstStyle/>
          <a:p>
            <a:pPr algn="ctr" defTabSz="914354" eaLnBrk="0" hangingPunct="0">
              <a:defRPr/>
            </a:pPr>
            <a:r>
              <a:rPr lang="en-GB" dirty="0">
                <a:solidFill>
                  <a:prstClr val="black"/>
                </a:solidFill>
                <a:latin typeface="Calibri" panose="020F0502020204030204" pitchFamily="34" charset="0"/>
                <a:ea typeface="MS PGothic" panose="020B0600070205080204" pitchFamily="34" charset="-128"/>
                <a:cs typeface="Calibri" panose="020F0502020204030204" pitchFamily="34" charset="0"/>
              </a:rPr>
              <a:t>48</a:t>
            </a:r>
          </a:p>
        </p:txBody>
      </p:sp>
      <p:sp>
        <p:nvSpPr>
          <p:cNvPr id="300" name="TextBox 299">
            <a:extLst>
              <a:ext uri="{FF2B5EF4-FFF2-40B4-BE49-F238E27FC236}">
                <a16:creationId xmlns:a16="http://schemas.microsoft.com/office/drawing/2014/main" id="{518E3169-1C7B-4AB5-B54A-0020BFAD37DD}"/>
              </a:ext>
            </a:extLst>
          </p:cNvPr>
          <p:cNvSpPr txBox="1"/>
          <p:nvPr/>
        </p:nvSpPr>
        <p:spPr>
          <a:xfrm>
            <a:off x="6559549" y="5017403"/>
            <a:ext cx="344971" cy="276999"/>
          </a:xfrm>
          <a:prstGeom prst="rect">
            <a:avLst/>
          </a:prstGeom>
          <a:noFill/>
        </p:spPr>
        <p:txBody>
          <a:bodyPr wrap="square" lIns="0" tIns="0" rIns="0" bIns="0" rtlCol="0">
            <a:spAutoFit/>
          </a:bodyPr>
          <a:lstStyle/>
          <a:p>
            <a:pPr algn="ctr" defTabSz="914354" eaLnBrk="0" hangingPunct="0">
              <a:defRPr/>
            </a:pPr>
            <a:r>
              <a:rPr lang="en-GB" dirty="0">
                <a:solidFill>
                  <a:prstClr val="black"/>
                </a:solidFill>
                <a:latin typeface="Calibri" panose="020F0502020204030204" pitchFamily="34" charset="0"/>
                <a:ea typeface="MS PGothic" panose="020B0600070205080204" pitchFamily="34" charset="-128"/>
                <a:cs typeface="Calibri" panose="020F0502020204030204" pitchFamily="34" charset="0"/>
              </a:rPr>
              <a:t>54</a:t>
            </a:r>
          </a:p>
        </p:txBody>
      </p:sp>
      <p:sp>
        <p:nvSpPr>
          <p:cNvPr id="301" name="TextBox 300">
            <a:extLst>
              <a:ext uri="{FF2B5EF4-FFF2-40B4-BE49-F238E27FC236}">
                <a16:creationId xmlns:a16="http://schemas.microsoft.com/office/drawing/2014/main" id="{A8C187AC-145C-4C94-987C-FD183CC7751E}"/>
              </a:ext>
            </a:extLst>
          </p:cNvPr>
          <p:cNvSpPr txBox="1"/>
          <p:nvPr/>
        </p:nvSpPr>
        <p:spPr>
          <a:xfrm>
            <a:off x="7077970" y="5017403"/>
            <a:ext cx="344971" cy="276999"/>
          </a:xfrm>
          <a:prstGeom prst="rect">
            <a:avLst/>
          </a:prstGeom>
          <a:noFill/>
        </p:spPr>
        <p:txBody>
          <a:bodyPr wrap="square" lIns="0" tIns="0" rIns="0" bIns="0" rtlCol="0">
            <a:spAutoFit/>
          </a:bodyPr>
          <a:lstStyle/>
          <a:p>
            <a:pPr algn="ctr" defTabSz="914354" eaLnBrk="0" hangingPunct="0">
              <a:defRPr/>
            </a:pPr>
            <a:r>
              <a:rPr lang="en-GB" dirty="0">
                <a:solidFill>
                  <a:prstClr val="black"/>
                </a:solidFill>
                <a:latin typeface="Calibri" panose="020F0502020204030204" pitchFamily="34" charset="0"/>
                <a:ea typeface="MS PGothic" panose="020B0600070205080204" pitchFamily="34" charset="-128"/>
                <a:cs typeface="Calibri" panose="020F0502020204030204" pitchFamily="34" charset="0"/>
              </a:rPr>
              <a:t>60</a:t>
            </a:r>
          </a:p>
        </p:txBody>
      </p:sp>
      <p:sp>
        <p:nvSpPr>
          <p:cNvPr id="302" name="TextBox 301">
            <a:extLst>
              <a:ext uri="{FF2B5EF4-FFF2-40B4-BE49-F238E27FC236}">
                <a16:creationId xmlns:a16="http://schemas.microsoft.com/office/drawing/2014/main" id="{517A6684-DE95-4CF1-AA96-EED1A6938160}"/>
              </a:ext>
            </a:extLst>
          </p:cNvPr>
          <p:cNvSpPr txBox="1"/>
          <p:nvPr/>
        </p:nvSpPr>
        <p:spPr>
          <a:xfrm>
            <a:off x="7605609" y="5017403"/>
            <a:ext cx="344971" cy="276999"/>
          </a:xfrm>
          <a:prstGeom prst="rect">
            <a:avLst/>
          </a:prstGeom>
          <a:noFill/>
        </p:spPr>
        <p:txBody>
          <a:bodyPr wrap="square" lIns="0" tIns="0" rIns="0" bIns="0" rtlCol="0">
            <a:spAutoFit/>
          </a:bodyPr>
          <a:lstStyle/>
          <a:p>
            <a:pPr algn="ctr" defTabSz="914354" eaLnBrk="0" hangingPunct="0">
              <a:defRPr/>
            </a:pPr>
            <a:r>
              <a:rPr lang="en-GB" dirty="0">
                <a:solidFill>
                  <a:prstClr val="black"/>
                </a:solidFill>
                <a:latin typeface="Calibri" panose="020F0502020204030204" pitchFamily="34" charset="0"/>
                <a:ea typeface="MS PGothic" panose="020B0600070205080204" pitchFamily="34" charset="-128"/>
                <a:cs typeface="Calibri" panose="020F0502020204030204" pitchFamily="34" charset="0"/>
              </a:rPr>
              <a:t>66</a:t>
            </a:r>
          </a:p>
        </p:txBody>
      </p:sp>
      <p:sp>
        <p:nvSpPr>
          <p:cNvPr id="303" name="TextBox 302">
            <a:extLst>
              <a:ext uri="{FF2B5EF4-FFF2-40B4-BE49-F238E27FC236}">
                <a16:creationId xmlns:a16="http://schemas.microsoft.com/office/drawing/2014/main" id="{14DAB8B9-F42E-42FB-816C-D24C68B26431}"/>
              </a:ext>
            </a:extLst>
          </p:cNvPr>
          <p:cNvSpPr txBox="1"/>
          <p:nvPr/>
        </p:nvSpPr>
        <p:spPr>
          <a:xfrm>
            <a:off x="8129530" y="5017403"/>
            <a:ext cx="344971" cy="276999"/>
          </a:xfrm>
          <a:prstGeom prst="rect">
            <a:avLst/>
          </a:prstGeom>
          <a:noFill/>
        </p:spPr>
        <p:txBody>
          <a:bodyPr wrap="square" lIns="0" tIns="0" rIns="0" bIns="0" rtlCol="0">
            <a:spAutoFit/>
          </a:bodyPr>
          <a:lstStyle/>
          <a:p>
            <a:pPr algn="ctr" defTabSz="914354" eaLnBrk="0" hangingPunct="0">
              <a:defRPr/>
            </a:pPr>
            <a:r>
              <a:rPr lang="en-GB" dirty="0">
                <a:solidFill>
                  <a:prstClr val="black"/>
                </a:solidFill>
                <a:latin typeface="Calibri" panose="020F0502020204030204" pitchFamily="34" charset="0"/>
                <a:ea typeface="MS PGothic" panose="020B0600070205080204" pitchFamily="34" charset="-128"/>
                <a:cs typeface="Calibri" panose="020F0502020204030204" pitchFamily="34" charset="0"/>
              </a:rPr>
              <a:t>72</a:t>
            </a:r>
          </a:p>
        </p:txBody>
      </p:sp>
      <p:sp>
        <p:nvSpPr>
          <p:cNvPr id="304" name="TextBox 303">
            <a:extLst>
              <a:ext uri="{FF2B5EF4-FFF2-40B4-BE49-F238E27FC236}">
                <a16:creationId xmlns:a16="http://schemas.microsoft.com/office/drawing/2014/main" id="{5FFA957F-482E-445C-918F-63ECC90E02EB}"/>
              </a:ext>
            </a:extLst>
          </p:cNvPr>
          <p:cNvSpPr txBox="1"/>
          <p:nvPr/>
        </p:nvSpPr>
        <p:spPr>
          <a:xfrm>
            <a:off x="8641269" y="5017403"/>
            <a:ext cx="344971" cy="276999"/>
          </a:xfrm>
          <a:prstGeom prst="rect">
            <a:avLst/>
          </a:prstGeom>
          <a:noFill/>
        </p:spPr>
        <p:txBody>
          <a:bodyPr wrap="square" lIns="0" tIns="0" rIns="0" bIns="0" rtlCol="0">
            <a:spAutoFit/>
          </a:bodyPr>
          <a:lstStyle/>
          <a:p>
            <a:pPr algn="ctr" defTabSz="914354" eaLnBrk="0" hangingPunct="0">
              <a:defRPr/>
            </a:pPr>
            <a:r>
              <a:rPr lang="en-GB" dirty="0">
                <a:solidFill>
                  <a:prstClr val="black"/>
                </a:solidFill>
                <a:latin typeface="Calibri" panose="020F0502020204030204" pitchFamily="34" charset="0"/>
                <a:ea typeface="MS PGothic" panose="020B0600070205080204" pitchFamily="34" charset="-128"/>
                <a:cs typeface="Calibri" panose="020F0502020204030204" pitchFamily="34" charset="0"/>
              </a:rPr>
              <a:t>78</a:t>
            </a:r>
          </a:p>
        </p:txBody>
      </p:sp>
      <p:sp>
        <p:nvSpPr>
          <p:cNvPr id="305" name="Freeform 31">
            <a:extLst>
              <a:ext uri="{FF2B5EF4-FFF2-40B4-BE49-F238E27FC236}">
                <a16:creationId xmlns:a16="http://schemas.microsoft.com/office/drawing/2014/main" id="{3E047616-B91A-45FF-BCA8-C6C8F6ABDBC2}"/>
              </a:ext>
            </a:extLst>
          </p:cNvPr>
          <p:cNvSpPr>
            <a:spLocks/>
          </p:cNvSpPr>
          <p:nvPr/>
        </p:nvSpPr>
        <p:spPr bwMode="auto">
          <a:xfrm>
            <a:off x="2064175" y="1656292"/>
            <a:ext cx="6472767" cy="1725084"/>
          </a:xfrm>
          <a:custGeom>
            <a:avLst/>
            <a:gdLst>
              <a:gd name="T0" fmla="*/ 2384 w 3058"/>
              <a:gd name="T1" fmla="*/ 800 h 815"/>
              <a:gd name="T2" fmla="*/ 2290 w 3058"/>
              <a:gd name="T3" fmla="*/ 778 h 815"/>
              <a:gd name="T4" fmla="*/ 2147 w 3058"/>
              <a:gd name="T5" fmla="*/ 763 h 815"/>
              <a:gd name="T6" fmla="*/ 1927 w 3058"/>
              <a:gd name="T7" fmla="*/ 736 h 815"/>
              <a:gd name="T8" fmla="*/ 1822 w 3058"/>
              <a:gd name="T9" fmla="*/ 711 h 815"/>
              <a:gd name="T10" fmla="*/ 1803 w 3058"/>
              <a:gd name="T11" fmla="*/ 698 h 815"/>
              <a:gd name="T12" fmla="*/ 1784 w 3058"/>
              <a:gd name="T13" fmla="*/ 687 h 815"/>
              <a:gd name="T14" fmla="*/ 1691 w 3058"/>
              <a:gd name="T15" fmla="*/ 667 h 815"/>
              <a:gd name="T16" fmla="*/ 1664 w 3058"/>
              <a:gd name="T17" fmla="*/ 647 h 815"/>
              <a:gd name="T18" fmla="*/ 1592 w 3058"/>
              <a:gd name="T19" fmla="*/ 637 h 815"/>
              <a:gd name="T20" fmla="*/ 1481 w 3058"/>
              <a:gd name="T21" fmla="*/ 628 h 815"/>
              <a:gd name="T22" fmla="*/ 1461 w 3058"/>
              <a:gd name="T23" fmla="*/ 615 h 815"/>
              <a:gd name="T24" fmla="*/ 1382 w 3058"/>
              <a:gd name="T25" fmla="*/ 602 h 815"/>
              <a:gd name="T26" fmla="*/ 1262 w 3058"/>
              <a:gd name="T27" fmla="*/ 582 h 815"/>
              <a:gd name="T28" fmla="*/ 1242 w 3058"/>
              <a:gd name="T29" fmla="*/ 573 h 815"/>
              <a:gd name="T30" fmla="*/ 1203 w 3058"/>
              <a:gd name="T31" fmla="*/ 553 h 815"/>
              <a:gd name="T32" fmla="*/ 1174 w 3058"/>
              <a:gd name="T33" fmla="*/ 542 h 815"/>
              <a:gd name="T34" fmla="*/ 1140 w 3058"/>
              <a:gd name="T35" fmla="*/ 530 h 815"/>
              <a:gd name="T36" fmla="*/ 1129 w 3058"/>
              <a:gd name="T37" fmla="*/ 518 h 815"/>
              <a:gd name="T38" fmla="*/ 1104 w 3058"/>
              <a:gd name="T39" fmla="*/ 497 h 815"/>
              <a:gd name="T40" fmla="*/ 1074 w 3058"/>
              <a:gd name="T41" fmla="*/ 483 h 815"/>
              <a:gd name="T42" fmla="*/ 1040 w 3058"/>
              <a:gd name="T43" fmla="*/ 470 h 815"/>
              <a:gd name="T44" fmla="*/ 1013 w 3058"/>
              <a:gd name="T45" fmla="*/ 451 h 815"/>
              <a:gd name="T46" fmla="*/ 996 w 3058"/>
              <a:gd name="T47" fmla="*/ 424 h 815"/>
              <a:gd name="T48" fmla="*/ 957 w 3058"/>
              <a:gd name="T49" fmla="*/ 408 h 815"/>
              <a:gd name="T50" fmla="*/ 926 w 3058"/>
              <a:gd name="T51" fmla="*/ 397 h 815"/>
              <a:gd name="T52" fmla="*/ 901 w 3058"/>
              <a:gd name="T53" fmla="*/ 384 h 815"/>
              <a:gd name="T54" fmla="*/ 897 w 3058"/>
              <a:gd name="T55" fmla="*/ 368 h 815"/>
              <a:gd name="T56" fmla="*/ 830 w 3058"/>
              <a:gd name="T57" fmla="*/ 349 h 815"/>
              <a:gd name="T58" fmla="*/ 766 w 3058"/>
              <a:gd name="T59" fmla="*/ 323 h 815"/>
              <a:gd name="T60" fmla="*/ 732 w 3058"/>
              <a:gd name="T61" fmla="*/ 312 h 815"/>
              <a:gd name="T62" fmla="*/ 686 w 3058"/>
              <a:gd name="T63" fmla="*/ 300 h 815"/>
              <a:gd name="T64" fmla="*/ 680 w 3058"/>
              <a:gd name="T65" fmla="*/ 288 h 815"/>
              <a:gd name="T66" fmla="*/ 653 w 3058"/>
              <a:gd name="T67" fmla="*/ 272 h 815"/>
              <a:gd name="T68" fmla="*/ 597 w 3058"/>
              <a:gd name="T69" fmla="*/ 260 h 815"/>
              <a:gd name="T70" fmla="*/ 571 w 3058"/>
              <a:gd name="T71" fmla="*/ 254 h 815"/>
              <a:gd name="T72" fmla="*/ 563 w 3058"/>
              <a:gd name="T73" fmla="*/ 242 h 815"/>
              <a:gd name="T74" fmla="*/ 537 w 3058"/>
              <a:gd name="T75" fmla="*/ 218 h 815"/>
              <a:gd name="T76" fmla="*/ 504 w 3058"/>
              <a:gd name="T77" fmla="*/ 205 h 815"/>
              <a:gd name="T78" fmla="*/ 483 w 3058"/>
              <a:gd name="T79" fmla="*/ 190 h 815"/>
              <a:gd name="T80" fmla="*/ 461 w 3058"/>
              <a:gd name="T81" fmla="*/ 183 h 815"/>
              <a:gd name="T82" fmla="*/ 448 w 3058"/>
              <a:gd name="T83" fmla="*/ 164 h 815"/>
              <a:gd name="T84" fmla="*/ 433 w 3058"/>
              <a:gd name="T85" fmla="*/ 151 h 815"/>
              <a:gd name="T86" fmla="*/ 358 w 3058"/>
              <a:gd name="T87" fmla="*/ 140 h 815"/>
              <a:gd name="T88" fmla="*/ 328 w 3058"/>
              <a:gd name="T89" fmla="*/ 112 h 815"/>
              <a:gd name="T90" fmla="*/ 297 w 3058"/>
              <a:gd name="T91" fmla="*/ 97 h 815"/>
              <a:gd name="T92" fmla="*/ 227 w 3058"/>
              <a:gd name="T93" fmla="*/ 90 h 815"/>
              <a:gd name="T94" fmla="*/ 218 w 3058"/>
              <a:gd name="T95" fmla="*/ 73 h 815"/>
              <a:gd name="T96" fmla="*/ 189 w 3058"/>
              <a:gd name="T97" fmla="*/ 56 h 815"/>
              <a:gd name="T98" fmla="*/ 153 w 3058"/>
              <a:gd name="T99" fmla="*/ 43 h 815"/>
              <a:gd name="T100" fmla="*/ 95 w 3058"/>
              <a:gd name="T101" fmla="*/ 22 h 815"/>
              <a:gd name="T102" fmla="*/ 18 w 3058"/>
              <a:gd name="T103" fmla="*/ 7 h 815"/>
              <a:gd name="T104" fmla="*/ 0 w 3058"/>
              <a:gd name="T105" fmla="*/ 0 h 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058" h="815">
                <a:moveTo>
                  <a:pt x="3058" y="815"/>
                </a:moveTo>
                <a:lnTo>
                  <a:pt x="2597" y="815"/>
                </a:lnTo>
                <a:lnTo>
                  <a:pt x="2597" y="800"/>
                </a:lnTo>
                <a:lnTo>
                  <a:pt x="2384" y="800"/>
                </a:lnTo>
                <a:lnTo>
                  <a:pt x="2384" y="791"/>
                </a:lnTo>
                <a:lnTo>
                  <a:pt x="2364" y="791"/>
                </a:lnTo>
                <a:lnTo>
                  <a:pt x="2364" y="778"/>
                </a:lnTo>
                <a:lnTo>
                  <a:pt x="2290" y="778"/>
                </a:lnTo>
                <a:lnTo>
                  <a:pt x="2290" y="771"/>
                </a:lnTo>
                <a:lnTo>
                  <a:pt x="2277" y="771"/>
                </a:lnTo>
                <a:lnTo>
                  <a:pt x="2277" y="763"/>
                </a:lnTo>
                <a:lnTo>
                  <a:pt x="2147" y="763"/>
                </a:lnTo>
                <a:lnTo>
                  <a:pt x="2147" y="744"/>
                </a:lnTo>
                <a:lnTo>
                  <a:pt x="2063" y="744"/>
                </a:lnTo>
                <a:lnTo>
                  <a:pt x="2063" y="736"/>
                </a:lnTo>
                <a:lnTo>
                  <a:pt x="1927" y="736"/>
                </a:lnTo>
                <a:lnTo>
                  <a:pt x="1927" y="720"/>
                </a:lnTo>
                <a:lnTo>
                  <a:pt x="1833" y="720"/>
                </a:lnTo>
                <a:lnTo>
                  <a:pt x="1833" y="711"/>
                </a:lnTo>
                <a:lnTo>
                  <a:pt x="1822" y="711"/>
                </a:lnTo>
                <a:lnTo>
                  <a:pt x="1822" y="706"/>
                </a:lnTo>
                <a:lnTo>
                  <a:pt x="1814" y="706"/>
                </a:lnTo>
                <a:lnTo>
                  <a:pt x="1814" y="698"/>
                </a:lnTo>
                <a:lnTo>
                  <a:pt x="1803" y="698"/>
                </a:lnTo>
                <a:lnTo>
                  <a:pt x="1803" y="691"/>
                </a:lnTo>
                <a:lnTo>
                  <a:pt x="1788" y="691"/>
                </a:lnTo>
                <a:lnTo>
                  <a:pt x="1788" y="687"/>
                </a:lnTo>
                <a:lnTo>
                  <a:pt x="1784" y="687"/>
                </a:lnTo>
                <a:lnTo>
                  <a:pt x="1784" y="682"/>
                </a:lnTo>
                <a:lnTo>
                  <a:pt x="1712" y="682"/>
                </a:lnTo>
                <a:lnTo>
                  <a:pt x="1712" y="667"/>
                </a:lnTo>
                <a:lnTo>
                  <a:pt x="1691" y="667"/>
                </a:lnTo>
                <a:lnTo>
                  <a:pt x="1691" y="654"/>
                </a:lnTo>
                <a:lnTo>
                  <a:pt x="1670" y="654"/>
                </a:lnTo>
                <a:lnTo>
                  <a:pt x="1670" y="647"/>
                </a:lnTo>
                <a:lnTo>
                  <a:pt x="1664" y="647"/>
                </a:lnTo>
                <a:lnTo>
                  <a:pt x="1664" y="645"/>
                </a:lnTo>
                <a:lnTo>
                  <a:pt x="1626" y="645"/>
                </a:lnTo>
                <a:lnTo>
                  <a:pt x="1626" y="637"/>
                </a:lnTo>
                <a:lnTo>
                  <a:pt x="1592" y="637"/>
                </a:lnTo>
                <a:lnTo>
                  <a:pt x="1592" y="632"/>
                </a:lnTo>
                <a:lnTo>
                  <a:pt x="1484" y="632"/>
                </a:lnTo>
                <a:lnTo>
                  <a:pt x="1484" y="628"/>
                </a:lnTo>
                <a:lnTo>
                  <a:pt x="1481" y="628"/>
                </a:lnTo>
                <a:lnTo>
                  <a:pt x="1481" y="623"/>
                </a:lnTo>
                <a:lnTo>
                  <a:pt x="1478" y="623"/>
                </a:lnTo>
                <a:lnTo>
                  <a:pt x="1478" y="615"/>
                </a:lnTo>
                <a:lnTo>
                  <a:pt x="1461" y="615"/>
                </a:lnTo>
                <a:lnTo>
                  <a:pt x="1461" y="610"/>
                </a:lnTo>
                <a:lnTo>
                  <a:pt x="1451" y="610"/>
                </a:lnTo>
                <a:lnTo>
                  <a:pt x="1451" y="602"/>
                </a:lnTo>
                <a:lnTo>
                  <a:pt x="1382" y="602"/>
                </a:lnTo>
                <a:lnTo>
                  <a:pt x="1382" y="590"/>
                </a:lnTo>
                <a:lnTo>
                  <a:pt x="1343" y="590"/>
                </a:lnTo>
                <a:lnTo>
                  <a:pt x="1343" y="582"/>
                </a:lnTo>
                <a:lnTo>
                  <a:pt x="1262" y="582"/>
                </a:lnTo>
                <a:lnTo>
                  <a:pt x="1262" y="576"/>
                </a:lnTo>
                <a:lnTo>
                  <a:pt x="1260" y="576"/>
                </a:lnTo>
                <a:lnTo>
                  <a:pt x="1260" y="573"/>
                </a:lnTo>
                <a:lnTo>
                  <a:pt x="1242" y="573"/>
                </a:lnTo>
                <a:lnTo>
                  <a:pt x="1242" y="559"/>
                </a:lnTo>
                <a:lnTo>
                  <a:pt x="1222" y="559"/>
                </a:lnTo>
                <a:lnTo>
                  <a:pt x="1222" y="553"/>
                </a:lnTo>
                <a:lnTo>
                  <a:pt x="1203" y="553"/>
                </a:lnTo>
                <a:lnTo>
                  <a:pt x="1203" y="548"/>
                </a:lnTo>
                <a:lnTo>
                  <a:pt x="1178" y="548"/>
                </a:lnTo>
                <a:lnTo>
                  <a:pt x="1178" y="542"/>
                </a:lnTo>
                <a:lnTo>
                  <a:pt x="1174" y="542"/>
                </a:lnTo>
                <a:lnTo>
                  <a:pt x="1174" y="538"/>
                </a:lnTo>
                <a:lnTo>
                  <a:pt x="1171" y="538"/>
                </a:lnTo>
                <a:lnTo>
                  <a:pt x="1171" y="530"/>
                </a:lnTo>
                <a:lnTo>
                  <a:pt x="1140" y="530"/>
                </a:lnTo>
                <a:lnTo>
                  <a:pt x="1140" y="525"/>
                </a:lnTo>
                <a:lnTo>
                  <a:pt x="1134" y="525"/>
                </a:lnTo>
                <a:lnTo>
                  <a:pt x="1134" y="518"/>
                </a:lnTo>
                <a:lnTo>
                  <a:pt x="1129" y="518"/>
                </a:lnTo>
                <a:lnTo>
                  <a:pt x="1129" y="510"/>
                </a:lnTo>
                <a:lnTo>
                  <a:pt x="1118" y="510"/>
                </a:lnTo>
                <a:lnTo>
                  <a:pt x="1118" y="497"/>
                </a:lnTo>
                <a:lnTo>
                  <a:pt x="1104" y="497"/>
                </a:lnTo>
                <a:lnTo>
                  <a:pt x="1104" y="490"/>
                </a:lnTo>
                <a:lnTo>
                  <a:pt x="1096" y="490"/>
                </a:lnTo>
                <a:lnTo>
                  <a:pt x="1096" y="483"/>
                </a:lnTo>
                <a:lnTo>
                  <a:pt x="1074" y="483"/>
                </a:lnTo>
                <a:lnTo>
                  <a:pt x="1074" y="473"/>
                </a:lnTo>
                <a:lnTo>
                  <a:pt x="1071" y="473"/>
                </a:lnTo>
                <a:lnTo>
                  <a:pt x="1071" y="470"/>
                </a:lnTo>
                <a:lnTo>
                  <a:pt x="1040" y="470"/>
                </a:lnTo>
                <a:lnTo>
                  <a:pt x="1040" y="459"/>
                </a:lnTo>
                <a:lnTo>
                  <a:pt x="1023" y="459"/>
                </a:lnTo>
                <a:lnTo>
                  <a:pt x="1023" y="451"/>
                </a:lnTo>
                <a:lnTo>
                  <a:pt x="1013" y="451"/>
                </a:lnTo>
                <a:lnTo>
                  <a:pt x="1013" y="433"/>
                </a:lnTo>
                <a:lnTo>
                  <a:pt x="1002" y="433"/>
                </a:lnTo>
                <a:lnTo>
                  <a:pt x="1002" y="424"/>
                </a:lnTo>
                <a:lnTo>
                  <a:pt x="996" y="424"/>
                </a:lnTo>
                <a:lnTo>
                  <a:pt x="996" y="413"/>
                </a:lnTo>
                <a:lnTo>
                  <a:pt x="992" y="413"/>
                </a:lnTo>
                <a:lnTo>
                  <a:pt x="992" y="408"/>
                </a:lnTo>
                <a:lnTo>
                  <a:pt x="957" y="408"/>
                </a:lnTo>
                <a:lnTo>
                  <a:pt x="957" y="403"/>
                </a:lnTo>
                <a:lnTo>
                  <a:pt x="930" y="403"/>
                </a:lnTo>
                <a:lnTo>
                  <a:pt x="930" y="397"/>
                </a:lnTo>
                <a:lnTo>
                  <a:pt x="926" y="397"/>
                </a:lnTo>
                <a:lnTo>
                  <a:pt x="926" y="395"/>
                </a:lnTo>
                <a:lnTo>
                  <a:pt x="904" y="395"/>
                </a:lnTo>
                <a:lnTo>
                  <a:pt x="904" y="384"/>
                </a:lnTo>
                <a:lnTo>
                  <a:pt x="901" y="384"/>
                </a:lnTo>
                <a:lnTo>
                  <a:pt x="901" y="377"/>
                </a:lnTo>
                <a:lnTo>
                  <a:pt x="899" y="377"/>
                </a:lnTo>
                <a:lnTo>
                  <a:pt x="899" y="368"/>
                </a:lnTo>
                <a:lnTo>
                  <a:pt x="897" y="368"/>
                </a:lnTo>
                <a:lnTo>
                  <a:pt x="897" y="355"/>
                </a:lnTo>
                <a:lnTo>
                  <a:pt x="888" y="355"/>
                </a:lnTo>
                <a:lnTo>
                  <a:pt x="888" y="349"/>
                </a:lnTo>
                <a:lnTo>
                  <a:pt x="830" y="349"/>
                </a:lnTo>
                <a:lnTo>
                  <a:pt x="830" y="345"/>
                </a:lnTo>
                <a:lnTo>
                  <a:pt x="788" y="345"/>
                </a:lnTo>
                <a:lnTo>
                  <a:pt x="788" y="323"/>
                </a:lnTo>
                <a:lnTo>
                  <a:pt x="766" y="323"/>
                </a:lnTo>
                <a:lnTo>
                  <a:pt x="766" y="318"/>
                </a:lnTo>
                <a:lnTo>
                  <a:pt x="752" y="318"/>
                </a:lnTo>
                <a:lnTo>
                  <a:pt x="752" y="312"/>
                </a:lnTo>
                <a:lnTo>
                  <a:pt x="732" y="312"/>
                </a:lnTo>
                <a:lnTo>
                  <a:pt x="732" y="305"/>
                </a:lnTo>
                <a:lnTo>
                  <a:pt x="721" y="305"/>
                </a:lnTo>
                <a:lnTo>
                  <a:pt x="721" y="300"/>
                </a:lnTo>
                <a:lnTo>
                  <a:pt x="686" y="300"/>
                </a:lnTo>
                <a:lnTo>
                  <a:pt x="686" y="292"/>
                </a:lnTo>
                <a:lnTo>
                  <a:pt x="682" y="292"/>
                </a:lnTo>
                <a:lnTo>
                  <a:pt x="682" y="288"/>
                </a:lnTo>
                <a:lnTo>
                  <a:pt x="680" y="288"/>
                </a:lnTo>
                <a:lnTo>
                  <a:pt x="680" y="281"/>
                </a:lnTo>
                <a:lnTo>
                  <a:pt x="668" y="281"/>
                </a:lnTo>
                <a:lnTo>
                  <a:pt x="668" y="272"/>
                </a:lnTo>
                <a:lnTo>
                  <a:pt x="653" y="272"/>
                </a:lnTo>
                <a:lnTo>
                  <a:pt x="653" y="267"/>
                </a:lnTo>
                <a:lnTo>
                  <a:pt x="618" y="267"/>
                </a:lnTo>
                <a:lnTo>
                  <a:pt x="618" y="260"/>
                </a:lnTo>
                <a:lnTo>
                  <a:pt x="597" y="260"/>
                </a:lnTo>
                <a:lnTo>
                  <a:pt x="597" y="255"/>
                </a:lnTo>
                <a:lnTo>
                  <a:pt x="592" y="255"/>
                </a:lnTo>
                <a:lnTo>
                  <a:pt x="592" y="254"/>
                </a:lnTo>
                <a:lnTo>
                  <a:pt x="571" y="254"/>
                </a:lnTo>
                <a:lnTo>
                  <a:pt x="571" y="249"/>
                </a:lnTo>
                <a:lnTo>
                  <a:pt x="566" y="249"/>
                </a:lnTo>
                <a:lnTo>
                  <a:pt x="566" y="242"/>
                </a:lnTo>
                <a:lnTo>
                  <a:pt x="563" y="242"/>
                </a:lnTo>
                <a:lnTo>
                  <a:pt x="563" y="223"/>
                </a:lnTo>
                <a:lnTo>
                  <a:pt x="544" y="223"/>
                </a:lnTo>
                <a:lnTo>
                  <a:pt x="544" y="218"/>
                </a:lnTo>
                <a:lnTo>
                  <a:pt x="537" y="218"/>
                </a:lnTo>
                <a:lnTo>
                  <a:pt x="537" y="209"/>
                </a:lnTo>
                <a:lnTo>
                  <a:pt x="511" y="209"/>
                </a:lnTo>
                <a:lnTo>
                  <a:pt x="511" y="205"/>
                </a:lnTo>
                <a:lnTo>
                  <a:pt x="504" y="205"/>
                </a:lnTo>
                <a:lnTo>
                  <a:pt x="504" y="196"/>
                </a:lnTo>
                <a:lnTo>
                  <a:pt x="492" y="196"/>
                </a:lnTo>
                <a:lnTo>
                  <a:pt x="492" y="190"/>
                </a:lnTo>
                <a:lnTo>
                  <a:pt x="483" y="190"/>
                </a:lnTo>
                <a:lnTo>
                  <a:pt x="483" y="186"/>
                </a:lnTo>
                <a:lnTo>
                  <a:pt x="479" y="186"/>
                </a:lnTo>
                <a:lnTo>
                  <a:pt x="479" y="183"/>
                </a:lnTo>
                <a:lnTo>
                  <a:pt x="461" y="183"/>
                </a:lnTo>
                <a:lnTo>
                  <a:pt x="461" y="171"/>
                </a:lnTo>
                <a:lnTo>
                  <a:pt x="451" y="171"/>
                </a:lnTo>
                <a:lnTo>
                  <a:pt x="451" y="164"/>
                </a:lnTo>
                <a:lnTo>
                  <a:pt x="448" y="164"/>
                </a:lnTo>
                <a:lnTo>
                  <a:pt x="448" y="156"/>
                </a:lnTo>
                <a:lnTo>
                  <a:pt x="444" y="156"/>
                </a:lnTo>
                <a:lnTo>
                  <a:pt x="444" y="151"/>
                </a:lnTo>
                <a:lnTo>
                  <a:pt x="433" y="151"/>
                </a:lnTo>
                <a:lnTo>
                  <a:pt x="433" y="145"/>
                </a:lnTo>
                <a:lnTo>
                  <a:pt x="386" y="145"/>
                </a:lnTo>
                <a:lnTo>
                  <a:pt x="386" y="140"/>
                </a:lnTo>
                <a:lnTo>
                  <a:pt x="358" y="140"/>
                </a:lnTo>
                <a:lnTo>
                  <a:pt x="358" y="135"/>
                </a:lnTo>
                <a:lnTo>
                  <a:pt x="338" y="135"/>
                </a:lnTo>
                <a:lnTo>
                  <a:pt x="338" y="112"/>
                </a:lnTo>
                <a:lnTo>
                  <a:pt x="328" y="112"/>
                </a:lnTo>
                <a:lnTo>
                  <a:pt x="328" y="102"/>
                </a:lnTo>
                <a:lnTo>
                  <a:pt x="300" y="102"/>
                </a:lnTo>
                <a:lnTo>
                  <a:pt x="300" y="97"/>
                </a:lnTo>
                <a:lnTo>
                  <a:pt x="297" y="97"/>
                </a:lnTo>
                <a:lnTo>
                  <a:pt x="297" y="93"/>
                </a:lnTo>
                <a:lnTo>
                  <a:pt x="245" y="93"/>
                </a:lnTo>
                <a:lnTo>
                  <a:pt x="245" y="90"/>
                </a:lnTo>
                <a:lnTo>
                  <a:pt x="227" y="90"/>
                </a:lnTo>
                <a:lnTo>
                  <a:pt x="227" y="78"/>
                </a:lnTo>
                <a:lnTo>
                  <a:pt x="223" y="78"/>
                </a:lnTo>
                <a:lnTo>
                  <a:pt x="223" y="73"/>
                </a:lnTo>
                <a:lnTo>
                  <a:pt x="218" y="73"/>
                </a:lnTo>
                <a:lnTo>
                  <a:pt x="218" y="64"/>
                </a:lnTo>
                <a:lnTo>
                  <a:pt x="193" y="64"/>
                </a:lnTo>
                <a:lnTo>
                  <a:pt x="193" y="56"/>
                </a:lnTo>
                <a:lnTo>
                  <a:pt x="189" y="56"/>
                </a:lnTo>
                <a:lnTo>
                  <a:pt x="189" y="52"/>
                </a:lnTo>
                <a:lnTo>
                  <a:pt x="170" y="52"/>
                </a:lnTo>
                <a:lnTo>
                  <a:pt x="170" y="43"/>
                </a:lnTo>
                <a:lnTo>
                  <a:pt x="153" y="43"/>
                </a:lnTo>
                <a:lnTo>
                  <a:pt x="153" y="38"/>
                </a:lnTo>
                <a:lnTo>
                  <a:pt x="110" y="38"/>
                </a:lnTo>
                <a:lnTo>
                  <a:pt x="110" y="22"/>
                </a:lnTo>
                <a:lnTo>
                  <a:pt x="95" y="22"/>
                </a:lnTo>
                <a:lnTo>
                  <a:pt x="95" y="11"/>
                </a:lnTo>
                <a:lnTo>
                  <a:pt x="92" y="11"/>
                </a:lnTo>
                <a:lnTo>
                  <a:pt x="92" y="7"/>
                </a:lnTo>
                <a:lnTo>
                  <a:pt x="18" y="7"/>
                </a:lnTo>
                <a:lnTo>
                  <a:pt x="18" y="3"/>
                </a:lnTo>
                <a:lnTo>
                  <a:pt x="14" y="3"/>
                </a:lnTo>
                <a:lnTo>
                  <a:pt x="14"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grpSp>
        <p:nvGrpSpPr>
          <p:cNvPr id="306" name="Group 305">
            <a:extLst>
              <a:ext uri="{FF2B5EF4-FFF2-40B4-BE49-F238E27FC236}">
                <a16:creationId xmlns:a16="http://schemas.microsoft.com/office/drawing/2014/main" id="{7F18B8B5-C53A-4E30-B061-EE72D75F3356}"/>
              </a:ext>
            </a:extLst>
          </p:cNvPr>
          <p:cNvGrpSpPr/>
          <p:nvPr/>
        </p:nvGrpSpPr>
        <p:grpSpPr>
          <a:xfrm>
            <a:off x="2012534" y="1627499"/>
            <a:ext cx="6566739" cy="1794093"/>
            <a:chOff x="1521783" y="1070605"/>
            <a:chExt cx="4925054" cy="1345570"/>
          </a:xfrm>
          <a:solidFill>
            <a:schemeClr val="accent1"/>
          </a:solidFill>
        </p:grpSpPr>
        <p:sp>
          <p:nvSpPr>
            <p:cNvPr id="307" name="Oval 32">
              <a:extLst>
                <a:ext uri="{FF2B5EF4-FFF2-40B4-BE49-F238E27FC236}">
                  <a16:creationId xmlns:a16="http://schemas.microsoft.com/office/drawing/2014/main" id="{45F665BC-E93A-492B-AB67-6DA7A030D904}"/>
                </a:ext>
              </a:extLst>
            </p:cNvPr>
            <p:cNvSpPr>
              <a:spLocks noChangeArrowheads="1"/>
            </p:cNvSpPr>
            <p:nvPr/>
          </p:nvSpPr>
          <p:spPr bwMode="auto">
            <a:xfrm>
              <a:off x="6384925" y="2355850"/>
              <a:ext cx="61912"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08" name="Oval 33">
              <a:extLst>
                <a:ext uri="{FF2B5EF4-FFF2-40B4-BE49-F238E27FC236}">
                  <a16:creationId xmlns:a16="http://schemas.microsoft.com/office/drawing/2014/main" id="{F760E7A1-2A4C-4981-8C01-C2AD82E3798C}"/>
                </a:ext>
              </a:extLst>
            </p:cNvPr>
            <p:cNvSpPr>
              <a:spLocks noChangeArrowheads="1"/>
            </p:cNvSpPr>
            <p:nvPr/>
          </p:nvSpPr>
          <p:spPr bwMode="auto">
            <a:xfrm>
              <a:off x="6340475" y="2355850"/>
              <a:ext cx="60325"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09" name="Oval 46">
              <a:extLst>
                <a:ext uri="{FF2B5EF4-FFF2-40B4-BE49-F238E27FC236}">
                  <a16:creationId xmlns:a16="http://schemas.microsoft.com/office/drawing/2014/main" id="{ED7A6546-09AA-4CD1-A8DD-D0E6791A895C}"/>
                </a:ext>
              </a:extLst>
            </p:cNvPr>
            <p:cNvSpPr>
              <a:spLocks noChangeArrowheads="1"/>
            </p:cNvSpPr>
            <p:nvPr/>
          </p:nvSpPr>
          <p:spPr bwMode="auto">
            <a:xfrm>
              <a:off x="6086475" y="2355850"/>
              <a:ext cx="60325"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10" name="Oval 47">
              <a:extLst>
                <a:ext uri="{FF2B5EF4-FFF2-40B4-BE49-F238E27FC236}">
                  <a16:creationId xmlns:a16="http://schemas.microsoft.com/office/drawing/2014/main" id="{28C2A7ED-C57E-4661-BD67-0F97FD0A926A}"/>
                </a:ext>
              </a:extLst>
            </p:cNvPr>
            <p:cNvSpPr>
              <a:spLocks noChangeArrowheads="1"/>
            </p:cNvSpPr>
            <p:nvPr/>
          </p:nvSpPr>
          <p:spPr bwMode="auto">
            <a:xfrm>
              <a:off x="6056313" y="2355850"/>
              <a:ext cx="60325"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11" name="Oval 48">
              <a:extLst>
                <a:ext uri="{FF2B5EF4-FFF2-40B4-BE49-F238E27FC236}">
                  <a16:creationId xmlns:a16="http://schemas.microsoft.com/office/drawing/2014/main" id="{ABACAE7D-8490-4E97-B88E-DA26C6701976}"/>
                </a:ext>
              </a:extLst>
            </p:cNvPr>
            <p:cNvSpPr>
              <a:spLocks noChangeArrowheads="1"/>
            </p:cNvSpPr>
            <p:nvPr/>
          </p:nvSpPr>
          <p:spPr bwMode="auto">
            <a:xfrm>
              <a:off x="6022975" y="2355850"/>
              <a:ext cx="60325"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12" name="Oval 49">
              <a:extLst>
                <a:ext uri="{FF2B5EF4-FFF2-40B4-BE49-F238E27FC236}">
                  <a16:creationId xmlns:a16="http://schemas.microsoft.com/office/drawing/2014/main" id="{54622460-FE98-481E-8AC6-7AE3C256105A}"/>
                </a:ext>
              </a:extLst>
            </p:cNvPr>
            <p:cNvSpPr>
              <a:spLocks noChangeArrowheads="1"/>
            </p:cNvSpPr>
            <p:nvPr/>
          </p:nvSpPr>
          <p:spPr bwMode="auto">
            <a:xfrm>
              <a:off x="6008688" y="2355850"/>
              <a:ext cx="60325"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13" name="Oval 50">
              <a:extLst>
                <a:ext uri="{FF2B5EF4-FFF2-40B4-BE49-F238E27FC236}">
                  <a16:creationId xmlns:a16="http://schemas.microsoft.com/office/drawing/2014/main" id="{125823D3-9295-453A-A00C-1DBFA0F4A803}"/>
                </a:ext>
              </a:extLst>
            </p:cNvPr>
            <p:cNvSpPr>
              <a:spLocks noChangeArrowheads="1"/>
            </p:cNvSpPr>
            <p:nvPr/>
          </p:nvSpPr>
          <p:spPr bwMode="auto">
            <a:xfrm>
              <a:off x="5994400" y="2355850"/>
              <a:ext cx="60325"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14" name="Oval 51">
              <a:extLst>
                <a:ext uri="{FF2B5EF4-FFF2-40B4-BE49-F238E27FC236}">
                  <a16:creationId xmlns:a16="http://schemas.microsoft.com/office/drawing/2014/main" id="{5CB3340C-9D7B-408D-BFD0-ED6F290AAC94}"/>
                </a:ext>
              </a:extLst>
            </p:cNvPr>
            <p:cNvSpPr>
              <a:spLocks noChangeArrowheads="1"/>
            </p:cNvSpPr>
            <p:nvPr/>
          </p:nvSpPr>
          <p:spPr bwMode="auto">
            <a:xfrm>
              <a:off x="5905500" y="2355850"/>
              <a:ext cx="60325"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15" name="Oval 52">
              <a:extLst>
                <a:ext uri="{FF2B5EF4-FFF2-40B4-BE49-F238E27FC236}">
                  <a16:creationId xmlns:a16="http://schemas.microsoft.com/office/drawing/2014/main" id="{4A4DDCAF-0DC3-4AD2-92C3-51320F06F8E9}"/>
                </a:ext>
              </a:extLst>
            </p:cNvPr>
            <p:cNvSpPr>
              <a:spLocks noChangeArrowheads="1"/>
            </p:cNvSpPr>
            <p:nvPr/>
          </p:nvSpPr>
          <p:spPr bwMode="auto">
            <a:xfrm>
              <a:off x="5868988" y="2355850"/>
              <a:ext cx="60325"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16" name="Oval 53">
              <a:extLst>
                <a:ext uri="{FF2B5EF4-FFF2-40B4-BE49-F238E27FC236}">
                  <a16:creationId xmlns:a16="http://schemas.microsoft.com/office/drawing/2014/main" id="{73C9358F-1771-44F9-AE5C-0247441B7ABA}"/>
                </a:ext>
              </a:extLst>
            </p:cNvPr>
            <p:cNvSpPr>
              <a:spLocks noChangeArrowheads="1"/>
            </p:cNvSpPr>
            <p:nvPr/>
          </p:nvSpPr>
          <p:spPr bwMode="auto">
            <a:xfrm>
              <a:off x="5827713" y="2355850"/>
              <a:ext cx="61912"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17" name="Oval 54">
              <a:extLst>
                <a:ext uri="{FF2B5EF4-FFF2-40B4-BE49-F238E27FC236}">
                  <a16:creationId xmlns:a16="http://schemas.microsoft.com/office/drawing/2014/main" id="{A53A49FE-E227-4454-9004-513481EFA0FA}"/>
                </a:ext>
              </a:extLst>
            </p:cNvPr>
            <p:cNvSpPr>
              <a:spLocks noChangeArrowheads="1"/>
            </p:cNvSpPr>
            <p:nvPr/>
          </p:nvSpPr>
          <p:spPr bwMode="auto">
            <a:xfrm>
              <a:off x="5822950" y="2355850"/>
              <a:ext cx="61912"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18" name="Oval 55">
              <a:extLst>
                <a:ext uri="{FF2B5EF4-FFF2-40B4-BE49-F238E27FC236}">
                  <a16:creationId xmlns:a16="http://schemas.microsoft.com/office/drawing/2014/main" id="{58BD465E-AEDB-43DF-A5EB-BC8C354F287E}"/>
                </a:ext>
              </a:extLst>
            </p:cNvPr>
            <p:cNvSpPr>
              <a:spLocks noChangeArrowheads="1"/>
            </p:cNvSpPr>
            <p:nvPr/>
          </p:nvSpPr>
          <p:spPr bwMode="auto">
            <a:xfrm>
              <a:off x="5788025" y="2355850"/>
              <a:ext cx="61912"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19" name="Oval 56">
              <a:extLst>
                <a:ext uri="{FF2B5EF4-FFF2-40B4-BE49-F238E27FC236}">
                  <a16:creationId xmlns:a16="http://schemas.microsoft.com/office/drawing/2014/main" id="{B9DD888E-83AD-4744-B4FF-A1DDAA9C3349}"/>
                </a:ext>
              </a:extLst>
            </p:cNvPr>
            <p:cNvSpPr>
              <a:spLocks noChangeArrowheads="1"/>
            </p:cNvSpPr>
            <p:nvPr/>
          </p:nvSpPr>
          <p:spPr bwMode="auto">
            <a:xfrm>
              <a:off x="5778500" y="2355850"/>
              <a:ext cx="60325"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20" name="Oval 57">
              <a:extLst>
                <a:ext uri="{FF2B5EF4-FFF2-40B4-BE49-F238E27FC236}">
                  <a16:creationId xmlns:a16="http://schemas.microsoft.com/office/drawing/2014/main" id="{DE893B9B-B968-45E4-8A2A-F33E6FC86DC0}"/>
                </a:ext>
              </a:extLst>
            </p:cNvPr>
            <p:cNvSpPr>
              <a:spLocks noChangeArrowheads="1"/>
            </p:cNvSpPr>
            <p:nvPr/>
          </p:nvSpPr>
          <p:spPr bwMode="auto">
            <a:xfrm>
              <a:off x="5735638" y="2355850"/>
              <a:ext cx="60325"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21" name="Oval 58">
              <a:extLst>
                <a:ext uri="{FF2B5EF4-FFF2-40B4-BE49-F238E27FC236}">
                  <a16:creationId xmlns:a16="http://schemas.microsoft.com/office/drawing/2014/main" id="{26E3B515-4CF7-4DD9-B6FC-A85DF20BE053}"/>
                </a:ext>
              </a:extLst>
            </p:cNvPr>
            <p:cNvSpPr>
              <a:spLocks noChangeArrowheads="1"/>
            </p:cNvSpPr>
            <p:nvPr/>
          </p:nvSpPr>
          <p:spPr bwMode="auto">
            <a:xfrm>
              <a:off x="5692775" y="2355850"/>
              <a:ext cx="60325"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22" name="Oval 59">
              <a:extLst>
                <a:ext uri="{FF2B5EF4-FFF2-40B4-BE49-F238E27FC236}">
                  <a16:creationId xmlns:a16="http://schemas.microsoft.com/office/drawing/2014/main" id="{9B5AA17A-6D71-4A93-B26B-EE00DE1B234A}"/>
                </a:ext>
              </a:extLst>
            </p:cNvPr>
            <p:cNvSpPr>
              <a:spLocks noChangeArrowheads="1"/>
            </p:cNvSpPr>
            <p:nvPr/>
          </p:nvSpPr>
          <p:spPr bwMode="auto">
            <a:xfrm>
              <a:off x="5680075" y="2355850"/>
              <a:ext cx="61912"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23" name="Oval 60">
              <a:extLst>
                <a:ext uri="{FF2B5EF4-FFF2-40B4-BE49-F238E27FC236}">
                  <a16:creationId xmlns:a16="http://schemas.microsoft.com/office/drawing/2014/main" id="{2DF72776-E196-4E8C-9A54-78931A6C9F50}"/>
                </a:ext>
              </a:extLst>
            </p:cNvPr>
            <p:cNvSpPr>
              <a:spLocks noChangeArrowheads="1"/>
            </p:cNvSpPr>
            <p:nvPr/>
          </p:nvSpPr>
          <p:spPr bwMode="auto">
            <a:xfrm>
              <a:off x="5668963" y="2355850"/>
              <a:ext cx="60325"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24" name="Oval 61">
              <a:extLst>
                <a:ext uri="{FF2B5EF4-FFF2-40B4-BE49-F238E27FC236}">
                  <a16:creationId xmlns:a16="http://schemas.microsoft.com/office/drawing/2014/main" id="{5444403D-29C5-42F8-A54D-CC556B7D1943}"/>
                </a:ext>
              </a:extLst>
            </p:cNvPr>
            <p:cNvSpPr>
              <a:spLocks noChangeArrowheads="1"/>
            </p:cNvSpPr>
            <p:nvPr/>
          </p:nvSpPr>
          <p:spPr bwMode="auto">
            <a:xfrm>
              <a:off x="5656263" y="2355850"/>
              <a:ext cx="61912"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25" name="Oval 62">
              <a:extLst>
                <a:ext uri="{FF2B5EF4-FFF2-40B4-BE49-F238E27FC236}">
                  <a16:creationId xmlns:a16="http://schemas.microsoft.com/office/drawing/2014/main" id="{EFF4E951-A722-462D-A062-F5B5A8B0B9E4}"/>
                </a:ext>
              </a:extLst>
            </p:cNvPr>
            <p:cNvSpPr>
              <a:spLocks noChangeArrowheads="1"/>
            </p:cNvSpPr>
            <p:nvPr/>
          </p:nvSpPr>
          <p:spPr bwMode="auto">
            <a:xfrm>
              <a:off x="5651500" y="2332038"/>
              <a:ext cx="60325" cy="61913"/>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26" name="Oval 63">
              <a:extLst>
                <a:ext uri="{FF2B5EF4-FFF2-40B4-BE49-F238E27FC236}">
                  <a16:creationId xmlns:a16="http://schemas.microsoft.com/office/drawing/2014/main" id="{75E88AD1-7A29-46F8-81E9-B04719B03968}"/>
                </a:ext>
              </a:extLst>
            </p:cNvPr>
            <p:cNvSpPr>
              <a:spLocks noChangeArrowheads="1"/>
            </p:cNvSpPr>
            <p:nvPr/>
          </p:nvSpPr>
          <p:spPr bwMode="auto">
            <a:xfrm>
              <a:off x="5646738" y="2332038"/>
              <a:ext cx="60325" cy="61913"/>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27" name="Oval 64">
              <a:extLst>
                <a:ext uri="{FF2B5EF4-FFF2-40B4-BE49-F238E27FC236}">
                  <a16:creationId xmlns:a16="http://schemas.microsoft.com/office/drawing/2014/main" id="{295CD3D2-43D0-4E96-9B11-71D2B5AE0688}"/>
                </a:ext>
              </a:extLst>
            </p:cNvPr>
            <p:cNvSpPr>
              <a:spLocks noChangeArrowheads="1"/>
            </p:cNvSpPr>
            <p:nvPr/>
          </p:nvSpPr>
          <p:spPr bwMode="auto">
            <a:xfrm>
              <a:off x="5640388" y="2332038"/>
              <a:ext cx="60325" cy="61913"/>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28" name="Oval 65">
              <a:extLst>
                <a:ext uri="{FF2B5EF4-FFF2-40B4-BE49-F238E27FC236}">
                  <a16:creationId xmlns:a16="http://schemas.microsoft.com/office/drawing/2014/main" id="{C9B9882E-1061-4A1B-9943-455EAF777550}"/>
                </a:ext>
              </a:extLst>
            </p:cNvPr>
            <p:cNvSpPr>
              <a:spLocks noChangeArrowheads="1"/>
            </p:cNvSpPr>
            <p:nvPr/>
          </p:nvSpPr>
          <p:spPr bwMode="auto">
            <a:xfrm>
              <a:off x="5599113" y="2332038"/>
              <a:ext cx="60325" cy="61913"/>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29" name="Oval 66">
              <a:extLst>
                <a:ext uri="{FF2B5EF4-FFF2-40B4-BE49-F238E27FC236}">
                  <a16:creationId xmlns:a16="http://schemas.microsoft.com/office/drawing/2014/main" id="{A676C58A-F3AD-41C5-8C46-22FE25EE3172}"/>
                </a:ext>
              </a:extLst>
            </p:cNvPr>
            <p:cNvSpPr>
              <a:spLocks noChangeArrowheads="1"/>
            </p:cNvSpPr>
            <p:nvPr/>
          </p:nvSpPr>
          <p:spPr bwMode="auto">
            <a:xfrm>
              <a:off x="5546725" y="2332038"/>
              <a:ext cx="60325" cy="61913"/>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30" name="Oval 67">
              <a:extLst>
                <a:ext uri="{FF2B5EF4-FFF2-40B4-BE49-F238E27FC236}">
                  <a16:creationId xmlns:a16="http://schemas.microsoft.com/office/drawing/2014/main" id="{3A29C00A-ED95-45DB-8527-E30A5D7095B0}"/>
                </a:ext>
              </a:extLst>
            </p:cNvPr>
            <p:cNvSpPr>
              <a:spLocks noChangeArrowheads="1"/>
            </p:cNvSpPr>
            <p:nvPr/>
          </p:nvSpPr>
          <p:spPr bwMode="auto">
            <a:xfrm>
              <a:off x="5511800" y="2332038"/>
              <a:ext cx="61912" cy="61913"/>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31" name="Oval 68">
              <a:extLst>
                <a:ext uri="{FF2B5EF4-FFF2-40B4-BE49-F238E27FC236}">
                  <a16:creationId xmlns:a16="http://schemas.microsoft.com/office/drawing/2014/main" id="{933BCADC-E062-4C47-A682-9DE7E396C4AF}"/>
                </a:ext>
              </a:extLst>
            </p:cNvPr>
            <p:cNvSpPr>
              <a:spLocks noChangeArrowheads="1"/>
            </p:cNvSpPr>
            <p:nvPr/>
          </p:nvSpPr>
          <p:spPr bwMode="auto">
            <a:xfrm>
              <a:off x="5462588" y="2332038"/>
              <a:ext cx="60325" cy="61913"/>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32" name="Oval 69">
              <a:extLst>
                <a:ext uri="{FF2B5EF4-FFF2-40B4-BE49-F238E27FC236}">
                  <a16:creationId xmlns:a16="http://schemas.microsoft.com/office/drawing/2014/main" id="{AFE2EBFC-EE88-4173-8468-2D670E5F915D}"/>
                </a:ext>
              </a:extLst>
            </p:cNvPr>
            <p:cNvSpPr>
              <a:spLocks noChangeArrowheads="1"/>
            </p:cNvSpPr>
            <p:nvPr/>
          </p:nvSpPr>
          <p:spPr bwMode="auto">
            <a:xfrm>
              <a:off x="5427663" y="2332038"/>
              <a:ext cx="60325" cy="61913"/>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33" name="Oval 70">
              <a:extLst>
                <a:ext uri="{FF2B5EF4-FFF2-40B4-BE49-F238E27FC236}">
                  <a16:creationId xmlns:a16="http://schemas.microsoft.com/office/drawing/2014/main" id="{18AE83BF-51C9-450E-8200-6A1BAE77D0A9}"/>
                </a:ext>
              </a:extLst>
            </p:cNvPr>
            <p:cNvSpPr>
              <a:spLocks noChangeArrowheads="1"/>
            </p:cNvSpPr>
            <p:nvPr/>
          </p:nvSpPr>
          <p:spPr bwMode="auto">
            <a:xfrm>
              <a:off x="5421313" y="2332038"/>
              <a:ext cx="61912" cy="61913"/>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34" name="Oval 71">
              <a:extLst>
                <a:ext uri="{FF2B5EF4-FFF2-40B4-BE49-F238E27FC236}">
                  <a16:creationId xmlns:a16="http://schemas.microsoft.com/office/drawing/2014/main" id="{9DFF21DC-156E-469B-AF0F-7726BF0ACA6E}"/>
                </a:ext>
              </a:extLst>
            </p:cNvPr>
            <p:cNvSpPr>
              <a:spLocks noChangeArrowheads="1"/>
            </p:cNvSpPr>
            <p:nvPr/>
          </p:nvSpPr>
          <p:spPr bwMode="auto">
            <a:xfrm>
              <a:off x="5416550" y="2332038"/>
              <a:ext cx="60325" cy="61913"/>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35" name="Oval 72">
              <a:extLst>
                <a:ext uri="{FF2B5EF4-FFF2-40B4-BE49-F238E27FC236}">
                  <a16:creationId xmlns:a16="http://schemas.microsoft.com/office/drawing/2014/main" id="{952FEE2A-39E0-40DB-874F-08E2897EBA5E}"/>
                </a:ext>
              </a:extLst>
            </p:cNvPr>
            <p:cNvSpPr>
              <a:spLocks noChangeArrowheads="1"/>
            </p:cNvSpPr>
            <p:nvPr/>
          </p:nvSpPr>
          <p:spPr bwMode="auto">
            <a:xfrm>
              <a:off x="5381625" y="2332038"/>
              <a:ext cx="60325" cy="61913"/>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36" name="Oval 73">
              <a:extLst>
                <a:ext uri="{FF2B5EF4-FFF2-40B4-BE49-F238E27FC236}">
                  <a16:creationId xmlns:a16="http://schemas.microsoft.com/office/drawing/2014/main" id="{7BA15ECD-FAEA-4CC8-9D55-7A5B6C0AF40F}"/>
                </a:ext>
              </a:extLst>
            </p:cNvPr>
            <p:cNvSpPr>
              <a:spLocks noChangeArrowheads="1"/>
            </p:cNvSpPr>
            <p:nvPr/>
          </p:nvSpPr>
          <p:spPr bwMode="auto">
            <a:xfrm>
              <a:off x="5373688" y="2332038"/>
              <a:ext cx="60325" cy="61913"/>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37" name="Oval 74">
              <a:extLst>
                <a:ext uri="{FF2B5EF4-FFF2-40B4-BE49-F238E27FC236}">
                  <a16:creationId xmlns:a16="http://schemas.microsoft.com/office/drawing/2014/main" id="{D37F7037-DBF0-44E0-9171-8510F0E428FD}"/>
                </a:ext>
              </a:extLst>
            </p:cNvPr>
            <p:cNvSpPr>
              <a:spLocks noChangeArrowheads="1"/>
            </p:cNvSpPr>
            <p:nvPr/>
          </p:nvSpPr>
          <p:spPr bwMode="auto">
            <a:xfrm>
              <a:off x="5365750" y="2332038"/>
              <a:ext cx="60325" cy="61913"/>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38" name="Oval 75">
              <a:extLst>
                <a:ext uri="{FF2B5EF4-FFF2-40B4-BE49-F238E27FC236}">
                  <a16:creationId xmlns:a16="http://schemas.microsoft.com/office/drawing/2014/main" id="{BCF4FDA4-8E78-4A4C-BCCB-1AE34CF04F21}"/>
                </a:ext>
              </a:extLst>
            </p:cNvPr>
            <p:cNvSpPr>
              <a:spLocks noChangeArrowheads="1"/>
            </p:cNvSpPr>
            <p:nvPr/>
          </p:nvSpPr>
          <p:spPr bwMode="auto">
            <a:xfrm>
              <a:off x="5356225" y="2332038"/>
              <a:ext cx="60325" cy="61913"/>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39" name="Oval 76">
              <a:extLst>
                <a:ext uri="{FF2B5EF4-FFF2-40B4-BE49-F238E27FC236}">
                  <a16:creationId xmlns:a16="http://schemas.microsoft.com/office/drawing/2014/main" id="{8BEDF703-B064-4703-9B76-5ECDAF9D331F}"/>
                </a:ext>
              </a:extLst>
            </p:cNvPr>
            <p:cNvSpPr>
              <a:spLocks noChangeArrowheads="1"/>
            </p:cNvSpPr>
            <p:nvPr/>
          </p:nvSpPr>
          <p:spPr bwMode="auto">
            <a:xfrm>
              <a:off x="5348288" y="2332038"/>
              <a:ext cx="60325" cy="61913"/>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40" name="Oval 77">
              <a:extLst>
                <a:ext uri="{FF2B5EF4-FFF2-40B4-BE49-F238E27FC236}">
                  <a16:creationId xmlns:a16="http://schemas.microsoft.com/office/drawing/2014/main" id="{3A235513-8150-47DD-884C-3CE0F27F24DF}"/>
                </a:ext>
              </a:extLst>
            </p:cNvPr>
            <p:cNvSpPr>
              <a:spLocks noChangeArrowheads="1"/>
            </p:cNvSpPr>
            <p:nvPr/>
          </p:nvSpPr>
          <p:spPr bwMode="auto">
            <a:xfrm>
              <a:off x="5340350" y="2332038"/>
              <a:ext cx="60325" cy="61913"/>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41" name="Oval 78">
              <a:extLst>
                <a:ext uri="{FF2B5EF4-FFF2-40B4-BE49-F238E27FC236}">
                  <a16:creationId xmlns:a16="http://schemas.microsoft.com/office/drawing/2014/main" id="{392B3B2B-B51B-45F8-910F-B246EA258171}"/>
                </a:ext>
              </a:extLst>
            </p:cNvPr>
            <p:cNvSpPr>
              <a:spLocks noChangeArrowheads="1"/>
            </p:cNvSpPr>
            <p:nvPr/>
          </p:nvSpPr>
          <p:spPr bwMode="auto">
            <a:xfrm>
              <a:off x="5332413" y="2332038"/>
              <a:ext cx="58737" cy="61913"/>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42" name="Oval 79">
              <a:extLst>
                <a:ext uri="{FF2B5EF4-FFF2-40B4-BE49-F238E27FC236}">
                  <a16:creationId xmlns:a16="http://schemas.microsoft.com/office/drawing/2014/main" id="{303447E9-3683-43E4-B9CA-1D6B8B7FAEE5}"/>
                </a:ext>
              </a:extLst>
            </p:cNvPr>
            <p:cNvSpPr>
              <a:spLocks noChangeArrowheads="1"/>
            </p:cNvSpPr>
            <p:nvPr/>
          </p:nvSpPr>
          <p:spPr bwMode="auto">
            <a:xfrm>
              <a:off x="5322888" y="2332038"/>
              <a:ext cx="61912" cy="61913"/>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43" name="Oval 80">
              <a:extLst>
                <a:ext uri="{FF2B5EF4-FFF2-40B4-BE49-F238E27FC236}">
                  <a16:creationId xmlns:a16="http://schemas.microsoft.com/office/drawing/2014/main" id="{410BB897-B377-4D6F-A16D-30B6DD3E566F}"/>
                </a:ext>
              </a:extLst>
            </p:cNvPr>
            <p:cNvSpPr>
              <a:spLocks noChangeArrowheads="1"/>
            </p:cNvSpPr>
            <p:nvPr/>
          </p:nvSpPr>
          <p:spPr bwMode="auto">
            <a:xfrm>
              <a:off x="5314950" y="2332038"/>
              <a:ext cx="60325" cy="61913"/>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44" name="Oval 81">
              <a:extLst>
                <a:ext uri="{FF2B5EF4-FFF2-40B4-BE49-F238E27FC236}">
                  <a16:creationId xmlns:a16="http://schemas.microsoft.com/office/drawing/2014/main" id="{0A283298-A25C-4B2F-81A5-76D4C302BF83}"/>
                </a:ext>
              </a:extLst>
            </p:cNvPr>
            <p:cNvSpPr>
              <a:spLocks noChangeArrowheads="1"/>
            </p:cNvSpPr>
            <p:nvPr/>
          </p:nvSpPr>
          <p:spPr bwMode="auto">
            <a:xfrm>
              <a:off x="5314950" y="2314575"/>
              <a:ext cx="60325" cy="61913"/>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45" name="Oval 82">
              <a:extLst>
                <a:ext uri="{FF2B5EF4-FFF2-40B4-BE49-F238E27FC236}">
                  <a16:creationId xmlns:a16="http://schemas.microsoft.com/office/drawing/2014/main" id="{0FA09DD6-A12C-4B9A-A24B-971053C93BA1}"/>
                </a:ext>
              </a:extLst>
            </p:cNvPr>
            <p:cNvSpPr>
              <a:spLocks noChangeArrowheads="1"/>
            </p:cNvSpPr>
            <p:nvPr/>
          </p:nvSpPr>
          <p:spPr bwMode="auto">
            <a:xfrm>
              <a:off x="5302250" y="2314575"/>
              <a:ext cx="60325" cy="61913"/>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46" name="Oval 83">
              <a:extLst>
                <a:ext uri="{FF2B5EF4-FFF2-40B4-BE49-F238E27FC236}">
                  <a16:creationId xmlns:a16="http://schemas.microsoft.com/office/drawing/2014/main" id="{66AC0264-20D3-495B-B33D-6F53C9D39FE2}"/>
                </a:ext>
              </a:extLst>
            </p:cNvPr>
            <p:cNvSpPr>
              <a:spLocks noChangeArrowheads="1"/>
            </p:cNvSpPr>
            <p:nvPr/>
          </p:nvSpPr>
          <p:spPr bwMode="auto">
            <a:xfrm>
              <a:off x="5291138" y="2314575"/>
              <a:ext cx="60325" cy="61913"/>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47" name="Oval 84">
              <a:extLst>
                <a:ext uri="{FF2B5EF4-FFF2-40B4-BE49-F238E27FC236}">
                  <a16:creationId xmlns:a16="http://schemas.microsoft.com/office/drawing/2014/main" id="{C8ED22BA-FF8B-4A17-808A-2EF1C5B9B69E}"/>
                </a:ext>
              </a:extLst>
            </p:cNvPr>
            <p:cNvSpPr>
              <a:spLocks noChangeArrowheads="1"/>
            </p:cNvSpPr>
            <p:nvPr/>
          </p:nvSpPr>
          <p:spPr bwMode="auto">
            <a:xfrm>
              <a:off x="5283200" y="2298700"/>
              <a:ext cx="60325"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48" name="Oval 85">
              <a:extLst>
                <a:ext uri="{FF2B5EF4-FFF2-40B4-BE49-F238E27FC236}">
                  <a16:creationId xmlns:a16="http://schemas.microsoft.com/office/drawing/2014/main" id="{3858AFAF-D73B-49BE-AC8B-6ACFC523D506}"/>
                </a:ext>
              </a:extLst>
            </p:cNvPr>
            <p:cNvSpPr>
              <a:spLocks noChangeArrowheads="1"/>
            </p:cNvSpPr>
            <p:nvPr/>
          </p:nvSpPr>
          <p:spPr bwMode="auto">
            <a:xfrm>
              <a:off x="5262563" y="2298700"/>
              <a:ext cx="60325"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49" name="Oval 86">
              <a:extLst>
                <a:ext uri="{FF2B5EF4-FFF2-40B4-BE49-F238E27FC236}">
                  <a16:creationId xmlns:a16="http://schemas.microsoft.com/office/drawing/2014/main" id="{FB42ED80-FAA3-498E-935D-F374243064D6}"/>
                </a:ext>
              </a:extLst>
            </p:cNvPr>
            <p:cNvSpPr>
              <a:spLocks noChangeArrowheads="1"/>
            </p:cNvSpPr>
            <p:nvPr/>
          </p:nvSpPr>
          <p:spPr bwMode="auto">
            <a:xfrm>
              <a:off x="5243513" y="2298700"/>
              <a:ext cx="58737"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50" name="Oval 87">
              <a:extLst>
                <a:ext uri="{FF2B5EF4-FFF2-40B4-BE49-F238E27FC236}">
                  <a16:creationId xmlns:a16="http://schemas.microsoft.com/office/drawing/2014/main" id="{3C9EC11C-0098-484F-BD5D-898B322E141B}"/>
                </a:ext>
              </a:extLst>
            </p:cNvPr>
            <p:cNvSpPr>
              <a:spLocks noChangeArrowheads="1"/>
            </p:cNvSpPr>
            <p:nvPr/>
          </p:nvSpPr>
          <p:spPr bwMode="auto">
            <a:xfrm>
              <a:off x="5175250" y="2298700"/>
              <a:ext cx="60325"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51" name="Oval 88">
              <a:extLst>
                <a:ext uri="{FF2B5EF4-FFF2-40B4-BE49-F238E27FC236}">
                  <a16:creationId xmlns:a16="http://schemas.microsoft.com/office/drawing/2014/main" id="{11C52F96-5EA7-4E9A-99FD-F11955328BC7}"/>
                </a:ext>
              </a:extLst>
            </p:cNvPr>
            <p:cNvSpPr>
              <a:spLocks noChangeArrowheads="1"/>
            </p:cNvSpPr>
            <p:nvPr/>
          </p:nvSpPr>
          <p:spPr bwMode="auto">
            <a:xfrm>
              <a:off x="5172075" y="2298700"/>
              <a:ext cx="58737"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52" name="Oval 89">
              <a:extLst>
                <a:ext uri="{FF2B5EF4-FFF2-40B4-BE49-F238E27FC236}">
                  <a16:creationId xmlns:a16="http://schemas.microsoft.com/office/drawing/2014/main" id="{B826E184-31CF-4958-9E5B-722F328466BA}"/>
                </a:ext>
              </a:extLst>
            </p:cNvPr>
            <p:cNvSpPr>
              <a:spLocks noChangeArrowheads="1"/>
            </p:cNvSpPr>
            <p:nvPr/>
          </p:nvSpPr>
          <p:spPr bwMode="auto">
            <a:xfrm>
              <a:off x="5046663" y="2271713"/>
              <a:ext cx="61912"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53" name="Oval 90">
              <a:extLst>
                <a:ext uri="{FF2B5EF4-FFF2-40B4-BE49-F238E27FC236}">
                  <a16:creationId xmlns:a16="http://schemas.microsoft.com/office/drawing/2014/main" id="{F06C5EDA-1CDA-4323-A71E-683E02267AAE}"/>
                </a:ext>
              </a:extLst>
            </p:cNvPr>
            <p:cNvSpPr>
              <a:spLocks noChangeArrowheads="1"/>
            </p:cNvSpPr>
            <p:nvPr/>
          </p:nvSpPr>
          <p:spPr bwMode="auto">
            <a:xfrm>
              <a:off x="5011738" y="2271713"/>
              <a:ext cx="60325"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54" name="Oval 91">
              <a:extLst>
                <a:ext uri="{FF2B5EF4-FFF2-40B4-BE49-F238E27FC236}">
                  <a16:creationId xmlns:a16="http://schemas.microsoft.com/office/drawing/2014/main" id="{56D0CFB4-4BE7-451F-91F6-71CCD31B6B89}"/>
                </a:ext>
              </a:extLst>
            </p:cNvPr>
            <p:cNvSpPr>
              <a:spLocks noChangeArrowheads="1"/>
            </p:cNvSpPr>
            <p:nvPr/>
          </p:nvSpPr>
          <p:spPr bwMode="auto">
            <a:xfrm>
              <a:off x="4992688" y="2271713"/>
              <a:ext cx="60325"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55" name="Oval 92">
              <a:extLst>
                <a:ext uri="{FF2B5EF4-FFF2-40B4-BE49-F238E27FC236}">
                  <a16:creationId xmlns:a16="http://schemas.microsoft.com/office/drawing/2014/main" id="{8346ED19-7E78-4601-81BF-7D0CD50ECD15}"/>
                </a:ext>
              </a:extLst>
            </p:cNvPr>
            <p:cNvSpPr>
              <a:spLocks noChangeArrowheads="1"/>
            </p:cNvSpPr>
            <p:nvPr/>
          </p:nvSpPr>
          <p:spPr bwMode="auto">
            <a:xfrm>
              <a:off x="4940300" y="2255838"/>
              <a:ext cx="60325"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56" name="Oval 93">
              <a:extLst>
                <a:ext uri="{FF2B5EF4-FFF2-40B4-BE49-F238E27FC236}">
                  <a16:creationId xmlns:a16="http://schemas.microsoft.com/office/drawing/2014/main" id="{647C6B60-6005-428F-95F9-CA3A0216D407}"/>
                </a:ext>
              </a:extLst>
            </p:cNvPr>
            <p:cNvSpPr>
              <a:spLocks noChangeArrowheads="1"/>
            </p:cNvSpPr>
            <p:nvPr/>
          </p:nvSpPr>
          <p:spPr bwMode="auto">
            <a:xfrm>
              <a:off x="4933950" y="2241550"/>
              <a:ext cx="60325" cy="61913"/>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57" name="Oval 94">
              <a:extLst>
                <a:ext uri="{FF2B5EF4-FFF2-40B4-BE49-F238E27FC236}">
                  <a16:creationId xmlns:a16="http://schemas.microsoft.com/office/drawing/2014/main" id="{214CB8CC-C30D-4E5E-9327-45A50751A125}"/>
                </a:ext>
              </a:extLst>
            </p:cNvPr>
            <p:cNvSpPr>
              <a:spLocks noChangeArrowheads="1"/>
            </p:cNvSpPr>
            <p:nvPr/>
          </p:nvSpPr>
          <p:spPr bwMode="auto">
            <a:xfrm>
              <a:off x="4921250" y="2241550"/>
              <a:ext cx="60325" cy="61913"/>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58" name="Oval 95">
              <a:extLst>
                <a:ext uri="{FF2B5EF4-FFF2-40B4-BE49-F238E27FC236}">
                  <a16:creationId xmlns:a16="http://schemas.microsoft.com/office/drawing/2014/main" id="{83CC14C6-BE6B-4E73-AF68-8C8F8E45DDFF}"/>
                </a:ext>
              </a:extLst>
            </p:cNvPr>
            <p:cNvSpPr>
              <a:spLocks noChangeArrowheads="1"/>
            </p:cNvSpPr>
            <p:nvPr/>
          </p:nvSpPr>
          <p:spPr bwMode="auto">
            <a:xfrm>
              <a:off x="4756150" y="2228850"/>
              <a:ext cx="58737"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59" name="Oval 96">
              <a:extLst>
                <a:ext uri="{FF2B5EF4-FFF2-40B4-BE49-F238E27FC236}">
                  <a16:creationId xmlns:a16="http://schemas.microsoft.com/office/drawing/2014/main" id="{A1D76D30-825A-4B73-BE0B-BDACCC4E0E96}"/>
                </a:ext>
              </a:extLst>
            </p:cNvPr>
            <p:cNvSpPr>
              <a:spLocks noChangeArrowheads="1"/>
            </p:cNvSpPr>
            <p:nvPr/>
          </p:nvSpPr>
          <p:spPr bwMode="auto">
            <a:xfrm>
              <a:off x="4665663" y="2228850"/>
              <a:ext cx="61912"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60" name="Oval 97">
              <a:extLst>
                <a:ext uri="{FF2B5EF4-FFF2-40B4-BE49-F238E27FC236}">
                  <a16:creationId xmlns:a16="http://schemas.microsoft.com/office/drawing/2014/main" id="{05EC77EE-0C47-45AB-9E3C-5F60D10965AC}"/>
                </a:ext>
              </a:extLst>
            </p:cNvPr>
            <p:cNvSpPr>
              <a:spLocks noChangeArrowheads="1"/>
            </p:cNvSpPr>
            <p:nvPr/>
          </p:nvSpPr>
          <p:spPr bwMode="auto">
            <a:xfrm>
              <a:off x="4592638" y="2217738"/>
              <a:ext cx="60325" cy="61913"/>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61" name="Oval 98">
              <a:extLst>
                <a:ext uri="{FF2B5EF4-FFF2-40B4-BE49-F238E27FC236}">
                  <a16:creationId xmlns:a16="http://schemas.microsoft.com/office/drawing/2014/main" id="{C5AF3C3C-A6AB-4B11-8C64-4824380CD933}"/>
                </a:ext>
              </a:extLst>
            </p:cNvPr>
            <p:cNvSpPr>
              <a:spLocks noChangeArrowheads="1"/>
            </p:cNvSpPr>
            <p:nvPr/>
          </p:nvSpPr>
          <p:spPr bwMode="auto">
            <a:xfrm>
              <a:off x="4583113" y="2206625"/>
              <a:ext cx="60325" cy="58738"/>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62" name="Oval 99">
              <a:extLst>
                <a:ext uri="{FF2B5EF4-FFF2-40B4-BE49-F238E27FC236}">
                  <a16:creationId xmlns:a16="http://schemas.microsoft.com/office/drawing/2014/main" id="{3C584C64-9368-4EFA-A99F-8396EC2E4FF5}"/>
                </a:ext>
              </a:extLst>
            </p:cNvPr>
            <p:cNvSpPr>
              <a:spLocks noChangeArrowheads="1"/>
            </p:cNvSpPr>
            <p:nvPr/>
          </p:nvSpPr>
          <p:spPr bwMode="auto">
            <a:xfrm>
              <a:off x="4570413" y="2206625"/>
              <a:ext cx="60325" cy="58738"/>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63" name="Oval 100">
              <a:extLst>
                <a:ext uri="{FF2B5EF4-FFF2-40B4-BE49-F238E27FC236}">
                  <a16:creationId xmlns:a16="http://schemas.microsoft.com/office/drawing/2014/main" id="{FD48E264-FA23-49E4-99A7-6D24234365DE}"/>
                </a:ext>
              </a:extLst>
            </p:cNvPr>
            <p:cNvSpPr>
              <a:spLocks noChangeArrowheads="1"/>
            </p:cNvSpPr>
            <p:nvPr/>
          </p:nvSpPr>
          <p:spPr bwMode="auto">
            <a:xfrm>
              <a:off x="4445000" y="2206625"/>
              <a:ext cx="60325" cy="58738"/>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64" name="Oval 101">
              <a:extLst>
                <a:ext uri="{FF2B5EF4-FFF2-40B4-BE49-F238E27FC236}">
                  <a16:creationId xmlns:a16="http://schemas.microsoft.com/office/drawing/2014/main" id="{A40F81C5-CDE3-4F7A-B7B0-6AD14DB175F7}"/>
                </a:ext>
              </a:extLst>
            </p:cNvPr>
            <p:cNvSpPr>
              <a:spLocks noChangeArrowheads="1"/>
            </p:cNvSpPr>
            <p:nvPr/>
          </p:nvSpPr>
          <p:spPr bwMode="auto">
            <a:xfrm>
              <a:off x="4308475" y="2146300"/>
              <a:ext cx="60325"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65" name="Oval 102">
              <a:extLst>
                <a:ext uri="{FF2B5EF4-FFF2-40B4-BE49-F238E27FC236}">
                  <a16:creationId xmlns:a16="http://schemas.microsoft.com/office/drawing/2014/main" id="{CBD7DB5F-4B28-41A2-AF05-0ECBA0E7B34F}"/>
                </a:ext>
              </a:extLst>
            </p:cNvPr>
            <p:cNvSpPr>
              <a:spLocks noChangeArrowheads="1"/>
            </p:cNvSpPr>
            <p:nvPr/>
          </p:nvSpPr>
          <p:spPr bwMode="auto">
            <a:xfrm>
              <a:off x="4219575" y="2119313"/>
              <a:ext cx="60325" cy="61913"/>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66" name="Oval 103">
              <a:extLst>
                <a:ext uri="{FF2B5EF4-FFF2-40B4-BE49-F238E27FC236}">
                  <a16:creationId xmlns:a16="http://schemas.microsoft.com/office/drawing/2014/main" id="{F0C854C4-2690-4994-BD15-F3BB84246F11}"/>
                </a:ext>
              </a:extLst>
            </p:cNvPr>
            <p:cNvSpPr>
              <a:spLocks noChangeArrowheads="1"/>
            </p:cNvSpPr>
            <p:nvPr/>
          </p:nvSpPr>
          <p:spPr bwMode="auto">
            <a:xfrm>
              <a:off x="4184650" y="2100263"/>
              <a:ext cx="60325"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67" name="Oval 104">
              <a:extLst>
                <a:ext uri="{FF2B5EF4-FFF2-40B4-BE49-F238E27FC236}">
                  <a16:creationId xmlns:a16="http://schemas.microsoft.com/office/drawing/2014/main" id="{75609E87-D532-40B4-B4D6-5C1D5F8644E3}"/>
                </a:ext>
              </a:extLst>
            </p:cNvPr>
            <p:cNvSpPr>
              <a:spLocks noChangeArrowheads="1"/>
            </p:cNvSpPr>
            <p:nvPr/>
          </p:nvSpPr>
          <p:spPr bwMode="auto">
            <a:xfrm>
              <a:off x="4159250" y="2084388"/>
              <a:ext cx="60325" cy="61913"/>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68" name="Oval 105">
              <a:extLst>
                <a:ext uri="{FF2B5EF4-FFF2-40B4-BE49-F238E27FC236}">
                  <a16:creationId xmlns:a16="http://schemas.microsoft.com/office/drawing/2014/main" id="{2602A87C-D629-4C40-9ECE-41D264B0E9B3}"/>
                </a:ext>
              </a:extLst>
            </p:cNvPr>
            <p:cNvSpPr>
              <a:spLocks noChangeArrowheads="1"/>
            </p:cNvSpPr>
            <p:nvPr/>
          </p:nvSpPr>
          <p:spPr bwMode="auto">
            <a:xfrm>
              <a:off x="3962400" y="2065338"/>
              <a:ext cx="61912"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69" name="Oval 106">
              <a:extLst>
                <a:ext uri="{FF2B5EF4-FFF2-40B4-BE49-F238E27FC236}">
                  <a16:creationId xmlns:a16="http://schemas.microsoft.com/office/drawing/2014/main" id="{4B34CF60-DB86-410E-8B9D-C8E34A1BC9EB}"/>
                </a:ext>
              </a:extLst>
            </p:cNvPr>
            <p:cNvSpPr>
              <a:spLocks noChangeArrowheads="1"/>
            </p:cNvSpPr>
            <p:nvPr/>
          </p:nvSpPr>
          <p:spPr bwMode="auto">
            <a:xfrm>
              <a:off x="3792538" y="2019300"/>
              <a:ext cx="60325"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70" name="Oval 107">
              <a:extLst>
                <a:ext uri="{FF2B5EF4-FFF2-40B4-BE49-F238E27FC236}">
                  <a16:creationId xmlns:a16="http://schemas.microsoft.com/office/drawing/2014/main" id="{8D72F983-7147-47EE-95D6-B0A2C958B620}"/>
                </a:ext>
              </a:extLst>
            </p:cNvPr>
            <p:cNvSpPr>
              <a:spLocks noChangeArrowheads="1"/>
            </p:cNvSpPr>
            <p:nvPr/>
          </p:nvSpPr>
          <p:spPr bwMode="auto">
            <a:xfrm>
              <a:off x="3722688" y="2005013"/>
              <a:ext cx="61912"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71" name="Oval 108">
              <a:extLst>
                <a:ext uri="{FF2B5EF4-FFF2-40B4-BE49-F238E27FC236}">
                  <a16:creationId xmlns:a16="http://schemas.microsoft.com/office/drawing/2014/main" id="{F08446E6-A949-4D04-872F-D7852B69E586}"/>
                </a:ext>
              </a:extLst>
            </p:cNvPr>
            <p:cNvSpPr>
              <a:spLocks noChangeArrowheads="1"/>
            </p:cNvSpPr>
            <p:nvPr/>
          </p:nvSpPr>
          <p:spPr bwMode="auto">
            <a:xfrm>
              <a:off x="3505200" y="1965325"/>
              <a:ext cx="60325" cy="58738"/>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72" name="Oval 109">
              <a:extLst>
                <a:ext uri="{FF2B5EF4-FFF2-40B4-BE49-F238E27FC236}">
                  <a16:creationId xmlns:a16="http://schemas.microsoft.com/office/drawing/2014/main" id="{E8A791E0-E757-4C33-8137-52B3469BA386}"/>
                </a:ext>
              </a:extLst>
            </p:cNvPr>
            <p:cNvSpPr>
              <a:spLocks noChangeArrowheads="1"/>
            </p:cNvSpPr>
            <p:nvPr/>
          </p:nvSpPr>
          <p:spPr bwMode="auto">
            <a:xfrm>
              <a:off x="3308350" y="1862138"/>
              <a:ext cx="61912" cy="61913"/>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73" name="Oval 110">
              <a:extLst>
                <a:ext uri="{FF2B5EF4-FFF2-40B4-BE49-F238E27FC236}">
                  <a16:creationId xmlns:a16="http://schemas.microsoft.com/office/drawing/2014/main" id="{60D69078-6EBD-4D88-8A91-5D71B80DECF4}"/>
                </a:ext>
              </a:extLst>
            </p:cNvPr>
            <p:cNvSpPr>
              <a:spLocks noChangeArrowheads="1"/>
            </p:cNvSpPr>
            <p:nvPr/>
          </p:nvSpPr>
          <p:spPr bwMode="auto">
            <a:xfrm>
              <a:off x="3184525" y="1795463"/>
              <a:ext cx="60325"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74" name="Oval 111">
              <a:extLst>
                <a:ext uri="{FF2B5EF4-FFF2-40B4-BE49-F238E27FC236}">
                  <a16:creationId xmlns:a16="http://schemas.microsoft.com/office/drawing/2014/main" id="{DCED73E0-AD70-4CD4-8166-1E808EC42900}"/>
                </a:ext>
              </a:extLst>
            </p:cNvPr>
            <p:cNvSpPr>
              <a:spLocks noChangeArrowheads="1"/>
            </p:cNvSpPr>
            <p:nvPr/>
          </p:nvSpPr>
          <p:spPr bwMode="auto">
            <a:xfrm>
              <a:off x="3157538" y="1787525"/>
              <a:ext cx="61912"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75" name="Oval 112">
              <a:extLst>
                <a:ext uri="{FF2B5EF4-FFF2-40B4-BE49-F238E27FC236}">
                  <a16:creationId xmlns:a16="http://schemas.microsoft.com/office/drawing/2014/main" id="{54D3B97B-BED0-4D77-A0E7-3CBECB7AE7CF}"/>
                </a:ext>
              </a:extLst>
            </p:cNvPr>
            <p:cNvSpPr>
              <a:spLocks noChangeArrowheads="1"/>
            </p:cNvSpPr>
            <p:nvPr/>
          </p:nvSpPr>
          <p:spPr bwMode="auto">
            <a:xfrm>
              <a:off x="3144838" y="1778000"/>
              <a:ext cx="58737"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76" name="Oval 113">
              <a:extLst>
                <a:ext uri="{FF2B5EF4-FFF2-40B4-BE49-F238E27FC236}">
                  <a16:creationId xmlns:a16="http://schemas.microsoft.com/office/drawing/2014/main" id="{6EDA3A42-B3B5-4600-8D06-F95800D683A0}"/>
                </a:ext>
              </a:extLst>
            </p:cNvPr>
            <p:cNvSpPr>
              <a:spLocks noChangeArrowheads="1"/>
            </p:cNvSpPr>
            <p:nvPr/>
          </p:nvSpPr>
          <p:spPr bwMode="auto">
            <a:xfrm>
              <a:off x="3140075" y="1754188"/>
              <a:ext cx="60325" cy="61913"/>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77" name="Oval 114">
              <a:extLst>
                <a:ext uri="{FF2B5EF4-FFF2-40B4-BE49-F238E27FC236}">
                  <a16:creationId xmlns:a16="http://schemas.microsoft.com/office/drawing/2014/main" id="{86AC72E4-7F29-463F-8C81-74A1F313EA76}"/>
                </a:ext>
              </a:extLst>
            </p:cNvPr>
            <p:cNvSpPr>
              <a:spLocks noChangeArrowheads="1"/>
            </p:cNvSpPr>
            <p:nvPr/>
          </p:nvSpPr>
          <p:spPr bwMode="auto">
            <a:xfrm>
              <a:off x="3130550" y="1754188"/>
              <a:ext cx="60325" cy="61913"/>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78" name="Oval 115">
              <a:extLst>
                <a:ext uri="{FF2B5EF4-FFF2-40B4-BE49-F238E27FC236}">
                  <a16:creationId xmlns:a16="http://schemas.microsoft.com/office/drawing/2014/main" id="{D8B494D3-8683-4799-90C3-5EA838A5ECD3}"/>
                </a:ext>
              </a:extLst>
            </p:cNvPr>
            <p:cNvSpPr>
              <a:spLocks noChangeArrowheads="1"/>
            </p:cNvSpPr>
            <p:nvPr/>
          </p:nvSpPr>
          <p:spPr bwMode="auto">
            <a:xfrm>
              <a:off x="3051175" y="1703388"/>
              <a:ext cx="60325" cy="61913"/>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79" name="Oval 116">
              <a:extLst>
                <a:ext uri="{FF2B5EF4-FFF2-40B4-BE49-F238E27FC236}">
                  <a16:creationId xmlns:a16="http://schemas.microsoft.com/office/drawing/2014/main" id="{226651A4-68AD-43AB-B384-6B335427DFD9}"/>
                </a:ext>
              </a:extLst>
            </p:cNvPr>
            <p:cNvSpPr>
              <a:spLocks noChangeArrowheads="1"/>
            </p:cNvSpPr>
            <p:nvPr/>
          </p:nvSpPr>
          <p:spPr bwMode="auto">
            <a:xfrm>
              <a:off x="2965450" y="1687513"/>
              <a:ext cx="60325" cy="61913"/>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80" name="Oval 117">
              <a:extLst>
                <a:ext uri="{FF2B5EF4-FFF2-40B4-BE49-F238E27FC236}">
                  <a16:creationId xmlns:a16="http://schemas.microsoft.com/office/drawing/2014/main" id="{73703504-31E0-4ECC-BA1D-D7334B2C16D6}"/>
                </a:ext>
              </a:extLst>
            </p:cNvPr>
            <p:cNvSpPr>
              <a:spLocks noChangeArrowheads="1"/>
            </p:cNvSpPr>
            <p:nvPr/>
          </p:nvSpPr>
          <p:spPr bwMode="auto">
            <a:xfrm>
              <a:off x="2876550" y="1617663"/>
              <a:ext cx="60325"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81" name="Oval 118">
              <a:extLst>
                <a:ext uri="{FF2B5EF4-FFF2-40B4-BE49-F238E27FC236}">
                  <a16:creationId xmlns:a16="http://schemas.microsoft.com/office/drawing/2014/main" id="{E6D65459-4BA8-4579-A1FC-5B95FD65AA37}"/>
                </a:ext>
              </a:extLst>
            </p:cNvPr>
            <p:cNvSpPr>
              <a:spLocks noChangeArrowheads="1"/>
            </p:cNvSpPr>
            <p:nvPr/>
          </p:nvSpPr>
          <p:spPr bwMode="auto">
            <a:xfrm>
              <a:off x="2851150" y="1617663"/>
              <a:ext cx="60325"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82" name="Oval 119">
              <a:extLst>
                <a:ext uri="{FF2B5EF4-FFF2-40B4-BE49-F238E27FC236}">
                  <a16:creationId xmlns:a16="http://schemas.microsoft.com/office/drawing/2014/main" id="{F25C4451-6F16-483C-AC6C-C5F289EE4704}"/>
                </a:ext>
              </a:extLst>
            </p:cNvPr>
            <p:cNvSpPr>
              <a:spLocks noChangeArrowheads="1"/>
            </p:cNvSpPr>
            <p:nvPr/>
          </p:nvSpPr>
          <p:spPr bwMode="auto">
            <a:xfrm>
              <a:off x="2776538" y="1574800"/>
              <a:ext cx="58737"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83" name="Oval 120">
              <a:extLst>
                <a:ext uri="{FF2B5EF4-FFF2-40B4-BE49-F238E27FC236}">
                  <a16:creationId xmlns:a16="http://schemas.microsoft.com/office/drawing/2014/main" id="{CB3ADB20-9C98-4CBF-9027-764F616EEE2B}"/>
                </a:ext>
              </a:extLst>
            </p:cNvPr>
            <p:cNvSpPr>
              <a:spLocks noChangeArrowheads="1"/>
            </p:cNvSpPr>
            <p:nvPr/>
          </p:nvSpPr>
          <p:spPr bwMode="auto">
            <a:xfrm>
              <a:off x="2268538" y="1344613"/>
              <a:ext cx="61912"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84" name="Oval 121">
              <a:extLst>
                <a:ext uri="{FF2B5EF4-FFF2-40B4-BE49-F238E27FC236}">
                  <a16:creationId xmlns:a16="http://schemas.microsoft.com/office/drawing/2014/main" id="{134B1275-CFBD-460A-9528-E2922135F67D}"/>
                </a:ext>
              </a:extLst>
            </p:cNvPr>
            <p:cNvSpPr>
              <a:spLocks noChangeArrowheads="1"/>
            </p:cNvSpPr>
            <p:nvPr/>
          </p:nvSpPr>
          <p:spPr bwMode="auto">
            <a:xfrm>
              <a:off x="2057400" y="1241425"/>
              <a:ext cx="58737"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85" name="Oval 122">
              <a:extLst>
                <a:ext uri="{FF2B5EF4-FFF2-40B4-BE49-F238E27FC236}">
                  <a16:creationId xmlns:a16="http://schemas.microsoft.com/office/drawing/2014/main" id="{D867C8C2-332B-431F-84B4-A6A40236F049}"/>
                </a:ext>
              </a:extLst>
            </p:cNvPr>
            <p:cNvSpPr>
              <a:spLocks noChangeArrowheads="1"/>
            </p:cNvSpPr>
            <p:nvPr/>
          </p:nvSpPr>
          <p:spPr bwMode="auto">
            <a:xfrm>
              <a:off x="1871663" y="1163638"/>
              <a:ext cx="60325" cy="58738"/>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86" name="Oval 123">
              <a:extLst>
                <a:ext uri="{FF2B5EF4-FFF2-40B4-BE49-F238E27FC236}">
                  <a16:creationId xmlns:a16="http://schemas.microsoft.com/office/drawing/2014/main" id="{A291C552-AA06-4C08-83F5-A3202CA12793}"/>
                </a:ext>
              </a:extLst>
            </p:cNvPr>
            <p:cNvSpPr>
              <a:spLocks noChangeArrowheads="1"/>
            </p:cNvSpPr>
            <p:nvPr/>
          </p:nvSpPr>
          <p:spPr bwMode="auto">
            <a:xfrm>
              <a:off x="1728788" y="1123950"/>
              <a:ext cx="60325" cy="61913"/>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87" name="Oval 124">
              <a:extLst>
                <a:ext uri="{FF2B5EF4-FFF2-40B4-BE49-F238E27FC236}">
                  <a16:creationId xmlns:a16="http://schemas.microsoft.com/office/drawing/2014/main" id="{9F47F402-4D36-475E-B45E-09B6C5B16E76}"/>
                </a:ext>
              </a:extLst>
            </p:cNvPr>
            <p:cNvSpPr>
              <a:spLocks noChangeArrowheads="1"/>
            </p:cNvSpPr>
            <p:nvPr/>
          </p:nvSpPr>
          <p:spPr bwMode="auto">
            <a:xfrm>
              <a:off x="1708150" y="1123950"/>
              <a:ext cx="61912" cy="61913"/>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88" name="Oval 125">
              <a:extLst>
                <a:ext uri="{FF2B5EF4-FFF2-40B4-BE49-F238E27FC236}">
                  <a16:creationId xmlns:a16="http://schemas.microsoft.com/office/drawing/2014/main" id="{16CB6C0E-9D31-464F-B15D-5249325A6BDF}"/>
                </a:ext>
              </a:extLst>
            </p:cNvPr>
            <p:cNvSpPr>
              <a:spLocks noChangeArrowheads="1"/>
            </p:cNvSpPr>
            <p:nvPr/>
          </p:nvSpPr>
          <p:spPr bwMode="auto">
            <a:xfrm>
              <a:off x="1701800" y="1100138"/>
              <a:ext cx="60325"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89" name="Oval 126">
              <a:extLst>
                <a:ext uri="{FF2B5EF4-FFF2-40B4-BE49-F238E27FC236}">
                  <a16:creationId xmlns:a16="http://schemas.microsoft.com/office/drawing/2014/main" id="{32F54485-2B72-4838-9E6E-84927602190B}"/>
                </a:ext>
              </a:extLst>
            </p:cNvPr>
            <p:cNvSpPr>
              <a:spLocks noChangeArrowheads="1"/>
            </p:cNvSpPr>
            <p:nvPr/>
          </p:nvSpPr>
          <p:spPr bwMode="auto">
            <a:xfrm>
              <a:off x="1692275" y="1093788"/>
              <a:ext cx="60325" cy="58738"/>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90" name="Oval 127">
              <a:extLst>
                <a:ext uri="{FF2B5EF4-FFF2-40B4-BE49-F238E27FC236}">
                  <a16:creationId xmlns:a16="http://schemas.microsoft.com/office/drawing/2014/main" id="{66124FB8-9F69-4829-BF34-7951E902B63B}"/>
                </a:ext>
              </a:extLst>
            </p:cNvPr>
            <p:cNvSpPr>
              <a:spLocks noChangeArrowheads="1"/>
            </p:cNvSpPr>
            <p:nvPr/>
          </p:nvSpPr>
          <p:spPr bwMode="auto">
            <a:xfrm>
              <a:off x="1521783" y="1070605"/>
              <a:ext cx="61912"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grpSp>
      <p:sp>
        <p:nvSpPr>
          <p:cNvPr id="391" name="Freeform 128">
            <a:extLst>
              <a:ext uri="{FF2B5EF4-FFF2-40B4-BE49-F238E27FC236}">
                <a16:creationId xmlns:a16="http://schemas.microsoft.com/office/drawing/2014/main" id="{7C11CDB2-39DB-4C70-B574-F4C997E3959B}"/>
              </a:ext>
            </a:extLst>
          </p:cNvPr>
          <p:cNvSpPr>
            <a:spLocks/>
          </p:cNvSpPr>
          <p:nvPr/>
        </p:nvSpPr>
        <p:spPr bwMode="auto">
          <a:xfrm>
            <a:off x="2062057" y="1658409"/>
            <a:ext cx="5990167" cy="2635251"/>
          </a:xfrm>
          <a:custGeom>
            <a:avLst/>
            <a:gdLst>
              <a:gd name="T0" fmla="*/ 3160 w 3585"/>
              <a:gd name="T1" fmla="*/ 1580 h 1580"/>
              <a:gd name="T2" fmla="*/ 2740 w 3585"/>
              <a:gd name="T3" fmla="*/ 1554 h 1580"/>
              <a:gd name="T4" fmla="*/ 2475 w 3585"/>
              <a:gd name="T5" fmla="*/ 1538 h 1580"/>
              <a:gd name="T6" fmla="*/ 2146 w 3585"/>
              <a:gd name="T7" fmla="*/ 1521 h 1580"/>
              <a:gd name="T8" fmla="*/ 2007 w 3585"/>
              <a:gd name="T9" fmla="*/ 1464 h 1580"/>
              <a:gd name="T10" fmla="*/ 1729 w 3585"/>
              <a:gd name="T11" fmla="*/ 1432 h 1580"/>
              <a:gd name="T12" fmla="*/ 1695 w 3585"/>
              <a:gd name="T13" fmla="*/ 1411 h 1580"/>
              <a:gd name="T14" fmla="*/ 1595 w 3585"/>
              <a:gd name="T15" fmla="*/ 1395 h 1580"/>
              <a:gd name="T16" fmla="*/ 1588 w 3585"/>
              <a:gd name="T17" fmla="*/ 1386 h 1580"/>
              <a:gd name="T18" fmla="*/ 1578 w 3585"/>
              <a:gd name="T19" fmla="*/ 1378 h 1580"/>
              <a:gd name="T20" fmla="*/ 1561 w 3585"/>
              <a:gd name="T21" fmla="*/ 1346 h 1580"/>
              <a:gd name="T22" fmla="*/ 1433 w 3585"/>
              <a:gd name="T23" fmla="*/ 1332 h 1580"/>
              <a:gd name="T24" fmla="*/ 1287 w 3585"/>
              <a:gd name="T25" fmla="*/ 1315 h 1580"/>
              <a:gd name="T26" fmla="*/ 1278 w 3585"/>
              <a:gd name="T27" fmla="*/ 1298 h 1580"/>
              <a:gd name="T28" fmla="*/ 1143 w 3585"/>
              <a:gd name="T29" fmla="*/ 1281 h 1580"/>
              <a:gd name="T30" fmla="*/ 1133 w 3585"/>
              <a:gd name="T31" fmla="*/ 1263 h 1580"/>
              <a:gd name="T32" fmla="*/ 1112 w 3585"/>
              <a:gd name="T33" fmla="*/ 1219 h 1580"/>
              <a:gd name="T34" fmla="*/ 1005 w 3585"/>
              <a:gd name="T35" fmla="*/ 1198 h 1580"/>
              <a:gd name="T36" fmla="*/ 992 w 3585"/>
              <a:gd name="T37" fmla="*/ 1174 h 1580"/>
              <a:gd name="T38" fmla="*/ 945 w 3585"/>
              <a:gd name="T39" fmla="*/ 1151 h 1580"/>
              <a:gd name="T40" fmla="*/ 861 w 3585"/>
              <a:gd name="T41" fmla="*/ 1138 h 1580"/>
              <a:gd name="T42" fmla="*/ 843 w 3585"/>
              <a:gd name="T43" fmla="*/ 1123 h 1580"/>
              <a:gd name="T44" fmla="*/ 795 w 3585"/>
              <a:gd name="T45" fmla="*/ 1105 h 1580"/>
              <a:gd name="T46" fmla="*/ 758 w 3585"/>
              <a:gd name="T47" fmla="*/ 1091 h 1580"/>
              <a:gd name="T48" fmla="*/ 744 w 3585"/>
              <a:gd name="T49" fmla="*/ 1075 h 1580"/>
              <a:gd name="T50" fmla="*/ 718 w 3585"/>
              <a:gd name="T51" fmla="*/ 1061 h 1580"/>
              <a:gd name="T52" fmla="*/ 714 w 3585"/>
              <a:gd name="T53" fmla="*/ 1026 h 1580"/>
              <a:gd name="T54" fmla="*/ 710 w 3585"/>
              <a:gd name="T55" fmla="*/ 980 h 1580"/>
              <a:gd name="T56" fmla="*/ 616 w 3585"/>
              <a:gd name="T57" fmla="*/ 953 h 1580"/>
              <a:gd name="T58" fmla="*/ 604 w 3585"/>
              <a:gd name="T59" fmla="*/ 933 h 1580"/>
              <a:gd name="T60" fmla="*/ 597 w 3585"/>
              <a:gd name="T61" fmla="*/ 920 h 1580"/>
              <a:gd name="T62" fmla="*/ 585 w 3585"/>
              <a:gd name="T63" fmla="*/ 893 h 1580"/>
              <a:gd name="T64" fmla="*/ 581 w 3585"/>
              <a:gd name="T65" fmla="*/ 872 h 1580"/>
              <a:gd name="T66" fmla="*/ 572 w 3585"/>
              <a:gd name="T67" fmla="*/ 838 h 1580"/>
              <a:gd name="T68" fmla="*/ 568 w 3585"/>
              <a:gd name="T69" fmla="*/ 787 h 1580"/>
              <a:gd name="T70" fmla="*/ 562 w 3585"/>
              <a:gd name="T71" fmla="*/ 764 h 1580"/>
              <a:gd name="T72" fmla="*/ 478 w 3585"/>
              <a:gd name="T73" fmla="*/ 718 h 1580"/>
              <a:gd name="T74" fmla="*/ 453 w 3585"/>
              <a:gd name="T75" fmla="*/ 689 h 1580"/>
              <a:gd name="T76" fmla="*/ 448 w 3585"/>
              <a:gd name="T77" fmla="*/ 673 h 1580"/>
              <a:gd name="T78" fmla="*/ 434 w 3585"/>
              <a:gd name="T79" fmla="*/ 656 h 1580"/>
              <a:gd name="T80" fmla="*/ 430 w 3585"/>
              <a:gd name="T81" fmla="*/ 615 h 1580"/>
              <a:gd name="T82" fmla="*/ 423 w 3585"/>
              <a:gd name="T83" fmla="*/ 503 h 1580"/>
              <a:gd name="T84" fmla="*/ 401 w 3585"/>
              <a:gd name="T85" fmla="*/ 455 h 1580"/>
              <a:gd name="T86" fmla="*/ 382 w 3585"/>
              <a:gd name="T87" fmla="*/ 407 h 1580"/>
              <a:gd name="T88" fmla="*/ 332 w 3585"/>
              <a:gd name="T89" fmla="*/ 394 h 1580"/>
              <a:gd name="T90" fmla="*/ 293 w 3585"/>
              <a:gd name="T91" fmla="*/ 379 h 1580"/>
              <a:gd name="T92" fmla="*/ 285 w 3585"/>
              <a:gd name="T93" fmla="*/ 337 h 1580"/>
              <a:gd name="T94" fmla="*/ 281 w 3585"/>
              <a:gd name="T95" fmla="*/ 287 h 1580"/>
              <a:gd name="T96" fmla="*/ 270 w 3585"/>
              <a:gd name="T97" fmla="*/ 244 h 1580"/>
              <a:gd name="T98" fmla="*/ 252 w 3585"/>
              <a:gd name="T99" fmla="*/ 212 h 1580"/>
              <a:gd name="T100" fmla="*/ 235 w 3585"/>
              <a:gd name="T101" fmla="*/ 197 h 1580"/>
              <a:gd name="T102" fmla="*/ 214 w 3585"/>
              <a:gd name="T103" fmla="*/ 180 h 1580"/>
              <a:gd name="T104" fmla="*/ 144 w 3585"/>
              <a:gd name="T105" fmla="*/ 165 h 1580"/>
              <a:gd name="T106" fmla="*/ 138 w 3585"/>
              <a:gd name="T107" fmla="*/ 127 h 1580"/>
              <a:gd name="T108" fmla="*/ 132 w 3585"/>
              <a:gd name="T109" fmla="*/ 102 h 1580"/>
              <a:gd name="T110" fmla="*/ 128 w 3585"/>
              <a:gd name="T111" fmla="*/ 74 h 1580"/>
              <a:gd name="T112" fmla="*/ 123 w 3585"/>
              <a:gd name="T113" fmla="*/ 26 h 1580"/>
              <a:gd name="T114" fmla="*/ 117 w 3585"/>
              <a:gd name="T115" fmla="*/ 12 h 1580"/>
              <a:gd name="T116" fmla="*/ 111 w 3585"/>
              <a:gd name="T117" fmla="*/ 0 h 1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85" h="1580">
                <a:moveTo>
                  <a:pt x="3585" y="1580"/>
                </a:moveTo>
                <a:cubicBezTo>
                  <a:pt x="3160" y="1580"/>
                  <a:pt x="3160" y="1580"/>
                  <a:pt x="3160" y="1580"/>
                </a:cubicBezTo>
                <a:cubicBezTo>
                  <a:pt x="3160" y="1554"/>
                  <a:pt x="3160" y="1554"/>
                  <a:pt x="3160" y="1554"/>
                </a:cubicBezTo>
                <a:cubicBezTo>
                  <a:pt x="2740" y="1554"/>
                  <a:pt x="2740" y="1554"/>
                  <a:pt x="2740" y="1554"/>
                </a:cubicBezTo>
                <a:cubicBezTo>
                  <a:pt x="2740" y="1538"/>
                  <a:pt x="2740" y="1538"/>
                  <a:pt x="2740" y="1538"/>
                </a:cubicBezTo>
                <a:cubicBezTo>
                  <a:pt x="2475" y="1538"/>
                  <a:pt x="2475" y="1538"/>
                  <a:pt x="2475" y="1538"/>
                </a:cubicBezTo>
                <a:cubicBezTo>
                  <a:pt x="2475" y="1521"/>
                  <a:pt x="2475" y="1521"/>
                  <a:pt x="2475" y="1521"/>
                </a:cubicBezTo>
                <a:cubicBezTo>
                  <a:pt x="2146" y="1521"/>
                  <a:pt x="2146" y="1521"/>
                  <a:pt x="2146" y="1521"/>
                </a:cubicBezTo>
                <a:cubicBezTo>
                  <a:pt x="2146" y="1464"/>
                  <a:pt x="2146" y="1464"/>
                  <a:pt x="2146" y="1464"/>
                </a:cubicBezTo>
                <a:cubicBezTo>
                  <a:pt x="2007" y="1464"/>
                  <a:pt x="2007" y="1464"/>
                  <a:pt x="2007" y="1464"/>
                </a:cubicBezTo>
                <a:cubicBezTo>
                  <a:pt x="2007" y="1432"/>
                  <a:pt x="2007" y="1432"/>
                  <a:pt x="2007" y="1432"/>
                </a:cubicBezTo>
                <a:cubicBezTo>
                  <a:pt x="1729" y="1432"/>
                  <a:pt x="1729" y="1432"/>
                  <a:pt x="1729" y="1432"/>
                </a:cubicBezTo>
                <a:cubicBezTo>
                  <a:pt x="1729" y="1411"/>
                  <a:pt x="1729" y="1411"/>
                  <a:pt x="1729" y="1411"/>
                </a:cubicBezTo>
                <a:cubicBezTo>
                  <a:pt x="1695" y="1411"/>
                  <a:pt x="1695" y="1411"/>
                  <a:pt x="1695" y="1411"/>
                </a:cubicBezTo>
                <a:cubicBezTo>
                  <a:pt x="1695" y="1395"/>
                  <a:pt x="1695" y="1395"/>
                  <a:pt x="1695" y="1395"/>
                </a:cubicBezTo>
                <a:cubicBezTo>
                  <a:pt x="1595" y="1395"/>
                  <a:pt x="1595" y="1395"/>
                  <a:pt x="1595" y="1395"/>
                </a:cubicBezTo>
                <a:cubicBezTo>
                  <a:pt x="1595" y="1386"/>
                  <a:pt x="1595" y="1386"/>
                  <a:pt x="1595" y="1386"/>
                </a:cubicBezTo>
                <a:cubicBezTo>
                  <a:pt x="1588" y="1386"/>
                  <a:pt x="1588" y="1386"/>
                  <a:pt x="1588" y="1386"/>
                </a:cubicBezTo>
                <a:cubicBezTo>
                  <a:pt x="1588" y="1378"/>
                  <a:pt x="1588" y="1378"/>
                  <a:pt x="1588" y="1378"/>
                </a:cubicBezTo>
                <a:cubicBezTo>
                  <a:pt x="1578" y="1378"/>
                  <a:pt x="1578" y="1378"/>
                  <a:pt x="1578" y="1378"/>
                </a:cubicBezTo>
                <a:cubicBezTo>
                  <a:pt x="1578" y="1346"/>
                  <a:pt x="1578" y="1346"/>
                  <a:pt x="1578" y="1346"/>
                </a:cubicBezTo>
                <a:cubicBezTo>
                  <a:pt x="1561" y="1346"/>
                  <a:pt x="1561" y="1346"/>
                  <a:pt x="1561" y="1346"/>
                </a:cubicBezTo>
                <a:cubicBezTo>
                  <a:pt x="1561" y="1332"/>
                  <a:pt x="1561" y="1332"/>
                  <a:pt x="1561" y="1332"/>
                </a:cubicBezTo>
                <a:cubicBezTo>
                  <a:pt x="1433" y="1332"/>
                  <a:pt x="1433" y="1332"/>
                  <a:pt x="1433" y="1332"/>
                </a:cubicBezTo>
                <a:cubicBezTo>
                  <a:pt x="1433" y="1315"/>
                  <a:pt x="1433" y="1315"/>
                  <a:pt x="1433" y="1315"/>
                </a:cubicBezTo>
                <a:cubicBezTo>
                  <a:pt x="1287" y="1315"/>
                  <a:pt x="1287" y="1315"/>
                  <a:pt x="1287" y="1315"/>
                </a:cubicBezTo>
                <a:cubicBezTo>
                  <a:pt x="1287" y="1298"/>
                  <a:pt x="1287" y="1298"/>
                  <a:pt x="1287" y="1298"/>
                </a:cubicBezTo>
                <a:cubicBezTo>
                  <a:pt x="1278" y="1298"/>
                  <a:pt x="1278" y="1298"/>
                  <a:pt x="1278" y="1298"/>
                </a:cubicBezTo>
                <a:cubicBezTo>
                  <a:pt x="1278" y="1281"/>
                  <a:pt x="1278" y="1281"/>
                  <a:pt x="1278" y="1281"/>
                </a:cubicBezTo>
                <a:cubicBezTo>
                  <a:pt x="1143" y="1281"/>
                  <a:pt x="1143" y="1281"/>
                  <a:pt x="1143" y="1281"/>
                </a:cubicBezTo>
                <a:cubicBezTo>
                  <a:pt x="1143" y="1263"/>
                  <a:pt x="1143" y="1263"/>
                  <a:pt x="1143" y="1263"/>
                </a:cubicBezTo>
                <a:cubicBezTo>
                  <a:pt x="1143" y="1263"/>
                  <a:pt x="1133" y="1264"/>
                  <a:pt x="1133" y="1263"/>
                </a:cubicBezTo>
                <a:cubicBezTo>
                  <a:pt x="1133" y="1262"/>
                  <a:pt x="1133" y="1219"/>
                  <a:pt x="1133" y="1219"/>
                </a:cubicBezTo>
                <a:cubicBezTo>
                  <a:pt x="1112" y="1219"/>
                  <a:pt x="1112" y="1219"/>
                  <a:pt x="1112" y="1219"/>
                </a:cubicBezTo>
                <a:cubicBezTo>
                  <a:pt x="1112" y="1198"/>
                  <a:pt x="1112" y="1198"/>
                  <a:pt x="1112" y="1198"/>
                </a:cubicBezTo>
                <a:cubicBezTo>
                  <a:pt x="1005" y="1198"/>
                  <a:pt x="1005" y="1198"/>
                  <a:pt x="1005" y="1198"/>
                </a:cubicBezTo>
                <a:cubicBezTo>
                  <a:pt x="1005" y="1174"/>
                  <a:pt x="1005" y="1174"/>
                  <a:pt x="1005" y="1174"/>
                </a:cubicBezTo>
                <a:cubicBezTo>
                  <a:pt x="992" y="1174"/>
                  <a:pt x="992" y="1174"/>
                  <a:pt x="992" y="1174"/>
                </a:cubicBezTo>
                <a:cubicBezTo>
                  <a:pt x="992" y="1151"/>
                  <a:pt x="992" y="1151"/>
                  <a:pt x="992" y="1151"/>
                </a:cubicBezTo>
                <a:cubicBezTo>
                  <a:pt x="945" y="1151"/>
                  <a:pt x="945" y="1151"/>
                  <a:pt x="945" y="1151"/>
                </a:cubicBezTo>
                <a:cubicBezTo>
                  <a:pt x="945" y="1138"/>
                  <a:pt x="945" y="1138"/>
                  <a:pt x="945" y="1138"/>
                </a:cubicBezTo>
                <a:cubicBezTo>
                  <a:pt x="861" y="1138"/>
                  <a:pt x="861" y="1138"/>
                  <a:pt x="861" y="1138"/>
                </a:cubicBezTo>
                <a:cubicBezTo>
                  <a:pt x="861" y="1123"/>
                  <a:pt x="861" y="1123"/>
                  <a:pt x="861" y="1123"/>
                </a:cubicBezTo>
                <a:cubicBezTo>
                  <a:pt x="843" y="1123"/>
                  <a:pt x="843" y="1123"/>
                  <a:pt x="843" y="1123"/>
                </a:cubicBezTo>
                <a:cubicBezTo>
                  <a:pt x="843" y="1105"/>
                  <a:pt x="843" y="1105"/>
                  <a:pt x="843" y="1105"/>
                </a:cubicBezTo>
                <a:cubicBezTo>
                  <a:pt x="795" y="1105"/>
                  <a:pt x="795" y="1105"/>
                  <a:pt x="795" y="1105"/>
                </a:cubicBezTo>
                <a:cubicBezTo>
                  <a:pt x="795" y="1091"/>
                  <a:pt x="795" y="1091"/>
                  <a:pt x="795" y="1091"/>
                </a:cubicBezTo>
                <a:cubicBezTo>
                  <a:pt x="758" y="1091"/>
                  <a:pt x="758" y="1091"/>
                  <a:pt x="758" y="1091"/>
                </a:cubicBezTo>
                <a:cubicBezTo>
                  <a:pt x="758" y="1075"/>
                  <a:pt x="758" y="1075"/>
                  <a:pt x="758" y="1075"/>
                </a:cubicBezTo>
                <a:cubicBezTo>
                  <a:pt x="744" y="1075"/>
                  <a:pt x="744" y="1075"/>
                  <a:pt x="744" y="1075"/>
                </a:cubicBezTo>
                <a:cubicBezTo>
                  <a:pt x="744" y="1061"/>
                  <a:pt x="744" y="1061"/>
                  <a:pt x="744" y="1061"/>
                </a:cubicBezTo>
                <a:cubicBezTo>
                  <a:pt x="718" y="1061"/>
                  <a:pt x="718" y="1061"/>
                  <a:pt x="718" y="1061"/>
                </a:cubicBezTo>
                <a:cubicBezTo>
                  <a:pt x="718" y="1026"/>
                  <a:pt x="718" y="1026"/>
                  <a:pt x="718" y="1026"/>
                </a:cubicBezTo>
                <a:cubicBezTo>
                  <a:pt x="714" y="1026"/>
                  <a:pt x="714" y="1026"/>
                  <a:pt x="714" y="1026"/>
                </a:cubicBezTo>
                <a:cubicBezTo>
                  <a:pt x="714" y="980"/>
                  <a:pt x="714" y="980"/>
                  <a:pt x="714" y="980"/>
                </a:cubicBezTo>
                <a:cubicBezTo>
                  <a:pt x="710" y="980"/>
                  <a:pt x="710" y="980"/>
                  <a:pt x="710" y="980"/>
                </a:cubicBezTo>
                <a:cubicBezTo>
                  <a:pt x="710" y="953"/>
                  <a:pt x="710" y="953"/>
                  <a:pt x="710" y="953"/>
                </a:cubicBezTo>
                <a:cubicBezTo>
                  <a:pt x="616" y="953"/>
                  <a:pt x="616" y="953"/>
                  <a:pt x="616" y="953"/>
                </a:cubicBezTo>
                <a:cubicBezTo>
                  <a:pt x="616" y="933"/>
                  <a:pt x="616" y="933"/>
                  <a:pt x="616" y="933"/>
                </a:cubicBezTo>
                <a:cubicBezTo>
                  <a:pt x="604" y="933"/>
                  <a:pt x="604" y="933"/>
                  <a:pt x="604" y="933"/>
                </a:cubicBezTo>
                <a:cubicBezTo>
                  <a:pt x="604" y="920"/>
                  <a:pt x="604" y="920"/>
                  <a:pt x="604" y="920"/>
                </a:cubicBezTo>
                <a:cubicBezTo>
                  <a:pt x="597" y="920"/>
                  <a:pt x="597" y="920"/>
                  <a:pt x="597" y="920"/>
                </a:cubicBezTo>
                <a:cubicBezTo>
                  <a:pt x="597" y="893"/>
                  <a:pt x="597" y="893"/>
                  <a:pt x="597" y="893"/>
                </a:cubicBezTo>
                <a:cubicBezTo>
                  <a:pt x="585" y="893"/>
                  <a:pt x="585" y="893"/>
                  <a:pt x="585" y="893"/>
                </a:cubicBezTo>
                <a:cubicBezTo>
                  <a:pt x="585" y="872"/>
                  <a:pt x="585" y="872"/>
                  <a:pt x="585" y="872"/>
                </a:cubicBezTo>
                <a:cubicBezTo>
                  <a:pt x="581" y="872"/>
                  <a:pt x="581" y="872"/>
                  <a:pt x="581" y="872"/>
                </a:cubicBezTo>
                <a:cubicBezTo>
                  <a:pt x="581" y="838"/>
                  <a:pt x="581" y="838"/>
                  <a:pt x="581" y="838"/>
                </a:cubicBezTo>
                <a:cubicBezTo>
                  <a:pt x="572" y="838"/>
                  <a:pt x="572" y="838"/>
                  <a:pt x="572" y="838"/>
                </a:cubicBezTo>
                <a:cubicBezTo>
                  <a:pt x="572" y="787"/>
                  <a:pt x="572" y="787"/>
                  <a:pt x="572" y="787"/>
                </a:cubicBezTo>
                <a:cubicBezTo>
                  <a:pt x="568" y="787"/>
                  <a:pt x="568" y="787"/>
                  <a:pt x="568" y="787"/>
                </a:cubicBezTo>
                <a:cubicBezTo>
                  <a:pt x="568" y="764"/>
                  <a:pt x="568" y="764"/>
                  <a:pt x="568" y="764"/>
                </a:cubicBezTo>
                <a:cubicBezTo>
                  <a:pt x="562" y="764"/>
                  <a:pt x="562" y="764"/>
                  <a:pt x="562" y="764"/>
                </a:cubicBezTo>
                <a:cubicBezTo>
                  <a:pt x="562" y="718"/>
                  <a:pt x="562" y="718"/>
                  <a:pt x="562" y="718"/>
                </a:cubicBezTo>
                <a:cubicBezTo>
                  <a:pt x="478" y="718"/>
                  <a:pt x="478" y="718"/>
                  <a:pt x="478" y="718"/>
                </a:cubicBezTo>
                <a:cubicBezTo>
                  <a:pt x="478" y="689"/>
                  <a:pt x="478" y="689"/>
                  <a:pt x="478" y="689"/>
                </a:cubicBezTo>
                <a:cubicBezTo>
                  <a:pt x="453" y="689"/>
                  <a:pt x="453" y="689"/>
                  <a:pt x="453" y="689"/>
                </a:cubicBezTo>
                <a:cubicBezTo>
                  <a:pt x="453" y="673"/>
                  <a:pt x="453" y="673"/>
                  <a:pt x="453" y="673"/>
                </a:cubicBezTo>
                <a:cubicBezTo>
                  <a:pt x="448" y="673"/>
                  <a:pt x="448" y="673"/>
                  <a:pt x="448" y="673"/>
                </a:cubicBezTo>
                <a:cubicBezTo>
                  <a:pt x="448" y="656"/>
                  <a:pt x="448" y="656"/>
                  <a:pt x="448" y="656"/>
                </a:cubicBezTo>
                <a:cubicBezTo>
                  <a:pt x="434" y="656"/>
                  <a:pt x="434" y="656"/>
                  <a:pt x="434" y="656"/>
                </a:cubicBezTo>
                <a:cubicBezTo>
                  <a:pt x="434" y="615"/>
                  <a:pt x="434" y="615"/>
                  <a:pt x="434" y="615"/>
                </a:cubicBezTo>
                <a:cubicBezTo>
                  <a:pt x="430" y="615"/>
                  <a:pt x="430" y="615"/>
                  <a:pt x="430" y="615"/>
                </a:cubicBezTo>
                <a:cubicBezTo>
                  <a:pt x="430" y="503"/>
                  <a:pt x="430" y="503"/>
                  <a:pt x="430" y="503"/>
                </a:cubicBezTo>
                <a:cubicBezTo>
                  <a:pt x="423" y="503"/>
                  <a:pt x="423" y="503"/>
                  <a:pt x="423" y="503"/>
                </a:cubicBezTo>
                <a:cubicBezTo>
                  <a:pt x="423" y="455"/>
                  <a:pt x="423" y="455"/>
                  <a:pt x="423" y="455"/>
                </a:cubicBezTo>
                <a:cubicBezTo>
                  <a:pt x="401" y="455"/>
                  <a:pt x="401" y="455"/>
                  <a:pt x="401" y="455"/>
                </a:cubicBezTo>
                <a:cubicBezTo>
                  <a:pt x="401" y="407"/>
                  <a:pt x="401" y="407"/>
                  <a:pt x="401" y="407"/>
                </a:cubicBezTo>
                <a:cubicBezTo>
                  <a:pt x="382" y="407"/>
                  <a:pt x="382" y="407"/>
                  <a:pt x="382" y="407"/>
                </a:cubicBezTo>
                <a:cubicBezTo>
                  <a:pt x="382" y="394"/>
                  <a:pt x="382" y="394"/>
                  <a:pt x="382" y="394"/>
                </a:cubicBezTo>
                <a:cubicBezTo>
                  <a:pt x="332" y="394"/>
                  <a:pt x="332" y="394"/>
                  <a:pt x="332" y="394"/>
                </a:cubicBezTo>
                <a:cubicBezTo>
                  <a:pt x="332" y="379"/>
                  <a:pt x="332" y="379"/>
                  <a:pt x="332" y="379"/>
                </a:cubicBezTo>
                <a:cubicBezTo>
                  <a:pt x="293" y="379"/>
                  <a:pt x="293" y="379"/>
                  <a:pt x="293" y="379"/>
                </a:cubicBezTo>
                <a:cubicBezTo>
                  <a:pt x="293" y="337"/>
                  <a:pt x="293" y="337"/>
                  <a:pt x="293" y="337"/>
                </a:cubicBezTo>
                <a:cubicBezTo>
                  <a:pt x="285" y="337"/>
                  <a:pt x="285" y="337"/>
                  <a:pt x="285" y="337"/>
                </a:cubicBezTo>
                <a:cubicBezTo>
                  <a:pt x="285" y="287"/>
                  <a:pt x="285" y="287"/>
                  <a:pt x="285" y="287"/>
                </a:cubicBezTo>
                <a:cubicBezTo>
                  <a:pt x="281" y="287"/>
                  <a:pt x="281" y="287"/>
                  <a:pt x="281" y="287"/>
                </a:cubicBezTo>
                <a:cubicBezTo>
                  <a:pt x="281" y="244"/>
                  <a:pt x="281" y="244"/>
                  <a:pt x="281" y="244"/>
                </a:cubicBezTo>
                <a:cubicBezTo>
                  <a:pt x="270" y="244"/>
                  <a:pt x="270" y="244"/>
                  <a:pt x="270" y="244"/>
                </a:cubicBezTo>
                <a:cubicBezTo>
                  <a:pt x="270" y="212"/>
                  <a:pt x="270" y="212"/>
                  <a:pt x="270" y="212"/>
                </a:cubicBezTo>
                <a:cubicBezTo>
                  <a:pt x="252" y="212"/>
                  <a:pt x="252" y="212"/>
                  <a:pt x="252" y="212"/>
                </a:cubicBezTo>
                <a:cubicBezTo>
                  <a:pt x="252" y="197"/>
                  <a:pt x="252" y="197"/>
                  <a:pt x="252" y="197"/>
                </a:cubicBezTo>
                <a:cubicBezTo>
                  <a:pt x="235" y="197"/>
                  <a:pt x="235" y="197"/>
                  <a:pt x="235" y="197"/>
                </a:cubicBezTo>
                <a:cubicBezTo>
                  <a:pt x="235" y="180"/>
                  <a:pt x="235" y="180"/>
                  <a:pt x="235" y="180"/>
                </a:cubicBezTo>
                <a:cubicBezTo>
                  <a:pt x="214" y="180"/>
                  <a:pt x="214" y="180"/>
                  <a:pt x="214" y="180"/>
                </a:cubicBezTo>
                <a:cubicBezTo>
                  <a:pt x="214" y="165"/>
                  <a:pt x="214" y="165"/>
                  <a:pt x="214" y="165"/>
                </a:cubicBezTo>
                <a:cubicBezTo>
                  <a:pt x="144" y="165"/>
                  <a:pt x="144" y="165"/>
                  <a:pt x="144" y="165"/>
                </a:cubicBezTo>
                <a:cubicBezTo>
                  <a:pt x="144" y="127"/>
                  <a:pt x="144" y="127"/>
                  <a:pt x="144" y="127"/>
                </a:cubicBezTo>
                <a:cubicBezTo>
                  <a:pt x="138" y="127"/>
                  <a:pt x="138" y="127"/>
                  <a:pt x="138" y="127"/>
                </a:cubicBezTo>
                <a:cubicBezTo>
                  <a:pt x="138" y="102"/>
                  <a:pt x="138" y="102"/>
                  <a:pt x="138" y="102"/>
                </a:cubicBezTo>
                <a:cubicBezTo>
                  <a:pt x="132" y="102"/>
                  <a:pt x="132" y="102"/>
                  <a:pt x="132" y="102"/>
                </a:cubicBezTo>
                <a:cubicBezTo>
                  <a:pt x="132" y="74"/>
                  <a:pt x="132" y="74"/>
                  <a:pt x="132" y="74"/>
                </a:cubicBezTo>
                <a:cubicBezTo>
                  <a:pt x="128" y="74"/>
                  <a:pt x="128" y="74"/>
                  <a:pt x="128" y="74"/>
                </a:cubicBezTo>
                <a:cubicBezTo>
                  <a:pt x="128" y="26"/>
                  <a:pt x="128" y="26"/>
                  <a:pt x="128" y="26"/>
                </a:cubicBezTo>
                <a:cubicBezTo>
                  <a:pt x="123" y="26"/>
                  <a:pt x="123" y="26"/>
                  <a:pt x="123" y="26"/>
                </a:cubicBezTo>
                <a:cubicBezTo>
                  <a:pt x="123" y="12"/>
                  <a:pt x="123" y="12"/>
                  <a:pt x="123" y="12"/>
                </a:cubicBezTo>
                <a:cubicBezTo>
                  <a:pt x="117" y="12"/>
                  <a:pt x="117" y="12"/>
                  <a:pt x="117" y="12"/>
                </a:cubicBezTo>
                <a:cubicBezTo>
                  <a:pt x="111" y="12"/>
                  <a:pt x="111" y="12"/>
                  <a:pt x="111" y="12"/>
                </a:cubicBezTo>
                <a:cubicBezTo>
                  <a:pt x="111" y="0"/>
                  <a:pt x="111" y="0"/>
                  <a:pt x="111" y="0"/>
                </a:cubicBezTo>
                <a:cubicBezTo>
                  <a:pt x="0" y="0"/>
                  <a:pt x="0" y="0"/>
                  <a:pt x="0" y="0"/>
                </a:cubicBez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grpSp>
        <p:nvGrpSpPr>
          <p:cNvPr id="392" name="Group 391">
            <a:extLst>
              <a:ext uri="{FF2B5EF4-FFF2-40B4-BE49-F238E27FC236}">
                <a16:creationId xmlns:a16="http://schemas.microsoft.com/office/drawing/2014/main" id="{5C701A68-0F8C-4586-B1F8-2CA12F6C202C}"/>
              </a:ext>
            </a:extLst>
          </p:cNvPr>
          <p:cNvGrpSpPr/>
          <p:nvPr/>
        </p:nvGrpSpPr>
        <p:grpSpPr>
          <a:xfrm>
            <a:off x="2523491" y="2248959"/>
            <a:ext cx="5568951" cy="2084917"/>
            <a:chOff x="1905000" y="1536700"/>
            <a:chExt cx="4176713" cy="1563688"/>
          </a:xfrm>
          <a:solidFill>
            <a:schemeClr val="accent3"/>
          </a:solidFill>
        </p:grpSpPr>
        <p:sp>
          <p:nvSpPr>
            <p:cNvPr id="393" name="Oval 34">
              <a:extLst>
                <a:ext uri="{FF2B5EF4-FFF2-40B4-BE49-F238E27FC236}">
                  <a16:creationId xmlns:a16="http://schemas.microsoft.com/office/drawing/2014/main" id="{981AE249-ECEA-4402-BDB5-A956933F3A41}"/>
                </a:ext>
              </a:extLst>
            </p:cNvPr>
            <p:cNvSpPr>
              <a:spLocks noChangeArrowheads="1"/>
            </p:cNvSpPr>
            <p:nvPr/>
          </p:nvSpPr>
          <p:spPr bwMode="auto">
            <a:xfrm>
              <a:off x="6021388" y="3040063"/>
              <a:ext cx="60325"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94" name="Oval 35">
              <a:extLst>
                <a:ext uri="{FF2B5EF4-FFF2-40B4-BE49-F238E27FC236}">
                  <a16:creationId xmlns:a16="http://schemas.microsoft.com/office/drawing/2014/main" id="{89F45CC2-EB34-4510-8FD2-DE6A1BBE922E}"/>
                </a:ext>
              </a:extLst>
            </p:cNvPr>
            <p:cNvSpPr>
              <a:spLocks noChangeArrowheads="1"/>
            </p:cNvSpPr>
            <p:nvPr/>
          </p:nvSpPr>
          <p:spPr bwMode="auto">
            <a:xfrm>
              <a:off x="6000750" y="3040063"/>
              <a:ext cx="60325"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95" name="Oval 36">
              <a:extLst>
                <a:ext uri="{FF2B5EF4-FFF2-40B4-BE49-F238E27FC236}">
                  <a16:creationId xmlns:a16="http://schemas.microsoft.com/office/drawing/2014/main" id="{52E188EF-B08F-4822-960F-493B5D3D7194}"/>
                </a:ext>
              </a:extLst>
            </p:cNvPr>
            <p:cNvSpPr>
              <a:spLocks noChangeArrowheads="1"/>
            </p:cNvSpPr>
            <p:nvPr/>
          </p:nvSpPr>
          <p:spPr bwMode="auto">
            <a:xfrm>
              <a:off x="5795963" y="3040063"/>
              <a:ext cx="61912"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96" name="Oval 37">
              <a:extLst>
                <a:ext uri="{FF2B5EF4-FFF2-40B4-BE49-F238E27FC236}">
                  <a16:creationId xmlns:a16="http://schemas.microsoft.com/office/drawing/2014/main" id="{D0B0726C-5A41-4C99-B8DC-D4BB9F8B2EF4}"/>
                </a:ext>
              </a:extLst>
            </p:cNvPr>
            <p:cNvSpPr>
              <a:spLocks noChangeArrowheads="1"/>
            </p:cNvSpPr>
            <p:nvPr/>
          </p:nvSpPr>
          <p:spPr bwMode="auto">
            <a:xfrm>
              <a:off x="5681663" y="3040063"/>
              <a:ext cx="60325"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97" name="Oval 38">
              <a:extLst>
                <a:ext uri="{FF2B5EF4-FFF2-40B4-BE49-F238E27FC236}">
                  <a16:creationId xmlns:a16="http://schemas.microsoft.com/office/drawing/2014/main" id="{780F6516-E852-4BD3-A8EE-FE1BADCE0518}"/>
                </a:ext>
              </a:extLst>
            </p:cNvPr>
            <p:cNvSpPr>
              <a:spLocks noChangeArrowheads="1"/>
            </p:cNvSpPr>
            <p:nvPr/>
          </p:nvSpPr>
          <p:spPr bwMode="auto">
            <a:xfrm>
              <a:off x="5653088" y="3040063"/>
              <a:ext cx="60325"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98" name="Oval 39">
              <a:extLst>
                <a:ext uri="{FF2B5EF4-FFF2-40B4-BE49-F238E27FC236}">
                  <a16:creationId xmlns:a16="http://schemas.microsoft.com/office/drawing/2014/main" id="{EE32254E-27A7-42F5-B8AA-38D13841AC0A}"/>
                </a:ext>
              </a:extLst>
            </p:cNvPr>
            <p:cNvSpPr>
              <a:spLocks noChangeArrowheads="1"/>
            </p:cNvSpPr>
            <p:nvPr/>
          </p:nvSpPr>
          <p:spPr bwMode="auto">
            <a:xfrm>
              <a:off x="5637213" y="3040063"/>
              <a:ext cx="61912"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399" name="Oval 40">
              <a:extLst>
                <a:ext uri="{FF2B5EF4-FFF2-40B4-BE49-F238E27FC236}">
                  <a16:creationId xmlns:a16="http://schemas.microsoft.com/office/drawing/2014/main" id="{293442A7-8D13-45DB-BFE2-9B3D731F6DB2}"/>
                </a:ext>
              </a:extLst>
            </p:cNvPr>
            <p:cNvSpPr>
              <a:spLocks noChangeArrowheads="1"/>
            </p:cNvSpPr>
            <p:nvPr/>
          </p:nvSpPr>
          <p:spPr bwMode="auto">
            <a:xfrm>
              <a:off x="5484813" y="3008313"/>
              <a:ext cx="60325" cy="58738"/>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400" name="Oval 41">
              <a:extLst>
                <a:ext uri="{FF2B5EF4-FFF2-40B4-BE49-F238E27FC236}">
                  <a16:creationId xmlns:a16="http://schemas.microsoft.com/office/drawing/2014/main" id="{9B6BD6B1-E1CF-42B6-99EF-10A5F0D62FA5}"/>
                </a:ext>
              </a:extLst>
            </p:cNvPr>
            <p:cNvSpPr>
              <a:spLocks noChangeArrowheads="1"/>
            </p:cNvSpPr>
            <p:nvPr/>
          </p:nvSpPr>
          <p:spPr bwMode="auto">
            <a:xfrm>
              <a:off x="5397500" y="3008313"/>
              <a:ext cx="61912" cy="58738"/>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401" name="Oval 42">
              <a:extLst>
                <a:ext uri="{FF2B5EF4-FFF2-40B4-BE49-F238E27FC236}">
                  <a16:creationId xmlns:a16="http://schemas.microsoft.com/office/drawing/2014/main" id="{98E0D114-D00C-4DF8-A893-E5BB367EDEA8}"/>
                </a:ext>
              </a:extLst>
            </p:cNvPr>
            <p:cNvSpPr>
              <a:spLocks noChangeArrowheads="1"/>
            </p:cNvSpPr>
            <p:nvPr/>
          </p:nvSpPr>
          <p:spPr bwMode="auto">
            <a:xfrm>
              <a:off x="5367338" y="3008313"/>
              <a:ext cx="60325" cy="58738"/>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402" name="Oval 43">
              <a:extLst>
                <a:ext uri="{FF2B5EF4-FFF2-40B4-BE49-F238E27FC236}">
                  <a16:creationId xmlns:a16="http://schemas.microsoft.com/office/drawing/2014/main" id="{68411FBD-67F2-4715-AA06-B75FA0E79E2A}"/>
                </a:ext>
              </a:extLst>
            </p:cNvPr>
            <p:cNvSpPr>
              <a:spLocks noChangeArrowheads="1"/>
            </p:cNvSpPr>
            <p:nvPr/>
          </p:nvSpPr>
          <p:spPr bwMode="auto">
            <a:xfrm>
              <a:off x="5300663" y="3008313"/>
              <a:ext cx="60325" cy="58738"/>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403" name="Oval 44">
              <a:extLst>
                <a:ext uri="{FF2B5EF4-FFF2-40B4-BE49-F238E27FC236}">
                  <a16:creationId xmlns:a16="http://schemas.microsoft.com/office/drawing/2014/main" id="{CC95A729-AFAF-4AD0-B45B-204F0D1D6E73}"/>
                </a:ext>
              </a:extLst>
            </p:cNvPr>
            <p:cNvSpPr>
              <a:spLocks noChangeArrowheads="1"/>
            </p:cNvSpPr>
            <p:nvPr/>
          </p:nvSpPr>
          <p:spPr bwMode="auto">
            <a:xfrm>
              <a:off x="5291138" y="3008313"/>
              <a:ext cx="58737" cy="58738"/>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404" name="Oval 45">
              <a:extLst>
                <a:ext uri="{FF2B5EF4-FFF2-40B4-BE49-F238E27FC236}">
                  <a16:creationId xmlns:a16="http://schemas.microsoft.com/office/drawing/2014/main" id="{691E51A7-F629-4404-8460-CAB2B7469851}"/>
                </a:ext>
              </a:extLst>
            </p:cNvPr>
            <p:cNvSpPr>
              <a:spLocks noChangeArrowheads="1"/>
            </p:cNvSpPr>
            <p:nvPr/>
          </p:nvSpPr>
          <p:spPr bwMode="auto">
            <a:xfrm>
              <a:off x="5038725" y="3008313"/>
              <a:ext cx="61912" cy="58738"/>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405" name="Oval 129">
              <a:extLst>
                <a:ext uri="{FF2B5EF4-FFF2-40B4-BE49-F238E27FC236}">
                  <a16:creationId xmlns:a16="http://schemas.microsoft.com/office/drawing/2014/main" id="{FC214315-6A1E-4755-B5A2-905DA92A504A}"/>
                </a:ext>
              </a:extLst>
            </p:cNvPr>
            <p:cNvSpPr>
              <a:spLocks noChangeArrowheads="1"/>
            </p:cNvSpPr>
            <p:nvPr/>
          </p:nvSpPr>
          <p:spPr bwMode="auto">
            <a:xfrm>
              <a:off x="4235450" y="2965450"/>
              <a:ext cx="60325"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406" name="Oval 130">
              <a:extLst>
                <a:ext uri="{FF2B5EF4-FFF2-40B4-BE49-F238E27FC236}">
                  <a16:creationId xmlns:a16="http://schemas.microsoft.com/office/drawing/2014/main" id="{4F8A7349-DB2D-44F4-A4C1-B6E56EAFEF1F}"/>
                </a:ext>
              </a:extLst>
            </p:cNvPr>
            <p:cNvSpPr>
              <a:spLocks noChangeArrowheads="1"/>
            </p:cNvSpPr>
            <p:nvPr/>
          </p:nvSpPr>
          <p:spPr bwMode="auto">
            <a:xfrm>
              <a:off x="3619500" y="2808288"/>
              <a:ext cx="60325" cy="61913"/>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407" name="Oval 131">
              <a:extLst>
                <a:ext uri="{FF2B5EF4-FFF2-40B4-BE49-F238E27FC236}">
                  <a16:creationId xmlns:a16="http://schemas.microsoft.com/office/drawing/2014/main" id="{B131D417-E40C-47CE-A216-5FCF9D68FAA7}"/>
                </a:ext>
              </a:extLst>
            </p:cNvPr>
            <p:cNvSpPr>
              <a:spLocks noChangeArrowheads="1"/>
            </p:cNvSpPr>
            <p:nvPr/>
          </p:nvSpPr>
          <p:spPr bwMode="auto">
            <a:xfrm>
              <a:off x="3525838" y="2808288"/>
              <a:ext cx="60325" cy="61913"/>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408" name="Oval 132">
              <a:extLst>
                <a:ext uri="{FF2B5EF4-FFF2-40B4-BE49-F238E27FC236}">
                  <a16:creationId xmlns:a16="http://schemas.microsoft.com/office/drawing/2014/main" id="{0A77DEFB-2E7B-48FB-BCBA-1BC1366AD511}"/>
                </a:ext>
              </a:extLst>
            </p:cNvPr>
            <p:cNvSpPr>
              <a:spLocks noChangeArrowheads="1"/>
            </p:cNvSpPr>
            <p:nvPr/>
          </p:nvSpPr>
          <p:spPr bwMode="auto">
            <a:xfrm>
              <a:off x="3068638" y="2665413"/>
              <a:ext cx="61912"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409" name="Oval 133">
              <a:extLst>
                <a:ext uri="{FF2B5EF4-FFF2-40B4-BE49-F238E27FC236}">
                  <a16:creationId xmlns:a16="http://schemas.microsoft.com/office/drawing/2014/main" id="{27C2F402-670D-463F-AA81-CBE484C8A8F2}"/>
                </a:ext>
              </a:extLst>
            </p:cNvPr>
            <p:cNvSpPr>
              <a:spLocks noChangeArrowheads="1"/>
            </p:cNvSpPr>
            <p:nvPr/>
          </p:nvSpPr>
          <p:spPr bwMode="auto">
            <a:xfrm>
              <a:off x="2784475" y="2543175"/>
              <a:ext cx="60325"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410" name="Oval 134">
              <a:extLst>
                <a:ext uri="{FF2B5EF4-FFF2-40B4-BE49-F238E27FC236}">
                  <a16:creationId xmlns:a16="http://schemas.microsoft.com/office/drawing/2014/main" id="{6F6A75B6-98CF-474F-893E-D542D19EFB4D}"/>
                </a:ext>
              </a:extLst>
            </p:cNvPr>
            <p:cNvSpPr>
              <a:spLocks noChangeArrowheads="1"/>
            </p:cNvSpPr>
            <p:nvPr/>
          </p:nvSpPr>
          <p:spPr bwMode="auto">
            <a:xfrm>
              <a:off x="2727325" y="2501900"/>
              <a:ext cx="60325" cy="61913"/>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411" name="Oval 135">
              <a:extLst>
                <a:ext uri="{FF2B5EF4-FFF2-40B4-BE49-F238E27FC236}">
                  <a16:creationId xmlns:a16="http://schemas.microsoft.com/office/drawing/2014/main" id="{1E16DC65-B343-490E-8D24-5918F5D6FB2C}"/>
                </a:ext>
              </a:extLst>
            </p:cNvPr>
            <p:cNvSpPr>
              <a:spLocks noChangeArrowheads="1"/>
            </p:cNvSpPr>
            <p:nvPr/>
          </p:nvSpPr>
          <p:spPr bwMode="auto">
            <a:xfrm>
              <a:off x="2041525" y="1633538"/>
              <a:ext cx="60325" cy="60325"/>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412" name="Oval 136">
              <a:extLst>
                <a:ext uri="{FF2B5EF4-FFF2-40B4-BE49-F238E27FC236}">
                  <a16:creationId xmlns:a16="http://schemas.microsoft.com/office/drawing/2014/main" id="{46EDCCE8-0950-4665-93FE-A6688CFCDC54}"/>
                </a:ext>
              </a:extLst>
            </p:cNvPr>
            <p:cNvSpPr>
              <a:spLocks noChangeArrowheads="1"/>
            </p:cNvSpPr>
            <p:nvPr/>
          </p:nvSpPr>
          <p:spPr bwMode="auto">
            <a:xfrm>
              <a:off x="1905000" y="1536700"/>
              <a:ext cx="60325" cy="61913"/>
            </a:xfrm>
            <a:prstGeom prst="ellipse">
              <a:avLst/>
            </a:prstGeom>
            <a:grpFill/>
            <a:ln>
              <a:noFill/>
            </a:ln>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grpSp>
      <p:sp>
        <p:nvSpPr>
          <p:cNvPr id="413" name="Freeform 5">
            <a:extLst>
              <a:ext uri="{FF2B5EF4-FFF2-40B4-BE49-F238E27FC236}">
                <a16:creationId xmlns:a16="http://schemas.microsoft.com/office/drawing/2014/main" id="{4E87269B-89EE-4DEB-8DAA-4C446417C16D}"/>
              </a:ext>
            </a:extLst>
          </p:cNvPr>
          <p:cNvSpPr>
            <a:spLocks/>
          </p:cNvSpPr>
          <p:nvPr/>
        </p:nvSpPr>
        <p:spPr bwMode="auto">
          <a:xfrm>
            <a:off x="2057824" y="1653435"/>
            <a:ext cx="6754284" cy="3268873"/>
          </a:xfrm>
          <a:custGeom>
            <a:avLst/>
            <a:gdLst>
              <a:gd name="T0" fmla="*/ 0 w 3269"/>
              <a:gd name="T1" fmla="*/ 0 h 1586"/>
              <a:gd name="T2" fmla="*/ 0 w 3269"/>
              <a:gd name="T3" fmla="*/ 1586 h 1586"/>
              <a:gd name="T4" fmla="*/ 3269 w 3269"/>
              <a:gd name="T5" fmla="*/ 1586 h 1586"/>
            </a:gdLst>
            <a:ahLst/>
            <a:cxnLst>
              <a:cxn ang="0">
                <a:pos x="T0" y="T1"/>
              </a:cxn>
              <a:cxn ang="0">
                <a:pos x="T2" y="T3"/>
              </a:cxn>
              <a:cxn ang="0">
                <a:pos x="T4" y="T5"/>
              </a:cxn>
            </a:cxnLst>
            <a:rect l="0" t="0" r="r" b="b"/>
            <a:pathLst>
              <a:path w="3269" h="1586">
                <a:moveTo>
                  <a:pt x="0" y="0"/>
                </a:moveTo>
                <a:lnTo>
                  <a:pt x="0" y="1586"/>
                </a:lnTo>
                <a:lnTo>
                  <a:pt x="3269" y="1586"/>
                </a:lnTo>
              </a:path>
            </a:pathLst>
          </a:custGeom>
          <a:noFill/>
          <a:ln w="2857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grpSp>
        <p:nvGrpSpPr>
          <p:cNvPr id="4" name="Group 3">
            <a:extLst>
              <a:ext uri="{FF2B5EF4-FFF2-40B4-BE49-F238E27FC236}">
                <a16:creationId xmlns:a16="http://schemas.microsoft.com/office/drawing/2014/main" id="{B2AF20F0-6BD9-48EE-AC62-01CF583081B3}"/>
              </a:ext>
            </a:extLst>
          </p:cNvPr>
          <p:cNvGrpSpPr/>
          <p:nvPr/>
        </p:nvGrpSpPr>
        <p:grpSpPr>
          <a:xfrm>
            <a:off x="2057823" y="4922309"/>
            <a:ext cx="6754284" cy="118018"/>
            <a:chOff x="2114973" y="4722284"/>
            <a:chExt cx="6754284" cy="44451"/>
          </a:xfrm>
        </p:grpSpPr>
        <p:sp>
          <p:nvSpPr>
            <p:cNvPr id="415" name="Line 7">
              <a:extLst>
                <a:ext uri="{FF2B5EF4-FFF2-40B4-BE49-F238E27FC236}">
                  <a16:creationId xmlns:a16="http://schemas.microsoft.com/office/drawing/2014/main" id="{91A26FC5-F4EF-47CF-995D-24C312F07902}"/>
                </a:ext>
              </a:extLst>
            </p:cNvPr>
            <p:cNvSpPr>
              <a:spLocks noChangeShapeType="1"/>
            </p:cNvSpPr>
            <p:nvPr/>
          </p:nvSpPr>
          <p:spPr bwMode="auto">
            <a:xfrm flipV="1">
              <a:off x="2114973" y="4722284"/>
              <a:ext cx="0" cy="44451"/>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416" name="Line 8">
              <a:extLst>
                <a:ext uri="{FF2B5EF4-FFF2-40B4-BE49-F238E27FC236}">
                  <a16:creationId xmlns:a16="http://schemas.microsoft.com/office/drawing/2014/main" id="{0C6EF55B-5A51-4869-893B-0659C741A1F8}"/>
                </a:ext>
              </a:extLst>
            </p:cNvPr>
            <p:cNvSpPr>
              <a:spLocks noChangeShapeType="1"/>
            </p:cNvSpPr>
            <p:nvPr/>
          </p:nvSpPr>
          <p:spPr bwMode="auto">
            <a:xfrm flipV="1">
              <a:off x="2637791" y="4722284"/>
              <a:ext cx="0" cy="44451"/>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417" name="Line 9">
              <a:extLst>
                <a:ext uri="{FF2B5EF4-FFF2-40B4-BE49-F238E27FC236}">
                  <a16:creationId xmlns:a16="http://schemas.microsoft.com/office/drawing/2014/main" id="{9E0172F1-394C-4821-B5AC-F8B0A2BFB7E5}"/>
                </a:ext>
              </a:extLst>
            </p:cNvPr>
            <p:cNvSpPr>
              <a:spLocks noChangeShapeType="1"/>
            </p:cNvSpPr>
            <p:nvPr/>
          </p:nvSpPr>
          <p:spPr bwMode="auto">
            <a:xfrm flipV="1">
              <a:off x="3150024" y="4722284"/>
              <a:ext cx="0" cy="44451"/>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418" name="Line 10">
              <a:extLst>
                <a:ext uri="{FF2B5EF4-FFF2-40B4-BE49-F238E27FC236}">
                  <a16:creationId xmlns:a16="http://schemas.microsoft.com/office/drawing/2014/main" id="{FE3836A1-5BDC-4716-B441-A86B800BE1F8}"/>
                </a:ext>
              </a:extLst>
            </p:cNvPr>
            <p:cNvSpPr>
              <a:spLocks noChangeShapeType="1"/>
            </p:cNvSpPr>
            <p:nvPr/>
          </p:nvSpPr>
          <p:spPr bwMode="auto">
            <a:xfrm flipV="1">
              <a:off x="3672840" y="4722284"/>
              <a:ext cx="0" cy="44451"/>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419" name="Line 11">
              <a:extLst>
                <a:ext uri="{FF2B5EF4-FFF2-40B4-BE49-F238E27FC236}">
                  <a16:creationId xmlns:a16="http://schemas.microsoft.com/office/drawing/2014/main" id="{413808AC-B151-4FC2-A4DF-B8101AAC2921}"/>
                </a:ext>
              </a:extLst>
            </p:cNvPr>
            <p:cNvSpPr>
              <a:spLocks noChangeShapeType="1"/>
            </p:cNvSpPr>
            <p:nvPr/>
          </p:nvSpPr>
          <p:spPr bwMode="auto">
            <a:xfrm flipV="1">
              <a:off x="4195657" y="4722284"/>
              <a:ext cx="0" cy="44451"/>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420" name="Line 12">
              <a:extLst>
                <a:ext uri="{FF2B5EF4-FFF2-40B4-BE49-F238E27FC236}">
                  <a16:creationId xmlns:a16="http://schemas.microsoft.com/office/drawing/2014/main" id="{64B4B5A1-12C9-41BC-850D-D457BC80523E}"/>
                </a:ext>
              </a:extLst>
            </p:cNvPr>
            <p:cNvSpPr>
              <a:spLocks noChangeShapeType="1"/>
            </p:cNvSpPr>
            <p:nvPr/>
          </p:nvSpPr>
          <p:spPr bwMode="auto">
            <a:xfrm flipV="1">
              <a:off x="4716357" y="4722284"/>
              <a:ext cx="0" cy="44451"/>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421" name="Line 13">
              <a:extLst>
                <a:ext uri="{FF2B5EF4-FFF2-40B4-BE49-F238E27FC236}">
                  <a16:creationId xmlns:a16="http://schemas.microsoft.com/office/drawing/2014/main" id="{1CC9C95A-5826-41BD-820B-D7367898B434}"/>
                </a:ext>
              </a:extLst>
            </p:cNvPr>
            <p:cNvSpPr>
              <a:spLocks noChangeShapeType="1"/>
            </p:cNvSpPr>
            <p:nvPr/>
          </p:nvSpPr>
          <p:spPr bwMode="auto">
            <a:xfrm flipV="1">
              <a:off x="5237057" y="4722284"/>
              <a:ext cx="0" cy="44451"/>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422" name="Line 14">
              <a:extLst>
                <a:ext uri="{FF2B5EF4-FFF2-40B4-BE49-F238E27FC236}">
                  <a16:creationId xmlns:a16="http://schemas.microsoft.com/office/drawing/2014/main" id="{D08AB672-1556-4DE4-A638-DAC1A43AF312}"/>
                </a:ext>
              </a:extLst>
            </p:cNvPr>
            <p:cNvSpPr>
              <a:spLocks noChangeShapeType="1"/>
            </p:cNvSpPr>
            <p:nvPr/>
          </p:nvSpPr>
          <p:spPr bwMode="auto">
            <a:xfrm flipV="1">
              <a:off x="5757757" y="4722284"/>
              <a:ext cx="0" cy="44451"/>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423" name="Line 15">
              <a:extLst>
                <a:ext uri="{FF2B5EF4-FFF2-40B4-BE49-F238E27FC236}">
                  <a16:creationId xmlns:a16="http://schemas.microsoft.com/office/drawing/2014/main" id="{D20F5D7B-756A-4605-9036-3F46C7B1D2AD}"/>
                </a:ext>
              </a:extLst>
            </p:cNvPr>
            <p:cNvSpPr>
              <a:spLocks noChangeShapeType="1"/>
            </p:cNvSpPr>
            <p:nvPr/>
          </p:nvSpPr>
          <p:spPr bwMode="auto">
            <a:xfrm flipV="1">
              <a:off x="6276340" y="4722284"/>
              <a:ext cx="0" cy="44451"/>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424" name="Line 16">
              <a:extLst>
                <a:ext uri="{FF2B5EF4-FFF2-40B4-BE49-F238E27FC236}">
                  <a16:creationId xmlns:a16="http://schemas.microsoft.com/office/drawing/2014/main" id="{B4278163-4A27-4D86-A383-B0E62A2E2A05}"/>
                </a:ext>
              </a:extLst>
            </p:cNvPr>
            <p:cNvSpPr>
              <a:spLocks noChangeShapeType="1"/>
            </p:cNvSpPr>
            <p:nvPr/>
          </p:nvSpPr>
          <p:spPr bwMode="auto">
            <a:xfrm flipV="1">
              <a:off x="6792807" y="4722284"/>
              <a:ext cx="0" cy="44451"/>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425" name="Line 17">
              <a:extLst>
                <a:ext uri="{FF2B5EF4-FFF2-40B4-BE49-F238E27FC236}">
                  <a16:creationId xmlns:a16="http://schemas.microsoft.com/office/drawing/2014/main" id="{DEE4965B-B48D-49B9-B81B-78DD0B030F52}"/>
                </a:ext>
              </a:extLst>
            </p:cNvPr>
            <p:cNvSpPr>
              <a:spLocks noChangeShapeType="1"/>
            </p:cNvSpPr>
            <p:nvPr/>
          </p:nvSpPr>
          <p:spPr bwMode="auto">
            <a:xfrm flipV="1">
              <a:off x="7311391" y="4722284"/>
              <a:ext cx="0" cy="44451"/>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426" name="Line 18">
              <a:extLst>
                <a:ext uri="{FF2B5EF4-FFF2-40B4-BE49-F238E27FC236}">
                  <a16:creationId xmlns:a16="http://schemas.microsoft.com/office/drawing/2014/main" id="{B51AEB56-AB80-4E5E-81A1-CF56F6A0CEB5}"/>
                </a:ext>
              </a:extLst>
            </p:cNvPr>
            <p:cNvSpPr>
              <a:spLocks noChangeShapeType="1"/>
            </p:cNvSpPr>
            <p:nvPr/>
          </p:nvSpPr>
          <p:spPr bwMode="auto">
            <a:xfrm flipV="1">
              <a:off x="7832091" y="4722284"/>
              <a:ext cx="0" cy="44451"/>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427" name="Line 19">
              <a:extLst>
                <a:ext uri="{FF2B5EF4-FFF2-40B4-BE49-F238E27FC236}">
                  <a16:creationId xmlns:a16="http://schemas.microsoft.com/office/drawing/2014/main" id="{E7760C32-C71A-4029-BE34-ADB05349FAE8}"/>
                </a:ext>
              </a:extLst>
            </p:cNvPr>
            <p:cNvSpPr>
              <a:spLocks noChangeShapeType="1"/>
            </p:cNvSpPr>
            <p:nvPr/>
          </p:nvSpPr>
          <p:spPr bwMode="auto">
            <a:xfrm flipV="1">
              <a:off x="8348557" y="4722284"/>
              <a:ext cx="0" cy="44451"/>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428" name="Line 20">
              <a:extLst>
                <a:ext uri="{FF2B5EF4-FFF2-40B4-BE49-F238E27FC236}">
                  <a16:creationId xmlns:a16="http://schemas.microsoft.com/office/drawing/2014/main" id="{1BAC2D7F-3728-4A40-B7B2-2BA8A735CA9C}"/>
                </a:ext>
              </a:extLst>
            </p:cNvPr>
            <p:cNvSpPr>
              <a:spLocks noChangeShapeType="1"/>
            </p:cNvSpPr>
            <p:nvPr/>
          </p:nvSpPr>
          <p:spPr bwMode="auto">
            <a:xfrm flipV="1">
              <a:off x="8869257" y="4722284"/>
              <a:ext cx="0" cy="44451"/>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grpSp>
      <p:grpSp>
        <p:nvGrpSpPr>
          <p:cNvPr id="5" name="Group 4">
            <a:extLst>
              <a:ext uri="{FF2B5EF4-FFF2-40B4-BE49-F238E27FC236}">
                <a16:creationId xmlns:a16="http://schemas.microsoft.com/office/drawing/2014/main" id="{53074C53-D890-47AE-B03E-3747C495EDE8}"/>
              </a:ext>
            </a:extLst>
          </p:cNvPr>
          <p:cNvGrpSpPr/>
          <p:nvPr/>
        </p:nvGrpSpPr>
        <p:grpSpPr>
          <a:xfrm>
            <a:off x="1960951" y="1658409"/>
            <a:ext cx="96873" cy="3263900"/>
            <a:chOff x="2068407" y="1458384"/>
            <a:chExt cx="46567" cy="3263900"/>
          </a:xfrm>
        </p:grpSpPr>
        <p:sp>
          <p:nvSpPr>
            <p:cNvPr id="414" name="Line 6">
              <a:extLst>
                <a:ext uri="{FF2B5EF4-FFF2-40B4-BE49-F238E27FC236}">
                  <a16:creationId xmlns:a16="http://schemas.microsoft.com/office/drawing/2014/main" id="{8C18C4CA-B0EB-4EC7-B784-124B1281F425}"/>
                </a:ext>
              </a:extLst>
            </p:cNvPr>
            <p:cNvSpPr>
              <a:spLocks noChangeShapeType="1"/>
            </p:cNvSpPr>
            <p:nvPr/>
          </p:nvSpPr>
          <p:spPr bwMode="auto">
            <a:xfrm>
              <a:off x="2068407" y="4722284"/>
              <a:ext cx="46567" cy="0"/>
            </a:xfrm>
            <a:prstGeom prst="line">
              <a:avLst/>
            </a:prstGeom>
            <a:noFill/>
            <a:ln w="28575"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429" name="Line 21">
              <a:extLst>
                <a:ext uri="{FF2B5EF4-FFF2-40B4-BE49-F238E27FC236}">
                  <a16:creationId xmlns:a16="http://schemas.microsoft.com/office/drawing/2014/main" id="{0DDA25BB-319C-461D-BBE8-038A65B3D5FC}"/>
                </a:ext>
              </a:extLst>
            </p:cNvPr>
            <p:cNvSpPr>
              <a:spLocks noChangeShapeType="1"/>
            </p:cNvSpPr>
            <p:nvPr/>
          </p:nvSpPr>
          <p:spPr bwMode="auto">
            <a:xfrm>
              <a:off x="2068407" y="4392084"/>
              <a:ext cx="46567" cy="0"/>
            </a:xfrm>
            <a:prstGeom prst="line">
              <a:avLst/>
            </a:prstGeom>
            <a:noFill/>
            <a:ln w="28575"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430" name="Line 22">
              <a:extLst>
                <a:ext uri="{FF2B5EF4-FFF2-40B4-BE49-F238E27FC236}">
                  <a16:creationId xmlns:a16="http://schemas.microsoft.com/office/drawing/2014/main" id="{133E5FBC-53AE-4D96-A592-46BEBCDE4540}"/>
                </a:ext>
              </a:extLst>
            </p:cNvPr>
            <p:cNvSpPr>
              <a:spLocks noChangeShapeType="1"/>
            </p:cNvSpPr>
            <p:nvPr/>
          </p:nvSpPr>
          <p:spPr bwMode="auto">
            <a:xfrm>
              <a:off x="2068407" y="4070351"/>
              <a:ext cx="46567" cy="0"/>
            </a:xfrm>
            <a:prstGeom prst="line">
              <a:avLst/>
            </a:prstGeom>
            <a:noFill/>
            <a:ln w="28575"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431" name="Line 23">
              <a:extLst>
                <a:ext uri="{FF2B5EF4-FFF2-40B4-BE49-F238E27FC236}">
                  <a16:creationId xmlns:a16="http://schemas.microsoft.com/office/drawing/2014/main" id="{C966FD7D-FABB-45B3-AFAA-42EAFF2CBADD}"/>
                </a:ext>
              </a:extLst>
            </p:cNvPr>
            <p:cNvSpPr>
              <a:spLocks noChangeShapeType="1"/>
            </p:cNvSpPr>
            <p:nvPr/>
          </p:nvSpPr>
          <p:spPr bwMode="auto">
            <a:xfrm>
              <a:off x="2068407" y="3744384"/>
              <a:ext cx="46567" cy="0"/>
            </a:xfrm>
            <a:prstGeom prst="line">
              <a:avLst/>
            </a:prstGeom>
            <a:noFill/>
            <a:ln w="28575"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432" name="Line 24">
              <a:extLst>
                <a:ext uri="{FF2B5EF4-FFF2-40B4-BE49-F238E27FC236}">
                  <a16:creationId xmlns:a16="http://schemas.microsoft.com/office/drawing/2014/main" id="{A05E7CFB-7527-481B-B3DB-B41CC12B9007}"/>
                </a:ext>
              </a:extLst>
            </p:cNvPr>
            <p:cNvSpPr>
              <a:spLocks noChangeShapeType="1"/>
            </p:cNvSpPr>
            <p:nvPr/>
          </p:nvSpPr>
          <p:spPr bwMode="auto">
            <a:xfrm>
              <a:off x="2068407" y="3418417"/>
              <a:ext cx="46567" cy="0"/>
            </a:xfrm>
            <a:prstGeom prst="line">
              <a:avLst/>
            </a:prstGeom>
            <a:noFill/>
            <a:ln w="28575"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433" name="Line 25">
              <a:extLst>
                <a:ext uri="{FF2B5EF4-FFF2-40B4-BE49-F238E27FC236}">
                  <a16:creationId xmlns:a16="http://schemas.microsoft.com/office/drawing/2014/main" id="{1B9C4657-FF36-466F-A3E8-73F2DAB8E90A}"/>
                </a:ext>
              </a:extLst>
            </p:cNvPr>
            <p:cNvSpPr>
              <a:spLocks noChangeShapeType="1"/>
            </p:cNvSpPr>
            <p:nvPr/>
          </p:nvSpPr>
          <p:spPr bwMode="auto">
            <a:xfrm>
              <a:off x="2068407" y="3092451"/>
              <a:ext cx="46567" cy="0"/>
            </a:xfrm>
            <a:prstGeom prst="line">
              <a:avLst/>
            </a:prstGeom>
            <a:noFill/>
            <a:ln w="28575"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434" name="Line 26">
              <a:extLst>
                <a:ext uri="{FF2B5EF4-FFF2-40B4-BE49-F238E27FC236}">
                  <a16:creationId xmlns:a16="http://schemas.microsoft.com/office/drawing/2014/main" id="{E1D6A142-95C0-4C9D-91EF-3340755DBFA5}"/>
                </a:ext>
              </a:extLst>
            </p:cNvPr>
            <p:cNvSpPr>
              <a:spLocks noChangeShapeType="1"/>
            </p:cNvSpPr>
            <p:nvPr/>
          </p:nvSpPr>
          <p:spPr bwMode="auto">
            <a:xfrm>
              <a:off x="2068407" y="2764367"/>
              <a:ext cx="46567" cy="0"/>
            </a:xfrm>
            <a:prstGeom prst="line">
              <a:avLst/>
            </a:prstGeom>
            <a:noFill/>
            <a:ln w="28575"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435" name="Line 27">
              <a:extLst>
                <a:ext uri="{FF2B5EF4-FFF2-40B4-BE49-F238E27FC236}">
                  <a16:creationId xmlns:a16="http://schemas.microsoft.com/office/drawing/2014/main" id="{444B7DB2-409B-4795-B56F-9471525F2789}"/>
                </a:ext>
              </a:extLst>
            </p:cNvPr>
            <p:cNvSpPr>
              <a:spLocks noChangeShapeType="1"/>
            </p:cNvSpPr>
            <p:nvPr/>
          </p:nvSpPr>
          <p:spPr bwMode="auto">
            <a:xfrm>
              <a:off x="2068407" y="2438400"/>
              <a:ext cx="46567" cy="0"/>
            </a:xfrm>
            <a:prstGeom prst="line">
              <a:avLst/>
            </a:prstGeom>
            <a:noFill/>
            <a:ln w="28575"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436" name="Line 28">
              <a:extLst>
                <a:ext uri="{FF2B5EF4-FFF2-40B4-BE49-F238E27FC236}">
                  <a16:creationId xmlns:a16="http://schemas.microsoft.com/office/drawing/2014/main" id="{F3F31300-7648-4FC0-A37D-F19F4799E345}"/>
                </a:ext>
              </a:extLst>
            </p:cNvPr>
            <p:cNvSpPr>
              <a:spLocks noChangeShapeType="1"/>
            </p:cNvSpPr>
            <p:nvPr/>
          </p:nvSpPr>
          <p:spPr bwMode="auto">
            <a:xfrm>
              <a:off x="2068407" y="2110317"/>
              <a:ext cx="46567" cy="0"/>
            </a:xfrm>
            <a:prstGeom prst="line">
              <a:avLst/>
            </a:prstGeom>
            <a:noFill/>
            <a:ln w="28575"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437" name="Line 29">
              <a:extLst>
                <a:ext uri="{FF2B5EF4-FFF2-40B4-BE49-F238E27FC236}">
                  <a16:creationId xmlns:a16="http://schemas.microsoft.com/office/drawing/2014/main" id="{9A259D8E-4A82-4707-82CF-1B7977BCE5AD}"/>
                </a:ext>
              </a:extLst>
            </p:cNvPr>
            <p:cNvSpPr>
              <a:spLocks noChangeShapeType="1"/>
            </p:cNvSpPr>
            <p:nvPr/>
          </p:nvSpPr>
          <p:spPr bwMode="auto">
            <a:xfrm>
              <a:off x="2068407" y="1786467"/>
              <a:ext cx="46567" cy="0"/>
            </a:xfrm>
            <a:prstGeom prst="line">
              <a:avLst/>
            </a:prstGeom>
            <a:noFill/>
            <a:ln w="28575"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438" name="Line 30">
              <a:extLst>
                <a:ext uri="{FF2B5EF4-FFF2-40B4-BE49-F238E27FC236}">
                  <a16:creationId xmlns:a16="http://schemas.microsoft.com/office/drawing/2014/main" id="{CA516DC1-4F24-4288-BA7C-11B98065D0C3}"/>
                </a:ext>
              </a:extLst>
            </p:cNvPr>
            <p:cNvSpPr>
              <a:spLocks noChangeShapeType="1"/>
            </p:cNvSpPr>
            <p:nvPr/>
          </p:nvSpPr>
          <p:spPr bwMode="auto">
            <a:xfrm>
              <a:off x="2068407" y="1458384"/>
              <a:ext cx="46567" cy="0"/>
            </a:xfrm>
            <a:prstGeom prst="line">
              <a:avLst/>
            </a:prstGeom>
            <a:noFill/>
            <a:ln w="28575"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grpSp>
      <p:sp>
        <p:nvSpPr>
          <p:cNvPr id="439" name="Line 137">
            <a:extLst>
              <a:ext uri="{FF2B5EF4-FFF2-40B4-BE49-F238E27FC236}">
                <a16:creationId xmlns:a16="http://schemas.microsoft.com/office/drawing/2014/main" id="{01127C9C-95BB-4EBE-B5E8-97325D11B5D0}"/>
              </a:ext>
            </a:extLst>
          </p:cNvPr>
          <p:cNvSpPr>
            <a:spLocks noChangeShapeType="1"/>
          </p:cNvSpPr>
          <p:nvPr/>
        </p:nvSpPr>
        <p:spPr bwMode="auto">
          <a:xfrm>
            <a:off x="3092874" y="2073276"/>
            <a:ext cx="0" cy="2849032"/>
          </a:xfrm>
          <a:prstGeom prst="line">
            <a:avLst/>
          </a:prstGeom>
          <a:noFill/>
          <a:ln w="28575" cap="flat">
            <a:solidFill>
              <a:srgbClr val="000000"/>
            </a:solidFill>
            <a:prstDash val="sysDash"/>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440" name="Line 138">
            <a:extLst>
              <a:ext uri="{FF2B5EF4-FFF2-40B4-BE49-F238E27FC236}">
                <a16:creationId xmlns:a16="http://schemas.microsoft.com/office/drawing/2014/main" id="{5AAB84AD-E7C5-4382-83CE-30191516FED8}"/>
              </a:ext>
            </a:extLst>
          </p:cNvPr>
          <p:cNvSpPr>
            <a:spLocks noChangeShapeType="1"/>
          </p:cNvSpPr>
          <p:nvPr/>
        </p:nvSpPr>
        <p:spPr bwMode="auto">
          <a:xfrm>
            <a:off x="4138507" y="1829858"/>
            <a:ext cx="0" cy="3092449"/>
          </a:xfrm>
          <a:prstGeom prst="line">
            <a:avLst/>
          </a:prstGeom>
          <a:noFill/>
          <a:ln w="28575" cap="flat">
            <a:solidFill>
              <a:srgbClr val="000000"/>
            </a:solidFill>
            <a:prstDash val="sysDash"/>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441" name="Line 139">
            <a:extLst>
              <a:ext uri="{FF2B5EF4-FFF2-40B4-BE49-F238E27FC236}">
                <a16:creationId xmlns:a16="http://schemas.microsoft.com/office/drawing/2014/main" id="{155437FF-CBE2-4F2E-9747-A86346BB6798}"/>
              </a:ext>
            </a:extLst>
          </p:cNvPr>
          <p:cNvSpPr>
            <a:spLocks noChangeShapeType="1"/>
          </p:cNvSpPr>
          <p:nvPr/>
        </p:nvSpPr>
        <p:spPr bwMode="auto">
          <a:xfrm>
            <a:off x="5179907" y="2979210"/>
            <a:ext cx="0" cy="1987551"/>
          </a:xfrm>
          <a:prstGeom prst="line">
            <a:avLst/>
          </a:prstGeom>
          <a:noFill/>
          <a:ln w="28575" cap="flat">
            <a:solidFill>
              <a:srgbClr val="000000"/>
            </a:solidFill>
            <a:prstDash val="sysDash"/>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442" name="Line 140">
            <a:extLst>
              <a:ext uri="{FF2B5EF4-FFF2-40B4-BE49-F238E27FC236}">
                <a16:creationId xmlns:a16="http://schemas.microsoft.com/office/drawing/2014/main" id="{4C947541-83CC-49F3-BE1C-9FD176A6CB7B}"/>
              </a:ext>
            </a:extLst>
          </p:cNvPr>
          <p:cNvSpPr>
            <a:spLocks noChangeShapeType="1"/>
          </p:cNvSpPr>
          <p:nvPr/>
        </p:nvSpPr>
        <p:spPr bwMode="auto">
          <a:xfrm>
            <a:off x="6219190" y="3239559"/>
            <a:ext cx="0" cy="1682751"/>
          </a:xfrm>
          <a:prstGeom prst="line">
            <a:avLst/>
          </a:prstGeom>
          <a:noFill/>
          <a:ln w="28575" cap="flat">
            <a:solidFill>
              <a:srgbClr val="000000"/>
            </a:solidFill>
            <a:prstDash val="sysDash"/>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sp>
        <p:nvSpPr>
          <p:cNvPr id="443" name="Line 141">
            <a:extLst>
              <a:ext uri="{FF2B5EF4-FFF2-40B4-BE49-F238E27FC236}">
                <a16:creationId xmlns:a16="http://schemas.microsoft.com/office/drawing/2014/main" id="{6F37EF35-3996-400E-9B76-C8C9256C6E4D}"/>
              </a:ext>
            </a:extLst>
          </p:cNvPr>
          <p:cNvSpPr>
            <a:spLocks noChangeShapeType="1"/>
          </p:cNvSpPr>
          <p:nvPr/>
        </p:nvSpPr>
        <p:spPr bwMode="auto">
          <a:xfrm>
            <a:off x="7254241" y="3391960"/>
            <a:ext cx="0" cy="1530349"/>
          </a:xfrm>
          <a:prstGeom prst="line">
            <a:avLst/>
          </a:prstGeom>
          <a:noFill/>
          <a:ln w="28575" cap="flat">
            <a:solidFill>
              <a:srgbClr val="000000"/>
            </a:solidFill>
            <a:prstDash val="sysDash"/>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85" eaLnBrk="0" hangingPunct="0">
              <a:defRPr/>
            </a:pPr>
            <a:endParaRPr lang="en-GB" sz="2400" dirty="0">
              <a:solidFill>
                <a:prstClr val="black"/>
              </a:solidFill>
              <a:latin typeface="Calibri" panose="020F0502020204030204" pitchFamily="34" charset="0"/>
              <a:ea typeface="MS PGothic" panose="020B0600070205080204" pitchFamily="34" charset="-128"/>
            </a:endParaRPr>
          </a:p>
        </p:txBody>
      </p:sp>
      <p:grpSp>
        <p:nvGrpSpPr>
          <p:cNvPr id="204" name="Group 7">
            <a:extLst>
              <a:ext uri="{FF2B5EF4-FFF2-40B4-BE49-F238E27FC236}">
                <a16:creationId xmlns:a16="http://schemas.microsoft.com/office/drawing/2014/main" id="{1EC597D1-6E6A-4653-8738-62FFD911AEC5}"/>
              </a:ext>
            </a:extLst>
          </p:cNvPr>
          <p:cNvGrpSpPr>
            <a:grpSpLocks/>
          </p:cNvGrpSpPr>
          <p:nvPr/>
        </p:nvGrpSpPr>
        <p:grpSpPr bwMode="auto">
          <a:xfrm>
            <a:off x="9389569" y="6216652"/>
            <a:ext cx="2488502" cy="447822"/>
            <a:chOff x="9527309" y="3551529"/>
            <a:chExt cx="2488502" cy="448324"/>
          </a:xfrm>
        </p:grpSpPr>
        <p:pic>
          <p:nvPicPr>
            <p:cNvPr id="205" name="Picture 9">
              <a:extLst>
                <a:ext uri="{FF2B5EF4-FFF2-40B4-BE49-F238E27FC236}">
                  <a16:creationId xmlns:a16="http://schemas.microsoft.com/office/drawing/2014/main" id="{C49BF19E-8A68-450B-9742-C525C350895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06" name="Rectangle 8">
              <a:extLst>
                <a:ext uri="{FF2B5EF4-FFF2-40B4-BE49-F238E27FC236}">
                  <a16:creationId xmlns:a16="http://schemas.microsoft.com/office/drawing/2014/main" id="{4F67D219-95EA-47D9-B8FC-D88E8D71B21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400" b="0" i="0" u="none" strike="noStrike" kern="1200" cap="none" spc="0" normalizeH="0" baseline="0" noProof="0" dirty="0">
                <a:ln>
                  <a:noFill/>
                </a:ln>
                <a:solidFill>
                  <a:srgbClr val="FF0000"/>
                </a:solidFill>
                <a:effectLst/>
                <a:uLnTx/>
                <a:uFillTx/>
                <a:latin typeface="Calibri" panose="020F0502020204030204" pitchFamily="34" charset="0"/>
                <a:ea typeface="+mn-ea"/>
                <a:cs typeface="Arial" panose="020B0604020202020204" pitchFamily="34" charset="0"/>
              </a:endParaRPr>
            </a:p>
          </p:txBody>
        </p:sp>
      </p:grpSp>
      <p:sp>
        <p:nvSpPr>
          <p:cNvPr id="207" name="Text Box 15">
            <a:extLst>
              <a:ext uri="{FF2B5EF4-FFF2-40B4-BE49-F238E27FC236}">
                <a16:creationId xmlns:a16="http://schemas.microsoft.com/office/drawing/2014/main" id="{69F331E0-465C-408C-B851-9F3D93E55676}"/>
              </a:ext>
            </a:extLst>
          </p:cNvPr>
          <p:cNvSpPr txBox="1">
            <a:spLocks noChangeArrowheads="1"/>
          </p:cNvSpPr>
          <p:nvPr/>
        </p:nvSpPr>
        <p:spPr bwMode="auto">
          <a:xfrm>
            <a:off x="403226" y="636034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Banerjee. ESMO 2020. Abstr 811MO.</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832172BC-FCF9-4137-88B5-6219C380C575}"/>
              </a:ext>
            </a:extLst>
          </p:cNvPr>
          <p:cNvSpPr>
            <a:spLocks noGrp="1"/>
          </p:cNvSpPr>
          <p:nvPr>
            <p:ph type="title"/>
          </p:nvPr>
        </p:nvSpPr>
        <p:spPr/>
        <p:txBody>
          <a:bodyPr/>
          <a:lstStyle/>
          <a:p>
            <a:r>
              <a:rPr lang="en-US" dirty="0"/>
              <a:t>SOLO1: PFS at 5 Yrs</a:t>
            </a:r>
          </a:p>
        </p:txBody>
      </p:sp>
      <p:sp>
        <p:nvSpPr>
          <p:cNvPr id="3" name="Rectangle 2">
            <a:extLst>
              <a:ext uri="{FF2B5EF4-FFF2-40B4-BE49-F238E27FC236}">
                <a16:creationId xmlns:a16="http://schemas.microsoft.com/office/drawing/2014/main" id="{56EE4C40-900E-45B3-8027-41BA0C9BF83F}"/>
              </a:ext>
            </a:extLst>
          </p:cNvPr>
          <p:cNvSpPr/>
          <p:nvPr/>
        </p:nvSpPr>
        <p:spPr bwMode="auto">
          <a:xfrm>
            <a:off x="9324975" y="2404248"/>
            <a:ext cx="2404182" cy="378113"/>
          </a:xfrm>
          <a:prstGeom prst="rect">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8869595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altLang="en-US" dirty="0"/>
              <a:t>PRIMA: Maintenance Niraparib vs Placebo in Ovarian Cancer at High Risk of Recurrence After 1L Platinum </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721209" y="2859092"/>
            <a:ext cx="2904808"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newly diagnosed, ovarian cancer* with response to 6-9 cycles 1L chemo; high risk of recurrence; neoadjuvant chemo allowed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733)</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1" name="Rectangle 46">
            <a:extLst>
              <a:ext uri="{FF2B5EF4-FFF2-40B4-BE49-F238E27FC236}">
                <a16:creationId xmlns:a16="http://schemas.microsoft.com/office/drawing/2014/main" id="{937A8B82-B1A2-4F68-B7FF-D7788F4B7C74}"/>
              </a:ext>
            </a:extLst>
          </p:cNvPr>
          <p:cNvSpPr>
            <a:spLocks noChangeArrowheads="1"/>
          </p:cNvSpPr>
          <p:nvPr/>
        </p:nvSpPr>
        <p:spPr bwMode="auto">
          <a:xfrm>
            <a:off x="8943791" y="3293714"/>
            <a:ext cx="25384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Treatment for 36 mos </a:t>
            </a:r>
            <a:br>
              <a:rPr kumimoji="0" lang="en-US" alt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 until PD</a:t>
            </a: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4729397" y="2681676"/>
            <a:ext cx="3790950" cy="82295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Niraparib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300 mg QD</a:t>
            </a:r>
            <a:r>
              <a:rPr kumimoji="0" lang="en-US" altLang="en-US" sz="1800" b="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x 28-day cycles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487)</a:t>
            </a: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4729397" y="3787335"/>
            <a:ext cx="3790950" cy="8340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QD x 28-day cycles</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246)</a:t>
            </a:r>
          </a:p>
        </p:txBody>
      </p:sp>
      <p:sp>
        <p:nvSpPr>
          <p:cNvPr id="19466" name="Line 52">
            <a:extLst>
              <a:ext uri="{FF2B5EF4-FFF2-40B4-BE49-F238E27FC236}">
                <a16:creationId xmlns:a16="http://schemas.microsoft.com/office/drawing/2014/main" id="{809AEC4D-D360-4462-B28D-A44E89AF0366}"/>
              </a:ext>
            </a:extLst>
          </p:cNvPr>
          <p:cNvSpPr>
            <a:spLocks noChangeShapeType="1"/>
          </p:cNvSpPr>
          <p:nvPr/>
        </p:nvSpPr>
        <p:spPr bwMode="auto">
          <a:xfrm>
            <a:off x="8621945" y="3631895"/>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3552406" y="3837525"/>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3552406" y="3034102"/>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19" name="Group 7">
            <a:extLst>
              <a:ext uri="{FF2B5EF4-FFF2-40B4-BE49-F238E27FC236}">
                <a16:creationId xmlns:a16="http://schemas.microsoft.com/office/drawing/2014/main" id="{1C71F672-C732-4354-B0A8-68B6F59E7D09}"/>
              </a:ext>
            </a:extLst>
          </p:cNvPr>
          <p:cNvGrpSpPr>
            <a:grpSpLocks/>
          </p:cNvGrpSpPr>
          <p:nvPr/>
        </p:nvGrpSpPr>
        <p:grpSpPr bwMode="auto">
          <a:xfrm>
            <a:off x="9389569" y="6216652"/>
            <a:ext cx="2488502" cy="447822"/>
            <a:chOff x="9527309" y="3551529"/>
            <a:chExt cx="2488502" cy="448324"/>
          </a:xfrm>
        </p:grpSpPr>
        <p:pic>
          <p:nvPicPr>
            <p:cNvPr id="20" name="Picture 9">
              <a:extLst>
                <a:ext uri="{FF2B5EF4-FFF2-40B4-BE49-F238E27FC236}">
                  <a16:creationId xmlns:a16="http://schemas.microsoft.com/office/drawing/2014/main" id="{AAC37539-5F68-4ED9-8188-E6C146B4236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1" name="Rectangle 8">
              <a:extLst>
                <a:ext uri="{FF2B5EF4-FFF2-40B4-BE49-F238E27FC236}">
                  <a16:creationId xmlns:a16="http://schemas.microsoft.com/office/drawing/2014/main" id="{D7A84B76-E893-4798-99CB-43F1343A8F6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7" name="Line 54">
            <a:extLst>
              <a:ext uri="{FF2B5EF4-FFF2-40B4-BE49-F238E27FC236}">
                <a16:creationId xmlns:a16="http://schemas.microsoft.com/office/drawing/2014/main" id="{896E25DD-4F42-4EDA-88A7-EB68BA95F1A3}"/>
              </a:ext>
            </a:extLst>
          </p:cNvPr>
          <p:cNvSpPr>
            <a:spLocks noChangeShapeType="1"/>
          </p:cNvSpPr>
          <p:nvPr/>
        </p:nvSpPr>
        <p:spPr bwMode="auto">
          <a:xfrm>
            <a:off x="3888003" y="2391838"/>
            <a:ext cx="0" cy="57698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 name="Text Box 45">
            <a:extLst>
              <a:ext uri="{FF2B5EF4-FFF2-40B4-BE49-F238E27FC236}">
                <a16:creationId xmlns:a16="http://schemas.microsoft.com/office/drawing/2014/main" id="{735D8BE8-B975-49E8-B933-EEF8A3152816}"/>
              </a:ext>
            </a:extLst>
          </p:cNvPr>
          <p:cNvSpPr txBox="1">
            <a:spLocks noChangeArrowheads="1"/>
          </p:cNvSpPr>
          <p:nvPr/>
        </p:nvSpPr>
        <p:spPr bwMode="auto">
          <a:xfrm>
            <a:off x="1452278" y="1868618"/>
            <a:ext cx="544485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neoadjuvant CT (yes vs no), best response to first platinum (CR vs PR), tissue HRD test (deficient vs proficient/not determined)</a:t>
            </a:r>
            <a:endPar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 name="Content Placeholder 2">
            <a:extLst>
              <a:ext uri="{FF2B5EF4-FFF2-40B4-BE49-F238E27FC236}">
                <a16:creationId xmlns:a16="http://schemas.microsoft.com/office/drawing/2014/main" id="{ED252BF3-38DB-42F2-9508-B7B5675B75FB}"/>
              </a:ext>
            </a:extLst>
          </p:cNvPr>
          <p:cNvSpPr txBox="1">
            <a:spLocks/>
          </p:cNvSpPr>
          <p:nvPr/>
        </p:nvSpPr>
        <p:spPr>
          <a:xfrm>
            <a:off x="604675" y="1510523"/>
            <a:ext cx="10877529" cy="507738"/>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Randomized, double-blind, placebo-controlled phase III trial (active, not recruiting, as of 10/2020)</a:t>
            </a:r>
          </a:p>
        </p:txBody>
      </p:sp>
      <p:sp>
        <p:nvSpPr>
          <p:cNvPr id="23" name="Content Placeholder 2">
            <a:extLst>
              <a:ext uri="{FF2B5EF4-FFF2-40B4-BE49-F238E27FC236}">
                <a16:creationId xmlns:a16="http://schemas.microsoft.com/office/drawing/2014/main" id="{870CFBE1-8831-479E-A448-9832B227E12D}"/>
              </a:ext>
            </a:extLst>
          </p:cNvPr>
          <p:cNvSpPr txBox="1">
            <a:spLocks/>
          </p:cNvSpPr>
          <p:nvPr/>
        </p:nvSpPr>
        <p:spPr>
          <a:xfrm>
            <a:off x="604675" y="5413923"/>
            <a:ext cx="11372985" cy="507738"/>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PFS (HRD+ and overall population)</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OS, PFS2, QoL PROs, safety</a:t>
            </a:r>
          </a:p>
        </p:txBody>
      </p:sp>
      <p:sp>
        <p:nvSpPr>
          <p:cNvPr id="24" name="Text Box 15">
            <a:extLst>
              <a:ext uri="{FF2B5EF4-FFF2-40B4-BE49-F238E27FC236}">
                <a16:creationId xmlns:a16="http://schemas.microsoft.com/office/drawing/2014/main" id="{1DE4DC6B-277D-4F4E-9461-5D0536E4336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Gonzalez-Martin. NEJM. 2019;381:2391. Mirza. ASCO 2020. Abstr 6050.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5" name="Text Box 45">
            <a:extLst>
              <a:ext uri="{FF2B5EF4-FFF2-40B4-BE49-F238E27FC236}">
                <a16:creationId xmlns:a16="http://schemas.microsoft.com/office/drawing/2014/main" id="{705004BF-7BED-4465-890B-6FD799B7CE07}"/>
              </a:ext>
            </a:extLst>
          </p:cNvPr>
          <p:cNvSpPr txBox="1">
            <a:spLocks noChangeArrowheads="1"/>
          </p:cNvSpPr>
          <p:nvPr/>
        </p:nvSpPr>
        <p:spPr bwMode="auto">
          <a:xfrm>
            <a:off x="3392819" y="3454850"/>
            <a:ext cx="14703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Randomized 2:1</a:t>
            </a:r>
            <a:endPar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04276974-340F-4AF2-911E-10B5F0100ACB}"/>
              </a:ext>
            </a:extLst>
          </p:cNvPr>
          <p:cNvSpPr txBox="1"/>
          <p:nvPr/>
        </p:nvSpPr>
        <p:spPr bwMode="auto">
          <a:xfrm>
            <a:off x="721209" y="4380268"/>
            <a:ext cx="313965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*Stage III w/residual tumor after debulking surgery, inoperable stage III disease, or any stage IV disease.</a:t>
            </a:r>
          </a:p>
        </p:txBody>
      </p:sp>
      <p:sp>
        <p:nvSpPr>
          <p:cNvPr id="3" name="TextBox 2">
            <a:extLst>
              <a:ext uri="{FF2B5EF4-FFF2-40B4-BE49-F238E27FC236}">
                <a16:creationId xmlns:a16="http://schemas.microsoft.com/office/drawing/2014/main" id="{0A334E1F-AED9-48D9-A426-23F0280817EE}"/>
              </a:ext>
            </a:extLst>
          </p:cNvPr>
          <p:cNvSpPr txBox="1"/>
          <p:nvPr/>
        </p:nvSpPr>
        <p:spPr bwMode="auto">
          <a:xfrm>
            <a:off x="4473610" y="4683514"/>
            <a:ext cx="51133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†Dosing amended in November 2017 to 200 mg QD if </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&lt; 77 kg body weight, platelets &lt; 150,000/mm</a:t>
            </a:r>
            <a:r>
              <a:rPr lang="en-US" sz="1600" b="0" baseline="30000" dirty="0">
                <a:solidFill>
                  <a:schemeClr val="bg1"/>
                </a:solidFill>
                <a:latin typeface="Calibri" panose="020F0502020204030204" pitchFamily="34" charset="0"/>
              </a:rPr>
              <a:t>3</a:t>
            </a:r>
            <a:r>
              <a:rPr lang="en-US" sz="1600" b="0" dirty="0">
                <a:solidFill>
                  <a:schemeClr val="bg1"/>
                </a:solidFill>
                <a:latin typeface="Calibri" panose="020F0502020204030204" pitchFamily="34" charset="0"/>
              </a:rPr>
              <a:t>, or both.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altLang="en-US" dirty="0"/>
              <a:t>PRIMA: Baseline Characteristics</a:t>
            </a:r>
          </a:p>
        </p:txBody>
      </p:sp>
      <p:grpSp>
        <p:nvGrpSpPr>
          <p:cNvPr id="19" name="Group 7">
            <a:extLst>
              <a:ext uri="{FF2B5EF4-FFF2-40B4-BE49-F238E27FC236}">
                <a16:creationId xmlns:a16="http://schemas.microsoft.com/office/drawing/2014/main" id="{1C71F672-C732-4354-B0A8-68B6F59E7D09}"/>
              </a:ext>
            </a:extLst>
          </p:cNvPr>
          <p:cNvGrpSpPr>
            <a:grpSpLocks/>
          </p:cNvGrpSpPr>
          <p:nvPr/>
        </p:nvGrpSpPr>
        <p:grpSpPr bwMode="auto">
          <a:xfrm>
            <a:off x="9389569" y="6216652"/>
            <a:ext cx="2488502" cy="447822"/>
            <a:chOff x="9527309" y="3551529"/>
            <a:chExt cx="2488502" cy="448324"/>
          </a:xfrm>
        </p:grpSpPr>
        <p:pic>
          <p:nvPicPr>
            <p:cNvPr id="20" name="Picture 9">
              <a:extLst>
                <a:ext uri="{FF2B5EF4-FFF2-40B4-BE49-F238E27FC236}">
                  <a16:creationId xmlns:a16="http://schemas.microsoft.com/office/drawing/2014/main" id="{AAC37539-5F68-4ED9-8188-E6C146B4236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1" name="Rectangle 8">
              <a:extLst>
                <a:ext uri="{FF2B5EF4-FFF2-40B4-BE49-F238E27FC236}">
                  <a16:creationId xmlns:a16="http://schemas.microsoft.com/office/drawing/2014/main" id="{D7A84B76-E893-4798-99CB-43F1343A8F6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24" name="Text Box 15">
            <a:extLst>
              <a:ext uri="{FF2B5EF4-FFF2-40B4-BE49-F238E27FC236}">
                <a16:creationId xmlns:a16="http://schemas.microsoft.com/office/drawing/2014/main" id="{1DE4DC6B-277D-4F4E-9461-5D0536E4336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Gonzalez-Martin. NEJM. 2019;381:2391.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4" name="Group 32">
            <a:extLst>
              <a:ext uri="{FF2B5EF4-FFF2-40B4-BE49-F238E27FC236}">
                <a16:creationId xmlns:a16="http://schemas.microsoft.com/office/drawing/2014/main" id="{3E7743AF-2DF5-4D03-8A0D-741753DB0984}"/>
              </a:ext>
            </a:extLst>
          </p:cNvPr>
          <p:cNvGraphicFramePr>
            <a:graphicFrameLocks noGrp="1"/>
          </p:cNvGraphicFramePr>
          <p:nvPr>
            <p:extLst>
              <p:ext uri="{D42A27DB-BD31-4B8C-83A1-F6EECF244321}">
                <p14:modId xmlns:p14="http://schemas.microsoft.com/office/powerpoint/2010/main" val="107640621"/>
              </p:ext>
            </p:extLst>
          </p:nvPr>
        </p:nvGraphicFramePr>
        <p:xfrm>
          <a:off x="495300" y="1600200"/>
          <a:ext cx="7272388" cy="4675776"/>
        </p:xfrm>
        <a:graphic>
          <a:graphicData uri="http://schemas.openxmlformats.org/drawingml/2006/table">
            <a:tbl>
              <a:tblPr/>
              <a:tblGrid>
                <a:gridCol w="2586382">
                  <a:extLst>
                    <a:ext uri="{9D8B030D-6E8A-4147-A177-3AD203B41FA5}">
                      <a16:colId xmlns:a16="http://schemas.microsoft.com/office/drawing/2014/main" val="2570165244"/>
                    </a:ext>
                  </a:extLst>
                </a:gridCol>
                <a:gridCol w="2235335">
                  <a:extLst>
                    <a:ext uri="{9D8B030D-6E8A-4147-A177-3AD203B41FA5}">
                      <a16:colId xmlns:a16="http://schemas.microsoft.com/office/drawing/2014/main" val="20001"/>
                    </a:ext>
                  </a:extLst>
                </a:gridCol>
                <a:gridCol w="2450671">
                  <a:extLst>
                    <a:ext uri="{9D8B030D-6E8A-4147-A177-3AD203B41FA5}">
                      <a16:colId xmlns:a16="http://schemas.microsoft.com/office/drawing/2014/main" val="20002"/>
                    </a:ext>
                  </a:extLst>
                </a:gridCol>
              </a:tblGrid>
              <a:tr h="255739">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Niraparib (n = 487)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Placebo (n = 246)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255739">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yrs (range)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62 (32-85)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62 (33-88)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55739">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0/1,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69.2/30.8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70.7/29.3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55739">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Stage at diagnosis,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21981908"/>
                  </a:ext>
                </a:extLst>
              </a:tr>
              <a:tr h="553312">
                <a:tc>
                  <a:txBody>
                    <a:bodyPr/>
                    <a:lstStyle/>
                    <a:p>
                      <a:pPr marL="285750" marR="0" lvl="0" indent="-28575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III</a:t>
                      </a:r>
                    </a:p>
                    <a:p>
                      <a:pPr marL="285750" marR="0" lvl="0" indent="-28575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IV</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65.3</a:t>
                      </a:r>
                    </a:p>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64.2</a:t>
                      </a:r>
                    </a:p>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79452500"/>
                  </a:ext>
                </a:extLst>
              </a:tr>
              <a:tr h="44172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Arial" panose="020B0604020202020204" pitchFamily="34" charset="0"/>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adjuvant chemotherapy,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0591704"/>
                  </a:ext>
                </a:extLst>
              </a:tr>
              <a:tr h="553312">
                <a:tc>
                  <a:txBody>
                    <a:bodyPr/>
                    <a:lstStyle/>
                    <a:p>
                      <a:pPr marL="285750" marR="0" lvl="0" indent="-28575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Yes</a:t>
                      </a:r>
                    </a:p>
                    <a:p>
                      <a:pPr marL="285750" marR="0" lvl="0" indent="-28575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66.1</a:t>
                      </a:r>
                    </a:p>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67.9</a:t>
                      </a:r>
                    </a:p>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32768262"/>
                  </a:ext>
                </a:extLst>
              </a:tr>
              <a:tr h="44172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Best response to platinum chemotherapy,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64618669"/>
                  </a:ext>
                </a:extLst>
              </a:tr>
              <a:tr h="553312">
                <a:tc>
                  <a:txBody>
                    <a:bodyPr/>
                    <a:lstStyle/>
                    <a:p>
                      <a:pPr marL="285750" marR="0" lvl="0" indent="-28575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a:t>
                      </a:r>
                    </a:p>
                    <a:p>
                      <a:pPr marL="285750" marR="0" lvl="0" indent="-28575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69.2</a:t>
                      </a:r>
                    </a:p>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70.0</a:t>
                      </a:r>
                    </a:p>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19132901"/>
                  </a:ext>
                </a:extLst>
              </a:tr>
            </a:tbl>
          </a:graphicData>
        </a:graphic>
      </p:graphicFrame>
      <p:sp>
        <p:nvSpPr>
          <p:cNvPr id="5" name="TextBox 4">
            <a:extLst>
              <a:ext uri="{FF2B5EF4-FFF2-40B4-BE49-F238E27FC236}">
                <a16:creationId xmlns:a16="http://schemas.microsoft.com/office/drawing/2014/main" id="{C40E138C-FA82-4015-8287-80B166838E29}"/>
              </a:ext>
            </a:extLst>
          </p:cNvPr>
          <p:cNvSpPr txBox="1"/>
          <p:nvPr/>
        </p:nvSpPr>
        <p:spPr bwMode="auto">
          <a:xfrm>
            <a:off x="7972410" y="1472058"/>
            <a:ext cx="3792537" cy="3708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342900" indent="-342900" algn="l">
              <a:lnSpc>
                <a:spcPct val="100000"/>
              </a:lnSpc>
              <a:spcBef>
                <a:spcPct val="50000"/>
              </a:spcBef>
              <a:spcAft>
                <a:spcPct val="0"/>
              </a:spcAft>
              <a:buClrTx/>
              <a:buFont typeface="Wingdings" panose="05000000000000000000" pitchFamily="2" charset="2"/>
              <a:buChar char="§"/>
            </a:pPr>
            <a:r>
              <a:rPr lang="en-US" sz="2400" b="0" dirty="0">
                <a:solidFill>
                  <a:schemeClr val="bg1"/>
                </a:solidFill>
                <a:latin typeface="Calibri" panose="020F0502020204030204" pitchFamily="34" charset="0"/>
              </a:rPr>
              <a:t>PRIMA included patients with a poor prognosis</a:t>
            </a:r>
          </a:p>
          <a:p>
            <a:pPr marL="952391" lvl="1" indent="-342900">
              <a:spcBef>
                <a:spcPct val="50000"/>
              </a:spcBef>
              <a:buFont typeface="Calibri" panose="020F0502020204030204" pitchFamily="34" charset="0"/>
              <a:buChar char="–"/>
            </a:pPr>
            <a:r>
              <a:rPr lang="en-US" sz="2200" b="0" dirty="0">
                <a:solidFill>
                  <a:schemeClr val="bg1"/>
                </a:solidFill>
                <a:latin typeface="Calibri" panose="020F0502020204030204" pitchFamily="34" charset="0"/>
              </a:rPr>
              <a:t>Residual disease after primary debulking surgery: 85%</a:t>
            </a:r>
          </a:p>
          <a:p>
            <a:pPr marL="952391" lvl="1" indent="-342900">
              <a:spcBef>
                <a:spcPct val="50000"/>
              </a:spcBef>
              <a:buFont typeface="Calibri" panose="020F0502020204030204" pitchFamily="34" charset="0"/>
              <a:buChar char="–"/>
            </a:pPr>
            <a:r>
              <a:rPr lang="en-US" sz="2200" b="0" dirty="0">
                <a:solidFill>
                  <a:schemeClr val="bg1"/>
                </a:solidFill>
                <a:latin typeface="Calibri" panose="020F0502020204030204" pitchFamily="34" charset="0"/>
              </a:rPr>
              <a:t>Stage IV disease: 35%</a:t>
            </a:r>
          </a:p>
          <a:p>
            <a:pPr marL="952391" lvl="1" indent="-342900">
              <a:spcBef>
                <a:spcPct val="50000"/>
              </a:spcBef>
              <a:buFont typeface="Calibri" panose="020F0502020204030204" pitchFamily="34" charset="0"/>
              <a:buChar char="–"/>
            </a:pPr>
            <a:r>
              <a:rPr lang="en-US" sz="2200" b="0" dirty="0">
                <a:solidFill>
                  <a:schemeClr val="bg1"/>
                </a:solidFill>
                <a:latin typeface="Calibri" panose="020F0502020204030204" pitchFamily="34" charset="0"/>
              </a:rPr>
              <a:t>PR to first-line platinum chemotherapy: 31%</a:t>
            </a:r>
          </a:p>
        </p:txBody>
      </p:sp>
    </p:spTree>
    <p:extLst>
      <p:ext uri="{BB962C8B-B14F-4D97-AF65-F5344CB8AC3E}">
        <p14:creationId xmlns:p14="http://schemas.microsoft.com/office/powerpoint/2010/main" val="11578418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0891B-0C40-4A92-B216-3F7212D4316C}"/>
              </a:ext>
            </a:extLst>
          </p:cNvPr>
          <p:cNvSpPr>
            <a:spLocks noGrp="1"/>
          </p:cNvSpPr>
          <p:nvPr>
            <p:ph type="title"/>
          </p:nvPr>
        </p:nvSpPr>
        <p:spPr/>
        <p:txBody>
          <a:bodyPr/>
          <a:lstStyle/>
          <a:p>
            <a:r>
              <a:rPr lang="en-US" dirty="0"/>
              <a:t>Testing for HR Status in Ovarian Cancer: </a:t>
            </a:r>
            <a:br>
              <a:rPr lang="en-US" dirty="0"/>
            </a:br>
            <a:r>
              <a:rPr lang="en-US" i="1" dirty="0"/>
              <a:t>BRCA</a:t>
            </a:r>
            <a:r>
              <a:rPr lang="en-US" dirty="0"/>
              <a:t> Mutations, Genomic Instability</a:t>
            </a:r>
          </a:p>
        </p:txBody>
      </p:sp>
      <p:sp>
        <p:nvSpPr>
          <p:cNvPr id="3" name="TextBox 2">
            <a:extLst>
              <a:ext uri="{FF2B5EF4-FFF2-40B4-BE49-F238E27FC236}">
                <a16:creationId xmlns:a16="http://schemas.microsoft.com/office/drawing/2014/main" id="{24B8E2E9-7A7C-40E3-85E5-8DBC609EB41D}"/>
              </a:ext>
            </a:extLst>
          </p:cNvPr>
          <p:cNvSpPr txBox="1"/>
          <p:nvPr/>
        </p:nvSpPr>
        <p:spPr bwMode="auto">
          <a:xfrm>
            <a:off x="609759" y="1471350"/>
            <a:ext cx="108583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342900" indent="-342900" algn="l">
              <a:lnSpc>
                <a:spcPct val="100000"/>
              </a:lnSpc>
              <a:spcBef>
                <a:spcPct val="50000"/>
              </a:spcBef>
              <a:spcAft>
                <a:spcPct val="0"/>
              </a:spcAft>
              <a:buClrTx/>
              <a:buFont typeface="Wingdings" panose="05000000000000000000" pitchFamily="2" charset="2"/>
              <a:buChar char="§"/>
            </a:pPr>
            <a:r>
              <a:rPr lang="en-US" sz="2400" b="0" dirty="0">
                <a:solidFill>
                  <a:schemeClr val="bg1"/>
                </a:solidFill>
                <a:latin typeface="Calibri" panose="020F0502020204030204" pitchFamily="34" charset="0"/>
              </a:rPr>
              <a:t>Both PRIMA and PAOLA-1 studies determined HR status using Myriad myChoice companion diagnostic test</a:t>
            </a:r>
          </a:p>
        </p:txBody>
      </p:sp>
      <p:sp>
        <p:nvSpPr>
          <p:cNvPr id="4" name="Rectangle: Rounded Corners 3">
            <a:extLst>
              <a:ext uri="{FF2B5EF4-FFF2-40B4-BE49-F238E27FC236}">
                <a16:creationId xmlns:a16="http://schemas.microsoft.com/office/drawing/2014/main" id="{0864BFCD-8909-4ACB-B686-F80C9E22FA38}"/>
              </a:ext>
            </a:extLst>
          </p:cNvPr>
          <p:cNvSpPr/>
          <p:nvPr/>
        </p:nvSpPr>
        <p:spPr>
          <a:xfrm>
            <a:off x="2166077" y="2692683"/>
            <a:ext cx="1895639" cy="745452"/>
          </a:xfrm>
          <a:prstGeom prst="roundRect">
            <a:avLst>
              <a:gd name="adj" fmla="val 0"/>
            </a:avLst>
          </a:prstGeom>
          <a:solidFill>
            <a:schemeClr val="accent3"/>
          </a:solidFill>
          <a:ln w="28575">
            <a:noFill/>
          </a:ln>
        </p:spPr>
        <p:txBody>
          <a:bodyPr wrap="square" lIns="0" tIns="0" rIns="0" bIns="0" rtlCol="0" anchor="ctr" anchorCtr="0">
            <a:noAutofit/>
          </a:bodyPr>
          <a:lstStyle/>
          <a:p>
            <a:pPr algn="ctr" defTabSz="914354" fontAlgn="auto">
              <a:spcBef>
                <a:spcPts val="0"/>
              </a:spcBef>
              <a:spcAft>
                <a:spcPts val="0"/>
              </a:spcAft>
              <a:defRPr/>
            </a:pPr>
            <a:r>
              <a:rPr lang="en-US" b="1" dirty="0">
                <a:solidFill>
                  <a:prstClr val="white"/>
                </a:solidFill>
                <a:latin typeface="Calibri" panose="020F0502020204030204" pitchFamily="34" charset="0"/>
                <a:cs typeface="Calibri" panose="020F0502020204030204" pitchFamily="34" charset="0"/>
              </a:rPr>
              <a:t>myChoice CDx</a:t>
            </a:r>
          </a:p>
        </p:txBody>
      </p:sp>
      <p:sp>
        <p:nvSpPr>
          <p:cNvPr id="5" name="Freeform: Shape 4">
            <a:extLst>
              <a:ext uri="{FF2B5EF4-FFF2-40B4-BE49-F238E27FC236}">
                <a16:creationId xmlns:a16="http://schemas.microsoft.com/office/drawing/2014/main" id="{2FB19626-9211-4C37-A524-1B40DA81376C}"/>
              </a:ext>
            </a:extLst>
          </p:cNvPr>
          <p:cNvSpPr/>
          <p:nvPr/>
        </p:nvSpPr>
        <p:spPr>
          <a:xfrm flipH="1">
            <a:off x="4285446" y="2590769"/>
            <a:ext cx="380875" cy="947107"/>
          </a:xfrm>
          <a:custGeom>
            <a:avLst/>
            <a:gdLst>
              <a:gd name="connsiteX0" fmla="*/ 30480 w 436880"/>
              <a:gd name="connsiteY0" fmla="*/ 0 h 1127760"/>
              <a:gd name="connsiteX1" fmla="*/ 436880 w 436880"/>
              <a:gd name="connsiteY1" fmla="*/ 0 h 1127760"/>
              <a:gd name="connsiteX2" fmla="*/ 436880 w 436880"/>
              <a:gd name="connsiteY2" fmla="*/ 1127760 h 1127760"/>
              <a:gd name="connsiteX3" fmla="*/ 0 w 436880"/>
              <a:gd name="connsiteY3" fmla="*/ 1127760 h 1127760"/>
            </a:gdLst>
            <a:ahLst/>
            <a:cxnLst>
              <a:cxn ang="0">
                <a:pos x="connsiteX0" y="connsiteY0"/>
              </a:cxn>
              <a:cxn ang="0">
                <a:pos x="connsiteX1" y="connsiteY1"/>
              </a:cxn>
              <a:cxn ang="0">
                <a:pos x="connsiteX2" y="connsiteY2"/>
              </a:cxn>
              <a:cxn ang="0">
                <a:pos x="connsiteX3" y="connsiteY3"/>
              </a:cxn>
            </a:cxnLst>
            <a:rect l="l" t="t" r="r" b="b"/>
            <a:pathLst>
              <a:path w="436880" h="1127760">
                <a:moveTo>
                  <a:pt x="30480" y="0"/>
                </a:moveTo>
                <a:lnTo>
                  <a:pt x="436880" y="0"/>
                </a:lnTo>
                <a:lnTo>
                  <a:pt x="436880" y="1127760"/>
                </a:lnTo>
                <a:lnTo>
                  <a:pt x="0" y="1127760"/>
                </a:lnTo>
              </a:path>
            </a:pathLst>
          </a:custGeom>
          <a:no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54" fontAlgn="auto">
              <a:spcBef>
                <a:spcPts val="0"/>
              </a:spcBef>
              <a:spcAft>
                <a:spcPts val="0"/>
              </a:spcAft>
              <a:defRPr/>
            </a:pPr>
            <a:endParaRPr lang="en-US" sz="1351" dirty="0">
              <a:solidFill>
                <a:prstClr val="white"/>
              </a:solidFill>
              <a:latin typeface="Arial Nova"/>
            </a:endParaRPr>
          </a:p>
        </p:txBody>
      </p:sp>
      <p:sp>
        <p:nvSpPr>
          <p:cNvPr id="6" name="Freeform: Shape 5">
            <a:extLst>
              <a:ext uri="{FF2B5EF4-FFF2-40B4-BE49-F238E27FC236}">
                <a16:creationId xmlns:a16="http://schemas.microsoft.com/office/drawing/2014/main" id="{D4143AF1-89EB-4F06-95C4-05156BFA0403}"/>
              </a:ext>
            </a:extLst>
          </p:cNvPr>
          <p:cNvSpPr/>
          <p:nvPr/>
        </p:nvSpPr>
        <p:spPr>
          <a:xfrm>
            <a:off x="7128387" y="2602232"/>
            <a:ext cx="384048" cy="924181"/>
          </a:xfrm>
          <a:custGeom>
            <a:avLst/>
            <a:gdLst>
              <a:gd name="connsiteX0" fmla="*/ 30480 w 436880"/>
              <a:gd name="connsiteY0" fmla="*/ 0 h 1127760"/>
              <a:gd name="connsiteX1" fmla="*/ 436880 w 436880"/>
              <a:gd name="connsiteY1" fmla="*/ 0 h 1127760"/>
              <a:gd name="connsiteX2" fmla="*/ 436880 w 436880"/>
              <a:gd name="connsiteY2" fmla="*/ 1127760 h 1127760"/>
              <a:gd name="connsiteX3" fmla="*/ 0 w 436880"/>
              <a:gd name="connsiteY3" fmla="*/ 1127760 h 1127760"/>
            </a:gdLst>
            <a:ahLst/>
            <a:cxnLst>
              <a:cxn ang="0">
                <a:pos x="connsiteX0" y="connsiteY0"/>
              </a:cxn>
              <a:cxn ang="0">
                <a:pos x="connsiteX1" y="connsiteY1"/>
              </a:cxn>
              <a:cxn ang="0">
                <a:pos x="connsiteX2" y="connsiteY2"/>
              </a:cxn>
              <a:cxn ang="0">
                <a:pos x="connsiteX3" y="connsiteY3"/>
              </a:cxn>
            </a:cxnLst>
            <a:rect l="l" t="t" r="r" b="b"/>
            <a:pathLst>
              <a:path w="436880" h="1127760">
                <a:moveTo>
                  <a:pt x="30480" y="0"/>
                </a:moveTo>
                <a:lnTo>
                  <a:pt x="436880" y="0"/>
                </a:lnTo>
                <a:lnTo>
                  <a:pt x="436880" y="1127760"/>
                </a:lnTo>
                <a:lnTo>
                  <a:pt x="0" y="1127760"/>
                </a:lnTo>
              </a:path>
            </a:pathLst>
          </a:custGeom>
          <a:no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54" fontAlgn="auto">
              <a:spcBef>
                <a:spcPts val="0"/>
              </a:spcBef>
              <a:spcAft>
                <a:spcPts val="0"/>
              </a:spcAft>
              <a:defRPr/>
            </a:pPr>
            <a:endParaRPr lang="en-US" sz="1351" dirty="0">
              <a:solidFill>
                <a:prstClr val="white"/>
              </a:solidFill>
              <a:latin typeface="Arial Nova"/>
            </a:endParaRPr>
          </a:p>
        </p:txBody>
      </p:sp>
      <p:sp>
        <p:nvSpPr>
          <p:cNvPr id="7" name="Rectangle: Rounded Corners 6">
            <a:extLst>
              <a:ext uri="{FF2B5EF4-FFF2-40B4-BE49-F238E27FC236}">
                <a16:creationId xmlns:a16="http://schemas.microsoft.com/office/drawing/2014/main" id="{9D1A5749-2E4C-49C6-A767-78EFF1A8AB91}"/>
              </a:ext>
            </a:extLst>
          </p:cNvPr>
          <p:cNvSpPr/>
          <p:nvPr/>
        </p:nvSpPr>
        <p:spPr>
          <a:xfrm>
            <a:off x="4597227" y="3158553"/>
            <a:ext cx="2632760" cy="914400"/>
          </a:xfrm>
          <a:prstGeom prst="roundRect">
            <a:avLst>
              <a:gd name="adj" fmla="val 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54" fontAlgn="auto">
              <a:spcBef>
                <a:spcPts val="0"/>
              </a:spcBef>
              <a:spcAft>
                <a:spcPts val="0"/>
              </a:spcAft>
              <a:defRPr/>
            </a:pPr>
            <a:endParaRPr lang="en-US" sz="1351" dirty="0">
              <a:solidFill>
                <a:prstClr val="white"/>
              </a:solidFill>
              <a:latin typeface="Arial Nova"/>
            </a:endParaRPr>
          </a:p>
        </p:txBody>
      </p:sp>
      <p:sp>
        <p:nvSpPr>
          <p:cNvPr id="8" name="Rectangle: Rounded Corners 7">
            <a:extLst>
              <a:ext uri="{FF2B5EF4-FFF2-40B4-BE49-F238E27FC236}">
                <a16:creationId xmlns:a16="http://schemas.microsoft.com/office/drawing/2014/main" id="{2DE5B8BC-7514-415E-958B-4ADAEF5C34EA}"/>
              </a:ext>
            </a:extLst>
          </p:cNvPr>
          <p:cNvSpPr/>
          <p:nvPr/>
        </p:nvSpPr>
        <p:spPr>
          <a:xfrm>
            <a:off x="4597227" y="2354998"/>
            <a:ext cx="2632760" cy="665505"/>
          </a:xfrm>
          <a:prstGeom prst="roundRect">
            <a:avLst>
              <a:gd name="adj" fmla="val 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54" fontAlgn="auto">
              <a:spcBef>
                <a:spcPts val="0"/>
              </a:spcBef>
              <a:spcAft>
                <a:spcPts val="0"/>
              </a:spcAft>
              <a:defRPr/>
            </a:pPr>
            <a:endParaRPr lang="en-US" sz="1351" dirty="0">
              <a:solidFill>
                <a:prstClr val="white"/>
              </a:solidFill>
              <a:latin typeface="Arial Nova"/>
            </a:endParaRPr>
          </a:p>
        </p:txBody>
      </p:sp>
      <p:sp>
        <p:nvSpPr>
          <p:cNvPr id="9" name="TextBox 8">
            <a:extLst>
              <a:ext uri="{FF2B5EF4-FFF2-40B4-BE49-F238E27FC236}">
                <a16:creationId xmlns:a16="http://schemas.microsoft.com/office/drawing/2014/main" id="{D60462A1-87EF-411D-934C-3FE7CA2CB621}"/>
              </a:ext>
            </a:extLst>
          </p:cNvPr>
          <p:cNvSpPr txBox="1"/>
          <p:nvPr/>
        </p:nvSpPr>
        <p:spPr>
          <a:xfrm>
            <a:off x="4597227" y="2484031"/>
            <a:ext cx="2632760" cy="369332"/>
          </a:xfrm>
          <a:prstGeom prst="rect">
            <a:avLst/>
          </a:prstGeom>
          <a:noFill/>
        </p:spPr>
        <p:txBody>
          <a:bodyPr wrap="square" rtlCol="0">
            <a:spAutoFit/>
          </a:bodyPr>
          <a:lstStyle/>
          <a:p>
            <a:pPr algn="ctr" defTabSz="914354" fontAlgn="auto">
              <a:spcBef>
                <a:spcPts val="0"/>
              </a:spcBef>
              <a:spcAft>
                <a:spcPts val="0"/>
              </a:spcAft>
              <a:defRPr/>
            </a:pPr>
            <a:r>
              <a:rPr lang="en-US" b="1" dirty="0">
                <a:solidFill>
                  <a:srgbClr val="44546A"/>
                </a:solidFill>
                <a:latin typeface="Calibri" panose="020F0502020204030204" pitchFamily="34" charset="0"/>
                <a:cs typeface="Calibri" panose="020F0502020204030204" pitchFamily="34" charset="0"/>
              </a:rPr>
              <a:t>Tumor</a:t>
            </a:r>
            <a:r>
              <a:rPr lang="en-US" b="1" i="1" dirty="0">
                <a:solidFill>
                  <a:srgbClr val="44546A"/>
                </a:solidFill>
                <a:latin typeface="Calibri" panose="020F0502020204030204" pitchFamily="34" charset="0"/>
                <a:cs typeface="Calibri" panose="020F0502020204030204" pitchFamily="34" charset="0"/>
              </a:rPr>
              <a:t> BRCA </a:t>
            </a:r>
            <a:r>
              <a:rPr lang="en-US" b="1" dirty="0">
                <a:solidFill>
                  <a:srgbClr val="44546A"/>
                </a:solidFill>
                <a:latin typeface="Calibri" panose="020F0502020204030204" pitchFamily="34" charset="0"/>
                <a:cs typeface="Calibri" panose="020F0502020204030204" pitchFamily="34" charset="0"/>
              </a:rPr>
              <a:t>Status</a:t>
            </a:r>
            <a:endParaRPr lang="en-US" b="1" baseline="30000" dirty="0">
              <a:solidFill>
                <a:srgbClr val="44546A"/>
              </a:solidFill>
              <a:highlight>
                <a:srgbClr val="FFFF00"/>
              </a:highlight>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F74FDAEA-695B-4FAF-9D04-B5FCC0D191F0}"/>
              </a:ext>
            </a:extLst>
          </p:cNvPr>
          <p:cNvSpPr txBox="1"/>
          <p:nvPr/>
        </p:nvSpPr>
        <p:spPr>
          <a:xfrm>
            <a:off x="4530623" y="3351590"/>
            <a:ext cx="2765975" cy="646331"/>
          </a:xfrm>
          <a:prstGeom prst="rect">
            <a:avLst/>
          </a:prstGeom>
          <a:noFill/>
        </p:spPr>
        <p:txBody>
          <a:bodyPr wrap="square" rtlCol="0">
            <a:spAutoFit/>
          </a:bodyPr>
          <a:lstStyle/>
          <a:p>
            <a:pPr algn="ctr" defTabSz="914354" fontAlgn="auto">
              <a:spcBef>
                <a:spcPts val="0"/>
              </a:spcBef>
              <a:spcAft>
                <a:spcPts val="0"/>
              </a:spcAft>
              <a:defRPr/>
            </a:pPr>
            <a:r>
              <a:rPr lang="en-US" b="1" dirty="0">
                <a:solidFill>
                  <a:srgbClr val="44546A"/>
                </a:solidFill>
                <a:latin typeface="Calibri" panose="020F0502020204030204" pitchFamily="34" charset="0"/>
                <a:cs typeface="Calibri" panose="020F0502020204030204" pitchFamily="34" charset="0"/>
              </a:rPr>
              <a:t>Genomic Instability Score</a:t>
            </a:r>
            <a:br>
              <a:rPr lang="en-US" b="1" dirty="0">
                <a:solidFill>
                  <a:srgbClr val="44546A"/>
                </a:solidFill>
                <a:latin typeface="Calibri" panose="020F0502020204030204" pitchFamily="34" charset="0"/>
                <a:cs typeface="Calibri" panose="020F0502020204030204" pitchFamily="34" charset="0"/>
              </a:rPr>
            </a:br>
            <a:r>
              <a:rPr lang="en-US" b="1" dirty="0">
                <a:solidFill>
                  <a:srgbClr val="44546A"/>
                </a:solidFill>
                <a:latin typeface="Calibri" panose="020F0502020204030204" pitchFamily="34" charset="0"/>
                <a:cs typeface="Calibri" panose="020F0502020204030204" pitchFamily="34" charset="0"/>
              </a:rPr>
              <a:t>(LOH, TAI, LST)</a:t>
            </a:r>
          </a:p>
        </p:txBody>
      </p:sp>
      <p:sp>
        <p:nvSpPr>
          <p:cNvPr id="11" name="TextBox 10">
            <a:extLst>
              <a:ext uri="{FF2B5EF4-FFF2-40B4-BE49-F238E27FC236}">
                <a16:creationId xmlns:a16="http://schemas.microsoft.com/office/drawing/2014/main" id="{91E7B4AA-E12F-44CD-82D3-A3EADAC7FCD2}"/>
              </a:ext>
            </a:extLst>
          </p:cNvPr>
          <p:cNvSpPr txBox="1"/>
          <p:nvPr/>
        </p:nvSpPr>
        <p:spPr>
          <a:xfrm>
            <a:off x="5676000" y="2858886"/>
            <a:ext cx="440935" cy="440935"/>
          </a:xfrm>
          <a:prstGeom prst="ellipse">
            <a:avLst/>
          </a:prstGeom>
          <a:solidFill>
            <a:schemeClr val="bg1"/>
          </a:solidFill>
          <a:ln w="28575">
            <a:solidFill>
              <a:schemeClr val="tx2"/>
            </a:solidFill>
          </a:ln>
        </p:spPr>
        <p:txBody>
          <a:bodyPr wrap="square" lIns="0" tIns="0" rIns="0" bIns="0" rtlCol="0" anchor="ctr" anchorCtr="0">
            <a:noAutofit/>
          </a:bodyPr>
          <a:lstStyle/>
          <a:p>
            <a:pPr algn="ctr" defTabSz="914354" fontAlgn="auto">
              <a:spcBef>
                <a:spcPts val="0"/>
              </a:spcBef>
              <a:spcAft>
                <a:spcPts val="0"/>
              </a:spcAft>
              <a:defRPr/>
            </a:pPr>
            <a:r>
              <a:rPr lang="en-US" sz="3200" b="1" dirty="0">
                <a:latin typeface="Arial Nova"/>
              </a:rPr>
              <a:t>+</a:t>
            </a:r>
          </a:p>
        </p:txBody>
      </p:sp>
      <p:sp>
        <p:nvSpPr>
          <p:cNvPr id="12" name="Rectangle: Rounded Corners 11">
            <a:extLst>
              <a:ext uri="{FF2B5EF4-FFF2-40B4-BE49-F238E27FC236}">
                <a16:creationId xmlns:a16="http://schemas.microsoft.com/office/drawing/2014/main" id="{11256397-E311-47A1-B71F-5FEE7A7EB847}"/>
              </a:ext>
            </a:extLst>
          </p:cNvPr>
          <p:cNvSpPr/>
          <p:nvPr/>
        </p:nvSpPr>
        <p:spPr>
          <a:xfrm>
            <a:off x="8450252" y="2345394"/>
            <a:ext cx="1895639" cy="1474903"/>
          </a:xfrm>
          <a:prstGeom prst="roundRect">
            <a:avLst>
              <a:gd name="adj" fmla="val 0"/>
            </a:avLst>
          </a:prstGeom>
          <a:solidFill>
            <a:schemeClr val="accent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54" fontAlgn="auto">
              <a:spcBef>
                <a:spcPts val="0"/>
              </a:spcBef>
              <a:spcAft>
                <a:spcPts val="0"/>
              </a:spcAft>
              <a:defRPr/>
            </a:pPr>
            <a:endParaRPr lang="en-US" sz="1351" dirty="0">
              <a:solidFill>
                <a:prstClr val="white"/>
              </a:solidFill>
              <a:latin typeface="Arial Nova"/>
            </a:endParaRPr>
          </a:p>
        </p:txBody>
      </p:sp>
      <p:sp>
        <p:nvSpPr>
          <p:cNvPr id="13" name="TextBox 12">
            <a:extLst>
              <a:ext uri="{FF2B5EF4-FFF2-40B4-BE49-F238E27FC236}">
                <a16:creationId xmlns:a16="http://schemas.microsoft.com/office/drawing/2014/main" id="{E632B0E0-8627-4BEF-A1E3-6B1C13D22B3A}"/>
              </a:ext>
            </a:extLst>
          </p:cNvPr>
          <p:cNvSpPr txBox="1"/>
          <p:nvPr/>
        </p:nvSpPr>
        <p:spPr>
          <a:xfrm>
            <a:off x="8655497" y="2561591"/>
            <a:ext cx="1895639" cy="369332"/>
          </a:xfrm>
          <a:prstGeom prst="rect">
            <a:avLst/>
          </a:prstGeom>
          <a:noFill/>
        </p:spPr>
        <p:txBody>
          <a:bodyPr wrap="square" rtlCol="0">
            <a:spAutoFit/>
          </a:bodyPr>
          <a:lstStyle/>
          <a:p>
            <a:pPr defTabSz="914354" fontAlgn="auto">
              <a:spcBef>
                <a:spcPts val="0"/>
              </a:spcBef>
              <a:spcAft>
                <a:spcPts val="0"/>
              </a:spcAft>
              <a:defRPr/>
            </a:pPr>
            <a:r>
              <a:rPr lang="en-US" b="1" dirty="0">
                <a:solidFill>
                  <a:prstClr val="white"/>
                </a:solidFill>
                <a:latin typeface="Calibri" panose="020F0502020204030204" pitchFamily="34" charset="0"/>
                <a:cs typeface="Calibri" panose="020F0502020204030204" pitchFamily="34" charset="0"/>
              </a:rPr>
              <a:t>HR Status</a:t>
            </a:r>
            <a:endParaRPr lang="en-US" b="1" baseline="30000" dirty="0">
              <a:solidFill>
                <a:prstClr val="white"/>
              </a:solidFill>
              <a:latin typeface="Calibri" panose="020F0502020204030204" pitchFamily="34" charset="0"/>
              <a:cs typeface="Calibri" panose="020F0502020204030204" pitchFamily="34" charset="0"/>
            </a:endParaRPr>
          </a:p>
        </p:txBody>
      </p:sp>
      <p:cxnSp>
        <p:nvCxnSpPr>
          <p:cNvPr id="14" name="Straight Connector 13">
            <a:extLst>
              <a:ext uri="{FF2B5EF4-FFF2-40B4-BE49-F238E27FC236}">
                <a16:creationId xmlns:a16="http://schemas.microsoft.com/office/drawing/2014/main" id="{DAF467D7-6CAA-4376-8043-672B1EC50949}"/>
              </a:ext>
            </a:extLst>
          </p:cNvPr>
          <p:cNvCxnSpPr>
            <a:cxnSpLocks/>
            <a:endCxn id="12" idx="1"/>
          </p:cNvCxnSpPr>
          <p:nvPr/>
        </p:nvCxnSpPr>
        <p:spPr>
          <a:xfrm>
            <a:off x="7518208" y="3082845"/>
            <a:ext cx="932044" cy="1"/>
          </a:xfrm>
          <a:prstGeom prst="line">
            <a:avLst/>
          </a:prstGeom>
          <a:ln w="28575">
            <a:solidFill>
              <a:schemeClr val="bg1"/>
            </a:solidFill>
            <a:miter lim="800000"/>
            <a:tailEnd type="none"/>
          </a:ln>
          <a:effectLst/>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FE4A859B-C95F-409F-87AE-3D09E334A8D8}"/>
              </a:ext>
            </a:extLst>
          </p:cNvPr>
          <p:cNvSpPr txBox="1"/>
          <p:nvPr/>
        </p:nvSpPr>
        <p:spPr>
          <a:xfrm>
            <a:off x="7752397" y="2844471"/>
            <a:ext cx="440935" cy="440935"/>
          </a:xfrm>
          <a:prstGeom prst="ellipse">
            <a:avLst/>
          </a:prstGeom>
          <a:solidFill>
            <a:schemeClr val="bg1"/>
          </a:solidFill>
          <a:ln w="28575">
            <a:solidFill>
              <a:schemeClr val="tx2"/>
            </a:solidFill>
          </a:ln>
        </p:spPr>
        <p:txBody>
          <a:bodyPr wrap="square" lIns="0" tIns="0" rIns="0" bIns="0" rtlCol="0" anchor="ctr" anchorCtr="0">
            <a:noAutofit/>
          </a:bodyPr>
          <a:lstStyle/>
          <a:p>
            <a:pPr algn="ctr" defTabSz="914354" fontAlgn="auto">
              <a:spcBef>
                <a:spcPts val="0"/>
              </a:spcBef>
              <a:spcAft>
                <a:spcPts val="0"/>
              </a:spcAft>
              <a:defRPr/>
            </a:pPr>
            <a:r>
              <a:rPr lang="en-US" sz="3200" b="1" dirty="0">
                <a:latin typeface="Arial Nova"/>
              </a:rPr>
              <a:t>=</a:t>
            </a:r>
          </a:p>
        </p:txBody>
      </p:sp>
      <p:cxnSp>
        <p:nvCxnSpPr>
          <p:cNvPr id="16" name="Straight Connector 15">
            <a:extLst>
              <a:ext uri="{FF2B5EF4-FFF2-40B4-BE49-F238E27FC236}">
                <a16:creationId xmlns:a16="http://schemas.microsoft.com/office/drawing/2014/main" id="{75864C59-FF38-494F-8194-6F2E3DC6ABEC}"/>
              </a:ext>
            </a:extLst>
          </p:cNvPr>
          <p:cNvCxnSpPr>
            <a:cxnSpLocks/>
          </p:cNvCxnSpPr>
          <p:nvPr/>
        </p:nvCxnSpPr>
        <p:spPr>
          <a:xfrm flipH="1">
            <a:off x="4067566" y="3062641"/>
            <a:ext cx="217881" cy="0"/>
          </a:xfrm>
          <a:prstGeom prst="line">
            <a:avLst/>
          </a:prstGeom>
          <a:ln w="28575">
            <a:solidFill>
              <a:schemeClr val="bg1"/>
            </a:solidFill>
            <a:miter lim="800000"/>
            <a:tailEnd type="none"/>
          </a:ln>
          <a:effectLst/>
        </p:spPr>
        <p:style>
          <a:lnRef idx="2">
            <a:schemeClr val="accent1"/>
          </a:lnRef>
          <a:fillRef idx="0">
            <a:schemeClr val="accent1"/>
          </a:fillRef>
          <a:effectRef idx="1">
            <a:schemeClr val="accent1"/>
          </a:effectRef>
          <a:fontRef idx="minor">
            <a:schemeClr val="tx1"/>
          </a:fontRef>
        </p:style>
      </p:cxnSp>
      <p:sp>
        <p:nvSpPr>
          <p:cNvPr id="17" name="Text Placeholder 3">
            <a:extLst>
              <a:ext uri="{FF2B5EF4-FFF2-40B4-BE49-F238E27FC236}">
                <a16:creationId xmlns:a16="http://schemas.microsoft.com/office/drawing/2014/main" id="{D838C236-711E-48E2-B89D-1CB47FEAB4AC}"/>
              </a:ext>
            </a:extLst>
          </p:cNvPr>
          <p:cNvSpPr txBox="1">
            <a:spLocks/>
          </p:cNvSpPr>
          <p:nvPr/>
        </p:nvSpPr>
        <p:spPr>
          <a:xfrm>
            <a:off x="609758" y="5659872"/>
            <a:ext cx="10858342" cy="529163"/>
          </a:xfrm>
          <a:prstGeom prst="rect">
            <a:avLst/>
          </a:prstGeom>
        </p:spPr>
        <p:txBody>
          <a:bodyPr vert="horz" lIns="91440" tIns="45720" rIns="91440" bIns="45720" rtlCol="0">
            <a:noAutofit/>
          </a:bodyPr>
          <a:lstStyle>
            <a:lvl1pPr marL="230188" indent="-230188" algn="l" defTabSz="457200" rtl="0" eaLnBrk="1" latinLnBrk="0" hangingPunct="1">
              <a:spcBef>
                <a:spcPct val="20000"/>
              </a:spcBef>
              <a:buClr>
                <a:schemeClr val="accent1"/>
              </a:buClr>
              <a:buSzPct val="109000"/>
              <a:buFont typeface="Wingdings" charset="2"/>
              <a:buBlip>
                <a:blip r:embed="rId3"/>
              </a:buBlip>
              <a:defRPr lang="en-US" sz="2000" kern="1200">
                <a:solidFill>
                  <a:schemeClr val="tx2"/>
                </a:solidFill>
                <a:latin typeface="+mn-lt"/>
                <a:ea typeface="+mn-ea"/>
                <a:cs typeface="+mn-cs"/>
              </a:defRPr>
            </a:lvl1pPr>
            <a:lvl2pPr marL="515938" indent="-285750" algn="l" defTabSz="457200" rtl="0" eaLnBrk="1" latinLnBrk="0" hangingPunct="1">
              <a:spcBef>
                <a:spcPct val="20000"/>
              </a:spcBef>
              <a:buSzPct val="100000"/>
              <a:buFont typeface="Arial"/>
              <a:buChar char="•"/>
              <a:defRPr lang="en-US" sz="1800" kern="1200">
                <a:solidFill>
                  <a:schemeClr val="tx2"/>
                </a:solidFill>
                <a:latin typeface="+mn-lt"/>
                <a:ea typeface="+mn-ea"/>
                <a:cs typeface="+mn-cs"/>
              </a:defRPr>
            </a:lvl2pPr>
            <a:lvl3pPr marL="795338" indent="-227013" algn="l" defTabSz="457200" rtl="0" eaLnBrk="1" latinLnBrk="0" hangingPunct="1">
              <a:spcBef>
                <a:spcPct val="20000"/>
              </a:spcBef>
              <a:buClr>
                <a:schemeClr val="accent3"/>
              </a:buClr>
              <a:buFont typeface="Lucida Grande"/>
              <a:buChar char="–"/>
              <a:defRPr lang="en-US" sz="1600" kern="1200">
                <a:solidFill>
                  <a:schemeClr val="tx2"/>
                </a:solidFill>
                <a:latin typeface="+mn-lt"/>
                <a:ea typeface="+mn-ea"/>
                <a:cs typeface="+mn-cs"/>
              </a:defRPr>
            </a:lvl3pPr>
            <a:lvl4pPr marL="858838" indent="-238125" algn="l" defTabSz="457200" rtl="0" eaLnBrk="1" latinLnBrk="0" hangingPunct="1">
              <a:spcBef>
                <a:spcPct val="20000"/>
              </a:spcBef>
              <a:buFont typeface="Arial"/>
              <a:buChar char="–"/>
              <a:defRPr lang="en-US" sz="1200" kern="1200">
                <a:solidFill>
                  <a:schemeClr val="tx2"/>
                </a:solidFill>
                <a:latin typeface="+mn-lt"/>
                <a:ea typeface="+mn-ea"/>
                <a:cs typeface="+mn-cs"/>
              </a:defRPr>
            </a:lvl4pPr>
            <a:lvl5pPr marL="1260475" indent="-227013" algn="l" defTabSz="457200" rtl="0" eaLnBrk="1" latinLnBrk="0" hangingPunct="1">
              <a:spcBef>
                <a:spcPct val="20000"/>
              </a:spcBef>
              <a:buFont typeface="Arial"/>
              <a:buChar char="»"/>
              <a:defRPr sz="14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defTabSz="609570" fontAlgn="auto">
              <a:spcAft>
                <a:spcPts val="0"/>
              </a:spcAft>
              <a:buClrTx/>
              <a:buFont typeface="Wingdings" panose="05000000000000000000" pitchFamily="2" charset="2"/>
              <a:buChar char="§"/>
              <a:defRPr/>
            </a:pPr>
            <a:r>
              <a:rPr lang="en-US" sz="2400" dirty="0">
                <a:solidFill>
                  <a:schemeClr val="bg1"/>
                </a:solidFill>
                <a:latin typeface="Calibri" panose="020F0502020204030204" pitchFamily="34" charset="0"/>
              </a:rPr>
              <a:t>Tumors considered HRD if myChoice CDx identified tBRCA+ and/or GIS ≥ 42 </a:t>
            </a:r>
          </a:p>
        </p:txBody>
      </p:sp>
      <p:sp>
        <p:nvSpPr>
          <p:cNvPr id="23" name="Title 1">
            <a:extLst>
              <a:ext uri="{FF2B5EF4-FFF2-40B4-BE49-F238E27FC236}">
                <a16:creationId xmlns:a16="http://schemas.microsoft.com/office/drawing/2014/main" id="{CF595A13-2645-4D89-AC00-584AF9E7CFE8}"/>
              </a:ext>
            </a:extLst>
          </p:cNvPr>
          <p:cNvSpPr txBox="1">
            <a:spLocks/>
          </p:cNvSpPr>
          <p:nvPr/>
        </p:nvSpPr>
        <p:spPr>
          <a:xfrm>
            <a:off x="8579602" y="3047512"/>
            <a:ext cx="1856867" cy="669205"/>
          </a:xfrm>
          <a:prstGeom prst="rect">
            <a:avLst/>
          </a:prstGeom>
        </p:spPr>
        <p:txBody>
          <a:bodyPr vert="horz" lIns="121920" tIns="60960" rIns="121920" bIns="60960" rtlCol="0" anchor="t">
            <a:noAutofit/>
          </a:bodyPr>
          <a:lstStyle>
            <a:lvl1pPr algn="ctr" defTabSz="685800" rtl="0" eaLnBrk="1" latinLnBrk="0" hangingPunct="1">
              <a:lnSpc>
                <a:spcPct val="85000"/>
              </a:lnSpc>
              <a:spcBef>
                <a:spcPct val="0"/>
              </a:spcBef>
              <a:buNone/>
              <a:defRPr sz="3000" b="1" kern="1200">
                <a:solidFill>
                  <a:schemeClr val="tx2"/>
                </a:solidFill>
                <a:latin typeface="Arial" panose="020B0604020202020204" pitchFamily="34" charset="0"/>
                <a:ea typeface="+mj-ea"/>
                <a:cs typeface="Arial" panose="020B0604020202020204" pitchFamily="34" charset="0"/>
              </a:defRPr>
            </a:lvl1pPr>
          </a:lstStyle>
          <a:p>
            <a:pPr algn="l">
              <a:spcAft>
                <a:spcPts val="800"/>
              </a:spcAft>
            </a:pPr>
            <a:r>
              <a:rPr lang="en-US" sz="2400" dirty="0">
                <a:solidFill>
                  <a:srgbClr val="F68B35"/>
                </a:solidFill>
                <a:latin typeface="Calibri" panose="020F0502020204030204" pitchFamily="34" charset="0"/>
                <a:cs typeface="Calibri" panose="020F0502020204030204" pitchFamily="34" charset="0"/>
              </a:rPr>
              <a:t>myChoice Score</a:t>
            </a:r>
          </a:p>
        </p:txBody>
      </p:sp>
      <p:grpSp>
        <p:nvGrpSpPr>
          <p:cNvPr id="24" name="Group 7">
            <a:extLst>
              <a:ext uri="{FF2B5EF4-FFF2-40B4-BE49-F238E27FC236}">
                <a16:creationId xmlns:a16="http://schemas.microsoft.com/office/drawing/2014/main" id="{2BD1428A-1948-4CC0-9D72-2C5D43BA6F99}"/>
              </a:ext>
            </a:extLst>
          </p:cNvPr>
          <p:cNvGrpSpPr>
            <a:grpSpLocks/>
          </p:cNvGrpSpPr>
          <p:nvPr/>
        </p:nvGrpSpPr>
        <p:grpSpPr bwMode="auto">
          <a:xfrm>
            <a:off x="9389569" y="6216652"/>
            <a:ext cx="2488502" cy="447822"/>
            <a:chOff x="9527309" y="3551529"/>
            <a:chExt cx="2488502" cy="448324"/>
          </a:xfrm>
        </p:grpSpPr>
        <p:pic>
          <p:nvPicPr>
            <p:cNvPr id="25" name="Picture 9">
              <a:extLst>
                <a:ext uri="{FF2B5EF4-FFF2-40B4-BE49-F238E27FC236}">
                  <a16:creationId xmlns:a16="http://schemas.microsoft.com/office/drawing/2014/main" id="{ACD9E3DB-7B81-4663-84CC-706B80D5E938}"/>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6" name="Rectangle 8">
              <a:extLst>
                <a:ext uri="{FF2B5EF4-FFF2-40B4-BE49-F238E27FC236}">
                  <a16:creationId xmlns:a16="http://schemas.microsoft.com/office/drawing/2014/main" id="{26F787CB-B5DD-4079-BA65-BC0DE7CCD3A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27" name="Text Box 11">
            <a:extLst>
              <a:ext uri="{FF2B5EF4-FFF2-40B4-BE49-F238E27FC236}">
                <a16:creationId xmlns:a16="http://schemas.microsoft.com/office/drawing/2014/main" id="{45D071C3-7B3E-49CD-827E-406BDAF55989}"/>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Niraparib PI. </a:t>
            </a:r>
          </a:p>
        </p:txBody>
      </p:sp>
      <p:grpSp>
        <p:nvGrpSpPr>
          <p:cNvPr id="87" name="Group 86">
            <a:extLst>
              <a:ext uri="{FF2B5EF4-FFF2-40B4-BE49-F238E27FC236}">
                <a16:creationId xmlns:a16="http://schemas.microsoft.com/office/drawing/2014/main" id="{0321C411-303F-4F0C-8CAE-7343D1C86654}"/>
              </a:ext>
            </a:extLst>
          </p:cNvPr>
          <p:cNvGrpSpPr/>
          <p:nvPr/>
        </p:nvGrpSpPr>
        <p:grpSpPr>
          <a:xfrm>
            <a:off x="2966936" y="4302573"/>
            <a:ext cx="2011159" cy="907861"/>
            <a:chOff x="2966936" y="4302573"/>
            <a:chExt cx="2011159" cy="907861"/>
          </a:xfrm>
        </p:grpSpPr>
        <p:sp>
          <p:nvSpPr>
            <p:cNvPr id="20" name="Content Placeholder 2">
              <a:extLst>
                <a:ext uri="{FF2B5EF4-FFF2-40B4-BE49-F238E27FC236}">
                  <a16:creationId xmlns:a16="http://schemas.microsoft.com/office/drawing/2014/main" id="{33F64950-CA82-48F3-A1B9-D13CC522257D}"/>
                </a:ext>
              </a:extLst>
            </p:cNvPr>
            <p:cNvSpPr txBox="1">
              <a:spLocks/>
            </p:cNvSpPr>
            <p:nvPr/>
          </p:nvSpPr>
          <p:spPr>
            <a:xfrm>
              <a:off x="2966936" y="4938101"/>
              <a:ext cx="2011159" cy="272333"/>
            </a:xfrm>
            <a:prstGeom prst="rect">
              <a:avLst/>
            </a:prstGeom>
          </p:spPr>
          <p:txBody>
            <a:bodyPr vert="horz" lIns="121920" tIns="60960" rIns="121920" bIns="6096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b="1" kern="1200">
                  <a:solidFill>
                    <a:schemeClr val="bg2">
                      <a:lumMod val="10000"/>
                    </a:schemeClr>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b="1" kern="1200">
                  <a:solidFill>
                    <a:schemeClr val="bg2">
                      <a:lumMod val="10000"/>
                    </a:schemeClr>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Courier New" panose="02070309020205020404" pitchFamily="49" charset="0"/>
                <a:buChar char="o"/>
                <a:defRPr sz="1500" b="1" kern="1200">
                  <a:solidFill>
                    <a:schemeClr val="bg2">
                      <a:lumMod val="10000"/>
                    </a:schemeClr>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Wingdings" panose="05000000000000000000" pitchFamily="2" charset="2"/>
                <a:buChar char="§"/>
                <a:defRPr sz="1350" b="1" kern="1200">
                  <a:solidFill>
                    <a:schemeClr val="bg2">
                      <a:lumMod val="10000"/>
                    </a:schemeClr>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b="1" kern="1200">
                  <a:solidFill>
                    <a:schemeClr val="bg2">
                      <a:lumMod val="10000"/>
                    </a:schemeClr>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spcBef>
                  <a:spcPts val="0"/>
                </a:spcBef>
                <a:spcAft>
                  <a:spcPts val="800"/>
                </a:spcAft>
                <a:buNone/>
              </a:pPr>
              <a:r>
                <a:rPr lang="en-US" sz="1600" b="0" dirty="0">
                  <a:solidFill>
                    <a:schemeClr val="bg1"/>
                  </a:solidFill>
                  <a:latin typeface="Calibri" panose="020F0502020204030204" pitchFamily="34" charset="0"/>
                  <a:cs typeface="Calibri" panose="020F0502020204030204" pitchFamily="34" charset="0"/>
                </a:rPr>
                <a:t>Loss of </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Heterozygosity</a:t>
              </a:r>
            </a:p>
          </p:txBody>
        </p:sp>
        <p:grpSp>
          <p:nvGrpSpPr>
            <p:cNvPr id="85" name="Group 84">
              <a:extLst>
                <a:ext uri="{FF2B5EF4-FFF2-40B4-BE49-F238E27FC236}">
                  <a16:creationId xmlns:a16="http://schemas.microsoft.com/office/drawing/2014/main" id="{D027F39E-9775-4853-9DBC-42BA2394CDB3}"/>
                </a:ext>
              </a:extLst>
            </p:cNvPr>
            <p:cNvGrpSpPr/>
            <p:nvPr/>
          </p:nvGrpSpPr>
          <p:grpSpPr>
            <a:xfrm>
              <a:off x="3807842" y="4302573"/>
              <a:ext cx="329346" cy="635528"/>
              <a:chOff x="4235308" y="4302573"/>
              <a:chExt cx="329346" cy="635528"/>
            </a:xfrm>
          </p:grpSpPr>
          <p:grpSp>
            <p:nvGrpSpPr>
              <p:cNvPr id="83" name="Group 82">
                <a:extLst>
                  <a:ext uri="{FF2B5EF4-FFF2-40B4-BE49-F238E27FC236}">
                    <a16:creationId xmlns:a16="http://schemas.microsoft.com/office/drawing/2014/main" id="{38EC231F-FB67-4B20-8614-0224F54D290E}"/>
                  </a:ext>
                </a:extLst>
              </p:cNvPr>
              <p:cNvGrpSpPr/>
              <p:nvPr/>
            </p:nvGrpSpPr>
            <p:grpSpPr>
              <a:xfrm>
                <a:off x="4235308" y="4302573"/>
                <a:ext cx="110422" cy="635528"/>
                <a:chOff x="4192939" y="4302573"/>
                <a:chExt cx="110422" cy="635528"/>
              </a:xfrm>
            </p:grpSpPr>
            <p:sp>
              <p:nvSpPr>
                <p:cNvPr id="28" name="Oval 27">
                  <a:extLst>
                    <a:ext uri="{FF2B5EF4-FFF2-40B4-BE49-F238E27FC236}">
                      <a16:creationId xmlns:a16="http://schemas.microsoft.com/office/drawing/2014/main" id="{B99B480D-9ADB-4D56-80D4-4EB2024CEB2C}"/>
                    </a:ext>
                  </a:extLst>
                </p:cNvPr>
                <p:cNvSpPr/>
                <p:nvPr/>
              </p:nvSpPr>
              <p:spPr bwMode="auto">
                <a:xfrm>
                  <a:off x="4207329" y="4302573"/>
                  <a:ext cx="81642" cy="221511"/>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Freeform: Shape 32">
                  <a:extLst>
                    <a:ext uri="{FF2B5EF4-FFF2-40B4-BE49-F238E27FC236}">
                      <a16:creationId xmlns:a16="http://schemas.microsoft.com/office/drawing/2014/main" id="{9299C517-4026-4B7C-A8EC-A9AAE23DF82E}"/>
                    </a:ext>
                  </a:extLst>
                </p:cNvPr>
                <p:cNvSpPr/>
                <p:nvPr/>
              </p:nvSpPr>
              <p:spPr bwMode="auto">
                <a:xfrm>
                  <a:off x="4207329" y="4541037"/>
                  <a:ext cx="81642" cy="397064"/>
                </a:xfrm>
                <a:custGeom>
                  <a:avLst/>
                  <a:gdLst>
                    <a:gd name="connsiteX0" fmla="*/ 8060 w 81642"/>
                    <a:gd name="connsiteY0" fmla="*/ 103896 h 397064"/>
                    <a:gd name="connsiteX1" fmla="*/ 73582 w 81642"/>
                    <a:gd name="connsiteY1" fmla="*/ 103896 h 397064"/>
                    <a:gd name="connsiteX2" fmla="*/ 81642 w 81642"/>
                    <a:gd name="connsiteY2" fmla="*/ 198532 h 397064"/>
                    <a:gd name="connsiteX3" fmla="*/ 40821 w 81642"/>
                    <a:gd name="connsiteY3" fmla="*/ 397064 h 397064"/>
                    <a:gd name="connsiteX4" fmla="*/ 0 w 81642"/>
                    <a:gd name="connsiteY4" fmla="*/ 198532 h 397064"/>
                    <a:gd name="connsiteX5" fmla="*/ 40821 w 81642"/>
                    <a:gd name="connsiteY5" fmla="*/ 0 h 397064"/>
                    <a:gd name="connsiteX6" fmla="*/ 69686 w 81642"/>
                    <a:gd name="connsiteY6" fmla="*/ 58149 h 397064"/>
                    <a:gd name="connsiteX7" fmla="*/ 69689 w 81642"/>
                    <a:gd name="connsiteY7" fmla="*/ 58177 h 397064"/>
                    <a:gd name="connsiteX8" fmla="*/ 11954 w 81642"/>
                    <a:gd name="connsiteY8" fmla="*/ 58177 h 397064"/>
                    <a:gd name="connsiteX9" fmla="*/ 11956 w 81642"/>
                    <a:gd name="connsiteY9" fmla="*/ 58149 h 397064"/>
                    <a:gd name="connsiteX10" fmla="*/ 40821 w 81642"/>
                    <a:gd name="connsiteY10" fmla="*/ 0 h 397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1642" h="397064">
                      <a:moveTo>
                        <a:pt x="8060" y="103896"/>
                      </a:moveTo>
                      <a:lnTo>
                        <a:pt x="73582" y="103896"/>
                      </a:lnTo>
                      <a:lnTo>
                        <a:pt x="81642" y="198532"/>
                      </a:lnTo>
                      <a:cubicBezTo>
                        <a:pt x="81642" y="308178"/>
                        <a:pt x="63366" y="397064"/>
                        <a:pt x="40821" y="397064"/>
                      </a:cubicBezTo>
                      <a:cubicBezTo>
                        <a:pt x="18276" y="397064"/>
                        <a:pt x="0" y="308178"/>
                        <a:pt x="0" y="198532"/>
                      </a:cubicBezTo>
                      <a:close/>
                      <a:moveTo>
                        <a:pt x="40821" y="0"/>
                      </a:moveTo>
                      <a:cubicBezTo>
                        <a:pt x="52094" y="0"/>
                        <a:pt x="62299" y="22222"/>
                        <a:pt x="69686" y="58149"/>
                      </a:cubicBezTo>
                      <a:lnTo>
                        <a:pt x="69689" y="58177"/>
                      </a:lnTo>
                      <a:lnTo>
                        <a:pt x="11954" y="58177"/>
                      </a:lnTo>
                      <a:lnTo>
                        <a:pt x="11956" y="58149"/>
                      </a:lnTo>
                      <a:cubicBezTo>
                        <a:pt x="19344" y="22222"/>
                        <a:pt x="29549" y="0"/>
                        <a:pt x="40821" y="0"/>
                      </a:cubicBezTo>
                      <a:close/>
                    </a:path>
                  </a:pathLst>
                </a:custGeom>
                <a:solidFill>
                  <a:schemeClr val="accent4"/>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 name="Oval 33">
                  <a:extLst>
                    <a:ext uri="{FF2B5EF4-FFF2-40B4-BE49-F238E27FC236}">
                      <a16:creationId xmlns:a16="http://schemas.microsoft.com/office/drawing/2014/main" id="{3D37A02F-E929-45E3-A5CD-35E277A33AFC}"/>
                    </a:ext>
                  </a:extLst>
                </p:cNvPr>
                <p:cNvSpPr/>
                <p:nvPr/>
              </p:nvSpPr>
              <p:spPr bwMode="auto">
                <a:xfrm>
                  <a:off x="4192939" y="4501224"/>
                  <a:ext cx="110422" cy="45719"/>
                </a:xfrm>
                <a:prstGeom prst="ellipse">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5" name="Group 44">
                <a:extLst>
                  <a:ext uri="{FF2B5EF4-FFF2-40B4-BE49-F238E27FC236}">
                    <a16:creationId xmlns:a16="http://schemas.microsoft.com/office/drawing/2014/main" id="{EA9616CC-A2B7-48A2-8DBD-0630C5F124FD}"/>
                  </a:ext>
                </a:extLst>
              </p:cNvPr>
              <p:cNvGrpSpPr/>
              <p:nvPr/>
            </p:nvGrpSpPr>
            <p:grpSpPr>
              <a:xfrm>
                <a:off x="4454232" y="4308574"/>
                <a:ext cx="110422" cy="629527"/>
                <a:chOff x="4454232" y="4308574"/>
                <a:chExt cx="110422" cy="629527"/>
              </a:xfrm>
            </p:grpSpPr>
            <p:grpSp>
              <p:nvGrpSpPr>
                <p:cNvPr id="41" name="Group 40">
                  <a:extLst>
                    <a:ext uri="{FF2B5EF4-FFF2-40B4-BE49-F238E27FC236}">
                      <a16:creationId xmlns:a16="http://schemas.microsoft.com/office/drawing/2014/main" id="{DFF39843-2599-4958-B098-6803D59577AD}"/>
                    </a:ext>
                  </a:extLst>
                </p:cNvPr>
                <p:cNvGrpSpPr/>
                <p:nvPr/>
              </p:nvGrpSpPr>
              <p:grpSpPr>
                <a:xfrm>
                  <a:off x="4468622" y="4308574"/>
                  <a:ext cx="81642" cy="629527"/>
                  <a:chOff x="4468622" y="4308574"/>
                  <a:chExt cx="81642" cy="629527"/>
                </a:xfrm>
              </p:grpSpPr>
              <p:sp>
                <p:nvSpPr>
                  <p:cNvPr id="36" name="Oval 35">
                    <a:extLst>
                      <a:ext uri="{FF2B5EF4-FFF2-40B4-BE49-F238E27FC236}">
                        <a16:creationId xmlns:a16="http://schemas.microsoft.com/office/drawing/2014/main" id="{1809FC4E-1AD8-4732-9E44-3EFA1D1B330C}"/>
                      </a:ext>
                    </a:extLst>
                  </p:cNvPr>
                  <p:cNvSpPr/>
                  <p:nvPr/>
                </p:nvSpPr>
                <p:spPr bwMode="auto">
                  <a:xfrm>
                    <a:off x="4468622" y="4308574"/>
                    <a:ext cx="81642" cy="221511"/>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Oval 39">
                    <a:extLst>
                      <a:ext uri="{FF2B5EF4-FFF2-40B4-BE49-F238E27FC236}">
                        <a16:creationId xmlns:a16="http://schemas.microsoft.com/office/drawing/2014/main" id="{A083AB31-BF09-4C05-952F-5DD64FDC1326}"/>
                      </a:ext>
                    </a:extLst>
                  </p:cNvPr>
                  <p:cNvSpPr/>
                  <p:nvPr/>
                </p:nvSpPr>
                <p:spPr bwMode="auto">
                  <a:xfrm>
                    <a:off x="4468622" y="4548922"/>
                    <a:ext cx="81642" cy="38917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8" name="Oval 37">
                  <a:extLst>
                    <a:ext uri="{FF2B5EF4-FFF2-40B4-BE49-F238E27FC236}">
                      <a16:creationId xmlns:a16="http://schemas.microsoft.com/office/drawing/2014/main" id="{69937EF6-5AFE-4453-AD0F-574353D2E29F}"/>
                    </a:ext>
                  </a:extLst>
                </p:cNvPr>
                <p:cNvSpPr/>
                <p:nvPr/>
              </p:nvSpPr>
              <p:spPr bwMode="auto">
                <a:xfrm>
                  <a:off x="4454232" y="4507225"/>
                  <a:ext cx="110422" cy="45719"/>
                </a:xfrm>
                <a:prstGeom prst="ellipse">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grpSp>
        <p:nvGrpSpPr>
          <p:cNvPr id="88" name="Group 87">
            <a:extLst>
              <a:ext uri="{FF2B5EF4-FFF2-40B4-BE49-F238E27FC236}">
                <a16:creationId xmlns:a16="http://schemas.microsoft.com/office/drawing/2014/main" id="{7B9353D0-74C5-4FF4-A192-FF39D1875A90}"/>
              </a:ext>
            </a:extLst>
          </p:cNvPr>
          <p:cNvGrpSpPr/>
          <p:nvPr/>
        </p:nvGrpSpPr>
        <p:grpSpPr>
          <a:xfrm>
            <a:off x="6664804" y="4302573"/>
            <a:ext cx="1642617" cy="907861"/>
            <a:chOff x="6664804" y="4302573"/>
            <a:chExt cx="1642617" cy="907861"/>
          </a:xfrm>
        </p:grpSpPr>
        <p:sp>
          <p:nvSpPr>
            <p:cNvPr id="22" name="Content Placeholder 2">
              <a:extLst>
                <a:ext uri="{FF2B5EF4-FFF2-40B4-BE49-F238E27FC236}">
                  <a16:creationId xmlns:a16="http://schemas.microsoft.com/office/drawing/2014/main" id="{7112D1C0-6D1B-4A9A-AB87-0461BC5213B6}"/>
                </a:ext>
              </a:extLst>
            </p:cNvPr>
            <p:cNvSpPr txBox="1">
              <a:spLocks/>
            </p:cNvSpPr>
            <p:nvPr/>
          </p:nvSpPr>
          <p:spPr>
            <a:xfrm>
              <a:off x="6664804" y="4938101"/>
              <a:ext cx="1642617" cy="272333"/>
            </a:xfrm>
            <a:prstGeom prst="rect">
              <a:avLst/>
            </a:prstGeom>
          </p:spPr>
          <p:txBody>
            <a:bodyPr vert="horz" lIns="121920" tIns="60960" rIns="121920" bIns="6096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b="1" kern="1200">
                  <a:solidFill>
                    <a:schemeClr val="bg2">
                      <a:lumMod val="10000"/>
                    </a:schemeClr>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b="1" kern="1200">
                  <a:solidFill>
                    <a:schemeClr val="bg2">
                      <a:lumMod val="10000"/>
                    </a:schemeClr>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Courier New" panose="02070309020205020404" pitchFamily="49" charset="0"/>
                <a:buChar char="o"/>
                <a:defRPr sz="1500" b="1" kern="1200">
                  <a:solidFill>
                    <a:schemeClr val="bg2">
                      <a:lumMod val="10000"/>
                    </a:schemeClr>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Wingdings" panose="05000000000000000000" pitchFamily="2" charset="2"/>
                <a:buChar char="§"/>
                <a:defRPr sz="1350" b="1" kern="1200">
                  <a:solidFill>
                    <a:schemeClr val="bg2">
                      <a:lumMod val="10000"/>
                    </a:schemeClr>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b="1" kern="1200">
                  <a:solidFill>
                    <a:schemeClr val="bg2">
                      <a:lumMod val="10000"/>
                    </a:schemeClr>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spcBef>
                  <a:spcPts val="0"/>
                </a:spcBef>
                <a:spcAft>
                  <a:spcPts val="800"/>
                </a:spcAft>
                <a:buNone/>
              </a:pPr>
              <a:r>
                <a:rPr lang="en-US" sz="1600" b="0" dirty="0">
                  <a:solidFill>
                    <a:schemeClr val="bg1"/>
                  </a:solidFill>
                  <a:latin typeface="Calibri" panose="020F0502020204030204" pitchFamily="34" charset="0"/>
                  <a:cs typeface="Calibri" panose="020F0502020204030204" pitchFamily="34" charset="0"/>
                </a:rPr>
                <a:t>Large-Scale State Transitions</a:t>
              </a:r>
            </a:p>
          </p:txBody>
        </p:sp>
        <p:grpSp>
          <p:nvGrpSpPr>
            <p:cNvPr id="73" name="Group 72">
              <a:extLst>
                <a:ext uri="{FF2B5EF4-FFF2-40B4-BE49-F238E27FC236}">
                  <a16:creationId xmlns:a16="http://schemas.microsoft.com/office/drawing/2014/main" id="{DDB08544-9F1C-44EB-BFB6-530A951D4B18}"/>
                </a:ext>
              </a:extLst>
            </p:cNvPr>
            <p:cNvGrpSpPr/>
            <p:nvPr/>
          </p:nvGrpSpPr>
          <p:grpSpPr>
            <a:xfrm>
              <a:off x="7321487" y="4302573"/>
              <a:ext cx="329251" cy="629527"/>
              <a:chOff x="7314642" y="4308574"/>
              <a:chExt cx="329251" cy="629527"/>
            </a:xfrm>
          </p:grpSpPr>
          <p:grpSp>
            <p:nvGrpSpPr>
              <p:cNvPr id="64" name="Group 63">
                <a:extLst>
                  <a:ext uri="{FF2B5EF4-FFF2-40B4-BE49-F238E27FC236}">
                    <a16:creationId xmlns:a16="http://schemas.microsoft.com/office/drawing/2014/main" id="{8BCB0D97-4834-44D0-A3D4-DA1084A5C06A}"/>
                  </a:ext>
                </a:extLst>
              </p:cNvPr>
              <p:cNvGrpSpPr/>
              <p:nvPr/>
            </p:nvGrpSpPr>
            <p:grpSpPr>
              <a:xfrm>
                <a:off x="7533471" y="4308574"/>
                <a:ext cx="110422" cy="629527"/>
                <a:chOff x="7092635" y="4308574"/>
                <a:chExt cx="110422" cy="629527"/>
              </a:xfrm>
            </p:grpSpPr>
            <p:sp>
              <p:nvSpPr>
                <p:cNvPr id="54" name="Oval 53">
                  <a:extLst>
                    <a:ext uri="{FF2B5EF4-FFF2-40B4-BE49-F238E27FC236}">
                      <a16:creationId xmlns:a16="http://schemas.microsoft.com/office/drawing/2014/main" id="{F4AD89E6-5DBF-4140-9554-C5832FDB3628}"/>
                    </a:ext>
                  </a:extLst>
                </p:cNvPr>
                <p:cNvSpPr/>
                <p:nvPr/>
              </p:nvSpPr>
              <p:spPr bwMode="auto">
                <a:xfrm>
                  <a:off x="7107025" y="4308574"/>
                  <a:ext cx="81642" cy="221511"/>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Oval 54">
                  <a:extLst>
                    <a:ext uri="{FF2B5EF4-FFF2-40B4-BE49-F238E27FC236}">
                      <a16:creationId xmlns:a16="http://schemas.microsoft.com/office/drawing/2014/main" id="{B23CD7F4-AE56-4557-A4B5-86F1433D0A35}"/>
                    </a:ext>
                  </a:extLst>
                </p:cNvPr>
                <p:cNvSpPr/>
                <p:nvPr/>
              </p:nvSpPr>
              <p:spPr bwMode="auto">
                <a:xfrm>
                  <a:off x="7107025" y="4548922"/>
                  <a:ext cx="81642" cy="38917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Oval 52">
                  <a:extLst>
                    <a:ext uri="{FF2B5EF4-FFF2-40B4-BE49-F238E27FC236}">
                      <a16:creationId xmlns:a16="http://schemas.microsoft.com/office/drawing/2014/main" id="{C07B1010-9B59-46DB-90F1-A3B1A33A87EC}"/>
                    </a:ext>
                  </a:extLst>
                </p:cNvPr>
                <p:cNvSpPr/>
                <p:nvPr/>
              </p:nvSpPr>
              <p:spPr bwMode="auto">
                <a:xfrm>
                  <a:off x="7092635" y="4507225"/>
                  <a:ext cx="110422" cy="45719"/>
                </a:xfrm>
                <a:prstGeom prst="ellipse">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Freeform: Shape 58">
                  <a:extLst>
                    <a:ext uri="{FF2B5EF4-FFF2-40B4-BE49-F238E27FC236}">
                      <a16:creationId xmlns:a16="http://schemas.microsoft.com/office/drawing/2014/main" id="{F58131F3-F82E-4EC8-BFF8-5F4AE9BA2BB9}"/>
                    </a:ext>
                  </a:extLst>
                </p:cNvPr>
                <p:cNvSpPr/>
                <p:nvPr/>
              </p:nvSpPr>
              <p:spPr bwMode="auto">
                <a:xfrm>
                  <a:off x="7122490" y="4552944"/>
                  <a:ext cx="50713" cy="45719"/>
                </a:xfrm>
                <a:custGeom>
                  <a:avLst/>
                  <a:gdLst>
                    <a:gd name="connsiteX0" fmla="*/ 25356 w 50713"/>
                    <a:gd name="connsiteY0" fmla="*/ 0 h 45719"/>
                    <a:gd name="connsiteX1" fmla="*/ 41246 w 50713"/>
                    <a:gd name="connsiteY1" fmla="*/ 15292 h 45719"/>
                    <a:gd name="connsiteX2" fmla="*/ 50713 w 50713"/>
                    <a:gd name="connsiteY2" fmla="*/ 45719 h 45719"/>
                    <a:gd name="connsiteX3" fmla="*/ 0 w 50713"/>
                    <a:gd name="connsiteY3" fmla="*/ 45719 h 45719"/>
                    <a:gd name="connsiteX4" fmla="*/ 9467 w 50713"/>
                    <a:gd name="connsiteY4" fmla="*/ 15292 h 45719"/>
                    <a:gd name="connsiteX5" fmla="*/ 25356 w 50713"/>
                    <a:gd name="connsiteY5" fmla="*/ 0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713" h="45719">
                      <a:moveTo>
                        <a:pt x="25356" y="0"/>
                      </a:moveTo>
                      <a:cubicBezTo>
                        <a:pt x="30993" y="0"/>
                        <a:pt x="36362" y="5445"/>
                        <a:pt x="41246" y="15292"/>
                      </a:cubicBezTo>
                      <a:lnTo>
                        <a:pt x="50713" y="45719"/>
                      </a:lnTo>
                      <a:lnTo>
                        <a:pt x="0" y="45719"/>
                      </a:lnTo>
                      <a:lnTo>
                        <a:pt x="9467" y="15292"/>
                      </a:lnTo>
                      <a:cubicBezTo>
                        <a:pt x="14351" y="5445"/>
                        <a:pt x="19720" y="0"/>
                        <a:pt x="25356" y="0"/>
                      </a:cubicBezTo>
                      <a:close/>
                    </a:path>
                  </a:pathLst>
                </a:custGeom>
                <a:solidFill>
                  <a:schemeClr val="bg2"/>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Freeform: Shape 62">
                  <a:extLst>
                    <a:ext uri="{FF2B5EF4-FFF2-40B4-BE49-F238E27FC236}">
                      <a16:creationId xmlns:a16="http://schemas.microsoft.com/office/drawing/2014/main" id="{2967CF9F-A154-4AAF-9012-4FBAE0893859}"/>
                    </a:ext>
                  </a:extLst>
                </p:cNvPr>
                <p:cNvSpPr/>
                <p:nvPr/>
              </p:nvSpPr>
              <p:spPr bwMode="auto">
                <a:xfrm>
                  <a:off x="7112934" y="4617223"/>
                  <a:ext cx="69824" cy="45719"/>
                </a:xfrm>
                <a:custGeom>
                  <a:avLst/>
                  <a:gdLst>
                    <a:gd name="connsiteX0" fmla="*/ 3973 w 69824"/>
                    <a:gd name="connsiteY0" fmla="*/ 0 h 45719"/>
                    <a:gd name="connsiteX1" fmla="*/ 65851 w 69824"/>
                    <a:gd name="connsiteY1" fmla="*/ 0 h 45719"/>
                    <a:gd name="connsiteX2" fmla="*/ 69824 w 69824"/>
                    <a:gd name="connsiteY2" fmla="*/ 45719 h 45719"/>
                    <a:gd name="connsiteX3" fmla="*/ 0 w 69824"/>
                    <a:gd name="connsiteY3" fmla="*/ 45719 h 45719"/>
                  </a:gdLst>
                  <a:ahLst/>
                  <a:cxnLst>
                    <a:cxn ang="0">
                      <a:pos x="connsiteX0" y="connsiteY0"/>
                    </a:cxn>
                    <a:cxn ang="0">
                      <a:pos x="connsiteX1" y="connsiteY1"/>
                    </a:cxn>
                    <a:cxn ang="0">
                      <a:pos x="connsiteX2" y="connsiteY2"/>
                    </a:cxn>
                    <a:cxn ang="0">
                      <a:pos x="connsiteX3" y="connsiteY3"/>
                    </a:cxn>
                  </a:cxnLst>
                  <a:rect l="l" t="t" r="r" b="b"/>
                  <a:pathLst>
                    <a:path w="69824" h="45719">
                      <a:moveTo>
                        <a:pt x="3973" y="0"/>
                      </a:moveTo>
                      <a:lnTo>
                        <a:pt x="65851" y="0"/>
                      </a:lnTo>
                      <a:lnTo>
                        <a:pt x="69824" y="45719"/>
                      </a:lnTo>
                      <a:lnTo>
                        <a:pt x="0" y="45719"/>
                      </a:lnTo>
                      <a:close/>
                    </a:path>
                  </a:pathLst>
                </a:custGeom>
                <a:solidFill>
                  <a:schemeClr val="bg2"/>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2" name="Group 71">
                <a:extLst>
                  <a:ext uri="{FF2B5EF4-FFF2-40B4-BE49-F238E27FC236}">
                    <a16:creationId xmlns:a16="http://schemas.microsoft.com/office/drawing/2014/main" id="{D51F3C89-A3DE-4EBD-BB52-D51C27D7670A}"/>
                  </a:ext>
                </a:extLst>
              </p:cNvPr>
              <p:cNvGrpSpPr/>
              <p:nvPr/>
            </p:nvGrpSpPr>
            <p:grpSpPr>
              <a:xfrm>
                <a:off x="7314642" y="4308574"/>
                <a:ext cx="110422" cy="629527"/>
                <a:chOff x="7109577" y="4302573"/>
                <a:chExt cx="110422" cy="629527"/>
              </a:xfrm>
            </p:grpSpPr>
            <p:grpSp>
              <p:nvGrpSpPr>
                <p:cNvPr id="65" name="Group 64">
                  <a:extLst>
                    <a:ext uri="{FF2B5EF4-FFF2-40B4-BE49-F238E27FC236}">
                      <a16:creationId xmlns:a16="http://schemas.microsoft.com/office/drawing/2014/main" id="{49711B07-5B75-45A9-918B-A329F5C50828}"/>
                    </a:ext>
                  </a:extLst>
                </p:cNvPr>
                <p:cNvGrpSpPr/>
                <p:nvPr/>
              </p:nvGrpSpPr>
              <p:grpSpPr>
                <a:xfrm>
                  <a:off x="7109577" y="4302573"/>
                  <a:ext cx="110422" cy="629527"/>
                  <a:chOff x="7092635" y="4308574"/>
                  <a:chExt cx="110422" cy="629527"/>
                </a:xfrm>
              </p:grpSpPr>
              <p:sp>
                <p:nvSpPr>
                  <p:cNvPr id="66" name="Oval 65">
                    <a:extLst>
                      <a:ext uri="{FF2B5EF4-FFF2-40B4-BE49-F238E27FC236}">
                        <a16:creationId xmlns:a16="http://schemas.microsoft.com/office/drawing/2014/main" id="{4E0D7938-FD70-49D8-A9C6-4F53ED48B3D5}"/>
                      </a:ext>
                    </a:extLst>
                  </p:cNvPr>
                  <p:cNvSpPr/>
                  <p:nvPr/>
                </p:nvSpPr>
                <p:spPr bwMode="auto">
                  <a:xfrm>
                    <a:off x="7107025" y="4308574"/>
                    <a:ext cx="81642" cy="221511"/>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Oval 66">
                    <a:extLst>
                      <a:ext uri="{FF2B5EF4-FFF2-40B4-BE49-F238E27FC236}">
                        <a16:creationId xmlns:a16="http://schemas.microsoft.com/office/drawing/2014/main" id="{0A9667AE-260A-4081-8DF8-E0BF2D97A199}"/>
                      </a:ext>
                    </a:extLst>
                  </p:cNvPr>
                  <p:cNvSpPr/>
                  <p:nvPr/>
                </p:nvSpPr>
                <p:spPr bwMode="auto">
                  <a:xfrm>
                    <a:off x="7107025" y="4548922"/>
                    <a:ext cx="81642" cy="38917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Oval 67">
                    <a:extLst>
                      <a:ext uri="{FF2B5EF4-FFF2-40B4-BE49-F238E27FC236}">
                        <a16:creationId xmlns:a16="http://schemas.microsoft.com/office/drawing/2014/main" id="{AF277A98-1996-4F97-A479-5C4BF48C3126}"/>
                      </a:ext>
                    </a:extLst>
                  </p:cNvPr>
                  <p:cNvSpPr/>
                  <p:nvPr/>
                </p:nvSpPr>
                <p:spPr bwMode="auto">
                  <a:xfrm>
                    <a:off x="7092635" y="4507225"/>
                    <a:ext cx="110422" cy="45719"/>
                  </a:xfrm>
                  <a:prstGeom prst="ellipse">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Freeform: Shape 68">
                    <a:extLst>
                      <a:ext uri="{FF2B5EF4-FFF2-40B4-BE49-F238E27FC236}">
                        <a16:creationId xmlns:a16="http://schemas.microsoft.com/office/drawing/2014/main" id="{0D0E28A8-86F8-4D15-9D2B-C03BB695E99F}"/>
                      </a:ext>
                    </a:extLst>
                  </p:cNvPr>
                  <p:cNvSpPr/>
                  <p:nvPr/>
                </p:nvSpPr>
                <p:spPr bwMode="auto">
                  <a:xfrm>
                    <a:off x="7122490" y="4552944"/>
                    <a:ext cx="50713" cy="45719"/>
                  </a:xfrm>
                  <a:custGeom>
                    <a:avLst/>
                    <a:gdLst>
                      <a:gd name="connsiteX0" fmla="*/ 25356 w 50713"/>
                      <a:gd name="connsiteY0" fmla="*/ 0 h 45719"/>
                      <a:gd name="connsiteX1" fmla="*/ 41246 w 50713"/>
                      <a:gd name="connsiteY1" fmla="*/ 15292 h 45719"/>
                      <a:gd name="connsiteX2" fmla="*/ 50713 w 50713"/>
                      <a:gd name="connsiteY2" fmla="*/ 45719 h 45719"/>
                      <a:gd name="connsiteX3" fmla="*/ 0 w 50713"/>
                      <a:gd name="connsiteY3" fmla="*/ 45719 h 45719"/>
                      <a:gd name="connsiteX4" fmla="*/ 9467 w 50713"/>
                      <a:gd name="connsiteY4" fmla="*/ 15292 h 45719"/>
                      <a:gd name="connsiteX5" fmla="*/ 25356 w 50713"/>
                      <a:gd name="connsiteY5" fmla="*/ 0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713" h="45719">
                        <a:moveTo>
                          <a:pt x="25356" y="0"/>
                        </a:moveTo>
                        <a:cubicBezTo>
                          <a:pt x="30993" y="0"/>
                          <a:pt x="36362" y="5445"/>
                          <a:pt x="41246" y="15292"/>
                        </a:cubicBezTo>
                        <a:lnTo>
                          <a:pt x="50713" y="45719"/>
                        </a:lnTo>
                        <a:lnTo>
                          <a:pt x="0" y="45719"/>
                        </a:lnTo>
                        <a:lnTo>
                          <a:pt x="9467" y="15292"/>
                        </a:lnTo>
                        <a:cubicBezTo>
                          <a:pt x="14351" y="5445"/>
                          <a:pt x="19720" y="0"/>
                          <a:pt x="25356" y="0"/>
                        </a:cubicBezTo>
                        <a:close/>
                      </a:path>
                    </a:pathLst>
                  </a:custGeom>
                  <a:solidFill>
                    <a:schemeClr val="bg2"/>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Freeform: Shape 69">
                    <a:extLst>
                      <a:ext uri="{FF2B5EF4-FFF2-40B4-BE49-F238E27FC236}">
                        <a16:creationId xmlns:a16="http://schemas.microsoft.com/office/drawing/2014/main" id="{48DDFEEF-0B0B-41F4-BD68-D8C2590F8864}"/>
                      </a:ext>
                    </a:extLst>
                  </p:cNvPr>
                  <p:cNvSpPr/>
                  <p:nvPr/>
                </p:nvSpPr>
                <p:spPr bwMode="auto">
                  <a:xfrm>
                    <a:off x="7112934" y="4617223"/>
                    <a:ext cx="69824" cy="61976"/>
                  </a:xfrm>
                  <a:custGeom>
                    <a:avLst/>
                    <a:gdLst>
                      <a:gd name="connsiteX0" fmla="*/ 3973 w 69824"/>
                      <a:gd name="connsiteY0" fmla="*/ 0 h 45719"/>
                      <a:gd name="connsiteX1" fmla="*/ 65851 w 69824"/>
                      <a:gd name="connsiteY1" fmla="*/ 0 h 45719"/>
                      <a:gd name="connsiteX2" fmla="*/ 69824 w 69824"/>
                      <a:gd name="connsiteY2" fmla="*/ 45719 h 45719"/>
                      <a:gd name="connsiteX3" fmla="*/ 0 w 69824"/>
                      <a:gd name="connsiteY3" fmla="*/ 45719 h 45719"/>
                    </a:gdLst>
                    <a:ahLst/>
                    <a:cxnLst>
                      <a:cxn ang="0">
                        <a:pos x="connsiteX0" y="connsiteY0"/>
                      </a:cxn>
                      <a:cxn ang="0">
                        <a:pos x="connsiteX1" y="connsiteY1"/>
                      </a:cxn>
                      <a:cxn ang="0">
                        <a:pos x="connsiteX2" y="connsiteY2"/>
                      </a:cxn>
                      <a:cxn ang="0">
                        <a:pos x="connsiteX3" y="connsiteY3"/>
                      </a:cxn>
                    </a:cxnLst>
                    <a:rect l="l" t="t" r="r" b="b"/>
                    <a:pathLst>
                      <a:path w="69824" h="45719">
                        <a:moveTo>
                          <a:pt x="3973" y="0"/>
                        </a:moveTo>
                        <a:lnTo>
                          <a:pt x="65851" y="0"/>
                        </a:lnTo>
                        <a:lnTo>
                          <a:pt x="69824" y="45719"/>
                        </a:lnTo>
                        <a:lnTo>
                          <a:pt x="0" y="45719"/>
                        </a:lnTo>
                        <a:close/>
                      </a:path>
                    </a:pathLst>
                  </a:custGeom>
                  <a:solidFill>
                    <a:schemeClr val="bg2"/>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71" name="Rectangle: Rounded Corners 70">
                  <a:extLst>
                    <a:ext uri="{FF2B5EF4-FFF2-40B4-BE49-F238E27FC236}">
                      <a16:creationId xmlns:a16="http://schemas.microsoft.com/office/drawing/2014/main" id="{8064EF52-4979-4672-863E-CDEBEA0BF15C}"/>
                    </a:ext>
                  </a:extLst>
                </p:cNvPr>
                <p:cNvSpPr/>
                <p:nvPr/>
              </p:nvSpPr>
              <p:spPr bwMode="auto">
                <a:xfrm>
                  <a:off x="7123967" y="4698206"/>
                  <a:ext cx="81642" cy="45719"/>
                </a:xfrm>
                <a:prstGeom prst="roundRect">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grpSp>
        <p:nvGrpSpPr>
          <p:cNvPr id="86" name="Group 85">
            <a:extLst>
              <a:ext uri="{FF2B5EF4-FFF2-40B4-BE49-F238E27FC236}">
                <a16:creationId xmlns:a16="http://schemas.microsoft.com/office/drawing/2014/main" id="{6923C5B2-A474-490A-9C2A-5C7ACC0F5A4E}"/>
              </a:ext>
            </a:extLst>
          </p:cNvPr>
          <p:cNvGrpSpPr/>
          <p:nvPr/>
        </p:nvGrpSpPr>
        <p:grpSpPr>
          <a:xfrm>
            <a:off x="4950759" y="4302573"/>
            <a:ext cx="1741381" cy="907861"/>
            <a:chOff x="4950759" y="4302573"/>
            <a:chExt cx="1741381" cy="907861"/>
          </a:xfrm>
        </p:grpSpPr>
        <p:sp>
          <p:nvSpPr>
            <p:cNvPr id="21" name="Content Placeholder 2">
              <a:extLst>
                <a:ext uri="{FF2B5EF4-FFF2-40B4-BE49-F238E27FC236}">
                  <a16:creationId xmlns:a16="http://schemas.microsoft.com/office/drawing/2014/main" id="{CA09A562-922F-4689-92BD-B5EF9EEDD1E2}"/>
                </a:ext>
              </a:extLst>
            </p:cNvPr>
            <p:cNvSpPr txBox="1">
              <a:spLocks/>
            </p:cNvSpPr>
            <p:nvPr/>
          </p:nvSpPr>
          <p:spPr>
            <a:xfrm>
              <a:off x="4950759" y="4938101"/>
              <a:ext cx="1741381" cy="272333"/>
            </a:xfrm>
            <a:prstGeom prst="rect">
              <a:avLst/>
            </a:prstGeom>
          </p:spPr>
          <p:txBody>
            <a:bodyPr vert="horz" lIns="121920" tIns="60960" rIns="121920" bIns="6096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b="1" kern="1200">
                  <a:solidFill>
                    <a:schemeClr val="bg2">
                      <a:lumMod val="10000"/>
                    </a:schemeClr>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b="1" kern="1200">
                  <a:solidFill>
                    <a:schemeClr val="bg2">
                      <a:lumMod val="10000"/>
                    </a:schemeClr>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Courier New" panose="02070309020205020404" pitchFamily="49" charset="0"/>
                <a:buChar char="o"/>
                <a:defRPr sz="1500" b="1" kern="1200">
                  <a:solidFill>
                    <a:schemeClr val="bg2">
                      <a:lumMod val="10000"/>
                    </a:schemeClr>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Wingdings" panose="05000000000000000000" pitchFamily="2" charset="2"/>
                <a:buChar char="§"/>
                <a:defRPr sz="1350" b="1" kern="1200">
                  <a:solidFill>
                    <a:schemeClr val="bg2">
                      <a:lumMod val="10000"/>
                    </a:schemeClr>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b="1" kern="1200">
                  <a:solidFill>
                    <a:schemeClr val="bg2">
                      <a:lumMod val="10000"/>
                    </a:schemeClr>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spcBef>
                  <a:spcPts val="0"/>
                </a:spcBef>
                <a:spcAft>
                  <a:spcPts val="800"/>
                </a:spcAft>
                <a:buNone/>
              </a:pPr>
              <a:r>
                <a:rPr lang="en-US" sz="1600" b="0" dirty="0">
                  <a:solidFill>
                    <a:schemeClr val="bg1"/>
                  </a:solidFill>
                  <a:latin typeface="Calibri" panose="020F0502020204030204" pitchFamily="34" charset="0"/>
                  <a:cs typeface="Calibri" panose="020F0502020204030204" pitchFamily="34" charset="0"/>
                </a:rPr>
                <a:t>Telomeric Allelic Imbalance</a:t>
              </a:r>
            </a:p>
          </p:txBody>
        </p:sp>
        <p:grpSp>
          <p:nvGrpSpPr>
            <p:cNvPr id="84" name="Group 83">
              <a:extLst>
                <a:ext uri="{FF2B5EF4-FFF2-40B4-BE49-F238E27FC236}">
                  <a16:creationId xmlns:a16="http://schemas.microsoft.com/office/drawing/2014/main" id="{C43730F5-D03C-4662-8FC8-658D36D4A743}"/>
                </a:ext>
              </a:extLst>
            </p:cNvPr>
            <p:cNvGrpSpPr/>
            <p:nvPr/>
          </p:nvGrpSpPr>
          <p:grpSpPr>
            <a:xfrm>
              <a:off x="5656320" y="4302573"/>
              <a:ext cx="330258" cy="629527"/>
              <a:chOff x="5611570" y="4308574"/>
              <a:chExt cx="330258" cy="629527"/>
            </a:xfrm>
          </p:grpSpPr>
          <p:grpSp>
            <p:nvGrpSpPr>
              <p:cNvPr id="46" name="Group 45">
                <a:extLst>
                  <a:ext uri="{FF2B5EF4-FFF2-40B4-BE49-F238E27FC236}">
                    <a16:creationId xmlns:a16="http://schemas.microsoft.com/office/drawing/2014/main" id="{33D1EBD8-2C14-48C0-BE10-8DBA3D09D60B}"/>
                  </a:ext>
                </a:extLst>
              </p:cNvPr>
              <p:cNvGrpSpPr/>
              <p:nvPr/>
            </p:nvGrpSpPr>
            <p:grpSpPr>
              <a:xfrm>
                <a:off x="5831406" y="4308574"/>
                <a:ext cx="110422" cy="629527"/>
                <a:chOff x="4454232" y="4308574"/>
                <a:chExt cx="110422" cy="629527"/>
              </a:xfrm>
            </p:grpSpPr>
            <p:grpSp>
              <p:nvGrpSpPr>
                <p:cNvPr id="47" name="Group 46">
                  <a:extLst>
                    <a:ext uri="{FF2B5EF4-FFF2-40B4-BE49-F238E27FC236}">
                      <a16:creationId xmlns:a16="http://schemas.microsoft.com/office/drawing/2014/main" id="{4AE8A006-FF6A-4FDE-A996-E4439A779E6B}"/>
                    </a:ext>
                  </a:extLst>
                </p:cNvPr>
                <p:cNvGrpSpPr/>
                <p:nvPr/>
              </p:nvGrpSpPr>
              <p:grpSpPr>
                <a:xfrm>
                  <a:off x="4468622" y="4308574"/>
                  <a:ext cx="81642" cy="629527"/>
                  <a:chOff x="4468622" y="4308574"/>
                  <a:chExt cx="81642" cy="629527"/>
                </a:xfrm>
              </p:grpSpPr>
              <p:sp>
                <p:nvSpPr>
                  <p:cNvPr id="49" name="Oval 48">
                    <a:extLst>
                      <a:ext uri="{FF2B5EF4-FFF2-40B4-BE49-F238E27FC236}">
                        <a16:creationId xmlns:a16="http://schemas.microsoft.com/office/drawing/2014/main" id="{E587AA87-51A1-466A-B986-D2DCBA8A180D}"/>
                      </a:ext>
                    </a:extLst>
                  </p:cNvPr>
                  <p:cNvSpPr/>
                  <p:nvPr/>
                </p:nvSpPr>
                <p:spPr bwMode="auto">
                  <a:xfrm>
                    <a:off x="4468622" y="4308574"/>
                    <a:ext cx="81642" cy="221511"/>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Oval 49">
                    <a:extLst>
                      <a:ext uri="{FF2B5EF4-FFF2-40B4-BE49-F238E27FC236}">
                        <a16:creationId xmlns:a16="http://schemas.microsoft.com/office/drawing/2014/main" id="{8A1B863A-DB70-4607-95C3-5C2850AB25F5}"/>
                      </a:ext>
                    </a:extLst>
                  </p:cNvPr>
                  <p:cNvSpPr/>
                  <p:nvPr/>
                </p:nvSpPr>
                <p:spPr bwMode="auto">
                  <a:xfrm>
                    <a:off x="4468622" y="4548922"/>
                    <a:ext cx="81642" cy="38917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48" name="Oval 47">
                  <a:extLst>
                    <a:ext uri="{FF2B5EF4-FFF2-40B4-BE49-F238E27FC236}">
                      <a16:creationId xmlns:a16="http://schemas.microsoft.com/office/drawing/2014/main" id="{21690242-53EF-48CA-9390-75B801AC6574}"/>
                    </a:ext>
                  </a:extLst>
                </p:cNvPr>
                <p:cNvSpPr/>
                <p:nvPr/>
              </p:nvSpPr>
              <p:spPr bwMode="auto">
                <a:xfrm>
                  <a:off x="4454232" y="4507225"/>
                  <a:ext cx="110422" cy="45719"/>
                </a:xfrm>
                <a:prstGeom prst="ellipse">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2" name="Group 81">
                <a:extLst>
                  <a:ext uri="{FF2B5EF4-FFF2-40B4-BE49-F238E27FC236}">
                    <a16:creationId xmlns:a16="http://schemas.microsoft.com/office/drawing/2014/main" id="{59430E51-91BF-4C7E-83B8-808F0278ED7C}"/>
                  </a:ext>
                </a:extLst>
              </p:cNvPr>
              <p:cNvGrpSpPr/>
              <p:nvPr/>
            </p:nvGrpSpPr>
            <p:grpSpPr>
              <a:xfrm>
                <a:off x="5611570" y="4315685"/>
                <a:ext cx="110422" cy="428800"/>
                <a:chOff x="5576325" y="4312596"/>
                <a:chExt cx="110422" cy="428800"/>
              </a:xfrm>
            </p:grpSpPr>
            <p:sp>
              <p:nvSpPr>
                <p:cNvPr id="75" name="Oval 74">
                  <a:extLst>
                    <a:ext uri="{FF2B5EF4-FFF2-40B4-BE49-F238E27FC236}">
                      <a16:creationId xmlns:a16="http://schemas.microsoft.com/office/drawing/2014/main" id="{764A22DB-FA4D-4F36-9A9A-692913971750}"/>
                    </a:ext>
                  </a:extLst>
                </p:cNvPr>
                <p:cNvSpPr/>
                <p:nvPr/>
              </p:nvSpPr>
              <p:spPr bwMode="auto">
                <a:xfrm>
                  <a:off x="5590715" y="4312596"/>
                  <a:ext cx="81642" cy="221511"/>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Freeform: Shape 80">
                  <a:extLst>
                    <a:ext uri="{FF2B5EF4-FFF2-40B4-BE49-F238E27FC236}">
                      <a16:creationId xmlns:a16="http://schemas.microsoft.com/office/drawing/2014/main" id="{24AC551C-5644-49CE-80E8-EBFF04151E2A}"/>
                    </a:ext>
                  </a:extLst>
                </p:cNvPr>
                <p:cNvSpPr/>
                <p:nvPr/>
              </p:nvSpPr>
              <p:spPr bwMode="auto">
                <a:xfrm>
                  <a:off x="5591250" y="4552944"/>
                  <a:ext cx="80575" cy="188452"/>
                </a:xfrm>
                <a:custGeom>
                  <a:avLst/>
                  <a:gdLst>
                    <a:gd name="connsiteX0" fmla="*/ 40287 w 80575"/>
                    <a:gd name="connsiteY0" fmla="*/ 0 h 188452"/>
                    <a:gd name="connsiteX1" fmla="*/ 69152 w 80575"/>
                    <a:gd name="connsiteY1" fmla="*/ 56994 h 188452"/>
                    <a:gd name="connsiteX2" fmla="*/ 80575 w 80575"/>
                    <a:gd name="connsiteY2" fmla="*/ 188452 h 188452"/>
                    <a:gd name="connsiteX3" fmla="*/ 0 w 80575"/>
                    <a:gd name="connsiteY3" fmla="*/ 188452 h 188452"/>
                    <a:gd name="connsiteX4" fmla="*/ 11422 w 80575"/>
                    <a:gd name="connsiteY4" fmla="*/ 56994 h 188452"/>
                    <a:gd name="connsiteX5" fmla="*/ 40287 w 80575"/>
                    <a:gd name="connsiteY5" fmla="*/ 0 h 18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575" h="188452">
                      <a:moveTo>
                        <a:pt x="40287" y="0"/>
                      </a:moveTo>
                      <a:cubicBezTo>
                        <a:pt x="51560" y="0"/>
                        <a:pt x="61765" y="21781"/>
                        <a:pt x="69152" y="56994"/>
                      </a:cubicBezTo>
                      <a:lnTo>
                        <a:pt x="80575" y="188452"/>
                      </a:lnTo>
                      <a:lnTo>
                        <a:pt x="0" y="188452"/>
                      </a:lnTo>
                      <a:lnTo>
                        <a:pt x="11422" y="56994"/>
                      </a:lnTo>
                      <a:cubicBezTo>
                        <a:pt x="18810" y="21781"/>
                        <a:pt x="29015" y="0"/>
                        <a:pt x="40287" y="0"/>
                      </a:cubicBezTo>
                      <a:close/>
                    </a:path>
                  </a:pathLst>
                </a:custGeom>
                <a:solidFill>
                  <a:schemeClr val="accent4"/>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Oval 78">
                  <a:extLst>
                    <a:ext uri="{FF2B5EF4-FFF2-40B4-BE49-F238E27FC236}">
                      <a16:creationId xmlns:a16="http://schemas.microsoft.com/office/drawing/2014/main" id="{00E22026-166F-4EDF-89B5-BF9EB0D32998}"/>
                    </a:ext>
                  </a:extLst>
                </p:cNvPr>
                <p:cNvSpPr/>
                <p:nvPr/>
              </p:nvSpPr>
              <p:spPr bwMode="auto">
                <a:xfrm>
                  <a:off x="5576325" y="4511247"/>
                  <a:ext cx="110422" cy="45719"/>
                </a:xfrm>
                <a:prstGeom prst="ellipse">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spTree>
    <p:extLst>
      <p:ext uri="{BB962C8B-B14F-4D97-AF65-F5344CB8AC3E}">
        <p14:creationId xmlns:p14="http://schemas.microsoft.com/office/powerpoint/2010/main" val="16777070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altLang="en-US" dirty="0"/>
              <a:t>PRIMA: PFS in HRD Patients</a:t>
            </a:r>
          </a:p>
        </p:txBody>
      </p:sp>
      <p:grpSp>
        <p:nvGrpSpPr>
          <p:cNvPr id="19" name="Group 7">
            <a:extLst>
              <a:ext uri="{FF2B5EF4-FFF2-40B4-BE49-F238E27FC236}">
                <a16:creationId xmlns:a16="http://schemas.microsoft.com/office/drawing/2014/main" id="{1C71F672-C732-4354-B0A8-68B6F59E7D09}"/>
              </a:ext>
            </a:extLst>
          </p:cNvPr>
          <p:cNvGrpSpPr>
            <a:grpSpLocks/>
          </p:cNvGrpSpPr>
          <p:nvPr/>
        </p:nvGrpSpPr>
        <p:grpSpPr bwMode="auto">
          <a:xfrm>
            <a:off x="9389569" y="6216652"/>
            <a:ext cx="2488502" cy="447822"/>
            <a:chOff x="9527309" y="3551529"/>
            <a:chExt cx="2488502" cy="448324"/>
          </a:xfrm>
        </p:grpSpPr>
        <p:pic>
          <p:nvPicPr>
            <p:cNvPr id="20" name="Picture 9">
              <a:extLst>
                <a:ext uri="{FF2B5EF4-FFF2-40B4-BE49-F238E27FC236}">
                  <a16:creationId xmlns:a16="http://schemas.microsoft.com/office/drawing/2014/main" id="{AAC37539-5F68-4ED9-8188-E6C146B4236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1" name="Rectangle 8">
              <a:extLst>
                <a:ext uri="{FF2B5EF4-FFF2-40B4-BE49-F238E27FC236}">
                  <a16:creationId xmlns:a16="http://schemas.microsoft.com/office/drawing/2014/main" id="{D7A84B76-E893-4798-99CB-43F1343A8F6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24" name="Text Box 15">
            <a:extLst>
              <a:ext uri="{FF2B5EF4-FFF2-40B4-BE49-F238E27FC236}">
                <a16:creationId xmlns:a16="http://schemas.microsoft.com/office/drawing/2014/main" id="{1DE4DC6B-277D-4F4E-9461-5D0536E4336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Gonzalez-Martin. NEJM. 2019;381:2391.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8" name="Group 32">
            <a:extLst>
              <a:ext uri="{FF2B5EF4-FFF2-40B4-BE49-F238E27FC236}">
                <a16:creationId xmlns:a16="http://schemas.microsoft.com/office/drawing/2014/main" id="{F79772FB-0863-46B3-86B5-0BDB75560634}"/>
              </a:ext>
            </a:extLst>
          </p:cNvPr>
          <p:cNvGraphicFramePr>
            <a:graphicFrameLocks noGrp="1"/>
          </p:cNvGraphicFramePr>
          <p:nvPr>
            <p:extLst>
              <p:ext uri="{D42A27DB-BD31-4B8C-83A1-F6EECF244321}">
                <p14:modId xmlns:p14="http://schemas.microsoft.com/office/powerpoint/2010/main" val="1509701874"/>
              </p:ext>
            </p:extLst>
          </p:nvPr>
        </p:nvGraphicFramePr>
        <p:xfrm>
          <a:off x="7801751" y="536717"/>
          <a:ext cx="3929220" cy="2499456"/>
        </p:xfrm>
        <a:graphic>
          <a:graphicData uri="http://schemas.openxmlformats.org/drawingml/2006/table">
            <a:tbl>
              <a:tblPr/>
              <a:tblGrid>
                <a:gridCol w="1327218">
                  <a:extLst>
                    <a:ext uri="{9D8B030D-6E8A-4147-A177-3AD203B41FA5}">
                      <a16:colId xmlns:a16="http://schemas.microsoft.com/office/drawing/2014/main" val="20000"/>
                    </a:ext>
                  </a:extLst>
                </a:gridCol>
                <a:gridCol w="1445193">
                  <a:extLst>
                    <a:ext uri="{9D8B030D-6E8A-4147-A177-3AD203B41FA5}">
                      <a16:colId xmlns:a16="http://schemas.microsoft.com/office/drawing/2014/main" val="2226348488"/>
                    </a:ext>
                  </a:extLst>
                </a:gridCol>
                <a:gridCol w="1156809">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Niraparib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Placebo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PFS, mos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21.9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(19.3-NE)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10.4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(8.1-12.1)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gridSpan="2">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 PD or death,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l" defTabSz="914400" rtl="0" eaLnBrk="1" fontAlgn="base" latinLnBrk="0" hangingPunct="1">
                        <a:lnSpc>
                          <a:spcPct val="100000"/>
                        </a:lnSpc>
                        <a:spcBef>
                          <a:spcPct val="0"/>
                        </a:spcBef>
                        <a:spcAft>
                          <a:spcPct val="25000"/>
                        </a:spcAft>
                        <a:buClrTx/>
                        <a:buSzTx/>
                        <a:buFontTx/>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64996139"/>
                  </a:ext>
                </a:extLst>
              </a:tr>
              <a:tr h="0">
                <a:tc>
                  <a:txBody>
                    <a:bodyPr/>
                    <a:lstStyle/>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mos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69871344"/>
                  </a:ext>
                </a:extLst>
              </a:tr>
              <a:tr h="0">
                <a:tc>
                  <a:txBody>
                    <a:bodyPr/>
                    <a:lstStyle/>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mos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6669876"/>
                  </a:ext>
                </a:extLst>
              </a:tr>
              <a:tr h="0">
                <a:tc>
                  <a:txBody>
                    <a:bodyPr/>
                    <a:lstStyle/>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mos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77323957"/>
                  </a:ext>
                </a:extLst>
              </a:tr>
            </a:tbl>
          </a:graphicData>
        </a:graphic>
      </p:graphicFrame>
      <p:sp>
        <p:nvSpPr>
          <p:cNvPr id="10" name="TextBox 9">
            <a:extLst>
              <a:ext uri="{FF2B5EF4-FFF2-40B4-BE49-F238E27FC236}">
                <a16:creationId xmlns:a16="http://schemas.microsoft.com/office/drawing/2014/main" id="{9E0CABA3-D407-4798-BAFB-1753CCF876C9}"/>
              </a:ext>
            </a:extLst>
          </p:cNvPr>
          <p:cNvSpPr txBox="1"/>
          <p:nvPr/>
        </p:nvSpPr>
        <p:spPr bwMode="auto">
          <a:xfrm>
            <a:off x="8934825" y="3202607"/>
            <a:ext cx="2714132" cy="923330"/>
          </a:xfrm>
          <a:prstGeom prst="rect">
            <a:avLst/>
          </a:prstGeom>
          <a:noFill/>
          <a:ln w="38100" algn="ctr">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57% reduction in risk of relapse or death with niraparib vs placebo</a:t>
            </a:r>
          </a:p>
        </p:txBody>
      </p:sp>
      <p:grpSp>
        <p:nvGrpSpPr>
          <p:cNvPr id="22" name="Group 21">
            <a:extLst>
              <a:ext uri="{FF2B5EF4-FFF2-40B4-BE49-F238E27FC236}">
                <a16:creationId xmlns:a16="http://schemas.microsoft.com/office/drawing/2014/main" id="{4C1735AE-B9DD-4E1C-A829-17FED44C03F8}"/>
              </a:ext>
            </a:extLst>
          </p:cNvPr>
          <p:cNvGrpSpPr/>
          <p:nvPr/>
        </p:nvGrpSpPr>
        <p:grpSpPr>
          <a:xfrm>
            <a:off x="8998834" y="4027958"/>
            <a:ext cx="2751980" cy="2499456"/>
            <a:chOff x="6757013" y="2381144"/>
            <a:chExt cx="2583501" cy="1660814"/>
          </a:xfrm>
        </p:grpSpPr>
        <p:graphicFrame>
          <p:nvGraphicFramePr>
            <p:cNvPr id="23" name="Chart 22">
              <a:extLst>
                <a:ext uri="{FF2B5EF4-FFF2-40B4-BE49-F238E27FC236}">
                  <a16:creationId xmlns:a16="http://schemas.microsoft.com/office/drawing/2014/main" id="{AC166EE2-93AF-4977-A24B-06FE5966905B}"/>
                </a:ext>
              </a:extLst>
            </p:cNvPr>
            <p:cNvGraphicFramePr/>
            <p:nvPr/>
          </p:nvGraphicFramePr>
          <p:xfrm>
            <a:off x="6757013" y="2381144"/>
            <a:ext cx="2583501" cy="1660814"/>
          </p:xfrm>
          <a:graphic>
            <a:graphicData uri="http://schemas.openxmlformats.org/drawingml/2006/chart">
              <c:chart xmlns:c="http://schemas.openxmlformats.org/drawingml/2006/chart" xmlns:r="http://schemas.openxmlformats.org/officeDocument/2006/relationships" r:id="rId5"/>
            </a:graphicData>
          </a:graphic>
        </p:graphicFrame>
        <p:sp>
          <p:nvSpPr>
            <p:cNvPr id="25" name="TextBox 24">
              <a:extLst>
                <a:ext uri="{FF2B5EF4-FFF2-40B4-BE49-F238E27FC236}">
                  <a16:creationId xmlns:a16="http://schemas.microsoft.com/office/drawing/2014/main" id="{A27DD73A-D962-4E72-B62F-8ECD59C4FDFF}"/>
                </a:ext>
              </a:extLst>
            </p:cNvPr>
            <p:cNvSpPr txBox="1"/>
            <p:nvPr/>
          </p:nvSpPr>
          <p:spPr>
            <a:xfrm>
              <a:off x="7412462" y="2707043"/>
              <a:ext cx="695549" cy="490820"/>
            </a:xfrm>
            <a:prstGeom prst="rect">
              <a:avLst/>
            </a:prstGeom>
            <a:noFill/>
          </p:spPr>
          <p:txBody>
            <a:bodyPr wrap="none" rtlCol="0">
              <a:spAutoFit/>
            </a:bodyPr>
            <a:lstStyle/>
            <a:p>
              <a:pPr algn="ctr" defTabSz="914377" fontAlgn="auto">
                <a:spcBef>
                  <a:spcPts val="0"/>
                </a:spcBef>
                <a:spcAft>
                  <a:spcPts val="0"/>
                </a:spcAft>
                <a:defRPr/>
              </a:pPr>
              <a:r>
                <a:rPr lang="en-US" sz="1400" b="1" dirty="0">
                  <a:solidFill>
                    <a:prstClr val="white"/>
                  </a:solidFill>
                  <a:latin typeface="Calibri" panose="020F0502020204030204"/>
                </a:rPr>
                <a:t>HRD,</a:t>
              </a:r>
            </a:p>
            <a:p>
              <a:pPr algn="ctr" defTabSz="914377" fontAlgn="auto">
                <a:spcBef>
                  <a:spcPts val="0"/>
                </a:spcBef>
                <a:spcAft>
                  <a:spcPts val="0"/>
                </a:spcAft>
                <a:defRPr/>
              </a:pPr>
              <a:r>
                <a:rPr lang="en-US" sz="1400" b="1" i="1" dirty="0">
                  <a:solidFill>
                    <a:prstClr val="white"/>
                  </a:solidFill>
                  <a:latin typeface="Calibri" panose="020F0502020204030204"/>
                </a:rPr>
                <a:t>BRCA</a:t>
              </a:r>
              <a:r>
                <a:rPr lang="en-US" sz="1400" b="1" dirty="0">
                  <a:solidFill>
                    <a:prstClr val="white"/>
                  </a:solidFill>
                  <a:latin typeface="Calibri" panose="020F0502020204030204"/>
                </a:rPr>
                <a:t>+ </a:t>
              </a:r>
              <a:br>
                <a:rPr lang="en-US" sz="1400" b="1" dirty="0">
                  <a:solidFill>
                    <a:prstClr val="white"/>
                  </a:solidFill>
                  <a:latin typeface="Calibri" panose="020F0502020204030204"/>
                </a:rPr>
              </a:br>
              <a:r>
                <a:rPr lang="en-US" sz="1400" dirty="0">
                  <a:solidFill>
                    <a:prstClr val="white"/>
                  </a:solidFill>
                  <a:latin typeface="Calibri" panose="020F0502020204030204"/>
                </a:rPr>
                <a:t>(30.4%)</a:t>
              </a:r>
            </a:p>
          </p:txBody>
        </p:sp>
        <p:sp>
          <p:nvSpPr>
            <p:cNvPr id="26" name="TextBox 25">
              <a:extLst>
                <a:ext uri="{FF2B5EF4-FFF2-40B4-BE49-F238E27FC236}">
                  <a16:creationId xmlns:a16="http://schemas.microsoft.com/office/drawing/2014/main" id="{CF7CB7C6-C43B-49D3-8B92-FF990299B726}"/>
                </a:ext>
              </a:extLst>
            </p:cNvPr>
            <p:cNvSpPr txBox="1"/>
            <p:nvPr/>
          </p:nvSpPr>
          <p:spPr>
            <a:xfrm>
              <a:off x="7385692" y="3309824"/>
              <a:ext cx="695549" cy="490820"/>
            </a:xfrm>
            <a:prstGeom prst="rect">
              <a:avLst/>
            </a:prstGeom>
            <a:noFill/>
          </p:spPr>
          <p:txBody>
            <a:bodyPr wrap="none" rtlCol="0">
              <a:spAutoFit/>
            </a:bodyPr>
            <a:lstStyle/>
            <a:p>
              <a:pPr algn="ctr" defTabSz="914377" fontAlgn="auto">
                <a:spcBef>
                  <a:spcPts val="0"/>
                </a:spcBef>
                <a:spcAft>
                  <a:spcPts val="0"/>
                </a:spcAft>
                <a:defRPr/>
              </a:pPr>
              <a:r>
                <a:rPr lang="en-US" sz="1400" b="1" dirty="0">
                  <a:solidFill>
                    <a:prstClr val="white"/>
                  </a:solidFill>
                  <a:latin typeface="Calibri" panose="020F0502020204030204"/>
                </a:rPr>
                <a:t>HRD, </a:t>
              </a:r>
              <a:br>
                <a:rPr lang="en-US" sz="1400" b="1" dirty="0">
                  <a:solidFill>
                    <a:prstClr val="white"/>
                  </a:solidFill>
                  <a:latin typeface="Calibri" panose="020F0502020204030204"/>
                </a:rPr>
              </a:br>
              <a:r>
                <a:rPr lang="en-US" sz="1400" b="1" i="1" dirty="0">
                  <a:solidFill>
                    <a:prstClr val="white"/>
                  </a:solidFill>
                  <a:latin typeface="Calibri" panose="020F0502020204030204"/>
                </a:rPr>
                <a:t>BRCA- </a:t>
              </a:r>
              <a:br>
                <a:rPr lang="en-US" sz="1400" b="1" dirty="0">
                  <a:solidFill>
                    <a:prstClr val="white"/>
                  </a:solidFill>
                  <a:latin typeface="Calibri" panose="020F0502020204030204"/>
                </a:rPr>
              </a:br>
              <a:r>
                <a:rPr lang="en-US" sz="1400" dirty="0">
                  <a:solidFill>
                    <a:prstClr val="white"/>
                  </a:solidFill>
                  <a:latin typeface="Calibri" panose="020F0502020204030204"/>
                </a:rPr>
                <a:t>(20.5%)</a:t>
              </a:r>
            </a:p>
          </p:txBody>
        </p:sp>
        <p:sp>
          <p:nvSpPr>
            <p:cNvPr id="27" name="TextBox 26">
              <a:extLst>
                <a:ext uri="{FF2B5EF4-FFF2-40B4-BE49-F238E27FC236}">
                  <a16:creationId xmlns:a16="http://schemas.microsoft.com/office/drawing/2014/main" id="{E576F098-7CA8-4B57-9BB2-06AF8943977B}"/>
                </a:ext>
              </a:extLst>
            </p:cNvPr>
            <p:cNvSpPr txBox="1"/>
            <p:nvPr/>
          </p:nvSpPr>
          <p:spPr>
            <a:xfrm>
              <a:off x="8051703" y="2812819"/>
              <a:ext cx="695549" cy="347664"/>
            </a:xfrm>
            <a:prstGeom prst="rect">
              <a:avLst/>
            </a:prstGeom>
            <a:noFill/>
          </p:spPr>
          <p:txBody>
            <a:bodyPr wrap="none" rtlCol="0">
              <a:spAutoFit/>
            </a:bodyPr>
            <a:lstStyle/>
            <a:p>
              <a:pPr algn="ctr" defTabSz="914377" fontAlgn="auto">
                <a:spcBef>
                  <a:spcPts val="0"/>
                </a:spcBef>
                <a:spcAft>
                  <a:spcPts val="0"/>
                </a:spcAft>
                <a:defRPr/>
              </a:pPr>
              <a:r>
                <a:rPr lang="en-US" sz="1400" b="1" dirty="0">
                  <a:solidFill>
                    <a:prstClr val="white"/>
                  </a:solidFill>
                  <a:latin typeface="Calibri" panose="020F0502020204030204"/>
                </a:rPr>
                <a:t>HRP </a:t>
              </a:r>
              <a:br>
                <a:rPr lang="en-US" sz="1400" b="1" dirty="0">
                  <a:solidFill>
                    <a:prstClr val="white"/>
                  </a:solidFill>
                  <a:latin typeface="Calibri" panose="020F0502020204030204"/>
                </a:rPr>
              </a:br>
              <a:r>
                <a:rPr lang="en-US" sz="1400" dirty="0">
                  <a:solidFill>
                    <a:prstClr val="white"/>
                  </a:solidFill>
                  <a:latin typeface="Calibri" panose="020F0502020204030204"/>
                </a:rPr>
                <a:t>(34.0%)</a:t>
              </a:r>
            </a:p>
          </p:txBody>
        </p:sp>
        <p:sp>
          <p:nvSpPr>
            <p:cNvPr id="28" name="TextBox 27">
              <a:extLst>
                <a:ext uri="{FF2B5EF4-FFF2-40B4-BE49-F238E27FC236}">
                  <a16:creationId xmlns:a16="http://schemas.microsoft.com/office/drawing/2014/main" id="{A70119ED-F54D-4305-921A-2BB47FA1C8C6}"/>
                </a:ext>
              </a:extLst>
            </p:cNvPr>
            <p:cNvSpPr txBox="1"/>
            <p:nvPr/>
          </p:nvSpPr>
          <p:spPr>
            <a:xfrm>
              <a:off x="7927951" y="3379998"/>
              <a:ext cx="695549" cy="347664"/>
            </a:xfrm>
            <a:prstGeom prst="rect">
              <a:avLst/>
            </a:prstGeom>
            <a:noFill/>
          </p:spPr>
          <p:txBody>
            <a:bodyPr wrap="none" rtlCol="0">
              <a:spAutoFit/>
            </a:bodyPr>
            <a:lstStyle/>
            <a:p>
              <a:pPr algn="ctr" defTabSz="914377" fontAlgn="auto">
                <a:spcBef>
                  <a:spcPts val="0"/>
                </a:spcBef>
                <a:spcAft>
                  <a:spcPts val="0"/>
                </a:spcAft>
                <a:defRPr/>
              </a:pPr>
              <a:r>
                <a:rPr lang="en-US" sz="1400" b="1" dirty="0">
                  <a:solidFill>
                    <a:srgbClr val="44546A"/>
                  </a:solidFill>
                  <a:latin typeface="Calibri" panose="020F0502020204030204"/>
                </a:rPr>
                <a:t>ND</a:t>
              </a:r>
              <a:br>
                <a:rPr lang="en-US" sz="1400" b="1" dirty="0">
                  <a:solidFill>
                    <a:srgbClr val="44546A"/>
                  </a:solidFill>
                  <a:latin typeface="Calibri" panose="020F0502020204030204"/>
                </a:rPr>
              </a:br>
              <a:r>
                <a:rPr lang="en-US" sz="1400" dirty="0">
                  <a:solidFill>
                    <a:srgbClr val="44546A"/>
                  </a:solidFill>
                  <a:latin typeface="Calibri" panose="020F0502020204030204"/>
                </a:rPr>
                <a:t>(15.1%)</a:t>
              </a:r>
            </a:p>
          </p:txBody>
        </p:sp>
      </p:grpSp>
      <p:grpSp>
        <p:nvGrpSpPr>
          <p:cNvPr id="210" name="Group 209">
            <a:extLst>
              <a:ext uri="{FF2B5EF4-FFF2-40B4-BE49-F238E27FC236}">
                <a16:creationId xmlns:a16="http://schemas.microsoft.com/office/drawing/2014/main" id="{EEEC7278-3670-454E-A6C0-76651A90CD9A}"/>
              </a:ext>
            </a:extLst>
          </p:cNvPr>
          <p:cNvGrpSpPr/>
          <p:nvPr/>
        </p:nvGrpSpPr>
        <p:grpSpPr>
          <a:xfrm>
            <a:off x="368459" y="906035"/>
            <a:ext cx="8715449" cy="5529086"/>
            <a:chOff x="368459" y="906035"/>
            <a:chExt cx="8715449" cy="5529086"/>
          </a:xfrm>
        </p:grpSpPr>
        <p:cxnSp>
          <p:nvCxnSpPr>
            <p:cNvPr id="208" name="Straight Connector 207">
              <a:extLst>
                <a:ext uri="{FF2B5EF4-FFF2-40B4-BE49-F238E27FC236}">
                  <a16:creationId xmlns:a16="http://schemas.microsoft.com/office/drawing/2014/main" id="{E6F50A80-BE43-46AA-91D6-34F5BE1E773C}"/>
                </a:ext>
              </a:extLst>
            </p:cNvPr>
            <p:cNvCxnSpPr/>
            <p:nvPr/>
          </p:nvCxnSpPr>
          <p:spPr bwMode="auto">
            <a:xfrm>
              <a:off x="1695090" y="3239213"/>
              <a:ext cx="7105750" cy="0"/>
            </a:xfrm>
            <a:prstGeom prst="line">
              <a:avLst/>
            </a:prstGeom>
            <a:noFill/>
            <a:ln w="28575" cap="flat" cmpd="sng" algn="ctr">
              <a:solidFill>
                <a:schemeClr val="bg1"/>
              </a:solidFill>
              <a:prstDash val="sysDash"/>
              <a:round/>
              <a:headEnd type="none" w="med" len="med"/>
              <a:tailEnd type="none" w="med" len="med"/>
            </a:ln>
            <a:effectLst/>
          </p:spPr>
        </p:cxnSp>
        <p:sp>
          <p:nvSpPr>
            <p:cNvPr id="6" name="Rectangle 92">
              <a:extLst>
                <a:ext uri="{FF2B5EF4-FFF2-40B4-BE49-F238E27FC236}">
                  <a16:creationId xmlns:a16="http://schemas.microsoft.com/office/drawing/2014/main" id="{A67553AB-D1DD-4E18-84FF-28BF9E7D2AA8}"/>
                </a:ext>
              </a:extLst>
            </p:cNvPr>
            <p:cNvSpPr>
              <a:spLocks noChangeArrowheads="1"/>
            </p:cNvSpPr>
            <p:nvPr/>
          </p:nvSpPr>
          <p:spPr bwMode="auto">
            <a:xfrm>
              <a:off x="1879301" y="4180274"/>
              <a:ext cx="692153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121920" rIns="12192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1219140" eaLnBrk="0" hangingPunct="0">
                <a:defRPr/>
              </a:pPr>
              <a:r>
                <a:rPr lang="en-US" altLang="en-US" dirty="0">
                  <a:solidFill>
                    <a:srgbClr val="000000"/>
                  </a:solidFill>
                  <a:latin typeface="Calibri" panose="020F0502020204030204" pitchFamily="34" charset="0"/>
                  <a:cs typeface="Calibri" panose="020F0502020204030204" pitchFamily="34" charset="0"/>
                </a:rPr>
                <a:t>HR: 0.43 (95% CI: 0.31-0.59; </a:t>
              </a:r>
              <a:r>
                <a:rPr lang="en-US" altLang="en-US" i="1" dirty="0">
                  <a:solidFill>
                    <a:srgbClr val="000000"/>
                  </a:solidFill>
                  <a:latin typeface="Calibri" panose="020F0502020204030204" pitchFamily="34" charset="0"/>
                  <a:cs typeface="Calibri" panose="020F0502020204030204" pitchFamily="34" charset="0"/>
                </a:rPr>
                <a:t>P </a:t>
              </a:r>
              <a:r>
                <a:rPr lang="en-US" altLang="en-US" dirty="0">
                  <a:solidFill>
                    <a:srgbClr val="000000"/>
                  </a:solidFill>
                  <a:latin typeface="Calibri" panose="020F0502020204030204" pitchFamily="34" charset="0"/>
                  <a:cs typeface="Calibri" panose="020F0502020204030204" pitchFamily="34" charset="0"/>
                </a:rPr>
                <a:t>&lt; .001)</a:t>
              </a:r>
              <a:endParaRPr lang="en-US" altLang="en-US" sz="5400" dirty="0">
                <a:solidFill>
                  <a:prstClr val="black"/>
                </a:solidFill>
                <a:latin typeface="Calibri" panose="020F0502020204030204" pitchFamily="34" charset="0"/>
                <a:cs typeface="Calibri" panose="020F0502020204030204" pitchFamily="34" charset="0"/>
              </a:endParaRPr>
            </a:p>
          </p:txBody>
        </p:sp>
        <p:sp>
          <p:nvSpPr>
            <p:cNvPr id="2" name="Freeform: Shape 1">
              <a:extLst>
                <a:ext uri="{FF2B5EF4-FFF2-40B4-BE49-F238E27FC236}">
                  <a16:creationId xmlns:a16="http://schemas.microsoft.com/office/drawing/2014/main" id="{50E3E03E-875A-44D1-92C7-9EFEB3554F78}"/>
                </a:ext>
              </a:extLst>
            </p:cNvPr>
            <p:cNvSpPr/>
            <p:nvPr/>
          </p:nvSpPr>
          <p:spPr bwMode="auto">
            <a:xfrm>
              <a:off x="1685925" y="1343025"/>
              <a:ext cx="7058025" cy="3781425"/>
            </a:xfrm>
            <a:custGeom>
              <a:avLst/>
              <a:gdLst>
                <a:gd name="connsiteX0" fmla="*/ 0 w 7058025"/>
                <a:gd name="connsiteY0" fmla="*/ 0 h 3781425"/>
                <a:gd name="connsiteX1" fmla="*/ 0 w 7058025"/>
                <a:gd name="connsiteY1" fmla="*/ 3781425 h 3781425"/>
                <a:gd name="connsiteX2" fmla="*/ 7058025 w 7058025"/>
                <a:gd name="connsiteY2" fmla="*/ 3781425 h 3781425"/>
              </a:gdLst>
              <a:ahLst/>
              <a:cxnLst>
                <a:cxn ang="0">
                  <a:pos x="connsiteX0" y="connsiteY0"/>
                </a:cxn>
                <a:cxn ang="0">
                  <a:pos x="connsiteX1" y="connsiteY1"/>
                </a:cxn>
                <a:cxn ang="0">
                  <a:pos x="connsiteX2" y="connsiteY2"/>
                </a:cxn>
              </a:cxnLst>
              <a:rect l="l" t="t" r="r" b="b"/>
              <a:pathLst>
                <a:path w="7058025" h="3781425">
                  <a:moveTo>
                    <a:pt x="0" y="0"/>
                  </a:moveTo>
                  <a:lnTo>
                    <a:pt x="0" y="3781425"/>
                  </a:lnTo>
                  <a:lnTo>
                    <a:pt x="7058025" y="3781425"/>
                  </a:lnTo>
                </a:path>
              </a:pathLst>
            </a:custGeom>
            <a:noFill/>
            <a:ln w="28575">
              <a:solidFill>
                <a:schemeClr val="bg1"/>
              </a:solidFill>
              <a:miter lim="800000"/>
              <a:headEnd/>
              <a:tailEnd/>
            </a:ln>
          </p:spPr>
          <p:txBody>
            <a:bodyPr rtlCol="0" anchor="ctr"/>
            <a:lstStyle/>
            <a:p>
              <a:pPr algn="ctr"/>
              <a:endParaRPr lang="en-US" dirty="0"/>
            </a:p>
          </p:txBody>
        </p:sp>
        <p:grpSp>
          <p:nvGrpSpPr>
            <p:cNvPr id="11" name="Group 10">
              <a:extLst>
                <a:ext uri="{FF2B5EF4-FFF2-40B4-BE49-F238E27FC236}">
                  <a16:creationId xmlns:a16="http://schemas.microsoft.com/office/drawing/2014/main" id="{859F874D-814D-45BD-8E60-0554976687CB}"/>
                </a:ext>
              </a:extLst>
            </p:cNvPr>
            <p:cNvGrpSpPr/>
            <p:nvPr/>
          </p:nvGrpSpPr>
          <p:grpSpPr>
            <a:xfrm>
              <a:off x="1597819" y="1357315"/>
              <a:ext cx="88106" cy="3767135"/>
              <a:chOff x="1597819" y="1357315"/>
              <a:chExt cx="88106" cy="3767135"/>
            </a:xfrm>
          </p:grpSpPr>
          <p:cxnSp>
            <p:nvCxnSpPr>
              <p:cNvPr id="5" name="Straight Connector 4">
                <a:extLst>
                  <a:ext uri="{FF2B5EF4-FFF2-40B4-BE49-F238E27FC236}">
                    <a16:creationId xmlns:a16="http://schemas.microsoft.com/office/drawing/2014/main" id="{29803975-5050-4822-AF74-A10DFA31F924}"/>
                  </a:ext>
                </a:extLst>
              </p:cNvPr>
              <p:cNvCxnSpPr>
                <a:cxnSpLocks/>
              </p:cNvCxnSpPr>
              <p:nvPr/>
            </p:nvCxnSpPr>
            <p:spPr bwMode="auto">
              <a:xfrm flipH="1">
                <a:off x="1597819" y="5124450"/>
                <a:ext cx="88106"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196813F6-54D1-4994-9133-D302404743F9}"/>
                  </a:ext>
                </a:extLst>
              </p:cNvPr>
              <p:cNvCxnSpPr>
                <a:cxnSpLocks/>
              </p:cNvCxnSpPr>
              <p:nvPr/>
            </p:nvCxnSpPr>
            <p:spPr bwMode="auto">
              <a:xfrm flipH="1">
                <a:off x="1597819" y="4371023"/>
                <a:ext cx="88106"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487D9B8E-DF1A-4025-8273-086BEB993F5F}"/>
                  </a:ext>
                </a:extLst>
              </p:cNvPr>
              <p:cNvCxnSpPr>
                <a:cxnSpLocks/>
              </p:cNvCxnSpPr>
              <p:nvPr/>
            </p:nvCxnSpPr>
            <p:spPr bwMode="auto">
              <a:xfrm flipH="1">
                <a:off x="1597819" y="3617596"/>
                <a:ext cx="88106"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3285B235-D6E8-479B-8E0B-DF29C7F65BB9}"/>
                  </a:ext>
                </a:extLst>
              </p:cNvPr>
              <p:cNvCxnSpPr>
                <a:cxnSpLocks/>
              </p:cNvCxnSpPr>
              <p:nvPr/>
            </p:nvCxnSpPr>
            <p:spPr bwMode="auto">
              <a:xfrm flipH="1">
                <a:off x="1597819" y="2864169"/>
                <a:ext cx="88106"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BC19BED1-0EB7-4499-8B77-F6D3D0D32EE7}"/>
                  </a:ext>
                </a:extLst>
              </p:cNvPr>
              <p:cNvCxnSpPr>
                <a:cxnSpLocks/>
              </p:cNvCxnSpPr>
              <p:nvPr/>
            </p:nvCxnSpPr>
            <p:spPr bwMode="auto">
              <a:xfrm flipH="1">
                <a:off x="1597819" y="2110742"/>
                <a:ext cx="88106"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118C213E-DDB7-4429-B036-70D5DCB24056}"/>
                  </a:ext>
                </a:extLst>
              </p:cNvPr>
              <p:cNvCxnSpPr>
                <a:cxnSpLocks/>
              </p:cNvCxnSpPr>
              <p:nvPr/>
            </p:nvCxnSpPr>
            <p:spPr bwMode="auto">
              <a:xfrm flipH="1">
                <a:off x="1597819" y="1357315"/>
                <a:ext cx="88106" cy="0"/>
              </a:xfrm>
              <a:prstGeom prst="line">
                <a:avLst/>
              </a:prstGeom>
              <a:noFill/>
              <a:ln w="28575" cap="flat" cmpd="sng" algn="ctr">
                <a:solidFill>
                  <a:schemeClr val="bg1"/>
                </a:solidFill>
                <a:prstDash val="solid"/>
                <a:round/>
                <a:headEnd type="none" w="med" len="med"/>
                <a:tailEnd type="none" w="med" len="med"/>
              </a:ln>
              <a:effectLst/>
            </p:spPr>
          </p:cxnSp>
        </p:grpSp>
        <p:grpSp>
          <p:nvGrpSpPr>
            <p:cNvPr id="9" name="Group 8">
              <a:extLst>
                <a:ext uri="{FF2B5EF4-FFF2-40B4-BE49-F238E27FC236}">
                  <a16:creationId xmlns:a16="http://schemas.microsoft.com/office/drawing/2014/main" id="{6728A693-8CAD-49CE-BCF2-C40333BB0DE0}"/>
                </a:ext>
              </a:extLst>
            </p:cNvPr>
            <p:cNvGrpSpPr/>
            <p:nvPr/>
          </p:nvGrpSpPr>
          <p:grpSpPr>
            <a:xfrm>
              <a:off x="1685925" y="5124450"/>
              <a:ext cx="7043730" cy="88106"/>
              <a:chOff x="1685925" y="5124450"/>
              <a:chExt cx="7043730" cy="88106"/>
            </a:xfrm>
          </p:grpSpPr>
          <p:cxnSp>
            <p:nvCxnSpPr>
              <p:cNvPr id="34" name="Straight Connector 33">
                <a:extLst>
                  <a:ext uri="{FF2B5EF4-FFF2-40B4-BE49-F238E27FC236}">
                    <a16:creationId xmlns:a16="http://schemas.microsoft.com/office/drawing/2014/main" id="{D3EC3367-14B3-4124-9FAF-800EC9C810B1}"/>
                  </a:ext>
                </a:extLst>
              </p:cNvPr>
              <p:cNvCxnSpPr>
                <a:cxnSpLocks/>
              </p:cNvCxnSpPr>
              <p:nvPr/>
            </p:nvCxnSpPr>
            <p:spPr bwMode="auto">
              <a:xfrm rot="5400000" flipH="1">
                <a:off x="1641872" y="5168503"/>
                <a:ext cx="88106"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9D42C41A-AAA2-4B74-A46C-EB3C26F2D535}"/>
                  </a:ext>
                </a:extLst>
              </p:cNvPr>
              <p:cNvCxnSpPr>
                <a:cxnSpLocks/>
              </p:cNvCxnSpPr>
              <p:nvPr/>
            </p:nvCxnSpPr>
            <p:spPr bwMode="auto">
              <a:xfrm rot="5400000" flipH="1">
                <a:off x="2144996" y="5168503"/>
                <a:ext cx="88106"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C70DB0D6-DD5E-44C0-97A8-0A21E137E0B9}"/>
                  </a:ext>
                </a:extLst>
              </p:cNvPr>
              <p:cNvCxnSpPr>
                <a:cxnSpLocks/>
              </p:cNvCxnSpPr>
              <p:nvPr/>
            </p:nvCxnSpPr>
            <p:spPr bwMode="auto">
              <a:xfrm rot="5400000" flipH="1">
                <a:off x="2648120" y="5168503"/>
                <a:ext cx="88106"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D2774F87-3269-4C2F-8440-9F356A129535}"/>
                  </a:ext>
                </a:extLst>
              </p:cNvPr>
              <p:cNvCxnSpPr>
                <a:cxnSpLocks/>
              </p:cNvCxnSpPr>
              <p:nvPr/>
            </p:nvCxnSpPr>
            <p:spPr bwMode="auto">
              <a:xfrm rot="5400000" flipH="1">
                <a:off x="3151244" y="5168503"/>
                <a:ext cx="88106"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CCD89B04-A436-40B8-AD08-9EC5A6D8738D}"/>
                  </a:ext>
                </a:extLst>
              </p:cNvPr>
              <p:cNvCxnSpPr>
                <a:cxnSpLocks/>
              </p:cNvCxnSpPr>
              <p:nvPr/>
            </p:nvCxnSpPr>
            <p:spPr bwMode="auto">
              <a:xfrm rot="5400000" flipH="1">
                <a:off x="3654368" y="5168503"/>
                <a:ext cx="88106"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82CA2B31-6238-469C-B1D7-3E2CC489B973}"/>
                  </a:ext>
                </a:extLst>
              </p:cNvPr>
              <p:cNvCxnSpPr>
                <a:cxnSpLocks/>
              </p:cNvCxnSpPr>
              <p:nvPr/>
            </p:nvCxnSpPr>
            <p:spPr bwMode="auto">
              <a:xfrm rot="5400000" flipH="1">
                <a:off x="4157492" y="5168503"/>
                <a:ext cx="88106"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37D1122D-514B-4B8A-8D11-F7F2DE1F9C9E}"/>
                  </a:ext>
                </a:extLst>
              </p:cNvPr>
              <p:cNvCxnSpPr>
                <a:cxnSpLocks/>
              </p:cNvCxnSpPr>
              <p:nvPr/>
            </p:nvCxnSpPr>
            <p:spPr bwMode="auto">
              <a:xfrm rot="5400000" flipH="1">
                <a:off x="4660616" y="5168503"/>
                <a:ext cx="88106"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D90E5415-0A23-4546-A49B-254C488868A0}"/>
                  </a:ext>
                </a:extLst>
              </p:cNvPr>
              <p:cNvCxnSpPr>
                <a:cxnSpLocks/>
              </p:cNvCxnSpPr>
              <p:nvPr/>
            </p:nvCxnSpPr>
            <p:spPr bwMode="auto">
              <a:xfrm rot="5400000" flipH="1">
                <a:off x="5163740" y="5168503"/>
                <a:ext cx="88106"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49422CB4-E506-459E-A416-400F419331E1}"/>
                  </a:ext>
                </a:extLst>
              </p:cNvPr>
              <p:cNvCxnSpPr>
                <a:cxnSpLocks/>
              </p:cNvCxnSpPr>
              <p:nvPr/>
            </p:nvCxnSpPr>
            <p:spPr bwMode="auto">
              <a:xfrm rot="5400000" flipH="1">
                <a:off x="5666864" y="5168503"/>
                <a:ext cx="88106"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7F3BAB71-9F7F-45B8-80EF-FB46ADA895B4}"/>
                  </a:ext>
                </a:extLst>
              </p:cNvPr>
              <p:cNvCxnSpPr>
                <a:cxnSpLocks/>
              </p:cNvCxnSpPr>
              <p:nvPr/>
            </p:nvCxnSpPr>
            <p:spPr bwMode="auto">
              <a:xfrm rot="5400000" flipH="1">
                <a:off x="6169988" y="5168503"/>
                <a:ext cx="88106"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E537960F-618B-405F-85AA-A3DC4BA7602B}"/>
                  </a:ext>
                </a:extLst>
              </p:cNvPr>
              <p:cNvCxnSpPr>
                <a:cxnSpLocks/>
              </p:cNvCxnSpPr>
              <p:nvPr/>
            </p:nvCxnSpPr>
            <p:spPr bwMode="auto">
              <a:xfrm rot="5400000" flipH="1">
                <a:off x="6673112" y="5168503"/>
                <a:ext cx="88106"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972047D5-B1EF-47A4-AF98-D8AE8B31136A}"/>
                  </a:ext>
                </a:extLst>
              </p:cNvPr>
              <p:cNvCxnSpPr>
                <a:cxnSpLocks/>
              </p:cNvCxnSpPr>
              <p:nvPr/>
            </p:nvCxnSpPr>
            <p:spPr bwMode="auto">
              <a:xfrm rot="5400000" flipH="1">
                <a:off x="7176236" y="5168503"/>
                <a:ext cx="88106"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11586CAA-C3F0-40D2-88B9-9DA9DD025621}"/>
                  </a:ext>
                </a:extLst>
              </p:cNvPr>
              <p:cNvCxnSpPr>
                <a:cxnSpLocks/>
              </p:cNvCxnSpPr>
              <p:nvPr/>
            </p:nvCxnSpPr>
            <p:spPr bwMode="auto">
              <a:xfrm rot="5400000" flipH="1">
                <a:off x="7679360" y="5168503"/>
                <a:ext cx="88106"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69DBC4EA-A4DB-4AC6-8ADE-94F2BBE346C3}"/>
                  </a:ext>
                </a:extLst>
              </p:cNvPr>
              <p:cNvCxnSpPr>
                <a:cxnSpLocks/>
              </p:cNvCxnSpPr>
              <p:nvPr/>
            </p:nvCxnSpPr>
            <p:spPr bwMode="auto">
              <a:xfrm rot="5400000" flipH="1">
                <a:off x="8182484" y="5168503"/>
                <a:ext cx="88106"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73C41523-67A1-4D03-8DE3-4CC404DB70EF}"/>
                  </a:ext>
                </a:extLst>
              </p:cNvPr>
              <p:cNvCxnSpPr>
                <a:cxnSpLocks/>
              </p:cNvCxnSpPr>
              <p:nvPr/>
            </p:nvCxnSpPr>
            <p:spPr bwMode="auto">
              <a:xfrm rot="5400000" flipH="1">
                <a:off x="8685602" y="5168503"/>
                <a:ext cx="88106" cy="0"/>
              </a:xfrm>
              <a:prstGeom prst="line">
                <a:avLst/>
              </a:prstGeom>
              <a:noFill/>
              <a:ln w="28575" cap="flat" cmpd="sng" algn="ctr">
                <a:solidFill>
                  <a:schemeClr val="bg1"/>
                </a:solidFill>
                <a:prstDash val="solid"/>
                <a:round/>
                <a:headEnd type="none" w="med" len="med"/>
                <a:tailEnd type="none" w="med" len="med"/>
              </a:ln>
              <a:effectLst/>
            </p:spPr>
          </p:cxnSp>
        </p:grpSp>
        <p:sp>
          <p:nvSpPr>
            <p:cNvPr id="12" name="TextBox 11">
              <a:extLst>
                <a:ext uri="{FF2B5EF4-FFF2-40B4-BE49-F238E27FC236}">
                  <a16:creationId xmlns:a16="http://schemas.microsoft.com/office/drawing/2014/main" id="{95B1172B-367A-4200-B780-B14C71AC5D79}"/>
                </a:ext>
              </a:extLst>
            </p:cNvPr>
            <p:cNvSpPr txBox="1"/>
            <p:nvPr/>
          </p:nvSpPr>
          <p:spPr bwMode="auto">
            <a:xfrm>
              <a:off x="1085850" y="4938786"/>
              <a:ext cx="585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0</a:t>
              </a:r>
              <a:endParaRPr lang="en-US" b="0" dirty="0">
                <a:solidFill>
                  <a:schemeClr val="bg1"/>
                </a:solidFill>
                <a:latin typeface="Calibri" panose="020F0502020204030204" pitchFamily="34" charset="0"/>
              </a:endParaRPr>
            </a:p>
          </p:txBody>
        </p:sp>
        <p:sp>
          <p:nvSpPr>
            <p:cNvPr id="49" name="TextBox 48">
              <a:extLst>
                <a:ext uri="{FF2B5EF4-FFF2-40B4-BE49-F238E27FC236}">
                  <a16:creationId xmlns:a16="http://schemas.microsoft.com/office/drawing/2014/main" id="{BC2CB676-985B-4B9A-837B-FFA1290502E7}"/>
                </a:ext>
              </a:extLst>
            </p:cNvPr>
            <p:cNvSpPr txBox="1"/>
            <p:nvPr/>
          </p:nvSpPr>
          <p:spPr bwMode="auto">
            <a:xfrm>
              <a:off x="1085850" y="4186357"/>
              <a:ext cx="585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20</a:t>
              </a:r>
              <a:endParaRPr lang="en-US" b="0" dirty="0">
                <a:solidFill>
                  <a:schemeClr val="bg1"/>
                </a:solidFill>
                <a:latin typeface="Calibri" panose="020F0502020204030204" pitchFamily="34" charset="0"/>
              </a:endParaRPr>
            </a:p>
          </p:txBody>
        </p:sp>
        <p:sp>
          <p:nvSpPr>
            <p:cNvPr id="50" name="TextBox 49">
              <a:extLst>
                <a:ext uri="{FF2B5EF4-FFF2-40B4-BE49-F238E27FC236}">
                  <a16:creationId xmlns:a16="http://schemas.microsoft.com/office/drawing/2014/main" id="{5264858E-E559-47DD-A5B6-BB094F188B5A}"/>
                </a:ext>
              </a:extLst>
            </p:cNvPr>
            <p:cNvSpPr txBox="1"/>
            <p:nvPr/>
          </p:nvSpPr>
          <p:spPr bwMode="auto">
            <a:xfrm>
              <a:off x="1085850" y="3433928"/>
              <a:ext cx="585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40</a:t>
              </a:r>
              <a:endParaRPr lang="en-US" b="0" dirty="0">
                <a:solidFill>
                  <a:schemeClr val="bg1"/>
                </a:solidFill>
                <a:latin typeface="Calibri" panose="020F0502020204030204" pitchFamily="34" charset="0"/>
              </a:endParaRPr>
            </a:p>
          </p:txBody>
        </p:sp>
        <p:sp>
          <p:nvSpPr>
            <p:cNvPr id="51" name="TextBox 50">
              <a:extLst>
                <a:ext uri="{FF2B5EF4-FFF2-40B4-BE49-F238E27FC236}">
                  <a16:creationId xmlns:a16="http://schemas.microsoft.com/office/drawing/2014/main" id="{CE79B7DD-5A7D-4D04-9781-A087D8169DA2}"/>
                </a:ext>
              </a:extLst>
            </p:cNvPr>
            <p:cNvSpPr txBox="1"/>
            <p:nvPr/>
          </p:nvSpPr>
          <p:spPr bwMode="auto">
            <a:xfrm>
              <a:off x="1085850" y="2681499"/>
              <a:ext cx="585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60</a:t>
              </a:r>
              <a:endParaRPr lang="en-US" b="0" dirty="0">
                <a:solidFill>
                  <a:schemeClr val="bg1"/>
                </a:solidFill>
                <a:latin typeface="Calibri" panose="020F0502020204030204" pitchFamily="34" charset="0"/>
              </a:endParaRPr>
            </a:p>
          </p:txBody>
        </p:sp>
        <p:sp>
          <p:nvSpPr>
            <p:cNvPr id="52" name="TextBox 51">
              <a:extLst>
                <a:ext uri="{FF2B5EF4-FFF2-40B4-BE49-F238E27FC236}">
                  <a16:creationId xmlns:a16="http://schemas.microsoft.com/office/drawing/2014/main" id="{2392A75D-CF5F-4F58-AF1A-77F5D558911E}"/>
                </a:ext>
              </a:extLst>
            </p:cNvPr>
            <p:cNvSpPr txBox="1"/>
            <p:nvPr/>
          </p:nvSpPr>
          <p:spPr bwMode="auto">
            <a:xfrm>
              <a:off x="1085850" y="1929070"/>
              <a:ext cx="585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80</a:t>
              </a:r>
              <a:endParaRPr lang="en-US" b="0" dirty="0">
                <a:solidFill>
                  <a:schemeClr val="bg1"/>
                </a:solidFill>
                <a:latin typeface="Calibri" panose="020F0502020204030204" pitchFamily="34" charset="0"/>
              </a:endParaRPr>
            </a:p>
          </p:txBody>
        </p:sp>
        <p:sp>
          <p:nvSpPr>
            <p:cNvPr id="53" name="TextBox 52">
              <a:extLst>
                <a:ext uri="{FF2B5EF4-FFF2-40B4-BE49-F238E27FC236}">
                  <a16:creationId xmlns:a16="http://schemas.microsoft.com/office/drawing/2014/main" id="{9D10E960-48E9-446D-9198-8388741A6AA4}"/>
                </a:ext>
              </a:extLst>
            </p:cNvPr>
            <p:cNvSpPr txBox="1"/>
            <p:nvPr/>
          </p:nvSpPr>
          <p:spPr bwMode="auto">
            <a:xfrm>
              <a:off x="1085850" y="1176641"/>
              <a:ext cx="585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100</a:t>
              </a:r>
              <a:endParaRPr lang="en-US" b="0" dirty="0">
                <a:solidFill>
                  <a:schemeClr val="bg1"/>
                </a:solidFill>
                <a:latin typeface="Calibri" panose="020F0502020204030204" pitchFamily="34" charset="0"/>
              </a:endParaRPr>
            </a:p>
          </p:txBody>
        </p:sp>
        <p:sp>
          <p:nvSpPr>
            <p:cNvPr id="13" name="TextBox 12">
              <a:extLst>
                <a:ext uri="{FF2B5EF4-FFF2-40B4-BE49-F238E27FC236}">
                  <a16:creationId xmlns:a16="http://schemas.microsoft.com/office/drawing/2014/main" id="{67759AC2-86C4-4CB0-85CE-0FF69DBB742D}"/>
                </a:ext>
              </a:extLst>
            </p:cNvPr>
            <p:cNvSpPr txBox="1"/>
            <p:nvPr/>
          </p:nvSpPr>
          <p:spPr bwMode="auto">
            <a:xfrm>
              <a:off x="1402201" y="5150436"/>
              <a:ext cx="585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0</a:t>
              </a:r>
              <a:endParaRPr lang="en-US" b="0" dirty="0">
                <a:solidFill>
                  <a:schemeClr val="bg1"/>
                </a:solidFill>
                <a:latin typeface="Calibri" panose="020F0502020204030204" pitchFamily="34" charset="0"/>
              </a:endParaRPr>
            </a:p>
          </p:txBody>
        </p:sp>
        <p:sp>
          <p:nvSpPr>
            <p:cNvPr id="55" name="TextBox 54">
              <a:extLst>
                <a:ext uri="{FF2B5EF4-FFF2-40B4-BE49-F238E27FC236}">
                  <a16:creationId xmlns:a16="http://schemas.microsoft.com/office/drawing/2014/main" id="{8CFA9A99-9117-46AE-9625-C66E70756B29}"/>
                </a:ext>
              </a:extLst>
            </p:cNvPr>
            <p:cNvSpPr txBox="1"/>
            <p:nvPr/>
          </p:nvSpPr>
          <p:spPr bwMode="auto">
            <a:xfrm>
              <a:off x="1905004" y="5150436"/>
              <a:ext cx="585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a:t>
              </a:r>
              <a:endParaRPr lang="en-US" b="0" dirty="0">
                <a:solidFill>
                  <a:schemeClr val="bg1"/>
                </a:solidFill>
                <a:latin typeface="Calibri" panose="020F0502020204030204" pitchFamily="34" charset="0"/>
              </a:endParaRPr>
            </a:p>
          </p:txBody>
        </p:sp>
        <p:sp>
          <p:nvSpPr>
            <p:cNvPr id="56" name="TextBox 55">
              <a:extLst>
                <a:ext uri="{FF2B5EF4-FFF2-40B4-BE49-F238E27FC236}">
                  <a16:creationId xmlns:a16="http://schemas.microsoft.com/office/drawing/2014/main" id="{7E84C29F-391A-4965-962C-63A687071752}"/>
                </a:ext>
              </a:extLst>
            </p:cNvPr>
            <p:cNvSpPr txBox="1"/>
            <p:nvPr/>
          </p:nvSpPr>
          <p:spPr bwMode="auto">
            <a:xfrm>
              <a:off x="2407807" y="5150436"/>
              <a:ext cx="585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4</a:t>
              </a:r>
              <a:endParaRPr lang="en-US" b="0" dirty="0">
                <a:solidFill>
                  <a:schemeClr val="bg1"/>
                </a:solidFill>
                <a:latin typeface="Calibri" panose="020F0502020204030204" pitchFamily="34" charset="0"/>
              </a:endParaRPr>
            </a:p>
          </p:txBody>
        </p:sp>
        <p:sp>
          <p:nvSpPr>
            <p:cNvPr id="57" name="TextBox 56">
              <a:extLst>
                <a:ext uri="{FF2B5EF4-FFF2-40B4-BE49-F238E27FC236}">
                  <a16:creationId xmlns:a16="http://schemas.microsoft.com/office/drawing/2014/main" id="{40E6663B-65DD-4D02-9CE2-936109E00756}"/>
                </a:ext>
              </a:extLst>
            </p:cNvPr>
            <p:cNvSpPr txBox="1"/>
            <p:nvPr/>
          </p:nvSpPr>
          <p:spPr bwMode="auto">
            <a:xfrm>
              <a:off x="2910610" y="5150436"/>
              <a:ext cx="585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6</a:t>
              </a:r>
              <a:endParaRPr lang="en-US" b="0" dirty="0">
                <a:solidFill>
                  <a:schemeClr val="bg1"/>
                </a:solidFill>
                <a:latin typeface="Calibri" panose="020F0502020204030204" pitchFamily="34" charset="0"/>
              </a:endParaRPr>
            </a:p>
          </p:txBody>
        </p:sp>
        <p:sp>
          <p:nvSpPr>
            <p:cNvPr id="58" name="TextBox 57">
              <a:extLst>
                <a:ext uri="{FF2B5EF4-FFF2-40B4-BE49-F238E27FC236}">
                  <a16:creationId xmlns:a16="http://schemas.microsoft.com/office/drawing/2014/main" id="{B1717DCF-719E-466D-8AA9-812D10ADB4E8}"/>
                </a:ext>
              </a:extLst>
            </p:cNvPr>
            <p:cNvSpPr txBox="1"/>
            <p:nvPr/>
          </p:nvSpPr>
          <p:spPr bwMode="auto">
            <a:xfrm>
              <a:off x="3413413" y="5150436"/>
              <a:ext cx="585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8</a:t>
              </a:r>
              <a:endParaRPr lang="en-US" b="0" dirty="0">
                <a:solidFill>
                  <a:schemeClr val="bg1"/>
                </a:solidFill>
                <a:latin typeface="Calibri" panose="020F0502020204030204" pitchFamily="34" charset="0"/>
              </a:endParaRPr>
            </a:p>
          </p:txBody>
        </p:sp>
        <p:sp>
          <p:nvSpPr>
            <p:cNvPr id="59" name="TextBox 58">
              <a:extLst>
                <a:ext uri="{FF2B5EF4-FFF2-40B4-BE49-F238E27FC236}">
                  <a16:creationId xmlns:a16="http://schemas.microsoft.com/office/drawing/2014/main" id="{ACDA70A0-8594-426B-BCF9-9B7BA8ECF558}"/>
                </a:ext>
              </a:extLst>
            </p:cNvPr>
            <p:cNvSpPr txBox="1"/>
            <p:nvPr/>
          </p:nvSpPr>
          <p:spPr bwMode="auto">
            <a:xfrm>
              <a:off x="3916216" y="5150436"/>
              <a:ext cx="585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10</a:t>
              </a:r>
              <a:endParaRPr lang="en-US" b="0" dirty="0">
                <a:solidFill>
                  <a:schemeClr val="bg1"/>
                </a:solidFill>
                <a:latin typeface="Calibri" panose="020F0502020204030204" pitchFamily="34" charset="0"/>
              </a:endParaRPr>
            </a:p>
          </p:txBody>
        </p:sp>
        <p:sp>
          <p:nvSpPr>
            <p:cNvPr id="60" name="TextBox 59">
              <a:extLst>
                <a:ext uri="{FF2B5EF4-FFF2-40B4-BE49-F238E27FC236}">
                  <a16:creationId xmlns:a16="http://schemas.microsoft.com/office/drawing/2014/main" id="{9BAE26AB-7E4C-491C-81E2-BB1D5253FCBC}"/>
                </a:ext>
              </a:extLst>
            </p:cNvPr>
            <p:cNvSpPr txBox="1"/>
            <p:nvPr/>
          </p:nvSpPr>
          <p:spPr bwMode="auto">
            <a:xfrm>
              <a:off x="4419019" y="5150436"/>
              <a:ext cx="585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12</a:t>
              </a:r>
              <a:endParaRPr lang="en-US" b="0" dirty="0">
                <a:solidFill>
                  <a:schemeClr val="bg1"/>
                </a:solidFill>
                <a:latin typeface="Calibri" panose="020F0502020204030204" pitchFamily="34" charset="0"/>
              </a:endParaRPr>
            </a:p>
          </p:txBody>
        </p:sp>
        <p:sp>
          <p:nvSpPr>
            <p:cNvPr id="61" name="TextBox 60">
              <a:extLst>
                <a:ext uri="{FF2B5EF4-FFF2-40B4-BE49-F238E27FC236}">
                  <a16:creationId xmlns:a16="http://schemas.microsoft.com/office/drawing/2014/main" id="{E0915D33-1A65-4F62-B119-AD4738E7A736}"/>
                </a:ext>
              </a:extLst>
            </p:cNvPr>
            <p:cNvSpPr txBox="1"/>
            <p:nvPr/>
          </p:nvSpPr>
          <p:spPr bwMode="auto">
            <a:xfrm>
              <a:off x="4921822" y="5150436"/>
              <a:ext cx="585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14</a:t>
              </a:r>
              <a:endParaRPr lang="en-US" b="0" dirty="0">
                <a:solidFill>
                  <a:schemeClr val="bg1"/>
                </a:solidFill>
                <a:latin typeface="Calibri" panose="020F0502020204030204" pitchFamily="34" charset="0"/>
              </a:endParaRPr>
            </a:p>
          </p:txBody>
        </p:sp>
        <p:sp>
          <p:nvSpPr>
            <p:cNvPr id="62" name="TextBox 61">
              <a:extLst>
                <a:ext uri="{FF2B5EF4-FFF2-40B4-BE49-F238E27FC236}">
                  <a16:creationId xmlns:a16="http://schemas.microsoft.com/office/drawing/2014/main" id="{4762CA95-F925-400B-AC25-A7EA670A8866}"/>
                </a:ext>
              </a:extLst>
            </p:cNvPr>
            <p:cNvSpPr txBox="1"/>
            <p:nvPr/>
          </p:nvSpPr>
          <p:spPr bwMode="auto">
            <a:xfrm>
              <a:off x="5424625" y="5150436"/>
              <a:ext cx="585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16</a:t>
              </a:r>
              <a:endParaRPr lang="en-US" b="0" dirty="0">
                <a:solidFill>
                  <a:schemeClr val="bg1"/>
                </a:solidFill>
                <a:latin typeface="Calibri" panose="020F0502020204030204" pitchFamily="34" charset="0"/>
              </a:endParaRPr>
            </a:p>
          </p:txBody>
        </p:sp>
        <p:sp>
          <p:nvSpPr>
            <p:cNvPr id="63" name="TextBox 62">
              <a:extLst>
                <a:ext uri="{FF2B5EF4-FFF2-40B4-BE49-F238E27FC236}">
                  <a16:creationId xmlns:a16="http://schemas.microsoft.com/office/drawing/2014/main" id="{85A9CA1E-D73A-4E65-A2AA-C3E7E5182ABE}"/>
                </a:ext>
              </a:extLst>
            </p:cNvPr>
            <p:cNvSpPr txBox="1"/>
            <p:nvPr/>
          </p:nvSpPr>
          <p:spPr bwMode="auto">
            <a:xfrm>
              <a:off x="5927428" y="5150436"/>
              <a:ext cx="585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18</a:t>
              </a:r>
              <a:endParaRPr lang="en-US" b="0" dirty="0">
                <a:solidFill>
                  <a:schemeClr val="bg1"/>
                </a:solidFill>
                <a:latin typeface="Calibri" panose="020F0502020204030204" pitchFamily="34" charset="0"/>
              </a:endParaRPr>
            </a:p>
          </p:txBody>
        </p:sp>
        <p:sp>
          <p:nvSpPr>
            <p:cNvPr id="64" name="TextBox 63">
              <a:extLst>
                <a:ext uri="{FF2B5EF4-FFF2-40B4-BE49-F238E27FC236}">
                  <a16:creationId xmlns:a16="http://schemas.microsoft.com/office/drawing/2014/main" id="{2603D571-7C43-43BF-B6C4-7E7E41D9AC9A}"/>
                </a:ext>
              </a:extLst>
            </p:cNvPr>
            <p:cNvSpPr txBox="1"/>
            <p:nvPr/>
          </p:nvSpPr>
          <p:spPr bwMode="auto">
            <a:xfrm>
              <a:off x="6430231" y="5150436"/>
              <a:ext cx="585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20</a:t>
              </a:r>
              <a:endParaRPr lang="en-US" b="0" dirty="0">
                <a:solidFill>
                  <a:schemeClr val="bg1"/>
                </a:solidFill>
                <a:latin typeface="Calibri" panose="020F0502020204030204" pitchFamily="34" charset="0"/>
              </a:endParaRPr>
            </a:p>
          </p:txBody>
        </p:sp>
        <p:sp>
          <p:nvSpPr>
            <p:cNvPr id="65" name="TextBox 64">
              <a:extLst>
                <a:ext uri="{FF2B5EF4-FFF2-40B4-BE49-F238E27FC236}">
                  <a16:creationId xmlns:a16="http://schemas.microsoft.com/office/drawing/2014/main" id="{02F96127-6829-4F2E-8CF3-F92A883FD925}"/>
                </a:ext>
              </a:extLst>
            </p:cNvPr>
            <p:cNvSpPr txBox="1"/>
            <p:nvPr/>
          </p:nvSpPr>
          <p:spPr bwMode="auto">
            <a:xfrm>
              <a:off x="6933034" y="5150436"/>
              <a:ext cx="585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22</a:t>
              </a:r>
              <a:endParaRPr lang="en-US" b="0" dirty="0">
                <a:solidFill>
                  <a:schemeClr val="bg1"/>
                </a:solidFill>
                <a:latin typeface="Calibri" panose="020F0502020204030204" pitchFamily="34" charset="0"/>
              </a:endParaRPr>
            </a:p>
          </p:txBody>
        </p:sp>
        <p:sp>
          <p:nvSpPr>
            <p:cNvPr id="66" name="TextBox 65">
              <a:extLst>
                <a:ext uri="{FF2B5EF4-FFF2-40B4-BE49-F238E27FC236}">
                  <a16:creationId xmlns:a16="http://schemas.microsoft.com/office/drawing/2014/main" id="{9590AA12-6379-41AD-9E13-347B9BC397AD}"/>
                </a:ext>
              </a:extLst>
            </p:cNvPr>
            <p:cNvSpPr txBox="1"/>
            <p:nvPr/>
          </p:nvSpPr>
          <p:spPr bwMode="auto">
            <a:xfrm>
              <a:off x="7435837" y="5150436"/>
              <a:ext cx="585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24</a:t>
              </a:r>
              <a:endParaRPr lang="en-US" b="0" dirty="0">
                <a:solidFill>
                  <a:schemeClr val="bg1"/>
                </a:solidFill>
                <a:latin typeface="Calibri" panose="020F0502020204030204" pitchFamily="34" charset="0"/>
              </a:endParaRPr>
            </a:p>
          </p:txBody>
        </p:sp>
        <p:sp>
          <p:nvSpPr>
            <p:cNvPr id="67" name="TextBox 66">
              <a:extLst>
                <a:ext uri="{FF2B5EF4-FFF2-40B4-BE49-F238E27FC236}">
                  <a16:creationId xmlns:a16="http://schemas.microsoft.com/office/drawing/2014/main" id="{1142214D-48F4-41D2-AA9A-60A9FFCAFAC6}"/>
                </a:ext>
              </a:extLst>
            </p:cNvPr>
            <p:cNvSpPr txBox="1"/>
            <p:nvPr/>
          </p:nvSpPr>
          <p:spPr bwMode="auto">
            <a:xfrm>
              <a:off x="7938640" y="5150436"/>
              <a:ext cx="585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26</a:t>
              </a:r>
              <a:endParaRPr lang="en-US" b="0" dirty="0">
                <a:solidFill>
                  <a:schemeClr val="bg1"/>
                </a:solidFill>
                <a:latin typeface="Calibri" panose="020F0502020204030204" pitchFamily="34" charset="0"/>
              </a:endParaRPr>
            </a:p>
          </p:txBody>
        </p:sp>
        <p:sp>
          <p:nvSpPr>
            <p:cNvPr id="68" name="TextBox 67">
              <a:extLst>
                <a:ext uri="{FF2B5EF4-FFF2-40B4-BE49-F238E27FC236}">
                  <a16:creationId xmlns:a16="http://schemas.microsoft.com/office/drawing/2014/main" id="{6745BCB7-8215-41EE-9C0C-8C5FCAD19AC6}"/>
                </a:ext>
              </a:extLst>
            </p:cNvPr>
            <p:cNvSpPr txBox="1"/>
            <p:nvPr/>
          </p:nvSpPr>
          <p:spPr bwMode="auto">
            <a:xfrm>
              <a:off x="8441438" y="5150436"/>
              <a:ext cx="585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28</a:t>
              </a:r>
              <a:endParaRPr lang="en-US" b="0" dirty="0">
                <a:solidFill>
                  <a:schemeClr val="bg1"/>
                </a:solidFill>
                <a:latin typeface="Calibri" panose="020F0502020204030204" pitchFamily="34" charset="0"/>
              </a:endParaRPr>
            </a:p>
          </p:txBody>
        </p:sp>
        <p:sp>
          <p:nvSpPr>
            <p:cNvPr id="14" name="TextBox 13">
              <a:extLst>
                <a:ext uri="{FF2B5EF4-FFF2-40B4-BE49-F238E27FC236}">
                  <a16:creationId xmlns:a16="http://schemas.microsoft.com/office/drawing/2014/main" id="{FA4FD0EF-B03B-4F31-A271-97F8A4C3779C}"/>
                </a:ext>
              </a:extLst>
            </p:cNvPr>
            <p:cNvSpPr txBox="1"/>
            <p:nvPr/>
          </p:nvSpPr>
          <p:spPr bwMode="auto">
            <a:xfrm>
              <a:off x="7848874" y="4215674"/>
              <a:ext cx="12350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1" dirty="0">
                  <a:solidFill>
                    <a:schemeClr val="accent3"/>
                  </a:solidFill>
                  <a:latin typeface="Calibri" panose="020F0502020204030204" pitchFamily="34" charset="0"/>
                </a:rPr>
                <a:t>Placebo</a:t>
              </a:r>
            </a:p>
          </p:txBody>
        </p:sp>
        <p:sp>
          <p:nvSpPr>
            <p:cNvPr id="15" name="TextBox 14">
              <a:extLst>
                <a:ext uri="{FF2B5EF4-FFF2-40B4-BE49-F238E27FC236}">
                  <a16:creationId xmlns:a16="http://schemas.microsoft.com/office/drawing/2014/main" id="{C7176C6B-1286-4EAE-8005-980220D8E329}"/>
                </a:ext>
              </a:extLst>
            </p:cNvPr>
            <p:cNvSpPr txBox="1"/>
            <p:nvPr/>
          </p:nvSpPr>
          <p:spPr bwMode="auto">
            <a:xfrm>
              <a:off x="6717165" y="2629737"/>
              <a:ext cx="12350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1" dirty="0">
                  <a:solidFill>
                    <a:schemeClr val="accent1"/>
                  </a:solidFill>
                  <a:latin typeface="Calibri" panose="020F0502020204030204" pitchFamily="34" charset="0"/>
                </a:rPr>
                <a:t>Niraparib</a:t>
              </a:r>
            </a:p>
          </p:txBody>
        </p:sp>
        <p:sp>
          <p:nvSpPr>
            <p:cNvPr id="16" name="TextBox 15">
              <a:extLst>
                <a:ext uri="{FF2B5EF4-FFF2-40B4-BE49-F238E27FC236}">
                  <a16:creationId xmlns:a16="http://schemas.microsoft.com/office/drawing/2014/main" id="{D95E9A65-D145-47FF-99AC-E7D3C66DC06D}"/>
                </a:ext>
              </a:extLst>
            </p:cNvPr>
            <p:cNvSpPr txBox="1"/>
            <p:nvPr/>
          </p:nvSpPr>
          <p:spPr bwMode="auto">
            <a:xfrm>
              <a:off x="1395389" y="5778351"/>
              <a:ext cx="5857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247</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126</a:t>
              </a:r>
              <a:endParaRPr lang="en-US" b="0" dirty="0">
                <a:solidFill>
                  <a:schemeClr val="bg1"/>
                </a:solidFill>
                <a:latin typeface="Calibri" panose="020F0502020204030204" pitchFamily="34" charset="0"/>
              </a:endParaRPr>
            </a:p>
          </p:txBody>
        </p:sp>
        <p:sp>
          <p:nvSpPr>
            <p:cNvPr id="17" name="TextBox 16">
              <a:extLst>
                <a:ext uri="{FF2B5EF4-FFF2-40B4-BE49-F238E27FC236}">
                  <a16:creationId xmlns:a16="http://schemas.microsoft.com/office/drawing/2014/main" id="{EE6121C5-46AE-461A-A1D4-50C2B0AB273E}"/>
                </a:ext>
              </a:extLst>
            </p:cNvPr>
            <p:cNvSpPr txBox="1"/>
            <p:nvPr/>
          </p:nvSpPr>
          <p:spPr bwMode="auto">
            <a:xfrm>
              <a:off x="1898192" y="5778351"/>
              <a:ext cx="5857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231</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117</a:t>
              </a:r>
              <a:endParaRPr lang="en-US" b="0" dirty="0">
                <a:solidFill>
                  <a:schemeClr val="bg1"/>
                </a:solidFill>
                <a:latin typeface="Calibri" panose="020F0502020204030204" pitchFamily="34" charset="0"/>
              </a:endParaRPr>
            </a:p>
          </p:txBody>
        </p:sp>
        <p:sp>
          <p:nvSpPr>
            <p:cNvPr id="18" name="TextBox 17">
              <a:extLst>
                <a:ext uri="{FF2B5EF4-FFF2-40B4-BE49-F238E27FC236}">
                  <a16:creationId xmlns:a16="http://schemas.microsoft.com/office/drawing/2014/main" id="{BB10A229-6315-4882-B2E7-1C4E4FE2C9F6}"/>
                </a:ext>
              </a:extLst>
            </p:cNvPr>
            <p:cNvSpPr txBox="1"/>
            <p:nvPr/>
          </p:nvSpPr>
          <p:spPr bwMode="auto">
            <a:xfrm>
              <a:off x="2400995" y="5778351"/>
              <a:ext cx="5857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215</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99</a:t>
              </a:r>
              <a:endParaRPr lang="en-US" b="0" dirty="0">
                <a:solidFill>
                  <a:schemeClr val="bg1"/>
                </a:solidFill>
                <a:latin typeface="Calibri" panose="020F0502020204030204" pitchFamily="34" charset="0"/>
              </a:endParaRPr>
            </a:p>
          </p:txBody>
        </p:sp>
        <p:sp>
          <p:nvSpPr>
            <p:cNvPr id="74" name="TextBox 73">
              <a:extLst>
                <a:ext uri="{FF2B5EF4-FFF2-40B4-BE49-F238E27FC236}">
                  <a16:creationId xmlns:a16="http://schemas.microsoft.com/office/drawing/2014/main" id="{955EA7CE-1E70-42D8-9116-F094AB6F3215}"/>
                </a:ext>
              </a:extLst>
            </p:cNvPr>
            <p:cNvSpPr txBox="1"/>
            <p:nvPr/>
          </p:nvSpPr>
          <p:spPr bwMode="auto">
            <a:xfrm>
              <a:off x="2903798" y="5778351"/>
              <a:ext cx="5857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189</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79</a:t>
              </a:r>
              <a:endParaRPr lang="en-US" b="0" dirty="0">
                <a:solidFill>
                  <a:schemeClr val="bg1"/>
                </a:solidFill>
                <a:latin typeface="Calibri" panose="020F0502020204030204" pitchFamily="34" charset="0"/>
              </a:endParaRPr>
            </a:p>
          </p:txBody>
        </p:sp>
        <p:sp>
          <p:nvSpPr>
            <p:cNvPr id="76" name="TextBox 75">
              <a:extLst>
                <a:ext uri="{FF2B5EF4-FFF2-40B4-BE49-F238E27FC236}">
                  <a16:creationId xmlns:a16="http://schemas.microsoft.com/office/drawing/2014/main" id="{DAC7793D-F32A-4650-81D0-938BAC380F9A}"/>
                </a:ext>
              </a:extLst>
            </p:cNvPr>
            <p:cNvSpPr txBox="1"/>
            <p:nvPr/>
          </p:nvSpPr>
          <p:spPr bwMode="auto">
            <a:xfrm>
              <a:off x="3406601" y="5778351"/>
              <a:ext cx="5857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184</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70</a:t>
              </a:r>
              <a:endParaRPr lang="en-US" b="0" dirty="0">
                <a:solidFill>
                  <a:schemeClr val="bg1"/>
                </a:solidFill>
                <a:latin typeface="Calibri" panose="020F0502020204030204" pitchFamily="34" charset="0"/>
              </a:endParaRPr>
            </a:p>
          </p:txBody>
        </p:sp>
        <p:sp>
          <p:nvSpPr>
            <p:cNvPr id="78" name="TextBox 77">
              <a:extLst>
                <a:ext uri="{FF2B5EF4-FFF2-40B4-BE49-F238E27FC236}">
                  <a16:creationId xmlns:a16="http://schemas.microsoft.com/office/drawing/2014/main" id="{7C47BC1B-8C21-4255-A028-04567B72B6F6}"/>
                </a:ext>
              </a:extLst>
            </p:cNvPr>
            <p:cNvSpPr txBox="1"/>
            <p:nvPr/>
          </p:nvSpPr>
          <p:spPr bwMode="auto">
            <a:xfrm>
              <a:off x="3909404" y="5778351"/>
              <a:ext cx="5857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168</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57</a:t>
              </a:r>
              <a:endParaRPr lang="en-US" b="0" dirty="0">
                <a:solidFill>
                  <a:schemeClr val="bg1"/>
                </a:solidFill>
                <a:latin typeface="Calibri" panose="020F0502020204030204" pitchFamily="34" charset="0"/>
              </a:endParaRPr>
            </a:p>
          </p:txBody>
        </p:sp>
        <p:sp>
          <p:nvSpPr>
            <p:cNvPr id="80" name="TextBox 79">
              <a:extLst>
                <a:ext uri="{FF2B5EF4-FFF2-40B4-BE49-F238E27FC236}">
                  <a16:creationId xmlns:a16="http://schemas.microsoft.com/office/drawing/2014/main" id="{0F211D34-96C6-489F-BD73-B9323FF1B214}"/>
                </a:ext>
              </a:extLst>
            </p:cNvPr>
            <p:cNvSpPr txBox="1"/>
            <p:nvPr/>
          </p:nvSpPr>
          <p:spPr bwMode="auto">
            <a:xfrm>
              <a:off x="4412207" y="5778351"/>
              <a:ext cx="5857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111</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34</a:t>
              </a:r>
              <a:endParaRPr lang="en-US" b="0" dirty="0">
                <a:solidFill>
                  <a:schemeClr val="bg1"/>
                </a:solidFill>
                <a:latin typeface="Calibri" panose="020F0502020204030204" pitchFamily="34" charset="0"/>
              </a:endParaRPr>
            </a:p>
          </p:txBody>
        </p:sp>
        <p:sp>
          <p:nvSpPr>
            <p:cNvPr id="82" name="TextBox 81">
              <a:extLst>
                <a:ext uri="{FF2B5EF4-FFF2-40B4-BE49-F238E27FC236}">
                  <a16:creationId xmlns:a16="http://schemas.microsoft.com/office/drawing/2014/main" id="{78EB300B-7804-4181-99A0-7E141BB5D537}"/>
                </a:ext>
              </a:extLst>
            </p:cNvPr>
            <p:cNvSpPr txBox="1"/>
            <p:nvPr/>
          </p:nvSpPr>
          <p:spPr bwMode="auto">
            <a:xfrm>
              <a:off x="4915010" y="5778351"/>
              <a:ext cx="5857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76</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21</a:t>
              </a:r>
              <a:endParaRPr lang="en-US" b="0" dirty="0">
                <a:solidFill>
                  <a:schemeClr val="bg1"/>
                </a:solidFill>
                <a:latin typeface="Calibri" panose="020F0502020204030204" pitchFamily="34" charset="0"/>
              </a:endParaRPr>
            </a:p>
          </p:txBody>
        </p:sp>
        <p:sp>
          <p:nvSpPr>
            <p:cNvPr id="84" name="TextBox 83">
              <a:extLst>
                <a:ext uri="{FF2B5EF4-FFF2-40B4-BE49-F238E27FC236}">
                  <a16:creationId xmlns:a16="http://schemas.microsoft.com/office/drawing/2014/main" id="{296E2BB9-B8D2-4AA4-90B4-24697409D2F0}"/>
                </a:ext>
              </a:extLst>
            </p:cNvPr>
            <p:cNvSpPr txBox="1"/>
            <p:nvPr/>
          </p:nvSpPr>
          <p:spPr bwMode="auto">
            <a:xfrm>
              <a:off x="5417813" y="5778351"/>
              <a:ext cx="5857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66</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21</a:t>
              </a:r>
              <a:endParaRPr lang="en-US" b="0" dirty="0">
                <a:solidFill>
                  <a:schemeClr val="bg1"/>
                </a:solidFill>
                <a:latin typeface="Calibri" panose="020F0502020204030204" pitchFamily="34" charset="0"/>
              </a:endParaRPr>
            </a:p>
          </p:txBody>
        </p:sp>
        <p:sp>
          <p:nvSpPr>
            <p:cNvPr id="86" name="TextBox 85">
              <a:extLst>
                <a:ext uri="{FF2B5EF4-FFF2-40B4-BE49-F238E27FC236}">
                  <a16:creationId xmlns:a16="http://schemas.microsoft.com/office/drawing/2014/main" id="{C442BC95-96AF-49F1-A828-381EEEA60D67}"/>
                </a:ext>
              </a:extLst>
            </p:cNvPr>
            <p:cNvSpPr txBox="1"/>
            <p:nvPr/>
          </p:nvSpPr>
          <p:spPr bwMode="auto">
            <a:xfrm>
              <a:off x="5920616" y="5778351"/>
              <a:ext cx="5857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42</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11</a:t>
              </a:r>
              <a:endParaRPr lang="en-US" b="0" dirty="0">
                <a:solidFill>
                  <a:schemeClr val="bg1"/>
                </a:solidFill>
                <a:latin typeface="Calibri" panose="020F0502020204030204" pitchFamily="34" charset="0"/>
              </a:endParaRPr>
            </a:p>
          </p:txBody>
        </p:sp>
        <p:sp>
          <p:nvSpPr>
            <p:cNvPr id="88" name="TextBox 87">
              <a:extLst>
                <a:ext uri="{FF2B5EF4-FFF2-40B4-BE49-F238E27FC236}">
                  <a16:creationId xmlns:a16="http://schemas.microsoft.com/office/drawing/2014/main" id="{174DD8FD-5677-433B-9006-729F06A92531}"/>
                </a:ext>
              </a:extLst>
            </p:cNvPr>
            <p:cNvSpPr txBox="1"/>
            <p:nvPr/>
          </p:nvSpPr>
          <p:spPr bwMode="auto">
            <a:xfrm>
              <a:off x="6423419" y="5778351"/>
              <a:ext cx="5857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22</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5</a:t>
              </a:r>
              <a:endParaRPr lang="en-US" b="0" dirty="0">
                <a:solidFill>
                  <a:schemeClr val="bg1"/>
                </a:solidFill>
                <a:latin typeface="Calibri" panose="020F0502020204030204" pitchFamily="34" charset="0"/>
              </a:endParaRPr>
            </a:p>
          </p:txBody>
        </p:sp>
        <p:sp>
          <p:nvSpPr>
            <p:cNvPr id="90" name="TextBox 89">
              <a:extLst>
                <a:ext uri="{FF2B5EF4-FFF2-40B4-BE49-F238E27FC236}">
                  <a16:creationId xmlns:a16="http://schemas.microsoft.com/office/drawing/2014/main" id="{A565196A-B8BB-4A10-BA14-CFFDC85A7B4A}"/>
                </a:ext>
              </a:extLst>
            </p:cNvPr>
            <p:cNvSpPr txBox="1"/>
            <p:nvPr/>
          </p:nvSpPr>
          <p:spPr bwMode="auto">
            <a:xfrm>
              <a:off x="6926222" y="5778351"/>
              <a:ext cx="5857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19</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5</a:t>
              </a:r>
              <a:endParaRPr lang="en-US" b="0" dirty="0">
                <a:solidFill>
                  <a:schemeClr val="bg1"/>
                </a:solidFill>
                <a:latin typeface="Calibri" panose="020F0502020204030204" pitchFamily="34" charset="0"/>
              </a:endParaRPr>
            </a:p>
          </p:txBody>
        </p:sp>
        <p:sp>
          <p:nvSpPr>
            <p:cNvPr id="92" name="TextBox 91">
              <a:extLst>
                <a:ext uri="{FF2B5EF4-FFF2-40B4-BE49-F238E27FC236}">
                  <a16:creationId xmlns:a16="http://schemas.microsoft.com/office/drawing/2014/main" id="{5941AE8F-1CDE-4C38-8A22-8A47F3E2D6CC}"/>
                </a:ext>
              </a:extLst>
            </p:cNvPr>
            <p:cNvSpPr txBox="1"/>
            <p:nvPr/>
          </p:nvSpPr>
          <p:spPr bwMode="auto">
            <a:xfrm>
              <a:off x="7429025" y="5778351"/>
              <a:ext cx="5857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13</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4</a:t>
              </a:r>
              <a:endParaRPr lang="en-US" b="0" dirty="0">
                <a:solidFill>
                  <a:schemeClr val="bg1"/>
                </a:solidFill>
                <a:latin typeface="Calibri" panose="020F0502020204030204" pitchFamily="34" charset="0"/>
              </a:endParaRPr>
            </a:p>
          </p:txBody>
        </p:sp>
        <p:sp>
          <p:nvSpPr>
            <p:cNvPr id="94" name="TextBox 93">
              <a:extLst>
                <a:ext uri="{FF2B5EF4-FFF2-40B4-BE49-F238E27FC236}">
                  <a16:creationId xmlns:a16="http://schemas.microsoft.com/office/drawing/2014/main" id="{801B4D18-A531-4653-BDDB-C9A480775BD0}"/>
                </a:ext>
              </a:extLst>
            </p:cNvPr>
            <p:cNvSpPr txBox="1"/>
            <p:nvPr/>
          </p:nvSpPr>
          <p:spPr bwMode="auto">
            <a:xfrm>
              <a:off x="7931828" y="5778351"/>
              <a:ext cx="5857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4</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1</a:t>
              </a:r>
              <a:endParaRPr lang="en-US" b="0" dirty="0">
                <a:solidFill>
                  <a:schemeClr val="bg1"/>
                </a:solidFill>
                <a:latin typeface="Calibri" panose="020F0502020204030204" pitchFamily="34" charset="0"/>
              </a:endParaRPr>
            </a:p>
          </p:txBody>
        </p:sp>
        <p:sp>
          <p:nvSpPr>
            <p:cNvPr id="96" name="TextBox 95">
              <a:extLst>
                <a:ext uri="{FF2B5EF4-FFF2-40B4-BE49-F238E27FC236}">
                  <a16:creationId xmlns:a16="http://schemas.microsoft.com/office/drawing/2014/main" id="{4D499098-0561-481C-B2DA-953158E60909}"/>
                </a:ext>
              </a:extLst>
            </p:cNvPr>
            <p:cNvSpPr txBox="1"/>
            <p:nvPr/>
          </p:nvSpPr>
          <p:spPr bwMode="auto">
            <a:xfrm>
              <a:off x="8434626" y="5778351"/>
              <a:ext cx="5857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0</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0</a:t>
              </a:r>
              <a:endParaRPr lang="en-US" b="0" dirty="0">
                <a:solidFill>
                  <a:schemeClr val="bg1"/>
                </a:solidFill>
                <a:latin typeface="Calibri" panose="020F0502020204030204" pitchFamily="34" charset="0"/>
              </a:endParaRPr>
            </a:p>
          </p:txBody>
        </p:sp>
        <p:sp>
          <p:nvSpPr>
            <p:cNvPr id="98" name="TextBox 97">
              <a:extLst>
                <a:ext uri="{FF2B5EF4-FFF2-40B4-BE49-F238E27FC236}">
                  <a16:creationId xmlns:a16="http://schemas.microsoft.com/office/drawing/2014/main" id="{9206C044-B404-4E14-8413-437706651BB5}"/>
                </a:ext>
              </a:extLst>
            </p:cNvPr>
            <p:cNvSpPr txBox="1"/>
            <p:nvPr/>
          </p:nvSpPr>
          <p:spPr bwMode="auto">
            <a:xfrm>
              <a:off x="368459" y="5511791"/>
              <a:ext cx="307630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1" dirty="0">
                  <a:solidFill>
                    <a:schemeClr val="bg1"/>
                  </a:solidFill>
                  <a:latin typeface="Calibri" panose="020F0502020204030204" pitchFamily="34" charset="0"/>
                </a:rPr>
                <a:t>Patients at Risk, n</a:t>
              </a:r>
              <a:br>
                <a:rPr lang="en-US" b="1" dirty="0">
                  <a:solidFill>
                    <a:schemeClr val="bg1"/>
                  </a:solidFill>
                  <a:latin typeface="Calibri" panose="020F0502020204030204" pitchFamily="34" charset="0"/>
                </a:rPr>
              </a:br>
              <a:r>
                <a:rPr lang="en-US" b="1" dirty="0">
                  <a:solidFill>
                    <a:schemeClr val="accent1"/>
                  </a:solidFill>
                  <a:latin typeface="Calibri" panose="020F0502020204030204" pitchFamily="34" charset="0"/>
                </a:rPr>
                <a:t>Niraparib</a:t>
              </a:r>
              <a:br>
                <a:rPr lang="en-US" b="1" dirty="0">
                  <a:solidFill>
                    <a:schemeClr val="bg1"/>
                  </a:solidFill>
                  <a:latin typeface="Calibri" panose="020F0502020204030204" pitchFamily="34" charset="0"/>
                </a:rPr>
              </a:br>
              <a:r>
                <a:rPr lang="en-US" b="1" dirty="0">
                  <a:solidFill>
                    <a:schemeClr val="accent3"/>
                  </a:solidFill>
                  <a:latin typeface="Calibri" panose="020F0502020204030204" pitchFamily="34" charset="0"/>
                </a:rPr>
                <a:t>Placebo</a:t>
              </a:r>
            </a:p>
          </p:txBody>
        </p:sp>
        <p:sp>
          <p:nvSpPr>
            <p:cNvPr id="100" name="TextBox 99">
              <a:extLst>
                <a:ext uri="{FF2B5EF4-FFF2-40B4-BE49-F238E27FC236}">
                  <a16:creationId xmlns:a16="http://schemas.microsoft.com/office/drawing/2014/main" id="{E7646391-8AB9-4BC2-AEE0-770E06655B47}"/>
                </a:ext>
              </a:extLst>
            </p:cNvPr>
            <p:cNvSpPr txBox="1"/>
            <p:nvPr/>
          </p:nvSpPr>
          <p:spPr bwMode="auto">
            <a:xfrm>
              <a:off x="1702339" y="5388094"/>
              <a:ext cx="702943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Mos Since Randomization</a:t>
              </a:r>
              <a:endParaRPr lang="en-US" sz="2000" b="1" dirty="0">
                <a:solidFill>
                  <a:schemeClr val="accent3"/>
                </a:solidFill>
                <a:latin typeface="Calibri" panose="020F0502020204030204" pitchFamily="34" charset="0"/>
              </a:endParaRPr>
            </a:p>
          </p:txBody>
        </p:sp>
        <p:sp>
          <p:nvSpPr>
            <p:cNvPr id="102" name="TextBox 101">
              <a:extLst>
                <a:ext uri="{FF2B5EF4-FFF2-40B4-BE49-F238E27FC236}">
                  <a16:creationId xmlns:a16="http://schemas.microsoft.com/office/drawing/2014/main" id="{F2D7D48E-6BA2-48D4-88D7-534C51378A15}"/>
                </a:ext>
              </a:extLst>
            </p:cNvPr>
            <p:cNvSpPr txBox="1"/>
            <p:nvPr/>
          </p:nvSpPr>
          <p:spPr bwMode="auto">
            <a:xfrm rot="16200000">
              <a:off x="-1263471" y="3033681"/>
              <a:ext cx="465540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PFS (%)</a:t>
              </a:r>
              <a:endParaRPr lang="en-US" sz="2000" b="1" dirty="0">
                <a:solidFill>
                  <a:schemeClr val="accent3"/>
                </a:solidFill>
                <a:latin typeface="Calibri" panose="020F0502020204030204" pitchFamily="34" charset="0"/>
              </a:endParaRPr>
            </a:p>
          </p:txBody>
        </p:sp>
        <p:sp>
          <p:nvSpPr>
            <p:cNvPr id="104" name="Freeform: Shape 103">
              <a:extLst>
                <a:ext uri="{FF2B5EF4-FFF2-40B4-BE49-F238E27FC236}">
                  <a16:creationId xmlns:a16="http://schemas.microsoft.com/office/drawing/2014/main" id="{FD3029EF-3F1F-4853-A22F-CAF17F1EE9E7}"/>
                </a:ext>
              </a:extLst>
            </p:cNvPr>
            <p:cNvSpPr/>
            <p:nvPr/>
          </p:nvSpPr>
          <p:spPr bwMode="auto">
            <a:xfrm>
              <a:off x="1686251" y="1352478"/>
              <a:ext cx="7037056" cy="1985256"/>
            </a:xfrm>
            <a:custGeom>
              <a:avLst/>
              <a:gdLst>
                <a:gd name="connsiteX0" fmla="*/ 0 w 6237390"/>
                <a:gd name="connsiteY0" fmla="*/ 0 h 1985256"/>
                <a:gd name="connsiteX1" fmla="*/ 271191 w 6237390"/>
                <a:gd name="connsiteY1" fmla="*/ 0 h 1985256"/>
                <a:gd name="connsiteX2" fmla="*/ 271191 w 6237390"/>
                <a:gd name="connsiteY2" fmla="*/ 31291 h 1985256"/>
                <a:gd name="connsiteX3" fmla="*/ 469369 w 6237390"/>
                <a:gd name="connsiteY3" fmla="*/ 31291 h 1985256"/>
                <a:gd name="connsiteX4" fmla="*/ 469369 w 6237390"/>
                <a:gd name="connsiteY4" fmla="*/ 55628 h 1985256"/>
                <a:gd name="connsiteX5" fmla="*/ 507614 w 6237390"/>
                <a:gd name="connsiteY5" fmla="*/ 55628 h 1985256"/>
                <a:gd name="connsiteX6" fmla="*/ 507614 w 6237390"/>
                <a:gd name="connsiteY6" fmla="*/ 83443 h 1985256"/>
                <a:gd name="connsiteX7" fmla="*/ 531951 w 6237390"/>
                <a:gd name="connsiteY7" fmla="*/ 83443 h 1985256"/>
                <a:gd name="connsiteX8" fmla="*/ 531951 w 6237390"/>
                <a:gd name="connsiteY8" fmla="*/ 100827 h 1985256"/>
                <a:gd name="connsiteX9" fmla="*/ 549335 w 6237390"/>
                <a:gd name="connsiteY9" fmla="*/ 100827 h 1985256"/>
                <a:gd name="connsiteX10" fmla="*/ 549335 w 6237390"/>
                <a:gd name="connsiteY10" fmla="*/ 128641 h 1985256"/>
                <a:gd name="connsiteX11" fmla="*/ 646686 w 6237390"/>
                <a:gd name="connsiteY11" fmla="*/ 128641 h 1985256"/>
                <a:gd name="connsiteX12" fmla="*/ 646686 w 6237390"/>
                <a:gd name="connsiteY12" fmla="*/ 149502 h 1985256"/>
                <a:gd name="connsiteX13" fmla="*/ 677977 w 6237390"/>
                <a:gd name="connsiteY13" fmla="*/ 149502 h 1985256"/>
                <a:gd name="connsiteX14" fmla="*/ 677977 w 6237390"/>
                <a:gd name="connsiteY14" fmla="*/ 170363 h 1985256"/>
                <a:gd name="connsiteX15" fmla="*/ 691884 w 6237390"/>
                <a:gd name="connsiteY15" fmla="*/ 170363 h 1985256"/>
                <a:gd name="connsiteX16" fmla="*/ 691884 w 6237390"/>
                <a:gd name="connsiteY16" fmla="*/ 201654 h 1985256"/>
                <a:gd name="connsiteX17" fmla="*/ 1275988 w 6237390"/>
                <a:gd name="connsiteY17" fmla="*/ 201654 h 1985256"/>
                <a:gd name="connsiteX18" fmla="*/ 1275988 w 6237390"/>
                <a:gd name="connsiteY18" fmla="*/ 225992 h 1985256"/>
                <a:gd name="connsiteX19" fmla="*/ 1321186 w 6237390"/>
                <a:gd name="connsiteY19" fmla="*/ 225992 h 1985256"/>
                <a:gd name="connsiteX20" fmla="*/ 1321186 w 6237390"/>
                <a:gd name="connsiteY20" fmla="*/ 267714 h 1985256"/>
                <a:gd name="connsiteX21" fmla="*/ 1338570 w 6237390"/>
                <a:gd name="connsiteY21" fmla="*/ 267714 h 1985256"/>
                <a:gd name="connsiteX22" fmla="*/ 1338570 w 6237390"/>
                <a:gd name="connsiteY22" fmla="*/ 344203 h 1985256"/>
                <a:gd name="connsiteX23" fmla="*/ 1383769 w 6237390"/>
                <a:gd name="connsiteY23" fmla="*/ 344203 h 1985256"/>
                <a:gd name="connsiteX24" fmla="*/ 1383769 w 6237390"/>
                <a:gd name="connsiteY24" fmla="*/ 424170 h 1985256"/>
                <a:gd name="connsiteX25" fmla="*/ 1397676 w 6237390"/>
                <a:gd name="connsiteY25" fmla="*/ 424170 h 1985256"/>
                <a:gd name="connsiteX26" fmla="*/ 1397676 w 6237390"/>
                <a:gd name="connsiteY26" fmla="*/ 434600 h 1985256"/>
                <a:gd name="connsiteX27" fmla="*/ 1411583 w 6237390"/>
                <a:gd name="connsiteY27" fmla="*/ 434600 h 1985256"/>
                <a:gd name="connsiteX28" fmla="*/ 1411583 w 6237390"/>
                <a:gd name="connsiteY28" fmla="*/ 448508 h 1985256"/>
                <a:gd name="connsiteX29" fmla="*/ 1442874 w 6237390"/>
                <a:gd name="connsiteY29" fmla="*/ 448508 h 1985256"/>
                <a:gd name="connsiteX30" fmla="*/ 1442874 w 6237390"/>
                <a:gd name="connsiteY30" fmla="*/ 483276 h 1985256"/>
                <a:gd name="connsiteX31" fmla="*/ 1470689 w 6237390"/>
                <a:gd name="connsiteY31" fmla="*/ 483276 h 1985256"/>
                <a:gd name="connsiteX32" fmla="*/ 1470689 w 6237390"/>
                <a:gd name="connsiteY32" fmla="*/ 524997 h 1985256"/>
                <a:gd name="connsiteX33" fmla="*/ 1724496 w 6237390"/>
                <a:gd name="connsiteY33" fmla="*/ 524997 h 1985256"/>
                <a:gd name="connsiteX34" fmla="*/ 1724496 w 6237390"/>
                <a:gd name="connsiteY34" fmla="*/ 549335 h 1985256"/>
                <a:gd name="connsiteX35" fmla="*/ 1825323 w 6237390"/>
                <a:gd name="connsiteY35" fmla="*/ 549335 h 1985256"/>
                <a:gd name="connsiteX36" fmla="*/ 1825323 w 6237390"/>
                <a:gd name="connsiteY36" fmla="*/ 587580 h 1985256"/>
                <a:gd name="connsiteX37" fmla="*/ 2013071 w 6237390"/>
                <a:gd name="connsiteY37" fmla="*/ 587580 h 1985256"/>
                <a:gd name="connsiteX38" fmla="*/ 2013071 w 6237390"/>
                <a:gd name="connsiteY38" fmla="*/ 608441 h 1985256"/>
                <a:gd name="connsiteX39" fmla="*/ 2037408 w 6237390"/>
                <a:gd name="connsiteY39" fmla="*/ 608441 h 1985256"/>
                <a:gd name="connsiteX40" fmla="*/ 2037408 w 6237390"/>
                <a:gd name="connsiteY40" fmla="*/ 618871 h 1985256"/>
                <a:gd name="connsiteX41" fmla="*/ 2054792 w 6237390"/>
                <a:gd name="connsiteY41" fmla="*/ 618871 h 1985256"/>
                <a:gd name="connsiteX42" fmla="*/ 2054792 w 6237390"/>
                <a:gd name="connsiteY42" fmla="*/ 674500 h 1985256"/>
                <a:gd name="connsiteX43" fmla="*/ 2086084 w 6237390"/>
                <a:gd name="connsiteY43" fmla="*/ 674500 h 1985256"/>
                <a:gd name="connsiteX44" fmla="*/ 2086084 w 6237390"/>
                <a:gd name="connsiteY44" fmla="*/ 737082 h 1985256"/>
                <a:gd name="connsiteX45" fmla="*/ 2218202 w 6237390"/>
                <a:gd name="connsiteY45" fmla="*/ 737082 h 1985256"/>
                <a:gd name="connsiteX46" fmla="*/ 2218202 w 6237390"/>
                <a:gd name="connsiteY46" fmla="*/ 757943 h 1985256"/>
                <a:gd name="connsiteX47" fmla="*/ 2419857 w 6237390"/>
                <a:gd name="connsiteY47" fmla="*/ 757943 h 1985256"/>
                <a:gd name="connsiteX48" fmla="*/ 2419857 w 6237390"/>
                <a:gd name="connsiteY48" fmla="*/ 778804 h 1985256"/>
                <a:gd name="connsiteX49" fmla="*/ 2638896 w 6237390"/>
                <a:gd name="connsiteY49" fmla="*/ 778804 h 1985256"/>
                <a:gd name="connsiteX50" fmla="*/ 2638896 w 6237390"/>
                <a:gd name="connsiteY50" fmla="*/ 778804 h 1985256"/>
                <a:gd name="connsiteX51" fmla="*/ 2638896 w 6237390"/>
                <a:gd name="connsiteY51" fmla="*/ 778804 h 1985256"/>
                <a:gd name="connsiteX52" fmla="*/ 2638896 w 6237390"/>
                <a:gd name="connsiteY52" fmla="*/ 799665 h 1985256"/>
                <a:gd name="connsiteX53" fmla="*/ 2729293 w 6237390"/>
                <a:gd name="connsiteY53" fmla="*/ 799665 h 1985256"/>
                <a:gd name="connsiteX54" fmla="*/ 2729293 w 6237390"/>
                <a:gd name="connsiteY54" fmla="*/ 820526 h 1985256"/>
                <a:gd name="connsiteX55" fmla="*/ 2750154 w 6237390"/>
                <a:gd name="connsiteY55" fmla="*/ 820526 h 1985256"/>
                <a:gd name="connsiteX56" fmla="*/ 2750154 w 6237390"/>
                <a:gd name="connsiteY56" fmla="*/ 855294 h 1985256"/>
                <a:gd name="connsiteX57" fmla="*/ 2750154 w 6237390"/>
                <a:gd name="connsiteY57" fmla="*/ 855294 h 1985256"/>
                <a:gd name="connsiteX58" fmla="*/ 2777968 w 6237390"/>
                <a:gd name="connsiteY58" fmla="*/ 855294 h 1985256"/>
                <a:gd name="connsiteX59" fmla="*/ 2777968 w 6237390"/>
                <a:gd name="connsiteY59" fmla="*/ 914400 h 1985256"/>
                <a:gd name="connsiteX60" fmla="*/ 2777968 w 6237390"/>
                <a:gd name="connsiteY60" fmla="*/ 952644 h 1985256"/>
                <a:gd name="connsiteX61" fmla="*/ 2823166 w 6237390"/>
                <a:gd name="connsiteY61" fmla="*/ 952644 h 1985256"/>
                <a:gd name="connsiteX62" fmla="*/ 2823166 w 6237390"/>
                <a:gd name="connsiteY62" fmla="*/ 973505 h 1985256"/>
                <a:gd name="connsiteX63" fmla="*/ 2861411 w 6237390"/>
                <a:gd name="connsiteY63" fmla="*/ 973505 h 1985256"/>
                <a:gd name="connsiteX64" fmla="*/ 2861411 w 6237390"/>
                <a:gd name="connsiteY64" fmla="*/ 1001320 h 1985256"/>
                <a:gd name="connsiteX65" fmla="*/ 2903133 w 6237390"/>
                <a:gd name="connsiteY65" fmla="*/ 1001320 h 1985256"/>
                <a:gd name="connsiteX66" fmla="*/ 2903133 w 6237390"/>
                <a:gd name="connsiteY66" fmla="*/ 1018704 h 1985256"/>
                <a:gd name="connsiteX67" fmla="*/ 2983100 w 6237390"/>
                <a:gd name="connsiteY67" fmla="*/ 1018704 h 1985256"/>
                <a:gd name="connsiteX68" fmla="*/ 2983100 w 6237390"/>
                <a:gd name="connsiteY68" fmla="*/ 1063902 h 1985256"/>
                <a:gd name="connsiteX69" fmla="*/ 3149986 w 6237390"/>
                <a:gd name="connsiteY69" fmla="*/ 1063902 h 1985256"/>
                <a:gd name="connsiteX70" fmla="*/ 3149986 w 6237390"/>
                <a:gd name="connsiteY70" fmla="*/ 1088240 h 1985256"/>
                <a:gd name="connsiteX71" fmla="*/ 3414224 w 6237390"/>
                <a:gd name="connsiteY71" fmla="*/ 1088240 h 1985256"/>
                <a:gd name="connsiteX72" fmla="*/ 3414224 w 6237390"/>
                <a:gd name="connsiteY72" fmla="*/ 1154299 h 1985256"/>
                <a:gd name="connsiteX73" fmla="*/ 3435084 w 6237390"/>
                <a:gd name="connsiteY73" fmla="*/ 1154299 h 1985256"/>
                <a:gd name="connsiteX74" fmla="*/ 3435084 w 6237390"/>
                <a:gd name="connsiteY74" fmla="*/ 1189067 h 1985256"/>
                <a:gd name="connsiteX75" fmla="*/ 3448992 w 6237390"/>
                <a:gd name="connsiteY75" fmla="*/ 1189067 h 1985256"/>
                <a:gd name="connsiteX76" fmla="*/ 3448992 w 6237390"/>
                <a:gd name="connsiteY76" fmla="*/ 1230789 h 1985256"/>
                <a:gd name="connsiteX77" fmla="*/ 3480283 w 6237390"/>
                <a:gd name="connsiteY77" fmla="*/ 1230789 h 1985256"/>
                <a:gd name="connsiteX78" fmla="*/ 3480283 w 6237390"/>
                <a:gd name="connsiteY78" fmla="*/ 1314232 h 1985256"/>
                <a:gd name="connsiteX79" fmla="*/ 3525481 w 6237390"/>
                <a:gd name="connsiteY79" fmla="*/ 1314232 h 1985256"/>
                <a:gd name="connsiteX80" fmla="*/ 3525481 w 6237390"/>
                <a:gd name="connsiteY80" fmla="*/ 1335093 h 1985256"/>
                <a:gd name="connsiteX81" fmla="*/ 3685414 w 6237390"/>
                <a:gd name="connsiteY81" fmla="*/ 1335093 h 1985256"/>
                <a:gd name="connsiteX82" fmla="*/ 3685414 w 6237390"/>
                <a:gd name="connsiteY82" fmla="*/ 1369861 h 1985256"/>
                <a:gd name="connsiteX83" fmla="*/ 3720182 w 6237390"/>
                <a:gd name="connsiteY83" fmla="*/ 1369861 h 1985256"/>
                <a:gd name="connsiteX84" fmla="*/ 3720182 w 6237390"/>
                <a:gd name="connsiteY84" fmla="*/ 1369861 h 1985256"/>
                <a:gd name="connsiteX85" fmla="*/ 3720182 w 6237390"/>
                <a:gd name="connsiteY85" fmla="*/ 1401152 h 1985256"/>
                <a:gd name="connsiteX86" fmla="*/ 3761904 w 6237390"/>
                <a:gd name="connsiteY86" fmla="*/ 1401152 h 1985256"/>
                <a:gd name="connsiteX87" fmla="*/ 3761904 w 6237390"/>
                <a:gd name="connsiteY87" fmla="*/ 1439397 h 1985256"/>
                <a:gd name="connsiteX88" fmla="*/ 3824487 w 6237390"/>
                <a:gd name="connsiteY88" fmla="*/ 1439397 h 1985256"/>
                <a:gd name="connsiteX89" fmla="*/ 3824487 w 6237390"/>
                <a:gd name="connsiteY89" fmla="*/ 1463735 h 1985256"/>
                <a:gd name="connsiteX90" fmla="*/ 4154783 w 6237390"/>
                <a:gd name="connsiteY90" fmla="*/ 1463735 h 1985256"/>
                <a:gd name="connsiteX91" fmla="*/ 4154783 w 6237390"/>
                <a:gd name="connsiteY91" fmla="*/ 1491549 h 1985256"/>
                <a:gd name="connsiteX92" fmla="*/ 4154783 w 6237390"/>
                <a:gd name="connsiteY92" fmla="*/ 1491549 h 1985256"/>
                <a:gd name="connsiteX93" fmla="*/ 4193028 w 6237390"/>
                <a:gd name="connsiteY93" fmla="*/ 1491549 h 1985256"/>
                <a:gd name="connsiteX94" fmla="*/ 4193028 w 6237390"/>
                <a:gd name="connsiteY94" fmla="*/ 1564562 h 1985256"/>
                <a:gd name="connsiteX95" fmla="*/ 4864052 w 6237390"/>
                <a:gd name="connsiteY95" fmla="*/ 1564562 h 1985256"/>
                <a:gd name="connsiteX96" fmla="*/ 4864052 w 6237390"/>
                <a:gd name="connsiteY96" fmla="*/ 1609761 h 1985256"/>
                <a:gd name="connsiteX97" fmla="*/ 4957925 w 6237390"/>
                <a:gd name="connsiteY97" fmla="*/ 1609761 h 1985256"/>
                <a:gd name="connsiteX98" fmla="*/ 4957925 w 6237390"/>
                <a:gd name="connsiteY98" fmla="*/ 1797508 h 1985256"/>
                <a:gd name="connsiteX99" fmla="*/ 5535075 w 6237390"/>
                <a:gd name="connsiteY99" fmla="*/ 1797508 h 1985256"/>
                <a:gd name="connsiteX100" fmla="*/ 5535075 w 6237390"/>
                <a:gd name="connsiteY100" fmla="*/ 1877475 h 1985256"/>
                <a:gd name="connsiteX101" fmla="*/ 5587227 w 6237390"/>
                <a:gd name="connsiteY101" fmla="*/ 1877475 h 1985256"/>
                <a:gd name="connsiteX102" fmla="*/ 5587227 w 6237390"/>
                <a:gd name="connsiteY102" fmla="*/ 1985256 h 1985256"/>
                <a:gd name="connsiteX103" fmla="*/ 6237390 w 6237390"/>
                <a:gd name="connsiteY103" fmla="*/ 1985256 h 1985256"/>
                <a:gd name="connsiteX0" fmla="*/ 0 w 7037056"/>
                <a:gd name="connsiteY0" fmla="*/ 0 h 1985256"/>
                <a:gd name="connsiteX1" fmla="*/ 271191 w 7037056"/>
                <a:gd name="connsiteY1" fmla="*/ 0 h 1985256"/>
                <a:gd name="connsiteX2" fmla="*/ 271191 w 7037056"/>
                <a:gd name="connsiteY2" fmla="*/ 31291 h 1985256"/>
                <a:gd name="connsiteX3" fmla="*/ 469369 w 7037056"/>
                <a:gd name="connsiteY3" fmla="*/ 31291 h 1985256"/>
                <a:gd name="connsiteX4" fmla="*/ 469369 w 7037056"/>
                <a:gd name="connsiteY4" fmla="*/ 55628 h 1985256"/>
                <a:gd name="connsiteX5" fmla="*/ 507614 w 7037056"/>
                <a:gd name="connsiteY5" fmla="*/ 55628 h 1985256"/>
                <a:gd name="connsiteX6" fmla="*/ 507614 w 7037056"/>
                <a:gd name="connsiteY6" fmla="*/ 83443 h 1985256"/>
                <a:gd name="connsiteX7" fmla="*/ 531951 w 7037056"/>
                <a:gd name="connsiteY7" fmla="*/ 83443 h 1985256"/>
                <a:gd name="connsiteX8" fmla="*/ 531951 w 7037056"/>
                <a:gd name="connsiteY8" fmla="*/ 100827 h 1985256"/>
                <a:gd name="connsiteX9" fmla="*/ 549335 w 7037056"/>
                <a:gd name="connsiteY9" fmla="*/ 100827 h 1985256"/>
                <a:gd name="connsiteX10" fmla="*/ 549335 w 7037056"/>
                <a:gd name="connsiteY10" fmla="*/ 128641 h 1985256"/>
                <a:gd name="connsiteX11" fmla="*/ 646686 w 7037056"/>
                <a:gd name="connsiteY11" fmla="*/ 128641 h 1985256"/>
                <a:gd name="connsiteX12" fmla="*/ 646686 w 7037056"/>
                <a:gd name="connsiteY12" fmla="*/ 149502 h 1985256"/>
                <a:gd name="connsiteX13" fmla="*/ 677977 w 7037056"/>
                <a:gd name="connsiteY13" fmla="*/ 149502 h 1985256"/>
                <a:gd name="connsiteX14" fmla="*/ 677977 w 7037056"/>
                <a:gd name="connsiteY14" fmla="*/ 170363 h 1985256"/>
                <a:gd name="connsiteX15" fmla="*/ 691884 w 7037056"/>
                <a:gd name="connsiteY15" fmla="*/ 170363 h 1985256"/>
                <a:gd name="connsiteX16" fmla="*/ 691884 w 7037056"/>
                <a:gd name="connsiteY16" fmla="*/ 201654 h 1985256"/>
                <a:gd name="connsiteX17" fmla="*/ 1275988 w 7037056"/>
                <a:gd name="connsiteY17" fmla="*/ 201654 h 1985256"/>
                <a:gd name="connsiteX18" fmla="*/ 1275988 w 7037056"/>
                <a:gd name="connsiteY18" fmla="*/ 225992 h 1985256"/>
                <a:gd name="connsiteX19" fmla="*/ 1321186 w 7037056"/>
                <a:gd name="connsiteY19" fmla="*/ 225992 h 1985256"/>
                <a:gd name="connsiteX20" fmla="*/ 1321186 w 7037056"/>
                <a:gd name="connsiteY20" fmla="*/ 267714 h 1985256"/>
                <a:gd name="connsiteX21" fmla="*/ 1338570 w 7037056"/>
                <a:gd name="connsiteY21" fmla="*/ 267714 h 1985256"/>
                <a:gd name="connsiteX22" fmla="*/ 1338570 w 7037056"/>
                <a:gd name="connsiteY22" fmla="*/ 344203 h 1985256"/>
                <a:gd name="connsiteX23" fmla="*/ 1383769 w 7037056"/>
                <a:gd name="connsiteY23" fmla="*/ 344203 h 1985256"/>
                <a:gd name="connsiteX24" fmla="*/ 1383769 w 7037056"/>
                <a:gd name="connsiteY24" fmla="*/ 424170 h 1985256"/>
                <a:gd name="connsiteX25" fmla="*/ 1397676 w 7037056"/>
                <a:gd name="connsiteY25" fmla="*/ 424170 h 1985256"/>
                <a:gd name="connsiteX26" fmla="*/ 1397676 w 7037056"/>
                <a:gd name="connsiteY26" fmla="*/ 434600 h 1985256"/>
                <a:gd name="connsiteX27" fmla="*/ 1411583 w 7037056"/>
                <a:gd name="connsiteY27" fmla="*/ 434600 h 1985256"/>
                <a:gd name="connsiteX28" fmla="*/ 1411583 w 7037056"/>
                <a:gd name="connsiteY28" fmla="*/ 448508 h 1985256"/>
                <a:gd name="connsiteX29" fmla="*/ 1442874 w 7037056"/>
                <a:gd name="connsiteY29" fmla="*/ 448508 h 1985256"/>
                <a:gd name="connsiteX30" fmla="*/ 1442874 w 7037056"/>
                <a:gd name="connsiteY30" fmla="*/ 483276 h 1985256"/>
                <a:gd name="connsiteX31" fmla="*/ 1470689 w 7037056"/>
                <a:gd name="connsiteY31" fmla="*/ 483276 h 1985256"/>
                <a:gd name="connsiteX32" fmla="*/ 1470689 w 7037056"/>
                <a:gd name="connsiteY32" fmla="*/ 524997 h 1985256"/>
                <a:gd name="connsiteX33" fmla="*/ 1724496 w 7037056"/>
                <a:gd name="connsiteY33" fmla="*/ 524997 h 1985256"/>
                <a:gd name="connsiteX34" fmla="*/ 1724496 w 7037056"/>
                <a:gd name="connsiteY34" fmla="*/ 549335 h 1985256"/>
                <a:gd name="connsiteX35" fmla="*/ 1825323 w 7037056"/>
                <a:gd name="connsiteY35" fmla="*/ 549335 h 1985256"/>
                <a:gd name="connsiteX36" fmla="*/ 1825323 w 7037056"/>
                <a:gd name="connsiteY36" fmla="*/ 587580 h 1985256"/>
                <a:gd name="connsiteX37" fmla="*/ 2013071 w 7037056"/>
                <a:gd name="connsiteY37" fmla="*/ 587580 h 1985256"/>
                <a:gd name="connsiteX38" fmla="*/ 2013071 w 7037056"/>
                <a:gd name="connsiteY38" fmla="*/ 608441 h 1985256"/>
                <a:gd name="connsiteX39" fmla="*/ 2037408 w 7037056"/>
                <a:gd name="connsiteY39" fmla="*/ 608441 h 1985256"/>
                <a:gd name="connsiteX40" fmla="*/ 2037408 w 7037056"/>
                <a:gd name="connsiteY40" fmla="*/ 618871 h 1985256"/>
                <a:gd name="connsiteX41" fmla="*/ 2054792 w 7037056"/>
                <a:gd name="connsiteY41" fmla="*/ 618871 h 1985256"/>
                <a:gd name="connsiteX42" fmla="*/ 2054792 w 7037056"/>
                <a:gd name="connsiteY42" fmla="*/ 674500 h 1985256"/>
                <a:gd name="connsiteX43" fmla="*/ 2086084 w 7037056"/>
                <a:gd name="connsiteY43" fmla="*/ 674500 h 1985256"/>
                <a:gd name="connsiteX44" fmla="*/ 2086084 w 7037056"/>
                <a:gd name="connsiteY44" fmla="*/ 737082 h 1985256"/>
                <a:gd name="connsiteX45" fmla="*/ 2218202 w 7037056"/>
                <a:gd name="connsiteY45" fmla="*/ 737082 h 1985256"/>
                <a:gd name="connsiteX46" fmla="*/ 2218202 w 7037056"/>
                <a:gd name="connsiteY46" fmla="*/ 757943 h 1985256"/>
                <a:gd name="connsiteX47" fmla="*/ 2419857 w 7037056"/>
                <a:gd name="connsiteY47" fmla="*/ 757943 h 1985256"/>
                <a:gd name="connsiteX48" fmla="*/ 2419857 w 7037056"/>
                <a:gd name="connsiteY48" fmla="*/ 778804 h 1985256"/>
                <a:gd name="connsiteX49" fmla="*/ 2638896 w 7037056"/>
                <a:gd name="connsiteY49" fmla="*/ 778804 h 1985256"/>
                <a:gd name="connsiteX50" fmla="*/ 2638896 w 7037056"/>
                <a:gd name="connsiteY50" fmla="*/ 778804 h 1985256"/>
                <a:gd name="connsiteX51" fmla="*/ 2638896 w 7037056"/>
                <a:gd name="connsiteY51" fmla="*/ 778804 h 1985256"/>
                <a:gd name="connsiteX52" fmla="*/ 2638896 w 7037056"/>
                <a:gd name="connsiteY52" fmla="*/ 799665 h 1985256"/>
                <a:gd name="connsiteX53" fmla="*/ 2729293 w 7037056"/>
                <a:gd name="connsiteY53" fmla="*/ 799665 h 1985256"/>
                <a:gd name="connsiteX54" fmla="*/ 2729293 w 7037056"/>
                <a:gd name="connsiteY54" fmla="*/ 820526 h 1985256"/>
                <a:gd name="connsiteX55" fmla="*/ 2750154 w 7037056"/>
                <a:gd name="connsiteY55" fmla="*/ 820526 h 1985256"/>
                <a:gd name="connsiteX56" fmla="*/ 2750154 w 7037056"/>
                <a:gd name="connsiteY56" fmla="*/ 855294 h 1985256"/>
                <a:gd name="connsiteX57" fmla="*/ 2750154 w 7037056"/>
                <a:gd name="connsiteY57" fmla="*/ 855294 h 1985256"/>
                <a:gd name="connsiteX58" fmla="*/ 2777968 w 7037056"/>
                <a:gd name="connsiteY58" fmla="*/ 855294 h 1985256"/>
                <a:gd name="connsiteX59" fmla="*/ 2777968 w 7037056"/>
                <a:gd name="connsiteY59" fmla="*/ 914400 h 1985256"/>
                <a:gd name="connsiteX60" fmla="*/ 2777968 w 7037056"/>
                <a:gd name="connsiteY60" fmla="*/ 952644 h 1985256"/>
                <a:gd name="connsiteX61" fmla="*/ 2823166 w 7037056"/>
                <a:gd name="connsiteY61" fmla="*/ 952644 h 1985256"/>
                <a:gd name="connsiteX62" fmla="*/ 2823166 w 7037056"/>
                <a:gd name="connsiteY62" fmla="*/ 973505 h 1985256"/>
                <a:gd name="connsiteX63" fmla="*/ 2861411 w 7037056"/>
                <a:gd name="connsiteY63" fmla="*/ 973505 h 1985256"/>
                <a:gd name="connsiteX64" fmla="*/ 2861411 w 7037056"/>
                <a:gd name="connsiteY64" fmla="*/ 1001320 h 1985256"/>
                <a:gd name="connsiteX65" fmla="*/ 2903133 w 7037056"/>
                <a:gd name="connsiteY65" fmla="*/ 1001320 h 1985256"/>
                <a:gd name="connsiteX66" fmla="*/ 2903133 w 7037056"/>
                <a:gd name="connsiteY66" fmla="*/ 1018704 h 1985256"/>
                <a:gd name="connsiteX67" fmla="*/ 2983100 w 7037056"/>
                <a:gd name="connsiteY67" fmla="*/ 1018704 h 1985256"/>
                <a:gd name="connsiteX68" fmla="*/ 2983100 w 7037056"/>
                <a:gd name="connsiteY68" fmla="*/ 1063902 h 1985256"/>
                <a:gd name="connsiteX69" fmla="*/ 3149986 w 7037056"/>
                <a:gd name="connsiteY69" fmla="*/ 1063902 h 1985256"/>
                <a:gd name="connsiteX70" fmla="*/ 3149986 w 7037056"/>
                <a:gd name="connsiteY70" fmla="*/ 1088240 h 1985256"/>
                <a:gd name="connsiteX71" fmla="*/ 3414224 w 7037056"/>
                <a:gd name="connsiteY71" fmla="*/ 1088240 h 1985256"/>
                <a:gd name="connsiteX72" fmla="*/ 3414224 w 7037056"/>
                <a:gd name="connsiteY72" fmla="*/ 1154299 h 1985256"/>
                <a:gd name="connsiteX73" fmla="*/ 3435084 w 7037056"/>
                <a:gd name="connsiteY73" fmla="*/ 1154299 h 1985256"/>
                <a:gd name="connsiteX74" fmla="*/ 3435084 w 7037056"/>
                <a:gd name="connsiteY74" fmla="*/ 1189067 h 1985256"/>
                <a:gd name="connsiteX75" fmla="*/ 3448992 w 7037056"/>
                <a:gd name="connsiteY75" fmla="*/ 1189067 h 1985256"/>
                <a:gd name="connsiteX76" fmla="*/ 3448992 w 7037056"/>
                <a:gd name="connsiteY76" fmla="*/ 1230789 h 1985256"/>
                <a:gd name="connsiteX77" fmla="*/ 3480283 w 7037056"/>
                <a:gd name="connsiteY77" fmla="*/ 1230789 h 1985256"/>
                <a:gd name="connsiteX78" fmla="*/ 3480283 w 7037056"/>
                <a:gd name="connsiteY78" fmla="*/ 1314232 h 1985256"/>
                <a:gd name="connsiteX79" fmla="*/ 3525481 w 7037056"/>
                <a:gd name="connsiteY79" fmla="*/ 1314232 h 1985256"/>
                <a:gd name="connsiteX80" fmla="*/ 3525481 w 7037056"/>
                <a:gd name="connsiteY80" fmla="*/ 1335093 h 1985256"/>
                <a:gd name="connsiteX81" fmla="*/ 3685414 w 7037056"/>
                <a:gd name="connsiteY81" fmla="*/ 1335093 h 1985256"/>
                <a:gd name="connsiteX82" fmla="*/ 3685414 w 7037056"/>
                <a:gd name="connsiteY82" fmla="*/ 1369861 h 1985256"/>
                <a:gd name="connsiteX83" fmla="*/ 3720182 w 7037056"/>
                <a:gd name="connsiteY83" fmla="*/ 1369861 h 1985256"/>
                <a:gd name="connsiteX84" fmla="*/ 3720182 w 7037056"/>
                <a:gd name="connsiteY84" fmla="*/ 1369861 h 1985256"/>
                <a:gd name="connsiteX85" fmla="*/ 3720182 w 7037056"/>
                <a:gd name="connsiteY85" fmla="*/ 1401152 h 1985256"/>
                <a:gd name="connsiteX86" fmla="*/ 3761904 w 7037056"/>
                <a:gd name="connsiteY86" fmla="*/ 1401152 h 1985256"/>
                <a:gd name="connsiteX87" fmla="*/ 3761904 w 7037056"/>
                <a:gd name="connsiteY87" fmla="*/ 1439397 h 1985256"/>
                <a:gd name="connsiteX88" fmla="*/ 3824487 w 7037056"/>
                <a:gd name="connsiteY88" fmla="*/ 1439397 h 1985256"/>
                <a:gd name="connsiteX89" fmla="*/ 3824487 w 7037056"/>
                <a:gd name="connsiteY89" fmla="*/ 1463735 h 1985256"/>
                <a:gd name="connsiteX90" fmla="*/ 4154783 w 7037056"/>
                <a:gd name="connsiteY90" fmla="*/ 1463735 h 1985256"/>
                <a:gd name="connsiteX91" fmla="*/ 4154783 w 7037056"/>
                <a:gd name="connsiteY91" fmla="*/ 1491549 h 1985256"/>
                <a:gd name="connsiteX92" fmla="*/ 4154783 w 7037056"/>
                <a:gd name="connsiteY92" fmla="*/ 1491549 h 1985256"/>
                <a:gd name="connsiteX93" fmla="*/ 4193028 w 7037056"/>
                <a:gd name="connsiteY93" fmla="*/ 1491549 h 1985256"/>
                <a:gd name="connsiteX94" fmla="*/ 4193028 w 7037056"/>
                <a:gd name="connsiteY94" fmla="*/ 1564562 h 1985256"/>
                <a:gd name="connsiteX95" fmla="*/ 4864052 w 7037056"/>
                <a:gd name="connsiteY95" fmla="*/ 1564562 h 1985256"/>
                <a:gd name="connsiteX96" fmla="*/ 4864052 w 7037056"/>
                <a:gd name="connsiteY96" fmla="*/ 1609761 h 1985256"/>
                <a:gd name="connsiteX97" fmla="*/ 4957925 w 7037056"/>
                <a:gd name="connsiteY97" fmla="*/ 1609761 h 1985256"/>
                <a:gd name="connsiteX98" fmla="*/ 4957925 w 7037056"/>
                <a:gd name="connsiteY98" fmla="*/ 1797508 h 1985256"/>
                <a:gd name="connsiteX99" fmla="*/ 5535075 w 7037056"/>
                <a:gd name="connsiteY99" fmla="*/ 1797508 h 1985256"/>
                <a:gd name="connsiteX100" fmla="*/ 5535075 w 7037056"/>
                <a:gd name="connsiteY100" fmla="*/ 1877475 h 1985256"/>
                <a:gd name="connsiteX101" fmla="*/ 5587227 w 7037056"/>
                <a:gd name="connsiteY101" fmla="*/ 1877475 h 1985256"/>
                <a:gd name="connsiteX102" fmla="*/ 5587227 w 7037056"/>
                <a:gd name="connsiteY102" fmla="*/ 1985256 h 1985256"/>
                <a:gd name="connsiteX103" fmla="*/ 7037056 w 7037056"/>
                <a:gd name="connsiteY103" fmla="*/ 1981779 h 1985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7037056" h="1985256">
                  <a:moveTo>
                    <a:pt x="0" y="0"/>
                  </a:moveTo>
                  <a:lnTo>
                    <a:pt x="271191" y="0"/>
                  </a:lnTo>
                  <a:lnTo>
                    <a:pt x="271191" y="31291"/>
                  </a:lnTo>
                  <a:lnTo>
                    <a:pt x="469369" y="31291"/>
                  </a:lnTo>
                  <a:lnTo>
                    <a:pt x="469369" y="55628"/>
                  </a:lnTo>
                  <a:lnTo>
                    <a:pt x="507614" y="55628"/>
                  </a:lnTo>
                  <a:lnTo>
                    <a:pt x="507614" y="83443"/>
                  </a:lnTo>
                  <a:lnTo>
                    <a:pt x="531951" y="83443"/>
                  </a:lnTo>
                  <a:lnTo>
                    <a:pt x="531951" y="100827"/>
                  </a:lnTo>
                  <a:lnTo>
                    <a:pt x="549335" y="100827"/>
                  </a:lnTo>
                  <a:lnTo>
                    <a:pt x="549335" y="128641"/>
                  </a:lnTo>
                  <a:lnTo>
                    <a:pt x="646686" y="128641"/>
                  </a:lnTo>
                  <a:lnTo>
                    <a:pt x="646686" y="149502"/>
                  </a:lnTo>
                  <a:lnTo>
                    <a:pt x="677977" y="149502"/>
                  </a:lnTo>
                  <a:lnTo>
                    <a:pt x="677977" y="170363"/>
                  </a:lnTo>
                  <a:lnTo>
                    <a:pt x="691884" y="170363"/>
                  </a:lnTo>
                  <a:lnTo>
                    <a:pt x="691884" y="201654"/>
                  </a:lnTo>
                  <a:lnTo>
                    <a:pt x="1275988" y="201654"/>
                  </a:lnTo>
                  <a:lnTo>
                    <a:pt x="1275988" y="225992"/>
                  </a:lnTo>
                  <a:lnTo>
                    <a:pt x="1321186" y="225992"/>
                  </a:lnTo>
                  <a:lnTo>
                    <a:pt x="1321186" y="267714"/>
                  </a:lnTo>
                  <a:lnTo>
                    <a:pt x="1338570" y="267714"/>
                  </a:lnTo>
                  <a:lnTo>
                    <a:pt x="1338570" y="344203"/>
                  </a:lnTo>
                  <a:lnTo>
                    <a:pt x="1383769" y="344203"/>
                  </a:lnTo>
                  <a:lnTo>
                    <a:pt x="1383769" y="424170"/>
                  </a:lnTo>
                  <a:lnTo>
                    <a:pt x="1397676" y="424170"/>
                  </a:lnTo>
                  <a:lnTo>
                    <a:pt x="1397676" y="434600"/>
                  </a:lnTo>
                  <a:lnTo>
                    <a:pt x="1411583" y="434600"/>
                  </a:lnTo>
                  <a:lnTo>
                    <a:pt x="1411583" y="448508"/>
                  </a:lnTo>
                  <a:lnTo>
                    <a:pt x="1442874" y="448508"/>
                  </a:lnTo>
                  <a:lnTo>
                    <a:pt x="1442874" y="483276"/>
                  </a:lnTo>
                  <a:lnTo>
                    <a:pt x="1470689" y="483276"/>
                  </a:lnTo>
                  <a:lnTo>
                    <a:pt x="1470689" y="524997"/>
                  </a:lnTo>
                  <a:lnTo>
                    <a:pt x="1724496" y="524997"/>
                  </a:lnTo>
                  <a:lnTo>
                    <a:pt x="1724496" y="549335"/>
                  </a:lnTo>
                  <a:lnTo>
                    <a:pt x="1825323" y="549335"/>
                  </a:lnTo>
                  <a:lnTo>
                    <a:pt x="1825323" y="587580"/>
                  </a:lnTo>
                  <a:lnTo>
                    <a:pt x="2013071" y="587580"/>
                  </a:lnTo>
                  <a:lnTo>
                    <a:pt x="2013071" y="608441"/>
                  </a:lnTo>
                  <a:lnTo>
                    <a:pt x="2037408" y="608441"/>
                  </a:lnTo>
                  <a:lnTo>
                    <a:pt x="2037408" y="618871"/>
                  </a:lnTo>
                  <a:lnTo>
                    <a:pt x="2054792" y="618871"/>
                  </a:lnTo>
                  <a:lnTo>
                    <a:pt x="2054792" y="674500"/>
                  </a:lnTo>
                  <a:lnTo>
                    <a:pt x="2086084" y="674500"/>
                  </a:lnTo>
                  <a:lnTo>
                    <a:pt x="2086084" y="737082"/>
                  </a:lnTo>
                  <a:lnTo>
                    <a:pt x="2218202" y="737082"/>
                  </a:lnTo>
                  <a:lnTo>
                    <a:pt x="2218202" y="757943"/>
                  </a:lnTo>
                  <a:lnTo>
                    <a:pt x="2419857" y="757943"/>
                  </a:lnTo>
                  <a:lnTo>
                    <a:pt x="2419857" y="778804"/>
                  </a:lnTo>
                  <a:lnTo>
                    <a:pt x="2638896" y="778804"/>
                  </a:lnTo>
                  <a:lnTo>
                    <a:pt x="2638896" y="778804"/>
                  </a:lnTo>
                  <a:lnTo>
                    <a:pt x="2638896" y="778804"/>
                  </a:lnTo>
                  <a:lnTo>
                    <a:pt x="2638896" y="799665"/>
                  </a:lnTo>
                  <a:lnTo>
                    <a:pt x="2729293" y="799665"/>
                  </a:lnTo>
                  <a:lnTo>
                    <a:pt x="2729293" y="820526"/>
                  </a:lnTo>
                  <a:lnTo>
                    <a:pt x="2750154" y="820526"/>
                  </a:lnTo>
                  <a:lnTo>
                    <a:pt x="2750154" y="855294"/>
                  </a:lnTo>
                  <a:lnTo>
                    <a:pt x="2750154" y="855294"/>
                  </a:lnTo>
                  <a:lnTo>
                    <a:pt x="2777968" y="855294"/>
                  </a:lnTo>
                  <a:lnTo>
                    <a:pt x="2777968" y="914400"/>
                  </a:lnTo>
                  <a:lnTo>
                    <a:pt x="2777968" y="952644"/>
                  </a:lnTo>
                  <a:lnTo>
                    <a:pt x="2823166" y="952644"/>
                  </a:lnTo>
                  <a:lnTo>
                    <a:pt x="2823166" y="973505"/>
                  </a:lnTo>
                  <a:lnTo>
                    <a:pt x="2861411" y="973505"/>
                  </a:lnTo>
                  <a:lnTo>
                    <a:pt x="2861411" y="1001320"/>
                  </a:lnTo>
                  <a:lnTo>
                    <a:pt x="2903133" y="1001320"/>
                  </a:lnTo>
                  <a:lnTo>
                    <a:pt x="2903133" y="1018704"/>
                  </a:lnTo>
                  <a:lnTo>
                    <a:pt x="2983100" y="1018704"/>
                  </a:lnTo>
                  <a:lnTo>
                    <a:pt x="2983100" y="1063902"/>
                  </a:lnTo>
                  <a:lnTo>
                    <a:pt x="3149986" y="1063902"/>
                  </a:lnTo>
                  <a:lnTo>
                    <a:pt x="3149986" y="1088240"/>
                  </a:lnTo>
                  <a:lnTo>
                    <a:pt x="3414224" y="1088240"/>
                  </a:lnTo>
                  <a:lnTo>
                    <a:pt x="3414224" y="1154299"/>
                  </a:lnTo>
                  <a:lnTo>
                    <a:pt x="3435084" y="1154299"/>
                  </a:lnTo>
                  <a:lnTo>
                    <a:pt x="3435084" y="1189067"/>
                  </a:lnTo>
                  <a:lnTo>
                    <a:pt x="3448992" y="1189067"/>
                  </a:lnTo>
                  <a:lnTo>
                    <a:pt x="3448992" y="1230789"/>
                  </a:lnTo>
                  <a:lnTo>
                    <a:pt x="3480283" y="1230789"/>
                  </a:lnTo>
                  <a:lnTo>
                    <a:pt x="3480283" y="1314232"/>
                  </a:lnTo>
                  <a:lnTo>
                    <a:pt x="3525481" y="1314232"/>
                  </a:lnTo>
                  <a:lnTo>
                    <a:pt x="3525481" y="1335093"/>
                  </a:lnTo>
                  <a:lnTo>
                    <a:pt x="3685414" y="1335093"/>
                  </a:lnTo>
                  <a:lnTo>
                    <a:pt x="3685414" y="1369861"/>
                  </a:lnTo>
                  <a:lnTo>
                    <a:pt x="3720182" y="1369861"/>
                  </a:lnTo>
                  <a:lnTo>
                    <a:pt x="3720182" y="1369861"/>
                  </a:lnTo>
                  <a:lnTo>
                    <a:pt x="3720182" y="1401152"/>
                  </a:lnTo>
                  <a:lnTo>
                    <a:pt x="3761904" y="1401152"/>
                  </a:lnTo>
                  <a:lnTo>
                    <a:pt x="3761904" y="1439397"/>
                  </a:lnTo>
                  <a:lnTo>
                    <a:pt x="3824487" y="1439397"/>
                  </a:lnTo>
                  <a:lnTo>
                    <a:pt x="3824487" y="1463735"/>
                  </a:lnTo>
                  <a:lnTo>
                    <a:pt x="4154783" y="1463735"/>
                  </a:lnTo>
                  <a:lnTo>
                    <a:pt x="4154783" y="1491549"/>
                  </a:lnTo>
                  <a:lnTo>
                    <a:pt x="4154783" y="1491549"/>
                  </a:lnTo>
                  <a:lnTo>
                    <a:pt x="4193028" y="1491549"/>
                  </a:lnTo>
                  <a:lnTo>
                    <a:pt x="4193028" y="1564562"/>
                  </a:lnTo>
                  <a:lnTo>
                    <a:pt x="4864052" y="1564562"/>
                  </a:lnTo>
                  <a:lnTo>
                    <a:pt x="4864052" y="1609761"/>
                  </a:lnTo>
                  <a:lnTo>
                    <a:pt x="4957925" y="1609761"/>
                  </a:lnTo>
                  <a:lnTo>
                    <a:pt x="4957925" y="1797508"/>
                  </a:lnTo>
                  <a:lnTo>
                    <a:pt x="5535075" y="1797508"/>
                  </a:lnTo>
                  <a:lnTo>
                    <a:pt x="5535075" y="1877475"/>
                  </a:lnTo>
                  <a:lnTo>
                    <a:pt x="5587227" y="1877475"/>
                  </a:lnTo>
                  <a:lnTo>
                    <a:pt x="5587227" y="1985256"/>
                  </a:lnTo>
                  <a:lnTo>
                    <a:pt x="7037056" y="1981779"/>
                  </a:lnTo>
                </a:path>
              </a:pathLst>
            </a:custGeom>
            <a:noFill/>
            <a:ln w="28575">
              <a:solidFill>
                <a:schemeClr val="accent1"/>
              </a:solidFill>
              <a:miter lim="800000"/>
              <a:headEnd/>
              <a:tailEnd/>
            </a:ln>
          </p:spPr>
          <p:txBody>
            <a:bodyPr rtlCol="0" anchor="ctr"/>
            <a:lstStyle/>
            <a:p>
              <a:pPr algn="ctr"/>
              <a:endParaRPr lang="en-US" dirty="0"/>
            </a:p>
          </p:txBody>
        </p:sp>
        <p:sp>
          <p:nvSpPr>
            <p:cNvPr id="105" name="Freeform: Shape 104">
              <a:extLst>
                <a:ext uri="{FF2B5EF4-FFF2-40B4-BE49-F238E27FC236}">
                  <a16:creationId xmlns:a16="http://schemas.microsoft.com/office/drawing/2014/main" id="{4EA3A553-6034-46FA-A3EB-CE667593EE92}"/>
                </a:ext>
              </a:extLst>
            </p:cNvPr>
            <p:cNvSpPr/>
            <p:nvPr/>
          </p:nvSpPr>
          <p:spPr bwMode="auto">
            <a:xfrm>
              <a:off x="1687830" y="1344930"/>
              <a:ext cx="6940868" cy="2792730"/>
            </a:xfrm>
            <a:custGeom>
              <a:avLst/>
              <a:gdLst>
                <a:gd name="connsiteX0" fmla="*/ 0 w 6793230"/>
                <a:gd name="connsiteY0" fmla="*/ 0 h 2792730"/>
                <a:gd name="connsiteX1" fmla="*/ 274320 w 6793230"/>
                <a:gd name="connsiteY1" fmla="*/ 0 h 2792730"/>
                <a:gd name="connsiteX2" fmla="*/ 274320 w 6793230"/>
                <a:gd name="connsiteY2" fmla="*/ 38100 h 2792730"/>
                <a:gd name="connsiteX3" fmla="*/ 400050 w 6793230"/>
                <a:gd name="connsiteY3" fmla="*/ 38100 h 2792730"/>
                <a:gd name="connsiteX4" fmla="*/ 400050 w 6793230"/>
                <a:gd name="connsiteY4" fmla="*/ 68580 h 2792730"/>
                <a:gd name="connsiteX5" fmla="*/ 419100 w 6793230"/>
                <a:gd name="connsiteY5" fmla="*/ 68580 h 2792730"/>
                <a:gd name="connsiteX6" fmla="*/ 419100 w 6793230"/>
                <a:gd name="connsiteY6" fmla="*/ 102870 h 2792730"/>
                <a:gd name="connsiteX7" fmla="*/ 445770 w 6793230"/>
                <a:gd name="connsiteY7" fmla="*/ 102870 h 2792730"/>
                <a:gd name="connsiteX8" fmla="*/ 445770 w 6793230"/>
                <a:gd name="connsiteY8" fmla="*/ 163830 h 2792730"/>
                <a:gd name="connsiteX9" fmla="*/ 643890 w 6793230"/>
                <a:gd name="connsiteY9" fmla="*/ 163830 h 2792730"/>
                <a:gd name="connsiteX10" fmla="*/ 643890 w 6793230"/>
                <a:gd name="connsiteY10" fmla="*/ 251460 h 2792730"/>
                <a:gd name="connsiteX11" fmla="*/ 662940 w 6793230"/>
                <a:gd name="connsiteY11" fmla="*/ 251460 h 2792730"/>
                <a:gd name="connsiteX12" fmla="*/ 678180 w 6793230"/>
                <a:gd name="connsiteY12" fmla="*/ 251460 h 2792730"/>
                <a:gd name="connsiteX13" fmla="*/ 678180 w 6793230"/>
                <a:gd name="connsiteY13" fmla="*/ 525780 h 2792730"/>
                <a:gd name="connsiteX14" fmla="*/ 731520 w 6793230"/>
                <a:gd name="connsiteY14" fmla="*/ 525780 h 2792730"/>
                <a:gd name="connsiteX15" fmla="*/ 731520 w 6793230"/>
                <a:gd name="connsiteY15" fmla="*/ 567690 h 2792730"/>
                <a:gd name="connsiteX16" fmla="*/ 762000 w 6793230"/>
                <a:gd name="connsiteY16" fmla="*/ 567690 h 2792730"/>
                <a:gd name="connsiteX17" fmla="*/ 762000 w 6793230"/>
                <a:gd name="connsiteY17" fmla="*/ 601980 h 2792730"/>
                <a:gd name="connsiteX18" fmla="*/ 781050 w 6793230"/>
                <a:gd name="connsiteY18" fmla="*/ 601980 h 2792730"/>
                <a:gd name="connsiteX19" fmla="*/ 781050 w 6793230"/>
                <a:gd name="connsiteY19" fmla="*/ 636270 h 2792730"/>
                <a:gd name="connsiteX20" fmla="*/ 967740 w 6793230"/>
                <a:gd name="connsiteY20" fmla="*/ 636270 h 2792730"/>
                <a:gd name="connsiteX21" fmla="*/ 967740 w 6793230"/>
                <a:gd name="connsiteY21" fmla="*/ 636270 h 2792730"/>
                <a:gd name="connsiteX22" fmla="*/ 967740 w 6793230"/>
                <a:gd name="connsiteY22" fmla="*/ 666750 h 2792730"/>
                <a:gd name="connsiteX23" fmla="*/ 1188720 w 6793230"/>
                <a:gd name="connsiteY23" fmla="*/ 666750 h 2792730"/>
                <a:gd name="connsiteX24" fmla="*/ 1188720 w 6793230"/>
                <a:gd name="connsiteY24" fmla="*/ 666750 h 2792730"/>
                <a:gd name="connsiteX25" fmla="*/ 1219200 w 6793230"/>
                <a:gd name="connsiteY25" fmla="*/ 697230 h 2792730"/>
                <a:gd name="connsiteX26" fmla="*/ 1234440 w 6793230"/>
                <a:gd name="connsiteY26" fmla="*/ 712470 h 2792730"/>
                <a:gd name="connsiteX27" fmla="*/ 1245870 w 6793230"/>
                <a:gd name="connsiteY27" fmla="*/ 712470 h 2792730"/>
                <a:gd name="connsiteX28" fmla="*/ 1245870 w 6793230"/>
                <a:gd name="connsiteY28" fmla="*/ 750570 h 2792730"/>
                <a:gd name="connsiteX29" fmla="*/ 1314450 w 6793230"/>
                <a:gd name="connsiteY29" fmla="*/ 750570 h 2792730"/>
                <a:gd name="connsiteX30" fmla="*/ 1314450 w 6793230"/>
                <a:gd name="connsiteY30" fmla="*/ 800100 h 2792730"/>
                <a:gd name="connsiteX31" fmla="*/ 1333500 w 6793230"/>
                <a:gd name="connsiteY31" fmla="*/ 800100 h 2792730"/>
                <a:gd name="connsiteX32" fmla="*/ 1333500 w 6793230"/>
                <a:gd name="connsiteY32" fmla="*/ 845820 h 2792730"/>
                <a:gd name="connsiteX33" fmla="*/ 1333500 w 6793230"/>
                <a:gd name="connsiteY33" fmla="*/ 845820 h 2792730"/>
                <a:gd name="connsiteX34" fmla="*/ 1367790 w 6793230"/>
                <a:gd name="connsiteY34" fmla="*/ 845820 h 2792730"/>
                <a:gd name="connsiteX35" fmla="*/ 1367790 w 6793230"/>
                <a:gd name="connsiteY35" fmla="*/ 902970 h 2792730"/>
                <a:gd name="connsiteX36" fmla="*/ 1390650 w 6793230"/>
                <a:gd name="connsiteY36" fmla="*/ 902970 h 2792730"/>
                <a:gd name="connsiteX37" fmla="*/ 1390650 w 6793230"/>
                <a:gd name="connsiteY37" fmla="*/ 1143000 h 2792730"/>
                <a:gd name="connsiteX38" fmla="*/ 1390650 w 6793230"/>
                <a:gd name="connsiteY38" fmla="*/ 1143000 h 2792730"/>
                <a:gd name="connsiteX39" fmla="*/ 1428750 w 6793230"/>
                <a:gd name="connsiteY39" fmla="*/ 1143000 h 2792730"/>
                <a:gd name="connsiteX40" fmla="*/ 1428750 w 6793230"/>
                <a:gd name="connsiteY40" fmla="*/ 1203960 h 2792730"/>
                <a:gd name="connsiteX41" fmla="*/ 1508760 w 6793230"/>
                <a:gd name="connsiteY41" fmla="*/ 1203960 h 2792730"/>
                <a:gd name="connsiteX42" fmla="*/ 1508760 w 6793230"/>
                <a:gd name="connsiteY42" fmla="*/ 1234440 h 2792730"/>
                <a:gd name="connsiteX43" fmla="*/ 1676400 w 6793230"/>
                <a:gd name="connsiteY43" fmla="*/ 1234440 h 2792730"/>
                <a:gd name="connsiteX44" fmla="*/ 1676400 w 6793230"/>
                <a:gd name="connsiteY44" fmla="*/ 1276350 h 2792730"/>
                <a:gd name="connsiteX45" fmla="*/ 1752600 w 6793230"/>
                <a:gd name="connsiteY45" fmla="*/ 1276350 h 2792730"/>
                <a:gd name="connsiteX46" fmla="*/ 1752600 w 6793230"/>
                <a:gd name="connsiteY46" fmla="*/ 1306830 h 2792730"/>
                <a:gd name="connsiteX47" fmla="*/ 1767840 w 6793230"/>
                <a:gd name="connsiteY47" fmla="*/ 1306830 h 2792730"/>
                <a:gd name="connsiteX48" fmla="*/ 1767840 w 6793230"/>
                <a:gd name="connsiteY48" fmla="*/ 1341120 h 2792730"/>
                <a:gd name="connsiteX49" fmla="*/ 1885950 w 6793230"/>
                <a:gd name="connsiteY49" fmla="*/ 1341120 h 2792730"/>
                <a:gd name="connsiteX50" fmla="*/ 1885950 w 6793230"/>
                <a:gd name="connsiteY50" fmla="*/ 1341120 h 2792730"/>
                <a:gd name="connsiteX51" fmla="*/ 1905000 w 6793230"/>
                <a:gd name="connsiteY51" fmla="*/ 1360170 h 2792730"/>
                <a:gd name="connsiteX52" fmla="*/ 1905000 w 6793230"/>
                <a:gd name="connsiteY52" fmla="*/ 1417320 h 2792730"/>
                <a:gd name="connsiteX53" fmla="*/ 1916430 w 6793230"/>
                <a:gd name="connsiteY53" fmla="*/ 1417320 h 2792730"/>
                <a:gd name="connsiteX54" fmla="*/ 1916430 w 6793230"/>
                <a:gd name="connsiteY54" fmla="*/ 1451610 h 2792730"/>
                <a:gd name="connsiteX55" fmla="*/ 2004060 w 6793230"/>
                <a:gd name="connsiteY55" fmla="*/ 1451610 h 2792730"/>
                <a:gd name="connsiteX56" fmla="*/ 2004060 w 6793230"/>
                <a:gd name="connsiteY56" fmla="*/ 1501140 h 2792730"/>
                <a:gd name="connsiteX57" fmla="*/ 2023110 w 6793230"/>
                <a:gd name="connsiteY57" fmla="*/ 1501140 h 2792730"/>
                <a:gd name="connsiteX58" fmla="*/ 2023110 w 6793230"/>
                <a:gd name="connsiteY58" fmla="*/ 1543050 h 2792730"/>
                <a:gd name="connsiteX59" fmla="*/ 2038350 w 6793230"/>
                <a:gd name="connsiteY59" fmla="*/ 1543050 h 2792730"/>
                <a:gd name="connsiteX60" fmla="*/ 2038350 w 6793230"/>
                <a:gd name="connsiteY60" fmla="*/ 1611630 h 2792730"/>
                <a:gd name="connsiteX61" fmla="*/ 2061210 w 6793230"/>
                <a:gd name="connsiteY61" fmla="*/ 1611630 h 2792730"/>
                <a:gd name="connsiteX62" fmla="*/ 2061210 w 6793230"/>
                <a:gd name="connsiteY62" fmla="*/ 1680210 h 2792730"/>
                <a:gd name="connsiteX63" fmla="*/ 2076450 w 6793230"/>
                <a:gd name="connsiteY63" fmla="*/ 1680210 h 2792730"/>
                <a:gd name="connsiteX64" fmla="*/ 2076450 w 6793230"/>
                <a:gd name="connsiteY64" fmla="*/ 1722120 h 2792730"/>
                <a:gd name="connsiteX65" fmla="*/ 2106930 w 6793230"/>
                <a:gd name="connsiteY65" fmla="*/ 1722120 h 2792730"/>
                <a:gd name="connsiteX66" fmla="*/ 2106930 w 6793230"/>
                <a:gd name="connsiteY66" fmla="*/ 1752600 h 2792730"/>
                <a:gd name="connsiteX67" fmla="*/ 2122170 w 6793230"/>
                <a:gd name="connsiteY67" fmla="*/ 1752600 h 2792730"/>
                <a:gd name="connsiteX68" fmla="*/ 2122170 w 6793230"/>
                <a:gd name="connsiteY68" fmla="*/ 1817370 h 2792730"/>
                <a:gd name="connsiteX69" fmla="*/ 2590800 w 6793230"/>
                <a:gd name="connsiteY69" fmla="*/ 1817370 h 2792730"/>
                <a:gd name="connsiteX70" fmla="*/ 2590800 w 6793230"/>
                <a:gd name="connsiteY70" fmla="*/ 1851660 h 2792730"/>
                <a:gd name="connsiteX71" fmla="*/ 2621280 w 6793230"/>
                <a:gd name="connsiteY71" fmla="*/ 1851660 h 2792730"/>
                <a:gd name="connsiteX72" fmla="*/ 2621280 w 6793230"/>
                <a:gd name="connsiteY72" fmla="*/ 1897380 h 2792730"/>
                <a:gd name="connsiteX73" fmla="*/ 2727960 w 6793230"/>
                <a:gd name="connsiteY73" fmla="*/ 1897380 h 2792730"/>
                <a:gd name="connsiteX74" fmla="*/ 2727960 w 6793230"/>
                <a:gd name="connsiteY74" fmla="*/ 1992630 h 2792730"/>
                <a:gd name="connsiteX75" fmla="*/ 2766060 w 6793230"/>
                <a:gd name="connsiteY75" fmla="*/ 1992630 h 2792730"/>
                <a:gd name="connsiteX76" fmla="*/ 2766060 w 6793230"/>
                <a:gd name="connsiteY76" fmla="*/ 2164080 h 2792730"/>
                <a:gd name="connsiteX77" fmla="*/ 2876550 w 6793230"/>
                <a:gd name="connsiteY77" fmla="*/ 2164080 h 2792730"/>
                <a:gd name="connsiteX78" fmla="*/ 2876550 w 6793230"/>
                <a:gd name="connsiteY78" fmla="*/ 2198370 h 2792730"/>
                <a:gd name="connsiteX79" fmla="*/ 3021330 w 6793230"/>
                <a:gd name="connsiteY79" fmla="*/ 2198370 h 2792730"/>
                <a:gd name="connsiteX80" fmla="*/ 3021330 w 6793230"/>
                <a:gd name="connsiteY80" fmla="*/ 2240280 h 2792730"/>
                <a:gd name="connsiteX81" fmla="*/ 3429000 w 6793230"/>
                <a:gd name="connsiteY81" fmla="*/ 2240280 h 2792730"/>
                <a:gd name="connsiteX82" fmla="*/ 3429000 w 6793230"/>
                <a:gd name="connsiteY82" fmla="*/ 2297430 h 2792730"/>
                <a:gd name="connsiteX83" fmla="*/ 4206240 w 6793230"/>
                <a:gd name="connsiteY83" fmla="*/ 2297430 h 2792730"/>
                <a:gd name="connsiteX84" fmla="*/ 4206240 w 6793230"/>
                <a:gd name="connsiteY84" fmla="*/ 2366010 h 2792730"/>
                <a:gd name="connsiteX85" fmla="*/ 4221480 w 6793230"/>
                <a:gd name="connsiteY85" fmla="*/ 2366010 h 2792730"/>
                <a:gd name="connsiteX86" fmla="*/ 4221480 w 6793230"/>
                <a:gd name="connsiteY86" fmla="*/ 2461260 h 2792730"/>
                <a:gd name="connsiteX87" fmla="*/ 4888230 w 6793230"/>
                <a:gd name="connsiteY87" fmla="*/ 2461260 h 2792730"/>
                <a:gd name="connsiteX88" fmla="*/ 4888230 w 6793230"/>
                <a:gd name="connsiteY88" fmla="*/ 2792730 h 2792730"/>
                <a:gd name="connsiteX89" fmla="*/ 6793230 w 6793230"/>
                <a:gd name="connsiteY89" fmla="*/ 2792730 h 2792730"/>
                <a:gd name="connsiteX0" fmla="*/ 0 w 6940868"/>
                <a:gd name="connsiteY0" fmla="*/ 0 h 2792730"/>
                <a:gd name="connsiteX1" fmla="*/ 274320 w 6940868"/>
                <a:gd name="connsiteY1" fmla="*/ 0 h 2792730"/>
                <a:gd name="connsiteX2" fmla="*/ 274320 w 6940868"/>
                <a:gd name="connsiteY2" fmla="*/ 38100 h 2792730"/>
                <a:gd name="connsiteX3" fmla="*/ 400050 w 6940868"/>
                <a:gd name="connsiteY3" fmla="*/ 38100 h 2792730"/>
                <a:gd name="connsiteX4" fmla="*/ 400050 w 6940868"/>
                <a:gd name="connsiteY4" fmla="*/ 68580 h 2792730"/>
                <a:gd name="connsiteX5" fmla="*/ 419100 w 6940868"/>
                <a:gd name="connsiteY5" fmla="*/ 68580 h 2792730"/>
                <a:gd name="connsiteX6" fmla="*/ 419100 w 6940868"/>
                <a:gd name="connsiteY6" fmla="*/ 102870 h 2792730"/>
                <a:gd name="connsiteX7" fmla="*/ 445770 w 6940868"/>
                <a:gd name="connsiteY7" fmla="*/ 102870 h 2792730"/>
                <a:gd name="connsiteX8" fmla="*/ 445770 w 6940868"/>
                <a:gd name="connsiteY8" fmla="*/ 163830 h 2792730"/>
                <a:gd name="connsiteX9" fmla="*/ 643890 w 6940868"/>
                <a:gd name="connsiteY9" fmla="*/ 163830 h 2792730"/>
                <a:gd name="connsiteX10" fmla="*/ 643890 w 6940868"/>
                <a:gd name="connsiteY10" fmla="*/ 251460 h 2792730"/>
                <a:gd name="connsiteX11" fmla="*/ 662940 w 6940868"/>
                <a:gd name="connsiteY11" fmla="*/ 251460 h 2792730"/>
                <a:gd name="connsiteX12" fmla="*/ 678180 w 6940868"/>
                <a:gd name="connsiteY12" fmla="*/ 251460 h 2792730"/>
                <a:gd name="connsiteX13" fmla="*/ 678180 w 6940868"/>
                <a:gd name="connsiteY13" fmla="*/ 525780 h 2792730"/>
                <a:gd name="connsiteX14" fmla="*/ 731520 w 6940868"/>
                <a:gd name="connsiteY14" fmla="*/ 525780 h 2792730"/>
                <a:gd name="connsiteX15" fmla="*/ 731520 w 6940868"/>
                <a:gd name="connsiteY15" fmla="*/ 567690 h 2792730"/>
                <a:gd name="connsiteX16" fmla="*/ 762000 w 6940868"/>
                <a:gd name="connsiteY16" fmla="*/ 567690 h 2792730"/>
                <a:gd name="connsiteX17" fmla="*/ 762000 w 6940868"/>
                <a:gd name="connsiteY17" fmla="*/ 601980 h 2792730"/>
                <a:gd name="connsiteX18" fmla="*/ 781050 w 6940868"/>
                <a:gd name="connsiteY18" fmla="*/ 601980 h 2792730"/>
                <a:gd name="connsiteX19" fmla="*/ 781050 w 6940868"/>
                <a:gd name="connsiteY19" fmla="*/ 636270 h 2792730"/>
                <a:gd name="connsiteX20" fmla="*/ 967740 w 6940868"/>
                <a:gd name="connsiteY20" fmla="*/ 636270 h 2792730"/>
                <a:gd name="connsiteX21" fmla="*/ 967740 w 6940868"/>
                <a:gd name="connsiteY21" fmla="*/ 636270 h 2792730"/>
                <a:gd name="connsiteX22" fmla="*/ 967740 w 6940868"/>
                <a:gd name="connsiteY22" fmla="*/ 666750 h 2792730"/>
                <a:gd name="connsiteX23" fmla="*/ 1188720 w 6940868"/>
                <a:gd name="connsiteY23" fmla="*/ 666750 h 2792730"/>
                <a:gd name="connsiteX24" fmla="*/ 1188720 w 6940868"/>
                <a:gd name="connsiteY24" fmla="*/ 666750 h 2792730"/>
                <a:gd name="connsiteX25" fmla="*/ 1219200 w 6940868"/>
                <a:gd name="connsiteY25" fmla="*/ 697230 h 2792730"/>
                <a:gd name="connsiteX26" fmla="*/ 1234440 w 6940868"/>
                <a:gd name="connsiteY26" fmla="*/ 712470 h 2792730"/>
                <a:gd name="connsiteX27" fmla="*/ 1245870 w 6940868"/>
                <a:gd name="connsiteY27" fmla="*/ 712470 h 2792730"/>
                <a:gd name="connsiteX28" fmla="*/ 1245870 w 6940868"/>
                <a:gd name="connsiteY28" fmla="*/ 750570 h 2792730"/>
                <a:gd name="connsiteX29" fmla="*/ 1314450 w 6940868"/>
                <a:gd name="connsiteY29" fmla="*/ 750570 h 2792730"/>
                <a:gd name="connsiteX30" fmla="*/ 1314450 w 6940868"/>
                <a:gd name="connsiteY30" fmla="*/ 800100 h 2792730"/>
                <a:gd name="connsiteX31" fmla="*/ 1333500 w 6940868"/>
                <a:gd name="connsiteY31" fmla="*/ 800100 h 2792730"/>
                <a:gd name="connsiteX32" fmla="*/ 1333500 w 6940868"/>
                <a:gd name="connsiteY32" fmla="*/ 845820 h 2792730"/>
                <a:gd name="connsiteX33" fmla="*/ 1333500 w 6940868"/>
                <a:gd name="connsiteY33" fmla="*/ 845820 h 2792730"/>
                <a:gd name="connsiteX34" fmla="*/ 1367790 w 6940868"/>
                <a:gd name="connsiteY34" fmla="*/ 845820 h 2792730"/>
                <a:gd name="connsiteX35" fmla="*/ 1367790 w 6940868"/>
                <a:gd name="connsiteY35" fmla="*/ 902970 h 2792730"/>
                <a:gd name="connsiteX36" fmla="*/ 1390650 w 6940868"/>
                <a:gd name="connsiteY36" fmla="*/ 902970 h 2792730"/>
                <a:gd name="connsiteX37" fmla="*/ 1390650 w 6940868"/>
                <a:gd name="connsiteY37" fmla="*/ 1143000 h 2792730"/>
                <a:gd name="connsiteX38" fmla="*/ 1390650 w 6940868"/>
                <a:gd name="connsiteY38" fmla="*/ 1143000 h 2792730"/>
                <a:gd name="connsiteX39" fmla="*/ 1428750 w 6940868"/>
                <a:gd name="connsiteY39" fmla="*/ 1143000 h 2792730"/>
                <a:gd name="connsiteX40" fmla="*/ 1428750 w 6940868"/>
                <a:gd name="connsiteY40" fmla="*/ 1203960 h 2792730"/>
                <a:gd name="connsiteX41" fmla="*/ 1508760 w 6940868"/>
                <a:gd name="connsiteY41" fmla="*/ 1203960 h 2792730"/>
                <a:gd name="connsiteX42" fmla="*/ 1508760 w 6940868"/>
                <a:gd name="connsiteY42" fmla="*/ 1234440 h 2792730"/>
                <a:gd name="connsiteX43" fmla="*/ 1676400 w 6940868"/>
                <a:gd name="connsiteY43" fmla="*/ 1234440 h 2792730"/>
                <a:gd name="connsiteX44" fmla="*/ 1676400 w 6940868"/>
                <a:gd name="connsiteY44" fmla="*/ 1276350 h 2792730"/>
                <a:gd name="connsiteX45" fmla="*/ 1752600 w 6940868"/>
                <a:gd name="connsiteY45" fmla="*/ 1276350 h 2792730"/>
                <a:gd name="connsiteX46" fmla="*/ 1752600 w 6940868"/>
                <a:gd name="connsiteY46" fmla="*/ 1306830 h 2792730"/>
                <a:gd name="connsiteX47" fmla="*/ 1767840 w 6940868"/>
                <a:gd name="connsiteY47" fmla="*/ 1306830 h 2792730"/>
                <a:gd name="connsiteX48" fmla="*/ 1767840 w 6940868"/>
                <a:gd name="connsiteY48" fmla="*/ 1341120 h 2792730"/>
                <a:gd name="connsiteX49" fmla="*/ 1885950 w 6940868"/>
                <a:gd name="connsiteY49" fmla="*/ 1341120 h 2792730"/>
                <a:gd name="connsiteX50" fmla="*/ 1885950 w 6940868"/>
                <a:gd name="connsiteY50" fmla="*/ 1341120 h 2792730"/>
                <a:gd name="connsiteX51" fmla="*/ 1905000 w 6940868"/>
                <a:gd name="connsiteY51" fmla="*/ 1360170 h 2792730"/>
                <a:gd name="connsiteX52" fmla="*/ 1905000 w 6940868"/>
                <a:gd name="connsiteY52" fmla="*/ 1417320 h 2792730"/>
                <a:gd name="connsiteX53" fmla="*/ 1916430 w 6940868"/>
                <a:gd name="connsiteY53" fmla="*/ 1417320 h 2792730"/>
                <a:gd name="connsiteX54" fmla="*/ 1916430 w 6940868"/>
                <a:gd name="connsiteY54" fmla="*/ 1451610 h 2792730"/>
                <a:gd name="connsiteX55" fmla="*/ 2004060 w 6940868"/>
                <a:gd name="connsiteY55" fmla="*/ 1451610 h 2792730"/>
                <a:gd name="connsiteX56" fmla="*/ 2004060 w 6940868"/>
                <a:gd name="connsiteY56" fmla="*/ 1501140 h 2792730"/>
                <a:gd name="connsiteX57" fmla="*/ 2023110 w 6940868"/>
                <a:gd name="connsiteY57" fmla="*/ 1501140 h 2792730"/>
                <a:gd name="connsiteX58" fmla="*/ 2023110 w 6940868"/>
                <a:gd name="connsiteY58" fmla="*/ 1543050 h 2792730"/>
                <a:gd name="connsiteX59" fmla="*/ 2038350 w 6940868"/>
                <a:gd name="connsiteY59" fmla="*/ 1543050 h 2792730"/>
                <a:gd name="connsiteX60" fmla="*/ 2038350 w 6940868"/>
                <a:gd name="connsiteY60" fmla="*/ 1611630 h 2792730"/>
                <a:gd name="connsiteX61" fmla="*/ 2061210 w 6940868"/>
                <a:gd name="connsiteY61" fmla="*/ 1611630 h 2792730"/>
                <a:gd name="connsiteX62" fmla="*/ 2061210 w 6940868"/>
                <a:gd name="connsiteY62" fmla="*/ 1680210 h 2792730"/>
                <a:gd name="connsiteX63" fmla="*/ 2076450 w 6940868"/>
                <a:gd name="connsiteY63" fmla="*/ 1680210 h 2792730"/>
                <a:gd name="connsiteX64" fmla="*/ 2076450 w 6940868"/>
                <a:gd name="connsiteY64" fmla="*/ 1722120 h 2792730"/>
                <a:gd name="connsiteX65" fmla="*/ 2106930 w 6940868"/>
                <a:gd name="connsiteY65" fmla="*/ 1722120 h 2792730"/>
                <a:gd name="connsiteX66" fmla="*/ 2106930 w 6940868"/>
                <a:gd name="connsiteY66" fmla="*/ 1752600 h 2792730"/>
                <a:gd name="connsiteX67" fmla="*/ 2122170 w 6940868"/>
                <a:gd name="connsiteY67" fmla="*/ 1752600 h 2792730"/>
                <a:gd name="connsiteX68" fmla="*/ 2122170 w 6940868"/>
                <a:gd name="connsiteY68" fmla="*/ 1817370 h 2792730"/>
                <a:gd name="connsiteX69" fmla="*/ 2590800 w 6940868"/>
                <a:gd name="connsiteY69" fmla="*/ 1817370 h 2792730"/>
                <a:gd name="connsiteX70" fmla="*/ 2590800 w 6940868"/>
                <a:gd name="connsiteY70" fmla="*/ 1851660 h 2792730"/>
                <a:gd name="connsiteX71" fmla="*/ 2621280 w 6940868"/>
                <a:gd name="connsiteY71" fmla="*/ 1851660 h 2792730"/>
                <a:gd name="connsiteX72" fmla="*/ 2621280 w 6940868"/>
                <a:gd name="connsiteY72" fmla="*/ 1897380 h 2792730"/>
                <a:gd name="connsiteX73" fmla="*/ 2727960 w 6940868"/>
                <a:gd name="connsiteY73" fmla="*/ 1897380 h 2792730"/>
                <a:gd name="connsiteX74" fmla="*/ 2727960 w 6940868"/>
                <a:gd name="connsiteY74" fmla="*/ 1992630 h 2792730"/>
                <a:gd name="connsiteX75" fmla="*/ 2766060 w 6940868"/>
                <a:gd name="connsiteY75" fmla="*/ 1992630 h 2792730"/>
                <a:gd name="connsiteX76" fmla="*/ 2766060 w 6940868"/>
                <a:gd name="connsiteY76" fmla="*/ 2164080 h 2792730"/>
                <a:gd name="connsiteX77" fmla="*/ 2876550 w 6940868"/>
                <a:gd name="connsiteY77" fmla="*/ 2164080 h 2792730"/>
                <a:gd name="connsiteX78" fmla="*/ 2876550 w 6940868"/>
                <a:gd name="connsiteY78" fmla="*/ 2198370 h 2792730"/>
                <a:gd name="connsiteX79" fmla="*/ 3021330 w 6940868"/>
                <a:gd name="connsiteY79" fmla="*/ 2198370 h 2792730"/>
                <a:gd name="connsiteX80" fmla="*/ 3021330 w 6940868"/>
                <a:gd name="connsiteY80" fmla="*/ 2240280 h 2792730"/>
                <a:gd name="connsiteX81" fmla="*/ 3429000 w 6940868"/>
                <a:gd name="connsiteY81" fmla="*/ 2240280 h 2792730"/>
                <a:gd name="connsiteX82" fmla="*/ 3429000 w 6940868"/>
                <a:gd name="connsiteY82" fmla="*/ 2297430 h 2792730"/>
                <a:gd name="connsiteX83" fmla="*/ 4206240 w 6940868"/>
                <a:gd name="connsiteY83" fmla="*/ 2297430 h 2792730"/>
                <a:gd name="connsiteX84" fmla="*/ 4206240 w 6940868"/>
                <a:gd name="connsiteY84" fmla="*/ 2366010 h 2792730"/>
                <a:gd name="connsiteX85" fmla="*/ 4221480 w 6940868"/>
                <a:gd name="connsiteY85" fmla="*/ 2366010 h 2792730"/>
                <a:gd name="connsiteX86" fmla="*/ 4221480 w 6940868"/>
                <a:gd name="connsiteY86" fmla="*/ 2461260 h 2792730"/>
                <a:gd name="connsiteX87" fmla="*/ 4888230 w 6940868"/>
                <a:gd name="connsiteY87" fmla="*/ 2461260 h 2792730"/>
                <a:gd name="connsiteX88" fmla="*/ 4888230 w 6940868"/>
                <a:gd name="connsiteY88" fmla="*/ 2792730 h 2792730"/>
                <a:gd name="connsiteX89" fmla="*/ 6940868 w 6940868"/>
                <a:gd name="connsiteY89" fmla="*/ 2792730 h 2792730"/>
                <a:gd name="connsiteX0" fmla="*/ 0 w 6940868"/>
                <a:gd name="connsiteY0" fmla="*/ 0 h 2792730"/>
                <a:gd name="connsiteX1" fmla="*/ 274320 w 6940868"/>
                <a:gd name="connsiteY1" fmla="*/ 0 h 2792730"/>
                <a:gd name="connsiteX2" fmla="*/ 274320 w 6940868"/>
                <a:gd name="connsiteY2" fmla="*/ 38100 h 2792730"/>
                <a:gd name="connsiteX3" fmla="*/ 400050 w 6940868"/>
                <a:gd name="connsiteY3" fmla="*/ 38100 h 2792730"/>
                <a:gd name="connsiteX4" fmla="*/ 400050 w 6940868"/>
                <a:gd name="connsiteY4" fmla="*/ 68580 h 2792730"/>
                <a:gd name="connsiteX5" fmla="*/ 419100 w 6940868"/>
                <a:gd name="connsiteY5" fmla="*/ 68580 h 2792730"/>
                <a:gd name="connsiteX6" fmla="*/ 419100 w 6940868"/>
                <a:gd name="connsiteY6" fmla="*/ 102870 h 2792730"/>
                <a:gd name="connsiteX7" fmla="*/ 445770 w 6940868"/>
                <a:gd name="connsiteY7" fmla="*/ 102870 h 2792730"/>
                <a:gd name="connsiteX8" fmla="*/ 445770 w 6940868"/>
                <a:gd name="connsiteY8" fmla="*/ 163830 h 2792730"/>
                <a:gd name="connsiteX9" fmla="*/ 643890 w 6940868"/>
                <a:gd name="connsiteY9" fmla="*/ 163830 h 2792730"/>
                <a:gd name="connsiteX10" fmla="*/ 643890 w 6940868"/>
                <a:gd name="connsiteY10" fmla="*/ 251460 h 2792730"/>
                <a:gd name="connsiteX11" fmla="*/ 662940 w 6940868"/>
                <a:gd name="connsiteY11" fmla="*/ 251460 h 2792730"/>
                <a:gd name="connsiteX12" fmla="*/ 678180 w 6940868"/>
                <a:gd name="connsiteY12" fmla="*/ 251460 h 2792730"/>
                <a:gd name="connsiteX13" fmla="*/ 678180 w 6940868"/>
                <a:gd name="connsiteY13" fmla="*/ 525780 h 2792730"/>
                <a:gd name="connsiteX14" fmla="*/ 731520 w 6940868"/>
                <a:gd name="connsiteY14" fmla="*/ 525780 h 2792730"/>
                <a:gd name="connsiteX15" fmla="*/ 731520 w 6940868"/>
                <a:gd name="connsiteY15" fmla="*/ 567690 h 2792730"/>
                <a:gd name="connsiteX16" fmla="*/ 762000 w 6940868"/>
                <a:gd name="connsiteY16" fmla="*/ 567690 h 2792730"/>
                <a:gd name="connsiteX17" fmla="*/ 762000 w 6940868"/>
                <a:gd name="connsiteY17" fmla="*/ 601980 h 2792730"/>
                <a:gd name="connsiteX18" fmla="*/ 781050 w 6940868"/>
                <a:gd name="connsiteY18" fmla="*/ 601980 h 2792730"/>
                <a:gd name="connsiteX19" fmla="*/ 781050 w 6940868"/>
                <a:gd name="connsiteY19" fmla="*/ 636270 h 2792730"/>
                <a:gd name="connsiteX20" fmla="*/ 967740 w 6940868"/>
                <a:gd name="connsiteY20" fmla="*/ 636270 h 2792730"/>
                <a:gd name="connsiteX21" fmla="*/ 967740 w 6940868"/>
                <a:gd name="connsiteY21" fmla="*/ 636270 h 2792730"/>
                <a:gd name="connsiteX22" fmla="*/ 967740 w 6940868"/>
                <a:gd name="connsiteY22" fmla="*/ 666750 h 2792730"/>
                <a:gd name="connsiteX23" fmla="*/ 1188720 w 6940868"/>
                <a:gd name="connsiteY23" fmla="*/ 666750 h 2792730"/>
                <a:gd name="connsiteX24" fmla="*/ 1188720 w 6940868"/>
                <a:gd name="connsiteY24" fmla="*/ 666750 h 2792730"/>
                <a:gd name="connsiteX25" fmla="*/ 1190625 w 6940868"/>
                <a:gd name="connsiteY25" fmla="*/ 697230 h 2792730"/>
                <a:gd name="connsiteX26" fmla="*/ 1234440 w 6940868"/>
                <a:gd name="connsiteY26" fmla="*/ 712470 h 2792730"/>
                <a:gd name="connsiteX27" fmla="*/ 1245870 w 6940868"/>
                <a:gd name="connsiteY27" fmla="*/ 712470 h 2792730"/>
                <a:gd name="connsiteX28" fmla="*/ 1245870 w 6940868"/>
                <a:gd name="connsiteY28" fmla="*/ 750570 h 2792730"/>
                <a:gd name="connsiteX29" fmla="*/ 1314450 w 6940868"/>
                <a:gd name="connsiteY29" fmla="*/ 750570 h 2792730"/>
                <a:gd name="connsiteX30" fmla="*/ 1314450 w 6940868"/>
                <a:gd name="connsiteY30" fmla="*/ 800100 h 2792730"/>
                <a:gd name="connsiteX31" fmla="*/ 1333500 w 6940868"/>
                <a:gd name="connsiteY31" fmla="*/ 800100 h 2792730"/>
                <a:gd name="connsiteX32" fmla="*/ 1333500 w 6940868"/>
                <a:gd name="connsiteY32" fmla="*/ 845820 h 2792730"/>
                <a:gd name="connsiteX33" fmla="*/ 1333500 w 6940868"/>
                <a:gd name="connsiteY33" fmla="*/ 845820 h 2792730"/>
                <a:gd name="connsiteX34" fmla="*/ 1367790 w 6940868"/>
                <a:gd name="connsiteY34" fmla="*/ 845820 h 2792730"/>
                <a:gd name="connsiteX35" fmla="*/ 1367790 w 6940868"/>
                <a:gd name="connsiteY35" fmla="*/ 902970 h 2792730"/>
                <a:gd name="connsiteX36" fmla="*/ 1390650 w 6940868"/>
                <a:gd name="connsiteY36" fmla="*/ 902970 h 2792730"/>
                <a:gd name="connsiteX37" fmla="*/ 1390650 w 6940868"/>
                <a:gd name="connsiteY37" fmla="*/ 1143000 h 2792730"/>
                <a:gd name="connsiteX38" fmla="*/ 1390650 w 6940868"/>
                <a:gd name="connsiteY38" fmla="*/ 1143000 h 2792730"/>
                <a:gd name="connsiteX39" fmla="*/ 1428750 w 6940868"/>
                <a:gd name="connsiteY39" fmla="*/ 1143000 h 2792730"/>
                <a:gd name="connsiteX40" fmla="*/ 1428750 w 6940868"/>
                <a:gd name="connsiteY40" fmla="*/ 1203960 h 2792730"/>
                <a:gd name="connsiteX41" fmla="*/ 1508760 w 6940868"/>
                <a:gd name="connsiteY41" fmla="*/ 1203960 h 2792730"/>
                <a:gd name="connsiteX42" fmla="*/ 1508760 w 6940868"/>
                <a:gd name="connsiteY42" fmla="*/ 1234440 h 2792730"/>
                <a:gd name="connsiteX43" fmla="*/ 1676400 w 6940868"/>
                <a:gd name="connsiteY43" fmla="*/ 1234440 h 2792730"/>
                <a:gd name="connsiteX44" fmla="*/ 1676400 w 6940868"/>
                <a:gd name="connsiteY44" fmla="*/ 1276350 h 2792730"/>
                <a:gd name="connsiteX45" fmla="*/ 1752600 w 6940868"/>
                <a:gd name="connsiteY45" fmla="*/ 1276350 h 2792730"/>
                <a:gd name="connsiteX46" fmla="*/ 1752600 w 6940868"/>
                <a:gd name="connsiteY46" fmla="*/ 1306830 h 2792730"/>
                <a:gd name="connsiteX47" fmla="*/ 1767840 w 6940868"/>
                <a:gd name="connsiteY47" fmla="*/ 1306830 h 2792730"/>
                <a:gd name="connsiteX48" fmla="*/ 1767840 w 6940868"/>
                <a:gd name="connsiteY48" fmla="*/ 1341120 h 2792730"/>
                <a:gd name="connsiteX49" fmla="*/ 1885950 w 6940868"/>
                <a:gd name="connsiteY49" fmla="*/ 1341120 h 2792730"/>
                <a:gd name="connsiteX50" fmla="*/ 1885950 w 6940868"/>
                <a:gd name="connsiteY50" fmla="*/ 1341120 h 2792730"/>
                <a:gd name="connsiteX51" fmla="*/ 1905000 w 6940868"/>
                <a:gd name="connsiteY51" fmla="*/ 1360170 h 2792730"/>
                <a:gd name="connsiteX52" fmla="*/ 1905000 w 6940868"/>
                <a:gd name="connsiteY52" fmla="*/ 1417320 h 2792730"/>
                <a:gd name="connsiteX53" fmla="*/ 1916430 w 6940868"/>
                <a:gd name="connsiteY53" fmla="*/ 1417320 h 2792730"/>
                <a:gd name="connsiteX54" fmla="*/ 1916430 w 6940868"/>
                <a:gd name="connsiteY54" fmla="*/ 1451610 h 2792730"/>
                <a:gd name="connsiteX55" fmla="*/ 2004060 w 6940868"/>
                <a:gd name="connsiteY55" fmla="*/ 1451610 h 2792730"/>
                <a:gd name="connsiteX56" fmla="*/ 2004060 w 6940868"/>
                <a:gd name="connsiteY56" fmla="*/ 1501140 h 2792730"/>
                <a:gd name="connsiteX57" fmla="*/ 2023110 w 6940868"/>
                <a:gd name="connsiteY57" fmla="*/ 1501140 h 2792730"/>
                <a:gd name="connsiteX58" fmla="*/ 2023110 w 6940868"/>
                <a:gd name="connsiteY58" fmla="*/ 1543050 h 2792730"/>
                <a:gd name="connsiteX59" fmla="*/ 2038350 w 6940868"/>
                <a:gd name="connsiteY59" fmla="*/ 1543050 h 2792730"/>
                <a:gd name="connsiteX60" fmla="*/ 2038350 w 6940868"/>
                <a:gd name="connsiteY60" fmla="*/ 1611630 h 2792730"/>
                <a:gd name="connsiteX61" fmla="*/ 2061210 w 6940868"/>
                <a:gd name="connsiteY61" fmla="*/ 1611630 h 2792730"/>
                <a:gd name="connsiteX62" fmla="*/ 2061210 w 6940868"/>
                <a:gd name="connsiteY62" fmla="*/ 1680210 h 2792730"/>
                <a:gd name="connsiteX63" fmla="*/ 2076450 w 6940868"/>
                <a:gd name="connsiteY63" fmla="*/ 1680210 h 2792730"/>
                <a:gd name="connsiteX64" fmla="*/ 2076450 w 6940868"/>
                <a:gd name="connsiteY64" fmla="*/ 1722120 h 2792730"/>
                <a:gd name="connsiteX65" fmla="*/ 2106930 w 6940868"/>
                <a:gd name="connsiteY65" fmla="*/ 1722120 h 2792730"/>
                <a:gd name="connsiteX66" fmla="*/ 2106930 w 6940868"/>
                <a:gd name="connsiteY66" fmla="*/ 1752600 h 2792730"/>
                <a:gd name="connsiteX67" fmla="*/ 2122170 w 6940868"/>
                <a:gd name="connsiteY67" fmla="*/ 1752600 h 2792730"/>
                <a:gd name="connsiteX68" fmla="*/ 2122170 w 6940868"/>
                <a:gd name="connsiteY68" fmla="*/ 1817370 h 2792730"/>
                <a:gd name="connsiteX69" fmla="*/ 2590800 w 6940868"/>
                <a:gd name="connsiteY69" fmla="*/ 1817370 h 2792730"/>
                <a:gd name="connsiteX70" fmla="*/ 2590800 w 6940868"/>
                <a:gd name="connsiteY70" fmla="*/ 1851660 h 2792730"/>
                <a:gd name="connsiteX71" fmla="*/ 2621280 w 6940868"/>
                <a:gd name="connsiteY71" fmla="*/ 1851660 h 2792730"/>
                <a:gd name="connsiteX72" fmla="*/ 2621280 w 6940868"/>
                <a:gd name="connsiteY72" fmla="*/ 1897380 h 2792730"/>
                <a:gd name="connsiteX73" fmla="*/ 2727960 w 6940868"/>
                <a:gd name="connsiteY73" fmla="*/ 1897380 h 2792730"/>
                <a:gd name="connsiteX74" fmla="*/ 2727960 w 6940868"/>
                <a:gd name="connsiteY74" fmla="*/ 1992630 h 2792730"/>
                <a:gd name="connsiteX75" fmla="*/ 2766060 w 6940868"/>
                <a:gd name="connsiteY75" fmla="*/ 1992630 h 2792730"/>
                <a:gd name="connsiteX76" fmla="*/ 2766060 w 6940868"/>
                <a:gd name="connsiteY76" fmla="*/ 2164080 h 2792730"/>
                <a:gd name="connsiteX77" fmla="*/ 2876550 w 6940868"/>
                <a:gd name="connsiteY77" fmla="*/ 2164080 h 2792730"/>
                <a:gd name="connsiteX78" fmla="*/ 2876550 w 6940868"/>
                <a:gd name="connsiteY78" fmla="*/ 2198370 h 2792730"/>
                <a:gd name="connsiteX79" fmla="*/ 3021330 w 6940868"/>
                <a:gd name="connsiteY79" fmla="*/ 2198370 h 2792730"/>
                <a:gd name="connsiteX80" fmla="*/ 3021330 w 6940868"/>
                <a:gd name="connsiteY80" fmla="*/ 2240280 h 2792730"/>
                <a:gd name="connsiteX81" fmla="*/ 3429000 w 6940868"/>
                <a:gd name="connsiteY81" fmla="*/ 2240280 h 2792730"/>
                <a:gd name="connsiteX82" fmla="*/ 3429000 w 6940868"/>
                <a:gd name="connsiteY82" fmla="*/ 2297430 h 2792730"/>
                <a:gd name="connsiteX83" fmla="*/ 4206240 w 6940868"/>
                <a:gd name="connsiteY83" fmla="*/ 2297430 h 2792730"/>
                <a:gd name="connsiteX84" fmla="*/ 4206240 w 6940868"/>
                <a:gd name="connsiteY84" fmla="*/ 2366010 h 2792730"/>
                <a:gd name="connsiteX85" fmla="*/ 4221480 w 6940868"/>
                <a:gd name="connsiteY85" fmla="*/ 2366010 h 2792730"/>
                <a:gd name="connsiteX86" fmla="*/ 4221480 w 6940868"/>
                <a:gd name="connsiteY86" fmla="*/ 2461260 h 2792730"/>
                <a:gd name="connsiteX87" fmla="*/ 4888230 w 6940868"/>
                <a:gd name="connsiteY87" fmla="*/ 2461260 h 2792730"/>
                <a:gd name="connsiteX88" fmla="*/ 4888230 w 6940868"/>
                <a:gd name="connsiteY88" fmla="*/ 2792730 h 2792730"/>
                <a:gd name="connsiteX89" fmla="*/ 6940868 w 6940868"/>
                <a:gd name="connsiteY89" fmla="*/ 2792730 h 2792730"/>
                <a:gd name="connsiteX0" fmla="*/ 0 w 6940868"/>
                <a:gd name="connsiteY0" fmla="*/ 0 h 2792730"/>
                <a:gd name="connsiteX1" fmla="*/ 274320 w 6940868"/>
                <a:gd name="connsiteY1" fmla="*/ 0 h 2792730"/>
                <a:gd name="connsiteX2" fmla="*/ 274320 w 6940868"/>
                <a:gd name="connsiteY2" fmla="*/ 38100 h 2792730"/>
                <a:gd name="connsiteX3" fmla="*/ 400050 w 6940868"/>
                <a:gd name="connsiteY3" fmla="*/ 38100 h 2792730"/>
                <a:gd name="connsiteX4" fmla="*/ 400050 w 6940868"/>
                <a:gd name="connsiteY4" fmla="*/ 68580 h 2792730"/>
                <a:gd name="connsiteX5" fmla="*/ 419100 w 6940868"/>
                <a:gd name="connsiteY5" fmla="*/ 68580 h 2792730"/>
                <a:gd name="connsiteX6" fmla="*/ 419100 w 6940868"/>
                <a:gd name="connsiteY6" fmla="*/ 102870 h 2792730"/>
                <a:gd name="connsiteX7" fmla="*/ 445770 w 6940868"/>
                <a:gd name="connsiteY7" fmla="*/ 102870 h 2792730"/>
                <a:gd name="connsiteX8" fmla="*/ 445770 w 6940868"/>
                <a:gd name="connsiteY8" fmla="*/ 163830 h 2792730"/>
                <a:gd name="connsiteX9" fmla="*/ 643890 w 6940868"/>
                <a:gd name="connsiteY9" fmla="*/ 163830 h 2792730"/>
                <a:gd name="connsiteX10" fmla="*/ 643890 w 6940868"/>
                <a:gd name="connsiteY10" fmla="*/ 251460 h 2792730"/>
                <a:gd name="connsiteX11" fmla="*/ 662940 w 6940868"/>
                <a:gd name="connsiteY11" fmla="*/ 251460 h 2792730"/>
                <a:gd name="connsiteX12" fmla="*/ 678180 w 6940868"/>
                <a:gd name="connsiteY12" fmla="*/ 251460 h 2792730"/>
                <a:gd name="connsiteX13" fmla="*/ 678180 w 6940868"/>
                <a:gd name="connsiteY13" fmla="*/ 525780 h 2792730"/>
                <a:gd name="connsiteX14" fmla="*/ 731520 w 6940868"/>
                <a:gd name="connsiteY14" fmla="*/ 525780 h 2792730"/>
                <a:gd name="connsiteX15" fmla="*/ 731520 w 6940868"/>
                <a:gd name="connsiteY15" fmla="*/ 567690 h 2792730"/>
                <a:gd name="connsiteX16" fmla="*/ 762000 w 6940868"/>
                <a:gd name="connsiteY16" fmla="*/ 567690 h 2792730"/>
                <a:gd name="connsiteX17" fmla="*/ 762000 w 6940868"/>
                <a:gd name="connsiteY17" fmla="*/ 601980 h 2792730"/>
                <a:gd name="connsiteX18" fmla="*/ 781050 w 6940868"/>
                <a:gd name="connsiteY18" fmla="*/ 601980 h 2792730"/>
                <a:gd name="connsiteX19" fmla="*/ 781050 w 6940868"/>
                <a:gd name="connsiteY19" fmla="*/ 636270 h 2792730"/>
                <a:gd name="connsiteX20" fmla="*/ 967740 w 6940868"/>
                <a:gd name="connsiteY20" fmla="*/ 636270 h 2792730"/>
                <a:gd name="connsiteX21" fmla="*/ 967740 w 6940868"/>
                <a:gd name="connsiteY21" fmla="*/ 636270 h 2792730"/>
                <a:gd name="connsiteX22" fmla="*/ 967740 w 6940868"/>
                <a:gd name="connsiteY22" fmla="*/ 666750 h 2792730"/>
                <a:gd name="connsiteX23" fmla="*/ 1188720 w 6940868"/>
                <a:gd name="connsiteY23" fmla="*/ 666750 h 2792730"/>
                <a:gd name="connsiteX24" fmla="*/ 1188720 w 6940868"/>
                <a:gd name="connsiteY24" fmla="*/ 666750 h 2792730"/>
                <a:gd name="connsiteX25" fmla="*/ 1190625 w 6940868"/>
                <a:gd name="connsiteY25" fmla="*/ 711518 h 2792730"/>
                <a:gd name="connsiteX26" fmla="*/ 1234440 w 6940868"/>
                <a:gd name="connsiteY26" fmla="*/ 712470 h 2792730"/>
                <a:gd name="connsiteX27" fmla="*/ 1245870 w 6940868"/>
                <a:gd name="connsiteY27" fmla="*/ 712470 h 2792730"/>
                <a:gd name="connsiteX28" fmla="*/ 1245870 w 6940868"/>
                <a:gd name="connsiteY28" fmla="*/ 750570 h 2792730"/>
                <a:gd name="connsiteX29" fmla="*/ 1314450 w 6940868"/>
                <a:gd name="connsiteY29" fmla="*/ 750570 h 2792730"/>
                <a:gd name="connsiteX30" fmla="*/ 1314450 w 6940868"/>
                <a:gd name="connsiteY30" fmla="*/ 800100 h 2792730"/>
                <a:gd name="connsiteX31" fmla="*/ 1333500 w 6940868"/>
                <a:gd name="connsiteY31" fmla="*/ 800100 h 2792730"/>
                <a:gd name="connsiteX32" fmla="*/ 1333500 w 6940868"/>
                <a:gd name="connsiteY32" fmla="*/ 845820 h 2792730"/>
                <a:gd name="connsiteX33" fmla="*/ 1333500 w 6940868"/>
                <a:gd name="connsiteY33" fmla="*/ 845820 h 2792730"/>
                <a:gd name="connsiteX34" fmla="*/ 1367790 w 6940868"/>
                <a:gd name="connsiteY34" fmla="*/ 845820 h 2792730"/>
                <a:gd name="connsiteX35" fmla="*/ 1367790 w 6940868"/>
                <a:gd name="connsiteY35" fmla="*/ 902970 h 2792730"/>
                <a:gd name="connsiteX36" fmla="*/ 1390650 w 6940868"/>
                <a:gd name="connsiteY36" fmla="*/ 902970 h 2792730"/>
                <a:gd name="connsiteX37" fmla="*/ 1390650 w 6940868"/>
                <a:gd name="connsiteY37" fmla="*/ 1143000 h 2792730"/>
                <a:gd name="connsiteX38" fmla="*/ 1390650 w 6940868"/>
                <a:gd name="connsiteY38" fmla="*/ 1143000 h 2792730"/>
                <a:gd name="connsiteX39" fmla="*/ 1428750 w 6940868"/>
                <a:gd name="connsiteY39" fmla="*/ 1143000 h 2792730"/>
                <a:gd name="connsiteX40" fmla="*/ 1428750 w 6940868"/>
                <a:gd name="connsiteY40" fmla="*/ 1203960 h 2792730"/>
                <a:gd name="connsiteX41" fmla="*/ 1508760 w 6940868"/>
                <a:gd name="connsiteY41" fmla="*/ 1203960 h 2792730"/>
                <a:gd name="connsiteX42" fmla="*/ 1508760 w 6940868"/>
                <a:gd name="connsiteY42" fmla="*/ 1234440 h 2792730"/>
                <a:gd name="connsiteX43" fmla="*/ 1676400 w 6940868"/>
                <a:gd name="connsiteY43" fmla="*/ 1234440 h 2792730"/>
                <a:gd name="connsiteX44" fmla="*/ 1676400 w 6940868"/>
                <a:gd name="connsiteY44" fmla="*/ 1276350 h 2792730"/>
                <a:gd name="connsiteX45" fmla="*/ 1752600 w 6940868"/>
                <a:gd name="connsiteY45" fmla="*/ 1276350 h 2792730"/>
                <a:gd name="connsiteX46" fmla="*/ 1752600 w 6940868"/>
                <a:gd name="connsiteY46" fmla="*/ 1306830 h 2792730"/>
                <a:gd name="connsiteX47" fmla="*/ 1767840 w 6940868"/>
                <a:gd name="connsiteY47" fmla="*/ 1306830 h 2792730"/>
                <a:gd name="connsiteX48" fmla="*/ 1767840 w 6940868"/>
                <a:gd name="connsiteY48" fmla="*/ 1341120 h 2792730"/>
                <a:gd name="connsiteX49" fmla="*/ 1885950 w 6940868"/>
                <a:gd name="connsiteY49" fmla="*/ 1341120 h 2792730"/>
                <a:gd name="connsiteX50" fmla="*/ 1885950 w 6940868"/>
                <a:gd name="connsiteY50" fmla="*/ 1341120 h 2792730"/>
                <a:gd name="connsiteX51" fmla="*/ 1905000 w 6940868"/>
                <a:gd name="connsiteY51" fmla="*/ 1360170 h 2792730"/>
                <a:gd name="connsiteX52" fmla="*/ 1905000 w 6940868"/>
                <a:gd name="connsiteY52" fmla="*/ 1417320 h 2792730"/>
                <a:gd name="connsiteX53" fmla="*/ 1916430 w 6940868"/>
                <a:gd name="connsiteY53" fmla="*/ 1417320 h 2792730"/>
                <a:gd name="connsiteX54" fmla="*/ 1916430 w 6940868"/>
                <a:gd name="connsiteY54" fmla="*/ 1451610 h 2792730"/>
                <a:gd name="connsiteX55" fmla="*/ 2004060 w 6940868"/>
                <a:gd name="connsiteY55" fmla="*/ 1451610 h 2792730"/>
                <a:gd name="connsiteX56" fmla="*/ 2004060 w 6940868"/>
                <a:gd name="connsiteY56" fmla="*/ 1501140 h 2792730"/>
                <a:gd name="connsiteX57" fmla="*/ 2023110 w 6940868"/>
                <a:gd name="connsiteY57" fmla="*/ 1501140 h 2792730"/>
                <a:gd name="connsiteX58" fmla="*/ 2023110 w 6940868"/>
                <a:gd name="connsiteY58" fmla="*/ 1543050 h 2792730"/>
                <a:gd name="connsiteX59" fmla="*/ 2038350 w 6940868"/>
                <a:gd name="connsiteY59" fmla="*/ 1543050 h 2792730"/>
                <a:gd name="connsiteX60" fmla="*/ 2038350 w 6940868"/>
                <a:gd name="connsiteY60" fmla="*/ 1611630 h 2792730"/>
                <a:gd name="connsiteX61" fmla="*/ 2061210 w 6940868"/>
                <a:gd name="connsiteY61" fmla="*/ 1611630 h 2792730"/>
                <a:gd name="connsiteX62" fmla="*/ 2061210 w 6940868"/>
                <a:gd name="connsiteY62" fmla="*/ 1680210 h 2792730"/>
                <a:gd name="connsiteX63" fmla="*/ 2076450 w 6940868"/>
                <a:gd name="connsiteY63" fmla="*/ 1680210 h 2792730"/>
                <a:gd name="connsiteX64" fmla="*/ 2076450 w 6940868"/>
                <a:gd name="connsiteY64" fmla="*/ 1722120 h 2792730"/>
                <a:gd name="connsiteX65" fmla="*/ 2106930 w 6940868"/>
                <a:gd name="connsiteY65" fmla="*/ 1722120 h 2792730"/>
                <a:gd name="connsiteX66" fmla="*/ 2106930 w 6940868"/>
                <a:gd name="connsiteY66" fmla="*/ 1752600 h 2792730"/>
                <a:gd name="connsiteX67" fmla="*/ 2122170 w 6940868"/>
                <a:gd name="connsiteY67" fmla="*/ 1752600 h 2792730"/>
                <a:gd name="connsiteX68" fmla="*/ 2122170 w 6940868"/>
                <a:gd name="connsiteY68" fmla="*/ 1817370 h 2792730"/>
                <a:gd name="connsiteX69" fmla="*/ 2590800 w 6940868"/>
                <a:gd name="connsiteY69" fmla="*/ 1817370 h 2792730"/>
                <a:gd name="connsiteX70" fmla="*/ 2590800 w 6940868"/>
                <a:gd name="connsiteY70" fmla="*/ 1851660 h 2792730"/>
                <a:gd name="connsiteX71" fmla="*/ 2621280 w 6940868"/>
                <a:gd name="connsiteY71" fmla="*/ 1851660 h 2792730"/>
                <a:gd name="connsiteX72" fmla="*/ 2621280 w 6940868"/>
                <a:gd name="connsiteY72" fmla="*/ 1897380 h 2792730"/>
                <a:gd name="connsiteX73" fmla="*/ 2727960 w 6940868"/>
                <a:gd name="connsiteY73" fmla="*/ 1897380 h 2792730"/>
                <a:gd name="connsiteX74" fmla="*/ 2727960 w 6940868"/>
                <a:gd name="connsiteY74" fmla="*/ 1992630 h 2792730"/>
                <a:gd name="connsiteX75" fmla="*/ 2766060 w 6940868"/>
                <a:gd name="connsiteY75" fmla="*/ 1992630 h 2792730"/>
                <a:gd name="connsiteX76" fmla="*/ 2766060 w 6940868"/>
                <a:gd name="connsiteY76" fmla="*/ 2164080 h 2792730"/>
                <a:gd name="connsiteX77" fmla="*/ 2876550 w 6940868"/>
                <a:gd name="connsiteY77" fmla="*/ 2164080 h 2792730"/>
                <a:gd name="connsiteX78" fmla="*/ 2876550 w 6940868"/>
                <a:gd name="connsiteY78" fmla="*/ 2198370 h 2792730"/>
                <a:gd name="connsiteX79" fmla="*/ 3021330 w 6940868"/>
                <a:gd name="connsiteY79" fmla="*/ 2198370 h 2792730"/>
                <a:gd name="connsiteX80" fmla="*/ 3021330 w 6940868"/>
                <a:gd name="connsiteY80" fmla="*/ 2240280 h 2792730"/>
                <a:gd name="connsiteX81" fmla="*/ 3429000 w 6940868"/>
                <a:gd name="connsiteY81" fmla="*/ 2240280 h 2792730"/>
                <a:gd name="connsiteX82" fmla="*/ 3429000 w 6940868"/>
                <a:gd name="connsiteY82" fmla="*/ 2297430 h 2792730"/>
                <a:gd name="connsiteX83" fmla="*/ 4206240 w 6940868"/>
                <a:gd name="connsiteY83" fmla="*/ 2297430 h 2792730"/>
                <a:gd name="connsiteX84" fmla="*/ 4206240 w 6940868"/>
                <a:gd name="connsiteY84" fmla="*/ 2366010 h 2792730"/>
                <a:gd name="connsiteX85" fmla="*/ 4221480 w 6940868"/>
                <a:gd name="connsiteY85" fmla="*/ 2366010 h 2792730"/>
                <a:gd name="connsiteX86" fmla="*/ 4221480 w 6940868"/>
                <a:gd name="connsiteY86" fmla="*/ 2461260 h 2792730"/>
                <a:gd name="connsiteX87" fmla="*/ 4888230 w 6940868"/>
                <a:gd name="connsiteY87" fmla="*/ 2461260 h 2792730"/>
                <a:gd name="connsiteX88" fmla="*/ 4888230 w 6940868"/>
                <a:gd name="connsiteY88" fmla="*/ 2792730 h 2792730"/>
                <a:gd name="connsiteX89" fmla="*/ 6940868 w 6940868"/>
                <a:gd name="connsiteY89" fmla="*/ 2792730 h 2792730"/>
                <a:gd name="connsiteX0" fmla="*/ 0 w 6940868"/>
                <a:gd name="connsiteY0" fmla="*/ 0 h 2792730"/>
                <a:gd name="connsiteX1" fmla="*/ 274320 w 6940868"/>
                <a:gd name="connsiteY1" fmla="*/ 0 h 2792730"/>
                <a:gd name="connsiteX2" fmla="*/ 274320 w 6940868"/>
                <a:gd name="connsiteY2" fmla="*/ 38100 h 2792730"/>
                <a:gd name="connsiteX3" fmla="*/ 400050 w 6940868"/>
                <a:gd name="connsiteY3" fmla="*/ 38100 h 2792730"/>
                <a:gd name="connsiteX4" fmla="*/ 400050 w 6940868"/>
                <a:gd name="connsiteY4" fmla="*/ 68580 h 2792730"/>
                <a:gd name="connsiteX5" fmla="*/ 419100 w 6940868"/>
                <a:gd name="connsiteY5" fmla="*/ 68580 h 2792730"/>
                <a:gd name="connsiteX6" fmla="*/ 419100 w 6940868"/>
                <a:gd name="connsiteY6" fmla="*/ 102870 h 2792730"/>
                <a:gd name="connsiteX7" fmla="*/ 445770 w 6940868"/>
                <a:gd name="connsiteY7" fmla="*/ 102870 h 2792730"/>
                <a:gd name="connsiteX8" fmla="*/ 445770 w 6940868"/>
                <a:gd name="connsiteY8" fmla="*/ 163830 h 2792730"/>
                <a:gd name="connsiteX9" fmla="*/ 643890 w 6940868"/>
                <a:gd name="connsiteY9" fmla="*/ 163830 h 2792730"/>
                <a:gd name="connsiteX10" fmla="*/ 643890 w 6940868"/>
                <a:gd name="connsiteY10" fmla="*/ 251460 h 2792730"/>
                <a:gd name="connsiteX11" fmla="*/ 662940 w 6940868"/>
                <a:gd name="connsiteY11" fmla="*/ 251460 h 2792730"/>
                <a:gd name="connsiteX12" fmla="*/ 678180 w 6940868"/>
                <a:gd name="connsiteY12" fmla="*/ 251460 h 2792730"/>
                <a:gd name="connsiteX13" fmla="*/ 678180 w 6940868"/>
                <a:gd name="connsiteY13" fmla="*/ 525780 h 2792730"/>
                <a:gd name="connsiteX14" fmla="*/ 731520 w 6940868"/>
                <a:gd name="connsiteY14" fmla="*/ 525780 h 2792730"/>
                <a:gd name="connsiteX15" fmla="*/ 731520 w 6940868"/>
                <a:gd name="connsiteY15" fmla="*/ 567690 h 2792730"/>
                <a:gd name="connsiteX16" fmla="*/ 762000 w 6940868"/>
                <a:gd name="connsiteY16" fmla="*/ 567690 h 2792730"/>
                <a:gd name="connsiteX17" fmla="*/ 762000 w 6940868"/>
                <a:gd name="connsiteY17" fmla="*/ 601980 h 2792730"/>
                <a:gd name="connsiteX18" fmla="*/ 781050 w 6940868"/>
                <a:gd name="connsiteY18" fmla="*/ 601980 h 2792730"/>
                <a:gd name="connsiteX19" fmla="*/ 781050 w 6940868"/>
                <a:gd name="connsiteY19" fmla="*/ 636270 h 2792730"/>
                <a:gd name="connsiteX20" fmla="*/ 967740 w 6940868"/>
                <a:gd name="connsiteY20" fmla="*/ 636270 h 2792730"/>
                <a:gd name="connsiteX21" fmla="*/ 967740 w 6940868"/>
                <a:gd name="connsiteY21" fmla="*/ 636270 h 2792730"/>
                <a:gd name="connsiteX22" fmla="*/ 967740 w 6940868"/>
                <a:gd name="connsiteY22" fmla="*/ 666750 h 2792730"/>
                <a:gd name="connsiteX23" fmla="*/ 1188720 w 6940868"/>
                <a:gd name="connsiteY23" fmla="*/ 666750 h 2792730"/>
                <a:gd name="connsiteX24" fmla="*/ 1188720 w 6940868"/>
                <a:gd name="connsiteY24" fmla="*/ 666750 h 2792730"/>
                <a:gd name="connsiteX25" fmla="*/ 1190625 w 6940868"/>
                <a:gd name="connsiteY25" fmla="*/ 711518 h 2792730"/>
                <a:gd name="connsiteX26" fmla="*/ 1234440 w 6940868"/>
                <a:gd name="connsiteY26" fmla="*/ 712470 h 2792730"/>
                <a:gd name="connsiteX27" fmla="*/ 1245870 w 6940868"/>
                <a:gd name="connsiteY27" fmla="*/ 712470 h 2792730"/>
                <a:gd name="connsiteX28" fmla="*/ 1245870 w 6940868"/>
                <a:gd name="connsiteY28" fmla="*/ 750570 h 2792730"/>
                <a:gd name="connsiteX29" fmla="*/ 1314450 w 6940868"/>
                <a:gd name="connsiteY29" fmla="*/ 750570 h 2792730"/>
                <a:gd name="connsiteX30" fmla="*/ 1314450 w 6940868"/>
                <a:gd name="connsiteY30" fmla="*/ 800100 h 2792730"/>
                <a:gd name="connsiteX31" fmla="*/ 1333500 w 6940868"/>
                <a:gd name="connsiteY31" fmla="*/ 800100 h 2792730"/>
                <a:gd name="connsiteX32" fmla="*/ 1333500 w 6940868"/>
                <a:gd name="connsiteY32" fmla="*/ 845820 h 2792730"/>
                <a:gd name="connsiteX33" fmla="*/ 1333500 w 6940868"/>
                <a:gd name="connsiteY33" fmla="*/ 845820 h 2792730"/>
                <a:gd name="connsiteX34" fmla="*/ 1367790 w 6940868"/>
                <a:gd name="connsiteY34" fmla="*/ 845820 h 2792730"/>
                <a:gd name="connsiteX35" fmla="*/ 1367790 w 6940868"/>
                <a:gd name="connsiteY35" fmla="*/ 902970 h 2792730"/>
                <a:gd name="connsiteX36" fmla="*/ 1390650 w 6940868"/>
                <a:gd name="connsiteY36" fmla="*/ 902970 h 2792730"/>
                <a:gd name="connsiteX37" fmla="*/ 1390650 w 6940868"/>
                <a:gd name="connsiteY37" fmla="*/ 1143000 h 2792730"/>
                <a:gd name="connsiteX38" fmla="*/ 1390650 w 6940868"/>
                <a:gd name="connsiteY38" fmla="*/ 1143000 h 2792730"/>
                <a:gd name="connsiteX39" fmla="*/ 1428750 w 6940868"/>
                <a:gd name="connsiteY39" fmla="*/ 1143000 h 2792730"/>
                <a:gd name="connsiteX40" fmla="*/ 1428750 w 6940868"/>
                <a:gd name="connsiteY40" fmla="*/ 1203960 h 2792730"/>
                <a:gd name="connsiteX41" fmla="*/ 1508760 w 6940868"/>
                <a:gd name="connsiteY41" fmla="*/ 1203960 h 2792730"/>
                <a:gd name="connsiteX42" fmla="*/ 1508760 w 6940868"/>
                <a:gd name="connsiteY42" fmla="*/ 1234440 h 2792730"/>
                <a:gd name="connsiteX43" fmla="*/ 1676400 w 6940868"/>
                <a:gd name="connsiteY43" fmla="*/ 1234440 h 2792730"/>
                <a:gd name="connsiteX44" fmla="*/ 1676400 w 6940868"/>
                <a:gd name="connsiteY44" fmla="*/ 1276350 h 2792730"/>
                <a:gd name="connsiteX45" fmla="*/ 1752600 w 6940868"/>
                <a:gd name="connsiteY45" fmla="*/ 1276350 h 2792730"/>
                <a:gd name="connsiteX46" fmla="*/ 1752600 w 6940868"/>
                <a:gd name="connsiteY46" fmla="*/ 1306830 h 2792730"/>
                <a:gd name="connsiteX47" fmla="*/ 1767840 w 6940868"/>
                <a:gd name="connsiteY47" fmla="*/ 1306830 h 2792730"/>
                <a:gd name="connsiteX48" fmla="*/ 1767840 w 6940868"/>
                <a:gd name="connsiteY48" fmla="*/ 1341120 h 2792730"/>
                <a:gd name="connsiteX49" fmla="*/ 1885950 w 6940868"/>
                <a:gd name="connsiteY49" fmla="*/ 1341120 h 2792730"/>
                <a:gd name="connsiteX50" fmla="*/ 1909763 w 6940868"/>
                <a:gd name="connsiteY50" fmla="*/ 1336357 h 2792730"/>
                <a:gd name="connsiteX51" fmla="*/ 1905000 w 6940868"/>
                <a:gd name="connsiteY51" fmla="*/ 1360170 h 2792730"/>
                <a:gd name="connsiteX52" fmla="*/ 1905000 w 6940868"/>
                <a:gd name="connsiteY52" fmla="*/ 1417320 h 2792730"/>
                <a:gd name="connsiteX53" fmla="*/ 1916430 w 6940868"/>
                <a:gd name="connsiteY53" fmla="*/ 1417320 h 2792730"/>
                <a:gd name="connsiteX54" fmla="*/ 1916430 w 6940868"/>
                <a:gd name="connsiteY54" fmla="*/ 1451610 h 2792730"/>
                <a:gd name="connsiteX55" fmla="*/ 2004060 w 6940868"/>
                <a:gd name="connsiteY55" fmla="*/ 1451610 h 2792730"/>
                <a:gd name="connsiteX56" fmla="*/ 2004060 w 6940868"/>
                <a:gd name="connsiteY56" fmla="*/ 1501140 h 2792730"/>
                <a:gd name="connsiteX57" fmla="*/ 2023110 w 6940868"/>
                <a:gd name="connsiteY57" fmla="*/ 1501140 h 2792730"/>
                <a:gd name="connsiteX58" fmla="*/ 2023110 w 6940868"/>
                <a:gd name="connsiteY58" fmla="*/ 1543050 h 2792730"/>
                <a:gd name="connsiteX59" fmla="*/ 2038350 w 6940868"/>
                <a:gd name="connsiteY59" fmla="*/ 1543050 h 2792730"/>
                <a:gd name="connsiteX60" fmla="*/ 2038350 w 6940868"/>
                <a:gd name="connsiteY60" fmla="*/ 1611630 h 2792730"/>
                <a:gd name="connsiteX61" fmla="*/ 2061210 w 6940868"/>
                <a:gd name="connsiteY61" fmla="*/ 1611630 h 2792730"/>
                <a:gd name="connsiteX62" fmla="*/ 2061210 w 6940868"/>
                <a:gd name="connsiteY62" fmla="*/ 1680210 h 2792730"/>
                <a:gd name="connsiteX63" fmla="*/ 2076450 w 6940868"/>
                <a:gd name="connsiteY63" fmla="*/ 1680210 h 2792730"/>
                <a:gd name="connsiteX64" fmla="*/ 2076450 w 6940868"/>
                <a:gd name="connsiteY64" fmla="*/ 1722120 h 2792730"/>
                <a:gd name="connsiteX65" fmla="*/ 2106930 w 6940868"/>
                <a:gd name="connsiteY65" fmla="*/ 1722120 h 2792730"/>
                <a:gd name="connsiteX66" fmla="*/ 2106930 w 6940868"/>
                <a:gd name="connsiteY66" fmla="*/ 1752600 h 2792730"/>
                <a:gd name="connsiteX67" fmla="*/ 2122170 w 6940868"/>
                <a:gd name="connsiteY67" fmla="*/ 1752600 h 2792730"/>
                <a:gd name="connsiteX68" fmla="*/ 2122170 w 6940868"/>
                <a:gd name="connsiteY68" fmla="*/ 1817370 h 2792730"/>
                <a:gd name="connsiteX69" fmla="*/ 2590800 w 6940868"/>
                <a:gd name="connsiteY69" fmla="*/ 1817370 h 2792730"/>
                <a:gd name="connsiteX70" fmla="*/ 2590800 w 6940868"/>
                <a:gd name="connsiteY70" fmla="*/ 1851660 h 2792730"/>
                <a:gd name="connsiteX71" fmla="*/ 2621280 w 6940868"/>
                <a:gd name="connsiteY71" fmla="*/ 1851660 h 2792730"/>
                <a:gd name="connsiteX72" fmla="*/ 2621280 w 6940868"/>
                <a:gd name="connsiteY72" fmla="*/ 1897380 h 2792730"/>
                <a:gd name="connsiteX73" fmla="*/ 2727960 w 6940868"/>
                <a:gd name="connsiteY73" fmla="*/ 1897380 h 2792730"/>
                <a:gd name="connsiteX74" fmla="*/ 2727960 w 6940868"/>
                <a:gd name="connsiteY74" fmla="*/ 1992630 h 2792730"/>
                <a:gd name="connsiteX75" fmla="*/ 2766060 w 6940868"/>
                <a:gd name="connsiteY75" fmla="*/ 1992630 h 2792730"/>
                <a:gd name="connsiteX76" fmla="*/ 2766060 w 6940868"/>
                <a:gd name="connsiteY76" fmla="*/ 2164080 h 2792730"/>
                <a:gd name="connsiteX77" fmla="*/ 2876550 w 6940868"/>
                <a:gd name="connsiteY77" fmla="*/ 2164080 h 2792730"/>
                <a:gd name="connsiteX78" fmla="*/ 2876550 w 6940868"/>
                <a:gd name="connsiteY78" fmla="*/ 2198370 h 2792730"/>
                <a:gd name="connsiteX79" fmla="*/ 3021330 w 6940868"/>
                <a:gd name="connsiteY79" fmla="*/ 2198370 h 2792730"/>
                <a:gd name="connsiteX80" fmla="*/ 3021330 w 6940868"/>
                <a:gd name="connsiteY80" fmla="*/ 2240280 h 2792730"/>
                <a:gd name="connsiteX81" fmla="*/ 3429000 w 6940868"/>
                <a:gd name="connsiteY81" fmla="*/ 2240280 h 2792730"/>
                <a:gd name="connsiteX82" fmla="*/ 3429000 w 6940868"/>
                <a:gd name="connsiteY82" fmla="*/ 2297430 h 2792730"/>
                <a:gd name="connsiteX83" fmla="*/ 4206240 w 6940868"/>
                <a:gd name="connsiteY83" fmla="*/ 2297430 h 2792730"/>
                <a:gd name="connsiteX84" fmla="*/ 4206240 w 6940868"/>
                <a:gd name="connsiteY84" fmla="*/ 2366010 h 2792730"/>
                <a:gd name="connsiteX85" fmla="*/ 4221480 w 6940868"/>
                <a:gd name="connsiteY85" fmla="*/ 2366010 h 2792730"/>
                <a:gd name="connsiteX86" fmla="*/ 4221480 w 6940868"/>
                <a:gd name="connsiteY86" fmla="*/ 2461260 h 2792730"/>
                <a:gd name="connsiteX87" fmla="*/ 4888230 w 6940868"/>
                <a:gd name="connsiteY87" fmla="*/ 2461260 h 2792730"/>
                <a:gd name="connsiteX88" fmla="*/ 4888230 w 6940868"/>
                <a:gd name="connsiteY88" fmla="*/ 2792730 h 2792730"/>
                <a:gd name="connsiteX89" fmla="*/ 6940868 w 6940868"/>
                <a:gd name="connsiteY89" fmla="*/ 2792730 h 2792730"/>
                <a:gd name="connsiteX0" fmla="*/ 0 w 6940868"/>
                <a:gd name="connsiteY0" fmla="*/ 0 h 2792730"/>
                <a:gd name="connsiteX1" fmla="*/ 274320 w 6940868"/>
                <a:gd name="connsiteY1" fmla="*/ 0 h 2792730"/>
                <a:gd name="connsiteX2" fmla="*/ 274320 w 6940868"/>
                <a:gd name="connsiteY2" fmla="*/ 38100 h 2792730"/>
                <a:gd name="connsiteX3" fmla="*/ 400050 w 6940868"/>
                <a:gd name="connsiteY3" fmla="*/ 38100 h 2792730"/>
                <a:gd name="connsiteX4" fmla="*/ 400050 w 6940868"/>
                <a:gd name="connsiteY4" fmla="*/ 68580 h 2792730"/>
                <a:gd name="connsiteX5" fmla="*/ 419100 w 6940868"/>
                <a:gd name="connsiteY5" fmla="*/ 68580 h 2792730"/>
                <a:gd name="connsiteX6" fmla="*/ 419100 w 6940868"/>
                <a:gd name="connsiteY6" fmla="*/ 102870 h 2792730"/>
                <a:gd name="connsiteX7" fmla="*/ 445770 w 6940868"/>
                <a:gd name="connsiteY7" fmla="*/ 102870 h 2792730"/>
                <a:gd name="connsiteX8" fmla="*/ 445770 w 6940868"/>
                <a:gd name="connsiteY8" fmla="*/ 163830 h 2792730"/>
                <a:gd name="connsiteX9" fmla="*/ 643890 w 6940868"/>
                <a:gd name="connsiteY9" fmla="*/ 163830 h 2792730"/>
                <a:gd name="connsiteX10" fmla="*/ 643890 w 6940868"/>
                <a:gd name="connsiteY10" fmla="*/ 251460 h 2792730"/>
                <a:gd name="connsiteX11" fmla="*/ 662940 w 6940868"/>
                <a:gd name="connsiteY11" fmla="*/ 251460 h 2792730"/>
                <a:gd name="connsiteX12" fmla="*/ 678180 w 6940868"/>
                <a:gd name="connsiteY12" fmla="*/ 251460 h 2792730"/>
                <a:gd name="connsiteX13" fmla="*/ 678180 w 6940868"/>
                <a:gd name="connsiteY13" fmla="*/ 525780 h 2792730"/>
                <a:gd name="connsiteX14" fmla="*/ 731520 w 6940868"/>
                <a:gd name="connsiteY14" fmla="*/ 525780 h 2792730"/>
                <a:gd name="connsiteX15" fmla="*/ 731520 w 6940868"/>
                <a:gd name="connsiteY15" fmla="*/ 567690 h 2792730"/>
                <a:gd name="connsiteX16" fmla="*/ 762000 w 6940868"/>
                <a:gd name="connsiteY16" fmla="*/ 567690 h 2792730"/>
                <a:gd name="connsiteX17" fmla="*/ 762000 w 6940868"/>
                <a:gd name="connsiteY17" fmla="*/ 601980 h 2792730"/>
                <a:gd name="connsiteX18" fmla="*/ 781050 w 6940868"/>
                <a:gd name="connsiteY18" fmla="*/ 601980 h 2792730"/>
                <a:gd name="connsiteX19" fmla="*/ 781050 w 6940868"/>
                <a:gd name="connsiteY19" fmla="*/ 636270 h 2792730"/>
                <a:gd name="connsiteX20" fmla="*/ 967740 w 6940868"/>
                <a:gd name="connsiteY20" fmla="*/ 636270 h 2792730"/>
                <a:gd name="connsiteX21" fmla="*/ 967740 w 6940868"/>
                <a:gd name="connsiteY21" fmla="*/ 636270 h 2792730"/>
                <a:gd name="connsiteX22" fmla="*/ 967740 w 6940868"/>
                <a:gd name="connsiteY22" fmla="*/ 666750 h 2792730"/>
                <a:gd name="connsiteX23" fmla="*/ 1188720 w 6940868"/>
                <a:gd name="connsiteY23" fmla="*/ 666750 h 2792730"/>
                <a:gd name="connsiteX24" fmla="*/ 1188720 w 6940868"/>
                <a:gd name="connsiteY24" fmla="*/ 666750 h 2792730"/>
                <a:gd name="connsiteX25" fmla="*/ 1190625 w 6940868"/>
                <a:gd name="connsiteY25" fmla="*/ 711518 h 2792730"/>
                <a:gd name="connsiteX26" fmla="*/ 1234440 w 6940868"/>
                <a:gd name="connsiteY26" fmla="*/ 712470 h 2792730"/>
                <a:gd name="connsiteX27" fmla="*/ 1245870 w 6940868"/>
                <a:gd name="connsiteY27" fmla="*/ 712470 h 2792730"/>
                <a:gd name="connsiteX28" fmla="*/ 1245870 w 6940868"/>
                <a:gd name="connsiteY28" fmla="*/ 750570 h 2792730"/>
                <a:gd name="connsiteX29" fmla="*/ 1314450 w 6940868"/>
                <a:gd name="connsiteY29" fmla="*/ 750570 h 2792730"/>
                <a:gd name="connsiteX30" fmla="*/ 1314450 w 6940868"/>
                <a:gd name="connsiteY30" fmla="*/ 800100 h 2792730"/>
                <a:gd name="connsiteX31" fmla="*/ 1333500 w 6940868"/>
                <a:gd name="connsiteY31" fmla="*/ 800100 h 2792730"/>
                <a:gd name="connsiteX32" fmla="*/ 1333500 w 6940868"/>
                <a:gd name="connsiteY32" fmla="*/ 845820 h 2792730"/>
                <a:gd name="connsiteX33" fmla="*/ 1333500 w 6940868"/>
                <a:gd name="connsiteY33" fmla="*/ 845820 h 2792730"/>
                <a:gd name="connsiteX34" fmla="*/ 1367790 w 6940868"/>
                <a:gd name="connsiteY34" fmla="*/ 845820 h 2792730"/>
                <a:gd name="connsiteX35" fmla="*/ 1367790 w 6940868"/>
                <a:gd name="connsiteY35" fmla="*/ 902970 h 2792730"/>
                <a:gd name="connsiteX36" fmla="*/ 1390650 w 6940868"/>
                <a:gd name="connsiteY36" fmla="*/ 902970 h 2792730"/>
                <a:gd name="connsiteX37" fmla="*/ 1390650 w 6940868"/>
                <a:gd name="connsiteY37" fmla="*/ 1143000 h 2792730"/>
                <a:gd name="connsiteX38" fmla="*/ 1390650 w 6940868"/>
                <a:gd name="connsiteY38" fmla="*/ 1143000 h 2792730"/>
                <a:gd name="connsiteX39" fmla="*/ 1428750 w 6940868"/>
                <a:gd name="connsiteY39" fmla="*/ 1143000 h 2792730"/>
                <a:gd name="connsiteX40" fmla="*/ 1428750 w 6940868"/>
                <a:gd name="connsiteY40" fmla="*/ 1203960 h 2792730"/>
                <a:gd name="connsiteX41" fmla="*/ 1508760 w 6940868"/>
                <a:gd name="connsiteY41" fmla="*/ 1203960 h 2792730"/>
                <a:gd name="connsiteX42" fmla="*/ 1508760 w 6940868"/>
                <a:gd name="connsiteY42" fmla="*/ 1234440 h 2792730"/>
                <a:gd name="connsiteX43" fmla="*/ 1676400 w 6940868"/>
                <a:gd name="connsiteY43" fmla="*/ 1234440 h 2792730"/>
                <a:gd name="connsiteX44" fmla="*/ 1676400 w 6940868"/>
                <a:gd name="connsiteY44" fmla="*/ 1276350 h 2792730"/>
                <a:gd name="connsiteX45" fmla="*/ 1752600 w 6940868"/>
                <a:gd name="connsiteY45" fmla="*/ 1276350 h 2792730"/>
                <a:gd name="connsiteX46" fmla="*/ 1752600 w 6940868"/>
                <a:gd name="connsiteY46" fmla="*/ 1306830 h 2792730"/>
                <a:gd name="connsiteX47" fmla="*/ 1767840 w 6940868"/>
                <a:gd name="connsiteY47" fmla="*/ 1306830 h 2792730"/>
                <a:gd name="connsiteX48" fmla="*/ 1767840 w 6940868"/>
                <a:gd name="connsiteY48" fmla="*/ 1341120 h 2792730"/>
                <a:gd name="connsiteX49" fmla="*/ 1885950 w 6940868"/>
                <a:gd name="connsiteY49" fmla="*/ 1341120 h 2792730"/>
                <a:gd name="connsiteX50" fmla="*/ 1902619 w 6940868"/>
                <a:gd name="connsiteY50" fmla="*/ 1341119 h 2792730"/>
                <a:gd name="connsiteX51" fmla="*/ 1905000 w 6940868"/>
                <a:gd name="connsiteY51" fmla="*/ 1360170 h 2792730"/>
                <a:gd name="connsiteX52" fmla="*/ 1905000 w 6940868"/>
                <a:gd name="connsiteY52" fmla="*/ 1417320 h 2792730"/>
                <a:gd name="connsiteX53" fmla="*/ 1916430 w 6940868"/>
                <a:gd name="connsiteY53" fmla="*/ 1417320 h 2792730"/>
                <a:gd name="connsiteX54" fmla="*/ 1916430 w 6940868"/>
                <a:gd name="connsiteY54" fmla="*/ 1451610 h 2792730"/>
                <a:gd name="connsiteX55" fmla="*/ 2004060 w 6940868"/>
                <a:gd name="connsiteY55" fmla="*/ 1451610 h 2792730"/>
                <a:gd name="connsiteX56" fmla="*/ 2004060 w 6940868"/>
                <a:gd name="connsiteY56" fmla="*/ 1501140 h 2792730"/>
                <a:gd name="connsiteX57" fmla="*/ 2023110 w 6940868"/>
                <a:gd name="connsiteY57" fmla="*/ 1501140 h 2792730"/>
                <a:gd name="connsiteX58" fmla="*/ 2023110 w 6940868"/>
                <a:gd name="connsiteY58" fmla="*/ 1543050 h 2792730"/>
                <a:gd name="connsiteX59" fmla="*/ 2038350 w 6940868"/>
                <a:gd name="connsiteY59" fmla="*/ 1543050 h 2792730"/>
                <a:gd name="connsiteX60" fmla="*/ 2038350 w 6940868"/>
                <a:gd name="connsiteY60" fmla="*/ 1611630 h 2792730"/>
                <a:gd name="connsiteX61" fmla="*/ 2061210 w 6940868"/>
                <a:gd name="connsiteY61" fmla="*/ 1611630 h 2792730"/>
                <a:gd name="connsiteX62" fmla="*/ 2061210 w 6940868"/>
                <a:gd name="connsiteY62" fmla="*/ 1680210 h 2792730"/>
                <a:gd name="connsiteX63" fmla="*/ 2076450 w 6940868"/>
                <a:gd name="connsiteY63" fmla="*/ 1680210 h 2792730"/>
                <a:gd name="connsiteX64" fmla="*/ 2076450 w 6940868"/>
                <a:gd name="connsiteY64" fmla="*/ 1722120 h 2792730"/>
                <a:gd name="connsiteX65" fmla="*/ 2106930 w 6940868"/>
                <a:gd name="connsiteY65" fmla="*/ 1722120 h 2792730"/>
                <a:gd name="connsiteX66" fmla="*/ 2106930 w 6940868"/>
                <a:gd name="connsiteY66" fmla="*/ 1752600 h 2792730"/>
                <a:gd name="connsiteX67" fmla="*/ 2122170 w 6940868"/>
                <a:gd name="connsiteY67" fmla="*/ 1752600 h 2792730"/>
                <a:gd name="connsiteX68" fmla="*/ 2122170 w 6940868"/>
                <a:gd name="connsiteY68" fmla="*/ 1817370 h 2792730"/>
                <a:gd name="connsiteX69" fmla="*/ 2590800 w 6940868"/>
                <a:gd name="connsiteY69" fmla="*/ 1817370 h 2792730"/>
                <a:gd name="connsiteX70" fmla="*/ 2590800 w 6940868"/>
                <a:gd name="connsiteY70" fmla="*/ 1851660 h 2792730"/>
                <a:gd name="connsiteX71" fmla="*/ 2621280 w 6940868"/>
                <a:gd name="connsiteY71" fmla="*/ 1851660 h 2792730"/>
                <a:gd name="connsiteX72" fmla="*/ 2621280 w 6940868"/>
                <a:gd name="connsiteY72" fmla="*/ 1897380 h 2792730"/>
                <a:gd name="connsiteX73" fmla="*/ 2727960 w 6940868"/>
                <a:gd name="connsiteY73" fmla="*/ 1897380 h 2792730"/>
                <a:gd name="connsiteX74" fmla="*/ 2727960 w 6940868"/>
                <a:gd name="connsiteY74" fmla="*/ 1992630 h 2792730"/>
                <a:gd name="connsiteX75" fmla="*/ 2766060 w 6940868"/>
                <a:gd name="connsiteY75" fmla="*/ 1992630 h 2792730"/>
                <a:gd name="connsiteX76" fmla="*/ 2766060 w 6940868"/>
                <a:gd name="connsiteY76" fmla="*/ 2164080 h 2792730"/>
                <a:gd name="connsiteX77" fmla="*/ 2876550 w 6940868"/>
                <a:gd name="connsiteY77" fmla="*/ 2164080 h 2792730"/>
                <a:gd name="connsiteX78" fmla="*/ 2876550 w 6940868"/>
                <a:gd name="connsiteY78" fmla="*/ 2198370 h 2792730"/>
                <a:gd name="connsiteX79" fmla="*/ 3021330 w 6940868"/>
                <a:gd name="connsiteY79" fmla="*/ 2198370 h 2792730"/>
                <a:gd name="connsiteX80" fmla="*/ 3021330 w 6940868"/>
                <a:gd name="connsiteY80" fmla="*/ 2240280 h 2792730"/>
                <a:gd name="connsiteX81" fmla="*/ 3429000 w 6940868"/>
                <a:gd name="connsiteY81" fmla="*/ 2240280 h 2792730"/>
                <a:gd name="connsiteX82" fmla="*/ 3429000 w 6940868"/>
                <a:gd name="connsiteY82" fmla="*/ 2297430 h 2792730"/>
                <a:gd name="connsiteX83" fmla="*/ 4206240 w 6940868"/>
                <a:gd name="connsiteY83" fmla="*/ 2297430 h 2792730"/>
                <a:gd name="connsiteX84" fmla="*/ 4206240 w 6940868"/>
                <a:gd name="connsiteY84" fmla="*/ 2366010 h 2792730"/>
                <a:gd name="connsiteX85" fmla="*/ 4221480 w 6940868"/>
                <a:gd name="connsiteY85" fmla="*/ 2366010 h 2792730"/>
                <a:gd name="connsiteX86" fmla="*/ 4221480 w 6940868"/>
                <a:gd name="connsiteY86" fmla="*/ 2461260 h 2792730"/>
                <a:gd name="connsiteX87" fmla="*/ 4888230 w 6940868"/>
                <a:gd name="connsiteY87" fmla="*/ 2461260 h 2792730"/>
                <a:gd name="connsiteX88" fmla="*/ 4888230 w 6940868"/>
                <a:gd name="connsiteY88" fmla="*/ 2792730 h 2792730"/>
                <a:gd name="connsiteX89" fmla="*/ 6940868 w 6940868"/>
                <a:gd name="connsiteY89" fmla="*/ 2792730 h 2792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6940868" h="2792730">
                  <a:moveTo>
                    <a:pt x="0" y="0"/>
                  </a:moveTo>
                  <a:lnTo>
                    <a:pt x="274320" y="0"/>
                  </a:lnTo>
                  <a:lnTo>
                    <a:pt x="274320" y="38100"/>
                  </a:lnTo>
                  <a:lnTo>
                    <a:pt x="400050" y="38100"/>
                  </a:lnTo>
                  <a:lnTo>
                    <a:pt x="400050" y="68580"/>
                  </a:lnTo>
                  <a:lnTo>
                    <a:pt x="419100" y="68580"/>
                  </a:lnTo>
                  <a:lnTo>
                    <a:pt x="419100" y="102870"/>
                  </a:lnTo>
                  <a:lnTo>
                    <a:pt x="445770" y="102870"/>
                  </a:lnTo>
                  <a:lnTo>
                    <a:pt x="445770" y="163830"/>
                  </a:lnTo>
                  <a:lnTo>
                    <a:pt x="643890" y="163830"/>
                  </a:lnTo>
                  <a:lnTo>
                    <a:pt x="643890" y="251460"/>
                  </a:lnTo>
                  <a:lnTo>
                    <a:pt x="662940" y="251460"/>
                  </a:lnTo>
                  <a:lnTo>
                    <a:pt x="678180" y="251460"/>
                  </a:lnTo>
                  <a:lnTo>
                    <a:pt x="678180" y="525780"/>
                  </a:lnTo>
                  <a:lnTo>
                    <a:pt x="731520" y="525780"/>
                  </a:lnTo>
                  <a:lnTo>
                    <a:pt x="731520" y="567690"/>
                  </a:lnTo>
                  <a:lnTo>
                    <a:pt x="762000" y="567690"/>
                  </a:lnTo>
                  <a:lnTo>
                    <a:pt x="762000" y="601980"/>
                  </a:lnTo>
                  <a:lnTo>
                    <a:pt x="781050" y="601980"/>
                  </a:lnTo>
                  <a:lnTo>
                    <a:pt x="781050" y="636270"/>
                  </a:lnTo>
                  <a:lnTo>
                    <a:pt x="967740" y="636270"/>
                  </a:lnTo>
                  <a:lnTo>
                    <a:pt x="967740" y="636270"/>
                  </a:lnTo>
                  <a:lnTo>
                    <a:pt x="967740" y="666750"/>
                  </a:lnTo>
                  <a:lnTo>
                    <a:pt x="1188720" y="666750"/>
                  </a:lnTo>
                  <a:lnTo>
                    <a:pt x="1188720" y="666750"/>
                  </a:lnTo>
                  <a:lnTo>
                    <a:pt x="1190625" y="711518"/>
                  </a:lnTo>
                  <a:lnTo>
                    <a:pt x="1234440" y="712470"/>
                  </a:lnTo>
                  <a:lnTo>
                    <a:pt x="1245870" y="712470"/>
                  </a:lnTo>
                  <a:lnTo>
                    <a:pt x="1245870" y="750570"/>
                  </a:lnTo>
                  <a:lnTo>
                    <a:pt x="1314450" y="750570"/>
                  </a:lnTo>
                  <a:lnTo>
                    <a:pt x="1314450" y="800100"/>
                  </a:lnTo>
                  <a:lnTo>
                    <a:pt x="1333500" y="800100"/>
                  </a:lnTo>
                  <a:lnTo>
                    <a:pt x="1333500" y="845820"/>
                  </a:lnTo>
                  <a:lnTo>
                    <a:pt x="1333500" y="845820"/>
                  </a:lnTo>
                  <a:lnTo>
                    <a:pt x="1367790" y="845820"/>
                  </a:lnTo>
                  <a:lnTo>
                    <a:pt x="1367790" y="902970"/>
                  </a:lnTo>
                  <a:lnTo>
                    <a:pt x="1390650" y="902970"/>
                  </a:lnTo>
                  <a:lnTo>
                    <a:pt x="1390650" y="1143000"/>
                  </a:lnTo>
                  <a:lnTo>
                    <a:pt x="1390650" y="1143000"/>
                  </a:lnTo>
                  <a:lnTo>
                    <a:pt x="1428750" y="1143000"/>
                  </a:lnTo>
                  <a:lnTo>
                    <a:pt x="1428750" y="1203960"/>
                  </a:lnTo>
                  <a:lnTo>
                    <a:pt x="1508760" y="1203960"/>
                  </a:lnTo>
                  <a:lnTo>
                    <a:pt x="1508760" y="1234440"/>
                  </a:lnTo>
                  <a:lnTo>
                    <a:pt x="1676400" y="1234440"/>
                  </a:lnTo>
                  <a:lnTo>
                    <a:pt x="1676400" y="1276350"/>
                  </a:lnTo>
                  <a:lnTo>
                    <a:pt x="1752600" y="1276350"/>
                  </a:lnTo>
                  <a:lnTo>
                    <a:pt x="1752600" y="1306830"/>
                  </a:lnTo>
                  <a:lnTo>
                    <a:pt x="1767840" y="1306830"/>
                  </a:lnTo>
                  <a:lnTo>
                    <a:pt x="1767840" y="1341120"/>
                  </a:lnTo>
                  <a:lnTo>
                    <a:pt x="1885950" y="1341120"/>
                  </a:lnTo>
                  <a:lnTo>
                    <a:pt x="1902619" y="1341119"/>
                  </a:lnTo>
                  <a:lnTo>
                    <a:pt x="1905000" y="1360170"/>
                  </a:lnTo>
                  <a:lnTo>
                    <a:pt x="1905000" y="1417320"/>
                  </a:lnTo>
                  <a:lnTo>
                    <a:pt x="1916430" y="1417320"/>
                  </a:lnTo>
                  <a:lnTo>
                    <a:pt x="1916430" y="1451610"/>
                  </a:lnTo>
                  <a:lnTo>
                    <a:pt x="2004060" y="1451610"/>
                  </a:lnTo>
                  <a:lnTo>
                    <a:pt x="2004060" y="1501140"/>
                  </a:lnTo>
                  <a:lnTo>
                    <a:pt x="2023110" y="1501140"/>
                  </a:lnTo>
                  <a:lnTo>
                    <a:pt x="2023110" y="1543050"/>
                  </a:lnTo>
                  <a:lnTo>
                    <a:pt x="2038350" y="1543050"/>
                  </a:lnTo>
                  <a:lnTo>
                    <a:pt x="2038350" y="1611630"/>
                  </a:lnTo>
                  <a:lnTo>
                    <a:pt x="2061210" y="1611630"/>
                  </a:lnTo>
                  <a:lnTo>
                    <a:pt x="2061210" y="1680210"/>
                  </a:lnTo>
                  <a:lnTo>
                    <a:pt x="2076450" y="1680210"/>
                  </a:lnTo>
                  <a:lnTo>
                    <a:pt x="2076450" y="1722120"/>
                  </a:lnTo>
                  <a:lnTo>
                    <a:pt x="2106930" y="1722120"/>
                  </a:lnTo>
                  <a:lnTo>
                    <a:pt x="2106930" y="1752600"/>
                  </a:lnTo>
                  <a:lnTo>
                    <a:pt x="2122170" y="1752600"/>
                  </a:lnTo>
                  <a:lnTo>
                    <a:pt x="2122170" y="1817370"/>
                  </a:lnTo>
                  <a:lnTo>
                    <a:pt x="2590800" y="1817370"/>
                  </a:lnTo>
                  <a:lnTo>
                    <a:pt x="2590800" y="1851660"/>
                  </a:lnTo>
                  <a:lnTo>
                    <a:pt x="2621280" y="1851660"/>
                  </a:lnTo>
                  <a:lnTo>
                    <a:pt x="2621280" y="1897380"/>
                  </a:lnTo>
                  <a:lnTo>
                    <a:pt x="2727960" y="1897380"/>
                  </a:lnTo>
                  <a:lnTo>
                    <a:pt x="2727960" y="1992630"/>
                  </a:lnTo>
                  <a:lnTo>
                    <a:pt x="2766060" y="1992630"/>
                  </a:lnTo>
                  <a:lnTo>
                    <a:pt x="2766060" y="2164080"/>
                  </a:lnTo>
                  <a:lnTo>
                    <a:pt x="2876550" y="2164080"/>
                  </a:lnTo>
                  <a:lnTo>
                    <a:pt x="2876550" y="2198370"/>
                  </a:lnTo>
                  <a:lnTo>
                    <a:pt x="3021330" y="2198370"/>
                  </a:lnTo>
                  <a:lnTo>
                    <a:pt x="3021330" y="2240280"/>
                  </a:lnTo>
                  <a:lnTo>
                    <a:pt x="3429000" y="2240280"/>
                  </a:lnTo>
                  <a:lnTo>
                    <a:pt x="3429000" y="2297430"/>
                  </a:lnTo>
                  <a:lnTo>
                    <a:pt x="4206240" y="2297430"/>
                  </a:lnTo>
                  <a:lnTo>
                    <a:pt x="4206240" y="2366010"/>
                  </a:lnTo>
                  <a:lnTo>
                    <a:pt x="4221480" y="2366010"/>
                  </a:lnTo>
                  <a:lnTo>
                    <a:pt x="4221480" y="2461260"/>
                  </a:lnTo>
                  <a:lnTo>
                    <a:pt x="4888230" y="2461260"/>
                  </a:lnTo>
                  <a:lnTo>
                    <a:pt x="4888230" y="2792730"/>
                  </a:lnTo>
                  <a:lnTo>
                    <a:pt x="6940868" y="2792730"/>
                  </a:lnTo>
                </a:path>
              </a:pathLst>
            </a:custGeom>
            <a:noFill/>
            <a:ln w="28575">
              <a:solidFill>
                <a:schemeClr val="accent3"/>
              </a:solidFill>
              <a:miter lim="800000"/>
              <a:headEnd/>
              <a:tailEnd/>
            </a:ln>
          </p:spPr>
          <p:txBody>
            <a:bodyPr rtlCol="0" anchor="ctr"/>
            <a:lstStyle/>
            <a:p>
              <a:pPr algn="ctr"/>
              <a:endParaRPr lang="en-US" dirty="0"/>
            </a:p>
          </p:txBody>
        </p:sp>
        <p:sp>
          <p:nvSpPr>
            <p:cNvPr id="106" name="Isosceles Triangle 105">
              <a:extLst>
                <a:ext uri="{FF2B5EF4-FFF2-40B4-BE49-F238E27FC236}">
                  <a16:creationId xmlns:a16="http://schemas.microsoft.com/office/drawing/2014/main" id="{FE093F9E-7295-417A-85AF-51D5BC7BF109}"/>
                </a:ext>
              </a:extLst>
            </p:cNvPr>
            <p:cNvSpPr/>
            <p:nvPr/>
          </p:nvSpPr>
          <p:spPr bwMode="auto">
            <a:xfrm>
              <a:off x="1616969" y="1310001"/>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Isosceles Triangle 106">
              <a:extLst>
                <a:ext uri="{FF2B5EF4-FFF2-40B4-BE49-F238E27FC236}">
                  <a16:creationId xmlns:a16="http://schemas.microsoft.com/office/drawing/2014/main" id="{BFBF05C3-E762-44F0-9A43-26DEE9AE55E0}"/>
                </a:ext>
              </a:extLst>
            </p:cNvPr>
            <p:cNvSpPr/>
            <p:nvPr/>
          </p:nvSpPr>
          <p:spPr bwMode="auto">
            <a:xfrm>
              <a:off x="1938353" y="1330605"/>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Isosceles Triangle 108">
              <a:extLst>
                <a:ext uri="{FF2B5EF4-FFF2-40B4-BE49-F238E27FC236}">
                  <a16:creationId xmlns:a16="http://schemas.microsoft.com/office/drawing/2014/main" id="{5525CC2E-6907-404F-9737-C7B23578CBFF}"/>
                </a:ext>
              </a:extLst>
            </p:cNvPr>
            <p:cNvSpPr/>
            <p:nvPr/>
          </p:nvSpPr>
          <p:spPr bwMode="auto">
            <a:xfrm>
              <a:off x="2290863" y="1443159"/>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Isosceles Triangle 110">
              <a:extLst>
                <a:ext uri="{FF2B5EF4-FFF2-40B4-BE49-F238E27FC236}">
                  <a16:creationId xmlns:a16="http://schemas.microsoft.com/office/drawing/2014/main" id="{C4B1DA75-EE83-4842-BE6D-8A7216290FD5}"/>
                </a:ext>
              </a:extLst>
            </p:cNvPr>
            <p:cNvSpPr/>
            <p:nvPr/>
          </p:nvSpPr>
          <p:spPr bwMode="auto">
            <a:xfrm>
              <a:off x="2311200" y="1457949"/>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Isosceles Triangle 112">
              <a:extLst>
                <a:ext uri="{FF2B5EF4-FFF2-40B4-BE49-F238E27FC236}">
                  <a16:creationId xmlns:a16="http://schemas.microsoft.com/office/drawing/2014/main" id="{6AA83F09-C76D-44A8-98AD-60E6C06618A5}"/>
                </a:ext>
              </a:extLst>
            </p:cNvPr>
            <p:cNvSpPr/>
            <p:nvPr/>
          </p:nvSpPr>
          <p:spPr bwMode="auto">
            <a:xfrm>
              <a:off x="2384491" y="1512533"/>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Isosceles Triangle 114">
              <a:extLst>
                <a:ext uri="{FF2B5EF4-FFF2-40B4-BE49-F238E27FC236}">
                  <a16:creationId xmlns:a16="http://schemas.microsoft.com/office/drawing/2014/main" id="{6203C9F0-D6E6-4206-BFA5-85A9182C9DD7}"/>
                </a:ext>
              </a:extLst>
            </p:cNvPr>
            <p:cNvSpPr/>
            <p:nvPr/>
          </p:nvSpPr>
          <p:spPr bwMode="auto">
            <a:xfrm>
              <a:off x="2543412" y="1516978"/>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Isosceles Triangle 116">
              <a:extLst>
                <a:ext uri="{FF2B5EF4-FFF2-40B4-BE49-F238E27FC236}">
                  <a16:creationId xmlns:a16="http://schemas.microsoft.com/office/drawing/2014/main" id="{F5988DDE-7F6F-460B-88BF-716426683DF8}"/>
                </a:ext>
              </a:extLst>
            </p:cNvPr>
            <p:cNvSpPr/>
            <p:nvPr/>
          </p:nvSpPr>
          <p:spPr bwMode="auto">
            <a:xfrm>
              <a:off x="2673334" y="1515036"/>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Isosceles Triangle 118">
              <a:extLst>
                <a:ext uri="{FF2B5EF4-FFF2-40B4-BE49-F238E27FC236}">
                  <a16:creationId xmlns:a16="http://schemas.microsoft.com/office/drawing/2014/main" id="{2CD6FA9F-41C8-4D46-B621-A738CA7D1FD5}"/>
                </a:ext>
              </a:extLst>
            </p:cNvPr>
            <p:cNvSpPr/>
            <p:nvPr/>
          </p:nvSpPr>
          <p:spPr bwMode="auto">
            <a:xfrm>
              <a:off x="2894136" y="1524526"/>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Isosceles Triangle 120">
              <a:extLst>
                <a:ext uri="{FF2B5EF4-FFF2-40B4-BE49-F238E27FC236}">
                  <a16:creationId xmlns:a16="http://schemas.microsoft.com/office/drawing/2014/main" id="{FCB52A95-F2FD-46F6-97E6-E356AB4B7B57}"/>
                </a:ext>
              </a:extLst>
            </p:cNvPr>
            <p:cNvSpPr/>
            <p:nvPr/>
          </p:nvSpPr>
          <p:spPr bwMode="auto">
            <a:xfrm>
              <a:off x="2965052" y="1561435"/>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Isosceles Triangle 122">
              <a:extLst>
                <a:ext uri="{FF2B5EF4-FFF2-40B4-BE49-F238E27FC236}">
                  <a16:creationId xmlns:a16="http://schemas.microsoft.com/office/drawing/2014/main" id="{AF6D8B2A-C872-4E2D-B061-E733FE790099}"/>
                </a:ext>
              </a:extLst>
            </p:cNvPr>
            <p:cNvSpPr/>
            <p:nvPr/>
          </p:nvSpPr>
          <p:spPr bwMode="auto">
            <a:xfrm>
              <a:off x="2979766" y="1632749"/>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Isosceles Triangle 124">
              <a:extLst>
                <a:ext uri="{FF2B5EF4-FFF2-40B4-BE49-F238E27FC236}">
                  <a16:creationId xmlns:a16="http://schemas.microsoft.com/office/drawing/2014/main" id="{64639344-4765-4E64-82F7-9BF6C95DA2C5}"/>
                </a:ext>
              </a:extLst>
            </p:cNvPr>
            <p:cNvSpPr/>
            <p:nvPr/>
          </p:nvSpPr>
          <p:spPr bwMode="auto">
            <a:xfrm>
              <a:off x="3003466" y="1642802"/>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Isosceles Triangle 126">
              <a:extLst>
                <a:ext uri="{FF2B5EF4-FFF2-40B4-BE49-F238E27FC236}">
                  <a16:creationId xmlns:a16="http://schemas.microsoft.com/office/drawing/2014/main" id="{9D71E6E5-FA21-4185-A569-D189298EE1CF}"/>
                </a:ext>
              </a:extLst>
            </p:cNvPr>
            <p:cNvSpPr/>
            <p:nvPr/>
          </p:nvSpPr>
          <p:spPr bwMode="auto">
            <a:xfrm>
              <a:off x="3117869" y="1821175"/>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Isosceles Triangle 128">
              <a:extLst>
                <a:ext uri="{FF2B5EF4-FFF2-40B4-BE49-F238E27FC236}">
                  <a16:creationId xmlns:a16="http://schemas.microsoft.com/office/drawing/2014/main" id="{87F9B0B6-37B6-47BC-AFE4-2B234B76108E}"/>
                </a:ext>
              </a:extLst>
            </p:cNvPr>
            <p:cNvSpPr/>
            <p:nvPr/>
          </p:nvSpPr>
          <p:spPr bwMode="auto">
            <a:xfrm>
              <a:off x="3612791" y="1893030"/>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Isosceles Triangle 130">
              <a:extLst>
                <a:ext uri="{FF2B5EF4-FFF2-40B4-BE49-F238E27FC236}">
                  <a16:creationId xmlns:a16="http://schemas.microsoft.com/office/drawing/2014/main" id="{B1772A73-1BC2-4DD9-98BC-7CDB0D9F4B26}"/>
                </a:ext>
              </a:extLst>
            </p:cNvPr>
            <p:cNvSpPr/>
            <p:nvPr/>
          </p:nvSpPr>
          <p:spPr bwMode="auto">
            <a:xfrm>
              <a:off x="3722376" y="2008520"/>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Isosceles Triangle 132">
              <a:extLst>
                <a:ext uri="{FF2B5EF4-FFF2-40B4-BE49-F238E27FC236}">
                  <a16:creationId xmlns:a16="http://schemas.microsoft.com/office/drawing/2014/main" id="{57B452AE-CD95-4793-AF4A-1EEE646967A8}"/>
                </a:ext>
              </a:extLst>
            </p:cNvPr>
            <p:cNvSpPr/>
            <p:nvPr/>
          </p:nvSpPr>
          <p:spPr bwMode="auto">
            <a:xfrm>
              <a:off x="3765191" y="2045430"/>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Isosceles Triangle 134">
              <a:extLst>
                <a:ext uri="{FF2B5EF4-FFF2-40B4-BE49-F238E27FC236}">
                  <a16:creationId xmlns:a16="http://schemas.microsoft.com/office/drawing/2014/main" id="{06F9B11D-53D2-42A6-838A-711300227385}"/>
                </a:ext>
              </a:extLst>
            </p:cNvPr>
            <p:cNvSpPr/>
            <p:nvPr/>
          </p:nvSpPr>
          <p:spPr bwMode="auto">
            <a:xfrm>
              <a:off x="4027129" y="2067396"/>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Isosceles Triangle 136">
              <a:extLst>
                <a:ext uri="{FF2B5EF4-FFF2-40B4-BE49-F238E27FC236}">
                  <a16:creationId xmlns:a16="http://schemas.microsoft.com/office/drawing/2014/main" id="{E9212C7D-6300-4BCF-BCB9-C8AC66EA58C3}"/>
                </a:ext>
              </a:extLst>
            </p:cNvPr>
            <p:cNvSpPr/>
            <p:nvPr/>
          </p:nvSpPr>
          <p:spPr bwMode="auto">
            <a:xfrm>
              <a:off x="4090281" y="2088703"/>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Isosceles Triangle 138">
              <a:extLst>
                <a:ext uri="{FF2B5EF4-FFF2-40B4-BE49-F238E27FC236}">
                  <a16:creationId xmlns:a16="http://schemas.microsoft.com/office/drawing/2014/main" id="{37F61659-D024-44F6-A8D2-B9B055D9785C}"/>
                </a:ext>
              </a:extLst>
            </p:cNvPr>
            <p:cNvSpPr/>
            <p:nvPr/>
          </p:nvSpPr>
          <p:spPr bwMode="auto">
            <a:xfrm>
              <a:off x="4339432" y="2119249"/>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Isosceles Triangle 140">
              <a:extLst>
                <a:ext uri="{FF2B5EF4-FFF2-40B4-BE49-F238E27FC236}">
                  <a16:creationId xmlns:a16="http://schemas.microsoft.com/office/drawing/2014/main" id="{39B6DB2E-5AB7-4FEA-BD8A-237396AAB3A5}"/>
                </a:ext>
              </a:extLst>
            </p:cNvPr>
            <p:cNvSpPr/>
            <p:nvPr/>
          </p:nvSpPr>
          <p:spPr bwMode="auto">
            <a:xfrm>
              <a:off x="4376204" y="2119249"/>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Isosceles Triangle 142">
              <a:extLst>
                <a:ext uri="{FF2B5EF4-FFF2-40B4-BE49-F238E27FC236}">
                  <a16:creationId xmlns:a16="http://schemas.microsoft.com/office/drawing/2014/main" id="{722386A7-86A1-444C-B8C4-BEB9BC30C09D}"/>
                </a:ext>
              </a:extLst>
            </p:cNvPr>
            <p:cNvSpPr/>
            <p:nvPr/>
          </p:nvSpPr>
          <p:spPr bwMode="auto">
            <a:xfrm>
              <a:off x="4402584" y="2119088"/>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Isosceles Triangle 144">
              <a:extLst>
                <a:ext uri="{FF2B5EF4-FFF2-40B4-BE49-F238E27FC236}">
                  <a16:creationId xmlns:a16="http://schemas.microsoft.com/office/drawing/2014/main" id="{97FACB86-8C1E-46CA-8289-F23F7A50D690}"/>
                </a:ext>
              </a:extLst>
            </p:cNvPr>
            <p:cNvSpPr/>
            <p:nvPr/>
          </p:nvSpPr>
          <p:spPr bwMode="auto">
            <a:xfrm>
              <a:off x="4404649" y="2155997"/>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Isosceles Triangle 146">
              <a:extLst>
                <a:ext uri="{FF2B5EF4-FFF2-40B4-BE49-F238E27FC236}">
                  <a16:creationId xmlns:a16="http://schemas.microsoft.com/office/drawing/2014/main" id="{49E091C3-F850-4984-BD39-F13EC47BA702}"/>
                </a:ext>
              </a:extLst>
            </p:cNvPr>
            <p:cNvSpPr/>
            <p:nvPr/>
          </p:nvSpPr>
          <p:spPr bwMode="auto">
            <a:xfrm>
              <a:off x="4409138" y="2189813"/>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Isosceles Triangle 148">
              <a:extLst>
                <a:ext uri="{FF2B5EF4-FFF2-40B4-BE49-F238E27FC236}">
                  <a16:creationId xmlns:a16="http://schemas.microsoft.com/office/drawing/2014/main" id="{A41AFA19-2FF4-4BB6-96DF-8E8BCE142265}"/>
                </a:ext>
              </a:extLst>
            </p:cNvPr>
            <p:cNvSpPr/>
            <p:nvPr/>
          </p:nvSpPr>
          <p:spPr bwMode="auto">
            <a:xfrm>
              <a:off x="4419019" y="2229816"/>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Isosceles Triangle 150">
              <a:extLst>
                <a:ext uri="{FF2B5EF4-FFF2-40B4-BE49-F238E27FC236}">
                  <a16:creationId xmlns:a16="http://schemas.microsoft.com/office/drawing/2014/main" id="{C3EF18EC-3A0E-4396-A7B8-ED5B637686C1}"/>
                </a:ext>
              </a:extLst>
            </p:cNvPr>
            <p:cNvSpPr/>
            <p:nvPr/>
          </p:nvSpPr>
          <p:spPr bwMode="auto">
            <a:xfrm>
              <a:off x="4419018" y="2261492"/>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Isosceles Triangle 152">
              <a:extLst>
                <a:ext uri="{FF2B5EF4-FFF2-40B4-BE49-F238E27FC236}">
                  <a16:creationId xmlns:a16="http://schemas.microsoft.com/office/drawing/2014/main" id="{E78DB74B-F46F-4C25-9BC0-F90D38D4A59B}"/>
                </a:ext>
              </a:extLst>
            </p:cNvPr>
            <p:cNvSpPr/>
            <p:nvPr/>
          </p:nvSpPr>
          <p:spPr bwMode="auto">
            <a:xfrm>
              <a:off x="4452368" y="2269819"/>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Isosceles Triangle 154">
              <a:extLst>
                <a:ext uri="{FF2B5EF4-FFF2-40B4-BE49-F238E27FC236}">
                  <a16:creationId xmlns:a16="http://schemas.microsoft.com/office/drawing/2014/main" id="{07B168B0-27B4-4D0C-89D6-5F40C385ABB8}"/>
                </a:ext>
              </a:extLst>
            </p:cNvPr>
            <p:cNvSpPr/>
            <p:nvPr/>
          </p:nvSpPr>
          <p:spPr bwMode="auto">
            <a:xfrm>
              <a:off x="4473168" y="2275308"/>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Isosceles Triangle 156">
              <a:extLst>
                <a:ext uri="{FF2B5EF4-FFF2-40B4-BE49-F238E27FC236}">
                  <a16:creationId xmlns:a16="http://schemas.microsoft.com/office/drawing/2014/main" id="{2CEAA296-6D15-4C8B-AC3D-F876F8BA64A3}"/>
                </a:ext>
              </a:extLst>
            </p:cNvPr>
            <p:cNvSpPr/>
            <p:nvPr/>
          </p:nvSpPr>
          <p:spPr bwMode="auto">
            <a:xfrm>
              <a:off x="4579135" y="2320179"/>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Isosceles Triangle 158">
              <a:extLst>
                <a:ext uri="{FF2B5EF4-FFF2-40B4-BE49-F238E27FC236}">
                  <a16:creationId xmlns:a16="http://schemas.microsoft.com/office/drawing/2014/main" id="{70B19B0F-CB7E-43E8-A71F-A143E46D7BDC}"/>
                </a:ext>
              </a:extLst>
            </p:cNvPr>
            <p:cNvSpPr/>
            <p:nvPr/>
          </p:nvSpPr>
          <p:spPr bwMode="auto">
            <a:xfrm>
              <a:off x="4626032" y="2377119"/>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Isosceles Triangle 160">
              <a:extLst>
                <a:ext uri="{FF2B5EF4-FFF2-40B4-BE49-F238E27FC236}">
                  <a16:creationId xmlns:a16="http://schemas.microsoft.com/office/drawing/2014/main" id="{65CD62C8-89B6-4A91-A7A1-315C0FB681F7}"/>
                </a:ext>
              </a:extLst>
            </p:cNvPr>
            <p:cNvSpPr/>
            <p:nvPr/>
          </p:nvSpPr>
          <p:spPr bwMode="auto">
            <a:xfrm>
              <a:off x="4683782" y="2377118"/>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Isosceles Triangle 162">
              <a:extLst>
                <a:ext uri="{FF2B5EF4-FFF2-40B4-BE49-F238E27FC236}">
                  <a16:creationId xmlns:a16="http://schemas.microsoft.com/office/drawing/2014/main" id="{8A25C7E4-C3B2-44AE-AE5A-C1F6112E61CC}"/>
                </a:ext>
              </a:extLst>
            </p:cNvPr>
            <p:cNvSpPr/>
            <p:nvPr/>
          </p:nvSpPr>
          <p:spPr bwMode="auto">
            <a:xfrm>
              <a:off x="4837892" y="2393998"/>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Isosceles Triangle 164">
              <a:extLst>
                <a:ext uri="{FF2B5EF4-FFF2-40B4-BE49-F238E27FC236}">
                  <a16:creationId xmlns:a16="http://schemas.microsoft.com/office/drawing/2014/main" id="{B9A68D20-2FD9-4BF3-99F0-8DFBEAAA9A8A}"/>
                </a:ext>
              </a:extLst>
            </p:cNvPr>
            <p:cNvSpPr/>
            <p:nvPr/>
          </p:nvSpPr>
          <p:spPr bwMode="auto">
            <a:xfrm>
              <a:off x="4990042" y="2393998"/>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Isosceles Triangle 166">
              <a:extLst>
                <a:ext uri="{FF2B5EF4-FFF2-40B4-BE49-F238E27FC236}">
                  <a16:creationId xmlns:a16="http://schemas.microsoft.com/office/drawing/2014/main" id="{01CE4881-C6A7-410D-9A27-1DE6438A6D07}"/>
                </a:ext>
              </a:extLst>
            </p:cNvPr>
            <p:cNvSpPr/>
            <p:nvPr/>
          </p:nvSpPr>
          <p:spPr bwMode="auto">
            <a:xfrm>
              <a:off x="5053145" y="2393997"/>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Isosceles Triangle 168">
              <a:extLst>
                <a:ext uri="{FF2B5EF4-FFF2-40B4-BE49-F238E27FC236}">
                  <a16:creationId xmlns:a16="http://schemas.microsoft.com/office/drawing/2014/main" id="{A136FEC4-1164-49B6-8358-55297F3DE285}"/>
                </a:ext>
              </a:extLst>
            </p:cNvPr>
            <p:cNvSpPr/>
            <p:nvPr/>
          </p:nvSpPr>
          <p:spPr bwMode="auto">
            <a:xfrm>
              <a:off x="5067004" y="2436611"/>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Isosceles Triangle 170">
              <a:extLst>
                <a:ext uri="{FF2B5EF4-FFF2-40B4-BE49-F238E27FC236}">
                  <a16:creationId xmlns:a16="http://schemas.microsoft.com/office/drawing/2014/main" id="{C51F96C5-6336-426C-885B-798C2E327AA4}"/>
                </a:ext>
              </a:extLst>
            </p:cNvPr>
            <p:cNvSpPr/>
            <p:nvPr/>
          </p:nvSpPr>
          <p:spPr bwMode="auto">
            <a:xfrm>
              <a:off x="5075291" y="2464723"/>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Isosceles Triangle 172">
              <a:extLst>
                <a:ext uri="{FF2B5EF4-FFF2-40B4-BE49-F238E27FC236}">
                  <a16:creationId xmlns:a16="http://schemas.microsoft.com/office/drawing/2014/main" id="{BE32A323-D541-4642-ADA1-44CCCF8D67DB}"/>
                </a:ext>
              </a:extLst>
            </p:cNvPr>
            <p:cNvSpPr/>
            <p:nvPr/>
          </p:nvSpPr>
          <p:spPr bwMode="auto">
            <a:xfrm>
              <a:off x="5081815" y="2494828"/>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Isosceles Triangle 174">
              <a:extLst>
                <a:ext uri="{FF2B5EF4-FFF2-40B4-BE49-F238E27FC236}">
                  <a16:creationId xmlns:a16="http://schemas.microsoft.com/office/drawing/2014/main" id="{C38641FD-DB01-43AD-949C-FDFDC72D9313}"/>
                </a:ext>
              </a:extLst>
            </p:cNvPr>
            <p:cNvSpPr/>
            <p:nvPr/>
          </p:nvSpPr>
          <p:spPr bwMode="auto">
            <a:xfrm>
              <a:off x="5088007" y="2522940"/>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Isosceles Triangle 177">
              <a:extLst>
                <a:ext uri="{FF2B5EF4-FFF2-40B4-BE49-F238E27FC236}">
                  <a16:creationId xmlns:a16="http://schemas.microsoft.com/office/drawing/2014/main" id="{471D50A2-5F10-4535-8996-1D84E4AAC698}"/>
                </a:ext>
              </a:extLst>
            </p:cNvPr>
            <p:cNvSpPr/>
            <p:nvPr/>
          </p:nvSpPr>
          <p:spPr bwMode="auto">
            <a:xfrm>
              <a:off x="5095960" y="2548525"/>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Isosceles Triangle 176">
              <a:extLst>
                <a:ext uri="{FF2B5EF4-FFF2-40B4-BE49-F238E27FC236}">
                  <a16:creationId xmlns:a16="http://schemas.microsoft.com/office/drawing/2014/main" id="{0A68576D-11A0-4ECE-BB09-6FF418BB5B79}"/>
                </a:ext>
              </a:extLst>
            </p:cNvPr>
            <p:cNvSpPr/>
            <p:nvPr/>
          </p:nvSpPr>
          <p:spPr bwMode="auto">
            <a:xfrm>
              <a:off x="5110771" y="2612948"/>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Isosceles Triangle 179">
              <a:extLst>
                <a:ext uri="{FF2B5EF4-FFF2-40B4-BE49-F238E27FC236}">
                  <a16:creationId xmlns:a16="http://schemas.microsoft.com/office/drawing/2014/main" id="{4F52C47A-AD7B-4F9F-93A8-3A0AA68F70EE}"/>
                </a:ext>
              </a:extLst>
            </p:cNvPr>
            <p:cNvSpPr/>
            <p:nvPr/>
          </p:nvSpPr>
          <p:spPr bwMode="auto">
            <a:xfrm>
              <a:off x="5130822" y="2614533"/>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Isosceles Triangle 181">
              <a:extLst>
                <a:ext uri="{FF2B5EF4-FFF2-40B4-BE49-F238E27FC236}">
                  <a16:creationId xmlns:a16="http://schemas.microsoft.com/office/drawing/2014/main" id="{A34AFEF2-A72D-450D-98CA-94E715003775}"/>
                </a:ext>
              </a:extLst>
            </p:cNvPr>
            <p:cNvSpPr/>
            <p:nvPr/>
          </p:nvSpPr>
          <p:spPr bwMode="auto">
            <a:xfrm>
              <a:off x="5153586" y="2617913"/>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Isosceles Triangle 183">
              <a:extLst>
                <a:ext uri="{FF2B5EF4-FFF2-40B4-BE49-F238E27FC236}">
                  <a16:creationId xmlns:a16="http://schemas.microsoft.com/office/drawing/2014/main" id="{CC013477-6E93-4DBC-9A14-A9A1FD8C8AE3}"/>
                </a:ext>
              </a:extLst>
            </p:cNvPr>
            <p:cNvSpPr/>
            <p:nvPr/>
          </p:nvSpPr>
          <p:spPr bwMode="auto">
            <a:xfrm>
              <a:off x="5197435" y="2644205"/>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Isosceles Triangle 185">
              <a:extLst>
                <a:ext uri="{FF2B5EF4-FFF2-40B4-BE49-F238E27FC236}">
                  <a16:creationId xmlns:a16="http://schemas.microsoft.com/office/drawing/2014/main" id="{47F54C96-1C44-4DFE-8717-CF67175F8469}"/>
                </a:ext>
              </a:extLst>
            </p:cNvPr>
            <p:cNvSpPr/>
            <p:nvPr/>
          </p:nvSpPr>
          <p:spPr bwMode="auto">
            <a:xfrm>
              <a:off x="5238850" y="2644205"/>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Isosceles Triangle 187">
              <a:extLst>
                <a:ext uri="{FF2B5EF4-FFF2-40B4-BE49-F238E27FC236}">
                  <a16:creationId xmlns:a16="http://schemas.microsoft.com/office/drawing/2014/main" id="{ED56B5E7-97A0-46C9-901D-189FB685AFD4}"/>
                </a:ext>
              </a:extLst>
            </p:cNvPr>
            <p:cNvSpPr/>
            <p:nvPr/>
          </p:nvSpPr>
          <p:spPr bwMode="auto">
            <a:xfrm>
              <a:off x="5407236" y="2738310"/>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Isosceles Triangle 189">
              <a:extLst>
                <a:ext uri="{FF2B5EF4-FFF2-40B4-BE49-F238E27FC236}">
                  <a16:creationId xmlns:a16="http://schemas.microsoft.com/office/drawing/2014/main" id="{B88B7671-8EBE-4BB4-8AB0-836675F9F9E1}"/>
                </a:ext>
              </a:extLst>
            </p:cNvPr>
            <p:cNvSpPr/>
            <p:nvPr/>
          </p:nvSpPr>
          <p:spPr bwMode="auto">
            <a:xfrm>
              <a:off x="5591307" y="2773965"/>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56" name="Isosceles Triangle 19455">
              <a:extLst>
                <a:ext uri="{FF2B5EF4-FFF2-40B4-BE49-F238E27FC236}">
                  <a16:creationId xmlns:a16="http://schemas.microsoft.com/office/drawing/2014/main" id="{D92EE342-D1DF-45DC-896C-20EA1D1137FD}"/>
                </a:ext>
              </a:extLst>
            </p:cNvPr>
            <p:cNvSpPr/>
            <p:nvPr/>
          </p:nvSpPr>
          <p:spPr bwMode="auto">
            <a:xfrm>
              <a:off x="5662567" y="2775743"/>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57" name="Isosceles Triangle 19456">
              <a:extLst>
                <a:ext uri="{FF2B5EF4-FFF2-40B4-BE49-F238E27FC236}">
                  <a16:creationId xmlns:a16="http://schemas.microsoft.com/office/drawing/2014/main" id="{C1DC2B96-E00E-4B2F-B32C-96402826141A}"/>
                </a:ext>
              </a:extLst>
            </p:cNvPr>
            <p:cNvSpPr/>
            <p:nvPr/>
          </p:nvSpPr>
          <p:spPr bwMode="auto">
            <a:xfrm>
              <a:off x="5709871" y="2775139"/>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59" name="Isosceles Triangle 19458">
              <a:extLst>
                <a:ext uri="{FF2B5EF4-FFF2-40B4-BE49-F238E27FC236}">
                  <a16:creationId xmlns:a16="http://schemas.microsoft.com/office/drawing/2014/main" id="{B858F2FD-3900-43D0-92A2-8689208AD2F5}"/>
                </a:ext>
              </a:extLst>
            </p:cNvPr>
            <p:cNvSpPr/>
            <p:nvPr/>
          </p:nvSpPr>
          <p:spPr bwMode="auto">
            <a:xfrm>
              <a:off x="5768469" y="2772046"/>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60" name="Isosceles Triangle 19459">
              <a:extLst>
                <a:ext uri="{FF2B5EF4-FFF2-40B4-BE49-F238E27FC236}">
                  <a16:creationId xmlns:a16="http://schemas.microsoft.com/office/drawing/2014/main" id="{FDA98B89-6D8C-4B3E-B80B-90562EB442A3}"/>
                </a:ext>
              </a:extLst>
            </p:cNvPr>
            <p:cNvSpPr/>
            <p:nvPr/>
          </p:nvSpPr>
          <p:spPr bwMode="auto">
            <a:xfrm>
              <a:off x="5806795" y="2770980"/>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61" name="Isosceles Triangle 19460">
              <a:extLst>
                <a:ext uri="{FF2B5EF4-FFF2-40B4-BE49-F238E27FC236}">
                  <a16:creationId xmlns:a16="http://schemas.microsoft.com/office/drawing/2014/main" id="{87225416-4F89-4475-9F1C-AE6405887155}"/>
                </a:ext>
              </a:extLst>
            </p:cNvPr>
            <p:cNvSpPr/>
            <p:nvPr/>
          </p:nvSpPr>
          <p:spPr bwMode="auto">
            <a:xfrm>
              <a:off x="5812761" y="2792287"/>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 name="Isosceles Triangle 202">
              <a:extLst>
                <a:ext uri="{FF2B5EF4-FFF2-40B4-BE49-F238E27FC236}">
                  <a16:creationId xmlns:a16="http://schemas.microsoft.com/office/drawing/2014/main" id="{1D828F60-34EA-40C8-A6E7-7AD671967A94}"/>
                </a:ext>
              </a:extLst>
            </p:cNvPr>
            <p:cNvSpPr/>
            <p:nvPr/>
          </p:nvSpPr>
          <p:spPr bwMode="auto">
            <a:xfrm>
              <a:off x="5817536" y="2810874"/>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 name="Isosceles Triangle 203">
              <a:extLst>
                <a:ext uri="{FF2B5EF4-FFF2-40B4-BE49-F238E27FC236}">
                  <a16:creationId xmlns:a16="http://schemas.microsoft.com/office/drawing/2014/main" id="{A5D38BDE-58A6-46B0-B6D6-0D9A906E3019}"/>
                </a:ext>
              </a:extLst>
            </p:cNvPr>
            <p:cNvSpPr/>
            <p:nvPr/>
          </p:nvSpPr>
          <p:spPr bwMode="auto">
            <a:xfrm>
              <a:off x="5822311" y="2829461"/>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 name="Isosceles Triangle 204">
              <a:extLst>
                <a:ext uri="{FF2B5EF4-FFF2-40B4-BE49-F238E27FC236}">
                  <a16:creationId xmlns:a16="http://schemas.microsoft.com/office/drawing/2014/main" id="{E5B50831-68CA-4BF6-94E2-EAA08367CDE0}"/>
                </a:ext>
              </a:extLst>
            </p:cNvPr>
            <p:cNvSpPr/>
            <p:nvPr/>
          </p:nvSpPr>
          <p:spPr bwMode="auto">
            <a:xfrm>
              <a:off x="5827086" y="2848048"/>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Isosceles Triangle 205">
              <a:extLst>
                <a:ext uri="{FF2B5EF4-FFF2-40B4-BE49-F238E27FC236}">
                  <a16:creationId xmlns:a16="http://schemas.microsoft.com/office/drawing/2014/main" id="{7A5F178F-1F64-4C72-AF70-D6F1C3605360}"/>
                </a:ext>
              </a:extLst>
            </p:cNvPr>
            <p:cNvSpPr/>
            <p:nvPr/>
          </p:nvSpPr>
          <p:spPr bwMode="auto">
            <a:xfrm>
              <a:off x="5831861" y="2866635"/>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62" name="Isosceles Triangle 19461">
              <a:extLst>
                <a:ext uri="{FF2B5EF4-FFF2-40B4-BE49-F238E27FC236}">
                  <a16:creationId xmlns:a16="http://schemas.microsoft.com/office/drawing/2014/main" id="{E7932085-6D7B-4855-B3B8-A7F8E8DCB51F}"/>
                </a:ext>
              </a:extLst>
            </p:cNvPr>
            <p:cNvSpPr/>
            <p:nvPr/>
          </p:nvSpPr>
          <p:spPr bwMode="auto">
            <a:xfrm>
              <a:off x="5855576" y="2867762"/>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63" name="Isosceles Triangle 19462">
              <a:extLst>
                <a:ext uri="{FF2B5EF4-FFF2-40B4-BE49-F238E27FC236}">
                  <a16:creationId xmlns:a16="http://schemas.microsoft.com/office/drawing/2014/main" id="{53D7A5C8-FBFA-4406-996E-B188B57F3EB4}"/>
                </a:ext>
              </a:extLst>
            </p:cNvPr>
            <p:cNvSpPr/>
            <p:nvPr/>
          </p:nvSpPr>
          <p:spPr bwMode="auto">
            <a:xfrm>
              <a:off x="5877077" y="2867762"/>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64" name="Isosceles Triangle 19463">
              <a:extLst>
                <a:ext uri="{FF2B5EF4-FFF2-40B4-BE49-F238E27FC236}">
                  <a16:creationId xmlns:a16="http://schemas.microsoft.com/office/drawing/2014/main" id="{F1700863-42B4-4983-AC71-F42A63BB19C3}"/>
                </a:ext>
              </a:extLst>
            </p:cNvPr>
            <p:cNvSpPr/>
            <p:nvPr/>
          </p:nvSpPr>
          <p:spPr bwMode="auto">
            <a:xfrm>
              <a:off x="5960777" y="2867762"/>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65" name="Isosceles Triangle 19464">
              <a:extLst>
                <a:ext uri="{FF2B5EF4-FFF2-40B4-BE49-F238E27FC236}">
                  <a16:creationId xmlns:a16="http://schemas.microsoft.com/office/drawing/2014/main" id="{D4EFBD10-A924-46CB-ABBF-9CF34B20DE24}"/>
                </a:ext>
              </a:extLst>
            </p:cNvPr>
            <p:cNvSpPr/>
            <p:nvPr/>
          </p:nvSpPr>
          <p:spPr bwMode="auto">
            <a:xfrm>
              <a:off x="6362846" y="2863121"/>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66" name="Isosceles Triangle 19465">
              <a:extLst>
                <a:ext uri="{FF2B5EF4-FFF2-40B4-BE49-F238E27FC236}">
                  <a16:creationId xmlns:a16="http://schemas.microsoft.com/office/drawing/2014/main" id="{2426C881-876A-44E5-BAB0-5FFA7C284958}"/>
                </a:ext>
              </a:extLst>
            </p:cNvPr>
            <p:cNvSpPr/>
            <p:nvPr/>
          </p:nvSpPr>
          <p:spPr bwMode="auto">
            <a:xfrm>
              <a:off x="6460166" y="2863120"/>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67" name="Isosceles Triangle 19466">
              <a:extLst>
                <a:ext uri="{FF2B5EF4-FFF2-40B4-BE49-F238E27FC236}">
                  <a16:creationId xmlns:a16="http://schemas.microsoft.com/office/drawing/2014/main" id="{61BFDC07-1812-4F59-862D-BE7E0C7A70F1}"/>
                </a:ext>
              </a:extLst>
            </p:cNvPr>
            <p:cNvSpPr/>
            <p:nvPr/>
          </p:nvSpPr>
          <p:spPr bwMode="auto">
            <a:xfrm>
              <a:off x="6488294" y="2866106"/>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68" name="Isosceles Triangle 19467">
              <a:extLst>
                <a:ext uri="{FF2B5EF4-FFF2-40B4-BE49-F238E27FC236}">
                  <a16:creationId xmlns:a16="http://schemas.microsoft.com/office/drawing/2014/main" id="{AA3B25E4-2962-4116-8A0E-3E6BCF42723D}"/>
                </a:ext>
              </a:extLst>
            </p:cNvPr>
            <p:cNvSpPr/>
            <p:nvPr/>
          </p:nvSpPr>
          <p:spPr bwMode="auto">
            <a:xfrm>
              <a:off x="6507873" y="2865296"/>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69" name="Isosceles Triangle 19468">
              <a:extLst>
                <a:ext uri="{FF2B5EF4-FFF2-40B4-BE49-F238E27FC236}">
                  <a16:creationId xmlns:a16="http://schemas.microsoft.com/office/drawing/2014/main" id="{8FA320A1-59BE-4384-BFE3-B0F198D75A73}"/>
                </a:ext>
              </a:extLst>
            </p:cNvPr>
            <p:cNvSpPr/>
            <p:nvPr/>
          </p:nvSpPr>
          <p:spPr bwMode="auto">
            <a:xfrm>
              <a:off x="6514376" y="2916995"/>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70" name="Isosceles Triangle 19469">
              <a:extLst>
                <a:ext uri="{FF2B5EF4-FFF2-40B4-BE49-F238E27FC236}">
                  <a16:creationId xmlns:a16="http://schemas.microsoft.com/office/drawing/2014/main" id="{49EE803D-23FC-48E6-9E8A-B158A8109C02}"/>
                </a:ext>
              </a:extLst>
            </p:cNvPr>
            <p:cNvSpPr/>
            <p:nvPr/>
          </p:nvSpPr>
          <p:spPr bwMode="auto">
            <a:xfrm>
              <a:off x="6538992" y="2919358"/>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71" name="Isosceles Triangle 19470">
              <a:extLst>
                <a:ext uri="{FF2B5EF4-FFF2-40B4-BE49-F238E27FC236}">
                  <a16:creationId xmlns:a16="http://schemas.microsoft.com/office/drawing/2014/main" id="{FF9B5AA5-6B5D-4631-A11F-72F36C33766D}"/>
                </a:ext>
              </a:extLst>
            </p:cNvPr>
            <p:cNvSpPr/>
            <p:nvPr/>
          </p:nvSpPr>
          <p:spPr bwMode="auto">
            <a:xfrm>
              <a:off x="6621897" y="3099055"/>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72" name="Isosceles Triangle 19471">
              <a:extLst>
                <a:ext uri="{FF2B5EF4-FFF2-40B4-BE49-F238E27FC236}">
                  <a16:creationId xmlns:a16="http://schemas.microsoft.com/office/drawing/2014/main" id="{82AE73CE-3EF8-4C32-8E10-5290ABC79A9D}"/>
                </a:ext>
              </a:extLst>
            </p:cNvPr>
            <p:cNvSpPr/>
            <p:nvPr/>
          </p:nvSpPr>
          <p:spPr bwMode="auto">
            <a:xfrm>
              <a:off x="7009198" y="3101849"/>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73" name="Isosceles Triangle 19472">
              <a:extLst>
                <a:ext uri="{FF2B5EF4-FFF2-40B4-BE49-F238E27FC236}">
                  <a16:creationId xmlns:a16="http://schemas.microsoft.com/office/drawing/2014/main" id="{FA6F7DB1-6467-47DE-A4C1-D2B64F4AB37A}"/>
                </a:ext>
              </a:extLst>
            </p:cNvPr>
            <p:cNvSpPr/>
            <p:nvPr/>
          </p:nvSpPr>
          <p:spPr bwMode="auto">
            <a:xfrm>
              <a:off x="7183108" y="3182811"/>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74" name="Isosceles Triangle 19473">
              <a:extLst>
                <a:ext uri="{FF2B5EF4-FFF2-40B4-BE49-F238E27FC236}">
                  <a16:creationId xmlns:a16="http://schemas.microsoft.com/office/drawing/2014/main" id="{B6201B63-4847-4B74-94E1-7C01F93526E3}"/>
                </a:ext>
              </a:extLst>
            </p:cNvPr>
            <p:cNvSpPr/>
            <p:nvPr/>
          </p:nvSpPr>
          <p:spPr bwMode="auto">
            <a:xfrm>
              <a:off x="7220289" y="3292933"/>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75" name="Isosceles Triangle 19474">
              <a:extLst>
                <a:ext uri="{FF2B5EF4-FFF2-40B4-BE49-F238E27FC236}">
                  <a16:creationId xmlns:a16="http://schemas.microsoft.com/office/drawing/2014/main" id="{FC2541EA-F5E2-4103-AD22-F1B763E815FD}"/>
                </a:ext>
              </a:extLst>
            </p:cNvPr>
            <p:cNvSpPr/>
            <p:nvPr/>
          </p:nvSpPr>
          <p:spPr bwMode="auto">
            <a:xfrm>
              <a:off x="7291867" y="3295727"/>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76" name="Isosceles Triangle 19475">
              <a:extLst>
                <a:ext uri="{FF2B5EF4-FFF2-40B4-BE49-F238E27FC236}">
                  <a16:creationId xmlns:a16="http://schemas.microsoft.com/office/drawing/2014/main" id="{A7491D48-B86E-4428-9C08-3A94AA8DBB8B}"/>
                </a:ext>
              </a:extLst>
            </p:cNvPr>
            <p:cNvSpPr/>
            <p:nvPr/>
          </p:nvSpPr>
          <p:spPr bwMode="auto">
            <a:xfrm>
              <a:off x="7320730" y="3295727"/>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77" name="Isosceles Triangle 19476">
              <a:extLst>
                <a:ext uri="{FF2B5EF4-FFF2-40B4-BE49-F238E27FC236}">
                  <a16:creationId xmlns:a16="http://schemas.microsoft.com/office/drawing/2014/main" id="{A80B8DC6-1887-4C21-A160-EF709C356FA2}"/>
                </a:ext>
              </a:extLst>
            </p:cNvPr>
            <p:cNvSpPr/>
            <p:nvPr/>
          </p:nvSpPr>
          <p:spPr bwMode="auto">
            <a:xfrm>
              <a:off x="7557729" y="3292933"/>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78" name="Isosceles Triangle 19477">
              <a:extLst>
                <a:ext uri="{FF2B5EF4-FFF2-40B4-BE49-F238E27FC236}">
                  <a16:creationId xmlns:a16="http://schemas.microsoft.com/office/drawing/2014/main" id="{80E72E4C-FB7C-4415-993F-098D7477335A}"/>
                </a:ext>
              </a:extLst>
            </p:cNvPr>
            <p:cNvSpPr/>
            <p:nvPr/>
          </p:nvSpPr>
          <p:spPr bwMode="auto">
            <a:xfrm>
              <a:off x="7823591" y="3290964"/>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79" name="Isosceles Triangle 19478">
              <a:extLst>
                <a:ext uri="{FF2B5EF4-FFF2-40B4-BE49-F238E27FC236}">
                  <a16:creationId xmlns:a16="http://schemas.microsoft.com/office/drawing/2014/main" id="{BCC799C5-CBAD-4867-BC71-36D075AFD7A0}"/>
                </a:ext>
              </a:extLst>
            </p:cNvPr>
            <p:cNvSpPr/>
            <p:nvPr/>
          </p:nvSpPr>
          <p:spPr bwMode="auto">
            <a:xfrm>
              <a:off x="7862169" y="3291041"/>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3" name="Isosceles Triangle 242">
              <a:extLst>
                <a:ext uri="{FF2B5EF4-FFF2-40B4-BE49-F238E27FC236}">
                  <a16:creationId xmlns:a16="http://schemas.microsoft.com/office/drawing/2014/main" id="{7887B2A2-086E-44E4-AA8F-C56475C8AD42}"/>
                </a:ext>
              </a:extLst>
            </p:cNvPr>
            <p:cNvSpPr/>
            <p:nvPr/>
          </p:nvSpPr>
          <p:spPr bwMode="auto">
            <a:xfrm>
              <a:off x="7877741" y="3291041"/>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4" name="Isosceles Triangle 243">
              <a:extLst>
                <a:ext uri="{FF2B5EF4-FFF2-40B4-BE49-F238E27FC236}">
                  <a16:creationId xmlns:a16="http://schemas.microsoft.com/office/drawing/2014/main" id="{C0371C0B-95F5-45A5-A8F9-157F7F8398CE}"/>
                </a:ext>
              </a:extLst>
            </p:cNvPr>
            <p:cNvSpPr/>
            <p:nvPr/>
          </p:nvSpPr>
          <p:spPr bwMode="auto">
            <a:xfrm>
              <a:off x="7893313" y="3291041"/>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5" name="Isosceles Triangle 244">
              <a:extLst>
                <a:ext uri="{FF2B5EF4-FFF2-40B4-BE49-F238E27FC236}">
                  <a16:creationId xmlns:a16="http://schemas.microsoft.com/office/drawing/2014/main" id="{58D509D7-7499-4A56-9362-3638720E5C6B}"/>
                </a:ext>
              </a:extLst>
            </p:cNvPr>
            <p:cNvSpPr/>
            <p:nvPr/>
          </p:nvSpPr>
          <p:spPr bwMode="auto">
            <a:xfrm>
              <a:off x="7908885" y="3291041"/>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6" name="Isosceles Triangle 245">
              <a:extLst>
                <a:ext uri="{FF2B5EF4-FFF2-40B4-BE49-F238E27FC236}">
                  <a16:creationId xmlns:a16="http://schemas.microsoft.com/office/drawing/2014/main" id="{7ED6B5CE-22CE-4697-B8BB-412302603898}"/>
                </a:ext>
              </a:extLst>
            </p:cNvPr>
            <p:cNvSpPr/>
            <p:nvPr/>
          </p:nvSpPr>
          <p:spPr bwMode="auto">
            <a:xfrm>
              <a:off x="7924457" y="3291041"/>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7" name="Isosceles Triangle 246">
              <a:extLst>
                <a:ext uri="{FF2B5EF4-FFF2-40B4-BE49-F238E27FC236}">
                  <a16:creationId xmlns:a16="http://schemas.microsoft.com/office/drawing/2014/main" id="{2A496A6E-C8EF-488D-8AB4-86A65AC1867F}"/>
                </a:ext>
              </a:extLst>
            </p:cNvPr>
            <p:cNvSpPr/>
            <p:nvPr/>
          </p:nvSpPr>
          <p:spPr bwMode="auto">
            <a:xfrm>
              <a:off x="7987056" y="3291041"/>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80" name="Isosceles Triangle 19479">
              <a:extLst>
                <a:ext uri="{FF2B5EF4-FFF2-40B4-BE49-F238E27FC236}">
                  <a16:creationId xmlns:a16="http://schemas.microsoft.com/office/drawing/2014/main" id="{9962DBFB-141A-483F-9F65-048AA0871EE9}"/>
                </a:ext>
              </a:extLst>
            </p:cNvPr>
            <p:cNvSpPr/>
            <p:nvPr/>
          </p:nvSpPr>
          <p:spPr bwMode="auto">
            <a:xfrm>
              <a:off x="8010087" y="3291041"/>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81" name="Isosceles Triangle 19480">
              <a:extLst>
                <a:ext uri="{FF2B5EF4-FFF2-40B4-BE49-F238E27FC236}">
                  <a16:creationId xmlns:a16="http://schemas.microsoft.com/office/drawing/2014/main" id="{BE9129EE-9C20-4176-8A54-3C834A818404}"/>
                </a:ext>
              </a:extLst>
            </p:cNvPr>
            <p:cNvSpPr/>
            <p:nvPr/>
          </p:nvSpPr>
          <p:spPr bwMode="auto">
            <a:xfrm>
              <a:off x="8218190" y="3288024"/>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82" name="Isosceles Triangle 19481">
              <a:extLst>
                <a:ext uri="{FF2B5EF4-FFF2-40B4-BE49-F238E27FC236}">
                  <a16:creationId xmlns:a16="http://schemas.microsoft.com/office/drawing/2014/main" id="{28644675-29DD-4736-9D8D-8FC3B8984EEE}"/>
                </a:ext>
              </a:extLst>
            </p:cNvPr>
            <p:cNvSpPr/>
            <p:nvPr/>
          </p:nvSpPr>
          <p:spPr bwMode="auto">
            <a:xfrm>
              <a:off x="8593289" y="3293675"/>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83" name="Isosceles Triangle 19482">
              <a:extLst>
                <a:ext uri="{FF2B5EF4-FFF2-40B4-BE49-F238E27FC236}">
                  <a16:creationId xmlns:a16="http://schemas.microsoft.com/office/drawing/2014/main" id="{C0DEE352-4F39-48ED-99C5-255D9DE7993B}"/>
                </a:ext>
              </a:extLst>
            </p:cNvPr>
            <p:cNvSpPr/>
            <p:nvPr/>
          </p:nvSpPr>
          <p:spPr bwMode="auto">
            <a:xfrm>
              <a:off x="8621937" y="3293675"/>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84" name="Isosceles Triangle 19483">
              <a:extLst>
                <a:ext uri="{FF2B5EF4-FFF2-40B4-BE49-F238E27FC236}">
                  <a16:creationId xmlns:a16="http://schemas.microsoft.com/office/drawing/2014/main" id="{3784305C-DE30-40A6-9D91-0B264AB4670E}"/>
                </a:ext>
              </a:extLst>
            </p:cNvPr>
            <p:cNvSpPr/>
            <p:nvPr/>
          </p:nvSpPr>
          <p:spPr bwMode="auto">
            <a:xfrm>
              <a:off x="8686765" y="3293675"/>
              <a:ext cx="85630" cy="73819"/>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85" name="Oval 19484">
              <a:extLst>
                <a:ext uri="{FF2B5EF4-FFF2-40B4-BE49-F238E27FC236}">
                  <a16:creationId xmlns:a16="http://schemas.microsoft.com/office/drawing/2014/main" id="{6BE25568-EB9E-4F94-8172-44A4AACE9F38}"/>
                </a:ext>
              </a:extLst>
            </p:cNvPr>
            <p:cNvSpPr/>
            <p:nvPr/>
          </p:nvSpPr>
          <p:spPr bwMode="auto">
            <a:xfrm>
              <a:off x="1614518" y="1310001"/>
              <a:ext cx="85630" cy="8563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86" name="Oval 19485">
              <a:extLst>
                <a:ext uri="{FF2B5EF4-FFF2-40B4-BE49-F238E27FC236}">
                  <a16:creationId xmlns:a16="http://schemas.microsoft.com/office/drawing/2014/main" id="{76CDCDF4-6354-4ACD-9852-B30456A0DCB2}"/>
                </a:ext>
              </a:extLst>
            </p:cNvPr>
            <p:cNvSpPr/>
            <p:nvPr/>
          </p:nvSpPr>
          <p:spPr bwMode="auto">
            <a:xfrm>
              <a:off x="1684647" y="1312699"/>
              <a:ext cx="85630" cy="8563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87" name="Oval 19486">
              <a:extLst>
                <a:ext uri="{FF2B5EF4-FFF2-40B4-BE49-F238E27FC236}">
                  <a16:creationId xmlns:a16="http://schemas.microsoft.com/office/drawing/2014/main" id="{B2B806D8-6DE4-48D8-BBF5-C0B527373383}"/>
                </a:ext>
              </a:extLst>
            </p:cNvPr>
            <p:cNvSpPr/>
            <p:nvPr/>
          </p:nvSpPr>
          <p:spPr bwMode="auto">
            <a:xfrm>
              <a:off x="2102627" y="1443159"/>
              <a:ext cx="85630" cy="8563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88" name="Oval 19487">
              <a:extLst>
                <a:ext uri="{FF2B5EF4-FFF2-40B4-BE49-F238E27FC236}">
                  <a16:creationId xmlns:a16="http://schemas.microsoft.com/office/drawing/2014/main" id="{191CDA34-7A7B-4474-9034-8D5165948C16}"/>
                </a:ext>
              </a:extLst>
            </p:cNvPr>
            <p:cNvSpPr/>
            <p:nvPr/>
          </p:nvSpPr>
          <p:spPr bwMode="auto">
            <a:xfrm>
              <a:off x="2324594" y="1724446"/>
              <a:ext cx="85630" cy="8563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89" name="Oval 19488">
              <a:extLst>
                <a:ext uri="{FF2B5EF4-FFF2-40B4-BE49-F238E27FC236}">
                  <a16:creationId xmlns:a16="http://schemas.microsoft.com/office/drawing/2014/main" id="{0D4304B9-CC20-4069-B4BF-908AFAD0BE3A}"/>
                </a:ext>
              </a:extLst>
            </p:cNvPr>
            <p:cNvSpPr/>
            <p:nvPr/>
          </p:nvSpPr>
          <p:spPr bwMode="auto">
            <a:xfrm>
              <a:off x="2329083" y="1807400"/>
              <a:ext cx="85630" cy="8563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9" name="Oval 268">
              <a:extLst>
                <a:ext uri="{FF2B5EF4-FFF2-40B4-BE49-F238E27FC236}">
                  <a16:creationId xmlns:a16="http://schemas.microsoft.com/office/drawing/2014/main" id="{77FA09FA-FDB2-42EA-887B-DFF5E73F1AFE}"/>
                </a:ext>
              </a:extLst>
            </p:cNvPr>
            <p:cNvSpPr/>
            <p:nvPr/>
          </p:nvSpPr>
          <p:spPr bwMode="auto">
            <a:xfrm>
              <a:off x="2997854" y="2141092"/>
              <a:ext cx="85630" cy="8563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91" name="Oval 19490">
              <a:extLst>
                <a:ext uri="{FF2B5EF4-FFF2-40B4-BE49-F238E27FC236}">
                  <a16:creationId xmlns:a16="http://schemas.microsoft.com/office/drawing/2014/main" id="{8F91F399-6EDD-49F2-A86C-75F1D79D9859}"/>
                </a:ext>
              </a:extLst>
            </p:cNvPr>
            <p:cNvSpPr/>
            <p:nvPr/>
          </p:nvSpPr>
          <p:spPr bwMode="auto">
            <a:xfrm>
              <a:off x="3025452" y="2216662"/>
              <a:ext cx="85630" cy="8563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92" name="Oval 19491">
              <a:extLst>
                <a:ext uri="{FF2B5EF4-FFF2-40B4-BE49-F238E27FC236}">
                  <a16:creationId xmlns:a16="http://schemas.microsoft.com/office/drawing/2014/main" id="{20E41000-7E77-4277-835D-1B984263BA96}"/>
                </a:ext>
              </a:extLst>
            </p:cNvPr>
            <p:cNvSpPr/>
            <p:nvPr/>
          </p:nvSpPr>
          <p:spPr bwMode="auto">
            <a:xfrm>
              <a:off x="3040669" y="2414027"/>
              <a:ext cx="85630" cy="8563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93" name="Oval 19492">
              <a:extLst>
                <a:ext uri="{FF2B5EF4-FFF2-40B4-BE49-F238E27FC236}">
                  <a16:creationId xmlns:a16="http://schemas.microsoft.com/office/drawing/2014/main" id="{82D8392A-953A-4A2D-BB0B-B8795C87399F}"/>
                </a:ext>
              </a:extLst>
            </p:cNvPr>
            <p:cNvSpPr/>
            <p:nvPr/>
          </p:nvSpPr>
          <p:spPr bwMode="auto">
            <a:xfrm>
              <a:off x="3444767" y="2625104"/>
              <a:ext cx="85630" cy="8563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94" name="Oval 19493">
              <a:extLst>
                <a:ext uri="{FF2B5EF4-FFF2-40B4-BE49-F238E27FC236}">
                  <a16:creationId xmlns:a16="http://schemas.microsoft.com/office/drawing/2014/main" id="{DC04F12C-13D5-4572-AF57-75A3F06714E7}"/>
                </a:ext>
              </a:extLst>
            </p:cNvPr>
            <p:cNvSpPr/>
            <p:nvPr/>
          </p:nvSpPr>
          <p:spPr bwMode="auto">
            <a:xfrm>
              <a:off x="3901961" y="3122893"/>
              <a:ext cx="85630" cy="8563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95" name="Oval 19494">
              <a:extLst>
                <a:ext uri="{FF2B5EF4-FFF2-40B4-BE49-F238E27FC236}">
                  <a16:creationId xmlns:a16="http://schemas.microsoft.com/office/drawing/2014/main" id="{9C7B893F-9676-4E8C-A604-A280B05EF153}"/>
                </a:ext>
              </a:extLst>
            </p:cNvPr>
            <p:cNvSpPr/>
            <p:nvPr/>
          </p:nvSpPr>
          <p:spPr bwMode="auto">
            <a:xfrm>
              <a:off x="4081792" y="3122893"/>
              <a:ext cx="85630" cy="8563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96" name="Oval 19495">
              <a:extLst>
                <a:ext uri="{FF2B5EF4-FFF2-40B4-BE49-F238E27FC236}">
                  <a16:creationId xmlns:a16="http://schemas.microsoft.com/office/drawing/2014/main" id="{301C3D4A-7B03-4DC4-BFF4-F6C7D4A5B000}"/>
                </a:ext>
              </a:extLst>
            </p:cNvPr>
            <p:cNvSpPr/>
            <p:nvPr/>
          </p:nvSpPr>
          <p:spPr bwMode="auto">
            <a:xfrm>
              <a:off x="4232627" y="3122893"/>
              <a:ext cx="85630" cy="8563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97" name="Oval 19496">
              <a:extLst>
                <a:ext uri="{FF2B5EF4-FFF2-40B4-BE49-F238E27FC236}">
                  <a16:creationId xmlns:a16="http://schemas.microsoft.com/office/drawing/2014/main" id="{D8148AF3-C756-4065-A9EE-8FD827372D93}"/>
                </a:ext>
              </a:extLst>
            </p:cNvPr>
            <p:cNvSpPr/>
            <p:nvPr/>
          </p:nvSpPr>
          <p:spPr bwMode="auto">
            <a:xfrm>
              <a:off x="4361834" y="3223798"/>
              <a:ext cx="85630" cy="8563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98" name="Oval 19497">
              <a:extLst>
                <a:ext uri="{FF2B5EF4-FFF2-40B4-BE49-F238E27FC236}">
                  <a16:creationId xmlns:a16="http://schemas.microsoft.com/office/drawing/2014/main" id="{6B8B6758-234B-4B8C-A56A-32C2F47D568C}"/>
                </a:ext>
              </a:extLst>
            </p:cNvPr>
            <p:cNvSpPr/>
            <p:nvPr/>
          </p:nvSpPr>
          <p:spPr bwMode="auto">
            <a:xfrm>
              <a:off x="4368410" y="3230596"/>
              <a:ext cx="85630" cy="8563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99" name="Oval 19498">
              <a:extLst>
                <a:ext uri="{FF2B5EF4-FFF2-40B4-BE49-F238E27FC236}">
                  <a16:creationId xmlns:a16="http://schemas.microsoft.com/office/drawing/2014/main" id="{34EB65AD-9AD6-48E1-B04E-6435AEC3A447}"/>
                </a:ext>
              </a:extLst>
            </p:cNvPr>
            <p:cNvSpPr/>
            <p:nvPr/>
          </p:nvSpPr>
          <p:spPr bwMode="auto">
            <a:xfrm>
              <a:off x="4404649" y="3337008"/>
              <a:ext cx="85630" cy="8563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00" name="Oval 19499">
              <a:extLst>
                <a:ext uri="{FF2B5EF4-FFF2-40B4-BE49-F238E27FC236}">
                  <a16:creationId xmlns:a16="http://schemas.microsoft.com/office/drawing/2014/main" id="{46435D69-F60B-4401-99FC-42E337E2DEBB}"/>
                </a:ext>
              </a:extLst>
            </p:cNvPr>
            <p:cNvSpPr/>
            <p:nvPr/>
          </p:nvSpPr>
          <p:spPr bwMode="auto">
            <a:xfrm>
              <a:off x="4424986" y="3407733"/>
              <a:ext cx="85630" cy="8563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01" name="Oval 19500">
              <a:extLst>
                <a:ext uri="{FF2B5EF4-FFF2-40B4-BE49-F238E27FC236}">
                  <a16:creationId xmlns:a16="http://schemas.microsoft.com/office/drawing/2014/main" id="{5061F09B-11C9-4832-88C1-E18E82070A41}"/>
                </a:ext>
              </a:extLst>
            </p:cNvPr>
            <p:cNvSpPr/>
            <p:nvPr/>
          </p:nvSpPr>
          <p:spPr bwMode="auto">
            <a:xfrm>
              <a:off x="4430598" y="3444924"/>
              <a:ext cx="85630" cy="8563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02" name="Oval 19501">
              <a:extLst>
                <a:ext uri="{FF2B5EF4-FFF2-40B4-BE49-F238E27FC236}">
                  <a16:creationId xmlns:a16="http://schemas.microsoft.com/office/drawing/2014/main" id="{34A69C3E-AD36-4EF5-8073-78F2329CBEB6}"/>
                </a:ext>
              </a:extLst>
            </p:cNvPr>
            <p:cNvSpPr/>
            <p:nvPr/>
          </p:nvSpPr>
          <p:spPr bwMode="auto">
            <a:xfrm>
              <a:off x="3597167" y="2777504"/>
              <a:ext cx="85630" cy="8563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4" name="Oval 293">
              <a:extLst>
                <a:ext uri="{FF2B5EF4-FFF2-40B4-BE49-F238E27FC236}">
                  <a16:creationId xmlns:a16="http://schemas.microsoft.com/office/drawing/2014/main" id="{7C11824A-43C3-4BBE-A4D7-FCAD30DE7AC3}"/>
                </a:ext>
              </a:extLst>
            </p:cNvPr>
            <p:cNvSpPr/>
            <p:nvPr/>
          </p:nvSpPr>
          <p:spPr bwMode="auto">
            <a:xfrm>
              <a:off x="4469075" y="3453808"/>
              <a:ext cx="85630" cy="8563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03" name="Oval 19502">
              <a:extLst>
                <a:ext uri="{FF2B5EF4-FFF2-40B4-BE49-F238E27FC236}">
                  <a16:creationId xmlns:a16="http://schemas.microsoft.com/office/drawing/2014/main" id="{04B335B8-6A98-4588-A4BF-FC80BDD61C34}"/>
                </a:ext>
              </a:extLst>
            </p:cNvPr>
            <p:cNvSpPr/>
            <p:nvPr/>
          </p:nvSpPr>
          <p:spPr bwMode="auto">
            <a:xfrm>
              <a:off x="4542289" y="3496623"/>
              <a:ext cx="85630" cy="8563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04" name="Oval 19503">
              <a:extLst>
                <a:ext uri="{FF2B5EF4-FFF2-40B4-BE49-F238E27FC236}">
                  <a16:creationId xmlns:a16="http://schemas.microsoft.com/office/drawing/2014/main" id="{82164195-5C11-457E-B1B4-08E310C395C0}"/>
                </a:ext>
              </a:extLst>
            </p:cNvPr>
            <p:cNvSpPr/>
            <p:nvPr/>
          </p:nvSpPr>
          <p:spPr bwMode="auto">
            <a:xfrm>
              <a:off x="4844542" y="3542694"/>
              <a:ext cx="85630" cy="8563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05" name="Oval 19504">
              <a:extLst>
                <a:ext uri="{FF2B5EF4-FFF2-40B4-BE49-F238E27FC236}">
                  <a16:creationId xmlns:a16="http://schemas.microsoft.com/office/drawing/2014/main" id="{AAB2D88B-BF7E-433C-9F25-82AE7EB43F06}"/>
                </a:ext>
              </a:extLst>
            </p:cNvPr>
            <p:cNvSpPr/>
            <p:nvPr/>
          </p:nvSpPr>
          <p:spPr bwMode="auto">
            <a:xfrm>
              <a:off x="4986096" y="3539438"/>
              <a:ext cx="85630" cy="8563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06" name="Oval 19505">
              <a:extLst>
                <a:ext uri="{FF2B5EF4-FFF2-40B4-BE49-F238E27FC236}">
                  <a16:creationId xmlns:a16="http://schemas.microsoft.com/office/drawing/2014/main" id="{9C0DBAD8-A219-432A-A4CA-E817A34CE22D}"/>
                </a:ext>
              </a:extLst>
            </p:cNvPr>
            <p:cNvSpPr/>
            <p:nvPr/>
          </p:nvSpPr>
          <p:spPr bwMode="auto">
            <a:xfrm>
              <a:off x="5023585" y="3539438"/>
              <a:ext cx="85630" cy="8563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07" name="Oval 19506">
              <a:extLst>
                <a:ext uri="{FF2B5EF4-FFF2-40B4-BE49-F238E27FC236}">
                  <a16:creationId xmlns:a16="http://schemas.microsoft.com/office/drawing/2014/main" id="{07BC7FDE-C1BA-4325-840B-D362AB867FE7}"/>
                </a:ext>
              </a:extLst>
            </p:cNvPr>
            <p:cNvSpPr/>
            <p:nvPr/>
          </p:nvSpPr>
          <p:spPr bwMode="auto">
            <a:xfrm>
              <a:off x="5052030" y="3539438"/>
              <a:ext cx="85630" cy="8563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08" name="Oval 19507">
              <a:extLst>
                <a:ext uri="{FF2B5EF4-FFF2-40B4-BE49-F238E27FC236}">
                  <a16:creationId xmlns:a16="http://schemas.microsoft.com/office/drawing/2014/main" id="{C2047ABF-96FB-4A2D-8100-31626684A629}"/>
                </a:ext>
              </a:extLst>
            </p:cNvPr>
            <p:cNvSpPr/>
            <p:nvPr/>
          </p:nvSpPr>
          <p:spPr bwMode="auto">
            <a:xfrm>
              <a:off x="5062387" y="3601404"/>
              <a:ext cx="85630" cy="8563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09" name="Oval 19508">
              <a:extLst>
                <a:ext uri="{FF2B5EF4-FFF2-40B4-BE49-F238E27FC236}">
                  <a16:creationId xmlns:a16="http://schemas.microsoft.com/office/drawing/2014/main" id="{8D1C9557-D32E-4828-97A6-BDF1D2C15747}"/>
                </a:ext>
              </a:extLst>
            </p:cNvPr>
            <p:cNvSpPr/>
            <p:nvPr/>
          </p:nvSpPr>
          <p:spPr bwMode="auto">
            <a:xfrm>
              <a:off x="5118311" y="3601404"/>
              <a:ext cx="85630" cy="8563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10" name="Oval 19509">
              <a:extLst>
                <a:ext uri="{FF2B5EF4-FFF2-40B4-BE49-F238E27FC236}">
                  <a16:creationId xmlns:a16="http://schemas.microsoft.com/office/drawing/2014/main" id="{ADFCD0DD-5100-420A-A3F0-9259BB5167FD}"/>
                </a:ext>
              </a:extLst>
            </p:cNvPr>
            <p:cNvSpPr/>
            <p:nvPr/>
          </p:nvSpPr>
          <p:spPr bwMode="auto">
            <a:xfrm>
              <a:off x="5133074" y="3602279"/>
              <a:ext cx="85630" cy="8563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11" name="Oval 19510">
              <a:extLst>
                <a:ext uri="{FF2B5EF4-FFF2-40B4-BE49-F238E27FC236}">
                  <a16:creationId xmlns:a16="http://schemas.microsoft.com/office/drawing/2014/main" id="{4AC1132E-3659-4B67-B9DF-7514C18E7D8F}"/>
                </a:ext>
              </a:extLst>
            </p:cNvPr>
            <p:cNvSpPr/>
            <p:nvPr/>
          </p:nvSpPr>
          <p:spPr bwMode="auto">
            <a:xfrm>
              <a:off x="5763980" y="3596317"/>
              <a:ext cx="85630" cy="8563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12" name="Oval 19511">
              <a:extLst>
                <a:ext uri="{FF2B5EF4-FFF2-40B4-BE49-F238E27FC236}">
                  <a16:creationId xmlns:a16="http://schemas.microsoft.com/office/drawing/2014/main" id="{D2BF4303-65A1-454B-AE67-C07622546026}"/>
                </a:ext>
              </a:extLst>
            </p:cNvPr>
            <p:cNvSpPr/>
            <p:nvPr/>
          </p:nvSpPr>
          <p:spPr bwMode="auto">
            <a:xfrm>
              <a:off x="5834991" y="3595303"/>
              <a:ext cx="85630" cy="8563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v</a:t>
              </a:r>
            </a:p>
          </p:txBody>
        </p:sp>
        <p:sp>
          <p:nvSpPr>
            <p:cNvPr id="19513" name="Oval 19512">
              <a:extLst>
                <a:ext uri="{FF2B5EF4-FFF2-40B4-BE49-F238E27FC236}">
                  <a16:creationId xmlns:a16="http://schemas.microsoft.com/office/drawing/2014/main" id="{50B46643-DEE5-437E-9057-9C3F9A9CBD1C}"/>
                </a:ext>
              </a:extLst>
            </p:cNvPr>
            <p:cNvSpPr/>
            <p:nvPr/>
          </p:nvSpPr>
          <p:spPr bwMode="auto">
            <a:xfrm>
              <a:off x="5860351" y="3595303"/>
              <a:ext cx="85630" cy="8563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14" name="Oval 19513">
              <a:extLst>
                <a:ext uri="{FF2B5EF4-FFF2-40B4-BE49-F238E27FC236}">
                  <a16:creationId xmlns:a16="http://schemas.microsoft.com/office/drawing/2014/main" id="{D553C3D8-531D-4782-8B32-D0460B3B5C3D}"/>
                </a:ext>
              </a:extLst>
            </p:cNvPr>
            <p:cNvSpPr/>
            <p:nvPr/>
          </p:nvSpPr>
          <p:spPr bwMode="auto">
            <a:xfrm>
              <a:off x="5945981" y="3761570"/>
              <a:ext cx="85630" cy="8563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15" name="Oval 19514">
              <a:extLst>
                <a:ext uri="{FF2B5EF4-FFF2-40B4-BE49-F238E27FC236}">
                  <a16:creationId xmlns:a16="http://schemas.microsoft.com/office/drawing/2014/main" id="{CFA15ABE-E836-43B1-A37B-BE4FAC7B6E32}"/>
                </a:ext>
              </a:extLst>
            </p:cNvPr>
            <p:cNvSpPr/>
            <p:nvPr/>
          </p:nvSpPr>
          <p:spPr bwMode="auto">
            <a:xfrm>
              <a:off x="6470392" y="3772863"/>
              <a:ext cx="85630" cy="8563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 name="Oval 320">
              <a:extLst>
                <a:ext uri="{FF2B5EF4-FFF2-40B4-BE49-F238E27FC236}">
                  <a16:creationId xmlns:a16="http://schemas.microsoft.com/office/drawing/2014/main" id="{2A77DA40-0B86-4BF2-A157-1DB0830E49A5}"/>
                </a:ext>
              </a:extLst>
            </p:cNvPr>
            <p:cNvSpPr/>
            <p:nvPr/>
          </p:nvSpPr>
          <p:spPr bwMode="auto">
            <a:xfrm>
              <a:off x="6074761" y="3768748"/>
              <a:ext cx="85630" cy="8563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16" name="Oval 19515">
              <a:extLst>
                <a:ext uri="{FF2B5EF4-FFF2-40B4-BE49-F238E27FC236}">
                  <a16:creationId xmlns:a16="http://schemas.microsoft.com/office/drawing/2014/main" id="{DDD1FD12-9E82-46E6-A2B6-A60B593B7952}"/>
                </a:ext>
              </a:extLst>
            </p:cNvPr>
            <p:cNvSpPr/>
            <p:nvPr/>
          </p:nvSpPr>
          <p:spPr bwMode="auto">
            <a:xfrm>
              <a:off x="6160391" y="3768748"/>
              <a:ext cx="85630" cy="8563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17" name="Oval 19516">
              <a:extLst>
                <a:ext uri="{FF2B5EF4-FFF2-40B4-BE49-F238E27FC236}">
                  <a16:creationId xmlns:a16="http://schemas.microsoft.com/office/drawing/2014/main" id="{BF7065DF-E8F6-4FD1-A74F-B2A84B17858D}"/>
                </a:ext>
              </a:extLst>
            </p:cNvPr>
            <p:cNvSpPr/>
            <p:nvPr/>
          </p:nvSpPr>
          <p:spPr bwMode="auto">
            <a:xfrm>
              <a:off x="6482194" y="3770936"/>
              <a:ext cx="85630" cy="8563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18" name="Oval 19517">
              <a:extLst>
                <a:ext uri="{FF2B5EF4-FFF2-40B4-BE49-F238E27FC236}">
                  <a16:creationId xmlns:a16="http://schemas.microsoft.com/office/drawing/2014/main" id="{F3E5BECE-5E38-48F3-B474-7C0D9C48A3DB}"/>
                </a:ext>
              </a:extLst>
            </p:cNvPr>
            <p:cNvSpPr/>
            <p:nvPr/>
          </p:nvSpPr>
          <p:spPr bwMode="auto">
            <a:xfrm>
              <a:off x="6535353" y="3768748"/>
              <a:ext cx="85630" cy="8563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19" name="Oval 19518">
              <a:extLst>
                <a:ext uri="{FF2B5EF4-FFF2-40B4-BE49-F238E27FC236}">
                  <a16:creationId xmlns:a16="http://schemas.microsoft.com/office/drawing/2014/main" id="{0710C866-A7A9-4F12-95B3-8F0FB542D99C}"/>
                </a:ext>
              </a:extLst>
            </p:cNvPr>
            <p:cNvSpPr/>
            <p:nvPr/>
          </p:nvSpPr>
          <p:spPr bwMode="auto">
            <a:xfrm>
              <a:off x="6664712" y="4095300"/>
              <a:ext cx="85630" cy="8563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Oval 191">
              <a:extLst>
                <a:ext uri="{FF2B5EF4-FFF2-40B4-BE49-F238E27FC236}">
                  <a16:creationId xmlns:a16="http://schemas.microsoft.com/office/drawing/2014/main" id="{08F856A0-329A-4823-9506-3BD15FCBDEAD}"/>
                </a:ext>
              </a:extLst>
            </p:cNvPr>
            <p:cNvSpPr/>
            <p:nvPr/>
          </p:nvSpPr>
          <p:spPr bwMode="auto">
            <a:xfrm>
              <a:off x="7249052" y="4095300"/>
              <a:ext cx="85630" cy="8563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Oval 193">
              <a:extLst>
                <a:ext uri="{FF2B5EF4-FFF2-40B4-BE49-F238E27FC236}">
                  <a16:creationId xmlns:a16="http://schemas.microsoft.com/office/drawing/2014/main" id="{6CFF01E4-ED82-492C-BE1C-53DF66EA950A}"/>
                </a:ext>
              </a:extLst>
            </p:cNvPr>
            <p:cNvSpPr/>
            <p:nvPr/>
          </p:nvSpPr>
          <p:spPr bwMode="auto">
            <a:xfrm>
              <a:off x="7889013" y="4095300"/>
              <a:ext cx="85630" cy="8563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6" name="Oval 195">
              <a:extLst>
                <a:ext uri="{FF2B5EF4-FFF2-40B4-BE49-F238E27FC236}">
                  <a16:creationId xmlns:a16="http://schemas.microsoft.com/office/drawing/2014/main" id="{26660D54-C699-4D56-8054-C404BE3DD3E3}"/>
                </a:ext>
              </a:extLst>
            </p:cNvPr>
            <p:cNvSpPr/>
            <p:nvPr/>
          </p:nvSpPr>
          <p:spPr bwMode="auto">
            <a:xfrm>
              <a:off x="7908885" y="4095300"/>
              <a:ext cx="85630" cy="8563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Oval 197">
              <a:extLst>
                <a:ext uri="{FF2B5EF4-FFF2-40B4-BE49-F238E27FC236}">
                  <a16:creationId xmlns:a16="http://schemas.microsoft.com/office/drawing/2014/main" id="{8ECFC201-8C51-4D1B-938A-D8881A6E4024}"/>
                </a:ext>
              </a:extLst>
            </p:cNvPr>
            <p:cNvSpPr/>
            <p:nvPr/>
          </p:nvSpPr>
          <p:spPr bwMode="auto">
            <a:xfrm>
              <a:off x="7960862" y="4096256"/>
              <a:ext cx="85630" cy="8563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0" name="Oval 199">
              <a:extLst>
                <a:ext uri="{FF2B5EF4-FFF2-40B4-BE49-F238E27FC236}">
                  <a16:creationId xmlns:a16="http://schemas.microsoft.com/office/drawing/2014/main" id="{EF191D1C-57E3-4477-B230-557861064DA0}"/>
                </a:ext>
              </a:extLst>
            </p:cNvPr>
            <p:cNvSpPr/>
            <p:nvPr/>
          </p:nvSpPr>
          <p:spPr bwMode="auto">
            <a:xfrm>
              <a:off x="8590101" y="4093021"/>
              <a:ext cx="85630" cy="8563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332415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altLang="en-US" dirty="0"/>
              <a:t>PRIMA: Safety</a:t>
            </a:r>
          </a:p>
        </p:txBody>
      </p:sp>
      <p:grpSp>
        <p:nvGrpSpPr>
          <p:cNvPr id="19" name="Group 7">
            <a:extLst>
              <a:ext uri="{FF2B5EF4-FFF2-40B4-BE49-F238E27FC236}">
                <a16:creationId xmlns:a16="http://schemas.microsoft.com/office/drawing/2014/main" id="{1C71F672-C732-4354-B0A8-68B6F59E7D09}"/>
              </a:ext>
            </a:extLst>
          </p:cNvPr>
          <p:cNvGrpSpPr>
            <a:grpSpLocks/>
          </p:cNvGrpSpPr>
          <p:nvPr/>
        </p:nvGrpSpPr>
        <p:grpSpPr bwMode="auto">
          <a:xfrm>
            <a:off x="9389569" y="6216652"/>
            <a:ext cx="2488502" cy="447822"/>
            <a:chOff x="9527309" y="3551529"/>
            <a:chExt cx="2488502" cy="448324"/>
          </a:xfrm>
        </p:grpSpPr>
        <p:pic>
          <p:nvPicPr>
            <p:cNvPr id="20" name="Picture 9">
              <a:extLst>
                <a:ext uri="{FF2B5EF4-FFF2-40B4-BE49-F238E27FC236}">
                  <a16:creationId xmlns:a16="http://schemas.microsoft.com/office/drawing/2014/main" id="{AAC37539-5F68-4ED9-8188-E6C146B4236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1" name="Rectangle 8">
              <a:extLst>
                <a:ext uri="{FF2B5EF4-FFF2-40B4-BE49-F238E27FC236}">
                  <a16:creationId xmlns:a16="http://schemas.microsoft.com/office/drawing/2014/main" id="{D7A84B76-E893-4798-99CB-43F1343A8F6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24" name="Text Box 15">
            <a:extLst>
              <a:ext uri="{FF2B5EF4-FFF2-40B4-BE49-F238E27FC236}">
                <a16:creationId xmlns:a16="http://schemas.microsoft.com/office/drawing/2014/main" id="{1DE4DC6B-277D-4F4E-9461-5D0536E4336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Gonzalez-Martin. NEJM. 2019;381:2391.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4" name="Group 32">
            <a:extLst>
              <a:ext uri="{FF2B5EF4-FFF2-40B4-BE49-F238E27FC236}">
                <a16:creationId xmlns:a16="http://schemas.microsoft.com/office/drawing/2014/main" id="{3E7743AF-2DF5-4D03-8A0D-741753DB0984}"/>
              </a:ext>
            </a:extLst>
          </p:cNvPr>
          <p:cNvGraphicFramePr>
            <a:graphicFrameLocks noGrp="1"/>
          </p:cNvGraphicFramePr>
          <p:nvPr>
            <p:extLst>
              <p:ext uri="{D42A27DB-BD31-4B8C-83A1-F6EECF244321}">
                <p14:modId xmlns:p14="http://schemas.microsoft.com/office/powerpoint/2010/main" val="2206821981"/>
              </p:ext>
            </p:extLst>
          </p:nvPr>
        </p:nvGraphicFramePr>
        <p:xfrm>
          <a:off x="723900" y="1602519"/>
          <a:ext cx="7609395" cy="2529856"/>
        </p:xfrm>
        <a:graphic>
          <a:graphicData uri="http://schemas.openxmlformats.org/drawingml/2006/table">
            <a:tbl>
              <a:tblPr/>
              <a:tblGrid>
                <a:gridCol w="2820578">
                  <a:extLst>
                    <a:ext uri="{9D8B030D-6E8A-4147-A177-3AD203B41FA5}">
                      <a16:colId xmlns:a16="http://schemas.microsoft.com/office/drawing/2014/main" val="2570165244"/>
                    </a:ext>
                  </a:extLst>
                </a:gridCol>
                <a:gridCol w="2324133">
                  <a:extLst>
                    <a:ext uri="{9D8B030D-6E8A-4147-A177-3AD203B41FA5}">
                      <a16:colId xmlns:a16="http://schemas.microsoft.com/office/drawing/2014/main" val="20001"/>
                    </a:ext>
                  </a:extLst>
                </a:gridCol>
                <a:gridCol w="2464684">
                  <a:extLst>
                    <a:ext uri="{9D8B030D-6E8A-4147-A177-3AD203B41FA5}">
                      <a16:colId xmlns:a16="http://schemas.microsoft.com/office/drawing/2014/main" val="20002"/>
                    </a:ext>
                  </a:extLst>
                </a:gridCol>
              </a:tblGrid>
              <a:tr h="19958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Adverse Event,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Niraparib (n = 484)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Placebo (n = 244)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0">
                <a:tc>
                  <a:txBody>
                    <a:bodyPr/>
                    <a:lstStyle/>
                    <a:p>
                      <a:pPr marL="0" marR="0" algn="l" defTabSz="914400" rtl="0" eaLnBrk="1" latinLnBrk="0" hangingPunct="1">
                        <a:lnSpc>
                          <a:spcPct val="100000"/>
                        </a:lnSpc>
                        <a:spcBef>
                          <a:spcPts val="0"/>
                        </a:spcBef>
                        <a:spcAft>
                          <a:spcPts val="0"/>
                        </a:spcAft>
                      </a:pPr>
                      <a:r>
                        <a:rPr lang="en-US" sz="2000" b="0" kern="1200" dirty="0">
                          <a:solidFill>
                            <a:schemeClr val="bg1"/>
                          </a:solidFill>
                          <a:latin typeface="Calibri" panose="020F0502020204030204" pitchFamily="34" charset="0"/>
                          <a:cs typeface="Calibri" panose="020F0502020204030204" pitchFamily="34" charset="0"/>
                        </a:rPr>
                        <a:t>Any TEAE</a:t>
                      </a:r>
                      <a:endParaRPr lang="en-US" sz="2000" b="0" kern="1200" dirty="0">
                        <a:solidFill>
                          <a:schemeClr val="bg1"/>
                        </a:solidFill>
                        <a:latin typeface="Calibri" panose="020F0502020204030204" pitchFamily="34" charset="0"/>
                        <a:ea typeface="+mn-ea"/>
                        <a:cs typeface="Calibri" panose="020F0502020204030204" pitchFamily="34" charset="0"/>
                      </a:endParaRPr>
                    </a:p>
                  </a:txBody>
                  <a:tcPr marL="14400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2000" b="0" kern="1200" dirty="0">
                          <a:solidFill>
                            <a:schemeClr val="bg1"/>
                          </a:solidFill>
                          <a:latin typeface="Calibri" panose="020F0502020204030204" pitchFamily="34" charset="0"/>
                          <a:ea typeface="+mn-ea"/>
                          <a:cs typeface="Calibri" panose="020F0502020204030204" pitchFamily="34" charset="0"/>
                        </a:rPr>
                        <a:t>478 (98.8)</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2000" b="0" kern="1200" dirty="0">
                          <a:solidFill>
                            <a:schemeClr val="bg1"/>
                          </a:solidFill>
                          <a:latin typeface="Calibri" panose="020F0502020204030204" pitchFamily="34" charset="0"/>
                          <a:ea typeface="+mn-ea"/>
                          <a:cs typeface="Calibri" panose="020F0502020204030204" pitchFamily="34" charset="0"/>
                        </a:rPr>
                        <a:t>224 (91.8)</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574675" marR="0" lvl="1" indent="-342900" algn="l" defTabSz="914400" rtl="0" eaLnBrk="1" latinLnBrk="0" hangingPunct="1">
                        <a:lnSpc>
                          <a:spcPct val="100000"/>
                        </a:lnSpc>
                        <a:spcBef>
                          <a:spcPts val="0"/>
                        </a:spcBef>
                        <a:spcAft>
                          <a:spcPts val="0"/>
                        </a:spcAft>
                        <a:buFont typeface="Wingdings" panose="05000000000000000000" pitchFamily="2" charset="2"/>
                        <a:buChar char="§"/>
                      </a:pPr>
                      <a:r>
                        <a:rPr lang="en-US" sz="2000" b="0" kern="1200" dirty="0">
                          <a:solidFill>
                            <a:schemeClr val="bg1"/>
                          </a:solidFill>
                          <a:latin typeface="Calibri" panose="020F0502020204030204" pitchFamily="34" charset="0"/>
                          <a:ea typeface="+mn-ea"/>
                          <a:cs typeface="Calibri" panose="020F0502020204030204" pitchFamily="34" charset="0"/>
                        </a:rPr>
                        <a:t>Grade ≥3</a:t>
                      </a:r>
                    </a:p>
                  </a:txBody>
                  <a:tcPr marL="14400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1" indent="0" algn="ctr">
                        <a:lnSpc>
                          <a:spcPct val="100000"/>
                        </a:lnSpc>
                        <a:spcBef>
                          <a:spcPts val="0"/>
                        </a:spcBef>
                        <a:spcAft>
                          <a:spcPts val="0"/>
                        </a:spcAft>
                      </a:pPr>
                      <a:r>
                        <a:rPr lang="en-US" sz="2000" b="0" kern="1200" dirty="0">
                          <a:solidFill>
                            <a:schemeClr val="bg1"/>
                          </a:solidFill>
                          <a:latin typeface="Calibri" panose="020F0502020204030204" pitchFamily="34" charset="0"/>
                          <a:ea typeface="+mn-ea"/>
                          <a:cs typeface="Calibri" panose="020F0502020204030204" pitchFamily="34" charset="0"/>
                        </a:rPr>
                        <a:t>341 (70.5)</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1" indent="0" algn="ctr">
                        <a:lnSpc>
                          <a:spcPct val="100000"/>
                        </a:lnSpc>
                        <a:spcBef>
                          <a:spcPts val="0"/>
                        </a:spcBef>
                        <a:spcAft>
                          <a:spcPts val="0"/>
                        </a:spcAft>
                      </a:pPr>
                      <a:r>
                        <a:rPr lang="en-US" sz="2000" b="0" kern="1200" dirty="0">
                          <a:solidFill>
                            <a:schemeClr val="bg1"/>
                          </a:solidFill>
                          <a:latin typeface="Calibri" panose="020F0502020204030204" pitchFamily="34" charset="0"/>
                          <a:ea typeface="+mn-ea"/>
                          <a:cs typeface="Calibri" panose="020F0502020204030204" pitchFamily="34" charset="0"/>
                        </a:rPr>
                        <a:t>46 (18.9)</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algn="l" defTabSz="914400" rtl="0" eaLnBrk="1" latinLnBrk="0" hangingPunct="1">
                        <a:lnSpc>
                          <a:spcPct val="100000"/>
                        </a:lnSpc>
                        <a:spcBef>
                          <a:spcPts val="0"/>
                        </a:spcBef>
                        <a:spcAft>
                          <a:spcPts val="0"/>
                        </a:spcAft>
                      </a:pPr>
                      <a:r>
                        <a:rPr lang="en-US" sz="2000" b="0" kern="1200" dirty="0">
                          <a:solidFill>
                            <a:schemeClr val="bg1"/>
                          </a:solidFill>
                          <a:latin typeface="Calibri" panose="020F0502020204030204" pitchFamily="34" charset="0"/>
                          <a:cs typeface="Calibri" panose="020F0502020204030204" pitchFamily="34" charset="0"/>
                        </a:rPr>
                        <a:t>Led to treatment discontinuation</a:t>
                      </a:r>
                      <a:endParaRPr lang="en-US" sz="2000" b="0" kern="1200" dirty="0">
                        <a:solidFill>
                          <a:schemeClr val="bg1"/>
                        </a:solidFill>
                        <a:latin typeface="Calibri" panose="020F0502020204030204" pitchFamily="34" charset="0"/>
                        <a:ea typeface="+mn-ea"/>
                        <a:cs typeface="Calibri" panose="020F0502020204030204" pitchFamily="34" charset="0"/>
                      </a:endParaRPr>
                    </a:p>
                  </a:txBody>
                  <a:tcPr marL="14400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2000" b="0" kern="1200" dirty="0">
                          <a:solidFill>
                            <a:schemeClr val="bg1"/>
                          </a:solidFill>
                          <a:latin typeface="Calibri" panose="020F0502020204030204" pitchFamily="34" charset="0"/>
                          <a:ea typeface="+mn-ea"/>
                          <a:cs typeface="Calibri" panose="020F0502020204030204" pitchFamily="34" charset="0"/>
                        </a:rPr>
                        <a:t>58 (12.0)</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2000" b="0" kern="1200" dirty="0">
                          <a:solidFill>
                            <a:schemeClr val="bg1"/>
                          </a:solidFill>
                          <a:latin typeface="Calibri" panose="020F0502020204030204" pitchFamily="34" charset="0"/>
                          <a:ea typeface="+mn-ea"/>
                          <a:cs typeface="Calibri" panose="020F0502020204030204" pitchFamily="34" charset="0"/>
                        </a:rPr>
                        <a:t>6 (2.5)</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21981908"/>
                  </a:ext>
                </a:extLst>
              </a:tr>
              <a:tr h="0">
                <a:tc>
                  <a:txBody>
                    <a:bodyPr/>
                    <a:lstStyle/>
                    <a:p>
                      <a:pPr marL="0" marR="0" algn="l" defTabSz="914400" rtl="0" eaLnBrk="1" latinLnBrk="0" hangingPunct="1">
                        <a:lnSpc>
                          <a:spcPct val="100000"/>
                        </a:lnSpc>
                        <a:spcBef>
                          <a:spcPts val="0"/>
                        </a:spcBef>
                        <a:spcAft>
                          <a:spcPts val="0"/>
                        </a:spcAft>
                      </a:pPr>
                      <a:r>
                        <a:rPr lang="en-US" sz="2000" b="0" kern="1200" dirty="0">
                          <a:solidFill>
                            <a:schemeClr val="bg1"/>
                          </a:solidFill>
                          <a:latin typeface="Calibri" panose="020F0502020204030204" pitchFamily="34" charset="0"/>
                          <a:cs typeface="Calibri" panose="020F0502020204030204" pitchFamily="34" charset="0"/>
                        </a:rPr>
                        <a:t>Led to dose reduction</a:t>
                      </a:r>
                      <a:endParaRPr lang="en-US" sz="2000" b="0" kern="1200" dirty="0">
                        <a:solidFill>
                          <a:schemeClr val="bg1"/>
                        </a:solidFill>
                        <a:latin typeface="Calibri" panose="020F0502020204030204" pitchFamily="34" charset="0"/>
                        <a:ea typeface="+mn-ea"/>
                        <a:cs typeface="Calibri" panose="020F0502020204030204" pitchFamily="34" charset="0"/>
                      </a:endParaRPr>
                    </a:p>
                  </a:txBody>
                  <a:tcPr marL="14400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lang="en-US" sz="2000" b="0" kern="1200" dirty="0">
                          <a:solidFill>
                            <a:schemeClr val="bg1"/>
                          </a:solidFill>
                          <a:latin typeface="Calibri" panose="020F0502020204030204" pitchFamily="34" charset="0"/>
                          <a:ea typeface="+mn-ea"/>
                          <a:cs typeface="Calibri" panose="020F0502020204030204" pitchFamily="34" charset="0"/>
                        </a:rPr>
                        <a:t>343 (70.9)</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lang="en-US" sz="2000" b="0" kern="1200" dirty="0">
                          <a:solidFill>
                            <a:schemeClr val="bg1"/>
                          </a:solidFill>
                          <a:latin typeface="Calibri" panose="020F0502020204030204" pitchFamily="34" charset="0"/>
                          <a:ea typeface="+mn-ea"/>
                          <a:cs typeface="Calibri" panose="020F0502020204030204" pitchFamily="34" charset="0"/>
                        </a:rPr>
                        <a:t>20 (8.2)</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79452500"/>
                  </a:ext>
                </a:extLst>
              </a:tr>
              <a:tr h="0">
                <a:tc>
                  <a:txBody>
                    <a:bodyPr/>
                    <a:lstStyle/>
                    <a:p>
                      <a:pPr marL="0" marR="0" algn="l" defTabSz="914400" rtl="0" eaLnBrk="1" latinLnBrk="0" hangingPunct="1">
                        <a:lnSpc>
                          <a:spcPct val="100000"/>
                        </a:lnSpc>
                        <a:spcBef>
                          <a:spcPts val="0"/>
                        </a:spcBef>
                        <a:spcAft>
                          <a:spcPts val="0"/>
                        </a:spcAft>
                      </a:pPr>
                      <a:r>
                        <a:rPr lang="en-US" sz="2000" b="0" kern="1200" dirty="0">
                          <a:solidFill>
                            <a:schemeClr val="bg1"/>
                          </a:solidFill>
                          <a:latin typeface="Calibri" panose="020F0502020204030204" pitchFamily="34" charset="0"/>
                          <a:cs typeface="Calibri" panose="020F0502020204030204" pitchFamily="34" charset="0"/>
                        </a:rPr>
                        <a:t>Led to dose interruption</a:t>
                      </a:r>
                      <a:endParaRPr lang="en-US" sz="2000" b="0" kern="1200" dirty="0">
                        <a:solidFill>
                          <a:schemeClr val="bg1"/>
                        </a:solidFill>
                        <a:latin typeface="Calibri" panose="020F0502020204030204" pitchFamily="34" charset="0"/>
                        <a:ea typeface="+mn-ea"/>
                        <a:cs typeface="Calibri" panose="020F0502020204030204" pitchFamily="34" charset="0"/>
                      </a:endParaRPr>
                    </a:p>
                  </a:txBody>
                  <a:tcPr marL="14400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2000" b="0" kern="1200" dirty="0">
                          <a:solidFill>
                            <a:schemeClr val="bg1"/>
                          </a:solidFill>
                          <a:latin typeface="Calibri" panose="020F0502020204030204" pitchFamily="34" charset="0"/>
                          <a:ea typeface="+mn-ea"/>
                          <a:cs typeface="Calibri" panose="020F0502020204030204" pitchFamily="34" charset="0"/>
                        </a:rPr>
                        <a:t>385 (79.5)</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lang="en-US" sz="2000" b="0" kern="1200" dirty="0">
                          <a:solidFill>
                            <a:schemeClr val="bg1"/>
                          </a:solidFill>
                          <a:latin typeface="Calibri" panose="020F0502020204030204" pitchFamily="34" charset="0"/>
                          <a:ea typeface="+mn-ea"/>
                          <a:cs typeface="Calibri" panose="020F0502020204030204" pitchFamily="34" charset="0"/>
                        </a:rPr>
                        <a:t>44 (18.0)</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059170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Calibri" panose="020F0502020204030204" pitchFamily="34" charset="0"/>
                          <a:ea typeface="+mn-ea"/>
                          <a:cs typeface="Calibri" panose="020F0502020204030204" pitchFamily="34" charset="0"/>
                        </a:rPr>
                        <a:t>TEAEs leading to death</a:t>
                      </a:r>
                    </a:p>
                  </a:txBody>
                  <a:tcPr marL="14400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lang="en-US" sz="2000" b="0" kern="1200" dirty="0">
                          <a:solidFill>
                            <a:schemeClr val="bg1"/>
                          </a:solidFill>
                          <a:latin typeface="Calibri" panose="020F0502020204030204" pitchFamily="34" charset="0"/>
                          <a:ea typeface="+mn-ea"/>
                          <a:cs typeface="Calibri" panose="020F0502020204030204" pitchFamily="34" charset="0"/>
                        </a:rPr>
                        <a:t>2 (0.4)</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lang="en-US" sz="2000" b="0" kern="1200" dirty="0">
                          <a:solidFill>
                            <a:schemeClr val="bg1"/>
                          </a:solidFill>
                          <a:latin typeface="Calibri" panose="020F0502020204030204" pitchFamily="34" charset="0"/>
                          <a:ea typeface="+mn-ea"/>
                          <a:cs typeface="Calibri" panose="020F0502020204030204" pitchFamily="34" charset="0"/>
                        </a:rPr>
                        <a:t>1 (0.4)</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32768262"/>
                  </a:ext>
                </a:extLst>
              </a:tr>
            </a:tbl>
          </a:graphicData>
        </a:graphic>
      </p:graphicFrame>
      <p:sp>
        <p:nvSpPr>
          <p:cNvPr id="5" name="TextBox 4">
            <a:extLst>
              <a:ext uri="{FF2B5EF4-FFF2-40B4-BE49-F238E27FC236}">
                <a16:creationId xmlns:a16="http://schemas.microsoft.com/office/drawing/2014/main" id="{C40E138C-FA82-4015-8287-80B166838E29}"/>
              </a:ext>
            </a:extLst>
          </p:cNvPr>
          <p:cNvSpPr txBox="1"/>
          <p:nvPr/>
        </p:nvSpPr>
        <p:spPr bwMode="auto">
          <a:xfrm>
            <a:off x="8428992" y="1481485"/>
            <a:ext cx="3603733" cy="360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342900" marR="0" lvl="0" indent="-342900" algn="l" defTabSz="914400" rtl="0" eaLnBrk="1" fontAlgn="base" latinLnBrk="0" hangingPunct="1">
              <a:lnSpc>
                <a:spcPct val="100000"/>
              </a:lnSpc>
              <a:spcBef>
                <a:spcPct val="50000"/>
              </a:spcBef>
              <a:spcAft>
                <a:spcPct val="0"/>
              </a:spcAft>
              <a:buClrTx/>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Most frequent grade </a:t>
            </a:r>
            <a:b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3 AEs: anemia (31.0%), thrombocytopenia (28.7%), platelet count decrease (13.0%), neutropenia (12.8%)</a:t>
            </a:r>
          </a:p>
          <a:p>
            <a:pPr marL="342900" marR="0" lvl="0" indent="-342900" algn="l" defTabSz="914400" rtl="0" eaLnBrk="1" fontAlgn="base" latinLnBrk="0" hangingPunct="1">
              <a:lnSpc>
                <a:spcPct val="100000"/>
              </a:lnSpc>
              <a:spcBef>
                <a:spcPct val="50000"/>
              </a:spcBef>
              <a:spcAft>
                <a:spcPct val="0"/>
              </a:spcAft>
              <a:buClrTx/>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TEAEs manageable, consistent with PARP inhibitor class</a:t>
            </a:r>
          </a:p>
        </p:txBody>
      </p:sp>
      <p:sp>
        <p:nvSpPr>
          <p:cNvPr id="2" name="TextBox 1">
            <a:extLst>
              <a:ext uri="{FF2B5EF4-FFF2-40B4-BE49-F238E27FC236}">
                <a16:creationId xmlns:a16="http://schemas.microsoft.com/office/drawing/2014/main" id="{E45298FB-4DAB-4DE8-896D-53B5491C95FC}"/>
              </a:ext>
            </a:extLst>
          </p:cNvPr>
          <p:cNvSpPr txBox="1"/>
          <p:nvPr/>
        </p:nvSpPr>
        <p:spPr bwMode="auto">
          <a:xfrm>
            <a:off x="609759" y="4233208"/>
            <a:ext cx="7946799"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342900" marR="0" lvl="0" indent="-342900" algn="l" defTabSz="914400" rtl="0" eaLnBrk="1" fontAlgn="base" latinLnBrk="0" hangingPunct="1">
              <a:lnSpc>
                <a:spcPct val="100000"/>
              </a:lnSpc>
              <a:spcBef>
                <a:spcPct val="50000"/>
              </a:spcBef>
              <a:spcAft>
                <a:spcPct val="0"/>
              </a:spcAft>
              <a:buClrTx/>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Dose interruptions similar incidence as prior niraparib trials</a:t>
            </a:r>
          </a:p>
          <a:p>
            <a:pPr marL="342900" marR="0" lvl="0" indent="-342900" algn="l" defTabSz="914400" rtl="0" eaLnBrk="1" fontAlgn="base" latinLnBrk="0" hangingPunct="1">
              <a:lnSpc>
                <a:spcPct val="100000"/>
              </a:lnSpc>
              <a:spcBef>
                <a:spcPct val="50000"/>
              </a:spcBef>
              <a:spcAft>
                <a:spcPct val="0"/>
              </a:spcAft>
              <a:buClrTx/>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Treatment discontinuation due to thrombocytopenia: 4.3%</a:t>
            </a:r>
          </a:p>
          <a:p>
            <a:pPr marL="342900" marR="0" lvl="0" indent="-342900" algn="l" defTabSz="914400" rtl="0" eaLnBrk="1" fontAlgn="base" latinLnBrk="0" hangingPunct="1">
              <a:lnSpc>
                <a:spcPct val="100000"/>
              </a:lnSpc>
              <a:spcBef>
                <a:spcPct val="50000"/>
              </a:spcBef>
              <a:spcAft>
                <a:spcPct val="0"/>
              </a:spcAft>
              <a:buClrTx/>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TEAS leading to death determined to not be related to treatment</a:t>
            </a:r>
          </a:p>
        </p:txBody>
      </p:sp>
    </p:spTree>
    <p:extLst>
      <p:ext uri="{BB962C8B-B14F-4D97-AF65-F5344CB8AC3E}">
        <p14:creationId xmlns:p14="http://schemas.microsoft.com/office/powerpoint/2010/main" val="39671684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4294967295"/>
          </p:nvPr>
        </p:nvSpPr>
        <p:spPr>
          <a:xfrm>
            <a:off x="9054275" y="1507283"/>
            <a:ext cx="2841112" cy="2891589"/>
          </a:xfrm>
        </p:spPr>
        <p:txBody>
          <a:bodyPr/>
          <a:lstStyle/>
          <a:p>
            <a:r>
              <a:rPr lang="en-US" sz="2200" dirty="0"/>
              <a:t>Patient compliance rates remained consistently high </a:t>
            </a:r>
            <a:br>
              <a:rPr lang="en-US" sz="2200" dirty="0"/>
            </a:br>
            <a:r>
              <a:rPr lang="en-US" sz="2200" dirty="0"/>
              <a:t>(&gt; 80%) throughout the trial </a:t>
            </a:r>
          </a:p>
        </p:txBody>
      </p:sp>
      <p:sp>
        <p:nvSpPr>
          <p:cNvPr id="11" name="Rectangle 2">
            <a:extLst>
              <a:ext uri="{FF2B5EF4-FFF2-40B4-BE49-F238E27FC236}">
                <a16:creationId xmlns:a16="http://schemas.microsoft.com/office/drawing/2014/main" id="{362ADD4D-A5CC-4A88-8E75-DB50B4725277}"/>
              </a:ext>
            </a:extLst>
          </p:cNvPr>
          <p:cNvSpPr>
            <a:spLocks noGrp="1" noChangeArrowheads="1"/>
          </p:cNvSpPr>
          <p:nvPr>
            <p:ph type="title"/>
          </p:nvPr>
        </p:nvSpPr>
        <p:spPr>
          <a:xfrm>
            <a:off x="609759" y="238127"/>
            <a:ext cx="11141055" cy="1103313"/>
          </a:xfrm>
        </p:spPr>
        <p:txBody>
          <a:bodyPr/>
          <a:lstStyle/>
          <a:p>
            <a:r>
              <a:rPr lang="en-US" altLang="en-US" dirty="0"/>
              <a:t>PRIMA: Patient Compliance Rates Across All PRO Instruments  </a:t>
            </a:r>
          </a:p>
        </p:txBody>
      </p:sp>
      <p:grpSp>
        <p:nvGrpSpPr>
          <p:cNvPr id="12" name="Group 7">
            <a:extLst>
              <a:ext uri="{FF2B5EF4-FFF2-40B4-BE49-F238E27FC236}">
                <a16:creationId xmlns:a16="http://schemas.microsoft.com/office/drawing/2014/main" id="{BC27217C-6BD6-4350-A73C-DB0080D45A86}"/>
              </a:ext>
            </a:extLst>
          </p:cNvPr>
          <p:cNvGrpSpPr>
            <a:grpSpLocks/>
          </p:cNvGrpSpPr>
          <p:nvPr/>
        </p:nvGrpSpPr>
        <p:grpSpPr bwMode="auto">
          <a:xfrm>
            <a:off x="9389569" y="6216652"/>
            <a:ext cx="2488502" cy="447822"/>
            <a:chOff x="9527309" y="3551529"/>
            <a:chExt cx="2488502" cy="448324"/>
          </a:xfrm>
        </p:grpSpPr>
        <p:pic>
          <p:nvPicPr>
            <p:cNvPr id="13" name="Picture 9">
              <a:extLst>
                <a:ext uri="{FF2B5EF4-FFF2-40B4-BE49-F238E27FC236}">
                  <a16:creationId xmlns:a16="http://schemas.microsoft.com/office/drawing/2014/main" id="{D374C55D-187A-47D6-8FC4-1B117BF5773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85B7CAEC-6C88-4FAF-AC9D-94C4CD70D4A2}"/>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5" name="Text Box 15">
            <a:extLst>
              <a:ext uri="{FF2B5EF4-FFF2-40B4-BE49-F238E27FC236}">
                <a16:creationId xmlns:a16="http://schemas.microsoft.com/office/drawing/2014/main" id="{D037F92A-DDFC-47B1-AAD8-9E28216A2E3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Pothuri. ESMO 2020. Abstr 810MO.</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 name="Freeform: Shape 1">
            <a:extLst>
              <a:ext uri="{FF2B5EF4-FFF2-40B4-BE49-F238E27FC236}">
                <a16:creationId xmlns:a16="http://schemas.microsoft.com/office/drawing/2014/main" id="{0128EF45-11C5-46C5-ADE5-F2C14B0EEA25}"/>
              </a:ext>
            </a:extLst>
          </p:cNvPr>
          <p:cNvSpPr/>
          <p:nvPr/>
        </p:nvSpPr>
        <p:spPr bwMode="auto">
          <a:xfrm>
            <a:off x="1107693" y="1530332"/>
            <a:ext cx="3219450" cy="1545431"/>
          </a:xfrm>
          <a:custGeom>
            <a:avLst/>
            <a:gdLst>
              <a:gd name="connsiteX0" fmla="*/ 0 w 3219450"/>
              <a:gd name="connsiteY0" fmla="*/ 0 h 1545431"/>
              <a:gd name="connsiteX1" fmla="*/ 0 w 3219450"/>
              <a:gd name="connsiteY1" fmla="*/ 1545431 h 1545431"/>
              <a:gd name="connsiteX2" fmla="*/ 3219450 w 3219450"/>
              <a:gd name="connsiteY2" fmla="*/ 1545431 h 1545431"/>
            </a:gdLst>
            <a:ahLst/>
            <a:cxnLst>
              <a:cxn ang="0">
                <a:pos x="connsiteX0" y="connsiteY0"/>
              </a:cxn>
              <a:cxn ang="0">
                <a:pos x="connsiteX1" y="connsiteY1"/>
              </a:cxn>
              <a:cxn ang="0">
                <a:pos x="connsiteX2" y="connsiteY2"/>
              </a:cxn>
            </a:cxnLst>
            <a:rect l="l" t="t" r="r" b="b"/>
            <a:pathLst>
              <a:path w="3219450" h="1545431">
                <a:moveTo>
                  <a:pt x="0" y="0"/>
                </a:moveTo>
                <a:lnTo>
                  <a:pt x="0" y="1545431"/>
                </a:lnTo>
                <a:lnTo>
                  <a:pt x="3219450" y="1545431"/>
                </a:lnTo>
              </a:path>
            </a:pathLst>
          </a:custGeom>
          <a:noFill/>
          <a:ln w="28575">
            <a:solidFill>
              <a:schemeClr val="bg1"/>
            </a:solidFill>
            <a:miter lim="800000"/>
            <a:headEnd/>
            <a:tailEnd/>
          </a:ln>
        </p:spPr>
        <p:txBody>
          <a:bodyPr rtlCol="0" anchor="ctr"/>
          <a:lstStyle/>
          <a:p>
            <a:pPr algn="ctr"/>
            <a:endParaRPr lang="en-US" sz="1000" dirty="0"/>
          </a:p>
        </p:txBody>
      </p:sp>
      <p:cxnSp>
        <p:nvCxnSpPr>
          <p:cNvPr id="9" name="Straight Connector 8">
            <a:extLst>
              <a:ext uri="{FF2B5EF4-FFF2-40B4-BE49-F238E27FC236}">
                <a16:creationId xmlns:a16="http://schemas.microsoft.com/office/drawing/2014/main" id="{D9B5D71E-8D98-4EC2-B6AC-371065529A0C}"/>
              </a:ext>
            </a:extLst>
          </p:cNvPr>
          <p:cNvCxnSpPr>
            <a:cxnSpLocks/>
          </p:cNvCxnSpPr>
          <p:nvPr/>
        </p:nvCxnSpPr>
        <p:spPr bwMode="auto">
          <a:xfrm flipH="1">
            <a:off x="1041018" y="1608913"/>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0692A5B1-2E72-48F1-A2E0-79C88CB4FB12}"/>
              </a:ext>
            </a:extLst>
          </p:cNvPr>
          <p:cNvCxnSpPr>
            <a:cxnSpLocks/>
          </p:cNvCxnSpPr>
          <p:nvPr/>
        </p:nvCxnSpPr>
        <p:spPr bwMode="auto">
          <a:xfrm flipH="1">
            <a:off x="1041018" y="1902283"/>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1268ECF0-59DF-405B-94D6-2F334581B6D1}"/>
              </a:ext>
            </a:extLst>
          </p:cNvPr>
          <p:cNvCxnSpPr>
            <a:cxnSpLocks/>
          </p:cNvCxnSpPr>
          <p:nvPr/>
        </p:nvCxnSpPr>
        <p:spPr bwMode="auto">
          <a:xfrm flipH="1">
            <a:off x="1041018" y="2195653"/>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C83A7D4F-084D-47F0-BD30-C631C121A4A7}"/>
              </a:ext>
            </a:extLst>
          </p:cNvPr>
          <p:cNvCxnSpPr>
            <a:cxnSpLocks/>
          </p:cNvCxnSpPr>
          <p:nvPr/>
        </p:nvCxnSpPr>
        <p:spPr bwMode="auto">
          <a:xfrm flipH="1">
            <a:off x="1041018" y="2489023"/>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8B8719E2-4DD7-40F3-9E29-0C754D5E442C}"/>
              </a:ext>
            </a:extLst>
          </p:cNvPr>
          <p:cNvCxnSpPr>
            <a:cxnSpLocks/>
          </p:cNvCxnSpPr>
          <p:nvPr/>
        </p:nvCxnSpPr>
        <p:spPr bwMode="auto">
          <a:xfrm flipH="1">
            <a:off x="1041018" y="2782393"/>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F33ABF99-923A-4077-86A4-EC99DEE50E49}"/>
              </a:ext>
            </a:extLst>
          </p:cNvPr>
          <p:cNvCxnSpPr>
            <a:cxnSpLocks/>
          </p:cNvCxnSpPr>
          <p:nvPr/>
        </p:nvCxnSpPr>
        <p:spPr bwMode="auto">
          <a:xfrm flipH="1">
            <a:off x="1041018" y="3075764"/>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16D67A82-594A-4BC7-9283-CF2CA724E521}"/>
              </a:ext>
            </a:extLst>
          </p:cNvPr>
          <p:cNvCxnSpPr>
            <a:cxnSpLocks/>
          </p:cNvCxnSpPr>
          <p:nvPr/>
        </p:nvCxnSpPr>
        <p:spPr bwMode="auto">
          <a:xfrm rot="5400000" flipH="1">
            <a:off x="1074355" y="3109101"/>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D37FB4DF-BBB8-4A2A-807C-C40EE8BB66B0}"/>
              </a:ext>
            </a:extLst>
          </p:cNvPr>
          <p:cNvCxnSpPr>
            <a:cxnSpLocks/>
          </p:cNvCxnSpPr>
          <p:nvPr/>
        </p:nvCxnSpPr>
        <p:spPr bwMode="auto">
          <a:xfrm rot="5400000" flipH="1">
            <a:off x="1398205" y="3109100"/>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5FA3208A-2A93-418B-9066-2E51856EDF61}"/>
              </a:ext>
            </a:extLst>
          </p:cNvPr>
          <p:cNvCxnSpPr>
            <a:cxnSpLocks/>
          </p:cNvCxnSpPr>
          <p:nvPr/>
        </p:nvCxnSpPr>
        <p:spPr bwMode="auto">
          <a:xfrm rot="5400000" flipH="1">
            <a:off x="1610533" y="3109098"/>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88ACE8C1-5BF0-4DD1-BCA2-276663A06F30}"/>
              </a:ext>
            </a:extLst>
          </p:cNvPr>
          <p:cNvCxnSpPr>
            <a:cxnSpLocks/>
          </p:cNvCxnSpPr>
          <p:nvPr/>
        </p:nvCxnSpPr>
        <p:spPr bwMode="auto">
          <a:xfrm rot="5400000" flipH="1">
            <a:off x="1822861" y="3109096"/>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D41E521D-00C4-4A37-9615-A22A9E467D91}"/>
              </a:ext>
            </a:extLst>
          </p:cNvPr>
          <p:cNvCxnSpPr>
            <a:cxnSpLocks/>
          </p:cNvCxnSpPr>
          <p:nvPr/>
        </p:nvCxnSpPr>
        <p:spPr bwMode="auto">
          <a:xfrm rot="5400000" flipH="1">
            <a:off x="2035189" y="3109094"/>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60EFC74B-5E15-4366-88A7-7D11E51AC4E1}"/>
              </a:ext>
            </a:extLst>
          </p:cNvPr>
          <p:cNvCxnSpPr>
            <a:cxnSpLocks/>
          </p:cNvCxnSpPr>
          <p:nvPr/>
        </p:nvCxnSpPr>
        <p:spPr bwMode="auto">
          <a:xfrm rot="5400000" flipH="1">
            <a:off x="2247517" y="3109092"/>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BA5065CF-7981-4CCF-B686-5AB4D281653B}"/>
              </a:ext>
            </a:extLst>
          </p:cNvPr>
          <p:cNvCxnSpPr>
            <a:cxnSpLocks/>
          </p:cNvCxnSpPr>
          <p:nvPr/>
        </p:nvCxnSpPr>
        <p:spPr bwMode="auto">
          <a:xfrm rot="5400000" flipH="1">
            <a:off x="2459845" y="3109090"/>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2332ADED-633F-4CC9-A0BC-F6BCADEE044E}"/>
              </a:ext>
            </a:extLst>
          </p:cNvPr>
          <p:cNvCxnSpPr>
            <a:cxnSpLocks/>
          </p:cNvCxnSpPr>
          <p:nvPr/>
        </p:nvCxnSpPr>
        <p:spPr bwMode="auto">
          <a:xfrm rot="5400000" flipH="1">
            <a:off x="2672175" y="3109088"/>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42F1FB01-C770-46C7-ADB1-9C0484F1648A}"/>
              </a:ext>
            </a:extLst>
          </p:cNvPr>
          <p:cNvCxnSpPr>
            <a:cxnSpLocks/>
          </p:cNvCxnSpPr>
          <p:nvPr/>
        </p:nvCxnSpPr>
        <p:spPr bwMode="auto">
          <a:xfrm rot="5400000" flipH="1">
            <a:off x="3000790" y="3109094"/>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5DBAF112-D66F-46EA-81DA-606981E38B4F}"/>
              </a:ext>
            </a:extLst>
          </p:cNvPr>
          <p:cNvCxnSpPr>
            <a:cxnSpLocks/>
          </p:cNvCxnSpPr>
          <p:nvPr/>
        </p:nvCxnSpPr>
        <p:spPr bwMode="auto">
          <a:xfrm rot="5400000" flipH="1">
            <a:off x="3320472" y="3109101"/>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C42F3539-1491-4A79-8E85-484A64DFC0ED}"/>
              </a:ext>
            </a:extLst>
          </p:cNvPr>
          <p:cNvCxnSpPr>
            <a:cxnSpLocks/>
          </p:cNvCxnSpPr>
          <p:nvPr/>
        </p:nvCxnSpPr>
        <p:spPr bwMode="auto">
          <a:xfrm rot="5400000" flipH="1">
            <a:off x="3640154" y="3109087"/>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1E660CDA-A1F6-49A7-9299-C7E61E276E27}"/>
              </a:ext>
            </a:extLst>
          </p:cNvPr>
          <p:cNvCxnSpPr>
            <a:cxnSpLocks/>
          </p:cNvCxnSpPr>
          <p:nvPr/>
        </p:nvCxnSpPr>
        <p:spPr bwMode="auto">
          <a:xfrm rot="5400000" flipH="1">
            <a:off x="3959836" y="3109079"/>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218F1141-E743-4295-9170-C164CB22E4D3}"/>
              </a:ext>
            </a:extLst>
          </p:cNvPr>
          <p:cNvCxnSpPr>
            <a:cxnSpLocks/>
          </p:cNvCxnSpPr>
          <p:nvPr/>
        </p:nvCxnSpPr>
        <p:spPr bwMode="auto">
          <a:xfrm rot="5400000" flipH="1">
            <a:off x="4279519" y="3109071"/>
            <a:ext cx="66675" cy="0"/>
          </a:xfrm>
          <a:prstGeom prst="line">
            <a:avLst/>
          </a:prstGeom>
          <a:noFill/>
          <a:ln w="28575" cap="flat" cmpd="sng" algn="ctr">
            <a:solidFill>
              <a:schemeClr val="bg1"/>
            </a:solidFill>
            <a:prstDash val="solid"/>
            <a:round/>
            <a:headEnd type="none" w="med" len="med"/>
            <a:tailEnd type="none" w="med" len="med"/>
          </a:ln>
          <a:effectLst/>
        </p:spPr>
      </p:cxnSp>
      <p:sp>
        <p:nvSpPr>
          <p:cNvPr id="10" name="TextBox 9">
            <a:extLst>
              <a:ext uri="{FF2B5EF4-FFF2-40B4-BE49-F238E27FC236}">
                <a16:creationId xmlns:a16="http://schemas.microsoft.com/office/drawing/2014/main" id="{C0DB8682-0ED5-4264-BBC8-6119B6AAE936}"/>
              </a:ext>
            </a:extLst>
          </p:cNvPr>
          <p:cNvSpPr txBox="1"/>
          <p:nvPr/>
        </p:nvSpPr>
        <p:spPr bwMode="auto">
          <a:xfrm>
            <a:off x="912431" y="3089686"/>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BL</a:t>
            </a:r>
          </a:p>
        </p:txBody>
      </p:sp>
      <p:sp>
        <p:nvSpPr>
          <p:cNvPr id="39" name="TextBox 38">
            <a:extLst>
              <a:ext uri="{FF2B5EF4-FFF2-40B4-BE49-F238E27FC236}">
                <a16:creationId xmlns:a16="http://schemas.microsoft.com/office/drawing/2014/main" id="{D885500A-C94D-48E2-B499-49B24E58D3FD}"/>
              </a:ext>
            </a:extLst>
          </p:cNvPr>
          <p:cNvSpPr txBox="1"/>
          <p:nvPr/>
        </p:nvSpPr>
        <p:spPr bwMode="auto">
          <a:xfrm>
            <a:off x="1223184" y="3090857"/>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40" name="TextBox 39">
            <a:extLst>
              <a:ext uri="{FF2B5EF4-FFF2-40B4-BE49-F238E27FC236}">
                <a16:creationId xmlns:a16="http://schemas.microsoft.com/office/drawing/2014/main" id="{59FD438A-E55F-457F-BE0C-A59031F3076A}"/>
              </a:ext>
            </a:extLst>
          </p:cNvPr>
          <p:cNvSpPr txBox="1"/>
          <p:nvPr/>
        </p:nvSpPr>
        <p:spPr bwMode="auto">
          <a:xfrm>
            <a:off x="1457092" y="3090909"/>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a:t>
            </a:r>
          </a:p>
        </p:txBody>
      </p:sp>
      <p:sp>
        <p:nvSpPr>
          <p:cNvPr id="41" name="TextBox 40">
            <a:extLst>
              <a:ext uri="{FF2B5EF4-FFF2-40B4-BE49-F238E27FC236}">
                <a16:creationId xmlns:a16="http://schemas.microsoft.com/office/drawing/2014/main" id="{7BF6DFDF-A98D-4E06-AEEE-B35BCE4B7E32}"/>
              </a:ext>
            </a:extLst>
          </p:cNvPr>
          <p:cNvSpPr txBox="1"/>
          <p:nvPr/>
        </p:nvSpPr>
        <p:spPr bwMode="auto">
          <a:xfrm>
            <a:off x="1680557" y="3090961"/>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a:t>
            </a:r>
          </a:p>
        </p:txBody>
      </p:sp>
      <p:sp>
        <p:nvSpPr>
          <p:cNvPr id="42" name="TextBox 41">
            <a:extLst>
              <a:ext uri="{FF2B5EF4-FFF2-40B4-BE49-F238E27FC236}">
                <a16:creationId xmlns:a16="http://schemas.microsoft.com/office/drawing/2014/main" id="{69651D22-B568-4E7F-9408-FF999DC1FDEA}"/>
              </a:ext>
            </a:extLst>
          </p:cNvPr>
          <p:cNvSpPr txBox="1"/>
          <p:nvPr/>
        </p:nvSpPr>
        <p:spPr bwMode="auto">
          <a:xfrm>
            <a:off x="1872078" y="3091013"/>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43" name="TextBox 42">
            <a:extLst>
              <a:ext uri="{FF2B5EF4-FFF2-40B4-BE49-F238E27FC236}">
                <a16:creationId xmlns:a16="http://schemas.microsoft.com/office/drawing/2014/main" id="{00E11954-7F6C-4A28-BF05-680E03643B78}"/>
              </a:ext>
            </a:extLst>
          </p:cNvPr>
          <p:cNvSpPr txBox="1"/>
          <p:nvPr/>
        </p:nvSpPr>
        <p:spPr bwMode="auto">
          <a:xfrm>
            <a:off x="2084010" y="3091065"/>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11</a:t>
            </a:r>
          </a:p>
        </p:txBody>
      </p:sp>
      <p:sp>
        <p:nvSpPr>
          <p:cNvPr id="44" name="TextBox 43">
            <a:extLst>
              <a:ext uri="{FF2B5EF4-FFF2-40B4-BE49-F238E27FC236}">
                <a16:creationId xmlns:a16="http://schemas.microsoft.com/office/drawing/2014/main" id="{559513D6-99E1-4DA4-B88E-5E98CBEBBD59}"/>
              </a:ext>
            </a:extLst>
          </p:cNvPr>
          <p:cNvSpPr txBox="1"/>
          <p:nvPr/>
        </p:nvSpPr>
        <p:spPr bwMode="auto">
          <a:xfrm>
            <a:off x="2295942" y="3091117"/>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13</a:t>
            </a:r>
          </a:p>
        </p:txBody>
      </p:sp>
      <p:sp>
        <p:nvSpPr>
          <p:cNvPr id="45" name="TextBox 44">
            <a:extLst>
              <a:ext uri="{FF2B5EF4-FFF2-40B4-BE49-F238E27FC236}">
                <a16:creationId xmlns:a16="http://schemas.microsoft.com/office/drawing/2014/main" id="{1555E9AE-9A57-4988-86A0-D730C273221A}"/>
              </a:ext>
            </a:extLst>
          </p:cNvPr>
          <p:cNvSpPr txBox="1"/>
          <p:nvPr/>
        </p:nvSpPr>
        <p:spPr bwMode="auto">
          <a:xfrm>
            <a:off x="2507874" y="3091169"/>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46" name="TextBox 45">
            <a:extLst>
              <a:ext uri="{FF2B5EF4-FFF2-40B4-BE49-F238E27FC236}">
                <a16:creationId xmlns:a16="http://schemas.microsoft.com/office/drawing/2014/main" id="{8B8F7FE2-AFBC-4930-BA3A-56F2B1ED1145}"/>
              </a:ext>
            </a:extLst>
          </p:cNvPr>
          <p:cNvSpPr txBox="1"/>
          <p:nvPr/>
        </p:nvSpPr>
        <p:spPr bwMode="auto">
          <a:xfrm>
            <a:off x="2838113" y="3091220"/>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47" name="TextBox 46">
            <a:extLst>
              <a:ext uri="{FF2B5EF4-FFF2-40B4-BE49-F238E27FC236}">
                <a16:creationId xmlns:a16="http://schemas.microsoft.com/office/drawing/2014/main" id="{03B4DB26-F632-4BBE-B2BB-EF39847CDDD2}"/>
              </a:ext>
            </a:extLst>
          </p:cNvPr>
          <p:cNvSpPr txBox="1"/>
          <p:nvPr/>
        </p:nvSpPr>
        <p:spPr bwMode="auto">
          <a:xfrm>
            <a:off x="3158297" y="3089686"/>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21</a:t>
            </a:r>
          </a:p>
        </p:txBody>
      </p:sp>
      <p:sp>
        <p:nvSpPr>
          <p:cNvPr id="48" name="TextBox 47">
            <a:extLst>
              <a:ext uri="{FF2B5EF4-FFF2-40B4-BE49-F238E27FC236}">
                <a16:creationId xmlns:a16="http://schemas.microsoft.com/office/drawing/2014/main" id="{0B6B7C11-2F6B-405F-A39A-A557547F9961}"/>
              </a:ext>
            </a:extLst>
          </p:cNvPr>
          <p:cNvSpPr txBox="1"/>
          <p:nvPr/>
        </p:nvSpPr>
        <p:spPr bwMode="auto">
          <a:xfrm>
            <a:off x="3478481" y="3090728"/>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49" name="TextBox 48">
            <a:extLst>
              <a:ext uri="{FF2B5EF4-FFF2-40B4-BE49-F238E27FC236}">
                <a16:creationId xmlns:a16="http://schemas.microsoft.com/office/drawing/2014/main" id="{9287AF0C-C40D-4955-8801-2731AC713EE0}"/>
              </a:ext>
            </a:extLst>
          </p:cNvPr>
          <p:cNvSpPr txBox="1"/>
          <p:nvPr/>
        </p:nvSpPr>
        <p:spPr bwMode="auto">
          <a:xfrm>
            <a:off x="3798665" y="3091770"/>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27</a:t>
            </a:r>
          </a:p>
        </p:txBody>
      </p:sp>
      <p:sp>
        <p:nvSpPr>
          <p:cNvPr id="50" name="TextBox 49">
            <a:extLst>
              <a:ext uri="{FF2B5EF4-FFF2-40B4-BE49-F238E27FC236}">
                <a16:creationId xmlns:a16="http://schemas.microsoft.com/office/drawing/2014/main" id="{12BBD913-F998-4D64-8138-BA92029ABC4D}"/>
              </a:ext>
            </a:extLst>
          </p:cNvPr>
          <p:cNvSpPr txBox="1"/>
          <p:nvPr/>
        </p:nvSpPr>
        <p:spPr bwMode="auto">
          <a:xfrm>
            <a:off x="4118849" y="3090236"/>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52" name="TextBox 51">
            <a:extLst>
              <a:ext uri="{FF2B5EF4-FFF2-40B4-BE49-F238E27FC236}">
                <a16:creationId xmlns:a16="http://schemas.microsoft.com/office/drawing/2014/main" id="{9527C5EB-20F6-41B1-8E8C-882428536CE4}"/>
              </a:ext>
            </a:extLst>
          </p:cNvPr>
          <p:cNvSpPr txBox="1"/>
          <p:nvPr/>
        </p:nvSpPr>
        <p:spPr bwMode="auto">
          <a:xfrm>
            <a:off x="887529" y="3511226"/>
            <a:ext cx="4178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483</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242</a:t>
            </a:r>
          </a:p>
        </p:txBody>
      </p:sp>
      <p:sp>
        <p:nvSpPr>
          <p:cNvPr id="54" name="TextBox 53">
            <a:extLst>
              <a:ext uri="{FF2B5EF4-FFF2-40B4-BE49-F238E27FC236}">
                <a16:creationId xmlns:a16="http://schemas.microsoft.com/office/drawing/2014/main" id="{8977D356-9B76-4D2F-B208-117E11047748}"/>
              </a:ext>
            </a:extLst>
          </p:cNvPr>
          <p:cNvSpPr txBox="1"/>
          <p:nvPr/>
        </p:nvSpPr>
        <p:spPr bwMode="auto">
          <a:xfrm>
            <a:off x="1211276" y="3511226"/>
            <a:ext cx="4191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425</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221</a:t>
            </a:r>
          </a:p>
        </p:txBody>
      </p:sp>
      <p:sp>
        <p:nvSpPr>
          <p:cNvPr id="56" name="TextBox 55">
            <a:extLst>
              <a:ext uri="{FF2B5EF4-FFF2-40B4-BE49-F238E27FC236}">
                <a16:creationId xmlns:a16="http://schemas.microsoft.com/office/drawing/2014/main" id="{496E5B3B-8F61-4A8E-823E-7511D6B2C47E}"/>
              </a:ext>
            </a:extLst>
          </p:cNvPr>
          <p:cNvSpPr txBox="1"/>
          <p:nvPr/>
        </p:nvSpPr>
        <p:spPr bwMode="auto">
          <a:xfrm>
            <a:off x="1445832" y="3511226"/>
            <a:ext cx="4178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352</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185</a:t>
            </a:r>
          </a:p>
        </p:txBody>
      </p:sp>
      <p:sp>
        <p:nvSpPr>
          <p:cNvPr id="58" name="TextBox 57">
            <a:extLst>
              <a:ext uri="{FF2B5EF4-FFF2-40B4-BE49-F238E27FC236}">
                <a16:creationId xmlns:a16="http://schemas.microsoft.com/office/drawing/2014/main" id="{92331FCB-2910-4C97-B8B0-DF015960B21D}"/>
              </a:ext>
            </a:extLst>
          </p:cNvPr>
          <p:cNvSpPr txBox="1"/>
          <p:nvPr/>
        </p:nvSpPr>
        <p:spPr bwMode="auto">
          <a:xfrm>
            <a:off x="1657764" y="3511226"/>
            <a:ext cx="4408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316</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158</a:t>
            </a:r>
          </a:p>
        </p:txBody>
      </p:sp>
      <p:sp>
        <p:nvSpPr>
          <p:cNvPr id="60" name="TextBox 59">
            <a:extLst>
              <a:ext uri="{FF2B5EF4-FFF2-40B4-BE49-F238E27FC236}">
                <a16:creationId xmlns:a16="http://schemas.microsoft.com/office/drawing/2014/main" id="{52B3F5D6-F301-40C8-9E5F-95CF9826FC61}"/>
              </a:ext>
            </a:extLst>
          </p:cNvPr>
          <p:cNvSpPr txBox="1"/>
          <p:nvPr/>
        </p:nvSpPr>
        <p:spPr bwMode="auto">
          <a:xfrm>
            <a:off x="1869696" y="3511226"/>
            <a:ext cx="4716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286</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125</a:t>
            </a:r>
          </a:p>
        </p:txBody>
      </p:sp>
      <p:sp>
        <p:nvSpPr>
          <p:cNvPr id="62" name="TextBox 61">
            <a:extLst>
              <a:ext uri="{FF2B5EF4-FFF2-40B4-BE49-F238E27FC236}">
                <a16:creationId xmlns:a16="http://schemas.microsoft.com/office/drawing/2014/main" id="{20E21BC4-6508-4F53-AECD-C0F15C671F03}"/>
              </a:ext>
            </a:extLst>
          </p:cNvPr>
          <p:cNvSpPr txBox="1"/>
          <p:nvPr/>
        </p:nvSpPr>
        <p:spPr bwMode="auto">
          <a:xfrm>
            <a:off x="2081628" y="3511226"/>
            <a:ext cx="4886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254</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99</a:t>
            </a:r>
          </a:p>
        </p:txBody>
      </p:sp>
      <p:sp>
        <p:nvSpPr>
          <p:cNvPr id="64" name="TextBox 63">
            <a:extLst>
              <a:ext uri="{FF2B5EF4-FFF2-40B4-BE49-F238E27FC236}">
                <a16:creationId xmlns:a16="http://schemas.microsoft.com/office/drawing/2014/main" id="{96032888-6393-4C2A-87C5-5E8DAE035E28}"/>
              </a:ext>
            </a:extLst>
          </p:cNvPr>
          <p:cNvSpPr txBox="1"/>
          <p:nvPr/>
        </p:nvSpPr>
        <p:spPr bwMode="auto">
          <a:xfrm>
            <a:off x="2293560" y="3511226"/>
            <a:ext cx="4946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231</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97</a:t>
            </a:r>
          </a:p>
        </p:txBody>
      </p:sp>
      <p:sp>
        <p:nvSpPr>
          <p:cNvPr id="66" name="TextBox 65">
            <a:extLst>
              <a:ext uri="{FF2B5EF4-FFF2-40B4-BE49-F238E27FC236}">
                <a16:creationId xmlns:a16="http://schemas.microsoft.com/office/drawing/2014/main" id="{647E97AD-B40C-4D8F-BE99-F694F38E9774}"/>
              </a:ext>
            </a:extLst>
          </p:cNvPr>
          <p:cNvSpPr txBox="1"/>
          <p:nvPr/>
        </p:nvSpPr>
        <p:spPr bwMode="auto">
          <a:xfrm>
            <a:off x="2505492" y="3511226"/>
            <a:ext cx="5059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185</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74</a:t>
            </a:r>
          </a:p>
        </p:txBody>
      </p:sp>
      <p:sp>
        <p:nvSpPr>
          <p:cNvPr id="68" name="TextBox 67">
            <a:extLst>
              <a:ext uri="{FF2B5EF4-FFF2-40B4-BE49-F238E27FC236}">
                <a16:creationId xmlns:a16="http://schemas.microsoft.com/office/drawing/2014/main" id="{F8B7ECB0-C407-4F17-A4BD-4347E0199D63}"/>
              </a:ext>
            </a:extLst>
          </p:cNvPr>
          <p:cNvSpPr txBox="1"/>
          <p:nvPr/>
        </p:nvSpPr>
        <p:spPr bwMode="auto">
          <a:xfrm>
            <a:off x="2835731" y="3511226"/>
            <a:ext cx="4171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100</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38</a:t>
            </a:r>
          </a:p>
        </p:txBody>
      </p:sp>
      <p:sp>
        <p:nvSpPr>
          <p:cNvPr id="70" name="TextBox 69">
            <a:extLst>
              <a:ext uri="{FF2B5EF4-FFF2-40B4-BE49-F238E27FC236}">
                <a16:creationId xmlns:a16="http://schemas.microsoft.com/office/drawing/2014/main" id="{5AD72D8B-91D0-466C-A33F-297470AF96E2}"/>
              </a:ext>
            </a:extLst>
          </p:cNvPr>
          <p:cNvSpPr txBox="1"/>
          <p:nvPr/>
        </p:nvSpPr>
        <p:spPr bwMode="auto">
          <a:xfrm>
            <a:off x="3155915" y="3511226"/>
            <a:ext cx="39528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56</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21</a:t>
            </a:r>
          </a:p>
        </p:txBody>
      </p:sp>
      <p:sp>
        <p:nvSpPr>
          <p:cNvPr id="72" name="TextBox 71">
            <a:extLst>
              <a:ext uri="{FF2B5EF4-FFF2-40B4-BE49-F238E27FC236}">
                <a16:creationId xmlns:a16="http://schemas.microsoft.com/office/drawing/2014/main" id="{5050C615-1932-4EB9-A82F-0713ACAB2AF3}"/>
              </a:ext>
            </a:extLst>
          </p:cNvPr>
          <p:cNvSpPr txBox="1"/>
          <p:nvPr/>
        </p:nvSpPr>
        <p:spPr bwMode="auto">
          <a:xfrm>
            <a:off x="3476099" y="3511226"/>
            <a:ext cx="39528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30</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8</a:t>
            </a:r>
          </a:p>
        </p:txBody>
      </p:sp>
      <p:sp>
        <p:nvSpPr>
          <p:cNvPr id="74" name="TextBox 73">
            <a:extLst>
              <a:ext uri="{FF2B5EF4-FFF2-40B4-BE49-F238E27FC236}">
                <a16:creationId xmlns:a16="http://schemas.microsoft.com/office/drawing/2014/main" id="{FBBE777A-B6A2-4D18-809E-D8B70A7B3F3A}"/>
              </a:ext>
            </a:extLst>
          </p:cNvPr>
          <p:cNvSpPr txBox="1"/>
          <p:nvPr/>
        </p:nvSpPr>
        <p:spPr bwMode="auto">
          <a:xfrm>
            <a:off x="3796283" y="3511226"/>
            <a:ext cx="39528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13</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5</a:t>
            </a:r>
          </a:p>
        </p:txBody>
      </p:sp>
      <p:sp>
        <p:nvSpPr>
          <p:cNvPr id="76" name="TextBox 75">
            <a:extLst>
              <a:ext uri="{FF2B5EF4-FFF2-40B4-BE49-F238E27FC236}">
                <a16:creationId xmlns:a16="http://schemas.microsoft.com/office/drawing/2014/main" id="{3535D760-D4DE-4A24-97CA-C72DE67F202E}"/>
              </a:ext>
            </a:extLst>
          </p:cNvPr>
          <p:cNvSpPr txBox="1"/>
          <p:nvPr/>
        </p:nvSpPr>
        <p:spPr bwMode="auto">
          <a:xfrm>
            <a:off x="4116467" y="3511226"/>
            <a:ext cx="39528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5</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4</a:t>
            </a:r>
          </a:p>
        </p:txBody>
      </p:sp>
      <p:sp>
        <p:nvSpPr>
          <p:cNvPr id="78" name="TextBox 77">
            <a:extLst>
              <a:ext uri="{FF2B5EF4-FFF2-40B4-BE49-F238E27FC236}">
                <a16:creationId xmlns:a16="http://schemas.microsoft.com/office/drawing/2014/main" id="{2764B52F-8A6D-4CF5-8510-D5E96AEE2BC1}"/>
              </a:ext>
            </a:extLst>
          </p:cNvPr>
          <p:cNvSpPr txBox="1"/>
          <p:nvPr/>
        </p:nvSpPr>
        <p:spPr bwMode="auto">
          <a:xfrm>
            <a:off x="592248" y="2929783"/>
            <a:ext cx="5035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79" name="TextBox 78">
            <a:extLst>
              <a:ext uri="{FF2B5EF4-FFF2-40B4-BE49-F238E27FC236}">
                <a16:creationId xmlns:a16="http://schemas.microsoft.com/office/drawing/2014/main" id="{774E15E8-3BA5-46A3-98A3-24EAF29E7F34}"/>
              </a:ext>
            </a:extLst>
          </p:cNvPr>
          <p:cNvSpPr txBox="1"/>
          <p:nvPr/>
        </p:nvSpPr>
        <p:spPr bwMode="auto">
          <a:xfrm>
            <a:off x="592248" y="2636413"/>
            <a:ext cx="5035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80" name="TextBox 79">
            <a:extLst>
              <a:ext uri="{FF2B5EF4-FFF2-40B4-BE49-F238E27FC236}">
                <a16:creationId xmlns:a16="http://schemas.microsoft.com/office/drawing/2014/main" id="{787EAF2F-FAC3-4601-B176-A34C9662E29B}"/>
              </a:ext>
            </a:extLst>
          </p:cNvPr>
          <p:cNvSpPr txBox="1"/>
          <p:nvPr/>
        </p:nvSpPr>
        <p:spPr bwMode="auto">
          <a:xfrm>
            <a:off x="592248" y="2343043"/>
            <a:ext cx="5035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81" name="TextBox 80">
            <a:extLst>
              <a:ext uri="{FF2B5EF4-FFF2-40B4-BE49-F238E27FC236}">
                <a16:creationId xmlns:a16="http://schemas.microsoft.com/office/drawing/2014/main" id="{406938E7-BEE6-4985-B896-FF9F2E7F9CB4}"/>
              </a:ext>
            </a:extLst>
          </p:cNvPr>
          <p:cNvSpPr txBox="1"/>
          <p:nvPr/>
        </p:nvSpPr>
        <p:spPr bwMode="auto">
          <a:xfrm>
            <a:off x="592248" y="2049673"/>
            <a:ext cx="5035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82" name="TextBox 81">
            <a:extLst>
              <a:ext uri="{FF2B5EF4-FFF2-40B4-BE49-F238E27FC236}">
                <a16:creationId xmlns:a16="http://schemas.microsoft.com/office/drawing/2014/main" id="{B510DC5D-8DD5-4644-B0C5-8ACC1EF9E738}"/>
              </a:ext>
            </a:extLst>
          </p:cNvPr>
          <p:cNvSpPr txBox="1"/>
          <p:nvPr/>
        </p:nvSpPr>
        <p:spPr bwMode="auto">
          <a:xfrm>
            <a:off x="592248" y="1756303"/>
            <a:ext cx="5035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83" name="TextBox 82">
            <a:extLst>
              <a:ext uri="{FF2B5EF4-FFF2-40B4-BE49-F238E27FC236}">
                <a16:creationId xmlns:a16="http://schemas.microsoft.com/office/drawing/2014/main" id="{16D59213-3AD6-4A1C-88AA-3FD10173AEC9}"/>
              </a:ext>
            </a:extLst>
          </p:cNvPr>
          <p:cNvSpPr txBox="1"/>
          <p:nvPr/>
        </p:nvSpPr>
        <p:spPr bwMode="auto">
          <a:xfrm>
            <a:off x="592248" y="1462933"/>
            <a:ext cx="5035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84" name="Freeform: Shape 83">
            <a:extLst>
              <a:ext uri="{FF2B5EF4-FFF2-40B4-BE49-F238E27FC236}">
                <a16:creationId xmlns:a16="http://schemas.microsoft.com/office/drawing/2014/main" id="{2603B988-949C-48D6-BE0D-400232D491E8}"/>
              </a:ext>
            </a:extLst>
          </p:cNvPr>
          <p:cNvSpPr/>
          <p:nvPr/>
        </p:nvSpPr>
        <p:spPr bwMode="auto">
          <a:xfrm>
            <a:off x="1111101" y="1604432"/>
            <a:ext cx="3211991" cy="167426"/>
          </a:xfrm>
          <a:custGeom>
            <a:avLst/>
            <a:gdLst>
              <a:gd name="connsiteX0" fmla="*/ 0 w 3211991"/>
              <a:gd name="connsiteY0" fmla="*/ 18031 h 167426"/>
              <a:gd name="connsiteX1" fmla="*/ 329699 w 3211991"/>
              <a:gd name="connsiteY1" fmla="*/ 77273 h 167426"/>
              <a:gd name="connsiteX2" fmla="*/ 538336 w 3211991"/>
              <a:gd name="connsiteY2" fmla="*/ 90152 h 167426"/>
              <a:gd name="connsiteX3" fmla="*/ 749550 w 3211991"/>
              <a:gd name="connsiteY3" fmla="*/ 162274 h 167426"/>
              <a:gd name="connsiteX4" fmla="*/ 960763 w 3211991"/>
              <a:gd name="connsiteY4" fmla="*/ 141668 h 167426"/>
              <a:gd name="connsiteX5" fmla="*/ 1177129 w 3211991"/>
              <a:gd name="connsiteY5" fmla="*/ 141668 h 167426"/>
              <a:gd name="connsiteX6" fmla="*/ 1385766 w 3211991"/>
              <a:gd name="connsiteY6" fmla="*/ 18031 h 167426"/>
              <a:gd name="connsiteX7" fmla="*/ 1607283 w 3211991"/>
              <a:gd name="connsiteY7" fmla="*/ 167426 h 167426"/>
              <a:gd name="connsiteX8" fmla="*/ 1918952 w 3211991"/>
              <a:gd name="connsiteY8" fmla="*/ 38637 h 167426"/>
              <a:gd name="connsiteX9" fmla="*/ 2248651 w 3211991"/>
              <a:gd name="connsiteY9" fmla="*/ 69546 h 167426"/>
              <a:gd name="connsiteX10" fmla="*/ 2562895 w 3211991"/>
              <a:gd name="connsiteY10" fmla="*/ 2576 h 167426"/>
              <a:gd name="connsiteX11" fmla="*/ 2887443 w 3211991"/>
              <a:gd name="connsiteY11" fmla="*/ 0 h 167426"/>
              <a:gd name="connsiteX12" fmla="*/ 3211991 w 3211991"/>
              <a:gd name="connsiteY12" fmla="*/ 2576 h 167426"/>
              <a:gd name="connsiteX13" fmla="*/ 3211991 w 3211991"/>
              <a:gd name="connsiteY13" fmla="*/ 2576 h 167426"/>
              <a:gd name="connsiteX14" fmla="*/ 3211991 w 3211991"/>
              <a:gd name="connsiteY14" fmla="*/ 2576 h 167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211991" h="167426">
                <a:moveTo>
                  <a:pt x="0" y="18031"/>
                </a:moveTo>
                <a:lnTo>
                  <a:pt x="329699" y="77273"/>
                </a:lnTo>
                <a:lnTo>
                  <a:pt x="538336" y="90152"/>
                </a:lnTo>
                <a:lnTo>
                  <a:pt x="749550" y="162274"/>
                </a:lnTo>
                <a:lnTo>
                  <a:pt x="960763" y="141668"/>
                </a:lnTo>
                <a:lnTo>
                  <a:pt x="1177129" y="141668"/>
                </a:lnTo>
                <a:lnTo>
                  <a:pt x="1385766" y="18031"/>
                </a:lnTo>
                <a:lnTo>
                  <a:pt x="1607283" y="167426"/>
                </a:lnTo>
                <a:lnTo>
                  <a:pt x="1918952" y="38637"/>
                </a:lnTo>
                <a:lnTo>
                  <a:pt x="2248651" y="69546"/>
                </a:lnTo>
                <a:lnTo>
                  <a:pt x="2562895" y="2576"/>
                </a:lnTo>
                <a:lnTo>
                  <a:pt x="2887443" y="0"/>
                </a:lnTo>
                <a:lnTo>
                  <a:pt x="3211991" y="2576"/>
                </a:lnTo>
                <a:lnTo>
                  <a:pt x="3211991" y="2576"/>
                </a:lnTo>
                <a:lnTo>
                  <a:pt x="3211991" y="2576"/>
                </a:lnTo>
              </a:path>
            </a:pathLst>
          </a:custGeom>
          <a:noFill/>
          <a:ln w="28575">
            <a:solidFill>
              <a:schemeClr val="accent3"/>
            </a:solidFill>
            <a:miter lim="800000"/>
            <a:headEnd/>
            <a:tailEnd/>
          </a:ln>
        </p:spPr>
        <p:txBody>
          <a:bodyPr rtlCol="0" anchor="ctr"/>
          <a:lstStyle/>
          <a:p>
            <a:pPr algn="ctr"/>
            <a:endParaRPr lang="en-US" sz="1000" dirty="0"/>
          </a:p>
        </p:txBody>
      </p:sp>
      <p:sp>
        <p:nvSpPr>
          <p:cNvPr id="85" name="Rectangle 84">
            <a:extLst>
              <a:ext uri="{FF2B5EF4-FFF2-40B4-BE49-F238E27FC236}">
                <a16:creationId xmlns:a16="http://schemas.microsoft.com/office/drawing/2014/main" id="{CC3F30A4-DE46-408A-B8B8-31063F808EC0}"/>
              </a:ext>
            </a:extLst>
          </p:cNvPr>
          <p:cNvSpPr/>
          <p:nvPr/>
        </p:nvSpPr>
        <p:spPr bwMode="auto">
          <a:xfrm>
            <a:off x="1086909" y="1592761"/>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F904DB3B-856A-4476-8956-03AECCDC32A3}"/>
              </a:ext>
            </a:extLst>
          </p:cNvPr>
          <p:cNvSpPr/>
          <p:nvPr/>
        </p:nvSpPr>
        <p:spPr bwMode="auto">
          <a:xfrm>
            <a:off x="1398854" y="1655456"/>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A3CD19EC-4CF7-41E3-A7AB-746F9E82526E}"/>
              </a:ext>
            </a:extLst>
          </p:cNvPr>
          <p:cNvSpPr/>
          <p:nvPr/>
        </p:nvSpPr>
        <p:spPr bwMode="auto">
          <a:xfrm>
            <a:off x="1615179" y="1665054"/>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0C8F285F-EA63-4ADA-A0E7-5D9705FC8F06}"/>
              </a:ext>
            </a:extLst>
          </p:cNvPr>
          <p:cNvSpPr/>
          <p:nvPr/>
        </p:nvSpPr>
        <p:spPr bwMode="auto">
          <a:xfrm>
            <a:off x="1823510" y="1733007"/>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93" name="Rectangle 92">
            <a:extLst>
              <a:ext uri="{FF2B5EF4-FFF2-40B4-BE49-F238E27FC236}">
                <a16:creationId xmlns:a16="http://schemas.microsoft.com/office/drawing/2014/main" id="{D8192737-7C23-4EBA-9998-A812BCE219DC}"/>
              </a:ext>
            </a:extLst>
          </p:cNvPr>
          <p:cNvSpPr/>
          <p:nvPr/>
        </p:nvSpPr>
        <p:spPr bwMode="auto">
          <a:xfrm>
            <a:off x="2031841" y="1713442"/>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95" name="Rectangle 94">
            <a:extLst>
              <a:ext uri="{FF2B5EF4-FFF2-40B4-BE49-F238E27FC236}">
                <a16:creationId xmlns:a16="http://schemas.microsoft.com/office/drawing/2014/main" id="{1C685FAE-9E22-4EA4-B14F-F25037EE7BA6}"/>
              </a:ext>
            </a:extLst>
          </p:cNvPr>
          <p:cNvSpPr/>
          <p:nvPr/>
        </p:nvSpPr>
        <p:spPr bwMode="auto">
          <a:xfrm>
            <a:off x="2248166" y="1713442"/>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97" name="Rectangle 96">
            <a:extLst>
              <a:ext uri="{FF2B5EF4-FFF2-40B4-BE49-F238E27FC236}">
                <a16:creationId xmlns:a16="http://schemas.microsoft.com/office/drawing/2014/main" id="{0221E23E-436C-4829-87D3-880ADF244B82}"/>
              </a:ext>
            </a:extLst>
          </p:cNvPr>
          <p:cNvSpPr/>
          <p:nvPr/>
        </p:nvSpPr>
        <p:spPr bwMode="auto">
          <a:xfrm>
            <a:off x="2465004" y="1590078"/>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99" name="Rectangle 98">
            <a:extLst>
              <a:ext uri="{FF2B5EF4-FFF2-40B4-BE49-F238E27FC236}">
                <a16:creationId xmlns:a16="http://schemas.microsoft.com/office/drawing/2014/main" id="{DF73BB3D-D221-4B7D-B23F-9FF0B941D806}"/>
              </a:ext>
            </a:extLst>
          </p:cNvPr>
          <p:cNvSpPr/>
          <p:nvPr/>
        </p:nvSpPr>
        <p:spPr bwMode="auto">
          <a:xfrm>
            <a:off x="3641067" y="1575507"/>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100" name="Rectangle 99">
            <a:extLst>
              <a:ext uri="{FF2B5EF4-FFF2-40B4-BE49-F238E27FC236}">
                <a16:creationId xmlns:a16="http://schemas.microsoft.com/office/drawing/2014/main" id="{D1F1621F-1D94-4EF6-A70F-2C98FA9395F2}"/>
              </a:ext>
            </a:extLst>
          </p:cNvPr>
          <p:cNvSpPr/>
          <p:nvPr/>
        </p:nvSpPr>
        <p:spPr bwMode="auto">
          <a:xfrm>
            <a:off x="2684407" y="1736107"/>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102" name="Rectangle 101">
            <a:extLst>
              <a:ext uri="{FF2B5EF4-FFF2-40B4-BE49-F238E27FC236}">
                <a16:creationId xmlns:a16="http://schemas.microsoft.com/office/drawing/2014/main" id="{3ADB9FE1-9ECB-484E-A055-042B35EAACA3}"/>
              </a:ext>
            </a:extLst>
          </p:cNvPr>
          <p:cNvSpPr/>
          <p:nvPr/>
        </p:nvSpPr>
        <p:spPr bwMode="auto">
          <a:xfrm>
            <a:off x="3000669" y="1608913"/>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104" name="Rectangle 103">
            <a:extLst>
              <a:ext uri="{FF2B5EF4-FFF2-40B4-BE49-F238E27FC236}">
                <a16:creationId xmlns:a16="http://schemas.microsoft.com/office/drawing/2014/main" id="{7E6F8898-120F-4A02-8810-C8457F91C22B}"/>
              </a:ext>
            </a:extLst>
          </p:cNvPr>
          <p:cNvSpPr/>
          <p:nvPr/>
        </p:nvSpPr>
        <p:spPr bwMode="auto">
          <a:xfrm>
            <a:off x="3320868" y="1642092"/>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106" name="Rectangle 105">
            <a:extLst>
              <a:ext uri="{FF2B5EF4-FFF2-40B4-BE49-F238E27FC236}">
                <a16:creationId xmlns:a16="http://schemas.microsoft.com/office/drawing/2014/main" id="{A02BADA2-15EA-4480-9A3B-BE8BD586B6C1}"/>
              </a:ext>
            </a:extLst>
          </p:cNvPr>
          <p:cNvSpPr/>
          <p:nvPr/>
        </p:nvSpPr>
        <p:spPr bwMode="auto">
          <a:xfrm>
            <a:off x="3960484" y="1570976"/>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108" name="Rectangle 107">
            <a:extLst>
              <a:ext uri="{FF2B5EF4-FFF2-40B4-BE49-F238E27FC236}">
                <a16:creationId xmlns:a16="http://schemas.microsoft.com/office/drawing/2014/main" id="{B0F367CC-6678-46D9-957B-1670B93C7248}"/>
              </a:ext>
            </a:extLst>
          </p:cNvPr>
          <p:cNvSpPr/>
          <p:nvPr/>
        </p:nvSpPr>
        <p:spPr bwMode="auto">
          <a:xfrm>
            <a:off x="4290403" y="1576224"/>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109" name="Freeform: Shape 108">
            <a:extLst>
              <a:ext uri="{FF2B5EF4-FFF2-40B4-BE49-F238E27FC236}">
                <a16:creationId xmlns:a16="http://schemas.microsoft.com/office/drawing/2014/main" id="{BFE05A87-B84F-4716-B644-DD48CA2E53A8}"/>
              </a:ext>
            </a:extLst>
          </p:cNvPr>
          <p:cNvSpPr/>
          <p:nvPr/>
        </p:nvSpPr>
        <p:spPr bwMode="auto">
          <a:xfrm>
            <a:off x="1108525" y="1619887"/>
            <a:ext cx="3217142" cy="265305"/>
          </a:xfrm>
          <a:custGeom>
            <a:avLst/>
            <a:gdLst>
              <a:gd name="connsiteX0" fmla="*/ 0 w 3217142"/>
              <a:gd name="connsiteY0" fmla="*/ 0 h 265305"/>
              <a:gd name="connsiteX1" fmla="*/ 324547 w 3217142"/>
              <a:gd name="connsiteY1" fmla="*/ 43788 h 265305"/>
              <a:gd name="connsiteX2" fmla="*/ 538337 w 3217142"/>
              <a:gd name="connsiteY2" fmla="*/ 77273 h 265305"/>
              <a:gd name="connsiteX3" fmla="*/ 752126 w 3217142"/>
              <a:gd name="connsiteY3" fmla="*/ 108182 h 265305"/>
              <a:gd name="connsiteX4" fmla="*/ 968491 w 3217142"/>
              <a:gd name="connsiteY4" fmla="*/ 51515 h 265305"/>
              <a:gd name="connsiteX5" fmla="*/ 1177129 w 3217142"/>
              <a:gd name="connsiteY5" fmla="*/ 54091 h 265305"/>
              <a:gd name="connsiteX6" fmla="*/ 1396070 w 3217142"/>
              <a:gd name="connsiteY6" fmla="*/ 97879 h 265305"/>
              <a:gd name="connsiteX7" fmla="*/ 1609859 w 3217142"/>
              <a:gd name="connsiteY7" fmla="*/ 85000 h 265305"/>
              <a:gd name="connsiteX8" fmla="*/ 1931831 w 3217142"/>
              <a:gd name="connsiteY8" fmla="*/ 110758 h 265305"/>
              <a:gd name="connsiteX9" fmla="*/ 2246075 w 3217142"/>
              <a:gd name="connsiteY9" fmla="*/ 110758 h 265305"/>
              <a:gd name="connsiteX10" fmla="*/ 2565471 w 3217142"/>
              <a:gd name="connsiteY10" fmla="*/ 121061 h 265305"/>
              <a:gd name="connsiteX11" fmla="*/ 2890019 w 3217142"/>
              <a:gd name="connsiteY11" fmla="*/ 265305 h 265305"/>
              <a:gd name="connsiteX12" fmla="*/ 3217142 w 3217142"/>
              <a:gd name="connsiteY12" fmla="*/ 231820 h 265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17142" h="265305">
                <a:moveTo>
                  <a:pt x="0" y="0"/>
                </a:moveTo>
                <a:lnTo>
                  <a:pt x="324547" y="43788"/>
                </a:lnTo>
                <a:lnTo>
                  <a:pt x="538337" y="77273"/>
                </a:lnTo>
                <a:lnTo>
                  <a:pt x="752126" y="108182"/>
                </a:lnTo>
                <a:lnTo>
                  <a:pt x="968491" y="51515"/>
                </a:lnTo>
                <a:lnTo>
                  <a:pt x="1177129" y="54091"/>
                </a:lnTo>
                <a:lnTo>
                  <a:pt x="1396070" y="97879"/>
                </a:lnTo>
                <a:lnTo>
                  <a:pt x="1609859" y="85000"/>
                </a:lnTo>
                <a:lnTo>
                  <a:pt x="1931831" y="110758"/>
                </a:lnTo>
                <a:lnTo>
                  <a:pt x="2246075" y="110758"/>
                </a:lnTo>
                <a:lnTo>
                  <a:pt x="2565471" y="121061"/>
                </a:lnTo>
                <a:lnTo>
                  <a:pt x="2890019" y="265305"/>
                </a:lnTo>
                <a:lnTo>
                  <a:pt x="3217142" y="231820"/>
                </a:lnTo>
              </a:path>
            </a:pathLst>
          </a:custGeom>
          <a:noFill/>
          <a:ln w="28575">
            <a:solidFill>
              <a:schemeClr val="accent1"/>
            </a:solidFill>
            <a:miter lim="800000"/>
            <a:headEnd/>
            <a:tailEnd/>
          </a:ln>
        </p:spPr>
        <p:txBody>
          <a:bodyPr rtlCol="0" anchor="ctr"/>
          <a:lstStyle/>
          <a:p>
            <a:pPr algn="ctr"/>
            <a:endParaRPr lang="en-US" sz="1000" dirty="0"/>
          </a:p>
        </p:txBody>
      </p:sp>
      <p:sp>
        <p:nvSpPr>
          <p:cNvPr id="110" name="Oval 109">
            <a:extLst>
              <a:ext uri="{FF2B5EF4-FFF2-40B4-BE49-F238E27FC236}">
                <a16:creationId xmlns:a16="http://schemas.microsoft.com/office/drawing/2014/main" id="{1E0A24D1-8EFF-4941-89CE-0228006E2CFA}"/>
              </a:ext>
            </a:extLst>
          </p:cNvPr>
          <p:cNvSpPr/>
          <p:nvPr/>
        </p:nvSpPr>
        <p:spPr bwMode="auto">
          <a:xfrm>
            <a:off x="1077616" y="1583465"/>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112" name="Oval 111">
            <a:extLst>
              <a:ext uri="{FF2B5EF4-FFF2-40B4-BE49-F238E27FC236}">
                <a16:creationId xmlns:a16="http://schemas.microsoft.com/office/drawing/2014/main" id="{FB716F38-40E1-4CEA-B452-B8335CCB1BA5}"/>
              </a:ext>
            </a:extLst>
          </p:cNvPr>
          <p:cNvSpPr/>
          <p:nvPr/>
        </p:nvSpPr>
        <p:spPr bwMode="auto">
          <a:xfrm>
            <a:off x="1400928" y="1621971"/>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114" name="Oval 113">
            <a:extLst>
              <a:ext uri="{FF2B5EF4-FFF2-40B4-BE49-F238E27FC236}">
                <a16:creationId xmlns:a16="http://schemas.microsoft.com/office/drawing/2014/main" id="{96194D39-ED03-42C8-AEF4-CF856410AD6F}"/>
              </a:ext>
            </a:extLst>
          </p:cNvPr>
          <p:cNvSpPr/>
          <p:nvPr/>
        </p:nvSpPr>
        <p:spPr bwMode="auto">
          <a:xfrm>
            <a:off x="1610386" y="1671404"/>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116" name="Oval 115">
            <a:extLst>
              <a:ext uri="{FF2B5EF4-FFF2-40B4-BE49-F238E27FC236}">
                <a16:creationId xmlns:a16="http://schemas.microsoft.com/office/drawing/2014/main" id="{CAF322FD-8435-4471-83A5-9C6E1C87AB13}"/>
              </a:ext>
            </a:extLst>
          </p:cNvPr>
          <p:cNvSpPr/>
          <p:nvPr/>
        </p:nvSpPr>
        <p:spPr bwMode="auto">
          <a:xfrm>
            <a:off x="1828231" y="1688941"/>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118" name="Oval 117">
            <a:extLst>
              <a:ext uri="{FF2B5EF4-FFF2-40B4-BE49-F238E27FC236}">
                <a16:creationId xmlns:a16="http://schemas.microsoft.com/office/drawing/2014/main" id="{F3451BE7-6453-48F6-ABEF-29BB42E68270}"/>
              </a:ext>
            </a:extLst>
          </p:cNvPr>
          <p:cNvSpPr/>
          <p:nvPr/>
        </p:nvSpPr>
        <p:spPr bwMode="auto">
          <a:xfrm>
            <a:off x="2034123" y="1637950"/>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120" name="Oval 119">
            <a:extLst>
              <a:ext uri="{FF2B5EF4-FFF2-40B4-BE49-F238E27FC236}">
                <a16:creationId xmlns:a16="http://schemas.microsoft.com/office/drawing/2014/main" id="{31F57F2F-031A-411D-8804-BD599A89FF8F}"/>
              </a:ext>
            </a:extLst>
          </p:cNvPr>
          <p:cNvSpPr/>
          <p:nvPr/>
        </p:nvSpPr>
        <p:spPr bwMode="auto">
          <a:xfrm>
            <a:off x="2253455" y="1635415"/>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122" name="Oval 121">
            <a:extLst>
              <a:ext uri="{FF2B5EF4-FFF2-40B4-BE49-F238E27FC236}">
                <a16:creationId xmlns:a16="http://schemas.microsoft.com/office/drawing/2014/main" id="{D8345877-195C-4611-828A-15A5A1B8B247}"/>
              </a:ext>
            </a:extLst>
          </p:cNvPr>
          <p:cNvSpPr/>
          <p:nvPr/>
        </p:nvSpPr>
        <p:spPr bwMode="auto">
          <a:xfrm>
            <a:off x="2466597" y="1687349"/>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124" name="Oval 123">
            <a:extLst>
              <a:ext uri="{FF2B5EF4-FFF2-40B4-BE49-F238E27FC236}">
                <a16:creationId xmlns:a16="http://schemas.microsoft.com/office/drawing/2014/main" id="{2D34DBC7-30D3-47EE-9299-4A15148E7977}"/>
              </a:ext>
            </a:extLst>
          </p:cNvPr>
          <p:cNvSpPr/>
          <p:nvPr/>
        </p:nvSpPr>
        <p:spPr bwMode="auto">
          <a:xfrm>
            <a:off x="2682815" y="1663462"/>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126" name="Oval 125">
            <a:extLst>
              <a:ext uri="{FF2B5EF4-FFF2-40B4-BE49-F238E27FC236}">
                <a16:creationId xmlns:a16="http://schemas.microsoft.com/office/drawing/2014/main" id="{EE6C0B53-68E9-4E47-B4F8-E66730F90BBA}"/>
              </a:ext>
            </a:extLst>
          </p:cNvPr>
          <p:cNvSpPr/>
          <p:nvPr/>
        </p:nvSpPr>
        <p:spPr bwMode="auto">
          <a:xfrm>
            <a:off x="2997619" y="1699522"/>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128" name="Oval 127">
            <a:extLst>
              <a:ext uri="{FF2B5EF4-FFF2-40B4-BE49-F238E27FC236}">
                <a16:creationId xmlns:a16="http://schemas.microsoft.com/office/drawing/2014/main" id="{201F9111-B165-4CEF-B3E8-B491D59F4C84}"/>
              </a:ext>
            </a:extLst>
          </p:cNvPr>
          <p:cNvSpPr/>
          <p:nvPr/>
        </p:nvSpPr>
        <p:spPr bwMode="auto">
          <a:xfrm>
            <a:off x="3321986" y="1699522"/>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130" name="Oval 129">
            <a:extLst>
              <a:ext uri="{FF2B5EF4-FFF2-40B4-BE49-F238E27FC236}">
                <a16:creationId xmlns:a16="http://schemas.microsoft.com/office/drawing/2014/main" id="{3E1BC399-F36E-439E-A2EF-4949B6D9C411}"/>
              </a:ext>
            </a:extLst>
          </p:cNvPr>
          <p:cNvSpPr/>
          <p:nvPr/>
        </p:nvSpPr>
        <p:spPr bwMode="auto">
          <a:xfrm>
            <a:off x="3641067" y="1712720"/>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132" name="Oval 131">
            <a:extLst>
              <a:ext uri="{FF2B5EF4-FFF2-40B4-BE49-F238E27FC236}">
                <a16:creationId xmlns:a16="http://schemas.microsoft.com/office/drawing/2014/main" id="{F8D4CDDF-E755-418B-9C25-E78981F22197}"/>
              </a:ext>
            </a:extLst>
          </p:cNvPr>
          <p:cNvSpPr/>
          <p:nvPr/>
        </p:nvSpPr>
        <p:spPr bwMode="auto">
          <a:xfrm>
            <a:off x="3960484" y="1851707"/>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134" name="Oval 133">
            <a:extLst>
              <a:ext uri="{FF2B5EF4-FFF2-40B4-BE49-F238E27FC236}">
                <a16:creationId xmlns:a16="http://schemas.microsoft.com/office/drawing/2014/main" id="{219F01EE-53ED-4F3C-8EBA-84938E2CC747}"/>
              </a:ext>
            </a:extLst>
          </p:cNvPr>
          <p:cNvSpPr/>
          <p:nvPr/>
        </p:nvSpPr>
        <p:spPr bwMode="auto">
          <a:xfrm>
            <a:off x="4292182" y="1818222"/>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grpSp>
        <p:nvGrpSpPr>
          <p:cNvPr id="144" name="Group 143">
            <a:extLst>
              <a:ext uri="{FF2B5EF4-FFF2-40B4-BE49-F238E27FC236}">
                <a16:creationId xmlns:a16="http://schemas.microsoft.com/office/drawing/2014/main" id="{2D7D7E36-B7C3-4F42-9652-4B18564C0153}"/>
              </a:ext>
            </a:extLst>
          </p:cNvPr>
          <p:cNvGrpSpPr/>
          <p:nvPr/>
        </p:nvGrpSpPr>
        <p:grpSpPr>
          <a:xfrm>
            <a:off x="3593844" y="2914166"/>
            <a:ext cx="207287" cy="65378"/>
            <a:chOff x="3505326" y="2953078"/>
            <a:chExt cx="207287" cy="65378"/>
          </a:xfrm>
        </p:grpSpPr>
        <p:cxnSp>
          <p:nvCxnSpPr>
            <p:cNvPr id="141" name="Straight Connector 140">
              <a:extLst>
                <a:ext uri="{FF2B5EF4-FFF2-40B4-BE49-F238E27FC236}">
                  <a16:creationId xmlns:a16="http://schemas.microsoft.com/office/drawing/2014/main" id="{905F1EE1-FBE9-4EC6-95D3-051731CCC5AE}"/>
                </a:ext>
              </a:extLst>
            </p:cNvPr>
            <p:cNvCxnSpPr>
              <a:cxnSpLocks/>
            </p:cNvCxnSpPr>
            <p:nvPr/>
          </p:nvCxnSpPr>
          <p:spPr bwMode="auto">
            <a:xfrm>
              <a:off x="3505326" y="2990583"/>
              <a:ext cx="207287" cy="0"/>
            </a:xfrm>
            <a:prstGeom prst="line">
              <a:avLst/>
            </a:prstGeom>
            <a:noFill/>
            <a:ln w="28575" cap="flat" cmpd="sng" algn="ctr">
              <a:solidFill>
                <a:schemeClr val="accent3"/>
              </a:solidFill>
              <a:prstDash val="solid"/>
              <a:round/>
              <a:headEnd type="none" w="med" len="med"/>
              <a:tailEnd type="none" w="med" len="med"/>
            </a:ln>
            <a:effectLst/>
          </p:spPr>
        </p:cxnSp>
        <p:sp>
          <p:nvSpPr>
            <p:cNvPr id="136" name="Rectangle 135">
              <a:extLst>
                <a:ext uri="{FF2B5EF4-FFF2-40B4-BE49-F238E27FC236}">
                  <a16:creationId xmlns:a16="http://schemas.microsoft.com/office/drawing/2014/main" id="{395AED3D-F8A7-4CBE-A0C1-2C02EE07C1F5}"/>
                </a:ext>
              </a:extLst>
            </p:cNvPr>
            <p:cNvSpPr/>
            <p:nvPr/>
          </p:nvSpPr>
          <p:spPr bwMode="auto">
            <a:xfrm>
              <a:off x="3574733" y="2953078"/>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grpSp>
      <p:grpSp>
        <p:nvGrpSpPr>
          <p:cNvPr id="143" name="Group 142">
            <a:extLst>
              <a:ext uri="{FF2B5EF4-FFF2-40B4-BE49-F238E27FC236}">
                <a16:creationId xmlns:a16="http://schemas.microsoft.com/office/drawing/2014/main" id="{1C293D7F-DE09-4E0A-A411-0647E83A3BF6}"/>
              </a:ext>
            </a:extLst>
          </p:cNvPr>
          <p:cNvGrpSpPr/>
          <p:nvPr/>
        </p:nvGrpSpPr>
        <p:grpSpPr>
          <a:xfrm>
            <a:off x="3593844" y="2746657"/>
            <a:ext cx="207287" cy="66970"/>
            <a:chOff x="3505326" y="2785569"/>
            <a:chExt cx="207287" cy="66970"/>
          </a:xfrm>
        </p:grpSpPr>
        <p:cxnSp>
          <p:nvCxnSpPr>
            <p:cNvPr id="140" name="Straight Connector 139">
              <a:extLst>
                <a:ext uri="{FF2B5EF4-FFF2-40B4-BE49-F238E27FC236}">
                  <a16:creationId xmlns:a16="http://schemas.microsoft.com/office/drawing/2014/main" id="{5EB547FF-587F-425C-98AF-274115E939DA}"/>
                </a:ext>
              </a:extLst>
            </p:cNvPr>
            <p:cNvCxnSpPr>
              <a:cxnSpLocks/>
            </p:cNvCxnSpPr>
            <p:nvPr/>
          </p:nvCxnSpPr>
          <p:spPr bwMode="auto">
            <a:xfrm>
              <a:off x="3505326" y="2821305"/>
              <a:ext cx="207287" cy="0"/>
            </a:xfrm>
            <a:prstGeom prst="line">
              <a:avLst/>
            </a:prstGeom>
            <a:noFill/>
            <a:ln w="28575" cap="flat" cmpd="sng" algn="ctr">
              <a:solidFill>
                <a:schemeClr val="accent1"/>
              </a:solidFill>
              <a:prstDash val="solid"/>
              <a:round/>
              <a:headEnd type="none" w="med" len="med"/>
              <a:tailEnd type="none" w="med" len="med"/>
            </a:ln>
            <a:effectLst/>
          </p:spPr>
        </p:cxnSp>
        <p:sp>
          <p:nvSpPr>
            <p:cNvPr id="138" name="Oval 137">
              <a:extLst>
                <a:ext uri="{FF2B5EF4-FFF2-40B4-BE49-F238E27FC236}">
                  <a16:creationId xmlns:a16="http://schemas.microsoft.com/office/drawing/2014/main" id="{C2865A36-119F-40F5-80B4-E2CD47359D5F}"/>
                </a:ext>
              </a:extLst>
            </p:cNvPr>
            <p:cNvSpPr/>
            <p:nvPr/>
          </p:nvSpPr>
          <p:spPr bwMode="auto">
            <a:xfrm>
              <a:off x="3575484" y="2785569"/>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grpSp>
      <p:sp>
        <p:nvSpPr>
          <p:cNvPr id="145" name="TextBox 144">
            <a:extLst>
              <a:ext uri="{FF2B5EF4-FFF2-40B4-BE49-F238E27FC236}">
                <a16:creationId xmlns:a16="http://schemas.microsoft.com/office/drawing/2014/main" id="{2D10F3EF-44DD-4577-9739-31930273DC96}"/>
              </a:ext>
            </a:extLst>
          </p:cNvPr>
          <p:cNvSpPr txBox="1"/>
          <p:nvPr/>
        </p:nvSpPr>
        <p:spPr bwMode="auto">
          <a:xfrm>
            <a:off x="3728629" y="2633770"/>
            <a:ext cx="10469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Niraparib</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Placebo</a:t>
            </a:r>
          </a:p>
        </p:txBody>
      </p:sp>
      <p:sp>
        <p:nvSpPr>
          <p:cNvPr id="147" name="TextBox 146">
            <a:extLst>
              <a:ext uri="{FF2B5EF4-FFF2-40B4-BE49-F238E27FC236}">
                <a16:creationId xmlns:a16="http://schemas.microsoft.com/office/drawing/2014/main" id="{CC360330-88B4-4E45-8DC5-81B14FDC86C3}"/>
              </a:ext>
            </a:extLst>
          </p:cNvPr>
          <p:cNvSpPr txBox="1"/>
          <p:nvPr/>
        </p:nvSpPr>
        <p:spPr bwMode="auto">
          <a:xfrm>
            <a:off x="1111101" y="1239847"/>
            <a:ext cx="32480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FOSI</a:t>
            </a:r>
          </a:p>
        </p:txBody>
      </p:sp>
      <p:sp>
        <p:nvSpPr>
          <p:cNvPr id="149" name="TextBox 148">
            <a:extLst>
              <a:ext uri="{FF2B5EF4-FFF2-40B4-BE49-F238E27FC236}">
                <a16:creationId xmlns:a16="http://schemas.microsoft.com/office/drawing/2014/main" id="{D9451A8B-AFD6-4B50-95AB-69E7FE93D037}"/>
              </a:ext>
            </a:extLst>
          </p:cNvPr>
          <p:cNvSpPr txBox="1"/>
          <p:nvPr/>
        </p:nvSpPr>
        <p:spPr bwMode="auto">
          <a:xfrm>
            <a:off x="1095788" y="3272466"/>
            <a:ext cx="32480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Cycle</a:t>
            </a:r>
          </a:p>
        </p:txBody>
      </p:sp>
      <p:sp>
        <p:nvSpPr>
          <p:cNvPr id="151" name="TextBox 150">
            <a:extLst>
              <a:ext uri="{FF2B5EF4-FFF2-40B4-BE49-F238E27FC236}">
                <a16:creationId xmlns:a16="http://schemas.microsoft.com/office/drawing/2014/main" id="{9E6F662A-AB53-433E-BBA8-BA945B38FE76}"/>
              </a:ext>
            </a:extLst>
          </p:cNvPr>
          <p:cNvSpPr txBox="1"/>
          <p:nvPr/>
        </p:nvSpPr>
        <p:spPr bwMode="auto">
          <a:xfrm>
            <a:off x="270701" y="3511226"/>
            <a:ext cx="104696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000" b="1" dirty="0">
                <a:solidFill>
                  <a:schemeClr val="accent1"/>
                </a:solidFill>
                <a:latin typeface="Calibri" panose="020F0502020204030204" pitchFamily="34" charset="0"/>
              </a:rPr>
              <a:t>Niraparib</a:t>
            </a:r>
            <a:br>
              <a:rPr lang="en-US" sz="1000" b="1" dirty="0">
                <a:solidFill>
                  <a:schemeClr val="bg1"/>
                </a:solidFill>
                <a:latin typeface="Calibri" panose="020F0502020204030204" pitchFamily="34" charset="0"/>
              </a:rPr>
            </a:br>
            <a:r>
              <a:rPr lang="en-US" sz="1000" b="1" dirty="0">
                <a:solidFill>
                  <a:schemeClr val="accent3"/>
                </a:solidFill>
                <a:latin typeface="Calibri" panose="020F0502020204030204" pitchFamily="34" charset="0"/>
              </a:rPr>
              <a:t>Placebo</a:t>
            </a:r>
          </a:p>
        </p:txBody>
      </p:sp>
      <p:sp>
        <p:nvSpPr>
          <p:cNvPr id="153" name="TextBox 152">
            <a:extLst>
              <a:ext uri="{FF2B5EF4-FFF2-40B4-BE49-F238E27FC236}">
                <a16:creationId xmlns:a16="http://schemas.microsoft.com/office/drawing/2014/main" id="{97000C88-A55A-490B-A189-D722CA2E6608}"/>
              </a:ext>
            </a:extLst>
          </p:cNvPr>
          <p:cNvSpPr txBox="1"/>
          <p:nvPr/>
        </p:nvSpPr>
        <p:spPr bwMode="auto">
          <a:xfrm rot="16200000">
            <a:off x="-263209" y="2293571"/>
            <a:ext cx="16837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Completion (%)</a:t>
            </a:r>
          </a:p>
        </p:txBody>
      </p:sp>
      <p:sp>
        <p:nvSpPr>
          <p:cNvPr id="156" name="Freeform: Shape 155">
            <a:extLst>
              <a:ext uri="{FF2B5EF4-FFF2-40B4-BE49-F238E27FC236}">
                <a16:creationId xmlns:a16="http://schemas.microsoft.com/office/drawing/2014/main" id="{8ECD6420-8DE0-4DB7-952C-9EC0C0F31879}"/>
              </a:ext>
            </a:extLst>
          </p:cNvPr>
          <p:cNvSpPr/>
          <p:nvPr/>
        </p:nvSpPr>
        <p:spPr bwMode="auto">
          <a:xfrm>
            <a:off x="5549472" y="1530332"/>
            <a:ext cx="3219450" cy="1545431"/>
          </a:xfrm>
          <a:custGeom>
            <a:avLst/>
            <a:gdLst>
              <a:gd name="connsiteX0" fmla="*/ 0 w 3219450"/>
              <a:gd name="connsiteY0" fmla="*/ 0 h 1545431"/>
              <a:gd name="connsiteX1" fmla="*/ 0 w 3219450"/>
              <a:gd name="connsiteY1" fmla="*/ 1545431 h 1545431"/>
              <a:gd name="connsiteX2" fmla="*/ 3219450 w 3219450"/>
              <a:gd name="connsiteY2" fmla="*/ 1545431 h 1545431"/>
            </a:gdLst>
            <a:ahLst/>
            <a:cxnLst>
              <a:cxn ang="0">
                <a:pos x="connsiteX0" y="connsiteY0"/>
              </a:cxn>
              <a:cxn ang="0">
                <a:pos x="connsiteX1" y="connsiteY1"/>
              </a:cxn>
              <a:cxn ang="0">
                <a:pos x="connsiteX2" y="connsiteY2"/>
              </a:cxn>
            </a:cxnLst>
            <a:rect l="l" t="t" r="r" b="b"/>
            <a:pathLst>
              <a:path w="3219450" h="1545431">
                <a:moveTo>
                  <a:pt x="0" y="0"/>
                </a:moveTo>
                <a:lnTo>
                  <a:pt x="0" y="1545431"/>
                </a:lnTo>
                <a:lnTo>
                  <a:pt x="3219450" y="1545431"/>
                </a:lnTo>
              </a:path>
            </a:pathLst>
          </a:custGeom>
          <a:noFill/>
          <a:ln w="28575">
            <a:solidFill>
              <a:schemeClr val="bg1"/>
            </a:solidFill>
            <a:miter lim="800000"/>
            <a:headEnd/>
            <a:tailEnd/>
          </a:ln>
        </p:spPr>
        <p:txBody>
          <a:bodyPr rtlCol="0" anchor="ctr"/>
          <a:lstStyle/>
          <a:p>
            <a:pPr algn="ctr"/>
            <a:endParaRPr lang="en-US" sz="1000" dirty="0"/>
          </a:p>
        </p:txBody>
      </p:sp>
      <p:cxnSp>
        <p:nvCxnSpPr>
          <p:cNvPr id="157" name="Straight Connector 156">
            <a:extLst>
              <a:ext uri="{FF2B5EF4-FFF2-40B4-BE49-F238E27FC236}">
                <a16:creationId xmlns:a16="http://schemas.microsoft.com/office/drawing/2014/main" id="{20CE6BBC-F02D-4435-9082-F4236C52CE00}"/>
              </a:ext>
            </a:extLst>
          </p:cNvPr>
          <p:cNvCxnSpPr>
            <a:cxnSpLocks/>
          </p:cNvCxnSpPr>
          <p:nvPr/>
        </p:nvCxnSpPr>
        <p:spPr bwMode="auto">
          <a:xfrm flipH="1">
            <a:off x="5482797" y="1608913"/>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F5BD19A7-EDCE-44C6-97F8-ECFFCF69D274}"/>
              </a:ext>
            </a:extLst>
          </p:cNvPr>
          <p:cNvCxnSpPr>
            <a:cxnSpLocks/>
          </p:cNvCxnSpPr>
          <p:nvPr/>
        </p:nvCxnSpPr>
        <p:spPr bwMode="auto">
          <a:xfrm flipH="1">
            <a:off x="5482797" y="1902283"/>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12D31262-E27D-49DF-B7EB-E802BD3157D1}"/>
              </a:ext>
            </a:extLst>
          </p:cNvPr>
          <p:cNvCxnSpPr>
            <a:cxnSpLocks/>
          </p:cNvCxnSpPr>
          <p:nvPr/>
        </p:nvCxnSpPr>
        <p:spPr bwMode="auto">
          <a:xfrm flipH="1">
            <a:off x="5482797" y="2195653"/>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41DAFA19-2303-44D9-9568-909C955FE3ED}"/>
              </a:ext>
            </a:extLst>
          </p:cNvPr>
          <p:cNvCxnSpPr>
            <a:cxnSpLocks/>
          </p:cNvCxnSpPr>
          <p:nvPr/>
        </p:nvCxnSpPr>
        <p:spPr bwMode="auto">
          <a:xfrm flipH="1">
            <a:off x="5482797" y="2489023"/>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DB4B8E53-861A-4FE3-BFA5-D1D9932808D2}"/>
              </a:ext>
            </a:extLst>
          </p:cNvPr>
          <p:cNvCxnSpPr>
            <a:cxnSpLocks/>
          </p:cNvCxnSpPr>
          <p:nvPr/>
        </p:nvCxnSpPr>
        <p:spPr bwMode="auto">
          <a:xfrm flipH="1">
            <a:off x="5482797" y="2782393"/>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BC1B78FE-0007-464F-AF4F-3FBB57421AEA}"/>
              </a:ext>
            </a:extLst>
          </p:cNvPr>
          <p:cNvCxnSpPr>
            <a:cxnSpLocks/>
          </p:cNvCxnSpPr>
          <p:nvPr/>
        </p:nvCxnSpPr>
        <p:spPr bwMode="auto">
          <a:xfrm flipH="1">
            <a:off x="5482797" y="3075764"/>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2981ED58-D073-4A37-8B8F-844709F96502}"/>
              </a:ext>
            </a:extLst>
          </p:cNvPr>
          <p:cNvCxnSpPr>
            <a:cxnSpLocks/>
          </p:cNvCxnSpPr>
          <p:nvPr/>
        </p:nvCxnSpPr>
        <p:spPr bwMode="auto">
          <a:xfrm rot="5400000" flipH="1">
            <a:off x="5516134" y="3109101"/>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52738848-7EAD-4926-8802-47E3B2401447}"/>
              </a:ext>
            </a:extLst>
          </p:cNvPr>
          <p:cNvCxnSpPr>
            <a:cxnSpLocks/>
          </p:cNvCxnSpPr>
          <p:nvPr/>
        </p:nvCxnSpPr>
        <p:spPr bwMode="auto">
          <a:xfrm rot="5400000" flipH="1">
            <a:off x="5839984" y="3109100"/>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F25AE17A-3038-4816-8669-C69B73FD2F6F}"/>
              </a:ext>
            </a:extLst>
          </p:cNvPr>
          <p:cNvCxnSpPr>
            <a:cxnSpLocks/>
          </p:cNvCxnSpPr>
          <p:nvPr/>
        </p:nvCxnSpPr>
        <p:spPr bwMode="auto">
          <a:xfrm rot="5400000" flipH="1">
            <a:off x="6052312" y="3109098"/>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509C62A2-2E3E-4F98-8EE9-2FBE78B70048}"/>
              </a:ext>
            </a:extLst>
          </p:cNvPr>
          <p:cNvCxnSpPr>
            <a:cxnSpLocks/>
          </p:cNvCxnSpPr>
          <p:nvPr/>
        </p:nvCxnSpPr>
        <p:spPr bwMode="auto">
          <a:xfrm rot="5400000" flipH="1">
            <a:off x="6264640" y="3109096"/>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A0D75030-CA3C-4C42-A65B-30CC311B188B}"/>
              </a:ext>
            </a:extLst>
          </p:cNvPr>
          <p:cNvCxnSpPr>
            <a:cxnSpLocks/>
          </p:cNvCxnSpPr>
          <p:nvPr/>
        </p:nvCxnSpPr>
        <p:spPr bwMode="auto">
          <a:xfrm rot="5400000" flipH="1">
            <a:off x="6476968" y="3109094"/>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019C02E0-9707-45E1-9231-84B399848FFA}"/>
              </a:ext>
            </a:extLst>
          </p:cNvPr>
          <p:cNvCxnSpPr>
            <a:cxnSpLocks/>
          </p:cNvCxnSpPr>
          <p:nvPr/>
        </p:nvCxnSpPr>
        <p:spPr bwMode="auto">
          <a:xfrm rot="5400000" flipH="1">
            <a:off x="6689296" y="3109092"/>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0A16F6BD-63FC-4066-9D47-59920A20810E}"/>
              </a:ext>
            </a:extLst>
          </p:cNvPr>
          <p:cNvCxnSpPr>
            <a:cxnSpLocks/>
          </p:cNvCxnSpPr>
          <p:nvPr/>
        </p:nvCxnSpPr>
        <p:spPr bwMode="auto">
          <a:xfrm rot="5400000" flipH="1">
            <a:off x="6901624" y="3109090"/>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ACB04B3B-AEFC-4462-9450-F01B766640CA}"/>
              </a:ext>
            </a:extLst>
          </p:cNvPr>
          <p:cNvCxnSpPr>
            <a:cxnSpLocks/>
          </p:cNvCxnSpPr>
          <p:nvPr/>
        </p:nvCxnSpPr>
        <p:spPr bwMode="auto">
          <a:xfrm rot="5400000" flipH="1">
            <a:off x="7113954" y="3109088"/>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FB09BE65-9E76-471F-9ED9-F49893C573C2}"/>
              </a:ext>
            </a:extLst>
          </p:cNvPr>
          <p:cNvCxnSpPr>
            <a:cxnSpLocks/>
          </p:cNvCxnSpPr>
          <p:nvPr/>
        </p:nvCxnSpPr>
        <p:spPr bwMode="auto">
          <a:xfrm rot="5400000" flipH="1">
            <a:off x="7442569" y="3109094"/>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79D7E9B1-6673-4535-82E8-7444FD44C858}"/>
              </a:ext>
            </a:extLst>
          </p:cNvPr>
          <p:cNvCxnSpPr>
            <a:cxnSpLocks/>
          </p:cNvCxnSpPr>
          <p:nvPr/>
        </p:nvCxnSpPr>
        <p:spPr bwMode="auto">
          <a:xfrm rot="5400000" flipH="1">
            <a:off x="7762251" y="3109101"/>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69736226-C2E7-4516-BEB6-0EB100371ED2}"/>
              </a:ext>
            </a:extLst>
          </p:cNvPr>
          <p:cNvCxnSpPr>
            <a:cxnSpLocks/>
          </p:cNvCxnSpPr>
          <p:nvPr/>
        </p:nvCxnSpPr>
        <p:spPr bwMode="auto">
          <a:xfrm rot="5400000" flipH="1">
            <a:off x="8081933" y="3109087"/>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AE4CC60A-4ADB-4072-B1FE-C500E955D3CD}"/>
              </a:ext>
            </a:extLst>
          </p:cNvPr>
          <p:cNvCxnSpPr>
            <a:cxnSpLocks/>
          </p:cNvCxnSpPr>
          <p:nvPr/>
        </p:nvCxnSpPr>
        <p:spPr bwMode="auto">
          <a:xfrm rot="5400000" flipH="1">
            <a:off x="8401615" y="3109079"/>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97F10258-3A57-4A50-AF01-770DCBA9EDC5}"/>
              </a:ext>
            </a:extLst>
          </p:cNvPr>
          <p:cNvCxnSpPr>
            <a:cxnSpLocks/>
          </p:cNvCxnSpPr>
          <p:nvPr/>
        </p:nvCxnSpPr>
        <p:spPr bwMode="auto">
          <a:xfrm rot="5400000" flipH="1">
            <a:off x="8721298" y="3109071"/>
            <a:ext cx="66675" cy="0"/>
          </a:xfrm>
          <a:prstGeom prst="line">
            <a:avLst/>
          </a:prstGeom>
          <a:noFill/>
          <a:ln w="28575" cap="flat" cmpd="sng" algn="ctr">
            <a:solidFill>
              <a:schemeClr val="bg1"/>
            </a:solidFill>
            <a:prstDash val="solid"/>
            <a:round/>
            <a:headEnd type="none" w="med" len="med"/>
            <a:tailEnd type="none" w="med" len="med"/>
          </a:ln>
          <a:effectLst/>
        </p:spPr>
      </p:cxnSp>
      <p:sp>
        <p:nvSpPr>
          <p:cNvPr id="176" name="TextBox 175">
            <a:extLst>
              <a:ext uri="{FF2B5EF4-FFF2-40B4-BE49-F238E27FC236}">
                <a16:creationId xmlns:a16="http://schemas.microsoft.com/office/drawing/2014/main" id="{FD3E8DEA-C0F9-4501-A4D2-6E4DB998196E}"/>
              </a:ext>
            </a:extLst>
          </p:cNvPr>
          <p:cNvSpPr txBox="1"/>
          <p:nvPr/>
        </p:nvSpPr>
        <p:spPr bwMode="auto">
          <a:xfrm>
            <a:off x="5354210" y="3089686"/>
            <a:ext cx="39528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BL</a:t>
            </a:r>
          </a:p>
        </p:txBody>
      </p:sp>
      <p:sp>
        <p:nvSpPr>
          <p:cNvPr id="177" name="TextBox 176">
            <a:extLst>
              <a:ext uri="{FF2B5EF4-FFF2-40B4-BE49-F238E27FC236}">
                <a16:creationId xmlns:a16="http://schemas.microsoft.com/office/drawing/2014/main" id="{D420A8DD-67AF-49B2-B30B-D4247D613A06}"/>
              </a:ext>
            </a:extLst>
          </p:cNvPr>
          <p:cNvSpPr txBox="1"/>
          <p:nvPr/>
        </p:nvSpPr>
        <p:spPr bwMode="auto">
          <a:xfrm>
            <a:off x="5664963" y="3090857"/>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178" name="TextBox 177">
            <a:extLst>
              <a:ext uri="{FF2B5EF4-FFF2-40B4-BE49-F238E27FC236}">
                <a16:creationId xmlns:a16="http://schemas.microsoft.com/office/drawing/2014/main" id="{C9ED4553-E4D5-4902-B268-0255A5C2C7F8}"/>
              </a:ext>
            </a:extLst>
          </p:cNvPr>
          <p:cNvSpPr txBox="1"/>
          <p:nvPr/>
        </p:nvSpPr>
        <p:spPr bwMode="auto">
          <a:xfrm>
            <a:off x="5898871" y="3090909"/>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a:t>
            </a:r>
          </a:p>
        </p:txBody>
      </p:sp>
      <p:sp>
        <p:nvSpPr>
          <p:cNvPr id="179" name="TextBox 178">
            <a:extLst>
              <a:ext uri="{FF2B5EF4-FFF2-40B4-BE49-F238E27FC236}">
                <a16:creationId xmlns:a16="http://schemas.microsoft.com/office/drawing/2014/main" id="{4EC2F1F9-5CDB-4309-95B7-CE3E9BCC3C5F}"/>
              </a:ext>
            </a:extLst>
          </p:cNvPr>
          <p:cNvSpPr txBox="1"/>
          <p:nvPr/>
        </p:nvSpPr>
        <p:spPr bwMode="auto">
          <a:xfrm>
            <a:off x="6122336" y="3090961"/>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a:t>
            </a:r>
          </a:p>
        </p:txBody>
      </p:sp>
      <p:sp>
        <p:nvSpPr>
          <p:cNvPr id="180" name="TextBox 179">
            <a:extLst>
              <a:ext uri="{FF2B5EF4-FFF2-40B4-BE49-F238E27FC236}">
                <a16:creationId xmlns:a16="http://schemas.microsoft.com/office/drawing/2014/main" id="{D1D4DF9D-DF78-4BE2-83F6-F9849DE83DD1}"/>
              </a:ext>
            </a:extLst>
          </p:cNvPr>
          <p:cNvSpPr txBox="1"/>
          <p:nvPr/>
        </p:nvSpPr>
        <p:spPr bwMode="auto">
          <a:xfrm>
            <a:off x="6313857" y="3091013"/>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181" name="TextBox 180">
            <a:extLst>
              <a:ext uri="{FF2B5EF4-FFF2-40B4-BE49-F238E27FC236}">
                <a16:creationId xmlns:a16="http://schemas.microsoft.com/office/drawing/2014/main" id="{317A34AA-A91D-41A6-9AC6-666DBDB1D2F0}"/>
              </a:ext>
            </a:extLst>
          </p:cNvPr>
          <p:cNvSpPr txBox="1"/>
          <p:nvPr/>
        </p:nvSpPr>
        <p:spPr bwMode="auto">
          <a:xfrm>
            <a:off x="6525789" y="3091065"/>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11</a:t>
            </a:r>
          </a:p>
        </p:txBody>
      </p:sp>
      <p:sp>
        <p:nvSpPr>
          <p:cNvPr id="182" name="TextBox 181">
            <a:extLst>
              <a:ext uri="{FF2B5EF4-FFF2-40B4-BE49-F238E27FC236}">
                <a16:creationId xmlns:a16="http://schemas.microsoft.com/office/drawing/2014/main" id="{A8FB12C4-0D92-42F4-9ECC-9D1EC36C0E7B}"/>
              </a:ext>
            </a:extLst>
          </p:cNvPr>
          <p:cNvSpPr txBox="1"/>
          <p:nvPr/>
        </p:nvSpPr>
        <p:spPr bwMode="auto">
          <a:xfrm>
            <a:off x="6737721" y="3091117"/>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13</a:t>
            </a:r>
          </a:p>
        </p:txBody>
      </p:sp>
      <p:sp>
        <p:nvSpPr>
          <p:cNvPr id="183" name="TextBox 182">
            <a:extLst>
              <a:ext uri="{FF2B5EF4-FFF2-40B4-BE49-F238E27FC236}">
                <a16:creationId xmlns:a16="http://schemas.microsoft.com/office/drawing/2014/main" id="{04F59602-D726-40D0-A5B5-35780C00953D}"/>
              </a:ext>
            </a:extLst>
          </p:cNvPr>
          <p:cNvSpPr txBox="1"/>
          <p:nvPr/>
        </p:nvSpPr>
        <p:spPr bwMode="auto">
          <a:xfrm>
            <a:off x="6949653" y="3091169"/>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184" name="TextBox 183">
            <a:extLst>
              <a:ext uri="{FF2B5EF4-FFF2-40B4-BE49-F238E27FC236}">
                <a16:creationId xmlns:a16="http://schemas.microsoft.com/office/drawing/2014/main" id="{2C4AB4DA-9471-467E-AE71-ABB4394B0B99}"/>
              </a:ext>
            </a:extLst>
          </p:cNvPr>
          <p:cNvSpPr txBox="1"/>
          <p:nvPr/>
        </p:nvSpPr>
        <p:spPr bwMode="auto">
          <a:xfrm>
            <a:off x="7279892" y="3091220"/>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185" name="TextBox 184">
            <a:extLst>
              <a:ext uri="{FF2B5EF4-FFF2-40B4-BE49-F238E27FC236}">
                <a16:creationId xmlns:a16="http://schemas.microsoft.com/office/drawing/2014/main" id="{5D2BBD64-D470-463C-86D0-BDCDD1EE04BD}"/>
              </a:ext>
            </a:extLst>
          </p:cNvPr>
          <p:cNvSpPr txBox="1"/>
          <p:nvPr/>
        </p:nvSpPr>
        <p:spPr bwMode="auto">
          <a:xfrm>
            <a:off x="7600076" y="3089686"/>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21</a:t>
            </a:r>
          </a:p>
        </p:txBody>
      </p:sp>
      <p:sp>
        <p:nvSpPr>
          <p:cNvPr id="186" name="TextBox 185">
            <a:extLst>
              <a:ext uri="{FF2B5EF4-FFF2-40B4-BE49-F238E27FC236}">
                <a16:creationId xmlns:a16="http://schemas.microsoft.com/office/drawing/2014/main" id="{1CE1E8A1-B6E7-4758-8417-3D5E1B4062B5}"/>
              </a:ext>
            </a:extLst>
          </p:cNvPr>
          <p:cNvSpPr txBox="1"/>
          <p:nvPr/>
        </p:nvSpPr>
        <p:spPr bwMode="auto">
          <a:xfrm>
            <a:off x="7920260" y="3090728"/>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187" name="TextBox 186">
            <a:extLst>
              <a:ext uri="{FF2B5EF4-FFF2-40B4-BE49-F238E27FC236}">
                <a16:creationId xmlns:a16="http://schemas.microsoft.com/office/drawing/2014/main" id="{92EB5C84-514F-43D7-BD74-87CA82DBA658}"/>
              </a:ext>
            </a:extLst>
          </p:cNvPr>
          <p:cNvSpPr txBox="1"/>
          <p:nvPr/>
        </p:nvSpPr>
        <p:spPr bwMode="auto">
          <a:xfrm>
            <a:off x="8240444" y="3091770"/>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27</a:t>
            </a:r>
          </a:p>
        </p:txBody>
      </p:sp>
      <p:sp>
        <p:nvSpPr>
          <p:cNvPr id="188" name="TextBox 187">
            <a:extLst>
              <a:ext uri="{FF2B5EF4-FFF2-40B4-BE49-F238E27FC236}">
                <a16:creationId xmlns:a16="http://schemas.microsoft.com/office/drawing/2014/main" id="{349A3D36-921B-4737-BF42-EADB79C4DD32}"/>
              </a:ext>
            </a:extLst>
          </p:cNvPr>
          <p:cNvSpPr txBox="1"/>
          <p:nvPr/>
        </p:nvSpPr>
        <p:spPr bwMode="auto">
          <a:xfrm>
            <a:off x="8560628" y="3090236"/>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189" name="TextBox 188">
            <a:extLst>
              <a:ext uri="{FF2B5EF4-FFF2-40B4-BE49-F238E27FC236}">
                <a16:creationId xmlns:a16="http://schemas.microsoft.com/office/drawing/2014/main" id="{32D6A8D6-B382-4987-B2E3-14095A9C6920}"/>
              </a:ext>
            </a:extLst>
          </p:cNvPr>
          <p:cNvSpPr txBox="1"/>
          <p:nvPr/>
        </p:nvSpPr>
        <p:spPr bwMode="auto">
          <a:xfrm>
            <a:off x="5329308" y="3511226"/>
            <a:ext cx="4178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484</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246</a:t>
            </a:r>
          </a:p>
        </p:txBody>
      </p:sp>
      <p:sp>
        <p:nvSpPr>
          <p:cNvPr id="190" name="TextBox 189">
            <a:extLst>
              <a:ext uri="{FF2B5EF4-FFF2-40B4-BE49-F238E27FC236}">
                <a16:creationId xmlns:a16="http://schemas.microsoft.com/office/drawing/2014/main" id="{43A4CAED-01B7-472E-9326-DC9A7FE7EE9D}"/>
              </a:ext>
            </a:extLst>
          </p:cNvPr>
          <p:cNvSpPr txBox="1"/>
          <p:nvPr/>
        </p:nvSpPr>
        <p:spPr bwMode="auto">
          <a:xfrm>
            <a:off x="5653055" y="3511226"/>
            <a:ext cx="4191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430</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229</a:t>
            </a:r>
          </a:p>
        </p:txBody>
      </p:sp>
      <p:sp>
        <p:nvSpPr>
          <p:cNvPr id="191" name="TextBox 190">
            <a:extLst>
              <a:ext uri="{FF2B5EF4-FFF2-40B4-BE49-F238E27FC236}">
                <a16:creationId xmlns:a16="http://schemas.microsoft.com/office/drawing/2014/main" id="{706BD4D5-3ECD-47C1-803A-97D775AF4834}"/>
              </a:ext>
            </a:extLst>
          </p:cNvPr>
          <p:cNvSpPr txBox="1"/>
          <p:nvPr/>
        </p:nvSpPr>
        <p:spPr bwMode="auto">
          <a:xfrm>
            <a:off x="5887611" y="3511226"/>
            <a:ext cx="4178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359</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188</a:t>
            </a:r>
          </a:p>
        </p:txBody>
      </p:sp>
      <p:sp>
        <p:nvSpPr>
          <p:cNvPr id="192" name="TextBox 191">
            <a:extLst>
              <a:ext uri="{FF2B5EF4-FFF2-40B4-BE49-F238E27FC236}">
                <a16:creationId xmlns:a16="http://schemas.microsoft.com/office/drawing/2014/main" id="{A686652A-F587-424B-9D70-A63C3010602A}"/>
              </a:ext>
            </a:extLst>
          </p:cNvPr>
          <p:cNvSpPr txBox="1"/>
          <p:nvPr/>
        </p:nvSpPr>
        <p:spPr bwMode="auto">
          <a:xfrm>
            <a:off x="6099543" y="3511226"/>
            <a:ext cx="4408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322</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161</a:t>
            </a:r>
          </a:p>
        </p:txBody>
      </p:sp>
      <p:sp>
        <p:nvSpPr>
          <p:cNvPr id="193" name="TextBox 192">
            <a:extLst>
              <a:ext uri="{FF2B5EF4-FFF2-40B4-BE49-F238E27FC236}">
                <a16:creationId xmlns:a16="http://schemas.microsoft.com/office/drawing/2014/main" id="{12FA33A5-5ADF-4D26-967D-2697CDCAC493}"/>
              </a:ext>
            </a:extLst>
          </p:cNvPr>
          <p:cNvSpPr txBox="1"/>
          <p:nvPr/>
        </p:nvSpPr>
        <p:spPr bwMode="auto">
          <a:xfrm>
            <a:off x="6311475" y="3511226"/>
            <a:ext cx="4716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290</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128</a:t>
            </a:r>
          </a:p>
        </p:txBody>
      </p:sp>
      <p:sp>
        <p:nvSpPr>
          <p:cNvPr id="194" name="TextBox 193">
            <a:extLst>
              <a:ext uri="{FF2B5EF4-FFF2-40B4-BE49-F238E27FC236}">
                <a16:creationId xmlns:a16="http://schemas.microsoft.com/office/drawing/2014/main" id="{9B9869BF-21AC-4415-A9A9-47DF84621FD7}"/>
              </a:ext>
            </a:extLst>
          </p:cNvPr>
          <p:cNvSpPr txBox="1"/>
          <p:nvPr/>
        </p:nvSpPr>
        <p:spPr bwMode="auto">
          <a:xfrm>
            <a:off x="6523407" y="3511226"/>
            <a:ext cx="4886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256</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102</a:t>
            </a:r>
          </a:p>
        </p:txBody>
      </p:sp>
      <p:sp>
        <p:nvSpPr>
          <p:cNvPr id="195" name="TextBox 194">
            <a:extLst>
              <a:ext uri="{FF2B5EF4-FFF2-40B4-BE49-F238E27FC236}">
                <a16:creationId xmlns:a16="http://schemas.microsoft.com/office/drawing/2014/main" id="{BB099866-2331-41ED-8F5B-53407F06B6F2}"/>
              </a:ext>
            </a:extLst>
          </p:cNvPr>
          <p:cNvSpPr txBox="1"/>
          <p:nvPr/>
        </p:nvSpPr>
        <p:spPr bwMode="auto">
          <a:xfrm>
            <a:off x="6735339" y="3511226"/>
            <a:ext cx="4946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236</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95</a:t>
            </a:r>
          </a:p>
        </p:txBody>
      </p:sp>
      <p:sp>
        <p:nvSpPr>
          <p:cNvPr id="196" name="TextBox 195">
            <a:extLst>
              <a:ext uri="{FF2B5EF4-FFF2-40B4-BE49-F238E27FC236}">
                <a16:creationId xmlns:a16="http://schemas.microsoft.com/office/drawing/2014/main" id="{99FCDBF1-B60D-4AC3-BCE5-6590D257D612}"/>
              </a:ext>
            </a:extLst>
          </p:cNvPr>
          <p:cNvSpPr txBox="1"/>
          <p:nvPr/>
        </p:nvSpPr>
        <p:spPr bwMode="auto">
          <a:xfrm>
            <a:off x="6947271" y="3511226"/>
            <a:ext cx="5059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185</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74</a:t>
            </a:r>
          </a:p>
        </p:txBody>
      </p:sp>
      <p:sp>
        <p:nvSpPr>
          <p:cNvPr id="197" name="TextBox 196">
            <a:extLst>
              <a:ext uri="{FF2B5EF4-FFF2-40B4-BE49-F238E27FC236}">
                <a16:creationId xmlns:a16="http://schemas.microsoft.com/office/drawing/2014/main" id="{E2DE9D31-3143-4367-BD27-27E54D043A71}"/>
              </a:ext>
            </a:extLst>
          </p:cNvPr>
          <p:cNvSpPr txBox="1"/>
          <p:nvPr/>
        </p:nvSpPr>
        <p:spPr bwMode="auto">
          <a:xfrm>
            <a:off x="7277510" y="3511226"/>
            <a:ext cx="4171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10</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38</a:t>
            </a:r>
          </a:p>
        </p:txBody>
      </p:sp>
      <p:sp>
        <p:nvSpPr>
          <p:cNvPr id="198" name="TextBox 197">
            <a:extLst>
              <a:ext uri="{FF2B5EF4-FFF2-40B4-BE49-F238E27FC236}">
                <a16:creationId xmlns:a16="http://schemas.microsoft.com/office/drawing/2014/main" id="{3F669E30-5F3E-4777-AFD1-FF3A17E0135F}"/>
              </a:ext>
            </a:extLst>
          </p:cNvPr>
          <p:cNvSpPr txBox="1"/>
          <p:nvPr/>
        </p:nvSpPr>
        <p:spPr bwMode="auto">
          <a:xfrm>
            <a:off x="7597694" y="3511226"/>
            <a:ext cx="39528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58</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21</a:t>
            </a:r>
          </a:p>
        </p:txBody>
      </p:sp>
      <p:sp>
        <p:nvSpPr>
          <p:cNvPr id="199" name="TextBox 198">
            <a:extLst>
              <a:ext uri="{FF2B5EF4-FFF2-40B4-BE49-F238E27FC236}">
                <a16:creationId xmlns:a16="http://schemas.microsoft.com/office/drawing/2014/main" id="{84153524-7B9F-409B-AEAE-81F3CEBB45C6}"/>
              </a:ext>
            </a:extLst>
          </p:cNvPr>
          <p:cNvSpPr txBox="1"/>
          <p:nvPr/>
        </p:nvSpPr>
        <p:spPr bwMode="auto">
          <a:xfrm>
            <a:off x="7917878" y="3511226"/>
            <a:ext cx="39528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30</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8</a:t>
            </a:r>
          </a:p>
        </p:txBody>
      </p:sp>
      <p:sp>
        <p:nvSpPr>
          <p:cNvPr id="200" name="TextBox 199">
            <a:extLst>
              <a:ext uri="{FF2B5EF4-FFF2-40B4-BE49-F238E27FC236}">
                <a16:creationId xmlns:a16="http://schemas.microsoft.com/office/drawing/2014/main" id="{4C61AE77-24EA-4544-9611-3F04AED4F9CC}"/>
              </a:ext>
            </a:extLst>
          </p:cNvPr>
          <p:cNvSpPr txBox="1"/>
          <p:nvPr/>
        </p:nvSpPr>
        <p:spPr bwMode="auto">
          <a:xfrm>
            <a:off x="8238062" y="3511226"/>
            <a:ext cx="39528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13</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5</a:t>
            </a:r>
          </a:p>
        </p:txBody>
      </p:sp>
      <p:sp>
        <p:nvSpPr>
          <p:cNvPr id="201" name="TextBox 200">
            <a:extLst>
              <a:ext uri="{FF2B5EF4-FFF2-40B4-BE49-F238E27FC236}">
                <a16:creationId xmlns:a16="http://schemas.microsoft.com/office/drawing/2014/main" id="{232B89A5-2844-4D16-9FAB-1A6135C29110}"/>
              </a:ext>
            </a:extLst>
          </p:cNvPr>
          <p:cNvSpPr txBox="1"/>
          <p:nvPr/>
        </p:nvSpPr>
        <p:spPr bwMode="auto">
          <a:xfrm>
            <a:off x="8558246" y="3511226"/>
            <a:ext cx="39528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5</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4</a:t>
            </a:r>
          </a:p>
        </p:txBody>
      </p:sp>
      <p:sp>
        <p:nvSpPr>
          <p:cNvPr id="202" name="TextBox 201">
            <a:extLst>
              <a:ext uri="{FF2B5EF4-FFF2-40B4-BE49-F238E27FC236}">
                <a16:creationId xmlns:a16="http://schemas.microsoft.com/office/drawing/2014/main" id="{0AB67C7C-58FD-486A-82F0-A4FD08AD9F2B}"/>
              </a:ext>
            </a:extLst>
          </p:cNvPr>
          <p:cNvSpPr txBox="1"/>
          <p:nvPr/>
        </p:nvSpPr>
        <p:spPr bwMode="auto">
          <a:xfrm>
            <a:off x="5034027" y="2945281"/>
            <a:ext cx="5035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03" name="TextBox 202">
            <a:extLst>
              <a:ext uri="{FF2B5EF4-FFF2-40B4-BE49-F238E27FC236}">
                <a16:creationId xmlns:a16="http://schemas.microsoft.com/office/drawing/2014/main" id="{4BD2BA08-8EDC-4129-9771-3F4C0BBC8004}"/>
              </a:ext>
            </a:extLst>
          </p:cNvPr>
          <p:cNvSpPr txBox="1"/>
          <p:nvPr/>
        </p:nvSpPr>
        <p:spPr bwMode="auto">
          <a:xfrm>
            <a:off x="5034027" y="2651911"/>
            <a:ext cx="5035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204" name="TextBox 203">
            <a:extLst>
              <a:ext uri="{FF2B5EF4-FFF2-40B4-BE49-F238E27FC236}">
                <a16:creationId xmlns:a16="http://schemas.microsoft.com/office/drawing/2014/main" id="{B410A434-5E06-43DE-B698-FD74DBD510D7}"/>
              </a:ext>
            </a:extLst>
          </p:cNvPr>
          <p:cNvSpPr txBox="1"/>
          <p:nvPr/>
        </p:nvSpPr>
        <p:spPr bwMode="auto">
          <a:xfrm>
            <a:off x="5034027" y="2358541"/>
            <a:ext cx="5035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205" name="TextBox 204">
            <a:extLst>
              <a:ext uri="{FF2B5EF4-FFF2-40B4-BE49-F238E27FC236}">
                <a16:creationId xmlns:a16="http://schemas.microsoft.com/office/drawing/2014/main" id="{A95C643E-3E53-4C96-BED0-9E7CAE56ECDC}"/>
              </a:ext>
            </a:extLst>
          </p:cNvPr>
          <p:cNvSpPr txBox="1"/>
          <p:nvPr/>
        </p:nvSpPr>
        <p:spPr bwMode="auto">
          <a:xfrm>
            <a:off x="5034027" y="2065171"/>
            <a:ext cx="5035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206" name="TextBox 205">
            <a:extLst>
              <a:ext uri="{FF2B5EF4-FFF2-40B4-BE49-F238E27FC236}">
                <a16:creationId xmlns:a16="http://schemas.microsoft.com/office/drawing/2014/main" id="{E610F5B3-358D-412E-BC5D-B1A92ED571E6}"/>
              </a:ext>
            </a:extLst>
          </p:cNvPr>
          <p:cNvSpPr txBox="1"/>
          <p:nvPr/>
        </p:nvSpPr>
        <p:spPr bwMode="auto">
          <a:xfrm>
            <a:off x="5034027" y="1771801"/>
            <a:ext cx="5035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207" name="TextBox 206">
            <a:extLst>
              <a:ext uri="{FF2B5EF4-FFF2-40B4-BE49-F238E27FC236}">
                <a16:creationId xmlns:a16="http://schemas.microsoft.com/office/drawing/2014/main" id="{E72C3BA5-B5B9-4513-81DD-59C38C33EEE7}"/>
              </a:ext>
            </a:extLst>
          </p:cNvPr>
          <p:cNvSpPr txBox="1"/>
          <p:nvPr/>
        </p:nvSpPr>
        <p:spPr bwMode="auto">
          <a:xfrm>
            <a:off x="5034027" y="1478431"/>
            <a:ext cx="5035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209" name="Rectangle 208">
            <a:extLst>
              <a:ext uri="{FF2B5EF4-FFF2-40B4-BE49-F238E27FC236}">
                <a16:creationId xmlns:a16="http://schemas.microsoft.com/office/drawing/2014/main" id="{34B36B34-7A29-468C-8209-490D0B05E921}"/>
              </a:ext>
            </a:extLst>
          </p:cNvPr>
          <p:cNvSpPr/>
          <p:nvPr/>
        </p:nvSpPr>
        <p:spPr bwMode="auto">
          <a:xfrm>
            <a:off x="5533460" y="1578084"/>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grpSp>
        <p:nvGrpSpPr>
          <p:cNvPr id="236" name="Group 235">
            <a:extLst>
              <a:ext uri="{FF2B5EF4-FFF2-40B4-BE49-F238E27FC236}">
                <a16:creationId xmlns:a16="http://schemas.microsoft.com/office/drawing/2014/main" id="{343FDEA1-3A0C-4C83-95DB-382CAC5FFA6A}"/>
              </a:ext>
            </a:extLst>
          </p:cNvPr>
          <p:cNvGrpSpPr/>
          <p:nvPr/>
        </p:nvGrpSpPr>
        <p:grpSpPr>
          <a:xfrm>
            <a:off x="8035623" y="2914166"/>
            <a:ext cx="207287" cy="65378"/>
            <a:chOff x="3505326" y="2953078"/>
            <a:chExt cx="207287" cy="65378"/>
          </a:xfrm>
        </p:grpSpPr>
        <p:cxnSp>
          <p:nvCxnSpPr>
            <p:cNvPr id="245" name="Straight Connector 244">
              <a:extLst>
                <a:ext uri="{FF2B5EF4-FFF2-40B4-BE49-F238E27FC236}">
                  <a16:creationId xmlns:a16="http://schemas.microsoft.com/office/drawing/2014/main" id="{588D277E-5DC2-4247-9DBC-A5C73DCB34C1}"/>
                </a:ext>
              </a:extLst>
            </p:cNvPr>
            <p:cNvCxnSpPr>
              <a:cxnSpLocks/>
            </p:cNvCxnSpPr>
            <p:nvPr/>
          </p:nvCxnSpPr>
          <p:spPr bwMode="auto">
            <a:xfrm>
              <a:off x="3505326" y="2990583"/>
              <a:ext cx="207287" cy="0"/>
            </a:xfrm>
            <a:prstGeom prst="line">
              <a:avLst/>
            </a:prstGeom>
            <a:noFill/>
            <a:ln w="28575" cap="flat" cmpd="sng" algn="ctr">
              <a:solidFill>
                <a:schemeClr val="accent3"/>
              </a:solidFill>
              <a:prstDash val="solid"/>
              <a:round/>
              <a:headEnd type="none" w="med" len="med"/>
              <a:tailEnd type="none" w="med" len="med"/>
            </a:ln>
            <a:effectLst/>
          </p:spPr>
        </p:cxnSp>
        <p:sp>
          <p:nvSpPr>
            <p:cNvPr id="246" name="Rectangle 245">
              <a:extLst>
                <a:ext uri="{FF2B5EF4-FFF2-40B4-BE49-F238E27FC236}">
                  <a16:creationId xmlns:a16="http://schemas.microsoft.com/office/drawing/2014/main" id="{2AE14CA5-047B-4C41-9C69-AFBEE36B0124}"/>
                </a:ext>
              </a:extLst>
            </p:cNvPr>
            <p:cNvSpPr/>
            <p:nvPr/>
          </p:nvSpPr>
          <p:spPr bwMode="auto">
            <a:xfrm>
              <a:off x="3574733" y="2953078"/>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grpSp>
      <p:grpSp>
        <p:nvGrpSpPr>
          <p:cNvPr id="237" name="Group 236">
            <a:extLst>
              <a:ext uri="{FF2B5EF4-FFF2-40B4-BE49-F238E27FC236}">
                <a16:creationId xmlns:a16="http://schemas.microsoft.com/office/drawing/2014/main" id="{B1662C6B-16F0-473F-9A9B-DB7F20D029BF}"/>
              </a:ext>
            </a:extLst>
          </p:cNvPr>
          <p:cNvGrpSpPr/>
          <p:nvPr/>
        </p:nvGrpSpPr>
        <p:grpSpPr>
          <a:xfrm>
            <a:off x="8035623" y="2746657"/>
            <a:ext cx="207287" cy="66970"/>
            <a:chOff x="3505326" y="2785569"/>
            <a:chExt cx="207287" cy="66970"/>
          </a:xfrm>
        </p:grpSpPr>
        <p:cxnSp>
          <p:nvCxnSpPr>
            <p:cNvPr id="243" name="Straight Connector 242">
              <a:extLst>
                <a:ext uri="{FF2B5EF4-FFF2-40B4-BE49-F238E27FC236}">
                  <a16:creationId xmlns:a16="http://schemas.microsoft.com/office/drawing/2014/main" id="{2DE6CE92-D226-4363-961A-F4D003CD9B76}"/>
                </a:ext>
              </a:extLst>
            </p:cNvPr>
            <p:cNvCxnSpPr>
              <a:cxnSpLocks/>
            </p:cNvCxnSpPr>
            <p:nvPr/>
          </p:nvCxnSpPr>
          <p:spPr bwMode="auto">
            <a:xfrm>
              <a:off x="3505326" y="2821305"/>
              <a:ext cx="207287" cy="0"/>
            </a:xfrm>
            <a:prstGeom prst="line">
              <a:avLst/>
            </a:prstGeom>
            <a:noFill/>
            <a:ln w="28575" cap="flat" cmpd="sng" algn="ctr">
              <a:solidFill>
                <a:schemeClr val="accent1"/>
              </a:solidFill>
              <a:prstDash val="solid"/>
              <a:round/>
              <a:headEnd type="none" w="med" len="med"/>
              <a:tailEnd type="none" w="med" len="med"/>
            </a:ln>
            <a:effectLst/>
          </p:spPr>
        </p:cxnSp>
        <p:sp>
          <p:nvSpPr>
            <p:cNvPr id="244" name="Oval 243">
              <a:extLst>
                <a:ext uri="{FF2B5EF4-FFF2-40B4-BE49-F238E27FC236}">
                  <a16:creationId xmlns:a16="http://schemas.microsoft.com/office/drawing/2014/main" id="{C00DF29C-426C-4E57-9C60-81FC00ED1B95}"/>
                </a:ext>
              </a:extLst>
            </p:cNvPr>
            <p:cNvSpPr/>
            <p:nvPr/>
          </p:nvSpPr>
          <p:spPr bwMode="auto">
            <a:xfrm>
              <a:off x="3575484" y="2785569"/>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grpSp>
      <p:sp>
        <p:nvSpPr>
          <p:cNvPr id="238" name="TextBox 237">
            <a:extLst>
              <a:ext uri="{FF2B5EF4-FFF2-40B4-BE49-F238E27FC236}">
                <a16:creationId xmlns:a16="http://schemas.microsoft.com/office/drawing/2014/main" id="{AEF755E0-BECB-41DD-A346-FA9AA2B60648}"/>
              </a:ext>
            </a:extLst>
          </p:cNvPr>
          <p:cNvSpPr txBox="1"/>
          <p:nvPr/>
        </p:nvSpPr>
        <p:spPr bwMode="auto">
          <a:xfrm>
            <a:off x="8170408" y="2633770"/>
            <a:ext cx="10469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Niraparib</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Placebo</a:t>
            </a:r>
          </a:p>
        </p:txBody>
      </p:sp>
      <p:sp>
        <p:nvSpPr>
          <p:cNvPr id="239" name="TextBox 238">
            <a:extLst>
              <a:ext uri="{FF2B5EF4-FFF2-40B4-BE49-F238E27FC236}">
                <a16:creationId xmlns:a16="http://schemas.microsoft.com/office/drawing/2014/main" id="{A61A4E4A-6349-4837-B8EB-FC16879E7CD5}"/>
              </a:ext>
            </a:extLst>
          </p:cNvPr>
          <p:cNvSpPr txBox="1"/>
          <p:nvPr/>
        </p:nvSpPr>
        <p:spPr bwMode="auto">
          <a:xfrm>
            <a:off x="5564981" y="1239653"/>
            <a:ext cx="32480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EORTC QLQ-C30 </a:t>
            </a:r>
          </a:p>
        </p:txBody>
      </p:sp>
      <p:sp>
        <p:nvSpPr>
          <p:cNvPr id="240" name="TextBox 239">
            <a:extLst>
              <a:ext uri="{FF2B5EF4-FFF2-40B4-BE49-F238E27FC236}">
                <a16:creationId xmlns:a16="http://schemas.microsoft.com/office/drawing/2014/main" id="{F5123F01-C391-473E-BE97-3902A57D8717}"/>
              </a:ext>
            </a:extLst>
          </p:cNvPr>
          <p:cNvSpPr txBox="1"/>
          <p:nvPr/>
        </p:nvSpPr>
        <p:spPr bwMode="auto">
          <a:xfrm>
            <a:off x="5530342" y="3251143"/>
            <a:ext cx="32480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Cycle</a:t>
            </a:r>
          </a:p>
        </p:txBody>
      </p:sp>
      <p:sp>
        <p:nvSpPr>
          <p:cNvPr id="241" name="TextBox 240">
            <a:extLst>
              <a:ext uri="{FF2B5EF4-FFF2-40B4-BE49-F238E27FC236}">
                <a16:creationId xmlns:a16="http://schemas.microsoft.com/office/drawing/2014/main" id="{BCFEA296-37B3-4CBA-9084-455619247EA9}"/>
              </a:ext>
            </a:extLst>
          </p:cNvPr>
          <p:cNvSpPr txBox="1"/>
          <p:nvPr/>
        </p:nvSpPr>
        <p:spPr bwMode="auto">
          <a:xfrm>
            <a:off x="4712480" y="3494600"/>
            <a:ext cx="7883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000" b="1" dirty="0">
                <a:solidFill>
                  <a:schemeClr val="accent1"/>
                </a:solidFill>
                <a:latin typeface="Calibri" panose="020F0502020204030204" pitchFamily="34" charset="0"/>
              </a:rPr>
              <a:t>Niraparib</a:t>
            </a:r>
            <a:br>
              <a:rPr lang="en-US" sz="1000" b="1" dirty="0">
                <a:solidFill>
                  <a:schemeClr val="bg1"/>
                </a:solidFill>
                <a:latin typeface="Calibri" panose="020F0502020204030204" pitchFamily="34" charset="0"/>
              </a:rPr>
            </a:br>
            <a:r>
              <a:rPr lang="en-US" sz="1000" b="1" dirty="0">
                <a:solidFill>
                  <a:schemeClr val="accent3"/>
                </a:solidFill>
                <a:latin typeface="Calibri" panose="020F0502020204030204" pitchFamily="34" charset="0"/>
              </a:rPr>
              <a:t>Placebo</a:t>
            </a:r>
          </a:p>
        </p:txBody>
      </p:sp>
      <p:sp>
        <p:nvSpPr>
          <p:cNvPr id="242" name="TextBox 241">
            <a:extLst>
              <a:ext uri="{FF2B5EF4-FFF2-40B4-BE49-F238E27FC236}">
                <a16:creationId xmlns:a16="http://schemas.microsoft.com/office/drawing/2014/main" id="{12829825-E4C9-4BBE-96CE-0B583616AA19}"/>
              </a:ext>
            </a:extLst>
          </p:cNvPr>
          <p:cNvSpPr txBox="1"/>
          <p:nvPr/>
        </p:nvSpPr>
        <p:spPr bwMode="auto">
          <a:xfrm rot="16200000">
            <a:off x="4178570" y="2270275"/>
            <a:ext cx="16837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Completion (%)</a:t>
            </a:r>
          </a:p>
        </p:txBody>
      </p:sp>
      <p:sp>
        <p:nvSpPr>
          <p:cNvPr id="247" name="Freeform: Shape 246">
            <a:extLst>
              <a:ext uri="{FF2B5EF4-FFF2-40B4-BE49-F238E27FC236}">
                <a16:creationId xmlns:a16="http://schemas.microsoft.com/office/drawing/2014/main" id="{625B5543-42A5-4EAA-9B94-4FD6A3FF57F2}"/>
              </a:ext>
            </a:extLst>
          </p:cNvPr>
          <p:cNvSpPr/>
          <p:nvPr/>
        </p:nvSpPr>
        <p:spPr bwMode="auto">
          <a:xfrm>
            <a:off x="5562600" y="1601769"/>
            <a:ext cx="3212306" cy="164307"/>
          </a:xfrm>
          <a:custGeom>
            <a:avLst/>
            <a:gdLst>
              <a:gd name="connsiteX0" fmla="*/ 0 w 3212306"/>
              <a:gd name="connsiteY0" fmla="*/ 9525 h 164307"/>
              <a:gd name="connsiteX1" fmla="*/ 328613 w 3212306"/>
              <a:gd name="connsiteY1" fmla="*/ 23813 h 164307"/>
              <a:gd name="connsiteX2" fmla="*/ 754856 w 3212306"/>
              <a:gd name="connsiteY2" fmla="*/ 138113 h 164307"/>
              <a:gd name="connsiteX3" fmla="*/ 969169 w 3212306"/>
              <a:gd name="connsiteY3" fmla="*/ 114300 h 164307"/>
              <a:gd name="connsiteX4" fmla="*/ 1183481 w 3212306"/>
              <a:gd name="connsiteY4" fmla="*/ 95250 h 164307"/>
              <a:gd name="connsiteX5" fmla="*/ 1390650 w 3212306"/>
              <a:gd name="connsiteY5" fmla="*/ 38100 h 164307"/>
              <a:gd name="connsiteX6" fmla="*/ 1614488 w 3212306"/>
              <a:gd name="connsiteY6" fmla="*/ 164307 h 164307"/>
              <a:gd name="connsiteX7" fmla="*/ 1924050 w 3212306"/>
              <a:gd name="connsiteY7" fmla="*/ 47625 h 164307"/>
              <a:gd name="connsiteX8" fmla="*/ 2262188 w 3212306"/>
              <a:gd name="connsiteY8" fmla="*/ 78582 h 164307"/>
              <a:gd name="connsiteX9" fmla="*/ 2578894 w 3212306"/>
              <a:gd name="connsiteY9" fmla="*/ 7144 h 164307"/>
              <a:gd name="connsiteX10" fmla="*/ 2895600 w 3212306"/>
              <a:gd name="connsiteY10" fmla="*/ 7144 h 164307"/>
              <a:gd name="connsiteX11" fmla="*/ 3212306 w 3212306"/>
              <a:gd name="connsiteY11" fmla="*/ 0 h 164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2306" h="164307">
                <a:moveTo>
                  <a:pt x="0" y="9525"/>
                </a:moveTo>
                <a:lnTo>
                  <a:pt x="328613" y="23813"/>
                </a:lnTo>
                <a:lnTo>
                  <a:pt x="754856" y="138113"/>
                </a:lnTo>
                <a:lnTo>
                  <a:pt x="969169" y="114300"/>
                </a:lnTo>
                <a:lnTo>
                  <a:pt x="1183481" y="95250"/>
                </a:lnTo>
                <a:lnTo>
                  <a:pt x="1390650" y="38100"/>
                </a:lnTo>
                <a:lnTo>
                  <a:pt x="1614488" y="164307"/>
                </a:lnTo>
                <a:lnTo>
                  <a:pt x="1924050" y="47625"/>
                </a:lnTo>
                <a:lnTo>
                  <a:pt x="2262188" y="78582"/>
                </a:lnTo>
                <a:lnTo>
                  <a:pt x="2578894" y="7144"/>
                </a:lnTo>
                <a:lnTo>
                  <a:pt x="2895600" y="7144"/>
                </a:lnTo>
                <a:lnTo>
                  <a:pt x="3212306" y="0"/>
                </a:lnTo>
              </a:path>
            </a:pathLst>
          </a:custGeom>
          <a:noFill/>
          <a:ln w="28575">
            <a:solidFill>
              <a:schemeClr val="accent3"/>
            </a:solidFill>
            <a:miter lim="800000"/>
            <a:headEnd/>
            <a:tailEnd/>
          </a:ln>
        </p:spPr>
        <p:txBody>
          <a:bodyPr rtlCol="0" anchor="ctr"/>
          <a:lstStyle/>
          <a:p>
            <a:pPr algn="ctr"/>
            <a:endParaRPr lang="en-US" sz="1000" dirty="0"/>
          </a:p>
        </p:txBody>
      </p:sp>
      <p:sp>
        <p:nvSpPr>
          <p:cNvPr id="249" name="Rectangle 248">
            <a:extLst>
              <a:ext uri="{FF2B5EF4-FFF2-40B4-BE49-F238E27FC236}">
                <a16:creationId xmlns:a16="http://schemas.microsoft.com/office/drawing/2014/main" id="{FFEFF292-7AC5-4365-9FF4-653F457FEAD2}"/>
              </a:ext>
            </a:extLst>
          </p:cNvPr>
          <p:cNvSpPr/>
          <p:nvPr/>
        </p:nvSpPr>
        <p:spPr bwMode="auto">
          <a:xfrm>
            <a:off x="5854922" y="1592761"/>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251" name="Rectangle 250">
            <a:extLst>
              <a:ext uri="{FF2B5EF4-FFF2-40B4-BE49-F238E27FC236}">
                <a16:creationId xmlns:a16="http://schemas.microsoft.com/office/drawing/2014/main" id="{972B4488-D844-4725-B7C6-CFE7C98871F7}"/>
              </a:ext>
            </a:extLst>
          </p:cNvPr>
          <p:cNvSpPr/>
          <p:nvPr/>
        </p:nvSpPr>
        <p:spPr bwMode="auto">
          <a:xfrm>
            <a:off x="6070660" y="1635415"/>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253" name="Rectangle 252">
            <a:extLst>
              <a:ext uri="{FF2B5EF4-FFF2-40B4-BE49-F238E27FC236}">
                <a16:creationId xmlns:a16="http://schemas.microsoft.com/office/drawing/2014/main" id="{A797EE4B-4DC0-4B8E-B094-AF2EFB702318}"/>
              </a:ext>
            </a:extLst>
          </p:cNvPr>
          <p:cNvSpPr/>
          <p:nvPr/>
        </p:nvSpPr>
        <p:spPr bwMode="auto">
          <a:xfrm>
            <a:off x="6278786" y="1711719"/>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255" name="Rectangle 254">
            <a:extLst>
              <a:ext uri="{FF2B5EF4-FFF2-40B4-BE49-F238E27FC236}">
                <a16:creationId xmlns:a16="http://schemas.microsoft.com/office/drawing/2014/main" id="{17B81502-8AD0-4330-ADF3-C51B66459B21}"/>
              </a:ext>
            </a:extLst>
          </p:cNvPr>
          <p:cNvSpPr/>
          <p:nvPr/>
        </p:nvSpPr>
        <p:spPr bwMode="auto">
          <a:xfrm>
            <a:off x="6502041" y="1683443"/>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257" name="Rectangle 256">
            <a:extLst>
              <a:ext uri="{FF2B5EF4-FFF2-40B4-BE49-F238E27FC236}">
                <a16:creationId xmlns:a16="http://schemas.microsoft.com/office/drawing/2014/main" id="{ADE55F8E-9CFD-49FE-A983-735E3173074C}"/>
              </a:ext>
            </a:extLst>
          </p:cNvPr>
          <p:cNvSpPr/>
          <p:nvPr/>
        </p:nvSpPr>
        <p:spPr bwMode="auto">
          <a:xfrm>
            <a:off x="6714328" y="1672996"/>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259" name="Rectangle 258">
            <a:extLst>
              <a:ext uri="{FF2B5EF4-FFF2-40B4-BE49-F238E27FC236}">
                <a16:creationId xmlns:a16="http://schemas.microsoft.com/office/drawing/2014/main" id="{D87436D4-29D9-4C2D-AF24-601F7021746A}"/>
              </a:ext>
            </a:extLst>
          </p:cNvPr>
          <p:cNvSpPr/>
          <p:nvPr/>
        </p:nvSpPr>
        <p:spPr bwMode="auto">
          <a:xfrm>
            <a:off x="6921074" y="1601823"/>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261" name="Rectangle 260">
            <a:extLst>
              <a:ext uri="{FF2B5EF4-FFF2-40B4-BE49-F238E27FC236}">
                <a16:creationId xmlns:a16="http://schemas.microsoft.com/office/drawing/2014/main" id="{169162EF-B660-459B-A660-CA3AD6A1BD6B}"/>
              </a:ext>
            </a:extLst>
          </p:cNvPr>
          <p:cNvSpPr/>
          <p:nvPr/>
        </p:nvSpPr>
        <p:spPr bwMode="auto">
          <a:xfrm>
            <a:off x="7140742" y="1732916"/>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263" name="Rectangle 262">
            <a:extLst>
              <a:ext uri="{FF2B5EF4-FFF2-40B4-BE49-F238E27FC236}">
                <a16:creationId xmlns:a16="http://schemas.microsoft.com/office/drawing/2014/main" id="{B471BC3D-3523-4FBA-BB3C-14618CEA6983}"/>
              </a:ext>
            </a:extLst>
          </p:cNvPr>
          <p:cNvSpPr/>
          <p:nvPr/>
        </p:nvSpPr>
        <p:spPr bwMode="auto">
          <a:xfrm>
            <a:off x="7452510" y="1608913"/>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265" name="Rectangle 264">
            <a:extLst>
              <a:ext uri="{FF2B5EF4-FFF2-40B4-BE49-F238E27FC236}">
                <a16:creationId xmlns:a16="http://schemas.microsoft.com/office/drawing/2014/main" id="{52BF2691-56C1-41C7-961E-8C6E4E2334CF}"/>
              </a:ext>
            </a:extLst>
          </p:cNvPr>
          <p:cNvSpPr/>
          <p:nvPr/>
        </p:nvSpPr>
        <p:spPr bwMode="auto">
          <a:xfrm>
            <a:off x="7779620" y="1635415"/>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267" name="Rectangle 266">
            <a:extLst>
              <a:ext uri="{FF2B5EF4-FFF2-40B4-BE49-F238E27FC236}">
                <a16:creationId xmlns:a16="http://schemas.microsoft.com/office/drawing/2014/main" id="{04F688E7-9B1A-4935-80DB-31394D11F08C}"/>
              </a:ext>
            </a:extLst>
          </p:cNvPr>
          <p:cNvSpPr/>
          <p:nvPr/>
        </p:nvSpPr>
        <p:spPr bwMode="auto">
          <a:xfrm>
            <a:off x="8105030" y="1570976"/>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269" name="Rectangle 268">
            <a:extLst>
              <a:ext uri="{FF2B5EF4-FFF2-40B4-BE49-F238E27FC236}">
                <a16:creationId xmlns:a16="http://schemas.microsoft.com/office/drawing/2014/main" id="{46AEE84E-0384-485C-8603-E49E035BB4BB}"/>
              </a:ext>
            </a:extLst>
          </p:cNvPr>
          <p:cNvSpPr/>
          <p:nvPr/>
        </p:nvSpPr>
        <p:spPr bwMode="auto">
          <a:xfrm>
            <a:off x="8423442" y="1575708"/>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271" name="Rectangle 270">
            <a:extLst>
              <a:ext uri="{FF2B5EF4-FFF2-40B4-BE49-F238E27FC236}">
                <a16:creationId xmlns:a16="http://schemas.microsoft.com/office/drawing/2014/main" id="{D7EBEBB9-AE45-49E5-8042-175661B9BA6E}"/>
              </a:ext>
            </a:extLst>
          </p:cNvPr>
          <p:cNvSpPr/>
          <p:nvPr/>
        </p:nvSpPr>
        <p:spPr bwMode="auto">
          <a:xfrm>
            <a:off x="8742217" y="1565919"/>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272" name="Freeform: Shape 271">
            <a:extLst>
              <a:ext uri="{FF2B5EF4-FFF2-40B4-BE49-F238E27FC236}">
                <a16:creationId xmlns:a16="http://schemas.microsoft.com/office/drawing/2014/main" id="{4180B8DE-B3D4-494B-AE32-0BACF0476BE4}"/>
              </a:ext>
            </a:extLst>
          </p:cNvPr>
          <p:cNvSpPr/>
          <p:nvPr/>
        </p:nvSpPr>
        <p:spPr bwMode="auto">
          <a:xfrm>
            <a:off x="5564981" y="1616057"/>
            <a:ext cx="3214688" cy="238125"/>
          </a:xfrm>
          <a:custGeom>
            <a:avLst/>
            <a:gdLst>
              <a:gd name="connsiteX0" fmla="*/ 0 w 3214688"/>
              <a:gd name="connsiteY0" fmla="*/ 0 h 238125"/>
              <a:gd name="connsiteX1" fmla="*/ 321469 w 3214688"/>
              <a:gd name="connsiteY1" fmla="*/ 30956 h 238125"/>
              <a:gd name="connsiteX2" fmla="*/ 540544 w 3214688"/>
              <a:gd name="connsiteY2" fmla="*/ 54769 h 238125"/>
              <a:gd name="connsiteX3" fmla="*/ 757238 w 3214688"/>
              <a:gd name="connsiteY3" fmla="*/ 90487 h 238125"/>
              <a:gd name="connsiteX4" fmla="*/ 969169 w 3214688"/>
              <a:gd name="connsiteY4" fmla="*/ 35719 h 238125"/>
              <a:gd name="connsiteX5" fmla="*/ 1181100 w 3214688"/>
              <a:gd name="connsiteY5" fmla="*/ 45244 h 238125"/>
              <a:gd name="connsiteX6" fmla="*/ 1404938 w 3214688"/>
              <a:gd name="connsiteY6" fmla="*/ 69056 h 238125"/>
              <a:gd name="connsiteX7" fmla="*/ 1612107 w 3214688"/>
              <a:gd name="connsiteY7" fmla="*/ 85725 h 238125"/>
              <a:gd name="connsiteX8" fmla="*/ 1931194 w 3214688"/>
              <a:gd name="connsiteY8" fmla="*/ 88106 h 238125"/>
              <a:gd name="connsiteX9" fmla="*/ 2245519 w 3214688"/>
              <a:gd name="connsiteY9" fmla="*/ 71437 h 238125"/>
              <a:gd name="connsiteX10" fmla="*/ 2571750 w 3214688"/>
              <a:gd name="connsiteY10" fmla="*/ 130969 h 238125"/>
              <a:gd name="connsiteX11" fmla="*/ 2893219 w 3214688"/>
              <a:gd name="connsiteY11" fmla="*/ 190500 h 238125"/>
              <a:gd name="connsiteX12" fmla="*/ 3214688 w 3214688"/>
              <a:gd name="connsiteY12" fmla="*/ 238125 h 2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14688" h="238125">
                <a:moveTo>
                  <a:pt x="0" y="0"/>
                </a:moveTo>
                <a:lnTo>
                  <a:pt x="321469" y="30956"/>
                </a:lnTo>
                <a:lnTo>
                  <a:pt x="540544" y="54769"/>
                </a:lnTo>
                <a:lnTo>
                  <a:pt x="757238" y="90487"/>
                </a:lnTo>
                <a:lnTo>
                  <a:pt x="969169" y="35719"/>
                </a:lnTo>
                <a:lnTo>
                  <a:pt x="1181100" y="45244"/>
                </a:lnTo>
                <a:lnTo>
                  <a:pt x="1404938" y="69056"/>
                </a:lnTo>
                <a:lnTo>
                  <a:pt x="1612107" y="85725"/>
                </a:lnTo>
                <a:lnTo>
                  <a:pt x="1931194" y="88106"/>
                </a:lnTo>
                <a:lnTo>
                  <a:pt x="2245519" y="71437"/>
                </a:lnTo>
                <a:lnTo>
                  <a:pt x="2571750" y="130969"/>
                </a:lnTo>
                <a:lnTo>
                  <a:pt x="2893219" y="190500"/>
                </a:lnTo>
                <a:lnTo>
                  <a:pt x="3214688" y="238125"/>
                </a:lnTo>
              </a:path>
            </a:pathLst>
          </a:custGeom>
          <a:noFill/>
          <a:ln w="28575">
            <a:solidFill>
              <a:schemeClr val="accent1"/>
            </a:solidFill>
            <a:miter lim="800000"/>
            <a:headEnd/>
            <a:tailEnd/>
          </a:ln>
        </p:spPr>
        <p:txBody>
          <a:bodyPr rtlCol="0" anchor="ctr"/>
          <a:lstStyle/>
          <a:p>
            <a:pPr algn="ctr"/>
            <a:endParaRPr lang="en-US" sz="1000" dirty="0"/>
          </a:p>
        </p:txBody>
      </p:sp>
      <p:sp>
        <p:nvSpPr>
          <p:cNvPr id="274" name="Oval 273">
            <a:extLst>
              <a:ext uri="{FF2B5EF4-FFF2-40B4-BE49-F238E27FC236}">
                <a16:creationId xmlns:a16="http://schemas.microsoft.com/office/drawing/2014/main" id="{0D3C4F06-B35D-4BCB-BC39-3FA294756D6B}"/>
              </a:ext>
            </a:extLst>
          </p:cNvPr>
          <p:cNvSpPr/>
          <p:nvPr/>
        </p:nvSpPr>
        <p:spPr bwMode="auto">
          <a:xfrm>
            <a:off x="5538834" y="1580216"/>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276" name="Oval 275">
            <a:extLst>
              <a:ext uri="{FF2B5EF4-FFF2-40B4-BE49-F238E27FC236}">
                <a16:creationId xmlns:a16="http://schemas.microsoft.com/office/drawing/2014/main" id="{EC2014D0-31CD-4A30-9396-6F456C7DEAD6}"/>
              </a:ext>
            </a:extLst>
          </p:cNvPr>
          <p:cNvSpPr/>
          <p:nvPr/>
        </p:nvSpPr>
        <p:spPr bwMode="auto">
          <a:xfrm>
            <a:off x="5855642" y="1616005"/>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278" name="Oval 277">
            <a:extLst>
              <a:ext uri="{FF2B5EF4-FFF2-40B4-BE49-F238E27FC236}">
                <a16:creationId xmlns:a16="http://schemas.microsoft.com/office/drawing/2014/main" id="{F9BBDDEA-FE73-46A6-8EB5-A53ADED06D9A}"/>
              </a:ext>
            </a:extLst>
          </p:cNvPr>
          <p:cNvSpPr/>
          <p:nvPr/>
        </p:nvSpPr>
        <p:spPr bwMode="auto">
          <a:xfrm>
            <a:off x="6069864" y="1635415"/>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280" name="Oval 279">
            <a:extLst>
              <a:ext uri="{FF2B5EF4-FFF2-40B4-BE49-F238E27FC236}">
                <a16:creationId xmlns:a16="http://schemas.microsoft.com/office/drawing/2014/main" id="{BC68C5A2-9464-4156-AE56-00237D8C64F9}"/>
              </a:ext>
            </a:extLst>
          </p:cNvPr>
          <p:cNvSpPr/>
          <p:nvPr/>
        </p:nvSpPr>
        <p:spPr bwMode="auto">
          <a:xfrm>
            <a:off x="6278786" y="1672996"/>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282" name="Oval 281">
            <a:extLst>
              <a:ext uri="{FF2B5EF4-FFF2-40B4-BE49-F238E27FC236}">
                <a16:creationId xmlns:a16="http://schemas.microsoft.com/office/drawing/2014/main" id="{4B395822-187A-4A42-A02F-4DC88D6D4A31}"/>
              </a:ext>
            </a:extLst>
          </p:cNvPr>
          <p:cNvSpPr/>
          <p:nvPr/>
        </p:nvSpPr>
        <p:spPr bwMode="auto">
          <a:xfrm>
            <a:off x="6500697" y="1617493"/>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284" name="Oval 283">
            <a:extLst>
              <a:ext uri="{FF2B5EF4-FFF2-40B4-BE49-F238E27FC236}">
                <a16:creationId xmlns:a16="http://schemas.microsoft.com/office/drawing/2014/main" id="{6248F70D-1891-4DA1-BFAE-63C66DC73357}"/>
              </a:ext>
            </a:extLst>
          </p:cNvPr>
          <p:cNvSpPr/>
          <p:nvPr/>
        </p:nvSpPr>
        <p:spPr bwMode="auto">
          <a:xfrm>
            <a:off x="6712736" y="1629977"/>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286" name="Oval 285">
            <a:extLst>
              <a:ext uri="{FF2B5EF4-FFF2-40B4-BE49-F238E27FC236}">
                <a16:creationId xmlns:a16="http://schemas.microsoft.com/office/drawing/2014/main" id="{915615DB-6343-48DF-A23A-5AD38A85CC7A}"/>
              </a:ext>
            </a:extLst>
          </p:cNvPr>
          <p:cNvSpPr/>
          <p:nvPr/>
        </p:nvSpPr>
        <p:spPr bwMode="auto">
          <a:xfrm>
            <a:off x="6919482" y="1646841"/>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288" name="Oval 287">
            <a:extLst>
              <a:ext uri="{FF2B5EF4-FFF2-40B4-BE49-F238E27FC236}">
                <a16:creationId xmlns:a16="http://schemas.microsoft.com/office/drawing/2014/main" id="{4C98E1AB-4795-4B45-ACDE-628A125127BD}"/>
              </a:ext>
            </a:extLst>
          </p:cNvPr>
          <p:cNvSpPr/>
          <p:nvPr/>
        </p:nvSpPr>
        <p:spPr bwMode="auto">
          <a:xfrm>
            <a:off x="7139150" y="1671404"/>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290" name="Oval 289">
            <a:extLst>
              <a:ext uri="{FF2B5EF4-FFF2-40B4-BE49-F238E27FC236}">
                <a16:creationId xmlns:a16="http://schemas.microsoft.com/office/drawing/2014/main" id="{CC0BABE4-7D30-42C5-A1AA-281F166981B5}"/>
              </a:ext>
            </a:extLst>
          </p:cNvPr>
          <p:cNvSpPr/>
          <p:nvPr/>
        </p:nvSpPr>
        <p:spPr bwMode="auto">
          <a:xfrm>
            <a:off x="7456188" y="1674821"/>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292" name="Oval 291">
            <a:extLst>
              <a:ext uri="{FF2B5EF4-FFF2-40B4-BE49-F238E27FC236}">
                <a16:creationId xmlns:a16="http://schemas.microsoft.com/office/drawing/2014/main" id="{575F4B10-6BE9-4D80-8FA5-F70F074B2B62}"/>
              </a:ext>
            </a:extLst>
          </p:cNvPr>
          <p:cNvSpPr/>
          <p:nvPr/>
        </p:nvSpPr>
        <p:spPr bwMode="auto">
          <a:xfrm>
            <a:off x="7778028" y="1658139"/>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294" name="Oval 293">
            <a:extLst>
              <a:ext uri="{FF2B5EF4-FFF2-40B4-BE49-F238E27FC236}">
                <a16:creationId xmlns:a16="http://schemas.microsoft.com/office/drawing/2014/main" id="{B7AB7C2A-E2BF-4BF6-B261-37221E454A70}"/>
              </a:ext>
            </a:extLst>
          </p:cNvPr>
          <p:cNvSpPr/>
          <p:nvPr/>
        </p:nvSpPr>
        <p:spPr bwMode="auto">
          <a:xfrm>
            <a:off x="8105781" y="1710480"/>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296" name="Oval 295">
            <a:extLst>
              <a:ext uri="{FF2B5EF4-FFF2-40B4-BE49-F238E27FC236}">
                <a16:creationId xmlns:a16="http://schemas.microsoft.com/office/drawing/2014/main" id="{55968854-1613-433A-9148-01DD887876FB}"/>
              </a:ext>
            </a:extLst>
          </p:cNvPr>
          <p:cNvSpPr/>
          <p:nvPr/>
        </p:nvSpPr>
        <p:spPr bwMode="auto">
          <a:xfrm>
            <a:off x="8421850" y="1776960"/>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298" name="Oval 297">
            <a:extLst>
              <a:ext uri="{FF2B5EF4-FFF2-40B4-BE49-F238E27FC236}">
                <a16:creationId xmlns:a16="http://schemas.microsoft.com/office/drawing/2014/main" id="{49176740-DDD7-4216-BD56-747B7F9741B2}"/>
              </a:ext>
            </a:extLst>
          </p:cNvPr>
          <p:cNvSpPr/>
          <p:nvPr/>
        </p:nvSpPr>
        <p:spPr bwMode="auto">
          <a:xfrm>
            <a:off x="8747369" y="1820697"/>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300" name="Freeform: Shape 299">
            <a:extLst>
              <a:ext uri="{FF2B5EF4-FFF2-40B4-BE49-F238E27FC236}">
                <a16:creationId xmlns:a16="http://schemas.microsoft.com/office/drawing/2014/main" id="{501BAA50-49EB-462A-B5C3-EF9113072D23}"/>
              </a:ext>
            </a:extLst>
          </p:cNvPr>
          <p:cNvSpPr/>
          <p:nvPr/>
        </p:nvSpPr>
        <p:spPr bwMode="auto">
          <a:xfrm>
            <a:off x="1114476" y="4061912"/>
            <a:ext cx="3219450" cy="1545431"/>
          </a:xfrm>
          <a:custGeom>
            <a:avLst/>
            <a:gdLst>
              <a:gd name="connsiteX0" fmla="*/ 0 w 3219450"/>
              <a:gd name="connsiteY0" fmla="*/ 0 h 1545431"/>
              <a:gd name="connsiteX1" fmla="*/ 0 w 3219450"/>
              <a:gd name="connsiteY1" fmla="*/ 1545431 h 1545431"/>
              <a:gd name="connsiteX2" fmla="*/ 3219450 w 3219450"/>
              <a:gd name="connsiteY2" fmla="*/ 1545431 h 1545431"/>
            </a:gdLst>
            <a:ahLst/>
            <a:cxnLst>
              <a:cxn ang="0">
                <a:pos x="connsiteX0" y="connsiteY0"/>
              </a:cxn>
              <a:cxn ang="0">
                <a:pos x="connsiteX1" y="connsiteY1"/>
              </a:cxn>
              <a:cxn ang="0">
                <a:pos x="connsiteX2" y="connsiteY2"/>
              </a:cxn>
            </a:cxnLst>
            <a:rect l="l" t="t" r="r" b="b"/>
            <a:pathLst>
              <a:path w="3219450" h="1545431">
                <a:moveTo>
                  <a:pt x="0" y="0"/>
                </a:moveTo>
                <a:lnTo>
                  <a:pt x="0" y="1545431"/>
                </a:lnTo>
                <a:lnTo>
                  <a:pt x="3219450" y="1545431"/>
                </a:lnTo>
              </a:path>
            </a:pathLst>
          </a:custGeom>
          <a:noFill/>
          <a:ln w="28575">
            <a:solidFill>
              <a:schemeClr val="bg1"/>
            </a:solidFill>
            <a:miter lim="800000"/>
            <a:headEnd/>
            <a:tailEnd/>
          </a:ln>
        </p:spPr>
        <p:txBody>
          <a:bodyPr rtlCol="0" anchor="ctr"/>
          <a:lstStyle/>
          <a:p>
            <a:pPr algn="ctr"/>
            <a:endParaRPr lang="en-US" sz="1000" dirty="0"/>
          </a:p>
        </p:txBody>
      </p:sp>
      <p:cxnSp>
        <p:nvCxnSpPr>
          <p:cNvPr id="301" name="Straight Connector 300">
            <a:extLst>
              <a:ext uri="{FF2B5EF4-FFF2-40B4-BE49-F238E27FC236}">
                <a16:creationId xmlns:a16="http://schemas.microsoft.com/office/drawing/2014/main" id="{0AD86ED0-5C76-4809-A465-70B64C8ED7F8}"/>
              </a:ext>
            </a:extLst>
          </p:cNvPr>
          <p:cNvCxnSpPr>
            <a:cxnSpLocks/>
          </p:cNvCxnSpPr>
          <p:nvPr/>
        </p:nvCxnSpPr>
        <p:spPr bwMode="auto">
          <a:xfrm flipH="1">
            <a:off x="1047801" y="4163789"/>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D7F3DC00-F421-4531-85AD-25F339EC3A04}"/>
              </a:ext>
            </a:extLst>
          </p:cNvPr>
          <p:cNvCxnSpPr>
            <a:cxnSpLocks/>
          </p:cNvCxnSpPr>
          <p:nvPr/>
        </p:nvCxnSpPr>
        <p:spPr bwMode="auto">
          <a:xfrm flipH="1">
            <a:off x="1047801" y="4457159"/>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F53A61D3-C6AA-44A4-8D67-E318FD9FBDA4}"/>
              </a:ext>
            </a:extLst>
          </p:cNvPr>
          <p:cNvCxnSpPr>
            <a:cxnSpLocks/>
          </p:cNvCxnSpPr>
          <p:nvPr/>
        </p:nvCxnSpPr>
        <p:spPr bwMode="auto">
          <a:xfrm flipH="1">
            <a:off x="1047801" y="4750529"/>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4C401034-226E-4ED6-98DB-44328DC2324C}"/>
              </a:ext>
            </a:extLst>
          </p:cNvPr>
          <p:cNvCxnSpPr>
            <a:cxnSpLocks/>
          </p:cNvCxnSpPr>
          <p:nvPr/>
        </p:nvCxnSpPr>
        <p:spPr bwMode="auto">
          <a:xfrm flipH="1">
            <a:off x="1047801" y="5043899"/>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61834B2E-14E6-4756-AA93-1AAB6B277332}"/>
              </a:ext>
            </a:extLst>
          </p:cNvPr>
          <p:cNvCxnSpPr>
            <a:cxnSpLocks/>
          </p:cNvCxnSpPr>
          <p:nvPr/>
        </p:nvCxnSpPr>
        <p:spPr bwMode="auto">
          <a:xfrm flipH="1">
            <a:off x="1047801" y="5337269"/>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B863AF93-019D-48F7-BC26-1B0BDE882803}"/>
              </a:ext>
            </a:extLst>
          </p:cNvPr>
          <p:cNvCxnSpPr>
            <a:cxnSpLocks/>
          </p:cNvCxnSpPr>
          <p:nvPr/>
        </p:nvCxnSpPr>
        <p:spPr bwMode="auto">
          <a:xfrm flipH="1">
            <a:off x="1047801" y="5604432"/>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2225D3A3-0D77-4A3B-9BB9-DA50FB88FCF1}"/>
              </a:ext>
            </a:extLst>
          </p:cNvPr>
          <p:cNvCxnSpPr>
            <a:cxnSpLocks/>
          </p:cNvCxnSpPr>
          <p:nvPr/>
        </p:nvCxnSpPr>
        <p:spPr bwMode="auto">
          <a:xfrm rot="5400000" flipH="1">
            <a:off x="1081138" y="5637769"/>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11D78381-B575-496F-A384-0CDE8CADDB71}"/>
              </a:ext>
            </a:extLst>
          </p:cNvPr>
          <p:cNvCxnSpPr>
            <a:cxnSpLocks/>
          </p:cNvCxnSpPr>
          <p:nvPr/>
        </p:nvCxnSpPr>
        <p:spPr bwMode="auto">
          <a:xfrm rot="5400000" flipH="1">
            <a:off x="1404988" y="5640680"/>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18502661-1AC5-415E-8CAD-DDDB267C2AFE}"/>
              </a:ext>
            </a:extLst>
          </p:cNvPr>
          <p:cNvCxnSpPr>
            <a:cxnSpLocks/>
          </p:cNvCxnSpPr>
          <p:nvPr/>
        </p:nvCxnSpPr>
        <p:spPr bwMode="auto">
          <a:xfrm rot="5400000" flipH="1">
            <a:off x="1617316" y="5640678"/>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4437EAF3-64D9-4620-B244-3AFA6E4CB1A8}"/>
              </a:ext>
            </a:extLst>
          </p:cNvPr>
          <p:cNvCxnSpPr>
            <a:cxnSpLocks/>
          </p:cNvCxnSpPr>
          <p:nvPr/>
        </p:nvCxnSpPr>
        <p:spPr bwMode="auto">
          <a:xfrm rot="5400000" flipH="1">
            <a:off x="1829644" y="5640676"/>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DB55A01E-6150-4D0F-A28E-C82AE3B3D624}"/>
              </a:ext>
            </a:extLst>
          </p:cNvPr>
          <p:cNvCxnSpPr>
            <a:cxnSpLocks/>
          </p:cNvCxnSpPr>
          <p:nvPr/>
        </p:nvCxnSpPr>
        <p:spPr bwMode="auto">
          <a:xfrm rot="5400000" flipH="1">
            <a:off x="2041972" y="5640674"/>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4DB1D30D-6DA6-483A-8E64-DF3230544CF2}"/>
              </a:ext>
            </a:extLst>
          </p:cNvPr>
          <p:cNvCxnSpPr>
            <a:cxnSpLocks/>
          </p:cNvCxnSpPr>
          <p:nvPr/>
        </p:nvCxnSpPr>
        <p:spPr bwMode="auto">
          <a:xfrm rot="5400000" flipH="1">
            <a:off x="2254300" y="5640672"/>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BF064929-E0F7-44DE-A8BC-D0791961860B}"/>
              </a:ext>
            </a:extLst>
          </p:cNvPr>
          <p:cNvCxnSpPr>
            <a:cxnSpLocks/>
          </p:cNvCxnSpPr>
          <p:nvPr/>
        </p:nvCxnSpPr>
        <p:spPr bwMode="auto">
          <a:xfrm rot="5400000" flipH="1">
            <a:off x="2466628" y="5640670"/>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DC9E9C28-B20C-47FF-ACEA-16C698309CF5}"/>
              </a:ext>
            </a:extLst>
          </p:cNvPr>
          <p:cNvCxnSpPr>
            <a:cxnSpLocks/>
          </p:cNvCxnSpPr>
          <p:nvPr/>
        </p:nvCxnSpPr>
        <p:spPr bwMode="auto">
          <a:xfrm rot="5400000" flipH="1">
            <a:off x="2678958" y="5640668"/>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64D56D9F-EF06-4B7D-8529-88A761B2853A}"/>
              </a:ext>
            </a:extLst>
          </p:cNvPr>
          <p:cNvCxnSpPr>
            <a:cxnSpLocks/>
          </p:cNvCxnSpPr>
          <p:nvPr/>
        </p:nvCxnSpPr>
        <p:spPr bwMode="auto">
          <a:xfrm rot="5400000" flipH="1">
            <a:off x="3007573" y="5640674"/>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9904005B-61DA-4EF4-8795-83E481AEAF52}"/>
              </a:ext>
            </a:extLst>
          </p:cNvPr>
          <p:cNvCxnSpPr>
            <a:cxnSpLocks/>
          </p:cNvCxnSpPr>
          <p:nvPr/>
        </p:nvCxnSpPr>
        <p:spPr bwMode="auto">
          <a:xfrm rot="5400000" flipH="1">
            <a:off x="3327255" y="5640681"/>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F61BF45E-7FD2-40A1-9922-7B16A2617C88}"/>
              </a:ext>
            </a:extLst>
          </p:cNvPr>
          <p:cNvCxnSpPr>
            <a:cxnSpLocks/>
          </p:cNvCxnSpPr>
          <p:nvPr/>
        </p:nvCxnSpPr>
        <p:spPr bwMode="auto">
          <a:xfrm rot="5400000" flipH="1">
            <a:off x="3646937" y="5640667"/>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2F5667A6-FDA4-4C7C-939F-FB3676BB6097}"/>
              </a:ext>
            </a:extLst>
          </p:cNvPr>
          <p:cNvCxnSpPr>
            <a:cxnSpLocks/>
          </p:cNvCxnSpPr>
          <p:nvPr/>
        </p:nvCxnSpPr>
        <p:spPr bwMode="auto">
          <a:xfrm rot="5400000" flipH="1">
            <a:off x="3966619" y="5640659"/>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E98E9713-6AF3-4AF2-A733-BC07BBCB367D}"/>
              </a:ext>
            </a:extLst>
          </p:cNvPr>
          <p:cNvCxnSpPr>
            <a:cxnSpLocks/>
          </p:cNvCxnSpPr>
          <p:nvPr/>
        </p:nvCxnSpPr>
        <p:spPr bwMode="auto">
          <a:xfrm rot="5400000" flipH="1">
            <a:off x="4286302" y="5640651"/>
            <a:ext cx="66675" cy="0"/>
          </a:xfrm>
          <a:prstGeom prst="line">
            <a:avLst/>
          </a:prstGeom>
          <a:noFill/>
          <a:ln w="28575" cap="flat" cmpd="sng" algn="ctr">
            <a:solidFill>
              <a:schemeClr val="bg1"/>
            </a:solidFill>
            <a:prstDash val="solid"/>
            <a:round/>
            <a:headEnd type="none" w="med" len="med"/>
            <a:tailEnd type="none" w="med" len="med"/>
          </a:ln>
          <a:effectLst/>
        </p:spPr>
      </p:cxnSp>
      <p:sp>
        <p:nvSpPr>
          <p:cNvPr id="320" name="TextBox 319">
            <a:extLst>
              <a:ext uri="{FF2B5EF4-FFF2-40B4-BE49-F238E27FC236}">
                <a16:creationId xmlns:a16="http://schemas.microsoft.com/office/drawing/2014/main" id="{3C5E137A-65F2-4F72-844B-7FC0D67FFBBD}"/>
              </a:ext>
            </a:extLst>
          </p:cNvPr>
          <p:cNvSpPr txBox="1"/>
          <p:nvPr/>
        </p:nvSpPr>
        <p:spPr bwMode="auto">
          <a:xfrm>
            <a:off x="919214" y="5621266"/>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BL</a:t>
            </a:r>
          </a:p>
        </p:txBody>
      </p:sp>
      <p:sp>
        <p:nvSpPr>
          <p:cNvPr id="321" name="TextBox 320">
            <a:extLst>
              <a:ext uri="{FF2B5EF4-FFF2-40B4-BE49-F238E27FC236}">
                <a16:creationId xmlns:a16="http://schemas.microsoft.com/office/drawing/2014/main" id="{77E46C32-0DA7-4CD6-85BA-C97F7904BB2D}"/>
              </a:ext>
            </a:extLst>
          </p:cNvPr>
          <p:cNvSpPr txBox="1"/>
          <p:nvPr/>
        </p:nvSpPr>
        <p:spPr bwMode="auto">
          <a:xfrm>
            <a:off x="1229967" y="5622437"/>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322" name="TextBox 321">
            <a:extLst>
              <a:ext uri="{FF2B5EF4-FFF2-40B4-BE49-F238E27FC236}">
                <a16:creationId xmlns:a16="http://schemas.microsoft.com/office/drawing/2014/main" id="{944019C3-7FEC-4AE0-B336-F7213A07B898}"/>
              </a:ext>
            </a:extLst>
          </p:cNvPr>
          <p:cNvSpPr txBox="1"/>
          <p:nvPr/>
        </p:nvSpPr>
        <p:spPr bwMode="auto">
          <a:xfrm>
            <a:off x="1463875" y="5622489"/>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a:t>
            </a:r>
          </a:p>
        </p:txBody>
      </p:sp>
      <p:sp>
        <p:nvSpPr>
          <p:cNvPr id="323" name="TextBox 322">
            <a:extLst>
              <a:ext uri="{FF2B5EF4-FFF2-40B4-BE49-F238E27FC236}">
                <a16:creationId xmlns:a16="http://schemas.microsoft.com/office/drawing/2014/main" id="{0B90DE25-2C05-496B-AF50-486DA2962D83}"/>
              </a:ext>
            </a:extLst>
          </p:cNvPr>
          <p:cNvSpPr txBox="1"/>
          <p:nvPr/>
        </p:nvSpPr>
        <p:spPr bwMode="auto">
          <a:xfrm>
            <a:off x="1687340" y="5622541"/>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a:t>
            </a:r>
          </a:p>
        </p:txBody>
      </p:sp>
      <p:sp>
        <p:nvSpPr>
          <p:cNvPr id="324" name="TextBox 323">
            <a:extLst>
              <a:ext uri="{FF2B5EF4-FFF2-40B4-BE49-F238E27FC236}">
                <a16:creationId xmlns:a16="http://schemas.microsoft.com/office/drawing/2014/main" id="{0666E798-F2DF-4A72-BFD0-497C4E0BADB4}"/>
              </a:ext>
            </a:extLst>
          </p:cNvPr>
          <p:cNvSpPr txBox="1"/>
          <p:nvPr/>
        </p:nvSpPr>
        <p:spPr bwMode="auto">
          <a:xfrm>
            <a:off x="1878861" y="5622593"/>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325" name="TextBox 324">
            <a:extLst>
              <a:ext uri="{FF2B5EF4-FFF2-40B4-BE49-F238E27FC236}">
                <a16:creationId xmlns:a16="http://schemas.microsoft.com/office/drawing/2014/main" id="{B8DFD73B-9B88-4429-9BA2-C949176DF556}"/>
              </a:ext>
            </a:extLst>
          </p:cNvPr>
          <p:cNvSpPr txBox="1"/>
          <p:nvPr/>
        </p:nvSpPr>
        <p:spPr bwMode="auto">
          <a:xfrm>
            <a:off x="2090793" y="5622645"/>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11</a:t>
            </a:r>
          </a:p>
        </p:txBody>
      </p:sp>
      <p:sp>
        <p:nvSpPr>
          <p:cNvPr id="326" name="TextBox 325">
            <a:extLst>
              <a:ext uri="{FF2B5EF4-FFF2-40B4-BE49-F238E27FC236}">
                <a16:creationId xmlns:a16="http://schemas.microsoft.com/office/drawing/2014/main" id="{3E1774E0-8DB9-4F15-AF1C-1551275C46D7}"/>
              </a:ext>
            </a:extLst>
          </p:cNvPr>
          <p:cNvSpPr txBox="1"/>
          <p:nvPr/>
        </p:nvSpPr>
        <p:spPr bwMode="auto">
          <a:xfrm>
            <a:off x="2302725" y="5622697"/>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13</a:t>
            </a:r>
          </a:p>
        </p:txBody>
      </p:sp>
      <p:sp>
        <p:nvSpPr>
          <p:cNvPr id="327" name="TextBox 326">
            <a:extLst>
              <a:ext uri="{FF2B5EF4-FFF2-40B4-BE49-F238E27FC236}">
                <a16:creationId xmlns:a16="http://schemas.microsoft.com/office/drawing/2014/main" id="{BF0D1FBB-BAF5-489D-8552-49B75C33AFF7}"/>
              </a:ext>
            </a:extLst>
          </p:cNvPr>
          <p:cNvSpPr txBox="1"/>
          <p:nvPr/>
        </p:nvSpPr>
        <p:spPr bwMode="auto">
          <a:xfrm>
            <a:off x="2514657" y="5622749"/>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328" name="TextBox 327">
            <a:extLst>
              <a:ext uri="{FF2B5EF4-FFF2-40B4-BE49-F238E27FC236}">
                <a16:creationId xmlns:a16="http://schemas.microsoft.com/office/drawing/2014/main" id="{3FF64A91-3873-48BC-B325-76DA98C37ABA}"/>
              </a:ext>
            </a:extLst>
          </p:cNvPr>
          <p:cNvSpPr txBox="1"/>
          <p:nvPr/>
        </p:nvSpPr>
        <p:spPr bwMode="auto">
          <a:xfrm>
            <a:off x="2844896" y="5622800"/>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329" name="TextBox 328">
            <a:extLst>
              <a:ext uri="{FF2B5EF4-FFF2-40B4-BE49-F238E27FC236}">
                <a16:creationId xmlns:a16="http://schemas.microsoft.com/office/drawing/2014/main" id="{AF01928E-3AAF-44F3-91F1-417A20F0425F}"/>
              </a:ext>
            </a:extLst>
          </p:cNvPr>
          <p:cNvSpPr txBox="1"/>
          <p:nvPr/>
        </p:nvSpPr>
        <p:spPr bwMode="auto">
          <a:xfrm>
            <a:off x="3165080" y="5621266"/>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21</a:t>
            </a:r>
          </a:p>
        </p:txBody>
      </p:sp>
      <p:sp>
        <p:nvSpPr>
          <p:cNvPr id="330" name="TextBox 329">
            <a:extLst>
              <a:ext uri="{FF2B5EF4-FFF2-40B4-BE49-F238E27FC236}">
                <a16:creationId xmlns:a16="http://schemas.microsoft.com/office/drawing/2014/main" id="{06CDC3BB-1E77-4A6E-9F40-C99A2A96DF82}"/>
              </a:ext>
            </a:extLst>
          </p:cNvPr>
          <p:cNvSpPr txBox="1"/>
          <p:nvPr/>
        </p:nvSpPr>
        <p:spPr bwMode="auto">
          <a:xfrm>
            <a:off x="3485264" y="5622308"/>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331" name="TextBox 330">
            <a:extLst>
              <a:ext uri="{FF2B5EF4-FFF2-40B4-BE49-F238E27FC236}">
                <a16:creationId xmlns:a16="http://schemas.microsoft.com/office/drawing/2014/main" id="{A9BA2170-1D64-4556-8CF4-61890D5EE1F9}"/>
              </a:ext>
            </a:extLst>
          </p:cNvPr>
          <p:cNvSpPr txBox="1"/>
          <p:nvPr/>
        </p:nvSpPr>
        <p:spPr bwMode="auto">
          <a:xfrm>
            <a:off x="3805448" y="5623350"/>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27</a:t>
            </a:r>
          </a:p>
        </p:txBody>
      </p:sp>
      <p:sp>
        <p:nvSpPr>
          <p:cNvPr id="332" name="TextBox 331">
            <a:extLst>
              <a:ext uri="{FF2B5EF4-FFF2-40B4-BE49-F238E27FC236}">
                <a16:creationId xmlns:a16="http://schemas.microsoft.com/office/drawing/2014/main" id="{4362E536-42FD-418E-8AC6-33C6F3890731}"/>
              </a:ext>
            </a:extLst>
          </p:cNvPr>
          <p:cNvSpPr txBox="1"/>
          <p:nvPr/>
        </p:nvSpPr>
        <p:spPr bwMode="auto">
          <a:xfrm>
            <a:off x="4125632" y="5621816"/>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333" name="TextBox 332">
            <a:extLst>
              <a:ext uri="{FF2B5EF4-FFF2-40B4-BE49-F238E27FC236}">
                <a16:creationId xmlns:a16="http://schemas.microsoft.com/office/drawing/2014/main" id="{646FDFBF-3937-4C85-BC6A-3119F80AE006}"/>
              </a:ext>
            </a:extLst>
          </p:cNvPr>
          <p:cNvSpPr txBox="1"/>
          <p:nvPr/>
        </p:nvSpPr>
        <p:spPr bwMode="auto">
          <a:xfrm>
            <a:off x="894312" y="6042806"/>
            <a:ext cx="4178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485</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246</a:t>
            </a:r>
          </a:p>
        </p:txBody>
      </p:sp>
      <p:sp>
        <p:nvSpPr>
          <p:cNvPr id="334" name="TextBox 333">
            <a:extLst>
              <a:ext uri="{FF2B5EF4-FFF2-40B4-BE49-F238E27FC236}">
                <a16:creationId xmlns:a16="http://schemas.microsoft.com/office/drawing/2014/main" id="{D4871D29-FDD4-4E99-AA61-8B27087FACF9}"/>
              </a:ext>
            </a:extLst>
          </p:cNvPr>
          <p:cNvSpPr txBox="1"/>
          <p:nvPr/>
        </p:nvSpPr>
        <p:spPr bwMode="auto">
          <a:xfrm>
            <a:off x="1218059" y="6042806"/>
            <a:ext cx="4191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428</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228</a:t>
            </a:r>
          </a:p>
        </p:txBody>
      </p:sp>
      <p:sp>
        <p:nvSpPr>
          <p:cNvPr id="335" name="TextBox 334">
            <a:extLst>
              <a:ext uri="{FF2B5EF4-FFF2-40B4-BE49-F238E27FC236}">
                <a16:creationId xmlns:a16="http://schemas.microsoft.com/office/drawing/2014/main" id="{CCE48EB2-81B7-4856-93E4-4AD228952E2D}"/>
              </a:ext>
            </a:extLst>
          </p:cNvPr>
          <p:cNvSpPr txBox="1"/>
          <p:nvPr/>
        </p:nvSpPr>
        <p:spPr bwMode="auto">
          <a:xfrm>
            <a:off x="1452615" y="6042806"/>
            <a:ext cx="4178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359</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188</a:t>
            </a:r>
          </a:p>
        </p:txBody>
      </p:sp>
      <p:sp>
        <p:nvSpPr>
          <p:cNvPr id="336" name="TextBox 335">
            <a:extLst>
              <a:ext uri="{FF2B5EF4-FFF2-40B4-BE49-F238E27FC236}">
                <a16:creationId xmlns:a16="http://schemas.microsoft.com/office/drawing/2014/main" id="{9535AACF-1E61-40B9-BA13-017CECC4DBB8}"/>
              </a:ext>
            </a:extLst>
          </p:cNvPr>
          <p:cNvSpPr txBox="1"/>
          <p:nvPr/>
        </p:nvSpPr>
        <p:spPr bwMode="auto">
          <a:xfrm>
            <a:off x="1664547" y="6042806"/>
            <a:ext cx="4408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322</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161</a:t>
            </a:r>
          </a:p>
        </p:txBody>
      </p:sp>
      <p:sp>
        <p:nvSpPr>
          <p:cNvPr id="337" name="TextBox 336">
            <a:extLst>
              <a:ext uri="{FF2B5EF4-FFF2-40B4-BE49-F238E27FC236}">
                <a16:creationId xmlns:a16="http://schemas.microsoft.com/office/drawing/2014/main" id="{AD98F2AE-4561-4D8A-9ED5-0F900652CC9F}"/>
              </a:ext>
            </a:extLst>
          </p:cNvPr>
          <p:cNvSpPr txBox="1"/>
          <p:nvPr/>
        </p:nvSpPr>
        <p:spPr bwMode="auto">
          <a:xfrm>
            <a:off x="1876479" y="6042806"/>
            <a:ext cx="4716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290</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128</a:t>
            </a:r>
          </a:p>
        </p:txBody>
      </p:sp>
      <p:sp>
        <p:nvSpPr>
          <p:cNvPr id="338" name="TextBox 337">
            <a:extLst>
              <a:ext uri="{FF2B5EF4-FFF2-40B4-BE49-F238E27FC236}">
                <a16:creationId xmlns:a16="http://schemas.microsoft.com/office/drawing/2014/main" id="{766E74DB-2901-4A10-9654-1C389F880D30}"/>
              </a:ext>
            </a:extLst>
          </p:cNvPr>
          <p:cNvSpPr txBox="1"/>
          <p:nvPr/>
        </p:nvSpPr>
        <p:spPr bwMode="auto">
          <a:xfrm>
            <a:off x="2088411" y="6042806"/>
            <a:ext cx="4886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256</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102</a:t>
            </a:r>
          </a:p>
        </p:txBody>
      </p:sp>
      <p:sp>
        <p:nvSpPr>
          <p:cNvPr id="339" name="TextBox 338">
            <a:extLst>
              <a:ext uri="{FF2B5EF4-FFF2-40B4-BE49-F238E27FC236}">
                <a16:creationId xmlns:a16="http://schemas.microsoft.com/office/drawing/2014/main" id="{C30ACB75-A060-400E-A88A-FBF05C018D66}"/>
              </a:ext>
            </a:extLst>
          </p:cNvPr>
          <p:cNvSpPr txBox="1"/>
          <p:nvPr/>
        </p:nvSpPr>
        <p:spPr bwMode="auto">
          <a:xfrm>
            <a:off x="2300343" y="6042806"/>
            <a:ext cx="4946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236</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96</a:t>
            </a:r>
          </a:p>
        </p:txBody>
      </p:sp>
      <p:sp>
        <p:nvSpPr>
          <p:cNvPr id="340" name="TextBox 339">
            <a:extLst>
              <a:ext uri="{FF2B5EF4-FFF2-40B4-BE49-F238E27FC236}">
                <a16:creationId xmlns:a16="http://schemas.microsoft.com/office/drawing/2014/main" id="{863270C5-C6BB-4BE2-AA85-BCFE6DEF7244}"/>
              </a:ext>
            </a:extLst>
          </p:cNvPr>
          <p:cNvSpPr txBox="1"/>
          <p:nvPr/>
        </p:nvSpPr>
        <p:spPr bwMode="auto">
          <a:xfrm>
            <a:off x="2512275" y="6042806"/>
            <a:ext cx="5059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185</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74</a:t>
            </a:r>
          </a:p>
        </p:txBody>
      </p:sp>
      <p:sp>
        <p:nvSpPr>
          <p:cNvPr id="341" name="TextBox 340">
            <a:extLst>
              <a:ext uri="{FF2B5EF4-FFF2-40B4-BE49-F238E27FC236}">
                <a16:creationId xmlns:a16="http://schemas.microsoft.com/office/drawing/2014/main" id="{E69EADF0-DC04-466A-B8F1-EFB184169523}"/>
              </a:ext>
            </a:extLst>
          </p:cNvPr>
          <p:cNvSpPr txBox="1"/>
          <p:nvPr/>
        </p:nvSpPr>
        <p:spPr bwMode="auto">
          <a:xfrm>
            <a:off x="2842514" y="6042806"/>
            <a:ext cx="4171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102</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38</a:t>
            </a:r>
          </a:p>
        </p:txBody>
      </p:sp>
      <p:sp>
        <p:nvSpPr>
          <p:cNvPr id="342" name="TextBox 341">
            <a:extLst>
              <a:ext uri="{FF2B5EF4-FFF2-40B4-BE49-F238E27FC236}">
                <a16:creationId xmlns:a16="http://schemas.microsoft.com/office/drawing/2014/main" id="{4A3476CB-740F-4812-B611-46A2007B795A}"/>
              </a:ext>
            </a:extLst>
          </p:cNvPr>
          <p:cNvSpPr txBox="1"/>
          <p:nvPr/>
        </p:nvSpPr>
        <p:spPr bwMode="auto">
          <a:xfrm>
            <a:off x="3162698" y="6042806"/>
            <a:ext cx="39528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58</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21</a:t>
            </a:r>
          </a:p>
        </p:txBody>
      </p:sp>
      <p:sp>
        <p:nvSpPr>
          <p:cNvPr id="343" name="TextBox 342">
            <a:extLst>
              <a:ext uri="{FF2B5EF4-FFF2-40B4-BE49-F238E27FC236}">
                <a16:creationId xmlns:a16="http://schemas.microsoft.com/office/drawing/2014/main" id="{0E605590-1952-480F-B573-8699F39A72CE}"/>
              </a:ext>
            </a:extLst>
          </p:cNvPr>
          <p:cNvSpPr txBox="1"/>
          <p:nvPr/>
        </p:nvSpPr>
        <p:spPr bwMode="auto">
          <a:xfrm>
            <a:off x="3482882" y="6042806"/>
            <a:ext cx="39528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30</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8</a:t>
            </a:r>
          </a:p>
        </p:txBody>
      </p:sp>
      <p:sp>
        <p:nvSpPr>
          <p:cNvPr id="344" name="TextBox 343">
            <a:extLst>
              <a:ext uri="{FF2B5EF4-FFF2-40B4-BE49-F238E27FC236}">
                <a16:creationId xmlns:a16="http://schemas.microsoft.com/office/drawing/2014/main" id="{EF0377A3-B110-402D-9E0E-9281BC11D458}"/>
              </a:ext>
            </a:extLst>
          </p:cNvPr>
          <p:cNvSpPr txBox="1"/>
          <p:nvPr/>
        </p:nvSpPr>
        <p:spPr bwMode="auto">
          <a:xfrm>
            <a:off x="3803066" y="6042806"/>
            <a:ext cx="39528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13</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5</a:t>
            </a:r>
          </a:p>
        </p:txBody>
      </p:sp>
      <p:sp>
        <p:nvSpPr>
          <p:cNvPr id="345" name="TextBox 344">
            <a:extLst>
              <a:ext uri="{FF2B5EF4-FFF2-40B4-BE49-F238E27FC236}">
                <a16:creationId xmlns:a16="http://schemas.microsoft.com/office/drawing/2014/main" id="{7669D5F4-15F7-4EFE-860C-ECAF8F409D6E}"/>
              </a:ext>
            </a:extLst>
          </p:cNvPr>
          <p:cNvSpPr txBox="1"/>
          <p:nvPr/>
        </p:nvSpPr>
        <p:spPr bwMode="auto">
          <a:xfrm>
            <a:off x="4123250" y="6042806"/>
            <a:ext cx="39528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5</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4</a:t>
            </a:r>
          </a:p>
        </p:txBody>
      </p:sp>
      <p:sp>
        <p:nvSpPr>
          <p:cNvPr id="346" name="TextBox 345">
            <a:extLst>
              <a:ext uri="{FF2B5EF4-FFF2-40B4-BE49-F238E27FC236}">
                <a16:creationId xmlns:a16="http://schemas.microsoft.com/office/drawing/2014/main" id="{10C0E5D8-6257-43FA-AD29-29B1A0E19055}"/>
              </a:ext>
            </a:extLst>
          </p:cNvPr>
          <p:cNvSpPr txBox="1"/>
          <p:nvPr/>
        </p:nvSpPr>
        <p:spPr bwMode="auto">
          <a:xfrm>
            <a:off x="601770" y="5451989"/>
            <a:ext cx="5035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347" name="TextBox 346">
            <a:extLst>
              <a:ext uri="{FF2B5EF4-FFF2-40B4-BE49-F238E27FC236}">
                <a16:creationId xmlns:a16="http://schemas.microsoft.com/office/drawing/2014/main" id="{5C06EA19-5038-4611-A959-C1EBADBE63B1}"/>
              </a:ext>
            </a:extLst>
          </p:cNvPr>
          <p:cNvSpPr txBox="1"/>
          <p:nvPr/>
        </p:nvSpPr>
        <p:spPr bwMode="auto">
          <a:xfrm>
            <a:off x="599031" y="5167993"/>
            <a:ext cx="5035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348" name="TextBox 347">
            <a:extLst>
              <a:ext uri="{FF2B5EF4-FFF2-40B4-BE49-F238E27FC236}">
                <a16:creationId xmlns:a16="http://schemas.microsoft.com/office/drawing/2014/main" id="{AFFAED17-F507-4EDB-B611-E49EB059A9DD}"/>
              </a:ext>
            </a:extLst>
          </p:cNvPr>
          <p:cNvSpPr txBox="1"/>
          <p:nvPr/>
        </p:nvSpPr>
        <p:spPr bwMode="auto">
          <a:xfrm>
            <a:off x="599031" y="4874623"/>
            <a:ext cx="5035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349" name="TextBox 348">
            <a:extLst>
              <a:ext uri="{FF2B5EF4-FFF2-40B4-BE49-F238E27FC236}">
                <a16:creationId xmlns:a16="http://schemas.microsoft.com/office/drawing/2014/main" id="{75205458-2F6B-4341-AEA4-30BE19F2306F}"/>
              </a:ext>
            </a:extLst>
          </p:cNvPr>
          <p:cNvSpPr txBox="1"/>
          <p:nvPr/>
        </p:nvSpPr>
        <p:spPr bwMode="auto">
          <a:xfrm>
            <a:off x="599031" y="4581253"/>
            <a:ext cx="5035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350" name="TextBox 349">
            <a:extLst>
              <a:ext uri="{FF2B5EF4-FFF2-40B4-BE49-F238E27FC236}">
                <a16:creationId xmlns:a16="http://schemas.microsoft.com/office/drawing/2014/main" id="{4DC05BFB-FFC1-4D28-BF60-00EB49AA64E7}"/>
              </a:ext>
            </a:extLst>
          </p:cNvPr>
          <p:cNvSpPr txBox="1"/>
          <p:nvPr/>
        </p:nvSpPr>
        <p:spPr bwMode="auto">
          <a:xfrm>
            <a:off x="599031" y="4287883"/>
            <a:ext cx="5035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351" name="TextBox 350">
            <a:extLst>
              <a:ext uri="{FF2B5EF4-FFF2-40B4-BE49-F238E27FC236}">
                <a16:creationId xmlns:a16="http://schemas.microsoft.com/office/drawing/2014/main" id="{7C9BC903-ADF2-4DEB-BCDA-7B8587888004}"/>
              </a:ext>
            </a:extLst>
          </p:cNvPr>
          <p:cNvSpPr txBox="1"/>
          <p:nvPr/>
        </p:nvSpPr>
        <p:spPr bwMode="auto">
          <a:xfrm>
            <a:off x="599031" y="3994513"/>
            <a:ext cx="5035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grpSp>
        <p:nvGrpSpPr>
          <p:cNvPr id="380" name="Group 379">
            <a:extLst>
              <a:ext uri="{FF2B5EF4-FFF2-40B4-BE49-F238E27FC236}">
                <a16:creationId xmlns:a16="http://schemas.microsoft.com/office/drawing/2014/main" id="{A198C22D-FC29-4A20-ACF4-90A78D774D78}"/>
              </a:ext>
            </a:extLst>
          </p:cNvPr>
          <p:cNvGrpSpPr/>
          <p:nvPr/>
        </p:nvGrpSpPr>
        <p:grpSpPr>
          <a:xfrm>
            <a:off x="3600627" y="5445746"/>
            <a:ext cx="207287" cy="65378"/>
            <a:chOff x="3505326" y="2953078"/>
            <a:chExt cx="207287" cy="65378"/>
          </a:xfrm>
        </p:grpSpPr>
        <p:cxnSp>
          <p:nvCxnSpPr>
            <p:cNvPr id="389" name="Straight Connector 388">
              <a:extLst>
                <a:ext uri="{FF2B5EF4-FFF2-40B4-BE49-F238E27FC236}">
                  <a16:creationId xmlns:a16="http://schemas.microsoft.com/office/drawing/2014/main" id="{FB67235A-1743-4024-8B93-84FB605D6469}"/>
                </a:ext>
              </a:extLst>
            </p:cNvPr>
            <p:cNvCxnSpPr>
              <a:cxnSpLocks/>
            </p:cNvCxnSpPr>
            <p:nvPr/>
          </p:nvCxnSpPr>
          <p:spPr bwMode="auto">
            <a:xfrm>
              <a:off x="3505326" y="2990583"/>
              <a:ext cx="207287" cy="0"/>
            </a:xfrm>
            <a:prstGeom prst="line">
              <a:avLst/>
            </a:prstGeom>
            <a:noFill/>
            <a:ln w="28575" cap="flat" cmpd="sng" algn="ctr">
              <a:solidFill>
                <a:schemeClr val="accent3"/>
              </a:solidFill>
              <a:prstDash val="solid"/>
              <a:round/>
              <a:headEnd type="none" w="med" len="med"/>
              <a:tailEnd type="none" w="med" len="med"/>
            </a:ln>
            <a:effectLst/>
          </p:spPr>
        </p:cxnSp>
        <p:sp>
          <p:nvSpPr>
            <p:cNvPr id="390" name="Rectangle 389">
              <a:extLst>
                <a:ext uri="{FF2B5EF4-FFF2-40B4-BE49-F238E27FC236}">
                  <a16:creationId xmlns:a16="http://schemas.microsoft.com/office/drawing/2014/main" id="{E28F95C7-8D38-4891-A594-3748597F24C3}"/>
                </a:ext>
              </a:extLst>
            </p:cNvPr>
            <p:cNvSpPr/>
            <p:nvPr/>
          </p:nvSpPr>
          <p:spPr bwMode="auto">
            <a:xfrm>
              <a:off x="3574733" y="2953078"/>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grpSp>
      <p:grpSp>
        <p:nvGrpSpPr>
          <p:cNvPr id="381" name="Group 380">
            <a:extLst>
              <a:ext uri="{FF2B5EF4-FFF2-40B4-BE49-F238E27FC236}">
                <a16:creationId xmlns:a16="http://schemas.microsoft.com/office/drawing/2014/main" id="{82FB6D0A-9DF8-4016-8A97-241D78E6BA16}"/>
              </a:ext>
            </a:extLst>
          </p:cNvPr>
          <p:cNvGrpSpPr/>
          <p:nvPr/>
        </p:nvGrpSpPr>
        <p:grpSpPr>
          <a:xfrm>
            <a:off x="3600627" y="5278237"/>
            <a:ext cx="207287" cy="66970"/>
            <a:chOff x="3505326" y="2785569"/>
            <a:chExt cx="207287" cy="66970"/>
          </a:xfrm>
        </p:grpSpPr>
        <p:cxnSp>
          <p:nvCxnSpPr>
            <p:cNvPr id="387" name="Straight Connector 386">
              <a:extLst>
                <a:ext uri="{FF2B5EF4-FFF2-40B4-BE49-F238E27FC236}">
                  <a16:creationId xmlns:a16="http://schemas.microsoft.com/office/drawing/2014/main" id="{6F281084-5EAD-4753-A0EE-F4DACAAA63EE}"/>
                </a:ext>
              </a:extLst>
            </p:cNvPr>
            <p:cNvCxnSpPr>
              <a:cxnSpLocks/>
            </p:cNvCxnSpPr>
            <p:nvPr/>
          </p:nvCxnSpPr>
          <p:spPr bwMode="auto">
            <a:xfrm>
              <a:off x="3505326" y="2821305"/>
              <a:ext cx="207287" cy="0"/>
            </a:xfrm>
            <a:prstGeom prst="line">
              <a:avLst/>
            </a:prstGeom>
            <a:noFill/>
            <a:ln w="28575" cap="flat" cmpd="sng" algn="ctr">
              <a:solidFill>
                <a:schemeClr val="accent1"/>
              </a:solidFill>
              <a:prstDash val="solid"/>
              <a:round/>
              <a:headEnd type="none" w="med" len="med"/>
              <a:tailEnd type="none" w="med" len="med"/>
            </a:ln>
            <a:effectLst/>
          </p:spPr>
        </p:cxnSp>
        <p:sp>
          <p:nvSpPr>
            <p:cNvPr id="388" name="Oval 387">
              <a:extLst>
                <a:ext uri="{FF2B5EF4-FFF2-40B4-BE49-F238E27FC236}">
                  <a16:creationId xmlns:a16="http://schemas.microsoft.com/office/drawing/2014/main" id="{1638ACB5-8D2D-43ED-B1CE-BEFD6205DEB7}"/>
                </a:ext>
              </a:extLst>
            </p:cNvPr>
            <p:cNvSpPr/>
            <p:nvPr/>
          </p:nvSpPr>
          <p:spPr bwMode="auto">
            <a:xfrm>
              <a:off x="3575484" y="2785569"/>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grpSp>
      <p:sp>
        <p:nvSpPr>
          <p:cNvPr id="382" name="TextBox 381">
            <a:extLst>
              <a:ext uri="{FF2B5EF4-FFF2-40B4-BE49-F238E27FC236}">
                <a16:creationId xmlns:a16="http://schemas.microsoft.com/office/drawing/2014/main" id="{36AEAB0B-80B1-4D26-AFED-0FAB57072C92}"/>
              </a:ext>
            </a:extLst>
          </p:cNvPr>
          <p:cNvSpPr txBox="1"/>
          <p:nvPr/>
        </p:nvSpPr>
        <p:spPr bwMode="auto">
          <a:xfrm>
            <a:off x="3731504" y="5165350"/>
            <a:ext cx="10469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Niraparib</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Placebo</a:t>
            </a:r>
          </a:p>
        </p:txBody>
      </p:sp>
      <p:sp>
        <p:nvSpPr>
          <p:cNvPr id="383" name="TextBox 382">
            <a:extLst>
              <a:ext uri="{FF2B5EF4-FFF2-40B4-BE49-F238E27FC236}">
                <a16:creationId xmlns:a16="http://schemas.microsoft.com/office/drawing/2014/main" id="{10CEEB67-B1CF-4285-A9B5-BB339213ED1C}"/>
              </a:ext>
            </a:extLst>
          </p:cNvPr>
          <p:cNvSpPr txBox="1"/>
          <p:nvPr/>
        </p:nvSpPr>
        <p:spPr bwMode="auto">
          <a:xfrm>
            <a:off x="1117884" y="3802846"/>
            <a:ext cx="32480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EORTC QLC-OV28</a:t>
            </a:r>
          </a:p>
        </p:txBody>
      </p:sp>
      <p:sp>
        <p:nvSpPr>
          <p:cNvPr id="384" name="TextBox 383">
            <a:extLst>
              <a:ext uri="{FF2B5EF4-FFF2-40B4-BE49-F238E27FC236}">
                <a16:creationId xmlns:a16="http://schemas.microsoft.com/office/drawing/2014/main" id="{1C47D8DF-E21B-46BD-9214-F1D64F232D83}"/>
              </a:ext>
            </a:extLst>
          </p:cNvPr>
          <p:cNvSpPr txBox="1"/>
          <p:nvPr/>
        </p:nvSpPr>
        <p:spPr bwMode="auto">
          <a:xfrm>
            <a:off x="1102571" y="5804046"/>
            <a:ext cx="32480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Cycle</a:t>
            </a:r>
          </a:p>
        </p:txBody>
      </p:sp>
      <p:sp>
        <p:nvSpPr>
          <p:cNvPr id="385" name="TextBox 384">
            <a:extLst>
              <a:ext uri="{FF2B5EF4-FFF2-40B4-BE49-F238E27FC236}">
                <a16:creationId xmlns:a16="http://schemas.microsoft.com/office/drawing/2014/main" id="{61986298-8298-4C20-96BA-E18663DE19E5}"/>
              </a:ext>
            </a:extLst>
          </p:cNvPr>
          <p:cNvSpPr txBox="1"/>
          <p:nvPr/>
        </p:nvSpPr>
        <p:spPr bwMode="auto">
          <a:xfrm>
            <a:off x="277484" y="6042806"/>
            <a:ext cx="7883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000" b="1" dirty="0">
                <a:solidFill>
                  <a:schemeClr val="accent1"/>
                </a:solidFill>
                <a:latin typeface="Calibri" panose="020F0502020204030204" pitchFamily="34" charset="0"/>
              </a:rPr>
              <a:t>Niraparib</a:t>
            </a:r>
            <a:br>
              <a:rPr lang="en-US" sz="1000" b="1" dirty="0">
                <a:solidFill>
                  <a:schemeClr val="bg1"/>
                </a:solidFill>
                <a:latin typeface="Calibri" panose="020F0502020204030204" pitchFamily="34" charset="0"/>
              </a:rPr>
            </a:br>
            <a:r>
              <a:rPr lang="en-US" sz="1000" b="1" dirty="0">
                <a:solidFill>
                  <a:schemeClr val="accent3"/>
                </a:solidFill>
                <a:latin typeface="Calibri" panose="020F0502020204030204" pitchFamily="34" charset="0"/>
              </a:rPr>
              <a:t>Placebo</a:t>
            </a:r>
          </a:p>
        </p:txBody>
      </p:sp>
      <p:sp>
        <p:nvSpPr>
          <p:cNvPr id="386" name="TextBox 385">
            <a:extLst>
              <a:ext uri="{FF2B5EF4-FFF2-40B4-BE49-F238E27FC236}">
                <a16:creationId xmlns:a16="http://schemas.microsoft.com/office/drawing/2014/main" id="{233C92C9-3EFE-485B-AE01-1603A6B36C09}"/>
              </a:ext>
            </a:extLst>
          </p:cNvPr>
          <p:cNvSpPr txBox="1"/>
          <p:nvPr/>
        </p:nvSpPr>
        <p:spPr bwMode="auto">
          <a:xfrm rot="16200000">
            <a:off x="-256426" y="4825151"/>
            <a:ext cx="16837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Completion (%)</a:t>
            </a:r>
          </a:p>
        </p:txBody>
      </p:sp>
      <p:sp>
        <p:nvSpPr>
          <p:cNvPr id="392" name="Freeform: Shape 391">
            <a:extLst>
              <a:ext uri="{FF2B5EF4-FFF2-40B4-BE49-F238E27FC236}">
                <a16:creationId xmlns:a16="http://schemas.microsoft.com/office/drawing/2014/main" id="{E5C63F1A-D3A4-484C-AD5F-0C7DB2EB842A}"/>
              </a:ext>
            </a:extLst>
          </p:cNvPr>
          <p:cNvSpPr/>
          <p:nvPr/>
        </p:nvSpPr>
        <p:spPr bwMode="auto">
          <a:xfrm>
            <a:off x="1123599" y="4140994"/>
            <a:ext cx="3212306" cy="180975"/>
          </a:xfrm>
          <a:custGeom>
            <a:avLst/>
            <a:gdLst>
              <a:gd name="connsiteX0" fmla="*/ 0 w 3212306"/>
              <a:gd name="connsiteY0" fmla="*/ 0 h 180975"/>
              <a:gd name="connsiteX1" fmla="*/ 319087 w 3212306"/>
              <a:gd name="connsiteY1" fmla="*/ 42862 h 180975"/>
              <a:gd name="connsiteX2" fmla="*/ 533400 w 3212306"/>
              <a:gd name="connsiteY2" fmla="*/ 76200 h 180975"/>
              <a:gd name="connsiteX3" fmla="*/ 745331 w 3212306"/>
              <a:gd name="connsiteY3" fmla="*/ 145256 h 180975"/>
              <a:gd name="connsiteX4" fmla="*/ 959644 w 3212306"/>
              <a:gd name="connsiteY4" fmla="*/ 119062 h 180975"/>
              <a:gd name="connsiteX5" fmla="*/ 1176337 w 3212306"/>
              <a:gd name="connsiteY5" fmla="*/ 107156 h 180975"/>
              <a:gd name="connsiteX6" fmla="*/ 1385887 w 3212306"/>
              <a:gd name="connsiteY6" fmla="*/ 38100 h 180975"/>
              <a:gd name="connsiteX7" fmla="*/ 1607344 w 3212306"/>
              <a:gd name="connsiteY7" fmla="*/ 180975 h 180975"/>
              <a:gd name="connsiteX8" fmla="*/ 1921669 w 3212306"/>
              <a:gd name="connsiteY8" fmla="*/ 50006 h 180975"/>
              <a:gd name="connsiteX9" fmla="*/ 2247900 w 3212306"/>
              <a:gd name="connsiteY9" fmla="*/ 85725 h 180975"/>
              <a:gd name="connsiteX10" fmla="*/ 2564606 w 3212306"/>
              <a:gd name="connsiteY10" fmla="*/ 11906 h 180975"/>
              <a:gd name="connsiteX11" fmla="*/ 2883694 w 3212306"/>
              <a:gd name="connsiteY11" fmla="*/ 16669 h 180975"/>
              <a:gd name="connsiteX12" fmla="*/ 3212306 w 3212306"/>
              <a:gd name="connsiteY12" fmla="*/ 14287 h 18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12306" h="180975">
                <a:moveTo>
                  <a:pt x="0" y="0"/>
                </a:moveTo>
                <a:lnTo>
                  <a:pt x="319087" y="42862"/>
                </a:lnTo>
                <a:lnTo>
                  <a:pt x="533400" y="76200"/>
                </a:lnTo>
                <a:lnTo>
                  <a:pt x="745331" y="145256"/>
                </a:lnTo>
                <a:lnTo>
                  <a:pt x="959644" y="119062"/>
                </a:lnTo>
                <a:lnTo>
                  <a:pt x="1176337" y="107156"/>
                </a:lnTo>
                <a:lnTo>
                  <a:pt x="1385887" y="38100"/>
                </a:lnTo>
                <a:lnTo>
                  <a:pt x="1607344" y="180975"/>
                </a:lnTo>
                <a:lnTo>
                  <a:pt x="1921669" y="50006"/>
                </a:lnTo>
                <a:lnTo>
                  <a:pt x="2247900" y="85725"/>
                </a:lnTo>
                <a:lnTo>
                  <a:pt x="2564606" y="11906"/>
                </a:lnTo>
                <a:lnTo>
                  <a:pt x="2883694" y="16669"/>
                </a:lnTo>
                <a:lnTo>
                  <a:pt x="3212306" y="14287"/>
                </a:lnTo>
              </a:path>
            </a:pathLst>
          </a:custGeom>
          <a:noFill/>
          <a:ln w="28575">
            <a:solidFill>
              <a:schemeClr val="accent3"/>
            </a:solidFill>
            <a:miter lim="800000"/>
            <a:headEnd/>
            <a:tailEnd/>
          </a:ln>
        </p:spPr>
        <p:txBody>
          <a:bodyPr rtlCol="0" anchor="ctr"/>
          <a:lstStyle/>
          <a:p>
            <a:pPr algn="ctr"/>
            <a:endParaRPr lang="en-US" sz="1000" dirty="0"/>
          </a:p>
        </p:txBody>
      </p:sp>
      <p:sp>
        <p:nvSpPr>
          <p:cNvPr id="353" name="Rectangle 352">
            <a:extLst>
              <a:ext uri="{FF2B5EF4-FFF2-40B4-BE49-F238E27FC236}">
                <a16:creationId xmlns:a16="http://schemas.microsoft.com/office/drawing/2014/main" id="{A510D037-EE32-429F-8216-69B89D2C313D}"/>
              </a:ext>
            </a:extLst>
          </p:cNvPr>
          <p:cNvSpPr/>
          <p:nvPr/>
        </p:nvSpPr>
        <p:spPr bwMode="auto">
          <a:xfrm>
            <a:off x="1088198" y="4109780"/>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394" name="Rectangle 393">
            <a:extLst>
              <a:ext uri="{FF2B5EF4-FFF2-40B4-BE49-F238E27FC236}">
                <a16:creationId xmlns:a16="http://schemas.microsoft.com/office/drawing/2014/main" id="{99BDCEA6-2DA9-4A55-A16E-3BF6228EBBB3}"/>
              </a:ext>
            </a:extLst>
          </p:cNvPr>
          <p:cNvSpPr/>
          <p:nvPr/>
        </p:nvSpPr>
        <p:spPr bwMode="auto">
          <a:xfrm>
            <a:off x="1404996" y="4140994"/>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396" name="Rectangle 395">
            <a:extLst>
              <a:ext uri="{FF2B5EF4-FFF2-40B4-BE49-F238E27FC236}">
                <a16:creationId xmlns:a16="http://schemas.microsoft.com/office/drawing/2014/main" id="{CC87B0FB-93A9-446F-8323-C536128C5FF4}"/>
              </a:ext>
            </a:extLst>
          </p:cNvPr>
          <p:cNvSpPr/>
          <p:nvPr/>
        </p:nvSpPr>
        <p:spPr bwMode="auto">
          <a:xfrm>
            <a:off x="1616011" y="4178634"/>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398" name="Rectangle 397">
            <a:extLst>
              <a:ext uri="{FF2B5EF4-FFF2-40B4-BE49-F238E27FC236}">
                <a16:creationId xmlns:a16="http://schemas.microsoft.com/office/drawing/2014/main" id="{6EE23857-8D60-423E-9B7D-30A4AC503E3E}"/>
              </a:ext>
            </a:extLst>
          </p:cNvPr>
          <p:cNvSpPr/>
          <p:nvPr/>
        </p:nvSpPr>
        <p:spPr bwMode="auto">
          <a:xfrm>
            <a:off x="1830293" y="4256592"/>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00" name="Rectangle 399">
            <a:extLst>
              <a:ext uri="{FF2B5EF4-FFF2-40B4-BE49-F238E27FC236}">
                <a16:creationId xmlns:a16="http://schemas.microsoft.com/office/drawing/2014/main" id="{5598FBCF-28CD-449F-B8FB-9AE03BAF71F2}"/>
              </a:ext>
            </a:extLst>
          </p:cNvPr>
          <p:cNvSpPr/>
          <p:nvPr/>
        </p:nvSpPr>
        <p:spPr bwMode="auto">
          <a:xfrm>
            <a:off x="2041308" y="4224370"/>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02" name="Rectangle 401">
            <a:extLst>
              <a:ext uri="{FF2B5EF4-FFF2-40B4-BE49-F238E27FC236}">
                <a16:creationId xmlns:a16="http://schemas.microsoft.com/office/drawing/2014/main" id="{9AE1663D-2ED7-4C50-AD08-638D29C7F6AA}"/>
              </a:ext>
            </a:extLst>
          </p:cNvPr>
          <p:cNvSpPr/>
          <p:nvPr/>
        </p:nvSpPr>
        <p:spPr bwMode="auto">
          <a:xfrm>
            <a:off x="2261402" y="4219100"/>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04" name="Rectangle 403">
            <a:extLst>
              <a:ext uri="{FF2B5EF4-FFF2-40B4-BE49-F238E27FC236}">
                <a16:creationId xmlns:a16="http://schemas.microsoft.com/office/drawing/2014/main" id="{36602C41-99F9-4C35-A2A5-1864299F5903}"/>
              </a:ext>
            </a:extLst>
          </p:cNvPr>
          <p:cNvSpPr/>
          <p:nvPr/>
        </p:nvSpPr>
        <p:spPr bwMode="auto">
          <a:xfrm>
            <a:off x="2467277" y="4140994"/>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06" name="Rectangle 405">
            <a:extLst>
              <a:ext uri="{FF2B5EF4-FFF2-40B4-BE49-F238E27FC236}">
                <a16:creationId xmlns:a16="http://schemas.microsoft.com/office/drawing/2014/main" id="{F91D39E8-1726-40B4-9D39-9BAC81428C44}"/>
              </a:ext>
            </a:extLst>
          </p:cNvPr>
          <p:cNvSpPr/>
          <p:nvPr/>
        </p:nvSpPr>
        <p:spPr bwMode="auto">
          <a:xfrm>
            <a:off x="2693796" y="4286864"/>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08" name="Rectangle 407">
            <a:extLst>
              <a:ext uri="{FF2B5EF4-FFF2-40B4-BE49-F238E27FC236}">
                <a16:creationId xmlns:a16="http://schemas.microsoft.com/office/drawing/2014/main" id="{362D5F6E-EE89-4901-97F4-86BD9A012479}"/>
              </a:ext>
            </a:extLst>
          </p:cNvPr>
          <p:cNvSpPr/>
          <p:nvPr/>
        </p:nvSpPr>
        <p:spPr bwMode="auto">
          <a:xfrm>
            <a:off x="3005340" y="4156238"/>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10" name="Rectangle 409">
            <a:extLst>
              <a:ext uri="{FF2B5EF4-FFF2-40B4-BE49-F238E27FC236}">
                <a16:creationId xmlns:a16="http://schemas.microsoft.com/office/drawing/2014/main" id="{AE8B92F7-AA52-4810-B17E-ADF67F745506}"/>
              </a:ext>
            </a:extLst>
          </p:cNvPr>
          <p:cNvSpPr/>
          <p:nvPr/>
        </p:nvSpPr>
        <p:spPr bwMode="auto">
          <a:xfrm>
            <a:off x="3327904" y="4188927"/>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12" name="Rectangle 411">
            <a:extLst>
              <a:ext uri="{FF2B5EF4-FFF2-40B4-BE49-F238E27FC236}">
                <a16:creationId xmlns:a16="http://schemas.microsoft.com/office/drawing/2014/main" id="{279E0C2B-A5EA-4B80-8AB4-21CBB9D48FEE}"/>
              </a:ext>
            </a:extLst>
          </p:cNvPr>
          <p:cNvSpPr/>
          <p:nvPr/>
        </p:nvSpPr>
        <p:spPr bwMode="auto">
          <a:xfrm>
            <a:off x="3654922" y="4119600"/>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14" name="Rectangle 413">
            <a:extLst>
              <a:ext uri="{FF2B5EF4-FFF2-40B4-BE49-F238E27FC236}">
                <a16:creationId xmlns:a16="http://schemas.microsoft.com/office/drawing/2014/main" id="{D2D21F08-28B3-4CD6-A618-5DF37B7B140D}"/>
              </a:ext>
            </a:extLst>
          </p:cNvPr>
          <p:cNvSpPr/>
          <p:nvPr/>
        </p:nvSpPr>
        <p:spPr bwMode="auto">
          <a:xfrm>
            <a:off x="3978038" y="4122284"/>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16" name="Rectangle 415">
            <a:extLst>
              <a:ext uri="{FF2B5EF4-FFF2-40B4-BE49-F238E27FC236}">
                <a16:creationId xmlns:a16="http://schemas.microsoft.com/office/drawing/2014/main" id="{983F7505-1E9D-453E-A378-EE6648FB15D6}"/>
              </a:ext>
            </a:extLst>
          </p:cNvPr>
          <p:cNvSpPr/>
          <p:nvPr/>
        </p:nvSpPr>
        <p:spPr bwMode="auto">
          <a:xfrm>
            <a:off x="4291230" y="4117342"/>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19" name="Freeform: Shape 418">
            <a:extLst>
              <a:ext uri="{FF2B5EF4-FFF2-40B4-BE49-F238E27FC236}">
                <a16:creationId xmlns:a16="http://schemas.microsoft.com/office/drawing/2014/main" id="{D307E1A2-D3DA-41D3-AB7A-864C918D465E}"/>
              </a:ext>
            </a:extLst>
          </p:cNvPr>
          <p:cNvSpPr/>
          <p:nvPr/>
        </p:nvSpPr>
        <p:spPr bwMode="auto">
          <a:xfrm>
            <a:off x="1114074" y="4160044"/>
            <a:ext cx="3219450" cy="242887"/>
          </a:xfrm>
          <a:custGeom>
            <a:avLst/>
            <a:gdLst>
              <a:gd name="connsiteX0" fmla="*/ 0 w 3219450"/>
              <a:gd name="connsiteY0" fmla="*/ 0 h 242887"/>
              <a:gd name="connsiteX1" fmla="*/ 330994 w 3219450"/>
              <a:gd name="connsiteY1" fmla="*/ 38100 h 242887"/>
              <a:gd name="connsiteX2" fmla="*/ 542925 w 3219450"/>
              <a:gd name="connsiteY2" fmla="*/ 59531 h 242887"/>
              <a:gd name="connsiteX3" fmla="*/ 757237 w 3219450"/>
              <a:gd name="connsiteY3" fmla="*/ 90487 h 242887"/>
              <a:gd name="connsiteX4" fmla="*/ 971550 w 3219450"/>
              <a:gd name="connsiteY4" fmla="*/ 38100 h 242887"/>
              <a:gd name="connsiteX5" fmla="*/ 1183481 w 3219450"/>
              <a:gd name="connsiteY5" fmla="*/ 52387 h 242887"/>
              <a:gd name="connsiteX6" fmla="*/ 1397794 w 3219450"/>
              <a:gd name="connsiteY6" fmla="*/ 71437 h 242887"/>
              <a:gd name="connsiteX7" fmla="*/ 1612106 w 3219450"/>
              <a:gd name="connsiteY7" fmla="*/ 90487 h 242887"/>
              <a:gd name="connsiteX8" fmla="*/ 1933575 w 3219450"/>
              <a:gd name="connsiteY8" fmla="*/ 85725 h 242887"/>
              <a:gd name="connsiteX9" fmla="*/ 2255044 w 3219450"/>
              <a:gd name="connsiteY9" fmla="*/ 69056 h 242887"/>
              <a:gd name="connsiteX10" fmla="*/ 2571750 w 3219450"/>
              <a:gd name="connsiteY10" fmla="*/ 130969 h 242887"/>
              <a:gd name="connsiteX11" fmla="*/ 2893219 w 3219450"/>
              <a:gd name="connsiteY11" fmla="*/ 188119 h 242887"/>
              <a:gd name="connsiteX12" fmla="*/ 3219450 w 3219450"/>
              <a:gd name="connsiteY12" fmla="*/ 242887 h 242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19450" h="242887">
                <a:moveTo>
                  <a:pt x="0" y="0"/>
                </a:moveTo>
                <a:lnTo>
                  <a:pt x="330994" y="38100"/>
                </a:lnTo>
                <a:lnTo>
                  <a:pt x="542925" y="59531"/>
                </a:lnTo>
                <a:lnTo>
                  <a:pt x="757237" y="90487"/>
                </a:lnTo>
                <a:lnTo>
                  <a:pt x="971550" y="38100"/>
                </a:lnTo>
                <a:lnTo>
                  <a:pt x="1183481" y="52387"/>
                </a:lnTo>
                <a:lnTo>
                  <a:pt x="1397794" y="71437"/>
                </a:lnTo>
                <a:lnTo>
                  <a:pt x="1612106" y="90487"/>
                </a:lnTo>
                <a:lnTo>
                  <a:pt x="1933575" y="85725"/>
                </a:lnTo>
                <a:lnTo>
                  <a:pt x="2255044" y="69056"/>
                </a:lnTo>
                <a:lnTo>
                  <a:pt x="2571750" y="130969"/>
                </a:lnTo>
                <a:lnTo>
                  <a:pt x="2893219" y="188119"/>
                </a:lnTo>
                <a:lnTo>
                  <a:pt x="3219450" y="242887"/>
                </a:lnTo>
              </a:path>
            </a:pathLst>
          </a:custGeom>
          <a:noFill/>
          <a:ln w="28575">
            <a:solidFill>
              <a:schemeClr val="accent1"/>
            </a:solidFill>
            <a:miter lim="800000"/>
            <a:headEnd/>
            <a:tailEnd/>
          </a:ln>
        </p:spPr>
        <p:txBody>
          <a:bodyPr rtlCol="0" anchor="ctr"/>
          <a:lstStyle/>
          <a:p>
            <a:pPr algn="ctr"/>
            <a:endParaRPr lang="en-US" sz="1000" dirty="0"/>
          </a:p>
        </p:txBody>
      </p:sp>
      <p:sp>
        <p:nvSpPr>
          <p:cNvPr id="418" name="Oval 417">
            <a:extLst>
              <a:ext uri="{FF2B5EF4-FFF2-40B4-BE49-F238E27FC236}">
                <a16:creationId xmlns:a16="http://schemas.microsoft.com/office/drawing/2014/main" id="{CA3C9AB3-E01B-4CC9-9A4E-4B378723A03E}"/>
              </a:ext>
            </a:extLst>
          </p:cNvPr>
          <p:cNvSpPr/>
          <p:nvPr/>
        </p:nvSpPr>
        <p:spPr bwMode="auto">
          <a:xfrm>
            <a:off x="1086606" y="4123647"/>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21" name="Oval 420">
            <a:extLst>
              <a:ext uri="{FF2B5EF4-FFF2-40B4-BE49-F238E27FC236}">
                <a16:creationId xmlns:a16="http://schemas.microsoft.com/office/drawing/2014/main" id="{E72B5AE6-2B47-466E-B2FF-74FBB205952B}"/>
              </a:ext>
            </a:extLst>
          </p:cNvPr>
          <p:cNvSpPr/>
          <p:nvPr/>
        </p:nvSpPr>
        <p:spPr bwMode="auto">
          <a:xfrm>
            <a:off x="1400959" y="4167704"/>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23" name="Oval 422">
            <a:extLst>
              <a:ext uri="{FF2B5EF4-FFF2-40B4-BE49-F238E27FC236}">
                <a16:creationId xmlns:a16="http://schemas.microsoft.com/office/drawing/2014/main" id="{FB769760-C89F-4B56-9330-FB2359F7BA2E}"/>
              </a:ext>
            </a:extLst>
          </p:cNvPr>
          <p:cNvSpPr/>
          <p:nvPr/>
        </p:nvSpPr>
        <p:spPr bwMode="auto">
          <a:xfrm>
            <a:off x="1612503" y="4181336"/>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25" name="Oval 424">
            <a:extLst>
              <a:ext uri="{FF2B5EF4-FFF2-40B4-BE49-F238E27FC236}">
                <a16:creationId xmlns:a16="http://schemas.microsoft.com/office/drawing/2014/main" id="{416CCA1C-4871-4308-BF46-A4D8AD9C2093}"/>
              </a:ext>
            </a:extLst>
          </p:cNvPr>
          <p:cNvSpPr/>
          <p:nvPr/>
        </p:nvSpPr>
        <p:spPr bwMode="auto">
          <a:xfrm>
            <a:off x="1831412" y="4210527"/>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27" name="Oval 426">
            <a:extLst>
              <a:ext uri="{FF2B5EF4-FFF2-40B4-BE49-F238E27FC236}">
                <a16:creationId xmlns:a16="http://schemas.microsoft.com/office/drawing/2014/main" id="{C513E937-5F23-42AA-9BCB-F3D1F12E4D64}"/>
              </a:ext>
            </a:extLst>
          </p:cNvPr>
          <p:cNvSpPr/>
          <p:nvPr/>
        </p:nvSpPr>
        <p:spPr bwMode="auto">
          <a:xfrm>
            <a:off x="2041825" y="4165631"/>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29" name="Oval 428">
            <a:extLst>
              <a:ext uri="{FF2B5EF4-FFF2-40B4-BE49-F238E27FC236}">
                <a16:creationId xmlns:a16="http://schemas.microsoft.com/office/drawing/2014/main" id="{15006A19-7964-4FD0-A0D1-CFB2B52E3693}"/>
              </a:ext>
            </a:extLst>
          </p:cNvPr>
          <p:cNvSpPr/>
          <p:nvPr/>
        </p:nvSpPr>
        <p:spPr bwMode="auto">
          <a:xfrm>
            <a:off x="2260011" y="4171464"/>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31" name="Oval 430">
            <a:extLst>
              <a:ext uri="{FF2B5EF4-FFF2-40B4-BE49-F238E27FC236}">
                <a16:creationId xmlns:a16="http://schemas.microsoft.com/office/drawing/2014/main" id="{4A5492C8-199F-4072-BB1F-7712E6E49FE5}"/>
              </a:ext>
            </a:extLst>
          </p:cNvPr>
          <p:cNvSpPr/>
          <p:nvPr/>
        </p:nvSpPr>
        <p:spPr bwMode="auto">
          <a:xfrm>
            <a:off x="2476037" y="4201189"/>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33" name="Oval 432">
            <a:extLst>
              <a:ext uri="{FF2B5EF4-FFF2-40B4-BE49-F238E27FC236}">
                <a16:creationId xmlns:a16="http://schemas.microsoft.com/office/drawing/2014/main" id="{7B1CB132-C3DA-4194-AA4D-5810137AF92E}"/>
              </a:ext>
            </a:extLst>
          </p:cNvPr>
          <p:cNvSpPr/>
          <p:nvPr/>
        </p:nvSpPr>
        <p:spPr bwMode="auto">
          <a:xfrm>
            <a:off x="2694053" y="4221616"/>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35" name="Oval 434">
            <a:extLst>
              <a:ext uri="{FF2B5EF4-FFF2-40B4-BE49-F238E27FC236}">
                <a16:creationId xmlns:a16="http://schemas.microsoft.com/office/drawing/2014/main" id="{4E0A83F3-52C2-42B4-94E1-1011211221C4}"/>
              </a:ext>
            </a:extLst>
          </p:cNvPr>
          <p:cNvSpPr/>
          <p:nvPr/>
        </p:nvSpPr>
        <p:spPr bwMode="auto">
          <a:xfrm>
            <a:off x="3007426" y="4215810"/>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37" name="Oval 436">
            <a:extLst>
              <a:ext uri="{FF2B5EF4-FFF2-40B4-BE49-F238E27FC236}">
                <a16:creationId xmlns:a16="http://schemas.microsoft.com/office/drawing/2014/main" id="{FD2177C7-2990-4B55-801C-1002E9628FE5}"/>
              </a:ext>
            </a:extLst>
          </p:cNvPr>
          <p:cNvSpPr/>
          <p:nvPr/>
        </p:nvSpPr>
        <p:spPr bwMode="auto">
          <a:xfrm>
            <a:off x="3329273" y="4197996"/>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39" name="Oval 438">
            <a:extLst>
              <a:ext uri="{FF2B5EF4-FFF2-40B4-BE49-F238E27FC236}">
                <a16:creationId xmlns:a16="http://schemas.microsoft.com/office/drawing/2014/main" id="{6A660636-A506-471A-8C90-0DAE533842FC}"/>
              </a:ext>
            </a:extLst>
          </p:cNvPr>
          <p:cNvSpPr/>
          <p:nvPr/>
        </p:nvSpPr>
        <p:spPr bwMode="auto">
          <a:xfrm>
            <a:off x="3653330" y="4261961"/>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41" name="Oval 440">
            <a:extLst>
              <a:ext uri="{FF2B5EF4-FFF2-40B4-BE49-F238E27FC236}">
                <a16:creationId xmlns:a16="http://schemas.microsoft.com/office/drawing/2014/main" id="{E3F3C769-ED59-4905-9761-FD812E6CE0CA}"/>
              </a:ext>
            </a:extLst>
          </p:cNvPr>
          <p:cNvSpPr/>
          <p:nvPr/>
        </p:nvSpPr>
        <p:spPr bwMode="auto">
          <a:xfrm>
            <a:off x="3971046" y="4309878"/>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43" name="Oval 442">
            <a:extLst>
              <a:ext uri="{FF2B5EF4-FFF2-40B4-BE49-F238E27FC236}">
                <a16:creationId xmlns:a16="http://schemas.microsoft.com/office/drawing/2014/main" id="{B85913E8-2786-4D4C-85F6-C7D6F358E478}"/>
              </a:ext>
            </a:extLst>
          </p:cNvPr>
          <p:cNvSpPr/>
          <p:nvPr/>
        </p:nvSpPr>
        <p:spPr bwMode="auto">
          <a:xfrm>
            <a:off x="4298965" y="4369446"/>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46" name="Freeform: Shape 445">
            <a:extLst>
              <a:ext uri="{FF2B5EF4-FFF2-40B4-BE49-F238E27FC236}">
                <a16:creationId xmlns:a16="http://schemas.microsoft.com/office/drawing/2014/main" id="{23D23BFE-426C-40EF-B20A-02B46B097FD7}"/>
              </a:ext>
            </a:extLst>
          </p:cNvPr>
          <p:cNvSpPr/>
          <p:nvPr/>
        </p:nvSpPr>
        <p:spPr bwMode="auto">
          <a:xfrm>
            <a:off x="5575874" y="4066310"/>
            <a:ext cx="3219450" cy="1545431"/>
          </a:xfrm>
          <a:custGeom>
            <a:avLst/>
            <a:gdLst>
              <a:gd name="connsiteX0" fmla="*/ 0 w 3219450"/>
              <a:gd name="connsiteY0" fmla="*/ 0 h 1545431"/>
              <a:gd name="connsiteX1" fmla="*/ 0 w 3219450"/>
              <a:gd name="connsiteY1" fmla="*/ 1545431 h 1545431"/>
              <a:gd name="connsiteX2" fmla="*/ 3219450 w 3219450"/>
              <a:gd name="connsiteY2" fmla="*/ 1545431 h 1545431"/>
            </a:gdLst>
            <a:ahLst/>
            <a:cxnLst>
              <a:cxn ang="0">
                <a:pos x="connsiteX0" y="connsiteY0"/>
              </a:cxn>
              <a:cxn ang="0">
                <a:pos x="connsiteX1" y="connsiteY1"/>
              </a:cxn>
              <a:cxn ang="0">
                <a:pos x="connsiteX2" y="connsiteY2"/>
              </a:cxn>
            </a:cxnLst>
            <a:rect l="l" t="t" r="r" b="b"/>
            <a:pathLst>
              <a:path w="3219450" h="1545431">
                <a:moveTo>
                  <a:pt x="0" y="0"/>
                </a:moveTo>
                <a:lnTo>
                  <a:pt x="0" y="1545431"/>
                </a:lnTo>
                <a:lnTo>
                  <a:pt x="3219450" y="1545431"/>
                </a:lnTo>
              </a:path>
            </a:pathLst>
          </a:custGeom>
          <a:noFill/>
          <a:ln w="28575">
            <a:solidFill>
              <a:schemeClr val="bg1"/>
            </a:solidFill>
            <a:miter lim="800000"/>
            <a:headEnd/>
            <a:tailEnd/>
          </a:ln>
        </p:spPr>
        <p:txBody>
          <a:bodyPr rtlCol="0" anchor="ctr"/>
          <a:lstStyle/>
          <a:p>
            <a:pPr algn="ctr"/>
            <a:endParaRPr lang="en-US" sz="1000" dirty="0"/>
          </a:p>
        </p:txBody>
      </p:sp>
      <p:cxnSp>
        <p:nvCxnSpPr>
          <p:cNvPr id="447" name="Straight Connector 446">
            <a:extLst>
              <a:ext uri="{FF2B5EF4-FFF2-40B4-BE49-F238E27FC236}">
                <a16:creationId xmlns:a16="http://schemas.microsoft.com/office/drawing/2014/main" id="{5950870C-3A3E-4BEF-831B-7FC7BB67B567}"/>
              </a:ext>
            </a:extLst>
          </p:cNvPr>
          <p:cNvCxnSpPr>
            <a:cxnSpLocks/>
          </p:cNvCxnSpPr>
          <p:nvPr/>
        </p:nvCxnSpPr>
        <p:spPr bwMode="auto">
          <a:xfrm flipH="1">
            <a:off x="5509199" y="4144891"/>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448" name="Straight Connector 447">
            <a:extLst>
              <a:ext uri="{FF2B5EF4-FFF2-40B4-BE49-F238E27FC236}">
                <a16:creationId xmlns:a16="http://schemas.microsoft.com/office/drawing/2014/main" id="{1ED499F6-6985-4957-858D-B06C8A9704FC}"/>
              </a:ext>
            </a:extLst>
          </p:cNvPr>
          <p:cNvCxnSpPr>
            <a:cxnSpLocks/>
          </p:cNvCxnSpPr>
          <p:nvPr/>
        </p:nvCxnSpPr>
        <p:spPr bwMode="auto">
          <a:xfrm flipH="1">
            <a:off x="5509199" y="4438261"/>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449" name="Straight Connector 448">
            <a:extLst>
              <a:ext uri="{FF2B5EF4-FFF2-40B4-BE49-F238E27FC236}">
                <a16:creationId xmlns:a16="http://schemas.microsoft.com/office/drawing/2014/main" id="{D8730551-F076-4CEE-8C06-7362CC7DACA6}"/>
              </a:ext>
            </a:extLst>
          </p:cNvPr>
          <p:cNvCxnSpPr>
            <a:cxnSpLocks/>
          </p:cNvCxnSpPr>
          <p:nvPr/>
        </p:nvCxnSpPr>
        <p:spPr bwMode="auto">
          <a:xfrm flipH="1">
            <a:off x="5509199" y="4731631"/>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450" name="Straight Connector 449">
            <a:extLst>
              <a:ext uri="{FF2B5EF4-FFF2-40B4-BE49-F238E27FC236}">
                <a16:creationId xmlns:a16="http://schemas.microsoft.com/office/drawing/2014/main" id="{F6B2F38F-E578-4C2C-8F0C-06F6ED3F9956}"/>
              </a:ext>
            </a:extLst>
          </p:cNvPr>
          <p:cNvCxnSpPr>
            <a:cxnSpLocks/>
          </p:cNvCxnSpPr>
          <p:nvPr/>
        </p:nvCxnSpPr>
        <p:spPr bwMode="auto">
          <a:xfrm flipH="1">
            <a:off x="5509199" y="5025001"/>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451" name="Straight Connector 450">
            <a:extLst>
              <a:ext uri="{FF2B5EF4-FFF2-40B4-BE49-F238E27FC236}">
                <a16:creationId xmlns:a16="http://schemas.microsoft.com/office/drawing/2014/main" id="{8BE343A0-BE2D-4B34-A6DB-E40DD31E6567}"/>
              </a:ext>
            </a:extLst>
          </p:cNvPr>
          <p:cNvCxnSpPr>
            <a:cxnSpLocks/>
          </p:cNvCxnSpPr>
          <p:nvPr/>
        </p:nvCxnSpPr>
        <p:spPr bwMode="auto">
          <a:xfrm flipH="1">
            <a:off x="5509199" y="5318371"/>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452" name="Straight Connector 451">
            <a:extLst>
              <a:ext uri="{FF2B5EF4-FFF2-40B4-BE49-F238E27FC236}">
                <a16:creationId xmlns:a16="http://schemas.microsoft.com/office/drawing/2014/main" id="{BA47C11E-14D0-4108-9329-8C7AD846D944}"/>
              </a:ext>
            </a:extLst>
          </p:cNvPr>
          <p:cNvCxnSpPr>
            <a:cxnSpLocks/>
          </p:cNvCxnSpPr>
          <p:nvPr/>
        </p:nvCxnSpPr>
        <p:spPr bwMode="auto">
          <a:xfrm flipH="1">
            <a:off x="5509199" y="5611742"/>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453" name="Straight Connector 452">
            <a:extLst>
              <a:ext uri="{FF2B5EF4-FFF2-40B4-BE49-F238E27FC236}">
                <a16:creationId xmlns:a16="http://schemas.microsoft.com/office/drawing/2014/main" id="{8C935CA3-ABE7-4116-9B96-FC78D2B147D2}"/>
              </a:ext>
            </a:extLst>
          </p:cNvPr>
          <p:cNvCxnSpPr>
            <a:cxnSpLocks/>
          </p:cNvCxnSpPr>
          <p:nvPr/>
        </p:nvCxnSpPr>
        <p:spPr bwMode="auto">
          <a:xfrm rot="5400000" flipH="1">
            <a:off x="5542536" y="5645079"/>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454" name="Straight Connector 453">
            <a:extLst>
              <a:ext uri="{FF2B5EF4-FFF2-40B4-BE49-F238E27FC236}">
                <a16:creationId xmlns:a16="http://schemas.microsoft.com/office/drawing/2014/main" id="{E57F1705-EE92-4728-9882-18A11529EC74}"/>
              </a:ext>
            </a:extLst>
          </p:cNvPr>
          <p:cNvCxnSpPr>
            <a:cxnSpLocks/>
          </p:cNvCxnSpPr>
          <p:nvPr/>
        </p:nvCxnSpPr>
        <p:spPr bwMode="auto">
          <a:xfrm rot="5400000" flipH="1">
            <a:off x="5866386" y="5645078"/>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455" name="Straight Connector 454">
            <a:extLst>
              <a:ext uri="{FF2B5EF4-FFF2-40B4-BE49-F238E27FC236}">
                <a16:creationId xmlns:a16="http://schemas.microsoft.com/office/drawing/2014/main" id="{44EF4793-D901-4BFC-9B20-A54D63BA421F}"/>
              </a:ext>
            </a:extLst>
          </p:cNvPr>
          <p:cNvCxnSpPr>
            <a:cxnSpLocks/>
          </p:cNvCxnSpPr>
          <p:nvPr/>
        </p:nvCxnSpPr>
        <p:spPr bwMode="auto">
          <a:xfrm rot="5400000" flipH="1">
            <a:off x="6078714" y="5645076"/>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456" name="Straight Connector 455">
            <a:extLst>
              <a:ext uri="{FF2B5EF4-FFF2-40B4-BE49-F238E27FC236}">
                <a16:creationId xmlns:a16="http://schemas.microsoft.com/office/drawing/2014/main" id="{B331AD95-EF73-4341-9DE8-9DBA9DC7B32A}"/>
              </a:ext>
            </a:extLst>
          </p:cNvPr>
          <p:cNvCxnSpPr>
            <a:cxnSpLocks/>
          </p:cNvCxnSpPr>
          <p:nvPr/>
        </p:nvCxnSpPr>
        <p:spPr bwMode="auto">
          <a:xfrm rot="5400000" flipH="1">
            <a:off x="6291042" y="5645074"/>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457" name="Straight Connector 456">
            <a:extLst>
              <a:ext uri="{FF2B5EF4-FFF2-40B4-BE49-F238E27FC236}">
                <a16:creationId xmlns:a16="http://schemas.microsoft.com/office/drawing/2014/main" id="{A3BDC5E3-5644-434D-BDD8-91C2028E0021}"/>
              </a:ext>
            </a:extLst>
          </p:cNvPr>
          <p:cNvCxnSpPr>
            <a:cxnSpLocks/>
          </p:cNvCxnSpPr>
          <p:nvPr/>
        </p:nvCxnSpPr>
        <p:spPr bwMode="auto">
          <a:xfrm rot="5400000" flipH="1">
            <a:off x="6503370" y="5645072"/>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458" name="Straight Connector 457">
            <a:extLst>
              <a:ext uri="{FF2B5EF4-FFF2-40B4-BE49-F238E27FC236}">
                <a16:creationId xmlns:a16="http://schemas.microsoft.com/office/drawing/2014/main" id="{F70318EB-8D16-4B78-9019-D3F813EE75DF}"/>
              </a:ext>
            </a:extLst>
          </p:cNvPr>
          <p:cNvCxnSpPr>
            <a:cxnSpLocks/>
          </p:cNvCxnSpPr>
          <p:nvPr/>
        </p:nvCxnSpPr>
        <p:spPr bwMode="auto">
          <a:xfrm rot="5400000" flipH="1">
            <a:off x="6715698" y="5645070"/>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459" name="Straight Connector 458">
            <a:extLst>
              <a:ext uri="{FF2B5EF4-FFF2-40B4-BE49-F238E27FC236}">
                <a16:creationId xmlns:a16="http://schemas.microsoft.com/office/drawing/2014/main" id="{C117A0C1-A831-415D-A577-BA0862BBDA5F}"/>
              </a:ext>
            </a:extLst>
          </p:cNvPr>
          <p:cNvCxnSpPr>
            <a:cxnSpLocks/>
          </p:cNvCxnSpPr>
          <p:nvPr/>
        </p:nvCxnSpPr>
        <p:spPr bwMode="auto">
          <a:xfrm rot="5400000" flipH="1">
            <a:off x="6928026" y="5645068"/>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460" name="Straight Connector 459">
            <a:extLst>
              <a:ext uri="{FF2B5EF4-FFF2-40B4-BE49-F238E27FC236}">
                <a16:creationId xmlns:a16="http://schemas.microsoft.com/office/drawing/2014/main" id="{436F022C-AD75-48AA-96C5-053D0A4E1CF3}"/>
              </a:ext>
            </a:extLst>
          </p:cNvPr>
          <p:cNvCxnSpPr>
            <a:cxnSpLocks/>
          </p:cNvCxnSpPr>
          <p:nvPr/>
        </p:nvCxnSpPr>
        <p:spPr bwMode="auto">
          <a:xfrm rot="5400000" flipH="1">
            <a:off x="7140356" y="5645066"/>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461" name="Straight Connector 460">
            <a:extLst>
              <a:ext uri="{FF2B5EF4-FFF2-40B4-BE49-F238E27FC236}">
                <a16:creationId xmlns:a16="http://schemas.microsoft.com/office/drawing/2014/main" id="{60BD1698-84F4-4BBE-949D-82BB2AC2203A}"/>
              </a:ext>
            </a:extLst>
          </p:cNvPr>
          <p:cNvCxnSpPr>
            <a:cxnSpLocks/>
          </p:cNvCxnSpPr>
          <p:nvPr/>
        </p:nvCxnSpPr>
        <p:spPr bwMode="auto">
          <a:xfrm rot="5400000" flipH="1">
            <a:off x="7468971" y="5645072"/>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462" name="Straight Connector 461">
            <a:extLst>
              <a:ext uri="{FF2B5EF4-FFF2-40B4-BE49-F238E27FC236}">
                <a16:creationId xmlns:a16="http://schemas.microsoft.com/office/drawing/2014/main" id="{C90412D8-EFAD-4ED9-8CF9-6D2290EC253E}"/>
              </a:ext>
            </a:extLst>
          </p:cNvPr>
          <p:cNvCxnSpPr>
            <a:cxnSpLocks/>
          </p:cNvCxnSpPr>
          <p:nvPr/>
        </p:nvCxnSpPr>
        <p:spPr bwMode="auto">
          <a:xfrm rot="5400000" flipH="1">
            <a:off x="7788653" y="5645079"/>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463" name="Straight Connector 462">
            <a:extLst>
              <a:ext uri="{FF2B5EF4-FFF2-40B4-BE49-F238E27FC236}">
                <a16:creationId xmlns:a16="http://schemas.microsoft.com/office/drawing/2014/main" id="{21924DED-7960-45E3-8971-C337D08ECBEB}"/>
              </a:ext>
            </a:extLst>
          </p:cNvPr>
          <p:cNvCxnSpPr>
            <a:cxnSpLocks/>
          </p:cNvCxnSpPr>
          <p:nvPr/>
        </p:nvCxnSpPr>
        <p:spPr bwMode="auto">
          <a:xfrm rot="5400000" flipH="1">
            <a:off x="8108335" y="5645065"/>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464" name="Straight Connector 463">
            <a:extLst>
              <a:ext uri="{FF2B5EF4-FFF2-40B4-BE49-F238E27FC236}">
                <a16:creationId xmlns:a16="http://schemas.microsoft.com/office/drawing/2014/main" id="{1BE09F5B-1373-4F98-B34F-77FB6A78CA79}"/>
              </a:ext>
            </a:extLst>
          </p:cNvPr>
          <p:cNvCxnSpPr>
            <a:cxnSpLocks/>
          </p:cNvCxnSpPr>
          <p:nvPr/>
        </p:nvCxnSpPr>
        <p:spPr bwMode="auto">
          <a:xfrm rot="5400000" flipH="1">
            <a:off x="8428017" y="5645057"/>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465" name="Straight Connector 464">
            <a:extLst>
              <a:ext uri="{FF2B5EF4-FFF2-40B4-BE49-F238E27FC236}">
                <a16:creationId xmlns:a16="http://schemas.microsoft.com/office/drawing/2014/main" id="{75B7281A-C151-4953-ADC0-911297E9F093}"/>
              </a:ext>
            </a:extLst>
          </p:cNvPr>
          <p:cNvCxnSpPr>
            <a:cxnSpLocks/>
          </p:cNvCxnSpPr>
          <p:nvPr/>
        </p:nvCxnSpPr>
        <p:spPr bwMode="auto">
          <a:xfrm rot="5400000" flipH="1">
            <a:off x="8747700" y="5645049"/>
            <a:ext cx="66675" cy="0"/>
          </a:xfrm>
          <a:prstGeom prst="line">
            <a:avLst/>
          </a:prstGeom>
          <a:noFill/>
          <a:ln w="28575" cap="flat" cmpd="sng" algn="ctr">
            <a:solidFill>
              <a:schemeClr val="bg1"/>
            </a:solidFill>
            <a:prstDash val="solid"/>
            <a:round/>
            <a:headEnd type="none" w="med" len="med"/>
            <a:tailEnd type="none" w="med" len="med"/>
          </a:ln>
          <a:effectLst/>
        </p:spPr>
      </p:cxnSp>
      <p:sp>
        <p:nvSpPr>
          <p:cNvPr id="466" name="TextBox 465">
            <a:extLst>
              <a:ext uri="{FF2B5EF4-FFF2-40B4-BE49-F238E27FC236}">
                <a16:creationId xmlns:a16="http://schemas.microsoft.com/office/drawing/2014/main" id="{0CD734AA-3A96-4F90-A9EC-5214A969DA85}"/>
              </a:ext>
            </a:extLst>
          </p:cNvPr>
          <p:cNvSpPr txBox="1"/>
          <p:nvPr/>
        </p:nvSpPr>
        <p:spPr bwMode="auto">
          <a:xfrm>
            <a:off x="5380612" y="5625664"/>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BL</a:t>
            </a:r>
          </a:p>
        </p:txBody>
      </p:sp>
      <p:sp>
        <p:nvSpPr>
          <p:cNvPr id="467" name="TextBox 466">
            <a:extLst>
              <a:ext uri="{FF2B5EF4-FFF2-40B4-BE49-F238E27FC236}">
                <a16:creationId xmlns:a16="http://schemas.microsoft.com/office/drawing/2014/main" id="{91DD5F50-BD55-4987-87D6-EF50C2968588}"/>
              </a:ext>
            </a:extLst>
          </p:cNvPr>
          <p:cNvSpPr txBox="1"/>
          <p:nvPr/>
        </p:nvSpPr>
        <p:spPr bwMode="auto">
          <a:xfrm>
            <a:off x="5691365" y="5626835"/>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468" name="TextBox 467">
            <a:extLst>
              <a:ext uri="{FF2B5EF4-FFF2-40B4-BE49-F238E27FC236}">
                <a16:creationId xmlns:a16="http://schemas.microsoft.com/office/drawing/2014/main" id="{960026D9-509D-4D47-A761-057255DE4651}"/>
              </a:ext>
            </a:extLst>
          </p:cNvPr>
          <p:cNvSpPr txBox="1"/>
          <p:nvPr/>
        </p:nvSpPr>
        <p:spPr bwMode="auto">
          <a:xfrm>
            <a:off x="5925273" y="5626887"/>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a:t>
            </a:r>
          </a:p>
        </p:txBody>
      </p:sp>
      <p:sp>
        <p:nvSpPr>
          <p:cNvPr id="469" name="TextBox 468">
            <a:extLst>
              <a:ext uri="{FF2B5EF4-FFF2-40B4-BE49-F238E27FC236}">
                <a16:creationId xmlns:a16="http://schemas.microsoft.com/office/drawing/2014/main" id="{D80C6FDC-EDF1-42AB-A271-B46ECD1EABE2}"/>
              </a:ext>
            </a:extLst>
          </p:cNvPr>
          <p:cNvSpPr txBox="1"/>
          <p:nvPr/>
        </p:nvSpPr>
        <p:spPr bwMode="auto">
          <a:xfrm>
            <a:off x="6148738" y="5626939"/>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a:t>
            </a:r>
          </a:p>
        </p:txBody>
      </p:sp>
      <p:sp>
        <p:nvSpPr>
          <p:cNvPr id="470" name="TextBox 469">
            <a:extLst>
              <a:ext uri="{FF2B5EF4-FFF2-40B4-BE49-F238E27FC236}">
                <a16:creationId xmlns:a16="http://schemas.microsoft.com/office/drawing/2014/main" id="{413B8844-29D5-4F8C-9923-EDB4A59CAECA}"/>
              </a:ext>
            </a:extLst>
          </p:cNvPr>
          <p:cNvSpPr txBox="1"/>
          <p:nvPr/>
        </p:nvSpPr>
        <p:spPr bwMode="auto">
          <a:xfrm>
            <a:off x="6340259" y="5626991"/>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471" name="TextBox 470">
            <a:extLst>
              <a:ext uri="{FF2B5EF4-FFF2-40B4-BE49-F238E27FC236}">
                <a16:creationId xmlns:a16="http://schemas.microsoft.com/office/drawing/2014/main" id="{1CE1D590-5D8B-48F0-9E75-6171F7F56213}"/>
              </a:ext>
            </a:extLst>
          </p:cNvPr>
          <p:cNvSpPr txBox="1"/>
          <p:nvPr/>
        </p:nvSpPr>
        <p:spPr bwMode="auto">
          <a:xfrm>
            <a:off x="6552191" y="5627043"/>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11</a:t>
            </a:r>
          </a:p>
        </p:txBody>
      </p:sp>
      <p:sp>
        <p:nvSpPr>
          <p:cNvPr id="472" name="TextBox 471">
            <a:extLst>
              <a:ext uri="{FF2B5EF4-FFF2-40B4-BE49-F238E27FC236}">
                <a16:creationId xmlns:a16="http://schemas.microsoft.com/office/drawing/2014/main" id="{DE495D2F-274E-46BA-8481-3350EDA9476E}"/>
              </a:ext>
            </a:extLst>
          </p:cNvPr>
          <p:cNvSpPr txBox="1"/>
          <p:nvPr/>
        </p:nvSpPr>
        <p:spPr bwMode="auto">
          <a:xfrm>
            <a:off x="6764123" y="5627095"/>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13</a:t>
            </a:r>
          </a:p>
        </p:txBody>
      </p:sp>
      <p:sp>
        <p:nvSpPr>
          <p:cNvPr id="473" name="TextBox 472">
            <a:extLst>
              <a:ext uri="{FF2B5EF4-FFF2-40B4-BE49-F238E27FC236}">
                <a16:creationId xmlns:a16="http://schemas.microsoft.com/office/drawing/2014/main" id="{1B4D546F-1CEC-4ADC-BE5D-765268070F46}"/>
              </a:ext>
            </a:extLst>
          </p:cNvPr>
          <p:cNvSpPr txBox="1"/>
          <p:nvPr/>
        </p:nvSpPr>
        <p:spPr bwMode="auto">
          <a:xfrm>
            <a:off x="6976055" y="5627147"/>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474" name="TextBox 473">
            <a:extLst>
              <a:ext uri="{FF2B5EF4-FFF2-40B4-BE49-F238E27FC236}">
                <a16:creationId xmlns:a16="http://schemas.microsoft.com/office/drawing/2014/main" id="{2EB18E83-A11B-439A-A153-DD7ADE4B9610}"/>
              </a:ext>
            </a:extLst>
          </p:cNvPr>
          <p:cNvSpPr txBox="1"/>
          <p:nvPr/>
        </p:nvSpPr>
        <p:spPr bwMode="auto">
          <a:xfrm>
            <a:off x="7306294" y="5627198"/>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475" name="TextBox 474">
            <a:extLst>
              <a:ext uri="{FF2B5EF4-FFF2-40B4-BE49-F238E27FC236}">
                <a16:creationId xmlns:a16="http://schemas.microsoft.com/office/drawing/2014/main" id="{D159CE4E-6941-458E-B65E-6DA28CD0D5C5}"/>
              </a:ext>
            </a:extLst>
          </p:cNvPr>
          <p:cNvSpPr txBox="1"/>
          <p:nvPr/>
        </p:nvSpPr>
        <p:spPr bwMode="auto">
          <a:xfrm>
            <a:off x="7626478" y="5625664"/>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21</a:t>
            </a:r>
          </a:p>
        </p:txBody>
      </p:sp>
      <p:sp>
        <p:nvSpPr>
          <p:cNvPr id="476" name="TextBox 475">
            <a:extLst>
              <a:ext uri="{FF2B5EF4-FFF2-40B4-BE49-F238E27FC236}">
                <a16:creationId xmlns:a16="http://schemas.microsoft.com/office/drawing/2014/main" id="{3CC56DDF-A218-415D-9945-AE73E3F98E84}"/>
              </a:ext>
            </a:extLst>
          </p:cNvPr>
          <p:cNvSpPr txBox="1"/>
          <p:nvPr/>
        </p:nvSpPr>
        <p:spPr bwMode="auto">
          <a:xfrm>
            <a:off x="7946662" y="5626706"/>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477" name="TextBox 476">
            <a:extLst>
              <a:ext uri="{FF2B5EF4-FFF2-40B4-BE49-F238E27FC236}">
                <a16:creationId xmlns:a16="http://schemas.microsoft.com/office/drawing/2014/main" id="{8E84EB00-CD81-4AE6-8A3C-C8C2667A8071}"/>
              </a:ext>
            </a:extLst>
          </p:cNvPr>
          <p:cNvSpPr txBox="1"/>
          <p:nvPr/>
        </p:nvSpPr>
        <p:spPr bwMode="auto">
          <a:xfrm>
            <a:off x="8266846" y="5627748"/>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27</a:t>
            </a:r>
          </a:p>
        </p:txBody>
      </p:sp>
      <p:sp>
        <p:nvSpPr>
          <p:cNvPr id="478" name="TextBox 477">
            <a:extLst>
              <a:ext uri="{FF2B5EF4-FFF2-40B4-BE49-F238E27FC236}">
                <a16:creationId xmlns:a16="http://schemas.microsoft.com/office/drawing/2014/main" id="{9640B007-C0F2-43A6-98DF-2A9C4B40E619}"/>
              </a:ext>
            </a:extLst>
          </p:cNvPr>
          <p:cNvSpPr txBox="1"/>
          <p:nvPr/>
        </p:nvSpPr>
        <p:spPr bwMode="auto">
          <a:xfrm>
            <a:off x="8587030" y="5626214"/>
            <a:ext cx="395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479" name="TextBox 478">
            <a:extLst>
              <a:ext uri="{FF2B5EF4-FFF2-40B4-BE49-F238E27FC236}">
                <a16:creationId xmlns:a16="http://schemas.microsoft.com/office/drawing/2014/main" id="{24D27CCB-6F19-4BE3-88EC-BC1A8058FF9B}"/>
              </a:ext>
            </a:extLst>
          </p:cNvPr>
          <p:cNvSpPr txBox="1"/>
          <p:nvPr/>
        </p:nvSpPr>
        <p:spPr bwMode="auto">
          <a:xfrm>
            <a:off x="5355710" y="6047204"/>
            <a:ext cx="4178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481</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245</a:t>
            </a:r>
          </a:p>
        </p:txBody>
      </p:sp>
      <p:sp>
        <p:nvSpPr>
          <p:cNvPr id="480" name="TextBox 479">
            <a:extLst>
              <a:ext uri="{FF2B5EF4-FFF2-40B4-BE49-F238E27FC236}">
                <a16:creationId xmlns:a16="http://schemas.microsoft.com/office/drawing/2014/main" id="{A32D4B21-1F64-4487-BD8C-1D6E2F2973D6}"/>
              </a:ext>
            </a:extLst>
          </p:cNvPr>
          <p:cNvSpPr txBox="1"/>
          <p:nvPr/>
        </p:nvSpPr>
        <p:spPr bwMode="auto">
          <a:xfrm>
            <a:off x="5679457" y="6047204"/>
            <a:ext cx="4191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424</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227</a:t>
            </a:r>
          </a:p>
        </p:txBody>
      </p:sp>
      <p:sp>
        <p:nvSpPr>
          <p:cNvPr id="481" name="TextBox 480">
            <a:extLst>
              <a:ext uri="{FF2B5EF4-FFF2-40B4-BE49-F238E27FC236}">
                <a16:creationId xmlns:a16="http://schemas.microsoft.com/office/drawing/2014/main" id="{2E859D9F-023A-4135-BFC3-4C63FC591249}"/>
              </a:ext>
            </a:extLst>
          </p:cNvPr>
          <p:cNvSpPr txBox="1"/>
          <p:nvPr/>
        </p:nvSpPr>
        <p:spPr bwMode="auto">
          <a:xfrm>
            <a:off x="5914013" y="6047204"/>
            <a:ext cx="4178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358</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186</a:t>
            </a:r>
          </a:p>
        </p:txBody>
      </p:sp>
      <p:sp>
        <p:nvSpPr>
          <p:cNvPr id="482" name="TextBox 481">
            <a:extLst>
              <a:ext uri="{FF2B5EF4-FFF2-40B4-BE49-F238E27FC236}">
                <a16:creationId xmlns:a16="http://schemas.microsoft.com/office/drawing/2014/main" id="{92C5C7C7-B467-4521-8965-9991CCC6DF20}"/>
              </a:ext>
            </a:extLst>
          </p:cNvPr>
          <p:cNvSpPr txBox="1"/>
          <p:nvPr/>
        </p:nvSpPr>
        <p:spPr bwMode="auto">
          <a:xfrm>
            <a:off x="6125945" y="6047204"/>
            <a:ext cx="4408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319</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158</a:t>
            </a:r>
          </a:p>
        </p:txBody>
      </p:sp>
      <p:sp>
        <p:nvSpPr>
          <p:cNvPr id="483" name="TextBox 482">
            <a:extLst>
              <a:ext uri="{FF2B5EF4-FFF2-40B4-BE49-F238E27FC236}">
                <a16:creationId xmlns:a16="http://schemas.microsoft.com/office/drawing/2014/main" id="{C720A60B-F22E-4A53-B8C7-8D73290A4814}"/>
              </a:ext>
            </a:extLst>
          </p:cNvPr>
          <p:cNvSpPr txBox="1"/>
          <p:nvPr/>
        </p:nvSpPr>
        <p:spPr bwMode="auto">
          <a:xfrm>
            <a:off x="6337877" y="6047204"/>
            <a:ext cx="4716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287</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128</a:t>
            </a:r>
          </a:p>
        </p:txBody>
      </p:sp>
      <p:sp>
        <p:nvSpPr>
          <p:cNvPr id="484" name="TextBox 483">
            <a:extLst>
              <a:ext uri="{FF2B5EF4-FFF2-40B4-BE49-F238E27FC236}">
                <a16:creationId xmlns:a16="http://schemas.microsoft.com/office/drawing/2014/main" id="{663E942F-43F8-4800-9206-1A8E07580863}"/>
              </a:ext>
            </a:extLst>
          </p:cNvPr>
          <p:cNvSpPr txBox="1"/>
          <p:nvPr/>
        </p:nvSpPr>
        <p:spPr bwMode="auto">
          <a:xfrm>
            <a:off x="6549809" y="6047204"/>
            <a:ext cx="4886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255</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101</a:t>
            </a:r>
          </a:p>
        </p:txBody>
      </p:sp>
      <p:sp>
        <p:nvSpPr>
          <p:cNvPr id="485" name="TextBox 484">
            <a:extLst>
              <a:ext uri="{FF2B5EF4-FFF2-40B4-BE49-F238E27FC236}">
                <a16:creationId xmlns:a16="http://schemas.microsoft.com/office/drawing/2014/main" id="{B9572DFC-B736-4922-A31A-ECA14BC4996B}"/>
              </a:ext>
            </a:extLst>
          </p:cNvPr>
          <p:cNvSpPr txBox="1"/>
          <p:nvPr/>
        </p:nvSpPr>
        <p:spPr bwMode="auto">
          <a:xfrm>
            <a:off x="6761741" y="6047204"/>
            <a:ext cx="4946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235</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96</a:t>
            </a:r>
          </a:p>
        </p:txBody>
      </p:sp>
      <p:sp>
        <p:nvSpPr>
          <p:cNvPr id="486" name="TextBox 485">
            <a:extLst>
              <a:ext uri="{FF2B5EF4-FFF2-40B4-BE49-F238E27FC236}">
                <a16:creationId xmlns:a16="http://schemas.microsoft.com/office/drawing/2014/main" id="{810600DF-1992-42C1-821A-387A3C8FB57F}"/>
              </a:ext>
            </a:extLst>
          </p:cNvPr>
          <p:cNvSpPr txBox="1"/>
          <p:nvPr/>
        </p:nvSpPr>
        <p:spPr bwMode="auto">
          <a:xfrm>
            <a:off x="6973673" y="6047204"/>
            <a:ext cx="5059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183</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74</a:t>
            </a:r>
          </a:p>
        </p:txBody>
      </p:sp>
      <p:sp>
        <p:nvSpPr>
          <p:cNvPr id="487" name="TextBox 486">
            <a:extLst>
              <a:ext uri="{FF2B5EF4-FFF2-40B4-BE49-F238E27FC236}">
                <a16:creationId xmlns:a16="http://schemas.microsoft.com/office/drawing/2014/main" id="{011049F0-36DA-46A6-8A70-89600F5077CE}"/>
              </a:ext>
            </a:extLst>
          </p:cNvPr>
          <p:cNvSpPr txBox="1"/>
          <p:nvPr/>
        </p:nvSpPr>
        <p:spPr bwMode="auto">
          <a:xfrm>
            <a:off x="7303912" y="6047204"/>
            <a:ext cx="4171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102</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38</a:t>
            </a:r>
          </a:p>
        </p:txBody>
      </p:sp>
      <p:sp>
        <p:nvSpPr>
          <p:cNvPr id="488" name="TextBox 487">
            <a:extLst>
              <a:ext uri="{FF2B5EF4-FFF2-40B4-BE49-F238E27FC236}">
                <a16:creationId xmlns:a16="http://schemas.microsoft.com/office/drawing/2014/main" id="{DB3D8ECF-B742-4673-B94C-E0E5576D0DBB}"/>
              </a:ext>
            </a:extLst>
          </p:cNvPr>
          <p:cNvSpPr txBox="1"/>
          <p:nvPr/>
        </p:nvSpPr>
        <p:spPr bwMode="auto">
          <a:xfrm>
            <a:off x="7624096" y="6047204"/>
            <a:ext cx="39528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58</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21</a:t>
            </a:r>
          </a:p>
        </p:txBody>
      </p:sp>
      <p:sp>
        <p:nvSpPr>
          <p:cNvPr id="489" name="TextBox 488">
            <a:extLst>
              <a:ext uri="{FF2B5EF4-FFF2-40B4-BE49-F238E27FC236}">
                <a16:creationId xmlns:a16="http://schemas.microsoft.com/office/drawing/2014/main" id="{7BEE210B-8F8C-4CC8-B620-DDDCAEA64D4E}"/>
              </a:ext>
            </a:extLst>
          </p:cNvPr>
          <p:cNvSpPr txBox="1"/>
          <p:nvPr/>
        </p:nvSpPr>
        <p:spPr bwMode="auto">
          <a:xfrm>
            <a:off x="7944280" y="6047204"/>
            <a:ext cx="39528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30</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8</a:t>
            </a:r>
          </a:p>
        </p:txBody>
      </p:sp>
      <p:sp>
        <p:nvSpPr>
          <p:cNvPr id="490" name="TextBox 489">
            <a:extLst>
              <a:ext uri="{FF2B5EF4-FFF2-40B4-BE49-F238E27FC236}">
                <a16:creationId xmlns:a16="http://schemas.microsoft.com/office/drawing/2014/main" id="{A9D88FA6-E824-41F5-B95C-AD8264191AAC}"/>
              </a:ext>
            </a:extLst>
          </p:cNvPr>
          <p:cNvSpPr txBox="1"/>
          <p:nvPr/>
        </p:nvSpPr>
        <p:spPr bwMode="auto">
          <a:xfrm>
            <a:off x="8264464" y="6047204"/>
            <a:ext cx="39528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13</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5</a:t>
            </a:r>
          </a:p>
        </p:txBody>
      </p:sp>
      <p:sp>
        <p:nvSpPr>
          <p:cNvPr id="491" name="TextBox 490">
            <a:extLst>
              <a:ext uri="{FF2B5EF4-FFF2-40B4-BE49-F238E27FC236}">
                <a16:creationId xmlns:a16="http://schemas.microsoft.com/office/drawing/2014/main" id="{53105425-11AB-4523-9B26-4A93468864E1}"/>
              </a:ext>
            </a:extLst>
          </p:cNvPr>
          <p:cNvSpPr txBox="1"/>
          <p:nvPr/>
        </p:nvSpPr>
        <p:spPr bwMode="auto">
          <a:xfrm>
            <a:off x="8584648" y="6047204"/>
            <a:ext cx="39528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5</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4</a:t>
            </a:r>
          </a:p>
        </p:txBody>
      </p:sp>
      <p:sp>
        <p:nvSpPr>
          <p:cNvPr id="492" name="TextBox 491">
            <a:extLst>
              <a:ext uri="{FF2B5EF4-FFF2-40B4-BE49-F238E27FC236}">
                <a16:creationId xmlns:a16="http://schemas.microsoft.com/office/drawing/2014/main" id="{418F9D86-2204-4E09-AF2B-C67EC98F154A}"/>
              </a:ext>
            </a:extLst>
          </p:cNvPr>
          <p:cNvSpPr txBox="1"/>
          <p:nvPr/>
        </p:nvSpPr>
        <p:spPr bwMode="auto">
          <a:xfrm>
            <a:off x="5065971" y="5492343"/>
            <a:ext cx="5035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493" name="TextBox 492">
            <a:extLst>
              <a:ext uri="{FF2B5EF4-FFF2-40B4-BE49-F238E27FC236}">
                <a16:creationId xmlns:a16="http://schemas.microsoft.com/office/drawing/2014/main" id="{3AB3F33E-4960-445F-A672-2F1BA64DB0A7}"/>
              </a:ext>
            </a:extLst>
          </p:cNvPr>
          <p:cNvSpPr txBox="1"/>
          <p:nvPr/>
        </p:nvSpPr>
        <p:spPr bwMode="auto">
          <a:xfrm>
            <a:off x="5065971" y="5198973"/>
            <a:ext cx="5035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494" name="TextBox 493">
            <a:extLst>
              <a:ext uri="{FF2B5EF4-FFF2-40B4-BE49-F238E27FC236}">
                <a16:creationId xmlns:a16="http://schemas.microsoft.com/office/drawing/2014/main" id="{1410A28F-62DF-4A17-8569-FBDC1BD0E40F}"/>
              </a:ext>
            </a:extLst>
          </p:cNvPr>
          <p:cNvSpPr txBox="1"/>
          <p:nvPr/>
        </p:nvSpPr>
        <p:spPr bwMode="auto">
          <a:xfrm>
            <a:off x="5065971" y="4905603"/>
            <a:ext cx="5035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495" name="TextBox 494">
            <a:extLst>
              <a:ext uri="{FF2B5EF4-FFF2-40B4-BE49-F238E27FC236}">
                <a16:creationId xmlns:a16="http://schemas.microsoft.com/office/drawing/2014/main" id="{CA04257A-5B09-41C8-9DD5-133B9C987C00}"/>
              </a:ext>
            </a:extLst>
          </p:cNvPr>
          <p:cNvSpPr txBox="1"/>
          <p:nvPr/>
        </p:nvSpPr>
        <p:spPr bwMode="auto">
          <a:xfrm>
            <a:off x="5065971" y="4612233"/>
            <a:ext cx="5035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496" name="TextBox 495">
            <a:extLst>
              <a:ext uri="{FF2B5EF4-FFF2-40B4-BE49-F238E27FC236}">
                <a16:creationId xmlns:a16="http://schemas.microsoft.com/office/drawing/2014/main" id="{236B8CB9-CED8-4154-877C-21F2B261BCAF}"/>
              </a:ext>
            </a:extLst>
          </p:cNvPr>
          <p:cNvSpPr txBox="1"/>
          <p:nvPr/>
        </p:nvSpPr>
        <p:spPr bwMode="auto">
          <a:xfrm>
            <a:off x="5065971" y="4318863"/>
            <a:ext cx="5035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497" name="TextBox 496">
            <a:extLst>
              <a:ext uri="{FF2B5EF4-FFF2-40B4-BE49-F238E27FC236}">
                <a16:creationId xmlns:a16="http://schemas.microsoft.com/office/drawing/2014/main" id="{020F5DA1-D84F-4413-8BEB-4A7E57581586}"/>
              </a:ext>
            </a:extLst>
          </p:cNvPr>
          <p:cNvSpPr txBox="1"/>
          <p:nvPr/>
        </p:nvSpPr>
        <p:spPr bwMode="auto">
          <a:xfrm>
            <a:off x="5065971" y="4025493"/>
            <a:ext cx="5035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grpSp>
        <p:nvGrpSpPr>
          <p:cNvPr id="498" name="Group 497">
            <a:extLst>
              <a:ext uri="{FF2B5EF4-FFF2-40B4-BE49-F238E27FC236}">
                <a16:creationId xmlns:a16="http://schemas.microsoft.com/office/drawing/2014/main" id="{751E93DA-C2FA-4FF2-8611-624D8986CF7F}"/>
              </a:ext>
            </a:extLst>
          </p:cNvPr>
          <p:cNvGrpSpPr/>
          <p:nvPr/>
        </p:nvGrpSpPr>
        <p:grpSpPr>
          <a:xfrm>
            <a:off x="8062025" y="5450144"/>
            <a:ext cx="207287" cy="65378"/>
            <a:chOff x="3505326" y="2953078"/>
            <a:chExt cx="207287" cy="65378"/>
          </a:xfrm>
        </p:grpSpPr>
        <p:cxnSp>
          <p:nvCxnSpPr>
            <p:cNvPr id="535" name="Straight Connector 534">
              <a:extLst>
                <a:ext uri="{FF2B5EF4-FFF2-40B4-BE49-F238E27FC236}">
                  <a16:creationId xmlns:a16="http://schemas.microsoft.com/office/drawing/2014/main" id="{CB2E6B5B-8E7B-46FD-A044-7B309126B0C8}"/>
                </a:ext>
              </a:extLst>
            </p:cNvPr>
            <p:cNvCxnSpPr>
              <a:cxnSpLocks/>
            </p:cNvCxnSpPr>
            <p:nvPr/>
          </p:nvCxnSpPr>
          <p:spPr bwMode="auto">
            <a:xfrm>
              <a:off x="3505326" y="2990583"/>
              <a:ext cx="207287" cy="0"/>
            </a:xfrm>
            <a:prstGeom prst="line">
              <a:avLst/>
            </a:prstGeom>
            <a:noFill/>
            <a:ln w="28575" cap="flat" cmpd="sng" algn="ctr">
              <a:solidFill>
                <a:schemeClr val="accent3"/>
              </a:solidFill>
              <a:prstDash val="solid"/>
              <a:round/>
              <a:headEnd type="none" w="med" len="med"/>
              <a:tailEnd type="none" w="med" len="med"/>
            </a:ln>
            <a:effectLst/>
          </p:spPr>
        </p:cxnSp>
        <p:sp>
          <p:nvSpPr>
            <p:cNvPr id="536" name="Rectangle 535">
              <a:extLst>
                <a:ext uri="{FF2B5EF4-FFF2-40B4-BE49-F238E27FC236}">
                  <a16:creationId xmlns:a16="http://schemas.microsoft.com/office/drawing/2014/main" id="{67472AED-5479-4973-A7A3-94DFCF7181EB}"/>
                </a:ext>
              </a:extLst>
            </p:cNvPr>
            <p:cNvSpPr/>
            <p:nvPr/>
          </p:nvSpPr>
          <p:spPr bwMode="auto">
            <a:xfrm>
              <a:off x="3574733" y="2953078"/>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grpSp>
      <p:grpSp>
        <p:nvGrpSpPr>
          <p:cNvPr id="499" name="Group 498">
            <a:extLst>
              <a:ext uri="{FF2B5EF4-FFF2-40B4-BE49-F238E27FC236}">
                <a16:creationId xmlns:a16="http://schemas.microsoft.com/office/drawing/2014/main" id="{F7D9F4EE-E5AF-4500-BA65-F9FA9BF62DB2}"/>
              </a:ext>
            </a:extLst>
          </p:cNvPr>
          <p:cNvGrpSpPr/>
          <p:nvPr/>
        </p:nvGrpSpPr>
        <p:grpSpPr>
          <a:xfrm>
            <a:off x="8062025" y="5282635"/>
            <a:ext cx="207287" cy="66970"/>
            <a:chOff x="3505326" y="2785569"/>
            <a:chExt cx="207287" cy="66970"/>
          </a:xfrm>
        </p:grpSpPr>
        <p:cxnSp>
          <p:nvCxnSpPr>
            <p:cNvPr id="533" name="Straight Connector 532">
              <a:extLst>
                <a:ext uri="{FF2B5EF4-FFF2-40B4-BE49-F238E27FC236}">
                  <a16:creationId xmlns:a16="http://schemas.microsoft.com/office/drawing/2014/main" id="{CBF277E4-C57F-463F-89DA-4E9332960415}"/>
                </a:ext>
              </a:extLst>
            </p:cNvPr>
            <p:cNvCxnSpPr>
              <a:cxnSpLocks/>
            </p:cNvCxnSpPr>
            <p:nvPr/>
          </p:nvCxnSpPr>
          <p:spPr bwMode="auto">
            <a:xfrm>
              <a:off x="3505326" y="2821305"/>
              <a:ext cx="207287" cy="0"/>
            </a:xfrm>
            <a:prstGeom prst="line">
              <a:avLst/>
            </a:prstGeom>
            <a:noFill/>
            <a:ln w="28575" cap="flat" cmpd="sng" algn="ctr">
              <a:solidFill>
                <a:schemeClr val="accent1"/>
              </a:solidFill>
              <a:prstDash val="solid"/>
              <a:round/>
              <a:headEnd type="none" w="med" len="med"/>
              <a:tailEnd type="none" w="med" len="med"/>
            </a:ln>
            <a:effectLst/>
          </p:spPr>
        </p:cxnSp>
        <p:sp>
          <p:nvSpPr>
            <p:cNvPr id="534" name="Oval 533">
              <a:extLst>
                <a:ext uri="{FF2B5EF4-FFF2-40B4-BE49-F238E27FC236}">
                  <a16:creationId xmlns:a16="http://schemas.microsoft.com/office/drawing/2014/main" id="{48965E58-CBC5-4C30-9AE2-66D10D084E49}"/>
                </a:ext>
              </a:extLst>
            </p:cNvPr>
            <p:cNvSpPr/>
            <p:nvPr/>
          </p:nvSpPr>
          <p:spPr bwMode="auto">
            <a:xfrm>
              <a:off x="3575484" y="2785569"/>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grpSp>
      <p:sp>
        <p:nvSpPr>
          <p:cNvPr id="500" name="TextBox 499">
            <a:extLst>
              <a:ext uri="{FF2B5EF4-FFF2-40B4-BE49-F238E27FC236}">
                <a16:creationId xmlns:a16="http://schemas.microsoft.com/office/drawing/2014/main" id="{F88D021E-512D-40D9-9219-9C6968AA20A9}"/>
              </a:ext>
            </a:extLst>
          </p:cNvPr>
          <p:cNvSpPr txBox="1"/>
          <p:nvPr/>
        </p:nvSpPr>
        <p:spPr bwMode="auto">
          <a:xfrm>
            <a:off x="8196810" y="5169748"/>
            <a:ext cx="10469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Niraparib</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Placebo</a:t>
            </a:r>
          </a:p>
        </p:txBody>
      </p:sp>
      <p:sp>
        <p:nvSpPr>
          <p:cNvPr id="501" name="TextBox 500">
            <a:extLst>
              <a:ext uri="{FF2B5EF4-FFF2-40B4-BE49-F238E27FC236}">
                <a16:creationId xmlns:a16="http://schemas.microsoft.com/office/drawing/2014/main" id="{9821CF27-D90B-4A52-B43F-CA3B220E4C87}"/>
              </a:ext>
            </a:extLst>
          </p:cNvPr>
          <p:cNvSpPr txBox="1"/>
          <p:nvPr/>
        </p:nvSpPr>
        <p:spPr bwMode="auto">
          <a:xfrm>
            <a:off x="5579282" y="3807244"/>
            <a:ext cx="32480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EQ-5D-5L</a:t>
            </a:r>
          </a:p>
        </p:txBody>
      </p:sp>
      <p:sp>
        <p:nvSpPr>
          <p:cNvPr id="502" name="TextBox 501">
            <a:extLst>
              <a:ext uri="{FF2B5EF4-FFF2-40B4-BE49-F238E27FC236}">
                <a16:creationId xmlns:a16="http://schemas.microsoft.com/office/drawing/2014/main" id="{C6E6A281-238C-4A07-951C-0FA862FA01B5}"/>
              </a:ext>
            </a:extLst>
          </p:cNvPr>
          <p:cNvSpPr txBox="1"/>
          <p:nvPr/>
        </p:nvSpPr>
        <p:spPr bwMode="auto">
          <a:xfrm>
            <a:off x="5563969" y="5808444"/>
            <a:ext cx="32480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Cycle</a:t>
            </a:r>
          </a:p>
        </p:txBody>
      </p:sp>
      <p:sp>
        <p:nvSpPr>
          <p:cNvPr id="503" name="TextBox 502">
            <a:extLst>
              <a:ext uri="{FF2B5EF4-FFF2-40B4-BE49-F238E27FC236}">
                <a16:creationId xmlns:a16="http://schemas.microsoft.com/office/drawing/2014/main" id="{3E1109C7-B914-479A-AB85-313707C5637E}"/>
              </a:ext>
            </a:extLst>
          </p:cNvPr>
          <p:cNvSpPr txBox="1"/>
          <p:nvPr/>
        </p:nvSpPr>
        <p:spPr bwMode="auto">
          <a:xfrm>
            <a:off x="4738882" y="6047204"/>
            <a:ext cx="7883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000" b="1" dirty="0">
                <a:solidFill>
                  <a:schemeClr val="accent1"/>
                </a:solidFill>
                <a:latin typeface="Calibri" panose="020F0502020204030204" pitchFamily="34" charset="0"/>
              </a:rPr>
              <a:t>Niraparib</a:t>
            </a:r>
            <a:br>
              <a:rPr lang="en-US" sz="1000" b="1" dirty="0">
                <a:solidFill>
                  <a:schemeClr val="bg1"/>
                </a:solidFill>
                <a:latin typeface="Calibri" panose="020F0502020204030204" pitchFamily="34" charset="0"/>
              </a:rPr>
            </a:br>
            <a:r>
              <a:rPr lang="en-US" sz="1000" b="1" dirty="0">
                <a:solidFill>
                  <a:schemeClr val="accent3"/>
                </a:solidFill>
                <a:latin typeface="Calibri" panose="020F0502020204030204" pitchFamily="34" charset="0"/>
              </a:rPr>
              <a:t>Placebo</a:t>
            </a:r>
          </a:p>
        </p:txBody>
      </p:sp>
      <p:sp>
        <p:nvSpPr>
          <p:cNvPr id="504" name="TextBox 503">
            <a:extLst>
              <a:ext uri="{FF2B5EF4-FFF2-40B4-BE49-F238E27FC236}">
                <a16:creationId xmlns:a16="http://schemas.microsoft.com/office/drawing/2014/main" id="{5686E5BF-A59D-4E97-8FB7-4D0A3B316CF2}"/>
              </a:ext>
            </a:extLst>
          </p:cNvPr>
          <p:cNvSpPr txBox="1"/>
          <p:nvPr/>
        </p:nvSpPr>
        <p:spPr bwMode="auto">
          <a:xfrm rot="16200000">
            <a:off x="4204972" y="4806253"/>
            <a:ext cx="16837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Completion (%)</a:t>
            </a:r>
          </a:p>
        </p:txBody>
      </p:sp>
      <p:sp>
        <p:nvSpPr>
          <p:cNvPr id="537" name="Freeform: Shape 536">
            <a:extLst>
              <a:ext uri="{FF2B5EF4-FFF2-40B4-BE49-F238E27FC236}">
                <a16:creationId xmlns:a16="http://schemas.microsoft.com/office/drawing/2014/main" id="{21DD216C-E733-4493-B4A6-E8CE1BA2601D}"/>
              </a:ext>
            </a:extLst>
          </p:cNvPr>
          <p:cNvSpPr/>
          <p:nvPr/>
        </p:nvSpPr>
        <p:spPr bwMode="auto">
          <a:xfrm>
            <a:off x="5588794" y="4150519"/>
            <a:ext cx="3214687" cy="169069"/>
          </a:xfrm>
          <a:custGeom>
            <a:avLst/>
            <a:gdLst>
              <a:gd name="connsiteX0" fmla="*/ 0 w 3214687"/>
              <a:gd name="connsiteY0" fmla="*/ 11906 h 169069"/>
              <a:gd name="connsiteX1" fmla="*/ 314325 w 3214687"/>
              <a:gd name="connsiteY1" fmla="*/ 33337 h 169069"/>
              <a:gd name="connsiteX2" fmla="*/ 542925 w 3214687"/>
              <a:gd name="connsiteY2" fmla="*/ 83344 h 169069"/>
              <a:gd name="connsiteX3" fmla="*/ 747712 w 3214687"/>
              <a:gd name="connsiteY3" fmla="*/ 161925 h 169069"/>
              <a:gd name="connsiteX4" fmla="*/ 962025 w 3214687"/>
              <a:gd name="connsiteY4" fmla="*/ 107156 h 169069"/>
              <a:gd name="connsiteX5" fmla="*/ 1178719 w 3214687"/>
              <a:gd name="connsiteY5" fmla="*/ 109537 h 169069"/>
              <a:gd name="connsiteX6" fmla="*/ 1378744 w 3214687"/>
              <a:gd name="connsiteY6" fmla="*/ 33337 h 169069"/>
              <a:gd name="connsiteX7" fmla="*/ 1604962 w 3214687"/>
              <a:gd name="connsiteY7" fmla="*/ 169069 h 169069"/>
              <a:gd name="connsiteX8" fmla="*/ 1921669 w 3214687"/>
              <a:gd name="connsiteY8" fmla="*/ 35719 h 169069"/>
              <a:gd name="connsiteX9" fmla="*/ 2247900 w 3214687"/>
              <a:gd name="connsiteY9" fmla="*/ 73819 h 169069"/>
              <a:gd name="connsiteX10" fmla="*/ 2564606 w 3214687"/>
              <a:gd name="connsiteY10" fmla="*/ 0 h 169069"/>
              <a:gd name="connsiteX11" fmla="*/ 2890837 w 3214687"/>
              <a:gd name="connsiteY11" fmla="*/ 2381 h 169069"/>
              <a:gd name="connsiteX12" fmla="*/ 3214687 w 3214687"/>
              <a:gd name="connsiteY12" fmla="*/ 0 h 169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14687" h="169069">
                <a:moveTo>
                  <a:pt x="0" y="11906"/>
                </a:moveTo>
                <a:lnTo>
                  <a:pt x="314325" y="33337"/>
                </a:lnTo>
                <a:lnTo>
                  <a:pt x="542925" y="83344"/>
                </a:lnTo>
                <a:lnTo>
                  <a:pt x="747712" y="161925"/>
                </a:lnTo>
                <a:lnTo>
                  <a:pt x="962025" y="107156"/>
                </a:lnTo>
                <a:lnTo>
                  <a:pt x="1178719" y="109537"/>
                </a:lnTo>
                <a:lnTo>
                  <a:pt x="1378744" y="33337"/>
                </a:lnTo>
                <a:lnTo>
                  <a:pt x="1604962" y="169069"/>
                </a:lnTo>
                <a:lnTo>
                  <a:pt x="1921669" y="35719"/>
                </a:lnTo>
                <a:lnTo>
                  <a:pt x="2247900" y="73819"/>
                </a:lnTo>
                <a:lnTo>
                  <a:pt x="2564606" y="0"/>
                </a:lnTo>
                <a:lnTo>
                  <a:pt x="2890837" y="2381"/>
                </a:lnTo>
                <a:lnTo>
                  <a:pt x="3214687" y="0"/>
                </a:lnTo>
              </a:path>
            </a:pathLst>
          </a:custGeom>
          <a:noFill/>
          <a:ln w="28575">
            <a:solidFill>
              <a:schemeClr val="accent3"/>
            </a:solidFill>
            <a:miter lim="800000"/>
            <a:headEnd/>
            <a:tailEnd/>
          </a:ln>
        </p:spPr>
        <p:txBody>
          <a:bodyPr rtlCol="0" anchor="ctr"/>
          <a:lstStyle/>
          <a:p>
            <a:pPr algn="ctr"/>
            <a:endParaRPr lang="en-US" sz="1000" dirty="0"/>
          </a:p>
        </p:txBody>
      </p:sp>
      <p:sp>
        <p:nvSpPr>
          <p:cNvPr id="506" name="Rectangle 505">
            <a:extLst>
              <a:ext uri="{FF2B5EF4-FFF2-40B4-BE49-F238E27FC236}">
                <a16:creationId xmlns:a16="http://schemas.microsoft.com/office/drawing/2014/main" id="{7CA81BF2-E68F-43E7-891F-6A8A7BDE1090}"/>
              </a:ext>
            </a:extLst>
          </p:cNvPr>
          <p:cNvSpPr/>
          <p:nvPr/>
        </p:nvSpPr>
        <p:spPr bwMode="auto">
          <a:xfrm>
            <a:off x="5554148" y="4124888"/>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539" name="Rectangle 538">
            <a:extLst>
              <a:ext uri="{FF2B5EF4-FFF2-40B4-BE49-F238E27FC236}">
                <a16:creationId xmlns:a16="http://schemas.microsoft.com/office/drawing/2014/main" id="{39091596-3E1B-49C9-BA72-5FFCD1F8697C}"/>
              </a:ext>
            </a:extLst>
          </p:cNvPr>
          <p:cNvSpPr/>
          <p:nvPr/>
        </p:nvSpPr>
        <p:spPr bwMode="auto">
          <a:xfrm>
            <a:off x="5870906" y="4155812"/>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541" name="Rectangle 540">
            <a:extLst>
              <a:ext uri="{FF2B5EF4-FFF2-40B4-BE49-F238E27FC236}">
                <a16:creationId xmlns:a16="http://schemas.microsoft.com/office/drawing/2014/main" id="{A6840C54-9C2A-4E7F-8F41-F142B697EDEA}"/>
              </a:ext>
            </a:extLst>
          </p:cNvPr>
          <p:cNvSpPr/>
          <p:nvPr/>
        </p:nvSpPr>
        <p:spPr bwMode="auto">
          <a:xfrm>
            <a:off x="6087331" y="4188927"/>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543" name="Rectangle 542">
            <a:extLst>
              <a:ext uri="{FF2B5EF4-FFF2-40B4-BE49-F238E27FC236}">
                <a16:creationId xmlns:a16="http://schemas.microsoft.com/office/drawing/2014/main" id="{D06332DF-F71A-4BA5-B876-23C160BE608A}"/>
              </a:ext>
            </a:extLst>
          </p:cNvPr>
          <p:cNvSpPr/>
          <p:nvPr/>
        </p:nvSpPr>
        <p:spPr bwMode="auto">
          <a:xfrm>
            <a:off x="6305187" y="4279710"/>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545" name="Rectangle 544">
            <a:extLst>
              <a:ext uri="{FF2B5EF4-FFF2-40B4-BE49-F238E27FC236}">
                <a16:creationId xmlns:a16="http://schemas.microsoft.com/office/drawing/2014/main" id="{847ABEFB-0F7C-436D-8DD6-C620507F7CAE}"/>
              </a:ext>
            </a:extLst>
          </p:cNvPr>
          <p:cNvSpPr/>
          <p:nvPr/>
        </p:nvSpPr>
        <p:spPr bwMode="auto">
          <a:xfrm>
            <a:off x="6519502" y="4229272"/>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547" name="Rectangle 546">
            <a:extLst>
              <a:ext uri="{FF2B5EF4-FFF2-40B4-BE49-F238E27FC236}">
                <a16:creationId xmlns:a16="http://schemas.microsoft.com/office/drawing/2014/main" id="{18660DE7-43F4-4E83-9197-85F9D41E6DCB}"/>
              </a:ext>
            </a:extLst>
          </p:cNvPr>
          <p:cNvSpPr/>
          <p:nvPr/>
        </p:nvSpPr>
        <p:spPr bwMode="auto">
          <a:xfrm>
            <a:off x="6730517" y="4224370"/>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549" name="Rectangle 548">
            <a:extLst>
              <a:ext uri="{FF2B5EF4-FFF2-40B4-BE49-F238E27FC236}">
                <a16:creationId xmlns:a16="http://schemas.microsoft.com/office/drawing/2014/main" id="{3148F33C-985B-4AA1-BBB8-44803A9F4CD1}"/>
              </a:ext>
            </a:extLst>
          </p:cNvPr>
          <p:cNvSpPr/>
          <p:nvPr/>
        </p:nvSpPr>
        <p:spPr bwMode="auto">
          <a:xfrm>
            <a:off x="6937403" y="4150519"/>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551" name="Rectangle 550">
            <a:extLst>
              <a:ext uri="{FF2B5EF4-FFF2-40B4-BE49-F238E27FC236}">
                <a16:creationId xmlns:a16="http://schemas.microsoft.com/office/drawing/2014/main" id="{69911E6A-C534-4344-AE38-8F3A6FEB59B7}"/>
              </a:ext>
            </a:extLst>
          </p:cNvPr>
          <p:cNvSpPr/>
          <p:nvPr/>
        </p:nvSpPr>
        <p:spPr bwMode="auto">
          <a:xfrm>
            <a:off x="7166037" y="4284478"/>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553" name="Rectangle 552">
            <a:extLst>
              <a:ext uri="{FF2B5EF4-FFF2-40B4-BE49-F238E27FC236}">
                <a16:creationId xmlns:a16="http://schemas.microsoft.com/office/drawing/2014/main" id="{D7850413-6272-4277-899F-F307A381DB3A}"/>
              </a:ext>
            </a:extLst>
          </p:cNvPr>
          <p:cNvSpPr/>
          <p:nvPr/>
        </p:nvSpPr>
        <p:spPr bwMode="auto">
          <a:xfrm>
            <a:off x="7479813" y="4155812"/>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555" name="Rectangle 554">
            <a:extLst>
              <a:ext uri="{FF2B5EF4-FFF2-40B4-BE49-F238E27FC236}">
                <a16:creationId xmlns:a16="http://schemas.microsoft.com/office/drawing/2014/main" id="{659B5468-CB71-4E9C-A0B8-80E88AA2A7FA}"/>
              </a:ext>
            </a:extLst>
          </p:cNvPr>
          <p:cNvSpPr/>
          <p:nvPr/>
        </p:nvSpPr>
        <p:spPr bwMode="auto">
          <a:xfrm>
            <a:off x="7798047" y="4188927"/>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557" name="Rectangle 556">
            <a:extLst>
              <a:ext uri="{FF2B5EF4-FFF2-40B4-BE49-F238E27FC236}">
                <a16:creationId xmlns:a16="http://schemas.microsoft.com/office/drawing/2014/main" id="{6F5ED4E5-CD71-47EE-890E-2A3CB984ECB6}"/>
              </a:ext>
            </a:extLst>
          </p:cNvPr>
          <p:cNvSpPr/>
          <p:nvPr/>
        </p:nvSpPr>
        <p:spPr bwMode="auto">
          <a:xfrm>
            <a:off x="8115708" y="4117830"/>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559" name="Rectangle 558">
            <a:extLst>
              <a:ext uri="{FF2B5EF4-FFF2-40B4-BE49-F238E27FC236}">
                <a16:creationId xmlns:a16="http://schemas.microsoft.com/office/drawing/2014/main" id="{B093BC74-9895-48D6-B21D-F22B293AC223}"/>
              </a:ext>
            </a:extLst>
          </p:cNvPr>
          <p:cNvSpPr/>
          <p:nvPr/>
        </p:nvSpPr>
        <p:spPr bwMode="auto">
          <a:xfrm>
            <a:off x="8443374" y="4117830"/>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561" name="Rectangle 560">
            <a:extLst>
              <a:ext uri="{FF2B5EF4-FFF2-40B4-BE49-F238E27FC236}">
                <a16:creationId xmlns:a16="http://schemas.microsoft.com/office/drawing/2014/main" id="{5B7F059B-DC9B-4AC2-AA42-160BA302651F}"/>
              </a:ext>
            </a:extLst>
          </p:cNvPr>
          <p:cNvSpPr/>
          <p:nvPr/>
        </p:nvSpPr>
        <p:spPr bwMode="auto">
          <a:xfrm>
            <a:off x="8758586" y="4122338"/>
            <a:ext cx="65378" cy="65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562" name="Freeform: Shape 561">
            <a:extLst>
              <a:ext uri="{FF2B5EF4-FFF2-40B4-BE49-F238E27FC236}">
                <a16:creationId xmlns:a16="http://schemas.microsoft.com/office/drawing/2014/main" id="{03E993C5-764F-4902-B162-70EE7D0C2471}"/>
              </a:ext>
            </a:extLst>
          </p:cNvPr>
          <p:cNvSpPr/>
          <p:nvPr/>
        </p:nvSpPr>
        <p:spPr bwMode="auto">
          <a:xfrm>
            <a:off x="5586413" y="4171950"/>
            <a:ext cx="3212306" cy="230981"/>
          </a:xfrm>
          <a:custGeom>
            <a:avLst/>
            <a:gdLst>
              <a:gd name="connsiteX0" fmla="*/ 0 w 3212306"/>
              <a:gd name="connsiteY0" fmla="*/ 0 h 230981"/>
              <a:gd name="connsiteX1" fmla="*/ 330993 w 3212306"/>
              <a:gd name="connsiteY1" fmla="*/ 40481 h 230981"/>
              <a:gd name="connsiteX2" fmla="*/ 531018 w 3212306"/>
              <a:gd name="connsiteY2" fmla="*/ 47625 h 230981"/>
              <a:gd name="connsiteX3" fmla="*/ 750093 w 3212306"/>
              <a:gd name="connsiteY3" fmla="*/ 95250 h 230981"/>
              <a:gd name="connsiteX4" fmla="*/ 966787 w 3212306"/>
              <a:gd name="connsiteY4" fmla="*/ 38100 h 230981"/>
              <a:gd name="connsiteX5" fmla="*/ 1176337 w 3212306"/>
              <a:gd name="connsiteY5" fmla="*/ 42863 h 230981"/>
              <a:gd name="connsiteX6" fmla="*/ 1393031 w 3212306"/>
              <a:gd name="connsiteY6" fmla="*/ 66675 h 230981"/>
              <a:gd name="connsiteX7" fmla="*/ 1607343 w 3212306"/>
              <a:gd name="connsiteY7" fmla="*/ 97631 h 230981"/>
              <a:gd name="connsiteX8" fmla="*/ 1928812 w 3212306"/>
              <a:gd name="connsiteY8" fmla="*/ 76200 h 230981"/>
              <a:gd name="connsiteX9" fmla="*/ 2247900 w 3212306"/>
              <a:gd name="connsiteY9" fmla="*/ 57150 h 230981"/>
              <a:gd name="connsiteX10" fmla="*/ 2566987 w 3212306"/>
              <a:gd name="connsiteY10" fmla="*/ 114300 h 230981"/>
              <a:gd name="connsiteX11" fmla="*/ 2886075 w 3212306"/>
              <a:gd name="connsiteY11" fmla="*/ 178594 h 230981"/>
              <a:gd name="connsiteX12" fmla="*/ 3212306 w 3212306"/>
              <a:gd name="connsiteY12" fmla="*/ 230981 h 230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12306" h="230981">
                <a:moveTo>
                  <a:pt x="0" y="0"/>
                </a:moveTo>
                <a:lnTo>
                  <a:pt x="330993" y="40481"/>
                </a:lnTo>
                <a:lnTo>
                  <a:pt x="531018" y="47625"/>
                </a:lnTo>
                <a:lnTo>
                  <a:pt x="750093" y="95250"/>
                </a:lnTo>
                <a:lnTo>
                  <a:pt x="966787" y="38100"/>
                </a:lnTo>
                <a:lnTo>
                  <a:pt x="1176337" y="42863"/>
                </a:lnTo>
                <a:lnTo>
                  <a:pt x="1393031" y="66675"/>
                </a:lnTo>
                <a:lnTo>
                  <a:pt x="1607343" y="97631"/>
                </a:lnTo>
                <a:lnTo>
                  <a:pt x="1928812" y="76200"/>
                </a:lnTo>
                <a:lnTo>
                  <a:pt x="2247900" y="57150"/>
                </a:lnTo>
                <a:lnTo>
                  <a:pt x="2566987" y="114300"/>
                </a:lnTo>
                <a:lnTo>
                  <a:pt x="2886075" y="178594"/>
                </a:lnTo>
                <a:lnTo>
                  <a:pt x="3212306" y="230981"/>
                </a:lnTo>
              </a:path>
            </a:pathLst>
          </a:custGeom>
          <a:noFill/>
          <a:ln w="28575">
            <a:solidFill>
              <a:schemeClr val="accent1"/>
            </a:solidFill>
            <a:miter lim="800000"/>
            <a:headEnd/>
            <a:tailEnd/>
          </a:ln>
        </p:spPr>
        <p:txBody>
          <a:bodyPr rtlCol="0" anchor="ctr"/>
          <a:lstStyle/>
          <a:p>
            <a:pPr algn="ctr"/>
            <a:endParaRPr lang="en-US" sz="1000" dirty="0"/>
          </a:p>
        </p:txBody>
      </p:sp>
      <p:sp>
        <p:nvSpPr>
          <p:cNvPr id="564" name="Oval 563">
            <a:extLst>
              <a:ext uri="{FF2B5EF4-FFF2-40B4-BE49-F238E27FC236}">
                <a16:creationId xmlns:a16="http://schemas.microsoft.com/office/drawing/2014/main" id="{FE9AFD55-315D-4ACA-B3B1-4B1D6A52E951}"/>
              </a:ext>
            </a:extLst>
          </p:cNvPr>
          <p:cNvSpPr/>
          <p:nvPr/>
        </p:nvSpPr>
        <p:spPr bwMode="auto">
          <a:xfrm>
            <a:off x="5552928" y="4143557"/>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566" name="Oval 565">
            <a:extLst>
              <a:ext uri="{FF2B5EF4-FFF2-40B4-BE49-F238E27FC236}">
                <a16:creationId xmlns:a16="http://schemas.microsoft.com/office/drawing/2014/main" id="{C72EAE66-07B3-47E2-A438-2D15A9DADB34}"/>
              </a:ext>
            </a:extLst>
          </p:cNvPr>
          <p:cNvSpPr/>
          <p:nvPr/>
        </p:nvSpPr>
        <p:spPr bwMode="auto">
          <a:xfrm>
            <a:off x="5868153" y="4178634"/>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568" name="Oval 567">
            <a:extLst>
              <a:ext uri="{FF2B5EF4-FFF2-40B4-BE49-F238E27FC236}">
                <a16:creationId xmlns:a16="http://schemas.microsoft.com/office/drawing/2014/main" id="{F414912D-2271-4F7E-A969-837709767F6C}"/>
              </a:ext>
            </a:extLst>
          </p:cNvPr>
          <p:cNvSpPr/>
          <p:nvPr/>
        </p:nvSpPr>
        <p:spPr bwMode="auto">
          <a:xfrm>
            <a:off x="6086535" y="4177042"/>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570" name="Oval 569">
            <a:extLst>
              <a:ext uri="{FF2B5EF4-FFF2-40B4-BE49-F238E27FC236}">
                <a16:creationId xmlns:a16="http://schemas.microsoft.com/office/drawing/2014/main" id="{3C70F7BD-2B4A-4EE4-8A69-2851AB3CE8FF}"/>
              </a:ext>
            </a:extLst>
          </p:cNvPr>
          <p:cNvSpPr/>
          <p:nvPr/>
        </p:nvSpPr>
        <p:spPr bwMode="auto">
          <a:xfrm>
            <a:off x="6304109" y="4227571"/>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572" name="Oval 571">
            <a:extLst>
              <a:ext uri="{FF2B5EF4-FFF2-40B4-BE49-F238E27FC236}">
                <a16:creationId xmlns:a16="http://schemas.microsoft.com/office/drawing/2014/main" id="{ABFE3F12-329E-46E0-BA40-C447C69CC6FA}"/>
              </a:ext>
            </a:extLst>
          </p:cNvPr>
          <p:cNvSpPr/>
          <p:nvPr/>
        </p:nvSpPr>
        <p:spPr bwMode="auto">
          <a:xfrm>
            <a:off x="6519502" y="4174012"/>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574" name="Oval 573">
            <a:extLst>
              <a:ext uri="{FF2B5EF4-FFF2-40B4-BE49-F238E27FC236}">
                <a16:creationId xmlns:a16="http://schemas.microsoft.com/office/drawing/2014/main" id="{15B2AF83-AE60-425C-85DC-AD33DDC8C002}"/>
              </a:ext>
            </a:extLst>
          </p:cNvPr>
          <p:cNvSpPr/>
          <p:nvPr/>
        </p:nvSpPr>
        <p:spPr bwMode="auto">
          <a:xfrm>
            <a:off x="6728256" y="4174266"/>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576" name="Oval 575">
            <a:extLst>
              <a:ext uri="{FF2B5EF4-FFF2-40B4-BE49-F238E27FC236}">
                <a16:creationId xmlns:a16="http://schemas.microsoft.com/office/drawing/2014/main" id="{446CFD17-CF19-4EFA-A842-4F2DB30FABCB}"/>
              </a:ext>
            </a:extLst>
          </p:cNvPr>
          <p:cNvSpPr/>
          <p:nvPr/>
        </p:nvSpPr>
        <p:spPr bwMode="auto">
          <a:xfrm>
            <a:off x="6935811" y="4207497"/>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578" name="Oval 577">
            <a:extLst>
              <a:ext uri="{FF2B5EF4-FFF2-40B4-BE49-F238E27FC236}">
                <a16:creationId xmlns:a16="http://schemas.microsoft.com/office/drawing/2014/main" id="{AF4A43D1-DEF3-46D6-B18E-417F345F17A0}"/>
              </a:ext>
            </a:extLst>
          </p:cNvPr>
          <p:cNvSpPr/>
          <p:nvPr/>
        </p:nvSpPr>
        <p:spPr bwMode="auto">
          <a:xfrm>
            <a:off x="7164205" y="4229272"/>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580" name="Oval 579">
            <a:extLst>
              <a:ext uri="{FF2B5EF4-FFF2-40B4-BE49-F238E27FC236}">
                <a16:creationId xmlns:a16="http://schemas.microsoft.com/office/drawing/2014/main" id="{7EE21A0C-2FF4-45E2-A6D7-9A3C0FD5A264}"/>
              </a:ext>
            </a:extLst>
          </p:cNvPr>
          <p:cNvSpPr/>
          <p:nvPr/>
        </p:nvSpPr>
        <p:spPr bwMode="auto">
          <a:xfrm>
            <a:off x="7479017" y="4217508"/>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582" name="Oval 581">
            <a:extLst>
              <a:ext uri="{FF2B5EF4-FFF2-40B4-BE49-F238E27FC236}">
                <a16:creationId xmlns:a16="http://schemas.microsoft.com/office/drawing/2014/main" id="{43B40506-0828-4237-B1F4-33E4E662C7BA}"/>
              </a:ext>
            </a:extLst>
          </p:cNvPr>
          <p:cNvSpPr/>
          <p:nvPr/>
        </p:nvSpPr>
        <p:spPr bwMode="auto">
          <a:xfrm>
            <a:off x="7795589" y="4197996"/>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584" name="Oval 583">
            <a:extLst>
              <a:ext uri="{FF2B5EF4-FFF2-40B4-BE49-F238E27FC236}">
                <a16:creationId xmlns:a16="http://schemas.microsoft.com/office/drawing/2014/main" id="{68733D8C-3BCB-4993-8664-772B0AD05F37}"/>
              </a:ext>
            </a:extLst>
          </p:cNvPr>
          <p:cNvSpPr/>
          <p:nvPr/>
        </p:nvSpPr>
        <p:spPr bwMode="auto">
          <a:xfrm>
            <a:off x="8115708" y="4255185"/>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586" name="Oval 585">
            <a:extLst>
              <a:ext uri="{FF2B5EF4-FFF2-40B4-BE49-F238E27FC236}">
                <a16:creationId xmlns:a16="http://schemas.microsoft.com/office/drawing/2014/main" id="{385C2489-5DB6-458F-978F-FACDE82C3F78}"/>
              </a:ext>
            </a:extLst>
          </p:cNvPr>
          <p:cNvSpPr/>
          <p:nvPr/>
        </p:nvSpPr>
        <p:spPr bwMode="auto">
          <a:xfrm>
            <a:off x="8443374" y="4317027"/>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588" name="Oval 587">
            <a:extLst>
              <a:ext uri="{FF2B5EF4-FFF2-40B4-BE49-F238E27FC236}">
                <a16:creationId xmlns:a16="http://schemas.microsoft.com/office/drawing/2014/main" id="{9E448534-311F-4C9D-BB28-346B2B203B12}"/>
              </a:ext>
            </a:extLst>
          </p:cNvPr>
          <p:cNvSpPr/>
          <p:nvPr/>
        </p:nvSpPr>
        <p:spPr bwMode="auto">
          <a:xfrm>
            <a:off x="8760363" y="4364486"/>
            <a:ext cx="66970" cy="6697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7215567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B680E631-09A8-4ECA-8E92-9BEFC7DEEC04}"/>
              </a:ext>
            </a:extLst>
          </p:cNvPr>
          <p:cNvGrpSpPr/>
          <p:nvPr/>
        </p:nvGrpSpPr>
        <p:grpSpPr>
          <a:xfrm>
            <a:off x="1818881" y="1614470"/>
            <a:ext cx="4285726" cy="3360131"/>
            <a:chOff x="1818881" y="1614470"/>
            <a:chExt cx="4285726" cy="3360131"/>
          </a:xfrm>
        </p:grpSpPr>
        <p:sp>
          <p:nvSpPr>
            <p:cNvPr id="602" name="Rectangle 333">
              <a:extLst>
                <a:ext uri="{FF2B5EF4-FFF2-40B4-BE49-F238E27FC236}">
                  <a16:creationId xmlns:a16="http://schemas.microsoft.com/office/drawing/2014/main" id="{F504F816-5C10-4CF3-B7C7-281A7B805BA0}"/>
                </a:ext>
              </a:extLst>
            </p:cNvPr>
            <p:cNvSpPr>
              <a:spLocks noChangeArrowheads="1"/>
            </p:cNvSpPr>
            <p:nvPr/>
          </p:nvSpPr>
          <p:spPr bwMode="auto">
            <a:xfrm>
              <a:off x="2183563" y="4728380"/>
              <a:ext cx="2103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600" dirty="0">
                  <a:solidFill>
                    <a:schemeClr val="bg1"/>
                  </a:solidFill>
                  <a:latin typeface="Calibri" panose="020F0502020204030204" pitchFamily="34" charset="0"/>
                  <a:cs typeface="Calibri" panose="020F0502020204030204" pitchFamily="34" charset="0"/>
                </a:rPr>
                <a:t>0</a:t>
              </a:r>
              <a:endParaRPr lang="en-US" altLang="en-US" sz="3600" dirty="0">
                <a:solidFill>
                  <a:schemeClr val="bg1"/>
                </a:solidFill>
                <a:latin typeface="Calibri" panose="020F0502020204030204" pitchFamily="34" charset="0"/>
                <a:cs typeface="Calibri" panose="020F0502020204030204" pitchFamily="34" charset="0"/>
              </a:endParaRPr>
            </a:p>
          </p:txBody>
        </p:sp>
        <p:sp>
          <p:nvSpPr>
            <p:cNvPr id="603" name="Rectangle 335">
              <a:extLst>
                <a:ext uri="{FF2B5EF4-FFF2-40B4-BE49-F238E27FC236}">
                  <a16:creationId xmlns:a16="http://schemas.microsoft.com/office/drawing/2014/main" id="{F6FC983B-EACC-4CB1-AF85-F3C1C9BDDF9E}"/>
                </a:ext>
              </a:extLst>
            </p:cNvPr>
            <p:cNvSpPr>
              <a:spLocks noChangeArrowheads="1"/>
            </p:cNvSpPr>
            <p:nvPr/>
          </p:nvSpPr>
          <p:spPr bwMode="auto">
            <a:xfrm>
              <a:off x="2430945" y="4728380"/>
              <a:ext cx="2103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600" dirty="0">
                  <a:solidFill>
                    <a:schemeClr val="bg1"/>
                  </a:solidFill>
                  <a:latin typeface="Calibri" panose="020F0502020204030204" pitchFamily="34" charset="0"/>
                  <a:cs typeface="Calibri" panose="020F0502020204030204" pitchFamily="34" charset="0"/>
                </a:rPr>
                <a:t>2</a:t>
              </a:r>
              <a:endParaRPr lang="en-US" altLang="en-US" sz="3600" dirty="0">
                <a:solidFill>
                  <a:schemeClr val="bg1"/>
                </a:solidFill>
                <a:latin typeface="Calibri" panose="020F0502020204030204" pitchFamily="34" charset="0"/>
                <a:cs typeface="Calibri" panose="020F0502020204030204" pitchFamily="34" charset="0"/>
              </a:endParaRPr>
            </a:p>
          </p:txBody>
        </p:sp>
        <p:sp>
          <p:nvSpPr>
            <p:cNvPr id="604" name="Rectangle 337">
              <a:extLst>
                <a:ext uri="{FF2B5EF4-FFF2-40B4-BE49-F238E27FC236}">
                  <a16:creationId xmlns:a16="http://schemas.microsoft.com/office/drawing/2014/main" id="{A78E99E8-FCBB-4A04-9195-E99845134EDE}"/>
                </a:ext>
              </a:extLst>
            </p:cNvPr>
            <p:cNvSpPr>
              <a:spLocks noChangeArrowheads="1"/>
            </p:cNvSpPr>
            <p:nvPr/>
          </p:nvSpPr>
          <p:spPr bwMode="auto">
            <a:xfrm>
              <a:off x="2678327" y="4728380"/>
              <a:ext cx="2103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600" dirty="0">
                  <a:solidFill>
                    <a:schemeClr val="bg1"/>
                  </a:solidFill>
                  <a:latin typeface="Calibri" panose="020F0502020204030204" pitchFamily="34" charset="0"/>
                  <a:cs typeface="Calibri" panose="020F0502020204030204" pitchFamily="34" charset="0"/>
                </a:rPr>
                <a:t>4</a:t>
              </a:r>
              <a:endParaRPr lang="en-US" altLang="en-US" sz="3600" dirty="0">
                <a:solidFill>
                  <a:schemeClr val="bg1"/>
                </a:solidFill>
                <a:latin typeface="Calibri" panose="020F0502020204030204" pitchFamily="34" charset="0"/>
                <a:cs typeface="Calibri" panose="020F0502020204030204" pitchFamily="34" charset="0"/>
              </a:endParaRPr>
            </a:p>
          </p:txBody>
        </p:sp>
        <p:sp>
          <p:nvSpPr>
            <p:cNvPr id="605" name="Rectangle 339">
              <a:extLst>
                <a:ext uri="{FF2B5EF4-FFF2-40B4-BE49-F238E27FC236}">
                  <a16:creationId xmlns:a16="http://schemas.microsoft.com/office/drawing/2014/main" id="{79E983D9-BDA7-4930-9A3A-3C7294C95F14}"/>
                </a:ext>
              </a:extLst>
            </p:cNvPr>
            <p:cNvSpPr>
              <a:spLocks noChangeArrowheads="1"/>
            </p:cNvSpPr>
            <p:nvPr/>
          </p:nvSpPr>
          <p:spPr bwMode="auto">
            <a:xfrm>
              <a:off x="2925709" y="4728380"/>
              <a:ext cx="2103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600" dirty="0">
                  <a:solidFill>
                    <a:schemeClr val="bg1"/>
                  </a:solidFill>
                  <a:latin typeface="Calibri" panose="020F0502020204030204" pitchFamily="34" charset="0"/>
                  <a:cs typeface="Calibri" panose="020F0502020204030204" pitchFamily="34" charset="0"/>
                </a:rPr>
                <a:t>6</a:t>
              </a:r>
              <a:endParaRPr lang="en-US" altLang="en-US" sz="3600" dirty="0">
                <a:solidFill>
                  <a:schemeClr val="bg1"/>
                </a:solidFill>
                <a:latin typeface="Calibri" panose="020F0502020204030204" pitchFamily="34" charset="0"/>
                <a:cs typeface="Calibri" panose="020F0502020204030204" pitchFamily="34" charset="0"/>
              </a:endParaRPr>
            </a:p>
          </p:txBody>
        </p:sp>
        <p:sp>
          <p:nvSpPr>
            <p:cNvPr id="606" name="Rectangle 341">
              <a:extLst>
                <a:ext uri="{FF2B5EF4-FFF2-40B4-BE49-F238E27FC236}">
                  <a16:creationId xmlns:a16="http://schemas.microsoft.com/office/drawing/2014/main" id="{419D52E0-DB15-4A9A-B45F-D2F1BBDD2241}"/>
                </a:ext>
              </a:extLst>
            </p:cNvPr>
            <p:cNvSpPr>
              <a:spLocks noChangeArrowheads="1"/>
            </p:cNvSpPr>
            <p:nvPr/>
          </p:nvSpPr>
          <p:spPr bwMode="auto">
            <a:xfrm>
              <a:off x="3173091" y="4728380"/>
              <a:ext cx="2103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600" dirty="0">
                  <a:solidFill>
                    <a:schemeClr val="bg1"/>
                  </a:solidFill>
                  <a:latin typeface="Calibri" panose="020F0502020204030204" pitchFamily="34" charset="0"/>
                  <a:cs typeface="Calibri" panose="020F0502020204030204" pitchFamily="34" charset="0"/>
                </a:rPr>
                <a:t>8</a:t>
              </a:r>
              <a:endParaRPr lang="en-US" altLang="en-US" sz="3600" dirty="0">
                <a:solidFill>
                  <a:schemeClr val="bg1"/>
                </a:solidFill>
                <a:latin typeface="Calibri" panose="020F0502020204030204" pitchFamily="34" charset="0"/>
                <a:cs typeface="Calibri" panose="020F0502020204030204" pitchFamily="34" charset="0"/>
              </a:endParaRPr>
            </a:p>
          </p:txBody>
        </p:sp>
        <p:sp>
          <p:nvSpPr>
            <p:cNvPr id="607" name="Rectangle 343">
              <a:extLst>
                <a:ext uri="{FF2B5EF4-FFF2-40B4-BE49-F238E27FC236}">
                  <a16:creationId xmlns:a16="http://schemas.microsoft.com/office/drawing/2014/main" id="{883060CF-CFE7-46D1-B72E-7060A69AE22C}"/>
                </a:ext>
              </a:extLst>
            </p:cNvPr>
            <p:cNvSpPr>
              <a:spLocks noChangeArrowheads="1"/>
            </p:cNvSpPr>
            <p:nvPr/>
          </p:nvSpPr>
          <p:spPr bwMode="auto">
            <a:xfrm>
              <a:off x="3420473" y="4728380"/>
              <a:ext cx="2103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600" dirty="0">
                  <a:solidFill>
                    <a:schemeClr val="bg1"/>
                  </a:solidFill>
                  <a:latin typeface="Calibri" panose="020F0502020204030204" pitchFamily="34" charset="0"/>
                  <a:cs typeface="Calibri" panose="020F0502020204030204" pitchFamily="34" charset="0"/>
                </a:rPr>
                <a:t>10</a:t>
              </a:r>
              <a:endParaRPr lang="en-US" altLang="en-US" sz="3600" dirty="0">
                <a:solidFill>
                  <a:schemeClr val="bg1"/>
                </a:solidFill>
                <a:latin typeface="Calibri" panose="020F0502020204030204" pitchFamily="34" charset="0"/>
                <a:cs typeface="Calibri" panose="020F0502020204030204" pitchFamily="34" charset="0"/>
              </a:endParaRPr>
            </a:p>
          </p:txBody>
        </p:sp>
        <p:sp>
          <p:nvSpPr>
            <p:cNvPr id="608" name="Rectangle 345">
              <a:extLst>
                <a:ext uri="{FF2B5EF4-FFF2-40B4-BE49-F238E27FC236}">
                  <a16:creationId xmlns:a16="http://schemas.microsoft.com/office/drawing/2014/main" id="{B2B1D14A-20DD-48D1-B4E4-05E1C4179FF3}"/>
                </a:ext>
              </a:extLst>
            </p:cNvPr>
            <p:cNvSpPr>
              <a:spLocks noChangeArrowheads="1"/>
            </p:cNvSpPr>
            <p:nvPr/>
          </p:nvSpPr>
          <p:spPr bwMode="auto">
            <a:xfrm>
              <a:off x="3667855" y="4728380"/>
              <a:ext cx="2103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600" dirty="0">
                  <a:solidFill>
                    <a:schemeClr val="bg1"/>
                  </a:solidFill>
                  <a:latin typeface="Calibri" panose="020F0502020204030204" pitchFamily="34" charset="0"/>
                  <a:cs typeface="Calibri" panose="020F0502020204030204" pitchFamily="34" charset="0"/>
                </a:rPr>
                <a:t>12</a:t>
              </a:r>
              <a:endParaRPr lang="en-US" altLang="en-US" sz="3600" dirty="0">
                <a:solidFill>
                  <a:schemeClr val="bg1"/>
                </a:solidFill>
                <a:latin typeface="Calibri" panose="020F0502020204030204" pitchFamily="34" charset="0"/>
                <a:cs typeface="Calibri" panose="020F0502020204030204" pitchFamily="34" charset="0"/>
              </a:endParaRPr>
            </a:p>
          </p:txBody>
        </p:sp>
        <p:sp>
          <p:nvSpPr>
            <p:cNvPr id="609" name="Rectangle 347">
              <a:extLst>
                <a:ext uri="{FF2B5EF4-FFF2-40B4-BE49-F238E27FC236}">
                  <a16:creationId xmlns:a16="http://schemas.microsoft.com/office/drawing/2014/main" id="{9CDFDB32-6E15-4841-A2DB-C2DE17BADCBA}"/>
                </a:ext>
              </a:extLst>
            </p:cNvPr>
            <p:cNvSpPr>
              <a:spLocks noChangeArrowheads="1"/>
            </p:cNvSpPr>
            <p:nvPr/>
          </p:nvSpPr>
          <p:spPr bwMode="auto">
            <a:xfrm>
              <a:off x="3915237" y="4728380"/>
              <a:ext cx="2103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600" dirty="0">
                  <a:solidFill>
                    <a:schemeClr val="bg1"/>
                  </a:solidFill>
                  <a:latin typeface="Calibri" panose="020F0502020204030204" pitchFamily="34" charset="0"/>
                  <a:cs typeface="Calibri" panose="020F0502020204030204" pitchFamily="34" charset="0"/>
                </a:rPr>
                <a:t>14</a:t>
              </a:r>
              <a:endParaRPr lang="en-US" altLang="en-US" sz="3600" dirty="0">
                <a:solidFill>
                  <a:schemeClr val="bg1"/>
                </a:solidFill>
                <a:latin typeface="Calibri" panose="020F0502020204030204" pitchFamily="34" charset="0"/>
                <a:cs typeface="Calibri" panose="020F0502020204030204" pitchFamily="34" charset="0"/>
              </a:endParaRPr>
            </a:p>
          </p:txBody>
        </p:sp>
        <p:sp>
          <p:nvSpPr>
            <p:cNvPr id="610" name="Rectangle 349">
              <a:extLst>
                <a:ext uri="{FF2B5EF4-FFF2-40B4-BE49-F238E27FC236}">
                  <a16:creationId xmlns:a16="http://schemas.microsoft.com/office/drawing/2014/main" id="{B61AFB46-46AF-4562-B62E-B038CE076F5B}"/>
                </a:ext>
              </a:extLst>
            </p:cNvPr>
            <p:cNvSpPr>
              <a:spLocks noChangeArrowheads="1"/>
            </p:cNvSpPr>
            <p:nvPr/>
          </p:nvSpPr>
          <p:spPr bwMode="auto">
            <a:xfrm>
              <a:off x="4162619" y="4728380"/>
              <a:ext cx="2103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600" dirty="0">
                  <a:solidFill>
                    <a:schemeClr val="bg1"/>
                  </a:solidFill>
                  <a:latin typeface="Calibri" panose="020F0502020204030204" pitchFamily="34" charset="0"/>
                  <a:cs typeface="Calibri" panose="020F0502020204030204" pitchFamily="34" charset="0"/>
                </a:rPr>
                <a:t>16</a:t>
              </a:r>
              <a:endParaRPr lang="en-US" altLang="en-US" sz="3600" dirty="0">
                <a:solidFill>
                  <a:schemeClr val="bg1"/>
                </a:solidFill>
                <a:latin typeface="Calibri" panose="020F0502020204030204" pitchFamily="34" charset="0"/>
                <a:cs typeface="Calibri" panose="020F0502020204030204" pitchFamily="34" charset="0"/>
              </a:endParaRPr>
            </a:p>
          </p:txBody>
        </p:sp>
        <p:sp>
          <p:nvSpPr>
            <p:cNvPr id="611" name="Rectangle 351">
              <a:extLst>
                <a:ext uri="{FF2B5EF4-FFF2-40B4-BE49-F238E27FC236}">
                  <a16:creationId xmlns:a16="http://schemas.microsoft.com/office/drawing/2014/main" id="{C955CAF7-175C-46AD-B51E-B47740DCB2B2}"/>
                </a:ext>
              </a:extLst>
            </p:cNvPr>
            <p:cNvSpPr>
              <a:spLocks noChangeArrowheads="1"/>
            </p:cNvSpPr>
            <p:nvPr/>
          </p:nvSpPr>
          <p:spPr bwMode="auto">
            <a:xfrm>
              <a:off x="4410001" y="4728380"/>
              <a:ext cx="2103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600" dirty="0">
                  <a:solidFill>
                    <a:schemeClr val="bg1"/>
                  </a:solidFill>
                  <a:latin typeface="Calibri" panose="020F0502020204030204" pitchFamily="34" charset="0"/>
                  <a:cs typeface="Calibri" panose="020F0502020204030204" pitchFamily="34" charset="0"/>
                </a:rPr>
                <a:t>18</a:t>
              </a:r>
              <a:endParaRPr lang="en-US" altLang="en-US" sz="3600" dirty="0">
                <a:solidFill>
                  <a:schemeClr val="bg1"/>
                </a:solidFill>
                <a:latin typeface="Calibri" panose="020F0502020204030204" pitchFamily="34" charset="0"/>
                <a:cs typeface="Calibri" panose="020F0502020204030204" pitchFamily="34" charset="0"/>
              </a:endParaRPr>
            </a:p>
          </p:txBody>
        </p:sp>
        <p:sp>
          <p:nvSpPr>
            <p:cNvPr id="612" name="Rectangle 353">
              <a:extLst>
                <a:ext uri="{FF2B5EF4-FFF2-40B4-BE49-F238E27FC236}">
                  <a16:creationId xmlns:a16="http://schemas.microsoft.com/office/drawing/2014/main" id="{A8CCD6D7-88DE-47DA-A064-78A56ED1294C}"/>
                </a:ext>
              </a:extLst>
            </p:cNvPr>
            <p:cNvSpPr>
              <a:spLocks noChangeArrowheads="1"/>
            </p:cNvSpPr>
            <p:nvPr/>
          </p:nvSpPr>
          <p:spPr bwMode="auto">
            <a:xfrm>
              <a:off x="4657383" y="4728380"/>
              <a:ext cx="2103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600" dirty="0">
                  <a:solidFill>
                    <a:schemeClr val="bg1"/>
                  </a:solidFill>
                  <a:latin typeface="Calibri" panose="020F0502020204030204" pitchFamily="34" charset="0"/>
                  <a:cs typeface="Calibri" panose="020F0502020204030204" pitchFamily="34" charset="0"/>
                </a:rPr>
                <a:t>20</a:t>
              </a:r>
              <a:endParaRPr lang="en-US" altLang="en-US" sz="3600" dirty="0">
                <a:solidFill>
                  <a:schemeClr val="bg1"/>
                </a:solidFill>
                <a:latin typeface="Calibri" panose="020F0502020204030204" pitchFamily="34" charset="0"/>
                <a:cs typeface="Calibri" panose="020F0502020204030204" pitchFamily="34" charset="0"/>
              </a:endParaRPr>
            </a:p>
          </p:txBody>
        </p:sp>
        <p:sp>
          <p:nvSpPr>
            <p:cNvPr id="613" name="Rectangle 355">
              <a:extLst>
                <a:ext uri="{FF2B5EF4-FFF2-40B4-BE49-F238E27FC236}">
                  <a16:creationId xmlns:a16="http://schemas.microsoft.com/office/drawing/2014/main" id="{5AF5D93F-4BE0-425F-A3D7-4617ABBDB34F}"/>
                </a:ext>
              </a:extLst>
            </p:cNvPr>
            <p:cNvSpPr>
              <a:spLocks noChangeArrowheads="1"/>
            </p:cNvSpPr>
            <p:nvPr/>
          </p:nvSpPr>
          <p:spPr bwMode="auto">
            <a:xfrm>
              <a:off x="4904765" y="4728380"/>
              <a:ext cx="2103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600" dirty="0">
                  <a:solidFill>
                    <a:schemeClr val="bg1"/>
                  </a:solidFill>
                  <a:latin typeface="Calibri" panose="020F0502020204030204" pitchFamily="34" charset="0"/>
                  <a:cs typeface="Calibri" panose="020F0502020204030204" pitchFamily="34" charset="0"/>
                </a:rPr>
                <a:t>22</a:t>
              </a:r>
              <a:endParaRPr lang="en-US" altLang="en-US" sz="3600" dirty="0">
                <a:solidFill>
                  <a:schemeClr val="bg1"/>
                </a:solidFill>
                <a:latin typeface="Calibri" panose="020F0502020204030204" pitchFamily="34" charset="0"/>
                <a:cs typeface="Calibri" panose="020F0502020204030204" pitchFamily="34" charset="0"/>
              </a:endParaRPr>
            </a:p>
          </p:txBody>
        </p:sp>
        <p:sp>
          <p:nvSpPr>
            <p:cNvPr id="614" name="Rectangle 357">
              <a:extLst>
                <a:ext uri="{FF2B5EF4-FFF2-40B4-BE49-F238E27FC236}">
                  <a16:creationId xmlns:a16="http://schemas.microsoft.com/office/drawing/2014/main" id="{1333F448-1F8E-406D-B1C6-A0559D52F3C7}"/>
                </a:ext>
              </a:extLst>
            </p:cNvPr>
            <p:cNvSpPr>
              <a:spLocks noChangeArrowheads="1"/>
            </p:cNvSpPr>
            <p:nvPr/>
          </p:nvSpPr>
          <p:spPr bwMode="auto">
            <a:xfrm>
              <a:off x="5152147" y="4728380"/>
              <a:ext cx="2103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600" dirty="0">
                  <a:solidFill>
                    <a:schemeClr val="bg1"/>
                  </a:solidFill>
                  <a:latin typeface="Calibri" panose="020F0502020204030204" pitchFamily="34" charset="0"/>
                  <a:cs typeface="Calibri" panose="020F0502020204030204" pitchFamily="34" charset="0"/>
                </a:rPr>
                <a:t>24</a:t>
              </a:r>
              <a:endParaRPr lang="en-US" altLang="en-US" sz="3600" dirty="0">
                <a:solidFill>
                  <a:schemeClr val="bg1"/>
                </a:solidFill>
                <a:latin typeface="Calibri" panose="020F0502020204030204" pitchFamily="34" charset="0"/>
                <a:cs typeface="Calibri" panose="020F0502020204030204" pitchFamily="34" charset="0"/>
              </a:endParaRPr>
            </a:p>
          </p:txBody>
        </p:sp>
        <p:sp>
          <p:nvSpPr>
            <p:cNvPr id="615" name="Rectangle 359">
              <a:extLst>
                <a:ext uri="{FF2B5EF4-FFF2-40B4-BE49-F238E27FC236}">
                  <a16:creationId xmlns:a16="http://schemas.microsoft.com/office/drawing/2014/main" id="{ED532583-57CD-4EB9-9DEC-A8A93A631AF4}"/>
                </a:ext>
              </a:extLst>
            </p:cNvPr>
            <p:cNvSpPr>
              <a:spLocks noChangeArrowheads="1"/>
            </p:cNvSpPr>
            <p:nvPr/>
          </p:nvSpPr>
          <p:spPr bwMode="auto">
            <a:xfrm>
              <a:off x="5399529" y="4728380"/>
              <a:ext cx="2103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600" dirty="0">
                  <a:solidFill>
                    <a:schemeClr val="bg1"/>
                  </a:solidFill>
                  <a:latin typeface="Calibri" panose="020F0502020204030204" pitchFamily="34" charset="0"/>
                  <a:cs typeface="Calibri" panose="020F0502020204030204" pitchFamily="34" charset="0"/>
                </a:rPr>
                <a:t>26</a:t>
              </a:r>
              <a:endParaRPr lang="en-US" altLang="en-US" sz="3600" dirty="0">
                <a:solidFill>
                  <a:schemeClr val="bg1"/>
                </a:solidFill>
                <a:latin typeface="Calibri" panose="020F0502020204030204" pitchFamily="34" charset="0"/>
                <a:cs typeface="Calibri" panose="020F0502020204030204" pitchFamily="34" charset="0"/>
              </a:endParaRPr>
            </a:p>
          </p:txBody>
        </p:sp>
        <p:sp>
          <p:nvSpPr>
            <p:cNvPr id="616" name="Rectangle 361">
              <a:extLst>
                <a:ext uri="{FF2B5EF4-FFF2-40B4-BE49-F238E27FC236}">
                  <a16:creationId xmlns:a16="http://schemas.microsoft.com/office/drawing/2014/main" id="{912865EC-B1DB-4941-92B4-B50CEACE4DAF}"/>
                </a:ext>
              </a:extLst>
            </p:cNvPr>
            <p:cNvSpPr>
              <a:spLocks noChangeArrowheads="1"/>
            </p:cNvSpPr>
            <p:nvPr/>
          </p:nvSpPr>
          <p:spPr bwMode="auto">
            <a:xfrm>
              <a:off x="5646911" y="4728380"/>
              <a:ext cx="2103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600" dirty="0">
                  <a:solidFill>
                    <a:schemeClr val="bg1"/>
                  </a:solidFill>
                  <a:latin typeface="Calibri" panose="020F0502020204030204" pitchFamily="34" charset="0"/>
                  <a:cs typeface="Calibri" panose="020F0502020204030204" pitchFamily="34" charset="0"/>
                </a:rPr>
                <a:t>28</a:t>
              </a:r>
              <a:endParaRPr lang="en-US" altLang="en-US" sz="3600" dirty="0">
                <a:solidFill>
                  <a:schemeClr val="bg1"/>
                </a:solidFill>
                <a:latin typeface="Calibri" panose="020F0502020204030204" pitchFamily="34" charset="0"/>
                <a:cs typeface="Calibri" panose="020F0502020204030204" pitchFamily="34" charset="0"/>
              </a:endParaRPr>
            </a:p>
          </p:txBody>
        </p:sp>
        <p:sp>
          <p:nvSpPr>
            <p:cNvPr id="617" name="Rectangle 363">
              <a:extLst>
                <a:ext uri="{FF2B5EF4-FFF2-40B4-BE49-F238E27FC236}">
                  <a16:creationId xmlns:a16="http://schemas.microsoft.com/office/drawing/2014/main" id="{889C7C42-5788-4090-AA07-3E232D66585D}"/>
                </a:ext>
              </a:extLst>
            </p:cNvPr>
            <p:cNvSpPr>
              <a:spLocks noChangeArrowheads="1"/>
            </p:cNvSpPr>
            <p:nvPr/>
          </p:nvSpPr>
          <p:spPr bwMode="auto">
            <a:xfrm>
              <a:off x="5894295" y="4728380"/>
              <a:ext cx="2103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600" dirty="0">
                  <a:solidFill>
                    <a:schemeClr val="bg1"/>
                  </a:solidFill>
                  <a:latin typeface="Calibri" panose="020F0502020204030204" pitchFamily="34" charset="0"/>
                  <a:cs typeface="Calibri" panose="020F0502020204030204" pitchFamily="34" charset="0"/>
                </a:rPr>
                <a:t>30</a:t>
              </a:r>
              <a:endParaRPr lang="en-US" altLang="en-US" sz="3600" dirty="0">
                <a:solidFill>
                  <a:schemeClr val="bg1"/>
                </a:solidFill>
                <a:latin typeface="Calibri" panose="020F0502020204030204" pitchFamily="34" charset="0"/>
                <a:cs typeface="Calibri" panose="020F0502020204030204" pitchFamily="34" charset="0"/>
              </a:endParaRPr>
            </a:p>
          </p:txBody>
        </p:sp>
        <p:grpSp>
          <p:nvGrpSpPr>
            <p:cNvPr id="618" name="Group 617">
              <a:extLst>
                <a:ext uri="{FF2B5EF4-FFF2-40B4-BE49-F238E27FC236}">
                  <a16:creationId xmlns:a16="http://schemas.microsoft.com/office/drawing/2014/main" id="{BC5BE89E-AE52-4C93-90DE-B68A2C65EA03}"/>
                </a:ext>
              </a:extLst>
            </p:cNvPr>
            <p:cNvGrpSpPr/>
            <p:nvPr/>
          </p:nvGrpSpPr>
          <p:grpSpPr>
            <a:xfrm>
              <a:off x="1818881" y="1614470"/>
              <a:ext cx="312586" cy="3114775"/>
              <a:chOff x="2097870" y="1418322"/>
              <a:chExt cx="585464" cy="4536200"/>
            </a:xfrm>
          </p:grpSpPr>
          <p:sp>
            <p:nvSpPr>
              <p:cNvPr id="620" name="Rectangle 377">
                <a:extLst>
                  <a:ext uri="{FF2B5EF4-FFF2-40B4-BE49-F238E27FC236}">
                    <a16:creationId xmlns:a16="http://schemas.microsoft.com/office/drawing/2014/main" id="{AAFD9A96-E6B8-4239-A300-B19BD4DC3FFA}"/>
                  </a:ext>
                </a:extLst>
              </p:cNvPr>
              <p:cNvSpPr>
                <a:spLocks noChangeArrowheads="1"/>
              </p:cNvSpPr>
              <p:nvPr/>
            </p:nvSpPr>
            <p:spPr bwMode="auto">
              <a:xfrm>
                <a:off x="2293024" y="2260380"/>
                <a:ext cx="390310" cy="358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defTabSz="914377"/>
                <a:r>
                  <a:rPr lang="en-US" altLang="en-US" sz="1600" dirty="0">
                    <a:solidFill>
                      <a:schemeClr val="bg1"/>
                    </a:solidFill>
                    <a:latin typeface="Calibri" panose="020F0502020204030204" pitchFamily="34" charset="0"/>
                    <a:cs typeface="Calibri" panose="020F0502020204030204" pitchFamily="34" charset="0"/>
                  </a:rPr>
                  <a:t>80</a:t>
                </a:r>
                <a:endParaRPr lang="en-US" altLang="en-US" sz="3600" dirty="0">
                  <a:solidFill>
                    <a:schemeClr val="bg1"/>
                  </a:solidFill>
                  <a:latin typeface="Calibri" panose="020F0502020204030204" pitchFamily="34" charset="0"/>
                  <a:cs typeface="Calibri" panose="020F0502020204030204" pitchFamily="34" charset="0"/>
                </a:endParaRPr>
              </a:p>
            </p:txBody>
          </p:sp>
          <p:sp>
            <p:nvSpPr>
              <p:cNvPr id="622" name="Rectangle 379">
                <a:extLst>
                  <a:ext uri="{FF2B5EF4-FFF2-40B4-BE49-F238E27FC236}">
                    <a16:creationId xmlns:a16="http://schemas.microsoft.com/office/drawing/2014/main" id="{8490F57B-028C-4D46-A7C2-112D74340031}"/>
                  </a:ext>
                </a:extLst>
              </p:cNvPr>
              <p:cNvSpPr>
                <a:spLocks noChangeArrowheads="1"/>
              </p:cNvSpPr>
              <p:nvPr/>
            </p:nvSpPr>
            <p:spPr bwMode="auto">
              <a:xfrm>
                <a:off x="2293024" y="3098580"/>
                <a:ext cx="390310" cy="358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defTabSz="914377"/>
                <a:r>
                  <a:rPr lang="en-US" altLang="en-US" sz="1600" dirty="0">
                    <a:solidFill>
                      <a:schemeClr val="bg1"/>
                    </a:solidFill>
                    <a:latin typeface="Calibri" panose="020F0502020204030204" pitchFamily="34" charset="0"/>
                    <a:cs typeface="Calibri" panose="020F0502020204030204" pitchFamily="34" charset="0"/>
                  </a:rPr>
                  <a:t>60</a:t>
                </a:r>
                <a:endParaRPr lang="en-US" altLang="en-US" sz="3600" dirty="0">
                  <a:solidFill>
                    <a:schemeClr val="bg1"/>
                  </a:solidFill>
                  <a:latin typeface="Calibri" panose="020F0502020204030204" pitchFamily="34" charset="0"/>
                  <a:cs typeface="Calibri" panose="020F0502020204030204" pitchFamily="34" charset="0"/>
                </a:endParaRPr>
              </a:p>
            </p:txBody>
          </p:sp>
          <p:sp>
            <p:nvSpPr>
              <p:cNvPr id="624" name="Rectangle 381">
                <a:extLst>
                  <a:ext uri="{FF2B5EF4-FFF2-40B4-BE49-F238E27FC236}">
                    <a16:creationId xmlns:a16="http://schemas.microsoft.com/office/drawing/2014/main" id="{532494F7-3F66-4C94-8206-715C4A362849}"/>
                  </a:ext>
                </a:extLst>
              </p:cNvPr>
              <p:cNvSpPr>
                <a:spLocks noChangeArrowheads="1"/>
              </p:cNvSpPr>
              <p:nvPr/>
            </p:nvSpPr>
            <p:spPr bwMode="auto">
              <a:xfrm>
                <a:off x="2293024" y="3939615"/>
                <a:ext cx="390310" cy="358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defTabSz="914377"/>
                <a:r>
                  <a:rPr lang="en-US" altLang="en-US" sz="1600" dirty="0">
                    <a:solidFill>
                      <a:schemeClr val="bg1"/>
                    </a:solidFill>
                    <a:latin typeface="Calibri" panose="020F0502020204030204" pitchFamily="34" charset="0"/>
                    <a:cs typeface="Calibri" panose="020F0502020204030204" pitchFamily="34" charset="0"/>
                  </a:rPr>
                  <a:t>40</a:t>
                </a:r>
                <a:endParaRPr lang="en-US" altLang="en-US" sz="3600" dirty="0">
                  <a:solidFill>
                    <a:schemeClr val="bg1"/>
                  </a:solidFill>
                  <a:latin typeface="Calibri" panose="020F0502020204030204" pitchFamily="34" charset="0"/>
                  <a:cs typeface="Calibri" panose="020F0502020204030204" pitchFamily="34" charset="0"/>
                </a:endParaRPr>
              </a:p>
            </p:txBody>
          </p:sp>
          <p:sp>
            <p:nvSpPr>
              <p:cNvPr id="626" name="Rectangle 383">
                <a:extLst>
                  <a:ext uri="{FF2B5EF4-FFF2-40B4-BE49-F238E27FC236}">
                    <a16:creationId xmlns:a16="http://schemas.microsoft.com/office/drawing/2014/main" id="{E918F10B-24B2-4FFE-AC29-A7E1867FC430}"/>
                  </a:ext>
                </a:extLst>
              </p:cNvPr>
              <p:cNvSpPr>
                <a:spLocks noChangeArrowheads="1"/>
              </p:cNvSpPr>
              <p:nvPr/>
            </p:nvSpPr>
            <p:spPr bwMode="auto">
              <a:xfrm>
                <a:off x="2293024" y="4771122"/>
                <a:ext cx="390310" cy="358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defTabSz="914377"/>
                <a:r>
                  <a:rPr lang="en-US" altLang="en-US" sz="1600" dirty="0">
                    <a:solidFill>
                      <a:schemeClr val="bg1"/>
                    </a:solidFill>
                    <a:latin typeface="Calibri" panose="020F0502020204030204" pitchFamily="34" charset="0"/>
                    <a:cs typeface="Calibri" panose="020F0502020204030204" pitchFamily="34" charset="0"/>
                  </a:rPr>
                  <a:t>20</a:t>
                </a:r>
                <a:endParaRPr lang="en-US" altLang="en-US" sz="3600" dirty="0">
                  <a:solidFill>
                    <a:schemeClr val="bg1"/>
                  </a:solidFill>
                  <a:latin typeface="Calibri" panose="020F0502020204030204" pitchFamily="34" charset="0"/>
                  <a:cs typeface="Calibri" panose="020F0502020204030204" pitchFamily="34" charset="0"/>
                </a:endParaRPr>
              </a:p>
            </p:txBody>
          </p:sp>
          <p:sp>
            <p:nvSpPr>
              <p:cNvPr id="628" name="Rectangle 385">
                <a:extLst>
                  <a:ext uri="{FF2B5EF4-FFF2-40B4-BE49-F238E27FC236}">
                    <a16:creationId xmlns:a16="http://schemas.microsoft.com/office/drawing/2014/main" id="{1F6787ED-B9A6-48F0-BBEB-22BFDE956A6B}"/>
                  </a:ext>
                </a:extLst>
              </p:cNvPr>
              <p:cNvSpPr>
                <a:spLocks noChangeArrowheads="1"/>
              </p:cNvSpPr>
              <p:nvPr/>
            </p:nvSpPr>
            <p:spPr bwMode="auto">
              <a:xfrm>
                <a:off x="2488178" y="5595938"/>
                <a:ext cx="195156" cy="358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defTabSz="914377"/>
                <a:r>
                  <a:rPr lang="en-US" altLang="en-US" sz="1600" dirty="0">
                    <a:solidFill>
                      <a:schemeClr val="bg1"/>
                    </a:solidFill>
                    <a:latin typeface="Calibri" panose="020F0502020204030204" pitchFamily="34" charset="0"/>
                    <a:cs typeface="Calibri" panose="020F0502020204030204" pitchFamily="34" charset="0"/>
                  </a:rPr>
                  <a:t>0</a:t>
                </a:r>
                <a:endParaRPr lang="en-US" altLang="en-US" sz="3600" dirty="0">
                  <a:solidFill>
                    <a:schemeClr val="bg1"/>
                  </a:solidFill>
                  <a:latin typeface="Calibri" panose="020F0502020204030204" pitchFamily="34" charset="0"/>
                  <a:cs typeface="Calibri" panose="020F0502020204030204" pitchFamily="34" charset="0"/>
                </a:endParaRPr>
              </a:p>
            </p:txBody>
          </p:sp>
          <p:sp>
            <p:nvSpPr>
              <p:cNvPr id="629" name="Rectangle 387">
                <a:extLst>
                  <a:ext uri="{FF2B5EF4-FFF2-40B4-BE49-F238E27FC236}">
                    <a16:creationId xmlns:a16="http://schemas.microsoft.com/office/drawing/2014/main" id="{358E183F-07F2-4276-90B2-B1CDD7A06FF0}"/>
                  </a:ext>
                </a:extLst>
              </p:cNvPr>
              <p:cNvSpPr>
                <a:spLocks noChangeArrowheads="1"/>
              </p:cNvSpPr>
              <p:nvPr/>
            </p:nvSpPr>
            <p:spPr bwMode="auto">
              <a:xfrm>
                <a:off x="2097870" y="1418322"/>
                <a:ext cx="585464" cy="358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defTabSz="914377"/>
                <a:r>
                  <a:rPr lang="en-US" altLang="en-US" sz="1600" dirty="0">
                    <a:solidFill>
                      <a:schemeClr val="bg1"/>
                    </a:solidFill>
                    <a:latin typeface="Calibri" panose="020F0502020204030204" pitchFamily="34" charset="0"/>
                    <a:cs typeface="Calibri" panose="020F0502020204030204" pitchFamily="34" charset="0"/>
                  </a:rPr>
                  <a:t>100</a:t>
                </a:r>
                <a:endParaRPr lang="en-US" altLang="en-US" sz="3600" dirty="0">
                  <a:solidFill>
                    <a:schemeClr val="bg1"/>
                  </a:solidFill>
                  <a:latin typeface="Calibri" panose="020F0502020204030204" pitchFamily="34" charset="0"/>
                  <a:cs typeface="Calibri" panose="020F0502020204030204" pitchFamily="34" charset="0"/>
                </a:endParaRPr>
              </a:p>
            </p:txBody>
          </p:sp>
        </p:grpSp>
        <p:grpSp>
          <p:nvGrpSpPr>
            <p:cNvPr id="5" name="Group 4">
              <a:extLst>
                <a:ext uri="{FF2B5EF4-FFF2-40B4-BE49-F238E27FC236}">
                  <a16:creationId xmlns:a16="http://schemas.microsoft.com/office/drawing/2014/main" id="{7B6A1F63-8A46-43D6-9540-42B9F6EA3CDD}"/>
                </a:ext>
              </a:extLst>
            </p:cNvPr>
            <p:cNvGrpSpPr/>
            <p:nvPr/>
          </p:nvGrpSpPr>
          <p:grpSpPr>
            <a:xfrm>
              <a:off x="2233220" y="4611594"/>
              <a:ext cx="3764979" cy="102465"/>
              <a:chOff x="2233220" y="4674818"/>
              <a:chExt cx="3764979" cy="39241"/>
            </a:xfrm>
          </p:grpSpPr>
          <p:sp>
            <p:nvSpPr>
              <p:cNvPr id="847" name="Line 332">
                <a:extLst>
                  <a:ext uri="{FF2B5EF4-FFF2-40B4-BE49-F238E27FC236}">
                    <a16:creationId xmlns:a16="http://schemas.microsoft.com/office/drawing/2014/main" id="{B986BCDA-04A7-4779-BF7B-E822D7473ACE}"/>
                  </a:ext>
                </a:extLst>
              </p:cNvPr>
              <p:cNvSpPr>
                <a:spLocks noChangeShapeType="1"/>
              </p:cNvSpPr>
              <p:nvPr/>
            </p:nvSpPr>
            <p:spPr bwMode="auto">
              <a:xfrm>
                <a:off x="2233220" y="4674818"/>
                <a:ext cx="0" cy="3924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848" name="Line 334">
                <a:extLst>
                  <a:ext uri="{FF2B5EF4-FFF2-40B4-BE49-F238E27FC236}">
                    <a16:creationId xmlns:a16="http://schemas.microsoft.com/office/drawing/2014/main" id="{0C8A9852-A816-4196-BAEF-91CD9EA638B6}"/>
                  </a:ext>
                </a:extLst>
              </p:cNvPr>
              <p:cNvSpPr>
                <a:spLocks noChangeShapeType="1"/>
              </p:cNvSpPr>
              <p:nvPr/>
            </p:nvSpPr>
            <p:spPr bwMode="auto">
              <a:xfrm>
                <a:off x="2484105" y="4674818"/>
                <a:ext cx="0" cy="3924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849" name="Line 336">
                <a:extLst>
                  <a:ext uri="{FF2B5EF4-FFF2-40B4-BE49-F238E27FC236}">
                    <a16:creationId xmlns:a16="http://schemas.microsoft.com/office/drawing/2014/main" id="{93C8B1EF-0E04-4F1C-A0DE-C71345B33356}"/>
                  </a:ext>
                </a:extLst>
              </p:cNvPr>
              <p:cNvSpPr>
                <a:spLocks noChangeShapeType="1"/>
              </p:cNvSpPr>
              <p:nvPr/>
            </p:nvSpPr>
            <p:spPr bwMode="auto">
              <a:xfrm>
                <a:off x="2734991" y="4674818"/>
                <a:ext cx="0" cy="3924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850" name="Line 338">
                <a:extLst>
                  <a:ext uri="{FF2B5EF4-FFF2-40B4-BE49-F238E27FC236}">
                    <a16:creationId xmlns:a16="http://schemas.microsoft.com/office/drawing/2014/main" id="{8B4B9211-40BB-4A6E-A31E-890A70B72D2E}"/>
                  </a:ext>
                </a:extLst>
              </p:cNvPr>
              <p:cNvSpPr>
                <a:spLocks noChangeShapeType="1"/>
              </p:cNvSpPr>
              <p:nvPr/>
            </p:nvSpPr>
            <p:spPr bwMode="auto">
              <a:xfrm>
                <a:off x="2985876" y="4674818"/>
                <a:ext cx="0" cy="3924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851" name="Line 340">
                <a:extLst>
                  <a:ext uri="{FF2B5EF4-FFF2-40B4-BE49-F238E27FC236}">
                    <a16:creationId xmlns:a16="http://schemas.microsoft.com/office/drawing/2014/main" id="{3B5D96B0-6001-4FFF-B3FA-24B2610A4102}"/>
                  </a:ext>
                </a:extLst>
              </p:cNvPr>
              <p:cNvSpPr>
                <a:spLocks noChangeShapeType="1"/>
              </p:cNvSpPr>
              <p:nvPr/>
            </p:nvSpPr>
            <p:spPr bwMode="auto">
              <a:xfrm>
                <a:off x="3236763" y="4674818"/>
                <a:ext cx="0" cy="3924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852" name="Line 342">
                <a:extLst>
                  <a:ext uri="{FF2B5EF4-FFF2-40B4-BE49-F238E27FC236}">
                    <a16:creationId xmlns:a16="http://schemas.microsoft.com/office/drawing/2014/main" id="{6B117F29-3BF8-4198-8962-5C357729DA0A}"/>
                  </a:ext>
                </a:extLst>
              </p:cNvPr>
              <p:cNvSpPr>
                <a:spLocks noChangeShapeType="1"/>
              </p:cNvSpPr>
              <p:nvPr/>
            </p:nvSpPr>
            <p:spPr bwMode="auto">
              <a:xfrm>
                <a:off x="3487647" y="4674818"/>
                <a:ext cx="0" cy="3924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853" name="Line 344">
                <a:extLst>
                  <a:ext uri="{FF2B5EF4-FFF2-40B4-BE49-F238E27FC236}">
                    <a16:creationId xmlns:a16="http://schemas.microsoft.com/office/drawing/2014/main" id="{0153061B-ECD3-4D67-80D2-1DD719E3307E}"/>
                  </a:ext>
                </a:extLst>
              </p:cNvPr>
              <p:cNvSpPr>
                <a:spLocks noChangeShapeType="1"/>
              </p:cNvSpPr>
              <p:nvPr/>
            </p:nvSpPr>
            <p:spPr bwMode="auto">
              <a:xfrm>
                <a:off x="3738533" y="4674818"/>
                <a:ext cx="0" cy="3924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854" name="Line 346">
                <a:extLst>
                  <a:ext uri="{FF2B5EF4-FFF2-40B4-BE49-F238E27FC236}">
                    <a16:creationId xmlns:a16="http://schemas.microsoft.com/office/drawing/2014/main" id="{18349978-CCDC-4906-AC87-A36C0C066DB4}"/>
                  </a:ext>
                </a:extLst>
              </p:cNvPr>
              <p:cNvSpPr>
                <a:spLocks noChangeShapeType="1"/>
              </p:cNvSpPr>
              <p:nvPr/>
            </p:nvSpPr>
            <p:spPr bwMode="auto">
              <a:xfrm>
                <a:off x="3991113" y="4674818"/>
                <a:ext cx="0" cy="3924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855" name="Line 348">
                <a:extLst>
                  <a:ext uri="{FF2B5EF4-FFF2-40B4-BE49-F238E27FC236}">
                    <a16:creationId xmlns:a16="http://schemas.microsoft.com/office/drawing/2014/main" id="{1AD54153-50C1-4E4D-A772-AEE9D0A4ECAB}"/>
                  </a:ext>
                </a:extLst>
              </p:cNvPr>
              <p:cNvSpPr>
                <a:spLocks noChangeShapeType="1"/>
              </p:cNvSpPr>
              <p:nvPr/>
            </p:nvSpPr>
            <p:spPr bwMode="auto">
              <a:xfrm>
                <a:off x="4242000" y="4674818"/>
                <a:ext cx="0" cy="3924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856" name="Line 350">
                <a:extLst>
                  <a:ext uri="{FF2B5EF4-FFF2-40B4-BE49-F238E27FC236}">
                    <a16:creationId xmlns:a16="http://schemas.microsoft.com/office/drawing/2014/main" id="{EC3B9C5C-A98A-4300-BCE2-CC509AF7665B}"/>
                  </a:ext>
                </a:extLst>
              </p:cNvPr>
              <p:cNvSpPr>
                <a:spLocks noChangeShapeType="1"/>
              </p:cNvSpPr>
              <p:nvPr/>
            </p:nvSpPr>
            <p:spPr bwMode="auto">
              <a:xfrm>
                <a:off x="4492885" y="4674818"/>
                <a:ext cx="0" cy="3924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857" name="Line 352">
                <a:extLst>
                  <a:ext uri="{FF2B5EF4-FFF2-40B4-BE49-F238E27FC236}">
                    <a16:creationId xmlns:a16="http://schemas.microsoft.com/office/drawing/2014/main" id="{F8BD1C1E-484C-41DC-A3E1-3411BD6F65CF}"/>
                  </a:ext>
                </a:extLst>
              </p:cNvPr>
              <p:cNvSpPr>
                <a:spLocks noChangeShapeType="1"/>
              </p:cNvSpPr>
              <p:nvPr/>
            </p:nvSpPr>
            <p:spPr bwMode="auto">
              <a:xfrm>
                <a:off x="4743771" y="4674818"/>
                <a:ext cx="0" cy="3924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858" name="Line 354">
                <a:extLst>
                  <a:ext uri="{FF2B5EF4-FFF2-40B4-BE49-F238E27FC236}">
                    <a16:creationId xmlns:a16="http://schemas.microsoft.com/office/drawing/2014/main" id="{9CD3568D-60B5-4817-960F-61175F84D853}"/>
                  </a:ext>
                </a:extLst>
              </p:cNvPr>
              <p:cNvSpPr>
                <a:spLocks noChangeShapeType="1"/>
              </p:cNvSpPr>
              <p:nvPr/>
            </p:nvSpPr>
            <p:spPr bwMode="auto">
              <a:xfrm>
                <a:off x="4994655" y="4674818"/>
                <a:ext cx="0" cy="3924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859" name="Line 356">
                <a:extLst>
                  <a:ext uri="{FF2B5EF4-FFF2-40B4-BE49-F238E27FC236}">
                    <a16:creationId xmlns:a16="http://schemas.microsoft.com/office/drawing/2014/main" id="{5C7CDAEE-8DD3-4807-84AB-E3662ED895FF}"/>
                  </a:ext>
                </a:extLst>
              </p:cNvPr>
              <p:cNvSpPr>
                <a:spLocks noChangeShapeType="1"/>
              </p:cNvSpPr>
              <p:nvPr/>
            </p:nvSpPr>
            <p:spPr bwMode="auto">
              <a:xfrm>
                <a:off x="5245541" y="4674818"/>
                <a:ext cx="0" cy="3924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860" name="Line 358">
                <a:extLst>
                  <a:ext uri="{FF2B5EF4-FFF2-40B4-BE49-F238E27FC236}">
                    <a16:creationId xmlns:a16="http://schemas.microsoft.com/office/drawing/2014/main" id="{35C65AF6-EFE1-425F-A6CE-976AD5C8E08B}"/>
                  </a:ext>
                </a:extLst>
              </p:cNvPr>
              <p:cNvSpPr>
                <a:spLocks noChangeShapeType="1"/>
              </p:cNvSpPr>
              <p:nvPr/>
            </p:nvSpPr>
            <p:spPr bwMode="auto">
              <a:xfrm>
                <a:off x="5496427" y="4674818"/>
                <a:ext cx="0" cy="3924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861" name="Line 360">
                <a:extLst>
                  <a:ext uri="{FF2B5EF4-FFF2-40B4-BE49-F238E27FC236}">
                    <a16:creationId xmlns:a16="http://schemas.microsoft.com/office/drawing/2014/main" id="{90E18D53-E5D1-43DC-B2FE-A369FB33D87C}"/>
                  </a:ext>
                </a:extLst>
              </p:cNvPr>
              <p:cNvSpPr>
                <a:spLocks noChangeShapeType="1"/>
              </p:cNvSpPr>
              <p:nvPr/>
            </p:nvSpPr>
            <p:spPr bwMode="auto">
              <a:xfrm>
                <a:off x="5747312" y="4674818"/>
                <a:ext cx="0" cy="3924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862" name="Line 362">
                <a:extLst>
                  <a:ext uri="{FF2B5EF4-FFF2-40B4-BE49-F238E27FC236}">
                    <a16:creationId xmlns:a16="http://schemas.microsoft.com/office/drawing/2014/main" id="{E1BA2F32-6967-4736-99B0-FF5E6C1BD452}"/>
                  </a:ext>
                </a:extLst>
              </p:cNvPr>
              <p:cNvSpPr>
                <a:spLocks noChangeShapeType="1"/>
              </p:cNvSpPr>
              <p:nvPr/>
            </p:nvSpPr>
            <p:spPr bwMode="auto">
              <a:xfrm>
                <a:off x="5998199" y="4674818"/>
                <a:ext cx="0" cy="3924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grpSp>
        <p:grpSp>
          <p:nvGrpSpPr>
            <p:cNvPr id="4" name="Group 3">
              <a:extLst>
                <a:ext uri="{FF2B5EF4-FFF2-40B4-BE49-F238E27FC236}">
                  <a16:creationId xmlns:a16="http://schemas.microsoft.com/office/drawing/2014/main" id="{C84CB92B-40D8-4517-A980-207D230EB54F}"/>
                </a:ext>
              </a:extLst>
            </p:cNvPr>
            <p:cNvGrpSpPr/>
            <p:nvPr/>
          </p:nvGrpSpPr>
          <p:grpSpPr>
            <a:xfrm>
              <a:off x="2156402" y="1736499"/>
              <a:ext cx="65237" cy="2884284"/>
              <a:chOff x="2119643" y="1727309"/>
              <a:chExt cx="32208" cy="2884284"/>
            </a:xfrm>
          </p:grpSpPr>
          <p:sp>
            <p:nvSpPr>
              <p:cNvPr id="868" name="Line 366">
                <a:extLst>
                  <a:ext uri="{FF2B5EF4-FFF2-40B4-BE49-F238E27FC236}">
                    <a16:creationId xmlns:a16="http://schemas.microsoft.com/office/drawing/2014/main" id="{61CE7BD3-424D-4BD2-99F3-284508C8C236}"/>
                  </a:ext>
                </a:extLst>
              </p:cNvPr>
              <p:cNvSpPr>
                <a:spLocks noChangeShapeType="1"/>
              </p:cNvSpPr>
              <p:nvPr/>
            </p:nvSpPr>
            <p:spPr bwMode="auto">
              <a:xfrm flipH="1">
                <a:off x="2119643" y="4611593"/>
                <a:ext cx="32208"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870" name="Line 368">
                <a:extLst>
                  <a:ext uri="{FF2B5EF4-FFF2-40B4-BE49-F238E27FC236}">
                    <a16:creationId xmlns:a16="http://schemas.microsoft.com/office/drawing/2014/main" id="{75DA34E1-2431-48F9-9A75-69A7F661719D}"/>
                  </a:ext>
                </a:extLst>
              </p:cNvPr>
              <p:cNvSpPr>
                <a:spLocks noChangeShapeType="1"/>
              </p:cNvSpPr>
              <p:nvPr/>
            </p:nvSpPr>
            <p:spPr bwMode="auto">
              <a:xfrm flipH="1">
                <a:off x="2119643" y="4033864"/>
                <a:ext cx="32208"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872" name="Line 370">
                <a:extLst>
                  <a:ext uri="{FF2B5EF4-FFF2-40B4-BE49-F238E27FC236}">
                    <a16:creationId xmlns:a16="http://schemas.microsoft.com/office/drawing/2014/main" id="{04998A7D-EEB1-4E8A-8952-CD12E1BE5729}"/>
                  </a:ext>
                </a:extLst>
              </p:cNvPr>
              <p:cNvSpPr>
                <a:spLocks noChangeShapeType="1"/>
              </p:cNvSpPr>
              <p:nvPr/>
            </p:nvSpPr>
            <p:spPr bwMode="auto">
              <a:xfrm flipH="1">
                <a:off x="2119643" y="3458316"/>
                <a:ext cx="32208"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874" name="Line 372">
                <a:extLst>
                  <a:ext uri="{FF2B5EF4-FFF2-40B4-BE49-F238E27FC236}">
                    <a16:creationId xmlns:a16="http://schemas.microsoft.com/office/drawing/2014/main" id="{41EFAC47-1F4B-4A30-B272-C8128F0B759D}"/>
                  </a:ext>
                </a:extLst>
              </p:cNvPr>
              <p:cNvSpPr>
                <a:spLocks noChangeShapeType="1"/>
              </p:cNvSpPr>
              <p:nvPr/>
            </p:nvSpPr>
            <p:spPr bwMode="auto">
              <a:xfrm flipH="1">
                <a:off x="2119643" y="2880587"/>
                <a:ext cx="32208"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876" name="Line 374">
                <a:extLst>
                  <a:ext uri="{FF2B5EF4-FFF2-40B4-BE49-F238E27FC236}">
                    <a16:creationId xmlns:a16="http://schemas.microsoft.com/office/drawing/2014/main" id="{E98160D7-9E1A-4DB9-8194-1999BE9DAEE9}"/>
                  </a:ext>
                </a:extLst>
              </p:cNvPr>
              <p:cNvSpPr>
                <a:spLocks noChangeShapeType="1"/>
              </p:cNvSpPr>
              <p:nvPr/>
            </p:nvSpPr>
            <p:spPr bwMode="auto">
              <a:xfrm flipH="1">
                <a:off x="2119643" y="2302859"/>
                <a:ext cx="32208"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878" name="Line 386">
                <a:extLst>
                  <a:ext uri="{FF2B5EF4-FFF2-40B4-BE49-F238E27FC236}">
                    <a16:creationId xmlns:a16="http://schemas.microsoft.com/office/drawing/2014/main" id="{25CEEC36-1764-48D8-BA54-E0F0BE500B34}"/>
                  </a:ext>
                </a:extLst>
              </p:cNvPr>
              <p:cNvSpPr>
                <a:spLocks noChangeShapeType="1"/>
              </p:cNvSpPr>
              <p:nvPr/>
            </p:nvSpPr>
            <p:spPr bwMode="auto">
              <a:xfrm flipH="1">
                <a:off x="2119643" y="1727309"/>
                <a:ext cx="32208"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grpSp>
        <p:sp>
          <p:nvSpPr>
            <p:cNvPr id="2" name="Freeform: Shape 1">
              <a:extLst>
                <a:ext uri="{FF2B5EF4-FFF2-40B4-BE49-F238E27FC236}">
                  <a16:creationId xmlns:a16="http://schemas.microsoft.com/office/drawing/2014/main" id="{982B9B6F-F946-4502-9F24-AD07D0801623}"/>
                </a:ext>
              </a:extLst>
            </p:cNvPr>
            <p:cNvSpPr/>
            <p:nvPr/>
          </p:nvSpPr>
          <p:spPr bwMode="auto">
            <a:xfrm>
              <a:off x="2233220" y="1665700"/>
              <a:ext cx="3839928" cy="2954687"/>
            </a:xfrm>
            <a:custGeom>
              <a:avLst/>
              <a:gdLst>
                <a:gd name="connsiteX0" fmla="*/ 0 w 2657919"/>
                <a:gd name="connsiteY0" fmla="*/ 0 h 2567900"/>
                <a:gd name="connsiteX1" fmla="*/ 0 w 2657919"/>
                <a:gd name="connsiteY1" fmla="*/ 2567900 h 2567900"/>
                <a:gd name="connsiteX2" fmla="*/ 2657919 w 2657919"/>
                <a:gd name="connsiteY2" fmla="*/ 2567900 h 2567900"/>
              </a:gdLst>
              <a:ahLst/>
              <a:cxnLst>
                <a:cxn ang="0">
                  <a:pos x="connsiteX0" y="connsiteY0"/>
                </a:cxn>
                <a:cxn ang="0">
                  <a:pos x="connsiteX1" y="connsiteY1"/>
                </a:cxn>
                <a:cxn ang="0">
                  <a:pos x="connsiteX2" y="connsiteY2"/>
                </a:cxn>
              </a:cxnLst>
              <a:rect l="l" t="t" r="r" b="b"/>
              <a:pathLst>
                <a:path w="2657919" h="2567900">
                  <a:moveTo>
                    <a:pt x="0" y="0"/>
                  </a:moveTo>
                  <a:lnTo>
                    <a:pt x="0" y="2567900"/>
                  </a:lnTo>
                  <a:lnTo>
                    <a:pt x="2657919" y="2567900"/>
                  </a:lnTo>
                </a:path>
              </a:pathLst>
            </a:custGeom>
            <a:noFill/>
            <a:ln w="28575">
              <a:solidFill>
                <a:schemeClr val="bg1"/>
              </a:solidFill>
              <a:miter lim="800000"/>
              <a:headEnd/>
              <a:tailEnd/>
            </a:ln>
          </p:spPr>
          <p:txBody>
            <a:bodyPr rtlCol="0" anchor="ctr"/>
            <a:lstStyle/>
            <a:p>
              <a:pPr algn="ctr"/>
              <a:endParaRPr lang="en-US" dirty="0"/>
            </a:p>
          </p:txBody>
        </p:sp>
      </p:grpSp>
      <p:grpSp>
        <p:nvGrpSpPr>
          <p:cNvPr id="1232" name="Group 1231">
            <a:extLst>
              <a:ext uri="{FF2B5EF4-FFF2-40B4-BE49-F238E27FC236}">
                <a16:creationId xmlns:a16="http://schemas.microsoft.com/office/drawing/2014/main" id="{C07CA9CD-FF9A-40B1-BED4-7A1E0071F574}"/>
              </a:ext>
            </a:extLst>
          </p:cNvPr>
          <p:cNvGrpSpPr/>
          <p:nvPr/>
        </p:nvGrpSpPr>
        <p:grpSpPr>
          <a:xfrm>
            <a:off x="6371561" y="1593958"/>
            <a:ext cx="4285726" cy="3360131"/>
            <a:chOff x="1818881" y="1614470"/>
            <a:chExt cx="4285726" cy="3360131"/>
          </a:xfrm>
        </p:grpSpPr>
        <p:sp>
          <p:nvSpPr>
            <p:cNvPr id="1233" name="Rectangle 333">
              <a:extLst>
                <a:ext uri="{FF2B5EF4-FFF2-40B4-BE49-F238E27FC236}">
                  <a16:creationId xmlns:a16="http://schemas.microsoft.com/office/drawing/2014/main" id="{B784DF7B-75FF-4869-B02F-16948AB0FD7F}"/>
                </a:ext>
              </a:extLst>
            </p:cNvPr>
            <p:cNvSpPr>
              <a:spLocks noChangeArrowheads="1"/>
            </p:cNvSpPr>
            <p:nvPr/>
          </p:nvSpPr>
          <p:spPr bwMode="auto">
            <a:xfrm>
              <a:off x="2183563" y="4728380"/>
              <a:ext cx="2103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600" dirty="0">
                  <a:solidFill>
                    <a:schemeClr val="bg1"/>
                  </a:solidFill>
                  <a:latin typeface="Calibri" panose="020F0502020204030204" pitchFamily="34" charset="0"/>
                  <a:cs typeface="Calibri" panose="020F0502020204030204" pitchFamily="34" charset="0"/>
                </a:rPr>
                <a:t>0</a:t>
              </a:r>
              <a:endParaRPr lang="en-US" altLang="en-US" sz="3600" dirty="0">
                <a:solidFill>
                  <a:schemeClr val="bg1"/>
                </a:solidFill>
                <a:latin typeface="Calibri" panose="020F0502020204030204" pitchFamily="34" charset="0"/>
                <a:cs typeface="Calibri" panose="020F0502020204030204" pitchFamily="34" charset="0"/>
              </a:endParaRPr>
            </a:p>
          </p:txBody>
        </p:sp>
        <p:sp>
          <p:nvSpPr>
            <p:cNvPr id="1234" name="Rectangle 335">
              <a:extLst>
                <a:ext uri="{FF2B5EF4-FFF2-40B4-BE49-F238E27FC236}">
                  <a16:creationId xmlns:a16="http://schemas.microsoft.com/office/drawing/2014/main" id="{1FC053F0-1F74-4F10-8D1C-7FEABB1FBABE}"/>
                </a:ext>
              </a:extLst>
            </p:cNvPr>
            <p:cNvSpPr>
              <a:spLocks noChangeArrowheads="1"/>
            </p:cNvSpPr>
            <p:nvPr/>
          </p:nvSpPr>
          <p:spPr bwMode="auto">
            <a:xfrm>
              <a:off x="2430945" y="4728380"/>
              <a:ext cx="2103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600" dirty="0">
                  <a:solidFill>
                    <a:schemeClr val="bg1"/>
                  </a:solidFill>
                  <a:latin typeface="Calibri" panose="020F0502020204030204" pitchFamily="34" charset="0"/>
                  <a:cs typeface="Calibri" panose="020F0502020204030204" pitchFamily="34" charset="0"/>
                </a:rPr>
                <a:t>2</a:t>
              </a:r>
              <a:endParaRPr lang="en-US" altLang="en-US" sz="3600" dirty="0">
                <a:solidFill>
                  <a:schemeClr val="bg1"/>
                </a:solidFill>
                <a:latin typeface="Calibri" panose="020F0502020204030204" pitchFamily="34" charset="0"/>
                <a:cs typeface="Calibri" panose="020F0502020204030204" pitchFamily="34" charset="0"/>
              </a:endParaRPr>
            </a:p>
          </p:txBody>
        </p:sp>
        <p:sp>
          <p:nvSpPr>
            <p:cNvPr id="1235" name="Rectangle 337">
              <a:extLst>
                <a:ext uri="{FF2B5EF4-FFF2-40B4-BE49-F238E27FC236}">
                  <a16:creationId xmlns:a16="http://schemas.microsoft.com/office/drawing/2014/main" id="{EF995F4C-9970-479F-ACE2-6A6B628E4E2D}"/>
                </a:ext>
              </a:extLst>
            </p:cNvPr>
            <p:cNvSpPr>
              <a:spLocks noChangeArrowheads="1"/>
            </p:cNvSpPr>
            <p:nvPr/>
          </p:nvSpPr>
          <p:spPr bwMode="auto">
            <a:xfrm>
              <a:off x="2678327" y="4728380"/>
              <a:ext cx="2103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600" dirty="0">
                  <a:solidFill>
                    <a:schemeClr val="bg1"/>
                  </a:solidFill>
                  <a:latin typeface="Calibri" panose="020F0502020204030204" pitchFamily="34" charset="0"/>
                  <a:cs typeface="Calibri" panose="020F0502020204030204" pitchFamily="34" charset="0"/>
                </a:rPr>
                <a:t>4</a:t>
              </a:r>
              <a:endParaRPr lang="en-US" altLang="en-US" sz="3600" dirty="0">
                <a:solidFill>
                  <a:schemeClr val="bg1"/>
                </a:solidFill>
                <a:latin typeface="Calibri" panose="020F0502020204030204" pitchFamily="34" charset="0"/>
                <a:cs typeface="Calibri" panose="020F0502020204030204" pitchFamily="34" charset="0"/>
              </a:endParaRPr>
            </a:p>
          </p:txBody>
        </p:sp>
        <p:sp>
          <p:nvSpPr>
            <p:cNvPr id="1236" name="Rectangle 339">
              <a:extLst>
                <a:ext uri="{FF2B5EF4-FFF2-40B4-BE49-F238E27FC236}">
                  <a16:creationId xmlns:a16="http://schemas.microsoft.com/office/drawing/2014/main" id="{AA3CD231-EDB4-4727-BB79-244F48D74370}"/>
                </a:ext>
              </a:extLst>
            </p:cNvPr>
            <p:cNvSpPr>
              <a:spLocks noChangeArrowheads="1"/>
            </p:cNvSpPr>
            <p:nvPr/>
          </p:nvSpPr>
          <p:spPr bwMode="auto">
            <a:xfrm>
              <a:off x="2925709" y="4728380"/>
              <a:ext cx="2103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600" dirty="0">
                  <a:solidFill>
                    <a:schemeClr val="bg1"/>
                  </a:solidFill>
                  <a:latin typeface="Calibri" panose="020F0502020204030204" pitchFamily="34" charset="0"/>
                  <a:cs typeface="Calibri" panose="020F0502020204030204" pitchFamily="34" charset="0"/>
                </a:rPr>
                <a:t>6</a:t>
              </a:r>
              <a:endParaRPr lang="en-US" altLang="en-US" sz="3600" dirty="0">
                <a:solidFill>
                  <a:schemeClr val="bg1"/>
                </a:solidFill>
                <a:latin typeface="Calibri" panose="020F0502020204030204" pitchFamily="34" charset="0"/>
                <a:cs typeface="Calibri" panose="020F0502020204030204" pitchFamily="34" charset="0"/>
              </a:endParaRPr>
            </a:p>
          </p:txBody>
        </p:sp>
        <p:sp>
          <p:nvSpPr>
            <p:cNvPr id="1237" name="Rectangle 341">
              <a:extLst>
                <a:ext uri="{FF2B5EF4-FFF2-40B4-BE49-F238E27FC236}">
                  <a16:creationId xmlns:a16="http://schemas.microsoft.com/office/drawing/2014/main" id="{882FB5C9-9786-407C-B841-4EF72298CBA9}"/>
                </a:ext>
              </a:extLst>
            </p:cNvPr>
            <p:cNvSpPr>
              <a:spLocks noChangeArrowheads="1"/>
            </p:cNvSpPr>
            <p:nvPr/>
          </p:nvSpPr>
          <p:spPr bwMode="auto">
            <a:xfrm>
              <a:off x="3173091" y="4728380"/>
              <a:ext cx="2103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600" dirty="0">
                  <a:solidFill>
                    <a:schemeClr val="bg1"/>
                  </a:solidFill>
                  <a:latin typeface="Calibri" panose="020F0502020204030204" pitchFamily="34" charset="0"/>
                  <a:cs typeface="Calibri" panose="020F0502020204030204" pitchFamily="34" charset="0"/>
                </a:rPr>
                <a:t>8</a:t>
              </a:r>
              <a:endParaRPr lang="en-US" altLang="en-US" sz="3600" dirty="0">
                <a:solidFill>
                  <a:schemeClr val="bg1"/>
                </a:solidFill>
                <a:latin typeface="Calibri" panose="020F0502020204030204" pitchFamily="34" charset="0"/>
                <a:cs typeface="Calibri" panose="020F0502020204030204" pitchFamily="34" charset="0"/>
              </a:endParaRPr>
            </a:p>
          </p:txBody>
        </p:sp>
        <p:sp>
          <p:nvSpPr>
            <p:cNvPr id="1238" name="Rectangle 343">
              <a:extLst>
                <a:ext uri="{FF2B5EF4-FFF2-40B4-BE49-F238E27FC236}">
                  <a16:creationId xmlns:a16="http://schemas.microsoft.com/office/drawing/2014/main" id="{1BFDF331-6284-4159-AB5F-63B4B8E86076}"/>
                </a:ext>
              </a:extLst>
            </p:cNvPr>
            <p:cNvSpPr>
              <a:spLocks noChangeArrowheads="1"/>
            </p:cNvSpPr>
            <p:nvPr/>
          </p:nvSpPr>
          <p:spPr bwMode="auto">
            <a:xfrm>
              <a:off x="3420473" y="4728380"/>
              <a:ext cx="2103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600" dirty="0">
                  <a:solidFill>
                    <a:schemeClr val="bg1"/>
                  </a:solidFill>
                  <a:latin typeface="Calibri" panose="020F0502020204030204" pitchFamily="34" charset="0"/>
                  <a:cs typeface="Calibri" panose="020F0502020204030204" pitchFamily="34" charset="0"/>
                </a:rPr>
                <a:t>10</a:t>
              </a:r>
              <a:endParaRPr lang="en-US" altLang="en-US" sz="3600" dirty="0">
                <a:solidFill>
                  <a:schemeClr val="bg1"/>
                </a:solidFill>
                <a:latin typeface="Calibri" panose="020F0502020204030204" pitchFamily="34" charset="0"/>
                <a:cs typeface="Calibri" panose="020F0502020204030204" pitchFamily="34" charset="0"/>
              </a:endParaRPr>
            </a:p>
          </p:txBody>
        </p:sp>
        <p:sp>
          <p:nvSpPr>
            <p:cNvPr id="1239" name="Rectangle 345">
              <a:extLst>
                <a:ext uri="{FF2B5EF4-FFF2-40B4-BE49-F238E27FC236}">
                  <a16:creationId xmlns:a16="http://schemas.microsoft.com/office/drawing/2014/main" id="{7AAEFA75-9481-405A-8EB1-3641EA30CC35}"/>
                </a:ext>
              </a:extLst>
            </p:cNvPr>
            <p:cNvSpPr>
              <a:spLocks noChangeArrowheads="1"/>
            </p:cNvSpPr>
            <p:nvPr/>
          </p:nvSpPr>
          <p:spPr bwMode="auto">
            <a:xfrm>
              <a:off x="3667855" y="4728380"/>
              <a:ext cx="2103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600" dirty="0">
                  <a:solidFill>
                    <a:schemeClr val="bg1"/>
                  </a:solidFill>
                  <a:latin typeface="Calibri" panose="020F0502020204030204" pitchFamily="34" charset="0"/>
                  <a:cs typeface="Calibri" panose="020F0502020204030204" pitchFamily="34" charset="0"/>
                </a:rPr>
                <a:t>12</a:t>
              </a:r>
              <a:endParaRPr lang="en-US" altLang="en-US" sz="3600" dirty="0">
                <a:solidFill>
                  <a:schemeClr val="bg1"/>
                </a:solidFill>
                <a:latin typeface="Calibri" panose="020F0502020204030204" pitchFamily="34" charset="0"/>
                <a:cs typeface="Calibri" panose="020F0502020204030204" pitchFamily="34" charset="0"/>
              </a:endParaRPr>
            </a:p>
          </p:txBody>
        </p:sp>
        <p:sp>
          <p:nvSpPr>
            <p:cNvPr id="1240" name="Rectangle 347">
              <a:extLst>
                <a:ext uri="{FF2B5EF4-FFF2-40B4-BE49-F238E27FC236}">
                  <a16:creationId xmlns:a16="http://schemas.microsoft.com/office/drawing/2014/main" id="{9C6C5BB2-B0DD-4A6C-8463-93E2B5F5E645}"/>
                </a:ext>
              </a:extLst>
            </p:cNvPr>
            <p:cNvSpPr>
              <a:spLocks noChangeArrowheads="1"/>
            </p:cNvSpPr>
            <p:nvPr/>
          </p:nvSpPr>
          <p:spPr bwMode="auto">
            <a:xfrm>
              <a:off x="3915237" y="4728380"/>
              <a:ext cx="2103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600" dirty="0">
                  <a:solidFill>
                    <a:schemeClr val="bg1"/>
                  </a:solidFill>
                  <a:latin typeface="Calibri" panose="020F0502020204030204" pitchFamily="34" charset="0"/>
                  <a:cs typeface="Calibri" panose="020F0502020204030204" pitchFamily="34" charset="0"/>
                </a:rPr>
                <a:t>14</a:t>
              </a:r>
              <a:endParaRPr lang="en-US" altLang="en-US" sz="3600" dirty="0">
                <a:solidFill>
                  <a:schemeClr val="bg1"/>
                </a:solidFill>
                <a:latin typeface="Calibri" panose="020F0502020204030204" pitchFamily="34" charset="0"/>
                <a:cs typeface="Calibri" panose="020F0502020204030204" pitchFamily="34" charset="0"/>
              </a:endParaRPr>
            </a:p>
          </p:txBody>
        </p:sp>
        <p:sp>
          <p:nvSpPr>
            <p:cNvPr id="1241" name="Rectangle 349">
              <a:extLst>
                <a:ext uri="{FF2B5EF4-FFF2-40B4-BE49-F238E27FC236}">
                  <a16:creationId xmlns:a16="http://schemas.microsoft.com/office/drawing/2014/main" id="{D14779FC-9F0B-4F34-960A-E86B1ED20FEB}"/>
                </a:ext>
              </a:extLst>
            </p:cNvPr>
            <p:cNvSpPr>
              <a:spLocks noChangeArrowheads="1"/>
            </p:cNvSpPr>
            <p:nvPr/>
          </p:nvSpPr>
          <p:spPr bwMode="auto">
            <a:xfrm>
              <a:off x="4162619" y="4728380"/>
              <a:ext cx="2103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600" dirty="0">
                  <a:solidFill>
                    <a:schemeClr val="bg1"/>
                  </a:solidFill>
                  <a:latin typeface="Calibri" panose="020F0502020204030204" pitchFamily="34" charset="0"/>
                  <a:cs typeface="Calibri" panose="020F0502020204030204" pitchFamily="34" charset="0"/>
                </a:rPr>
                <a:t>16</a:t>
              </a:r>
              <a:endParaRPr lang="en-US" altLang="en-US" sz="3600" dirty="0">
                <a:solidFill>
                  <a:schemeClr val="bg1"/>
                </a:solidFill>
                <a:latin typeface="Calibri" panose="020F0502020204030204" pitchFamily="34" charset="0"/>
                <a:cs typeface="Calibri" panose="020F0502020204030204" pitchFamily="34" charset="0"/>
              </a:endParaRPr>
            </a:p>
          </p:txBody>
        </p:sp>
        <p:sp>
          <p:nvSpPr>
            <p:cNvPr id="1242" name="Rectangle 351">
              <a:extLst>
                <a:ext uri="{FF2B5EF4-FFF2-40B4-BE49-F238E27FC236}">
                  <a16:creationId xmlns:a16="http://schemas.microsoft.com/office/drawing/2014/main" id="{59D2E9C6-FF26-4991-B0C0-6B16E6D0CA38}"/>
                </a:ext>
              </a:extLst>
            </p:cNvPr>
            <p:cNvSpPr>
              <a:spLocks noChangeArrowheads="1"/>
            </p:cNvSpPr>
            <p:nvPr/>
          </p:nvSpPr>
          <p:spPr bwMode="auto">
            <a:xfrm>
              <a:off x="4410001" y="4728380"/>
              <a:ext cx="2103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600" dirty="0">
                  <a:solidFill>
                    <a:schemeClr val="bg1"/>
                  </a:solidFill>
                  <a:latin typeface="Calibri" panose="020F0502020204030204" pitchFamily="34" charset="0"/>
                  <a:cs typeface="Calibri" panose="020F0502020204030204" pitchFamily="34" charset="0"/>
                </a:rPr>
                <a:t>18</a:t>
              </a:r>
              <a:endParaRPr lang="en-US" altLang="en-US" sz="3600" dirty="0">
                <a:solidFill>
                  <a:schemeClr val="bg1"/>
                </a:solidFill>
                <a:latin typeface="Calibri" panose="020F0502020204030204" pitchFamily="34" charset="0"/>
                <a:cs typeface="Calibri" panose="020F0502020204030204" pitchFamily="34" charset="0"/>
              </a:endParaRPr>
            </a:p>
          </p:txBody>
        </p:sp>
        <p:sp>
          <p:nvSpPr>
            <p:cNvPr id="1243" name="Rectangle 353">
              <a:extLst>
                <a:ext uri="{FF2B5EF4-FFF2-40B4-BE49-F238E27FC236}">
                  <a16:creationId xmlns:a16="http://schemas.microsoft.com/office/drawing/2014/main" id="{FD5327E3-BD78-4A61-9022-659BC612AC30}"/>
                </a:ext>
              </a:extLst>
            </p:cNvPr>
            <p:cNvSpPr>
              <a:spLocks noChangeArrowheads="1"/>
            </p:cNvSpPr>
            <p:nvPr/>
          </p:nvSpPr>
          <p:spPr bwMode="auto">
            <a:xfrm>
              <a:off x="4657383" y="4728380"/>
              <a:ext cx="2103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600" dirty="0">
                  <a:solidFill>
                    <a:schemeClr val="bg1"/>
                  </a:solidFill>
                  <a:latin typeface="Calibri" panose="020F0502020204030204" pitchFamily="34" charset="0"/>
                  <a:cs typeface="Calibri" panose="020F0502020204030204" pitchFamily="34" charset="0"/>
                </a:rPr>
                <a:t>20</a:t>
              </a:r>
              <a:endParaRPr lang="en-US" altLang="en-US" sz="3600" dirty="0">
                <a:solidFill>
                  <a:schemeClr val="bg1"/>
                </a:solidFill>
                <a:latin typeface="Calibri" panose="020F0502020204030204" pitchFamily="34" charset="0"/>
                <a:cs typeface="Calibri" panose="020F0502020204030204" pitchFamily="34" charset="0"/>
              </a:endParaRPr>
            </a:p>
          </p:txBody>
        </p:sp>
        <p:sp>
          <p:nvSpPr>
            <p:cNvPr id="1244" name="Rectangle 355">
              <a:extLst>
                <a:ext uri="{FF2B5EF4-FFF2-40B4-BE49-F238E27FC236}">
                  <a16:creationId xmlns:a16="http://schemas.microsoft.com/office/drawing/2014/main" id="{5BFDD69D-E814-4D4E-9022-BF23C5EE1683}"/>
                </a:ext>
              </a:extLst>
            </p:cNvPr>
            <p:cNvSpPr>
              <a:spLocks noChangeArrowheads="1"/>
            </p:cNvSpPr>
            <p:nvPr/>
          </p:nvSpPr>
          <p:spPr bwMode="auto">
            <a:xfrm>
              <a:off x="4904765" y="4728380"/>
              <a:ext cx="2103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600" dirty="0">
                  <a:solidFill>
                    <a:schemeClr val="bg1"/>
                  </a:solidFill>
                  <a:latin typeface="Calibri" panose="020F0502020204030204" pitchFamily="34" charset="0"/>
                  <a:cs typeface="Calibri" panose="020F0502020204030204" pitchFamily="34" charset="0"/>
                </a:rPr>
                <a:t>22</a:t>
              </a:r>
              <a:endParaRPr lang="en-US" altLang="en-US" sz="3600" dirty="0">
                <a:solidFill>
                  <a:schemeClr val="bg1"/>
                </a:solidFill>
                <a:latin typeface="Calibri" panose="020F0502020204030204" pitchFamily="34" charset="0"/>
                <a:cs typeface="Calibri" panose="020F0502020204030204" pitchFamily="34" charset="0"/>
              </a:endParaRPr>
            </a:p>
          </p:txBody>
        </p:sp>
        <p:sp>
          <p:nvSpPr>
            <p:cNvPr id="1245" name="Rectangle 357">
              <a:extLst>
                <a:ext uri="{FF2B5EF4-FFF2-40B4-BE49-F238E27FC236}">
                  <a16:creationId xmlns:a16="http://schemas.microsoft.com/office/drawing/2014/main" id="{25E25304-EDFF-4D45-AF04-24B48BACB602}"/>
                </a:ext>
              </a:extLst>
            </p:cNvPr>
            <p:cNvSpPr>
              <a:spLocks noChangeArrowheads="1"/>
            </p:cNvSpPr>
            <p:nvPr/>
          </p:nvSpPr>
          <p:spPr bwMode="auto">
            <a:xfrm>
              <a:off x="5152147" y="4728380"/>
              <a:ext cx="2103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600" dirty="0">
                  <a:solidFill>
                    <a:schemeClr val="bg1"/>
                  </a:solidFill>
                  <a:latin typeface="Calibri" panose="020F0502020204030204" pitchFamily="34" charset="0"/>
                  <a:cs typeface="Calibri" panose="020F0502020204030204" pitchFamily="34" charset="0"/>
                </a:rPr>
                <a:t>24</a:t>
              </a:r>
              <a:endParaRPr lang="en-US" altLang="en-US" sz="3600" dirty="0">
                <a:solidFill>
                  <a:schemeClr val="bg1"/>
                </a:solidFill>
                <a:latin typeface="Calibri" panose="020F0502020204030204" pitchFamily="34" charset="0"/>
                <a:cs typeface="Calibri" panose="020F0502020204030204" pitchFamily="34" charset="0"/>
              </a:endParaRPr>
            </a:p>
          </p:txBody>
        </p:sp>
        <p:sp>
          <p:nvSpPr>
            <p:cNvPr id="1246" name="Rectangle 359">
              <a:extLst>
                <a:ext uri="{FF2B5EF4-FFF2-40B4-BE49-F238E27FC236}">
                  <a16:creationId xmlns:a16="http://schemas.microsoft.com/office/drawing/2014/main" id="{15E8C4D6-AADD-4728-A9FB-89F5AA1BC3C3}"/>
                </a:ext>
              </a:extLst>
            </p:cNvPr>
            <p:cNvSpPr>
              <a:spLocks noChangeArrowheads="1"/>
            </p:cNvSpPr>
            <p:nvPr/>
          </p:nvSpPr>
          <p:spPr bwMode="auto">
            <a:xfrm>
              <a:off x="5399529" y="4728380"/>
              <a:ext cx="2103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600" dirty="0">
                  <a:solidFill>
                    <a:schemeClr val="bg1"/>
                  </a:solidFill>
                  <a:latin typeface="Calibri" panose="020F0502020204030204" pitchFamily="34" charset="0"/>
                  <a:cs typeface="Calibri" panose="020F0502020204030204" pitchFamily="34" charset="0"/>
                </a:rPr>
                <a:t>26</a:t>
              </a:r>
              <a:endParaRPr lang="en-US" altLang="en-US" sz="3600" dirty="0">
                <a:solidFill>
                  <a:schemeClr val="bg1"/>
                </a:solidFill>
                <a:latin typeface="Calibri" panose="020F0502020204030204" pitchFamily="34" charset="0"/>
                <a:cs typeface="Calibri" panose="020F0502020204030204" pitchFamily="34" charset="0"/>
              </a:endParaRPr>
            </a:p>
          </p:txBody>
        </p:sp>
        <p:sp>
          <p:nvSpPr>
            <p:cNvPr id="1247" name="Rectangle 361">
              <a:extLst>
                <a:ext uri="{FF2B5EF4-FFF2-40B4-BE49-F238E27FC236}">
                  <a16:creationId xmlns:a16="http://schemas.microsoft.com/office/drawing/2014/main" id="{3207BBA4-842E-4687-83E7-B82C6F25080F}"/>
                </a:ext>
              </a:extLst>
            </p:cNvPr>
            <p:cNvSpPr>
              <a:spLocks noChangeArrowheads="1"/>
            </p:cNvSpPr>
            <p:nvPr/>
          </p:nvSpPr>
          <p:spPr bwMode="auto">
            <a:xfrm>
              <a:off x="5646911" y="4728380"/>
              <a:ext cx="2103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600" dirty="0">
                  <a:solidFill>
                    <a:schemeClr val="bg1"/>
                  </a:solidFill>
                  <a:latin typeface="Calibri" panose="020F0502020204030204" pitchFamily="34" charset="0"/>
                  <a:cs typeface="Calibri" panose="020F0502020204030204" pitchFamily="34" charset="0"/>
                </a:rPr>
                <a:t>28</a:t>
              </a:r>
              <a:endParaRPr lang="en-US" altLang="en-US" sz="3600" dirty="0">
                <a:solidFill>
                  <a:schemeClr val="bg1"/>
                </a:solidFill>
                <a:latin typeface="Calibri" panose="020F0502020204030204" pitchFamily="34" charset="0"/>
                <a:cs typeface="Calibri" panose="020F0502020204030204" pitchFamily="34" charset="0"/>
              </a:endParaRPr>
            </a:p>
          </p:txBody>
        </p:sp>
        <p:sp>
          <p:nvSpPr>
            <p:cNvPr id="1248" name="Rectangle 363">
              <a:extLst>
                <a:ext uri="{FF2B5EF4-FFF2-40B4-BE49-F238E27FC236}">
                  <a16:creationId xmlns:a16="http://schemas.microsoft.com/office/drawing/2014/main" id="{6CE0E0DD-B05A-4780-A358-2E2061313376}"/>
                </a:ext>
              </a:extLst>
            </p:cNvPr>
            <p:cNvSpPr>
              <a:spLocks noChangeArrowheads="1"/>
            </p:cNvSpPr>
            <p:nvPr/>
          </p:nvSpPr>
          <p:spPr bwMode="auto">
            <a:xfrm>
              <a:off x="5894295" y="4728380"/>
              <a:ext cx="2103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600" dirty="0">
                  <a:solidFill>
                    <a:schemeClr val="bg1"/>
                  </a:solidFill>
                  <a:latin typeface="Calibri" panose="020F0502020204030204" pitchFamily="34" charset="0"/>
                  <a:cs typeface="Calibri" panose="020F0502020204030204" pitchFamily="34" charset="0"/>
                </a:rPr>
                <a:t>30</a:t>
              </a:r>
              <a:endParaRPr lang="en-US" altLang="en-US" sz="3600" dirty="0">
                <a:solidFill>
                  <a:schemeClr val="bg1"/>
                </a:solidFill>
                <a:latin typeface="Calibri" panose="020F0502020204030204" pitchFamily="34" charset="0"/>
                <a:cs typeface="Calibri" panose="020F0502020204030204" pitchFamily="34" charset="0"/>
              </a:endParaRPr>
            </a:p>
          </p:txBody>
        </p:sp>
        <p:grpSp>
          <p:nvGrpSpPr>
            <p:cNvPr id="1249" name="Group 1248">
              <a:extLst>
                <a:ext uri="{FF2B5EF4-FFF2-40B4-BE49-F238E27FC236}">
                  <a16:creationId xmlns:a16="http://schemas.microsoft.com/office/drawing/2014/main" id="{DD6898A6-97AA-42DE-A6D6-828A42AF0ED5}"/>
                </a:ext>
              </a:extLst>
            </p:cNvPr>
            <p:cNvGrpSpPr/>
            <p:nvPr/>
          </p:nvGrpSpPr>
          <p:grpSpPr>
            <a:xfrm>
              <a:off x="1818881" y="1614470"/>
              <a:ext cx="312586" cy="3114775"/>
              <a:chOff x="2097870" y="1418322"/>
              <a:chExt cx="585464" cy="4536200"/>
            </a:xfrm>
          </p:grpSpPr>
          <p:sp>
            <p:nvSpPr>
              <p:cNvPr id="1275" name="Rectangle 377">
                <a:extLst>
                  <a:ext uri="{FF2B5EF4-FFF2-40B4-BE49-F238E27FC236}">
                    <a16:creationId xmlns:a16="http://schemas.microsoft.com/office/drawing/2014/main" id="{CED645E7-D4D1-47C1-8158-70FDF745DA42}"/>
                  </a:ext>
                </a:extLst>
              </p:cNvPr>
              <p:cNvSpPr>
                <a:spLocks noChangeArrowheads="1"/>
              </p:cNvSpPr>
              <p:nvPr/>
            </p:nvSpPr>
            <p:spPr bwMode="auto">
              <a:xfrm>
                <a:off x="2293024" y="2260380"/>
                <a:ext cx="390310" cy="358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defTabSz="914377"/>
                <a:r>
                  <a:rPr lang="en-US" altLang="en-US" sz="1600" dirty="0">
                    <a:solidFill>
                      <a:schemeClr val="bg1"/>
                    </a:solidFill>
                    <a:latin typeface="Calibri" panose="020F0502020204030204" pitchFamily="34" charset="0"/>
                    <a:cs typeface="Calibri" panose="020F0502020204030204" pitchFamily="34" charset="0"/>
                  </a:rPr>
                  <a:t>80</a:t>
                </a:r>
                <a:endParaRPr lang="en-US" altLang="en-US" sz="3600" dirty="0">
                  <a:solidFill>
                    <a:schemeClr val="bg1"/>
                  </a:solidFill>
                  <a:latin typeface="Calibri" panose="020F0502020204030204" pitchFamily="34" charset="0"/>
                  <a:cs typeface="Calibri" panose="020F0502020204030204" pitchFamily="34" charset="0"/>
                </a:endParaRPr>
              </a:p>
            </p:txBody>
          </p:sp>
          <p:sp>
            <p:nvSpPr>
              <p:cNvPr id="1276" name="Rectangle 379">
                <a:extLst>
                  <a:ext uri="{FF2B5EF4-FFF2-40B4-BE49-F238E27FC236}">
                    <a16:creationId xmlns:a16="http://schemas.microsoft.com/office/drawing/2014/main" id="{5A0D9044-B2B6-45A4-8F27-B082312B51E3}"/>
                  </a:ext>
                </a:extLst>
              </p:cNvPr>
              <p:cNvSpPr>
                <a:spLocks noChangeArrowheads="1"/>
              </p:cNvSpPr>
              <p:nvPr/>
            </p:nvSpPr>
            <p:spPr bwMode="auto">
              <a:xfrm>
                <a:off x="2293024" y="3098580"/>
                <a:ext cx="390310" cy="358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defTabSz="914377"/>
                <a:r>
                  <a:rPr lang="en-US" altLang="en-US" sz="1600" dirty="0">
                    <a:solidFill>
                      <a:schemeClr val="bg1"/>
                    </a:solidFill>
                    <a:latin typeface="Calibri" panose="020F0502020204030204" pitchFamily="34" charset="0"/>
                    <a:cs typeface="Calibri" panose="020F0502020204030204" pitchFamily="34" charset="0"/>
                  </a:rPr>
                  <a:t>60</a:t>
                </a:r>
                <a:endParaRPr lang="en-US" altLang="en-US" sz="3600" dirty="0">
                  <a:solidFill>
                    <a:schemeClr val="bg1"/>
                  </a:solidFill>
                  <a:latin typeface="Calibri" panose="020F0502020204030204" pitchFamily="34" charset="0"/>
                  <a:cs typeface="Calibri" panose="020F0502020204030204" pitchFamily="34" charset="0"/>
                </a:endParaRPr>
              </a:p>
            </p:txBody>
          </p:sp>
          <p:sp>
            <p:nvSpPr>
              <p:cNvPr id="1277" name="Rectangle 381">
                <a:extLst>
                  <a:ext uri="{FF2B5EF4-FFF2-40B4-BE49-F238E27FC236}">
                    <a16:creationId xmlns:a16="http://schemas.microsoft.com/office/drawing/2014/main" id="{D1B0FB93-ADEC-4A87-B146-E1B2B640D13C}"/>
                  </a:ext>
                </a:extLst>
              </p:cNvPr>
              <p:cNvSpPr>
                <a:spLocks noChangeArrowheads="1"/>
              </p:cNvSpPr>
              <p:nvPr/>
            </p:nvSpPr>
            <p:spPr bwMode="auto">
              <a:xfrm>
                <a:off x="2293024" y="3939615"/>
                <a:ext cx="390310" cy="358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defTabSz="914377"/>
                <a:r>
                  <a:rPr lang="en-US" altLang="en-US" sz="1600" dirty="0">
                    <a:solidFill>
                      <a:schemeClr val="bg1"/>
                    </a:solidFill>
                    <a:latin typeface="Calibri" panose="020F0502020204030204" pitchFamily="34" charset="0"/>
                    <a:cs typeface="Calibri" panose="020F0502020204030204" pitchFamily="34" charset="0"/>
                  </a:rPr>
                  <a:t>40</a:t>
                </a:r>
                <a:endParaRPr lang="en-US" altLang="en-US" sz="3600" dirty="0">
                  <a:solidFill>
                    <a:schemeClr val="bg1"/>
                  </a:solidFill>
                  <a:latin typeface="Calibri" panose="020F0502020204030204" pitchFamily="34" charset="0"/>
                  <a:cs typeface="Calibri" panose="020F0502020204030204" pitchFamily="34" charset="0"/>
                </a:endParaRPr>
              </a:p>
            </p:txBody>
          </p:sp>
          <p:sp>
            <p:nvSpPr>
              <p:cNvPr id="1278" name="Rectangle 383">
                <a:extLst>
                  <a:ext uri="{FF2B5EF4-FFF2-40B4-BE49-F238E27FC236}">
                    <a16:creationId xmlns:a16="http://schemas.microsoft.com/office/drawing/2014/main" id="{68537BDF-A666-4378-91CA-9570F26BD05A}"/>
                  </a:ext>
                </a:extLst>
              </p:cNvPr>
              <p:cNvSpPr>
                <a:spLocks noChangeArrowheads="1"/>
              </p:cNvSpPr>
              <p:nvPr/>
            </p:nvSpPr>
            <p:spPr bwMode="auto">
              <a:xfrm>
                <a:off x="2293024" y="4771122"/>
                <a:ext cx="390310" cy="358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defTabSz="914377"/>
                <a:r>
                  <a:rPr lang="en-US" altLang="en-US" sz="1600" dirty="0">
                    <a:solidFill>
                      <a:schemeClr val="bg1"/>
                    </a:solidFill>
                    <a:latin typeface="Calibri" panose="020F0502020204030204" pitchFamily="34" charset="0"/>
                    <a:cs typeface="Calibri" panose="020F0502020204030204" pitchFamily="34" charset="0"/>
                  </a:rPr>
                  <a:t>20</a:t>
                </a:r>
                <a:endParaRPr lang="en-US" altLang="en-US" sz="3600" dirty="0">
                  <a:solidFill>
                    <a:schemeClr val="bg1"/>
                  </a:solidFill>
                  <a:latin typeface="Calibri" panose="020F0502020204030204" pitchFamily="34" charset="0"/>
                  <a:cs typeface="Calibri" panose="020F0502020204030204" pitchFamily="34" charset="0"/>
                </a:endParaRPr>
              </a:p>
            </p:txBody>
          </p:sp>
          <p:sp>
            <p:nvSpPr>
              <p:cNvPr id="1279" name="Rectangle 385">
                <a:extLst>
                  <a:ext uri="{FF2B5EF4-FFF2-40B4-BE49-F238E27FC236}">
                    <a16:creationId xmlns:a16="http://schemas.microsoft.com/office/drawing/2014/main" id="{11ED7A0E-E8CF-4DD7-AA4F-F75B668E6CF5}"/>
                  </a:ext>
                </a:extLst>
              </p:cNvPr>
              <p:cNvSpPr>
                <a:spLocks noChangeArrowheads="1"/>
              </p:cNvSpPr>
              <p:nvPr/>
            </p:nvSpPr>
            <p:spPr bwMode="auto">
              <a:xfrm>
                <a:off x="2488178" y="5595938"/>
                <a:ext cx="195156" cy="358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defTabSz="914377"/>
                <a:r>
                  <a:rPr lang="en-US" altLang="en-US" sz="1600" dirty="0">
                    <a:solidFill>
                      <a:schemeClr val="bg1"/>
                    </a:solidFill>
                    <a:latin typeface="Calibri" panose="020F0502020204030204" pitchFamily="34" charset="0"/>
                    <a:cs typeface="Calibri" panose="020F0502020204030204" pitchFamily="34" charset="0"/>
                  </a:rPr>
                  <a:t>0</a:t>
                </a:r>
                <a:endParaRPr lang="en-US" altLang="en-US" sz="3600" dirty="0">
                  <a:solidFill>
                    <a:schemeClr val="bg1"/>
                  </a:solidFill>
                  <a:latin typeface="Calibri" panose="020F0502020204030204" pitchFamily="34" charset="0"/>
                  <a:cs typeface="Calibri" panose="020F0502020204030204" pitchFamily="34" charset="0"/>
                </a:endParaRPr>
              </a:p>
            </p:txBody>
          </p:sp>
          <p:sp>
            <p:nvSpPr>
              <p:cNvPr id="1280" name="Rectangle 387">
                <a:extLst>
                  <a:ext uri="{FF2B5EF4-FFF2-40B4-BE49-F238E27FC236}">
                    <a16:creationId xmlns:a16="http://schemas.microsoft.com/office/drawing/2014/main" id="{11DAE221-A498-4DF6-AE69-5B4526A75142}"/>
                  </a:ext>
                </a:extLst>
              </p:cNvPr>
              <p:cNvSpPr>
                <a:spLocks noChangeArrowheads="1"/>
              </p:cNvSpPr>
              <p:nvPr/>
            </p:nvSpPr>
            <p:spPr bwMode="auto">
              <a:xfrm>
                <a:off x="2097870" y="1418322"/>
                <a:ext cx="585464" cy="358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defTabSz="914377"/>
                <a:r>
                  <a:rPr lang="en-US" altLang="en-US" sz="1600" dirty="0">
                    <a:solidFill>
                      <a:schemeClr val="bg1"/>
                    </a:solidFill>
                    <a:latin typeface="Calibri" panose="020F0502020204030204" pitchFamily="34" charset="0"/>
                    <a:cs typeface="Calibri" panose="020F0502020204030204" pitchFamily="34" charset="0"/>
                  </a:rPr>
                  <a:t>100</a:t>
                </a:r>
                <a:endParaRPr lang="en-US" altLang="en-US" sz="3600" dirty="0">
                  <a:solidFill>
                    <a:schemeClr val="bg1"/>
                  </a:solidFill>
                  <a:latin typeface="Calibri" panose="020F0502020204030204" pitchFamily="34" charset="0"/>
                  <a:cs typeface="Calibri" panose="020F0502020204030204" pitchFamily="34" charset="0"/>
                </a:endParaRPr>
              </a:p>
            </p:txBody>
          </p:sp>
        </p:grpSp>
        <p:grpSp>
          <p:nvGrpSpPr>
            <p:cNvPr id="1250" name="Group 1249">
              <a:extLst>
                <a:ext uri="{FF2B5EF4-FFF2-40B4-BE49-F238E27FC236}">
                  <a16:creationId xmlns:a16="http://schemas.microsoft.com/office/drawing/2014/main" id="{3544DCF5-6B21-4546-992B-715DD8B8A51B}"/>
                </a:ext>
              </a:extLst>
            </p:cNvPr>
            <p:cNvGrpSpPr/>
            <p:nvPr/>
          </p:nvGrpSpPr>
          <p:grpSpPr>
            <a:xfrm>
              <a:off x="2233220" y="4611594"/>
              <a:ext cx="3764979" cy="102465"/>
              <a:chOff x="2233220" y="4674818"/>
              <a:chExt cx="3764979" cy="39241"/>
            </a:xfrm>
          </p:grpSpPr>
          <p:sp>
            <p:nvSpPr>
              <p:cNvPr id="1259" name="Line 332">
                <a:extLst>
                  <a:ext uri="{FF2B5EF4-FFF2-40B4-BE49-F238E27FC236}">
                    <a16:creationId xmlns:a16="http://schemas.microsoft.com/office/drawing/2014/main" id="{47282FC4-7C8A-494A-A71B-ADF8124DA040}"/>
                  </a:ext>
                </a:extLst>
              </p:cNvPr>
              <p:cNvSpPr>
                <a:spLocks noChangeShapeType="1"/>
              </p:cNvSpPr>
              <p:nvPr/>
            </p:nvSpPr>
            <p:spPr bwMode="auto">
              <a:xfrm>
                <a:off x="2233220" y="4674818"/>
                <a:ext cx="0" cy="3924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260" name="Line 334">
                <a:extLst>
                  <a:ext uri="{FF2B5EF4-FFF2-40B4-BE49-F238E27FC236}">
                    <a16:creationId xmlns:a16="http://schemas.microsoft.com/office/drawing/2014/main" id="{BB0B0A36-E1BA-4A4A-83BB-D1A2E1B17C09}"/>
                  </a:ext>
                </a:extLst>
              </p:cNvPr>
              <p:cNvSpPr>
                <a:spLocks noChangeShapeType="1"/>
              </p:cNvSpPr>
              <p:nvPr/>
            </p:nvSpPr>
            <p:spPr bwMode="auto">
              <a:xfrm>
                <a:off x="2484105" y="4674818"/>
                <a:ext cx="0" cy="3924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261" name="Line 336">
                <a:extLst>
                  <a:ext uri="{FF2B5EF4-FFF2-40B4-BE49-F238E27FC236}">
                    <a16:creationId xmlns:a16="http://schemas.microsoft.com/office/drawing/2014/main" id="{F6C21313-9E34-4C77-9C6E-DC357ED94C85}"/>
                  </a:ext>
                </a:extLst>
              </p:cNvPr>
              <p:cNvSpPr>
                <a:spLocks noChangeShapeType="1"/>
              </p:cNvSpPr>
              <p:nvPr/>
            </p:nvSpPr>
            <p:spPr bwMode="auto">
              <a:xfrm>
                <a:off x="2734991" y="4674818"/>
                <a:ext cx="0" cy="3924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262" name="Line 338">
                <a:extLst>
                  <a:ext uri="{FF2B5EF4-FFF2-40B4-BE49-F238E27FC236}">
                    <a16:creationId xmlns:a16="http://schemas.microsoft.com/office/drawing/2014/main" id="{4A697FB3-35EF-4B64-A8D3-3EE0FF05A33D}"/>
                  </a:ext>
                </a:extLst>
              </p:cNvPr>
              <p:cNvSpPr>
                <a:spLocks noChangeShapeType="1"/>
              </p:cNvSpPr>
              <p:nvPr/>
            </p:nvSpPr>
            <p:spPr bwMode="auto">
              <a:xfrm>
                <a:off x="2985876" y="4674818"/>
                <a:ext cx="0" cy="3924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263" name="Line 340">
                <a:extLst>
                  <a:ext uri="{FF2B5EF4-FFF2-40B4-BE49-F238E27FC236}">
                    <a16:creationId xmlns:a16="http://schemas.microsoft.com/office/drawing/2014/main" id="{D56D1F75-EB19-4304-818A-264F27E28BB6}"/>
                  </a:ext>
                </a:extLst>
              </p:cNvPr>
              <p:cNvSpPr>
                <a:spLocks noChangeShapeType="1"/>
              </p:cNvSpPr>
              <p:nvPr/>
            </p:nvSpPr>
            <p:spPr bwMode="auto">
              <a:xfrm>
                <a:off x="3236763" y="4674818"/>
                <a:ext cx="0" cy="3924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264" name="Line 342">
                <a:extLst>
                  <a:ext uri="{FF2B5EF4-FFF2-40B4-BE49-F238E27FC236}">
                    <a16:creationId xmlns:a16="http://schemas.microsoft.com/office/drawing/2014/main" id="{DED7818E-3056-4342-9479-AE24BD0989A3}"/>
                  </a:ext>
                </a:extLst>
              </p:cNvPr>
              <p:cNvSpPr>
                <a:spLocks noChangeShapeType="1"/>
              </p:cNvSpPr>
              <p:nvPr/>
            </p:nvSpPr>
            <p:spPr bwMode="auto">
              <a:xfrm>
                <a:off x="3487647" y="4674818"/>
                <a:ext cx="0" cy="3924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265" name="Line 344">
                <a:extLst>
                  <a:ext uri="{FF2B5EF4-FFF2-40B4-BE49-F238E27FC236}">
                    <a16:creationId xmlns:a16="http://schemas.microsoft.com/office/drawing/2014/main" id="{BEF90AAB-8B01-404B-AF2E-531069B1D2D7}"/>
                  </a:ext>
                </a:extLst>
              </p:cNvPr>
              <p:cNvSpPr>
                <a:spLocks noChangeShapeType="1"/>
              </p:cNvSpPr>
              <p:nvPr/>
            </p:nvSpPr>
            <p:spPr bwMode="auto">
              <a:xfrm>
                <a:off x="3738533" y="4674818"/>
                <a:ext cx="0" cy="3924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266" name="Line 346">
                <a:extLst>
                  <a:ext uri="{FF2B5EF4-FFF2-40B4-BE49-F238E27FC236}">
                    <a16:creationId xmlns:a16="http://schemas.microsoft.com/office/drawing/2014/main" id="{01184E77-614D-4180-9E2B-203EC89CB2A9}"/>
                  </a:ext>
                </a:extLst>
              </p:cNvPr>
              <p:cNvSpPr>
                <a:spLocks noChangeShapeType="1"/>
              </p:cNvSpPr>
              <p:nvPr/>
            </p:nvSpPr>
            <p:spPr bwMode="auto">
              <a:xfrm>
                <a:off x="3991113" y="4674818"/>
                <a:ext cx="0" cy="3924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267" name="Line 348">
                <a:extLst>
                  <a:ext uri="{FF2B5EF4-FFF2-40B4-BE49-F238E27FC236}">
                    <a16:creationId xmlns:a16="http://schemas.microsoft.com/office/drawing/2014/main" id="{69ACA13E-90F5-478E-92BB-154EF78CCE57}"/>
                  </a:ext>
                </a:extLst>
              </p:cNvPr>
              <p:cNvSpPr>
                <a:spLocks noChangeShapeType="1"/>
              </p:cNvSpPr>
              <p:nvPr/>
            </p:nvSpPr>
            <p:spPr bwMode="auto">
              <a:xfrm>
                <a:off x="4242000" y="4674818"/>
                <a:ext cx="0" cy="3924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268" name="Line 350">
                <a:extLst>
                  <a:ext uri="{FF2B5EF4-FFF2-40B4-BE49-F238E27FC236}">
                    <a16:creationId xmlns:a16="http://schemas.microsoft.com/office/drawing/2014/main" id="{333194A2-0D7E-4CB9-B2CA-59B15FA48A20}"/>
                  </a:ext>
                </a:extLst>
              </p:cNvPr>
              <p:cNvSpPr>
                <a:spLocks noChangeShapeType="1"/>
              </p:cNvSpPr>
              <p:nvPr/>
            </p:nvSpPr>
            <p:spPr bwMode="auto">
              <a:xfrm>
                <a:off x="4492885" y="4674818"/>
                <a:ext cx="0" cy="3924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269" name="Line 352">
                <a:extLst>
                  <a:ext uri="{FF2B5EF4-FFF2-40B4-BE49-F238E27FC236}">
                    <a16:creationId xmlns:a16="http://schemas.microsoft.com/office/drawing/2014/main" id="{078388A5-28D2-46E6-B68C-876FF83713FA}"/>
                  </a:ext>
                </a:extLst>
              </p:cNvPr>
              <p:cNvSpPr>
                <a:spLocks noChangeShapeType="1"/>
              </p:cNvSpPr>
              <p:nvPr/>
            </p:nvSpPr>
            <p:spPr bwMode="auto">
              <a:xfrm>
                <a:off x="4743771" y="4674818"/>
                <a:ext cx="0" cy="3924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270" name="Line 354">
                <a:extLst>
                  <a:ext uri="{FF2B5EF4-FFF2-40B4-BE49-F238E27FC236}">
                    <a16:creationId xmlns:a16="http://schemas.microsoft.com/office/drawing/2014/main" id="{5A57E429-EA81-45C0-8056-7CD693E86D9A}"/>
                  </a:ext>
                </a:extLst>
              </p:cNvPr>
              <p:cNvSpPr>
                <a:spLocks noChangeShapeType="1"/>
              </p:cNvSpPr>
              <p:nvPr/>
            </p:nvSpPr>
            <p:spPr bwMode="auto">
              <a:xfrm>
                <a:off x="4994655" y="4674818"/>
                <a:ext cx="0" cy="3924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271" name="Line 356">
                <a:extLst>
                  <a:ext uri="{FF2B5EF4-FFF2-40B4-BE49-F238E27FC236}">
                    <a16:creationId xmlns:a16="http://schemas.microsoft.com/office/drawing/2014/main" id="{F05AE3F0-BEE0-4266-9C91-B568991BBD4D}"/>
                  </a:ext>
                </a:extLst>
              </p:cNvPr>
              <p:cNvSpPr>
                <a:spLocks noChangeShapeType="1"/>
              </p:cNvSpPr>
              <p:nvPr/>
            </p:nvSpPr>
            <p:spPr bwMode="auto">
              <a:xfrm>
                <a:off x="5245541" y="4674818"/>
                <a:ext cx="0" cy="3924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272" name="Line 358">
                <a:extLst>
                  <a:ext uri="{FF2B5EF4-FFF2-40B4-BE49-F238E27FC236}">
                    <a16:creationId xmlns:a16="http://schemas.microsoft.com/office/drawing/2014/main" id="{891FE8F5-D437-444E-B980-FDB2469E7B9B}"/>
                  </a:ext>
                </a:extLst>
              </p:cNvPr>
              <p:cNvSpPr>
                <a:spLocks noChangeShapeType="1"/>
              </p:cNvSpPr>
              <p:nvPr/>
            </p:nvSpPr>
            <p:spPr bwMode="auto">
              <a:xfrm>
                <a:off x="5496427" y="4674818"/>
                <a:ext cx="0" cy="3924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273" name="Line 360">
                <a:extLst>
                  <a:ext uri="{FF2B5EF4-FFF2-40B4-BE49-F238E27FC236}">
                    <a16:creationId xmlns:a16="http://schemas.microsoft.com/office/drawing/2014/main" id="{23063A54-7C71-4FC8-B15B-80DA31FB3CBC}"/>
                  </a:ext>
                </a:extLst>
              </p:cNvPr>
              <p:cNvSpPr>
                <a:spLocks noChangeShapeType="1"/>
              </p:cNvSpPr>
              <p:nvPr/>
            </p:nvSpPr>
            <p:spPr bwMode="auto">
              <a:xfrm>
                <a:off x="5747312" y="4674818"/>
                <a:ext cx="0" cy="3924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274" name="Line 362">
                <a:extLst>
                  <a:ext uri="{FF2B5EF4-FFF2-40B4-BE49-F238E27FC236}">
                    <a16:creationId xmlns:a16="http://schemas.microsoft.com/office/drawing/2014/main" id="{AAF5AC59-E0CB-4436-84A0-FBCC94CDDFC6}"/>
                  </a:ext>
                </a:extLst>
              </p:cNvPr>
              <p:cNvSpPr>
                <a:spLocks noChangeShapeType="1"/>
              </p:cNvSpPr>
              <p:nvPr/>
            </p:nvSpPr>
            <p:spPr bwMode="auto">
              <a:xfrm>
                <a:off x="5998199" y="4674818"/>
                <a:ext cx="0" cy="3924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grpSp>
        <p:grpSp>
          <p:nvGrpSpPr>
            <p:cNvPr id="1251" name="Group 1250">
              <a:extLst>
                <a:ext uri="{FF2B5EF4-FFF2-40B4-BE49-F238E27FC236}">
                  <a16:creationId xmlns:a16="http://schemas.microsoft.com/office/drawing/2014/main" id="{EF6E910B-EBAD-42A3-B17E-877412AA602E}"/>
                </a:ext>
              </a:extLst>
            </p:cNvPr>
            <p:cNvGrpSpPr/>
            <p:nvPr/>
          </p:nvGrpSpPr>
          <p:grpSpPr>
            <a:xfrm>
              <a:off x="2156402" y="1736499"/>
              <a:ext cx="65237" cy="2884284"/>
              <a:chOff x="2119643" y="1727309"/>
              <a:chExt cx="32208" cy="2884284"/>
            </a:xfrm>
          </p:grpSpPr>
          <p:sp>
            <p:nvSpPr>
              <p:cNvPr id="1253" name="Line 366">
                <a:extLst>
                  <a:ext uri="{FF2B5EF4-FFF2-40B4-BE49-F238E27FC236}">
                    <a16:creationId xmlns:a16="http://schemas.microsoft.com/office/drawing/2014/main" id="{8304A359-7093-4396-8921-6BB1C1893A51}"/>
                  </a:ext>
                </a:extLst>
              </p:cNvPr>
              <p:cNvSpPr>
                <a:spLocks noChangeShapeType="1"/>
              </p:cNvSpPr>
              <p:nvPr/>
            </p:nvSpPr>
            <p:spPr bwMode="auto">
              <a:xfrm flipH="1">
                <a:off x="2119643" y="4611593"/>
                <a:ext cx="32208"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254" name="Line 368">
                <a:extLst>
                  <a:ext uri="{FF2B5EF4-FFF2-40B4-BE49-F238E27FC236}">
                    <a16:creationId xmlns:a16="http://schemas.microsoft.com/office/drawing/2014/main" id="{863CCB57-619F-43A4-83F9-01A9BCB81933}"/>
                  </a:ext>
                </a:extLst>
              </p:cNvPr>
              <p:cNvSpPr>
                <a:spLocks noChangeShapeType="1"/>
              </p:cNvSpPr>
              <p:nvPr/>
            </p:nvSpPr>
            <p:spPr bwMode="auto">
              <a:xfrm flipH="1">
                <a:off x="2119643" y="4033864"/>
                <a:ext cx="32208"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255" name="Line 370">
                <a:extLst>
                  <a:ext uri="{FF2B5EF4-FFF2-40B4-BE49-F238E27FC236}">
                    <a16:creationId xmlns:a16="http://schemas.microsoft.com/office/drawing/2014/main" id="{8D8C1CAA-1D01-43C9-B17A-11249519585E}"/>
                  </a:ext>
                </a:extLst>
              </p:cNvPr>
              <p:cNvSpPr>
                <a:spLocks noChangeShapeType="1"/>
              </p:cNvSpPr>
              <p:nvPr/>
            </p:nvSpPr>
            <p:spPr bwMode="auto">
              <a:xfrm flipH="1">
                <a:off x="2119643" y="3458316"/>
                <a:ext cx="32208"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256" name="Line 372">
                <a:extLst>
                  <a:ext uri="{FF2B5EF4-FFF2-40B4-BE49-F238E27FC236}">
                    <a16:creationId xmlns:a16="http://schemas.microsoft.com/office/drawing/2014/main" id="{139E7F2C-F604-460D-9067-4FBBC615A8E1}"/>
                  </a:ext>
                </a:extLst>
              </p:cNvPr>
              <p:cNvSpPr>
                <a:spLocks noChangeShapeType="1"/>
              </p:cNvSpPr>
              <p:nvPr/>
            </p:nvSpPr>
            <p:spPr bwMode="auto">
              <a:xfrm flipH="1">
                <a:off x="2119643" y="2880587"/>
                <a:ext cx="32208"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257" name="Line 374">
                <a:extLst>
                  <a:ext uri="{FF2B5EF4-FFF2-40B4-BE49-F238E27FC236}">
                    <a16:creationId xmlns:a16="http://schemas.microsoft.com/office/drawing/2014/main" id="{58085824-83E6-4AD3-A600-C78E29D5CE5E}"/>
                  </a:ext>
                </a:extLst>
              </p:cNvPr>
              <p:cNvSpPr>
                <a:spLocks noChangeShapeType="1"/>
              </p:cNvSpPr>
              <p:nvPr/>
            </p:nvSpPr>
            <p:spPr bwMode="auto">
              <a:xfrm flipH="1">
                <a:off x="2119643" y="2302859"/>
                <a:ext cx="32208"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258" name="Line 386">
                <a:extLst>
                  <a:ext uri="{FF2B5EF4-FFF2-40B4-BE49-F238E27FC236}">
                    <a16:creationId xmlns:a16="http://schemas.microsoft.com/office/drawing/2014/main" id="{984BC18A-A6C0-4116-8D1C-1001D1E61819}"/>
                  </a:ext>
                </a:extLst>
              </p:cNvPr>
              <p:cNvSpPr>
                <a:spLocks noChangeShapeType="1"/>
              </p:cNvSpPr>
              <p:nvPr/>
            </p:nvSpPr>
            <p:spPr bwMode="auto">
              <a:xfrm flipH="1">
                <a:off x="2119643" y="1727309"/>
                <a:ext cx="32208"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grpSp>
        <p:sp>
          <p:nvSpPr>
            <p:cNvPr id="1252" name="Freeform: Shape 1251">
              <a:extLst>
                <a:ext uri="{FF2B5EF4-FFF2-40B4-BE49-F238E27FC236}">
                  <a16:creationId xmlns:a16="http://schemas.microsoft.com/office/drawing/2014/main" id="{74FF7DCB-F714-4523-AE8D-B543846BF459}"/>
                </a:ext>
              </a:extLst>
            </p:cNvPr>
            <p:cNvSpPr/>
            <p:nvPr/>
          </p:nvSpPr>
          <p:spPr bwMode="auto">
            <a:xfrm>
              <a:off x="2233220" y="1665700"/>
              <a:ext cx="3839928" cy="2954687"/>
            </a:xfrm>
            <a:custGeom>
              <a:avLst/>
              <a:gdLst>
                <a:gd name="connsiteX0" fmla="*/ 0 w 2657919"/>
                <a:gd name="connsiteY0" fmla="*/ 0 h 2567900"/>
                <a:gd name="connsiteX1" fmla="*/ 0 w 2657919"/>
                <a:gd name="connsiteY1" fmla="*/ 2567900 h 2567900"/>
                <a:gd name="connsiteX2" fmla="*/ 2657919 w 2657919"/>
                <a:gd name="connsiteY2" fmla="*/ 2567900 h 2567900"/>
              </a:gdLst>
              <a:ahLst/>
              <a:cxnLst>
                <a:cxn ang="0">
                  <a:pos x="connsiteX0" y="connsiteY0"/>
                </a:cxn>
                <a:cxn ang="0">
                  <a:pos x="connsiteX1" y="connsiteY1"/>
                </a:cxn>
                <a:cxn ang="0">
                  <a:pos x="connsiteX2" y="connsiteY2"/>
                </a:cxn>
              </a:cxnLst>
              <a:rect l="l" t="t" r="r" b="b"/>
              <a:pathLst>
                <a:path w="2657919" h="2567900">
                  <a:moveTo>
                    <a:pt x="0" y="0"/>
                  </a:moveTo>
                  <a:lnTo>
                    <a:pt x="0" y="2567900"/>
                  </a:lnTo>
                  <a:lnTo>
                    <a:pt x="2657919" y="2567900"/>
                  </a:lnTo>
                </a:path>
              </a:pathLst>
            </a:custGeom>
            <a:noFill/>
            <a:ln w="28575">
              <a:solidFill>
                <a:schemeClr val="bg1"/>
              </a:solidFill>
              <a:miter lim="800000"/>
              <a:headEnd/>
              <a:tailEnd/>
            </a:ln>
          </p:spPr>
          <p:txBody>
            <a:bodyPr rtlCol="0" anchor="ctr"/>
            <a:lstStyle/>
            <a:p>
              <a:pPr algn="ctr"/>
              <a:endParaRPr lang="en-US" dirty="0"/>
            </a:p>
          </p:txBody>
        </p:sp>
      </p:grpSp>
      <p:sp>
        <p:nvSpPr>
          <p:cNvPr id="599" name="Content Placeholder 593"/>
          <p:cNvSpPr txBox="1">
            <a:spLocks/>
          </p:cNvSpPr>
          <p:nvPr/>
        </p:nvSpPr>
        <p:spPr>
          <a:xfrm>
            <a:off x="1923076" y="5724884"/>
            <a:ext cx="8790821" cy="609600"/>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vert="horz" lIns="121920" tIns="60960" rIns="121920" bIns="60960" rtlCol="0" anchor="ctr">
            <a:noAutofit/>
          </a:bodyPr>
          <a:lstStyle>
            <a:lvl1pPr marL="233363" indent="-233363" algn="l" defTabSz="914400" rtl="0" eaLnBrk="1" latinLnBrk="0" hangingPunct="1">
              <a:lnSpc>
                <a:spcPct val="100000"/>
              </a:lnSpc>
              <a:spcBef>
                <a:spcPts val="0"/>
              </a:spcBef>
              <a:spcAft>
                <a:spcPts val="600"/>
              </a:spcAft>
              <a:buClrTx/>
              <a:buFont typeface="Arial" panose="020B0604020202020204" pitchFamily="34" charset="0"/>
              <a:buChar char="•"/>
              <a:defRPr sz="2200" kern="1200" baseline="0">
                <a:solidFill>
                  <a:schemeClr val="tx1"/>
                </a:solidFill>
                <a:latin typeface="Arial" panose="020B0604020202020204" pitchFamily="34" charset="0"/>
                <a:ea typeface="+mn-ea"/>
                <a:cs typeface="Arial" panose="020B0604020202020204" pitchFamily="34" charset="0"/>
              </a:defRPr>
            </a:lvl1pPr>
            <a:lvl2pPr marL="690563" indent="-233363" algn="l" defTabSz="914400" rtl="0" eaLnBrk="1" latinLnBrk="0" hangingPunct="1">
              <a:lnSpc>
                <a:spcPct val="100000"/>
              </a:lnSpc>
              <a:spcBef>
                <a:spcPts val="0"/>
              </a:spcBef>
              <a:spcAft>
                <a:spcPts val="600"/>
              </a:spcAft>
              <a:buClrTx/>
              <a:buFont typeface="Arial" panose="020B0604020202020204" pitchFamily="34" charset="0"/>
              <a:buChar char="–"/>
              <a:defRPr sz="2200" kern="1200">
                <a:solidFill>
                  <a:schemeClr val="tx1"/>
                </a:solidFill>
                <a:latin typeface="Arial" panose="020B0604020202020204" pitchFamily="34" charset="0"/>
                <a:ea typeface="+mn-ea"/>
                <a:cs typeface="Arial" panose="020B0604020202020204" pitchFamily="34" charset="0"/>
              </a:defRPr>
            </a:lvl2pPr>
            <a:lvl3pPr marL="1147763" marR="0" indent="-233363" algn="l" defTabSz="914400" rtl="0" eaLnBrk="1" fontAlgn="auto" latinLnBrk="0" hangingPunct="1">
              <a:lnSpc>
                <a:spcPct val="100000"/>
              </a:lnSpc>
              <a:spcBef>
                <a:spcPts val="0"/>
              </a:spcBef>
              <a:spcAft>
                <a:spcPts val="600"/>
              </a:spcAft>
              <a:buClrTx/>
              <a:buSzPct val="70000"/>
              <a:buFont typeface="Wingdings" panose="05000000000000000000" pitchFamily="2" charset="2"/>
              <a:buChar char="Ø"/>
              <a:tabLst/>
              <a:defRPr sz="22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ts val="0"/>
              </a:spcBef>
              <a:spcAft>
                <a:spcPts val="600"/>
              </a:spcAft>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ts val="0"/>
              </a:spcBef>
              <a:spcAft>
                <a:spcPts val="600"/>
              </a:spcAft>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2400" dirty="0">
                <a:solidFill>
                  <a:schemeClr val="bg1"/>
                </a:solidFill>
                <a:latin typeface="Calibri" panose="020F0502020204030204" pitchFamily="34" charset="0"/>
                <a:cs typeface="Calibri" panose="020F0502020204030204" pitchFamily="34" charset="0"/>
              </a:rPr>
              <a:t>Niraparib efficacy was similar in mutated </a:t>
            </a:r>
            <a:r>
              <a:rPr lang="en-US" sz="2400" i="1" dirty="0">
                <a:solidFill>
                  <a:schemeClr val="bg1"/>
                </a:solidFill>
                <a:latin typeface="Calibri" panose="020F0502020204030204" pitchFamily="34" charset="0"/>
                <a:cs typeface="Calibri" panose="020F0502020204030204" pitchFamily="34" charset="0"/>
              </a:rPr>
              <a:t>BRCA1</a:t>
            </a:r>
            <a:r>
              <a:rPr lang="en-US" sz="2400" dirty="0">
                <a:solidFill>
                  <a:schemeClr val="bg1"/>
                </a:solidFill>
                <a:latin typeface="Calibri" panose="020F0502020204030204" pitchFamily="34" charset="0"/>
                <a:cs typeface="Calibri" panose="020F0502020204030204" pitchFamily="34" charset="0"/>
              </a:rPr>
              <a:t> and mutated </a:t>
            </a:r>
            <a:r>
              <a:rPr lang="en-US" sz="2400" i="1" dirty="0">
                <a:solidFill>
                  <a:schemeClr val="bg1"/>
                </a:solidFill>
                <a:latin typeface="Calibri" panose="020F0502020204030204" pitchFamily="34" charset="0"/>
                <a:cs typeface="Calibri" panose="020F0502020204030204" pitchFamily="34" charset="0"/>
              </a:rPr>
              <a:t>BRCA2</a:t>
            </a:r>
            <a:endParaRPr lang="en-US" sz="2400" dirty="0">
              <a:solidFill>
                <a:schemeClr val="bg1"/>
              </a:solidFill>
              <a:latin typeface="Calibri" panose="020F0502020204030204" pitchFamily="34" charset="0"/>
              <a:cs typeface="Calibri" panose="020F0502020204030204" pitchFamily="34" charset="0"/>
            </a:endParaRPr>
          </a:p>
        </p:txBody>
      </p:sp>
      <p:sp>
        <p:nvSpPr>
          <p:cNvPr id="585" name="Title 2">
            <a:extLst>
              <a:ext uri="{FF2B5EF4-FFF2-40B4-BE49-F238E27FC236}">
                <a16:creationId xmlns:a16="http://schemas.microsoft.com/office/drawing/2014/main" id="{B0E53106-0BB2-4274-B9B8-3D8F2CD897AD}"/>
              </a:ext>
            </a:extLst>
          </p:cNvPr>
          <p:cNvSpPr txBox="1">
            <a:spLocks/>
          </p:cNvSpPr>
          <p:nvPr/>
        </p:nvSpPr>
        <p:spPr bwMode="auto">
          <a:xfrm>
            <a:off x="609761" y="238129"/>
            <a:ext cx="11141055"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189" algn="l" rtl="0" eaLnBrk="1" fontAlgn="base" hangingPunct="1">
              <a:spcBef>
                <a:spcPct val="0"/>
              </a:spcBef>
              <a:spcAft>
                <a:spcPct val="0"/>
              </a:spcAft>
              <a:defRPr sz="3500" b="1">
                <a:solidFill>
                  <a:schemeClr val="tx2"/>
                </a:solidFill>
                <a:latin typeface="Arial" charset="0"/>
              </a:defRPr>
            </a:lvl6pPr>
            <a:lvl7pPr marL="914377" algn="l" rtl="0" eaLnBrk="1" fontAlgn="base" hangingPunct="1">
              <a:spcBef>
                <a:spcPct val="0"/>
              </a:spcBef>
              <a:spcAft>
                <a:spcPct val="0"/>
              </a:spcAft>
              <a:defRPr sz="3500" b="1">
                <a:solidFill>
                  <a:schemeClr val="tx2"/>
                </a:solidFill>
                <a:latin typeface="Arial" charset="0"/>
              </a:defRPr>
            </a:lvl7pPr>
            <a:lvl8pPr marL="1371566" algn="l" rtl="0" eaLnBrk="1" fontAlgn="base" hangingPunct="1">
              <a:spcBef>
                <a:spcPct val="0"/>
              </a:spcBef>
              <a:spcAft>
                <a:spcPct val="0"/>
              </a:spcAft>
              <a:defRPr sz="3500" b="1">
                <a:solidFill>
                  <a:schemeClr val="tx2"/>
                </a:solidFill>
                <a:latin typeface="Arial" charset="0"/>
              </a:defRPr>
            </a:lvl8pPr>
            <a:lvl9pPr marL="1828754" algn="l" rtl="0" eaLnBrk="1" fontAlgn="base" hangingPunct="1">
              <a:spcBef>
                <a:spcPct val="0"/>
              </a:spcBef>
              <a:spcAft>
                <a:spcPct val="0"/>
              </a:spcAft>
              <a:defRPr sz="3500" b="1">
                <a:solidFill>
                  <a:schemeClr val="tx2"/>
                </a:solidFill>
                <a:latin typeface="Arial" charset="0"/>
              </a:defRPr>
            </a:lvl9pPr>
          </a:lstStyle>
          <a:p>
            <a:r>
              <a:rPr lang="en-US" kern="0" dirty="0"/>
              <a:t>PRIMA: PFS in Patients With Mutated </a:t>
            </a:r>
            <a:r>
              <a:rPr lang="en-US" i="1" kern="0" dirty="0"/>
              <a:t>BRCA1 </a:t>
            </a:r>
            <a:r>
              <a:rPr lang="en-US" kern="0" dirty="0"/>
              <a:t>vs </a:t>
            </a:r>
            <a:r>
              <a:rPr lang="en-US" i="1" kern="0" dirty="0"/>
              <a:t>BRCA2</a:t>
            </a:r>
          </a:p>
        </p:txBody>
      </p:sp>
      <p:sp>
        <p:nvSpPr>
          <p:cNvPr id="596" name="Text Box 15">
            <a:extLst>
              <a:ext uri="{FF2B5EF4-FFF2-40B4-BE49-F238E27FC236}">
                <a16:creationId xmlns:a16="http://schemas.microsoft.com/office/drawing/2014/main" id="{B73B557C-E369-4F83-BB82-7359C2902BE2}"/>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Monk. SGO 2020. Webinar 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595" name="Rectangle 594">
            <a:extLst>
              <a:ext uri="{FF2B5EF4-FFF2-40B4-BE49-F238E27FC236}">
                <a16:creationId xmlns:a16="http://schemas.microsoft.com/office/drawing/2014/main" id="{832CCD35-2F3D-428C-892F-10E971039E73}"/>
              </a:ext>
            </a:extLst>
          </p:cNvPr>
          <p:cNvSpPr/>
          <p:nvPr/>
        </p:nvSpPr>
        <p:spPr>
          <a:xfrm>
            <a:off x="3611747" y="1674138"/>
            <a:ext cx="2131354" cy="274370"/>
          </a:xfrm>
          <a:prstGeom prst="rect">
            <a:avLst/>
          </a:prstGeom>
        </p:spPr>
        <p:txBody>
          <a:bodyPr wrap="none" lIns="45720" rIns="45720">
            <a:spAutoFit/>
          </a:bodyPr>
          <a:lstStyle/>
          <a:p>
            <a:pPr marL="0" lvl="4" algn="ctr">
              <a:lnSpc>
                <a:spcPts val="1400"/>
              </a:lnSpc>
              <a:spcBef>
                <a:spcPts val="600"/>
              </a:spcBef>
              <a:buSzPct val="101000"/>
            </a:pPr>
            <a:r>
              <a:rPr lang="en-US" sz="1400" dirty="0">
                <a:solidFill>
                  <a:schemeClr val="bg1"/>
                </a:solidFill>
                <a:latin typeface="Calibri" panose="020F0502020204030204" pitchFamily="34" charset="0"/>
                <a:cs typeface="Calibri" panose="020F0502020204030204" pitchFamily="34" charset="0"/>
              </a:rPr>
              <a:t>HR: 0.39 (95% CI: 0.23-0.66)</a:t>
            </a:r>
          </a:p>
        </p:txBody>
      </p:sp>
      <p:cxnSp>
        <p:nvCxnSpPr>
          <p:cNvPr id="597" name="Straight Connector 596">
            <a:extLst>
              <a:ext uri="{FF2B5EF4-FFF2-40B4-BE49-F238E27FC236}">
                <a16:creationId xmlns:a16="http://schemas.microsoft.com/office/drawing/2014/main" id="{8B74D3F6-8237-4FBC-A79D-B748FD8A9361}"/>
              </a:ext>
            </a:extLst>
          </p:cNvPr>
          <p:cNvCxnSpPr/>
          <p:nvPr/>
        </p:nvCxnSpPr>
        <p:spPr>
          <a:xfrm>
            <a:off x="2147804" y="3166181"/>
            <a:ext cx="3879361" cy="0"/>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98" name="TextBox 597">
            <a:extLst>
              <a:ext uri="{FF2B5EF4-FFF2-40B4-BE49-F238E27FC236}">
                <a16:creationId xmlns:a16="http://schemas.microsoft.com/office/drawing/2014/main" id="{4EBAD261-3FD8-439A-AD11-26EDECF2E2BA}"/>
              </a:ext>
            </a:extLst>
          </p:cNvPr>
          <p:cNvSpPr txBox="1"/>
          <p:nvPr/>
        </p:nvSpPr>
        <p:spPr>
          <a:xfrm>
            <a:off x="2329150" y="1186867"/>
            <a:ext cx="3749415" cy="400110"/>
          </a:xfrm>
          <a:prstGeom prst="rect">
            <a:avLst/>
          </a:prstGeom>
          <a:noFill/>
        </p:spPr>
        <p:txBody>
          <a:bodyPr wrap="square" rtlCol="0">
            <a:spAutoFit/>
          </a:bodyPr>
          <a:lstStyle/>
          <a:p>
            <a:pPr algn="ctr"/>
            <a:r>
              <a:rPr lang="en-US" sz="2000" b="1" dirty="0">
                <a:solidFill>
                  <a:schemeClr val="bg1"/>
                </a:solidFill>
                <a:latin typeface="Calibri" panose="020F0502020204030204" pitchFamily="34" charset="0"/>
                <a:cs typeface="Calibri" panose="020F0502020204030204" pitchFamily="34" charset="0"/>
              </a:rPr>
              <a:t>Mutated </a:t>
            </a:r>
            <a:r>
              <a:rPr lang="en-US" sz="2000" b="1" i="1" dirty="0">
                <a:solidFill>
                  <a:schemeClr val="bg1"/>
                </a:solidFill>
                <a:latin typeface="Calibri" panose="020F0502020204030204" pitchFamily="34" charset="0"/>
                <a:cs typeface="Calibri" panose="020F0502020204030204" pitchFamily="34" charset="0"/>
              </a:rPr>
              <a:t>BRCA1</a:t>
            </a:r>
            <a:endParaRPr lang="en-US" sz="2000" b="1" dirty="0">
              <a:solidFill>
                <a:schemeClr val="bg1"/>
              </a:solidFill>
              <a:latin typeface="Calibri" panose="020F0502020204030204" pitchFamily="34" charset="0"/>
              <a:cs typeface="Calibri" panose="020F0502020204030204" pitchFamily="34" charset="0"/>
            </a:endParaRPr>
          </a:p>
        </p:txBody>
      </p:sp>
      <p:sp>
        <p:nvSpPr>
          <p:cNvPr id="600" name="Rectangle 364">
            <a:extLst>
              <a:ext uri="{FF2B5EF4-FFF2-40B4-BE49-F238E27FC236}">
                <a16:creationId xmlns:a16="http://schemas.microsoft.com/office/drawing/2014/main" id="{E954947D-DEED-4D2B-8E56-088FA3772528}"/>
              </a:ext>
            </a:extLst>
          </p:cNvPr>
          <p:cNvSpPr>
            <a:spLocks noChangeArrowheads="1"/>
          </p:cNvSpPr>
          <p:nvPr/>
        </p:nvSpPr>
        <p:spPr bwMode="auto">
          <a:xfrm>
            <a:off x="2224745" y="4961262"/>
            <a:ext cx="38538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b="1" dirty="0">
                <a:solidFill>
                  <a:schemeClr val="bg1"/>
                </a:solidFill>
                <a:latin typeface="Calibri" panose="020F0502020204030204" pitchFamily="34" charset="0"/>
                <a:cs typeface="Calibri" panose="020F0502020204030204" pitchFamily="34" charset="0"/>
              </a:rPr>
              <a:t>Mos Since Randomization</a:t>
            </a:r>
          </a:p>
        </p:txBody>
      </p:sp>
      <p:sp>
        <p:nvSpPr>
          <p:cNvPr id="601" name="Rectangle 388">
            <a:extLst>
              <a:ext uri="{FF2B5EF4-FFF2-40B4-BE49-F238E27FC236}">
                <a16:creationId xmlns:a16="http://schemas.microsoft.com/office/drawing/2014/main" id="{C0C7D386-43E3-4D46-A646-963AFDEB99D1}"/>
              </a:ext>
            </a:extLst>
          </p:cNvPr>
          <p:cNvSpPr>
            <a:spLocks noChangeArrowheads="1"/>
          </p:cNvSpPr>
          <p:nvPr/>
        </p:nvSpPr>
        <p:spPr bwMode="auto">
          <a:xfrm rot="16200000">
            <a:off x="244304" y="2994485"/>
            <a:ext cx="29755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b="1" dirty="0">
                <a:solidFill>
                  <a:schemeClr val="bg1"/>
                </a:solidFill>
                <a:latin typeface="Calibri" panose="020F0502020204030204" pitchFamily="34" charset="0"/>
                <a:cs typeface="Calibri" panose="020F0502020204030204" pitchFamily="34" charset="0"/>
              </a:rPr>
              <a:t>PFS (%) </a:t>
            </a:r>
          </a:p>
        </p:txBody>
      </p:sp>
      <p:sp>
        <p:nvSpPr>
          <p:cNvPr id="631" name="Freeform 68">
            <a:extLst>
              <a:ext uri="{FF2B5EF4-FFF2-40B4-BE49-F238E27FC236}">
                <a16:creationId xmlns:a16="http://schemas.microsoft.com/office/drawing/2014/main" id="{947E8A28-A340-4EFC-B647-41CF575A3159}"/>
              </a:ext>
            </a:extLst>
          </p:cNvPr>
          <p:cNvSpPr>
            <a:spLocks/>
          </p:cNvSpPr>
          <p:nvPr/>
        </p:nvSpPr>
        <p:spPr bwMode="auto">
          <a:xfrm>
            <a:off x="2233221" y="1727310"/>
            <a:ext cx="3488665" cy="1798589"/>
          </a:xfrm>
          <a:custGeom>
            <a:avLst/>
            <a:gdLst>
              <a:gd name="T0" fmla="*/ 336 w 4116"/>
              <a:gd name="T1" fmla="*/ 0 h 1650"/>
              <a:gd name="T2" fmla="*/ 388 w 4116"/>
              <a:gd name="T3" fmla="*/ 26 h 1650"/>
              <a:gd name="T4" fmla="*/ 414 w 4116"/>
              <a:gd name="T5" fmla="*/ 52 h 1650"/>
              <a:gd name="T6" fmla="*/ 418 w 4116"/>
              <a:gd name="T7" fmla="*/ 76 h 1650"/>
              <a:gd name="T8" fmla="*/ 438 w 4116"/>
              <a:gd name="T9" fmla="*/ 102 h 1650"/>
              <a:gd name="T10" fmla="*/ 788 w 4116"/>
              <a:gd name="T11" fmla="*/ 128 h 1650"/>
              <a:gd name="T12" fmla="*/ 792 w 4116"/>
              <a:gd name="T13" fmla="*/ 156 h 1650"/>
              <a:gd name="T14" fmla="*/ 798 w 4116"/>
              <a:gd name="T15" fmla="*/ 182 h 1650"/>
              <a:gd name="T16" fmla="*/ 826 w 4116"/>
              <a:gd name="T17" fmla="*/ 208 h 1650"/>
              <a:gd name="T18" fmla="*/ 856 w 4116"/>
              <a:gd name="T19" fmla="*/ 236 h 1650"/>
              <a:gd name="T20" fmla="*/ 866 w 4116"/>
              <a:gd name="T21" fmla="*/ 264 h 1650"/>
              <a:gd name="T22" fmla="*/ 1026 w 4116"/>
              <a:gd name="T23" fmla="*/ 292 h 1650"/>
              <a:gd name="T24" fmla="*/ 1206 w 4116"/>
              <a:gd name="T25" fmla="*/ 318 h 1650"/>
              <a:gd name="T26" fmla="*/ 1216 w 4116"/>
              <a:gd name="T27" fmla="*/ 346 h 1650"/>
              <a:gd name="T28" fmla="*/ 1230 w 4116"/>
              <a:gd name="T29" fmla="*/ 400 h 1650"/>
              <a:gd name="T30" fmla="*/ 1236 w 4116"/>
              <a:gd name="T31" fmla="*/ 428 h 1650"/>
              <a:gd name="T32" fmla="*/ 1314 w 4116"/>
              <a:gd name="T33" fmla="*/ 456 h 1650"/>
              <a:gd name="T34" fmla="*/ 1426 w 4116"/>
              <a:gd name="T35" fmla="*/ 484 h 1650"/>
              <a:gd name="T36" fmla="*/ 1624 w 4116"/>
              <a:gd name="T37" fmla="*/ 512 h 1650"/>
              <a:gd name="T38" fmla="*/ 1630 w 4116"/>
              <a:gd name="T39" fmla="*/ 568 h 1650"/>
              <a:gd name="T40" fmla="*/ 1634 w 4116"/>
              <a:gd name="T41" fmla="*/ 598 h 1650"/>
              <a:gd name="T42" fmla="*/ 1640 w 4116"/>
              <a:gd name="T43" fmla="*/ 626 h 1650"/>
              <a:gd name="T44" fmla="*/ 1644 w 4116"/>
              <a:gd name="T45" fmla="*/ 658 h 1650"/>
              <a:gd name="T46" fmla="*/ 1688 w 4116"/>
              <a:gd name="T47" fmla="*/ 690 h 1650"/>
              <a:gd name="T48" fmla="*/ 1708 w 4116"/>
              <a:gd name="T49" fmla="*/ 728 h 1650"/>
              <a:gd name="T50" fmla="*/ 2010 w 4116"/>
              <a:gd name="T51" fmla="*/ 766 h 1650"/>
              <a:gd name="T52" fmla="*/ 2020 w 4116"/>
              <a:gd name="T53" fmla="*/ 806 h 1650"/>
              <a:gd name="T54" fmla="*/ 2024 w 4116"/>
              <a:gd name="T55" fmla="*/ 846 h 1650"/>
              <a:gd name="T56" fmla="*/ 2034 w 4116"/>
              <a:gd name="T57" fmla="*/ 886 h 1650"/>
              <a:gd name="T58" fmla="*/ 2044 w 4116"/>
              <a:gd name="T59" fmla="*/ 928 h 1650"/>
              <a:gd name="T60" fmla="*/ 2048 w 4116"/>
              <a:gd name="T61" fmla="*/ 970 h 1650"/>
              <a:gd name="T62" fmla="*/ 2170 w 4116"/>
              <a:gd name="T63" fmla="*/ 1012 h 1650"/>
              <a:gd name="T64" fmla="*/ 2184 w 4116"/>
              <a:gd name="T65" fmla="*/ 1064 h 1650"/>
              <a:gd name="T66" fmla="*/ 2208 w 4116"/>
              <a:gd name="T67" fmla="*/ 1116 h 1650"/>
              <a:gd name="T68" fmla="*/ 2252 w 4116"/>
              <a:gd name="T69" fmla="*/ 1170 h 1650"/>
              <a:gd name="T70" fmla="*/ 2910 w 4116"/>
              <a:gd name="T71" fmla="*/ 1222 h 1650"/>
              <a:gd name="T72" fmla="*/ 3250 w 4116"/>
              <a:gd name="T73" fmla="*/ 1364 h 1650"/>
              <a:gd name="T74" fmla="*/ 3274 w 4116"/>
              <a:gd name="T75" fmla="*/ 1506 h 1650"/>
              <a:gd name="T76" fmla="*/ 4116 w 4116"/>
              <a:gd name="T77" fmla="*/ 1650 h 1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116" h="1650">
                <a:moveTo>
                  <a:pt x="0" y="0"/>
                </a:moveTo>
                <a:lnTo>
                  <a:pt x="336" y="0"/>
                </a:lnTo>
                <a:lnTo>
                  <a:pt x="336" y="26"/>
                </a:lnTo>
                <a:lnTo>
                  <a:pt x="388" y="26"/>
                </a:lnTo>
                <a:lnTo>
                  <a:pt x="388" y="52"/>
                </a:lnTo>
                <a:lnTo>
                  <a:pt x="414" y="52"/>
                </a:lnTo>
                <a:lnTo>
                  <a:pt x="414" y="76"/>
                </a:lnTo>
                <a:lnTo>
                  <a:pt x="418" y="76"/>
                </a:lnTo>
                <a:lnTo>
                  <a:pt x="418" y="102"/>
                </a:lnTo>
                <a:lnTo>
                  <a:pt x="438" y="102"/>
                </a:lnTo>
                <a:lnTo>
                  <a:pt x="438" y="128"/>
                </a:lnTo>
                <a:lnTo>
                  <a:pt x="788" y="128"/>
                </a:lnTo>
                <a:lnTo>
                  <a:pt x="788" y="156"/>
                </a:lnTo>
                <a:lnTo>
                  <a:pt x="792" y="156"/>
                </a:lnTo>
                <a:lnTo>
                  <a:pt x="792" y="182"/>
                </a:lnTo>
                <a:lnTo>
                  <a:pt x="798" y="182"/>
                </a:lnTo>
                <a:lnTo>
                  <a:pt x="798" y="208"/>
                </a:lnTo>
                <a:lnTo>
                  <a:pt x="826" y="208"/>
                </a:lnTo>
                <a:lnTo>
                  <a:pt x="826" y="236"/>
                </a:lnTo>
                <a:lnTo>
                  <a:pt x="856" y="236"/>
                </a:lnTo>
                <a:lnTo>
                  <a:pt x="856" y="264"/>
                </a:lnTo>
                <a:lnTo>
                  <a:pt x="866" y="264"/>
                </a:lnTo>
                <a:lnTo>
                  <a:pt x="866" y="292"/>
                </a:lnTo>
                <a:lnTo>
                  <a:pt x="1026" y="292"/>
                </a:lnTo>
                <a:lnTo>
                  <a:pt x="1026" y="318"/>
                </a:lnTo>
                <a:lnTo>
                  <a:pt x="1206" y="318"/>
                </a:lnTo>
                <a:lnTo>
                  <a:pt x="1206" y="346"/>
                </a:lnTo>
                <a:lnTo>
                  <a:pt x="1216" y="346"/>
                </a:lnTo>
                <a:lnTo>
                  <a:pt x="1216" y="400"/>
                </a:lnTo>
                <a:lnTo>
                  <a:pt x="1230" y="400"/>
                </a:lnTo>
                <a:lnTo>
                  <a:pt x="1230" y="428"/>
                </a:lnTo>
                <a:lnTo>
                  <a:pt x="1236" y="428"/>
                </a:lnTo>
                <a:lnTo>
                  <a:pt x="1236" y="456"/>
                </a:lnTo>
                <a:lnTo>
                  <a:pt x="1314" y="456"/>
                </a:lnTo>
                <a:lnTo>
                  <a:pt x="1314" y="484"/>
                </a:lnTo>
                <a:lnTo>
                  <a:pt x="1426" y="484"/>
                </a:lnTo>
                <a:lnTo>
                  <a:pt x="1426" y="512"/>
                </a:lnTo>
                <a:lnTo>
                  <a:pt x="1624" y="512"/>
                </a:lnTo>
                <a:lnTo>
                  <a:pt x="1624" y="568"/>
                </a:lnTo>
                <a:lnTo>
                  <a:pt x="1630" y="568"/>
                </a:lnTo>
                <a:lnTo>
                  <a:pt x="1630" y="598"/>
                </a:lnTo>
                <a:lnTo>
                  <a:pt x="1634" y="598"/>
                </a:lnTo>
                <a:lnTo>
                  <a:pt x="1634" y="626"/>
                </a:lnTo>
                <a:lnTo>
                  <a:pt x="1640" y="626"/>
                </a:lnTo>
                <a:lnTo>
                  <a:pt x="1640" y="658"/>
                </a:lnTo>
                <a:lnTo>
                  <a:pt x="1644" y="658"/>
                </a:lnTo>
                <a:lnTo>
                  <a:pt x="1644" y="690"/>
                </a:lnTo>
                <a:lnTo>
                  <a:pt x="1688" y="690"/>
                </a:lnTo>
                <a:lnTo>
                  <a:pt x="1688" y="728"/>
                </a:lnTo>
                <a:lnTo>
                  <a:pt x="1708" y="728"/>
                </a:lnTo>
                <a:lnTo>
                  <a:pt x="1708" y="766"/>
                </a:lnTo>
                <a:lnTo>
                  <a:pt x="2010" y="766"/>
                </a:lnTo>
                <a:lnTo>
                  <a:pt x="2010" y="806"/>
                </a:lnTo>
                <a:lnTo>
                  <a:pt x="2020" y="806"/>
                </a:lnTo>
                <a:lnTo>
                  <a:pt x="2020" y="846"/>
                </a:lnTo>
                <a:lnTo>
                  <a:pt x="2024" y="846"/>
                </a:lnTo>
                <a:lnTo>
                  <a:pt x="2024" y="886"/>
                </a:lnTo>
                <a:lnTo>
                  <a:pt x="2034" y="886"/>
                </a:lnTo>
                <a:lnTo>
                  <a:pt x="2034" y="928"/>
                </a:lnTo>
                <a:lnTo>
                  <a:pt x="2044" y="928"/>
                </a:lnTo>
                <a:lnTo>
                  <a:pt x="2044" y="970"/>
                </a:lnTo>
                <a:lnTo>
                  <a:pt x="2048" y="970"/>
                </a:lnTo>
                <a:lnTo>
                  <a:pt x="2048" y="1012"/>
                </a:lnTo>
                <a:lnTo>
                  <a:pt x="2170" y="1012"/>
                </a:lnTo>
                <a:lnTo>
                  <a:pt x="2170" y="1064"/>
                </a:lnTo>
                <a:lnTo>
                  <a:pt x="2184" y="1064"/>
                </a:lnTo>
                <a:lnTo>
                  <a:pt x="2184" y="1116"/>
                </a:lnTo>
                <a:lnTo>
                  <a:pt x="2208" y="1116"/>
                </a:lnTo>
                <a:lnTo>
                  <a:pt x="2208" y="1170"/>
                </a:lnTo>
                <a:lnTo>
                  <a:pt x="2252" y="1170"/>
                </a:lnTo>
                <a:lnTo>
                  <a:pt x="2252" y="1222"/>
                </a:lnTo>
                <a:lnTo>
                  <a:pt x="2910" y="1222"/>
                </a:lnTo>
                <a:lnTo>
                  <a:pt x="2910" y="1364"/>
                </a:lnTo>
                <a:lnTo>
                  <a:pt x="3250" y="1364"/>
                </a:lnTo>
                <a:lnTo>
                  <a:pt x="3250" y="1506"/>
                </a:lnTo>
                <a:lnTo>
                  <a:pt x="3274" y="1506"/>
                </a:lnTo>
                <a:lnTo>
                  <a:pt x="3274" y="1650"/>
                </a:lnTo>
                <a:lnTo>
                  <a:pt x="4116" y="1650"/>
                </a:lnTo>
              </a:path>
            </a:pathLst>
          </a:custGeom>
          <a:noFill/>
          <a:ln w="28575">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632" name="Freeform 69">
            <a:extLst>
              <a:ext uri="{FF2B5EF4-FFF2-40B4-BE49-F238E27FC236}">
                <a16:creationId xmlns:a16="http://schemas.microsoft.com/office/drawing/2014/main" id="{3C728C04-C1C4-43C3-82F0-6B9278EB26CE}"/>
              </a:ext>
            </a:extLst>
          </p:cNvPr>
          <p:cNvSpPr>
            <a:spLocks/>
          </p:cNvSpPr>
          <p:nvPr/>
        </p:nvSpPr>
        <p:spPr bwMode="auto">
          <a:xfrm>
            <a:off x="2233221" y="1727310"/>
            <a:ext cx="2432572" cy="2884284"/>
          </a:xfrm>
          <a:custGeom>
            <a:avLst/>
            <a:gdLst>
              <a:gd name="T0" fmla="*/ 0 w 2870"/>
              <a:gd name="T1" fmla="*/ 0 h 2646"/>
              <a:gd name="T2" fmla="*/ 174 w 2870"/>
              <a:gd name="T3" fmla="*/ 0 h 2646"/>
              <a:gd name="T4" fmla="*/ 174 w 2870"/>
              <a:gd name="T5" fmla="*/ 62 h 2646"/>
              <a:gd name="T6" fmla="*/ 258 w 2870"/>
              <a:gd name="T7" fmla="*/ 62 h 2646"/>
              <a:gd name="T8" fmla="*/ 258 w 2870"/>
              <a:gd name="T9" fmla="*/ 122 h 2646"/>
              <a:gd name="T10" fmla="*/ 286 w 2870"/>
              <a:gd name="T11" fmla="*/ 122 h 2646"/>
              <a:gd name="T12" fmla="*/ 286 w 2870"/>
              <a:gd name="T13" fmla="*/ 186 h 2646"/>
              <a:gd name="T14" fmla="*/ 398 w 2870"/>
              <a:gd name="T15" fmla="*/ 186 h 2646"/>
              <a:gd name="T16" fmla="*/ 398 w 2870"/>
              <a:gd name="T17" fmla="*/ 312 h 2646"/>
              <a:gd name="T18" fmla="*/ 414 w 2870"/>
              <a:gd name="T19" fmla="*/ 312 h 2646"/>
              <a:gd name="T20" fmla="*/ 414 w 2870"/>
              <a:gd name="T21" fmla="*/ 438 h 2646"/>
              <a:gd name="T22" fmla="*/ 448 w 2870"/>
              <a:gd name="T23" fmla="*/ 438 h 2646"/>
              <a:gd name="T24" fmla="*/ 448 w 2870"/>
              <a:gd name="T25" fmla="*/ 504 h 2646"/>
              <a:gd name="T26" fmla="*/ 462 w 2870"/>
              <a:gd name="T27" fmla="*/ 504 h 2646"/>
              <a:gd name="T28" fmla="*/ 462 w 2870"/>
              <a:gd name="T29" fmla="*/ 568 h 2646"/>
              <a:gd name="T30" fmla="*/ 584 w 2870"/>
              <a:gd name="T31" fmla="*/ 568 h 2646"/>
              <a:gd name="T32" fmla="*/ 584 w 2870"/>
              <a:gd name="T33" fmla="*/ 632 h 2646"/>
              <a:gd name="T34" fmla="*/ 740 w 2870"/>
              <a:gd name="T35" fmla="*/ 632 h 2646"/>
              <a:gd name="T36" fmla="*/ 740 w 2870"/>
              <a:gd name="T37" fmla="*/ 698 h 2646"/>
              <a:gd name="T38" fmla="*/ 748 w 2870"/>
              <a:gd name="T39" fmla="*/ 698 h 2646"/>
              <a:gd name="T40" fmla="*/ 748 w 2870"/>
              <a:gd name="T41" fmla="*/ 762 h 2646"/>
              <a:gd name="T42" fmla="*/ 812 w 2870"/>
              <a:gd name="T43" fmla="*/ 762 h 2646"/>
              <a:gd name="T44" fmla="*/ 812 w 2870"/>
              <a:gd name="T45" fmla="*/ 828 h 2646"/>
              <a:gd name="T46" fmla="*/ 818 w 2870"/>
              <a:gd name="T47" fmla="*/ 828 h 2646"/>
              <a:gd name="T48" fmla="*/ 818 w 2870"/>
              <a:gd name="T49" fmla="*/ 892 h 2646"/>
              <a:gd name="T50" fmla="*/ 826 w 2870"/>
              <a:gd name="T51" fmla="*/ 892 h 2646"/>
              <a:gd name="T52" fmla="*/ 826 w 2870"/>
              <a:gd name="T53" fmla="*/ 1022 h 2646"/>
              <a:gd name="T54" fmla="*/ 852 w 2870"/>
              <a:gd name="T55" fmla="*/ 1022 h 2646"/>
              <a:gd name="T56" fmla="*/ 852 w 2870"/>
              <a:gd name="T57" fmla="*/ 1090 h 2646"/>
              <a:gd name="T58" fmla="*/ 1128 w 2870"/>
              <a:gd name="T59" fmla="*/ 1090 h 2646"/>
              <a:gd name="T60" fmla="*/ 1128 w 2870"/>
              <a:gd name="T61" fmla="*/ 1160 h 2646"/>
              <a:gd name="T62" fmla="*/ 1212 w 2870"/>
              <a:gd name="T63" fmla="*/ 1160 h 2646"/>
              <a:gd name="T64" fmla="*/ 1212 w 2870"/>
              <a:gd name="T65" fmla="*/ 1232 h 2646"/>
              <a:gd name="T66" fmla="*/ 1246 w 2870"/>
              <a:gd name="T67" fmla="*/ 1232 h 2646"/>
              <a:gd name="T68" fmla="*/ 1246 w 2870"/>
              <a:gd name="T69" fmla="*/ 1302 h 2646"/>
              <a:gd name="T70" fmla="*/ 1250 w 2870"/>
              <a:gd name="T71" fmla="*/ 1302 h 2646"/>
              <a:gd name="T72" fmla="*/ 1250 w 2870"/>
              <a:gd name="T73" fmla="*/ 1374 h 2646"/>
              <a:gd name="T74" fmla="*/ 1538 w 2870"/>
              <a:gd name="T75" fmla="*/ 1374 h 2646"/>
              <a:gd name="T76" fmla="*/ 1538 w 2870"/>
              <a:gd name="T77" fmla="*/ 1448 h 2646"/>
              <a:gd name="T78" fmla="*/ 1596 w 2870"/>
              <a:gd name="T79" fmla="*/ 1448 h 2646"/>
              <a:gd name="T80" fmla="*/ 1596 w 2870"/>
              <a:gd name="T81" fmla="*/ 1522 h 2646"/>
              <a:gd name="T82" fmla="*/ 1610 w 2870"/>
              <a:gd name="T83" fmla="*/ 1522 h 2646"/>
              <a:gd name="T84" fmla="*/ 1610 w 2870"/>
              <a:gd name="T85" fmla="*/ 1598 h 2646"/>
              <a:gd name="T86" fmla="*/ 1640 w 2870"/>
              <a:gd name="T87" fmla="*/ 1598 h 2646"/>
              <a:gd name="T88" fmla="*/ 1640 w 2870"/>
              <a:gd name="T89" fmla="*/ 1672 h 2646"/>
              <a:gd name="T90" fmla="*/ 2870 w 2870"/>
              <a:gd name="T91" fmla="*/ 1672 h 2646"/>
              <a:gd name="T92" fmla="*/ 2870 w 2870"/>
              <a:gd name="T93" fmla="*/ 2646 h 2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70" h="2646">
                <a:moveTo>
                  <a:pt x="0" y="0"/>
                </a:moveTo>
                <a:lnTo>
                  <a:pt x="174" y="0"/>
                </a:lnTo>
                <a:lnTo>
                  <a:pt x="174" y="62"/>
                </a:lnTo>
                <a:lnTo>
                  <a:pt x="258" y="62"/>
                </a:lnTo>
                <a:lnTo>
                  <a:pt x="258" y="122"/>
                </a:lnTo>
                <a:lnTo>
                  <a:pt x="286" y="122"/>
                </a:lnTo>
                <a:lnTo>
                  <a:pt x="286" y="186"/>
                </a:lnTo>
                <a:lnTo>
                  <a:pt x="398" y="186"/>
                </a:lnTo>
                <a:lnTo>
                  <a:pt x="398" y="312"/>
                </a:lnTo>
                <a:lnTo>
                  <a:pt x="414" y="312"/>
                </a:lnTo>
                <a:lnTo>
                  <a:pt x="414" y="438"/>
                </a:lnTo>
                <a:lnTo>
                  <a:pt x="448" y="438"/>
                </a:lnTo>
                <a:lnTo>
                  <a:pt x="448" y="504"/>
                </a:lnTo>
                <a:lnTo>
                  <a:pt x="462" y="504"/>
                </a:lnTo>
                <a:lnTo>
                  <a:pt x="462" y="568"/>
                </a:lnTo>
                <a:lnTo>
                  <a:pt x="584" y="568"/>
                </a:lnTo>
                <a:lnTo>
                  <a:pt x="584" y="632"/>
                </a:lnTo>
                <a:lnTo>
                  <a:pt x="740" y="632"/>
                </a:lnTo>
                <a:lnTo>
                  <a:pt x="740" y="698"/>
                </a:lnTo>
                <a:lnTo>
                  <a:pt x="748" y="698"/>
                </a:lnTo>
                <a:lnTo>
                  <a:pt x="748" y="762"/>
                </a:lnTo>
                <a:lnTo>
                  <a:pt x="812" y="762"/>
                </a:lnTo>
                <a:lnTo>
                  <a:pt x="812" y="828"/>
                </a:lnTo>
                <a:lnTo>
                  <a:pt x="818" y="828"/>
                </a:lnTo>
                <a:lnTo>
                  <a:pt x="818" y="892"/>
                </a:lnTo>
                <a:lnTo>
                  <a:pt x="826" y="892"/>
                </a:lnTo>
                <a:lnTo>
                  <a:pt x="826" y="1022"/>
                </a:lnTo>
                <a:lnTo>
                  <a:pt x="852" y="1022"/>
                </a:lnTo>
                <a:lnTo>
                  <a:pt x="852" y="1090"/>
                </a:lnTo>
                <a:lnTo>
                  <a:pt x="1128" y="1090"/>
                </a:lnTo>
                <a:lnTo>
                  <a:pt x="1128" y="1160"/>
                </a:lnTo>
                <a:lnTo>
                  <a:pt x="1212" y="1160"/>
                </a:lnTo>
                <a:lnTo>
                  <a:pt x="1212" y="1232"/>
                </a:lnTo>
                <a:lnTo>
                  <a:pt x="1246" y="1232"/>
                </a:lnTo>
                <a:lnTo>
                  <a:pt x="1246" y="1302"/>
                </a:lnTo>
                <a:lnTo>
                  <a:pt x="1250" y="1302"/>
                </a:lnTo>
                <a:lnTo>
                  <a:pt x="1250" y="1374"/>
                </a:lnTo>
                <a:lnTo>
                  <a:pt x="1538" y="1374"/>
                </a:lnTo>
                <a:lnTo>
                  <a:pt x="1538" y="1448"/>
                </a:lnTo>
                <a:lnTo>
                  <a:pt x="1596" y="1448"/>
                </a:lnTo>
                <a:lnTo>
                  <a:pt x="1596" y="1522"/>
                </a:lnTo>
                <a:lnTo>
                  <a:pt x="1610" y="1522"/>
                </a:lnTo>
                <a:lnTo>
                  <a:pt x="1610" y="1598"/>
                </a:lnTo>
                <a:lnTo>
                  <a:pt x="1640" y="1598"/>
                </a:lnTo>
                <a:lnTo>
                  <a:pt x="1640" y="1672"/>
                </a:lnTo>
                <a:lnTo>
                  <a:pt x="2870" y="1672"/>
                </a:lnTo>
                <a:lnTo>
                  <a:pt x="2870" y="2646"/>
                </a:lnTo>
              </a:path>
            </a:pathLst>
          </a:custGeom>
          <a:noFill/>
          <a:ln w="28575">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637" name="Line 74">
            <a:extLst>
              <a:ext uri="{FF2B5EF4-FFF2-40B4-BE49-F238E27FC236}">
                <a16:creationId xmlns:a16="http://schemas.microsoft.com/office/drawing/2014/main" id="{02F089DA-FB70-479A-ADC8-496081685247}"/>
              </a:ext>
            </a:extLst>
          </p:cNvPr>
          <p:cNvSpPr>
            <a:spLocks noChangeShapeType="1"/>
          </p:cNvSpPr>
          <p:nvPr/>
        </p:nvSpPr>
        <p:spPr bwMode="auto">
          <a:xfrm>
            <a:off x="2472240" y="1816462"/>
            <a:ext cx="0" cy="9144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639" name="Line 77">
            <a:extLst>
              <a:ext uri="{FF2B5EF4-FFF2-40B4-BE49-F238E27FC236}">
                <a16:creationId xmlns:a16="http://schemas.microsoft.com/office/drawing/2014/main" id="{C6673CD5-FF49-465C-AB97-2EDCBDE1E7DB}"/>
              </a:ext>
            </a:extLst>
          </p:cNvPr>
          <p:cNvSpPr>
            <a:spLocks noChangeShapeType="1"/>
          </p:cNvSpPr>
          <p:nvPr/>
        </p:nvSpPr>
        <p:spPr bwMode="auto">
          <a:xfrm>
            <a:off x="2425344" y="1860295"/>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640" name="Line 78">
            <a:extLst>
              <a:ext uri="{FF2B5EF4-FFF2-40B4-BE49-F238E27FC236}">
                <a16:creationId xmlns:a16="http://schemas.microsoft.com/office/drawing/2014/main" id="{C9EE592E-1ACB-4B1F-8816-D175FF94E242}"/>
              </a:ext>
            </a:extLst>
          </p:cNvPr>
          <p:cNvSpPr>
            <a:spLocks noChangeShapeType="1"/>
          </p:cNvSpPr>
          <p:nvPr/>
        </p:nvSpPr>
        <p:spPr bwMode="auto">
          <a:xfrm>
            <a:off x="2567168" y="1766551"/>
            <a:ext cx="0" cy="32701"/>
          </a:xfrm>
          <a:prstGeom prst="line">
            <a:avLst/>
          </a:prstGeom>
          <a:noFill/>
          <a:ln w="635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641" name="Line 79">
            <a:extLst>
              <a:ext uri="{FF2B5EF4-FFF2-40B4-BE49-F238E27FC236}">
                <a16:creationId xmlns:a16="http://schemas.microsoft.com/office/drawing/2014/main" id="{EFF4D5E1-758A-421C-AB00-41796E4BCBF1}"/>
              </a:ext>
            </a:extLst>
          </p:cNvPr>
          <p:cNvSpPr>
            <a:spLocks noChangeShapeType="1"/>
          </p:cNvSpPr>
          <p:nvPr/>
        </p:nvSpPr>
        <p:spPr bwMode="auto">
          <a:xfrm>
            <a:off x="2612939" y="1820622"/>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642" name="Line 80">
            <a:extLst>
              <a:ext uri="{FF2B5EF4-FFF2-40B4-BE49-F238E27FC236}">
                <a16:creationId xmlns:a16="http://schemas.microsoft.com/office/drawing/2014/main" id="{10A3C9AA-8205-4CBA-B0DE-3B9FBCEFA04E}"/>
              </a:ext>
            </a:extLst>
          </p:cNvPr>
          <p:cNvSpPr>
            <a:spLocks noChangeShapeType="1"/>
          </p:cNvSpPr>
          <p:nvPr/>
        </p:nvSpPr>
        <p:spPr bwMode="auto">
          <a:xfrm>
            <a:off x="2553607" y="1783992"/>
            <a:ext cx="27123" cy="0"/>
          </a:xfrm>
          <a:prstGeom prst="line">
            <a:avLst/>
          </a:prstGeom>
          <a:noFill/>
          <a:ln w="635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643" name="Line 81">
            <a:extLst>
              <a:ext uri="{FF2B5EF4-FFF2-40B4-BE49-F238E27FC236}">
                <a16:creationId xmlns:a16="http://schemas.microsoft.com/office/drawing/2014/main" id="{C3088932-2D54-453E-B1B7-8F54CBD9A9AF}"/>
              </a:ext>
            </a:extLst>
          </p:cNvPr>
          <p:cNvSpPr>
            <a:spLocks noChangeShapeType="1"/>
          </p:cNvSpPr>
          <p:nvPr/>
        </p:nvSpPr>
        <p:spPr bwMode="auto">
          <a:xfrm>
            <a:off x="2575568" y="1866836"/>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644" name="Line 82">
            <a:extLst>
              <a:ext uri="{FF2B5EF4-FFF2-40B4-BE49-F238E27FC236}">
                <a16:creationId xmlns:a16="http://schemas.microsoft.com/office/drawing/2014/main" id="{7395B57F-A47B-492B-9CB5-73C7A28ED1AF}"/>
              </a:ext>
            </a:extLst>
          </p:cNvPr>
          <p:cNvSpPr>
            <a:spLocks noChangeShapeType="1"/>
          </p:cNvSpPr>
          <p:nvPr/>
        </p:nvSpPr>
        <p:spPr bwMode="auto">
          <a:xfrm>
            <a:off x="2587511" y="2153978"/>
            <a:ext cx="0" cy="9144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645" name="Line 83">
            <a:extLst>
              <a:ext uri="{FF2B5EF4-FFF2-40B4-BE49-F238E27FC236}">
                <a16:creationId xmlns:a16="http://schemas.microsoft.com/office/drawing/2014/main" id="{9C32BBB1-3D42-47E9-A4C8-E64D2D1B32B9}"/>
              </a:ext>
            </a:extLst>
          </p:cNvPr>
          <p:cNvSpPr>
            <a:spLocks noChangeShapeType="1"/>
          </p:cNvSpPr>
          <p:nvPr/>
        </p:nvSpPr>
        <p:spPr bwMode="auto">
          <a:xfrm>
            <a:off x="2545376" y="2204753"/>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646" name="Line 84">
            <a:extLst>
              <a:ext uri="{FF2B5EF4-FFF2-40B4-BE49-F238E27FC236}">
                <a16:creationId xmlns:a16="http://schemas.microsoft.com/office/drawing/2014/main" id="{6ADB4DFF-7EE5-485C-8485-1D3043EE276E}"/>
              </a:ext>
            </a:extLst>
          </p:cNvPr>
          <p:cNvSpPr>
            <a:spLocks noChangeShapeType="1"/>
          </p:cNvSpPr>
          <p:nvPr/>
        </p:nvSpPr>
        <p:spPr bwMode="auto">
          <a:xfrm>
            <a:off x="2757028" y="1820622"/>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647" name="Line 85">
            <a:extLst>
              <a:ext uri="{FF2B5EF4-FFF2-40B4-BE49-F238E27FC236}">
                <a16:creationId xmlns:a16="http://schemas.microsoft.com/office/drawing/2014/main" id="{6415F534-4A35-44BB-BBE4-693C4604A34A}"/>
              </a:ext>
            </a:extLst>
          </p:cNvPr>
          <p:cNvSpPr>
            <a:spLocks noChangeShapeType="1"/>
          </p:cNvSpPr>
          <p:nvPr/>
        </p:nvSpPr>
        <p:spPr bwMode="auto">
          <a:xfrm>
            <a:off x="2901119" y="1858488"/>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648" name="Line 86">
            <a:extLst>
              <a:ext uri="{FF2B5EF4-FFF2-40B4-BE49-F238E27FC236}">
                <a16:creationId xmlns:a16="http://schemas.microsoft.com/office/drawing/2014/main" id="{AE2DE8C2-5B40-4B75-B3B7-96818405553D}"/>
              </a:ext>
            </a:extLst>
          </p:cNvPr>
          <p:cNvSpPr>
            <a:spLocks noChangeShapeType="1"/>
          </p:cNvSpPr>
          <p:nvPr/>
        </p:nvSpPr>
        <p:spPr bwMode="auto">
          <a:xfrm>
            <a:off x="2909593" y="1917350"/>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649" name="Line 87">
            <a:extLst>
              <a:ext uri="{FF2B5EF4-FFF2-40B4-BE49-F238E27FC236}">
                <a16:creationId xmlns:a16="http://schemas.microsoft.com/office/drawing/2014/main" id="{33AEC933-42B5-4FCB-B4CD-79B69837AEB5}"/>
              </a:ext>
            </a:extLst>
          </p:cNvPr>
          <p:cNvSpPr>
            <a:spLocks noChangeShapeType="1"/>
          </p:cNvSpPr>
          <p:nvPr/>
        </p:nvSpPr>
        <p:spPr bwMode="auto">
          <a:xfrm>
            <a:off x="2921460" y="1917350"/>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650" name="Line 88">
            <a:extLst>
              <a:ext uri="{FF2B5EF4-FFF2-40B4-BE49-F238E27FC236}">
                <a16:creationId xmlns:a16="http://schemas.microsoft.com/office/drawing/2014/main" id="{1BA63274-62BB-4E1D-B24B-76E45A9900B1}"/>
              </a:ext>
            </a:extLst>
          </p:cNvPr>
          <p:cNvSpPr>
            <a:spLocks noChangeShapeType="1"/>
          </p:cNvSpPr>
          <p:nvPr/>
        </p:nvSpPr>
        <p:spPr bwMode="auto">
          <a:xfrm>
            <a:off x="3284227" y="2171218"/>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651" name="Line 89">
            <a:extLst>
              <a:ext uri="{FF2B5EF4-FFF2-40B4-BE49-F238E27FC236}">
                <a16:creationId xmlns:a16="http://schemas.microsoft.com/office/drawing/2014/main" id="{02084CD6-90DD-4871-A7C4-9AA35E8D7F47}"/>
              </a:ext>
            </a:extLst>
          </p:cNvPr>
          <p:cNvSpPr>
            <a:spLocks noChangeShapeType="1"/>
          </p:cNvSpPr>
          <p:nvPr/>
        </p:nvSpPr>
        <p:spPr bwMode="auto">
          <a:xfrm>
            <a:off x="3428317" y="2201739"/>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659" name="Line 98">
            <a:extLst>
              <a:ext uri="{FF2B5EF4-FFF2-40B4-BE49-F238E27FC236}">
                <a16:creationId xmlns:a16="http://schemas.microsoft.com/office/drawing/2014/main" id="{A6196D97-230C-48AC-88F2-31B0BF9E3D85}"/>
              </a:ext>
            </a:extLst>
          </p:cNvPr>
          <p:cNvSpPr>
            <a:spLocks noChangeShapeType="1"/>
          </p:cNvSpPr>
          <p:nvPr/>
        </p:nvSpPr>
        <p:spPr bwMode="auto">
          <a:xfrm>
            <a:off x="2719657" y="1866836"/>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660" name="Line 99">
            <a:extLst>
              <a:ext uri="{FF2B5EF4-FFF2-40B4-BE49-F238E27FC236}">
                <a16:creationId xmlns:a16="http://schemas.microsoft.com/office/drawing/2014/main" id="{7D787774-7CAC-4604-B28F-C7CA5AAE5493}"/>
              </a:ext>
            </a:extLst>
          </p:cNvPr>
          <p:cNvSpPr>
            <a:spLocks noChangeShapeType="1"/>
          </p:cNvSpPr>
          <p:nvPr/>
        </p:nvSpPr>
        <p:spPr bwMode="auto">
          <a:xfrm>
            <a:off x="2861365" y="1897359"/>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661" name="Line 100">
            <a:extLst>
              <a:ext uri="{FF2B5EF4-FFF2-40B4-BE49-F238E27FC236}">
                <a16:creationId xmlns:a16="http://schemas.microsoft.com/office/drawing/2014/main" id="{D4C520F5-23E1-4ECF-8E83-4BFD892753F9}"/>
              </a:ext>
            </a:extLst>
          </p:cNvPr>
          <p:cNvSpPr>
            <a:spLocks noChangeShapeType="1"/>
          </p:cNvSpPr>
          <p:nvPr/>
        </p:nvSpPr>
        <p:spPr bwMode="auto">
          <a:xfrm>
            <a:off x="2869842" y="1954041"/>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662" name="Line 101">
            <a:extLst>
              <a:ext uri="{FF2B5EF4-FFF2-40B4-BE49-F238E27FC236}">
                <a16:creationId xmlns:a16="http://schemas.microsoft.com/office/drawing/2014/main" id="{84B0A1FE-6696-43CF-9CB1-FB99CA58CB76}"/>
              </a:ext>
            </a:extLst>
          </p:cNvPr>
          <p:cNvSpPr>
            <a:spLocks noChangeShapeType="1"/>
          </p:cNvSpPr>
          <p:nvPr/>
        </p:nvSpPr>
        <p:spPr bwMode="auto">
          <a:xfrm>
            <a:off x="2881707" y="1954041"/>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663" name="Line 102">
            <a:extLst>
              <a:ext uri="{FF2B5EF4-FFF2-40B4-BE49-F238E27FC236}">
                <a16:creationId xmlns:a16="http://schemas.microsoft.com/office/drawing/2014/main" id="{1F1F5C72-DFB2-470A-9E30-E5957194DED3}"/>
              </a:ext>
            </a:extLst>
          </p:cNvPr>
          <p:cNvSpPr>
            <a:spLocks noChangeShapeType="1"/>
          </p:cNvSpPr>
          <p:nvPr/>
        </p:nvSpPr>
        <p:spPr bwMode="auto">
          <a:xfrm>
            <a:off x="3243790" y="2224375"/>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664" name="Line 103">
            <a:extLst>
              <a:ext uri="{FF2B5EF4-FFF2-40B4-BE49-F238E27FC236}">
                <a16:creationId xmlns:a16="http://schemas.microsoft.com/office/drawing/2014/main" id="{872C2B5F-677A-47C7-9429-D1A6FE3A09F6}"/>
              </a:ext>
            </a:extLst>
          </p:cNvPr>
          <p:cNvSpPr>
            <a:spLocks noChangeShapeType="1"/>
          </p:cNvSpPr>
          <p:nvPr/>
        </p:nvSpPr>
        <p:spPr bwMode="auto">
          <a:xfrm>
            <a:off x="3387878" y="2254896"/>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665" name="Line 104">
            <a:extLst>
              <a:ext uri="{FF2B5EF4-FFF2-40B4-BE49-F238E27FC236}">
                <a16:creationId xmlns:a16="http://schemas.microsoft.com/office/drawing/2014/main" id="{C89DDD25-1452-4789-8205-4F1F4238E24E}"/>
              </a:ext>
            </a:extLst>
          </p:cNvPr>
          <p:cNvSpPr>
            <a:spLocks noChangeShapeType="1"/>
          </p:cNvSpPr>
          <p:nvPr/>
        </p:nvSpPr>
        <p:spPr bwMode="auto">
          <a:xfrm>
            <a:off x="2933325" y="2795130"/>
            <a:ext cx="0" cy="9144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666" name="Line 105">
            <a:extLst>
              <a:ext uri="{FF2B5EF4-FFF2-40B4-BE49-F238E27FC236}">
                <a16:creationId xmlns:a16="http://schemas.microsoft.com/office/drawing/2014/main" id="{3BBE178A-998B-4AD3-8735-C3F07572B6A8}"/>
              </a:ext>
            </a:extLst>
          </p:cNvPr>
          <p:cNvSpPr>
            <a:spLocks noChangeShapeType="1"/>
          </p:cNvSpPr>
          <p:nvPr/>
        </p:nvSpPr>
        <p:spPr bwMode="auto">
          <a:xfrm>
            <a:off x="3136747" y="2867074"/>
            <a:ext cx="0" cy="9144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671" name="Line 110">
            <a:extLst>
              <a:ext uri="{FF2B5EF4-FFF2-40B4-BE49-F238E27FC236}">
                <a16:creationId xmlns:a16="http://schemas.microsoft.com/office/drawing/2014/main" id="{AC096308-061C-4484-B4BD-EAD75DD24FB7}"/>
              </a:ext>
            </a:extLst>
          </p:cNvPr>
          <p:cNvSpPr>
            <a:spLocks noChangeShapeType="1"/>
          </p:cNvSpPr>
          <p:nvPr/>
        </p:nvSpPr>
        <p:spPr bwMode="auto">
          <a:xfrm>
            <a:off x="2897651" y="2841345"/>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672" name="Line 111">
            <a:extLst>
              <a:ext uri="{FF2B5EF4-FFF2-40B4-BE49-F238E27FC236}">
                <a16:creationId xmlns:a16="http://schemas.microsoft.com/office/drawing/2014/main" id="{238A145D-0781-43F1-81D1-5F156F415DDF}"/>
              </a:ext>
            </a:extLst>
          </p:cNvPr>
          <p:cNvSpPr>
            <a:spLocks noChangeShapeType="1"/>
          </p:cNvSpPr>
          <p:nvPr/>
        </p:nvSpPr>
        <p:spPr bwMode="auto">
          <a:xfrm>
            <a:off x="3099376" y="2915469"/>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673" name="Line 112">
            <a:extLst>
              <a:ext uri="{FF2B5EF4-FFF2-40B4-BE49-F238E27FC236}">
                <a16:creationId xmlns:a16="http://schemas.microsoft.com/office/drawing/2014/main" id="{88ECC875-0748-4DF0-8E84-FB2A8A76EC7C}"/>
              </a:ext>
            </a:extLst>
          </p:cNvPr>
          <p:cNvSpPr>
            <a:spLocks noChangeShapeType="1"/>
          </p:cNvSpPr>
          <p:nvPr/>
        </p:nvSpPr>
        <p:spPr bwMode="auto">
          <a:xfrm>
            <a:off x="3457057" y="3179324"/>
            <a:ext cx="0" cy="9144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676" name="Line 115">
            <a:extLst>
              <a:ext uri="{FF2B5EF4-FFF2-40B4-BE49-F238E27FC236}">
                <a16:creationId xmlns:a16="http://schemas.microsoft.com/office/drawing/2014/main" id="{CE499B51-BC55-4B1D-B371-4BC856A30BFC}"/>
              </a:ext>
            </a:extLst>
          </p:cNvPr>
          <p:cNvSpPr>
            <a:spLocks noChangeShapeType="1"/>
          </p:cNvSpPr>
          <p:nvPr/>
        </p:nvSpPr>
        <p:spPr bwMode="auto">
          <a:xfrm>
            <a:off x="3406848" y="3225044"/>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677" name="Line 116">
            <a:extLst>
              <a:ext uri="{FF2B5EF4-FFF2-40B4-BE49-F238E27FC236}">
                <a16:creationId xmlns:a16="http://schemas.microsoft.com/office/drawing/2014/main" id="{F97644C1-C57B-4C90-A24C-77BDBD8AB12E}"/>
              </a:ext>
            </a:extLst>
          </p:cNvPr>
          <p:cNvSpPr>
            <a:spLocks noChangeShapeType="1"/>
          </p:cNvSpPr>
          <p:nvPr/>
        </p:nvSpPr>
        <p:spPr bwMode="auto">
          <a:xfrm>
            <a:off x="3594443" y="2239403"/>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678" name="Line 117">
            <a:extLst>
              <a:ext uri="{FF2B5EF4-FFF2-40B4-BE49-F238E27FC236}">
                <a16:creationId xmlns:a16="http://schemas.microsoft.com/office/drawing/2014/main" id="{7C368656-EF67-40B6-8A26-7354BF655351}"/>
              </a:ext>
            </a:extLst>
          </p:cNvPr>
          <p:cNvSpPr>
            <a:spLocks noChangeShapeType="1"/>
          </p:cNvSpPr>
          <p:nvPr/>
        </p:nvSpPr>
        <p:spPr bwMode="auto">
          <a:xfrm>
            <a:off x="3594443" y="2239403"/>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679" name="Line 118">
            <a:extLst>
              <a:ext uri="{FF2B5EF4-FFF2-40B4-BE49-F238E27FC236}">
                <a16:creationId xmlns:a16="http://schemas.microsoft.com/office/drawing/2014/main" id="{F3B15F31-D613-4C1C-A7F9-CD89589C7D62}"/>
              </a:ext>
            </a:extLst>
          </p:cNvPr>
          <p:cNvSpPr>
            <a:spLocks noChangeShapeType="1"/>
          </p:cNvSpPr>
          <p:nvPr/>
        </p:nvSpPr>
        <p:spPr bwMode="auto">
          <a:xfrm>
            <a:off x="3614785" y="2333148"/>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680" name="Line 119">
            <a:extLst>
              <a:ext uri="{FF2B5EF4-FFF2-40B4-BE49-F238E27FC236}">
                <a16:creationId xmlns:a16="http://schemas.microsoft.com/office/drawing/2014/main" id="{DE120898-6729-424B-8F37-2E01FE24CE0E}"/>
              </a:ext>
            </a:extLst>
          </p:cNvPr>
          <p:cNvSpPr>
            <a:spLocks noChangeShapeType="1"/>
          </p:cNvSpPr>
          <p:nvPr/>
        </p:nvSpPr>
        <p:spPr bwMode="auto">
          <a:xfrm>
            <a:off x="3618176" y="2365850"/>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681" name="Line 120">
            <a:extLst>
              <a:ext uri="{FF2B5EF4-FFF2-40B4-BE49-F238E27FC236}">
                <a16:creationId xmlns:a16="http://schemas.microsoft.com/office/drawing/2014/main" id="{61E087E5-91BA-4A22-8C0A-4DBB7E5718A3}"/>
              </a:ext>
            </a:extLst>
          </p:cNvPr>
          <p:cNvSpPr>
            <a:spLocks noChangeShapeType="1"/>
          </p:cNvSpPr>
          <p:nvPr/>
        </p:nvSpPr>
        <p:spPr bwMode="auto">
          <a:xfrm>
            <a:off x="3618176" y="2365850"/>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682" name="Line 121">
            <a:extLst>
              <a:ext uri="{FF2B5EF4-FFF2-40B4-BE49-F238E27FC236}">
                <a16:creationId xmlns:a16="http://schemas.microsoft.com/office/drawing/2014/main" id="{ED38F83F-A45E-40C7-AF7A-34C1BF7D1CE5}"/>
              </a:ext>
            </a:extLst>
          </p:cNvPr>
          <p:cNvSpPr>
            <a:spLocks noChangeShapeType="1"/>
          </p:cNvSpPr>
          <p:nvPr/>
        </p:nvSpPr>
        <p:spPr bwMode="auto">
          <a:xfrm>
            <a:off x="3618176" y="2365850"/>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683" name="Line 122">
            <a:extLst>
              <a:ext uri="{FF2B5EF4-FFF2-40B4-BE49-F238E27FC236}">
                <a16:creationId xmlns:a16="http://schemas.microsoft.com/office/drawing/2014/main" id="{EB8D37A3-BC12-4447-9A9F-8D7826F939E2}"/>
              </a:ext>
            </a:extLst>
          </p:cNvPr>
          <p:cNvSpPr>
            <a:spLocks noChangeShapeType="1"/>
          </p:cNvSpPr>
          <p:nvPr/>
        </p:nvSpPr>
        <p:spPr bwMode="auto">
          <a:xfrm>
            <a:off x="3623261" y="2398551"/>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684" name="Line 123">
            <a:extLst>
              <a:ext uri="{FF2B5EF4-FFF2-40B4-BE49-F238E27FC236}">
                <a16:creationId xmlns:a16="http://schemas.microsoft.com/office/drawing/2014/main" id="{DA3C0D14-3DF3-4495-B851-5FB700807FE4}"/>
              </a:ext>
            </a:extLst>
          </p:cNvPr>
          <p:cNvSpPr>
            <a:spLocks noChangeShapeType="1"/>
          </p:cNvSpPr>
          <p:nvPr/>
        </p:nvSpPr>
        <p:spPr bwMode="auto">
          <a:xfrm>
            <a:off x="3623261" y="2398551"/>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685" name="Line 124">
            <a:extLst>
              <a:ext uri="{FF2B5EF4-FFF2-40B4-BE49-F238E27FC236}">
                <a16:creationId xmlns:a16="http://schemas.microsoft.com/office/drawing/2014/main" id="{BD3E36F5-5E54-43B6-A8AF-05E6DA1974A8}"/>
              </a:ext>
            </a:extLst>
          </p:cNvPr>
          <p:cNvSpPr>
            <a:spLocks noChangeShapeType="1"/>
          </p:cNvSpPr>
          <p:nvPr/>
        </p:nvSpPr>
        <p:spPr bwMode="auto">
          <a:xfrm>
            <a:off x="3623261" y="2398551"/>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686" name="Line 125">
            <a:extLst>
              <a:ext uri="{FF2B5EF4-FFF2-40B4-BE49-F238E27FC236}">
                <a16:creationId xmlns:a16="http://schemas.microsoft.com/office/drawing/2014/main" id="{AC345BA6-8AEA-4113-A7A3-83FB92039B26}"/>
              </a:ext>
            </a:extLst>
          </p:cNvPr>
          <p:cNvSpPr>
            <a:spLocks noChangeShapeType="1"/>
          </p:cNvSpPr>
          <p:nvPr/>
        </p:nvSpPr>
        <p:spPr bwMode="auto">
          <a:xfrm>
            <a:off x="3626652" y="2433435"/>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687" name="Line 126">
            <a:extLst>
              <a:ext uri="{FF2B5EF4-FFF2-40B4-BE49-F238E27FC236}">
                <a16:creationId xmlns:a16="http://schemas.microsoft.com/office/drawing/2014/main" id="{11F65210-E46E-41C8-A758-E9BF99E3F942}"/>
              </a:ext>
            </a:extLst>
          </p:cNvPr>
          <p:cNvSpPr>
            <a:spLocks noChangeShapeType="1"/>
          </p:cNvSpPr>
          <p:nvPr/>
        </p:nvSpPr>
        <p:spPr bwMode="auto">
          <a:xfrm>
            <a:off x="3626652" y="2433435"/>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688" name="Line 127">
            <a:extLst>
              <a:ext uri="{FF2B5EF4-FFF2-40B4-BE49-F238E27FC236}">
                <a16:creationId xmlns:a16="http://schemas.microsoft.com/office/drawing/2014/main" id="{13720ADA-84DD-4899-823D-81EBF5D520EC}"/>
              </a:ext>
            </a:extLst>
          </p:cNvPr>
          <p:cNvSpPr>
            <a:spLocks noChangeShapeType="1"/>
          </p:cNvSpPr>
          <p:nvPr/>
        </p:nvSpPr>
        <p:spPr bwMode="auto">
          <a:xfrm>
            <a:off x="3631737" y="2433435"/>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689" name="Line 128">
            <a:extLst>
              <a:ext uri="{FF2B5EF4-FFF2-40B4-BE49-F238E27FC236}">
                <a16:creationId xmlns:a16="http://schemas.microsoft.com/office/drawing/2014/main" id="{8F9DB844-4936-45AA-90D7-70B7CD708659}"/>
              </a:ext>
            </a:extLst>
          </p:cNvPr>
          <p:cNvSpPr>
            <a:spLocks noChangeShapeType="1"/>
          </p:cNvSpPr>
          <p:nvPr/>
        </p:nvSpPr>
        <p:spPr bwMode="auto">
          <a:xfrm>
            <a:off x="3631737" y="2433435"/>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690" name="Line 129">
            <a:extLst>
              <a:ext uri="{FF2B5EF4-FFF2-40B4-BE49-F238E27FC236}">
                <a16:creationId xmlns:a16="http://schemas.microsoft.com/office/drawing/2014/main" id="{86FE5E03-66EC-4515-B5A0-E15B60B453F9}"/>
              </a:ext>
            </a:extLst>
          </p:cNvPr>
          <p:cNvSpPr>
            <a:spLocks noChangeShapeType="1"/>
          </p:cNvSpPr>
          <p:nvPr/>
        </p:nvSpPr>
        <p:spPr bwMode="auto">
          <a:xfrm>
            <a:off x="3635128" y="2433435"/>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691" name="Line 130">
            <a:extLst>
              <a:ext uri="{FF2B5EF4-FFF2-40B4-BE49-F238E27FC236}">
                <a16:creationId xmlns:a16="http://schemas.microsoft.com/office/drawing/2014/main" id="{D4F1DB43-020E-48E6-9CD9-02A2907B4E39}"/>
              </a:ext>
            </a:extLst>
          </p:cNvPr>
          <p:cNvSpPr>
            <a:spLocks noChangeShapeType="1"/>
          </p:cNvSpPr>
          <p:nvPr/>
        </p:nvSpPr>
        <p:spPr bwMode="auto">
          <a:xfrm>
            <a:off x="3635128" y="2433435"/>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692" name="Line 131">
            <a:extLst>
              <a:ext uri="{FF2B5EF4-FFF2-40B4-BE49-F238E27FC236}">
                <a16:creationId xmlns:a16="http://schemas.microsoft.com/office/drawing/2014/main" id="{9782ADF6-88FF-4C9A-8B95-0BAE6344896E}"/>
              </a:ext>
            </a:extLst>
          </p:cNvPr>
          <p:cNvSpPr>
            <a:spLocks noChangeShapeType="1"/>
          </p:cNvSpPr>
          <p:nvPr/>
        </p:nvSpPr>
        <p:spPr bwMode="auto">
          <a:xfrm>
            <a:off x="3635128" y="2433435"/>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693" name="Line 132">
            <a:extLst>
              <a:ext uri="{FF2B5EF4-FFF2-40B4-BE49-F238E27FC236}">
                <a16:creationId xmlns:a16="http://schemas.microsoft.com/office/drawing/2014/main" id="{812B164F-C612-4AC8-B257-F59DDFE99CBF}"/>
              </a:ext>
            </a:extLst>
          </p:cNvPr>
          <p:cNvSpPr>
            <a:spLocks noChangeShapeType="1"/>
          </p:cNvSpPr>
          <p:nvPr/>
        </p:nvSpPr>
        <p:spPr bwMode="auto">
          <a:xfrm>
            <a:off x="3635128" y="2433435"/>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694" name="Line 133">
            <a:extLst>
              <a:ext uri="{FF2B5EF4-FFF2-40B4-BE49-F238E27FC236}">
                <a16:creationId xmlns:a16="http://schemas.microsoft.com/office/drawing/2014/main" id="{3918EEB0-E9F5-495C-BEF3-6F9AB8EDF068}"/>
              </a:ext>
            </a:extLst>
          </p:cNvPr>
          <p:cNvSpPr>
            <a:spLocks noChangeShapeType="1"/>
          </p:cNvSpPr>
          <p:nvPr/>
        </p:nvSpPr>
        <p:spPr bwMode="auto">
          <a:xfrm>
            <a:off x="3638517" y="2433435"/>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695" name="Line 134">
            <a:extLst>
              <a:ext uri="{FF2B5EF4-FFF2-40B4-BE49-F238E27FC236}">
                <a16:creationId xmlns:a16="http://schemas.microsoft.com/office/drawing/2014/main" id="{E9FC01FF-8AD9-4D0C-94CA-A1BA124789B1}"/>
              </a:ext>
            </a:extLst>
          </p:cNvPr>
          <p:cNvSpPr>
            <a:spLocks noChangeShapeType="1"/>
          </p:cNvSpPr>
          <p:nvPr/>
        </p:nvSpPr>
        <p:spPr bwMode="auto">
          <a:xfrm>
            <a:off x="3643603" y="2433435"/>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696" name="Line 135">
            <a:extLst>
              <a:ext uri="{FF2B5EF4-FFF2-40B4-BE49-F238E27FC236}">
                <a16:creationId xmlns:a16="http://schemas.microsoft.com/office/drawing/2014/main" id="{36319A45-2DDB-4E94-B50B-ACCFFB32AB5B}"/>
              </a:ext>
            </a:extLst>
          </p:cNvPr>
          <p:cNvSpPr>
            <a:spLocks noChangeShapeType="1"/>
          </p:cNvSpPr>
          <p:nvPr/>
        </p:nvSpPr>
        <p:spPr bwMode="auto">
          <a:xfrm>
            <a:off x="3721581" y="2523220"/>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697" name="Line 136">
            <a:extLst>
              <a:ext uri="{FF2B5EF4-FFF2-40B4-BE49-F238E27FC236}">
                <a16:creationId xmlns:a16="http://schemas.microsoft.com/office/drawing/2014/main" id="{E825C953-D716-4496-87F6-DB493E7D4B5F}"/>
              </a:ext>
            </a:extLst>
          </p:cNvPr>
          <p:cNvSpPr>
            <a:spLocks noChangeShapeType="1"/>
          </p:cNvSpPr>
          <p:nvPr/>
        </p:nvSpPr>
        <p:spPr bwMode="auto">
          <a:xfrm>
            <a:off x="3902964" y="2523220"/>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698" name="Line 137">
            <a:extLst>
              <a:ext uri="{FF2B5EF4-FFF2-40B4-BE49-F238E27FC236}">
                <a16:creationId xmlns:a16="http://schemas.microsoft.com/office/drawing/2014/main" id="{CF6945A1-45A5-4253-9CFC-C713FB586319}"/>
              </a:ext>
            </a:extLst>
          </p:cNvPr>
          <p:cNvSpPr>
            <a:spLocks noChangeShapeType="1"/>
          </p:cNvSpPr>
          <p:nvPr/>
        </p:nvSpPr>
        <p:spPr bwMode="auto">
          <a:xfrm>
            <a:off x="3948735" y="2675657"/>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699" name="Line 138">
            <a:extLst>
              <a:ext uri="{FF2B5EF4-FFF2-40B4-BE49-F238E27FC236}">
                <a16:creationId xmlns:a16="http://schemas.microsoft.com/office/drawing/2014/main" id="{A568F435-4EEC-4C1B-88DA-C3C36DD1FF14}"/>
              </a:ext>
            </a:extLst>
          </p:cNvPr>
          <p:cNvSpPr>
            <a:spLocks noChangeShapeType="1"/>
          </p:cNvSpPr>
          <p:nvPr/>
        </p:nvSpPr>
        <p:spPr bwMode="auto">
          <a:xfrm>
            <a:off x="3960600" y="2697628"/>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00" name="Line 139">
            <a:extLst>
              <a:ext uri="{FF2B5EF4-FFF2-40B4-BE49-F238E27FC236}">
                <a16:creationId xmlns:a16="http://schemas.microsoft.com/office/drawing/2014/main" id="{563BF87A-6355-4A8C-9BA7-A4888D5C650E}"/>
              </a:ext>
            </a:extLst>
          </p:cNvPr>
          <p:cNvSpPr>
            <a:spLocks noChangeShapeType="1"/>
          </p:cNvSpPr>
          <p:nvPr/>
        </p:nvSpPr>
        <p:spPr bwMode="auto">
          <a:xfrm>
            <a:off x="3969077" y="2789193"/>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01" name="Line 140">
            <a:extLst>
              <a:ext uri="{FF2B5EF4-FFF2-40B4-BE49-F238E27FC236}">
                <a16:creationId xmlns:a16="http://schemas.microsoft.com/office/drawing/2014/main" id="{B521B35B-99BC-4517-9CFD-6CA3CF172875}"/>
              </a:ext>
            </a:extLst>
          </p:cNvPr>
          <p:cNvSpPr>
            <a:spLocks noChangeShapeType="1"/>
          </p:cNvSpPr>
          <p:nvPr/>
        </p:nvSpPr>
        <p:spPr bwMode="auto">
          <a:xfrm>
            <a:off x="3969077" y="2789193"/>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02" name="Line 141">
            <a:extLst>
              <a:ext uri="{FF2B5EF4-FFF2-40B4-BE49-F238E27FC236}">
                <a16:creationId xmlns:a16="http://schemas.microsoft.com/office/drawing/2014/main" id="{D0651050-E415-4D53-A9E5-AF5B43EFF9C2}"/>
              </a:ext>
            </a:extLst>
          </p:cNvPr>
          <p:cNvSpPr>
            <a:spLocks noChangeShapeType="1"/>
          </p:cNvSpPr>
          <p:nvPr/>
        </p:nvSpPr>
        <p:spPr bwMode="auto">
          <a:xfrm>
            <a:off x="3969077" y="2789193"/>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03" name="Line 142">
            <a:extLst>
              <a:ext uri="{FF2B5EF4-FFF2-40B4-BE49-F238E27FC236}">
                <a16:creationId xmlns:a16="http://schemas.microsoft.com/office/drawing/2014/main" id="{90268BA3-DAD0-41BB-A8A1-BB54984F2221}"/>
              </a:ext>
            </a:extLst>
          </p:cNvPr>
          <p:cNvSpPr>
            <a:spLocks noChangeShapeType="1"/>
          </p:cNvSpPr>
          <p:nvPr/>
        </p:nvSpPr>
        <p:spPr bwMode="auto">
          <a:xfrm>
            <a:off x="3969077" y="2789193"/>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04" name="Line 143">
            <a:extLst>
              <a:ext uri="{FF2B5EF4-FFF2-40B4-BE49-F238E27FC236}">
                <a16:creationId xmlns:a16="http://schemas.microsoft.com/office/drawing/2014/main" id="{8983A62D-0EC4-4537-818C-8AC0E4248572}"/>
              </a:ext>
            </a:extLst>
          </p:cNvPr>
          <p:cNvSpPr>
            <a:spLocks noChangeShapeType="1"/>
          </p:cNvSpPr>
          <p:nvPr/>
        </p:nvSpPr>
        <p:spPr bwMode="auto">
          <a:xfrm>
            <a:off x="3974163" y="2789193"/>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05" name="Line 144">
            <a:extLst>
              <a:ext uri="{FF2B5EF4-FFF2-40B4-BE49-F238E27FC236}">
                <a16:creationId xmlns:a16="http://schemas.microsoft.com/office/drawing/2014/main" id="{7B573839-3A4E-45EF-8F24-26EF0040CEAA}"/>
              </a:ext>
            </a:extLst>
          </p:cNvPr>
          <p:cNvSpPr>
            <a:spLocks noChangeShapeType="1"/>
          </p:cNvSpPr>
          <p:nvPr/>
        </p:nvSpPr>
        <p:spPr bwMode="auto">
          <a:xfrm>
            <a:off x="3980943" y="2789193"/>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06" name="Line 145">
            <a:extLst>
              <a:ext uri="{FF2B5EF4-FFF2-40B4-BE49-F238E27FC236}">
                <a16:creationId xmlns:a16="http://schemas.microsoft.com/office/drawing/2014/main" id="{4561218C-6BCB-4A3B-A0D1-0AEA8221B127}"/>
              </a:ext>
            </a:extLst>
          </p:cNvPr>
          <p:cNvSpPr>
            <a:spLocks noChangeShapeType="1"/>
          </p:cNvSpPr>
          <p:nvPr/>
        </p:nvSpPr>
        <p:spPr bwMode="auto">
          <a:xfrm>
            <a:off x="3980943" y="2789193"/>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07" name="Line 146">
            <a:extLst>
              <a:ext uri="{FF2B5EF4-FFF2-40B4-BE49-F238E27FC236}">
                <a16:creationId xmlns:a16="http://schemas.microsoft.com/office/drawing/2014/main" id="{C5594E57-AF16-4585-8AE1-D3276225333E}"/>
              </a:ext>
            </a:extLst>
          </p:cNvPr>
          <p:cNvSpPr>
            <a:spLocks noChangeShapeType="1"/>
          </p:cNvSpPr>
          <p:nvPr/>
        </p:nvSpPr>
        <p:spPr bwMode="auto">
          <a:xfrm>
            <a:off x="4026712" y="2789193"/>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grpSp>
        <p:nvGrpSpPr>
          <p:cNvPr id="12" name="Group 11">
            <a:extLst>
              <a:ext uri="{FF2B5EF4-FFF2-40B4-BE49-F238E27FC236}">
                <a16:creationId xmlns:a16="http://schemas.microsoft.com/office/drawing/2014/main" id="{11C10705-C420-4548-82CE-B9C1DD2923CC}"/>
              </a:ext>
            </a:extLst>
          </p:cNvPr>
          <p:cNvGrpSpPr/>
          <p:nvPr/>
        </p:nvGrpSpPr>
        <p:grpSpPr>
          <a:xfrm>
            <a:off x="4204705" y="3015724"/>
            <a:ext cx="469563" cy="91440"/>
            <a:chOff x="4204705" y="3015724"/>
            <a:chExt cx="469563" cy="91440"/>
          </a:xfrm>
        </p:grpSpPr>
        <p:sp>
          <p:nvSpPr>
            <p:cNvPr id="708" name="Line 147">
              <a:extLst>
                <a:ext uri="{FF2B5EF4-FFF2-40B4-BE49-F238E27FC236}">
                  <a16:creationId xmlns:a16="http://schemas.microsoft.com/office/drawing/2014/main" id="{FC0FC447-7A82-459C-9F3C-5491E32D8F2E}"/>
                </a:ext>
              </a:extLst>
            </p:cNvPr>
            <p:cNvSpPr>
              <a:spLocks noChangeShapeType="1"/>
            </p:cNvSpPr>
            <p:nvPr/>
          </p:nvSpPr>
          <p:spPr bwMode="auto">
            <a:xfrm>
              <a:off x="4204705" y="3015724"/>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09" name="Line 148">
              <a:extLst>
                <a:ext uri="{FF2B5EF4-FFF2-40B4-BE49-F238E27FC236}">
                  <a16:creationId xmlns:a16="http://schemas.microsoft.com/office/drawing/2014/main" id="{C4998AA6-5394-4CEA-8417-65BF2BFE48D8}"/>
                </a:ext>
              </a:extLst>
            </p:cNvPr>
            <p:cNvSpPr>
              <a:spLocks noChangeShapeType="1"/>
            </p:cNvSpPr>
            <p:nvPr/>
          </p:nvSpPr>
          <p:spPr bwMode="auto">
            <a:xfrm>
              <a:off x="4262341" y="3015724"/>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10" name="Line 149">
              <a:extLst>
                <a:ext uri="{FF2B5EF4-FFF2-40B4-BE49-F238E27FC236}">
                  <a16:creationId xmlns:a16="http://schemas.microsoft.com/office/drawing/2014/main" id="{5EEDF095-C10D-4680-AFEF-26D512FE5B0E}"/>
                </a:ext>
              </a:extLst>
            </p:cNvPr>
            <p:cNvSpPr>
              <a:spLocks noChangeShapeType="1"/>
            </p:cNvSpPr>
            <p:nvPr/>
          </p:nvSpPr>
          <p:spPr bwMode="auto">
            <a:xfrm>
              <a:off x="4291159" y="3015724"/>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11" name="Line 150">
              <a:extLst>
                <a:ext uri="{FF2B5EF4-FFF2-40B4-BE49-F238E27FC236}">
                  <a16:creationId xmlns:a16="http://schemas.microsoft.com/office/drawing/2014/main" id="{60C2DF3D-F473-4590-B591-1F9032418FA9}"/>
                </a:ext>
              </a:extLst>
            </p:cNvPr>
            <p:cNvSpPr>
              <a:spLocks noChangeShapeType="1"/>
            </p:cNvSpPr>
            <p:nvPr/>
          </p:nvSpPr>
          <p:spPr bwMode="auto">
            <a:xfrm>
              <a:off x="4291159" y="3015724"/>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12" name="Line 151">
              <a:extLst>
                <a:ext uri="{FF2B5EF4-FFF2-40B4-BE49-F238E27FC236}">
                  <a16:creationId xmlns:a16="http://schemas.microsoft.com/office/drawing/2014/main" id="{4E643EE1-ED8D-4C61-8B19-CBC75D776DBD}"/>
                </a:ext>
              </a:extLst>
            </p:cNvPr>
            <p:cNvSpPr>
              <a:spLocks noChangeShapeType="1"/>
            </p:cNvSpPr>
            <p:nvPr/>
          </p:nvSpPr>
          <p:spPr bwMode="auto">
            <a:xfrm>
              <a:off x="4294551" y="3015724"/>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13" name="Line 152">
              <a:extLst>
                <a:ext uri="{FF2B5EF4-FFF2-40B4-BE49-F238E27FC236}">
                  <a16:creationId xmlns:a16="http://schemas.microsoft.com/office/drawing/2014/main" id="{FF8EEC6E-8507-40B2-93F1-61CF9A1DEF25}"/>
                </a:ext>
              </a:extLst>
            </p:cNvPr>
            <p:cNvSpPr>
              <a:spLocks noChangeShapeType="1"/>
            </p:cNvSpPr>
            <p:nvPr/>
          </p:nvSpPr>
          <p:spPr bwMode="auto">
            <a:xfrm>
              <a:off x="4303025" y="3015724"/>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14" name="Line 153">
              <a:extLst>
                <a:ext uri="{FF2B5EF4-FFF2-40B4-BE49-F238E27FC236}">
                  <a16:creationId xmlns:a16="http://schemas.microsoft.com/office/drawing/2014/main" id="{CBD61BFB-9C7A-4ED9-B19B-A7E4D32E40F4}"/>
                </a:ext>
              </a:extLst>
            </p:cNvPr>
            <p:cNvSpPr>
              <a:spLocks noChangeShapeType="1"/>
            </p:cNvSpPr>
            <p:nvPr/>
          </p:nvSpPr>
          <p:spPr bwMode="auto">
            <a:xfrm>
              <a:off x="4303025" y="3015724"/>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15" name="Line 154">
              <a:extLst>
                <a:ext uri="{FF2B5EF4-FFF2-40B4-BE49-F238E27FC236}">
                  <a16:creationId xmlns:a16="http://schemas.microsoft.com/office/drawing/2014/main" id="{6D8344DE-5C02-4997-9BD7-CFDDB7FD2CD0}"/>
                </a:ext>
              </a:extLst>
            </p:cNvPr>
            <p:cNvSpPr>
              <a:spLocks noChangeShapeType="1"/>
            </p:cNvSpPr>
            <p:nvPr/>
          </p:nvSpPr>
          <p:spPr bwMode="auto">
            <a:xfrm>
              <a:off x="4314892" y="3015724"/>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16" name="Line 155">
              <a:extLst>
                <a:ext uri="{FF2B5EF4-FFF2-40B4-BE49-F238E27FC236}">
                  <a16:creationId xmlns:a16="http://schemas.microsoft.com/office/drawing/2014/main" id="{29778011-40E1-41D1-AFC3-FA9DEABD2283}"/>
                </a:ext>
              </a:extLst>
            </p:cNvPr>
            <p:cNvSpPr>
              <a:spLocks noChangeShapeType="1"/>
            </p:cNvSpPr>
            <p:nvPr/>
          </p:nvSpPr>
          <p:spPr bwMode="auto">
            <a:xfrm>
              <a:off x="4323367" y="3015724"/>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17" name="Line 156">
              <a:extLst>
                <a:ext uri="{FF2B5EF4-FFF2-40B4-BE49-F238E27FC236}">
                  <a16:creationId xmlns:a16="http://schemas.microsoft.com/office/drawing/2014/main" id="{AAF640B1-E557-43C9-BEBC-0A048E76A009}"/>
                </a:ext>
              </a:extLst>
            </p:cNvPr>
            <p:cNvSpPr>
              <a:spLocks noChangeShapeType="1"/>
            </p:cNvSpPr>
            <p:nvPr/>
          </p:nvSpPr>
          <p:spPr bwMode="auto">
            <a:xfrm>
              <a:off x="4323367" y="3015724"/>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18" name="Line 157">
              <a:extLst>
                <a:ext uri="{FF2B5EF4-FFF2-40B4-BE49-F238E27FC236}">
                  <a16:creationId xmlns:a16="http://schemas.microsoft.com/office/drawing/2014/main" id="{9D5B5F5C-36BD-4C35-8E7D-E48B24F23958}"/>
                </a:ext>
              </a:extLst>
            </p:cNvPr>
            <p:cNvSpPr>
              <a:spLocks noChangeShapeType="1"/>
            </p:cNvSpPr>
            <p:nvPr/>
          </p:nvSpPr>
          <p:spPr bwMode="auto">
            <a:xfrm>
              <a:off x="4579339" y="3015724"/>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19" name="Line 158">
              <a:extLst>
                <a:ext uri="{FF2B5EF4-FFF2-40B4-BE49-F238E27FC236}">
                  <a16:creationId xmlns:a16="http://schemas.microsoft.com/office/drawing/2014/main" id="{856F9690-B584-4DFB-8234-B019821A8693}"/>
                </a:ext>
              </a:extLst>
            </p:cNvPr>
            <p:cNvSpPr>
              <a:spLocks noChangeShapeType="1"/>
            </p:cNvSpPr>
            <p:nvPr/>
          </p:nvSpPr>
          <p:spPr bwMode="auto">
            <a:xfrm>
              <a:off x="4636975" y="3015724"/>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20" name="Line 159">
              <a:extLst>
                <a:ext uri="{FF2B5EF4-FFF2-40B4-BE49-F238E27FC236}">
                  <a16:creationId xmlns:a16="http://schemas.microsoft.com/office/drawing/2014/main" id="{7D367CDF-E56F-4B61-A78B-9571B11C6A60}"/>
                </a:ext>
              </a:extLst>
            </p:cNvPr>
            <p:cNvSpPr>
              <a:spLocks noChangeShapeType="1"/>
            </p:cNvSpPr>
            <p:nvPr/>
          </p:nvSpPr>
          <p:spPr bwMode="auto">
            <a:xfrm>
              <a:off x="4636975" y="3015724"/>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21" name="Line 160">
              <a:extLst>
                <a:ext uri="{FF2B5EF4-FFF2-40B4-BE49-F238E27FC236}">
                  <a16:creationId xmlns:a16="http://schemas.microsoft.com/office/drawing/2014/main" id="{998B6E4D-59BD-42B4-B94F-FA5EC22C1D6A}"/>
                </a:ext>
              </a:extLst>
            </p:cNvPr>
            <p:cNvSpPr>
              <a:spLocks noChangeShapeType="1"/>
            </p:cNvSpPr>
            <p:nvPr/>
          </p:nvSpPr>
          <p:spPr bwMode="auto">
            <a:xfrm>
              <a:off x="4636975" y="3015724"/>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22" name="Line 161">
              <a:extLst>
                <a:ext uri="{FF2B5EF4-FFF2-40B4-BE49-F238E27FC236}">
                  <a16:creationId xmlns:a16="http://schemas.microsoft.com/office/drawing/2014/main" id="{E2073463-6FAC-4C9D-AB06-20EE3E0C320E}"/>
                </a:ext>
              </a:extLst>
            </p:cNvPr>
            <p:cNvSpPr>
              <a:spLocks noChangeShapeType="1"/>
            </p:cNvSpPr>
            <p:nvPr/>
          </p:nvSpPr>
          <p:spPr bwMode="auto">
            <a:xfrm>
              <a:off x="4657316" y="3015724"/>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23" name="Line 162">
              <a:extLst>
                <a:ext uri="{FF2B5EF4-FFF2-40B4-BE49-F238E27FC236}">
                  <a16:creationId xmlns:a16="http://schemas.microsoft.com/office/drawing/2014/main" id="{D61566D7-F437-43CF-81C5-7DFAC31BACE8}"/>
                </a:ext>
              </a:extLst>
            </p:cNvPr>
            <p:cNvSpPr>
              <a:spLocks noChangeShapeType="1"/>
            </p:cNvSpPr>
            <p:nvPr/>
          </p:nvSpPr>
          <p:spPr bwMode="auto">
            <a:xfrm>
              <a:off x="4665792" y="3015724"/>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24" name="Line 163">
              <a:extLst>
                <a:ext uri="{FF2B5EF4-FFF2-40B4-BE49-F238E27FC236}">
                  <a16:creationId xmlns:a16="http://schemas.microsoft.com/office/drawing/2014/main" id="{02C986DD-642C-4103-9845-9C8AE7DC97DE}"/>
                </a:ext>
              </a:extLst>
            </p:cNvPr>
            <p:cNvSpPr>
              <a:spLocks noChangeShapeType="1"/>
            </p:cNvSpPr>
            <p:nvPr/>
          </p:nvSpPr>
          <p:spPr bwMode="auto">
            <a:xfrm>
              <a:off x="4674268" y="3015724"/>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grpSp>
      <p:sp>
        <p:nvSpPr>
          <p:cNvPr id="733" name="Line 172">
            <a:extLst>
              <a:ext uri="{FF2B5EF4-FFF2-40B4-BE49-F238E27FC236}">
                <a16:creationId xmlns:a16="http://schemas.microsoft.com/office/drawing/2014/main" id="{4265285D-9B8F-4D23-981D-80052D38E253}"/>
              </a:ext>
            </a:extLst>
          </p:cNvPr>
          <p:cNvSpPr>
            <a:spLocks noChangeShapeType="1"/>
          </p:cNvSpPr>
          <p:nvPr/>
        </p:nvSpPr>
        <p:spPr bwMode="auto">
          <a:xfrm>
            <a:off x="3547548" y="2285417"/>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34" name="Line 173">
            <a:extLst>
              <a:ext uri="{FF2B5EF4-FFF2-40B4-BE49-F238E27FC236}">
                <a16:creationId xmlns:a16="http://schemas.microsoft.com/office/drawing/2014/main" id="{FC0EC4B4-682B-422B-BD70-FA4CE32F1CB7}"/>
              </a:ext>
            </a:extLst>
          </p:cNvPr>
          <p:cNvSpPr>
            <a:spLocks noChangeShapeType="1"/>
          </p:cNvSpPr>
          <p:nvPr/>
        </p:nvSpPr>
        <p:spPr bwMode="auto">
          <a:xfrm>
            <a:off x="3547548" y="2285417"/>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35" name="Line 174">
            <a:extLst>
              <a:ext uri="{FF2B5EF4-FFF2-40B4-BE49-F238E27FC236}">
                <a16:creationId xmlns:a16="http://schemas.microsoft.com/office/drawing/2014/main" id="{1DFFF2BB-A1F5-46BE-BED1-AA76D86C9851}"/>
              </a:ext>
            </a:extLst>
          </p:cNvPr>
          <p:cNvSpPr>
            <a:spLocks noChangeShapeType="1"/>
          </p:cNvSpPr>
          <p:nvPr/>
        </p:nvSpPr>
        <p:spPr bwMode="auto">
          <a:xfrm>
            <a:off x="3575032" y="2379163"/>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36" name="Line 175">
            <a:extLst>
              <a:ext uri="{FF2B5EF4-FFF2-40B4-BE49-F238E27FC236}">
                <a16:creationId xmlns:a16="http://schemas.microsoft.com/office/drawing/2014/main" id="{E4532C52-BE57-4022-9B97-1DFF383A7BC5}"/>
              </a:ext>
            </a:extLst>
          </p:cNvPr>
          <p:cNvSpPr>
            <a:spLocks noChangeShapeType="1"/>
          </p:cNvSpPr>
          <p:nvPr/>
        </p:nvSpPr>
        <p:spPr bwMode="auto">
          <a:xfrm>
            <a:off x="3580119" y="2409683"/>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37" name="Line 176">
            <a:extLst>
              <a:ext uri="{FF2B5EF4-FFF2-40B4-BE49-F238E27FC236}">
                <a16:creationId xmlns:a16="http://schemas.microsoft.com/office/drawing/2014/main" id="{7FE908DC-035F-48E3-80A8-A7645E8DBF09}"/>
              </a:ext>
            </a:extLst>
          </p:cNvPr>
          <p:cNvSpPr>
            <a:spLocks noChangeShapeType="1"/>
          </p:cNvSpPr>
          <p:nvPr/>
        </p:nvSpPr>
        <p:spPr bwMode="auto">
          <a:xfrm>
            <a:off x="3580119" y="2409683"/>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38" name="Line 177">
            <a:extLst>
              <a:ext uri="{FF2B5EF4-FFF2-40B4-BE49-F238E27FC236}">
                <a16:creationId xmlns:a16="http://schemas.microsoft.com/office/drawing/2014/main" id="{EBF79EB0-6BEC-44F5-82D3-8BD3D341A65A}"/>
              </a:ext>
            </a:extLst>
          </p:cNvPr>
          <p:cNvSpPr>
            <a:spLocks noChangeShapeType="1"/>
          </p:cNvSpPr>
          <p:nvPr/>
        </p:nvSpPr>
        <p:spPr bwMode="auto">
          <a:xfrm>
            <a:off x="3584881" y="2409683"/>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39" name="Line 178">
            <a:extLst>
              <a:ext uri="{FF2B5EF4-FFF2-40B4-BE49-F238E27FC236}">
                <a16:creationId xmlns:a16="http://schemas.microsoft.com/office/drawing/2014/main" id="{0A4CB9E2-F423-4100-91A4-12C9507D7DFC}"/>
              </a:ext>
            </a:extLst>
          </p:cNvPr>
          <p:cNvSpPr>
            <a:spLocks noChangeShapeType="1"/>
          </p:cNvSpPr>
          <p:nvPr/>
        </p:nvSpPr>
        <p:spPr bwMode="auto">
          <a:xfrm>
            <a:off x="3583510" y="2444565"/>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40" name="Line 179">
            <a:extLst>
              <a:ext uri="{FF2B5EF4-FFF2-40B4-BE49-F238E27FC236}">
                <a16:creationId xmlns:a16="http://schemas.microsoft.com/office/drawing/2014/main" id="{B0F7A5E3-83B9-43D5-8F00-FAEBFCFD8F38}"/>
              </a:ext>
            </a:extLst>
          </p:cNvPr>
          <p:cNvSpPr>
            <a:spLocks noChangeShapeType="1"/>
          </p:cNvSpPr>
          <p:nvPr/>
        </p:nvSpPr>
        <p:spPr bwMode="auto">
          <a:xfrm>
            <a:off x="3583510" y="2444565"/>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41" name="Line 180">
            <a:extLst>
              <a:ext uri="{FF2B5EF4-FFF2-40B4-BE49-F238E27FC236}">
                <a16:creationId xmlns:a16="http://schemas.microsoft.com/office/drawing/2014/main" id="{186E4A79-8516-4954-A9EB-D1C9742CFB6D}"/>
              </a:ext>
            </a:extLst>
          </p:cNvPr>
          <p:cNvSpPr>
            <a:spLocks noChangeShapeType="1"/>
          </p:cNvSpPr>
          <p:nvPr/>
        </p:nvSpPr>
        <p:spPr bwMode="auto">
          <a:xfrm>
            <a:off x="3583510" y="2444565"/>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42" name="Line 181">
            <a:extLst>
              <a:ext uri="{FF2B5EF4-FFF2-40B4-BE49-F238E27FC236}">
                <a16:creationId xmlns:a16="http://schemas.microsoft.com/office/drawing/2014/main" id="{BA6D1950-1805-4135-9CDB-9AF8AEE10AE6}"/>
              </a:ext>
            </a:extLst>
          </p:cNvPr>
          <p:cNvSpPr>
            <a:spLocks noChangeShapeType="1"/>
          </p:cNvSpPr>
          <p:nvPr/>
        </p:nvSpPr>
        <p:spPr bwMode="auto">
          <a:xfrm>
            <a:off x="3589280" y="2479447"/>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43" name="Line 182">
            <a:extLst>
              <a:ext uri="{FF2B5EF4-FFF2-40B4-BE49-F238E27FC236}">
                <a16:creationId xmlns:a16="http://schemas.microsoft.com/office/drawing/2014/main" id="{65238CDD-A6AF-4B90-B12E-02852417F8EC}"/>
              </a:ext>
            </a:extLst>
          </p:cNvPr>
          <p:cNvSpPr>
            <a:spLocks noChangeShapeType="1"/>
          </p:cNvSpPr>
          <p:nvPr/>
        </p:nvSpPr>
        <p:spPr bwMode="auto">
          <a:xfrm>
            <a:off x="3589280" y="2479447"/>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44" name="Line 183">
            <a:extLst>
              <a:ext uri="{FF2B5EF4-FFF2-40B4-BE49-F238E27FC236}">
                <a16:creationId xmlns:a16="http://schemas.microsoft.com/office/drawing/2014/main" id="{3EAA2B0C-BE85-43A2-B265-7946DC7CD038}"/>
              </a:ext>
            </a:extLst>
          </p:cNvPr>
          <p:cNvSpPr>
            <a:spLocks noChangeShapeType="1"/>
          </p:cNvSpPr>
          <p:nvPr/>
        </p:nvSpPr>
        <p:spPr bwMode="auto">
          <a:xfrm>
            <a:off x="3594367" y="2479447"/>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45" name="Line 184">
            <a:extLst>
              <a:ext uri="{FF2B5EF4-FFF2-40B4-BE49-F238E27FC236}">
                <a16:creationId xmlns:a16="http://schemas.microsoft.com/office/drawing/2014/main" id="{968C5194-9760-4D6A-ACF1-E901C83A0224}"/>
              </a:ext>
            </a:extLst>
          </p:cNvPr>
          <p:cNvSpPr>
            <a:spLocks noChangeShapeType="1"/>
          </p:cNvSpPr>
          <p:nvPr/>
        </p:nvSpPr>
        <p:spPr bwMode="auto">
          <a:xfrm>
            <a:off x="3594367" y="2479447"/>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46" name="Line 185">
            <a:extLst>
              <a:ext uri="{FF2B5EF4-FFF2-40B4-BE49-F238E27FC236}">
                <a16:creationId xmlns:a16="http://schemas.microsoft.com/office/drawing/2014/main" id="{B879A8B5-0373-4736-9BE6-0F4D73E2249F}"/>
              </a:ext>
            </a:extLst>
          </p:cNvPr>
          <p:cNvSpPr>
            <a:spLocks noChangeShapeType="1"/>
          </p:cNvSpPr>
          <p:nvPr/>
        </p:nvSpPr>
        <p:spPr bwMode="auto">
          <a:xfrm>
            <a:off x="3597756" y="2479447"/>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47" name="Line 186">
            <a:extLst>
              <a:ext uri="{FF2B5EF4-FFF2-40B4-BE49-F238E27FC236}">
                <a16:creationId xmlns:a16="http://schemas.microsoft.com/office/drawing/2014/main" id="{3458450B-E4E8-464D-B2E8-F840FFA7E9E7}"/>
              </a:ext>
            </a:extLst>
          </p:cNvPr>
          <p:cNvSpPr>
            <a:spLocks noChangeShapeType="1"/>
          </p:cNvSpPr>
          <p:nvPr/>
        </p:nvSpPr>
        <p:spPr bwMode="auto">
          <a:xfrm>
            <a:off x="3597756" y="2479447"/>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48" name="Line 187">
            <a:extLst>
              <a:ext uri="{FF2B5EF4-FFF2-40B4-BE49-F238E27FC236}">
                <a16:creationId xmlns:a16="http://schemas.microsoft.com/office/drawing/2014/main" id="{5609B809-96FB-45FC-A076-DF430ACCBA40}"/>
              </a:ext>
            </a:extLst>
          </p:cNvPr>
          <p:cNvSpPr>
            <a:spLocks noChangeShapeType="1"/>
          </p:cNvSpPr>
          <p:nvPr/>
        </p:nvSpPr>
        <p:spPr bwMode="auto">
          <a:xfrm>
            <a:off x="3597756" y="2479447"/>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49" name="Line 188">
            <a:extLst>
              <a:ext uri="{FF2B5EF4-FFF2-40B4-BE49-F238E27FC236}">
                <a16:creationId xmlns:a16="http://schemas.microsoft.com/office/drawing/2014/main" id="{B01FB0A5-E2E9-46C4-98D4-BA857BD1F06E}"/>
              </a:ext>
            </a:extLst>
          </p:cNvPr>
          <p:cNvSpPr>
            <a:spLocks noChangeShapeType="1"/>
          </p:cNvSpPr>
          <p:nvPr/>
        </p:nvSpPr>
        <p:spPr bwMode="auto">
          <a:xfrm>
            <a:off x="3597756" y="2479447"/>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50" name="Line 189">
            <a:extLst>
              <a:ext uri="{FF2B5EF4-FFF2-40B4-BE49-F238E27FC236}">
                <a16:creationId xmlns:a16="http://schemas.microsoft.com/office/drawing/2014/main" id="{D48478D8-6B76-461C-A603-1434A2CE8C90}"/>
              </a:ext>
            </a:extLst>
          </p:cNvPr>
          <p:cNvSpPr>
            <a:spLocks noChangeShapeType="1"/>
          </p:cNvSpPr>
          <p:nvPr/>
        </p:nvSpPr>
        <p:spPr bwMode="auto">
          <a:xfrm>
            <a:off x="3602843" y="2479447"/>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51" name="Line 190">
            <a:extLst>
              <a:ext uri="{FF2B5EF4-FFF2-40B4-BE49-F238E27FC236}">
                <a16:creationId xmlns:a16="http://schemas.microsoft.com/office/drawing/2014/main" id="{BBE4ABFF-0B38-4EA2-BDCB-5F454DEF1728}"/>
              </a:ext>
            </a:extLst>
          </p:cNvPr>
          <p:cNvSpPr>
            <a:spLocks noChangeShapeType="1"/>
          </p:cNvSpPr>
          <p:nvPr/>
        </p:nvSpPr>
        <p:spPr bwMode="auto">
          <a:xfrm>
            <a:off x="3606230" y="2479447"/>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52" name="Line 191">
            <a:extLst>
              <a:ext uri="{FF2B5EF4-FFF2-40B4-BE49-F238E27FC236}">
                <a16:creationId xmlns:a16="http://schemas.microsoft.com/office/drawing/2014/main" id="{29A97FB5-BA48-486E-BB40-07C7055A0751}"/>
              </a:ext>
            </a:extLst>
          </p:cNvPr>
          <p:cNvSpPr>
            <a:spLocks noChangeShapeType="1"/>
          </p:cNvSpPr>
          <p:nvPr/>
        </p:nvSpPr>
        <p:spPr bwMode="auto">
          <a:xfrm>
            <a:off x="3677066" y="2562291"/>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53" name="Line 192">
            <a:extLst>
              <a:ext uri="{FF2B5EF4-FFF2-40B4-BE49-F238E27FC236}">
                <a16:creationId xmlns:a16="http://schemas.microsoft.com/office/drawing/2014/main" id="{AB09158A-23BB-49EA-8CDD-903F5AA273E4}"/>
              </a:ext>
            </a:extLst>
          </p:cNvPr>
          <p:cNvSpPr>
            <a:spLocks noChangeShapeType="1"/>
          </p:cNvSpPr>
          <p:nvPr/>
        </p:nvSpPr>
        <p:spPr bwMode="auto">
          <a:xfrm>
            <a:off x="3858449" y="2562291"/>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54" name="Line 193">
            <a:extLst>
              <a:ext uri="{FF2B5EF4-FFF2-40B4-BE49-F238E27FC236}">
                <a16:creationId xmlns:a16="http://schemas.microsoft.com/office/drawing/2014/main" id="{B7EC9B33-F890-4F61-8C61-53DE1C2B4A94}"/>
              </a:ext>
            </a:extLst>
          </p:cNvPr>
          <p:cNvSpPr>
            <a:spLocks noChangeShapeType="1"/>
          </p:cNvSpPr>
          <p:nvPr/>
        </p:nvSpPr>
        <p:spPr bwMode="auto">
          <a:xfrm>
            <a:off x="3904219" y="2693097"/>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55" name="Line 194">
            <a:extLst>
              <a:ext uri="{FF2B5EF4-FFF2-40B4-BE49-F238E27FC236}">
                <a16:creationId xmlns:a16="http://schemas.microsoft.com/office/drawing/2014/main" id="{5C086C98-25A7-44B0-8637-3FB6920C6340}"/>
              </a:ext>
            </a:extLst>
          </p:cNvPr>
          <p:cNvSpPr>
            <a:spLocks noChangeShapeType="1"/>
          </p:cNvSpPr>
          <p:nvPr/>
        </p:nvSpPr>
        <p:spPr bwMode="auto">
          <a:xfrm>
            <a:off x="3917782" y="2738880"/>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56" name="Line 195">
            <a:extLst>
              <a:ext uri="{FF2B5EF4-FFF2-40B4-BE49-F238E27FC236}">
                <a16:creationId xmlns:a16="http://schemas.microsoft.com/office/drawing/2014/main" id="{536A7B61-BA6A-451F-9BB1-3157D607AE4E}"/>
              </a:ext>
            </a:extLst>
          </p:cNvPr>
          <p:cNvSpPr>
            <a:spLocks noChangeShapeType="1"/>
          </p:cNvSpPr>
          <p:nvPr/>
        </p:nvSpPr>
        <p:spPr bwMode="auto">
          <a:xfrm>
            <a:off x="3955514" y="2830444"/>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57" name="Line 196">
            <a:extLst>
              <a:ext uri="{FF2B5EF4-FFF2-40B4-BE49-F238E27FC236}">
                <a16:creationId xmlns:a16="http://schemas.microsoft.com/office/drawing/2014/main" id="{70B24A16-C98F-4D50-879D-19B039E0EFBF}"/>
              </a:ext>
            </a:extLst>
          </p:cNvPr>
          <p:cNvSpPr>
            <a:spLocks noChangeShapeType="1"/>
          </p:cNvSpPr>
          <p:nvPr/>
        </p:nvSpPr>
        <p:spPr bwMode="auto">
          <a:xfrm>
            <a:off x="3955514" y="2830444"/>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58" name="Line 197">
            <a:extLst>
              <a:ext uri="{FF2B5EF4-FFF2-40B4-BE49-F238E27FC236}">
                <a16:creationId xmlns:a16="http://schemas.microsoft.com/office/drawing/2014/main" id="{268C4944-D742-4BC5-A82D-E0D18BC7997A}"/>
              </a:ext>
            </a:extLst>
          </p:cNvPr>
          <p:cNvSpPr>
            <a:spLocks noChangeShapeType="1"/>
          </p:cNvSpPr>
          <p:nvPr/>
        </p:nvSpPr>
        <p:spPr bwMode="auto">
          <a:xfrm>
            <a:off x="3955514" y="2830444"/>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59" name="Line 198">
            <a:extLst>
              <a:ext uri="{FF2B5EF4-FFF2-40B4-BE49-F238E27FC236}">
                <a16:creationId xmlns:a16="http://schemas.microsoft.com/office/drawing/2014/main" id="{9EC7BAB5-57D4-47BD-AC83-66B9E8D48A76}"/>
              </a:ext>
            </a:extLst>
          </p:cNvPr>
          <p:cNvSpPr>
            <a:spLocks noChangeShapeType="1"/>
          </p:cNvSpPr>
          <p:nvPr/>
        </p:nvSpPr>
        <p:spPr bwMode="auto">
          <a:xfrm>
            <a:off x="3955514" y="2830444"/>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60" name="Line 199">
            <a:extLst>
              <a:ext uri="{FF2B5EF4-FFF2-40B4-BE49-F238E27FC236}">
                <a16:creationId xmlns:a16="http://schemas.microsoft.com/office/drawing/2014/main" id="{53956CEC-7700-4FC6-ACE6-332C92C5631E}"/>
              </a:ext>
            </a:extLst>
          </p:cNvPr>
          <p:cNvSpPr>
            <a:spLocks noChangeShapeType="1"/>
          </p:cNvSpPr>
          <p:nvPr/>
        </p:nvSpPr>
        <p:spPr bwMode="auto">
          <a:xfrm>
            <a:off x="3960601" y="2830444"/>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61" name="Line 200">
            <a:extLst>
              <a:ext uri="{FF2B5EF4-FFF2-40B4-BE49-F238E27FC236}">
                <a16:creationId xmlns:a16="http://schemas.microsoft.com/office/drawing/2014/main" id="{086A62BB-21FD-48FC-99A1-6D8785D05DE0}"/>
              </a:ext>
            </a:extLst>
          </p:cNvPr>
          <p:cNvSpPr>
            <a:spLocks noChangeShapeType="1"/>
          </p:cNvSpPr>
          <p:nvPr/>
        </p:nvSpPr>
        <p:spPr bwMode="auto">
          <a:xfrm>
            <a:off x="3969078" y="2830444"/>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62" name="Line 201">
            <a:extLst>
              <a:ext uri="{FF2B5EF4-FFF2-40B4-BE49-F238E27FC236}">
                <a16:creationId xmlns:a16="http://schemas.microsoft.com/office/drawing/2014/main" id="{2EF459A7-FF22-42E7-B255-33650DEB51CA}"/>
              </a:ext>
            </a:extLst>
          </p:cNvPr>
          <p:cNvSpPr>
            <a:spLocks noChangeShapeType="1"/>
          </p:cNvSpPr>
          <p:nvPr/>
        </p:nvSpPr>
        <p:spPr bwMode="auto">
          <a:xfrm>
            <a:off x="3969078" y="2830444"/>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63" name="Line 202">
            <a:extLst>
              <a:ext uri="{FF2B5EF4-FFF2-40B4-BE49-F238E27FC236}">
                <a16:creationId xmlns:a16="http://schemas.microsoft.com/office/drawing/2014/main" id="{3383D326-29DB-4DB1-80AC-A0A7D338983E}"/>
              </a:ext>
            </a:extLst>
          </p:cNvPr>
          <p:cNvSpPr>
            <a:spLocks noChangeShapeType="1"/>
          </p:cNvSpPr>
          <p:nvPr/>
        </p:nvSpPr>
        <p:spPr bwMode="auto">
          <a:xfrm>
            <a:off x="4013150" y="2830444"/>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grpSp>
        <p:nvGrpSpPr>
          <p:cNvPr id="11" name="Group 10">
            <a:extLst>
              <a:ext uri="{FF2B5EF4-FFF2-40B4-BE49-F238E27FC236}">
                <a16:creationId xmlns:a16="http://schemas.microsoft.com/office/drawing/2014/main" id="{953F01D9-4548-4F73-8BA8-3198AE016D5C}"/>
              </a:ext>
            </a:extLst>
          </p:cNvPr>
          <p:cNvGrpSpPr/>
          <p:nvPr/>
        </p:nvGrpSpPr>
        <p:grpSpPr>
          <a:xfrm>
            <a:off x="4162573" y="3059356"/>
            <a:ext cx="561001" cy="0"/>
            <a:chOff x="4162573" y="3059356"/>
            <a:chExt cx="561001" cy="0"/>
          </a:xfrm>
        </p:grpSpPr>
        <p:sp>
          <p:nvSpPr>
            <p:cNvPr id="764" name="Line 203">
              <a:extLst>
                <a:ext uri="{FF2B5EF4-FFF2-40B4-BE49-F238E27FC236}">
                  <a16:creationId xmlns:a16="http://schemas.microsoft.com/office/drawing/2014/main" id="{8A16FA24-C252-4975-8781-43691118C51F}"/>
                </a:ext>
              </a:extLst>
            </p:cNvPr>
            <p:cNvSpPr>
              <a:spLocks noChangeShapeType="1"/>
            </p:cNvSpPr>
            <p:nvPr/>
          </p:nvSpPr>
          <p:spPr bwMode="auto">
            <a:xfrm>
              <a:off x="4162573" y="3059356"/>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65" name="Line 206">
              <a:extLst>
                <a:ext uri="{FF2B5EF4-FFF2-40B4-BE49-F238E27FC236}">
                  <a16:creationId xmlns:a16="http://schemas.microsoft.com/office/drawing/2014/main" id="{6CCD4FD7-E26C-40E4-91E8-1029515F23A8}"/>
                </a:ext>
              </a:extLst>
            </p:cNvPr>
            <p:cNvSpPr>
              <a:spLocks noChangeShapeType="1"/>
            </p:cNvSpPr>
            <p:nvPr/>
          </p:nvSpPr>
          <p:spPr bwMode="auto">
            <a:xfrm>
              <a:off x="4249024" y="3059356"/>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66" name="Line 207">
              <a:extLst>
                <a:ext uri="{FF2B5EF4-FFF2-40B4-BE49-F238E27FC236}">
                  <a16:creationId xmlns:a16="http://schemas.microsoft.com/office/drawing/2014/main" id="{F81055BB-9962-4F6C-9833-FF9AB7D1C88B}"/>
                </a:ext>
              </a:extLst>
            </p:cNvPr>
            <p:cNvSpPr>
              <a:spLocks noChangeShapeType="1"/>
            </p:cNvSpPr>
            <p:nvPr/>
          </p:nvSpPr>
          <p:spPr bwMode="auto">
            <a:xfrm>
              <a:off x="4249024" y="3059356"/>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67" name="Line 208">
              <a:extLst>
                <a:ext uri="{FF2B5EF4-FFF2-40B4-BE49-F238E27FC236}">
                  <a16:creationId xmlns:a16="http://schemas.microsoft.com/office/drawing/2014/main" id="{8AE6B3DD-2B35-41F6-AF1E-8B2AAFE01E26}"/>
                </a:ext>
              </a:extLst>
            </p:cNvPr>
            <p:cNvSpPr>
              <a:spLocks noChangeShapeType="1"/>
            </p:cNvSpPr>
            <p:nvPr/>
          </p:nvSpPr>
          <p:spPr bwMode="auto">
            <a:xfrm>
              <a:off x="4254111" y="3059356"/>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68" name="Line 209">
              <a:extLst>
                <a:ext uri="{FF2B5EF4-FFF2-40B4-BE49-F238E27FC236}">
                  <a16:creationId xmlns:a16="http://schemas.microsoft.com/office/drawing/2014/main" id="{033F4B7D-C1E3-4F02-BC09-512629C0EB78}"/>
                </a:ext>
              </a:extLst>
            </p:cNvPr>
            <p:cNvSpPr>
              <a:spLocks noChangeShapeType="1"/>
            </p:cNvSpPr>
            <p:nvPr/>
          </p:nvSpPr>
          <p:spPr bwMode="auto">
            <a:xfrm>
              <a:off x="4260891" y="3059356"/>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69" name="Line 210">
              <a:extLst>
                <a:ext uri="{FF2B5EF4-FFF2-40B4-BE49-F238E27FC236}">
                  <a16:creationId xmlns:a16="http://schemas.microsoft.com/office/drawing/2014/main" id="{84112F0A-424C-4CC1-885F-5819AC1D1E66}"/>
                </a:ext>
              </a:extLst>
            </p:cNvPr>
            <p:cNvSpPr>
              <a:spLocks noChangeShapeType="1"/>
            </p:cNvSpPr>
            <p:nvPr/>
          </p:nvSpPr>
          <p:spPr bwMode="auto">
            <a:xfrm>
              <a:off x="4260891" y="3059356"/>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70" name="Line 211">
              <a:extLst>
                <a:ext uri="{FF2B5EF4-FFF2-40B4-BE49-F238E27FC236}">
                  <a16:creationId xmlns:a16="http://schemas.microsoft.com/office/drawing/2014/main" id="{8E7A79A6-2CED-46AF-B411-9BD6B20D6C98}"/>
                </a:ext>
              </a:extLst>
            </p:cNvPr>
            <p:cNvSpPr>
              <a:spLocks noChangeShapeType="1"/>
            </p:cNvSpPr>
            <p:nvPr/>
          </p:nvSpPr>
          <p:spPr bwMode="auto">
            <a:xfrm>
              <a:off x="4274454" y="3059356"/>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71" name="Line 212">
              <a:extLst>
                <a:ext uri="{FF2B5EF4-FFF2-40B4-BE49-F238E27FC236}">
                  <a16:creationId xmlns:a16="http://schemas.microsoft.com/office/drawing/2014/main" id="{F889DDD4-A0FB-4B4C-B1F4-2689B06C2A8C}"/>
                </a:ext>
              </a:extLst>
            </p:cNvPr>
            <p:cNvSpPr>
              <a:spLocks noChangeShapeType="1"/>
            </p:cNvSpPr>
            <p:nvPr/>
          </p:nvSpPr>
          <p:spPr bwMode="auto">
            <a:xfrm>
              <a:off x="4282929" y="3059356"/>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72" name="Line 213">
              <a:extLst>
                <a:ext uri="{FF2B5EF4-FFF2-40B4-BE49-F238E27FC236}">
                  <a16:creationId xmlns:a16="http://schemas.microsoft.com/office/drawing/2014/main" id="{C68B29F4-3116-431B-81D0-EC26459D5584}"/>
                </a:ext>
              </a:extLst>
            </p:cNvPr>
            <p:cNvSpPr>
              <a:spLocks noChangeShapeType="1"/>
            </p:cNvSpPr>
            <p:nvPr/>
          </p:nvSpPr>
          <p:spPr bwMode="auto">
            <a:xfrm>
              <a:off x="4282929" y="3059356"/>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73" name="Line 214">
              <a:extLst>
                <a:ext uri="{FF2B5EF4-FFF2-40B4-BE49-F238E27FC236}">
                  <a16:creationId xmlns:a16="http://schemas.microsoft.com/office/drawing/2014/main" id="{E76F5A7F-5B68-4E49-AF20-74516FC5017E}"/>
                </a:ext>
              </a:extLst>
            </p:cNvPr>
            <p:cNvSpPr>
              <a:spLocks noChangeShapeType="1"/>
            </p:cNvSpPr>
            <p:nvPr/>
          </p:nvSpPr>
          <p:spPr bwMode="auto">
            <a:xfrm>
              <a:off x="4538902" y="3059356"/>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74" name="Line 215">
              <a:extLst>
                <a:ext uri="{FF2B5EF4-FFF2-40B4-BE49-F238E27FC236}">
                  <a16:creationId xmlns:a16="http://schemas.microsoft.com/office/drawing/2014/main" id="{0E888368-642D-49E8-9CDC-2A49E61EE40B}"/>
                </a:ext>
              </a:extLst>
            </p:cNvPr>
            <p:cNvSpPr>
              <a:spLocks noChangeShapeType="1"/>
            </p:cNvSpPr>
            <p:nvPr/>
          </p:nvSpPr>
          <p:spPr bwMode="auto">
            <a:xfrm>
              <a:off x="4596537" y="3059356"/>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75" name="Line 216">
              <a:extLst>
                <a:ext uri="{FF2B5EF4-FFF2-40B4-BE49-F238E27FC236}">
                  <a16:creationId xmlns:a16="http://schemas.microsoft.com/office/drawing/2014/main" id="{40B6372F-A3D0-4624-AB87-075A983E9A66}"/>
                </a:ext>
              </a:extLst>
            </p:cNvPr>
            <p:cNvSpPr>
              <a:spLocks noChangeShapeType="1"/>
            </p:cNvSpPr>
            <p:nvPr/>
          </p:nvSpPr>
          <p:spPr bwMode="auto">
            <a:xfrm>
              <a:off x="4596537" y="3059356"/>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76" name="Line 217">
              <a:extLst>
                <a:ext uri="{FF2B5EF4-FFF2-40B4-BE49-F238E27FC236}">
                  <a16:creationId xmlns:a16="http://schemas.microsoft.com/office/drawing/2014/main" id="{8BFAD533-E566-43FB-A451-81A5D3651E6D}"/>
                </a:ext>
              </a:extLst>
            </p:cNvPr>
            <p:cNvSpPr>
              <a:spLocks noChangeShapeType="1"/>
            </p:cNvSpPr>
            <p:nvPr/>
          </p:nvSpPr>
          <p:spPr bwMode="auto">
            <a:xfrm>
              <a:off x="4596537" y="3059356"/>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77" name="Line 218">
              <a:extLst>
                <a:ext uri="{FF2B5EF4-FFF2-40B4-BE49-F238E27FC236}">
                  <a16:creationId xmlns:a16="http://schemas.microsoft.com/office/drawing/2014/main" id="{D2AC2AD1-1A21-4910-A903-22C89276889F}"/>
                </a:ext>
              </a:extLst>
            </p:cNvPr>
            <p:cNvSpPr>
              <a:spLocks noChangeShapeType="1"/>
            </p:cNvSpPr>
            <p:nvPr/>
          </p:nvSpPr>
          <p:spPr bwMode="auto">
            <a:xfrm>
              <a:off x="4616879" y="3059356"/>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78" name="Line 219">
              <a:extLst>
                <a:ext uri="{FF2B5EF4-FFF2-40B4-BE49-F238E27FC236}">
                  <a16:creationId xmlns:a16="http://schemas.microsoft.com/office/drawing/2014/main" id="{AFF61D17-5B94-4888-B0E7-4EE95EAD40CF}"/>
                </a:ext>
              </a:extLst>
            </p:cNvPr>
            <p:cNvSpPr>
              <a:spLocks noChangeShapeType="1"/>
            </p:cNvSpPr>
            <p:nvPr/>
          </p:nvSpPr>
          <p:spPr bwMode="auto">
            <a:xfrm>
              <a:off x="4625355" y="3059356"/>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79" name="Line 220">
              <a:extLst>
                <a:ext uri="{FF2B5EF4-FFF2-40B4-BE49-F238E27FC236}">
                  <a16:creationId xmlns:a16="http://schemas.microsoft.com/office/drawing/2014/main" id="{E1AFD32D-7A7A-408E-9AD7-D6BDFC7D9879}"/>
                </a:ext>
              </a:extLst>
            </p:cNvPr>
            <p:cNvSpPr>
              <a:spLocks noChangeShapeType="1"/>
            </p:cNvSpPr>
            <p:nvPr/>
          </p:nvSpPr>
          <p:spPr bwMode="auto">
            <a:xfrm>
              <a:off x="4632134" y="3059356"/>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grpSp>
      <p:grpSp>
        <p:nvGrpSpPr>
          <p:cNvPr id="10" name="Group 9">
            <a:extLst>
              <a:ext uri="{FF2B5EF4-FFF2-40B4-BE49-F238E27FC236}">
                <a16:creationId xmlns:a16="http://schemas.microsoft.com/office/drawing/2014/main" id="{502AD968-4D4C-4363-8149-5A3F77FCA502}"/>
              </a:ext>
            </a:extLst>
          </p:cNvPr>
          <p:cNvGrpSpPr/>
          <p:nvPr/>
        </p:nvGrpSpPr>
        <p:grpSpPr>
          <a:xfrm>
            <a:off x="3623261" y="3508428"/>
            <a:ext cx="1039140" cy="91440"/>
            <a:chOff x="3623261" y="3508428"/>
            <a:chExt cx="1039140" cy="91440"/>
          </a:xfrm>
        </p:grpSpPr>
        <p:sp>
          <p:nvSpPr>
            <p:cNvPr id="780" name="Line 221">
              <a:extLst>
                <a:ext uri="{FF2B5EF4-FFF2-40B4-BE49-F238E27FC236}">
                  <a16:creationId xmlns:a16="http://schemas.microsoft.com/office/drawing/2014/main" id="{3F79DBC0-05E6-484C-B018-19A703CFEC57}"/>
                </a:ext>
              </a:extLst>
            </p:cNvPr>
            <p:cNvSpPr>
              <a:spLocks noChangeShapeType="1"/>
            </p:cNvSpPr>
            <p:nvPr/>
          </p:nvSpPr>
          <p:spPr bwMode="auto">
            <a:xfrm>
              <a:off x="3623261" y="3508428"/>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81" name="Line 222">
              <a:extLst>
                <a:ext uri="{FF2B5EF4-FFF2-40B4-BE49-F238E27FC236}">
                  <a16:creationId xmlns:a16="http://schemas.microsoft.com/office/drawing/2014/main" id="{67640DD4-8D7F-45A5-9A71-A0EAF6BD4A4F}"/>
                </a:ext>
              </a:extLst>
            </p:cNvPr>
            <p:cNvSpPr>
              <a:spLocks noChangeShapeType="1"/>
            </p:cNvSpPr>
            <p:nvPr/>
          </p:nvSpPr>
          <p:spPr bwMode="auto">
            <a:xfrm>
              <a:off x="3626652" y="3508428"/>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82" name="Line 223">
              <a:extLst>
                <a:ext uri="{FF2B5EF4-FFF2-40B4-BE49-F238E27FC236}">
                  <a16:creationId xmlns:a16="http://schemas.microsoft.com/office/drawing/2014/main" id="{21B6C315-7DED-4BFE-AA32-A2B00092E47B}"/>
                </a:ext>
              </a:extLst>
            </p:cNvPr>
            <p:cNvSpPr>
              <a:spLocks noChangeShapeType="1"/>
            </p:cNvSpPr>
            <p:nvPr/>
          </p:nvSpPr>
          <p:spPr bwMode="auto">
            <a:xfrm>
              <a:off x="3680897" y="3508428"/>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83" name="Line 224">
              <a:extLst>
                <a:ext uri="{FF2B5EF4-FFF2-40B4-BE49-F238E27FC236}">
                  <a16:creationId xmlns:a16="http://schemas.microsoft.com/office/drawing/2014/main" id="{72690FAD-0372-410E-AF70-ECF4924C3FD7}"/>
                </a:ext>
              </a:extLst>
            </p:cNvPr>
            <p:cNvSpPr>
              <a:spLocks noChangeShapeType="1"/>
            </p:cNvSpPr>
            <p:nvPr/>
          </p:nvSpPr>
          <p:spPr bwMode="auto">
            <a:xfrm>
              <a:off x="3828377" y="3508428"/>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84" name="Line 225">
              <a:extLst>
                <a:ext uri="{FF2B5EF4-FFF2-40B4-BE49-F238E27FC236}">
                  <a16:creationId xmlns:a16="http://schemas.microsoft.com/office/drawing/2014/main" id="{9B79FE52-00D7-45DA-9B51-E539427A16BF}"/>
                </a:ext>
              </a:extLst>
            </p:cNvPr>
            <p:cNvSpPr>
              <a:spLocks noChangeShapeType="1"/>
            </p:cNvSpPr>
            <p:nvPr/>
          </p:nvSpPr>
          <p:spPr bwMode="auto">
            <a:xfrm>
              <a:off x="3936868" y="3508428"/>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85" name="Line 226">
              <a:extLst>
                <a:ext uri="{FF2B5EF4-FFF2-40B4-BE49-F238E27FC236}">
                  <a16:creationId xmlns:a16="http://schemas.microsoft.com/office/drawing/2014/main" id="{6BD05D8F-0ED7-4196-889B-1B1D54BA2D3A}"/>
                </a:ext>
              </a:extLst>
            </p:cNvPr>
            <p:cNvSpPr>
              <a:spLocks noChangeShapeType="1"/>
            </p:cNvSpPr>
            <p:nvPr/>
          </p:nvSpPr>
          <p:spPr bwMode="auto">
            <a:xfrm>
              <a:off x="3940259" y="3508428"/>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86" name="Line 227">
              <a:extLst>
                <a:ext uri="{FF2B5EF4-FFF2-40B4-BE49-F238E27FC236}">
                  <a16:creationId xmlns:a16="http://schemas.microsoft.com/office/drawing/2014/main" id="{CBBC1BF7-F58E-4A3F-A461-C934C02D4ED5}"/>
                </a:ext>
              </a:extLst>
            </p:cNvPr>
            <p:cNvSpPr>
              <a:spLocks noChangeShapeType="1"/>
            </p:cNvSpPr>
            <p:nvPr/>
          </p:nvSpPr>
          <p:spPr bwMode="auto">
            <a:xfrm>
              <a:off x="3965685" y="3508428"/>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87" name="Line 228">
              <a:extLst>
                <a:ext uri="{FF2B5EF4-FFF2-40B4-BE49-F238E27FC236}">
                  <a16:creationId xmlns:a16="http://schemas.microsoft.com/office/drawing/2014/main" id="{48626FE7-921D-4168-9995-82B7E6C405F6}"/>
                </a:ext>
              </a:extLst>
            </p:cNvPr>
            <p:cNvSpPr>
              <a:spLocks noChangeShapeType="1"/>
            </p:cNvSpPr>
            <p:nvPr/>
          </p:nvSpPr>
          <p:spPr bwMode="auto">
            <a:xfrm>
              <a:off x="3969077" y="3508428"/>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88" name="Line 229">
              <a:extLst>
                <a:ext uri="{FF2B5EF4-FFF2-40B4-BE49-F238E27FC236}">
                  <a16:creationId xmlns:a16="http://schemas.microsoft.com/office/drawing/2014/main" id="{CE3B4ADA-418C-45DA-8D45-0D191F1D47BB}"/>
                </a:ext>
              </a:extLst>
            </p:cNvPr>
            <p:cNvSpPr>
              <a:spLocks noChangeShapeType="1"/>
            </p:cNvSpPr>
            <p:nvPr/>
          </p:nvSpPr>
          <p:spPr bwMode="auto">
            <a:xfrm>
              <a:off x="3974163" y="3508428"/>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89" name="Line 230">
              <a:extLst>
                <a:ext uri="{FF2B5EF4-FFF2-40B4-BE49-F238E27FC236}">
                  <a16:creationId xmlns:a16="http://schemas.microsoft.com/office/drawing/2014/main" id="{87F3FA02-17B8-40B5-811F-67B4A19ECE3B}"/>
                </a:ext>
              </a:extLst>
            </p:cNvPr>
            <p:cNvSpPr>
              <a:spLocks noChangeShapeType="1"/>
            </p:cNvSpPr>
            <p:nvPr/>
          </p:nvSpPr>
          <p:spPr bwMode="auto">
            <a:xfrm>
              <a:off x="4328453" y="3508428"/>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90" name="Line 231">
              <a:extLst>
                <a:ext uri="{FF2B5EF4-FFF2-40B4-BE49-F238E27FC236}">
                  <a16:creationId xmlns:a16="http://schemas.microsoft.com/office/drawing/2014/main" id="{43890E84-38D5-4649-A7E1-2615EC52C5A8}"/>
                </a:ext>
              </a:extLst>
            </p:cNvPr>
            <p:cNvSpPr>
              <a:spLocks noChangeShapeType="1"/>
            </p:cNvSpPr>
            <p:nvPr/>
          </p:nvSpPr>
          <p:spPr bwMode="auto">
            <a:xfrm>
              <a:off x="4377613" y="3508428"/>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791" name="Line 232">
              <a:extLst>
                <a:ext uri="{FF2B5EF4-FFF2-40B4-BE49-F238E27FC236}">
                  <a16:creationId xmlns:a16="http://schemas.microsoft.com/office/drawing/2014/main" id="{77480094-0806-4163-A2F5-7234EBFA6413}"/>
                </a:ext>
              </a:extLst>
            </p:cNvPr>
            <p:cNvSpPr>
              <a:spLocks noChangeShapeType="1"/>
            </p:cNvSpPr>
            <p:nvPr/>
          </p:nvSpPr>
          <p:spPr bwMode="auto">
            <a:xfrm>
              <a:off x="4662401" y="3508428"/>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grpSp>
      <p:grpSp>
        <p:nvGrpSpPr>
          <p:cNvPr id="9" name="Group 8">
            <a:extLst>
              <a:ext uri="{FF2B5EF4-FFF2-40B4-BE49-F238E27FC236}">
                <a16:creationId xmlns:a16="http://schemas.microsoft.com/office/drawing/2014/main" id="{C4AA18F0-E50C-4040-82EF-77F61A73946B}"/>
              </a:ext>
            </a:extLst>
          </p:cNvPr>
          <p:cNvGrpSpPr/>
          <p:nvPr/>
        </p:nvGrpSpPr>
        <p:grpSpPr>
          <a:xfrm>
            <a:off x="3573986" y="3549880"/>
            <a:ext cx="1130578" cy="0"/>
            <a:chOff x="3573986" y="3549880"/>
            <a:chExt cx="1130578" cy="0"/>
          </a:xfrm>
        </p:grpSpPr>
        <p:sp>
          <p:nvSpPr>
            <p:cNvPr id="800" name="Line 241">
              <a:extLst>
                <a:ext uri="{FF2B5EF4-FFF2-40B4-BE49-F238E27FC236}">
                  <a16:creationId xmlns:a16="http://schemas.microsoft.com/office/drawing/2014/main" id="{ACF1A6AB-E5DA-4F84-8514-DE25EED3B346}"/>
                </a:ext>
              </a:extLst>
            </p:cNvPr>
            <p:cNvSpPr>
              <a:spLocks noChangeShapeType="1"/>
            </p:cNvSpPr>
            <p:nvPr/>
          </p:nvSpPr>
          <p:spPr bwMode="auto">
            <a:xfrm>
              <a:off x="3573986" y="3549880"/>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801" name="Line 242">
              <a:extLst>
                <a:ext uri="{FF2B5EF4-FFF2-40B4-BE49-F238E27FC236}">
                  <a16:creationId xmlns:a16="http://schemas.microsoft.com/office/drawing/2014/main" id="{E7150BDD-6B86-46F4-BAF5-9448E5F8F4E8}"/>
                </a:ext>
              </a:extLst>
            </p:cNvPr>
            <p:cNvSpPr>
              <a:spLocks noChangeShapeType="1"/>
            </p:cNvSpPr>
            <p:nvPr/>
          </p:nvSpPr>
          <p:spPr bwMode="auto">
            <a:xfrm>
              <a:off x="3577375" y="3549880"/>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802" name="Line 243">
              <a:extLst>
                <a:ext uri="{FF2B5EF4-FFF2-40B4-BE49-F238E27FC236}">
                  <a16:creationId xmlns:a16="http://schemas.microsoft.com/office/drawing/2014/main" id="{D13686C1-ED47-4D60-B093-211FA2E55882}"/>
                </a:ext>
              </a:extLst>
            </p:cNvPr>
            <p:cNvSpPr>
              <a:spLocks noChangeShapeType="1"/>
            </p:cNvSpPr>
            <p:nvPr/>
          </p:nvSpPr>
          <p:spPr bwMode="auto">
            <a:xfrm>
              <a:off x="3631622" y="3549880"/>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803" name="Line 244">
              <a:extLst>
                <a:ext uri="{FF2B5EF4-FFF2-40B4-BE49-F238E27FC236}">
                  <a16:creationId xmlns:a16="http://schemas.microsoft.com/office/drawing/2014/main" id="{96D70121-8175-4801-A598-9F074BB8AB79}"/>
                </a:ext>
              </a:extLst>
            </p:cNvPr>
            <p:cNvSpPr>
              <a:spLocks noChangeShapeType="1"/>
            </p:cNvSpPr>
            <p:nvPr/>
          </p:nvSpPr>
          <p:spPr bwMode="auto">
            <a:xfrm>
              <a:off x="3780796" y="3549880"/>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804" name="Line 245">
              <a:extLst>
                <a:ext uri="{FF2B5EF4-FFF2-40B4-BE49-F238E27FC236}">
                  <a16:creationId xmlns:a16="http://schemas.microsoft.com/office/drawing/2014/main" id="{E14902A7-73C2-4C08-96BD-2E958284BBF9}"/>
                </a:ext>
              </a:extLst>
            </p:cNvPr>
            <p:cNvSpPr>
              <a:spLocks noChangeShapeType="1"/>
            </p:cNvSpPr>
            <p:nvPr/>
          </p:nvSpPr>
          <p:spPr bwMode="auto">
            <a:xfrm>
              <a:off x="3887592" y="3549880"/>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805" name="Line 246">
              <a:extLst>
                <a:ext uri="{FF2B5EF4-FFF2-40B4-BE49-F238E27FC236}">
                  <a16:creationId xmlns:a16="http://schemas.microsoft.com/office/drawing/2014/main" id="{BC9E03C0-E2F9-42C7-8047-80A77BBA7832}"/>
                </a:ext>
              </a:extLst>
            </p:cNvPr>
            <p:cNvSpPr>
              <a:spLocks noChangeShapeType="1"/>
            </p:cNvSpPr>
            <p:nvPr/>
          </p:nvSpPr>
          <p:spPr bwMode="auto">
            <a:xfrm>
              <a:off x="3890980" y="3549880"/>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806" name="Line 247">
              <a:extLst>
                <a:ext uri="{FF2B5EF4-FFF2-40B4-BE49-F238E27FC236}">
                  <a16:creationId xmlns:a16="http://schemas.microsoft.com/office/drawing/2014/main" id="{9078A1D3-EA5F-477F-8615-7393B82F9B1C}"/>
                </a:ext>
              </a:extLst>
            </p:cNvPr>
            <p:cNvSpPr>
              <a:spLocks noChangeShapeType="1"/>
            </p:cNvSpPr>
            <p:nvPr/>
          </p:nvSpPr>
          <p:spPr bwMode="auto">
            <a:xfrm>
              <a:off x="3916410" y="3549880"/>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807" name="Line 248">
              <a:extLst>
                <a:ext uri="{FF2B5EF4-FFF2-40B4-BE49-F238E27FC236}">
                  <a16:creationId xmlns:a16="http://schemas.microsoft.com/office/drawing/2014/main" id="{33DA1CC3-701E-44E9-85DE-B9E65A496866}"/>
                </a:ext>
              </a:extLst>
            </p:cNvPr>
            <p:cNvSpPr>
              <a:spLocks noChangeShapeType="1"/>
            </p:cNvSpPr>
            <p:nvPr/>
          </p:nvSpPr>
          <p:spPr bwMode="auto">
            <a:xfrm>
              <a:off x="3919799" y="3549880"/>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808" name="Line 249">
              <a:extLst>
                <a:ext uri="{FF2B5EF4-FFF2-40B4-BE49-F238E27FC236}">
                  <a16:creationId xmlns:a16="http://schemas.microsoft.com/office/drawing/2014/main" id="{52F7627C-90E2-4626-913D-C18CFE8C6664}"/>
                </a:ext>
              </a:extLst>
            </p:cNvPr>
            <p:cNvSpPr>
              <a:spLocks noChangeShapeType="1"/>
            </p:cNvSpPr>
            <p:nvPr/>
          </p:nvSpPr>
          <p:spPr bwMode="auto">
            <a:xfrm>
              <a:off x="3924886" y="3549880"/>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809" name="Line 250">
              <a:extLst>
                <a:ext uri="{FF2B5EF4-FFF2-40B4-BE49-F238E27FC236}">
                  <a16:creationId xmlns:a16="http://schemas.microsoft.com/office/drawing/2014/main" id="{3C2CCEE7-92C0-42AD-BF2B-FAA5495A76DE}"/>
                </a:ext>
              </a:extLst>
            </p:cNvPr>
            <p:cNvSpPr>
              <a:spLocks noChangeShapeType="1"/>
            </p:cNvSpPr>
            <p:nvPr/>
          </p:nvSpPr>
          <p:spPr bwMode="auto">
            <a:xfrm>
              <a:off x="4279178" y="3549880"/>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810" name="Line 251">
              <a:extLst>
                <a:ext uri="{FF2B5EF4-FFF2-40B4-BE49-F238E27FC236}">
                  <a16:creationId xmlns:a16="http://schemas.microsoft.com/office/drawing/2014/main" id="{B8131455-08D0-49B3-BFD4-43FC7F0D53C6}"/>
                </a:ext>
              </a:extLst>
            </p:cNvPr>
            <p:cNvSpPr>
              <a:spLocks noChangeShapeType="1"/>
            </p:cNvSpPr>
            <p:nvPr/>
          </p:nvSpPr>
          <p:spPr bwMode="auto">
            <a:xfrm>
              <a:off x="4328336" y="3549880"/>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811" name="Line 252">
              <a:extLst>
                <a:ext uri="{FF2B5EF4-FFF2-40B4-BE49-F238E27FC236}">
                  <a16:creationId xmlns:a16="http://schemas.microsoft.com/office/drawing/2014/main" id="{4AB67619-70C9-4FCB-BAE9-98E089AE5F8C}"/>
                </a:ext>
              </a:extLst>
            </p:cNvPr>
            <p:cNvSpPr>
              <a:spLocks noChangeShapeType="1"/>
            </p:cNvSpPr>
            <p:nvPr/>
          </p:nvSpPr>
          <p:spPr bwMode="auto">
            <a:xfrm>
              <a:off x="4613124" y="3549880"/>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grpSp>
      <p:sp>
        <p:nvSpPr>
          <p:cNvPr id="812" name="Line 253">
            <a:extLst>
              <a:ext uri="{FF2B5EF4-FFF2-40B4-BE49-F238E27FC236}">
                <a16:creationId xmlns:a16="http://schemas.microsoft.com/office/drawing/2014/main" id="{BBA90BAF-D29E-48CD-BFBE-460C1985981C}"/>
              </a:ext>
            </a:extLst>
          </p:cNvPr>
          <p:cNvSpPr>
            <a:spLocks noChangeShapeType="1"/>
          </p:cNvSpPr>
          <p:nvPr/>
        </p:nvSpPr>
        <p:spPr bwMode="auto">
          <a:xfrm>
            <a:off x="5057376" y="3479886"/>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813" name="Line 254">
            <a:extLst>
              <a:ext uri="{FF2B5EF4-FFF2-40B4-BE49-F238E27FC236}">
                <a16:creationId xmlns:a16="http://schemas.microsoft.com/office/drawing/2014/main" id="{05CA6A06-9EFE-41AE-8100-1115D2A4CD8A}"/>
              </a:ext>
            </a:extLst>
          </p:cNvPr>
          <p:cNvSpPr>
            <a:spLocks noChangeShapeType="1"/>
          </p:cNvSpPr>
          <p:nvPr/>
        </p:nvSpPr>
        <p:spPr bwMode="auto">
          <a:xfrm>
            <a:off x="5301483" y="3479886"/>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814" name="Line 255">
            <a:extLst>
              <a:ext uri="{FF2B5EF4-FFF2-40B4-BE49-F238E27FC236}">
                <a16:creationId xmlns:a16="http://schemas.microsoft.com/office/drawing/2014/main" id="{E8E45168-2C97-4D6D-8C53-D9AD725A0F68}"/>
              </a:ext>
            </a:extLst>
          </p:cNvPr>
          <p:cNvSpPr>
            <a:spLocks noChangeShapeType="1"/>
          </p:cNvSpPr>
          <p:nvPr/>
        </p:nvSpPr>
        <p:spPr bwMode="auto">
          <a:xfrm>
            <a:off x="5350643" y="3479886"/>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815" name="Line 256">
            <a:extLst>
              <a:ext uri="{FF2B5EF4-FFF2-40B4-BE49-F238E27FC236}">
                <a16:creationId xmlns:a16="http://schemas.microsoft.com/office/drawing/2014/main" id="{4F29F38D-DFED-4AEB-A773-943BC0B4BFB5}"/>
              </a:ext>
            </a:extLst>
          </p:cNvPr>
          <p:cNvSpPr>
            <a:spLocks noChangeShapeType="1"/>
          </p:cNvSpPr>
          <p:nvPr/>
        </p:nvSpPr>
        <p:spPr bwMode="auto">
          <a:xfrm>
            <a:off x="5387936" y="3479886"/>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816" name="Line 257">
            <a:extLst>
              <a:ext uri="{FF2B5EF4-FFF2-40B4-BE49-F238E27FC236}">
                <a16:creationId xmlns:a16="http://schemas.microsoft.com/office/drawing/2014/main" id="{9375F893-6437-4F81-BA00-B78867DC9A8B}"/>
              </a:ext>
            </a:extLst>
          </p:cNvPr>
          <p:cNvSpPr>
            <a:spLocks noChangeShapeType="1"/>
          </p:cNvSpPr>
          <p:nvPr/>
        </p:nvSpPr>
        <p:spPr bwMode="auto">
          <a:xfrm>
            <a:off x="5399803" y="3479886"/>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817" name="Line 258">
            <a:extLst>
              <a:ext uri="{FF2B5EF4-FFF2-40B4-BE49-F238E27FC236}">
                <a16:creationId xmlns:a16="http://schemas.microsoft.com/office/drawing/2014/main" id="{175F27EC-A699-420C-9324-6734826DF41B}"/>
              </a:ext>
            </a:extLst>
          </p:cNvPr>
          <p:cNvSpPr>
            <a:spLocks noChangeShapeType="1"/>
          </p:cNvSpPr>
          <p:nvPr/>
        </p:nvSpPr>
        <p:spPr bwMode="auto">
          <a:xfrm>
            <a:off x="5693067" y="3479886"/>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818" name="Line 259">
            <a:extLst>
              <a:ext uri="{FF2B5EF4-FFF2-40B4-BE49-F238E27FC236}">
                <a16:creationId xmlns:a16="http://schemas.microsoft.com/office/drawing/2014/main" id="{43F94907-C912-4E83-B59A-70F7B0666074}"/>
              </a:ext>
            </a:extLst>
          </p:cNvPr>
          <p:cNvSpPr>
            <a:spLocks noChangeShapeType="1"/>
          </p:cNvSpPr>
          <p:nvPr/>
        </p:nvSpPr>
        <p:spPr bwMode="auto">
          <a:xfrm>
            <a:off x="5721885" y="3479886"/>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823" name="Line 264">
            <a:extLst>
              <a:ext uri="{FF2B5EF4-FFF2-40B4-BE49-F238E27FC236}">
                <a16:creationId xmlns:a16="http://schemas.microsoft.com/office/drawing/2014/main" id="{8C284AEA-727D-4A22-98C2-80D0CE0FDA11}"/>
              </a:ext>
            </a:extLst>
          </p:cNvPr>
          <p:cNvSpPr>
            <a:spLocks noChangeShapeType="1"/>
          </p:cNvSpPr>
          <p:nvPr/>
        </p:nvSpPr>
        <p:spPr bwMode="auto">
          <a:xfrm>
            <a:off x="5024082" y="3525899"/>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824" name="Line 265">
            <a:extLst>
              <a:ext uri="{FF2B5EF4-FFF2-40B4-BE49-F238E27FC236}">
                <a16:creationId xmlns:a16="http://schemas.microsoft.com/office/drawing/2014/main" id="{BDE9FEB8-3EC8-42DC-8BCF-D54B079414DE}"/>
              </a:ext>
            </a:extLst>
          </p:cNvPr>
          <p:cNvSpPr>
            <a:spLocks noChangeShapeType="1"/>
          </p:cNvSpPr>
          <p:nvPr/>
        </p:nvSpPr>
        <p:spPr bwMode="auto">
          <a:xfrm>
            <a:off x="5266491" y="3525899"/>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825" name="Line 266">
            <a:extLst>
              <a:ext uri="{FF2B5EF4-FFF2-40B4-BE49-F238E27FC236}">
                <a16:creationId xmlns:a16="http://schemas.microsoft.com/office/drawing/2014/main" id="{1C9BD7CE-A09E-4CD2-A363-13F5A195A0AA}"/>
              </a:ext>
            </a:extLst>
          </p:cNvPr>
          <p:cNvSpPr>
            <a:spLocks noChangeShapeType="1"/>
          </p:cNvSpPr>
          <p:nvPr/>
        </p:nvSpPr>
        <p:spPr bwMode="auto">
          <a:xfrm>
            <a:off x="5315651" y="3525899"/>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826" name="Line 267">
            <a:extLst>
              <a:ext uri="{FF2B5EF4-FFF2-40B4-BE49-F238E27FC236}">
                <a16:creationId xmlns:a16="http://schemas.microsoft.com/office/drawing/2014/main" id="{8BBB6BD1-83AD-4670-BD06-02B0CA91142A}"/>
              </a:ext>
            </a:extLst>
          </p:cNvPr>
          <p:cNvSpPr>
            <a:spLocks noChangeShapeType="1"/>
          </p:cNvSpPr>
          <p:nvPr/>
        </p:nvSpPr>
        <p:spPr bwMode="auto">
          <a:xfrm>
            <a:off x="5352945" y="3525899"/>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827" name="Line 268">
            <a:extLst>
              <a:ext uri="{FF2B5EF4-FFF2-40B4-BE49-F238E27FC236}">
                <a16:creationId xmlns:a16="http://schemas.microsoft.com/office/drawing/2014/main" id="{B43F98B0-C10F-4B7C-821E-47F9438CE949}"/>
              </a:ext>
            </a:extLst>
          </p:cNvPr>
          <p:cNvSpPr>
            <a:spLocks noChangeShapeType="1"/>
          </p:cNvSpPr>
          <p:nvPr/>
        </p:nvSpPr>
        <p:spPr bwMode="auto">
          <a:xfrm>
            <a:off x="5366508" y="3525899"/>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828" name="Line 269">
            <a:extLst>
              <a:ext uri="{FF2B5EF4-FFF2-40B4-BE49-F238E27FC236}">
                <a16:creationId xmlns:a16="http://schemas.microsoft.com/office/drawing/2014/main" id="{85829FF3-9D94-4631-9B1C-AFE538502EDF}"/>
              </a:ext>
            </a:extLst>
          </p:cNvPr>
          <p:cNvSpPr>
            <a:spLocks noChangeShapeType="1"/>
          </p:cNvSpPr>
          <p:nvPr/>
        </p:nvSpPr>
        <p:spPr bwMode="auto">
          <a:xfrm>
            <a:off x="5658075" y="3525899"/>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829" name="Line 270">
            <a:extLst>
              <a:ext uri="{FF2B5EF4-FFF2-40B4-BE49-F238E27FC236}">
                <a16:creationId xmlns:a16="http://schemas.microsoft.com/office/drawing/2014/main" id="{FBD94301-4DD7-4C8B-8FAD-D6510A551904}"/>
              </a:ext>
            </a:extLst>
          </p:cNvPr>
          <p:cNvSpPr>
            <a:spLocks noChangeShapeType="1"/>
          </p:cNvSpPr>
          <p:nvPr/>
        </p:nvSpPr>
        <p:spPr bwMode="auto">
          <a:xfrm>
            <a:off x="5686894" y="3525899"/>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879" name="Rectangle 390">
            <a:extLst>
              <a:ext uri="{FF2B5EF4-FFF2-40B4-BE49-F238E27FC236}">
                <a16:creationId xmlns:a16="http://schemas.microsoft.com/office/drawing/2014/main" id="{63B73271-4149-40A5-AD46-FDCDAC9D14C8}"/>
              </a:ext>
            </a:extLst>
          </p:cNvPr>
          <p:cNvSpPr>
            <a:spLocks noChangeArrowheads="1"/>
          </p:cNvSpPr>
          <p:nvPr/>
        </p:nvSpPr>
        <p:spPr bwMode="auto">
          <a:xfrm>
            <a:off x="3721947" y="3600478"/>
            <a:ext cx="58669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400" dirty="0">
                <a:solidFill>
                  <a:schemeClr val="bg1"/>
                </a:solidFill>
                <a:latin typeface="Calibri" panose="020F0502020204030204" pitchFamily="34" charset="0"/>
                <a:cs typeface="Calibri" panose="020F0502020204030204" pitchFamily="34" charset="0"/>
              </a:rPr>
              <a:t>Placebo</a:t>
            </a:r>
            <a:endParaRPr lang="en-US" altLang="en-US" sz="2000" dirty="0">
              <a:solidFill>
                <a:schemeClr val="bg1"/>
              </a:solidFill>
              <a:latin typeface="Calibri" panose="020F0502020204030204" pitchFamily="34" charset="0"/>
              <a:cs typeface="Calibri" panose="020F0502020204030204" pitchFamily="34" charset="0"/>
            </a:endParaRPr>
          </a:p>
        </p:txBody>
      </p:sp>
      <p:sp>
        <p:nvSpPr>
          <p:cNvPr id="880" name="Rectangle 392">
            <a:extLst>
              <a:ext uri="{FF2B5EF4-FFF2-40B4-BE49-F238E27FC236}">
                <a16:creationId xmlns:a16="http://schemas.microsoft.com/office/drawing/2014/main" id="{D1E3D18C-F42F-422D-AAF1-43E82938C5A8}"/>
              </a:ext>
            </a:extLst>
          </p:cNvPr>
          <p:cNvSpPr>
            <a:spLocks noChangeArrowheads="1"/>
          </p:cNvSpPr>
          <p:nvPr/>
        </p:nvSpPr>
        <p:spPr bwMode="auto">
          <a:xfrm>
            <a:off x="3721947" y="2333308"/>
            <a:ext cx="7013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400" dirty="0">
                <a:solidFill>
                  <a:schemeClr val="bg1"/>
                </a:solidFill>
                <a:latin typeface="Calibri" panose="020F0502020204030204" pitchFamily="34" charset="0"/>
                <a:cs typeface="Calibri" panose="020F0502020204030204" pitchFamily="34" charset="0"/>
              </a:rPr>
              <a:t>Niraparib</a:t>
            </a:r>
            <a:endParaRPr lang="en-US" altLang="en-US" sz="2400" dirty="0">
              <a:solidFill>
                <a:schemeClr val="bg1"/>
              </a:solidFill>
              <a:latin typeface="Calibri" panose="020F0502020204030204" pitchFamily="34" charset="0"/>
              <a:cs typeface="Calibri" panose="020F0502020204030204" pitchFamily="34" charset="0"/>
            </a:endParaRPr>
          </a:p>
        </p:txBody>
      </p:sp>
      <p:grpSp>
        <p:nvGrpSpPr>
          <p:cNvPr id="881" name="Group 880">
            <a:extLst>
              <a:ext uri="{FF2B5EF4-FFF2-40B4-BE49-F238E27FC236}">
                <a16:creationId xmlns:a16="http://schemas.microsoft.com/office/drawing/2014/main" id="{374A46DC-668A-4C50-919D-333D5616B2EB}"/>
              </a:ext>
            </a:extLst>
          </p:cNvPr>
          <p:cNvGrpSpPr/>
          <p:nvPr/>
        </p:nvGrpSpPr>
        <p:grpSpPr>
          <a:xfrm>
            <a:off x="1494122" y="5235515"/>
            <a:ext cx="4313992" cy="369077"/>
            <a:chOff x="-55250" y="5517432"/>
            <a:chExt cx="4313991" cy="369077"/>
          </a:xfrm>
        </p:grpSpPr>
        <p:sp>
          <p:nvSpPr>
            <p:cNvPr id="882" name="Rectangle 11">
              <a:extLst>
                <a:ext uri="{FF2B5EF4-FFF2-40B4-BE49-F238E27FC236}">
                  <a16:creationId xmlns:a16="http://schemas.microsoft.com/office/drawing/2014/main" id="{5289451E-5FA4-4DBA-85E1-C1D478B71BEA}"/>
                </a:ext>
              </a:extLst>
            </p:cNvPr>
            <p:cNvSpPr>
              <a:spLocks noChangeArrowheads="1"/>
            </p:cNvSpPr>
            <p:nvPr/>
          </p:nvSpPr>
          <p:spPr bwMode="auto">
            <a:xfrm>
              <a:off x="584776" y="5517432"/>
              <a:ext cx="23564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200" dirty="0">
                  <a:solidFill>
                    <a:schemeClr val="bg1"/>
                  </a:solidFill>
                  <a:latin typeface="Calibri" panose="020F0502020204030204" pitchFamily="34" charset="0"/>
                  <a:cs typeface="Calibri" panose="020F0502020204030204" pitchFamily="34" charset="0"/>
                </a:rPr>
                <a:t>105</a:t>
              </a:r>
              <a:endParaRPr lang="en-US" altLang="en-US" sz="3200" dirty="0">
                <a:solidFill>
                  <a:schemeClr val="bg1"/>
                </a:solidFill>
                <a:latin typeface="Calibri" panose="020F0502020204030204" pitchFamily="34" charset="0"/>
                <a:cs typeface="Calibri" panose="020F0502020204030204" pitchFamily="34" charset="0"/>
              </a:endParaRPr>
            </a:p>
          </p:txBody>
        </p:sp>
        <p:sp>
          <p:nvSpPr>
            <p:cNvPr id="883" name="Rectangle 12">
              <a:extLst>
                <a:ext uri="{FF2B5EF4-FFF2-40B4-BE49-F238E27FC236}">
                  <a16:creationId xmlns:a16="http://schemas.microsoft.com/office/drawing/2014/main" id="{12BD5FC5-D258-43C6-A3EC-6517B5DD6C5D}"/>
                </a:ext>
              </a:extLst>
            </p:cNvPr>
            <p:cNvSpPr>
              <a:spLocks noChangeArrowheads="1"/>
            </p:cNvSpPr>
            <p:nvPr/>
          </p:nvSpPr>
          <p:spPr bwMode="auto">
            <a:xfrm>
              <a:off x="842204" y="5517432"/>
              <a:ext cx="23564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200" dirty="0">
                  <a:solidFill>
                    <a:schemeClr val="bg1"/>
                  </a:solidFill>
                  <a:latin typeface="Calibri" panose="020F0502020204030204" pitchFamily="34" charset="0"/>
                  <a:cs typeface="Calibri" panose="020F0502020204030204" pitchFamily="34" charset="0"/>
                </a:rPr>
                <a:t>103</a:t>
              </a:r>
              <a:endParaRPr lang="en-US" altLang="en-US" sz="3200" dirty="0">
                <a:solidFill>
                  <a:schemeClr val="bg1"/>
                </a:solidFill>
                <a:latin typeface="Calibri" panose="020F0502020204030204" pitchFamily="34" charset="0"/>
                <a:cs typeface="Calibri" panose="020F0502020204030204" pitchFamily="34" charset="0"/>
              </a:endParaRPr>
            </a:p>
          </p:txBody>
        </p:sp>
        <p:sp>
          <p:nvSpPr>
            <p:cNvPr id="884" name="Rectangle 13">
              <a:extLst>
                <a:ext uri="{FF2B5EF4-FFF2-40B4-BE49-F238E27FC236}">
                  <a16:creationId xmlns:a16="http://schemas.microsoft.com/office/drawing/2014/main" id="{5339C979-AFDD-4BD0-82A0-8F4690E0014D}"/>
                </a:ext>
              </a:extLst>
            </p:cNvPr>
            <p:cNvSpPr>
              <a:spLocks noChangeArrowheads="1"/>
            </p:cNvSpPr>
            <p:nvPr/>
          </p:nvSpPr>
          <p:spPr bwMode="auto">
            <a:xfrm>
              <a:off x="1111646" y="5517432"/>
              <a:ext cx="15709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200" dirty="0">
                  <a:solidFill>
                    <a:schemeClr val="bg1"/>
                  </a:solidFill>
                  <a:latin typeface="Calibri" panose="020F0502020204030204" pitchFamily="34" charset="0"/>
                  <a:cs typeface="Calibri" panose="020F0502020204030204" pitchFamily="34" charset="0"/>
                </a:rPr>
                <a:t>96</a:t>
              </a:r>
              <a:endParaRPr lang="en-US" altLang="en-US" sz="3200" dirty="0">
                <a:solidFill>
                  <a:schemeClr val="bg1"/>
                </a:solidFill>
                <a:latin typeface="Calibri" panose="020F0502020204030204" pitchFamily="34" charset="0"/>
                <a:cs typeface="Calibri" panose="020F0502020204030204" pitchFamily="34" charset="0"/>
              </a:endParaRPr>
            </a:p>
          </p:txBody>
        </p:sp>
        <p:sp>
          <p:nvSpPr>
            <p:cNvPr id="885" name="Rectangle 14">
              <a:extLst>
                <a:ext uri="{FF2B5EF4-FFF2-40B4-BE49-F238E27FC236}">
                  <a16:creationId xmlns:a16="http://schemas.microsoft.com/office/drawing/2014/main" id="{5DC83931-7F50-414D-90DA-C7CCEA35E9DE}"/>
                </a:ext>
              </a:extLst>
            </p:cNvPr>
            <p:cNvSpPr>
              <a:spLocks noChangeArrowheads="1"/>
            </p:cNvSpPr>
            <p:nvPr/>
          </p:nvSpPr>
          <p:spPr bwMode="auto">
            <a:xfrm>
              <a:off x="1365642" y="5517432"/>
              <a:ext cx="15709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200" dirty="0">
                  <a:solidFill>
                    <a:schemeClr val="bg1"/>
                  </a:solidFill>
                  <a:latin typeface="Calibri" panose="020F0502020204030204" pitchFamily="34" charset="0"/>
                  <a:cs typeface="Calibri" panose="020F0502020204030204" pitchFamily="34" charset="0"/>
                </a:rPr>
                <a:t>86</a:t>
              </a:r>
              <a:endParaRPr lang="en-US" altLang="en-US" sz="3200" dirty="0">
                <a:solidFill>
                  <a:schemeClr val="bg1"/>
                </a:solidFill>
                <a:latin typeface="Calibri" panose="020F0502020204030204" pitchFamily="34" charset="0"/>
                <a:cs typeface="Calibri" panose="020F0502020204030204" pitchFamily="34" charset="0"/>
              </a:endParaRPr>
            </a:p>
          </p:txBody>
        </p:sp>
        <p:sp>
          <p:nvSpPr>
            <p:cNvPr id="886" name="Rectangle 15">
              <a:extLst>
                <a:ext uri="{FF2B5EF4-FFF2-40B4-BE49-F238E27FC236}">
                  <a16:creationId xmlns:a16="http://schemas.microsoft.com/office/drawing/2014/main" id="{F4EF3B52-D803-492C-B44F-FC05FBFD376C}"/>
                </a:ext>
              </a:extLst>
            </p:cNvPr>
            <p:cNvSpPr>
              <a:spLocks noChangeArrowheads="1"/>
            </p:cNvSpPr>
            <p:nvPr/>
          </p:nvSpPr>
          <p:spPr bwMode="auto">
            <a:xfrm>
              <a:off x="1619638" y="5517432"/>
              <a:ext cx="15709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200" dirty="0">
                  <a:solidFill>
                    <a:schemeClr val="bg1"/>
                  </a:solidFill>
                  <a:latin typeface="Calibri" panose="020F0502020204030204" pitchFamily="34" charset="0"/>
                  <a:cs typeface="Calibri" panose="020F0502020204030204" pitchFamily="34" charset="0"/>
                </a:rPr>
                <a:t>85</a:t>
              </a:r>
              <a:endParaRPr lang="en-US" altLang="en-US" sz="3200" dirty="0">
                <a:solidFill>
                  <a:schemeClr val="bg1"/>
                </a:solidFill>
                <a:latin typeface="Calibri" panose="020F0502020204030204" pitchFamily="34" charset="0"/>
                <a:cs typeface="Calibri" panose="020F0502020204030204" pitchFamily="34" charset="0"/>
              </a:endParaRPr>
            </a:p>
          </p:txBody>
        </p:sp>
        <p:sp>
          <p:nvSpPr>
            <p:cNvPr id="887" name="Rectangle 16">
              <a:extLst>
                <a:ext uri="{FF2B5EF4-FFF2-40B4-BE49-F238E27FC236}">
                  <a16:creationId xmlns:a16="http://schemas.microsoft.com/office/drawing/2014/main" id="{426347E3-5382-4FE5-9254-396E6F61E926}"/>
                </a:ext>
              </a:extLst>
            </p:cNvPr>
            <p:cNvSpPr>
              <a:spLocks noChangeArrowheads="1"/>
            </p:cNvSpPr>
            <p:nvPr/>
          </p:nvSpPr>
          <p:spPr bwMode="auto">
            <a:xfrm>
              <a:off x="1877068" y="5517432"/>
              <a:ext cx="15709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200" dirty="0">
                  <a:solidFill>
                    <a:schemeClr val="bg1"/>
                  </a:solidFill>
                  <a:latin typeface="Calibri" panose="020F0502020204030204" pitchFamily="34" charset="0"/>
                  <a:cs typeface="Calibri" panose="020F0502020204030204" pitchFamily="34" charset="0"/>
                </a:rPr>
                <a:t>76</a:t>
              </a:r>
              <a:endParaRPr lang="en-US" altLang="en-US" sz="3200" dirty="0">
                <a:solidFill>
                  <a:schemeClr val="bg1"/>
                </a:solidFill>
                <a:latin typeface="Calibri" panose="020F0502020204030204" pitchFamily="34" charset="0"/>
                <a:cs typeface="Calibri" panose="020F0502020204030204" pitchFamily="34" charset="0"/>
              </a:endParaRPr>
            </a:p>
          </p:txBody>
        </p:sp>
        <p:sp>
          <p:nvSpPr>
            <p:cNvPr id="888" name="Rectangle 17">
              <a:extLst>
                <a:ext uri="{FF2B5EF4-FFF2-40B4-BE49-F238E27FC236}">
                  <a16:creationId xmlns:a16="http://schemas.microsoft.com/office/drawing/2014/main" id="{1D63EFFE-EB13-46D1-9EB2-C9FD78B56656}"/>
                </a:ext>
              </a:extLst>
            </p:cNvPr>
            <p:cNvSpPr>
              <a:spLocks noChangeArrowheads="1"/>
            </p:cNvSpPr>
            <p:nvPr/>
          </p:nvSpPr>
          <p:spPr bwMode="auto">
            <a:xfrm>
              <a:off x="2129346" y="5517432"/>
              <a:ext cx="15709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200" dirty="0">
                  <a:solidFill>
                    <a:schemeClr val="bg1"/>
                  </a:solidFill>
                  <a:latin typeface="Calibri" panose="020F0502020204030204" pitchFamily="34" charset="0"/>
                  <a:cs typeface="Calibri" panose="020F0502020204030204" pitchFamily="34" charset="0"/>
                </a:rPr>
                <a:t>48</a:t>
              </a:r>
              <a:endParaRPr lang="en-US" altLang="en-US" sz="3200" dirty="0">
                <a:solidFill>
                  <a:schemeClr val="bg1"/>
                </a:solidFill>
                <a:latin typeface="Calibri" panose="020F0502020204030204" pitchFamily="34" charset="0"/>
                <a:cs typeface="Calibri" panose="020F0502020204030204" pitchFamily="34" charset="0"/>
              </a:endParaRPr>
            </a:p>
          </p:txBody>
        </p:sp>
        <p:sp>
          <p:nvSpPr>
            <p:cNvPr id="889" name="Rectangle 18">
              <a:extLst>
                <a:ext uri="{FF2B5EF4-FFF2-40B4-BE49-F238E27FC236}">
                  <a16:creationId xmlns:a16="http://schemas.microsoft.com/office/drawing/2014/main" id="{919D02A6-A34F-402A-859D-A6C6A064D516}"/>
                </a:ext>
              </a:extLst>
            </p:cNvPr>
            <p:cNvSpPr>
              <a:spLocks noChangeArrowheads="1"/>
            </p:cNvSpPr>
            <p:nvPr/>
          </p:nvSpPr>
          <p:spPr bwMode="auto">
            <a:xfrm>
              <a:off x="2383343" y="5517432"/>
              <a:ext cx="15709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200" dirty="0">
                  <a:solidFill>
                    <a:schemeClr val="bg1"/>
                  </a:solidFill>
                  <a:latin typeface="Calibri" panose="020F0502020204030204" pitchFamily="34" charset="0"/>
                  <a:cs typeface="Calibri" panose="020F0502020204030204" pitchFamily="34" charset="0"/>
                </a:rPr>
                <a:t>32</a:t>
              </a:r>
              <a:endParaRPr lang="en-US" altLang="en-US" sz="3200" dirty="0">
                <a:solidFill>
                  <a:schemeClr val="bg1"/>
                </a:solidFill>
                <a:latin typeface="Calibri" panose="020F0502020204030204" pitchFamily="34" charset="0"/>
                <a:cs typeface="Calibri" panose="020F0502020204030204" pitchFamily="34" charset="0"/>
              </a:endParaRPr>
            </a:p>
          </p:txBody>
        </p:sp>
        <p:sp>
          <p:nvSpPr>
            <p:cNvPr id="890" name="Rectangle 19">
              <a:extLst>
                <a:ext uri="{FF2B5EF4-FFF2-40B4-BE49-F238E27FC236}">
                  <a16:creationId xmlns:a16="http://schemas.microsoft.com/office/drawing/2014/main" id="{701DDE10-0FB0-4C7E-A96E-E80D6AC104E6}"/>
                </a:ext>
              </a:extLst>
            </p:cNvPr>
            <p:cNvSpPr>
              <a:spLocks noChangeArrowheads="1"/>
            </p:cNvSpPr>
            <p:nvPr/>
          </p:nvSpPr>
          <p:spPr bwMode="auto">
            <a:xfrm>
              <a:off x="2637339" y="5517432"/>
              <a:ext cx="15709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200" dirty="0">
                  <a:solidFill>
                    <a:schemeClr val="bg1"/>
                  </a:solidFill>
                  <a:latin typeface="Calibri" panose="020F0502020204030204" pitchFamily="34" charset="0"/>
                  <a:cs typeface="Calibri" panose="020F0502020204030204" pitchFamily="34" charset="0"/>
                </a:rPr>
                <a:t>26</a:t>
              </a:r>
              <a:endParaRPr lang="en-US" altLang="en-US" sz="3200" dirty="0">
                <a:solidFill>
                  <a:schemeClr val="bg1"/>
                </a:solidFill>
                <a:latin typeface="Calibri" panose="020F0502020204030204" pitchFamily="34" charset="0"/>
                <a:cs typeface="Calibri" panose="020F0502020204030204" pitchFamily="34" charset="0"/>
              </a:endParaRPr>
            </a:p>
          </p:txBody>
        </p:sp>
        <p:sp>
          <p:nvSpPr>
            <p:cNvPr id="891" name="Rectangle 20">
              <a:extLst>
                <a:ext uri="{FF2B5EF4-FFF2-40B4-BE49-F238E27FC236}">
                  <a16:creationId xmlns:a16="http://schemas.microsoft.com/office/drawing/2014/main" id="{FB8C9D63-AC24-4ADB-852B-39ADA680F7A1}"/>
                </a:ext>
              </a:extLst>
            </p:cNvPr>
            <p:cNvSpPr>
              <a:spLocks noChangeArrowheads="1"/>
            </p:cNvSpPr>
            <p:nvPr/>
          </p:nvSpPr>
          <p:spPr bwMode="auto">
            <a:xfrm>
              <a:off x="2891335" y="5517432"/>
              <a:ext cx="15709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200" dirty="0">
                  <a:solidFill>
                    <a:schemeClr val="bg1"/>
                  </a:solidFill>
                  <a:latin typeface="Calibri" panose="020F0502020204030204" pitchFamily="34" charset="0"/>
                  <a:cs typeface="Calibri" panose="020F0502020204030204" pitchFamily="34" charset="0"/>
                </a:rPr>
                <a:t>17</a:t>
              </a:r>
              <a:endParaRPr lang="en-US" altLang="en-US" sz="3200" dirty="0">
                <a:solidFill>
                  <a:schemeClr val="bg1"/>
                </a:solidFill>
                <a:latin typeface="Calibri" panose="020F0502020204030204" pitchFamily="34" charset="0"/>
                <a:cs typeface="Calibri" panose="020F0502020204030204" pitchFamily="34" charset="0"/>
              </a:endParaRPr>
            </a:p>
          </p:txBody>
        </p:sp>
        <p:sp>
          <p:nvSpPr>
            <p:cNvPr id="892" name="Rectangle 21">
              <a:extLst>
                <a:ext uri="{FF2B5EF4-FFF2-40B4-BE49-F238E27FC236}">
                  <a16:creationId xmlns:a16="http://schemas.microsoft.com/office/drawing/2014/main" id="{9D77B1B4-5AE4-4D75-B7C1-69B9A0F80081}"/>
                </a:ext>
              </a:extLst>
            </p:cNvPr>
            <p:cNvSpPr>
              <a:spLocks noChangeArrowheads="1"/>
            </p:cNvSpPr>
            <p:nvPr/>
          </p:nvSpPr>
          <p:spPr bwMode="auto">
            <a:xfrm>
              <a:off x="3164209" y="5517432"/>
              <a:ext cx="7854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200" dirty="0">
                  <a:solidFill>
                    <a:schemeClr val="bg1"/>
                  </a:solidFill>
                  <a:latin typeface="Calibri" panose="020F0502020204030204" pitchFamily="34" charset="0"/>
                  <a:cs typeface="Calibri" panose="020F0502020204030204" pitchFamily="34" charset="0"/>
                </a:rPr>
                <a:t>9</a:t>
              </a:r>
              <a:endParaRPr lang="en-US" altLang="en-US" sz="3200" dirty="0">
                <a:solidFill>
                  <a:schemeClr val="bg1"/>
                </a:solidFill>
                <a:latin typeface="Calibri" panose="020F0502020204030204" pitchFamily="34" charset="0"/>
                <a:cs typeface="Calibri" panose="020F0502020204030204" pitchFamily="34" charset="0"/>
              </a:endParaRPr>
            </a:p>
          </p:txBody>
        </p:sp>
        <p:sp>
          <p:nvSpPr>
            <p:cNvPr id="893" name="Rectangle 22">
              <a:extLst>
                <a:ext uri="{FF2B5EF4-FFF2-40B4-BE49-F238E27FC236}">
                  <a16:creationId xmlns:a16="http://schemas.microsoft.com/office/drawing/2014/main" id="{1568705F-C831-47D4-832C-E604DE3D4963}"/>
                </a:ext>
              </a:extLst>
            </p:cNvPr>
            <p:cNvSpPr>
              <a:spLocks noChangeArrowheads="1"/>
            </p:cNvSpPr>
            <p:nvPr/>
          </p:nvSpPr>
          <p:spPr bwMode="auto">
            <a:xfrm>
              <a:off x="3418205" y="5517432"/>
              <a:ext cx="7854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200" dirty="0">
                  <a:solidFill>
                    <a:schemeClr val="bg1"/>
                  </a:solidFill>
                  <a:latin typeface="Calibri" panose="020F0502020204030204" pitchFamily="34" charset="0"/>
                  <a:cs typeface="Calibri" panose="020F0502020204030204" pitchFamily="34" charset="0"/>
                </a:rPr>
                <a:t>8</a:t>
              </a:r>
              <a:endParaRPr lang="en-US" altLang="en-US" sz="3200" dirty="0">
                <a:solidFill>
                  <a:schemeClr val="bg1"/>
                </a:solidFill>
                <a:latin typeface="Calibri" panose="020F0502020204030204" pitchFamily="34" charset="0"/>
                <a:cs typeface="Calibri" panose="020F0502020204030204" pitchFamily="34" charset="0"/>
              </a:endParaRPr>
            </a:p>
          </p:txBody>
        </p:sp>
        <p:sp>
          <p:nvSpPr>
            <p:cNvPr id="894" name="Rectangle 23">
              <a:extLst>
                <a:ext uri="{FF2B5EF4-FFF2-40B4-BE49-F238E27FC236}">
                  <a16:creationId xmlns:a16="http://schemas.microsoft.com/office/drawing/2014/main" id="{25884939-7509-4E1D-9649-DEE5C4B07B6A}"/>
                </a:ext>
              </a:extLst>
            </p:cNvPr>
            <p:cNvSpPr>
              <a:spLocks noChangeArrowheads="1"/>
            </p:cNvSpPr>
            <p:nvPr/>
          </p:nvSpPr>
          <p:spPr bwMode="auto">
            <a:xfrm>
              <a:off x="3672201" y="5517432"/>
              <a:ext cx="7854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200" dirty="0">
                  <a:solidFill>
                    <a:schemeClr val="bg1"/>
                  </a:solidFill>
                  <a:latin typeface="Calibri" panose="020F0502020204030204" pitchFamily="34" charset="0"/>
                  <a:cs typeface="Calibri" panose="020F0502020204030204" pitchFamily="34" charset="0"/>
                </a:rPr>
                <a:t>6</a:t>
              </a:r>
              <a:endParaRPr lang="en-US" altLang="en-US" sz="3200" dirty="0">
                <a:solidFill>
                  <a:schemeClr val="bg1"/>
                </a:solidFill>
                <a:latin typeface="Calibri" panose="020F0502020204030204" pitchFamily="34" charset="0"/>
                <a:cs typeface="Calibri" panose="020F0502020204030204" pitchFamily="34" charset="0"/>
              </a:endParaRPr>
            </a:p>
          </p:txBody>
        </p:sp>
        <p:sp>
          <p:nvSpPr>
            <p:cNvPr id="895" name="Rectangle 24">
              <a:extLst>
                <a:ext uri="{FF2B5EF4-FFF2-40B4-BE49-F238E27FC236}">
                  <a16:creationId xmlns:a16="http://schemas.microsoft.com/office/drawing/2014/main" id="{27394D62-0119-4DBD-B43A-3A19A87EE2C4}"/>
                </a:ext>
              </a:extLst>
            </p:cNvPr>
            <p:cNvSpPr>
              <a:spLocks noChangeArrowheads="1"/>
            </p:cNvSpPr>
            <p:nvPr/>
          </p:nvSpPr>
          <p:spPr bwMode="auto">
            <a:xfrm>
              <a:off x="3926197" y="5517432"/>
              <a:ext cx="7854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200" dirty="0">
                  <a:solidFill>
                    <a:schemeClr val="bg1"/>
                  </a:solidFill>
                  <a:latin typeface="Calibri" panose="020F0502020204030204" pitchFamily="34" charset="0"/>
                  <a:cs typeface="Calibri" panose="020F0502020204030204" pitchFamily="34" charset="0"/>
                </a:rPr>
                <a:t>2</a:t>
              </a:r>
              <a:endParaRPr lang="en-US" altLang="en-US" sz="3200" dirty="0">
                <a:solidFill>
                  <a:schemeClr val="bg1"/>
                </a:solidFill>
                <a:latin typeface="Calibri" panose="020F0502020204030204" pitchFamily="34" charset="0"/>
                <a:cs typeface="Calibri" panose="020F0502020204030204" pitchFamily="34" charset="0"/>
              </a:endParaRPr>
            </a:p>
          </p:txBody>
        </p:sp>
        <p:sp>
          <p:nvSpPr>
            <p:cNvPr id="896" name="Rectangle 25">
              <a:extLst>
                <a:ext uri="{FF2B5EF4-FFF2-40B4-BE49-F238E27FC236}">
                  <a16:creationId xmlns:a16="http://schemas.microsoft.com/office/drawing/2014/main" id="{6AFB48DE-00FC-494B-B8B1-88D3EACAC731}"/>
                </a:ext>
              </a:extLst>
            </p:cNvPr>
            <p:cNvSpPr>
              <a:spLocks noChangeArrowheads="1"/>
            </p:cNvSpPr>
            <p:nvPr/>
          </p:nvSpPr>
          <p:spPr bwMode="auto">
            <a:xfrm>
              <a:off x="4180193" y="5517432"/>
              <a:ext cx="7854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200" dirty="0">
                  <a:solidFill>
                    <a:schemeClr val="bg1"/>
                  </a:solidFill>
                  <a:latin typeface="Calibri" panose="020F0502020204030204" pitchFamily="34" charset="0"/>
                  <a:cs typeface="Calibri" panose="020F0502020204030204" pitchFamily="34" charset="0"/>
                </a:rPr>
                <a:t>0</a:t>
              </a:r>
              <a:endParaRPr lang="en-US" altLang="en-US" sz="3200" dirty="0">
                <a:solidFill>
                  <a:schemeClr val="bg1"/>
                </a:solidFill>
                <a:latin typeface="Calibri" panose="020F0502020204030204" pitchFamily="34" charset="0"/>
                <a:cs typeface="Calibri" panose="020F0502020204030204" pitchFamily="34" charset="0"/>
              </a:endParaRPr>
            </a:p>
          </p:txBody>
        </p:sp>
        <p:sp>
          <p:nvSpPr>
            <p:cNvPr id="897" name="Rectangle 26">
              <a:extLst>
                <a:ext uri="{FF2B5EF4-FFF2-40B4-BE49-F238E27FC236}">
                  <a16:creationId xmlns:a16="http://schemas.microsoft.com/office/drawing/2014/main" id="{F8612D42-7CE6-4A79-9868-3B2D293B655C}"/>
                </a:ext>
              </a:extLst>
            </p:cNvPr>
            <p:cNvSpPr>
              <a:spLocks noChangeArrowheads="1"/>
            </p:cNvSpPr>
            <p:nvPr/>
          </p:nvSpPr>
          <p:spPr bwMode="auto">
            <a:xfrm>
              <a:off x="603654" y="5701843"/>
              <a:ext cx="15709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200" dirty="0">
                  <a:solidFill>
                    <a:schemeClr val="bg1"/>
                  </a:solidFill>
                  <a:latin typeface="Calibri" panose="020F0502020204030204" pitchFamily="34" charset="0"/>
                  <a:cs typeface="Calibri" panose="020F0502020204030204" pitchFamily="34" charset="0"/>
                </a:rPr>
                <a:t>43</a:t>
              </a:r>
              <a:endParaRPr lang="en-US" altLang="en-US" sz="3200" dirty="0">
                <a:solidFill>
                  <a:schemeClr val="bg1"/>
                </a:solidFill>
                <a:latin typeface="Calibri" panose="020F0502020204030204" pitchFamily="34" charset="0"/>
                <a:cs typeface="Calibri" panose="020F0502020204030204" pitchFamily="34" charset="0"/>
              </a:endParaRPr>
            </a:p>
          </p:txBody>
        </p:sp>
        <p:sp>
          <p:nvSpPr>
            <p:cNvPr id="898" name="Rectangle 27">
              <a:extLst>
                <a:ext uri="{FF2B5EF4-FFF2-40B4-BE49-F238E27FC236}">
                  <a16:creationId xmlns:a16="http://schemas.microsoft.com/office/drawing/2014/main" id="{7EBBF235-40F6-46F9-814C-61B7BB2697BA}"/>
                </a:ext>
              </a:extLst>
            </p:cNvPr>
            <p:cNvSpPr>
              <a:spLocks noChangeArrowheads="1"/>
            </p:cNvSpPr>
            <p:nvPr/>
          </p:nvSpPr>
          <p:spPr bwMode="auto">
            <a:xfrm>
              <a:off x="857651" y="5701843"/>
              <a:ext cx="15709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200" dirty="0">
                  <a:solidFill>
                    <a:schemeClr val="bg1"/>
                  </a:solidFill>
                  <a:latin typeface="Calibri" panose="020F0502020204030204" pitchFamily="34" charset="0"/>
                  <a:cs typeface="Calibri" panose="020F0502020204030204" pitchFamily="34" charset="0"/>
                </a:rPr>
                <a:t>39</a:t>
              </a:r>
              <a:endParaRPr lang="en-US" altLang="en-US" sz="3200" dirty="0">
                <a:solidFill>
                  <a:schemeClr val="bg1"/>
                </a:solidFill>
                <a:latin typeface="Calibri" panose="020F0502020204030204" pitchFamily="34" charset="0"/>
                <a:cs typeface="Calibri" panose="020F0502020204030204" pitchFamily="34" charset="0"/>
              </a:endParaRPr>
            </a:p>
          </p:txBody>
        </p:sp>
        <p:sp>
          <p:nvSpPr>
            <p:cNvPr id="899" name="Rectangle 28">
              <a:extLst>
                <a:ext uri="{FF2B5EF4-FFF2-40B4-BE49-F238E27FC236}">
                  <a16:creationId xmlns:a16="http://schemas.microsoft.com/office/drawing/2014/main" id="{F4281BFB-54E2-48B9-8AFE-AAE660CDF8A6}"/>
                </a:ext>
              </a:extLst>
            </p:cNvPr>
            <p:cNvSpPr>
              <a:spLocks noChangeArrowheads="1"/>
            </p:cNvSpPr>
            <p:nvPr/>
          </p:nvSpPr>
          <p:spPr bwMode="auto">
            <a:xfrm>
              <a:off x="1111646" y="5701843"/>
              <a:ext cx="15709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200" dirty="0">
                  <a:solidFill>
                    <a:schemeClr val="bg1"/>
                  </a:solidFill>
                  <a:latin typeface="Calibri" panose="020F0502020204030204" pitchFamily="34" charset="0"/>
                  <a:cs typeface="Calibri" panose="020F0502020204030204" pitchFamily="34" charset="0"/>
                </a:rPr>
                <a:t>31</a:t>
              </a:r>
              <a:endParaRPr lang="en-US" altLang="en-US" sz="3200" dirty="0">
                <a:solidFill>
                  <a:schemeClr val="bg1"/>
                </a:solidFill>
                <a:latin typeface="Calibri" panose="020F0502020204030204" pitchFamily="34" charset="0"/>
                <a:cs typeface="Calibri" panose="020F0502020204030204" pitchFamily="34" charset="0"/>
              </a:endParaRPr>
            </a:p>
          </p:txBody>
        </p:sp>
        <p:sp>
          <p:nvSpPr>
            <p:cNvPr id="900" name="Rectangle 29">
              <a:extLst>
                <a:ext uri="{FF2B5EF4-FFF2-40B4-BE49-F238E27FC236}">
                  <a16:creationId xmlns:a16="http://schemas.microsoft.com/office/drawing/2014/main" id="{3F53065C-809B-4173-8EBA-252D7515ACCF}"/>
                </a:ext>
              </a:extLst>
            </p:cNvPr>
            <p:cNvSpPr>
              <a:spLocks noChangeArrowheads="1"/>
            </p:cNvSpPr>
            <p:nvPr/>
          </p:nvSpPr>
          <p:spPr bwMode="auto">
            <a:xfrm>
              <a:off x="1365642" y="5701843"/>
              <a:ext cx="15709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200" dirty="0">
                  <a:solidFill>
                    <a:schemeClr val="bg1"/>
                  </a:solidFill>
                  <a:latin typeface="Calibri" panose="020F0502020204030204" pitchFamily="34" charset="0"/>
                  <a:cs typeface="Calibri" panose="020F0502020204030204" pitchFamily="34" charset="0"/>
                </a:rPr>
                <a:t>23</a:t>
              </a:r>
              <a:endParaRPr lang="en-US" altLang="en-US" sz="3200" dirty="0">
                <a:solidFill>
                  <a:schemeClr val="bg1"/>
                </a:solidFill>
                <a:latin typeface="Calibri" panose="020F0502020204030204" pitchFamily="34" charset="0"/>
                <a:cs typeface="Calibri" panose="020F0502020204030204" pitchFamily="34" charset="0"/>
              </a:endParaRPr>
            </a:p>
          </p:txBody>
        </p:sp>
        <p:sp>
          <p:nvSpPr>
            <p:cNvPr id="901" name="Rectangle 30">
              <a:extLst>
                <a:ext uri="{FF2B5EF4-FFF2-40B4-BE49-F238E27FC236}">
                  <a16:creationId xmlns:a16="http://schemas.microsoft.com/office/drawing/2014/main" id="{D8B72F2A-159C-4A02-9807-ECF52AA24E40}"/>
                </a:ext>
              </a:extLst>
            </p:cNvPr>
            <p:cNvSpPr>
              <a:spLocks noChangeArrowheads="1"/>
            </p:cNvSpPr>
            <p:nvPr/>
          </p:nvSpPr>
          <p:spPr bwMode="auto">
            <a:xfrm>
              <a:off x="1619638" y="5701843"/>
              <a:ext cx="15709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200" dirty="0">
                  <a:solidFill>
                    <a:schemeClr val="bg1"/>
                  </a:solidFill>
                  <a:latin typeface="Calibri" panose="020F0502020204030204" pitchFamily="34" charset="0"/>
                  <a:cs typeface="Calibri" panose="020F0502020204030204" pitchFamily="34" charset="0"/>
                </a:rPr>
                <a:t>21</a:t>
              </a:r>
              <a:endParaRPr lang="en-US" altLang="en-US" sz="3200" dirty="0">
                <a:solidFill>
                  <a:schemeClr val="bg1"/>
                </a:solidFill>
                <a:latin typeface="Calibri" panose="020F0502020204030204" pitchFamily="34" charset="0"/>
                <a:cs typeface="Calibri" panose="020F0502020204030204" pitchFamily="34" charset="0"/>
              </a:endParaRPr>
            </a:p>
          </p:txBody>
        </p:sp>
        <p:sp>
          <p:nvSpPr>
            <p:cNvPr id="902" name="Rectangle 31">
              <a:extLst>
                <a:ext uri="{FF2B5EF4-FFF2-40B4-BE49-F238E27FC236}">
                  <a16:creationId xmlns:a16="http://schemas.microsoft.com/office/drawing/2014/main" id="{B4238A81-6BA0-4CF1-9644-6555FACC45CD}"/>
                </a:ext>
              </a:extLst>
            </p:cNvPr>
            <p:cNvSpPr>
              <a:spLocks noChangeArrowheads="1"/>
            </p:cNvSpPr>
            <p:nvPr/>
          </p:nvSpPr>
          <p:spPr bwMode="auto">
            <a:xfrm>
              <a:off x="1877069" y="5701843"/>
              <a:ext cx="15709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200" dirty="0">
                  <a:solidFill>
                    <a:schemeClr val="bg1"/>
                  </a:solidFill>
                  <a:latin typeface="Calibri" panose="020F0502020204030204" pitchFamily="34" charset="0"/>
                  <a:cs typeface="Calibri" panose="020F0502020204030204" pitchFamily="34" charset="0"/>
                </a:rPr>
                <a:t>17</a:t>
              </a:r>
              <a:endParaRPr lang="en-US" altLang="en-US" sz="3200" dirty="0">
                <a:solidFill>
                  <a:schemeClr val="bg1"/>
                </a:solidFill>
                <a:latin typeface="Calibri" panose="020F0502020204030204" pitchFamily="34" charset="0"/>
                <a:cs typeface="Calibri" panose="020F0502020204030204" pitchFamily="34" charset="0"/>
              </a:endParaRPr>
            </a:p>
          </p:txBody>
        </p:sp>
        <p:sp>
          <p:nvSpPr>
            <p:cNvPr id="903" name="Rectangle 32">
              <a:extLst>
                <a:ext uri="{FF2B5EF4-FFF2-40B4-BE49-F238E27FC236}">
                  <a16:creationId xmlns:a16="http://schemas.microsoft.com/office/drawing/2014/main" id="{F951E33F-623F-4976-8DB8-1564A324EE34}"/>
                </a:ext>
              </a:extLst>
            </p:cNvPr>
            <p:cNvSpPr>
              <a:spLocks noChangeArrowheads="1"/>
            </p:cNvSpPr>
            <p:nvPr/>
          </p:nvSpPr>
          <p:spPr bwMode="auto">
            <a:xfrm>
              <a:off x="2129346" y="5701843"/>
              <a:ext cx="15709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200" dirty="0">
                  <a:solidFill>
                    <a:schemeClr val="bg1"/>
                  </a:solidFill>
                  <a:latin typeface="Calibri" panose="020F0502020204030204" pitchFamily="34" charset="0"/>
                  <a:cs typeface="Calibri" panose="020F0502020204030204" pitchFamily="34" charset="0"/>
                </a:rPr>
                <a:t>10</a:t>
              </a:r>
              <a:endParaRPr lang="en-US" altLang="en-US" sz="3200" dirty="0">
                <a:solidFill>
                  <a:schemeClr val="bg1"/>
                </a:solidFill>
                <a:latin typeface="Calibri" panose="020F0502020204030204" pitchFamily="34" charset="0"/>
                <a:cs typeface="Calibri" panose="020F0502020204030204" pitchFamily="34" charset="0"/>
              </a:endParaRPr>
            </a:p>
          </p:txBody>
        </p:sp>
        <p:sp>
          <p:nvSpPr>
            <p:cNvPr id="904" name="Rectangle 33">
              <a:extLst>
                <a:ext uri="{FF2B5EF4-FFF2-40B4-BE49-F238E27FC236}">
                  <a16:creationId xmlns:a16="http://schemas.microsoft.com/office/drawing/2014/main" id="{EB466B78-8A56-4C69-A106-2FFE4D6B5CDA}"/>
                </a:ext>
              </a:extLst>
            </p:cNvPr>
            <p:cNvSpPr>
              <a:spLocks noChangeArrowheads="1"/>
            </p:cNvSpPr>
            <p:nvPr/>
          </p:nvSpPr>
          <p:spPr bwMode="auto">
            <a:xfrm>
              <a:off x="2400503" y="5701843"/>
              <a:ext cx="7854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200" dirty="0">
                  <a:solidFill>
                    <a:schemeClr val="bg1"/>
                  </a:solidFill>
                  <a:latin typeface="Calibri" panose="020F0502020204030204" pitchFamily="34" charset="0"/>
                  <a:cs typeface="Calibri" panose="020F0502020204030204" pitchFamily="34" charset="0"/>
                </a:rPr>
                <a:t>4</a:t>
              </a:r>
              <a:endParaRPr lang="en-US" altLang="en-US" sz="3200" dirty="0">
                <a:solidFill>
                  <a:schemeClr val="bg1"/>
                </a:solidFill>
                <a:latin typeface="Calibri" panose="020F0502020204030204" pitchFamily="34" charset="0"/>
                <a:cs typeface="Calibri" panose="020F0502020204030204" pitchFamily="34" charset="0"/>
              </a:endParaRPr>
            </a:p>
          </p:txBody>
        </p:sp>
        <p:sp>
          <p:nvSpPr>
            <p:cNvPr id="905" name="Rectangle 34">
              <a:extLst>
                <a:ext uri="{FF2B5EF4-FFF2-40B4-BE49-F238E27FC236}">
                  <a16:creationId xmlns:a16="http://schemas.microsoft.com/office/drawing/2014/main" id="{227E9927-19E7-4A96-AF59-026822F13753}"/>
                </a:ext>
              </a:extLst>
            </p:cNvPr>
            <p:cNvSpPr>
              <a:spLocks noChangeArrowheads="1"/>
            </p:cNvSpPr>
            <p:nvPr/>
          </p:nvSpPr>
          <p:spPr bwMode="auto">
            <a:xfrm>
              <a:off x="2657932" y="5701843"/>
              <a:ext cx="7854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200" dirty="0">
                  <a:solidFill>
                    <a:schemeClr val="bg1"/>
                  </a:solidFill>
                  <a:latin typeface="Calibri" panose="020F0502020204030204" pitchFamily="34" charset="0"/>
                  <a:cs typeface="Calibri" panose="020F0502020204030204" pitchFamily="34" charset="0"/>
                </a:rPr>
                <a:t>4</a:t>
              </a:r>
              <a:endParaRPr lang="en-US" altLang="en-US" sz="3200" dirty="0">
                <a:solidFill>
                  <a:schemeClr val="bg1"/>
                </a:solidFill>
                <a:latin typeface="Calibri" panose="020F0502020204030204" pitchFamily="34" charset="0"/>
                <a:cs typeface="Calibri" panose="020F0502020204030204" pitchFamily="34" charset="0"/>
              </a:endParaRPr>
            </a:p>
          </p:txBody>
        </p:sp>
        <p:sp>
          <p:nvSpPr>
            <p:cNvPr id="906" name="Rectangle 35">
              <a:extLst>
                <a:ext uri="{FF2B5EF4-FFF2-40B4-BE49-F238E27FC236}">
                  <a16:creationId xmlns:a16="http://schemas.microsoft.com/office/drawing/2014/main" id="{956E876C-F323-4711-8691-F95A0D31FD2F}"/>
                </a:ext>
              </a:extLst>
            </p:cNvPr>
            <p:cNvSpPr>
              <a:spLocks noChangeArrowheads="1"/>
            </p:cNvSpPr>
            <p:nvPr/>
          </p:nvSpPr>
          <p:spPr bwMode="auto">
            <a:xfrm>
              <a:off x="2910214" y="5701843"/>
              <a:ext cx="7854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200" dirty="0">
                  <a:solidFill>
                    <a:schemeClr val="bg1"/>
                  </a:solidFill>
                  <a:latin typeface="Calibri" panose="020F0502020204030204" pitchFamily="34" charset="0"/>
                  <a:cs typeface="Calibri" panose="020F0502020204030204" pitchFamily="34" charset="0"/>
                </a:rPr>
                <a:t>2</a:t>
              </a:r>
              <a:endParaRPr lang="en-US" altLang="en-US" sz="3200" dirty="0">
                <a:solidFill>
                  <a:schemeClr val="bg1"/>
                </a:solidFill>
                <a:latin typeface="Calibri" panose="020F0502020204030204" pitchFamily="34" charset="0"/>
                <a:cs typeface="Calibri" panose="020F0502020204030204" pitchFamily="34" charset="0"/>
              </a:endParaRPr>
            </a:p>
          </p:txBody>
        </p:sp>
        <p:sp>
          <p:nvSpPr>
            <p:cNvPr id="907" name="Rectangle 36">
              <a:extLst>
                <a:ext uri="{FF2B5EF4-FFF2-40B4-BE49-F238E27FC236}">
                  <a16:creationId xmlns:a16="http://schemas.microsoft.com/office/drawing/2014/main" id="{4F1C016F-3F2D-4A99-8EEF-94BD89413902}"/>
                </a:ext>
              </a:extLst>
            </p:cNvPr>
            <p:cNvSpPr>
              <a:spLocks noChangeArrowheads="1"/>
            </p:cNvSpPr>
            <p:nvPr/>
          </p:nvSpPr>
          <p:spPr bwMode="auto">
            <a:xfrm>
              <a:off x="3164210" y="5701843"/>
              <a:ext cx="7854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200" dirty="0">
                  <a:solidFill>
                    <a:schemeClr val="bg1"/>
                  </a:solidFill>
                  <a:latin typeface="Calibri" panose="020F0502020204030204" pitchFamily="34" charset="0"/>
                  <a:cs typeface="Calibri" panose="020F0502020204030204" pitchFamily="34" charset="0"/>
                </a:rPr>
                <a:t>0</a:t>
              </a:r>
              <a:endParaRPr lang="en-US" altLang="en-US" sz="3200" dirty="0">
                <a:solidFill>
                  <a:schemeClr val="bg1"/>
                </a:solidFill>
                <a:latin typeface="Calibri" panose="020F0502020204030204" pitchFamily="34" charset="0"/>
                <a:cs typeface="Calibri" panose="020F0502020204030204" pitchFamily="34" charset="0"/>
              </a:endParaRPr>
            </a:p>
          </p:txBody>
        </p:sp>
        <p:sp>
          <p:nvSpPr>
            <p:cNvPr id="908" name="Rectangle 288">
              <a:extLst>
                <a:ext uri="{FF2B5EF4-FFF2-40B4-BE49-F238E27FC236}">
                  <a16:creationId xmlns:a16="http://schemas.microsoft.com/office/drawing/2014/main" id="{780CF9C3-64A2-4FB9-9D5C-47EC6DE9ACC5}"/>
                </a:ext>
              </a:extLst>
            </p:cNvPr>
            <p:cNvSpPr>
              <a:spLocks noChangeArrowheads="1"/>
            </p:cNvSpPr>
            <p:nvPr/>
          </p:nvSpPr>
          <p:spPr bwMode="auto">
            <a:xfrm>
              <a:off x="-55250" y="5517432"/>
              <a:ext cx="60093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eaLnBrk="0" hangingPunct="0"/>
              <a:r>
                <a:rPr lang="en-US" altLang="en-US" sz="1200" b="1" dirty="0">
                  <a:solidFill>
                    <a:schemeClr val="accent1"/>
                  </a:solidFill>
                  <a:latin typeface="Calibri" panose="020F0502020204030204" pitchFamily="34" charset="0"/>
                  <a:cs typeface="Calibri" panose="020F0502020204030204" pitchFamily="34" charset="0"/>
                </a:rPr>
                <a:t>Niraparib</a:t>
              </a:r>
            </a:p>
          </p:txBody>
        </p:sp>
        <p:sp>
          <p:nvSpPr>
            <p:cNvPr id="909" name="Rectangle 289">
              <a:extLst>
                <a:ext uri="{FF2B5EF4-FFF2-40B4-BE49-F238E27FC236}">
                  <a16:creationId xmlns:a16="http://schemas.microsoft.com/office/drawing/2014/main" id="{D107DADA-CDE4-4A93-8EE4-CBA2C68ED50D}"/>
                </a:ext>
              </a:extLst>
            </p:cNvPr>
            <p:cNvSpPr>
              <a:spLocks noChangeArrowheads="1"/>
            </p:cNvSpPr>
            <p:nvPr/>
          </p:nvSpPr>
          <p:spPr bwMode="auto">
            <a:xfrm>
              <a:off x="-55250" y="5701843"/>
              <a:ext cx="50334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eaLnBrk="0" hangingPunct="0"/>
              <a:r>
                <a:rPr lang="en-US" altLang="en-US" sz="1200" b="1" dirty="0">
                  <a:solidFill>
                    <a:schemeClr val="accent3"/>
                  </a:solidFill>
                  <a:latin typeface="Calibri" panose="020F0502020204030204" pitchFamily="34" charset="0"/>
                  <a:cs typeface="Calibri" panose="020F0502020204030204" pitchFamily="34" charset="0"/>
                </a:rPr>
                <a:t>Placebo</a:t>
              </a:r>
            </a:p>
          </p:txBody>
        </p:sp>
      </p:grpSp>
      <p:sp>
        <p:nvSpPr>
          <p:cNvPr id="910" name="Rectangle 909">
            <a:extLst>
              <a:ext uri="{FF2B5EF4-FFF2-40B4-BE49-F238E27FC236}">
                <a16:creationId xmlns:a16="http://schemas.microsoft.com/office/drawing/2014/main" id="{C09ECC63-E56E-499E-81C6-1E9EB1023559}"/>
              </a:ext>
            </a:extLst>
          </p:cNvPr>
          <p:cNvSpPr/>
          <p:nvPr/>
        </p:nvSpPr>
        <p:spPr>
          <a:xfrm>
            <a:off x="8238778" y="1674138"/>
            <a:ext cx="2131354" cy="274370"/>
          </a:xfrm>
          <a:prstGeom prst="rect">
            <a:avLst/>
          </a:prstGeom>
        </p:spPr>
        <p:txBody>
          <a:bodyPr wrap="none" lIns="45720" rIns="45720">
            <a:spAutoFit/>
          </a:bodyPr>
          <a:lstStyle/>
          <a:p>
            <a:pPr marL="0" lvl="4" algn="ctr">
              <a:lnSpc>
                <a:spcPts val="1400"/>
              </a:lnSpc>
              <a:spcBef>
                <a:spcPts val="600"/>
              </a:spcBef>
              <a:buSzPct val="101000"/>
            </a:pPr>
            <a:r>
              <a:rPr lang="en-US" sz="1400" dirty="0">
                <a:solidFill>
                  <a:schemeClr val="bg1"/>
                </a:solidFill>
                <a:latin typeface="Calibri" panose="020F0502020204030204" pitchFamily="34" charset="0"/>
                <a:cs typeface="Calibri" panose="020F0502020204030204" pitchFamily="34" charset="0"/>
              </a:rPr>
              <a:t>HR: 0.35 (95% CI: 0.15-0.84)</a:t>
            </a:r>
          </a:p>
        </p:txBody>
      </p:sp>
      <p:sp>
        <p:nvSpPr>
          <p:cNvPr id="912" name="TextBox 911">
            <a:extLst>
              <a:ext uri="{FF2B5EF4-FFF2-40B4-BE49-F238E27FC236}">
                <a16:creationId xmlns:a16="http://schemas.microsoft.com/office/drawing/2014/main" id="{DABC2CFD-81CF-4D00-BBD6-756280264B3F}"/>
              </a:ext>
            </a:extLst>
          </p:cNvPr>
          <p:cNvSpPr txBox="1"/>
          <p:nvPr/>
        </p:nvSpPr>
        <p:spPr>
          <a:xfrm>
            <a:off x="6726092" y="1186867"/>
            <a:ext cx="3901219" cy="400110"/>
          </a:xfrm>
          <a:prstGeom prst="rect">
            <a:avLst/>
          </a:prstGeom>
          <a:noFill/>
        </p:spPr>
        <p:txBody>
          <a:bodyPr wrap="square" rtlCol="0">
            <a:spAutoFit/>
          </a:bodyPr>
          <a:lstStyle/>
          <a:p>
            <a:pPr algn="ctr"/>
            <a:r>
              <a:rPr lang="en-US" sz="2000" b="1" dirty="0">
                <a:solidFill>
                  <a:schemeClr val="bg1"/>
                </a:solidFill>
                <a:latin typeface="Calibri" panose="020F0502020204030204" pitchFamily="34" charset="0"/>
                <a:cs typeface="Calibri" panose="020F0502020204030204" pitchFamily="34" charset="0"/>
              </a:rPr>
              <a:t>Mutated </a:t>
            </a:r>
            <a:r>
              <a:rPr lang="en-US" sz="2000" b="1" i="1" dirty="0">
                <a:solidFill>
                  <a:schemeClr val="bg1"/>
                </a:solidFill>
                <a:latin typeface="Calibri" panose="020F0502020204030204" pitchFamily="34" charset="0"/>
                <a:cs typeface="Calibri" panose="020F0502020204030204" pitchFamily="34" charset="0"/>
              </a:rPr>
              <a:t>BRCA2</a:t>
            </a:r>
            <a:endParaRPr lang="en-US" sz="2000" b="1" dirty="0">
              <a:solidFill>
                <a:schemeClr val="bg1"/>
              </a:solidFill>
              <a:latin typeface="Calibri" panose="020F0502020204030204" pitchFamily="34" charset="0"/>
              <a:cs typeface="Calibri" panose="020F0502020204030204" pitchFamily="34" charset="0"/>
            </a:endParaRPr>
          </a:p>
        </p:txBody>
      </p:sp>
      <p:sp>
        <p:nvSpPr>
          <p:cNvPr id="913" name="Rectangle 364">
            <a:extLst>
              <a:ext uri="{FF2B5EF4-FFF2-40B4-BE49-F238E27FC236}">
                <a16:creationId xmlns:a16="http://schemas.microsoft.com/office/drawing/2014/main" id="{884E6D38-0C8F-4CEB-B927-25ACE4692041}"/>
              </a:ext>
            </a:extLst>
          </p:cNvPr>
          <p:cNvSpPr>
            <a:spLocks noChangeArrowheads="1"/>
          </p:cNvSpPr>
          <p:nvPr/>
        </p:nvSpPr>
        <p:spPr bwMode="auto">
          <a:xfrm>
            <a:off x="6810970" y="4961262"/>
            <a:ext cx="38958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b="1" dirty="0">
                <a:solidFill>
                  <a:schemeClr val="bg1"/>
                </a:solidFill>
                <a:latin typeface="Calibri" panose="020F0502020204030204" pitchFamily="34" charset="0"/>
                <a:cs typeface="Calibri" panose="020F0502020204030204" pitchFamily="34" charset="0"/>
              </a:rPr>
              <a:t>Mos Since Randomization</a:t>
            </a:r>
          </a:p>
        </p:txBody>
      </p:sp>
      <p:sp>
        <p:nvSpPr>
          <p:cNvPr id="927" name="Freeform 34">
            <a:extLst>
              <a:ext uri="{FF2B5EF4-FFF2-40B4-BE49-F238E27FC236}">
                <a16:creationId xmlns:a16="http://schemas.microsoft.com/office/drawing/2014/main" id="{88AF0C45-10C9-41BE-9A8C-5040D4FAE6FE}"/>
              </a:ext>
            </a:extLst>
          </p:cNvPr>
          <p:cNvSpPr>
            <a:spLocks/>
          </p:cNvSpPr>
          <p:nvPr/>
        </p:nvSpPr>
        <p:spPr bwMode="auto">
          <a:xfrm>
            <a:off x="6801404" y="1727310"/>
            <a:ext cx="3494424" cy="824081"/>
          </a:xfrm>
          <a:custGeom>
            <a:avLst/>
            <a:gdLst>
              <a:gd name="T0" fmla="*/ 0 w 4088"/>
              <a:gd name="T1" fmla="*/ 0 h 756"/>
              <a:gd name="T2" fmla="*/ 326 w 4088"/>
              <a:gd name="T3" fmla="*/ 0 h 756"/>
              <a:gd name="T4" fmla="*/ 326 w 4088"/>
              <a:gd name="T5" fmla="*/ 58 h 756"/>
              <a:gd name="T6" fmla="*/ 822 w 4088"/>
              <a:gd name="T7" fmla="*/ 58 h 756"/>
              <a:gd name="T8" fmla="*/ 822 w 4088"/>
              <a:gd name="T9" fmla="*/ 118 h 756"/>
              <a:gd name="T10" fmla="*/ 826 w 4088"/>
              <a:gd name="T11" fmla="*/ 118 h 756"/>
              <a:gd name="T12" fmla="*/ 826 w 4088"/>
              <a:gd name="T13" fmla="*/ 178 h 756"/>
              <a:gd name="T14" fmla="*/ 1090 w 4088"/>
              <a:gd name="T15" fmla="*/ 178 h 756"/>
              <a:gd name="T16" fmla="*/ 1090 w 4088"/>
              <a:gd name="T17" fmla="*/ 238 h 756"/>
              <a:gd name="T18" fmla="*/ 1216 w 4088"/>
              <a:gd name="T19" fmla="*/ 238 h 756"/>
              <a:gd name="T20" fmla="*/ 1216 w 4088"/>
              <a:gd name="T21" fmla="*/ 300 h 756"/>
              <a:gd name="T22" fmla="*/ 1246 w 4088"/>
              <a:gd name="T23" fmla="*/ 300 h 756"/>
              <a:gd name="T24" fmla="*/ 1246 w 4088"/>
              <a:gd name="T25" fmla="*/ 360 h 756"/>
              <a:gd name="T26" fmla="*/ 1596 w 4088"/>
              <a:gd name="T27" fmla="*/ 360 h 756"/>
              <a:gd name="T28" fmla="*/ 1596 w 4088"/>
              <a:gd name="T29" fmla="*/ 422 h 756"/>
              <a:gd name="T30" fmla="*/ 2448 w 4088"/>
              <a:gd name="T31" fmla="*/ 422 h 756"/>
              <a:gd name="T32" fmla="*/ 2448 w 4088"/>
              <a:gd name="T33" fmla="*/ 546 h 756"/>
              <a:gd name="T34" fmla="*/ 2856 w 4088"/>
              <a:gd name="T35" fmla="*/ 546 h 756"/>
              <a:gd name="T36" fmla="*/ 2856 w 4088"/>
              <a:gd name="T37" fmla="*/ 756 h 756"/>
              <a:gd name="T38" fmla="*/ 4088 w 4088"/>
              <a:gd name="T39" fmla="*/ 756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088" h="756">
                <a:moveTo>
                  <a:pt x="0" y="0"/>
                </a:moveTo>
                <a:lnTo>
                  <a:pt x="326" y="0"/>
                </a:lnTo>
                <a:lnTo>
                  <a:pt x="326" y="58"/>
                </a:lnTo>
                <a:lnTo>
                  <a:pt x="822" y="58"/>
                </a:lnTo>
                <a:lnTo>
                  <a:pt x="822" y="118"/>
                </a:lnTo>
                <a:lnTo>
                  <a:pt x="826" y="118"/>
                </a:lnTo>
                <a:lnTo>
                  <a:pt x="826" y="178"/>
                </a:lnTo>
                <a:lnTo>
                  <a:pt x="1090" y="178"/>
                </a:lnTo>
                <a:lnTo>
                  <a:pt x="1090" y="238"/>
                </a:lnTo>
                <a:lnTo>
                  <a:pt x="1216" y="238"/>
                </a:lnTo>
                <a:lnTo>
                  <a:pt x="1216" y="300"/>
                </a:lnTo>
                <a:lnTo>
                  <a:pt x="1246" y="300"/>
                </a:lnTo>
                <a:lnTo>
                  <a:pt x="1246" y="360"/>
                </a:lnTo>
                <a:lnTo>
                  <a:pt x="1596" y="360"/>
                </a:lnTo>
                <a:lnTo>
                  <a:pt x="1596" y="422"/>
                </a:lnTo>
                <a:lnTo>
                  <a:pt x="2448" y="422"/>
                </a:lnTo>
                <a:lnTo>
                  <a:pt x="2448" y="546"/>
                </a:lnTo>
                <a:lnTo>
                  <a:pt x="2856" y="546"/>
                </a:lnTo>
                <a:lnTo>
                  <a:pt x="2856" y="756"/>
                </a:lnTo>
                <a:lnTo>
                  <a:pt x="4088" y="756"/>
                </a:lnTo>
              </a:path>
            </a:pathLst>
          </a:custGeom>
          <a:noFill/>
          <a:ln w="28575">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30" name="Line 37">
            <a:extLst>
              <a:ext uri="{FF2B5EF4-FFF2-40B4-BE49-F238E27FC236}">
                <a16:creationId xmlns:a16="http://schemas.microsoft.com/office/drawing/2014/main" id="{ADA20D51-A29C-4E2B-A028-705F55974D70}"/>
              </a:ext>
            </a:extLst>
          </p:cNvPr>
          <p:cNvSpPr>
            <a:spLocks noChangeShapeType="1"/>
          </p:cNvSpPr>
          <p:nvPr/>
        </p:nvSpPr>
        <p:spPr bwMode="auto">
          <a:xfrm>
            <a:off x="6804823" y="1683673"/>
            <a:ext cx="0" cy="9144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32" name="Line 39">
            <a:extLst>
              <a:ext uri="{FF2B5EF4-FFF2-40B4-BE49-F238E27FC236}">
                <a16:creationId xmlns:a16="http://schemas.microsoft.com/office/drawing/2014/main" id="{90CE6C10-AF81-414F-9697-5D59EC074963}"/>
              </a:ext>
            </a:extLst>
          </p:cNvPr>
          <p:cNvSpPr>
            <a:spLocks noChangeShapeType="1"/>
          </p:cNvSpPr>
          <p:nvPr/>
        </p:nvSpPr>
        <p:spPr bwMode="auto">
          <a:xfrm>
            <a:off x="6804823" y="1683673"/>
            <a:ext cx="0" cy="9144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34" name="Line 41">
            <a:extLst>
              <a:ext uri="{FF2B5EF4-FFF2-40B4-BE49-F238E27FC236}">
                <a16:creationId xmlns:a16="http://schemas.microsoft.com/office/drawing/2014/main" id="{085598FF-3AF1-47D3-A299-24955CAD37E0}"/>
              </a:ext>
            </a:extLst>
          </p:cNvPr>
          <p:cNvSpPr>
            <a:spLocks noChangeShapeType="1"/>
          </p:cNvSpPr>
          <p:nvPr/>
        </p:nvSpPr>
        <p:spPr bwMode="auto">
          <a:xfrm>
            <a:off x="6804823" y="1683673"/>
            <a:ext cx="0" cy="9144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36" name="Line 43">
            <a:extLst>
              <a:ext uri="{FF2B5EF4-FFF2-40B4-BE49-F238E27FC236}">
                <a16:creationId xmlns:a16="http://schemas.microsoft.com/office/drawing/2014/main" id="{715BBCC3-0C9C-49AB-80FB-ED306C637E53}"/>
              </a:ext>
            </a:extLst>
          </p:cNvPr>
          <p:cNvSpPr>
            <a:spLocks noChangeShapeType="1"/>
          </p:cNvSpPr>
          <p:nvPr/>
        </p:nvSpPr>
        <p:spPr bwMode="auto">
          <a:xfrm>
            <a:off x="6804823" y="1683673"/>
            <a:ext cx="0" cy="9144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38" name="Line 45">
            <a:extLst>
              <a:ext uri="{FF2B5EF4-FFF2-40B4-BE49-F238E27FC236}">
                <a16:creationId xmlns:a16="http://schemas.microsoft.com/office/drawing/2014/main" id="{70A6D57F-0B1D-42B4-BD09-71B4480439F4}"/>
              </a:ext>
            </a:extLst>
          </p:cNvPr>
          <p:cNvSpPr>
            <a:spLocks noChangeShapeType="1"/>
          </p:cNvSpPr>
          <p:nvPr/>
        </p:nvSpPr>
        <p:spPr bwMode="auto">
          <a:xfrm>
            <a:off x="7440795" y="1749075"/>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grpSp>
        <p:nvGrpSpPr>
          <p:cNvPr id="20" name="Group 19">
            <a:extLst>
              <a:ext uri="{FF2B5EF4-FFF2-40B4-BE49-F238E27FC236}">
                <a16:creationId xmlns:a16="http://schemas.microsoft.com/office/drawing/2014/main" id="{1BD9E1B8-2040-4786-B45C-6B3343157F74}"/>
              </a:ext>
            </a:extLst>
          </p:cNvPr>
          <p:cNvGrpSpPr/>
          <p:nvPr/>
        </p:nvGrpSpPr>
        <p:grpSpPr>
          <a:xfrm>
            <a:off x="6766666" y="1727309"/>
            <a:ext cx="785537" cy="222371"/>
            <a:chOff x="6766666" y="1727309"/>
            <a:chExt cx="785537" cy="222371"/>
          </a:xfrm>
        </p:grpSpPr>
        <p:sp>
          <p:nvSpPr>
            <p:cNvPr id="929" name="Line 36">
              <a:extLst>
                <a:ext uri="{FF2B5EF4-FFF2-40B4-BE49-F238E27FC236}">
                  <a16:creationId xmlns:a16="http://schemas.microsoft.com/office/drawing/2014/main" id="{F789D059-65BC-48F0-8A69-39DEAF410CF4}"/>
                </a:ext>
              </a:extLst>
            </p:cNvPr>
            <p:cNvSpPr>
              <a:spLocks noChangeShapeType="1"/>
            </p:cNvSpPr>
            <p:nvPr/>
          </p:nvSpPr>
          <p:spPr bwMode="auto">
            <a:xfrm>
              <a:off x="6766666" y="1727309"/>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31" name="Line 38">
              <a:extLst>
                <a:ext uri="{FF2B5EF4-FFF2-40B4-BE49-F238E27FC236}">
                  <a16:creationId xmlns:a16="http://schemas.microsoft.com/office/drawing/2014/main" id="{7C287FC7-A3EF-4187-A603-CA0FFFAB25F4}"/>
                </a:ext>
              </a:extLst>
            </p:cNvPr>
            <p:cNvSpPr>
              <a:spLocks noChangeShapeType="1"/>
            </p:cNvSpPr>
            <p:nvPr/>
          </p:nvSpPr>
          <p:spPr bwMode="auto">
            <a:xfrm>
              <a:off x="6766666" y="1727309"/>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33" name="Line 40">
              <a:extLst>
                <a:ext uri="{FF2B5EF4-FFF2-40B4-BE49-F238E27FC236}">
                  <a16:creationId xmlns:a16="http://schemas.microsoft.com/office/drawing/2014/main" id="{BAE2F910-F874-4321-A4DF-5E5732F9981A}"/>
                </a:ext>
              </a:extLst>
            </p:cNvPr>
            <p:cNvSpPr>
              <a:spLocks noChangeShapeType="1"/>
            </p:cNvSpPr>
            <p:nvPr/>
          </p:nvSpPr>
          <p:spPr bwMode="auto">
            <a:xfrm>
              <a:off x="6766666" y="1727309"/>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35" name="Line 42">
              <a:extLst>
                <a:ext uri="{FF2B5EF4-FFF2-40B4-BE49-F238E27FC236}">
                  <a16:creationId xmlns:a16="http://schemas.microsoft.com/office/drawing/2014/main" id="{5E1D64C5-1E7B-425F-A395-E08BC2D02494}"/>
                </a:ext>
              </a:extLst>
            </p:cNvPr>
            <p:cNvSpPr>
              <a:spLocks noChangeShapeType="1"/>
            </p:cNvSpPr>
            <p:nvPr/>
          </p:nvSpPr>
          <p:spPr bwMode="auto">
            <a:xfrm>
              <a:off x="6766666" y="1727309"/>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37" name="Line 44">
              <a:extLst>
                <a:ext uri="{FF2B5EF4-FFF2-40B4-BE49-F238E27FC236}">
                  <a16:creationId xmlns:a16="http://schemas.microsoft.com/office/drawing/2014/main" id="{E683360C-70F8-432A-A0EB-6DD719121577}"/>
                </a:ext>
              </a:extLst>
            </p:cNvPr>
            <p:cNvSpPr>
              <a:spLocks noChangeShapeType="1"/>
            </p:cNvSpPr>
            <p:nvPr/>
          </p:nvSpPr>
          <p:spPr bwMode="auto">
            <a:xfrm>
              <a:off x="7393112" y="1790533"/>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39" name="Line 46">
              <a:extLst>
                <a:ext uri="{FF2B5EF4-FFF2-40B4-BE49-F238E27FC236}">
                  <a16:creationId xmlns:a16="http://schemas.microsoft.com/office/drawing/2014/main" id="{84AEF5FA-B90C-49FB-B033-1852DF5CD2EE}"/>
                </a:ext>
              </a:extLst>
            </p:cNvPr>
            <p:cNvSpPr>
              <a:spLocks noChangeShapeType="1"/>
            </p:cNvSpPr>
            <p:nvPr/>
          </p:nvSpPr>
          <p:spPr bwMode="auto">
            <a:xfrm>
              <a:off x="7460763" y="1949680"/>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grpSp>
      <p:sp>
        <p:nvSpPr>
          <p:cNvPr id="940" name="Line 47">
            <a:extLst>
              <a:ext uri="{FF2B5EF4-FFF2-40B4-BE49-F238E27FC236}">
                <a16:creationId xmlns:a16="http://schemas.microsoft.com/office/drawing/2014/main" id="{D8374B5C-39A5-4714-B7E3-F5BB7FD52E9F}"/>
              </a:ext>
            </a:extLst>
          </p:cNvPr>
          <p:cNvSpPr>
            <a:spLocks noChangeShapeType="1"/>
          </p:cNvSpPr>
          <p:nvPr/>
        </p:nvSpPr>
        <p:spPr bwMode="auto">
          <a:xfrm>
            <a:off x="7500631" y="1906043"/>
            <a:ext cx="0" cy="9144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009" name="Line 116">
            <a:extLst>
              <a:ext uri="{FF2B5EF4-FFF2-40B4-BE49-F238E27FC236}">
                <a16:creationId xmlns:a16="http://schemas.microsoft.com/office/drawing/2014/main" id="{B7658B1F-AE61-4D82-8B63-743D3E856256}"/>
              </a:ext>
            </a:extLst>
          </p:cNvPr>
          <p:cNvSpPr>
            <a:spLocks noChangeShapeType="1"/>
          </p:cNvSpPr>
          <p:nvPr/>
        </p:nvSpPr>
        <p:spPr bwMode="auto">
          <a:xfrm>
            <a:off x="9200829" y="2551391"/>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010" name="Line 117">
            <a:extLst>
              <a:ext uri="{FF2B5EF4-FFF2-40B4-BE49-F238E27FC236}">
                <a16:creationId xmlns:a16="http://schemas.microsoft.com/office/drawing/2014/main" id="{4E063106-B178-4B9A-A1C3-A561406211AD}"/>
              </a:ext>
            </a:extLst>
          </p:cNvPr>
          <p:cNvSpPr>
            <a:spLocks noChangeShapeType="1"/>
          </p:cNvSpPr>
          <p:nvPr/>
        </p:nvSpPr>
        <p:spPr bwMode="auto">
          <a:xfrm>
            <a:off x="9246133" y="2505373"/>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011" name="Line 118">
            <a:extLst>
              <a:ext uri="{FF2B5EF4-FFF2-40B4-BE49-F238E27FC236}">
                <a16:creationId xmlns:a16="http://schemas.microsoft.com/office/drawing/2014/main" id="{77B78790-3F7D-475D-AD76-75020462FFC6}"/>
              </a:ext>
            </a:extLst>
          </p:cNvPr>
          <p:cNvSpPr>
            <a:spLocks noChangeShapeType="1"/>
          </p:cNvSpPr>
          <p:nvPr/>
        </p:nvSpPr>
        <p:spPr bwMode="auto">
          <a:xfrm>
            <a:off x="9204248" y="2551391"/>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012" name="Line 119">
            <a:extLst>
              <a:ext uri="{FF2B5EF4-FFF2-40B4-BE49-F238E27FC236}">
                <a16:creationId xmlns:a16="http://schemas.microsoft.com/office/drawing/2014/main" id="{788E4DA9-D6C8-4E12-BA62-31B99876CED8}"/>
              </a:ext>
            </a:extLst>
          </p:cNvPr>
          <p:cNvSpPr>
            <a:spLocks noChangeShapeType="1"/>
          </p:cNvSpPr>
          <p:nvPr/>
        </p:nvSpPr>
        <p:spPr bwMode="auto">
          <a:xfrm>
            <a:off x="9251261" y="2505373"/>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013" name="Line 120">
            <a:extLst>
              <a:ext uri="{FF2B5EF4-FFF2-40B4-BE49-F238E27FC236}">
                <a16:creationId xmlns:a16="http://schemas.microsoft.com/office/drawing/2014/main" id="{0BDB4D53-0CB1-4B6C-9D44-C520928107A1}"/>
              </a:ext>
            </a:extLst>
          </p:cNvPr>
          <p:cNvSpPr>
            <a:spLocks noChangeShapeType="1"/>
          </p:cNvSpPr>
          <p:nvPr/>
        </p:nvSpPr>
        <p:spPr bwMode="auto">
          <a:xfrm>
            <a:off x="9216215" y="2551391"/>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014" name="Line 121">
            <a:extLst>
              <a:ext uri="{FF2B5EF4-FFF2-40B4-BE49-F238E27FC236}">
                <a16:creationId xmlns:a16="http://schemas.microsoft.com/office/drawing/2014/main" id="{853FDACA-5078-4C49-AEB5-11AB9494579A}"/>
              </a:ext>
            </a:extLst>
          </p:cNvPr>
          <p:cNvSpPr>
            <a:spLocks noChangeShapeType="1"/>
          </p:cNvSpPr>
          <p:nvPr/>
        </p:nvSpPr>
        <p:spPr bwMode="auto">
          <a:xfrm>
            <a:off x="9263229" y="2505373"/>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017" name="Line 124">
            <a:extLst>
              <a:ext uri="{FF2B5EF4-FFF2-40B4-BE49-F238E27FC236}">
                <a16:creationId xmlns:a16="http://schemas.microsoft.com/office/drawing/2014/main" id="{ADFC8F70-F29A-47BD-8994-03F0C6C6E4CA}"/>
              </a:ext>
            </a:extLst>
          </p:cNvPr>
          <p:cNvSpPr>
            <a:spLocks noChangeShapeType="1"/>
          </p:cNvSpPr>
          <p:nvPr/>
        </p:nvSpPr>
        <p:spPr bwMode="auto">
          <a:xfrm>
            <a:off x="9587200" y="2551391"/>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018" name="Line 125">
            <a:extLst>
              <a:ext uri="{FF2B5EF4-FFF2-40B4-BE49-F238E27FC236}">
                <a16:creationId xmlns:a16="http://schemas.microsoft.com/office/drawing/2014/main" id="{5D96AA0A-54DB-48F6-98FB-AA71D7A267C6}"/>
              </a:ext>
            </a:extLst>
          </p:cNvPr>
          <p:cNvSpPr>
            <a:spLocks noChangeShapeType="1"/>
          </p:cNvSpPr>
          <p:nvPr/>
        </p:nvSpPr>
        <p:spPr bwMode="auto">
          <a:xfrm>
            <a:off x="9634213" y="2505373"/>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019" name="Line 126">
            <a:extLst>
              <a:ext uri="{FF2B5EF4-FFF2-40B4-BE49-F238E27FC236}">
                <a16:creationId xmlns:a16="http://schemas.microsoft.com/office/drawing/2014/main" id="{0F93A41E-E2BE-4CD8-B80C-2E59B2473A5B}"/>
              </a:ext>
            </a:extLst>
          </p:cNvPr>
          <p:cNvSpPr>
            <a:spLocks noChangeShapeType="1"/>
          </p:cNvSpPr>
          <p:nvPr/>
        </p:nvSpPr>
        <p:spPr bwMode="auto">
          <a:xfrm>
            <a:off x="9715419" y="2551391"/>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020" name="Line 127">
            <a:extLst>
              <a:ext uri="{FF2B5EF4-FFF2-40B4-BE49-F238E27FC236}">
                <a16:creationId xmlns:a16="http://schemas.microsoft.com/office/drawing/2014/main" id="{0071BF1A-945D-42D2-A396-982E28F25A39}"/>
              </a:ext>
            </a:extLst>
          </p:cNvPr>
          <p:cNvSpPr>
            <a:spLocks noChangeShapeType="1"/>
          </p:cNvSpPr>
          <p:nvPr/>
        </p:nvSpPr>
        <p:spPr bwMode="auto">
          <a:xfrm>
            <a:off x="9762433" y="2505373"/>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021" name="Line 128">
            <a:extLst>
              <a:ext uri="{FF2B5EF4-FFF2-40B4-BE49-F238E27FC236}">
                <a16:creationId xmlns:a16="http://schemas.microsoft.com/office/drawing/2014/main" id="{44EB1D98-98E8-4FF3-AD77-1EAF7582E6ED}"/>
              </a:ext>
            </a:extLst>
          </p:cNvPr>
          <p:cNvSpPr>
            <a:spLocks noChangeShapeType="1"/>
          </p:cNvSpPr>
          <p:nvPr/>
        </p:nvSpPr>
        <p:spPr bwMode="auto">
          <a:xfrm>
            <a:off x="9874413" y="2551391"/>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022" name="Line 129">
            <a:extLst>
              <a:ext uri="{FF2B5EF4-FFF2-40B4-BE49-F238E27FC236}">
                <a16:creationId xmlns:a16="http://schemas.microsoft.com/office/drawing/2014/main" id="{E8250956-B775-4CA1-8A96-548A18C0859F}"/>
              </a:ext>
            </a:extLst>
          </p:cNvPr>
          <p:cNvSpPr>
            <a:spLocks noChangeShapeType="1"/>
          </p:cNvSpPr>
          <p:nvPr/>
        </p:nvSpPr>
        <p:spPr bwMode="auto">
          <a:xfrm>
            <a:off x="9921425" y="2505373"/>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023" name="Line 130">
            <a:extLst>
              <a:ext uri="{FF2B5EF4-FFF2-40B4-BE49-F238E27FC236}">
                <a16:creationId xmlns:a16="http://schemas.microsoft.com/office/drawing/2014/main" id="{67DBE8D6-0AC1-42FD-89A0-D44A93844717}"/>
              </a:ext>
            </a:extLst>
          </p:cNvPr>
          <p:cNvSpPr>
            <a:spLocks noChangeShapeType="1"/>
          </p:cNvSpPr>
          <p:nvPr/>
        </p:nvSpPr>
        <p:spPr bwMode="auto">
          <a:xfrm>
            <a:off x="9906894" y="2551391"/>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024" name="Line 131">
            <a:extLst>
              <a:ext uri="{FF2B5EF4-FFF2-40B4-BE49-F238E27FC236}">
                <a16:creationId xmlns:a16="http://schemas.microsoft.com/office/drawing/2014/main" id="{DF663105-2043-466F-8BF2-1777F74E1CBF}"/>
              </a:ext>
            </a:extLst>
          </p:cNvPr>
          <p:cNvSpPr>
            <a:spLocks noChangeShapeType="1"/>
          </p:cNvSpPr>
          <p:nvPr/>
        </p:nvSpPr>
        <p:spPr bwMode="auto">
          <a:xfrm>
            <a:off x="9953907" y="2505373"/>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027" name="Line 134">
            <a:extLst>
              <a:ext uri="{FF2B5EF4-FFF2-40B4-BE49-F238E27FC236}">
                <a16:creationId xmlns:a16="http://schemas.microsoft.com/office/drawing/2014/main" id="{073EAF6D-34D0-4767-8C17-ABE1E787E9E1}"/>
              </a:ext>
            </a:extLst>
          </p:cNvPr>
          <p:cNvSpPr>
            <a:spLocks noChangeShapeType="1"/>
          </p:cNvSpPr>
          <p:nvPr/>
        </p:nvSpPr>
        <p:spPr bwMode="auto">
          <a:xfrm>
            <a:off x="10048790" y="2551391"/>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028" name="Line 135">
            <a:extLst>
              <a:ext uri="{FF2B5EF4-FFF2-40B4-BE49-F238E27FC236}">
                <a16:creationId xmlns:a16="http://schemas.microsoft.com/office/drawing/2014/main" id="{5BB4646F-7A76-409D-9460-6D1862CE6CE6}"/>
              </a:ext>
            </a:extLst>
          </p:cNvPr>
          <p:cNvSpPr>
            <a:spLocks noChangeShapeType="1"/>
          </p:cNvSpPr>
          <p:nvPr/>
        </p:nvSpPr>
        <p:spPr bwMode="auto">
          <a:xfrm>
            <a:off x="10095805" y="2505373"/>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grpSp>
        <p:nvGrpSpPr>
          <p:cNvPr id="18" name="Group 17">
            <a:extLst>
              <a:ext uri="{FF2B5EF4-FFF2-40B4-BE49-F238E27FC236}">
                <a16:creationId xmlns:a16="http://schemas.microsoft.com/office/drawing/2014/main" id="{B7C86186-0C56-4B71-9BE3-2BC713DCA75D}"/>
              </a:ext>
            </a:extLst>
          </p:cNvPr>
          <p:cNvGrpSpPr/>
          <p:nvPr/>
        </p:nvGrpSpPr>
        <p:grpSpPr>
          <a:xfrm>
            <a:off x="7815686" y="2054327"/>
            <a:ext cx="2508816" cy="1611100"/>
            <a:chOff x="7815686" y="2054327"/>
            <a:chExt cx="2508816" cy="1611100"/>
          </a:xfrm>
        </p:grpSpPr>
        <p:sp>
          <p:nvSpPr>
            <p:cNvPr id="941" name="Line 48">
              <a:extLst>
                <a:ext uri="{FF2B5EF4-FFF2-40B4-BE49-F238E27FC236}">
                  <a16:creationId xmlns:a16="http://schemas.microsoft.com/office/drawing/2014/main" id="{EBD50EDB-6FB6-46D9-953A-CABBA4F6C693}"/>
                </a:ext>
              </a:extLst>
            </p:cNvPr>
            <p:cNvSpPr>
              <a:spLocks noChangeShapeType="1"/>
            </p:cNvSpPr>
            <p:nvPr/>
          </p:nvSpPr>
          <p:spPr bwMode="auto">
            <a:xfrm>
              <a:off x="7815686" y="2054327"/>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43" name="Line 50">
              <a:extLst>
                <a:ext uri="{FF2B5EF4-FFF2-40B4-BE49-F238E27FC236}">
                  <a16:creationId xmlns:a16="http://schemas.microsoft.com/office/drawing/2014/main" id="{A0172291-E522-499C-A0B1-0B1FD81F2474}"/>
                </a:ext>
              </a:extLst>
            </p:cNvPr>
            <p:cNvSpPr>
              <a:spLocks noChangeShapeType="1"/>
            </p:cNvSpPr>
            <p:nvPr/>
          </p:nvSpPr>
          <p:spPr bwMode="auto">
            <a:xfrm>
              <a:off x="8131963" y="2187312"/>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45" name="Line 52">
              <a:extLst>
                <a:ext uri="{FF2B5EF4-FFF2-40B4-BE49-F238E27FC236}">
                  <a16:creationId xmlns:a16="http://schemas.microsoft.com/office/drawing/2014/main" id="{EF399132-5E3C-42FC-B05C-82B4C52C4DC5}"/>
                </a:ext>
              </a:extLst>
            </p:cNvPr>
            <p:cNvSpPr>
              <a:spLocks noChangeShapeType="1"/>
            </p:cNvSpPr>
            <p:nvPr/>
          </p:nvSpPr>
          <p:spPr bwMode="auto">
            <a:xfrm>
              <a:off x="8131963" y="2187312"/>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47" name="Line 54">
              <a:extLst>
                <a:ext uri="{FF2B5EF4-FFF2-40B4-BE49-F238E27FC236}">
                  <a16:creationId xmlns:a16="http://schemas.microsoft.com/office/drawing/2014/main" id="{5783BB88-9AC0-4482-BB2E-8B66AC8447E4}"/>
                </a:ext>
              </a:extLst>
            </p:cNvPr>
            <p:cNvSpPr>
              <a:spLocks noChangeShapeType="1"/>
            </p:cNvSpPr>
            <p:nvPr/>
          </p:nvSpPr>
          <p:spPr bwMode="auto">
            <a:xfrm>
              <a:off x="8131963" y="2187312"/>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49" name="Line 56">
              <a:extLst>
                <a:ext uri="{FF2B5EF4-FFF2-40B4-BE49-F238E27FC236}">
                  <a16:creationId xmlns:a16="http://schemas.microsoft.com/office/drawing/2014/main" id="{D40EFF52-5E21-4800-B6A5-03F1F3A525FB}"/>
                </a:ext>
              </a:extLst>
            </p:cNvPr>
            <p:cNvSpPr>
              <a:spLocks noChangeShapeType="1"/>
            </p:cNvSpPr>
            <p:nvPr/>
          </p:nvSpPr>
          <p:spPr bwMode="auto">
            <a:xfrm>
              <a:off x="8135381" y="2187312"/>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51" name="Line 58">
              <a:extLst>
                <a:ext uri="{FF2B5EF4-FFF2-40B4-BE49-F238E27FC236}">
                  <a16:creationId xmlns:a16="http://schemas.microsoft.com/office/drawing/2014/main" id="{89AF329D-5DF0-4859-8410-3802C21951AB}"/>
                </a:ext>
              </a:extLst>
            </p:cNvPr>
            <p:cNvSpPr>
              <a:spLocks noChangeShapeType="1"/>
            </p:cNvSpPr>
            <p:nvPr/>
          </p:nvSpPr>
          <p:spPr bwMode="auto">
            <a:xfrm>
              <a:off x="8149059" y="2758500"/>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53" name="Line 60">
              <a:extLst>
                <a:ext uri="{FF2B5EF4-FFF2-40B4-BE49-F238E27FC236}">
                  <a16:creationId xmlns:a16="http://schemas.microsoft.com/office/drawing/2014/main" id="{379D1DD5-02E5-4E42-A4E1-B6DD3024D4C3}"/>
                </a:ext>
              </a:extLst>
            </p:cNvPr>
            <p:cNvSpPr>
              <a:spLocks noChangeShapeType="1"/>
            </p:cNvSpPr>
            <p:nvPr/>
          </p:nvSpPr>
          <p:spPr bwMode="auto">
            <a:xfrm>
              <a:off x="8157607" y="2187312"/>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55" name="Line 62">
              <a:extLst>
                <a:ext uri="{FF2B5EF4-FFF2-40B4-BE49-F238E27FC236}">
                  <a16:creationId xmlns:a16="http://schemas.microsoft.com/office/drawing/2014/main" id="{6D4FB6C2-ABFB-4825-9FCC-1A419C75F39B}"/>
                </a:ext>
              </a:extLst>
            </p:cNvPr>
            <p:cNvSpPr>
              <a:spLocks noChangeShapeType="1"/>
            </p:cNvSpPr>
            <p:nvPr/>
          </p:nvSpPr>
          <p:spPr bwMode="auto">
            <a:xfrm>
              <a:off x="8164444" y="2882767"/>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57" name="Line 64">
              <a:extLst>
                <a:ext uri="{FF2B5EF4-FFF2-40B4-BE49-F238E27FC236}">
                  <a16:creationId xmlns:a16="http://schemas.microsoft.com/office/drawing/2014/main" id="{538C0F1B-B453-48EC-B846-4CB6EB31D468}"/>
                </a:ext>
              </a:extLst>
            </p:cNvPr>
            <p:cNvSpPr>
              <a:spLocks noChangeShapeType="1"/>
            </p:cNvSpPr>
            <p:nvPr/>
          </p:nvSpPr>
          <p:spPr bwMode="auto">
            <a:xfrm>
              <a:off x="8172992" y="2882767"/>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59" name="Line 66">
              <a:extLst>
                <a:ext uri="{FF2B5EF4-FFF2-40B4-BE49-F238E27FC236}">
                  <a16:creationId xmlns:a16="http://schemas.microsoft.com/office/drawing/2014/main" id="{AA24FD0E-8D23-4E89-8E76-61CFA8E01F55}"/>
                </a:ext>
              </a:extLst>
            </p:cNvPr>
            <p:cNvSpPr>
              <a:spLocks noChangeShapeType="1"/>
            </p:cNvSpPr>
            <p:nvPr/>
          </p:nvSpPr>
          <p:spPr bwMode="auto">
            <a:xfrm>
              <a:off x="8178122" y="2187312"/>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61" name="Line 68">
              <a:extLst>
                <a:ext uri="{FF2B5EF4-FFF2-40B4-BE49-F238E27FC236}">
                  <a16:creationId xmlns:a16="http://schemas.microsoft.com/office/drawing/2014/main" id="{AD600B50-1D44-4719-9806-60B4991B15A7}"/>
                </a:ext>
              </a:extLst>
            </p:cNvPr>
            <p:cNvSpPr>
              <a:spLocks noChangeShapeType="1"/>
            </p:cNvSpPr>
            <p:nvPr/>
          </p:nvSpPr>
          <p:spPr bwMode="auto">
            <a:xfrm>
              <a:off x="8181540" y="2187312"/>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63" name="Line 70">
              <a:extLst>
                <a:ext uri="{FF2B5EF4-FFF2-40B4-BE49-F238E27FC236}">
                  <a16:creationId xmlns:a16="http://schemas.microsoft.com/office/drawing/2014/main" id="{1036749C-D3C3-4615-A9BB-130A2F494B62}"/>
                </a:ext>
              </a:extLst>
            </p:cNvPr>
            <p:cNvSpPr>
              <a:spLocks noChangeShapeType="1"/>
            </p:cNvSpPr>
            <p:nvPr/>
          </p:nvSpPr>
          <p:spPr bwMode="auto">
            <a:xfrm>
              <a:off x="8289245" y="2187312"/>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65" name="Line 72">
              <a:extLst>
                <a:ext uri="{FF2B5EF4-FFF2-40B4-BE49-F238E27FC236}">
                  <a16:creationId xmlns:a16="http://schemas.microsoft.com/office/drawing/2014/main" id="{0DF07C4C-E505-4CFA-8013-F400BE31845B}"/>
                </a:ext>
              </a:extLst>
            </p:cNvPr>
            <p:cNvSpPr>
              <a:spLocks noChangeShapeType="1"/>
            </p:cNvSpPr>
            <p:nvPr/>
          </p:nvSpPr>
          <p:spPr bwMode="auto">
            <a:xfrm>
              <a:off x="8373015" y="2187312"/>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67" name="Line 74">
              <a:extLst>
                <a:ext uri="{FF2B5EF4-FFF2-40B4-BE49-F238E27FC236}">
                  <a16:creationId xmlns:a16="http://schemas.microsoft.com/office/drawing/2014/main" id="{42A9662F-165A-49E6-828A-2B168FA0CE28}"/>
                </a:ext>
              </a:extLst>
            </p:cNvPr>
            <p:cNvSpPr>
              <a:spLocks noChangeShapeType="1"/>
            </p:cNvSpPr>
            <p:nvPr/>
          </p:nvSpPr>
          <p:spPr bwMode="auto">
            <a:xfrm>
              <a:off x="8473883" y="2187312"/>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69" name="Line 76">
              <a:extLst>
                <a:ext uri="{FF2B5EF4-FFF2-40B4-BE49-F238E27FC236}">
                  <a16:creationId xmlns:a16="http://schemas.microsoft.com/office/drawing/2014/main" id="{F338D89A-C611-4DD1-84C3-C7380653E608}"/>
                </a:ext>
              </a:extLst>
            </p:cNvPr>
            <p:cNvSpPr>
              <a:spLocks noChangeShapeType="1"/>
            </p:cNvSpPr>
            <p:nvPr/>
          </p:nvSpPr>
          <p:spPr bwMode="auto">
            <a:xfrm>
              <a:off x="8485850" y="2187312"/>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71" name="Line 78">
              <a:extLst>
                <a:ext uri="{FF2B5EF4-FFF2-40B4-BE49-F238E27FC236}">
                  <a16:creationId xmlns:a16="http://schemas.microsoft.com/office/drawing/2014/main" id="{436B47ED-AC8A-48E0-97AE-B5FB4CFDA21A}"/>
                </a:ext>
              </a:extLst>
            </p:cNvPr>
            <p:cNvSpPr>
              <a:spLocks noChangeShapeType="1"/>
            </p:cNvSpPr>
            <p:nvPr/>
          </p:nvSpPr>
          <p:spPr bwMode="auto">
            <a:xfrm>
              <a:off x="8485850" y="2187312"/>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73" name="Line 80">
              <a:extLst>
                <a:ext uri="{FF2B5EF4-FFF2-40B4-BE49-F238E27FC236}">
                  <a16:creationId xmlns:a16="http://schemas.microsoft.com/office/drawing/2014/main" id="{D424572B-70C1-480B-BDA3-07F217492D48}"/>
                </a:ext>
              </a:extLst>
            </p:cNvPr>
            <p:cNvSpPr>
              <a:spLocks noChangeShapeType="1"/>
            </p:cNvSpPr>
            <p:nvPr/>
          </p:nvSpPr>
          <p:spPr bwMode="auto">
            <a:xfrm>
              <a:off x="8497816" y="2187312"/>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75" name="Line 82">
              <a:extLst>
                <a:ext uri="{FF2B5EF4-FFF2-40B4-BE49-F238E27FC236}">
                  <a16:creationId xmlns:a16="http://schemas.microsoft.com/office/drawing/2014/main" id="{87B672CE-AC14-4B24-A838-DEEB7F4330A0}"/>
                </a:ext>
              </a:extLst>
            </p:cNvPr>
            <p:cNvSpPr>
              <a:spLocks noChangeShapeType="1"/>
            </p:cNvSpPr>
            <p:nvPr/>
          </p:nvSpPr>
          <p:spPr bwMode="auto">
            <a:xfrm>
              <a:off x="8651680" y="2187312"/>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77" name="Line 84">
              <a:extLst>
                <a:ext uri="{FF2B5EF4-FFF2-40B4-BE49-F238E27FC236}">
                  <a16:creationId xmlns:a16="http://schemas.microsoft.com/office/drawing/2014/main" id="{557B64AA-525C-42D0-A54C-55E4F2020AFB}"/>
                </a:ext>
              </a:extLst>
            </p:cNvPr>
            <p:cNvSpPr>
              <a:spLocks noChangeShapeType="1"/>
            </p:cNvSpPr>
            <p:nvPr/>
          </p:nvSpPr>
          <p:spPr bwMode="auto">
            <a:xfrm>
              <a:off x="8834608" y="2187312"/>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79" name="Line 86">
              <a:extLst>
                <a:ext uri="{FF2B5EF4-FFF2-40B4-BE49-F238E27FC236}">
                  <a16:creationId xmlns:a16="http://schemas.microsoft.com/office/drawing/2014/main" id="{752886B6-BF63-4D15-82CB-F9DDE2FDAA4A}"/>
                </a:ext>
              </a:extLst>
            </p:cNvPr>
            <p:cNvSpPr>
              <a:spLocks noChangeShapeType="1"/>
            </p:cNvSpPr>
            <p:nvPr/>
          </p:nvSpPr>
          <p:spPr bwMode="auto">
            <a:xfrm>
              <a:off x="8834608" y="2187312"/>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81" name="Line 88">
              <a:extLst>
                <a:ext uri="{FF2B5EF4-FFF2-40B4-BE49-F238E27FC236}">
                  <a16:creationId xmlns:a16="http://schemas.microsoft.com/office/drawing/2014/main" id="{4D0E1F61-095E-45B4-85CB-C2B4538A76C0}"/>
                </a:ext>
              </a:extLst>
            </p:cNvPr>
            <p:cNvSpPr>
              <a:spLocks noChangeShapeType="1"/>
            </p:cNvSpPr>
            <p:nvPr/>
          </p:nvSpPr>
          <p:spPr bwMode="auto">
            <a:xfrm>
              <a:off x="8839736" y="2187312"/>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83" name="Line 90">
              <a:extLst>
                <a:ext uri="{FF2B5EF4-FFF2-40B4-BE49-F238E27FC236}">
                  <a16:creationId xmlns:a16="http://schemas.microsoft.com/office/drawing/2014/main" id="{896B85EC-C628-411D-8A2D-00664F0B75FE}"/>
                </a:ext>
              </a:extLst>
            </p:cNvPr>
            <p:cNvSpPr>
              <a:spLocks noChangeShapeType="1"/>
            </p:cNvSpPr>
            <p:nvPr/>
          </p:nvSpPr>
          <p:spPr bwMode="auto">
            <a:xfrm>
              <a:off x="8839736" y="2187312"/>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85" name="Line 92">
              <a:extLst>
                <a:ext uri="{FF2B5EF4-FFF2-40B4-BE49-F238E27FC236}">
                  <a16:creationId xmlns:a16="http://schemas.microsoft.com/office/drawing/2014/main" id="{F1CE309A-E9BB-4424-B9AC-31887D295646}"/>
                </a:ext>
              </a:extLst>
            </p:cNvPr>
            <p:cNvSpPr>
              <a:spLocks noChangeShapeType="1"/>
            </p:cNvSpPr>
            <p:nvPr/>
          </p:nvSpPr>
          <p:spPr bwMode="auto">
            <a:xfrm>
              <a:off x="8860252" y="2322479"/>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87" name="Line 94">
              <a:extLst>
                <a:ext uri="{FF2B5EF4-FFF2-40B4-BE49-F238E27FC236}">
                  <a16:creationId xmlns:a16="http://schemas.microsoft.com/office/drawing/2014/main" id="{79608453-9844-471E-A126-FF75F1273E5F}"/>
                </a:ext>
              </a:extLst>
            </p:cNvPr>
            <p:cNvSpPr>
              <a:spLocks noChangeShapeType="1"/>
            </p:cNvSpPr>
            <p:nvPr/>
          </p:nvSpPr>
          <p:spPr bwMode="auto">
            <a:xfrm>
              <a:off x="8860252" y="2322479"/>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89" name="Line 96">
              <a:extLst>
                <a:ext uri="{FF2B5EF4-FFF2-40B4-BE49-F238E27FC236}">
                  <a16:creationId xmlns:a16="http://schemas.microsoft.com/office/drawing/2014/main" id="{C2F0D7E2-1572-477D-A471-523646F3AED6}"/>
                </a:ext>
              </a:extLst>
            </p:cNvPr>
            <p:cNvSpPr>
              <a:spLocks noChangeShapeType="1"/>
            </p:cNvSpPr>
            <p:nvPr/>
          </p:nvSpPr>
          <p:spPr bwMode="auto">
            <a:xfrm>
              <a:off x="8860252" y="3170541"/>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91" name="Line 98">
              <a:extLst>
                <a:ext uri="{FF2B5EF4-FFF2-40B4-BE49-F238E27FC236}">
                  <a16:creationId xmlns:a16="http://schemas.microsoft.com/office/drawing/2014/main" id="{E9E0725A-0F07-4D12-9E45-3653378988C0}"/>
                </a:ext>
              </a:extLst>
            </p:cNvPr>
            <p:cNvSpPr>
              <a:spLocks noChangeShapeType="1"/>
            </p:cNvSpPr>
            <p:nvPr/>
          </p:nvSpPr>
          <p:spPr bwMode="auto">
            <a:xfrm>
              <a:off x="8868800" y="3170541"/>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93" name="Line 100">
              <a:extLst>
                <a:ext uri="{FF2B5EF4-FFF2-40B4-BE49-F238E27FC236}">
                  <a16:creationId xmlns:a16="http://schemas.microsoft.com/office/drawing/2014/main" id="{4F375E07-F931-4A1F-9F03-940846054703}"/>
                </a:ext>
              </a:extLst>
            </p:cNvPr>
            <p:cNvSpPr>
              <a:spLocks noChangeShapeType="1"/>
            </p:cNvSpPr>
            <p:nvPr/>
          </p:nvSpPr>
          <p:spPr bwMode="auto">
            <a:xfrm>
              <a:off x="8872219" y="2322479"/>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95" name="Line 102">
              <a:extLst>
                <a:ext uri="{FF2B5EF4-FFF2-40B4-BE49-F238E27FC236}">
                  <a16:creationId xmlns:a16="http://schemas.microsoft.com/office/drawing/2014/main" id="{73C62D75-E257-4A9E-95F8-44DD3D9D7C76}"/>
                </a:ext>
              </a:extLst>
            </p:cNvPr>
            <p:cNvSpPr>
              <a:spLocks noChangeShapeType="1"/>
            </p:cNvSpPr>
            <p:nvPr/>
          </p:nvSpPr>
          <p:spPr bwMode="auto">
            <a:xfrm>
              <a:off x="8877348" y="2322479"/>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97" name="Line 104">
              <a:extLst>
                <a:ext uri="{FF2B5EF4-FFF2-40B4-BE49-F238E27FC236}">
                  <a16:creationId xmlns:a16="http://schemas.microsoft.com/office/drawing/2014/main" id="{47EC64B3-4AF2-4CD3-B548-A16356528BEB}"/>
                </a:ext>
              </a:extLst>
            </p:cNvPr>
            <p:cNvSpPr>
              <a:spLocks noChangeShapeType="1"/>
            </p:cNvSpPr>
            <p:nvPr/>
          </p:nvSpPr>
          <p:spPr bwMode="auto">
            <a:xfrm>
              <a:off x="8918379" y="3351491"/>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99" name="Line 106">
              <a:extLst>
                <a:ext uri="{FF2B5EF4-FFF2-40B4-BE49-F238E27FC236}">
                  <a16:creationId xmlns:a16="http://schemas.microsoft.com/office/drawing/2014/main" id="{34CABA28-AED4-4E5B-A465-3BC69A5855B7}"/>
                </a:ext>
              </a:extLst>
            </p:cNvPr>
            <p:cNvSpPr>
              <a:spLocks noChangeShapeType="1"/>
            </p:cNvSpPr>
            <p:nvPr/>
          </p:nvSpPr>
          <p:spPr bwMode="auto">
            <a:xfrm>
              <a:off x="8926927" y="2322479"/>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001" name="Line 108">
              <a:extLst>
                <a:ext uri="{FF2B5EF4-FFF2-40B4-BE49-F238E27FC236}">
                  <a16:creationId xmlns:a16="http://schemas.microsoft.com/office/drawing/2014/main" id="{DE0A8B2C-E202-4C2B-8513-4316C9B31A2D}"/>
                </a:ext>
              </a:extLst>
            </p:cNvPr>
            <p:cNvSpPr>
              <a:spLocks noChangeShapeType="1"/>
            </p:cNvSpPr>
            <p:nvPr/>
          </p:nvSpPr>
          <p:spPr bwMode="auto">
            <a:xfrm>
              <a:off x="8985052" y="3351491"/>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003" name="Line 110">
              <a:extLst>
                <a:ext uri="{FF2B5EF4-FFF2-40B4-BE49-F238E27FC236}">
                  <a16:creationId xmlns:a16="http://schemas.microsoft.com/office/drawing/2014/main" id="{05ED58DF-7715-46FD-9027-B6C0BFA32068}"/>
                </a:ext>
              </a:extLst>
            </p:cNvPr>
            <p:cNvSpPr>
              <a:spLocks noChangeShapeType="1"/>
            </p:cNvSpPr>
            <p:nvPr/>
          </p:nvSpPr>
          <p:spPr bwMode="auto">
            <a:xfrm>
              <a:off x="9185076" y="2322479"/>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005" name="Line 112">
              <a:extLst>
                <a:ext uri="{FF2B5EF4-FFF2-40B4-BE49-F238E27FC236}">
                  <a16:creationId xmlns:a16="http://schemas.microsoft.com/office/drawing/2014/main" id="{A360E34A-E89E-433E-8986-8F9E8897DE26}"/>
                </a:ext>
              </a:extLst>
            </p:cNvPr>
            <p:cNvSpPr>
              <a:spLocks noChangeShapeType="1"/>
            </p:cNvSpPr>
            <p:nvPr/>
          </p:nvSpPr>
          <p:spPr bwMode="auto">
            <a:xfrm>
              <a:off x="9197043" y="2322479"/>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007" name="Line 114">
              <a:extLst>
                <a:ext uri="{FF2B5EF4-FFF2-40B4-BE49-F238E27FC236}">
                  <a16:creationId xmlns:a16="http://schemas.microsoft.com/office/drawing/2014/main" id="{76B83EC9-D420-427C-A35A-E74BC8AACDDD}"/>
                </a:ext>
              </a:extLst>
            </p:cNvPr>
            <p:cNvSpPr>
              <a:spLocks noChangeShapeType="1"/>
            </p:cNvSpPr>
            <p:nvPr/>
          </p:nvSpPr>
          <p:spPr bwMode="auto">
            <a:xfrm>
              <a:off x="9197043" y="3351491"/>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015" name="Line 122">
              <a:extLst>
                <a:ext uri="{FF2B5EF4-FFF2-40B4-BE49-F238E27FC236}">
                  <a16:creationId xmlns:a16="http://schemas.microsoft.com/office/drawing/2014/main" id="{EFF1A17B-C4A6-4F6F-A9F3-6F8468170CDE}"/>
                </a:ext>
              </a:extLst>
            </p:cNvPr>
            <p:cNvSpPr>
              <a:spLocks noChangeShapeType="1"/>
            </p:cNvSpPr>
            <p:nvPr/>
          </p:nvSpPr>
          <p:spPr bwMode="auto">
            <a:xfrm>
              <a:off x="9272266" y="3665427"/>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025" name="Line 132">
              <a:extLst>
                <a:ext uri="{FF2B5EF4-FFF2-40B4-BE49-F238E27FC236}">
                  <a16:creationId xmlns:a16="http://schemas.microsoft.com/office/drawing/2014/main" id="{427302C0-6974-4DB9-ACB3-35E5E84410DD}"/>
                </a:ext>
              </a:extLst>
            </p:cNvPr>
            <p:cNvSpPr>
              <a:spLocks noChangeShapeType="1"/>
            </p:cNvSpPr>
            <p:nvPr/>
          </p:nvSpPr>
          <p:spPr bwMode="auto">
            <a:xfrm>
              <a:off x="9911656" y="3665427"/>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029" name="Line 136">
              <a:extLst>
                <a:ext uri="{FF2B5EF4-FFF2-40B4-BE49-F238E27FC236}">
                  <a16:creationId xmlns:a16="http://schemas.microsoft.com/office/drawing/2014/main" id="{D1846BE8-F744-4AAF-8F1E-8AF28B079F8B}"/>
                </a:ext>
              </a:extLst>
            </p:cNvPr>
            <p:cNvSpPr>
              <a:spLocks noChangeShapeType="1"/>
            </p:cNvSpPr>
            <p:nvPr/>
          </p:nvSpPr>
          <p:spPr bwMode="auto">
            <a:xfrm>
              <a:off x="10233062" y="3665427"/>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grpSp>
      <p:grpSp>
        <p:nvGrpSpPr>
          <p:cNvPr id="19" name="Group 18">
            <a:extLst>
              <a:ext uri="{FF2B5EF4-FFF2-40B4-BE49-F238E27FC236}">
                <a16:creationId xmlns:a16="http://schemas.microsoft.com/office/drawing/2014/main" id="{2661C2F9-8799-45EA-8B3A-7D034048BEC3}"/>
              </a:ext>
            </a:extLst>
          </p:cNvPr>
          <p:cNvGrpSpPr/>
          <p:nvPr/>
        </p:nvGrpSpPr>
        <p:grpSpPr>
          <a:xfrm>
            <a:off x="7860318" y="2008308"/>
            <a:ext cx="2415666" cy="1704720"/>
            <a:chOff x="7857937" y="2015451"/>
            <a:chExt cx="2415666" cy="1704720"/>
          </a:xfrm>
        </p:grpSpPr>
        <p:sp>
          <p:nvSpPr>
            <p:cNvPr id="942" name="Line 49">
              <a:extLst>
                <a:ext uri="{FF2B5EF4-FFF2-40B4-BE49-F238E27FC236}">
                  <a16:creationId xmlns:a16="http://schemas.microsoft.com/office/drawing/2014/main" id="{C24B9BC7-CC4B-4935-9456-89FD0D6EC7A5}"/>
                </a:ext>
              </a:extLst>
            </p:cNvPr>
            <p:cNvSpPr>
              <a:spLocks noChangeShapeType="1"/>
            </p:cNvSpPr>
            <p:nvPr/>
          </p:nvSpPr>
          <p:spPr bwMode="auto">
            <a:xfrm>
              <a:off x="7857937" y="2015451"/>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44" name="Line 51">
              <a:extLst>
                <a:ext uri="{FF2B5EF4-FFF2-40B4-BE49-F238E27FC236}">
                  <a16:creationId xmlns:a16="http://schemas.microsoft.com/office/drawing/2014/main" id="{152FBB7E-F2A7-4317-B19C-A2400B3FBBA4}"/>
                </a:ext>
              </a:extLst>
            </p:cNvPr>
            <p:cNvSpPr>
              <a:spLocks noChangeShapeType="1"/>
            </p:cNvSpPr>
            <p:nvPr/>
          </p:nvSpPr>
          <p:spPr bwMode="auto">
            <a:xfrm>
              <a:off x="8174213" y="2150616"/>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46" name="Line 53">
              <a:extLst>
                <a:ext uri="{FF2B5EF4-FFF2-40B4-BE49-F238E27FC236}">
                  <a16:creationId xmlns:a16="http://schemas.microsoft.com/office/drawing/2014/main" id="{1A67172A-8789-4839-9776-935CB0CA0C08}"/>
                </a:ext>
              </a:extLst>
            </p:cNvPr>
            <p:cNvSpPr>
              <a:spLocks noChangeShapeType="1"/>
            </p:cNvSpPr>
            <p:nvPr/>
          </p:nvSpPr>
          <p:spPr bwMode="auto">
            <a:xfrm>
              <a:off x="8174213" y="2150616"/>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48" name="Line 55">
              <a:extLst>
                <a:ext uri="{FF2B5EF4-FFF2-40B4-BE49-F238E27FC236}">
                  <a16:creationId xmlns:a16="http://schemas.microsoft.com/office/drawing/2014/main" id="{72D043B6-AAA2-4CB4-BEEC-F91D4A5B37B9}"/>
                </a:ext>
              </a:extLst>
            </p:cNvPr>
            <p:cNvSpPr>
              <a:spLocks noChangeShapeType="1"/>
            </p:cNvSpPr>
            <p:nvPr/>
          </p:nvSpPr>
          <p:spPr bwMode="auto">
            <a:xfrm>
              <a:off x="8174213" y="2150616"/>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50" name="Line 57">
              <a:extLst>
                <a:ext uri="{FF2B5EF4-FFF2-40B4-BE49-F238E27FC236}">
                  <a16:creationId xmlns:a16="http://schemas.microsoft.com/office/drawing/2014/main" id="{11ABAB73-BDB8-40CE-B120-B67F4DDE98A5}"/>
                </a:ext>
              </a:extLst>
            </p:cNvPr>
            <p:cNvSpPr>
              <a:spLocks noChangeShapeType="1"/>
            </p:cNvSpPr>
            <p:nvPr/>
          </p:nvSpPr>
          <p:spPr bwMode="auto">
            <a:xfrm>
              <a:off x="8177633" y="2150616"/>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52" name="Line 59">
              <a:extLst>
                <a:ext uri="{FF2B5EF4-FFF2-40B4-BE49-F238E27FC236}">
                  <a16:creationId xmlns:a16="http://schemas.microsoft.com/office/drawing/2014/main" id="{06D2B008-3143-4E6A-9F21-E72CFBC6A768}"/>
                </a:ext>
              </a:extLst>
            </p:cNvPr>
            <p:cNvSpPr>
              <a:spLocks noChangeShapeType="1"/>
            </p:cNvSpPr>
            <p:nvPr/>
          </p:nvSpPr>
          <p:spPr bwMode="auto">
            <a:xfrm>
              <a:off x="8189600" y="2721805"/>
              <a:ext cx="0" cy="9144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54" name="Line 61">
              <a:extLst>
                <a:ext uri="{FF2B5EF4-FFF2-40B4-BE49-F238E27FC236}">
                  <a16:creationId xmlns:a16="http://schemas.microsoft.com/office/drawing/2014/main" id="{07409419-0E5B-4326-86D8-3F5B7A70E915}"/>
                </a:ext>
              </a:extLst>
            </p:cNvPr>
            <p:cNvSpPr>
              <a:spLocks noChangeShapeType="1"/>
            </p:cNvSpPr>
            <p:nvPr/>
          </p:nvSpPr>
          <p:spPr bwMode="auto">
            <a:xfrm>
              <a:off x="8198148" y="2150616"/>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56" name="Line 63">
              <a:extLst>
                <a:ext uri="{FF2B5EF4-FFF2-40B4-BE49-F238E27FC236}">
                  <a16:creationId xmlns:a16="http://schemas.microsoft.com/office/drawing/2014/main" id="{ED1B0F9C-71BD-4831-A12A-588A407A0B9B}"/>
                </a:ext>
              </a:extLst>
            </p:cNvPr>
            <p:cNvSpPr>
              <a:spLocks noChangeShapeType="1"/>
            </p:cNvSpPr>
            <p:nvPr/>
          </p:nvSpPr>
          <p:spPr bwMode="auto">
            <a:xfrm>
              <a:off x="8206696" y="2843893"/>
              <a:ext cx="0" cy="9144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58" name="Line 65">
              <a:extLst>
                <a:ext uri="{FF2B5EF4-FFF2-40B4-BE49-F238E27FC236}">
                  <a16:creationId xmlns:a16="http://schemas.microsoft.com/office/drawing/2014/main" id="{4230664C-6B22-4344-A8F7-94FD25E779F2}"/>
                </a:ext>
              </a:extLst>
            </p:cNvPr>
            <p:cNvSpPr>
              <a:spLocks noChangeShapeType="1"/>
            </p:cNvSpPr>
            <p:nvPr/>
          </p:nvSpPr>
          <p:spPr bwMode="auto">
            <a:xfrm>
              <a:off x="8215244" y="2843893"/>
              <a:ext cx="0" cy="9144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60" name="Line 67">
              <a:extLst>
                <a:ext uri="{FF2B5EF4-FFF2-40B4-BE49-F238E27FC236}">
                  <a16:creationId xmlns:a16="http://schemas.microsoft.com/office/drawing/2014/main" id="{FF29BF4C-31F7-4F82-BA47-C2FDB8494FB8}"/>
                </a:ext>
              </a:extLst>
            </p:cNvPr>
            <p:cNvSpPr>
              <a:spLocks noChangeShapeType="1"/>
            </p:cNvSpPr>
            <p:nvPr/>
          </p:nvSpPr>
          <p:spPr bwMode="auto">
            <a:xfrm>
              <a:off x="8218663" y="2150616"/>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62" name="Line 69">
              <a:extLst>
                <a:ext uri="{FF2B5EF4-FFF2-40B4-BE49-F238E27FC236}">
                  <a16:creationId xmlns:a16="http://schemas.microsoft.com/office/drawing/2014/main" id="{8FC978A0-7E70-413E-9E00-76D3D465E188}"/>
                </a:ext>
              </a:extLst>
            </p:cNvPr>
            <p:cNvSpPr>
              <a:spLocks noChangeShapeType="1"/>
            </p:cNvSpPr>
            <p:nvPr/>
          </p:nvSpPr>
          <p:spPr bwMode="auto">
            <a:xfrm>
              <a:off x="8223792" y="2150616"/>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64" name="Line 71">
              <a:extLst>
                <a:ext uri="{FF2B5EF4-FFF2-40B4-BE49-F238E27FC236}">
                  <a16:creationId xmlns:a16="http://schemas.microsoft.com/office/drawing/2014/main" id="{306A5AFF-63CE-4771-B7C5-592BC73D44DD}"/>
                </a:ext>
              </a:extLst>
            </p:cNvPr>
            <p:cNvSpPr>
              <a:spLocks noChangeShapeType="1"/>
            </p:cNvSpPr>
            <p:nvPr/>
          </p:nvSpPr>
          <p:spPr bwMode="auto">
            <a:xfrm>
              <a:off x="8331497" y="2150616"/>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66" name="Line 73">
              <a:extLst>
                <a:ext uri="{FF2B5EF4-FFF2-40B4-BE49-F238E27FC236}">
                  <a16:creationId xmlns:a16="http://schemas.microsoft.com/office/drawing/2014/main" id="{2F0317D2-365F-4859-A2D5-A41F2E26DD6B}"/>
                </a:ext>
              </a:extLst>
            </p:cNvPr>
            <p:cNvSpPr>
              <a:spLocks noChangeShapeType="1"/>
            </p:cNvSpPr>
            <p:nvPr/>
          </p:nvSpPr>
          <p:spPr bwMode="auto">
            <a:xfrm>
              <a:off x="8415267" y="2150616"/>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68" name="Line 75">
              <a:extLst>
                <a:ext uri="{FF2B5EF4-FFF2-40B4-BE49-F238E27FC236}">
                  <a16:creationId xmlns:a16="http://schemas.microsoft.com/office/drawing/2014/main" id="{8BB50515-5780-427A-8428-AFF27E193270}"/>
                </a:ext>
              </a:extLst>
            </p:cNvPr>
            <p:cNvSpPr>
              <a:spLocks noChangeShapeType="1"/>
            </p:cNvSpPr>
            <p:nvPr/>
          </p:nvSpPr>
          <p:spPr bwMode="auto">
            <a:xfrm>
              <a:off x="8514424" y="2150616"/>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70" name="Line 77">
              <a:extLst>
                <a:ext uri="{FF2B5EF4-FFF2-40B4-BE49-F238E27FC236}">
                  <a16:creationId xmlns:a16="http://schemas.microsoft.com/office/drawing/2014/main" id="{59B9A602-8809-45D5-BFBB-4D8DDBC38EDE}"/>
                </a:ext>
              </a:extLst>
            </p:cNvPr>
            <p:cNvSpPr>
              <a:spLocks noChangeShapeType="1"/>
            </p:cNvSpPr>
            <p:nvPr/>
          </p:nvSpPr>
          <p:spPr bwMode="auto">
            <a:xfrm>
              <a:off x="8528101" y="2150616"/>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72" name="Line 79">
              <a:extLst>
                <a:ext uri="{FF2B5EF4-FFF2-40B4-BE49-F238E27FC236}">
                  <a16:creationId xmlns:a16="http://schemas.microsoft.com/office/drawing/2014/main" id="{79850539-14CB-4F46-AFDF-D80BA090399C}"/>
                </a:ext>
              </a:extLst>
            </p:cNvPr>
            <p:cNvSpPr>
              <a:spLocks noChangeShapeType="1"/>
            </p:cNvSpPr>
            <p:nvPr/>
          </p:nvSpPr>
          <p:spPr bwMode="auto">
            <a:xfrm>
              <a:off x="8528101" y="2150616"/>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74" name="Line 81">
              <a:extLst>
                <a:ext uri="{FF2B5EF4-FFF2-40B4-BE49-F238E27FC236}">
                  <a16:creationId xmlns:a16="http://schemas.microsoft.com/office/drawing/2014/main" id="{C3DF71B0-525C-4ADC-9277-6FE6FD05C05F}"/>
                </a:ext>
              </a:extLst>
            </p:cNvPr>
            <p:cNvSpPr>
              <a:spLocks noChangeShapeType="1"/>
            </p:cNvSpPr>
            <p:nvPr/>
          </p:nvSpPr>
          <p:spPr bwMode="auto">
            <a:xfrm>
              <a:off x="8540068" y="2150616"/>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76" name="Line 83">
              <a:extLst>
                <a:ext uri="{FF2B5EF4-FFF2-40B4-BE49-F238E27FC236}">
                  <a16:creationId xmlns:a16="http://schemas.microsoft.com/office/drawing/2014/main" id="{436FB50F-3904-43DD-91D8-95D89763DBC5}"/>
                </a:ext>
              </a:extLst>
            </p:cNvPr>
            <p:cNvSpPr>
              <a:spLocks noChangeShapeType="1"/>
            </p:cNvSpPr>
            <p:nvPr/>
          </p:nvSpPr>
          <p:spPr bwMode="auto">
            <a:xfrm>
              <a:off x="8693932" y="2150616"/>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78" name="Line 85">
              <a:extLst>
                <a:ext uri="{FF2B5EF4-FFF2-40B4-BE49-F238E27FC236}">
                  <a16:creationId xmlns:a16="http://schemas.microsoft.com/office/drawing/2014/main" id="{EF3731EF-BE0C-4CDC-B472-E345CFEC63D3}"/>
                </a:ext>
              </a:extLst>
            </p:cNvPr>
            <p:cNvSpPr>
              <a:spLocks noChangeShapeType="1"/>
            </p:cNvSpPr>
            <p:nvPr/>
          </p:nvSpPr>
          <p:spPr bwMode="auto">
            <a:xfrm>
              <a:off x="8876859" y="2150616"/>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80" name="Line 87">
              <a:extLst>
                <a:ext uri="{FF2B5EF4-FFF2-40B4-BE49-F238E27FC236}">
                  <a16:creationId xmlns:a16="http://schemas.microsoft.com/office/drawing/2014/main" id="{12DB3CBC-3B8C-417A-8075-9C1814DBBCF9}"/>
                </a:ext>
              </a:extLst>
            </p:cNvPr>
            <p:cNvSpPr>
              <a:spLocks noChangeShapeType="1"/>
            </p:cNvSpPr>
            <p:nvPr/>
          </p:nvSpPr>
          <p:spPr bwMode="auto">
            <a:xfrm>
              <a:off x="8876859" y="2150616"/>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82" name="Line 89">
              <a:extLst>
                <a:ext uri="{FF2B5EF4-FFF2-40B4-BE49-F238E27FC236}">
                  <a16:creationId xmlns:a16="http://schemas.microsoft.com/office/drawing/2014/main" id="{E4AABB98-769F-47B6-91C2-28E1AE126C3C}"/>
                </a:ext>
              </a:extLst>
            </p:cNvPr>
            <p:cNvSpPr>
              <a:spLocks noChangeShapeType="1"/>
            </p:cNvSpPr>
            <p:nvPr/>
          </p:nvSpPr>
          <p:spPr bwMode="auto">
            <a:xfrm>
              <a:off x="8880279" y="2150616"/>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84" name="Line 91">
              <a:extLst>
                <a:ext uri="{FF2B5EF4-FFF2-40B4-BE49-F238E27FC236}">
                  <a16:creationId xmlns:a16="http://schemas.microsoft.com/office/drawing/2014/main" id="{572A21C6-47DD-4BF5-B961-A87F60A1329A}"/>
                </a:ext>
              </a:extLst>
            </p:cNvPr>
            <p:cNvSpPr>
              <a:spLocks noChangeShapeType="1"/>
            </p:cNvSpPr>
            <p:nvPr/>
          </p:nvSpPr>
          <p:spPr bwMode="auto">
            <a:xfrm>
              <a:off x="8880279" y="2150616"/>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86" name="Line 93">
              <a:extLst>
                <a:ext uri="{FF2B5EF4-FFF2-40B4-BE49-F238E27FC236}">
                  <a16:creationId xmlns:a16="http://schemas.microsoft.com/office/drawing/2014/main" id="{D91F8AE4-AC46-4DC6-975C-CCE160F3E360}"/>
                </a:ext>
              </a:extLst>
            </p:cNvPr>
            <p:cNvSpPr>
              <a:spLocks noChangeShapeType="1"/>
            </p:cNvSpPr>
            <p:nvPr/>
          </p:nvSpPr>
          <p:spPr bwMode="auto">
            <a:xfrm>
              <a:off x="8900793" y="2283605"/>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88" name="Line 95">
              <a:extLst>
                <a:ext uri="{FF2B5EF4-FFF2-40B4-BE49-F238E27FC236}">
                  <a16:creationId xmlns:a16="http://schemas.microsoft.com/office/drawing/2014/main" id="{41936105-8AA8-44A0-8EE1-8AEB7E992246}"/>
                </a:ext>
              </a:extLst>
            </p:cNvPr>
            <p:cNvSpPr>
              <a:spLocks noChangeShapeType="1"/>
            </p:cNvSpPr>
            <p:nvPr/>
          </p:nvSpPr>
          <p:spPr bwMode="auto">
            <a:xfrm>
              <a:off x="8900793" y="2283605"/>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90" name="Line 97">
              <a:extLst>
                <a:ext uri="{FF2B5EF4-FFF2-40B4-BE49-F238E27FC236}">
                  <a16:creationId xmlns:a16="http://schemas.microsoft.com/office/drawing/2014/main" id="{1950B818-BB21-4CFE-9F34-854666978ED0}"/>
                </a:ext>
              </a:extLst>
            </p:cNvPr>
            <p:cNvSpPr>
              <a:spLocks noChangeShapeType="1"/>
            </p:cNvSpPr>
            <p:nvPr/>
          </p:nvSpPr>
          <p:spPr bwMode="auto">
            <a:xfrm>
              <a:off x="8900793" y="3131666"/>
              <a:ext cx="0" cy="9144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92" name="Line 99">
              <a:extLst>
                <a:ext uri="{FF2B5EF4-FFF2-40B4-BE49-F238E27FC236}">
                  <a16:creationId xmlns:a16="http://schemas.microsoft.com/office/drawing/2014/main" id="{A17DDD5D-70BE-405A-B15D-781FDA339B8C}"/>
                </a:ext>
              </a:extLst>
            </p:cNvPr>
            <p:cNvSpPr>
              <a:spLocks noChangeShapeType="1"/>
            </p:cNvSpPr>
            <p:nvPr/>
          </p:nvSpPr>
          <p:spPr bwMode="auto">
            <a:xfrm>
              <a:off x="8909341" y="3131666"/>
              <a:ext cx="0" cy="9144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94" name="Line 101">
              <a:extLst>
                <a:ext uri="{FF2B5EF4-FFF2-40B4-BE49-F238E27FC236}">
                  <a16:creationId xmlns:a16="http://schemas.microsoft.com/office/drawing/2014/main" id="{23BBE064-CB9E-415C-94F6-183F1A011A65}"/>
                </a:ext>
              </a:extLst>
            </p:cNvPr>
            <p:cNvSpPr>
              <a:spLocks noChangeShapeType="1"/>
            </p:cNvSpPr>
            <p:nvPr/>
          </p:nvSpPr>
          <p:spPr bwMode="auto">
            <a:xfrm>
              <a:off x="8914471" y="2283605"/>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96" name="Line 103">
              <a:extLst>
                <a:ext uri="{FF2B5EF4-FFF2-40B4-BE49-F238E27FC236}">
                  <a16:creationId xmlns:a16="http://schemas.microsoft.com/office/drawing/2014/main" id="{19E99551-2451-4C5F-8AE3-76C98E9953D7}"/>
                </a:ext>
              </a:extLst>
            </p:cNvPr>
            <p:cNvSpPr>
              <a:spLocks noChangeShapeType="1"/>
            </p:cNvSpPr>
            <p:nvPr/>
          </p:nvSpPr>
          <p:spPr bwMode="auto">
            <a:xfrm>
              <a:off x="8917889" y="2283605"/>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98" name="Line 105">
              <a:extLst>
                <a:ext uri="{FF2B5EF4-FFF2-40B4-BE49-F238E27FC236}">
                  <a16:creationId xmlns:a16="http://schemas.microsoft.com/office/drawing/2014/main" id="{8A9B15A8-A262-4CF5-83FB-BEEE74709364}"/>
                </a:ext>
              </a:extLst>
            </p:cNvPr>
            <p:cNvSpPr>
              <a:spLocks noChangeShapeType="1"/>
            </p:cNvSpPr>
            <p:nvPr/>
          </p:nvSpPr>
          <p:spPr bwMode="auto">
            <a:xfrm>
              <a:off x="8960629" y="3312615"/>
              <a:ext cx="0" cy="9144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000" name="Line 107">
              <a:extLst>
                <a:ext uri="{FF2B5EF4-FFF2-40B4-BE49-F238E27FC236}">
                  <a16:creationId xmlns:a16="http://schemas.microsoft.com/office/drawing/2014/main" id="{6BAF32F1-6B0E-4966-8C4D-E3DB46626CA8}"/>
                </a:ext>
              </a:extLst>
            </p:cNvPr>
            <p:cNvSpPr>
              <a:spLocks noChangeShapeType="1"/>
            </p:cNvSpPr>
            <p:nvPr/>
          </p:nvSpPr>
          <p:spPr bwMode="auto">
            <a:xfrm>
              <a:off x="8967468" y="2283605"/>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002" name="Line 109">
              <a:extLst>
                <a:ext uri="{FF2B5EF4-FFF2-40B4-BE49-F238E27FC236}">
                  <a16:creationId xmlns:a16="http://schemas.microsoft.com/office/drawing/2014/main" id="{297DC015-E20E-4809-BBF2-C0838F51BDE9}"/>
                </a:ext>
              </a:extLst>
            </p:cNvPr>
            <p:cNvSpPr>
              <a:spLocks noChangeShapeType="1"/>
            </p:cNvSpPr>
            <p:nvPr/>
          </p:nvSpPr>
          <p:spPr bwMode="auto">
            <a:xfrm>
              <a:off x="9025595" y="3312615"/>
              <a:ext cx="0" cy="9144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004" name="Line 111">
              <a:extLst>
                <a:ext uri="{FF2B5EF4-FFF2-40B4-BE49-F238E27FC236}">
                  <a16:creationId xmlns:a16="http://schemas.microsoft.com/office/drawing/2014/main" id="{3B5BCD36-BDE6-4777-BDA0-986729ECE14D}"/>
                </a:ext>
              </a:extLst>
            </p:cNvPr>
            <p:cNvSpPr>
              <a:spLocks noChangeShapeType="1"/>
            </p:cNvSpPr>
            <p:nvPr/>
          </p:nvSpPr>
          <p:spPr bwMode="auto">
            <a:xfrm>
              <a:off x="9225617" y="2283605"/>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006" name="Line 113">
              <a:extLst>
                <a:ext uri="{FF2B5EF4-FFF2-40B4-BE49-F238E27FC236}">
                  <a16:creationId xmlns:a16="http://schemas.microsoft.com/office/drawing/2014/main" id="{E89349F3-1292-4580-9C4E-925DA410A0DC}"/>
                </a:ext>
              </a:extLst>
            </p:cNvPr>
            <p:cNvSpPr>
              <a:spLocks noChangeShapeType="1"/>
            </p:cNvSpPr>
            <p:nvPr/>
          </p:nvSpPr>
          <p:spPr bwMode="auto">
            <a:xfrm>
              <a:off x="9239295" y="2283605"/>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008" name="Line 115">
              <a:extLst>
                <a:ext uri="{FF2B5EF4-FFF2-40B4-BE49-F238E27FC236}">
                  <a16:creationId xmlns:a16="http://schemas.microsoft.com/office/drawing/2014/main" id="{6BCAF23D-05DC-4297-A093-97E74197C211}"/>
                </a:ext>
              </a:extLst>
            </p:cNvPr>
            <p:cNvSpPr>
              <a:spLocks noChangeShapeType="1"/>
            </p:cNvSpPr>
            <p:nvPr/>
          </p:nvSpPr>
          <p:spPr bwMode="auto">
            <a:xfrm>
              <a:off x="9239295" y="3312615"/>
              <a:ext cx="0" cy="9144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016" name="Line 123">
              <a:extLst>
                <a:ext uri="{FF2B5EF4-FFF2-40B4-BE49-F238E27FC236}">
                  <a16:creationId xmlns:a16="http://schemas.microsoft.com/office/drawing/2014/main" id="{3E23D9A0-D46C-4683-89B8-1B634DFE7700}"/>
                </a:ext>
              </a:extLst>
            </p:cNvPr>
            <p:cNvSpPr>
              <a:spLocks noChangeShapeType="1"/>
            </p:cNvSpPr>
            <p:nvPr/>
          </p:nvSpPr>
          <p:spPr bwMode="auto">
            <a:xfrm>
              <a:off x="9312808" y="3628731"/>
              <a:ext cx="0" cy="9144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026" name="Line 133">
              <a:extLst>
                <a:ext uri="{FF2B5EF4-FFF2-40B4-BE49-F238E27FC236}">
                  <a16:creationId xmlns:a16="http://schemas.microsoft.com/office/drawing/2014/main" id="{C125BABF-58DE-48E5-9393-960754793113}"/>
                </a:ext>
              </a:extLst>
            </p:cNvPr>
            <p:cNvSpPr>
              <a:spLocks noChangeShapeType="1"/>
            </p:cNvSpPr>
            <p:nvPr/>
          </p:nvSpPr>
          <p:spPr bwMode="auto">
            <a:xfrm>
              <a:off x="9953907" y="3628731"/>
              <a:ext cx="0" cy="9144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030" name="Line 137">
              <a:extLst>
                <a:ext uri="{FF2B5EF4-FFF2-40B4-BE49-F238E27FC236}">
                  <a16:creationId xmlns:a16="http://schemas.microsoft.com/office/drawing/2014/main" id="{2DC12995-9B49-4000-AB64-F411B86124F7}"/>
                </a:ext>
              </a:extLst>
            </p:cNvPr>
            <p:cNvSpPr>
              <a:spLocks noChangeShapeType="1"/>
            </p:cNvSpPr>
            <p:nvPr/>
          </p:nvSpPr>
          <p:spPr bwMode="auto">
            <a:xfrm>
              <a:off x="10273603" y="3628731"/>
              <a:ext cx="0" cy="9144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grpSp>
      <p:sp>
        <p:nvSpPr>
          <p:cNvPr id="1031" name="Line 138">
            <a:extLst>
              <a:ext uri="{FF2B5EF4-FFF2-40B4-BE49-F238E27FC236}">
                <a16:creationId xmlns:a16="http://schemas.microsoft.com/office/drawing/2014/main" id="{C6FF2B30-29F7-488A-82A4-5A6C008C9601}"/>
              </a:ext>
            </a:extLst>
          </p:cNvPr>
          <p:cNvSpPr>
            <a:spLocks noChangeShapeType="1"/>
          </p:cNvSpPr>
          <p:nvPr/>
        </p:nvSpPr>
        <p:spPr bwMode="auto">
          <a:xfrm>
            <a:off x="10248814" y="2551391"/>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032" name="Line 139">
            <a:extLst>
              <a:ext uri="{FF2B5EF4-FFF2-40B4-BE49-F238E27FC236}">
                <a16:creationId xmlns:a16="http://schemas.microsoft.com/office/drawing/2014/main" id="{BA99289F-DF05-40EF-9D10-3475D325FD94}"/>
              </a:ext>
            </a:extLst>
          </p:cNvPr>
          <p:cNvSpPr>
            <a:spLocks noChangeShapeType="1"/>
          </p:cNvSpPr>
          <p:nvPr/>
        </p:nvSpPr>
        <p:spPr bwMode="auto">
          <a:xfrm>
            <a:off x="10295828" y="2505373"/>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140" name="Rectangle 390">
            <a:extLst>
              <a:ext uri="{FF2B5EF4-FFF2-40B4-BE49-F238E27FC236}">
                <a16:creationId xmlns:a16="http://schemas.microsoft.com/office/drawing/2014/main" id="{BDEC0758-0D47-4AAC-964B-ED6A52131673}"/>
              </a:ext>
            </a:extLst>
          </p:cNvPr>
          <p:cNvSpPr>
            <a:spLocks noChangeArrowheads="1"/>
          </p:cNvSpPr>
          <p:nvPr/>
        </p:nvSpPr>
        <p:spPr bwMode="auto">
          <a:xfrm>
            <a:off x="9483458" y="3722240"/>
            <a:ext cx="58669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400" dirty="0">
                <a:solidFill>
                  <a:schemeClr val="bg1"/>
                </a:solidFill>
                <a:latin typeface="Calibri" panose="020F0502020204030204" pitchFamily="34" charset="0"/>
                <a:cs typeface="Calibri" panose="020F0502020204030204" pitchFamily="34" charset="0"/>
              </a:rPr>
              <a:t>Placebo</a:t>
            </a:r>
            <a:endParaRPr lang="en-US" altLang="en-US" sz="2000" dirty="0">
              <a:solidFill>
                <a:schemeClr val="bg1"/>
              </a:solidFill>
              <a:latin typeface="Calibri" panose="020F0502020204030204" pitchFamily="34" charset="0"/>
              <a:cs typeface="Calibri" panose="020F0502020204030204" pitchFamily="34" charset="0"/>
            </a:endParaRPr>
          </a:p>
        </p:txBody>
      </p:sp>
      <p:sp>
        <p:nvSpPr>
          <p:cNvPr id="1141" name="Rectangle 392">
            <a:extLst>
              <a:ext uri="{FF2B5EF4-FFF2-40B4-BE49-F238E27FC236}">
                <a16:creationId xmlns:a16="http://schemas.microsoft.com/office/drawing/2014/main" id="{26FA6A75-7F82-426F-BB0D-8DD05D65ACB5}"/>
              </a:ext>
            </a:extLst>
          </p:cNvPr>
          <p:cNvSpPr>
            <a:spLocks noChangeArrowheads="1"/>
          </p:cNvSpPr>
          <p:nvPr/>
        </p:nvSpPr>
        <p:spPr bwMode="auto">
          <a:xfrm>
            <a:off x="9447202" y="2299342"/>
            <a:ext cx="7013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400" dirty="0">
                <a:solidFill>
                  <a:schemeClr val="bg1"/>
                </a:solidFill>
                <a:latin typeface="Calibri" panose="020F0502020204030204" pitchFamily="34" charset="0"/>
                <a:cs typeface="Calibri" panose="020F0502020204030204" pitchFamily="34" charset="0"/>
              </a:rPr>
              <a:t>Niraparib</a:t>
            </a:r>
            <a:endParaRPr lang="en-US" altLang="en-US" sz="2000" dirty="0">
              <a:solidFill>
                <a:schemeClr val="bg1"/>
              </a:solidFill>
              <a:latin typeface="Calibri" panose="020F0502020204030204" pitchFamily="34" charset="0"/>
              <a:cs typeface="Calibri" panose="020F0502020204030204" pitchFamily="34" charset="0"/>
            </a:endParaRPr>
          </a:p>
        </p:txBody>
      </p:sp>
      <p:grpSp>
        <p:nvGrpSpPr>
          <p:cNvPr id="1142" name="Group 1141">
            <a:extLst>
              <a:ext uri="{FF2B5EF4-FFF2-40B4-BE49-F238E27FC236}">
                <a16:creationId xmlns:a16="http://schemas.microsoft.com/office/drawing/2014/main" id="{727D53A3-0512-42EC-A3DA-34160C1E4064}"/>
              </a:ext>
            </a:extLst>
          </p:cNvPr>
          <p:cNvGrpSpPr/>
          <p:nvPr/>
        </p:nvGrpSpPr>
        <p:grpSpPr>
          <a:xfrm>
            <a:off x="6755247" y="5235515"/>
            <a:ext cx="3645204" cy="353688"/>
            <a:chOff x="5074325" y="5517432"/>
            <a:chExt cx="3645203" cy="353688"/>
          </a:xfrm>
        </p:grpSpPr>
        <p:sp>
          <p:nvSpPr>
            <p:cNvPr id="1143" name="Rectangle 311">
              <a:extLst>
                <a:ext uri="{FF2B5EF4-FFF2-40B4-BE49-F238E27FC236}">
                  <a16:creationId xmlns:a16="http://schemas.microsoft.com/office/drawing/2014/main" id="{95112BEF-3167-441B-AB5A-2DDD7E7BEF2A}"/>
                </a:ext>
              </a:extLst>
            </p:cNvPr>
            <p:cNvSpPr>
              <a:spLocks noChangeArrowheads="1"/>
            </p:cNvSpPr>
            <p:nvPr/>
          </p:nvSpPr>
          <p:spPr bwMode="auto">
            <a:xfrm>
              <a:off x="5074325" y="5517432"/>
              <a:ext cx="14427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100" dirty="0">
                  <a:solidFill>
                    <a:schemeClr val="bg1"/>
                  </a:solidFill>
                  <a:latin typeface="Calibri" panose="020F0502020204030204" pitchFamily="34" charset="0"/>
                  <a:cs typeface="Calibri" panose="020F0502020204030204" pitchFamily="34" charset="0"/>
                </a:rPr>
                <a:t>47</a:t>
              </a:r>
              <a:endParaRPr lang="en-US" altLang="en-US" sz="2800" dirty="0">
                <a:solidFill>
                  <a:schemeClr val="bg1"/>
                </a:solidFill>
                <a:latin typeface="Calibri" panose="020F0502020204030204" pitchFamily="34" charset="0"/>
                <a:cs typeface="Calibri" panose="020F0502020204030204" pitchFamily="34" charset="0"/>
              </a:endParaRPr>
            </a:p>
          </p:txBody>
        </p:sp>
        <p:sp>
          <p:nvSpPr>
            <p:cNvPr id="1144" name="Rectangle 312">
              <a:extLst>
                <a:ext uri="{FF2B5EF4-FFF2-40B4-BE49-F238E27FC236}">
                  <a16:creationId xmlns:a16="http://schemas.microsoft.com/office/drawing/2014/main" id="{91A13AF7-2BB7-4C27-94BC-5979DBFF4957}"/>
                </a:ext>
              </a:extLst>
            </p:cNvPr>
            <p:cNvSpPr>
              <a:spLocks noChangeArrowheads="1"/>
            </p:cNvSpPr>
            <p:nvPr/>
          </p:nvSpPr>
          <p:spPr bwMode="auto">
            <a:xfrm>
              <a:off x="5327346" y="5517432"/>
              <a:ext cx="14427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100" dirty="0">
                  <a:solidFill>
                    <a:schemeClr val="bg1"/>
                  </a:solidFill>
                  <a:latin typeface="Calibri" panose="020F0502020204030204" pitchFamily="34" charset="0"/>
                  <a:cs typeface="Calibri" panose="020F0502020204030204" pitchFamily="34" charset="0"/>
                </a:rPr>
                <a:t>45</a:t>
              </a:r>
              <a:endParaRPr lang="en-US" altLang="en-US" sz="2800" dirty="0">
                <a:solidFill>
                  <a:schemeClr val="bg1"/>
                </a:solidFill>
                <a:latin typeface="Calibri" panose="020F0502020204030204" pitchFamily="34" charset="0"/>
                <a:cs typeface="Calibri" panose="020F0502020204030204" pitchFamily="34" charset="0"/>
              </a:endParaRPr>
            </a:p>
          </p:txBody>
        </p:sp>
        <p:sp>
          <p:nvSpPr>
            <p:cNvPr id="1145" name="Rectangle 313">
              <a:extLst>
                <a:ext uri="{FF2B5EF4-FFF2-40B4-BE49-F238E27FC236}">
                  <a16:creationId xmlns:a16="http://schemas.microsoft.com/office/drawing/2014/main" id="{4946AEAD-869C-48B2-BE1A-BAC52269CBC7}"/>
                </a:ext>
              </a:extLst>
            </p:cNvPr>
            <p:cNvSpPr>
              <a:spLocks noChangeArrowheads="1"/>
            </p:cNvSpPr>
            <p:nvPr/>
          </p:nvSpPr>
          <p:spPr bwMode="auto">
            <a:xfrm>
              <a:off x="5588916" y="5517432"/>
              <a:ext cx="14427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100" dirty="0">
                  <a:solidFill>
                    <a:schemeClr val="bg1"/>
                  </a:solidFill>
                  <a:latin typeface="Calibri" panose="020F0502020204030204" pitchFamily="34" charset="0"/>
                  <a:cs typeface="Calibri" panose="020F0502020204030204" pitchFamily="34" charset="0"/>
                </a:rPr>
                <a:t>44</a:t>
              </a:r>
              <a:endParaRPr lang="en-US" altLang="en-US" sz="2800" dirty="0">
                <a:solidFill>
                  <a:schemeClr val="bg1"/>
                </a:solidFill>
                <a:latin typeface="Calibri" panose="020F0502020204030204" pitchFamily="34" charset="0"/>
                <a:cs typeface="Calibri" panose="020F0502020204030204" pitchFamily="34" charset="0"/>
              </a:endParaRPr>
            </a:p>
          </p:txBody>
        </p:sp>
        <p:sp>
          <p:nvSpPr>
            <p:cNvPr id="1146" name="Rectangle 314">
              <a:extLst>
                <a:ext uri="{FF2B5EF4-FFF2-40B4-BE49-F238E27FC236}">
                  <a16:creationId xmlns:a16="http://schemas.microsoft.com/office/drawing/2014/main" id="{4B829445-C6FB-4409-B069-FF17B980E243}"/>
                </a:ext>
              </a:extLst>
            </p:cNvPr>
            <p:cNvSpPr>
              <a:spLocks noChangeArrowheads="1"/>
            </p:cNvSpPr>
            <p:nvPr/>
          </p:nvSpPr>
          <p:spPr bwMode="auto">
            <a:xfrm>
              <a:off x="5841936" y="5517432"/>
              <a:ext cx="14427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100" dirty="0">
                  <a:solidFill>
                    <a:schemeClr val="bg1"/>
                  </a:solidFill>
                  <a:latin typeface="Calibri" panose="020F0502020204030204" pitchFamily="34" charset="0"/>
                  <a:cs typeface="Calibri" panose="020F0502020204030204" pitchFamily="34" charset="0"/>
                </a:rPr>
                <a:t>41</a:t>
              </a:r>
              <a:endParaRPr lang="en-US" altLang="en-US" sz="2800" dirty="0">
                <a:solidFill>
                  <a:schemeClr val="bg1"/>
                </a:solidFill>
                <a:latin typeface="Calibri" panose="020F0502020204030204" pitchFamily="34" charset="0"/>
                <a:cs typeface="Calibri" panose="020F0502020204030204" pitchFamily="34" charset="0"/>
              </a:endParaRPr>
            </a:p>
          </p:txBody>
        </p:sp>
        <p:sp>
          <p:nvSpPr>
            <p:cNvPr id="1147" name="Rectangle 315">
              <a:extLst>
                <a:ext uri="{FF2B5EF4-FFF2-40B4-BE49-F238E27FC236}">
                  <a16:creationId xmlns:a16="http://schemas.microsoft.com/office/drawing/2014/main" id="{87FDD9D9-226F-4FE3-A0F6-380F0AEDB9DE}"/>
                </a:ext>
              </a:extLst>
            </p:cNvPr>
            <p:cNvSpPr>
              <a:spLocks noChangeArrowheads="1"/>
            </p:cNvSpPr>
            <p:nvPr/>
          </p:nvSpPr>
          <p:spPr bwMode="auto">
            <a:xfrm>
              <a:off x="6094957" y="5517432"/>
              <a:ext cx="14427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100" dirty="0">
                  <a:solidFill>
                    <a:schemeClr val="bg1"/>
                  </a:solidFill>
                  <a:latin typeface="Calibri" panose="020F0502020204030204" pitchFamily="34" charset="0"/>
                  <a:cs typeface="Calibri" panose="020F0502020204030204" pitchFamily="34" charset="0"/>
                </a:rPr>
                <a:t>40</a:t>
              </a:r>
              <a:endParaRPr lang="en-US" altLang="en-US" sz="2800" dirty="0">
                <a:solidFill>
                  <a:schemeClr val="bg1"/>
                </a:solidFill>
                <a:latin typeface="Calibri" panose="020F0502020204030204" pitchFamily="34" charset="0"/>
                <a:cs typeface="Calibri" panose="020F0502020204030204" pitchFamily="34" charset="0"/>
              </a:endParaRPr>
            </a:p>
          </p:txBody>
        </p:sp>
        <p:sp>
          <p:nvSpPr>
            <p:cNvPr id="1148" name="Rectangle 316">
              <a:extLst>
                <a:ext uri="{FF2B5EF4-FFF2-40B4-BE49-F238E27FC236}">
                  <a16:creationId xmlns:a16="http://schemas.microsoft.com/office/drawing/2014/main" id="{A8D2AB74-ED78-43C3-8826-383C23406D23}"/>
                </a:ext>
              </a:extLst>
            </p:cNvPr>
            <p:cNvSpPr>
              <a:spLocks noChangeArrowheads="1"/>
            </p:cNvSpPr>
            <p:nvPr/>
          </p:nvSpPr>
          <p:spPr bwMode="auto">
            <a:xfrm>
              <a:off x="6351397" y="5517432"/>
              <a:ext cx="14427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100" dirty="0">
                  <a:solidFill>
                    <a:schemeClr val="bg1"/>
                  </a:solidFill>
                  <a:latin typeface="Calibri" panose="020F0502020204030204" pitchFamily="34" charset="0"/>
                  <a:cs typeface="Calibri" panose="020F0502020204030204" pitchFamily="34" charset="0"/>
                </a:rPr>
                <a:t>37</a:t>
              </a:r>
              <a:endParaRPr lang="en-US" altLang="en-US" sz="2800" dirty="0">
                <a:solidFill>
                  <a:schemeClr val="bg1"/>
                </a:solidFill>
                <a:latin typeface="Calibri" panose="020F0502020204030204" pitchFamily="34" charset="0"/>
                <a:cs typeface="Calibri" panose="020F0502020204030204" pitchFamily="34" charset="0"/>
              </a:endParaRPr>
            </a:p>
          </p:txBody>
        </p:sp>
        <p:sp>
          <p:nvSpPr>
            <p:cNvPr id="1149" name="Rectangle 317">
              <a:extLst>
                <a:ext uri="{FF2B5EF4-FFF2-40B4-BE49-F238E27FC236}">
                  <a16:creationId xmlns:a16="http://schemas.microsoft.com/office/drawing/2014/main" id="{C26848EF-048E-4E11-8E33-EAD1D4907B0A}"/>
                </a:ext>
              </a:extLst>
            </p:cNvPr>
            <p:cNvSpPr>
              <a:spLocks noChangeArrowheads="1"/>
            </p:cNvSpPr>
            <p:nvPr/>
          </p:nvSpPr>
          <p:spPr bwMode="auto">
            <a:xfrm>
              <a:off x="6602708" y="5517432"/>
              <a:ext cx="14427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100" dirty="0">
                  <a:solidFill>
                    <a:schemeClr val="bg1"/>
                  </a:solidFill>
                  <a:latin typeface="Calibri" panose="020F0502020204030204" pitchFamily="34" charset="0"/>
                  <a:cs typeface="Calibri" panose="020F0502020204030204" pitchFamily="34" charset="0"/>
                </a:rPr>
                <a:t>29</a:t>
              </a:r>
              <a:endParaRPr lang="en-US" altLang="en-US" sz="2800" dirty="0">
                <a:solidFill>
                  <a:schemeClr val="bg1"/>
                </a:solidFill>
                <a:latin typeface="Calibri" panose="020F0502020204030204" pitchFamily="34" charset="0"/>
                <a:cs typeface="Calibri" panose="020F0502020204030204" pitchFamily="34" charset="0"/>
              </a:endParaRPr>
            </a:p>
          </p:txBody>
        </p:sp>
        <p:sp>
          <p:nvSpPr>
            <p:cNvPr id="1150" name="Rectangle 318">
              <a:extLst>
                <a:ext uri="{FF2B5EF4-FFF2-40B4-BE49-F238E27FC236}">
                  <a16:creationId xmlns:a16="http://schemas.microsoft.com/office/drawing/2014/main" id="{803BF0BE-030A-4A4E-B912-1190321C0AC6}"/>
                </a:ext>
              </a:extLst>
            </p:cNvPr>
            <p:cNvSpPr>
              <a:spLocks noChangeArrowheads="1"/>
            </p:cNvSpPr>
            <p:nvPr/>
          </p:nvSpPr>
          <p:spPr bwMode="auto">
            <a:xfrm>
              <a:off x="6864277" y="5517432"/>
              <a:ext cx="14427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100" dirty="0">
                  <a:solidFill>
                    <a:schemeClr val="bg1"/>
                  </a:solidFill>
                  <a:latin typeface="Calibri" panose="020F0502020204030204" pitchFamily="34" charset="0"/>
                  <a:cs typeface="Calibri" panose="020F0502020204030204" pitchFamily="34" charset="0"/>
                </a:rPr>
                <a:t>23</a:t>
              </a:r>
              <a:endParaRPr lang="en-US" altLang="en-US" sz="2800" dirty="0">
                <a:solidFill>
                  <a:schemeClr val="bg1"/>
                </a:solidFill>
                <a:latin typeface="Calibri" panose="020F0502020204030204" pitchFamily="34" charset="0"/>
                <a:cs typeface="Calibri" panose="020F0502020204030204" pitchFamily="34" charset="0"/>
              </a:endParaRPr>
            </a:p>
          </p:txBody>
        </p:sp>
        <p:sp>
          <p:nvSpPr>
            <p:cNvPr id="1151" name="Rectangle 319">
              <a:extLst>
                <a:ext uri="{FF2B5EF4-FFF2-40B4-BE49-F238E27FC236}">
                  <a16:creationId xmlns:a16="http://schemas.microsoft.com/office/drawing/2014/main" id="{64AF7911-551D-4512-9531-692F747BCD91}"/>
                </a:ext>
              </a:extLst>
            </p:cNvPr>
            <p:cNvSpPr>
              <a:spLocks noChangeArrowheads="1"/>
            </p:cNvSpPr>
            <p:nvPr/>
          </p:nvSpPr>
          <p:spPr bwMode="auto">
            <a:xfrm>
              <a:off x="7119008" y="5517432"/>
              <a:ext cx="14427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100" dirty="0">
                  <a:solidFill>
                    <a:schemeClr val="bg1"/>
                  </a:solidFill>
                  <a:latin typeface="Calibri" panose="020F0502020204030204" pitchFamily="34" charset="0"/>
                  <a:cs typeface="Calibri" panose="020F0502020204030204" pitchFamily="34" charset="0"/>
                </a:rPr>
                <a:t>22</a:t>
              </a:r>
              <a:endParaRPr lang="en-US" altLang="en-US" sz="2800" dirty="0">
                <a:solidFill>
                  <a:schemeClr val="bg1"/>
                </a:solidFill>
                <a:latin typeface="Calibri" panose="020F0502020204030204" pitchFamily="34" charset="0"/>
                <a:cs typeface="Calibri" panose="020F0502020204030204" pitchFamily="34" charset="0"/>
              </a:endParaRPr>
            </a:p>
          </p:txBody>
        </p:sp>
        <p:sp>
          <p:nvSpPr>
            <p:cNvPr id="1152" name="Rectangle 320">
              <a:extLst>
                <a:ext uri="{FF2B5EF4-FFF2-40B4-BE49-F238E27FC236}">
                  <a16:creationId xmlns:a16="http://schemas.microsoft.com/office/drawing/2014/main" id="{D1B8CA65-17B6-41C1-9804-7633EF03B38B}"/>
                </a:ext>
              </a:extLst>
            </p:cNvPr>
            <p:cNvSpPr>
              <a:spLocks noChangeArrowheads="1"/>
            </p:cNvSpPr>
            <p:nvPr/>
          </p:nvSpPr>
          <p:spPr bwMode="auto">
            <a:xfrm>
              <a:off x="7361772" y="5517432"/>
              <a:ext cx="14427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100" dirty="0">
                  <a:solidFill>
                    <a:schemeClr val="bg1"/>
                  </a:solidFill>
                  <a:latin typeface="Calibri" panose="020F0502020204030204" pitchFamily="34" charset="0"/>
                  <a:cs typeface="Calibri" panose="020F0502020204030204" pitchFamily="34" charset="0"/>
                </a:rPr>
                <a:t>12</a:t>
              </a:r>
              <a:endParaRPr lang="en-US" altLang="en-US" sz="2800" dirty="0">
                <a:solidFill>
                  <a:schemeClr val="bg1"/>
                </a:solidFill>
                <a:latin typeface="Calibri" panose="020F0502020204030204" pitchFamily="34" charset="0"/>
                <a:cs typeface="Calibri" panose="020F0502020204030204" pitchFamily="34" charset="0"/>
              </a:endParaRPr>
            </a:p>
          </p:txBody>
        </p:sp>
        <p:sp>
          <p:nvSpPr>
            <p:cNvPr id="1153" name="Rectangle 321">
              <a:extLst>
                <a:ext uri="{FF2B5EF4-FFF2-40B4-BE49-F238E27FC236}">
                  <a16:creationId xmlns:a16="http://schemas.microsoft.com/office/drawing/2014/main" id="{B63F0DD1-9AAB-44C9-BD3A-7487E0448243}"/>
                </a:ext>
              </a:extLst>
            </p:cNvPr>
            <p:cNvSpPr>
              <a:spLocks noChangeArrowheads="1"/>
            </p:cNvSpPr>
            <p:nvPr/>
          </p:nvSpPr>
          <p:spPr bwMode="auto">
            <a:xfrm>
              <a:off x="7633597" y="5517432"/>
              <a:ext cx="7213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100" dirty="0">
                  <a:solidFill>
                    <a:schemeClr val="bg1"/>
                  </a:solidFill>
                  <a:latin typeface="Calibri" panose="020F0502020204030204" pitchFamily="34" charset="0"/>
                  <a:cs typeface="Calibri" panose="020F0502020204030204" pitchFamily="34" charset="0"/>
                </a:rPr>
                <a:t>6</a:t>
              </a:r>
              <a:endParaRPr lang="en-US" altLang="en-US" sz="2800" dirty="0">
                <a:solidFill>
                  <a:schemeClr val="bg1"/>
                </a:solidFill>
                <a:latin typeface="Calibri" panose="020F0502020204030204" pitchFamily="34" charset="0"/>
                <a:cs typeface="Calibri" panose="020F0502020204030204" pitchFamily="34" charset="0"/>
              </a:endParaRPr>
            </a:p>
          </p:txBody>
        </p:sp>
        <p:sp>
          <p:nvSpPr>
            <p:cNvPr id="1154" name="Rectangle 322">
              <a:extLst>
                <a:ext uri="{FF2B5EF4-FFF2-40B4-BE49-F238E27FC236}">
                  <a16:creationId xmlns:a16="http://schemas.microsoft.com/office/drawing/2014/main" id="{213A0674-B7D9-4DC3-8AF5-955311F1BD39}"/>
                </a:ext>
              </a:extLst>
            </p:cNvPr>
            <p:cNvSpPr>
              <a:spLocks noChangeArrowheads="1"/>
            </p:cNvSpPr>
            <p:nvPr/>
          </p:nvSpPr>
          <p:spPr bwMode="auto">
            <a:xfrm>
              <a:off x="7886618" y="5517432"/>
              <a:ext cx="7213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100" dirty="0">
                  <a:solidFill>
                    <a:schemeClr val="bg1"/>
                  </a:solidFill>
                  <a:latin typeface="Calibri" panose="020F0502020204030204" pitchFamily="34" charset="0"/>
                  <a:cs typeface="Calibri" panose="020F0502020204030204" pitchFamily="34" charset="0"/>
                </a:rPr>
                <a:t>6</a:t>
              </a:r>
              <a:endParaRPr lang="en-US" altLang="en-US" sz="2800" dirty="0">
                <a:solidFill>
                  <a:schemeClr val="bg1"/>
                </a:solidFill>
                <a:latin typeface="Calibri" panose="020F0502020204030204" pitchFamily="34" charset="0"/>
                <a:cs typeface="Calibri" panose="020F0502020204030204" pitchFamily="34" charset="0"/>
              </a:endParaRPr>
            </a:p>
          </p:txBody>
        </p:sp>
        <p:sp>
          <p:nvSpPr>
            <p:cNvPr id="1155" name="Rectangle 323">
              <a:extLst>
                <a:ext uri="{FF2B5EF4-FFF2-40B4-BE49-F238E27FC236}">
                  <a16:creationId xmlns:a16="http://schemas.microsoft.com/office/drawing/2014/main" id="{21B6B9DC-355A-454D-BB3B-14D9C7C44BBE}"/>
                </a:ext>
              </a:extLst>
            </p:cNvPr>
            <p:cNvSpPr>
              <a:spLocks noChangeArrowheads="1"/>
            </p:cNvSpPr>
            <p:nvPr/>
          </p:nvSpPr>
          <p:spPr bwMode="auto">
            <a:xfrm>
              <a:off x="8139640" y="5517432"/>
              <a:ext cx="7213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100" dirty="0">
                  <a:solidFill>
                    <a:schemeClr val="bg1"/>
                  </a:solidFill>
                  <a:latin typeface="Calibri" panose="020F0502020204030204" pitchFamily="34" charset="0"/>
                  <a:cs typeface="Calibri" panose="020F0502020204030204" pitchFamily="34" charset="0"/>
                </a:rPr>
                <a:t>4</a:t>
              </a:r>
              <a:endParaRPr lang="en-US" altLang="en-US" sz="2800" dirty="0">
                <a:solidFill>
                  <a:schemeClr val="bg1"/>
                </a:solidFill>
                <a:latin typeface="Calibri" panose="020F0502020204030204" pitchFamily="34" charset="0"/>
                <a:cs typeface="Calibri" panose="020F0502020204030204" pitchFamily="34" charset="0"/>
              </a:endParaRPr>
            </a:p>
          </p:txBody>
        </p:sp>
        <p:sp>
          <p:nvSpPr>
            <p:cNvPr id="1156" name="Rectangle 324">
              <a:extLst>
                <a:ext uri="{FF2B5EF4-FFF2-40B4-BE49-F238E27FC236}">
                  <a16:creationId xmlns:a16="http://schemas.microsoft.com/office/drawing/2014/main" id="{4171EF9D-70E3-430D-9ABD-4D382BA2DD87}"/>
                </a:ext>
              </a:extLst>
            </p:cNvPr>
            <p:cNvSpPr>
              <a:spLocks noChangeArrowheads="1"/>
            </p:cNvSpPr>
            <p:nvPr/>
          </p:nvSpPr>
          <p:spPr bwMode="auto">
            <a:xfrm>
              <a:off x="8392660" y="5517432"/>
              <a:ext cx="7213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100" dirty="0">
                  <a:solidFill>
                    <a:schemeClr val="bg1"/>
                  </a:solidFill>
                  <a:latin typeface="Calibri" panose="020F0502020204030204" pitchFamily="34" charset="0"/>
                  <a:cs typeface="Calibri" panose="020F0502020204030204" pitchFamily="34" charset="0"/>
                </a:rPr>
                <a:t>2</a:t>
              </a:r>
              <a:endParaRPr lang="en-US" altLang="en-US" sz="2800" dirty="0">
                <a:solidFill>
                  <a:schemeClr val="bg1"/>
                </a:solidFill>
                <a:latin typeface="Calibri" panose="020F0502020204030204" pitchFamily="34" charset="0"/>
                <a:cs typeface="Calibri" panose="020F0502020204030204" pitchFamily="34" charset="0"/>
              </a:endParaRPr>
            </a:p>
          </p:txBody>
        </p:sp>
        <p:sp>
          <p:nvSpPr>
            <p:cNvPr id="1157" name="Rectangle 325">
              <a:extLst>
                <a:ext uri="{FF2B5EF4-FFF2-40B4-BE49-F238E27FC236}">
                  <a16:creationId xmlns:a16="http://schemas.microsoft.com/office/drawing/2014/main" id="{351FF8BF-A065-491A-B0A1-AF3B9A7C76E9}"/>
                </a:ext>
              </a:extLst>
            </p:cNvPr>
            <p:cNvSpPr>
              <a:spLocks noChangeArrowheads="1"/>
            </p:cNvSpPr>
            <p:nvPr/>
          </p:nvSpPr>
          <p:spPr bwMode="auto">
            <a:xfrm>
              <a:off x="8645680" y="5517432"/>
              <a:ext cx="7213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100" dirty="0">
                  <a:solidFill>
                    <a:schemeClr val="bg1"/>
                  </a:solidFill>
                  <a:latin typeface="Calibri" panose="020F0502020204030204" pitchFamily="34" charset="0"/>
                  <a:cs typeface="Calibri" panose="020F0502020204030204" pitchFamily="34" charset="0"/>
                </a:rPr>
                <a:t>0</a:t>
              </a:r>
              <a:endParaRPr lang="en-US" altLang="en-US" sz="2800" dirty="0">
                <a:solidFill>
                  <a:schemeClr val="bg1"/>
                </a:solidFill>
                <a:latin typeface="Calibri" panose="020F0502020204030204" pitchFamily="34" charset="0"/>
                <a:cs typeface="Calibri" panose="020F0502020204030204" pitchFamily="34" charset="0"/>
              </a:endParaRPr>
            </a:p>
          </p:txBody>
        </p:sp>
        <p:sp>
          <p:nvSpPr>
            <p:cNvPr id="1158" name="Rectangle 326">
              <a:extLst>
                <a:ext uri="{FF2B5EF4-FFF2-40B4-BE49-F238E27FC236}">
                  <a16:creationId xmlns:a16="http://schemas.microsoft.com/office/drawing/2014/main" id="{0ACD7950-403A-47FF-820E-8772570E003E}"/>
                </a:ext>
              </a:extLst>
            </p:cNvPr>
            <p:cNvSpPr>
              <a:spLocks noChangeArrowheads="1"/>
            </p:cNvSpPr>
            <p:nvPr/>
          </p:nvSpPr>
          <p:spPr bwMode="auto">
            <a:xfrm>
              <a:off x="5074325" y="5701843"/>
              <a:ext cx="14427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100" dirty="0">
                  <a:solidFill>
                    <a:schemeClr val="bg1"/>
                  </a:solidFill>
                  <a:latin typeface="Calibri" panose="020F0502020204030204" pitchFamily="34" charset="0"/>
                  <a:cs typeface="Calibri" panose="020F0502020204030204" pitchFamily="34" charset="0"/>
                </a:rPr>
                <a:t>28</a:t>
              </a:r>
              <a:endParaRPr lang="en-US" altLang="en-US" sz="2800" dirty="0">
                <a:solidFill>
                  <a:schemeClr val="bg1"/>
                </a:solidFill>
                <a:latin typeface="Calibri" panose="020F0502020204030204" pitchFamily="34" charset="0"/>
                <a:cs typeface="Calibri" panose="020F0502020204030204" pitchFamily="34" charset="0"/>
              </a:endParaRPr>
            </a:p>
          </p:txBody>
        </p:sp>
        <p:sp>
          <p:nvSpPr>
            <p:cNvPr id="1159" name="Rectangle 327">
              <a:extLst>
                <a:ext uri="{FF2B5EF4-FFF2-40B4-BE49-F238E27FC236}">
                  <a16:creationId xmlns:a16="http://schemas.microsoft.com/office/drawing/2014/main" id="{06FF081E-D767-4D6B-81BB-E585A99C8BDD}"/>
                </a:ext>
              </a:extLst>
            </p:cNvPr>
            <p:cNvSpPr>
              <a:spLocks noChangeArrowheads="1"/>
            </p:cNvSpPr>
            <p:nvPr/>
          </p:nvSpPr>
          <p:spPr bwMode="auto">
            <a:xfrm>
              <a:off x="5327346" y="5701843"/>
              <a:ext cx="14427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100" dirty="0">
                  <a:solidFill>
                    <a:schemeClr val="bg1"/>
                  </a:solidFill>
                  <a:latin typeface="Calibri" panose="020F0502020204030204" pitchFamily="34" charset="0"/>
                  <a:cs typeface="Calibri" panose="020F0502020204030204" pitchFamily="34" charset="0"/>
                </a:rPr>
                <a:t>26</a:t>
              </a:r>
              <a:endParaRPr lang="en-US" altLang="en-US" sz="2800" dirty="0">
                <a:solidFill>
                  <a:schemeClr val="bg1"/>
                </a:solidFill>
                <a:latin typeface="Calibri" panose="020F0502020204030204" pitchFamily="34" charset="0"/>
                <a:cs typeface="Calibri" panose="020F0502020204030204" pitchFamily="34" charset="0"/>
              </a:endParaRPr>
            </a:p>
          </p:txBody>
        </p:sp>
        <p:sp>
          <p:nvSpPr>
            <p:cNvPr id="1160" name="Rectangle 328">
              <a:extLst>
                <a:ext uri="{FF2B5EF4-FFF2-40B4-BE49-F238E27FC236}">
                  <a16:creationId xmlns:a16="http://schemas.microsoft.com/office/drawing/2014/main" id="{E9761559-5FAE-42B5-94EC-9D9C263C4084}"/>
                </a:ext>
              </a:extLst>
            </p:cNvPr>
            <p:cNvSpPr>
              <a:spLocks noChangeArrowheads="1"/>
            </p:cNvSpPr>
            <p:nvPr/>
          </p:nvSpPr>
          <p:spPr bwMode="auto">
            <a:xfrm>
              <a:off x="5588916" y="5701843"/>
              <a:ext cx="14427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100" dirty="0">
                  <a:solidFill>
                    <a:schemeClr val="bg1"/>
                  </a:solidFill>
                  <a:latin typeface="Calibri" panose="020F0502020204030204" pitchFamily="34" charset="0"/>
                  <a:cs typeface="Calibri" panose="020F0502020204030204" pitchFamily="34" charset="0"/>
                </a:rPr>
                <a:t>26</a:t>
              </a:r>
              <a:endParaRPr lang="en-US" altLang="en-US" sz="2800" dirty="0">
                <a:solidFill>
                  <a:schemeClr val="bg1"/>
                </a:solidFill>
                <a:latin typeface="Calibri" panose="020F0502020204030204" pitchFamily="34" charset="0"/>
                <a:cs typeface="Calibri" panose="020F0502020204030204" pitchFamily="34" charset="0"/>
              </a:endParaRPr>
            </a:p>
          </p:txBody>
        </p:sp>
        <p:sp>
          <p:nvSpPr>
            <p:cNvPr id="1161" name="Rectangle 329">
              <a:extLst>
                <a:ext uri="{FF2B5EF4-FFF2-40B4-BE49-F238E27FC236}">
                  <a16:creationId xmlns:a16="http://schemas.microsoft.com/office/drawing/2014/main" id="{BBE3F15A-AD7F-4FA1-84B1-57664EE76254}"/>
                </a:ext>
              </a:extLst>
            </p:cNvPr>
            <p:cNvSpPr>
              <a:spLocks noChangeArrowheads="1"/>
            </p:cNvSpPr>
            <p:nvPr/>
          </p:nvSpPr>
          <p:spPr bwMode="auto">
            <a:xfrm>
              <a:off x="5841936" y="5701843"/>
              <a:ext cx="14427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100" dirty="0">
                  <a:solidFill>
                    <a:schemeClr val="bg1"/>
                  </a:solidFill>
                  <a:latin typeface="Calibri" panose="020F0502020204030204" pitchFamily="34" charset="0"/>
                  <a:cs typeface="Calibri" panose="020F0502020204030204" pitchFamily="34" charset="0"/>
                </a:rPr>
                <a:t>21</a:t>
              </a:r>
              <a:endParaRPr lang="en-US" altLang="en-US" sz="2800" dirty="0">
                <a:solidFill>
                  <a:schemeClr val="bg1"/>
                </a:solidFill>
                <a:latin typeface="Calibri" panose="020F0502020204030204" pitchFamily="34" charset="0"/>
                <a:cs typeface="Calibri" panose="020F0502020204030204" pitchFamily="34" charset="0"/>
              </a:endParaRPr>
            </a:p>
          </p:txBody>
        </p:sp>
        <p:sp>
          <p:nvSpPr>
            <p:cNvPr id="1162" name="Rectangle 330">
              <a:extLst>
                <a:ext uri="{FF2B5EF4-FFF2-40B4-BE49-F238E27FC236}">
                  <a16:creationId xmlns:a16="http://schemas.microsoft.com/office/drawing/2014/main" id="{22A64820-47D5-4B2D-B220-407234161D28}"/>
                </a:ext>
              </a:extLst>
            </p:cNvPr>
            <p:cNvSpPr>
              <a:spLocks noChangeArrowheads="1"/>
            </p:cNvSpPr>
            <p:nvPr/>
          </p:nvSpPr>
          <p:spPr bwMode="auto">
            <a:xfrm>
              <a:off x="6094957" y="5701843"/>
              <a:ext cx="14427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100" dirty="0">
                  <a:solidFill>
                    <a:schemeClr val="bg1"/>
                  </a:solidFill>
                  <a:latin typeface="Calibri" panose="020F0502020204030204" pitchFamily="34" charset="0"/>
                  <a:cs typeface="Calibri" panose="020F0502020204030204" pitchFamily="34" charset="0"/>
                </a:rPr>
                <a:t>20</a:t>
              </a:r>
              <a:endParaRPr lang="en-US" altLang="en-US" sz="2800" dirty="0">
                <a:solidFill>
                  <a:schemeClr val="bg1"/>
                </a:solidFill>
                <a:latin typeface="Calibri" panose="020F0502020204030204" pitchFamily="34" charset="0"/>
                <a:cs typeface="Calibri" panose="020F0502020204030204" pitchFamily="34" charset="0"/>
              </a:endParaRPr>
            </a:p>
          </p:txBody>
        </p:sp>
        <p:sp>
          <p:nvSpPr>
            <p:cNvPr id="1163" name="Rectangle 331">
              <a:extLst>
                <a:ext uri="{FF2B5EF4-FFF2-40B4-BE49-F238E27FC236}">
                  <a16:creationId xmlns:a16="http://schemas.microsoft.com/office/drawing/2014/main" id="{E86BF022-D5AD-4792-B114-0CA01C759B92}"/>
                </a:ext>
              </a:extLst>
            </p:cNvPr>
            <p:cNvSpPr>
              <a:spLocks noChangeArrowheads="1"/>
            </p:cNvSpPr>
            <p:nvPr/>
          </p:nvSpPr>
          <p:spPr bwMode="auto">
            <a:xfrm>
              <a:off x="6351397" y="5701843"/>
              <a:ext cx="14427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100" dirty="0">
                  <a:solidFill>
                    <a:schemeClr val="bg1"/>
                  </a:solidFill>
                  <a:latin typeface="Calibri" panose="020F0502020204030204" pitchFamily="34" charset="0"/>
                  <a:cs typeface="Calibri" panose="020F0502020204030204" pitchFamily="34" charset="0"/>
                </a:rPr>
                <a:t>17</a:t>
              </a:r>
              <a:endParaRPr lang="en-US" altLang="en-US" sz="2800" dirty="0">
                <a:solidFill>
                  <a:schemeClr val="bg1"/>
                </a:solidFill>
                <a:latin typeface="Calibri" panose="020F0502020204030204" pitchFamily="34" charset="0"/>
                <a:cs typeface="Calibri" panose="020F0502020204030204" pitchFamily="34" charset="0"/>
              </a:endParaRPr>
            </a:p>
          </p:txBody>
        </p:sp>
        <p:sp>
          <p:nvSpPr>
            <p:cNvPr id="1164" name="Rectangle 332">
              <a:extLst>
                <a:ext uri="{FF2B5EF4-FFF2-40B4-BE49-F238E27FC236}">
                  <a16:creationId xmlns:a16="http://schemas.microsoft.com/office/drawing/2014/main" id="{0DBB163F-1BB9-4DCA-A477-56612D4A6549}"/>
                </a:ext>
              </a:extLst>
            </p:cNvPr>
            <p:cNvSpPr>
              <a:spLocks noChangeArrowheads="1"/>
            </p:cNvSpPr>
            <p:nvPr/>
          </p:nvSpPr>
          <p:spPr bwMode="auto">
            <a:xfrm>
              <a:off x="6602707" y="5701843"/>
              <a:ext cx="14427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100" dirty="0">
                  <a:solidFill>
                    <a:schemeClr val="bg1"/>
                  </a:solidFill>
                  <a:latin typeface="Calibri" panose="020F0502020204030204" pitchFamily="34" charset="0"/>
                  <a:cs typeface="Calibri" panose="020F0502020204030204" pitchFamily="34" charset="0"/>
                </a:rPr>
                <a:t>11</a:t>
              </a:r>
              <a:endParaRPr lang="en-US" altLang="en-US" sz="2800" dirty="0">
                <a:solidFill>
                  <a:schemeClr val="bg1"/>
                </a:solidFill>
                <a:latin typeface="Calibri" panose="020F0502020204030204" pitchFamily="34" charset="0"/>
                <a:cs typeface="Calibri" panose="020F0502020204030204" pitchFamily="34" charset="0"/>
              </a:endParaRPr>
            </a:p>
          </p:txBody>
        </p:sp>
        <p:sp>
          <p:nvSpPr>
            <p:cNvPr id="1165" name="Rectangle 333">
              <a:extLst>
                <a:ext uri="{FF2B5EF4-FFF2-40B4-BE49-F238E27FC236}">
                  <a16:creationId xmlns:a16="http://schemas.microsoft.com/office/drawing/2014/main" id="{094E0E72-DADB-4BE9-A218-9B401E51A293}"/>
                </a:ext>
              </a:extLst>
            </p:cNvPr>
            <p:cNvSpPr>
              <a:spLocks noChangeArrowheads="1"/>
            </p:cNvSpPr>
            <p:nvPr/>
          </p:nvSpPr>
          <p:spPr bwMode="auto">
            <a:xfrm>
              <a:off x="6864277" y="5701843"/>
              <a:ext cx="14427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100" dirty="0">
                  <a:solidFill>
                    <a:schemeClr val="bg1"/>
                  </a:solidFill>
                  <a:latin typeface="Calibri" panose="020F0502020204030204" pitchFamily="34" charset="0"/>
                  <a:cs typeface="Calibri" panose="020F0502020204030204" pitchFamily="34" charset="0"/>
                </a:rPr>
                <a:t>10</a:t>
              </a:r>
              <a:endParaRPr lang="en-US" altLang="en-US" sz="2800" dirty="0">
                <a:solidFill>
                  <a:schemeClr val="bg1"/>
                </a:solidFill>
                <a:latin typeface="Calibri" panose="020F0502020204030204" pitchFamily="34" charset="0"/>
                <a:cs typeface="Calibri" panose="020F0502020204030204" pitchFamily="34" charset="0"/>
              </a:endParaRPr>
            </a:p>
          </p:txBody>
        </p:sp>
        <p:sp>
          <p:nvSpPr>
            <p:cNvPr id="1166" name="Rectangle 334">
              <a:extLst>
                <a:ext uri="{FF2B5EF4-FFF2-40B4-BE49-F238E27FC236}">
                  <a16:creationId xmlns:a16="http://schemas.microsoft.com/office/drawing/2014/main" id="{A215B5D6-20B8-4B06-8AAB-D3780D166D10}"/>
                </a:ext>
              </a:extLst>
            </p:cNvPr>
            <p:cNvSpPr>
              <a:spLocks noChangeArrowheads="1"/>
            </p:cNvSpPr>
            <p:nvPr/>
          </p:nvSpPr>
          <p:spPr bwMode="auto">
            <a:xfrm>
              <a:off x="7117298" y="5701843"/>
              <a:ext cx="14427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100" dirty="0">
                  <a:solidFill>
                    <a:schemeClr val="bg1"/>
                  </a:solidFill>
                  <a:latin typeface="Calibri" panose="020F0502020204030204" pitchFamily="34" charset="0"/>
                  <a:cs typeface="Calibri" panose="020F0502020204030204" pitchFamily="34" charset="0"/>
                </a:rPr>
                <a:t>10</a:t>
              </a:r>
              <a:endParaRPr lang="en-US" altLang="en-US" sz="2800" dirty="0">
                <a:solidFill>
                  <a:schemeClr val="bg1"/>
                </a:solidFill>
                <a:latin typeface="Calibri" panose="020F0502020204030204" pitchFamily="34" charset="0"/>
                <a:cs typeface="Calibri" panose="020F0502020204030204" pitchFamily="34" charset="0"/>
              </a:endParaRPr>
            </a:p>
          </p:txBody>
        </p:sp>
        <p:sp>
          <p:nvSpPr>
            <p:cNvPr id="1167" name="Rectangle 335">
              <a:extLst>
                <a:ext uri="{FF2B5EF4-FFF2-40B4-BE49-F238E27FC236}">
                  <a16:creationId xmlns:a16="http://schemas.microsoft.com/office/drawing/2014/main" id="{DC0DA7D4-F655-4949-8E71-CBFC99068B0E}"/>
                </a:ext>
              </a:extLst>
            </p:cNvPr>
            <p:cNvSpPr>
              <a:spLocks noChangeArrowheads="1"/>
            </p:cNvSpPr>
            <p:nvPr/>
          </p:nvSpPr>
          <p:spPr bwMode="auto">
            <a:xfrm>
              <a:off x="7380577" y="5701843"/>
              <a:ext cx="7213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100" dirty="0">
                  <a:solidFill>
                    <a:schemeClr val="bg1"/>
                  </a:solidFill>
                  <a:latin typeface="Calibri" panose="020F0502020204030204" pitchFamily="34" charset="0"/>
                  <a:cs typeface="Calibri" panose="020F0502020204030204" pitchFamily="34" charset="0"/>
                </a:rPr>
                <a:t>5</a:t>
              </a:r>
              <a:endParaRPr lang="en-US" altLang="en-US" sz="2800" dirty="0">
                <a:solidFill>
                  <a:schemeClr val="bg1"/>
                </a:solidFill>
                <a:latin typeface="Calibri" panose="020F0502020204030204" pitchFamily="34" charset="0"/>
                <a:cs typeface="Calibri" panose="020F0502020204030204" pitchFamily="34" charset="0"/>
              </a:endParaRPr>
            </a:p>
          </p:txBody>
        </p:sp>
        <p:sp>
          <p:nvSpPr>
            <p:cNvPr id="1168" name="Rectangle 336">
              <a:extLst>
                <a:ext uri="{FF2B5EF4-FFF2-40B4-BE49-F238E27FC236}">
                  <a16:creationId xmlns:a16="http://schemas.microsoft.com/office/drawing/2014/main" id="{F59AD480-7D1C-4E26-A98A-1749780D071D}"/>
                </a:ext>
              </a:extLst>
            </p:cNvPr>
            <p:cNvSpPr>
              <a:spLocks noChangeArrowheads="1"/>
            </p:cNvSpPr>
            <p:nvPr/>
          </p:nvSpPr>
          <p:spPr bwMode="auto">
            <a:xfrm>
              <a:off x="7633597" y="5701843"/>
              <a:ext cx="7213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100" dirty="0">
                  <a:solidFill>
                    <a:schemeClr val="bg1"/>
                  </a:solidFill>
                  <a:latin typeface="Calibri" panose="020F0502020204030204" pitchFamily="34" charset="0"/>
                  <a:cs typeface="Calibri" panose="020F0502020204030204" pitchFamily="34" charset="0"/>
                </a:rPr>
                <a:t>2</a:t>
              </a:r>
              <a:endParaRPr lang="en-US" altLang="en-US" sz="2800" dirty="0">
                <a:solidFill>
                  <a:schemeClr val="bg1"/>
                </a:solidFill>
                <a:latin typeface="Calibri" panose="020F0502020204030204" pitchFamily="34" charset="0"/>
                <a:cs typeface="Calibri" panose="020F0502020204030204" pitchFamily="34" charset="0"/>
              </a:endParaRPr>
            </a:p>
          </p:txBody>
        </p:sp>
        <p:sp>
          <p:nvSpPr>
            <p:cNvPr id="1169" name="Rectangle 337">
              <a:extLst>
                <a:ext uri="{FF2B5EF4-FFF2-40B4-BE49-F238E27FC236}">
                  <a16:creationId xmlns:a16="http://schemas.microsoft.com/office/drawing/2014/main" id="{B359E296-0AF3-4B25-B759-E56CAA0FBA08}"/>
                </a:ext>
              </a:extLst>
            </p:cNvPr>
            <p:cNvSpPr>
              <a:spLocks noChangeArrowheads="1"/>
            </p:cNvSpPr>
            <p:nvPr/>
          </p:nvSpPr>
          <p:spPr bwMode="auto">
            <a:xfrm>
              <a:off x="7891748" y="5701843"/>
              <a:ext cx="7213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100" dirty="0">
                  <a:solidFill>
                    <a:schemeClr val="bg1"/>
                  </a:solidFill>
                  <a:latin typeface="Calibri" panose="020F0502020204030204" pitchFamily="34" charset="0"/>
                  <a:cs typeface="Calibri" panose="020F0502020204030204" pitchFamily="34" charset="0"/>
                </a:rPr>
                <a:t>2</a:t>
              </a:r>
              <a:endParaRPr lang="en-US" altLang="en-US" sz="2800" dirty="0">
                <a:solidFill>
                  <a:schemeClr val="bg1"/>
                </a:solidFill>
                <a:latin typeface="Calibri" panose="020F0502020204030204" pitchFamily="34" charset="0"/>
                <a:cs typeface="Calibri" panose="020F0502020204030204" pitchFamily="34" charset="0"/>
              </a:endParaRPr>
            </a:p>
          </p:txBody>
        </p:sp>
        <p:sp>
          <p:nvSpPr>
            <p:cNvPr id="1170" name="Rectangle 338">
              <a:extLst>
                <a:ext uri="{FF2B5EF4-FFF2-40B4-BE49-F238E27FC236}">
                  <a16:creationId xmlns:a16="http://schemas.microsoft.com/office/drawing/2014/main" id="{9C38BE65-2DC4-468A-817E-CEE5B26F7156}"/>
                </a:ext>
              </a:extLst>
            </p:cNvPr>
            <p:cNvSpPr>
              <a:spLocks noChangeArrowheads="1"/>
            </p:cNvSpPr>
            <p:nvPr/>
          </p:nvSpPr>
          <p:spPr bwMode="auto">
            <a:xfrm>
              <a:off x="8143058" y="5701843"/>
              <a:ext cx="7213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100" dirty="0">
                  <a:solidFill>
                    <a:schemeClr val="bg1"/>
                  </a:solidFill>
                  <a:latin typeface="Calibri" panose="020F0502020204030204" pitchFamily="34" charset="0"/>
                  <a:cs typeface="Calibri" panose="020F0502020204030204" pitchFamily="34" charset="0"/>
                </a:rPr>
                <a:t>2</a:t>
              </a:r>
              <a:endParaRPr lang="en-US" altLang="en-US" sz="2800" dirty="0">
                <a:solidFill>
                  <a:schemeClr val="bg1"/>
                </a:solidFill>
                <a:latin typeface="Calibri" panose="020F0502020204030204" pitchFamily="34" charset="0"/>
                <a:cs typeface="Calibri" panose="020F0502020204030204" pitchFamily="34" charset="0"/>
              </a:endParaRPr>
            </a:p>
          </p:txBody>
        </p:sp>
        <p:sp>
          <p:nvSpPr>
            <p:cNvPr id="1171" name="Rectangle 339">
              <a:extLst>
                <a:ext uri="{FF2B5EF4-FFF2-40B4-BE49-F238E27FC236}">
                  <a16:creationId xmlns:a16="http://schemas.microsoft.com/office/drawing/2014/main" id="{BCF1BFE2-4BD8-4CD2-A77D-43E563A85B77}"/>
                </a:ext>
              </a:extLst>
            </p:cNvPr>
            <p:cNvSpPr>
              <a:spLocks noChangeArrowheads="1"/>
            </p:cNvSpPr>
            <p:nvPr/>
          </p:nvSpPr>
          <p:spPr bwMode="auto">
            <a:xfrm>
              <a:off x="8389240" y="5701843"/>
              <a:ext cx="7213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100" dirty="0">
                  <a:solidFill>
                    <a:schemeClr val="bg1"/>
                  </a:solidFill>
                  <a:latin typeface="Calibri" panose="020F0502020204030204" pitchFamily="34" charset="0"/>
                  <a:cs typeface="Calibri" panose="020F0502020204030204" pitchFamily="34" charset="0"/>
                </a:rPr>
                <a:t>1</a:t>
              </a:r>
              <a:endParaRPr lang="en-US" altLang="en-US" sz="2800" dirty="0">
                <a:solidFill>
                  <a:schemeClr val="bg1"/>
                </a:solidFill>
                <a:latin typeface="Calibri" panose="020F0502020204030204" pitchFamily="34" charset="0"/>
                <a:cs typeface="Calibri" panose="020F0502020204030204" pitchFamily="34" charset="0"/>
              </a:endParaRPr>
            </a:p>
          </p:txBody>
        </p:sp>
        <p:sp>
          <p:nvSpPr>
            <p:cNvPr id="1172" name="Rectangle 340">
              <a:extLst>
                <a:ext uri="{FF2B5EF4-FFF2-40B4-BE49-F238E27FC236}">
                  <a16:creationId xmlns:a16="http://schemas.microsoft.com/office/drawing/2014/main" id="{61D50A57-8B32-4C28-B558-19998775A0F2}"/>
                </a:ext>
              </a:extLst>
            </p:cNvPr>
            <p:cNvSpPr>
              <a:spLocks noChangeArrowheads="1"/>
            </p:cNvSpPr>
            <p:nvPr/>
          </p:nvSpPr>
          <p:spPr bwMode="auto">
            <a:xfrm>
              <a:off x="8647392" y="5701843"/>
              <a:ext cx="7213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100" dirty="0">
                  <a:solidFill>
                    <a:schemeClr val="bg1"/>
                  </a:solidFill>
                  <a:latin typeface="Calibri" panose="020F0502020204030204" pitchFamily="34" charset="0"/>
                  <a:cs typeface="Calibri" panose="020F0502020204030204" pitchFamily="34" charset="0"/>
                </a:rPr>
                <a:t>0</a:t>
              </a:r>
              <a:endParaRPr lang="en-US" altLang="en-US" sz="2800" dirty="0">
                <a:solidFill>
                  <a:schemeClr val="bg1"/>
                </a:solidFill>
                <a:latin typeface="Calibri" panose="020F0502020204030204" pitchFamily="34" charset="0"/>
                <a:cs typeface="Calibri" panose="020F0502020204030204" pitchFamily="34" charset="0"/>
              </a:endParaRPr>
            </a:p>
          </p:txBody>
        </p:sp>
      </p:grpSp>
      <p:sp>
        <p:nvSpPr>
          <p:cNvPr id="13" name="Line 84">
            <a:extLst>
              <a:ext uri="{FF2B5EF4-FFF2-40B4-BE49-F238E27FC236}">
                <a16:creationId xmlns:a16="http://schemas.microsoft.com/office/drawing/2014/main" id="{AE4A137C-AA78-4F26-BFAA-1745F31804EF}"/>
              </a:ext>
            </a:extLst>
          </p:cNvPr>
          <p:cNvSpPr>
            <a:spLocks noChangeShapeType="1"/>
          </p:cNvSpPr>
          <p:nvPr/>
        </p:nvSpPr>
        <p:spPr bwMode="auto">
          <a:xfrm>
            <a:off x="2259010" y="1681095"/>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4" name="Line 98">
            <a:extLst>
              <a:ext uri="{FF2B5EF4-FFF2-40B4-BE49-F238E27FC236}">
                <a16:creationId xmlns:a16="http://schemas.microsoft.com/office/drawing/2014/main" id="{0E9E09FF-DB7A-4D25-BC06-0C33D0341D24}"/>
              </a:ext>
            </a:extLst>
          </p:cNvPr>
          <p:cNvSpPr>
            <a:spLocks noChangeShapeType="1"/>
          </p:cNvSpPr>
          <p:nvPr/>
        </p:nvSpPr>
        <p:spPr bwMode="auto">
          <a:xfrm>
            <a:off x="2221639" y="1727309"/>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grpSp>
        <p:nvGrpSpPr>
          <p:cNvPr id="17" name="Group 16">
            <a:extLst>
              <a:ext uri="{FF2B5EF4-FFF2-40B4-BE49-F238E27FC236}">
                <a16:creationId xmlns:a16="http://schemas.microsoft.com/office/drawing/2014/main" id="{8A1CB2D6-012B-48CA-A4A8-D1D793411B3B}"/>
              </a:ext>
            </a:extLst>
          </p:cNvPr>
          <p:cNvGrpSpPr/>
          <p:nvPr/>
        </p:nvGrpSpPr>
        <p:grpSpPr>
          <a:xfrm>
            <a:off x="2221608" y="1681096"/>
            <a:ext cx="91440" cy="91440"/>
            <a:chOff x="2204941" y="1681096"/>
            <a:chExt cx="91440" cy="91440"/>
          </a:xfrm>
        </p:grpSpPr>
        <p:sp>
          <p:nvSpPr>
            <p:cNvPr id="15" name="Line 84">
              <a:extLst>
                <a:ext uri="{FF2B5EF4-FFF2-40B4-BE49-F238E27FC236}">
                  <a16:creationId xmlns:a16="http://schemas.microsoft.com/office/drawing/2014/main" id="{63C46A96-63BA-4E7D-ABDE-121AE90CB05B}"/>
                </a:ext>
              </a:extLst>
            </p:cNvPr>
            <p:cNvSpPr>
              <a:spLocks noChangeShapeType="1"/>
            </p:cNvSpPr>
            <p:nvPr/>
          </p:nvSpPr>
          <p:spPr bwMode="auto">
            <a:xfrm>
              <a:off x="2250661" y="1681096"/>
              <a:ext cx="0" cy="9144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6" name="Line 98">
              <a:extLst>
                <a:ext uri="{FF2B5EF4-FFF2-40B4-BE49-F238E27FC236}">
                  <a16:creationId xmlns:a16="http://schemas.microsoft.com/office/drawing/2014/main" id="{7AC8712D-5AC1-4A16-AD36-12EBBF941C89}"/>
                </a:ext>
              </a:extLst>
            </p:cNvPr>
            <p:cNvSpPr>
              <a:spLocks noChangeShapeType="1"/>
            </p:cNvSpPr>
            <p:nvPr/>
          </p:nvSpPr>
          <p:spPr bwMode="auto">
            <a:xfrm>
              <a:off x="2204941" y="1725429"/>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grpSp>
      <p:sp>
        <p:nvSpPr>
          <p:cNvPr id="928" name="Freeform 35">
            <a:extLst>
              <a:ext uri="{FF2B5EF4-FFF2-40B4-BE49-F238E27FC236}">
                <a16:creationId xmlns:a16="http://schemas.microsoft.com/office/drawing/2014/main" id="{E31D8249-C78B-4C83-BDAA-D74B0C203D5E}"/>
              </a:ext>
            </a:extLst>
          </p:cNvPr>
          <p:cNvSpPr>
            <a:spLocks/>
          </p:cNvSpPr>
          <p:nvPr/>
        </p:nvSpPr>
        <p:spPr bwMode="auto">
          <a:xfrm>
            <a:off x="6801404" y="1727310"/>
            <a:ext cx="3472197" cy="1938116"/>
          </a:xfrm>
          <a:custGeom>
            <a:avLst/>
            <a:gdLst>
              <a:gd name="T0" fmla="*/ 0 w 4062"/>
              <a:gd name="T1" fmla="*/ 0 h 1778"/>
              <a:gd name="T2" fmla="*/ 714 w 4062"/>
              <a:gd name="T3" fmla="*/ 0 h 1778"/>
              <a:gd name="T4" fmla="*/ 714 w 4062"/>
              <a:gd name="T5" fmla="*/ 102 h 1778"/>
              <a:gd name="T6" fmla="*/ 792 w 4062"/>
              <a:gd name="T7" fmla="*/ 102 h 1778"/>
              <a:gd name="T8" fmla="*/ 792 w 4062"/>
              <a:gd name="T9" fmla="*/ 204 h 1778"/>
              <a:gd name="T10" fmla="*/ 822 w 4062"/>
              <a:gd name="T11" fmla="*/ 204 h 1778"/>
              <a:gd name="T12" fmla="*/ 822 w 4062"/>
              <a:gd name="T13" fmla="*/ 310 h 1778"/>
              <a:gd name="T14" fmla="*/ 836 w 4062"/>
              <a:gd name="T15" fmla="*/ 310 h 1778"/>
              <a:gd name="T16" fmla="*/ 836 w 4062"/>
              <a:gd name="T17" fmla="*/ 416 h 1778"/>
              <a:gd name="T18" fmla="*/ 1124 w 4062"/>
              <a:gd name="T19" fmla="*/ 416 h 1778"/>
              <a:gd name="T20" fmla="*/ 1124 w 4062"/>
              <a:gd name="T21" fmla="*/ 522 h 1778"/>
              <a:gd name="T22" fmla="*/ 1186 w 4062"/>
              <a:gd name="T23" fmla="*/ 522 h 1778"/>
              <a:gd name="T24" fmla="*/ 1186 w 4062"/>
              <a:gd name="T25" fmla="*/ 628 h 1778"/>
              <a:gd name="T26" fmla="*/ 1192 w 4062"/>
              <a:gd name="T27" fmla="*/ 628 h 1778"/>
              <a:gd name="T28" fmla="*/ 1192 w 4062"/>
              <a:gd name="T29" fmla="*/ 734 h 1778"/>
              <a:gd name="T30" fmla="*/ 1256 w 4062"/>
              <a:gd name="T31" fmla="*/ 734 h 1778"/>
              <a:gd name="T32" fmla="*/ 1256 w 4062"/>
              <a:gd name="T33" fmla="*/ 840 h 1778"/>
              <a:gd name="T34" fmla="*/ 1610 w 4062"/>
              <a:gd name="T35" fmla="*/ 840 h 1778"/>
              <a:gd name="T36" fmla="*/ 1610 w 4062"/>
              <a:gd name="T37" fmla="*/ 946 h 1778"/>
              <a:gd name="T38" fmla="*/ 1644 w 4062"/>
              <a:gd name="T39" fmla="*/ 946 h 1778"/>
              <a:gd name="T40" fmla="*/ 1644 w 4062"/>
              <a:gd name="T41" fmla="*/ 1060 h 1778"/>
              <a:gd name="T42" fmla="*/ 1698 w 4062"/>
              <a:gd name="T43" fmla="*/ 1060 h 1778"/>
              <a:gd name="T44" fmla="*/ 1698 w 4062"/>
              <a:gd name="T45" fmla="*/ 1192 h 1778"/>
              <a:gd name="T46" fmla="*/ 2020 w 4062"/>
              <a:gd name="T47" fmla="*/ 1192 h 1778"/>
              <a:gd name="T48" fmla="*/ 2020 w 4062"/>
              <a:gd name="T49" fmla="*/ 1324 h 1778"/>
              <a:gd name="T50" fmla="*/ 2476 w 4062"/>
              <a:gd name="T51" fmla="*/ 1324 h 1778"/>
              <a:gd name="T52" fmla="*/ 2476 w 4062"/>
              <a:gd name="T53" fmla="*/ 1490 h 1778"/>
              <a:gd name="T54" fmla="*/ 2870 w 4062"/>
              <a:gd name="T55" fmla="*/ 1490 h 1778"/>
              <a:gd name="T56" fmla="*/ 2870 w 4062"/>
              <a:gd name="T57" fmla="*/ 1778 h 1778"/>
              <a:gd name="T58" fmla="*/ 4062 w 4062"/>
              <a:gd name="T59" fmla="*/ 1778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62" h="1778">
                <a:moveTo>
                  <a:pt x="0" y="0"/>
                </a:moveTo>
                <a:lnTo>
                  <a:pt x="714" y="0"/>
                </a:lnTo>
                <a:lnTo>
                  <a:pt x="714" y="102"/>
                </a:lnTo>
                <a:lnTo>
                  <a:pt x="792" y="102"/>
                </a:lnTo>
                <a:lnTo>
                  <a:pt x="792" y="204"/>
                </a:lnTo>
                <a:lnTo>
                  <a:pt x="822" y="204"/>
                </a:lnTo>
                <a:lnTo>
                  <a:pt x="822" y="310"/>
                </a:lnTo>
                <a:lnTo>
                  <a:pt x="836" y="310"/>
                </a:lnTo>
                <a:lnTo>
                  <a:pt x="836" y="416"/>
                </a:lnTo>
                <a:lnTo>
                  <a:pt x="1124" y="416"/>
                </a:lnTo>
                <a:lnTo>
                  <a:pt x="1124" y="522"/>
                </a:lnTo>
                <a:lnTo>
                  <a:pt x="1186" y="522"/>
                </a:lnTo>
                <a:lnTo>
                  <a:pt x="1186" y="628"/>
                </a:lnTo>
                <a:lnTo>
                  <a:pt x="1192" y="628"/>
                </a:lnTo>
                <a:lnTo>
                  <a:pt x="1192" y="734"/>
                </a:lnTo>
                <a:lnTo>
                  <a:pt x="1256" y="734"/>
                </a:lnTo>
                <a:lnTo>
                  <a:pt x="1256" y="840"/>
                </a:lnTo>
                <a:lnTo>
                  <a:pt x="1610" y="840"/>
                </a:lnTo>
                <a:lnTo>
                  <a:pt x="1610" y="946"/>
                </a:lnTo>
                <a:lnTo>
                  <a:pt x="1644" y="946"/>
                </a:lnTo>
                <a:lnTo>
                  <a:pt x="1644" y="1060"/>
                </a:lnTo>
                <a:lnTo>
                  <a:pt x="1698" y="1060"/>
                </a:lnTo>
                <a:lnTo>
                  <a:pt x="1698" y="1192"/>
                </a:lnTo>
                <a:lnTo>
                  <a:pt x="2020" y="1192"/>
                </a:lnTo>
                <a:lnTo>
                  <a:pt x="2020" y="1324"/>
                </a:lnTo>
                <a:lnTo>
                  <a:pt x="2476" y="1324"/>
                </a:lnTo>
                <a:lnTo>
                  <a:pt x="2476" y="1490"/>
                </a:lnTo>
                <a:lnTo>
                  <a:pt x="2870" y="1490"/>
                </a:lnTo>
                <a:lnTo>
                  <a:pt x="2870" y="1778"/>
                </a:lnTo>
                <a:lnTo>
                  <a:pt x="4062" y="1778"/>
                </a:lnTo>
              </a:path>
            </a:pathLst>
          </a:custGeom>
          <a:noFill/>
          <a:ln w="28575">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21" name="Rectangle 388">
            <a:extLst>
              <a:ext uri="{FF2B5EF4-FFF2-40B4-BE49-F238E27FC236}">
                <a16:creationId xmlns:a16="http://schemas.microsoft.com/office/drawing/2014/main" id="{5CDF1027-0921-48A8-9C5B-F2B03D83E290}"/>
              </a:ext>
            </a:extLst>
          </p:cNvPr>
          <p:cNvSpPr>
            <a:spLocks noChangeArrowheads="1"/>
          </p:cNvSpPr>
          <p:nvPr/>
        </p:nvSpPr>
        <p:spPr bwMode="auto">
          <a:xfrm rot="16200000">
            <a:off x="4790231" y="2985297"/>
            <a:ext cx="29755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b="1" dirty="0">
                <a:solidFill>
                  <a:schemeClr val="bg1"/>
                </a:solidFill>
                <a:latin typeface="Calibri" panose="020F0502020204030204" pitchFamily="34" charset="0"/>
                <a:cs typeface="Calibri" panose="020F0502020204030204" pitchFamily="34" charset="0"/>
              </a:rPr>
              <a:t>PFS (%) </a:t>
            </a:r>
          </a:p>
        </p:txBody>
      </p:sp>
      <p:grpSp>
        <p:nvGrpSpPr>
          <p:cNvPr id="458" name="Group 7">
            <a:extLst>
              <a:ext uri="{FF2B5EF4-FFF2-40B4-BE49-F238E27FC236}">
                <a16:creationId xmlns:a16="http://schemas.microsoft.com/office/drawing/2014/main" id="{7A0F50F0-E621-4D28-AF5E-333B023B8A1F}"/>
              </a:ext>
            </a:extLst>
          </p:cNvPr>
          <p:cNvGrpSpPr>
            <a:grpSpLocks/>
          </p:cNvGrpSpPr>
          <p:nvPr/>
        </p:nvGrpSpPr>
        <p:grpSpPr bwMode="auto">
          <a:xfrm>
            <a:off x="9389569" y="6216652"/>
            <a:ext cx="2488502" cy="447822"/>
            <a:chOff x="9527309" y="3551529"/>
            <a:chExt cx="2488502" cy="448324"/>
          </a:xfrm>
        </p:grpSpPr>
        <p:pic>
          <p:nvPicPr>
            <p:cNvPr id="459" name="Picture 9">
              <a:extLst>
                <a:ext uri="{FF2B5EF4-FFF2-40B4-BE49-F238E27FC236}">
                  <a16:creationId xmlns:a16="http://schemas.microsoft.com/office/drawing/2014/main" id="{07981D4E-F4F2-43C5-B7A6-1CCBEB6B246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60" name="Rectangle 8">
              <a:extLst>
                <a:ext uri="{FF2B5EF4-FFF2-40B4-BE49-F238E27FC236}">
                  <a16:creationId xmlns:a16="http://schemas.microsoft.com/office/drawing/2014/main" id="{F6B86E1A-9FA8-4666-80D0-24D48FB5606B}"/>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9718630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Freeform 42"/>
          <p:cNvSpPr>
            <a:spLocks/>
          </p:cNvSpPr>
          <p:nvPr/>
        </p:nvSpPr>
        <p:spPr bwMode="auto">
          <a:xfrm>
            <a:off x="1148572" y="1760238"/>
            <a:ext cx="2999377" cy="1233899"/>
          </a:xfrm>
          <a:custGeom>
            <a:avLst/>
            <a:gdLst>
              <a:gd name="T0" fmla="*/ 240 w 3048"/>
              <a:gd name="T1" fmla="*/ 0 h 1430"/>
              <a:gd name="T2" fmla="*/ 248 w 3048"/>
              <a:gd name="T3" fmla="*/ 18 h 1430"/>
              <a:gd name="T4" fmla="*/ 288 w 3048"/>
              <a:gd name="T5" fmla="*/ 38 h 1430"/>
              <a:gd name="T6" fmla="*/ 306 w 3048"/>
              <a:gd name="T7" fmla="*/ 56 h 1430"/>
              <a:gd name="T8" fmla="*/ 310 w 3048"/>
              <a:gd name="T9" fmla="*/ 74 h 1430"/>
              <a:gd name="T10" fmla="*/ 324 w 3048"/>
              <a:gd name="T11" fmla="*/ 94 h 1430"/>
              <a:gd name="T12" fmla="*/ 584 w 3048"/>
              <a:gd name="T13" fmla="*/ 112 h 1430"/>
              <a:gd name="T14" fmla="*/ 586 w 3048"/>
              <a:gd name="T15" fmla="*/ 132 h 1430"/>
              <a:gd name="T16" fmla="*/ 590 w 3048"/>
              <a:gd name="T17" fmla="*/ 150 h 1430"/>
              <a:gd name="T18" fmla="*/ 608 w 3048"/>
              <a:gd name="T19" fmla="*/ 170 h 1430"/>
              <a:gd name="T20" fmla="*/ 612 w 3048"/>
              <a:gd name="T21" fmla="*/ 190 h 1430"/>
              <a:gd name="T22" fmla="*/ 634 w 3048"/>
              <a:gd name="T23" fmla="*/ 228 h 1430"/>
              <a:gd name="T24" fmla="*/ 640 w 3048"/>
              <a:gd name="T25" fmla="*/ 248 h 1430"/>
              <a:gd name="T26" fmla="*/ 760 w 3048"/>
              <a:gd name="T27" fmla="*/ 268 h 1430"/>
              <a:gd name="T28" fmla="*/ 806 w 3048"/>
              <a:gd name="T29" fmla="*/ 288 h 1430"/>
              <a:gd name="T30" fmla="*/ 894 w 3048"/>
              <a:gd name="T31" fmla="*/ 306 h 1430"/>
              <a:gd name="T32" fmla="*/ 900 w 3048"/>
              <a:gd name="T33" fmla="*/ 326 h 1430"/>
              <a:gd name="T34" fmla="*/ 912 w 3048"/>
              <a:gd name="T35" fmla="*/ 386 h 1430"/>
              <a:gd name="T36" fmla="*/ 914 w 3048"/>
              <a:gd name="T37" fmla="*/ 404 h 1430"/>
              <a:gd name="T38" fmla="*/ 922 w 3048"/>
              <a:gd name="T39" fmla="*/ 424 h 1430"/>
              <a:gd name="T40" fmla="*/ 972 w 3048"/>
              <a:gd name="T41" fmla="*/ 444 h 1430"/>
              <a:gd name="T42" fmla="*/ 1056 w 3048"/>
              <a:gd name="T43" fmla="*/ 464 h 1430"/>
              <a:gd name="T44" fmla="*/ 1182 w 3048"/>
              <a:gd name="T45" fmla="*/ 484 h 1430"/>
              <a:gd name="T46" fmla="*/ 1204 w 3048"/>
              <a:gd name="T47" fmla="*/ 504 h 1430"/>
              <a:gd name="T48" fmla="*/ 1206 w 3048"/>
              <a:gd name="T49" fmla="*/ 546 h 1430"/>
              <a:gd name="T50" fmla="*/ 1210 w 3048"/>
              <a:gd name="T51" fmla="*/ 568 h 1430"/>
              <a:gd name="T52" fmla="*/ 1214 w 3048"/>
              <a:gd name="T53" fmla="*/ 590 h 1430"/>
              <a:gd name="T54" fmla="*/ 1218 w 3048"/>
              <a:gd name="T55" fmla="*/ 612 h 1430"/>
              <a:gd name="T56" fmla="*/ 1250 w 3048"/>
              <a:gd name="T57" fmla="*/ 634 h 1430"/>
              <a:gd name="T58" fmla="*/ 1264 w 3048"/>
              <a:gd name="T59" fmla="*/ 662 h 1430"/>
              <a:gd name="T60" fmla="*/ 1488 w 3048"/>
              <a:gd name="T61" fmla="*/ 688 h 1430"/>
              <a:gd name="T62" fmla="*/ 1496 w 3048"/>
              <a:gd name="T63" fmla="*/ 716 h 1430"/>
              <a:gd name="T64" fmla="*/ 1498 w 3048"/>
              <a:gd name="T65" fmla="*/ 744 h 1430"/>
              <a:gd name="T66" fmla="*/ 1506 w 3048"/>
              <a:gd name="T67" fmla="*/ 774 h 1430"/>
              <a:gd name="T68" fmla="*/ 1514 w 3048"/>
              <a:gd name="T69" fmla="*/ 802 h 1430"/>
              <a:gd name="T70" fmla="*/ 1516 w 3048"/>
              <a:gd name="T71" fmla="*/ 834 h 1430"/>
              <a:gd name="T72" fmla="*/ 1606 w 3048"/>
              <a:gd name="T73" fmla="*/ 864 h 1430"/>
              <a:gd name="T74" fmla="*/ 1618 w 3048"/>
              <a:gd name="T75" fmla="*/ 898 h 1430"/>
              <a:gd name="T76" fmla="*/ 1636 w 3048"/>
              <a:gd name="T77" fmla="*/ 934 h 1430"/>
              <a:gd name="T78" fmla="*/ 1668 w 3048"/>
              <a:gd name="T79" fmla="*/ 968 h 1430"/>
              <a:gd name="T80" fmla="*/ 1812 w 3048"/>
              <a:gd name="T81" fmla="*/ 1004 h 1430"/>
              <a:gd name="T82" fmla="*/ 2116 w 3048"/>
              <a:gd name="T83" fmla="*/ 1050 h 1430"/>
              <a:gd name="T84" fmla="*/ 2154 w 3048"/>
              <a:gd name="T85" fmla="*/ 1124 h 1430"/>
              <a:gd name="T86" fmla="*/ 2408 w 3048"/>
              <a:gd name="T87" fmla="*/ 1226 h 1430"/>
              <a:gd name="T88" fmla="*/ 2426 w 3048"/>
              <a:gd name="T89" fmla="*/ 1328 h 1430"/>
              <a:gd name="T90" fmla="*/ 3048 w 3048"/>
              <a:gd name="T91" fmla="*/ 1430 h 1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48" h="1430">
                <a:moveTo>
                  <a:pt x="0" y="0"/>
                </a:moveTo>
                <a:lnTo>
                  <a:pt x="240" y="0"/>
                </a:lnTo>
                <a:lnTo>
                  <a:pt x="240" y="18"/>
                </a:lnTo>
                <a:lnTo>
                  <a:pt x="248" y="18"/>
                </a:lnTo>
                <a:lnTo>
                  <a:pt x="248" y="38"/>
                </a:lnTo>
                <a:lnTo>
                  <a:pt x="288" y="38"/>
                </a:lnTo>
                <a:lnTo>
                  <a:pt x="288" y="56"/>
                </a:lnTo>
                <a:lnTo>
                  <a:pt x="306" y="56"/>
                </a:lnTo>
                <a:lnTo>
                  <a:pt x="306" y="74"/>
                </a:lnTo>
                <a:lnTo>
                  <a:pt x="310" y="74"/>
                </a:lnTo>
                <a:lnTo>
                  <a:pt x="310" y="94"/>
                </a:lnTo>
                <a:lnTo>
                  <a:pt x="324" y="94"/>
                </a:lnTo>
                <a:lnTo>
                  <a:pt x="324" y="112"/>
                </a:lnTo>
                <a:lnTo>
                  <a:pt x="584" y="112"/>
                </a:lnTo>
                <a:lnTo>
                  <a:pt x="584" y="132"/>
                </a:lnTo>
                <a:lnTo>
                  <a:pt x="586" y="132"/>
                </a:lnTo>
                <a:lnTo>
                  <a:pt x="586" y="150"/>
                </a:lnTo>
                <a:lnTo>
                  <a:pt x="590" y="150"/>
                </a:lnTo>
                <a:lnTo>
                  <a:pt x="590" y="170"/>
                </a:lnTo>
                <a:lnTo>
                  <a:pt x="608" y="170"/>
                </a:lnTo>
                <a:lnTo>
                  <a:pt x="608" y="190"/>
                </a:lnTo>
                <a:lnTo>
                  <a:pt x="612" y="190"/>
                </a:lnTo>
                <a:lnTo>
                  <a:pt x="612" y="228"/>
                </a:lnTo>
                <a:lnTo>
                  <a:pt x="634" y="228"/>
                </a:lnTo>
                <a:lnTo>
                  <a:pt x="634" y="248"/>
                </a:lnTo>
                <a:lnTo>
                  <a:pt x="640" y="248"/>
                </a:lnTo>
                <a:lnTo>
                  <a:pt x="640" y="268"/>
                </a:lnTo>
                <a:lnTo>
                  <a:pt x="760" y="268"/>
                </a:lnTo>
                <a:lnTo>
                  <a:pt x="760" y="288"/>
                </a:lnTo>
                <a:lnTo>
                  <a:pt x="806" y="288"/>
                </a:lnTo>
                <a:lnTo>
                  <a:pt x="806" y="306"/>
                </a:lnTo>
                <a:lnTo>
                  <a:pt x="894" y="306"/>
                </a:lnTo>
                <a:lnTo>
                  <a:pt x="894" y="326"/>
                </a:lnTo>
                <a:lnTo>
                  <a:pt x="900" y="326"/>
                </a:lnTo>
                <a:lnTo>
                  <a:pt x="900" y="386"/>
                </a:lnTo>
                <a:lnTo>
                  <a:pt x="912" y="386"/>
                </a:lnTo>
                <a:lnTo>
                  <a:pt x="912" y="404"/>
                </a:lnTo>
                <a:lnTo>
                  <a:pt x="914" y="404"/>
                </a:lnTo>
                <a:lnTo>
                  <a:pt x="914" y="424"/>
                </a:lnTo>
                <a:lnTo>
                  <a:pt x="922" y="424"/>
                </a:lnTo>
                <a:lnTo>
                  <a:pt x="922" y="444"/>
                </a:lnTo>
                <a:lnTo>
                  <a:pt x="972" y="444"/>
                </a:lnTo>
                <a:lnTo>
                  <a:pt x="972" y="464"/>
                </a:lnTo>
                <a:lnTo>
                  <a:pt x="1056" y="464"/>
                </a:lnTo>
                <a:lnTo>
                  <a:pt x="1056" y="484"/>
                </a:lnTo>
                <a:lnTo>
                  <a:pt x="1182" y="484"/>
                </a:lnTo>
                <a:lnTo>
                  <a:pt x="1182" y="504"/>
                </a:lnTo>
                <a:lnTo>
                  <a:pt x="1204" y="504"/>
                </a:lnTo>
                <a:lnTo>
                  <a:pt x="1204" y="546"/>
                </a:lnTo>
                <a:lnTo>
                  <a:pt x="1206" y="546"/>
                </a:lnTo>
                <a:lnTo>
                  <a:pt x="1206" y="568"/>
                </a:lnTo>
                <a:lnTo>
                  <a:pt x="1210" y="568"/>
                </a:lnTo>
                <a:lnTo>
                  <a:pt x="1210" y="590"/>
                </a:lnTo>
                <a:lnTo>
                  <a:pt x="1214" y="590"/>
                </a:lnTo>
                <a:lnTo>
                  <a:pt x="1214" y="612"/>
                </a:lnTo>
                <a:lnTo>
                  <a:pt x="1218" y="612"/>
                </a:lnTo>
                <a:lnTo>
                  <a:pt x="1218" y="634"/>
                </a:lnTo>
                <a:lnTo>
                  <a:pt x="1250" y="634"/>
                </a:lnTo>
                <a:lnTo>
                  <a:pt x="1250" y="662"/>
                </a:lnTo>
                <a:lnTo>
                  <a:pt x="1264" y="662"/>
                </a:lnTo>
                <a:lnTo>
                  <a:pt x="1264" y="688"/>
                </a:lnTo>
                <a:lnTo>
                  <a:pt x="1488" y="688"/>
                </a:lnTo>
                <a:lnTo>
                  <a:pt x="1488" y="716"/>
                </a:lnTo>
                <a:lnTo>
                  <a:pt x="1496" y="716"/>
                </a:lnTo>
                <a:lnTo>
                  <a:pt x="1496" y="744"/>
                </a:lnTo>
                <a:lnTo>
                  <a:pt x="1498" y="744"/>
                </a:lnTo>
                <a:lnTo>
                  <a:pt x="1498" y="774"/>
                </a:lnTo>
                <a:lnTo>
                  <a:pt x="1506" y="774"/>
                </a:lnTo>
                <a:lnTo>
                  <a:pt x="1506" y="802"/>
                </a:lnTo>
                <a:lnTo>
                  <a:pt x="1514" y="802"/>
                </a:lnTo>
                <a:lnTo>
                  <a:pt x="1514" y="834"/>
                </a:lnTo>
                <a:lnTo>
                  <a:pt x="1516" y="834"/>
                </a:lnTo>
                <a:lnTo>
                  <a:pt x="1516" y="864"/>
                </a:lnTo>
                <a:lnTo>
                  <a:pt x="1606" y="864"/>
                </a:lnTo>
                <a:lnTo>
                  <a:pt x="1606" y="898"/>
                </a:lnTo>
                <a:lnTo>
                  <a:pt x="1618" y="898"/>
                </a:lnTo>
                <a:lnTo>
                  <a:pt x="1618" y="934"/>
                </a:lnTo>
                <a:lnTo>
                  <a:pt x="1636" y="934"/>
                </a:lnTo>
                <a:lnTo>
                  <a:pt x="1636" y="968"/>
                </a:lnTo>
                <a:lnTo>
                  <a:pt x="1668" y="968"/>
                </a:lnTo>
                <a:lnTo>
                  <a:pt x="1668" y="1004"/>
                </a:lnTo>
                <a:lnTo>
                  <a:pt x="1812" y="1004"/>
                </a:lnTo>
                <a:lnTo>
                  <a:pt x="1812" y="1050"/>
                </a:lnTo>
                <a:lnTo>
                  <a:pt x="2116" y="1050"/>
                </a:lnTo>
                <a:lnTo>
                  <a:pt x="2116" y="1124"/>
                </a:lnTo>
                <a:lnTo>
                  <a:pt x="2154" y="1124"/>
                </a:lnTo>
                <a:lnTo>
                  <a:pt x="2154" y="1226"/>
                </a:lnTo>
                <a:lnTo>
                  <a:pt x="2408" y="1226"/>
                </a:lnTo>
                <a:lnTo>
                  <a:pt x="2408" y="1328"/>
                </a:lnTo>
                <a:lnTo>
                  <a:pt x="2426" y="1328"/>
                </a:lnTo>
                <a:lnTo>
                  <a:pt x="2426" y="1430"/>
                </a:lnTo>
                <a:lnTo>
                  <a:pt x="3048" y="1430"/>
                </a:lnTo>
              </a:path>
            </a:pathLst>
          </a:custGeom>
          <a:noFill/>
          <a:ln w="28575">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83" name="Freeform 173"/>
          <p:cNvSpPr>
            <a:spLocks/>
          </p:cNvSpPr>
          <p:nvPr/>
        </p:nvSpPr>
        <p:spPr bwMode="auto">
          <a:xfrm>
            <a:off x="1148572" y="1760238"/>
            <a:ext cx="2961983" cy="1839632"/>
          </a:xfrm>
          <a:custGeom>
            <a:avLst/>
            <a:gdLst>
              <a:gd name="T0" fmla="*/ 128 w 3010"/>
              <a:gd name="T1" fmla="*/ 0 h 2132"/>
              <a:gd name="T2" fmla="*/ 190 w 3010"/>
              <a:gd name="T3" fmla="*/ 40 h 2132"/>
              <a:gd name="T4" fmla="*/ 212 w 3010"/>
              <a:gd name="T5" fmla="*/ 80 h 2132"/>
              <a:gd name="T6" fmla="*/ 294 w 3010"/>
              <a:gd name="T7" fmla="*/ 120 h 2132"/>
              <a:gd name="T8" fmla="*/ 306 w 3010"/>
              <a:gd name="T9" fmla="*/ 202 h 2132"/>
              <a:gd name="T10" fmla="*/ 330 w 3010"/>
              <a:gd name="T11" fmla="*/ 282 h 2132"/>
              <a:gd name="T12" fmla="*/ 342 w 3010"/>
              <a:gd name="T13" fmla="*/ 324 h 2132"/>
              <a:gd name="T14" fmla="*/ 432 w 3010"/>
              <a:gd name="T15" fmla="*/ 364 h 2132"/>
              <a:gd name="T16" fmla="*/ 530 w 3010"/>
              <a:gd name="T17" fmla="*/ 406 h 2132"/>
              <a:gd name="T18" fmla="*/ 548 w 3010"/>
              <a:gd name="T19" fmla="*/ 448 h 2132"/>
              <a:gd name="T20" fmla="*/ 554 w 3010"/>
              <a:gd name="T21" fmla="*/ 488 h 2132"/>
              <a:gd name="T22" fmla="*/ 586 w 3010"/>
              <a:gd name="T23" fmla="*/ 530 h 2132"/>
              <a:gd name="T24" fmla="*/ 602 w 3010"/>
              <a:gd name="T25" fmla="*/ 570 h 2132"/>
              <a:gd name="T26" fmla="*/ 604 w 3010"/>
              <a:gd name="T27" fmla="*/ 612 h 2132"/>
              <a:gd name="T28" fmla="*/ 608 w 3010"/>
              <a:gd name="T29" fmla="*/ 654 h 2132"/>
              <a:gd name="T30" fmla="*/ 612 w 3010"/>
              <a:gd name="T31" fmla="*/ 696 h 2132"/>
              <a:gd name="T32" fmla="*/ 620 w 3010"/>
              <a:gd name="T33" fmla="*/ 780 h 2132"/>
              <a:gd name="T34" fmla="*/ 630 w 3010"/>
              <a:gd name="T35" fmla="*/ 822 h 2132"/>
              <a:gd name="T36" fmla="*/ 832 w 3010"/>
              <a:gd name="T37" fmla="*/ 864 h 2132"/>
              <a:gd name="T38" fmla="*/ 836 w 3010"/>
              <a:gd name="T39" fmla="*/ 908 h 2132"/>
              <a:gd name="T40" fmla="*/ 878 w 3010"/>
              <a:gd name="T41" fmla="*/ 952 h 2132"/>
              <a:gd name="T42" fmla="*/ 882 w 3010"/>
              <a:gd name="T43" fmla="*/ 996 h 2132"/>
              <a:gd name="T44" fmla="*/ 896 w 3010"/>
              <a:gd name="T45" fmla="*/ 1040 h 2132"/>
              <a:gd name="T46" fmla="*/ 922 w 3010"/>
              <a:gd name="T47" fmla="*/ 1084 h 2132"/>
              <a:gd name="T48" fmla="*/ 926 w 3010"/>
              <a:gd name="T49" fmla="*/ 1128 h 2132"/>
              <a:gd name="T50" fmla="*/ 930 w 3010"/>
              <a:gd name="T51" fmla="*/ 1172 h 2132"/>
              <a:gd name="T52" fmla="*/ 1138 w 3010"/>
              <a:gd name="T53" fmla="*/ 1216 h 2132"/>
              <a:gd name="T54" fmla="*/ 1182 w 3010"/>
              <a:gd name="T55" fmla="*/ 1262 h 2132"/>
              <a:gd name="T56" fmla="*/ 1192 w 3010"/>
              <a:gd name="T57" fmla="*/ 1306 h 2132"/>
              <a:gd name="T58" fmla="*/ 1214 w 3010"/>
              <a:gd name="T59" fmla="*/ 1396 h 2132"/>
              <a:gd name="T60" fmla="*/ 1218 w 3010"/>
              <a:gd name="T61" fmla="*/ 1444 h 2132"/>
              <a:gd name="T62" fmla="*/ 1258 w 3010"/>
              <a:gd name="T63" fmla="*/ 1492 h 2132"/>
              <a:gd name="T64" fmla="*/ 1496 w 3010"/>
              <a:gd name="T65" fmla="*/ 1546 h 2132"/>
              <a:gd name="T66" fmla="*/ 1834 w 3010"/>
              <a:gd name="T67" fmla="*/ 1614 h 2132"/>
              <a:gd name="T68" fmla="*/ 2126 w 3010"/>
              <a:gd name="T69" fmla="*/ 1718 h 2132"/>
              <a:gd name="T70" fmla="*/ 3010 w 3010"/>
              <a:gd name="T71" fmla="*/ 2132 h 2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10" h="2132">
                <a:moveTo>
                  <a:pt x="0" y="0"/>
                </a:moveTo>
                <a:lnTo>
                  <a:pt x="128" y="0"/>
                </a:lnTo>
                <a:lnTo>
                  <a:pt x="128" y="40"/>
                </a:lnTo>
                <a:lnTo>
                  <a:pt x="190" y="40"/>
                </a:lnTo>
                <a:lnTo>
                  <a:pt x="190" y="80"/>
                </a:lnTo>
                <a:lnTo>
                  <a:pt x="212" y="80"/>
                </a:lnTo>
                <a:lnTo>
                  <a:pt x="212" y="120"/>
                </a:lnTo>
                <a:lnTo>
                  <a:pt x="294" y="120"/>
                </a:lnTo>
                <a:lnTo>
                  <a:pt x="294" y="202"/>
                </a:lnTo>
                <a:lnTo>
                  <a:pt x="306" y="202"/>
                </a:lnTo>
                <a:lnTo>
                  <a:pt x="306" y="282"/>
                </a:lnTo>
                <a:lnTo>
                  <a:pt x="330" y="282"/>
                </a:lnTo>
                <a:lnTo>
                  <a:pt x="330" y="324"/>
                </a:lnTo>
                <a:lnTo>
                  <a:pt x="342" y="324"/>
                </a:lnTo>
                <a:lnTo>
                  <a:pt x="342" y="364"/>
                </a:lnTo>
                <a:lnTo>
                  <a:pt x="432" y="364"/>
                </a:lnTo>
                <a:lnTo>
                  <a:pt x="432" y="406"/>
                </a:lnTo>
                <a:lnTo>
                  <a:pt x="530" y="406"/>
                </a:lnTo>
                <a:lnTo>
                  <a:pt x="530" y="448"/>
                </a:lnTo>
                <a:lnTo>
                  <a:pt x="548" y="448"/>
                </a:lnTo>
                <a:lnTo>
                  <a:pt x="548" y="488"/>
                </a:lnTo>
                <a:lnTo>
                  <a:pt x="554" y="488"/>
                </a:lnTo>
                <a:lnTo>
                  <a:pt x="554" y="530"/>
                </a:lnTo>
                <a:lnTo>
                  <a:pt x="586" y="530"/>
                </a:lnTo>
                <a:lnTo>
                  <a:pt x="586" y="570"/>
                </a:lnTo>
                <a:lnTo>
                  <a:pt x="602" y="570"/>
                </a:lnTo>
                <a:lnTo>
                  <a:pt x="602" y="612"/>
                </a:lnTo>
                <a:lnTo>
                  <a:pt x="604" y="612"/>
                </a:lnTo>
                <a:lnTo>
                  <a:pt x="604" y="654"/>
                </a:lnTo>
                <a:lnTo>
                  <a:pt x="608" y="654"/>
                </a:lnTo>
                <a:lnTo>
                  <a:pt x="608" y="696"/>
                </a:lnTo>
                <a:lnTo>
                  <a:pt x="612" y="696"/>
                </a:lnTo>
                <a:lnTo>
                  <a:pt x="612" y="780"/>
                </a:lnTo>
                <a:lnTo>
                  <a:pt x="620" y="780"/>
                </a:lnTo>
                <a:lnTo>
                  <a:pt x="620" y="822"/>
                </a:lnTo>
                <a:lnTo>
                  <a:pt x="630" y="822"/>
                </a:lnTo>
                <a:lnTo>
                  <a:pt x="630" y="864"/>
                </a:lnTo>
                <a:lnTo>
                  <a:pt x="832" y="864"/>
                </a:lnTo>
                <a:lnTo>
                  <a:pt x="832" y="908"/>
                </a:lnTo>
                <a:lnTo>
                  <a:pt x="836" y="908"/>
                </a:lnTo>
                <a:lnTo>
                  <a:pt x="836" y="952"/>
                </a:lnTo>
                <a:lnTo>
                  <a:pt x="878" y="952"/>
                </a:lnTo>
                <a:lnTo>
                  <a:pt x="878" y="996"/>
                </a:lnTo>
                <a:lnTo>
                  <a:pt x="882" y="996"/>
                </a:lnTo>
                <a:lnTo>
                  <a:pt x="882" y="1040"/>
                </a:lnTo>
                <a:lnTo>
                  <a:pt x="896" y="1040"/>
                </a:lnTo>
                <a:lnTo>
                  <a:pt x="896" y="1084"/>
                </a:lnTo>
                <a:lnTo>
                  <a:pt x="922" y="1084"/>
                </a:lnTo>
                <a:lnTo>
                  <a:pt x="922" y="1128"/>
                </a:lnTo>
                <a:lnTo>
                  <a:pt x="926" y="1128"/>
                </a:lnTo>
                <a:lnTo>
                  <a:pt x="926" y="1172"/>
                </a:lnTo>
                <a:lnTo>
                  <a:pt x="930" y="1172"/>
                </a:lnTo>
                <a:lnTo>
                  <a:pt x="930" y="1216"/>
                </a:lnTo>
                <a:lnTo>
                  <a:pt x="1138" y="1216"/>
                </a:lnTo>
                <a:lnTo>
                  <a:pt x="1138" y="1262"/>
                </a:lnTo>
                <a:lnTo>
                  <a:pt x="1182" y="1262"/>
                </a:lnTo>
                <a:lnTo>
                  <a:pt x="1182" y="1306"/>
                </a:lnTo>
                <a:lnTo>
                  <a:pt x="1192" y="1306"/>
                </a:lnTo>
                <a:lnTo>
                  <a:pt x="1192" y="1396"/>
                </a:lnTo>
                <a:lnTo>
                  <a:pt x="1214" y="1396"/>
                </a:lnTo>
                <a:lnTo>
                  <a:pt x="1214" y="1444"/>
                </a:lnTo>
                <a:lnTo>
                  <a:pt x="1218" y="1444"/>
                </a:lnTo>
                <a:lnTo>
                  <a:pt x="1218" y="1492"/>
                </a:lnTo>
                <a:lnTo>
                  <a:pt x="1258" y="1492"/>
                </a:lnTo>
                <a:lnTo>
                  <a:pt x="1258" y="1546"/>
                </a:lnTo>
                <a:lnTo>
                  <a:pt x="1496" y="1546"/>
                </a:lnTo>
                <a:lnTo>
                  <a:pt x="1496" y="1614"/>
                </a:lnTo>
                <a:lnTo>
                  <a:pt x="1834" y="1614"/>
                </a:lnTo>
                <a:lnTo>
                  <a:pt x="1834" y="1718"/>
                </a:lnTo>
                <a:lnTo>
                  <a:pt x="2126" y="1718"/>
                </a:lnTo>
                <a:lnTo>
                  <a:pt x="2126" y="2132"/>
                </a:lnTo>
                <a:lnTo>
                  <a:pt x="3010" y="2132"/>
                </a:lnTo>
              </a:path>
            </a:pathLst>
          </a:custGeom>
          <a:noFill/>
          <a:ln w="28575">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7948AEF5-0707-4FB9-B2BB-7BE69411A07C}"/>
              </a:ext>
            </a:extLst>
          </p:cNvPr>
          <p:cNvSpPr txBox="1"/>
          <p:nvPr/>
        </p:nvSpPr>
        <p:spPr>
          <a:xfrm>
            <a:off x="1150538" y="1308100"/>
            <a:ext cx="3141079" cy="369332"/>
          </a:xfrm>
          <a:prstGeom prst="rect">
            <a:avLst/>
          </a:prstGeom>
          <a:noFill/>
        </p:spPr>
        <p:txBody>
          <a:bodyPr wrap="square" rtlCol="0">
            <a:spAutoFit/>
          </a:bodyPr>
          <a:lstStyle/>
          <a:p>
            <a:pPr algn="ctr"/>
            <a:r>
              <a:rPr lang="en-US" b="1" dirty="0">
                <a:solidFill>
                  <a:schemeClr val="bg1"/>
                </a:solidFill>
                <a:latin typeface="Calibri" panose="020F0502020204030204" pitchFamily="34" charset="0"/>
                <a:cs typeface="Calibri" panose="020F0502020204030204" pitchFamily="34" charset="0"/>
              </a:rPr>
              <a:t>HRD </a:t>
            </a:r>
            <a:r>
              <a:rPr lang="en-US" b="1" i="1" dirty="0">
                <a:solidFill>
                  <a:schemeClr val="bg1"/>
                </a:solidFill>
                <a:latin typeface="Calibri" panose="020F0502020204030204" pitchFamily="34" charset="0"/>
                <a:cs typeface="Calibri" panose="020F0502020204030204" pitchFamily="34" charset="0"/>
              </a:rPr>
              <a:t>BRCA</a:t>
            </a:r>
            <a:r>
              <a:rPr lang="en-US" b="1" dirty="0">
                <a:solidFill>
                  <a:schemeClr val="bg1"/>
                </a:solidFill>
                <a:latin typeface="Calibri" panose="020F0502020204030204" pitchFamily="34" charset="0"/>
                <a:cs typeface="Calibri" panose="020F0502020204030204" pitchFamily="34" charset="0"/>
              </a:rPr>
              <a:t>m </a:t>
            </a:r>
          </a:p>
        </p:txBody>
      </p:sp>
      <p:sp>
        <p:nvSpPr>
          <p:cNvPr id="700" name="TextBox 699">
            <a:extLst>
              <a:ext uri="{FF2B5EF4-FFF2-40B4-BE49-F238E27FC236}">
                <a16:creationId xmlns:a16="http://schemas.microsoft.com/office/drawing/2014/main" id="{FD7A704F-F74C-4A79-91A7-88FF760E73B3}"/>
              </a:ext>
            </a:extLst>
          </p:cNvPr>
          <p:cNvSpPr txBox="1"/>
          <p:nvPr/>
        </p:nvSpPr>
        <p:spPr>
          <a:xfrm>
            <a:off x="2088922" y="1742580"/>
            <a:ext cx="2060651" cy="430887"/>
          </a:xfrm>
          <a:prstGeom prst="rect">
            <a:avLst/>
          </a:prstGeom>
          <a:noFill/>
        </p:spPr>
        <p:txBody>
          <a:bodyPr wrap="square" lIns="0" tIns="0" rIns="0" bIns="0" rtlCol="0">
            <a:spAutoFit/>
          </a:bodyPr>
          <a:lstStyle/>
          <a:p>
            <a:pPr algn="r" defTabSz="457189"/>
            <a:r>
              <a:rPr lang="en-US" sz="1400" dirty="0">
                <a:solidFill>
                  <a:schemeClr val="bg1"/>
                </a:solidFill>
                <a:latin typeface="Calibri" panose="020F0502020204030204" pitchFamily="34" charset="0"/>
                <a:cs typeface="Calibri" panose="020F0502020204030204" pitchFamily="34" charset="0"/>
              </a:rPr>
              <a:t>HR: 0.40</a:t>
            </a:r>
          </a:p>
          <a:p>
            <a:pPr algn="r" defTabSz="457189"/>
            <a:r>
              <a:rPr lang="en-US" sz="1400" dirty="0">
                <a:solidFill>
                  <a:schemeClr val="bg1"/>
                </a:solidFill>
                <a:latin typeface="Calibri" panose="020F0502020204030204" pitchFamily="34" charset="0"/>
                <a:cs typeface="Calibri" panose="020F0502020204030204" pitchFamily="34" charset="0"/>
              </a:rPr>
              <a:t>(95% CI: 0.27-0.62)</a:t>
            </a:r>
          </a:p>
        </p:txBody>
      </p:sp>
      <p:sp>
        <p:nvSpPr>
          <p:cNvPr id="704" name="Content Placeholder 593"/>
          <p:cNvSpPr txBox="1">
            <a:spLocks/>
          </p:cNvSpPr>
          <p:nvPr/>
        </p:nvSpPr>
        <p:spPr>
          <a:xfrm>
            <a:off x="515153" y="5066269"/>
            <a:ext cx="11219647" cy="1102585"/>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vert="horz" lIns="121920" tIns="60960" rIns="121920" bIns="60960" rtlCol="0" anchor="ctr">
            <a:noAutofit/>
          </a:bodyPr>
          <a:lstStyle>
            <a:lvl1pPr marL="342900" indent="-342900" algn="l" defTabSz="914400" rtl="0" eaLnBrk="1" latinLnBrk="0" hangingPunct="1">
              <a:lnSpc>
                <a:spcPct val="100000"/>
              </a:lnSpc>
              <a:spcBef>
                <a:spcPts val="0"/>
              </a:spcBef>
              <a:spcAft>
                <a:spcPts val="600"/>
              </a:spcAft>
              <a:buClrTx/>
              <a:buFont typeface="Arial" panose="020B0604020202020204" pitchFamily="34" charset="0"/>
              <a:buChar char="•"/>
              <a:defRPr sz="2200" kern="1200" baseline="0">
                <a:solidFill>
                  <a:schemeClr val="tx1"/>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lnSpc>
                <a:spcPct val="100000"/>
              </a:lnSpc>
              <a:spcBef>
                <a:spcPts val="0"/>
              </a:spcBef>
              <a:spcAft>
                <a:spcPts val="600"/>
              </a:spcAft>
              <a:buClrTx/>
              <a:buFont typeface="Arial" panose="020B0604020202020204" pitchFamily="34" charset="0"/>
              <a:buChar char="–"/>
              <a:defRPr sz="2200" kern="1200">
                <a:solidFill>
                  <a:schemeClr val="tx1"/>
                </a:solidFill>
                <a:latin typeface="Arial" panose="020B0604020202020204" pitchFamily="34" charset="0"/>
                <a:ea typeface="+mn-ea"/>
                <a:cs typeface="Arial" panose="020B0604020202020204" pitchFamily="34" charset="0"/>
              </a:defRPr>
            </a:lvl2pPr>
            <a:lvl3pPr marL="1257300" marR="0" indent="-342900" algn="l" defTabSz="914400" rtl="0" eaLnBrk="1" fontAlgn="auto" latinLnBrk="0" hangingPunct="1">
              <a:lnSpc>
                <a:spcPct val="100000"/>
              </a:lnSpc>
              <a:spcBef>
                <a:spcPts val="0"/>
              </a:spcBef>
              <a:spcAft>
                <a:spcPts val="600"/>
              </a:spcAft>
              <a:buClrTx/>
              <a:buSzPct val="70000"/>
              <a:buFont typeface="Wingdings" panose="05000000000000000000" pitchFamily="2" charset="2"/>
              <a:buChar char="Ø"/>
              <a:tabLst/>
              <a:defRPr sz="22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ts val="0"/>
              </a:spcBef>
              <a:spcAft>
                <a:spcPts val="600"/>
              </a:spcAft>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ts val="0"/>
              </a:spcBef>
              <a:spcAft>
                <a:spcPts val="600"/>
              </a:spcAft>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Wingdings" panose="05000000000000000000" pitchFamily="2" charset="2"/>
              <a:buChar char="§"/>
            </a:pPr>
            <a:r>
              <a:rPr lang="en-US" sz="2000" dirty="0">
                <a:solidFill>
                  <a:schemeClr val="bg1"/>
                </a:solidFill>
                <a:latin typeface="Calibri" panose="020F0502020204030204" pitchFamily="34" charset="0"/>
                <a:cs typeface="Calibri" panose="020F0502020204030204" pitchFamily="34" charset="0"/>
              </a:rPr>
              <a:t>Niraparib provided clinical benefit in the HRD (</a:t>
            </a:r>
            <a:r>
              <a:rPr lang="en-US" sz="2000" i="1" dirty="0">
                <a:solidFill>
                  <a:schemeClr val="bg1"/>
                </a:solidFill>
                <a:latin typeface="Calibri" panose="020F0502020204030204" pitchFamily="34" charset="0"/>
                <a:cs typeface="Calibri" panose="020F0502020204030204" pitchFamily="34" charset="0"/>
              </a:rPr>
              <a:t>BRCA</a:t>
            </a:r>
            <a:r>
              <a:rPr lang="en-US" sz="2000" dirty="0">
                <a:solidFill>
                  <a:schemeClr val="bg1"/>
                </a:solidFill>
                <a:latin typeface="Calibri" panose="020F0502020204030204" pitchFamily="34" charset="0"/>
                <a:cs typeface="Calibri" panose="020F0502020204030204" pitchFamily="34" charset="0"/>
              </a:rPr>
              <a:t>m and </a:t>
            </a:r>
            <a:r>
              <a:rPr lang="en-US" sz="2000" i="1" dirty="0">
                <a:solidFill>
                  <a:schemeClr val="bg1"/>
                </a:solidFill>
                <a:latin typeface="Calibri" panose="020F0502020204030204" pitchFamily="34" charset="0"/>
                <a:cs typeface="Calibri" panose="020F0502020204030204" pitchFamily="34" charset="0"/>
              </a:rPr>
              <a:t>BRCA</a:t>
            </a:r>
            <a:r>
              <a:rPr lang="en-US" sz="2000" dirty="0">
                <a:solidFill>
                  <a:schemeClr val="bg1"/>
                </a:solidFill>
                <a:latin typeface="Calibri" panose="020F0502020204030204" pitchFamily="34" charset="0"/>
                <a:cs typeface="Calibri" panose="020F0502020204030204" pitchFamily="34" charset="0"/>
              </a:rPr>
              <a:t>wt) and HRP subgroups </a:t>
            </a:r>
          </a:p>
          <a:p>
            <a:pPr>
              <a:buFont typeface="Wingdings" panose="05000000000000000000" pitchFamily="2" charset="2"/>
              <a:buChar char="§"/>
            </a:pPr>
            <a:r>
              <a:rPr lang="en-US" sz="2000" dirty="0">
                <a:solidFill>
                  <a:schemeClr val="bg1"/>
                </a:solidFill>
                <a:latin typeface="Calibri" panose="020F0502020204030204" pitchFamily="34" charset="0"/>
                <a:cs typeface="Calibri" panose="020F0502020204030204" pitchFamily="34" charset="0"/>
              </a:rPr>
              <a:t>All subgroups analyzed using adjusted Cox regression to account for stratification imbalances</a:t>
            </a:r>
          </a:p>
        </p:txBody>
      </p:sp>
      <p:sp>
        <p:nvSpPr>
          <p:cNvPr id="703" name="Title 2">
            <a:extLst>
              <a:ext uri="{FF2B5EF4-FFF2-40B4-BE49-F238E27FC236}">
                <a16:creationId xmlns:a16="http://schemas.microsoft.com/office/drawing/2014/main" id="{65746BF5-D63E-4C83-9282-44C239EB7FF3}"/>
              </a:ext>
            </a:extLst>
          </p:cNvPr>
          <p:cNvSpPr txBox="1">
            <a:spLocks/>
          </p:cNvSpPr>
          <p:nvPr/>
        </p:nvSpPr>
        <p:spPr bwMode="auto">
          <a:xfrm>
            <a:off x="609761" y="238129"/>
            <a:ext cx="11141055"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189" algn="l" rtl="0" eaLnBrk="1" fontAlgn="base" hangingPunct="1">
              <a:spcBef>
                <a:spcPct val="0"/>
              </a:spcBef>
              <a:spcAft>
                <a:spcPct val="0"/>
              </a:spcAft>
              <a:defRPr sz="3500" b="1">
                <a:solidFill>
                  <a:schemeClr val="tx2"/>
                </a:solidFill>
                <a:latin typeface="Arial" charset="0"/>
              </a:defRPr>
            </a:lvl6pPr>
            <a:lvl7pPr marL="914377" algn="l" rtl="0" eaLnBrk="1" fontAlgn="base" hangingPunct="1">
              <a:spcBef>
                <a:spcPct val="0"/>
              </a:spcBef>
              <a:spcAft>
                <a:spcPct val="0"/>
              </a:spcAft>
              <a:defRPr sz="3500" b="1">
                <a:solidFill>
                  <a:schemeClr val="tx2"/>
                </a:solidFill>
                <a:latin typeface="Arial" charset="0"/>
              </a:defRPr>
            </a:lvl7pPr>
            <a:lvl8pPr marL="1371566" algn="l" rtl="0" eaLnBrk="1" fontAlgn="base" hangingPunct="1">
              <a:spcBef>
                <a:spcPct val="0"/>
              </a:spcBef>
              <a:spcAft>
                <a:spcPct val="0"/>
              </a:spcAft>
              <a:defRPr sz="3500" b="1">
                <a:solidFill>
                  <a:schemeClr val="tx2"/>
                </a:solidFill>
                <a:latin typeface="Arial" charset="0"/>
              </a:defRPr>
            </a:lvl8pPr>
            <a:lvl9pPr marL="1828754" algn="l" rtl="0" eaLnBrk="1" fontAlgn="base" hangingPunct="1">
              <a:spcBef>
                <a:spcPct val="0"/>
              </a:spcBef>
              <a:spcAft>
                <a:spcPct val="0"/>
              </a:spcAft>
              <a:defRPr sz="3500" b="1">
                <a:solidFill>
                  <a:schemeClr val="tx2"/>
                </a:solidFill>
                <a:latin typeface="Arial" charset="0"/>
              </a:defRPr>
            </a:lvl9pPr>
          </a:lstStyle>
          <a:p>
            <a:r>
              <a:rPr lang="en-US" kern="0" dirty="0"/>
              <a:t>PRIMA: PFS in Patients With HRD and HRP (by BICR)</a:t>
            </a:r>
            <a:endParaRPr lang="en-US" i="1" kern="0" dirty="0"/>
          </a:p>
        </p:txBody>
      </p:sp>
      <p:sp>
        <p:nvSpPr>
          <p:cNvPr id="709" name="Text Box 15">
            <a:extLst>
              <a:ext uri="{FF2B5EF4-FFF2-40B4-BE49-F238E27FC236}">
                <a16:creationId xmlns:a16="http://schemas.microsoft.com/office/drawing/2014/main" id="{2A1E266A-B2FE-4E7D-9989-043EBA8E8942}"/>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Monk. SGO 2020. Webinar 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42" name="Freeform 233"/>
          <p:cNvSpPr>
            <a:spLocks/>
          </p:cNvSpPr>
          <p:nvPr/>
        </p:nvSpPr>
        <p:spPr bwMode="auto">
          <a:xfrm>
            <a:off x="1148572" y="1760238"/>
            <a:ext cx="2387299" cy="1197659"/>
          </a:xfrm>
          <a:custGeom>
            <a:avLst/>
            <a:gdLst>
              <a:gd name="T0" fmla="*/ 294 w 2426"/>
              <a:gd name="T1" fmla="*/ 72 h 1388"/>
              <a:gd name="T2" fmla="*/ 310 w 2426"/>
              <a:gd name="T3" fmla="*/ 98 h 1388"/>
              <a:gd name="T4" fmla="*/ 324 w 2426"/>
              <a:gd name="T5" fmla="*/ 116 h 1388"/>
              <a:gd name="T6" fmla="*/ 342 w 2426"/>
              <a:gd name="T7" fmla="*/ 124 h 1388"/>
              <a:gd name="T8" fmla="*/ 432 w 2426"/>
              <a:gd name="T9" fmla="*/ 144 h 1388"/>
              <a:gd name="T10" fmla="*/ 548 w 2426"/>
              <a:gd name="T11" fmla="*/ 152 h 1388"/>
              <a:gd name="T12" fmla="*/ 554 w 2426"/>
              <a:gd name="T13" fmla="*/ 172 h 1388"/>
              <a:gd name="T14" fmla="*/ 586 w 2426"/>
              <a:gd name="T15" fmla="*/ 180 h 1388"/>
              <a:gd name="T16" fmla="*/ 590 w 2426"/>
              <a:gd name="T17" fmla="*/ 210 h 1388"/>
              <a:gd name="T18" fmla="*/ 604 w 2426"/>
              <a:gd name="T19" fmla="*/ 220 h 1388"/>
              <a:gd name="T20" fmla="*/ 608 w 2426"/>
              <a:gd name="T21" fmla="*/ 248 h 1388"/>
              <a:gd name="T22" fmla="*/ 620 w 2426"/>
              <a:gd name="T23" fmla="*/ 288 h 1388"/>
              <a:gd name="T24" fmla="*/ 630 w 2426"/>
              <a:gd name="T25" fmla="*/ 310 h 1388"/>
              <a:gd name="T26" fmla="*/ 640 w 2426"/>
              <a:gd name="T27" fmla="*/ 320 h 1388"/>
              <a:gd name="T28" fmla="*/ 760 w 2426"/>
              <a:gd name="T29" fmla="*/ 340 h 1388"/>
              <a:gd name="T30" fmla="*/ 832 w 2426"/>
              <a:gd name="T31" fmla="*/ 352 h 1388"/>
              <a:gd name="T32" fmla="*/ 836 w 2426"/>
              <a:gd name="T33" fmla="*/ 372 h 1388"/>
              <a:gd name="T34" fmla="*/ 882 w 2426"/>
              <a:gd name="T35" fmla="*/ 382 h 1388"/>
              <a:gd name="T36" fmla="*/ 894 w 2426"/>
              <a:gd name="T37" fmla="*/ 404 h 1388"/>
              <a:gd name="T38" fmla="*/ 900 w 2426"/>
              <a:gd name="T39" fmla="*/ 414 h 1388"/>
              <a:gd name="T40" fmla="*/ 912 w 2426"/>
              <a:gd name="T41" fmla="*/ 458 h 1388"/>
              <a:gd name="T42" fmla="*/ 922 w 2426"/>
              <a:gd name="T43" fmla="*/ 468 h 1388"/>
              <a:gd name="T44" fmla="*/ 926 w 2426"/>
              <a:gd name="T45" fmla="*/ 500 h 1388"/>
              <a:gd name="T46" fmla="*/ 972 w 2426"/>
              <a:gd name="T47" fmla="*/ 512 h 1388"/>
              <a:gd name="T48" fmla="*/ 1056 w 2426"/>
              <a:gd name="T49" fmla="*/ 534 h 1388"/>
              <a:gd name="T50" fmla="*/ 1182 w 2426"/>
              <a:gd name="T51" fmla="*/ 546 h 1388"/>
              <a:gd name="T52" fmla="*/ 1192 w 2426"/>
              <a:gd name="T53" fmla="*/ 592 h 1388"/>
              <a:gd name="T54" fmla="*/ 1206 w 2426"/>
              <a:gd name="T55" fmla="*/ 614 h 1388"/>
              <a:gd name="T56" fmla="*/ 1210 w 2426"/>
              <a:gd name="T57" fmla="*/ 640 h 1388"/>
              <a:gd name="T58" fmla="*/ 1218 w 2426"/>
              <a:gd name="T59" fmla="*/ 666 h 1388"/>
              <a:gd name="T60" fmla="*/ 1250 w 2426"/>
              <a:gd name="T61" fmla="*/ 708 h 1388"/>
              <a:gd name="T62" fmla="*/ 1264 w 2426"/>
              <a:gd name="T63" fmla="*/ 722 h 1388"/>
              <a:gd name="T64" fmla="*/ 1488 w 2426"/>
              <a:gd name="T65" fmla="*/ 758 h 1388"/>
              <a:gd name="T66" fmla="*/ 1498 w 2426"/>
              <a:gd name="T67" fmla="*/ 790 h 1388"/>
              <a:gd name="T68" fmla="*/ 1506 w 2426"/>
              <a:gd name="T69" fmla="*/ 824 h 1388"/>
              <a:gd name="T70" fmla="*/ 1516 w 2426"/>
              <a:gd name="T71" fmla="*/ 842 h 1388"/>
              <a:gd name="T72" fmla="*/ 1606 w 2426"/>
              <a:gd name="T73" fmla="*/ 884 h 1388"/>
              <a:gd name="T74" fmla="*/ 1636 w 2426"/>
              <a:gd name="T75" fmla="*/ 902 h 1388"/>
              <a:gd name="T76" fmla="*/ 1668 w 2426"/>
              <a:gd name="T77" fmla="*/ 938 h 1388"/>
              <a:gd name="T78" fmla="*/ 1834 w 2426"/>
              <a:gd name="T79" fmla="*/ 978 h 1388"/>
              <a:gd name="T80" fmla="*/ 2116 w 2426"/>
              <a:gd name="T81" fmla="*/ 1070 h 1388"/>
              <a:gd name="T82" fmla="*/ 2154 w 2426"/>
              <a:gd name="T83" fmla="*/ 1170 h 1388"/>
              <a:gd name="T84" fmla="*/ 2408 w 2426"/>
              <a:gd name="T85" fmla="*/ 1302 h 1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26" h="1388">
                <a:moveTo>
                  <a:pt x="0" y="0"/>
                </a:moveTo>
                <a:lnTo>
                  <a:pt x="294" y="0"/>
                </a:lnTo>
                <a:lnTo>
                  <a:pt x="294" y="72"/>
                </a:lnTo>
                <a:lnTo>
                  <a:pt x="306" y="72"/>
                </a:lnTo>
                <a:lnTo>
                  <a:pt x="306" y="98"/>
                </a:lnTo>
                <a:lnTo>
                  <a:pt x="310" y="98"/>
                </a:lnTo>
                <a:lnTo>
                  <a:pt x="310" y="108"/>
                </a:lnTo>
                <a:lnTo>
                  <a:pt x="324" y="108"/>
                </a:lnTo>
                <a:lnTo>
                  <a:pt x="324" y="116"/>
                </a:lnTo>
                <a:lnTo>
                  <a:pt x="330" y="116"/>
                </a:lnTo>
                <a:lnTo>
                  <a:pt x="330" y="124"/>
                </a:lnTo>
                <a:lnTo>
                  <a:pt x="342" y="124"/>
                </a:lnTo>
                <a:lnTo>
                  <a:pt x="342" y="134"/>
                </a:lnTo>
                <a:lnTo>
                  <a:pt x="432" y="134"/>
                </a:lnTo>
                <a:lnTo>
                  <a:pt x="432" y="144"/>
                </a:lnTo>
                <a:lnTo>
                  <a:pt x="530" y="144"/>
                </a:lnTo>
                <a:lnTo>
                  <a:pt x="530" y="152"/>
                </a:lnTo>
                <a:lnTo>
                  <a:pt x="548" y="152"/>
                </a:lnTo>
                <a:lnTo>
                  <a:pt x="548" y="162"/>
                </a:lnTo>
                <a:lnTo>
                  <a:pt x="554" y="162"/>
                </a:lnTo>
                <a:lnTo>
                  <a:pt x="554" y="172"/>
                </a:lnTo>
                <a:lnTo>
                  <a:pt x="584" y="172"/>
                </a:lnTo>
                <a:lnTo>
                  <a:pt x="584" y="180"/>
                </a:lnTo>
                <a:lnTo>
                  <a:pt x="586" y="180"/>
                </a:lnTo>
                <a:lnTo>
                  <a:pt x="586" y="200"/>
                </a:lnTo>
                <a:lnTo>
                  <a:pt x="590" y="200"/>
                </a:lnTo>
                <a:lnTo>
                  <a:pt x="590" y="210"/>
                </a:lnTo>
                <a:lnTo>
                  <a:pt x="602" y="210"/>
                </a:lnTo>
                <a:lnTo>
                  <a:pt x="602" y="220"/>
                </a:lnTo>
                <a:lnTo>
                  <a:pt x="604" y="220"/>
                </a:lnTo>
                <a:lnTo>
                  <a:pt x="604" y="228"/>
                </a:lnTo>
                <a:lnTo>
                  <a:pt x="608" y="228"/>
                </a:lnTo>
                <a:lnTo>
                  <a:pt x="608" y="248"/>
                </a:lnTo>
                <a:lnTo>
                  <a:pt x="612" y="248"/>
                </a:lnTo>
                <a:lnTo>
                  <a:pt x="612" y="288"/>
                </a:lnTo>
                <a:lnTo>
                  <a:pt x="620" y="288"/>
                </a:lnTo>
                <a:lnTo>
                  <a:pt x="620" y="300"/>
                </a:lnTo>
                <a:lnTo>
                  <a:pt x="630" y="300"/>
                </a:lnTo>
                <a:lnTo>
                  <a:pt x="630" y="310"/>
                </a:lnTo>
                <a:lnTo>
                  <a:pt x="634" y="310"/>
                </a:lnTo>
                <a:lnTo>
                  <a:pt x="634" y="320"/>
                </a:lnTo>
                <a:lnTo>
                  <a:pt x="640" y="320"/>
                </a:lnTo>
                <a:lnTo>
                  <a:pt x="640" y="330"/>
                </a:lnTo>
                <a:lnTo>
                  <a:pt x="760" y="330"/>
                </a:lnTo>
                <a:lnTo>
                  <a:pt x="760" y="340"/>
                </a:lnTo>
                <a:lnTo>
                  <a:pt x="806" y="340"/>
                </a:lnTo>
                <a:lnTo>
                  <a:pt x="806" y="352"/>
                </a:lnTo>
                <a:lnTo>
                  <a:pt x="832" y="352"/>
                </a:lnTo>
                <a:lnTo>
                  <a:pt x="832" y="362"/>
                </a:lnTo>
                <a:lnTo>
                  <a:pt x="836" y="362"/>
                </a:lnTo>
                <a:lnTo>
                  <a:pt x="836" y="372"/>
                </a:lnTo>
                <a:lnTo>
                  <a:pt x="878" y="372"/>
                </a:lnTo>
                <a:lnTo>
                  <a:pt x="878" y="382"/>
                </a:lnTo>
                <a:lnTo>
                  <a:pt x="882" y="382"/>
                </a:lnTo>
                <a:lnTo>
                  <a:pt x="882" y="392"/>
                </a:lnTo>
                <a:lnTo>
                  <a:pt x="894" y="392"/>
                </a:lnTo>
                <a:lnTo>
                  <a:pt x="894" y="404"/>
                </a:lnTo>
                <a:lnTo>
                  <a:pt x="896" y="404"/>
                </a:lnTo>
                <a:lnTo>
                  <a:pt x="896" y="414"/>
                </a:lnTo>
                <a:lnTo>
                  <a:pt x="900" y="414"/>
                </a:lnTo>
                <a:lnTo>
                  <a:pt x="900" y="446"/>
                </a:lnTo>
                <a:lnTo>
                  <a:pt x="912" y="446"/>
                </a:lnTo>
                <a:lnTo>
                  <a:pt x="912" y="458"/>
                </a:lnTo>
                <a:lnTo>
                  <a:pt x="914" y="458"/>
                </a:lnTo>
                <a:lnTo>
                  <a:pt x="914" y="468"/>
                </a:lnTo>
                <a:lnTo>
                  <a:pt x="922" y="468"/>
                </a:lnTo>
                <a:lnTo>
                  <a:pt x="922" y="490"/>
                </a:lnTo>
                <a:lnTo>
                  <a:pt x="926" y="490"/>
                </a:lnTo>
                <a:lnTo>
                  <a:pt x="926" y="500"/>
                </a:lnTo>
                <a:lnTo>
                  <a:pt x="930" y="500"/>
                </a:lnTo>
                <a:lnTo>
                  <a:pt x="930" y="512"/>
                </a:lnTo>
                <a:lnTo>
                  <a:pt x="972" y="512"/>
                </a:lnTo>
                <a:lnTo>
                  <a:pt x="972" y="522"/>
                </a:lnTo>
                <a:lnTo>
                  <a:pt x="1056" y="522"/>
                </a:lnTo>
                <a:lnTo>
                  <a:pt x="1056" y="534"/>
                </a:lnTo>
                <a:lnTo>
                  <a:pt x="1138" y="534"/>
                </a:lnTo>
                <a:lnTo>
                  <a:pt x="1138" y="546"/>
                </a:lnTo>
                <a:lnTo>
                  <a:pt x="1182" y="546"/>
                </a:lnTo>
                <a:lnTo>
                  <a:pt x="1182" y="568"/>
                </a:lnTo>
                <a:lnTo>
                  <a:pt x="1192" y="568"/>
                </a:lnTo>
                <a:lnTo>
                  <a:pt x="1192" y="592"/>
                </a:lnTo>
                <a:lnTo>
                  <a:pt x="1204" y="592"/>
                </a:lnTo>
                <a:lnTo>
                  <a:pt x="1204" y="614"/>
                </a:lnTo>
                <a:lnTo>
                  <a:pt x="1206" y="614"/>
                </a:lnTo>
                <a:lnTo>
                  <a:pt x="1206" y="628"/>
                </a:lnTo>
                <a:lnTo>
                  <a:pt x="1210" y="628"/>
                </a:lnTo>
                <a:lnTo>
                  <a:pt x="1210" y="640"/>
                </a:lnTo>
                <a:lnTo>
                  <a:pt x="1214" y="640"/>
                </a:lnTo>
                <a:lnTo>
                  <a:pt x="1214" y="666"/>
                </a:lnTo>
                <a:lnTo>
                  <a:pt x="1218" y="666"/>
                </a:lnTo>
                <a:lnTo>
                  <a:pt x="1218" y="696"/>
                </a:lnTo>
                <a:lnTo>
                  <a:pt x="1250" y="696"/>
                </a:lnTo>
                <a:lnTo>
                  <a:pt x="1250" y="708"/>
                </a:lnTo>
                <a:lnTo>
                  <a:pt x="1258" y="708"/>
                </a:lnTo>
                <a:lnTo>
                  <a:pt x="1258" y="722"/>
                </a:lnTo>
                <a:lnTo>
                  <a:pt x="1264" y="722"/>
                </a:lnTo>
                <a:lnTo>
                  <a:pt x="1264" y="740"/>
                </a:lnTo>
                <a:lnTo>
                  <a:pt x="1488" y="740"/>
                </a:lnTo>
                <a:lnTo>
                  <a:pt x="1488" y="758"/>
                </a:lnTo>
                <a:lnTo>
                  <a:pt x="1496" y="758"/>
                </a:lnTo>
                <a:lnTo>
                  <a:pt x="1496" y="790"/>
                </a:lnTo>
                <a:lnTo>
                  <a:pt x="1498" y="790"/>
                </a:lnTo>
                <a:lnTo>
                  <a:pt x="1498" y="804"/>
                </a:lnTo>
                <a:lnTo>
                  <a:pt x="1506" y="804"/>
                </a:lnTo>
                <a:lnTo>
                  <a:pt x="1506" y="824"/>
                </a:lnTo>
                <a:lnTo>
                  <a:pt x="1514" y="824"/>
                </a:lnTo>
                <a:lnTo>
                  <a:pt x="1514" y="842"/>
                </a:lnTo>
                <a:lnTo>
                  <a:pt x="1516" y="842"/>
                </a:lnTo>
                <a:lnTo>
                  <a:pt x="1516" y="860"/>
                </a:lnTo>
                <a:lnTo>
                  <a:pt x="1606" y="860"/>
                </a:lnTo>
                <a:lnTo>
                  <a:pt x="1606" y="884"/>
                </a:lnTo>
                <a:lnTo>
                  <a:pt x="1618" y="884"/>
                </a:lnTo>
                <a:lnTo>
                  <a:pt x="1618" y="902"/>
                </a:lnTo>
                <a:lnTo>
                  <a:pt x="1636" y="902"/>
                </a:lnTo>
                <a:lnTo>
                  <a:pt x="1636" y="920"/>
                </a:lnTo>
                <a:lnTo>
                  <a:pt x="1668" y="920"/>
                </a:lnTo>
                <a:lnTo>
                  <a:pt x="1668" y="938"/>
                </a:lnTo>
                <a:lnTo>
                  <a:pt x="1812" y="938"/>
                </a:lnTo>
                <a:lnTo>
                  <a:pt x="1812" y="978"/>
                </a:lnTo>
                <a:lnTo>
                  <a:pt x="1834" y="978"/>
                </a:lnTo>
                <a:lnTo>
                  <a:pt x="1834" y="1024"/>
                </a:lnTo>
                <a:lnTo>
                  <a:pt x="2116" y="1024"/>
                </a:lnTo>
                <a:lnTo>
                  <a:pt x="2116" y="1070"/>
                </a:lnTo>
                <a:lnTo>
                  <a:pt x="2126" y="1070"/>
                </a:lnTo>
                <a:lnTo>
                  <a:pt x="2126" y="1170"/>
                </a:lnTo>
                <a:lnTo>
                  <a:pt x="2154" y="1170"/>
                </a:lnTo>
                <a:lnTo>
                  <a:pt x="2154" y="1216"/>
                </a:lnTo>
                <a:lnTo>
                  <a:pt x="2408" y="1216"/>
                </a:lnTo>
                <a:lnTo>
                  <a:pt x="2408" y="1302"/>
                </a:lnTo>
                <a:lnTo>
                  <a:pt x="2426" y="1302"/>
                </a:lnTo>
                <a:lnTo>
                  <a:pt x="2426" y="1388"/>
                </a:lnTo>
              </a:path>
            </a:pathLst>
          </a:custGeom>
          <a:noFill/>
          <a:ln w="28575">
            <a:solidFill>
              <a:schemeClr val="accent2"/>
            </a:solidFill>
            <a:prstDash val="sys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43" name="Freeform 234"/>
          <p:cNvSpPr>
            <a:spLocks/>
          </p:cNvSpPr>
          <p:nvPr/>
        </p:nvSpPr>
        <p:spPr bwMode="auto">
          <a:xfrm>
            <a:off x="1148572" y="1760238"/>
            <a:ext cx="2387299" cy="1944903"/>
          </a:xfrm>
          <a:custGeom>
            <a:avLst/>
            <a:gdLst>
              <a:gd name="T0" fmla="*/ 294 w 2426"/>
              <a:gd name="T1" fmla="*/ 172 h 2254"/>
              <a:gd name="T2" fmla="*/ 310 w 2426"/>
              <a:gd name="T3" fmla="*/ 234 h 2254"/>
              <a:gd name="T4" fmla="*/ 324 w 2426"/>
              <a:gd name="T5" fmla="*/ 276 h 2254"/>
              <a:gd name="T6" fmla="*/ 342 w 2426"/>
              <a:gd name="T7" fmla="*/ 296 h 2254"/>
              <a:gd name="T8" fmla="*/ 432 w 2426"/>
              <a:gd name="T9" fmla="*/ 338 h 2254"/>
              <a:gd name="T10" fmla="*/ 548 w 2426"/>
              <a:gd name="T11" fmla="*/ 360 h 2254"/>
              <a:gd name="T12" fmla="*/ 554 w 2426"/>
              <a:gd name="T13" fmla="*/ 402 h 2254"/>
              <a:gd name="T14" fmla="*/ 586 w 2426"/>
              <a:gd name="T15" fmla="*/ 424 h 2254"/>
              <a:gd name="T16" fmla="*/ 590 w 2426"/>
              <a:gd name="T17" fmla="*/ 488 h 2254"/>
              <a:gd name="T18" fmla="*/ 604 w 2426"/>
              <a:gd name="T19" fmla="*/ 508 h 2254"/>
              <a:gd name="T20" fmla="*/ 608 w 2426"/>
              <a:gd name="T21" fmla="*/ 574 h 2254"/>
              <a:gd name="T22" fmla="*/ 620 w 2426"/>
              <a:gd name="T23" fmla="*/ 658 h 2254"/>
              <a:gd name="T24" fmla="*/ 630 w 2426"/>
              <a:gd name="T25" fmla="*/ 702 h 2254"/>
              <a:gd name="T26" fmla="*/ 640 w 2426"/>
              <a:gd name="T27" fmla="*/ 722 h 2254"/>
              <a:gd name="T28" fmla="*/ 760 w 2426"/>
              <a:gd name="T29" fmla="*/ 764 h 2254"/>
              <a:gd name="T30" fmla="*/ 832 w 2426"/>
              <a:gd name="T31" fmla="*/ 786 h 2254"/>
              <a:gd name="T32" fmla="*/ 836 w 2426"/>
              <a:gd name="T33" fmla="*/ 828 h 2254"/>
              <a:gd name="T34" fmla="*/ 882 w 2426"/>
              <a:gd name="T35" fmla="*/ 848 h 2254"/>
              <a:gd name="T36" fmla="*/ 894 w 2426"/>
              <a:gd name="T37" fmla="*/ 892 h 2254"/>
              <a:gd name="T38" fmla="*/ 900 w 2426"/>
              <a:gd name="T39" fmla="*/ 912 h 2254"/>
              <a:gd name="T40" fmla="*/ 912 w 2426"/>
              <a:gd name="T41" fmla="*/ 994 h 2254"/>
              <a:gd name="T42" fmla="*/ 922 w 2426"/>
              <a:gd name="T43" fmla="*/ 1014 h 2254"/>
              <a:gd name="T44" fmla="*/ 926 w 2426"/>
              <a:gd name="T45" fmla="*/ 1074 h 2254"/>
              <a:gd name="T46" fmla="*/ 972 w 2426"/>
              <a:gd name="T47" fmla="*/ 1096 h 2254"/>
              <a:gd name="T48" fmla="*/ 1056 w 2426"/>
              <a:gd name="T49" fmla="*/ 1136 h 2254"/>
              <a:gd name="T50" fmla="*/ 1182 w 2426"/>
              <a:gd name="T51" fmla="*/ 1154 h 2254"/>
              <a:gd name="T52" fmla="*/ 1192 w 2426"/>
              <a:gd name="T53" fmla="*/ 1236 h 2254"/>
              <a:gd name="T54" fmla="*/ 1206 w 2426"/>
              <a:gd name="T55" fmla="*/ 1278 h 2254"/>
              <a:gd name="T56" fmla="*/ 1210 w 2426"/>
              <a:gd name="T57" fmla="*/ 1320 h 2254"/>
              <a:gd name="T58" fmla="*/ 1218 w 2426"/>
              <a:gd name="T59" fmla="*/ 1362 h 2254"/>
              <a:gd name="T60" fmla="*/ 1250 w 2426"/>
              <a:gd name="T61" fmla="*/ 1430 h 2254"/>
              <a:gd name="T62" fmla="*/ 1264 w 2426"/>
              <a:gd name="T63" fmla="*/ 1452 h 2254"/>
              <a:gd name="T64" fmla="*/ 1488 w 2426"/>
              <a:gd name="T65" fmla="*/ 1508 h 2254"/>
              <a:gd name="T66" fmla="*/ 1498 w 2426"/>
              <a:gd name="T67" fmla="*/ 1556 h 2254"/>
              <a:gd name="T68" fmla="*/ 1506 w 2426"/>
              <a:gd name="T69" fmla="*/ 1606 h 2254"/>
              <a:gd name="T70" fmla="*/ 1516 w 2426"/>
              <a:gd name="T71" fmla="*/ 1630 h 2254"/>
              <a:gd name="T72" fmla="*/ 1606 w 2426"/>
              <a:gd name="T73" fmla="*/ 1678 h 2254"/>
              <a:gd name="T74" fmla="*/ 1636 w 2426"/>
              <a:gd name="T75" fmla="*/ 1706 h 2254"/>
              <a:gd name="T76" fmla="*/ 1668 w 2426"/>
              <a:gd name="T77" fmla="*/ 1758 h 2254"/>
              <a:gd name="T78" fmla="*/ 1834 w 2426"/>
              <a:gd name="T79" fmla="*/ 1812 h 2254"/>
              <a:gd name="T80" fmla="*/ 2116 w 2426"/>
              <a:gd name="T81" fmla="*/ 1924 h 2254"/>
              <a:gd name="T82" fmla="*/ 2154 w 2426"/>
              <a:gd name="T83" fmla="*/ 2028 h 2254"/>
              <a:gd name="T84" fmla="*/ 2408 w 2426"/>
              <a:gd name="T85" fmla="*/ 2176 h 2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26" h="2254">
                <a:moveTo>
                  <a:pt x="0" y="0"/>
                </a:moveTo>
                <a:lnTo>
                  <a:pt x="294" y="0"/>
                </a:lnTo>
                <a:lnTo>
                  <a:pt x="294" y="172"/>
                </a:lnTo>
                <a:lnTo>
                  <a:pt x="306" y="172"/>
                </a:lnTo>
                <a:lnTo>
                  <a:pt x="306" y="234"/>
                </a:lnTo>
                <a:lnTo>
                  <a:pt x="310" y="234"/>
                </a:lnTo>
                <a:lnTo>
                  <a:pt x="310" y="256"/>
                </a:lnTo>
                <a:lnTo>
                  <a:pt x="324" y="256"/>
                </a:lnTo>
                <a:lnTo>
                  <a:pt x="324" y="276"/>
                </a:lnTo>
                <a:lnTo>
                  <a:pt x="330" y="276"/>
                </a:lnTo>
                <a:lnTo>
                  <a:pt x="330" y="296"/>
                </a:lnTo>
                <a:lnTo>
                  <a:pt x="342" y="296"/>
                </a:lnTo>
                <a:lnTo>
                  <a:pt x="342" y="316"/>
                </a:lnTo>
                <a:lnTo>
                  <a:pt x="432" y="316"/>
                </a:lnTo>
                <a:lnTo>
                  <a:pt x="432" y="338"/>
                </a:lnTo>
                <a:lnTo>
                  <a:pt x="530" y="338"/>
                </a:lnTo>
                <a:lnTo>
                  <a:pt x="530" y="360"/>
                </a:lnTo>
                <a:lnTo>
                  <a:pt x="548" y="360"/>
                </a:lnTo>
                <a:lnTo>
                  <a:pt x="548" y="382"/>
                </a:lnTo>
                <a:lnTo>
                  <a:pt x="554" y="382"/>
                </a:lnTo>
                <a:lnTo>
                  <a:pt x="554" y="402"/>
                </a:lnTo>
                <a:lnTo>
                  <a:pt x="584" y="402"/>
                </a:lnTo>
                <a:lnTo>
                  <a:pt x="584" y="424"/>
                </a:lnTo>
                <a:lnTo>
                  <a:pt x="586" y="424"/>
                </a:lnTo>
                <a:lnTo>
                  <a:pt x="586" y="466"/>
                </a:lnTo>
                <a:lnTo>
                  <a:pt x="590" y="466"/>
                </a:lnTo>
                <a:lnTo>
                  <a:pt x="590" y="488"/>
                </a:lnTo>
                <a:lnTo>
                  <a:pt x="602" y="488"/>
                </a:lnTo>
                <a:lnTo>
                  <a:pt x="602" y="508"/>
                </a:lnTo>
                <a:lnTo>
                  <a:pt x="604" y="508"/>
                </a:lnTo>
                <a:lnTo>
                  <a:pt x="604" y="530"/>
                </a:lnTo>
                <a:lnTo>
                  <a:pt x="608" y="530"/>
                </a:lnTo>
                <a:lnTo>
                  <a:pt x="608" y="574"/>
                </a:lnTo>
                <a:lnTo>
                  <a:pt x="612" y="574"/>
                </a:lnTo>
                <a:lnTo>
                  <a:pt x="612" y="658"/>
                </a:lnTo>
                <a:lnTo>
                  <a:pt x="620" y="658"/>
                </a:lnTo>
                <a:lnTo>
                  <a:pt x="620" y="680"/>
                </a:lnTo>
                <a:lnTo>
                  <a:pt x="630" y="680"/>
                </a:lnTo>
                <a:lnTo>
                  <a:pt x="630" y="702"/>
                </a:lnTo>
                <a:lnTo>
                  <a:pt x="634" y="702"/>
                </a:lnTo>
                <a:lnTo>
                  <a:pt x="634" y="722"/>
                </a:lnTo>
                <a:lnTo>
                  <a:pt x="640" y="722"/>
                </a:lnTo>
                <a:lnTo>
                  <a:pt x="640" y="744"/>
                </a:lnTo>
                <a:lnTo>
                  <a:pt x="760" y="744"/>
                </a:lnTo>
                <a:lnTo>
                  <a:pt x="760" y="764"/>
                </a:lnTo>
                <a:lnTo>
                  <a:pt x="806" y="764"/>
                </a:lnTo>
                <a:lnTo>
                  <a:pt x="806" y="786"/>
                </a:lnTo>
                <a:lnTo>
                  <a:pt x="832" y="786"/>
                </a:lnTo>
                <a:lnTo>
                  <a:pt x="832" y="806"/>
                </a:lnTo>
                <a:lnTo>
                  <a:pt x="836" y="806"/>
                </a:lnTo>
                <a:lnTo>
                  <a:pt x="836" y="828"/>
                </a:lnTo>
                <a:lnTo>
                  <a:pt x="878" y="828"/>
                </a:lnTo>
                <a:lnTo>
                  <a:pt x="878" y="848"/>
                </a:lnTo>
                <a:lnTo>
                  <a:pt x="882" y="848"/>
                </a:lnTo>
                <a:lnTo>
                  <a:pt x="882" y="870"/>
                </a:lnTo>
                <a:lnTo>
                  <a:pt x="894" y="870"/>
                </a:lnTo>
                <a:lnTo>
                  <a:pt x="894" y="892"/>
                </a:lnTo>
                <a:lnTo>
                  <a:pt x="896" y="892"/>
                </a:lnTo>
                <a:lnTo>
                  <a:pt x="896" y="912"/>
                </a:lnTo>
                <a:lnTo>
                  <a:pt x="900" y="912"/>
                </a:lnTo>
                <a:lnTo>
                  <a:pt x="900" y="972"/>
                </a:lnTo>
                <a:lnTo>
                  <a:pt x="912" y="972"/>
                </a:lnTo>
                <a:lnTo>
                  <a:pt x="912" y="994"/>
                </a:lnTo>
                <a:lnTo>
                  <a:pt x="914" y="994"/>
                </a:lnTo>
                <a:lnTo>
                  <a:pt x="914" y="1014"/>
                </a:lnTo>
                <a:lnTo>
                  <a:pt x="922" y="1014"/>
                </a:lnTo>
                <a:lnTo>
                  <a:pt x="922" y="1054"/>
                </a:lnTo>
                <a:lnTo>
                  <a:pt x="926" y="1054"/>
                </a:lnTo>
                <a:lnTo>
                  <a:pt x="926" y="1074"/>
                </a:lnTo>
                <a:lnTo>
                  <a:pt x="930" y="1074"/>
                </a:lnTo>
                <a:lnTo>
                  <a:pt x="930" y="1096"/>
                </a:lnTo>
                <a:lnTo>
                  <a:pt x="972" y="1096"/>
                </a:lnTo>
                <a:lnTo>
                  <a:pt x="972" y="1116"/>
                </a:lnTo>
                <a:lnTo>
                  <a:pt x="1056" y="1116"/>
                </a:lnTo>
                <a:lnTo>
                  <a:pt x="1056" y="1136"/>
                </a:lnTo>
                <a:lnTo>
                  <a:pt x="1138" y="1136"/>
                </a:lnTo>
                <a:lnTo>
                  <a:pt x="1138" y="1154"/>
                </a:lnTo>
                <a:lnTo>
                  <a:pt x="1182" y="1154"/>
                </a:lnTo>
                <a:lnTo>
                  <a:pt x="1182" y="1196"/>
                </a:lnTo>
                <a:lnTo>
                  <a:pt x="1192" y="1196"/>
                </a:lnTo>
                <a:lnTo>
                  <a:pt x="1192" y="1236"/>
                </a:lnTo>
                <a:lnTo>
                  <a:pt x="1204" y="1236"/>
                </a:lnTo>
                <a:lnTo>
                  <a:pt x="1204" y="1278"/>
                </a:lnTo>
                <a:lnTo>
                  <a:pt x="1206" y="1278"/>
                </a:lnTo>
                <a:lnTo>
                  <a:pt x="1206" y="1298"/>
                </a:lnTo>
                <a:lnTo>
                  <a:pt x="1210" y="1298"/>
                </a:lnTo>
                <a:lnTo>
                  <a:pt x="1210" y="1320"/>
                </a:lnTo>
                <a:lnTo>
                  <a:pt x="1214" y="1320"/>
                </a:lnTo>
                <a:lnTo>
                  <a:pt x="1214" y="1362"/>
                </a:lnTo>
                <a:lnTo>
                  <a:pt x="1218" y="1362"/>
                </a:lnTo>
                <a:lnTo>
                  <a:pt x="1218" y="1408"/>
                </a:lnTo>
                <a:lnTo>
                  <a:pt x="1250" y="1408"/>
                </a:lnTo>
                <a:lnTo>
                  <a:pt x="1250" y="1430"/>
                </a:lnTo>
                <a:lnTo>
                  <a:pt x="1258" y="1430"/>
                </a:lnTo>
                <a:lnTo>
                  <a:pt x="1258" y="1452"/>
                </a:lnTo>
                <a:lnTo>
                  <a:pt x="1264" y="1452"/>
                </a:lnTo>
                <a:lnTo>
                  <a:pt x="1264" y="1480"/>
                </a:lnTo>
                <a:lnTo>
                  <a:pt x="1488" y="1480"/>
                </a:lnTo>
                <a:lnTo>
                  <a:pt x="1488" y="1508"/>
                </a:lnTo>
                <a:lnTo>
                  <a:pt x="1496" y="1508"/>
                </a:lnTo>
                <a:lnTo>
                  <a:pt x="1496" y="1556"/>
                </a:lnTo>
                <a:lnTo>
                  <a:pt x="1498" y="1556"/>
                </a:lnTo>
                <a:lnTo>
                  <a:pt x="1498" y="1580"/>
                </a:lnTo>
                <a:lnTo>
                  <a:pt x="1506" y="1580"/>
                </a:lnTo>
                <a:lnTo>
                  <a:pt x="1506" y="1606"/>
                </a:lnTo>
                <a:lnTo>
                  <a:pt x="1514" y="1606"/>
                </a:lnTo>
                <a:lnTo>
                  <a:pt x="1514" y="1630"/>
                </a:lnTo>
                <a:lnTo>
                  <a:pt x="1516" y="1630"/>
                </a:lnTo>
                <a:lnTo>
                  <a:pt x="1516" y="1656"/>
                </a:lnTo>
                <a:lnTo>
                  <a:pt x="1606" y="1656"/>
                </a:lnTo>
                <a:lnTo>
                  <a:pt x="1606" y="1678"/>
                </a:lnTo>
                <a:lnTo>
                  <a:pt x="1618" y="1678"/>
                </a:lnTo>
                <a:lnTo>
                  <a:pt x="1618" y="1706"/>
                </a:lnTo>
                <a:lnTo>
                  <a:pt x="1636" y="1706"/>
                </a:lnTo>
                <a:lnTo>
                  <a:pt x="1636" y="1732"/>
                </a:lnTo>
                <a:lnTo>
                  <a:pt x="1668" y="1732"/>
                </a:lnTo>
                <a:lnTo>
                  <a:pt x="1668" y="1758"/>
                </a:lnTo>
                <a:lnTo>
                  <a:pt x="1812" y="1758"/>
                </a:lnTo>
                <a:lnTo>
                  <a:pt x="1812" y="1812"/>
                </a:lnTo>
                <a:lnTo>
                  <a:pt x="1834" y="1812"/>
                </a:lnTo>
                <a:lnTo>
                  <a:pt x="1834" y="1862"/>
                </a:lnTo>
                <a:lnTo>
                  <a:pt x="2116" y="1862"/>
                </a:lnTo>
                <a:lnTo>
                  <a:pt x="2116" y="1924"/>
                </a:lnTo>
                <a:lnTo>
                  <a:pt x="2126" y="1924"/>
                </a:lnTo>
                <a:lnTo>
                  <a:pt x="2126" y="2028"/>
                </a:lnTo>
                <a:lnTo>
                  <a:pt x="2154" y="2028"/>
                </a:lnTo>
                <a:lnTo>
                  <a:pt x="2154" y="2084"/>
                </a:lnTo>
                <a:lnTo>
                  <a:pt x="2408" y="2084"/>
                </a:lnTo>
                <a:lnTo>
                  <a:pt x="2408" y="2176"/>
                </a:lnTo>
                <a:lnTo>
                  <a:pt x="2426" y="2176"/>
                </a:lnTo>
                <a:lnTo>
                  <a:pt x="2426" y="2254"/>
                </a:lnTo>
              </a:path>
            </a:pathLst>
          </a:custGeom>
          <a:noFill/>
          <a:ln w="15875">
            <a:solidFill>
              <a:schemeClr val="accent3">
                <a:lumMod val="40000"/>
                <a:lumOff val="60000"/>
              </a:schemeClr>
            </a:solidFill>
            <a:prstDash val="sys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grpSp>
        <p:nvGrpSpPr>
          <p:cNvPr id="244" name="Group 243"/>
          <p:cNvGrpSpPr/>
          <p:nvPr/>
        </p:nvGrpSpPr>
        <p:grpSpPr>
          <a:xfrm>
            <a:off x="1148572" y="4149216"/>
            <a:ext cx="3022994" cy="62127"/>
            <a:chOff x="4013200" y="5635625"/>
            <a:chExt cx="4876800" cy="92075"/>
          </a:xfrm>
        </p:grpSpPr>
        <p:sp>
          <p:nvSpPr>
            <p:cNvPr id="258" name="Line 306"/>
            <p:cNvSpPr>
              <a:spLocks noChangeShapeType="1"/>
            </p:cNvSpPr>
            <p:nvPr/>
          </p:nvSpPr>
          <p:spPr bwMode="auto">
            <a:xfrm>
              <a:off x="4013200" y="5635625"/>
              <a:ext cx="0" cy="9207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59" name="Line 307"/>
            <p:cNvSpPr>
              <a:spLocks noChangeShapeType="1"/>
            </p:cNvSpPr>
            <p:nvPr/>
          </p:nvSpPr>
          <p:spPr bwMode="auto">
            <a:xfrm>
              <a:off x="4359275" y="5635625"/>
              <a:ext cx="0" cy="9207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60" name="Line 308"/>
            <p:cNvSpPr>
              <a:spLocks noChangeShapeType="1"/>
            </p:cNvSpPr>
            <p:nvPr/>
          </p:nvSpPr>
          <p:spPr bwMode="auto">
            <a:xfrm>
              <a:off x="4708525" y="5635625"/>
              <a:ext cx="0" cy="9207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61" name="Line 309"/>
            <p:cNvSpPr>
              <a:spLocks noChangeShapeType="1"/>
            </p:cNvSpPr>
            <p:nvPr/>
          </p:nvSpPr>
          <p:spPr bwMode="auto">
            <a:xfrm>
              <a:off x="5057775" y="5635625"/>
              <a:ext cx="0" cy="9207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62" name="Line 310"/>
            <p:cNvSpPr>
              <a:spLocks noChangeShapeType="1"/>
            </p:cNvSpPr>
            <p:nvPr/>
          </p:nvSpPr>
          <p:spPr bwMode="auto">
            <a:xfrm>
              <a:off x="5403850" y="5635625"/>
              <a:ext cx="0" cy="9207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63" name="Line 311"/>
            <p:cNvSpPr>
              <a:spLocks noChangeShapeType="1"/>
            </p:cNvSpPr>
            <p:nvPr/>
          </p:nvSpPr>
          <p:spPr bwMode="auto">
            <a:xfrm>
              <a:off x="5753100" y="5635625"/>
              <a:ext cx="0" cy="9207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64" name="Line 312"/>
            <p:cNvSpPr>
              <a:spLocks noChangeShapeType="1"/>
            </p:cNvSpPr>
            <p:nvPr/>
          </p:nvSpPr>
          <p:spPr bwMode="auto">
            <a:xfrm>
              <a:off x="6102350" y="5635625"/>
              <a:ext cx="0" cy="9207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65" name="Line 313"/>
            <p:cNvSpPr>
              <a:spLocks noChangeShapeType="1"/>
            </p:cNvSpPr>
            <p:nvPr/>
          </p:nvSpPr>
          <p:spPr bwMode="auto">
            <a:xfrm>
              <a:off x="6451600" y="5635625"/>
              <a:ext cx="0" cy="9207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66" name="Line 314"/>
            <p:cNvSpPr>
              <a:spLocks noChangeShapeType="1"/>
            </p:cNvSpPr>
            <p:nvPr/>
          </p:nvSpPr>
          <p:spPr bwMode="auto">
            <a:xfrm>
              <a:off x="6797675" y="5635625"/>
              <a:ext cx="0" cy="9207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67" name="Line 315"/>
            <p:cNvSpPr>
              <a:spLocks noChangeShapeType="1"/>
            </p:cNvSpPr>
            <p:nvPr/>
          </p:nvSpPr>
          <p:spPr bwMode="auto">
            <a:xfrm>
              <a:off x="7146925" y="5635625"/>
              <a:ext cx="0" cy="9207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68" name="Line 316"/>
            <p:cNvSpPr>
              <a:spLocks noChangeShapeType="1"/>
            </p:cNvSpPr>
            <p:nvPr/>
          </p:nvSpPr>
          <p:spPr bwMode="auto">
            <a:xfrm>
              <a:off x="7496175" y="5635625"/>
              <a:ext cx="0" cy="9207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69" name="Line 317"/>
            <p:cNvSpPr>
              <a:spLocks noChangeShapeType="1"/>
            </p:cNvSpPr>
            <p:nvPr/>
          </p:nvSpPr>
          <p:spPr bwMode="auto">
            <a:xfrm>
              <a:off x="7842250" y="5635625"/>
              <a:ext cx="0" cy="9207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70" name="Line 318"/>
            <p:cNvSpPr>
              <a:spLocks noChangeShapeType="1"/>
            </p:cNvSpPr>
            <p:nvPr/>
          </p:nvSpPr>
          <p:spPr bwMode="auto">
            <a:xfrm>
              <a:off x="8191500" y="5635625"/>
              <a:ext cx="0" cy="9207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71" name="Line 319"/>
            <p:cNvSpPr>
              <a:spLocks noChangeShapeType="1"/>
            </p:cNvSpPr>
            <p:nvPr/>
          </p:nvSpPr>
          <p:spPr bwMode="auto">
            <a:xfrm>
              <a:off x="8540750" y="5635625"/>
              <a:ext cx="0" cy="9207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72" name="Line 320"/>
            <p:cNvSpPr>
              <a:spLocks noChangeShapeType="1"/>
            </p:cNvSpPr>
            <p:nvPr/>
          </p:nvSpPr>
          <p:spPr bwMode="auto">
            <a:xfrm>
              <a:off x="8890000" y="5635625"/>
              <a:ext cx="0" cy="9207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grpSp>
      <p:grpSp>
        <p:nvGrpSpPr>
          <p:cNvPr id="691" name="Group 690">
            <a:extLst>
              <a:ext uri="{FF2B5EF4-FFF2-40B4-BE49-F238E27FC236}">
                <a16:creationId xmlns:a16="http://schemas.microsoft.com/office/drawing/2014/main" id="{A6741009-2EFA-4012-B92E-6F2D20CE5D72}"/>
              </a:ext>
            </a:extLst>
          </p:cNvPr>
          <p:cNvGrpSpPr/>
          <p:nvPr/>
        </p:nvGrpSpPr>
        <p:grpSpPr>
          <a:xfrm>
            <a:off x="1054524" y="1760238"/>
            <a:ext cx="82662" cy="2374608"/>
            <a:chOff x="1966073" y="1771600"/>
            <a:chExt cx="67260" cy="2374608"/>
          </a:xfrm>
        </p:grpSpPr>
        <p:sp>
          <p:nvSpPr>
            <p:cNvPr id="245" name="Line 6"/>
            <p:cNvSpPr>
              <a:spLocks noChangeShapeType="1"/>
            </p:cNvSpPr>
            <p:nvPr/>
          </p:nvSpPr>
          <p:spPr bwMode="auto">
            <a:xfrm flipH="1">
              <a:off x="1966073" y="4146208"/>
              <a:ext cx="67260"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solidFill>
                  <a:schemeClr val="bg1"/>
                </a:solidFill>
                <a:latin typeface="Arial" panose="020B0604020202020204" pitchFamily="34" charset="0"/>
                <a:cs typeface="Arial" panose="020B0604020202020204" pitchFamily="34" charset="0"/>
              </a:endParaRPr>
            </a:p>
          </p:txBody>
        </p:sp>
        <p:sp>
          <p:nvSpPr>
            <p:cNvPr id="246" name="Line 7"/>
            <p:cNvSpPr>
              <a:spLocks noChangeShapeType="1"/>
            </p:cNvSpPr>
            <p:nvPr/>
          </p:nvSpPr>
          <p:spPr bwMode="auto">
            <a:xfrm flipH="1">
              <a:off x="1966073" y="3671288"/>
              <a:ext cx="67260"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solidFill>
                  <a:schemeClr val="bg1"/>
                </a:solidFill>
                <a:latin typeface="Arial" panose="020B0604020202020204" pitchFamily="34" charset="0"/>
                <a:cs typeface="Arial" panose="020B0604020202020204" pitchFamily="34" charset="0"/>
              </a:endParaRPr>
            </a:p>
          </p:txBody>
        </p:sp>
        <p:sp>
          <p:nvSpPr>
            <p:cNvPr id="247" name="Line 8"/>
            <p:cNvSpPr>
              <a:spLocks noChangeShapeType="1"/>
            </p:cNvSpPr>
            <p:nvPr/>
          </p:nvSpPr>
          <p:spPr bwMode="auto">
            <a:xfrm flipH="1">
              <a:off x="1966073" y="3196366"/>
              <a:ext cx="67260"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solidFill>
                  <a:schemeClr val="bg1"/>
                </a:solidFill>
                <a:latin typeface="Arial" panose="020B0604020202020204" pitchFamily="34" charset="0"/>
                <a:cs typeface="Arial" panose="020B0604020202020204" pitchFamily="34" charset="0"/>
              </a:endParaRPr>
            </a:p>
          </p:txBody>
        </p:sp>
        <p:sp>
          <p:nvSpPr>
            <p:cNvPr id="248" name="Line 9"/>
            <p:cNvSpPr>
              <a:spLocks noChangeShapeType="1"/>
            </p:cNvSpPr>
            <p:nvPr/>
          </p:nvSpPr>
          <p:spPr bwMode="auto">
            <a:xfrm flipH="1">
              <a:off x="1966073" y="2721444"/>
              <a:ext cx="67260"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solidFill>
                  <a:schemeClr val="bg1"/>
                </a:solidFill>
                <a:latin typeface="Arial" panose="020B0604020202020204" pitchFamily="34" charset="0"/>
                <a:cs typeface="Arial" panose="020B0604020202020204" pitchFamily="34" charset="0"/>
              </a:endParaRPr>
            </a:p>
          </p:txBody>
        </p:sp>
        <p:sp>
          <p:nvSpPr>
            <p:cNvPr id="249" name="Line 10"/>
            <p:cNvSpPr>
              <a:spLocks noChangeShapeType="1"/>
            </p:cNvSpPr>
            <p:nvPr/>
          </p:nvSpPr>
          <p:spPr bwMode="auto">
            <a:xfrm flipH="1">
              <a:off x="1966073" y="2246522"/>
              <a:ext cx="67260"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solidFill>
                  <a:schemeClr val="bg1"/>
                </a:solidFill>
                <a:latin typeface="Arial" panose="020B0604020202020204" pitchFamily="34" charset="0"/>
                <a:cs typeface="Arial" panose="020B0604020202020204" pitchFamily="34" charset="0"/>
              </a:endParaRPr>
            </a:p>
          </p:txBody>
        </p:sp>
        <p:sp>
          <p:nvSpPr>
            <p:cNvPr id="250" name="Line 11"/>
            <p:cNvSpPr>
              <a:spLocks noChangeShapeType="1"/>
            </p:cNvSpPr>
            <p:nvPr/>
          </p:nvSpPr>
          <p:spPr bwMode="auto">
            <a:xfrm flipH="1">
              <a:off x="1966073" y="1771600"/>
              <a:ext cx="67260"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solidFill>
                  <a:schemeClr val="bg1"/>
                </a:solidFill>
                <a:latin typeface="Arial" panose="020B0604020202020204" pitchFamily="34" charset="0"/>
                <a:cs typeface="Arial" panose="020B0604020202020204" pitchFamily="34" charset="0"/>
              </a:endParaRPr>
            </a:p>
          </p:txBody>
        </p:sp>
      </p:grpSp>
      <p:grpSp>
        <p:nvGrpSpPr>
          <p:cNvPr id="19" name="Group 18"/>
          <p:cNvGrpSpPr/>
          <p:nvPr/>
        </p:nvGrpSpPr>
        <p:grpSpPr>
          <a:xfrm>
            <a:off x="1026547" y="4219513"/>
            <a:ext cx="3265070" cy="403964"/>
            <a:chOff x="419310" y="5099398"/>
            <a:chExt cx="2656700" cy="403964"/>
          </a:xfrm>
        </p:grpSpPr>
        <p:sp>
          <p:nvSpPr>
            <p:cNvPr id="20" name="Rectangle 19"/>
            <p:cNvSpPr>
              <a:spLocks noChangeArrowheads="1"/>
            </p:cNvSpPr>
            <p:nvPr/>
          </p:nvSpPr>
          <p:spPr bwMode="auto">
            <a:xfrm>
              <a:off x="419310" y="5287918"/>
              <a:ext cx="26567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400" b="1" dirty="0">
                  <a:solidFill>
                    <a:schemeClr val="bg1"/>
                  </a:solidFill>
                  <a:latin typeface="Calibri" panose="020F0502020204030204" pitchFamily="34" charset="0"/>
                  <a:cs typeface="Calibri" panose="020F0502020204030204" pitchFamily="34" charset="0"/>
                </a:rPr>
                <a:t>Mos Since Randomization</a:t>
              </a:r>
            </a:p>
          </p:txBody>
        </p:sp>
        <p:grpSp>
          <p:nvGrpSpPr>
            <p:cNvPr id="21" name="Group 20"/>
            <p:cNvGrpSpPr/>
            <p:nvPr/>
          </p:nvGrpSpPr>
          <p:grpSpPr>
            <a:xfrm>
              <a:off x="482282" y="5099398"/>
              <a:ext cx="2581100" cy="184676"/>
              <a:chOff x="3941205" y="5822946"/>
              <a:chExt cx="5117442" cy="339765"/>
            </a:xfrm>
          </p:grpSpPr>
          <p:sp>
            <p:nvSpPr>
              <p:cNvPr id="22" name="Rectangle 321"/>
              <p:cNvSpPr>
                <a:spLocks noChangeArrowheads="1"/>
              </p:cNvSpPr>
              <p:nvPr/>
            </p:nvSpPr>
            <p:spPr bwMode="auto">
              <a:xfrm>
                <a:off x="3941205" y="5822964"/>
                <a:ext cx="155734" cy="339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200" dirty="0">
                    <a:solidFill>
                      <a:schemeClr val="bg1"/>
                    </a:solidFill>
                    <a:latin typeface="Calibri" panose="020F0502020204030204" pitchFamily="34" charset="0"/>
                    <a:cs typeface="Calibri" panose="020F0502020204030204" pitchFamily="34" charset="0"/>
                  </a:rPr>
                  <a:t>0</a:t>
                </a:r>
              </a:p>
            </p:txBody>
          </p:sp>
          <p:sp>
            <p:nvSpPr>
              <p:cNvPr id="23" name="Rectangle 322"/>
              <p:cNvSpPr>
                <a:spLocks noChangeArrowheads="1"/>
              </p:cNvSpPr>
              <p:nvPr/>
            </p:nvSpPr>
            <p:spPr bwMode="auto">
              <a:xfrm>
                <a:off x="4287508" y="5822946"/>
                <a:ext cx="155734" cy="339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200" dirty="0">
                    <a:solidFill>
                      <a:schemeClr val="bg1"/>
                    </a:solidFill>
                    <a:latin typeface="Calibri" panose="020F0502020204030204" pitchFamily="34" charset="0"/>
                    <a:cs typeface="Calibri" panose="020F0502020204030204" pitchFamily="34" charset="0"/>
                  </a:rPr>
                  <a:t>2</a:t>
                </a:r>
              </a:p>
            </p:txBody>
          </p:sp>
          <p:sp>
            <p:nvSpPr>
              <p:cNvPr id="24" name="Rectangle 323"/>
              <p:cNvSpPr>
                <a:spLocks noChangeArrowheads="1"/>
              </p:cNvSpPr>
              <p:nvPr/>
            </p:nvSpPr>
            <p:spPr bwMode="auto">
              <a:xfrm>
                <a:off x="4633805" y="5822950"/>
                <a:ext cx="155734" cy="339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200" dirty="0">
                    <a:solidFill>
                      <a:schemeClr val="bg1"/>
                    </a:solidFill>
                    <a:latin typeface="Calibri" panose="020F0502020204030204" pitchFamily="34" charset="0"/>
                    <a:cs typeface="Calibri" panose="020F0502020204030204" pitchFamily="34" charset="0"/>
                  </a:rPr>
                  <a:t>4</a:t>
                </a:r>
              </a:p>
            </p:txBody>
          </p:sp>
          <p:sp>
            <p:nvSpPr>
              <p:cNvPr id="25" name="Rectangle 324"/>
              <p:cNvSpPr>
                <a:spLocks noChangeArrowheads="1"/>
              </p:cNvSpPr>
              <p:nvPr/>
            </p:nvSpPr>
            <p:spPr bwMode="auto">
              <a:xfrm>
                <a:off x="4980108" y="5822950"/>
                <a:ext cx="155734" cy="339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200" dirty="0">
                    <a:solidFill>
                      <a:schemeClr val="bg1"/>
                    </a:solidFill>
                    <a:latin typeface="Calibri" panose="020F0502020204030204" pitchFamily="34" charset="0"/>
                    <a:cs typeface="Calibri" panose="020F0502020204030204" pitchFamily="34" charset="0"/>
                  </a:rPr>
                  <a:t>6</a:t>
                </a:r>
              </a:p>
            </p:txBody>
          </p:sp>
          <p:sp>
            <p:nvSpPr>
              <p:cNvPr id="26" name="Rectangle 325"/>
              <p:cNvSpPr>
                <a:spLocks noChangeArrowheads="1"/>
              </p:cNvSpPr>
              <p:nvPr/>
            </p:nvSpPr>
            <p:spPr bwMode="auto">
              <a:xfrm>
                <a:off x="5326407" y="5822950"/>
                <a:ext cx="155734" cy="339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200" dirty="0">
                    <a:solidFill>
                      <a:schemeClr val="bg1"/>
                    </a:solidFill>
                    <a:latin typeface="Calibri" panose="020F0502020204030204" pitchFamily="34" charset="0"/>
                    <a:cs typeface="Calibri" panose="020F0502020204030204" pitchFamily="34" charset="0"/>
                  </a:rPr>
                  <a:t>8</a:t>
                </a:r>
              </a:p>
            </p:txBody>
          </p:sp>
          <p:sp>
            <p:nvSpPr>
              <p:cNvPr id="27" name="Rectangle 326"/>
              <p:cNvSpPr>
                <a:spLocks noChangeArrowheads="1"/>
              </p:cNvSpPr>
              <p:nvPr/>
            </p:nvSpPr>
            <p:spPr bwMode="auto">
              <a:xfrm>
                <a:off x="5604828" y="5822950"/>
                <a:ext cx="311464" cy="339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200" dirty="0">
                    <a:solidFill>
                      <a:schemeClr val="bg1"/>
                    </a:solidFill>
                    <a:latin typeface="Calibri" panose="020F0502020204030204" pitchFamily="34" charset="0"/>
                    <a:cs typeface="Calibri" panose="020F0502020204030204" pitchFamily="34" charset="0"/>
                  </a:rPr>
                  <a:t>10</a:t>
                </a:r>
              </a:p>
            </p:txBody>
          </p:sp>
          <p:sp>
            <p:nvSpPr>
              <p:cNvPr id="28" name="Rectangle 327"/>
              <p:cNvSpPr>
                <a:spLocks noChangeArrowheads="1"/>
              </p:cNvSpPr>
              <p:nvPr/>
            </p:nvSpPr>
            <p:spPr bwMode="auto">
              <a:xfrm>
                <a:off x="5953978" y="5822950"/>
                <a:ext cx="311464" cy="339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200" dirty="0">
                    <a:solidFill>
                      <a:schemeClr val="bg1"/>
                    </a:solidFill>
                    <a:latin typeface="Calibri" panose="020F0502020204030204" pitchFamily="34" charset="0"/>
                    <a:cs typeface="Calibri" panose="020F0502020204030204" pitchFamily="34" charset="0"/>
                  </a:rPr>
                  <a:t>12</a:t>
                </a:r>
              </a:p>
            </p:txBody>
          </p:sp>
          <p:sp>
            <p:nvSpPr>
              <p:cNvPr id="29" name="Rectangle 328"/>
              <p:cNvSpPr>
                <a:spLocks noChangeArrowheads="1"/>
              </p:cNvSpPr>
              <p:nvPr/>
            </p:nvSpPr>
            <p:spPr bwMode="auto">
              <a:xfrm>
                <a:off x="6303128" y="5822950"/>
                <a:ext cx="311464" cy="339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200" dirty="0">
                    <a:solidFill>
                      <a:schemeClr val="bg1"/>
                    </a:solidFill>
                    <a:latin typeface="Calibri" panose="020F0502020204030204" pitchFamily="34" charset="0"/>
                    <a:cs typeface="Calibri" panose="020F0502020204030204" pitchFamily="34" charset="0"/>
                  </a:rPr>
                  <a:t>14</a:t>
                </a:r>
              </a:p>
            </p:txBody>
          </p:sp>
          <p:sp>
            <p:nvSpPr>
              <p:cNvPr id="30" name="Rectangle 329"/>
              <p:cNvSpPr>
                <a:spLocks noChangeArrowheads="1"/>
              </p:cNvSpPr>
              <p:nvPr/>
            </p:nvSpPr>
            <p:spPr bwMode="auto">
              <a:xfrm>
                <a:off x="6652278" y="5822950"/>
                <a:ext cx="311464" cy="339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200" dirty="0">
                    <a:solidFill>
                      <a:schemeClr val="bg1"/>
                    </a:solidFill>
                    <a:latin typeface="Calibri" panose="020F0502020204030204" pitchFamily="34" charset="0"/>
                    <a:cs typeface="Calibri" panose="020F0502020204030204" pitchFamily="34" charset="0"/>
                  </a:rPr>
                  <a:t>16</a:t>
                </a:r>
              </a:p>
            </p:txBody>
          </p:sp>
          <p:sp>
            <p:nvSpPr>
              <p:cNvPr id="31" name="Rectangle 330"/>
              <p:cNvSpPr>
                <a:spLocks noChangeArrowheads="1"/>
              </p:cNvSpPr>
              <p:nvPr/>
            </p:nvSpPr>
            <p:spPr bwMode="auto">
              <a:xfrm>
                <a:off x="7001428" y="5822950"/>
                <a:ext cx="311464" cy="339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200" dirty="0">
                    <a:solidFill>
                      <a:schemeClr val="bg1"/>
                    </a:solidFill>
                    <a:latin typeface="Calibri" panose="020F0502020204030204" pitchFamily="34" charset="0"/>
                    <a:cs typeface="Calibri" panose="020F0502020204030204" pitchFamily="34" charset="0"/>
                  </a:rPr>
                  <a:t>18</a:t>
                </a:r>
              </a:p>
            </p:txBody>
          </p:sp>
          <p:sp>
            <p:nvSpPr>
              <p:cNvPr id="32" name="Rectangle 331"/>
              <p:cNvSpPr>
                <a:spLocks noChangeArrowheads="1"/>
              </p:cNvSpPr>
              <p:nvPr/>
            </p:nvSpPr>
            <p:spPr bwMode="auto">
              <a:xfrm>
                <a:off x="7350578" y="5822950"/>
                <a:ext cx="311464" cy="339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200" dirty="0">
                    <a:solidFill>
                      <a:schemeClr val="bg1"/>
                    </a:solidFill>
                    <a:latin typeface="Calibri" panose="020F0502020204030204" pitchFamily="34" charset="0"/>
                    <a:cs typeface="Calibri" panose="020F0502020204030204" pitchFamily="34" charset="0"/>
                  </a:rPr>
                  <a:t>20</a:t>
                </a:r>
              </a:p>
            </p:txBody>
          </p:sp>
          <p:sp>
            <p:nvSpPr>
              <p:cNvPr id="33" name="Rectangle 332"/>
              <p:cNvSpPr>
                <a:spLocks noChangeArrowheads="1"/>
              </p:cNvSpPr>
              <p:nvPr/>
            </p:nvSpPr>
            <p:spPr bwMode="auto">
              <a:xfrm>
                <a:off x="7699728" y="5822950"/>
                <a:ext cx="311464" cy="339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200" dirty="0">
                    <a:solidFill>
                      <a:schemeClr val="bg1"/>
                    </a:solidFill>
                    <a:latin typeface="Calibri" panose="020F0502020204030204" pitchFamily="34" charset="0"/>
                    <a:cs typeface="Calibri" panose="020F0502020204030204" pitchFamily="34" charset="0"/>
                  </a:rPr>
                  <a:t>22</a:t>
                </a:r>
              </a:p>
            </p:txBody>
          </p:sp>
          <p:sp>
            <p:nvSpPr>
              <p:cNvPr id="34" name="Rectangle 333"/>
              <p:cNvSpPr>
                <a:spLocks noChangeArrowheads="1"/>
              </p:cNvSpPr>
              <p:nvPr/>
            </p:nvSpPr>
            <p:spPr bwMode="auto">
              <a:xfrm>
                <a:off x="8048879" y="5822950"/>
                <a:ext cx="311464" cy="339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200" dirty="0">
                    <a:solidFill>
                      <a:schemeClr val="bg1"/>
                    </a:solidFill>
                    <a:latin typeface="Calibri" panose="020F0502020204030204" pitchFamily="34" charset="0"/>
                    <a:cs typeface="Calibri" panose="020F0502020204030204" pitchFamily="34" charset="0"/>
                  </a:rPr>
                  <a:t>24</a:t>
                </a:r>
              </a:p>
            </p:txBody>
          </p:sp>
          <p:sp>
            <p:nvSpPr>
              <p:cNvPr id="35" name="Rectangle 334"/>
              <p:cNvSpPr>
                <a:spLocks noChangeArrowheads="1"/>
              </p:cNvSpPr>
              <p:nvPr/>
            </p:nvSpPr>
            <p:spPr bwMode="auto">
              <a:xfrm>
                <a:off x="8398029" y="5822950"/>
                <a:ext cx="311464" cy="339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200" dirty="0">
                    <a:solidFill>
                      <a:schemeClr val="bg1"/>
                    </a:solidFill>
                    <a:latin typeface="Calibri" panose="020F0502020204030204" pitchFamily="34" charset="0"/>
                    <a:cs typeface="Calibri" panose="020F0502020204030204" pitchFamily="34" charset="0"/>
                  </a:rPr>
                  <a:t>26</a:t>
                </a:r>
              </a:p>
            </p:txBody>
          </p:sp>
          <p:sp>
            <p:nvSpPr>
              <p:cNvPr id="36" name="Rectangle 335"/>
              <p:cNvSpPr>
                <a:spLocks noChangeArrowheads="1"/>
              </p:cNvSpPr>
              <p:nvPr/>
            </p:nvSpPr>
            <p:spPr bwMode="auto">
              <a:xfrm>
                <a:off x="8747183" y="5822950"/>
                <a:ext cx="311464" cy="339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200" dirty="0">
                    <a:solidFill>
                      <a:schemeClr val="bg1"/>
                    </a:solidFill>
                    <a:latin typeface="Calibri" panose="020F0502020204030204" pitchFamily="34" charset="0"/>
                    <a:cs typeface="Calibri" panose="020F0502020204030204" pitchFamily="34" charset="0"/>
                  </a:rPr>
                  <a:t>28</a:t>
                </a:r>
              </a:p>
            </p:txBody>
          </p:sp>
        </p:grpSp>
      </p:grpSp>
      <p:sp>
        <p:nvSpPr>
          <p:cNvPr id="37" name="Rectangle 41"/>
          <p:cNvSpPr>
            <a:spLocks noChangeArrowheads="1"/>
          </p:cNvSpPr>
          <p:nvPr/>
        </p:nvSpPr>
        <p:spPr bwMode="auto">
          <a:xfrm rot="16200000">
            <a:off x="-689662" y="2824431"/>
            <a:ext cx="256444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600" b="1" dirty="0">
                <a:solidFill>
                  <a:schemeClr val="bg1"/>
                </a:solidFill>
                <a:latin typeface="Calibri" panose="020F0502020204030204" pitchFamily="34" charset="0"/>
                <a:cs typeface="Calibri" panose="020F0502020204030204" pitchFamily="34" charset="0"/>
              </a:rPr>
              <a:t>PFS (%)</a:t>
            </a:r>
            <a:endParaRPr lang="en-US" altLang="en-US" sz="2000" b="1" dirty="0">
              <a:solidFill>
                <a:schemeClr val="bg1"/>
              </a:solidFill>
              <a:latin typeface="Calibri" panose="020F0502020204030204" pitchFamily="34" charset="0"/>
              <a:cs typeface="Calibri" panose="020F0502020204030204" pitchFamily="34" charset="0"/>
            </a:endParaRPr>
          </a:p>
        </p:txBody>
      </p:sp>
      <p:sp>
        <p:nvSpPr>
          <p:cNvPr id="39" name="TextBox 38"/>
          <p:cNvSpPr txBox="1"/>
          <p:nvPr/>
        </p:nvSpPr>
        <p:spPr>
          <a:xfrm>
            <a:off x="505339" y="1587707"/>
            <a:ext cx="611120" cy="338554"/>
          </a:xfrm>
          <a:prstGeom prst="rect">
            <a:avLst/>
          </a:prstGeom>
          <a:noFill/>
        </p:spPr>
        <p:txBody>
          <a:bodyPr wrap="none" rtlCol="0">
            <a:spAutoFit/>
          </a:bodyPr>
          <a:lstStyle/>
          <a:p>
            <a:pPr algn="r"/>
            <a:r>
              <a:rPr lang="en-US" sz="1600" dirty="0">
                <a:solidFill>
                  <a:schemeClr val="bg1"/>
                </a:solidFill>
                <a:latin typeface="Calibri" panose="020F0502020204030204" pitchFamily="34" charset="0"/>
                <a:cs typeface="Calibri" panose="020F0502020204030204" pitchFamily="34" charset="0"/>
              </a:rPr>
              <a:t>100</a:t>
            </a:r>
          </a:p>
        </p:txBody>
      </p:sp>
      <p:sp>
        <p:nvSpPr>
          <p:cNvPr id="41" name="TextBox 40"/>
          <p:cNvSpPr txBox="1"/>
          <p:nvPr/>
        </p:nvSpPr>
        <p:spPr>
          <a:xfrm>
            <a:off x="633394" y="2062714"/>
            <a:ext cx="483065" cy="338554"/>
          </a:xfrm>
          <a:prstGeom prst="rect">
            <a:avLst/>
          </a:prstGeom>
          <a:noFill/>
        </p:spPr>
        <p:txBody>
          <a:bodyPr wrap="none" rtlCol="0">
            <a:spAutoFit/>
          </a:bodyPr>
          <a:lstStyle/>
          <a:p>
            <a:pPr algn="r"/>
            <a:r>
              <a:rPr lang="en-US" sz="1600" dirty="0">
                <a:solidFill>
                  <a:schemeClr val="bg1"/>
                </a:solidFill>
                <a:latin typeface="Calibri" panose="020F0502020204030204" pitchFamily="34" charset="0"/>
                <a:cs typeface="Calibri" panose="020F0502020204030204" pitchFamily="34" charset="0"/>
              </a:rPr>
              <a:t>80</a:t>
            </a:r>
          </a:p>
        </p:txBody>
      </p:sp>
      <p:sp>
        <p:nvSpPr>
          <p:cNvPr id="43" name="TextBox 42"/>
          <p:cNvSpPr txBox="1"/>
          <p:nvPr/>
        </p:nvSpPr>
        <p:spPr>
          <a:xfrm>
            <a:off x="633394" y="2537721"/>
            <a:ext cx="483065" cy="338554"/>
          </a:xfrm>
          <a:prstGeom prst="rect">
            <a:avLst/>
          </a:prstGeom>
          <a:noFill/>
        </p:spPr>
        <p:txBody>
          <a:bodyPr wrap="none" rtlCol="0">
            <a:spAutoFit/>
          </a:bodyPr>
          <a:lstStyle/>
          <a:p>
            <a:pPr algn="r"/>
            <a:r>
              <a:rPr lang="en-US" sz="1600" dirty="0">
                <a:solidFill>
                  <a:schemeClr val="bg1"/>
                </a:solidFill>
                <a:latin typeface="Calibri" panose="020F0502020204030204" pitchFamily="34" charset="0"/>
                <a:cs typeface="Calibri" panose="020F0502020204030204" pitchFamily="34" charset="0"/>
              </a:rPr>
              <a:t>60</a:t>
            </a:r>
          </a:p>
        </p:txBody>
      </p:sp>
      <p:sp>
        <p:nvSpPr>
          <p:cNvPr id="45" name="TextBox 44"/>
          <p:cNvSpPr txBox="1"/>
          <p:nvPr/>
        </p:nvSpPr>
        <p:spPr>
          <a:xfrm>
            <a:off x="633394" y="3012728"/>
            <a:ext cx="483065" cy="338554"/>
          </a:xfrm>
          <a:prstGeom prst="rect">
            <a:avLst/>
          </a:prstGeom>
          <a:noFill/>
        </p:spPr>
        <p:txBody>
          <a:bodyPr wrap="none" rtlCol="0">
            <a:spAutoFit/>
          </a:bodyPr>
          <a:lstStyle/>
          <a:p>
            <a:pPr algn="r"/>
            <a:r>
              <a:rPr lang="en-US" sz="1600" dirty="0">
                <a:solidFill>
                  <a:schemeClr val="bg1"/>
                </a:solidFill>
                <a:latin typeface="Calibri" panose="020F0502020204030204" pitchFamily="34" charset="0"/>
                <a:cs typeface="Calibri" panose="020F0502020204030204" pitchFamily="34" charset="0"/>
              </a:rPr>
              <a:t>40</a:t>
            </a:r>
          </a:p>
        </p:txBody>
      </p:sp>
      <p:sp>
        <p:nvSpPr>
          <p:cNvPr id="47" name="TextBox 46"/>
          <p:cNvSpPr txBox="1"/>
          <p:nvPr/>
        </p:nvSpPr>
        <p:spPr>
          <a:xfrm>
            <a:off x="633394" y="3487735"/>
            <a:ext cx="483065" cy="338554"/>
          </a:xfrm>
          <a:prstGeom prst="rect">
            <a:avLst/>
          </a:prstGeom>
          <a:noFill/>
        </p:spPr>
        <p:txBody>
          <a:bodyPr wrap="none" rtlCol="0">
            <a:spAutoFit/>
          </a:bodyPr>
          <a:lstStyle/>
          <a:p>
            <a:pPr algn="r"/>
            <a:r>
              <a:rPr lang="en-US" sz="1600" dirty="0">
                <a:solidFill>
                  <a:schemeClr val="bg1"/>
                </a:solidFill>
                <a:latin typeface="Calibri" panose="020F0502020204030204" pitchFamily="34" charset="0"/>
                <a:cs typeface="Calibri" panose="020F0502020204030204" pitchFamily="34" charset="0"/>
              </a:rPr>
              <a:t>20</a:t>
            </a:r>
          </a:p>
        </p:txBody>
      </p:sp>
      <p:sp>
        <p:nvSpPr>
          <p:cNvPr id="49" name="TextBox 48"/>
          <p:cNvSpPr txBox="1"/>
          <p:nvPr/>
        </p:nvSpPr>
        <p:spPr>
          <a:xfrm>
            <a:off x="761450" y="3962741"/>
            <a:ext cx="355010" cy="338554"/>
          </a:xfrm>
          <a:prstGeom prst="rect">
            <a:avLst/>
          </a:prstGeom>
          <a:noFill/>
        </p:spPr>
        <p:txBody>
          <a:bodyPr wrap="none" rtlCol="0">
            <a:spAutoFit/>
          </a:bodyPr>
          <a:lstStyle/>
          <a:p>
            <a:pPr algn="r"/>
            <a:r>
              <a:rPr lang="en-US" sz="1600" dirty="0">
                <a:solidFill>
                  <a:schemeClr val="bg1"/>
                </a:solidFill>
                <a:latin typeface="Calibri" panose="020F0502020204030204" pitchFamily="34" charset="0"/>
                <a:cs typeface="Calibri" panose="020F0502020204030204" pitchFamily="34" charset="0"/>
              </a:rPr>
              <a:t>0</a:t>
            </a:r>
          </a:p>
        </p:txBody>
      </p:sp>
      <p:grpSp>
        <p:nvGrpSpPr>
          <p:cNvPr id="663" name="Group 662">
            <a:extLst>
              <a:ext uri="{FF2B5EF4-FFF2-40B4-BE49-F238E27FC236}">
                <a16:creationId xmlns:a16="http://schemas.microsoft.com/office/drawing/2014/main" id="{4888715F-951F-4459-B0DF-1FF610C5A0FF}"/>
              </a:ext>
            </a:extLst>
          </p:cNvPr>
          <p:cNvGrpSpPr/>
          <p:nvPr/>
        </p:nvGrpSpPr>
        <p:grpSpPr>
          <a:xfrm>
            <a:off x="1219021" y="3508363"/>
            <a:ext cx="1412551" cy="600344"/>
            <a:chOff x="2000422" y="3544001"/>
            <a:chExt cx="1149355" cy="600344"/>
          </a:xfrm>
        </p:grpSpPr>
        <p:sp>
          <p:nvSpPr>
            <p:cNvPr id="274" name="Line 340"/>
            <p:cNvSpPr>
              <a:spLocks noChangeShapeType="1"/>
            </p:cNvSpPr>
            <p:nvPr/>
          </p:nvSpPr>
          <p:spPr bwMode="auto">
            <a:xfrm>
              <a:off x="2000422" y="4036625"/>
              <a:ext cx="121793" cy="0"/>
            </a:xfrm>
            <a:prstGeom prst="line">
              <a:avLst/>
            </a:prstGeom>
            <a:noFill/>
            <a:ln w="19050">
              <a:solidFill>
                <a:schemeClr val="accent3">
                  <a:lumMod val="40000"/>
                  <a:lumOff val="60000"/>
                </a:schemeClr>
              </a:solidFill>
              <a:prstDash val="sysDash"/>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solidFill>
                  <a:schemeClr val="bg1"/>
                </a:solidFill>
                <a:latin typeface="Calibri" panose="020F0502020204030204" pitchFamily="34" charset="0"/>
                <a:cs typeface="Calibri" panose="020F0502020204030204" pitchFamily="34" charset="0"/>
              </a:endParaRPr>
            </a:p>
          </p:txBody>
        </p:sp>
        <p:sp>
          <p:nvSpPr>
            <p:cNvPr id="275" name="Rectangle 352"/>
            <p:cNvSpPr>
              <a:spLocks noChangeArrowheads="1"/>
            </p:cNvSpPr>
            <p:nvPr/>
          </p:nvSpPr>
          <p:spPr bwMode="auto">
            <a:xfrm>
              <a:off x="2180770" y="3959679"/>
              <a:ext cx="89627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200" dirty="0">
                  <a:solidFill>
                    <a:schemeClr val="bg1"/>
                  </a:solidFill>
                  <a:latin typeface="Calibri" panose="020F0502020204030204" pitchFamily="34" charset="0"/>
                  <a:cs typeface="Calibri" panose="020F0502020204030204" pitchFamily="34" charset="0"/>
                </a:rPr>
                <a:t>Placebo, adjusted</a:t>
              </a:r>
            </a:p>
          </p:txBody>
        </p:sp>
        <p:sp>
          <p:nvSpPr>
            <p:cNvPr id="276" name="Line 339"/>
            <p:cNvSpPr>
              <a:spLocks noChangeShapeType="1"/>
            </p:cNvSpPr>
            <p:nvPr/>
          </p:nvSpPr>
          <p:spPr bwMode="auto">
            <a:xfrm>
              <a:off x="2000422" y="3913945"/>
              <a:ext cx="121793" cy="0"/>
            </a:xfrm>
            <a:prstGeom prst="line">
              <a:avLst/>
            </a:prstGeom>
            <a:noFill/>
            <a:ln w="1905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solidFill>
                  <a:schemeClr val="bg1"/>
                </a:solidFill>
                <a:latin typeface="Calibri" panose="020F0502020204030204" pitchFamily="34" charset="0"/>
                <a:cs typeface="Calibri" panose="020F0502020204030204" pitchFamily="34" charset="0"/>
              </a:endParaRPr>
            </a:p>
          </p:txBody>
        </p:sp>
        <p:sp>
          <p:nvSpPr>
            <p:cNvPr id="277" name="Rectangle 352"/>
            <p:cNvSpPr>
              <a:spLocks noChangeArrowheads="1"/>
            </p:cNvSpPr>
            <p:nvPr/>
          </p:nvSpPr>
          <p:spPr bwMode="auto">
            <a:xfrm>
              <a:off x="2180771" y="3837004"/>
              <a:ext cx="40173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200" dirty="0">
                  <a:solidFill>
                    <a:schemeClr val="bg1"/>
                  </a:solidFill>
                  <a:latin typeface="Calibri" panose="020F0502020204030204" pitchFamily="34" charset="0"/>
                  <a:cs typeface="Calibri" panose="020F0502020204030204" pitchFamily="34" charset="0"/>
                </a:rPr>
                <a:t>Placebo</a:t>
              </a:r>
            </a:p>
          </p:txBody>
        </p:sp>
        <p:sp>
          <p:nvSpPr>
            <p:cNvPr id="278" name="Line 338"/>
            <p:cNvSpPr>
              <a:spLocks noChangeShapeType="1"/>
            </p:cNvSpPr>
            <p:nvPr/>
          </p:nvSpPr>
          <p:spPr bwMode="auto">
            <a:xfrm>
              <a:off x="2000422" y="3751017"/>
              <a:ext cx="121793" cy="0"/>
            </a:xfrm>
            <a:prstGeom prst="line">
              <a:avLst/>
            </a:prstGeom>
            <a:noFill/>
            <a:ln w="19050">
              <a:solidFill>
                <a:schemeClr val="accent2"/>
              </a:solidFill>
              <a:prstDash val="sysDash"/>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solidFill>
                  <a:schemeClr val="bg1"/>
                </a:solidFill>
                <a:latin typeface="Calibri" panose="020F0502020204030204" pitchFamily="34" charset="0"/>
                <a:cs typeface="Calibri" panose="020F0502020204030204" pitchFamily="34" charset="0"/>
              </a:endParaRPr>
            </a:p>
          </p:txBody>
        </p:sp>
        <p:sp>
          <p:nvSpPr>
            <p:cNvPr id="279" name="Rectangle 352"/>
            <p:cNvSpPr>
              <a:spLocks noChangeArrowheads="1"/>
            </p:cNvSpPr>
            <p:nvPr/>
          </p:nvSpPr>
          <p:spPr bwMode="auto">
            <a:xfrm>
              <a:off x="2180771" y="3674072"/>
              <a:ext cx="9690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200" dirty="0">
                  <a:solidFill>
                    <a:schemeClr val="bg1"/>
                  </a:solidFill>
                  <a:latin typeface="Calibri" panose="020F0502020204030204" pitchFamily="34" charset="0"/>
                  <a:cs typeface="Calibri" panose="020F0502020204030204" pitchFamily="34" charset="0"/>
                </a:rPr>
                <a:t>Niraparib, adjusted</a:t>
              </a:r>
            </a:p>
          </p:txBody>
        </p:sp>
        <p:sp>
          <p:nvSpPr>
            <p:cNvPr id="280" name="Line 337"/>
            <p:cNvSpPr>
              <a:spLocks noChangeShapeType="1"/>
            </p:cNvSpPr>
            <p:nvPr/>
          </p:nvSpPr>
          <p:spPr bwMode="auto">
            <a:xfrm>
              <a:off x="2000422" y="3620945"/>
              <a:ext cx="121793" cy="0"/>
            </a:xfrm>
            <a:prstGeom prst="line">
              <a:avLst/>
            </a:prstGeom>
            <a:noFill/>
            <a:ln w="1905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solidFill>
                  <a:schemeClr val="bg1"/>
                </a:solidFill>
                <a:latin typeface="Calibri" panose="020F0502020204030204" pitchFamily="34" charset="0"/>
                <a:cs typeface="Calibri" panose="020F0502020204030204" pitchFamily="34" charset="0"/>
              </a:endParaRPr>
            </a:p>
          </p:txBody>
        </p:sp>
        <p:sp>
          <p:nvSpPr>
            <p:cNvPr id="281" name="Rectangle 352"/>
            <p:cNvSpPr>
              <a:spLocks noChangeArrowheads="1"/>
            </p:cNvSpPr>
            <p:nvPr/>
          </p:nvSpPr>
          <p:spPr bwMode="auto">
            <a:xfrm>
              <a:off x="2180770" y="3544001"/>
              <a:ext cx="47221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200" dirty="0">
                  <a:solidFill>
                    <a:schemeClr val="bg1"/>
                  </a:solidFill>
                  <a:latin typeface="Calibri" panose="020F0502020204030204" pitchFamily="34" charset="0"/>
                  <a:cs typeface="Calibri" panose="020F0502020204030204" pitchFamily="34" charset="0"/>
                </a:rPr>
                <a:t>Niraparib</a:t>
              </a:r>
            </a:p>
          </p:txBody>
        </p:sp>
      </p:grpSp>
      <p:sp>
        <p:nvSpPr>
          <p:cNvPr id="50" name="Freeform: Shape 49">
            <a:extLst>
              <a:ext uri="{FF2B5EF4-FFF2-40B4-BE49-F238E27FC236}">
                <a16:creationId xmlns:a16="http://schemas.microsoft.com/office/drawing/2014/main" id="{0096736F-74B3-4F05-8B7E-DE1CCD618FA2}"/>
              </a:ext>
            </a:extLst>
          </p:cNvPr>
          <p:cNvSpPr/>
          <p:nvPr/>
        </p:nvSpPr>
        <p:spPr bwMode="auto">
          <a:xfrm>
            <a:off x="1148572" y="1665828"/>
            <a:ext cx="3137735" cy="2469017"/>
          </a:xfrm>
          <a:custGeom>
            <a:avLst/>
            <a:gdLst>
              <a:gd name="connsiteX0" fmla="*/ 0 w 2657919"/>
              <a:gd name="connsiteY0" fmla="*/ 0 h 2567900"/>
              <a:gd name="connsiteX1" fmla="*/ 0 w 2657919"/>
              <a:gd name="connsiteY1" fmla="*/ 2567900 h 2567900"/>
              <a:gd name="connsiteX2" fmla="*/ 2657919 w 2657919"/>
              <a:gd name="connsiteY2" fmla="*/ 2567900 h 2567900"/>
            </a:gdLst>
            <a:ahLst/>
            <a:cxnLst>
              <a:cxn ang="0">
                <a:pos x="connsiteX0" y="connsiteY0"/>
              </a:cxn>
              <a:cxn ang="0">
                <a:pos x="connsiteX1" y="connsiteY1"/>
              </a:cxn>
              <a:cxn ang="0">
                <a:pos x="connsiteX2" y="connsiteY2"/>
              </a:cxn>
            </a:cxnLst>
            <a:rect l="l" t="t" r="r" b="b"/>
            <a:pathLst>
              <a:path w="2657919" h="2567900">
                <a:moveTo>
                  <a:pt x="0" y="0"/>
                </a:moveTo>
                <a:lnTo>
                  <a:pt x="0" y="2567900"/>
                </a:lnTo>
                <a:lnTo>
                  <a:pt x="2657919" y="2567900"/>
                </a:lnTo>
              </a:path>
            </a:pathLst>
          </a:custGeom>
          <a:noFill/>
          <a:ln w="28575">
            <a:solidFill>
              <a:schemeClr val="bg1"/>
            </a:solidFill>
            <a:miter lim="800000"/>
            <a:headEnd/>
            <a:tailEnd/>
          </a:ln>
        </p:spPr>
        <p:txBody>
          <a:bodyPr rtlCol="0" anchor="ctr"/>
          <a:lstStyle/>
          <a:p>
            <a:pPr algn="ctr"/>
            <a:endParaRPr lang="en-US" dirty="0"/>
          </a:p>
        </p:txBody>
      </p:sp>
      <p:sp>
        <p:nvSpPr>
          <p:cNvPr id="731" name="Rectangle 321">
            <a:extLst>
              <a:ext uri="{FF2B5EF4-FFF2-40B4-BE49-F238E27FC236}">
                <a16:creationId xmlns:a16="http://schemas.microsoft.com/office/drawing/2014/main" id="{8009A7B5-9D70-4B50-BAC3-30357B7101FD}"/>
              </a:ext>
            </a:extLst>
          </p:cNvPr>
          <p:cNvSpPr>
            <a:spLocks noChangeArrowheads="1"/>
          </p:cNvSpPr>
          <p:nvPr/>
        </p:nvSpPr>
        <p:spPr bwMode="auto">
          <a:xfrm>
            <a:off x="1037543" y="4661282"/>
            <a:ext cx="1971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000" dirty="0">
                <a:solidFill>
                  <a:schemeClr val="bg1"/>
                </a:solidFill>
                <a:latin typeface="Calibri" panose="020F0502020204030204" pitchFamily="34" charset="0"/>
                <a:cs typeface="Calibri" panose="020F0502020204030204" pitchFamily="34" charset="0"/>
              </a:rPr>
              <a:t>152</a:t>
            </a:r>
            <a:br>
              <a:rPr lang="en-US" altLang="en-US" sz="1000" dirty="0">
                <a:solidFill>
                  <a:schemeClr val="bg1"/>
                </a:solidFill>
                <a:latin typeface="Calibri" panose="020F0502020204030204" pitchFamily="34" charset="0"/>
                <a:cs typeface="Calibri" panose="020F0502020204030204" pitchFamily="34" charset="0"/>
              </a:rPr>
            </a:br>
            <a:r>
              <a:rPr lang="en-US" altLang="en-US" sz="1000" dirty="0">
                <a:solidFill>
                  <a:schemeClr val="bg1"/>
                </a:solidFill>
                <a:latin typeface="Calibri" panose="020F0502020204030204" pitchFamily="34" charset="0"/>
                <a:cs typeface="Calibri" panose="020F0502020204030204" pitchFamily="34" charset="0"/>
              </a:rPr>
              <a:t>71</a:t>
            </a:r>
          </a:p>
        </p:txBody>
      </p:sp>
      <p:sp>
        <p:nvSpPr>
          <p:cNvPr id="733" name="Rectangle 322">
            <a:extLst>
              <a:ext uri="{FF2B5EF4-FFF2-40B4-BE49-F238E27FC236}">
                <a16:creationId xmlns:a16="http://schemas.microsoft.com/office/drawing/2014/main" id="{85A346F8-5FD4-464B-B8BB-DB07D66FEFE9}"/>
              </a:ext>
            </a:extLst>
          </p:cNvPr>
          <p:cNvSpPr>
            <a:spLocks noChangeArrowheads="1"/>
          </p:cNvSpPr>
          <p:nvPr/>
        </p:nvSpPr>
        <p:spPr bwMode="auto">
          <a:xfrm>
            <a:off x="1261682" y="4661272"/>
            <a:ext cx="1971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000" dirty="0">
                <a:solidFill>
                  <a:schemeClr val="bg1"/>
                </a:solidFill>
                <a:latin typeface="Calibri" panose="020F0502020204030204" pitchFamily="34" charset="0"/>
                <a:cs typeface="Calibri" panose="020F0502020204030204" pitchFamily="34" charset="0"/>
              </a:rPr>
              <a:t>148</a:t>
            </a:r>
            <a:br>
              <a:rPr lang="en-US" altLang="en-US" sz="1000" dirty="0">
                <a:solidFill>
                  <a:schemeClr val="bg1"/>
                </a:solidFill>
                <a:latin typeface="Calibri" panose="020F0502020204030204" pitchFamily="34" charset="0"/>
                <a:cs typeface="Calibri" panose="020F0502020204030204" pitchFamily="34" charset="0"/>
              </a:rPr>
            </a:br>
            <a:r>
              <a:rPr lang="en-US" altLang="en-US" sz="1000" dirty="0">
                <a:solidFill>
                  <a:schemeClr val="bg1"/>
                </a:solidFill>
                <a:latin typeface="Calibri" panose="020F0502020204030204" pitchFamily="34" charset="0"/>
                <a:cs typeface="Calibri" panose="020F0502020204030204" pitchFamily="34" charset="0"/>
              </a:rPr>
              <a:t>65</a:t>
            </a:r>
          </a:p>
        </p:txBody>
      </p:sp>
      <p:sp>
        <p:nvSpPr>
          <p:cNvPr id="735" name="Rectangle 323">
            <a:extLst>
              <a:ext uri="{FF2B5EF4-FFF2-40B4-BE49-F238E27FC236}">
                <a16:creationId xmlns:a16="http://schemas.microsoft.com/office/drawing/2014/main" id="{1D173165-CCEC-400B-9840-B08DDDE31241}"/>
              </a:ext>
            </a:extLst>
          </p:cNvPr>
          <p:cNvSpPr>
            <a:spLocks noChangeArrowheads="1"/>
          </p:cNvSpPr>
          <p:nvPr/>
        </p:nvSpPr>
        <p:spPr bwMode="auto">
          <a:xfrm>
            <a:off x="1485818" y="4661274"/>
            <a:ext cx="1971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000" dirty="0">
                <a:solidFill>
                  <a:schemeClr val="bg1"/>
                </a:solidFill>
                <a:latin typeface="Calibri" panose="020F0502020204030204" pitchFamily="34" charset="0"/>
                <a:cs typeface="Calibri" panose="020F0502020204030204" pitchFamily="34" charset="0"/>
              </a:rPr>
              <a:t>140</a:t>
            </a:r>
            <a:br>
              <a:rPr lang="en-US" altLang="en-US" sz="1000" dirty="0">
                <a:solidFill>
                  <a:schemeClr val="bg1"/>
                </a:solidFill>
                <a:latin typeface="Calibri" panose="020F0502020204030204" pitchFamily="34" charset="0"/>
                <a:cs typeface="Calibri" panose="020F0502020204030204" pitchFamily="34" charset="0"/>
              </a:rPr>
            </a:br>
            <a:r>
              <a:rPr lang="en-US" altLang="en-US" sz="1000" dirty="0">
                <a:solidFill>
                  <a:schemeClr val="bg1"/>
                </a:solidFill>
                <a:latin typeface="Calibri" panose="020F0502020204030204" pitchFamily="34" charset="0"/>
                <a:cs typeface="Calibri" panose="020F0502020204030204" pitchFamily="34" charset="0"/>
              </a:rPr>
              <a:t>57</a:t>
            </a:r>
          </a:p>
        </p:txBody>
      </p:sp>
      <p:sp>
        <p:nvSpPr>
          <p:cNvPr id="737" name="Rectangle 324">
            <a:extLst>
              <a:ext uri="{FF2B5EF4-FFF2-40B4-BE49-F238E27FC236}">
                <a16:creationId xmlns:a16="http://schemas.microsoft.com/office/drawing/2014/main" id="{C4CC95FD-83DD-447E-A728-CA02CE7B0C94}"/>
              </a:ext>
            </a:extLst>
          </p:cNvPr>
          <p:cNvSpPr>
            <a:spLocks noChangeArrowheads="1"/>
          </p:cNvSpPr>
          <p:nvPr/>
        </p:nvSpPr>
        <p:spPr bwMode="auto">
          <a:xfrm>
            <a:off x="1709958" y="4661274"/>
            <a:ext cx="1971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000" dirty="0">
                <a:solidFill>
                  <a:schemeClr val="bg1"/>
                </a:solidFill>
                <a:latin typeface="Calibri" panose="020F0502020204030204" pitchFamily="34" charset="0"/>
                <a:cs typeface="Calibri" panose="020F0502020204030204" pitchFamily="34" charset="0"/>
              </a:rPr>
              <a:t>127</a:t>
            </a:r>
            <a:br>
              <a:rPr lang="en-US" altLang="en-US" sz="1000" dirty="0">
                <a:solidFill>
                  <a:schemeClr val="bg1"/>
                </a:solidFill>
                <a:latin typeface="Calibri" panose="020F0502020204030204" pitchFamily="34" charset="0"/>
                <a:cs typeface="Calibri" panose="020F0502020204030204" pitchFamily="34" charset="0"/>
              </a:rPr>
            </a:br>
            <a:r>
              <a:rPr lang="en-US" altLang="en-US" sz="1000" dirty="0">
                <a:solidFill>
                  <a:schemeClr val="bg1"/>
                </a:solidFill>
                <a:latin typeface="Calibri" panose="020F0502020204030204" pitchFamily="34" charset="0"/>
                <a:cs typeface="Calibri" panose="020F0502020204030204" pitchFamily="34" charset="0"/>
              </a:rPr>
              <a:t>44</a:t>
            </a:r>
          </a:p>
        </p:txBody>
      </p:sp>
      <p:sp>
        <p:nvSpPr>
          <p:cNvPr id="739" name="Rectangle 325">
            <a:extLst>
              <a:ext uri="{FF2B5EF4-FFF2-40B4-BE49-F238E27FC236}">
                <a16:creationId xmlns:a16="http://schemas.microsoft.com/office/drawing/2014/main" id="{06ADEA9A-F99D-4DA5-976F-0308093F6276}"/>
              </a:ext>
            </a:extLst>
          </p:cNvPr>
          <p:cNvSpPr>
            <a:spLocks noChangeArrowheads="1"/>
          </p:cNvSpPr>
          <p:nvPr/>
        </p:nvSpPr>
        <p:spPr bwMode="auto">
          <a:xfrm>
            <a:off x="1938833" y="4661274"/>
            <a:ext cx="1971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000" dirty="0">
                <a:solidFill>
                  <a:schemeClr val="bg1"/>
                </a:solidFill>
                <a:latin typeface="Calibri" panose="020F0502020204030204" pitchFamily="34" charset="0"/>
                <a:cs typeface="Calibri" panose="020F0502020204030204" pitchFamily="34" charset="0"/>
              </a:rPr>
              <a:t>125</a:t>
            </a:r>
            <a:br>
              <a:rPr lang="en-US" altLang="en-US" sz="1000" dirty="0">
                <a:solidFill>
                  <a:schemeClr val="bg1"/>
                </a:solidFill>
                <a:latin typeface="Calibri" panose="020F0502020204030204" pitchFamily="34" charset="0"/>
                <a:cs typeface="Calibri" panose="020F0502020204030204" pitchFamily="34" charset="0"/>
              </a:rPr>
            </a:br>
            <a:r>
              <a:rPr lang="en-US" altLang="en-US" sz="1000" dirty="0">
                <a:solidFill>
                  <a:schemeClr val="bg1"/>
                </a:solidFill>
                <a:latin typeface="Calibri" panose="020F0502020204030204" pitchFamily="34" charset="0"/>
                <a:cs typeface="Calibri" panose="020F0502020204030204" pitchFamily="34" charset="0"/>
              </a:rPr>
              <a:t>41</a:t>
            </a:r>
          </a:p>
        </p:txBody>
      </p:sp>
      <p:sp>
        <p:nvSpPr>
          <p:cNvPr id="741" name="Rectangle 326">
            <a:extLst>
              <a:ext uri="{FF2B5EF4-FFF2-40B4-BE49-F238E27FC236}">
                <a16:creationId xmlns:a16="http://schemas.microsoft.com/office/drawing/2014/main" id="{7FA8DE6D-7A55-4055-AA2C-783B2D88470E}"/>
              </a:ext>
            </a:extLst>
          </p:cNvPr>
          <p:cNvSpPr>
            <a:spLocks noChangeArrowheads="1"/>
          </p:cNvSpPr>
          <p:nvPr/>
        </p:nvSpPr>
        <p:spPr bwMode="auto">
          <a:xfrm>
            <a:off x="2169160" y="4661274"/>
            <a:ext cx="1971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000" dirty="0">
                <a:solidFill>
                  <a:schemeClr val="bg1"/>
                </a:solidFill>
                <a:latin typeface="Calibri" panose="020F0502020204030204" pitchFamily="34" charset="0"/>
                <a:cs typeface="Calibri" panose="020F0502020204030204" pitchFamily="34" charset="0"/>
              </a:rPr>
              <a:t>113</a:t>
            </a:r>
            <a:br>
              <a:rPr lang="en-US" altLang="en-US" sz="1000" dirty="0">
                <a:solidFill>
                  <a:schemeClr val="bg1"/>
                </a:solidFill>
                <a:latin typeface="Calibri" panose="020F0502020204030204" pitchFamily="34" charset="0"/>
                <a:cs typeface="Calibri" panose="020F0502020204030204" pitchFamily="34" charset="0"/>
              </a:rPr>
            </a:br>
            <a:r>
              <a:rPr lang="en-US" altLang="en-US" sz="1000" dirty="0">
                <a:solidFill>
                  <a:schemeClr val="bg1"/>
                </a:solidFill>
                <a:latin typeface="Calibri" panose="020F0502020204030204" pitchFamily="34" charset="0"/>
                <a:cs typeface="Calibri" panose="020F0502020204030204" pitchFamily="34" charset="0"/>
              </a:rPr>
              <a:t>34</a:t>
            </a:r>
          </a:p>
        </p:txBody>
      </p:sp>
      <p:sp>
        <p:nvSpPr>
          <p:cNvPr id="743" name="Rectangle 327">
            <a:extLst>
              <a:ext uri="{FF2B5EF4-FFF2-40B4-BE49-F238E27FC236}">
                <a16:creationId xmlns:a16="http://schemas.microsoft.com/office/drawing/2014/main" id="{4678CD5D-4D25-4693-8C0C-46855E2896A2}"/>
              </a:ext>
            </a:extLst>
          </p:cNvPr>
          <p:cNvSpPr>
            <a:spLocks noChangeArrowheads="1"/>
          </p:cNvSpPr>
          <p:nvPr/>
        </p:nvSpPr>
        <p:spPr bwMode="auto">
          <a:xfrm>
            <a:off x="2418450" y="4661274"/>
            <a:ext cx="131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000" dirty="0">
                <a:solidFill>
                  <a:schemeClr val="bg1"/>
                </a:solidFill>
                <a:latin typeface="Calibri" panose="020F0502020204030204" pitchFamily="34" charset="0"/>
                <a:cs typeface="Calibri" panose="020F0502020204030204" pitchFamily="34" charset="0"/>
              </a:rPr>
              <a:t>77</a:t>
            </a:r>
            <a:br>
              <a:rPr lang="en-US" altLang="en-US" sz="1000" dirty="0">
                <a:solidFill>
                  <a:schemeClr val="bg1"/>
                </a:solidFill>
                <a:latin typeface="Calibri" panose="020F0502020204030204" pitchFamily="34" charset="0"/>
                <a:cs typeface="Calibri" panose="020F0502020204030204" pitchFamily="34" charset="0"/>
              </a:rPr>
            </a:br>
            <a:r>
              <a:rPr lang="en-US" altLang="en-US" sz="1000" dirty="0">
                <a:solidFill>
                  <a:schemeClr val="bg1"/>
                </a:solidFill>
                <a:latin typeface="Calibri" panose="020F0502020204030204" pitchFamily="34" charset="0"/>
                <a:cs typeface="Calibri" panose="020F0502020204030204" pitchFamily="34" charset="0"/>
              </a:rPr>
              <a:t>21</a:t>
            </a:r>
          </a:p>
        </p:txBody>
      </p:sp>
      <p:sp>
        <p:nvSpPr>
          <p:cNvPr id="745" name="Rectangle 328">
            <a:extLst>
              <a:ext uri="{FF2B5EF4-FFF2-40B4-BE49-F238E27FC236}">
                <a16:creationId xmlns:a16="http://schemas.microsoft.com/office/drawing/2014/main" id="{F767A870-0CEE-4151-A250-C1122EB33871}"/>
              </a:ext>
            </a:extLst>
          </p:cNvPr>
          <p:cNvSpPr>
            <a:spLocks noChangeArrowheads="1"/>
          </p:cNvSpPr>
          <p:nvPr/>
        </p:nvSpPr>
        <p:spPr bwMode="auto">
          <a:xfrm>
            <a:off x="2634878" y="4661274"/>
            <a:ext cx="131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000" dirty="0">
                <a:solidFill>
                  <a:schemeClr val="bg1"/>
                </a:solidFill>
                <a:latin typeface="Calibri" panose="020F0502020204030204" pitchFamily="34" charset="0"/>
                <a:cs typeface="Calibri" panose="020F0502020204030204" pitchFamily="34" charset="0"/>
              </a:rPr>
              <a:t>55</a:t>
            </a:r>
            <a:br>
              <a:rPr lang="en-US" altLang="en-US" sz="1000" dirty="0">
                <a:solidFill>
                  <a:schemeClr val="bg1"/>
                </a:solidFill>
                <a:latin typeface="Calibri" panose="020F0502020204030204" pitchFamily="34" charset="0"/>
                <a:cs typeface="Calibri" panose="020F0502020204030204" pitchFamily="34" charset="0"/>
              </a:rPr>
            </a:br>
            <a:r>
              <a:rPr lang="en-US" altLang="en-US" sz="1000" dirty="0">
                <a:solidFill>
                  <a:schemeClr val="bg1"/>
                </a:solidFill>
                <a:latin typeface="Calibri" panose="020F0502020204030204" pitchFamily="34" charset="0"/>
                <a:cs typeface="Calibri" panose="020F0502020204030204" pitchFamily="34" charset="0"/>
              </a:rPr>
              <a:t>14</a:t>
            </a:r>
          </a:p>
        </p:txBody>
      </p:sp>
      <p:sp>
        <p:nvSpPr>
          <p:cNvPr id="747" name="Rectangle 329">
            <a:extLst>
              <a:ext uri="{FF2B5EF4-FFF2-40B4-BE49-F238E27FC236}">
                <a16:creationId xmlns:a16="http://schemas.microsoft.com/office/drawing/2014/main" id="{0C976139-9D86-4DAC-9841-CBD569497910}"/>
              </a:ext>
            </a:extLst>
          </p:cNvPr>
          <p:cNvSpPr>
            <a:spLocks noChangeArrowheads="1"/>
          </p:cNvSpPr>
          <p:nvPr/>
        </p:nvSpPr>
        <p:spPr bwMode="auto">
          <a:xfrm>
            <a:off x="2851307" y="4661274"/>
            <a:ext cx="131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000" dirty="0">
                <a:solidFill>
                  <a:schemeClr val="bg1"/>
                </a:solidFill>
                <a:latin typeface="Calibri" panose="020F0502020204030204" pitchFamily="34" charset="0"/>
                <a:cs typeface="Calibri" panose="020F0502020204030204" pitchFamily="34" charset="0"/>
              </a:rPr>
              <a:t>48</a:t>
            </a:r>
            <a:br>
              <a:rPr lang="en-US" altLang="en-US" sz="1000" dirty="0">
                <a:solidFill>
                  <a:schemeClr val="bg1"/>
                </a:solidFill>
                <a:latin typeface="Calibri" panose="020F0502020204030204" pitchFamily="34" charset="0"/>
                <a:cs typeface="Calibri" panose="020F0502020204030204" pitchFamily="34" charset="0"/>
              </a:rPr>
            </a:br>
            <a:r>
              <a:rPr lang="en-US" altLang="en-US" sz="1000" dirty="0">
                <a:solidFill>
                  <a:schemeClr val="bg1"/>
                </a:solidFill>
                <a:latin typeface="Calibri" panose="020F0502020204030204" pitchFamily="34" charset="0"/>
                <a:cs typeface="Calibri" panose="020F0502020204030204" pitchFamily="34" charset="0"/>
              </a:rPr>
              <a:t>14</a:t>
            </a:r>
          </a:p>
        </p:txBody>
      </p:sp>
      <p:sp>
        <p:nvSpPr>
          <p:cNvPr id="749" name="Rectangle 330">
            <a:extLst>
              <a:ext uri="{FF2B5EF4-FFF2-40B4-BE49-F238E27FC236}">
                <a16:creationId xmlns:a16="http://schemas.microsoft.com/office/drawing/2014/main" id="{8FD37F35-1F2F-4954-B6FF-4299B831CEDC}"/>
              </a:ext>
            </a:extLst>
          </p:cNvPr>
          <p:cNvSpPr>
            <a:spLocks noChangeArrowheads="1"/>
          </p:cNvSpPr>
          <p:nvPr/>
        </p:nvSpPr>
        <p:spPr bwMode="auto">
          <a:xfrm>
            <a:off x="3067735" y="4661274"/>
            <a:ext cx="131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000" dirty="0">
                <a:solidFill>
                  <a:schemeClr val="bg1"/>
                </a:solidFill>
                <a:latin typeface="Calibri" panose="020F0502020204030204" pitchFamily="34" charset="0"/>
                <a:cs typeface="Calibri" panose="020F0502020204030204" pitchFamily="34" charset="0"/>
              </a:rPr>
              <a:t>29</a:t>
            </a:r>
            <a:br>
              <a:rPr lang="en-US" altLang="en-US" sz="1000" dirty="0">
                <a:solidFill>
                  <a:schemeClr val="bg1"/>
                </a:solidFill>
                <a:latin typeface="Calibri" panose="020F0502020204030204" pitchFamily="34" charset="0"/>
                <a:cs typeface="Calibri" panose="020F0502020204030204" pitchFamily="34" charset="0"/>
              </a:rPr>
            </a:br>
            <a:r>
              <a:rPr lang="en-US" altLang="en-US" sz="1000" dirty="0">
                <a:solidFill>
                  <a:schemeClr val="bg1"/>
                </a:solidFill>
                <a:latin typeface="Calibri" panose="020F0502020204030204" pitchFamily="34" charset="0"/>
                <a:cs typeface="Calibri" panose="020F0502020204030204" pitchFamily="34" charset="0"/>
              </a:rPr>
              <a:t>7</a:t>
            </a:r>
          </a:p>
        </p:txBody>
      </p:sp>
      <p:sp>
        <p:nvSpPr>
          <p:cNvPr id="751" name="Rectangle 331">
            <a:extLst>
              <a:ext uri="{FF2B5EF4-FFF2-40B4-BE49-F238E27FC236}">
                <a16:creationId xmlns:a16="http://schemas.microsoft.com/office/drawing/2014/main" id="{16ADBA75-F34A-4B33-BDDF-0D985502F2B1}"/>
              </a:ext>
            </a:extLst>
          </p:cNvPr>
          <p:cNvSpPr>
            <a:spLocks noChangeArrowheads="1"/>
          </p:cNvSpPr>
          <p:nvPr/>
        </p:nvSpPr>
        <p:spPr bwMode="auto">
          <a:xfrm>
            <a:off x="3284163" y="4661274"/>
            <a:ext cx="131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000" dirty="0">
                <a:solidFill>
                  <a:schemeClr val="bg1"/>
                </a:solidFill>
                <a:latin typeface="Calibri" panose="020F0502020204030204" pitchFamily="34" charset="0"/>
                <a:cs typeface="Calibri" panose="020F0502020204030204" pitchFamily="34" charset="0"/>
              </a:rPr>
              <a:t>15</a:t>
            </a:r>
            <a:br>
              <a:rPr lang="en-US" altLang="en-US" sz="1000" dirty="0">
                <a:solidFill>
                  <a:schemeClr val="bg1"/>
                </a:solidFill>
                <a:latin typeface="Calibri" panose="020F0502020204030204" pitchFamily="34" charset="0"/>
                <a:cs typeface="Calibri" panose="020F0502020204030204" pitchFamily="34" charset="0"/>
              </a:rPr>
            </a:br>
            <a:r>
              <a:rPr lang="en-US" altLang="en-US" sz="1000" dirty="0">
                <a:solidFill>
                  <a:schemeClr val="bg1"/>
                </a:solidFill>
                <a:latin typeface="Calibri" panose="020F0502020204030204" pitchFamily="34" charset="0"/>
                <a:cs typeface="Calibri" panose="020F0502020204030204" pitchFamily="34" charset="0"/>
              </a:rPr>
              <a:t>2</a:t>
            </a:r>
          </a:p>
        </p:txBody>
      </p:sp>
      <p:sp>
        <p:nvSpPr>
          <p:cNvPr id="753" name="Rectangle 332">
            <a:extLst>
              <a:ext uri="{FF2B5EF4-FFF2-40B4-BE49-F238E27FC236}">
                <a16:creationId xmlns:a16="http://schemas.microsoft.com/office/drawing/2014/main" id="{37BE97BA-3680-4FA9-A057-9C9765BB84AA}"/>
              </a:ext>
            </a:extLst>
          </p:cNvPr>
          <p:cNvSpPr>
            <a:spLocks noChangeArrowheads="1"/>
          </p:cNvSpPr>
          <p:nvPr/>
        </p:nvSpPr>
        <p:spPr bwMode="auto">
          <a:xfrm>
            <a:off x="3500591" y="4661274"/>
            <a:ext cx="131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000" dirty="0">
                <a:solidFill>
                  <a:schemeClr val="bg1"/>
                </a:solidFill>
                <a:latin typeface="Calibri" panose="020F0502020204030204" pitchFamily="34" charset="0"/>
                <a:cs typeface="Calibri" panose="020F0502020204030204" pitchFamily="34" charset="0"/>
              </a:rPr>
              <a:t>14</a:t>
            </a:r>
            <a:br>
              <a:rPr lang="en-US" altLang="en-US" sz="1000" dirty="0">
                <a:solidFill>
                  <a:schemeClr val="bg1"/>
                </a:solidFill>
                <a:latin typeface="Calibri" panose="020F0502020204030204" pitchFamily="34" charset="0"/>
                <a:cs typeface="Calibri" panose="020F0502020204030204" pitchFamily="34" charset="0"/>
              </a:rPr>
            </a:br>
            <a:r>
              <a:rPr lang="en-US" altLang="en-US" sz="1000" dirty="0">
                <a:solidFill>
                  <a:schemeClr val="bg1"/>
                </a:solidFill>
                <a:latin typeface="Calibri" panose="020F0502020204030204" pitchFamily="34" charset="0"/>
                <a:cs typeface="Calibri" panose="020F0502020204030204" pitchFamily="34" charset="0"/>
              </a:rPr>
              <a:t>2</a:t>
            </a:r>
          </a:p>
        </p:txBody>
      </p:sp>
      <p:sp>
        <p:nvSpPr>
          <p:cNvPr id="755" name="Rectangle 333">
            <a:extLst>
              <a:ext uri="{FF2B5EF4-FFF2-40B4-BE49-F238E27FC236}">
                <a16:creationId xmlns:a16="http://schemas.microsoft.com/office/drawing/2014/main" id="{1E6879D4-B7B9-4135-9653-96A9581BC310}"/>
              </a:ext>
            </a:extLst>
          </p:cNvPr>
          <p:cNvSpPr>
            <a:spLocks noChangeArrowheads="1"/>
          </p:cNvSpPr>
          <p:nvPr/>
        </p:nvSpPr>
        <p:spPr bwMode="auto">
          <a:xfrm>
            <a:off x="3717020" y="4661274"/>
            <a:ext cx="131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000" dirty="0">
                <a:solidFill>
                  <a:schemeClr val="bg1"/>
                </a:solidFill>
                <a:latin typeface="Calibri" panose="020F0502020204030204" pitchFamily="34" charset="0"/>
                <a:cs typeface="Calibri" panose="020F0502020204030204" pitchFamily="34" charset="0"/>
              </a:rPr>
              <a:t>10</a:t>
            </a:r>
            <a:br>
              <a:rPr lang="en-US" altLang="en-US" sz="1000" dirty="0">
                <a:solidFill>
                  <a:schemeClr val="bg1"/>
                </a:solidFill>
                <a:latin typeface="Calibri" panose="020F0502020204030204" pitchFamily="34" charset="0"/>
                <a:cs typeface="Calibri" panose="020F0502020204030204" pitchFamily="34" charset="0"/>
              </a:rPr>
            </a:br>
            <a:r>
              <a:rPr lang="en-US" altLang="en-US" sz="1000" dirty="0">
                <a:solidFill>
                  <a:schemeClr val="bg1"/>
                </a:solidFill>
                <a:latin typeface="Calibri" panose="020F0502020204030204" pitchFamily="34" charset="0"/>
                <a:cs typeface="Calibri" panose="020F0502020204030204" pitchFamily="34" charset="0"/>
              </a:rPr>
              <a:t>2</a:t>
            </a:r>
          </a:p>
        </p:txBody>
      </p:sp>
      <p:sp>
        <p:nvSpPr>
          <p:cNvPr id="757" name="Rectangle 334">
            <a:extLst>
              <a:ext uri="{FF2B5EF4-FFF2-40B4-BE49-F238E27FC236}">
                <a16:creationId xmlns:a16="http://schemas.microsoft.com/office/drawing/2014/main" id="{02F148A9-F922-4784-A7BB-4CDEE01FBD5F}"/>
              </a:ext>
            </a:extLst>
          </p:cNvPr>
          <p:cNvSpPr>
            <a:spLocks noChangeArrowheads="1"/>
          </p:cNvSpPr>
          <p:nvPr/>
        </p:nvSpPr>
        <p:spPr bwMode="auto">
          <a:xfrm>
            <a:off x="3966310" y="4661274"/>
            <a:ext cx="657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000" dirty="0">
                <a:solidFill>
                  <a:schemeClr val="bg1"/>
                </a:solidFill>
                <a:latin typeface="Calibri" panose="020F0502020204030204" pitchFamily="34" charset="0"/>
                <a:cs typeface="Calibri" panose="020F0502020204030204" pitchFamily="34" charset="0"/>
              </a:rPr>
              <a:t>4</a:t>
            </a:r>
            <a:br>
              <a:rPr lang="en-US" altLang="en-US" sz="1000" dirty="0">
                <a:solidFill>
                  <a:schemeClr val="bg1"/>
                </a:solidFill>
                <a:latin typeface="Calibri" panose="020F0502020204030204" pitchFamily="34" charset="0"/>
                <a:cs typeface="Calibri" panose="020F0502020204030204" pitchFamily="34" charset="0"/>
              </a:rPr>
            </a:br>
            <a:r>
              <a:rPr lang="en-US" altLang="en-US" sz="1000" dirty="0">
                <a:solidFill>
                  <a:schemeClr val="bg1"/>
                </a:solidFill>
                <a:latin typeface="Calibri" panose="020F0502020204030204" pitchFamily="34" charset="0"/>
                <a:cs typeface="Calibri" panose="020F0502020204030204" pitchFamily="34" charset="0"/>
              </a:rPr>
              <a:t>1</a:t>
            </a:r>
          </a:p>
        </p:txBody>
      </p:sp>
      <p:sp>
        <p:nvSpPr>
          <p:cNvPr id="761" name="Rectangle 321">
            <a:extLst>
              <a:ext uri="{FF2B5EF4-FFF2-40B4-BE49-F238E27FC236}">
                <a16:creationId xmlns:a16="http://schemas.microsoft.com/office/drawing/2014/main" id="{DC33F1A9-094B-41CC-931C-D5FFBDD10698}"/>
              </a:ext>
            </a:extLst>
          </p:cNvPr>
          <p:cNvSpPr>
            <a:spLocks noChangeArrowheads="1"/>
          </p:cNvSpPr>
          <p:nvPr/>
        </p:nvSpPr>
        <p:spPr bwMode="auto">
          <a:xfrm>
            <a:off x="381553" y="4658393"/>
            <a:ext cx="5017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000" b="1" dirty="0">
                <a:solidFill>
                  <a:schemeClr val="accent1"/>
                </a:solidFill>
                <a:latin typeface="Calibri" panose="020F0502020204030204" pitchFamily="34" charset="0"/>
                <a:cs typeface="Calibri" panose="020F0502020204030204" pitchFamily="34" charset="0"/>
              </a:rPr>
              <a:t>Niraparib</a:t>
            </a:r>
            <a:br>
              <a:rPr lang="en-US" altLang="en-US" sz="1000" b="1" dirty="0">
                <a:solidFill>
                  <a:schemeClr val="bg1"/>
                </a:solidFill>
                <a:latin typeface="Calibri" panose="020F0502020204030204" pitchFamily="34" charset="0"/>
                <a:cs typeface="Calibri" panose="020F0502020204030204" pitchFamily="34" charset="0"/>
              </a:rPr>
            </a:br>
            <a:r>
              <a:rPr lang="en-US" altLang="en-US" sz="1000" b="1" dirty="0">
                <a:solidFill>
                  <a:schemeClr val="accent3"/>
                </a:solidFill>
                <a:latin typeface="Calibri" panose="020F0502020204030204" pitchFamily="34" charset="0"/>
                <a:cs typeface="Calibri" panose="020F0502020204030204" pitchFamily="34" charset="0"/>
              </a:rPr>
              <a:t>Placebo</a:t>
            </a:r>
          </a:p>
        </p:txBody>
      </p:sp>
      <p:sp>
        <p:nvSpPr>
          <p:cNvPr id="54" name="Line 44"/>
          <p:cNvSpPr>
            <a:spLocks noChangeShapeType="1"/>
          </p:cNvSpPr>
          <p:nvPr/>
        </p:nvSpPr>
        <p:spPr bwMode="auto">
          <a:xfrm flipV="1">
            <a:off x="1133871" y="1717685"/>
            <a:ext cx="0" cy="9144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66" name="Line 56"/>
          <p:cNvSpPr>
            <a:spLocks noChangeShapeType="1"/>
          </p:cNvSpPr>
          <p:nvPr/>
        </p:nvSpPr>
        <p:spPr bwMode="auto">
          <a:xfrm flipV="1">
            <a:off x="1712492" y="1855744"/>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70" name="Line 60"/>
          <p:cNvSpPr>
            <a:spLocks noChangeShapeType="1"/>
          </p:cNvSpPr>
          <p:nvPr/>
        </p:nvSpPr>
        <p:spPr bwMode="auto">
          <a:xfrm flipV="1">
            <a:off x="2031322" y="2074911"/>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76" name="Line 66"/>
          <p:cNvSpPr>
            <a:spLocks noChangeShapeType="1"/>
          </p:cNvSpPr>
          <p:nvPr/>
        </p:nvSpPr>
        <p:spPr bwMode="auto">
          <a:xfrm flipV="1">
            <a:off x="2300951" y="2152571"/>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80" name="Line 70"/>
          <p:cNvSpPr>
            <a:spLocks noChangeShapeType="1"/>
          </p:cNvSpPr>
          <p:nvPr/>
        </p:nvSpPr>
        <p:spPr bwMode="auto">
          <a:xfrm flipV="1">
            <a:off x="2318666" y="2197438"/>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84" name="Line 74"/>
          <p:cNvSpPr>
            <a:spLocks noChangeShapeType="1"/>
          </p:cNvSpPr>
          <p:nvPr/>
        </p:nvSpPr>
        <p:spPr bwMode="auto">
          <a:xfrm flipV="1">
            <a:off x="2326536" y="2235404"/>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86" name="Line 76"/>
          <p:cNvSpPr>
            <a:spLocks noChangeShapeType="1"/>
          </p:cNvSpPr>
          <p:nvPr/>
        </p:nvSpPr>
        <p:spPr bwMode="auto">
          <a:xfrm flipV="1">
            <a:off x="2330474" y="2254387"/>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88" name="Line 78"/>
          <p:cNvSpPr>
            <a:spLocks noChangeShapeType="1"/>
          </p:cNvSpPr>
          <p:nvPr/>
        </p:nvSpPr>
        <p:spPr bwMode="auto">
          <a:xfrm flipV="1">
            <a:off x="2334409" y="2264742"/>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90" name="Line 80"/>
          <p:cNvSpPr>
            <a:spLocks noChangeShapeType="1"/>
          </p:cNvSpPr>
          <p:nvPr/>
        </p:nvSpPr>
        <p:spPr bwMode="auto">
          <a:xfrm flipV="1">
            <a:off x="2336378" y="2264742"/>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92" name="Line 82"/>
          <p:cNvSpPr>
            <a:spLocks noChangeShapeType="1"/>
          </p:cNvSpPr>
          <p:nvPr/>
        </p:nvSpPr>
        <p:spPr bwMode="auto">
          <a:xfrm flipV="1">
            <a:off x="2340313" y="2264742"/>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99" name="Line 89"/>
          <p:cNvSpPr>
            <a:spLocks noChangeShapeType="1"/>
          </p:cNvSpPr>
          <p:nvPr/>
        </p:nvSpPr>
        <p:spPr bwMode="auto">
          <a:xfrm>
            <a:off x="2494748" y="2353890"/>
            <a:ext cx="59045" cy="0"/>
          </a:xfrm>
          <a:prstGeom prst="line">
            <a:avLst/>
          </a:prstGeom>
          <a:noFill/>
          <a:ln w="952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06" name="Line 96"/>
          <p:cNvSpPr>
            <a:spLocks noChangeShapeType="1"/>
          </p:cNvSpPr>
          <p:nvPr/>
        </p:nvSpPr>
        <p:spPr bwMode="auto">
          <a:xfrm flipV="1">
            <a:off x="2604038" y="2347579"/>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08" name="Line 98"/>
          <p:cNvSpPr>
            <a:spLocks noChangeShapeType="1"/>
          </p:cNvSpPr>
          <p:nvPr/>
        </p:nvSpPr>
        <p:spPr bwMode="auto">
          <a:xfrm flipV="1">
            <a:off x="2606006" y="2371738"/>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10" name="Line 100"/>
          <p:cNvSpPr>
            <a:spLocks noChangeShapeType="1"/>
          </p:cNvSpPr>
          <p:nvPr/>
        </p:nvSpPr>
        <p:spPr bwMode="auto">
          <a:xfrm flipV="1">
            <a:off x="2613880" y="2397624"/>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14" name="Line 104"/>
          <p:cNvSpPr>
            <a:spLocks noChangeShapeType="1"/>
          </p:cNvSpPr>
          <p:nvPr/>
        </p:nvSpPr>
        <p:spPr bwMode="auto">
          <a:xfrm flipV="1">
            <a:off x="2623721" y="2449395"/>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16" name="Line 106"/>
          <p:cNvSpPr>
            <a:spLocks noChangeShapeType="1"/>
          </p:cNvSpPr>
          <p:nvPr/>
        </p:nvSpPr>
        <p:spPr bwMode="auto">
          <a:xfrm flipV="1">
            <a:off x="2627656" y="2463203"/>
            <a:ext cx="0" cy="9144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40" name="Line 130"/>
          <p:cNvSpPr>
            <a:spLocks noChangeShapeType="1"/>
          </p:cNvSpPr>
          <p:nvPr/>
        </p:nvSpPr>
        <p:spPr bwMode="auto">
          <a:xfrm flipV="1">
            <a:off x="2936647" y="2640362"/>
            <a:ext cx="91440" cy="51772"/>
          </a:xfrm>
          <a:prstGeom prst="line">
            <a:avLst/>
          </a:prstGeom>
          <a:noFill/>
          <a:ln w="952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01" name="Line 191"/>
          <p:cNvSpPr>
            <a:spLocks noChangeShapeType="1"/>
          </p:cNvSpPr>
          <p:nvPr/>
        </p:nvSpPr>
        <p:spPr bwMode="auto">
          <a:xfrm flipV="1">
            <a:off x="2326536" y="2942956"/>
            <a:ext cx="0" cy="9144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03" name="Line 193"/>
          <p:cNvSpPr>
            <a:spLocks noChangeShapeType="1"/>
          </p:cNvSpPr>
          <p:nvPr/>
        </p:nvSpPr>
        <p:spPr bwMode="auto">
          <a:xfrm flipV="1">
            <a:off x="2330474" y="2984373"/>
            <a:ext cx="0" cy="9144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11" name="Line 201"/>
          <p:cNvSpPr>
            <a:spLocks noChangeShapeType="1"/>
          </p:cNvSpPr>
          <p:nvPr/>
        </p:nvSpPr>
        <p:spPr bwMode="auto">
          <a:xfrm flipV="1">
            <a:off x="2596165" y="3051676"/>
            <a:ext cx="0" cy="9144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15" name="Line 206"/>
          <p:cNvSpPr>
            <a:spLocks noChangeShapeType="1"/>
          </p:cNvSpPr>
          <p:nvPr/>
        </p:nvSpPr>
        <p:spPr bwMode="auto">
          <a:xfrm flipV="1">
            <a:off x="2621752" y="3110352"/>
            <a:ext cx="0" cy="9144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17" name="Line 208"/>
          <p:cNvSpPr>
            <a:spLocks noChangeShapeType="1"/>
          </p:cNvSpPr>
          <p:nvPr/>
        </p:nvSpPr>
        <p:spPr bwMode="auto">
          <a:xfrm flipV="1">
            <a:off x="2623721" y="3110352"/>
            <a:ext cx="0" cy="9144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grpSp>
        <p:nvGrpSpPr>
          <p:cNvPr id="791" name="Group 790">
            <a:extLst>
              <a:ext uri="{FF2B5EF4-FFF2-40B4-BE49-F238E27FC236}">
                <a16:creationId xmlns:a16="http://schemas.microsoft.com/office/drawing/2014/main" id="{B07CF829-8CD0-40F2-A7EC-331C66BA25D7}"/>
              </a:ext>
            </a:extLst>
          </p:cNvPr>
          <p:cNvGrpSpPr/>
          <p:nvPr/>
        </p:nvGrpSpPr>
        <p:grpSpPr>
          <a:xfrm>
            <a:off x="1104350" y="1760238"/>
            <a:ext cx="3088848" cy="1839632"/>
            <a:chOff x="1104350" y="1760238"/>
            <a:chExt cx="3088848" cy="1839632"/>
          </a:xfrm>
        </p:grpSpPr>
        <p:sp>
          <p:nvSpPr>
            <p:cNvPr id="53" name="Line 43"/>
            <p:cNvSpPr>
              <a:spLocks noChangeShapeType="1"/>
            </p:cNvSpPr>
            <p:nvPr/>
          </p:nvSpPr>
          <p:spPr bwMode="auto">
            <a:xfrm>
              <a:off x="1104350" y="1760238"/>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55" name="Line 45"/>
            <p:cNvSpPr>
              <a:spLocks noChangeShapeType="1"/>
            </p:cNvSpPr>
            <p:nvPr/>
          </p:nvSpPr>
          <p:spPr bwMode="auto">
            <a:xfrm>
              <a:off x="1387756" y="1808559"/>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57" name="Line 47"/>
            <p:cNvSpPr>
              <a:spLocks noChangeShapeType="1"/>
            </p:cNvSpPr>
            <p:nvPr/>
          </p:nvSpPr>
          <p:spPr bwMode="auto">
            <a:xfrm>
              <a:off x="1427118" y="1856879"/>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59" name="Line 49"/>
            <p:cNvSpPr>
              <a:spLocks noChangeShapeType="1"/>
            </p:cNvSpPr>
            <p:nvPr/>
          </p:nvSpPr>
          <p:spPr bwMode="auto">
            <a:xfrm>
              <a:off x="1551107" y="1856879"/>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61" name="Line 51"/>
            <p:cNvSpPr>
              <a:spLocks noChangeShapeType="1"/>
            </p:cNvSpPr>
            <p:nvPr/>
          </p:nvSpPr>
          <p:spPr bwMode="auto">
            <a:xfrm>
              <a:off x="1647543" y="1856879"/>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63" name="Line 53"/>
            <p:cNvSpPr>
              <a:spLocks noChangeShapeType="1"/>
            </p:cNvSpPr>
            <p:nvPr/>
          </p:nvSpPr>
          <p:spPr bwMode="auto">
            <a:xfrm>
              <a:off x="1675097" y="1865508"/>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65" name="Line 55"/>
            <p:cNvSpPr>
              <a:spLocks noChangeShapeType="1"/>
            </p:cNvSpPr>
            <p:nvPr/>
          </p:nvSpPr>
          <p:spPr bwMode="auto">
            <a:xfrm>
              <a:off x="1682970" y="1898298"/>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67" name="Line 57"/>
            <p:cNvSpPr>
              <a:spLocks noChangeShapeType="1"/>
            </p:cNvSpPr>
            <p:nvPr/>
          </p:nvSpPr>
          <p:spPr bwMode="auto">
            <a:xfrm>
              <a:off x="1692810" y="1906926"/>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69" name="Line 59"/>
            <p:cNvSpPr>
              <a:spLocks noChangeShapeType="1"/>
            </p:cNvSpPr>
            <p:nvPr/>
          </p:nvSpPr>
          <p:spPr bwMode="auto">
            <a:xfrm>
              <a:off x="2001801" y="2117466"/>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71" name="Line 61"/>
            <p:cNvSpPr>
              <a:spLocks noChangeShapeType="1"/>
            </p:cNvSpPr>
            <p:nvPr/>
          </p:nvSpPr>
          <p:spPr bwMode="auto">
            <a:xfrm>
              <a:off x="2005736" y="2126094"/>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73" name="Line 63"/>
            <p:cNvSpPr>
              <a:spLocks noChangeShapeType="1"/>
            </p:cNvSpPr>
            <p:nvPr/>
          </p:nvSpPr>
          <p:spPr bwMode="auto">
            <a:xfrm>
              <a:off x="2129727" y="2160608"/>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75" name="Line 65"/>
            <p:cNvSpPr>
              <a:spLocks noChangeShapeType="1"/>
            </p:cNvSpPr>
            <p:nvPr/>
          </p:nvSpPr>
          <p:spPr bwMode="auto">
            <a:xfrm>
              <a:off x="2271430" y="2195123"/>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77" name="Line 67"/>
            <p:cNvSpPr>
              <a:spLocks noChangeShapeType="1"/>
            </p:cNvSpPr>
            <p:nvPr/>
          </p:nvSpPr>
          <p:spPr bwMode="auto">
            <a:xfrm>
              <a:off x="2275365" y="2195123"/>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79" name="Line 69"/>
            <p:cNvSpPr>
              <a:spLocks noChangeShapeType="1"/>
            </p:cNvSpPr>
            <p:nvPr/>
          </p:nvSpPr>
          <p:spPr bwMode="auto">
            <a:xfrm>
              <a:off x="2289142" y="2241718"/>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81" name="Line 71"/>
            <p:cNvSpPr>
              <a:spLocks noChangeShapeType="1"/>
            </p:cNvSpPr>
            <p:nvPr/>
          </p:nvSpPr>
          <p:spPr bwMode="auto">
            <a:xfrm>
              <a:off x="2293078" y="2258975"/>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83" name="Line 73"/>
            <p:cNvSpPr>
              <a:spLocks noChangeShapeType="1"/>
            </p:cNvSpPr>
            <p:nvPr/>
          </p:nvSpPr>
          <p:spPr bwMode="auto">
            <a:xfrm>
              <a:off x="2297015" y="2277958"/>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85" name="Line 75"/>
            <p:cNvSpPr>
              <a:spLocks noChangeShapeType="1"/>
            </p:cNvSpPr>
            <p:nvPr/>
          </p:nvSpPr>
          <p:spPr bwMode="auto">
            <a:xfrm>
              <a:off x="2298982" y="2298667"/>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87" name="Line 77"/>
            <p:cNvSpPr>
              <a:spLocks noChangeShapeType="1"/>
            </p:cNvSpPr>
            <p:nvPr/>
          </p:nvSpPr>
          <p:spPr bwMode="auto">
            <a:xfrm>
              <a:off x="2302919" y="2307296"/>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89" name="Line 79"/>
            <p:cNvSpPr>
              <a:spLocks noChangeShapeType="1"/>
            </p:cNvSpPr>
            <p:nvPr/>
          </p:nvSpPr>
          <p:spPr bwMode="auto">
            <a:xfrm>
              <a:off x="2306857" y="2307296"/>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91" name="Line 81"/>
            <p:cNvSpPr>
              <a:spLocks noChangeShapeType="1"/>
            </p:cNvSpPr>
            <p:nvPr/>
          </p:nvSpPr>
          <p:spPr bwMode="auto">
            <a:xfrm>
              <a:off x="2310791" y="2307296"/>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93" name="Line 83"/>
            <p:cNvSpPr>
              <a:spLocks noChangeShapeType="1"/>
            </p:cNvSpPr>
            <p:nvPr/>
          </p:nvSpPr>
          <p:spPr bwMode="auto">
            <a:xfrm>
              <a:off x="2314727" y="2307296"/>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95" name="Line 85"/>
            <p:cNvSpPr>
              <a:spLocks noChangeShapeType="1"/>
            </p:cNvSpPr>
            <p:nvPr/>
          </p:nvSpPr>
          <p:spPr bwMode="auto">
            <a:xfrm>
              <a:off x="2381643" y="2353890"/>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97" name="Line 87"/>
            <p:cNvSpPr>
              <a:spLocks noChangeShapeType="1"/>
            </p:cNvSpPr>
            <p:nvPr/>
          </p:nvSpPr>
          <p:spPr bwMode="auto">
            <a:xfrm>
              <a:off x="2407227" y="2353890"/>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01" name="Line 91"/>
            <p:cNvSpPr>
              <a:spLocks noChangeShapeType="1"/>
            </p:cNvSpPr>
            <p:nvPr/>
          </p:nvSpPr>
          <p:spPr bwMode="auto">
            <a:xfrm>
              <a:off x="2537122" y="2353890"/>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03" name="Line 93"/>
            <p:cNvSpPr>
              <a:spLocks noChangeShapeType="1"/>
            </p:cNvSpPr>
            <p:nvPr/>
          </p:nvSpPr>
          <p:spPr bwMode="auto">
            <a:xfrm>
              <a:off x="2562709" y="2353890"/>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05" name="Line 95"/>
            <p:cNvSpPr>
              <a:spLocks noChangeShapeType="1"/>
            </p:cNvSpPr>
            <p:nvPr/>
          </p:nvSpPr>
          <p:spPr bwMode="auto">
            <a:xfrm>
              <a:off x="2572548" y="2390131"/>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07" name="Line 97"/>
            <p:cNvSpPr>
              <a:spLocks noChangeShapeType="1"/>
            </p:cNvSpPr>
            <p:nvPr/>
          </p:nvSpPr>
          <p:spPr bwMode="auto">
            <a:xfrm>
              <a:off x="2576483" y="2414291"/>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09" name="Line 99"/>
            <p:cNvSpPr>
              <a:spLocks noChangeShapeType="1"/>
            </p:cNvSpPr>
            <p:nvPr/>
          </p:nvSpPr>
          <p:spPr bwMode="auto">
            <a:xfrm>
              <a:off x="2584356" y="2440178"/>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11" name="Line 101"/>
            <p:cNvSpPr>
              <a:spLocks noChangeShapeType="1"/>
            </p:cNvSpPr>
            <p:nvPr/>
          </p:nvSpPr>
          <p:spPr bwMode="auto">
            <a:xfrm>
              <a:off x="2586325" y="2452258"/>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13" name="Line 103"/>
            <p:cNvSpPr>
              <a:spLocks noChangeShapeType="1"/>
            </p:cNvSpPr>
            <p:nvPr/>
          </p:nvSpPr>
          <p:spPr bwMode="auto">
            <a:xfrm>
              <a:off x="2594197" y="2491950"/>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15" name="Line 105"/>
            <p:cNvSpPr>
              <a:spLocks noChangeShapeType="1"/>
            </p:cNvSpPr>
            <p:nvPr/>
          </p:nvSpPr>
          <p:spPr bwMode="auto">
            <a:xfrm>
              <a:off x="2598133" y="2505755"/>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17" name="Line 107"/>
            <p:cNvSpPr>
              <a:spLocks noChangeShapeType="1"/>
            </p:cNvSpPr>
            <p:nvPr/>
          </p:nvSpPr>
          <p:spPr bwMode="auto">
            <a:xfrm>
              <a:off x="2604037" y="2505755"/>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19" name="Line 109"/>
            <p:cNvSpPr>
              <a:spLocks noChangeShapeType="1"/>
            </p:cNvSpPr>
            <p:nvPr/>
          </p:nvSpPr>
          <p:spPr bwMode="auto">
            <a:xfrm>
              <a:off x="2643401" y="2505755"/>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21" name="Line 111"/>
            <p:cNvSpPr>
              <a:spLocks noChangeShapeType="1"/>
            </p:cNvSpPr>
            <p:nvPr/>
          </p:nvSpPr>
          <p:spPr bwMode="auto">
            <a:xfrm>
              <a:off x="2714250" y="2595494"/>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23" name="Line 113"/>
            <p:cNvSpPr>
              <a:spLocks noChangeShapeType="1"/>
            </p:cNvSpPr>
            <p:nvPr/>
          </p:nvSpPr>
          <p:spPr bwMode="auto">
            <a:xfrm>
              <a:off x="2796912" y="2626556"/>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25" name="Line 115"/>
            <p:cNvSpPr>
              <a:spLocks noChangeShapeType="1"/>
            </p:cNvSpPr>
            <p:nvPr/>
          </p:nvSpPr>
          <p:spPr bwMode="auto">
            <a:xfrm>
              <a:off x="2846113" y="2626556"/>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27" name="Line 117"/>
            <p:cNvSpPr>
              <a:spLocks noChangeShapeType="1"/>
            </p:cNvSpPr>
            <p:nvPr/>
          </p:nvSpPr>
          <p:spPr bwMode="auto">
            <a:xfrm>
              <a:off x="2871699" y="2626556"/>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29" name="Line 119"/>
            <p:cNvSpPr>
              <a:spLocks noChangeShapeType="1"/>
            </p:cNvSpPr>
            <p:nvPr/>
          </p:nvSpPr>
          <p:spPr bwMode="auto">
            <a:xfrm>
              <a:off x="2873667" y="2626556"/>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31" name="Line 121"/>
            <p:cNvSpPr>
              <a:spLocks noChangeShapeType="1"/>
            </p:cNvSpPr>
            <p:nvPr/>
          </p:nvSpPr>
          <p:spPr bwMode="auto">
            <a:xfrm>
              <a:off x="2881539" y="2626556"/>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33" name="Line 123"/>
            <p:cNvSpPr>
              <a:spLocks noChangeShapeType="1"/>
            </p:cNvSpPr>
            <p:nvPr/>
          </p:nvSpPr>
          <p:spPr bwMode="auto">
            <a:xfrm>
              <a:off x="2891380" y="2666248"/>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35" name="Line 125"/>
            <p:cNvSpPr>
              <a:spLocks noChangeShapeType="1"/>
            </p:cNvSpPr>
            <p:nvPr/>
          </p:nvSpPr>
          <p:spPr bwMode="auto">
            <a:xfrm>
              <a:off x="2899253" y="2666248"/>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37" name="Line 127"/>
            <p:cNvSpPr>
              <a:spLocks noChangeShapeType="1"/>
            </p:cNvSpPr>
            <p:nvPr/>
          </p:nvSpPr>
          <p:spPr bwMode="auto">
            <a:xfrm>
              <a:off x="2903189" y="2666248"/>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39" name="Line 129"/>
            <p:cNvSpPr>
              <a:spLocks noChangeShapeType="1"/>
            </p:cNvSpPr>
            <p:nvPr/>
          </p:nvSpPr>
          <p:spPr bwMode="auto">
            <a:xfrm>
              <a:off x="2907123" y="2666248"/>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41" name="Line 131"/>
            <p:cNvSpPr>
              <a:spLocks noChangeShapeType="1"/>
            </p:cNvSpPr>
            <p:nvPr/>
          </p:nvSpPr>
          <p:spPr bwMode="auto">
            <a:xfrm>
              <a:off x="2948454" y="2666248"/>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43" name="Line 133"/>
            <p:cNvSpPr>
              <a:spLocks noChangeShapeType="1"/>
            </p:cNvSpPr>
            <p:nvPr/>
          </p:nvSpPr>
          <p:spPr bwMode="auto">
            <a:xfrm>
              <a:off x="3119679" y="2666248"/>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45" name="Line 135"/>
            <p:cNvSpPr>
              <a:spLocks noChangeShapeType="1"/>
            </p:cNvSpPr>
            <p:nvPr/>
          </p:nvSpPr>
          <p:spPr bwMode="auto">
            <a:xfrm>
              <a:off x="3168882" y="2666248"/>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47" name="Line 137"/>
            <p:cNvSpPr>
              <a:spLocks noChangeShapeType="1"/>
            </p:cNvSpPr>
            <p:nvPr/>
          </p:nvSpPr>
          <p:spPr bwMode="auto">
            <a:xfrm>
              <a:off x="3178721" y="2666248"/>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49" name="Line 139"/>
            <p:cNvSpPr>
              <a:spLocks noChangeShapeType="1"/>
            </p:cNvSpPr>
            <p:nvPr/>
          </p:nvSpPr>
          <p:spPr bwMode="auto">
            <a:xfrm>
              <a:off x="3186594" y="2730100"/>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51" name="Line 141"/>
            <p:cNvSpPr>
              <a:spLocks noChangeShapeType="1"/>
            </p:cNvSpPr>
            <p:nvPr/>
          </p:nvSpPr>
          <p:spPr bwMode="auto">
            <a:xfrm>
              <a:off x="3190529" y="2730100"/>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53" name="Line 143"/>
            <p:cNvSpPr>
              <a:spLocks noChangeShapeType="1"/>
            </p:cNvSpPr>
            <p:nvPr/>
          </p:nvSpPr>
          <p:spPr bwMode="auto">
            <a:xfrm>
              <a:off x="3194467" y="2730100"/>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55" name="Line 145"/>
            <p:cNvSpPr>
              <a:spLocks noChangeShapeType="1"/>
            </p:cNvSpPr>
            <p:nvPr/>
          </p:nvSpPr>
          <p:spPr bwMode="auto">
            <a:xfrm>
              <a:off x="3200371" y="2730100"/>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57" name="Line 147"/>
            <p:cNvSpPr>
              <a:spLocks noChangeShapeType="1"/>
            </p:cNvSpPr>
            <p:nvPr/>
          </p:nvSpPr>
          <p:spPr bwMode="auto">
            <a:xfrm>
              <a:off x="3517234" y="2994138"/>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59" name="Line 149"/>
            <p:cNvSpPr>
              <a:spLocks noChangeShapeType="1"/>
            </p:cNvSpPr>
            <p:nvPr/>
          </p:nvSpPr>
          <p:spPr bwMode="auto">
            <a:xfrm>
              <a:off x="3531010" y="2994138"/>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61" name="Line 151"/>
            <p:cNvSpPr>
              <a:spLocks noChangeShapeType="1"/>
            </p:cNvSpPr>
            <p:nvPr/>
          </p:nvSpPr>
          <p:spPr bwMode="auto">
            <a:xfrm>
              <a:off x="3627446" y="2994138"/>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63" name="Line 153"/>
            <p:cNvSpPr>
              <a:spLocks noChangeShapeType="1"/>
            </p:cNvSpPr>
            <p:nvPr/>
          </p:nvSpPr>
          <p:spPr bwMode="auto">
            <a:xfrm>
              <a:off x="3739629" y="2994138"/>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65" name="Line 155"/>
            <p:cNvSpPr>
              <a:spLocks noChangeShapeType="1"/>
            </p:cNvSpPr>
            <p:nvPr/>
          </p:nvSpPr>
          <p:spPr bwMode="auto">
            <a:xfrm>
              <a:off x="3761278" y="2994138"/>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67" name="Line 157"/>
            <p:cNvSpPr>
              <a:spLocks noChangeShapeType="1"/>
            </p:cNvSpPr>
            <p:nvPr/>
          </p:nvSpPr>
          <p:spPr bwMode="auto">
            <a:xfrm>
              <a:off x="3782926" y="2994138"/>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69" name="Line 159"/>
            <p:cNvSpPr>
              <a:spLocks noChangeShapeType="1"/>
            </p:cNvSpPr>
            <p:nvPr/>
          </p:nvSpPr>
          <p:spPr bwMode="auto">
            <a:xfrm>
              <a:off x="3788830" y="2994138"/>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71" name="Line 161"/>
            <p:cNvSpPr>
              <a:spLocks noChangeShapeType="1"/>
            </p:cNvSpPr>
            <p:nvPr/>
          </p:nvSpPr>
          <p:spPr bwMode="auto">
            <a:xfrm>
              <a:off x="3814416" y="2994138"/>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73" name="Line 163"/>
            <p:cNvSpPr>
              <a:spLocks noChangeShapeType="1"/>
            </p:cNvSpPr>
            <p:nvPr/>
          </p:nvSpPr>
          <p:spPr bwMode="auto">
            <a:xfrm>
              <a:off x="3824256" y="2994138"/>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75" name="Line 165"/>
            <p:cNvSpPr>
              <a:spLocks noChangeShapeType="1"/>
            </p:cNvSpPr>
            <p:nvPr/>
          </p:nvSpPr>
          <p:spPr bwMode="auto">
            <a:xfrm>
              <a:off x="3910852" y="2994138"/>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77" name="Line 167"/>
            <p:cNvSpPr>
              <a:spLocks noChangeShapeType="1"/>
            </p:cNvSpPr>
            <p:nvPr/>
          </p:nvSpPr>
          <p:spPr bwMode="auto">
            <a:xfrm>
              <a:off x="4076172" y="2994138"/>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79" name="Line 169"/>
            <p:cNvSpPr>
              <a:spLocks noChangeShapeType="1"/>
            </p:cNvSpPr>
            <p:nvPr/>
          </p:nvSpPr>
          <p:spPr bwMode="auto">
            <a:xfrm>
              <a:off x="4080109" y="2994138"/>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81" name="Line 171"/>
            <p:cNvSpPr>
              <a:spLocks noChangeShapeType="1"/>
            </p:cNvSpPr>
            <p:nvPr/>
          </p:nvSpPr>
          <p:spPr bwMode="auto">
            <a:xfrm>
              <a:off x="4101758" y="2994138"/>
              <a:ext cx="91440" cy="0"/>
            </a:xfrm>
            <a:prstGeom prst="line">
              <a:avLst/>
            </a:prstGeom>
            <a:noFill/>
            <a:ln w="28575">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84" name="Line 174"/>
            <p:cNvSpPr>
              <a:spLocks noChangeShapeType="1"/>
            </p:cNvSpPr>
            <p:nvPr/>
          </p:nvSpPr>
          <p:spPr bwMode="auto">
            <a:xfrm>
              <a:off x="1104350" y="1760238"/>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86" name="Line 176"/>
            <p:cNvSpPr>
              <a:spLocks noChangeShapeType="1"/>
            </p:cNvSpPr>
            <p:nvPr/>
          </p:nvSpPr>
          <p:spPr bwMode="auto">
            <a:xfrm>
              <a:off x="1307063" y="1829267"/>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88" name="Line 178"/>
            <p:cNvSpPr>
              <a:spLocks noChangeShapeType="1"/>
            </p:cNvSpPr>
            <p:nvPr/>
          </p:nvSpPr>
          <p:spPr bwMode="auto">
            <a:xfrm>
              <a:off x="1405468" y="2003566"/>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90" name="Line 180"/>
            <p:cNvSpPr>
              <a:spLocks noChangeShapeType="1"/>
            </p:cNvSpPr>
            <p:nvPr/>
          </p:nvSpPr>
          <p:spPr bwMode="auto">
            <a:xfrm>
              <a:off x="1696746" y="2305570"/>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92" name="Line 182"/>
            <p:cNvSpPr>
              <a:spLocks noChangeShapeType="1"/>
            </p:cNvSpPr>
            <p:nvPr/>
          </p:nvSpPr>
          <p:spPr bwMode="auto">
            <a:xfrm>
              <a:off x="1704618" y="2397034"/>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94" name="Line 184"/>
            <p:cNvSpPr>
              <a:spLocks noChangeShapeType="1"/>
            </p:cNvSpPr>
            <p:nvPr/>
          </p:nvSpPr>
          <p:spPr bwMode="auto">
            <a:xfrm>
              <a:off x="1877810" y="2505755"/>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96" name="Line 186"/>
            <p:cNvSpPr>
              <a:spLocks noChangeShapeType="1"/>
            </p:cNvSpPr>
            <p:nvPr/>
          </p:nvSpPr>
          <p:spPr bwMode="auto">
            <a:xfrm>
              <a:off x="2151375" y="2809484"/>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98" name="Line 188"/>
            <p:cNvSpPr>
              <a:spLocks noChangeShapeType="1"/>
            </p:cNvSpPr>
            <p:nvPr/>
          </p:nvSpPr>
          <p:spPr bwMode="auto">
            <a:xfrm>
              <a:off x="2285207" y="2964800"/>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00" name="Line 190"/>
            <p:cNvSpPr>
              <a:spLocks noChangeShapeType="1"/>
            </p:cNvSpPr>
            <p:nvPr/>
          </p:nvSpPr>
          <p:spPr bwMode="auto">
            <a:xfrm>
              <a:off x="2297015" y="2985510"/>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02" name="Line 192"/>
            <p:cNvSpPr>
              <a:spLocks noChangeShapeType="1"/>
            </p:cNvSpPr>
            <p:nvPr/>
          </p:nvSpPr>
          <p:spPr bwMode="auto">
            <a:xfrm>
              <a:off x="2298982" y="3026926"/>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04" name="Line 194"/>
            <p:cNvSpPr>
              <a:spLocks noChangeShapeType="1"/>
            </p:cNvSpPr>
            <p:nvPr/>
          </p:nvSpPr>
          <p:spPr bwMode="auto">
            <a:xfrm>
              <a:off x="2306857" y="3047635"/>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06" name="Line 196"/>
            <p:cNvSpPr>
              <a:spLocks noChangeShapeType="1"/>
            </p:cNvSpPr>
            <p:nvPr/>
          </p:nvSpPr>
          <p:spPr bwMode="auto">
            <a:xfrm>
              <a:off x="2346216" y="3094230"/>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08" name="Line 198"/>
            <p:cNvSpPr>
              <a:spLocks noChangeShapeType="1"/>
            </p:cNvSpPr>
            <p:nvPr/>
          </p:nvSpPr>
          <p:spPr bwMode="auto">
            <a:xfrm>
              <a:off x="2474142" y="3094230"/>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10" name="Line 200"/>
            <p:cNvSpPr>
              <a:spLocks noChangeShapeType="1"/>
            </p:cNvSpPr>
            <p:nvPr/>
          </p:nvSpPr>
          <p:spPr bwMode="auto">
            <a:xfrm>
              <a:off x="2566644" y="3094230"/>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12" name="Line 202"/>
            <p:cNvSpPr>
              <a:spLocks noChangeShapeType="1"/>
            </p:cNvSpPr>
            <p:nvPr/>
          </p:nvSpPr>
          <p:spPr bwMode="auto">
            <a:xfrm>
              <a:off x="2568613" y="3094230"/>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14" name="Line 204"/>
            <p:cNvSpPr>
              <a:spLocks noChangeShapeType="1"/>
            </p:cNvSpPr>
            <p:nvPr/>
          </p:nvSpPr>
          <p:spPr bwMode="auto">
            <a:xfrm>
              <a:off x="2590260" y="3152906"/>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16" name="Line 207"/>
            <p:cNvSpPr>
              <a:spLocks noChangeShapeType="1"/>
            </p:cNvSpPr>
            <p:nvPr/>
          </p:nvSpPr>
          <p:spPr bwMode="auto">
            <a:xfrm>
              <a:off x="2594197" y="3152906"/>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18" name="Line 209"/>
            <p:cNvSpPr>
              <a:spLocks noChangeShapeType="1"/>
            </p:cNvSpPr>
            <p:nvPr/>
          </p:nvSpPr>
          <p:spPr bwMode="auto">
            <a:xfrm>
              <a:off x="2598133" y="3152906"/>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20" name="Line 211"/>
            <p:cNvSpPr>
              <a:spLocks noChangeShapeType="1"/>
            </p:cNvSpPr>
            <p:nvPr/>
          </p:nvSpPr>
          <p:spPr bwMode="auto">
            <a:xfrm>
              <a:off x="2891380" y="3152906"/>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22" name="Line 213"/>
            <p:cNvSpPr>
              <a:spLocks noChangeShapeType="1"/>
            </p:cNvSpPr>
            <p:nvPr/>
          </p:nvSpPr>
          <p:spPr bwMode="auto">
            <a:xfrm>
              <a:off x="2899253" y="3152906"/>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24" name="Line 215"/>
            <p:cNvSpPr>
              <a:spLocks noChangeShapeType="1"/>
            </p:cNvSpPr>
            <p:nvPr/>
          </p:nvSpPr>
          <p:spPr bwMode="auto">
            <a:xfrm>
              <a:off x="2903189" y="3152906"/>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26" name="Line 217"/>
            <p:cNvSpPr>
              <a:spLocks noChangeShapeType="1"/>
            </p:cNvSpPr>
            <p:nvPr/>
          </p:nvSpPr>
          <p:spPr bwMode="auto">
            <a:xfrm>
              <a:off x="2942550" y="3242643"/>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28" name="Line 219"/>
            <p:cNvSpPr>
              <a:spLocks noChangeShapeType="1"/>
            </p:cNvSpPr>
            <p:nvPr/>
          </p:nvSpPr>
          <p:spPr bwMode="auto">
            <a:xfrm>
              <a:off x="2946485" y="3242643"/>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30" name="Line 221"/>
            <p:cNvSpPr>
              <a:spLocks noChangeShapeType="1"/>
            </p:cNvSpPr>
            <p:nvPr/>
          </p:nvSpPr>
          <p:spPr bwMode="auto">
            <a:xfrm>
              <a:off x="2999625" y="3242643"/>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32" name="Line 223"/>
            <p:cNvSpPr>
              <a:spLocks noChangeShapeType="1"/>
            </p:cNvSpPr>
            <p:nvPr/>
          </p:nvSpPr>
          <p:spPr bwMode="auto">
            <a:xfrm>
              <a:off x="3178721" y="3242643"/>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34" name="Line 225"/>
            <p:cNvSpPr>
              <a:spLocks noChangeShapeType="1"/>
            </p:cNvSpPr>
            <p:nvPr/>
          </p:nvSpPr>
          <p:spPr bwMode="auto">
            <a:xfrm>
              <a:off x="3190529" y="3242643"/>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36" name="Line 227"/>
            <p:cNvSpPr>
              <a:spLocks noChangeShapeType="1"/>
            </p:cNvSpPr>
            <p:nvPr/>
          </p:nvSpPr>
          <p:spPr bwMode="auto">
            <a:xfrm>
              <a:off x="3243668" y="3599870"/>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38" name="Line 229"/>
            <p:cNvSpPr>
              <a:spLocks noChangeShapeType="1"/>
            </p:cNvSpPr>
            <p:nvPr/>
          </p:nvSpPr>
          <p:spPr bwMode="auto">
            <a:xfrm>
              <a:off x="3788830" y="3599870"/>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40" name="Line 231"/>
            <p:cNvSpPr>
              <a:spLocks noChangeShapeType="1"/>
            </p:cNvSpPr>
            <p:nvPr/>
          </p:nvSpPr>
          <p:spPr bwMode="auto">
            <a:xfrm>
              <a:off x="4062396" y="3599870"/>
              <a:ext cx="91440" cy="0"/>
            </a:xfrm>
            <a:prstGeom prst="line">
              <a:avLst/>
            </a:prstGeom>
            <a:noFill/>
            <a:ln w="28575">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grpSp>
      <p:grpSp>
        <p:nvGrpSpPr>
          <p:cNvPr id="790" name="Group 789">
            <a:extLst>
              <a:ext uri="{FF2B5EF4-FFF2-40B4-BE49-F238E27FC236}">
                <a16:creationId xmlns:a16="http://schemas.microsoft.com/office/drawing/2014/main" id="{D1341D3D-B9BE-4B3E-A208-2628B7B37B06}"/>
              </a:ext>
            </a:extLst>
          </p:cNvPr>
          <p:cNvGrpSpPr/>
          <p:nvPr/>
        </p:nvGrpSpPr>
        <p:grpSpPr>
          <a:xfrm>
            <a:off x="1150538" y="1720066"/>
            <a:ext cx="2997410" cy="1929345"/>
            <a:chOff x="1150538" y="1720066"/>
            <a:chExt cx="2997410" cy="1929345"/>
          </a:xfrm>
        </p:grpSpPr>
        <p:sp>
          <p:nvSpPr>
            <p:cNvPr id="56" name="Line 46"/>
            <p:cNvSpPr>
              <a:spLocks noChangeShapeType="1"/>
            </p:cNvSpPr>
            <p:nvPr/>
          </p:nvSpPr>
          <p:spPr bwMode="auto">
            <a:xfrm flipV="1">
              <a:off x="1435912" y="1768388"/>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58" name="Line 48"/>
            <p:cNvSpPr>
              <a:spLocks noChangeShapeType="1"/>
            </p:cNvSpPr>
            <p:nvPr/>
          </p:nvSpPr>
          <p:spPr bwMode="auto">
            <a:xfrm flipV="1">
              <a:off x="1473307" y="1816708"/>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60" name="Line 50"/>
            <p:cNvSpPr>
              <a:spLocks noChangeShapeType="1"/>
            </p:cNvSpPr>
            <p:nvPr/>
          </p:nvSpPr>
          <p:spPr bwMode="auto">
            <a:xfrm flipV="1">
              <a:off x="1597297" y="1816708"/>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62" name="Line 52"/>
            <p:cNvSpPr>
              <a:spLocks noChangeShapeType="1"/>
            </p:cNvSpPr>
            <p:nvPr/>
          </p:nvSpPr>
          <p:spPr bwMode="auto">
            <a:xfrm flipV="1">
              <a:off x="1693734" y="1816708"/>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64" name="Line 54"/>
            <p:cNvSpPr>
              <a:spLocks noChangeShapeType="1"/>
            </p:cNvSpPr>
            <p:nvPr/>
          </p:nvSpPr>
          <p:spPr bwMode="auto">
            <a:xfrm flipV="1">
              <a:off x="1723255" y="1825336"/>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68" name="Line 58"/>
            <p:cNvSpPr>
              <a:spLocks noChangeShapeType="1"/>
            </p:cNvSpPr>
            <p:nvPr/>
          </p:nvSpPr>
          <p:spPr bwMode="auto">
            <a:xfrm flipV="1">
              <a:off x="1740967" y="1866753"/>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72" name="Line 62"/>
            <p:cNvSpPr>
              <a:spLocks noChangeShapeType="1"/>
            </p:cNvSpPr>
            <p:nvPr/>
          </p:nvSpPr>
          <p:spPr bwMode="auto">
            <a:xfrm flipV="1">
              <a:off x="2051927" y="2085921"/>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74" name="Line 64"/>
            <p:cNvSpPr>
              <a:spLocks noChangeShapeType="1"/>
            </p:cNvSpPr>
            <p:nvPr/>
          </p:nvSpPr>
          <p:spPr bwMode="auto">
            <a:xfrm flipV="1">
              <a:off x="2175918" y="2120436"/>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78" name="Line 68"/>
            <p:cNvSpPr>
              <a:spLocks noChangeShapeType="1"/>
            </p:cNvSpPr>
            <p:nvPr/>
          </p:nvSpPr>
          <p:spPr bwMode="auto">
            <a:xfrm flipV="1">
              <a:off x="2321555" y="2154952"/>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82" name="Line 72"/>
            <p:cNvSpPr>
              <a:spLocks noChangeShapeType="1"/>
            </p:cNvSpPr>
            <p:nvPr/>
          </p:nvSpPr>
          <p:spPr bwMode="auto">
            <a:xfrm flipV="1">
              <a:off x="2339268" y="2218803"/>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94" name="Line 84"/>
            <p:cNvSpPr>
              <a:spLocks noChangeShapeType="1"/>
            </p:cNvSpPr>
            <p:nvPr/>
          </p:nvSpPr>
          <p:spPr bwMode="auto">
            <a:xfrm flipV="1">
              <a:off x="2360917" y="2267123"/>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96" name="Line 86"/>
            <p:cNvSpPr>
              <a:spLocks noChangeShapeType="1"/>
            </p:cNvSpPr>
            <p:nvPr/>
          </p:nvSpPr>
          <p:spPr bwMode="auto">
            <a:xfrm flipV="1">
              <a:off x="2427832" y="2313718"/>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98" name="Line 88"/>
            <p:cNvSpPr>
              <a:spLocks noChangeShapeType="1"/>
            </p:cNvSpPr>
            <p:nvPr/>
          </p:nvSpPr>
          <p:spPr bwMode="auto">
            <a:xfrm flipV="1">
              <a:off x="2453417" y="2313718"/>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00" name="Line 90"/>
            <p:cNvSpPr>
              <a:spLocks noChangeShapeType="1"/>
            </p:cNvSpPr>
            <p:nvPr/>
          </p:nvSpPr>
          <p:spPr bwMode="auto">
            <a:xfrm flipV="1">
              <a:off x="2524269" y="2313718"/>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02" name="Line 92"/>
            <p:cNvSpPr>
              <a:spLocks noChangeShapeType="1"/>
            </p:cNvSpPr>
            <p:nvPr/>
          </p:nvSpPr>
          <p:spPr bwMode="auto">
            <a:xfrm flipV="1">
              <a:off x="2585281" y="2313718"/>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04" name="Line 94"/>
            <p:cNvSpPr>
              <a:spLocks noChangeShapeType="1"/>
            </p:cNvSpPr>
            <p:nvPr/>
          </p:nvSpPr>
          <p:spPr bwMode="auto">
            <a:xfrm flipV="1">
              <a:off x="2608897" y="2313718"/>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12" name="Line 102"/>
            <p:cNvSpPr>
              <a:spLocks noChangeShapeType="1"/>
            </p:cNvSpPr>
            <p:nvPr/>
          </p:nvSpPr>
          <p:spPr bwMode="auto">
            <a:xfrm flipV="1">
              <a:off x="2634483" y="2412084"/>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18" name="Line 108"/>
            <p:cNvSpPr>
              <a:spLocks noChangeShapeType="1"/>
            </p:cNvSpPr>
            <p:nvPr/>
          </p:nvSpPr>
          <p:spPr bwMode="auto">
            <a:xfrm flipV="1">
              <a:off x="2652196" y="2465584"/>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20" name="Line 110"/>
            <p:cNvSpPr>
              <a:spLocks noChangeShapeType="1"/>
            </p:cNvSpPr>
            <p:nvPr/>
          </p:nvSpPr>
          <p:spPr bwMode="auto">
            <a:xfrm flipV="1">
              <a:off x="2691558" y="2465584"/>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22" name="Line 112"/>
            <p:cNvSpPr>
              <a:spLocks noChangeShapeType="1"/>
            </p:cNvSpPr>
            <p:nvPr/>
          </p:nvSpPr>
          <p:spPr bwMode="auto">
            <a:xfrm flipV="1">
              <a:off x="2762409" y="2555320"/>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24" name="Line 114"/>
            <p:cNvSpPr>
              <a:spLocks noChangeShapeType="1"/>
            </p:cNvSpPr>
            <p:nvPr/>
          </p:nvSpPr>
          <p:spPr bwMode="auto">
            <a:xfrm flipV="1">
              <a:off x="2843100" y="2586384"/>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26" name="Line 116"/>
            <p:cNvSpPr>
              <a:spLocks noChangeShapeType="1"/>
            </p:cNvSpPr>
            <p:nvPr/>
          </p:nvSpPr>
          <p:spPr bwMode="auto">
            <a:xfrm flipV="1">
              <a:off x="2892303" y="2586384"/>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28" name="Line 118"/>
            <p:cNvSpPr>
              <a:spLocks noChangeShapeType="1"/>
            </p:cNvSpPr>
            <p:nvPr/>
          </p:nvSpPr>
          <p:spPr bwMode="auto">
            <a:xfrm flipV="1">
              <a:off x="2917887" y="2586384"/>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30" name="Line 120"/>
            <p:cNvSpPr>
              <a:spLocks noChangeShapeType="1"/>
            </p:cNvSpPr>
            <p:nvPr/>
          </p:nvSpPr>
          <p:spPr bwMode="auto">
            <a:xfrm flipV="1">
              <a:off x="2921825" y="2586384"/>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32" name="Line 122"/>
            <p:cNvSpPr>
              <a:spLocks noChangeShapeType="1"/>
            </p:cNvSpPr>
            <p:nvPr/>
          </p:nvSpPr>
          <p:spPr bwMode="auto">
            <a:xfrm flipV="1">
              <a:off x="2927729" y="2586384"/>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34" name="Line 124"/>
            <p:cNvSpPr>
              <a:spLocks noChangeShapeType="1"/>
            </p:cNvSpPr>
            <p:nvPr/>
          </p:nvSpPr>
          <p:spPr bwMode="auto">
            <a:xfrm flipV="1">
              <a:off x="2939537" y="2626076"/>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36" name="Line 126"/>
            <p:cNvSpPr>
              <a:spLocks noChangeShapeType="1"/>
            </p:cNvSpPr>
            <p:nvPr/>
          </p:nvSpPr>
          <p:spPr bwMode="auto">
            <a:xfrm flipV="1">
              <a:off x="2945441" y="2626076"/>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38" name="Line 128"/>
            <p:cNvSpPr>
              <a:spLocks noChangeShapeType="1"/>
            </p:cNvSpPr>
            <p:nvPr/>
          </p:nvSpPr>
          <p:spPr bwMode="auto">
            <a:xfrm flipV="1">
              <a:off x="2949378" y="2626076"/>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42" name="Line 132"/>
            <p:cNvSpPr>
              <a:spLocks noChangeShapeType="1"/>
            </p:cNvSpPr>
            <p:nvPr/>
          </p:nvSpPr>
          <p:spPr bwMode="auto">
            <a:xfrm flipV="1">
              <a:off x="2996611" y="2626076"/>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44" name="Line 134"/>
            <p:cNvSpPr>
              <a:spLocks noChangeShapeType="1"/>
            </p:cNvSpPr>
            <p:nvPr/>
          </p:nvSpPr>
          <p:spPr bwMode="auto">
            <a:xfrm flipV="1">
              <a:off x="3165868" y="2626076"/>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46" name="Line 136"/>
            <p:cNvSpPr>
              <a:spLocks noChangeShapeType="1"/>
            </p:cNvSpPr>
            <p:nvPr/>
          </p:nvSpPr>
          <p:spPr bwMode="auto">
            <a:xfrm flipV="1">
              <a:off x="3215070" y="2626076"/>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48" name="Line 138"/>
            <p:cNvSpPr>
              <a:spLocks noChangeShapeType="1"/>
            </p:cNvSpPr>
            <p:nvPr/>
          </p:nvSpPr>
          <p:spPr bwMode="auto">
            <a:xfrm flipV="1">
              <a:off x="3226879" y="2626076"/>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50" name="Line 140"/>
            <p:cNvSpPr>
              <a:spLocks noChangeShapeType="1"/>
            </p:cNvSpPr>
            <p:nvPr/>
          </p:nvSpPr>
          <p:spPr bwMode="auto">
            <a:xfrm flipV="1">
              <a:off x="3232784" y="2689928"/>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52" name="Line 142"/>
            <p:cNvSpPr>
              <a:spLocks noChangeShapeType="1"/>
            </p:cNvSpPr>
            <p:nvPr/>
          </p:nvSpPr>
          <p:spPr bwMode="auto">
            <a:xfrm flipV="1">
              <a:off x="3236720" y="2689928"/>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54" name="Line 144"/>
            <p:cNvSpPr>
              <a:spLocks noChangeShapeType="1"/>
            </p:cNvSpPr>
            <p:nvPr/>
          </p:nvSpPr>
          <p:spPr bwMode="auto">
            <a:xfrm flipV="1">
              <a:off x="3240655" y="2689928"/>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56" name="Line 146"/>
            <p:cNvSpPr>
              <a:spLocks noChangeShapeType="1"/>
            </p:cNvSpPr>
            <p:nvPr/>
          </p:nvSpPr>
          <p:spPr bwMode="auto">
            <a:xfrm flipV="1">
              <a:off x="3248528" y="2689928"/>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58" name="Line 148"/>
            <p:cNvSpPr>
              <a:spLocks noChangeShapeType="1"/>
            </p:cNvSpPr>
            <p:nvPr/>
          </p:nvSpPr>
          <p:spPr bwMode="auto">
            <a:xfrm flipV="1">
              <a:off x="3563423" y="2953965"/>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60" name="Line 150"/>
            <p:cNvSpPr>
              <a:spLocks noChangeShapeType="1"/>
            </p:cNvSpPr>
            <p:nvPr/>
          </p:nvSpPr>
          <p:spPr bwMode="auto">
            <a:xfrm flipV="1">
              <a:off x="3577200" y="2953965"/>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62" name="Line 152"/>
            <p:cNvSpPr>
              <a:spLocks noChangeShapeType="1"/>
            </p:cNvSpPr>
            <p:nvPr/>
          </p:nvSpPr>
          <p:spPr bwMode="auto">
            <a:xfrm flipV="1">
              <a:off x="3673635" y="2953965"/>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64" name="Line 154"/>
            <p:cNvSpPr>
              <a:spLocks noChangeShapeType="1"/>
            </p:cNvSpPr>
            <p:nvPr/>
          </p:nvSpPr>
          <p:spPr bwMode="auto">
            <a:xfrm flipV="1">
              <a:off x="3787786" y="2953965"/>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66" name="Line 156"/>
            <p:cNvSpPr>
              <a:spLocks noChangeShapeType="1"/>
            </p:cNvSpPr>
            <p:nvPr/>
          </p:nvSpPr>
          <p:spPr bwMode="auto">
            <a:xfrm flipV="1">
              <a:off x="3807467" y="2953965"/>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68" name="Line 158"/>
            <p:cNvSpPr>
              <a:spLocks noChangeShapeType="1"/>
            </p:cNvSpPr>
            <p:nvPr/>
          </p:nvSpPr>
          <p:spPr bwMode="auto">
            <a:xfrm flipV="1">
              <a:off x="3829116" y="2953965"/>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70" name="Line 160"/>
            <p:cNvSpPr>
              <a:spLocks noChangeShapeType="1"/>
            </p:cNvSpPr>
            <p:nvPr/>
          </p:nvSpPr>
          <p:spPr bwMode="auto">
            <a:xfrm flipV="1">
              <a:off x="3836988" y="2953965"/>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72" name="Line 162"/>
            <p:cNvSpPr>
              <a:spLocks noChangeShapeType="1"/>
            </p:cNvSpPr>
            <p:nvPr/>
          </p:nvSpPr>
          <p:spPr bwMode="auto">
            <a:xfrm flipV="1">
              <a:off x="3860604" y="2953965"/>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74" name="Line 164"/>
            <p:cNvSpPr>
              <a:spLocks noChangeShapeType="1"/>
            </p:cNvSpPr>
            <p:nvPr/>
          </p:nvSpPr>
          <p:spPr bwMode="auto">
            <a:xfrm flipV="1">
              <a:off x="3872412" y="2953965"/>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76" name="Line 166"/>
            <p:cNvSpPr>
              <a:spLocks noChangeShapeType="1"/>
            </p:cNvSpPr>
            <p:nvPr/>
          </p:nvSpPr>
          <p:spPr bwMode="auto">
            <a:xfrm flipV="1">
              <a:off x="3957041" y="2953965"/>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78" name="Line 168"/>
            <p:cNvSpPr>
              <a:spLocks noChangeShapeType="1"/>
            </p:cNvSpPr>
            <p:nvPr/>
          </p:nvSpPr>
          <p:spPr bwMode="auto">
            <a:xfrm flipV="1">
              <a:off x="4124330" y="2953965"/>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80" name="Line 170"/>
            <p:cNvSpPr>
              <a:spLocks noChangeShapeType="1"/>
            </p:cNvSpPr>
            <p:nvPr/>
          </p:nvSpPr>
          <p:spPr bwMode="auto">
            <a:xfrm flipV="1">
              <a:off x="4128267" y="2953965"/>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82" name="Line 172"/>
            <p:cNvSpPr>
              <a:spLocks noChangeShapeType="1"/>
            </p:cNvSpPr>
            <p:nvPr/>
          </p:nvSpPr>
          <p:spPr bwMode="auto">
            <a:xfrm flipV="1">
              <a:off x="4147948" y="2953965"/>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85" name="Line 175"/>
            <p:cNvSpPr>
              <a:spLocks noChangeShapeType="1"/>
            </p:cNvSpPr>
            <p:nvPr/>
          </p:nvSpPr>
          <p:spPr bwMode="auto">
            <a:xfrm flipV="1">
              <a:off x="1150538" y="1720066"/>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87" name="Line 177"/>
            <p:cNvSpPr>
              <a:spLocks noChangeShapeType="1"/>
            </p:cNvSpPr>
            <p:nvPr/>
          </p:nvSpPr>
          <p:spPr bwMode="auto">
            <a:xfrm flipV="1">
              <a:off x="1353254" y="1789096"/>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89" name="Line 179"/>
            <p:cNvSpPr>
              <a:spLocks noChangeShapeType="1"/>
            </p:cNvSpPr>
            <p:nvPr/>
          </p:nvSpPr>
          <p:spPr bwMode="auto">
            <a:xfrm flipV="1">
              <a:off x="1453626" y="1963393"/>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91" name="Line 181"/>
            <p:cNvSpPr>
              <a:spLocks noChangeShapeType="1"/>
            </p:cNvSpPr>
            <p:nvPr/>
          </p:nvSpPr>
          <p:spPr bwMode="auto">
            <a:xfrm flipV="1">
              <a:off x="1742936" y="2265397"/>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93" name="Line 183"/>
            <p:cNvSpPr>
              <a:spLocks noChangeShapeType="1"/>
            </p:cNvSpPr>
            <p:nvPr/>
          </p:nvSpPr>
          <p:spPr bwMode="auto">
            <a:xfrm flipV="1">
              <a:off x="1750809" y="2355135"/>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95" name="Line 185"/>
            <p:cNvSpPr>
              <a:spLocks noChangeShapeType="1"/>
            </p:cNvSpPr>
            <p:nvPr/>
          </p:nvSpPr>
          <p:spPr bwMode="auto">
            <a:xfrm flipV="1">
              <a:off x="1924000" y="2465583"/>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97" name="Line 187"/>
            <p:cNvSpPr>
              <a:spLocks noChangeShapeType="1"/>
            </p:cNvSpPr>
            <p:nvPr/>
          </p:nvSpPr>
          <p:spPr bwMode="auto">
            <a:xfrm flipV="1">
              <a:off x="2197565" y="2769312"/>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199" name="Line 189"/>
            <p:cNvSpPr>
              <a:spLocks noChangeShapeType="1"/>
            </p:cNvSpPr>
            <p:nvPr/>
          </p:nvSpPr>
          <p:spPr bwMode="auto">
            <a:xfrm flipV="1">
              <a:off x="2333363" y="2924627"/>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05" name="Line 195"/>
            <p:cNvSpPr>
              <a:spLocks noChangeShapeType="1"/>
            </p:cNvSpPr>
            <p:nvPr/>
          </p:nvSpPr>
          <p:spPr bwMode="auto">
            <a:xfrm flipV="1">
              <a:off x="2353045" y="3007464"/>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07" name="Line 197"/>
            <p:cNvSpPr>
              <a:spLocks noChangeShapeType="1"/>
            </p:cNvSpPr>
            <p:nvPr/>
          </p:nvSpPr>
          <p:spPr bwMode="auto">
            <a:xfrm flipV="1">
              <a:off x="2392407" y="3054057"/>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09" name="Line 199"/>
            <p:cNvSpPr>
              <a:spLocks noChangeShapeType="1"/>
            </p:cNvSpPr>
            <p:nvPr/>
          </p:nvSpPr>
          <p:spPr bwMode="auto">
            <a:xfrm flipV="1">
              <a:off x="2520332" y="3054057"/>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13" name="Line 203"/>
            <p:cNvSpPr>
              <a:spLocks noChangeShapeType="1"/>
            </p:cNvSpPr>
            <p:nvPr/>
          </p:nvSpPr>
          <p:spPr bwMode="auto">
            <a:xfrm flipV="1">
              <a:off x="2616769" y="3054057"/>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19" name="Line 210"/>
            <p:cNvSpPr>
              <a:spLocks noChangeShapeType="1"/>
            </p:cNvSpPr>
            <p:nvPr/>
          </p:nvSpPr>
          <p:spPr bwMode="auto">
            <a:xfrm flipV="1">
              <a:off x="2644323" y="3112733"/>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21" name="Line 212"/>
            <p:cNvSpPr>
              <a:spLocks noChangeShapeType="1"/>
            </p:cNvSpPr>
            <p:nvPr/>
          </p:nvSpPr>
          <p:spPr bwMode="auto">
            <a:xfrm flipV="1">
              <a:off x="2939537" y="3112733"/>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23" name="Line 214"/>
            <p:cNvSpPr>
              <a:spLocks noChangeShapeType="1"/>
            </p:cNvSpPr>
            <p:nvPr/>
          </p:nvSpPr>
          <p:spPr bwMode="auto">
            <a:xfrm flipV="1">
              <a:off x="2945441" y="3112733"/>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25" name="Line 216"/>
            <p:cNvSpPr>
              <a:spLocks noChangeShapeType="1"/>
            </p:cNvSpPr>
            <p:nvPr/>
          </p:nvSpPr>
          <p:spPr bwMode="auto">
            <a:xfrm flipV="1">
              <a:off x="2949378" y="3112733"/>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27" name="Line 218"/>
            <p:cNvSpPr>
              <a:spLocks noChangeShapeType="1"/>
            </p:cNvSpPr>
            <p:nvPr/>
          </p:nvSpPr>
          <p:spPr bwMode="auto">
            <a:xfrm flipV="1">
              <a:off x="2988740" y="3200744"/>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29" name="Line 220"/>
            <p:cNvSpPr>
              <a:spLocks noChangeShapeType="1"/>
            </p:cNvSpPr>
            <p:nvPr/>
          </p:nvSpPr>
          <p:spPr bwMode="auto">
            <a:xfrm flipV="1">
              <a:off x="2992676" y="3200744"/>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31" name="Line 222"/>
            <p:cNvSpPr>
              <a:spLocks noChangeShapeType="1"/>
            </p:cNvSpPr>
            <p:nvPr/>
          </p:nvSpPr>
          <p:spPr bwMode="auto">
            <a:xfrm flipV="1">
              <a:off x="3045814" y="3200744"/>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33" name="Line 224"/>
            <p:cNvSpPr>
              <a:spLocks noChangeShapeType="1"/>
            </p:cNvSpPr>
            <p:nvPr/>
          </p:nvSpPr>
          <p:spPr bwMode="auto">
            <a:xfrm flipV="1">
              <a:off x="3226879" y="3200744"/>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35" name="Line 226"/>
            <p:cNvSpPr>
              <a:spLocks noChangeShapeType="1"/>
            </p:cNvSpPr>
            <p:nvPr/>
          </p:nvSpPr>
          <p:spPr bwMode="auto">
            <a:xfrm flipV="1">
              <a:off x="3236720" y="3200744"/>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37" name="Line 228"/>
            <p:cNvSpPr>
              <a:spLocks noChangeShapeType="1"/>
            </p:cNvSpPr>
            <p:nvPr/>
          </p:nvSpPr>
          <p:spPr bwMode="auto">
            <a:xfrm flipV="1">
              <a:off x="3289858" y="3557971"/>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39" name="Line 230"/>
            <p:cNvSpPr>
              <a:spLocks noChangeShapeType="1"/>
            </p:cNvSpPr>
            <p:nvPr/>
          </p:nvSpPr>
          <p:spPr bwMode="auto">
            <a:xfrm flipV="1">
              <a:off x="3836988" y="3557971"/>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sp>
          <p:nvSpPr>
            <p:cNvPr id="241" name="Line 232"/>
            <p:cNvSpPr>
              <a:spLocks noChangeShapeType="1"/>
            </p:cNvSpPr>
            <p:nvPr/>
          </p:nvSpPr>
          <p:spPr bwMode="auto">
            <a:xfrm flipV="1">
              <a:off x="4109569" y="3554741"/>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Arial" panose="020B0604020202020204" pitchFamily="34" charset="0"/>
                <a:cs typeface="Arial" panose="020B0604020202020204" pitchFamily="34" charset="0"/>
              </a:endParaRPr>
            </a:p>
          </p:txBody>
        </p:sp>
      </p:grpSp>
      <p:grpSp>
        <p:nvGrpSpPr>
          <p:cNvPr id="8" name="Group 7"/>
          <p:cNvGrpSpPr/>
          <p:nvPr/>
        </p:nvGrpSpPr>
        <p:grpSpPr>
          <a:xfrm>
            <a:off x="7732514" y="1651133"/>
            <a:ext cx="396264" cy="2621256"/>
            <a:chOff x="5690147" y="1182692"/>
            <a:chExt cx="297198" cy="1965942"/>
          </a:xfrm>
        </p:grpSpPr>
        <p:sp>
          <p:nvSpPr>
            <p:cNvPr id="652" name="TextBox 651"/>
            <p:cNvSpPr txBox="1"/>
            <p:nvPr/>
          </p:nvSpPr>
          <p:spPr>
            <a:xfrm>
              <a:off x="5690147" y="1182692"/>
              <a:ext cx="297196" cy="184666"/>
            </a:xfrm>
            <a:prstGeom prst="rect">
              <a:avLst/>
            </a:prstGeom>
            <a:noFill/>
          </p:spPr>
          <p:txBody>
            <a:bodyPr wrap="none" rtlCol="0">
              <a:spAutoFit/>
            </a:bodyPr>
            <a:lstStyle/>
            <a:p>
              <a:pPr algn="ctr"/>
              <a:r>
                <a:rPr lang="en-US" sz="1000" dirty="0">
                  <a:latin typeface="Calibri" panose="020F0502020204030204" pitchFamily="34" charset="0"/>
                  <a:cs typeface="Calibri" panose="020F0502020204030204" pitchFamily="34" charset="0"/>
                </a:rPr>
                <a:t>100</a:t>
              </a:r>
            </a:p>
          </p:txBody>
        </p:sp>
        <p:sp>
          <p:nvSpPr>
            <p:cNvPr id="653" name="TextBox 652"/>
            <p:cNvSpPr txBox="1"/>
            <p:nvPr/>
          </p:nvSpPr>
          <p:spPr>
            <a:xfrm>
              <a:off x="5743042" y="1362011"/>
              <a:ext cx="244298" cy="184666"/>
            </a:xfrm>
            <a:prstGeom prst="rect">
              <a:avLst/>
            </a:prstGeom>
            <a:noFill/>
          </p:spPr>
          <p:txBody>
            <a:bodyPr wrap="none" rtlCol="0">
              <a:spAutoFit/>
            </a:bodyPr>
            <a:lstStyle/>
            <a:p>
              <a:pPr algn="ctr"/>
              <a:r>
                <a:rPr lang="en-US" sz="1000" dirty="0">
                  <a:latin typeface="Calibri" panose="020F0502020204030204" pitchFamily="34" charset="0"/>
                  <a:cs typeface="Calibri" panose="020F0502020204030204" pitchFamily="34" charset="0"/>
                </a:rPr>
                <a:t>90</a:t>
              </a:r>
            </a:p>
          </p:txBody>
        </p:sp>
        <p:sp>
          <p:nvSpPr>
            <p:cNvPr id="654" name="TextBox 653"/>
            <p:cNvSpPr txBox="1"/>
            <p:nvPr/>
          </p:nvSpPr>
          <p:spPr>
            <a:xfrm>
              <a:off x="5743042" y="1541330"/>
              <a:ext cx="244298" cy="184666"/>
            </a:xfrm>
            <a:prstGeom prst="rect">
              <a:avLst/>
            </a:prstGeom>
            <a:noFill/>
          </p:spPr>
          <p:txBody>
            <a:bodyPr wrap="none" rtlCol="0">
              <a:spAutoFit/>
            </a:bodyPr>
            <a:lstStyle/>
            <a:p>
              <a:pPr algn="ctr"/>
              <a:r>
                <a:rPr lang="en-US" sz="1000" dirty="0">
                  <a:latin typeface="Calibri" panose="020F0502020204030204" pitchFamily="34" charset="0"/>
                  <a:cs typeface="Calibri" panose="020F0502020204030204" pitchFamily="34" charset="0"/>
                </a:rPr>
                <a:t>80</a:t>
              </a:r>
            </a:p>
          </p:txBody>
        </p:sp>
        <p:sp>
          <p:nvSpPr>
            <p:cNvPr id="655" name="TextBox 654"/>
            <p:cNvSpPr txBox="1"/>
            <p:nvPr/>
          </p:nvSpPr>
          <p:spPr>
            <a:xfrm>
              <a:off x="5743042" y="1720649"/>
              <a:ext cx="244298" cy="184666"/>
            </a:xfrm>
            <a:prstGeom prst="rect">
              <a:avLst/>
            </a:prstGeom>
            <a:noFill/>
          </p:spPr>
          <p:txBody>
            <a:bodyPr wrap="none" rtlCol="0">
              <a:spAutoFit/>
            </a:bodyPr>
            <a:lstStyle/>
            <a:p>
              <a:pPr algn="ctr"/>
              <a:r>
                <a:rPr lang="en-US" sz="1000" dirty="0">
                  <a:latin typeface="Calibri" panose="020F0502020204030204" pitchFamily="34" charset="0"/>
                  <a:cs typeface="Calibri" panose="020F0502020204030204" pitchFamily="34" charset="0"/>
                </a:rPr>
                <a:t>70</a:t>
              </a:r>
            </a:p>
          </p:txBody>
        </p:sp>
        <p:sp>
          <p:nvSpPr>
            <p:cNvPr id="656" name="TextBox 655"/>
            <p:cNvSpPr txBox="1"/>
            <p:nvPr/>
          </p:nvSpPr>
          <p:spPr>
            <a:xfrm>
              <a:off x="5743042" y="1899968"/>
              <a:ext cx="244298" cy="184666"/>
            </a:xfrm>
            <a:prstGeom prst="rect">
              <a:avLst/>
            </a:prstGeom>
            <a:noFill/>
          </p:spPr>
          <p:txBody>
            <a:bodyPr wrap="none" rtlCol="0">
              <a:spAutoFit/>
            </a:bodyPr>
            <a:lstStyle/>
            <a:p>
              <a:pPr algn="ctr"/>
              <a:r>
                <a:rPr lang="en-US" sz="1000" dirty="0">
                  <a:latin typeface="Calibri" panose="020F0502020204030204" pitchFamily="34" charset="0"/>
                  <a:cs typeface="Calibri" panose="020F0502020204030204" pitchFamily="34" charset="0"/>
                </a:rPr>
                <a:t>60</a:t>
              </a:r>
            </a:p>
          </p:txBody>
        </p:sp>
        <p:sp>
          <p:nvSpPr>
            <p:cNvPr id="657" name="TextBox 656"/>
            <p:cNvSpPr txBox="1"/>
            <p:nvPr/>
          </p:nvSpPr>
          <p:spPr>
            <a:xfrm>
              <a:off x="5743042" y="2079287"/>
              <a:ext cx="244298" cy="184666"/>
            </a:xfrm>
            <a:prstGeom prst="rect">
              <a:avLst/>
            </a:prstGeom>
            <a:noFill/>
          </p:spPr>
          <p:txBody>
            <a:bodyPr wrap="none" rtlCol="0">
              <a:spAutoFit/>
            </a:bodyPr>
            <a:lstStyle/>
            <a:p>
              <a:pPr algn="ctr"/>
              <a:r>
                <a:rPr lang="en-US" sz="1000" dirty="0">
                  <a:latin typeface="Calibri" panose="020F0502020204030204" pitchFamily="34" charset="0"/>
                  <a:cs typeface="Calibri" panose="020F0502020204030204" pitchFamily="34" charset="0"/>
                </a:rPr>
                <a:t>50</a:t>
              </a:r>
            </a:p>
          </p:txBody>
        </p:sp>
        <p:sp>
          <p:nvSpPr>
            <p:cNvPr id="658" name="TextBox 657"/>
            <p:cNvSpPr txBox="1"/>
            <p:nvPr/>
          </p:nvSpPr>
          <p:spPr>
            <a:xfrm>
              <a:off x="5743042" y="2258608"/>
              <a:ext cx="244298" cy="184666"/>
            </a:xfrm>
            <a:prstGeom prst="rect">
              <a:avLst/>
            </a:prstGeom>
            <a:noFill/>
          </p:spPr>
          <p:txBody>
            <a:bodyPr wrap="none" rtlCol="0">
              <a:spAutoFit/>
            </a:bodyPr>
            <a:lstStyle/>
            <a:p>
              <a:pPr algn="ctr"/>
              <a:r>
                <a:rPr lang="en-US" sz="1000" dirty="0">
                  <a:latin typeface="Calibri" panose="020F0502020204030204" pitchFamily="34" charset="0"/>
                  <a:cs typeface="Calibri" panose="020F0502020204030204" pitchFamily="34" charset="0"/>
                </a:rPr>
                <a:t>40</a:t>
              </a:r>
            </a:p>
          </p:txBody>
        </p:sp>
        <p:sp>
          <p:nvSpPr>
            <p:cNvPr id="659" name="TextBox 658"/>
            <p:cNvSpPr txBox="1"/>
            <p:nvPr/>
          </p:nvSpPr>
          <p:spPr>
            <a:xfrm>
              <a:off x="5743042" y="2437925"/>
              <a:ext cx="244298" cy="184666"/>
            </a:xfrm>
            <a:prstGeom prst="rect">
              <a:avLst/>
            </a:prstGeom>
            <a:noFill/>
          </p:spPr>
          <p:txBody>
            <a:bodyPr wrap="none" rtlCol="0">
              <a:spAutoFit/>
            </a:bodyPr>
            <a:lstStyle/>
            <a:p>
              <a:pPr algn="ctr"/>
              <a:r>
                <a:rPr lang="en-US" sz="1000" dirty="0">
                  <a:latin typeface="Calibri" panose="020F0502020204030204" pitchFamily="34" charset="0"/>
                  <a:cs typeface="Calibri" panose="020F0502020204030204" pitchFamily="34" charset="0"/>
                </a:rPr>
                <a:t>30</a:t>
              </a:r>
            </a:p>
          </p:txBody>
        </p:sp>
        <p:sp>
          <p:nvSpPr>
            <p:cNvPr id="660" name="TextBox 659"/>
            <p:cNvSpPr txBox="1"/>
            <p:nvPr/>
          </p:nvSpPr>
          <p:spPr>
            <a:xfrm>
              <a:off x="5743042" y="2617244"/>
              <a:ext cx="244298" cy="184666"/>
            </a:xfrm>
            <a:prstGeom prst="rect">
              <a:avLst/>
            </a:prstGeom>
            <a:noFill/>
          </p:spPr>
          <p:txBody>
            <a:bodyPr wrap="none" rtlCol="0">
              <a:spAutoFit/>
            </a:bodyPr>
            <a:lstStyle/>
            <a:p>
              <a:pPr algn="ctr"/>
              <a:r>
                <a:rPr lang="en-US" sz="1000" dirty="0">
                  <a:latin typeface="Calibri" panose="020F0502020204030204" pitchFamily="34" charset="0"/>
                  <a:cs typeface="Calibri" panose="020F0502020204030204" pitchFamily="34" charset="0"/>
                </a:rPr>
                <a:t>20</a:t>
              </a:r>
            </a:p>
          </p:txBody>
        </p:sp>
        <p:sp>
          <p:nvSpPr>
            <p:cNvPr id="661" name="TextBox 660"/>
            <p:cNvSpPr txBox="1"/>
            <p:nvPr/>
          </p:nvSpPr>
          <p:spPr>
            <a:xfrm>
              <a:off x="5743042" y="2784650"/>
              <a:ext cx="244298" cy="184666"/>
            </a:xfrm>
            <a:prstGeom prst="rect">
              <a:avLst/>
            </a:prstGeom>
            <a:noFill/>
          </p:spPr>
          <p:txBody>
            <a:bodyPr wrap="none" rtlCol="0">
              <a:spAutoFit/>
            </a:bodyPr>
            <a:lstStyle/>
            <a:p>
              <a:pPr algn="ctr"/>
              <a:r>
                <a:rPr lang="en-US" sz="1000" dirty="0">
                  <a:latin typeface="Calibri" panose="020F0502020204030204" pitchFamily="34" charset="0"/>
                  <a:cs typeface="Calibri" panose="020F0502020204030204" pitchFamily="34" charset="0"/>
                </a:rPr>
                <a:t>10</a:t>
              </a:r>
            </a:p>
          </p:txBody>
        </p:sp>
        <p:sp>
          <p:nvSpPr>
            <p:cNvPr id="662" name="TextBox 661"/>
            <p:cNvSpPr txBox="1"/>
            <p:nvPr/>
          </p:nvSpPr>
          <p:spPr>
            <a:xfrm>
              <a:off x="5795946" y="2963968"/>
              <a:ext cx="191399" cy="184666"/>
            </a:xfrm>
            <a:prstGeom prst="rect">
              <a:avLst/>
            </a:prstGeom>
            <a:noFill/>
          </p:spPr>
          <p:txBody>
            <a:bodyPr wrap="none" rtlCol="0">
              <a:spAutoFit/>
            </a:bodyPr>
            <a:lstStyle/>
            <a:p>
              <a:pPr algn="ctr"/>
              <a:r>
                <a:rPr lang="en-US" sz="1000" dirty="0">
                  <a:latin typeface="Calibri" panose="020F0502020204030204" pitchFamily="34" charset="0"/>
                  <a:cs typeface="Calibri" panose="020F0502020204030204" pitchFamily="34" charset="0"/>
                </a:rPr>
                <a:t>0</a:t>
              </a:r>
            </a:p>
          </p:txBody>
        </p:sp>
      </p:grpSp>
      <p:grpSp>
        <p:nvGrpSpPr>
          <p:cNvPr id="705" name="Group 704">
            <a:extLst>
              <a:ext uri="{FF2B5EF4-FFF2-40B4-BE49-F238E27FC236}">
                <a16:creationId xmlns:a16="http://schemas.microsoft.com/office/drawing/2014/main" id="{E09AA37C-F170-4317-B138-CBAA26F14A50}"/>
              </a:ext>
            </a:extLst>
          </p:cNvPr>
          <p:cNvGrpSpPr/>
          <p:nvPr/>
        </p:nvGrpSpPr>
        <p:grpSpPr>
          <a:xfrm>
            <a:off x="4817113" y="4146301"/>
            <a:ext cx="3022994" cy="62127"/>
            <a:chOff x="4013200" y="5635625"/>
            <a:chExt cx="4876800" cy="92075"/>
          </a:xfrm>
        </p:grpSpPr>
        <p:sp>
          <p:nvSpPr>
            <p:cNvPr id="710" name="Line 306">
              <a:extLst>
                <a:ext uri="{FF2B5EF4-FFF2-40B4-BE49-F238E27FC236}">
                  <a16:creationId xmlns:a16="http://schemas.microsoft.com/office/drawing/2014/main" id="{214C06A4-A00B-4A83-8CF5-BEBA06E895A2}"/>
                </a:ext>
              </a:extLst>
            </p:cNvPr>
            <p:cNvSpPr>
              <a:spLocks noChangeShapeType="1"/>
            </p:cNvSpPr>
            <p:nvPr/>
          </p:nvSpPr>
          <p:spPr bwMode="auto">
            <a:xfrm>
              <a:off x="4013200" y="5635625"/>
              <a:ext cx="0" cy="9207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711" name="Line 307">
              <a:extLst>
                <a:ext uri="{FF2B5EF4-FFF2-40B4-BE49-F238E27FC236}">
                  <a16:creationId xmlns:a16="http://schemas.microsoft.com/office/drawing/2014/main" id="{20577BD6-A71B-4759-BFD7-6FD0481F7AA8}"/>
                </a:ext>
              </a:extLst>
            </p:cNvPr>
            <p:cNvSpPr>
              <a:spLocks noChangeShapeType="1"/>
            </p:cNvSpPr>
            <p:nvPr/>
          </p:nvSpPr>
          <p:spPr bwMode="auto">
            <a:xfrm>
              <a:off x="4359275" y="5635625"/>
              <a:ext cx="0" cy="9207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712" name="Line 308">
              <a:extLst>
                <a:ext uri="{FF2B5EF4-FFF2-40B4-BE49-F238E27FC236}">
                  <a16:creationId xmlns:a16="http://schemas.microsoft.com/office/drawing/2014/main" id="{E20DB12C-7A9F-4612-BC8C-54F6D6172E50}"/>
                </a:ext>
              </a:extLst>
            </p:cNvPr>
            <p:cNvSpPr>
              <a:spLocks noChangeShapeType="1"/>
            </p:cNvSpPr>
            <p:nvPr/>
          </p:nvSpPr>
          <p:spPr bwMode="auto">
            <a:xfrm>
              <a:off x="4708525" y="5635625"/>
              <a:ext cx="0" cy="9207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713" name="Line 309">
              <a:extLst>
                <a:ext uri="{FF2B5EF4-FFF2-40B4-BE49-F238E27FC236}">
                  <a16:creationId xmlns:a16="http://schemas.microsoft.com/office/drawing/2014/main" id="{76F5D1FE-B1CD-43D8-9457-164F54CDD88A}"/>
                </a:ext>
              </a:extLst>
            </p:cNvPr>
            <p:cNvSpPr>
              <a:spLocks noChangeShapeType="1"/>
            </p:cNvSpPr>
            <p:nvPr/>
          </p:nvSpPr>
          <p:spPr bwMode="auto">
            <a:xfrm>
              <a:off x="5057775" y="5635625"/>
              <a:ext cx="0" cy="9207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714" name="Line 310">
              <a:extLst>
                <a:ext uri="{FF2B5EF4-FFF2-40B4-BE49-F238E27FC236}">
                  <a16:creationId xmlns:a16="http://schemas.microsoft.com/office/drawing/2014/main" id="{F4B8D96C-6F73-44E2-A87C-05EB50A1716E}"/>
                </a:ext>
              </a:extLst>
            </p:cNvPr>
            <p:cNvSpPr>
              <a:spLocks noChangeShapeType="1"/>
            </p:cNvSpPr>
            <p:nvPr/>
          </p:nvSpPr>
          <p:spPr bwMode="auto">
            <a:xfrm>
              <a:off x="5403850" y="5635625"/>
              <a:ext cx="0" cy="9207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715" name="Line 311">
              <a:extLst>
                <a:ext uri="{FF2B5EF4-FFF2-40B4-BE49-F238E27FC236}">
                  <a16:creationId xmlns:a16="http://schemas.microsoft.com/office/drawing/2014/main" id="{83F49208-436B-459E-89B5-3B44538E9E2E}"/>
                </a:ext>
              </a:extLst>
            </p:cNvPr>
            <p:cNvSpPr>
              <a:spLocks noChangeShapeType="1"/>
            </p:cNvSpPr>
            <p:nvPr/>
          </p:nvSpPr>
          <p:spPr bwMode="auto">
            <a:xfrm>
              <a:off x="5753100" y="5635625"/>
              <a:ext cx="0" cy="9207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716" name="Line 312">
              <a:extLst>
                <a:ext uri="{FF2B5EF4-FFF2-40B4-BE49-F238E27FC236}">
                  <a16:creationId xmlns:a16="http://schemas.microsoft.com/office/drawing/2014/main" id="{9E2729B3-5101-4A84-9F6E-D2CB63CB329F}"/>
                </a:ext>
              </a:extLst>
            </p:cNvPr>
            <p:cNvSpPr>
              <a:spLocks noChangeShapeType="1"/>
            </p:cNvSpPr>
            <p:nvPr/>
          </p:nvSpPr>
          <p:spPr bwMode="auto">
            <a:xfrm>
              <a:off x="6102350" y="5635625"/>
              <a:ext cx="0" cy="9207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717" name="Line 313">
              <a:extLst>
                <a:ext uri="{FF2B5EF4-FFF2-40B4-BE49-F238E27FC236}">
                  <a16:creationId xmlns:a16="http://schemas.microsoft.com/office/drawing/2014/main" id="{3D34C912-904D-467A-A90B-DF7D96D05C44}"/>
                </a:ext>
              </a:extLst>
            </p:cNvPr>
            <p:cNvSpPr>
              <a:spLocks noChangeShapeType="1"/>
            </p:cNvSpPr>
            <p:nvPr/>
          </p:nvSpPr>
          <p:spPr bwMode="auto">
            <a:xfrm>
              <a:off x="6451600" y="5635625"/>
              <a:ext cx="0" cy="9207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718" name="Line 314">
              <a:extLst>
                <a:ext uri="{FF2B5EF4-FFF2-40B4-BE49-F238E27FC236}">
                  <a16:creationId xmlns:a16="http://schemas.microsoft.com/office/drawing/2014/main" id="{7164261E-61BB-4A54-B359-A91EF36C457F}"/>
                </a:ext>
              </a:extLst>
            </p:cNvPr>
            <p:cNvSpPr>
              <a:spLocks noChangeShapeType="1"/>
            </p:cNvSpPr>
            <p:nvPr/>
          </p:nvSpPr>
          <p:spPr bwMode="auto">
            <a:xfrm>
              <a:off x="6797675" y="5635625"/>
              <a:ext cx="0" cy="9207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719" name="Line 315">
              <a:extLst>
                <a:ext uri="{FF2B5EF4-FFF2-40B4-BE49-F238E27FC236}">
                  <a16:creationId xmlns:a16="http://schemas.microsoft.com/office/drawing/2014/main" id="{10B8C84D-F73C-4028-8B00-FF05088E5B8B}"/>
                </a:ext>
              </a:extLst>
            </p:cNvPr>
            <p:cNvSpPr>
              <a:spLocks noChangeShapeType="1"/>
            </p:cNvSpPr>
            <p:nvPr/>
          </p:nvSpPr>
          <p:spPr bwMode="auto">
            <a:xfrm>
              <a:off x="7146925" y="5635625"/>
              <a:ext cx="0" cy="9207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720" name="Line 316">
              <a:extLst>
                <a:ext uri="{FF2B5EF4-FFF2-40B4-BE49-F238E27FC236}">
                  <a16:creationId xmlns:a16="http://schemas.microsoft.com/office/drawing/2014/main" id="{9BF3CABC-688C-4A09-BA58-7C83D4DA54FC}"/>
                </a:ext>
              </a:extLst>
            </p:cNvPr>
            <p:cNvSpPr>
              <a:spLocks noChangeShapeType="1"/>
            </p:cNvSpPr>
            <p:nvPr/>
          </p:nvSpPr>
          <p:spPr bwMode="auto">
            <a:xfrm>
              <a:off x="7496175" y="5635625"/>
              <a:ext cx="0" cy="9207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721" name="Line 317">
              <a:extLst>
                <a:ext uri="{FF2B5EF4-FFF2-40B4-BE49-F238E27FC236}">
                  <a16:creationId xmlns:a16="http://schemas.microsoft.com/office/drawing/2014/main" id="{F12EB5D2-2827-4D08-B647-8CEA4C22D6AF}"/>
                </a:ext>
              </a:extLst>
            </p:cNvPr>
            <p:cNvSpPr>
              <a:spLocks noChangeShapeType="1"/>
            </p:cNvSpPr>
            <p:nvPr/>
          </p:nvSpPr>
          <p:spPr bwMode="auto">
            <a:xfrm>
              <a:off x="7842250" y="5635625"/>
              <a:ext cx="0" cy="9207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722" name="Line 318">
              <a:extLst>
                <a:ext uri="{FF2B5EF4-FFF2-40B4-BE49-F238E27FC236}">
                  <a16:creationId xmlns:a16="http://schemas.microsoft.com/office/drawing/2014/main" id="{C6EE898C-7790-41F2-A24D-B9F2742554B9}"/>
                </a:ext>
              </a:extLst>
            </p:cNvPr>
            <p:cNvSpPr>
              <a:spLocks noChangeShapeType="1"/>
            </p:cNvSpPr>
            <p:nvPr/>
          </p:nvSpPr>
          <p:spPr bwMode="auto">
            <a:xfrm>
              <a:off x="8191500" y="5635625"/>
              <a:ext cx="0" cy="9207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723" name="Line 319">
              <a:extLst>
                <a:ext uri="{FF2B5EF4-FFF2-40B4-BE49-F238E27FC236}">
                  <a16:creationId xmlns:a16="http://schemas.microsoft.com/office/drawing/2014/main" id="{D789886E-E18E-4693-A9D3-6CD3FEDEA4B8}"/>
                </a:ext>
              </a:extLst>
            </p:cNvPr>
            <p:cNvSpPr>
              <a:spLocks noChangeShapeType="1"/>
            </p:cNvSpPr>
            <p:nvPr/>
          </p:nvSpPr>
          <p:spPr bwMode="auto">
            <a:xfrm>
              <a:off x="8540750" y="5635625"/>
              <a:ext cx="0" cy="9207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724" name="Line 320">
              <a:extLst>
                <a:ext uri="{FF2B5EF4-FFF2-40B4-BE49-F238E27FC236}">
                  <a16:creationId xmlns:a16="http://schemas.microsoft.com/office/drawing/2014/main" id="{E580AAD2-D410-4E75-A91F-A09F4F78C49F}"/>
                </a:ext>
              </a:extLst>
            </p:cNvPr>
            <p:cNvSpPr>
              <a:spLocks noChangeShapeType="1"/>
            </p:cNvSpPr>
            <p:nvPr/>
          </p:nvSpPr>
          <p:spPr bwMode="auto">
            <a:xfrm>
              <a:off x="8890000" y="5635625"/>
              <a:ext cx="0" cy="9207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725" name="Group 724">
            <a:extLst>
              <a:ext uri="{FF2B5EF4-FFF2-40B4-BE49-F238E27FC236}">
                <a16:creationId xmlns:a16="http://schemas.microsoft.com/office/drawing/2014/main" id="{43F1A6AD-7D6C-4BB4-9284-688CF24CA908}"/>
              </a:ext>
            </a:extLst>
          </p:cNvPr>
          <p:cNvGrpSpPr/>
          <p:nvPr/>
        </p:nvGrpSpPr>
        <p:grpSpPr>
          <a:xfrm>
            <a:off x="4723065" y="1757323"/>
            <a:ext cx="82662" cy="2374608"/>
            <a:chOff x="1966073" y="1771600"/>
            <a:chExt cx="67260" cy="2374608"/>
          </a:xfrm>
        </p:grpSpPr>
        <p:sp>
          <p:nvSpPr>
            <p:cNvPr id="726" name="Line 6">
              <a:extLst>
                <a:ext uri="{FF2B5EF4-FFF2-40B4-BE49-F238E27FC236}">
                  <a16:creationId xmlns:a16="http://schemas.microsoft.com/office/drawing/2014/main" id="{DBA3CEB5-A412-43C9-9F48-3CE2BEBDCBD5}"/>
                </a:ext>
              </a:extLst>
            </p:cNvPr>
            <p:cNvSpPr>
              <a:spLocks noChangeShapeType="1"/>
            </p:cNvSpPr>
            <p:nvPr/>
          </p:nvSpPr>
          <p:spPr bwMode="auto">
            <a:xfrm flipH="1">
              <a:off x="1966073" y="4146208"/>
              <a:ext cx="67260"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solidFill>
                  <a:schemeClr val="bg1"/>
                </a:solidFill>
                <a:latin typeface="Calibri" panose="020F0502020204030204" pitchFamily="34" charset="0"/>
                <a:cs typeface="Calibri" panose="020F0502020204030204" pitchFamily="34" charset="0"/>
              </a:endParaRPr>
            </a:p>
          </p:txBody>
        </p:sp>
        <p:sp>
          <p:nvSpPr>
            <p:cNvPr id="727" name="Line 7">
              <a:extLst>
                <a:ext uri="{FF2B5EF4-FFF2-40B4-BE49-F238E27FC236}">
                  <a16:creationId xmlns:a16="http://schemas.microsoft.com/office/drawing/2014/main" id="{FA6ADE10-5F9F-4548-9C40-B6656FCE3C78}"/>
                </a:ext>
              </a:extLst>
            </p:cNvPr>
            <p:cNvSpPr>
              <a:spLocks noChangeShapeType="1"/>
            </p:cNvSpPr>
            <p:nvPr/>
          </p:nvSpPr>
          <p:spPr bwMode="auto">
            <a:xfrm flipH="1">
              <a:off x="1966073" y="3671288"/>
              <a:ext cx="67260"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solidFill>
                  <a:schemeClr val="bg1"/>
                </a:solidFill>
                <a:latin typeface="Calibri" panose="020F0502020204030204" pitchFamily="34" charset="0"/>
                <a:cs typeface="Calibri" panose="020F0502020204030204" pitchFamily="34" charset="0"/>
              </a:endParaRPr>
            </a:p>
          </p:txBody>
        </p:sp>
        <p:sp>
          <p:nvSpPr>
            <p:cNvPr id="728" name="Line 8">
              <a:extLst>
                <a:ext uri="{FF2B5EF4-FFF2-40B4-BE49-F238E27FC236}">
                  <a16:creationId xmlns:a16="http://schemas.microsoft.com/office/drawing/2014/main" id="{30DC6B58-3DD0-4EB5-AC42-0AEBD2C0A0FB}"/>
                </a:ext>
              </a:extLst>
            </p:cNvPr>
            <p:cNvSpPr>
              <a:spLocks noChangeShapeType="1"/>
            </p:cNvSpPr>
            <p:nvPr/>
          </p:nvSpPr>
          <p:spPr bwMode="auto">
            <a:xfrm flipH="1">
              <a:off x="1966073" y="3196366"/>
              <a:ext cx="67260"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solidFill>
                  <a:schemeClr val="bg1"/>
                </a:solidFill>
                <a:latin typeface="Calibri" panose="020F0502020204030204" pitchFamily="34" charset="0"/>
                <a:cs typeface="Calibri" panose="020F0502020204030204" pitchFamily="34" charset="0"/>
              </a:endParaRPr>
            </a:p>
          </p:txBody>
        </p:sp>
        <p:sp>
          <p:nvSpPr>
            <p:cNvPr id="729" name="Line 9">
              <a:extLst>
                <a:ext uri="{FF2B5EF4-FFF2-40B4-BE49-F238E27FC236}">
                  <a16:creationId xmlns:a16="http://schemas.microsoft.com/office/drawing/2014/main" id="{75D1C693-5310-4CAA-AED9-A287B42AD127}"/>
                </a:ext>
              </a:extLst>
            </p:cNvPr>
            <p:cNvSpPr>
              <a:spLocks noChangeShapeType="1"/>
            </p:cNvSpPr>
            <p:nvPr/>
          </p:nvSpPr>
          <p:spPr bwMode="auto">
            <a:xfrm flipH="1">
              <a:off x="1966073" y="2721444"/>
              <a:ext cx="67260"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solidFill>
                  <a:schemeClr val="bg1"/>
                </a:solidFill>
                <a:latin typeface="Calibri" panose="020F0502020204030204" pitchFamily="34" charset="0"/>
                <a:cs typeface="Calibri" panose="020F0502020204030204" pitchFamily="34" charset="0"/>
              </a:endParaRPr>
            </a:p>
          </p:txBody>
        </p:sp>
        <p:sp>
          <p:nvSpPr>
            <p:cNvPr id="730" name="Line 10">
              <a:extLst>
                <a:ext uri="{FF2B5EF4-FFF2-40B4-BE49-F238E27FC236}">
                  <a16:creationId xmlns:a16="http://schemas.microsoft.com/office/drawing/2014/main" id="{B6E687CF-7B00-4478-91B6-44188B747266}"/>
                </a:ext>
              </a:extLst>
            </p:cNvPr>
            <p:cNvSpPr>
              <a:spLocks noChangeShapeType="1"/>
            </p:cNvSpPr>
            <p:nvPr/>
          </p:nvSpPr>
          <p:spPr bwMode="auto">
            <a:xfrm flipH="1">
              <a:off x="1966073" y="2246522"/>
              <a:ext cx="67260"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solidFill>
                  <a:schemeClr val="bg1"/>
                </a:solidFill>
                <a:latin typeface="Calibri" panose="020F0502020204030204" pitchFamily="34" charset="0"/>
                <a:cs typeface="Calibri" panose="020F0502020204030204" pitchFamily="34" charset="0"/>
              </a:endParaRPr>
            </a:p>
          </p:txBody>
        </p:sp>
        <p:sp>
          <p:nvSpPr>
            <p:cNvPr id="732" name="Line 11">
              <a:extLst>
                <a:ext uri="{FF2B5EF4-FFF2-40B4-BE49-F238E27FC236}">
                  <a16:creationId xmlns:a16="http://schemas.microsoft.com/office/drawing/2014/main" id="{B8C72E98-D03E-4E42-8841-EE7DC158701D}"/>
                </a:ext>
              </a:extLst>
            </p:cNvPr>
            <p:cNvSpPr>
              <a:spLocks noChangeShapeType="1"/>
            </p:cNvSpPr>
            <p:nvPr/>
          </p:nvSpPr>
          <p:spPr bwMode="auto">
            <a:xfrm flipH="1">
              <a:off x="1966073" y="1771600"/>
              <a:ext cx="67260"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solidFill>
                  <a:schemeClr val="bg1"/>
                </a:solidFill>
                <a:latin typeface="Calibri" panose="020F0502020204030204" pitchFamily="34" charset="0"/>
                <a:cs typeface="Calibri" panose="020F0502020204030204" pitchFamily="34" charset="0"/>
              </a:endParaRPr>
            </a:p>
          </p:txBody>
        </p:sp>
      </p:grpSp>
      <p:grpSp>
        <p:nvGrpSpPr>
          <p:cNvPr id="734" name="Group 733">
            <a:extLst>
              <a:ext uri="{FF2B5EF4-FFF2-40B4-BE49-F238E27FC236}">
                <a16:creationId xmlns:a16="http://schemas.microsoft.com/office/drawing/2014/main" id="{F8272F0F-FF33-4E89-A0B3-93B34DD3A572}"/>
              </a:ext>
            </a:extLst>
          </p:cNvPr>
          <p:cNvGrpSpPr/>
          <p:nvPr/>
        </p:nvGrpSpPr>
        <p:grpSpPr>
          <a:xfrm>
            <a:off x="4695088" y="4216595"/>
            <a:ext cx="3265070" cy="403967"/>
            <a:chOff x="419310" y="5099395"/>
            <a:chExt cx="2656700" cy="403967"/>
          </a:xfrm>
        </p:grpSpPr>
        <p:sp>
          <p:nvSpPr>
            <p:cNvPr id="736" name="Rectangle 735">
              <a:extLst>
                <a:ext uri="{FF2B5EF4-FFF2-40B4-BE49-F238E27FC236}">
                  <a16:creationId xmlns:a16="http://schemas.microsoft.com/office/drawing/2014/main" id="{2A719296-C78E-43ED-80EB-A31AB69BBDBE}"/>
                </a:ext>
              </a:extLst>
            </p:cNvPr>
            <p:cNvSpPr>
              <a:spLocks noChangeArrowheads="1"/>
            </p:cNvSpPr>
            <p:nvPr/>
          </p:nvSpPr>
          <p:spPr bwMode="auto">
            <a:xfrm>
              <a:off x="419310" y="5287918"/>
              <a:ext cx="26567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400" b="1" dirty="0">
                  <a:solidFill>
                    <a:schemeClr val="bg1"/>
                  </a:solidFill>
                  <a:latin typeface="Calibri" panose="020F0502020204030204" pitchFamily="34" charset="0"/>
                  <a:cs typeface="Calibri" panose="020F0502020204030204" pitchFamily="34" charset="0"/>
                </a:rPr>
                <a:t>Mos Since Randomization</a:t>
              </a:r>
            </a:p>
          </p:txBody>
        </p:sp>
        <p:grpSp>
          <p:nvGrpSpPr>
            <p:cNvPr id="738" name="Group 737">
              <a:extLst>
                <a:ext uri="{FF2B5EF4-FFF2-40B4-BE49-F238E27FC236}">
                  <a16:creationId xmlns:a16="http://schemas.microsoft.com/office/drawing/2014/main" id="{74224AAE-E9ED-42D3-A15D-8B4295F22AED}"/>
                </a:ext>
              </a:extLst>
            </p:cNvPr>
            <p:cNvGrpSpPr/>
            <p:nvPr/>
          </p:nvGrpSpPr>
          <p:grpSpPr>
            <a:xfrm>
              <a:off x="489600" y="5099395"/>
              <a:ext cx="2559148" cy="184677"/>
              <a:chOff x="3955714" y="5822944"/>
              <a:chExt cx="5073918" cy="339767"/>
            </a:xfrm>
          </p:grpSpPr>
          <p:sp>
            <p:nvSpPr>
              <p:cNvPr id="740" name="Rectangle 321">
                <a:extLst>
                  <a:ext uri="{FF2B5EF4-FFF2-40B4-BE49-F238E27FC236}">
                    <a16:creationId xmlns:a16="http://schemas.microsoft.com/office/drawing/2014/main" id="{0B8D9AE1-9781-43D6-8ED7-720F9749142A}"/>
                  </a:ext>
                </a:extLst>
              </p:cNvPr>
              <p:cNvSpPr>
                <a:spLocks noChangeArrowheads="1"/>
              </p:cNvSpPr>
              <p:nvPr/>
            </p:nvSpPr>
            <p:spPr bwMode="auto">
              <a:xfrm>
                <a:off x="3955714" y="5822964"/>
                <a:ext cx="126715" cy="339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200" dirty="0">
                    <a:solidFill>
                      <a:schemeClr val="bg1"/>
                    </a:solidFill>
                    <a:latin typeface="Calibri" panose="020F0502020204030204" pitchFamily="34" charset="0"/>
                    <a:cs typeface="Calibri" panose="020F0502020204030204" pitchFamily="34" charset="0"/>
                  </a:rPr>
                  <a:t>0</a:t>
                </a:r>
              </a:p>
            </p:txBody>
          </p:sp>
          <p:sp>
            <p:nvSpPr>
              <p:cNvPr id="742" name="Rectangle 322">
                <a:extLst>
                  <a:ext uri="{FF2B5EF4-FFF2-40B4-BE49-F238E27FC236}">
                    <a16:creationId xmlns:a16="http://schemas.microsoft.com/office/drawing/2014/main" id="{24118D6D-6FF4-4B71-893A-AE416B6A8404}"/>
                  </a:ext>
                </a:extLst>
              </p:cNvPr>
              <p:cNvSpPr>
                <a:spLocks noChangeArrowheads="1"/>
              </p:cNvSpPr>
              <p:nvPr/>
            </p:nvSpPr>
            <p:spPr bwMode="auto">
              <a:xfrm>
                <a:off x="4302018" y="5822944"/>
                <a:ext cx="126715" cy="339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200" dirty="0">
                    <a:solidFill>
                      <a:schemeClr val="bg1"/>
                    </a:solidFill>
                    <a:latin typeface="Calibri" panose="020F0502020204030204" pitchFamily="34" charset="0"/>
                    <a:cs typeface="Calibri" panose="020F0502020204030204" pitchFamily="34" charset="0"/>
                  </a:rPr>
                  <a:t>2</a:t>
                </a:r>
              </a:p>
            </p:txBody>
          </p:sp>
          <p:sp>
            <p:nvSpPr>
              <p:cNvPr id="744" name="Rectangle 323">
                <a:extLst>
                  <a:ext uri="{FF2B5EF4-FFF2-40B4-BE49-F238E27FC236}">
                    <a16:creationId xmlns:a16="http://schemas.microsoft.com/office/drawing/2014/main" id="{9AC27D2B-DCCB-49FD-AE7B-CD41809384E6}"/>
                  </a:ext>
                </a:extLst>
              </p:cNvPr>
              <p:cNvSpPr>
                <a:spLocks noChangeArrowheads="1"/>
              </p:cNvSpPr>
              <p:nvPr/>
            </p:nvSpPr>
            <p:spPr bwMode="auto">
              <a:xfrm>
                <a:off x="4648313" y="5822948"/>
                <a:ext cx="126715" cy="339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200" dirty="0">
                    <a:solidFill>
                      <a:schemeClr val="bg1"/>
                    </a:solidFill>
                    <a:latin typeface="Calibri" panose="020F0502020204030204" pitchFamily="34" charset="0"/>
                    <a:cs typeface="Calibri" panose="020F0502020204030204" pitchFamily="34" charset="0"/>
                  </a:rPr>
                  <a:t>4</a:t>
                </a:r>
              </a:p>
            </p:txBody>
          </p:sp>
          <p:sp>
            <p:nvSpPr>
              <p:cNvPr id="746" name="Rectangle 324">
                <a:extLst>
                  <a:ext uri="{FF2B5EF4-FFF2-40B4-BE49-F238E27FC236}">
                    <a16:creationId xmlns:a16="http://schemas.microsoft.com/office/drawing/2014/main" id="{F4D809C4-EB14-4557-843D-F7E549CC46AD}"/>
                  </a:ext>
                </a:extLst>
              </p:cNvPr>
              <p:cNvSpPr>
                <a:spLocks noChangeArrowheads="1"/>
              </p:cNvSpPr>
              <p:nvPr/>
            </p:nvSpPr>
            <p:spPr bwMode="auto">
              <a:xfrm>
                <a:off x="4994617" y="5822948"/>
                <a:ext cx="126715" cy="339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200" dirty="0">
                    <a:solidFill>
                      <a:schemeClr val="bg1"/>
                    </a:solidFill>
                    <a:latin typeface="Calibri" panose="020F0502020204030204" pitchFamily="34" charset="0"/>
                    <a:cs typeface="Calibri" panose="020F0502020204030204" pitchFamily="34" charset="0"/>
                  </a:rPr>
                  <a:t>6</a:t>
                </a:r>
              </a:p>
            </p:txBody>
          </p:sp>
          <p:sp>
            <p:nvSpPr>
              <p:cNvPr id="748" name="Rectangle 325">
                <a:extLst>
                  <a:ext uri="{FF2B5EF4-FFF2-40B4-BE49-F238E27FC236}">
                    <a16:creationId xmlns:a16="http://schemas.microsoft.com/office/drawing/2014/main" id="{9BFC4355-A2E8-4DDF-B070-C360140C8F91}"/>
                  </a:ext>
                </a:extLst>
              </p:cNvPr>
              <p:cNvSpPr>
                <a:spLocks noChangeArrowheads="1"/>
              </p:cNvSpPr>
              <p:nvPr/>
            </p:nvSpPr>
            <p:spPr bwMode="auto">
              <a:xfrm>
                <a:off x="5340916" y="5822948"/>
                <a:ext cx="126715" cy="339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200" dirty="0">
                    <a:solidFill>
                      <a:schemeClr val="bg1"/>
                    </a:solidFill>
                    <a:latin typeface="Calibri" panose="020F0502020204030204" pitchFamily="34" charset="0"/>
                    <a:cs typeface="Calibri" panose="020F0502020204030204" pitchFamily="34" charset="0"/>
                  </a:rPr>
                  <a:t>8</a:t>
                </a:r>
              </a:p>
            </p:txBody>
          </p:sp>
          <p:sp>
            <p:nvSpPr>
              <p:cNvPr id="750" name="Rectangle 326">
                <a:extLst>
                  <a:ext uri="{FF2B5EF4-FFF2-40B4-BE49-F238E27FC236}">
                    <a16:creationId xmlns:a16="http://schemas.microsoft.com/office/drawing/2014/main" id="{6B4DFAB1-7D6E-410D-A514-9D11C70F6A0C}"/>
                  </a:ext>
                </a:extLst>
              </p:cNvPr>
              <p:cNvSpPr>
                <a:spLocks noChangeArrowheads="1"/>
              </p:cNvSpPr>
              <p:nvPr/>
            </p:nvSpPr>
            <p:spPr bwMode="auto">
              <a:xfrm>
                <a:off x="5633844" y="5822948"/>
                <a:ext cx="253430" cy="339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200" dirty="0">
                    <a:solidFill>
                      <a:schemeClr val="bg1"/>
                    </a:solidFill>
                    <a:latin typeface="Calibri" panose="020F0502020204030204" pitchFamily="34" charset="0"/>
                    <a:cs typeface="Calibri" panose="020F0502020204030204" pitchFamily="34" charset="0"/>
                  </a:rPr>
                  <a:t>10</a:t>
                </a:r>
              </a:p>
            </p:txBody>
          </p:sp>
          <p:sp>
            <p:nvSpPr>
              <p:cNvPr id="752" name="Rectangle 327">
                <a:extLst>
                  <a:ext uri="{FF2B5EF4-FFF2-40B4-BE49-F238E27FC236}">
                    <a16:creationId xmlns:a16="http://schemas.microsoft.com/office/drawing/2014/main" id="{F1F862FD-44BD-4EC2-89CA-BA71D333A1A9}"/>
                  </a:ext>
                </a:extLst>
              </p:cNvPr>
              <p:cNvSpPr>
                <a:spLocks noChangeArrowheads="1"/>
              </p:cNvSpPr>
              <p:nvPr/>
            </p:nvSpPr>
            <p:spPr bwMode="auto">
              <a:xfrm>
                <a:off x="5982996" y="5822948"/>
                <a:ext cx="253430" cy="339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200" dirty="0">
                    <a:solidFill>
                      <a:schemeClr val="bg1"/>
                    </a:solidFill>
                    <a:latin typeface="Calibri" panose="020F0502020204030204" pitchFamily="34" charset="0"/>
                    <a:cs typeface="Calibri" panose="020F0502020204030204" pitchFamily="34" charset="0"/>
                  </a:rPr>
                  <a:t>12</a:t>
                </a:r>
              </a:p>
            </p:txBody>
          </p:sp>
          <p:sp>
            <p:nvSpPr>
              <p:cNvPr id="754" name="Rectangle 328">
                <a:extLst>
                  <a:ext uri="{FF2B5EF4-FFF2-40B4-BE49-F238E27FC236}">
                    <a16:creationId xmlns:a16="http://schemas.microsoft.com/office/drawing/2014/main" id="{2BAAEBE8-7993-4B67-84D1-8FF0450099DE}"/>
                  </a:ext>
                </a:extLst>
              </p:cNvPr>
              <p:cNvSpPr>
                <a:spLocks noChangeArrowheads="1"/>
              </p:cNvSpPr>
              <p:nvPr/>
            </p:nvSpPr>
            <p:spPr bwMode="auto">
              <a:xfrm>
                <a:off x="6332145" y="5822948"/>
                <a:ext cx="253430" cy="339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200" dirty="0">
                    <a:solidFill>
                      <a:schemeClr val="bg1"/>
                    </a:solidFill>
                    <a:latin typeface="Calibri" panose="020F0502020204030204" pitchFamily="34" charset="0"/>
                    <a:cs typeface="Calibri" panose="020F0502020204030204" pitchFamily="34" charset="0"/>
                  </a:rPr>
                  <a:t>14</a:t>
                </a:r>
              </a:p>
            </p:txBody>
          </p:sp>
          <p:sp>
            <p:nvSpPr>
              <p:cNvPr id="756" name="Rectangle 329">
                <a:extLst>
                  <a:ext uri="{FF2B5EF4-FFF2-40B4-BE49-F238E27FC236}">
                    <a16:creationId xmlns:a16="http://schemas.microsoft.com/office/drawing/2014/main" id="{FD518BF0-F12F-467D-936A-FDC3BF107A10}"/>
                  </a:ext>
                </a:extLst>
              </p:cNvPr>
              <p:cNvSpPr>
                <a:spLocks noChangeArrowheads="1"/>
              </p:cNvSpPr>
              <p:nvPr/>
            </p:nvSpPr>
            <p:spPr bwMode="auto">
              <a:xfrm>
                <a:off x="6681297" y="5822948"/>
                <a:ext cx="253430" cy="339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200" dirty="0">
                    <a:solidFill>
                      <a:schemeClr val="bg1"/>
                    </a:solidFill>
                    <a:latin typeface="Calibri" panose="020F0502020204030204" pitchFamily="34" charset="0"/>
                    <a:cs typeface="Calibri" panose="020F0502020204030204" pitchFamily="34" charset="0"/>
                  </a:rPr>
                  <a:t>16</a:t>
                </a:r>
              </a:p>
            </p:txBody>
          </p:sp>
          <p:sp>
            <p:nvSpPr>
              <p:cNvPr id="758" name="Rectangle 330">
                <a:extLst>
                  <a:ext uri="{FF2B5EF4-FFF2-40B4-BE49-F238E27FC236}">
                    <a16:creationId xmlns:a16="http://schemas.microsoft.com/office/drawing/2014/main" id="{FF05A525-7D1E-440E-8074-A861D2A5D8FD}"/>
                  </a:ext>
                </a:extLst>
              </p:cNvPr>
              <p:cNvSpPr>
                <a:spLocks noChangeArrowheads="1"/>
              </p:cNvSpPr>
              <p:nvPr/>
            </p:nvSpPr>
            <p:spPr bwMode="auto">
              <a:xfrm>
                <a:off x="7030445" y="5822948"/>
                <a:ext cx="253430" cy="339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200" dirty="0">
                    <a:solidFill>
                      <a:schemeClr val="bg1"/>
                    </a:solidFill>
                    <a:latin typeface="Calibri" panose="020F0502020204030204" pitchFamily="34" charset="0"/>
                    <a:cs typeface="Calibri" panose="020F0502020204030204" pitchFamily="34" charset="0"/>
                  </a:rPr>
                  <a:t>18</a:t>
                </a:r>
              </a:p>
            </p:txBody>
          </p:sp>
          <p:sp>
            <p:nvSpPr>
              <p:cNvPr id="759" name="Rectangle 331">
                <a:extLst>
                  <a:ext uri="{FF2B5EF4-FFF2-40B4-BE49-F238E27FC236}">
                    <a16:creationId xmlns:a16="http://schemas.microsoft.com/office/drawing/2014/main" id="{99F4AE63-D7B4-4899-AE59-453A658C7D30}"/>
                  </a:ext>
                </a:extLst>
              </p:cNvPr>
              <p:cNvSpPr>
                <a:spLocks noChangeArrowheads="1"/>
              </p:cNvSpPr>
              <p:nvPr/>
            </p:nvSpPr>
            <p:spPr bwMode="auto">
              <a:xfrm>
                <a:off x="7379596" y="5822948"/>
                <a:ext cx="253430" cy="339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200" dirty="0">
                    <a:solidFill>
                      <a:schemeClr val="bg1"/>
                    </a:solidFill>
                    <a:latin typeface="Calibri" panose="020F0502020204030204" pitchFamily="34" charset="0"/>
                    <a:cs typeface="Calibri" panose="020F0502020204030204" pitchFamily="34" charset="0"/>
                  </a:rPr>
                  <a:t>20</a:t>
                </a:r>
              </a:p>
            </p:txBody>
          </p:sp>
          <p:sp>
            <p:nvSpPr>
              <p:cNvPr id="760" name="Rectangle 332">
                <a:extLst>
                  <a:ext uri="{FF2B5EF4-FFF2-40B4-BE49-F238E27FC236}">
                    <a16:creationId xmlns:a16="http://schemas.microsoft.com/office/drawing/2014/main" id="{6CAF056B-011A-485B-A44C-75219B62B5E9}"/>
                  </a:ext>
                </a:extLst>
              </p:cNvPr>
              <p:cNvSpPr>
                <a:spLocks noChangeArrowheads="1"/>
              </p:cNvSpPr>
              <p:nvPr/>
            </p:nvSpPr>
            <p:spPr bwMode="auto">
              <a:xfrm>
                <a:off x="7728747" y="5822948"/>
                <a:ext cx="253430" cy="339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200" dirty="0">
                    <a:solidFill>
                      <a:schemeClr val="bg1"/>
                    </a:solidFill>
                    <a:latin typeface="Calibri" panose="020F0502020204030204" pitchFamily="34" charset="0"/>
                    <a:cs typeface="Calibri" panose="020F0502020204030204" pitchFamily="34" charset="0"/>
                  </a:rPr>
                  <a:t>22</a:t>
                </a:r>
              </a:p>
            </p:txBody>
          </p:sp>
          <p:sp>
            <p:nvSpPr>
              <p:cNvPr id="762" name="Rectangle 333">
                <a:extLst>
                  <a:ext uri="{FF2B5EF4-FFF2-40B4-BE49-F238E27FC236}">
                    <a16:creationId xmlns:a16="http://schemas.microsoft.com/office/drawing/2014/main" id="{D6E51E98-A19B-4EBA-8652-2388FCCFBFD5}"/>
                  </a:ext>
                </a:extLst>
              </p:cNvPr>
              <p:cNvSpPr>
                <a:spLocks noChangeArrowheads="1"/>
              </p:cNvSpPr>
              <p:nvPr/>
            </p:nvSpPr>
            <p:spPr bwMode="auto">
              <a:xfrm>
                <a:off x="8077897" y="5822948"/>
                <a:ext cx="253430" cy="339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200" dirty="0">
                    <a:solidFill>
                      <a:schemeClr val="bg1"/>
                    </a:solidFill>
                    <a:latin typeface="Calibri" panose="020F0502020204030204" pitchFamily="34" charset="0"/>
                    <a:cs typeface="Calibri" panose="020F0502020204030204" pitchFamily="34" charset="0"/>
                  </a:rPr>
                  <a:t>24</a:t>
                </a:r>
              </a:p>
            </p:txBody>
          </p:sp>
          <p:sp>
            <p:nvSpPr>
              <p:cNvPr id="763" name="Rectangle 334">
                <a:extLst>
                  <a:ext uri="{FF2B5EF4-FFF2-40B4-BE49-F238E27FC236}">
                    <a16:creationId xmlns:a16="http://schemas.microsoft.com/office/drawing/2014/main" id="{1F3E557C-2DB8-4A4B-9D1D-21CA1698F6E0}"/>
                  </a:ext>
                </a:extLst>
              </p:cNvPr>
              <p:cNvSpPr>
                <a:spLocks noChangeArrowheads="1"/>
              </p:cNvSpPr>
              <p:nvPr/>
            </p:nvSpPr>
            <p:spPr bwMode="auto">
              <a:xfrm>
                <a:off x="8427048" y="5822948"/>
                <a:ext cx="253430" cy="339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200" dirty="0">
                    <a:solidFill>
                      <a:schemeClr val="bg1"/>
                    </a:solidFill>
                    <a:latin typeface="Calibri" panose="020F0502020204030204" pitchFamily="34" charset="0"/>
                    <a:cs typeface="Calibri" panose="020F0502020204030204" pitchFamily="34" charset="0"/>
                  </a:rPr>
                  <a:t>26</a:t>
                </a:r>
              </a:p>
            </p:txBody>
          </p:sp>
          <p:sp>
            <p:nvSpPr>
              <p:cNvPr id="764" name="Rectangle 335">
                <a:extLst>
                  <a:ext uri="{FF2B5EF4-FFF2-40B4-BE49-F238E27FC236}">
                    <a16:creationId xmlns:a16="http://schemas.microsoft.com/office/drawing/2014/main" id="{17973FF3-C1A5-45B5-ADA7-124020EBECC5}"/>
                  </a:ext>
                </a:extLst>
              </p:cNvPr>
              <p:cNvSpPr>
                <a:spLocks noChangeArrowheads="1"/>
              </p:cNvSpPr>
              <p:nvPr/>
            </p:nvSpPr>
            <p:spPr bwMode="auto">
              <a:xfrm>
                <a:off x="8776202" y="5822948"/>
                <a:ext cx="253430" cy="339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200" dirty="0">
                    <a:solidFill>
                      <a:schemeClr val="bg1"/>
                    </a:solidFill>
                    <a:latin typeface="Calibri" panose="020F0502020204030204" pitchFamily="34" charset="0"/>
                    <a:cs typeface="Calibri" panose="020F0502020204030204" pitchFamily="34" charset="0"/>
                  </a:rPr>
                  <a:t>28</a:t>
                </a:r>
              </a:p>
            </p:txBody>
          </p:sp>
        </p:grpSp>
      </p:grpSp>
      <p:sp>
        <p:nvSpPr>
          <p:cNvPr id="765" name="TextBox 764">
            <a:extLst>
              <a:ext uri="{FF2B5EF4-FFF2-40B4-BE49-F238E27FC236}">
                <a16:creationId xmlns:a16="http://schemas.microsoft.com/office/drawing/2014/main" id="{0653AFC6-0624-47B4-82F5-AE5435E55C9D}"/>
              </a:ext>
            </a:extLst>
          </p:cNvPr>
          <p:cNvSpPr txBox="1"/>
          <p:nvPr/>
        </p:nvSpPr>
        <p:spPr>
          <a:xfrm>
            <a:off x="4287748" y="1584792"/>
            <a:ext cx="497252" cy="338554"/>
          </a:xfrm>
          <a:prstGeom prst="rect">
            <a:avLst/>
          </a:prstGeom>
          <a:noFill/>
        </p:spPr>
        <p:txBody>
          <a:bodyPr wrap="none" rtlCol="0">
            <a:spAutoFit/>
          </a:bodyPr>
          <a:lstStyle/>
          <a:p>
            <a:pPr algn="r"/>
            <a:r>
              <a:rPr lang="en-US" sz="1600" dirty="0">
                <a:solidFill>
                  <a:schemeClr val="bg1"/>
                </a:solidFill>
                <a:latin typeface="Calibri" panose="020F0502020204030204" pitchFamily="34" charset="0"/>
                <a:cs typeface="Calibri" panose="020F0502020204030204" pitchFamily="34" charset="0"/>
              </a:rPr>
              <a:t>100</a:t>
            </a:r>
          </a:p>
        </p:txBody>
      </p:sp>
      <p:sp>
        <p:nvSpPr>
          <p:cNvPr id="766" name="TextBox 765">
            <a:extLst>
              <a:ext uri="{FF2B5EF4-FFF2-40B4-BE49-F238E27FC236}">
                <a16:creationId xmlns:a16="http://schemas.microsoft.com/office/drawing/2014/main" id="{DC311B54-A12E-4756-B858-BD8F8CDB74B3}"/>
              </a:ext>
            </a:extLst>
          </p:cNvPr>
          <p:cNvSpPr txBox="1"/>
          <p:nvPr/>
        </p:nvSpPr>
        <p:spPr>
          <a:xfrm>
            <a:off x="4391944" y="2059799"/>
            <a:ext cx="393056" cy="338554"/>
          </a:xfrm>
          <a:prstGeom prst="rect">
            <a:avLst/>
          </a:prstGeom>
          <a:noFill/>
        </p:spPr>
        <p:txBody>
          <a:bodyPr wrap="none" rtlCol="0">
            <a:spAutoFit/>
          </a:bodyPr>
          <a:lstStyle/>
          <a:p>
            <a:pPr algn="r"/>
            <a:r>
              <a:rPr lang="en-US" sz="1600" dirty="0">
                <a:solidFill>
                  <a:schemeClr val="bg1"/>
                </a:solidFill>
                <a:latin typeface="Calibri" panose="020F0502020204030204" pitchFamily="34" charset="0"/>
                <a:cs typeface="Calibri" panose="020F0502020204030204" pitchFamily="34" charset="0"/>
              </a:rPr>
              <a:t>80</a:t>
            </a:r>
          </a:p>
        </p:txBody>
      </p:sp>
      <p:sp>
        <p:nvSpPr>
          <p:cNvPr id="767" name="TextBox 766">
            <a:extLst>
              <a:ext uri="{FF2B5EF4-FFF2-40B4-BE49-F238E27FC236}">
                <a16:creationId xmlns:a16="http://schemas.microsoft.com/office/drawing/2014/main" id="{4F3D2D94-34A7-4762-8564-6ACE0AE37A43}"/>
              </a:ext>
            </a:extLst>
          </p:cNvPr>
          <p:cNvSpPr txBox="1"/>
          <p:nvPr/>
        </p:nvSpPr>
        <p:spPr>
          <a:xfrm>
            <a:off x="4391944" y="2534806"/>
            <a:ext cx="393056" cy="338554"/>
          </a:xfrm>
          <a:prstGeom prst="rect">
            <a:avLst/>
          </a:prstGeom>
          <a:noFill/>
        </p:spPr>
        <p:txBody>
          <a:bodyPr wrap="none" rtlCol="0">
            <a:spAutoFit/>
          </a:bodyPr>
          <a:lstStyle/>
          <a:p>
            <a:pPr algn="r"/>
            <a:r>
              <a:rPr lang="en-US" sz="1600" dirty="0">
                <a:solidFill>
                  <a:schemeClr val="bg1"/>
                </a:solidFill>
                <a:latin typeface="Calibri" panose="020F0502020204030204" pitchFamily="34" charset="0"/>
                <a:cs typeface="Calibri" panose="020F0502020204030204" pitchFamily="34" charset="0"/>
              </a:rPr>
              <a:t>60</a:t>
            </a:r>
          </a:p>
        </p:txBody>
      </p:sp>
      <p:sp>
        <p:nvSpPr>
          <p:cNvPr id="768" name="TextBox 767">
            <a:extLst>
              <a:ext uri="{FF2B5EF4-FFF2-40B4-BE49-F238E27FC236}">
                <a16:creationId xmlns:a16="http://schemas.microsoft.com/office/drawing/2014/main" id="{CCD2F63F-F3A2-4089-A901-85CC063AF271}"/>
              </a:ext>
            </a:extLst>
          </p:cNvPr>
          <p:cNvSpPr txBox="1"/>
          <p:nvPr/>
        </p:nvSpPr>
        <p:spPr>
          <a:xfrm>
            <a:off x="4391944" y="3009813"/>
            <a:ext cx="393056" cy="338554"/>
          </a:xfrm>
          <a:prstGeom prst="rect">
            <a:avLst/>
          </a:prstGeom>
          <a:noFill/>
        </p:spPr>
        <p:txBody>
          <a:bodyPr wrap="none" rtlCol="0">
            <a:spAutoFit/>
          </a:bodyPr>
          <a:lstStyle/>
          <a:p>
            <a:pPr algn="r"/>
            <a:r>
              <a:rPr lang="en-US" sz="1600" dirty="0">
                <a:solidFill>
                  <a:schemeClr val="bg1"/>
                </a:solidFill>
                <a:latin typeface="Calibri" panose="020F0502020204030204" pitchFamily="34" charset="0"/>
                <a:cs typeface="Calibri" panose="020F0502020204030204" pitchFamily="34" charset="0"/>
              </a:rPr>
              <a:t>40</a:t>
            </a:r>
          </a:p>
        </p:txBody>
      </p:sp>
      <p:sp>
        <p:nvSpPr>
          <p:cNvPr id="769" name="TextBox 768">
            <a:extLst>
              <a:ext uri="{FF2B5EF4-FFF2-40B4-BE49-F238E27FC236}">
                <a16:creationId xmlns:a16="http://schemas.microsoft.com/office/drawing/2014/main" id="{3396AAA6-DC1D-4B7B-A401-24232081D5CD}"/>
              </a:ext>
            </a:extLst>
          </p:cNvPr>
          <p:cNvSpPr txBox="1"/>
          <p:nvPr/>
        </p:nvSpPr>
        <p:spPr>
          <a:xfrm>
            <a:off x="4391944" y="3484820"/>
            <a:ext cx="393056" cy="338554"/>
          </a:xfrm>
          <a:prstGeom prst="rect">
            <a:avLst/>
          </a:prstGeom>
          <a:noFill/>
        </p:spPr>
        <p:txBody>
          <a:bodyPr wrap="none" rtlCol="0">
            <a:spAutoFit/>
          </a:bodyPr>
          <a:lstStyle/>
          <a:p>
            <a:pPr algn="r"/>
            <a:r>
              <a:rPr lang="en-US" sz="1600" dirty="0">
                <a:solidFill>
                  <a:schemeClr val="bg1"/>
                </a:solidFill>
                <a:latin typeface="Calibri" panose="020F0502020204030204" pitchFamily="34" charset="0"/>
                <a:cs typeface="Calibri" panose="020F0502020204030204" pitchFamily="34" charset="0"/>
              </a:rPr>
              <a:t>20</a:t>
            </a:r>
          </a:p>
        </p:txBody>
      </p:sp>
      <p:sp>
        <p:nvSpPr>
          <p:cNvPr id="770" name="TextBox 769">
            <a:extLst>
              <a:ext uri="{FF2B5EF4-FFF2-40B4-BE49-F238E27FC236}">
                <a16:creationId xmlns:a16="http://schemas.microsoft.com/office/drawing/2014/main" id="{EC935C56-4A6D-4CF8-A0CD-B931A6013DDA}"/>
              </a:ext>
            </a:extLst>
          </p:cNvPr>
          <p:cNvSpPr txBox="1"/>
          <p:nvPr/>
        </p:nvSpPr>
        <p:spPr>
          <a:xfrm>
            <a:off x="4496140" y="3959826"/>
            <a:ext cx="288861" cy="338554"/>
          </a:xfrm>
          <a:prstGeom prst="rect">
            <a:avLst/>
          </a:prstGeom>
          <a:noFill/>
        </p:spPr>
        <p:txBody>
          <a:bodyPr wrap="none" rtlCol="0">
            <a:spAutoFit/>
          </a:bodyPr>
          <a:lstStyle/>
          <a:p>
            <a:pPr algn="r"/>
            <a:r>
              <a:rPr lang="en-US" sz="1600" dirty="0">
                <a:solidFill>
                  <a:schemeClr val="bg1"/>
                </a:solidFill>
                <a:latin typeface="Calibri" panose="020F0502020204030204" pitchFamily="34" charset="0"/>
                <a:cs typeface="Calibri" panose="020F0502020204030204" pitchFamily="34" charset="0"/>
              </a:rPr>
              <a:t>0</a:t>
            </a:r>
          </a:p>
        </p:txBody>
      </p:sp>
      <p:grpSp>
        <p:nvGrpSpPr>
          <p:cNvPr id="771" name="Group 770">
            <a:extLst>
              <a:ext uri="{FF2B5EF4-FFF2-40B4-BE49-F238E27FC236}">
                <a16:creationId xmlns:a16="http://schemas.microsoft.com/office/drawing/2014/main" id="{791F8AF3-A3F2-4607-B7A8-945237427340}"/>
              </a:ext>
            </a:extLst>
          </p:cNvPr>
          <p:cNvGrpSpPr/>
          <p:nvPr/>
        </p:nvGrpSpPr>
        <p:grpSpPr>
          <a:xfrm>
            <a:off x="4887562" y="3513540"/>
            <a:ext cx="1412551" cy="600344"/>
            <a:chOff x="2000422" y="3527817"/>
            <a:chExt cx="1149355" cy="600344"/>
          </a:xfrm>
        </p:grpSpPr>
        <p:sp>
          <p:nvSpPr>
            <p:cNvPr id="772" name="Line 340">
              <a:extLst>
                <a:ext uri="{FF2B5EF4-FFF2-40B4-BE49-F238E27FC236}">
                  <a16:creationId xmlns:a16="http://schemas.microsoft.com/office/drawing/2014/main" id="{D91CF852-AC29-4482-A24D-28B3FA8493C9}"/>
                </a:ext>
              </a:extLst>
            </p:cNvPr>
            <p:cNvSpPr>
              <a:spLocks noChangeShapeType="1"/>
            </p:cNvSpPr>
            <p:nvPr/>
          </p:nvSpPr>
          <p:spPr bwMode="auto">
            <a:xfrm>
              <a:off x="2000422" y="4036625"/>
              <a:ext cx="121793" cy="0"/>
            </a:xfrm>
            <a:prstGeom prst="line">
              <a:avLst/>
            </a:prstGeom>
            <a:noFill/>
            <a:ln w="19050">
              <a:solidFill>
                <a:schemeClr val="accent3">
                  <a:lumMod val="40000"/>
                  <a:lumOff val="60000"/>
                </a:schemeClr>
              </a:solidFill>
              <a:prstDash val="sysDash"/>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000" dirty="0">
                <a:solidFill>
                  <a:schemeClr val="bg1"/>
                </a:solidFill>
                <a:latin typeface="Calibri" panose="020F0502020204030204" pitchFamily="34" charset="0"/>
                <a:cs typeface="Calibri" panose="020F0502020204030204" pitchFamily="34" charset="0"/>
              </a:endParaRPr>
            </a:p>
          </p:txBody>
        </p:sp>
        <p:sp>
          <p:nvSpPr>
            <p:cNvPr id="773" name="Rectangle 352">
              <a:extLst>
                <a:ext uri="{FF2B5EF4-FFF2-40B4-BE49-F238E27FC236}">
                  <a16:creationId xmlns:a16="http://schemas.microsoft.com/office/drawing/2014/main" id="{78388B50-256B-4D59-BDDB-16B61928DFA4}"/>
                </a:ext>
              </a:extLst>
            </p:cNvPr>
            <p:cNvSpPr>
              <a:spLocks noChangeArrowheads="1"/>
            </p:cNvSpPr>
            <p:nvPr/>
          </p:nvSpPr>
          <p:spPr bwMode="auto">
            <a:xfrm>
              <a:off x="2180770" y="3943495"/>
              <a:ext cx="89627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200" dirty="0">
                  <a:solidFill>
                    <a:schemeClr val="bg1"/>
                  </a:solidFill>
                  <a:latin typeface="Calibri" panose="020F0502020204030204" pitchFamily="34" charset="0"/>
                  <a:cs typeface="Calibri" panose="020F0502020204030204" pitchFamily="34" charset="0"/>
                </a:rPr>
                <a:t>Placebo, adjusted</a:t>
              </a:r>
            </a:p>
          </p:txBody>
        </p:sp>
        <p:sp>
          <p:nvSpPr>
            <p:cNvPr id="774" name="Line 339">
              <a:extLst>
                <a:ext uri="{FF2B5EF4-FFF2-40B4-BE49-F238E27FC236}">
                  <a16:creationId xmlns:a16="http://schemas.microsoft.com/office/drawing/2014/main" id="{6540C690-BF73-41F8-B6BB-5EF1C4403C98}"/>
                </a:ext>
              </a:extLst>
            </p:cNvPr>
            <p:cNvSpPr>
              <a:spLocks noChangeShapeType="1"/>
            </p:cNvSpPr>
            <p:nvPr/>
          </p:nvSpPr>
          <p:spPr bwMode="auto">
            <a:xfrm>
              <a:off x="2000422" y="3913945"/>
              <a:ext cx="121793" cy="0"/>
            </a:xfrm>
            <a:prstGeom prst="line">
              <a:avLst/>
            </a:prstGeom>
            <a:noFill/>
            <a:ln w="1905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000" dirty="0">
                <a:solidFill>
                  <a:schemeClr val="bg1"/>
                </a:solidFill>
                <a:latin typeface="Calibri" panose="020F0502020204030204" pitchFamily="34" charset="0"/>
                <a:cs typeface="Calibri" panose="020F0502020204030204" pitchFamily="34" charset="0"/>
              </a:endParaRPr>
            </a:p>
          </p:txBody>
        </p:sp>
        <p:sp>
          <p:nvSpPr>
            <p:cNvPr id="775" name="Rectangle 352">
              <a:extLst>
                <a:ext uri="{FF2B5EF4-FFF2-40B4-BE49-F238E27FC236}">
                  <a16:creationId xmlns:a16="http://schemas.microsoft.com/office/drawing/2014/main" id="{84C6E702-97BE-43D7-B413-D782C01BF554}"/>
                </a:ext>
              </a:extLst>
            </p:cNvPr>
            <p:cNvSpPr>
              <a:spLocks noChangeArrowheads="1"/>
            </p:cNvSpPr>
            <p:nvPr/>
          </p:nvSpPr>
          <p:spPr bwMode="auto">
            <a:xfrm>
              <a:off x="2180771" y="3820820"/>
              <a:ext cx="40173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200" dirty="0">
                  <a:solidFill>
                    <a:schemeClr val="bg1"/>
                  </a:solidFill>
                  <a:latin typeface="Calibri" panose="020F0502020204030204" pitchFamily="34" charset="0"/>
                  <a:cs typeface="Calibri" panose="020F0502020204030204" pitchFamily="34" charset="0"/>
                </a:rPr>
                <a:t>Placebo</a:t>
              </a:r>
            </a:p>
          </p:txBody>
        </p:sp>
        <p:sp>
          <p:nvSpPr>
            <p:cNvPr id="776" name="Line 338">
              <a:extLst>
                <a:ext uri="{FF2B5EF4-FFF2-40B4-BE49-F238E27FC236}">
                  <a16:creationId xmlns:a16="http://schemas.microsoft.com/office/drawing/2014/main" id="{76EC6445-0335-4EF7-9479-C71C5E11CBAD}"/>
                </a:ext>
              </a:extLst>
            </p:cNvPr>
            <p:cNvSpPr>
              <a:spLocks noChangeShapeType="1"/>
            </p:cNvSpPr>
            <p:nvPr/>
          </p:nvSpPr>
          <p:spPr bwMode="auto">
            <a:xfrm>
              <a:off x="2000422" y="3751017"/>
              <a:ext cx="121793" cy="0"/>
            </a:xfrm>
            <a:prstGeom prst="line">
              <a:avLst/>
            </a:prstGeom>
            <a:noFill/>
            <a:ln w="19050">
              <a:solidFill>
                <a:schemeClr val="accent2"/>
              </a:solidFill>
              <a:prstDash val="sysDash"/>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000" dirty="0">
                <a:solidFill>
                  <a:schemeClr val="bg1"/>
                </a:solidFill>
                <a:latin typeface="Calibri" panose="020F0502020204030204" pitchFamily="34" charset="0"/>
                <a:cs typeface="Calibri" panose="020F0502020204030204" pitchFamily="34" charset="0"/>
              </a:endParaRPr>
            </a:p>
          </p:txBody>
        </p:sp>
        <p:sp>
          <p:nvSpPr>
            <p:cNvPr id="777" name="Rectangle 352">
              <a:extLst>
                <a:ext uri="{FF2B5EF4-FFF2-40B4-BE49-F238E27FC236}">
                  <a16:creationId xmlns:a16="http://schemas.microsoft.com/office/drawing/2014/main" id="{B8AA55D0-4956-4457-9B50-79D59CE15533}"/>
                </a:ext>
              </a:extLst>
            </p:cNvPr>
            <p:cNvSpPr>
              <a:spLocks noChangeArrowheads="1"/>
            </p:cNvSpPr>
            <p:nvPr/>
          </p:nvSpPr>
          <p:spPr bwMode="auto">
            <a:xfrm>
              <a:off x="2180771" y="3657888"/>
              <a:ext cx="9690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200" dirty="0">
                  <a:solidFill>
                    <a:schemeClr val="bg1"/>
                  </a:solidFill>
                  <a:latin typeface="Calibri" panose="020F0502020204030204" pitchFamily="34" charset="0"/>
                  <a:cs typeface="Calibri" panose="020F0502020204030204" pitchFamily="34" charset="0"/>
                </a:rPr>
                <a:t>Niraparib, adjusted</a:t>
              </a:r>
            </a:p>
          </p:txBody>
        </p:sp>
        <p:sp>
          <p:nvSpPr>
            <p:cNvPr id="778" name="Line 337">
              <a:extLst>
                <a:ext uri="{FF2B5EF4-FFF2-40B4-BE49-F238E27FC236}">
                  <a16:creationId xmlns:a16="http://schemas.microsoft.com/office/drawing/2014/main" id="{AC1E0E4D-A1B7-4B2D-AE20-997463389B61}"/>
                </a:ext>
              </a:extLst>
            </p:cNvPr>
            <p:cNvSpPr>
              <a:spLocks noChangeShapeType="1"/>
            </p:cNvSpPr>
            <p:nvPr/>
          </p:nvSpPr>
          <p:spPr bwMode="auto">
            <a:xfrm>
              <a:off x="2000422" y="3620945"/>
              <a:ext cx="121793" cy="0"/>
            </a:xfrm>
            <a:prstGeom prst="line">
              <a:avLst/>
            </a:prstGeom>
            <a:noFill/>
            <a:ln w="1905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000" dirty="0">
                <a:solidFill>
                  <a:schemeClr val="bg1"/>
                </a:solidFill>
                <a:latin typeface="Calibri" panose="020F0502020204030204" pitchFamily="34" charset="0"/>
                <a:cs typeface="Calibri" panose="020F0502020204030204" pitchFamily="34" charset="0"/>
              </a:endParaRPr>
            </a:p>
          </p:txBody>
        </p:sp>
        <p:sp>
          <p:nvSpPr>
            <p:cNvPr id="779" name="Rectangle 352">
              <a:extLst>
                <a:ext uri="{FF2B5EF4-FFF2-40B4-BE49-F238E27FC236}">
                  <a16:creationId xmlns:a16="http://schemas.microsoft.com/office/drawing/2014/main" id="{4ED6A7BC-2EEA-4E80-A52E-B035B4F505A3}"/>
                </a:ext>
              </a:extLst>
            </p:cNvPr>
            <p:cNvSpPr>
              <a:spLocks noChangeArrowheads="1"/>
            </p:cNvSpPr>
            <p:nvPr/>
          </p:nvSpPr>
          <p:spPr bwMode="auto">
            <a:xfrm>
              <a:off x="2180770" y="3527817"/>
              <a:ext cx="47221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200" dirty="0">
                  <a:solidFill>
                    <a:schemeClr val="bg1"/>
                  </a:solidFill>
                  <a:latin typeface="Calibri" panose="020F0502020204030204" pitchFamily="34" charset="0"/>
                  <a:cs typeface="Calibri" panose="020F0502020204030204" pitchFamily="34" charset="0"/>
                </a:rPr>
                <a:t>Niraparib</a:t>
              </a:r>
            </a:p>
          </p:txBody>
        </p:sp>
      </p:grpSp>
      <p:sp>
        <p:nvSpPr>
          <p:cNvPr id="780" name="Freeform: Shape 779">
            <a:extLst>
              <a:ext uri="{FF2B5EF4-FFF2-40B4-BE49-F238E27FC236}">
                <a16:creationId xmlns:a16="http://schemas.microsoft.com/office/drawing/2014/main" id="{D07101E6-FF3F-4CE9-A9FC-E7326C91DC5B}"/>
              </a:ext>
            </a:extLst>
          </p:cNvPr>
          <p:cNvSpPr/>
          <p:nvPr/>
        </p:nvSpPr>
        <p:spPr bwMode="auto">
          <a:xfrm>
            <a:off x="4817113" y="1662913"/>
            <a:ext cx="3137735" cy="2469017"/>
          </a:xfrm>
          <a:custGeom>
            <a:avLst/>
            <a:gdLst>
              <a:gd name="connsiteX0" fmla="*/ 0 w 2657919"/>
              <a:gd name="connsiteY0" fmla="*/ 0 h 2567900"/>
              <a:gd name="connsiteX1" fmla="*/ 0 w 2657919"/>
              <a:gd name="connsiteY1" fmla="*/ 2567900 h 2567900"/>
              <a:gd name="connsiteX2" fmla="*/ 2657919 w 2657919"/>
              <a:gd name="connsiteY2" fmla="*/ 2567900 h 2567900"/>
            </a:gdLst>
            <a:ahLst/>
            <a:cxnLst>
              <a:cxn ang="0">
                <a:pos x="connsiteX0" y="connsiteY0"/>
              </a:cxn>
              <a:cxn ang="0">
                <a:pos x="connsiteX1" y="connsiteY1"/>
              </a:cxn>
              <a:cxn ang="0">
                <a:pos x="connsiteX2" y="connsiteY2"/>
              </a:cxn>
            </a:cxnLst>
            <a:rect l="l" t="t" r="r" b="b"/>
            <a:pathLst>
              <a:path w="2657919" h="2567900">
                <a:moveTo>
                  <a:pt x="0" y="0"/>
                </a:moveTo>
                <a:lnTo>
                  <a:pt x="0" y="2567900"/>
                </a:lnTo>
                <a:lnTo>
                  <a:pt x="2657919" y="2567900"/>
                </a:lnTo>
              </a:path>
            </a:pathLst>
          </a:custGeom>
          <a:noFill/>
          <a:ln w="28575">
            <a:solidFill>
              <a:schemeClr val="bg1"/>
            </a:solidFill>
            <a:miter lim="800000"/>
            <a:headEnd/>
            <a:tailEnd/>
          </a:ln>
        </p:spPr>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781" name="Rectangle 321">
            <a:extLst>
              <a:ext uri="{FF2B5EF4-FFF2-40B4-BE49-F238E27FC236}">
                <a16:creationId xmlns:a16="http://schemas.microsoft.com/office/drawing/2014/main" id="{28CCC12E-9DD9-464C-83A2-E4D20554E962}"/>
              </a:ext>
            </a:extLst>
          </p:cNvPr>
          <p:cNvSpPr>
            <a:spLocks noChangeArrowheads="1"/>
          </p:cNvSpPr>
          <p:nvPr/>
        </p:nvSpPr>
        <p:spPr bwMode="auto">
          <a:xfrm>
            <a:off x="4746697" y="4648876"/>
            <a:ext cx="131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000" dirty="0">
                <a:solidFill>
                  <a:schemeClr val="bg1"/>
                </a:solidFill>
                <a:latin typeface="Calibri" panose="020F0502020204030204" pitchFamily="34" charset="0"/>
                <a:cs typeface="Calibri" panose="020F0502020204030204" pitchFamily="34" charset="0"/>
              </a:rPr>
              <a:t>95</a:t>
            </a:r>
            <a:br>
              <a:rPr lang="en-US" altLang="en-US" sz="1000" dirty="0">
                <a:solidFill>
                  <a:schemeClr val="bg1"/>
                </a:solidFill>
                <a:latin typeface="Calibri" panose="020F0502020204030204" pitchFamily="34" charset="0"/>
                <a:cs typeface="Calibri" panose="020F0502020204030204" pitchFamily="34" charset="0"/>
              </a:rPr>
            </a:br>
            <a:r>
              <a:rPr lang="en-US" altLang="en-US" sz="1000" dirty="0">
                <a:solidFill>
                  <a:schemeClr val="bg1"/>
                </a:solidFill>
                <a:latin typeface="Calibri" panose="020F0502020204030204" pitchFamily="34" charset="0"/>
                <a:cs typeface="Calibri" panose="020F0502020204030204" pitchFamily="34" charset="0"/>
              </a:rPr>
              <a:t>55</a:t>
            </a:r>
          </a:p>
        </p:txBody>
      </p:sp>
      <p:sp>
        <p:nvSpPr>
          <p:cNvPr id="782" name="Rectangle 322">
            <a:extLst>
              <a:ext uri="{FF2B5EF4-FFF2-40B4-BE49-F238E27FC236}">
                <a16:creationId xmlns:a16="http://schemas.microsoft.com/office/drawing/2014/main" id="{A5C528C7-F085-4146-9771-15A2030730DA}"/>
              </a:ext>
            </a:extLst>
          </p:cNvPr>
          <p:cNvSpPr>
            <a:spLocks noChangeArrowheads="1"/>
          </p:cNvSpPr>
          <p:nvPr/>
        </p:nvSpPr>
        <p:spPr bwMode="auto">
          <a:xfrm>
            <a:off x="4970836" y="4648866"/>
            <a:ext cx="131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000" dirty="0">
                <a:solidFill>
                  <a:schemeClr val="bg1"/>
                </a:solidFill>
                <a:latin typeface="Calibri" panose="020F0502020204030204" pitchFamily="34" charset="0"/>
                <a:cs typeface="Calibri" panose="020F0502020204030204" pitchFamily="34" charset="0"/>
              </a:rPr>
              <a:t>83</a:t>
            </a:r>
            <a:br>
              <a:rPr lang="en-US" altLang="en-US" sz="1000" dirty="0">
                <a:solidFill>
                  <a:schemeClr val="bg1"/>
                </a:solidFill>
                <a:latin typeface="Calibri" panose="020F0502020204030204" pitchFamily="34" charset="0"/>
                <a:cs typeface="Calibri" panose="020F0502020204030204" pitchFamily="34" charset="0"/>
              </a:rPr>
            </a:br>
            <a:r>
              <a:rPr lang="en-US" altLang="en-US" sz="1000" dirty="0">
                <a:solidFill>
                  <a:schemeClr val="bg1"/>
                </a:solidFill>
                <a:latin typeface="Calibri" panose="020F0502020204030204" pitchFamily="34" charset="0"/>
                <a:cs typeface="Calibri" panose="020F0502020204030204" pitchFamily="34" charset="0"/>
              </a:rPr>
              <a:t>52</a:t>
            </a:r>
          </a:p>
        </p:txBody>
      </p:sp>
      <p:sp>
        <p:nvSpPr>
          <p:cNvPr id="783" name="Rectangle 323">
            <a:extLst>
              <a:ext uri="{FF2B5EF4-FFF2-40B4-BE49-F238E27FC236}">
                <a16:creationId xmlns:a16="http://schemas.microsoft.com/office/drawing/2014/main" id="{B026D609-FC1D-4058-88D3-9AB6D55FA832}"/>
              </a:ext>
            </a:extLst>
          </p:cNvPr>
          <p:cNvSpPr>
            <a:spLocks noChangeArrowheads="1"/>
          </p:cNvSpPr>
          <p:nvPr/>
        </p:nvSpPr>
        <p:spPr bwMode="auto">
          <a:xfrm>
            <a:off x="5194972" y="4648868"/>
            <a:ext cx="131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000" dirty="0">
                <a:solidFill>
                  <a:schemeClr val="bg1"/>
                </a:solidFill>
                <a:latin typeface="Calibri" panose="020F0502020204030204" pitchFamily="34" charset="0"/>
                <a:cs typeface="Calibri" panose="020F0502020204030204" pitchFamily="34" charset="0"/>
              </a:rPr>
              <a:t>75</a:t>
            </a:r>
            <a:br>
              <a:rPr lang="en-US" altLang="en-US" sz="1000" dirty="0">
                <a:solidFill>
                  <a:schemeClr val="bg1"/>
                </a:solidFill>
                <a:latin typeface="Calibri" panose="020F0502020204030204" pitchFamily="34" charset="0"/>
                <a:cs typeface="Calibri" panose="020F0502020204030204" pitchFamily="34" charset="0"/>
              </a:rPr>
            </a:br>
            <a:r>
              <a:rPr lang="en-US" altLang="en-US" sz="1000" dirty="0">
                <a:solidFill>
                  <a:schemeClr val="bg1"/>
                </a:solidFill>
                <a:latin typeface="Calibri" panose="020F0502020204030204" pitchFamily="34" charset="0"/>
                <a:cs typeface="Calibri" panose="020F0502020204030204" pitchFamily="34" charset="0"/>
              </a:rPr>
              <a:t>42</a:t>
            </a:r>
          </a:p>
        </p:txBody>
      </p:sp>
      <p:sp>
        <p:nvSpPr>
          <p:cNvPr id="784" name="Rectangle 324">
            <a:extLst>
              <a:ext uri="{FF2B5EF4-FFF2-40B4-BE49-F238E27FC236}">
                <a16:creationId xmlns:a16="http://schemas.microsoft.com/office/drawing/2014/main" id="{C19C1D0E-A1B3-48C6-8B6B-9B4B1570C43F}"/>
              </a:ext>
            </a:extLst>
          </p:cNvPr>
          <p:cNvSpPr>
            <a:spLocks noChangeArrowheads="1"/>
          </p:cNvSpPr>
          <p:nvPr/>
        </p:nvSpPr>
        <p:spPr bwMode="auto">
          <a:xfrm>
            <a:off x="5419112" y="4648868"/>
            <a:ext cx="131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000" dirty="0">
                <a:solidFill>
                  <a:schemeClr val="bg1"/>
                </a:solidFill>
                <a:latin typeface="Calibri" panose="020F0502020204030204" pitchFamily="34" charset="0"/>
                <a:cs typeface="Calibri" panose="020F0502020204030204" pitchFamily="34" charset="0"/>
              </a:rPr>
              <a:t>62</a:t>
            </a:r>
            <a:br>
              <a:rPr lang="en-US" altLang="en-US" sz="1000" dirty="0">
                <a:solidFill>
                  <a:schemeClr val="bg1"/>
                </a:solidFill>
                <a:latin typeface="Calibri" panose="020F0502020204030204" pitchFamily="34" charset="0"/>
                <a:cs typeface="Calibri" panose="020F0502020204030204" pitchFamily="34" charset="0"/>
              </a:rPr>
            </a:br>
            <a:r>
              <a:rPr lang="en-US" altLang="en-US" sz="1000" dirty="0">
                <a:solidFill>
                  <a:schemeClr val="bg1"/>
                </a:solidFill>
                <a:latin typeface="Calibri" panose="020F0502020204030204" pitchFamily="34" charset="0"/>
                <a:cs typeface="Calibri" panose="020F0502020204030204" pitchFamily="34" charset="0"/>
              </a:rPr>
              <a:t>35</a:t>
            </a:r>
          </a:p>
        </p:txBody>
      </p:sp>
      <p:sp>
        <p:nvSpPr>
          <p:cNvPr id="785" name="Rectangle 325">
            <a:extLst>
              <a:ext uri="{FF2B5EF4-FFF2-40B4-BE49-F238E27FC236}">
                <a16:creationId xmlns:a16="http://schemas.microsoft.com/office/drawing/2014/main" id="{75E4920A-A97F-47D7-80B1-1829C7E8EFA3}"/>
              </a:ext>
            </a:extLst>
          </p:cNvPr>
          <p:cNvSpPr>
            <a:spLocks noChangeArrowheads="1"/>
          </p:cNvSpPr>
          <p:nvPr/>
        </p:nvSpPr>
        <p:spPr bwMode="auto">
          <a:xfrm>
            <a:off x="5647987" y="4648868"/>
            <a:ext cx="131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000" dirty="0">
                <a:solidFill>
                  <a:schemeClr val="bg1"/>
                </a:solidFill>
                <a:latin typeface="Calibri" panose="020F0502020204030204" pitchFamily="34" charset="0"/>
                <a:cs typeface="Calibri" panose="020F0502020204030204" pitchFamily="34" charset="0"/>
              </a:rPr>
              <a:t>59</a:t>
            </a:r>
            <a:br>
              <a:rPr lang="en-US" altLang="en-US" sz="1000" dirty="0">
                <a:solidFill>
                  <a:schemeClr val="bg1"/>
                </a:solidFill>
                <a:latin typeface="Calibri" panose="020F0502020204030204" pitchFamily="34" charset="0"/>
                <a:cs typeface="Calibri" panose="020F0502020204030204" pitchFamily="34" charset="0"/>
              </a:rPr>
            </a:br>
            <a:r>
              <a:rPr lang="en-US" altLang="en-US" sz="1000" dirty="0">
                <a:solidFill>
                  <a:schemeClr val="bg1"/>
                </a:solidFill>
                <a:latin typeface="Calibri" panose="020F0502020204030204" pitchFamily="34" charset="0"/>
                <a:cs typeface="Calibri" panose="020F0502020204030204" pitchFamily="34" charset="0"/>
              </a:rPr>
              <a:t>29</a:t>
            </a:r>
          </a:p>
        </p:txBody>
      </p:sp>
      <p:sp>
        <p:nvSpPr>
          <p:cNvPr id="786" name="Rectangle 326">
            <a:extLst>
              <a:ext uri="{FF2B5EF4-FFF2-40B4-BE49-F238E27FC236}">
                <a16:creationId xmlns:a16="http://schemas.microsoft.com/office/drawing/2014/main" id="{5A693CAC-1641-4240-A498-76A54ED083F9}"/>
              </a:ext>
            </a:extLst>
          </p:cNvPr>
          <p:cNvSpPr>
            <a:spLocks noChangeArrowheads="1"/>
          </p:cNvSpPr>
          <p:nvPr/>
        </p:nvSpPr>
        <p:spPr bwMode="auto">
          <a:xfrm>
            <a:off x="5878314" y="4648868"/>
            <a:ext cx="131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000" dirty="0">
                <a:solidFill>
                  <a:schemeClr val="bg1"/>
                </a:solidFill>
                <a:latin typeface="Calibri" panose="020F0502020204030204" pitchFamily="34" charset="0"/>
                <a:cs typeface="Calibri" panose="020F0502020204030204" pitchFamily="34" charset="0"/>
              </a:rPr>
              <a:t>55</a:t>
            </a:r>
            <a:br>
              <a:rPr lang="en-US" altLang="en-US" sz="1000" dirty="0">
                <a:solidFill>
                  <a:schemeClr val="bg1"/>
                </a:solidFill>
                <a:latin typeface="Calibri" panose="020F0502020204030204" pitchFamily="34" charset="0"/>
                <a:cs typeface="Calibri" panose="020F0502020204030204" pitchFamily="34" charset="0"/>
              </a:rPr>
            </a:br>
            <a:r>
              <a:rPr lang="en-US" altLang="en-US" sz="1000" dirty="0">
                <a:solidFill>
                  <a:schemeClr val="bg1"/>
                </a:solidFill>
                <a:latin typeface="Calibri" panose="020F0502020204030204" pitchFamily="34" charset="0"/>
                <a:cs typeface="Calibri" panose="020F0502020204030204" pitchFamily="34" charset="0"/>
              </a:rPr>
              <a:t>29</a:t>
            </a:r>
          </a:p>
        </p:txBody>
      </p:sp>
      <p:sp>
        <p:nvSpPr>
          <p:cNvPr id="787" name="Rectangle 327">
            <a:extLst>
              <a:ext uri="{FF2B5EF4-FFF2-40B4-BE49-F238E27FC236}">
                <a16:creationId xmlns:a16="http://schemas.microsoft.com/office/drawing/2014/main" id="{02CE149D-9633-4283-B24F-33207123B039}"/>
              </a:ext>
            </a:extLst>
          </p:cNvPr>
          <p:cNvSpPr>
            <a:spLocks noChangeArrowheads="1"/>
          </p:cNvSpPr>
          <p:nvPr/>
        </p:nvSpPr>
        <p:spPr bwMode="auto">
          <a:xfrm>
            <a:off x="6094742" y="4648868"/>
            <a:ext cx="131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000" dirty="0">
                <a:solidFill>
                  <a:schemeClr val="bg1"/>
                </a:solidFill>
                <a:latin typeface="Calibri" panose="020F0502020204030204" pitchFamily="34" charset="0"/>
                <a:cs typeface="Calibri" panose="020F0502020204030204" pitchFamily="34" charset="0"/>
              </a:rPr>
              <a:t>34</a:t>
            </a:r>
            <a:br>
              <a:rPr lang="en-US" altLang="en-US" sz="1000" dirty="0">
                <a:solidFill>
                  <a:schemeClr val="bg1"/>
                </a:solidFill>
                <a:latin typeface="Calibri" panose="020F0502020204030204" pitchFamily="34" charset="0"/>
                <a:cs typeface="Calibri" panose="020F0502020204030204" pitchFamily="34" charset="0"/>
              </a:rPr>
            </a:br>
            <a:r>
              <a:rPr lang="en-US" altLang="en-US" sz="1000" dirty="0">
                <a:solidFill>
                  <a:schemeClr val="bg1"/>
                </a:solidFill>
                <a:latin typeface="Calibri" panose="020F0502020204030204" pitchFamily="34" charset="0"/>
                <a:cs typeface="Calibri" panose="020F0502020204030204" pitchFamily="34" charset="0"/>
              </a:rPr>
              <a:t>13</a:t>
            </a:r>
          </a:p>
        </p:txBody>
      </p:sp>
      <p:sp>
        <p:nvSpPr>
          <p:cNvPr id="788" name="Rectangle 328">
            <a:extLst>
              <a:ext uri="{FF2B5EF4-FFF2-40B4-BE49-F238E27FC236}">
                <a16:creationId xmlns:a16="http://schemas.microsoft.com/office/drawing/2014/main" id="{0EDEB01C-69C4-44FE-80CC-B9F2FA79F235}"/>
              </a:ext>
            </a:extLst>
          </p:cNvPr>
          <p:cNvSpPr>
            <a:spLocks noChangeArrowheads="1"/>
          </p:cNvSpPr>
          <p:nvPr/>
        </p:nvSpPr>
        <p:spPr bwMode="auto">
          <a:xfrm>
            <a:off x="6311170" y="4648868"/>
            <a:ext cx="131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000" dirty="0">
                <a:solidFill>
                  <a:schemeClr val="bg1"/>
                </a:solidFill>
                <a:latin typeface="Calibri" panose="020F0502020204030204" pitchFamily="34" charset="0"/>
                <a:cs typeface="Calibri" panose="020F0502020204030204" pitchFamily="34" charset="0"/>
              </a:rPr>
              <a:t>21</a:t>
            </a:r>
            <a:br>
              <a:rPr lang="en-US" altLang="en-US" sz="1000" dirty="0">
                <a:solidFill>
                  <a:schemeClr val="bg1"/>
                </a:solidFill>
                <a:latin typeface="Calibri" panose="020F0502020204030204" pitchFamily="34" charset="0"/>
                <a:cs typeface="Calibri" panose="020F0502020204030204" pitchFamily="34" charset="0"/>
              </a:rPr>
            </a:br>
            <a:r>
              <a:rPr lang="en-US" altLang="en-US" sz="1000" dirty="0">
                <a:solidFill>
                  <a:schemeClr val="bg1"/>
                </a:solidFill>
                <a:latin typeface="Calibri" panose="020F0502020204030204" pitchFamily="34" charset="0"/>
                <a:cs typeface="Calibri" panose="020F0502020204030204" pitchFamily="34" charset="0"/>
              </a:rPr>
              <a:t>7</a:t>
            </a:r>
          </a:p>
        </p:txBody>
      </p:sp>
      <p:sp>
        <p:nvSpPr>
          <p:cNvPr id="789" name="Rectangle 329">
            <a:extLst>
              <a:ext uri="{FF2B5EF4-FFF2-40B4-BE49-F238E27FC236}">
                <a16:creationId xmlns:a16="http://schemas.microsoft.com/office/drawing/2014/main" id="{279040EF-CF13-4493-A2BE-147F605827F4}"/>
              </a:ext>
            </a:extLst>
          </p:cNvPr>
          <p:cNvSpPr>
            <a:spLocks noChangeArrowheads="1"/>
          </p:cNvSpPr>
          <p:nvPr/>
        </p:nvSpPr>
        <p:spPr bwMode="auto">
          <a:xfrm>
            <a:off x="6527599" y="4648868"/>
            <a:ext cx="131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000" dirty="0">
                <a:solidFill>
                  <a:schemeClr val="bg1"/>
                </a:solidFill>
                <a:latin typeface="Calibri" panose="020F0502020204030204" pitchFamily="34" charset="0"/>
                <a:cs typeface="Calibri" panose="020F0502020204030204" pitchFamily="34" charset="0"/>
              </a:rPr>
              <a:t>18</a:t>
            </a:r>
            <a:br>
              <a:rPr lang="en-US" altLang="en-US" sz="1000" dirty="0">
                <a:solidFill>
                  <a:schemeClr val="bg1"/>
                </a:solidFill>
                <a:latin typeface="Calibri" panose="020F0502020204030204" pitchFamily="34" charset="0"/>
                <a:cs typeface="Calibri" panose="020F0502020204030204" pitchFamily="34" charset="0"/>
              </a:rPr>
            </a:br>
            <a:r>
              <a:rPr lang="en-US" altLang="en-US" sz="1000" dirty="0">
                <a:solidFill>
                  <a:schemeClr val="bg1"/>
                </a:solidFill>
                <a:latin typeface="Calibri" panose="020F0502020204030204" pitchFamily="34" charset="0"/>
                <a:cs typeface="Calibri" panose="020F0502020204030204" pitchFamily="34" charset="0"/>
              </a:rPr>
              <a:t>7</a:t>
            </a:r>
          </a:p>
        </p:txBody>
      </p:sp>
      <p:sp>
        <p:nvSpPr>
          <p:cNvPr id="792" name="Rectangle 330">
            <a:extLst>
              <a:ext uri="{FF2B5EF4-FFF2-40B4-BE49-F238E27FC236}">
                <a16:creationId xmlns:a16="http://schemas.microsoft.com/office/drawing/2014/main" id="{7E9EA581-9B87-41AF-A8F6-6C01BDC72B31}"/>
              </a:ext>
            </a:extLst>
          </p:cNvPr>
          <p:cNvSpPr>
            <a:spLocks noChangeArrowheads="1"/>
          </p:cNvSpPr>
          <p:nvPr/>
        </p:nvSpPr>
        <p:spPr bwMode="auto">
          <a:xfrm>
            <a:off x="6744027" y="4648868"/>
            <a:ext cx="131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000" dirty="0">
                <a:solidFill>
                  <a:schemeClr val="bg1"/>
                </a:solidFill>
                <a:latin typeface="Calibri" panose="020F0502020204030204" pitchFamily="34" charset="0"/>
                <a:cs typeface="Calibri" panose="020F0502020204030204" pitchFamily="34" charset="0"/>
              </a:rPr>
              <a:t>13</a:t>
            </a:r>
            <a:br>
              <a:rPr lang="en-US" altLang="en-US" sz="1000" dirty="0">
                <a:solidFill>
                  <a:schemeClr val="bg1"/>
                </a:solidFill>
                <a:latin typeface="Calibri" panose="020F0502020204030204" pitchFamily="34" charset="0"/>
                <a:cs typeface="Calibri" panose="020F0502020204030204" pitchFamily="34" charset="0"/>
              </a:rPr>
            </a:br>
            <a:r>
              <a:rPr lang="en-US" altLang="en-US" sz="1000" dirty="0">
                <a:solidFill>
                  <a:schemeClr val="bg1"/>
                </a:solidFill>
                <a:latin typeface="Calibri" panose="020F0502020204030204" pitchFamily="34" charset="0"/>
                <a:cs typeface="Calibri" panose="020F0502020204030204" pitchFamily="34" charset="0"/>
              </a:rPr>
              <a:t>4</a:t>
            </a:r>
          </a:p>
        </p:txBody>
      </p:sp>
      <p:sp>
        <p:nvSpPr>
          <p:cNvPr id="793" name="Rectangle 331">
            <a:extLst>
              <a:ext uri="{FF2B5EF4-FFF2-40B4-BE49-F238E27FC236}">
                <a16:creationId xmlns:a16="http://schemas.microsoft.com/office/drawing/2014/main" id="{0541669E-0FDD-44F6-B5E9-63417098BBA9}"/>
              </a:ext>
            </a:extLst>
          </p:cNvPr>
          <p:cNvSpPr>
            <a:spLocks noChangeArrowheads="1"/>
          </p:cNvSpPr>
          <p:nvPr/>
        </p:nvSpPr>
        <p:spPr bwMode="auto">
          <a:xfrm>
            <a:off x="6993316" y="4648868"/>
            <a:ext cx="657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000" dirty="0">
                <a:solidFill>
                  <a:schemeClr val="bg1"/>
                </a:solidFill>
                <a:latin typeface="Calibri" panose="020F0502020204030204" pitchFamily="34" charset="0"/>
                <a:cs typeface="Calibri" panose="020F0502020204030204" pitchFamily="34" charset="0"/>
              </a:rPr>
              <a:t>7</a:t>
            </a:r>
            <a:br>
              <a:rPr lang="en-US" altLang="en-US" sz="1000" dirty="0">
                <a:solidFill>
                  <a:schemeClr val="bg1"/>
                </a:solidFill>
                <a:latin typeface="Calibri" panose="020F0502020204030204" pitchFamily="34" charset="0"/>
                <a:cs typeface="Calibri" panose="020F0502020204030204" pitchFamily="34" charset="0"/>
              </a:rPr>
            </a:br>
            <a:r>
              <a:rPr lang="en-US" altLang="en-US" sz="1000" dirty="0">
                <a:solidFill>
                  <a:schemeClr val="bg1"/>
                </a:solidFill>
                <a:latin typeface="Calibri" panose="020F0502020204030204" pitchFamily="34" charset="0"/>
                <a:cs typeface="Calibri" panose="020F0502020204030204" pitchFamily="34" charset="0"/>
              </a:rPr>
              <a:t>3</a:t>
            </a:r>
          </a:p>
        </p:txBody>
      </p:sp>
      <p:sp>
        <p:nvSpPr>
          <p:cNvPr id="794" name="Rectangle 332">
            <a:extLst>
              <a:ext uri="{FF2B5EF4-FFF2-40B4-BE49-F238E27FC236}">
                <a16:creationId xmlns:a16="http://schemas.microsoft.com/office/drawing/2014/main" id="{9A2A7BE8-4359-460D-ABF1-B5F4F7DBDC68}"/>
              </a:ext>
            </a:extLst>
          </p:cNvPr>
          <p:cNvSpPr>
            <a:spLocks noChangeArrowheads="1"/>
          </p:cNvSpPr>
          <p:nvPr/>
        </p:nvSpPr>
        <p:spPr bwMode="auto">
          <a:xfrm>
            <a:off x="7209744" y="4648868"/>
            <a:ext cx="657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000" dirty="0">
                <a:solidFill>
                  <a:schemeClr val="bg1"/>
                </a:solidFill>
                <a:latin typeface="Calibri" panose="020F0502020204030204" pitchFamily="34" charset="0"/>
                <a:cs typeface="Calibri" panose="020F0502020204030204" pitchFamily="34" charset="0"/>
              </a:rPr>
              <a:t>5</a:t>
            </a:r>
            <a:br>
              <a:rPr lang="en-US" altLang="en-US" sz="1000" dirty="0">
                <a:solidFill>
                  <a:schemeClr val="bg1"/>
                </a:solidFill>
                <a:latin typeface="Calibri" panose="020F0502020204030204" pitchFamily="34" charset="0"/>
                <a:cs typeface="Calibri" panose="020F0502020204030204" pitchFamily="34" charset="0"/>
              </a:rPr>
            </a:br>
            <a:r>
              <a:rPr lang="en-US" altLang="en-US" sz="1000" dirty="0">
                <a:solidFill>
                  <a:schemeClr val="bg1"/>
                </a:solidFill>
                <a:latin typeface="Calibri" panose="020F0502020204030204" pitchFamily="34" charset="0"/>
                <a:cs typeface="Calibri" panose="020F0502020204030204" pitchFamily="34" charset="0"/>
              </a:rPr>
              <a:t>3</a:t>
            </a:r>
          </a:p>
        </p:txBody>
      </p:sp>
      <p:sp>
        <p:nvSpPr>
          <p:cNvPr id="795" name="Rectangle 333">
            <a:extLst>
              <a:ext uri="{FF2B5EF4-FFF2-40B4-BE49-F238E27FC236}">
                <a16:creationId xmlns:a16="http://schemas.microsoft.com/office/drawing/2014/main" id="{BA03CD10-CA49-4D9D-A3EA-82F9EC776201}"/>
              </a:ext>
            </a:extLst>
          </p:cNvPr>
          <p:cNvSpPr>
            <a:spLocks noChangeArrowheads="1"/>
          </p:cNvSpPr>
          <p:nvPr/>
        </p:nvSpPr>
        <p:spPr bwMode="auto">
          <a:xfrm>
            <a:off x="7426173" y="4648868"/>
            <a:ext cx="657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000" dirty="0">
                <a:solidFill>
                  <a:schemeClr val="bg1"/>
                </a:solidFill>
                <a:latin typeface="Calibri" panose="020F0502020204030204" pitchFamily="34" charset="0"/>
                <a:cs typeface="Calibri" panose="020F0502020204030204" pitchFamily="34" charset="0"/>
              </a:rPr>
              <a:t>3</a:t>
            </a:r>
            <a:br>
              <a:rPr lang="en-US" altLang="en-US" sz="1000" dirty="0">
                <a:solidFill>
                  <a:schemeClr val="bg1"/>
                </a:solidFill>
                <a:latin typeface="Calibri" panose="020F0502020204030204" pitchFamily="34" charset="0"/>
                <a:cs typeface="Calibri" panose="020F0502020204030204" pitchFamily="34" charset="0"/>
              </a:rPr>
            </a:br>
            <a:r>
              <a:rPr lang="en-US" altLang="en-US" sz="1000" dirty="0">
                <a:solidFill>
                  <a:schemeClr val="bg1"/>
                </a:solidFill>
                <a:latin typeface="Calibri" panose="020F0502020204030204" pitchFamily="34" charset="0"/>
                <a:cs typeface="Calibri" panose="020F0502020204030204" pitchFamily="34" charset="0"/>
              </a:rPr>
              <a:t>2</a:t>
            </a:r>
          </a:p>
        </p:txBody>
      </p:sp>
      <p:grpSp>
        <p:nvGrpSpPr>
          <p:cNvPr id="42" name="Group 41">
            <a:extLst>
              <a:ext uri="{FF2B5EF4-FFF2-40B4-BE49-F238E27FC236}">
                <a16:creationId xmlns:a16="http://schemas.microsoft.com/office/drawing/2014/main" id="{5B93A6CE-2021-4373-A147-2E0D360FA029}"/>
              </a:ext>
            </a:extLst>
          </p:cNvPr>
          <p:cNvGrpSpPr/>
          <p:nvPr/>
        </p:nvGrpSpPr>
        <p:grpSpPr>
          <a:xfrm>
            <a:off x="4774615" y="1715611"/>
            <a:ext cx="2811797" cy="1778979"/>
            <a:chOff x="4735830" y="1715611"/>
            <a:chExt cx="2701002" cy="1778979"/>
          </a:xfrm>
        </p:grpSpPr>
        <p:sp>
          <p:nvSpPr>
            <p:cNvPr id="4" name="Freeform: Shape 3">
              <a:extLst>
                <a:ext uri="{FF2B5EF4-FFF2-40B4-BE49-F238E27FC236}">
                  <a16:creationId xmlns:a16="http://schemas.microsoft.com/office/drawing/2014/main" id="{2CEF8BB7-B0FB-42E5-8254-B496659EF66E}"/>
                </a:ext>
              </a:extLst>
            </p:cNvPr>
            <p:cNvSpPr/>
            <p:nvPr/>
          </p:nvSpPr>
          <p:spPr bwMode="auto">
            <a:xfrm>
              <a:off x="4781550" y="1762125"/>
              <a:ext cx="2621756" cy="1252538"/>
            </a:xfrm>
            <a:custGeom>
              <a:avLst/>
              <a:gdLst>
                <a:gd name="connsiteX0" fmla="*/ 0 w 2621756"/>
                <a:gd name="connsiteY0" fmla="*/ 0 h 1252538"/>
                <a:gd name="connsiteX1" fmla="*/ 135731 w 2621756"/>
                <a:gd name="connsiteY1" fmla="*/ 0 h 1252538"/>
                <a:gd name="connsiteX2" fmla="*/ 135731 w 2621756"/>
                <a:gd name="connsiteY2" fmla="*/ 26194 h 1252538"/>
                <a:gd name="connsiteX3" fmla="*/ 211931 w 2621756"/>
                <a:gd name="connsiteY3" fmla="*/ 26194 h 1252538"/>
                <a:gd name="connsiteX4" fmla="*/ 211931 w 2621756"/>
                <a:gd name="connsiteY4" fmla="*/ 109538 h 1252538"/>
                <a:gd name="connsiteX5" fmla="*/ 228600 w 2621756"/>
                <a:gd name="connsiteY5" fmla="*/ 109538 h 1252538"/>
                <a:gd name="connsiteX6" fmla="*/ 228600 w 2621756"/>
                <a:gd name="connsiteY6" fmla="*/ 130969 h 1252538"/>
                <a:gd name="connsiteX7" fmla="*/ 240506 w 2621756"/>
                <a:gd name="connsiteY7" fmla="*/ 130969 h 1252538"/>
                <a:gd name="connsiteX8" fmla="*/ 240506 w 2621756"/>
                <a:gd name="connsiteY8" fmla="*/ 161925 h 1252538"/>
                <a:gd name="connsiteX9" fmla="*/ 285750 w 2621756"/>
                <a:gd name="connsiteY9" fmla="*/ 161925 h 1252538"/>
                <a:gd name="connsiteX10" fmla="*/ 285750 w 2621756"/>
                <a:gd name="connsiteY10" fmla="*/ 190500 h 1252538"/>
                <a:gd name="connsiteX11" fmla="*/ 547688 w 2621756"/>
                <a:gd name="connsiteY11" fmla="*/ 190500 h 1252538"/>
                <a:gd name="connsiteX12" fmla="*/ 547688 w 2621756"/>
                <a:gd name="connsiteY12" fmla="*/ 226219 h 1252538"/>
                <a:gd name="connsiteX13" fmla="*/ 547688 w 2621756"/>
                <a:gd name="connsiteY13" fmla="*/ 226219 h 1252538"/>
                <a:gd name="connsiteX14" fmla="*/ 547688 w 2621756"/>
                <a:gd name="connsiteY14" fmla="*/ 264319 h 1252538"/>
                <a:gd name="connsiteX15" fmla="*/ 571500 w 2621756"/>
                <a:gd name="connsiteY15" fmla="*/ 264319 h 1252538"/>
                <a:gd name="connsiteX16" fmla="*/ 571500 w 2621756"/>
                <a:gd name="connsiteY16" fmla="*/ 309563 h 1252538"/>
                <a:gd name="connsiteX17" fmla="*/ 583406 w 2621756"/>
                <a:gd name="connsiteY17" fmla="*/ 309563 h 1252538"/>
                <a:gd name="connsiteX18" fmla="*/ 583406 w 2621756"/>
                <a:gd name="connsiteY18" fmla="*/ 342900 h 1252538"/>
                <a:gd name="connsiteX19" fmla="*/ 590550 w 2621756"/>
                <a:gd name="connsiteY19" fmla="*/ 342900 h 1252538"/>
                <a:gd name="connsiteX20" fmla="*/ 590550 w 2621756"/>
                <a:gd name="connsiteY20" fmla="*/ 402431 h 1252538"/>
                <a:gd name="connsiteX21" fmla="*/ 590550 w 2621756"/>
                <a:gd name="connsiteY21" fmla="*/ 402431 h 1252538"/>
                <a:gd name="connsiteX22" fmla="*/ 590550 w 2621756"/>
                <a:gd name="connsiteY22" fmla="*/ 457200 h 1252538"/>
                <a:gd name="connsiteX23" fmla="*/ 623888 w 2621756"/>
                <a:gd name="connsiteY23" fmla="*/ 457200 h 1252538"/>
                <a:gd name="connsiteX24" fmla="*/ 623888 w 2621756"/>
                <a:gd name="connsiteY24" fmla="*/ 492919 h 1252538"/>
                <a:gd name="connsiteX25" fmla="*/ 726281 w 2621756"/>
                <a:gd name="connsiteY25" fmla="*/ 492919 h 1252538"/>
                <a:gd name="connsiteX26" fmla="*/ 726281 w 2621756"/>
                <a:gd name="connsiteY26" fmla="*/ 516731 h 1252538"/>
                <a:gd name="connsiteX27" fmla="*/ 781050 w 2621756"/>
                <a:gd name="connsiteY27" fmla="*/ 516731 h 1252538"/>
                <a:gd name="connsiteX28" fmla="*/ 781050 w 2621756"/>
                <a:gd name="connsiteY28" fmla="*/ 550069 h 1252538"/>
                <a:gd name="connsiteX29" fmla="*/ 845344 w 2621756"/>
                <a:gd name="connsiteY29" fmla="*/ 550069 h 1252538"/>
                <a:gd name="connsiteX30" fmla="*/ 845344 w 2621756"/>
                <a:gd name="connsiteY30" fmla="*/ 576263 h 1252538"/>
                <a:gd name="connsiteX31" fmla="*/ 878681 w 2621756"/>
                <a:gd name="connsiteY31" fmla="*/ 576263 h 1252538"/>
                <a:gd name="connsiteX32" fmla="*/ 878681 w 2621756"/>
                <a:gd name="connsiteY32" fmla="*/ 614363 h 1252538"/>
                <a:gd name="connsiteX33" fmla="*/ 1107281 w 2621756"/>
                <a:gd name="connsiteY33" fmla="*/ 614363 h 1252538"/>
                <a:gd name="connsiteX34" fmla="*/ 1107281 w 2621756"/>
                <a:gd name="connsiteY34" fmla="*/ 642938 h 1252538"/>
                <a:gd name="connsiteX35" fmla="*/ 1164431 w 2621756"/>
                <a:gd name="connsiteY35" fmla="*/ 642938 h 1252538"/>
                <a:gd name="connsiteX36" fmla="*/ 1164431 w 2621756"/>
                <a:gd name="connsiteY36" fmla="*/ 685800 h 1252538"/>
                <a:gd name="connsiteX37" fmla="*/ 1181100 w 2621756"/>
                <a:gd name="connsiteY37" fmla="*/ 685800 h 1252538"/>
                <a:gd name="connsiteX38" fmla="*/ 1181100 w 2621756"/>
                <a:gd name="connsiteY38" fmla="*/ 719138 h 1252538"/>
                <a:gd name="connsiteX39" fmla="*/ 1233488 w 2621756"/>
                <a:gd name="connsiteY39" fmla="*/ 719138 h 1252538"/>
                <a:gd name="connsiteX40" fmla="*/ 1233488 w 2621756"/>
                <a:gd name="connsiteY40" fmla="*/ 766763 h 1252538"/>
                <a:gd name="connsiteX41" fmla="*/ 1247775 w 2621756"/>
                <a:gd name="connsiteY41" fmla="*/ 766763 h 1252538"/>
                <a:gd name="connsiteX42" fmla="*/ 1247775 w 2621756"/>
                <a:gd name="connsiteY42" fmla="*/ 816769 h 1252538"/>
                <a:gd name="connsiteX43" fmla="*/ 1314450 w 2621756"/>
                <a:gd name="connsiteY43" fmla="*/ 816769 h 1252538"/>
                <a:gd name="connsiteX44" fmla="*/ 1314450 w 2621756"/>
                <a:gd name="connsiteY44" fmla="*/ 857250 h 1252538"/>
                <a:gd name="connsiteX45" fmla="*/ 1423988 w 2621756"/>
                <a:gd name="connsiteY45" fmla="*/ 857250 h 1252538"/>
                <a:gd name="connsiteX46" fmla="*/ 1423988 w 2621756"/>
                <a:gd name="connsiteY46" fmla="*/ 900113 h 1252538"/>
                <a:gd name="connsiteX47" fmla="*/ 1447800 w 2621756"/>
                <a:gd name="connsiteY47" fmla="*/ 900113 h 1252538"/>
                <a:gd name="connsiteX48" fmla="*/ 1447800 w 2621756"/>
                <a:gd name="connsiteY48" fmla="*/ 935831 h 1252538"/>
                <a:gd name="connsiteX49" fmla="*/ 1457325 w 2621756"/>
                <a:gd name="connsiteY49" fmla="*/ 935831 h 1252538"/>
                <a:gd name="connsiteX50" fmla="*/ 1457325 w 2621756"/>
                <a:gd name="connsiteY50" fmla="*/ 959644 h 1252538"/>
                <a:gd name="connsiteX51" fmla="*/ 1478756 w 2621756"/>
                <a:gd name="connsiteY51" fmla="*/ 959644 h 1252538"/>
                <a:gd name="connsiteX52" fmla="*/ 1478756 w 2621756"/>
                <a:gd name="connsiteY52" fmla="*/ 1028700 h 1252538"/>
                <a:gd name="connsiteX53" fmla="*/ 1740694 w 2621756"/>
                <a:gd name="connsiteY53" fmla="*/ 1028700 h 1252538"/>
                <a:gd name="connsiteX54" fmla="*/ 1740694 w 2621756"/>
                <a:gd name="connsiteY54" fmla="*/ 1112044 h 1252538"/>
                <a:gd name="connsiteX55" fmla="*/ 2052638 w 2621756"/>
                <a:gd name="connsiteY55" fmla="*/ 1112044 h 1252538"/>
                <a:gd name="connsiteX56" fmla="*/ 2052638 w 2621756"/>
                <a:gd name="connsiteY56" fmla="*/ 1252538 h 1252538"/>
                <a:gd name="connsiteX57" fmla="*/ 2621756 w 2621756"/>
                <a:gd name="connsiteY57" fmla="*/ 1252538 h 1252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621756" h="1252538">
                  <a:moveTo>
                    <a:pt x="0" y="0"/>
                  </a:moveTo>
                  <a:lnTo>
                    <a:pt x="135731" y="0"/>
                  </a:lnTo>
                  <a:lnTo>
                    <a:pt x="135731" y="26194"/>
                  </a:lnTo>
                  <a:lnTo>
                    <a:pt x="211931" y="26194"/>
                  </a:lnTo>
                  <a:lnTo>
                    <a:pt x="211931" y="109538"/>
                  </a:lnTo>
                  <a:lnTo>
                    <a:pt x="228600" y="109538"/>
                  </a:lnTo>
                  <a:lnTo>
                    <a:pt x="228600" y="130969"/>
                  </a:lnTo>
                  <a:lnTo>
                    <a:pt x="240506" y="130969"/>
                  </a:lnTo>
                  <a:lnTo>
                    <a:pt x="240506" y="161925"/>
                  </a:lnTo>
                  <a:lnTo>
                    <a:pt x="285750" y="161925"/>
                  </a:lnTo>
                  <a:lnTo>
                    <a:pt x="285750" y="190500"/>
                  </a:lnTo>
                  <a:lnTo>
                    <a:pt x="547688" y="190500"/>
                  </a:lnTo>
                  <a:lnTo>
                    <a:pt x="547688" y="226219"/>
                  </a:lnTo>
                  <a:lnTo>
                    <a:pt x="547688" y="226219"/>
                  </a:lnTo>
                  <a:lnTo>
                    <a:pt x="547688" y="264319"/>
                  </a:lnTo>
                  <a:lnTo>
                    <a:pt x="571500" y="264319"/>
                  </a:lnTo>
                  <a:lnTo>
                    <a:pt x="571500" y="309563"/>
                  </a:lnTo>
                  <a:lnTo>
                    <a:pt x="583406" y="309563"/>
                  </a:lnTo>
                  <a:lnTo>
                    <a:pt x="583406" y="342900"/>
                  </a:lnTo>
                  <a:lnTo>
                    <a:pt x="590550" y="342900"/>
                  </a:lnTo>
                  <a:lnTo>
                    <a:pt x="590550" y="402431"/>
                  </a:lnTo>
                  <a:lnTo>
                    <a:pt x="590550" y="402431"/>
                  </a:lnTo>
                  <a:lnTo>
                    <a:pt x="590550" y="457200"/>
                  </a:lnTo>
                  <a:lnTo>
                    <a:pt x="623888" y="457200"/>
                  </a:lnTo>
                  <a:lnTo>
                    <a:pt x="623888" y="492919"/>
                  </a:lnTo>
                  <a:lnTo>
                    <a:pt x="726281" y="492919"/>
                  </a:lnTo>
                  <a:lnTo>
                    <a:pt x="726281" y="516731"/>
                  </a:lnTo>
                  <a:lnTo>
                    <a:pt x="781050" y="516731"/>
                  </a:lnTo>
                  <a:lnTo>
                    <a:pt x="781050" y="550069"/>
                  </a:lnTo>
                  <a:lnTo>
                    <a:pt x="845344" y="550069"/>
                  </a:lnTo>
                  <a:lnTo>
                    <a:pt x="845344" y="576263"/>
                  </a:lnTo>
                  <a:lnTo>
                    <a:pt x="878681" y="576263"/>
                  </a:lnTo>
                  <a:lnTo>
                    <a:pt x="878681" y="614363"/>
                  </a:lnTo>
                  <a:lnTo>
                    <a:pt x="1107281" y="614363"/>
                  </a:lnTo>
                  <a:lnTo>
                    <a:pt x="1107281" y="642938"/>
                  </a:lnTo>
                  <a:lnTo>
                    <a:pt x="1164431" y="642938"/>
                  </a:lnTo>
                  <a:lnTo>
                    <a:pt x="1164431" y="685800"/>
                  </a:lnTo>
                  <a:lnTo>
                    <a:pt x="1181100" y="685800"/>
                  </a:lnTo>
                  <a:lnTo>
                    <a:pt x="1181100" y="719138"/>
                  </a:lnTo>
                  <a:lnTo>
                    <a:pt x="1233488" y="719138"/>
                  </a:lnTo>
                  <a:lnTo>
                    <a:pt x="1233488" y="766763"/>
                  </a:lnTo>
                  <a:lnTo>
                    <a:pt x="1247775" y="766763"/>
                  </a:lnTo>
                  <a:lnTo>
                    <a:pt x="1247775" y="816769"/>
                  </a:lnTo>
                  <a:lnTo>
                    <a:pt x="1314450" y="816769"/>
                  </a:lnTo>
                  <a:lnTo>
                    <a:pt x="1314450" y="857250"/>
                  </a:lnTo>
                  <a:lnTo>
                    <a:pt x="1423988" y="857250"/>
                  </a:lnTo>
                  <a:lnTo>
                    <a:pt x="1423988" y="900113"/>
                  </a:lnTo>
                  <a:lnTo>
                    <a:pt x="1447800" y="900113"/>
                  </a:lnTo>
                  <a:lnTo>
                    <a:pt x="1447800" y="935831"/>
                  </a:lnTo>
                  <a:lnTo>
                    <a:pt x="1457325" y="935831"/>
                  </a:lnTo>
                  <a:lnTo>
                    <a:pt x="1457325" y="959644"/>
                  </a:lnTo>
                  <a:lnTo>
                    <a:pt x="1478756" y="959644"/>
                  </a:lnTo>
                  <a:lnTo>
                    <a:pt x="1478756" y="1028700"/>
                  </a:lnTo>
                  <a:lnTo>
                    <a:pt x="1740694" y="1028700"/>
                  </a:lnTo>
                  <a:lnTo>
                    <a:pt x="1740694" y="1112044"/>
                  </a:lnTo>
                  <a:lnTo>
                    <a:pt x="2052638" y="1112044"/>
                  </a:lnTo>
                  <a:lnTo>
                    <a:pt x="2052638" y="1252538"/>
                  </a:lnTo>
                  <a:lnTo>
                    <a:pt x="2621756" y="1252538"/>
                  </a:lnTo>
                </a:path>
              </a:pathLst>
            </a:custGeom>
            <a:noFill/>
            <a:ln w="28575">
              <a:solidFill>
                <a:schemeClr val="accent1"/>
              </a:solidFill>
              <a:miter lim="800000"/>
              <a:headEnd/>
              <a:tailEnd/>
            </a:ln>
          </p:spPr>
          <p:txBody>
            <a:bodyPr rtlCol="0" anchor="ctr"/>
            <a:lstStyle/>
            <a:p>
              <a:pPr algn="ctr"/>
              <a:endParaRPr lang="en-US" dirty="0">
                <a:latin typeface="Calibri" panose="020F0502020204030204" pitchFamily="34" charset="0"/>
                <a:cs typeface="Calibri" panose="020F0502020204030204" pitchFamily="34" charset="0"/>
              </a:endParaRPr>
            </a:p>
          </p:txBody>
        </p:sp>
        <p:grpSp>
          <p:nvGrpSpPr>
            <p:cNvPr id="11" name="Group 10">
              <a:extLst>
                <a:ext uri="{FF2B5EF4-FFF2-40B4-BE49-F238E27FC236}">
                  <a16:creationId xmlns:a16="http://schemas.microsoft.com/office/drawing/2014/main" id="{2272A956-36CF-41C4-85B0-60870A88C211}"/>
                </a:ext>
              </a:extLst>
            </p:cNvPr>
            <p:cNvGrpSpPr/>
            <p:nvPr/>
          </p:nvGrpSpPr>
          <p:grpSpPr>
            <a:xfrm>
              <a:off x="4735830" y="1715611"/>
              <a:ext cx="91440" cy="91440"/>
              <a:chOff x="5147866" y="2927617"/>
              <a:chExt cx="91440" cy="91440"/>
            </a:xfrm>
          </p:grpSpPr>
          <p:sp>
            <p:nvSpPr>
              <p:cNvPr id="5" name="Line 172">
                <a:extLst>
                  <a:ext uri="{FF2B5EF4-FFF2-40B4-BE49-F238E27FC236}">
                    <a16:creationId xmlns:a16="http://schemas.microsoft.com/office/drawing/2014/main" id="{C3F39CF6-B1FE-4B14-8A43-B2C122FF72E6}"/>
                  </a:ext>
                </a:extLst>
              </p:cNvPr>
              <p:cNvSpPr>
                <a:spLocks noChangeShapeType="1"/>
              </p:cNvSpPr>
              <p:nvPr/>
            </p:nvSpPr>
            <p:spPr bwMode="auto">
              <a:xfrm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6" name="Line 172">
                <a:extLst>
                  <a:ext uri="{FF2B5EF4-FFF2-40B4-BE49-F238E27FC236}">
                    <a16:creationId xmlns:a16="http://schemas.microsoft.com/office/drawing/2014/main" id="{FAC31489-6460-43E0-BCFB-795492A139EF}"/>
                  </a:ext>
                </a:extLst>
              </p:cNvPr>
              <p:cNvSpPr>
                <a:spLocks noChangeShapeType="1"/>
              </p:cNvSpPr>
              <p:nvPr/>
            </p:nvSpPr>
            <p:spPr bwMode="auto">
              <a:xfrm rot="16200000"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996" name="Group 995">
              <a:extLst>
                <a:ext uri="{FF2B5EF4-FFF2-40B4-BE49-F238E27FC236}">
                  <a16:creationId xmlns:a16="http://schemas.microsoft.com/office/drawing/2014/main" id="{A9387BCF-99A7-437E-8B5E-4B6E9C01635F}"/>
                </a:ext>
              </a:extLst>
            </p:cNvPr>
            <p:cNvGrpSpPr/>
            <p:nvPr/>
          </p:nvGrpSpPr>
          <p:grpSpPr>
            <a:xfrm>
              <a:off x="4771881" y="1715611"/>
              <a:ext cx="91440" cy="91440"/>
              <a:chOff x="5147866" y="2927617"/>
              <a:chExt cx="91440" cy="91440"/>
            </a:xfrm>
          </p:grpSpPr>
          <p:sp>
            <p:nvSpPr>
              <p:cNvPr id="997" name="Line 172">
                <a:extLst>
                  <a:ext uri="{FF2B5EF4-FFF2-40B4-BE49-F238E27FC236}">
                    <a16:creationId xmlns:a16="http://schemas.microsoft.com/office/drawing/2014/main" id="{2952581B-9246-421E-B58E-14F28D8854CA}"/>
                  </a:ext>
                </a:extLst>
              </p:cNvPr>
              <p:cNvSpPr>
                <a:spLocks noChangeShapeType="1"/>
              </p:cNvSpPr>
              <p:nvPr/>
            </p:nvSpPr>
            <p:spPr bwMode="auto">
              <a:xfrm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998" name="Line 172">
                <a:extLst>
                  <a:ext uri="{FF2B5EF4-FFF2-40B4-BE49-F238E27FC236}">
                    <a16:creationId xmlns:a16="http://schemas.microsoft.com/office/drawing/2014/main" id="{B3F4B958-ED0E-4AAB-9158-02DF2E5CD616}"/>
                  </a:ext>
                </a:extLst>
              </p:cNvPr>
              <p:cNvSpPr>
                <a:spLocks noChangeShapeType="1"/>
              </p:cNvSpPr>
              <p:nvPr/>
            </p:nvSpPr>
            <p:spPr bwMode="auto">
              <a:xfrm rot="16200000"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999" name="Group 998">
              <a:extLst>
                <a:ext uri="{FF2B5EF4-FFF2-40B4-BE49-F238E27FC236}">
                  <a16:creationId xmlns:a16="http://schemas.microsoft.com/office/drawing/2014/main" id="{6626FCE7-2E63-415E-86FA-99944EE0F0CF}"/>
                </a:ext>
              </a:extLst>
            </p:cNvPr>
            <p:cNvGrpSpPr/>
            <p:nvPr/>
          </p:nvGrpSpPr>
          <p:grpSpPr>
            <a:xfrm>
              <a:off x="4872972" y="1746534"/>
              <a:ext cx="91440" cy="91440"/>
              <a:chOff x="5147866" y="2927617"/>
              <a:chExt cx="91440" cy="91440"/>
            </a:xfrm>
          </p:grpSpPr>
          <p:sp>
            <p:nvSpPr>
              <p:cNvPr id="1000" name="Line 172">
                <a:extLst>
                  <a:ext uri="{FF2B5EF4-FFF2-40B4-BE49-F238E27FC236}">
                    <a16:creationId xmlns:a16="http://schemas.microsoft.com/office/drawing/2014/main" id="{9E550270-44AD-455B-9F97-0C47B6E524B7}"/>
                  </a:ext>
                </a:extLst>
              </p:cNvPr>
              <p:cNvSpPr>
                <a:spLocks noChangeShapeType="1"/>
              </p:cNvSpPr>
              <p:nvPr/>
            </p:nvSpPr>
            <p:spPr bwMode="auto">
              <a:xfrm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001" name="Line 172">
                <a:extLst>
                  <a:ext uri="{FF2B5EF4-FFF2-40B4-BE49-F238E27FC236}">
                    <a16:creationId xmlns:a16="http://schemas.microsoft.com/office/drawing/2014/main" id="{3BD4063D-2E8C-4269-82A0-588FD477D088}"/>
                  </a:ext>
                </a:extLst>
              </p:cNvPr>
              <p:cNvSpPr>
                <a:spLocks noChangeShapeType="1"/>
              </p:cNvSpPr>
              <p:nvPr/>
            </p:nvSpPr>
            <p:spPr bwMode="auto">
              <a:xfrm rot="16200000"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002" name="Group 1001">
              <a:extLst>
                <a:ext uri="{FF2B5EF4-FFF2-40B4-BE49-F238E27FC236}">
                  <a16:creationId xmlns:a16="http://schemas.microsoft.com/office/drawing/2014/main" id="{3D6D6C32-1927-4A6F-A34D-CF1A9CC4E0DF}"/>
                </a:ext>
              </a:extLst>
            </p:cNvPr>
            <p:cNvGrpSpPr/>
            <p:nvPr/>
          </p:nvGrpSpPr>
          <p:grpSpPr>
            <a:xfrm>
              <a:off x="5012477" y="1872503"/>
              <a:ext cx="91440" cy="91440"/>
              <a:chOff x="5147866" y="2927617"/>
              <a:chExt cx="91440" cy="91440"/>
            </a:xfrm>
          </p:grpSpPr>
          <p:sp>
            <p:nvSpPr>
              <p:cNvPr id="1003" name="Line 172">
                <a:extLst>
                  <a:ext uri="{FF2B5EF4-FFF2-40B4-BE49-F238E27FC236}">
                    <a16:creationId xmlns:a16="http://schemas.microsoft.com/office/drawing/2014/main" id="{6793D994-DE9C-4DDC-B1D7-C59AAD93C4F4}"/>
                  </a:ext>
                </a:extLst>
              </p:cNvPr>
              <p:cNvSpPr>
                <a:spLocks noChangeShapeType="1"/>
              </p:cNvSpPr>
              <p:nvPr/>
            </p:nvSpPr>
            <p:spPr bwMode="auto">
              <a:xfrm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004" name="Line 172">
                <a:extLst>
                  <a:ext uri="{FF2B5EF4-FFF2-40B4-BE49-F238E27FC236}">
                    <a16:creationId xmlns:a16="http://schemas.microsoft.com/office/drawing/2014/main" id="{09106A98-8D51-4C6A-BE66-0F7D23DE95F4}"/>
                  </a:ext>
                </a:extLst>
              </p:cNvPr>
              <p:cNvSpPr>
                <a:spLocks noChangeShapeType="1"/>
              </p:cNvSpPr>
              <p:nvPr/>
            </p:nvSpPr>
            <p:spPr bwMode="auto">
              <a:xfrm rot="16200000"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005" name="Group 1004">
              <a:extLst>
                <a:ext uri="{FF2B5EF4-FFF2-40B4-BE49-F238E27FC236}">
                  <a16:creationId xmlns:a16="http://schemas.microsoft.com/office/drawing/2014/main" id="{FAB69A14-8D54-45C4-A333-0608424FEB74}"/>
                </a:ext>
              </a:extLst>
            </p:cNvPr>
            <p:cNvGrpSpPr/>
            <p:nvPr/>
          </p:nvGrpSpPr>
          <p:grpSpPr>
            <a:xfrm>
              <a:off x="5054385" y="1906182"/>
              <a:ext cx="91440" cy="91440"/>
              <a:chOff x="5147866" y="2927617"/>
              <a:chExt cx="91440" cy="91440"/>
            </a:xfrm>
          </p:grpSpPr>
          <p:sp>
            <p:nvSpPr>
              <p:cNvPr id="1006" name="Line 172">
                <a:extLst>
                  <a:ext uri="{FF2B5EF4-FFF2-40B4-BE49-F238E27FC236}">
                    <a16:creationId xmlns:a16="http://schemas.microsoft.com/office/drawing/2014/main" id="{ABCA9153-5304-47B7-AD72-FE2BD15836E9}"/>
                  </a:ext>
                </a:extLst>
              </p:cNvPr>
              <p:cNvSpPr>
                <a:spLocks noChangeShapeType="1"/>
              </p:cNvSpPr>
              <p:nvPr/>
            </p:nvSpPr>
            <p:spPr bwMode="auto">
              <a:xfrm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007" name="Line 172">
                <a:extLst>
                  <a:ext uri="{FF2B5EF4-FFF2-40B4-BE49-F238E27FC236}">
                    <a16:creationId xmlns:a16="http://schemas.microsoft.com/office/drawing/2014/main" id="{B23D69A0-32DB-42F9-BD79-03F0A416721E}"/>
                  </a:ext>
                </a:extLst>
              </p:cNvPr>
              <p:cNvSpPr>
                <a:spLocks noChangeShapeType="1"/>
              </p:cNvSpPr>
              <p:nvPr/>
            </p:nvSpPr>
            <p:spPr bwMode="auto">
              <a:xfrm rot="16200000"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008" name="Group 1007">
              <a:extLst>
                <a:ext uri="{FF2B5EF4-FFF2-40B4-BE49-F238E27FC236}">
                  <a16:creationId xmlns:a16="http://schemas.microsoft.com/office/drawing/2014/main" id="{AB757062-2EC1-4664-9DFA-541C1A984425}"/>
                </a:ext>
              </a:extLst>
            </p:cNvPr>
            <p:cNvGrpSpPr/>
            <p:nvPr/>
          </p:nvGrpSpPr>
          <p:grpSpPr>
            <a:xfrm>
              <a:off x="5119405" y="1908148"/>
              <a:ext cx="91440" cy="91440"/>
              <a:chOff x="5147866" y="2927617"/>
              <a:chExt cx="91440" cy="91440"/>
            </a:xfrm>
          </p:grpSpPr>
          <p:sp>
            <p:nvSpPr>
              <p:cNvPr id="1009" name="Line 172">
                <a:extLst>
                  <a:ext uri="{FF2B5EF4-FFF2-40B4-BE49-F238E27FC236}">
                    <a16:creationId xmlns:a16="http://schemas.microsoft.com/office/drawing/2014/main" id="{B1DB229D-7A86-4945-892B-A0E52DCB5737}"/>
                  </a:ext>
                </a:extLst>
              </p:cNvPr>
              <p:cNvSpPr>
                <a:spLocks noChangeShapeType="1"/>
              </p:cNvSpPr>
              <p:nvPr/>
            </p:nvSpPr>
            <p:spPr bwMode="auto">
              <a:xfrm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010" name="Line 172">
                <a:extLst>
                  <a:ext uri="{FF2B5EF4-FFF2-40B4-BE49-F238E27FC236}">
                    <a16:creationId xmlns:a16="http://schemas.microsoft.com/office/drawing/2014/main" id="{304F3D76-1D28-4372-9C76-EE599E1E658A}"/>
                  </a:ext>
                </a:extLst>
              </p:cNvPr>
              <p:cNvSpPr>
                <a:spLocks noChangeShapeType="1"/>
              </p:cNvSpPr>
              <p:nvPr/>
            </p:nvSpPr>
            <p:spPr bwMode="auto">
              <a:xfrm rot="16200000"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011" name="Group 1010">
              <a:extLst>
                <a:ext uri="{FF2B5EF4-FFF2-40B4-BE49-F238E27FC236}">
                  <a16:creationId xmlns:a16="http://schemas.microsoft.com/office/drawing/2014/main" id="{C340DCD4-53D3-4EE5-A319-C0E12AB6F179}"/>
                </a:ext>
              </a:extLst>
            </p:cNvPr>
            <p:cNvGrpSpPr/>
            <p:nvPr/>
          </p:nvGrpSpPr>
          <p:grpSpPr>
            <a:xfrm>
              <a:off x="5302680" y="1963393"/>
              <a:ext cx="91440" cy="91440"/>
              <a:chOff x="5147866" y="2927617"/>
              <a:chExt cx="91440" cy="91440"/>
            </a:xfrm>
          </p:grpSpPr>
          <p:sp>
            <p:nvSpPr>
              <p:cNvPr id="1012" name="Line 172">
                <a:extLst>
                  <a:ext uri="{FF2B5EF4-FFF2-40B4-BE49-F238E27FC236}">
                    <a16:creationId xmlns:a16="http://schemas.microsoft.com/office/drawing/2014/main" id="{DF3315EE-03E7-4E73-B8AD-7D16C73FC851}"/>
                  </a:ext>
                </a:extLst>
              </p:cNvPr>
              <p:cNvSpPr>
                <a:spLocks noChangeShapeType="1"/>
              </p:cNvSpPr>
              <p:nvPr/>
            </p:nvSpPr>
            <p:spPr bwMode="auto">
              <a:xfrm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013" name="Line 172">
                <a:extLst>
                  <a:ext uri="{FF2B5EF4-FFF2-40B4-BE49-F238E27FC236}">
                    <a16:creationId xmlns:a16="http://schemas.microsoft.com/office/drawing/2014/main" id="{6A1AD6E1-BBD6-4317-BF53-288F5F275E59}"/>
                  </a:ext>
                </a:extLst>
              </p:cNvPr>
              <p:cNvSpPr>
                <a:spLocks noChangeShapeType="1"/>
              </p:cNvSpPr>
              <p:nvPr/>
            </p:nvSpPr>
            <p:spPr bwMode="auto">
              <a:xfrm rot="16200000"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014" name="Group 1013">
              <a:extLst>
                <a:ext uri="{FF2B5EF4-FFF2-40B4-BE49-F238E27FC236}">
                  <a16:creationId xmlns:a16="http://schemas.microsoft.com/office/drawing/2014/main" id="{4ECB21E2-ED97-4D10-97E4-311A9E79DAA9}"/>
                </a:ext>
              </a:extLst>
            </p:cNvPr>
            <p:cNvGrpSpPr/>
            <p:nvPr/>
          </p:nvGrpSpPr>
          <p:grpSpPr>
            <a:xfrm>
              <a:off x="5321626" y="2044953"/>
              <a:ext cx="91440" cy="91440"/>
              <a:chOff x="5147866" y="2927617"/>
              <a:chExt cx="91440" cy="91440"/>
            </a:xfrm>
          </p:grpSpPr>
          <p:sp>
            <p:nvSpPr>
              <p:cNvPr id="1015" name="Line 172">
                <a:extLst>
                  <a:ext uri="{FF2B5EF4-FFF2-40B4-BE49-F238E27FC236}">
                    <a16:creationId xmlns:a16="http://schemas.microsoft.com/office/drawing/2014/main" id="{B9042139-0DD9-4640-912A-2702EF2FCCB2}"/>
                  </a:ext>
                </a:extLst>
              </p:cNvPr>
              <p:cNvSpPr>
                <a:spLocks noChangeShapeType="1"/>
              </p:cNvSpPr>
              <p:nvPr/>
            </p:nvSpPr>
            <p:spPr bwMode="auto">
              <a:xfrm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016" name="Line 172">
                <a:extLst>
                  <a:ext uri="{FF2B5EF4-FFF2-40B4-BE49-F238E27FC236}">
                    <a16:creationId xmlns:a16="http://schemas.microsoft.com/office/drawing/2014/main" id="{4EB9184C-A8CA-44EB-8CE9-5559D35BA633}"/>
                  </a:ext>
                </a:extLst>
              </p:cNvPr>
              <p:cNvSpPr>
                <a:spLocks noChangeShapeType="1"/>
              </p:cNvSpPr>
              <p:nvPr/>
            </p:nvSpPr>
            <p:spPr bwMode="auto">
              <a:xfrm rot="16200000"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017" name="Group 1016">
              <a:extLst>
                <a:ext uri="{FF2B5EF4-FFF2-40B4-BE49-F238E27FC236}">
                  <a16:creationId xmlns:a16="http://schemas.microsoft.com/office/drawing/2014/main" id="{E04313D7-4491-4EEB-8EDE-4D26FD2BC4E5}"/>
                </a:ext>
              </a:extLst>
            </p:cNvPr>
            <p:cNvGrpSpPr/>
            <p:nvPr/>
          </p:nvGrpSpPr>
          <p:grpSpPr>
            <a:xfrm>
              <a:off x="5361889" y="2191614"/>
              <a:ext cx="91440" cy="91440"/>
              <a:chOff x="5147866" y="2927617"/>
              <a:chExt cx="91440" cy="91440"/>
            </a:xfrm>
          </p:grpSpPr>
          <p:sp>
            <p:nvSpPr>
              <p:cNvPr id="1018" name="Line 172">
                <a:extLst>
                  <a:ext uri="{FF2B5EF4-FFF2-40B4-BE49-F238E27FC236}">
                    <a16:creationId xmlns:a16="http://schemas.microsoft.com/office/drawing/2014/main" id="{C6A85A8B-F642-4BF8-8CCE-C9F0C7AEF712}"/>
                  </a:ext>
                </a:extLst>
              </p:cNvPr>
              <p:cNvSpPr>
                <a:spLocks noChangeShapeType="1"/>
              </p:cNvSpPr>
              <p:nvPr/>
            </p:nvSpPr>
            <p:spPr bwMode="auto">
              <a:xfrm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019" name="Line 172">
                <a:extLst>
                  <a:ext uri="{FF2B5EF4-FFF2-40B4-BE49-F238E27FC236}">
                    <a16:creationId xmlns:a16="http://schemas.microsoft.com/office/drawing/2014/main" id="{832F2D8B-BF3F-40A9-8860-F5693FE64315}"/>
                  </a:ext>
                </a:extLst>
              </p:cNvPr>
              <p:cNvSpPr>
                <a:spLocks noChangeShapeType="1"/>
              </p:cNvSpPr>
              <p:nvPr/>
            </p:nvSpPr>
            <p:spPr bwMode="auto">
              <a:xfrm rot="16200000"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020" name="Group 1019">
              <a:extLst>
                <a:ext uri="{FF2B5EF4-FFF2-40B4-BE49-F238E27FC236}">
                  <a16:creationId xmlns:a16="http://schemas.microsoft.com/office/drawing/2014/main" id="{C4F11EC1-2EA4-40DC-84B3-BB4B55EC6B6A}"/>
                </a:ext>
              </a:extLst>
            </p:cNvPr>
            <p:cNvGrpSpPr/>
            <p:nvPr/>
          </p:nvGrpSpPr>
          <p:grpSpPr>
            <a:xfrm>
              <a:off x="5643200" y="2330009"/>
              <a:ext cx="91440" cy="91440"/>
              <a:chOff x="5147866" y="2927617"/>
              <a:chExt cx="91440" cy="91440"/>
            </a:xfrm>
          </p:grpSpPr>
          <p:sp>
            <p:nvSpPr>
              <p:cNvPr id="1021" name="Line 172">
                <a:extLst>
                  <a:ext uri="{FF2B5EF4-FFF2-40B4-BE49-F238E27FC236}">
                    <a16:creationId xmlns:a16="http://schemas.microsoft.com/office/drawing/2014/main" id="{1251C59A-D181-4886-A451-7DEE72C2B83D}"/>
                  </a:ext>
                </a:extLst>
              </p:cNvPr>
              <p:cNvSpPr>
                <a:spLocks noChangeShapeType="1"/>
              </p:cNvSpPr>
              <p:nvPr/>
            </p:nvSpPr>
            <p:spPr bwMode="auto">
              <a:xfrm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022" name="Line 172">
                <a:extLst>
                  <a:ext uri="{FF2B5EF4-FFF2-40B4-BE49-F238E27FC236}">
                    <a16:creationId xmlns:a16="http://schemas.microsoft.com/office/drawing/2014/main" id="{EB4743A1-1289-4D0D-AEE1-7F8CAB74A615}"/>
                  </a:ext>
                </a:extLst>
              </p:cNvPr>
              <p:cNvSpPr>
                <a:spLocks noChangeShapeType="1"/>
              </p:cNvSpPr>
              <p:nvPr/>
            </p:nvSpPr>
            <p:spPr bwMode="auto">
              <a:xfrm rot="16200000"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023" name="Group 1022">
              <a:extLst>
                <a:ext uri="{FF2B5EF4-FFF2-40B4-BE49-F238E27FC236}">
                  <a16:creationId xmlns:a16="http://schemas.microsoft.com/office/drawing/2014/main" id="{69D8FF05-3F15-4D03-829D-331AE52C6AD2}"/>
                </a:ext>
              </a:extLst>
            </p:cNvPr>
            <p:cNvGrpSpPr/>
            <p:nvPr/>
          </p:nvGrpSpPr>
          <p:grpSpPr>
            <a:xfrm>
              <a:off x="5765656" y="2330009"/>
              <a:ext cx="91440" cy="91440"/>
              <a:chOff x="5147866" y="2927617"/>
              <a:chExt cx="91440" cy="91440"/>
            </a:xfrm>
          </p:grpSpPr>
          <p:sp>
            <p:nvSpPr>
              <p:cNvPr id="1024" name="Line 172">
                <a:extLst>
                  <a:ext uri="{FF2B5EF4-FFF2-40B4-BE49-F238E27FC236}">
                    <a16:creationId xmlns:a16="http://schemas.microsoft.com/office/drawing/2014/main" id="{3DEF9EE3-E761-404A-8BD0-B488F6A48750}"/>
                  </a:ext>
                </a:extLst>
              </p:cNvPr>
              <p:cNvSpPr>
                <a:spLocks noChangeShapeType="1"/>
              </p:cNvSpPr>
              <p:nvPr/>
            </p:nvSpPr>
            <p:spPr bwMode="auto">
              <a:xfrm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025" name="Line 172">
                <a:extLst>
                  <a:ext uri="{FF2B5EF4-FFF2-40B4-BE49-F238E27FC236}">
                    <a16:creationId xmlns:a16="http://schemas.microsoft.com/office/drawing/2014/main" id="{F6AA88CA-C9C3-4D3F-A796-F6B32B613985}"/>
                  </a:ext>
                </a:extLst>
              </p:cNvPr>
              <p:cNvSpPr>
                <a:spLocks noChangeShapeType="1"/>
              </p:cNvSpPr>
              <p:nvPr/>
            </p:nvSpPr>
            <p:spPr bwMode="auto">
              <a:xfrm rot="16200000"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026" name="Group 1025">
              <a:extLst>
                <a:ext uri="{FF2B5EF4-FFF2-40B4-BE49-F238E27FC236}">
                  <a16:creationId xmlns:a16="http://schemas.microsoft.com/office/drawing/2014/main" id="{D94A7AFC-524D-44E0-9E80-B29A4C21B55F}"/>
                </a:ext>
              </a:extLst>
            </p:cNvPr>
            <p:cNvGrpSpPr/>
            <p:nvPr/>
          </p:nvGrpSpPr>
          <p:grpSpPr>
            <a:xfrm>
              <a:off x="5880913" y="2360818"/>
              <a:ext cx="91440" cy="91440"/>
              <a:chOff x="5147866" y="2927617"/>
              <a:chExt cx="91440" cy="91440"/>
            </a:xfrm>
          </p:grpSpPr>
          <p:sp>
            <p:nvSpPr>
              <p:cNvPr id="1027" name="Line 172">
                <a:extLst>
                  <a:ext uri="{FF2B5EF4-FFF2-40B4-BE49-F238E27FC236}">
                    <a16:creationId xmlns:a16="http://schemas.microsoft.com/office/drawing/2014/main" id="{E4785475-ED92-400D-A11B-92995F5FEEAE}"/>
                  </a:ext>
                </a:extLst>
              </p:cNvPr>
              <p:cNvSpPr>
                <a:spLocks noChangeShapeType="1"/>
              </p:cNvSpPr>
              <p:nvPr/>
            </p:nvSpPr>
            <p:spPr bwMode="auto">
              <a:xfrm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028" name="Line 172">
                <a:extLst>
                  <a:ext uri="{FF2B5EF4-FFF2-40B4-BE49-F238E27FC236}">
                    <a16:creationId xmlns:a16="http://schemas.microsoft.com/office/drawing/2014/main" id="{239EA561-3AF8-4988-99DC-81B36D8877CB}"/>
                  </a:ext>
                </a:extLst>
              </p:cNvPr>
              <p:cNvSpPr>
                <a:spLocks noChangeShapeType="1"/>
              </p:cNvSpPr>
              <p:nvPr/>
            </p:nvSpPr>
            <p:spPr bwMode="auto">
              <a:xfrm rot="16200000"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029" name="Group 1028">
              <a:extLst>
                <a:ext uri="{FF2B5EF4-FFF2-40B4-BE49-F238E27FC236}">
                  <a16:creationId xmlns:a16="http://schemas.microsoft.com/office/drawing/2014/main" id="{DD3E82C1-987A-44A8-B670-4F43D77ECF90}"/>
                </a:ext>
              </a:extLst>
            </p:cNvPr>
            <p:cNvGrpSpPr/>
            <p:nvPr/>
          </p:nvGrpSpPr>
          <p:grpSpPr>
            <a:xfrm>
              <a:off x="5907338" y="2360818"/>
              <a:ext cx="91440" cy="91440"/>
              <a:chOff x="5147866" y="2927617"/>
              <a:chExt cx="91440" cy="91440"/>
            </a:xfrm>
          </p:grpSpPr>
          <p:sp>
            <p:nvSpPr>
              <p:cNvPr id="1030" name="Line 172">
                <a:extLst>
                  <a:ext uri="{FF2B5EF4-FFF2-40B4-BE49-F238E27FC236}">
                    <a16:creationId xmlns:a16="http://schemas.microsoft.com/office/drawing/2014/main" id="{A249AACE-19CF-453C-A633-2E9E56FFD890}"/>
                  </a:ext>
                </a:extLst>
              </p:cNvPr>
              <p:cNvSpPr>
                <a:spLocks noChangeShapeType="1"/>
              </p:cNvSpPr>
              <p:nvPr/>
            </p:nvSpPr>
            <p:spPr bwMode="auto">
              <a:xfrm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031" name="Line 172">
                <a:extLst>
                  <a:ext uri="{FF2B5EF4-FFF2-40B4-BE49-F238E27FC236}">
                    <a16:creationId xmlns:a16="http://schemas.microsoft.com/office/drawing/2014/main" id="{3068E7CB-037E-4068-AEBA-2A5D8E0E8211}"/>
                  </a:ext>
                </a:extLst>
              </p:cNvPr>
              <p:cNvSpPr>
                <a:spLocks noChangeShapeType="1"/>
              </p:cNvSpPr>
              <p:nvPr/>
            </p:nvSpPr>
            <p:spPr bwMode="auto">
              <a:xfrm rot="16200000"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032" name="Group 1031">
              <a:extLst>
                <a:ext uri="{FF2B5EF4-FFF2-40B4-BE49-F238E27FC236}">
                  <a16:creationId xmlns:a16="http://schemas.microsoft.com/office/drawing/2014/main" id="{BE5AFA83-A221-4D55-A97A-D8950C34B11C}"/>
                </a:ext>
              </a:extLst>
            </p:cNvPr>
            <p:cNvGrpSpPr/>
            <p:nvPr/>
          </p:nvGrpSpPr>
          <p:grpSpPr>
            <a:xfrm>
              <a:off x="5916919" y="2389225"/>
              <a:ext cx="91440" cy="91440"/>
              <a:chOff x="5147866" y="2927617"/>
              <a:chExt cx="91440" cy="91440"/>
            </a:xfrm>
          </p:grpSpPr>
          <p:sp>
            <p:nvSpPr>
              <p:cNvPr id="1033" name="Line 172">
                <a:extLst>
                  <a:ext uri="{FF2B5EF4-FFF2-40B4-BE49-F238E27FC236}">
                    <a16:creationId xmlns:a16="http://schemas.microsoft.com/office/drawing/2014/main" id="{9E13C3B5-57EE-40AA-A594-9645FB849722}"/>
                  </a:ext>
                </a:extLst>
              </p:cNvPr>
              <p:cNvSpPr>
                <a:spLocks noChangeShapeType="1"/>
              </p:cNvSpPr>
              <p:nvPr/>
            </p:nvSpPr>
            <p:spPr bwMode="auto">
              <a:xfrm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034" name="Line 172">
                <a:extLst>
                  <a:ext uri="{FF2B5EF4-FFF2-40B4-BE49-F238E27FC236}">
                    <a16:creationId xmlns:a16="http://schemas.microsoft.com/office/drawing/2014/main" id="{273103FB-43D6-4338-9412-E18E7F4C18F5}"/>
                  </a:ext>
                </a:extLst>
              </p:cNvPr>
              <p:cNvSpPr>
                <a:spLocks noChangeShapeType="1"/>
              </p:cNvSpPr>
              <p:nvPr/>
            </p:nvSpPr>
            <p:spPr bwMode="auto">
              <a:xfrm rot="16200000"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035" name="Group 1034">
              <a:extLst>
                <a:ext uri="{FF2B5EF4-FFF2-40B4-BE49-F238E27FC236}">
                  <a16:creationId xmlns:a16="http://schemas.microsoft.com/office/drawing/2014/main" id="{1035BBE1-CC57-48D3-83FB-DAD477D8B858}"/>
                </a:ext>
              </a:extLst>
            </p:cNvPr>
            <p:cNvGrpSpPr/>
            <p:nvPr/>
          </p:nvGrpSpPr>
          <p:grpSpPr>
            <a:xfrm>
              <a:off x="5916919" y="2412084"/>
              <a:ext cx="91440" cy="91440"/>
              <a:chOff x="5147866" y="2927617"/>
              <a:chExt cx="91440" cy="91440"/>
            </a:xfrm>
          </p:grpSpPr>
          <p:sp>
            <p:nvSpPr>
              <p:cNvPr id="1036" name="Line 172">
                <a:extLst>
                  <a:ext uri="{FF2B5EF4-FFF2-40B4-BE49-F238E27FC236}">
                    <a16:creationId xmlns:a16="http://schemas.microsoft.com/office/drawing/2014/main" id="{F1D19BBD-5E7C-44A2-8410-499981844C88}"/>
                  </a:ext>
                </a:extLst>
              </p:cNvPr>
              <p:cNvSpPr>
                <a:spLocks noChangeShapeType="1"/>
              </p:cNvSpPr>
              <p:nvPr/>
            </p:nvSpPr>
            <p:spPr bwMode="auto">
              <a:xfrm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037" name="Line 172">
                <a:extLst>
                  <a:ext uri="{FF2B5EF4-FFF2-40B4-BE49-F238E27FC236}">
                    <a16:creationId xmlns:a16="http://schemas.microsoft.com/office/drawing/2014/main" id="{91B76AB7-6A45-4AA0-87FF-065984E44B7C}"/>
                  </a:ext>
                </a:extLst>
              </p:cNvPr>
              <p:cNvSpPr>
                <a:spLocks noChangeShapeType="1"/>
              </p:cNvSpPr>
              <p:nvPr/>
            </p:nvSpPr>
            <p:spPr bwMode="auto">
              <a:xfrm rot="16200000"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038" name="Group 1037">
              <a:extLst>
                <a:ext uri="{FF2B5EF4-FFF2-40B4-BE49-F238E27FC236}">
                  <a16:creationId xmlns:a16="http://schemas.microsoft.com/office/drawing/2014/main" id="{154E2B64-C42C-4882-8584-EEFEEFB5368E}"/>
                </a:ext>
              </a:extLst>
            </p:cNvPr>
            <p:cNvGrpSpPr/>
            <p:nvPr/>
          </p:nvGrpSpPr>
          <p:grpSpPr>
            <a:xfrm>
              <a:off x="5921637" y="2434704"/>
              <a:ext cx="91440" cy="91440"/>
              <a:chOff x="5147866" y="2927617"/>
              <a:chExt cx="91440" cy="91440"/>
            </a:xfrm>
          </p:grpSpPr>
          <p:sp>
            <p:nvSpPr>
              <p:cNvPr id="1039" name="Line 172">
                <a:extLst>
                  <a:ext uri="{FF2B5EF4-FFF2-40B4-BE49-F238E27FC236}">
                    <a16:creationId xmlns:a16="http://schemas.microsoft.com/office/drawing/2014/main" id="{3F04F261-E0FF-488C-B0AC-E265F3A9AE6E}"/>
                  </a:ext>
                </a:extLst>
              </p:cNvPr>
              <p:cNvSpPr>
                <a:spLocks noChangeShapeType="1"/>
              </p:cNvSpPr>
              <p:nvPr/>
            </p:nvSpPr>
            <p:spPr bwMode="auto">
              <a:xfrm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040" name="Line 172">
                <a:extLst>
                  <a:ext uri="{FF2B5EF4-FFF2-40B4-BE49-F238E27FC236}">
                    <a16:creationId xmlns:a16="http://schemas.microsoft.com/office/drawing/2014/main" id="{7EDD928A-D98F-4FA8-A74F-29E51E645B2C}"/>
                  </a:ext>
                </a:extLst>
              </p:cNvPr>
              <p:cNvSpPr>
                <a:spLocks noChangeShapeType="1"/>
              </p:cNvSpPr>
              <p:nvPr/>
            </p:nvSpPr>
            <p:spPr bwMode="auto">
              <a:xfrm rot="16200000"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041" name="Group 1040">
              <a:extLst>
                <a:ext uri="{FF2B5EF4-FFF2-40B4-BE49-F238E27FC236}">
                  <a16:creationId xmlns:a16="http://schemas.microsoft.com/office/drawing/2014/main" id="{9681776A-D033-4F30-B353-C3CF23A14D25}"/>
                </a:ext>
              </a:extLst>
            </p:cNvPr>
            <p:cNvGrpSpPr/>
            <p:nvPr/>
          </p:nvGrpSpPr>
          <p:grpSpPr>
            <a:xfrm>
              <a:off x="5962312" y="2429774"/>
              <a:ext cx="91440" cy="91440"/>
              <a:chOff x="5147866" y="2927617"/>
              <a:chExt cx="91440" cy="91440"/>
            </a:xfrm>
          </p:grpSpPr>
          <p:sp>
            <p:nvSpPr>
              <p:cNvPr id="1042" name="Line 172">
                <a:extLst>
                  <a:ext uri="{FF2B5EF4-FFF2-40B4-BE49-F238E27FC236}">
                    <a16:creationId xmlns:a16="http://schemas.microsoft.com/office/drawing/2014/main" id="{845AF090-D930-494F-A00A-0BD9E652E138}"/>
                  </a:ext>
                </a:extLst>
              </p:cNvPr>
              <p:cNvSpPr>
                <a:spLocks noChangeShapeType="1"/>
              </p:cNvSpPr>
              <p:nvPr/>
            </p:nvSpPr>
            <p:spPr bwMode="auto">
              <a:xfrm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043" name="Line 172">
                <a:extLst>
                  <a:ext uri="{FF2B5EF4-FFF2-40B4-BE49-F238E27FC236}">
                    <a16:creationId xmlns:a16="http://schemas.microsoft.com/office/drawing/2014/main" id="{7394089D-C336-4F99-8265-AD5054059E92}"/>
                  </a:ext>
                </a:extLst>
              </p:cNvPr>
              <p:cNvSpPr>
                <a:spLocks noChangeShapeType="1"/>
              </p:cNvSpPr>
              <p:nvPr/>
            </p:nvSpPr>
            <p:spPr bwMode="auto">
              <a:xfrm rot="16200000"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044" name="Group 1043">
              <a:extLst>
                <a:ext uri="{FF2B5EF4-FFF2-40B4-BE49-F238E27FC236}">
                  <a16:creationId xmlns:a16="http://schemas.microsoft.com/office/drawing/2014/main" id="{288158F7-46C8-4A9C-A2DA-1FCF7F0B751D}"/>
                </a:ext>
              </a:extLst>
            </p:cNvPr>
            <p:cNvGrpSpPr/>
            <p:nvPr/>
          </p:nvGrpSpPr>
          <p:grpSpPr>
            <a:xfrm>
              <a:off x="6193115" y="2679548"/>
              <a:ext cx="91440" cy="91440"/>
              <a:chOff x="5147866" y="2927617"/>
              <a:chExt cx="91440" cy="91440"/>
            </a:xfrm>
          </p:grpSpPr>
          <p:sp>
            <p:nvSpPr>
              <p:cNvPr id="1045" name="Line 172">
                <a:extLst>
                  <a:ext uri="{FF2B5EF4-FFF2-40B4-BE49-F238E27FC236}">
                    <a16:creationId xmlns:a16="http://schemas.microsoft.com/office/drawing/2014/main" id="{A65BBD9D-CCE6-44B4-99FA-FFDE00557F91}"/>
                  </a:ext>
                </a:extLst>
              </p:cNvPr>
              <p:cNvSpPr>
                <a:spLocks noChangeShapeType="1"/>
              </p:cNvSpPr>
              <p:nvPr/>
            </p:nvSpPr>
            <p:spPr bwMode="auto">
              <a:xfrm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046" name="Line 172">
                <a:extLst>
                  <a:ext uri="{FF2B5EF4-FFF2-40B4-BE49-F238E27FC236}">
                    <a16:creationId xmlns:a16="http://schemas.microsoft.com/office/drawing/2014/main" id="{45705F09-07C7-4CF9-B9A6-6E403AE2EEA6}"/>
                  </a:ext>
                </a:extLst>
              </p:cNvPr>
              <p:cNvSpPr>
                <a:spLocks noChangeShapeType="1"/>
              </p:cNvSpPr>
              <p:nvPr/>
            </p:nvSpPr>
            <p:spPr bwMode="auto">
              <a:xfrm rot="16200000"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047" name="Group 1046">
              <a:extLst>
                <a:ext uri="{FF2B5EF4-FFF2-40B4-BE49-F238E27FC236}">
                  <a16:creationId xmlns:a16="http://schemas.microsoft.com/office/drawing/2014/main" id="{A6D0DD8A-BFCD-493A-B46F-7AADFBD9BA8E}"/>
                </a:ext>
              </a:extLst>
            </p:cNvPr>
            <p:cNvGrpSpPr/>
            <p:nvPr/>
          </p:nvGrpSpPr>
          <p:grpSpPr>
            <a:xfrm>
              <a:off x="6212245" y="2743790"/>
              <a:ext cx="91440" cy="91440"/>
              <a:chOff x="5147866" y="2927617"/>
              <a:chExt cx="91440" cy="91440"/>
            </a:xfrm>
          </p:grpSpPr>
          <p:sp>
            <p:nvSpPr>
              <p:cNvPr id="1048" name="Line 172">
                <a:extLst>
                  <a:ext uri="{FF2B5EF4-FFF2-40B4-BE49-F238E27FC236}">
                    <a16:creationId xmlns:a16="http://schemas.microsoft.com/office/drawing/2014/main" id="{2356DA09-7623-4B4D-BFE9-C093D1D3501B}"/>
                  </a:ext>
                </a:extLst>
              </p:cNvPr>
              <p:cNvSpPr>
                <a:spLocks noChangeShapeType="1"/>
              </p:cNvSpPr>
              <p:nvPr/>
            </p:nvSpPr>
            <p:spPr bwMode="auto">
              <a:xfrm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049" name="Line 172">
                <a:extLst>
                  <a:ext uri="{FF2B5EF4-FFF2-40B4-BE49-F238E27FC236}">
                    <a16:creationId xmlns:a16="http://schemas.microsoft.com/office/drawing/2014/main" id="{BBC767FE-1583-423F-81A5-2F39857F0612}"/>
                  </a:ext>
                </a:extLst>
              </p:cNvPr>
              <p:cNvSpPr>
                <a:spLocks noChangeShapeType="1"/>
              </p:cNvSpPr>
              <p:nvPr/>
            </p:nvSpPr>
            <p:spPr bwMode="auto">
              <a:xfrm rot="16200000"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050" name="Group 1049">
              <a:extLst>
                <a:ext uri="{FF2B5EF4-FFF2-40B4-BE49-F238E27FC236}">
                  <a16:creationId xmlns:a16="http://schemas.microsoft.com/office/drawing/2014/main" id="{5EE4CC46-D5DA-44D1-B5C8-D214D8D71E7D}"/>
                </a:ext>
              </a:extLst>
            </p:cNvPr>
            <p:cNvGrpSpPr/>
            <p:nvPr/>
          </p:nvGrpSpPr>
          <p:grpSpPr>
            <a:xfrm>
              <a:off x="6172332" y="2610826"/>
              <a:ext cx="91440" cy="91440"/>
              <a:chOff x="5147866" y="2927617"/>
              <a:chExt cx="91440" cy="91440"/>
            </a:xfrm>
          </p:grpSpPr>
          <p:sp>
            <p:nvSpPr>
              <p:cNvPr id="1051" name="Line 172">
                <a:extLst>
                  <a:ext uri="{FF2B5EF4-FFF2-40B4-BE49-F238E27FC236}">
                    <a16:creationId xmlns:a16="http://schemas.microsoft.com/office/drawing/2014/main" id="{ACC2BF73-8BD8-4EB1-A80E-0F29B303196F}"/>
                  </a:ext>
                </a:extLst>
              </p:cNvPr>
              <p:cNvSpPr>
                <a:spLocks noChangeShapeType="1"/>
              </p:cNvSpPr>
              <p:nvPr/>
            </p:nvSpPr>
            <p:spPr bwMode="auto">
              <a:xfrm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052" name="Line 172">
                <a:extLst>
                  <a:ext uri="{FF2B5EF4-FFF2-40B4-BE49-F238E27FC236}">
                    <a16:creationId xmlns:a16="http://schemas.microsoft.com/office/drawing/2014/main" id="{665CEAFE-891E-4AB0-AE12-A84FD9AF5D94}"/>
                  </a:ext>
                </a:extLst>
              </p:cNvPr>
              <p:cNvSpPr>
                <a:spLocks noChangeShapeType="1"/>
              </p:cNvSpPr>
              <p:nvPr/>
            </p:nvSpPr>
            <p:spPr bwMode="auto">
              <a:xfrm rot="16200000"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053" name="Group 1052">
              <a:extLst>
                <a:ext uri="{FF2B5EF4-FFF2-40B4-BE49-F238E27FC236}">
                  <a16:creationId xmlns:a16="http://schemas.microsoft.com/office/drawing/2014/main" id="{20A17419-0EF4-4D79-B75D-83F57BDD8D0D}"/>
                </a:ext>
              </a:extLst>
            </p:cNvPr>
            <p:cNvGrpSpPr/>
            <p:nvPr/>
          </p:nvGrpSpPr>
          <p:grpSpPr>
            <a:xfrm>
              <a:off x="6409817" y="2743790"/>
              <a:ext cx="91440" cy="91440"/>
              <a:chOff x="5147866" y="2927617"/>
              <a:chExt cx="91440" cy="91440"/>
            </a:xfrm>
          </p:grpSpPr>
          <p:sp>
            <p:nvSpPr>
              <p:cNvPr id="1054" name="Line 172">
                <a:extLst>
                  <a:ext uri="{FF2B5EF4-FFF2-40B4-BE49-F238E27FC236}">
                    <a16:creationId xmlns:a16="http://schemas.microsoft.com/office/drawing/2014/main" id="{BC814A3A-AB6F-4F70-A326-DFD890A81C90}"/>
                  </a:ext>
                </a:extLst>
              </p:cNvPr>
              <p:cNvSpPr>
                <a:spLocks noChangeShapeType="1"/>
              </p:cNvSpPr>
              <p:nvPr/>
            </p:nvSpPr>
            <p:spPr bwMode="auto">
              <a:xfrm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055" name="Line 172">
                <a:extLst>
                  <a:ext uri="{FF2B5EF4-FFF2-40B4-BE49-F238E27FC236}">
                    <a16:creationId xmlns:a16="http://schemas.microsoft.com/office/drawing/2014/main" id="{BDAA02A3-57C5-4EDA-B6AA-AFB1E4A02382}"/>
                  </a:ext>
                </a:extLst>
              </p:cNvPr>
              <p:cNvSpPr>
                <a:spLocks noChangeShapeType="1"/>
              </p:cNvSpPr>
              <p:nvPr/>
            </p:nvSpPr>
            <p:spPr bwMode="auto">
              <a:xfrm rot="16200000"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056" name="Group 1055">
              <a:extLst>
                <a:ext uri="{FF2B5EF4-FFF2-40B4-BE49-F238E27FC236}">
                  <a16:creationId xmlns:a16="http://schemas.microsoft.com/office/drawing/2014/main" id="{39992939-9A8F-4FEB-B765-BC41ACC0F5F7}"/>
                </a:ext>
              </a:extLst>
            </p:cNvPr>
            <p:cNvGrpSpPr/>
            <p:nvPr/>
          </p:nvGrpSpPr>
          <p:grpSpPr>
            <a:xfrm>
              <a:off x="6464479" y="2741318"/>
              <a:ext cx="91440" cy="91440"/>
              <a:chOff x="5147866" y="2927617"/>
              <a:chExt cx="91440" cy="91440"/>
            </a:xfrm>
          </p:grpSpPr>
          <p:sp>
            <p:nvSpPr>
              <p:cNvPr id="1057" name="Line 172">
                <a:extLst>
                  <a:ext uri="{FF2B5EF4-FFF2-40B4-BE49-F238E27FC236}">
                    <a16:creationId xmlns:a16="http://schemas.microsoft.com/office/drawing/2014/main" id="{623FA614-3C6F-4B0A-817F-80457EA6E1F0}"/>
                  </a:ext>
                </a:extLst>
              </p:cNvPr>
              <p:cNvSpPr>
                <a:spLocks noChangeShapeType="1"/>
              </p:cNvSpPr>
              <p:nvPr/>
            </p:nvSpPr>
            <p:spPr bwMode="auto">
              <a:xfrm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058" name="Line 172">
                <a:extLst>
                  <a:ext uri="{FF2B5EF4-FFF2-40B4-BE49-F238E27FC236}">
                    <a16:creationId xmlns:a16="http://schemas.microsoft.com/office/drawing/2014/main" id="{0E862A59-17BA-412E-AC2E-D4E3BD7615B2}"/>
                  </a:ext>
                </a:extLst>
              </p:cNvPr>
              <p:cNvSpPr>
                <a:spLocks noChangeShapeType="1"/>
              </p:cNvSpPr>
              <p:nvPr/>
            </p:nvSpPr>
            <p:spPr bwMode="auto">
              <a:xfrm rot="16200000"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059" name="Group 1058">
              <a:extLst>
                <a:ext uri="{FF2B5EF4-FFF2-40B4-BE49-F238E27FC236}">
                  <a16:creationId xmlns:a16="http://schemas.microsoft.com/office/drawing/2014/main" id="{9D6481E2-0945-4167-B1D9-30D3BF6C24E9}"/>
                </a:ext>
              </a:extLst>
            </p:cNvPr>
            <p:cNvGrpSpPr/>
            <p:nvPr/>
          </p:nvGrpSpPr>
          <p:grpSpPr>
            <a:xfrm>
              <a:off x="6472870" y="2782276"/>
              <a:ext cx="91440" cy="91440"/>
              <a:chOff x="5147866" y="2927617"/>
              <a:chExt cx="91440" cy="91440"/>
            </a:xfrm>
          </p:grpSpPr>
          <p:sp>
            <p:nvSpPr>
              <p:cNvPr id="1060" name="Line 172">
                <a:extLst>
                  <a:ext uri="{FF2B5EF4-FFF2-40B4-BE49-F238E27FC236}">
                    <a16:creationId xmlns:a16="http://schemas.microsoft.com/office/drawing/2014/main" id="{CD18BA76-9E0A-4E8F-879D-69D2233DEBD6}"/>
                  </a:ext>
                </a:extLst>
              </p:cNvPr>
              <p:cNvSpPr>
                <a:spLocks noChangeShapeType="1"/>
              </p:cNvSpPr>
              <p:nvPr/>
            </p:nvSpPr>
            <p:spPr bwMode="auto">
              <a:xfrm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061" name="Line 172">
                <a:extLst>
                  <a:ext uri="{FF2B5EF4-FFF2-40B4-BE49-F238E27FC236}">
                    <a16:creationId xmlns:a16="http://schemas.microsoft.com/office/drawing/2014/main" id="{38A297C3-C3C3-4EF2-9036-E65119F3F646}"/>
                  </a:ext>
                </a:extLst>
              </p:cNvPr>
              <p:cNvSpPr>
                <a:spLocks noChangeShapeType="1"/>
              </p:cNvSpPr>
              <p:nvPr/>
            </p:nvSpPr>
            <p:spPr bwMode="auto">
              <a:xfrm rot="16200000"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062" name="Group 1061">
              <a:extLst>
                <a:ext uri="{FF2B5EF4-FFF2-40B4-BE49-F238E27FC236}">
                  <a16:creationId xmlns:a16="http://schemas.microsoft.com/office/drawing/2014/main" id="{7B5998FD-20BF-4834-80BB-65F6595D03CB}"/>
                </a:ext>
              </a:extLst>
            </p:cNvPr>
            <p:cNvGrpSpPr/>
            <p:nvPr/>
          </p:nvGrpSpPr>
          <p:grpSpPr>
            <a:xfrm>
              <a:off x="6490823" y="2832166"/>
              <a:ext cx="91440" cy="91440"/>
              <a:chOff x="5147866" y="2927617"/>
              <a:chExt cx="91440" cy="91440"/>
            </a:xfrm>
          </p:grpSpPr>
          <p:sp>
            <p:nvSpPr>
              <p:cNvPr id="1063" name="Line 172">
                <a:extLst>
                  <a:ext uri="{FF2B5EF4-FFF2-40B4-BE49-F238E27FC236}">
                    <a16:creationId xmlns:a16="http://schemas.microsoft.com/office/drawing/2014/main" id="{DCCA9C6F-CB46-489B-A6EB-194E880A1801}"/>
                  </a:ext>
                </a:extLst>
              </p:cNvPr>
              <p:cNvSpPr>
                <a:spLocks noChangeShapeType="1"/>
              </p:cNvSpPr>
              <p:nvPr/>
            </p:nvSpPr>
            <p:spPr bwMode="auto">
              <a:xfrm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064" name="Line 172">
                <a:extLst>
                  <a:ext uri="{FF2B5EF4-FFF2-40B4-BE49-F238E27FC236}">
                    <a16:creationId xmlns:a16="http://schemas.microsoft.com/office/drawing/2014/main" id="{AA7A0F68-8C00-4042-A25B-09F586B28C00}"/>
                  </a:ext>
                </a:extLst>
              </p:cNvPr>
              <p:cNvSpPr>
                <a:spLocks noChangeShapeType="1"/>
              </p:cNvSpPr>
              <p:nvPr/>
            </p:nvSpPr>
            <p:spPr bwMode="auto">
              <a:xfrm rot="16200000"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065" name="Group 1064">
              <a:extLst>
                <a:ext uri="{FF2B5EF4-FFF2-40B4-BE49-F238E27FC236}">
                  <a16:creationId xmlns:a16="http://schemas.microsoft.com/office/drawing/2014/main" id="{6F33395A-5B2F-4E4D-8617-22C6859A7060}"/>
                </a:ext>
              </a:extLst>
            </p:cNvPr>
            <p:cNvGrpSpPr/>
            <p:nvPr/>
          </p:nvGrpSpPr>
          <p:grpSpPr>
            <a:xfrm>
              <a:off x="6752650" y="2823735"/>
              <a:ext cx="91440" cy="91440"/>
              <a:chOff x="5147866" y="2927617"/>
              <a:chExt cx="91440" cy="91440"/>
            </a:xfrm>
          </p:grpSpPr>
          <p:sp>
            <p:nvSpPr>
              <p:cNvPr id="1066" name="Line 172">
                <a:extLst>
                  <a:ext uri="{FF2B5EF4-FFF2-40B4-BE49-F238E27FC236}">
                    <a16:creationId xmlns:a16="http://schemas.microsoft.com/office/drawing/2014/main" id="{0968527E-5141-44CA-ADEF-75D73EA07579}"/>
                  </a:ext>
                </a:extLst>
              </p:cNvPr>
              <p:cNvSpPr>
                <a:spLocks noChangeShapeType="1"/>
              </p:cNvSpPr>
              <p:nvPr/>
            </p:nvSpPr>
            <p:spPr bwMode="auto">
              <a:xfrm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067" name="Line 172">
                <a:extLst>
                  <a:ext uri="{FF2B5EF4-FFF2-40B4-BE49-F238E27FC236}">
                    <a16:creationId xmlns:a16="http://schemas.microsoft.com/office/drawing/2014/main" id="{79AFB025-4FBE-4364-B8E5-8B557A954522}"/>
                  </a:ext>
                </a:extLst>
              </p:cNvPr>
              <p:cNvSpPr>
                <a:spLocks noChangeShapeType="1"/>
              </p:cNvSpPr>
              <p:nvPr/>
            </p:nvSpPr>
            <p:spPr bwMode="auto">
              <a:xfrm rot="16200000"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068" name="Group 1067">
              <a:extLst>
                <a:ext uri="{FF2B5EF4-FFF2-40B4-BE49-F238E27FC236}">
                  <a16:creationId xmlns:a16="http://schemas.microsoft.com/office/drawing/2014/main" id="{1993882A-070B-410D-A970-B480025A3AB9}"/>
                </a:ext>
              </a:extLst>
            </p:cNvPr>
            <p:cNvGrpSpPr/>
            <p:nvPr/>
          </p:nvGrpSpPr>
          <p:grpSpPr>
            <a:xfrm>
              <a:off x="6781241" y="2824081"/>
              <a:ext cx="91440" cy="91440"/>
              <a:chOff x="5147866" y="2927617"/>
              <a:chExt cx="91440" cy="91440"/>
            </a:xfrm>
          </p:grpSpPr>
          <p:sp>
            <p:nvSpPr>
              <p:cNvPr id="1069" name="Line 172">
                <a:extLst>
                  <a:ext uri="{FF2B5EF4-FFF2-40B4-BE49-F238E27FC236}">
                    <a16:creationId xmlns:a16="http://schemas.microsoft.com/office/drawing/2014/main" id="{DDDDCDCA-4D44-4BC0-A365-EF721CBE5696}"/>
                  </a:ext>
                </a:extLst>
              </p:cNvPr>
              <p:cNvSpPr>
                <a:spLocks noChangeShapeType="1"/>
              </p:cNvSpPr>
              <p:nvPr/>
            </p:nvSpPr>
            <p:spPr bwMode="auto">
              <a:xfrm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070" name="Line 172">
                <a:extLst>
                  <a:ext uri="{FF2B5EF4-FFF2-40B4-BE49-F238E27FC236}">
                    <a16:creationId xmlns:a16="http://schemas.microsoft.com/office/drawing/2014/main" id="{A5B5CC11-76EA-4219-963A-B2288737F759}"/>
                  </a:ext>
                </a:extLst>
              </p:cNvPr>
              <p:cNvSpPr>
                <a:spLocks noChangeShapeType="1"/>
              </p:cNvSpPr>
              <p:nvPr/>
            </p:nvSpPr>
            <p:spPr bwMode="auto">
              <a:xfrm rot="16200000"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071" name="Group 1070">
              <a:extLst>
                <a:ext uri="{FF2B5EF4-FFF2-40B4-BE49-F238E27FC236}">
                  <a16:creationId xmlns:a16="http://schemas.microsoft.com/office/drawing/2014/main" id="{AE1F578F-1CCF-4A29-84CD-3AAAFF35FF71}"/>
                </a:ext>
              </a:extLst>
            </p:cNvPr>
            <p:cNvGrpSpPr/>
            <p:nvPr/>
          </p:nvGrpSpPr>
          <p:grpSpPr>
            <a:xfrm>
              <a:off x="6804492" y="2973652"/>
              <a:ext cx="91440" cy="91440"/>
              <a:chOff x="5147866" y="2927617"/>
              <a:chExt cx="91440" cy="91440"/>
            </a:xfrm>
          </p:grpSpPr>
          <p:sp>
            <p:nvSpPr>
              <p:cNvPr id="1072" name="Line 172">
                <a:extLst>
                  <a:ext uri="{FF2B5EF4-FFF2-40B4-BE49-F238E27FC236}">
                    <a16:creationId xmlns:a16="http://schemas.microsoft.com/office/drawing/2014/main" id="{21C466A5-1FCD-4DBF-8BC0-64B88ACF06E3}"/>
                  </a:ext>
                </a:extLst>
              </p:cNvPr>
              <p:cNvSpPr>
                <a:spLocks noChangeShapeType="1"/>
              </p:cNvSpPr>
              <p:nvPr/>
            </p:nvSpPr>
            <p:spPr bwMode="auto">
              <a:xfrm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073" name="Line 172">
                <a:extLst>
                  <a:ext uri="{FF2B5EF4-FFF2-40B4-BE49-F238E27FC236}">
                    <a16:creationId xmlns:a16="http://schemas.microsoft.com/office/drawing/2014/main" id="{54718554-15B7-4CEC-8B2A-3BC2B25A9546}"/>
                  </a:ext>
                </a:extLst>
              </p:cNvPr>
              <p:cNvSpPr>
                <a:spLocks noChangeShapeType="1"/>
              </p:cNvSpPr>
              <p:nvPr/>
            </p:nvSpPr>
            <p:spPr bwMode="auto">
              <a:xfrm rot="16200000"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074" name="Group 1073">
              <a:extLst>
                <a:ext uri="{FF2B5EF4-FFF2-40B4-BE49-F238E27FC236}">
                  <a16:creationId xmlns:a16="http://schemas.microsoft.com/office/drawing/2014/main" id="{D452E8B6-A07C-40D7-9A7F-A8466199BDCF}"/>
                </a:ext>
              </a:extLst>
            </p:cNvPr>
            <p:cNvGrpSpPr/>
            <p:nvPr/>
          </p:nvGrpSpPr>
          <p:grpSpPr>
            <a:xfrm>
              <a:off x="6954467" y="2968943"/>
              <a:ext cx="91440" cy="91440"/>
              <a:chOff x="5147866" y="2927617"/>
              <a:chExt cx="91440" cy="91440"/>
            </a:xfrm>
          </p:grpSpPr>
          <p:sp>
            <p:nvSpPr>
              <p:cNvPr id="1075" name="Line 172">
                <a:extLst>
                  <a:ext uri="{FF2B5EF4-FFF2-40B4-BE49-F238E27FC236}">
                    <a16:creationId xmlns:a16="http://schemas.microsoft.com/office/drawing/2014/main" id="{19DE1B96-8551-419F-9679-11B0BE603DA7}"/>
                  </a:ext>
                </a:extLst>
              </p:cNvPr>
              <p:cNvSpPr>
                <a:spLocks noChangeShapeType="1"/>
              </p:cNvSpPr>
              <p:nvPr/>
            </p:nvSpPr>
            <p:spPr bwMode="auto">
              <a:xfrm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076" name="Line 172">
                <a:extLst>
                  <a:ext uri="{FF2B5EF4-FFF2-40B4-BE49-F238E27FC236}">
                    <a16:creationId xmlns:a16="http://schemas.microsoft.com/office/drawing/2014/main" id="{98DEBBD6-F71E-4B70-A309-E8BDF0066F97}"/>
                  </a:ext>
                </a:extLst>
              </p:cNvPr>
              <p:cNvSpPr>
                <a:spLocks noChangeShapeType="1"/>
              </p:cNvSpPr>
              <p:nvPr/>
            </p:nvSpPr>
            <p:spPr bwMode="auto">
              <a:xfrm rot="16200000"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077" name="Group 1076">
              <a:extLst>
                <a:ext uri="{FF2B5EF4-FFF2-40B4-BE49-F238E27FC236}">
                  <a16:creationId xmlns:a16="http://schemas.microsoft.com/office/drawing/2014/main" id="{CC81DA2B-7F14-4DFA-9EA9-7EBD37AA0FC3}"/>
                </a:ext>
              </a:extLst>
            </p:cNvPr>
            <p:cNvGrpSpPr/>
            <p:nvPr/>
          </p:nvGrpSpPr>
          <p:grpSpPr>
            <a:xfrm>
              <a:off x="7028073" y="2968942"/>
              <a:ext cx="91440" cy="91440"/>
              <a:chOff x="5147866" y="2927617"/>
              <a:chExt cx="91440" cy="91440"/>
            </a:xfrm>
          </p:grpSpPr>
          <p:sp>
            <p:nvSpPr>
              <p:cNvPr id="1078" name="Line 172">
                <a:extLst>
                  <a:ext uri="{FF2B5EF4-FFF2-40B4-BE49-F238E27FC236}">
                    <a16:creationId xmlns:a16="http://schemas.microsoft.com/office/drawing/2014/main" id="{DE3F37B6-A280-488B-8269-F4B12DDA01D0}"/>
                  </a:ext>
                </a:extLst>
              </p:cNvPr>
              <p:cNvSpPr>
                <a:spLocks noChangeShapeType="1"/>
              </p:cNvSpPr>
              <p:nvPr/>
            </p:nvSpPr>
            <p:spPr bwMode="auto">
              <a:xfrm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079" name="Line 172">
                <a:extLst>
                  <a:ext uri="{FF2B5EF4-FFF2-40B4-BE49-F238E27FC236}">
                    <a16:creationId xmlns:a16="http://schemas.microsoft.com/office/drawing/2014/main" id="{098A4EA1-EBAE-426E-A295-DAB6AD962BCE}"/>
                  </a:ext>
                </a:extLst>
              </p:cNvPr>
              <p:cNvSpPr>
                <a:spLocks noChangeShapeType="1"/>
              </p:cNvSpPr>
              <p:nvPr/>
            </p:nvSpPr>
            <p:spPr bwMode="auto">
              <a:xfrm rot="16200000"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080" name="Group 1079">
              <a:extLst>
                <a:ext uri="{FF2B5EF4-FFF2-40B4-BE49-F238E27FC236}">
                  <a16:creationId xmlns:a16="http://schemas.microsoft.com/office/drawing/2014/main" id="{EE2BCDDC-6786-4B58-B3BC-813ECE22FFE4}"/>
                </a:ext>
              </a:extLst>
            </p:cNvPr>
            <p:cNvGrpSpPr/>
            <p:nvPr/>
          </p:nvGrpSpPr>
          <p:grpSpPr>
            <a:xfrm>
              <a:off x="7059516" y="2968941"/>
              <a:ext cx="91440" cy="91440"/>
              <a:chOff x="5147866" y="2927617"/>
              <a:chExt cx="91440" cy="91440"/>
            </a:xfrm>
          </p:grpSpPr>
          <p:sp>
            <p:nvSpPr>
              <p:cNvPr id="1081" name="Line 172">
                <a:extLst>
                  <a:ext uri="{FF2B5EF4-FFF2-40B4-BE49-F238E27FC236}">
                    <a16:creationId xmlns:a16="http://schemas.microsoft.com/office/drawing/2014/main" id="{C79DA701-15C0-4BAE-B8C4-81646E6C3561}"/>
                  </a:ext>
                </a:extLst>
              </p:cNvPr>
              <p:cNvSpPr>
                <a:spLocks noChangeShapeType="1"/>
              </p:cNvSpPr>
              <p:nvPr/>
            </p:nvSpPr>
            <p:spPr bwMode="auto">
              <a:xfrm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082" name="Line 172">
                <a:extLst>
                  <a:ext uri="{FF2B5EF4-FFF2-40B4-BE49-F238E27FC236}">
                    <a16:creationId xmlns:a16="http://schemas.microsoft.com/office/drawing/2014/main" id="{02BD7FFF-9028-42B8-B10B-430A1D97BD09}"/>
                  </a:ext>
                </a:extLst>
              </p:cNvPr>
              <p:cNvSpPr>
                <a:spLocks noChangeShapeType="1"/>
              </p:cNvSpPr>
              <p:nvPr/>
            </p:nvSpPr>
            <p:spPr bwMode="auto">
              <a:xfrm rot="16200000"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083" name="Group 1082">
              <a:extLst>
                <a:ext uri="{FF2B5EF4-FFF2-40B4-BE49-F238E27FC236}">
                  <a16:creationId xmlns:a16="http://schemas.microsoft.com/office/drawing/2014/main" id="{5FD43406-5391-45D6-9D31-CE717762E787}"/>
                </a:ext>
              </a:extLst>
            </p:cNvPr>
            <p:cNvGrpSpPr/>
            <p:nvPr/>
          </p:nvGrpSpPr>
          <p:grpSpPr>
            <a:xfrm>
              <a:off x="7090504" y="2968876"/>
              <a:ext cx="91440" cy="91440"/>
              <a:chOff x="5147866" y="2927617"/>
              <a:chExt cx="91440" cy="91440"/>
            </a:xfrm>
          </p:grpSpPr>
          <p:sp>
            <p:nvSpPr>
              <p:cNvPr id="1084" name="Line 172">
                <a:extLst>
                  <a:ext uri="{FF2B5EF4-FFF2-40B4-BE49-F238E27FC236}">
                    <a16:creationId xmlns:a16="http://schemas.microsoft.com/office/drawing/2014/main" id="{D7F5DC7B-EA75-4861-8C3F-7B6B7E6F0263}"/>
                  </a:ext>
                </a:extLst>
              </p:cNvPr>
              <p:cNvSpPr>
                <a:spLocks noChangeShapeType="1"/>
              </p:cNvSpPr>
              <p:nvPr/>
            </p:nvSpPr>
            <p:spPr bwMode="auto">
              <a:xfrm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085" name="Line 172">
                <a:extLst>
                  <a:ext uri="{FF2B5EF4-FFF2-40B4-BE49-F238E27FC236}">
                    <a16:creationId xmlns:a16="http://schemas.microsoft.com/office/drawing/2014/main" id="{F759B07E-BEC3-4532-807E-A8790A29EAF8}"/>
                  </a:ext>
                </a:extLst>
              </p:cNvPr>
              <p:cNvSpPr>
                <a:spLocks noChangeShapeType="1"/>
              </p:cNvSpPr>
              <p:nvPr/>
            </p:nvSpPr>
            <p:spPr bwMode="auto">
              <a:xfrm rot="16200000"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086" name="Group 1085">
              <a:extLst>
                <a:ext uri="{FF2B5EF4-FFF2-40B4-BE49-F238E27FC236}">
                  <a16:creationId xmlns:a16="http://schemas.microsoft.com/office/drawing/2014/main" id="{F4D69E66-AEA3-45D6-8271-B9BC933E39F1}"/>
                </a:ext>
              </a:extLst>
            </p:cNvPr>
            <p:cNvGrpSpPr/>
            <p:nvPr/>
          </p:nvGrpSpPr>
          <p:grpSpPr>
            <a:xfrm>
              <a:off x="7316801" y="2968876"/>
              <a:ext cx="91440" cy="91440"/>
              <a:chOff x="5147866" y="2927617"/>
              <a:chExt cx="91440" cy="91440"/>
            </a:xfrm>
          </p:grpSpPr>
          <p:sp>
            <p:nvSpPr>
              <p:cNvPr id="1087" name="Line 172">
                <a:extLst>
                  <a:ext uri="{FF2B5EF4-FFF2-40B4-BE49-F238E27FC236}">
                    <a16:creationId xmlns:a16="http://schemas.microsoft.com/office/drawing/2014/main" id="{60BAD69E-60BE-45A8-9D72-1C905A20952D}"/>
                  </a:ext>
                </a:extLst>
              </p:cNvPr>
              <p:cNvSpPr>
                <a:spLocks noChangeShapeType="1"/>
              </p:cNvSpPr>
              <p:nvPr/>
            </p:nvSpPr>
            <p:spPr bwMode="auto">
              <a:xfrm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088" name="Line 172">
                <a:extLst>
                  <a:ext uri="{FF2B5EF4-FFF2-40B4-BE49-F238E27FC236}">
                    <a16:creationId xmlns:a16="http://schemas.microsoft.com/office/drawing/2014/main" id="{CA5B2341-3211-4C93-8077-0A8194EA041B}"/>
                  </a:ext>
                </a:extLst>
              </p:cNvPr>
              <p:cNvSpPr>
                <a:spLocks noChangeShapeType="1"/>
              </p:cNvSpPr>
              <p:nvPr/>
            </p:nvSpPr>
            <p:spPr bwMode="auto">
              <a:xfrm rot="16200000"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089" name="Group 1088">
              <a:extLst>
                <a:ext uri="{FF2B5EF4-FFF2-40B4-BE49-F238E27FC236}">
                  <a16:creationId xmlns:a16="http://schemas.microsoft.com/office/drawing/2014/main" id="{9A124A14-155B-4DF1-A34D-085B63CBE2B9}"/>
                </a:ext>
              </a:extLst>
            </p:cNvPr>
            <p:cNvGrpSpPr/>
            <p:nvPr/>
          </p:nvGrpSpPr>
          <p:grpSpPr>
            <a:xfrm>
              <a:off x="7345392" y="2966315"/>
              <a:ext cx="91440" cy="91440"/>
              <a:chOff x="5147866" y="2927617"/>
              <a:chExt cx="91440" cy="91440"/>
            </a:xfrm>
          </p:grpSpPr>
          <p:sp>
            <p:nvSpPr>
              <p:cNvPr id="1090" name="Line 172">
                <a:extLst>
                  <a:ext uri="{FF2B5EF4-FFF2-40B4-BE49-F238E27FC236}">
                    <a16:creationId xmlns:a16="http://schemas.microsoft.com/office/drawing/2014/main" id="{80DFD6AD-58C9-464F-93F0-BB0D73900AE8}"/>
                  </a:ext>
                </a:extLst>
              </p:cNvPr>
              <p:cNvSpPr>
                <a:spLocks noChangeShapeType="1"/>
              </p:cNvSpPr>
              <p:nvPr/>
            </p:nvSpPr>
            <p:spPr bwMode="auto">
              <a:xfrm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091" name="Line 172">
                <a:extLst>
                  <a:ext uri="{FF2B5EF4-FFF2-40B4-BE49-F238E27FC236}">
                    <a16:creationId xmlns:a16="http://schemas.microsoft.com/office/drawing/2014/main" id="{9F37397A-39FD-4735-9AE1-79BFB01C2459}"/>
                  </a:ext>
                </a:extLst>
              </p:cNvPr>
              <p:cNvSpPr>
                <a:spLocks noChangeShapeType="1"/>
              </p:cNvSpPr>
              <p:nvPr/>
            </p:nvSpPr>
            <p:spPr bwMode="auto">
              <a:xfrm rot="16200000" flipV="1">
                <a:off x="5193586" y="2927617"/>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sp>
          <p:nvSpPr>
            <p:cNvPr id="14" name="Freeform 236">
              <a:extLst>
                <a:ext uri="{FF2B5EF4-FFF2-40B4-BE49-F238E27FC236}">
                  <a16:creationId xmlns:a16="http://schemas.microsoft.com/office/drawing/2014/main" id="{0B940874-EA9F-4F25-BD40-65C25A97D9A6}"/>
                </a:ext>
              </a:extLst>
            </p:cNvPr>
            <p:cNvSpPr>
              <a:spLocks/>
            </p:cNvSpPr>
            <p:nvPr/>
          </p:nvSpPr>
          <p:spPr bwMode="auto">
            <a:xfrm>
              <a:off x="4783710" y="1760194"/>
              <a:ext cx="2052757" cy="1152233"/>
            </a:xfrm>
            <a:custGeom>
              <a:avLst/>
              <a:gdLst>
                <a:gd name="T0" fmla="*/ 244 w 2154"/>
                <a:gd name="T1" fmla="*/ 0 h 1334"/>
                <a:gd name="T2" fmla="*/ 284 w 2154"/>
                <a:gd name="T3" fmla="*/ 116 h 1334"/>
                <a:gd name="T4" fmla="*/ 294 w 2154"/>
                <a:gd name="T5" fmla="*/ 130 h 1334"/>
                <a:gd name="T6" fmla="*/ 298 w 2154"/>
                <a:gd name="T7" fmla="*/ 144 h 1334"/>
                <a:gd name="T8" fmla="*/ 302 w 2154"/>
                <a:gd name="T9" fmla="*/ 158 h 1334"/>
                <a:gd name="T10" fmla="*/ 306 w 2154"/>
                <a:gd name="T11" fmla="*/ 172 h 1334"/>
                <a:gd name="T12" fmla="*/ 310 w 2154"/>
                <a:gd name="T13" fmla="*/ 204 h 1334"/>
                <a:gd name="T14" fmla="*/ 316 w 2154"/>
                <a:gd name="T15" fmla="*/ 234 h 1334"/>
                <a:gd name="T16" fmla="*/ 348 w 2154"/>
                <a:gd name="T17" fmla="*/ 248 h 1334"/>
                <a:gd name="T18" fmla="*/ 566 w 2154"/>
                <a:gd name="T19" fmla="*/ 264 h 1334"/>
                <a:gd name="T20" fmla="*/ 580 w 2154"/>
                <a:gd name="T21" fmla="*/ 278 h 1334"/>
                <a:gd name="T22" fmla="*/ 584 w 2154"/>
                <a:gd name="T23" fmla="*/ 294 h 1334"/>
                <a:gd name="T24" fmla="*/ 590 w 2154"/>
                <a:gd name="T25" fmla="*/ 310 h 1334"/>
                <a:gd name="T26" fmla="*/ 602 w 2154"/>
                <a:gd name="T27" fmla="*/ 364 h 1334"/>
                <a:gd name="T28" fmla="*/ 608 w 2154"/>
                <a:gd name="T29" fmla="*/ 378 h 1334"/>
                <a:gd name="T30" fmla="*/ 612 w 2154"/>
                <a:gd name="T31" fmla="*/ 428 h 1334"/>
                <a:gd name="T32" fmla="*/ 620 w 2154"/>
                <a:gd name="T33" fmla="*/ 462 h 1334"/>
                <a:gd name="T34" fmla="*/ 626 w 2154"/>
                <a:gd name="T35" fmla="*/ 496 h 1334"/>
                <a:gd name="T36" fmla="*/ 648 w 2154"/>
                <a:gd name="T37" fmla="*/ 516 h 1334"/>
                <a:gd name="T38" fmla="*/ 666 w 2154"/>
                <a:gd name="T39" fmla="*/ 532 h 1334"/>
                <a:gd name="T40" fmla="*/ 734 w 2154"/>
                <a:gd name="T41" fmla="*/ 548 h 1334"/>
                <a:gd name="T42" fmla="*/ 756 w 2154"/>
                <a:gd name="T43" fmla="*/ 566 h 1334"/>
                <a:gd name="T44" fmla="*/ 770 w 2154"/>
                <a:gd name="T45" fmla="*/ 582 h 1334"/>
                <a:gd name="T46" fmla="*/ 774 w 2154"/>
                <a:gd name="T47" fmla="*/ 598 h 1334"/>
                <a:gd name="T48" fmla="*/ 806 w 2154"/>
                <a:gd name="T49" fmla="*/ 616 h 1334"/>
                <a:gd name="T50" fmla="*/ 828 w 2154"/>
                <a:gd name="T51" fmla="*/ 632 h 1334"/>
                <a:gd name="T52" fmla="*/ 840 w 2154"/>
                <a:gd name="T53" fmla="*/ 650 h 1334"/>
                <a:gd name="T54" fmla="*/ 882 w 2154"/>
                <a:gd name="T55" fmla="*/ 666 h 1334"/>
                <a:gd name="T56" fmla="*/ 890 w 2154"/>
                <a:gd name="T57" fmla="*/ 684 h 1334"/>
                <a:gd name="T58" fmla="*/ 896 w 2154"/>
                <a:gd name="T59" fmla="*/ 702 h 1334"/>
                <a:gd name="T60" fmla="*/ 904 w 2154"/>
                <a:gd name="T61" fmla="*/ 720 h 1334"/>
                <a:gd name="T62" fmla="*/ 912 w 2154"/>
                <a:gd name="T63" fmla="*/ 758 h 1334"/>
                <a:gd name="T64" fmla="*/ 1146 w 2154"/>
                <a:gd name="T65" fmla="*/ 796 h 1334"/>
                <a:gd name="T66" fmla="*/ 1156 w 2154"/>
                <a:gd name="T67" fmla="*/ 814 h 1334"/>
                <a:gd name="T68" fmla="*/ 1204 w 2154"/>
                <a:gd name="T69" fmla="*/ 836 h 1334"/>
                <a:gd name="T70" fmla="*/ 1214 w 2154"/>
                <a:gd name="T71" fmla="*/ 856 h 1334"/>
                <a:gd name="T72" fmla="*/ 1218 w 2154"/>
                <a:gd name="T73" fmla="*/ 878 h 1334"/>
                <a:gd name="T74" fmla="*/ 1228 w 2154"/>
                <a:gd name="T75" fmla="*/ 902 h 1334"/>
                <a:gd name="T76" fmla="*/ 1294 w 2154"/>
                <a:gd name="T77" fmla="*/ 930 h 1334"/>
                <a:gd name="T78" fmla="*/ 1300 w 2154"/>
                <a:gd name="T79" fmla="*/ 958 h 1334"/>
                <a:gd name="T80" fmla="*/ 1322 w 2154"/>
                <a:gd name="T81" fmla="*/ 986 h 1334"/>
                <a:gd name="T82" fmla="*/ 1372 w 2154"/>
                <a:gd name="T83" fmla="*/ 1016 h 1334"/>
                <a:gd name="T84" fmla="*/ 1488 w 2154"/>
                <a:gd name="T85" fmla="*/ 1044 h 1334"/>
                <a:gd name="T86" fmla="*/ 1510 w 2154"/>
                <a:gd name="T87" fmla="*/ 1076 h 1334"/>
                <a:gd name="T88" fmla="*/ 1538 w 2154"/>
                <a:gd name="T89" fmla="*/ 1106 h 1334"/>
                <a:gd name="T90" fmla="*/ 1824 w 2154"/>
                <a:gd name="T91" fmla="*/ 1134 h 1334"/>
                <a:gd name="T92" fmla="*/ 1838 w 2154"/>
                <a:gd name="T93" fmla="*/ 1202 h 1334"/>
                <a:gd name="T94" fmla="*/ 2154 w 2154"/>
                <a:gd name="T95" fmla="*/ 1282 h 1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4" h="1334">
                  <a:moveTo>
                    <a:pt x="0" y="0"/>
                  </a:moveTo>
                  <a:lnTo>
                    <a:pt x="244" y="0"/>
                  </a:lnTo>
                  <a:lnTo>
                    <a:pt x="244" y="116"/>
                  </a:lnTo>
                  <a:lnTo>
                    <a:pt x="284" y="116"/>
                  </a:lnTo>
                  <a:lnTo>
                    <a:pt x="284" y="130"/>
                  </a:lnTo>
                  <a:lnTo>
                    <a:pt x="294" y="130"/>
                  </a:lnTo>
                  <a:lnTo>
                    <a:pt x="294" y="144"/>
                  </a:lnTo>
                  <a:lnTo>
                    <a:pt x="298" y="144"/>
                  </a:lnTo>
                  <a:lnTo>
                    <a:pt x="298" y="158"/>
                  </a:lnTo>
                  <a:lnTo>
                    <a:pt x="302" y="158"/>
                  </a:lnTo>
                  <a:lnTo>
                    <a:pt x="302" y="172"/>
                  </a:lnTo>
                  <a:lnTo>
                    <a:pt x="306" y="172"/>
                  </a:lnTo>
                  <a:lnTo>
                    <a:pt x="306" y="204"/>
                  </a:lnTo>
                  <a:lnTo>
                    <a:pt x="310" y="204"/>
                  </a:lnTo>
                  <a:lnTo>
                    <a:pt x="310" y="234"/>
                  </a:lnTo>
                  <a:lnTo>
                    <a:pt x="316" y="234"/>
                  </a:lnTo>
                  <a:lnTo>
                    <a:pt x="316" y="248"/>
                  </a:lnTo>
                  <a:lnTo>
                    <a:pt x="348" y="248"/>
                  </a:lnTo>
                  <a:lnTo>
                    <a:pt x="348" y="264"/>
                  </a:lnTo>
                  <a:lnTo>
                    <a:pt x="566" y="264"/>
                  </a:lnTo>
                  <a:lnTo>
                    <a:pt x="566" y="278"/>
                  </a:lnTo>
                  <a:lnTo>
                    <a:pt x="580" y="278"/>
                  </a:lnTo>
                  <a:lnTo>
                    <a:pt x="580" y="294"/>
                  </a:lnTo>
                  <a:lnTo>
                    <a:pt x="584" y="294"/>
                  </a:lnTo>
                  <a:lnTo>
                    <a:pt x="584" y="310"/>
                  </a:lnTo>
                  <a:lnTo>
                    <a:pt x="590" y="310"/>
                  </a:lnTo>
                  <a:lnTo>
                    <a:pt x="590" y="364"/>
                  </a:lnTo>
                  <a:lnTo>
                    <a:pt x="602" y="364"/>
                  </a:lnTo>
                  <a:lnTo>
                    <a:pt x="602" y="378"/>
                  </a:lnTo>
                  <a:lnTo>
                    <a:pt x="608" y="378"/>
                  </a:lnTo>
                  <a:lnTo>
                    <a:pt x="608" y="428"/>
                  </a:lnTo>
                  <a:lnTo>
                    <a:pt x="612" y="428"/>
                  </a:lnTo>
                  <a:lnTo>
                    <a:pt x="612" y="462"/>
                  </a:lnTo>
                  <a:lnTo>
                    <a:pt x="620" y="462"/>
                  </a:lnTo>
                  <a:lnTo>
                    <a:pt x="620" y="496"/>
                  </a:lnTo>
                  <a:lnTo>
                    <a:pt x="626" y="496"/>
                  </a:lnTo>
                  <a:lnTo>
                    <a:pt x="626" y="516"/>
                  </a:lnTo>
                  <a:lnTo>
                    <a:pt x="648" y="516"/>
                  </a:lnTo>
                  <a:lnTo>
                    <a:pt x="648" y="532"/>
                  </a:lnTo>
                  <a:lnTo>
                    <a:pt x="666" y="532"/>
                  </a:lnTo>
                  <a:lnTo>
                    <a:pt x="666" y="548"/>
                  </a:lnTo>
                  <a:lnTo>
                    <a:pt x="734" y="548"/>
                  </a:lnTo>
                  <a:lnTo>
                    <a:pt x="734" y="566"/>
                  </a:lnTo>
                  <a:lnTo>
                    <a:pt x="756" y="566"/>
                  </a:lnTo>
                  <a:lnTo>
                    <a:pt x="756" y="582"/>
                  </a:lnTo>
                  <a:lnTo>
                    <a:pt x="770" y="582"/>
                  </a:lnTo>
                  <a:lnTo>
                    <a:pt x="770" y="598"/>
                  </a:lnTo>
                  <a:lnTo>
                    <a:pt x="774" y="598"/>
                  </a:lnTo>
                  <a:lnTo>
                    <a:pt x="774" y="616"/>
                  </a:lnTo>
                  <a:lnTo>
                    <a:pt x="806" y="616"/>
                  </a:lnTo>
                  <a:lnTo>
                    <a:pt x="806" y="632"/>
                  </a:lnTo>
                  <a:lnTo>
                    <a:pt x="828" y="632"/>
                  </a:lnTo>
                  <a:lnTo>
                    <a:pt x="828" y="650"/>
                  </a:lnTo>
                  <a:lnTo>
                    <a:pt x="840" y="650"/>
                  </a:lnTo>
                  <a:lnTo>
                    <a:pt x="840" y="666"/>
                  </a:lnTo>
                  <a:lnTo>
                    <a:pt x="882" y="666"/>
                  </a:lnTo>
                  <a:lnTo>
                    <a:pt x="882" y="684"/>
                  </a:lnTo>
                  <a:lnTo>
                    <a:pt x="890" y="684"/>
                  </a:lnTo>
                  <a:lnTo>
                    <a:pt x="890" y="702"/>
                  </a:lnTo>
                  <a:lnTo>
                    <a:pt x="896" y="702"/>
                  </a:lnTo>
                  <a:lnTo>
                    <a:pt x="896" y="720"/>
                  </a:lnTo>
                  <a:lnTo>
                    <a:pt x="904" y="720"/>
                  </a:lnTo>
                  <a:lnTo>
                    <a:pt x="904" y="758"/>
                  </a:lnTo>
                  <a:lnTo>
                    <a:pt x="912" y="758"/>
                  </a:lnTo>
                  <a:lnTo>
                    <a:pt x="912" y="796"/>
                  </a:lnTo>
                  <a:lnTo>
                    <a:pt x="1146" y="796"/>
                  </a:lnTo>
                  <a:lnTo>
                    <a:pt x="1146" y="814"/>
                  </a:lnTo>
                  <a:lnTo>
                    <a:pt x="1156" y="814"/>
                  </a:lnTo>
                  <a:lnTo>
                    <a:pt x="1156" y="836"/>
                  </a:lnTo>
                  <a:lnTo>
                    <a:pt x="1204" y="836"/>
                  </a:lnTo>
                  <a:lnTo>
                    <a:pt x="1204" y="856"/>
                  </a:lnTo>
                  <a:lnTo>
                    <a:pt x="1214" y="856"/>
                  </a:lnTo>
                  <a:lnTo>
                    <a:pt x="1214" y="878"/>
                  </a:lnTo>
                  <a:lnTo>
                    <a:pt x="1218" y="878"/>
                  </a:lnTo>
                  <a:lnTo>
                    <a:pt x="1218" y="902"/>
                  </a:lnTo>
                  <a:lnTo>
                    <a:pt x="1228" y="902"/>
                  </a:lnTo>
                  <a:lnTo>
                    <a:pt x="1228" y="930"/>
                  </a:lnTo>
                  <a:lnTo>
                    <a:pt x="1294" y="930"/>
                  </a:lnTo>
                  <a:lnTo>
                    <a:pt x="1294" y="958"/>
                  </a:lnTo>
                  <a:lnTo>
                    <a:pt x="1300" y="958"/>
                  </a:lnTo>
                  <a:lnTo>
                    <a:pt x="1300" y="986"/>
                  </a:lnTo>
                  <a:lnTo>
                    <a:pt x="1322" y="986"/>
                  </a:lnTo>
                  <a:lnTo>
                    <a:pt x="1322" y="1016"/>
                  </a:lnTo>
                  <a:lnTo>
                    <a:pt x="1372" y="1016"/>
                  </a:lnTo>
                  <a:lnTo>
                    <a:pt x="1372" y="1044"/>
                  </a:lnTo>
                  <a:lnTo>
                    <a:pt x="1488" y="1044"/>
                  </a:lnTo>
                  <a:lnTo>
                    <a:pt x="1488" y="1076"/>
                  </a:lnTo>
                  <a:lnTo>
                    <a:pt x="1510" y="1076"/>
                  </a:lnTo>
                  <a:lnTo>
                    <a:pt x="1510" y="1106"/>
                  </a:lnTo>
                  <a:lnTo>
                    <a:pt x="1538" y="1106"/>
                  </a:lnTo>
                  <a:lnTo>
                    <a:pt x="1538" y="1134"/>
                  </a:lnTo>
                  <a:lnTo>
                    <a:pt x="1824" y="1134"/>
                  </a:lnTo>
                  <a:lnTo>
                    <a:pt x="1824" y="1202"/>
                  </a:lnTo>
                  <a:lnTo>
                    <a:pt x="1838" y="1202"/>
                  </a:lnTo>
                  <a:lnTo>
                    <a:pt x="1838" y="1282"/>
                  </a:lnTo>
                  <a:lnTo>
                    <a:pt x="2154" y="1282"/>
                  </a:lnTo>
                  <a:lnTo>
                    <a:pt x="2154" y="1334"/>
                  </a:lnTo>
                </a:path>
              </a:pathLst>
            </a:custGeom>
            <a:noFill/>
            <a:ln w="19050">
              <a:solidFill>
                <a:schemeClr val="accent2"/>
              </a:solidFill>
              <a:prstDash val="sys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cs typeface="Calibri" panose="020F0502020204030204" pitchFamily="34" charset="0"/>
              </a:endParaRPr>
            </a:p>
          </p:txBody>
        </p:sp>
        <p:sp>
          <p:nvSpPr>
            <p:cNvPr id="18" name="Freeform: Shape 17">
              <a:extLst>
                <a:ext uri="{FF2B5EF4-FFF2-40B4-BE49-F238E27FC236}">
                  <a16:creationId xmlns:a16="http://schemas.microsoft.com/office/drawing/2014/main" id="{5A183936-7441-4B65-9ECD-A2EAC62C5560}"/>
                </a:ext>
              </a:extLst>
            </p:cNvPr>
            <p:cNvSpPr/>
            <p:nvPr/>
          </p:nvSpPr>
          <p:spPr bwMode="auto">
            <a:xfrm>
              <a:off x="4788694" y="1762125"/>
              <a:ext cx="2605087" cy="1645444"/>
            </a:xfrm>
            <a:custGeom>
              <a:avLst/>
              <a:gdLst>
                <a:gd name="connsiteX0" fmla="*/ 0 w 2605087"/>
                <a:gd name="connsiteY0" fmla="*/ 0 h 1645444"/>
                <a:gd name="connsiteX1" fmla="*/ 173831 w 2605087"/>
                <a:gd name="connsiteY1" fmla="*/ 0 h 1645444"/>
                <a:gd name="connsiteX2" fmla="*/ 173831 w 2605087"/>
                <a:gd name="connsiteY2" fmla="*/ 45244 h 1645444"/>
                <a:gd name="connsiteX3" fmla="*/ 190500 w 2605087"/>
                <a:gd name="connsiteY3" fmla="*/ 45244 h 1645444"/>
                <a:gd name="connsiteX4" fmla="*/ 190500 w 2605087"/>
                <a:gd name="connsiteY4" fmla="*/ 85725 h 1645444"/>
                <a:gd name="connsiteX5" fmla="*/ 269081 w 2605087"/>
                <a:gd name="connsiteY5" fmla="*/ 85725 h 1645444"/>
                <a:gd name="connsiteX6" fmla="*/ 269081 w 2605087"/>
                <a:gd name="connsiteY6" fmla="*/ 130969 h 1645444"/>
                <a:gd name="connsiteX7" fmla="*/ 285750 w 2605087"/>
                <a:gd name="connsiteY7" fmla="*/ 130969 h 1645444"/>
                <a:gd name="connsiteX8" fmla="*/ 285750 w 2605087"/>
                <a:gd name="connsiteY8" fmla="*/ 185738 h 1645444"/>
                <a:gd name="connsiteX9" fmla="*/ 292894 w 2605087"/>
                <a:gd name="connsiteY9" fmla="*/ 185738 h 1645444"/>
                <a:gd name="connsiteX10" fmla="*/ 292894 w 2605087"/>
                <a:gd name="connsiteY10" fmla="*/ 235744 h 1645444"/>
                <a:gd name="connsiteX11" fmla="*/ 297656 w 2605087"/>
                <a:gd name="connsiteY11" fmla="*/ 240506 h 1645444"/>
                <a:gd name="connsiteX12" fmla="*/ 297656 w 2605087"/>
                <a:gd name="connsiteY12" fmla="*/ 395288 h 1645444"/>
                <a:gd name="connsiteX13" fmla="*/ 297656 w 2605087"/>
                <a:gd name="connsiteY13" fmla="*/ 395288 h 1645444"/>
                <a:gd name="connsiteX14" fmla="*/ 297656 w 2605087"/>
                <a:gd name="connsiteY14" fmla="*/ 447675 h 1645444"/>
                <a:gd name="connsiteX15" fmla="*/ 328612 w 2605087"/>
                <a:gd name="connsiteY15" fmla="*/ 447675 h 1645444"/>
                <a:gd name="connsiteX16" fmla="*/ 328612 w 2605087"/>
                <a:gd name="connsiteY16" fmla="*/ 485775 h 1645444"/>
                <a:gd name="connsiteX17" fmla="*/ 550069 w 2605087"/>
                <a:gd name="connsiteY17" fmla="*/ 485775 h 1645444"/>
                <a:gd name="connsiteX18" fmla="*/ 550069 w 2605087"/>
                <a:gd name="connsiteY18" fmla="*/ 540544 h 1645444"/>
                <a:gd name="connsiteX19" fmla="*/ 564356 w 2605087"/>
                <a:gd name="connsiteY19" fmla="*/ 540544 h 1645444"/>
                <a:gd name="connsiteX20" fmla="*/ 564356 w 2605087"/>
                <a:gd name="connsiteY20" fmla="*/ 578644 h 1645444"/>
                <a:gd name="connsiteX21" fmla="*/ 576262 w 2605087"/>
                <a:gd name="connsiteY21" fmla="*/ 578644 h 1645444"/>
                <a:gd name="connsiteX22" fmla="*/ 576262 w 2605087"/>
                <a:gd name="connsiteY22" fmla="*/ 716756 h 1645444"/>
                <a:gd name="connsiteX23" fmla="*/ 595312 w 2605087"/>
                <a:gd name="connsiteY23" fmla="*/ 716756 h 1645444"/>
                <a:gd name="connsiteX24" fmla="*/ 595312 w 2605087"/>
                <a:gd name="connsiteY24" fmla="*/ 762000 h 1645444"/>
                <a:gd name="connsiteX25" fmla="*/ 633412 w 2605087"/>
                <a:gd name="connsiteY25" fmla="*/ 762000 h 1645444"/>
                <a:gd name="connsiteX26" fmla="*/ 633412 w 2605087"/>
                <a:gd name="connsiteY26" fmla="*/ 802481 h 1645444"/>
                <a:gd name="connsiteX27" fmla="*/ 695325 w 2605087"/>
                <a:gd name="connsiteY27" fmla="*/ 802481 h 1645444"/>
                <a:gd name="connsiteX28" fmla="*/ 695325 w 2605087"/>
                <a:gd name="connsiteY28" fmla="*/ 852488 h 1645444"/>
                <a:gd name="connsiteX29" fmla="*/ 731044 w 2605087"/>
                <a:gd name="connsiteY29" fmla="*/ 852488 h 1645444"/>
                <a:gd name="connsiteX30" fmla="*/ 731044 w 2605087"/>
                <a:gd name="connsiteY30" fmla="*/ 904875 h 1645444"/>
                <a:gd name="connsiteX31" fmla="*/ 740569 w 2605087"/>
                <a:gd name="connsiteY31" fmla="*/ 904875 h 1645444"/>
                <a:gd name="connsiteX32" fmla="*/ 740569 w 2605087"/>
                <a:gd name="connsiteY32" fmla="*/ 950119 h 1645444"/>
                <a:gd name="connsiteX33" fmla="*/ 781050 w 2605087"/>
                <a:gd name="connsiteY33" fmla="*/ 950119 h 1645444"/>
                <a:gd name="connsiteX34" fmla="*/ 781050 w 2605087"/>
                <a:gd name="connsiteY34" fmla="*/ 988219 h 1645444"/>
                <a:gd name="connsiteX35" fmla="*/ 800100 w 2605087"/>
                <a:gd name="connsiteY35" fmla="*/ 988219 h 1645444"/>
                <a:gd name="connsiteX36" fmla="*/ 800100 w 2605087"/>
                <a:gd name="connsiteY36" fmla="*/ 1042988 h 1645444"/>
                <a:gd name="connsiteX37" fmla="*/ 842962 w 2605087"/>
                <a:gd name="connsiteY37" fmla="*/ 1042988 h 1645444"/>
                <a:gd name="connsiteX38" fmla="*/ 842962 w 2605087"/>
                <a:gd name="connsiteY38" fmla="*/ 1088231 h 1645444"/>
                <a:gd name="connsiteX39" fmla="*/ 854869 w 2605087"/>
                <a:gd name="connsiteY39" fmla="*/ 1088231 h 1645444"/>
                <a:gd name="connsiteX40" fmla="*/ 854869 w 2605087"/>
                <a:gd name="connsiteY40" fmla="*/ 1135856 h 1645444"/>
                <a:gd name="connsiteX41" fmla="*/ 854869 w 2605087"/>
                <a:gd name="connsiteY41" fmla="*/ 1135856 h 1645444"/>
                <a:gd name="connsiteX42" fmla="*/ 854869 w 2605087"/>
                <a:gd name="connsiteY42" fmla="*/ 1226344 h 1645444"/>
                <a:gd name="connsiteX43" fmla="*/ 873919 w 2605087"/>
                <a:gd name="connsiteY43" fmla="*/ 1226344 h 1645444"/>
                <a:gd name="connsiteX44" fmla="*/ 873919 w 2605087"/>
                <a:gd name="connsiteY44" fmla="*/ 1269206 h 1645444"/>
                <a:gd name="connsiteX45" fmla="*/ 1092994 w 2605087"/>
                <a:gd name="connsiteY45" fmla="*/ 1269206 h 1645444"/>
                <a:gd name="connsiteX46" fmla="*/ 1092994 w 2605087"/>
                <a:gd name="connsiteY46" fmla="*/ 1312069 h 1645444"/>
                <a:gd name="connsiteX47" fmla="*/ 1143000 w 2605087"/>
                <a:gd name="connsiteY47" fmla="*/ 1312069 h 1645444"/>
                <a:gd name="connsiteX48" fmla="*/ 1143000 w 2605087"/>
                <a:gd name="connsiteY48" fmla="*/ 1378744 h 1645444"/>
                <a:gd name="connsiteX49" fmla="*/ 1159669 w 2605087"/>
                <a:gd name="connsiteY49" fmla="*/ 1378744 h 1645444"/>
                <a:gd name="connsiteX50" fmla="*/ 1159669 w 2605087"/>
                <a:gd name="connsiteY50" fmla="*/ 1426369 h 1645444"/>
                <a:gd name="connsiteX51" fmla="*/ 1259681 w 2605087"/>
                <a:gd name="connsiteY51" fmla="*/ 1426369 h 1645444"/>
                <a:gd name="connsiteX52" fmla="*/ 1259681 w 2605087"/>
                <a:gd name="connsiteY52" fmla="*/ 1497806 h 1645444"/>
                <a:gd name="connsiteX53" fmla="*/ 1745456 w 2605087"/>
                <a:gd name="connsiteY53" fmla="*/ 1497806 h 1645444"/>
                <a:gd name="connsiteX54" fmla="*/ 1745456 w 2605087"/>
                <a:gd name="connsiteY54" fmla="*/ 1645444 h 1645444"/>
                <a:gd name="connsiteX55" fmla="*/ 2605087 w 2605087"/>
                <a:gd name="connsiteY55" fmla="*/ 1645444 h 1645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605087" h="1645444">
                  <a:moveTo>
                    <a:pt x="0" y="0"/>
                  </a:moveTo>
                  <a:lnTo>
                    <a:pt x="173831" y="0"/>
                  </a:lnTo>
                  <a:lnTo>
                    <a:pt x="173831" y="45244"/>
                  </a:lnTo>
                  <a:lnTo>
                    <a:pt x="190500" y="45244"/>
                  </a:lnTo>
                  <a:lnTo>
                    <a:pt x="190500" y="85725"/>
                  </a:lnTo>
                  <a:lnTo>
                    <a:pt x="269081" y="85725"/>
                  </a:lnTo>
                  <a:lnTo>
                    <a:pt x="269081" y="130969"/>
                  </a:lnTo>
                  <a:lnTo>
                    <a:pt x="285750" y="130969"/>
                  </a:lnTo>
                  <a:lnTo>
                    <a:pt x="285750" y="185738"/>
                  </a:lnTo>
                  <a:lnTo>
                    <a:pt x="292894" y="185738"/>
                  </a:lnTo>
                  <a:lnTo>
                    <a:pt x="292894" y="235744"/>
                  </a:lnTo>
                  <a:lnTo>
                    <a:pt x="297656" y="240506"/>
                  </a:lnTo>
                  <a:lnTo>
                    <a:pt x="297656" y="395288"/>
                  </a:lnTo>
                  <a:lnTo>
                    <a:pt x="297656" y="395288"/>
                  </a:lnTo>
                  <a:lnTo>
                    <a:pt x="297656" y="447675"/>
                  </a:lnTo>
                  <a:lnTo>
                    <a:pt x="328612" y="447675"/>
                  </a:lnTo>
                  <a:lnTo>
                    <a:pt x="328612" y="485775"/>
                  </a:lnTo>
                  <a:lnTo>
                    <a:pt x="550069" y="485775"/>
                  </a:lnTo>
                  <a:lnTo>
                    <a:pt x="550069" y="540544"/>
                  </a:lnTo>
                  <a:lnTo>
                    <a:pt x="564356" y="540544"/>
                  </a:lnTo>
                  <a:lnTo>
                    <a:pt x="564356" y="578644"/>
                  </a:lnTo>
                  <a:lnTo>
                    <a:pt x="576262" y="578644"/>
                  </a:lnTo>
                  <a:lnTo>
                    <a:pt x="576262" y="716756"/>
                  </a:lnTo>
                  <a:lnTo>
                    <a:pt x="595312" y="716756"/>
                  </a:lnTo>
                  <a:lnTo>
                    <a:pt x="595312" y="762000"/>
                  </a:lnTo>
                  <a:lnTo>
                    <a:pt x="633412" y="762000"/>
                  </a:lnTo>
                  <a:lnTo>
                    <a:pt x="633412" y="802481"/>
                  </a:lnTo>
                  <a:lnTo>
                    <a:pt x="695325" y="802481"/>
                  </a:lnTo>
                  <a:lnTo>
                    <a:pt x="695325" y="852488"/>
                  </a:lnTo>
                  <a:lnTo>
                    <a:pt x="731044" y="852488"/>
                  </a:lnTo>
                  <a:lnTo>
                    <a:pt x="731044" y="904875"/>
                  </a:lnTo>
                  <a:lnTo>
                    <a:pt x="740569" y="904875"/>
                  </a:lnTo>
                  <a:lnTo>
                    <a:pt x="740569" y="950119"/>
                  </a:lnTo>
                  <a:lnTo>
                    <a:pt x="781050" y="950119"/>
                  </a:lnTo>
                  <a:lnTo>
                    <a:pt x="781050" y="988219"/>
                  </a:lnTo>
                  <a:lnTo>
                    <a:pt x="800100" y="988219"/>
                  </a:lnTo>
                  <a:lnTo>
                    <a:pt x="800100" y="1042988"/>
                  </a:lnTo>
                  <a:lnTo>
                    <a:pt x="842962" y="1042988"/>
                  </a:lnTo>
                  <a:lnTo>
                    <a:pt x="842962" y="1088231"/>
                  </a:lnTo>
                  <a:lnTo>
                    <a:pt x="854869" y="1088231"/>
                  </a:lnTo>
                  <a:lnTo>
                    <a:pt x="854869" y="1135856"/>
                  </a:lnTo>
                  <a:lnTo>
                    <a:pt x="854869" y="1135856"/>
                  </a:lnTo>
                  <a:lnTo>
                    <a:pt x="854869" y="1226344"/>
                  </a:lnTo>
                  <a:lnTo>
                    <a:pt x="873919" y="1226344"/>
                  </a:lnTo>
                  <a:lnTo>
                    <a:pt x="873919" y="1269206"/>
                  </a:lnTo>
                  <a:lnTo>
                    <a:pt x="1092994" y="1269206"/>
                  </a:lnTo>
                  <a:lnTo>
                    <a:pt x="1092994" y="1312069"/>
                  </a:lnTo>
                  <a:lnTo>
                    <a:pt x="1143000" y="1312069"/>
                  </a:lnTo>
                  <a:lnTo>
                    <a:pt x="1143000" y="1378744"/>
                  </a:lnTo>
                  <a:lnTo>
                    <a:pt x="1159669" y="1378744"/>
                  </a:lnTo>
                  <a:lnTo>
                    <a:pt x="1159669" y="1426369"/>
                  </a:lnTo>
                  <a:lnTo>
                    <a:pt x="1259681" y="1426369"/>
                  </a:lnTo>
                  <a:lnTo>
                    <a:pt x="1259681" y="1497806"/>
                  </a:lnTo>
                  <a:lnTo>
                    <a:pt x="1745456" y="1497806"/>
                  </a:lnTo>
                  <a:lnTo>
                    <a:pt x="1745456" y="1645444"/>
                  </a:lnTo>
                  <a:lnTo>
                    <a:pt x="2605087" y="1645444"/>
                  </a:lnTo>
                </a:path>
              </a:pathLst>
            </a:custGeom>
            <a:noFill/>
            <a:ln w="28575">
              <a:solidFill>
                <a:schemeClr val="accent3"/>
              </a:solidFill>
              <a:miter lim="800000"/>
              <a:headEnd/>
              <a:tailEnd/>
            </a:ln>
          </p:spPr>
          <p:txBody>
            <a:bodyPr rtlCol="0" anchor="ctr"/>
            <a:lstStyle/>
            <a:p>
              <a:pPr algn="ctr"/>
              <a:endParaRPr lang="en-US" dirty="0">
                <a:latin typeface="Calibri" panose="020F0502020204030204" pitchFamily="34" charset="0"/>
                <a:cs typeface="Calibri" panose="020F0502020204030204" pitchFamily="34" charset="0"/>
              </a:endParaRPr>
            </a:p>
          </p:txBody>
        </p:sp>
        <p:grpSp>
          <p:nvGrpSpPr>
            <p:cNvPr id="1093" name="Group 1092">
              <a:extLst>
                <a:ext uri="{FF2B5EF4-FFF2-40B4-BE49-F238E27FC236}">
                  <a16:creationId xmlns:a16="http://schemas.microsoft.com/office/drawing/2014/main" id="{083E9C26-08D3-42EF-83D1-6BD024B7AE97}"/>
                </a:ext>
              </a:extLst>
            </p:cNvPr>
            <p:cNvGrpSpPr/>
            <p:nvPr/>
          </p:nvGrpSpPr>
          <p:grpSpPr>
            <a:xfrm>
              <a:off x="7328237" y="3361620"/>
              <a:ext cx="91440" cy="91440"/>
              <a:chOff x="5147866" y="2927617"/>
              <a:chExt cx="91440" cy="91440"/>
            </a:xfrm>
          </p:grpSpPr>
          <p:sp>
            <p:nvSpPr>
              <p:cNvPr id="1094" name="Line 172">
                <a:extLst>
                  <a:ext uri="{FF2B5EF4-FFF2-40B4-BE49-F238E27FC236}">
                    <a16:creationId xmlns:a16="http://schemas.microsoft.com/office/drawing/2014/main" id="{EAF518D4-1C67-4F88-BFB3-A24A84515D4C}"/>
                  </a:ext>
                </a:extLst>
              </p:cNvPr>
              <p:cNvSpPr>
                <a:spLocks noChangeShapeType="1"/>
              </p:cNvSpPr>
              <p:nvPr/>
            </p:nvSpPr>
            <p:spPr bwMode="auto">
              <a:xfrm flipV="1">
                <a:off x="5193586" y="2927617"/>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095" name="Line 172">
                <a:extLst>
                  <a:ext uri="{FF2B5EF4-FFF2-40B4-BE49-F238E27FC236}">
                    <a16:creationId xmlns:a16="http://schemas.microsoft.com/office/drawing/2014/main" id="{CBD867B3-AF3F-4B34-80A0-FB5886984288}"/>
                  </a:ext>
                </a:extLst>
              </p:cNvPr>
              <p:cNvSpPr>
                <a:spLocks noChangeShapeType="1"/>
              </p:cNvSpPr>
              <p:nvPr/>
            </p:nvSpPr>
            <p:spPr bwMode="auto">
              <a:xfrm rot="16200000" flipV="1">
                <a:off x="5193586" y="2927617"/>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096" name="Group 1095">
              <a:extLst>
                <a:ext uri="{FF2B5EF4-FFF2-40B4-BE49-F238E27FC236}">
                  <a16:creationId xmlns:a16="http://schemas.microsoft.com/office/drawing/2014/main" id="{2CAFF042-DDC9-45B7-A831-430FC21F16B4}"/>
                </a:ext>
              </a:extLst>
            </p:cNvPr>
            <p:cNvGrpSpPr/>
            <p:nvPr/>
          </p:nvGrpSpPr>
          <p:grpSpPr>
            <a:xfrm>
              <a:off x="7057676" y="3361620"/>
              <a:ext cx="91440" cy="91440"/>
              <a:chOff x="5147866" y="2927617"/>
              <a:chExt cx="91440" cy="91440"/>
            </a:xfrm>
          </p:grpSpPr>
          <p:sp>
            <p:nvSpPr>
              <p:cNvPr id="1097" name="Line 172">
                <a:extLst>
                  <a:ext uri="{FF2B5EF4-FFF2-40B4-BE49-F238E27FC236}">
                    <a16:creationId xmlns:a16="http://schemas.microsoft.com/office/drawing/2014/main" id="{81D0409A-E9A8-466A-B357-DA6700356AB5}"/>
                  </a:ext>
                </a:extLst>
              </p:cNvPr>
              <p:cNvSpPr>
                <a:spLocks noChangeShapeType="1"/>
              </p:cNvSpPr>
              <p:nvPr/>
            </p:nvSpPr>
            <p:spPr bwMode="auto">
              <a:xfrm flipV="1">
                <a:off x="5193586" y="2927617"/>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098" name="Line 172">
                <a:extLst>
                  <a:ext uri="{FF2B5EF4-FFF2-40B4-BE49-F238E27FC236}">
                    <a16:creationId xmlns:a16="http://schemas.microsoft.com/office/drawing/2014/main" id="{06322D5F-3DE7-430B-80A5-483C3CC2B35D}"/>
                  </a:ext>
                </a:extLst>
              </p:cNvPr>
              <p:cNvSpPr>
                <a:spLocks noChangeShapeType="1"/>
              </p:cNvSpPr>
              <p:nvPr/>
            </p:nvSpPr>
            <p:spPr bwMode="auto">
              <a:xfrm rot="16200000" flipV="1">
                <a:off x="5193586" y="2927617"/>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099" name="Group 1098">
              <a:extLst>
                <a:ext uri="{FF2B5EF4-FFF2-40B4-BE49-F238E27FC236}">
                  <a16:creationId xmlns:a16="http://schemas.microsoft.com/office/drawing/2014/main" id="{380C929A-7EF4-46E5-AF4B-F3FCDCCEEC45}"/>
                </a:ext>
              </a:extLst>
            </p:cNvPr>
            <p:cNvGrpSpPr/>
            <p:nvPr/>
          </p:nvGrpSpPr>
          <p:grpSpPr>
            <a:xfrm>
              <a:off x="5039643" y="1983139"/>
              <a:ext cx="91440" cy="91440"/>
              <a:chOff x="5147866" y="2927617"/>
              <a:chExt cx="91440" cy="91440"/>
            </a:xfrm>
          </p:grpSpPr>
          <p:sp>
            <p:nvSpPr>
              <p:cNvPr id="1100" name="Line 172">
                <a:extLst>
                  <a:ext uri="{FF2B5EF4-FFF2-40B4-BE49-F238E27FC236}">
                    <a16:creationId xmlns:a16="http://schemas.microsoft.com/office/drawing/2014/main" id="{EDB9D916-8D33-4385-A5CC-C8D56008B366}"/>
                  </a:ext>
                </a:extLst>
              </p:cNvPr>
              <p:cNvSpPr>
                <a:spLocks noChangeShapeType="1"/>
              </p:cNvSpPr>
              <p:nvPr/>
            </p:nvSpPr>
            <p:spPr bwMode="auto">
              <a:xfrm flipV="1">
                <a:off x="5193586" y="2927617"/>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101" name="Line 172">
                <a:extLst>
                  <a:ext uri="{FF2B5EF4-FFF2-40B4-BE49-F238E27FC236}">
                    <a16:creationId xmlns:a16="http://schemas.microsoft.com/office/drawing/2014/main" id="{61073EAE-1D76-4343-8092-B2F8513154E6}"/>
                  </a:ext>
                </a:extLst>
              </p:cNvPr>
              <p:cNvSpPr>
                <a:spLocks noChangeShapeType="1"/>
              </p:cNvSpPr>
              <p:nvPr/>
            </p:nvSpPr>
            <p:spPr bwMode="auto">
              <a:xfrm rot="16200000" flipV="1">
                <a:off x="5193586" y="2927617"/>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102" name="Group 1101">
              <a:extLst>
                <a:ext uri="{FF2B5EF4-FFF2-40B4-BE49-F238E27FC236}">
                  <a16:creationId xmlns:a16="http://schemas.microsoft.com/office/drawing/2014/main" id="{A23A2F6C-14F0-411D-BFBB-420BE3B49589}"/>
                </a:ext>
              </a:extLst>
            </p:cNvPr>
            <p:cNvGrpSpPr/>
            <p:nvPr/>
          </p:nvGrpSpPr>
          <p:grpSpPr>
            <a:xfrm>
              <a:off x="5318252" y="2296013"/>
              <a:ext cx="91440" cy="91440"/>
              <a:chOff x="5147866" y="2927617"/>
              <a:chExt cx="91440" cy="91440"/>
            </a:xfrm>
          </p:grpSpPr>
          <p:sp>
            <p:nvSpPr>
              <p:cNvPr id="1103" name="Line 172">
                <a:extLst>
                  <a:ext uri="{FF2B5EF4-FFF2-40B4-BE49-F238E27FC236}">
                    <a16:creationId xmlns:a16="http://schemas.microsoft.com/office/drawing/2014/main" id="{3E001D85-57D7-4CE5-8569-DF1C348391EE}"/>
                  </a:ext>
                </a:extLst>
              </p:cNvPr>
              <p:cNvSpPr>
                <a:spLocks noChangeShapeType="1"/>
              </p:cNvSpPr>
              <p:nvPr/>
            </p:nvSpPr>
            <p:spPr bwMode="auto">
              <a:xfrm flipV="1">
                <a:off x="5193586" y="2927617"/>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104" name="Line 172">
                <a:extLst>
                  <a:ext uri="{FF2B5EF4-FFF2-40B4-BE49-F238E27FC236}">
                    <a16:creationId xmlns:a16="http://schemas.microsoft.com/office/drawing/2014/main" id="{84A129DC-AE2D-4287-8F0B-4F813EDD4D88}"/>
                  </a:ext>
                </a:extLst>
              </p:cNvPr>
              <p:cNvSpPr>
                <a:spLocks noChangeShapeType="1"/>
              </p:cNvSpPr>
              <p:nvPr/>
            </p:nvSpPr>
            <p:spPr bwMode="auto">
              <a:xfrm rot="16200000" flipV="1">
                <a:off x="5193586" y="2927617"/>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105" name="Group 1104">
              <a:extLst>
                <a:ext uri="{FF2B5EF4-FFF2-40B4-BE49-F238E27FC236}">
                  <a16:creationId xmlns:a16="http://schemas.microsoft.com/office/drawing/2014/main" id="{3042C02E-D7B2-40B6-AD1F-6C24A60989A5}"/>
                </a:ext>
              </a:extLst>
            </p:cNvPr>
            <p:cNvGrpSpPr/>
            <p:nvPr/>
          </p:nvGrpSpPr>
          <p:grpSpPr>
            <a:xfrm>
              <a:off x="5684364" y="2988676"/>
              <a:ext cx="91440" cy="91440"/>
              <a:chOff x="5147866" y="2927617"/>
              <a:chExt cx="91440" cy="91440"/>
            </a:xfrm>
          </p:grpSpPr>
          <p:sp>
            <p:nvSpPr>
              <p:cNvPr id="1106" name="Line 172">
                <a:extLst>
                  <a:ext uri="{FF2B5EF4-FFF2-40B4-BE49-F238E27FC236}">
                    <a16:creationId xmlns:a16="http://schemas.microsoft.com/office/drawing/2014/main" id="{C4FF20CF-FC52-47A6-BE8C-9D283798CAAC}"/>
                  </a:ext>
                </a:extLst>
              </p:cNvPr>
              <p:cNvSpPr>
                <a:spLocks noChangeShapeType="1"/>
              </p:cNvSpPr>
              <p:nvPr/>
            </p:nvSpPr>
            <p:spPr bwMode="auto">
              <a:xfrm flipV="1">
                <a:off x="5193586" y="2927617"/>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107" name="Line 172">
                <a:extLst>
                  <a:ext uri="{FF2B5EF4-FFF2-40B4-BE49-F238E27FC236}">
                    <a16:creationId xmlns:a16="http://schemas.microsoft.com/office/drawing/2014/main" id="{1D7F0243-E4F9-43EB-8655-771099953E67}"/>
                  </a:ext>
                </a:extLst>
              </p:cNvPr>
              <p:cNvSpPr>
                <a:spLocks noChangeShapeType="1"/>
              </p:cNvSpPr>
              <p:nvPr/>
            </p:nvSpPr>
            <p:spPr bwMode="auto">
              <a:xfrm rot="16200000" flipV="1">
                <a:off x="5193586" y="2927617"/>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108" name="Group 1107">
              <a:extLst>
                <a:ext uri="{FF2B5EF4-FFF2-40B4-BE49-F238E27FC236}">
                  <a16:creationId xmlns:a16="http://schemas.microsoft.com/office/drawing/2014/main" id="{BB64F96A-92A4-4F9E-AECB-A0371BD93BB1}"/>
                </a:ext>
              </a:extLst>
            </p:cNvPr>
            <p:cNvGrpSpPr/>
            <p:nvPr/>
          </p:nvGrpSpPr>
          <p:grpSpPr>
            <a:xfrm>
              <a:off x="5822525" y="2986709"/>
              <a:ext cx="91440" cy="91440"/>
              <a:chOff x="5147866" y="2927617"/>
              <a:chExt cx="91440" cy="91440"/>
            </a:xfrm>
          </p:grpSpPr>
          <p:sp>
            <p:nvSpPr>
              <p:cNvPr id="1109" name="Line 172">
                <a:extLst>
                  <a:ext uri="{FF2B5EF4-FFF2-40B4-BE49-F238E27FC236}">
                    <a16:creationId xmlns:a16="http://schemas.microsoft.com/office/drawing/2014/main" id="{8E2129E7-B97F-431F-A215-02EC6F02D497}"/>
                  </a:ext>
                </a:extLst>
              </p:cNvPr>
              <p:cNvSpPr>
                <a:spLocks noChangeShapeType="1"/>
              </p:cNvSpPr>
              <p:nvPr/>
            </p:nvSpPr>
            <p:spPr bwMode="auto">
              <a:xfrm flipV="1">
                <a:off x="5193586" y="2927617"/>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110" name="Line 172">
                <a:extLst>
                  <a:ext uri="{FF2B5EF4-FFF2-40B4-BE49-F238E27FC236}">
                    <a16:creationId xmlns:a16="http://schemas.microsoft.com/office/drawing/2014/main" id="{911BFB8D-92C1-482D-BF3F-29D84214B24D}"/>
                  </a:ext>
                </a:extLst>
              </p:cNvPr>
              <p:cNvSpPr>
                <a:spLocks noChangeShapeType="1"/>
              </p:cNvSpPr>
              <p:nvPr/>
            </p:nvSpPr>
            <p:spPr bwMode="auto">
              <a:xfrm rot="16200000" flipV="1">
                <a:off x="5193586" y="2927617"/>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111" name="Group 1110">
              <a:extLst>
                <a:ext uri="{FF2B5EF4-FFF2-40B4-BE49-F238E27FC236}">
                  <a16:creationId xmlns:a16="http://schemas.microsoft.com/office/drawing/2014/main" id="{FEF4DC7B-4A25-43A2-980C-C582C13F44CC}"/>
                </a:ext>
              </a:extLst>
            </p:cNvPr>
            <p:cNvGrpSpPr/>
            <p:nvPr/>
          </p:nvGrpSpPr>
          <p:grpSpPr>
            <a:xfrm>
              <a:off x="5856658" y="3029299"/>
              <a:ext cx="91440" cy="91440"/>
              <a:chOff x="5147866" y="2927617"/>
              <a:chExt cx="91440" cy="91440"/>
            </a:xfrm>
          </p:grpSpPr>
          <p:sp>
            <p:nvSpPr>
              <p:cNvPr id="1112" name="Line 172">
                <a:extLst>
                  <a:ext uri="{FF2B5EF4-FFF2-40B4-BE49-F238E27FC236}">
                    <a16:creationId xmlns:a16="http://schemas.microsoft.com/office/drawing/2014/main" id="{0B3ABF9C-97FB-4711-B6DC-B4060325A5FD}"/>
                  </a:ext>
                </a:extLst>
              </p:cNvPr>
              <p:cNvSpPr>
                <a:spLocks noChangeShapeType="1"/>
              </p:cNvSpPr>
              <p:nvPr/>
            </p:nvSpPr>
            <p:spPr bwMode="auto">
              <a:xfrm flipV="1">
                <a:off x="5193586" y="2927617"/>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113" name="Line 172">
                <a:extLst>
                  <a:ext uri="{FF2B5EF4-FFF2-40B4-BE49-F238E27FC236}">
                    <a16:creationId xmlns:a16="http://schemas.microsoft.com/office/drawing/2014/main" id="{553D5851-97D8-4116-AB87-439FC52D5149}"/>
                  </a:ext>
                </a:extLst>
              </p:cNvPr>
              <p:cNvSpPr>
                <a:spLocks noChangeShapeType="1"/>
              </p:cNvSpPr>
              <p:nvPr/>
            </p:nvSpPr>
            <p:spPr bwMode="auto">
              <a:xfrm rot="16200000" flipV="1">
                <a:off x="5193586" y="2927617"/>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114" name="Group 1113">
              <a:extLst>
                <a:ext uri="{FF2B5EF4-FFF2-40B4-BE49-F238E27FC236}">
                  <a16:creationId xmlns:a16="http://schemas.microsoft.com/office/drawing/2014/main" id="{3D8B2675-E1F0-45EF-A25F-EFE0B3250C41}"/>
                </a:ext>
              </a:extLst>
            </p:cNvPr>
            <p:cNvGrpSpPr/>
            <p:nvPr/>
          </p:nvGrpSpPr>
          <p:grpSpPr>
            <a:xfrm>
              <a:off x="5898788" y="3119793"/>
              <a:ext cx="91440" cy="91440"/>
              <a:chOff x="5147866" y="2927617"/>
              <a:chExt cx="91440" cy="91440"/>
            </a:xfrm>
          </p:grpSpPr>
          <p:sp>
            <p:nvSpPr>
              <p:cNvPr id="1115" name="Line 172">
                <a:extLst>
                  <a:ext uri="{FF2B5EF4-FFF2-40B4-BE49-F238E27FC236}">
                    <a16:creationId xmlns:a16="http://schemas.microsoft.com/office/drawing/2014/main" id="{C47FCC17-7F38-46A2-B239-6319405041E9}"/>
                  </a:ext>
                </a:extLst>
              </p:cNvPr>
              <p:cNvSpPr>
                <a:spLocks noChangeShapeType="1"/>
              </p:cNvSpPr>
              <p:nvPr/>
            </p:nvSpPr>
            <p:spPr bwMode="auto">
              <a:xfrm flipV="1">
                <a:off x="5193586" y="2927617"/>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116" name="Line 172">
                <a:extLst>
                  <a:ext uri="{FF2B5EF4-FFF2-40B4-BE49-F238E27FC236}">
                    <a16:creationId xmlns:a16="http://schemas.microsoft.com/office/drawing/2014/main" id="{FC6A6AF3-42A3-45F7-9CAC-E16442C64119}"/>
                  </a:ext>
                </a:extLst>
              </p:cNvPr>
              <p:cNvSpPr>
                <a:spLocks noChangeShapeType="1"/>
              </p:cNvSpPr>
              <p:nvPr/>
            </p:nvSpPr>
            <p:spPr bwMode="auto">
              <a:xfrm rot="16200000" flipV="1">
                <a:off x="5193586" y="2927617"/>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117" name="Group 1116">
              <a:extLst>
                <a:ext uri="{FF2B5EF4-FFF2-40B4-BE49-F238E27FC236}">
                  <a16:creationId xmlns:a16="http://schemas.microsoft.com/office/drawing/2014/main" id="{CBCB879A-7D45-4A0E-9110-7B0ADDB8233F}"/>
                </a:ext>
              </a:extLst>
            </p:cNvPr>
            <p:cNvGrpSpPr/>
            <p:nvPr/>
          </p:nvGrpSpPr>
          <p:grpSpPr>
            <a:xfrm>
              <a:off x="5899242" y="3148620"/>
              <a:ext cx="91440" cy="91440"/>
              <a:chOff x="5147866" y="2927617"/>
              <a:chExt cx="91440" cy="91440"/>
            </a:xfrm>
          </p:grpSpPr>
          <p:sp>
            <p:nvSpPr>
              <p:cNvPr id="1118" name="Line 172">
                <a:extLst>
                  <a:ext uri="{FF2B5EF4-FFF2-40B4-BE49-F238E27FC236}">
                    <a16:creationId xmlns:a16="http://schemas.microsoft.com/office/drawing/2014/main" id="{C3D5D99C-6A03-4C7A-836C-C8A4453DA5B5}"/>
                  </a:ext>
                </a:extLst>
              </p:cNvPr>
              <p:cNvSpPr>
                <a:spLocks noChangeShapeType="1"/>
              </p:cNvSpPr>
              <p:nvPr/>
            </p:nvSpPr>
            <p:spPr bwMode="auto">
              <a:xfrm flipV="1">
                <a:off x="5193586" y="2927617"/>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119" name="Line 172">
                <a:extLst>
                  <a:ext uri="{FF2B5EF4-FFF2-40B4-BE49-F238E27FC236}">
                    <a16:creationId xmlns:a16="http://schemas.microsoft.com/office/drawing/2014/main" id="{200D4735-BDB2-4F90-A277-0B2F1FB810C4}"/>
                  </a:ext>
                </a:extLst>
              </p:cNvPr>
              <p:cNvSpPr>
                <a:spLocks noChangeShapeType="1"/>
              </p:cNvSpPr>
              <p:nvPr/>
            </p:nvSpPr>
            <p:spPr bwMode="auto">
              <a:xfrm rot="16200000" flipV="1">
                <a:off x="5193586" y="2927617"/>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120" name="Group 1119">
              <a:extLst>
                <a:ext uri="{FF2B5EF4-FFF2-40B4-BE49-F238E27FC236}">
                  <a16:creationId xmlns:a16="http://schemas.microsoft.com/office/drawing/2014/main" id="{B52C2BDA-54C0-457F-BEA1-761E3391EC3D}"/>
                </a:ext>
              </a:extLst>
            </p:cNvPr>
            <p:cNvGrpSpPr/>
            <p:nvPr/>
          </p:nvGrpSpPr>
          <p:grpSpPr>
            <a:xfrm>
              <a:off x="5934955" y="3148511"/>
              <a:ext cx="91440" cy="91440"/>
              <a:chOff x="5147866" y="2927617"/>
              <a:chExt cx="91440" cy="91440"/>
            </a:xfrm>
          </p:grpSpPr>
          <p:sp>
            <p:nvSpPr>
              <p:cNvPr id="1121" name="Line 172">
                <a:extLst>
                  <a:ext uri="{FF2B5EF4-FFF2-40B4-BE49-F238E27FC236}">
                    <a16:creationId xmlns:a16="http://schemas.microsoft.com/office/drawing/2014/main" id="{400001D1-ABA1-4041-9D44-12EB477564C6}"/>
                  </a:ext>
                </a:extLst>
              </p:cNvPr>
              <p:cNvSpPr>
                <a:spLocks noChangeShapeType="1"/>
              </p:cNvSpPr>
              <p:nvPr/>
            </p:nvSpPr>
            <p:spPr bwMode="auto">
              <a:xfrm flipV="1">
                <a:off x="5193586" y="2927617"/>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122" name="Line 172">
                <a:extLst>
                  <a:ext uri="{FF2B5EF4-FFF2-40B4-BE49-F238E27FC236}">
                    <a16:creationId xmlns:a16="http://schemas.microsoft.com/office/drawing/2014/main" id="{B15626F4-5CCD-466C-A6E2-1E1AFA2E3BE3}"/>
                  </a:ext>
                </a:extLst>
              </p:cNvPr>
              <p:cNvSpPr>
                <a:spLocks noChangeShapeType="1"/>
              </p:cNvSpPr>
              <p:nvPr/>
            </p:nvSpPr>
            <p:spPr bwMode="auto">
              <a:xfrm rot="16200000" flipV="1">
                <a:off x="5193586" y="2927617"/>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123" name="Group 1122">
              <a:extLst>
                <a:ext uri="{FF2B5EF4-FFF2-40B4-BE49-F238E27FC236}">
                  <a16:creationId xmlns:a16="http://schemas.microsoft.com/office/drawing/2014/main" id="{F31ACDD0-5EFD-4AC7-B046-237337C777A8}"/>
                </a:ext>
              </a:extLst>
            </p:cNvPr>
            <p:cNvGrpSpPr/>
            <p:nvPr/>
          </p:nvGrpSpPr>
          <p:grpSpPr>
            <a:xfrm>
              <a:off x="5966464" y="3148510"/>
              <a:ext cx="91440" cy="91440"/>
              <a:chOff x="5147866" y="2927617"/>
              <a:chExt cx="91440" cy="91440"/>
            </a:xfrm>
          </p:grpSpPr>
          <p:sp>
            <p:nvSpPr>
              <p:cNvPr id="1124" name="Line 172">
                <a:extLst>
                  <a:ext uri="{FF2B5EF4-FFF2-40B4-BE49-F238E27FC236}">
                    <a16:creationId xmlns:a16="http://schemas.microsoft.com/office/drawing/2014/main" id="{83EC0EEC-0F35-402D-B63F-96D3C12592D1}"/>
                  </a:ext>
                </a:extLst>
              </p:cNvPr>
              <p:cNvSpPr>
                <a:spLocks noChangeShapeType="1"/>
              </p:cNvSpPr>
              <p:nvPr/>
            </p:nvSpPr>
            <p:spPr bwMode="auto">
              <a:xfrm flipV="1">
                <a:off x="5193586" y="2927617"/>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125" name="Line 172">
                <a:extLst>
                  <a:ext uri="{FF2B5EF4-FFF2-40B4-BE49-F238E27FC236}">
                    <a16:creationId xmlns:a16="http://schemas.microsoft.com/office/drawing/2014/main" id="{23327329-4DC2-461E-8618-C1157D042FDC}"/>
                  </a:ext>
                </a:extLst>
              </p:cNvPr>
              <p:cNvSpPr>
                <a:spLocks noChangeShapeType="1"/>
              </p:cNvSpPr>
              <p:nvPr/>
            </p:nvSpPr>
            <p:spPr bwMode="auto">
              <a:xfrm rot="16200000" flipV="1">
                <a:off x="5193586" y="2927617"/>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126" name="Group 1125">
              <a:extLst>
                <a:ext uri="{FF2B5EF4-FFF2-40B4-BE49-F238E27FC236}">
                  <a16:creationId xmlns:a16="http://schemas.microsoft.com/office/drawing/2014/main" id="{3C44EDCB-DEB5-43C3-B4CB-FF1D52B864B9}"/>
                </a:ext>
              </a:extLst>
            </p:cNvPr>
            <p:cNvGrpSpPr/>
            <p:nvPr/>
          </p:nvGrpSpPr>
          <p:grpSpPr>
            <a:xfrm>
              <a:off x="6125551" y="3214769"/>
              <a:ext cx="91440" cy="91440"/>
              <a:chOff x="5147866" y="2927617"/>
              <a:chExt cx="91440" cy="91440"/>
            </a:xfrm>
          </p:grpSpPr>
          <p:sp>
            <p:nvSpPr>
              <p:cNvPr id="1127" name="Line 172">
                <a:extLst>
                  <a:ext uri="{FF2B5EF4-FFF2-40B4-BE49-F238E27FC236}">
                    <a16:creationId xmlns:a16="http://schemas.microsoft.com/office/drawing/2014/main" id="{1D38F00B-0937-4D8D-89EF-0EED178275E6}"/>
                  </a:ext>
                </a:extLst>
              </p:cNvPr>
              <p:cNvSpPr>
                <a:spLocks noChangeShapeType="1"/>
              </p:cNvSpPr>
              <p:nvPr/>
            </p:nvSpPr>
            <p:spPr bwMode="auto">
              <a:xfrm flipV="1">
                <a:off x="5193586" y="2927617"/>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128" name="Line 172">
                <a:extLst>
                  <a:ext uri="{FF2B5EF4-FFF2-40B4-BE49-F238E27FC236}">
                    <a16:creationId xmlns:a16="http://schemas.microsoft.com/office/drawing/2014/main" id="{375707CB-1C63-4E48-9F61-1287638B331B}"/>
                  </a:ext>
                </a:extLst>
              </p:cNvPr>
              <p:cNvSpPr>
                <a:spLocks noChangeShapeType="1"/>
              </p:cNvSpPr>
              <p:nvPr/>
            </p:nvSpPr>
            <p:spPr bwMode="auto">
              <a:xfrm rot="16200000" flipV="1">
                <a:off x="5193586" y="2927617"/>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129" name="Group 1128">
              <a:extLst>
                <a:ext uri="{FF2B5EF4-FFF2-40B4-BE49-F238E27FC236}">
                  <a16:creationId xmlns:a16="http://schemas.microsoft.com/office/drawing/2014/main" id="{7C68B8F5-BC7B-425D-A056-3B8477BEB8E1}"/>
                </a:ext>
              </a:extLst>
            </p:cNvPr>
            <p:cNvGrpSpPr/>
            <p:nvPr/>
          </p:nvGrpSpPr>
          <p:grpSpPr>
            <a:xfrm>
              <a:off x="6159212" y="3214917"/>
              <a:ext cx="91440" cy="91440"/>
              <a:chOff x="5147866" y="2927617"/>
              <a:chExt cx="91440" cy="91440"/>
            </a:xfrm>
          </p:grpSpPr>
          <p:sp>
            <p:nvSpPr>
              <p:cNvPr id="1130" name="Line 172">
                <a:extLst>
                  <a:ext uri="{FF2B5EF4-FFF2-40B4-BE49-F238E27FC236}">
                    <a16:creationId xmlns:a16="http://schemas.microsoft.com/office/drawing/2014/main" id="{2BF13BF4-6496-48C3-8204-1AB68E35EB4D}"/>
                  </a:ext>
                </a:extLst>
              </p:cNvPr>
              <p:cNvSpPr>
                <a:spLocks noChangeShapeType="1"/>
              </p:cNvSpPr>
              <p:nvPr/>
            </p:nvSpPr>
            <p:spPr bwMode="auto">
              <a:xfrm flipV="1">
                <a:off x="5193586" y="2927617"/>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131" name="Line 172">
                <a:extLst>
                  <a:ext uri="{FF2B5EF4-FFF2-40B4-BE49-F238E27FC236}">
                    <a16:creationId xmlns:a16="http://schemas.microsoft.com/office/drawing/2014/main" id="{0768E37E-875A-4343-A399-1028B437ADB1}"/>
                  </a:ext>
                </a:extLst>
              </p:cNvPr>
              <p:cNvSpPr>
                <a:spLocks noChangeShapeType="1"/>
              </p:cNvSpPr>
              <p:nvPr/>
            </p:nvSpPr>
            <p:spPr bwMode="auto">
              <a:xfrm rot="16200000" flipV="1">
                <a:off x="5193586" y="2927617"/>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132" name="Group 1131">
              <a:extLst>
                <a:ext uri="{FF2B5EF4-FFF2-40B4-BE49-F238E27FC236}">
                  <a16:creationId xmlns:a16="http://schemas.microsoft.com/office/drawing/2014/main" id="{FB9F5497-2CA6-4D69-A52F-674569FF6BC3}"/>
                </a:ext>
              </a:extLst>
            </p:cNvPr>
            <p:cNvGrpSpPr/>
            <p:nvPr/>
          </p:nvGrpSpPr>
          <p:grpSpPr>
            <a:xfrm>
              <a:off x="6187608" y="3214917"/>
              <a:ext cx="91440" cy="91440"/>
              <a:chOff x="5147866" y="2927617"/>
              <a:chExt cx="91440" cy="91440"/>
            </a:xfrm>
          </p:grpSpPr>
          <p:sp>
            <p:nvSpPr>
              <p:cNvPr id="1133" name="Line 172">
                <a:extLst>
                  <a:ext uri="{FF2B5EF4-FFF2-40B4-BE49-F238E27FC236}">
                    <a16:creationId xmlns:a16="http://schemas.microsoft.com/office/drawing/2014/main" id="{C6E89933-4792-46C0-B6AA-7FADE0F669B7}"/>
                  </a:ext>
                </a:extLst>
              </p:cNvPr>
              <p:cNvSpPr>
                <a:spLocks noChangeShapeType="1"/>
              </p:cNvSpPr>
              <p:nvPr/>
            </p:nvSpPr>
            <p:spPr bwMode="auto">
              <a:xfrm flipV="1">
                <a:off x="5193586" y="2927617"/>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134" name="Line 172">
                <a:extLst>
                  <a:ext uri="{FF2B5EF4-FFF2-40B4-BE49-F238E27FC236}">
                    <a16:creationId xmlns:a16="http://schemas.microsoft.com/office/drawing/2014/main" id="{74AFE1C6-BC5B-4728-B90D-D3C9ABC5BD5A}"/>
                  </a:ext>
                </a:extLst>
              </p:cNvPr>
              <p:cNvSpPr>
                <a:spLocks noChangeShapeType="1"/>
              </p:cNvSpPr>
              <p:nvPr/>
            </p:nvSpPr>
            <p:spPr bwMode="auto">
              <a:xfrm rot="16200000" flipV="1">
                <a:off x="5193586" y="2927617"/>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135" name="Group 1134">
              <a:extLst>
                <a:ext uri="{FF2B5EF4-FFF2-40B4-BE49-F238E27FC236}">
                  <a16:creationId xmlns:a16="http://schemas.microsoft.com/office/drawing/2014/main" id="{28479F2E-72D2-4408-983B-AF18C007880C}"/>
                </a:ext>
              </a:extLst>
            </p:cNvPr>
            <p:cNvGrpSpPr/>
            <p:nvPr/>
          </p:nvGrpSpPr>
          <p:grpSpPr>
            <a:xfrm>
              <a:off x="6454690" y="3212536"/>
              <a:ext cx="91440" cy="91440"/>
              <a:chOff x="5147866" y="2927617"/>
              <a:chExt cx="91440" cy="91440"/>
            </a:xfrm>
          </p:grpSpPr>
          <p:sp>
            <p:nvSpPr>
              <p:cNvPr id="1136" name="Line 172">
                <a:extLst>
                  <a:ext uri="{FF2B5EF4-FFF2-40B4-BE49-F238E27FC236}">
                    <a16:creationId xmlns:a16="http://schemas.microsoft.com/office/drawing/2014/main" id="{6E96C704-7299-448A-B504-7E93161C7B6D}"/>
                  </a:ext>
                </a:extLst>
              </p:cNvPr>
              <p:cNvSpPr>
                <a:spLocks noChangeShapeType="1"/>
              </p:cNvSpPr>
              <p:nvPr/>
            </p:nvSpPr>
            <p:spPr bwMode="auto">
              <a:xfrm flipV="1">
                <a:off x="5193586" y="2927617"/>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137" name="Line 172">
                <a:extLst>
                  <a:ext uri="{FF2B5EF4-FFF2-40B4-BE49-F238E27FC236}">
                    <a16:creationId xmlns:a16="http://schemas.microsoft.com/office/drawing/2014/main" id="{9B37EF23-8587-4306-A4DD-C0EA9F836F60}"/>
                  </a:ext>
                </a:extLst>
              </p:cNvPr>
              <p:cNvSpPr>
                <a:spLocks noChangeShapeType="1"/>
              </p:cNvSpPr>
              <p:nvPr/>
            </p:nvSpPr>
            <p:spPr bwMode="auto">
              <a:xfrm rot="16200000" flipV="1">
                <a:off x="5193586" y="2927617"/>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138" name="Group 1137">
              <a:extLst>
                <a:ext uri="{FF2B5EF4-FFF2-40B4-BE49-F238E27FC236}">
                  <a16:creationId xmlns:a16="http://schemas.microsoft.com/office/drawing/2014/main" id="{50559D7C-88A1-49C9-9441-27BDBEAF3178}"/>
                </a:ext>
              </a:extLst>
            </p:cNvPr>
            <p:cNvGrpSpPr/>
            <p:nvPr/>
          </p:nvGrpSpPr>
          <p:grpSpPr>
            <a:xfrm>
              <a:off x="6594661" y="3362097"/>
              <a:ext cx="91440" cy="91440"/>
              <a:chOff x="5147866" y="2927617"/>
              <a:chExt cx="91440" cy="91440"/>
            </a:xfrm>
          </p:grpSpPr>
          <p:sp>
            <p:nvSpPr>
              <p:cNvPr id="1139" name="Line 172">
                <a:extLst>
                  <a:ext uri="{FF2B5EF4-FFF2-40B4-BE49-F238E27FC236}">
                    <a16:creationId xmlns:a16="http://schemas.microsoft.com/office/drawing/2014/main" id="{73E8668E-51D3-410A-8695-4D7264BAA98E}"/>
                  </a:ext>
                </a:extLst>
              </p:cNvPr>
              <p:cNvSpPr>
                <a:spLocks noChangeShapeType="1"/>
              </p:cNvSpPr>
              <p:nvPr/>
            </p:nvSpPr>
            <p:spPr bwMode="auto">
              <a:xfrm flipV="1">
                <a:off x="5193586" y="2927617"/>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140" name="Line 172">
                <a:extLst>
                  <a:ext uri="{FF2B5EF4-FFF2-40B4-BE49-F238E27FC236}">
                    <a16:creationId xmlns:a16="http://schemas.microsoft.com/office/drawing/2014/main" id="{81B360B4-107A-4A66-B812-68D2B5B15D35}"/>
                  </a:ext>
                </a:extLst>
              </p:cNvPr>
              <p:cNvSpPr>
                <a:spLocks noChangeShapeType="1"/>
              </p:cNvSpPr>
              <p:nvPr/>
            </p:nvSpPr>
            <p:spPr bwMode="auto">
              <a:xfrm rot="16200000" flipV="1">
                <a:off x="5193586" y="2927617"/>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141" name="Group 1140">
              <a:extLst>
                <a:ext uri="{FF2B5EF4-FFF2-40B4-BE49-F238E27FC236}">
                  <a16:creationId xmlns:a16="http://schemas.microsoft.com/office/drawing/2014/main" id="{1B9A8C52-B90F-4984-A0F5-0951B4376FFF}"/>
                </a:ext>
              </a:extLst>
            </p:cNvPr>
            <p:cNvGrpSpPr/>
            <p:nvPr/>
          </p:nvGrpSpPr>
          <p:grpSpPr>
            <a:xfrm>
              <a:off x="6749808" y="3362097"/>
              <a:ext cx="91440" cy="91440"/>
              <a:chOff x="5147866" y="2927617"/>
              <a:chExt cx="91440" cy="91440"/>
            </a:xfrm>
          </p:grpSpPr>
          <p:sp>
            <p:nvSpPr>
              <p:cNvPr id="1142" name="Line 172">
                <a:extLst>
                  <a:ext uri="{FF2B5EF4-FFF2-40B4-BE49-F238E27FC236}">
                    <a16:creationId xmlns:a16="http://schemas.microsoft.com/office/drawing/2014/main" id="{77C94376-AD51-401A-A97B-E7B2C06683E3}"/>
                  </a:ext>
                </a:extLst>
              </p:cNvPr>
              <p:cNvSpPr>
                <a:spLocks noChangeShapeType="1"/>
              </p:cNvSpPr>
              <p:nvPr/>
            </p:nvSpPr>
            <p:spPr bwMode="auto">
              <a:xfrm flipV="1">
                <a:off x="5193586" y="2927617"/>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143" name="Line 172">
                <a:extLst>
                  <a:ext uri="{FF2B5EF4-FFF2-40B4-BE49-F238E27FC236}">
                    <a16:creationId xmlns:a16="http://schemas.microsoft.com/office/drawing/2014/main" id="{ABEAFE9E-1841-4B5B-8139-E5E33256EA34}"/>
                  </a:ext>
                </a:extLst>
              </p:cNvPr>
              <p:cNvSpPr>
                <a:spLocks noChangeShapeType="1"/>
              </p:cNvSpPr>
              <p:nvPr/>
            </p:nvSpPr>
            <p:spPr bwMode="auto">
              <a:xfrm rot="16200000" flipV="1">
                <a:off x="5193586" y="2927617"/>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sp>
          <p:nvSpPr>
            <p:cNvPr id="38" name="Freeform 237">
              <a:extLst>
                <a:ext uri="{FF2B5EF4-FFF2-40B4-BE49-F238E27FC236}">
                  <a16:creationId xmlns:a16="http://schemas.microsoft.com/office/drawing/2014/main" id="{0C45649D-B36D-4B2A-BEA7-863CC68719BA}"/>
                </a:ext>
              </a:extLst>
            </p:cNvPr>
            <p:cNvSpPr>
              <a:spLocks/>
            </p:cNvSpPr>
            <p:nvPr/>
          </p:nvSpPr>
          <p:spPr bwMode="auto">
            <a:xfrm>
              <a:off x="4783710" y="1760194"/>
              <a:ext cx="2052757" cy="1734396"/>
            </a:xfrm>
            <a:custGeom>
              <a:avLst/>
              <a:gdLst>
                <a:gd name="T0" fmla="*/ 244 w 2154"/>
                <a:gd name="T1" fmla="*/ 0 h 2008"/>
                <a:gd name="T2" fmla="*/ 284 w 2154"/>
                <a:gd name="T3" fmla="*/ 224 h 2008"/>
                <a:gd name="T4" fmla="*/ 294 w 2154"/>
                <a:gd name="T5" fmla="*/ 252 h 2008"/>
                <a:gd name="T6" fmla="*/ 298 w 2154"/>
                <a:gd name="T7" fmla="*/ 280 h 2008"/>
                <a:gd name="T8" fmla="*/ 302 w 2154"/>
                <a:gd name="T9" fmla="*/ 304 h 2008"/>
                <a:gd name="T10" fmla="*/ 306 w 2154"/>
                <a:gd name="T11" fmla="*/ 332 h 2008"/>
                <a:gd name="T12" fmla="*/ 310 w 2154"/>
                <a:gd name="T13" fmla="*/ 390 h 2008"/>
                <a:gd name="T14" fmla="*/ 316 w 2154"/>
                <a:gd name="T15" fmla="*/ 444 h 2008"/>
                <a:gd name="T16" fmla="*/ 348 w 2154"/>
                <a:gd name="T17" fmla="*/ 472 h 2008"/>
                <a:gd name="T18" fmla="*/ 566 w 2154"/>
                <a:gd name="T19" fmla="*/ 498 h 2008"/>
                <a:gd name="T20" fmla="*/ 580 w 2154"/>
                <a:gd name="T21" fmla="*/ 524 h 2008"/>
                <a:gd name="T22" fmla="*/ 584 w 2154"/>
                <a:gd name="T23" fmla="*/ 550 h 2008"/>
                <a:gd name="T24" fmla="*/ 590 w 2154"/>
                <a:gd name="T25" fmla="*/ 580 h 2008"/>
                <a:gd name="T26" fmla="*/ 602 w 2154"/>
                <a:gd name="T27" fmla="*/ 670 h 2008"/>
                <a:gd name="T28" fmla="*/ 608 w 2154"/>
                <a:gd name="T29" fmla="*/ 696 h 2008"/>
                <a:gd name="T30" fmla="*/ 612 w 2154"/>
                <a:gd name="T31" fmla="*/ 778 h 2008"/>
                <a:gd name="T32" fmla="*/ 620 w 2154"/>
                <a:gd name="T33" fmla="*/ 838 h 2008"/>
                <a:gd name="T34" fmla="*/ 626 w 2154"/>
                <a:gd name="T35" fmla="*/ 892 h 2008"/>
                <a:gd name="T36" fmla="*/ 648 w 2154"/>
                <a:gd name="T37" fmla="*/ 922 h 2008"/>
                <a:gd name="T38" fmla="*/ 666 w 2154"/>
                <a:gd name="T39" fmla="*/ 952 h 2008"/>
                <a:gd name="T40" fmla="*/ 734 w 2154"/>
                <a:gd name="T41" fmla="*/ 976 h 2008"/>
                <a:gd name="T42" fmla="*/ 756 w 2154"/>
                <a:gd name="T43" fmla="*/ 1006 h 2008"/>
                <a:gd name="T44" fmla="*/ 770 w 2154"/>
                <a:gd name="T45" fmla="*/ 1030 h 2008"/>
                <a:gd name="T46" fmla="*/ 774 w 2154"/>
                <a:gd name="T47" fmla="*/ 1054 h 2008"/>
                <a:gd name="T48" fmla="*/ 806 w 2154"/>
                <a:gd name="T49" fmla="*/ 1080 h 2008"/>
                <a:gd name="T50" fmla="*/ 828 w 2154"/>
                <a:gd name="T51" fmla="*/ 1110 h 2008"/>
                <a:gd name="T52" fmla="*/ 840 w 2154"/>
                <a:gd name="T53" fmla="*/ 1134 h 2008"/>
                <a:gd name="T54" fmla="*/ 882 w 2154"/>
                <a:gd name="T55" fmla="*/ 1162 h 2008"/>
                <a:gd name="T56" fmla="*/ 890 w 2154"/>
                <a:gd name="T57" fmla="*/ 1192 h 2008"/>
                <a:gd name="T58" fmla="*/ 896 w 2154"/>
                <a:gd name="T59" fmla="*/ 1216 h 2008"/>
                <a:gd name="T60" fmla="*/ 904 w 2154"/>
                <a:gd name="T61" fmla="*/ 1244 h 2008"/>
                <a:gd name="T62" fmla="*/ 912 w 2154"/>
                <a:gd name="T63" fmla="*/ 1296 h 2008"/>
                <a:gd name="T64" fmla="*/ 1146 w 2154"/>
                <a:gd name="T65" fmla="*/ 1350 h 2008"/>
                <a:gd name="T66" fmla="*/ 1156 w 2154"/>
                <a:gd name="T67" fmla="*/ 1378 h 2008"/>
                <a:gd name="T68" fmla="*/ 1204 w 2154"/>
                <a:gd name="T69" fmla="*/ 1408 h 2008"/>
                <a:gd name="T70" fmla="*/ 1214 w 2154"/>
                <a:gd name="T71" fmla="*/ 1438 h 2008"/>
                <a:gd name="T72" fmla="*/ 1218 w 2154"/>
                <a:gd name="T73" fmla="*/ 1470 h 2008"/>
                <a:gd name="T74" fmla="*/ 1228 w 2154"/>
                <a:gd name="T75" fmla="*/ 1502 h 2008"/>
                <a:gd name="T76" fmla="*/ 1294 w 2154"/>
                <a:gd name="T77" fmla="*/ 1540 h 2008"/>
                <a:gd name="T78" fmla="*/ 1300 w 2154"/>
                <a:gd name="T79" fmla="*/ 1578 h 2008"/>
                <a:gd name="T80" fmla="*/ 1322 w 2154"/>
                <a:gd name="T81" fmla="*/ 1612 h 2008"/>
                <a:gd name="T82" fmla="*/ 1372 w 2154"/>
                <a:gd name="T83" fmla="*/ 1650 h 2008"/>
                <a:gd name="T84" fmla="*/ 1488 w 2154"/>
                <a:gd name="T85" fmla="*/ 1684 h 2008"/>
                <a:gd name="T86" fmla="*/ 1510 w 2154"/>
                <a:gd name="T87" fmla="*/ 1724 h 2008"/>
                <a:gd name="T88" fmla="*/ 1538 w 2154"/>
                <a:gd name="T89" fmla="*/ 1758 h 2008"/>
                <a:gd name="T90" fmla="*/ 1824 w 2154"/>
                <a:gd name="T91" fmla="*/ 1790 h 2008"/>
                <a:gd name="T92" fmla="*/ 1838 w 2154"/>
                <a:gd name="T93" fmla="*/ 1872 h 2008"/>
                <a:gd name="T94" fmla="*/ 2154 w 2154"/>
                <a:gd name="T95" fmla="*/ 1956 h 2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4" h="2008">
                  <a:moveTo>
                    <a:pt x="0" y="0"/>
                  </a:moveTo>
                  <a:lnTo>
                    <a:pt x="244" y="0"/>
                  </a:lnTo>
                  <a:lnTo>
                    <a:pt x="244" y="224"/>
                  </a:lnTo>
                  <a:lnTo>
                    <a:pt x="284" y="224"/>
                  </a:lnTo>
                  <a:lnTo>
                    <a:pt x="284" y="252"/>
                  </a:lnTo>
                  <a:lnTo>
                    <a:pt x="294" y="252"/>
                  </a:lnTo>
                  <a:lnTo>
                    <a:pt x="294" y="280"/>
                  </a:lnTo>
                  <a:lnTo>
                    <a:pt x="298" y="280"/>
                  </a:lnTo>
                  <a:lnTo>
                    <a:pt x="298" y="304"/>
                  </a:lnTo>
                  <a:lnTo>
                    <a:pt x="302" y="304"/>
                  </a:lnTo>
                  <a:lnTo>
                    <a:pt x="302" y="332"/>
                  </a:lnTo>
                  <a:lnTo>
                    <a:pt x="306" y="332"/>
                  </a:lnTo>
                  <a:lnTo>
                    <a:pt x="306" y="390"/>
                  </a:lnTo>
                  <a:lnTo>
                    <a:pt x="310" y="390"/>
                  </a:lnTo>
                  <a:lnTo>
                    <a:pt x="310" y="444"/>
                  </a:lnTo>
                  <a:lnTo>
                    <a:pt x="316" y="444"/>
                  </a:lnTo>
                  <a:lnTo>
                    <a:pt x="316" y="472"/>
                  </a:lnTo>
                  <a:lnTo>
                    <a:pt x="348" y="472"/>
                  </a:lnTo>
                  <a:lnTo>
                    <a:pt x="348" y="498"/>
                  </a:lnTo>
                  <a:lnTo>
                    <a:pt x="566" y="498"/>
                  </a:lnTo>
                  <a:lnTo>
                    <a:pt x="566" y="524"/>
                  </a:lnTo>
                  <a:lnTo>
                    <a:pt x="580" y="524"/>
                  </a:lnTo>
                  <a:lnTo>
                    <a:pt x="580" y="550"/>
                  </a:lnTo>
                  <a:lnTo>
                    <a:pt x="584" y="550"/>
                  </a:lnTo>
                  <a:lnTo>
                    <a:pt x="584" y="580"/>
                  </a:lnTo>
                  <a:lnTo>
                    <a:pt x="590" y="580"/>
                  </a:lnTo>
                  <a:lnTo>
                    <a:pt x="590" y="670"/>
                  </a:lnTo>
                  <a:lnTo>
                    <a:pt x="602" y="670"/>
                  </a:lnTo>
                  <a:lnTo>
                    <a:pt x="602" y="696"/>
                  </a:lnTo>
                  <a:lnTo>
                    <a:pt x="608" y="696"/>
                  </a:lnTo>
                  <a:lnTo>
                    <a:pt x="608" y="778"/>
                  </a:lnTo>
                  <a:lnTo>
                    <a:pt x="612" y="778"/>
                  </a:lnTo>
                  <a:lnTo>
                    <a:pt x="612" y="838"/>
                  </a:lnTo>
                  <a:lnTo>
                    <a:pt x="620" y="838"/>
                  </a:lnTo>
                  <a:lnTo>
                    <a:pt x="620" y="892"/>
                  </a:lnTo>
                  <a:lnTo>
                    <a:pt x="626" y="892"/>
                  </a:lnTo>
                  <a:lnTo>
                    <a:pt x="626" y="922"/>
                  </a:lnTo>
                  <a:lnTo>
                    <a:pt x="648" y="922"/>
                  </a:lnTo>
                  <a:lnTo>
                    <a:pt x="648" y="952"/>
                  </a:lnTo>
                  <a:lnTo>
                    <a:pt x="666" y="952"/>
                  </a:lnTo>
                  <a:lnTo>
                    <a:pt x="666" y="976"/>
                  </a:lnTo>
                  <a:lnTo>
                    <a:pt x="734" y="976"/>
                  </a:lnTo>
                  <a:lnTo>
                    <a:pt x="734" y="1006"/>
                  </a:lnTo>
                  <a:lnTo>
                    <a:pt x="756" y="1006"/>
                  </a:lnTo>
                  <a:lnTo>
                    <a:pt x="756" y="1030"/>
                  </a:lnTo>
                  <a:lnTo>
                    <a:pt x="770" y="1030"/>
                  </a:lnTo>
                  <a:lnTo>
                    <a:pt x="770" y="1054"/>
                  </a:lnTo>
                  <a:lnTo>
                    <a:pt x="774" y="1054"/>
                  </a:lnTo>
                  <a:lnTo>
                    <a:pt x="774" y="1080"/>
                  </a:lnTo>
                  <a:lnTo>
                    <a:pt x="806" y="1080"/>
                  </a:lnTo>
                  <a:lnTo>
                    <a:pt x="806" y="1110"/>
                  </a:lnTo>
                  <a:lnTo>
                    <a:pt x="828" y="1110"/>
                  </a:lnTo>
                  <a:lnTo>
                    <a:pt x="828" y="1134"/>
                  </a:lnTo>
                  <a:lnTo>
                    <a:pt x="840" y="1134"/>
                  </a:lnTo>
                  <a:lnTo>
                    <a:pt x="840" y="1162"/>
                  </a:lnTo>
                  <a:lnTo>
                    <a:pt x="882" y="1162"/>
                  </a:lnTo>
                  <a:lnTo>
                    <a:pt x="882" y="1192"/>
                  </a:lnTo>
                  <a:lnTo>
                    <a:pt x="890" y="1192"/>
                  </a:lnTo>
                  <a:lnTo>
                    <a:pt x="890" y="1216"/>
                  </a:lnTo>
                  <a:lnTo>
                    <a:pt x="896" y="1216"/>
                  </a:lnTo>
                  <a:lnTo>
                    <a:pt x="896" y="1244"/>
                  </a:lnTo>
                  <a:lnTo>
                    <a:pt x="904" y="1244"/>
                  </a:lnTo>
                  <a:lnTo>
                    <a:pt x="904" y="1296"/>
                  </a:lnTo>
                  <a:lnTo>
                    <a:pt x="912" y="1296"/>
                  </a:lnTo>
                  <a:lnTo>
                    <a:pt x="912" y="1350"/>
                  </a:lnTo>
                  <a:lnTo>
                    <a:pt x="1146" y="1350"/>
                  </a:lnTo>
                  <a:lnTo>
                    <a:pt x="1146" y="1378"/>
                  </a:lnTo>
                  <a:lnTo>
                    <a:pt x="1156" y="1378"/>
                  </a:lnTo>
                  <a:lnTo>
                    <a:pt x="1156" y="1408"/>
                  </a:lnTo>
                  <a:lnTo>
                    <a:pt x="1204" y="1408"/>
                  </a:lnTo>
                  <a:lnTo>
                    <a:pt x="1204" y="1438"/>
                  </a:lnTo>
                  <a:lnTo>
                    <a:pt x="1214" y="1438"/>
                  </a:lnTo>
                  <a:lnTo>
                    <a:pt x="1214" y="1470"/>
                  </a:lnTo>
                  <a:lnTo>
                    <a:pt x="1218" y="1470"/>
                  </a:lnTo>
                  <a:lnTo>
                    <a:pt x="1218" y="1502"/>
                  </a:lnTo>
                  <a:lnTo>
                    <a:pt x="1228" y="1502"/>
                  </a:lnTo>
                  <a:lnTo>
                    <a:pt x="1228" y="1540"/>
                  </a:lnTo>
                  <a:lnTo>
                    <a:pt x="1294" y="1540"/>
                  </a:lnTo>
                  <a:lnTo>
                    <a:pt x="1294" y="1578"/>
                  </a:lnTo>
                  <a:lnTo>
                    <a:pt x="1300" y="1578"/>
                  </a:lnTo>
                  <a:lnTo>
                    <a:pt x="1300" y="1612"/>
                  </a:lnTo>
                  <a:lnTo>
                    <a:pt x="1322" y="1612"/>
                  </a:lnTo>
                  <a:lnTo>
                    <a:pt x="1322" y="1650"/>
                  </a:lnTo>
                  <a:lnTo>
                    <a:pt x="1372" y="1650"/>
                  </a:lnTo>
                  <a:lnTo>
                    <a:pt x="1372" y="1684"/>
                  </a:lnTo>
                  <a:lnTo>
                    <a:pt x="1488" y="1684"/>
                  </a:lnTo>
                  <a:lnTo>
                    <a:pt x="1488" y="1724"/>
                  </a:lnTo>
                  <a:lnTo>
                    <a:pt x="1510" y="1724"/>
                  </a:lnTo>
                  <a:lnTo>
                    <a:pt x="1510" y="1758"/>
                  </a:lnTo>
                  <a:lnTo>
                    <a:pt x="1538" y="1758"/>
                  </a:lnTo>
                  <a:lnTo>
                    <a:pt x="1538" y="1790"/>
                  </a:lnTo>
                  <a:lnTo>
                    <a:pt x="1824" y="1790"/>
                  </a:lnTo>
                  <a:lnTo>
                    <a:pt x="1824" y="1872"/>
                  </a:lnTo>
                  <a:lnTo>
                    <a:pt x="1838" y="1872"/>
                  </a:lnTo>
                  <a:lnTo>
                    <a:pt x="1838" y="1956"/>
                  </a:lnTo>
                  <a:lnTo>
                    <a:pt x="2154" y="1956"/>
                  </a:lnTo>
                  <a:lnTo>
                    <a:pt x="2154" y="2008"/>
                  </a:lnTo>
                </a:path>
              </a:pathLst>
            </a:custGeom>
            <a:noFill/>
            <a:ln w="15875">
              <a:solidFill>
                <a:schemeClr val="accent3">
                  <a:lumMod val="40000"/>
                  <a:lumOff val="60000"/>
                </a:schemeClr>
              </a:solidFill>
              <a:prstDash val="sys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cs typeface="Calibri" panose="020F0502020204030204" pitchFamily="34" charset="0"/>
              </a:endParaRPr>
            </a:p>
          </p:txBody>
        </p:sp>
      </p:grpSp>
      <p:sp>
        <p:nvSpPr>
          <p:cNvPr id="40" name="TextBox 39">
            <a:extLst>
              <a:ext uri="{FF2B5EF4-FFF2-40B4-BE49-F238E27FC236}">
                <a16:creationId xmlns:a16="http://schemas.microsoft.com/office/drawing/2014/main" id="{243396C7-BAB4-4C5B-B89D-8C566ACDB078}"/>
              </a:ext>
            </a:extLst>
          </p:cNvPr>
          <p:cNvSpPr txBox="1"/>
          <p:nvPr/>
        </p:nvSpPr>
        <p:spPr>
          <a:xfrm>
            <a:off x="5513356" y="1742580"/>
            <a:ext cx="2456970" cy="430887"/>
          </a:xfrm>
          <a:prstGeom prst="rect">
            <a:avLst/>
          </a:prstGeom>
          <a:noFill/>
        </p:spPr>
        <p:txBody>
          <a:bodyPr wrap="square" lIns="0" tIns="0" rIns="0" bIns="0" rtlCol="0">
            <a:spAutoFit/>
          </a:bodyPr>
          <a:lstStyle/>
          <a:p>
            <a:pPr algn="r"/>
            <a:r>
              <a:rPr lang="en-US" sz="1400" dirty="0">
                <a:solidFill>
                  <a:schemeClr val="bg1"/>
                </a:solidFill>
                <a:latin typeface="Calibri" panose="020F0502020204030204" pitchFamily="34" charset="0"/>
                <a:cs typeface="Calibri" panose="020F0502020204030204" pitchFamily="34" charset="0"/>
              </a:rPr>
              <a:t>HR: 0.50</a:t>
            </a:r>
          </a:p>
          <a:p>
            <a:pPr algn="r"/>
            <a:r>
              <a:rPr lang="en-US" sz="1400" dirty="0">
                <a:solidFill>
                  <a:schemeClr val="bg1"/>
                </a:solidFill>
                <a:latin typeface="Calibri" panose="020F0502020204030204" pitchFamily="34" charset="0"/>
                <a:cs typeface="Calibri" panose="020F0502020204030204" pitchFamily="34" charset="0"/>
              </a:rPr>
              <a:t>(95% CI: 0.31-0.83)</a:t>
            </a:r>
          </a:p>
        </p:txBody>
      </p:sp>
      <p:sp>
        <p:nvSpPr>
          <p:cNvPr id="256" name="TextBox 255">
            <a:extLst>
              <a:ext uri="{FF2B5EF4-FFF2-40B4-BE49-F238E27FC236}">
                <a16:creationId xmlns:a16="http://schemas.microsoft.com/office/drawing/2014/main" id="{6759CE73-1741-4E51-9881-D5AE25FCB728}"/>
              </a:ext>
            </a:extLst>
          </p:cNvPr>
          <p:cNvSpPr txBox="1"/>
          <p:nvPr/>
        </p:nvSpPr>
        <p:spPr>
          <a:xfrm>
            <a:off x="4788008" y="1308100"/>
            <a:ext cx="3102531" cy="369332"/>
          </a:xfrm>
          <a:prstGeom prst="rect">
            <a:avLst/>
          </a:prstGeom>
          <a:noFill/>
        </p:spPr>
        <p:txBody>
          <a:bodyPr wrap="square" rtlCol="0">
            <a:spAutoFit/>
          </a:bodyPr>
          <a:lstStyle/>
          <a:p>
            <a:pPr algn="ctr"/>
            <a:r>
              <a:rPr lang="en-US" b="1" dirty="0">
                <a:solidFill>
                  <a:schemeClr val="bg1"/>
                </a:solidFill>
                <a:latin typeface="Calibri" panose="020F0502020204030204" pitchFamily="34" charset="0"/>
                <a:cs typeface="Calibri" panose="020F0502020204030204" pitchFamily="34" charset="0"/>
              </a:rPr>
              <a:t>HRD </a:t>
            </a:r>
            <a:r>
              <a:rPr lang="en-US" b="1" i="1" dirty="0">
                <a:solidFill>
                  <a:schemeClr val="bg1"/>
                </a:solidFill>
                <a:latin typeface="Calibri" panose="020F0502020204030204" pitchFamily="34" charset="0"/>
                <a:cs typeface="Calibri" panose="020F0502020204030204" pitchFamily="34" charset="0"/>
              </a:rPr>
              <a:t>BRCA</a:t>
            </a:r>
            <a:r>
              <a:rPr lang="en-US" b="1" dirty="0">
                <a:solidFill>
                  <a:schemeClr val="bg1"/>
                </a:solidFill>
                <a:latin typeface="Calibri" panose="020F0502020204030204" pitchFamily="34" charset="0"/>
                <a:cs typeface="Calibri" panose="020F0502020204030204" pitchFamily="34" charset="0"/>
              </a:rPr>
              <a:t>wt</a:t>
            </a:r>
            <a:endParaRPr lang="en-US" sz="1600" b="1"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70B111E3-719B-4C22-925D-5BE46A2E2EFF}"/>
              </a:ext>
            </a:extLst>
          </p:cNvPr>
          <p:cNvSpPr txBox="1"/>
          <p:nvPr/>
        </p:nvSpPr>
        <p:spPr>
          <a:xfrm>
            <a:off x="8646514" y="1310912"/>
            <a:ext cx="3102531" cy="369332"/>
          </a:xfrm>
          <a:prstGeom prst="rect">
            <a:avLst/>
          </a:prstGeom>
          <a:noFill/>
        </p:spPr>
        <p:txBody>
          <a:bodyPr wrap="square" rtlCol="0">
            <a:spAutoFit/>
          </a:bodyPr>
          <a:lstStyle/>
          <a:p>
            <a:pPr algn="ctr"/>
            <a:r>
              <a:rPr lang="en-US" b="1" dirty="0">
                <a:solidFill>
                  <a:schemeClr val="bg1"/>
                </a:solidFill>
                <a:latin typeface="Calibri" panose="020F0502020204030204" pitchFamily="34" charset="0"/>
                <a:cs typeface="Calibri" panose="020F0502020204030204" pitchFamily="34" charset="0"/>
              </a:rPr>
              <a:t>HRP</a:t>
            </a:r>
            <a:endParaRPr lang="en-US" sz="1600" b="1" dirty="0">
              <a:solidFill>
                <a:schemeClr val="bg1"/>
              </a:solidFill>
              <a:latin typeface="Calibri" panose="020F0502020204030204" pitchFamily="34" charset="0"/>
              <a:cs typeface="Calibri" panose="020F0502020204030204" pitchFamily="34" charset="0"/>
            </a:endParaRPr>
          </a:p>
        </p:txBody>
      </p:sp>
      <p:sp>
        <p:nvSpPr>
          <p:cNvPr id="702" name="TextBox 701">
            <a:extLst>
              <a:ext uri="{FF2B5EF4-FFF2-40B4-BE49-F238E27FC236}">
                <a16:creationId xmlns:a16="http://schemas.microsoft.com/office/drawing/2014/main" id="{EF78806B-EE62-4BD1-9376-7F71D1CE8777}"/>
              </a:ext>
            </a:extLst>
          </p:cNvPr>
          <p:cNvSpPr txBox="1"/>
          <p:nvPr/>
        </p:nvSpPr>
        <p:spPr>
          <a:xfrm>
            <a:off x="9282660" y="1745392"/>
            <a:ext cx="2425040" cy="430887"/>
          </a:xfrm>
          <a:prstGeom prst="rect">
            <a:avLst/>
          </a:prstGeom>
          <a:noFill/>
        </p:spPr>
        <p:txBody>
          <a:bodyPr wrap="square" lIns="0" tIns="0" rIns="0" bIns="0" rtlCol="0">
            <a:spAutoFit/>
          </a:bodyPr>
          <a:lstStyle/>
          <a:p>
            <a:pPr algn="r"/>
            <a:r>
              <a:rPr lang="en-US" sz="1400" dirty="0">
                <a:solidFill>
                  <a:schemeClr val="bg1"/>
                </a:solidFill>
                <a:latin typeface="Calibri" panose="020F0502020204030204" pitchFamily="34" charset="0"/>
                <a:cs typeface="Calibri" panose="020F0502020204030204" pitchFamily="34" charset="0"/>
              </a:rPr>
              <a:t>HR: 0.68 </a:t>
            </a:r>
          </a:p>
          <a:p>
            <a:pPr algn="r"/>
            <a:r>
              <a:rPr lang="en-US" sz="1400" dirty="0">
                <a:solidFill>
                  <a:schemeClr val="bg1"/>
                </a:solidFill>
                <a:latin typeface="Calibri" panose="020F0502020204030204" pitchFamily="34" charset="0"/>
                <a:cs typeface="Calibri" panose="020F0502020204030204" pitchFamily="34" charset="0"/>
              </a:rPr>
              <a:t>(95% CI: 0.49-0.94)</a:t>
            </a:r>
            <a:endParaRPr lang="en-US" sz="1100" dirty="0">
              <a:solidFill>
                <a:schemeClr val="bg1"/>
              </a:solidFill>
              <a:latin typeface="Calibri" panose="020F0502020204030204" pitchFamily="34" charset="0"/>
              <a:cs typeface="Calibri" panose="020F0502020204030204" pitchFamily="34" charset="0"/>
            </a:endParaRPr>
          </a:p>
        </p:txBody>
      </p:sp>
      <p:grpSp>
        <p:nvGrpSpPr>
          <p:cNvPr id="1303" name="Group 1302">
            <a:extLst>
              <a:ext uri="{FF2B5EF4-FFF2-40B4-BE49-F238E27FC236}">
                <a16:creationId xmlns:a16="http://schemas.microsoft.com/office/drawing/2014/main" id="{9F199DB3-0BEA-4309-BAD0-F0F7CB6C8EC0}"/>
              </a:ext>
            </a:extLst>
          </p:cNvPr>
          <p:cNvGrpSpPr/>
          <p:nvPr/>
        </p:nvGrpSpPr>
        <p:grpSpPr>
          <a:xfrm>
            <a:off x="11521401" y="1666325"/>
            <a:ext cx="396264" cy="2621256"/>
            <a:chOff x="5690147" y="1182692"/>
            <a:chExt cx="297198" cy="1965942"/>
          </a:xfrm>
        </p:grpSpPr>
        <p:sp>
          <p:nvSpPr>
            <p:cNvPr id="1304" name="TextBox 1303">
              <a:extLst>
                <a:ext uri="{FF2B5EF4-FFF2-40B4-BE49-F238E27FC236}">
                  <a16:creationId xmlns:a16="http://schemas.microsoft.com/office/drawing/2014/main" id="{B6CE1BE3-D0B1-472A-A7F3-489BA2385D2E}"/>
                </a:ext>
              </a:extLst>
            </p:cNvPr>
            <p:cNvSpPr txBox="1"/>
            <p:nvPr/>
          </p:nvSpPr>
          <p:spPr>
            <a:xfrm>
              <a:off x="5690147" y="1182692"/>
              <a:ext cx="297196" cy="184666"/>
            </a:xfrm>
            <a:prstGeom prst="rect">
              <a:avLst/>
            </a:prstGeom>
            <a:noFill/>
          </p:spPr>
          <p:txBody>
            <a:bodyPr wrap="none" rtlCol="0">
              <a:spAutoFit/>
            </a:bodyPr>
            <a:lstStyle/>
            <a:p>
              <a:pPr algn="ctr"/>
              <a:r>
                <a:rPr lang="en-US" sz="1000" dirty="0">
                  <a:latin typeface="Calibri" panose="020F0502020204030204" pitchFamily="34" charset="0"/>
                  <a:cs typeface="Calibri" panose="020F0502020204030204" pitchFamily="34" charset="0"/>
                </a:rPr>
                <a:t>100</a:t>
              </a:r>
            </a:p>
          </p:txBody>
        </p:sp>
        <p:sp>
          <p:nvSpPr>
            <p:cNvPr id="1305" name="TextBox 1304">
              <a:extLst>
                <a:ext uri="{FF2B5EF4-FFF2-40B4-BE49-F238E27FC236}">
                  <a16:creationId xmlns:a16="http://schemas.microsoft.com/office/drawing/2014/main" id="{E2177D67-44EC-40DB-BD28-4B0973781EA3}"/>
                </a:ext>
              </a:extLst>
            </p:cNvPr>
            <p:cNvSpPr txBox="1"/>
            <p:nvPr/>
          </p:nvSpPr>
          <p:spPr>
            <a:xfrm>
              <a:off x="5743042" y="1362011"/>
              <a:ext cx="244298" cy="184666"/>
            </a:xfrm>
            <a:prstGeom prst="rect">
              <a:avLst/>
            </a:prstGeom>
            <a:noFill/>
          </p:spPr>
          <p:txBody>
            <a:bodyPr wrap="none" rtlCol="0">
              <a:spAutoFit/>
            </a:bodyPr>
            <a:lstStyle/>
            <a:p>
              <a:pPr algn="ctr"/>
              <a:r>
                <a:rPr lang="en-US" sz="1000" dirty="0">
                  <a:latin typeface="Calibri" panose="020F0502020204030204" pitchFamily="34" charset="0"/>
                  <a:cs typeface="Calibri" panose="020F0502020204030204" pitchFamily="34" charset="0"/>
                </a:rPr>
                <a:t>90</a:t>
              </a:r>
            </a:p>
          </p:txBody>
        </p:sp>
        <p:sp>
          <p:nvSpPr>
            <p:cNvPr id="1306" name="TextBox 1305">
              <a:extLst>
                <a:ext uri="{FF2B5EF4-FFF2-40B4-BE49-F238E27FC236}">
                  <a16:creationId xmlns:a16="http://schemas.microsoft.com/office/drawing/2014/main" id="{1BA6E478-11D7-4E8D-BAA3-FFA3075C0477}"/>
                </a:ext>
              </a:extLst>
            </p:cNvPr>
            <p:cNvSpPr txBox="1"/>
            <p:nvPr/>
          </p:nvSpPr>
          <p:spPr>
            <a:xfrm>
              <a:off x="5743042" y="1541330"/>
              <a:ext cx="244298" cy="184666"/>
            </a:xfrm>
            <a:prstGeom prst="rect">
              <a:avLst/>
            </a:prstGeom>
            <a:noFill/>
          </p:spPr>
          <p:txBody>
            <a:bodyPr wrap="none" rtlCol="0">
              <a:spAutoFit/>
            </a:bodyPr>
            <a:lstStyle/>
            <a:p>
              <a:pPr algn="ctr"/>
              <a:r>
                <a:rPr lang="en-US" sz="1000" dirty="0">
                  <a:latin typeface="Calibri" panose="020F0502020204030204" pitchFamily="34" charset="0"/>
                  <a:cs typeface="Calibri" panose="020F0502020204030204" pitchFamily="34" charset="0"/>
                </a:rPr>
                <a:t>80</a:t>
              </a:r>
            </a:p>
          </p:txBody>
        </p:sp>
        <p:sp>
          <p:nvSpPr>
            <p:cNvPr id="1307" name="TextBox 1306">
              <a:extLst>
                <a:ext uri="{FF2B5EF4-FFF2-40B4-BE49-F238E27FC236}">
                  <a16:creationId xmlns:a16="http://schemas.microsoft.com/office/drawing/2014/main" id="{BD3CB6F1-76E1-4F1D-9517-6526CFBB9C33}"/>
                </a:ext>
              </a:extLst>
            </p:cNvPr>
            <p:cNvSpPr txBox="1"/>
            <p:nvPr/>
          </p:nvSpPr>
          <p:spPr>
            <a:xfrm>
              <a:off x="5743042" y="1720649"/>
              <a:ext cx="244298" cy="184666"/>
            </a:xfrm>
            <a:prstGeom prst="rect">
              <a:avLst/>
            </a:prstGeom>
            <a:noFill/>
          </p:spPr>
          <p:txBody>
            <a:bodyPr wrap="none" rtlCol="0">
              <a:spAutoFit/>
            </a:bodyPr>
            <a:lstStyle/>
            <a:p>
              <a:pPr algn="ctr"/>
              <a:r>
                <a:rPr lang="en-US" sz="1000" dirty="0">
                  <a:latin typeface="Calibri" panose="020F0502020204030204" pitchFamily="34" charset="0"/>
                  <a:cs typeface="Calibri" panose="020F0502020204030204" pitchFamily="34" charset="0"/>
                </a:rPr>
                <a:t>70</a:t>
              </a:r>
            </a:p>
          </p:txBody>
        </p:sp>
        <p:sp>
          <p:nvSpPr>
            <p:cNvPr id="1308" name="TextBox 1307">
              <a:extLst>
                <a:ext uri="{FF2B5EF4-FFF2-40B4-BE49-F238E27FC236}">
                  <a16:creationId xmlns:a16="http://schemas.microsoft.com/office/drawing/2014/main" id="{4438E3E1-99FE-41EF-B649-E52523BEA0AC}"/>
                </a:ext>
              </a:extLst>
            </p:cNvPr>
            <p:cNvSpPr txBox="1"/>
            <p:nvPr/>
          </p:nvSpPr>
          <p:spPr>
            <a:xfrm>
              <a:off x="5743042" y="1899968"/>
              <a:ext cx="244298" cy="184666"/>
            </a:xfrm>
            <a:prstGeom prst="rect">
              <a:avLst/>
            </a:prstGeom>
            <a:noFill/>
          </p:spPr>
          <p:txBody>
            <a:bodyPr wrap="none" rtlCol="0">
              <a:spAutoFit/>
            </a:bodyPr>
            <a:lstStyle/>
            <a:p>
              <a:pPr algn="ctr"/>
              <a:r>
                <a:rPr lang="en-US" sz="1000" dirty="0">
                  <a:latin typeface="Calibri" panose="020F0502020204030204" pitchFamily="34" charset="0"/>
                  <a:cs typeface="Calibri" panose="020F0502020204030204" pitchFamily="34" charset="0"/>
                </a:rPr>
                <a:t>60</a:t>
              </a:r>
            </a:p>
          </p:txBody>
        </p:sp>
        <p:sp>
          <p:nvSpPr>
            <p:cNvPr id="1309" name="TextBox 1308">
              <a:extLst>
                <a:ext uri="{FF2B5EF4-FFF2-40B4-BE49-F238E27FC236}">
                  <a16:creationId xmlns:a16="http://schemas.microsoft.com/office/drawing/2014/main" id="{68B3D202-9F3E-47E1-977D-3E6B93B81B3B}"/>
                </a:ext>
              </a:extLst>
            </p:cNvPr>
            <p:cNvSpPr txBox="1"/>
            <p:nvPr/>
          </p:nvSpPr>
          <p:spPr>
            <a:xfrm>
              <a:off x="5743042" y="2079287"/>
              <a:ext cx="244298" cy="184666"/>
            </a:xfrm>
            <a:prstGeom prst="rect">
              <a:avLst/>
            </a:prstGeom>
            <a:noFill/>
          </p:spPr>
          <p:txBody>
            <a:bodyPr wrap="none" rtlCol="0">
              <a:spAutoFit/>
            </a:bodyPr>
            <a:lstStyle/>
            <a:p>
              <a:pPr algn="ctr"/>
              <a:r>
                <a:rPr lang="en-US" sz="1000" dirty="0">
                  <a:latin typeface="Calibri" panose="020F0502020204030204" pitchFamily="34" charset="0"/>
                  <a:cs typeface="Calibri" panose="020F0502020204030204" pitchFamily="34" charset="0"/>
                </a:rPr>
                <a:t>50</a:t>
              </a:r>
            </a:p>
          </p:txBody>
        </p:sp>
        <p:sp>
          <p:nvSpPr>
            <p:cNvPr id="1310" name="TextBox 1309">
              <a:extLst>
                <a:ext uri="{FF2B5EF4-FFF2-40B4-BE49-F238E27FC236}">
                  <a16:creationId xmlns:a16="http://schemas.microsoft.com/office/drawing/2014/main" id="{480EC8B6-5166-4A7C-AF55-6FE545202218}"/>
                </a:ext>
              </a:extLst>
            </p:cNvPr>
            <p:cNvSpPr txBox="1"/>
            <p:nvPr/>
          </p:nvSpPr>
          <p:spPr>
            <a:xfrm>
              <a:off x="5743042" y="2258608"/>
              <a:ext cx="244298" cy="184666"/>
            </a:xfrm>
            <a:prstGeom prst="rect">
              <a:avLst/>
            </a:prstGeom>
            <a:noFill/>
          </p:spPr>
          <p:txBody>
            <a:bodyPr wrap="none" rtlCol="0">
              <a:spAutoFit/>
            </a:bodyPr>
            <a:lstStyle/>
            <a:p>
              <a:pPr algn="ctr"/>
              <a:r>
                <a:rPr lang="en-US" sz="1000" dirty="0">
                  <a:latin typeface="Calibri" panose="020F0502020204030204" pitchFamily="34" charset="0"/>
                  <a:cs typeface="Calibri" panose="020F0502020204030204" pitchFamily="34" charset="0"/>
                </a:rPr>
                <a:t>40</a:t>
              </a:r>
            </a:p>
          </p:txBody>
        </p:sp>
        <p:sp>
          <p:nvSpPr>
            <p:cNvPr id="1311" name="TextBox 1310">
              <a:extLst>
                <a:ext uri="{FF2B5EF4-FFF2-40B4-BE49-F238E27FC236}">
                  <a16:creationId xmlns:a16="http://schemas.microsoft.com/office/drawing/2014/main" id="{32C24242-25A3-4CBD-AB37-D308FC6CADF2}"/>
                </a:ext>
              </a:extLst>
            </p:cNvPr>
            <p:cNvSpPr txBox="1"/>
            <p:nvPr/>
          </p:nvSpPr>
          <p:spPr>
            <a:xfrm>
              <a:off x="5743042" y="2437925"/>
              <a:ext cx="244298" cy="184666"/>
            </a:xfrm>
            <a:prstGeom prst="rect">
              <a:avLst/>
            </a:prstGeom>
            <a:noFill/>
          </p:spPr>
          <p:txBody>
            <a:bodyPr wrap="none" rtlCol="0">
              <a:spAutoFit/>
            </a:bodyPr>
            <a:lstStyle/>
            <a:p>
              <a:pPr algn="ctr"/>
              <a:r>
                <a:rPr lang="en-US" sz="1000" dirty="0">
                  <a:latin typeface="Calibri" panose="020F0502020204030204" pitchFamily="34" charset="0"/>
                  <a:cs typeface="Calibri" panose="020F0502020204030204" pitchFamily="34" charset="0"/>
                </a:rPr>
                <a:t>30</a:t>
              </a:r>
            </a:p>
          </p:txBody>
        </p:sp>
        <p:sp>
          <p:nvSpPr>
            <p:cNvPr id="1312" name="TextBox 1311">
              <a:extLst>
                <a:ext uri="{FF2B5EF4-FFF2-40B4-BE49-F238E27FC236}">
                  <a16:creationId xmlns:a16="http://schemas.microsoft.com/office/drawing/2014/main" id="{12E24F81-F7DB-4FC6-A5B2-81007FE1A69B}"/>
                </a:ext>
              </a:extLst>
            </p:cNvPr>
            <p:cNvSpPr txBox="1"/>
            <p:nvPr/>
          </p:nvSpPr>
          <p:spPr>
            <a:xfrm>
              <a:off x="5743042" y="2617244"/>
              <a:ext cx="244298" cy="184666"/>
            </a:xfrm>
            <a:prstGeom prst="rect">
              <a:avLst/>
            </a:prstGeom>
            <a:noFill/>
          </p:spPr>
          <p:txBody>
            <a:bodyPr wrap="none" rtlCol="0">
              <a:spAutoFit/>
            </a:bodyPr>
            <a:lstStyle/>
            <a:p>
              <a:pPr algn="ctr"/>
              <a:r>
                <a:rPr lang="en-US" sz="1000" dirty="0">
                  <a:latin typeface="Calibri" panose="020F0502020204030204" pitchFamily="34" charset="0"/>
                  <a:cs typeface="Calibri" panose="020F0502020204030204" pitchFamily="34" charset="0"/>
                </a:rPr>
                <a:t>20</a:t>
              </a:r>
            </a:p>
          </p:txBody>
        </p:sp>
        <p:sp>
          <p:nvSpPr>
            <p:cNvPr id="1313" name="TextBox 1312">
              <a:extLst>
                <a:ext uri="{FF2B5EF4-FFF2-40B4-BE49-F238E27FC236}">
                  <a16:creationId xmlns:a16="http://schemas.microsoft.com/office/drawing/2014/main" id="{056CFB5E-3E0E-46D7-9298-0F40C49315FE}"/>
                </a:ext>
              </a:extLst>
            </p:cNvPr>
            <p:cNvSpPr txBox="1"/>
            <p:nvPr/>
          </p:nvSpPr>
          <p:spPr>
            <a:xfrm>
              <a:off x="5743042" y="2784650"/>
              <a:ext cx="244298" cy="184666"/>
            </a:xfrm>
            <a:prstGeom prst="rect">
              <a:avLst/>
            </a:prstGeom>
            <a:noFill/>
          </p:spPr>
          <p:txBody>
            <a:bodyPr wrap="none" rtlCol="0">
              <a:spAutoFit/>
            </a:bodyPr>
            <a:lstStyle/>
            <a:p>
              <a:pPr algn="ctr"/>
              <a:r>
                <a:rPr lang="en-US" sz="1000" dirty="0">
                  <a:latin typeface="Calibri" panose="020F0502020204030204" pitchFamily="34" charset="0"/>
                  <a:cs typeface="Calibri" panose="020F0502020204030204" pitchFamily="34" charset="0"/>
                </a:rPr>
                <a:t>10</a:t>
              </a:r>
            </a:p>
          </p:txBody>
        </p:sp>
        <p:sp>
          <p:nvSpPr>
            <p:cNvPr id="1314" name="TextBox 1313">
              <a:extLst>
                <a:ext uri="{FF2B5EF4-FFF2-40B4-BE49-F238E27FC236}">
                  <a16:creationId xmlns:a16="http://schemas.microsoft.com/office/drawing/2014/main" id="{BB664F93-05F0-4A9A-BCBC-34886DC65507}"/>
                </a:ext>
              </a:extLst>
            </p:cNvPr>
            <p:cNvSpPr txBox="1"/>
            <p:nvPr/>
          </p:nvSpPr>
          <p:spPr>
            <a:xfrm>
              <a:off x="5795946" y="2963968"/>
              <a:ext cx="191399" cy="184666"/>
            </a:xfrm>
            <a:prstGeom prst="rect">
              <a:avLst/>
            </a:prstGeom>
            <a:noFill/>
          </p:spPr>
          <p:txBody>
            <a:bodyPr wrap="none" rtlCol="0">
              <a:spAutoFit/>
            </a:bodyPr>
            <a:lstStyle/>
            <a:p>
              <a:pPr algn="ctr"/>
              <a:r>
                <a:rPr lang="en-US" sz="1000" dirty="0">
                  <a:latin typeface="Calibri" panose="020F0502020204030204" pitchFamily="34" charset="0"/>
                  <a:cs typeface="Calibri" panose="020F0502020204030204" pitchFamily="34" charset="0"/>
                </a:rPr>
                <a:t>0</a:t>
              </a:r>
            </a:p>
          </p:txBody>
        </p:sp>
      </p:grpSp>
      <p:grpSp>
        <p:nvGrpSpPr>
          <p:cNvPr id="1315" name="Group 1314">
            <a:extLst>
              <a:ext uri="{FF2B5EF4-FFF2-40B4-BE49-F238E27FC236}">
                <a16:creationId xmlns:a16="http://schemas.microsoft.com/office/drawing/2014/main" id="{06B6622E-2A95-4F3B-8968-E0EDF7AF1CC0}"/>
              </a:ext>
            </a:extLst>
          </p:cNvPr>
          <p:cNvGrpSpPr/>
          <p:nvPr/>
        </p:nvGrpSpPr>
        <p:grpSpPr>
          <a:xfrm>
            <a:off x="8606000" y="4161493"/>
            <a:ext cx="3022994" cy="62127"/>
            <a:chOff x="4013200" y="5635625"/>
            <a:chExt cx="4876800" cy="92075"/>
          </a:xfrm>
        </p:grpSpPr>
        <p:sp>
          <p:nvSpPr>
            <p:cNvPr id="1316" name="Line 306">
              <a:extLst>
                <a:ext uri="{FF2B5EF4-FFF2-40B4-BE49-F238E27FC236}">
                  <a16:creationId xmlns:a16="http://schemas.microsoft.com/office/drawing/2014/main" id="{A4F329B9-6AE9-4D17-9542-EE11586D6AF3}"/>
                </a:ext>
              </a:extLst>
            </p:cNvPr>
            <p:cNvSpPr>
              <a:spLocks noChangeShapeType="1"/>
            </p:cNvSpPr>
            <p:nvPr/>
          </p:nvSpPr>
          <p:spPr bwMode="auto">
            <a:xfrm>
              <a:off x="4013200" y="5635625"/>
              <a:ext cx="0" cy="9207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317" name="Line 307">
              <a:extLst>
                <a:ext uri="{FF2B5EF4-FFF2-40B4-BE49-F238E27FC236}">
                  <a16:creationId xmlns:a16="http://schemas.microsoft.com/office/drawing/2014/main" id="{39D0FB43-002A-4EE4-B18A-2EB0CB608CB0}"/>
                </a:ext>
              </a:extLst>
            </p:cNvPr>
            <p:cNvSpPr>
              <a:spLocks noChangeShapeType="1"/>
            </p:cNvSpPr>
            <p:nvPr/>
          </p:nvSpPr>
          <p:spPr bwMode="auto">
            <a:xfrm>
              <a:off x="4359275" y="5635625"/>
              <a:ext cx="0" cy="9207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318" name="Line 308">
              <a:extLst>
                <a:ext uri="{FF2B5EF4-FFF2-40B4-BE49-F238E27FC236}">
                  <a16:creationId xmlns:a16="http://schemas.microsoft.com/office/drawing/2014/main" id="{116DDE3A-78A1-4E75-A63A-5CFFDCC70DDA}"/>
                </a:ext>
              </a:extLst>
            </p:cNvPr>
            <p:cNvSpPr>
              <a:spLocks noChangeShapeType="1"/>
            </p:cNvSpPr>
            <p:nvPr/>
          </p:nvSpPr>
          <p:spPr bwMode="auto">
            <a:xfrm>
              <a:off x="4708525" y="5635625"/>
              <a:ext cx="0" cy="9207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319" name="Line 309">
              <a:extLst>
                <a:ext uri="{FF2B5EF4-FFF2-40B4-BE49-F238E27FC236}">
                  <a16:creationId xmlns:a16="http://schemas.microsoft.com/office/drawing/2014/main" id="{D1075CF1-E573-469F-964D-F09FE7B2B0CC}"/>
                </a:ext>
              </a:extLst>
            </p:cNvPr>
            <p:cNvSpPr>
              <a:spLocks noChangeShapeType="1"/>
            </p:cNvSpPr>
            <p:nvPr/>
          </p:nvSpPr>
          <p:spPr bwMode="auto">
            <a:xfrm>
              <a:off x="5057775" y="5635625"/>
              <a:ext cx="0" cy="9207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320" name="Line 310">
              <a:extLst>
                <a:ext uri="{FF2B5EF4-FFF2-40B4-BE49-F238E27FC236}">
                  <a16:creationId xmlns:a16="http://schemas.microsoft.com/office/drawing/2014/main" id="{99DD7396-413C-40C7-B2D3-E3365ECB7B0C}"/>
                </a:ext>
              </a:extLst>
            </p:cNvPr>
            <p:cNvSpPr>
              <a:spLocks noChangeShapeType="1"/>
            </p:cNvSpPr>
            <p:nvPr/>
          </p:nvSpPr>
          <p:spPr bwMode="auto">
            <a:xfrm>
              <a:off x="5403850" y="5635625"/>
              <a:ext cx="0" cy="9207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321" name="Line 311">
              <a:extLst>
                <a:ext uri="{FF2B5EF4-FFF2-40B4-BE49-F238E27FC236}">
                  <a16:creationId xmlns:a16="http://schemas.microsoft.com/office/drawing/2014/main" id="{3B89AE51-1E70-4E2E-9A14-FA85DFA7FD2A}"/>
                </a:ext>
              </a:extLst>
            </p:cNvPr>
            <p:cNvSpPr>
              <a:spLocks noChangeShapeType="1"/>
            </p:cNvSpPr>
            <p:nvPr/>
          </p:nvSpPr>
          <p:spPr bwMode="auto">
            <a:xfrm>
              <a:off x="5753100" y="5635625"/>
              <a:ext cx="0" cy="9207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322" name="Line 312">
              <a:extLst>
                <a:ext uri="{FF2B5EF4-FFF2-40B4-BE49-F238E27FC236}">
                  <a16:creationId xmlns:a16="http://schemas.microsoft.com/office/drawing/2014/main" id="{C5C6A42D-09F9-438C-BF8A-B3583E70CD57}"/>
                </a:ext>
              </a:extLst>
            </p:cNvPr>
            <p:cNvSpPr>
              <a:spLocks noChangeShapeType="1"/>
            </p:cNvSpPr>
            <p:nvPr/>
          </p:nvSpPr>
          <p:spPr bwMode="auto">
            <a:xfrm>
              <a:off x="6102350" y="5635625"/>
              <a:ext cx="0" cy="9207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323" name="Line 313">
              <a:extLst>
                <a:ext uri="{FF2B5EF4-FFF2-40B4-BE49-F238E27FC236}">
                  <a16:creationId xmlns:a16="http://schemas.microsoft.com/office/drawing/2014/main" id="{7E9EE1D4-5899-4DB0-9548-738F7C6CAE81}"/>
                </a:ext>
              </a:extLst>
            </p:cNvPr>
            <p:cNvSpPr>
              <a:spLocks noChangeShapeType="1"/>
            </p:cNvSpPr>
            <p:nvPr/>
          </p:nvSpPr>
          <p:spPr bwMode="auto">
            <a:xfrm>
              <a:off x="6451600" y="5635625"/>
              <a:ext cx="0" cy="9207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324" name="Line 314">
              <a:extLst>
                <a:ext uri="{FF2B5EF4-FFF2-40B4-BE49-F238E27FC236}">
                  <a16:creationId xmlns:a16="http://schemas.microsoft.com/office/drawing/2014/main" id="{988F4A86-68C9-40D3-AF51-A52C7D69B5E2}"/>
                </a:ext>
              </a:extLst>
            </p:cNvPr>
            <p:cNvSpPr>
              <a:spLocks noChangeShapeType="1"/>
            </p:cNvSpPr>
            <p:nvPr/>
          </p:nvSpPr>
          <p:spPr bwMode="auto">
            <a:xfrm>
              <a:off x="6797675" y="5635625"/>
              <a:ext cx="0" cy="9207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325" name="Line 315">
              <a:extLst>
                <a:ext uri="{FF2B5EF4-FFF2-40B4-BE49-F238E27FC236}">
                  <a16:creationId xmlns:a16="http://schemas.microsoft.com/office/drawing/2014/main" id="{BD913A93-AF4D-42BB-BD0C-E6F01573C6A9}"/>
                </a:ext>
              </a:extLst>
            </p:cNvPr>
            <p:cNvSpPr>
              <a:spLocks noChangeShapeType="1"/>
            </p:cNvSpPr>
            <p:nvPr/>
          </p:nvSpPr>
          <p:spPr bwMode="auto">
            <a:xfrm>
              <a:off x="7146925" y="5635625"/>
              <a:ext cx="0" cy="9207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326" name="Line 316">
              <a:extLst>
                <a:ext uri="{FF2B5EF4-FFF2-40B4-BE49-F238E27FC236}">
                  <a16:creationId xmlns:a16="http://schemas.microsoft.com/office/drawing/2014/main" id="{EAB491B2-83D6-400F-B09C-465813F92968}"/>
                </a:ext>
              </a:extLst>
            </p:cNvPr>
            <p:cNvSpPr>
              <a:spLocks noChangeShapeType="1"/>
            </p:cNvSpPr>
            <p:nvPr/>
          </p:nvSpPr>
          <p:spPr bwMode="auto">
            <a:xfrm>
              <a:off x="7496175" y="5635625"/>
              <a:ext cx="0" cy="9207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327" name="Line 317">
              <a:extLst>
                <a:ext uri="{FF2B5EF4-FFF2-40B4-BE49-F238E27FC236}">
                  <a16:creationId xmlns:a16="http://schemas.microsoft.com/office/drawing/2014/main" id="{0B1DDE19-FE0C-4B65-84E7-1AB7F5A4C57C}"/>
                </a:ext>
              </a:extLst>
            </p:cNvPr>
            <p:cNvSpPr>
              <a:spLocks noChangeShapeType="1"/>
            </p:cNvSpPr>
            <p:nvPr/>
          </p:nvSpPr>
          <p:spPr bwMode="auto">
            <a:xfrm>
              <a:off x="7842250" y="5635625"/>
              <a:ext cx="0" cy="9207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328" name="Line 318">
              <a:extLst>
                <a:ext uri="{FF2B5EF4-FFF2-40B4-BE49-F238E27FC236}">
                  <a16:creationId xmlns:a16="http://schemas.microsoft.com/office/drawing/2014/main" id="{FCB739E2-8C38-47F1-B52D-91E109AC283B}"/>
                </a:ext>
              </a:extLst>
            </p:cNvPr>
            <p:cNvSpPr>
              <a:spLocks noChangeShapeType="1"/>
            </p:cNvSpPr>
            <p:nvPr/>
          </p:nvSpPr>
          <p:spPr bwMode="auto">
            <a:xfrm>
              <a:off x="8191500" y="5635625"/>
              <a:ext cx="0" cy="9207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329" name="Line 319">
              <a:extLst>
                <a:ext uri="{FF2B5EF4-FFF2-40B4-BE49-F238E27FC236}">
                  <a16:creationId xmlns:a16="http://schemas.microsoft.com/office/drawing/2014/main" id="{F016F17F-3937-4098-8B28-C146807A4B44}"/>
                </a:ext>
              </a:extLst>
            </p:cNvPr>
            <p:cNvSpPr>
              <a:spLocks noChangeShapeType="1"/>
            </p:cNvSpPr>
            <p:nvPr/>
          </p:nvSpPr>
          <p:spPr bwMode="auto">
            <a:xfrm>
              <a:off x="8540750" y="5635625"/>
              <a:ext cx="0" cy="9207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330" name="Line 320">
              <a:extLst>
                <a:ext uri="{FF2B5EF4-FFF2-40B4-BE49-F238E27FC236}">
                  <a16:creationId xmlns:a16="http://schemas.microsoft.com/office/drawing/2014/main" id="{C0521AD1-9CE2-4EC0-AAAA-3D59233585C0}"/>
                </a:ext>
              </a:extLst>
            </p:cNvPr>
            <p:cNvSpPr>
              <a:spLocks noChangeShapeType="1"/>
            </p:cNvSpPr>
            <p:nvPr/>
          </p:nvSpPr>
          <p:spPr bwMode="auto">
            <a:xfrm>
              <a:off x="8890000" y="5635625"/>
              <a:ext cx="0" cy="9207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331" name="Group 1330">
            <a:extLst>
              <a:ext uri="{FF2B5EF4-FFF2-40B4-BE49-F238E27FC236}">
                <a16:creationId xmlns:a16="http://schemas.microsoft.com/office/drawing/2014/main" id="{B223BEAD-7061-49B7-A6A0-350C937C5569}"/>
              </a:ext>
            </a:extLst>
          </p:cNvPr>
          <p:cNvGrpSpPr/>
          <p:nvPr/>
        </p:nvGrpSpPr>
        <p:grpSpPr>
          <a:xfrm>
            <a:off x="8511952" y="1772515"/>
            <a:ext cx="82662" cy="2374608"/>
            <a:chOff x="1966073" y="1771600"/>
            <a:chExt cx="67260" cy="2374608"/>
          </a:xfrm>
        </p:grpSpPr>
        <p:sp>
          <p:nvSpPr>
            <p:cNvPr id="1332" name="Line 6">
              <a:extLst>
                <a:ext uri="{FF2B5EF4-FFF2-40B4-BE49-F238E27FC236}">
                  <a16:creationId xmlns:a16="http://schemas.microsoft.com/office/drawing/2014/main" id="{CE8B9BD1-C728-4622-9797-8D821B910DEF}"/>
                </a:ext>
              </a:extLst>
            </p:cNvPr>
            <p:cNvSpPr>
              <a:spLocks noChangeShapeType="1"/>
            </p:cNvSpPr>
            <p:nvPr/>
          </p:nvSpPr>
          <p:spPr bwMode="auto">
            <a:xfrm flipH="1">
              <a:off x="1966073" y="4146208"/>
              <a:ext cx="67260"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solidFill>
                  <a:schemeClr val="bg1"/>
                </a:solidFill>
                <a:latin typeface="Calibri" panose="020F0502020204030204" pitchFamily="34" charset="0"/>
                <a:cs typeface="Calibri" panose="020F0502020204030204" pitchFamily="34" charset="0"/>
              </a:endParaRPr>
            </a:p>
          </p:txBody>
        </p:sp>
        <p:sp>
          <p:nvSpPr>
            <p:cNvPr id="1333" name="Line 7">
              <a:extLst>
                <a:ext uri="{FF2B5EF4-FFF2-40B4-BE49-F238E27FC236}">
                  <a16:creationId xmlns:a16="http://schemas.microsoft.com/office/drawing/2014/main" id="{2B2AD9C6-9506-4B36-80A2-E4F04A773BF2}"/>
                </a:ext>
              </a:extLst>
            </p:cNvPr>
            <p:cNvSpPr>
              <a:spLocks noChangeShapeType="1"/>
            </p:cNvSpPr>
            <p:nvPr/>
          </p:nvSpPr>
          <p:spPr bwMode="auto">
            <a:xfrm flipH="1">
              <a:off x="1966073" y="3671288"/>
              <a:ext cx="67260"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solidFill>
                  <a:schemeClr val="bg1"/>
                </a:solidFill>
                <a:latin typeface="Calibri" panose="020F0502020204030204" pitchFamily="34" charset="0"/>
                <a:cs typeface="Calibri" panose="020F0502020204030204" pitchFamily="34" charset="0"/>
              </a:endParaRPr>
            </a:p>
          </p:txBody>
        </p:sp>
        <p:sp>
          <p:nvSpPr>
            <p:cNvPr id="1334" name="Line 8">
              <a:extLst>
                <a:ext uri="{FF2B5EF4-FFF2-40B4-BE49-F238E27FC236}">
                  <a16:creationId xmlns:a16="http://schemas.microsoft.com/office/drawing/2014/main" id="{BBC5BD45-4D86-4810-B9C0-0A69234E000E}"/>
                </a:ext>
              </a:extLst>
            </p:cNvPr>
            <p:cNvSpPr>
              <a:spLocks noChangeShapeType="1"/>
            </p:cNvSpPr>
            <p:nvPr/>
          </p:nvSpPr>
          <p:spPr bwMode="auto">
            <a:xfrm flipH="1">
              <a:off x="1966073" y="3196366"/>
              <a:ext cx="67260"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solidFill>
                  <a:schemeClr val="bg1"/>
                </a:solidFill>
                <a:latin typeface="Calibri" panose="020F0502020204030204" pitchFamily="34" charset="0"/>
                <a:cs typeface="Calibri" panose="020F0502020204030204" pitchFamily="34" charset="0"/>
              </a:endParaRPr>
            </a:p>
          </p:txBody>
        </p:sp>
        <p:sp>
          <p:nvSpPr>
            <p:cNvPr id="1335" name="Line 9">
              <a:extLst>
                <a:ext uri="{FF2B5EF4-FFF2-40B4-BE49-F238E27FC236}">
                  <a16:creationId xmlns:a16="http://schemas.microsoft.com/office/drawing/2014/main" id="{7C8CA2D2-C7A1-4F6E-8506-22CC5B2FECE2}"/>
                </a:ext>
              </a:extLst>
            </p:cNvPr>
            <p:cNvSpPr>
              <a:spLocks noChangeShapeType="1"/>
            </p:cNvSpPr>
            <p:nvPr/>
          </p:nvSpPr>
          <p:spPr bwMode="auto">
            <a:xfrm flipH="1">
              <a:off x="1966073" y="2721444"/>
              <a:ext cx="67260"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solidFill>
                  <a:schemeClr val="bg1"/>
                </a:solidFill>
                <a:latin typeface="Calibri" panose="020F0502020204030204" pitchFamily="34" charset="0"/>
                <a:cs typeface="Calibri" panose="020F0502020204030204" pitchFamily="34" charset="0"/>
              </a:endParaRPr>
            </a:p>
          </p:txBody>
        </p:sp>
        <p:sp>
          <p:nvSpPr>
            <p:cNvPr id="1336" name="Line 10">
              <a:extLst>
                <a:ext uri="{FF2B5EF4-FFF2-40B4-BE49-F238E27FC236}">
                  <a16:creationId xmlns:a16="http://schemas.microsoft.com/office/drawing/2014/main" id="{3D5EF777-6CB8-48D3-9676-9D836739B651}"/>
                </a:ext>
              </a:extLst>
            </p:cNvPr>
            <p:cNvSpPr>
              <a:spLocks noChangeShapeType="1"/>
            </p:cNvSpPr>
            <p:nvPr/>
          </p:nvSpPr>
          <p:spPr bwMode="auto">
            <a:xfrm flipH="1">
              <a:off x="1966073" y="2246522"/>
              <a:ext cx="67260"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solidFill>
                  <a:schemeClr val="bg1"/>
                </a:solidFill>
                <a:latin typeface="Calibri" panose="020F0502020204030204" pitchFamily="34" charset="0"/>
                <a:cs typeface="Calibri" panose="020F0502020204030204" pitchFamily="34" charset="0"/>
              </a:endParaRPr>
            </a:p>
          </p:txBody>
        </p:sp>
        <p:sp>
          <p:nvSpPr>
            <p:cNvPr id="1337" name="Line 11">
              <a:extLst>
                <a:ext uri="{FF2B5EF4-FFF2-40B4-BE49-F238E27FC236}">
                  <a16:creationId xmlns:a16="http://schemas.microsoft.com/office/drawing/2014/main" id="{C2BF6956-9FD2-45FE-A976-CBAFBAE94D04}"/>
                </a:ext>
              </a:extLst>
            </p:cNvPr>
            <p:cNvSpPr>
              <a:spLocks noChangeShapeType="1"/>
            </p:cNvSpPr>
            <p:nvPr/>
          </p:nvSpPr>
          <p:spPr bwMode="auto">
            <a:xfrm flipH="1">
              <a:off x="1966073" y="1771600"/>
              <a:ext cx="67260"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solidFill>
                  <a:schemeClr val="bg1"/>
                </a:solidFill>
                <a:latin typeface="Calibri" panose="020F0502020204030204" pitchFamily="34" charset="0"/>
                <a:cs typeface="Calibri" panose="020F0502020204030204" pitchFamily="34" charset="0"/>
              </a:endParaRPr>
            </a:p>
          </p:txBody>
        </p:sp>
      </p:grpSp>
      <p:grpSp>
        <p:nvGrpSpPr>
          <p:cNvPr id="1338" name="Group 1337">
            <a:extLst>
              <a:ext uri="{FF2B5EF4-FFF2-40B4-BE49-F238E27FC236}">
                <a16:creationId xmlns:a16="http://schemas.microsoft.com/office/drawing/2014/main" id="{5FAE0AA3-E622-43A4-92BA-6C7CCA1DA968}"/>
              </a:ext>
            </a:extLst>
          </p:cNvPr>
          <p:cNvGrpSpPr/>
          <p:nvPr/>
        </p:nvGrpSpPr>
        <p:grpSpPr>
          <a:xfrm>
            <a:off x="8483975" y="4231787"/>
            <a:ext cx="3265070" cy="403967"/>
            <a:chOff x="419310" y="5099395"/>
            <a:chExt cx="2656700" cy="403967"/>
          </a:xfrm>
        </p:grpSpPr>
        <p:sp>
          <p:nvSpPr>
            <p:cNvPr id="1339" name="Rectangle 1338">
              <a:extLst>
                <a:ext uri="{FF2B5EF4-FFF2-40B4-BE49-F238E27FC236}">
                  <a16:creationId xmlns:a16="http://schemas.microsoft.com/office/drawing/2014/main" id="{3619F60A-A084-4080-944F-14AFB264F519}"/>
                </a:ext>
              </a:extLst>
            </p:cNvPr>
            <p:cNvSpPr>
              <a:spLocks noChangeArrowheads="1"/>
            </p:cNvSpPr>
            <p:nvPr/>
          </p:nvSpPr>
          <p:spPr bwMode="auto">
            <a:xfrm>
              <a:off x="419310" y="5287918"/>
              <a:ext cx="26567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400" b="1" dirty="0">
                  <a:solidFill>
                    <a:schemeClr val="bg1"/>
                  </a:solidFill>
                  <a:latin typeface="Calibri" panose="020F0502020204030204" pitchFamily="34" charset="0"/>
                  <a:cs typeface="Calibri" panose="020F0502020204030204" pitchFamily="34" charset="0"/>
                </a:rPr>
                <a:t>Mos Since Randomization</a:t>
              </a:r>
            </a:p>
          </p:txBody>
        </p:sp>
        <p:grpSp>
          <p:nvGrpSpPr>
            <p:cNvPr id="1340" name="Group 1339">
              <a:extLst>
                <a:ext uri="{FF2B5EF4-FFF2-40B4-BE49-F238E27FC236}">
                  <a16:creationId xmlns:a16="http://schemas.microsoft.com/office/drawing/2014/main" id="{0AA92615-B551-46FC-B8E1-ED395AFA7DC9}"/>
                </a:ext>
              </a:extLst>
            </p:cNvPr>
            <p:cNvGrpSpPr/>
            <p:nvPr/>
          </p:nvGrpSpPr>
          <p:grpSpPr>
            <a:xfrm>
              <a:off x="489600" y="5099395"/>
              <a:ext cx="2559148" cy="184677"/>
              <a:chOff x="3955714" y="5822944"/>
              <a:chExt cx="5073918" cy="339767"/>
            </a:xfrm>
          </p:grpSpPr>
          <p:sp>
            <p:nvSpPr>
              <p:cNvPr id="1341" name="Rectangle 321">
                <a:extLst>
                  <a:ext uri="{FF2B5EF4-FFF2-40B4-BE49-F238E27FC236}">
                    <a16:creationId xmlns:a16="http://schemas.microsoft.com/office/drawing/2014/main" id="{C5D039E7-6E11-46A6-97B5-BF28476C692E}"/>
                  </a:ext>
                </a:extLst>
              </p:cNvPr>
              <p:cNvSpPr>
                <a:spLocks noChangeArrowheads="1"/>
              </p:cNvSpPr>
              <p:nvPr/>
            </p:nvSpPr>
            <p:spPr bwMode="auto">
              <a:xfrm>
                <a:off x="3955714" y="5822964"/>
                <a:ext cx="126715" cy="339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200" dirty="0">
                    <a:solidFill>
                      <a:schemeClr val="bg1"/>
                    </a:solidFill>
                    <a:latin typeface="Calibri" panose="020F0502020204030204" pitchFamily="34" charset="0"/>
                    <a:cs typeface="Calibri" panose="020F0502020204030204" pitchFamily="34" charset="0"/>
                  </a:rPr>
                  <a:t>0</a:t>
                </a:r>
              </a:p>
            </p:txBody>
          </p:sp>
          <p:sp>
            <p:nvSpPr>
              <p:cNvPr id="1342" name="Rectangle 322">
                <a:extLst>
                  <a:ext uri="{FF2B5EF4-FFF2-40B4-BE49-F238E27FC236}">
                    <a16:creationId xmlns:a16="http://schemas.microsoft.com/office/drawing/2014/main" id="{909D3C48-ED5C-4025-91A9-F7AF0302F8C1}"/>
                  </a:ext>
                </a:extLst>
              </p:cNvPr>
              <p:cNvSpPr>
                <a:spLocks noChangeArrowheads="1"/>
              </p:cNvSpPr>
              <p:nvPr/>
            </p:nvSpPr>
            <p:spPr bwMode="auto">
              <a:xfrm>
                <a:off x="4302018" y="5822944"/>
                <a:ext cx="126715" cy="339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200" dirty="0">
                    <a:solidFill>
                      <a:schemeClr val="bg1"/>
                    </a:solidFill>
                    <a:latin typeface="Calibri" panose="020F0502020204030204" pitchFamily="34" charset="0"/>
                    <a:cs typeface="Calibri" panose="020F0502020204030204" pitchFamily="34" charset="0"/>
                  </a:rPr>
                  <a:t>2</a:t>
                </a:r>
              </a:p>
            </p:txBody>
          </p:sp>
          <p:sp>
            <p:nvSpPr>
              <p:cNvPr id="1343" name="Rectangle 323">
                <a:extLst>
                  <a:ext uri="{FF2B5EF4-FFF2-40B4-BE49-F238E27FC236}">
                    <a16:creationId xmlns:a16="http://schemas.microsoft.com/office/drawing/2014/main" id="{16B20FC5-D68F-4242-882D-97B21B11C2F9}"/>
                  </a:ext>
                </a:extLst>
              </p:cNvPr>
              <p:cNvSpPr>
                <a:spLocks noChangeArrowheads="1"/>
              </p:cNvSpPr>
              <p:nvPr/>
            </p:nvSpPr>
            <p:spPr bwMode="auto">
              <a:xfrm>
                <a:off x="4648313" y="5822948"/>
                <a:ext cx="126715" cy="339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200" dirty="0">
                    <a:solidFill>
                      <a:schemeClr val="bg1"/>
                    </a:solidFill>
                    <a:latin typeface="Calibri" panose="020F0502020204030204" pitchFamily="34" charset="0"/>
                    <a:cs typeface="Calibri" panose="020F0502020204030204" pitchFamily="34" charset="0"/>
                  </a:rPr>
                  <a:t>4</a:t>
                </a:r>
              </a:p>
            </p:txBody>
          </p:sp>
          <p:sp>
            <p:nvSpPr>
              <p:cNvPr id="1344" name="Rectangle 324">
                <a:extLst>
                  <a:ext uri="{FF2B5EF4-FFF2-40B4-BE49-F238E27FC236}">
                    <a16:creationId xmlns:a16="http://schemas.microsoft.com/office/drawing/2014/main" id="{5EDDC652-EA7F-42BD-BEDE-546EE3BA40FE}"/>
                  </a:ext>
                </a:extLst>
              </p:cNvPr>
              <p:cNvSpPr>
                <a:spLocks noChangeArrowheads="1"/>
              </p:cNvSpPr>
              <p:nvPr/>
            </p:nvSpPr>
            <p:spPr bwMode="auto">
              <a:xfrm>
                <a:off x="4994617" y="5822948"/>
                <a:ext cx="126715" cy="339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200" dirty="0">
                    <a:solidFill>
                      <a:schemeClr val="bg1"/>
                    </a:solidFill>
                    <a:latin typeface="Calibri" panose="020F0502020204030204" pitchFamily="34" charset="0"/>
                    <a:cs typeface="Calibri" panose="020F0502020204030204" pitchFamily="34" charset="0"/>
                  </a:rPr>
                  <a:t>6</a:t>
                </a:r>
              </a:p>
            </p:txBody>
          </p:sp>
          <p:sp>
            <p:nvSpPr>
              <p:cNvPr id="1345" name="Rectangle 325">
                <a:extLst>
                  <a:ext uri="{FF2B5EF4-FFF2-40B4-BE49-F238E27FC236}">
                    <a16:creationId xmlns:a16="http://schemas.microsoft.com/office/drawing/2014/main" id="{74F1CCAD-9AA8-4C7A-ACA5-9093E2B4C122}"/>
                  </a:ext>
                </a:extLst>
              </p:cNvPr>
              <p:cNvSpPr>
                <a:spLocks noChangeArrowheads="1"/>
              </p:cNvSpPr>
              <p:nvPr/>
            </p:nvSpPr>
            <p:spPr bwMode="auto">
              <a:xfrm>
                <a:off x="5340916" y="5822948"/>
                <a:ext cx="126715" cy="339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200" dirty="0">
                    <a:solidFill>
                      <a:schemeClr val="bg1"/>
                    </a:solidFill>
                    <a:latin typeface="Calibri" panose="020F0502020204030204" pitchFamily="34" charset="0"/>
                    <a:cs typeface="Calibri" panose="020F0502020204030204" pitchFamily="34" charset="0"/>
                  </a:rPr>
                  <a:t>8</a:t>
                </a:r>
              </a:p>
            </p:txBody>
          </p:sp>
          <p:sp>
            <p:nvSpPr>
              <p:cNvPr id="1346" name="Rectangle 326">
                <a:extLst>
                  <a:ext uri="{FF2B5EF4-FFF2-40B4-BE49-F238E27FC236}">
                    <a16:creationId xmlns:a16="http://schemas.microsoft.com/office/drawing/2014/main" id="{800D49E1-AACC-4E7E-B0C1-0ED3B15C6904}"/>
                  </a:ext>
                </a:extLst>
              </p:cNvPr>
              <p:cNvSpPr>
                <a:spLocks noChangeArrowheads="1"/>
              </p:cNvSpPr>
              <p:nvPr/>
            </p:nvSpPr>
            <p:spPr bwMode="auto">
              <a:xfrm>
                <a:off x="5633844" y="5822948"/>
                <a:ext cx="253430" cy="339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200" dirty="0">
                    <a:solidFill>
                      <a:schemeClr val="bg1"/>
                    </a:solidFill>
                    <a:latin typeface="Calibri" panose="020F0502020204030204" pitchFamily="34" charset="0"/>
                    <a:cs typeface="Calibri" panose="020F0502020204030204" pitchFamily="34" charset="0"/>
                  </a:rPr>
                  <a:t>10</a:t>
                </a:r>
              </a:p>
            </p:txBody>
          </p:sp>
          <p:sp>
            <p:nvSpPr>
              <p:cNvPr id="1347" name="Rectangle 327">
                <a:extLst>
                  <a:ext uri="{FF2B5EF4-FFF2-40B4-BE49-F238E27FC236}">
                    <a16:creationId xmlns:a16="http://schemas.microsoft.com/office/drawing/2014/main" id="{5B052045-3444-4DC9-ABFB-DA73074A2D9A}"/>
                  </a:ext>
                </a:extLst>
              </p:cNvPr>
              <p:cNvSpPr>
                <a:spLocks noChangeArrowheads="1"/>
              </p:cNvSpPr>
              <p:nvPr/>
            </p:nvSpPr>
            <p:spPr bwMode="auto">
              <a:xfrm>
                <a:off x="5982996" y="5822948"/>
                <a:ext cx="253430" cy="339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200" dirty="0">
                    <a:solidFill>
                      <a:schemeClr val="bg1"/>
                    </a:solidFill>
                    <a:latin typeface="Calibri" panose="020F0502020204030204" pitchFamily="34" charset="0"/>
                    <a:cs typeface="Calibri" panose="020F0502020204030204" pitchFamily="34" charset="0"/>
                  </a:rPr>
                  <a:t>12</a:t>
                </a:r>
              </a:p>
            </p:txBody>
          </p:sp>
          <p:sp>
            <p:nvSpPr>
              <p:cNvPr id="1348" name="Rectangle 328">
                <a:extLst>
                  <a:ext uri="{FF2B5EF4-FFF2-40B4-BE49-F238E27FC236}">
                    <a16:creationId xmlns:a16="http://schemas.microsoft.com/office/drawing/2014/main" id="{A915F8D1-CB8D-42D8-8C87-77C3F72B53C4}"/>
                  </a:ext>
                </a:extLst>
              </p:cNvPr>
              <p:cNvSpPr>
                <a:spLocks noChangeArrowheads="1"/>
              </p:cNvSpPr>
              <p:nvPr/>
            </p:nvSpPr>
            <p:spPr bwMode="auto">
              <a:xfrm>
                <a:off x="6332145" y="5822948"/>
                <a:ext cx="253430" cy="339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200" dirty="0">
                    <a:solidFill>
                      <a:schemeClr val="bg1"/>
                    </a:solidFill>
                    <a:latin typeface="Calibri" panose="020F0502020204030204" pitchFamily="34" charset="0"/>
                    <a:cs typeface="Calibri" panose="020F0502020204030204" pitchFamily="34" charset="0"/>
                  </a:rPr>
                  <a:t>14</a:t>
                </a:r>
              </a:p>
            </p:txBody>
          </p:sp>
          <p:sp>
            <p:nvSpPr>
              <p:cNvPr id="1349" name="Rectangle 329">
                <a:extLst>
                  <a:ext uri="{FF2B5EF4-FFF2-40B4-BE49-F238E27FC236}">
                    <a16:creationId xmlns:a16="http://schemas.microsoft.com/office/drawing/2014/main" id="{843060EB-39B1-4037-9D15-5C1A5E010EBF}"/>
                  </a:ext>
                </a:extLst>
              </p:cNvPr>
              <p:cNvSpPr>
                <a:spLocks noChangeArrowheads="1"/>
              </p:cNvSpPr>
              <p:nvPr/>
            </p:nvSpPr>
            <p:spPr bwMode="auto">
              <a:xfrm>
                <a:off x="6681297" y="5822948"/>
                <a:ext cx="253430" cy="339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200" dirty="0">
                    <a:solidFill>
                      <a:schemeClr val="bg1"/>
                    </a:solidFill>
                    <a:latin typeface="Calibri" panose="020F0502020204030204" pitchFamily="34" charset="0"/>
                    <a:cs typeface="Calibri" panose="020F0502020204030204" pitchFamily="34" charset="0"/>
                  </a:rPr>
                  <a:t>16</a:t>
                </a:r>
              </a:p>
            </p:txBody>
          </p:sp>
          <p:sp>
            <p:nvSpPr>
              <p:cNvPr id="1350" name="Rectangle 330">
                <a:extLst>
                  <a:ext uri="{FF2B5EF4-FFF2-40B4-BE49-F238E27FC236}">
                    <a16:creationId xmlns:a16="http://schemas.microsoft.com/office/drawing/2014/main" id="{A34C38B3-1F6A-401F-A3C8-BA1D414A42FA}"/>
                  </a:ext>
                </a:extLst>
              </p:cNvPr>
              <p:cNvSpPr>
                <a:spLocks noChangeArrowheads="1"/>
              </p:cNvSpPr>
              <p:nvPr/>
            </p:nvSpPr>
            <p:spPr bwMode="auto">
              <a:xfrm>
                <a:off x="7030445" y="5822948"/>
                <a:ext cx="253430" cy="339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200" dirty="0">
                    <a:solidFill>
                      <a:schemeClr val="bg1"/>
                    </a:solidFill>
                    <a:latin typeface="Calibri" panose="020F0502020204030204" pitchFamily="34" charset="0"/>
                    <a:cs typeface="Calibri" panose="020F0502020204030204" pitchFamily="34" charset="0"/>
                  </a:rPr>
                  <a:t>18</a:t>
                </a:r>
              </a:p>
            </p:txBody>
          </p:sp>
          <p:sp>
            <p:nvSpPr>
              <p:cNvPr id="1351" name="Rectangle 331">
                <a:extLst>
                  <a:ext uri="{FF2B5EF4-FFF2-40B4-BE49-F238E27FC236}">
                    <a16:creationId xmlns:a16="http://schemas.microsoft.com/office/drawing/2014/main" id="{44BF9EDF-C5BD-4874-8DA5-AFA67F197867}"/>
                  </a:ext>
                </a:extLst>
              </p:cNvPr>
              <p:cNvSpPr>
                <a:spLocks noChangeArrowheads="1"/>
              </p:cNvSpPr>
              <p:nvPr/>
            </p:nvSpPr>
            <p:spPr bwMode="auto">
              <a:xfrm>
                <a:off x="7379596" y="5822948"/>
                <a:ext cx="253430" cy="339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200" dirty="0">
                    <a:solidFill>
                      <a:schemeClr val="bg1"/>
                    </a:solidFill>
                    <a:latin typeface="Calibri" panose="020F0502020204030204" pitchFamily="34" charset="0"/>
                    <a:cs typeface="Calibri" panose="020F0502020204030204" pitchFamily="34" charset="0"/>
                  </a:rPr>
                  <a:t>20</a:t>
                </a:r>
              </a:p>
            </p:txBody>
          </p:sp>
          <p:sp>
            <p:nvSpPr>
              <p:cNvPr id="1352" name="Rectangle 332">
                <a:extLst>
                  <a:ext uri="{FF2B5EF4-FFF2-40B4-BE49-F238E27FC236}">
                    <a16:creationId xmlns:a16="http://schemas.microsoft.com/office/drawing/2014/main" id="{38E4AEF5-3BEE-45BD-AC61-B3A9E8AEFE6D}"/>
                  </a:ext>
                </a:extLst>
              </p:cNvPr>
              <p:cNvSpPr>
                <a:spLocks noChangeArrowheads="1"/>
              </p:cNvSpPr>
              <p:nvPr/>
            </p:nvSpPr>
            <p:spPr bwMode="auto">
              <a:xfrm>
                <a:off x="7728747" y="5822948"/>
                <a:ext cx="253430" cy="339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200" dirty="0">
                    <a:solidFill>
                      <a:schemeClr val="bg1"/>
                    </a:solidFill>
                    <a:latin typeface="Calibri" panose="020F0502020204030204" pitchFamily="34" charset="0"/>
                    <a:cs typeface="Calibri" panose="020F0502020204030204" pitchFamily="34" charset="0"/>
                  </a:rPr>
                  <a:t>22</a:t>
                </a:r>
              </a:p>
            </p:txBody>
          </p:sp>
          <p:sp>
            <p:nvSpPr>
              <p:cNvPr id="1353" name="Rectangle 333">
                <a:extLst>
                  <a:ext uri="{FF2B5EF4-FFF2-40B4-BE49-F238E27FC236}">
                    <a16:creationId xmlns:a16="http://schemas.microsoft.com/office/drawing/2014/main" id="{717B78F3-DC26-4B80-A7F8-8C53365D6F6D}"/>
                  </a:ext>
                </a:extLst>
              </p:cNvPr>
              <p:cNvSpPr>
                <a:spLocks noChangeArrowheads="1"/>
              </p:cNvSpPr>
              <p:nvPr/>
            </p:nvSpPr>
            <p:spPr bwMode="auto">
              <a:xfrm>
                <a:off x="8077897" y="5822948"/>
                <a:ext cx="253430" cy="339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200" dirty="0">
                    <a:solidFill>
                      <a:schemeClr val="bg1"/>
                    </a:solidFill>
                    <a:latin typeface="Calibri" panose="020F0502020204030204" pitchFamily="34" charset="0"/>
                    <a:cs typeface="Calibri" panose="020F0502020204030204" pitchFamily="34" charset="0"/>
                  </a:rPr>
                  <a:t>24</a:t>
                </a:r>
              </a:p>
            </p:txBody>
          </p:sp>
          <p:sp>
            <p:nvSpPr>
              <p:cNvPr id="1354" name="Rectangle 334">
                <a:extLst>
                  <a:ext uri="{FF2B5EF4-FFF2-40B4-BE49-F238E27FC236}">
                    <a16:creationId xmlns:a16="http://schemas.microsoft.com/office/drawing/2014/main" id="{BC34A00B-1FFC-4A95-821D-27B330856B4C}"/>
                  </a:ext>
                </a:extLst>
              </p:cNvPr>
              <p:cNvSpPr>
                <a:spLocks noChangeArrowheads="1"/>
              </p:cNvSpPr>
              <p:nvPr/>
            </p:nvSpPr>
            <p:spPr bwMode="auto">
              <a:xfrm>
                <a:off x="8427048" y="5822948"/>
                <a:ext cx="253430" cy="339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200" dirty="0">
                    <a:solidFill>
                      <a:schemeClr val="bg1"/>
                    </a:solidFill>
                    <a:latin typeface="Calibri" panose="020F0502020204030204" pitchFamily="34" charset="0"/>
                    <a:cs typeface="Calibri" panose="020F0502020204030204" pitchFamily="34" charset="0"/>
                  </a:rPr>
                  <a:t>26</a:t>
                </a:r>
              </a:p>
            </p:txBody>
          </p:sp>
          <p:sp>
            <p:nvSpPr>
              <p:cNvPr id="1355" name="Rectangle 335">
                <a:extLst>
                  <a:ext uri="{FF2B5EF4-FFF2-40B4-BE49-F238E27FC236}">
                    <a16:creationId xmlns:a16="http://schemas.microsoft.com/office/drawing/2014/main" id="{821EA52F-FACD-4186-98D8-CA61FB70D9BF}"/>
                  </a:ext>
                </a:extLst>
              </p:cNvPr>
              <p:cNvSpPr>
                <a:spLocks noChangeArrowheads="1"/>
              </p:cNvSpPr>
              <p:nvPr/>
            </p:nvSpPr>
            <p:spPr bwMode="auto">
              <a:xfrm>
                <a:off x="8776202" y="5822948"/>
                <a:ext cx="253430" cy="339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200" dirty="0">
                    <a:solidFill>
                      <a:schemeClr val="bg1"/>
                    </a:solidFill>
                    <a:latin typeface="Calibri" panose="020F0502020204030204" pitchFamily="34" charset="0"/>
                    <a:cs typeface="Calibri" panose="020F0502020204030204" pitchFamily="34" charset="0"/>
                  </a:rPr>
                  <a:t>28</a:t>
                </a:r>
              </a:p>
            </p:txBody>
          </p:sp>
        </p:grpSp>
      </p:grpSp>
      <p:sp>
        <p:nvSpPr>
          <p:cNvPr id="1356" name="TextBox 1355">
            <a:extLst>
              <a:ext uri="{FF2B5EF4-FFF2-40B4-BE49-F238E27FC236}">
                <a16:creationId xmlns:a16="http://schemas.microsoft.com/office/drawing/2014/main" id="{B99D9FC9-6C33-4BD7-ADA0-1147E174D601}"/>
              </a:ext>
            </a:extLst>
          </p:cNvPr>
          <p:cNvSpPr txBox="1"/>
          <p:nvPr/>
        </p:nvSpPr>
        <p:spPr>
          <a:xfrm>
            <a:off x="8180831" y="2074991"/>
            <a:ext cx="393056" cy="338554"/>
          </a:xfrm>
          <a:prstGeom prst="rect">
            <a:avLst/>
          </a:prstGeom>
          <a:noFill/>
        </p:spPr>
        <p:txBody>
          <a:bodyPr wrap="none" rtlCol="0">
            <a:spAutoFit/>
          </a:bodyPr>
          <a:lstStyle/>
          <a:p>
            <a:pPr algn="r"/>
            <a:r>
              <a:rPr lang="en-US" sz="1600" dirty="0">
                <a:solidFill>
                  <a:schemeClr val="bg1"/>
                </a:solidFill>
                <a:latin typeface="Calibri" panose="020F0502020204030204" pitchFamily="34" charset="0"/>
                <a:cs typeface="Calibri" panose="020F0502020204030204" pitchFamily="34" charset="0"/>
              </a:rPr>
              <a:t>80</a:t>
            </a:r>
          </a:p>
        </p:txBody>
      </p:sp>
      <p:sp>
        <p:nvSpPr>
          <p:cNvPr id="1357" name="TextBox 1356">
            <a:extLst>
              <a:ext uri="{FF2B5EF4-FFF2-40B4-BE49-F238E27FC236}">
                <a16:creationId xmlns:a16="http://schemas.microsoft.com/office/drawing/2014/main" id="{A198E567-7AE9-4E3A-AFEB-E75FD4CCE562}"/>
              </a:ext>
            </a:extLst>
          </p:cNvPr>
          <p:cNvSpPr txBox="1"/>
          <p:nvPr/>
        </p:nvSpPr>
        <p:spPr>
          <a:xfrm>
            <a:off x="8180831" y="2549998"/>
            <a:ext cx="393056" cy="338554"/>
          </a:xfrm>
          <a:prstGeom prst="rect">
            <a:avLst/>
          </a:prstGeom>
          <a:noFill/>
        </p:spPr>
        <p:txBody>
          <a:bodyPr wrap="none" rtlCol="0">
            <a:spAutoFit/>
          </a:bodyPr>
          <a:lstStyle/>
          <a:p>
            <a:pPr algn="r"/>
            <a:r>
              <a:rPr lang="en-US" sz="1600" dirty="0">
                <a:solidFill>
                  <a:schemeClr val="bg1"/>
                </a:solidFill>
                <a:latin typeface="Calibri" panose="020F0502020204030204" pitchFamily="34" charset="0"/>
                <a:cs typeface="Calibri" panose="020F0502020204030204" pitchFamily="34" charset="0"/>
              </a:rPr>
              <a:t>60</a:t>
            </a:r>
          </a:p>
        </p:txBody>
      </p:sp>
      <p:sp>
        <p:nvSpPr>
          <p:cNvPr id="1358" name="TextBox 1357">
            <a:extLst>
              <a:ext uri="{FF2B5EF4-FFF2-40B4-BE49-F238E27FC236}">
                <a16:creationId xmlns:a16="http://schemas.microsoft.com/office/drawing/2014/main" id="{D83872BC-3077-4EA6-B7AD-92B28E4CB962}"/>
              </a:ext>
            </a:extLst>
          </p:cNvPr>
          <p:cNvSpPr txBox="1"/>
          <p:nvPr/>
        </p:nvSpPr>
        <p:spPr>
          <a:xfrm>
            <a:off x="8180831" y="3025005"/>
            <a:ext cx="393056" cy="338554"/>
          </a:xfrm>
          <a:prstGeom prst="rect">
            <a:avLst/>
          </a:prstGeom>
          <a:noFill/>
        </p:spPr>
        <p:txBody>
          <a:bodyPr wrap="none" rtlCol="0">
            <a:spAutoFit/>
          </a:bodyPr>
          <a:lstStyle/>
          <a:p>
            <a:pPr algn="r"/>
            <a:r>
              <a:rPr lang="en-US" sz="1600" dirty="0">
                <a:solidFill>
                  <a:schemeClr val="bg1"/>
                </a:solidFill>
                <a:latin typeface="Calibri" panose="020F0502020204030204" pitchFamily="34" charset="0"/>
                <a:cs typeface="Calibri" panose="020F0502020204030204" pitchFamily="34" charset="0"/>
              </a:rPr>
              <a:t>40</a:t>
            </a:r>
          </a:p>
        </p:txBody>
      </p:sp>
      <p:sp>
        <p:nvSpPr>
          <p:cNvPr id="1359" name="TextBox 1358">
            <a:extLst>
              <a:ext uri="{FF2B5EF4-FFF2-40B4-BE49-F238E27FC236}">
                <a16:creationId xmlns:a16="http://schemas.microsoft.com/office/drawing/2014/main" id="{D76D6718-4BA8-4F85-B848-8DACC6F78BF0}"/>
              </a:ext>
            </a:extLst>
          </p:cNvPr>
          <p:cNvSpPr txBox="1"/>
          <p:nvPr/>
        </p:nvSpPr>
        <p:spPr>
          <a:xfrm>
            <a:off x="8180831" y="3500012"/>
            <a:ext cx="393056" cy="338554"/>
          </a:xfrm>
          <a:prstGeom prst="rect">
            <a:avLst/>
          </a:prstGeom>
          <a:noFill/>
        </p:spPr>
        <p:txBody>
          <a:bodyPr wrap="none" rtlCol="0">
            <a:spAutoFit/>
          </a:bodyPr>
          <a:lstStyle/>
          <a:p>
            <a:pPr algn="r"/>
            <a:r>
              <a:rPr lang="en-US" sz="1600" dirty="0">
                <a:solidFill>
                  <a:schemeClr val="bg1"/>
                </a:solidFill>
                <a:latin typeface="Calibri" panose="020F0502020204030204" pitchFamily="34" charset="0"/>
                <a:cs typeface="Calibri" panose="020F0502020204030204" pitchFamily="34" charset="0"/>
              </a:rPr>
              <a:t>20</a:t>
            </a:r>
          </a:p>
        </p:txBody>
      </p:sp>
      <p:sp>
        <p:nvSpPr>
          <p:cNvPr id="1360" name="TextBox 1359">
            <a:extLst>
              <a:ext uri="{FF2B5EF4-FFF2-40B4-BE49-F238E27FC236}">
                <a16:creationId xmlns:a16="http://schemas.microsoft.com/office/drawing/2014/main" id="{A815B240-053A-4A89-B15A-16B92F7C825D}"/>
              </a:ext>
            </a:extLst>
          </p:cNvPr>
          <p:cNvSpPr txBox="1"/>
          <p:nvPr/>
        </p:nvSpPr>
        <p:spPr>
          <a:xfrm>
            <a:off x="8285027" y="3975018"/>
            <a:ext cx="288861" cy="338554"/>
          </a:xfrm>
          <a:prstGeom prst="rect">
            <a:avLst/>
          </a:prstGeom>
          <a:noFill/>
        </p:spPr>
        <p:txBody>
          <a:bodyPr wrap="none" rtlCol="0">
            <a:spAutoFit/>
          </a:bodyPr>
          <a:lstStyle/>
          <a:p>
            <a:pPr algn="r"/>
            <a:r>
              <a:rPr lang="en-US" sz="1600" dirty="0">
                <a:solidFill>
                  <a:schemeClr val="bg1"/>
                </a:solidFill>
                <a:latin typeface="Calibri" panose="020F0502020204030204" pitchFamily="34" charset="0"/>
                <a:cs typeface="Calibri" panose="020F0502020204030204" pitchFamily="34" charset="0"/>
              </a:rPr>
              <a:t>0</a:t>
            </a:r>
          </a:p>
        </p:txBody>
      </p:sp>
      <p:grpSp>
        <p:nvGrpSpPr>
          <p:cNvPr id="1361" name="Group 1360">
            <a:extLst>
              <a:ext uri="{FF2B5EF4-FFF2-40B4-BE49-F238E27FC236}">
                <a16:creationId xmlns:a16="http://schemas.microsoft.com/office/drawing/2014/main" id="{1CD7D6B9-6C66-45A5-BA75-F8B65ACD80E5}"/>
              </a:ext>
            </a:extLst>
          </p:cNvPr>
          <p:cNvGrpSpPr/>
          <p:nvPr/>
        </p:nvGrpSpPr>
        <p:grpSpPr>
          <a:xfrm>
            <a:off x="8676447" y="3528732"/>
            <a:ext cx="1412550" cy="600344"/>
            <a:chOff x="2000422" y="3527817"/>
            <a:chExt cx="1149355" cy="600344"/>
          </a:xfrm>
        </p:grpSpPr>
        <p:sp>
          <p:nvSpPr>
            <p:cNvPr id="1362" name="Line 340">
              <a:extLst>
                <a:ext uri="{FF2B5EF4-FFF2-40B4-BE49-F238E27FC236}">
                  <a16:creationId xmlns:a16="http://schemas.microsoft.com/office/drawing/2014/main" id="{07B5E0DB-60BE-4035-8B59-7A72CBB41FBA}"/>
                </a:ext>
              </a:extLst>
            </p:cNvPr>
            <p:cNvSpPr>
              <a:spLocks noChangeShapeType="1"/>
            </p:cNvSpPr>
            <p:nvPr/>
          </p:nvSpPr>
          <p:spPr bwMode="auto">
            <a:xfrm>
              <a:off x="2000422" y="4036625"/>
              <a:ext cx="121793" cy="0"/>
            </a:xfrm>
            <a:prstGeom prst="line">
              <a:avLst/>
            </a:prstGeom>
            <a:noFill/>
            <a:ln w="19050">
              <a:solidFill>
                <a:schemeClr val="accent3">
                  <a:lumMod val="40000"/>
                  <a:lumOff val="60000"/>
                </a:schemeClr>
              </a:solidFill>
              <a:prstDash val="sysDash"/>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000" dirty="0">
                <a:solidFill>
                  <a:schemeClr val="bg1"/>
                </a:solidFill>
                <a:latin typeface="Calibri" panose="020F0502020204030204" pitchFamily="34" charset="0"/>
                <a:cs typeface="Calibri" panose="020F0502020204030204" pitchFamily="34" charset="0"/>
              </a:endParaRPr>
            </a:p>
          </p:txBody>
        </p:sp>
        <p:sp>
          <p:nvSpPr>
            <p:cNvPr id="1363" name="Rectangle 352">
              <a:extLst>
                <a:ext uri="{FF2B5EF4-FFF2-40B4-BE49-F238E27FC236}">
                  <a16:creationId xmlns:a16="http://schemas.microsoft.com/office/drawing/2014/main" id="{319E9861-E5BC-4FD5-9C7B-A89A9C717686}"/>
                </a:ext>
              </a:extLst>
            </p:cNvPr>
            <p:cNvSpPr>
              <a:spLocks noChangeArrowheads="1"/>
            </p:cNvSpPr>
            <p:nvPr/>
          </p:nvSpPr>
          <p:spPr bwMode="auto">
            <a:xfrm>
              <a:off x="2180770" y="3943495"/>
              <a:ext cx="89627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200" dirty="0">
                  <a:solidFill>
                    <a:schemeClr val="bg1"/>
                  </a:solidFill>
                  <a:latin typeface="Calibri" panose="020F0502020204030204" pitchFamily="34" charset="0"/>
                  <a:cs typeface="Calibri" panose="020F0502020204030204" pitchFamily="34" charset="0"/>
                </a:rPr>
                <a:t>Placebo, adjusted</a:t>
              </a:r>
            </a:p>
          </p:txBody>
        </p:sp>
        <p:sp>
          <p:nvSpPr>
            <p:cNvPr id="1364" name="Line 339">
              <a:extLst>
                <a:ext uri="{FF2B5EF4-FFF2-40B4-BE49-F238E27FC236}">
                  <a16:creationId xmlns:a16="http://schemas.microsoft.com/office/drawing/2014/main" id="{C7B1C70A-CCF2-498D-A301-6CBBF0C26DE0}"/>
                </a:ext>
              </a:extLst>
            </p:cNvPr>
            <p:cNvSpPr>
              <a:spLocks noChangeShapeType="1"/>
            </p:cNvSpPr>
            <p:nvPr/>
          </p:nvSpPr>
          <p:spPr bwMode="auto">
            <a:xfrm>
              <a:off x="2000422" y="3913945"/>
              <a:ext cx="121793" cy="0"/>
            </a:xfrm>
            <a:prstGeom prst="line">
              <a:avLst/>
            </a:prstGeom>
            <a:noFill/>
            <a:ln w="1905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000" dirty="0">
                <a:solidFill>
                  <a:schemeClr val="bg1"/>
                </a:solidFill>
                <a:latin typeface="Calibri" panose="020F0502020204030204" pitchFamily="34" charset="0"/>
                <a:cs typeface="Calibri" panose="020F0502020204030204" pitchFamily="34" charset="0"/>
              </a:endParaRPr>
            </a:p>
          </p:txBody>
        </p:sp>
        <p:sp>
          <p:nvSpPr>
            <p:cNvPr id="1365" name="Rectangle 352">
              <a:extLst>
                <a:ext uri="{FF2B5EF4-FFF2-40B4-BE49-F238E27FC236}">
                  <a16:creationId xmlns:a16="http://schemas.microsoft.com/office/drawing/2014/main" id="{B692CA3E-E93B-4F4D-9381-46B537B97721}"/>
                </a:ext>
              </a:extLst>
            </p:cNvPr>
            <p:cNvSpPr>
              <a:spLocks noChangeArrowheads="1"/>
            </p:cNvSpPr>
            <p:nvPr/>
          </p:nvSpPr>
          <p:spPr bwMode="auto">
            <a:xfrm>
              <a:off x="2180771" y="3820820"/>
              <a:ext cx="40173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200" dirty="0">
                  <a:solidFill>
                    <a:schemeClr val="bg1"/>
                  </a:solidFill>
                  <a:latin typeface="Calibri" panose="020F0502020204030204" pitchFamily="34" charset="0"/>
                  <a:cs typeface="Calibri" panose="020F0502020204030204" pitchFamily="34" charset="0"/>
                </a:rPr>
                <a:t>Placebo</a:t>
              </a:r>
            </a:p>
          </p:txBody>
        </p:sp>
        <p:sp>
          <p:nvSpPr>
            <p:cNvPr id="1366" name="Line 338">
              <a:extLst>
                <a:ext uri="{FF2B5EF4-FFF2-40B4-BE49-F238E27FC236}">
                  <a16:creationId xmlns:a16="http://schemas.microsoft.com/office/drawing/2014/main" id="{93A71F78-C371-4803-87DF-C7F246E70D59}"/>
                </a:ext>
              </a:extLst>
            </p:cNvPr>
            <p:cNvSpPr>
              <a:spLocks noChangeShapeType="1"/>
            </p:cNvSpPr>
            <p:nvPr/>
          </p:nvSpPr>
          <p:spPr bwMode="auto">
            <a:xfrm>
              <a:off x="2000422" y="3751017"/>
              <a:ext cx="121793" cy="0"/>
            </a:xfrm>
            <a:prstGeom prst="line">
              <a:avLst/>
            </a:prstGeom>
            <a:noFill/>
            <a:ln w="19050">
              <a:solidFill>
                <a:schemeClr val="accent2"/>
              </a:solidFill>
              <a:prstDash val="sysDash"/>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000" dirty="0">
                <a:solidFill>
                  <a:schemeClr val="bg1"/>
                </a:solidFill>
                <a:latin typeface="Calibri" panose="020F0502020204030204" pitchFamily="34" charset="0"/>
                <a:cs typeface="Calibri" panose="020F0502020204030204" pitchFamily="34" charset="0"/>
              </a:endParaRPr>
            </a:p>
          </p:txBody>
        </p:sp>
        <p:sp>
          <p:nvSpPr>
            <p:cNvPr id="1367" name="Rectangle 352">
              <a:extLst>
                <a:ext uri="{FF2B5EF4-FFF2-40B4-BE49-F238E27FC236}">
                  <a16:creationId xmlns:a16="http://schemas.microsoft.com/office/drawing/2014/main" id="{64E9EDCB-8D1E-4B4D-BBB2-CA1DC3956389}"/>
                </a:ext>
              </a:extLst>
            </p:cNvPr>
            <p:cNvSpPr>
              <a:spLocks noChangeArrowheads="1"/>
            </p:cNvSpPr>
            <p:nvPr/>
          </p:nvSpPr>
          <p:spPr bwMode="auto">
            <a:xfrm>
              <a:off x="2180771" y="3657888"/>
              <a:ext cx="9690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200" dirty="0">
                  <a:solidFill>
                    <a:schemeClr val="bg1"/>
                  </a:solidFill>
                  <a:latin typeface="Calibri" panose="020F0502020204030204" pitchFamily="34" charset="0"/>
                  <a:cs typeface="Calibri" panose="020F0502020204030204" pitchFamily="34" charset="0"/>
                </a:rPr>
                <a:t>Niraparib, adjusted</a:t>
              </a:r>
            </a:p>
          </p:txBody>
        </p:sp>
        <p:sp>
          <p:nvSpPr>
            <p:cNvPr id="1368" name="Line 337">
              <a:extLst>
                <a:ext uri="{FF2B5EF4-FFF2-40B4-BE49-F238E27FC236}">
                  <a16:creationId xmlns:a16="http://schemas.microsoft.com/office/drawing/2014/main" id="{DB9C5803-553E-4E94-9CB1-5349085318E7}"/>
                </a:ext>
              </a:extLst>
            </p:cNvPr>
            <p:cNvSpPr>
              <a:spLocks noChangeShapeType="1"/>
            </p:cNvSpPr>
            <p:nvPr/>
          </p:nvSpPr>
          <p:spPr bwMode="auto">
            <a:xfrm>
              <a:off x="2000422" y="3620945"/>
              <a:ext cx="121793" cy="0"/>
            </a:xfrm>
            <a:prstGeom prst="line">
              <a:avLst/>
            </a:prstGeom>
            <a:noFill/>
            <a:ln w="1905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000" dirty="0">
                <a:solidFill>
                  <a:schemeClr val="bg1"/>
                </a:solidFill>
                <a:latin typeface="Calibri" panose="020F0502020204030204" pitchFamily="34" charset="0"/>
                <a:cs typeface="Calibri" panose="020F0502020204030204" pitchFamily="34" charset="0"/>
              </a:endParaRPr>
            </a:p>
          </p:txBody>
        </p:sp>
        <p:sp>
          <p:nvSpPr>
            <p:cNvPr id="1369" name="Rectangle 352">
              <a:extLst>
                <a:ext uri="{FF2B5EF4-FFF2-40B4-BE49-F238E27FC236}">
                  <a16:creationId xmlns:a16="http://schemas.microsoft.com/office/drawing/2014/main" id="{30D1DB7B-F979-4E6E-AF5C-4085478975BF}"/>
                </a:ext>
              </a:extLst>
            </p:cNvPr>
            <p:cNvSpPr>
              <a:spLocks noChangeArrowheads="1"/>
            </p:cNvSpPr>
            <p:nvPr/>
          </p:nvSpPr>
          <p:spPr bwMode="auto">
            <a:xfrm>
              <a:off x="2180770" y="3527817"/>
              <a:ext cx="47221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sz="1200" dirty="0">
                  <a:solidFill>
                    <a:schemeClr val="bg1"/>
                  </a:solidFill>
                  <a:latin typeface="Calibri" panose="020F0502020204030204" pitchFamily="34" charset="0"/>
                  <a:cs typeface="Calibri" panose="020F0502020204030204" pitchFamily="34" charset="0"/>
                </a:rPr>
                <a:t>Niraparib</a:t>
              </a:r>
            </a:p>
          </p:txBody>
        </p:sp>
      </p:grpSp>
      <p:sp>
        <p:nvSpPr>
          <p:cNvPr id="1370" name="Freeform: Shape 1369">
            <a:extLst>
              <a:ext uri="{FF2B5EF4-FFF2-40B4-BE49-F238E27FC236}">
                <a16:creationId xmlns:a16="http://schemas.microsoft.com/office/drawing/2014/main" id="{62FD354D-0D11-43EC-B31A-6DABC1CE9ECC}"/>
              </a:ext>
            </a:extLst>
          </p:cNvPr>
          <p:cNvSpPr/>
          <p:nvPr/>
        </p:nvSpPr>
        <p:spPr bwMode="auto">
          <a:xfrm>
            <a:off x="8606000" y="1678105"/>
            <a:ext cx="3137735" cy="2469017"/>
          </a:xfrm>
          <a:custGeom>
            <a:avLst/>
            <a:gdLst>
              <a:gd name="connsiteX0" fmla="*/ 0 w 2657919"/>
              <a:gd name="connsiteY0" fmla="*/ 0 h 2567900"/>
              <a:gd name="connsiteX1" fmla="*/ 0 w 2657919"/>
              <a:gd name="connsiteY1" fmla="*/ 2567900 h 2567900"/>
              <a:gd name="connsiteX2" fmla="*/ 2657919 w 2657919"/>
              <a:gd name="connsiteY2" fmla="*/ 2567900 h 2567900"/>
            </a:gdLst>
            <a:ahLst/>
            <a:cxnLst>
              <a:cxn ang="0">
                <a:pos x="connsiteX0" y="connsiteY0"/>
              </a:cxn>
              <a:cxn ang="0">
                <a:pos x="connsiteX1" y="connsiteY1"/>
              </a:cxn>
              <a:cxn ang="0">
                <a:pos x="connsiteX2" y="connsiteY2"/>
              </a:cxn>
            </a:cxnLst>
            <a:rect l="l" t="t" r="r" b="b"/>
            <a:pathLst>
              <a:path w="2657919" h="2567900">
                <a:moveTo>
                  <a:pt x="0" y="0"/>
                </a:moveTo>
                <a:lnTo>
                  <a:pt x="0" y="2567900"/>
                </a:lnTo>
                <a:lnTo>
                  <a:pt x="2657919" y="2567900"/>
                </a:lnTo>
              </a:path>
            </a:pathLst>
          </a:custGeom>
          <a:noFill/>
          <a:ln w="28575">
            <a:solidFill>
              <a:schemeClr val="bg1"/>
            </a:solidFill>
            <a:miter lim="800000"/>
            <a:headEnd/>
            <a:tailEnd/>
          </a:ln>
        </p:spPr>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1371" name="Rectangle 321">
            <a:extLst>
              <a:ext uri="{FF2B5EF4-FFF2-40B4-BE49-F238E27FC236}">
                <a16:creationId xmlns:a16="http://schemas.microsoft.com/office/drawing/2014/main" id="{CD905F36-D700-41C9-A4FE-ABB0460FF18B}"/>
              </a:ext>
            </a:extLst>
          </p:cNvPr>
          <p:cNvSpPr>
            <a:spLocks noChangeArrowheads="1"/>
          </p:cNvSpPr>
          <p:nvPr/>
        </p:nvSpPr>
        <p:spPr bwMode="auto">
          <a:xfrm>
            <a:off x="8502722" y="4664068"/>
            <a:ext cx="1971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000" dirty="0">
                <a:solidFill>
                  <a:schemeClr val="bg1"/>
                </a:solidFill>
                <a:latin typeface="Calibri" panose="020F0502020204030204" pitchFamily="34" charset="0"/>
                <a:cs typeface="Calibri" panose="020F0502020204030204" pitchFamily="34" charset="0"/>
              </a:rPr>
              <a:t>169</a:t>
            </a:r>
            <a:br>
              <a:rPr lang="en-US" altLang="en-US" sz="1000" dirty="0">
                <a:solidFill>
                  <a:schemeClr val="bg1"/>
                </a:solidFill>
                <a:latin typeface="Calibri" panose="020F0502020204030204" pitchFamily="34" charset="0"/>
                <a:cs typeface="Calibri" panose="020F0502020204030204" pitchFamily="34" charset="0"/>
              </a:rPr>
            </a:br>
            <a:r>
              <a:rPr lang="en-US" altLang="en-US" sz="1000" dirty="0">
                <a:solidFill>
                  <a:schemeClr val="bg1"/>
                </a:solidFill>
                <a:latin typeface="Calibri" panose="020F0502020204030204" pitchFamily="34" charset="0"/>
                <a:cs typeface="Calibri" panose="020F0502020204030204" pitchFamily="34" charset="0"/>
              </a:rPr>
              <a:t>80</a:t>
            </a:r>
          </a:p>
        </p:txBody>
      </p:sp>
      <p:sp>
        <p:nvSpPr>
          <p:cNvPr id="1372" name="Rectangle 322">
            <a:extLst>
              <a:ext uri="{FF2B5EF4-FFF2-40B4-BE49-F238E27FC236}">
                <a16:creationId xmlns:a16="http://schemas.microsoft.com/office/drawing/2014/main" id="{00FA2379-18DD-4E89-B6B6-81524A6DBF8F}"/>
              </a:ext>
            </a:extLst>
          </p:cNvPr>
          <p:cNvSpPr>
            <a:spLocks noChangeArrowheads="1"/>
          </p:cNvSpPr>
          <p:nvPr/>
        </p:nvSpPr>
        <p:spPr bwMode="auto">
          <a:xfrm>
            <a:off x="8726861" y="4664058"/>
            <a:ext cx="1971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000" dirty="0">
                <a:solidFill>
                  <a:schemeClr val="bg1"/>
                </a:solidFill>
                <a:latin typeface="Calibri" panose="020F0502020204030204" pitchFamily="34" charset="0"/>
                <a:cs typeface="Calibri" panose="020F0502020204030204" pitchFamily="34" charset="0"/>
              </a:rPr>
              <a:t>157</a:t>
            </a:r>
            <a:br>
              <a:rPr lang="en-US" altLang="en-US" sz="1000" dirty="0">
                <a:solidFill>
                  <a:schemeClr val="bg1"/>
                </a:solidFill>
                <a:latin typeface="Calibri" panose="020F0502020204030204" pitchFamily="34" charset="0"/>
                <a:cs typeface="Calibri" panose="020F0502020204030204" pitchFamily="34" charset="0"/>
              </a:rPr>
            </a:br>
            <a:r>
              <a:rPr lang="en-US" altLang="en-US" sz="1000" dirty="0">
                <a:solidFill>
                  <a:schemeClr val="bg1"/>
                </a:solidFill>
                <a:latin typeface="Calibri" panose="020F0502020204030204" pitchFamily="34" charset="0"/>
                <a:cs typeface="Calibri" panose="020F0502020204030204" pitchFamily="34" charset="0"/>
              </a:rPr>
              <a:t>70</a:t>
            </a:r>
          </a:p>
        </p:txBody>
      </p:sp>
      <p:sp>
        <p:nvSpPr>
          <p:cNvPr id="1373" name="Rectangle 323">
            <a:extLst>
              <a:ext uri="{FF2B5EF4-FFF2-40B4-BE49-F238E27FC236}">
                <a16:creationId xmlns:a16="http://schemas.microsoft.com/office/drawing/2014/main" id="{3FFCD0EB-40A3-4E84-A9DE-4D378715F65C}"/>
              </a:ext>
            </a:extLst>
          </p:cNvPr>
          <p:cNvSpPr>
            <a:spLocks noChangeArrowheads="1"/>
          </p:cNvSpPr>
          <p:nvPr/>
        </p:nvSpPr>
        <p:spPr bwMode="auto">
          <a:xfrm>
            <a:off x="8950997" y="4664060"/>
            <a:ext cx="1971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000" dirty="0">
                <a:solidFill>
                  <a:schemeClr val="bg1"/>
                </a:solidFill>
                <a:latin typeface="Calibri" panose="020F0502020204030204" pitchFamily="34" charset="0"/>
                <a:cs typeface="Calibri" panose="020F0502020204030204" pitchFamily="34" charset="0"/>
              </a:rPr>
              <a:t>113</a:t>
            </a:r>
            <a:br>
              <a:rPr lang="en-US" altLang="en-US" sz="1000" dirty="0">
                <a:solidFill>
                  <a:schemeClr val="bg1"/>
                </a:solidFill>
                <a:latin typeface="Calibri" panose="020F0502020204030204" pitchFamily="34" charset="0"/>
                <a:cs typeface="Calibri" panose="020F0502020204030204" pitchFamily="34" charset="0"/>
              </a:rPr>
            </a:br>
            <a:r>
              <a:rPr lang="en-US" altLang="en-US" sz="1000" dirty="0">
                <a:solidFill>
                  <a:schemeClr val="bg1"/>
                </a:solidFill>
                <a:latin typeface="Calibri" panose="020F0502020204030204" pitchFamily="34" charset="0"/>
                <a:cs typeface="Calibri" panose="020F0502020204030204" pitchFamily="34" charset="0"/>
              </a:rPr>
              <a:t>45</a:t>
            </a:r>
          </a:p>
        </p:txBody>
      </p:sp>
      <p:sp>
        <p:nvSpPr>
          <p:cNvPr id="1374" name="Rectangle 324">
            <a:extLst>
              <a:ext uri="{FF2B5EF4-FFF2-40B4-BE49-F238E27FC236}">
                <a16:creationId xmlns:a16="http://schemas.microsoft.com/office/drawing/2014/main" id="{6BC38363-BE31-403F-A74E-70028EC662E6}"/>
              </a:ext>
            </a:extLst>
          </p:cNvPr>
          <p:cNvSpPr>
            <a:spLocks noChangeArrowheads="1"/>
          </p:cNvSpPr>
          <p:nvPr/>
        </p:nvSpPr>
        <p:spPr bwMode="auto">
          <a:xfrm>
            <a:off x="9207999" y="4664060"/>
            <a:ext cx="131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000" dirty="0">
                <a:solidFill>
                  <a:schemeClr val="bg1"/>
                </a:solidFill>
                <a:latin typeface="Calibri" panose="020F0502020204030204" pitchFamily="34" charset="0"/>
                <a:cs typeface="Calibri" panose="020F0502020204030204" pitchFamily="34" charset="0"/>
              </a:rPr>
              <a:t>81</a:t>
            </a:r>
            <a:br>
              <a:rPr lang="en-US" altLang="en-US" sz="1000" dirty="0">
                <a:solidFill>
                  <a:schemeClr val="bg1"/>
                </a:solidFill>
                <a:latin typeface="Calibri" panose="020F0502020204030204" pitchFamily="34" charset="0"/>
                <a:cs typeface="Calibri" panose="020F0502020204030204" pitchFamily="34" charset="0"/>
              </a:rPr>
            </a:br>
            <a:r>
              <a:rPr lang="en-US" altLang="en-US" sz="1000" dirty="0">
                <a:solidFill>
                  <a:schemeClr val="bg1"/>
                </a:solidFill>
                <a:latin typeface="Calibri" panose="020F0502020204030204" pitchFamily="34" charset="0"/>
                <a:cs typeface="Calibri" panose="020F0502020204030204" pitchFamily="34" charset="0"/>
              </a:rPr>
              <a:t>29</a:t>
            </a:r>
          </a:p>
        </p:txBody>
      </p:sp>
      <p:sp>
        <p:nvSpPr>
          <p:cNvPr id="1375" name="Rectangle 325">
            <a:extLst>
              <a:ext uri="{FF2B5EF4-FFF2-40B4-BE49-F238E27FC236}">
                <a16:creationId xmlns:a16="http://schemas.microsoft.com/office/drawing/2014/main" id="{7C4432E2-3A29-4F16-8B5E-B8024C1000DE}"/>
              </a:ext>
            </a:extLst>
          </p:cNvPr>
          <p:cNvSpPr>
            <a:spLocks noChangeArrowheads="1"/>
          </p:cNvSpPr>
          <p:nvPr/>
        </p:nvSpPr>
        <p:spPr bwMode="auto">
          <a:xfrm>
            <a:off x="9436874" y="4664060"/>
            <a:ext cx="131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000" dirty="0">
                <a:solidFill>
                  <a:schemeClr val="bg1"/>
                </a:solidFill>
                <a:latin typeface="Calibri" panose="020F0502020204030204" pitchFamily="34" charset="0"/>
                <a:cs typeface="Calibri" panose="020F0502020204030204" pitchFamily="34" charset="0"/>
              </a:rPr>
              <a:t>73</a:t>
            </a:r>
            <a:br>
              <a:rPr lang="en-US" altLang="en-US" sz="1000" dirty="0">
                <a:solidFill>
                  <a:schemeClr val="bg1"/>
                </a:solidFill>
                <a:latin typeface="Calibri" panose="020F0502020204030204" pitchFamily="34" charset="0"/>
                <a:cs typeface="Calibri" panose="020F0502020204030204" pitchFamily="34" charset="0"/>
              </a:rPr>
            </a:br>
            <a:r>
              <a:rPr lang="en-US" altLang="en-US" sz="1000" dirty="0">
                <a:solidFill>
                  <a:schemeClr val="bg1"/>
                </a:solidFill>
                <a:latin typeface="Calibri" panose="020F0502020204030204" pitchFamily="34" charset="0"/>
                <a:cs typeface="Calibri" panose="020F0502020204030204" pitchFamily="34" charset="0"/>
              </a:rPr>
              <a:t>24</a:t>
            </a:r>
          </a:p>
        </p:txBody>
      </p:sp>
      <p:sp>
        <p:nvSpPr>
          <p:cNvPr id="1376" name="Rectangle 326">
            <a:extLst>
              <a:ext uri="{FF2B5EF4-FFF2-40B4-BE49-F238E27FC236}">
                <a16:creationId xmlns:a16="http://schemas.microsoft.com/office/drawing/2014/main" id="{63B102D6-54FB-476A-A277-E0369E478C27}"/>
              </a:ext>
            </a:extLst>
          </p:cNvPr>
          <p:cNvSpPr>
            <a:spLocks noChangeArrowheads="1"/>
          </p:cNvSpPr>
          <p:nvPr/>
        </p:nvSpPr>
        <p:spPr bwMode="auto">
          <a:xfrm>
            <a:off x="9667201" y="4664060"/>
            <a:ext cx="131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000" dirty="0">
                <a:solidFill>
                  <a:schemeClr val="bg1"/>
                </a:solidFill>
                <a:latin typeface="Calibri" panose="020F0502020204030204" pitchFamily="34" charset="0"/>
                <a:cs typeface="Calibri" panose="020F0502020204030204" pitchFamily="34" charset="0"/>
              </a:rPr>
              <a:t>53</a:t>
            </a:r>
            <a:br>
              <a:rPr lang="en-US" altLang="en-US" sz="1000" dirty="0">
                <a:solidFill>
                  <a:schemeClr val="bg1"/>
                </a:solidFill>
                <a:latin typeface="Calibri" panose="020F0502020204030204" pitchFamily="34" charset="0"/>
                <a:cs typeface="Calibri" panose="020F0502020204030204" pitchFamily="34" charset="0"/>
              </a:rPr>
            </a:br>
            <a:r>
              <a:rPr lang="en-US" altLang="en-US" sz="1000" dirty="0">
                <a:solidFill>
                  <a:schemeClr val="bg1"/>
                </a:solidFill>
                <a:latin typeface="Calibri" panose="020F0502020204030204" pitchFamily="34" charset="0"/>
                <a:cs typeface="Calibri" panose="020F0502020204030204" pitchFamily="34" charset="0"/>
              </a:rPr>
              <a:t>18</a:t>
            </a:r>
          </a:p>
        </p:txBody>
      </p:sp>
      <p:sp>
        <p:nvSpPr>
          <p:cNvPr id="1377" name="Rectangle 327">
            <a:extLst>
              <a:ext uri="{FF2B5EF4-FFF2-40B4-BE49-F238E27FC236}">
                <a16:creationId xmlns:a16="http://schemas.microsoft.com/office/drawing/2014/main" id="{FC317CD5-F6AE-4B9D-BC66-47297A601386}"/>
              </a:ext>
            </a:extLst>
          </p:cNvPr>
          <p:cNvSpPr>
            <a:spLocks noChangeArrowheads="1"/>
          </p:cNvSpPr>
          <p:nvPr/>
        </p:nvSpPr>
        <p:spPr bwMode="auto">
          <a:xfrm>
            <a:off x="9883629" y="4664060"/>
            <a:ext cx="131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000" dirty="0">
                <a:solidFill>
                  <a:schemeClr val="bg1"/>
                </a:solidFill>
                <a:latin typeface="Calibri" panose="020F0502020204030204" pitchFamily="34" charset="0"/>
                <a:cs typeface="Calibri" panose="020F0502020204030204" pitchFamily="34" charset="0"/>
              </a:rPr>
              <a:t>34</a:t>
            </a:r>
            <a:br>
              <a:rPr lang="en-US" altLang="en-US" sz="1000" dirty="0">
                <a:solidFill>
                  <a:schemeClr val="bg1"/>
                </a:solidFill>
                <a:latin typeface="Calibri" panose="020F0502020204030204" pitchFamily="34" charset="0"/>
                <a:cs typeface="Calibri" panose="020F0502020204030204" pitchFamily="34" charset="0"/>
              </a:rPr>
            </a:br>
            <a:r>
              <a:rPr lang="en-US" altLang="en-US" sz="1000" dirty="0">
                <a:solidFill>
                  <a:schemeClr val="bg1"/>
                </a:solidFill>
                <a:latin typeface="Calibri" panose="020F0502020204030204" pitchFamily="34" charset="0"/>
                <a:cs typeface="Calibri" panose="020F0502020204030204" pitchFamily="34" charset="0"/>
              </a:rPr>
              <a:t>15</a:t>
            </a:r>
          </a:p>
        </p:txBody>
      </p:sp>
      <p:sp>
        <p:nvSpPr>
          <p:cNvPr id="1378" name="Rectangle 328">
            <a:extLst>
              <a:ext uri="{FF2B5EF4-FFF2-40B4-BE49-F238E27FC236}">
                <a16:creationId xmlns:a16="http://schemas.microsoft.com/office/drawing/2014/main" id="{CAA0A6BA-A696-41FD-8EE2-3ADE34EB2831}"/>
              </a:ext>
            </a:extLst>
          </p:cNvPr>
          <p:cNvSpPr>
            <a:spLocks noChangeArrowheads="1"/>
          </p:cNvSpPr>
          <p:nvPr/>
        </p:nvSpPr>
        <p:spPr bwMode="auto">
          <a:xfrm>
            <a:off x="10100057" y="4664060"/>
            <a:ext cx="131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000" dirty="0">
                <a:solidFill>
                  <a:schemeClr val="bg1"/>
                </a:solidFill>
                <a:latin typeface="Calibri" panose="020F0502020204030204" pitchFamily="34" charset="0"/>
                <a:cs typeface="Calibri" panose="020F0502020204030204" pitchFamily="34" charset="0"/>
              </a:rPr>
              <a:t>23</a:t>
            </a:r>
            <a:br>
              <a:rPr lang="en-US" altLang="en-US" sz="1000" dirty="0">
                <a:solidFill>
                  <a:schemeClr val="bg1"/>
                </a:solidFill>
                <a:latin typeface="Calibri" panose="020F0502020204030204" pitchFamily="34" charset="0"/>
                <a:cs typeface="Calibri" panose="020F0502020204030204" pitchFamily="34" charset="0"/>
              </a:rPr>
            </a:br>
            <a:r>
              <a:rPr lang="en-US" altLang="en-US" sz="1000" dirty="0">
                <a:solidFill>
                  <a:schemeClr val="bg1"/>
                </a:solidFill>
                <a:latin typeface="Calibri" panose="020F0502020204030204" pitchFamily="34" charset="0"/>
                <a:cs typeface="Calibri" panose="020F0502020204030204" pitchFamily="34" charset="0"/>
              </a:rPr>
              <a:t>8</a:t>
            </a:r>
          </a:p>
        </p:txBody>
      </p:sp>
      <p:sp>
        <p:nvSpPr>
          <p:cNvPr id="1379" name="Rectangle 329">
            <a:extLst>
              <a:ext uri="{FF2B5EF4-FFF2-40B4-BE49-F238E27FC236}">
                <a16:creationId xmlns:a16="http://schemas.microsoft.com/office/drawing/2014/main" id="{591C1565-B253-47E4-9813-2EAD8D3BB870}"/>
              </a:ext>
            </a:extLst>
          </p:cNvPr>
          <p:cNvSpPr>
            <a:spLocks noChangeArrowheads="1"/>
          </p:cNvSpPr>
          <p:nvPr/>
        </p:nvSpPr>
        <p:spPr bwMode="auto">
          <a:xfrm>
            <a:off x="10316486" y="4664060"/>
            <a:ext cx="131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000" dirty="0">
                <a:solidFill>
                  <a:schemeClr val="bg1"/>
                </a:solidFill>
                <a:latin typeface="Calibri" panose="020F0502020204030204" pitchFamily="34" charset="0"/>
                <a:cs typeface="Calibri" panose="020F0502020204030204" pitchFamily="34" charset="0"/>
              </a:rPr>
              <a:t>20</a:t>
            </a:r>
            <a:br>
              <a:rPr lang="en-US" altLang="en-US" sz="1000" dirty="0">
                <a:solidFill>
                  <a:schemeClr val="bg1"/>
                </a:solidFill>
                <a:latin typeface="Calibri" panose="020F0502020204030204" pitchFamily="34" charset="0"/>
                <a:cs typeface="Calibri" panose="020F0502020204030204" pitchFamily="34" charset="0"/>
              </a:rPr>
            </a:br>
            <a:r>
              <a:rPr lang="en-US" altLang="en-US" sz="1000" dirty="0">
                <a:solidFill>
                  <a:schemeClr val="bg1"/>
                </a:solidFill>
                <a:latin typeface="Calibri" panose="020F0502020204030204" pitchFamily="34" charset="0"/>
                <a:cs typeface="Calibri" panose="020F0502020204030204" pitchFamily="34" charset="0"/>
              </a:rPr>
              <a:t>6</a:t>
            </a:r>
          </a:p>
        </p:txBody>
      </p:sp>
      <p:sp>
        <p:nvSpPr>
          <p:cNvPr id="1380" name="Rectangle 330">
            <a:extLst>
              <a:ext uri="{FF2B5EF4-FFF2-40B4-BE49-F238E27FC236}">
                <a16:creationId xmlns:a16="http://schemas.microsoft.com/office/drawing/2014/main" id="{1C7B832B-0A79-4D53-AC27-E1C259B0EA8F}"/>
              </a:ext>
            </a:extLst>
          </p:cNvPr>
          <p:cNvSpPr>
            <a:spLocks noChangeArrowheads="1"/>
          </p:cNvSpPr>
          <p:nvPr/>
        </p:nvSpPr>
        <p:spPr bwMode="auto">
          <a:xfrm>
            <a:off x="10532914" y="4664060"/>
            <a:ext cx="131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000" dirty="0">
                <a:solidFill>
                  <a:schemeClr val="bg1"/>
                </a:solidFill>
                <a:latin typeface="Calibri" panose="020F0502020204030204" pitchFamily="34" charset="0"/>
                <a:cs typeface="Calibri" panose="020F0502020204030204" pitchFamily="34" charset="0"/>
              </a:rPr>
              <a:t>10</a:t>
            </a:r>
            <a:br>
              <a:rPr lang="en-US" altLang="en-US" sz="1000" dirty="0">
                <a:solidFill>
                  <a:schemeClr val="bg1"/>
                </a:solidFill>
                <a:latin typeface="Calibri" panose="020F0502020204030204" pitchFamily="34" charset="0"/>
                <a:cs typeface="Calibri" panose="020F0502020204030204" pitchFamily="34" charset="0"/>
              </a:rPr>
            </a:br>
            <a:r>
              <a:rPr lang="en-US" altLang="en-US" sz="1000" dirty="0">
                <a:solidFill>
                  <a:schemeClr val="bg1"/>
                </a:solidFill>
                <a:latin typeface="Calibri" panose="020F0502020204030204" pitchFamily="34" charset="0"/>
                <a:cs typeface="Calibri" panose="020F0502020204030204" pitchFamily="34" charset="0"/>
              </a:rPr>
              <a:t>5</a:t>
            </a:r>
          </a:p>
        </p:txBody>
      </p:sp>
      <p:sp>
        <p:nvSpPr>
          <p:cNvPr id="1381" name="Rectangle 331">
            <a:extLst>
              <a:ext uri="{FF2B5EF4-FFF2-40B4-BE49-F238E27FC236}">
                <a16:creationId xmlns:a16="http://schemas.microsoft.com/office/drawing/2014/main" id="{1E5885FF-A5F1-4277-BBDE-061A89176E98}"/>
              </a:ext>
            </a:extLst>
          </p:cNvPr>
          <p:cNvSpPr>
            <a:spLocks noChangeArrowheads="1"/>
          </p:cNvSpPr>
          <p:nvPr/>
        </p:nvSpPr>
        <p:spPr bwMode="auto">
          <a:xfrm>
            <a:off x="10782203" y="4664060"/>
            <a:ext cx="65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000" dirty="0">
                <a:solidFill>
                  <a:schemeClr val="bg1"/>
                </a:solidFill>
                <a:latin typeface="Calibri" panose="020F0502020204030204" pitchFamily="34" charset="0"/>
                <a:cs typeface="Calibri" panose="020F0502020204030204" pitchFamily="34" charset="0"/>
              </a:rPr>
              <a:t>5</a:t>
            </a:r>
            <a:br>
              <a:rPr lang="en-US" altLang="en-US" sz="1000" dirty="0">
                <a:solidFill>
                  <a:schemeClr val="bg1"/>
                </a:solidFill>
                <a:latin typeface="Calibri" panose="020F0502020204030204" pitchFamily="34" charset="0"/>
                <a:cs typeface="Calibri" panose="020F0502020204030204" pitchFamily="34" charset="0"/>
              </a:rPr>
            </a:br>
            <a:r>
              <a:rPr lang="en-US" altLang="en-US" sz="1000" dirty="0">
                <a:solidFill>
                  <a:schemeClr val="bg1"/>
                </a:solidFill>
                <a:latin typeface="Calibri" panose="020F0502020204030204" pitchFamily="34" charset="0"/>
                <a:cs typeface="Calibri" panose="020F0502020204030204" pitchFamily="34" charset="0"/>
              </a:rPr>
              <a:t>1</a:t>
            </a:r>
          </a:p>
        </p:txBody>
      </p:sp>
      <p:sp>
        <p:nvSpPr>
          <p:cNvPr id="1382" name="Rectangle 332">
            <a:extLst>
              <a:ext uri="{FF2B5EF4-FFF2-40B4-BE49-F238E27FC236}">
                <a16:creationId xmlns:a16="http://schemas.microsoft.com/office/drawing/2014/main" id="{C3D19F81-353B-45A8-BE61-931CF91819CC}"/>
              </a:ext>
            </a:extLst>
          </p:cNvPr>
          <p:cNvSpPr>
            <a:spLocks noChangeArrowheads="1"/>
          </p:cNvSpPr>
          <p:nvPr/>
        </p:nvSpPr>
        <p:spPr bwMode="auto">
          <a:xfrm>
            <a:off x="10966263" y="4664060"/>
            <a:ext cx="65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7"/>
            <a:r>
              <a:rPr lang="en-US" altLang="en-US" sz="1000" dirty="0">
                <a:solidFill>
                  <a:schemeClr val="bg1"/>
                </a:solidFill>
                <a:latin typeface="Calibri" panose="020F0502020204030204" pitchFamily="34" charset="0"/>
                <a:cs typeface="Calibri" panose="020F0502020204030204" pitchFamily="34" charset="0"/>
              </a:rPr>
              <a:t>1</a:t>
            </a:r>
            <a:br>
              <a:rPr lang="en-US" altLang="en-US" sz="1000" dirty="0">
                <a:solidFill>
                  <a:schemeClr val="bg1"/>
                </a:solidFill>
                <a:latin typeface="Calibri" panose="020F0502020204030204" pitchFamily="34" charset="0"/>
                <a:cs typeface="Calibri" panose="020F0502020204030204" pitchFamily="34" charset="0"/>
              </a:rPr>
            </a:br>
            <a:r>
              <a:rPr lang="en-US" altLang="en-US" sz="1000" dirty="0">
                <a:solidFill>
                  <a:schemeClr val="bg1"/>
                </a:solidFill>
                <a:latin typeface="Calibri" panose="020F0502020204030204" pitchFamily="34" charset="0"/>
                <a:cs typeface="Calibri" panose="020F0502020204030204" pitchFamily="34" charset="0"/>
              </a:rPr>
              <a:t>1</a:t>
            </a:r>
          </a:p>
        </p:txBody>
      </p:sp>
      <p:grpSp>
        <p:nvGrpSpPr>
          <p:cNvPr id="255" name="Group 254">
            <a:extLst>
              <a:ext uri="{FF2B5EF4-FFF2-40B4-BE49-F238E27FC236}">
                <a16:creationId xmlns:a16="http://schemas.microsoft.com/office/drawing/2014/main" id="{EE229A5A-36E9-4BD9-A156-6B247F77BB78}"/>
              </a:ext>
            </a:extLst>
          </p:cNvPr>
          <p:cNvGrpSpPr/>
          <p:nvPr/>
        </p:nvGrpSpPr>
        <p:grpSpPr>
          <a:xfrm>
            <a:off x="8554273" y="1729659"/>
            <a:ext cx="2529964" cy="2184168"/>
            <a:chOff x="8028390" y="1726847"/>
            <a:chExt cx="2026379" cy="2184168"/>
          </a:xfrm>
        </p:grpSpPr>
        <p:sp>
          <p:nvSpPr>
            <p:cNvPr id="252" name="Freeform: Shape 251">
              <a:extLst>
                <a:ext uri="{FF2B5EF4-FFF2-40B4-BE49-F238E27FC236}">
                  <a16:creationId xmlns:a16="http://schemas.microsoft.com/office/drawing/2014/main" id="{9DB88ECE-AEDB-4279-995B-A701FBD4B68E}"/>
                </a:ext>
              </a:extLst>
            </p:cNvPr>
            <p:cNvSpPr/>
            <p:nvPr/>
          </p:nvSpPr>
          <p:spPr bwMode="auto">
            <a:xfrm>
              <a:off x="8073125" y="1772567"/>
              <a:ext cx="1936377" cy="1894813"/>
            </a:xfrm>
            <a:custGeom>
              <a:avLst/>
              <a:gdLst>
                <a:gd name="connsiteX0" fmla="*/ 0 w 1936377"/>
                <a:gd name="connsiteY0" fmla="*/ 0 h 1894813"/>
                <a:gd name="connsiteX1" fmla="*/ 107577 w 1936377"/>
                <a:gd name="connsiteY1" fmla="*/ 0 h 1894813"/>
                <a:gd name="connsiteX2" fmla="*/ 107577 w 1936377"/>
                <a:gd name="connsiteY2" fmla="*/ 29339 h 1894813"/>
                <a:gd name="connsiteX3" fmla="*/ 119801 w 1936377"/>
                <a:gd name="connsiteY3" fmla="*/ 29339 h 1894813"/>
                <a:gd name="connsiteX4" fmla="*/ 119801 w 1936377"/>
                <a:gd name="connsiteY4" fmla="*/ 61123 h 1894813"/>
                <a:gd name="connsiteX5" fmla="*/ 139361 w 1936377"/>
                <a:gd name="connsiteY5" fmla="*/ 61123 h 1894813"/>
                <a:gd name="connsiteX6" fmla="*/ 139361 w 1936377"/>
                <a:gd name="connsiteY6" fmla="*/ 92907 h 1894813"/>
                <a:gd name="connsiteX7" fmla="*/ 154030 w 1936377"/>
                <a:gd name="connsiteY7" fmla="*/ 92907 h 1894813"/>
                <a:gd name="connsiteX8" fmla="*/ 154030 w 1936377"/>
                <a:gd name="connsiteY8" fmla="*/ 129581 h 1894813"/>
                <a:gd name="connsiteX9" fmla="*/ 168700 w 1936377"/>
                <a:gd name="connsiteY9" fmla="*/ 129581 h 1894813"/>
                <a:gd name="connsiteX10" fmla="*/ 168700 w 1936377"/>
                <a:gd name="connsiteY10" fmla="*/ 158920 h 1894813"/>
                <a:gd name="connsiteX11" fmla="*/ 176034 w 1936377"/>
                <a:gd name="connsiteY11" fmla="*/ 158920 h 1894813"/>
                <a:gd name="connsiteX12" fmla="*/ 176034 w 1936377"/>
                <a:gd name="connsiteY12" fmla="*/ 185814 h 1894813"/>
                <a:gd name="connsiteX13" fmla="*/ 180924 w 1936377"/>
                <a:gd name="connsiteY13" fmla="*/ 190704 h 1894813"/>
                <a:gd name="connsiteX14" fmla="*/ 180924 w 1936377"/>
                <a:gd name="connsiteY14" fmla="*/ 215153 h 1894813"/>
                <a:gd name="connsiteX15" fmla="*/ 193149 w 1936377"/>
                <a:gd name="connsiteY15" fmla="*/ 215153 h 1894813"/>
                <a:gd name="connsiteX16" fmla="*/ 193149 w 1936377"/>
                <a:gd name="connsiteY16" fmla="*/ 244492 h 1894813"/>
                <a:gd name="connsiteX17" fmla="*/ 205373 w 1936377"/>
                <a:gd name="connsiteY17" fmla="*/ 244492 h 1894813"/>
                <a:gd name="connsiteX18" fmla="*/ 205373 w 1936377"/>
                <a:gd name="connsiteY18" fmla="*/ 283611 h 1894813"/>
                <a:gd name="connsiteX19" fmla="*/ 210263 w 1936377"/>
                <a:gd name="connsiteY19" fmla="*/ 283611 h 1894813"/>
                <a:gd name="connsiteX20" fmla="*/ 210263 w 1936377"/>
                <a:gd name="connsiteY20" fmla="*/ 303170 h 1894813"/>
                <a:gd name="connsiteX21" fmla="*/ 234712 w 1936377"/>
                <a:gd name="connsiteY21" fmla="*/ 327619 h 1894813"/>
                <a:gd name="connsiteX22" fmla="*/ 234712 w 1936377"/>
                <a:gd name="connsiteY22" fmla="*/ 506098 h 1894813"/>
                <a:gd name="connsiteX23" fmla="*/ 239602 w 1936377"/>
                <a:gd name="connsiteY23" fmla="*/ 596560 h 1894813"/>
                <a:gd name="connsiteX24" fmla="*/ 244492 w 1936377"/>
                <a:gd name="connsiteY24" fmla="*/ 635679 h 1894813"/>
                <a:gd name="connsiteX25" fmla="*/ 249382 w 1936377"/>
                <a:gd name="connsiteY25" fmla="*/ 691912 h 1894813"/>
                <a:gd name="connsiteX26" fmla="*/ 251827 w 1936377"/>
                <a:gd name="connsiteY26" fmla="*/ 772594 h 1894813"/>
                <a:gd name="connsiteX27" fmla="*/ 256717 w 1936377"/>
                <a:gd name="connsiteY27" fmla="*/ 814158 h 1894813"/>
                <a:gd name="connsiteX28" fmla="*/ 264051 w 1936377"/>
                <a:gd name="connsiteY28" fmla="*/ 814158 h 1894813"/>
                <a:gd name="connsiteX29" fmla="*/ 268941 w 1936377"/>
                <a:gd name="connsiteY29" fmla="*/ 855722 h 1894813"/>
                <a:gd name="connsiteX30" fmla="*/ 352069 w 1936377"/>
                <a:gd name="connsiteY30" fmla="*/ 858167 h 1894813"/>
                <a:gd name="connsiteX31" fmla="*/ 354514 w 1936377"/>
                <a:gd name="connsiteY31" fmla="*/ 921735 h 1894813"/>
                <a:gd name="connsiteX32" fmla="*/ 364293 w 1936377"/>
                <a:gd name="connsiteY32" fmla="*/ 921735 h 1894813"/>
                <a:gd name="connsiteX33" fmla="*/ 366738 w 1936377"/>
                <a:gd name="connsiteY33" fmla="*/ 953519 h 1894813"/>
                <a:gd name="connsiteX34" fmla="*/ 396077 w 1936377"/>
                <a:gd name="connsiteY34" fmla="*/ 953519 h 1894813"/>
                <a:gd name="connsiteX35" fmla="*/ 400967 w 1936377"/>
                <a:gd name="connsiteY35" fmla="*/ 1019531 h 1894813"/>
                <a:gd name="connsiteX36" fmla="*/ 432751 w 1936377"/>
                <a:gd name="connsiteY36" fmla="*/ 1019531 h 1894813"/>
                <a:gd name="connsiteX37" fmla="*/ 437641 w 1936377"/>
                <a:gd name="connsiteY37" fmla="*/ 1051315 h 1894813"/>
                <a:gd name="connsiteX38" fmla="*/ 459645 w 1936377"/>
                <a:gd name="connsiteY38" fmla="*/ 1051315 h 1894813"/>
                <a:gd name="connsiteX39" fmla="*/ 462090 w 1936377"/>
                <a:gd name="connsiteY39" fmla="*/ 1095324 h 1894813"/>
                <a:gd name="connsiteX40" fmla="*/ 471870 w 1936377"/>
                <a:gd name="connsiteY40" fmla="*/ 1092879 h 1894813"/>
                <a:gd name="connsiteX41" fmla="*/ 471870 w 1936377"/>
                <a:gd name="connsiteY41" fmla="*/ 1154002 h 1894813"/>
                <a:gd name="connsiteX42" fmla="*/ 474315 w 1936377"/>
                <a:gd name="connsiteY42" fmla="*/ 1151557 h 1894813"/>
                <a:gd name="connsiteX43" fmla="*/ 474315 w 1936377"/>
                <a:gd name="connsiteY43" fmla="*/ 1259134 h 1894813"/>
                <a:gd name="connsiteX44" fmla="*/ 491429 w 1936377"/>
                <a:gd name="connsiteY44" fmla="*/ 1259134 h 1894813"/>
                <a:gd name="connsiteX45" fmla="*/ 491429 w 1936377"/>
                <a:gd name="connsiteY45" fmla="*/ 1327591 h 1894813"/>
                <a:gd name="connsiteX46" fmla="*/ 525658 w 1936377"/>
                <a:gd name="connsiteY46" fmla="*/ 1327591 h 1894813"/>
                <a:gd name="connsiteX47" fmla="*/ 525658 w 1936377"/>
                <a:gd name="connsiteY47" fmla="*/ 1361820 h 1894813"/>
                <a:gd name="connsiteX48" fmla="*/ 564777 w 1936377"/>
                <a:gd name="connsiteY48" fmla="*/ 1361820 h 1894813"/>
                <a:gd name="connsiteX49" fmla="*/ 564777 w 1936377"/>
                <a:gd name="connsiteY49" fmla="*/ 1400939 h 1894813"/>
                <a:gd name="connsiteX50" fmla="*/ 611230 w 1936377"/>
                <a:gd name="connsiteY50" fmla="*/ 1400939 h 1894813"/>
                <a:gd name="connsiteX51" fmla="*/ 611230 w 1936377"/>
                <a:gd name="connsiteY51" fmla="*/ 1432723 h 1894813"/>
                <a:gd name="connsiteX52" fmla="*/ 643014 w 1936377"/>
                <a:gd name="connsiteY52" fmla="*/ 1432723 h 1894813"/>
                <a:gd name="connsiteX53" fmla="*/ 643014 w 1936377"/>
                <a:gd name="connsiteY53" fmla="*/ 1501181 h 1894813"/>
                <a:gd name="connsiteX54" fmla="*/ 677243 w 1936377"/>
                <a:gd name="connsiteY54" fmla="*/ 1501181 h 1894813"/>
                <a:gd name="connsiteX55" fmla="*/ 677243 w 1936377"/>
                <a:gd name="connsiteY55" fmla="*/ 1540299 h 1894813"/>
                <a:gd name="connsiteX56" fmla="*/ 718807 w 1936377"/>
                <a:gd name="connsiteY56" fmla="*/ 1540299 h 1894813"/>
                <a:gd name="connsiteX57" fmla="*/ 718807 w 1936377"/>
                <a:gd name="connsiteY57" fmla="*/ 1574528 h 1894813"/>
                <a:gd name="connsiteX58" fmla="*/ 718807 w 1936377"/>
                <a:gd name="connsiteY58" fmla="*/ 1598977 h 1894813"/>
                <a:gd name="connsiteX59" fmla="*/ 718807 w 1936377"/>
                <a:gd name="connsiteY59" fmla="*/ 1613647 h 1894813"/>
                <a:gd name="connsiteX60" fmla="*/ 733476 w 1936377"/>
                <a:gd name="connsiteY60" fmla="*/ 1613647 h 1894813"/>
                <a:gd name="connsiteX61" fmla="*/ 733476 w 1936377"/>
                <a:gd name="connsiteY61" fmla="*/ 1694329 h 1894813"/>
                <a:gd name="connsiteX62" fmla="*/ 958409 w 1936377"/>
                <a:gd name="connsiteY62" fmla="*/ 1694329 h 1894813"/>
                <a:gd name="connsiteX63" fmla="*/ 958409 w 1936377"/>
                <a:gd name="connsiteY63" fmla="*/ 1723668 h 1894813"/>
                <a:gd name="connsiteX64" fmla="*/ 965743 w 1936377"/>
                <a:gd name="connsiteY64" fmla="*/ 1723668 h 1894813"/>
                <a:gd name="connsiteX65" fmla="*/ 965743 w 1936377"/>
                <a:gd name="connsiteY65" fmla="*/ 1760342 h 1894813"/>
                <a:gd name="connsiteX66" fmla="*/ 973078 w 1936377"/>
                <a:gd name="connsiteY66" fmla="*/ 1760342 h 1894813"/>
                <a:gd name="connsiteX67" fmla="*/ 973078 w 1936377"/>
                <a:gd name="connsiteY67" fmla="*/ 1801906 h 1894813"/>
                <a:gd name="connsiteX68" fmla="*/ 1202901 w 1936377"/>
                <a:gd name="connsiteY68" fmla="*/ 1801906 h 1894813"/>
                <a:gd name="connsiteX69" fmla="*/ 1202901 w 1936377"/>
                <a:gd name="connsiteY69" fmla="*/ 1845914 h 1894813"/>
                <a:gd name="connsiteX70" fmla="*/ 1202901 w 1936377"/>
                <a:gd name="connsiteY70" fmla="*/ 1845914 h 1894813"/>
                <a:gd name="connsiteX71" fmla="*/ 1217570 w 1936377"/>
                <a:gd name="connsiteY71" fmla="*/ 1845914 h 1894813"/>
                <a:gd name="connsiteX72" fmla="*/ 1217570 w 1936377"/>
                <a:gd name="connsiteY72" fmla="*/ 1894813 h 1894813"/>
                <a:gd name="connsiteX73" fmla="*/ 1936377 w 1936377"/>
                <a:gd name="connsiteY73" fmla="*/ 1894813 h 1894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1936377" h="1894813">
                  <a:moveTo>
                    <a:pt x="0" y="0"/>
                  </a:moveTo>
                  <a:lnTo>
                    <a:pt x="107577" y="0"/>
                  </a:lnTo>
                  <a:lnTo>
                    <a:pt x="107577" y="29339"/>
                  </a:lnTo>
                  <a:lnTo>
                    <a:pt x="119801" y="29339"/>
                  </a:lnTo>
                  <a:lnTo>
                    <a:pt x="119801" y="61123"/>
                  </a:lnTo>
                  <a:lnTo>
                    <a:pt x="139361" y="61123"/>
                  </a:lnTo>
                  <a:lnTo>
                    <a:pt x="139361" y="92907"/>
                  </a:lnTo>
                  <a:lnTo>
                    <a:pt x="154030" y="92907"/>
                  </a:lnTo>
                  <a:lnTo>
                    <a:pt x="154030" y="129581"/>
                  </a:lnTo>
                  <a:lnTo>
                    <a:pt x="168700" y="129581"/>
                  </a:lnTo>
                  <a:lnTo>
                    <a:pt x="168700" y="158920"/>
                  </a:lnTo>
                  <a:lnTo>
                    <a:pt x="176034" y="158920"/>
                  </a:lnTo>
                  <a:lnTo>
                    <a:pt x="176034" y="185814"/>
                  </a:lnTo>
                  <a:lnTo>
                    <a:pt x="180924" y="190704"/>
                  </a:lnTo>
                  <a:lnTo>
                    <a:pt x="180924" y="215153"/>
                  </a:lnTo>
                  <a:lnTo>
                    <a:pt x="193149" y="215153"/>
                  </a:lnTo>
                  <a:lnTo>
                    <a:pt x="193149" y="244492"/>
                  </a:lnTo>
                  <a:lnTo>
                    <a:pt x="205373" y="244492"/>
                  </a:lnTo>
                  <a:lnTo>
                    <a:pt x="205373" y="283611"/>
                  </a:lnTo>
                  <a:lnTo>
                    <a:pt x="210263" y="283611"/>
                  </a:lnTo>
                  <a:lnTo>
                    <a:pt x="210263" y="303170"/>
                  </a:lnTo>
                  <a:lnTo>
                    <a:pt x="234712" y="327619"/>
                  </a:lnTo>
                  <a:lnTo>
                    <a:pt x="234712" y="506098"/>
                  </a:lnTo>
                  <a:lnTo>
                    <a:pt x="239602" y="596560"/>
                  </a:lnTo>
                  <a:lnTo>
                    <a:pt x="244492" y="635679"/>
                  </a:lnTo>
                  <a:lnTo>
                    <a:pt x="249382" y="691912"/>
                  </a:lnTo>
                  <a:lnTo>
                    <a:pt x="251827" y="772594"/>
                  </a:lnTo>
                  <a:lnTo>
                    <a:pt x="256717" y="814158"/>
                  </a:lnTo>
                  <a:lnTo>
                    <a:pt x="264051" y="814158"/>
                  </a:lnTo>
                  <a:lnTo>
                    <a:pt x="268941" y="855722"/>
                  </a:lnTo>
                  <a:lnTo>
                    <a:pt x="352069" y="858167"/>
                  </a:lnTo>
                  <a:lnTo>
                    <a:pt x="354514" y="921735"/>
                  </a:lnTo>
                  <a:lnTo>
                    <a:pt x="364293" y="921735"/>
                  </a:lnTo>
                  <a:lnTo>
                    <a:pt x="366738" y="953519"/>
                  </a:lnTo>
                  <a:lnTo>
                    <a:pt x="396077" y="953519"/>
                  </a:lnTo>
                  <a:lnTo>
                    <a:pt x="400967" y="1019531"/>
                  </a:lnTo>
                  <a:lnTo>
                    <a:pt x="432751" y="1019531"/>
                  </a:lnTo>
                  <a:lnTo>
                    <a:pt x="437641" y="1051315"/>
                  </a:lnTo>
                  <a:lnTo>
                    <a:pt x="459645" y="1051315"/>
                  </a:lnTo>
                  <a:lnTo>
                    <a:pt x="462090" y="1095324"/>
                  </a:lnTo>
                  <a:lnTo>
                    <a:pt x="471870" y="1092879"/>
                  </a:lnTo>
                  <a:lnTo>
                    <a:pt x="471870" y="1154002"/>
                  </a:lnTo>
                  <a:lnTo>
                    <a:pt x="474315" y="1151557"/>
                  </a:lnTo>
                  <a:lnTo>
                    <a:pt x="474315" y="1259134"/>
                  </a:lnTo>
                  <a:lnTo>
                    <a:pt x="491429" y="1259134"/>
                  </a:lnTo>
                  <a:lnTo>
                    <a:pt x="491429" y="1327591"/>
                  </a:lnTo>
                  <a:lnTo>
                    <a:pt x="525658" y="1327591"/>
                  </a:lnTo>
                  <a:lnTo>
                    <a:pt x="525658" y="1361820"/>
                  </a:lnTo>
                  <a:lnTo>
                    <a:pt x="564777" y="1361820"/>
                  </a:lnTo>
                  <a:lnTo>
                    <a:pt x="564777" y="1400939"/>
                  </a:lnTo>
                  <a:lnTo>
                    <a:pt x="611230" y="1400939"/>
                  </a:lnTo>
                  <a:lnTo>
                    <a:pt x="611230" y="1432723"/>
                  </a:lnTo>
                  <a:lnTo>
                    <a:pt x="643014" y="1432723"/>
                  </a:lnTo>
                  <a:lnTo>
                    <a:pt x="643014" y="1501181"/>
                  </a:lnTo>
                  <a:lnTo>
                    <a:pt x="677243" y="1501181"/>
                  </a:lnTo>
                  <a:lnTo>
                    <a:pt x="677243" y="1540299"/>
                  </a:lnTo>
                  <a:lnTo>
                    <a:pt x="718807" y="1540299"/>
                  </a:lnTo>
                  <a:lnTo>
                    <a:pt x="718807" y="1574528"/>
                  </a:lnTo>
                  <a:lnTo>
                    <a:pt x="718807" y="1598977"/>
                  </a:lnTo>
                  <a:lnTo>
                    <a:pt x="718807" y="1613647"/>
                  </a:lnTo>
                  <a:lnTo>
                    <a:pt x="733476" y="1613647"/>
                  </a:lnTo>
                  <a:lnTo>
                    <a:pt x="733476" y="1694329"/>
                  </a:lnTo>
                  <a:lnTo>
                    <a:pt x="958409" y="1694329"/>
                  </a:lnTo>
                  <a:lnTo>
                    <a:pt x="958409" y="1723668"/>
                  </a:lnTo>
                  <a:lnTo>
                    <a:pt x="965743" y="1723668"/>
                  </a:lnTo>
                  <a:lnTo>
                    <a:pt x="965743" y="1760342"/>
                  </a:lnTo>
                  <a:lnTo>
                    <a:pt x="973078" y="1760342"/>
                  </a:lnTo>
                  <a:lnTo>
                    <a:pt x="973078" y="1801906"/>
                  </a:lnTo>
                  <a:lnTo>
                    <a:pt x="1202901" y="1801906"/>
                  </a:lnTo>
                  <a:lnTo>
                    <a:pt x="1202901" y="1845914"/>
                  </a:lnTo>
                  <a:lnTo>
                    <a:pt x="1202901" y="1845914"/>
                  </a:lnTo>
                  <a:lnTo>
                    <a:pt x="1217570" y="1845914"/>
                  </a:lnTo>
                  <a:lnTo>
                    <a:pt x="1217570" y="1894813"/>
                  </a:lnTo>
                  <a:lnTo>
                    <a:pt x="1936377" y="1894813"/>
                  </a:lnTo>
                </a:path>
              </a:pathLst>
            </a:custGeom>
            <a:noFill/>
            <a:ln w="28575">
              <a:solidFill>
                <a:schemeClr val="accent3"/>
              </a:solidFill>
              <a:miter lim="800000"/>
              <a:headEnd/>
              <a:tailEnd/>
            </a:ln>
          </p:spPr>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44" name="Freeform: Shape 43">
              <a:extLst>
                <a:ext uri="{FF2B5EF4-FFF2-40B4-BE49-F238E27FC236}">
                  <a16:creationId xmlns:a16="http://schemas.microsoft.com/office/drawing/2014/main" id="{E0AC26A1-8C30-4D48-AAC6-D27F83F113C4}"/>
                </a:ext>
              </a:extLst>
            </p:cNvPr>
            <p:cNvSpPr/>
            <p:nvPr/>
          </p:nvSpPr>
          <p:spPr bwMode="auto">
            <a:xfrm>
              <a:off x="8068761" y="1772208"/>
              <a:ext cx="1936026" cy="2108780"/>
            </a:xfrm>
            <a:custGeom>
              <a:avLst/>
              <a:gdLst>
                <a:gd name="connsiteX0" fmla="*/ 0 w 1936026"/>
                <a:gd name="connsiteY0" fmla="*/ 0 h 2108780"/>
                <a:gd name="connsiteX1" fmla="*/ 113183 w 1936026"/>
                <a:gd name="connsiteY1" fmla="*/ 0 h 2108780"/>
                <a:gd name="connsiteX2" fmla="*/ 113183 w 1936026"/>
                <a:gd name="connsiteY2" fmla="*/ 17871 h 2108780"/>
                <a:gd name="connsiteX3" fmla="*/ 187646 w 1936026"/>
                <a:gd name="connsiteY3" fmla="*/ 17871 h 2108780"/>
                <a:gd name="connsiteX4" fmla="*/ 187646 w 1936026"/>
                <a:gd name="connsiteY4" fmla="*/ 56592 h 2108780"/>
                <a:gd name="connsiteX5" fmla="*/ 223388 w 1936026"/>
                <a:gd name="connsiteY5" fmla="*/ 56592 h 2108780"/>
                <a:gd name="connsiteX6" fmla="*/ 223388 w 1936026"/>
                <a:gd name="connsiteY6" fmla="*/ 101270 h 2108780"/>
                <a:gd name="connsiteX7" fmla="*/ 238280 w 1936026"/>
                <a:gd name="connsiteY7" fmla="*/ 101270 h 2108780"/>
                <a:gd name="connsiteX8" fmla="*/ 238280 w 1936026"/>
                <a:gd name="connsiteY8" fmla="*/ 470604 h 2108780"/>
                <a:gd name="connsiteX9" fmla="*/ 265087 w 1936026"/>
                <a:gd name="connsiteY9" fmla="*/ 470604 h 2108780"/>
                <a:gd name="connsiteX10" fmla="*/ 265087 w 1936026"/>
                <a:gd name="connsiteY10" fmla="*/ 518260 h 2108780"/>
                <a:gd name="connsiteX11" fmla="*/ 279979 w 1936026"/>
                <a:gd name="connsiteY11" fmla="*/ 518260 h 2108780"/>
                <a:gd name="connsiteX12" fmla="*/ 279979 w 1936026"/>
                <a:gd name="connsiteY12" fmla="*/ 607615 h 2108780"/>
                <a:gd name="connsiteX13" fmla="*/ 330614 w 1936026"/>
                <a:gd name="connsiteY13" fmla="*/ 607615 h 2108780"/>
                <a:gd name="connsiteX14" fmla="*/ 330614 w 1936026"/>
                <a:gd name="connsiteY14" fmla="*/ 622507 h 2108780"/>
                <a:gd name="connsiteX15" fmla="*/ 390184 w 1936026"/>
                <a:gd name="connsiteY15" fmla="*/ 622507 h 2108780"/>
                <a:gd name="connsiteX16" fmla="*/ 390184 w 1936026"/>
                <a:gd name="connsiteY16" fmla="*/ 643357 h 2108780"/>
                <a:gd name="connsiteX17" fmla="*/ 428904 w 1936026"/>
                <a:gd name="connsiteY17" fmla="*/ 643357 h 2108780"/>
                <a:gd name="connsiteX18" fmla="*/ 428904 w 1936026"/>
                <a:gd name="connsiteY18" fmla="*/ 670163 h 2108780"/>
                <a:gd name="connsiteX19" fmla="*/ 467625 w 1936026"/>
                <a:gd name="connsiteY19" fmla="*/ 670163 h 2108780"/>
                <a:gd name="connsiteX20" fmla="*/ 467625 w 1936026"/>
                <a:gd name="connsiteY20" fmla="*/ 702927 h 2108780"/>
                <a:gd name="connsiteX21" fmla="*/ 467625 w 1936026"/>
                <a:gd name="connsiteY21" fmla="*/ 702927 h 2108780"/>
                <a:gd name="connsiteX22" fmla="*/ 467625 w 1936026"/>
                <a:gd name="connsiteY22" fmla="*/ 738669 h 2108780"/>
                <a:gd name="connsiteX23" fmla="*/ 485496 w 1936026"/>
                <a:gd name="connsiteY23" fmla="*/ 738669 h 2108780"/>
                <a:gd name="connsiteX24" fmla="*/ 485496 w 1936026"/>
                <a:gd name="connsiteY24" fmla="*/ 807174 h 2108780"/>
                <a:gd name="connsiteX25" fmla="*/ 497410 w 1936026"/>
                <a:gd name="connsiteY25" fmla="*/ 807174 h 2108780"/>
                <a:gd name="connsiteX26" fmla="*/ 497410 w 1936026"/>
                <a:gd name="connsiteY26" fmla="*/ 890572 h 2108780"/>
                <a:gd name="connsiteX27" fmla="*/ 500388 w 1936026"/>
                <a:gd name="connsiteY27" fmla="*/ 893550 h 2108780"/>
                <a:gd name="connsiteX28" fmla="*/ 500388 w 1936026"/>
                <a:gd name="connsiteY28" fmla="*/ 988863 h 2108780"/>
                <a:gd name="connsiteX29" fmla="*/ 512302 w 1936026"/>
                <a:gd name="connsiteY29" fmla="*/ 988863 h 2108780"/>
                <a:gd name="connsiteX30" fmla="*/ 512302 w 1936026"/>
                <a:gd name="connsiteY30" fmla="*/ 1054390 h 2108780"/>
                <a:gd name="connsiteX31" fmla="*/ 616550 w 1936026"/>
                <a:gd name="connsiteY31" fmla="*/ 1054390 h 2108780"/>
                <a:gd name="connsiteX32" fmla="*/ 616550 w 1936026"/>
                <a:gd name="connsiteY32" fmla="*/ 1069283 h 2108780"/>
                <a:gd name="connsiteX33" fmla="*/ 643356 w 1936026"/>
                <a:gd name="connsiteY33" fmla="*/ 1069283 h 2108780"/>
                <a:gd name="connsiteX34" fmla="*/ 643356 w 1936026"/>
                <a:gd name="connsiteY34" fmla="*/ 1099068 h 2108780"/>
                <a:gd name="connsiteX35" fmla="*/ 667184 w 1936026"/>
                <a:gd name="connsiteY35" fmla="*/ 1099068 h 2108780"/>
                <a:gd name="connsiteX36" fmla="*/ 667184 w 1936026"/>
                <a:gd name="connsiteY36" fmla="*/ 1116939 h 2108780"/>
                <a:gd name="connsiteX37" fmla="*/ 682077 w 1936026"/>
                <a:gd name="connsiteY37" fmla="*/ 1116939 h 2108780"/>
                <a:gd name="connsiteX38" fmla="*/ 682077 w 1936026"/>
                <a:gd name="connsiteY38" fmla="*/ 1128853 h 2108780"/>
                <a:gd name="connsiteX39" fmla="*/ 696969 w 1936026"/>
                <a:gd name="connsiteY39" fmla="*/ 1128853 h 2108780"/>
                <a:gd name="connsiteX40" fmla="*/ 696969 w 1936026"/>
                <a:gd name="connsiteY40" fmla="*/ 1149702 h 2108780"/>
                <a:gd name="connsiteX41" fmla="*/ 711862 w 1936026"/>
                <a:gd name="connsiteY41" fmla="*/ 1149702 h 2108780"/>
                <a:gd name="connsiteX42" fmla="*/ 711862 w 1936026"/>
                <a:gd name="connsiteY42" fmla="*/ 1173530 h 2108780"/>
                <a:gd name="connsiteX43" fmla="*/ 723776 w 1936026"/>
                <a:gd name="connsiteY43" fmla="*/ 1173530 h 2108780"/>
                <a:gd name="connsiteX44" fmla="*/ 723776 w 1936026"/>
                <a:gd name="connsiteY44" fmla="*/ 1352240 h 2108780"/>
                <a:gd name="connsiteX45" fmla="*/ 783346 w 1936026"/>
                <a:gd name="connsiteY45" fmla="*/ 1352240 h 2108780"/>
                <a:gd name="connsiteX46" fmla="*/ 783346 w 1936026"/>
                <a:gd name="connsiteY46" fmla="*/ 1367133 h 2108780"/>
                <a:gd name="connsiteX47" fmla="*/ 822066 w 1936026"/>
                <a:gd name="connsiteY47" fmla="*/ 1367133 h 2108780"/>
                <a:gd name="connsiteX48" fmla="*/ 822066 w 1936026"/>
                <a:gd name="connsiteY48" fmla="*/ 1405853 h 2108780"/>
                <a:gd name="connsiteX49" fmla="*/ 839937 w 1936026"/>
                <a:gd name="connsiteY49" fmla="*/ 1405853 h 2108780"/>
                <a:gd name="connsiteX50" fmla="*/ 839937 w 1936026"/>
                <a:gd name="connsiteY50" fmla="*/ 1405853 h 2108780"/>
                <a:gd name="connsiteX51" fmla="*/ 854830 w 1936026"/>
                <a:gd name="connsiteY51" fmla="*/ 1420746 h 2108780"/>
                <a:gd name="connsiteX52" fmla="*/ 854830 w 1936026"/>
                <a:gd name="connsiteY52" fmla="*/ 1438617 h 2108780"/>
                <a:gd name="connsiteX53" fmla="*/ 869722 w 1936026"/>
                <a:gd name="connsiteY53" fmla="*/ 1438617 h 2108780"/>
                <a:gd name="connsiteX54" fmla="*/ 869722 w 1936026"/>
                <a:gd name="connsiteY54" fmla="*/ 1456488 h 2108780"/>
                <a:gd name="connsiteX55" fmla="*/ 926314 w 1936026"/>
                <a:gd name="connsiteY55" fmla="*/ 1456488 h 2108780"/>
                <a:gd name="connsiteX56" fmla="*/ 926314 w 1936026"/>
                <a:gd name="connsiteY56" fmla="*/ 1456488 h 2108780"/>
                <a:gd name="connsiteX57" fmla="*/ 947163 w 1936026"/>
                <a:gd name="connsiteY57" fmla="*/ 1477337 h 2108780"/>
                <a:gd name="connsiteX58" fmla="*/ 947163 w 1936026"/>
                <a:gd name="connsiteY58" fmla="*/ 1507122 h 2108780"/>
                <a:gd name="connsiteX59" fmla="*/ 970991 w 1936026"/>
                <a:gd name="connsiteY59" fmla="*/ 1507122 h 2108780"/>
                <a:gd name="connsiteX60" fmla="*/ 970991 w 1936026"/>
                <a:gd name="connsiteY60" fmla="*/ 1533929 h 2108780"/>
                <a:gd name="connsiteX61" fmla="*/ 973970 w 1936026"/>
                <a:gd name="connsiteY61" fmla="*/ 1533929 h 2108780"/>
                <a:gd name="connsiteX62" fmla="*/ 973970 w 1936026"/>
                <a:gd name="connsiteY62" fmla="*/ 1560735 h 2108780"/>
                <a:gd name="connsiteX63" fmla="*/ 973970 w 1936026"/>
                <a:gd name="connsiteY63" fmla="*/ 1584563 h 2108780"/>
                <a:gd name="connsiteX64" fmla="*/ 997798 w 1936026"/>
                <a:gd name="connsiteY64" fmla="*/ 1608391 h 2108780"/>
                <a:gd name="connsiteX65" fmla="*/ 997798 w 1936026"/>
                <a:gd name="connsiteY65" fmla="*/ 1647112 h 2108780"/>
                <a:gd name="connsiteX66" fmla="*/ 1221186 w 1936026"/>
                <a:gd name="connsiteY66" fmla="*/ 1647112 h 2108780"/>
                <a:gd name="connsiteX67" fmla="*/ 1221186 w 1936026"/>
                <a:gd name="connsiteY67" fmla="*/ 1712639 h 2108780"/>
                <a:gd name="connsiteX68" fmla="*/ 1245014 w 1936026"/>
                <a:gd name="connsiteY68" fmla="*/ 1712639 h 2108780"/>
                <a:gd name="connsiteX69" fmla="*/ 1245014 w 1936026"/>
                <a:gd name="connsiteY69" fmla="*/ 1733488 h 2108780"/>
                <a:gd name="connsiteX70" fmla="*/ 1259906 w 1936026"/>
                <a:gd name="connsiteY70" fmla="*/ 1733488 h 2108780"/>
                <a:gd name="connsiteX71" fmla="*/ 1259906 w 1936026"/>
                <a:gd name="connsiteY71" fmla="*/ 1763273 h 2108780"/>
                <a:gd name="connsiteX72" fmla="*/ 1450530 w 1936026"/>
                <a:gd name="connsiteY72" fmla="*/ 1763273 h 2108780"/>
                <a:gd name="connsiteX73" fmla="*/ 1450530 w 1936026"/>
                <a:gd name="connsiteY73" fmla="*/ 1861564 h 2108780"/>
                <a:gd name="connsiteX74" fmla="*/ 1697746 w 1936026"/>
                <a:gd name="connsiteY74" fmla="*/ 1861564 h 2108780"/>
                <a:gd name="connsiteX75" fmla="*/ 1697746 w 1936026"/>
                <a:gd name="connsiteY75" fmla="*/ 1944962 h 2108780"/>
                <a:gd name="connsiteX76" fmla="*/ 1936026 w 1936026"/>
                <a:gd name="connsiteY76" fmla="*/ 1944962 h 2108780"/>
                <a:gd name="connsiteX77" fmla="*/ 1936026 w 1936026"/>
                <a:gd name="connsiteY77" fmla="*/ 2108780 h 2108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1936026" h="2108780">
                  <a:moveTo>
                    <a:pt x="0" y="0"/>
                  </a:moveTo>
                  <a:lnTo>
                    <a:pt x="113183" y="0"/>
                  </a:lnTo>
                  <a:lnTo>
                    <a:pt x="113183" y="17871"/>
                  </a:lnTo>
                  <a:lnTo>
                    <a:pt x="187646" y="17871"/>
                  </a:lnTo>
                  <a:lnTo>
                    <a:pt x="187646" y="56592"/>
                  </a:lnTo>
                  <a:lnTo>
                    <a:pt x="223388" y="56592"/>
                  </a:lnTo>
                  <a:lnTo>
                    <a:pt x="223388" y="101270"/>
                  </a:lnTo>
                  <a:lnTo>
                    <a:pt x="238280" y="101270"/>
                  </a:lnTo>
                  <a:lnTo>
                    <a:pt x="238280" y="470604"/>
                  </a:lnTo>
                  <a:lnTo>
                    <a:pt x="265087" y="470604"/>
                  </a:lnTo>
                  <a:lnTo>
                    <a:pt x="265087" y="518260"/>
                  </a:lnTo>
                  <a:lnTo>
                    <a:pt x="279979" y="518260"/>
                  </a:lnTo>
                  <a:lnTo>
                    <a:pt x="279979" y="607615"/>
                  </a:lnTo>
                  <a:lnTo>
                    <a:pt x="330614" y="607615"/>
                  </a:lnTo>
                  <a:lnTo>
                    <a:pt x="330614" y="622507"/>
                  </a:lnTo>
                  <a:lnTo>
                    <a:pt x="390184" y="622507"/>
                  </a:lnTo>
                  <a:lnTo>
                    <a:pt x="390184" y="643357"/>
                  </a:lnTo>
                  <a:lnTo>
                    <a:pt x="428904" y="643357"/>
                  </a:lnTo>
                  <a:lnTo>
                    <a:pt x="428904" y="670163"/>
                  </a:lnTo>
                  <a:lnTo>
                    <a:pt x="467625" y="670163"/>
                  </a:lnTo>
                  <a:lnTo>
                    <a:pt x="467625" y="702927"/>
                  </a:lnTo>
                  <a:lnTo>
                    <a:pt x="467625" y="702927"/>
                  </a:lnTo>
                  <a:lnTo>
                    <a:pt x="467625" y="738669"/>
                  </a:lnTo>
                  <a:lnTo>
                    <a:pt x="485496" y="738669"/>
                  </a:lnTo>
                  <a:lnTo>
                    <a:pt x="485496" y="807174"/>
                  </a:lnTo>
                  <a:lnTo>
                    <a:pt x="497410" y="807174"/>
                  </a:lnTo>
                  <a:lnTo>
                    <a:pt x="497410" y="890572"/>
                  </a:lnTo>
                  <a:lnTo>
                    <a:pt x="500388" y="893550"/>
                  </a:lnTo>
                  <a:lnTo>
                    <a:pt x="500388" y="988863"/>
                  </a:lnTo>
                  <a:lnTo>
                    <a:pt x="512302" y="988863"/>
                  </a:lnTo>
                  <a:lnTo>
                    <a:pt x="512302" y="1054390"/>
                  </a:lnTo>
                  <a:lnTo>
                    <a:pt x="616550" y="1054390"/>
                  </a:lnTo>
                  <a:lnTo>
                    <a:pt x="616550" y="1069283"/>
                  </a:lnTo>
                  <a:lnTo>
                    <a:pt x="643356" y="1069283"/>
                  </a:lnTo>
                  <a:lnTo>
                    <a:pt x="643356" y="1099068"/>
                  </a:lnTo>
                  <a:lnTo>
                    <a:pt x="667184" y="1099068"/>
                  </a:lnTo>
                  <a:lnTo>
                    <a:pt x="667184" y="1116939"/>
                  </a:lnTo>
                  <a:lnTo>
                    <a:pt x="682077" y="1116939"/>
                  </a:lnTo>
                  <a:lnTo>
                    <a:pt x="682077" y="1128853"/>
                  </a:lnTo>
                  <a:lnTo>
                    <a:pt x="696969" y="1128853"/>
                  </a:lnTo>
                  <a:lnTo>
                    <a:pt x="696969" y="1149702"/>
                  </a:lnTo>
                  <a:lnTo>
                    <a:pt x="711862" y="1149702"/>
                  </a:lnTo>
                  <a:lnTo>
                    <a:pt x="711862" y="1173530"/>
                  </a:lnTo>
                  <a:lnTo>
                    <a:pt x="723776" y="1173530"/>
                  </a:lnTo>
                  <a:lnTo>
                    <a:pt x="723776" y="1352240"/>
                  </a:lnTo>
                  <a:lnTo>
                    <a:pt x="783346" y="1352240"/>
                  </a:lnTo>
                  <a:lnTo>
                    <a:pt x="783346" y="1367133"/>
                  </a:lnTo>
                  <a:lnTo>
                    <a:pt x="822066" y="1367133"/>
                  </a:lnTo>
                  <a:lnTo>
                    <a:pt x="822066" y="1405853"/>
                  </a:lnTo>
                  <a:lnTo>
                    <a:pt x="839937" y="1405853"/>
                  </a:lnTo>
                  <a:lnTo>
                    <a:pt x="839937" y="1405853"/>
                  </a:lnTo>
                  <a:lnTo>
                    <a:pt x="854830" y="1420746"/>
                  </a:lnTo>
                  <a:lnTo>
                    <a:pt x="854830" y="1438617"/>
                  </a:lnTo>
                  <a:lnTo>
                    <a:pt x="869722" y="1438617"/>
                  </a:lnTo>
                  <a:lnTo>
                    <a:pt x="869722" y="1456488"/>
                  </a:lnTo>
                  <a:lnTo>
                    <a:pt x="926314" y="1456488"/>
                  </a:lnTo>
                  <a:lnTo>
                    <a:pt x="926314" y="1456488"/>
                  </a:lnTo>
                  <a:lnTo>
                    <a:pt x="947163" y="1477337"/>
                  </a:lnTo>
                  <a:lnTo>
                    <a:pt x="947163" y="1507122"/>
                  </a:lnTo>
                  <a:lnTo>
                    <a:pt x="970991" y="1507122"/>
                  </a:lnTo>
                  <a:lnTo>
                    <a:pt x="970991" y="1533929"/>
                  </a:lnTo>
                  <a:lnTo>
                    <a:pt x="973970" y="1533929"/>
                  </a:lnTo>
                  <a:lnTo>
                    <a:pt x="973970" y="1560735"/>
                  </a:lnTo>
                  <a:lnTo>
                    <a:pt x="973970" y="1584563"/>
                  </a:lnTo>
                  <a:lnTo>
                    <a:pt x="997798" y="1608391"/>
                  </a:lnTo>
                  <a:lnTo>
                    <a:pt x="997798" y="1647112"/>
                  </a:lnTo>
                  <a:lnTo>
                    <a:pt x="1221186" y="1647112"/>
                  </a:lnTo>
                  <a:lnTo>
                    <a:pt x="1221186" y="1712639"/>
                  </a:lnTo>
                  <a:lnTo>
                    <a:pt x="1245014" y="1712639"/>
                  </a:lnTo>
                  <a:lnTo>
                    <a:pt x="1245014" y="1733488"/>
                  </a:lnTo>
                  <a:lnTo>
                    <a:pt x="1259906" y="1733488"/>
                  </a:lnTo>
                  <a:lnTo>
                    <a:pt x="1259906" y="1763273"/>
                  </a:lnTo>
                  <a:lnTo>
                    <a:pt x="1450530" y="1763273"/>
                  </a:lnTo>
                  <a:lnTo>
                    <a:pt x="1450530" y="1861564"/>
                  </a:lnTo>
                  <a:lnTo>
                    <a:pt x="1697746" y="1861564"/>
                  </a:lnTo>
                  <a:lnTo>
                    <a:pt x="1697746" y="1944962"/>
                  </a:lnTo>
                  <a:lnTo>
                    <a:pt x="1936026" y="1944962"/>
                  </a:lnTo>
                  <a:lnTo>
                    <a:pt x="1936026" y="2108780"/>
                  </a:lnTo>
                </a:path>
              </a:pathLst>
            </a:custGeom>
            <a:noFill/>
            <a:ln w="28575">
              <a:solidFill>
                <a:schemeClr val="accent1"/>
              </a:solidFill>
              <a:miter lim="800000"/>
              <a:headEnd/>
              <a:tailEnd/>
            </a:ln>
          </p:spPr>
          <p:txBody>
            <a:bodyPr rtlCol="0" anchor="ctr"/>
            <a:lstStyle/>
            <a:p>
              <a:pPr algn="ctr"/>
              <a:endParaRPr lang="en-US" dirty="0">
                <a:latin typeface="Calibri" panose="020F0502020204030204" pitchFamily="34" charset="0"/>
                <a:cs typeface="Calibri" panose="020F0502020204030204" pitchFamily="34" charset="0"/>
              </a:endParaRPr>
            </a:p>
          </p:txBody>
        </p:sp>
        <p:grpSp>
          <p:nvGrpSpPr>
            <p:cNvPr id="51" name="Group 50">
              <a:extLst>
                <a:ext uri="{FF2B5EF4-FFF2-40B4-BE49-F238E27FC236}">
                  <a16:creationId xmlns:a16="http://schemas.microsoft.com/office/drawing/2014/main" id="{84ADD3F2-532F-4D3D-A9C7-3007496FE20F}"/>
                </a:ext>
              </a:extLst>
            </p:cNvPr>
            <p:cNvGrpSpPr/>
            <p:nvPr/>
          </p:nvGrpSpPr>
          <p:grpSpPr>
            <a:xfrm>
              <a:off x="8190854" y="1741849"/>
              <a:ext cx="95191" cy="91440"/>
              <a:chOff x="7497965" y="3118715"/>
              <a:chExt cx="95191" cy="91440"/>
            </a:xfrm>
          </p:grpSpPr>
          <p:sp>
            <p:nvSpPr>
              <p:cNvPr id="46" name="Line 172">
                <a:extLst>
                  <a:ext uri="{FF2B5EF4-FFF2-40B4-BE49-F238E27FC236}">
                    <a16:creationId xmlns:a16="http://schemas.microsoft.com/office/drawing/2014/main" id="{FB122A1A-AA1C-489D-84F2-AF972967C2AA}"/>
                  </a:ext>
                </a:extLst>
              </p:cNvPr>
              <p:cNvSpPr>
                <a:spLocks noChangeShapeType="1"/>
              </p:cNvSpPr>
              <p:nvPr/>
            </p:nvSpPr>
            <p:spPr bwMode="auto">
              <a:xfrm flipV="1">
                <a:off x="7545561" y="3118715"/>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48" name="Line 172">
                <a:extLst>
                  <a:ext uri="{FF2B5EF4-FFF2-40B4-BE49-F238E27FC236}">
                    <a16:creationId xmlns:a16="http://schemas.microsoft.com/office/drawing/2014/main" id="{F7D6D4AA-0B49-42AF-B53C-11A55A9202A2}"/>
                  </a:ext>
                </a:extLst>
              </p:cNvPr>
              <p:cNvSpPr>
                <a:spLocks noChangeShapeType="1"/>
              </p:cNvSpPr>
              <p:nvPr/>
            </p:nvSpPr>
            <p:spPr bwMode="auto">
              <a:xfrm rot="16200000" flipV="1">
                <a:off x="7545561" y="3116840"/>
                <a:ext cx="0" cy="95191"/>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148" name="Group 1147">
              <a:extLst>
                <a:ext uri="{FF2B5EF4-FFF2-40B4-BE49-F238E27FC236}">
                  <a16:creationId xmlns:a16="http://schemas.microsoft.com/office/drawing/2014/main" id="{621628AD-B174-46D0-A6BA-DE08283DFA83}"/>
                </a:ext>
              </a:extLst>
            </p:cNvPr>
            <p:cNvGrpSpPr/>
            <p:nvPr/>
          </p:nvGrpSpPr>
          <p:grpSpPr>
            <a:xfrm>
              <a:off x="8250289" y="1815486"/>
              <a:ext cx="95191" cy="91440"/>
              <a:chOff x="7497965" y="3118715"/>
              <a:chExt cx="95191" cy="91440"/>
            </a:xfrm>
          </p:grpSpPr>
          <p:sp>
            <p:nvSpPr>
              <p:cNvPr id="1149" name="Line 172">
                <a:extLst>
                  <a:ext uri="{FF2B5EF4-FFF2-40B4-BE49-F238E27FC236}">
                    <a16:creationId xmlns:a16="http://schemas.microsoft.com/office/drawing/2014/main" id="{B9D3EE9D-59E5-4344-8892-AB2E1705980A}"/>
                  </a:ext>
                </a:extLst>
              </p:cNvPr>
              <p:cNvSpPr>
                <a:spLocks noChangeShapeType="1"/>
              </p:cNvSpPr>
              <p:nvPr/>
            </p:nvSpPr>
            <p:spPr bwMode="auto">
              <a:xfrm flipV="1">
                <a:off x="7545561" y="3118715"/>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150" name="Line 172">
                <a:extLst>
                  <a:ext uri="{FF2B5EF4-FFF2-40B4-BE49-F238E27FC236}">
                    <a16:creationId xmlns:a16="http://schemas.microsoft.com/office/drawing/2014/main" id="{08DFAC48-A7B2-4F22-8F73-C19E7C6740DB}"/>
                  </a:ext>
                </a:extLst>
              </p:cNvPr>
              <p:cNvSpPr>
                <a:spLocks noChangeShapeType="1"/>
              </p:cNvSpPr>
              <p:nvPr/>
            </p:nvSpPr>
            <p:spPr bwMode="auto">
              <a:xfrm rot="16200000" flipV="1">
                <a:off x="7545561" y="3116840"/>
                <a:ext cx="0" cy="95191"/>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151" name="Group 1150">
              <a:extLst>
                <a:ext uri="{FF2B5EF4-FFF2-40B4-BE49-F238E27FC236}">
                  <a16:creationId xmlns:a16="http://schemas.microsoft.com/office/drawing/2014/main" id="{FA0D59E8-2BDE-4F34-8B66-7585E9582C07}"/>
                </a:ext>
              </a:extLst>
            </p:cNvPr>
            <p:cNvGrpSpPr/>
            <p:nvPr/>
          </p:nvGrpSpPr>
          <p:grpSpPr>
            <a:xfrm>
              <a:off x="8326487" y="2330010"/>
              <a:ext cx="95191" cy="91440"/>
              <a:chOff x="7497965" y="3118715"/>
              <a:chExt cx="95191" cy="91440"/>
            </a:xfrm>
          </p:grpSpPr>
          <p:sp>
            <p:nvSpPr>
              <p:cNvPr id="1152" name="Line 172">
                <a:extLst>
                  <a:ext uri="{FF2B5EF4-FFF2-40B4-BE49-F238E27FC236}">
                    <a16:creationId xmlns:a16="http://schemas.microsoft.com/office/drawing/2014/main" id="{E7225674-44A8-43E8-946A-DF529261B623}"/>
                  </a:ext>
                </a:extLst>
              </p:cNvPr>
              <p:cNvSpPr>
                <a:spLocks noChangeShapeType="1"/>
              </p:cNvSpPr>
              <p:nvPr/>
            </p:nvSpPr>
            <p:spPr bwMode="auto">
              <a:xfrm flipV="1">
                <a:off x="7545561" y="3118715"/>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153" name="Line 172">
                <a:extLst>
                  <a:ext uri="{FF2B5EF4-FFF2-40B4-BE49-F238E27FC236}">
                    <a16:creationId xmlns:a16="http://schemas.microsoft.com/office/drawing/2014/main" id="{1C3E9533-A1B3-4BF6-ABB8-4348B71BAB0C}"/>
                  </a:ext>
                </a:extLst>
              </p:cNvPr>
              <p:cNvSpPr>
                <a:spLocks noChangeShapeType="1"/>
              </p:cNvSpPr>
              <p:nvPr/>
            </p:nvSpPr>
            <p:spPr bwMode="auto">
              <a:xfrm rot="16200000" flipV="1">
                <a:off x="7545561" y="3116840"/>
                <a:ext cx="0" cy="95191"/>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154" name="Group 1153">
              <a:extLst>
                <a:ext uri="{FF2B5EF4-FFF2-40B4-BE49-F238E27FC236}">
                  <a16:creationId xmlns:a16="http://schemas.microsoft.com/office/drawing/2014/main" id="{6BBEA13A-755A-42E6-BAC6-6BA1A285464B}"/>
                </a:ext>
              </a:extLst>
            </p:cNvPr>
            <p:cNvGrpSpPr/>
            <p:nvPr/>
          </p:nvGrpSpPr>
          <p:grpSpPr>
            <a:xfrm>
              <a:off x="8362763" y="2336920"/>
              <a:ext cx="95191" cy="91440"/>
              <a:chOff x="7497965" y="3118715"/>
              <a:chExt cx="95191" cy="91440"/>
            </a:xfrm>
          </p:grpSpPr>
          <p:sp>
            <p:nvSpPr>
              <p:cNvPr id="1155" name="Line 172">
                <a:extLst>
                  <a:ext uri="{FF2B5EF4-FFF2-40B4-BE49-F238E27FC236}">
                    <a16:creationId xmlns:a16="http://schemas.microsoft.com/office/drawing/2014/main" id="{9E847F76-1DD0-4F5D-8F24-47565232ECB9}"/>
                  </a:ext>
                </a:extLst>
              </p:cNvPr>
              <p:cNvSpPr>
                <a:spLocks noChangeShapeType="1"/>
              </p:cNvSpPr>
              <p:nvPr/>
            </p:nvSpPr>
            <p:spPr bwMode="auto">
              <a:xfrm flipV="1">
                <a:off x="7545561" y="3118715"/>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156" name="Line 172">
                <a:extLst>
                  <a:ext uri="{FF2B5EF4-FFF2-40B4-BE49-F238E27FC236}">
                    <a16:creationId xmlns:a16="http://schemas.microsoft.com/office/drawing/2014/main" id="{B03498BA-51D8-4F46-9986-49EAD2F7FBE7}"/>
                  </a:ext>
                </a:extLst>
              </p:cNvPr>
              <p:cNvSpPr>
                <a:spLocks noChangeShapeType="1"/>
              </p:cNvSpPr>
              <p:nvPr/>
            </p:nvSpPr>
            <p:spPr bwMode="auto">
              <a:xfrm rot="16200000" flipV="1">
                <a:off x="7545561" y="3116840"/>
                <a:ext cx="0" cy="95191"/>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157" name="Group 1156">
              <a:extLst>
                <a:ext uri="{FF2B5EF4-FFF2-40B4-BE49-F238E27FC236}">
                  <a16:creationId xmlns:a16="http://schemas.microsoft.com/office/drawing/2014/main" id="{BFA269A2-0C21-442A-8401-834BAA2A6B61}"/>
                </a:ext>
              </a:extLst>
            </p:cNvPr>
            <p:cNvGrpSpPr/>
            <p:nvPr/>
          </p:nvGrpSpPr>
          <p:grpSpPr>
            <a:xfrm>
              <a:off x="8503323" y="2475494"/>
              <a:ext cx="95191" cy="91440"/>
              <a:chOff x="7497965" y="3118715"/>
              <a:chExt cx="95191" cy="91440"/>
            </a:xfrm>
          </p:grpSpPr>
          <p:sp>
            <p:nvSpPr>
              <p:cNvPr id="1158" name="Line 172">
                <a:extLst>
                  <a:ext uri="{FF2B5EF4-FFF2-40B4-BE49-F238E27FC236}">
                    <a16:creationId xmlns:a16="http://schemas.microsoft.com/office/drawing/2014/main" id="{AD9C1625-05B8-4F13-A1D5-3BD1E39AC1D3}"/>
                  </a:ext>
                </a:extLst>
              </p:cNvPr>
              <p:cNvSpPr>
                <a:spLocks noChangeShapeType="1"/>
              </p:cNvSpPr>
              <p:nvPr/>
            </p:nvSpPr>
            <p:spPr bwMode="auto">
              <a:xfrm flipV="1">
                <a:off x="7545561" y="3118715"/>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159" name="Line 172">
                <a:extLst>
                  <a:ext uri="{FF2B5EF4-FFF2-40B4-BE49-F238E27FC236}">
                    <a16:creationId xmlns:a16="http://schemas.microsoft.com/office/drawing/2014/main" id="{0C44A6D8-C1AD-47B5-BC92-714D3139687A}"/>
                  </a:ext>
                </a:extLst>
              </p:cNvPr>
              <p:cNvSpPr>
                <a:spLocks noChangeShapeType="1"/>
              </p:cNvSpPr>
              <p:nvPr/>
            </p:nvSpPr>
            <p:spPr bwMode="auto">
              <a:xfrm rot="16200000" flipV="1">
                <a:off x="7545561" y="3116840"/>
                <a:ext cx="0" cy="95191"/>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160" name="Group 1159">
              <a:extLst>
                <a:ext uri="{FF2B5EF4-FFF2-40B4-BE49-F238E27FC236}">
                  <a16:creationId xmlns:a16="http://schemas.microsoft.com/office/drawing/2014/main" id="{F1484D5E-2E77-42D0-B099-EE9FA4A40E95}"/>
                </a:ext>
              </a:extLst>
            </p:cNvPr>
            <p:cNvGrpSpPr/>
            <p:nvPr/>
          </p:nvGrpSpPr>
          <p:grpSpPr>
            <a:xfrm>
              <a:off x="8514087" y="2534806"/>
              <a:ext cx="95191" cy="91440"/>
              <a:chOff x="7497965" y="3118715"/>
              <a:chExt cx="95191" cy="91440"/>
            </a:xfrm>
          </p:grpSpPr>
          <p:sp>
            <p:nvSpPr>
              <p:cNvPr id="1161" name="Line 172">
                <a:extLst>
                  <a:ext uri="{FF2B5EF4-FFF2-40B4-BE49-F238E27FC236}">
                    <a16:creationId xmlns:a16="http://schemas.microsoft.com/office/drawing/2014/main" id="{8F7850CC-BAAD-46B0-A2A3-D68192E8F771}"/>
                  </a:ext>
                </a:extLst>
              </p:cNvPr>
              <p:cNvSpPr>
                <a:spLocks noChangeShapeType="1"/>
              </p:cNvSpPr>
              <p:nvPr/>
            </p:nvSpPr>
            <p:spPr bwMode="auto">
              <a:xfrm flipV="1">
                <a:off x="7545561" y="3118715"/>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162" name="Line 172">
                <a:extLst>
                  <a:ext uri="{FF2B5EF4-FFF2-40B4-BE49-F238E27FC236}">
                    <a16:creationId xmlns:a16="http://schemas.microsoft.com/office/drawing/2014/main" id="{AD0AC20F-FBA8-47F0-A0C2-25C02D9C86F5}"/>
                  </a:ext>
                </a:extLst>
              </p:cNvPr>
              <p:cNvSpPr>
                <a:spLocks noChangeShapeType="1"/>
              </p:cNvSpPr>
              <p:nvPr/>
            </p:nvSpPr>
            <p:spPr bwMode="auto">
              <a:xfrm rot="16200000" flipV="1">
                <a:off x="7545561" y="3116840"/>
                <a:ext cx="0" cy="95191"/>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163" name="Group 1162">
              <a:extLst>
                <a:ext uri="{FF2B5EF4-FFF2-40B4-BE49-F238E27FC236}">
                  <a16:creationId xmlns:a16="http://schemas.microsoft.com/office/drawing/2014/main" id="{F90C4324-DC0D-4449-83AF-A755019E2E90}"/>
                </a:ext>
              </a:extLst>
            </p:cNvPr>
            <p:cNvGrpSpPr/>
            <p:nvPr/>
          </p:nvGrpSpPr>
          <p:grpSpPr>
            <a:xfrm>
              <a:off x="8524457" y="2610827"/>
              <a:ext cx="95191" cy="91440"/>
              <a:chOff x="7497965" y="3118715"/>
              <a:chExt cx="95191" cy="91440"/>
            </a:xfrm>
          </p:grpSpPr>
          <p:sp>
            <p:nvSpPr>
              <p:cNvPr id="1164" name="Line 172">
                <a:extLst>
                  <a:ext uri="{FF2B5EF4-FFF2-40B4-BE49-F238E27FC236}">
                    <a16:creationId xmlns:a16="http://schemas.microsoft.com/office/drawing/2014/main" id="{5104740A-3A1F-41DA-B681-9191DF6D72CA}"/>
                  </a:ext>
                </a:extLst>
              </p:cNvPr>
              <p:cNvSpPr>
                <a:spLocks noChangeShapeType="1"/>
              </p:cNvSpPr>
              <p:nvPr/>
            </p:nvSpPr>
            <p:spPr bwMode="auto">
              <a:xfrm flipV="1">
                <a:off x="7545561" y="3118715"/>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165" name="Line 172">
                <a:extLst>
                  <a:ext uri="{FF2B5EF4-FFF2-40B4-BE49-F238E27FC236}">
                    <a16:creationId xmlns:a16="http://schemas.microsoft.com/office/drawing/2014/main" id="{DFFBF9F2-689C-4D7E-829B-549F0CB2F933}"/>
                  </a:ext>
                </a:extLst>
              </p:cNvPr>
              <p:cNvSpPr>
                <a:spLocks noChangeShapeType="1"/>
              </p:cNvSpPr>
              <p:nvPr/>
            </p:nvSpPr>
            <p:spPr bwMode="auto">
              <a:xfrm rot="16200000" flipV="1">
                <a:off x="7545561" y="3116840"/>
                <a:ext cx="0" cy="95191"/>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166" name="Group 1165">
              <a:extLst>
                <a:ext uri="{FF2B5EF4-FFF2-40B4-BE49-F238E27FC236}">
                  <a16:creationId xmlns:a16="http://schemas.microsoft.com/office/drawing/2014/main" id="{B4CD12A7-1475-4B75-BA56-B42885646D6D}"/>
                </a:ext>
              </a:extLst>
            </p:cNvPr>
            <p:cNvGrpSpPr/>
            <p:nvPr/>
          </p:nvGrpSpPr>
          <p:grpSpPr>
            <a:xfrm>
              <a:off x="8529057" y="2772461"/>
              <a:ext cx="95191" cy="91440"/>
              <a:chOff x="7497965" y="3118715"/>
              <a:chExt cx="95191" cy="91440"/>
            </a:xfrm>
          </p:grpSpPr>
          <p:sp>
            <p:nvSpPr>
              <p:cNvPr id="1167" name="Line 172">
                <a:extLst>
                  <a:ext uri="{FF2B5EF4-FFF2-40B4-BE49-F238E27FC236}">
                    <a16:creationId xmlns:a16="http://schemas.microsoft.com/office/drawing/2014/main" id="{CAC58E41-2F9A-41D4-A026-C77CC551A7FE}"/>
                  </a:ext>
                </a:extLst>
              </p:cNvPr>
              <p:cNvSpPr>
                <a:spLocks noChangeShapeType="1"/>
              </p:cNvSpPr>
              <p:nvPr/>
            </p:nvSpPr>
            <p:spPr bwMode="auto">
              <a:xfrm flipV="1">
                <a:off x="7545561" y="3118715"/>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168" name="Line 172">
                <a:extLst>
                  <a:ext uri="{FF2B5EF4-FFF2-40B4-BE49-F238E27FC236}">
                    <a16:creationId xmlns:a16="http://schemas.microsoft.com/office/drawing/2014/main" id="{40411DEC-1A17-4230-926E-BB0A3BF22457}"/>
                  </a:ext>
                </a:extLst>
              </p:cNvPr>
              <p:cNvSpPr>
                <a:spLocks noChangeShapeType="1"/>
              </p:cNvSpPr>
              <p:nvPr/>
            </p:nvSpPr>
            <p:spPr bwMode="auto">
              <a:xfrm rot="16200000" flipV="1">
                <a:off x="7545561" y="3116840"/>
                <a:ext cx="0" cy="95191"/>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169" name="Group 1168">
              <a:extLst>
                <a:ext uri="{FF2B5EF4-FFF2-40B4-BE49-F238E27FC236}">
                  <a16:creationId xmlns:a16="http://schemas.microsoft.com/office/drawing/2014/main" id="{CC861CAE-7D22-4AFD-9E7E-B573D77A841B}"/>
                </a:ext>
              </a:extLst>
            </p:cNvPr>
            <p:cNvGrpSpPr/>
            <p:nvPr/>
          </p:nvGrpSpPr>
          <p:grpSpPr>
            <a:xfrm>
              <a:off x="8589359" y="2772462"/>
              <a:ext cx="95191" cy="91440"/>
              <a:chOff x="7497965" y="3118715"/>
              <a:chExt cx="95191" cy="91440"/>
            </a:xfrm>
          </p:grpSpPr>
          <p:sp>
            <p:nvSpPr>
              <p:cNvPr id="1170" name="Line 172">
                <a:extLst>
                  <a:ext uri="{FF2B5EF4-FFF2-40B4-BE49-F238E27FC236}">
                    <a16:creationId xmlns:a16="http://schemas.microsoft.com/office/drawing/2014/main" id="{9EA6C3A6-5338-4F9E-8E7C-F3E6376017A4}"/>
                  </a:ext>
                </a:extLst>
              </p:cNvPr>
              <p:cNvSpPr>
                <a:spLocks noChangeShapeType="1"/>
              </p:cNvSpPr>
              <p:nvPr/>
            </p:nvSpPr>
            <p:spPr bwMode="auto">
              <a:xfrm flipV="1">
                <a:off x="7545561" y="3118715"/>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171" name="Line 172">
                <a:extLst>
                  <a:ext uri="{FF2B5EF4-FFF2-40B4-BE49-F238E27FC236}">
                    <a16:creationId xmlns:a16="http://schemas.microsoft.com/office/drawing/2014/main" id="{3704E1DE-E83C-4C9F-A1CD-A517794BE0BC}"/>
                  </a:ext>
                </a:extLst>
              </p:cNvPr>
              <p:cNvSpPr>
                <a:spLocks noChangeShapeType="1"/>
              </p:cNvSpPr>
              <p:nvPr/>
            </p:nvSpPr>
            <p:spPr bwMode="auto">
              <a:xfrm rot="16200000" flipV="1">
                <a:off x="7545561" y="3116840"/>
                <a:ext cx="0" cy="95191"/>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172" name="Group 1171">
              <a:extLst>
                <a:ext uri="{FF2B5EF4-FFF2-40B4-BE49-F238E27FC236}">
                  <a16:creationId xmlns:a16="http://schemas.microsoft.com/office/drawing/2014/main" id="{68A13159-A585-4424-96A7-36546DC3A330}"/>
                </a:ext>
              </a:extLst>
            </p:cNvPr>
            <p:cNvGrpSpPr/>
            <p:nvPr/>
          </p:nvGrpSpPr>
          <p:grpSpPr>
            <a:xfrm>
              <a:off x="8661408" y="2812565"/>
              <a:ext cx="95191" cy="91440"/>
              <a:chOff x="7497965" y="3118715"/>
              <a:chExt cx="95191" cy="91440"/>
            </a:xfrm>
          </p:grpSpPr>
          <p:sp>
            <p:nvSpPr>
              <p:cNvPr id="1173" name="Line 172">
                <a:extLst>
                  <a:ext uri="{FF2B5EF4-FFF2-40B4-BE49-F238E27FC236}">
                    <a16:creationId xmlns:a16="http://schemas.microsoft.com/office/drawing/2014/main" id="{AD1B0D9C-58D6-469C-BA48-8B0C096A9F18}"/>
                  </a:ext>
                </a:extLst>
              </p:cNvPr>
              <p:cNvSpPr>
                <a:spLocks noChangeShapeType="1"/>
              </p:cNvSpPr>
              <p:nvPr/>
            </p:nvSpPr>
            <p:spPr bwMode="auto">
              <a:xfrm flipV="1">
                <a:off x="7545561" y="3118715"/>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174" name="Line 172">
                <a:extLst>
                  <a:ext uri="{FF2B5EF4-FFF2-40B4-BE49-F238E27FC236}">
                    <a16:creationId xmlns:a16="http://schemas.microsoft.com/office/drawing/2014/main" id="{2DE92E1F-BB35-49B6-A067-CB203C1D0E1C}"/>
                  </a:ext>
                </a:extLst>
              </p:cNvPr>
              <p:cNvSpPr>
                <a:spLocks noChangeShapeType="1"/>
              </p:cNvSpPr>
              <p:nvPr/>
            </p:nvSpPr>
            <p:spPr bwMode="auto">
              <a:xfrm rot="16200000" flipV="1">
                <a:off x="7545561" y="3116840"/>
                <a:ext cx="0" cy="95191"/>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175" name="Group 1174">
              <a:extLst>
                <a:ext uri="{FF2B5EF4-FFF2-40B4-BE49-F238E27FC236}">
                  <a16:creationId xmlns:a16="http://schemas.microsoft.com/office/drawing/2014/main" id="{D0639F75-2623-4CF7-A90E-96C7674D6DEE}"/>
                </a:ext>
              </a:extLst>
            </p:cNvPr>
            <p:cNvGrpSpPr/>
            <p:nvPr/>
          </p:nvGrpSpPr>
          <p:grpSpPr>
            <a:xfrm>
              <a:off x="8744677" y="2956195"/>
              <a:ext cx="95191" cy="91440"/>
              <a:chOff x="7497965" y="3118715"/>
              <a:chExt cx="95191" cy="91440"/>
            </a:xfrm>
          </p:grpSpPr>
          <p:sp>
            <p:nvSpPr>
              <p:cNvPr id="1176" name="Line 172">
                <a:extLst>
                  <a:ext uri="{FF2B5EF4-FFF2-40B4-BE49-F238E27FC236}">
                    <a16:creationId xmlns:a16="http://schemas.microsoft.com/office/drawing/2014/main" id="{ED1BAAF5-64CF-4F57-9DF2-DF78E07B1990}"/>
                  </a:ext>
                </a:extLst>
              </p:cNvPr>
              <p:cNvSpPr>
                <a:spLocks noChangeShapeType="1"/>
              </p:cNvSpPr>
              <p:nvPr/>
            </p:nvSpPr>
            <p:spPr bwMode="auto">
              <a:xfrm flipV="1">
                <a:off x="7545561" y="3118715"/>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177" name="Line 172">
                <a:extLst>
                  <a:ext uri="{FF2B5EF4-FFF2-40B4-BE49-F238E27FC236}">
                    <a16:creationId xmlns:a16="http://schemas.microsoft.com/office/drawing/2014/main" id="{EE5956A2-4ECC-44CB-941E-51AB213A39CF}"/>
                  </a:ext>
                </a:extLst>
              </p:cNvPr>
              <p:cNvSpPr>
                <a:spLocks noChangeShapeType="1"/>
              </p:cNvSpPr>
              <p:nvPr/>
            </p:nvSpPr>
            <p:spPr bwMode="auto">
              <a:xfrm rot="16200000" flipV="1">
                <a:off x="7545561" y="3116840"/>
                <a:ext cx="0" cy="95191"/>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178" name="Group 1177">
              <a:extLst>
                <a:ext uri="{FF2B5EF4-FFF2-40B4-BE49-F238E27FC236}">
                  <a16:creationId xmlns:a16="http://schemas.microsoft.com/office/drawing/2014/main" id="{A4392DF3-737B-4A97-B989-54224AEE60D1}"/>
                </a:ext>
              </a:extLst>
            </p:cNvPr>
            <p:cNvGrpSpPr/>
            <p:nvPr/>
          </p:nvGrpSpPr>
          <p:grpSpPr>
            <a:xfrm>
              <a:off x="8826344" y="3099328"/>
              <a:ext cx="95191" cy="91440"/>
              <a:chOff x="7497965" y="3118715"/>
              <a:chExt cx="95191" cy="91440"/>
            </a:xfrm>
          </p:grpSpPr>
          <p:sp>
            <p:nvSpPr>
              <p:cNvPr id="1179" name="Line 172">
                <a:extLst>
                  <a:ext uri="{FF2B5EF4-FFF2-40B4-BE49-F238E27FC236}">
                    <a16:creationId xmlns:a16="http://schemas.microsoft.com/office/drawing/2014/main" id="{112541F8-B0ED-44A3-AF72-08C76DC77E48}"/>
                  </a:ext>
                </a:extLst>
              </p:cNvPr>
              <p:cNvSpPr>
                <a:spLocks noChangeShapeType="1"/>
              </p:cNvSpPr>
              <p:nvPr/>
            </p:nvSpPr>
            <p:spPr bwMode="auto">
              <a:xfrm flipV="1">
                <a:off x="7545561" y="3118715"/>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180" name="Line 172">
                <a:extLst>
                  <a:ext uri="{FF2B5EF4-FFF2-40B4-BE49-F238E27FC236}">
                    <a16:creationId xmlns:a16="http://schemas.microsoft.com/office/drawing/2014/main" id="{24092070-5FAA-44FE-BA01-1144CFA5F53F}"/>
                  </a:ext>
                </a:extLst>
              </p:cNvPr>
              <p:cNvSpPr>
                <a:spLocks noChangeShapeType="1"/>
              </p:cNvSpPr>
              <p:nvPr/>
            </p:nvSpPr>
            <p:spPr bwMode="auto">
              <a:xfrm rot="16200000" flipV="1">
                <a:off x="7545561" y="3116840"/>
                <a:ext cx="0" cy="95191"/>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181" name="Group 1180">
              <a:extLst>
                <a:ext uri="{FF2B5EF4-FFF2-40B4-BE49-F238E27FC236}">
                  <a16:creationId xmlns:a16="http://schemas.microsoft.com/office/drawing/2014/main" id="{5D8C0600-FC61-4870-B174-F7D3CA21E543}"/>
                </a:ext>
              </a:extLst>
            </p:cNvPr>
            <p:cNvGrpSpPr/>
            <p:nvPr/>
          </p:nvGrpSpPr>
          <p:grpSpPr>
            <a:xfrm>
              <a:off x="8897961" y="3179753"/>
              <a:ext cx="95191" cy="91440"/>
              <a:chOff x="7497965" y="3118715"/>
              <a:chExt cx="95191" cy="91440"/>
            </a:xfrm>
          </p:grpSpPr>
          <p:sp>
            <p:nvSpPr>
              <p:cNvPr id="1182" name="Line 172">
                <a:extLst>
                  <a:ext uri="{FF2B5EF4-FFF2-40B4-BE49-F238E27FC236}">
                    <a16:creationId xmlns:a16="http://schemas.microsoft.com/office/drawing/2014/main" id="{7137214D-D447-40FE-9F7E-492BF24BF254}"/>
                  </a:ext>
                </a:extLst>
              </p:cNvPr>
              <p:cNvSpPr>
                <a:spLocks noChangeShapeType="1"/>
              </p:cNvSpPr>
              <p:nvPr/>
            </p:nvSpPr>
            <p:spPr bwMode="auto">
              <a:xfrm flipV="1">
                <a:off x="7545561" y="3118715"/>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183" name="Line 172">
                <a:extLst>
                  <a:ext uri="{FF2B5EF4-FFF2-40B4-BE49-F238E27FC236}">
                    <a16:creationId xmlns:a16="http://schemas.microsoft.com/office/drawing/2014/main" id="{669845CB-CB40-48EA-9433-29D7F52A1D3D}"/>
                  </a:ext>
                </a:extLst>
              </p:cNvPr>
              <p:cNvSpPr>
                <a:spLocks noChangeShapeType="1"/>
              </p:cNvSpPr>
              <p:nvPr/>
            </p:nvSpPr>
            <p:spPr bwMode="auto">
              <a:xfrm rot="16200000" flipV="1">
                <a:off x="7545561" y="3116840"/>
                <a:ext cx="0" cy="95191"/>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184" name="Group 1183">
              <a:extLst>
                <a:ext uri="{FF2B5EF4-FFF2-40B4-BE49-F238E27FC236}">
                  <a16:creationId xmlns:a16="http://schemas.microsoft.com/office/drawing/2014/main" id="{629C4AB3-2147-4FFB-9669-0917FDB5C1AC}"/>
                </a:ext>
              </a:extLst>
            </p:cNvPr>
            <p:cNvGrpSpPr/>
            <p:nvPr/>
          </p:nvGrpSpPr>
          <p:grpSpPr>
            <a:xfrm>
              <a:off x="8924470" y="3178865"/>
              <a:ext cx="95191" cy="91440"/>
              <a:chOff x="7497965" y="3118715"/>
              <a:chExt cx="95191" cy="91440"/>
            </a:xfrm>
          </p:grpSpPr>
          <p:sp>
            <p:nvSpPr>
              <p:cNvPr id="1185" name="Line 172">
                <a:extLst>
                  <a:ext uri="{FF2B5EF4-FFF2-40B4-BE49-F238E27FC236}">
                    <a16:creationId xmlns:a16="http://schemas.microsoft.com/office/drawing/2014/main" id="{5CDACCA0-ECE2-4FB3-A90E-7F555F7EF211}"/>
                  </a:ext>
                </a:extLst>
              </p:cNvPr>
              <p:cNvSpPr>
                <a:spLocks noChangeShapeType="1"/>
              </p:cNvSpPr>
              <p:nvPr/>
            </p:nvSpPr>
            <p:spPr bwMode="auto">
              <a:xfrm flipV="1">
                <a:off x="7545561" y="3118715"/>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186" name="Line 172">
                <a:extLst>
                  <a:ext uri="{FF2B5EF4-FFF2-40B4-BE49-F238E27FC236}">
                    <a16:creationId xmlns:a16="http://schemas.microsoft.com/office/drawing/2014/main" id="{9910BE88-97D7-4A6E-8A14-D3B89886850B}"/>
                  </a:ext>
                </a:extLst>
              </p:cNvPr>
              <p:cNvSpPr>
                <a:spLocks noChangeShapeType="1"/>
              </p:cNvSpPr>
              <p:nvPr/>
            </p:nvSpPr>
            <p:spPr bwMode="auto">
              <a:xfrm rot="16200000" flipV="1">
                <a:off x="7545561" y="3116840"/>
                <a:ext cx="0" cy="95191"/>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187" name="Group 1186">
              <a:extLst>
                <a:ext uri="{FF2B5EF4-FFF2-40B4-BE49-F238E27FC236}">
                  <a16:creationId xmlns:a16="http://schemas.microsoft.com/office/drawing/2014/main" id="{4CE33580-D98D-4E23-BAAC-E752A88ECFFD}"/>
                </a:ext>
              </a:extLst>
            </p:cNvPr>
            <p:cNvGrpSpPr/>
            <p:nvPr/>
          </p:nvGrpSpPr>
          <p:grpSpPr>
            <a:xfrm>
              <a:off x="8981673" y="3214769"/>
              <a:ext cx="95191" cy="91440"/>
              <a:chOff x="7497965" y="3118715"/>
              <a:chExt cx="95191" cy="91440"/>
            </a:xfrm>
          </p:grpSpPr>
          <p:sp>
            <p:nvSpPr>
              <p:cNvPr id="1188" name="Line 172">
                <a:extLst>
                  <a:ext uri="{FF2B5EF4-FFF2-40B4-BE49-F238E27FC236}">
                    <a16:creationId xmlns:a16="http://schemas.microsoft.com/office/drawing/2014/main" id="{8CC49E32-FEDB-4F8D-8780-7C872F6C43F2}"/>
                  </a:ext>
                </a:extLst>
              </p:cNvPr>
              <p:cNvSpPr>
                <a:spLocks noChangeShapeType="1"/>
              </p:cNvSpPr>
              <p:nvPr/>
            </p:nvSpPr>
            <p:spPr bwMode="auto">
              <a:xfrm flipV="1">
                <a:off x="7545561" y="3118715"/>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189" name="Line 172">
                <a:extLst>
                  <a:ext uri="{FF2B5EF4-FFF2-40B4-BE49-F238E27FC236}">
                    <a16:creationId xmlns:a16="http://schemas.microsoft.com/office/drawing/2014/main" id="{05D4D402-BEC7-43FD-AB26-FFD26EFD7102}"/>
                  </a:ext>
                </a:extLst>
              </p:cNvPr>
              <p:cNvSpPr>
                <a:spLocks noChangeShapeType="1"/>
              </p:cNvSpPr>
              <p:nvPr/>
            </p:nvSpPr>
            <p:spPr bwMode="auto">
              <a:xfrm rot="16200000" flipV="1">
                <a:off x="7545561" y="3116840"/>
                <a:ext cx="0" cy="95191"/>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190" name="Group 1189">
              <a:extLst>
                <a:ext uri="{FF2B5EF4-FFF2-40B4-BE49-F238E27FC236}">
                  <a16:creationId xmlns:a16="http://schemas.microsoft.com/office/drawing/2014/main" id="{FFD9112A-EC96-4423-9AE8-7414E48BC1CE}"/>
                </a:ext>
              </a:extLst>
            </p:cNvPr>
            <p:cNvGrpSpPr/>
            <p:nvPr/>
          </p:nvGrpSpPr>
          <p:grpSpPr>
            <a:xfrm>
              <a:off x="8993683" y="3253053"/>
              <a:ext cx="95191" cy="91440"/>
              <a:chOff x="7497965" y="3118715"/>
              <a:chExt cx="95191" cy="91440"/>
            </a:xfrm>
          </p:grpSpPr>
          <p:sp>
            <p:nvSpPr>
              <p:cNvPr id="1191" name="Line 172">
                <a:extLst>
                  <a:ext uri="{FF2B5EF4-FFF2-40B4-BE49-F238E27FC236}">
                    <a16:creationId xmlns:a16="http://schemas.microsoft.com/office/drawing/2014/main" id="{50980976-31E2-4F62-B07A-7D410B3911D3}"/>
                  </a:ext>
                </a:extLst>
              </p:cNvPr>
              <p:cNvSpPr>
                <a:spLocks noChangeShapeType="1"/>
              </p:cNvSpPr>
              <p:nvPr/>
            </p:nvSpPr>
            <p:spPr bwMode="auto">
              <a:xfrm flipV="1">
                <a:off x="7545561" y="3118715"/>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192" name="Line 172">
                <a:extLst>
                  <a:ext uri="{FF2B5EF4-FFF2-40B4-BE49-F238E27FC236}">
                    <a16:creationId xmlns:a16="http://schemas.microsoft.com/office/drawing/2014/main" id="{5BD782E8-C193-4C6E-82FD-8B682F906753}"/>
                  </a:ext>
                </a:extLst>
              </p:cNvPr>
              <p:cNvSpPr>
                <a:spLocks noChangeShapeType="1"/>
              </p:cNvSpPr>
              <p:nvPr/>
            </p:nvSpPr>
            <p:spPr bwMode="auto">
              <a:xfrm rot="16200000" flipV="1">
                <a:off x="7545561" y="3116840"/>
                <a:ext cx="0" cy="95191"/>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193" name="Group 1192">
              <a:extLst>
                <a:ext uri="{FF2B5EF4-FFF2-40B4-BE49-F238E27FC236}">
                  <a16:creationId xmlns:a16="http://schemas.microsoft.com/office/drawing/2014/main" id="{97E76416-ECD8-4166-9783-4CA17E9AE802}"/>
                </a:ext>
              </a:extLst>
            </p:cNvPr>
            <p:cNvGrpSpPr/>
            <p:nvPr/>
          </p:nvGrpSpPr>
          <p:grpSpPr>
            <a:xfrm>
              <a:off x="8997686" y="3276453"/>
              <a:ext cx="95191" cy="91440"/>
              <a:chOff x="7497965" y="3118715"/>
              <a:chExt cx="95191" cy="91440"/>
            </a:xfrm>
          </p:grpSpPr>
          <p:sp>
            <p:nvSpPr>
              <p:cNvPr id="1194" name="Line 172">
                <a:extLst>
                  <a:ext uri="{FF2B5EF4-FFF2-40B4-BE49-F238E27FC236}">
                    <a16:creationId xmlns:a16="http://schemas.microsoft.com/office/drawing/2014/main" id="{14725B7A-A166-4FCC-8FD4-6E59D71B0953}"/>
                  </a:ext>
                </a:extLst>
              </p:cNvPr>
              <p:cNvSpPr>
                <a:spLocks noChangeShapeType="1"/>
              </p:cNvSpPr>
              <p:nvPr/>
            </p:nvSpPr>
            <p:spPr bwMode="auto">
              <a:xfrm flipV="1">
                <a:off x="7545561" y="3118715"/>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195" name="Line 172">
                <a:extLst>
                  <a:ext uri="{FF2B5EF4-FFF2-40B4-BE49-F238E27FC236}">
                    <a16:creationId xmlns:a16="http://schemas.microsoft.com/office/drawing/2014/main" id="{CD4AB22E-F1B0-4269-B4BB-6829650CD917}"/>
                  </a:ext>
                </a:extLst>
              </p:cNvPr>
              <p:cNvSpPr>
                <a:spLocks noChangeShapeType="1"/>
              </p:cNvSpPr>
              <p:nvPr/>
            </p:nvSpPr>
            <p:spPr bwMode="auto">
              <a:xfrm rot="16200000" flipV="1">
                <a:off x="7545561" y="3116840"/>
                <a:ext cx="0" cy="95191"/>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196" name="Group 1195">
              <a:extLst>
                <a:ext uri="{FF2B5EF4-FFF2-40B4-BE49-F238E27FC236}">
                  <a16:creationId xmlns:a16="http://schemas.microsoft.com/office/drawing/2014/main" id="{71438D4B-E071-4202-A485-F71C97C57EB3}"/>
                </a:ext>
              </a:extLst>
            </p:cNvPr>
            <p:cNvGrpSpPr/>
            <p:nvPr/>
          </p:nvGrpSpPr>
          <p:grpSpPr>
            <a:xfrm>
              <a:off x="9003267" y="3293251"/>
              <a:ext cx="95191" cy="91440"/>
              <a:chOff x="7497965" y="3118715"/>
              <a:chExt cx="95191" cy="91440"/>
            </a:xfrm>
          </p:grpSpPr>
          <p:sp>
            <p:nvSpPr>
              <p:cNvPr id="1197" name="Line 172">
                <a:extLst>
                  <a:ext uri="{FF2B5EF4-FFF2-40B4-BE49-F238E27FC236}">
                    <a16:creationId xmlns:a16="http://schemas.microsoft.com/office/drawing/2014/main" id="{0972DDB9-EAFE-4FB1-BCB3-48CB15F8492E}"/>
                  </a:ext>
                </a:extLst>
              </p:cNvPr>
              <p:cNvSpPr>
                <a:spLocks noChangeShapeType="1"/>
              </p:cNvSpPr>
              <p:nvPr/>
            </p:nvSpPr>
            <p:spPr bwMode="auto">
              <a:xfrm flipV="1">
                <a:off x="7545561" y="3118715"/>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198" name="Line 172">
                <a:extLst>
                  <a:ext uri="{FF2B5EF4-FFF2-40B4-BE49-F238E27FC236}">
                    <a16:creationId xmlns:a16="http://schemas.microsoft.com/office/drawing/2014/main" id="{99E8CB85-D6F0-4EEC-B261-67FFAC07A9AE}"/>
                  </a:ext>
                </a:extLst>
              </p:cNvPr>
              <p:cNvSpPr>
                <a:spLocks noChangeShapeType="1"/>
              </p:cNvSpPr>
              <p:nvPr/>
            </p:nvSpPr>
            <p:spPr bwMode="auto">
              <a:xfrm rot="16200000" flipV="1">
                <a:off x="7545561" y="3116840"/>
                <a:ext cx="0" cy="95191"/>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199" name="Group 1198">
              <a:extLst>
                <a:ext uri="{FF2B5EF4-FFF2-40B4-BE49-F238E27FC236}">
                  <a16:creationId xmlns:a16="http://schemas.microsoft.com/office/drawing/2014/main" id="{4DBCA77C-8332-4E0A-BE3D-3A88B4752026}"/>
                </a:ext>
              </a:extLst>
            </p:cNvPr>
            <p:cNvGrpSpPr/>
            <p:nvPr/>
          </p:nvGrpSpPr>
          <p:grpSpPr>
            <a:xfrm>
              <a:off x="9076870" y="3331265"/>
              <a:ext cx="95191" cy="91440"/>
              <a:chOff x="7497965" y="3118715"/>
              <a:chExt cx="95191" cy="91440"/>
            </a:xfrm>
          </p:grpSpPr>
          <p:sp>
            <p:nvSpPr>
              <p:cNvPr id="1200" name="Line 172">
                <a:extLst>
                  <a:ext uri="{FF2B5EF4-FFF2-40B4-BE49-F238E27FC236}">
                    <a16:creationId xmlns:a16="http://schemas.microsoft.com/office/drawing/2014/main" id="{74C2D984-FA96-40F6-9A23-F63782D160DD}"/>
                  </a:ext>
                </a:extLst>
              </p:cNvPr>
              <p:cNvSpPr>
                <a:spLocks noChangeShapeType="1"/>
              </p:cNvSpPr>
              <p:nvPr/>
            </p:nvSpPr>
            <p:spPr bwMode="auto">
              <a:xfrm flipV="1">
                <a:off x="7545561" y="3118715"/>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201" name="Line 172">
                <a:extLst>
                  <a:ext uri="{FF2B5EF4-FFF2-40B4-BE49-F238E27FC236}">
                    <a16:creationId xmlns:a16="http://schemas.microsoft.com/office/drawing/2014/main" id="{98C19F35-42F0-4EE1-A8EA-9E227805BCDB}"/>
                  </a:ext>
                </a:extLst>
              </p:cNvPr>
              <p:cNvSpPr>
                <a:spLocks noChangeShapeType="1"/>
              </p:cNvSpPr>
              <p:nvPr/>
            </p:nvSpPr>
            <p:spPr bwMode="auto">
              <a:xfrm rot="16200000" flipV="1">
                <a:off x="7545561" y="3116840"/>
                <a:ext cx="0" cy="95191"/>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202" name="Group 1201">
              <a:extLst>
                <a:ext uri="{FF2B5EF4-FFF2-40B4-BE49-F238E27FC236}">
                  <a16:creationId xmlns:a16="http://schemas.microsoft.com/office/drawing/2014/main" id="{084EE026-15AD-4722-9B5D-03654B4ACE5F}"/>
                </a:ext>
              </a:extLst>
            </p:cNvPr>
            <p:cNvGrpSpPr/>
            <p:nvPr/>
          </p:nvGrpSpPr>
          <p:grpSpPr>
            <a:xfrm>
              <a:off x="9019662" y="3350419"/>
              <a:ext cx="95191" cy="91440"/>
              <a:chOff x="7497965" y="3118715"/>
              <a:chExt cx="95191" cy="91440"/>
            </a:xfrm>
          </p:grpSpPr>
          <p:sp>
            <p:nvSpPr>
              <p:cNvPr id="1203" name="Line 172">
                <a:extLst>
                  <a:ext uri="{FF2B5EF4-FFF2-40B4-BE49-F238E27FC236}">
                    <a16:creationId xmlns:a16="http://schemas.microsoft.com/office/drawing/2014/main" id="{95C54137-DBFF-4B91-88D9-03481BCC8CF3}"/>
                  </a:ext>
                </a:extLst>
              </p:cNvPr>
              <p:cNvSpPr>
                <a:spLocks noChangeShapeType="1"/>
              </p:cNvSpPr>
              <p:nvPr/>
            </p:nvSpPr>
            <p:spPr bwMode="auto">
              <a:xfrm flipV="1">
                <a:off x="7545561" y="3118715"/>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204" name="Line 172">
                <a:extLst>
                  <a:ext uri="{FF2B5EF4-FFF2-40B4-BE49-F238E27FC236}">
                    <a16:creationId xmlns:a16="http://schemas.microsoft.com/office/drawing/2014/main" id="{2FB172E3-A13A-44FD-9377-62A5DAC5C155}"/>
                  </a:ext>
                </a:extLst>
              </p:cNvPr>
              <p:cNvSpPr>
                <a:spLocks noChangeShapeType="1"/>
              </p:cNvSpPr>
              <p:nvPr/>
            </p:nvSpPr>
            <p:spPr bwMode="auto">
              <a:xfrm rot="16200000" flipV="1">
                <a:off x="7545561" y="3116840"/>
                <a:ext cx="0" cy="95191"/>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205" name="Group 1204">
              <a:extLst>
                <a:ext uri="{FF2B5EF4-FFF2-40B4-BE49-F238E27FC236}">
                  <a16:creationId xmlns:a16="http://schemas.microsoft.com/office/drawing/2014/main" id="{19855987-0F9B-40F1-97E7-11542E0C91BF}"/>
                </a:ext>
              </a:extLst>
            </p:cNvPr>
            <p:cNvGrpSpPr/>
            <p:nvPr/>
          </p:nvGrpSpPr>
          <p:grpSpPr>
            <a:xfrm>
              <a:off x="9208859" y="3376515"/>
              <a:ext cx="95191" cy="91440"/>
              <a:chOff x="7497965" y="3118715"/>
              <a:chExt cx="95191" cy="91440"/>
            </a:xfrm>
          </p:grpSpPr>
          <p:sp>
            <p:nvSpPr>
              <p:cNvPr id="1206" name="Line 172">
                <a:extLst>
                  <a:ext uri="{FF2B5EF4-FFF2-40B4-BE49-F238E27FC236}">
                    <a16:creationId xmlns:a16="http://schemas.microsoft.com/office/drawing/2014/main" id="{0A4056DD-84B6-47CC-8F8B-AE650AE08178}"/>
                  </a:ext>
                </a:extLst>
              </p:cNvPr>
              <p:cNvSpPr>
                <a:spLocks noChangeShapeType="1"/>
              </p:cNvSpPr>
              <p:nvPr/>
            </p:nvSpPr>
            <p:spPr bwMode="auto">
              <a:xfrm flipV="1">
                <a:off x="7545561" y="3118715"/>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207" name="Line 172">
                <a:extLst>
                  <a:ext uri="{FF2B5EF4-FFF2-40B4-BE49-F238E27FC236}">
                    <a16:creationId xmlns:a16="http://schemas.microsoft.com/office/drawing/2014/main" id="{2AD60DA5-97DA-497E-99ED-36B5A9DD82DB}"/>
                  </a:ext>
                </a:extLst>
              </p:cNvPr>
              <p:cNvSpPr>
                <a:spLocks noChangeShapeType="1"/>
              </p:cNvSpPr>
              <p:nvPr/>
            </p:nvSpPr>
            <p:spPr bwMode="auto">
              <a:xfrm rot="16200000" flipV="1">
                <a:off x="7545561" y="3116840"/>
                <a:ext cx="0" cy="95191"/>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208" name="Group 1207">
              <a:extLst>
                <a:ext uri="{FF2B5EF4-FFF2-40B4-BE49-F238E27FC236}">
                  <a16:creationId xmlns:a16="http://schemas.microsoft.com/office/drawing/2014/main" id="{E357966B-FA2A-4A7D-9364-25B5E39D70EC}"/>
                </a:ext>
              </a:extLst>
            </p:cNvPr>
            <p:cNvGrpSpPr/>
            <p:nvPr/>
          </p:nvGrpSpPr>
          <p:grpSpPr>
            <a:xfrm>
              <a:off x="9235226" y="3376516"/>
              <a:ext cx="95191" cy="91440"/>
              <a:chOff x="7497965" y="3118715"/>
              <a:chExt cx="95191" cy="91440"/>
            </a:xfrm>
          </p:grpSpPr>
          <p:sp>
            <p:nvSpPr>
              <p:cNvPr id="1209" name="Line 172">
                <a:extLst>
                  <a:ext uri="{FF2B5EF4-FFF2-40B4-BE49-F238E27FC236}">
                    <a16:creationId xmlns:a16="http://schemas.microsoft.com/office/drawing/2014/main" id="{20DEC7B9-7294-4F04-9EA7-6799E7C3C125}"/>
                  </a:ext>
                </a:extLst>
              </p:cNvPr>
              <p:cNvSpPr>
                <a:spLocks noChangeShapeType="1"/>
              </p:cNvSpPr>
              <p:nvPr/>
            </p:nvSpPr>
            <p:spPr bwMode="auto">
              <a:xfrm flipV="1">
                <a:off x="7545561" y="3118715"/>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210" name="Line 172">
                <a:extLst>
                  <a:ext uri="{FF2B5EF4-FFF2-40B4-BE49-F238E27FC236}">
                    <a16:creationId xmlns:a16="http://schemas.microsoft.com/office/drawing/2014/main" id="{80B4BE4F-2F16-4455-B7E9-07DA28DE02CD}"/>
                  </a:ext>
                </a:extLst>
              </p:cNvPr>
              <p:cNvSpPr>
                <a:spLocks noChangeShapeType="1"/>
              </p:cNvSpPr>
              <p:nvPr/>
            </p:nvSpPr>
            <p:spPr bwMode="auto">
              <a:xfrm rot="16200000" flipV="1">
                <a:off x="7545561" y="3116840"/>
                <a:ext cx="0" cy="95191"/>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211" name="Group 1210">
              <a:extLst>
                <a:ext uri="{FF2B5EF4-FFF2-40B4-BE49-F238E27FC236}">
                  <a16:creationId xmlns:a16="http://schemas.microsoft.com/office/drawing/2014/main" id="{2686CA07-2960-4CD5-BCDD-68B905607008}"/>
                </a:ext>
              </a:extLst>
            </p:cNvPr>
            <p:cNvGrpSpPr/>
            <p:nvPr/>
          </p:nvGrpSpPr>
          <p:grpSpPr>
            <a:xfrm>
              <a:off x="9250695" y="3426628"/>
              <a:ext cx="95191" cy="91440"/>
              <a:chOff x="7497965" y="3118715"/>
              <a:chExt cx="95191" cy="91440"/>
            </a:xfrm>
          </p:grpSpPr>
          <p:sp>
            <p:nvSpPr>
              <p:cNvPr id="1212" name="Line 172">
                <a:extLst>
                  <a:ext uri="{FF2B5EF4-FFF2-40B4-BE49-F238E27FC236}">
                    <a16:creationId xmlns:a16="http://schemas.microsoft.com/office/drawing/2014/main" id="{89AD8C01-8183-43C7-90DF-11E7C0861D8C}"/>
                  </a:ext>
                </a:extLst>
              </p:cNvPr>
              <p:cNvSpPr>
                <a:spLocks noChangeShapeType="1"/>
              </p:cNvSpPr>
              <p:nvPr/>
            </p:nvSpPr>
            <p:spPr bwMode="auto">
              <a:xfrm flipV="1">
                <a:off x="7545561" y="3118715"/>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213" name="Line 172">
                <a:extLst>
                  <a:ext uri="{FF2B5EF4-FFF2-40B4-BE49-F238E27FC236}">
                    <a16:creationId xmlns:a16="http://schemas.microsoft.com/office/drawing/2014/main" id="{5CA13246-DE23-4FAB-9191-77145995B81F}"/>
                  </a:ext>
                </a:extLst>
              </p:cNvPr>
              <p:cNvSpPr>
                <a:spLocks noChangeShapeType="1"/>
              </p:cNvSpPr>
              <p:nvPr/>
            </p:nvSpPr>
            <p:spPr bwMode="auto">
              <a:xfrm rot="16200000" flipV="1">
                <a:off x="7545561" y="3116840"/>
                <a:ext cx="0" cy="95191"/>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214" name="Group 1213">
              <a:extLst>
                <a:ext uri="{FF2B5EF4-FFF2-40B4-BE49-F238E27FC236}">
                  <a16:creationId xmlns:a16="http://schemas.microsoft.com/office/drawing/2014/main" id="{D442F352-3336-4DE1-B341-401642593362}"/>
                </a:ext>
              </a:extLst>
            </p:cNvPr>
            <p:cNvGrpSpPr/>
            <p:nvPr/>
          </p:nvGrpSpPr>
          <p:grpSpPr>
            <a:xfrm>
              <a:off x="9367239" y="3490704"/>
              <a:ext cx="95191" cy="91440"/>
              <a:chOff x="7497965" y="3118715"/>
              <a:chExt cx="95191" cy="91440"/>
            </a:xfrm>
          </p:grpSpPr>
          <p:sp>
            <p:nvSpPr>
              <p:cNvPr id="1215" name="Line 172">
                <a:extLst>
                  <a:ext uri="{FF2B5EF4-FFF2-40B4-BE49-F238E27FC236}">
                    <a16:creationId xmlns:a16="http://schemas.microsoft.com/office/drawing/2014/main" id="{28035BB4-1923-4E90-8970-2FDFCCD319D2}"/>
                  </a:ext>
                </a:extLst>
              </p:cNvPr>
              <p:cNvSpPr>
                <a:spLocks noChangeShapeType="1"/>
              </p:cNvSpPr>
              <p:nvPr/>
            </p:nvSpPr>
            <p:spPr bwMode="auto">
              <a:xfrm flipV="1">
                <a:off x="7545561" y="3118715"/>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216" name="Line 172">
                <a:extLst>
                  <a:ext uri="{FF2B5EF4-FFF2-40B4-BE49-F238E27FC236}">
                    <a16:creationId xmlns:a16="http://schemas.microsoft.com/office/drawing/2014/main" id="{B4FF6A71-2D46-42CE-BE5A-AAA04FE9F8A5}"/>
                  </a:ext>
                </a:extLst>
              </p:cNvPr>
              <p:cNvSpPr>
                <a:spLocks noChangeShapeType="1"/>
              </p:cNvSpPr>
              <p:nvPr/>
            </p:nvSpPr>
            <p:spPr bwMode="auto">
              <a:xfrm rot="16200000" flipV="1">
                <a:off x="7545561" y="3116840"/>
                <a:ext cx="0" cy="95191"/>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217" name="Group 1216">
              <a:extLst>
                <a:ext uri="{FF2B5EF4-FFF2-40B4-BE49-F238E27FC236}">
                  <a16:creationId xmlns:a16="http://schemas.microsoft.com/office/drawing/2014/main" id="{C615962D-0A48-4B58-9AE2-DD1F304AEF0D}"/>
                </a:ext>
              </a:extLst>
            </p:cNvPr>
            <p:cNvGrpSpPr/>
            <p:nvPr/>
          </p:nvGrpSpPr>
          <p:grpSpPr>
            <a:xfrm>
              <a:off x="9466430" y="3520835"/>
              <a:ext cx="95191" cy="91440"/>
              <a:chOff x="7497965" y="3118715"/>
              <a:chExt cx="95191" cy="91440"/>
            </a:xfrm>
          </p:grpSpPr>
          <p:sp>
            <p:nvSpPr>
              <p:cNvPr id="1218" name="Line 172">
                <a:extLst>
                  <a:ext uri="{FF2B5EF4-FFF2-40B4-BE49-F238E27FC236}">
                    <a16:creationId xmlns:a16="http://schemas.microsoft.com/office/drawing/2014/main" id="{23B16641-CA17-4438-AE1E-73B41B122DFA}"/>
                  </a:ext>
                </a:extLst>
              </p:cNvPr>
              <p:cNvSpPr>
                <a:spLocks noChangeShapeType="1"/>
              </p:cNvSpPr>
              <p:nvPr/>
            </p:nvSpPr>
            <p:spPr bwMode="auto">
              <a:xfrm flipV="1">
                <a:off x="7545561" y="3118715"/>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219" name="Line 172">
                <a:extLst>
                  <a:ext uri="{FF2B5EF4-FFF2-40B4-BE49-F238E27FC236}">
                    <a16:creationId xmlns:a16="http://schemas.microsoft.com/office/drawing/2014/main" id="{C61F3A10-4031-4824-81F6-10C57C03F1D6}"/>
                  </a:ext>
                </a:extLst>
              </p:cNvPr>
              <p:cNvSpPr>
                <a:spLocks noChangeShapeType="1"/>
              </p:cNvSpPr>
              <p:nvPr/>
            </p:nvSpPr>
            <p:spPr bwMode="auto">
              <a:xfrm rot="16200000" flipV="1">
                <a:off x="7545561" y="3116840"/>
                <a:ext cx="0" cy="95191"/>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220" name="Group 1219">
              <a:extLst>
                <a:ext uri="{FF2B5EF4-FFF2-40B4-BE49-F238E27FC236}">
                  <a16:creationId xmlns:a16="http://schemas.microsoft.com/office/drawing/2014/main" id="{97465C59-9734-411B-8CD3-EF1A5EF87B98}"/>
                </a:ext>
              </a:extLst>
            </p:cNvPr>
            <p:cNvGrpSpPr/>
            <p:nvPr/>
          </p:nvGrpSpPr>
          <p:grpSpPr>
            <a:xfrm>
              <a:off x="9465012" y="3549768"/>
              <a:ext cx="95191" cy="91440"/>
              <a:chOff x="7497965" y="3118715"/>
              <a:chExt cx="95191" cy="91440"/>
            </a:xfrm>
          </p:grpSpPr>
          <p:sp>
            <p:nvSpPr>
              <p:cNvPr id="1221" name="Line 172">
                <a:extLst>
                  <a:ext uri="{FF2B5EF4-FFF2-40B4-BE49-F238E27FC236}">
                    <a16:creationId xmlns:a16="http://schemas.microsoft.com/office/drawing/2014/main" id="{0F900AEE-E59A-43DE-9866-C63AA7A967C5}"/>
                  </a:ext>
                </a:extLst>
              </p:cNvPr>
              <p:cNvSpPr>
                <a:spLocks noChangeShapeType="1"/>
              </p:cNvSpPr>
              <p:nvPr/>
            </p:nvSpPr>
            <p:spPr bwMode="auto">
              <a:xfrm flipV="1">
                <a:off x="7545561" y="3118715"/>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222" name="Line 172">
                <a:extLst>
                  <a:ext uri="{FF2B5EF4-FFF2-40B4-BE49-F238E27FC236}">
                    <a16:creationId xmlns:a16="http://schemas.microsoft.com/office/drawing/2014/main" id="{7D1C30A5-E6F9-4954-9556-DFDFE7F0815B}"/>
                  </a:ext>
                </a:extLst>
              </p:cNvPr>
              <p:cNvSpPr>
                <a:spLocks noChangeShapeType="1"/>
              </p:cNvSpPr>
              <p:nvPr/>
            </p:nvSpPr>
            <p:spPr bwMode="auto">
              <a:xfrm rot="16200000" flipV="1">
                <a:off x="7545561" y="3116840"/>
                <a:ext cx="0" cy="95191"/>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223" name="Group 1222">
              <a:extLst>
                <a:ext uri="{FF2B5EF4-FFF2-40B4-BE49-F238E27FC236}">
                  <a16:creationId xmlns:a16="http://schemas.microsoft.com/office/drawing/2014/main" id="{9038FA66-8227-4C3E-A9B4-2B584B5FC314}"/>
                </a:ext>
              </a:extLst>
            </p:cNvPr>
            <p:cNvGrpSpPr/>
            <p:nvPr/>
          </p:nvGrpSpPr>
          <p:grpSpPr>
            <a:xfrm>
              <a:off x="9490982" y="3586181"/>
              <a:ext cx="95191" cy="91440"/>
              <a:chOff x="7497965" y="3118715"/>
              <a:chExt cx="95191" cy="91440"/>
            </a:xfrm>
          </p:grpSpPr>
          <p:sp>
            <p:nvSpPr>
              <p:cNvPr id="1224" name="Line 172">
                <a:extLst>
                  <a:ext uri="{FF2B5EF4-FFF2-40B4-BE49-F238E27FC236}">
                    <a16:creationId xmlns:a16="http://schemas.microsoft.com/office/drawing/2014/main" id="{1E881540-3411-4040-8889-A705419A2A00}"/>
                  </a:ext>
                </a:extLst>
              </p:cNvPr>
              <p:cNvSpPr>
                <a:spLocks noChangeShapeType="1"/>
              </p:cNvSpPr>
              <p:nvPr/>
            </p:nvSpPr>
            <p:spPr bwMode="auto">
              <a:xfrm flipV="1">
                <a:off x="7545561" y="3118715"/>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225" name="Line 172">
                <a:extLst>
                  <a:ext uri="{FF2B5EF4-FFF2-40B4-BE49-F238E27FC236}">
                    <a16:creationId xmlns:a16="http://schemas.microsoft.com/office/drawing/2014/main" id="{09A366C1-B9B9-4756-9875-E2DF166BC257}"/>
                  </a:ext>
                </a:extLst>
              </p:cNvPr>
              <p:cNvSpPr>
                <a:spLocks noChangeShapeType="1"/>
              </p:cNvSpPr>
              <p:nvPr/>
            </p:nvSpPr>
            <p:spPr bwMode="auto">
              <a:xfrm rot="16200000" flipV="1">
                <a:off x="7545561" y="3116840"/>
                <a:ext cx="0" cy="95191"/>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226" name="Group 1225">
              <a:extLst>
                <a:ext uri="{FF2B5EF4-FFF2-40B4-BE49-F238E27FC236}">
                  <a16:creationId xmlns:a16="http://schemas.microsoft.com/office/drawing/2014/main" id="{9114AFFB-0DAC-49C5-B50F-CC2979FE6A06}"/>
                </a:ext>
              </a:extLst>
            </p:cNvPr>
            <p:cNvGrpSpPr/>
            <p:nvPr/>
          </p:nvGrpSpPr>
          <p:grpSpPr>
            <a:xfrm>
              <a:off x="9517312" y="3583946"/>
              <a:ext cx="95191" cy="91440"/>
              <a:chOff x="7497965" y="3118715"/>
              <a:chExt cx="95191" cy="91440"/>
            </a:xfrm>
          </p:grpSpPr>
          <p:sp>
            <p:nvSpPr>
              <p:cNvPr id="1227" name="Line 172">
                <a:extLst>
                  <a:ext uri="{FF2B5EF4-FFF2-40B4-BE49-F238E27FC236}">
                    <a16:creationId xmlns:a16="http://schemas.microsoft.com/office/drawing/2014/main" id="{C6463250-BFEC-4C14-8437-ECE72C2643E5}"/>
                  </a:ext>
                </a:extLst>
              </p:cNvPr>
              <p:cNvSpPr>
                <a:spLocks noChangeShapeType="1"/>
              </p:cNvSpPr>
              <p:nvPr/>
            </p:nvSpPr>
            <p:spPr bwMode="auto">
              <a:xfrm flipV="1">
                <a:off x="7545561" y="3118715"/>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228" name="Line 172">
                <a:extLst>
                  <a:ext uri="{FF2B5EF4-FFF2-40B4-BE49-F238E27FC236}">
                    <a16:creationId xmlns:a16="http://schemas.microsoft.com/office/drawing/2014/main" id="{509E4BE6-4FF3-467A-9E58-32FF57EA15AD}"/>
                  </a:ext>
                </a:extLst>
              </p:cNvPr>
              <p:cNvSpPr>
                <a:spLocks noChangeShapeType="1"/>
              </p:cNvSpPr>
              <p:nvPr/>
            </p:nvSpPr>
            <p:spPr bwMode="auto">
              <a:xfrm rot="16200000" flipV="1">
                <a:off x="7545561" y="3116840"/>
                <a:ext cx="0" cy="95191"/>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229" name="Group 1228">
              <a:extLst>
                <a:ext uri="{FF2B5EF4-FFF2-40B4-BE49-F238E27FC236}">
                  <a16:creationId xmlns:a16="http://schemas.microsoft.com/office/drawing/2014/main" id="{F89A2800-85F6-42A3-9C87-B5E3BC6CC1D6}"/>
                </a:ext>
              </a:extLst>
            </p:cNvPr>
            <p:cNvGrpSpPr/>
            <p:nvPr/>
          </p:nvGrpSpPr>
          <p:grpSpPr>
            <a:xfrm>
              <a:off x="9692660" y="3587401"/>
              <a:ext cx="95191" cy="91440"/>
              <a:chOff x="7497965" y="3118715"/>
              <a:chExt cx="95191" cy="91440"/>
            </a:xfrm>
          </p:grpSpPr>
          <p:sp>
            <p:nvSpPr>
              <p:cNvPr id="1230" name="Line 172">
                <a:extLst>
                  <a:ext uri="{FF2B5EF4-FFF2-40B4-BE49-F238E27FC236}">
                    <a16:creationId xmlns:a16="http://schemas.microsoft.com/office/drawing/2014/main" id="{FF3343D4-9A41-4A02-B14D-FF4EE2B51746}"/>
                  </a:ext>
                </a:extLst>
              </p:cNvPr>
              <p:cNvSpPr>
                <a:spLocks noChangeShapeType="1"/>
              </p:cNvSpPr>
              <p:nvPr/>
            </p:nvSpPr>
            <p:spPr bwMode="auto">
              <a:xfrm flipV="1">
                <a:off x="7545561" y="3118715"/>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231" name="Line 172">
                <a:extLst>
                  <a:ext uri="{FF2B5EF4-FFF2-40B4-BE49-F238E27FC236}">
                    <a16:creationId xmlns:a16="http://schemas.microsoft.com/office/drawing/2014/main" id="{051F88A9-0A31-4147-966A-3085560A86D0}"/>
                  </a:ext>
                </a:extLst>
              </p:cNvPr>
              <p:cNvSpPr>
                <a:spLocks noChangeShapeType="1"/>
              </p:cNvSpPr>
              <p:nvPr/>
            </p:nvSpPr>
            <p:spPr bwMode="auto">
              <a:xfrm rot="16200000" flipV="1">
                <a:off x="7545561" y="3116840"/>
                <a:ext cx="0" cy="95191"/>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232" name="Group 1231">
              <a:extLst>
                <a:ext uri="{FF2B5EF4-FFF2-40B4-BE49-F238E27FC236}">
                  <a16:creationId xmlns:a16="http://schemas.microsoft.com/office/drawing/2014/main" id="{130306F0-D743-47B6-985E-0263FC61167C}"/>
                </a:ext>
              </a:extLst>
            </p:cNvPr>
            <p:cNvGrpSpPr/>
            <p:nvPr/>
          </p:nvGrpSpPr>
          <p:grpSpPr>
            <a:xfrm>
              <a:off x="9715039" y="3587402"/>
              <a:ext cx="95191" cy="91440"/>
              <a:chOff x="7497965" y="3118715"/>
              <a:chExt cx="95191" cy="91440"/>
            </a:xfrm>
          </p:grpSpPr>
          <p:sp>
            <p:nvSpPr>
              <p:cNvPr id="1233" name="Line 172">
                <a:extLst>
                  <a:ext uri="{FF2B5EF4-FFF2-40B4-BE49-F238E27FC236}">
                    <a16:creationId xmlns:a16="http://schemas.microsoft.com/office/drawing/2014/main" id="{F2B44AAA-1350-4A19-8DAB-53C48A9338B8}"/>
                  </a:ext>
                </a:extLst>
              </p:cNvPr>
              <p:cNvSpPr>
                <a:spLocks noChangeShapeType="1"/>
              </p:cNvSpPr>
              <p:nvPr/>
            </p:nvSpPr>
            <p:spPr bwMode="auto">
              <a:xfrm flipV="1">
                <a:off x="7545561" y="3118715"/>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234" name="Line 172">
                <a:extLst>
                  <a:ext uri="{FF2B5EF4-FFF2-40B4-BE49-F238E27FC236}">
                    <a16:creationId xmlns:a16="http://schemas.microsoft.com/office/drawing/2014/main" id="{472E906C-8CAA-4B17-BE45-2DE5B832516A}"/>
                  </a:ext>
                </a:extLst>
              </p:cNvPr>
              <p:cNvSpPr>
                <a:spLocks noChangeShapeType="1"/>
              </p:cNvSpPr>
              <p:nvPr/>
            </p:nvSpPr>
            <p:spPr bwMode="auto">
              <a:xfrm rot="16200000" flipV="1">
                <a:off x="7545561" y="3116840"/>
                <a:ext cx="0" cy="95191"/>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235" name="Group 1234">
              <a:extLst>
                <a:ext uri="{FF2B5EF4-FFF2-40B4-BE49-F238E27FC236}">
                  <a16:creationId xmlns:a16="http://schemas.microsoft.com/office/drawing/2014/main" id="{5C601C81-42C8-4022-8C0F-4D64273E31AC}"/>
                </a:ext>
              </a:extLst>
            </p:cNvPr>
            <p:cNvGrpSpPr/>
            <p:nvPr/>
          </p:nvGrpSpPr>
          <p:grpSpPr>
            <a:xfrm>
              <a:off x="9922105" y="3674152"/>
              <a:ext cx="95191" cy="91440"/>
              <a:chOff x="7497965" y="3118715"/>
              <a:chExt cx="95191" cy="91440"/>
            </a:xfrm>
          </p:grpSpPr>
          <p:sp>
            <p:nvSpPr>
              <p:cNvPr id="1236" name="Line 172">
                <a:extLst>
                  <a:ext uri="{FF2B5EF4-FFF2-40B4-BE49-F238E27FC236}">
                    <a16:creationId xmlns:a16="http://schemas.microsoft.com/office/drawing/2014/main" id="{173012E4-1A7D-4C15-94BC-591DC4032ADE}"/>
                  </a:ext>
                </a:extLst>
              </p:cNvPr>
              <p:cNvSpPr>
                <a:spLocks noChangeShapeType="1"/>
              </p:cNvSpPr>
              <p:nvPr/>
            </p:nvSpPr>
            <p:spPr bwMode="auto">
              <a:xfrm flipV="1">
                <a:off x="7545561" y="3118715"/>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237" name="Line 172">
                <a:extLst>
                  <a:ext uri="{FF2B5EF4-FFF2-40B4-BE49-F238E27FC236}">
                    <a16:creationId xmlns:a16="http://schemas.microsoft.com/office/drawing/2014/main" id="{CFE8A357-EFF1-423E-8C43-265966E989CE}"/>
                  </a:ext>
                </a:extLst>
              </p:cNvPr>
              <p:cNvSpPr>
                <a:spLocks noChangeShapeType="1"/>
              </p:cNvSpPr>
              <p:nvPr/>
            </p:nvSpPr>
            <p:spPr bwMode="auto">
              <a:xfrm rot="16200000" flipV="1">
                <a:off x="7545561" y="3116840"/>
                <a:ext cx="0" cy="95191"/>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238" name="Group 1237">
              <a:extLst>
                <a:ext uri="{FF2B5EF4-FFF2-40B4-BE49-F238E27FC236}">
                  <a16:creationId xmlns:a16="http://schemas.microsoft.com/office/drawing/2014/main" id="{95F56CBB-8793-49DC-9105-685E7FE2DFB9}"/>
                </a:ext>
              </a:extLst>
            </p:cNvPr>
            <p:cNvGrpSpPr/>
            <p:nvPr/>
          </p:nvGrpSpPr>
          <p:grpSpPr>
            <a:xfrm>
              <a:off x="9948872" y="3674153"/>
              <a:ext cx="95191" cy="91440"/>
              <a:chOff x="7497965" y="3118715"/>
              <a:chExt cx="95191" cy="91440"/>
            </a:xfrm>
          </p:grpSpPr>
          <p:sp>
            <p:nvSpPr>
              <p:cNvPr id="1239" name="Line 172">
                <a:extLst>
                  <a:ext uri="{FF2B5EF4-FFF2-40B4-BE49-F238E27FC236}">
                    <a16:creationId xmlns:a16="http://schemas.microsoft.com/office/drawing/2014/main" id="{CE103456-5D0C-4F32-9E68-FB905BF91973}"/>
                  </a:ext>
                </a:extLst>
              </p:cNvPr>
              <p:cNvSpPr>
                <a:spLocks noChangeShapeType="1"/>
              </p:cNvSpPr>
              <p:nvPr/>
            </p:nvSpPr>
            <p:spPr bwMode="auto">
              <a:xfrm flipV="1">
                <a:off x="7545561" y="3118715"/>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240" name="Line 172">
                <a:extLst>
                  <a:ext uri="{FF2B5EF4-FFF2-40B4-BE49-F238E27FC236}">
                    <a16:creationId xmlns:a16="http://schemas.microsoft.com/office/drawing/2014/main" id="{7771A0C7-3958-4221-8BF6-3541E04A6FC4}"/>
                  </a:ext>
                </a:extLst>
              </p:cNvPr>
              <p:cNvSpPr>
                <a:spLocks noChangeShapeType="1"/>
              </p:cNvSpPr>
              <p:nvPr/>
            </p:nvSpPr>
            <p:spPr bwMode="auto">
              <a:xfrm rot="16200000" flipV="1">
                <a:off x="7545561" y="3116840"/>
                <a:ext cx="0" cy="95191"/>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241" name="Group 1240">
              <a:extLst>
                <a:ext uri="{FF2B5EF4-FFF2-40B4-BE49-F238E27FC236}">
                  <a16:creationId xmlns:a16="http://schemas.microsoft.com/office/drawing/2014/main" id="{B98C716B-F648-45DA-8472-7248CFF1ACF4}"/>
                </a:ext>
              </a:extLst>
            </p:cNvPr>
            <p:cNvGrpSpPr/>
            <p:nvPr/>
          </p:nvGrpSpPr>
          <p:grpSpPr>
            <a:xfrm>
              <a:off x="9958074" y="3749352"/>
              <a:ext cx="95191" cy="91440"/>
              <a:chOff x="7497965" y="3118715"/>
              <a:chExt cx="95191" cy="91440"/>
            </a:xfrm>
          </p:grpSpPr>
          <p:sp>
            <p:nvSpPr>
              <p:cNvPr id="1242" name="Line 172">
                <a:extLst>
                  <a:ext uri="{FF2B5EF4-FFF2-40B4-BE49-F238E27FC236}">
                    <a16:creationId xmlns:a16="http://schemas.microsoft.com/office/drawing/2014/main" id="{478FD497-8750-4ECA-AA95-D7C3DA17DA59}"/>
                  </a:ext>
                </a:extLst>
              </p:cNvPr>
              <p:cNvSpPr>
                <a:spLocks noChangeShapeType="1"/>
              </p:cNvSpPr>
              <p:nvPr/>
            </p:nvSpPr>
            <p:spPr bwMode="auto">
              <a:xfrm flipV="1">
                <a:off x="7545561" y="3118715"/>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243" name="Line 172">
                <a:extLst>
                  <a:ext uri="{FF2B5EF4-FFF2-40B4-BE49-F238E27FC236}">
                    <a16:creationId xmlns:a16="http://schemas.microsoft.com/office/drawing/2014/main" id="{E7BCC149-F85D-458A-A445-1BBEC5693AAB}"/>
                  </a:ext>
                </a:extLst>
              </p:cNvPr>
              <p:cNvSpPr>
                <a:spLocks noChangeShapeType="1"/>
              </p:cNvSpPr>
              <p:nvPr/>
            </p:nvSpPr>
            <p:spPr bwMode="auto">
              <a:xfrm rot="16200000" flipV="1">
                <a:off x="7545561" y="3116840"/>
                <a:ext cx="0" cy="95191"/>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244" name="Group 1243">
              <a:extLst>
                <a:ext uri="{FF2B5EF4-FFF2-40B4-BE49-F238E27FC236}">
                  <a16:creationId xmlns:a16="http://schemas.microsoft.com/office/drawing/2014/main" id="{6567E649-B413-4656-973B-9DFF53B5CBF2}"/>
                </a:ext>
              </a:extLst>
            </p:cNvPr>
            <p:cNvGrpSpPr/>
            <p:nvPr/>
          </p:nvGrpSpPr>
          <p:grpSpPr>
            <a:xfrm>
              <a:off x="9955278" y="3819575"/>
              <a:ext cx="95191" cy="91440"/>
              <a:chOff x="7497965" y="3118715"/>
              <a:chExt cx="95191" cy="91440"/>
            </a:xfrm>
          </p:grpSpPr>
          <p:sp>
            <p:nvSpPr>
              <p:cNvPr id="1245" name="Line 172">
                <a:extLst>
                  <a:ext uri="{FF2B5EF4-FFF2-40B4-BE49-F238E27FC236}">
                    <a16:creationId xmlns:a16="http://schemas.microsoft.com/office/drawing/2014/main" id="{48876196-8EB3-441C-83D7-7A0CFA89113B}"/>
                  </a:ext>
                </a:extLst>
              </p:cNvPr>
              <p:cNvSpPr>
                <a:spLocks noChangeShapeType="1"/>
              </p:cNvSpPr>
              <p:nvPr/>
            </p:nvSpPr>
            <p:spPr bwMode="auto">
              <a:xfrm flipV="1">
                <a:off x="7545561" y="3118715"/>
                <a:ext cx="0" cy="91440"/>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246" name="Line 172">
                <a:extLst>
                  <a:ext uri="{FF2B5EF4-FFF2-40B4-BE49-F238E27FC236}">
                    <a16:creationId xmlns:a16="http://schemas.microsoft.com/office/drawing/2014/main" id="{25148214-F247-4D82-8F2E-7F104504FC40}"/>
                  </a:ext>
                </a:extLst>
              </p:cNvPr>
              <p:cNvSpPr>
                <a:spLocks noChangeShapeType="1"/>
              </p:cNvSpPr>
              <p:nvPr/>
            </p:nvSpPr>
            <p:spPr bwMode="auto">
              <a:xfrm rot="16200000" flipV="1">
                <a:off x="7545561" y="3116840"/>
                <a:ext cx="0" cy="95191"/>
              </a:xfrm>
              <a:prstGeom prst="line">
                <a:avLst/>
              </a:prstGeom>
              <a:noFill/>
              <a:ln w="28575">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sp>
          <p:nvSpPr>
            <p:cNvPr id="251" name="Freeform 174">
              <a:extLst>
                <a:ext uri="{FF2B5EF4-FFF2-40B4-BE49-F238E27FC236}">
                  <a16:creationId xmlns:a16="http://schemas.microsoft.com/office/drawing/2014/main" id="{FAC8633E-F277-40AB-BF92-476004E4575D}"/>
                </a:ext>
              </a:extLst>
            </p:cNvPr>
            <p:cNvSpPr>
              <a:spLocks/>
            </p:cNvSpPr>
            <p:nvPr/>
          </p:nvSpPr>
          <p:spPr bwMode="auto">
            <a:xfrm>
              <a:off x="8071679" y="1771696"/>
              <a:ext cx="1927992" cy="1870868"/>
            </a:xfrm>
            <a:custGeom>
              <a:avLst/>
              <a:gdLst>
                <a:gd name="T0" fmla="*/ 230 w 2408"/>
                <a:gd name="T1" fmla="*/ 114 h 2166"/>
                <a:gd name="T2" fmla="*/ 238 w 2408"/>
                <a:gd name="T3" fmla="*/ 124 h 2166"/>
                <a:gd name="T4" fmla="*/ 262 w 2408"/>
                <a:gd name="T5" fmla="*/ 148 h 2166"/>
                <a:gd name="T6" fmla="*/ 280 w 2408"/>
                <a:gd name="T7" fmla="*/ 168 h 2166"/>
                <a:gd name="T8" fmla="*/ 284 w 2408"/>
                <a:gd name="T9" fmla="*/ 244 h 2166"/>
                <a:gd name="T10" fmla="*/ 292 w 2408"/>
                <a:gd name="T11" fmla="*/ 288 h 2166"/>
                <a:gd name="T12" fmla="*/ 294 w 2408"/>
                <a:gd name="T13" fmla="*/ 320 h 2166"/>
                <a:gd name="T14" fmla="*/ 302 w 2408"/>
                <a:gd name="T15" fmla="*/ 386 h 2166"/>
                <a:gd name="T16" fmla="*/ 306 w 2408"/>
                <a:gd name="T17" fmla="*/ 528 h 2166"/>
                <a:gd name="T18" fmla="*/ 312 w 2408"/>
                <a:gd name="T19" fmla="*/ 560 h 2166"/>
                <a:gd name="T20" fmla="*/ 316 w 2408"/>
                <a:gd name="T21" fmla="*/ 594 h 2166"/>
                <a:gd name="T22" fmla="*/ 324 w 2408"/>
                <a:gd name="T23" fmla="*/ 606 h 2166"/>
                <a:gd name="T24" fmla="*/ 328 w 2408"/>
                <a:gd name="T25" fmla="*/ 638 h 2166"/>
                <a:gd name="T26" fmla="*/ 334 w 2408"/>
                <a:gd name="T27" fmla="*/ 660 h 2166"/>
                <a:gd name="T28" fmla="*/ 338 w 2408"/>
                <a:gd name="T29" fmla="*/ 684 h 2166"/>
                <a:gd name="T30" fmla="*/ 346 w 2408"/>
                <a:gd name="T31" fmla="*/ 706 h 2166"/>
                <a:gd name="T32" fmla="*/ 400 w 2408"/>
                <a:gd name="T33" fmla="*/ 738 h 2166"/>
                <a:gd name="T34" fmla="*/ 438 w 2408"/>
                <a:gd name="T35" fmla="*/ 750 h 2166"/>
                <a:gd name="T36" fmla="*/ 456 w 2408"/>
                <a:gd name="T37" fmla="*/ 774 h 2166"/>
                <a:gd name="T38" fmla="*/ 496 w 2408"/>
                <a:gd name="T39" fmla="*/ 784 h 2166"/>
                <a:gd name="T40" fmla="*/ 500 w 2408"/>
                <a:gd name="T41" fmla="*/ 820 h 2166"/>
                <a:gd name="T42" fmla="*/ 544 w 2408"/>
                <a:gd name="T43" fmla="*/ 830 h 2166"/>
                <a:gd name="T44" fmla="*/ 576 w 2408"/>
                <a:gd name="T45" fmla="*/ 852 h 2166"/>
                <a:gd name="T46" fmla="*/ 584 w 2408"/>
                <a:gd name="T47" fmla="*/ 874 h 2166"/>
                <a:gd name="T48" fmla="*/ 586 w 2408"/>
                <a:gd name="T49" fmla="*/ 932 h 2166"/>
                <a:gd name="T50" fmla="*/ 598 w 2408"/>
                <a:gd name="T51" fmla="*/ 968 h 2166"/>
                <a:gd name="T52" fmla="*/ 602 w 2408"/>
                <a:gd name="T53" fmla="*/ 1002 h 2166"/>
                <a:gd name="T54" fmla="*/ 608 w 2408"/>
                <a:gd name="T55" fmla="*/ 1026 h 2166"/>
                <a:gd name="T56" fmla="*/ 612 w 2408"/>
                <a:gd name="T57" fmla="*/ 1108 h 2166"/>
                <a:gd name="T58" fmla="*/ 620 w 2408"/>
                <a:gd name="T59" fmla="*/ 1146 h 2166"/>
                <a:gd name="T60" fmla="*/ 626 w 2408"/>
                <a:gd name="T61" fmla="*/ 1170 h 2166"/>
                <a:gd name="T62" fmla="*/ 634 w 2408"/>
                <a:gd name="T63" fmla="*/ 1194 h 2166"/>
                <a:gd name="T64" fmla="*/ 652 w 2408"/>
                <a:gd name="T65" fmla="*/ 1234 h 2166"/>
                <a:gd name="T66" fmla="*/ 764 w 2408"/>
                <a:gd name="T67" fmla="*/ 1248 h 2166"/>
                <a:gd name="T68" fmla="*/ 792 w 2408"/>
                <a:gd name="T69" fmla="*/ 1292 h 2166"/>
                <a:gd name="T70" fmla="*/ 804 w 2408"/>
                <a:gd name="T71" fmla="*/ 1308 h 2166"/>
                <a:gd name="T72" fmla="*/ 806 w 2408"/>
                <a:gd name="T73" fmla="*/ 1336 h 2166"/>
                <a:gd name="T74" fmla="*/ 836 w 2408"/>
                <a:gd name="T75" fmla="*/ 1350 h 2166"/>
                <a:gd name="T76" fmla="*/ 840 w 2408"/>
                <a:gd name="T77" fmla="*/ 1372 h 2166"/>
                <a:gd name="T78" fmla="*/ 878 w 2408"/>
                <a:gd name="T79" fmla="*/ 1382 h 2166"/>
                <a:gd name="T80" fmla="*/ 886 w 2408"/>
                <a:gd name="T81" fmla="*/ 1422 h 2166"/>
                <a:gd name="T82" fmla="*/ 900 w 2408"/>
                <a:gd name="T83" fmla="*/ 1452 h 2166"/>
                <a:gd name="T84" fmla="*/ 904 w 2408"/>
                <a:gd name="T85" fmla="*/ 1488 h 2166"/>
                <a:gd name="T86" fmla="*/ 912 w 2408"/>
                <a:gd name="T87" fmla="*/ 1518 h 2166"/>
                <a:gd name="T88" fmla="*/ 914 w 2408"/>
                <a:gd name="T89" fmla="*/ 1580 h 2166"/>
                <a:gd name="T90" fmla="*/ 958 w 2408"/>
                <a:gd name="T91" fmla="*/ 1592 h 2166"/>
                <a:gd name="T92" fmla="*/ 1034 w 2408"/>
                <a:gd name="T93" fmla="*/ 1616 h 2166"/>
                <a:gd name="T94" fmla="*/ 1044 w 2408"/>
                <a:gd name="T95" fmla="*/ 1630 h 2166"/>
                <a:gd name="T96" fmla="*/ 1066 w 2408"/>
                <a:gd name="T97" fmla="*/ 1658 h 2166"/>
                <a:gd name="T98" fmla="*/ 1150 w 2408"/>
                <a:gd name="T99" fmla="*/ 1672 h 2166"/>
                <a:gd name="T100" fmla="*/ 1182 w 2408"/>
                <a:gd name="T101" fmla="*/ 1702 h 2166"/>
                <a:gd name="T102" fmla="*/ 1200 w 2408"/>
                <a:gd name="T103" fmla="*/ 1714 h 2166"/>
                <a:gd name="T104" fmla="*/ 1206 w 2408"/>
                <a:gd name="T105" fmla="*/ 1756 h 2166"/>
                <a:gd name="T106" fmla="*/ 1214 w 2408"/>
                <a:gd name="T107" fmla="*/ 1768 h 2166"/>
                <a:gd name="T108" fmla="*/ 1222 w 2408"/>
                <a:gd name="T109" fmla="*/ 1812 h 2166"/>
                <a:gd name="T110" fmla="*/ 1240 w 2408"/>
                <a:gd name="T111" fmla="*/ 1830 h 2166"/>
                <a:gd name="T112" fmla="*/ 1250 w 2408"/>
                <a:gd name="T113" fmla="*/ 1860 h 2166"/>
                <a:gd name="T114" fmla="*/ 1514 w 2408"/>
                <a:gd name="T115" fmla="*/ 1876 h 2166"/>
                <a:gd name="T116" fmla="*/ 1516 w 2408"/>
                <a:gd name="T117" fmla="*/ 1914 h 2166"/>
                <a:gd name="T118" fmla="*/ 1556 w 2408"/>
                <a:gd name="T119" fmla="*/ 1934 h 2166"/>
                <a:gd name="T120" fmla="*/ 1568 w 2408"/>
                <a:gd name="T121" fmla="*/ 1974 h 2166"/>
                <a:gd name="T122" fmla="*/ 1820 w 2408"/>
                <a:gd name="T123" fmla="*/ 1994 h 2166"/>
                <a:gd name="T124" fmla="*/ 2122 w 2408"/>
                <a:gd name="T125" fmla="*/ 2116 h 2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08" h="2166">
                  <a:moveTo>
                    <a:pt x="0" y="0"/>
                  </a:moveTo>
                  <a:lnTo>
                    <a:pt x="230" y="0"/>
                  </a:lnTo>
                  <a:lnTo>
                    <a:pt x="230" y="114"/>
                  </a:lnTo>
                  <a:lnTo>
                    <a:pt x="234" y="114"/>
                  </a:lnTo>
                  <a:lnTo>
                    <a:pt x="234" y="124"/>
                  </a:lnTo>
                  <a:lnTo>
                    <a:pt x="238" y="124"/>
                  </a:lnTo>
                  <a:lnTo>
                    <a:pt x="238" y="136"/>
                  </a:lnTo>
                  <a:lnTo>
                    <a:pt x="262" y="136"/>
                  </a:lnTo>
                  <a:lnTo>
                    <a:pt x="262" y="148"/>
                  </a:lnTo>
                  <a:lnTo>
                    <a:pt x="270" y="148"/>
                  </a:lnTo>
                  <a:lnTo>
                    <a:pt x="270" y="168"/>
                  </a:lnTo>
                  <a:lnTo>
                    <a:pt x="280" y="168"/>
                  </a:lnTo>
                  <a:lnTo>
                    <a:pt x="280" y="210"/>
                  </a:lnTo>
                  <a:lnTo>
                    <a:pt x="284" y="210"/>
                  </a:lnTo>
                  <a:lnTo>
                    <a:pt x="284" y="244"/>
                  </a:lnTo>
                  <a:lnTo>
                    <a:pt x="288" y="244"/>
                  </a:lnTo>
                  <a:lnTo>
                    <a:pt x="288" y="288"/>
                  </a:lnTo>
                  <a:lnTo>
                    <a:pt x="292" y="288"/>
                  </a:lnTo>
                  <a:lnTo>
                    <a:pt x="292" y="298"/>
                  </a:lnTo>
                  <a:lnTo>
                    <a:pt x="294" y="298"/>
                  </a:lnTo>
                  <a:lnTo>
                    <a:pt x="294" y="320"/>
                  </a:lnTo>
                  <a:lnTo>
                    <a:pt x="298" y="320"/>
                  </a:lnTo>
                  <a:lnTo>
                    <a:pt x="298" y="386"/>
                  </a:lnTo>
                  <a:lnTo>
                    <a:pt x="302" y="386"/>
                  </a:lnTo>
                  <a:lnTo>
                    <a:pt x="302" y="428"/>
                  </a:lnTo>
                  <a:lnTo>
                    <a:pt x="306" y="428"/>
                  </a:lnTo>
                  <a:lnTo>
                    <a:pt x="306" y="528"/>
                  </a:lnTo>
                  <a:lnTo>
                    <a:pt x="310" y="528"/>
                  </a:lnTo>
                  <a:lnTo>
                    <a:pt x="310" y="560"/>
                  </a:lnTo>
                  <a:lnTo>
                    <a:pt x="312" y="560"/>
                  </a:lnTo>
                  <a:lnTo>
                    <a:pt x="312" y="584"/>
                  </a:lnTo>
                  <a:lnTo>
                    <a:pt x="316" y="584"/>
                  </a:lnTo>
                  <a:lnTo>
                    <a:pt x="316" y="594"/>
                  </a:lnTo>
                  <a:lnTo>
                    <a:pt x="320" y="594"/>
                  </a:lnTo>
                  <a:lnTo>
                    <a:pt x="320" y="606"/>
                  </a:lnTo>
                  <a:lnTo>
                    <a:pt x="324" y="606"/>
                  </a:lnTo>
                  <a:lnTo>
                    <a:pt x="324" y="616"/>
                  </a:lnTo>
                  <a:lnTo>
                    <a:pt x="328" y="616"/>
                  </a:lnTo>
                  <a:lnTo>
                    <a:pt x="328" y="638"/>
                  </a:lnTo>
                  <a:lnTo>
                    <a:pt x="330" y="638"/>
                  </a:lnTo>
                  <a:lnTo>
                    <a:pt x="330" y="660"/>
                  </a:lnTo>
                  <a:lnTo>
                    <a:pt x="334" y="660"/>
                  </a:lnTo>
                  <a:lnTo>
                    <a:pt x="334" y="672"/>
                  </a:lnTo>
                  <a:lnTo>
                    <a:pt x="338" y="672"/>
                  </a:lnTo>
                  <a:lnTo>
                    <a:pt x="338" y="684"/>
                  </a:lnTo>
                  <a:lnTo>
                    <a:pt x="342" y="684"/>
                  </a:lnTo>
                  <a:lnTo>
                    <a:pt x="342" y="706"/>
                  </a:lnTo>
                  <a:lnTo>
                    <a:pt x="346" y="706"/>
                  </a:lnTo>
                  <a:lnTo>
                    <a:pt x="346" y="726"/>
                  </a:lnTo>
                  <a:lnTo>
                    <a:pt x="400" y="726"/>
                  </a:lnTo>
                  <a:lnTo>
                    <a:pt x="400" y="738"/>
                  </a:lnTo>
                  <a:lnTo>
                    <a:pt x="436" y="738"/>
                  </a:lnTo>
                  <a:lnTo>
                    <a:pt x="436" y="750"/>
                  </a:lnTo>
                  <a:lnTo>
                    <a:pt x="438" y="750"/>
                  </a:lnTo>
                  <a:lnTo>
                    <a:pt x="438" y="762"/>
                  </a:lnTo>
                  <a:lnTo>
                    <a:pt x="456" y="762"/>
                  </a:lnTo>
                  <a:lnTo>
                    <a:pt x="456" y="774"/>
                  </a:lnTo>
                  <a:lnTo>
                    <a:pt x="482" y="774"/>
                  </a:lnTo>
                  <a:lnTo>
                    <a:pt x="482" y="784"/>
                  </a:lnTo>
                  <a:lnTo>
                    <a:pt x="496" y="784"/>
                  </a:lnTo>
                  <a:lnTo>
                    <a:pt x="496" y="810"/>
                  </a:lnTo>
                  <a:lnTo>
                    <a:pt x="500" y="810"/>
                  </a:lnTo>
                  <a:lnTo>
                    <a:pt x="500" y="820"/>
                  </a:lnTo>
                  <a:lnTo>
                    <a:pt x="526" y="820"/>
                  </a:lnTo>
                  <a:lnTo>
                    <a:pt x="526" y="830"/>
                  </a:lnTo>
                  <a:lnTo>
                    <a:pt x="544" y="830"/>
                  </a:lnTo>
                  <a:lnTo>
                    <a:pt x="544" y="842"/>
                  </a:lnTo>
                  <a:lnTo>
                    <a:pt x="576" y="842"/>
                  </a:lnTo>
                  <a:lnTo>
                    <a:pt x="576" y="852"/>
                  </a:lnTo>
                  <a:lnTo>
                    <a:pt x="580" y="852"/>
                  </a:lnTo>
                  <a:lnTo>
                    <a:pt x="580" y="874"/>
                  </a:lnTo>
                  <a:lnTo>
                    <a:pt x="584" y="874"/>
                  </a:lnTo>
                  <a:lnTo>
                    <a:pt x="584" y="898"/>
                  </a:lnTo>
                  <a:lnTo>
                    <a:pt x="586" y="898"/>
                  </a:lnTo>
                  <a:lnTo>
                    <a:pt x="586" y="932"/>
                  </a:lnTo>
                  <a:lnTo>
                    <a:pt x="594" y="932"/>
                  </a:lnTo>
                  <a:lnTo>
                    <a:pt x="594" y="968"/>
                  </a:lnTo>
                  <a:lnTo>
                    <a:pt x="598" y="968"/>
                  </a:lnTo>
                  <a:lnTo>
                    <a:pt x="598" y="980"/>
                  </a:lnTo>
                  <a:lnTo>
                    <a:pt x="602" y="980"/>
                  </a:lnTo>
                  <a:lnTo>
                    <a:pt x="602" y="1002"/>
                  </a:lnTo>
                  <a:lnTo>
                    <a:pt x="604" y="1002"/>
                  </a:lnTo>
                  <a:lnTo>
                    <a:pt x="604" y="1026"/>
                  </a:lnTo>
                  <a:lnTo>
                    <a:pt x="608" y="1026"/>
                  </a:lnTo>
                  <a:lnTo>
                    <a:pt x="608" y="1062"/>
                  </a:lnTo>
                  <a:lnTo>
                    <a:pt x="612" y="1062"/>
                  </a:lnTo>
                  <a:lnTo>
                    <a:pt x="612" y="1108"/>
                  </a:lnTo>
                  <a:lnTo>
                    <a:pt x="616" y="1108"/>
                  </a:lnTo>
                  <a:lnTo>
                    <a:pt x="616" y="1146"/>
                  </a:lnTo>
                  <a:lnTo>
                    <a:pt x="620" y="1146"/>
                  </a:lnTo>
                  <a:lnTo>
                    <a:pt x="620" y="1156"/>
                  </a:lnTo>
                  <a:lnTo>
                    <a:pt x="626" y="1156"/>
                  </a:lnTo>
                  <a:lnTo>
                    <a:pt x="626" y="1170"/>
                  </a:lnTo>
                  <a:lnTo>
                    <a:pt x="630" y="1170"/>
                  </a:lnTo>
                  <a:lnTo>
                    <a:pt x="630" y="1194"/>
                  </a:lnTo>
                  <a:lnTo>
                    <a:pt x="634" y="1194"/>
                  </a:lnTo>
                  <a:lnTo>
                    <a:pt x="634" y="1222"/>
                  </a:lnTo>
                  <a:lnTo>
                    <a:pt x="652" y="1222"/>
                  </a:lnTo>
                  <a:lnTo>
                    <a:pt x="652" y="1234"/>
                  </a:lnTo>
                  <a:lnTo>
                    <a:pt x="702" y="1234"/>
                  </a:lnTo>
                  <a:lnTo>
                    <a:pt x="702" y="1248"/>
                  </a:lnTo>
                  <a:lnTo>
                    <a:pt x="764" y="1248"/>
                  </a:lnTo>
                  <a:lnTo>
                    <a:pt x="764" y="1278"/>
                  </a:lnTo>
                  <a:lnTo>
                    <a:pt x="792" y="1278"/>
                  </a:lnTo>
                  <a:lnTo>
                    <a:pt x="792" y="1292"/>
                  </a:lnTo>
                  <a:lnTo>
                    <a:pt x="800" y="1292"/>
                  </a:lnTo>
                  <a:lnTo>
                    <a:pt x="800" y="1308"/>
                  </a:lnTo>
                  <a:lnTo>
                    <a:pt x="804" y="1308"/>
                  </a:lnTo>
                  <a:lnTo>
                    <a:pt x="804" y="1322"/>
                  </a:lnTo>
                  <a:lnTo>
                    <a:pt x="806" y="1322"/>
                  </a:lnTo>
                  <a:lnTo>
                    <a:pt x="806" y="1336"/>
                  </a:lnTo>
                  <a:lnTo>
                    <a:pt x="828" y="1336"/>
                  </a:lnTo>
                  <a:lnTo>
                    <a:pt x="828" y="1350"/>
                  </a:lnTo>
                  <a:lnTo>
                    <a:pt x="836" y="1350"/>
                  </a:lnTo>
                  <a:lnTo>
                    <a:pt x="836" y="1360"/>
                  </a:lnTo>
                  <a:lnTo>
                    <a:pt x="840" y="1360"/>
                  </a:lnTo>
                  <a:lnTo>
                    <a:pt x="840" y="1372"/>
                  </a:lnTo>
                  <a:lnTo>
                    <a:pt x="858" y="1372"/>
                  </a:lnTo>
                  <a:lnTo>
                    <a:pt x="858" y="1382"/>
                  </a:lnTo>
                  <a:lnTo>
                    <a:pt x="878" y="1382"/>
                  </a:lnTo>
                  <a:lnTo>
                    <a:pt x="878" y="1398"/>
                  </a:lnTo>
                  <a:lnTo>
                    <a:pt x="886" y="1398"/>
                  </a:lnTo>
                  <a:lnTo>
                    <a:pt x="886" y="1422"/>
                  </a:lnTo>
                  <a:lnTo>
                    <a:pt x="896" y="1422"/>
                  </a:lnTo>
                  <a:lnTo>
                    <a:pt x="896" y="1452"/>
                  </a:lnTo>
                  <a:lnTo>
                    <a:pt x="900" y="1452"/>
                  </a:lnTo>
                  <a:lnTo>
                    <a:pt x="900" y="1466"/>
                  </a:lnTo>
                  <a:lnTo>
                    <a:pt x="904" y="1466"/>
                  </a:lnTo>
                  <a:lnTo>
                    <a:pt x="904" y="1488"/>
                  </a:lnTo>
                  <a:lnTo>
                    <a:pt x="908" y="1488"/>
                  </a:lnTo>
                  <a:lnTo>
                    <a:pt x="908" y="1518"/>
                  </a:lnTo>
                  <a:lnTo>
                    <a:pt x="912" y="1518"/>
                  </a:lnTo>
                  <a:lnTo>
                    <a:pt x="912" y="1542"/>
                  </a:lnTo>
                  <a:lnTo>
                    <a:pt x="914" y="1542"/>
                  </a:lnTo>
                  <a:lnTo>
                    <a:pt x="914" y="1580"/>
                  </a:lnTo>
                  <a:lnTo>
                    <a:pt x="922" y="1580"/>
                  </a:lnTo>
                  <a:lnTo>
                    <a:pt x="922" y="1592"/>
                  </a:lnTo>
                  <a:lnTo>
                    <a:pt x="958" y="1592"/>
                  </a:lnTo>
                  <a:lnTo>
                    <a:pt x="958" y="1604"/>
                  </a:lnTo>
                  <a:lnTo>
                    <a:pt x="1034" y="1604"/>
                  </a:lnTo>
                  <a:lnTo>
                    <a:pt x="1034" y="1616"/>
                  </a:lnTo>
                  <a:lnTo>
                    <a:pt x="1040" y="1616"/>
                  </a:lnTo>
                  <a:lnTo>
                    <a:pt x="1040" y="1630"/>
                  </a:lnTo>
                  <a:lnTo>
                    <a:pt x="1044" y="1630"/>
                  </a:lnTo>
                  <a:lnTo>
                    <a:pt x="1044" y="1644"/>
                  </a:lnTo>
                  <a:lnTo>
                    <a:pt x="1066" y="1644"/>
                  </a:lnTo>
                  <a:lnTo>
                    <a:pt x="1066" y="1658"/>
                  </a:lnTo>
                  <a:lnTo>
                    <a:pt x="1088" y="1658"/>
                  </a:lnTo>
                  <a:lnTo>
                    <a:pt x="1088" y="1672"/>
                  </a:lnTo>
                  <a:lnTo>
                    <a:pt x="1150" y="1672"/>
                  </a:lnTo>
                  <a:lnTo>
                    <a:pt x="1150" y="1686"/>
                  </a:lnTo>
                  <a:lnTo>
                    <a:pt x="1182" y="1686"/>
                  </a:lnTo>
                  <a:lnTo>
                    <a:pt x="1182" y="1702"/>
                  </a:lnTo>
                  <a:lnTo>
                    <a:pt x="1196" y="1702"/>
                  </a:lnTo>
                  <a:lnTo>
                    <a:pt x="1196" y="1714"/>
                  </a:lnTo>
                  <a:lnTo>
                    <a:pt x="1200" y="1714"/>
                  </a:lnTo>
                  <a:lnTo>
                    <a:pt x="1200" y="1740"/>
                  </a:lnTo>
                  <a:lnTo>
                    <a:pt x="1206" y="1740"/>
                  </a:lnTo>
                  <a:lnTo>
                    <a:pt x="1206" y="1756"/>
                  </a:lnTo>
                  <a:lnTo>
                    <a:pt x="1210" y="1756"/>
                  </a:lnTo>
                  <a:lnTo>
                    <a:pt x="1210" y="1768"/>
                  </a:lnTo>
                  <a:lnTo>
                    <a:pt x="1214" y="1768"/>
                  </a:lnTo>
                  <a:lnTo>
                    <a:pt x="1214" y="1798"/>
                  </a:lnTo>
                  <a:lnTo>
                    <a:pt x="1222" y="1798"/>
                  </a:lnTo>
                  <a:lnTo>
                    <a:pt x="1222" y="1812"/>
                  </a:lnTo>
                  <a:lnTo>
                    <a:pt x="1228" y="1812"/>
                  </a:lnTo>
                  <a:lnTo>
                    <a:pt x="1228" y="1830"/>
                  </a:lnTo>
                  <a:lnTo>
                    <a:pt x="1240" y="1830"/>
                  </a:lnTo>
                  <a:lnTo>
                    <a:pt x="1240" y="1846"/>
                  </a:lnTo>
                  <a:lnTo>
                    <a:pt x="1250" y="1846"/>
                  </a:lnTo>
                  <a:lnTo>
                    <a:pt x="1250" y="1860"/>
                  </a:lnTo>
                  <a:lnTo>
                    <a:pt x="1498" y="1860"/>
                  </a:lnTo>
                  <a:lnTo>
                    <a:pt x="1498" y="1876"/>
                  </a:lnTo>
                  <a:lnTo>
                    <a:pt x="1514" y="1876"/>
                  </a:lnTo>
                  <a:lnTo>
                    <a:pt x="1514" y="1894"/>
                  </a:lnTo>
                  <a:lnTo>
                    <a:pt x="1516" y="1894"/>
                  </a:lnTo>
                  <a:lnTo>
                    <a:pt x="1516" y="1914"/>
                  </a:lnTo>
                  <a:lnTo>
                    <a:pt x="1520" y="1914"/>
                  </a:lnTo>
                  <a:lnTo>
                    <a:pt x="1520" y="1934"/>
                  </a:lnTo>
                  <a:lnTo>
                    <a:pt x="1556" y="1934"/>
                  </a:lnTo>
                  <a:lnTo>
                    <a:pt x="1556" y="1954"/>
                  </a:lnTo>
                  <a:lnTo>
                    <a:pt x="1568" y="1954"/>
                  </a:lnTo>
                  <a:lnTo>
                    <a:pt x="1568" y="1974"/>
                  </a:lnTo>
                  <a:lnTo>
                    <a:pt x="1802" y="1974"/>
                  </a:lnTo>
                  <a:lnTo>
                    <a:pt x="1802" y="1994"/>
                  </a:lnTo>
                  <a:lnTo>
                    <a:pt x="1820" y="1994"/>
                  </a:lnTo>
                  <a:lnTo>
                    <a:pt x="1820" y="2066"/>
                  </a:lnTo>
                  <a:lnTo>
                    <a:pt x="2122" y="2066"/>
                  </a:lnTo>
                  <a:lnTo>
                    <a:pt x="2122" y="2116"/>
                  </a:lnTo>
                  <a:lnTo>
                    <a:pt x="2408" y="2116"/>
                  </a:lnTo>
                  <a:lnTo>
                    <a:pt x="2408" y="2166"/>
                  </a:lnTo>
                </a:path>
              </a:pathLst>
            </a:custGeom>
            <a:noFill/>
            <a:ln w="12700">
              <a:solidFill>
                <a:schemeClr val="accent2"/>
              </a:solidFill>
              <a:prstDash val="sys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nvGrpSpPr>
            <p:cNvPr id="1248" name="Group 1247">
              <a:extLst>
                <a:ext uri="{FF2B5EF4-FFF2-40B4-BE49-F238E27FC236}">
                  <a16:creationId xmlns:a16="http://schemas.microsoft.com/office/drawing/2014/main" id="{3435D56D-CBF3-4AD3-9118-B8C8954357F8}"/>
                </a:ext>
              </a:extLst>
            </p:cNvPr>
            <p:cNvGrpSpPr/>
            <p:nvPr/>
          </p:nvGrpSpPr>
          <p:grpSpPr>
            <a:xfrm>
              <a:off x="8028390" y="1726847"/>
              <a:ext cx="95191" cy="91440"/>
              <a:chOff x="7497965" y="3118715"/>
              <a:chExt cx="95191" cy="91440"/>
            </a:xfrm>
          </p:grpSpPr>
          <p:sp>
            <p:nvSpPr>
              <p:cNvPr id="1249" name="Line 172">
                <a:extLst>
                  <a:ext uri="{FF2B5EF4-FFF2-40B4-BE49-F238E27FC236}">
                    <a16:creationId xmlns:a16="http://schemas.microsoft.com/office/drawing/2014/main" id="{0A8B2074-29CB-4532-9131-D07FA55C91D6}"/>
                  </a:ext>
                </a:extLst>
              </p:cNvPr>
              <p:cNvSpPr>
                <a:spLocks noChangeShapeType="1"/>
              </p:cNvSpPr>
              <p:nvPr/>
            </p:nvSpPr>
            <p:spPr bwMode="auto">
              <a:xfrm flipV="1">
                <a:off x="7545561" y="3118715"/>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250" name="Line 172">
                <a:extLst>
                  <a:ext uri="{FF2B5EF4-FFF2-40B4-BE49-F238E27FC236}">
                    <a16:creationId xmlns:a16="http://schemas.microsoft.com/office/drawing/2014/main" id="{885928DA-8523-4AE4-887A-5491A56D2167}"/>
                  </a:ext>
                </a:extLst>
              </p:cNvPr>
              <p:cNvSpPr>
                <a:spLocks noChangeShapeType="1"/>
              </p:cNvSpPr>
              <p:nvPr/>
            </p:nvSpPr>
            <p:spPr bwMode="auto">
              <a:xfrm rot="16200000" flipV="1">
                <a:off x="7545561" y="3116840"/>
                <a:ext cx="0" cy="95191"/>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251" name="Group 1250">
              <a:extLst>
                <a:ext uri="{FF2B5EF4-FFF2-40B4-BE49-F238E27FC236}">
                  <a16:creationId xmlns:a16="http://schemas.microsoft.com/office/drawing/2014/main" id="{6BDBFE2C-2719-42CA-8D36-A4E56B106CE2}"/>
                </a:ext>
              </a:extLst>
            </p:cNvPr>
            <p:cNvGrpSpPr/>
            <p:nvPr/>
          </p:nvGrpSpPr>
          <p:grpSpPr>
            <a:xfrm>
              <a:off x="8190746" y="1869827"/>
              <a:ext cx="95191" cy="91440"/>
              <a:chOff x="7497965" y="3118715"/>
              <a:chExt cx="95191" cy="91440"/>
            </a:xfrm>
          </p:grpSpPr>
          <p:sp>
            <p:nvSpPr>
              <p:cNvPr id="1252" name="Line 172">
                <a:extLst>
                  <a:ext uri="{FF2B5EF4-FFF2-40B4-BE49-F238E27FC236}">
                    <a16:creationId xmlns:a16="http://schemas.microsoft.com/office/drawing/2014/main" id="{F295A052-AEB2-414D-B994-281BE65E3E14}"/>
                  </a:ext>
                </a:extLst>
              </p:cNvPr>
              <p:cNvSpPr>
                <a:spLocks noChangeShapeType="1"/>
              </p:cNvSpPr>
              <p:nvPr/>
            </p:nvSpPr>
            <p:spPr bwMode="auto">
              <a:xfrm flipV="1">
                <a:off x="7545561" y="3118715"/>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253" name="Line 172">
                <a:extLst>
                  <a:ext uri="{FF2B5EF4-FFF2-40B4-BE49-F238E27FC236}">
                    <a16:creationId xmlns:a16="http://schemas.microsoft.com/office/drawing/2014/main" id="{CEFC7C4E-7873-4D57-AF06-FBF3123C8AA5}"/>
                  </a:ext>
                </a:extLst>
              </p:cNvPr>
              <p:cNvSpPr>
                <a:spLocks noChangeShapeType="1"/>
              </p:cNvSpPr>
              <p:nvPr/>
            </p:nvSpPr>
            <p:spPr bwMode="auto">
              <a:xfrm rot="16200000" flipV="1">
                <a:off x="7545561" y="3116840"/>
                <a:ext cx="0" cy="95191"/>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254" name="Group 1253">
              <a:extLst>
                <a:ext uri="{FF2B5EF4-FFF2-40B4-BE49-F238E27FC236}">
                  <a16:creationId xmlns:a16="http://schemas.microsoft.com/office/drawing/2014/main" id="{171312F5-76FD-459A-AFF7-61D32003CDAF}"/>
                </a:ext>
              </a:extLst>
            </p:cNvPr>
            <p:cNvGrpSpPr/>
            <p:nvPr/>
          </p:nvGrpSpPr>
          <p:grpSpPr>
            <a:xfrm>
              <a:off x="8194511" y="1891699"/>
              <a:ext cx="95191" cy="91440"/>
              <a:chOff x="7497965" y="3118715"/>
              <a:chExt cx="95191" cy="91440"/>
            </a:xfrm>
          </p:grpSpPr>
          <p:sp>
            <p:nvSpPr>
              <p:cNvPr id="1255" name="Line 172">
                <a:extLst>
                  <a:ext uri="{FF2B5EF4-FFF2-40B4-BE49-F238E27FC236}">
                    <a16:creationId xmlns:a16="http://schemas.microsoft.com/office/drawing/2014/main" id="{BCD14F0E-6E77-4CF3-8A89-DA1C4CE43E21}"/>
                  </a:ext>
                </a:extLst>
              </p:cNvPr>
              <p:cNvSpPr>
                <a:spLocks noChangeShapeType="1"/>
              </p:cNvSpPr>
              <p:nvPr/>
            </p:nvSpPr>
            <p:spPr bwMode="auto">
              <a:xfrm flipV="1">
                <a:off x="7545561" y="3118715"/>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256" name="Line 172">
                <a:extLst>
                  <a:ext uri="{FF2B5EF4-FFF2-40B4-BE49-F238E27FC236}">
                    <a16:creationId xmlns:a16="http://schemas.microsoft.com/office/drawing/2014/main" id="{71D38A96-D7AE-42CC-9161-E6EE94F2BF7D}"/>
                  </a:ext>
                </a:extLst>
              </p:cNvPr>
              <p:cNvSpPr>
                <a:spLocks noChangeShapeType="1"/>
              </p:cNvSpPr>
              <p:nvPr/>
            </p:nvSpPr>
            <p:spPr bwMode="auto">
              <a:xfrm rot="16200000" flipV="1">
                <a:off x="7545561" y="3116840"/>
                <a:ext cx="0" cy="95191"/>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257" name="Group 1256">
              <a:extLst>
                <a:ext uri="{FF2B5EF4-FFF2-40B4-BE49-F238E27FC236}">
                  <a16:creationId xmlns:a16="http://schemas.microsoft.com/office/drawing/2014/main" id="{BA5145A2-0913-4791-B17D-8EA1BAC37F05}"/>
                </a:ext>
              </a:extLst>
            </p:cNvPr>
            <p:cNvGrpSpPr/>
            <p:nvPr/>
          </p:nvGrpSpPr>
          <p:grpSpPr>
            <a:xfrm>
              <a:off x="8261077" y="2208667"/>
              <a:ext cx="95191" cy="91440"/>
              <a:chOff x="7497965" y="3118715"/>
              <a:chExt cx="95191" cy="91440"/>
            </a:xfrm>
          </p:grpSpPr>
          <p:sp>
            <p:nvSpPr>
              <p:cNvPr id="1258" name="Line 172">
                <a:extLst>
                  <a:ext uri="{FF2B5EF4-FFF2-40B4-BE49-F238E27FC236}">
                    <a16:creationId xmlns:a16="http://schemas.microsoft.com/office/drawing/2014/main" id="{7D42C34A-C6BC-4307-A6D4-666C0437967F}"/>
                  </a:ext>
                </a:extLst>
              </p:cNvPr>
              <p:cNvSpPr>
                <a:spLocks noChangeShapeType="1"/>
              </p:cNvSpPr>
              <p:nvPr/>
            </p:nvSpPr>
            <p:spPr bwMode="auto">
              <a:xfrm flipV="1">
                <a:off x="7545561" y="3118715"/>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259" name="Line 172">
                <a:extLst>
                  <a:ext uri="{FF2B5EF4-FFF2-40B4-BE49-F238E27FC236}">
                    <a16:creationId xmlns:a16="http://schemas.microsoft.com/office/drawing/2014/main" id="{DA364CA0-5225-46CF-B523-A13D3C107EDF}"/>
                  </a:ext>
                </a:extLst>
              </p:cNvPr>
              <p:cNvSpPr>
                <a:spLocks noChangeShapeType="1"/>
              </p:cNvSpPr>
              <p:nvPr/>
            </p:nvSpPr>
            <p:spPr bwMode="auto">
              <a:xfrm rot="16200000" flipV="1">
                <a:off x="7545561" y="3116840"/>
                <a:ext cx="0" cy="95191"/>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260" name="Group 1259">
              <a:extLst>
                <a:ext uri="{FF2B5EF4-FFF2-40B4-BE49-F238E27FC236}">
                  <a16:creationId xmlns:a16="http://schemas.microsoft.com/office/drawing/2014/main" id="{44663356-EB04-4246-BAB3-0ADB301CBD0D}"/>
                </a:ext>
              </a:extLst>
            </p:cNvPr>
            <p:cNvGrpSpPr/>
            <p:nvPr/>
          </p:nvGrpSpPr>
          <p:grpSpPr>
            <a:xfrm>
              <a:off x="8288197" y="2548922"/>
              <a:ext cx="95191" cy="91440"/>
              <a:chOff x="7497965" y="3118715"/>
              <a:chExt cx="95191" cy="91440"/>
            </a:xfrm>
          </p:grpSpPr>
          <p:sp>
            <p:nvSpPr>
              <p:cNvPr id="1261" name="Line 172">
                <a:extLst>
                  <a:ext uri="{FF2B5EF4-FFF2-40B4-BE49-F238E27FC236}">
                    <a16:creationId xmlns:a16="http://schemas.microsoft.com/office/drawing/2014/main" id="{05AD5382-06EA-4406-BF0F-BAC96B878023}"/>
                  </a:ext>
                </a:extLst>
              </p:cNvPr>
              <p:cNvSpPr>
                <a:spLocks noChangeShapeType="1"/>
              </p:cNvSpPr>
              <p:nvPr/>
            </p:nvSpPr>
            <p:spPr bwMode="auto">
              <a:xfrm flipV="1">
                <a:off x="7545561" y="3118715"/>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262" name="Line 172">
                <a:extLst>
                  <a:ext uri="{FF2B5EF4-FFF2-40B4-BE49-F238E27FC236}">
                    <a16:creationId xmlns:a16="http://schemas.microsoft.com/office/drawing/2014/main" id="{0D447DD2-24DF-4453-85AA-86C2898A4180}"/>
                  </a:ext>
                </a:extLst>
              </p:cNvPr>
              <p:cNvSpPr>
                <a:spLocks noChangeShapeType="1"/>
              </p:cNvSpPr>
              <p:nvPr/>
            </p:nvSpPr>
            <p:spPr bwMode="auto">
              <a:xfrm rot="16200000" flipV="1">
                <a:off x="7545561" y="3116840"/>
                <a:ext cx="0" cy="95191"/>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263" name="Group 1262">
              <a:extLst>
                <a:ext uri="{FF2B5EF4-FFF2-40B4-BE49-F238E27FC236}">
                  <a16:creationId xmlns:a16="http://schemas.microsoft.com/office/drawing/2014/main" id="{A6C2A71C-E274-42A5-9B83-1D7BB366449C}"/>
                </a:ext>
              </a:extLst>
            </p:cNvPr>
            <p:cNvGrpSpPr/>
            <p:nvPr/>
          </p:nvGrpSpPr>
          <p:grpSpPr>
            <a:xfrm>
              <a:off x="8406328" y="2679548"/>
              <a:ext cx="95191" cy="91440"/>
              <a:chOff x="7497965" y="3118715"/>
              <a:chExt cx="95191" cy="91440"/>
            </a:xfrm>
          </p:grpSpPr>
          <p:sp>
            <p:nvSpPr>
              <p:cNvPr id="1264" name="Line 172">
                <a:extLst>
                  <a:ext uri="{FF2B5EF4-FFF2-40B4-BE49-F238E27FC236}">
                    <a16:creationId xmlns:a16="http://schemas.microsoft.com/office/drawing/2014/main" id="{1A9344EE-8556-45D7-937A-150D28E92DD7}"/>
                  </a:ext>
                </a:extLst>
              </p:cNvPr>
              <p:cNvSpPr>
                <a:spLocks noChangeShapeType="1"/>
              </p:cNvSpPr>
              <p:nvPr/>
            </p:nvSpPr>
            <p:spPr bwMode="auto">
              <a:xfrm flipV="1">
                <a:off x="7545561" y="3118715"/>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265" name="Line 172">
                <a:extLst>
                  <a:ext uri="{FF2B5EF4-FFF2-40B4-BE49-F238E27FC236}">
                    <a16:creationId xmlns:a16="http://schemas.microsoft.com/office/drawing/2014/main" id="{40887B30-554F-4FED-B8C0-818A524D9BE4}"/>
                  </a:ext>
                </a:extLst>
              </p:cNvPr>
              <p:cNvSpPr>
                <a:spLocks noChangeShapeType="1"/>
              </p:cNvSpPr>
              <p:nvPr/>
            </p:nvSpPr>
            <p:spPr bwMode="auto">
              <a:xfrm rot="16200000" flipV="1">
                <a:off x="7545561" y="3116840"/>
                <a:ext cx="0" cy="95191"/>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266" name="Group 1265">
              <a:extLst>
                <a:ext uri="{FF2B5EF4-FFF2-40B4-BE49-F238E27FC236}">
                  <a16:creationId xmlns:a16="http://schemas.microsoft.com/office/drawing/2014/main" id="{FDAFE6B3-C87F-4E38-A4D0-60B197F8A86B}"/>
                </a:ext>
              </a:extLst>
            </p:cNvPr>
            <p:cNvGrpSpPr/>
            <p:nvPr/>
          </p:nvGrpSpPr>
          <p:grpSpPr>
            <a:xfrm>
              <a:off x="8527329" y="3050577"/>
              <a:ext cx="95191" cy="91440"/>
              <a:chOff x="7497965" y="3118715"/>
              <a:chExt cx="95191" cy="91440"/>
            </a:xfrm>
          </p:grpSpPr>
          <p:sp>
            <p:nvSpPr>
              <p:cNvPr id="1267" name="Line 172">
                <a:extLst>
                  <a:ext uri="{FF2B5EF4-FFF2-40B4-BE49-F238E27FC236}">
                    <a16:creationId xmlns:a16="http://schemas.microsoft.com/office/drawing/2014/main" id="{541A5C39-95A4-4B6D-A79F-1928919336BA}"/>
                  </a:ext>
                </a:extLst>
              </p:cNvPr>
              <p:cNvSpPr>
                <a:spLocks noChangeShapeType="1"/>
              </p:cNvSpPr>
              <p:nvPr/>
            </p:nvSpPr>
            <p:spPr bwMode="auto">
              <a:xfrm flipV="1">
                <a:off x="7545561" y="3118715"/>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268" name="Line 172">
                <a:extLst>
                  <a:ext uri="{FF2B5EF4-FFF2-40B4-BE49-F238E27FC236}">
                    <a16:creationId xmlns:a16="http://schemas.microsoft.com/office/drawing/2014/main" id="{578EB841-E651-42B8-9ACB-0516FA72F64A}"/>
                  </a:ext>
                </a:extLst>
              </p:cNvPr>
              <p:cNvSpPr>
                <a:spLocks noChangeShapeType="1"/>
              </p:cNvSpPr>
              <p:nvPr/>
            </p:nvSpPr>
            <p:spPr bwMode="auto">
              <a:xfrm rot="16200000" flipV="1">
                <a:off x="7545561" y="3116840"/>
                <a:ext cx="0" cy="95191"/>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269" name="Group 1268">
              <a:extLst>
                <a:ext uri="{FF2B5EF4-FFF2-40B4-BE49-F238E27FC236}">
                  <a16:creationId xmlns:a16="http://schemas.microsoft.com/office/drawing/2014/main" id="{3F7B1CBF-8A49-471A-A4A4-73F220456750}"/>
                </a:ext>
              </a:extLst>
            </p:cNvPr>
            <p:cNvGrpSpPr/>
            <p:nvPr/>
          </p:nvGrpSpPr>
          <p:grpSpPr>
            <a:xfrm>
              <a:off x="8745789" y="3263439"/>
              <a:ext cx="95191" cy="91440"/>
              <a:chOff x="7497965" y="3118715"/>
              <a:chExt cx="95191" cy="91440"/>
            </a:xfrm>
          </p:grpSpPr>
          <p:sp>
            <p:nvSpPr>
              <p:cNvPr id="1270" name="Line 172">
                <a:extLst>
                  <a:ext uri="{FF2B5EF4-FFF2-40B4-BE49-F238E27FC236}">
                    <a16:creationId xmlns:a16="http://schemas.microsoft.com/office/drawing/2014/main" id="{0B6D7BD3-7941-4777-A398-9B757ABC8C3A}"/>
                  </a:ext>
                </a:extLst>
              </p:cNvPr>
              <p:cNvSpPr>
                <a:spLocks noChangeShapeType="1"/>
              </p:cNvSpPr>
              <p:nvPr/>
            </p:nvSpPr>
            <p:spPr bwMode="auto">
              <a:xfrm flipV="1">
                <a:off x="7545561" y="3118715"/>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271" name="Line 172">
                <a:extLst>
                  <a:ext uri="{FF2B5EF4-FFF2-40B4-BE49-F238E27FC236}">
                    <a16:creationId xmlns:a16="http://schemas.microsoft.com/office/drawing/2014/main" id="{FF9E65A2-C7E4-4A09-BDE1-F9BCE2143390}"/>
                  </a:ext>
                </a:extLst>
              </p:cNvPr>
              <p:cNvSpPr>
                <a:spLocks noChangeShapeType="1"/>
              </p:cNvSpPr>
              <p:nvPr/>
            </p:nvSpPr>
            <p:spPr bwMode="auto">
              <a:xfrm rot="16200000" flipV="1">
                <a:off x="7545561" y="3116840"/>
                <a:ext cx="0" cy="95191"/>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272" name="Group 1271">
              <a:extLst>
                <a:ext uri="{FF2B5EF4-FFF2-40B4-BE49-F238E27FC236}">
                  <a16:creationId xmlns:a16="http://schemas.microsoft.com/office/drawing/2014/main" id="{DCC96C4B-71FE-430E-A38C-C66D893AEA0B}"/>
                </a:ext>
              </a:extLst>
            </p:cNvPr>
            <p:cNvGrpSpPr/>
            <p:nvPr/>
          </p:nvGrpSpPr>
          <p:grpSpPr>
            <a:xfrm>
              <a:off x="9199964" y="3526017"/>
              <a:ext cx="95191" cy="91440"/>
              <a:chOff x="7497965" y="3118715"/>
              <a:chExt cx="95191" cy="91440"/>
            </a:xfrm>
          </p:grpSpPr>
          <p:sp>
            <p:nvSpPr>
              <p:cNvPr id="1273" name="Line 172">
                <a:extLst>
                  <a:ext uri="{FF2B5EF4-FFF2-40B4-BE49-F238E27FC236}">
                    <a16:creationId xmlns:a16="http://schemas.microsoft.com/office/drawing/2014/main" id="{6645A791-141B-4AF9-8EC9-0B0E5B6F43AF}"/>
                  </a:ext>
                </a:extLst>
              </p:cNvPr>
              <p:cNvSpPr>
                <a:spLocks noChangeShapeType="1"/>
              </p:cNvSpPr>
              <p:nvPr/>
            </p:nvSpPr>
            <p:spPr bwMode="auto">
              <a:xfrm flipV="1">
                <a:off x="7545561" y="3118715"/>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274" name="Line 172">
                <a:extLst>
                  <a:ext uri="{FF2B5EF4-FFF2-40B4-BE49-F238E27FC236}">
                    <a16:creationId xmlns:a16="http://schemas.microsoft.com/office/drawing/2014/main" id="{EC898EB7-9240-4F0C-A40A-7E96D8568FC2}"/>
                  </a:ext>
                </a:extLst>
              </p:cNvPr>
              <p:cNvSpPr>
                <a:spLocks noChangeShapeType="1"/>
              </p:cNvSpPr>
              <p:nvPr/>
            </p:nvSpPr>
            <p:spPr bwMode="auto">
              <a:xfrm rot="16200000" flipV="1">
                <a:off x="7545561" y="3116840"/>
                <a:ext cx="0" cy="95191"/>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275" name="Group 1274">
              <a:extLst>
                <a:ext uri="{FF2B5EF4-FFF2-40B4-BE49-F238E27FC236}">
                  <a16:creationId xmlns:a16="http://schemas.microsoft.com/office/drawing/2014/main" id="{8C15AF15-285C-4463-B304-6B2F7FA8AEBC}"/>
                </a:ext>
              </a:extLst>
            </p:cNvPr>
            <p:cNvGrpSpPr/>
            <p:nvPr/>
          </p:nvGrpSpPr>
          <p:grpSpPr>
            <a:xfrm>
              <a:off x="9225204" y="3526017"/>
              <a:ext cx="95191" cy="91440"/>
              <a:chOff x="7497965" y="3118715"/>
              <a:chExt cx="95191" cy="91440"/>
            </a:xfrm>
          </p:grpSpPr>
          <p:sp>
            <p:nvSpPr>
              <p:cNvPr id="1276" name="Line 172">
                <a:extLst>
                  <a:ext uri="{FF2B5EF4-FFF2-40B4-BE49-F238E27FC236}">
                    <a16:creationId xmlns:a16="http://schemas.microsoft.com/office/drawing/2014/main" id="{52D1F1AB-9A08-4C30-82CF-374430164767}"/>
                  </a:ext>
                </a:extLst>
              </p:cNvPr>
              <p:cNvSpPr>
                <a:spLocks noChangeShapeType="1"/>
              </p:cNvSpPr>
              <p:nvPr/>
            </p:nvSpPr>
            <p:spPr bwMode="auto">
              <a:xfrm flipV="1">
                <a:off x="7545561" y="3118715"/>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277" name="Line 172">
                <a:extLst>
                  <a:ext uri="{FF2B5EF4-FFF2-40B4-BE49-F238E27FC236}">
                    <a16:creationId xmlns:a16="http://schemas.microsoft.com/office/drawing/2014/main" id="{9A815185-D95C-4F84-8D58-209482EA4B93}"/>
                  </a:ext>
                </a:extLst>
              </p:cNvPr>
              <p:cNvSpPr>
                <a:spLocks noChangeShapeType="1"/>
              </p:cNvSpPr>
              <p:nvPr/>
            </p:nvSpPr>
            <p:spPr bwMode="auto">
              <a:xfrm rot="16200000" flipV="1">
                <a:off x="7545561" y="3116840"/>
                <a:ext cx="0" cy="95191"/>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278" name="Group 1277">
              <a:extLst>
                <a:ext uri="{FF2B5EF4-FFF2-40B4-BE49-F238E27FC236}">
                  <a16:creationId xmlns:a16="http://schemas.microsoft.com/office/drawing/2014/main" id="{365EE7E2-5597-4E10-A86C-086069D31EFD}"/>
                </a:ext>
              </a:extLst>
            </p:cNvPr>
            <p:cNvGrpSpPr/>
            <p:nvPr/>
          </p:nvGrpSpPr>
          <p:grpSpPr>
            <a:xfrm>
              <a:off x="9228721" y="3557445"/>
              <a:ext cx="95191" cy="91440"/>
              <a:chOff x="7497965" y="3118715"/>
              <a:chExt cx="95191" cy="91440"/>
            </a:xfrm>
          </p:grpSpPr>
          <p:sp>
            <p:nvSpPr>
              <p:cNvPr id="1279" name="Line 172">
                <a:extLst>
                  <a:ext uri="{FF2B5EF4-FFF2-40B4-BE49-F238E27FC236}">
                    <a16:creationId xmlns:a16="http://schemas.microsoft.com/office/drawing/2014/main" id="{16CC7A58-B612-4FBA-A4F2-847C35D72A10}"/>
                  </a:ext>
                </a:extLst>
              </p:cNvPr>
              <p:cNvSpPr>
                <a:spLocks noChangeShapeType="1"/>
              </p:cNvSpPr>
              <p:nvPr/>
            </p:nvSpPr>
            <p:spPr bwMode="auto">
              <a:xfrm flipV="1">
                <a:off x="7545561" y="3118715"/>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280" name="Line 172">
                <a:extLst>
                  <a:ext uri="{FF2B5EF4-FFF2-40B4-BE49-F238E27FC236}">
                    <a16:creationId xmlns:a16="http://schemas.microsoft.com/office/drawing/2014/main" id="{C80246D6-B2B9-48C6-90E1-932EC5FBA4F3}"/>
                  </a:ext>
                </a:extLst>
              </p:cNvPr>
              <p:cNvSpPr>
                <a:spLocks noChangeShapeType="1"/>
              </p:cNvSpPr>
              <p:nvPr/>
            </p:nvSpPr>
            <p:spPr bwMode="auto">
              <a:xfrm rot="16200000" flipV="1">
                <a:off x="7545561" y="3116840"/>
                <a:ext cx="0" cy="95191"/>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281" name="Group 1280">
              <a:extLst>
                <a:ext uri="{FF2B5EF4-FFF2-40B4-BE49-F238E27FC236}">
                  <a16:creationId xmlns:a16="http://schemas.microsoft.com/office/drawing/2014/main" id="{01FF958B-BC29-46EC-A60B-65C867B8B5BC}"/>
                </a:ext>
              </a:extLst>
            </p:cNvPr>
            <p:cNvGrpSpPr/>
            <p:nvPr/>
          </p:nvGrpSpPr>
          <p:grpSpPr>
            <a:xfrm>
              <a:off x="9239556" y="3615845"/>
              <a:ext cx="95191" cy="91440"/>
              <a:chOff x="7497965" y="3118715"/>
              <a:chExt cx="95191" cy="91440"/>
            </a:xfrm>
          </p:grpSpPr>
          <p:sp>
            <p:nvSpPr>
              <p:cNvPr id="1282" name="Line 172">
                <a:extLst>
                  <a:ext uri="{FF2B5EF4-FFF2-40B4-BE49-F238E27FC236}">
                    <a16:creationId xmlns:a16="http://schemas.microsoft.com/office/drawing/2014/main" id="{43B35581-BC31-41D3-B918-048E835D944D}"/>
                  </a:ext>
                </a:extLst>
              </p:cNvPr>
              <p:cNvSpPr>
                <a:spLocks noChangeShapeType="1"/>
              </p:cNvSpPr>
              <p:nvPr/>
            </p:nvSpPr>
            <p:spPr bwMode="auto">
              <a:xfrm flipV="1">
                <a:off x="7545561" y="3118715"/>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283" name="Line 172">
                <a:extLst>
                  <a:ext uri="{FF2B5EF4-FFF2-40B4-BE49-F238E27FC236}">
                    <a16:creationId xmlns:a16="http://schemas.microsoft.com/office/drawing/2014/main" id="{A4BC5E4D-A265-44BD-AB24-3ED2CA150228}"/>
                  </a:ext>
                </a:extLst>
              </p:cNvPr>
              <p:cNvSpPr>
                <a:spLocks noChangeShapeType="1"/>
              </p:cNvSpPr>
              <p:nvPr/>
            </p:nvSpPr>
            <p:spPr bwMode="auto">
              <a:xfrm rot="16200000" flipV="1">
                <a:off x="7545561" y="3116840"/>
                <a:ext cx="0" cy="95191"/>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284" name="Group 1283">
              <a:extLst>
                <a:ext uri="{FF2B5EF4-FFF2-40B4-BE49-F238E27FC236}">
                  <a16:creationId xmlns:a16="http://schemas.microsoft.com/office/drawing/2014/main" id="{F3C05004-4CBF-46E7-B4A2-B6B6D1F48D6D}"/>
                </a:ext>
              </a:extLst>
            </p:cNvPr>
            <p:cNvGrpSpPr/>
            <p:nvPr/>
          </p:nvGrpSpPr>
          <p:grpSpPr>
            <a:xfrm>
              <a:off x="9274258" y="3613701"/>
              <a:ext cx="95191" cy="91440"/>
              <a:chOff x="7497965" y="3118715"/>
              <a:chExt cx="95191" cy="91440"/>
            </a:xfrm>
          </p:grpSpPr>
          <p:sp>
            <p:nvSpPr>
              <p:cNvPr id="1285" name="Line 172">
                <a:extLst>
                  <a:ext uri="{FF2B5EF4-FFF2-40B4-BE49-F238E27FC236}">
                    <a16:creationId xmlns:a16="http://schemas.microsoft.com/office/drawing/2014/main" id="{AD4F911E-5CAE-4982-8047-A01C596FB0B0}"/>
                  </a:ext>
                </a:extLst>
              </p:cNvPr>
              <p:cNvSpPr>
                <a:spLocks noChangeShapeType="1"/>
              </p:cNvSpPr>
              <p:nvPr/>
            </p:nvSpPr>
            <p:spPr bwMode="auto">
              <a:xfrm flipV="1">
                <a:off x="7545561" y="3118715"/>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286" name="Line 172">
                <a:extLst>
                  <a:ext uri="{FF2B5EF4-FFF2-40B4-BE49-F238E27FC236}">
                    <a16:creationId xmlns:a16="http://schemas.microsoft.com/office/drawing/2014/main" id="{E3235E05-2F43-474A-A3A8-FAD053354742}"/>
                  </a:ext>
                </a:extLst>
              </p:cNvPr>
              <p:cNvSpPr>
                <a:spLocks noChangeShapeType="1"/>
              </p:cNvSpPr>
              <p:nvPr/>
            </p:nvSpPr>
            <p:spPr bwMode="auto">
              <a:xfrm rot="16200000" flipV="1">
                <a:off x="7545561" y="3116840"/>
                <a:ext cx="0" cy="95191"/>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287" name="Group 1286">
              <a:extLst>
                <a:ext uri="{FF2B5EF4-FFF2-40B4-BE49-F238E27FC236}">
                  <a16:creationId xmlns:a16="http://schemas.microsoft.com/office/drawing/2014/main" id="{141F7CDD-7749-48BE-85ED-FBD1812E6AE0}"/>
                </a:ext>
              </a:extLst>
            </p:cNvPr>
            <p:cNvGrpSpPr/>
            <p:nvPr/>
          </p:nvGrpSpPr>
          <p:grpSpPr>
            <a:xfrm>
              <a:off x="9342503" y="3617457"/>
              <a:ext cx="95191" cy="91440"/>
              <a:chOff x="7497965" y="3118715"/>
              <a:chExt cx="95191" cy="91440"/>
            </a:xfrm>
          </p:grpSpPr>
          <p:sp>
            <p:nvSpPr>
              <p:cNvPr id="1288" name="Line 172">
                <a:extLst>
                  <a:ext uri="{FF2B5EF4-FFF2-40B4-BE49-F238E27FC236}">
                    <a16:creationId xmlns:a16="http://schemas.microsoft.com/office/drawing/2014/main" id="{A68A0480-351F-424B-85DB-CE11B2F3DC5F}"/>
                  </a:ext>
                </a:extLst>
              </p:cNvPr>
              <p:cNvSpPr>
                <a:spLocks noChangeShapeType="1"/>
              </p:cNvSpPr>
              <p:nvPr/>
            </p:nvSpPr>
            <p:spPr bwMode="auto">
              <a:xfrm flipV="1">
                <a:off x="7545561" y="3118715"/>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289" name="Line 172">
                <a:extLst>
                  <a:ext uri="{FF2B5EF4-FFF2-40B4-BE49-F238E27FC236}">
                    <a16:creationId xmlns:a16="http://schemas.microsoft.com/office/drawing/2014/main" id="{1A5378A4-892C-40F1-BB8F-F5A2DD890A1F}"/>
                  </a:ext>
                </a:extLst>
              </p:cNvPr>
              <p:cNvSpPr>
                <a:spLocks noChangeShapeType="1"/>
              </p:cNvSpPr>
              <p:nvPr/>
            </p:nvSpPr>
            <p:spPr bwMode="auto">
              <a:xfrm rot="16200000" flipV="1">
                <a:off x="7545561" y="3116840"/>
                <a:ext cx="0" cy="95191"/>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290" name="Group 1289">
              <a:extLst>
                <a:ext uri="{FF2B5EF4-FFF2-40B4-BE49-F238E27FC236}">
                  <a16:creationId xmlns:a16="http://schemas.microsoft.com/office/drawing/2014/main" id="{0EFCFFF9-DF53-4004-B76F-DAC11FF9CE07}"/>
                </a:ext>
              </a:extLst>
            </p:cNvPr>
            <p:cNvGrpSpPr/>
            <p:nvPr/>
          </p:nvGrpSpPr>
          <p:grpSpPr>
            <a:xfrm>
              <a:off x="9486963" y="3623561"/>
              <a:ext cx="95191" cy="91440"/>
              <a:chOff x="7497965" y="3118715"/>
              <a:chExt cx="95191" cy="91440"/>
            </a:xfrm>
          </p:grpSpPr>
          <p:sp>
            <p:nvSpPr>
              <p:cNvPr id="1291" name="Line 172">
                <a:extLst>
                  <a:ext uri="{FF2B5EF4-FFF2-40B4-BE49-F238E27FC236}">
                    <a16:creationId xmlns:a16="http://schemas.microsoft.com/office/drawing/2014/main" id="{D7ED1494-03DE-4D9D-92BE-D61BD359B9BC}"/>
                  </a:ext>
                </a:extLst>
              </p:cNvPr>
              <p:cNvSpPr>
                <a:spLocks noChangeShapeType="1"/>
              </p:cNvSpPr>
              <p:nvPr/>
            </p:nvSpPr>
            <p:spPr bwMode="auto">
              <a:xfrm flipV="1">
                <a:off x="7545561" y="3118715"/>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292" name="Line 172">
                <a:extLst>
                  <a:ext uri="{FF2B5EF4-FFF2-40B4-BE49-F238E27FC236}">
                    <a16:creationId xmlns:a16="http://schemas.microsoft.com/office/drawing/2014/main" id="{16E1699E-49F9-4E8E-8DEB-45A3417C4276}"/>
                  </a:ext>
                </a:extLst>
              </p:cNvPr>
              <p:cNvSpPr>
                <a:spLocks noChangeShapeType="1"/>
              </p:cNvSpPr>
              <p:nvPr/>
            </p:nvSpPr>
            <p:spPr bwMode="auto">
              <a:xfrm rot="16200000" flipV="1">
                <a:off x="7545561" y="3116840"/>
                <a:ext cx="0" cy="95191"/>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293" name="Group 1292">
              <a:extLst>
                <a:ext uri="{FF2B5EF4-FFF2-40B4-BE49-F238E27FC236}">
                  <a16:creationId xmlns:a16="http://schemas.microsoft.com/office/drawing/2014/main" id="{83F91513-7420-4F06-934C-3A2856FDE28D}"/>
                </a:ext>
              </a:extLst>
            </p:cNvPr>
            <p:cNvGrpSpPr/>
            <p:nvPr/>
          </p:nvGrpSpPr>
          <p:grpSpPr>
            <a:xfrm>
              <a:off x="9689419" y="3621295"/>
              <a:ext cx="95191" cy="91440"/>
              <a:chOff x="7497965" y="3118715"/>
              <a:chExt cx="95191" cy="91440"/>
            </a:xfrm>
          </p:grpSpPr>
          <p:sp>
            <p:nvSpPr>
              <p:cNvPr id="1294" name="Line 172">
                <a:extLst>
                  <a:ext uri="{FF2B5EF4-FFF2-40B4-BE49-F238E27FC236}">
                    <a16:creationId xmlns:a16="http://schemas.microsoft.com/office/drawing/2014/main" id="{EF708DE5-346B-48BE-BAC2-FBDBE0034767}"/>
                  </a:ext>
                </a:extLst>
              </p:cNvPr>
              <p:cNvSpPr>
                <a:spLocks noChangeShapeType="1"/>
              </p:cNvSpPr>
              <p:nvPr/>
            </p:nvSpPr>
            <p:spPr bwMode="auto">
              <a:xfrm flipV="1">
                <a:off x="7545561" y="3118715"/>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295" name="Line 172">
                <a:extLst>
                  <a:ext uri="{FF2B5EF4-FFF2-40B4-BE49-F238E27FC236}">
                    <a16:creationId xmlns:a16="http://schemas.microsoft.com/office/drawing/2014/main" id="{6E4FA2AF-4A93-4490-A7F4-7A3490C9ED07}"/>
                  </a:ext>
                </a:extLst>
              </p:cNvPr>
              <p:cNvSpPr>
                <a:spLocks noChangeShapeType="1"/>
              </p:cNvSpPr>
              <p:nvPr/>
            </p:nvSpPr>
            <p:spPr bwMode="auto">
              <a:xfrm rot="16200000" flipV="1">
                <a:off x="7545561" y="3116840"/>
                <a:ext cx="0" cy="95191"/>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296" name="Group 1295">
              <a:extLst>
                <a:ext uri="{FF2B5EF4-FFF2-40B4-BE49-F238E27FC236}">
                  <a16:creationId xmlns:a16="http://schemas.microsoft.com/office/drawing/2014/main" id="{D5814637-DB78-4376-9A0B-EE77B9A2DBA4}"/>
                </a:ext>
              </a:extLst>
            </p:cNvPr>
            <p:cNvGrpSpPr/>
            <p:nvPr/>
          </p:nvGrpSpPr>
          <p:grpSpPr>
            <a:xfrm>
              <a:off x="9719539" y="3621660"/>
              <a:ext cx="95191" cy="91440"/>
              <a:chOff x="7497965" y="3118715"/>
              <a:chExt cx="95191" cy="91440"/>
            </a:xfrm>
          </p:grpSpPr>
          <p:sp>
            <p:nvSpPr>
              <p:cNvPr id="1297" name="Line 172">
                <a:extLst>
                  <a:ext uri="{FF2B5EF4-FFF2-40B4-BE49-F238E27FC236}">
                    <a16:creationId xmlns:a16="http://schemas.microsoft.com/office/drawing/2014/main" id="{74072016-E947-494E-B64E-A79865787938}"/>
                  </a:ext>
                </a:extLst>
              </p:cNvPr>
              <p:cNvSpPr>
                <a:spLocks noChangeShapeType="1"/>
              </p:cNvSpPr>
              <p:nvPr/>
            </p:nvSpPr>
            <p:spPr bwMode="auto">
              <a:xfrm flipV="1">
                <a:off x="7545561" y="3118715"/>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298" name="Line 172">
                <a:extLst>
                  <a:ext uri="{FF2B5EF4-FFF2-40B4-BE49-F238E27FC236}">
                    <a16:creationId xmlns:a16="http://schemas.microsoft.com/office/drawing/2014/main" id="{43EB1587-D994-4311-9F41-0614290307C9}"/>
                  </a:ext>
                </a:extLst>
              </p:cNvPr>
              <p:cNvSpPr>
                <a:spLocks noChangeShapeType="1"/>
              </p:cNvSpPr>
              <p:nvPr/>
            </p:nvSpPr>
            <p:spPr bwMode="auto">
              <a:xfrm rot="16200000" flipV="1">
                <a:off x="7545561" y="3116840"/>
                <a:ext cx="0" cy="95191"/>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1299" name="Group 1298">
              <a:extLst>
                <a:ext uri="{FF2B5EF4-FFF2-40B4-BE49-F238E27FC236}">
                  <a16:creationId xmlns:a16="http://schemas.microsoft.com/office/drawing/2014/main" id="{CF68FA70-4C3B-4DFB-BADE-946991795DDE}"/>
                </a:ext>
              </a:extLst>
            </p:cNvPr>
            <p:cNvGrpSpPr/>
            <p:nvPr/>
          </p:nvGrpSpPr>
          <p:grpSpPr>
            <a:xfrm>
              <a:off x="9959578" y="3618704"/>
              <a:ext cx="95191" cy="91440"/>
              <a:chOff x="7497965" y="3118715"/>
              <a:chExt cx="95191" cy="91440"/>
            </a:xfrm>
          </p:grpSpPr>
          <p:sp>
            <p:nvSpPr>
              <p:cNvPr id="1300" name="Line 172">
                <a:extLst>
                  <a:ext uri="{FF2B5EF4-FFF2-40B4-BE49-F238E27FC236}">
                    <a16:creationId xmlns:a16="http://schemas.microsoft.com/office/drawing/2014/main" id="{E6145DD8-E2D8-4197-A53E-EC0C3E8A4EB7}"/>
                  </a:ext>
                </a:extLst>
              </p:cNvPr>
              <p:cNvSpPr>
                <a:spLocks noChangeShapeType="1"/>
              </p:cNvSpPr>
              <p:nvPr/>
            </p:nvSpPr>
            <p:spPr bwMode="auto">
              <a:xfrm flipV="1">
                <a:off x="7545561" y="3118715"/>
                <a:ext cx="0" cy="91440"/>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301" name="Line 172">
                <a:extLst>
                  <a:ext uri="{FF2B5EF4-FFF2-40B4-BE49-F238E27FC236}">
                    <a16:creationId xmlns:a16="http://schemas.microsoft.com/office/drawing/2014/main" id="{284317D6-3685-415C-AD87-B4E438D148FF}"/>
                  </a:ext>
                </a:extLst>
              </p:cNvPr>
              <p:cNvSpPr>
                <a:spLocks noChangeShapeType="1"/>
              </p:cNvSpPr>
              <p:nvPr/>
            </p:nvSpPr>
            <p:spPr bwMode="auto">
              <a:xfrm rot="16200000" flipV="1">
                <a:off x="7545561" y="3116840"/>
                <a:ext cx="0" cy="95191"/>
              </a:xfrm>
              <a:prstGeom prst="line">
                <a:avLst/>
              </a:prstGeom>
              <a:noFill/>
              <a:ln w="28575">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sp>
          <p:nvSpPr>
            <p:cNvPr id="253" name="Freeform 175">
              <a:extLst>
                <a:ext uri="{FF2B5EF4-FFF2-40B4-BE49-F238E27FC236}">
                  <a16:creationId xmlns:a16="http://schemas.microsoft.com/office/drawing/2014/main" id="{9463A5BE-392A-4370-A994-C73C8E6C1DF1}"/>
                </a:ext>
              </a:extLst>
            </p:cNvPr>
            <p:cNvSpPr>
              <a:spLocks/>
            </p:cNvSpPr>
            <p:nvPr/>
          </p:nvSpPr>
          <p:spPr bwMode="auto">
            <a:xfrm>
              <a:off x="8071679" y="1771696"/>
              <a:ext cx="1927992" cy="2129991"/>
            </a:xfrm>
            <a:custGeom>
              <a:avLst/>
              <a:gdLst>
                <a:gd name="T0" fmla="*/ 230 w 2408"/>
                <a:gd name="T1" fmla="*/ 166 h 2466"/>
                <a:gd name="T2" fmla="*/ 238 w 2408"/>
                <a:gd name="T3" fmla="*/ 180 h 2466"/>
                <a:gd name="T4" fmla="*/ 262 w 2408"/>
                <a:gd name="T5" fmla="*/ 212 h 2466"/>
                <a:gd name="T6" fmla="*/ 280 w 2408"/>
                <a:gd name="T7" fmla="*/ 240 h 2466"/>
                <a:gd name="T8" fmla="*/ 284 w 2408"/>
                <a:gd name="T9" fmla="*/ 346 h 2466"/>
                <a:gd name="T10" fmla="*/ 292 w 2408"/>
                <a:gd name="T11" fmla="*/ 404 h 2466"/>
                <a:gd name="T12" fmla="*/ 294 w 2408"/>
                <a:gd name="T13" fmla="*/ 448 h 2466"/>
                <a:gd name="T14" fmla="*/ 302 w 2408"/>
                <a:gd name="T15" fmla="*/ 536 h 2466"/>
                <a:gd name="T16" fmla="*/ 306 w 2408"/>
                <a:gd name="T17" fmla="*/ 724 h 2466"/>
                <a:gd name="T18" fmla="*/ 312 w 2408"/>
                <a:gd name="T19" fmla="*/ 768 h 2466"/>
                <a:gd name="T20" fmla="*/ 316 w 2408"/>
                <a:gd name="T21" fmla="*/ 810 h 2466"/>
                <a:gd name="T22" fmla="*/ 324 w 2408"/>
                <a:gd name="T23" fmla="*/ 824 h 2466"/>
                <a:gd name="T24" fmla="*/ 328 w 2408"/>
                <a:gd name="T25" fmla="*/ 866 h 2466"/>
                <a:gd name="T26" fmla="*/ 334 w 2408"/>
                <a:gd name="T27" fmla="*/ 898 h 2466"/>
                <a:gd name="T28" fmla="*/ 338 w 2408"/>
                <a:gd name="T29" fmla="*/ 924 h 2466"/>
                <a:gd name="T30" fmla="*/ 346 w 2408"/>
                <a:gd name="T31" fmla="*/ 952 h 2466"/>
                <a:gd name="T32" fmla="*/ 400 w 2408"/>
                <a:gd name="T33" fmla="*/ 994 h 2466"/>
                <a:gd name="T34" fmla="*/ 438 w 2408"/>
                <a:gd name="T35" fmla="*/ 1008 h 2466"/>
                <a:gd name="T36" fmla="*/ 456 w 2408"/>
                <a:gd name="T37" fmla="*/ 1034 h 2466"/>
                <a:gd name="T38" fmla="*/ 496 w 2408"/>
                <a:gd name="T39" fmla="*/ 1050 h 2466"/>
                <a:gd name="T40" fmla="*/ 500 w 2408"/>
                <a:gd name="T41" fmla="*/ 1092 h 2466"/>
                <a:gd name="T42" fmla="*/ 544 w 2408"/>
                <a:gd name="T43" fmla="*/ 1106 h 2466"/>
                <a:gd name="T44" fmla="*/ 576 w 2408"/>
                <a:gd name="T45" fmla="*/ 1134 h 2466"/>
                <a:gd name="T46" fmla="*/ 584 w 2408"/>
                <a:gd name="T47" fmla="*/ 1164 h 2466"/>
                <a:gd name="T48" fmla="*/ 586 w 2408"/>
                <a:gd name="T49" fmla="*/ 1234 h 2466"/>
                <a:gd name="T50" fmla="*/ 598 w 2408"/>
                <a:gd name="T51" fmla="*/ 1276 h 2466"/>
                <a:gd name="T52" fmla="*/ 602 w 2408"/>
                <a:gd name="T53" fmla="*/ 1316 h 2466"/>
                <a:gd name="T54" fmla="*/ 608 w 2408"/>
                <a:gd name="T55" fmla="*/ 1348 h 2466"/>
                <a:gd name="T56" fmla="*/ 612 w 2408"/>
                <a:gd name="T57" fmla="*/ 1446 h 2466"/>
                <a:gd name="T58" fmla="*/ 620 w 2408"/>
                <a:gd name="T59" fmla="*/ 1486 h 2466"/>
                <a:gd name="T60" fmla="*/ 626 w 2408"/>
                <a:gd name="T61" fmla="*/ 1512 h 2466"/>
                <a:gd name="T62" fmla="*/ 634 w 2408"/>
                <a:gd name="T63" fmla="*/ 1540 h 2466"/>
                <a:gd name="T64" fmla="*/ 652 w 2408"/>
                <a:gd name="T65" fmla="*/ 1584 h 2466"/>
                <a:gd name="T66" fmla="*/ 764 w 2408"/>
                <a:gd name="T67" fmla="*/ 1600 h 2466"/>
                <a:gd name="T68" fmla="*/ 792 w 2408"/>
                <a:gd name="T69" fmla="*/ 1638 h 2466"/>
                <a:gd name="T70" fmla="*/ 804 w 2408"/>
                <a:gd name="T71" fmla="*/ 1650 h 2466"/>
                <a:gd name="T72" fmla="*/ 806 w 2408"/>
                <a:gd name="T73" fmla="*/ 1684 h 2466"/>
                <a:gd name="T74" fmla="*/ 836 w 2408"/>
                <a:gd name="T75" fmla="*/ 1700 h 2466"/>
                <a:gd name="T76" fmla="*/ 840 w 2408"/>
                <a:gd name="T77" fmla="*/ 1726 h 2466"/>
                <a:gd name="T78" fmla="*/ 878 w 2408"/>
                <a:gd name="T79" fmla="*/ 1738 h 2466"/>
                <a:gd name="T80" fmla="*/ 886 w 2408"/>
                <a:gd name="T81" fmla="*/ 1778 h 2466"/>
                <a:gd name="T82" fmla="*/ 900 w 2408"/>
                <a:gd name="T83" fmla="*/ 1806 h 2466"/>
                <a:gd name="T84" fmla="*/ 904 w 2408"/>
                <a:gd name="T85" fmla="*/ 1846 h 2466"/>
                <a:gd name="T86" fmla="*/ 912 w 2408"/>
                <a:gd name="T87" fmla="*/ 1874 h 2466"/>
                <a:gd name="T88" fmla="*/ 914 w 2408"/>
                <a:gd name="T89" fmla="*/ 1938 h 2466"/>
                <a:gd name="T90" fmla="*/ 958 w 2408"/>
                <a:gd name="T91" fmla="*/ 1952 h 2466"/>
                <a:gd name="T92" fmla="*/ 1034 w 2408"/>
                <a:gd name="T93" fmla="*/ 1976 h 2466"/>
                <a:gd name="T94" fmla="*/ 1044 w 2408"/>
                <a:gd name="T95" fmla="*/ 1990 h 2466"/>
                <a:gd name="T96" fmla="*/ 1066 w 2408"/>
                <a:gd name="T97" fmla="*/ 2018 h 2466"/>
                <a:gd name="T98" fmla="*/ 1150 w 2408"/>
                <a:gd name="T99" fmla="*/ 2034 h 2466"/>
                <a:gd name="T100" fmla="*/ 1182 w 2408"/>
                <a:gd name="T101" fmla="*/ 2064 h 2466"/>
                <a:gd name="T102" fmla="*/ 1200 w 2408"/>
                <a:gd name="T103" fmla="*/ 2076 h 2466"/>
                <a:gd name="T104" fmla="*/ 1206 w 2408"/>
                <a:gd name="T105" fmla="*/ 2118 h 2466"/>
                <a:gd name="T106" fmla="*/ 1214 w 2408"/>
                <a:gd name="T107" fmla="*/ 2130 h 2466"/>
                <a:gd name="T108" fmla="*/ 1222 w 2408"/>
                <a:gd name="T109" fmla="*/ 2172 h 2466"/>
                <a:gd name="T110" fmla="*/ 1240 w 2408"/>
                <a:gd name="T111" fmla="*/ 2184 h 2466"/>
                <a:gd name="T112" fmla="*/ 1250 w 2408"/>
                <a:gd name="T113" fmla="*/ 2214 h 2466"/>
                <a:gd name="T114" fmla="*/ 1514 w 2408"/>
                <a:gd name="T115" fmla="*/ 2230 h 2466"/>
                <a:gd name="T116" fmla="*/ 1516 w 2408"/>
                <a:gd name="T117" fmla="*/ 2262 h 2466"/>
                <a:gd name="T118" fmla="*/ 1556 w 2408"/>
                <a:gd name="T119" fmla="*/ 2280 h 2466"/>
                <a:gd name="T120" fmla="*/ 1568 w 2408"/>
                <a:gd name="T121" fmla="*/ 2316 h 2466"/>
                <a:gd name="T122" fmla="*/ 1820 w 2408"/>
                <a:gd name="T123" fmla="*/ 2332 h 2466"/>
                <a:gd name="T124" fmla="*/ 2122 w 2408"/>
                <a:gd name="T125" fmla="*/ 2430 h 2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08" h="2466">
                  <a:moveTo>
                    <a:pt x="0" y="0"/>
                  </a:moveTo>
                  <a:lnTo>
                    <a:pt x="230" y="0"/>
                  </a:lnTo>
                  <a:lnTo>
                    <a:pt x="230" y="166"/>
                  </a:lnTo>
                  <a:lnTo>
                    <a:pt x="234" y="166"/>
                  </a:lnTo>
                  <a:lnTo>
                    <a:pt x="234" y="180"/>
                  </a:lnTo>
                  <a:lnTo>
                    <a:pt x="238" y="180"/>
                  </a:lnTo>
                  <a:lnTo>
                    <a:pt x="238" y="196"/>
                  </a:lnTo>
                  <a:lnTo>
                    <a:pt x="262" y="196"/>
                  </a:lnTo>
                  <a:lnTo>
                    <a:pt x="262" y="212"/>
                  </a:lnTo>
                  <a:lnTo>
                    <a:pt x="270" y="212"/>
                  </a:lnTo>
                  <a:lnTo>
                    <a:pt x="270" y="240"/>
                  </a:lnTo>
                  <a:lnTo>
                    <a:pt x="280" y="240"/>
                  </a:lnTo>
                  <a:lnTo>
                    <a:pt x="280" y="300"/>
                  </a:lnTo>
                  <a:lnTo>
                    <a:pt x="284" y="300"/>
                  </a:lnTo>
                  <a:lnTo>
                    <a:pt x="284" y="346"/>
                  </a:lnTo>
                  <a:lnTo>
                    <a:pt x="288" y="346"/>
                  </a:lnTo>
                  <a:lnTo>
                    <a:pt x="288" y="404"/>
                  </a:lnTo>
                  <a:lnTo>
                    <a:pt x="292" y="404"/>
                  </a:lnTo>
                  <a:lnTo>
                    <a:pt x="292" y="420"/>
                  </a:lnTo>
                  <a:lnTo>
                    <a:pt x="294" y="420"/>
                  </a:lnTo>
                  <a:lnTo>
                    <a:pt x="294" y="448"/>
                  </a:lnTo>
                  <a:lnTo>
                    <a:pt x="298" y="448"/>
                  </a:lnTo>
                  <a:lnTo>
                    <a:pt x="298" y="536"/>
                  </a:lnTo>
                  <a:lnTo>
                    <a:pt x="302" y="536"/>
                  </a:lnTo>
                  <a:lnTo>
                    <a:pt x="302" y="596"/>
                  </a:lnTo>
                  <a:lnTo>
                    <a:pt x="306" y="596"/>
                  </a:lnTo>
                  <a:lnTo>
                    <a:pt x="306" y="724"/>
                  </a:lnTo>
                  <a:lnTo>
                    <a:pt x="310" y="724"/>
                  </a:lnTo>
                  <a:lnTo>
                    <a:pt x="310" y="768"/>
                  </a:lnTo>
                  <a:lnTo>
                    <a:pt x="312" y="768"/>
                  </a:lnTo>
                  <a:lnTo>
                    <a:pt x="312" y="794"/>
                  </a:lnTo>
                  <a:lnTo>
                    <a:pt x="316" y="794"/>
                  </a:lnTo>
                  <a:lnTo>
                    <a:pt x="316" y="810"/>
                  </a:lnTo>
                  <a:lnTo>
                    <a:pt x="320" y="810"/>
                  </a:lnTo>
                  <a:lnTo>
                    <a:pt x="320" y="824"/>
                  </a:lnTo>
                  <a:lnTo>
                    <a:pt x="324" y="824"/>
                  </a:lnTo>
                  <a:lnTo>
                    <a:pt x="324" y="838"/>
                  </a:lnTo>
                  <a:lnTo>
                    <a:pt x="328" y="838"/>
                  </a:lnTo>
                  <a:lnTo>
                    <a:pt x="328" y="866"/>
                  </a:lnTo>
                  <a:lnTo>
                    <a:pt x="330" y="866"/>
                  </a:lnTo>
                  <a:lnTo>
                    <a:pt x="330" y="898"/>
                  </a:lnTo>
                  <a:lnTo>
                    <a:pt x="334" y="898"/>
                  </a:lnTo>
                  <a:lnTo>
                    <a:pt x="334" y="910"/>
                  </a:lnTo>
                  <a:lnTo>
                    <a:pt x="338" y="910"/>
                  </a:lnTo>
                  <a:lnTo>
                    <a:pt x="338" y="924"/>
                  </a:lnTo>
                  <a:lnTo>
                    <a:pt x="342" y="924"/>
                  </a:lnTo>
                  <a:lnTo>
                    <a:pt x="342" y="952"/>
                  </a:lnTo>
                  <a:lnTo>
                    <a:pt x="346" y="952"/>
                  </a:lnTo>
                  <a:lnTo>
                    <a:pt x="346" y="980"/>
                  </a:lnTo>
                  <a:lnTo>
                    <a:pt x="400" y="980"/>
                  </a:lnTo>
                  <a:lnTo>
                    <a:pt x="400" y="994"/>
                  </a:lnTo>
                  <a:lnTo>
                    <a:pt x="436" y="994"/>
                  </a:lnTo>
                  <a:lnTo>
                    <a:pt x="436" y="1008"/>
                  </a:lnTo>
                  <a:lnTo>
                    <a:pt x="438" y="1008"/>
                  </a:lnTo>
                  <a:lnTo>
                    <a:pt x="438" y="1020"/>
                  </a:lnTo>
                  <a:lnTo>
                    <a:pt x="456" y="1020"/>
                  </a:lnTo>
                  <a:lnTo>
                    <a:pt x="456" y="1034"/>
                  </a:lnTo>
                  <a:lnTo>
                    <a:pt x="482" y="1034"/>
                  </a:lnTo>
                  <a:lnTo>
                    <a:pt x="482" y="1050"/>
                  </a:lnTo>
                  <a:lnTo>
                    <a:pt x="496" y="1050"/>
                  </a:lnTo>
                  <a:lnTo>
                    <a:pt x="496" y="1080"/>
                  </a:lnTo>
                  <a:lnTo>
                    <a:pt x="500" y="1080"/>
                  </a:lnTo>
                  <a:lnTo>
                    <a:pt x="500" y="1092"/>
                  </a:lnTo>
                  <a:lnTo>
                    <a:pt x="526" y="1092"/>
                  </a:lnTo>
                  <a:lnTo>
                    <a:pt x="526" y="1106"/>
                  </a:lnTo>
                  <a:lnTo>
                    <a:pt x="544" y="1106"/>
                  </a:lnTo>
                  <a:lnTo>
                    <a:pt x="544" y="1120"/>
                  </a:lnTo>
                  <a:lnTo>
                    <a:pt x="576" y="1120"/>
                  </a:lnTo>
                  <a:lnTo>
                    <a:pt x="576" y="1134"/>
                  </a:lnTo>
                  <a:lnTo>
                    <a:pt x="580" y="1134"/>
                  </a:lnTo>
                  <a:lnTo>
                    <a:pt x="580" y="1164"/>
                  </a:lnTo>
                  <a:lnTo>
                    <a:pt x="584" y="1164"/>
                  </a:lnTo>
                  <a:lnTo>
                    <a:pt x="584" y="1192"/>
                  </a:lnTo>
                  <a:lnTo>
                    <a:pt x="586" y="1192"/>
                  </a:lnTo>
                  <a:lnTo>
                    <a:pt x="586" y="1234"/>
                  </a:lnTo>
                  <a:lnTo>
                    <a:pt x="594" y="1234"/>
                  </a:lnTo>
                  <a:lnTo>
                    <a:pt x="594" y="1276"/>
                  </a:lnTo>
                  <a:lnTo>
                    <a:pt x="598" y="1276"/>
                  </a:lnTo>
                  <a:lnTo>
                    <a:pt x="598" y="1290"/>
                  </a:lnTo>
                  <a:lnTo>
                    <a:pt x="602" y="1290"/>
                  </a:lnTo>
                  <a:lnTo>
                    <a:pt x="602" y="1316"/>
                  </a:lnTo>
                  <a:lnTo>
                    <a:pt x="604" y="1316"/>
                  </a:lnTo>
                  <a:lnTo>
                    <a:pt x="604" y="1348"/>
                  </a:lnTo>
                  <a:lnTo>
                    <a:pt x="608" y="1348"/>
                  </a:lnTo>
                  <a:lnTo>
                    <a:pt x="608" y="1390"/>
                  </a:lnTo>
                  <a:lnTo>
                    <a:pt x="612" y="1390"/>
                  </a:lnTo>
                  <a:lnTo>
                    <a:pt x="612" y="1446"/>
                  </a:lnTo>
                  <a:lnTo>
                    <a:pt x="616" y="1446"/>
                  </a:lnTo>
                  <a:lnTo>
                    <a:pt x="616" y="1486"/>
                  </a:lnTo>
                  <a:lnTo>
                    <a:pt x="620" y="1486"/>
                  </a:lnTo>
                  <a:lnTo>
                    <a:pt x="620" y="1498"/>
                  </a:lnTo>
                  <a:lnTo>
                    <a:pt x="626" y="1498"/>
                  </a:lnTo>
                  <a:lnTo>
                    <a:pt x="626" y="1512"/>
                  </a:lnTo>
                  <a:lnTo>
                    <a:pt x="630" y="1512"/>
                  </a:lnTo>
                  <a:lnTo>
                    <a:pt x="630" y="1540"/>
                  </a:lnTo>
                  <a:lnTo>
                    <a:pt x="634" y="1540"/>
                  </a:lnTo>
                  <a:lnTo>
                    <a:pt x="634" y="1568"/>
                  </a:lnTo>
                  <a:lnTo>
                    <a:pt x="652" y="1568"/>
                  </a:lnTo>
                  <a:lnTo>
                    <a:pt x="652" y="1584"/>
                  </a:lnTo>
                  <a:lnTo>
                    <a:pt x="702" y="1584"/>
                  </a:lnTo>
                  <a:lnTo>
                    <a:pt x="702" y="1600"/>
                  </a:lnTo>
                  <a:lnTo>
                    <a:pt x="764" y="1600"/>
                  </a:lnTo>
                  <a:lnTo>
                    <a:pt x="764" y="1626"/>
                  </a:lnTo>
                  <a:lnTo>
                    <a:pt x="792" y="1626"/>
                  </a:lnTo>
                  <a:lnTo>
                    <a:pt x="792" y="1638"/>
                  </a:lnTo>
                  <a:lnTo>
                    <a:pt x="800" y="1638"/>
                  </a:lnTo>
                  <a:lnTo>
                    <a:pt x="800" y="1650"/>
                  </a:lnTo>
                  <a:lnTo>
                    <a:pt x="804" y="1650"/>
                  </a:lnTo>
                  <a:lnTo>
                    <a:pt x="804" y="1668"/>
                  </a:lnTo>
                  <a:lnTo>
                    <a:pt x="806" y="1668"/>
                  </a:lnTo>
                  <a:lnTo>
                    <a:pt x="806" y="1684"/>
                  </a:lnTo>
                  <a:lnTo>
                    <a:pt x="828" y="1684"/>
                  </a:lnTo>
                  <a:lnTo>
                    <a:pt x="828" y="1700"/>
                  </a:lnTo>
                  <a:lnTo>
                    <a:pt x="836" y="1700"/>
                  </a:lnTo>
                  <a:lnTo>
                    <a:pt x="836" y="1712"/>
                  </a:lnTo>
                  <a:lnTo>
                    <a:pt x="840" y="1712"/>
                  </a:lnTo>
                  <a:lnTo>
                    <a:pt x="840" y="1726"/>
                  </a:lnTo>
                  <a:lnTo>
                    <a:pt x="858" y="1726"/>
                  </a:lnTo>
                  <a:lnTo>
                    <a:pt x="858" y="1738"/>
                  </a:lnTo>
                  <a:lnTo>
                    <a:pt x="878" y="1738"/>
                  </a:lnTo>
                  <a:lnTo>
                    <a:pt x="878" y="1750"/>
                  </a:lnTo>
                  <a:lnTo>
                    <a:pt x="886" y="1750"/>
                  </a:lnTo>
                  <a:lnTo>
                    <a:pt x="886" y="1778"/>
                  </a:lnTo>
                  <a:lnTo>
                    <a:pt x="896" y="1778"/>
                  </a:lnTo>
                  <a:lnTo>
                    <a:pt x="896" y="1806"/>
                  </a:lnTo>
                  <a:lnTo>
                    <a:pt x="900" y="1806"/>
                  </a:lnTo>
                  <a:lnTo>
                    <a:pt x="900" y="1822"/>
                  </a:lnTo>
                  <a:lnTo>
                    <a:pt x="904" y="1822"/>
                  </a:lnTo>
                  <a:lnTo>
                    <a:pt x="904" y="1846"/>
                  </a:lnTo>
                  <a:lnTo>
                    <a:pt x="908" y="1846"/>
                  </a:lnTo>
                  <a:lnTo>
                    <a:pt x="908" y="1874"/>
                  </a:lnTo>
                  <a:lnTo>
                    <a:pt x="912" y="1874"/>
                  </a:lnTo>
                  <a:lnTo>
                    <a:pt x="912" y="1900"/>
                  </a:lnTo>
                  <a:lnTo>
                    <a:pt x="914" y="1900"/>
                  </a:lnTo>
                  <a:lnTo>
                    <a:pt x="914" y="1938"/>
                  </a:lnTo>
                  <a:lnTo>
                    <a:pt x="922" y="1938"/>
                  </a:lnTo>
                  <a:lnTo>
                    <a:pt x="922" y="1952"/>
                  </a:lnTo>
                  <a:lnTo>
                    <a:pt x="958" y="1952"/>
                  </a:lnTo>
                  <a:lnTo>
                    <a:pt x="958" y="1964"/>
                  </a:lnTo>
                  <a:lnTo>
                    <a:pt x="1034" y="1964"/>
                  </a:lnTo>
                  <a:lnTo>
                    <a:pt x="1034" y="1976"/>
                  </a:lnTo>
                  <a:lnTo>
                    <a:pt x="1040" y="1976"/>
                  </a:lnTo>
                  <a:lnTo>
                    <a:pt x="1040" y="1990"/>
                  </a:lnTo>
                  <a:lnTo>
                    <a:pt x="1044" y="1990"/>
                  </a:lnTo>
                  <a:lnTo>
                    <a:pt x="1044" y="2002"/>
                  </a:lnTo>
                  <a:lnTo>
                    <a:pt x="1066" y="2002"/>
                  </a:lnTo>
                  <a:lnTo>
                    <a:pt x="1066" y="2018"/>
                  </a:lnTo>
                  <a:lnTo>
                    <a:pt x="1088" y="2018"/>
                  </a:lnTo>
                  <a:lnTo>
                    <a:pt x="1088" y="2034"/>
                  </a:lnTo>
                  <a:lnTo>
                    <a:pt x="1150" y="2034"/>
                  </a:lnTo>
                  <a:lnTo>
                    <a:pt x="1150" y="2050"/>
                  </a:lnTo>
                  <a:lnTo>
                    <a:pt x="1182" y="2050"/>
                  </a:lnTo>
                  <a:lnTo>
                    <a:pt x="1182" y="2064"/>
                  </a:lnTo>
                  <a:lnTo>
                    <a:pt x="1196" y="2064"/>
                  </a:lnTo>
                  <a:lnTo>
                    <a:pt x="1196" y="2076"/>
                  </a:lnTo>
                  <a:lnTo>
                    <a:pt x="1200" y="2076"/>
                  </a:lnTo>
                  <a:lnTo>
                    <a:pt x="1200" y="2104"/>
                  </a:lnTo>
                  <a:lnTo>
                    <a:pt x="1206" y="2104"/>
                  </a:lnTo>
                  <a:lnTo>
                    <a:pt x="1206" y="2118"/>
                  </a:lnTo>
                  <a:lnTo>
                    <a:pt x="1210" y="2118"/>
                  </a:lnTo>
                  <a:lnTo>
                    <a:pt x="1210" y="2130"/>
                  </a:lnTo>
                  <a:lnTo>
                    <a:pt x="1214" y="2130"/>
                  </a:lnTo>
                  <a:lnTo>
                    <a:pt x="1214" y="2158"/>
                  </a:lnTo>
                  <a:lnTo>
                    <a:pt x="1222" y="2158"/>
                  </a:lnTo>
                  <a:lnTo>
                    <a:pt x="1222" y="2172"/>
                  </a:lnTo>
                  <a:lnTo>
                    <a:pt x="1228" y="2172"/>
                  </a:lnTo>
                  <a:lnTo>
                    <a:pt x="1228" y="2184"/>
                  </a:lnTo>
                  <a:lnTo>
                    <a:pt x="1240" y="2184"/>
                  </a:lnTo>
                  <a:lnTo>
                    <a:pt x="1240" y="2200"/>
                  </a:lnTo>
                  <a:lnTo>
                    <a:pt x="1250" y="2200"/>
                  </a:lnTo>
                  <a:lnTo>
                    <a:pt x="1250" y="2214"/>
                  </a:lnTo>
                  <a:lnTo>
                    <a:pt x="1498" y="2214"/>
                  </a:lnTo>
                  <a:lnTo>
                    <a:pt x="1498" y="2230"/>
                  </a:lnTo>
                  <a:lnTo>
                    <a:pt x="1514" y="2230"/>
                  </a:lnTo>
                  <a:lnTo>
                    <a:pt x="1514" y="2244"/>
                  </a:lnTo>
                  <a:lnTo>
                    <a:pt x="1516" y="2244"/>
                  </a:lnTo>
                  <a:lnTo>
                    <a:pt x="1516" y="2262"/>
                  </a:lnTo>
                  <a:lnTo>
                    <a:pt x="1520" y="2262"/>
                  </a:lnTo>
                  <a:lnTo>
                    <a:pt x="1520" y="2280"/>
                  </a:lnTo>
                  <a:lnTo>
                    <a:pt x="1556" y="2280"/>
                  </a:lnTo>
                  <a:lnTo>
                    <a:pt x="1556" y="2298"/>
                  </a:lnTo>
                  <a:lnTo>
                    <a:pt x="1568" y="2298"/>
                  </a:lnTo>
                  <a:lnTo>
                    <a:pt x="1568" y="2316"/>
                  </a:lnTo>
                  <a:lnTo>
                    <a:pt x="1802" y="2316"/>
                  </a:lnTo>
                  <a:lnTo>
                    <a:pt x="1802" y="2332"/>
                  </a:lnTo>
                  <a:lnTo>
                    <a:pt x="1820" y="2332"/>
                  </a:lnTo>
                  <a:lnTo>
                    <a:pt x="1820" y="2392"/>
                  </a:lnTo>
                  <a:lnTo>
                    <a:pt x="2122" y="2392"/>
                  </a:lnTo>
                  <a:lnTo>
                    <a:pt x="2122" y="2430"/>
                  </a:lnTo>
                  <a:lnTo>
                    <a:pt x="2408" y="2430"/>
                  </a:lnTo>
                  <a:lnTo>
                    <a:pt x="2408" y="2466"/>
                  </a:lnTo>
                </a:path>
              </a:pathLst>
            </a:custGeom>
            <a:noFill/>
            <a:ln w="19050">
              <a:solidFill>
                <a:schemeClr val="accent3">
                  <a:lumMod val="40000"/>
                  <a:lumOff val="60000"/>
                </a:schemeClr>
              </a:solidFill>
              <a:prstDash val="sys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sp>
        <p:nvSpPr>
          <p:cNvPr id="257" name="TextBox 256">
            <a:extLst>
              <a:ext uri="{FF2B5EF4-FFF2-40B4-BE49-F238E27FC236}">
                <a16:creationId xmlns:a16="http://schemas.microsoft.com/office/drawing/2014/main" id="{3F944075-76EB-4604-B573-CF6D090D8374}"/>
              </a:ext>
            </a:extLst>
          </p:cNvPr>
          <p:cNvSpPr txBox="1"/>
          <p:nvPr/>
        </p:nvSpPr>
        <p:spPr>
          <a:xfrm>
            <a:off x="8087932" y="1611218"/>
            <a:ext cx="497252" cy="338554"/>
          </a:xfrm>
          <a:prstGeom prst="rect">
            <a:avLst/>
          </a:prstGeom>
          <a:noFill/>
        </p:spPr>
        <p:txBody>
          <a:bodyPr wrap="none" rtlCol="0">
            <a:spAutoFit/>
          </a:bodyPr>
          <a:lstStyle/>
          <a:p>
            <a:pPr algn="r"/>
            <a:r>
              <a:rPr lang="en-US" sz="1600" dirty="0">
                <a:solidFill>
                  <a:schemeClr val="bg1"/>
                </a:solidFill>
                <a:latin typeface="Calibri" panose="020F0502020204030204" pitchFamily="34" charset="0"/>
                <a:cs typeface="Calibri" panose="020F0502020204030204" pitchFamily="34" charset="0"/>
              </a:rPr>
              <a:t>100</a:t>
            </a:r>
          </a:p>
        </p:txBody>
      </p:sp>
      <p:grpSp>
        <p:nvGrpSpPr>
          <p:cNvPr id="796" name="Group 7">
            <a:extLst>
              <a:ext uri="{FF2B5EF4-FFF2-40B4-BE49-F238E27FC236}">
                <a16:creationId xmlns:a16="http://schemas.microsoft.com/office/drawing/2014/main" id="{DF7AEB3B-9FDD-46EE-897C-B4A45A61125A}"/>
              </a:ext>
            </a:extLst>
          </p:cNvPr>
          <p:cNvGrpSpPr>
            <a:grpSpLocks/>
          </p:cNvGrpSpPr>
          <p:nvPr/>
        </p:nvGrpSpPr>
        <p:grpSpPr bwMode="auto">
          <a:xfrm>
            <a:off x="9389569" y="6216652"/>
            <a:ext cx="2488502" cy="447822"/>
            <a:chOff x="9527309" y="3551529"/>
            <a:chExt cx="2488502" cy="448324"/>
          </a:xfrm>
        </p:grpSpPr>
        <p:pic>
          <p:nvPicPr>
            <p:cNvPr id="797" name="Picture 9">
              <a:extLst>
                <a:ext uri="{FF2B5EF4-FFF2-40B4-BE49-F238E27FC236}">
                  <a16:creationId xmlns:a16="http://schemas.microsoft.com/office/drawing/2014/main" id="{6BA02EAB-D342-48B2-B35F-AAF6CA6547D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98" name="Rectangle 8">
              <a:extLst>
                <a:ext uri="{FF2B5EF4-FFF2-40B4-BE49-F238E27FC236}">
                  <a16:creationId xmlns:a16="http://schemas.microsoft.com/office/drawing/2014/main" id="{C9C7B363-80E9-48FF-8A4B-9F9CE15969E7}"/>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2365560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486C8-C6DA-40C4-94F1-D5353D3FB606}"/>
              </a:ext>
            </a:extLst>
          </p:cNvPr>
          <p:cNvSpPr>
            <a:spLocks noGrp="1"/>
          </p:cNvSpPr>
          <p:nvPr>
            <p:ph type="title"/>
          </p:nvPr>
        </p:nvSpPr>
        <p:spPr/>
        <p:txBody>
          <a:bodyPr/>
          <a:lstStyle/>
          <a:p>
            <a:r>
              <a:rPr lang="en-US" kern="0" dirty="0">
                <a:cs typeface="Calibri" panose="020F0502020204030204" pitchFamily="34" charset="0"/>
              </a:rPr>
              <a:t>PRIMA: Other Efficacy Endpoints </a:t>
            </a:r>
            <a:endParaRPr lang="en-US" dirty="0"/>
          </a:p>
        </p:txBody>
      </p:sp>
      <p:graphicFrame>
        <p:nvGraphicFramePr>
          <p:cNvPr id="9" name="Table 9">
            <a:extLst>
              <a:ext uri="{FF2B5EF4-FFF2-40B4-BE49-F238E27FC236}">
                <a16:creationId xmlns:a16="http://schemas.microsoft.com/office/drawing/2014/main" id="{AF7EBA7D-CD21-43F5-AB6C-69E826B5D4BA}"/>
              </a:ext>
            </a:extLst>
          </p:cNvPr>
          <p:cNvGraphicFramePr>
            <a:graphicFrameLocks noGrp="1"/>
          </p:cNvGraphicFramePr>
          <p:nvPr>
            <p:extLst>
              <p:ext uri="{D42A27DB-BD31-4B8C-83A1-F6EECF244321}">
                <p14:modId xmlns:p14="http://schemas.microsoft.com/office/powerpoint/2010/main" val="2853691215"/>
              </p:ext>
            </p:extLst>
          </p:nvPr>
        </p:nvGraphicFramePr>
        <p:xfrm>
          <a:off x="495300" y="1600200"/>
          <a:ext cx="11247457" cy="4239250"/>
        </p:xfrm>
        <a:graphic>
          <a:graphicData uri="http://schemas.openxmlformats.org/drawingml/2006/table">
            <a:tbl>
              <a:tblPr firstRow="1" bandRow="1">
                <a:tableStyleId>{5C22544A-7EE6-4342-B048-85BDC9FD1C3A}</a:tableStyleId>
              </a:tblPr>
              <a:tblGrid>
                <a:gridCol w="2722795">
                  <a:extLst>
                    <a:ext uri="{9D8B030D-6E8A-4147-A177-3AD203B41FA5}">
                      <a16:colId xmlns:a16="http://schemas.microsoft.com/office/drawing/2014/main" val="1139784976"/>
                    </a:ext>
                  </a:extLst>
                </a:gridCol>
                <a:gridCol w="1420777">
                  <a:extLst>
                    <a:ext uri="{9D8B030D-6E8A-4147-A177-3AD203B41FA5}">
                      <a16:colId xmlns:a16="http://schemas.microsoft.com/office/drawing/2014/main" val="3929382665"/>
                    </a:ext>
                  </a:extLst>
                </a:gridCol>
                <a:gridCol w="118756">
                  <a:extLst>
                    <a:ext uri="{9D8B030D-6E8A-4147-A177-3AD203B41FA5}">
                      <a16:colId xmlns:a16="http://schemas.microsoft.com/office/drawing/2014/main" val="2341201315"/>
                    </a:ext>
                  </a:extLst>
                </a:gridCol>
                <a:gridCol w="1361399">
                  <a:extLst>
                    <a:ext uri="{9D8B030D-6E8A-4147-A177-3AD203B41FA5}">
                      <a16:colId xmlns:a16="http://schemas.microsoft.com/office/drawing/2014/main" val="2299633002"/>
                    </a:ext>
                  </a:extLst>
                </a:gridCol>
                <a:gridCol w="1420777">
                  <a:extLst>
                    <a:ext uri="{9D8B030D-6E8A-4147-A177-3AD203B41FA5}">
                      <a16:colId xmlns:a16="http://schemas.microsoft.com/office/drawing/2014/main" val="2891407505"/>
                    </a:ext>
                  </a:extLst>
                </a:gridCol>
                <a:gridCol w="118756">
                  <a:extLst>
                    <a:ext uri="{9D8B030D-6E8A-4147-A177-3AD203B41FA5}">
                      <a16:colId xmlns:a16="http://schemas.microsoft.com/office/drawing/2014/main" val="477319498"/>
                    </a:ext>
                  </a:extLst>
                </a:gridCol>
                <a:gridCol w="1361399">
                  <a:extLst>
                    <a:ext uri="{9D8B030D-6E8A-4147-A177-3AD203B41FA5}">
                      <a16:colId xmlns:a16="http://schemas.microsoft.com/office/drawing/2014/main" val="1556279839"/>
                    </a:ext>
                  </a:extLst>
                </a:gridCol>
                <a:gridCol w="1361399">
                  <a:extLst>
                    <a:ext uri="{9D8B030D-6E8A-4147-A177-3AD203B41FA5}">
                      <a16:colId xmlns:a16="http://schemas.microsoft.com/office/drawing/2014/main" val="3074890618"/>
                    </a:ext>
                  </a:extLst>
                </a:gridCol>
                <a:gridCol w="1361399">
                  <a:extLst>
                    <a:ext uri="{9D8B030D-6E8A-4147-A177-3AD203B41FA5}">
                      <a16:colId xmlns:a16="http://schemas.microsoft.com/office/drawing/2014/main" val="3247078917"/>
                    </a:ext>
                  </a:extLst>
                </a:gridCol>
              </a:tblGrid>
              <a:tr h="872432">
                <a:tc>
                  <a:txBody>
                    <a:bodyPr/>
                    <a:lstStyle/>
                    <a:p>
                      <a:r>
                        <a:rPr lang="en-US" sz="1800" dirty="0">
                          <a:latin typeface="Calibri" panose="020F0502020204030204" pitchFamily="34" charset="0"/>
                          <a:cs typeface="Calibri" panose="020F0502020204030204" pitchFamily="34" charset="0"/>
                        </a:rPr>
                        <a:t>Endpoint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c gridSpan="3">
                  <a:txBody>
                    <a:bodyPr/>
                    <a:lstStyle/>
                    <a:p>
                      <a:pPr algn="ctr"/>
                      <a:r>
                        <a:rPr lang="en-US" sz="1800" dirty="0">
                          <a:latin typeface="Calibri" panose="020F0502020204030204" pitchFamily="34" charset="0"/>
                          <a:cs typeface="Calibri" panose="020F0502020204030204" pitchFamily="34" charset="0"/>
                        </a:rPr>
                        <a:t>HRD</a:t>
                      </a:r>
                    </a:p>
                    <a:p>
                      <a:pPr algn="ctr"/>
                      <a:r>
                        <a:rPr lang="en-US" sz="1800" dirty="0">
                          <a:latin typeface="Calibri" panose="020F0502020204030204" pitchFamily="34" charset="0"/>
                          <a:cs typeface="Calibri" panose="020F0502020204030204" pitchFamily="34" charset="0"/>
                        </a:rPr>
                        <a:t>Niraparib   Placebo</a:t>
                      </a:r>
                    </a:p>
                    <a:p>
                      <a:pPr algn="ctr"/>
                      <a:r>
                        <a:rPr lang="en-US" sz="1800" dirty="0">
                          <a:latin typeface="Calibri" panose="020F0502020204030204" pitchFamily="34" charset="0"/>
                          <a:cs typeface="Calibri" panose="020F0502020204030204" pitchFamily="34" charset="0"/>
                        </a:rPr>
                        <a:t>(n = 247)     (n = 126)</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c hMerge="1">
                  <a:txBody>
                    <a:bodyPr/>
                    <a:lstStyle/>
                    <a:p>
                      <a:endParaRPr lang="en-US"/>
                    </a:p>
                  </a:txBody>
                  <a:tcPr/>
                </a:tc>
                <a:tc hMerge="1">
                  <a:txBody>
                    <a:bodyPr/>
                    <a:lstStyle/>
                    <a:p>
                      <a:endParaRPr lang="en-US"/>
                    </a:p>
                  </a:txBody>
                  <a:tcPr>
                    <a:lnL w="12700" cmpd="sng">
                      <a:noFill/>
                    </a:lnL>
                  </a:tcPr>
                </a:tc>
                <a:tc gridSpan="3">
                  <a:txBody>
                    <a:bodyPr/>
                    <a:lstStyle/>
                    <a:p>
                      <a:pPr algn="ctr"/>
                      <a:r>
                        <a:rPr lang="pt-BR" sz="1800" dirty="0">
                          <a:latin typeface="Calibri" panose="020F0502020204030204" pitchFamily="34" charset="0"/>
                          <a:cs typeface="Calibri" panose="020F0502020204030204" pitchFamily="34" charset="0"/>
                        </a:rPr>
                        <a:t>HRP</a:t>
                      </a:r>
                    </a:p>
                    <a:p>
                      <a:pPr algn="ctr"/>
                      <a:r>
                        <a:rPr lang="pt-BR" sz="1800" dirty="0">
                          <a:latin typeface="Calibri" panose="020F0502020204030204" pitchFamily="34" charset="0"/>
                          <a:cs typeface="Calibri" panose="020F0502020204030204" pitchFamily="34" charset="0"/>
                        </a:rPr>
                        <a:t>Niraparib   Placebo</a:t>
                      </a:r>
                    </a:p>
                    <a:p>
                      <a:pPr algn="ctr"/>
                      <a:r>
                        <a:rPr lang="pt-BR" sz="1800" dirty="0">
                          <a:latin typeface="Calibri" panose="020F0502020204030204" pitchFamily="34" charset="0"/>
                          <a:cs typeface="Calibri" panose="020F0502020204030204" pitchFamily="34" charset="0"/>
                        </a:rPr>
                        <a:t>(n = 169)     (n = 80)</a:t>
                      </a:r>
                      <a:endParaRPr lang="en-US" sz="1800" dirty="0">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c hMerge="1">
                  <a:txBody>
                    <a:bodyPr/>
                    <a:lstStyle/>
                    <a:p>
                      <a:endParaRPr lang="en-US"/>
                    </a:p>
                  </a:txBody>
                  <a:tcPr/>
                </a:tc>
                <a:tc hMerge="1">
                  <a:txBody>
                    <a:bodyPr/>
                    <a:lstStyle/>
                    <a:p>
                      <a:endParaRPr lang="en-US"/>
                    </a:p>
                  </a:txBody>
                  <a:tcPr>
                    <a:lnL w="12700" cmpd="sng">
                      <a:noFill/>
                    </a:lnL>
                  </a:tcPr>
                </a:tc>
                <a:tc gridSpan="2">
                  <a:txBody>
                    <a:bodyPr/>
                    <a:lstStyle/>
                    <a:p>
                      <a:pPr algn="ctr"/>
                      <a:r>
                        <a:rPr lang="pt-BR" sz="1800" dirty="0">
                          <a:latin typeface="Calibri" panose="020F0502020204030204" pitchFamily="34" charset="0"/>
                          <a:cs typeface="Calibri" panose="020F0502020204030204" pitchFamily="34" charset="0"/>
                        </a:rPr>
                        <a:t>Overall</a:t>
                      </a:r>
                    </a:p>
                    <a:p>
                      <a:pPr algn="ctr"/>
                      <a:r>
                        <a:rPr lang="pt-BR" sz="1800" dirty="0">
                          <a:latin typeface="Calibri" panose="020F0502020204030204" pitchFamily="34" charset="0"/>
                          <a:cs typeface="Calibri" panose="020F0502020204030204" pitchFamily="34" charset="0"/>
                        </a:rPr>
                        <a:t>Niraparib   Placebo</a:t>
                      </a:r>
                    </a:p>
                    <a:p>
                      <a:pPr algn="ctr"/>
                      <a:r>
                        <a:rPr lang="pt-BR" sz="1800" dirty="0">
                          <a:latin typeface="Calibri" panose="020F0502020204030204" pitchFamily="34" charset="0"/>
                          <a:cs typeface="Calibri" panose="020F0502020204030204" pitchFamily="34" charset="0"/>
                        </a:rPr>
                        <a:t>(n = 487)     (n = 246)</a:t>
                      </a:r>
                      <a:endParaRPr lang="en-US" sz="1800" dirty="0">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c hMerge="1">
                  <a:txBody>
                    <a:bodyPr/>
                    <a:lstStyle/>
                    <a:p>
                      <a:endParaRPr lang="en-US"/>
                    </a:p>
                  </a:txBody>
                  <a:tcPr/>
                </a:tc>
                <a:extLst>
                  <a:ext uri="{0D108BD9-81ED-4DB2-BD59-A6C34878D82A}">
                    <a16:rowId xmlns:a16="http://schemas.microsoft.com/office/drawing/2014/main" val="141637921"/>
                  </a:ext>
                </a:extLst>
              </a:tr>
              <a:tr h="348973">
                <a:tc>
                  <a:txBody>
                    <a:bodyPr/>
                    <a:lstStyle/>
                    <a:p>
                      <a:r>
                        <a:rPr lang="en-US" sz="1800" dirty="0">
                          <a:solidFill>
                            <a:schemeClr val="bg1"/>
                          </a:solidFill>
                          <a:latin typeface="Calibri" panose="020F0502020204030204" pitchFamily="34" charset="0"/>
                          <a:cs typeface="Calibri" panose="020F0502020204030204" pitchFamily="34" charset="0"/>
                        </a:rPr>
                        <a:t>OS, % alive at 2 yrs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91</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gridSpan="2">
                  <a:txBody>
                    <a:bodyPr/>
                    <a:lstStyle/>
                    <a:p>
                      <a:pPr algn="ctr"/>
                      <a:r>
                        <a:rPr lang="en-US" dirty="0">
                          <a:solidFill>
                            <a:schemeClr val="bg1"/>
                          </a:solidFill>
                          <a:latin typeface="Calibri" panose="020F0502020204030204" pitchFamily="34" charset="0"/>
                          <a:cs typeface="Calibri" panose="020F0502020204030204" pitchFamily="34" charset="0"/>
                        </a:rPr>
                        <a:t>85</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endParaRPr lang="en-US"/>
                    </a:p>
                  </a:txBody>
                  <a:tcPr>
                    <a:lnL w="12700" cmpd="sng">
                      <a:noFill/>
                    </a:lnL>
                  </a:tcPr>
                </a:tc>
                <a:tc>
                  <a:txBody>
                    <a:bodyPr/>
                    <a:lstStyle/>
                    <a:p>
                      <a:pPr algn="ctr"/>
                      <a:r>
                        <a:rPr lang="en-US" dirty="0">
                          <a:solidFill>
                            <a:schemeClr val="bg1"/>
                          </a:solidFill>
                          <a:latin typeface="Calibri" panose="020F0502020204030204" pitchFamily="34" charset="0"/>
                          <a:cs typeface="Calibri" panose="020F0502020204030204" pitchFamily="34" charset="0"/>
                        </a:rPr>
                        <a:t>81</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gridSpan="2">
                  <a:txBody>
                    <a:bodyPr/>
                    <a:lstStyle/>
                    <a:p>
                      <a:pPr algn="ctr"/>
                      <a:r>
                        <a:rPr lang="en-US" dirty="0">
                          <a:solidFill>
                            <a:schemeClr val="bg1"/>
                          </a:solidFill>
                          <a:latin typeface="Calibri" panose="020F0502020204030204" pitchFamily="34" charset="0"/>
                          <a:cs typeface="Calibri" panose="020F0502020204030204" pitchFamily="34" charset="0"/>
                        </a:rPr>
                        <a:t>59</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endParaRPr lang="en-US"/>
                    </a:p>
                  </a:txBody>
                  <a:tcPr>
                    <a:lnL w="12700" cmpd="sng">
                      <a:noFill/>
                    </a:lnL>
                  </a:tcPr>
                </a:tc>
                <a:tc>
                  <a:txBody>
                    <a:bodyPr/>
                    <a:lstStyle/>
                    <a:p>
                      <a:pPr algn="ctr"/>
                      <a:r>
                        <a:rPr lang="en-US" sz="1800" dirty="0">
                          <a:solidFill>
                            <a:schemeClr val="bg1"/>
                          </a:solidFill>
                          <a:latin typeface="Calibri" panose="020F0502020204030204" pitchFamily="34" charset="0"/>
                          <a:cs typeface="Calibri" panose="020F0502020204030204" pitchFamily="34" charset="0"/>
                        </a:rPr>
                        <a:t>84</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74</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87685482"/>
                  </a:ext>
                </a:extLst>
              </a:tr>
              <a:tr h="348973">
                <a:tc gridSpan="9">
                  <a:txBody>
                    <a:bodyPr/>
                    <a:lstStyle/>
                    <a:p>
                      <a:r>
                        <a:rPr lang="en-US" sz="1800" dirty="0">
                          <a:solidFill>
                            <a:schemeClr val="bg1"/>
                          </a:solidFill>
                          <a:latin typeface="Calibri" panose="020F0502020204030204" pitchFamily="34" charset="0"/>
                          <a:cs typeface="Calibri" panose="020F0502020204030204" pitchFamily="34" charset="0"/>
                        </a:rPr>
                        <a:t>TFST (47% data maturity in overall population), mos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r>
                        <a:rPr lang="en-US" sz="1800" dirty="0">
                          <a:solidFill>
                            <a:schemeClr val="bg1"/>
                          </a:solidFill>
                          <a:latin typeface="Calibri" panose="020F0502020204030204" pitchFamily="34" charset="0"/>
                          <a:cs typeface="Calibri" panose="020F0502020204030204" pitchFamily="34" charset="0"/>
                        </a:rPr>
                        <a:t>16.2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hMerge="1">
                  <a:txBody>
                    <a:bodyPr/>
                    <a:lstStyle/>
                    <a:p>
                      <a:endParaRPr lang="en-US"/>
                    </a:p>
                  </a:txBody>
                  <a:tcPr/>
                </a:tc>
                <a:tc hMerge="1">
                  <a:txBody>
                    <a:bodyPr/>
                    <a:lstStyle/>
                    <a:p>
                      <a:endParaRPr lang="en-US"/>
                    </a:p>
                  </a:txBody>
                  <a:tcPr>
                    <a:lnL w="12700" cmpd="sng">
                      <a:noFill/>
                    </a:lnL>
                  </a:tcPr>
                </a:tc>
                <a:tc hMerge="1">
                  <a:txBody>
                    <a:bodyPr/>
                    <a:lstStyle/>
                    <a:p>
                      <a:pPr algn="ctr"/>
                      <a:r>
                        <a:rPr lang="en-US" sz="1800" dirty="0">
                          <a:solidFill>
                            <a:schemeClr val="bg1"/>
                          </a:solidFill>
                          <a:latin typeface="Calibri" panose="020F0502020204030204" pitchFamily="34" charset="0"/>
                          <a:cs typeface="Calibri" panose="020F0502020204030204" pitchFamily="34" charset="0"/>
                        </a:rPr>
                        <a:t>12.0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hMerge="1">
                  <a:txBody>
                    <a:bodyPr/>
                    <a:lstStyle/>
                    <a:p>
                      <a:endParaRPr lang="en-US"/>
                    </a:p>
                  </a:txBody>
                  <a:tcPr/>
                </a:tc>
                <a:tc hMerge="1">
                  <a:txBody>
                    <a:bodyPr/>
                    <a:lstStyle/>
                    <a:p>
                      <a:endParaRPr lang="en-US"/>
                    </a:p>
                  </a:txBody>
                  <a:tcPr>
                    <a:lnL w="12700" cmpd="sng">
                      <a:noFill/>
                    </a:lnL>
                  </a:tcPr>
                </a:tc>
                <a:tc hMerge="1">
                  <a:txBody>
                    <a:bodyPr/>
                    <a:lstStyle/>
                    <a:p>
                      <a:pPr algn="ctr"/>
                      <a:endParaRPr lang="en-US" sz="18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hMerge="1">
                  <a:txBody>
                    <a:bodyPr/>
                    <a:lstStyle/>
                    <a:p>
                      <a:endParaRPr lang="en-US"/>
                    </a:p>
                  </a:txBody>
                  <a:tcPr/>
                </a:tc>
                <a:extLst>
                  <a:ext uri="{0D108BD9-81ED-4DB2-BD59-A6C34878D82A}">
                    <a16:rowId xmlns:a16="http://schemas.microsoft.com/office/drawing/2014/main" val="393519943"/>
                  </a:ext>
                </a:extLst>
              </a:tr>
              <a:tr h="348973">
                <a:tc>
                  <a:txBody>
                    <a:bodyPr/>
                    <a:lstStyle/>
                    <a:p>
                      <a:pPr lvl="1"/>
                      <a:r>
                        <a:rPr lang="en-US" sz="1800" dirty="0">
                          <a:solidFill>
                            <a:schemeClr val="bg1"/>
                          </a:solidFill>
                          <a:latin typeface="Calibri" panose="020F0502020204030204" pitchFamily="34" charset="0"/>
                          <a:cs typeface="Calibri" panose="020F0502020204030204" pitchFamily="34" charset="0"/>
                        </a:rPr>
                        <a:t>Median</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gridSpan="2">
                  <a:txBody>
                    <a:bodyPr/>
                    <a:lstStyle/>
                    <a:p>
                      <a:pPr algn="ctr"/>
                      <a:r>
                        <a:rPr lang="en-US" sz="1800" dirty="0">
                          <a:solidFill>
                            <a:schemeClr val="bg1"/>
                          </a:solidFill>
                          <a:latin typeface="Calibri" panose="020F0502020204030204" pitchFamily="34" charset="0"/>
                          <a:cs typeface="Calibri" panose="020F0502020204030204" pitchFamily="34" charset="0"/>
                        </a:rPr>
                        <a:t>NE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endParaRPr lang="en-US"/>
                    </a:p>
                  </a:txBody>
                  <a:tcPr/>
                </a:tc>
                <a:tc>
                  <a:txBody>
                    <a:bodyPr/>
                    <a:lstStyle/>
                    <a:p>
                      <a:pPr algn="ctr"/>
                      <a:r>
                        <a:rPr lang="en-US" sz="1800" dirty="0">
                          <a:solidFill>
                            <a:schemeClr val="bg1"/>
                          </a:solidFill>
                          <a:latin typeface="Calibri" panose="020F0502020204030204" pitchFamily="34" charset="0"/>
                          <a:cs typeface="Calibri" panose="020F0502020204030204" pitchFamily="34" charset="0"/>
                        </a:rPr>
                        <a:t>13.7</a:t>
                      </a:r>
                    </a:p>
                  </a:txBody>
                  <a:tcPr anchor="ctr">
                    <a:lnL w="12700" cmpd="sng">
                      <a:noFill/>
                    </a:lnL>
                    <a:lnR w="12700" cmpd="sng">
                      <a:noFill/>
                    </a:lnR>
                    <a:lnB w="12700" cmpd="sng">
                      <a:noFill/>
                    </a:lnB>
                    <a:lnTlToBr w="12700" cmpd="sng">
                      <a:noFill/>
                      <a:prstDash val="solid"/>
                    </a:lnTlToBr>
                    <a:lnBlToTr w="12700" cmpd="sng">
                      <a:noFill/>
                      <a:prstDash val="solid"/>
                    </a:lnBlToTr>
                    <a:solidFill>
                      <a:schemeClr val="tx1">
                        <a:lumMod val="95000"/>
                      </a:schemeClr>
                    </a:solidFill>
                  </a:tcPr>
                </a:tc>
                <a:tc gridSpan="2">
                  <a:txBody>
                    <a:bodyPr/>
                    <a:lstStyle/>
                    <a:p>
                      <a:pPr algn="ctr"/>
                      <a:r>
                        <a:rPr lang="en-US" sz="1800" dirty="0">
                          <a:solidFill>
                            <a:schemeClr val="bg1"/>
                          </a:solidFill>
                          <a:latin typeface="Calibri" panose="020F0502020204030204" pitchFamily="34" charset="0"/>
                          <a:cs typeface="Calibri" panose="020F0502020204030204" pitchFamily="34" charset="0"/>
                        </a:rPr>
                        <a:t>11.6</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endParaRPr lang="en-US"/>
                    </a:p>
                  </a:txBody>
                  <a:tcPr/>
                </a:tc>
                <a:tc>
                  <a:txBody>
                    <a:bodyPr/>
                    <a:lstStyle/>
                    <a:p>
                      <a:pPr algn="ctr"/>
                      <a:r>
                        <a:rPr lang="en-US" sz="1800" dirty="0">
                          <a:solidFill>
                            <a:schemeClr val="bg1"/>
                          </a:solidFill>
                          <a:latin typeface="Calibri" panose="020F0502020204030204" pitchFamily="34" charset="0"/>
                          <a:cs typeface="Calibri" panose="020F0502020204030204" pitchFamily="34" charset="0"/>
                        </a:rPr>
                        <a:t>7.9</a:t>
                      </a:r>
                    </a:p>
                  </a:txBody>
                  <a:tcPr anchor="ctr">
                    <a:lnL w="12700" cmpd="sng">
                      <a:noFill/>
                    </a:lnL>
                    <a:lnR w="12700" cmpd="sng">
                      <a:noFill/>
                    </a:lnR>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18.6</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12.0</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752340732"/>
                  </a:ext>
                </a:extLst>
              </a:tr>
              <a:tr h="588456">
                <a:tc>
                  <a:txBody>
                    <a:bodyPr/>
                    <a:lstStyle/>
                    <a:p>
                      <a:pPr lvl="1"/>
                      <a:r>
                        <a:rPr lang="en-US" sz="1800" dirty="0">
                          <a:solidFill>
                            <a:schemeClr val="bg1"/>
                          </a:solidFill>
                          <a:latin typeface="Calibri" panose="020F0502020204030204" pitchFamily="34" charset="0"/>
                          <a:cs typeface="Calibri" panose="020F0502020204030204" pitchFamily="34" charset="0"/>
                        </a:rPr>
                        <a:t>(95% CI)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gridSpan="2">
                  <a:txBody>
                    <a:bodyPr/>
                    <a:lstStyle/>
                    <a:p>
                      <a:pPr algn="ctr"/>
                      <a:r>
                        <a:rPr lang="en-US" sz="1800" dirty="0">
                          <a:solidFill>
                            <a:schemeClr val="bg1"/>
                          </a:solidFill>
                          <a:latin typeface="Calibri" panose="020F0502020204030204" pitchFamily="34" charset="0"/>
                          <a:cs typeface="Calibri" panose="020F0502020204030204" pitchFamily="34" charset="0"/>
                        </a:rPr>
                        <a:t>(24.7-NE)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endParaRPr lang="en-US"/>
                    </a:p>
                  </a:txBody>
                  <a:tcPr/>
                </a:tc>
                <a:tc>
                  <a:txBody>
                    <a:bodyPr/>
                    <a:lstStyle/>
                    <a:p>
                      <a:pPr algn="ctr"/>
                      <a:r>
                        <a:rPr lang="en-US" sz="1800" dirty="0">
                          <a:solidFill>
                            <a:schemeClr val="bg1"/>
                          </a:solidFill>
                          <a:latin typeface="Calibri" panose="020F0502020204030204" pitchFamily="34" charset="0"/>
                          <a:cs typeface="Calibri" panose="020F0502020204030204" pitchFamily="34" charset="0"/>
                        </a:rPr>
                        <a:t>(11.6-19.3)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gridSpan="2">
                  <a:txBody>
                    <a:bodyPr/>
                    <a:lstStyle/>
                    <a:p>
                      <a:pPr algn="ctr"/>
                      <a:r>
                        <a:rPr lang="en-US" sz="1800" dirty="0">
                          <a:solidFill>
                            <a:schemeClr val="bg1"/>
                          </a:solidFill>
                          <a:latin typeface="Calibri" panose="020F0502020204030204" pitchFamily="34" charset="0"/>
                          <a:cs typeface="Calibri" panose="020F0502020204030204" pitchFamily="34" charset="0"/>
                        </a:rPr>
                        <a:t>(9.7-14.2)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endParaRPr lang="en-US"/>
                    </a:p>
                  </a:txBody>
                  <a:tcPr/>
                </a:tc>
                <a:tc>
                  <a:txBody>
                    <a:bodyPr/>
                    <a:lstStyle/>
                    <a:p>
                      <a:pPr algn="ctr"/>
                      <a:r>
                        <a:rPr lang="en-US" sz="1800" dirty="0">
                          <a:solidFill>
                            <a:schemeClr val="bg1"/>
                          </a:solidFill>
                          <a:latin typeface="Calibri" panose="020F0502020204030204" pitchFamily="34" charset="0"/>
                          <a:cs typeface="Calibri" panose="020F0502020204030204" pitchFamily="34" charset="0"/>
                        </a:rPr>
                        <a:t>(6.6-10.4)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(15.8-24.7)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(10.3-13.9)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023900353"/>
                  </a:ext>
                </a:extLst>
              </a:tr>
              <a:tr h="610702">
                <a:tc>
                  <a:txBody>
                    <a:bodyPr/>
                    <a:lstStyle/>
                    <a:p>
                      <a:pPr lvl="1"/>
                      <a:r>
                        <a:rPr lang="en-US" sz="1800" dirty="0">
                          <a:solidFill>
                            <a:schemeClr val="bg1"/>
                          </a:solidFill>
                          <a:latin typeface="Calibri" panose="020F0502020204030204" pitchFamily="34" charset="0"/>
                          <a:cs typeface="Calibri" panose="020F0502020204030204" pitchFamily="34" charset="0"/>
                        </a:rPr>
                        <a:t>HR (95% CI)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gridSpan="3">
                  <a:txBody>
                    <a:bodyPr/>
                    <a:lstStyle/>
                    <a:p>
                      <a:pPr algn="ctr"/>
                      <a:r>
                        <a:rPr lang="en-US" sz="1800" dirty="0">
                          <a:solidFill>
                            <a:schemeClr val="bg1"/>
                          </a:solidFill>
                          <a:latin typeface="Calibri" panose="020F0502020204030204" pitchFamily="34" charset="0"/>
                          <a:cs typeface="Calibri" panose="020F0502020204030204" pitchFamily="34" charset="0"/>
                        </a:rPr>
                        <a:t>0.46 (0.33-0.64)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endParaRPr lang="en-US"/>
                    </a:p>
                  </a:txBody>
                  <a:tcPr/>
                </a:tc>
                <a:tc hMerge="1">
                  <a:txBody>
                    <a:bodyPr/>
                    <a:lstStyle/>
                    <a:p>
                      <a:pPr algn="ctr"/>
                      <a:endParaRPr lang="en-US" sz="18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gridSpan="3">
                  <a:txBody>
                    <a:bodyPr/>
                    <a:lstStyle/>
                    <a:p>
                      <a:pPr algn="ctr"/>
                      <a:r>
                        <a:rPr lang="en-US" sz="1800" dirty="0">
                          <a:solidFill>
                            <a:schemeClr val="bg1"/>
                          </a:solidFill>
                          <a:latin typeface="Calibri" panose="020F0502020204030204" pitchFamily="34" charset="0"/>
                          <a:cs typeface="Calibri" panose="020F0502020204030204" pitchFamily="34" charset="0"/>
                        </a:rPr>
                        <a:t>0.64 (0.46-0.90)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endParaRPr lang="en-US"/>
                    </a:p>
                  </a:txBody>
                  <a:tcPr/>
                </a:tc>
                <a:tc hMerge="1">
                  <a:txBody>
                    <a:bodyPr/>
                    <a:lstStyle/>
                    <a:p>
                      <a:pPr algn="ctr"/>
                      <a:endParaRPr lang="en-US" sz="18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gridSpan="2">
                  <a:txBody>
                    <a:bodyPr/>
                    <a:lstStyle/>
                    <a:p>
                      <a:pPr algn="ctr"/>
                      <a:r>
                        <a:rPr lang="en-US" sz="1800" dirty="0">
                          <a:solidFill>
                            <a:schemeClr val="bg1"/>
                          </a:solidFill>
                          <a:latin typeface="Calibri" panose="020F0502020204030204" pitchFamily="34" charset="0"/>
                          <a:cs typeface="Calibri" panose="020F0502020204030204" pitchFamily="34" charset="0"/>
                        </a:rPr>
                        <a:t>0.65 (0.52-0.80)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18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594559839"/>
                  </a:ext>
                </a:extLst>
              </a:tr>
              <a:tr h="348973">
                <a:tc gridSpan="9">
                  <a:txBody>
                    <a:bodyPr/>
                    <a:lstStyle/>
                    <a:p>
                      <a:r>
                        <a:rPr lang="en-US" sz="1800" dirty="0">
                          <a:solidFill>
                            <a:schemeClr val="bg1"/>
                          </a:solidFill>
                          <a:latin typeface="Calibri" panose="020F0502020204030204" pitchFamily="34" charset="0"/>
                          <a:cs typeface="Calibri" panose="020F0502020204030204" pitchFamily="34" charset="0"/>
                        </a:rPr>
                        <a:t>PFS2 (20% data maturity in overall population)</a:t>
                      </a:r>
                    </a:p>
                  </a:txBody>
                  <a:tcPr anchor="ctr">
                    <a:lnL w="12700" cmpd="sng">
                      <a:noFill/>
                    </a:lnL>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endParaRPr lang="en-US" sz="18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endParaRPr lang="en-US"/>
                    </a:p>
                  </a:txBody>
                  <a:tcPr/>
                </a:tc>
                <a:tc hMerge="1">
                  <a:txBody>
                    <a:bodyPr/>
                    <a:lstStyle/>
                    <a:p>
                      <a:endParaRPr lang="en-US"/>
                    </a:p>
                  </a:txBody>
                  <a:tcPr>
                    <a:lnT w="12700" cmpd="sng">
                      <a:noFill/>
                    </a:lnT>
                  </a:tcPr>
                </a:tc>
                <a:tc hMerge="1">
                  <a:txBody>
                    <a:bodyPr/>
                    <a:lstStyle/>
                    <a:p>
                      <a:pPr algn="ctr"/>
                      <a:endParaRPr lang="en-US" sz="18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endParaRPr lang="en-US"/>
                    </a:p>
                  </a:txBody>
                  <a:tcPr/>
                </a:tc>
                <a:tc hMerge="1">
                  <a:txBody>
                    <a:bodyPr/>
                    <a:lstStyle/>
                    <a:p>
                      <a:endParaRPr lang="en-US"/>
                    </a:p>
                  </a:txBody>
                  <a:tcPr>
                    <a:lnT w="12700" cmpd="sng">
                      <a:noFill/>
                    </a:lnT>
                  </a:tcPr>
                </a:tc>
                <a:tc hMerge="1">
                  <a:txBody>
                    <a:bodyPr/>
                    <a:lstStyle/>
                    <a:p>
                      <a:pPr algn="ctr"/>
                      <a:endParaRPr lang="en-US" sz="18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endParaRPr lang="en-US"/>
                    </a:p>
                  </a:txBody>
                  <a:tcPr/>
                </a:tc>
                <a:extLst>
                  <a:ext uri="{0D108BD9-81ED-4DB2-BD59-A6C34878D82A}">
                    <a16:rowId xmlns:a16="http://schemas.microsoft.com/office/drawing/2014/main" val="3743631645"/>
                  </a:ext>
                </a:extLst>
              </a:tr>
              <a:tr h="662652">
                <a:tc>
                  <a:txBody>
                    <a:bodyPr/>
                    <a:lstStyle/>
                    <a:p>
                      <a:pPr lvl="1"/>
                      <a:r>
                        <a:rPr lang="en-US" sz="1800" dirty="0">
                          <a:solidFill>
                            <a:schemeClr val="bg1"/>
                          </a:solidFill>
                          <a:latin typeface="Calibri" panose="020F0502020204030204" pitchFamily="34" charset="0"/>
                          <a:cs typeface="Calibri" panose="020F0502020204030204" pitchFamily="34" charset="0"/>
                        </a:rPr>
                        <a:t>HR (95% CI)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gridSpan="3">
                  <a:txBody>
                    <a:bodyPr/>
                    <a:lstStyle/>
                    <a:p>
                      <a:pPr algn="ctr"/>
                      <a:r>
                        <a:rPr lang="en-US" sz="1800" dirty="0">
                          <a:solidFill>
                            <a:schemeClr val="bg1"/>
                          </a:solidFill>
                          <a:latin typeface="Calibri" panose="020F0502020204030204" pitchFamily="34" charset="0"/>
                          <a:cs typeface="Calibri" panose="020F0502020204030204" pitchFamily="34" charset="0"/>
                        </a:rPr>
                        <a:t>0.84 (0.49-1.45)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endParaRPr lang="en-US"/>
                    </a:p>
                  </a:txBody>
                  <a:tcPr/>
                </a:tc>
                <a:tc hMerge="1">
                  <a:txBody>
                    <a:bodyPr/>
                    <a:lstStyle/>
                    <a:p>
                      <a:pPr algn="ctr"/>
                      <a:endParaRPr lang="en-US" sz="18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B w="12700" cmpd="sng">
                      <a:noFill/>
                    </a:lnB>
                    <a:lnTlToBr w="12700" cmpd="sng">
                      <a:noFill/>
                      <a:prstDash val="solid"/>
                    </a:lnTlToBr>
                    <a:lnBlToTr w="12700" cmpd="sng">
                      <a:noFill/>
                      <a:prstDash val="solid"/>
                    </a:lnBlToTr>
                    <a:solidFill>
                      <a:schemeClr val="tx1">
                        <a:lumMod val="95000"/>
                      </a:schemeClr>
                    </a:solidFill>
                  </a:tcPr>
                </a:tc>
                <a:tc gridSpan="3">
                  <a:txBody>
                    <a:bodyPr/>
                    <a:lstStyle/>
                    <a:p>
                      <a:pPr algn="ctr"/>
                      <a:r>
                        <a:rPr lang="en-US" sz="1800" dirty="0">
                          <a:solidFill>
                            <a:schemeClr val="bg1"/>
                          </a:solidFill>
                          <a:latin typeface="Calibri" panose="020F0502020204030204" pitchFamily="34" charset="0"/>
                          <a:cs typeface="Calibri" panose="020F0502020204030204" pitchFamily="34" charset="0"/>
                        </a:rPr>
                        <a:t>0.56 (0.34-0.91)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endParaRPr lang="en-US"/>
                    </a:p>
                  </a:txBody>
                  <a:tcPr/>
                </a:tc>
                <a:tc hMerge="1">
                  <a:txBody>
                    <a:bodyPr/>
                    <a:lstStyle/>
                    <a:p>
                      <a:pPr algn="ctr"/>
                      <a:endParaRPr lang="en-US" sz="18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B w="12700" cmpd="sng">
                      <a:noFill/>
                    </a:lnB>
                    <a:lnTlToBr w="12700" cmpd="sng">
                      <a:noFill/>
                      <a:prstDash val="solid"/>
                    </a:lnTlToBr>
                    <a:lnBlToTr w="12700" cmpd="sng">
                      <a:noFill/>
                      <a:prstDash val="solid"/>
                    </a:lnBlToTr>
                    <a:solidFill>
                      <a:schemeClr val="tx1">
                        <a:lumMod val="95000"/>
                      </a:schemeClr>
                    </a:solidFill>
                  </a:tcPr>
                </a:tc>
                <a:tc gridSpan="2">
                  <a:txBody>
                    <a:bodyPr/>
                    <a:lstStyle/>
                    <a:p>
                      <a:pPr algn="ctr"/>
                      <a:r>
                        <a:rPr lang="en-US" sz="1800" dirty="0">
                          <a:solidFill>
                            <a:schemeClr val="bg1"/>
                          </a:solidFill>
                          <a:latin typeface="Calibri" panose="020F0502020204030204" pitchFamily="34" charset="0"/>
                          <a:cs typeface="Calibri" panose="020F0502020204030204" pitchFamily="34" charset="0"/>
                        </a:rPr>
                        <a:t>0.81 (0.58-1.14)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18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137982982"/>
                  </a:ext>
                </a:extLst>
              </a:tr>
            </a:tbl>
          </a:graphicData>
        </a:graphic>
      </p:graphicFrame>
      <p:sp>
        <p:nvSpPr>
          <p:cNvPr id="13" name="Text Box 15">
            <a:extLst>
              <a:ext uri="{FF2B5EF4-FFF2-40B4-BE49-F238E27FC236}">
                <a16:creationId xmlns:a16="http://schemas.microsoft.com/office/drawing/2014/main" id="{C65A8825-8239-434D-9CDB-A1D9C0BD41A9}"/>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Gonzalez-</a:t>
            </a:r>
            <a:r>
              <a:rPr lang="en-US" altLang="en-US" sz="1200" b="0" spc="-10" dirty="0">
                <a:solidFill>
                  <a:srgbClr val="455560"/>
                </a:solidFill>
                <a:latin typeface="Calibri" panose="020F0502020204030204" pitchFamily="34" charset="0"/>
                <a:cs typeface="Arial" panose="020B0604020202020204" pitchFamily="34" charset="0"/>
              </a:rPr>
              <a:t>Martin. NEJM. 2019;381:2391.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Han. SGO 2020. Abstr 32.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8177219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088171" y="1138139"/>
            <a:ext cx="9752282" cy="1149788"/>
          </a:xfrm>
        </p:spPr>
        <p:txBody>
          <a:bodyPr>
            <a:noAutofit/>
          </a:bodyPr>
          <a:lstStyle/>
          <a:p>
            <a:r>
              <a:rPr lang="en-US" sz="1800" b="1" dirty="0"/>
              <a:t>Exploratory analysis of PFS2-PFS: </a:t>
            </a:r>
            <a:r>
              <a:rPr lang="en-US" sz="1800" dirty="0"/>
              <a:t>To determine the impact of niraparib on subsequent therapy, each patient’s initial PFS was subtracted from the second PFS interval (PFS2)</a:t>
            </a:r>
          </a:p>
          <a:p>
            <a:r>
              <a:rPr lang="en-US" sz="1800" dirty="0"/>
              <a:t>Niraparib had no detrimental impact on the efficacy of next line therapy</a:t>
            </a:r>
          </a:p>
        </p:txBody>
      </p:sp>
      <p:graphicFrame>
        <p:nvGraphicFramePr>
          <p:cNvPr id="894" name="Table 893"/>
          <p:cNvGraphicFramePr>
            <a:graphicFrameLocks noGrp="1"/>
          </p:cNvGraphicFramePr>
          <p:nvPr/>
        </p:nvGraphicFramePr>
        <p:xfrm>
          <a:off x="1864028" y="5583849"/>
          <a:ext cx="2864901" cy="274320"/>
        </p:xfrm>
        <a:graphic>
          <a:graphicData uri="http://schemas.openxmlformats.org/drawingml/2006/table">
            <a:tbl>
              <a:tblPr firstRow="1" bandRow="1">
                <a:tableStyleId>{5C22544A-7EE6-4342-B048-85BDC9FD1C3A}</a:tableStyleId>
              </a:tblPr>
              <a:tblGrid>
                <a:gridCol w="220377">
                  <a:extLst>
                    <a:ext uri="{9D8B030D-6E8A-4147-A177-3AD203B41FA5}">
                      <a16:colId xmlns:a16="http://schemas.microsoft.com/office/drawing/2014/main" val="2954056693"/>
                    </a:ext>
                  </a:extLst>
                </a:gridCol>
                <a:gridCol w="220377">
                  <a:extLst>
                    <a:ext uri="{9D8B030D-6E8A-4147-A177-3AD203B41FA5}">
                      <a16:colId xmlns:a16="http://schemas.microsoft.com/office/drawing/2014/main" val="1919506122"/>
                    </a:ext>
                  </a:extLst>
                </a:gridCol>
                <a:gridCol w="220377">
                  <a:extLst>
                    <a:ext uri="{9D8B030D-6E8A-4147-A177-3AD203B41FA5}">
                      <a16:colId xmlns:a16="http://schemas.microsoft.com/office/drawing/2014/main" val="2008072100"/>
                    </a:ext>
                  </a:extLst>
                </a:gridCol>
                <a:gridCol w="220377">
                  <a:extLst>
                    <a:ext uri="{9D8B030D-6E8A-4147-A177-3AD203B41FA5}">
                      <a16:colId xmlns:a16="http://schemas.microsoft.com/office/drawing/2014/main" val="1604761433"/>
                    </a:ext>
                  </a:extLst>
                </a:gridCol>
                <a:gridCol w="220377">
                  <a:extLst>
                    <a:ext uri="{9D8B030D-6E8A-4147-A177-3AD203B41FA5}">
                      <a16:colId xmlns:a16="http://schemas.microsoft.com/office/drawing/2014/main" val="1363485667"/>
                    </a:ext>
                  </a:extLst>
                </a:gridCol>
                <a:gridCol w="220377">
                  <a:extLst>
                    <a:ext uri="{9D8B030D-6E8A-4147-A177-3AD203B41FA5}">
                      <a16:colId xmlns:a16="http://schemas.microsoft.com/office/drawing/2014/main" val="434260767"/>
                    </a:ext>
                  </a:extLst>
                </a:gridCol>
                <a:gridCol w="220377">
                  <a:extLst>
                    <a:ext uri="{9D8B030D-6E8A-4147-A177-3AD203B41FA5}">
                      <a16:colId xmlns:a16="http://schemas.microsoft.com/office/drawing/2014/main" val="2036831688"/>
                    </a:ext>
                  </a:extLst>
                </a:gridCol>
                <a:gridCol w="220377">
                  <a:extLst>
                    <a:ext uri="{9D8B030D-6E8A-4147-A177-3AD203B41FA5}">
                      <a16:colId xmlns:a16="http://schemas.microsoft.com/office/drawing/2014/main" val="3026234032"/>
                    </a:ext>
                  </a:extLst>
                </a:gridCol>
                <a:gridCol w="220377">
                  <a:extLst>
                    <a:ext uri="{9D8B030D-6E8A-4147-A177-3AD203B41FA5}">
                      <a16:colId xmlns:a16="http://schemas.microsoft.com/office/drawing/2014/main" val="3689647724"/>
                    </a:ext>
                  </a:extLst>
                </a:gridCol>
                <a:gridCol w="220377">
                  <a:extLst>
                    <a:ext uri="{9D8B030D-6E8A-4147-A177-3AD203B41FA5}">
                      <a16:colId xmlns:a16="http://schemas.microsoft.com/office/drawing/2014/main" val="4168102612"/>
                    </a:ext>
                  </a:extLst>
                </a:gridCol>
                <a:gridCol w="220377">
                  <a:extLst>
                    <a:ext uri="{9D8B030D-6E8A-4147-A177-3AD203B41FA5}">
                      <a16:colId xmlns:a16="http://schemas.microsoft.com/office/drawing/2014/main" val="1948151643"/>
                    </a:ext>
                  </a:extLst>
                </a:gridCol>
                <a:gridCol w="220377">
                  <a:extLst>
                    <a:ext uri="{9D8B030D-6E8A-4147-A177-3AD203B41FA5}">
                      <a16:colId xmlns:a16="http://schemas.microsoft.com/office/drawing/2014/main" val="3420485386"/>
                    </a:ext>
                  </a:extLst>
                </a:gridCol>
                <a:gridCol w="220377">
                  <a:extLst>
                    <a:ext uri="{9D8B030D-6E8A-4147-A177-3AD203B41FA5}">
                      <a16:colId xmlns:a16="http://schemas.microsoft.com/office/drawing/2014/main" val="1292138214"/>
                    </a:ext>
                  </a:extLst>
                </a:gridCol>
              </a:tblGrid>
              <a:tr h="137160">
                <a:tc>
                  <a:txBody>
                    <a:bodyPr/>
                    <a:lstStyle/>
                    <a:p>
                      <a:pPr algn="ctr"/>
                      <a:r>
                        <a:rPr lang="en-US" sz="700" b="0" dirty="0">
                          <a:solidFill>
                            <a:srgbClr val="008E8E"/>
                          </a:solidFill>
                          <a:latin typeface="Arial" panose="020B0604020202020204" pitchFamily="34" charset="0"/>
                          <a:cs typeface="Arial" panose="020B0604020202020204" pitchFamily="34" charset="0"/>
                        </a:rPr>
                        <a:t>247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008E8E"/>
                          </a:solidFill>
                          <a:latin typeface="Arial" panose="020B0604020202020204" pitchFamily="34" charset="0"/>
                          <a:cs typeface="Arial" panose="020B0604020202020204" pitchFamily="34" charset="0"/>
                        </a:rPr>
                        <a:t>131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008E8E"/>
                          </a:solidFill>
                          <a:latin typeface="Arial" panose="020B0604020202020204" pitchFamily="34" charset="0"/>
                          <a:cs typeface="Arial" panose="020B0604020202020204" pitchFamily="34" charset="0"/>
                        </a:rPr>
                        <a:t>86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008E8E"/>
                          </a:solidFill>
                          <a:latin typeface="Arial" panose="020B0604020202020204" pitchFamily="34" charset="0"/>
                          <a:cs typeface="Arial" panose="020B0604020202020204" pitchFamily="34" charset="0"/>
                        </a:rPr>
                        <a:t>62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008E8E"/>
                          </a:solidFill>
                          <a:latin typeface="Arial" panose="020B0604020202020204" pitchFamily="34" charset="0"/>
                          <a:cs typeface="Arial" panose="020B0604020202020204" pitchFamily="34" charset="0"/>
                        </a:rPr>
                        <a:t>46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008E8E"/>
                          </a:solidFill>
                          <a:latin typeface="Arial" panose="020B0604020202020204" pitchFamily="34" charset="0"/>
                          <a:cs typeface="Arial" panose="020B0604020202020204" pitchFamily="34" charset="0"/>
                        </a:rPr>
                        <a:t>27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008E8E"/>
                          </a:solidFill>
                          <a:latin typeface="Arial" panose="020B0604020202020204" pitchFamily="34" charset="0"/>
                          <a:cs typeface="Arial" panose="020B0604020202020204" pitchFamily="34" charset="0"/>
                        </a:rPr>
                        <a:t>15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008E8E"/>
                          </a:solidFill>
                          <a:latin typeface="Arial" panose="020B0604020202020204" pitchFamily="34" charset="0"/>
                          <a:cs typeface="Arial" panose="020B0604020202020204" pitchFamily="34" charset="0"/>
                        </a:rPr>
                        <a:t>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008E8E"/>
                          </a:solidFill>
                          <a:latin typeface="Arial" panose="020B0604020202020204" pitchFamily="34" charset="0"/>
                          <a:cs typeface="Arial" panose="020B0604020202020204" pitchFamily="34" charset="0"/>
                        </a:rPr>
                        <a:t>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008E8E"/>
                          </a:solidFill>
                          <a:latin typeface="Arial" panose="020B0604020202020204" pitchFamily="34" charset="0"/>
                          <a:cs typeface="Arial" panose="020B0604020202020204" pitchFamily="34" charset="0"/>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008E8E"/>
                          </a:solidFill>
                          <a:latin typeface="Arial" panose="020B0604020202020204" pitchFamily="34" charset="0"/>
                          <a:cs typeface="Arial" panose="020B0604020202020204" pitchFamily="34" charset="0"/>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008E8E"/>
                          </a:solidFill>
                          <a:latin typeface="Arial" panose="020B0604020202020204" pitchFamily="34" charset="0"/>
                          <a:cs typeface="Arial" panose="020B0604020202020204" pitchFamily="34"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700" b="0" dirty="0">
                        <a:solidFill>
                          <a:srgbClr val="008E8E"/>
                        </a:solidFill>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61799400"/>
                  </a:ext>
                </a:extLst>
              </a:tr>
              <a:tr h="137160">
                <a:tc>
                  <a:txBody>
                    <a:bodyPr/>
                    <a:lstStyle/>
                    <a:p>
                      <a:pPr algn="ctr"/>
                      <a:r>
                        <a:rPr lang="en-US" sz="700" b="0" dirty="0">
                          <a:solidFill>
                            <a:srgbClr val="99293D"/>
                          </a:solidFill>
                          <a:latin typeface="Arial" panose="020B0604020202020204" pitchFamily="34" charset="0"/>
                          <a:cs typeface="Arial" panose="020B0604020202020204" pitchFamily="34" charset="0"/>
                        </a:rPr>
                        <a:t>126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99293D"/>
                          </a:solidFill>
                          <a:latin typeface="Arial" panose="020B0604020202020204" pitchFamily="34" charset="0"/>
                          <a:cs typeface="Arial" panose="020B0604020202020204" pitchFamily="34" charset="0"/>
                        </a:rPr>
                        <a:t>85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99293D"/>
                          </a:solidFill>
                          <a:latin typeface="Arial" panose="020B0604020202020204" pitchFamily="34" charset="0"/>
                          <a:cs typeface="Arial" panose="020B0604020202020204" pitchFamily="34" charset="0"/>
                        </a:rPr>
                        <a:t>63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99293D"/>
                          </a:solidFill>
                          <a:latin typeface="Arial" panose="020B0604020202020204" pitchFamily="34" charset="0"/>
                          <a:cs typeface="Arial" panose="020B0604020202020204" pitchFamily="34" charset="0"/>
                        </a:rPr>
                        <a:t>51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99293D"/>
                          </a:solidFill>
                          <a:latin typeface="Arial" panose="020B0604020202020204" pitchFamily="34" charset="0"/>
                          <a:cs typeface="Arial" panose="020B0604020202020204" pitchFamily="34" charset="0"/>
                        </a:rPr>
                        <a:t>43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99293D"/>
                          </a:solidFill>
                          <a:latin typeface="Arial" panose="020B0604020202020204" pitchFamily="34" charset="0"/>
                          <a:cs typeface="Arial" panose="020B0604020202020204" pitchFamily="34" charset="0"/>
                        </a:rPr>
                        <a:t>24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99293D"/>
                          </a:solidFill>
                          <a:latin typeface="Arial" panose="020B0604020202020204" pitchFamily="34" charset="0"/>
                          <a:cs typeface="Arial" panose="020B0604020202020204" pitchFamily="34" charset="0"/>
                        </a:rPr>
                        <a:t>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99293D"/>
                          </a:solidFill>
                          <a:latin typeface="Arial" panose="020B0604020202020204" pitchFamily="34" charset="0"/>
                          <a:cs typeface="Arial" panose="020B0604020202020204" pitchFamily="34" charset="0"/>
                        </a:rPr>
                        <a:t>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99293D"/>
                          </a:solidFill>
                          <a:latin typeface="Arial" panose="020B0604020202020204" pitchFamily="34" charset="0"/>
                          <a:cs typeface="Arial" panose="020B0604020202020204" pitchFamily="34" charset="0"/>
                        </a:rPr>
                        <a:t>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99293D"/>
                          </a:solidFill>
                          <a:latin typeface="Arial" panose="020B0604020202020204" pitchFamily="34" charset="0"/>
                          <a:cs typeface="Arial" panose="020B0604020202020204" pitchFamily="34" charset="0"/>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99293D"/>
                          </a:solidFill>
                          <a:latin typeface="Arial" panose="020B0604020202020204" pitchFamily="34" charset="0"/>
                          <a:cs typeface="Arial" panose="020B0604020202020204" pitchFamily="34" charset="0"/>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99293D"/>
                          </a:solidFill>
                          <a:latin typeface="Arial" panose="020B0604020202020204" pitchFamily="34" charset="0"/>
                          <a:cs typeface="Arial" panose="020B0604020202020204" pitchFamily="34" charset="0"/>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99293D"/>
                          </a:solidFill>
                          <a:latin typeface="Arial" panose="020B0604020202020204" pitchFamily="34" charset="0"/>
                          <a:cs typeface="Arial" panose="020B0604020202020204" pitchFamily="34"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68582193"/>
                  </a:ext>
                </a:extLst>
              </a:tr>
            </a:tbl>
          </a:graphicData>
        </a:graphic>
      </p:graphicFrame>
      <p:graphicFrame>
        <p:nvGraphicFramePr>
          <p:cNvPr id="2420" name="Table 2419"/>
          <p:cNvGraphicFramePr>
            <a:graphicFrameLocks noGrp="1"/>
          </p:cNvGraphicFramePr>
          <p:nvPr/>
        </p:nvGraphicFramePr>
        <p:xfrm>
          <a:off x="4841103" y="5583849"/>
          <a:ext cx="2875483" cy="274320"/>
        </p:xfrm>
        <a:graphic>
          <a:graphicData uri="http://schemas.openxmlformats.org/drawingml/2006/table">
            <a:tbl>
              <a:tblPr firstRow="1" bandRow="1">
                <a:tableStyleId>{5C22544A-7EE6-4342-B048-85BDC9FD1C3A}</a:tableStyleId>
              </a:tblPr>
              <a:tblGrid>
                <a:gridCol w="221191">
                  <a:extLst>
                    <a:ext uri="{9D8B030D-6E8A-4147-A177-3AD203B41FA5}">
                      <a16:colId xmlns:a16="http://schemas.microsoft.com/office/drawing/2014/main" val="2954056693"/>
                    </a:ext>
                  </a:extLst>
                </a:gridCol>
                <a:gridCol w="221191">
                  <a:extLst>
                    <a:ext uri="{9D8B030D-6E8A-4147-A177-3AD203B41FA5}">
                      <a16:colId xmlns:a16="http://schemas.microsoft.com/office/drawing/2014/main" val="1919506122"/>
                    </a:ext>
                  </a:extLst>
                </a:gridCol>
                <a:gridCol w="221191">
                  <a:extLst>
                    <a:ext uri="{9D8B030D-6E8A-4147-A177-3AD203B41FA5}">
                      <a16:colId xmlns:a16="http://schemas.microsoft.com/office/drawing/2014/main" val="2008072100"/>
                    </a:ext>
                  </a:extLst>
                </a:gridCol>
                <a:gridCol w="221191">
                  <a:extLst>
                    <a:ext uri="{9D8B030D-6E8A-4147-A177-3AD203B41FA5}">
                      <a16:colId xmlns:a16="http://schemas.microsoft.com/office/drawing/2014/main" val="1604761433"/>
                    </a:ext>
                  </a:extLst>
                </a:gridCol>
                <a:gridCol w="221191">
                  <a:extLst>
                    <a:ext uri="{9D8B030D-6E8A-4147-A177-3AD203B41FA5}">
                      <a16:colId xmlns:a16="http://schemas.microsoft.com/office/drawing/2014/main" val="1363485667"/>
                    </a:ext>
                  </a:extLst>
                </a:gridCol>
                <a:gridCol w="221191">
                  <a:extLst>
                    <a:ext uri="{9D8B030D-6E8A-4147-A177-3AD203B41FA5}">
                      <a16:colId xmlns:a16="http://schemas.microsoft.com/office/drawing/2014/main" val="434260767"/>
                    </a:ext>
                  </a:extLst>
                </a:gridCol>
                <a:gridCol w="221191">
                  <a:extLst>
                    <a:ext uri="{9D8B030D-6E8A-4147-A177-3AD203B41FA5}">
                      <a16:colId xmlns:a16="http://schemas.microsoft.com/office/drawing/2014/main" val="2036831688"/>
                    </a:ext>
                  </a:extLst>
                </a:gridCol>
                <a:gridCol w="221191">
                  <a:extLst>
                    <a:ext uri="{9D8B030D-6E8A-4147-A177-3AD203B41FA5}">
                      <a16:colId xmlns:a16="http://schemas.microsoft.com/office/drawing/2014/main" val="3026234032"/>
                    </a:ext>
                  </a:extLst>
                </a:gridCol>
                <a:gridCol w="221191">
                  <a:extLst>
                    <a:ext uri="{9D8B030D-6E8A-4147-A177-3AD203B41FA5}">
                      <a16:colId xmlns:a16="http://schemas.microsoft.com/office/drawing/2014/main" val="3689647724"/>
                    </a:ext>
                  </a:extLst>
                </a:gridCol>
                <a:gridCol w="221191">
                  <a:extLst>
                    <a:ext uri="{9D8B030D-6E8A-4147-A177-3AD203B41FA5}">
                      <a16:colId xmlns:a16="http://schemas.microsoft.com/office/drawing/2014/main" val="4168102612"/>
                    </a:ext>
                  </a:extLst>
                </a:gridCol>
                <a:gridCol w="221191">
                  <a:extLst>
                    <a:ext uri="{9D8B030D-6E8A-4147-A177-3AD203B41FA5}">
                      <a16:colId xmlns:a16="http://schemas.microsoft.com/office/drawing/2014/main" val="1948151643"/>
                    </a:ext>
                  </a:extLst>
                </a:gridCol>
                <a:gridCol w="221191">
                  <a:extLst>
                    <a:ext uri="{9D8B030D-6E8A-4147-A177-3AD203B41FA5}">
                      <a16:colId xmlns:a16="http://schemas.microsoft.com/office/drawing/2014/main" val="3420485386"/>
                    </a:ext>
                  </a:extLst>
                </a:gridCol>
                <a:gridCol w="221191">
                  <a:extLst>
                    <a:ext uri="{9D8B030D-6E8A-4147-A177-3AD203B41FA5}">
                      <a16:colId xmlns:a16="http://schemas.microsoft.com/office/drawing/2014/main" val="1292138214"/>
                    </a:ext>
                  </a:extLst>
                </a:gridCol>
              </a:tblGrid>
              <a:tr h="137160">
                <a:tc>
                  <a:txBody>
                    <a:bodyPr/>
                    <a:lstStyle/>
                    <a:p>
                      <a:pPr algn="ctr"/>
                      <a:r>
                        <a:rPr lang="en-US" sz="700" b="0" dirty="0">
                          <a:solidFill>
                            <a:srgbClr val="008E8E"/>
                          </a:solidFill>
                          <a:latin typeface="Arial" panose="020B0604020202020204" pitchFamily="34" charset="0"/>
                          <a:cs typeface="Arial" panose="020B0604020202020204" pitchFamily="34" charset="0"/>
                        </a:rPr>
                        <a:t>487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008E8E"/>
                          </a:solidFill>
                          <a:latin typeface="Arial" panose="020B0604020202020204" pitchFamily="34" charset="0"/>
                          <a:cs typeface="Arial" panose="020B0604020202020204" pitchFamily="34" charset="0"/>
                        </a:rPr>
                        <a:t>302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008E8E"/>
                          </a:solidFill>
                          <a:latin typeface="Arial" panose="020B0604020202020204" pitchFamily="34" charset="0"/>
                          <a:cs typeface="Arial" panose="020B0604020202020204" pitchFamily="34" charset="0"/>
                        </a:rPr>
                        <a:t>210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008E8E"/>
                          </a:solidFill>
                          <a:latin typeface="Arial" panose="020B0604020202020204" pitchFamily="34" charset="0"/>
                          <a:cs typeface="Arial" panose="020B0604020202020204" pitchFamily="34" charset="0"/>
                        </a:rPr>
                        <a:t>155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008E8E"/>
                          </a:solidFill>
                          <a:latin typeface="Arial" panose="020B0604020202020204" pitchFamily="34" charset="0"/>
                          <a:cs typeface="Arial" panose="020B0604020202020204" pitchFamily="34" charset="0"/>
                        </a:rPr>
                        <a:t>110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008E8E"/>
                          </a:solidFill>
                          <a:latin typeface="Arial" panose="020B0604020202020204" pitchFamily="34" charset="0"/>
                          <a:cs typeface="Arial" panose="020B0604020202020204" pitchFamily="34" charset="0"/>
                        </a:rPr>
                        <a:t>67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008E8E"/>
                          </a:solidFill>
                          <a:latin typeface="Arial" panose="020B0604020202020204" pitchFamily="34" charset="0"/>
                          <a:cs typeface="Arial" panose="020B0604020202020204" pitchFamily="34" charset="0"/>
                        </a:rPr>
                        <a:t>35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008E8E"/>
                          </a:solidFill>
                          <a:latin typeface="Arial" panose="020B0604020202020204" pitchFamily="34" charset="0"/>
                          <a:cs typeface="Arial" panose="020B0604020202020204" pitchFamily="34" charset="0"/>
                        </a:rPr>
                        <a:t>22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008E8E"/>
                          </a:solidFill>
                          <a:latin typeface="Arial" panose="020B0604020202020204" pitchFamily="34" charset="0"/>
                          <a:cs typeface="Arial" panose="020B0604020202020204" pitchFamily="34" charset="0"/>
                        </a:rPr>
                        <a:t>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008E8E"/>
                          </a:solidFill>
                          <a:latin typeface="Arial" panose="020B0604020202020204" pitchFamily="34" charset="0"/>
                          <a:cs typeface="Arial" panose="020B0604020202020204" pitchFamily="34" charset="0"/>
                        </a:rPr>
                        <a:t>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008E8E"/>
                          </a:solidFill>
                          <a:latin typeface="Arial" panose="020B0604020202020204" pitchFamily="34" charset="0"/>
                          <a:cs typeface="Arial" panose="020B0604020202020204" pitchFamily="34" charset="0"/>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008E8E"/>
                          </a:solidFill>
                          <a:latin typeface="Arial" panose="020B0604020202020204" pitchFamily="34" charset="0"/>
                          <a:cs typeface="Arial" panose="020B0604020202020204" pitchFamily="34"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700" b="0" dirty="0">
                        <a:solidFill>
                          <a:srgbClr val="008E8E"/>
                        </a:solidFill>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61799400"/>
                  </a:ext>
                </a:extLst>
              </a:tr>
              <a:tr h="137160">
                <a:tc>
                  <a:txBody>
                    <a:bodyPr/>
                    <a:lstStyle/>
                    <a:p>
                      <a:pPr algn="ctr"/>
                      <a:r>
                        <a:rPr lang="en-US" sz="700" b="0" dirty="0">
                          <a:solidFill>
                            <a:srgbClr val="99293D"/>
                          </a:solidFill>
                          <a:latin typeface="Arial" panose="020B0604020202020204" pitchFamily="34" charset="0"/>
                          <a:cs typeface="Arial" panose="020B0604020202020204" pitchFamily="34" charset="0"/>
                        </a:rPr>
                        <a:t>246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99293D"/>
                          </a:solidFill>
                          <a:latin typeface="Arial" panose="020B0604020202020204" pitchFamily="34" charset="0"/>
                          <a:cs typeface="Arial" panose="020B0604020202020204" pitchFamily="34" charset="0"/>
                        </a:rPr>
                        <a:t>170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99293D"/>
                          </a:solidFill>
                          <a:latin typeface="Arial" panose="020B0604020202020204" pitchFamily="34" charset="0"/>
                          <a:cs typeface="Arial" panose="020B0604020202020204" pitchFamily="34" charset="0"/>
                        </a:rPr>
                        <a:t>130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99293D"/>
                          </a:solidFill>
                          <a:latin typeface="Arial" panose="020B0604020202020204" pitchFamily="34" charset="0"/>
                          <a:cs typeface="Arial" panose="020B0604020202020204" pitchFamily="34" charset="0"/>
                        </a:rPr>
                        <a:t>97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99293D"/>
                          </a:solidFill>
                          <a:latin typeface="Arial" panose="020B0604020202020204" pitchFamily="34" charset="0"/>
                          <a:cs typeface="Arial" panose="020B0604020202020204" pitchFamily="34" charset="0"/>
                        </a:rPr>
                        <a:t>78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99293D"/>
                          </a:solidFill>
                          <a:latin typeface="Arial" panose="020B0604020202020204" pitchFamily="34" charset="0"/>
                          <a:cs typeface="Arial" panose="020B0604020202020204" pitchFamily="34" charset="0"/>
                        </a:rPr>
                        <a:t>48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99293D"/>
                          </a:solidFill>
                          <a:latin typeface="Arial" panose="020B0604020202020204" pitchFamily="34" charset="0"/>
                          <a:cs typeface="Arial" panose="020B0604020202020204" pitchFamily="34" charset="0"/>
                        </a:rPr>
                        <a:t>29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99293D"/>
                          </a:solidFill>
                          <a:latin typeface="Arial" panose="020B0604020202020204" pitchFamily="34" charset="0"/>
                          <a:cs typeface="Arial" panose="020B0604020202020204" pitchFamily="34" charset="0"/>
                        </a:rPr>
                        <a:t>16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99293D"/>
                          </a:solidFill>
                          <a:latin typeface="Arial" panose="020B0604020202020204" pitchFamily="34" charset="0"/>
                          <a:cs typeface="Arial" panose="020B0604020202020204" pitchFamily="34" charset="0"/>
                        </a:rPr>
                        <a:t>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99293D"/>
                          </a:solidFill>
                          <a:latin typeface="Arial" panose="020B0604020202020204" pitchFamily="34" charset="0"/>
                          <a:cs typeface="Arial" panose="020B0604020202020204" pitchFamily="34" charset="0"/>
                        </a:rPr>
                        <a:t>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99293D"/>
                          </a:solidFill>
                          <a:latin typeface="Arial" panose="020B0604020202020204" pitchFamily="34" charset="0"/>
                          <a:cs typeface="Arial" panose="020B0604020202020204" pitchFamily="34" charset="0"/>
                        </a:rPr>
                        <a:t>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99293D"/>
                          </a:solidFill>
                          <a:latin typeface="Arial" panose="020B0604020202020204" pitchFamily="34" charset="0"/>
                          <a:cs typeface="Arial" panose="020B0604020202020204" pitchFamily="34" charset="0"/>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99293D"/>
                          </a:solidFill>
                          <a:latin typeface="Arial" panose="020B0604020202020204" pitchFamily="34" charset="0"/>
                          <a:cs typeface="Arial" panose="020B0604020202020204" pitchFamily="34"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68582193"/>
                  </a:ext>
                </a:extLst>
              </a:tr>
            </a:tbl>
          </a:graphicData>
        </a:graphic>
      </p:graphicFrame>
      <p:grpSp>
        <p:nvGrpSpPr>
          <p:cNvPr id="9" name="Group 8"/>
          <p:cNvGrpSpPr/>
          <p:nvPr/>
        </p:nvGrpSpPr>
        <p:grpSpPr>
          <a:xfrm>
            <a:off x="1530571" y="2275295"/>
            <a:ext cx="3161523" cy="3237823"/>
            <a:chOff x="-47748" y="1949223"/>
            <a:chExt cx="3161523" cy="3237823"/>
          </a:xfrm>
        </p:grpSpPr>
        <p:grpSp>
          <p:nvGrpSpPr>
            <p:cNvPr id="5" name="Group 4"/>
            <p:cNvGrpSpPr/>
            <p:nvPr/>
          </p:nvGrpSpPr>
          <p:grpSpPr>
            <a:xfrm>
              <a:off x="-47748" y="2266634"/>
              <a:ext cx="3161523" cy="2920412"/>
              <a:chOff x="12627" y="2295963"/>
              <a:chExt cx="6022623" cy="3747271"/>
            </a:xfrm>
          </p:grpSpPr>
          <p:grpSp>
            <p:nvGrpSpPr>
              <p:cNvPr id="11" name="Group 10"/>
              <p:cNvGrpSpPr/>
              <p:nvPr/>
            </p:nvGrpSpPr>
            <p:grpSpPr>
              <a:xfrm>
                <a:off x="829365" y="2323122"/>
                <a:ext cx="5092058" cy="3211166"/>
                <a:chOff x="3610905" y="1274868"/>
                <a:chExt cx="5092058" cy="3211166"/>
              </a:xfrm>
            </p:grpSpPr>
            <p:sp>
              <p:nvSpPr>
                <p:cNvPr id="12" name="Line 30"/>
                <p:cNvSpPr>
                  <a:spLocks noChangeShapeType="1"/>
                </p:cNvSpPr>
                <p:nvPr/>
              </p:nvSpPr>
              <p:spPr bwMode="auto">
                <a:xfrm flipH="1">
                  <a:off x="3610905" y="4441352"/>
                  <a:ext cx="22682"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3" name="Line 31"/>
                <p:cNvSpPr>
                  <a:spLocks noChangeShapeType="1"/>
                </p:cNvSpPr>
                <p:nvPr/>
              </p:nvSpPr>
              <p:spPr bwMode="auto">
                <a:xfrm flipH="1">
                  <a:off x="3610905" y="4130639"/>
                  <a:ext cx="22682"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4" name="Line 32"/>
                <p:cNvSpPr>
                  <a:spLocks noChangeShapeType="1"/>
                </p:cNvSpPr>
                <p:nvPr/>
              </p:nvSpPr>
              <p:spPr bwMode="auto">
                <a:xfrm flipH="1">
                  <a:off x="3610905" y="3816435"/>
                  <a:ext cx="22682"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5" name="Line 33"/>
                <p:cNvSpPr>
                  <a:spLocks noChangeShapeType="1"/>
                </p:cNvSpPr>
                <p:nvPr/>
              </p:nvSpPr>
              <p:spPr bwMode="auto">
                <a:xfrm flipH="1">
                  <a:off x="3610905" y="3509212"/>
                  <a:ext cx="22682"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6" name="Line 34"/>
                <p:cNvSpPr>
                  <a:spLocks noChangeShapeType="1"/>
                </p:cNvSpPr>
                <p:nvPr/>
              </p:nvSpPr>
              <p:spPr bwMode="auto">
                <a:xfrm flipH="1">
                  <a:off x="3610905" y="3195008"/>
                  <a:ext cx="22682"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7" name="Line 35"/>
                <p:cNvSpPr>
                  <a:spLocks noChangeShapeType="1"/>
                </p:cNvSpPr>
                <p:nvPr/>
              </p:nvSpPr>
              <p:spPr bwMode="auto">
                <a:xfrm flipH="1">
                  <a:off x="3610905" y="2884294"/>
                  <a:ext cx="22682"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8" name="Line 36"/>
                <p:cNvSpPr>
                  <a:spLocks noChangeShapeType="1"/>
                </p:cNvSpPr>
                <p:nvPr/>
              </p:nvSpPr>
              <p:spPr bwMode="auto">
                <a:xfrm flipH="1">
                  <a:off x="3610905" y="2570088"/>
                  <a:ext cx="22682"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9" name="Line 37"/>
                <p:cNvSpPr>
                  <a:spLocks noChangeShapeType="1"/>
                </p:cNvSpPr>
                <p:nvPr/>
              </p:nvSpPr>
              <p:spPr bwMode="auto">
                <a:xfrm flipH="1">
                  <a:off x="3610905" y="2255884"/>
                  <a:ext cx="22682"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0" name="Line 38"/>
                <p:cNvSpPr>
                  <a:spLocks noChangeShapeType="1"/>
                </p:cNvSpPr>
                <p:nvPr/>
              </p:nvSpPr>
              <p:spPr bwMode="auto">
                <a:xfrm flipH="1">
                  <a:off x="3610905" y="1945171"/>
                  <a:ext cx="22682"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1" name="Line 39"/>
                <p:cNvSpPr>
                  <a:spLocks noChangeShapeType="1"/>
                </p:cNvSpPr>
                <p:nvPr/>
              </p:nvSpPr>
              <p:spPr bwMode="auto">
                <a:xfrm flipH="1">
                  <a:off x="3610905" y="1630967"/>
                  <a:ext cx="22682"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2" name="Line 40"/>
                <p:cNvSpPr>
                  <a:spLocks noChangeShapeType="1"/>
                </p:cNvSpPr>
                <p:nvPr/>
              </p:nvSpPr>
              <p:spPr bwMode="auto">
                <a:xfrm flipH="1">
                  <a:off x="3610905" y="1320253"/>
                  <a:ext cx="22682"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3" name="Line 192"/>
                <p:cNvSpPr>
                  <a:spLocks noChangeShapeType="1"/>
                </p:cNvSpPr>
                <p:nvPr/>
              </p:nvSpPr>
              <p:spPr bwMode="auto">
                <a:xfrm flipH="1">
                  <a:off x="3610905" y="4441352"/>
                  <a:ext cx="22682"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4" name="Line 193"/>
                <p:cNvSpPr>
                  <a:spLocks noChangeShapeType="1"/>
                </p:cNvSpPr>
                <p:nvPr/>
              </p:nvSpPr>
              <p:spPr bwMode="auto">
                <a:xfrm flipH="1">
                  <a:off x="3610905" y="4130639"/>
                  <a:ext cx="22682"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5" name="Line 194"/>
                <p:cNvSpPr>
                  <a:spLocks noChangeShapeType="1"/>
                </p:cNvSpPr>
                <p:nvPr/>
              </p:nvSpPr>
              <p:spPr bwMode="auto">
                <a:xfrm flipH="1">
                  <a:off x="3610905" y="3816435"/>
                  <a:ext cx="22682"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6" name="Line 195"/>
                <p:cNvSpPr>
                  <a:spLocks noChangeShapeType="1"/>
                </p:cNvSpPr>
                <p:nvPr/>
              </p:nvSpPr>
              <p:spPr bwMode="auto">
                <a:xfrm flipH="1">
                  <a:off x="3610905" y="3509212"/>
                  <a:ext cx="22682"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7" name="Line 196"/>
                <p:cNvSpPr>
                  <a:spLocks noChangeShapeType="1"/>
                </p:cNvSpPr>
                <p:nvPr/>
              </p:nvSpPr>
              <p:spPr bwMode="auto">
                <a:xfrm flipH="1">
                  <a:off x="3610905" y="3195008"/>
                  <a:ext cx="22682"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8" name="Line 197"/>
                <p:cNvSpPr>
                  <a:spLocks noChangeShapeType="1"/>
                </p:cNvSpPr>
                <p:nvPr/>
              </p:nvSpPr>
              <p:spPr bwMode="auto">
                <a:xfrm flipH="1">
                  <a:off x="3610905" y="2884294"/>
                  <a:ext cx="22682"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0" name="Line 198"/>
                <p:cNvSpPr>
                  <a:spLocks noChangeShapeType="1"/>
                </p:cNvSpPr>
                <p:nvPr/>
              </p:nvSpPr>
              <p:spPr bwMode="auto">
                <a:xfrm flipH="1">
                  <a:off x="3610905" y="2570088"/>
                  <a:ext cx="22682"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1" name="Line 199"/>
                <p:cNvSpPr>
                  <a:spLocks noChangeShapeType="1"/>
                </p:cNvSpPr>
                <p:nvPr/>
              </p:nvSpPr>
              <p:spPr bwMode="auto">
                <a:xfrm flipH="1">
                  <a:off x="3610905" y="2255884"/>
                  <a:ext cx="22682"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2" name="Line 200"/>
                <p:cNvSpPr>
                  <a:spLocks noChangeShapeType="1"/>
                </p:cNvSpPr>
                <p:nvPr/>
              </p:nvSpPr>
              <p:spPr bwMode="auto">
                <a:xfrm flipH="1">
                  <a:off x="3610905" y="1945171"/>
                  <a:ext cx="22682"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3" name="Line 201"/>
                <p:cNvSpPr>
                  <a:spLocks noChangeShapeType="1"/>
                </p:cNvSpPr>
                <p:nvPr/>
              </p:nvSpPr>
              <p:spPr bwMode="auto">
                <a:xfrm flipH="1">
                  <a:off x="3610905" y="1630967"/>
                  <a:ext cx="22682"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4" name="Line 202"/>
                <p:cNvSpPr>
                  <a:spLocks noChangeShapeType="1"/>
                </p:cNvSpPr>
                <p:nvPr/>
              </p:nvSpPr>
              <p:spPr bwMode="auto">
                <a:xfrm flipH="1">
                  <a:off x="3610905" y="1320253"/>
                  <a:ext cx="22682"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5" name="Line 757"/>
                <p:cNvSpPr>
                  <a:spLocks noChangeShapeType="1"/>
                </p:cNvSpPr>
                <p:nvPr/>
              </p:nvSpPr>
              <p:spPr bwMode="auto">
                <a:xfrm flipH="1">
                  <a:off x="3610905" y="4441352"/>
                  <a:ext cx="22682"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6" name="Line 758"/>
                <p:cNvSpPr>
                  <a:spLocks noChangeShapeType="1"/>
                </p:cNvSpPr>
                <p:nvPr/>
              </p:nvSpPr>
              <p:spPr bwMode="auto">
                <a:xfrm flipH="1">
                  <a:off x="3610905" y="4130639"/>
                  <a:ext cx="22682"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7" name="Line 759"/>
                <p:cNvSpPr>
                  <a:spLocks noChangeShapeType="1"/>
                </p:cNvSpPr>
                <p:nvPr/>
              </p:nvSpPr>
              <p:spPr bwMode="auto">
                <a:xfrm flipH="1">
                  <a:off x="3610905" y="3816435"/>
                  <a:ext cx="22682"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8" name="Line 760"/>
                <p:cNvSpPr>
                  <a:spLocks noChangeShapeType="1"/>
                </p:cNvSpPr>
                <p:nvPr/>
              </p:nvSpPr>
              <p:spPr bwMode="auto">
                <a:xfrm flipH="1">
                  <a:off x="3610905" y="3509212"/>
                  <a:ext cx="22682"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9" name="Line 761"/>
                <p:cNvSpPr>
                  <a:spLocks noChangeShapeType="1"/>
                </p:cNvSpPr>
                <p:nvPr/>
              </p:nvSpPr>
              <p:spPr bwMode="auto">
                <a:xfrm flipH="1">
                  <a:off x="3610905" y="3195008"/>
                  <a:ext cx="22682"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0" name="Line 762"/>
                <p:cNvSpPr>
                  <a:spLocks noChangeShapeType="1"/>
                </p:cNvSpPr>
                <p:nvPr/>
              </p:nvSpPr>
              <p:spPr bwMode="auto">
                <a:xfrm flipH="1">
                  <a:off x="3610905" y="2884294"/>
                  <a:ext cx="22682"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1" name="Line 763"/>
                <p:cNvSpPr>
                  <a:spLocks noChangeShapeType="1"/>
                </p:cNvSpPr>
                <p:nvPr/>
              </p:nvSpPr>
              <p:spPr bwMode="auto">
                <a:xfrm flipH="1">
                  <a:off x="3610905" y="2570088"/>
                  <a:ext cx="22682"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2" name="Line 764"/>
                <p:cNvSpPr>
                  <a:spLocks noChangeShapeType="1"/>
                </p:cNvSpPr>
                <p:nvPr/>
              </p:nvSpPr>
              <p:spPr bwMode="auto">
                <a:xfrm flipH="1">
                  <a:off x="3610905" y="2255884"/>
                  <a:ext cx="22682"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3" name="Line 765"/>
                <p:cNvSpPr>
                  <a:spLocks noChangeShapeType="1"/>
                </p:cNvSpPr>
                <p:nvPr/>
              </p:nvSpPr>
              <p:spPr bwMode="auto">
                <a:xfrm flipH="1">
                  <a:off x="3610905" y="1945171"/>
                  <a:ext cx="22682"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4" name="Line 766"/>
                <p:cNvSpPr>
                  <a:spLocks noChangeShapeType="1"/>
                </p:cNvSpPr>
                <p:nvPr/>
              </p:nvSpPr>
              <p:spPr bwMode="auto">
                <a:xfrm flipH="1">
                  <a:off x="3610905" y="1630967"/>
                  <a:ext cx="22682"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5" name="Line 767"/>
                <p:cNvSpPr>
                  <a:spLocks noChangeShapeType="1"/>
                </p:cNvSpPr>
                <p:nvPr/>
              </p:nvSpPr>
              <p:spPr bwMode="auto">
                <a:xfrm flipH="1">
                  <a:off x="3610905" y="1320253"/>
                  <a:ext cx="22682"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6" name="Freeform 949"/>
                <p:cNvSpPr>
                  <a:spLocks/>
                </p:cNvSpPr>
                <p:nvPr/>
              </p:nvSpPr>
              <p:spPr bwMode="auto">
                <a:xfrm>
                  <a:off x="3656269" y="1320253"/>
                  <a:ext cx="4284021" cy="2555531"/>
                </a:xfrm>
                <a:custGeom>
                  <a:avLst/>
                  <a:gdLst>
                    <a:gd name="T0" fmla="*/ 5 w 3020"/>
                    <a:gd name="T1" fmla="*/ 0 h 1463"/>
                    <a:gd name="T2" fmla="*/ 14 w 3020"/>
                    <a:gd name="T3" fmla="*/ 6 h 1463"/>
                    <a:gd name="T4" fmla="*/ 30 w 3020"/>
                    <a:gd name="T5" fmla="*/ 6 h 1463"/>
                    <a:gd name="T6" fmla="*/ 45 w 3020"/>
                    <a:gd name="T7" fmla="*/ 6 h 1463"/>
                    <a:gd name="T8" fmla="*/ 68 w 3020"/>
                    <a:gd name="T9" fmla="*/ 6 h 1463"/>
                    <a:gd name="T10" fmla="*/ 88 w 3020"/>
                    <a:gd name="T11" fmla="*/ 6 h 1463"/>
                    <a:gd name="T12" fmla="*/ 108 w 3020"/>
                    <a:gd name="T13" fmla="*/ 6 h 1463"/>
                    <a:gd name="T14" fmla="*/ 126 w 3020"/>
                    <a:gd name="T15" fmla="*/ 6 h 1463"/>
                    <a:gd name="T16" fmla="*/ 136 w 3020"/>
                    <a:gd name="T17" fmla="*/ 16 h 1463"/>
                    <a:gd name="T18" fmla="*/ 150 w 3020"/>
                    <a:gd name="T19" fmla="*/ 16 h 1463"/>
                    <a:gd name="T20" fmla="*/ 166 w 3020"/>
                    <a:gd name="T21" fmla="*/ 16 h 1463"/>
                    <a:gd name="T22" fmla="*/ 183 w 3020"/>
                    <a:gd name="T23" fmla="*/ 16 h 1463"/>
                    <a:gd name="T24" fmla="*/ 219 w 3020"/>
                    <a:gd name="T25" fmla="*/ 16 h 1463"/>
                    <a:gd name="T26" fmla="*/ 244 w 3020"/>
                    <a:gd name="T27" fmla="*/ 16 h 1463"/>
                    <a:gd name="T28" fmla="*/ 267 w 3020"/>
                    <a:gd name="T29" fmla="*/ 16 h 1463"/>
                    <a:gd name="T30" fmla="*/ 292 w 3020"/>
                    <a:gd name="T31" fmla="*/ 16 h 1463"/>
                    <a:gd name="T32" fmla="*/ 306 w 3020"/>
                    <a:gd name="T33" fmla="*/ 16 h 1463"/>
                    <a:gd name="T34" fmla="*/ 330 w 3020"/>
                    <a:gd name="T35" fmla="*/ 16 h 1463"/>
                    <a:gd name="T36" fmla="*/ 340 w 3020"/>
                    <a:gd name="T37" fmla="*/ 30 h 1463"/>
                    <a:gd name="T38" fmla="*/ 367 w 3020"/>
                    <a:gd name="T39" fmla="*/ 30 h 1463"/>
                    <a:gd name="T40" fmla="*/ 402 w 3020"/>
                    <a:gd name="T41" fmla="*/ 30 h 1463"/>
                    <a:gd name="T42" fmla="*/ 433 w 3020"/>
                    <a:gd name="T43" fmla="*/ 30 h 1463"/>
                    <a:gd name="T44" fmla="*/ 445 w 3020"/>
                    <a:gd name="T45" fmla="*/ 30 h 1463"/>
                    <a:gd name="T46" fmla="*/ 455 w 3020"/>
                    <a:gd name="T47" fmla="*/ 48 h 1463"/>
                    <a:gd name="T48" fmla="*/ 495 w 3020"/>
                    <a:gd name="T49" fmla="*/ 48 h 1463"/>
                    <a:gd name="T50" fmla="*/ 529 w 3020"/>
                    <a:gd name="T51" fmla="*/ 67 h 1463"/>
                    <a:gd name="T52" fmla="*/ 576 w 3020"/>
                    <a:gd name="T53" fmla="*/ 67 h 1463"/>
                    <a:gd name="T54" fmla="*/ 607 w 3020"/>
                    <a:gd name="T55" fmla="*/ 88 h 1463"/>
                    <a:gd name="T56" fmla="*/ 621 w 3020"/>
                    <a:gd name="T57" fmla="*/ 108 h 1463"/>
                    <a:gd name="T58" fmla="*/ 669 w 3020"/>
                    <a:gd name="T59" fmla="*/ 128 h 1463"/>
                    <a:gd name="T60" fmla="*/ 717 w 3020"/>
                    <a:gd name="T61" fmla="*/ 148 h 1463"/>
                    <a:gd name="T62" fmla="*/ 810 w 3020"/>
                    <a:gd name="T63" fmla="*/ 169 h 1463"/>
                    <a:gd name="T64" fmla="*/ 814 w 3020"/>
                    <a:gd name="T65" fmla="*/ 235 h 1463"/>
                    <a:gd name="T66" fmla="*/ 835 w 3020"/>
                    <a:gd name="T67" fmla="*/ 255 h 1463"/>
                    <a:gd name="T68" fmla="*/ 843 w 3020"/>
                    <a:gd name="T69" fmla="*/ 278 h 1463"/>
                    <a:gd name="T70" fmla="*/ 878 w 3020"/>
                    <a:gd name="T71" fmla="*/ 300 h 1463"/>
                    <a:gd name="T72" fmla="*/ 905 w 3020"/>
                    <a:gd name="T73" fmla="*/ 300 h 1463"/>
                    <a:gd name="T74" fmla="*/ 945 w 3020"/>
                    <a:gd name="T75" fmla="*/ 326 h 1463"/>
                    <a:gd name="T76" fmla="*/ 955 w 3020"/>
                    <a:gd name="T77" fmla="*/ 351 h 1463"/>
                    <a:gd name="T78" fmla="*/ 1014 w 3020"/>
                    <a:gd name="T79" fmla="*/ 378 h 1463"/>
                    <a:gd name="T80" fmla="*/ 1081 w 3020"/>
                    <a:gd name="T81" fmla="*/ 378 h 1463"/>
                    <a:gd name="T82" fmla="*/ 1107 w 3020"/>
                    <a:gd name="T83" fmla="*/ 462 h 1463"/>
                    <a:gd name="T84" fmla="*/ 1188 w 3020"/>
                    <a:gd name="T85" fmla="*/ 492 h 1463"/>
                    <a:gd name="T86" fmla="*/ 1246 w 3020"/>
                    <a:gd name="T87" fmla="*/ 519 h 1463"/>
                    <a:gd name="T88" fmla="*/ 1281 w 3020"/>
                    <a:gd name="T89" fmla="*/ 519 h 1463"/>
                    <a:gd name="T90" fmla="*/ 1308 w 3020"/>
                    <a:gd name="T91" fmla="*/ 551 h 1463"/>
                    <a:gd name="T92" fmla="*/ 1348 w 3020"/>
                    <a:gd name="T93" fmla="*/ 551 h 1463"/>
                    <a:gd name="T94" fmla="*/ 1391 w 3020"/>
                    <a:gd name="T95" fmla="*/ 588 h 1463"/>
                    <a:gd name="T96" fmla="*/ 1396 w 3020"/>
                    <a:gd name="T97" fmla="*/ 660 h 1463"/>
                    <a:gd name="T98" fmla="*/ 1450 w 3020"/>
                    <a:gd name="T99" fmla="*/ 698 h 1463"/>
                    <a:gd name="T100" fmla="*/ 1536 w 3020"/>
                    <a:gd name="T101" fmla="*/ 738 h 1463"/>
                    <a:gd name="T102" fmla="*/ 1635 w 3020"/>
                    <a:gd name="T103" fmla="*/ 784 h 1463"/>
                    <a:gd name="T104" fmla="*/ 1701 w 3020"/>
                    <a:gd name="T105" fmla="*/ 784 h 1463"/>
                    <a:gd name="T106" fmla="*/ 1758 w 3020"/>
                    <a:gd name="T107" fmla="*/ 784 h 1463"/>
                    <a:gd name="T108" fmla="*/ 1977 w 3020"/>
                    <a:gd name="T109" fmla="*/ 845 h 1463"/>
                    <a:gd name="T110" fmla="*/ 2274 w 3020"/>
                    <a:gd name="T111" fmla="*/ 845 h 1463"/>
                    <a:gd name="T112" fmla="*/ 2322 w 3020"/>
                    <a:gd name="T113" fmla="*/ 952 h 1463"/>
                    <a:gd name="T114" fmla="*/ 2423 w 3020"/>
                    <a:gd name="T115" fmla="*/ 1054 h 1463"/>
                    <a:gd name="T116" fmla="*/ 2471 w 3020"/>
                    <a:gd name="T117" fmla="*/ 1300 h 1463"/>
                    <a:gd name="T118" fmla="*/ 2794 w 3020"/>
                    <a:gd name="T119" fmla="*/ 1463 h 1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020" h="1463">
                      <a:moveTo>
                        <a:pt x="0" y="0"/>
                      </a:moveTo>
                      <a:lnTo>
                        <a:pt x="0" y="0"/>
                      </a:lnTo>
                      <a:lnTo>
                        <a:pt x="5" y="0"/>
                      </a:lnTo>
                      <a:lnTo>
                        <a:pt x="5" y="6"/>
                      </a:lnTo>
                      <a:lnTo>
                        <a:pt x="9" y="6"/>
                      </a:lnTo>
                      <a:lnTo>
                        <a:pt x="14" y="6"/>
                      </a:lnTo>
                      <a:lnTo>
                        <a:pt x="21" y="6"/>
                      </a:lnTo>
                      <a:lnTo>
                        <a:pt x="25" y="6"/>
                      </a:lnTo>
                      <a:lnTo>
                        <a:pt x="30" y="6"/>
                      </a:lnTo>
                      <a:lnTo>
                        <a:pt x="35" y="6"/>
                      </a:lnTo>
                      <a:lnTo>
                        <a:pt x="40" y="6"/>
                      </a:lnTo>
                      <a:lnTo>
                        <a:pt x="45" y="6"/>
                      </a:lnTo>
                      <a:lnTo>
                        <a:pt x="57" y="6"/>
                      </a:lnTo>
                      <a:lnTo>
                        <a:pt x="65" y="6"/>
                      </a:lnTo>
                      <a:lnTo>
                        <a:pt x="68" y="6"/>
                      </a:lnTo>
                      <a:lnTo>
                        <a:pt x="78" y="6"/>
                      </a:lnTo>
                      <a:lnTo>
                        <a:pt x="83" y="6"/>
                      </a:lnTo>
                      <a:lnTo>
                        <a:pt x="88" y="6"/>
                      </a:lnTo>
                      <a:lnTo>
                        <a:pt x="97" y="6"/>
                      </a:lnTo>
                      <a:lnTo>
                        <a:pt x="102" y="6"/>
                      </a:lnTo>
                      <a:lnTo>
                        <a:pt x="108" y="6"/>
                      </a:lnTo>
                      <a:lnTo>
                        <a:pt x="113" y="6"/>
                      </a:lnTo>
                      <a:lnTo>
                        <a:pt x="121" y="6"/>
                      </a:lnTo>
                      <a:lnTo>
                        <a:pt x="126" y="6"/>
                      </a:lnTo>
                      <a:lnTo>
                        <a:pt x="131" y="6"/>
                      </a:lnTo>
                      <a:lnTo>
                        <a:pt x="131" y="16"/>
                      </a:lnTo>
                      <a:lnTo>
                        <a:pt x="136" y="16"/>
                      </a:lnTo>
                      <a:lnTo>
                        <a:pt x="140" y="16"/>
                      </a:lnTo>
                      <a:lnTo>
                        <a:pt x="145" y="16"/>
                      </a:lnTo>
                      <a:lnTo>
                        <a:pt x="150" y="16"/>
                      </a:lnTo>
                      <a:lnTo>
                        <a:pt x="156" y="16"/>
                      </a:lnTo>
                      <a:lnTo>
                        <a:pt x="161" y="16"/>
                      </a:lnTo>
                      <a:lnTo>
                        <a:pt x="166" y="16"/>
                      </a:lnTo>
                      <a:lnTo>
                        <a:pt x="171" y="16"/>
                      </a:lnTo>
                      <a:lnTo>
                        <a:pt x="179" y="16"/>
                      </a:lnTo>
                      <a:lnTo>
                        <a:pt x="183" y="16"/>
                      </a:lnTo>
                      <a:lnTo>
                        <a:pt x="188" y="16"/>
                      </a:lnTo>
                      <a:lnTo>
                        <a:pt x="199" y="16"/>
                      </a:lnTo>
                      <a:lnTo>
                        <a:pt x="219" y="16"/>
                      </a:lnTo>
                      <a:lnTo>
                        <a:pt x="233" y="16"/>
                      </a:lnTo>
                      <a:lnTo>
                        <a:pt x="236" y="16"/>
                      </a:lnTo>
                      <a:lnTo>
                        <a:pt x="244" y="16"/>
                      </a:lnTo>
                      <a:lnTo>
                        <a:pt x="257" y="16"/>
                      </a:lnTo>
                      <a:lnTo>
                        <a:pt x="262" y="16"/>
                      </a:lnTo>
                      <a:lnTo>
                        <a:pt x="267" y="16"/>
                      </a:lnTo>
                      <a:lnTo>
                        <a:pt x="276" y="16"/>
                      </a:lnTo>
                      <a:lnTo>
                        <a:pt x="287" y="16"/>
                      </a:lnTo>
                      <a:lnTo>
                        <a:pt x="292" y="16"/>
                      </a:lnTo>
                      <a:lnTo>
                        <a:pt x="297" y="16"/>
                      </a:lnTo>
                      <a:lnTo>
                        <a:pt x="302" y="16"/>
                      </a:lnTo>
                      <a:lnTo>
                        <a:pt x="306" y="16"/>
                      </a:lnTo>
                      <a:lnTo>
                        <a:pt x="311" y="16"/>
                      </a:lnTo>
                      <a:lnTo>
                        <a:pt x="324" y="16"/>
                      </a:lnTo>
                      <a:lnTo>
                        <a:pt x="330" y="16"/>
                      </a:lnTo>
                      <a:lnTo>
                        <a:pt x="335" y="16"/>
                      </a:lnTo>
                      <a:lnTo>
                        <a:pt x="335" y="30"/>
                      </a:lnTo>
                      <a:lnTo>
                        <a:pt x="340" y="30"/>
                      </a:lnTo>
                      <a:lnTo>
                        <a:pt x="345" y="30"/>
                      </a:lnTo>
                      <a:lnTo>
                        <a:pt x="359" y="30"/>
                      </a:lnTo>
                      <a:lnTo>
                        <a:pt x="367" y="30"/>
                      </a:lnTo>
                      <a:lnTo>
                        <a:pt x="380" y="30"/>
                      </a:lnTo>
                      <a:lnTo>
                        <a:pt x="385" y="30"/>
                      </a:lnTo>
                      <a:lnTo>
                        <a:pt x="402" y="30"/>
                      </a:lnTo>
                      <a:lnTo>
                        <a:pt x="407" y="30"/>
                      </a:lnTo>
                      <a:lnTo>
                        <a:pt x="417" y="30"/>
                      </a:lnTo>
                      <a:lnTo>
                        <a:pt x="433" y="30"/>
                      </a:lnTo>
                      <a:lnTo>
                        <a:pt x="437" y="30"/>
                      </a:lnTo>
                      <a:lnTo>
                        <a:pt x="442" y="30"/>
                      </a:lnTo>
                      <a:lnTo>
                        <a:pt x="445" y="30"/>
                      </a:lnTo>
                      <a:lnTo>
                        <a:pt x="445" y="48"/>
                      </a:lnTo>
                      <a:lnTo>
                        <a:pt x="450" y="48"/>
                      </a:lnTo>
                      <a:lnTo>
                        <a:pt x="455" y="48"/>
                      </a:lnTo>
                      <a:lnTo>
                        <a:pt x="460" y="48"/>
                      </a:lnTo>
                      <a:lnTo>
                        <a:pt x="485" y="48"/>
                      </a:lnTo>
                      <a:lnTo>
                        <a:pt x="495" y="48"/>
                      </a:lnTo>
                      <a:lnTo>
                        <a:pt x="495" y="67"/>
                      </a:lnTo>
                      <a:lnTo>
                        <a:pt x="519" y="67"/>
                      </a:lnTo>
                      <a:lnTo>
                        <a:pt x="529" y="67"/>
                      </a:lnTo>
                      <a:lnTo>
                        <a:pt x="533" y="67"/>
                      </a:lnTo>
                      <a:lnTo>
                        <a:pt x="559" y="67"/>
                      </a:lnTo>
                      <a:lnTo>
                        <a:pt x="576" y="67"/>
                      </a:lnTo>
                      <a:lnTo>
                        <a:pt x="586" y="67"/>
                      </a:lnTo>
                      <a:lnTo>
                        <a:pt x="607" y="67"/>
                      </a:lnTo>
                      <a:lnTo>
                        <a:pt x="607" y="88"/>
                      </a:lnTo>
                      <a:lnTo>
                        <a:pt x="616" y="88"/>
                      </a:lnTo>
                      <a:lnTo>
                        <a:pt x="621" y="88"/>
                      </a:lnTo>
                      <a:lnTo>
                        <a:pt x="621" y="108"/>
                      </a:lnTo>
                      <a:lnTo>
                        <a:pt x="651" y="108"/>
                      </a:lnTo>
                      <a:lnTo>
                        <a:pt x="669" y="108"/>
                      </a:lnTo>
                      <a:lnTo>
                        <a:pt x="669" y="128"/>
                      </a:lnTo>
                      <a:lnTo>
                        <a:pt x="712" y="128"/>
                      </a:lnTo>
                      <a:lnTo>
                        <a:pt x="717" y="128"/>
                      </a:lnTo>
                      <a:lnTo>
                        <a:pt x="717" y="148"/>
                      </a:lnTo>
                      <a:lnTo>
                        <a:pt x="752" y="148"/>
                      </a:lnTo>
                      <a:lnTo>
                        <a:pt x="752" y="169"/>
                      </a:lnTo>
                      <a:lnTo>
                        <a:pt x="810" y="169"/>
                      </a:lnTo>
                      <a:lnTo>
                        <a:pt x="810" y="190"/>
                      </a:lnTo>
                      <a:lnTo>
                        <a:pt x="814" y="190"/>
                      </a:lnTo>
                      <a:lnTo>
                        <a:pt x="814" y="235"/>
                      </a:lnTo>
                      <a:lnTo>
                        <a:pt x="830" y="235"/>
                      </a:lnTo>
                      <a:lnTo>
                        <a:pt x="835" y="235"/>
                      </a:lnTo>
                      <a:lnTo>
                        <a:pt x="835" y="255"/>
                      </a:lnTo>
                      <a:lnTo>
                        <a:pt x="840" y="255"/>
                      </a:lnTo>
                      <a:lnTo>
                        <a:pt x="840" y="278"/>
                      </a:lnTo>
                      <a:lnTo>
                        <a:pt x="843" y="278"/>
                      </a:lnTo>
                      <a:lnTo>
                        <a:pt x="843" y="300"/>
                      </a:lnTo>
                      <a:lnTo>
                        <a:pt x="848" y="300"/>
                      </a:lnTo>
                      <a:lnTo>
                        <a:pt x="878" y="300"/>
                      </a:lnTo>
                      <a:lnTo>
                        <a:pt x="883" y="300"/>
                      </a:lnTo>
                      <a:lnTo>
                        <a:pt x="888" y="300"/>
                      </a:lnTo>
                      <a:lnTo>
                        <a:pt x="905" y="300"/>
                      </a:lnTo>
                      <a:lnTo>
                        <a:pt x="905" y="326"/>
                      </a:lnTo>
                      <a:lnTo>
                        <a:pt x="917" y="326"/>
                      </a:lnTo>
                      <a:lnTo>
                        <a:pt x="945" y="326"/>
                      </a:lnTo>
                      <a:lnTo>
                        <a:pt x="950" y="326"/>
                      </a:lnTo>
                      <a:lnTo>
                        <a:pt x="950" y="351"/>
                      </a:lnTo>
                      <a:lnTo>
                        <a:pt x="955" y="351"/>
                      </a:lnTo>
                      <a:lnTo>
                        <a:pt x="966" y="351"/>
                      </a:lnTo>
                      <a:lnTo>
                        <a:pt x="1014" y="351"/>
                      </a:lnTo>
                      <a:lnTo>
                        <a:pt x="1014" y="378"/>
                      </a:lnTo>
                      <a:lnTo>
                        <a:pt x="1041" y="378"/>
                      </a:lnTo>
                      <a:lnTo>
                        <a:pt x="1062" y="378"/>
                      </a:lnTo>
                      <a:lnTo>
                        <a:pt x="1081" y="378"/>
                      </a:lnTo>
                      <a:lnTo>
                        <a:pt x="1081" y="407"/>
                      </a:lnTo>
                      <a:lnTo>
                        <a:pt x="1107" y="407"/>
                      </a:lnTo>
                      <a:lnTo>
                        <a:pt x="1107" y="462"/>
                      </a:lnTo>
                      <a:lnTo>
                        <a:pt x="1134" y="462"/>
                      </a:lnTo>
                      <a:lnTo>
                        <a:pt x="1134" y="492"/>
                      </a:lnTo>
                      <a:lnTo>
                        <a:pt x="1188" y="492"/>
                      </a:lnTo>
                      <a:lnTo>
                        <a:pt x="1188" y="519"/>
                      </a:lnTo>
                      <a:lnTo>
                        <a:pt x="1203" y="519"/>
                      </a:lnTo>
                      <a:lnTo>
                        <a:pt x="1246" y="519"/>
                      </a:lnTo>
                      <a:lnTo>
                        <a:pt x="1271" y="519"/>
                      </a:lnTo>
                      <a:lnTo>
                        <a:pt x="1276" y="519"/>
                      </a:lnTo>
                      <a:lnTo>
                        <a:pt x="1281" y="519"/>
                      </a:lnTo>
                      <a:lnTo>
                        <a:pt x="1281" y="551"/>
                      </a:lnTo>
                      <a:lnTo>
                        <a:pt x="1290" y="551"/>
                      </a:lnTo>
                      <a:lnTo>
                        <a:pt x="1308" y="551"/>
                      </a:lnTo>
                      <a:lnTo>
                        <a:pt x="1324" y="551"/>
                      </a:lnTo>
                      <a:lnTo>
                        <a:pt x="1329" y="551"/>
                      </a:lnTo>
                      <a:lnTo>
                        <a:pt x="1348" y="551"/>
                      </a:lnTo>
                      <a:lnTo>
                        <a:pt x="1369" y="551"/>
                      </a:lnTo>
                      <a:lnTo>
                        <a:pt x="1369" y="588"/>
                      </a:lnTo>
                      <a:lnTo>
                        <a:pt x="1391" y="588"/>
                      </a:lnTo>
                      <a:lnTo>
                        <a:pt x="1391" y="623"/>
                      </a:lnTo>
                      <a:lnTo>
                        <a:pt x="1396" y="623"/>
                      </a:lnTo>
                      <a:lnTo>
                        <a:pt x="1396" y="660"/>
                      </a:lnTo>
                      <a:lnTo>
                        <a:pt x="1439" y="660"/>
                      </a:lnTo>
                      <a:lnTo>
                        <a:pt x="1439" y="698"/>
                      </a:lnTo>
                      <a:lnTo>
                        <a:pt x="1450" y="698"/>
                      </a:lnTo>
                      <a:lnTo>
                        <a:pt x="1450" y="738"/>
                      </a:lnTo>
                      <a:lnTo>
                        <a:pt x="1500" y="738"/>
                      </a:lnTo>
                      <a:lnTo>
                        <a:pt x="1536" y="738"/>
                      </a:lnTo>
                      <a:lnTo>
                        <a:pt x="1565" y="738"/>
                      </a:lnTo>
                      <a:lnTo>
                        <a:pt x="1565" y="784"/>
                      </a:lnTo>
                      <a:lnTo>
                        <a:pt x="1635" y="784"/>
                      </a:lnTo>
                      <a:lnTo>
                        <a:pt x="1653" y="784"/>
                      </a:lnTo>
                      <a:lnTo>
                        <a:pt x="1658" y="784"/>
                      </a:lnTo>
                      <a:lnTo>
                        <a:pt x="1701" y="784"/>
                      </a:lnTo>
                      <a:lnTo>
                        <a:pt x="1726" y="784"/>
                      </a:lnTo>
                      <a:lnTo>
                        <a:pt x="1741" y="784"/>
                      </a:lnTo>
                      <a:lnTo>
                        <a:pt x="1758" y="784"/>
                      </a:lnTo>
                      <a:lnTo>
                        <a:pt x="1758" y="845"/>
                      </a:lnTo>
                      <a:lnTo>
                        <a:pt x="1798" y="845"/>
                      </a:lnTo>
                      <a:lnTo>
                        <a:pt x="1977" y="845"/>
                      </a:lnTo>
                      <a:lnTo>
                        <a:pt x="2033" y="845"/>
                      </a:lnTo>
                      <a:lnTo>
                        <a:pt x="2036" y="845"/>
                      </a:lnTo>
                      <a:lnTo>
                        <a:pt x="2274" y="845"/>
                      </a:lnTo>
                      <a:lnTo>
                        <a:pt x="2308" y="845"/>
                      </a:lnTo>
                      <a:lnTo>
                        <a:pt x="2308" y="952"/>
                      </a:lnTo>
                      <a:lnTo>
                        <a:pt x="2322" y="952"/>
                      </a:lnTo>
                      <a:lnTo>
                        <a:pt x="2322" y="1054"/>
                      </a:lnTo>
                      <a:lnTo>
                        <a:pt x="2370" y="1054"/>
                      </a:lnTo>
                      <a:lnTo>
                        <a:pt x="2423" y="1054"/>
                      </a:lnTo>
                      <a:lnTo>
                        <a:pt x="2423" y="1179"/>
                      </a:lnTo>
                      <a:lnTo>
                        <a:pt x="2471" y="1179"/>
                      </a:lnTo>
                      <a:lnTo>
                        <a:pt x="2471" y="1300"/>
                      </a:lnTo>
                      <a:lnTo>
                        <a:pt x="2607" y="1300"/>
                      </a:lnTo>
                      <a:lnTo>
                        <a:pt x="2794" y="1300"/>
                      </a:lnTo>
                      <a:lnTo>
                        <a:pt x="2794" y="1463"/>
                      </a:lnTo>
                      <a:lnTo>
                        <a:pt x="3020" y="1463"/>
                      </a:lnTo>
                    </a:path>
                  </a:pathLst>
                </a:custGeom>
                <a:noFill/>
                <a:ln w="1588">
                  <a:solidFill>
                    <a:srgbClr val="008E8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7" name="Line 950"/>
                <p:cNvSpPr>
                  <a:spLocks noChangeShapeType="1"/>
                </p:cNvSpPr>
                <p:nvPr/>
              </p:nvSpPr>
              <p:spPr bwMode="auto">
                <a:xfrm>
                  <a:off x="3656269" y="1295816"/>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8" name="Line 951"/>
                <p:cNvSpPr>
                  <a:spLocks noChangeShapeType="1"/>
                </p:cNvSpPr>
                <p:nvPr/>
              </p:nvSpPr>
              <p:spPr bwMode="auto">
                <a:xfrm flipV="1">
                  <a:off x="3642092" y="1309780"/>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9" name="Line 952"/>
                <p:cNvSpPr>
                  <a:spLocks noChangeShapeType="1"/>
                </p:cNvSpPr>
                <p:nvPr/>
              </p:nvSpPr>
              <p:spPr bwMode="auto">
                <a:xfrm flipH="1" flipV="1">
                  <a:off x="3642092" y="1309780"/>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0" name="Line 953"/>
                <p:cNvSpPr>
                  <a:spLocks noChangeShapeType="1"/>
                </p:cNvSpPr>
                <p:nvPr/>
              </p:nvSpPr>
              <p:spPr bwMode="auto">
                <a:xfrm>
                  <a:off x="3656269" y="1295816"/>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1" name="Line 954"/>
                <p:cNvSpPr>
                  <a:spLocks noChangeShapeType="1"/>
                </p:cNvSpPr>
                <p:nvPr/>
              </p:nvSpPr>
              <p:spPr bwMode="auto">
                <a:xfrm flipV="1">
                  <a:off x="3642092" y="1309780"/>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2" name="Line 955"/>
                <p:cNvSpPr>
                  <a:spLocks noChangeShapeType="1"/>
                </p:cNvSpPr>
                <p:nvPr/>
              </p:nvSpPr>
              <p:spPr bwMode="auto">
                <a:xfrm flipH="1" flipV="1">
                  <a:off x="3642092" y="1309780"/>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3" name="Line 956"/>
                <p:cNvSpPr>
                  <a:spLocks noChangeShapeType="1"/>
                </p:cNvSpPr>
                <p:nvPr/>
              </p:nvSpPr>
              <p:spPr bwMode="auto">
                <a:xfrm>
                  <a:off x="3656269" y="1295816"/>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4" name="Line 957"/>
                <p:cNvSpPr>
                  <a:spLocks noChangeShapeType="1"/>
                </p:cNvSpPr>
                <p:nvPr/>
              </p:nvSpPr>
              <p:spPr bwMode="auto">
                <a:xfrm flipV="1">
                  <a:off x="3642092" y="1309780"/>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5" name="Line 958"/>
                <p:cNvSpPr>
                  <a:spLocks noChangeShapeType="1"/>
                </p:cNvSpPr>
                <p:nvPr/>
              </p:nvSpPr>
              <p:spPr bwMode="auto">
                <a:xfrm flipH="1" flipV="1">
                  <a:off x="3642092" y="1309780"/>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6" name="Line 959"/>
                <p:cNvSpPr>
                  <a:spLocks noChangeShapeType="1"/>
                </p:cNvSpPr>
                <p:nvPr/>
              </p:nvSpPr>
              <p:spPr bwMode="auto">
                <a:xfrm>
                  <a:off x="3656269" y="1295816"/>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7" name="Line 960"/>
                <p:cNvSpPr>
                  <a:spLocks noChangeShapeType="1"/>
                </p:cNvSpPr>
                <p:nvPr/>
              </p:nvSpPr>
              <p:spPr bwMode="auto">
                <a:xfrm flipV="1">
                  <a:off x="3642092" y="1309780"/>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8" name="Line 961"/>
                <p:cNvSpPr>
                  <a:spLocks noChangeShapeType="1"/>
                </p:cNvSpPr>
                <p:nvPr/>
              </p:nvSpPr>
              <p:spPr bwMode="auto">
                <a:xfrm flipH="1" flipV="1">
                  <a:off x="3642092" y="1309780"/>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9" name="Line 962"/>
                <p:cNvSpPr>
                  <a:spLocks noChangeShapeType="1"/>
                </p:cNvSpPr>
                <p:nvPr/>
              </p:nvSpPr>
              <p:spPr bwMode="auto">
                <a:xfrm>
                  <a:off x="3656269" y="1295816"/>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0" name="Line 963"/>
                <p:cNvSpPr>
                  <a:spLocks noChangeShapeType="1"/>
                </p:cNvSpPr>
                <p:nvPr/>
              </p:nvSpPr>
              <p:spPr bwMode="auto">
                <a:xfrm flipV="1">
                  <a:off x="3642092" y="1309780"/>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1" name="Line 964"/>
                <p:cNvSpPr>
                  <a:spLocks noChangeShapeType="1"/>
                </p:cNvSpPr>
                <p:nvPr/>
              </p:nvSpPr>
              <p:spPr bwMode="auto">
                <a:xfrm flipH="1" flipV="1">
                  <a:off x="3642092" y="1309780"/>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2" name="Line 965"/>
                <p:cNvSpPr>
                  <a:spLocks noChangeShapeType="1"/>
                </p:cNvSpPr>
                <p:nvPr/>
              </p:nvSpPr>
              <p:spPr bwMode="auto">
                <a:xfrm>
                  <a:off x="3656269" y="1295816"/>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3" name="Line 966"/>
                <p:cNvSpPr>
                  <a:spLocks noChangeShapeType="1"/>
                </p:cNvSpPr>
                <p:nvPr/>
              </p:nvSpPr>
              <p:spPr bwMode="auto">
                <a:xfrm flipV="1">
                  <a:off x="3642092" y="1309780"/>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4" name="Line 967"/>
                <p:cNvSpPr>
                  <a:spLocks noChangeShapeType="1"/>
                </p:cNvSpPr>
                <p:nvPr/>
              </p:nvSpPr>
              <p:spPr bwMode="auto">
                <a:xfrm flipH="1" flipV="1">
                  <a:off x="3642092" y="1309780"/>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5" name="Line 968"/>
                <p:cNvSpPr>
                  <a:spLocks noChangeShapeType="1"/>
                </p:cNvSpPr>
                <p:nvPr/>
              </p:nvSpPr>
              <p:spPr bwMode="auto">
                <a:xfrm>
                  <a:off x="3656269" y="1295816"/>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6" name="Line 969"/>
                <p:cNvSpPr>
                  <a:spLocks noChangeShapeType="1"/>
                </p:cNvSpPr>
                <p:nvPr/>
              </p:nvSpPr>
              <p:spPr bwMode="auto">
                <a:xfrm flipV="1">
                  <a:off x="3642092" y="1309780"/>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7" name="Line 970"/>
                <p:cNvSpPr>
                  <a:spLocks noChangeShapeType="1"/>
                </p:cNvSpPr>
                <p:nvPr/>
              </p:nvSpPr>
              <p:spPr bwMode="auto">
                <a:xfrm flipH="1" flipV="1">
                  <a:off x="3642092" y="1309780"/>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8" name="Line 971"/>
                <p:cNvSpPr>
                  <a:spLocks noChangeShapeType="1"/>
                </p:cNvSpPr>
                <p:nvPr/>
              </p:nvSpPr>
              <p:spPr bwMode="auto">
                <a:xfrm>
                  <a:off x="3656269" y="1295816"/>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9" name="Line 972"/>
                <p:cNvSpPr>
                  <a:spLocks noChangeShapeType="1"/>
                </p:cNvSpPr>
                <p:nvPr/>
              </p:nvSpPr>
              <p:spPr bwMode="auto">
                <a:xfrm flipV="1">
                  <a:off x="3642092" y="1309780"/>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0" name="Line 973"/>
                <p:cNvSpPr>
                  <a:spLocks noChangeShapeType="1"/>
                </p:cNvSpPr>
                <p:nvPr/>
              </p:nvSpPr>
              <p:spPr bwMode="auto">
                <a:xfrm flipH="1" flipV="1">
                  <a:off x="3642092" y="1309780"/>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1" name="Line 974"/>
                <p:cNvSpPr>
                  <a:spLocks noChangeShapeType="1"/>
                </p:cNvSpPr>
                <p:nvPr/>
              </p:nvSpPr>
              <p:spPr bwMode="auto">
                <a:xfrm>
                  <a:off x="3656269" y="1295816"/>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2" name="Line 975"/>
                <p:cNvSpPr>
                  <a:spLocks noChangeShapeType="1"/>
                </p:cNvSpPr>
                <p:nvPr/>
              </p:nvSpPr>
              <p:spPr bwMode="auto">
                <a:xfrm flipV="1">
                  <a:off x="3642092" y="1309780"/>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3" name="Line 976"/>
                <p:cNvSpPr>
                  <a:spLocks noChangeShapeType="1"/>
                </p:cNvSpPr>
                <p:nvPr/>
              </p:nvSpPr>
              <p:spPr bwMode="auto">
                <a:xfrm flipH="1" flipV="1">
                  <a:off x="3642092" y="1309780"/>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4" name="Line 977"/>
                <p:cNvSpPr>
                  <a:spLocks noChangeShapeType="1"/>
                </p:cNvSpPr>
                <p:nvPr/>
              </p:nvSpPr>
              <p:spPr bwMode="auto">
                <a:xfrm>
                  <a:off x="3656269" y="1295816"/>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5" name="Line 978"/>
                <p:cNvSpPr>
                  <a:spLocks noChangeShapeType="1"/>
                </p:cNvSpPr>
                <p:nvPr/>
              </p:nvSpPr>
              <p:spPr bwMode="auto">
                <a:xfrm flipV="1">
                  <a:off x="3642092" y="1309780"/>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6" name="Line 979"/>
                <p:cNvSpPr>
                  <a:spLocks noChangeShapeType="1"/>
                </p:cNvSpPr>
                <p:nvPr/>
              </p:nvSpPr>
              <p:spPr bwMode="auto">
                <a:xfrm flipH="1" flipV="1">
                  <a:off x="3642092" y="1309780"/>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7" name="Line 980"/>
                <p:cNvSpPr>
                  <a:spLocks noChangeShapeType="1"/>
                </p:cNvSpPr>
                <p:nvPr/>
              </p:nvSpPr>
              <p:spPr bwMode="auto">
                <a:xfrm>
                  <a:off x="3664773" y="1309780"/>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8" name="Line 981"/>
                <p:cNvSpPr>
                  <a:spLocks noChangeShapeType="1"/>
                </p:cNvSpPr>
                <p:nvPr/>
              </p:nvSpPr>
              <p:spPr bwMode="auto">
                <a:xfrm flipV="1">
                  <a:off x="3647761" y="1320253"/>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9" name="Line 982"/>
                <p:cNvSpPr>
                  <a:spLocks noChangeShapeType="1"/>
                </p:cNvSpPr>
                <p:nvPr/>
              </p:nvSpPr>
              <p:spPr bwMode="auto">
                <a:xfrm flipH="1" flipV="1">
                  <a:off x="3647761" y="1320253"/>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0" name="Line 983"/>
                <p:cNvSpPr>
                  <a:spLocks noChangeShapeType="1"/>
                </p:cNvSpPr>
                <p:nvPr/>
              </p:nvSpPr>
              <p:spPr bwMode="auto">
                <a:xfrm>
                  <a:off x="3664773" y="1309780"/>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1" name="Line 984"/>
                <p:cNvSpPr>
                  <a:spLocks noChangeShapeType="1"/>
                </p:cNvSpPr>
                <p:nvPr/>
              </p:nvSpPr>
              <p:spPr bwMode="auto">
                <a:xfrm flipV="1">
                  <a:off x="3647761" y="1320253"/>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2" name="Line 985"/>
                <p:cNvSpPr>
                  <a:spLocks noChangeShapeType="1"/>
                </p:cNvSpPr>
                <p:nvPr/>
              </p:nvSpPr>
              <p:spPr bwMode="auto">
                <a:xfrm flipH="1" flipV="1">
                  <a:off x="3647761" y="1320253"/>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3" name="Line 986"/>
                <p:cNvSpPr>
                  <a:spLocks noChangeShapeType="1"/>
                </p:cNvSpPr>
                <p:nvPr/>
              </p:nvSpPr>
              <p:spPr bwMode="auto">
                <a:xfrm>
                  <a:off x="3664773" y="1309780"/>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4" name="Line 987"/>
                <p:cNvSpPr>
                  <a:spLocks noChangeShapeType="1"/>
                </p:cNvSpPr>
                <p:nvPr/>
              </p:nvSpPr>
              <p:spPr bwMode="auto">
                <a:xfrm flipV="1">
                  <a:off x="3647761" y="1320253"/>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5" name="Line 988"/>
                <p:cNvSpPr>
                  <a:spLocks noChangeShapeType="1"/>
                </p:cNvSpPr>
                <p:nvPr/>
              </p:nvSpPr>
              <p:spPr bwMode="auto">
                <a:xfrm flipH="1" flipV="1">
                  <a:off x="3647761" y="1320253"/>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6" name="Line 989"/>
                <p:cNvSpPr>
                  <a:spLocks noChangeShapeType="1"/>
                </p:cNvSpPr>
                <p:nvPr/>
              </p:nvSpPr>
              <p:spPr bwMode="auto">
                <a:xfrm>
                  <a:off x="3670443" y="1309780"/>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7" name="Line 990"/>
                <p:cNvSpPr>
                  <a:spLocks noChangeShapeType="1"/>
                </p:cNvSpPr>
                <p:nvPr/>
              </p:nvSpPr>
              <p:spPr bwMode="auto">
                <a:xfrm flipV="1">
                  <a:off x="3656269" y="1320253"/>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8" name="Line 991"/>
                <p:cNvSpPr>
                  <a:spLocks noChangeShapeType="1"/>
                </p:cNvSpPr>
                <p:nvPr/>
              </p:nvSpPr>
              <p:spPr bwMode="auto">
                <a:xfrm flipH="1" flipV="1">
                  <a:off x="3656269" y="1320253"/>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9" name="Line 992"/>
                <p:cNvSpPr>
                  <a:spLocks noChangeShapeType="1"/>
                </p:cNvSpPr>
                <p:nvPr/>
              </p:nvSpPr>
              <p:spPr bwMode="auto">
                <a:xfrm>
                  <a:off x="3670443" y="1309780"/>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90" name="Line 993"/>
                <p:cNvSpPr>
                  <a:spLocks noChangeShapeType="1"/>
                </p:cNvSpPr>
                <p:nvPr/>
              </p:nvSpPr>
              <p:spPr bwMode="auto">
                <a:xfrm flipV="1">
                  <a:off x="3656269" y="1320253"/>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91" name="Line 994"/>
                <p:cNvSpPr>
                  <a:spLocks noChangeShapeType="1"/>
                </p:cNvSpPr>
                <p:nvPr/>
              </p:nvSpPr>
              <p:spPr bwMode="auto">
                <a:xfrm flipH="1" flipV="1">
                  <a:off x="3656269" y="1320253"/>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92" name="Line 995"/>
                <p:cNvSpPr>
                  <a:spLocks noChangeShapeType="1"/>
                </p:cNvSpPr>
                <p:nvPr/>
              </p:nvSpPr>
              <p:spPr bwMode="auto">
                <a:xfrm>
                  <a:off x="3670443" y="1309780"/>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93" name="Line 996"/>
                <p:cNvSpPr>
                  <a:spLocks noChangeShapeType="1"/>
                </p:cNvSpPr>
                <p:nvPr/>
              </p:nvSpPr>
              <p:spPr bwMode="auto">
                <a:xfrm flipV="1">
                  <a:off x="3656269" y="1320253"/>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94" name="Line 997"/>
                <p:cNvSpPr>
                  <a:spLocks noChangeShapeType="1"/>
                </p:cNvSpPr>
                <p:nvPr/>
              </p:nvSpPr>
              <p:spPr bwMode="auto">
                <a:xfrm flipH="1" flipV="1">
                  <a:off x="3656269" y="1320253"/>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95" name="Line 998"/>
                <p:cNvSpPr>
                  <a:spLocks noChangeShapeType="1"/>
                </p:cNvSpPr>
                <p:nvPr/>
              </p:nvSpPr>
              <p:spPr bwMode="auto">
                <a:xfrm>
                  <a:off x="3678950" y="1309780"/>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96" name="Line 999"/>
                <p:cNvSpPr>
                  <a:spLocks noChangeShapeType="1"/>
                </p:cNvSpPr>
                <p:nvPr/>
              </p:nvSpPr>
              <p:spPr bwMode="auto">
                <a:xfrm flipV="1">
                  <a:off x="3661938" y="1320253"/>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97" name="Line 1000"/>
                <p:cNvSpPr>
                  <a:spLocks noChangeShapeType="1"/>
                </p:cNvSpPr>
                <p:nvPr/>
              </p:nvSpPr>
              <p:spPr bwMode="auto">
                <a:xfrm flipH="1" flipV="1">
                  <a:off x="3661938" y="1320253"/>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98" name="Line 1001"/>
                <p:cNvSpPr>
                  <a:spLocks noChangeShapeType="1"/>
                </p:cNvSpPr>
                <p:nvPr/>
              </p:nvSpPr>
              <p:spPr bwMode="auto">
                <a:xfrm>
                  <a:off x="3678950" y="1309780"/>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99" name="Line 1002"/>
                <p:cNvSpPr>
                  <a:spLocks noChangeShapeType="1"/>
                </p:cNvSpPr>
                <p:nvPr/>
              </p:nvSpPr>
              <p:spPr bwMode="auto">
                <a:xfrm flipV="1">
                  <a:off x="3661938" y="1320253"/>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00" name="Line 1003"/>
                <p:cNvSpPr>
                  <a:spLocks noChangeShapeType="1"/>
                </p:cNvSpPr>
                <p:nvPr/>
              </p:nvSpPr>
              <p:spPr bwMode="auto">
                <a:xfrm flipH="1" flipV="1">
                  <a:off x="3661938" y="1320253"/>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01" name="Line 1004"/>
                <p:cNvSpPr>
                  <a:spLocks noChangeShapeType="1"/>
                </p:cNvSpPr>
                <p:nvPr/>
              </p:nvSpPr>
              <p:spPr bwMode="auto">
                <a:xfrm>
                  <a:off x="3678950" y="1309780"/>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02" name="Line 1005"/>
                <p:cNvSpPr>
                  <a:spLocks noChangeShapeType="1"/>
                </p:cNvSpPr>
                <p:nvPr/>
              </p:nvSpPr>
              <p:spPr bwMode="auto">
                <a:xfrm flipV="1">
                  <a:off x="3661938" y="1320253"/>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03" name="Line 1006"/>
                <p:cNvSpPr>
                  <a:spLocks noChangeShapeType="1"/>
                </p:cNvSpPr>
                <p:nvPr/>
              </p:nvSpPr>
              <p:spPr bwMode="auto">
                <a:xfrm flipH="1" flipV="1">
                  <a:off x="3661938" y="1320253"/>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04" name="Line 1007"/>
                <p:cNvSpPr>
                  <a:spLocks noChangeShapeType="1"/>
                </p:cNvSpPr>
                <p:nvPr/>
              </p:nvSpPr>
              <p:spPr bwMode="auto">
                <a:xfrm>
                  <a:off x="3678950" y="1309780"/>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05" name="Line 1008"/>
                <p:cNvSpPr>
                  <a:spLocks noChangeShapeType="1"/>
                </p:cNvSpPr>
                <p:nvPr/>
              </p:nvSpPr>
              <p:spPr bwMode="auto">
                <a:xfrm flipV="1">
                  <a:off x="3661938" y="1320253"/>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06" name="Line 1010"/>
                <p:cNvSpPr>
                  <a:spLocks noChangeShapeType="1"/>
                </p:cNvSpPr>
                <p:nvPr/>
              </p:nvSpPr>
              <p:spPr bwMode="auto">
                <a:xfrm flipH="1" flipV="1">
                  <a:off x="3661938" y="13202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07" name="Line 1011"/>
                <p:cNvSpPr>
                  <a:spLocks noChangeShapeType="1"/>
                </p:cNvSpPr>
                <p:nvPr/>
              </p:nvSpPr>
              <p:spPr bwMode="auto">
                <a:xfrm>
                  <a:off x="3687456" y="1309780"/>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08" name="Line 1012"/>
                <p:cNvSpPr>
                  <a:spLocks noChangeShapeType="1"/>
                </p:cNvSpPr>
                <p:nvPr/>
              </p:nvSpPr>
              <p:spPr bwMode="auto">
                <a:xfrm flipV="1">
                  <a:off x="3670446" y="13202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09" name="Line 1013"/>
                <p:cNvSpPr>
                  <a:spLocks noChangeShapeType="1"/>
                </p:cNvSpPr>
                <p:nvPr/>
              </p:nvSpPr>
              <p:spPr bwMode="auto">
                <a:xfrm flipH="1" flipV="1">
                  <a:off x="3670446" y="13202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10" name="Line 1014"/>
                <p:cNvSpPr>
                  <a:spLocks noChangeShapeType="1"/>
                </p:cNvSpPr>
                <p:nvPr/>
              </p:nvSpPr>
              <p:spPr bwMode="auto">
                <a:xfrm>
                  <a:off x="3693127" y="1309780"/>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11" name="Line 1015"/>
                <p:cNvSpPr>
                  <a:spLocks noChangeShapeType="1"/>
                </p:cNvSpPr>
                <p:nvPr/>
              </p:nvSpPr>
              <p:spPr bwMode="auto">
                <a:xfrm flipV="1">
                  <a:off x="3678950" y="13202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12" name="Line 1016"/>
                <p:cNvSpPr>
                  <a:spLocks noChangeShapeType="1"/>
                </p:cNvSpPr>
                <p:nvPr/>
              </p:nvSpPr>
              <p:spPr bwMode="auto">
                <a:xfrm flipH="1" flipV="1">
                  <a:off x="3678950" y="13202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13" name="Line 1017"/>
                <p:cNvSpPr>
                  <a:spLocks noChangeShapeType="1"/>
                </p:cNvSpPr>
                <p:nvPr/>
              </p:nvSpPr>
              <p:spPr bwMode="auto">
                <a:xfrm>
                  <a:off x="3693127" y="1309780"/>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14" name="Line 1018"/>
                <p:cNvSpPr>
                  <a:spLocks noChangeShapeType="1"/>
                </p:cNvSpPr>
                <p:nvPr/>
              </p:nvSpPr>
              <p:spPr bwMode="auto">
                <a:xfrm flipV="1">
                  <a:off x="3678950" y="13202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15" name="Line 1019"/>
                <p:cNvSpPr>
                  <a:spLocks noChangeShapeType="1"/>
                </p:cNvSpPr>
                <p:nvPr/>
              </p:nvSpPr>
              <p:spPr bwMode="auto">
                <a:xfrm flipH="1" flipV="1">
                  <a:off x="3678950" y="13202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16" name="Line 1020"/>
                <p:cNvSpPr>
                  <a:spLocks noChangeShapeType="1"/>
                </p:cNvSpPr>
                <p:nvPr/>
              </p:nvSpPr>
              <p:spPr bwMode="auto">
                <a:xfrm>
                  <a:off x="3693127" y="1309780"/>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17" name="Line 1021"/>
                <p:cNvSpPr>
                  <a:spLocks noChangeShapeType="1"/>
                </p:cNvSpPr>
                <p:nvPr/>
              </p:nvSpPr>
              <p:spPr bwMode="auto">
                <a:xfrm flipV="1">
                  <a:off x="3678950" y="13202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18" name="Line 1022"/>
                <p:cNvSpPr>
                  <a:spLocks noChangeShapeType="1"/>
                </p:cNvSpPr>
                <p:nvPr/>
              </p:nvSpPr>
              <p:spPr bwMode="auto">
                <a:xfrm flipH="1" flipV="1">
                  <a:off x="3678950" y="13202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19" name="Line 1023"/>
                <p:cNvSpPr>
                  <a:spLocks noChangeShapeType="1"/>
                </p:cNvSpPr>
                <p:nvPr/>
              </p:nvSpPr>
              <p:spPr bwMode="auto">
                <a:xfrm>
                  <a:off x="3693127" y="1309780"/>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20" name="Line 1024"/>
                <p:cNvSpPr>
                  <a:spLocks noChangeShapeType="1"/>
                </p:cNvSpPr>
                <p:nvPr/>
              </p:nvSpPr>
              <p:spPr bwMode="auto">
                <a:xfrm flipV="1">
                  <a:off x="3678950" y="13202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21" name="Line 1025"/>
                <p:cNvSpPr>
                  <a:spLocks noChangeShapeType="1"/>
                </p:cNvSpPr>
                <p:nvPr/>
              </p:nvSpPr>
              <p:spPr bwMode="auto">
                <a:xfrm flipH="1" flipV="1">
                  <a:off x="3678950" y="13202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22" name="Line 1026"/>
                <p:cNvSpPr>
                  <a:spLocks noChangeShapeType="1"/>
                </p:cNvSpPr>
                <p:nvPr/>
              </p:nvSpPr>
              <p:spPr bwMode="auto">
                <a:xfrm>
                  <a:off x="3693127" y="1309780"/>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23" name="Line 1027"/>
                <p:cNvSpPr>
                  <a:spLocks noChangeShapeType="1"/>
                </p:cNvSpPr>
                <p:nvPr/>
              </p:nvSpPr>
              <p:spPr bwMode="auto">
                <a:xfrm flipV="1">
                  <a:off x="3678950" y="13202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24" name="Line 1028"/>
                <p:cNvSpPr>
                  <a:spLocks noChangeShapeType="1"/>
                </p:cNvSpPr>
                <p:nvPr/>
              </p:nvSpPr>
              <p:spPr bwMode="auto">
                <a:xfrm flipH="1" flipV="1">
                  <a:off x="3678950" y="13202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25" name="Line 1029"/>
                <p:cNvSpPr>
                  <a:spLocks noChangeShapeType="1"/>
                </p:cNvSpPr>
                <p:nvPr/>
              </p:nvSpPr>
              <p:spPr bwMode="auto">
                <a:xfrm>
                  <a:off x="3701632" y="1309780"/>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26" name="Line 1030"/>
                <p:cNvSpPr>
                  <a:spLocks noChangeShapeType="1"/>
                </p:cNvSpPr>
                <p:nvPr/>
              </p:nvSpPr>
              <p:spPr bwMode="auto">
                <a:xfrm flipV="1">
                  <a:off x="3684620" y="13202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27" name="Line 1031"/>
                <p:cNvSpPr>
                  <a:spLocks noChangeShapeType="1"/>
                </p:cNvSpPr>
                <p:nvPr/>
              </p:nvSpPr>
              <p:spPr bwMode="auto">
                <a:xfrm flipH="1" flipV="1">
                  <a:off x="3684620" y="13202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28" name="Line 1032"/>
                <p:cNvSpPr>
                  <a:spLocks noChangeShapeType="1"/>
                </p:cNvSpPr>
                <p:nvPr/>
              </p:nvSpPr>
              <p:spPr bwMode="auto">
                <a:xfrm>
                  <a:off x="3701632" y="1309780"/>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29" name="Line 1033"/>
                <p:cNvSpPr>
                  <a:spLocks noChangeShapeType="1"/>
                </p:cNvSpPr>
                <p:nvPr/>
              </p:nvSpPr>
              <p:spPr bwMode="auto">
                <a:xfrm flipV="1">
                  <a:off x="3684620" y="13202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30" name="Line 1034"/>
                <p:cNvSpPr>
                  <a:spLocks noChangeShapeType="1"/>
                </p:cNvSpPr>
                <p:nvPr/>
              </p:nvSpPr>
              <p:spPr bwMode="auto">
                <a:xfrm flipH="1" flipV="1">
                  <a:off x="3684620" y="13202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31" name="Line 1035"/>
                <p:cNvSpPr>
                  <a:spLocks noChangeShapeType="1"/>
                </p:cNvSpPr>
                <p:nvPr/>
              </p:nvSpPr>
              <p:spPr bwMode="auto">
                <a:xfrm>
                  <a:off x="3701632" y="1309780"/>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32" name="Line 1036"/>
                <p:cNvSpPr>
                  <a:spLocks noChangeShapeType="1"/>
                </p:cNvSpPr>
                <p:nvPr/>
              </p:nvSpPr>
              <p:spPr bwMode="auto">
                <a:xfrm flipV="1">
                  <a:off x="3684620" y="13202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33" name="Line 1037"/>
                <p:cNvSpPr>
                  <a:spLocks noChangeShapeType="1"/>
                </p:cNvSpPr>
                <p:nvPr/>
              </p:nvSpPr>
              <p:spPr bwMode="auto">
                <a:xfrm flipH="1" flipV="1">
                  <a:off x="3684620" y="13202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34" name="Line 1038"/>
                <p:cNvSpPr>
                  <a:spLocks noChangeShapeType="1"/>
                </p:cNvSpPr>
                <p:nvPr/>
              </p:nvSpPr>
              <p:spPr bwMode="auto">
                <a:xfrm>
                  <a:off x="3701632" y="1309780"/>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35" name="Line 1039"/>
                <p:cNvSpPr>
                  <a:spLocks noChangeShapeType="1"/>
                </p:cNvSpPr>
                <p:nvPr/>
              </p:nvSpPr>
              <p:spPr bwMode="auto">
                <a:xfrm flipV="1">
                  <a:off x="3684620" y="13202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36" name="Line 1040"/>
                <p:cNvSpPr>
                  <a:spLocks noChangeShapeType="1"/>
                </p:cNvSpPr>
                <p:nvPr/>
              </p:nvSpPr>
              <p:spPr bwMode="auto">
                <a:xfrm flipH="1" flipV="1">
                  <a:off x="3684620" y="13202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37" name="Line 1041"/>
                <p:cNvSpPr>
                  <a:spLocks noChangeShapeType="1"/>
                </p:cNvSpPr>
                <p:nvPr/>
              </p:nvSpPr>
              <p:spPr bwMode="auto">
                <a:xfrm>
                  <a:off x="3707302" y="1309780"/>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38" name="Line 1042"/>
                <p:cNvSpPr>
                  <a:spLocks noChangeShapeType="1"/>
                </p:cNvSpPr>
                <p:nvPr/>
              </p:nvSpPr>
              <p:spPr bwMode="auto">
                <a:xfrm flipV="1">
                  <a:off x="3690291" y="1320254"/>
                  <a:ext cx="34023"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39" name="Line 1043"/>
                <p:cNvSpPr>
                  <a:spLocks noChangeShapeType="1"/>
                </p:cNvSpPr>
                <p:nvPr/>
              </p:nvSpPr>
              <p:spPr bwMode="auto">
                <a:xfrm flipH="1" flipV="1">
                  <a:off x="3690291" y="1320254"/>
                  <a:ext cx="34023"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40" name="Line 1044"/>
                <p:cNvSpPr>
                  <a:spLocks noChangeShapeType="1"/>
                </p:cNvSpPr>
                <p:nvPr/>
              </p:nvSpPr>
              <p:spPr bwMode="auto">
                <a:xfrm>
                  <a:off x="3707302" y="1309780"/>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41" name="Line 1045"/>
                <p:cNvSpPr>
                  <a:spLocks noChangeShapeType="1"/>
                </p:cNvSpPr>
                <p:nvPr/>
              </p:nvSpPr>
              <p:spPr bwMode="auto">
                <a:xfrm flipV="1">
                  <a:off x="3690291" y="1320254"/>
                  <a:ext cx="34023"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42" name="Line 1046"/>
                <p:cNvSpPr>
                  <a:spLocks noChangeShapeType="1"/>
                </p:cNvSpPr>
                <p:nvPr/>
              </p:nvSpPr>
              <p:spPr bwMode="auto">
                <a:xfrm flipH="1" flipV="1">
                  <a:off x="3690291" y="1320254"/>
                  <a:ext cx="34023"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43" name="Line 1047"/>
                <p:cNvSpPr>
                  <a:spLocks noChangeShapeType="1"/>
                </p:cNvSpPr>
                <p:nvPr/>
              </p:nvSpPr>
              <p:spPr bwMode="auto">
                <a:xfrm>
                  <a:off x="3712973" y="1309780"/>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44" name="Line 1048"/>
                <p:cNvSpPr>
                  <a:spLocks noChangeShapeType="1"/>
                </p:cNvSpPr>
                <p:nvPr/>
              </p:nvSpPr>
              <p:spPr bwMode="auto">
                <a:xfrm flipV="1">
                  <a:off x="3695961" y="1320254"/>
                  <a:ext cx="34023"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45" name="Line 1049"/>
                <p:cNvSpPr>
                  <a:spLocks noChangeShapeType="1"/>
                </p:cNvSpPr>
                <p:nvPr/>
              </p:nvSpPr>
              <p:spPr bwMode="auto">
                <a:xfrm flipH="1" flipV="1">
                  <a:off x="3695961" y="1320254"/>
                  <a:ext cx="34023"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46" name="Line 1050"/>
                <p:cNvSpPr>
                  <a:spLocks noChangeShapeType="1"/>
                </p:cNvSpPr>
                <p:nvPr/>
              </p:nvSpPr>
              <p:spPr bwMode="auto">
                <a:xfrm>
                  <a:off x="3712973" y="1309780"/>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47" name="Line 1051"/>
                <p:cNvSpPr>
                  <a:spLocks noChangeShapeType="1"/>
                </p:cNvSpPr>
                <p:nvPr/>
              </p:nvSpPr>
              <p:spPr bwMode="auto">
                <a:xfrm flipV="1">
                  <a:off x="3695961" y="1320254"/>
                  <a:ext cx="34023"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48" name="Line 1052"/>
                <p:cNvSpPr>
                  <a:spLocks noChangeShapeType="1"/>
                </p:cNvSpPr>
                <p:nvPr/>
              </p:nvSpPr>
              <p:spPr bwMode="auto">
                <a:xfrm flipH="1" flipV="1">
                  <a:off x="3695961" y="1320254"/>
                  <a:ext cx="34023"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49" name="Line 1053"/>
                <p:cNvSpPr>
                  <a:spLocks noChangeShapeType="1"/>
                </p:cNvSpPr>
                <p:nvPr/>
              </p:nvSpPr>
              <p:spPr bwMode="auto">
                <a:xfrm>
                  <a:off x="3721479" y="1309780"/>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50" name="Line 1054"/>
                <p:cNvSpPr>
                  <a:spLocks noChangeShapeType="1"/>
                </p:cNvSpPr>
                <p:nvPr/>
              </p:nvSpPr>
              <p:spPr bwMode="auto">
                <a:xfrm flipV="1">
                  <a:off x="3701632" y="1320254"/>
                  <a:ext cx="34023"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51" name="Line 1055"/>
                <p:cNvSpPr>
                  <a:spLocks noChangeShapeType="1"/>
                </p:cNvSpPr>
                <p:nvPr/>
              </p:nvSpPr>
              <p:spPr bwMode="auto">
                <a:xfrm flipH="1" flipV="1">
                  <a:off x="3701632" y="1320254"/>
                  <a:ext cx="34023"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52" name="Line 1056"/>
                <p:cNvSpPr>
                  <a:spLocks noChangeShapeType="1"/>
                </p:cNvSpPr>
                <p:nvPr/>
              </p:nvSpPr>
              <p:spPr bwMode="auto">
                <a:xfrm>
                  <a:off x="3721479" y="1309780"/>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53" name="Line 1057"/>
                <p:cNvSpPr>
                  <a:spLocks noChangeShapeType="1"/>
                </p:cNvSpPr>
                <p:nvPr/>
              </p:nvSpPr>
              <p:spPr bwMode="auto">
                <a:xfrm flipV="1">
                  <a:off x="3701632" y="1320254"/>
                  <a:ext cx="34023"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54" name="Line 1058"/>
                <p:cNvSpPr>
                  <a:spLocks noChangeShapeType="1"/>
                </p:cNvSpPr>
                <p:nvPr/>
              </p:nvSpPr>
              <p:spPr bwMode="auto">
                <a:xfrm flipH="1" flipV="1">
                  <a:off x="3701632" y="1320254"/>
                  <a:ext cx="34023"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55" name="Line 1059"/>
                <p:cNvSpPr>
                  <a:spLocks noChangeShapeType="1"/>
                </p:cNvSpPr>
                <p:nvPr/>
              </p:nvSpPr>
              <p:spPr bwMode="auto">
                <a:xfrm>
                  <a:off x="3738491" y="1309780"/>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56" name="Line 1060"/>
                <p:cNvSpPr>
                  <a:spLocks noChangeShapeType="1"/>
                </p:cNvSpPr>
                <p:nvPr/>
              </p:nvSpPr>
              <p:spPr bwMode="auto">
                <a:xfrm flipV="1">
                  <a:off x="3724314" y="13202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57" name="Line 1061"/>
                <p:cNvSpPr>
                  <a:spLocks noChangeShapeType="1"/>
                </p:cNvSpPr>
                <p:nvPr/>
              </p:nvSpPr>
              <p:spPr bwMode="auto">
                <a:xfrm flipH="1" flipV="1">
                  <a:off x="3724314" y="13202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58" name="Line 1062"/>
                <p:cNvSpPr>
                  <a:spLocks noChangeShapeType="1"/>
                </p:cNvSpPr>
                <p:nvPr/>
              </p:nvSpPr>
              <p:spPr bwMode="auto">
                <a:xfrm>
                  <a:off x="3749832" y="1309780"/>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59" name="Line 1063"/>
                <p:cNvSpPr>
                  <a:spLocks noChangeShapeType="1"/>
                </p:cNvSpPr>
                <p:nvPr/>
              </p:nvSpPr>
              <p:spPr bwMode="auto">
                <a:xfrm flipV="1">
                  <a:off x="3732820" y="1320254"/>
                  <a:ext cx="34023"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60" name="Line 1064"/>
                <p:cNvSpPr>
                  <a:spLocks noChangeShapeType="1"/>
                </p:cNvSpPr>
                <p:nvPr/>
              </p:nvSpPr>
              <p:spPr bwMode="auto">
                <a:xfrm flipH="1" flipV="1">
                  <a:off x="3732820" y="1320254"/>
                  <a:ext cx="34023"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61" name="Line 1065"/>
                <p:cNvSpPr>
                  <a:spLocks noChangeShapeType="1"/>
                </p:cNvSpPr>
                <p:nvPr/>
              </p:nvSpPr>
              <p:spPr bwMode="auto">
                <a:xfrm>
                  <a:off x="3749832" y="1309780"/>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62" name="Line 1066"/>
                <p:cNvSpPr>
                  <a:spLocks noChangeShapeType="1"/>
                </p:cNvSpPr>
                <p:nvPr/>
              </p:nvSpPr>
              <p:spPr bwMode="auto">
                <a:xfrm flipV="1">
                  <a:off x="3732820" y="1320254"/>
                  <a:ext cx="34023"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63" name="Line 1067"/>
                <p:cNvSpPr>
                  <a:spLocks noChangeShapeType="1"/>
                </p:cNvSpPr>
                <p:nvPr/>
              </p:nvSpPr>
              <p:spPr bwMode="auto">
                <a:xfrm flipH="1" flipV="1">
                  <a:off x="3732820" y="1320254"/>
                  <a:ext cx="34023"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64" name="Line 1068"/>
                <p:cNvSpPr>
                  <a:spLocks noChangeShapeType="1"/>
                </p:cNvSpPr>
                <p:nvPr/>
              </p:nvSpPr>
              <p:spPr bwMode="auto">
                <a:xfrm>
                  <a:off x="3749832" y="1309780"/>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65" name="Line 1069"/>
                <p:cNvSpPr>
                  <a:spLocks noChangeShapeType="1"/>
                </p:cNvSpPr>
                <p:nvPr/>
              </p:nvSpPr>
              <p:spPr bwMode="auto">
                <a:xfrm flipV="1">
                  <a:off x="3732820" y="1320254"/>
                  <a:ext cx="34023"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66" name="Line 1070"/>
                <p:cNvSpPr>
                  <a:spLocks noChangeShapeType="1"/>
                </p:cNvSpPr>
                <p:nvPr/>
              </p:nvSpPr>
              <p:spPr bwMode="auto">
                <a:xfrm flipH="1" flipV="1">
                  <a:off x="3732820" y="1320254"/>
                  <a:ext cx="34023"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67" name="Line 1071"/>
                <p:cNvSpPr>
                  <a:spLocks noChangeShapeType="1"/>
                </p:cNvSpPr>
                <p:nvPr/>
              </p:nvSpPr>
              <p:spPr bwMode="auto">
                <a:xfrm>
                  <a:off x="3755502" y="1309780"/>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68" name="Line 1072"/>
                <p:cNvSpPr>
                  <a:spLocks noChangeShapeType="1"/>
                </p:cNvSpPr>
                <p:nvPr/>
              </p:nvSpPr>
              <p:spPr bwMode="auto">
                <a:xfrm flipV="1">
                  <a:off x="3738491" y="1320254"/>
                  <a:ext cx="34023"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69" name="Line 1073"/>
                <p:cNvSpPr>
                  <a:spLocks noChangeShapeType="1"/>
                </p:cNvSpPr>
                <p:nvPr/>
              </p:nvSpPr>
              <p:spPr bwMode="auto">
                <a:xfrm flipH="1" flipV="1">
                  <a:off x="3738491" y="1320254"/>
                  <a:ext cx="34023"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70" name="Line 1074"/>
                <p:cNvSpPr>
                  <a:spLocks noChangeShapeType="1"/>
                </p:cNvSpPr>
                <p:nvPr/>
              </p:nvSpPr>
              <p:spPr bwMode="auto">
                <a:xfrm>
                  <a:off x="3769677" y="1309780"/>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71" name="Line 1075"/>
                <p:cNvSpPr>
                  <a:spLocks noChangeShapeType="1"/>
                </p:cNvSpPr>
                <p:nvPr/>
              </p:nvSpPr>
              <p:spPr bwMode="auto">
                <a:xfrm flipV="1">
                  <a:off x="3752665" y="13202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72" name="Line 1076"/>
                <p:cNvSpPr>
                  <a:spLocks noChangeShapeType="1"/>
                </p:cNvSpPr>
                <p:nvPr/>
              </p:nvSpPr>
              <p:spPr bwMode="auto">
                <a:xfrm flipH="1" flipV="1">
                  <a:off x="3752665" y="13202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73" name="Line 1077"/>
                <p:cNvSpPr>
                  <a:spLocks noChangeShapeType="1"/>
                </p:cNvSpPr>
                <p:nvPr/>
              </p:nvSpPr>
              <p:spPr bwMode="auto">
                <a:xfrm>
                  <a:off x="3769677" y="1309780"/>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74" name="Line 1078"/>
                <p:cNvSpPr>
                  <a:spLocks noChangeShapeType="1"/>
                </p:cNvSpPr>
                <p:nvPr/>
              </p:nvSpPr>
              <p:spPr bwMode="auto">
                <a:xfrm flipV="1">
                  <a:off x="3752665" y="13202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75" name="Line 1079"/>
                <p:cNvSpPr>
                  <a:spLocks noChangeShapeType="1"/>
                </p:cNvSpPr>
                <p:nvPr/>
              </p:nvSpPr>
              <p:spPr bwMode="auto">
                <a:xfrm flipH="1" flipV="1">
                  <a:off x="3752665" y="13202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76" name="Line 1080"/>
                <p:cNvSpPr>
                  <a:spLocks noChangeShapeType="1"/>
                </p:cNvSpPr>
                <p:nvPr/>
              </p:nvSpPr>
              <p:spPr bwMode="auto">
                <a:xfrm>
                  <a:off x="3775347" y="1309780"/>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77" name="Line 1081"/>
                <p:cNvSpPr>
                  <a:spLocks noChangeShapeType="1"/>
                </p:cNvSpPr>
                <p:nvPr/>
              </p:nvSpPr>
              <p:spPr bwMode="auto">
                <a:xfrm flipV="1">
                  <a:off x="3758337" y="1320254"/>
                  <a:ext cx="34023"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78" name="Line 1082"/>
                <p:cNvSpPr>
                  <a:spLocks noChangeShapeType="1"/>
                </p:cNvSpPr>
                <p:nvPr/>
              </p:nvSpPr>
              <p:spPr bwMode="auto">
                <a:xfrm flipH="1" flipV="1">
                  <a:off x="3758337" y="1320254"/>
                  <a:ext cx="34023"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79" name="Line 1083"/>
                <p:cNvSpPr>
                  <a:spLocks noChangeShapeType="1"/>
                </p:cNvSpPr>
                <p:nvPr/>
              </p:nvSpPr>
              <p:spPr bwMode="auto">
                <a:xfrm>
                  <a:off x="3775347" y="1309780"/>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80" name="Line 1084"/>
                <p:cNvSpPr>
                  <a:spLocks noChangeShapeType="1"/>
                </p:cNvSpPr>
                <p:nvPr/>
              </p:nvSpPr>
              <p:spPr bwMode="auto">
                <a:xfrm flipV="1">
                  <a:off x="3758337" y="1320254"/>
                  <a:ext cx="34023"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81" name="Line 1085"/>
                <p:cNvSpPr>
                  <a:spLocks noChangeShapeType="1"/>
                </p:cNvSpPr>
                <p:nvPr/>
              </p:nvSpPr>
              <p:spPr bwMode="auto">
                <a:xfrm flipH="1" flipV="1">
                  <a:off x="3758337" y="1320254"/>
                  <a:ext cx="34023"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82" name="Line 1086"/>
                <p:cNvSpPr>
                  <a:spLocks noChangeShapeType="1"/>
                </p:cNvSpPr>
                <p:nvPr/>
              </p:nvSpPr>
              <p:spPr bwMode="auto">
                <a:xfrm>
                  <a:off x="3781018" y="1309780"/>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83" name="Line 1087"/>
                <p:cNvSpPr>
                  <a:spLocks noChangeShapeType="1"/>
                </p:cNvSpPr>
                <p:nvPr/>
              </p:nvSpPr>
              <p:spPr bwMode="auto">
                <a:xfrm flipV="1">
                  <a:off x="3766842" y="13202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84" name="Line 1088"/>
                <p:cNvSpPr>
                  <a:spLocks noChangeShapeType="1"/>
                </p:cNvSpPr>
                <p:nvPr/>
              </p:nvSpPr>
              <p:spPr bwMode="auto">
                <a:xfrm flipH="1" flipV="1">
                  <a:off x="3766842" y="13202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85" name="Line 1089"/>
                <p:cNvSpPr>
                  <a:spLocks noChangeShapeType="1"/>
                </p:cNvSpPr>
                <p:nvPr/>
              </p:nvSpPr>
              <p:spPr bwMode="auto">
                <a:xfrm>
                  <a:off x="3781018" y="1309780"/>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86" name="Line 1090"/>
                <p:cNvSpPr>
                  <a:spLocks noChangeShapeType="1"/>
                </p:cNvSpPr>
                <p:nvPr/>
              </p:nvSpPr>
              <p:spPr bwMode="auto">
                <a:xfrm flipV="1">
                  <a:off x="3766842" y="13202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87" name="Line 1091"/>
                <p:cNvSpPr>
                  <a:spLocks noChangeShapeType="1"/>
                </p:cNvSpPr>
                <p:nvPr/>
              </p:nvSpPr>
              <p:spPr bwMode="auto">
                <a:xfrm flipH="1" flipV="1">
                  <a:off x="3766842" y="13202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88" name="Line 1092"/>
                <p:cNvSpPr>
                  <a:spLocks noChangeShapeType="1"/>
                </p:cNvSpPr>
                <p:nvPr/>
              </p:nvSpPr>
              <p:spPr bwMode="auto">
                <a:xfrm>
                  <a:off x="3795195" y="1309780"/>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89" name="Line 1093"/>
                <p:cNvSpPr>
                  <a:spLocks noChangeShapeType="1"/>
                </p:cNvSpPr>
                <p:nvPr/>
              </p:nvSpPr>
              <p:spPr bwMode="auto">
                <a:xfrm flipV="1">
                  <a:off x="3778183" y="1320254"/>
                  <a:ext cx="34023"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90" name="Line 1094"/>
                <p:cNvSpPr>
                  <a:spLocks noChangeShapeType="1"/>
                </p:cNvSpPr>
                <p:nvPr/>
              </p:nvSpPr>
              <p:spPr bwMode="auto">
                <a:xfrm flipH="1" flipV="1">
                  <a:off x="3778183" y="1320254"/>
                  <a:ext cx="34023"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91" name="Line 1095"/>
                <p:cNvSpPr>
                  <a:spLocks noChangeShapeType="1"/>
                </p:cNvSpPr>
                <p:nvPr/>
              </p:nvSpPr>
              <p:spPr bwMode="auto">
                <a:xfrm>
                  <a:off x="3803700" y="1309780"/>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92" name="Line 1096"/>
                <p:cNvSpPr>
                  <a:spLocks noChangeShapeType="1"/>
                </p:cNvSpPr>
                <p:nvPr/>
              </p:nvSpPr>
              <p:spPr bwMode="auto">
                <a:xfrm flipV="1">
                  <a:off x="3783854" y="1320254"/>
                  <a:ext cx="34023"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93" name="Line 1097"/>
                <p:cNvSpPr>
                  <a:spLocks noChangeShapeType="1"/>
                </p:cNvSpPr>
                <p:nvPr/>
              </p:nvSpPr>
              <p:spPr bwMode="auto">
                <a:xfrm flipH="1" flipV="1">
                  <a:off x="3783854" y="1320254"/>
                  <a:ext cx="34023"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94" name="Line 1098"/>
                <p:cNvSpPr>
                  <a:spLocks noChangeShapeType="1"/>
                </p:cNvSpPr>
                <p:nvPr/>
              </p:nvSpPr>
              <p:spPr bwMode="auto">
                <a:xfrm>
                  <a:off x="3812206" y="1309780"/>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95" name="Line 1099"/>
                <p:cNvSpPr>
                  <a:spLocks noChangeShapeType="1"/>
                </p:cNvSpPr>
                <p:nvPr/>
              </p:nvSpPr>
              <p:spPr bwMode="auto">
                <a:xfrm flipV="1">
                  <a:off x="3795195" y="13202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96" name="Line 1100"/>
                <p:cNvSpPr>
                  <a:spLocks noChangeShapeType="1"/>
                </p:cNvSpPr>
                <p:nvPr/>
              </p:nvSpPr>
              <p:spPr bwMode="auto">
                <a:xfrm flipH="1" flipV="1">
                  <a:off x="3795195" y="13202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97" name="Line 1101"/>
                <p:cNvSpPr>
                  <a:spLocks noChangeShapeType="1"/>
                </p:cNvSpPr>
                <p:nvPr/>
              </p:nvSpPr>
              <p:spPr bwMode="auto">
                <a:xfrm>
                  <a:off x="3812206" y="1309780"/>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98" name="Line 1102"/>
                <p:cNvSpPr>
                  <a:spLocks noChangeShapeType="1"/>
                </p:cNvSpPr>
                <p:nvPr/>
              </p:nvSpPr>
              <p:spPr bwMode="auto">
                <a:xfrm flipV="1">
                  <a:off x="3795195" y="13202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99" name="Line 1103"/>
                <p:cNvSpPr>
                  <a:spLocks noChangeShapeType="1"/>
                </p:cNvSpPr>
                <p:nvPr/>
              </p:nvSpPr>
              <p:spPr bwMode="auto">
                <a:xfrm flipH="1" flipV="1">
                  <a:off x="3795195" y="13202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00" name="Line 1104"/>
                <p:cNvSpPr>
                  <a:spLocks noChangeShapeType="1"/>
                </p:cNvSpPr>
                <p:nvPr/>
              </p:nvSpPr>
              <p:spPr bwMode="auto">
                <a:xfrm>
                  <a:off x="3812206" y="1309780"/>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01" name="Line 1105"/>
                <p:cNvSpPr>
                  <a:spLocks noChangeShapeType="1"/>
                </p:cNvSpPr>
                <p:nvPr/>
              </p:nvSpPr>
              <p:spPr bwMode="auto">
                <a:xfrm flipV="1">
                  <a:off x="3795195" y="13202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02" name="Line 1106"/>
                <p:cNvSpPr>
                  <a:spLocks noChangeShapeType="1"/>
                </p:cNvSpPr>
                <p:nvPr/>
              </p:nvSpPr>
              <p:spPr bwMode="auto">
                <a:xfrm flipH="1" flipV="1">
                  <a:off x="3795195" y="13202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03" name="Line 1107"/>
                <p:cNvSpPr>
                  <a:spLocks noChangeShapeType="1"/>
                </p:cNvSpPr>
                <p:nvPr/>
              </p:nvSpPr>
              <p:spPr bwMode="auto">
                <a:xfrm>
                  <a:off x="3817877" y="1309780"/>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04" name="Line 1108"/>
                <p:cNvSpPr>
                  <a:spLocks noChangeShapeType="1"/>
                </p:cNvSpPr>
                <p:nvPr/>
              </p:nvSpPr>
              <p:spPr bwMode="auto">
                <a:xfrm flipV="1">
                  <a:off x="3803700" y="13202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05" name="Line 1109"/>
                <p:cNvSpPr>
                  <a:spLocks noChangeShapeType="1"/>
                </p:cNvSpPr>
                <p:nvPr/>
              </p:nvSpPr>
              <p:spPr bwMode="auto">
                <a:xfrm flipH="1" flipV="1">
                  <a:off x="3803700" y="13202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06" name="Line 1110"/>
                <p:cNvSpPr>
                  <a:spLocks noChangeShapeType="1"/>
                </p:cNvSpPr>
                <p:nvPr/>
              </p:nvSpPr>
              <p:spPr bwMode="auto">
                <a:xfrm>
                  <a:off x="3817877" y="1309780"/>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07" name="Line 1111"/>
                <p:cNvSpPr>
                  <a:spLocks noChangeShapeType="1"/>
                </p:cNvSpPr>
                <p:nvPr/>
              </p:nvSpPr>
              <p:spPr bwMode="auto">
                <a:xfrm flipV="1">
                  <a:off x="3803700" y="13202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08" name="Line 1112"/>
                <p:cNvSpPr>
                  <a:spLocks noChangeShapeType="1"/>
                </p:cNvSpPr>
                <p:nvPr/>
              </p:nvSpPr>
              <p:spPr bwMode="auto">
                <a:xfrm flipH="1" flipV="1">
                  <a:off x="3803700" y="13202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09" name="Line 1113"/>
                <p:cNvSpPr>
                  <a:spLocks noChangeShapeType="1"/>
                </p:cNvSpPr>
                <p:nvPr/>
              </p:nvSpPr>
              <p:spPr bwMode="auto">
                <a:xfrm>
                  <a:off x="3829218" y="1309780"/>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10" name="Line 1114"/>
                <p:cNvSpPr>
                  <a:spLocks noChangeShapeType="1"/>
                </p:cNvSpPr>
                <p:nvPr/>
              </p:nvSpPr>
              <p:spPr bwMode="auto">
                <a:xfrm flipV="1">
                  <a:off x="3815041" y="13202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11" name="Line 1115"/>
                <p:cNvSpPr>
                  <a:spLocks noChangeShapeType="1"/>
                </p:cNvSpPr>
                <p:nvPr/>
              </p:nvSpPr>
              <p:spPr bwMode="auto">
                <a:xfrm flipH="1" flipV="1">
                  <a:off x="3815041" y="13202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12" name="Line 1116"/>
                <p:cNvSpPr>
                  <a:spLocks noChangeShapeType="1"/>
                </p:cNvSpPr>
                <p:nvPr/>
              </p:nvSpPr>
              <p:spPr bwMode="auto">
                <a:xfrm>
                  <a:off x="3834888" y="1309780"/>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13" name="Line 1117"/>
                <p:cNvSpPr>
                  <a:spLocks noChangeShapeType="1"/>
                </p:cNvSpPr>
                <p:nvPr/>
              </p:nvSpPr>
              <p:spPr bwMode="auto">
                <a:xfrm flipV="1">
                  <a:off x="3820711" y="1320254"/>
                  <a:ext cx="34023"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14" name="Line 1118"/>
                <p:cNvSpPr>
                  <a:spLocks noChangeShapeType="1"/>
                </p:cNvSpPr>
                <p:nvPr/>
              </p:nvSpPr>
              <p:spPr bwMode="auto">
                <a:xfrm flipH="1" flipV="1">
                  <a:off x="3820711" y="1320254"/>
                  <a:ext cx="34023"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15" name="Line 1119"/>
                <p:cNvSpPr>
                  <a:spLocks noChangeShapeType="1"/>
                </p:cNvSpPr>
                <p:nvPr/>
              </p:nvSpPr>
              <p:spPr bwMode="auto">
                <a:xfrm>
                  <a:off x="3834888" y="1309780"/>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16" name="Line 1120"/>
                <p:cNvSpPr>
                  <a:spLocks noChangeShapeType="1"/>
                </p:cNvSpPr>
                <p:nvPr/>
              </p:nvSpPr>
              <p:spPr bwMode="auto">
                <a:xfrm flipV="1">
                  <a:off x="3820711" y="1320254"/>
                  <a:ext cx="34023"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17" name="Line 1121"/>
                <p:cNvSpPr>
                  <a:spLocks noChangeShapeType="1"/>
                </p:cNvSpPr>
                <p:nvPr/>
              </p:nvSpPr>
              <p:spPr bwMode="auto">
                <a:xfrm flipH="1" flipV="1">
                  <a:off x="3820711" y="1320254"/>
                  <a:ext cx="34023"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18" name="Line 1122"/>
                <p:cNvSpPr>
                  <a:spLocks noChangeShapeType="1"/>
                </p:cNvSpPr>
                <p:nvPr/>
              </p:nvSpPr>
              <p:spPr bwMode="auto">
                <a:xfrm>
                  <a:off x="3834888" y="1309780"/>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19" name="Line 1123"/>
                <p:cNvSpPr>
                  <a:spLocks noChangeShapeType="1"/>
                </p:cNvSpPr>
                <p:nvPr/>
              </p:nvSpPr>
              <p:spPr bwMode="auto">
                <a:xfrm flipV="1">
                  <a:off x="3820711" y="1320254"/>
                  <a:ext cx="34023"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20" name="Line 1124"/>
                <p:cNvSpPr>
                  <a:spLocks noChangeShapeType="1"/>
                </p:cNvSpPr>
                <p:nvPr/>
              </p:nvSpPr>
              <p:spPr bwMode="auto">
                <a:xfrm flipH="1" flipV="1">
                  <a:off x="3820711" y="1320254"/>
                  <a:ext cx="34023"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21" name="Line 1125"/>
                <p:cNvSpPr>
                  <a:spLocks noChangeShapeType="1"/>
                </p:cNvSpPr>
                <p:nvPr/>
              </p:nvSpPr>
              <p:spPr bwMode="auto">
                <a:xfrm>
                  <a:off x="3843393"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22" name="Line 1126"/>
                <p:cNvSpPr>
                  <a:spLocks noChangeShapeType="1"/>
                </p:cNvSpPr>
                <p:nvPr/>
              </p:nvSpPr>
              <p:spPr bwMode="auto">
                <a:xfrm flipV="1">
                  <a:off x="3826382"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23" name="Line 1127"/>
                <p:cNvSpPr>
                  <a:spLocks noChangeShapeType="1"/>
                </p:cNvSpPr>
                <p:nvPr/>
              </p:nvSpPr>
              <p:spPr bwMode="auto">
                <a:xfrm flipH="1" flipV="1">
                  <a:off x="3826382"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24" name="Line 1128"/>
                <p:cNvSpPr>
                  <a:spLocks noChangeShapeType="1"/>
                </p:cNvSpPr>
                <p:nvPr/>
              </p:nvSpPr>
              <p:spPr bwMode="auto">
                <a:xfrm>
                  <a:off x="3843393"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25" name="Line 1129"/>
                <p:cNvSpPr>
                  <a:spLocks noChangeShapeType="1"/>
                </p:cNvSpPr>
                <p:nvPr/>
              </p:nvSpPr>
              <p:spPr bwMode="auto">
                <a:xfrm flipV="1">
                  <a:off x="3826382"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26" name="Line 1130"/>
                <p:cNvSpPr>
                  <a:spLocks noChangeShapeType="1"/>
                </p:cNvSpPr>
                <p:nvPr/>
              </p:nvSpPr>
              <p:spPr bwMode="auto">
                <a:xfrm flipH="1" flipV="1">
                  <a:off x="3826382"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27" name="Line 1131"/>
                <p:cNvSpPr>
                  <a:spLocks noChangeShapeType="1"/>
                </p:cNvSpPr>
                <p:nvPr/>
              </p:nvSpPr>
              <p:spPr bwMode="auto">
                <a:xfrm>
                  <a:off x="3849064"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28" name="Line 1132"/>
                <p:cNvSpPr>
                  <a:spLocks noChangeShapeType="1"/>
                </p:cNvSpPr>
                <p:nvPr/>
              </p:nvSpPr>
              <p:spPr bwMode="auto">
                <a:xfrm flipV="1">
                  <a:off x="3834888"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29" name="Line 1133"/>
                <p:cNvSpPr>
                  <a:spLocks noChangeShapeType="1"/>
                </p:cNvSpPr>
                <p:nvPr/>
              </p:nvSpPr>
              <p:spPr bwMode="auto">
                <a:xfrm flipH="1" flipV="1">
                  <a:off x="3834888"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30" name="Line 1134"/>
                <p:cNvSpPr>
                  <a:spLocks noChangeShapeType="1"/>
                </p:cNvSpPr>
                <p:nvPr/>
              </p:nvSpPr>
              <p:spPr bwMode="auto">
                <a:xfrm>
                  <a:off x="3849064"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31" name="Line 1135"/>
                <p:cNvSpPr>
                  <a:spLocks noChangeShapeType="1"/>
                </p:cNvSpPr>
                <p:nvPr/>
              </p:nvSpPr>
              <p:spPr bwMode="auto">
                <a:xfrm flipV="1">
                  <a:off x="3834888"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32" name="Line 1136"/>
                <p:cNvSpPr>
                  <a:spLocks noChangeShapeType="1"/>
                </p:cNvSpPr>
                <p:nvPr/>
              </p:nvSpPr>
              <p:spPr bwMode="auto">
                <a:xfrm flipH="1" flipV="1">
                  <a:off x="3834888"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33" name="Line 1137"/>
                <p:cNvSpPr>
                  <a:spLocks noChangeShapeType="1"/>
                </p:cNvSpPr>
                <p:nvPr/>
              </p:nvSpPr>
              <p:spPr bwMode="auto">
                <a:xfrm>
                  <a:off x="3849064"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34" name="Line 1138"/>
                <p:cNvSpPr>
                  <a:spLocks noChangeShapeType="1"/>
                </p:cNvSpPr>
                <p:nvPr/>
              </p:nvSpPr>
              <p:spPr bwMode="auto">
                <a:xfrm flipV="1">
                  <a:off x="3834888"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35" name="Line 1139"/>
                <p:cNvSpPr>
                  <a:spLocks noChangeShapeType="1"/>
                </p:cNvSpPr>
                <p:nvPr/>
              </p:nvSpPr>
              <p:spPr bwMode="auto">
                <a:xfrm flipH="1" flipV="1">
                  <a:off x="3834888"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36" name="Line 1140"/>
                <p:cNvSpPr>
                  <a:spLocks noChangeShapeType="1"/>
                </p:cNvSpPr>
                <p:nvPr/>
              </p:nvSpPr>
              <p:spPr bwMode="auto">
                <a:xfrm>
                  <a:off x="3849064"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37" name="Line 1141"/>
                <p:cNvSpPr>
                  <a:spLocks noChangeShapeType="1"/>
                </p:cNvSpPr>
                <p:nvPr/>
              </p:nvSpPr>
              <p:spPr bwMode="auto">
                <a:xfrm flipV="1">
                  <a:off x="3834888"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38" name="Line 1142"/>
                <p:cNvSpPr>
                  <a:spLocks noChangeShapeType="1"/>
                </p:cNvSpPr>
                <p:nvPr/>
              </p:nvSpPr>
              <p:spPr bwMode="auto">
                <a:xfrm flipH="1" flipV="1">
                  <a:off x="3834888"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39" name="Line 1143"/>
                <p:cNvSpPr>
                  <a:spLocks noChangeShapeType="1"/>
                </p:cNvSpPr>
                <p:nvPr/>
              </p:nvSpPr>
              <p:spPr bwMode="auto">
                <a:xfrm>
                  <a:off x="3857570"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40" name="Line 1144"/>
                <p:cNvSpPr>
                  <a:spLocks noChangeShapeType="1"/>
                </p:cNvSpPr>
                <p:nvPr/>
              </p:nvSpPr>
              <p:spPr bwMode="auto">
                <a:xfrm flipV="1">
                  <a:off x="3840559"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41" name="Line 1145"/>
                <p:cNvSpPr>
                  <a:spLocks noChangeShapeType="1"/>
                </p:cNvSpPr>
                <p:nvPr/>
              </p:nvSpPr>
              <p:spPr bwMode="auto">
                <a:xfrm flipH="1" flipV="1">
                  <a:off x="3840559"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42" name="Line 1146"/>
                <p:cNvSpPr>
                  <a:spLocks noChangeShapeType="1"/>
                </p:cNvSpPr>
                <p:nvPr/>
              </p:nvSpPr>
              <p:spPr bwMode="auto">
                <a:xfrm>
                  <a:off x="3857570"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43" name="Line 1147"/>
                <p:cNvSpPr>
                  <a:spLocks noChangeShapeType="1"/>
                </p:cNvSpPr>
                <p:nvPr/>
              </p:nvSpPr>
              <p:spPr bwMode="auto">
                <a:xfrm flipV="1">
                  <a:off x="3840559"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44" name="Line 1148"/>
                <p:cNvSpPr>
                  <a:spLocks noChangeShapeType="1"/>
                </p:cNvSpPr>
                <p:nvPr/>
              </p:nvSpPr>
              <p:spPr bwMode="auto">
                <a:xfrm flipH="1" flipV="1">
                  <a:off x="3840559"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45" name="Line 1149"/>
                <p:cNvSpPr>
                  <a:spLocks noChangeShapeType="1"/>
                </p:cNvSpPr>
                <p:nvPr/>
              </p:nvSpPr>
              <p:spPr bwMode="auto">
                <a:xfrm>
                  <a:off x="3857570"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46" name="Line 1150"/>
                <p:cNvSpPr>
                  <a:spLocks noChangeShapeType="1"/>
                </p:cNvSpPr>
                <p:nvPr/>
              </p:nvSpPr>
              <p:spPr bwMode="auto">
                <a:xfrm flipV="1">
                  <a:off x="3840559"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47" name="Line 1151"/>
                <p:cNvSpPr>
                  <a:spLocks noChangeShapeType="1"/>
                </p:cNvSpPr>
                <p:nvPr/>
              </p:nvSpPr>
              <p:spPr bwMode="auto">
                <a:xfrm flipH="1" flipV="1">
                  <a:off x="3840559"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48" name="Line 1152"/>
                <p:cNvSpPr>
                  <a:spLocks noChangeShapeType="1"/>
                </p:cNvSpPr>
                <p:nvPr/>
              </p:nvSpPr>
              <p:spPr bwMode="auto">
                <a:xfrm>
                  <a:off x="3857570"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49" name="Line 1153"/>
                <p:cNvSpPr>
                  <a:spLocks noChangeShapeType="1"/>
                </p:cNvSpPr>
                <p:nvPr/>
              </p:nvSpPr>
              <p:spPr bwMode="auto">
                <a:xfrm flipV="1">
                  <a:off x="3840559"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50" name="Line 1154"/>
                <p:cNvSpPr>
                  <a:spLocks noChangeShapeType="1"/>
                </p:cNvSpPr>
                <p:nvPr/>
              </p:nvSpPr>
              <p:spPr bwMode="auto">
                <a:xfrm flipH="1" flipV="1">
                  <a:off x="3840559"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51" name="Line 1155"/>
                <p:cNvSpPr>
                  <a:spLocks noChangeShapeType="1"/>
                </p:cNvSpPr>
                <p:nvPr/>
              </p:nvSpPr>
              <p:spPr bwMode="auto">
                <a:xfrm>
                  <a:off x="3857570"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52" name="Line 1156"/>
                <p:cNvSpPr>
                  <a:spLocks noChangeShapeType="1"/>
                </p:cNvSpPr>
                <p:nvPr/>
              </p:nvSpPr>
              <p:spPr bwMode="auto">
                <a:xfrm flipV="1">
                  <a:off x="3840559"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53" name="Line 1157"/>
                <p:cNvSpPr>
                  <a:spLocks noChangeShapeType="1"/>
                </p:cNvSpPr>
                <p:nvPr/>
              </p:nvSpPr>
              <p:spPr bwMode="auto">
                <a:xfrm flipH="1" flipV="1">
                  <a:off x="3840559"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54" name="Line 1158"/>
                <p:cNvSpPr>
                  <a:spLocks noChangeShapeType="1"/>
                </p:cNvSpPr>
                <p:nvPr/>
              </p:nvSpPr>
              <p:spPr bwMode="auto">
                <a:xfrm>
                  <a:off x="3863241"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55" name="Line 1159"/>
                <p:cNvSpPr>
                  <a:spLocks noChangeShapeType="1"/>
                </p:cNvSpPr>
                <p:nvPr/>
              </p:nvSpPr>
              <p:spPr bwMode="auto">
                <a:xfrm flipV="1">
                  <a:off x="3846229" y="133770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56" name="Line 1160"/>
                <p:cNvSpPr>
                  <a:spLocks noChangeShapeType="1"/>
                </p:cNvSpPr>
                <p:nvPr/>
              </p:nvSpPr>
              <p:spPr bwMode="auto">
                <a:xfrm flipH="1" flipV="1">
                  <a:off x="3846229" y="133770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57" name="Line 1161"/>
                <p:cNvSpPr>
                  <a:spLocks noChangeShapeType="1"/>
                </p:cNvSpPr>
                <p:nvPr/>
              </p:nvSpPr>
              <p:spPr bwMode="auto">
                <a:xfrm>
                  <a:off x="3863241"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58" name="Line 1162"/>
                <p:cNvSpPr>
                  <a:spLocks noChangeShapeType="1"/>
                </p:cNvSpPr>
                <p:nvPr/>
              </p:nvSpPr>
              <p:spPr bwMode="auto">
                <a:xfrm flipV="1">
                  <a:off x="3846229" y="133770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59" name="Line 1163"/>
                <p:cNvSpPr>
                  <a:spLocks noChangeShapeType="1"/>
                </p:cNvSpPr>
                <p:nvPr/>
              </p:nvSpPr>
              <p:spPr bwMode="auto">
                <a:xfrm flipH="1" flipV="1">
                  <a:off x="3846229" y="133770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60" name="Line 1164"/>
                <p:cNvSpPr>
                  <a:spLocks noChangeShapeType="1"/>
                </p:cNvSpPr>
                <p:nvPr/>
              </p:nvSpPr>
              <p:spPr bwMode="auto">
                <a:xfrm>
                  <a:off x="3863241"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61" name="Line 1165"/>
                <p:cNvSpPr>
                  <a:spLocks noChangeShapeType="1"/>
                </p:cNvSpPr>
                <p:nvPr/>
              </p:nvSpPr>
              <p:spPr bwMode="auto">
                <a:xfrm flipV="1">
                  <a:off x="3846229" y="133770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62" name="Line 1166"/>
                <p:cNvSpPr>
                  <a:spLocks noChangeShapeType="1"/>
                </p:cNvSpPr>
                <p:nvPr/>
              </p:nvSpPr>
              <p:spPr bwMode="auto">
                <a:xfrm flipH="1" flipV="1">
                  <a:off x="3846229" y="133770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63" name="Line 1167"/>
                <p:cNvSpPr>
                  <a:spLocks noChangeShapeType="1"/>
                </p:cNvSpPr>
                <p:nvPr/>
              </p:nvSpPr>
              <p:spPr bwMode="auto">
                <a:xfrm>
                  <a:off x="3868910"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64" name="Line 1168"/>
                <p:cNvSpPr>
                  <a:spLocks noChangeShapeType="1"/>
                </p:cNvSpPr>
                <p:nvPr/>
              </p:nvSpPr>
              <p:spPr bwMode="auto">
                <a:xfrm flipV="1">
                  <a:off x="3854733"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65" name="Line 1169"/>
                <p:cNvSpPr>
                  <a:spLocks noChangeShapeType="1"/>
                </p:cNvSpPr>
                <p:nvPr/>
              </p:nvSpPr>
              <p:spPr bwMode="auto">
                <a:xfrm flipH="1" flipV="1">
                  <a:off x="3854733"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66" name="Line 1170"/>
                <p:cNvSpPr>
                  <a:spLocks noChangeShapeType="1"/>
                </p:cNvSpPr>
                <p:nvPr/>
              </p:nvSpPr>
              <p:spPr bwMode="auto">
                <a:xfrm>
                  <a:off x="3868910"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67" name="Line 1171"/>
                <p:cNvSpPr>
                  <a:spLocks noChangeShapeType="1"/>
                </p:cNvSpPr>
                <p:nvPr/>
              </p:nvSpPr>
              <p:spPr bwMode="auto">
                <a:xfrm flipV="1">
                  <a:off x="3854733"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68" name="Line 1172"/>
                <p:cNvSpPr>
                  <a:spLocks noChangeShapeType="1"/>
                </p:cNvSpPr>
                <p:nvPr/>
              </p:nvSpPr>
              <p:spPr bwMode="auto">
                <a:xfrm flipH="1" flipV="1">
                  <a:off x="3854733"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69" name="Line 1173"/>
                <p:cNvSpPr>
                  <a:spLocks noChangeShapeType="1"/>
                </p:cNvSpPr>
                <p:nvPr/>
              </p:nvSpPr>
              <p:spPr bwMode="auto">
                <a:xfrm>
                  <a:off x="3880251"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70" name="Line 1174"/>
                <p:cNvSpPr>
                  <a:spLocks noChangeShapeType="1"/>
                </p:cNvSpPr>
                <p:nvPr/>
              </p:nvSpPr>
              <p:spPr bwMode="auto">
                <a:xfrm flipV="1">
                  <a:off x="3863241"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71" name="Line 1175"/>
                <p:cNvSpPr>
                  <a:spLocks noChangeShapeType="1"/>
                </p:cNvSpPr>
                <p:nvPr/>
              </p:nvSpPr>
              <p:spPr bwMode="auto">
                <a:xfrm flipH="1" flipV="1">
                  <a:off x="3863241"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72" name="Line 1176"/>
                <p:cNvSpPr>
                  <a:spLocks noChangeShapeType="1"/>
                </p:cNvSpPr>
                <p:nvPr/>
              </p:nvSpPr>
              <p:spPr bwMode="auto">
                <a:xfrm>
                  <a:off x="3880251"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73" name="Line 1177"/>
                <p:cNvSpPr>
                  <a:spLocks noChangeShapeType="1"/>
                </p:cNvSpPr>
                <p:nvPr/>
              </p:nvSpPr>
              <p:spPr bwMode="auto">
                <a:xfrm flipV="1">
                  <a:off x="3863241"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74" name="Line 1178"/>
                <p:cNvSpPr>
                  <a:spLocks noChangeShapeType="1"/>
                </p:cNvSpPr>
                <p:nvPr/>
              </p:nvSpPr>
              <p:spPr bwMode="auto">
                <a:xfrm flipH="1" flipV="1">
                  <a:off x="3863241"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75" name="Line 1179"/>
                <p:cNvSpPr>
                  <a:spLocks noChangeShapeType="1"/>
                </p:cNvSpPr>
                <p:nvPr/>
              </p:nvSpPr>
              <p:spPr bwMode="auto">
                <a:xfrm>
                  <a:off x="3880251"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76" name="Line 1180"/>
                <p:cNvSpPr>
                  <a:spLocks noChangeShapeType="1"/>
                </p:cNvSpPr>
                <p:nvPr/>
              </p:nvSpPr>
              <p:spPr bwMode="auto">
                <a:xfrm flipV="1">
                  <a:off x="3863241"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77" name="Line 1181"/>
                <p:cNvSpPr>
                  <a:spLocks noChangeShapeType="1"/>
                </p:cNvSpPr>
                <p:nvPr/>
              </p:nvSpPr>
              <p:spPr bwMode="auto">
                <a:xfrm flipH="1" flipV="1">
                  <a:off x="3863241"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78" name="Line 1182"/>
                <p:cNvSpPr>
                  <a:spLocks noChangeShapeType="1"/>
                </p:cNvSpPr>
                <p:nvPr/>
              </p:nvSpPr>
              <p:spPr bwMode="auto">
                <a:xfrm>
                  <a:off x="3880251"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79" name="Line 1183"/>
                <p:cNvSpPr>
                  <a:spLocks noChangeShapeType="1"/>
                </p:cNvSpPr>
                <p:nvPr/>
              </p:nvSpPr>
              <p:spPr bwMode="auto">
                <a:xfrm flipV="1">
                  <a:off x="3863241"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80" name="Line 1184"/>
                <p:cNvSpPr>
                  <a:spLocks noChangeShapeType="1"/>
                </p:cNvSpPr>
                <p:nvPr/>
              </p:nvSpPr>
              <p:spPr bwMode="auto">
                <a:xfrm flipH="1" flipV="1">
                  <a:off x="3863241"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81" name="Line 1185"/>
                <p:cNvSpPr>
                  <a:spLocks noChangeShapeType="1"/>
                </p:cNvSpPr>
                <p:nvPr/>
              </p:nvSpPr>
              <p:spPr bwMode="auto">
                <a:xfrm>
                  <a:off x="3880251"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82" name="Line 1186"/>
                <p:cNvSpPr>
                  <a:spLocks noChangeShapeType="1"/>
                </p:cNvSpPr>
                <p:nvPr/>
              </p:nvSpPr>
              <p:spPr bwMode="auto">
                <a:xfrm flipV="1">
                  <a:off x="3863241"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83" name="Line 1187"/>
                <p:cNvSpPr>
                  <a:spLocks noChangeShapeType="1"/>
                </p:cNvSpPr>
                <p:nvPr/>
              </p:nvSpPr>
              <p:spPr bwMode="auto">
                <a:xfrm flipH="1" flipV="1">
                  <a:off x="3863241"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84" name="Line 1188"/>
                <p:cNvSpPr>
                  <a:spLocks noChangeShapeType="1"/>
                </p:cNvSpPr>
                <p:nvPr/>
              </p:nvSpPr>
              <p:spPr bwMode="auto">
                <a:xfrm>
                  <a:off x="3880251"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85" name="Line 1189"/>
                <p:cNvSpPr>
                  <a:spLocks noChangeShapeType="1"/>
                </p:cNvSpPr>
                <p:nvPr/>
              </p:nvSpPr>
              <p:spPr bwMode="auto">
                <a:xfrm flipV="1">
                  <a:off x="3863241"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86" name="Line 1190"/>
                <p:cNvSpPr>
                  <a:spLocks noChangeShapeType="1"/>
                </p:cNvSpPr>
                <p:nvPr/>
              </p:nvSpPr>
              <p:spPr bwMode="auto">
                <a:xfrm flipH="1" flipV="1">
                  <a:off x="3863241"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87" name="Line 1191"/>
                <p:cNvSpPr>
                  <a:spLocks noChangeShapeType="1"/>
                </p:cNvSpPr>
                <p:nvPr/>
              </p:nvSpPr>
              <p:spPr bwMode="auto">
                <a:xfrm>
                  <a:off x="3885922"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88" name="Line 1192"/>
                <p:cNvSpPr>
                  <a:spLocks noChangeShapeType="1"/>
                </p:cNvSpPr>
                <p:nvPr/>
              </p:nvSpPr>
              <p:spPr bwMode="auto">
                <a:xfrm flipV="1">
                  <a:off x="3868910" y="133770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89" name="Line 1193"/>
                <p:cNvSpPr>
                  <a:spLocks noChangeShapeType="1"/>
                </p:cNvSpPr>
                <p:nvPr/>
              </p:nvSpPr>
              <p:spPr bwMode="auto">
                <a:xfrm flipH="1" flipV="1">
                  <a:off x="3868910" y="133770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90" name="Line 1194"/>
                <p:cNvSpPr>
                  <a:spLocks noChangeShapeType="1"/>
                </p:cNvSpPr>
                <p:nvPr/>
              </p:nvSpPr>
              <p:spPr bwMode="auto">
                <a:xfrm>
                  <a:off x="3885922"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91" name="Line 1195"/>
                <p:cNvSpPr>
                  <a:spLocks noChangeShapeType="1"/>
                </p:cNvSpPr>
                <p:nvPr/>
              </p:nvSpPr>
              <p:spPr bwMode="auto">
                <a:xfrm flipV="1">
                  <a:off x="3868910" y="133770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92" name="Line 1196"/>
                <p:cNvSpPr>
                  <a:spLocks noChangeShapeType="1"/>
                </p:cNvSpPr>
                <p:nvPr/>
              </p:nvSpPr>
              <p:spPr bwMode="auto">
                <a:xfrm flipH="1" flipV="1">
                  <a:off x="3868910" y="133770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93" name="Line 1197"/>
                <p:cNvSpPr>
                  <a:spLocks noChangeShapeType="1"/>
                </p:cNvSpPr>
                <p:nvPr/>
              </p:nvSpPr>
              <p:spPr bwMode="auto">
                <a:xfrm>
                  <a:off x="3891592"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94" name="Line 1198"/>
                <p:cNvSpPr>
                  <a:spLocks noChangeShapeType="1"/>
                </p:cNvSpPr>
                <p:nvPr/>
              </p:nvSpPr>
              <p:spPr bwMode="auto">
                <a:xfrm flipV="1">
                  <a:off x="3877415"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95" name="Line 1199"/>
                <p:cNvSpPr>
                  <a:spLocks noChangeShapeType="1"/>
                </p:cNvSpPr>
                <p:nvPr/>
              </p:nvSpPr>
              <p:spPr bwMode="auto">
                <a:xfrm flipH="1" flipV="1">
                  <a:off x="3877415"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96" name="Line 1200"/>
                <p:cNvSpPr>
                  <a:spLocks noChangeShapeType="1"/>
                </p:cNvSpPr>
                <p:nvPr/>
              </p:nvSpPr>
              <p:spPr bwMode="auto">
                <a:xfrm>
                  <a:off x="3900097"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97" name="Line 1201"/>
                <p:cNvSpPr>
                  <a:spLocks noChangeShapeType="1"/>
                </p:cNvSpPr>
                <p:nvPr/>
              </p:nvSpPr>
              <p:spPr bwMode="auto">
                <a:xfrm flipV="1">
                  <a:off x="3883086"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98" name="Line 1202"/>
                <p:cNvSpPr>
                  <a:spLocks noChangeShapeType="1"/>
                </p:cNvSpPr>
                <p:nvPr/>
              </p:nvSpPr>
              <p:spPr bwMode="auto">
                <a:xfrm flipH="1" flipV="1">
                  <a:off x="3883086"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99" name="Line 1203"/>
                <p:cNvSpPr>
                  <a:spLocks noChangeShapeType="1"/>
                </p:cNvSpPr>
                <p:nvPr/>
              </p:nvSpPr>
              <p:spPr bwMode="auto">
                <a:xfrm>
                  <a:off x="3900097"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00" name="Line 1204"/>
                <p:cNvSpPr>
                  <a:spLocks noChangeShapeType="1"/>
                </p:cNvSpPr>
                <p:nvPr/>
              </p:nvSpPr>
              <p:spPr bwMode="auto">
                <a:xfrm flipV="1">
                  <a:off x="3883086"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01" name="Line 1205"/>
                <p:cNvSpPr>
                  <a:spLocks noChangeShapeType="1"/>
                </p:cNvSpPr>
                <p:nvPr/>
              </p:nvSpPr>
              <p:spPr bwMode="auto">
                <a:xfrm flipH="1" flipV="1">
                  <a:off x="3883086"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02" name="Line 1206"/>
                <p:cNvSpPr>
                  <a:spLocks noChangeShapeType="1"/>
                </p:cNvSpPr>
                <p:nvPr/>
              </p:nvSpPr>
              <p:spPr bwMode="auto">
                <a:xfrm>
                  <a:off x="3900097"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03" name="Line 1207"/>
                <p:cNvSpPr>
                  <a:spLocks noChangeShapeType="1"/>
                </p:cNvSpPr>
                <p:nvPr/>
              </p:nvSpPr>
              <p:spPr bwMode="auto">
                <a:xfrm flipV="1">
                  <a:off x="3883086"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04" name="Line 1208"/>
                <p:cNvSpPr>
                  <a:spLocks noChangeShapeType="1"/>
                </p:cNvSpPr>
                <p:nvPr/>
              </p:nvSpPr>
              <p:spPr bwMode="auto">
                <a:xfrm flipH="1" flipV="1">
                  <a:off x="3883086"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05" name="Line 1209"/>
                <p:cNvSpPr>
                  <a:spLocks noChangeShapeType="1"/>
                </p:cNvSpPr>
                <p:nvPr/>
              </p:nvSpPr>
              <p:spPr bwMode="auto">
                <a:xfrm>
                  <a:off x="3900097"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06" name="Line 1211"/>
                <p:cNvSpPr>
                  <a:spLocks noChangeShapeType="1"/>
                </p:cNvSpPr>
                <p:nvPr/>
              </p:nvSpPr>
              <p:spPr bwMode="auto">
                <a:xfrm flipV="1">
                  <a:off x="3883086"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07" name="Line 1212"/>
                <p:cNvSpPr>
                  <a:spLocks noChangeShapeType="1"/>
                </p:cNvSpPr>
                <p:nvPr/>
              </p:nvSpPr>
              <p:spPr bwMode="auto">
                <a:xfrm flipH="1" flipV="1">
                  <a:off x="3883086"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08" name="Line 1213"/>
                <p:cNvSpPr>
                  <a:spLocks noChangeShapeType="1"/>
                </p:cNvSpPr>
                <p:nvPr/>
              </p:nvSpPr>
              <p:spPr bwMode="auto">
                <a:xfrm>
                  <a:off x="3911438"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09" name="Line 1214"/>
                <p:cNvSpPr>
                  <a:spLocks noChangeShapeType="1"/>
                </p:cNvSpPr>
                <p:nvPr/>
              </p:nvSpPr>
              <p:spPr bwMode="auto">
                <a:xfrm flipV="1">
                  <a:off x="3894427" y="133770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10" name="Line 1215"/>
                <p:cNvSpPr>
                  <a:spLocks noChangeShapeType="1"/>
                </p:cNvSpPr>
                <p:nvPr/>
              </p:nvSpPr>
              <p:spPr bwMode="auto">
                <a:xfrm flipH="1" flipV="1">
                  <a:off x="3894427" y="133770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11" name="Line 1216"/>
                <p:cNvSpPr>
                  <a:spLocks noChangeShapeType="1"/>
                </p:cNvSpPr>
                <p:nvPr/>
              </p:nvSpPr>
              <p:spPr bwMode="auto">
                <a:xfrm>
                  <a:off x="3911438"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12" name="Line 1217"/>
                <p:cNvSpPr>
                  <a:spLocks noChangeShapeType="1"/>
                </p:cNvSpPr>
                <p:nvPr/>
              </p:nvSpPr>
              <p:spPr bwMode="auto">
                <a:xfrm flipV="1">
                  <a:off x="3894427" y="133770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13" name="Line 1218"/>
                <p:cNvSpPr>
                  <a:spLocks noChangeShapeType="1"/>
                </p:cNvSpPr>
                <p:nvPr/>
              </p:nvSpPr>
              <p:spPr bwMode="auto">
                <a:xfrm flipH="1" flipV="1">
                  <a:off x="3894427" y="133770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14" name="Line 1219"/>
                <p:cNvSpPr>
                  <a:spLocks noChangeShapeType="1"/>
                </p:cNvSpPr>
                <p:nvPr/>
              </p:nvSpPr>
              <p:spPr bwMode="auto">
                <a:xfrm>
                  <a:off x="3917109"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15" name="Line 1220"/>
                <p:cNvSpPr>
                  <a:spLocks noChangeShapeType="1"/>
                </p:cNvSpPr>
                <p:nvPr/>
              </p:nvSpPr>
              <p:spPr bwMode="auto">
                <a:xfrm flipV="1">
                  <a:off x="3902933" y="133770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16" name="Line 1221"/>
                <p:cNvSpPr>
                  <a:spLocks noChangeShapeType="1"/>
                </p:cNvSpPr>
                <p:nvPr/>
              </p:nvSpPr>
              <p:spPr bwMode="auto">
                <a:xfrm flipH="1" flipV="1">
                  <a:off x="3902933" y="133770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17" name="Line 1222"/>
                <p:cNvSpPr>
                  <a:spLocks noChangeShapeType="1"/>
                </p:cNvSpPr>
                <p:nvPr/>
              </p:nvSpPr>
              <p:spPr bwMode="auto">
                <a:xfrm>
                  <a:off x="3925615"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18" name="Line 1223"/>
                <p:cNvSpPr>
                  <a:spLocks noChangeShapeType="1"/>
                </p:cNvSpPr>
                <p:nvPr/>
              </p:nvSpPr>
              <p:spPr bwMode="auto">
                <a:xfrm flipV="1">
                  <a:off x="3908604"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19" name="Line 1224"/>
                <p:cNvSpPr>
                  <a:spLocks noChangeShapeType="1"/>
                </p:cNvSpPr>
                <p:nvPr/>
              </p:nvSpPr>
              <p:spPr bwMode="auto">
                <a:xfrm flipH="1" flipV="1">
                  <a:off x="3908604"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20" name="Line 1225"/>
                <p:cNvSpPr>
                  <a:spLocks noChangeShapeType="1"/>
                </p:cNvSpPr>
                <p:nvPr/>
              </p:nvSpPr>
              <p:spPr bwMode="auto">
                <a:xfrm>
                  <a:off x="3939791"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21" name="Line 1226"/>
                <p:cNvSpPr>
                  <a:spLocks noChangeShapeType="1"/>
                </p:cNvSpPr>
                <p:nvPr/>
              </p:nvSpPr>
              <p:spPr bwMode="auto">
                <a:xfrm flipV="1">
                  <a:off x="3925615" y="133770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22" name="Line 1227"/>
                <p:cNvSpPr>
                  <a:spLocks noChangeShapeType="1"/>
                </p:cNvSpPr>
                <p:nvPr/>
              </p:nvSpPr>
              <p:spPr bwMode="auto">
                <a:xfrm flipH="1" flipV="1">
                  <a:off x="3925615" y="133770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23" name="Line 1228"/>
                <p:cNvSpPr>
                  <a:spLocks noChangeShapeType="1"/>
                </p:cNvSpPr>
                <p:nvPr/>
              </p:nvSpPr>
              <p:spPr bwMode="auto">
                <a:xfrm>
                  <a:off x="3939791"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24" name="Line 1229"/>
                <p:cNvSpPr>
                  <a:spLocks noChangeShapeType="1"/>
                </p:cNvSpPr>
                <p:nvPr/>
              </p:nvSpPr>
              <p:spPr bwMode="auto">
                <a:xfrm flipV="1">
                  <a:off x="3925615" y="133770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25" name="Line 1230"/>
                <p:cNvSpPr>
                  <a:spLocks noChangeShapeType="1"/>
                </p:cNvSpPr>
                <p:nvPr/>
              </p:nvSpPr>
              <p:spPr bwMode="auto">
                <a:xfrm flipH="1" flipV="1">
                  <a:off x="3925615" y="133770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26" name="Line 1231"/>
                <p:cNvSpPr>
                  <a:spLocks noChangeShapeType="1"/>
                </p:cNvSpPr>
                <p:nvPr/>
              </p:nvSpPr>
              <p:spPr bwMode="auto">
                <a:xfrm>
                  <a:off x="3968142"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27" name="Line 1232"/>
                <p:cNvSpPr>
                  <a:spLocks noChangeShapeType="1"/>
                </p:cNvSpPr>
                <p:nvPr/>
              </p:nvSpPr>
              <p:spPr bwMode="auto">
                <a:xfrm flipV="1">
                  <a:off x="3951132"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28" name="Line 1233"/>
                <p:cNvSpPr>
                  <a:spLocks noChangeShapeType="1"/>
                </p:cNvSpPr>
                <p:nvPr/>
              </p:nvSpPr>
              <p:spPr bwMode="auto">
                <a:xfrm flipH="1" flipV="1">
                  <a:off x="3951132"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29" name="Line 1234"/>
                <p:cNvSpPr>
                  <a:spLocks noChangeShapeType="1"/>
                </p:cNvSpPr>
                <p:nvPr/>
              </p:nvSpPr>
              <p:spPr bwMode="auto">
                <a:xfrm>
                  <a:off x="3987990"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30" name="Line 1235"/>
                <p:cNvSpPr>
                  <a:spLocks noChangeShapeType="1"/>
                </p:cNvSpPr>
                <p:nvPr/>
              </p:nvSpPr>
              <p:spPr bwMode="auto">
                <a:xfrm flipV="1">
                  <a:off x="3970978" y="133770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31" name="Line 1236"/>
                <p:cNvSpPr>
                  <a:spLocks noChangeShapeType="1"/>
                </p:cNvSpPr>
                <p:nvPr/>
              </p:nvSpPr>
              <p:spPr bwMode="auto">
                <a:xfrm flipH="1" flipV="1">
                  <a:off x="3970978" y="133770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32" name="Line 1237"/>
                <p:cNvSpPr>
                  <a:spLocks noChangeShapeType="1"/>
                </p:cNvSpPr>
                <p:nvPr/>
              </p:nvSpPr>
              <p:spPr bwMode="auto">
                <a:xfrm>
                  <a:off x="3993660"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33" name="Line 1238"/>
                <p:cNvSpPr>
                  <a:spLocks noChangeShapeType="1"/>
                </p:cNvSpPr>
                <p:nvPr/>
              </p:nvSpPr>
              <p:spPr bwMode="auto">
                <a:xfrm flipV="1">
                  <a:off x="3976649" y="133770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34" name="Line 1239"/>
                <p:cNvSpPr>
                  <a:spLocks noChangeShapeType="1"/>
                </p:cNvSpPr>
                <p:nvPr/>
              </p:nvSpPr>
              <p:spPr bwMode="auto">
                <a:xfrm flipH="1" flipV="1">
                  <a:off x="3976649" y="133770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35" name="Line 1240"/>
                <p:cNvSpPr>
                  <a:spLocks noChangeShapeType="1"/>
                </p:cNvSpPr>
                <p:nvPr/>
              </p:nvSpPr>
              <p:spPr bwMode="auto">
                <a:xfrm>
                  <a:off x="4005001"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36" name="Line 1241"/>
                <p:cNvSpPr>
                  <a:spLocks noChangeShapeType="1"/>
                </p:cNvSpPr>
                <p:nvPr/>
              </p:nvSpPr>
              <p:spPr bwMode="auto">
                <a:xfrm flipV="1">
                  <a:off x="3987990"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37" name="Line 1242"/>
                <p:cNvSpPr>
                  <a:spLocks noChangeShapeType="1"/>
                </p:cNvSpPr>
                <p:nvPr/>
              </p:nvSpPr>
              <p:spPr bwMode="auto">
                <a:xfrm flipH="1" flipV="1">
                  <a:off x="3987990"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38" name="Line 1243"/>
                <p:cNvSpPr>
                  <a:spLocks noChangeShapeType="1"/>
                </p:cNvSpPr>
                <p:nvPr/>
              </p:nvSpPr>
              <p:spPr bwMode="auto">
                <a:xfrm>
                  <a:off x="4005001"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39" name="Line 1244"/>
                <p:cNvSpPr>
                  <a:spLocks noChangeShapeType="1"/>
                </p:cNvSpPr>
                <p:nvPr/>
              </p:nvSpPr>
              <p:spPr bwMode="auto">
                <a:xfrm flipV="1">
                  <a:off x="3987990"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40" name="Line 1245"/>
                <p:cNvSpPr>
                  <a:spLocks noChangeShapeType="1"/>
                </p:cNvSpPr>
                <p:nvPr/>
              </p:nvSpPr>
              <p:spPr bwMode="auto">
                <a:xfrm flipH="1" flipV="1">
                  <a:off x="3987990"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41" name="Line 1246"/>
                <p:cNvSpPr>
                  <a:spLocks noChangeShapeType="1"/>
                </p:cNvSpPr>
                <p:nvPr/>
              </p:nvSpPr>
              <p:spPr bwMode="auto">
                <a:xfrm>
                  <a:off x="4022013"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42" name="Line 1247"/>
                <p:cNvSpPr>
                  <a:spLocks noChangeShapeType="1"/>
                </p:cNvSpPr>
                <p:nvPr/>
              </p:nvSpPr>
              <p:spPr bwMode="auto">
                <a:xfrm flipV="1">
                  <a:off x="4005001" y="133770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43" name="Line 1248"/>
                <p:cNvSpPr>
                  <a:spLocks noChangeShapeType="1"/>
                </p:cNvSpPr>
                <p:nvPr/>
              </p:nvSpPr>
              <p:spPr bwMode="auto">
                <a:xfrm flipH="1" flipV="1">
                  <a:off x="4005001" y="133770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44" name="Line 1249"/>
                <p:cNvSpPr>
                  <a:spLocks noChangeShapeType="1"/>
                </p:cNvSpPr>
                <p:nvPr/>
              </p:nvSpPr>
              <p:spPr bwMode="auto">
                <a:xfrm>
                  <a:off x="4022013"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45" name="Line 1250"/>
                <p:cNvSpPr>
                  <a:spLocks noChangeShapeType="1"/>
                </p:cNvSpPr>
                <p:nvPr/>
              </p:nvSpPr>
              <p:spPr bwMode="auto">
                <a:xfrm flipV="1">
                  <a:off x="4005001" y="133770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46" name="Line 1251"/>
                <p:cNvSpPr>
                  <a:spLocks noChangeShapeType="1"/>
                </p:cNvSpPr>
                <p:nvPr/>
              </p:nvSpPr>
              <p:spPr bwMode="auto">
                <a:xfrm flipH="1" flipV="1">
                  <a:off x="4005001" y="133770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47" name="Line 1252"/>
                <p:cNvSpPr>
                  <a:spLocks noChangeShapeType="1"/>
                </p:cNvSpPr>
                <p:nvPr/>
              </p:nvSpPr>
              <p:spPr bwMode="auto">
                <a:xfrm>
                  <a:off x="4022013"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48" name="Line 1253"/>
                <p:cNvSpPr>
                  <a:spLocks noChangeShapeType="1"/>
                </p:cNvSpPr>
                <p:nvPr/>
              </p:nvSpPr>
              <p:spPr bwMode="auto">
                <a:xfrm flipV="1">
                  <a:off x="4005001" y="133770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49" name="Line 1254"/>
                <p:cNvSpPr>
                  <a:spLocks noChangeShapeType="1"/>
                </p:cNvSpPr>
                <p:nvPr/>
              </p:nvSpPr>
              <p:spPr bwMode="auto">
                <a:xfrm flipH="1" flipV="1">
                  <a:off x="4005001" y="133770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50" name="Line 1255"/>
                <p:cNvSpPr>
                  <a:spLocks noChangeShapeType="1"/>
                </p:cNvSpPr>
                <p:nvPr/>
              </p:nvSpPr>
              <p:spPr bwMode="auto">
                <a:xfrm>
                  <a:off x="4022013"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51" name="Line 1256"/>
                <p:cNvSpPr>
                  <a:spLocks noChangeShapeType="1"/>
                </p:cNvSpPr>
                <p:nvPr/>
              </p:nvSpPr>
              <p:spPr bwMode="auto">
                <a:xfrm flipV="1">
                  <a:off x="4005001" y="133770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52" name="Line 1257"/>
                <p:cNvSpPr>
                  <a:spLocks noChangeShapeType="1"/>
                </p:cNvSpPr>
                <p:nvPr/>
              </p:nvSpPr>
              <p:spPr bwMode="auto">
                <a:xfrm flipH="1" flipV="1">
                  <a:off x="4005001" y="133770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53" name="Line 1258"/>
                <p:cNvSpPr>
                  <a:spLocks noChangeShapeType="1"/>
                </p:cNvSpPr>
                <p:nvPr/>
              </p:nvSpPr>
              <p:spPr bwMode="auto">
                <a:xfrm>
                  <a:off x="4027683"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54" name="Line 1259"/>
                <p:cNvSpPr>
                  <a:spLocks noChangeShapeType="1"/>
                </p:cNvSpPr>
                <p:nvPr/>
              </p:nvSpPr>
              <p:spPr bwMode="auto">
                <a:xfrm flipV="1">
                  <a:off x="4013506"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55" name="Line 1260"/>
                <p:cNvSpPr>
                  <a:spLocks noChangeShapeType="1"/>
                </p:cNvSpPr>
                <p:nvPr/>
              </p:nvSpPr>
              <p:spPr bwMode="auto">
                <a:xfrm flipH="1" flipV="1">
                  <a:off x="4013506"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56" name="Line 1261"/>
                <p:cNvSpPr>
                  <a:spLocks noChangeShapeType="1"/>
                </p:cNvSpPr>
                <p:nvPr/>
              </p:nvSpPr>
              <p:spPr bwMode="auto">
                <a:xfrm>
                  <a:off x="4027683"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57" name="Line 1262"/>
                <p:cNvSpPr>
                  <a:spLocks noChangeShapeType="1"/>
                </p:cNvSpPr>
                <p:nvPr/>
              </p:nvSpPr>
              <p:spPr bwMode="auto">
                <a:xfrm flipV="1">
                  <a:off x="4013506"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58" name="Line 1263"/>
                <p:cNvSpPr>
                  <a:spLocks noChangeShapeType="1"/>
                </p:cNvSpPr>
                <p:nvPr/>
              </p:nvSpPr>
              <p:spPr bwMode="auto">
                <a:xfrm flipH="1" flipV="1">
                  <a:off x="4013506"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59" name="Line 1264"/>
                <p:cNvSpPr>
                  <a:spLocks noChangeShapeType="1"/>
                </p:cNvSpPr>
                <p:nvPr/>
              </p:nvSpPr>
              <p:spPr bwMode="auto">
                <a:xfrm>
                  <a:off x="4036188"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60" name="Line 1265"/>
                <p:cNvSpPr>
                  <a:spLocks noChangeShapeType="1"/>
                </p:cNvSpPr>
                <p:nvPr/>
              </p:nvSpPr>
              <p:spPr bwMode="auto">
                <a:xfrm flipV="1">
                  <a:off x="4019177"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61" name="Line 1266"/>
                <p:cNvSpPr>
                  <a:spLocks noChangeShapeType="1"/>
                </p:cNvSpPr>
                <p:nvPr/>
              </p:nvSpPr>
              <p:spPr bwMode="auto">
                <a:xfrm flipH="1" flipV="1">
                  <a:off x="4019177"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62" name="Line 1267"/>
                <p:cNvSpPr>
                  <a:spLocks noChangeShapeType="1"/>
                </p:cNvSpPr>
                <p:nvPr/>
              </p:nvSpPr>
              <p:spPr bwMode="auto">
                <a:xfrm>
                  <a:off x="4036188"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63" name="Line 1268"/>
                <p:cNvSpPr>
                  <a:spLocks noChangeShapeType="1"/>
                </p:cNvSpPr>
                <p:nvPr/>
              </p:nvSpPr>
              <p:spPr bwMode="auto">
                <a:xfrm flipV="1">
                  <a:off x="4019177"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64" name="Line 1269"/>
                <p:cNvSpPr>
                  <a:spLocks noChangeShapeType="1"/>
                </p:cNvSpPr>
                <p:nvPr/>
              </p:nvSpPr>
              <p:spPr bwMode="auto">
                <a:xfrm flipH="1" flipV="1">
                  <a:off x="4019177"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65" name="Line 1270"/>
                <p:cNvSpPr>
                  <a:spLocks noChangeShapeType="1"/>
                </p:cNvSpPr>
                <p:nvPr/>
              </p:nvSpPr>
              <p:spPr bwMode="auto">
                <a:xfrm>
                  <a:off x="4036188"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66" name="Line 1271"/>
                <p:cNvSpPr>
                  <a:spLocks noChangeShapeType="1"/>
                </p:cNvSpPr>
                <p:nvPr/>
              </p:nvSpPr>
              <p:spPr bwMode="auto">
                <a:xfrm flipV="1">
                  <a:off x="4019177"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67" name="Line 1272"/>
                <p:cNvSpPr>
                  <a:spLocks noChangeShapeType="1"/>
                </p:cNvSpPr>
                <p:nvPr/>
              </p:nvSpPr>
              <p:spPr bwMode="auto">
                <a:xfrm flipH="1" flipV="1">
                  <a:off x="4019177"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68" name="Line 1273"/>
                <p:cNvSpPr>
                  <a:spLocks noChangeShapeType="1"/>
                </p:cNvSpPr>
                <p:nvPr/>
              </p:nvSpPr>
              <p:spPr bwMode="auto">
                <a:xfrm>
                  <a:off x="4050365"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69" name="Line 1274"/>
                <p:cNvSpPr>
                  <a:spLocks noChangeShapeType="1"/>
                </p:cNvSpPr>
                <p:nvPr/>
              </p:nvSpPr>
              <p:spPr bwMode="auto">
                <a:xfrm flipV="1">
                  <a:off x="4033354"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70" name="Line 1275"/>
                <p:cNvSpPr>
                  <a:spLocks noChangeShapeType="1"/>
                </p:cNvSpPr>
                <p:nvPr/>
              </p:nvSpPr>
              <p:spPr bwMode="auto">
                <a:xfrm flipH="1" flipV="1">
                  <a:off x="4033354"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71" name="Line 1276"/>
                <p:cNvSpPr>
                  <a:spLocks noChangeShapeType="1"/>
                </p:cNvSpPr>
                <p:nvPr/>
              </p:nvSpPr>
              <p:spPr bwMode="auto">
                <a:xfrm>
                  <a:off x="4050365"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72" name="Line 1277"/>
                <p:cNvSpPr>
                  <a:spLocks noChangeShapeType="1"/>
                </p:cNvSpPr>
                <p:nvPr/>
              </p:nvSpPr>
              <p:spPr bwMode="auto">
                <a:xfrm flipV="1">
                  <a:off x="4033354"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73" name="Line 1278"/>
                <p:cNvSpPr>
                  <a:spLocks noChangeShapeType="1"/>
                </p:cNvSpPr>
                <p:nvPr/>
              </p:nvSpPr>
              <p:spPr bwMode="auto">
                <a:xfrm flipH="1" flipV="1">
                  <a:off x="4033354"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74" name="Line 1279"/>
                <p:cNvSpPr>
                  <a:spLocks noChangeShapeType="1"/>
                </p:cNvSpPr>
                <p:nvPr/>
              </p:nvSpPr>
              <p:spPr bwMode="auto">
                <a:xfrm>
                  <a:off x="4050365"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75" name="Line 1280"/>
                <p:cNvSpPr>
                  <a:spLocks noChangeShapeType="1"/>
                </p:cNvSpPr>
                <p:nvPr/>
              </p:nvSpPr>
              <p:spPr bwMode="auto">
                <a:xfrm flipV="1">
                  <a:off x="4033354"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76" name="Line 1281"/>
                <p:cNvSpPr>
                  <a:spLocks noChangeShapeType="1"/>
                </p:cNvSpPr>
                <p:nvPr/>
              </p:nvSpPr>
              <p:spPr bwMode="auto">
                <a:xfrm flipH="1" flipV="1">
                  <a:off x="4033354"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77" name="Line 1282"/>
                <p:cNvSpPr>
                  <a:spLocks noChangeShapeType="1"/>
                </p:cNvSpPr>
                <p:nvPr/>
              </p:nvSpPr>
              <p:spPr bwMode="auto">
                <a:xfrm>
                  <a:off x="4050365"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78" name="Line 1283"/>
                <p:cNvSpPr>
                  <a:spLocks noChangeShapeType="1"/>
                </p:cNvSpPr>
                <p:nvPr/>
              </p:nvSpPr>
              <p:spPr bwMode="auto">
                <a:xfrm flipV="1">
                  <a:off x="4033354"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79" name="Line 1284"/>
                <p:cNvSpPr>
                  <a:spLocks noChangeShapeType="1"/>
                </p:cNvSpPr>
                <p:nvPr/>
              </p:nvSpPr>
              <p:spPr bwMode="auto">
                <a:xfrm flipH="1" flipV="1">
                  <a:off x="4033354"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80" name="Line 1285"/>
                <p:cNvSpPr>
                  <a:spLocks noChangeShapeType="1"/>
                </p:cNvSpPr>
                <p:nvPr/>
              </p:nvSpPr>
              <p:spPr bwMode="auto">
                <a:xfrm>
                  <a:off x="4064540"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81" name="Line 1286"/>
                <p:cNvSpPr>
                  <a:spLocks noChangeShapeType="1"/>
                </p:cNvSpPr>
                <p:nvPr/>
              </p:nvSpPr>
              <p:spPr bwMode="auto">
                <a:xfrm flipV="1">
                  <a:off x="4050365"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82" name="Line 1287"/>
                <p:cNvSpPr>
                  <a:spLocks noChangeShapeType="1"/>
                </p:cNvSpPr>
                <p:nvPr/>
              </p:nvSpPr>
              <p:spPr bwMode="auto">
                <a:xfrm flipH="1" flipV="1">
                  <a:off x="4050365"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83" name="Line 1288"/>
                <p:cNvSpPr>
                  <a:spLocks noChangeShapeType="1"/>
                </p:cNvSpPr>
                <p:nvPr/>
              </p:nvSpPr>
              <p:spPr bwMode="auto">
                <a:xfrm>
                  <a:off x="4064540"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84" name="Line 1289"/>
                <p:cNvSpPr>
                  <a:spLocks noChangeShapeType="1"/>
                </p:cNvSpPr>
                <p:nvPr/>
              </p:nvSpPr>
              <p:spPr bwMode="auto">
                <a:xfrm flipV="1">
                  <a:off x="4050365"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85" name="Line 1290"/>
                <p:cNvSpPr>
                  <a:spLocks noChangeShapeType="1"/>
                </p:cNvSpPr>
                <p:nvPr/>
              </p:nvSpPr>
              <p:spPr bwMode="auto">
                <a:xfrm flipH="1" flipV="1">
                  <a:off x="4050365"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86" name="Line 1291"/>
                <p:cNvSpPr>
                  <a:spLocks noChangeShapeType="1"/>
                </p:cNvSpPr>
                <p:nvPr/>
              </p:nvSpPr>
              <p:spPr bwMode="auto">
                <a:xfrm>
                  <a:off x="4073046"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87" name="Line 1292"/>
                <p:cNvSpPr>
                  <a:spLocks noChangeShapeType="1"/>
                </p:cNvSpPr>
                <p:nvPr/>
              </p:nvSpPr>
              <p:spPr bwMode="auto">
                <a:xfrm flipV="1">
                  <a:off x="4056036"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88" name="Line 1293"/>
                <p:cNvSpPr>
                  <a:spLocks noChangeShapeType="1"/>
                </p:cNvSpPr>
                <p:nvPr/>
              </p:nvSpPr>
              <p:spPr bwMode="auto">
                <a:xfrm flipH="1" flipV="1">
                  <a:off x="4056036"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89" name="Line 1294"/>
                <p:cNvSpPr>
                  <a:spLocks noChangeShapeType="1"/>
                </p:cNvSpPr>
                <p:nvPr/>
              </p:nvSpPr>
              <p:spPr bwMode="auto">
                <a:xfrm>
                  <a:off x="4073046"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90" name="Line 1295"/>
                <p:cNvSpPr>
                  <a:spLocks noChangeShapeType="1"/>
                </p:cNvSpPr>
                <p:nvPr/>
              </p:nvSpPr>
              <p:spPr bwMode="auto">
                <a:xfrm flipV="1">
                  <a:off x="4056036"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91" name="Line 1296"/>
                <p:cNvSpPr>
                  <a:spLocks noChangeShapeType="1"/>
                </p:cNvSpPr>
                <p:nvPr/>
              </p:nvSpPr>
              <p:spPr bwMode="auto">
                <a:xfrm flipH="1" flipV="1">
                  <a:off x="4056036"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92" name="Line 1297"/>
                <p:cNvSpPr>
                  <a:spLocks noChangeShapeType="1"/>
                </p:cNvSpPr>
                <p:nvPr/>
              </p:nvSpPr>
              <p:spPr bwMode="auto">
                <a:xfrm>
                  <a:off x="4078717"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93" name="Line 1298"/>
                <p:cNvSpPr>
                  <a:spLocks noChangeShapeType="1"/>
                </p:cNvSpPr>
                <p:nvPr/>
              </p:nvSpPr>
              <p:spPr bwMode="auto">
                <a:xfrm flipV="1">
                  <a:off x="4061706" y="133770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94" name="Line 1299"/>
                <p:cNvSpPr>
                  <a:spLocks noChangeShapeType="1"/>
                </p:cNvSpPr>
                <p:nvPr/>
              </p:nvSpPr>
              <p:spPr bwMode="auto">
                <a:xfrm flipH="1" flipV="1">
                  <a:off x="4061706" y="133770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95" name="Line 1300"/>
                <p:cNvSpPr>
                  <a:spLocks noChangeShapeType="1"/>
                </p:cNvSpPr>
                <p:nvPr/>
              </p:nvSpPr>
              <p:spPr bwMode="auto">
                <a:xfrm>
                  <a:off x="4078717"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96" name="Line 1301"/>
                <p:cNvSpPr>
                  <a:spLocks noChangeShapeType="1"/>
                </p:cNvSpPr>
                <p:nvPr/>
              </p:nvSpPr>
              <p:spPr bwMode="auto">
                <a:xfrm flipV="1">
                  <a:off x="4061706" y="133770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97" name="Line 1302"/>
                <p:cNvSpPr>
                  <a:spLocks noChangeShapeType="1"/>
                </p:cNvSpPr>
                <p:nvPr/>
              </p:nvSpPr>
              <p:spPr bwMode="auto">
                <a:xfrm flipH="1" flipV="1">
                  <a:off x="4061706" y="133770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98" name="Line 1303"/>
                <p:cNvSpPr>
                  <a:spLocks noChangeShapeType="1"/>
                </p:cNvSpPr>
                <p:nvPr/>
              </p:nvSpPr>
              <p:spPr bwMode="auto">
                <a:xfrm>
                  <a:off x="4078717"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99" name="Line 1304"/>
                <p:cNvSpPr>
                  <a:spLocks noChangeShapeType="1"/>
                </p:cNvSpPr>
                <p:nvPr/>
              </p:nvSpPr>
              <p:spPr bwMode="auto">
                <a:xfrm flipV="1">
                  <a:off x="4061706" y="133770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00" name="Line 1305"/>
                <p:cNvSpPr>
                  <a:spLocks noChangeShapeType="1"/>
                </p:cNvSpPr>
                <p:nvPr/>
              </p:nvSpPr>
              <p:spPr bwMode="auto">
                <a:xfrm flipH="1" flipV="1">
                  <a:off x="4061706" y="133770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01" name="Line 1306"/>
                <p:cNvSpPr>
                  <a:spLocks noChangeShapeType="1"/>
                </p:cNvSpPr>
                <p:nvPr/>
              </p:nvSpPr>
              <p:spPr bwMode="auto">
                <a:xfrm>
                  <a:off x="4084387"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02" name="Line 1307"/>
                <p:cNvSpPr>
                  <a:spLocks noChangeShapeType="1"/>
                </p:cNvSpPr>
                <p:nvPr/>
              </p:nvSpPr>
              <p:spPr bwMode="auto">
                <a:xfrm flipV="1">
                  <a:off x="4070210"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03" name="Line 1308"/>
                <p:cNvSpPr>
                  <a:spLocks noChangeShapeType="1"/>
                </p:cNvSpPr>
                <p:nvPr/>
              </p:nvSpPr>
              <p:spPr bwMode="auto">
                <a:xfrm flipH="1" flipV="1">
                  <a:off x="4070210"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04" name="Line 1309"/>
                <p:cNvSpPr>
                  <a:spLocks noChangeShapeType="1"/>
                </p:cNvSpPr>
                <p:nvPr/>
              </p:nvSpPr>
              <p:spPr bwMode="auto">
                <a:xfrm>
                  <a:off x="4084387"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05" name="Line 1310"/>
                <p:cNvSpPr>
                  <a:spLocks noChangeShapeType="1"/>
                </p:cNvSpPr>
                <p:nvPr/>
              </p:nvSpPr>
              <p:spPr bwMode="auto">
                <a:xfrm flipV="1">
                  <a:off x="4070210"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06" name="Line 1311"/>
                <p:cNvSpPr>
                  <a:spLocks noChangeShapeType="1"/>
                </p:cNvSpPr>
                <p:nvPr/>
              </p:nvSpPr>
              <p:spPr bwMode="auto">
                <a:xfrm flipH="1" flipV="1">
                  <a:off x="4070210"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07" name="Line 1312"/>
                <p:cNvSpPr>
                  <a:spLocks noChangeShapeType="1"/>
                </p:cNvSpPr>
                <p:nvPr/>
              </p:nvSpPr>
              <p:spPr bwMode="auto">
                <a:xfrm>
                  <a:off x="4092892"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08" name="Line 1313"/>
                <p:cNvSpPr>
                  <a:spLocks noChangeShapeType="1"/>
                </p:cNvSpPr>
                <p:nvPr/>
              </p:nvSpPr>
              <p:spPr bwMode="auto">
                <a:xfrm flipV="1">
                  <a:off x="4073046" y="133770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09" name="Line 1314"/>
                <p:cNvSpPr>
                  <a:spLocks noChangeShapeType="1"/>
                </p:cNvSpPr>
                <p:nvPr/>
              </p:nvSpPr>
              <p:spPr bwMode="auto">
                <a:xfrm flipH="1" flipV="1">
                  <a:off x="4073046" y="133770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10" name="Line 1315"/>
                <p:cNvSpPr>
                  <a:spLocks noChangeShapeType="1"/>
                </p:cNvSpPr>
                <p:nvPr/>
              </p:nvSpPr>
              <p:spPr bwMode="auto">
                <a:xfrm>
                  <a:off x="4092892"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11" name="Line 1316"/>
                <p:cNvSpPr>
                  <a:spLocks noChangeShapeType="1"/>
                </p:cNvSpPr>
                <p:nvPr/>
              </p:nvSpPr>
              <p:spPr bwMode="auto">
                <a:xfrm flipV="1">
                  <a:off x="4073046" y="133770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12" name="Line 1317"/>
                <p:cNvSpPr>
                  <a:spLocks noChangeShapeType="1"/>
                </p:cNvSpPr>
                <p:nvPr/>
              </p:nvSpPr>
              <p:spPr bwMode="auto">
                <a:xfrm flipH="1" flipV="1">
                  <a:off x="4073046" y="133770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13" name="Line 1318"/>
                <p:cNvSpPr>
                  <a:spLocks noChangeShapeType="1"/>
                </p:cNvSpPr>
                <p:nvPr/>
              </p:nvSpPr>
              <p:spPr bwMode="auto">
                <a:xfrm>
                  <a:off x="4092892"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14" name="Line 1319"/>
                <p:cNvSpPr>
                  <a:spLocks noChangeShapeType="1"/>
                </p:cNvSpPr>
                <p:nvPr/>
              </p:nvSpPr>
              <p:spPr bwMode="auto">
                <a:xfrm flipV="1">
                  <a:off x="4073046" y="133770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15" name="Line 1320"/>
                <p:cNvSpPr>
                  <a:spLocks noChangeShapeType="1"/>
                </p:cNvSpPr>
                <p:nvPr/>
              </p:nvSpPr>
              <p:spPr bwMode="auto">
                <a:xfrm flipH="1" flipV="1">
                  <a:off x="4073046" y="133770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16" name="Line 1321"/>
                <p:cNvSpPr>
                  <a:spLocks noChangeShapeType="1"/>
                </p:cNvSpPr>
                <p:nvPr/>
              </p:nvSpPr>
              <p:spPr bwMode="auto">
                <a:xfrm>
                  <a:off x="4098563"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17" name="Line 1322"/>
                <p:cNvSpPr>
                  <a:spLocks noChangeShapeType="1"/>
                </p:cNvSpPr>
                <p:nvPr/>
              </p:nvSpPr>
              <p:spPr bwMode="auto">
                <a:xfrm flipV="1">
                  <a:off x="4081551" y="133770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18" name="Line 1323"/>
                <p:cNvSpPr>
                  <a:spLocks noChangeShapeType="1"/>
                </p:cNvSpPr>
                <p:nvPr/>
              </p:nvSpPr>
              <p:spPr bwMode="auto">
                <a:xfrm flipH="1" flipV="1">
                  <a:off x="4081551" y="133770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19" name="Line 1324"/>
                <p:cNvSpPr>
                  <a:spLocks noChangeShapeType="1"/>
                </p:cNvSpPr>
                <p:nvPr/>
              </p:nvSpPr>
              <p:spPr bwMode="auto">
                <a:xfrm>
                  <a:off x="4098563"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20" name="Line 1325"/>
                <p:cNvSpPr>
                  <a:spLocks noChangeShapeType="1"/>
                </p:cNvSpPr>
                <p:nvPr/>
              </p:nvSpPr>
              <p:spPr bwMode="auto">
                <a:xfrm flipV="1">
                  <a:off x="4081551" y="133770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21" name="Line 1326"/>
                <p:cNvSpPr>
                  <a:spLocks noChangeShapeType="1"/>
                </p:cNvSpPr>
                <p:nvPr/>
              </p:nvSpPr>
              <p:spPr bwMode="auto">
                <a:xfrm flipH="1" flipV="1">
                  <a:off x="4081551" y="133770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22" name="Line 1327"/>
                <p:cNvSpPr>
                  <a:spLocks noChangeShapeType="1"/>
                </p:cNvSpPr>
                <p:nvPr/>
              </p:nvSpPr>
              <p:spPr bwMode="auto">
                <a:xfrm>
                  <a:off x="4118410"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23" name="Line 1328"/>
                <p:cNvSpPr>
                  <a:spLocks noChangeShapeType="1"/>
                </p:cNvSpPr>
                <p:nvPr/>
              </p:nvSpPr>
              <p:spPr bwMode="auto">
                <a:xfrm flipV="1">
                  <a:off x="4101399"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24" name="Line 1329"/>
                <p:cNvSpPr>
                  <a:spLocks noChangeShapeType="1"/>
                </p:cNvSpPr>
                <p:nvPr/>
              </p:nvSpPr>
              <p:spPr bwMode="auto">
                <a:xfrm flipH="1" flipV="1">
                  <a:off x="4101399" y="133770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25" name="Line 1330"/>
                <p:cNvSpPr>
                  <a:spLocks noChangeShapeType="1"/>
                </p:cNvSpPr>
                <p:nvPr/>
              </p:nvSpPr>
              <p:spPr bwMode="auto">
                <a:xfrm>
                  <a:off x="4126915" y="1323745"/>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26" name="Line 1331"/>
                <p:cNvSpPr>
                  <a:spLocks noChangeShapeType="1"/>
                </p:cNvSpPr>
                <p:nvPr/>
              </p:nvSpPr>
              <p:spPr bwMode="auto">
                <a:xfrm flipV="1">
                  <a:off x="4109904" y="133770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27" name="Line 1332"/>
                <p:cNvSpPr>
                  <a:spLocks noChangeShapeType="1"/>
                </p:cNvSpPr>
                <p:nvPr/>
              </p:nvSpPr>
              <p:spPr bwMode="auto">
                <a:xfrm flipH="1" flipV="1">
                  <a:off x="4109904" y="133770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28" name="Line 1333"/>
                <p:cNvSpPr>
                  <a:spLocks noChangeShapeType="1"/>
                </p:cNvSpPr>
                <p:nvPr/>
              </p:nvSpPr>
              <p:spPr bwMode="auto">
                <a:xfrm>
                  <a:off x="4141092" y="1348183"/>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29" name="Line 1334"/>
                <p:cNvSpPr>
                  <a:spLocks noChangeShapeType="1"/>
                </p:cNvSpPr>
                <p:nvPr/>
              </p:nvSpPr>
              <p:spPr bwMode="auto">
                <a:xfrm flipV="1">
                  <a:off x="4124081" y="136214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30" name="Line 1335"/>
                <p:cNvSpPr>
                  <a:spLocks noChangeShapeType="1"/>
                </p:cNvSpPr>
                <p:nvPr/>
              </p:nvSpPr>
              <p:spPr bwMode="auto">
                <a:xfrm flipH="1" flipV="1">
                  <a:off x="4124081" y="136214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31" name="Line 1336"/>
                <p:cNvSpPr>
                  <a:spLocks noChangeShapeType="1"/>
                </p:cNvSpPr>
                <p:nvPr/>
              </p:nvSpPr>
              <p:spPr bwMode="auto">
                <a:xfrm>
                  <a:off x="4141092" y="1348183"/>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32" name="Line 1337"/>
                <p:cNvSpPr>
                  <a:spLocks noChangeShapeType="1"/>
                </p:cNvSpPr>
                <p:nvPr/>
              </p:nvSpPr>
              <p:spPr bwMode="auto">
                <a:xfrm flipV="1">
                  <a:off x="4124081" y="136214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33" name="Line 1338"/>
                <p:cNvSpPr>
                  <a:spLocks noChangeShapeType="1"/>
                </p:cNvSpPr>
                <p:nvPr/>
              </p:nvSpPr>
              <p:spPr bwMode="auto">
                <a:xfrm flipH="1" flipV="1">
                  <a:off x="4124081" y="136214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34" name="Line 1339"/>
                <p:cNvSpPr>
                  <a:spLocks noChangeShapeType="1"/>
                </p:cNvSpPr>
                <p:nvPr/>
              </p:nvSpPr>
              <p:spPr bwMode="auto">
                <a:xfrm>
                  <a:off x="4141092" y="1348183"/>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35" name="Line 1340"/>
                <p:cNvSpPr>
                  <a:spLocks noChangeShapeType="1"/>
                </p:cNvSpPr>
                <p:nvPr/>
              </p:nvSpPr>
              <p:spPr bwMode="auto">
                <a:xfrm flipV="1">
                  <a:off x="4124081" y="136214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36" name="Line 1341"/>
                <p:cNvSpPr>
                  <a:spLocks noChangeShapeType="1"/>
                </p:cNvSpPr>
                <p:nvPr/>
              </p:nvSpPr>
              <p:spPr bwMode="auto">
                <a:xfrm flipH="1" flipV="1">
                  <a:off x="4124081" y="136214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37" name="Line 1342"/>
                <p:cNvSpPr>
                  <a:spLocks noChangeShapeType="1"/>
                </p:cNvSpPr>
                <p:nvPr/>
              </p:nvSpPr>
              <p:spPr bwMode="auto">
                <a:xfrm>
                  <a:off x="4146763" y="1348183"/>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38" name="Line 1343"/>
                <p:cNvSpPr>
                  <a:spLocks noChangeShapeType="1"/>
                </p:cNvSpPr>
                <p:nvPr/>
              </p:nvSpPr>
              <p:spPr bwMode="auto">
                <a:xfrm flipV="1">
                  <a:off x="4129751" y="136214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39" name="Line 1344"/>
                <p:cNvSpPr>
                  <a:spLocks noChangeShapeType="1"/>
                </p:cNvSpPr>
                <p:nvPr/>
              </p:nvSpPr>
              <p:spPr bwMode="auto">
                <a:xfrm flipH="1" flipV="1">
                  <a:off x="4129751" y="136214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40" name="Line 1345"/>
                <p:cNvSpPr>
                  <a:spLocks noChangeShapeType="1"/>
                </p:cNvSpPr>
                <p:nvPr/>
              </p:nvSpPr>
              <p:spPr bwMode="auto">
                <a:xfrm>
                  <a:off x="4166608" y="1348183"/>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41" name="Line 1346"/>
                <p:cNvSpPr>
                  <a:spLocks noChangeShapeType="1"/>
                </p:cNvSpPr>
                <p:nvPr/>
              </p:nvSpPr>
              <p:spPr bwMode="auto">
                <a:xfrm flipV="1">
                  <a:off x="4152433" y="136214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42" name="Line 1347"/>
                <p:cNvSpPr>
                  <a:spLocks noChangeShapeType="1"/>
                </p:cNvSpPr>
                <p:nvPr/>
              </p:nvSpPr>
              <p:spPr bwMode="auto">
                <a:xfrm flipH="1" flipV="1">
                  <a:off x="4152433" y="136214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43" name="Line 1348"/>
                <p:cNvSpPr>
                  <a:spLocks noChangeShapeType="1"/>
                </p:cNvSpPr>
                <p:nvPr/>
              </p:nvSpPr>
              <p:spPr bwMode="auto">
                <a:xfrm>
                  <a:off x="4177949" y="1348183"/>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44" name="Line 1349"/>
                <p:cNvSpPr>
                  <a:spLocks noChangeShapeType="1"/>
                </p:cNvSpPr>
                <p:nvPr/>
              </p:nvSpPr>
              <p:spPr bwMode="auto">
                <a:xfrm flipV="1">
                  <a:off x="4160937" y="136214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45" name="Line 1350"/>
                <p:cNvSpPr>
                  <a:spLocks noChangeShapeType="1"/>
                </p:cNvSpPr>
                <p:nvPr/>
              </p:nvSpPr>
              <p:spPr bwMode="auto">
                <a:xfrm flipH="1" flipV="1">
                  <a:off x="4160937" y="136214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46" name="Line 1351"/>
                <p:cNvSpPr>
                  <a:spLocks noChangeShapeType="1"/>
                </p:cNvSpPr>
                <p:nvPr/>
              </p:nvSpPr>
              <p:spPr bwMode="auto">
                <a:xfrm>
                  <a:off x="4194960" y="1348183"/>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47" name="Line 1352"/>
                <p:cNvSpPr>
                  <a:spLocks noChangeShapeType="1"/>
                </p:cNvSpPr>
                <p:nvPr/>
              </p:nvSpPr>
              <p:spPr bwMode="auto">
                <a:xfrm flipV="1">
                  <a:off x="4177949" y="136214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48" name="Line 1353"/>
                <p:cNvSpPr>
                  <a:spLocks noChangeShapeType="1"/>
                </p:cNvSpPr>
                <p:nvPr/>
              </p:nvSpPr>
              <p:spPr bwMode="auto">
                <a:xfrm flipH="1" flipV="1">
                  <a:off x="4177949" y="136214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49" name="Line 1354"/>
                <p:cNvSpPr>
                  <a:spLocks noChangeShapeType="1"/>
                </p:cNvSpPr>
                <p:nvPr/>
              </p:nvSpPr>
              <p:spPr bwMode="auto">
                <a:xfrm>
                  <a:off x="4203467" y="1348183"/>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50" name="Line 1355"/>
                <p:cNvSpPr>
                  <a:spLocks noChangeShapeType="1"/>
                </p:cNvSpPr>
                <p:nvPr/>
              </p:nvSpPr>
              <p:spPr bwMode="auto">
                <a:xfrm flipV="1">
                  <a:off x="4183619" y="136214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51" name="Line 1356"/>
                <p:cNvSpPr>
                  <a:spLocks noChangeShapeType="1"/>
                </p:cNvSpPr>
                <p:nvPr/>
              </p:nvSpPr>
              <p:spPr bwMode="auto">
                <a:xfrm flipH="1" flipV="1">
                  <a:off x="4183619" y="136214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52" name="Line 1357"/>
                <p:cNvSpPr>
                  <a:spLocks noChangeShapeType="1"/>
                </p:cNvSpPr>
                <p:nvPr/>
              </p:nvSpPr>
              <p:spPr bwMode="auto">
                <a:xfrm>
                  <a:off x="4203467" y="1348183"/>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53" name="Line 1358"/>
                <p:cNvSpPr>
                  <a:spLocks noChangeShapeType="1"/>
                </p:cNvSpPr>
                <p:nvPr/>
              </p:nvSpPr>
              <p:spPr bwMode="auto">
                <a:xfrm flipV="1">
                  <a:off x="4183619" y="136214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54" name="Line 1359"/>
                <p:cNvSpPr>
                  <a:spLocks noChangeShapeType="1"/>
                </p:cNvSpPr>
                <p:nvPr/>
              </p:nvSpPr>
              <p:spPr bwMode="auto">
                <a:xfrm flipH="1" flipV="1">
                  <a:off x="4183619" y="136214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55" name="Line 1360"/>
                <p:cNvSpPr>
                  <a:spLocks noChangeShapeType="1"/>
                </p:cNvSpPr>
                <p:nvPr/>
              </p:nvSpPr>
              <p:spPr bwMode="auto">
                <a:xfrm>
                  <a:off x="4228983" y="1348183"/>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56" name="Line 1361"/>
                <p:cNvSpPr>
                  <a:spLocks noChangeShapeType="1"/>
                </p:cNvSpPr>
                <p:nvPr/>
              </p:nvSpPr>
              <p:spPr bwMode="auto">
                <a:xfrm flipV="1">
                  <a:off x="4211972" y="136214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57" name="Line 1362"/>
                <p:cNvSpPr>
                  <a:spLocks noChangeShapeType="1"/>
                </p:cNvSpPr>
                <p:nvPr/>
              </p:nvSpPr>
              <p:spPr bwMode="auto">
                <a:xfrm flipH="1" flipV="1">
                  <a:off x="4211972" y="136214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58" name="Line 1363"/>
                <p:cNvSpPr>
                  <a:spLocks noChangeShapeType="1"/>
                </p:cNvSpPr>
                <p:nvPr/>
              </p:nvSpPr>
              <p:spPr bwMode="auto">
                <a:xfrm>
                  <a:off x="4234654" y="1348183"/>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59" name="Line 1364"/>
                <p:cNvSpPr>
                  <a:spLocks noChangeShapeType="1"/>
                </p:cNvSpPr>
                <p:nvPr/>
              </p:nvSpPr>
              <p:spPr bwMode="auto">
                <a:xfrm flipV="1">
                  <a:off x="4217642" y="136214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60" name="Line 1365"/>
                <p:cNvSpPr>
                  <a:spLocks noChangeShapeType="1"/>
                </p:cNvSpPr>
                <p:nvPr/>
              </p:nvSpPr>
              <p:spPr bwMode="auto">
                <a:xfrm flipH="1" flipV="1">
                  <a:off x="4217642" y="136214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61" name="Line 1366"/>
                <p:cNvSpPr>
                  <a:spLocks noChangeShapeType="1"/>
                </p:cNvSpPr>
                <p:nvPr/>
              </p:nvSpPr>
              <p:spPr bwMode="auto">
                <a:xfrm>
                  <a:off x="4234654" y="1348183"/>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62" name="Line 1367"/>
                <p:cNvSpPr>
                  <a:spLocks noChangeShapeType="1"/>
                </p:cNvSpPr>
                <p:nvPr/>
              </p:nvSpPr>
              <p:spPr bwMode="auto">
                <a:xfrm flipV="1">
                  <a:off x="4217642" y="136214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63" name="Line 1368"/>
                <p:cNvSpPr>
                  <a:spLocks noChangeShapeType="1"/>
                </p:cNvSpPr>
                <p:nvPr/>
              </p:nvSpPr>
              <p:spPr bwMode="auto">
                <a:xfrm flipH="1" flipV="1">
                  <a:off x="4217642" y="136214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64" name="Line 1369"/>
                <p:cNvSpPr>
                  <a:spLocks noChangeShapeType="1"/>
                </p:cNvSpPr>
                <p:nvPr/>
              </p:nvSpPr>
              <p:spPr bwMode="auto">
                <a:xfrm>
                  <a:off x="4234654" y="1348183"/>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65" name="Line 1370"/>
                <p:cNvSpPr>
                  <a:spLocks noChangeShapeType="1"/>
                </p:cNvSpPr>
                <p:nvPr/>
              </p:nvSpPr>
              <p:spPr bwMode="auto">
                <a:xfrm flipV="1">
                  <a:off x="4217642" y="136214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66" name="Line 1371"/>
                <p:cNvSpPr>
                  <a:spLocks noChangeShapeType="1"/>
                </p:cNvSpPr>
                <p:nvPr/>
              </p:nvSpPr>
              <p:spPr bwMode="auto">
                <a:xfrm flipH="1" flipV="1">
                  <a:off x="4217642" y="136214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67" name="Line 1372"/>
                <p:cNvSpPr>
                  <a:spLocks noChangeShapeType="1"/>
                </p:cNvSpPr>
                <p:nvPr/>
              </p:nvSpPr>
              <p:spPr bwMode="auto">
                <a:xfrm>
                  <a:off x="4234654" y="1348183"/>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68" name="Line 1373"/>
                <p:cNvSpPr>
                  <a:spLocks noChangeShapeType="1"/>
                </p:cNvSpPr>
                <p:nvPr/>
              </p:nvSpPr>
              <p:spPr bwMode="auto">
                <a:xfrm flipV="1">
                  <a:off x="4217642" y="136214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69" name="Line 1374"/>
                <p:cNvSpPr>
                  <a:spLocks noChangeShapeType="1"/>
                </p:cNvSpPr>
                <p:nvPr/>
              </p:nvSpPr>
              <p:spPr bwMode="auto">
                <a:xfrm flipH="1" flipV="1">
                  <a:off x="4217642" y="136214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70" name="Line 1375"/>
                <p:cNvSpPr>
                  <a:spLocks noChangeShapeType="1"/>
                </p:cNvSpPr>
                <p:nvPr/>
              </p:nvSpPr>
              <p:spPr bwMode="auto">
                <a:xfrm>
                  <a:off x="4248831" y="1348183"/>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71" name="Line 1376"/>
                <p:cNvSpPr>
                  <a:spLocks noChangeShapeType="1"/>
                </p:cNvSpPr>
                <p:nvPr/>
              </p:nvSpPr>
              <p:spPr bwMode="auto">
                <a:xfrm flipV="1">
                  <a:off x="4231819" y="136214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72" name="Line 1377"/>
                <p:cNvSpPr>
                  <a:spLocks noChangeShapeType="1"/>
                </p:cNvSpPr>
                <p:nvPr/>
              </p:nvSpPr>
              <p:spPr bwMode="auto">
                <a:xfrm flipH="1" flipV="1">
                  <a:off x="4231819" y="136214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73" name="Line 1378"/>
                <p:cNvSpPr>
                  <a:spLocks noChangeShapeType="1"/>
                </p:cNvSpPr>
                <p:nvPr/>
              </p:nvSpPr>
              <p:spPr bwMode="auto">
                <a:xfrm>
                  <a:off x="4271513" y="1348183"/>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74" name="Line 1379"/>
                <p:cNvSpPr>
                  <a:spLocks noChangeShapeType="1"/>
                </p:cNvSpPr>
                <p:nvPr/>
              </p:nvSpPr>
              <p:spPr bwMode="auto">
                <a:xfrm flipV="1">
                  <a:off x="4254501" y="136214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75" name="Line 1380"/>
                <p:cNvSpPr>
                  <a:spLocks noChangeShapeType="1"/>
                </p:cNvSpPr>
                <p:nvPr/>
              </p:nvSpPr>
              <p:spPr bwMode="auto">
                <a:xfrm flipH="1" flipV="1">
                  <a:off x="4254501" y="1362149"/>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76" name="Line 1381"/>
                <p:cNvSpPr>
                  <a:spLocks noChangeShapeType="1"/>
                </p:cNvSpPr>
                <p:nvPr/>
              </p:nvSpPr>
              <p:spPr bwMode="auto">
                <a:xfrm>
                  <a:off x="4277182" y="1348183"/>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77" name="Line 1382"/>
                <p:cNvSpPr>
                  <a:spLocks noChangeShapeType="1"/>
                </p:cNvSpPr>
                <p:nvPr/>
              </p:nvSpPr>
              <p:spPr bwMode="auto">
                <a:xfrm flipV="1">
                  <a:off x="4260172" y="136214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78" name="Line 1383"/>
                <p:cNvSpPr>
                  <a:spLocks noChangeShapeType="1"/>
                </p:cNvSpPr>
                <p:nvPr/>
              </p:nvSpPr>
              <p:spPr bwMode="auto">
                <a:xfrm flipH="1" flipV="1">
                  <a:off x="4260172" y="136214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79" name="Line 1384"/>
                <p:cNvSpPr>
                  <a:spLocks noChangeShapeType="1"/>
                </p:cNvSpPr>
                <p:nvPr/>
              </p:nvSpPr>
              <p:spPr bwMode="auto">
                <a:xfrm>
                  <a:off x="4285687" y="1348183"/>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80" name="Line 1385"/>
                <p:cNvSpPr>
                  <a:spLocks noChangeShapeType="1"/>
                </p:cNvSpPr>
                <p:nvPr/>
              </p:nvSpPr>
              <p:spPr bwMode="auto">
                <a:xfrm flipV="1">
                  <a:off x="4265841" y="136214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81" name="Line 1386"/>
                <p:cNvSpPr>
                  <a:spLocks noChangeShapeType="1"/>
                </p:cNvSpPr>
                <p:nvPr/>
              </p:nvSpPr>
              <p:spPr bwMode="auto">
                <a:xfrm flipH="1" flipV="1">
                  <a:off x="4265841" y="136214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82" name="Line 1387"/>
                <p:cNvSpPr>
                  <a:spLocks noChangeShapeType="1"/>
                </p:cNvSpPr>
                <p:nvPr/>
              </p:nvSpPr>
              <p:spPr bwMode="auto">
                <a:xfrm>
                  <a:off x="4288523" y="1348183"/>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83" name="Line 1388"/>
                <p:cNvSpPr>
                  <a:spLocks noChangeShapeType="1"/>
                </p:cNvSpPr>
                <p:nvPr/>
              </p:nvSpPr>
              <p:spPr bwMode="auto">
                <a:xfrm flipV="1">
                  <a:off x="4274346" y="136214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84" name="Line 1389"/>
                <p:cNvSpPr>
                  <a:spLocks noChangeShapeType="1"/>
                </p:cNvSpPr>
                <p:nvPr/>
              </p:nvSpPr>
              <p:spPr bwMode="auto">
                <a:xfrm flipH="1" flipV="1">
                  <a:off x="4274346" y="1362149"/>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85" name="Line 1390"/>
                <p:cNvSpPr>
                  <a:spLocks noChangeShapeType="1"/>
                </p:cNvSpPr>
                <p:nvPr/>
              </p:nvSpPr>
              <p:spPr bwMode="auto">
                <a:xfrm>
                  <a:off x="4297028" y="1379604"/>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86" name="Line 1391"/>
                <p:cNvSpPr>
                  <a:spLocks noChangeShapeType="1"/>
                </p:cNvSpPr>
                <p:nvPr/>
              </p:nvSpPr>
              <p:spPr bwMode="auto">
                <a:xfrm flipV="1">
                  <a:off x="4280017" y="1393568"/>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87" name="Line 1392"/>
                <p:cNvSpPr>
                  <a:spLocks noChangeShapeType="1"/>
                </p:cNvSpPr>
                <p:nvPr/>
              </p:nvSpPr>
              <p:spPr bwMode="auto">
                <a:xfrm flipH="1" flipV="1">
                  <a:off x="4280017" y="1393568"/>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88" name="Line 1393"/>
                <p:cNvSpPr>
                  <a:spLocks noChangeShapeType="1"/>
                </p:cNvSpPr>
                <p:nvPr/>
              </p:nvSpPr>
              <p:spPr bwMode="auto">
                <a:xfrm>
                  <a:off x="4302699" y="1379604"/>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89" name="Line 1394"/>
                <p:cNvSpPr>
                  <a:spLocks noChangeShapeType="1"/>
                </p:cNvSpPr>
                <p:nvPr/>
              </p:nvSpPr>
              <p:spPr bwMode="auto">
                <a:xfrm flipV="1">
                  <a:off x="4285687" y="1393568"/>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90" name="Line 1395"/>
                <p:cNvSpPr>
                  <a:spLocks noChangeShapeType="1"/>
                </p:cNvSpPr>
                <p:nvPr/>
              </p:nvSpPr>
              <p:spPr bwMode="auto">
                <a:xfrm flipH="1" flipV="1">
                  <a:off x="4285687" y="1393568"/>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91" name="Line 1396"/>
                <p:cNvSpPr>
                  <a:spLocks noChangeShapeType="1"/>
                </p:cNvSpPr>
                <p:nvPr/>
              </p:nvSpPr>
              <p:spPr bwMode="auto">
                <a:xfrm>
                  <a:off x="4308369" y="1379604"/>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92" name="Line 1397"/>
                <p:cNvSpPr>
                  <a:spLocks noChangeShapeType="1"/>
                </p:cNvSpPr>
                <p:nvPr/>
              </p:nvSpPr>
              <p:spPr bwMode="auto">
                <a:xfrm flipV="1">
                  <a:off x="4294194" y="1393568"/>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93" name="Line 1398"/>
                <p:cNvSpPr>
                  <a:spLocks noChangeShapeType="1"/>
                </p:cNvSpPr>
                <p:nvPr/>
              </p:nvSpPr>
              <p:spPr bwMode="auto">
                <a:xfrm flipH="1" flipV="1">
                  <a:off x="4294194" y="1393568"/>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94" name="Line 1399"/>
                <p:cNvSpPr>
                  <a:spLocks noChangeShapeType="1"/>
                </p:cNvSpPr>
                <p:nvPr/>
              </p:nvSpPr>
              <p:spPr bwMode="auto">
                <a:xfrm>
                  <a:off x="4345228" y="1379604"/>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95" name="Line 1400"/>
                <p:cNvSpPr>
                  <a:spLocks noChangeShapeType="1"/>
                </p:cNvSpPr>
                <p:nvPr/>
              </p:nvSpPr>
              <p:spPr bwMode="auto">
                <a:xfrm flipV="1">
                  <a:off x="4331051" y="1393568"/>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96" name="Line 1401"/>
                <p:cNvSpPr>
                  <a:spLocks noChangeShapeType="1"/>
                </p:cNvSpPr>
                <p:nvPr/>
              </p:nvSpPr>
              <p:spPr bwMode="auto">
                <a:xfrm flipH="1" flipV="1">
                  <a:off x="4331051" y="1393568"/>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97" name="Line 1402"/>
                <p:cNvSpPr>
                  <a:spLocks noChangeShapeType="1"/>
                </p:cNvSpPr>
                <p:nvPr/>
              </p:nvSpPr>
              <p:spPr bwMode="auto">
                <a:xfrm>
                  <a:off x="4393426" y="1414515"/>
                  <a:ext cx="0" cy="45386"/>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98" name="Line 1403"/>
                <p:cNvSpPr>
                  <a:spLocks noChangeShapeType="1"/>
                </p:cNvSpPr>
                <p:nvPr/>
              </p:nvSpPr>
              <p:spPr bwMode="auto">
                <a:xfrm flipV="1">
                  <a:off x="4376414" y="1424990"/>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99" name="Line 1404"/>
                <p:cNvSpPr>
                  <a:spLocks noChangeShapeType="1"/>
                </p:cNvSpPr>
                <p:nvPr/>
              </p:nvSpPr>
              <p:spPr bwMode="auto">
                <a:xfrm flipH="1" flipV="1">
                  <a:off x="4376414" y="1424990"/>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00" name="Line 1405"/>
                <p:cNvSpPr>
                  <a:spLocks noChangeShapeType="1"/>
                </p:cNvSpPr>
                <p:nvPr/>
              </p:nvSpPr>
              <p:spPr bwMode="auto">
                <a:xfrm>
                  <a:off x="4393426" y="1414515"/>
                  <a:ext cx="0" cy="45386"/>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01" name="Line 1406"/>
                <p:cNvSpPr>
                  <a:spLocks noChangeShapeType="1"/>
                </p:cNvSpPr>
                <p:nvPr/>
              </p:nvSpPr>
              <p:spPr bwMode="auto">
                <a:xfrm flipV="1">
                  <a:off x="4376414" y="1424990"/>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02" name="Line 1407"/>
                <p:cNvSpPr>
                  <a:spLocks noChangeShapeType="1"/>
                </p:cNvSpPr>
                <p:nvPr/>
              </p:nvSpPr>
              <p:spPr bwMode="auto">
                <a:xfrm flipH="1" flipV="1">
                  <a:off x="4376414" y="1424990"/>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03" name="Line 1408"/>
                <p:cNvSpPr>
                  <a:spLocks noChangeShapeType="1"/>
                </p:cNvSpPr>
                <p:nvPr/>
              </p:nvSpPr>
              <p:spPr bwMode="auto">
                <a:xfrm>
                  <a:off x="4407603" y="1414515"/>
                  <a:ext cx="0" cy="45386"/>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04" name="Line 1409"/>
                <p:cNvSpPr>
                  <a:spLocks noChangeShapeType="1"/>
                </p:cNvSpPr>
                <p:nvPr/>
              </p:nvSpPr>
              <p:spPr bwMode="auto">
                <a:xfrm flipV="1">
                  <a:off x="4390591" y="1424990"/>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05" name="Line 1410"/>
                <p:cNvSpPr>
                  <a:spLocks noChangeShapeType="1"/>
                </p:cNvSpPr>
                <p:nvPr/>
              </p:nvSpPr>
              <p:spPr bwMode="auto">
                <a:xfrm flipH="1" flipV="1">
                  <a:off x="4390591" y="1424990"/>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06" name="Line 1412"/>
                <p:cNvSpPr>
                  <a:spLocks noChangeShapeType="1"/>
                </p:cNvSpPr>
                <p:nvPr/>
              </p:nvSpPr>
              <p:spPr bwMode="auto">
                <a:xfrm>
                  <a:off x="4413272" y="1414515"/>
                  <a:ext cx="0" cy="45386"/>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07" name="Line 1413"/>
                <p:cNvSpPr>
                  <a:spLocks noChangeShapeType="1"/>
                </p:cNvSpPr>
                <p:nvPr/>
              </p:nvSpPr>
              <p:spPr bwMode="auto">
                <a:xfrm flipV="1">
                  <a:off x="4399096" y="1424990"/>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08" name="Line 1414"/>
                <p:cNvSpPr>
                  <a:spLocks noChangeShapeType="1"/>
                </p:cNvSpPr>
                <p:nvPr/>
              </p:nvSpPr>
              <p:spPr bwMode="auto">
                <a:xfrm flipH="1" flipV="1">
                  <a:off x="4399096" y="1424990"/>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09" name="Line 1415"/>
                <p:cNvSpPr>
                  <a:spLocks noChangeShapeType="1"/>
                </p:cNvSpPr>
                <p:nvPr/>
              </p:nvSpPr>
              <p:spPr bwMode="auto">
                <a:xfrm>
                  <a:off x="4450131" y="1414515"/>
                  <a:ext cx="0" cy="45386"/>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10" name="Line 1416"/>
                <p:cNvSpPr>
                  <a:spLocks noChangeShapeType="1"/>
                </p:cNvSpPr>
                <p:nvPr/>
              </p:nvSpPr>
              <p:spPr bwMode="auto">
                <a:xfrm flipV="1">
                  <a:off x="4433119" y="1424990"/>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11" name="Line 1417"/>
                <p:cNvSpPr>
                  <a:spLocks noChangeShapeType="1"/>
                </p:cNvSpPr>
                <p:nvPr/>
              </p:nvSpPr>
              <p:spPr bwMode="auto">
                <a:xfrm flipH="1" flipV="1">
                  <a:off x="4433119" y="1424990"/>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12" name="Line 1418"/>
                <p:cNvSpPr>
                  <a:spLocks noChangeShapeType="1"/>
                </p:cNvSpPr>
                <p:nvPr/>
              </p:nvSpPr>
              <p:spPr bwMode="auto">
                <a:xfrm>
                  <a:off x="4475646" y="1414515"/>
                  <a:ext cx="0" cy="45386"/>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13" name="Line 1419"/>
                <p:cNvSpPr>
                  <a:spLocks noChangeShapeType="1"/>
                </p:cNvSpPr>
                <p:nvPr/>
              </p:nvSpPr>
              <p:spPr bwMode="auto">
                <a:xfrm flipV="1">
                  <a:off x="4458635" y="1424990"/>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14" name="Line 1420"/>
                <p:cNvSpPr>
                  <a:spLocks noChangeShapeType="1"/>
                </p:cNvSpPr>
                <p:nvPr/>
              </p:nvSpPr>
              <p:spPr bwMode="auto">
                <a:xfrm flipH="1" flipV="1">
                  <a:off x="4458635" y="1424990"/>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15" name="Line 1421"/>
                <p:cNvSpPr>
                  <a:spLocks noChangeShapeType="1"/>
                </p:cNvSpPr>
                <p:nvPr/>
              </p:nvSpPr>
              <p:spPr bwMode="auto">
                <a:xfrm>
                  <a:off x="4489823" y="1414515"/>
                  <a:ext cx="0" cy="45386"/>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16" name="Line 1422"/>
                <p:cNvSpPr>
                  <a:spLocks noChangeShapeType="1"/>
                </p:cNvSpPr>
                <p:nvPr/>
              </p:nvSpPr>
              <p:spPr bwMode="auto">
                <a:xfrm flipV="1">
                  <a:off x="4472812" y="1424990"/>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17" name="Line 1423"/>
                <p:cNvSpPr>
                  <a:spLocks noChangeShapeType="1"/>
                </p:cNvSpPr>
                <p:nvPr/>
              </p:nvSpPr>
              <p:spPr bwMode="auto">
                <a:xfrm flipH="1" flipV="1">
                  <a:off x="4472812" y="1424990"/>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18" name="Line 1424"/>
                <p:cNvSpPr>
                  <a:spLocks noChangeShapeType="1"/>
                </p:cNvSpPr>
                <p:nvPr/>
              </p:nvSpPr>
              <p:spPr bwMode="auto">
                <a:xfrm>
                  <a:off x="4518176" y="1449427"/>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19" name="Line 1425"/>
                <p:cNvSpPr>
                  <a:spLocks noChangeShapeType="1"/>
                </p:cNvSpPr>
                <p:nvPr/>
              </p:nvSpPr>
              <p:spPr bwMode="auto">
                <a:xfrm flipV="1">
                  <a:off x="4501164" y="1459901"/>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20" name="Line 1426"/>
                <p:cNvSpPr>
                  <a:spLocks noChangeShapeType="1"/>
                </p:cNvSpPr>
                <p:nvPr/>
              </p:nvSpPr>
              <p:spPr bwMode="auto">
                <a:xfrm flipH="1" flipV="1">
                  <a:off x="4501164" y="1459901"/>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21" name="Line 1427"/>
                <p:cNvSpPr>
                  <a:spLocks noChangeShapeType="1"/>
                </p:cNvSpPr>
                <p:nvPr/>
              </p:nvSpPr>
              <p:spPr bwMode="auto">
                <a:xfrm>
                  <a:off x="4532351" y="1449427"/>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22" name="Line 1428"/>
                <p:cNvSpPr>
                  <a:spLocks noChangeShapeType="1"/>
                </p:cNvSpPr>
                <p:nvPr/>
              </p:nvSpPr>
              <p:spPr bwMode="auto">
                <a:xfrm flipV="1">
                  <a:off x="4515340" y="1459901"/>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23" name="Line 1429"/>
                <p:cNvSpPr>
                  <a:spLocks noChangeShapeType="1"/>
                </p:cNvSpPr>
                <p:nvPr/>
              </p:nvSpPr>
              <p:spPr bwMode="auto">
                <a:xfrm flipH="1" flipV="1">
                  <a:off x="4515340" y="1459901"/>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24" name="Line 1430"/>
                <p:cNvSpPr>
                  <a:spLocks noChangeShapeType="1"/>
                </p:cNvSpPr>
                <p:nvPr/>
              </p:nvSpPr>
              <p:spPr bwMode="auto">
                <a:xfrm>
                  <a:off x="4580550" y="1487830"/>
                  <a:ext cx="0" cy="45386"/>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25" name="Line 1431"/>
                <p:cNvSpPr>
                  <a:spLocks noChangeShapeType="1"/>
                </p:cNvSpPr>
                <p:nvPr/>
              </p:nvSpPr>
              <p:spPr bwMode="auto">
                <a:xfrm flipV="1">
                  <a:off x="4563539" y="1498302"/>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26" name="Line 1432"/>
                <p:cNvSpPr>
                  <a:spLocks noChangeShapeType="1"/>
                </p:cNvSpPr>
                <p:nvPr/>
              </p:nvSpPr>
              <p:spPr bwMode="auto">
                <a:xfrm flipH="1" flipV="1">
                  <a:off x="4563539" y="1498302"/>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27" name="Line 1433"/>
                <p:cNvSpPr>
                  <a:spLocks noChangeShapeType="1"/>
                </p:cNvSpPr>
                <p:nvPr/>
              </p:nvSpPr>
              <p:spPr bwMode="auto">
                <a:xfrm>
                  <a:off x="4668441" y="1522742"/>
                  <a:ext cx="0" cy="45386"/>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28" name="Line 1434"/>
                <p:cNvSpPr>
                  <a:spLocks noChangeShapeType="1"/>
                </p:cNvSpPr>
                <p:nvPr/>
              </p:nvSpPr>
              <p:spPr bwMode="auto">
                <a:xfrm flipV="1">
                  <a:off x="4651430" y="1533215"/>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29" name="Line 1435"/>
                <p:cNvSpPr>
                  <a:spLocks noChangeShapeType="1"/>
                </p:cNvSpPr>
                <p:nvPr/>
              </p:nvSpPr>
              <p:spPr bwMode="auto">
                <a:xfrm flipH="1" flipV="1">
                  <a:off x="4651430" y="1533215"/>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30" name="Line 1436"/>
                <p:cNvSpPr>
                  <a:spLocks noChangeShapeType="1"/>
                </p:cNvSpPr>
                <p:nvPr/>
              </p:nvSpPr>
              <p:spPr bwMode="auto">
                <a:xfrm>
                  <a:off x="4813039" y="1707772"/>
                  <a:ext cx="0" cy="45386"/>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31" name="Line 1437"/>
                <p:cNvSpPr>
                  <a:spLocks noChangeShapeType="1"/>
                </p:cNvSpPr>
                <p:nvPr/>
              </p:nvSpPr>
              <p:spPr bwMode="auto">
                <a:xfrm flipV="1">
                  <a:off x="4796027" y="1718248"/>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32" name="Line 1438"/>
                <p:cNvSpPr>
                  <a:spLocks noChangeShapeType="1"/>
                </p:cNvSpPr>
                <p:nvPr/>
              </p:nvSpPr>
              <p:spPr bwMode="auto">
                <a:xfrm flipH="1" flipV="1">
                  <a:off x="4796027" y="1718248"/>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33" name="Line 1439"/>
                <p:cNvSpPr>
                  <a:spLocks noChangeShapeType="1"/>
                </p:cNvSpPr>
                <p:nvPr/>
              </p:nvSpPr>
              <p:spPr bwMode="auto">
                <a:xfrm>
                  <a:off x="4813039" y="1707772"/>
                  <a:ext cx="0" cy="45386"/>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34" name="Line 1440"/>
                <p:cNvSpPr>
                  <a:spLocks noChangeShapeType="1"/>
                </p:cNvSpPr>
                <p:nvPr/>
              </p:nvSpPr>
              <p:spPr bwMode="auto">
                <a:xfrm flipV="1">
                  <a:off x="4796027" y="1718248"/>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35" name="Line 1441"/>
                <p:cNvSpPr>
                  <a:spLocks noChangeShapeType="1"/>
                </p:cNvSpPr>
                <p:nvPr/>
              </p:nvSpPr>
              <p:spPr bwMode="auto">
                <a:xfrm flipH="1" flipV="1">
                  <a:off x="4796027" y="1718248"/>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36" name="Line 1442"/>
                <p:cNvSpPr>
                  <a:spLocks noChangeShapeType="1"/>
                </p:cNvSpPr>
                <p:nvPr/>
              </p:nvSpPr>
              <p:spPr bwMode="auto">
                <a:xfrm>
                  <a:off x="4835721" y="1707772"/>
                  <a:ext cx="0" cy="45386"/>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37" name="Line 1443"/>
                <p:cNvSpPr>
                  <a:spLocks noChangeShapeType="1"/>
                </p:cNvSpPr>
                <p:nvPr/>
              </p:nvSpPr>
              <p:spPr bwMode="auto">
                <a:xfrm flipV="1">
                  <a:off x="4818709" y="1718248"/>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38" name="Line 1444"/>
                <p:cNvSpPr>
                  <a:spLocks noChangeShapeType="1"/>
                </p:cNvSpPr>
                <p:nvPr/>
              </p:nvSpPr>
              <p:spPr bwMode="auto">
                <a:xfrm flipH="1" flipV="1">
                  <a:off x="4818709" y="1718248"/>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39" name="Line 1445"/>
                <p:cNvSpPr>
                  <a:spLocks noChangeShapeType="1"/>
                </p:cNvSpPr>
                <p:nvPr/>
              </p:nvSpPr>
              <p:spPr bwMode="auto">
                <a:xfrm>
                  <a:off x="4835721" y="1707772"/>
                  <a:ext cx="0" cy="45386"/>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40" name="Line 1446"/>
                <p:cNvSpPr>
                  <a:spLocks noChangeShapeType="1"/>
                </p:cNvSpPr>
                <p:nvPr/>
              </p:nvSpPr>
              <p:spPr bwMode="auto">
                <a:xfrm flipV="1">
                  <a:off x="4818709" y="1718248"/>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41" name="Line 1447"/>
                <p:cNvSpPr>
                  <a:spLocks noChangeShapeType="1"/>
                </p:cNvSpPr>
                <p:nvPr/>
              </p:nvSpPr>
              <p:spPr bwMode="auto">
                <a:xfrm flipH="1" flipV="1">
                  <a:off x="4818709" y="1718248"/>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42" name="Line 1448"/>
                <p:cNvSpPr>
                  <a:spLocks noChangeShapeType="1"/>
                </p:cNvSpPr>
                <p:nvPr/>
              </p:nvSpPr>
              <p:spPr bwMode="auto">
                <a:xfrm>
                  <a:off x="4847062" y="1781088"/>
                  <a:ext cx="0" cy="5237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43" name="Line 1449"/>
                <p:cNvSpPr>
                  <a:spLocks noChangeShapeType="1"/>
                </p:cNvSpPr>
                <p:nvPr/>
              </p:nvSpPr>
              <p:spPr bwMode="auto">
                <a:xfrm flipV="1">
                  <a:off x="4830050" y="1795052"/>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44" name="Line 1450"/>
                <p:cNvSpPr>
                  <a:spLocks noChangeShapeType="1"/>
                </p:cNvSpPr>
                <p:nvPr/>
              </p:nvSpPr>
              <p:spPr bwMode="auto">
                <a:xfrm flipH="1" flipV="1">
                  <a:off x="4830050" y="1795052"/>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45" name="Line 1451"/>
                <p:cNvSpPr>
                  <a:spLocks noChangeShapeType="1"/>
                </p:cNvSpPr>
                <p:nvPr/>
              </p:nvSpPr>
              <p:spPr bwMode="auto">
                <a:xfrm>
                  <a:off x="4858402" y="1822982"/>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46" name="Line 1452"/>
                <p:cNvSpPr>
                  <a:spLocks noChangeShapeType="1"/>
                </p:cNvSpPr>
                <p:nvPr/>
              </p:nvSpPr>
              <p:spPr bwMode="auto">
                <a:xfrm flipV="1">
                  <a:off x="4844225" y="18334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47" name="Line 1453"/>
                <p:cNvSpPr>
                  <a:spLocks noChangeShapeType="1"/>
                </p:cNvSpPr>
                <p:nvPr/>
              </p:nvSpPr>
              <p:spPr bwMode="auto">
                <a:xfrm flipH="1" flipV="1">
                  <a:off x="4844225" y="18334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48" name="Line 1454"/>
                <p:cNvSpPr>
                  <a:spLocks noChangeShapeType="1"/>
                </p:cNvSpPr>
                <p:nvPr/>
              </p:nvSpPr>
              <p:spPr bwMode="auto">
                <a:xfrm>
                  <a:off x="4858402" y="1822982"/>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49" name="Line 1455"/>
                <p:cNvSpPr>
                  <a:spLocks noChangeShapeType="1"/>
                </p:cNvSpPr>
                <p:nvPr/>
              </p:nvSpPr>
              <p:spPr bwMode="auto">
                <a:xfrm flipV="1">
                  <a:off x="4844225" y="18334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50" name="Line 1456"/>
                <p:cNvSpPr>
                  <a:spLocks noChangeShapeType="1"/>
                </p:cNvSpPr>
                <p:nvPr/>
              </p:nvSpPr>
              <p:spPr bwMode="auto">
                <a:xfrm flipH="1" flipV="1">
                  <a:off x="4844225" y="18334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51" name="Line 1457"/>
                <p:cNvSpPr>
                  <a:spLocks noChangeShapeType="1"/>
                </p:cNvSpPr>
                <p:nvPr/>
              </p:nvSpPr>
              <p:spPr bwMode="auto">
                <a:xfrm>
                  <a:off x="4903766" y="1822982"/>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52" name="Line 1458"/>
                <p:cNvSpPr>
                  <a:spLocks noChangeShapeType="1"/>
                </p:cNvSpPr>
                <p:nvPr/>
              </p:nvSpPr>
              <p:spPr bwMode="auto">
                <a:xfrm flipV="1">
                  <a:off x="4886754" y="18334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53" name="Line 1459"/>
                <p:cNvSpPr>
                  <a:spLocks noChangeShapeType="1"/>
                </p:cNvSpPr>
                <p:nvPr/>
              </p:nvSpPr>
              <p:spPr bwMode="auto">
                <a:xfrm flipH="1" flipV="1">
                  <a:off x="4886754" y="18334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54" name="Line 1460"/>
                <p:cNvSpPr>
                  <a:spLocks noChangeShapeType="1"/>
                </p:cNvSpPr>
                <p:nvPr/>
              </p:nvSpPr>
              <p:spPr bwMode="auto">
                <a:xfrm>
                  <a:off x="4909436" y="1822982"/>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55" name="Line 1461"/>
                <p:cNvSpPr>
                  <a:spLocks noChangeShapeType="1"/>
                </p:cNvSpPr>
                <p:nvPr/>
              </p:nvSpPr>
              <p:spPr bwMode="auto">
                <a:xfrm flipV="1">
                  <a:off x="4892425" y="1833454"/>
                  <a:ext cx="34023"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56" name="Line 1462"/>
                <p:cNvSpPr>
                  <a:spLocks noChangeShapeType="1"/>
                </p:cNvSpPr>
                <p:nvPr/>
              </p:nvSpPr>
              <p:spPr bwMode="auto">
                <a:xfrm flipH="1" flipV="1">
                  <a:off x="4892425" y="1833454"/>
                  <a:ext cx="34023"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57" name="Line 1463"/>
                <p:cNvSpPr>
                  <a:spLocks noChangeShapeType="1"/>
                </p:cNvSpPr>
                <p:nvPr/>
              </p:nvSpPr>
              <p:spPr bwMode="auto">
                <a:xfrm>
                  <a:off x="4915107" y="1822982"/>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58" name="Line 1464"/>
                <p:cNvSpPr>
                  <a:spLocks noChangeShapeType="1"/>
                </p:cNvSpPr>
                <p:nvPr/>
              </p:nvSpPr>
              <p:spPr bwMode="auto">
                <a:xfrm flipV="1">
                  <a:off x="4900930" y="18334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59" name="Line 1465"/>
                <p:cNvSpPr>
                  <a:spLocks noChangeShapeType="1"/>
                </p:cNvSpPr>
                <p:nvPr/>
              </p:nvSpPr>
              <p:spPr bwMode="auto">
                <a:xfrm flipH="1" flipV="1">
                  <a:off x="4900930" y="18334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60" name="Line 1466"/>
                <p:cNvSpPr>
                  <a:spLocks noChangeShapeType="1"/>
                </p:cNvSpPr>
                <p:nvPr/>
              </p:nvSpPr>
              <p:spPr bwMode="auto">
                <a:xfrm>
                  <a:off x="4915107" y="1822982"/>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61" name="Line 1467"/>
                <p:cNvSpPr>
                  <a:spLocks noChangeShapeType="1"/>
                </p:cNvSpPr>
                <p:nvPr/>
              </p:nvSpPr>
              <p:spPr bwMode="auto">
                <a:xfrm flipV="1">
                  <a:off x="4900930" y="18334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62" name="Line 1468"/>
                <p:cNvSpPr>
                  <a:spLocks noChangeShapeType="1"/>
                </p:cNvSpPr>
                <p:nvPr/>
              </p:nvSpPr>
              <p:spPr bwMode="auto">
                <a:xfrm flipH="1" flipV="1">
                  <a:off x="4900930" y="1833454"/>
                  <a:ext cx="31189" cy="27929"/>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63" name="Line 1469"/>
                <p:cNvSpPr>
                  <a:spLocks noChangeShapeType="1"/>
                </p:cNvSpPr>
                <p:nvPr/>
              </p:nvSpPr>
              <p:spPr bwMode="auto">
                <a:xfrm>
                  <a:off x="4957634" y="1868366"/>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64" name="Line 1470"/>
                <p:cNvSpPr>
                  <a:spLocks noChangeShapeType="1"/>
                </p:cNvSpPr>
                <p:nvPr/>
              </p:nvSpPr>
              <p:spPr bwMode="auto">
                <a:xfrm flipV="1">
                  <a:off x="4940622" y="1878840"/>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65" name="Line 1471"/>
                <p:cNvSpPr>
                  <a:spLocks noChangeShapeType="1"/>
                </p:cNvSpPr>
                <p:nvPr/>
              </p:nvSpPr>
              <p:spPr bwMode="auto">
                <a:xfrm flipH="1" flipV="1">
                  <a:off x="4940622" y="1878840"/>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66" name="Line 1472"/>
                <p:cNvSpPr>
                  <a:spLocks noChangeShapeType="1"/>
                </p:cNvSpPr>
                <p:nvPr/>
              </p:nvSpPr>
              <p:spPr bwMode="auto">
                <a:xfrm>
                  <a:off x="4957634" y="1868366"/>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67" name="Line 1473"/>
                <p:cNvSpPr>
                  <a:spLocks noChangeShapeType="1"/>
                </p:cNvSpPr>
                <p:nvPr/>
              </p:nvSpPr>
              <p:spPr bwMode="auto">
                <a:xfrm flipV="1">
                  <a:off x="4940622" y="1878840"/>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68" name="Line 1474"/>
                <p:cNvSpPr>
                  <a:spLocks noChangeShapeType="1"/>
                </p:cNvSpPr>
                <p:nvPr/>
              </p:nvSpPr>
              <p:spPr bwMode="auto">
                <a:xfrm flipH="1" flipV="1">
                  <a:off x="4940622" y="1878840"/>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69" name="Line 1475"/>
                <p:cNvSpPr>
                  <a:spLocks noChangeShapeType="1"/>
                </p:cNvSpPr>
                <p:nvPr/>
              </p:nvSpPr>
              <p:spPr bwMode="auto">
                <a:xfrm>
                  <a:off x="4997327" y="1868366"/>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70" name="Line 1476"/>
                <p:cNvSpPr>
                  <a:spLocks noChangeShapeType="1"/>
                </p:cNvSpPr>
                <p:nvPr/>
              </p:nvSpPr>
              <p:spPr bwMode="auto">
                <a:xfrm flipV="1">
                  <a:off x="4983152" y="1878840"/>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71" name="Line 1477"/>
                <p:cNvSpPr>
                  <a:spLocks noChangeShapeType="1"/>
                </p:cNvSpPr>
                <p:nvPr/>
              </p:nvSpPr>
              <p:spPr bwMode="auto">
                <a:xfrm flipH="1" flipV="1">
                  <a:off x="4983152" y="1878840"/>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72" name="Line 1478"/>
                <p:cNvSpPr>
                  <a:spLocks noChangeShapeType="1"/>
                </p:cNvSpPr>
                <p:nvPr/>
              </p:nvSpPr>
              <p:spPr bwMode="auto">
                <a:xfrm>
                  <a:off x="5011504" y="1910260"/>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73" name="Line 1479"/>
                <p:cNvSpPr>
                  <a:spLocks noChangeShapeType="1"/>
                </p:cNvSpPr>
                <p:nvPr/>
              </p:nvSpPr>
              <p:spPr bwMode="auto">
                <a:xfrm flipV="1">
                  <a:off x="4994493" y="1924225"/>
                  <a:ext cx="34023" cy="2094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74" name="Line 1480"/>
                <p:cNvSpPr>
                  <a:spLocks noChangeShapeType="1"/>
                </p:cNvSpPr>
                <p:nvPr/>
              </p:nvSpPr>
              <p:spPr bwMode="auto">
                <a:xfrm flipH="1" flipV="1">
                  <a:off x="4994493" y="1924225"/>
                  <a:ext cx="34023" cy="2094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75" name="Line 1481"/>
                <p:cNvSpPr>
                  <a:spLocks noChangeShapeType="1"/>
                </p:cNvSpPr>
                <p:nvPr/>
              </p:nvSpPr>
              <p:spPr bwMode="auto">
                <a:xfrm>
                  <a:off x="5028516" y="1910260"/>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76" name="Line 1482"/>
                <p:cNvSpPr>
                  <a:spLocks noChangeShapeType="1"/>
                </p:cNvSpPr>
                <p:nvPr/>
              </p:nvSpPr>
              <p:spPr bwMode="auto">
                <a:xfrm flipV="1">
                  <a:off x="5011504" y="1924225"/>
                  <a:ext cx="31189" cy="2094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77" name="Line 1483"/>
                <p:cNvSpPr>
                  <a:spLocks noChangeShapeType="1"/>
                </p:cNvSpPr>
                <p:nvPr/>
              </p:nvSpPr>
              <p:spPr bwMode="auto">
                <a:xfrm flipH="1" flipV="1">
                  <a:off x="5011504" y="1924225"/>
                  <a:ext cx="31189" cy="2094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78" name="Line 1484"/>
                <p:cNvSpPr>
                  <a:spLocks noChangeShapeType="1"/>
                </p:cNvSpPr>
                <p:nvPr/>
              </p:nvSpPr>
              <p:spPr bwMode="auto">
                <a:xfrm>
                  <a:off x="5133417" y="1959136"/>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79" name="Line 1485"/>
                <p:cNvSpPr>
                  <a:spLocks noChangeShapeType="1"/>
                </p:cNvSpPr>
                <p:nvPr/>
              </p:nvSpPr>
              <p:spPr bwMode="auto">
                <a:xfrm flipV="1">
                  <a:off x="5119243" y="1973100"/>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80" name="Line 1486"/>
                <p:cNvSpPr>
                  <a:spLocks noChangeShapeType="1"/>
                </p:cNvSpPr>
                <p:nvPr/>
              </p:nvSpPr>
              <p:spPr bwMode="auto">
                <a:xfrm flipH="1" flipV="1">
                  <a:off x="5119243" y="1973100"/>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81" name="Line 1487"/>
                <p:cNvSpPr>
                  <a:spLocks noChangeShapeType="1"/>
                </p:cNvSpPr>
                <p:nvPr/>
              </p:nvSpPr>
              <p:spPr bwMode="auto">
                <a:xfrm>
                  <a:off x="5164606" y="1959136"/>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82" name="Line 1488"/>
                <p:cNvSpPr>
                  <a:spLocks noChangeShapeType="1"/>
                </p:cNvSpPr>
                <p:nvPr/>
              </p:nvSpPr>
              <p:spPr bwMode="auto">
                <a:xfrm flipV="1">
                  <a:off x="5147594" y="1973100"/>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83" name="Line 1489"/>
                <p:cNvSpPr>
                  <a:spLocks noChangeShapeType="1"/>
                </p:cNvSpPr>
                <p:nvPr/>
              </p:nvSpPr>
              <p:spPr bwMode="auto">
                <a:xfrm flipH="1" flipV="1">
                  <a:off x="5147594" y="1973100"/>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84" name="Line 1490"/>
                <p:cNvSpPr>
                  <a:spLocks noChangeShapeType="1"/>
                </p:cNvSpPr>
                <p:nvPr/>
              </p:nvSpPr>
              <p:spPr bwMode="auto">
                <a:xfrm>
                  <a:off x="5363071" y="2203518"/>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85" name="Line 1491"/>
                <p:cNvSpPr>
                  <a:spLocks noChangeShapeType="1"/>
                </p:cNvSpPr>
                <p:nvPr/>
              </p:nvSpPr>
              <p:spPr bwMode="auto">
                <a:xfrm flipV="1">
                  <a:off x="5346061" y="2217483"/>
                  <a:ext cx="31189" cy="2094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86" name="Line 1492"/>
                <p:cNvSpPr>
                  <a:spLocks noChangeShapeType="1"/>
                </p:cNvSpPr>
                <p:nvPr/>
              </p:nvSpPr>
              <p:spPr bwMode="auto">
                <a:xfrm flipH="1" flipV="1">
                  <a:off x="5346061" y="2217483"/>
                  <a:ext cx="31189" cy="2094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87" name="Line 1493"/>
                <p:cNvSpPr>
                  <a:spLocks noChangeShapeType="1"/>
                </p:cNvSpPr>
                <p:nvPr/>
              </p:nvSpPr>
              <p:spPr bwMode="auto">
                <a:xfrm>
                  <a:off x="5422611" y="2203518"/>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88" name="Line 1494"/>
                <p:cNvSpPr>
                  <a:spLocks noChangeShapeType="1"/>
                </p:cNvSpPr>
                <p:nvPr/>
              </p:nvSpPr>
              <p:spPr bwMode="auto">
                <a:xfrm flipV="1">
                  <a:off x="5408435" y="2217483"/>
                  <a:ext cx="31189" cy="2094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89" name="Line 1495"/>
                <p:cNvSpPr>
                  <a:spLocks noChangeShapeType="1"/>
                </p:cNvSpPr>
                <p:nvPr/>
              </p:nvSpPr>
              <p:spPr bwMode="auto">
                <a:xfrm flipH="1" flipV="1">
                  <a:off x="5408435" y="2217483"/>
                  <a:ext cx="31189" cy="2094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90" name="Line 1496"/>
                <p:cNvSpPr>
                  <a:spLocks noChangeShapeType="1"/>
                </p:cNvSpPr>
                <p:nvPr/>
              </p:nvSpPr>
              <p:spPr bwMode="auto">
                <a:xfrm>
                  <a:off x="5459469" y="2203518"/>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91" name="Line 1497"/>
                <p:cNvSpPr>
                  <a:spLocks noChangeShapeType="1"/>
                </p:cNvSpPr>
                <p:nvPr/>
              </p:nvSpPr>
              <p:spPr bwMode="auto">
                <a:xfrm flipV="1">
                  <a:off x="5445292" y="2217483"/>
                  <a:ext cx="31189" cy="2094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92" name="Line 1498"/>
                <p:cNvSpPr>
                  <a:spLocks noChangeShapeType="1"/>
                </p:cNvSpPr>
                <p:nvPr/>
              </p:nvSpPr>
              <p:spPr bwMode="auto">
                <a:xfrm flipH="1" flipV="1">
                  <a:off x="5445292" y="2217483"/>
                  <a:ext cx="31189" cy="2094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93" name="Line 1499"/>
                <p:cNvSpPr>
                  <a:spLocks noChangeShapeType="1"/>
                </p:cNvSpPr>
                <p:nvPr/>
              </p:nvSpPr>
              <p:spPr bwMode="auto">
                <a:xfrm>
                  <a:off x="5467974" y="2203518"/>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94" name="Line 1500"/>
                <p:cNvSpPr>
                  <a:spLocks noChangeShapeType="1"/>
                </p:cNvSpPr>
                <p:nvPr/>
              </p:nvSpPr>
              <p:spPr bwMode="auto">
                <a:xfrm flipV="1">
                  <a:off x="5450962" y="2217483"/>
                  <a:ext cx="31189" cy="2094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95" name="Line 1501"/>
                <p:cNvSpPr>
                  <a:spLocks noChangeShapeType="1"/>
                </p:cNvSpPr>
                <p:nvPr/>
              </p:nvSpPr>
              <p:spPr bwMode="auto">
                <a:xfrm flipH="1" flipV="1">
                  <a:off x="5450962" y="2217483"/>
                  <a:ext cx="31189" cy="2094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96" name="Line 1502"/>
                <p:cNvSpPr>
                  <a:spLocks noChangeShapeType="1"/>
                </p:cNvSpPr>
                <p:nvPr/>
              </p:nvSpPr>
              <p:spPr bwMode="auto">
                <a:xfrm>
                  <a:off x="5467974" y="2203518"/>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97" name="Line 1503"/>
                <p:cNvSpPr>
                  <a:spLocks noChangeShapeType="1"/>
                </p:cNvSpPr>
                <p:nvPr/>
              </p:nvSpPr>
              <p:spPr bwMode="auto">
                <a:xfrm flipV="1">
                  <a:off x="5450962" y="2217483"/>
                  <a:ext cx="31189" cy="2094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98" name="Line 1504"/>
                <p:cNvSpPr>
                  <a:spLocks noChangeShapeType="1"/>
                </p:cNvSpPr>
                <p:nvPr/>
              </p:nvSpPr>
              <p:spPr bwMode="auto">
                <a:xfrm flipH="1" flipV="1">
                  <a:off x="5450962" y="2217483"/>
                  <a:ext cx="31189" cy="2094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99" name="Line 1505"/>
                <p:cNvSpPr>
                  <a:spLocks noChangeShapeType="1"/>
                </p:cNvSpPr>
                <p:nvPr/>
              </p:nvSpPr>
              <p:spPr bwMode="auto">
                <a:xfrm>
                  <a:off x="5487821" y="2262869"/>
                  <a:ext cx="0" cy="45386"/>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00" name="Line 1506"/>
                <p:cNvSpPr>
                  <a:spLocks noChangeShapeType="1"/>
                </p:cNvSpPr>
                <p:nvPr/>
              </p:nvSpPr>
              <p:spPr bwMode="auto">
                <a:xfrm flipV="1">
                  <a:off x="5467974" y="2273341"/>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01" name="Line 1507"/>
                <p:cNvSpPr>
                  <a:spLocks noChangeShapeType="1"/>
                </p:cNvSpPr>
                <p:nvPr/>
              </p:nvSpPr>
              <p:spPr bwMode="auto">
                <a:xfrm flipH="1" flipV="1">
                  <a:off x="5467974" y="2273341"/>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02" name="Line 1508"/>
                <p:cNvSpPr>
                  <a:spLocks noChangeShapeType="1"/>
                </p:cNvSpPr>
                <p:nvPr/>
              </p:nvSpPr>
              <p:spPr bwMode="auto">
                <a:xfrm>
                  <a:off x="5510503" y="2262869"/>
                  <a:ext cx="0" cy="45386"/>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03" name="Line 1509"/>
                <p:cNvSpPr>
                  <a:spLocks noChangeShapeType="1"/>
                </p:cNvSpPr>
                <p:nvPr/>
              </p:nvSpPr>
              <p:spPr bwMode="auto">
                <a:xfrm flipV="1">
                  <a:off x="5496326" y="2273341"/>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04" name="Line 1510"/>
                <p:cNvSpPr>
                  <a:spLocks noChangeShapeType="1"/>
                </p:cNvSpPr>
                <p:nvPr/>
              </p:nvSpPr>
              <p:spPr bwMode="auto">
                <a:xfrm flipH="1" flipV="1">
                  <a:off x="5496326" y="2273341"/>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05" name="Line 1511"/>
                <p:cNvSpPr>
                  <a:spLocks noChangeShapeType="1"/>
                </p:cNvSpPr>
                <p:nvPr/>
              </p:nvSpPr>
              <p:spPr bwMode="auto">
                <a:xfrm>
                  <a:off x="5533185" y="2262869"/>
                  <a:ext cx="0" cy="45386"/>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06" name="Line 1512"/>
                <p:cNvSpPr>
                  <a:spLocks noChangeShapeType="1"/>
                </p:cNvSpPr>
                <p:nvPr/>
              </p:nvSpPr>
              <p:spPr bwMode="auto">
                <a:xfrm flipV="1">
                  <a:off x="5519008" y="2273341"/>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07" name="Line 1513"/>
                <p:cNvSpPr>
                  <a:spLocks noChangeShapeType="1"/>
                </p:cNvSpPr>
                <p:nvPr/>
              </p:nvSpPr>
              <p:spPr bwMode="auto">
                <a:xfrm flipH="1" flipV="1">
                  <a:off x="5519008" y="2273341"/>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08" name="Line 1514"/>
                <p:cNvSpPr>
                  <a:spLocks noChangeShapeType="1"/>
                </p:cNvSpPr>
                <p:nvPr/>
              </p:nvSpPr>
              <p:spPr bwMode="auto">
                <a:xfrm>
                  <a:off x="5541689" y="2262869"/>
                  <a:ext cx="0" cy="45386"/>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09" name="Line 1515"/>
                <p:cNvSpPr>
                  <a:spLocks noChangeShapeType="1"/>
                </p:cNvSpPr>
                <p:nvPr/>
              </p:nvSpPr>
              <p:spPr bwMode="auto">
                <a:xfrm flipV="1">
                  <a:off x="5524679" y="2273341"/>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10" name="Line 1516"/>
                <p:cNvSpPr>
                  <a:spLocks noChangeShapeType="1"/>
                </p:cNvSpPr>
                <p:nvPr/>
              </p:nvSpPr>
              <p:spPr bwMode="auto">
                <a:xfrm flipH="1" flipV="1">
                  <a:off x="5524679" y="2273341"/>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11" name="Line 1517"/>
                <p:cNvSpPr>
                  <a:spLocks noChangeShapeType="1"/>
                </p:cNvSpPr>
                <p:nvPr/>
              </p:nvSpPr>
              <p:spPr bwMode="auto">
                <a:xfrm>
                  <a:off x="5567207" y="2262869"/>
                  <a:ext cx="0" cy="45386"/>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12" name="Line 1518"/>
                <p:cNvSpPr>
                  <a:spLocks noChangeShapeType="1"/>
                </p:cNvSpPr>
                <p:nvPr/>
              </p:nvSpPr>
              <p:spPr bwMode="auto">
                <a:xfrm flipV="1">
                  <a:off x="5550197" y="2273341"/>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13" name="Line 1519"/>
                <p:cNvSpPr>
                  <a:spLocks noChangeShapeType="1"/>
                </p:cNvSpPr>
                <p:nvPr/>
              </p:nvSpPr>
              <p:spPr bwMode="auto">
                <a:xfrm flipH="1" flipV="1">
                  <a:off x="5550197" y="2273341"/>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14" name="Line 1520"/>
                <p:cNvSpPr>
                  <a:spLocks noChangeShapeType="1"/>
                </p:cNvSpPr>
                <p:nvPr/>
              </p:nvSpPr>
              <p:spPr bwMode="auto">
                <a:xfrm>
                  <a:off x="5635253" y="2447899"/>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15" name="Line 1521"/>
                <p:cNvSpPr>
                  <a:spLocks noChangeShapeType="1"/>
                </p:cNvSpPr>
                <p:nvPr/>
              </p:nvSpPr>
              <p:spPr bwMode="auto">
                <a:xfrm flipV="1">
                  <a:off x="5621076" y="2461864"/>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16" name="Line 1522"/>
                <p:cNvSpPr>
                  <a:spLocks noChangeShapeType="1"/>
                </p:cNvSpPr>
                <p:nvPr/>
              </p:nvSpPr>
              <p:spPr bwMode="auto">
                <a:xfrm flipH="1" flipV="1">
                  <a:off x="5621076" y="2461864"/>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17" name="Line 1523"/>
                <p:cNvSpPr>
                  <a:spLocks noChangeShapeType="1"/>
                </p:cNvSpPr>
                <p:nvPr/>
              </p:nvSpPr>
              <p:spPr bwMode="auto">
                <a:xfrm>
                  <a:off x="5635253" y="2447899"/>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18" name="Line 1524"/>
                <p:cNvSpPr>
                  <a:spLocks noChangeShapeType="1"/>
                </p:cNvSpPr>
                <p:nvPr/>
              </p:nvSpPr>
              <p:spPr bwMode="auto">
                <a:xfrm flipV="1">
                  <a:off x="5621076" y="2461864"/>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19" name="Line 1525"/>
                <p:cNvSpPr>
                  <a:spLocks noChangeShapeType="1"/>
                </p:cNvSpPr>
                <p:nvPr/>
              </p:nvSpPr>
              <p:spPr bwMode="auto">
                <a:xfrm flipH="1" flipV="1">
                  <a:off x="5621076" y="2461864"/>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20" name="Line 1526"/>
                <p:cNvSpPr>
                  <a:spLocks noChangeShapeType="1"/>
                </p:cNvSpPr>
                <p:nvPr/>
              </p:nvSpPr>
              <p:spPr bwMode="auto">
                <a:xfrm>
                  <a:off x="5782684" y="2584056"/>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21" name="Line 1527"/>
                <p:cNvSpPr>
                  <a:spLocks noChangeShapeType="1"/>
                </p:cNvSpPr>
                <p:nvPr/>
              </p:nvSpPr>
              <p:spPr bwMode="auto">
                <a:xfrm flipV="1">
                  <a:off x="5765673" y="2598020"/>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22" name="Line 1528"/>
                <p:cNvSpPr>
                  <a:spLocks noChangeShapeType="1"/>
                </p:cNvSpPr>
                <p:nvPr/>
              </p:nvSpPr>
              <p:spPr bwMode="auto">
                <a:xfrm flipH="1" flipV="1">
                  <a:off x="5765673" y="2598020"/>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23" name="Line 1529"/>
                <p:cNvSpPr>
                  <a:spLocks noChangeShapeType="1"/>
                </p:cNvSpPr>
                <p:nvPr/>
              </p:nvSpPr>
              <p:spPr bwMode="auto">
                <a:xfrm>
                  <a:off x="5782684" y="2584056"/>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24" name="Line 1530"/>
                <p:cNvSpPr>
                  <a:spLocks noChangeShapeType="1"/>
                </p:cNvSpPr>
                <p:nvPr/>
              </p:nvSpPr>
              <p:spPr bwMode="auto">
                <a:xfrm flipV="1">
                  <a:off x="5765673" y="2598020"/>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25" name="Line 1531"/>
                <p:cNvSpPr>
                  <a:spLocks noChangeShapeType="1"/>
                </p:cNvSpPr>
                <p:nvPr/>
              </p:nvSpPr>
              <p:spPr bwMode="auto">
                <a:xfrm flipH="1" flipV="1">
                  <a:off x="5765673" y="2598020"/>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26" name="Line 1532"/>
                <p:cNvSpPr>
                  <a:spLocks noChangeShapeType="1"/>
                </p:cNvSpPr>
                <p:nvPr/>
              </p:nvSpPr>
              <p:spPr bwMode="auto">
                <a:xfrm>
                  <a:off x="5782684" y="2584056"/>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27" name="Line 1533"/>
                <p:cNvSpPr>
                  <a:spLocks noChangeShapeType="1"/>
                </p:cNvSpPr>
                <p:nvPr/>
              </p:nvSpPr>
              <p:spPr bwMode="auto">
                <a:xfrm flipV="1">
                  <a:off x="5765673" y="2598020"/>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28" name="Line 1534"/>
                <p:cNvSpPr>
                  <a:spLocks noChangeShapeType="1"/>
                </p:cNvSpPr>
                <p:nvPr/>
              </p:nvSpPr>
              <p:spPr bwMode="auto">
                <a:xfrm flipH="1" flipV="1">
                  <a:off x="5765673" y="2598020"/>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29" name="Line 1535"/>
                <p:cNvSpPr>
                  <a:spLocks noChangeShapeType="1"/>
                </p:cNvSpPr>
                <p:nvPr/>
              </p:nvSpPr>
              <p:spPr bwMode="auto">
                <a:xfrm>
                  <a:off x="5836552" y="2584056"/>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30" name="Line 1536"/>
                <p:cNvSpPr>
                  <a:spLocks noChangeShapeType="1"/>
                </p:cNvSpPr>
                <p:nvPr/>
              </p:nvSpPr>
              <p:spPr bwMode="auto">
                <a:xfrm flipV="1">
                  <a:off x="5816707" y="2598020"/>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31" name="Line 1537"/>
                <p:cNvSpPr>
                  <a:spLocks noChangeShapeType="1"/>
                </p:cNvSpPr>
                <p:nvPr/>
              </p:nvSpPr>
              <p:spPr bwMode="auto">
                <a:xfrm flipH="1" flipV="1">
                  <a:off x="5816707" y="2598020"/>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32" name="Line 1538"/>
                <p:cNvSpPr>
                  <a:spLocks noChangeShapeType="1"/>
                </p:cNvSpPr>
                <p:nvPr/>
              </p:nvSpPr>
              <p:spPr bwMode="auto">
                <a:xfrm>
                  <a:off x="5975479" y="2664351"/>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33" name="Line 1539"/>
                <p:cNvSpPr>
                  <a:spLocks noChangeShapeType="1"/>
                </p:cNvSpPr>
                <p:nvPr/>
              </p:nvSpPr>
              <p:spPr bwMode="auto">
                <a:xfrm flipV="1">
                  <a:off x="5958468" y="2678316"/>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34" name="Line 1540"/>
                <p:cNvSpPr>
                  <a:spLocks noChangeShapeType="1"/>
                </p:cNvSpPr>
                <p:nvPr/>
              </p:nvSpPr>
              <p:spPr bwMode="auto">
                <a:xfrm flipH="1" flipV="1">
                  <a:off x="5958468" y="2678316"/>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35" name="Line 1541"/>
                <p:cNvSpPr>
                  <a:spLocks noChangeShapeType="1"/>
                </p:cNvSpPr>
                <p:nvPr/>
              </p:nvSpPr>
              <p:spPr bwMode="auto">
                <a:xfrm>
                  <a:off x="6000996" y="2664351"/>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36" name="Line 1542"/>
                <p:cNvSpPr>
                  <a:spLocks noChangeShapeType="1"/>
                </p:cNvSpPr>
                <p:nvPr/>
              </p:nvSpPr>
              <p:spPr bwMode="auto">
                <a:xfrm flipV="1">
                  <a:off x="5983984" y="2678316"/>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37" name="Line 1543"/>
                <p:cNvSpPr>
                  <a:spLocks noChangeShapeType="1"/>
                </p:cNvSpPr>
                <p:nvPr/>
              </p:nvSpPr>
              <p:spPr bwMode="auto">
                <a:xfrm flipH="1" flipV="1">
                  <a:off x="5983984" y="2678316"/>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38" name="Line 1544"/>
                <p:cNvSpPr>
                  <a:spLocks noChangeShapeType="1"/>
                </p:cNvSpPr>
                <p:nvPr/>
              </p:nvSpPr>
              <p:spPr bwMode="auto">
                <a:xfrm>
                  <a:off x="6006666" y="2664351"/>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39" name="Line 1545"/>
                <p:cNvSpPr>
                  <a:spLocks noChangeShapeType="1"/>
                </p:cNvSpPr>
                <p:nvPr/>
              </p:nvSpPr>
              <p:spPr bwMode="auto">
                <a:xfrm flipV="1">
                  <a:off x="5992491" y="2678316"/>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40" name="Line 1546"/>
                <p:cNvSpPr>
                  <a:spLocks noChangeShapeType="1"/>
                </p:cNvSpPr>
                <p:nvPr/>
              </p:nvSpPr>
              <p:spPr bwMode="auto">
                <a:xfrm flipH="1" flipV="1">
                  <a:off x="5992491" y="2678316"/>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41" name="Line 1547"/>
                <p:cNvSpPr>
                  <a:spLocks noChangeShapeType="1"/>
                </p:cNvSpPr>
                <p:nvPr/>
              </p:nvSpPr>
              <p:spPr bwMode="auto">
                <a:xfrm>
                  <a:off x="6069041" y="2664351"/>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42" name="Line 1548"/>
                <p:cNvSpPr>
                  <a:spLocks noChangeShapeType="1"/>
                </p:cNvSpPr>
                <p:nvPr/>
              </p:nvSpPr>
              <p:spPr bwMode="auto">
                <a:xfrm flipV="1">
                  <a:off x="6052029" y="2678316"/>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43" name="Line 1549"/>
                <p:cNvSpPr>
                  <a:spLocks noChangeShapeType="1"/>
                </p:cNvSpPr>
                <p:nvPr/>
              </p:nvSpPr>
              <p:spPr bwMode="auto">
                <a:xfrm flipH="1" flipV="1">
                  <a:off x="6052029" y="2678316"/>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44" name="Line 1550"/>
                <p:cNvSpPr>
                  <a:spLocks noChangeShapeType="1"/>
                </p:cNvSpPr>
                <p:nvPr/>
              </p:nvSpPr>
              <p:spPr bwMode="auto">
                <a:xfrm>
                  <a:off x="6105900" y="2664351"/>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45" name="Line 1551"/>
                <p:cNvSpPr>
                  <a:spLocks noChangeShapeType="1"/>
                </p:cNvSpPr>
                <p:nvPr/>
              </p:nvSpPr>
              <p:spPr bwMode="auto">
                <a:xfrm flipV="1">
                  <a:off x="6088888" y="2678316"/>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46" name="Line 1552"/>
                <p:cNvSpPr>
                  <a:spLocks noChangeShapeType="1"/>
                </p:cNvSpPr>
                <p:nvPr/>
              </p:nvSpPr>
              <p:spPr bwMode="auto">
                <a:xfrm flipH="1" flipV="1">
                  <a:off x="6088888" y="2678316"/>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47" name="Line 1553"/>
                <p:cNvSpPr>
                  <a:spLocks noChangeShapeType="1"/>
                </p:cNvSpPr>
                <p:nvPr/>
              </p:nvSpPr>
              <p:spPr bwMode="auto">
                <a:xfrm>
                  <a:off x="6125746" y="2664351"/>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48" name="Line 1554"/>
                <p:cNvSpPr>
                  <a:spLocks noChangeShapeType="1"/>
                </p:cNvSpPr>
                <p:nvPr/>
              </p:nvSpPr>
              <p:spPr bwMode="auto">
                <a:xfrm flipV="1">
                  <a:off x="6108734" y="2678316"/>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49" name="Line 1555"/>
                <p:cNvSpPr>
                  <a:spLocks noChangeShapeType="1"/>
                </p:cNvSpPr>
                <p:nvPr/>
              </p:nvSpPr>
              <p:spPr bwMode="auto">
                <a:xfrm flipH="1" flipV="1">
                  <a:off x="6108734" y="2678316"/>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50" name="Line 1556"/>
                <p:cNvSpPr>
                  <a:spLocks noChangeShapeType="1"/>
                </p:cNvSpPr>
                <p:nvPr/>
              </p:nvSpPr>
              <p:spPr bwMode="auto">
                <a:xfrm>
                  <a:off x="6207968" y="2776068"/>
                  <a:ext cx="0" cy="45386"/>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51" name="Line 1557"/>
                <p:cNvSpPr>
                  <a:spLocks noChangeShapeType="1"/>
                </p:cNvSpPr>
                <p:nvPr/>
              </p:nvSpPr>
              <p:spPr bwMode="auto">
                <a:xfrm flipV="1">
                  <a:off x="6190956" y="2786542"/>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52" name="Line 1558"/>
                <p:cNvSpPr>
                  <a:spLocks noChangeShapeType="1"/>
                </p:cNvSpPr>
                <p:nvPr/>
              </p:nvSpPr>
              <p:spPr bwMode="auto">
                <a:xfrm flipH="1" flipV="1">
                  <a:off x="6190956" y="2786542"/>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53" name="Line 1559"/>
                <p:cNvSpPr>
                  <a:spLocks noChangeShapeType="1"/>
                </p:cNvSpPr>
                <p:nvPr/>
              </p:nvSpPr>
              <p:spPr bwMode="auto">
                <a:xfrm>
                  <a:off x="6460301" y="2776068"/>
                  <a:ext cx="0" cy="45386"/>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54" name="Line 1560"/>
                <p:cNvSpPr>
                  <a:spLocks noChangeShapeType="1"/>
                </p:cNvSpPr>
                <p:nvPr/>
              </p:nvSpPr>
              <p:spPr bwMode="auto">
                <a:xfrm flipV="1">
                  <a:off x="6446127" y="2786542"/>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55" name="Line 1561"/>
                <p:cNvSpPr>
                  <a:spLocks noChangeShapeType="1"/>
                </p:cNvSpPr>
                <p:nvPr/>
              </p:nvSpPr>
              <p:spPr bwMode="auto">
                <a:xfrm flipH="1" flipV="1">
                  <a:off x="6446127" y="2786542"/>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56" name="Line 1562"/>
                <p:cNvSpPr>
                  <a:spLocks noChangeShapeType="1"/>
                </p:cNvSpPr>
                <p:nvPr/>
              </p:nvSpPr>
              <p:spPr bwMode="auto">
                <a:xfrm>
                  <a:off x="6539687" y="2776068"/>
                  <a:ext cx="0" cy="45386"/>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57" name="Line 1563"/>
                <p:cNvSpPr>
                  <a:spLocks noChangeShapeType="1"/>
                </p:cNvSpPr>
                <p:nvPr/>
              </p:nvSpPr>
              <p:spPr bwMode="auto">
                <a:xfrm flipV="1">
                  <a:off x="6522677" y="2786542"/>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58" name="Line 1564"/>
                <p:cNvSpPr>
                  <a:spLocks noChangeShapeType="1"/>
                </p:cNvSpPr>
                <p:nvPr/>
              </p:nvSpPr>
              <p:spPr bwMode="auto">
                <a:xfrm flipH="1" flipV="1">
                  <a:off x="6522677" y="2786542"/>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59" name="Line 1565"/>
                <p:cNvSpPr>
                  <a:spLocks noChangeShapeType="1"/>
                </p:cNvSpPr>
                <p:nvPr/>
              </p:nvSpPr>
              <p:spPr bwMode="auto">
                <a:xfrm>
                  <a:off x="6545358" y="2776068"/>
                  <a:ext cx="0" cy="45386"/>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60" name="Line 1566"/>
                <p:cNvSpPr>
                  <a:spLocks noChangeShapeType="1"/>
                </p:cNvSpPr>
                <p:nvPr/>
              </p:nvSpPr>
              <p:spPr bwMode="auto">
                <a:xfrm flipV="1">
                  <a:off x="6528347" y="2786542"/>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61" name="Line 1567"/>
                <p:cNvSpPr>
                  <a:spLocks noChangeShapeType="1"/>
                </p:cNvSpPr>
                <p:nvPr/>
              </p:nvSpPr>
              <p:spPr bwMode="auto">
                <a:xfrm flipH="1" flipV="1">
                  <a:off x="6528347" y="2786542"/>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62" name="Line 1568"/>
                <p:cNvSpPr>
                  <a:spLocks noChangeShapeType="1"/>
                </p:cNvSpPr>
                <p:nvPr/>
              </p:nvSpPr>
              <p:spPr bwMode="auto">
                <a:xfrm>
                  <a:off x="6882750" y="2776068"/>
                  <a:ext cx="0" cy="45386"/>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63" name="Line 1569"/>
                <p:cNvSpPr>
                  <a:spLocks noChangeShapeType="1"/>
                </p:cNvSpPr>
                <p:nvPr/>
              </p:nvSpPr>
              <p:spPr bwMode="auto">
                <a:xfrm flipV="1">
                  <a:off x="6862903" y="2786542"/>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64" name="Line 1570"/>
                <p:cNvSpPr>
                  <a:spLocks noChangeShapeType="1"/>
                </p:cNvSpPr>
                <p:nvPr/>
              </p:nvSpPr>
              <p:spPr bwMode="auto">
                <a:xfrm flipH="1" flipV="1">
                  <a:off x="6862903" y="2786542"/>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65" name="Line 1571"/>
                <p:cNvSpPr>
                  <a:spLocks noChangeShapeType="1"/>
                </p:cNvSpPr>
                <p:nvPr/>
              </p:nvSpPr>
              <p:spPr bwMode="auto">
                <a:xfrm>
                  <a:off x="6882750" y="2776068"/>
                  <a:ext cx="0" cy="45386"/>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66" name="Line 1572"/>
                <p:cNvSpPr>
                  <a:spLocks noChangeShapeType="1"/>
                </p:cNvSpPr>
                <p:nvPr/>
              </p:nvSpPr>
              <p:spPr bwMode="auto">
                <a:xfrm flipV="1">
                  <a:off x="6862903" y="2786542"/>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67" name="Line 1573"/>
                <p:cNvSpPr>
                  <a:spLocks noChangeShapeType="1"/>
                </p:cNvSpPr>
                <p:nvPr/>
              </p:nvSpPr>
              <p:spPr bwMode="auto">
                <a:xfrm flipH="1" flipV="1">
                  <a:off x="6862903" y="2786542"/>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68" name="Line 1574"/>
                <p:cNvSpPr>
                  <a:spLocks noChangeShapeType="1"/>
                </p:cNvSpPr>
                <p:nvPr/>
              </p:nvSpPr>
              <p:spPr bwMode="auto">
                <a:xfrm>
                  <a:off x="7018841" y="3139149"/>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69" name="Line 1575"/>
                <p:cNvSpPr>
                  <a:spLocks noChangeShapeType="1"/>
                </p:cNvSpPr>
                <p:nvPr/>
              </p:nvSpPr>
              <p:spPr bwMode="auto">
                <a:xfrm flipV="1">
                  <a:off x="7001830" y="3153114"/>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70" name="Line 1576"/>
                <p:cNvSpPr>
                  <a:spLocks noChangeShapeType="1"/>
                </p:cNvSpPr>
                <p:nvPr/>
              </p:nvSpPr>
              <p:spPr bwMode="auto">
                <a:xfrm flipH="1" flipV="1">
                  <a:off x="7001830" y="3153114"/>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71" name="Line 1577"/>
                <p:cNvSpPr>
                  <a:spLocks noChangeShapeType="1"/>
                </p:cNvSpPr>
                <p:nvPr/>
              </p:nvSpPr>
              <p:spPr bwMode="auto">
                <a:xfrm>
                  <a:off x="7353397" y="3568563"/>
                  <a:ext cx="0" cy="48877"/>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72" name="Line 1578"/>
                <p:cNvSpPr>
                  <a:spLocks noChangeShapeType="1"/>
                </p:cNvSpPr>
                <p:nvPr/>
              </p:nvSpPr>
              <p:spPr bwMode="auto">
                <a:xfrm flipV="1">
                  <a:off x="7336386" y="3582528"/>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73" name="Line 1579"/>
                <p:cNvSpPr>
                  <a:spLocks noChangeShapeType="1"/>
                </p:cNvSpPr>
                <p:nvPr/>
              </p:nvSpPr>
              <p:spPr bwMode="auto">
                <a:xfrm flipH="1" flipV="1">
                  <a:off x="7336386" y="3582528"/>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74" name="Line 1580"/>
                <p:cNvSpPr>
                  <a:spLocks noChangeShapeType="1"/>
                </p:cNvSpPr>
                <p:nvPr/>
              </p:nvSpPr>
              <p:spPr bwMode="auto">
                <a:xfrm>
                  <a:off x="7617072" y="3854839"/>
                  <a:ext cx="0" cy="45386"/>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75" name="Line 1581"/>
                <p:cNvSpPr>
                  <a:spLocks noChangeShapeType="1"/>
                </p:cNvSpPr>
                <p:nvPr/>
              </p:nvSpPr>
              <p:spPr bwMode="auto">
                <a:xfrm flipV="1">
                  <a:off x="7602897" y="3865311"/>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76" name="Line 1582"/>
                <p:cNvSpPr>
                  <a:spLocks noChangeShapeType="1"/>
                </p:cNvSpPr>
                <p:nvPr/>
              </p:nvSpPr>
              <p:spPr bwMode="auto">
                <a:xfrm flipH="1" flipV="1">
                  <a:off x="7602897" y="3865311"/>
                  <a:ext cx="31189"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77" name="Line 1583"/>
                <p:cNvSpPr>
                  <a:spLocks noChangeShapeType="1"/>
                </p:cNvSpPr>
                <p:nvPr/>
              </p:nvSpPr>
              <p:spPr bwMode="auto">
                <a:xfrm>
                  <a:off x="7940287" y="3854839"/>
                  <a:ext cx="0" cy="45386"/>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78" name="Line 1584"/>
                <p:cNvSpPr>
                  <a:spLocks noChangeShapeType="1"/>
                </p:cNvSpPr>
                <p:nvPr/>
              </p:nvSpPr>
              <p:spPr bwMode="auto">
                <a:xfrm flipV="1">
                  <a:off x="7923276" y="3865311"/>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79" name="Line 1585"/>
                <p:cNvSpPr>
                  <a:spLocks noChangeShapeType="1"/>
                </p:cNvSpPr>
                <p:nvPr/>
              </p:nvSpPr>
              <p:spPr bwMode="auto">
                <a:xfrm flipH="1" flipV="1">
                  <a:off x="7923276" y="3865311"/>
                  <a:ext cx="34023" cy="2444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80" name="Freeform 1586"/>
                <p:cNvSpPr>
                  <a:spLocks/>
                </p:cNvSpPr>
                <p:nvPr/>
              </p:nvSpPr>
              <p:spPr bwMode="auto">
                <a:xfrm>
                  <a:off x="3642092" y="1302797"/>
                  <a:ext cx="31189" cy="38404"/>
                </a:xfrm>
                <a:custGeom>
                  <a:avLst/>
                  <a:gdLst>
                    <a:gd name="T0" fmla="*/ 22 w 22"/>
                    <a:gd name="T1" fmla="*/ 11 h 22"/>
                    <a:gd name="T2" fmla="*/ 22 w 22"/>
                    <a:gd name="T3" fmla="*/ 11 h 22"/>
                    <a:gd name="T4" fmla="*/ 22 w 22"/>
                    <a:gd name="T5" fmla="*/ 16 h 22"/>
                    <a:gd name="T6" fmla="*/ 19 w 22"/>
                    <a:gd name="T7" fmla="*/ 19 h 22"/>
                    <a:gd name="T8" fmla="*/ 16 w 22"/>
                    <a:gd name="T9" fmla="*/ 22 h 22"/>
                    <a:gd name="T10" fmla="*/ 11 w 22"/>
                    <a:gd name="T11" fmla="*/ 22 h 22"/>
                    <a:gd name="T12" fmla="*/ 11 w 22"/>
                    <a:gd name="T13" fmla="*/ 22 h 22"/>
                    <a:gd name="T14" fmla="*/ 6 w 22"/>
                    <a:gd name="T15" fmla="*/ 22 h 22"/>
                    <a:gd name="T16" fmla="*/ 3 w 22"/>
                    <a:gd name="T17" fmla="*/ 19 h 22"/>
                    <a:gd name="T18" fmla="*/ 1 w 22"/>
                    <a:gd name="T19" fmla="*/ 16 h 22"/>
                    <a:gd name="T20" fmla="*/ 0 w 22"/>
                    <a:gd name="T21" fmla="*/ 11 h 22"/>
                    <a:gd name="T22" fmla="*/ 0 w 22"/>
                    <a:gd name="T23" fmla="*/ 11 h 22"/>
                    <a:gd name="T24" fmla="*/ 1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2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2" y="16"/>
                      </a:lnTo>
                      <a:lnTo>
                        <a:pt x="19" y="19"/>
                      </a:lnTo>
                      <a:lnTo>
                        <a:pt x="16" y="22"/>
                      </a:lnTo>
                      <a:lnTo>
                        <a:pt x="11" y="22"/>
                      </a:lnTo>
                      <a:lnTo>
                        <a:pt x="11" y="22"/>
                      </a:lnTo>
                      <a:lnTo>
                        <a:pt x="6" y="22"/>
                      </a:lnTo>
                      <a:lnTo>
                        <a:pt x="3" y="19"/>
                      </a:lnTo>
                      <a:lnTo>
                        <a:pt x="1" y="16"/>
                      </a:lnTo>
                      <a:lnTo>
                        <a:pt x="0" y="11"/>
                      </a:lnTo>
                      <a:lnTo>
                        <a:pt x="0" y="11"/>
                      </a:lnTo>
                      <a:lnTo>
                        <a:pt x="1" y="6"/>
                      </a:lnTo>
                      <a:lnTo>
                        <a:pt x="3" y="3"/>
                      </a:lnTo>
                      <a:lnTo>
                        <a:pt x="6" y="0"/>
                      </a:lnTo>
                      <a:lnTo>
                        <a:pt x="11" y="0"/>
                      </a:lnTo>
                      <a:lnTo>
                        <a:pt x="11" y="0"/>
                      </a:lnTo>
                      <a:lnTo>
                        <a:pt x="16" y="0"/>
                      </a:lnTo>
                      <a:lnTo>
                        <a:pt x="19" y="3"/>
                      </a:lnTo>
                      <a:lnTo>
                        <a:pt x="22" y="6"/>
                      </a:lnTo>
                      <a:lnTo>
                        <a:pt x="22" y="11"/>
                      </a:lnTo>
                      <a:lnTo>
                        <a:pt x="22" y="11"/>
                      </a:lnTo>
                      <a:close/>
                    </a:path>
                  </a:pathLst>
                </a:custGeom>
                <a:noFill/>
                <a:ln w="1588">
                  <a:solidFill>
                    <a:srgbClr val="008E8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81" name="Freeform 1587"/>
                <p:cNvSpPr>
                  <a:spLocks/>
                </p:cNvSpPr>
                <p:nvPr/>
              </p:nvSpPr>
              <p:spPr bwMode="auto">
                <a:xfrm>
                  <a:off x="3642092" y="1302797"/>
                  <a:ext cx="31189" cy="38404"/>
                </a:xfrm>
                <a:custGeom>
                  <a:avLst/>
                  <a:gdLst>
                    <a:gd name="T0" fmla="*/ 22 w 22"/>
                    <a:gd name="T1" fmla="*/ 11 h 22"/>
                    <a:gd name="T2" fmla="*/ 22 w 22"/>
                    <a:gd name="T3" fmla="*/ 11 h 22"/>
                    <a:gd name="T4" fmla="*/ 22 w 22"/>
                    <a:gd name="T5" fmla="*/ 16 h 22"/>
                    <a:gd name="T6" fmla="*/ 19 w 22"/>
                    <a:gd name="T7" fmla="*/ 19 h 22"/>
                    <a:gd name="T8" fmla="*/ 16 w 22"/>
                    <a:gd name="T9" fmla="*/ 22 h 22"/>
                    <a:gd name="T10" fmla="*/ 11 w 22"/>
                    <a:gd name="T11" fmla="*/ 22 h 22"/>
                    <a:gd name="T12" fmla="*/ 11 w 22"/>
                    <a:gd name="T13" fmla="*/ 22 h 22"/>
                    <a:gd name="T14" fmla="*/ 6 w 22"/>
                    <a:gd name="T15" fmla="*/ 22 h 22"/>
                    <a:gd name="T16" fmla="*/ 3 w 22"/>
                    <a:gd name="T17" fmla="*/ 19 h 22"/>
                    <a:gd name="T18" fmla="*/ 1 w 22"/>
                    <a:gd name="T19" fmla="*/ 16 h 22"/>
                    <a:gd name="T20" fmla="*/ 0 w 22"/>
                    <a:gd name="T21" fmla="*/ 11 h 22"/>
                    <a:gd name="T22" fmla="*/ 0 w 22"/>
                    <a:gd name="T23" fmla="*/ 11 h 22"/>
                    <a:gd name="T24" fmla="*/ 1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2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2" y="16"/>
                      </a:lnTo>
                      <a:lnTo>
                        <a:pt x="19" y="19"/>
                      </a:lnTo>
                      <a:lnTo>
                        <a:pt x="16" y="22"/>
                      </a:lnTo>
                      <a:lnTo>
                        <a:pt x="11" y="22"/>
                      </a:lnTo>
                      <a:lnTo>
                        <a:pt x="11" y="22"/>
                      </a:lnTo>
                      <a:lnTo>
                        <a:pt x="6" y="22"/>
                      </a:lnTo>
                      <a:lnTo>
                        <a:pt x="3" y="19"/>
                      </a:lnTo>
                      <a:lnTo>
                        <a:pt x="1" y="16"/>
                      </a:lnTo>
                      <a:lnTo>
                        <a:pt x="0" y="11"/>
                      </a:lnTo>
                      <a:lnTo>
                        <a:pt x="0" y="11"/>
                      </a:lnTo>
                      <a:lnTo>
                        <a:pt x="1" y="6"/>
                      </a:lnTo>
                      <a:lnTo>
                        <a:pt x="3" y="3"/>
                      </a:lnTo>
                      <a:lnTo>
                        <a:pt x="6" y="0"/>
                      </a:lnTo>
                      <a:lnTo>
                        <a:pt x="11" y="0"/>
                      </a:lnTo>
                      <a:lnTo>
                        <a:pt x="11" y="0"/>
                      </a:lnTo>
                      <a:lnTo>
                        <a:pt x="16" y="0"/>
                      </a:lnTo>
                      <a:lnTo>
                        <a:pt x="19" y="3"/>
                      </a:lnTo>
                      <a:lnTo>
                        <a:pt x="22" y="6"/>
                      </a:lnTo>
                      <a:lnTo>
                        <a:pt x="22" y="11"/>
                      </a:lnTo>
                      <a:lnTo>
                        <a:pt x="22" y="11"/>
                      </a:lnTo>
                      <a:close/>
                    </a:path>
                  </a:pathLst>
                </a:custGeom>
                <a:noFill/>
                <a:ln w="1588">
                  <a:solidFill>
                    <a:srgbClr val="008E8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82" name="Freeform 1588"/>
                <p:cNvSpPr>
                  <a:spLocks/>
                </p:cNvSpPr>
                <p:nvPr/>
              </p:nvSpPr>
              <p:spPr bwMode="auto">
                <a:xfrm>
                  <a:off x="3642092" y="1302797"/>
                  <a:ext cx="31189" cy="38404"/>
                </a:xfrm>
                <a:custGeom>
                  <a:avLst/>
                  <a:gdLst>
                    <a:gd name="T0" fmla="*/ 22 w 22"/>
                    <a:gd name="T1" fmla="*/ 11 h 22"/>
                    <a:gd name="T2" fmla="*/ 22 w 22"/>
                    <a:gd name="T3" fmla="*/ 11 h 22"/>
                    <a:gd name="T4" fmla="*/ 22 w 22"/>
                    <a:gd name="T5" fmla="*/ 16 h 22"/>
                    <a:gd name="T6" fmla="*/ 19 w 22"/>
                    <a:gd name="T7" fmla="*/ 19 h 22"/>
                    <a:gd name="T8" fmla="*/ 16 w 22"/>
                    <a:gd name="T9" fmla="*/ 22 h 22"/>
                    <a:gd name="T10" fmla="*/ 11 w 22"/>
                    <a:gd name="T11" fmla="*/ 22 h 22"/>
                    <a:gd name="T12" fmla="*/ 11 w 22"/>
                    <a:gd name="T13" fmla="*/ 22 h 22"/>
                    <a:gd name="T14" fmla="*/ 6 w 22"/>
                    <a:gd name="T15" fmla="*/ 22 h 22"/>
                    <a:gd name="T16" fmla="*/ 3 w 22"/>
                    <a:gd name="T17" fmla="*/ 19 h 22"/>
                    <a:gd name="T18" fmla="*/ 1 w 22"/>
                    <a:gd name="T19" fmla="*/ 16 h 22"/>
                    <a:gd name="T20" fmla="*/ 0 w 22"/>
                    <a:gd name="T21" fmla="*/ 11 h 22"/>
                    <a:gd name="T22" fmla="*/ 0 w 22"/>
                    <a:gd name="T23" fmla="*/ 11 h 22"/>
                    <a:gd name="T24" fmla="*/ 1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2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2" y="16"/>
                      </a:lnTo>
                      <a:lnTo>
                        <a:pt x="19" y="19"/>
                      </a:lnTo>
                      <a:lnTo>
                        <a:pt x="16" y="22"/>
                      </a:lnTo>
                      <a:lnTo>
                        <a:pt x="11" y="22"/>
                      </a:lnTo>
                      <a:lnTo>
                        <a:pt x="11" y="22"/>
                      </a:lnTo>
                      <a:lnTo>
                        <a:pt x="6" y="22"/>
                      </a:lnTo>
                      <a:lnTo>
                        <a:pt x="3" y="19"/>
                      </a:lnTo>
                      <a:lnTo>
                        <a:pt x="1" y="16"/>
                      </a:lnTo>
                      <a:lnTo>
                        <a:pt x="0" y="11"/>
                      </a:lnTo>
                      <a:lnTo>
                        <a:pt x="0" y="11"/>
                      </a:lnTo>
                      <a:lnTo>
                        <a:pt x="1" y="6"/>
                      </a:lnTo>
                      <a:lnTo>
                        <a:pt x="3" y="3"/>
                      </a:lnTo>
                      <a:lnTo>
                        <a:pt x="6" y="0"/>
                      </a:lnTo>
                      <a:lnTo>
                        <a:pt x="11" y="0"/>
                      </a:lnTo>
                      <a:lnTo>
                        <a:pt x="11" y="0"/>
                      </a:lnTo>
                      <a:lnTo>
                        <a:pt x="16" y="0"/>
                      </a:lnTo>
                      <a:lnTo>
                        <a:pt x="19" y="3"/>
                      </a:lnTo>
                      <a:lnTo>
                        <a:pt x="22" y="6"/>
                      </a:lnTo>
                      <a:lnTo>
                        <a:pt x="22" y="11"/>
                      </a:lnTo>
                      <a:lnTo>
                        <a:pt x="22" y="11"/>
                      </a:lnTo>
                      <a:close/>
                    </a:path>
                  </a:pathLst>
                </a:custGeom>
                <a:noFill/>
                <a:ln w="1588">
                  <a:solidFill>
                    <a:srgbClr val="008E8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83" name="Freeform 1589"/>
                <p:cNvSpPr>
                  <a:spLocks/>
                </p:cNvSpPr>
                <p:nvPr/>
              </p:nvSpPr>
              <p:spPr bwMode="auto">
                <a:xfrm>
                  <a:off x="3642092" y="1302797"/>
                  <a:ext cx="31189" cy="38404"/>
                </a:xfrm>
                <a:custGeom>
                  <a:avLst/>
                  <a:gdLst>
                    <a:gd name="T0" fmla="*/ 22 w 22"/>
                    <a:gd name="T1" fmla="*/ 11 h 22"/>
                    <a:gd name="T2" fmla="*/ 22 w 22"/>
                    <a:gd name="T3" fmla="*/ 11 h 22"/>
                    <a:gd name="T4" fmla="*/ 22 w 22"/>
                    <a:gd name="T5" fmla="*/ 16 h 22"/>
                    <a:gd name="T6" fmla="*/ 19 w 22"/>
                    <a:gd name="T7" fmla="*/ 19 h 22"/>
                    <a:gd name="T8" fmla="*/ 16 w 22"/>
                    <a:gd name="T9" fmla="*/ 22 h 22"/>
                    <a:gd name="T10" fmla="*/ 11 w 22"/>
                    <a:gd name="T11" fmla="*/ 22 h 22"/>
                    <a:gd name="T12" fmla="*/ 11 w 22"/>
                    <a:gd name="T13" fmla="*/ 22 h 22"/>
                    <a:gd name="T14" fmla="*/ 6 w 22"/>
                    <a:gd name="T15" fmla="*/ 22 h 22"/>
                    <a:gd name="T16" fmla="*/ 3 w 22"/>
                    <a:gd name="T17" fmla="*/ 19 h 22"/>
                    <a:gd name="T18" fmla="*/ 1 w 22"/>
                    <a:gd name="T19" fmla="*/ 16 h 22"/>
                    <a:gd name="T20" fmla="*/ 0 w 22"/>
                    <a:gd name="T21" fmla="*/ 11 h 22"/>
                    <a:gd name="T22" fmla="*/ 0 w 22"/>
                    <a:gd name="T23" fmla="*/ 11 h 22"/>
                    <a:gd name="T24" fmla="*/ 1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2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2" y="16"/>
                      </a:lnTo>
                      <a:lnTo>
                        <a:pt x="19" y="19"/>
                      </a:lnTo>
                      <a:lnTo>
                        <a:pt x="16" y="22"/>
                      </a:lnTo>
                      <a:lnTo>
                        <a:pt x="11" y="22"/>
                      </a:lnTo>
                      <a:lnTo>
                        <a:pt x="11" y="22"/>
                      </a:lnTo>
                      <a:lnTo>
                        <a:pt x="6" y="22"/>
                      </a:lnTo>
                      <a:lnTo>
                        <a:pt x="3" y="19"/>
                      </a:lnTo>
                      <a:lnTo>
                        <a:pt x="1" y="16"/>
                      </a:lnTo>
                      <a:lnTo>
                        <a:pt x="0" y="11"/>
                      </a:lnTo>
                      <a:lnTo>
                        <a:pt x="0" y="11"/>
                      </a:lnTo>
                      <a:lnTo>
                        <a:pt x="1" y="6"/>
                      </a:lnTo>
                      <a:lnTo>
                        <a:pt x="3" y="3"/>
                      </a:lnTo>
                      <a:lnTo>
                        <a:pt x="6" y="0"/>
                      </a:lnTo>
                      <a:lnTo>
                        <a:pt x="11" y="0"/>
                      </a:lnTo>
                      <a:lnTo>
                        <a:pt x="11" y="0"/>
                      </a:lnTo>
                      <a:lnTo>
                        <a:pt x="16" y="0"/>
                      </a:lnTo>
                      <a:lnTo>
                        <a:pt x="19" y="3"/>
                      </a:lnTo>
                      <a:lnTo>
                        <a:pt x="22" y="6"/>
                      </a:lnTo>
                      <a:lnTo>
                        <a:pt x="22" y="11"/>
                      </a:lnTo>
                      <a:lnTo>
                        <a:pt x="22" y="11"/>
                      </a:lnTo>
                      <a:close/>
                    </a:path>
                  </a:pathLst>
                </a:custGeom>
                <a:noFill/>
                <a:ln w="1588">
                  <a:solidFill>
                    <a:srgbClr val="008E8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84" name="Freeform 1590"/>
                <p:cNvSpPr>
                  <a:spLocks/>
                </p:cNvSpPr>
                <p:nvPr/>
              </p:nvSpPr>
              <p:spPr bwMode="auto">
                <a:xfrm>
                  <a:off x="4027682" y="1334219"/>
                  <a:ext cx="31189" cy="41894"/>
                </a:xfrm>
                <a:custGeom>
                  <a:avLst/>
                  <a:gdLst>
                    <a:gd name="T0" fmla="*/ 23 w 23"/>
                    <a:gd name="T1" fmla="*/ 11 h 24"/>
                    <a:gd name="T2" fmla="*/ 23 w 23"/>
                    <a:gd name="T3" fmla="*/ 11 h 24"/>
                    <a:gd name="T4" fmla="*/ 23 w 23"/>
                    <a:gd name="T5" fmla="*/ 16 h 24"/>
                    <a:gd name="T6" fmla="*/ 19 w 23"/>
                    <a:gd name="T7" fmla="*/ 19 h 24"/>
                    <a:gd name="T8" fmla="*/ 16 w 23"/>
                    <a:gd name="T9" fmla="*/ 23 h 24"/>
                    <a:gd name="T10" fmla="*/ 11 w 23"/>
                    <a:gd name="T11" fmla="*/ 24 h 24"/>
                    <a:gd name="T12" fmla="*/ 11 w 23"/>
                    <a:gd name="T13" fmla="*/ 24 h 24"/>
                    <a:gd name="T14" fmla="*/ 7 w 23"/>
                    <a:gd name="T15" fmla="*/ 23 h 24"/>
                    <a:gd name="T16" fmla="*/ 3 w 23"/>
                    <a:gd name="T17" fmla="*/ 19 h 24"/>
                    <a:gd name="T18" fmla="*/ 0 w 23"/>
                    <a:gd name="T19" fmla="*/ 16 h 24"/>
                    <a:gd name="T20" fmla="*/ 0 w 23"/>
                    <a:gd name="T21" fmla="*/ 11 h 24"/>
                    <a:gd name="T22" fmla="*/ 0 w 23"/>
                    <a:gd name="T23" fmla="*/ 11 h 24"/>
                    <a:gd name="T24" fmla="*/ 0 w 23"/>
                    <a:gd name="T25" fmla="*/ 8 h 24"/>
                    <a:gd name="T26" fmla="*/ 3 w 23"/>
                    <a:gd name="T27" fmla="*/ 3 h 24"/>
                    <a:gd name="T28" fmla="*/ 7 w 23"/>
                    <a:gd name="T29" fmla="*/ 2 h 24"/>
                    <a:gd name="T30" fmla="*/ 11 w 23"/>
                    <a:gd name="T31" fmla="*/ 0 h 24"/>
                    <a:gd name="T32" fmla="*/ 11 w 23"/>
                    <a:gd name="T33" fmla="*/ 0 h 24"/>
                    <a:gd name="T34" fmla="*/ 16 w 23"/>
                    <a:gd name="T35" fmla="*/ 2 h 24"/>
                    <a:gd name="T36" fmla="*/ 19 w 23"/>
                    <a:gd name="T37" fmla="*/ 3 h 24"/>
                    <a:gd name="T38" fmla="*/ 23 w 23"/>
                    <a:gd name="T39" fmla="*/ 8 h 24"/>
                    <a:gd name="T40" fmla="*/ 23 w 23"/>
                    <a:gd name="T41" fmla="*/ 11 h 24"/>
                    <a:gd name="T42" fmla="*/ 23 w 23"/>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4">
                      <a:moveTo>
                        <a:pt x="23" y="11"/>
                      </a:moveTo>
                      <a:lnTo>
                        <a:pt x="23" y="11"/>
                      </a:lnTo>
                      <a:lnTo>
                        <a:pt x="23" y="16"/>
                      </a:lnTo>
                      <a:lnTo>
                        <a:pt x="19" y="19"/>
                      </a:lnTo>
                      <a:lnTo>
                        <a:pt x="16" y="23"/>
                      </a:lnTo>
                      <a:lnTo>
                        <a:pt x="11" y="24"/>
                      </a:lnTo>
                      <a:lnTo>
                        <a:pt x="11" y="24"/>
                      </a:lnTo>
                      <a:lnTo>
                        <a:pt x="7" y="23"/>
                      </a:lnTo>
                      <a:lnTo>
                        <a:pt x="3" y="19"/>
                      </a:lnTo>
                      <a:lnTo>
                        <a:pt x="0" y="16"/>
                      </a:lnTo>
                      <a:lnTo>
                        <a:pt x="0" y="11"/>
                      </a:lnTo>
                      <a:lnTo>
                        <a:pt x="0" y="11"/>
                      </a:lnTo>
                      <a:lnTo>
                        <a:pt x="0" y="8"/>
                      </a:lnTo>
                      <a:lnTo>
                        <a:pt x="3" y="3"/>
                      </a:lnTo>
                      <a:lnTo>
                        <a:pt x="7" y="2"/>
                      </a:lnTo>
                      <a:lnTo>
                        <a:pt x="11" y="0"/>
                      </a:lnTo>
                      <a:lnTo>
                        <a:pt x="11" y="0"/>
                      </a:lnTo>
                      <a:lnTo>
                        <a:pt x="16" y="2"/>
                      </a:lnTo>
                      <a:lnTo>
                        <a:pt x="19" y="3"/>
                      </a:lnTo>
                      <a:lnTo>
                        <a:pt x="23" y="8"/>
                      </a:lnTo>
                      <a:lnTo>
                        <a:pt x="23" y="11"/>
                      </a:lnTo>
                      <a:lnTo>
                        <a:pt x="23" y="11"/>
                      </a:lnTo>
                      <a:close/>
                    </a:path>
                  </a:pathLst>
                </a:custGeom>
                <a:noFill/>
                <a:ln w="1588">
                  <a:solidFill>
                    <a:srgbClr val="008E8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85" name="Freeform 1591"/>
                <p:cNvSpPr>
                  <a:spLocks/>
                </p:cNvSpPr>
                <p:nvPr/>
              </p:nvSpPr>
              <p:spPr bwMode="auto">
                <a:xfrm>
                  <a:off x="4033352" y="1334219"/>
                  <a:ext cx="31189" cy="41894"/>
                </a:xfrm>
                <a:custGeom>
                  <a:avLst/>
                  <a:gdLst>
                    <a:gd name="T0" fmla="*/ 22 w 22"/>
                    <a:gd name="T1" fmla="*/ 11 h 24"/>
                    <a:gd name="T2" fmla="*/ 22 w 22"/>
                    <a:gd name="T3" fmla="*/ 11 h 24"/>
                    <a:gd name="T4" fmla="*/ 22 w 22"/>
                    <a:gd name="T5" fmla="*/ 16 h 24"/>
                    <a:gd name="T6" fmla="*/ 19 w 22"/>
                    <a:gd name="T7" fmla="*/ 19 h 24"/>
                    <a:gd name="T8" fmla="*/ 16 w 22"/>
                    <a:gd name="T9" fmla="*/ 23 h 24"/>
                    <a:gd name="T10" fmla="*/ 11 w 22"/>
                    <a:gd name="T11" fmla="*/ 24 h 24"/>
                    <a:gd name="T12" fmla="*/ 11 w 22"/>
                    <a:gd name="T13" fmla="*/ 24 h 24"/>
                    <a:gd name="T14" fmla="*/ 6 w 22"/>
                    <a:gd name="T15" fmla="*/ 23 h 24"/>
                    <a:gd name="T16" fmla="*/ 3 w 22"/>
                    <a:gd name="T17" fmla="*/ 19 h 24"/>
                    <a:gd name="T18" fmla="*/ 0 w 22"/>
                    <a:gd name="T19" fmla="*/ 16 h 24"/>
                    <a:gd name="T20" fmla="*/ 0 w 22"/>
                    <a:gd name="T21" fmla="*/ 11 h 24"/>
                    <a:gd name="T22" fmla="*/ 0 w 22"/>
                    <a:gd name="T23" fmla="*/ 11 h 24"/>
                    <a:gd name="T24" fmla="*/ 0 w 22"/>
                    <a:gd name="T25" fmla="*/ 8 h 24"/>
                    <a:gd name="T26" fmla="*/ 3 w 22"/>
                    <a:gd name="T27" fmla="*/ 3 h 24"/>
                    <a:gd name="T28" fmla="*/ 6 w 22"/>
                    <a:gd name="T29" fmla="*/ 2 h 24"/>
                    <a:gd name="T30" fmla="*/ 11 w 22"/>
                    <a:gd name="T31" fmla="*/ 0 h 24"/>
                    <a:gd name="T32" fmla="*/ 11 w 22"/>
                    <a:gd name="T33" fmla="*/ 0 h 24"/>
                    <a:gd name="T34" fmla="*/ 16 w 22"/>
                    <a:gd name="T35" fmla="*/ 2 h 24"/>
                    <a:gd name="T36" fmla="*/ 19 w 22"/>
                    <a:gd name="T37" fmla="*/ 3 h 24"/>
                    <a:gd name="T38" fmla="*/ 22 w 22"/>
                    <a:gd name="T39" fmla="*/ 8 h 24"/>
                    <a:gd name="T40" fmla="*/ 22 w 22"/>
                    <a:gd name="T41" fmla="*/ 11 h 24"/>
                    <a:gd name="T42" fmla="*/ 22 w 22"/>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1"/>
                      </a:moveTo>
                      <a:lnTo>
                        <a:pt x="22" y="11"/>
                      </a:lnTo>
                      <a:lnTo>
                        <a:pt x="22" y="16"/>
                      </a:lnTo>
                      <a:lnTo>
                        <a:pt x="19" y="19"/>
                      </a:lnTo>
                      <a:lnTo>
                        <a:pt x="16" y="23"/>
                      </a:lnTo>
                      <a:lnTo>
                        <a:pt x="11" y="24"/>
                      </a:lnTo>
                      <a:lnTo>
                        <a:pt x="11" y="24"/>
                      </a:lnTo>
                      <a:lnTo>
                        <a:pt x="6" y="23"/>
                      </a:lnTo>
                      <a:lnTo>
                        <a:pt x="3" y="19"/>
                      </a:lnTo>
                      <a:lnTo>
                        <a:pt x="0" y="16"/>
                      </a:lnTo>
                      <a:lnTo>
                        <a:pt x="0" y="11"/>
                      </a:lnTo>
                      <a:lnTo>
                        <a:pt x="0" y="11"/>
                      </a:lnTo>
                      <a:lnTo>
                        <a:pt x="0" y="8"/>
                      </a:lnTo>
                      <a:lnTo>
                        <a:pt x="3" y="3"/>
                      </a:lnTo>
                      <a:lnTo>
                        <a:pt x="6" y="2"/>
                      </a:lnTo>
                      <a:lnTo>
                        <a:pt x="11" y="0"/>
                      </a:lnTo>
                      <a:lnTo>
                        <a:pt x="11" y="0"/>
                      </a:lnTo>
                      <a:lnTo>
                        <a:pt x="16" y="2"/>
                      </a:lnTo>
                      <a:lnTo>
                        <a:pt x="19" y="3"/>
                      </a:lnTo>
                      <a:lnTo>
                        <a:pt x="22" y="8"/>
                      </a:lnTo>
                      <a:lnTo>
                        <a:pt x="22" y="11"/>
                      </a:lnTo>
                      <a:lnTo>
                        <a:pt x="22" y="11"/>
                      </a:lnTo>
                      <a:close/>
                    </a:path>
                  </a:pathLst>
                </a:custGeom>
                <a:noFill/>
                <a:ln w="1588">
                  <a:solidFill>
                    <a:srgbClr val="008E8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86" name="Freeform 1592"/>
                <p:cNvSpPr>
                  <a:spLocks/>
                </p:cNvSpPr>
                <p:nvPr/>
              </p:nvSpPr>
              <p:spPr bwMode="auto">
                <a:xfrm>
                  <a:off x="4050363" y="1334219"/>
                  <a:ext cx="31189" cy="41894"/>
                </a:xfrm>
                <a:custGeom>
                  <a:avLst/>
                  <a:gdLst>
                    <a:gd name="T0" fmla="*/ 22 w 22"/>
                    <a:gd name="T1" fmla="*/ 11 h 24"/>
                    <a:gd name="T2" fmla="*/ 22 w 22"/>
                    <a:gd name="T3" fmla="*/ 11 h 24"/>
                    <a:gd name="T4" fmla="*/ 22 w 22"/>
                    <a:gd name="T5" fmla="*/ 16 h 24"/>
                    <a:gd name="T6" fmla="*/ 19 w 22"/>
                    <a:gd name="T7" fmla="*/ 19 h 24"/>
                    <a:gd name="T8" fmla="*/ 16 w 22"/>
                    <a:gd name="T9" fmla="*/ 23 h 24"/>
                    <a:gd name="T10" fmla="*/ 11 w 22"/>
                    <a:gd name="T11" fmla="*/ 24 h 24"/>
                    <a:gd name="T12" fmla="*/ 11 w 22"/>
                    <a:gd name="T13" fmla="*/ 24 h 24"/>
                    <a:gd name="T14" fmla="*/ 7 w 22"/>
                    <a:gd name="T15" fmla="*/ 23 h 24"/>
                    <a:gd name="T16" fmla="*/ 3 w 22"/>
                    <a:gd name="T17" fmla="*/ 19 h 24"/>
                    <a:gd name="T18" fmla="*/ 0 w 22"/>
                    <a:gd name="T19" fmla="*/ 16 h 24"/>
                    <a:gd name="T20" fmla="*/ 0 w 22"/>
                    <a:gd name="T21" fmla="*/ 11 h 24"/>
                    <a:gd name="T22" fmla="*/ 0 w 22"/>
                    <a:gd name="T23" fmla="*/ 11 h 24"/>
                    <a:gd name="T24" fmla="*/ 0 w 22"/>
                    <a:gd name="T25" fmla="*/ 8 h 24"/>
                    <a:gd name="T26" fmla="*/ 3 w 22"/>
                    <a:gd name="T27" fmla="*/ 3 h 24"/>
                    <a:gd name="T28" fmla="*/ 7 w 22"/>
                    <a:gd name="T29" fmla="*/ 2 h 24"/>
                    <a:gd name="T30" fmla="*/ 11 w 22"/>
                    <a:gd name="T31" fmla="*/ 0 h 24"/>
                    <a:gd name="T32" fmla="*/ 11 w 22"/>
                    <a:gd name="T33" fmla="*/ 0 h 24"/>
                    <a:gd name="T34" fmla="*/ 16 w 22"/>
                    <a:gd name="T35" fmla="*/ 2 h 24"/>
                    <a:gd name="T36" fmla="*/ 19 w 22"/>
                    <a:gd name="T37" fmla="*/ 3 h 24"/>
                    <a:gd name="T38" fmla="*/ 22 w 22"/>
                    <a:gd name="T39" fmla="*/ 8 h 24"/>
                    <a:gd name="T40" fmla="*/ 22 w 22"/>
                    <a:gd name="T41" fmla="*/ 11 h 24"/>
                    <a:gd name="T42" fmla="*/ 22 w 22"/>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1"/>
                      </a:moveTo>
                      <a:lnTo>
                        <a:pt x="22" y="11"/>
                      </a:lnTo>
                      <a:lnTo>
                        <a:pt x="22" y="16"/>
                      </a:lnTo>
                      <a:lnTo>
                        <a:pt x="19" y="19"/>
                      </a:lnTo>
                      <a:lnTo>
                        <a:pt x="16" y="23"/>
                      </a:lnTo>
                      <a:lnTo>
                        <a:pt x="11" y="24"/>
                      </a:lnTo>
                      <a:lnTo>
                        <a:pt x="11" y="24"/>
                      </a:lnTo>
                      <a:lnTo>
                        <a:pt x="7" y="23"/>
                      </a:lnTo>
                      <a:lnTo>
                        <a:pt x="3" y="19"/>
                      </a:lnTo>
                      <a:lnTo>
                        <a:pt x="0" y="16"/>
                      </a:lnTo>
                      <a:lnTo>
                        <a:pt x="0" y="11"/>
                      </a:lnTo>
                      <a:lnTo>
                        <a:pt x="0" y="11"/>
                      </a:lnTo>
                      <a:lnTo>
                        <a:pt x="0" y="8"/>
                      </a:lnTo>
                      <a:lnTo>
                        <a:pt x="3" y="3"/>
                      </a:lnTo>
                      <a:lnTo>
                        <a:pt x="7" y="2"/>
                      </a:lnTo>
                      <a:lnTo>
                        <a:pt x="11" y="0"/>
                      </a:lnTo>
                      <a:lnTo>
                        <a:pt x="11" y="0"/>
                      </a:lnTo>
                      <a:lnTo>
                        <a:pt x="16" y="2"/>
                      </a:lnTo>
                      <a:lnTo>
                        <a:pt x="19" y="3"/>
                      </a:lnTo>
                      <a:lnTo>
                        <a:pt x="22" y="8"/>
                      </a:lnTo>
                      <a:lnTo>
                        <a:pt x="22" y="11"/>
                      </a:lnTo>
                      <a:lnTo>
                        <a:pt x="22" y="11"/>
                      </a:lnTo>
                      <a:close/>
                    </a:path>
                  </a:pathLst>
                </a:custGeom>
                <a:noFill/>
                <a:ln w="1588">
                  <a:solidFill>
                    <a:srgbClr val="008E8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87" name="Freeform 1593"/>
                <p:cNvSpPr>
                  <a:spLocks/>
                </p:cNvSpPr>
                <p:nvPr/>
              </p:nvSpPr>
              <p:spPr bwMode="auto">
                <a:xfrm>
                  <a:off x="4070210" y="1334219"/>
                  <a:ext cx="31189" cy="41894"/>
                </a:xfrm>
                <a:custGeom>
                  <a:avLst/>
                  <a:gdLst>
                    <a:gd name="T0" fmla="*/ 22 w 22"/>
                    <a:gd name="T1" fmla="*/ 11 h 24"/>
                    <a:gd name="T2" fmla="*/ 22 w 22"/>
                    <a:gd name="T3" fmla="*/ 11 h 24"/>
                    <a:gd name="T4" fmla="*/ 20 w 22"/>
                    <a:gd name="T5" fmla="*/ 16 h 24"/>
                    <a:gd name="T6" fmla="*/ 19 w 22"/>
                    <a:gd name="T7" fmla="*/ 19 h 24"/>
                    <a:gd name="T8" fmla="*/ 15 w 22"/>
                    <a:gd name="T9" fmla="*/ 23 h 24"/>
                    <a:gd name="T10" fmla="*/ 11 w 22"/>
                    <a:gd name="T11" fmla="*/ 24 h 24"/>
                    <a:gd name="T12" fmla="*/ 11 w 22"/>
                    <a:gd name="T13" fmla="*/ 24 h 24"/>
                    <a:gd name="T14" fmla="*/ 6 w 22"/>
                    <a:gd name="T15" fmla="*/ 23 h 24"/>
                    <a:gd name="T16" fmla="*/ 3 w 22"/>
                    <a:gd name="T17" fmla="*/ 19 h 24"/>
                    <a:gd name="T18" fmla="*/ 0 w 22"/>
                    <a:gd name="T19" fmla="*/ 16 h 24"/>
                    <a:gd name="T20" fmla="*/ 0 w 22"/>
                    <a:gd name="T21" fmla="*/ 11 h 24"/>
                    <a:gd name="T22" fmla="*/ 0 w 22"/>
                    <a:gd name="T23" fmla="*/ 11 h 24"/>
                    <a:gd name="T24" fmla="*/ 0 w 22"/>
                    <a:gd name="T25" fmla="*/ 8 h 24"/>
                    <a:gd name="T26" fmla="*/ 3 w 22"/>
                    <a:gd name="T27" fmla="*/ 3 h 24"/>
                    <a:gd name="T28" fmla="*/ 6 w 22"/>
                    <a:gd name="T29" fmla="*/ 2 h 24"/>
                    <a:gd name="T30" fmla="*/ 11 w 22"/>
                    <a:gd name="T31" fmla="*/ 0 h 24"/>
                    <a:gd name="T32" fmla="*/ 11 w 22"/>
                    <a:gd name="T33" fmla="*/ 0 h 24"/>
                    <a:gd name="T34" fmla="*/ 15 w 22"/>
                    <a:gd name="T35" fmla="*/ 2 h 24"/>
                    <a:gd name="T36" fmla="*/ 19 w 22"/>
                    <a:gd name="T37" fmla="*/ 3 h 24"/>
                    <a:gd name="T38" fmla="*/ 20 w 22"/>
                    <a:gd name="T39" fmla="*/ 8 h 24"/>
                    <a:gd name="T40" fmla="*/ 22 w 22"/>
                    <a:gd name="T41" fmla="*/ 11 h 24"/>
                    <a:gd name="T42" fmla="*/ 22 w 22"/>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1"/>
                      </a:moveTo>
                      <a:lnTo>
                        <a:pt x="22" y="11"/>
                      </a:lnTo>
                      <a:lnTo>
                        <a:pt x="20" y="16"/>
                      </a:lnTo>
                      <a:lnTo>
                        <a:pt x="19" y="19"/>
                      </a:lnTo>
                      <a:lnTo>
                        <a:pt x="15" y="23"/>
                      </a:lnTo>
                      <a:lnTo>
                        <a:pt x="11" y="24"/>
                      </a:lnTo>
                      <a:lnTo>
                        <a:pt x="11" y="24"/>
                      </a:lnTo>
                      <a:lnTo>
                        <a:pt x="6" y="23"/>
                      </a:lnTo>
                      <a:lnTo>
                        <a:pt x="3" y="19"/>
                      </a:lnTo>
                      <a:lnTo>
                        <a:pt x="0" y="16"/>
                      </a:lnTo>
                      <a:lnTo>
                        <a:pt x="0" y="11"/>
                      </a:lnTo>
                      <a:lnTo>
                        <a:pt x="0" y="11"/>
                      </a:lnTo>
                      <a:lnTo>
                        <a:pt x="0" y="8"/>
                      </a:lnTo>
                      <a:lnTo>
                        <a:pt x="3" y="3"/>
                      </a:lnTo>
                      <a:lnTo>
                        <a:pt x="6" y="2"/>
                      </a:lnTo>
                      <a:lnTo>
                        <a:pt x="11" y="0"/>
                      </a:lnTo>
                      <a:lnTo>
                        <a:pt x="11" y="0"/>
                      </a:lnTo>
                      <a:lnTo>
                        <a:pt x="15" y="2"/>
                      </a:lnTo>
                      <a:lnTo>
                        <a:pt x="19" y="3"/>
                      </a:lnTo>
                      <a:lnTo>
                        <a:pt x="20" y="8"/>
                      </a:lnTo>
                      <a:lnTo>
                        <a:pt x="22" y="11"/>
                      </a:lnTo>
                      <a:lnTo>
                        <a:pt x="22" y="11"/>
                      </a:lnTo>
                      <a:close/>
                    </a:path>
                  </a:pathLst>
                </a:custGeom>
                <a:noFill/>
                <a:ln w="1588">
                  <a:solidFill>
                    <a:srgbClr val="008E8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88" name="Freeform 1594"/>
                <p:cNvSpPr>
                  <a:spLocks/>
                </p:cNvSpPr>
                <p:nvPr/>
              </p:nvSpPr>
              <p:spPr bwMode="auto">
                <a:xfrm>
                  <a:off x="4073045" y="1334219"/>
                  <a:ext cx="34023" cy="41894"/>
                </a:xfrm>
                <a:custGeom>
                  <a:avLst/>
                  <a:gdLst>
                    <a:gd name="T0" fmla="*/ 24 w 24"/>
                    <a:gd name="T1" fmla="*/ 11 h 24"/>
                    <a:gd name="T2" fmla="*/ 24 w 24"/>
                    <a:gd name="T3" fmla="*/ 11 h 24"/>
                    <a:gd name="T4" fmla="*/ 22 w 24"/>
                    <a:gd name="T5" fmla="*/ 16 h 24"/>
                    <a:gd name="T6" fmla="*/ 20 w 24"/>
                    <a:gd name="T7" fmla="*/ 19 h 24"/>
                    <a:gd name="T8" fmla="*/ 16 w 24"/>
                    <a:gd name="T9" fmla="*/ 23 h 24"/>
                    <a:gd name="T10" fmla="*/ 12 w 24"/>
                    <a:gd name="T11" fmla="*/ 24 h 24"/>
                    <a:gd name="T12" fmla="*/ 12 w 24"/>
                    <a:gd name="T13" fmla="*/ 24 h 24"/>
                    <a:gd name="T14" fmla="*/ 8 w 24"/>
                    <a:gd name="T15" fmla="*/ 23 h 24"/>
                    <a:gd name="T16" fmla="*/ 4 w 24"/>
                    <a:gd name="T17" fmla="*/ 19 h 24"/>
                    <a:gd name="T18" fmla="*/ 1 w 24"/>
                    <a:gd name="T19" fmla="*/ 16 h 24"/>
                    <a:gd name="T20" fmla="*/ 0 w 24"/>
                    <a:gd name="T21" fmla="*/ 11 h 24"/>
                    <a:gd name="T22" fmla="*/ 0 w 24"/>
                    <a:gd name="T23" fmla="*/ 11 h 24"/>
                    <a:gd name="T24" fmla="*/ 1 w 24"/>
                    <a:gd name="T25" fmla="*/ 8 h 24"/>
                    <a:gd name="T26" fmla="*/ 4 w 24"/>
                    <a:gd name="T27" fmla="*/ 3 h 24"/>
                    <a:gd name="T28" fmla="*/ 8 w 24"/>
                    <a:gd name="T29" fmla="*/ 2 h 24"/>
                    <a:gd name="T30" fmla="*/ 12 w 24"/>
                    <a:gd name="T31" fmla="*/ 0 h 24"/>
                    <a:gd name="T32" fmla="*/ 12 w 24"/>
                    <a:gd name="T33" fmla="*/ 0 h 24"/>
                    <a:gd name="T34" fmla="*/ 16 w 24"/>
                    <a:gd name="T35" fmla="*/ 2 h 24"/>
                    <a:gd name="T36" fmla="*/ 20 w 24"/>
                    <a:gd name="T37" fmla="*/ 3 h 24"/>
                    <a:gd name="T38" fmla="*/ 22 w 24"/>
                    <a:gd name="T39" fmla="*/ 8 h 24"/>
                    <a:gd name="T40" fmla="*/ 24 w 24"/>
                    <a:gd name="T41" fmla="*/ 11 h 24"/>
                    <a:gd name="T42" fmla="*/ 24 w 24"/>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1"/>
                      </a:moveTo>
                      <a:lnTo>
                        <a:pt x="24" y="11"/>
                      </a:lnTo>
                      <a:lnTo>
                        <a:pt x="22" y="16"/>
                      </a:lnTo>
                      <a:lnTo>
                        <a:pt x="20" y="19"/>
                      </a:lnTo>
                      <a:lnTo>
                        <a:pt x="16" y="23"/>
                      </a:lnTo>
                      <a:lnTo>
                        <a:pt x="12" y="24"/>
                      </a:lnTo>
                      <a:lnTo>
                        <a:pt x="12" y="24"/>
                      </a:lnTo>
                      <a:lnTo>
                        <a:pt x="8" y="23"/>
                      </a:lnTo>
                      <a:lnTo>
                        <a:pt x="4" y="19"/>
                      </a:lnTo>
                      <a:lnTo>
                        <a:pt x="1" y="16"/>
                      </a:lnTo>
                      <a:lnTo>
                        <a:pt x="0" y="11"/>
                      </a:lnTo>
                      <a:lnTo>
                        <a:pt x="0" y="11"/>
                      </a:lnTo>
                      <a:lnTo>
                        <a:pt x="1" y="8"/>
                      </a:lnTo>
                      <a:lnTo>
                        <a:pt x="4" y="3"/>
                      </a:lnTo>
                      <a:lnTo>
                        <a:pt x="8" y="2"/>
                      </a:lnTo>
                      <a:lnTo>
                        <a:pt x="12" y="0"/>
                      </a:lnTo>
                      <a:lnTo>
                        <a:pt x="12" y="0"/>
                      </a:lnTo>
                      <a:lnTo>
                        <a:pt x="16" y="2"/>
                      </a:lnTo>
                      <a:lnTo>
                        <a:pt x="20" y="3"/>
                      </a:lnTo>
                      <a:lnTo>
                        <a:pt x="22" y="8"/>
                      </a:lnTo>
                      <a:lnTo>
                        <a:pt x="24" y="11"/>
                      </a:lnTo>
                      <a:lnTo>
                        <a:pt x="24" y="11"/>
                      </a:lnTo>
                      <a:close/>
                    </a:path>
                  </a:pathLst>
                </a:custGeom>
                <a:noFill/>
                <a:ln w="1588">
                  <a:solidFill>
                    <a:srgbClr val="008E8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89" name="Freeform 1595"/>
                <p:cNvSpPr>
                  <a:spLocks/>
                </p:cNvSpPr>
                <p:nvPr/>
              </p:nvSpPr>
              <p:spPr bwMode="auto">
                <a:xfrm>
                  <a:off x="4095727" y="1334219"/>
                  <a:ext cx="31189" cy="41894"/>
                </a:xfrm>
                <a:custGeom>
                  <a:avLst/>
                  <a:gdLst>
                    <a:gd name="T0" fmla="*/ 22 w 22"/>
                    <a:gd name="T1" fmla="*/ 11 h 24"/>
                    <a:gd name="T2" fmla="*/ 22 w 22"/>
                    <a:gd name="T3" fmla="*/ 11 h 24"/>
                    <a:gd name="T4" fmla="*/ 22 w 22"/>
                    <a:gd name="T5" fmla="*/ 16 h 24"/>
                    <a:gd name="T6" fmla="*/ 19 w 22"/>
                    <a:gd name="T7" fmla="*/ 19 h 24"/>
                    <a:gd name="T8" fmla="*/ 16 w 22"/>
                    <a:gd name="T9" fmla="*/ 23 h 24"/>
                    <a:gd name="T10" fmla="*/ 11 w 22"/>
                    <a:gd name="T11" fmla="*/ 24 h 24"/>
                    <a:gd name="T12" fmla="*/ 11 w 22"/>
                    <a:gd name="T13" fmla="*/ 24 h 24"/>
                    <a:gd name="T14" fmla="*/ 6 w 22"/>
                    <a:gd name="T15" fmla="*/ 23 h 24"/>
                    <a:gd name="T16" fmla="*/ 3 w 22"/>
                    <a:gd name="T17" fmla="*/ 19 h 24"/>
                    <a:gd name="T18" fmla="*/ 2 w 22"/>
                    <a:gd name="T19" fmla="*/ 16 h 24"/>
                    <a:gd name="T20" fmla="*/ 0 w 22"/>
                    <a:gd name="T21" fmla="*/ 11 h 24"/>
                    <a:gd name="T22" fmla="*/ 0 w 22"/>
                    <a:gd name="T23" fmla="*/ 11 h 24"/>
                    <a:gd name="T24" fmla="*/ 2 w 22"/>
                    <a:gd name="T25" fmla="*/ 8 h 24"/>
                    <a:gd name="T26" fmla="*/ 3 w 22"/>
                    <a:gd name="T27" fmla="*/ 3 h 24"/>
                    <a:gd name="T28" fmla="*/ 6 w 22"/>
                    <a:gd name="T29" fmla="*/ 2 h 24"/>
                    <a:gd name="T30" fmla="*/ 11 w 22"/>
                    <a:gd name="T31" fmla="*/ 0 h 24"/>
                    <a:gd name="T32" fmla="*/ 11 w 22"/>
                    <a:gd name="T33" fmla="*/ 0 h 24"/>
                    <a:gd name="T34" fmla="*/ 16 w 22"/>
                    <a:gd name="T35" fmla="*/ 2 h 24"/>
                    <a:gd name="T36" fmla="*/ 19 w 22"/>
                    <a:gd name="T37" fmla="*/ 3 h 24"/>
                    <a:gd name="T38" fmla="*/ 22 w 22"/>
                    <a:gd name="T39" fmla="*/ 8 h 24"/>
                    <a:gd name="T40" fmla="*/ 22 w 22"/>
                    <a:gd name="T41" fmla="*/ 11 h 24"/>
                    <a:gd name="T42" fmla="*/ 22 w 22"/>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1"/>
                      </a:moveTo>
                      <a:lnTo>
                        <a:pt x="22" y="11"/>
                      </a:lnTo>
                      <a:lnTo>
                        <a:pt x="22" y="16"/>
                      </a:lnTo>
                      <a:lnTo>
                        <a:pt x="19" y="19"/>
                      </a:lnTo>
                      <a:lnTo>
                        <a:pt x="16" y="23"/>
                      </a:lnTo>
                      <a:lnTo>
                        <a:pt x="11" y="24"/>
                      </a:lnTo>
                      <a:lnTo>
                        <a:pt x="11" y="24"/>
                      </a:lnTo>
                      <a:lnTo>
                        <a:pt x="6" y="23"/>
                      </a:lnTo>
                      <a:lnTo>
                        <a:pt x="3" y="19"/>
                      </a:lnTo>
                      <a:lnTo>
                        <a:pt x="2" y="16"/>
                      </a:lnTo>
                      <a:lnTo>
                        <a:pt x="0" y="11"/>
                      </a:lnTo>
                      <a:lnTo>
                        <a:pt x="0" y="11"/>
                      </a:lnTo>
                      <a:lnTo>
                        <a:pt x="2" y="8"/>
                      </a:lnTo>
                      <a:lnTo>
                        <a:pt x="3" y="3"/>
                      </a:lnTo>
                      <a:lnTo>
                        <a:pt x="6" y="2"/>
                      </a:lnTo>
                      <a:lnTo>
                        <a:pt x="11" y="0"/>
                      </a:lnTo>
                      <a:lnTo>
                        <a:pt x="11" y="0"/>
                      </a:lnTo>
                      <a:lnTo>
                        <a:pt x="16" y="2"/>
                      </a:lnTo>
                      <a:lnTo>
                        <a:pt x="19" y="3"/>
                      </a:lnTo>
                      <a:lnTo>
                        <a:pt x="22" y="8"/>
                      </a:lnTo>
                      <a:lnTo>
                        <a:pt x="22" y="11"/>
                      </a:lnTo>
                      <a:lnTo>
                        <a:pt x="22" y="11"/>
                      </a:lnTo>
                      <a:close/>
                    </a:path>
                  </a:pathLst>
                </a:custGeom>
                <a:noFill/>
                <a:ln w="1588">
                  <a:solidFill>
                    <a:srgbClr val="008E8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90" name="Freeform 1596"/>
                <p:cNvSpPr>
                  <a:spLocks/>
                </p:cNvSpPr>
                <p:nvPr/>
              </p:nvSpPr>
              <p:spPr bwMode="auto">
                <a:xfrm>
                  <a:off x="4095727" y="1334219"/>
                  <a:ext cx="31189" cy="41894"/>
                </a:xfrm>
                <a:custGeom>
                  <a:avLst/>
                  <a:gdLst>
                    <a:gd name="T0" fmla="*/ 22 w 22"/>
                    <a:gd name="T1" fmla="*/ 11 h 24"/>
                    <a:gd name="T2" fmla="*/ 22 w 22"/>
                    <a:gd name="T3" fmla="*/ 11 h 24"/>
                    <a:gd name="T4" fmla="*/ 22 w 22"/>
                    <a:gd name="T5" fmla="*/ 16 h 24"/>
                    <a:gd name="T6" fmla="*/ 19 w 22"/>
                    <a:gd name="T7" fmla="*/ 19 h 24"/>
                    <a:gd name="T8" fmla="*/ 16 w 22"/>
                    <a:gd name="T9" fmla="*/ 23 h 24"/>
                    <a:gd name="T10" fmla="*/ 11 w 22"/>
                    <a:gd name="T11" fmla="*/ 24 h 24"/>
                    <a:gd name="T12" fmla="*/ 11 w 22"/>
                    <a:gd name="T13" fmla="*/ 24 h 24"/>
                    <a:gd name="T14" fmla="*/ 6 w 22"/>
                    <a:gd name="T15" fmla="*/ 23 h 24"/>
                    <a:gd name="T16" fmla="*/ 3 w 22"/>
                    <a:gd name="T17" fmla="*/ 19 h 24"/>
                    <a:gd name="T18" fmla="*/ 2 w 22"/>
                    <a:gd name="T19" fmla="*/ 16 h 24"/>
                    <a:gd name="T20" fmla="*/ 0 w 22"/>
                    <a:gd name="T21" fmla="*/ 11 h 24"/>
                    <a:gd name="T22" fmla="*/ 0 w 22"/>
                    <a:gd name="T23" fmla="*/ 11 h 24"/>
                    <a:gd name="T24" fmla="*/ 2 w 22"/>
                    <a:gd name="T25" fmla="*/ 8 h 24"/>
                    <a:gd name="T26" fmla="*/ 3 w 22"/>
                    <a:gd name="T27" fmla="*/ 3 h 24"/>
                    <a:gd name="T28" fmla="*/ 6 w 22"/>
                    <a:gd name="T29" fmla="*/ 2 h 24"/>
                    <a:gd name="T30" fmla="*/ 11 w 22"/>
                    <a:gd name="T31" fmla="*/ 0 h 24"/>
                    <a:gd name="T32" fmla="*/ 11 w 22"/>
                    <a:gd name="T33" fmla="*/ 0 h 24"/>
                    <a:gd name="T34" fmla="*/ 16 w 22"/>
                    <a:gd name="T35" fmla="*/ 2 h 24"/>
                    <a:gd name="T36" fmla="*/ 19 w 22"/>
                    <a:gd name="T37" fmla="*/ 3 h 24"/>
                    <a:gd name="T38" fmla="*/ 22 w 22"/>
                    <a:gd name="T39" fmla="*/ 8 h 24"/>
                    <a:gd name="T40" fmla="*/ 22 w 22"/>
                    <a:gd name="T41" fmla="*/ 11 h 24"/>
                    <a:gd name="T42" fmla="*/ 22 w 22"/>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1"/>
                      </a:moveTo>
                      <a:lnTo>
                        <a:pt x="22" y="11"/>
                      </a:lnTo>
                      <a:lnTo>
                        <a:pt x="22" y="16"/>
                      </a:lnTo>
                      <a:lnTo>
                        <a:pt x="19" y="19"/>
                      </a:lnTo>
                      <a:lnTo>
                        <a:pt x="16" y="23"/>
                      </a:lnTo>
                      <a:lnTo>
                        <a:pt x="11" y="24"/>
                      </a:lnTo>
                      <a:lnTo>
                        <a:pt x="11" y="24"/>
                      </a:lnTo>
                      <a:lnTo>
                        <a:pt x="6" y="23"/>
                      </a:lnTo>
                      <a:lnTo>
                        <a:pt x="3" y="19"/>
                      </a:lnTo>
                      <a:lnTo>
                        <a:pt x="2" y="16"/>
                      </a:lnTo>
                      <a:lnTo>
                        <a:pt x="0" y="11"/>
                      </a:lnTo>
                      <a:lnTo>
                        <a:pt x="0" y="11"/>
                      </a:lnTo>
                      <a:lnTo>
                        <a:pt x="2" y="8"/>
                      </a:lnTo>
                      <a:lnTo>
                        <a:pt x="3" y="3"/>
                      </a:lnTo>
                      <a:lnTo>
                        <a:pt x="6" y="2"/>
                      </a:lnTo>
                      <a:lnTo>
                        <a:pt x="11" y="0"/>
                      </a:lnTo>
                      <a:lnTo>
                        <a:pt x="11" y="0"/>
                      </a:lnTo>
                      <a:lnTo>
                        <a:pt x="16" y="2"/>
                      </a:lnTo>
                      <a:lnTo>
                        <a:pt x="19" y="3"/>
                      </a:lnTo>
                      <a:lnTo>
                        <a:pt x="22" y="8"/>
                      </a:lnTo>
                      <a:lnTo>
                        <a:pt x="22" y="11"/>
                      </a:lnTo>
                      <a:lnTo>
                        <a:pt x="22" y="11"/>
                      </a:lnTo>
                      <a:close/>
                    </a:path>
                  </a:pathLst>
                </a:custGeom>
                <a:noFill/>
                <a:ln w="1588">
                  <a:solidFill>
                    <a:srgbClr val="008E8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91" name="Freeform 1597"/>
                <p:cNvSpPr>
                  <a:spLocks/>
                </p:cNvSpPr>
                <p:nvPr/>
              </p:nvSpPr>
              <p:spPr bwMode="auto">
                <a:xfrm>
                  <a:off x="4095727" y="1334219"/>
                  <a:ext cx="31189" cy="41894"/>
                </a:xfrm>
                <a:custGeom>
                  <a:avLst/>
                  <a:gdLst>
                    <a:gd name="T0" fmla="*/ 22 w 22"/>
                    <a:gd name="T1" fmla="*/ 11 h 24"/>
                    <a:gd name="T2" fmla="*/ 22 w 22"/>
                    <a:gd name="T3" fmla="*/ 11 h 24"/>
                    <a:gd name="T4" fmla="*/ 22 w 22"/>
                    <a:gd name="T5" fmla="*/ 16 h 24"/>
                    <a:gd name="T6" fmla="*/ 19 w 22"/>
                    <a:gd name="T7" fmla="*/ 19 h 24"/>
                    <a:gd name="T8" fmla="*/ 16 w 22"/>
                    <a:gd name="T9" fmla="*/ 23 h 24"/>
                    <a:gd name="T10" fmla="*/ 11 w 22"/>
                    <a:gd name="T11" fmla="*/ 24 h 24"/>
                    <a:gd name="T12" fmla="*/ 11 w 22"/>
                    <a:gd name="T13" fmla="*/ 24 h 24"/>
                    <a:gd name="T14" fmla="*/ 6 w 22"/>
                    <a:gd name="T15" fmla="*/ 23 h 24"/>
                    <a:gd name="T16" fmla="*/ 3 w 22"/>
                    <a:gd name="T17" fmla="*/ 19 h 24"/>
                    <a:gd name="T18" fmla="*/ 2 w 22"/>
                    <a:gd name="T19" fmla="*/ 16 h 24"/>
                    <a:gd name="T20" fmla="*/ 0 w 22"/>
                    <a:gd name="T21" fmla="*/ 11 h 24"/>
                    <a:gd name="T22" fmla="*/ 0 w 22"/>
                    <a:gd name="T23" fmla="*/ 11 h 24"/>
                    <a:gd name="T24" fmla="*/ 2 w 22"/>
                    <a:gd name="T25" fmla="*/ 8 h 24"/>
                    <a:gd name="T26" fmla="*/ 3 w 22"/>
                    <a:gd name="T27" fmla="*/ 3 h 24"/>
                    <a:gd name="T28" fmla="*/ 6 w 22"/>
                    <a:gd name="T29" fmla="*/ 2 h 24"/>
                    <a:gd name="T30" fmla="*/ 11 w 22"/>
                    <a:gd name="T31" fmla="*/ 0 h 24"/>
                    <a:gd name="T32" fmla="*/ 11 w 22"/>
                    <a:gd name="T33" fmla="*/ 0 h 24"/>
                    <a:gd name="T34" fmla="*/ 16 w 22"/>
                    <a:gd name="T35" fmla="*/ 2 h 24"/>
                    <a:gd name="T36" fmla="*/ 19 w 22"/>
                    <a:gd name="T37" fmla="*/ 3 h 24"/>
                    <a:gd name="T38" fmla="*/ 22 w 22"/>
                    <a:gd name="T39" fmla="*/ 8 h 24"/>
                    <a:gd name="T40" fmla="*/ 22 w 22"/>
                    <a:gd name="T41" fmla="*/ 11 h 24"/>
                    <a:gd name="T42" fmla="*/ 22 w 22"/>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1"/>
                      </a:moveTo>
                      <a:lnTo>
                        <a:pt x="22" y="11"/>
                      </a:lnTo>
                      <a:lnTo>
                        <a:pt x="22" y="16"/>
                      </a:lnTo>
                      <a:lnTo>
                        <a:pt x="19" y="19"/>
                      </a:lnTo>
                      <a:lnTo>
                        <a:pt x="16" y="23"/>
                      </a:lnTo>
                      <a:lnTo>
                        <a:pt x="11" y="24"/>
                      </a:lnTo>
                      <a:lnTo>
                        <a:pt x="11" y="24"/>
                      </a:lnTo>
                      <a:lnTo>
                        <a:pt x="6" y="23"/>
                      </a:lnTo>
                      <a:lnTo>
                        <a:pt x="3" y="19"/>
                      </a:lnTo>
                      <a:lnTo>
                        <a:pt x="2" y="16"/>
                      </a:lnTo>
                      <a:lnTo>
                        <a:pt x="0" y="11"/>
                      </a:lnTo>
                      <a:lnTo>
                        <a:pt x="0" y="11"/>
                      </a:lnTo>
                      <a:lnTo>
                        <a:pt x="2" y="8"/>
                      </a:lnTo>
                      <a:lnTo>
                        <a:pt x="3" y="3"/>
                      </a:lnTo>
                      <a:lnTo>
                        <a:pt x="6" y="2"/>
                      </a:lnTo>
                      <a:lnTo>
                        <a:pt x="11" y="0"/>
                      </a:lnTo>
                      <a:lnTo>
                        <a:pt x="11" y="0"/>
                      </a:lnTo>
                      <a:lnTo>
                        <a:pt x="16" y="2"/>
                      </a:lnTo>
                      <a:lnTo>
                        <a:pt x="19" y="3"/>
                      </a:lnTo>
                      <a:lnTo>
                        <a:pt x="22" y="8"/>
                      </a:lnTo>
                      <a:lnTo>
                        <a:pt x="22" y="11"/>
                      </a:lnTo>
                      <a:lnTo>
                        <a:pt x="22" y="11"/>
                      </a:lnTo>
                      <a:close/>
                    </a:path>
                  </a:pathLst>
                </a:custGeom>
                <a:noFill/>
                <a:ln w="1588">
                  <a:solidFill>
                    <a:srgbClr val="008E8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92" name="Freeform 1598"/>
                <p:cNvSpPr>
                  <a:spLocks/>
                </p:cNvSpPr>
                <p:nvPr/>
              </p:nvSpPr>
              <p:spPr bwMode="auto">
                <a:xfrm>
                  <a:off x="4762004" y="1714755"/>
                  <a:ext cx="34023" cy="38404"/>
                </a:xfrm>
                <a:custGeom>
                  <a:avLst/>
                  <a:gdLst>
                    <a:gd name="T0" fmla="*/ 24 w 24"/>
                    <a:gd name="T1" fmla="*/ 11 h 22"/>
                    <a:gd name="T2" fmla="*/ 24 w 24"/>
                    <a:gd name="T3" fmla="*/ 11 h 22"/>
                    <a:gd name="T4" fmla="*/ 23 w 24"/>
                    <a:gd name="T5" fmla="*/ 16 h 22"/>
                    <a:gd name="T6" fmla="*/ 19 w 24"/>
                    <a:gd name="T7" fmla="*/ 19 h 22"/>
                    <a:gd name="T8" fmla="*/ 16 w 24"/>
                    <a:gd name="T9" fmla="*/ 22 h 22"/>
                    <a:gd name="T10" fmla="*/ 11 w 24"/>
                    <a:gd name="T11" fmla="*/ 22 h 22"/>
                    <a:gd name="T12" fmla="*/ 11 w 24"/>
                    <a:gd name="T13" fmla="*/ 22 h 22"/>
                    <a:gd name="T14" fmla="*/ 8 w 24"/>
                    <a:gd name="T15" fmla="*/ 22 h 22"/>
                    <a:gd name="T16" fmla="*/ 3 w 24"/>
                    <a:gd name="T17" fmla="*/ 19 h 22"/>
                    <a:gd name="T18" fmla="*/ 2 w 24"/>
                    <a:gd name="T19" fmla="*/ 16 h 22"/>
                    <a:gd name="T20" fmla="*/ 0 w 24"/>
                    <a:gd name="T21" fmla="*/ 11 h 22"/>
                    <a:gd name="T22" fmla="*/ 0 w 24"/>
                    <a:gd name="T23" fmla="*/ 11 h 22"/>
                    <a:gd name="T24" fmla="*/ 2 w 24"/>
                    <a:gd name="T25" fmla="*/ 6 h 22"/>
                    <a:gd name="T26" fmla="*/ 3 w 24"/>
                    <a:gd name="T27" fmla="*/ 3 h 22"/>
                    <a:gd name="T28" fmla="*/ 8 w 24"/>
                    <a:gd name="T29" fmla="*/ 0 h 22"/>
                    <a:gd name="T30" fmla="*/ 11 w 24"/>
                    <a:gd name="T31" fmla="*/ 0 h 22"/>
                    <a:gd name="T32" fmla="*/ 11 w 24"/>
                    <a:gd name="T33" fmla="*/ 0 h 22"/>
                    <a:gd name="T34" fmla="*/ 16 w 24"/>
                    <a:gd name="T35" fmla="*/ 0 h 22"/>
                    <a:gd name="T36" fmla="*/ 19 w 24"/>
                    <a:gd name="T37" fmla="*/ 3 h 22"/>
                    <a:gd name="T38" fmla="*/ 23 w 24"/>
                    <a:gd name="T39" fmla="*/ 6 h 22"/>
                    <a:gd name="T40" fmla="*/ 24 w 24"/>
                    <a:gd name="T41" fmla="*/ 11 h 22"/>
                    <a:gd name="T42" fmla="*/ 24 w 24"/>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2">
                      <a:moveTo>
                        <a:pt x="24" y="11"/>
                      </a:moveTo>
                      <a:lnTo>
                        <a:pt x="24" y="11"/>
                      </a:lnTo>
                      <a:lnTo>
                        <a:pt x="23" y="16"/>
                      </a:lnTo>
                      <a:lnTo>
                        <a:pt x="19" y="19"/>
                      </a:lnTo>
                      <a:lnTo>
                        <a:pt x="16" y="22"/>
                      </a:lnTo>
                      <a:lnTo>
                        <a:pt x="11" y="22"/>
                      </a:lnTo>
                      <a:lnTo>
                        <a:pt x="11" y="22"/>
                      </a:lnTo>
                      <a:lnTo>
                        <a:pt x="8" y="22"/>
                      </a:lnTo>
                      <a:lnTo>
                        <a:pt x="3" y="19"/>
                      </a:lnTo>
                      <a:lnTo>
                        <a:pt x="2" y="16"/>
                      </a:lnTo>
                      <a:lnTo>
                        <a:pt x="0" y="11"/>
                      </a:lnTo>
                      <a:lnTo>
                        <a:pt x="0" y="11"/>
                      </a:lnTo>
                      <a:lnTo>
                        <a:pt x="2" y="6"/>
                      </a:lnTo>
                      <a:lnTo>
                        <a:pt x="3" y="3"/>
                      </a:lnTo>
                      <a:lnTo>
                        <a:pt x="8" y="0"/>
                      </a:lnTo>
                      <a:lnTo>
                        <a:pt x="11" y="0"/>
                      </a:lnTo>
                      <a:lnTo>
                        <a:pt x="11" y="0"/>
                      </a:lnTo>
                      <a:lnTo>
                        <a:pt x="16" y="0"/>
                      </a:lnTo>
                      <a:lnTo>
                        <a:pt x="19" y="3"/>
                      </a:lnTo>
                      <a:lnTo>
                        <a:pt x="23" y="6"/>
                      </a:lnTo>
                      <a:lnTo>
                        <a:pt x="24" y="11"/>
                      </a:lnTo>
                      <a:lnTo>
                        <a:pt x="24" y="11"/>
                      </a:lnTo>
                      <a:close/>
                    </a:path>
                  </a:pathLst>
                </a:custGeom>
                <a:noFill/>
                <a:ln w="1588">
                  <a:solidFill>
                    <a:srgbClr val="008E8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93" name="Freeform 1599"/>
                <p:cNvSpPr>
                  <a:spLocks/>
                </p:cNvSpPr>
                <p:nvPr/>
              </p:nvSpPr>
              <p:spPr bwMode="auto">
                <a:xfrm>
                  <a:off x="3656269" y="1320254"/>
                  <a:ext cx="4757502" cy="1305696"/>
                </a:xfrm>
                <a:custGeom>
                  <a:avLst/>
                  <a:gdLst>
                    <a:gd name="T0" fmla="*/ 0 w 3354"/>
                    <a:gd name="T1" fmla="*/ 0 h 748"/>
                    <a:gd name="T2" fmla="*/ 21 w 3354"/>
                    <a:gd name="T3" fmla="*/ 0 h 748"/>
                    <a:gd name="T4" fmla="*/ 30 w 3354"/>
                    <a:gd name="T5" fmla="*/ 0 h 748"/>
                    <a:gd name="T6" fmla="*/ 53 w 3354"/>
                    <a:gd name="T7" fmla="*/ 0 h 748"/>
                    <a:gd name="T8" fmla="*/ 68 w 3354"/>
                    <a:gd name="T9" fmla="*/ 0 h 748"/>
                    <a:gd name="T10" fmla="*/ 83 w 3354"/>
                    <a:gd name="T11" fmla="*/ 0 h 748"/>
                    <a:gd name="T12" fmla="*/ 102 w 3354"/>
                    <a:gd name="T13" fmla="*/ 0 h 748"/>
                    <a:gd name="T14" fmla="*/ 131 w 3354"/>
                    <a:gd name="T15" fmla="*/ 0 h 748"/>
                    <a:gd name="T16" fmla="*/ 140 w 3354"/>
                    <a:gd name="T17" fmla="*/ 0 h 748"/>
                    <a:gd name="T18" fmla="*/ 156 w 3354"/>
                    <a:gd name="T19" fmla="*/ 0 h 748"/>
                    <a:gd name="T20" fmla="*/ 166 w 3354"/>
                    <a:gd name="T21" fmla="*/ 0 h 748"/>
                    <a:gd name="T22" fmla="*/ 219 w 3354"/>
                    <a:gd name="T23" fmla="*/ 0 h 748"/>
                    <a:gd name="T24" fmla="*/ 244 w 3354"/>
                    <a:gd name="T25" fmla="*/ 0 h 748"/>
                    <a:gd name="T26" fmla="*/ 267 w 3354"/>
                    <a:gd name="T27" fmla="*/ 0 h 748"/>
                    <a:gd name="T28" fmla="*/ 271 w 3354"/>
                    <a:gd name="T29" fmla="*/ 17 h 748"/>
                    <a:gd name="T30" fmla="*/ 287 w 3354"/>
                    <a:gd name="T31" fmla="*/ 17 h 748"/>
                    <a:gd name="T32" fmla="*/ 306 w 3354"/>
                    <a:gd name="T33" fmla="*/ 17 h 748"/>
                    <a:gd name="T34" fmla="*/ 340 w 3354"/>
                    <a:gd name="T35" fmla="*/ 17 h 748"/>
                    <a:gd name="T36" fmla="*/ 350 w 3354"/>
                    <a:gd name="T37" fmla="*/ 41 h 748"/>
                    <a:gd name="T38" fmla="*/ 367 w 3354"/>
                    <a:gd name="T39" fmla="*/ 41 h 748"/>
                    <a:gd name="T40" fmla="*/ 402 w 3354"/>
                    <a:gd name="T41" fmla="*/ 64 h 748"/>
                    <a:gd name="T42" fmla="*/ 407 w 3354"/>
                    <a:gd name="T43" fmla="*/ 88 h 748"/>
                    <a:gd name="T44" fmla="*/ 417 w 3354"/>
                    <a:gd name="T45" fmla="*/ 110 h 748"/>
                    <a:gd name="T46" fmla="*/ 442 w 3354"/>
                    <a:gd name="T47" fmla="*/ 110 h 748"/>
                    <a:gd name="T48" fmla="*/ 445 w 3354"/>
                    <a:gd name="T49" fmla="*/ 136 h 748"/>
                    <a:gd name="T50" fmla="*/ 476 w 3354"/>
                    <a:gd name="T51" fmla="*/ 136 h 748"/>
                    <a:gd name="T52" fmla="*/ 500 w 3354"/>
                    <a:gd name="T53" fmla="*/ 161 h 748"/>
                    <a:gd name="T54" fmla="*/ 538 w 3354"/>
                    <a:gd name="T55" fmla="*/ 161 h 748"/>
                    <a:gd name="T56" fmla="*/ 669 w 3354"/>
                    <a:gd name="T57" fmla="*/ 185 h 748"/>
                    <a:gd name="T58" fmla="*/ 738 w 3354"/>
                    <a:gd name="T59" fmla="*/ 211 h 748"/>
                    <a:gd name="T60" fmla="*/ 747 w 3354"/>
                    <a:gd name="T61" fmla="*/ 236 h 748"/>
                    <a:gd name="T62" fmla="*/ 810 w 3354"/>
                    <a:gd name="T63" fmla="*/ 236 h 748"/>
                    <a:gd name="T64" fmla="*/ 848 w 3354"/>
                    <a:gd name="T65" fmla="*/ 236 h 748"/>
                    <a:gd name="T66" fmla="*/ 883 w 3354"/>
                    <a:gd name="T67" fmla="*/ 236 h 748"/>
                    <a:gd name="T68" fmla="*/ 1067 w 3354"/>
                    <a:gd name="T69" fmla="*/ 236 h 748"/>
                    <a:gd name="T70" fmla="*/ 1076 w 3354"/>
                    <a:gd name="T71" fmla="*/ 268 h 748"/>
                    <a:gd name="T72" fmla="*/ 1102 w 3354"/>
                    <a:gd name="T73" fmla="*/ 268 h 748"/>
                    <a:gd name="T74" fmla="*/ 1129 w 3354"/>
                    <a:gd name="T75" fmla="*/ 300 h 748"/>
                    <a:gd name="T76" fmla="*/ 1159 w 3354"/>
                    <a:gd name="T77" fmla="*/ 335 h 748"/>
                    <a:gd name="T78" fmla="*/ 1217 w 3354"/>
                    <a:gd name="T79" fmla="*/ 367 h 748"/>
                    <a:gd name="T80" fmla="*/ 1220 w 3354"/>
                    <a:gd name="T81" fmla="*/ 402 h 748"/>
                    <a:gd name="T82" fmla="*/ 1250 w 3354"/>
                    <a:gd name="T83" fmla="*/ 402 h 748"/>
                    <a:gd name="T84" fmla="*/ 1271 w 3354"/>
                    <a:gd name="T85" fmla="*/ 402 h 748"/>
                    <a:gd name="T86" fmla="*/ 1295 w 3354"/>
                    <a:gd name="T87" fmla="*/ 402 h 748"/>
                    <a:gd name="T88" fmla="*/ 1324 w 3354"/>
                    <a:gd name="T89" fmla="*/ 402 h 748"/>
                    <a:gd name="T90" fmla="*/ 1338 w 3354"/>
                    <a:gd name="T91" fmla="*/ 447 h 748"/>
                    <a:gd name="T92" fmla="*/ 1369 w 3354"/>
                    <a:gd name="T93" fmla="*/ 447 h 748"/>
                    <a:gd name="T94" fmla="*/ 1444 w 3354"/>
                    <a:gd name="T95" fmla="*/ 447 h 748"/>
                    <a:gd name="T96" fmla="*/ 1474 w 3354"/>
                    <a:gd name="T97" fmla="*/ 498 h 748"/>
                    <a:gd name="T98" fmla="*/ 1522 w 3354"/>
                    <a:gd name="T99" fmla="*/ 498 h 748"/>
                    <a:gd name="T100" fmla="*/ 1615 w 3354"/>
                    <a:gd name="T101" fmla="*/ 498 h 748"/>
                    <a:gd name="T102" fmla="*/ 1631 w 3354"/>
                    <a:gd name="T103" fmla="*/ 561 h 748"/>
                    <a:gd name="T104" fmla="*/ 1731 w 3354"/>
                    <a:gd name="T105" fmla="*/ 561 h 748"/>
                    <a:gd name="T106" fmla="*/ 1766 w 3354"/>
                    <a:gd name="T107" fmla="*/ 633 h 748"/>
                    <a:gd name="T108" fmla="*/ 1925 w 3354"/>
                    <a:gd name="T109" fmla="*/ 633 h 748"/>
                    <a:gd name="T110" fmla="*/ 1934 w 3354"/>
                    <a:gd name="T111" fmla="*/ 633 h 748"/>
                    <a:gd name="T112" fmla="*/ 1939 w 3354"/>
                    <a:gd name="T113" fmla="*/ 748 h 748"/>
                    <a:gd name="T114" fmla="*/ 2076 w 3354"/>
                    <a:gd name="T115" fmla="*/ 748 h 748"/>
                    <a:gd name="T116" fmla="*/ 2308 w 3354"/>
                    <a:gd name="T117" fmla="*/ 748 h 748"/>
                    <a:gd name="T118" fmla="*/ 2434 w 3354"/>
                    <a:gd name="T119" fmla="*/ 748 h 748"/>
                    <a:gd name="T120" fmla="*/ 3118 w 3354"/>
                    <a:gd name="T121" fmla="*/ 748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354" h="748">
                      <a:moveTo>
                        <a:pt x="0" y="0"/>
                      </a:moveTo>
                      <a:lnTo>
                        <a:pt x="0" y="0"/>
                      </a:lnTo>
                      <a:lnTo>
                        <a:pt x="9" y="0"/>
                      </a:lnTo>
                      <a:lnTo>
                        <a:pt x="21" y="0"/>
                      </a:lnTo>
                      <a:lnTo>
                        <a:pt x="25" y="0"/>
                      </a:lnTo>
                      <a:lnTo>
                        <a:pt x="30" y="0"/>
                      </a:lnTo>
                      <a:lnTo>
                        <a:pt x="45" y="0"/>
                      </a:lnTo>
                      <a:lnTo>
                        <a:pt x="53" y="0"/>
                      </a:lnTo>
                      <a:lnTo>
                        <a:pt x="65" y="0"/>
                      </a:lnTo>
                      <a:lnTo>
                        <a:pt x="68" y="0"/>
                      </a:lnTo>
                      <a:lnTo>
                        <a:pt x="73" y="0"/>
                      </a:lnTo>
                      <a:lnTo>
                        <a:pt x="83" y="0"/>
                      </a:lnTo>
                      <a:lnTo>
                        <a:pt x="97" y="0"/>
                      </a:lnTo>
                      <a:lnTo>
                        <a:pt x="102" y="0"/>
                      </a:lnTo>
                      <a:lnTo>
                        <a:pt x="121" y="0"/>
                      </a:lnTo>
                      <a:lnTo>
                        <a:pt x="131" y="0"/>
                      </a:lnTo>
                      <a:lnTo>
                        <a:pt x="136" y="0"/>
                      </a:lnTo>
                      <a:lnTo>
                        <a:pt x="140" y="0"/>
                      </a:lnTo>
                      <a:lnTo>
                        <a:pt x="150" y="0"/>
                      </a:lnTo>
                      <a:lnTo>
                        <a:pt x="156" y="0"/>
                      </a:lnTo>
                      <a:lnTo>
                        <a:pt x="161" y="0"/>
                      </a:lnTo>
                      <a:lnTo>
                        <a:pt x="166" y="0"/>
                      </a:lnTo>
                      <a:lnTo>
                        <a:pt x="175" y="0"/>
                      </a:lnTo>
                      <a:lnTo>
                        <a:pt x="219" y="0"/>
                      </a:lnTo>
                      <a:lnTo>
                        <a:pt x="223" y="0"/>
                      </a:lnTo>
                      <a:lnTo>
                        <a:pt x="244" y="0"/>
                      </a:lnTo>
                      <a:lnTo>
                        <a:pt x="262" y="0"/>
                      </a:lnTo>
                      <a:lnTo>
                        <a:pt x="267" y="0"/>
                      </a:lnTo>
                      <a:lnTo>
                        <a:pt x="267" y="17"/>
                      </a:lnTo>
                      <a:lnTo>
                        <a:pt x="271" y="17"/>
                      </a:lnTo>
                      <a:lnTo>
                        <a:pt x="276" y="17"/>
                      </a:lnTo>
                      <a:lnTo>
                        <a:pt x="287" y="17"/>
                      </a:lnTo>
                      <a:lnTo>
                        <a:pt x="302" y="17"/>
                      </a:lnTo>
                      <a:lnTo>
                        <a:pt x="306" y="17"/>
                      </a:lnTo>
                      <a:lnTo>
                        <a:pt x="319" y="17"/>
                      </a:lnTo>
                      <a:lnTo>
                        <a:pt x="340" y="17"/>
                      </a:lnTo>
                      <a:lnTo>
                        <a:pt x="350" y="17"/>
                      </a:lnTo>
                      <a:lnTo>
                        <a:pt x="350" y="41"/>
                      </a:lnTo>
                      <a:lnTo>
                        <a:pt x="359" y="41"/>
                      </a:lnTo>
                      <a:lnTo>
                        <a:pt x="367" y="41"/>
                      </a:lnTo>
                      <a:lnTo>
                        <a:pt x="367" y="64"/>
                      </a:lnTo>
                      <a:lnTo>
                        <a:pt x="402" y="64"/>
                      </a:lnTo>
                      <a:lnTo>
                        <a:pt x="407" y="64"/>
                      </a:lnTo>
                      <a:lnTo>
                        <a:pt x="407" y="88"/>
                      </a:lnTo>
                      <a:lnTo>
                        <a:pt x="417" y="88"/>
                      </a:lnTo>
                      <a:lnTo>
                        <a:pt x="417" y="110"/>
                      </a:lnTo>
                      <a:lnTo>
                        <a:pt x="423" y="110"/>
                      </a:lnTo>
                      <a:lnTo>
                        <a:pt x="442" y="110"/>
                      </a:lnTo>
                      <a:lnTo>
                        <a:pt x="445" y="110"/>
                      </a:lnTo>
                      <a:lnTo>
                        <a:pt x="445" y="136"/>
                      </a:lnTo>
                      <a:lnTo>
                        <a:pt x="466" y="136"/>
                      </a:lnTo>
                      <a:lnTo>
                        <a:pt x="476" y="136"/>
                      </a:lnTo>
                      <a:lnTo>
                        <a:pt x="500" y="136"/>
                      </a:lnTo>
                      <a:lnTo>
                        <a:pt x="500" y="161"/>
                      </a:lnTo>
                      <a:lnTo>
                        <a:pt x="503" y="161"/>
                      </a:lnTo>
                      <a:lnTo>
                        <a:pt x="538" y="161"/>
                      </a:lnTo>
                      <a:lnTo>
                        <a:pt x="669" y="161"/>
                      </a:lnTo>
                      <a:lnTo>
                        <a:pt x="669" y="185"/>
                      </a:lnTo>
                      <a:lnTo>
                        <a:pt x="738" y="185"/>
                      </a:lnTo>
                      <a:lnTo>
                        <a:pt x="738" y="211"/>
                      </a:lnTo>
                      <a:lnTo>
                        <a:pt x="747" y="211"/>
                      </a:lnTo>
                      <a:lnTo>
                        <a:pt x="747" y="236"/>
                      </a:lnTo>
                      <a:lnTo>
                        <a:pt x="790" y="236"/>
                      </a:lnTo>
                      <a:lnTo>
                        <a:pt x="810" y="236"/>
                      </a:lnTo>
                      <a:lnTo>
                        <a:pt x="840" y="236"/>
                      </a:lnTo>
                      <a:lnTo>
                        <a:pt x="848" y="236"/>
                      </a:lnTo>
                      <a:lnTo>
                        <a:pt x="853" y="236"/>
                      </a:lnTo>
                      <a:lnTo>
                        <a:pt x="883" y="236"/>
                      </a:lnTo>
                      <a:lnTo>
                        <a:pt x="893" y="236"/>
                      </a:lnTo>
                      <a:lnTo>
                        <a:pt x="1067" y="236"/>
                      </a:lnTo>
                      <a:lnTo>
                        <a:pt x="1067" y="268"/>
                      </a:lnTo>
                      <a:lnTo>
                        <a:pt x="1076" y="268"/>
                      </a:lnTo>
                      <a:lnTo>
                        <a:pt x="1092" y="268"/>
                      </a:lnTo>
                      <a:lnTo>
                        <a:pt x="1102" y="268"/>
                      </a:lnTo>
                      <a:lnTo>
                        <a:pt x="1102" y="300"/>
                      </a:lnTo>
                      <a:lnTo>
                        <a:pt x="1129" y="300"/>
                      </a:lnTo>
                      <a:lnTo>
                        <a:pt x="1129" y="335"/>
                      </a:lnTo>
                      <a:lnTo>
                        <a:pt x="1159" y="335"/>
                      </a:lnTo>
                      <a:lnTo>
                        <a:pt x="1217" y="335"/>
                      </a:lnTo>
                      <a:lnTo>
                        <a:pt x="1217" y="367"/>
                      </a:lnTo>
                      <a:lnTo>
                        <a:pt x="1220" y="367"/>
                      </a:lnTo>
                      <a:lnTo>
                        <a:pt x="1220" y="402"/>
                      </a:lnTo>
                      <a:lnTo>
                        <a:pt x="1246" y="402"/>
                      </a:lnTo>
                      <a:lnTo>
                        <a:pt x="1250" y="402"/>
                      </a:lnTo>
                      <a:lnTo>
                        <a:pt x="1265" y="402"/>
                      </a:lnTo>
                      <a:lnTo>
                        <a:pt x="1271" y="402"/>
                      </a:lnTo>
                      <a:lnTo>
                        <a:pt x="1290" y="402"/>
                      </a:lnTo>
                      <a:lnTo>
                        <a:pt x="1295" y="402"/>
                      </a:lnTo>
                      <a:lnTo>
                        <a:pt x="1313" y="402"/>
                      </a:lnTo>
                      <a:lnTo>
                        <a:pt x="1324" y="402"/>
                      </a:lnTo>
                      <a:lnTo>
                        <a:pt x="1338" y="402"/>
                      </a:lnTo>
                      <a:lnTo>
                        <a:pt x="1338" y="447"/>
                      </a:lnTo>
                      <a:lnTo>
                        <a:pt x="1356" y="447"/>
                      </a:lnTo>
                      <a:lnTo>
                        <a:pt x="1369" y="447"/>
                      </a:lnTo>
                      <a:lnTo>
                        <a:pt x="1377" y="447"/>
                      </a:lnTo>
                      <a:lnTo>
                        <a:pt x="1444" y="447"/>
                      </a:lnTo>
                      <a:lnTo>
                        <a:pt x="1444" y="498"/>
                      </a:lnTo>
                      <a:lnTo>
                        <a:pt x="1474" y="498"/>
                      </a:lnTo>
                      <a:lnTo>
                        <a:pt x="1484" y="498"/>
                      </a:lnTo>
                      <a:lnTo>
                        <a:pt x="1522" y="498"/>
                      </a:lnTo>
                      <a:lnTo>
                        <a:pt x="1557" y="498"/>
                      </a:lnTo>
                      <a:lnTo>
                        <a:pt x="1615" y="498"/>
                      </a:lnTo>
                      <a:lnTo>
                        <a:pt x="1615" y="561"/>
                      </a:lnTo>
                      <a:lnTo>
                        <a:pt x="1631" y="561"/>
                      </a:lnTo>
                      <a:lnTo>
                        <a:pt x="1639" y="561"/>
                      </a:lnTo>
                      <a:lnTo>
                        <a:pt x="1731" y="561"/>
                      </a:lnTo>
                      <a:lnTo>
                        <a:pt x="1731" y="633"/>
                      </a:lnTo>
                      <a:lnTo>
                        <a:pt x="1766" y="633"/>
                      </a:lnTo>
                      <a:lnTo>
                        <a:pt x="1910" y="633"/>
                      </a:lnTo>
                      <a:lnTo>
                        <a:pt x="1925" y="633"/>
                      </a:lnTo>
                      <a:lnTo>
                        <a:pt x="1929" y="633"/>
                      </a:lnTo>
                      <a:lnTo>
                        <a:pt x="1934" y="633"/>
                      </a:lnTo>
                      <a:lnTo>
                        <a:pt x="1939" y="633"/>
                      </a:lnTo>
                      <a:lnTo>
                        <a:pt x="1939" y="748"/>
                      </a:lnTo>
                      <a:lnTo>
                        <a:pt x="2070" y="748"/>
                      </a:lnTo>
                      <a:lnTo>
                        <a:pt x="2076" y="748"/>
                      </a:lnTo>
                      <a:lnTo>
                        <a:pt x="2182" y="748"/>
                      </a:lnTo>
                      <a:lnTo>
                        <a:pt x="2308" y="748"/>
                      </a:lnTo>
                      <a:lnTo>
                        <a:pt x="2340" y="748"/>
                      </a:lnTo>
                      <a:lnTo>
                        <a:pt x="2434" y="748"/>
                      </a:lnTo>
                      <a:lnTo>
                        <a:pt x="3039" y="748"/>
                      </a:lnTo>
                      <a:lnTo>
                        <a:pt x="3118" y="748"/>
                      </a:lnTo>
                      <a:lnTo>
                        <a:pt x="3354" y="748"/>
                      </a:lnTo>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94" name="Freeform 1600"/>
                <p:cNvSpPr>
                  <a:spLocks/>
                </p:cNvSpPr>
                <p:nvPr/>
              </p:nvSpPr>
              <p:spPr bwMode="auto">
                <a:xfrm>
                  <a:off x="3642092" y="1302797"/>
                  <a:ext cx="31189" cy="38404"/>
                </a:xfrm>
                <a:custGeom>
                  <a:avLst/>
                  <a:gdLst>
                    <a:gd name="T0" fmla="*/ 22 w 22"/>
                    <a:gd name="T1" fmla="*/ 11 h 22"/>
                    <a:gd name="T2" fmla="*/ 22 w 22"/>
                    <a:gd name="T3" fmla="*/ 11 h 22"/>
                    <a:gd name="T4" fmla="*/ 22 w 22"/>
                    <a:gd name="T5" fmla="*/ 16 h 22"/>
                    <a:gd name="T6" fmla="*/ 19 w 22"/>
                    <a:gd name="T7" fmla="*/ 19 h 22"/>
                    <a:gd name="T8" fmla="*/ 16 w 22"/>
                    <a:gd name="T9" fmla="*/ 22 h 22"/>
                    <a:gd name="T10" fmla="*/ 11 w 22"/>
                    <a:gd name="T11" fmla="*/ 22 h 22"/>
                    <a:gd name="T12" fmla="*/ 11 w 22"/>
                    <a:gd name="T13" fmla="*/ 22 h 22"/>
                    <a:gd name="T14" fmla="*/ 6 w 22"/>
                    <a:gd name="T15" fmla="*/ 22 h 22"/>
                    <a:gd name="T16" fmla="*/ 3 w 22"/>
                    <a:gd name="T17" fmla="*/ 19 h 22"/>
                    <a:gd name="T18" fmla="*/ 1 w 22"/>
                    <a:gd name="T19" fmla="*/ 16 h 22"/>
                    <a:gd name="T20" fmla="*/ 0 w 22"/>
                    <a:gd name="T21" fmla="*/ 11 h 22"/>
                    <a:gd name="T22" fmla="*/ 0 w 22"/>
                    <a:gd name="T23" fmla="*/ 11 h 22"/>
                    <a:gd name="T24" fmla="*/ 1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2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2" y="16"/>
                      </a:lnTo>
                      <a:lnTo>
                        <a:pt x="19" y="19"/>
                      </a:lnTo>
                      <a:lnTo>
                        <a:pt x="16" y="22"/>
                      </a:lnTo>
                      <a:lnTo>
                        <a:pt x="11" y="22"/>
                      </a:lnTo>
                      <a:lnTo>
                        <a:pt x="11" y="22"/>
                      </a:lnTo>
                      <a:lnTo>
                        <a:pt x="6" y="22"/>
                      </a:lnTo>
                      <a:lnTo>
                        <a:pt x="3" y="19"/>
                      </a:lnTo>
                      <a:lnTo>
                        <a:pt x="1" y="16"/>
                      </a:lnTo>
                      <a:lnTo>
                        <a:pt x="0" y="11"/>
                      </a:lnTo>
                      <a:lnTo>
                        <a:pt x="0" y="11"/>
                      </a:lnTo>
                      <a:lnTo>
                        <a:pt x="1" y="6"/>
                      </a:lnTo>
                      <a:lnTo>
                        <a:pt x="3" y="3"/>
                      </a:lnTo>
                      <a:lnTo>
                        <a:pt x="6" y="0"/>
                      </a:lnTo>
                      <a:lnTo>
                        <a:pt x="11" y="0"/>
                      </a:lnTo>
                      <a:lnTo>
                        <a:pt x="11" y="0"/>
                      </a:lnTo>
                      <a:lnTo>
                        <a:pt x="16" y="0"/>
                      </a:lnTo>
                      <a:lnTo>
                        <a:pt x="19" y="3"/>
                      </a:lnTo>
                      <a:lnTo>
                        <a:pt x="22"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95" name="Freeform 1601"/>
                <p:cNvSpPr>
                  <a:spLocks/>
                </p:cNvSpPr>
                <p:nvPr/>
              </p:nvSpPr>
              <p:spPr bwMode="auto">
                <a:xfrm>
                  <a:off x="3656269" y="1302797"/>
                  <a:ext cx="31189" cy="38404"/>
                </a:xfrm>
                <a:custGeom>
                  <a:avLst/>
                  <a:gdLst>
                    <a:gd name="T0" fmla="*/ 23 w 23"/>
                    <a:gd name="T1" fmla="*/ 11 h 22"/>
                    <a:gd name="T2" fmla="*/ 23 w 23"/>
                    <a:gd name="T3" fmla="*/ 11 h 22"/>
                    <a:gd name="T4" fmla="*/ 23 w 23"/>
                    <a:gd name="T5" fmla="*/ 16 h 22"/>
                    <a:gd name="T6" fmla="*/ 19 w 23"/>
                    <a:gd name="T7" fmla="*/ 19 h 22"/>
                    <a:gd name="T8" fmla="*/ 16 w 23"/>
                    <a:gd name="T9" fmla="*/ 22 h 22"/>
                    <a:gd name="T10" fmla="*/ 11 w 23"/>
                    <a:gd name="T11" fmla="*/ 22 h 22"/>
                    <a:gd name="T12" fmla="*/ 11 w 23"/>
                    <a:gd name="T13" fmla="*/ 22 h 22"/>
                    <a:gd name="T14" fmla="*/ 7 w 23"/>
                    <a:gd name="T15" fmla="*/ 22 h 22"/>
                    <a:gd name="T16" fmla="*/ 3 w 23"/>
                    <a:gd name="T17" fmla="*/ 19 h 22"/>
                    <a:gd name="T18" fmla="*/ 0 w 23"/>
                    <a:gd name="T19" fmla="*/ 16 h 22"/>
                    <a:gd name="T20" fmla="*/ 0 w 23"/>
                    <a:gd name="T21" fmla="*/ 11 h 22"/>
                    <a:gd name="T22" fmla="*/ 0 w 23"/>
                    <a:gd name="T23" fmla="*/ 11 h 22"/>
                    <a:gd name="T24" fmla="*/ 0 w 23"/>
                    <a:gd name="T25" fmla="*/ 6 h 22"/>
                    <a:gd name="T26" fmla="*/ 3 w 23"/>
                    <a:gd name="T27" fmla="*/ 3 h 22"/>
                    <a:gd name="T28" fmla="*/ 7 w 23"/>
                    <a:gd name="T29" fmla="*/ 0 h 22"/>
                    <a:gd name="T30" fmla="*/ 11 w 23"/>
                    <a:gd name="T31" fmla="*/ 0 h 22"/>
                    <a:gd name="T32" fmla="*/ 11 w 23"/>
                    <a:gd name="T33" fmla="*/ 0 h 22"/>
                    <a:gd name="T34" fmla="*/ 16 w 23"/>
                    <a:gd name="T35" fmla="*/ 0 h 22"/>
                    <a:gd name="T36" fmla="*/ 19 w 23"/>
                    <a:gd name="T37" fmla="*/ 3 h 22"/>
                    <a:gd name="T38" fmla="*/ 23 w 23"/>
                    <a:gd name="T39" fmla="*/ 6 h 22"/>
                    <a:gd name="T40" fmla="*/ 23 w 23"/>
                    <a:gd name="T41" fmla="*/ 11 h 22"/>
                    <a:gd name="T42" fmla="*/ 23 w 23"/>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2">
                      <a:moveTo>
                        <a:pt x="23" y="11"/>
                      </a:moveTo>
                      <a:lnTo>
                        <a:pt x="23" y="11"/>
                      </a:lnTo>
                      <a:lnTo>
                        <a:pt x="23" y="16"/>
                      </a:lnTo>
                      <a:lnTo>
                        <a:pt x="19" y="19"/>
                      </a:lnTo>
                      <a:lnTo>
                        <a:pt x="16" y="22"/>
                      </a:lnTo>
                      <a:lnTo>
                        <a:pt x="11" y="22"/>
                      </a:lnTo>
                      <a:lnTo>
                        <a:pt x="11" y="22"/>
                      </a:lnTo>
                      <a:lnTo>
                        <a:pt x="7" y="22"/>
                      </a:lnTo>
                      <a:lnTo>
                        <a:pt x="3" y="19"/>
                      </a:lnTo>
                      <a:lnTo>
                        <a:pt x="0" y="16"/>
                      </a:lnTo>
                      <a:lnTo>
                        <a:pt x="0" y="11"/>
                      </a:lnTo>
                      <a:lnTo>
                        <a:pt x="0" y="11"/>
                      </a:lnTo>
                      <a:lnTo>
                        <a:pt x="0" y="6"/>
                      </a:lnTo>
                      <a:lnTo>
                        <a:pt x="3" y="3"/>
                      </a:lnTo>
                      <a:lnTo>
                        <a:pt x="7" y="0"/>
                      </a:lnTo>
                      <a:lnTo>
                        <a:pt x="11" y="0"/>
                      </a:lnTo>
                      <a:lnTo>
                        <a:pt x="11" y="0"/>
                      </a:lnTo>
                      <a:lnTo>
                        <a:pt x="16" y="0"/>
                      </a:lnTo>
                      <a:lnTo>
                        <a:pt x="19" y="3"/>
                      </a:lnTo>
                      <a:lnTo>
                        <a:pt x="23" y="6"/>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96" name="Freeform 1602"/>
                <p:cNvSpPr>
                  <a:spLocks/>
                </p:cNvSpPr>
                <p:nvPr/>
              </p:nvSpPr>
              <p:spPr bwMode="auto">
                <a:xfrm>
                  <a:off x="3670443" y="1302797"/>
                  <a:ext cx="31189" cy="38404"/>
                </a:xfrm>
                <a:custGeom>
                  <a:avLst/>
                  <a:gdLst>
                    <a:gd name="T0" fmla="*/ 23 w 23"/>
                    <a:gd name="T1" fmla="*/ 11 h 22"/>
                    <a:gd name="T2" fmla="*/ 23 w 23"/>
                    <a:gd name="T3" fmla="*/ 11 h 22"/>
                    <a:gd name="T4" fmla="*/ 23 w 23"/>
                    <a:gd name="T5" fmla="*/ 16 h 22"/>
                    <a:gd name="T6" fmla="*/ 20 w 23"/>
                    <a:gd name="T7" fmla="*/ 19 h 22"/>
                    <a:gd name="T8" fmla="*/ 16 w 23"/>
                    <a:gd name="T9" fmla="*/ 22 h 22"/>
                    <a:gd name="T10" fmla="*/ 12 w 23"/>
                    <a:gd name="T11" fmla="*/ 22 h 22"/>
                    <a:gd name="T12" fmla="*/ 12 w 23"/>
                    <a:gd name="T13" fmla="*/ 22 h 22"/>
                    <a:gd name="T14" fmla="*/ 7 w 23"/>
                    <a:gd name="T15" fmla="*/ 22 h 22"/>
                    <a:gd name="T16" fmla="*/ 4 w 23"/>
                    <a:gd name="T17" fmla="*/ 19 h 22"/>
                    <a:gd name="T18" fmla="*/ 2 w 23"/>
                    <a:gd name="T19" fmla="*/ 16 h 22"/>
                    <a:gd name="T20" fmla="*/ 0 w 23"/>
                    <a:gd name="T21" fmla="*/ 11 h 22"/>
                    <a:gd name="T22" fmla="*/ 0 w 23"/>
                    <a:gd name="T23" fmla="*/ 11 h 22"/>
                    <a:gd name="T24" fmla="*/ 2 w 23"/>
                    <a:gd name="T25" fmla="*/ 6 h 22"/>
                    <a:gd name="T26" fmla="*/ 4 w 23"/>
                    <a:gd name="T27" fmla="*/ 3 h 22"/>
                    <a:gd name="T28" fmla="*/ 7 w 23"/>
                    <a:gd name="T29" fmla="*/ 0 h 22"/>
                    <a:gd name="T30" fmla="*/ 12 w 23"/>
                    <a:gd name="T31" fmla="*/ 0 h 22"/>
                    <a:gd name="T32" fmla="*/ 12 w 23"/>
                    <a:gd name="T33" fmla="*/ 0 h 22"/>
                    <a:gd name="T34" fmla="*/ 16 w 23"/>
                    <a:gd name="T35" fmla="*/ 0 h 22"/>
                    <a:gd name="T36" fmla="*/ 20 w 23"/>
                    <a:gd name="T37" fmla="*/ 3 h 22"/>
                    <a:gd name="T38" fmla="*/ 23 w 23"/>
                    <a:gd name="T39" fmla="*/ 6 h 22"/>
                    <a:gd name="T40" fmla="*/ 23 w 23"/>
                    <a:gd name="T41" fmla="*/ 11 h 22"/>
                    <a:gd name="T42" fmla="*/ 23 w 23"/>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2">
                      <a:moveTo>
                        <a:pt x="23" y="11"/>
                      </a:moveTo>
                      <a:lnTo>
                        <a:pt x="23" y="11"/>
                      </a:lnTo>
                      <a:lnTo>
                        <a:pt x="23" y="16"/>
                      </a:lnTo>
                      <a:lnTo>
                        <a:pt x="20" y="19"/>
                      </a:lnTo>
                      <a:lnTo>
                        <a:pt x="16" y="22"/>
                      </a:lnTo>
                      <a:lnTo>
                        <a:pt x="12" y="22"/>
                      </a:lnTo>
                      <a:lnTo>
                        <a:pt x="12" y="22"/>
                      </a:lnTo>
                      <a:lnTo>
                        <a:pt x="7" y="22"/>
                      </a:lnTo>
                      <a:lnTo>
                        <a:pt x="4" y="19"/>
                      </a:lnTo>
                      <a:lnTo>
                        <a:pt x="2" y="16"/>
                      </a:lnTo>
                      <a:lnTo>
                        <a:pt x="0" y="11"/>
                      </a:lnTo>
                      <a:lnTo>
                        <a:pt x="0" y="11"/>
                      </a:lnTo>
                      <a:lnTo>
                        <a:pt x="2" y="6"/>
                      </a:lnTo>
                      <a:lnTo>
                        <a:pt x="4" y="3"/>
                      </a:lnTo>
                      <a:lnTo>
                        <a:pt x="7" y="0"/>
                      </a:lnTo>
                      <a:lnTo>
                        <a:pt x="12" y="0"/>
                      </a:lnTo>
                      <a:lnTo>
                        <a:pt x="12" y="0"/>
                      </a:lnTo>
                      <a:lnTo>
                        <a:pt x="16" y="0"/>
                      </a:lnTo>
                      <a:lnTo>
                        <a:pt x="20" y="3"/>
                      </a:lnTo>
                      <a:lnTo>
                        <a:pt x="23" y="6"/>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97" name="Freeform 1603"/>
                <p:cNvSpPr>
                  <a:spLocks/>
                </p:cNvSpPr>
                <p:nvPr/>
              </p:nvSpPr>
              <p:spPr bwMode="auto">
                <a:xfrm>
                  <a:off x="3678950" y="1302797"/>
                  <a:ext cx="31189" cy="38404"/>
                </a:xfrm>
                <a:custGeom>
                  <a:avLst/>
                  <a:gdLst>
                    <a:gd name="T0" fmla="*/ 23 w 23"/>
                    <a:gd name="T1" fmla="*/ 11 h 22"/>
                    <a:gd name="T2" fmla="*/ 23 w 23"/>
                    <a:gd name="T3" fmla="*/ 11 h 22"/>
                    <a:gd name="T4" fmla="*/ 23 w 23"/>
                    <a:gd name="T5" fmla="*/ 16 h 22"/>
                    <a:gd name="T6" fmla="*/ 19 w 23"/>
                    <a:gd name="T7" fmla="*/ 19 h 22"/>
                    <a:gd name="T8" fmla="*/ 16 w 23"/>
                    <a:gd name="T9" fmla="*/ 22 h 22"/>
                    <a:gd name="T10" fmla="*/ 11 w 23"/>
                    <a:gd name="T11" fmla="*/ 22 h 22"/>
                    <a:gd name="T12" fmla="*/ 11 w 23"/>
                    <a:gd name="T13" fmla="*/ 22 h 22"/>
                    <a:gd name="T14" fmla="*/ 7 w 23"/>
                    <a:gd name="T15" fmla="*/ 22 h 22"/>
                    <a:gd name="T16" fmla="*/ 3 w 23"/>
                    <a:gd name="T17" fmla="*/ 19 h 22"/>
                    <a:gd name="T18" fmla="*/ 0 w 23"/>
                    <a:gd name="T19" fmla="*/ 16 h 22"/>
                    <a:gd name="T20" fmla="*/ 0 w 23"/>
                    <a:gd name="T21" fmla="*/ 11 h 22"/>
                    <a:gd name="T22" fmla="*/ 0 w 23"/>
                    <a:gd name="T23" fmla="*/ 11 h 22"/>
                    <a:gd name="T24" fmla="*/ 0 w 23"/>
                    <a:gd name="T25" fmla="*/ 6 h 22"/>
                    <a:gd name="T26" fmla="*/ 3 w 23"/>
                    <a:gd name="T27" fmla="*/ 3 h 22"/>
                    <a:gd name="T28" fmla="*/ 7 w 23"/>
                    <a:gd name="T29" fmla="*/ 0 h 22"/>
                    <a:gd name="T30" fmla="*/ 11 w 23"/>
                    <a:gd name="T31" fmla="*/ 0 h 22"/>
                    <a:gd name="T32" fmla="*/ 11 w 23"/>
                    <a:gd name="T33" fmla="*/ 0 h 22"/>
                    <a:gd name="T34" fmla="*/ 16 w 23"/>
                    <a:gd name="T35" fmla="*/ 0 h 22"/>
                    <a:gd name="T36" fmla="*/ 19 w 23"/>
                    <a:gd name="T37" fmla="*/ 3 h 22"/>
                    <a:gd name="T38" fmla="*/ 23 w 23"/>
                    <a:gd name="T39" fmla="*/ 6 h 22"/>
                    <a:gd name="T40" fmla="*/ 23 w 23"/>
                    <a:gd name="T41" fmla="*/ 11 h 22"/>
                    <a:gd name="T42" fmla="*/ 23 w 23"/>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2">
                      <a:moveTo>
                        <a:pt x="23" y="11"/>
                      </a:moveTo>
                      <a:lnTo>
                        <a:pt x="23" y="11"/>
                      </a:lnTo>
                      <a:lnTo>
                        <a:pt x="23" y="16"/>
                      </a:lnTo>
                      <a:lnTo>
                        <a:pt x="19" y="19"/>
                      </a:lnTo>
                      <a:lnTo>
                        <a:pt x="16" y="22"/>
                      </a:lnTo>
                      <a:lnTo>
                        <a:pt x="11" y="22"/>
                      </a:lnTo>
                      <a:lnTo>
                        <a:pt x="11" y="22"/>
                      </a:lnTo>
                      <a:lnTo>
                        <a:pt x="7" y="22"/>
                      </a:lnTo>
                      <a:lnTo>
                        <a:pt x="3" y="19"/>
                      </a:lnTo>
                      <a:lnTo>
                        <a:pt x="0" y="16"/>
                      </a:lnTo>
                      <a:lnTo>
                        <a:pt x="0" y="11"/>
                      </a:lnTo>
                      <a:lnTo>
                        <a:pt x="0" y="11"/>
                      </a:lnTo>
                      <a:lnTo>
                        <a:pt x="0" y="6"/>
                      </a:lnTo>
                      <a:lnTo>
                        <a:pt x="3" y="3"/>
                      </a:lnTo>
                      <a:lnTo>
                        <a:pt x="7" y="0"/>
                      </a:lnTo>
                      <a:lnTo>
                        <a:pt x="11" y="0"/>
                      </a:lnTo>
                      <a:lnTo>
                        <a:pt x="11" y="0"/>
                      </a:lnTo>
                      <a:lnTo>
                        <a:pt x="16" y="0"/>
                      </a:lnTo>
                      <a:lnTo>
                        <a:pt x="19" y="3"/>
                      </a:lnTo>
                      <a:lnTo>
                        <a:pt x="23" y="6"/>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98" name="Freeform 1604"/>
                <p:cNvSpPr>
                  <a:spLocks/>
                </p:cNvSpPr>
                <p:nvPr/>
              </p:nvSpPr>
              <p:spPr bwMode="auto">
                <a:xfrm>
                  <a:off x="3678950" y="1302797"/>
                  <a:ext cx="31189" cy="38404"/>
                </a:xfrm>
                <a:custGeom>
                  <a:avLst/>
                  <a:gdLst>
                    <a:gd name="T0" fmla="*/ 23 w 23"/>
                    <a:gd name="T1" fmla="*/ 11 h 22"/>
                    <a:gd name="T2" fmla="*/ 23 w 23"/>
                    <a:gd name="T3" fmla="*/ 11 h 22"/>
                    <a:gd name="T4" fmla="*/ 23 w 23"/>
                    <a:gd name="T5" fmla="*/ 16 h 22"/>
                    <a:gd name="T6" fmla="*/ 19 w 23"/>
                    <a:gd name="T7" fmla="*/ 19 h 22"/>
                    <a:gd name="T8" fmla="*/ 16 w 23"/>
                    <a:gd name="T9" fmla="*/ 22 h 22"/>
                    <a:gd name="T10" fmla="*/ 11 w 23"/>
                    <a:gd name="T11" fmla="*/ 22 h 22"/>
                    <a:gd name="T12" fmla="*/ 11 w 23"/>
                    <a:gd name="T13" fmla="*/ 22 h 22"/>
                    <a:gd name="T14" fmla="*/ 7 w 23"/>
                    <a:gd name="T15" fmla="*/ 22 h 22"/>
                    <a:gd name="T16" fmla="*/ 3 w 23"/>
                    <a:gd name="T17" fmla="*/ 19 h 22"/>
                    <a:gd name="T18" fmla="*/ 0 w 23"/>
                    <a:gd name="T19" fmla="*/ 16 h 22"/>
                    <a:gd name="T20" fmla="*/ 0 w 23"/>
                    <a:gd name="T21" fmla="*/ 11 h 22"/>
                    <a:gd name="T22" fmla="*/ 0 w 23"/>
                    <a:gd name="T23" fmla="*/ 11 h 22"/>
                    <a:gd name="T24" fmla="*/ 0 w 23"/>
                    <a:gd name="T25" fmla="*/ 6 h 22"/>
                    <a:gd name="T26" fmla="*/ 3 w 23"/>
                    <a:gd name="T27" fmla="*/ 3 h 22"/>
                    <a:gd name="T28" fmla="*/ 7 w 23"/>
                    <a:gd name="T29" fmla="*/ 0 h 22"/>
                    <a:gd name="T30" fmla="*/ 11 w 23"/>
                    <a:gd name="T31" fmla="*/ 0 h 22"/>
                    <a:gd name="T32" fmla="*/ 11 w 23"/>
                    <a:gd name="T33" fmla="*/ 0 h 22"/>
                    <a:gd name="T34" fmla="*/ 16 w 23"/>
                    <a:gd name="T35" fmla="*/ 0 h 22"/>
                    <a:gd name="T36" fmla="*/ 19 w 23"/>
                    <a:gd name="T37" fmla="*/ 3 h 22"/>
                    <a:gd name="T38" fmla="*/ 23 w 23"/>
                    <a:gd name="T39" fmla="*/ 6 h 22"/>
                    <a:gd name="T40" fmla="*/ 23 w 23"/>
                    <a:gd name="T41" fmla="*/ 11 h 22"/>
                    <a:gd name="T42" fmla="*/ 23 w 23"/>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2">
                      <a:moveTo>
                        <a:pt x="23" y="11"/>
                      </a:moveTo>
                      <a:lnTo>
                        <a:pt x="23" y="11"/>
                      </a:lnTo>
                      <a:lnTo>
                        <a:pt x="23" y="16"/>
                      </a:lnTo>
                      <a:lnTo>
                        <a:pt x="19" y="19"/>
                      </a:lnTo>
                      <a:lnTo>
                        <a:pt x="16" y="22"/>
                      </a:lnTo>
                      <a:lnTo>
                        <a:pt x="11" y="22"/>
                      </a:lnTo>
                      <a:lnTo>
                        <a:pt x="11" y="22"/>
                      </a:lnTo>
                      <a:lnTo>
                        <a:pt x="7" y="22"/>
                      </a:lnTo>
                      <a:lnTo>
                        <a:pt x="3" y="19"/>
                      </a:lnTo>
                      <a:lnTo>
                        <a:pt x="0" y="16"/>
                      </a:lnTo>
                      <a:lnTo>
                        <a:pt x="0" y="11"/>
                      </a:lnTo>
                      <a:lnTo>
                        <a:pt x="0" y="11"/>
                      </a:lnTo>
                      <a:lnTo>
                        <a:pt x="0" y="6"/>
                      </a:lnTo>
                      <a:lnTo>
                        <a:pt x="3" y="3"/>
                      </a:lnTo>
                      <a:lnTo>
                        <a:pt x="7" y="0"/>
                      </a:lnTo>
                      <a:lnTo>
                        <a:pt x="11" y="0"/>
                      </a:lnTo>
                      <a:lnTo>
                        <a:pt x="11" y="0"/>
                      </a:lnTo>
                      <a:lnTo>
                        <a:pt x="16" y="0"/>
                      </a:lnTo>
                      <a:lnTo>
                        <a:pt x="19" y="3"/>
                      </a:lnTo>
                      <a:lnTo>
                        <a:pt x="23" y="6"/>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99" name="Freeform 1605"/>
                <p:cNvSpPr>
                  <a:spLocks/>
                </p:cNvSpPr>
                <p:nvPr/>
              </p:nvSpPr>
              <p:spPr bwMode="auto">
                <a:xfrm>
                  <a:off x="3678950" y="1302797"/>
                  <a:ext cx="31189" cy="38404"/>
                </a:xfrm>
                <a:custGeom>
                  <a:avLst/>
                  <a:gdLst>
                    <a:gd name="T0" fmla="*/ 23 w 23"/>
                    <a:gd name="T1" fmla="*/ 11 h 22"/>
                    <a:gd name="T2" fmla="*/ 23 w 23"/>
                    <a:gd name="T3" fmla="*/ 11 h 22"/>
                    <a:gd name="T4" fmla="*/ 23 w 23"/>
                    <a:gd name="T5" fmla="*/ 16 h 22"/>
                    <a:gd name="T6" fmla="*/ 19 w 23"/>
                    <a:gd name="T7" fmla="*/ 19 h 22"/>
                    <a:gd name="T8" fmla="*/ 16 w 23"/>
                    <a:gd name="T9" fmla="*/ 22 h 22"/>
                    <a:gd name="T10" fmla="*/ 11 w 23"/>
                    <a:gd name="T11" fmla="*/ 22 h 22"/>
                    <a:gd name="T12" fmla="*/ 11 w 23"/>
                    <a:gd name="T13" fmla="*/ 22 h 22"/>
                    <a:gd name="T14" fmla="*/ 7 w 23"/>
                    <a:gd name="T15" fmla="*/ 22 h 22"/>
                    <a:gd name="T16" fmla="*/ 3 w 23"/>
                    <a:gd name="T17" fmla="*/ 19 h 22"/>
                    <a:gd name="T18" fmla="*/ 0 w 23"/>
                    <a:gd name="T19" fmla="*/ 16 h 22"/>
                    <a:gd name="T20" fmla="*/ 0 w 23"/>
                    <a:gd name="T21" fmla="*/ 11 h 22"/>
                    <a:gd name="T22" fmla="*/ 0 w 23"/>
                    <a:gd name="T23" fmla="*/ 11 h 22"/>
                    <a:gd name="T24" fmla="*/ 0 w 23"/>
                    <a:gd name="T25" fmla="*/ 6 h 22"/>
                    <a:gd name="T26" fmla="*/ 3 w 23"/>
                    <a:gd name="T27" fmla="*/ 3 h 22"/>
                    <a:gd name="T28" fmla="*/ 7 w 23"/>
                    <a:gd name="T29" fmla="*/ 0 h 22"/>
                    <a:gd name="T30" fmla="*/ 11 w 23"/>
                    <a:gd name="T31" fmla="*/ 0 h 22"/>
                    <a:gd name="T32" fmla="*/ 11 w 23"/>
                    <a:gd name="T33" fmla="*/ 0 h 22"/>
                    <a:gd name="T34" fmla="*/ 16 w 23"/>
                    <a:gd name="T35" fmla="*/ 0 h 22"/>
                    <a:gd name="T36" fmla="*/ 19 w 23"/>
                    <a:gd name="T37" fmla="*/ 3 h 22"/>
                    <a:gd name="T38" fmla="*/ 23 w 23"/>
                    <a:gd name="T39" fmla="*/ 6 h 22"/>
                    <a:gd name="T40" fmla="*/ 23 w 23"/>
                    <a:gd name="T41" fmla="*/ 11 h 22"/>
                    <a:gd name="T42" fmla="*/ 23 w 23"/>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2">
                      <a:moveTo>
                        <a:pt x="23" y="11"/>
                      </a:moveTo>
                      <a:lnTo>
                        <a:pt x="23" y="11"/>
                      </a:lnTo>
                      <a:lnTo>
                        <a:pt x="23" y="16"/>
                      </a:lnTo>
                      <a:lnTo>
                        <a:pt x="19" y="19"/>
                      </a:lnTo>
                      <a:lnTo>
                        <a:pt x="16" y="22"/>
                      </a:lnTo>
                      <a:lnTo>
                        <a:pt x="11" y="22"/>
                      </a:lnTo>
                      <a:lnTo>
                        <a:pt x="11" y="22"/>
                      </a:lnTo>
                      <a:lnTo>
                        <a:pt x="7" y="22"/>
                      </a:lnTo>
                      <a:lnTo>
                        <a:pt x="3" y="19"/>
                      </a:lnTo>
                      <a:lnTo>
                        <a:pt x="0" y="16"/>
                      </a:lnTo>
                      <a:lnTo>
                        <a:pt x="0" y="11"/>
                      </a:lnTo>
                      <a:lnTo>
                        <a:pt x="0" y="11"/>
                      </a:lnTo>
                      <a:lnTo>
                        <a:pt x="0" y="6"/>
                      </a:lnTo>
                      <a:lnTo>
                        <a:pt x="3" y="3"/>
                      </a:lnTo>
                      <a:lnTo>
                        <a:pt x="7" y="0"/>
                      </a:lnTo>
                      <a:lnTo>
                        <a:pt x="11" y="0"/>
                      </a:lnTo>
                      <a:lnTo>
                        <a:pt x="11" y="0"/>
                      </a:lnTo>
                      <a:lnTo>
                        <a:pt x="16" y="0"/>
                      </a:lnTo>
                      <a:lnTo>
                        <a:pt x="19" y="3"/>
                      </a:lnTo>
                      <a:lnTo>
                        <a:pt x="23" y="6"/>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00" name="Freeform 1606"/>
                <p:cNvSpPr>
                  <a:spLocks/>
                </p:cNvSpPr>
                <p:nvPr/>
              </p:nvSpPr>
              <p:spPr bwMode="auto">
                <a:xfrm>
                  <a:off x="3684620" y="1302797"/>
                  <a:ext cx="31189" cy="38404"/>
                </a:xfrm>
                <a:custGeom>
                  <a:avLst/>
                  <a:gdLst>
                    <a:gd name="T0" fmla="*/ 22 w 22"/>
                    <a:gd name="T1" fmla="*/ 11 h 22"/>
                    <a:gd name="T2" fmla="*/ 22 w 22"/>
                    <a:gd name="T3" fmla="*/ 11 h 22"/>
                    <a:gd name="T4" fmla="*/ 22 w 22"/>
                    <a:gd name="T5" fmla="*/ 16 h 22"/>
                    <a:gd name="T6" fmla="*/ 19 w 22"/>
                    <a:gd name="T7" fmla="*/ 19 h 22"/>
                    <a:gd name="T8" fmla="*/ 16 w 22"/>
                    <a:gd name="T9" fmla="*/ 22 h 22"/>
                    <a:gd name="T10" fmla="*/ 11 w 22"/>
                    <a:gd name="T11" fmla="*/ 22 h 22"/>
                    <a:gd name="T12" fmla="*/ 11 w 22"/>
                    <a:gd name="T13" fmla="*/ 22 h 22"/>
                    <a:gd name="T14" fmla="*/ 6 w 22"/>
                    <a:gd name="T15" fmla="*/ 22 h 22"/>
                    <a:gd name="T16" fmla="*/ 3 w 22"/>
                    <a:gd name="T17" fmla="*/ 19 h 22"/>
                    <a:gd name="T18" fmla="*/ 0 w 22"/>
                    <a:gd name="T19" fmla="*/ 16 h 22"/>
                    <a:gd name="T20" fmla="*/ 0 w 22"/>
                    <a:gd name="T21" fmla="*/ 11 h 22"/>
                    <a:gd name="T22" fmla="*/ 0 w 22"/>
                    <a:gd name="T23" fmla="*/ 11 h 22"/>
                    <a:gd name="T24" fmla="*/ 0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2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2" y="16"/>
                      </a:lnTo>
                      <a:lnTo>
                        <a:pt x="19" y="19"/>
                      </a:lnTo>
                      <a:lnTo>
                        <a:pt x="16" y="22"/>
                      </a:lnTo>
                      <a:lnTo>
                        <a:pt x="11" y="22"/>
                      </a:lnTo>
                      <a:lnTo>
                        <a:pt x="11" y="22"/>
                      </a:lnTo>
                      <a:lnTo>
                        <a:pt x="6" y="22"/>
                      </a:lnTo>
                      <a:lnTo>
                        <a:pt x="3" y="19"/>
                      </a:lnTo>
                      <a:lnTo>
                        <a:pt x="0" y="16"/>
                      </a:lnTo>
                      <a:lnTo>
                        <a:pt x="0" y="11"/>
                      </a:lnTo>
                      <a:lnTo>
                        <a:pt x="0" y="11"/>
                      </a:lnTo>
                      <a:lnTo>
                        <a:pt x="0" y="6"/>
                      </a:lnTo>
                      <a:lnTo>
                        <a:pt x="3" y="3"/>
                      </a:lnTo>
                      <a:lnTo>
                        <a:pt x="6" y="0"/>
                      </a:lnTo>
                      <a:lnTo>
                        <a:pt x="11" y="0"/>
                      </a:lnTo>
                      <a:lnTo>
                        <a:pt x="11" y="0"/>
                      </a:lnTo>
                      <a:lnTo>
                        <a:pt x="16" y="0"/>
                      </a:lnTo>
                      <a:lnTo>
                        <a:pt x="19" y="3"/>
                      </a:lnTo>
                      <a:lnTo>
                        <a:pt x="22"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01" name="Freeform 1607"/>
                <p:cNvSpPr>
                  <a:spLocks/>
                </p:cNvSpPr>
                <p:nvPr/>
              </p:nvSpPr>
              <p:spPr bwMode="auto">
                <a:xfrm>
                  <a:off x="3684620" y="1302797"/>
                  <a:ext cx="31189" cy="38404"/>
                </a:xfrm>
                <a:custGeom>
                  <a:avLst/>
                  <a:gdLst>
                    <a:gd name="T0" fmla="*/ 22 w 22"/>
                    <a:gd name="T1" fmla="*/ 11 h 22"/>
                    <a:gd name="T2" fmla="*/ 22 w 22"/>
                    <a:gd name="T3" fmla="*/ 11 h 22"/>
                    <a:gd name="T4" fmla="*/ 22 w 22"/>
                    <a:gd name="T5" fmla="*/ 16 h 22"/>
                    <a:gd name="T6" fmla="*/ 19 w 22"/>
                    <a:gd name="T7" fmla="*/ 19 h 22"/>
                    <a:gd name="T8" fmla="*/ 16 w 22"/>
                    <a:gd name="T9" fmla="*/ 22 h 22"/>
                    <a:gd name="T10" fmla="*/ 11 w 22"/>
                    <a:gd name="T11" fmla="*/ 22 h 22"/>
                    <a:gd name="T12" fmla="*/ 11 w 22"/>
                    <a:gd name="T13" fmla="*/ 22 h 22"/>
                    <a:gd name="T14" fmla="*/ 6 w 22"/>
                    <a:gd name="T15" fmla="*/ 22 h 22"/>
                    <a:gd name="T16" fmla="*/ 3 w 22"/>
                    <a:gd name="T17" fmla="*/ 19 h 22"/>
                    <a:gd name="T18" fmla="*/ 0 w 22"/>
                    <a:gd name="T19" fmla="*/ 16 h 22"/>
                    <a:gd name="T20" fmla="*/ 0 w 22"/>
                    <a:gd name="T21" fmla="*/ 11 h 22"/>
                    <a:gd name="T22" fmla="*/ 0 w 22"/>
                    <a:gd name="T23" fmla="*/ 11 h 22"/>
                    <a:gd name="T24" fmla="*/ 0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2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2" y="16"/>
                      </a:lnTo>
                      <a:lnTo>
                        <a:pt x="19" y="19"/>
                      </a:lnTo>
                      <a:lnTo>
                        <a:pt x="16" y="22"/>
                      </a:lnTo>
                      <a:lnTo>
                        <a:pt x="11" y="22"/>
                      </a:lnTo>
                      <a:lnTo>
                        <a:pt x="11" y="22"/>
                      </a:lnTo>
                      <a:lnTo>
                        <a:pt x="6" y="22"/>
                      </a:lnTo>
                      <a:lnTo>
                        <a:pt x="3" y="19"/>
                      </a:lnTo>
                      <a:lnTo>
                        <a:pt x="0" y="16"/>
                      </a:lnTo>
                      <a:lnTo>
                        <a:pt x="0" y="11"/>
                      </a:lnTo>
                      <a:lnTo>
                        <a:pt x="0" y="11"/>
                      </a:lnTo>
                      <a:lnTo>
                        <a:pt x="0" y="6"/>
                      </a:lnTo>
                      <a:lnTo>
                        <a:pt x="3" y="3"/>
                      </a:lnTo>
                      <a:lnTo>
                        <a:pt x="6" y="0"/>
                      </a:lnTo>
                      <a:lnTo>
                        <a:pt x="11" y="0"/>
                      </a:lnTo>
                      <a:lnTo>
                        <a:pt x="11" y="0"/>
                      </a:lnTo>
                      <a:lnTo>
                        <a:pt x="16" y="0"/>
                      </a:lnTo>
                      <a:lnTo>
                        <a:pt x="19" y="3"/>
                      </a:lnTo>
                      <a:lnTo>
                        <a:pt x="22"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02" name="Freeform 1608"/>
                <p:cNvSpPr>
                  <a:spLocks/>
                </p:cNvSpPr>
                <p:nvPr/>
              </p:nvSpPr>
              <p:spPr bwMode="auto">
                <a:xfrm>
                  <a:off x="3701632" y="1302797"/>
                  <a:ext cx="34023" cy="38404"/>
                </a:xfrm>
                <a:custGeom>
                  <a:avLst/>
                  <a:gdLst>
                    <a:gd name="T0" fmla="*/ 24 w 24"/>
                    <a:gd name="T1" fmla="*/ 11 h 22"/>
                    <a:gd name="T2" fmla="*/ 24 w 24"/>
                    <a:gd name="T3" fmla="*/ 11 h 22"/>
                    <a:gd name="T4" fmla="*/ 22 w 24"/>
                    <a:gd name="T5" fmla="*/ 16 h 22"/>
                    <a:gd name="T6" fmla="*/ 21 w 24"/>
                    <a:gd name="T7" fmla="*/ 19 h 22"/>
                    <a:gd name="T8" fmla="*/ 16 w 24"/>
                    <a:gd name="T9" fmla="*/ 22 h 22"/>
                    <a:gd name="T10" fmla="*/ 13 w 24"/>
                    <a:gd name="T11" fmla="*/ 22 h 22"/>
                    <a:gd name="T12" fmla="*/ 13 w 24"/>
                    <a:gd name="T13" fmla="*/ 22 h 22"/>
                    <a:gd name="T14" fmla="*/ 8 w 24"/>
                    <a:gd name="T15" fmla="*/ 22 h 22"/>
                    <a:gd name="T16" fmla="*/ 3 w 24"/>
                    <a:gd name="T17" fmla="*/ 19 h 22"/>
                    <a:gd name="T18" fmla="*/ 1 w 24"/>
                    <a:gd name="T19" fmla="*/ 16 h 22"/>
                    <a:gd name="T20" fmla="*/ 0 w 24"/>
                    <a:gd name="T21" fmla="*/ 11 h 22"/>
                    <a:gd name="T22" fmla="*/ 0 w 24"/>
                    <a:gd name="T23" fmla="*/ 11 h 22"/>
                    <a:gd name="T24" fmla="*/ 1 w 24"/>
                    <a:gd name="T25" fmla="*/ 6 h 22"/>
                    <a:gd name="T26" fmla="*/ 3 w 24"/>
                    <a:gd name="T27" fmla="*/ 3 h 22"/>
                    <a:gd name="T28" fmla="*/ 8 w 24"/>
                    <a:gd name="T29" fmla="*/ 0 h 22"/>
                    <a:gd name="T30" fmla="*/ 13 w 24"/>
                    <a:gd name="T31" fmla="*/ 0 h 22"/>
                    <a:gd name="T32" fmla="*/ 13 w 24"/>
                    <a:gd name="T33" fmla="*/ 0 h 22"/>
                    <a:gd name="T34" fmla="*/ 16 w 24"/>
                    <a:gd name="T35" fmla="*/ 0 h 22"/>
                    <a:gd name="T36" fmla="*/ 21 w 24"/>
                    <a:gd name="T37" fmla="*/ 3 h 22"/>
                    <a:gd name="T38" fmla="*/ 22 w 24"/>
                    <a:gd name="T39" fmla="*/ 6 h 22"/>
                    <a:gd name="T40" fmla="*/ 24 w 24"/>
                    <a:gd name="T41" fmla="*/ 11 h 22"/>
                    <a:gd name="T42" fmla="*/ 24 w 24"/>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2">
                      <a:moveTo>
                        <a:pt x="24" y="11"/>
                      </a:moveTo>
                      <a:lnTo>
                        <a:pt x="24" y="11"/>
                      </a:lnTo>
                      <a:lnTo>
                        <a:pt x="22" y="16"/>
                      </a:lnTo>
                      <a:lnTo>
                        <a:pt x="21" y="19"/>
                      </a:lnTo>
                      <a:lnTo>
                        <a:pt x="16" y="22"/>
                      </a:lnTo>
                      <a:lnTo>
                        <a:pt x="13" y="22"/>
                      </a:lnTo>
                      <a:lnTo>
                        <a:pt x="13" y="22"/>
                      </a:lnTo>
                      <a:lnTo>
                        <a:pt x="8" y="22"/>
                      </a:lnTo>
                      <a:lnTo>
                        <a:pt x="3" y="19"/>
                      </a:lnTo>
                      <a:lnTo>
                        <a:pt x="1" y="16"/>
                      </a:lnTo>
                      <a:lnTo>
                        <a:pt x="0" y="11"/>
                      </a:lnTo>
                      <a:lnTo>
                        <a:pt x="0" y="11"/>
                      </a:lnTo>
                      <a:lnTo>
                        <a:pt x="1" y="6"/>
                      </a:lnTo>
                      <a:lnTo>
                        <a:pt x="3" y="3"/>
                      </a:lnTo>
                      <a:lnTo>
                        <a:pt x="8" y="0"/>
                      </a:lnTo>
                      <a:lnTo>
                        <a:pt x="13" y="0"/>
                      </a:lnTo>
                      <a:lnTo>
                        <a:pt x="13" y="0"/>
                      </a:lnTo>
                      <a:lnTo>
                        <a:pt x="16" y="0"/>
                      </a:lnTo>
                      <a:lnTo>
                        <a:pt x="21" y="3"/>
                      </a:lnTo>
                      <a:lnTo>
                        <a:pt x="22" y="6"/>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03" name="Freeform 1609"/>
                <p:cNvSpPr>
                  <a:spLocks/>
                </p:cNvSpPr>
                <p:nvPr/>
              </p:nvSpPr>
              <p:spPr bwMode="auto">
                <a:xfrm>
                  <a:off x="3715807" y="1302797"/>
                  <a:ext cx="34023" cy="38404"/>
                </a:xfrm>
                <a:custGeom>
                  <a:avLst/>
                  <a:gdLst>
                    <a:gd name="T0" fmla="*/ 24 w 24"/>
                    <a:gd name="T1" fmla="*/ 11 h 22"/>
                    <a:gd name="T2" fmla="*/ 24 w 24"/>
                    <a:gd name="T3" fmla="*/ 11 h 22"/>
                    <a:gd name="T4" fmla="*/ 23 w 24"/>
                    <a:gd name="T5" fmla="*/ 16 h 22"/>
                    <a:gd name="T6" fmla="*/ 19 w 24"/>
                    <a:gd name="T7" fmla="*/ 19 h 22"/>
                    <a:gd name="T8" fmla="*/ 16 w 24"/>
                    <a:gd name="T9" fmla="*/ 22 h 22"/>
                    <a:gd name="T10" fmla="*/ 12 w 24"/>
                    <a:gd name="T11" fmla="*/ 22 h 22"/>
                    <a:gd name="T12" fmla="*/ 12 w 24"/>
                    <a:gd name="T13" fmla="*/ 22 h 22"/>
                    <a:gd name="T14" fmla="*/ 8 w 24"/>
                    <a:gd name="T15" fmla="*/ 22 h 22"/>
                    <a:gd name="T16" fmla="*/ 4 w 24"/>
                    <a:gd name="T17" fmla="*/ 19 h 22"/>
                    <a:gd name="T18" fmla="*/ 2 w 24"/>
                    <a:gd name="T19" fmla="*/ 16 h 22"/>
                    <a:gd name="T20" fmla="*/ 0 w 24"/>
                    <a:gd name="T21" fmla="*/ 11 h 22"/>
                    <a:gd name="T22" fmla="*/ 0 w 24"/>
                    <a:gd name="T23" fmla="*/ 11 h 22"/>
                    <a:gd name="T24" fmla="*/ 2 w 24"/>
                    <a:gd name="T25" fmla="*/ 6 h 22"/>
                    <a:gd name="T26" fmla="*/ 4 w 24"/>
                    <a:gd name="T27" fmla="*/ 3 h 22"/>
                    <a:gd name="T28" fmla="*/ 8 w 24"/>
                    <a:gd name="T29" fmla="*/ 0 h 22"/>
                    <a:gd name="T30" fmla="*/ 12 w 24"/>
                    <a:gd name="T31" fmla="*/ 0 h 22"/>
                    <a:gd name="T32" fmla="*/ 12 w 24"/>
                    <a:gd name="T33" fmla="*/ 0 h 22"/>
                    <a:gd name="T34" fmla="*/ 16 w 24"/>
                    <a:gd name="T35" fmla="*/ 0 h 22"/>
                    <a:gd name="T36" fmla="*/ 19 w 24"/>
                    <a:gd name="T37" fmla="*/ 3 h 22"/>
                    <a:gd name="T38" fmla="*/ 23 w 24"/>
                    <a:gd name="T39" fmla="*/ 6 h 22"/>
                    <a:gd name="T40" fmla="*/ 24 w 24"/>
                    <a:gd name="T41" fmla="*/ 11 h 22"/>
                    <a:gd name="T42" fmla="*/ 24 w 24"/>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2">
                      <a:moveTo>
                        <a:pt x="24" y="11"/>
                      </a:moveTo>
                      <a:lnTo>
                        <a:pt x="24" y="11"/>
                      </a:lnTo>
                      <a:lnTo>
                        <a:pt x="23" y="16"/>
                      </a:lnTo>
                      <a:lnTo>
                        <a:pt x="19" y="19"/>
                      </a:lnTo>
                      <a:lnTo>
                        <a:pt x="16" y="22"/>
                      </a:lnTo>
                      <a:lnTo>
                        <a:pt x="12" y="22"/>
                      </a:lnTo>
                      <a:lnTo>
                        <a:pt x="12" y="22"/>
                      </a:lnTo>
                      <a:lnTo>
                        <a:pt x="8" y="22"/>
                      </a:lnTo>
                      <a:lnTo>
                        <a:pt x="4" y="19"/>
                      </a:lnTo>
                      <a:lnTo>
                        <a:pt x="2" y="16"/>
                      </a:lnTo>
                      <a:lnTo>
                        <a:pt x="0" y="11"/>
                      </a:lnTo>
                      <a:lnTo>
                        <a:pt x="0" y="11"/>
                      </a:lnTo>
                      <a:lnTo>
                        <a:pt x="2" y="6"/>
                      </a:lnTo>
                      <a:lnTo>
                        <a:pt x="4" y="3"/>
                      </a:lnTo>
                      <a:lnTo>
                        <a:pt x="8" y="0"/>
                      </a:lnTo>
                      <a:lnTo>
                        <a:pt x="12" y="0"/>
                      </a:lnTo>
                      <a:lnTo>
                        <a:pt x="12" y="0"/>
                      </a:lnTo>
                      <a:lnTo>
                        <a:pt x="16" y="0"/>
                      </a:lnTo>
                      <a:lnTo>
                        <a:pt x="19" y="3"/>
                      </a:lnTo>
                      <a:lnTo>
                        <a:pt x="23" y="6"/>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04" name="Freeform 1610"/>
                <p:cNvSpPr>
                  <a:spLocks/>
                </p:cNvSpPr>
                <p:nvPr/>
              </p:nvSpPr>
              <p:spPr bwMode="auto">
                <a:xfrm>
                  <a:off x="3732819" y="1302797"/>
                  <a:ext cx="34023" cy="38404"/>
                </a:xfrm>
                <a:custGeom>
                  <a:avLst/>
                  <a:gdLst>
                    <a:gd name="T0" fmla="*/ 23 w 23"/>
                    <a:gd name="T1" fmla="*/ 11 h 22"/>
                    <a:gd name="T2" fmla="*/ 23 w 23"/>
                    <a:gd name="T3" fmla="*/ 11 h 22"/>
                    <a:gd name="T4" fmla="*/ 22 w 23"/>
                    <a:gd name="T5" fmla="*/ 16 h 22"/>
                    <a:gd name="T6" fmla="*/ 20 w 23"/>
                    <a:gd name="T7" fmla="*/ 19 h 22"/>
                    <a:gd name="T8" fmla="*/ 15 w 23"/>
                    <a:gd name="T9" fmla="*/ 22 h 22"/>
                    <a:gd name="T10" fmla="*/ 12 w 23"/>
                    <a:gd name="T11" fmla="*/ 22 h 22"/>
                    <a:gd name="T12" fmla="*/ 12 w 23"/>
                    <a:gd name="T13" fmla="*/ 22 h 22"/>
                    <a:gd name="T14" fmla="*/ 7 w 23"/>
                    <a:gd name="T15" fmla="*/ 22 h 22"/>
                    <a:gd name="T16" fmla="*/ 3 w 23"/>
                    <a:gd name="T17" fmla="*/ 19 h 22"/>
                    <a:gd name="T18" fmla="*/ 1 w 23"/>
                    <a:gd name="T19" fmla="*/ 16 h 22"/>
                    <a:gd name="T20" fmla="*/ 0 w 23"/>
                    <a:gd name="T21" fmla="*/ 11 h 22"/>
                    <a:gd name="T22" fmla="*/ 0 w 23"/>
                    <a:gd name="T23" fmla="*/ 11 h 22"/>
                    <a:gd name="T24" fmla="*/ 1 w 23"/>
                    <a:gd name="T25" fmla="*/ 6 h 22"/>
                    <a:gd name="T26" fmla="*/ 3 w 23"/>
                    <a:gd name="T27" fmla="*/ 3 h 22"/>
                    <a:gd name="T28" fmla="*/ 7 w 23"/>
                    <a:gd name="T29" fmla="*/ 0 h 22"/>
                    <a:gd name="T30" fmla="*/ 12 w 23"/>
                    <a:gd name="T31" fmla="*/ 0 h 22"/>
                    <a:gd name="T32" fmla="*/ 12 w 23"/>
                    <a:gd name="T33" fmla="*/ 0 h 22"/>
                    <a:gd name="T34" fmla="*/ 15 w 23"/>
                    <a:gd name="T35" fmla="*/ 0 h 22"/>
                    <a:gd name="T36" fmla="*/ 20 w 23"/>
                    <a:gd name="T37" fmla="*/ 3 h 22"/>
                    <a:gd name="T38" fmla="*/ 22 w 23"/>
                    <a:gd name="T39" fmla="*/ 6 h 22"/>
                    <a:gd name="T40" fmla="*/ 23 w 23"/>
                    <a:gd name="T41" fmla="*/ 11 h 22"/>
                    <a:gd name="T42" fmla="*/ 23 w 23"/>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2">
                      <a:moveTo>
                        <a:pt x="23" y="11"/>
                      </a:moveTo>
                      <a:lnTo>
                        <a:pt x="23" y="11"/>
                      </a:lnTo>
                      <a:lnTo>
                        <a:pt x="22" y="16"/>
                      </a:lnTo>
                      <a:lnTo>
                        <a:pt x="20" y="19"/>
                      </a:lnTo>
                      <a:lnTo>
                        <a:pt x="15" y="22"/>
                      </a:lnTo>
                      <a:lnTo>
                        <a:pt x="12" y="22"/>
                      </a:lnTo>
                      <a:lnTo>
                        <a:pt x="12" y="22"/>
                      </a:lnTo>
                      <a:lnTo>
                        <a:pt x="7" y="22"/>
                      </a:lnTo>
                      <a:lnTo>
                        <a:pt x="3" y="19"/>
                      </a:lnTo>
                      <a:lnTo>
                        <a:pt x="1" y="16"/>
                      </a:lnTo>
                      <a:lnTo>
                        <a:pt x="0" y="11"/>
                      </a:lnTo>
                      <a:lnTo>
                        <a:pt x="0" y="11"/>
                      </a:lnTo>
                      <a:lnTo>
                        <a:pt x="1" y="6"/>
                      </a:lnTo>
                      <a:lnTo>
                        <a:pt x="3" y="3"/>
                      </a:lnTo>
                      <a:lnTo>
                        <a:pt x="7" y="0"/>
                      </a:lnTo>
                      <a:lnTo>
                        <a:pt x="12" y="0"/>
                      </a:lnTo>
                      <a:lnTo>
                        <a:pt x="12" y="0"/>
                      </a:lnTo>
                      <a:lnTo>
                        <a:pt x="15" y="0"/>
                      </a:lnTo>
                      <a:lnTo>
                        <a:pt x="20" y="3"/>
                      </a:lnTo>
                      <a:lnTo>
                        <a:pt x="22" y="6"/>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05" name="Freeform 1611"/>
                <p:cNvSpPr>
                  <a:spLocks/>
                </p:cNvSpPr>
                <p:nvPr/>
              </p:nvSpPr>
              <p:spPr bwMode="auto">
                <a:xfrm>
                  <a:off x="3738488" y="1302797"/>
                  <a:ext cx="34023" cy="38404"/>
                </a:xfrm>
                <a:custGeom>
                  <a:avLst/>
                  <a:gdLst>
                    <a:gd name="T0" fmla="*/ 24 w 24"/>
                    <a:gd name="T1" fmla="*/ 11 h 22"/>
                    <a:gd name="T2" fmla="*/ 24 w 24"/>
                    <a:gd name="T3" fmla="*/ 11 h 22"/>
                    <a:gd name="T4" fmla="*/ 23 w 24"/>
                    <a:gd name="T5" fmla="*/ 16 h 22"/>
                    <a:gd name="T6" fmla="*/ 19 w 24"/>
                    <a:gd name="T7" fmla="*/ 19 h 22"/>
                    <a:gd name="T8" fmla="*/ 16 w 24"/>
                    <a:gd name="T9" fmla="*/ 22 h 22"/>
                    <a:gd name="T10" fmla="*/ 11 w 24"/>
                    <a:gd name="T11" fmla="*/ 22 h 22"/>
                    <a:gd name="T12" fmla="*/ 11 w 24"/>
                    <a:gd name="T13" fmla="*/ 22 h 22"/>
                    <a:gd name="T14" fmla="*/ 8 w 24"/>
                    <a:gd name="T15" fmla="*/ 22 h 22"/>
                    <a:gd name="T16" fmla="*/ 3 w 24"/>
                    <a:gd name="T17" fmla="*/ 19 h 22"/>
                    <a:gd name="T18" fmla="*/ 2 w 24"/>
                    <a:gd name="T19" fmla="*/ 16 h 22"/>
                    <a:gd name="T20" fmla="*/ 0 w 24"/>
                    <a:gd name="T21" fmla="*/ 11 h 22"/>
                    <a:gd name="T22" fmla="*/ 0 w 24"/>
                    <a:gd name="T23" fmla="*/ 11 h 22"/>
                    <a:gd name="T24" fmla="*/ 2 w 24"/>
                    <a:gd name="T25" fmla="*/ 6 h 22"/>
                    <a:gd name="T26" fmla="*/ 3 w 24"/>
                    <a:gd name="T27" fmla="*/ 3 h 22"/>
                    <a:gd name="T28" fmla="*/ 8 w 24"/>
                    <a:gd name="T29" fmla="*/ 0 h 22"/>
                    <a:gd name="T30" fmla="*/ 11 w 24"/>
                    <a:gd name="T31" fmla="*/ 0 h 22"/>
                    <a:gd name="T32" fmla="*/ 11 w 24"/>
                    <a:gd name="T33" fmla="*/ 0 h 22"/>
                    <a:gd name="T34" fmla="*/ 16 w 24"/>
                    <a:gd name="T35" fmla="*/ 0 h 22"/>
                    <a:gd name="T36" fmla="*/ 19 w 24"/>
                    <a:gd name="T37" fmla="*/ 3 h 22"/>
                    <a:gd name="T38" fmla="*/ 23 w 24"/>
                    <a:gd name="T39" fmla="*/ 6 h 22"/>
                    <a:gd name="T40" fmla="*/ 24 w 24"/>
                    <a:gd name="T41" fmla="*/ 11 h 22"/>
                    <a:gd name="T42" fmla="*/ 24 w 24"/>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2">
                      <a:moveTo>
                        <a:pt x="24" y="11"/>
                      </a:moveTo>
                      <a:lnTo>
                        <a:pt x="24" y="11"/>
                      </a:lnTo>
                      <a:lnTo>
                        <a:pt x="23" y="16"/>
                      </a:lnTo>
                      <a:lnTo>
                        <a:pt x="19" y="19"/>
                      </a:lnTo>
                      <a:lnTo>
                        <a:pt x="16" y="22"/>
                      </a:lnTo>
                      <a:lnTo>
                        <a:pt x="11" y="22"/>
                      </a:lnTo>
                      <a:lnTo>
                        <a:pt x="11" y="22"/>
                      </a:lnTo>
                      <a:lnTo>
                        <a:pt x="8" y="22"/>
                      </a:lnTo>
                      <a:lnTo>
                        <a:pt x="3" y="19"/>
                      </a:lnTo>
                      <a:lnTo>
                        <a:pt x="2" y="16"/>
                      </a:lnTo>
                      <a:lnTo>
                        <a:pt x="0" y="11"/>
                      </a:lnTo>
                      <a:lnTo>
                        <a:pt x="0" y="11"/>
                      </a:lnTo>
                      <a:lnTo>
                        <a:pt x="2" y="6"/>
                      </a:lnTo>
                      <a:lnTo>
                        <a:pt x="3" y="3"/>
                      </a:lnTo>
                      <a:lnTo>
                        <a:pt x="8" y="0"/>
                      </a:lnTo>
                      <a:lnTo>
                        <a:pt x="11" y="0"/>
                      </a:lnTo>
                      <a:lnTo>
                        <a:pt x="11" y="0"/>
                      </a:lnTo>
                      <a:lnTo>
                        <a:pt x="16" y="0"/>
                      </a:lnTo>
                      <a:lnTo>
                        <a:pt x="19" y="3"/>
                      </a:lnTo>
                      <a:lnTo>
                        <a:pt x="23" y="6"/>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06" name="Freeform 1613"/>
                <p:cNvSpPr>
                  <a:spLocks/>
                </p:cNvSpPr>
                <p:nvPr/>
              </p:nvSpPr>
              <p:spPr bwMode="auto">
                <a:xfrm>
                  <a:off x="3746996" y="1302797"/>
                  <a:ext cx="31189" cy="38404"/>
                </a:xfrm>
                <a:custGeom>
                  <a:avLst/>
                  <a:gdLst>
                    <a:gd name="T0" fmla="*/ 22 w 22"/>
                    <a:gd name="T1" fmla="*/ 11 h 22"/>
                    <a:gd name="T2" fmla="*/ 22 w 22"/>
                    <a:gd name="T3" fmla="*/ 11 h 22"/>
                    <a:gd name="T4" fmla="*/ 22 w 22"/>
                    <a:gd name="T5" fmla="*/ 16 h 22"/>
                    <a:gd name="T6" fmla="*/ 19 w 22"/>
                    <a:gd name="T7" fmla="*/ 19 h 22"/>
                    <a:gd name="T8" fmla="*/ 16 w 22"/>
                    <a:gd name="T9" fmla="*/ 22 h 22"/>
                    <a:gd name="T10" fmla="*/ 11 w 22"/>
                    <a:gd name="T11" fmla="*/ 22 h 22"/>
                    <a:gd name="T12" fmla="*/ 11 w 22"/>
                    <a:gd name="T13" fmla="*/ 22 h 22"/>
                    <a:gd name="T14" fmla="*/ 6 w 22"/>
                    <a:gd name="T15" fmla="*/ 22 h 22"/>
                    <a:gd name="T16" fmla="*/ 3 w 22"/>
                    <a:gd name="T17" fmla="*/ 19 h 22"/>
                    <a:gd name="T18" fmla="*/ 2 w 22"/>
                    <a:gd name="T19" fmla="*/ 16 h 22"/>
                    <a:gd name="T20" fmla="*/ 0 w 22"/>
                    <a:gd name="T21" fmla="*/ 11 h 22"/>
                    <a:gd name="T22" fmla="*/ 0 w 22"/>
                    <a:gd name="T23" fmla="*/ 11 h 22"/>
                    <a:gd name="T24" fmla="*/ 2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2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2" y="16"/>
                      </a:lnTo>
                      <a:lnTo>
                        <a:pt x="19" y="19"/>
                      </a:lnTo>
                      <a:lnTo>
                        <a:pt x="16" y="22"/>
                      </a:lnTo>
                      <a:lnTo>
                        <a:pt x="11" y="22"/>
                      </a:lnTo>
                      <a:lnTo>
                        <a:pt x="11" y="22"/>
                      </a:lnTo>
                      <a:lnTo>
                        <a:pt x="6" y="22"/>
                      </a:lnTo>
                      <a:lnTo>
                        <a:pt x="3" y="19"/>
                      </a:lnTo>
                      <a:lnTo>
                        <a:pt x="2" y="16"/>
                      </a:lnTo>
                      <a:lnTo>
                        <a:pt x="0" y="11"/>
                      </a:lnTo>
                      <a:lnTo>
                        <a:pt x="0" y="11"/>
                      </a:lnTo>
                      <a:lnTo>
                        <a:pt x="2" y="6"/>
                      </a:lnTo>
                      <a:lnTo>
                        <a:pt x="3" y="3"/>
                      </a:lnTo>
                      <a:lnTo>
                        <a:pt x="6" y="0"/>
                      </a:lnTo>
                      <a:lnTo>
                        <a:pt x="11" y="0"/>
                      </a:lnTo>
                      <a:lnTo>
                        <a:pt x="11" y="0"/>
                      </a:lnTo>
                      <a:lnTo>
                        <a:pt x="16" y="0"/>
                      </a:lnTo>
                      <a:lnTo>
                        <a:pt x="19" y="3"/>
                      </a:lnTo>
                      <a:lnTo>
                        <a:pt x="22"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07" name="Freeform 1614"/>
                <p:cNvSpPr>
                  <a:spLocks/>
                </p:cNvSpPr>
                <p:nvPr/>
              </p:nvSpPr>
              <p:spPr bwMode="auto">
                <a:xfrm>
                  <a:off x="3758337" y="1302797"/>
                  <a:ext cx="34023" cy="38404"/>
                </a:xfrm>
                <a:custGeom>
                  <a:avLst/>
                  <a:gdLst>
                    <a:gd name="T0" fmla="*/ 22 w 22"/>
                    <a:gd name="T1" fmla="*/ 11 h 22"/>
                    <a:gd name="T2" fmla="*/ 22 w 22"/>
                    <a:gd name="T3" fmla="*/ 11 h 22"/>
                    <a:gd name="T4" fmla="*/ 22 w 22"/>
                    <a:gd name="T5" fmla="*/ 16 h 22"/>
                    <a:gd name="T6" fmla="*/ 19 w 22"/>
                    <a:gd name="T7" fmla="*/ 19 h 22"/>
                    <a:gd name="T8" fmla="*/ 16 w 22"/>
                    <a:gd name="T9" fmla="*/ 22 h 22"/>
                    <a:gd name="T10" fmla="*/ 11 w 22"/>
                    <a:gd name="T11" fmla="*/ 22 h 22"/>
                    <a:gd name="T12" fmla="*/ 11 w 22"/>
                    <a:gd name="T13" fmla="*/ 22 h 22"/>
                    <a:gd name="T14" fmla="*/ 6 w 22"/>
                    <a:gd name="T15" fmla="*/ 22 h 22"/>
                    <a:gd name="T16" fmla="*/ 3 w 22"/>
                    <a:gd name="T17" fmla="*/ 19 h 22"/>
                    <a:gd name="T18" fmla="*/ 0 w 22"/>
                    <a:gd name="T19" fmla="*/ 16 h 22"/>
                    <a:gd name="T20" fmla="*/ 0 w 22"/>
                    <a:gd name="T21" fmla="*/ 11 h 22"/>
                    <a:gd name="T22" fmla="*/ 0 w 22"/>
                    <a:gd name="T23" fmla="*/ 11 h 22"/>
                    <a:gd name="T24" fmla="*/ 0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2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2" y="16"/>
                      </a:lnTo>
                      <a:lnTo>
                        <a:pt x="19" y="19"/>
                      </a:lnTo>
                      <a:lnTo>
                        <a:pt x="16" y="22"/>
                      </a:lnTo>
                      <a:lnTo>
                        <a:pt x="11" y="22"/>
                      </a:lnTo>
                      <a:lnTo>
                        <a:pt x="11" y="22"/>
                      </a:lnTo>
                      <a:lnTo>
                        <a:pt x="6" y="22"/>
                      </a:lnTo>
                      <a:lnTo>
                        <a:pt x="3" y="19"/>
                      </a:lnTo>
                      <a:lnTo>
                        <a:pt x="0" y="16"/>
                      </a:lnTo>
                      <a:lnTo>
                        <a:pt x="0" y="11"/>
                      </a:lnTo>
                      <a:lnTo>
                        <a:pt x="0" y="11"/>
                      </a:lnTo>
                      <a:lnTo>
                        <a:pt x="0" y="6"/>
                      </a:lnTo>
                      <a:lnTo>
                        <a:pt x="3" y="3"/>
                      </a:lnTo>
                      <a:lnTo>
                        <a:pt x="6" y="0"/>
                      </a:lnTo>
                      <a:lnTo>
                        <a:pt x="11" y="0"/>
                      </a:lnTo>
                      <a:lnTo>
                        <a:pt x="11" y="0"/>
                      </a:lnTo>
                      <a:lnTo>
                        <a:pt x="16" y="0"/>
                      </a:lnTo>
                      <a:lnTo>
                        <a:pt x="19" y="3"/>
                      </a:lnTo>
                      <a:lnTo>
                        <a:pt x="22"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08" name="Freeform 1615"/>
                <p:cNvSpPr>
                  <a:spLocks/>
                </p:cNvSpPr>
                <p:nvPr/>
              </p:nvSpPr>
              <p:spPr bwMode="auto">
                <a:xfrm>
                  <a:off x="3778183" y="1302797"/>
                  <a:ext cx="34023" cy="38404"/>
                </a:xfrm>
                <a:custGeom>
                  <a:avLst/>
                  <a:gdLst>
                    <a:gd name="T0" fmla="*/ 24 w 24"/>
                    <a:gd name="T1" fmla="*/ 11 h 22"/>
                    <a:gd name="T2" fmla="*/ 24 w 24"/>
                    <a:gd name="T3" fmla="*/ 11 h 22"/>
                    <a:gd name="T4" fmla="*/ 23 w 24"/>
                    <a:gd name="T5" fmla="*/ 16 h 22"/>
                    <a:gd name="T6" fmla="*/ 21 w 24"/>
                    <a:gd name="T7" fmla="*/ 19 h 22"/>
                    <a:gd name="T8" fmla="*/ 16 w 24"/>
                    <a:gd name="T9" fmla="*/ 22 h 22"/>
                    <a:gd name="T10" fmla="*/ 13 w 24"/>
                    <a:gd name="T11" fmla="*/ 22 h 22"/>
                    <a:gd name="T12" fmla="*/ 13 w 24"/>
                    <a:gd name="T13" fmla="*/ 22 h 22"/>
                    <a:gd name="T14" fmla="*/ 8 w 24"/>
                    <a:gd name="T15" fmla="*/ 22 h 22"/>
                    <a:gd name="T16" fmla="*/ 5 w 24"/>
                    <a:gd name="T17" fmla="*/ 19 h 22"/>
                    <a:gd name="T18" fmla="*/ 2 w 24"/>
                    <a:gd name="T19" fmla="*/ 16 h 22"/>
                    <a:gd name="T20" fmla="*/ 0 w 24"/>
                    <a:gd name="T21" fmla="*/ 11 h 22"/>
                    <a:gd name="T22" fmla="*/ 0 w 24"/>
                    <a:gd name="T23" fmla="*/ 11 h 22"/>
                    <a:gd name="T24" fmla="*/ 2 w 24"/>
                    <a:gd name="T25" fmla="*/ 6 h 22"/>
                    <a:gd name="T26" fmla="*/ 5 w 24"/>
                    <a:gd name="T27" fmla="*/ 3 h 22"/>
                    <a:gd name="T28" fmla="*/ 8 w 24"/>
                    <a:gd name="T29" fmla="*/ 0 h 22"/>
                    <a:gd name="T30" fmla="*/ 13 w 24"/>
                    <a:gd name="T31" fmla="*/ 0 h 22"/>
                    <a:gd name="T32" fmla="*/ 13 w 24"/>
                    <a:gd name="T33" fmla="*/ 0 h 22"/>
                    <a:gd name="T34" fmla="*/ 16 w 24"/>
                    <a:gd name="T35" fmla="*/ 0 h 22"/>
                    <a:gd name="T36" fmla="*/ 21 w 24"/>
                    <a:gd name="T37" fmla="*/ 3 h 22"/>
                    <a:gd name="T38" fmla="*/ 23 w 24"/>
                    <a:gd name="T39" fmla="*/ 6 h 22"/>
                    <a:gd name="T40" fmla="*/ 24 w 24"/>
                    <a:gd name="T41" fmla="*/ 11 h 22"/>
                    <a:gd name="T42" fmla="*/ 24 w 24"/>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2">
                      <a:moveTo>
                        <a:pt x="24" y="11"/>
                      </a:moveTo>
                      <a:lnTo>
                        <a:pt x="24" y="11"/>
                      </a:lnTo>
                      <a:lnTo>
                        <a:pt x="23" y="16"/>
                      </a:lnTo>
                      <a:lnTo>
                        <a:pt x="21" y="19"/>
                      </a:lnTo>
                      <a:lnTo>
                        <a:pt x="16" y="22"/>
                      </a:lnTo>
                      <a:lnTo>
                        <a:pt x="13" y="22"/>
                      </a:lnTo>
                      <a:lnTo>
                        <a:pt x="13" y="22"/>
                      </a:lnTo>
                      <a:lnTo>
                        <a:pt x="8" y="22"/>
                      </a:lnTo>
                      <a:lnTo>
                        <a:pt x="5" y="19"/>
                      </a:lnTo>
                      <a:lnTo>
                        <a:pt x="2" y="16"/>
                      </a:lnTo>
                      <a:lnTo>
                        <a:pt x="0" y="11"/>
                      </a:lnTo>
                      <a:lnTo>
                        <a:pt x="0" y="11"/>
                      </a:lnTo>
                      <a:lnTo>
                        <a:pt x="2" y="6"/>
                      </a:lnTo>
                      <a:lnTo>
                        <a:pt x="5" y="3"/>
                      </a:lnTo>
                      <a:lnTo>
                        <a:pt x="8" y="0"/>
                      </a:lnTo>
                      <a:lnTo>
                        <a:pt x="13" y="0"/>
                      </a:lnTo>
                      <a:lnTo>
                        <a:pt x="13" y="0"/>
                      </a:lnTo>
                      <a:lnTo>
                        <a:pt x="16" y="0"/>
                      </a:lnTo>
                      <a:lnTo>
                        <a:pt x="21" y="3"/>
                      </a:lnTo>
                      <a:lnTo>
                        <a:pt x="23" y="6"/>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09" name="Freeform 1616"/>
                <p:cNvSpPr>
                  <a:spLocks/>
                </p:cNvSpPr>
                <p:nvPr/>
              </p:nvSpPr>
              <p:spPr bwMode="auto">
                <a:xfrm>
                  <a:off x="3778183" y="1302797"/>
                  <a:ext cx="34023" cy="38404"/>
                </a:xfrm>
                <a:custGeom>
                  <a:avLst/>
                  <a:gdLst>
                    <a:gd name="T0" fmla="*/ 24 w 24"/>
                    <a:gd name="T1" fmla="*/ 11 h 22"/>
                    <a:gd name="T2" fmla="*/ 24 w 24"/>
                    <a:gd name="T3" fmla="*/ 11 h 22"/>
                    <a:gd name="T4" fmla="*/ 23 w 24"/>
                    <a:gd name="T5" fmla="*/ 16 h 22"/>
                    <a:gd name="T6" fmla="*/ 21 w 24"/>
                    <a:gd name="T7" fmla="*/ 19 h 22"/>
                    <a:gd name="T8" fmla="*/ 16 w 24"/>
                    <a:gd name="T9" fmla="*/ 22 h 22"/>
                    <a:gd name="T10" fmla="*/ 13 w 24"/>
                    <a:gd name="T11" fmla="*/ 22 h 22"/>
                    <a:gd name="T12" fmla="*/ 13 w 24"/>
                    <a:gd name="T13" fmla="*/ 22 h 22"/>
                    <a:gd name="T14" fmla="*/ 8 w 24"/>
                    <a:gd name="T15" fmla="*/ 22 h 22"/>
                    <a:gd name="T16" fmla="*/ 5 w 24"/>
                    <a:gd name="T17" fmla="*/ 19 h 22"/>
                    <a:gd name="T18" fmla="*/ 2 w 24"/>
                    <a:gd name="T19" fmla="*/ 16 h 22"/>
                    <a:gd name="T20" fmla="*/ 0 w 24"/>
                    <a:gd name="T21" fmla="*/ 11 h 22"/>
                    <a:gd name="T22" fmla="*/ 0 w 24"/>
                    <a:gd name="T23" fmla="*/ 11 h 22"/>
                    <a:gd name="T24" fmla="*/ 2 w 24"/>
                    <a:gd name="T25" fmla="*/ 6 h 22"/>
                    <a:gd name="T26" fmla="*/ 5 w 24"/>
                    <a:gd name="T27" fmla="*/ 3 h 22"/>
                    <a:gd name="T28" fmla="*/ 8 w 24"/>
                    <a:gd name="T29" fmla="*/ 0 h 22"/>
                    <a:gd name="T30" fmla="*/ 13 w 24"/>
                    <a:gd name="T31" fmla="*/ 0 h 22"/>
                    <a:gd name="T32" fmla="*/ 13 w 24"/>
                    <a:gd name="T33" fmla="*/ 0 h 22"/>
                    <a:gd name="T34" fmla="*/ 16 w 24"/>
                    <a:gd name="T35" fmla="*/ 0 h 22"/>
                    <a:gd name="T36" fmla="*/ 21 w 24"/>
                    <a:gd name="T37" fmla="*/ 3 h 22"/>
                    <a:gd name="T38" fmla="*/ 23 w 24"/>
                    <a:gd name="T39" fmla="*/ 6 h 22"/>
                    <a:gd name="T40" fmla="*/ 24 w 24"/>
                    <a:gd name="T41" fmla="*/ 11 h 22"/>
                    <a:gd name="T42" fmla="*/ 24 w 24"/>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2">
                      <a:moveTo>
                        <a:pt x="24" y="11"/>
                      </a:moveTo>
                      <a:lnTo>
                        <a:pt x="24" y="11"/>
                      </a:lnTo>
                      <a:lnTo>
                        <a:pt x="23" y="16"/>
                      </a:lnTo>
                      <a:lnTo>
                        <a:pt x="21" y="19"/>
                      </a:lnTo>
                      <a:lnTo>
                        <a:pt x="16" y="22"/>
                      </a:lnTo>
                      <a:lnTo>
                        <a:pt x="13" y="22"/>
                      </a:lnTo>
                      <a:lnTo>
                        <a:pt x="13" y="22"/>
                      </a:lnTo>
                      <a:lnTo>
                        <a:pt x="8" y="22"/>
                      </a:lnTo>
                      <a:lnTo>
                        <a:pt x="5" y="19"/>
                      </a:lnTo>
                      <a:lnTo>
                        <a:pt x="2" y="16"/>
                      </a:lnTo>
                      <a:lnTo>
                        <a:pt x="0" y="11"/>
                      </a:lnTo>
                      <a:lnTo>
                        <a:pt x="0" y="11"/>
                      </a:lnTo>
                      <a:lnTo>
                        <a:pt x="2" y="6"/>
                      </a:lnTo>
                      <a:lnTo>
                        <a:pt x="5" y="3"/>
                      </a:lnTo>
                      <a:lnTo>
                        <a:pt x="8" y="0"/>
                      </a:lnTo>
                      <a:lnTo>
                        <a:pt x="13" y="0"/>
                      </a:lnTo>
                      <a:lnTo>
                        <a:pt x="13" y="0"/>
                      </a:lnTo>
                      <a:lnTo>
                        <a:pt x="16" y="0"/>
                      </a:lnTo>
                      <a:lnTo>
                        <a:pt x="21" y="3"/>
                      </a:lnTo>
                      <a:lnTo>
                        <a:pt x="23" y="6"/>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10" name="Freeform 1617"/>
                <p:cNvSpPr>
                  <a:spLocks/>
                </p:cNvSpPr>
                <p:nvPr/>
              </p:nvSpPr>
              <p:spPr bwMode="auto">
                <a:xfrm>
                  <a:off x="3783854" y="1302797"/>
                  <a:ext cx="34023" cy="38404"/>
                </a:xfrm>
                <a:custGeom>
                  <a:avLst/>
                  <a:gdLst>
                    <a:gd name="T0" fmla="*/ 24 w 24"/>
                    <a:gd name="T1" fmla="*/ 11 h 22"/>
                    <a:gd name="T2" fmla="*/ 24 w 24"/>
                    <a:gd name="T3" fmla="*/ 11 h 22"/>
                    <a:gd name="T4" fmla="*/ 23 w 24"/>
                    <a:gd name="T5" fmla="*/ 16 h 22"/>
                    <a:gd name="T6" fmla="*/ 21 w 24"/>
                    <a:gd name="T7" fmla="*/ 19 h 22"/>
                    <a:gd name="T8" fmla="*/ 16 w 24"/>
                    <a:gd name="T9" fmla="*/ 22 h 22"/>
                    <a:gd name="T10" fmla="*/ 13 w 24"/>
                    <a:gd name="T11" fmla="*/ 22 h 22"/>
                    <a:gd name="T12" fmla="*/ 13 w 24"/>
                    <a:gd name="T13" fmla="*/ 22 h 22"/>
                    <a:gd name="T14" fmla="*/ 8 w 24"/>
                    <a:gd name="T15" fmla="*/ 22 h 22"/>
                    <a:gd name="T16" fmla="*/ 3 w 24"/>
                    <a:gd name="T17" fmla="*/ 19 h 22"/>
                    <a:gd name="T18" fmla="*/ 2 w 24"/>
                    <a:gd name="T19" fmla="*/ 16 h 22"/>
                    <a:gd name="T20" fmla="*/ 0 w 24"/>
                    <a:gd name="T21" fmla="*/ 11 h 22"/>
                    <a:gd name="T22" fmla="*/ 0 w 24"/>
                    <a:gd name="T23" fmla="*/ 11 h 22"/>
                    <a:gd name="T24" fmla="*/ 2 w 24"/>
                    <a:gd name="T25" fmla="*/ 6 h 22"/>
                    <a:gd name="T26" fmla="*/ 3 w 24"/>
                    <a:gd name="T27" fmla="*/ 3 h 22"/>
                    <a:gd name="T28" fmla="*/ 8 w 24"/>
                    <a:gd name="T29" fmla="*/ 0 h 22"/>
                    <a:gd name="T30" fmla="*/ 13 w 24"/>
                    <a:gd name="T31" fmla="*/ 0 h 22"/>
                    <a:gd name="T32" fmla="*/ 13 w 24"/>
                    <a:gd name="T33" fmla="*/ 0 h 22"/>
                    <a:gd name="T34" fmla="*/ 16 w 24"/>
                    <a:gd name="T35" fmla="*/ 0 h 22"/>
                    <a:gd name="T36" fmla="*/ 21 w 24"/>
                    <a:gd name="T37" fmla="*/ 3 h 22"/>
                    <a:gd name="T38" fmla="*/ 23 w 24"/>
                    <a:gd name="T39" fmla="*/ 6 h 22"/>
                    <a:gd name="T40" fmla="*/ 24 w 24"/>
                    <a:gd name="T41" fmla="*/ 11 h 22"/>
                    <a:gd name="T42" fmla="*/ 24 w 24"/>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2">
                      <a:moveTo>
                        <a:pt x="24" y="11"/>
                      </a:moveTo>
                      <a:lnTo>
                        <a:pt x="24" y="11"/>
                      </a:lnTo>
                      <a:lnTo>
                        <a:pt x="23" y="16"/>
                      </a:lnTo>
                      <a:lnTo>
                        <a:pt x="21" y="19"/>
                      </a:lnTo>
                      <a:lnTo>
                        <a:pt x="16" y="22"/>
                      </a:lnTo>
                      <a:lnTo>
                        <a:pt x="13" y="22"/>
                      </a:lnTo>
                      <a:lnTo>
                        <a:pt x="13" y="22"/>
                      </a:lnTo>
                      <a:lnTo>
                        <a:pt x="8" y="22"/>
                      </a:lnTo>
                      <a:lnTo>
                        <a:pt x="3" y="19"/>
                      </a:lnTo>
                      <a:lnTo>
                        <a:pt x="2" y="16"/>
                      </a:lnTo>
                      <a:lnTo>
                        <a:pt x="0" y="11"/>
                      </a:lnTo>
                      <a:lnTo>
                        <a:pt x="0" y="11"/>
                      </a:lnTo>
                      <a:lnTo>
                        <a:pt x="2" y="6"/>
                      </a:lnTo>
                      <a:lnTo>
                        <a:pt x="3" y="3"/>
                      </a:lnTo>
                      <a:lnTo>
                        <a:pt x="8" y="0"/>
                      </a:lnTo>
                      <a:lnTo>
                        <a:pt x="13" y="0"/>
                      </a:lnTo>
                      <a:lnTo>
                        <a:pt x="13" y="0"/>
                      </a:lnTo>
                      <a:lnTo>
                        <a:pt x="16" y="0"/>
                      </a:lnTo>
                      <a:lnTo>
                        <a:pt x="21" y="3"/>
                      </a:lnTo>
                      <a:lnTo>
                        <a:pt x="23" y="6"/>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11" name="Freeform 1618"/>
                <p:cNvSpPr>
                  <a:spLocks/>
                </p:cNvSpPr>
                <p:nvPr/>
              </p:nvSpPr>
              <p:spPr bwMode="auto">
                <a:xfrm>
                  <a:off x="3815041" y="1302797"/>
                  <a:ext cx="31189" cy="38404"/>
                </a:xfrm>
                <a:custGeom>
                  <a:avLst/>
                  <a:gdLst>
                    <a:gd name="T0" fmla="*/ 24 w 24"/>
                    <a:gd name="T1" fmla="*/ 11 h 22"/>
                    <a:gd name="T2" fmla="*/ 24 w 24"/>
                    <a:gd name="T3" fmla="*/ 11 h 22"/>
                    <a:gd name="T4" fmla="*/ 22 w 24"/>
                    <a:gd name="T5" fmla="*/ 16 h 22"/>
                    <a:gd name="T6" fmla="*/ 21 w 24"/>
                    <a:gd name="T7" fmla="*/ 19 h 22"/>
                    <a:gd name="T8" fmla="*/ 16 w 24"/>
                    <a:gd name="T9" fmla="*/ 22 h 22"/>
                    <a:gd name="T10" fmla="*/ 11 w 24"/>
                    <a:gd name="T11" fmla="*/ 22 h 22"/>
                    <a:gd name="T12" fmla="*/ 11 w 24"/>
                    <a:gd name="T13" fmla="*/ 22 h 22"/>
                    <a:gd name="T14" fmla="*/ 8 w 24"/>
                    <a:gd name="T15" fmla="*/ 22 h 22"/>
                    <a:gd name="T16" fmla="*/ 3 w 24"/>
                    <a:gd name="T17" fmla="*/ 19 h 22"/>
                    <a:gd name="T18" fmla="*/ 2 w 24"/>
                    <a:gd name="T19" fmla="*/ 16 h 22"/>
                    <a:gd name="T20" fmla="*/ 0 w 24"/>
                    <a:gd name="T21" fmla="*/ 11 h 22"/>
                    <a:gd name="T22" fmla="*/ 0 w 24"/>
                    <a:gd name="T23" fmla="*/ 11 h 22"/>
                    <a:gd name="T24" fmla="*/ 2 w 24"/>
                    <a:gd name="T25" fmla="*/ 6 h 22"/>
                    <a:gd name="T26" fmla="*/ 3 w 24"/>
                    <a:gd name="T27" fmla="*/ 3 h 22"/>
                    <a:gd name="T28" fmla="*/ 8 w 24"/>
                    <a:gd name="T29" fmla="*/ 0 h 22"/>
                    <a:gd name="T30" fmla="*/ 11 w 24"/>
                    <a:gd name="T31" fmla="*/ 0 h 22"/>
                    <a:gd name="T32" fmla="*/ 11 w 24"/>
                    <a:gd name="T33" fmla="*/ 0 h 22"/>
                    <a:gd name="T34" fmla="*/ 16 w 24"/>
                    <a:gd name="T35" fmla="*/ 0 h 22"/>
                    <a:gd name="T36" fmla="*/ 21 w 24"/>
                    <a:gd name="T37" fmla="*/ 3 h 22"/>
                    <a:gd name="T38" fmla="*/ 22 w 24"/>
                    <a:gd name="T39" fmla="*/ 6 h 22"/>
                    <a:gd name="T40" fmla="*/ 24 w 24"/>
                    <a:gd name="T41" fmla="*/ 11 h 22"/>
                    <a:gd name="T42" fmla="*/ 24 w 24"/>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2">
                      <a:moveTo>
                        <a:pt x="24" y="11"/>
                      </a:moveTo>
                      <a:lnTo>
                        <a:pt x="24" y="11"/>
                      </a:lnTo>
                      <a:lnTo>
                        <a:pt x="22" y="16"/>
                      </a:lnTo>
                      <a:lnTo>
                        <a:pt x="21" y="19"/>
                      </a:lnTo>
                      <a:lnTo>
                        <a:pt x="16" y="22"/>
                      </a:lnTo>
                      <a:lnTo>
                        <a:pt x="11" y="22"/>
                      </a:lnTo>
                      <a:lnTo>
                        <a:pt x="11" y="22"/>
                      </a:lnTo>
                      <a:lnTo>
                        <a:pt x="8" y="22"/>
                      </a:lnTo>
                      <a:lnTo>
                        <a:pt x="3" y="19"/>
                      </a:lnTo>
                      <a:lnTo>
                        <a:pt x="2" y="16"/>
                      </a:lnTo>
                      <a:lnTo>
                        <a:pt x="0" y="11"/>
                      </a:lnTo>
                      <a:lnTo>
                        <a:pt x="0" y="11"/>
                      </a:lnTo>
                      <a:lnTo>
                        <a:pt x="2" y="6"/>
                      </a:lnTo>
                      <a:lnTo>
                        <a:pt x="3" y="3"/>
                      </a:lnTo>
                      <a:lnTo>
                        <a:pt x="8" y="0"/>
                      </a:lnTo>
                      <a:lnTo>
                        <a:pt x="11" y="0"/>
                      </a:lnTo>
                      <a:lnTo>
                        <a:pt x="11" y="0"/>
                      </a:lnTo>
                      <a:lnTo>
                        <a:pt x="16" y="0"/>
                      </a:lnTo>
                      <a:lnTo>
                        <a:pt x="21" y="3"/>
                      </a:lnTo>
                      <a:lnTo>
                        <a:pt x="22" y="6"/>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12" name="Freeform 1619"/>
                <p:cNvSpPr>
                  <a:spLocks/>
                </p:cNvSpPr>
                <p:nvPr/>
              </p:nvSpPr>
              <p:spPr bwMode="auto">
                <a:xfrm>
                  <a:off x="3815041" y="1302797"/>
                  <a:ext cx="31189" cy="38404"/>
                </a:xfrm>
                <a:custGeom>
                  <a:avLst/>
                  <a:gdLst>
                    <a:gd name="T0" fmla="*/ 24 w 24"/>
                    <a:gd name="T1" fmla="*/ 11 h 22"/>
                    <a:gd name="T2" fmla="*/ 24 w 24"/>
                    <a:gd name="T3" fmla="*/ 11 h 22"/>
                    <a:gd name="T4" fmla="*/ 22 w 24"/>
                    <a:gd name="T5" fmla="*/ 16 h 22"/>
                    <a:gd name="T6" fmla="*/ 21 w 24"/>
                    <a:gd name="T7" fmla="*/ 19 h 22"/>
                    <a:gd name="T8" fmla="*/ 16 w 24"/>
                    <a:gd name="T9" fmla="*/ 22 h 22"/>
                    <a:gd name="T10" fmla="*/ 11 w 24"/>
                    <a:gd name="T11" fmla="*/ 22 h 22"/>
                    <a:gd name="T12" fmla="*/ 11 w 24"/>
                    <a:gd name="T13" fmla="*/ 22 h 22"/>
                    <a:gd name="T14" fmla="*/ 8 w 24"/>
                    <a:gd name="T15" fmla="*/ 22 h 22"/>
                    <a:gd name="T16" fmla="*/ 3 w 24"/>
                    <a:gd name="T17" fmla="*/ 19 h 22"/>
                    <a:gd name="T18" fmla="*/ 2 w 24"/>
                    <a:gd name="T19" fmla="*/ 16 h 22"/>
                    <a:gd name="T20" fmla="*/ 0 w 24"/>
                    <a:gd name="T21" fmla="*/ 11 h 22"/>
                    <a:gd name="T22" fmla="*/ 0 w 24"/>
                    <a:gd name="T23" fmla="*/ 11 h 22"/>
                    <a:gd name="T24" fmla="*/ 2 w 24"/>
                    <a:gd name="T25" fmla="*/ 6 h 22"/>
                    <a:gd name="T26" fmla="*/ 3 w 24"/>
                    <a:gd name="T27" fmla="*/ 3 h 22"/>
                    <a:gd name="T28" fmla="*/ 8 w 24"/>
                    <a:gd name="T29" fmla="*/ 0 h 22"/>
                    <a:gd name="T30" fmla="*/ 11 w 24"/>
                    <a:gd name="T31" fmla="*/ 0 h 22"/>
                    <a:gd name="T32" fmla="*/ 11 w 24"/>
                    <a:gd name="T33" fmla="*/ 0 h 22"/>
                    <a:gd name="T34" fmla="*/ 16 w 24"/>
                    <a:gd name="T35" fmla="*/ 0 h 22"/>
                    <a:gd name="T36" fmla="*/ 21 w 24"/>
                    <a:gd name="T37" fmla="*/ 3 h 22"/>
                    <a:gd name="T38" fmla="*/ 22 w 24"/>
                    <a:gd name="T39" fmla="*/ 6 h 22"/>
                    <a:gd name="T40" fmla="*/ 24 w 24"/>
                    <a:gd name="T41" fmla="*/ 11 h 22"/>
                    <a:gd name="T42" fmla="*/ 24 w 24"/>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2">
                      <a:moveTo>
                        <a:pt x="24" y="11"/>
                      </a:moveTo>
                      <a:lnTo>
                        <a:pt x="24" y="11"/>
                      </a:lnTo>
                      <a:lnTo>
                        <a:pt x="22" y="16"/>
                      </a:lnTo>
                      <a:lnTo>
                        <a:pt x="21" y="19"/>
                      </a:lnTo>
                      <a:lnTo>
                        <a:pt x="16" y="22"/>
                      </a:lnTo>
                      <a:lnTo>
                        <a:pt x="11" y="22"/>
                      </a:lnTo>
                      <a:lnTo>
                        <a:pt x="11" y="22"/>
                      </a:lnTo>
                      <a:lnTo>
                        <a:pt x="8" y="22"/>
                      </a:lnTo>
                      <a:lnTo>
                        <a:pt x="3" y="19"/>
                      </a:lnTo>
                      <a:lnTo>
                        <a:pt x="2" y="16"/>
                      </a:lnTo>
                      <a:lnTo>
                        <a:pt x="0" y="11"/>
                      </a:lnTo>
                      <a:lnTo>
                        <a:pt x="0" y="11"/>
                      </a:lnTo>
                      <a:lnTo>
                        <a:pt x="2" y="6"/>
                      </a:lnTo>
                      <a:lnTo>
                        <a:pt x="3" y="3"/>
                      </a:lnTo>
                      <a:lnTo>
                        <a:pt x="8" y="0"/>
                      </a:lnTo>
                      <a:lnTo>
                        <a:pt x="11" y="0"/>
                      </a:lnTo>
                      <a:lnTo>
                        <a:pt x="11" y="0"/>
                      </a:lnTo>
                      <a:lnTo>
                        <a:pt x="16" y="0"/>
                      </a:lnTo>
                      <a:lnTo>
                        <a:pt x="21" y="3"/>
                      </a:lnTo>
                      <a:lnTo>
                        <a:pt x="22" y="6"/>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13" name="Freeform 1620"/>
                <p:cNvSpPr>
                  <a:spLocks/>
                </p:cNvSpPr>
                <p:nvPr/>
              </p:nvSpPr>
              <p:spPr bwMode="auto">
                <a:xfrm>
                  <a:off x="3826382" y="1302797"/>
                  <a:ext cx="31189" cy="38404"/>
                </a:xfrm>
                <a:custGeom>
                  <a:avLst/>
                  <a:gdLst>
                    <a:gd name="T0" fmla="*/ 22 w 22"/>
                    <a:gd name="T1" fmla="*/ 11 h 22"/>
                    <a:gd name="T2" fmla="*/ 22 w 22"/>
                    <a:gd name="T3" fmla="*/ 11 h 22"/>
                    <a:gd name="T4" fmla="*/ 22 w 22"/>
                    <a:gd name="T5" fmla="*/ 16 h 22"/>
                    <a:gd name="T6" fmla="*/ 19 w 22"/>
                    <a:gd name="T7" fmla="*/ 19 h 22"/>
                    <a:gd name="T8" fmla="*/ 16 w 22"/>
                    <a:gd name="T9" fmla="*/ 22 h 22"/>
                    <a:gd name="T10" fmla="*/ 11 w 22"/>
                    <a:gd name="T11" fmla="*/ 22 h 22"/>
                    <a:gd name="T12" fmla="*/ 11 w 22"/>
                    <a:gd name="T13" fmla="*/ 22 h 22"/>
                    <a:gd name="T14" fmla="*/ 6 w 22"/>
                    <a:gd name="T15" fmla="*/ 22 h 22"/>
                    <a:gd name="T16" fmla="*/ 3 w 22"/>
                    <a:gd name="T17" fmla="*/ 19 h 22"/>
                    <a:gd name="T18" fmla="*/ 1 w 22"/>
                    <a:gd name="T19" fmla="*/ 16 h 22"/>
                    <a:gd name="T20" fmla="*/ 0 w 22"/>
                    <a:gd name="T21" fmla="*/ 11 h 22"/>
                    <a:gd name="T22" fmla="*/ 0 w 22"/>
                    <a:gd name="T23" fmla="*/ 11 h 22"/>
                    <a:gd name="T24" fmla="*/ 1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2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2" y="16"/>
                      </a:lnTo>
                      <a:lnTo>
                        <a:pt x="19" y="19"/>
                      </a:lnTo>
                      <a:lnTo>
                        <a:pt x="16" y="22"/>
                      </a:lnTo>
                      <a:lnTo>
                        <a:pt x="11" y="22"/>
                      </a:lnTo>
                      <a:lnTo>
                        <a:pt x="11" y="22"/>
                      </a:lnTo>
                      <a:lnTo>
                        <a:pt x="6" y="22"/>
                      </a:lnTo>
                      <a:lnTo>
                        <a:pt x="3" y="19"/>
                      </a:lnTo>
                      <a:lnTo>
                        <a:pt x="1" y="16"/>
                      </a:lnTo>
                      <a:lnTo>
                        <a:pt x="0" y="11"/>
                      </a:lnTo>
                      <a:lnTo>
                        <a:pt x="0" y="11"/>
                      </a:lnTo>
                      <a:lnTo>
                        <a:pt x="1" y="6"/>
                      </a:lnTo>
                      <a:lnTo>
                        <a:pt x="3" y="3"/>
                      </a:lnTo>
                      <a:lnTo>
                        <a:pt x="6" y="0"/>
                      </a:lnTo>
                      <a:lnTo>
                        <a:pt x="11" y="0"/>
                      </a:lnTo>
                      <a:lnTo>
                        <a:pt x="11" y="0"/>
                      </a:lnTo>
                      <a:lnTo>
                        <a:pt x="16" y="0"/>
                      </a:lnTo>
                      <a:lnTo>
                        <a:pt x="19" y="3"/>
                      </a:lnTo>
                      <a:lnTo>
                        <a:pt x="22"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14" name="Freeform 1621"/>
                <p:cNvSpPr>
                  <a:spLocks/>
                </p:cNvSpPr>
                <p:nvPr/>
              </p:nvSpPr>
              <p:spPr bwMode="auto">
                <a:xfrm>
                  <a:off x="3834888" y="1302797"/>
                  <a:ext cx="31189" cy="38404"/>
                </a:xfrm>
                <a:custGeom>
                  <a:avLst/>
                  <a:gdLst>
                    <a:gd name="T0" fmla="*/ 23 w 23"/>
                    <a:gd name="T1" fmla="*/ 11 h 22"/>
                    <a:gd name="T2" fmla="*/ 23 w 23"/>
                    <a:gd name="T3" fmla="*/ 11 h 22"/>
                    <a:gd name="T4" fmla="*/ 23 w 23"/>
                    <a:gd name="T5" fmla="*/ 16 h 22"/>
                    <a:gd name="T6" fmla="*/ 20 w 23"/>
                    <a:gd name="T7" fmla="*/ 19 h 22"/>
                    <a:gd name="T8" fmla="*/ 16 w 23"/>
                    <a:gd name="T9" fmla="*/ 22 h 22"/>
                    <a:gd name="T10" fmla="*/ 12 w 23"/>
                    <a:gd name="T11" fmla="*/ 22 h 22"/>
                    <a:gd name="T12" fmla="*/ 12 w 23"/>
                    <a:gd name="T13" fmla="*/ 22 h 22"/>
                    <a:gd name="T14" fmla="*/ 7 w 23"/>
                    <a:gd name="T15" fmla="*/ 22 h 22"/>
                    <a:gd name="T16" fmla="*/ 4 w 23"/>
                    <a:gd name="T17" fmla="*/ 19 h 22"/>
                    <a:gd name="T18" fmla="*/ 0 w 23"/>
                    <a:gd name="T19" fmla="*/ 16 h 22"/>
                    <a:gd name="T20" fmla="*/ 0 w 23"/>
                    <a:gd name="T21" fmla="*/ 11 h 22"/>
                    <a:gd name="T22" fmla="*/ 0 w 23"/>
                    <a:gd name="T23" fmla="*/ 11 h 22"/>
                    <a:gd name="T24" fmla="*/ 0 w 23"/>
                    <a:gd name="T25" fmla="*/ 6 h 22"/>
                    <a:gd name="T26" fmla="*/ 4 w 23"/>
                    <a:gd name="T27" fmla="*/ 3 h 22"/>
                    <a:gd name="T28" fmla="*/ 7 w 23"/>
                    <a:gd name="T29" fmla="*/ 0 h 22"/>
                    <a:gd name="T30" fmla="*/ 12 w 23"/>
                    <a:gd name="T31" fmla="*/ 0 h 22"/>
                    <a:gd name="T32" fmla="*/ 12 w 23"/>
                    <a:gd name="T33" fmla="*/ 0 h 22"/>
                    <a:gd name="T34" fmla="*/ 16 w 23"/>
                    <a:gd name="T35" fmla="*/ 0 h 22"/>
                    <a:gd name="T36" fmla="*/ 20 w 23"/>
                    <a:gd name="T37" fmla="*/ 3 h 22"/>
                    <a:gd name="T38" fmla="*/ 23 w 23"/>
                    <a:gd name="T39" fmla="*/ 6 h 22"/>
                    <a:gd name="T40" fmla="*/ 23 w 23"/>
                    <a:gd name="T41" fmla="*/ 11 h 22"/>
                    <a:gd name="T42" fmla="*/ 23 w 23"/>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2">
                      <a:moveTo>
                        <a:pt x="23" y="11"/>
                      </a:moveTo>
                      <a:lnTo>
                        <a:pt x="23" y="11"/>
                      </a:lnTo>
                      <a:lnTo>
                        <a:pt x="23" y="16"/>
                      </a:lnTo>
                      <a:lnTo>
                        <a:pt x="20" y="19"/>
                      </a:lnTo>
                      <a:lnTo>
                        <a:pt x="16" y="22"/>
                      </a:lnTo>
                      <a:lnTo>
                        <a:pt x="12" y="22"/>
                      </a:lnTo>
                      <a:lnTo>
                        <a:pt x="12" y="22"/>
                      </a:lnTo>
                      <a:lnTo>
                        <a:pt x="7" y="22"/>
                      </a:lnTo>
                      <a:lnTo>
                        <a:pt x="4" y="19"/>
                      </a:lnTo>
                      <a:lnTo>
                        <a:pt x="0" y="16"/>
                      </a:lnTo>
                      <a:lnTo>
                        <a:pt x="0" y="11"/>
                      </a:lnTo>
                      <a:lnTo>
                        <a:pt x="0" y="11"/>
                      </a:lnTo>
                      <a:lnTo>
                        <a:pt x="0" y="6"/>
                      </a:lnTo>
                      <a:lnTo>
                        <a:pt x="4" y="3"/>
                      </a:lnTo>
                      <a:lnTo>
                        <a:pt x="7" y="0"/>
                      </a:lnTo>
                      <a:lnTo>
                        <a:pt x="12" y="0"/>
                      </a:lnTo>
                      <a:lnTo>
                        <a:pt x="12" y="0"/>
                      </a:lnTo>
                      <a:lnTo>
                        <a:pt x="16" y="0"/>
                      </a:lnTo>
                      <a:lnTo>
                        <a:pt x="20" y="3"/>
                      </a:lnTo>
                      <a:lnTo>
                        <a:pt x="23" y="6"/>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15" name="Freeform 1622"/>
                <p:cNvSpPr>
                  <a:spLocks/>
                </p:cNvSpPr>
                <p:nvPr/>
              </p:nvSpPr>
              <p:spPr bwMode="auto">
                <a:xfrm>
                  <a:off x="3840559" y="1302797"/>
                  <a:ext cx="31189" cy="38404"/>
                </a:xfrm>
                <a:custGeom>
                  <a:avLst/>
                  <a:gdLst>
                    <a:gd name="T0" fmla="*/ 23 w 23"/>
                    <a:gd name="T1" fmla="*/ 11 h 22"/>
                    <a:gd name="T2" fmla="*/ 23 w 23"/>
                    <a:gd name="T3" fmla="*/ 11 h 22"/>
                    <a:gd name="T4" fmla="*/ 23 w 23"/>
                    <a:gd name="T5" fmla="*/ 16 h 22"/>
                    <a:gd name="T6" fmla="*/ 19 w 23"/>
                    <a:gd name="T7" fmla="*/ 19 h 22"/>
                    <a:gd name="T8" fmla="*/ 16 w 23"/>
                    <a:gd name="T9" fmla="*/ 22 h 22"/>
                    <a:gd name="T10" fmla="*/ 11 w 23"/>
                    <a:gd name="T11" fmla="*/ 22 h 22"/>
                    <a:gd name="T12" fmla="*/ 11 w 23"/>
                    <a:gd name="T13" fmla="*/ 22 h 22"/>
                    <a:gd name="T14" fmla="*/ 7 w 23"/>
                    <a:gd name="T15" fmla="*/ 22 h 22"/>
                    <a:gd name="T16" fmla="*/ 3 w 23"/>
                    <a:gd name="T17" fmla="*/ 19 h 22"/>
                    <a:gd name="T18" fmla="*/ 0 w 23"/>
                    <a:gd name="T19" fmla="*/ 16 h 22"/>
                    <a:gd name="T20" fmla="*/ 0 w 23"/>
                    <a:gd name="T21" fmla="*/ 11 h 22"/>
                    <a:gd name="T22" fmla="*/ 0 w 23"/>
                    <a:gd name="T23" fmla="*/ 11 h 22"/>
                    <a:gd name="T24" fmla="*/ 0 w 23"/>
                    <a:gd name="T25" fmla="*/ 6 h 22"/>
                    <a:gd name="T26" fmla="*/ 3 w 23"/>
                    <a:gd name="T27" fmla="*/ 3 h 22"/>
                    <a:gd name="T28" fmla="*/ 7 w 23"/>
                    <a:gd name="T29" fmla="*/ 0 h 22"/>
                    <a:gd name="T30" fmla="*/ 11 w 23"/>
                    <a:gd name="T31" fmla="*/ 0 h 22"/>
                    <a:gd name="T32" fmla="*/ 11 w 23"/>
                    <a:gd name="T33" fmla="*/ 0 h 22"/>
                    <a:gd name="T34" fmla="*/ 16 w 23"/>
                    <a:gd name="T35" fmla="*/ 0 h 22"/>
                    <a:gd name="T36" fmla="*/ 19 w 23"/>
                    <a:gd name="T37" fmla="*/ 3 h 22"/>
                    <a:gd name="T38" fmla="*/ 23 w 23"/>
                    <a:gd name="T39" fmla="*/ 6 h 22"/>
                    <a:gd name="T40" fmla="*/ 23 w 23"/>
                    <a:gd name="T41" fmla="*/ 11 h 22"/>
                    <a:gd name="T42" fmla="*/ 23 w 23"/>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2">
                      <a:moveTo>
                        <a:pt x="23" y="11"/>
                      </a:moveTo>
                      <a:lnTo>
                        <a:pt x="23" y="11"/>
                      </a:lnTo>
                      <a:lnTo>
                        <a:pt x="23" y="16"/>
                      </a:lnTo>
                      <a:lnTo>
                        <a:pt x="19" y="19"/>
                      </a:lnTo>
                      <a:lnTo>
                        <a:pt x="16" y="22"/>
                      </a:lnTo>
                      <a:lnTo>
                        <a:pt x="11" y="22"/>
                      </a:lnTo>
                      <a:lnTo>
                        <a:pt x="11" y="22"/>
                      </a:lnTo>
                      <a:lnTo>
                        <a:pt x="7" y="22"/>
                      </a:lnTo>
                      <a:lnTo>
                        <a:pt x="3" y="19"/>
                      </a:lnTo>
                      <a:lnTo>
                        <a:pt x="0" y="16"/>
                      </a:lnTo>
                      <a:lnTo>
                        <a:pt x="0" y="11"/>
                      </a:lnTo>
                      <a:lnTo>
                        <a:pt x="0" y="11"/>
                      </a:lnTo>
                      <a:lnTo>
                        <a:pt x="0" y="6"/>
                      </a:lnTo>
                      <a:lnTo>
                        <a:pt x="3" y="3"/>
                      </a:lnTo>
                      <a:lnTo>
                        <a:pt x="7" y="0"/>
                      </a:lnTo>
                      <a:lnTo>
                        <a:pt x="11" y="0"/>
                      </a:lnTo>
                      <a:lnTo>
                        <a:pt x="11" y="0"/>
                      </a:lnTo>
                      <a:lnTo>
                        <a:pt x="16" y="0"/>
                      </a:lnTo>
                      <a:lnTo>
                        <a:pt x="19" y="3"/>
                      </a:lnTo>
                      <a:lnTo>
                        <a:pt x="23" y="6"/>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16" name="Freeform 1623"/>
                <p:cNvSpPr>
                  <a:spLocks/>
                </p:cNvSpPr>
                <p:nvPr/>
              </p:nvSpPr>
              <p:spPr bwMode="auto">
                <a:xfrm>
                  <a:off x="3840559" y="1302797"/>
                  <a:ext cx="31189" cy="38404"/>
                </a:xfrm>
                <a:custGeom>
                  <a:avLst/>
                  <a:gdLst>
                    <a:gd name="T0" fmla="*/ 23 w 23"/>
                    <a:gd name="T1" fmla="*/ 11 h 22"/>
                    <a:gd name="T2" fmla="*/ 23 w 23"/>
                    <a:gd name="T3" fmla="*/ 11 h 22"/>
                    <a:gd name="T4" fmla="*/ 23 w 23"/>
                    <a:gd name="T5" fmla="*/ 16 h 22"/>
                    <a:gd name="T6" fmla="*/ 19 w 23"/>
                    <a:gd name="T7" fmla="*/ 19 h 22"/>
                    <a:gd name="T8" fmla="*/ 16 w 23"/>
                    <a:gd name="T9" fmla="*/ 22 h 22"/>
                    <a:gd name="T10" fmla="*/ 11 w 23"/>
                    <a:gd name="T11" fmla="*/ 22 h 22"/>
                    <a:gd name="T12" fmla="*/ 11 w 23"/>
                    <a:gd name="T13" fmla="*/ 22 h 22"/>
                    <a:gd name="T14" fmla="*/ 7 w 23"/>
                    <a:gd name="T15" fmla="*/ 22 h 22"/>
                    <a:gd name="T16" fmla="*/ 3 w 23"/>
                    <a:gd name="T17" fmla="*/ 19 h 22"/>
                    <a:gd name="T18" fmla="*/ 0 w 23"/>
                    <a:gd name="T19" fmla="*/ 16 h 22"/>
                    <a:gd name="T20" fmla="*/ 0 w 23"/>
                    <a:gd name="T21" fmla="*/ 11 h 22"/>
                    <a:gd name="T22" fmla="*/ 0 w 23"/>
                    <a:gd name="T23" fmla="*/ 11 h 22"/>
                    <a:gd name="T24" fmla="*/ 0 w 23"/>
                    <a:gd name="T25" fmla="*/ 6 h 22"/>
                    <a:gd name="T26" fmla="*/ 3 w 23"/>
                    <a:gd name="T27" fmla="*/ 3 h 22"/>
                    <a:gd name="T28" fmla="*/ 7 w 23"/>
                    <a:gd name="T29" fmla="*/ 0 h 22"/>
                    <a:gd name="T30" fmla="*/ 11 w 23"/>
                    <a:gd name="T31" fmla="*/ 0 h 22"/>
                    <a:gd name="T32" fmla="*/ 11 w 23"/>
                    <a:gd name="T33" fmla="*/ 0 h 22"/>
                    <a:gd name="T34" fmla="*/ 16 w 23"/>
                    <a:gd name="T35" fmla="*/ 0 h 22"/>
                    <a:gd name="T36" fmla="*/ 19 w 23"/>
                    <a:gd name="T37" fmla="*/ 3 h 22"/>
                    <a:gd name="T38" fmla="*/ 23 w 23"/>
                    <a:gd name="T39" fmla="*/ 6 h 22"/>
                    <a:gd name="T40" fmla="*/ 23 w 23"/>
                    <a:gd name="T41" fmla="*/ 11 h 22"/>
                    <a:gd name="T42" fmla="*/ 23 w 23"/>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2">
                      <a:moveTo>
                        <a:pt x="23" y="11"/>
                      </a:moveTo>
                      <a:lnTo>
                        <a:pt x="23" y="11"/>
                      </a:lnTo>
                      <a:lnTo>
                        <a:pt x="23" y="16"/>
                      </a:lnTo>
                      <a:lnTo>
                        <a:pt x="19" y="19"/>
                      </a:lnTo>
                      <a:lnTo>
                        <a:pt x="16" y="22"/>
                      </a:lnTo>
                      <a:lnTo>
                        <a:pt x="11" y="22"/>
                      </a:lnTo>
                      <a:lnTo>
                        <a:pt x="11" y="22"/>
                      </a:lnTo>
                      <a:lnTo>
                        <a:pt x="7" y="22"/>
                      </a:lnTo>
                      <a:lnTo>
                        <a:pt x="3" y="19"/>
                      </a:lnTo>
                      <a:lnTo>
                        <a:pt x="0" y="16"/>
                      </a:lnTo>
                      <a:lnTo>
                        <a:pt x="0" y="11"/>
                      </a:lnTo>
                      <a:lnTo>
                        <a:pt x="0" y="11"/>
                      </a:lnTo>
                      <a:lnTo>
                        <a:pt x="0" y="6"/>
                      </a:lnTo>
                      <a:lnTo>
                        <a:pt x="3" y="3"/>
                      </a:lnTo>
                      <a:lnTo>
                        <a:pt x="7" y="0"/>
                      </a:lnTo>
                      <a:lnTo>
                        <a:pt x="11" y="0"/>
                      </a:lnTo>
                      <a:lnTo>
                        <a:pt x="11" y="0"/>
                      </a:lnTo>
                      <a:lnTo>
                        <a:pt x="16" y="0"/>
                      </a:lnTo>
                      <a:lnTo>
                        <a:pt x="19" y="3"/>
                      </a:lnTo>
                      <a:lnTo>
                        <a:pt x="23" y="6"/>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17" name="Freeform 1624"/>
                <p:cNvSpPr>
                  <a:spLocks/>
                </p:cNvSpPr>
                <p:nvPr/>
              </p:nvSpPr>
              <p:spPr bwMode="auto">
                <a:xfrm>
                  <a:off x="3854733" y="1302797"/>
                  <a:ext cx="31189" cy="38404"/>
                </a:xfrm>
                <a:custGeom>
                  <a:avLst/>
                  <a:gdLst>
                    <a:gd name="T0" fmla="*/ 22 w 22"/>
                    <a:gd name="T1" fmla="*/ 11 h 22"/>
                    <a:gd name="T2" fmla="*/ 22 w 22"/>
                    <a:gd name="T3" fmla="*/ 11 h 22"/>
                    <a:gd name="T4" fmla="*/ 21 w 22"/>
                    <a:gd name="T5" fmla="*/ 16 h 22"/>
                    <a:gd name="T6" fmla="*/ 19 w 22"/>
                    <a:gd name="T7" fmla="*/ 19 h 22"/>
                    <a:gd name="T8" fmla="*/ 16 w 22"/>
                    <a:gd name="T9" fmla="*/ 22 h 22"/>
                    <a:gd name="T10" fmla="*/ 11 w 22"/>
                    <a:gd name="T11" fmla="*/ 22 h 22"/>
                    <a:gd name="T12" fmla="*/ 11 w 22"/>
                    <a:gd name="T13" fmla="*/ 22 h 22"/>
                    <a:gd name="T14" fmla="*/ 6 w 22"/>
                    <a:gd name="T15" fmla="*/ 22 h 22"/>
                    <a:gd name="T16" fmla="*/ 3 w 22"/>
                    <a:gd name="T17" fmla="*/ 19 h 22"/>
                    <a:gd name="T18" fmla="*/ 0 w 22"/>
                    <a:gd name="T19" fmla="*/ 16 h 22"/>
                    <a:gd name="T20" fmla="*/ 0 w 22"/>
                    <a:gd name="T21" fmla="*/ 11 h 22"/>
                    <a:gd name="T22" fmla="*/ 0 w 22"/>
                    <a:gd name="T23" fmla="*/ 11 h 22"/>
                    <a:gd name="T24" fmla="*/ 0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1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1" y="16"/>
                      </a:lnTo>
                      <a:lnTo>
                        <a:pt x="19" y="19"/>
                      </a:lnTo>
                      <a:lnTo>
                        <a:pt x="16" y="22"/>
                      </a:lnTo>
                      <a:lnTo>
                        <a:pt x="11" y="22"/>
                      </a:lnTo>
                      <a:lnTo>
                        <a:pt x="11" y="22"/>
                      </a:lnTo>
                      <a:lnTo>
                        <a:pt x="6" y="22"/>
                      </a:lnTo>
                      <a:lnTo>
                        <a:pt x="3" y="19"/>
                      </a:lnTo>
                      <a:lnTo>
                        <a:pt x="0" y="16"/>
                      </a:lnTo>
                      <a:lnTo>
                        <a:pt x="0" y="11"/>
                      </a:lnTo>
                      <a:lnTo>
                        <a:pt x="0" y="11"/>
                      </a:lnTo>
                      <a:lnTo>
                        <a:pt x="0" y="6"/>
                      </a:lnTo>
                      <a:lnTo>
                        <a:pt x="3" y="3"/>
                      </a:lnTo>
                      <a:lnTo>
                        <a:pt x="6" y="0"/>
                      </a:lnTo>
                      <a:lnTo>
                        <a:pt x="11" y="0"/>
                      </a:lnTo>
                      <a:lnTo>
                        <a:pt x="11" y="0"/>
                      </a:lnTo>
                      <a:lnTo>
                        <a:pt x="16" y="0"/>
                      </a:lnTo>
                      <a:lnTo>
                        <a:pt x="19" y="3"/>
                      </a:lnTo>
                      <a:lnTo>
                        <a:pt x="21"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18" name="Freeform 1625"/>
                <p:cNvSpPr>
                  <a:spLocks/>
                </p:cNvSpPr>
                <p:nvPr/>
              </p:nvSpPr>
              <p:spPr bwMode="auto">
                <a:xfrm>
                  <a:off x="3863241" y="1302797"/>
                  <a:ext cx="31189" cy="38404"/>
                </a:xfrm>
                <a:custGeom>
                  <a:avLst/>
                  <a:gdLst>
                    <a:gd name="T0" fmla="*/ 23 w 23"/>
                    <a:gd name="T1" fmla="*/ 11 h 22"/>
                    <a:gd name="T2" fmla="*/ 23 w 23"/>
                    <a:gd name="T3" fmla="*/ 11 h 22"/>
                    <a:gd name="T4" fmla="*/ 23 w 23"/>
                    <a:gd name="T5" fmla="*/ 16 h 22"/>
                    <a:gd name="T6" fmla="*/ 19 w 23"/>
                    <a:gd name="T7" fmla="*/ 19 h 22"/>
                    <a:gd name="T8" fmla="*/ 16 w 23"/>
                    <a:gd name="T9" fmla="*/ 22 h 22"/>
                    <a:gd name="T10" fmla="*/ 11 w 23"/>
                    <a:gd name="T11" fmla="*/ 22 h 22"/>
                    <a:gd name="T12" fmla="*/ 11 w 23"/>
                    <a:gd name="T13" fmla="*/ 22 h 22"/>
                    <a:gd name="T14" fmla="*/ 7 w 23"/>
                    <a:gd name="T15" fmla="*/ 22 h 22"/>
                    <a:gd name="T16" fmla="*/ 3 w 23"/>
                    <a:gd name="T17" fmla="*/ 19 h 22"/>
                    <a:gd name="T18" fmla="*/ 0 w 23"/>
                    <a:gd name="T19" fmla="*/ 16 h 22"/>
                    <a:gd name="T20" fmla="*/ 0 w 23"/>
                    <a:gd name="T21" fmla="*/ 11 h 22"/>
                    <a:gd name="T22" fmla="*/ 0 w 23"/>
                    <a:gd name="T23" fmla="*/ 11 h 22"/>
                    <a:gd name="T24" fmla="*/ 0 w 23"/>
                    <a:gd name="T25" fmla="*/ 6 h 22"/>
                    <a:gd name="T26" fmla="*/ 3 w 23"/>
                    <a:gd name="T27" fmla="*/ 3 h 22"/>
                    <a:gd name="T28" fmla="*/ 7 w 23"/>
                    <a:gd name="T29" fmla="*/ 0 h 22"/>
                    <a:gd name="T30" fmla="*/ 11 w 23"/>
                    <a:gd name="T31" fmla="*/ 0 h 22"/>
                    <a:gd name="T32" fmla="*/ 11 w 23"/>
                    <a:gd name="T33" fmla="*/ 0 h 22"/>
                    <a:gd name="T34" fmla="*/ 16 w 23"/>
                    <a:gd name="T35" fmla="*/ 0 h 22"/>
                    <a:gd name="T36" fmla="*/ 19 w 23"/>
                    <a:gd name="T37" fmla="*/ 3 h 22"/>
                    <a:gd name="T38" fmla="*/ 23 w 23"/>
                    <a:gd name="T39" fmla="*/ 6 h 22"/>
                    <a:gd name="T40" fmla="*/ 23 w 23"/>
                    <a:gd name="T41" fmla="*/ 11 h 22"/>
                    <a:gd name="T42" fmla="*/ 23 w 23"/>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2">
                      <a:moveTo>
                        <a:pt x="23" y="11"/>
                      </a:moveTo>
                      <a:lnTo>
                        <a:pt x="23" y="11"/>
                      </a:lnTo>
                      <a:lnTo>
                        <a:pt x="23" y="16"/>
                      </a:lnTo>
                      <a:lnTo>
                        <a:pt x="19" y="19"/>
                      </a:lnTo>
                      <a:lnTo>
                        <a:pt x="16" y="22"/>
                      </a:lnTo>
                      <a:lnTo>
                        <a:pt x="11" y="22"/>
                      </a:lnTo>
                      <a:lnTo>
                        <a:pt x="11" y="22"/>
                      </a:lnTo>
                      <a:lnTo>
                        <a:pt x="7" y="22"/>
                      </a:lnTo>
                      <a:lnTo>
                        <a:pt x="3" y="19"/>
                      </a:lnTo>
                      <a:lnTo>
                        <a:pt x="0" y="16"/>
                      </a:lnTo>
                      <a:lnTo>
                        <a:pt x="0" y="11"/>
                      </a:lnTo>
                      <a:lnTo>
                        <a:pt x="0" y="11"/>
                      </a:lnTo>
                      <a:lnTo>
                        <a:pt x="0" y="6"/>
                      </a:lnTo>
                      <a:lnTo>
                        <a:pt x="3" y="3"/>
                      </a:lnTo>
                      <a:lnTo>
                        <a:pt x="7" y="0"/>
                      </a:lnTo>
                      <a:lnTo>
                        <a:pt x="11" y="0"/>
                      </a:lnTo>
                      <a:lnTo>
                        <a:pt x="11" y="0"/>
                      </a:lnTo>
                      <a:lnTo>
                        <a:pt x="16" y="0"/>
                      </a:lnTo>
                      <a:lnTo>
                        <a:pt x="19" y="3"/>
                      </a:lnTo>
                      <a:lnTo>
                        <a:pt x="23" y="6"/>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19" name="Freeform 1626"/>
                <p:cNvSpPr>
                  <a:spLocks/>
                </p:cNvSpPr>
                <p:nvPr/>
              </p:nvSpPr>
              <p:spPr bwMode="auto">
                <a:xfrm>
                  <a:off x="3863241" y="1302797"/>
                  <a:ext cx="31189" cy="38404"/>
                </a:xfrm>
                <a:custGeom>
                  <a:avLst/>
                  <a:gdLst>
                    <a:gd name="T0" fmla="*/ 23 w 23"/>
                    <a:gd name="T1" fmla="*/ 11 h 22"/>
                    <a:gd name="T2" fmla="*/ 23 w 23"/>
                    <a:gd name="T3" fmla="*/ 11 h 22"/>
                    <a:gd name="T4" fmla="*/ 23 w 23"/>
                    <a:gd name="T5" fmla="*/ 16 h 22"/>
                    <a:gd name="T6" fmla="*/ 19 w 23"/>
                    <a:gd name="T7" fmla="*/ 19 h 22"/>
                    <a:gd name="T8" fmla="*/ 16 w 23"/>
                    <a:gd name="T9" fmla="*/ 22 h 22"/>
                    <a:gd name="T10" fmla="*/ 11 w 23"/>
                    <a:gd name="T11" fmla="*/ 22 h 22"/>
                    <a:gd name="T12" fmla="*/ 11 w 23"/>
                    <a:gd name="T13" fmla="*/ 22 h 22"/>
                    <a:gd name="T14" fmla="*/ 7 w 23"/>
                    <a:gd name="T15" fmla="*/ 22 h 22"/>
                    <a:gd name="T16" fmla="*/ 3 w 23"/>
                    <a:gd name="T17" fmla="*/ 19 h 22"/>
                    <a:gd name="T18" fmla="*/ 0 w 23"/>
                    <a:gd name="T19" fmla="*/ 16 h 22"/>
                    <a:gd name="T20" fmla="*/ 0 w 23"/>
                    <a:gd name="T21" fmla="*/ 11 h 22"/>
                    <a:gd name="T22" fmla="*/ 0 w 23"/>
                    <a:gd name="T23" fmla="*/ 11 h 22"/>
                    <a:gd name="T24" fmla="*/ 0 w 23"/>
                    <a:gd name="T25" fmla="*/ 6 h 22"/>
                    <a:gd name="T26" fmla="*/ 3 w 23"/>
                    <a:gd name="T27" fmla="*/ 3 h 22"/>
                    <a:gd name="T28" fmla="*/ 7 w 23"/>
                    <a:gd name="T29" fmla="*/ 0 h 22"/>
                    <a:gd name="T30" fmla="*/ 11 w 23"/>
                    <a:gd name="T31" fmla="*/ 0 h 22"/>
                    <a:gd name="T32" fmla="*/ 11 w 23"/>
                    <a:gd name="T33" fmla="*/ 0 h 22"/>
                    <a:gd name="T34" fmla="*/ 16 w 23"/>
                    <a:gd name="T35" fmla="*/ 0 h 22"/>
                    <a:gd name="T36" fmla="*/ 19 w 23"/>
                    <a:gd name="T37" fmla="*/ 3 h 22"/>
                    <a:gd name="T38" fmla="*/ 23 w 23"/>
                    <a:gd name="T39" fmla="*/ 6 h 22"/>
                    <a:gd name="T40" fmla="*/ 23 w 23"/>
                    <a:gd name="T41" fmla="*/ 11 h 22"/>
                    <a:gd name="T42" fmla="*/ 23 w 23"/>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2">
                      <a:moveTo>
                        <a:pt x="23" y="11"/>
                      </a:moveTo>
                      <a:lnTo>
                        <a:pt x="23" y="11"/>
                      </a:lnTo>
                      <a:lnTo>
                        <a:pt x="23" y="16"/>
                      </a:lnTo>
                      <a:lnTo>
                        <a:pt x="19" y="19"/>
                      </a:lnTo>
                      <a:lnTo>
                        <a:pt x="16" y="22"/>
                      </a:lnTo>
                      <a:lnTo>
                        <a:pt x="11" y="22"/>
                      </a:lnTo>
                      <a:lnTo>
                        <a:pt x="11" y="22"/>
                      </a:lnTo>
                      <a:lnTo>
                        <a:pt x="7" y="22"/>
                      </a:lnTo>
                      <a:lnTo>
                        <a:pt x="3" y="19"/>
                      </a:lnTo>
                      <a:lnTo>
                        <a:pt x="0" y="16"/>
                      </a:lnTo>
                      <a:lnTo>
                        <a:pt x="0" y="11"/>
                      </a:lnTo>
                      <a:lnTo>
                        <a:pt x="0" y="11"/>
                      </a:lnTo>
                      <a:lnTo>
                        <a:pt x="0" y="6"/>
                      </a:lnTo>
                      <a:lnTo>
                        <a:pt x="3" y="3"/>
                      </a:lnTo>
                      <a:lnTo>
                        <a:pt x="7" y="0"/>
                      </a:lnTo>
                      <a:lnTo>
                        <a:pt x="11" y="0"/>
                      </a:lnTo>
                      <a:lnTo>
                        <a:pt x="11" y="0"/>
                      </a:lnTo>
                      <a:lnTo>
                        <a:pt x="16" y="0"/>
                      </a:lnTo>
                      <a:lnTo>
                        <a:pt x="19" y="3"/>
                      </a:lnTo>
                      <a:lnTo>
                        <a:pt x="23" y="6"/>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20" name="Freeform 1627"/>
                <p:cNvSpPr>
                  <a:spLocks/>
                </p:cNvSpPr>
                <p:nvPr/>
              </p:nvSpPr>
              <p:spPr bwMode="auto">
                <a:xfrm>
                  <a:off x="3868910" y="1302797"/>
                  <a:ext cx="34023" cy="38404"/>
                </a:xfrm>
                <a:custGeom>
                  <a:avLst/>
                  <a:gdLst>
                    <a:gd name="T0" fmla="*/ 22 w 22"/>
                    <a:gd name="T1" fmla="*/ 11 h 22"/>
                    <a:gd name="T2" fmla="*/ 22 w 22"/>
                    <a:gd name="T3" fmla="*/ 11 h 22"/>
                    <a:gd name="T4" fmla="*/ 22 w 22"/>
                    <a:gd name="T5" fmla="*/ 16 h 22"/>
                    <a:gd name="T6" fmla="*/ 19 w 22"/>
                    <a:gd name="T7" fmla="*/ 19 h 22"/>
                    <a:gd name="T8" fmla="*/ 16 w 22"/>
                    <a:gd name="T9" fmla="*/ 22 h 22"/>
                    <a:gd name="T10" fmla="*/ 11 w 22"/>
                    <a:gd name="T11" fmla="*/ 22 h 22"/>
                    <a:gd name="T12" fmla="*/ 11 w 22"/>
                    <a:gd name="T13" fmla="*/ 22 h 22"/>
                    <a:gd name="T14" fmla="*/ 6 w 22"/>
                    <a:gd name="T15" fmla="*/ 22 h 22"/>
                    <a:gd name="T16" fmla="*/ 3 w 22"/>
                    <a:gd name="T17" fmla="*/ 19 h 22"/>
                    <a:gd name="T18" fmla="*/ 0 w 22"/>
                    <a:gd name="T19" fmla="*/ 16 h 22"/>
                    <a:gd name="T20" fmla="*/ 0 w 22"/>
                    <a:gd name="T21" fmla="*/ 11 h 22"/>
                    <a:gd name="T22" fmla="*/ 0 w 22"/>
                    <a:gd name="T23" fmla="*/ 11 h 22"/>
                    <a:gd name="T24" fmla="*/ 0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2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2" y="16"/>
                      </a:lnTo>
                      <a:lnTo>
                        <a:pt x="19" y="19"/>
                      </a:lnTo>
                      <a:lnTo>
                        <a:pt x="16" y="22"/>
                      </a:lnTo>
                      <a:lnTo>
                        <a:pt x="11" y="22"/>
                      </a:lnTo>
                      <a:lnTo>
                        <a:pt x="11" y="22"/>
                      </a:lnTo>
                      <a:lnTo>
                        <a:pt x="6" y="22"/>
                      </a:lnTo>
                      <a:lnTo>
                        <a:pt x="3" y="19"/>
                      </a:lnTo>
                      <a:lnTo>
                        <a:pt x="0" y="16"/>
                      </a:lnTo>
                      <a:lnTo>
                        <a:pt x="0" y="11"/>
                      </a:lnTo>
                      <a:lnTo>
                        <a:pt x="0" y="11"/>
                      </a:lnTo>
                      <a:lnTo>
                        <a:pt x="0" y="6"/>
                      </a:lnTo>
                      <a:lnTo>
                        <a:pt x="3" y="3"/>
                      </a:lnTo>
                      <a:lnTo>
                        <a:pt x="6" y="0"/>
                      </a:lnTo>
                      <a:lnTo>
                        <a:pt x="11" y="0"/>
                      </a:lnTo>
                      <a:lnTo>
                        <a:pt x="11" y="0"/>
                      </a:lnTo>
                      <a:lnTo>
                        <a:pt x="16" y="0"/>
                      </a:lnTo>
                      <a:lnTo>
                        <a:pt x="19" y="3"/>
                      </a:lnTo>
                      <a:lnTo>
                        <a:pt x="22"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21" name="Freeform 1628"/>
                <p:cNvSpPr>
                  <a:spLocks/>
                </p:cNvSpPr>
                <p:nvPr/>
              </p:nvSpPr>
              <p:spPr bwMode="auto">
                <a:xfrm>
                  <a:off x="3868910" y="1302797"/>
                  <a:ext cx="34023" cy="38404"/>
                </a:xfrm>
                <a:custGeom>
                  <a:avLst/>
                  <a:gdLst>
                    <a:gd name="T0" fmla="*/ 22 w 22"/>
                    <a:gd name="T1" fmla="*/ 11 h 22"/>
                    <a:gd name="T2" fmla="*/ 22 w 22"/>
                    <a:gd name="T3" fmla="*/ 11 h 22"/>
                    <a:gd name="T4" fmla="*/ 22 w 22"/>
                    <a:gd name="T5" fmla="*/ 16 h 22"/>
                    <a:gd name="T6" fmla="*/ 19 w 22"/>
                    <a:gd name="T7" fmla="*/ 19 h 22"/>
                    <a:gd name="T8" fmla="*/ 16 w 22"/>
                    <a:gd name="T9" fmla="*/ 22 h 22"/>
                    <a:gd name="T10" fmla="*/ 11 w 22"/>
                    <a:gd name="T11" fmla="*/ 22 h 22"/>
                    <a:gd name="T12" fmla="*/ 11 w 22"/>
                    <a:gd name="T13" fmla="*/ 22 h 22"/>
                    <a:gd name="T14" fmla="*/ 6 w 22"/>
                    <a:gd name="T15" fmla="*/ 22 h 22"/>
                    <a:gd name="T16" fmla="*/ 3 w 22"/>
                    <a:gd name="T17" fmla="*/ 19 h 22"/>
                    <a:gd name="T18" fmla="*/ 0 w 22"/>
                    <a:gd name="T19" fmla="*/ 16 h 22"/>
                    <a:gd name="T20" fmla="*/ 0 w 22"/>
                    <a:gd name="T21" fmla="*/ 11 h 22"/>
                    <a:gd name="T22" fmla="*/ 0 w 22"/>
                    <a:gd name="T23" fmla="*/ 11 h 22"/>
                    <a:gd name="T24" fmla="*/ 0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2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2" y="16"/>
                      </a:lnTo>
                      <a:lnTo>
                        <a:pt x="19" y="19"/>
                      </a:lnTo>
                      <a:lnTo>
                        <a:pt x="16" y="22"/>
                      </a:lnTo>
                      <a:lnTo>
                        <a:pt x="11" y="22"/>
                      </a:lnTo>
                      <a:lnTo>
                        <a:pt x="11" y="22"/>
                      </a:lnTo>
                      <a:lnTo>
                        <a:pt x="6" y="22"/>
                      </a:lnTo>
                      <a:lnTo>
                        <a:pt x="3" y="19"/>
                      </a:lnTo>
                      <a:lnTo>
                        <a:pt x="0" y="16"/>
                      </a:lnTo>
                      <a:lnTo>
                        <a:pt x="0" y="11"/>
                      </a:lnTo>
                      <a:lnTo>
                        <a:pt x="0" y="11"/>
                      </a:lnTo>
                      <a:lnTo>
                        <a:pt x="0" y="6"/>
                      </a:lnTo>
                      <a:lnTo>
                        <a:pt x="3" y="3"/>
                      </a:lnTo>
                      <a:lnTo>
                        <a:pt x="6" y="0"/>
                      </a:lnTo>
                      <a:lnTo>
                        <a:pt x="11" y="0"/>
                      </a:lnTo>
                      <a:lnTo>
                        <a:pt x="11" y="0"/>
                      </a:lnTo>
                      <a:lnTo>
                        <a:pt x="16" y="0"/>
                      </a:lnTo>
                      <a:lnTo>
                        <a:pt x="19" y="3"/>
                      </a:lnTo>
                      <a:lnTo>
                        <a:pt x="22"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22" name="Freeform 1629"/>
                <p:cNvSpPr>
                  <a:spLocks/>
                </p:cNvSpPr>
                <p:nvPr/>
              </p:nvSpPr>
              <p:spPr bwMode="auto">
                <a:xfrm>
                  <a:off x="3877415" y="1302797"/>
                  <a:ext cx="31189" cy="38404"/>
                </a:xfrm>
                <a:custGeom>
                  <a:avLst/>
                  <a:gdLst>
                    <a:gd name="T0" fmla="*/ 22 w 22"/>
                    <a:gd name="T1" fmla="*/ 11 h 22"/>
                    <a:gd name="T2" fmla="*/ 22 w 22"/>
                    <a:gd name="T3" fmla="*/ 11 h 22"/>
                    <a:gd name="T4" fmla="*/ 20 w 22"/>
                    <a:gd name="T5" fmla="*/ 16 h 22"/>
                    <a:gd name="T6" fmla="*/ 19 w 22"/>
                    <a:gd name="T7" fmla="*/ 19 h 22"/>
                    <a:gd name="T8" fmla="*/ 16 w 22"/>
                    <a:gd name="T9" fmla="*/ 22 h 22"/>
                    <a:gd name="T10" fmla="*/ 11 w 22"/>
                    <a:gd name="T11" fmla="*/ 22 h 22"/>
                    <a:gd name="T12" fmla="*/ 11 w 22"/>
                    <a:gd name="T13" fmla="*/ 22 h 22"/>
                    <a:gd name="T14" fmla="*/ 6 w 22"/>
                    <a:gd name="T15" fmla="*/ 22 h 22"/>
                    <a:gd name="T16" fmla="*/ 3 w 22"/>
                    <a:gd name="T17" fmla="*/ 19 h 22"/>
                    <a:gd name="T18" fmla="*/ 0 w 22"/>
                    <a:gd name="T19" fmla="*/ 16 h 22"/>
                    <a:gd name="T20" fmla="*/ 0 w 22"/>
                    <a:gd name="T21" fmla="*/ 11 h 22"/>
                    <a:gd name="T22" fmla="*/ 0 w 22"/>
                    <a:gd name="T23" fmla="*/ 11 h 22"/>
                    <a:gd name="T24" fmla="*/ 0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0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0" y="16"/>
                      </a:lnTo>
                      <a:lnTo>
                        <a:pt x="19" y="19"/>
                      </a:lnTo>
                      <a:lnTo>
                        <a:pt x="16" y="22"/>
                      </a:lnTo>
                      <a:lnTo>
                        <a:pt x="11" y="22"/>
                      </a:lnTo>
                      <a:lnTo>
                        <a:pt x="11" y="22"/>
                      </a:lnTo>
                      <a:lnTo>
                        <a:pt x="6" y="22"/>
                      </a:lnTo>
                      <a:lnTo>
                        <a:pt x="3" y="19"/>
                      </a:lnTo>
                      <a:lnTo>
                        <a:pt x="0" y="16"/>
                      </a:lnTo>
                      <a:lnTo>
                        <a:pt x="0" y="11"/>
                      </a:lnTo>
                      <a:lnTo>
                        <a:pt x="0" y="11"/>
                      </a:lnTo>
                      <a:lnTo>
                        <a:pt x="0" y="6"/>
                      </a:lnTo>
                      <a:lnTo>
                        <a:pt x="3" y="3"/>
                      </a:lnTo>
                      <a:lnTo>
                        <a:pt x="6" y="0"/>
                      </a:lnTo>
                      <a:lnTo>
                        <a:pt x="11" y="0"/>
                      </a:lnTo>
                      <a:lnTo>
                        <a:pt x="11" y="0"/>
                      </a:lnTo>
                      <a:lnTo>
                        <a:pt x="16" y="0"/>
                      </a:lnTo>
                      <a:lnTo>
                        <a:pt x="19" y="3"/>
                      </a:lnTo>
                      <a:lnTo>
                        <a:pt x="20"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23" name="Freeform 1630"/>
                <p:cNvSpPr>
                  <a:spLocks/>
                </p:cNvSpPr>
                <p:nvPr/>
              </p:nvSpPr>
              <p:spPr bwMode="auto">
                <a:xfrm>
                  <a:off x="3888756" y="1302797"/>
                  <a:ext cx="34023" cy="38404"/>
                </a:xfrm>
                <a:custGeom>
                  <a:avLst/>
                  <a:gdLst>
                    <a:gd name="T0" fmla="*/ 24 w 24"/>
                    <a:gd name="T1" fmla="*/ 11 h 22"/>
                    <a:gd name="T2" fmla="*/ 24 w 24"/>
                    <a:gd name="T3" fmla="*/ 11 h 22"/>
                    <a:gd name="T4" fmla="*/ 22 w 24"/>
                    <a:gd name="T5" fmla="*/ 16 h 22"/>
                    <a:gd name="T6" fmla="*/ 20 w 24"/>
                    <a:gd name="T7" fmla="*/ 19 h 22"/>
                    <a:gd name="T8" fmla="*/ 16 w 24"/>
                    <a:gd name="T9" fmla="*/ 22 h 22"/>
                    <a:gd name="T10" fmla="*/ 12 w 24"/>
                    <a:gd name="T11" fmla="*/ 22 h 22"/>
                    <a:gd name="T12" fmla="*/ 12 w 24"/>
                    <a:gd name="T13" fmla="*/ 22 h 22"/>
                    <a:gd name="T14" fmla="*/ 8 w 24"/>
                    <a:gd name="T15" fmla="*/ 22 h 22"/>
                    <a:gd name="T16" fmla="*/ 5 w 24"/>
                    <a:gd name="T17" fmla="*/ 19 h 22"/>
                    <a:gd name="T18" fmla="*/ 1 w 24"/>
                    <a:gd name="T19" fmla="*/ 16 h 22"/>
                    <a:gd name="T20" fmla="*/ 0 w 24"/>
                    <a:gd name="T21" fmla="*/ 11 h 22"/>
                    <a:gd name="T22" fmla="*/ 0 w 24"/>
                    <a:gd name="T23" fmla="*/ 11 h 22"/>
                    <a:gd name="T24" fmla="*/ 1 w 24"/>
                    <a:gd name="T25" fmla="*/ 6 h 22"/>
                    <a:gd name="T26" fmla="*/ 5 w 24"/>
                    <a:gd name="T27" fmla="*/ 3 h 22"/>
                    <a:gd name="T28" fmla="*/ 8 w 24"/>
                    <a:gd name="T29" fmla="*/ 0 h 22"/>
                    <a:gd name="T30" fmla="*/ 12 w 24"/>
                    <a:gd name="T31" fmla="*/ 0 h 22"/>
                    <a:gd name="T32" fmla="*/ 12 w 24"/>
                    <a:gd name="T33" fmla="*/ 0 h 22"/>
                    <a:gd name="T34" fmla="*/ 16 w 24"/>
                    <a:gd name="T35" fmla="*/ 0 h 22"/>
                    <a:gd name="T36" fmla="*/ 20 w 24"/>
                    <a:gd name="T37" fmla="*/ 3 h 22"/>
                    <a:gd name="T38" fmla="*/ 22 w 24"/>
                    <a:gd name="T39" fmla="*/ 6 h 22"/>
                    <a:gd name="T40" fmla="*/ 24 w 24"/>
                    <a:gd name="T41" fmla="*/ 11 h 22"/>
                    <a:gd name="T42" fmla="*/ 24 w 24"/>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2">
                      <a:moveTo>
                        <a:pt x="24" y="11"/>
                      </a:moveTo>
                      <a:lnTo>
                        <a:pt x="24" y="11"/>
                      </a:lnTo>
                      <a:lnTo>
                        <a:pt x="22" y="16"/>
                      </a:lnTo>
                      <a:lnTo>
                        <a:pt x="20" y="19"/>
                      </a:lnTo>
                      <a:lnTo>
                        <a:pt x="16" y="22"/>
                      </a:lnTo>
                      <a:lnTo>
                        <a:pt x="12" y="22"/>
                      </a:lnTo>
                      <a:lnTo>
                        <a:pt x="12" y="22"/>
                      </a:lnTo>
                      <a:lnTo>
                        <a:pt x="8" y="22"/>
                      </a:lnTo>
                      <a:lnTo>
                        <a:pt x="5" y="19"/>
                      </a:lnTo>
                      <a:lnTo>
                        <a:pt x="1" y="16"/>
                      </a:lnTo>
                      <a:lnTo>
                        <a:pt x="0" y="11"/>
                      </a:lnTo>
                      <a:lnTo>
                        <a:pt x="0" y="11"/>
                      </a:lnTo>
                      <a:lnTo>
                        <a:pt x="1" y="6"/>
                      </a:lnTo>
                      <a:lnTo>
                        <a:pt x="5" y="3"/>
                      </a:lnTo>
                      <a:lnTo>
                        <a:pt x="8" y="0"/>
                      </a:lnTo>
                      <a:lnTo>
                        <a:pt x="12" y="0"/>
                      </a:lnTo>
                      <a:lnTo>
                        <a:pt x="12" y="0"/>
                      </a:lnTo>
                      <a:lnTo>
                        <a:pt x="16" y="0"/>
                      </a:lnTo>
                      <a:lnTo>
                        <a:pt x="20" y="3"/>
                      </a:lnTo>
                      <a:lnTo>
                        <a:pt x="22" y="6"/>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24" name="Freeform 1631"/>
                <p:cNvSpPr>
                  <a:spLocks/>
                </p:cNvSpPr>
                <p:nvPr/>
              </p:nvSpPr>
              <p:spPr bwMode="auto">
                <a:xfrm>
                  <a:off x="3951132" y="1302797"/>
                  <a:ext cx="31189" cy="38404"/>
                </a:xfrm>
                <a:custGeom>
                  <a:avLst/>
                  <a:gdLst>
                    <a:gd name="T0" fmla="*/ 23 w 23"/>
                    <a:gd name="T1" fmla="*/ 11 h 22"/>
                    <a:gd name="T2" fmla="*/ 23 w 23"/>
                    <a:gd name="T3" fmla="*/ 11 h 22"/>
                    <a:gd name="T4" fmla="*/ 23 w 23"/>
                    <a:gd name="T5" fmla="*/ 16 h 22"/>
                    <a:gd name="T6" fmla="*/ 20 w 23"/>
                    <a:gd name="T7" fmla="*/ 19 h 22"/>
                    <a:gd name="T8" fmla="*/ 16 w 23"/>
                    <a:gd name="T9" fmla="*/ 22 h 22"/>
                    <a:gd name="T10" fmla="*/ 12 w 23"/>
                    <a:gd name="T11" fmla="*/ 22 h 22"/>
                    <a:gd name="T12" fmla="*/ 12 w 23"/>
                    <a:gd name="T13" fmla="*/ 22 h 22"/>
                    <a:gd name="T14" fmla="*/ 7 w 23"/>
                    <a:gd name="T15" fmla="*/ 22 h 22"/>
                    <a:gd name="T16" fmla="*/ 4 w 23"/>
                    <a:gd name="T17" fmla="*/ 19 h 22"/>
                    <a:gd name="T18" fmla="*/ 0 w 23"/>
                    <a:gd name="T19" fmla="*/ 16 h 22"/>
                    <a:gd name="T20" fmla="*/ 0 w 23"/>
                    <a:gd name="T21" fmla="*/ 11 h 22"/>
                    <a:gd name="T22" fmla="*/ 0 w 23"/>
                    <a:gd name="T23" fmla="*/ 11 h 22"/>
                    <a:gd name="T24" fmla="*/ 0 w 23"/>
                    <a:gd name="T25" fmla="*/ 6 h 22"/>
                    <a:gd name="T26" fmla="*/ 4 w 23"/>
                    <a:gd name="T27" fmla="*/ 3 h 22"/>
                    <a:gd name="T28" fmla="*/ 7 w 23"/>
                    <a:gd name="T29" fmla="*/ 0 h 22"/>
                    <a:gd name="T30" fmla="*/ 12 w 23"/>
                    <a:gd name="T31" fmla="*/ 0 h 22"/>
                    <a:gd name="T32" fmla="*/ 12 w 23"/>
                    <a:gd name="T33" fmla="*/ 0 h 22"/>
                    <a:gd name="T34" fmla="*/ 16 w 23"/>
                    <a:gd name="T35" fmla="*/ 0 h 22"/>
                    <a:gd name="T36" fmla="*/ 20 w 23"/>
                    <a:gd name="T37" fmla="*/ 3 h 22"/>
                    <a:gd name="T38" fmla="*/ 23 w 23"/>
                    <a:gd name="T39" fmla="*/ 6 h 22"/>
                    <a:gd name="T40" fmla="*/ 23 w 23"/>
                    <a:gd name="T41" fmla="*/ 11 h 22"/>
                    <a:gd name="T42" fmla="*/ 23 w 23"/>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2">
                      <a:moveTo>
                        <a:pt x="23" y="11"/>
                      </a:moveTo>
                      <a:lnTo>
                        <a:pt x="23" y="11"/>
                      </a:lnTo>
                      <a:lnTo>
                        <a:pt x="23" y="16"/>
                      </a:lnTo>
                      <a:lnTo>
                        <a:pt x="20" y="19"/>
                      </a:lnTo>
                      <a:lnTo>
                        <a:pt x="16" y="22"/>
                      </a:lnTo>
                      <a:lnTo>
                        <a:pt x="12" y="22"/>
                      </a:lnTo>
                      <a:lnTo>
                        <a:pt x="12" y="22"/>
                      </a:lnTo>
                      <a:lnTo>
                        <a:pt x="7" y="22"/>
                      </a:lnTo>
                      <a:lnTo>
                        <a:pt x="4" y="19"/>
                      </a:lnTo>
                      <a:lnTo>
                        <a:pt x="0" y="16"/>
                      </a:lnTo>
                      <a:lnTo>
                        <a:pt x="0" y="11"/>
                      </a:lnTo>
                      <a:lnTo>
                        <a:pt x="0" y="11"/>
                      </a:lnTo>
                      <a:lnTo>
                        <a:pt x="0" y="6"/>
                      </a:lnTo>
                      <a:lnTo>
                        <a:pt x="4" y="3"/>
                      </a:lnTo>
                      <a:lnTo>
                        <a:pt x="7" y="0"/>
                      </a:lnTo>
                      <a:lnTo>
                        <a:pt x="12" y="0"/>
                      </a:lnTo>
                      <a:lnTo>
                        <a:pt x="12" y="0"/>
                      </a:lnTo>
                      <a:lnTo>
                        <a:pt x="16" y="0"/>
                      </a:lnTo>
                      <a:lnTo>
                        <a:pt x="20" y="3"/>
                      </a:lnTo>
                      <a:lnTo>
                        <a:pt x="23" y="6"/>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25" name="Freeform 1632"/>
                <p:cNvSpPr>
                  <a:spLocks/>
                </p:cNvSpPr>
                <p:nvPr/>
              </p:nvSpPr>
              <p:spPr bwMode="auto">
                <a:xfrm>
                  <a:off x="3959638" y="1302797"/>
                  <a:ext cx="31189" cy="38404"/>
                </a:xfrm>
                <a:custGeom>
                  <a:avLst/>
                  <a:gdLst>
                    <a:gd name="T0" fmla="*/ 23 w 23"/>
                    <a:gd name="T1" fmla="*/ 11 h 22"/>
                    <a:gd name="T2" fmla="*/ 23 w 23"/>
                    <a:gd name="T3" fmla="*/ 11 h 22"/>
                    <a:gd name="T4" fmla="*/ 21 w 23"/>
                    <a:gd name="T5" fmla="*/ 16 h 22"/>
                    <a:gd name="T6" fmla="*/ 19 w 23"/>
                    <a:gd name="T7" fmla="*/ 19 h 22"/>
                    <a:gd name="T8" fmla="*/ 16 w 23"/>
                    <a:gd name="T9" fmla="*/ 22 h 22"/>
                    <a:gd name="T10" fmla="*/ 11 w 23"/>
                    <a:gd name="T11" fmla="*/ 22 h 22"/>
                    <a:gd name="T12" fmla="*/ 11 w 23"/>
                    <a:gd name="T13" fmla="*/ 22 h 22"/>
                    <a:gd name="T14" fmla="*/ 7 w 23"/>
                    <a:gd name="T15" fmla="*/ 22 h 22"/>
                    <a:gd name="T16" fmla="*/ 3 w 23"/>
                    <a:gd name="T17" fmla="*/ 19 h 22"/>
                    <a:gd name="T18" fmla="*/ 0 w 23"/>
                    <a:gd name="T19" fmla="*/ 16 h 22"/>
                    <a:gd name="T20" fmla="*/ 0 w 23"/>
                    <a:gd name="T21" fmla="*/ 11 h 22"/>
                    <a:gd name="T22" fmla="*/ 0 w 23"/>
                    <a:gd name="T23" fmla="*/ 11 h 22"/>
                    <a:gd name="T24" fmla="*/ 0 w 23"/>
                    <a:gd name="T25" fmla="*/ 6 h 22"/>
                    <a:gd name="T26" fmla="*/ 3 w 23"/>
                    <a:gd name="T27" fmla="*/ 3 h 22"/>
                    <a:gd name="T28" fmla="*/ 7 w 23"/>
                    <a:gd name="T29" fmla="*/ 0 h 22"/>
                    <a:gd name="T30" fmla="*/ 11 w 23"/>
                    <a:gd name="T31" fmla="*/ 0 h 22"/>
                    <a:gd name="T32" fmla="*/ 11 w 23"/>
                    <a:gd name="T33" fmla="*/ 0 h 22"/>
                    <a:gd name="T34" fmla="*/ 16 w 23"/>
                    <a:gd name="T35" fmla="*/ 0 h 22"/>
                    <a:gd name="T36" fmla="*/ 19 w 23"/>
                    <a:gd name="T37" fmla="*/ 3 h 22"/>
                    <a:gd name="T38" fmla="*/ 21 w 23"/>
                    <a:gd name="T39" fmla="*/ 6 h 22"/>
                    <a:gd name="T40" fmla="*/ 23 w 23"/>
                    <a:gd name="T41" fmla="*/ 11 h 22"/>
                    <a:gd name="T42" fmla="*/ 23 w 23"/>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2">
                      <a:moveTo>
                        <a:pt x="23" y="11"/>
                      </a:moveTo>
                      <a:lnTo>
                        <a:pt x="23" y="11"/>
                      </a:lnTo>
                      <a:lnTo>
                        <a:pt x="21" y="16"/>
                      </a:lnTo>
                      <a:lnTo>
                        <a:pt x="19" y="19"/>
                      </a:lnTo>
                      <a:lnTo>
                        <a:pt x="16" y="22"/>
                      </a:lnTo>
                      <a:lnTo>
                        <a:pt x="11" y="22"/>
                      </a:lnTo>
                      <a:lnTo>
                        <a:pt x="11" y="22"/>
                      </a:lnTo>
                      <a:lnTo>
                        <a:pt x="7" y="22"/>
                      </a:lnTo>
                      <a:lnTo>
                        <a:pt x="3" y="19"/>
                      </a:lnTo>
                      <a:lnTo>
                        <a:pt x="0" y="16"/>
                      </a:lnTo>
                      <a:lnTo>
                        <a:pt x="0" y="11"/>
                      </a:lnTo>
                      <a:lnTo>
                        <a:pt x="0" y="11"/>
                      </a:lnTo>
                      <a:lnTo>
                        <a:pt x="0" y="6"/>
                      </a:lnTo>
                      <a:lnTo>
                        <a:pt x="3" y="3"/>
                      </a:lnTo>
                      <a:lnTo>
                        <a:pt x="7" y="0"/>
                      </a:lnTo>
                      <a:lnTo>
                        <a:pt x="11" y="0"/>
                      </a:lnTo>
                      <a:lnTo>
                        <a:pt x="11" y="0"/>
                      </a:lnTo>
                      <a:lnTo>
                        <a:pt x="16" y="0"/>
                      </a:lnTo>
                      <a:lnTo>
                        <a:pt x="19" y="3"/>
                      </a:lnTo>
                      <a:lnTo>
                        <a:pt x="21" y="6"/>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26" name="Freeform 1633"/>
                <p:cNvSpPr>
                  <a:spLocks/>
                </p:cNvSpPr>
                <p:nvPr/>
              </p:nvSpPr>
              <p:spPr bwMode="auto">
                <a:xfrm>
                  <a:off x="3987990" y="1302797"/>
                  <a:ext cx="31189" cy="38404"/>
                </a:xfrm>
                <a:custGeom>
                  <a:avLst/>
                  <a:gdLst>
                    <a:gd name="T0" fmla="*/ 22 w 22"/>
                    <a:gd name="T1" fmla="*/ 11 h 22"/>
                    <a:gd name="T2" fmla="*/ 22 w 22"/>
                    <a:gd name="T3" fmla="*/ 11 h 22"/>
                    <a:gd name="T4" fmla="*/ 21 w 22"/>
                    <a:gd name="T5" fmla="*/ 16 h 22"/>
                    <a:gd name="T6" fmla="*/ 19 w 22"/>
                    <a:gd name="T7" fmla="*/ 19 h 22"/>
                    <a:gd name="T8" fmla="*/ 16 w 22"/>
                    <a:gd name="T9" fmla="*/ 22 h 22"/>
                    <a:gd name="T10" fmla="*/ 11 w 22"/>
                    <a:gd name="T11" fmla="*/ 22 h 22"/>
                    <a:gd name="T12" fmla="*/ 11 w 22"/>
                    <a:gd name="T13" fmla="*/ 22 h 22"/>
                    <a:gd name="T14" fmla="*/ 6 w 22"/>
                    <a:gd name="T15" fmla="*/ 22 h 22"/>
                    <a:gd name="T16" fmla="*/ 3 w 22"/>
                    <a:gd name="T17" fmla="*/ 19 h 22"/>
                    <a:gd name="T18" fmla="*/ 0 w 22"/>
                    <a:gd name="T19" fmla="*/ 16 h 22"/>
                    <a:gd name="T20" fmla="*/ 0 w 22"/>
                    <a:gd name="T21" fmla="*/ 11 h 22"/>
                    <a:gd name="T22" fmla="*/ 0 w 22"/>
                    <a:gd name="T23" fmla="*/ 11 h 22"/>
                    <a:gd name="T24" fmla="*/ 0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1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1" y="16"/>
                      </a:lnTo>
                      <a:lnTo>
                        <a:pt x="19" y="19"/>
                      </a:lnTo>
                      <a:lnTo>
                        <a:pt x="16" y="22"/>
                      </a:lnTo>
                      <a:lnTo>
                        <a:pt x="11" y="22"/>
                      </a:lnTo>
                      <a:lnTo>
                        <a:pt x="11" y="22"/>
                      </a:lnTo>
                      <a:lnTo>
                        <a:pt x="6" y="22"/>
                      </a:lnTo>
                      <a:lnTo>
                        <a:pt x="3" y="19"/>
                      </a:lnTo>
                      <a:lnTo>
                        <a:pt x="0" y="16"/>
                      </a:lnTo>
                      <a:lnTo>
                        <a:pt x="0" y="11"/>
                      </a:lnTo>
                      <a:lnTo>
                        <a:pt x="0" y="11"/>
                      </a:lnTo>
                      <a:lnTo>
                        <a:pt x="0" y="6"/>
                      </a:lnTo>
                      <a:lnTo>
                        <a:pt x="3" y="3"/>
                      </a:lnTo>
                      <a:lnTo>
                        <a:pt x="6" y="0"/>
                      </a:lnTo>
                      <a:lnTo>
                        <a:pt x="11" y="0"/>
                      </a:lnTo>
                      <a:lnTo>
                        <a:pt x="11" y="0"/>
                      </a:lnTo>
                      <a:lnTo>
                        <a:pt x="16" y="0"/>
                      </a:lnTo>
                      <a:lnTo>
                        <a:pt x="19" y="3"/>
                      </a:lnTo>
                      <a:lnTo>
                        <a:pt x="21"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27" name="Freeform 1634"/>
                <p:cNvSpPr>
                  <a:spLocks/>
                </p:cNvSpPr>
                <p:nvPr/>
              </p:nvSpPr>
              <p:spPr bwMode="auto">
                <a:xfrm>
                  <a:off x="4013506" y="1302797"/>
                  <a:ext cx="31189" cy="38404"/>
                </a:xfrm>
                <a:custGeom>
                  <a:avLst/>
                  <a:gdLst>
                    <a:gd name="T0" fmla="*/ 22 w 22"/>
                    <a:gd name="T1" fmla="*/ 11 h 22"/>
                    <a:gd name="T2" fmla="*/ 22 w 22"/>
                    <a:gd name="T3" fmla="*/ 11 h 22"/>
                    <a:gd name="T4" fmla="*/ 22 w 22"/>
                    <a:gd name="T5" fmla="*/ 16 h 22"/>
                    <a:gd name="T6" fmla="*/ 19 w 22"/>
                    <a:gd name="T7" fmla="*/ 19 h 22"/>
                    <a:gd name="T8" fmla="*/ 16 w 22"/>
                    <a:gd name="T9" fmla="*/ 22 h 22"/>
                    <a:gd name="T10" fmla="*/ 11 w 22"/>
                    <a:gd name="T11" fmla="*/ 22 h 22"/>
                    <a:gd name="T12" fmla="*/ 11 w 22"/>
                    <a:gd name="T13" fmla="*/ 22 h 22"/>
                    <a:gd name="T14" fmla="*/ 6 w 22"/>
                    <a:gd name="T15" fmla="*/ 22 h 22"/>
                    <a:gd name="T16" fmla="*/ 3 w 22"/>
                    <a:gd name="T17" fmla="*/ 19 h 22"/>
                    <a:gd name="T18" fmla="*/ 1 w 22"/>
                    <a:gd name="T19" fmla="*/ 16 h 22"/>
                    <a:gd name="T20" fmla="*/ 0 w 22"/>
                    <a:gd name="T21" fmla="*/ 11 h 22"/>
                    <a:gd name="T22" fmla="*/ 0 w 22"/>
                    <a:gd name="T23" fmla="*/ 11 h 22"/>
                    <a:gd name="T24" fmla="*/ 1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2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2" y="16"/>
                      </a:lnTo>
                      <a:lnTo>
                        <a:pt x="19" y="19"/>
                      </a:lnTo>
                      <a:lnTo>
                        <a:pt x="16" y="22"/>
                      </a:lnTo>
                      <a:lnTo>
                        <a:pt x="11" y="22"/>
                      </a:lnTo>
                      <a:lnTo>
                        <a:pt x="11" y="22"/>
                      </a:lnTo>
                      <a:lnTo>
                        <a:pt x="6" y="22"/>
                      </a:lnTo>
                      <a:lnTo>
                        <a:pt x="3" y="19"/>
                      </a:lnTo>
                      <a:lnTo>
                        <a:pt x="1" y="16"/>
                      </a:lnTo>
                      <a:lnTo>
                        <a:pt x="0" y="11"/>
                      </a:lnTo>
                      <a:lnTo>
                        <a:pt x="0" y="11"/>
                      </a:lnTo>
                      <a:lnTo>
                        <a:pt x="1" y="6"/>
                      </a:lnTo>
                      <a:lnTo>
                        <a:pt x="3" y="3"/>
                      </a:lnTo>
                      <a:lnTo>
                        <a:pt x="6" y="0"/>
                      </a:lnTo>
                      <a:lnTo>
                        <a:pt x="11" y="0"/>
                      </a:lnTo>
                      <a:lnTo>
                        <a:pt x="11" y="0"/>
                      </a:lnTo>
                      <a:lnTo>
                        <a:pt x="16" y="0"/>
                      </a:lnTo>
                      <a:lnTo>
                        <a:pt x="19" y="3"/>
                      </a:lnTo>
                      <a:lnTo>
                        <a:pt x="22"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28" name="Freeform 1635"/>
                <p:cNvSpPr>
                  <a:spLocks/>
                </p:cNvSpPr>
                <p:nvPr/>
              </p:nvSpPr>
              <p:spPr bwMode="auto">
                <a:xfrm>
                  <a:off x="4124081" y="1334219"/>
                  <a:ext cx="31189" cy="41894"/>
                </a:xfrm>
                <a:custGeom>
                  <a:avLst/>
                  <a:gdLst>
                    <a:gd name="T0" fmla="*/ 22 w 22"/>
                    <a:gd name="T1" fmla="*/ 11 h 24"/>
                    <a:gd name="T2" fmla="*/ 22 w 22"/>
                    <a:gd name="T3" fmla="*/ 11 h 24"/>
                    <a:gd name="T4" fmla="*/ 22 w 22"/>
                    <a:gd name="T5" fmla="*/ 16 h 24"/>
                    <a:gd name="T6" fmla="*/ 19 w 22"/>
                    <a:gd name="T7" fmla="*/ 19 h 24"/>
                    <a:gd name="T8" fmla="*/ 16 w 22"/>
                    <a:gd name="T9" fmla="*/ 23 h 24"/>
                    <a:gd name="T10" fmla="*/ 11 w 22"/>
                    <a:gd name="T11" fmla="*/ 24 h 24"/>
                    <a:gd name="T12" fmla="*/ 11 w 22"/>
                    <a:gd name="T13" fmla="*/ 24 h 24"/>
                    <a:gd name="T14" fmla="*/ 6 w 22"/>
                    <a:gd name="T15" fmla="*/ 23 h 24"/>
                    <a:gd name="T16" fmla="*/ 3 w 22"/>
                    <a:gd name="T17" fmla="*/ 19 h 24"/>
                    <a:gd name="T18" fmla="*/ 1 w 22"/>
                    <a:gd name="T19" fmla="*/ 16 h 24"/>
                    <a:gd name="T20" fmla="*/ 0 w 22"/>
                    <a:gd name="T21" fmla="*/ 11 h 24"/>
                    <a:gd name="T22" fmla="*/ 0 w 22"/>
                    <a:gd name="T23" fmla="*/ 11 h 24"/>
                    <a:gd name="T24" fmla="*/ 1 w 22"/>
                    <a:gd name="T25" fmla="*/ 8 h 24"/>
                    <a:gd name="T26" fmla="*/ 3 w 22"/>
                    <a:gd name="T27" fmla="*/ 3 h 24"/>
                    <a:gd name="T28" fmla="*/ 6 w 22"/>
                    <a:gd name="T29" fmla="*/ 2 h 24"/>
                    <a:gd name="T30" fmla="*/ 11 w 22"/>
                    <a:gd name="T31" fmla="*/ 0 h 24"/>
                    <a:gd name="T32" fmla="*/ 11 w 22"/>
                    <a:gd name="T33" fmla="*/ 0 h 24"/>
                    <a:gd name="T34" fmla="*/ 16 w 22"/>
                    <a:gd name="T35" fmla="*/ 2 h 24"/>
                    <a:gd name="T36" fmla="*/ 19 w 22"/>
                    <a:gd name="T37" fmla="*/ 3 h 24"/>
                    <a:gd name="T38" fmla="*/ 22 w 22"/>
                    <a:gd name="T39" fmla="*/ 8 h 24"/>
                    <a:gd name="T40" fmla="*/ 22 w 22"/>
                    <a:gd name="T41" fmla="*/ 11 h 24"/>
                    <a:gd name="T42" fmla="*/ 22 w 22"/>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1"/>
                      </a:moveTo>
                      <a:lnTo>
                        <a:pt x="22" y="11"/>
                      </a:lnTo>
                      <a:lnTo>
                        <a:pt x="22" y="16"/>
                      </a:lnTo>
                      <a:lnTo>
                        <a:pt x="19" y="19"/>
                      </a:lnTo>
                      <a:lnTo>
                        <a:pt x="16" y="23"/>
                      </a:lnTo>
                      <a:lnTo>
                        <a:pt x="11" y="24"/>
                      </a:lnTo>
                      <a:lnTo>
                        <a:pt x="11" y="24"/>
                      </a:lnTo>
                      <a:lnTo>
                        <a:pt x="6" y="23"/>
                      </a:lnTo>
                      <a:lnTo>
                        <a:pt x="3" y="19"/>
                      </a:lnTo>
                      <a:lnTo>
                        <a:pt x="1" y="16"/>
                      </a:lnTo>
                      <a:lnTo>
                        <a:pt x="0" y="11"/>
                      </a:lnTo>
                      <a:lnTo>
                        <a:pt x="0" y="11"/>
                      </a:lnTo>
                      <a:lnTo>
                        <a:pt x="1" y="8"/>
                      </a:lnTo>
                      <a:lnTo>
                        <a:pt x="3" y="3"/>
                      </a:lnTo>
                      <a:lnTo>
                        <a:pt x="6" y="2"/>
                      </a:lnTo>
                      <a:lnTo>
                        <a:pt x="11" y="0"/>
                      </a:lnTo>
                      <a:lnTo>
                        <a:pt x="11" y="0"/>
                      </a:lnTo>
                      <a:lnTo>
                        <a:pt x="16" y="2"/>
                      </a:lnTo>
                      <a:lnTo>
                        <a:pt x="19" y="3"/>
                      </a:lnTo>
                      <a:lnTo>
                        <a:pt x="22" y="8"/>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29" name="Freeform 1636"/>
                <p:cNvSpPr>
                  <a:spLocks/>
                </p:cNvSpPr>
                <p:nvPr/>
              </p:nvSpPr>
              <p:spPr bwMode="auto">
                <a:xfrm>
                  <a:off x="4152433" y="1376113"/>
                  <a:ext cx="31189" cy="38404"/>
                </a:xfrm>
                <a:custGeom>
                  <a:avLst/>
                  <a:gdLst>
                    <a:gd name="T0" fmla="*/ 22 w 22"/>
                    <a:gd name="T1" fmla="*/ 11 h 22"/>
                    <a:gd name="T2" fmla="*/ 22 w 22"/>
                    <a:gd name="T3" fmla="*/ 11 h 22"/>
                    <a:gd name="T4" fmla="*/ 21 w 22"/>
                    <a:gd name="T5" fmla="*/ 16 h 22"/>
                    <a:gd name="T6" fmla="*/ 19 w 22"/>
                    <a:gd name="T7" fmla="*/ 19 h 22"/>
                    <a:gd name="T8" fmla="*/ 16 w 22"/>
                    <a:gd name="T9" fmla="*/ 21 h 22"/>
                    <a:gd name="T10" fmla="*/ 11 w 22"/>
                    <a:gd name="T11" fmla="*/ 22 h 22"/>
                    <a:gd name="T12" fmla="*/ 11 w 22"/>
                    <a:gd name="T13" fmla="*/ 22 h 22"/>
                    <a:gd name="T14" fmla="*/ 6 w 22"/>
                    <a:gd name="T15" fmla="*/ 21 h 22"/>
                    <a:gd name="T16" fmla="*/ 3 w 22"/>
                    <a:gd name="T17" fmla="*/ 19 h 22"/>
                    <a:gd name="T18" fmla="*/ 0 w 22"/>
                    <a:gd name="T19" fmla="*/ 16 h 22"/>
                    <a:gd name="T20" fmla="*/ 0 w 22"/>
                    <a:gd name="T21" fmla="*/ 11 h 22"/>
                    <a:gd name="T22" fmla="*/ 0 w 22"/>
                    <a:gd name="T23" fmla="*/ 11 h 22"/>
                    <a:gd name="T24" fmla="*/ 0 w 22"/>
                    <a:gd name="T25" fmla="*/ 7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1 w 22"/>
                    <a:gd name="T39" fmla="*/ 7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1" y="16"/>
                      </a:lnTo>
                      <a:lnTo>
                        <a:pt x="19" y="19"/>
                      </a:lnTo>
                      <a:lnTo>
                        <a:pt x="16" y="21"/>
                      </a:lnTo>
                      <a:lnTo>
                        <a:pt x="11" y="22"/>
                      </a:lnTo>
                      <a:lnTo>
                        <a:pt x="11" y="22"/>
                      </a:lnTo>
                      <a:lnTo>
                        <a:pt x="6" y="21"/>
                      </a:lnTo>
                      <a:lnTo>
                        <a:pt x="3" y="19"/>
                      </a:lnTo>
                      <a:lnTo>
                        <a:pt x="0" y="16"/>
                      </a:lnTo>
                      <a:lnTo>
                        <a:pt x="0" y="11"/>
                      </a:lnTo>
                      <a:lnTo>
                        <a:pt x="0" y="11"/>
                      </a:lnTo>
                      <a:lnTo>
                        <a:pt x="0" y="7"/>
                      </a:lnTo>
                      <a:lnTo>
                        <a:pt x="3" y="3"/>
                      </a:lnTo>
                      <a:lnTo>
                        <a:pt x="6" y="0"/>
                      </a:lnTo>
                      <a:lnTo>
                        <a:pt x="11" y="0"/>
                      </a:lnTo>
                      <a:lnTo>
                        <a:pt x="11" y="0"/>
                      </a:lnTo>
                      <a:lnTo>
                        <a:pt x="16" y="0"/>
                      </a:lnTo>
                      <a:lnTo>
                        <a:pt x="19" y="3"/>
                      </a:lnTo>
                      <a:lnTo>
                        <a:pt x="21" y="7"/>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30" name="Freeform 1637"/>
                <p:cNvSpPr>
                  <a:spLocks/>
                </p:cNvSpPr>
                <p:nvPr/>
              </p:nvSpPr>
              <p:spPr bwMode="auto">
                <a:xfrm>
                  <a:off x="4211972" y="1414515"/>
                  <a:ext cx="31189" cy="38404"/>
                </a:xfrm>
                <a:custGeom>
                  <a:avLst/>
                  <a:gdLst>
                    <a:gd name="T0" fmla="*/ 22 w 22"/>
                    <a:gd name="T1" fmla="*/ 12 h 23"/>
                    <a:gd name="T2" fmla="*/ 22 w 22"/>
                    <a:gd name="T3" fmla="*/ 12 h 23"/>
                    <a:gd name="T4" fmla="*/ 22 w 22"/>
                    <a:gd name="T5" fmla="*/ 16 h 23"/>
                    <a:gd name="T6" fmla="*/ 19 w 22"/>
                    <a:gd name="T7" fmla="*/ 20 h 23"/>
                    <a:gd name="T8" fmla="*/ 16 w 22"/>
                    <a:gd name="T9" fmla="*/ 23 h 23"/>
                    <a:gd name="T10" fmla="*/ 11 w 22"/>
                    <a:gd name="T11" fmla="*/ 23 h 23"/>
                    <a:gd name="T12" fmla="*/ 11 w 22"/>
                    <a:gd name="T13" fmla="*/ 23 h 23"/>
                    <a:gd name="T14" fmla="*/ 7 w 22"/>
                    <a:gd name="T15" fmla="*/ 23 h 23"/>
                    <a:gd name="T16" fmla="*/ 3 w 22"/>
                    <a:gd name="T17" fmla="*/ 20 h 23"/>
                    <a:gd name="T18" fmla="*/ 0 w 22"/>
                    <a:gd name="T19" fmla="*/ 16 h 23"/>
                    <a:gd name="T20" fmla="*/ 0 w 22"/>
                    <a:gd name="T21" fmla="*/ 12 h 23"/>
                    <a:gd name="T22" fmla="*/ 0 w 22"/>
                    <a:gd name="T23" fmla="*/ 12 h 23"/>
                    <a:gd name="T24" fmla="*/ 0 w 22"/>
                    <a:gd name="T25" fmla="*/ 7 h 23"/>
                    <a:gd name="T26" fmla="*/ 3 w 22"/>
                    <a:gd name="T27" fmla="*/ 4 h 23"/>
                    <a:gd name="T28" fmla="*/ 7 w 22"/>
                    <a:gd name="T29" fmla="*/ 2 h 23"/>
                    <a:gd name="T30" fmla="*/ 11 w 22"/>
                    <a:gd name="T31" fmla="*/ 0 h 23"/>
                    <a:gd name="T32" fmla="*/ 11 w 22"/>
                    <a:gd name="T33" fmla="*/ 0 h 23"/>
                    <a:gd name="T34" fmla="*/ 16 w 22"/>
                    <a:gd name="T35" fmla="*/ 2 h 23"/>
                    <a:gd name="T36" fmla="*/ 19 w 22"/>
                    <a:gd name="T37" fmla="*/ 4 h 23"/>
                    <a:gd name="T38" fmla="*/ 22 w 22"/>
                    <a:gd name="T39" fmla="*/ 7 h 23"/>
                    <a:gd name="T40" fmla="*/ 22 w 22"/>
                    <a:gd name="T41" fmla="*/ 12 h 23"/>
                    <a:gd name="T42" fmla="*/ 22 w 22"/>
                    <a:gd name="T43"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3">
                      <a:moveTo>
                        <a:pt x="22" y="12"/>
                      </a:moveTo>
                      <a:lnTo>
                        <a:pt x="22" y="12"/>
                      </a:lnTo>
                      <a:lnTo>
                        <a:pt x="22" y="16"/>
                      </a:lnTo>
                      <a:lnTo>
                        <a:pt x="19" y="20"/>
                      </a:lnTo>
                      <a:lnTo>
                        <a:pt x="16" y="23"/>
                      </a:lnTo>
                      <a:lnTo>
                        <a:pt x="11" y="23"/>
                      </a:lnTo>
                      <a:lnTo>
                        <a:pt x="11" y="23"/>
                      </a:lnTo>
                      <a:lnTo>
                        <a:pt x="7" y="23"/>
                      </a:lnTo>
                      <a:lnTo>
                        <a:pt x="3" y="20"/>
                      </a:lnTo>
                      <a:lnTo>
                        <a:pt x="0" y="16"/>
                      </a:lnTo>
                      <a:lnTo>
                        <a:pt x="0" y="12"/>
                      </a:lnTo>
                      <a:lnTo>
                        <a:pt x="0" y="12"/>
                      </a:lnTo>
                      <a:lnTo>
                        <a:pt x="0" y="7"/>
                      </a:lnTo>
                      <a:lnTo>
                        <a:pt x="3" y="4"/>
                      </a:lnTo>
                      <a:lnTo>
                        <a:pt x="7" y="2"/>
                      </a:lnTo>
                      <a:lnTo>
                        <a:pt x="11" y="0"/>
                      </a:lnTo>
                      <a:lnTo>
                        <a:pt x="11" y="0"/>
                      </a:lnTo>
                      <a:lnTo>
                        <a:pt x="16" y="2"/>
                      </a:lnTo>
                      <a:lnTo>
                        <a:pt x="19" y="4"/>
                      </a:lnTo>
                      <a:lnTo>
                        <a:pt x="22" y="7"/>
                      </a:lnTo>
                      <a:lnTo>
                        <a:pt x="22" y="12"/>
                      </a:lnTo>
                      <a:lnTo>
                        <a:pt x="22" y="12"/>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31" name="Freeform 1638"/>
                <p:cNvSpPr>
                  <a:spLocks/>
                </p:cNvSpPr>
                <p:nvPr/>
              </p:nvSpPr>
              <p:spPr bwMode="auto">
                <a:xfrm>
                  <a:off x="4217642" y="1452919"/>
                  <a:ext cx="34023" cy="41894"/>
                </a:xfrm>
                <a:custGeom>
                  <a:avLst/>
                  <a:gdLst>
                    <a:gd name="T0" fmla="*/ 22 w 22"/>
                    <a:gd name="T1" fmla="*/ 13 h 24"/>
                    <a:gd name="T2" fmla="*/ 22 w 22"/>
                    <a:gd name="T3" fmla="*/ 13 h 24"/>
                    <a:gd name="T4" fmla="*/ 22 w 22"/>
                    <a:gd name="T5" fmla="*/ 16 h 24"/>
                    <a:gd name="T6" fmla="*/ 19 w 22"/>
                    <a:gd name="T7" fmla="*/ 21 h 24"/>
                    <a:gd name="T8" fmla="*/ 16 w 22"/>
                    <a:gd name="T9" fmla="*/ 22 h 24"/>
                    <a:gd name="T10" fmla="*/ 11 w 22"/>
                    <a:gd name="T11" fmla="*/ 24 h 24"/>
                    <a:gd name="T12" fmla="*/ 11 w 22"/>
                    <a:gd name="T13" fmla="*/ 24 h 24"/>
                    <a:gd name="T14" fmla="*/ 6 w 22"/>
                    <a:gd name="T15" fmla="*/ 22 h 24"/>
                    <a:gd name="T16" fmla="*/ 3 w 22"/>
                    <a:gd name="T17" fmla="*/ 21 h 24"/>
                    <a:gd name="T18" fmla="*/ 0 w 22"/>
                    <a:gd name="T19" fmla="*/ 16 h 24"/>
                    <a:gd name="T20" fmla="*/ 0 w 22"/>
                    <a:gd name="T21" fmla="*/ 13 h 24"/>
                    <a:gd name="T22" fmla="*/ 0 w 22"/>
                    <a:gd name="T23" fmla="*/ 13 h 24"/>
                    <a:gd name="T24" fmla="*/ 0 w 22"/>
                    <a:gd name="T25" fmla="*/ 8 h 24"/>
                    <a:gd name="T26" fmla="*/ 3 w 22"/>
                    <a:gd name="T27" fmla="*/ 3 h 24"/>
                    <a:gd name="T28" fmla="*/ 6 w 22"/>
                    <a:gd name="T29" fmla="*/ 1 h 24"/>
                    <a:gd name="T30" fmla="*/ 11 w 22"/>
                    <a:gd name="T31" fmla="*/ 0 h 24"/>
                    <a:gd name="T32" fmla="*/ 11 w 22"/>
                    <a:gd name="T33" fmla="*/ 0 h 24"/>
                    <a:gd name="T34" fmla="*/ 16 w 22"/>
                    <a:gd name="T35" fmla="*/ 1 h 24"/>
                    <a:gd name="T36" fmla="*/ 19 w 22"/>
                    <a:gd name="T37" fmla="*/ 3 h 24"/>
                    <a:gd name="T38" fmla="*/ 22 w 22"/>
                    <a:gd name="T39" fmla="*/ 8 h 24"/>
                    <a:gd name="T40" fmla="*/ 22 w 22"/>
                    <a:gd name="T41" fmla="*/ 13 h 24"/>
                    <a:gd name="T42" fmla="*/ 22 w 22"/>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3"/>
                      </a:moveTo>
                      <a:lnTo>
                        <a:pt x="22" y="13"/>
                      </a:lnTo>
                      <a:lnTo>
                        <a:pt x="22" y="16"/>
                      </a:lnTo>
                      <a:lnTo>
                        <a:pt x="19" y="21"/>
                      </a:lnTo>
                      <a:lnTo>
                        <a:pt x="16" y="22"/>
                      </a:lnTo>
                      <a:lnTo>
                        <a:pt x="11" y="24"/>
                      </a:lnTo>
                      <a:lnTo>
                        <a:pt x="11" y="24"/>
                      </a:lnTo>
                      <a:lnTo>
                        <a:pt x="6" y="22"/>
                      </a:lnTo>
                      <a:lnTo>
                        <a:pt x="3" y="21"/>
                      </a:lnTo>
                      <a:lnTo>
                        <a:pt x="0" y="16"/>
                      </a:lnTo>
                      <a:lnTo>
                        <a:pt x="0" y="13"/>
                      </a:lnTo>
                      <a:lnTo>
                        <a:pt x="0" y="13"/>
                      </a:lnTo>
                      <a:lnTo>
                        <a:pt x="0" y="8"/>
                      </a:lnTo>
                      <a:lnTo>
                        <a:pt x="3" y="3"/>
                      </a:lnTo>
                      <a:lnTo>
                        <a:pt x="6" y="1"/>
                      </a:lnTo>
                      <a:lnTo>
                        <a:pt x="11" y="0"/>
                      </a:lnTo>
                      <a:lnTo>
                        <a:pt x="11" y="0"/>
                      </a:lnTo>
                      <a:lnTo>
                        <a:pt x="16" y="1"/>
                      </a:lnTo>
                      <a:lnTo>
                        <a:pt x="19" y="3"/>
                      </a:lnTo>
                      <a:lnTo>
                        <a:pt x="22" y="8"/>
                      </a:lnTo>
                      <a:lnTo>
                        <a:pt x="22" y="13"/>
                      </a:lnTo>
                      <a:lnTo>
                        <a:pt x="22"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32" name="Freeform 1639"/>
                <p:cNvSpPr>
                  <a:spLocks/>
                </p:cNvSpPr>
                <p:nvPr/>
              </p:nvSpPr>
              <p:spPr bwMode="auto">
                <a:xfrm>
                  <a:off x="4231819" y="1452919"/>
                  <a:ext cx="31189" cy="41894"/>
                </a:xfrm>
                <a:custGeom>
                  <a:avLst/>
                  <a:gdLst>
                    <a:gd name="T0" fmla="*/ 22 w 22"/>
                    <a:gd name="T1" fmla="*/ 13 h 24"/>
                    <a:gd name="T2" fmla="*/ 22 w 22"/>
                    <a:gd name="T3" fmla="*/ 13 h 24"/>
                    <a:gd name="T4" fmla="*/ 20 w 22"/>
                    <a:gd name="T5" fmla="*/ 16 h 24"/>
                    <a:gd name="T6" fmla="*/ 19 w 22"/>
                    <a:gd name="T7" fmla="*/ 21 h 24"/>
                    <a:gd name="T8" fmla="*/ 15 w 22"/>
                    <a:gd name="T9" fmla="*/ 22 h 24"/>
                    <a:gd name="T10" fmla="*/ 11 w 22"/>
                    <a:gd name="T11" fmla="*/ 24 h 24"/>
                    <a:gd name="T12" fmla="*/ 11 w 22"/>
                    <a:gd name="T13" fmla="*/ 24 h 24"/>
                    <a:gd name="T14" fmla="*/ 6 w 22"/>
                    <a:gd name="T15" fmla="*/ 22 h 24"/>
                    <a:gd name="T16" fmla="*/ 3 w 22"/>
                    <a:gd name="T17" fmla="*/ 21 h 24"/>
                    <a:gd name="T18" fmla="*/ 0 w 22"/>
                    <a:gd name="T19" fmla="*/ 16 h 24"/>
                    <a:gd name="T20" fmla="*/ 0 w 22"/>
                    <a:gd name="T21" fmla="*/ 13 h 24"/>
                    <a:gd name="T22" fmla="*/ 0 w 22"/>
                    <a:gd name="T23" fmla="*/ 13 h 24"/>
                    <a:gd name="T24" fmla="*/ 0 w 22"/>
                    <a:gd name="T25" fmla="*/ 8 h 24"/>
                    <a:gd name="T26" fmla="*/ 3 w 22"/>
                    <a:gd name="T27" fmla="*/ 3 h 24"/>
                    <a:gd name="T28" fmla="*/ 6 w 22"/>
                    <a:gd name="T29" fmla="*/ 1 h 24"/>
                    <a:gd name="T30" fmla="*/ 11 w 22"/>
                    <a:gd name="T31" fmla="*/ 0 h 24"/>
                    <a:gd name="T32" fmla="*/ 11 w 22"/>
                    <a:gd name="T33" fmla="*/ 0 h 24"/>
                    <a:gd name="T34" fmla="*/ 15 w 22"/>
                    <a:gd name="T35" fmla="*/ 1 h 24"/>
                    <a:gd name="T36" fmla="*/ 19 w 22"/>
                    <a:gd name="T37" fmla="*/ 3 h 24"/>
                    <a:gd name="T38" fmla="*/ 20 w 22"/>
                    <a:gd name="T39" fmla="*/ 8 h 24"/>
                    <a:gd name="T40" fmla="*/ 22 w 22"/>
                    <a:gd name="T41" fmla="*/ 13 h 24"/>
                    <a:gd name="T42" fmla="*/ 22 w 22"/>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3"/>
                      </a:moveTo>
                      <a:lnTo>
                        <a:pt x="22" y="13"/>
                      </a:lnTo>
                      <a:lnTo>
                        <a:pt x="20" y="16"/>
                      </a:lnTo>
                      <a:lnTo>
                        <a:pt x="19" y="21"/>
                      </a:lnTo>
                      <a:lnTo>
                        <a:pt x="15" y="22"/>
                      </a:lnTo>
                      <a:lnTo>
                        <a:pt x="11" y="24"/>
                      </a:lnTo>
                      <a:lnTo>
                        <a:pt x="11" y="24"/>
                      </a:lnTo>
                      <a:lnTo>
                        <a:pt x="6" y="22"/>
                      </a:lnTo>
                      <a:lnTo>
                        <a:pt x="3" y="21"/>
                      </a:lnTo>
                      <a:lnTo>
                        <a:pt x="0" y="16"/>
                      </a:lnTo>
                      <a:lnTo>
                        <a:pt x="0" y="13"/>
                      </a:lnTo>
                      <a:lnTo>
                        <a:pt x="0" y="13"/>
                      </a:lnTo>
                      <a:lnTo>
                        <a:pt x="0" y="8"/>
                      </a:lnTo>
                      <a:lnTo>
                        <a:pt x="3" y="3"/>
                      </a:lnTo>
                      <a:lnTo>
                        <a:pt x="6" y="1"/>
                      </a:lnTo>
                      <a:lnTo>
                        <a:pt x="11" y="0"/>
                      </a:lnTo>
                      <a:lnTo>
                        <a:pt x="11" y="0"/>
                      </a:lnTo>
                      <a:lnTo>
                        <a:pt x="15" y="1"/>
                      </a:lnTo>
                      <a:lnTo>
                        <a:pt x="19" y="3"/>
                      </a:lnTo>
                      <a:lnTo>
                        <a:pt x="20" y="8"/>
                      </a:lnTo>
                      <a:lnTo>
                        <a:pt x="22" y="13"/>
                      </a:lnTo>
                      <a:lnTo>
                        <a:pt x="22"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33" name="Freeform 1640"/>
                <p:cNvSpPr>
                  <a:spLocks/>
                </p:cNvSpPr>
                <p:nvPr/>
              </p:nvSpPr>
              <p:spPr bwMode="auto">
                <a:xfrm>
                  <a:off x="4240324" y="1494813"/>
                  <a:ext cx="34023" cy="38404"/>
                </a:xfrm>
                <a:custGeom>
                  <a:avLst/>
                  <a:gdLst>
                    <a:gd name="T0" fmla="*/ 22 w 22"/>
                    <a:gd name="T1" fmla="*/ 11 h 22"/>
                    <a:gd name="T2" fmla="*/ 22 w 22"/>
                    <a:gd name="T3" fmla="*/ 11 h 22"/>
                    <a:gd name="T4" fmla="*/ 22 w 22"/>
                    <a:gd name="T5" fmla="*/ 16 h 22"/>
                    <a:gd name="T6" fmla="*/ 19 w 22"/>
                    <a:gd name="T7" fmla="*/ 19 h 22"/>
                    <a:gd name="T8" fmla="*/ 16 w 22"/>
                    <a:gd name="T9" fmla="*/ 22 h 22"/>
                    <a:gd name="T10" fmla="*/ 11 w 22"/>
                    <a:gd name="T11" fmla="*/ 22 h 22"/>
                    <a:gd name="T12" fmla="*/ 11 w 22"/>
                    <a:gd name="T13" fmla="*/ 22 h 22"/>
                    <a:gd name="T14" fmla="*/ 6 w 22"/>
                    <a:gd name="T15" fmla="*/ 22 h 22"/>
                    <a:gd name="T16" fmla="*/ 3 w 22"/>
                    <a:gd name="T17" fmla="*/ 19 h 22"/>
                    <a:gd name="T18" fmla="*/ 0 w 22"/>
                    <a:gd name="T19" fmla="*/ 16 h 22"/>
                    <a:gd name="T20" fmla="*/ 0 w 22"/>
                    <a:gd name="T21" fmla="*/ 11 h 22"/>
                    <a:gd name="T22" fmla="*/ 0 w 22"/>
                    <a:gd name="T23" fmla="*/ 11 h 22"/>
                    <a:gd name="T24" fmla="*/ 0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2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2" y="16"/>
                      </a:lnTo>
                      <a:lnTo>
                        <a:pt x="19" y="19"/>
                      </a:lnTo>
                      <a:lnTo>
                        <a:pt x="16" y="22"/>
                      </a:lnTo>
                      <a:lnTo>
                        <a:pt x="11" y="22"/>
                      </a:lnTo>
                      <a:lnTo>
                        <a:pt x="11" y="22"/>
                      </a:lnTo>
                      <a:lnTo>
                        <a:pt x="6" y="22"/>
                      </a:lnTo>
                      <a:lnTo>
                        <a:pt x="3" y="19"/>
                      </a:lnTo>
                      <a:lnTo>
                        <a:pt x="0" y="16"/>
                      </a:lnTo>
                      <a:lnTo>
                        <a:pt x="0" y="11"/>
                      </a:lnTo>
                      <a:lnTo>
                        <a:pt x="0" y="11"/>
                      </a:lnTo>
                      <a:lnTo>
                        <a:pt x="0" y="6"/>
                      </a:lnTo>
                      <a:lnTo>
                        <a:pt x="3" y="3"/>
                      </a:lnTo>
                      <a:lnTo>
                        <a:pt x="6" y="0"/>
                      </a:lnTo>
                      <a:lnTo>
                        <a:pt x="11" y="0"/>
                      </a:lnTo>
                      <a:lnTo>
                        <a:pt x="11" y="0"/>
                      </a:lnTo>
                      <a:lnTo>
                        <a:pt x="16" y="0"/>
                      </a:lnTo>
                      <a:lnTo>
                        <a:pt x="19" y="3"/>
                      </a:lnTo>
                      <a:lnTo>
                        <a:pt x="22"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34" name="Freeform 1641"/>
                <p:cNvSpPr>
                  <a:spLocks/>
                </p:cNvSpPr>
                <p:nvPr/>
              </p:nvSpPr>
              <p:spPr bwMode="auto">
                <a:xfrm>
                  <a:off x="4265841" y="1494813"/>
                  <a:ext cx="34023" cy="38404"/>
                </a:xfrm>
                <a:custGeom>
                  <a:avLst/>
                  <a:gdLst>
                    <a:gd name="T0" fmla="*/ 24 w 24"/>
                    <a:gd name="T1" fmla="*/ 11 h 22"/>
                    <a:gd name="T2" fmla="*/ 24 w 24"/>
                    <a:gd name="T3" fmla="*/ 11 h 22"/>
                    <a:gd name="T4" fmla="*/ 23 w 24"/>
                    <a:gd name="T5" fmla="*/ 16 h 22"/>
                    <a:gd name="T6" fmla="*/ 21 w 24"/>
                    <a:gd name="T7" fmla="*/ 19 h 22"/>
                    <a:gd name="T8" fmla="*/ 16 w 24"/>
                    <a:gd name="T9" fmla="*/ 22 h 22"/>
                    <a:gd name="T10" fmla="*/ 13 w 24"/>
                    <a:gd name="T11" fmla="*/ 22 h 22"/>
                    <a:gd name="T12" fmla="*/ 13 w 24"/>
                    <a:gd name="T13" fmla="*/ 22 h 22"/>
                    <a:gd name="T14" fmla="*/ 8 w 24"/>
                    <a:gd name="T15" fmla="*/ 22 h 22"/>
                    <a:gd name="T16" fmla="*/ 4 w 24"/>
                    <a:gd name="T17" fmla="*/ 19 h 22"/>
                    <a:gd name="T18" fmla="*/ 2 w 24"/>
                    <a:gd name="T19" fmla="*/ 16 h 22"/>
                    <a:gd name="T20" fmla="*/ 0 w 24"/>
                    <a:gd name="T21" fmla="*/ 11 h 22"/>
                    <a:gd name="T22" fmla="*/ 0 w 24"/>
                    <a:gd name="T23" fmla="*/ 11 h 22"/>
                    <a:gd name="T24" fmla="*/ 2 w 24"/>
                    <a:gd name="T25" fmla="*/ 6 h 22"/>
                    <a:gd name="T26" fmla="*/ 4 w 24"/>
                    <a:gd name="T27" fmla="*/ 3 h 22"/>
                    <a:gd name="T28" fmla="*/ 8 w 24"/>
                    <a:gd name="T29" fmla="*/ 0 h 22"/>
                    <a:gd name="T30" fmla="*/ 13 w 24"/>
                    <a:gd name="T31" fmla="*/ 0 h 22"/>
                    <a:gd name="T32" fmla="*/ 13 w 24"/>
                    <a:gd name="T33" fmla="*/ 0 h 22"/>
                    <a:gd name="T34" fmla="*/ 16 w 24"/>
                    <a:gd name="T35" fmla="*/ 0 h 22"/>
                    <a:gd name="T36" fmla="*/ 21 w 24"/>
                    <a:gd name="T37" fmla="*/ 3 h 22"/>
                    <a:gd name="T38" fmla="*/ 23 w 24"/>
                    <a:gd name="T39" fmla="*/ 6 h 22"/>
                    <a:gd name="T40" fmla="*/ 24 w 24"/>
                    <a:gd name="T41" fmla="*/ 11 h 22"/>
                    <a:gd name="T42" fmla="*/ 24 w 24"/>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2">
                      <a:moveTo>
                        <a:pt x="24" y="11"/>
                      </a:moveTo>
                      <a:lnTo>
                        <a:pt x="24" y="11"/>
                      </a:lnTo>
                      <a:lnTo>
                        <a:pt x="23" y="16"/>
                      </a:lnTo>
                      <a:lnTo>
                        <a:pt x="21" y="19"/>
                      </a:lnTo>
                      <a:lnTo>
                        <a:pt x="16" y="22"/>
                      </a:lnTo>
                      <a:lnTo>
                        <a:pt x="13" y="22"/>
                      </a:lnTo>
                      <a:lnTo>
                        <a:pt x="13" y="22"/>
                      </a:lnTo>
                      <a:lnTo>
                        <a:pt x="8" y="22"/>
                      </a:lnTo>
                      <a:lnTo>
                        <a:pt x="4" y="19"/>
                      </a:lnTo>
                      <a:lnTo>
                        <a:pt x="2" y="16"/>
                      </a:lnTo>
                      <a:lnTo>
                        <a:pt x="0" y="11"/>
                      </a:lnTo>
                      <a:lnTo>
                        <a:pt x="0" y="11"/>
                      </a:lnTo>
                      <a:lnTo>
                        <a:pt x="2" y="6"/>
                      </a:lnTo>
                      <a:lnTo>
                        <a:pt x="4" y="3"/>
                      </a:lnTo>
                      <a:lnTo>
                        <a:pt x="8" y="0"/>
                      </a:lnTo>
                      <a:lnTo>
                        <a:pt x="13" y="0"/>
                      </a:lnTo>
                      <a:lnTo>
                        <a:pt x="13" y="0"/>
                      </a:lnTo>
                      <a:lnTo>
                        <a:pt x="16" y="0"/>
                      </a:lnTo>
                      <a:lnTo>
                        <a:pt x="21" y="3"/>
                      </a:lnTo>
                      <a:lnTo>
                        <a:pt x="23" y="6"/>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35" name="Freeform 1642"/>
                <p:cNvSpPr>
                  <a:spLocks/>
                </p:cNvSpPr>
                <p:nvPr/>
              </p:nvSpPr>
              <p:spPr bwMode="auto">
                <a:xfrm>
                  <a:off x="4302699" y="1540197"/>
                  <a:ext cx="34023" cy="38404"/>
                </a:xfrm>
                <a:custGeom>
                  <a:avLst/>
                  <a:gdLst>
                    <a:gd name="T0" fmla="*/ 24 w 24"/>
                    <a:gd name="T1" fmla="*/ 12 h 23"/>
                    <a:gd name="T2" fmla="*/ 24 w 24"/>
                    <a:gd name="T3" fmla="*/ 12 h 23"/>
                    <a:gd name="T4" fmla="*/ 22 w 24"/>
                    <a:gd name="T5" fmla="*/ 16 h 23"/>
                    <a:gd name="T6" fmla="*/ 19 w 24"/>
                    <a:gd name="T7" fmla="*/ 20 h 23"/>
                    <a:gd name="T8" fmla="*/ 16 w 24"/>
                    <a:gd name="T9" fmla="*/ 21 h 23"/>
                    <a:gd name="T10" fmla="*/ 11 w 24"/>
                    <a:gd name="T11" fmla="*/ 23 h 23"/>
                    <a:gd name="T12" fmla="*/ 11 w 24"/>
                    <a:gd name="T13" fmla="*/ 23 h 23"/>
                    <a:gd name="T14" fmla="*/ 8 w 24"/>
                    <a:gd name="T15" fmla="*/ 21 h 23"/>
                    <a:gd name="T16" fmla="*/ 3 w 24"/>
                    <a:gd name="T17" fmla="*/ 20 h 23"/>
                    <a:gd name="T18" fmla="*/ 2 w 24"/>
                    <a:gd name="T19" fmla="*/ 16 h 23"/>
                    <a:gd name="T20" fmla="*/ 0 w 24"/>
                    <a:gd name="T21" fmla="*/ 12 h 23"/>
                    <a:gd name="T22" fmla="*/ 0 w 24"/>
                    <a:gd name="T23" fmla="*/ 12 h 23"/>
                    <a:gd name="T24" fmla="*/ 2 w 24"/>
                    <a:gd name="T25" fmla="*/ 7 h 23"/>
                    <a:gd name="T26" fmla="*/ 3 w 24"/>
                    <a:gd name="T27" fmla="*/ 4 h 23"/>
                    <a:gd name="T28" fmla="*/ 8 w 24"/>
                    <a:gd name="T29" fmla="*/ 0 h 23"/>
                    <a:gd name="T30" fmla="*/ 11 w 24"/>
                    <a:gd name="T31" fmla="*/ 0 h 23"/>
                    <a:gd name="T32" fmla="*/ 11 w 24"/>
                    <a:gd name="T33" fmla="*/ 0 h 23"/>
                    <a:gd name="T34" fmla="*/ 16 w 24"/>
                    <a:gd name="T35" fmla="*/ 0 h 23"/>
                    <a:gd name="T36" fmla="*/ 19 w 24"/>
                    <a:gd name="T37" fmla="*/ 4 h 23"/>
                    <a:gd name="T38" fmla="*/ 22 w 24"/>
                    <a:gd name="T39" fmla="*/ 7 h 23"/>
                    <a:gd name="T40" fmla="*/ 24 w 24"/>
                    <a:gd name="T41" fmla="*/ 12 h 23"/>
                    <a:gd name="T42" fmla="*/ 24 w 24"/>
                    <a:gd name="T43"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3">
                      <a:moveTo>
                        <a:pt x="24" y="12"/>
                      </a:moveTo>
                      <a:lnTo>
                        <a:pt x="24" y="12"/>
                      </a:lnTo>
                      <a:lnTo>
                        <a:pt x="22" y="16"/>
                      </a:lnTo>
                      <a:lnTo>
                        <a:pt x="19" y="20"/>
                      </a:lnTo>
                      <a:lnTo>
                        <a:pt x="16" y="21"/>
                      </a:lnTo>
                      <a:lnTo>
                        <a:pt x="11" y="23"/>
                      </a:lnTo>
                      <a:lnTo>
                        <a:pt x="11" y="23"/>
                      </a:lnTo>
                      <a:lnTo>
                        <a:pt x="8" y="21"/>
                      </a:lnTo>
                      <a:lnTo>
                        <a:pt x="3" y="20"/>
                      </a:lnTo>
                      <a:lnTo>
                        <a:pt x="2" y="16"/>
                      </a:lnTo>
                      <a:lnTo>
                        <a:pt x="0" y="12"/>
                      </a:lnTo>
                      <a:lnTo>
                        <a:pt x="0" y="12"/>
                      </a:lnTo>
                      <a:lnTo>
                        <a:pt x="2" y="7"/>
                      </a:lnTo>
                      <a:lnTo>
                        <a:pt x="3" y="4"/>
                      </a:lnTo>
                      <a:lnTo>
                        <a:pt x="8" y="0"/>
                      </a:lnTo>
                      <a:lnTo>
                        <a:pt x="11" y="0"/>
                      </a:lnTo>
                      <a:lnTo>
                        <a:pt x="11" y="0"/>
                      </a:lnTo>
                      <a:lnTo>
                        <a:pt x="16" y="0"/>
                      </a:lnTo>
                      <a:lnTo>
                        <a:pt x="19" y="4"/>
                      </a:lnTo>
                      <a:lnTo>
                        <a:pt x="22" y="7"/>
                      </a:lnTo>
                      <a:lnTo>
                        <a:pt x="24" y="12"/>
                      </a:lnTo>
                      <a:lnTo>
                        <a:pt x="24" y="12"/>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36" name="Freeform 1643"/>
                <p:cNvSpPr>
                  <a:spLocks/>
                </p:cNvSpPr>
                <p:nvPr/>
              </p:nvSpPr>
              <p:spPr bwMode="auto">
                <a:xfrm>
                  <a:off x="4316876" y="1540197"/>
                  <a:ext cx="31189" cy="38404"/>
                </a:xfrm>
                <a:custGeom>
                  <a:avLst/>
                  <a:gdLst>
                    <a:gd name="T0" fmla="*/ 22 w 22"/>
                    <a:gd name="T1" fmla="*/ 12 h 23"/>
                    <a:gd name="T2" fmla="*/ 22 w 22"/>
                    <a:gd name="T3" fmla="*/ 12 h 23"/>
                    <a:gd name="T4" fmla="*/ 22 w 22"/>
                    <a:gd name="T5" fmla="*/ 16 h 23"/>
                    <a:gd name="T6" fmla="*/ 19 w 22"/>
                    <a:gd name="T7" fmla="*/ 20 h 23"/>
                    <a:gd name="T8" fmla="*/ 16 w 22"/>
                    <a:gd name="T9" fmla="*/ 21 h 23"/>
                    <a:gd name="T10" fmla="*/ 11 w 22"/>
                    <a:gd name="T11" fmla="*/ 23 h 23"/>
                    <a:gd name="T12" fmla="*/ 11 w 22"/>
                    <a:gd name="T13" fmla="*/ 23 h 23"/>
                    <a:gd name="T14" fmla="*/ 6 w 22"/>
                    <a:gd name="T15" fmla="*/ 21 h 23"/>
                    <a:gd name="T16" fmla="*/ 3 w 22"/>
                    <a:gd name="T17" fmla="*/ 20 h 23"/>
                    <a:gd name="T18" fmla="*/ 1 w 22"/>
                    <a:gd name="T19" fmla="*/ 16 h 23"/>
                    <a:gd name="T20" fmla="*/ 0 w 22"/>
                    <a:gd name="T21" fmla="*/ 12 h 23"/>
                    <a:gd name="T22" fmla="*/ 0 w 22"/>
                    <a:gd name="T23" fmla="*/ 12 h 23"/>
                    <a:gd name="T24" fmla="*/ 1 w 22"/>
                    <a:gd name="T25" fmla="*/ 7 h 23"/>
                    <a:gd name="T26" fmla="*/ 3 w 22"/>
                    <a:gd name="T27" fmla="*/ 4 h 23"/>
                    <a:gd name="T28" fmla="*/ 6 w 22"/>
                    <a:gd name="T29" fmla="*/ 0 h 23"/>
                    <a:gd name="T30" fmla="*/ 11 w 22"/>
                    <a:gd name="T31" fmla="*/ 0 h 23"/>
                    <a:gd name="T32" fmla="*/ 11 w 22"/>
                    <a:gd name="T33" fmla="*/ 0 h 23"/>
                    <a:gd name="T34" fmla="*/ 16 w 22"/>
                    <a:gd name="T35" fmla="*/ 0 h 23"/>
                    <a:gd name="T36" fmla="*/ 19 w 22"/>
                    <a:gd name="T37" fmla="*/ 4 h 23"/>
                    <a:gd name="T38" fmla="*/ 22 w 22"/>
                    <a:gd name="T39" fmla="*/ 7 h 23"/>
                    <a:gd name="T40" fmla="*/ 22 w 22"/>
                    <a:gd name="T41" fmla="*/ 12 h 23"/>
                    <a:gd name="T42" fmla="*/ 22 w 22"/>
                    <a:gd name="T43"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3">
                      <a:moveTo>
                        <a:pt x="22" y="12"/>
                      </a:moveTo>
                      <a:lnTo>
                        <a:pt x="22" y="12"/>
                      </a:lnTo>
                      <a:lnTo>
                        <a:pt x="22" y="16"/>
                      </a:lnTo>
                      <a:lnTo>
                        <a:pt x="19" y="20"/>
                      </a:lnTo>
                      <a:lnTo>
                        <a:pt x="16" y="21"/>
                      </a:lnTo>
                      <a:lnTo>
                        <a:pt x="11" y="23"/>
                      </a:lnTo>
                      <a:lnTo>
                        <a:pt x="11" y="23"/>
                      </a:lnTo>
                      <a:lnTo>
                        <a:pt x="6" y="21"/>
                      </a:lnTo>
                      <a:lnTo>
                        <a:pt x="3" y="20"/>
                      </a:lnTo>
                      <a:lnTo>
                        <a:pt x="1" y="16"/>
                      </a:lnTo>
                      <a:lnTo>
                        <a:pt x="0" y="12"/>
                      </a:lnTo>
                      <a:lnTo>
                        <a:pt x="0" y="12"/>
                      </a:lnTo>
                      <a:lnTo>
                        <a:pt x="1" y="7"/>
                      </a:lnTo>
                      <a:lnTo>
                        <a:pt x="3" y="4"/>
                      </a:lnTo>
                      <a:lnTo>
                        <a:pt x="6" y="0"/>
                      </a:lnTo>
                      <a:lnTo>
                        <a:pt x="11" y="0"/>
                      </a:lnTo>
                      <a:lnTo>
                        <a:pt x="11" y="0"/>
                      </a:lnTo>
                      <a:lnTo>
                        <a:pt x="16" y="0"/>
                      </a:lnTo>
                      <a:lnTo>
                        <a:pt x="19" y="4"/>
                      </a:lnTo>
                      <a:lnTo>
                        <a:pt x="22" y="7"/>
                      </a:lnTo>
                      <a:lnTo>
                        <a:pt x="22" y="12"/>
                      </a:lnTo>
                      <a:lnTo>
                        <a:pt x="22" y="12"/>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37" name="Freeform 1644"/>
                <p:cNvSpPr>
                  <a:spLocks/>
                </p:cNvSpPr>
                <p:nvPr/>
              </p:nvSpPr>
              <p:spPr bwMode="auto">
                <a:xfrm>
                  <a:off x="4353732" y="1582090"/>
                  <a:ext cx="34023" cy="41894"/>
                </a:xfrm>
                <a:custGeom>
                  <a:avLst/>
                  <a:gdLst>
                    <a:gd name="T0" fmla="*/ 24 w 24"/>
                    <a:gd name="T1" fmla="*/ 13 h 24"/>
                    <a:gd name="T2" fmla="*/ 24 w 24"/>
                    <a:gd name="T3" fmla="*/ 13 h 24"/>
                    <a:gd name="T4" fmla="*/ 22 w 24"/>
                    <a:gd name="T5" fmla="*/ 16 h 24"/>
                    <a:gd name="T6" fmla="*/ 19 w 24"/>
                    <a:gd name="T7" fmla="*/ 21 h 24"/>
                    <a:gd name="T8" fmla="*/ 16 w 24"/>
                    <a:gd name="T9" fmla="*/ 23 h 24"/>
                    <a:gd name="T10" fmla="*/ 11 w 24"/>
                    <a:gd name="T11" fmla="*/ 24 h 24"/>
                    <a:gd name="T12" fmla="*/ 11 w 24"/>
                    <a:gd name="T13" fmla="*/ 24 h 24"/>
                    <a:gd name="T14" fmla="*/ 8 w 24"/>
                    <a:gd name="T15" fmla="*/ 23 h 24"/>
                    <a:gd name="T16" fmla="*/ 3 w 24"/>
                    <a:gd name="T17" fmla="*/ 21 h 24"/>
                    <a:gd name="T18" fmla="*/ 1 w 24"/>
                    <a:gd name="T19" fmla="*/ 16 h 24"/>
                    <a:gd name="T20" fmla="*/ 0 w 24"/>
                    <a:gd name="T21" fmla="*/ 13 h 24"/>
                    <a:gd name="T22" fmla="*/ 0 w 24"/>
                    <a:gd name="T23" fmla="*/ 13 h 24"/>
                    <a:gd name="T24" fmla="*/ 1 w 24"/>
                    <a:gd name="T25" fmla="*/ 8 h 24"/>
                    <a:gd name="T26" fmla="*/ 3 w 24"/>
                    <a:gd name="T27" fmla="*/ 5 h 24"/>
                    <a:gd name="T28" fmla="*/ 8 w 24"/>
                    <a:gd name="T29" fmla="*/ 2 h 24"/>
                    <a:gd name="T30" fmla="*/ 11 w 24"/>
                    <a:gd name="T31" fmla="*/ 0 h 24"/>
                    <a:gd name="T32" fmla="*/ 11 w 24"/>
                    <a:gd name="T33" fmla="*/ 0 h 24"/>
                    <a:gd name="T34" fmla="*/ 16 w 24"/>
                    <a:gd name="T35" fmla="*/ 2 h 24"/>
                    <a:gd name="T36" fmla="*/ 19 w 24"/>
                    <a:gd name="T37" fmla="*/ 5 h 24"/>
                    <a:gd name="T38" fmla="*/ 22 w 24"/>
                    <a:gd name="T39" fmla="*/ 8 h 24"/>
                    <a:gd name="T40" fmla="*/ 24 w 24"/>
                    <a:gd name="T41" fmla="*/ 13 h 24"/>
                    <a:gd name="T42" fmla="*/ 24 w 24"/>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3"/>
                      </a:moveTo>
                      <a:lnTo>
                        <a:pt x="24" y="13"/>
                      </a:lnTo>
                      <a:lnTo>
                        <a:pt x="22" y="16"/>
                      </a:lnTo>
                      <a:lnTo>
                        <a:pt x="19" y="21"/>
                      </a:lnTo>
                      <a:lnTo>
                        <a:pt x="16" y="23"/>
                      </a:lnTo>
                      <a:lnTo>
                        <a:pt x="11" y="24"/>
                      </a:lnTo>
                      <a:lnTo>
                        <a:pt x="11" y="24"/>
                      </a:lnTo>
                      <a:lnTo>
                        <a:pt x="8" y="23"/>
                      </a:lnTo>
                      <a:lnTo>
                        <a:pt x="3" y="21"/>
                      </a:lnTo>
                      <a:lnTo>
                        <a:pt x="1" y="16"/>
                      </a:lnTo>
                      <a:lnTo>
                        <a:pt x="0" y="13"/>
                      </a:lnTo>
                      <a:lnTo>
                        <a:pt x="0" y="13"/>
                      </a:lnTo>
                      <a:lnTo>
                        <a:pt x="1" y="8"/>
                      </a:lnTo>
                      <a:lnTo>
                        <a:pt x="3" y="5"/>
                      </a:lnTo>
                      <a:lnTo>
                        <a:pt x="8" y="2"/>
                      </a:lnTo>
                      <a:lnTo>
                        <a:pt x="11" y="0"/>
                      </a:lnTo>
                      <a:lnTo>
                        <a:pt x="11" y="0"/>
                      </a:lnTo>
                      <a:lnTo>
                        <a:pt x="16" y="2"/>
                      </a:lnTo>
                      <a:lnTo>
                        <a:pt x="19" y="5"/>
                      </a:lnTo>
                      <a:lnTo>
                        <a:pt x="22" y="8"/>
                      </a:lnTo>
                      <a:lnTo>
                        <a:pt x="24" y="13"/>
                      </a:lnTo>
                      <a:lnTo>
                        <a:pt x="24"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38" name="Freeform 1645"/>
                <p:cNvSpPr>
                  <a:spLocks/>
                </p:cNvSpPr>
                <p:nvPr/>
              </p:nvSpPr>
              <p:spPr bwMode="auto">
                <a:xfrm>
                  <a:off x="4404767" y="1582090"/>
                  <a:ext cx="31189" cy="41894"/>
                </a:xfrm>
                <a:custGeom>
                  <a:avLst/>
                  <a:gdLst>
                    <a:gd name="T0" fmla="*/ 22 w 22"/>
                    <a:gd name="T1" fmla="*/ 13 h 24"/>
                    <a:gd name="T2" fmla="*/ 22 w 22"/>
                    <a:gd name="T3" fmla="*/ 13 h 24"/>
                    <a:gd name="T4" fmla="*/ 22 w 22"/>
                    <a:gd name="T5" fmla="*/ 16 h 24"/>
                    <a:gd name="T6" fmla="*/ 19 w 22"/>
                    <a:gd name="T7" fmla="*/ 21 h 24"/>
                    <a:gd name="T8" fmla="*/ 16 w 22"/>
                    <a:gd name="T9" fmla="*/ 23 h 24"/>
                    <a:gd name="T10" fmla="*/ 11 w 22"/>
                    <a:gd name="T11" fmla="*/ 24 h 24"/>
                    <a:gd name="T12" fmla="*/ 11 w 22"/>
                    <a:gd name="T13" fmla="*/ 24 h 24"/>
                    <a:gd name="T14" fmla="*/ 6 w 22"/>
                    <a:gd name="T15" fmla="*/ 23 h 24"/>
                    <a:gd name="T16" fmla="*/ 3 w 22"/>
                    <a:gd name="T17" fmla="*/ 21 h 24"/>
                    <a:gd name="T18" fmla="*/ 0 w 22"/>
                    <a:gd name="T19" fmla="*/ 16 h 24"/>
                    <a:gd name="T20" fmla="*/ 0 w 22"/>
                    <a:gd name="T21" fmla="*/ 13 h 24"/>
                    <a:gd name="T22" fmla="*/ 0 w 22"/>
                    <a:gd name="T23" fmla="*/ 13 h 24"/>
                    <a:gd name="T24" fmla="*/ 0 w 22"/>
                    <a:gd name="T25" fmla="*/ 8 h 24"/>
                    <a:gd name="T26" fmla="*/ 3 w 22"/>
                    <a:gd name="T27" fmla="*/ 5 h 24"/>
                    <a:gd name="T28" fmla="*/ 6 w 22"/>
                    <a:gd name="T29" fmla="*/ 2 h 24"/>
                    <a:gd name="T30" fmla="*/ 11 w 22"/>
                    <a:gd name="T31" fmla="*/ 0 h 24"/>
                    <a:gd name="T32" fmla="*/ 11 w 22"/>
                    <a:gd name="T33" fmla="*/ 0 h 24"/>
                    <a:gd name="T34" fmla="*/ 16 w 22"/>
                    <a:gd name="T35" fmla="*/ 2 h 24"/>
                    <a:gd name="T36" fmla="*/ 19 w 22"/>
                    <a:gd name="T37" fmla="*/ 5 h 24"/>
                    <a:gd name="T38" fmla="*/ 22 w 22"/>
                    <a:gd name="T39" fmla="*/ 8 h 24"/>
                    <a:gd name="T40" fmla="*/ 22 w 22"/>
                    <a:gd name="T41" fmla="*/ 13 h 24"/>
                    <a:gd name="T42" fmla="*/ 22 w 22"/>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3"/>
                      </a:moveTo>
                      <a:lnTo>
                        <a:pt x="22" y="13"/>
                      </a:lnTo>
                      <a:lnTo>
                        <a:pt x="22" y="16"/>
                      </a:lnTo>
                      <a:lnTo>
                        <a:pt x="19" y="21"/>
                      </a:lnTo>
                      <a:lnTo>
                        <a:pt x="16" y="23"/>
                      </a:lnTo>
                      <a:lnTo>
                        <a:pt x="11" y="24"/>
                      </a:lnTo>
                      <a:lnTo>
                        <a:pt x="11" y="24"/>
                      </a:lnTo>
                      <a:lnTo>
                        <a:pt x="6" y="23"/>
                      </a:lnTo>
                      <a:lnTo>
                        <a:pt x="3" y="21"/>
                      </a:lnTo>
                      <a:lnTo>
                        <a:pt x="0" y="16"/>
                      </a:lnTo>
                      <a:lnTo>
                        <a:pt x="0" y="13"/>
                      </a:lnTo>
                      <a:lnTo>
                        <a:pt x="0" y="13"/>
                      </a:lnTo>
                      <a:lnTo>
                        <a:pt x="0" y="8"/>
                      </a:lnTo>
                      <a:lnTo>
                        <a:pt x="3" y="5"/>
                      </a:lnTo>
                      <a:lnTo>
                        <a:pt x="6" y="2"/>
                      </a:lnTo>
                      <a:lnTo>
                        <a:pt x="11" y="0"/>
                      </a:lnTo>
                      <a:lnTo>
                        <a:pt x="11" y="0"/>
                      </a:lnTo>
                      <a:lnTo>
                        <a:pt x="16" y="2"/>
                      </a:lnTo>
                      <a:lnTo>
                        <a:pt x="19" y="5"/>
                      </a:lnTo>
                      <a:lnTo>
                        <a:pt x="22" y="8"/>
                      </a:lnTo>
                      <a:lnTo>
                        <a:pt x="22" y="13"/>
                      </a:lnTo>
                      <a:lnTo>
                        <a:pt x="22"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39" name="Freeform 1646"/>
                <p:cNvSpPr>
                  <a:spLocks/>
                </p:cNvSpPr>
                <p:nvPr/>
              </p:nvSpPr>
              <p:spPr bwMode="auto">
                <a:xfrm>
                  <a:off x="4702466" y="1714755"/>
                  <a:ext cx="31189" cy="38404"/>
                </a:xfrm>
                <a:custGeom>
                  <a:avLst/>
                  <a:gdLst>
                    <a:gd name="T0" fmla="*/ 23 w 23"/>
                    <a:gd name="T1" fmla="*/ 11 h 22"/>
                    <a:gd name="T2" fmla="*/ 23 w 23"/>
                    <a:gd name="T3" fmla="*/ 11 h 22"/>
                    <a:gd name="T4" fmla="*/ 23 w 23"/>
                    <a:gd name="T5" fmla="*/ 16 h 22"/>
                    <a:gd name="T6" fmla="*/ 19 w 23"/>
                    <a:gd name="T7" fmla="*/ 19 h 22"/>
                    <a:gd name="T8" fmla="*/ 16 w 23"/>
                    <a:gd name="T9" fmla="*/ 22 h 22"/>
                    <a:gd name="T10" fmla="*/ 11 w 23"/>
                    <a:gd name="T11" fmla="*/ 22 h 22"/>
                    <a:gd name="T12" fmla="*/ 11 w 23"/>
                    <a:gd name="T13" fmla="*/ 22 h 22"/>
                    <a:gd name="T14" fmla="*/ 7 w 23"/>
                    <a:gd name="T15" fmla="*/ 22 h 22"/>
                    <a:gd name="T16" fmla="*/ 3 w 23"/>
                    <a:gd name="T17" fmla="*/ 19 h 22"/>
                    <a:gd name="T18" fmla="*/ 0 w 23"/>
                    <a:gd name="T19" fmla="*/ 16 h 22"/>
                    <a:gd name="T20" fmla="*/ 0 w 23"/>
                    <a:gd name="T21" fmla="*/ 11 h 22"/>
                    <a:gd name="T22" fmla="*/ 0 w 23"/>
                    <a:gd name="T23" fmla="*/ 11 h 22"/>
                    <a:gd name="T24" fmla="*/ 0 w 23"/>
                    <a:gd name="T25" fmla="*/ 6 h 22"/>
                    <a:gd name="T26" fmla="*/ 3 w 23"/>
                    <a:gd name="T27" fmla="*/ 3 h 22"/>
                    <a:gd name="T28" fmla="*/ 7 w 23"/>
                    <a:gd name="T29" fmla="*/ 0 h 22"/>
                    <a:gd name="T30" fmla="*/ 11 w 23"/>
                    <a:gd name="T31" fmla="*/ 0 h 22"/>
                    <a:gd name="T32" fmla="*/ 11 w 23"/>
                    <a:gd name="T33" fmla="*/ 0 h 22"/>
                    <a:gd name="T34" fmla="*/ 16 w 23"/>
                    <a:gd name="T35" fmla="*/ 0 h 22"/>
                    <a:gd name="T36" fmla="*/ 19 w 23"/>
                    <a:gd name="T37" fmla="*/ 3 h 22"/>
                    <a:gd name="T38" fmla="*/ 23 w 23"/>
                    <a:gd name="T39" fmla="*/ 6 h 22"/>
                    <a:gd name="T40" fmla="*/ 23 w 23"/>
                    <a:gd name="T41" fmla="*/ 11 h 22"/>
                    <a:gd name="T42" fmla="*/ 23 w 23"/>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2">
                      <a:moveTo>
                        <a:pt x="23" y="11"/>
                      </a:moveTo>
                      <a:lnTo>
                        <a:pt x="23" y="11"/>
                      </a:lnTo>
                      <a:lnTo>
                        <a:pt x="23" y="16"/>
                      </a:lnTo>
                      <a:lnTo>
                        <a:pt x="19" y="19"/>
                      </a:lnTo>
                      <a:lnTo>
                        <a:pt x="16" y="22"/>
                      </a:lnTo>
                      <a:lnTo>
                        <a:pt x="11" y="22"/>
                      </a:lnTo>
                      <a:lnTo>
                        <a:pt x="11" y="22"/>
                      </a:lnTo>
                      <a:lnTo>
                        <a:pt x="7" y="22"/>
                      </a:lnTo>
                      <a:lnTo>
                        <a:pt x="3" y="19"/>
                      </a:lnTo>
                      <a:lnTo>
                        <a:pt x="0" y="16"/>
                      </a:lnTo>
                      <a:lnTo>
                        <a:pt x="0" y="11"/>
                      </a:lnTo>
                      <a:lnTo>
                        <a:pt x="0" y="11"/>
                      </a:lnTo>
                      <a:lnTo>
                        <a:pt x="0" y="6"/>
                      </a:lnTo>
                      <a:lnTo>
                        <a:pt x="3" y="3"/>
                      </a:lnTo>
                      <a:lnTo>
                        <a:pt x="7" y="0"/>
                      </a:lnTo>
                      <a:lnTo>
                        <a:pt x="11" y="0"/>
                      </a:lnTo>
                      <a:lnTo>
                        <a:pt x="11" y="0"/>
                      </a:lnTo>
                      <a:lnTo>
                        <a:pt x="16" y="0"/>
                      </a:lnTo>
                      <a:lnTo>
                        <a:pt x="19" y="3"/>
                      </a:lnTo>
                      <a:lnTo>
                        <a:pt x="23" y="6"/>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40" name="Freeform 1647"/>
                <p:cNvSpPr>
                  <a:spLocks/>
                </p:cNvSpPr>
                <p:nvPr/>
              </p:nvSpPr>
              <p:spPr bwMode="auto">
                <a:xfrm>
                  <a:off x="4762004" y="1714755"/>
                  <a:ext cx="34023" cy="38404"/>
                </a:xfrm>
                <a:custGeom>
                  <a:avLst/>
                  <a:gdLst>
                    <a:gd name="T0" fmla="*/ 24 w 24"/>
                    <a:gd name="T1" fmla="*/ 11 h 22"/>
                    <a:gd name="T2" fmla="*/ 24 w 24"/>
                    <a:gd name="T3" fmla="*/ 11 h 22"/>
                    <a:gd name="T4" fmla="*/ 23 w 24"/>
                    <a:gd name="T5" fmla="*/ 16 h 22"/>
                    <a:gd name="T6" fmla="*/ 19 w 24"/>
                    <a:gd name="T7" fmla="*/ 19 h 22"/>
                    <a:gd name="T8" fmla="*/ 16 w 24"/>
                    <a:gd name="T9" fmla="*/ 22 h 22"/>
                    <a:gd name="T10" fmla="*/ 11 w 24"/>
                    <a:gd name="T11" fmla="*/ 22 h 22"/>
                    <a:gd name="T12" fmla="*/ 11 w 24"/>
                    <a:gd name="T13" fmla="*/ 22 h 22"/>
                    <a:gd name="T14" fmla="*/ 8 w 24"/>
                    <a:gd name="T15" fmla="*/ 22 h 22"/>
                    <a:gd name="T16" fmla="*/ 3 w 24"/>
                    <a:gd name="T17" fmla="*/ 19 h 22"/>
                    <a:gd name="T18" fmla="*/ 2 w 24"/>
                    <a:gd name="T19" fmla="*/ 16 h 22"/>
                    <a:gd name="T20" fmla="*/ 0 w 24"/>
                    <a:gd name="T21" fmla="*/ 11 h 22"/>
                    <a:gd name="T22" fmla="*/ 0 w 24"/>
                    <a:gd name="T23" fmla="*/ 11 h 22"/>
                    <a:gd name="T24" fmla="*/ 2 w 24"/>
                    <a:gd name="T25" fmla="*/ 6 h 22"/>
                    <a:gd name="T26" fmla="*/ 3 w 24"/>
                    <a:gd name="T27" fmla="*/ 3 h 22"/>
                    <a:gd name="T28" fmla="*/ 8 w 24"/>
                    <a:gd name="T29" fmla="*/ 0 h 22"/>
                    <a:gd name="T30" fmla="*/ 11 w 24"/>
                    <a:gd name="T31" fmla="*/ 0 h 22"/>
                    <a:gd name="T32" fmla="*/ 11 w 24"/>
                    <a:gd name="T33" fmla="*/ 0 h 22"/>
                    <a:gd name="T34" fmla="*/ 16 w 24"/>
                    <a:gd name="T35" fmla="*/ 0 h 22"/>
                    <a:gd name="T36" fmla="*/ 19 w 24"/>
                    <a:gd name="T37" fmla="*/ 3 h 22"/>
                    <a:gd name="T38" fmla="*/ 23 w 24"/>
                    <a:gd name="T39" fmla="*/ 6 h 22"/>
                    <a:gd name="T40" fmla="*/ 24 w 24"/>
                    <a:gd name="T41" fmla="*/ 11 h 22"/>
                    <a:gd name="T42" fmla="*/ 24 w 24"/>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2">
                      <a:moveTo>
                        <a:pt x="24" y="11"/>
                      </a:moveTo>
                      <a:lnTo>
                        <a:pt x="24" y="11"/>
                      </a:lnTo>
                      <a:lnTo>
                        <a:pt x="23" y="16"/>
                      </a:lnTo>
                      <a:lnTo>
                        <a:pt x="19" y="19"/>
                      </a:lnTo>
                      <a:lnTo>
                        <a:pt x="16" y="22"/>
                      </a:lnTo>
                      <a:lnTo>
                        <a:pt x="11" y="22"/>
                      </a:lnTo>
                      <a:lnTo>
                        <a:pt x="11" y="22"/>
                      </a:lnTo>
                      <a:lnTo>
                        <a:pt x="8" y="22"/>
                      </a:lnTo>
                      <a:lnTo>
                        <a:pt x="3" y="19"/>
                      </a:lnTo>
                      <a:lnTo>
                        <a:pt x="2" y="16"/>
                      </a:lnTo>
                      <a:lnTo>
                        <a:pt x="0" y="11"/>
                      </a:lnTo>
                      <a:lnTo>
                        <a:pt x="0" y="11"/>
                      </a:lnTo>
                      <a:lnTo>
                        <a:pt x="2" y="6"/>
                      </a:lnTo>
                      <a:lnTo>
                        <a:pt x="3" y="3"/>
                      </a:lnTo>
                      <a:lnTo>
                        <a:pt x="8" y="0"/>
                      </a:lnTo>
                      <a:lnTo>
                        <a:pt x="11" y="0"/>
                      </a:lnTo>
                      <a:lnTo>
                        <a:pt x="11" y="0"/>
                      </a:lnTo>
                      <a:lnTo>
                        <a:pt x="16" y="0"/>
                      </a:lnTo>
                      <a:lnTo>
                        <a:pt x="19" y="3"/>
                      </a:lnTo>
                      <a:lnTo>
                        <a:pt x="23" y="6"/>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41" name="Freeform 1648"/>
                <p:cNvSpPr>
                  <a:spLocks/>
                </p:cNvSpPr>
                <p:nvPr/>
              </p:nvSpPr>
              <p:spPr bwMode="auto">
                <a:xfrm>
                  <a:off x="4790357" y="1714755"/>
                  <a:ext cx="31189" cy="38404"/>
                </a:xfrm>
                <a:custGeom>
                  <a:avLst/>
                  <a:gdLst>
                    <a:gd name="T0" fmla="*/ 23 w 23"/>
                    <a:gd name="T1" fmla="*/ 11 h 22"/>
                    <a:gd name="T2" fmla="*/ 23 w 23"/>
                    <a:gd name="T3" fmla="*/ 11 h 22"/>
                    <a:gd name="T4" fmla="*/ 21 w 23"/>
                    <a:gd name="T5" fmla="*/ 16 h 22"/>
                    <a:gd name="T6" fmla="*/ 20 w 23"/>
                    <a:gd name="T7" fmla="*/ 19 h 22"/>
                    <a:gd name="T8" fmla="*/ 16 w 23"/>
                    <a:gd name="T9" fmla="*/ 22 h 22"/>
                    <a:gd name="T10" fmla="*/ 12 w 23"/>
                    <a:gd name="T11" fmla="*/ 22 h 22"/>
                    <a:gd name="T12" fmla="*/ 12 w 23"/>
                    <a:gd name="T13" fmla="*/ 22 h 22"/>
                    <a:gd name="T14" fmla="*/ 7 w 23"/>
                    <a:gd name="T15" fmla="*/ 22 h 22"/>
                    <a:gd name="T16" fmla="*/ 4 w 23"/>
                    <a:gd name="T17" fmla="*/ 19 h 22"/>
                    <a:gd name="T18" fmla="*/ 0 w 23"/>
                    <a:gd name="T19" fmla="*/ 16 h 22"/>
                    <a:gd name="T20" fmla="*/ 0 w 23"/>
                    <a:gd name="T21" fmla="*/ 11 h 22"/>
                    <a:gd name="T22" fmla="*/ 0 w 23"/>
                    <a:gd name="T23" fmla="*/ 11 h 22"/>
                    <a:gd name="T24" fmla="*/ 0 w 23"/>
                    <a:gd name="T25" fmla="*/ 6 h 22"/>
                    <a:gd name="T26" fmla="*/ 4 w 23"/>
                    <a:gd name="T27" fmla="*/ 3 h 22"/>
                    <a:gd name="T28" fmla="*/ 7 w 23"/>
                    <a:gd name="T29" fmla="*/ 0 h 22"/>
                    <a:gd name="T30" fmla="*/ 12 w 23"/>
                    <a:gd name="T31" fmla="*/ 0 h 22"/>
                    <a:gd name="T32" fmla="*/ 12 w 23"/>
                    <a:gd name="T33" fmla="*/ 0 h 22"/>
                    <a:gd name="T34" fmla="*/ 16 w 23"/>
                    <a:gd name="T35" fmla="*/ 0 h 22"/>
                    <a:gd name="T36" fmla="*/ 20 w 23"/>
                    <a:gd name="T37" fmla="*/ 3 h 22"/>
                    <a:gd name="T38" fmla="*/ 21 w 23"/>
                    <a:gd name="T39" fmla="*/ 6 h 22"/>
                    <a:gd name="T40" fmla="*/ 23 w 23"/>
                    <a:gd name="T41" fmla="*/ 11 h 22"/>
                    <a:gd name="T42" fmla="*/ 23 w 23"/>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2">
                      <a:moveTo>
                        <a:pt x="23" y="11"/>
                      </a:moveTo>
                      <a:lnTo>
                        <a:pt x="23" y="11"/>
                      </a:lnTo>
                      <a:lnTo>
                        <a:pt x="21" y="16"/>
                      </a:lnTo>
                      <a:lnTo>
                        <a:pt x="20" y="19"/>
                      </a:lnTo>
                      <a:lnTo>
                        <a:pt x="16" y="22"/>
                      </a:lnTo>
                      <a:lnTo>
                        <a:pt x="12" y="22"/>
                      </a:lnTo>
                      <a:lnTo>
                        <a:pt x="12" y="22"/>
                      </a:lnTo>
                      <a:lnTo>
                        <a:pt x="7" y="22"/>
                      </a:lnTo>
                      <a:lnTo>
                        <a:pt x="4" y="19"/>
                      </a:lnTo>
                      <a:lnTo>
                        <a:pt x="0" y="16"/>
                      </a:lnTo>
                      <a:lnTo>
                        <a:pt x="0" y="11"/>
                      </a:lnTo>
                      <a:lnTo>
                        <a:pt x="0" y="11"/>
                      </a:lnTo>
                      <a:lnTo>
                        <a:pt x="0" y="6"/>
                      </a:lnTo>
                      <a:lnTo>
                        <a:pt x="4" y="3"/>
                      </a:lnTo>
                      <a:lnTo>
                        <a:pt x="7" y="0"/>
                      </a:lnTo>
                      <a:lnTo>
                        <a:pt x="12" y="0"/>
                      </a:lnTo>
                      <a:lnTo>
                        <a:pt x="12" y="0"/>
                      </a:lnTo>
                      <a:lnTo>
                        <a:pt x="16" y="0"/>
                      </a:lnTo>
                      <a:lnTo>
                        <a:pt x="20" y="3"/>
                      </a:lnTo>
                      <a:lnTo>
                        <a:pt x="21" y="6"/>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42" name="Freeform 1649"/>
                <p:cNvSpPr>
                  <a:spLocks/>
                </p:cNvSpPr>
                <p:nvPr/>
              </p:nvSpPr>
              <p:spPr bwMode="auto">
                <a:xfrm>
                  <a:off x="4830050" y="1714755"/>
                  <a:ext cx="34023" cy="38404"/>
                </a:xfrm>
                <a:custGeom>
                  <a:avLst/>
                  <a:gdLst>
                    <a:gd name="T0" fmla="*/ 24 w 24"/>
                    <a:gd name="T1" fmla="*/ 11 h 22"/>
                    <a:gd name="T2" fmla="*/ 24 w 24"/>
                    <a:gd name="T3" fmla="*/ 11 h 22"/>
                    <a:gd name="T4" fmla="*/ 23 w 24"/>
                    <a:gd name="T5" fmla="*/ 16 h 22"/>
                    <a:gd name="T6" fmla="*/ 21 w 24"/>
                    <a:gd name="T7" fmla="*/ 19 h 22"/>
                    <a:gd name="T8" fmla="*/ 16 w 24"/>
                    <a:gd name="T9" fmla="*/ 22 h 22"/>
                    <a:gd name="T10" fmla="*/ 13 w 24"/>
                    <a:gd name="T11" fmla="*/ 22 h 22"/>
                    <a:gd name="T12" fmla="*/ 13 w 24"/>
                    <a:gd name="T13" fmla="*/ 22 h 22"/>
                    <a:gd name="T14" fmla="*/ 8 w 24"/>
                    <a:gd name="T15" fmla="*/ 22 h 22"/>
                    <a:gd name="T16" fmla="*/ 3 w 24"/>
                    <a:gd name="T17" fmla="*/ 19 h 22"/>
                    <a:gd name="T18" fmla="*/ 2 w 24"/>
                    <a:gd name="T19" fmla="*/ 16 h 22"/>
                    <a:gd name="T20" fmla="*/ 0 w 24"/>
                    <a:gd name="T21" fmla="*/ 11 h 22"/>
                    <a:gd name="T22" fmla="*/ 0 w 24"/>
                    <a:gd name="T23" fmla="*/ 11 h 22"/>
                    <a:gd name="T24" fmla="*/ 2 w 24"/>
                    <a:gd name="T25" fmla="*/ 6 h 22"/>
                    <a:gd name="T26" fmla="*/ 3 w 24"/>
                    <a:gd name="T27" fmla="*/ 3 h 22"/>
                    <a:gd name="T28" fmla="*/ 8 w 24"/>
                    <a:gd name="T29" fmla="*/ 0 h 22"/>
                    <a:gd name="T30" fmla="*/ 13 w 24"/>
                    <a:gd name="T31" fmla="*/ 0 h 22"/>
                    <a:gd name="T32" fmla="*/ 13 w 24"/>
                    <a:gd name="T33" fmla="*/ 0 h 22"/>
                    <a:gd name="T34" fmla="*/ 16 w 24"/>
                    <a:gd name="T35" fmla="*/ 0 h 22"/>
                    <a:gd name="T36" fmla="*/ 21 w 24"/>
                    <a:gd name="T37" fmla="*/ 3 h 22"/>
                    <a:gd name="T38" fmla="*/ 23 w 24"/>
                    <a:gd name="T39" fmla="*/ 6 h 22"/>
                    <a:gd name="T40" fmla="*/ 24 w 24"/>
                    <a:gd name="T41" fmla="*/ 11 h 22"/>
                    <a:gd name="T42" fmla="*/ 24 w 24"/>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2">
                      <a:moveTo>
                        <a:pt x="24" y="11"/>
                      </a:moveTo>
                      <a:lnTo>
                        <a:pt x="24" y="11"/>
                      </a:lnTo>
                      <a:lnTo>
                        <a:pt x="23" y="16"/>
                      </a:lnTo>
                      <a:lnTo>
                        <a:pt x="21" y="19"/>
                      </a:lnTo>
                      <a:lnTo>
                        <a:pt x="16" y="22"/>
                      </a:lnTo>
                      <a:lnTo>
                        <a:pt x="13" y="22"/>
                      </a:lnTo>
                      <a:lnTo>
                        <a:pt x="13" y="22"/>
                      </a:lnTo>
                      <a:lnTo>
                        <a:pt x="8" y="22"/>
                      </a:lnTo>
                      <a:lnTo>
                        <a:pt x="3" y="19"/>
                      </a:lnTo>
                      <a:lnTo>
                        <a:pt x="2" y="16"/>
                      </a:lnTo>
                      <a:lnTo>
                        <a:pt x="0" y="11"/>
                      </a:lnTo>
                      <a:lnTo>
                        <a:pt x="0" y="11"/>
                      </a:lnTo>
                      <a:lnTo>
                        <a:pt x="2" y="6"/>
                      </a:lnTo>
                      <a:lnTo>
                        <a:pt x="3" y="3"/>
                      </a:lnTo>
                      <a:lnTo>
                        <a:pt x="8" y="0"/>
                      </a:lnTo>
                      <a:lnTo>
                        <a:pt x="13" y="0"/>
                      </a:lnTo>
                      <a:lnTo>
                        <a:pt x="13" y="0"/>
                      </a:lnTo>
                      <a:lnTo>
                        <a:pt x="16" y="0"/>
                      </a:lnTo>
                      <a:lnTo>
                        <a:pt x="21" y="3"/>
                      </a:lnTo>
                      <a:lnTo>
                        <a:pt x="23" y="6"/>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43" name="Freeform 1650"/>
                <p:cNvSpPr>
                  <a:spLocks/>
                </p:cNvSpPr>
                <p:nvPr/>
              </p:nvSpPr>
              <p:spPr bwMode="auto">
                <a:xfrm>
                  <a:off x="4844227" y="1714755"/>
                  <a:ext cx="31189" cy="38404"/>
                </a:xfrm>
                <a:custGeom>
                  <a:avLst/>
                  <a:gdLst>
                    <a:gd name="T0" fmla="*/ 22 w 22"/>
                    <a:gd name="T1" fmla="*/ 11 h 22"/>
                    <a:gd name="T2" fmla="*/ 22 w 22"/>
                    <a:gd name="T3" fmla="*/ 11 h 22"/>
                    <a:gd name="T4" fmla="*/ 22 w 22"/>
                    <a:gd name="T5" fmla="*/ 16 h 22"/>
                    <a:gd name="T6" fmla="*/ 19 w 22"/>
                    <a:gd name="T7" fmla="*/ 19 h 22"/>
                    <a:gd name="T8" fmla="*/ 16 w 22"/>
                    <a:gd name="T9" fmla="*/ 22 h 22"/>
                    <a:gd name="T10" fmla="*/ 11 w 22"/>
                    <a:gd name="T11" fmla="*/ 22 h 22"/>
                    <a:gd name="T12" fmla="*/ 11 w 22"/>
                    <a:gd name="T13" fmla="*/ 22 h 22"/>
                    <a:gd name="T14" fmla="*/ 8 w 22"/>
                    <a:gd name="T15" fmla="*/ 22 h 22"/>
                    <a:gd name="T16" fmla="*/ 3 w 22"/>
                    <a:gd name="T17" fmla="*/ 19 h 22"/>
                    <a:gd name="T18" fmla="*/ 1 w 22"/>
                    <a:gd name="T19" fmla="*/ 16 h 22"/>
                    <a:gd name="T20" fmla="*/ 0 w 22"/>
                    <a:gd name="T21" fmla="*/ 11 h 22"/>
                    <a:gd name="T22" fmla="*/ 0 w 22"/>
                    <a:gd name="T23" fmla="*/ 11 h 22"/>
                    <a:gd name="T24" fmla="*/ 1 w 22"/>
                    <a:gd name="T25" fmla="*/ 6 h 22"/>
                    <a:gd name="T26" fmla="*/ 3 w 22"/>
                    <a:gd name="T27" fmla="*/ 3 h 22"/>
                    <a:gd name="T28" fmla="*/ 8 w 22"/>
                    <a:gd name="T29" fmla="*/ 0 h 22"/>
                    <a:gd name="T30" fmla="*/ 11 w 22"/>
                    <a:gd name="T31" fmla="*/ 0 h 22"/>
                    <a:gd name="T32" fmla="*/ 11 w 22"/>
                    <a:gd name="T33" fmla="*/ 0 h 22"/>
                    <a:gd name="T34" fmla="*/ 16 w 22"/>
                    <a:gd name="T35" fmla="*/ 0 h 22"/>
                    <a:gd name="T36" fmla="*/ 19 w 22"/>
                    <a:gd name="T37" fmla="*/ 3 h 22"/>
                    <a:gd name="T38" fmla="*/ 22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2" y="16"/>
                      </a:lnTo>
                      <a:lnTo>
                        <a:pt x="19" y="19"/>
                      </a:lnTo>
                      <a:lnTo>
                        <a:pt x="16" y="22"/>
                      </a:lnTo>
                      <a:lnTo>
                        <a:pt x="11" y="22"/>
                      </a:lnTo>
                      <a:lnTo>
                        <a:pt x="11" y="22"/>
                      </a:lnTo>
                      <a:lnTo>
                        <a:pt x="8" y="22"/>
                      </a:lnTo>
                      <a:lnTo>
                        <a:pt x="3" y="19"/>
                      </a:lnTo>
                      <a:lnTo>
                        <a:pt x="1" y="16"/>
                      </a:lnTo>
                      <a:lnTo>
                        <a:pt x="0" y="11"/>
                      </a:lnTo>
                      <a:lnTo>
                        <a:pt x="0" y="11"/>
                      </a:lnTo>
                      <a:lnTo>
                        <a:pt x="1" y="6"/>
                      </a:lnTo>
                      <a:lnTo>
                        <a:pt x="3" y="3"/>
                      </a:lnTo>
                      <a:lnTo>
                        <a:pt x="8" y="0"/>
                      </a:lnTo>
                      <a:lnTo>
                        <a:pt x="11" y="0"/>
                      </a:lnTo>
                      <a:lnTo>
                        <a:pt x="11" y="0"/>
                      </a:lnTo>
                      <a:lnTo>
                        <a:pt x="16" y="0"/>
                      </a:lnTo>
                      <a:lnTo>
                        <a:pt x="19" y="3"/>
                      </a:lnTo>
                      <a:lnTo>
                        <a:pt x="22"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44" name="Freeform 1651"/>
                <p:cNvSpPr>
                  <a:spLocks/>
                </p:cNvSpPr>
                <p:nvPr/>
              </p:nvSpPr>
              <p:spPr bwMode="auto">
                <a:xfrm>
                  <a:off x="4844227" y="1714755"/>
                  <a:ext cx="31189" cy="38404"/>
                </a:xfrm>
                <a:custGeom>
                  <a:avLst/>
                  <a:gdLst>
                    <a:gd name="T0" fmla="*/ 22 w 22"/>
                    <a:gd name="T1" fmla="*/ 11 h 22"/>
                    <a:gd name="T2" fmla="*/ 22 w 22"/>
                    <a:gd name="T3" fmla="*/ 11 h 22"/>
                    <a:gd name="T4" fmla="*/ 22 w 22"/>
                    <a:gd name="T5" fmla="*/ 16 h 22"/>
                    <a:gd name="T6" fmla="*/ 19 w 22"/>
                    <a:gd name="T7" fmla="*/ 19 h 22"/>
                    <a:gd name="T8" fmla="*/ 16 w 22"/>
                    <a:gd name="T9" fmla="*/ 22 h 22"/>
                    <a:gd name="T10" fmla="*/ 11 w 22"/>
                    <a:gd name="T11" fmla="*/ 22 h 22"/>
                    <a:gd name="T12" fmla="*/ 11 w 22"/>
                    <a:gd name="T13" fmla="*/ 22 h 22"/>
                    <a:gd name="T14" fmla="*/ 8 w 22"/>
                    <a:gd name="T15" fmla="*/ 22 h 22"/>
                    <a:gd name="T16" fmla="*/ 3 w 22"/>
                    <a:gd name="T17" fmla="*/ 19 h 22"/>
                    <a:gd name="T18" fmla="*/ 1 w 22"/>
                    <a:gd name="T19" fmla="*/ 16 h 22"/>
                    <a:gd name="T20" fmla="*/ 0 w 22"/>
                    <a:gd name="T21" fmla="*/ 11 h 22"/>
                    <a:gd name="T22" fmla="*/ 0 w 22"/>
                    <a:gd name="T23" fmla="*/ 11 h 22"/>
                    <a:gd name="T24" fmla="*/ 1 w 22"/>
                    <a:gd name="T25" fmla="*/ 6 h 22"/>
                    <a:gd name="T26" fmla="*/ 3 w 22"/>
                    <a:gd name="T27" fmla="*/ 3 h 22"/>
                    <a:gd name="T28" fmla="*/ 8 w 22"/>
                    <a:gd name="T29" fmla="*/ 0 h 22"/>
                    <a:gd name="T30" fmla="*/ 11 w 22"/>
                    <a:gd name="T31" fmla="*/ 0 h 22"/>
                    <a:gd name="T32" fmla="*/ 11 w 22"/>
                    <a:gd name="T33" fmla="*/ 0 h 22"/>
                    <a:gd name="T34" fmla="*/ 16 w 22"/>
                    <a:gd name="T35" fmla="*/ 0 h 22"/>
                    <a:gd name="T36" fmla="*/ 19 w 22"/>
                    <a:gd name="T37" fmla="*/ 3 h 22"/>
                    <a:gd name="T38" fmla="*/ 22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2" y="16"/>
                      </a:lnTo>
                      <a:lnTo>
                        <a:pt x="19" y="19"/>
                      </a:lnTo>
                      <a:lnTo>
                        <a:pt x="16" y="22"/>
                      </a:lnTo>
                      <a:lnTo>
                        <a:pt x="11" y="22"/>
                      </a:lnTo>
                      <a:lnTo>
                        <a:pt x="11" y="22"/>
                      </a:lnTo>
                      <a:lnTo>
                        <a:pt x="8" y="22"/>
                      </a:lnTo>
                      <a:lnTo>
                        <a:pt x="3" y="19"/>
                      </a:lnTo>
                      <a:lnTo>
                        <a:pt x="1" y="16"/>
                      </a:lnTo>
                      <a:lnTo>
                        <a:pt x="0" y="11"/>
                      </a:lnTo>
                      <a:lnTo>
                        <a:pt x="0" y="11"/>
                      </a:lnTo>
                      <a:lnTo>
                        <a:pt x="1" y="6"/>
                      </a:lnTo>
                      <a:lnTo>
                        <a:pt x="3" y="3"/>
                      </a:lnTo>
                      <a:lnTo>
                        <a:pt x="8" y="0"/>
                      </a:lnTo>
                      <a:lnTo>
                        <a:pt x="11" y="0"/>
                      </a:lnTo>
                      <a:lnTo>
                        <a:pt x="11" y="0"/>
                      </a:lnTo>
                      <a:lnTo>
                        <a:pt x="16" y="0"/>
                      </a:lnTo>
                      <a:lnTo>
                        <a:pt x="19" y="3"/>
                      </a:lnTo>
                      <a:lnTo>
                        <a:pt x="22"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45" name="Freeform 1652"/>
                <p:cNvSpPr>
                  <a:spLocks/>
                </p:cNvSpPr>
                <p:nvPr/>
              </p:nvSpPr>
              <p:spPr bwMode="auto">
                <a:xfrm>
                  <a:off x="4849898" y="1714755"/>
                  <a:ext cx="31189" cy="38404"/>
                </a:xfrm>
                <a:custGeom>
                  <a:avLst/>
                  <a:gdLst>
                    <a:gd name="T0" fmla="*/ 22 w 22"/>
                    <a:gd name="T1" fmla="*/ 11 h 22"/>
                    <a:gd name="T2" fmla="*/ 22 w 22"/>
                    <a:gd name="T3" fmla="*/ 11 h 22"/>
                    <a:gd name="T4" fmla="*/ 22 w 22"/>
                    <a:gd name="T5" fmla="*/ 16 h 22"/>
                    <a:gd name="T6" fmla="*/ 19 w 22"/>
                    <a:gd name="T7" fmla="*/ 19 h 22"/>
                    <a:gd name="T8" fmla="*/ 16 w 22"/>
                    <a:gd name="T9" fmla="*/ 22 h 22"/>
                    <a:gd name="T10" fmla="*/ 11 w 22"/>
                    <a:gd name="T11" fmla="*/ 22 h 22"/>
                    <a:gd name="T12" fmla="*/ 11 w 22"/>
                    <a:gd name="T13" fmla="*/ 22 h 22"/>
                    <a:gd name="T14" fmla="*/ 6 w 22"/>
                    <a:gd name="T15" fmla="*/ 22 h 22"/>
                    <a:gd name="T16" fmla="*/ 3 w 22"/>
                    <a:gd name="T17" fmla="*/ 19 h 22"/>
                    <a:gd name="T18" fmla="*/ 1 w 22"/>
                    <a:gd name="T19" fmla="*/ 16 h 22"/>
                    <a:gd name="T20" fmla="*/ 0 w 22"/>
                    <a:gd name="T21" fmla="*/ 11 h 22"/>
                    <a:gd name="T22" fmla="*/ 0 w 22"/>
                    <a:gd name="T23" fmla="*/ 11 h 22"/>
                    <a:gd name="T24" fmla="*/ 1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2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2" y="16"/>
                      </a:lnTo>
                      <a:lnTo>
                        <a:pt x="19" y="19"/>
                      </a:lnTo>
                      <a:lnTo>
                        <a:pt x="16" y="22"/>
                      </a:lnTo>
                      <a:lnTo>
                        <a:pt x="11" y="22"/>
                      </a:lnTo>
                      <a:lnTo>
                        <a:pt x="11" y="22"/>
                      </a:lnTo>
                      <a:lnTo>
                        <a:pt x="6" y="22"/>
                      </a:lnTo>
                      <a:lnTo>
                        <a:pt x="3" y="19"/>
                      </a:lnTo>
                      <a:lnTo>
                        <a:pt x="1" y="16"/>
                      </a:lnTo>
                      <a:lnTo>
                        <a:pt x="0" y="11"/>
                      </a:lnTo>
                      <a:lnTo>
                        <a:pt x="0" y="11"/>
                      </a:lnTo>
                      <a:lnTo>
                        <a:pt x="1" y="6"/>
                      </a:lnTo>
                      <a:lnTo>
                        <a:pt x="3" y="3"/>
                      </a:lnTo>
                      <a:lnTo>
                        <a:pt x="6" y="0"/>
                      </a:lnTo>
                      <a:lnTo>
                        <a:pt x="11" y="0"/>
                      </a:lnTo>
                      <a:lnTo>
                        <a:pt x="11" y="0"/>
                      </a:lnTo>
                      <a:lnTo>
                        <a:pt x="16" y="0"/>
                      </a:lnTo>
                      <a:lnTo>
                        <a:pt x="19" y="3"/>
                      </a:lnTo>
                      <a:lnTo>
                        <a:pt x="22"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46" name="Freeform 1653"/>
                <p:cNvSpPr>
                  <a:spLocks/>
                </p:cNvSpPr>
                <p:nvPr/>
              </p:nvSpPr>
              <p:spPr bwMode="auto">
                <a:xfrm>
                  <a:off x="4892425" y="1714755"/>
                  <a:ext cx="34023" cy="38404"/>
                </a:xfrm>
                <a:custGeom>
                  <a:avLst/>
                  <a:gdLst>
                    <a:gd name="T0" fmla="*/ 22 w 22"/>
                    <a:gd name="T1" fmla="*/ 11 h 22"/>
                    <a:gd name="T2" fmla="*/ 22 w 22"/>
                    <a:gd name="T3" fmla="*/ 11 h 22"/>
                    <a:gd name="T4" fmla="*/ 22 w 22"/>
                    <a:gd name="T5" fmla="*/ 16 h 22"/>
                    <a:gd name="T6" fmla="*/ 19 w 22"/>
                    <a:gd name="T7" fmla="*/ 19 h 22"/>
                    <a:gd name="T8" fmla="*/ 16 w 22"/>
                    <a:gd name="T9" fmla="*/ 22 h 22"/>
                    <a:gd name="T10" fmla="*/ 11 w 22"/>
                    <a:gd name="T11" fmla="*/ 22 h 22"/>
                    <a:gd name="T12" fmla="*/ 11 w 22"/>
                    <a:gd name="T13" fmla="*/ 22 h 22"/>
                    <a:gd name="T14" fmla="*/ 6 w 22"/>
                    <a:gd name="T15" fmla="*/ 22 h 22"/>
                    <a:gd name="T16" fmla="*/ 3 w 22"/>
                    <a:gd name="T17" fmla="*/ 19 h 22"/>
                    <a:gd name="T18" fmla="*/ 0 w 22"/>
                    <a:gd name="T19" fmla="*/ 16 h 22"/>
                    <a:gd name="T20" fmla="*/ 0 w 22"/>
                    <a:gd name="T21" fmla="*/ 11 h 22"/>
                    <a:gd name="T22" fmla="*/ 0 w 22"/>
                    <a:gd name="T23" fmla="*/ 11 h 22"/>
                    <a:gd name="T24" fmla="*/ 0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2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2" y="16"/>
                      </a:lnTo>
                      <a:lnTo>
                        <a:pt x="19" y="19"/>
                      </a:lnTo>
                      <a:lnTo>
                        <a:pt x="16" y="22"/>
                      </a:lnTo>
                      <a:lnTo>
                        <a:pt x="11" y="22"/>
                      </a:lnTo>
                      <a:lnTo>
                        <a:pt x="11" y="22"/>
                      </a:lnTo>
                      <a:lnTo>
                        <a:pt x="6" y="22"/>
                      </a:lnTo>
                      <a:lnTo>
                        <a:pt x="3" y="19"/>
                      </a:lnTo>
                      <a:lnTo>
                        <a:pt x="0" y="16"/>
                      </a:lnTo>
                      <a:lnTo>
                        <a:pt x="0" y="11"/>
                      </a:lnTo>
                      <a:lnTo>
                        <a:pt x="0" y="11"/>
                      </a:lnTo>
                      <a:lnTo>
                        <a:pt x="0" y="6"/>
                      </a:lnTo>
                      <a:lnTo>
                        <a:pt x="3" y="3"/>
                      </a:lnTo>
                      <a:lnTo>
                        <a:pt x="6" y="0"/>
                      </a:lnTo>
                      <a:lnTo>
                        <a:pt x="11" y="0"/>
                      </a:lnTo>
                      <a:lnTo>
                        <a:pt x="11" y="0"/>
                      </a:lnTo>
                      <a:lnTo>
                        <a:pt x="16" y="0"/>
                      </a:lnTo>
                      <a:lnTo>
                        <a:pt x="19" y="3"/>
                      </a:lnTo>
                      <a:lnTo>
                        <a:pt x="22"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47" name="Freeform 1654"/>
                <p:cNvSpPr>
                  <a:spLocks/>
                </p:cNvSpPr>
                <p:nvPr/>
              </p:nvSpPr>
              <p:spPr bwMode="auto">
                <a:xfrm>
                  <a:off x="4903766" y="1714755"/>
                  <a:ext cx="34023" cy="38404"/>
                </a:xfrm>
                <a:custGeom>
                  <a:avLst/>
                  <a:gdLst>
                    <a:gd name="T0" fmla="*/ 24 w 24"/>
                    <a:gd name="T1" fmla="*/ 11 h 22"/>
                    <a:gd name="T2" fmla="*/ 24 w 24"/>
                    <a:gd name="T3" fmla="*/ 11 h 22"/>
                    <a:gd name="T4" fmla="*/ 22 w 24"/>
                    <a:gd name="T5" fmla="*/ 16 h 22"/>
                    <a:gd name="T6" fmla="*/ 21 w 24"/>
                    <a:gd name="T7" fmla="*/ 19 h 22"/>
                    <a:gd name="T8" fmla="*/ 16 w 24"/>
                    <a:gd name="T9" fmla="*/ 22 h 22"/>
                    <a:gd name="T10" fmla="*/ 13 w 24"/>
                    <a:gd name="T11" fmla="*/ 22 h 22"/>
                    <a:gd name="T12" fmla="*/ 13 w 24"/>
                    <a:gd name="T13" fmla="*/ 22 h 22"/>
                    <a:gd name="T14" fmla="*/ 8 w 24"/>
                    <a:gd name="T15" fmla="*/ 22 h 22"/>
                    <a:gd name="T16" fmla="*/ 5 w 24"/>
                    <a:gd name="T17" fmla="*/ 19 h 22"/>
                    <a:gd name="T18" fmla="*/ 2 w 24"/>
                    <a:gd name="T19" fmla="*/ 16 h 22"/>
                    <a:gd name="T20" fmla="*/ 0 w 24"/>
                    <a:gd name="T21" fmla="*/ 11 h 22"/>
                    <a:gd name="T22" fmla="*/ 0 w 24"/>
                    <a:gd name="T23" fmla="*/ 11 h 22"/>
                    <a:gd name="T24" fmla="*/ 2 w 24"/>
                    <a:gd name="T25" fmla="*/ 6 h 22"/>
                    <a:gd name="T26" fmla="*/ 5 w 24"/>
                    <a:gd name="T27" fmla="*/ 3 h 22"/>
                    <a:gd name="T28" fmla="*/ 8 w 24"/>
                    <a:gd name="T29" fmla="*/ 0 h 22"/>
                    <a:gd name="T30" fmla="*/ 13 w 24"/>
                    <a:gd name="T31" fmla="*/ 0 h 22"/>
                    <a:gd name="T32" fmla="*/ 13 w 24"/>
                    <a:gd name="T33" fmla="*/ 0 h 22"/>
                    <a:gd name="T34" fmla="*/ 16 w 24"/>
                    <a:gd name="T35" fmla="*/ 0 h 22"/>
                    <a:gd name="T36" fmla="*/ 21 w 24"/>
                    <a:gd name="T37" fmla="*/ 3 h 22"/>
                    <a:gd name="T38" fmla="*/ 22 w 24"/>
                    <a:gd name="T39" fmla="*/ 6 h 22"/>
                    <a:gd name="T40" fmla="*/ 24 w 24"/>
                    <a:gd name="T41" fmla="*/ 11 h 22"/>
                    <a:gd name="T42" fmla="*/ 24 w 24"/>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2">
                      <a:moveTo>
                        <a:pt x="24" y="11"/>
                      </a:moveTo>
                      <a:lnTo>
                        <a:pt x="24" y="11"/>
                      </a:lnTo>
                      <a:lnTo>
                        <a:pt x="22" y="16"/>
                      </a:lnTo>
                      <a:lnTo>
                        <a:pt x="21" y="19"/>
                      </a:lnTo>
                      <a:lnTo>
                        <a:pt x="16" y="22"/>
                      </a:lnTo>
                      <a:lnTo>
                        <a:pt x="13" y="22"/>
                      </a:lnTo>
                      <a:lnTo>
                        <a:pt x="13" y="22"/>
                      </a:lnTo>
                      <a:lnTo>
                        <a:pt x="8" y="22"/>
                      </a:lnTo>
                      <a:lnTo>
                        <a:pt x="5" y="19"/>
                      </a:lnTo>
                      <a:lnTo>
                        <a:pt x="2" y="16"/>
                      </a:lnTo>
                      <a:lnTo>
                        <a:pt x="0" y="11"/>
                      </a:lnTo>
                      <a:lnTo>
                        <a:pt x="0" y="11"/>
                      </a:lnTo>
                      <a:lnTo>
                        <a:pt x="2" y="6"/>
                      </a:lnTo>
                      <a:lnTo>
                        <a:pt x="5" y="3"/>
                      </a:lnTo>
                      <a:lnTo>
                        <a:pt x="8" y="0"/>
                      </a:lnTo>
                      <a:lnTo>
                        <a:pt x="13" y="0"/>
                      </a:lnTo>
                      <a:lnTo>
                        <a:pt x="13" y="0"/>
                      </a:lnTo>
                      <a:lnTo>
                        <a:pt x="16" y="0"/>
                      </a:lnTo>
                      <a:lnTo>
                        <a:pt x="21" y="3"/>
                      </a:lnTo>
                      <a:lnTo>
                        <a:pt x="22" y="6"/>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48" name="Freeform 1655"/>
                <p:cNvSpPr>
                  <a:spLocks/>
                </p:cNvSpPr>
                <p:nvPr/>
              </p:nvSpPr>
              <p:spPr bwMode="auto">
                <a:xfrm>
                  <a:off x="5153266" y="1770614"/>
                  <a:ext cx="31189" cy="38404"/>
                </a:xfrm>
                <a:custGeom>
                  <a:avLst/>
                  <a:gdLst>
                    <a:gd name="T0" fmla="*/ 22 w 22"/>
                    <a:gd name="T1" fmla="*/ 11 h 22"/>
                    <a:gd name="T2" fmla="*/ 22 w 22"/>
                    <a:gd name="T3" fmla="*/ 11 h 22"/>
                    <a:gd name="T4" fmla="*/ 22 w 22"/>
                    <a:gd name="T5" fmla="*/ 16 h 22"/>
                    <a:gd name="T6" fmla="*/ 19 w 22"/>
                    <a:gd name="T7" fmla="*/ 19 h 22"/>
                    <a:gd name="T8" fmla="*/ 16 w 22"/>
                    <a:gd name="T9" fmla="*/ 22 h 22"/>
                    <a:gd name="T10" fmla="*/ 11 w 22"/>
                    <a:gd name="T11" fmla="*/ 22 h 22"/>
                    <a:gd name="T12" fmla="*/ 11 w 22"/>
                    <a:gd name="T13" fmla="*/ 22 h 22"/>
                    <a:gd name="T14" fmla="*/ 6 w 22"/>
                    <a:gd name="T15" fmla="*/ 22 h 22"/>
                    <a:gd name="T16" fmla="*/ 3 w 22"/>
                    <a:gd name="T17" fmla="*/ 19 h 22"/>
                    <a:gd name="T18" fmla="*/ 0 w 22"/>
                    <a:gd name="T19" fmla="*/ 16 h 22"/>
                    <a:gd name="T20" fmla="*/ 0 w 22"/>
                    <a:gd name="T21" fmla="*/ 11 h 22"/>
                    <a:gd name="T22" fmla="*/ 0 w 22"/>
                    <a:gd name="T23" fmla="*/ 11 h 22"/>
                    <a:gd name="T24" fmla="*/ 0 w 22"/>
                    <a:gd name="T25" fmla="*/ 6 h 22"/>
                    <a:gd name="T26" fmla="*/ 3 w 22"/>
                    <a:gd name="T27" fmla="*/ 3 h 22"/>
                    <a:gd name="T28" fmla="*/ 6 w 22"/>
                    <a:gd name="T29" fmla="*/ 2 h 22"/>
                    <a:gd name="T30" fmla="*/ 11 w 22"/>
                    <a:gd name="T31" fmla="*/ 0 h 22"/>
                    <a:gd name="T32" fmla="*/ 11 w 22"/>
                    <a:gd name="T33" fmla="*/ 0 h 22"/>
                    <a:gd name="T34" fmla="*/ 16 w 22"/>
                    <a:gd name="T35" fmla="*/ 2 h 22"/>
                    <a:gd name="T36" fmla="*/ 19 w 22"/>
                    <a:gd name="T37" fmla="*/ 3 h 22"/>
                    <a:gd name="T38" fmla="*/ 22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2" y="16"/>
                      </a:lnTo>
                      <a:lnTo>
                        <a:pt x="19" y="19"/>
                      </a:lnTo>
                      <a:lnTo>
                        <a:pt x="16" y="22"/>
                      </a:lnTo>
                      <a:lnTo>
                        <a:pt x="11" y="22"/>
                      </a:lnTo>
                      <a:lnTo>
                        <a:pt x="11" y="22"/>
                      </a:lnTo>
                      <a:lnTo>
                        <a:pt x="6" y="22"/>
                      </a:lnTo>
                      <a:lnTo>
                        <a:pt x="3" y="19"/>
                      </a:lnTo>
                      <a:lnTo>
                        <a:pt x="0" y="16"/>
                      </a:lnTo>
                      <a:lnTo>
                        <a:pt x="0" y="11"/>
                      </a:lnTo>
                      <a:lnTo>
                        <a:pt x="0" y="11"/>
                      </a:lnTo>
                      <a:lnTo>
                        <a:pt x="0" y="6"/>
                      </a:lnTo>
                      <a:lnTo>
                        <a:pt x="3" y="3"/>
                      </a:lnTo>
                      <a:lnTo>
                        <a:pt x="6" y="2"/>
                      </a:lnTo>
                      <a:lnTo>
                        <a:pt x="11" y="0"/>
                      </a:lnTo>
                      <a:lnTo>
                        <a:pt x="11" y="0"/>
                      </a:lnTo>
                      <a:lnTo>
                        <a:pt x="16" y="2"/>
                      </a:lnTo>
                      <a:lnTo>
                        <a:pt x="19" y="3"/>
                      </a:lnTo>
                      <a:lnTo>
                        <a:pt x="22"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49" name="Freeform 1656"/>
                <p:cNvSpPr>
                  <a:spLocks/>
                </p:cNvSpPr>
                <p:nvPr/>
              </p:nvSpPr>
              <p:spPr bwMode="auto">
                <a:xfrm>
                  <a:off x="5167443" y="1770614"/>
                  <a:ext cx="31189" cy="38404"/>
                </a:xfrm>
                <a:custGeom>
                  <a:avLst/>
                  <a:gdLst>
                    <a:gd name="T0" fmla="*/ 23 w 23"/>
                    <a:gd name="T1" fmla="*/ 11 h 22"/>
                    <a:gd name="T2" fmla="*/ 23 w 23"/>
                    <a:gd name="T3" fmla="*/ 11 h 22"/>
                    <a:gd name="T4" fmla="*/ 21 w 23"/>
                    <a:gd name="T5" fmla="*/ 16 h 22"/>
                    <a:gd name="T6" fmla="*/ 19 w 23"/>
                    <a:gd name="T7" fmla="*/ 19 h 22"/>
                    <a:gd name="T8" fmla="*/ 16 w 23"/>
                    <a:gd name="T9" fmla="*/ 22 h 22"/>
                    <a:gd name="T10" fmla="*/ 11 w 23"/>
                    <a:gd name="T11" fmla="*/ 22 h 22"/>
                    <a:gd name="T12" fmla="*/ 11 w 23"/>
                    <a:gd name="T13" fmla="*/ 22 h 22"/>
                    <a:gd name="T14" fmla="*/ 7 w 23"/>
                    <a:gd name="T15" fmla="*/ 22 h 22"/>
                    <a:gd name="T16" fmla="*/ 3 w 23"/>
                    <a:gd name="T17" fmla="*/ 19 h 22"/>
                    <a:gd name="T18" fmla="*/ 0 w 23"/>
                    <a:gd name="T19" fmla="*/ 16 h 22"/>
                    <a:gd name="T20" fmla="*/ 0 w 23"/>
                    <a:gd name="T21" fmla="*/ 11 h 22"/>
                    <a:gd name="T22" fmla="*/ 0 w 23"/>
                    <a:gd name="T23" fmla="*/ 11 h 22"/>
                    <a:gd name="T24" fmla="*/ 0 w 23"/>
                    <a:gd name="T25" fmla="*/ 6 h 22"/>
                    <a:gd name="T26" fmla="*/ 3 w 23"/>
                    <a:gd name="T27" fmla="*/ 3 h 22"/>
                    <a:gd name="T28" fmla="*/ 7 w 23"/>
                    <a:gd name="T29" fmla="*/ 2 h 22"/>
                    <a:gd name="T30" fmla="*/ 11 w 23"/>
                    <a:gd name="T31" fmla="*/ 0 h 22"/>
                    <a:gd name="T32" fmla="*/ 11 w 23"/>
                    <a:gd name="T33" fmla="*/ 0 h 22"/>
                    <a:gd name="T34" fmla="*/ 16 w 23"/>
                    <a:gd name="T35" fmla="*/ 2 h 22"/>
                    <a:gd name="T36" fmla="*/ 19 w 23"/>
                    <a:gd name="T37" fmla="*/ 3 h 22"/>
                    <a:gd name="T38" fmla="*/ 21 w 23"/>
                    <a:gd name="T39" fmla="*/ 6 h 22"/>
                    <a:gd name="T40" fmla="*/ 23 w 23"/>
                    <a:gd name="T41" fmla="*/ 11 h 22"/>
                    <a:gd name="T42" fmla="*/ 23 w 23"/>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2">
                      <a:moveTo>
                        <a:pt x="23" y="11"/>
                      </a:moveTo>
                      <a:lnTo>
                        <a:pt x="23" y="11"/>
                      </a:lnTo>
                      <a:lnTo>
                        <a:pt x="21" y="16"/>
                      </a:lnTo>
                      <a:lnTo>
                        <a:pt x="19" y="19"/>
                      </a:lnTo>
                      <a:lnTo>
                        <a:pt x="16" y="22"/>
                      </a:lnTo>
                      <a:lnTo>
                        <a:pt x="11" y="22"/>
                      </a:lnTo>
                      <a:lnTo>
                        <a:pt x="11" y="22"/>
                      </a:lnTo>
                      <a:lnTo>
                        <a:pt x="7" y="22"/>
                      </a:lnTo>
                      <a:lnTo>
                        <a:pt x="3" y="19"/>
                      </a:lnTo>
                      <a:lnTo>
                        <a:pt x="0" y="16"/>
                      </a:lnTo>
                      <a:lnTo>
                        <a:pt x="0" y="11"/>
                      </a:lnTo>
                      <a:lnTo>
                        <a:pt x="0" y="11"/>
                      </a:lnTo>
                      <a:lnTo>
                        <a:pt x="0" y="6"/>
                      </a:lnTo>
                      <a:lnTo>
                        <a:pt x="3" y="3"/>
                      </a:lnTo>
                      <a:lnTo>
                        <a:pt x="7" y="2"/>
                      </a:lnTo>
                      <a:lnTo>
                        <a:pt x="11" y="0"/>
                      </a:lnTo>
                      <a:lnTo>
                        <a:pt x="11" y="0"/>
                      </a:lnTo>
                      <a:lnTo>
                        <a:pt x="16" y="2"/>
                      </a:lnTo>
                      <a:lnTo>
                        <a:pt x="19" y="3"/>
                      </a:lnTo>
                      <a:lnTo>
                        <a:pt x="21" y="6"/>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50" name="Freeform 1657"/>
                <p:cNvSpPr>
                  <a:spLocks/>
                </p:cNvSpPr>
                <p:nvPr/>
              </p:nvSpPr>
              <p:spPr bwMode="auto">
                <a:xfrm>
                  <a:off x="5190124" y="1770614"/>
                  <a:ext cx="31189" cy="38404"/>
                </a:xfrm>
                <a:custGeom>
                  <a:avLst/>
                  <a:gdLst>
                    <a:gd name="T0" fmla="*/ 23 w 23"/>
                    <a:gd name="T1" fmla="*/ 11 h 22"/>
                    <a:gd name="T2" fmla="*/ 23 w 23"/>
                    <a:gd name="T3" fmla="*/ 11 h 22"/>
                    <a:gd name="T4" fmla="*/ 21 w 23"/>
                    <a:gd name="T5" fmla="*/ 16 h 22"/>
                    <a:gd name="T6" fmla="*/ 19 w 23"/>
                    <a:gd name="T7" fmla="*/ 19 h 22"/>
                    <a:gd name="T8" fmla="*/ 16 w 23"/>
                    <a:gd name="T9" fmla="*/ 22 h 22"/>
                    <a:gd name="T10" fmla="*/ 11 w 23"/>
                    <a:gd name="T11" fmla="*/ 22 h 22"/>
                    <a:gd name="T12" fmla="*/ 11 w 23"/>
                    <a:gd name="T13" fmla="*/ 22 h 22"/>
                    <a:gd name="T14" fmla="*/ 7 w 23"/>
                    <a:gd name="T15" fmla="*/ 22 h 22"/>
                    <a:gd name="T16" fmla="*/ 3 w 23"/>
                    <a:gd name="T17" fmla="*/ 19 h 22"/>
                    <a:gd name="T18" fmla="*/ 0 w 23"/>
                    <a:gd name="T19" fmla="*/ 16 h 22"/>
                    <a:gd name="T20" fmla="*/ 0 w 23"/>
                    <a:gd name="T21" fmla="*/ 11 h 22"/>
                    <a:gd name="T22" fmla="*/ 0 w 23"/>
                    <a:gd name="T23" fmla="*/ 11 h 22"/>
                    <a:gd name="T24" fmla="*/ 0 w 23"/>
                    <a:gd name="T25" fmla="*/ 6 h 22"/>
                    <a:gd name="T26" fmla="*/ 3 w 23"/>
                    <a:gd name="T27" fmla="*/ 3 h 22"/>
                    <a:gd name="T28" fmla="*/ 7 w 23"/>
                    <a:gd name="T29" fmla="*/ 2 h 22"/>
                    <a:gd name="T30" fmla="*/ 11 w 23"/>
                    <a:gd name="T31" fmla="*/ 0 h 22"/>
                    <a:gd name="T32" fmla="*/ 11 w 23"/>
                    <a:gd name="T33" fmla="*/ 0 h 22"/>
                    <a:gd name="T34" fmla="*/ 16 w 23"/>
                    <a:gd name="T35" fmla="*/ 2 h 22"/>
                    <a:gd name="T36" fmla="*/ 19 w 23"/>
                    <a:gd name="T37" fmla="*/ 3 h 22"/>
                    <a:gd name="T38" fmla="*/ 21 w 23"/>
                    <a:gd name="T39" fmla="*/ 6 h 22"/>
                    <a:gd name="T40" fmla="*/ 23 w 23"/>
                    <a:gd name="T41" fmla="*/ 11 h 22"/>
                    <a:gd name="T42" fmla="*/ 23 w 23"/>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2">
                      <a:moveTo>
                        <a:pt x="23" y="11"/>
                      </a:moveTo>
                      <a:lnTo>
                        <a:pt x="23" y="11"/>
                      </a:lnTo>
                      <a:lnTo>
                        <a:pt x="21" y="16"/>
                      </a:lnTo>
                      <a:lnTo>
                        <a:pt x="19" y="19"/>
                      </a:lnTo>
                      <a:lnTo>
                        <a:pt x="16" y="22"/>
                      </a:lnTo>
                      <a:lnTo>
                        <a:pt x="11" y="22"/>
                      </a:lnTo>
                      <a:lnTo>
                        <a:pt x="11" y="22"/>
                      </a:lnTo>
                      <a:lnTo>
                        <a:pt x="7" y="22"/>
                      </a:lnTo>
                      <a:lnTo>
                        <a:pt x="3" y="19"/>
                      </a:lnTo>
                      <a:lnTo>
                        <a:pt x="0" y="16"/>
                      </a:lnTo>
                      <a:lnTo>
                        <a:pt x="0" y="11"/>
                      </a:lnTo>
                      <a:lnTo>
                        <a:pt x="0" y="11"/>
                      </a:lnTo>
                      <a:lnTo>
                        <a:pt x="0" y="6"/>
                      </a:lnTo>
                      <a:lnTo>
                        <a:pt x="3" y="3"/>
                      </a:lnTo>
                      <a:lnTo>
                        <a:pt x="7" y="2"/>
                      </a:lnTo>
                      <a:lnTo>
                        <a:pt x="11" y="0"/>
                      </a:lnTo>
                      <a:lnTo>
                        <a:pt x="11" y="0"/>
                      </a:lnTo>
                      <a:lnTo>
                        <a:pt x="16" y="2"/>
                      </a:lnTo>
                      <a:lnTo>
                        <a:pt x="19" y="3"/>
                      </a:lnTo>
                      <a:lnTo>
                        <a:pt x="21" y="6"/>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51" name="Freeform 1658"/>
                <p:cNvSpPr>
                  <a:spLocks/>
                </p:cNvSpPr>
                <p:nvPr/>
              </p:nvSpPr>
              <p:spPr bwMode="auto">
                <a:xfrm>
                  <a:off x="5283685" y="1889312"/>
                  <a:ext cx="34023" cy="38404"/>
                </a:xfrm>
                <a:custGeom>
                  <a:avLst/>
                  <a:gdLst>
                    <a:gd name="T0" fmla="*/ 24 w 24"/>
                    <a:gd name="T1" fmla="*/ 11 h 23"/>
                    <a:gd name="T2" fmla="*/ 24 w 24"/>
                    <a:gd name="T3" fmla="*/ 11 h 23"/>
                    <a:gd name="T4" fmla="*/ 22 w 24"/>
                    <a:gd name="T5" fmla="*/ 16 h 23"/>
                    <a:gd name="T6" fmla="*/ 20 w 24"/>
                    <a:gd name="T7" fmla="*/ 19 h 23"/>
                    <a:gd name="T8" fmla="*/ 16 w 24"/>
                    <a:gd name="T9" fmla="*/ 23 h 23"/>
                    <a:gd name="T10" fmla="*/ 12 w 24"/>
                    <a:gd name="T11" fmla="*/ 23 h 23"/>
                    <a:gd name="T12" fmla="*/ 12 w 24"/>
                    <a:gd name="T13" fmla="*/ 23 h 23"/>
                    <a:gd name="T14" fmla="*/ 8 w 24"/>
                    <a:gd name="T15" fmla="*/ 23 h 23"/>
                    <a:gd name="T16" fmla="*/ 4 w 24"/>
                    <a:gd name="T17" fmla="*/ 19 h 23"/>
                    <a:gd name="T18" fmla="*/ 1 w 24"/>
                    <a:gd name="T19" fmla="*/ 16 h 23"/>
                    <a:gd name="T20" fmla="*/ 0 w 24"/>
                    <a:gd name="T21" fmla="*/ 11 h 23"/>
                    <a:gd name="T22" fmla="*/ 0 w 24"/>
                    <a:gd name="T23" fmla="*/ 11 h 23"/>
                    <a:gd name="T24" fmla="*/ 1 w 24"/>
                    <a:gd name="T25" fmla="*/ 7 h 23"/>
                    <a:gd name="T26" fmla="*/ 4 w 24"/>
                    <a:gd name="T27" fmla="*/ 3 h 23"/>
                    <a:gd name="T28" fmla="*/ 8 w 24"/>
                    <a:gd name="T29" fmla="*/ 0 h 23"/>
                    <a:gd name="T30" fmla="*/ 12 w 24"/>
                    <a:gd name="T31" fmla="*/ 0 h 23"/>
                    <a:gd name="T32" fmla="*/ 12 w 24"/>
                    <a:gd name="T33" fmla="*/ 0 h 23"/>
                    <a:gd name="T34" fmla="*/ 16 w 24"/>
                    <a:gd name="T35" fmla="*/ 0 h 23"/>
                    <a:gd name="T36" fmla="*/ 20 w 24"/>
                    <a:gd name="T37" fmla="*/ 3 h 23"/>
                    <a:gd name="T38" fmla="*/ 22 w 24"/>
                    <a:gd name="T39" fmla="*/ 7 h 23"/>
                    <a:gd name="T40" fmla="*/ 24 w 24"/>
                    <a:gd name="T41" fmla="*/ 11 h 23"/>
                    <a:gd name="T42" fmla="*/ 24 w 24"/>
                    <a:gd name="T43" fmla="*/ 1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3">
                      <a:moveTo>
                        <a:pt x="24" y="11"/>
                      </a:moveTo>
                      <a:lnTo>
                        <a:pt x="24" y="11"/>
                      </a:lnTo>
                      <a:lnTo>
                        <a:pt x="22" y="16"/>
                      </a:lnTo>
                      <a:lnTo>
                        <a:pt x="20" y="19"/>
                      </a:lnTo>
                      <a:lnTo>
                        <a:pt x="16" y="23"/>
                      </a:lnTo>
                      <a:lnTo>
                        <a:pt x="12" y="23"/>
                      </a:lnTo>
                      <a:lnTo>
                        <a:pt x="12" y="23"/>
                      </a:lnTo>
                      <a:lnTo>
                        <a:pt x="8" y="23"/>
                      </a:lnTo>
                      <a:lnTo>
                        <a:pt x="4" y="19"/>
                      </a:lnTo>
                      <a:lnTo>
                        <a:pt x="1" y="16"/>
                      </a:lnTo>
                      <a:lnTo>
                        <a:pt x="0" y="11"/>
                      </a:lnTo>
                      <a:lnTo>
                        <a:pt x="0" y="11"/>
                      </a:lnTo>
                      <a:lnTo>
                        <a:pt x="1" y="7"/>
                      </a:lnTo>
                      <a:lnTo>
                        <a:pt x="4" y="3"/>
                      </a:lnTo>
                      <a:lnTo>
                        <a:pt x="8" y="0"/>
                      </a:lnTo>
                      <a:lnTo>
                        <a:pt x="12" y="0"/>
                      </a:lnTo>
                      <a:lnTo>
                        <a:pt x="12" y="0"/>
                      </a:lnTo>
                      <a:lnTo>
                        <a:pt x="16" y="0"/>
                      </a:lnTo>
                      <a:lnTo>
                        <a:pt x="20" y="3"/>
                      </a:lnTo>
                      <a:lnTo>
                        <a:pt x="22" y="7"/>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52" name="Freeform 1659"/>
                <p:cNvSpPr>
                  <a:spLocks/>
                </p:cNvSpPr>
                <p:nvPr/>
              </p:nvSpPr>
              <p:spPr bwMode="auto">
                <a:xfrm>
                  <a:off x="5371578" y="2001030"/>
                  <a:ext cx="34023" cy="41894"/>
                </a:xfrm>
                <a:custGeom>
                  <a:avLst/>
                  <a:gdLst>
                    <a:gd name="T0" fmla="*/ 24 w 24"/>
                    <a:gd name="T1" fmla="*/ 12 h 24"/>
                    <a:gd name="T2" fmla="*/ 24 w 24"/>
                    <a:gd name="T3" fmla="*/ 12 h 24"/>
                    <a:gd name="T4" fmla="*/ 22 w 24"/>
                    <a:gd name="T5" fmla="*/ 16 h 24"/>
                    <a:gd name="T6" fmla="*/ 21 w 24"/>
                    <a:gd name="T7" fmla="*/ 20 h 24"/>
                    <a:gd name="T8" fmla="*/ 16 w 24"/>
                    <a:gd name="T9" fmla="*/ 22 h 24"/>
                    <a:gd name="T10" fmla="*/ 11 w 24"/>
                    <a:gd name="T11" fmla="*/ 24 h 24"/>
                    <a:gd name="T12" fmla="*/ 11 w 24"/>
                    <a:gd name="T13" fmla="*/ 24 h 24"/>
                    <a:gd name="T14" fmla="*/ 8 w 24"/>
                    <a:gd name="T15" fmla="*/ 22 h 24"/>
                    <a:gd name="T16" fmla="*/ 3 w 24"/>
                    <a:gd name="T17" fmla="*/ 20 h 24"/>
                    <a:gd name="T18" fmla="*/ 2 w 24"/>
                    <a:gd name="T19" fmla="*/ 16 h 24"/>
                    <a:gd name="T20" fmla="*/ 0 w 24"/>
                    <a:gd name="T21" fmla="*/ 12 h 24"/>
                    <a:gd name="T22" fmla="*/ 0 w 24"/>
                    <a:gd name="T23" fmla="*/ 12 h 24"/>
                    <a:gd name="T24" fmla="*/ 2 w 24"/>
                    <a:gd name="T25" fmla="*/ 8 h 24"/>
                    <a:gd name="T26" fmla="*/ 3 w 24"/>
                    <a:gd name="T27" fmla="*/ 4 h 24"/>
                    <a:gd name="T28" fmla="*/ 8 w 24"/>
                    <a:gd name="T29" fmla="*/ 1 h 24"/>
                    <a:gd name="T30" fmla="*/ 11 w 24"/>
                    <a:gd name="T31" fmla="*/ 0 h 24"/>
                    <a:gd name="T32" fmla="*/ 11 w 24"/>
                    <a:gd name="T33" fmla="*/ 0 h 24"/>
                    <a:gd name="T34" fmla="*/ 16 w 24"/>
                    <a:gd name="T35" fmla="*/ 1 h 24"/>
                    <a:gd name="T36" fmla="*/ 21 w 24"/>
                    <a:gd name="T37" fmla="*/ 4 h 24"/>
                    <a:gd name="T38" fmla="*/ 22 w 24"/>
                    <a:gd name="T39" fmla="*/ 8 h 24"/>
                    <a:gd name="T40" fmla="*/ 24 w 24"/>
                    <a:gd name="T41" fmla="*/ 12 h 24"/>
                    <a:gd name="T42" fmla="*/ 24 w 24"/>
                    <a:gd name="T43"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2"/>
                      </a:moveTo>
                      <a:lnTo>
                        <a:pt x="24" y="12"/>
                      </a:lnTo>
                      <a:lnTo>
                        <a:pt x="22" y="16"/>
                      </a:lnTo>
                      <a:lnTo>
                        <a:pt x="21" y="20"/>
                      </a:lnTo>
                      <a:lnTo>
                        <a:pt x="16" y="22"/>
                      </a:lnTo>
                      <a:lnTo>
                        <a:pt x="11" y="24"/>
                      </a:lnTo>
                      <a:lnTo>
                        <a:pt x="11" y="24"/>
                      </a:lnTo>
                      <a:lnTo>
                        <a:pt x="8" y="22"/>
                      </a:lnTo>
                      <a:lnTo>
                        <a:pt x="3" y="20"/>
                      </a:lnTo>
                      <a:lnTo>
                        <a:pt x="2" y="16"/>
                      </a:lnTo>
                      <a:lnTo>
                        <a:pt x="0" y="12"/>
                      </a:lnTo>
                      <a:lnTo>
                        <a:pt x="0" y="12"/>
                      </a:lnTo>
                      <a:lnTo>
                        <a:pt x="2" y="8"/>
                      </a:lnTo>
                      <a:lnTo>
                        <a:pt x="3" y="4"/>
                      </a:lnTo>
                      <a:lnTo>
                        <a:pt x="8" y="1"/>
                      </a:lnTo>
                      <a:lnTo>
                        <a:pt x="11" y="0"/>
                      </a:lnTo>
                      <a:lnTo>
                        <a:pt x="11" y="0"/>
                      </a:lnTo>
                      <a:lnTo>
                        <a:pt x="16" y="1"/>
                      </a:lnTo>
                      <a:lnTo>
                        <a:pt x="21" y="4"/>
                      </a:lnTo>
                      <a:lnTo>
                        <a:pt x="22" y="8"/>
                      </a:lnTo>
                      <a:lnTo>
                        <a:pt x="24" y="12"/>
                      </a:lnTo>
                      <a:lnTo>
                        <a:pt x="24" y="12"/>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53" name="Freeform 1660"/>
                <p:cNvSpPr>
                  <a:spLocks/>
                </p:cNvSpPr>
                <p:nvPr/>
              </p:nvSpPr>
              <p:spPr bwMode="auto">
                <a:xfrm>
                  <a:off x="5408435" y="2001030"/>
                  <a:ext cx="31189" cy="41894"/>
                </a:xfrm>
                <a:custGeom>
                  <a:avLst/>
                  <a:gdLst>
                    <a:gd name="T0" fmla="*/ 22 w 22"/>
                    <a:gd name="T1" fmla="*/ 12 h 24"/>
                    <a:gd name="T2" fmla="*/ 22 w 22"/>
                    <a:gd name="T3" fmla="*/ 12 h 24"/>
                    <a:gd name="T4" fmla="*/ 22 w 22"/>
                    <a:gd name="T5" fmla="*/ 16 h 24"/>
                    <a:gd name="T6" fmla="*/ 19 w 22"/>
                    <a:gd name="T7" fmla="*/ 20 h 24"/>
                    <a:gd name="T8" fmla="*/ 15 w 22"/>
                    <a:gd name="T9" fmla="*/ 22 h 24"/>
                    <a:gd name="T10" fmla="*/ 11 w 22"/>
                    <a:gd name="T11" fmla="*/ 24 h 24"/>
                    <a:gd name="T12" fmla="*/ 11 w 22"/>
                    <a:gd name="T13" fmla="*/ 24 h 24"/>
                    <a:gd name="T14" fmla="*/ 8 w 22"/>
                    <a:gd name="T15" fmla="*/ 22 h 24"/>
                    <a:gd name="T16" fmla="*/ 3 w 22"/>
                    <a:gd name="T17" fmla="*/ 20 h 24"/>
                    <a:gd name="T18" fmla="*/ 1 w 22"/>
                    <a:gd name="T19" fmla="*/ 16 h 24"/>
                    <a:gd name="T20" fmla="*/ 0 w 22"/>
                    <a:gd name="T21" fmla="*/ 12 h 24"/>
                    <a:gd name="T22" fmla="*/ 0 w 22"/>
                    <a:gd name="T23" fmla="*/ 12 h 24"/>
                    <a:gd name="T24" fmla="*/ 1 w 22"/>
                    <a:gd name="T25" fmla="*/ 8 h 24"/>
                    <a:gd name="T26" fmla="*/ 3 w 22"/>
                    <a:gd name="T27" fmla="*/ 4 h 24"/>
                    <a:gd name="T28" fmla="*/ 8 w 22"/>
                    <a:gd name="T29" fmla="*/ 1 h 24"/>
                    <a:gd name="T30" fmla="*/ 11 w 22"/>
                    <a:gd name="T31" fmla="*/ 0 h 24"/>
                    <a:gd name="T32" fmla="*/ 11 w 22"/>
                    <a:gd name="T33" fmla="*/ 0 h 24"/>
                    <a:gd name="T34" fmla="*/ 15 w 22"/>
                    <a:gd name="T35" fmla="*/ 1 h 24"/>
                    <a:gd name="T36" fmla="*/ 19 w 22"/>
                    <a:gd name="T37" fmla="*/ 4 h 24"/>
                    <a:gd name="T38" fmla="*/ 22 w 22"/>
                    <a:gd name="T39" fmla="*/ 8 h 24"/>
                    <a:gd name="T40" fmla="*/ 22 w 22"/>
                    <a:gd name="T41" fmla="*/ 12 h 24"/>
                    <a:gd name="T42" fmla="*/ 22 w 22"/>
                    <a:gd name="T43"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2"/>
                      </a:moveTo>
                      <a:lnTo>
                        <a:pt x="22" y="12"/>
                      </a:lnTo>
                      <a:lnTo>
                        <a:pt x="22" y="16"/>
                      </a:lnTo>
                      <a:lnTo>
                        <a:pt x="19" y="20"/>
                      </a:lnTo>
                      <a:lnTo>
                        <a:pt x="15" y="22"/>
                      </a:lnTo>
                      <a:lnTo>
                        <a:pt x="11" y="24"/>
                      </a:lnTo>
                      <a:lnTo>
                        <a:pt x="11" y="24"/>
                      </a:lnTo>
                      <a:lnTo>
                        <a:pt x="8" y="22"/>
                      </a:lnTo>
                      <a:lnTo>
                        <a:pt x="3" y="20"/>
                      </a:lnTo>
                      <a:lnTo>
                        <a:pt x="1" y="16"/>
                      </a:lnTo>
                      <a:lnTo>
                        <a:pt x="0" y="12"/>
                      </a:lnTo>
                      <a:lnTo>
                        <a:pt x="0" y="12"/>
                      </a:lnTo>
                      <a:lnTo>
                        <a:pt x="1" y="8"/>
                      </a:lnTo>
                      <a:lnTo>
                        <a:pt x="3" y="4"/>
                      </a:lnTo>
                      <a:lnTo>
                        <a:pt x="8" y="1"/>
                      </a:lnTo>
                      <a:lnTo>
                        <a:pt x="11" y="0"/>
                      </a:lnTo>
                      <a:lnTo>
                        <a:pt x="11" y="0"/>
                      </a:lnTo>
                      <a:lnTo>
                        <a:pt x="15" y="1"/>
                      </a:lnTo>
                      <a:lnTo>
                        <a:pt x="19" y="4"/>
                      </a:lnTo>
                      <a:lnTo>
                        <a:pt x="22" y="8"/>
                      </a:lnTo>
                      <a:lnTo>
                        <a:pt x="22" y="12"/>
                      </a:lnTo>
                      <a:lnTo>
                        <a:pt x="22" y="12"/>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54" name="Freeform 1661"/>
                <p:cNvSpPr>
                  <a:spLocks/>
                </p:cNvSpPr>
                <p:nvPr/>
              </p:nvSpPr>
              <p:spPr bwMode="auto">
                <a:xfrm>
                  <a:off x="5414106" y="2001030"/>
                  <a:ext cx="31189" cy="41894"/>
                </a:xfrm>
                <a:custGeom>
                  <a:avLst/>
                  <a:gdLst>
                    <a:gd name="T0" fmla="*/ 23 w 23"/>
                    <a:gd name="T1" fmla="*/ 12 h 24"/>
                    <a:gd name="T2" fmla="*/ 23 w 23"/>
                    <a:gd name="T3" fmla="*/ 12 h 24"/>
                    <a:gd name="T4" fmla="*/ 23 w 23"/>
                    <a:gd name="T5" fmla="*/ 16 h 24"/>
                    <a:gd name="T6" fmla="*/ 19 w 23"/>
                    <a:gd name="T7" fmla="*/ 20 h 24"/>
                    <a:gd name="T8" fmla="*/ 16 w 23"/>
                    <a:gd name="T9" fmla="*/ 22 h 24"/>
                    <a:gd name="T10" fmla="*/ 11 w 23"/>
                    <a:gd name="T11" fmla="*/ 24 h 24"/>
                    <a:gd name="T12" fmla="*/ 11 w 23"/>
                    <a:gd name="T13" fmla="*/ 24 h 24"/>
                    <a:gd name="T14" fmla="*/ 7 w 23"/>
                    <a:gd name="T15" fmla="*/ 22 h 24"/>
                    <a:gd name="T16" fmla="*/ 4 w 23"/>
                    <a:gd name="T17" fmla="*/ 20 h 24"/>
                    <a:gd name="T18" fmla="*/ 2 w 23"/>
                    <a:gd name="T19" fmla="*/ 16 h 24"/>
                    <a:gd name="T20" fmla="*/ 0 w 23"/>
                    <a:gd name="T21" fmla="*/ 12 h 24"/>
                    <a:gd name="T22" fmla="*/ 0 w 23"/>
                    <a:gd name="T23" fmla="*/ 12 h 24"/>
                    <a:gd name="T24" fmla="*/ 2 w 23"/>
                    <a:gd name="T25" fmla="*/ 8 h 24"/>
                    <a:gd name="T26" fmla="*/ 4 w 23"/>
                    <a:gd name="T27" fmla="*/ 4 h 24"/>
                    <a:gd name="T28" fmla="*/ 7 w 23"/>
                    <a:gd name="T29" fmla="*/ 1 h 24"/>
                    <a:gd name="T30" fmla="*/ 11 w 23"/>
                    <a:gd name="T31" fmla="*/ 0 h 24"/>
                    <a:gd name="T32" fmla="*/ 11 w 23"/>
                    <a:gd name="T33" fmla="*/ 0 h 24"/>
                    <a:gd name="T34" fmla="*/ 16 w 23"/>
                    <a:gd name="T35" fmla="*/ 1 h 24"/>
                    <a:gd name="T36" fmla="*/ 19 w 23"/>
                    <a:gd name="T37" fmla="*/ 4 h 24"/>
                    <a:gd name="T38" fmla="*/ 23 w 23"/>
                    <a:gd name="T39" fmla="*/ 8 h 24"/>
                    <a:gd name="T40" fmla="*/ 23 w 23"/>
                    <a:gd name="T41" fmla="*/ 12 h 24"/>
                    <a:gd name="T42" fmla="*/ 23 w 23"/>
                    <a:gd name="T43"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4">
                      <a:moveTo>
                        <a:pt x="23" y="12"/>
                      </a:moveTo>
                      <a:lnTo>
                        <a:pt x="23" y="12"/>
                      </a:lnTo>
                      <a:lnTo>
                        <a:pt x="23" y="16"/>
                      </a:lnTo>
                      <a:lnTo>
                        <a:pt x="19" y="20"/>
                      </a:lnTo>
                      <a:lnTo>
                        <a:pt x="16" y="22"/>
                      </a:lnTo>
                      <a:lnTo>
                        <a:pt x="11" y="24"/>
                      </a:lnTo>
                      <a:lnTo>
                        <a:pt x="11" y="24"/>
                      </a:lnTo>
                      <a:lnTo>
                        <a:pt x="7" y="22"/>
                      </a:lnTo>
                      <a:lnTo>
                        <a:pt x="4" y="20"/>
                      </a:lnTo>
                      <a:lnTo>
                        <a:pt x="2" y="16"/>
                      </a:lnTo>
                      <a:lnTo>
                        <a:pt x="0" y="12"/>
                      </a:lnTo>
                      <a:lnTo>
                        <a:pt x="0" y="12"/>
                      </a:lnTo>
                      <a:lnTo>
                        <a:pt x="2" y="8"/>
                      </a:lnTo>
                      <a:lnTo>
                        <a:pt x="4" y="4"/>
                      </a:lnTo>
                      <a:lnTo>
                        <a:pt x="7" y="1"/>
                      </a:lnTo>
                      <a:lnTo>
                        <a:pt x="11" y="0"/>
                      </a:lnTo>
                      <a:lnTo>
                        <a:pt x="11" y="0"/>
                      </a:lnTo>
                      <a:lnTo>
                        <a:pt x="16" y="1"/>
                      </a:lnTo>
                      <a:lnTo>
                        <a:pt x="19" y="4"/>
                      </a:lnTo>
                      <a:lnTo>
                        <a:pt x="23" y="8"/>
                      </a:lnTo>
                      <a:lnTo>
                        <a:pt x="23" y="12"/>
                      </a:lnTo>
                      <a:lnTo>
                        <a:pt x="23" y="12"/>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55" name="Freeform 1662"/>
                <p:cNvSpPr>
                  <a:spLocks/>
                </p:cNvSpPr>
                <p:nvPr/>
              </p:nvSpPr>
              <p:spPr bwMode="auto">
                <a:xfrm>
                  <a:off x="5433953" y="2001030"/>
                  <a:ext cx="34023" cy="41894"/>
                </a:xfrm>
                <a:custGeom>
                  <a:avLst/>
                  <a:gdLst>
                    <a:gd name="T0" fmla="*/ 22 w 22"/>
                    <a:gd name="T1" fmla="*/ 12 h 24"/>
                    <a:gd name="T2" fmla="*/ 22 w 22"/>
                    <a:gd name="T3" fmla="*/ 12 h 24"/>
                    <a:gd name="T4" fmla="*/ 20 w 22"/>
                    <a:gd name="T5" fmla="*/ 16 h 24"/>
                    <a:gd name="T6" fmla="*/ 19 w 22"/>
                    <a:gd name="T7" fmla="*/ 20 h 24"/>
                    <a:gd name="T8" fmla="*/ 16 w 22"/>
                    <a:gd name="T9" fmla="*/ 22 h 24"/>
                    <a:gd name="T10" fmla="*/ 11 w 22"/>
                    <a:gd name="T11" fmla="*/ 24 h 24"/>
                    <a:gd name="T12" fmla="*/ 11 w 22"/>
                    <a:gd name="T13" fmla="*/ 24 h 24"/>
                    <a:gd name="T14" fmla="*/ 6 w 22"/>
                    <a:gd name="T15" fmla="*/ 22 h 24"/>
                    <a:gd name="T16" fmla="*/ 3 w 22"/>
                    <a:gd name="T17" fmla="*/ 20 h 24"/>
                    <a:gd name="T18" fmla="*/ 0 w 22"/>
                    <a:gd name="T19" fmla="*/ 16 h 24"/>
                    <a:gd name="T20" fmla="*/ 0 w 22"/>
                    <a:gd name="T21" fmla="*/ 12 h 24"/>
                    <a:gd name="T22" fmla="*/ 0 w 22"/>
                    <a:gd name="T23" fmla="*/ 12 h 24"/>
                    <a:gd name="T24" fmla="*/ 0 w 22"/>
                    <a:gd name="T25" fmla="*/ 8 h 24"/>
                    <a:gd name="T26" fmla="*/ 3 w 22"/>
                    <a:gd name="T27" fmla="*/ 4 h 24"/>
                    <a:gd name="T28" fmla="*/ 6 w 22"/>
                    <a:gd name="T29" fmla="*/ 1 h 24"/>
                    <a:gd name="T30" fmla="*/ 11 w 22"/>
                    <a:gd name="T31" fmla="*/ 0 h 24"/>
                    <a:gd name="T32" fmla="*/ 11 w 22"/>
                    <a:gd name="T33" fmla="*/ 0 h 24"/>
                    <a:gd name="T34" fmla="*/ 16 w 22"/>
                    <a:gd name="T35" fmla="*/ 1 h 24"/>
                    <a:gd name="T36" fmla="*/ 19 w 22"/>
                    <a:gd name="T37" fmla="*/ 4 h 24"/>
                    <a:gd name="T38" fmla="*/ 20 w 22"/>
                    <a:gd name="T39" fmla="*/ 8 h 24"/>
                    <a:gd name="T40" fmla="*/ 22 w 22"/>
                    <a:gd name="T41" fmla="*/ 12 h 24"/>
                    <a:gd name="T42" fmla="*/ 22 w 22"/>
                    <a:gd name="T43"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2"/>
                      </a:moveTo>
                      <a:lnTo>
                        <a:pt x="22" y="12"/>
                      </a:lnTo>
                      <a:lnTo>
                        <a:pt x="20" y="16"/>
                      </a:lnTo>
                      <a:lnTo>
                        <a:pt x="19" y="20"/>
                      </a:lnTo>
                      <a:lnTo>
                        <a:pt x="16" y="22"/>
                      </a:lnTo>
                      <a:lnTo>
                        <a:pt x="11" y="24"/>
                      </a:lnTo>
                      <a:lnTo>
                        <a:pt x="11" y="24"/>
                      </a:lnTo>
                      <a:lnTo>
                        <a:pt x="6" y="22"/>
                      </a:lnTo>
                      <a:lnTo>
                        <a:pt x="3" y="20"/>
                      </a:lnTo>
                      <a:lnTo>
                        <a:pt x="0" y="16"/>
                      </a:lnTo>
                      <a:lnTo>
                        <a:pt x="0" y="12"/>
                      </a:lnTo>
                      <a:lnTo>
                        <a:pt x="0" y="12"/>
                      </a:lnTo>
                      <a:lnTo>
                        <a:pt x="0" y="8"/>
                      </a:lnTo>
                      <a:lnTo>
                        <a:pt x="3" y="4"/>
                      </a:lnTo>
                      <a:lnTo>
                        <a:pt x="6" y="1"/>
                      </a:lnTo>
                      <a:lnTo>
                        <a:pt x="11" y="0"/>
                      </a:lnTo>
                      <a:lnTo>
                        <a:pt x="11" y="0"/>
                      </a:lnTo>
                      <a:lnTo>
                        <a:pt x="16" y="1"/>
                      </a:lnTo>
                      <a:lnTo>
                        <a:pt x="19" y="4"/>
                      </a:lnTo>
                      <a:lnTo>
                        <a:pt x="20" y="8"/>
                      </a:lnTo>
                      <a:lnTo>
                        <a:pt x="22" y="12"/>
                      </a:lnTo>
                      <a:lnTo>
                        <a:pt x="22" y="12"/>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56" name="Freeform 1663"/>
                <p:cNvSpPr>
                  <a:spLocks/>
                </p:cNvSpPr>
                <p:nvPr/>
              </p:nvSpPr>
              <p:spPr bwMode="auto">
                <a:xfrm>
                  <a:off x="5445294" y="2001030"/>
                  <a:ext cx="31189" cy="41894"/>
                </a:xfrm>
                <a:custGeom>
                  <a:avLst/>
                  <a:gdLst>
                    <a:gd name="T0" fmla="*/ 22 w 22"/>
                    <a:gd name="T1" fmla="*/ 12 h 24"/>
                    <a:gd name="T2" fmla="*/ 22 w 22"/>
                    <a:gd name="T3" fmla="*/ 12 h 24"/>
                    <a:gd name="T4" fmla="*/ 22 w 22"/>
                    <a:gd name="T5" fmla="*/ 16 h 24"/>
                    <a:gd name="T6" fmla="*/ 19 w 22"/>
                    <a:gd name="T7" fmla="*/ 20 h 24"/>
                    <a:gd name="T8" fmla="*/ 16 w 22"/>
                    <a:gd name="T9" fmla="*/ 22 h 24"/>
                    <a:gd name="T10" fmla="*/ 11 w 22"/>
                    <a:gd name="T11" fmla="*/ 24 h 24"/>
                    <a:gd name="T12" fmla="*/ 11 w 22"/>
                    <a:gd name="T13" fmla="*/ 24 h 24"/>
                    <a:gd name="T14" fmla="*/ 6 w 22"/>
                    <a:gd name="T15" fmla="*/ 22 h 24"/>
                    <a:gd name="T16" fmla="*/ 3 w 22"/>
                    <a:gd name="T17" fmla="*/ 20 h 24"/>
                    <a:gd name="T18" fmla="*/ 2 w 22"/>
                    <a:gd name="T19" fmla="*/ 16 h 24"/>
                    <a:gd name="T20" fmla="*/ 0 w 22"/>
                    <a:gd name="T21" fmla="*/ 12 h 24"/>
                    <a:gd name="T22" fmla="*/ 0 w 22"/>
                    <a:gd name="T23" fmla="*/ 12 h 24"/>
                    <a:gd name="T24" fmla="*/ 2 w 22"/>
                    <a:gd name="T25" fmla="*/ 8 h 24"/>
                    <a:gd name="T26" fmla="*/ 3 w 22"/>
                    <a:gd name="T27" fmla="*/ 4 h 24"/>
                    <a:gd name="T28" fmla="*/ 6 w 22"/>
                    <a:gd name="T29" fmla="*/ 1 h 24"/>
                    <a:gd name="T30" fmla="*/ 11 w 22"/>
                    <a:gd name="T31" fmla="*/ 0 h 24"/>
                    <a:gd name="T32" fmla="*/ 11 w 22"/>
                    <a:gd name="T33" fmla="*/ 0 h 24"/>
                    <a:gd name="T34" fmla="*/ 16 w 22"/>
                    <a:gd name="T35" fmla="*/ 1 h 24"/>
                    <a:gd name="T36" fmla="*/ 19 w 22"/>
                    <a:gd name="T37" fmla="*/ 4 h 24"/>
                    <a:gd name="T38" fmla="*/ 22 w 22"/>
                    <a:gd name="T39" fmla="*/ 8 h 24"/>
                    <a:gd name="T40" fmla="*/ 22 w 22"/>
                    <a:gd name="T41" fmla="*/ 12 h 24"/>
                    <a:gd name="T42" fmla="*/ 22 w 22"/>
                    <a:gd name="T43"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2"/>
                      </a:moveTo>
                      <a:lnTo>
                        <a:pt x="22" y="12"/>
                      </a:lnTo>
                      <a:lnTo>
                        <a:pt x="22" y="16"/>
                      </a:lnTo>
                      <a:lnTo>
                        <a:pt x="19" y="20"/>
                      </a:lnTo>
                      <a:lnTo>
                        <a:pt x="16" y="22"/>
                      </a:lnTo>
                      <a:lnTo>
                        <a:pt x="11" y="24"/>
                      </a:lnTo>
                      <a:lnTo>
                        <a:pt x="11" y="24"/>
                      </a:lnTo>
                      <a:lnTo>
                        <a:pt x="6" y="22"/>
                      </a:lnTo>
                      <a:lnTo>
                        <a:pt x="3" y="20"/>
                      </a:lnTo>
                      <a:lnTo>
                        <a:pt x="2" y="16"/>
                      </a:lnTo>
                      <a:lnTo>
                        <a:pt x="0" y="12"/>
                      </a:lnTo>
                      <a:lnTo>
                        <a:pt x="0" y="12"/>
                      </a:lnTo>
                      <a:lnTo>
                        <a:pt x="2" y="8"/>
                      </a:lnTo>
                      <a:lnTo>
                        <a:pt x="3" y="4"/>
                      </a:lnTo>
                      <a:lnTo>
                        <a:pt x="6" y="1"/>
                      </a:lnTo>
                      <a:lnTo>
                        <a:pt x="11" y="0"/>
                      </a:lnTo>
                      <a:lnTo>
                        <a:pt x="11" y="0"/>
                      </a:lnTo>
                      <a:lnTo>
                        <a:pt x="16" y="1"/>
                      </a:lnTo>
                      <a:lnTo>
                        <a:pt x="19" y="4"/>
                      </a:lnTo>
                      <a:lnTo>
                        <a:pt x="22" y="8"/>
                      </a:lnTo>
                      <a:lnTo>
                        <a:pt x="22" y="12"/>
                      </a:lnTo>
                      <a:lnTo>
                        <a:pt x="22" y="12"/>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57" name="Freeform 1664"/>
                <p:cNvSpPr>
                  <a:spLocks/>
                </p:cNvSpPr>
                <p:nvPr/>
              </p:nvSpPr>
              <p:spPr bwMode="auto">
                <a:xfrm>
                  <a:off x="5467975" y="2001030"/>
                  <a:ext cx="34023" cy="41894"/>
                </a:xfrm>
                <a:custGeom>
                  <a:avLst/>
                  <a:gdLst>
                    <a:gd name="T0" fmla="*/ 24 w 24"/>
                    <a:gd name="T1" fmla="*/ 12 h 24"/>
                    <a:gd name="T2" fmla="*/ 24 w 24"/>
                    <a:gd name="T3" fmla="*/ 12 h 24"/>
                    <a:gd name="T4" fmla="*/ 22 w 24"/>
                    <a:gd name="T5" fmla="*/ 16 h 24"/>
                    <a:gd name="T6" fmla="*/ 20 w 24"/>
                    <a:gd name="T7" fmla="*/ 20 h 24"/>
                    <a:gd name="T8" fmla="*/ 16 w 24"/>
                    <a:gd name="T9" fmla="*/ 22 h 24"/>
                    <a:gd name="T10" fmla="*/ 12 w 24"/>
                    <a:gd name="T11" fmla="*/ 24 h 24"/>
                    <a:gd name="T12" fmla="*/ 12 w 24"/>
                    <a:gd name="T13" fmla="*/ 24 h 24"/>
                    <a:gd name="T14" fmla="*/ 8 w 24"/>
                    <a:gd name="T15" fmla="*/ 22 h 24"/>
                    <a:gd name="T16" fmla="*/ 4 w 24"/>
                    <a:gd name="T17" fmla="*/ 20 h 24"/>
                    <a:gd name="T18" fmla="*/ 1 w 24"/>
                    <a:gd name="T19" fmla="*/ 16 h 24"/>
                    <a:gd name="T20" fmla="*/ 0 w 24"/>
                    <a:gd name="T21" fmla="*/ 12 h 24"/>
                    <a:gd name="T22" fmla="*/ 0 w 24"/>
                    <a:gd name="T23" fmla="*/ 12 h 24"/>
                    <a:gd name="T24" fmla="*/ 1 w 24"/>
                    <a:gd name="T25" fmla="*/ 8 h 24"/>
                    <a:gd name="T26" fmla="*/ 4 w 24"/>
                    <a:gd name="T27" fmla="*/ 4 h 24"/>
                    <a:gd name="T28" fmla="*/ 8 w 24"/>
                    <a:gd name="T29" fmla="*/ 1 h 24"/>
                    <a:gd name="T30" fmla="*/ 12 w 24"/>
                    <a:gd name="T31" fmla="*/ 0 h 24"/>
                    <a:gd name="T32" fmla="*/ 12 w 24"/>
                    <a:gd name="T33" fmla="*/ 0 h 24"/>
                    <a:gd name="T34" fmla="*/ 16 w 24"/>
                    <a:gd name="T35" fmla="*/ 1 h 24"/>
                    <a:gd name="T36" fmla="*/ 20 w 24"/>
                    <a:gd name="T37" fmla="*/ 4 h 24"/>
                    <a:gd name="T38" fmla="*/ 22 w 24"/>
                    <a:gd name="T39" fmla="*/ 8 h 24"/>
                    <a:gd name="T40" fmla="*/ 24 w 24"/>
                    <a:gd name="T41" fmla="*/ 12 h 24"/>
                    <a:gd name="T42" fmla="*/ 24 w 24"/>
                    <a:gd name="T43"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2"/>
                      </a:moveTo>
                      <a:lnTo>
                        <a:pt x="24" y="12"/>
                      </a:lnTo>
                      <a:lnTo>
                        <a:pt x="22" y="16"/>
                      </a:lnTo>
                      <a:lnTo>
                        <a:pt x="20" y="20"/>
                      </a:lnTo>
                      <a:lnTo>
                        <a:pt x="16" y="22"/>
                      </a:lnTo>
                      <a:lnTo>
                        <a:pt x="12" y="24"/>
                      </a:lnTo>
                      <a:lnTo>
                        <a:pt x="12" y="24"/>
                      </a:lnTo>
                      <a:lnTo>
                        <a:pt x="8" y="22"/>
                      </a:lnTo>
                      <a:lnTo>
                        <a:pt x="4" y="20"/>
                      </a:lnTo>
                      <a:lnTo>
                        <a:pt x="1" y="16"/>
                      </a:lnTo>
                      <a:lnTo>
                        <a:pt x="0" y="12"/>
                      </a:lnTo>
                      <a:lnTo>
                        <a:pt x="0" y="12"/>
                      </a:lnTo>
                      <a:lnTo>
                        <a:pt x="1" y="8"/>
                      </a:lnTo>
                      <a:lnTo>
                        <a:pt x="4" y="4"/>
                      </a:lnTo>
                      <a:lnTo>
                        <a:pt x="8" y="1"/>
                      </a:lnTo>
                      <a:lnTo>
                        <a:pt x="12" y="0"/>
                      </a:lnTo>
                      <a:lnTo>
                        <a:pt x="12" y="0"/>
                      </a:lnTo>
                      <a:lnTo>
                        <a:pt x="16" y="1"/>
                      </a:lnTo>
                      <a:lnTo>
                        <a:pt x="20" y="4"/>
                      </a:lnTo>
                      <a:lnTo>
                        <a:pt x="22" y="8"/>
                      </a:lnTo>
                      <a:lnTo>
                        <a:pt x="24" y="12"/>
                      </a:lnTo>
                      <a:lnTo>
                        <a:pt x="24" y="12"/>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58" name="Freeform 1665"/>
                <p:cNvSpPr>
                  <a:spLocks/>
                </p:cNvSpPr>
                <p:nvPr/>
              </p:nvSpPr>
              <p:spPr bwMode="auto">
                <a:xfrm>
                  <a:off x="5476480" y="2001030"/>
                  <a:ext cx="34023" cy="41894"/>
                </a:xfrm>
                <a:custGeom>
                  <a:avLst/>
                  <a:gdLst>
                    <a:gd name="T0" fmla="*/ 24 w 24"/>
                    <a:gd name="T1" fmla="*/ 12 h 24"/>
                    <a:gd name="T2" fmla="*/ 24 w 24"/>
                    <a:gd name="T3" fmla="*/ 12 h 24"/>
                    <a:gd name="T4" fmla="*/ 23 w 24"/>
                    <a:gd name="T5" fmla="*/ 16 h 24"/>
                    <a:gd name="T6" fmla="*/ 21 w 24"/>
                    <a:gd name="T7" fmla="*/ 20 h 24"/>
                    <a:gd name="T8" fmla="*/ 16 w 24"/>
                    <a:gd name="T9" fmla="*/ 22 h 24"/>
                    <a:gd name="T10" fmla="*/ 13 w 24"/>
                    <a:gd name="T11" fmla="*/ 24 h 24"/>
                    <a:gd name="T12" fmla="*/ 13 w 24"/>
                    <a:gd name="T13" fmla="*/ 24 h 24"/>
                    <a:gd name="T14" fmla="*/ 8 w 24"/>
                    <a:gd name="T15" fmla="*/ 22 h 24"/>
                    <a:gd name="T16" fmla="*/ 4 w 24"/>
                    <a:gd name="T17" fmla="*/ 20 h 24"/>
                    <a:gd name="T18" fmla="*/ 2 w 24"/>
                    <a:gd name="T19" fmla="*/ 16 h 24"/>
                    <a:gd name="T20" fmla="*/ 0 w 24"/>
                    <a:gd name="T21" fmla="*/ 12 h 24"/>
                    <a:gd name="T22" fmla="*/ 0 w 24"/>
                    <a:gd name="T23" fmla="*/ 12 h 24"/>
                    <a:gd name="T24" fmla="*/ 2 w 24"/>
                    <a:gd name="T25" fmla="*/ 8 h 24"/>
                    <a:gd name="T26" fmla="*/ 4 w 24"/>
                    <a:gd name="T27" fmla="*/ 4 h 24"/>
                    <a:gd name="T28" fmla="*/ 8 w 24"/>
                    <a:gd name="T29" fmla="*/ 1 h 24"/>
                    <a:gd name="T30" fmla="*/ 13 w 24"/>
                    <a:gd name="T31" fmla="*/ 0 h 24"/>
                    <a:gd name="T32" fmla="*/ 13 w 24"/>
                    <a:gd name="T33" fmla="*/ 0 h 24"/>
                    <a:gd name="T34" fmla="*/ 16 w 24"/>
                    <a:gd name="T35" fmla="*/ 1 h 24"/>
                    <a:gd name="T36" fmla="*/ 21 w 24"/>
                    <a:gd name="T37" fmla="*/ 4 h 24"/>
                    <a:gd name="T38" fmla="*/ 23 w 24"/>
                    <a:gd name="T39" fmla="*/ 8 h 24"/>
                    <a:gd name="T40" fmla="*/ 24 w 24"/>
                    <a:gd name="T41" fmla="*/ 12 h 24"/>
                    <a:gd name="T42" fmla="*/ 24 w 24"/>
                    <a:gd name="T43"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2"/>
                      </a:moveTo>
                      <a:lnTo>
                        <a:pt x="24" y="12"/>
                      </a:lnTo>
                      <a:lnTo>
                        <a:pt x="23" y="16"/>
                      </a:lnTo>
                      <a:lnTo>
                        <a:pt x="21" y="20"/>
                      </a:lnTo>
                      <a:lnTo>
                        <a:pt x="16" y="22"/>
                      </a:lnTo>
                      <a:lnTo>
                        <a:pt x="13" y="24"/>
                      </a:lnTo>
                      <a:lnTo>
                        <a:pt x="13" y="24"/>
                      </a:lnTo>
                      <a:lnTo>
                        <a:pt x="8" y="22"/>
                      </a:lnTo>
                      <a:lnTo>
                        <a:pt x="4" y="20"/>
                      </a:lnTo>
                      <a:lnTo>
                        <a:pt x="2" y="16"/>
                      </a:lnTo>
                      <a:lnTo>
                        <a:pt x="0" y="12"/>
                      </a:lnTo>
                      <a:lnTo>
                        <a:pt x="0" y="12"/>
                      </a:lnTo>
                      <a:lnTo>
                        <a:pt x="2" y="8"/>
                      </a:lnTo>
                      <a:lnTo>
                        <a:pt x="4" y="4"/>
                      </a:lnTo>
                      <a:lnTo>
                        <a:pt x="8" y="1"/>
                      </a:lnTo>
                      <a:lnTo>
                        <a:pt x="13" y="0"/>
                      </a:lnTo>
                      <a:lnTo>
                        <a:pt x="13" y="0"/>
                      </a:lnTo>
                      <a:lnTo>
                        <a:pt x="16" y="1"/>
                      </a:lnTo>
                      <a:lnTo>
                        <a:pt x="21" y="4"/>
                      </a:lnTo>
                      <a:lnTo>
                        <a:pt x="23" y="8"/>
                      </a:lnTo>
                      <a:lnTo>
                        <a:pt x="24" y="12"/>
                      </a:lnTo>
                      <a:lnTo>
                        <a:pt x="24" y="12"/>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59" name="Freeform 1666"/>
                <p:cNvSpPr>
                  <a:spLocks/>
                </p:cNvSpPr>
                <p:nvPr/>
              </p:nvSpPr>
              <p:spPr bwMode="auto">
                <a:xfrm>
                  <a:off x="5501998" y="2001030"/>
                  <a:ext cx="31189" cy="41894"/>
                </a:xfrm>
                <a:custGeom>
                  <a:avLst/>
                  <a:gdLst>
                    <a:gd name="T0" fmla="*/ 22 w 22"/>
                    <a:gd name="T1" fmla="*/ 12 h 24"/>
                    <a:gd name="T2" fmla="*/ 22 w 22"/>
                    <a:gd name="T3" fmla="*/ 12 h 24"/>
                    <a:gd name="T4" fmla="*/ 22 w 22"/>
                    <a:gd name="T5" fmla="*/ 16 h 24"/>
                    <a:gd name="T6" fmla="*/ 19 w 22"/>
                    <a:gd name="T7" fmla="*/ 20 h 24"/>
                    <a:gd name="T8" fmla="*/ 16 w 22"/>
                    <a:gd name="T9" fmla="*/ 22 h 24"/>
                    <a:gd name="T10" fmla="*/ 11 w 22"/>
                    <a:gd name="T11" fmla="*/ 24 h 24"/>
                    <a:gd name="T12" fmla="*/ 11 w 22"/>
                    <a:gd name="T13" fmla="*/ 24 h 24"/>
                    <a:gd name="T14" fmla="*/ 6 w 22"/>
                    <a:gd name="T15" fmla="*/ 22 h 24"/>
                    <a:gd name="T16" fmla="*/ 3 w 22"/>
                    <a:gd name="T17" fmla="*/ 20 h 24"/>
                    <a:gd name="T18" fmla="*/ 0 w 22"/>
                    <a:gd name="T19" fmla="*/ 16 h 24"/>
                    <a:gd name="T20" fmla="*/ 0 w 22"/>
                    <a:gd name="T21" fmla="*/ 12 h 24"/>
                    <a:gd name="T22" fmla="*/ 0 w 22"/>
                    <a:gd name="T23" fmla="*/ 12 h 24"/>
                    <a:gd name="T24" fmla="*/ 0 w 22"/>
                    <a:gd name="T25" fmla="*/ 8 h 24"/>
                    <a:gd name="T26" fmla="*/ 3 w 22"/>
                    <a:gd name="T27" fmla="*/ 4 h 24"/>
                    <a:gd name="T28" fmla="*/ 6 w 22"/>
                    <a:gd name="T29" fmla="*/ 1 h 24"/>
                    <a:gd name="T30" fmla="*/ 11 w 22"/>
                    <a:gd name="T31" fmla="*/ 0 h 24"/>
                    <a:gd name="T32" fmla="*/ 11 w 22"/>
                    <a:gd name="T33" fmla="*/ 0 h 24"/>
                    <a:gd name="T34" fmla="*/ 16 w 22"/>
                    <a:gd name="T35" fmla="*/ 1 h 24"/>
                    <a:gd name="T36" fmla="*/ 19 w 22"/>
                    <a:gd name="T37" fmla="*/ 4 h 24"/>
                    <a:gd name="T38" fmla="*/ 22 w 22"/>
                    <a:gd name="T39" fmla="*/ 8 h 24"/>
                    <a:gd name="T40" fmla="*/ 22 w 22"/>
                    <a:gd name="T41" fmla="*/ 12 h 24"/>
                    <a:gd name="T42" fmla="*/ 22 w 22"/>
                    <a:gd name="T43"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2"/>
                      </a:moveTo>
                      <a:lnTo>
                        <a:pt x="22" y="12"/>
                      </a:lnTo>
                      <a:lnTo>
                        <a:pt x="22" y="16"/>
                      </a:lnTo>
                      <a:lnTo>
                        <a:pt x="19" y="20"/>
                      </a:lnTo>
                      <a:lnTo>
                        <a:pt x="16" y="22"/>
                      </a:lnTo>
                      <a:lnTo>
                        <a:pt x="11" y="24"/>
                      </a:lnTo>
                      <a:lnTo>
                        <a:pt x="11" y="24"/>
                      </a:lnTo>
                      <a:lnTo>
                        <a:pt x="6" y="22"/>
                      </a:lnTo>
                      <a:lnTo>
                        <a:pt x="3" y="20"/>
                      </a:lnTo>
                      <a:lnTo>
                        <a:pt x="0" y="16"/>
                      </a:lnTo>
                      <a:lnTo>
                        <a:pt x="0" y="12"/>
                      </a:lnTo>
                      <a:lnTo>
                        <a:pt x="0" y="12"/>
                      </a:lnTo>
                      <a:lnTo>
                        <a:pt x="0" y="8"/>
                      </a:lnTo>
                      <a:lnTo>
                        <a:pt x="3" y="4"/>
                      </a:lnTo>
                      <a:lnTo>
                        <a:pt x="6" y="1"/>
                      </a:lnTo>
                      <a:lnTo>
                        <a:pt x="11" y="0"/>
                      </a:lnTo>
                      <a:lnTo>
                        <a:pt x="11" y="0"/>
                      </a:lnTo>
                      <a:lnTo>
                        <a:pt x="16" y="1"/>
                      </a:lnTo>
                      <a:lnTo>
                        <a:pt x="19" y="4"/>
                      </a:lnTo>
                      <a:lnTo>
                        <a:pt x="22" y="8"/>
                      </a:lnTo>
                      <a:lnTo>
                        <a:pt x="22" y="12"/>
                      </a:lnTo>
                      <a:lnTo>
                        <a:pt x="22" y="12"/>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60" name="Freeform 1667"/>
                <p:cNvSpPr>
                  <a:spLocks/>
                </p:cNvSpPr>
                <p:nvPr/>
              </p:nvSpPr>
              <p:spPr bwMode="auto">
                <a:xfrm>
                  <a:off x="5501998" y="2001030"/>
                  <a:ext cx="31189" cy="41894"/>
                </a:xfrm>
                <a:custGeom>
                  <a:avLst/>
                  <a:gdLst>
                    <a:gd name="T0" fmla="*/ 22 w 22"/>
                    <a:gd name="T1" fmla="*/ 12 h 24"/>
                    <a:gd name="T2" fmla="*/ 22 w 22"/>
                    <a:gd name="T3" fmla="*/ 12 h 24"/>
                    <a:gd name="T4" fmla="*/ 22 w 22"/>
                    <a:gd name="T5" fmla="*/ 16 h 24"/>
                    <a:gd name="T6" fmla="*/ 19 w 22"/>
                    <a:gd name="T7" fmla="*/ 20 h 24"/>
                    <a:gd name="T8" fmla="*/ 16 w 22"/>
                    <a:gd name="T9" fmla="*/ 22 h 24"/>
                    <a:gd name="T10" fmla="*/ 11 w 22"/>
                    <a:gd name="T11" fmla="*/ 24 h 24"/>
                    <a:gd name="T12" fmla="*/ 11 w 22"/>
                    <a:gd name="T13" fmla="*/ 24 h 24"/>
                    <a:gd name="T14" fmla="*/ 6 w 22"/>
                    <a:gd name="T15" fmla="*/ 22 h 24"/>
                    <a:gd name="T16" fmla="*/ 3 w 22"/>
                    <a:gd name="T17" fmla="*/ 20 h 24"/>
                    <a:gd name="T18" fmla="*/ 0 w 22"/>
                    <a:gd name="T19" fmla="*/ 16 h 24"/>
                    <a:gd name="T20" fmla="*/ 0 w 22"/>
                    <a:gd name="T21" fmla="*/ 12 h 24"/>
                    <a:gd name="T22" fmla="*/ 0 w 22"/>
                    <a:gd name="T23" fmla="*/ 12 h 24"/>
                    <a:gd name="T24" fmla="*/ 0 w 22"/>
                    <a:gd name="T25" fmla="*/ 8 h 24"/>
                    <a:gd name="T26" fmla="*/ 3 w 22"/>
                    <a:gd name="T27" fmla="*/ 4 h 24"/>
                    <a:gd name="T28" fmla="*/ 6 w 22"/>
                    <a:gd name="T29" fmla="*/ 1 h 24"/>
                    <a:gd name="T30" fmla="*/ 11 w 22"/>
                    <a:gd name="T31" fmla="*/ 0 h 24"/>
                    <a:gd name="T32" fmla="*/ 11 w 22"/>
                    <a:gd name="T33" fmla="*/ 0 h 24"/>
                    <a:gd name="T34" fmla="*/ 16 w 22"/>
                    <a:gd name="T35" fmla="*/ 1 h 24"/>
                    <a:gd name="T36" fmla="*/ 19 w 22"/>
                    <a:gd name="T37" fmla="*/ 4 h 24"/>
                    <a:gd name="T38" fmla="*/ 22 w 22"/>
                    <a:gd name="T39" fmla="*/ 8 h 24"/>
                    <a:gd name="T40" fmla="*/ 22 w 22"/>
                    <a:gd name="T41" fmla="*/ 12 h 24"/>
                    <a:gd name="T42" fmla="*/ 22 w 22"/>
                    <a:gd name="T43"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2"/>
                      </a:moveTo>
                      <a:lnTo>
                        <a:pt x="22" y="12"/>
                      </a:lnTo>
                      <a:lnTo>
                        <a:pt x="22" y="16"/>
                      </a:lnTo>
                      <a:lnTo>
                        <a:pt x="19" y="20"/>
                      </a:lnTo>
                      <a:lnTo>
                        <a:pt x="16" y="22"/>
                      </a:lnTo>
                      <a:lnTo>
                        <a:pt x="11" y="24"/>
                      </a:lnTo>
                      <a:lnTo>
                        <a:pt x="11" y="24"/>
                      </a:lnTo>
                      <a:lnTo>
                        <a:pt x="6" y="22"/>
                      </a:lnTo>
                      <a:lnTo>
                        <a:pt x="3" y="20"/>
                      </a:lnTo>
                      <a:lnTo>
                        <a:pt x="0" y="16"/>
                      </a:lnTo>
                      <a:lnTo>
                        <a:pt x="0" y="12"/>
                      </a:lnTo>
                      <a:lnTo>
                        <a:pt x="0" y="12"/>
                      </a:lnTo>
                      <a:lnTo>
                        <a:pt x="0" y="8"/>
                      </a:lnTo>
                      <a:lnTo>
                        <a:pt x="3" y="4"/>
                      </a:lnTo>
                      <a:lnTo>
                        <a:pt x="6" y="1"/>
                      </a:lnTo>
                      <a:lnTo>
                        <a:pt x="11" y="0"/>
                      </a:lnTo>
                      <a:lnTo>
                        <a:pt x="11" y="0"/>
                      </a:lnTo>
                      <a:lnTo>
                        <a:pt x="16" y="1"/>
                      </a:lnTo>
                      <a:lnTo>
                        <a:pt x="19" y="4"/>
                      </a:lnTo>
                      <a:lnTo>
                        <a:pt x="22" y="8"/>
                      </a:lnTo>
                      <a:lnTo>
                        <a:pt x="22" y="12"/>
                      </a:lnTo>
                      <a:lnTo>
                        <a:pt x="22" y="12"/>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61" name="Freeform 1668"/>
                <p:cNvSpPr>
                  <a:spLocks/>
                </p:cNvSpPr>
                <p:nvPr/>
              </p:nvSpPr>
              <p:spPr bwMode="auto">
                <a:xfrm>
                  <a:off x="5519010" y="2001030"/>
                  <a:ext cx="31189" cy="41894"/>
                </a:xfrm>
                <a:custGeom>
                  <a:avLst/>
                  <a:gdLst>
                    <a:gd name="T0" fmla="*/ 22 w 22"/>
                    <a:gd name="T1" fmla="*/ 12 h 24"/>
                    <a:gd name="T2" fmla="*/ 22 w 22"/>
                    <a:gd name="T3" fmla="*/ 12 h 24"/>
                    <a:gd name="T4" fmla="*/ 22 w 22"/>
                    <a:gd name="T5" fmla="*/ 16 h 24"/>
                    <a:gd name="T6" fmla="*/ 19 w 22"/>
                    <a:gd name="T7" fmla="*/ 20 h 24"/>
                    <a:gd name="T8" fmla="*/ 16 w 22"/>
                    <a:gd name="T9" fmla="*/ 22 h 24"/>
                    <a:gd name="T10" fmla="*/ 11 w 22"/>
                    <a:gd name="T11" fmla="*/ 24 h 24"/>
                    <a:gd name="T12" fmla="*/ 11 w 22"/>
                    <a:gd name="T13" fmla="*/ 24 h 24"/>
                    <a:gd name="T14" fmla="*/ 6 w 22"/>
                    <a:gd name="T15" fmla="*/ 22 h 24"/>
                    <a:gd name="T16" fmla="*/ 3 w 22"/>
                    <a:gd name="T17" fmla="*/ 20 h 24"/>
                    <a:gd name="T18" fmla="*/ 1 w 22"/>
                    <a:gd name="T19" fmla="*/ 16 h 24"/>
                    <a:gd name="T20" fmla="*/ 0 w 22"/>
                    <a:gd name="T21" fmla="*/ 12 h 24"/>
                    <a:gd name="T22" fmla="*/ 0 w 22"/>
                    <a:gd name="T23" fmla="*/ 12 h 24"/>
                    <a:gd name="T24" fmla="*/ 1 w 22"/>
                    <a:gd name="T25" fmla="*/ 8 h 24"/>
                    <a:gd name="T26" fmla="*/ 3 w 22"/>
                    <a:gd name="T27" fmla="*/ 4 h 24"/>
                    <a:gd name="T28" fmla="*/ 6 w 22"/>
                    <a:gd name="T29" fmla="*/ 1 h 24"/>
                    <a:gd name="T30" fmla="*/ 11 w 22"/>
                    <a:gd name="T31" fmla="*/ 0 h 24"/>
                    <a:gd name="T32" fmla="*/ 11 w 22"/>
                    <a:gd name="T33" fmla="*/ 0 h 24"/>
                    <a:gd name="T34" fmla="*/ 16 w 22"/>
                    <a:gd name="T35" fmla="*/ 1 h 24"/>
                    <a:gd name="T36" fmla="*/ 19 w 22"/>
                    <a:gd name="T37" fmla="*/ 4 h 24"/>
                    <a:gd name="T38" fmla="*/ 22 w 22"/>
                    <a:gd name="T39" fmla="*/ 8 h 24"/>
                    <a:gd name="T40" fmla="*/ 22 w 22"/>
                    <a:gd name="T41" fmla="*/ 12 h 24"/>
                    <a:gd name="T42" fmla="*/ 22 w 22"/>
                    <a:gd name="T43"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2"/>
                      </a:moveTo>
                      <a:lnTo>
                        <a:pt x="22" y="12"/>
                      </a:lnTo>
                      <a:lnTo>
                        <a:pt x="22" y="16"/>
                      </a:lnTo>
                      <a:lnTo>
                        <a:pt x="19" y="20"/>
                      </a:lnTo>
                      <a:lnTo>
                        <a:pt x="16" y="22"/>
                      </a:lnTo>
                      <a:lnTo>
                        <a:pt x="11" y="24"/>
                      </a:lnTo>
                      <a:lnTo>
                        <a:pt x="11" y="24"/>
                      </a:lnTo>
                      <a:lnTo>
                        <a:pt x="6" y="22"/>
                      </a:lnTo>
                      <a:lnTo>
                        <a:pt x="3" y="20"/>
                      </a:lnTo>
                      <a:lnTo>
                        <a:pt x="1" y="16"/>
                      </a:lnTo>
                      <a:lnTo>
                        <a:pt x="0" y="12"/>
                      </a:lnTo>
                      <a:lnTo>
                        <a:pt x="0" y="12"/>
                      </a:lnTo>
                      <a:lnTo>
                        <a:pt x="1" y="8"/>
                      </a:lnTo>
                      <a:lnTo>
                        <a:pt x="3" y="4"/>
                      </a:lnTo>
                      <a:lnTo>
                        <a:pt x="6" y="1"/>
                      </a:lnTo>
                      <a:lnTo>
                        <a:pt x="11" y="0"/>
                      </a:lnTo>
                      <a:lnTo>
                        <a:pt x="11" y="0"/>
                      </a:lnTo>
                      <a:lnTo>
                        <a:pt x="16" y="1"/>
                      </a:lnTo>
                      <a:lnTo>
                        <a:pt x="19" y="4"/>
                      </a:lnTo>
                      <a:lnTo>
                        <a:pt x="22" y="8"/>
                      </a:lnTo>
                      <a:lnTo>
                        <a:pt x="22" y="12"/>
                      </a:lnTo>
                      <a:lnTo>
                        <a:pt x="22" y="12"/>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62" name="Freeform 1669"/>
                <p:cNvSpPr>
                  <a:spLocks/>
                </p:cNvSpPr>
                <p:nvPr/>
              </p:nvSpPr>
              <p:spPr bwMode="auto">
                <a:xfrm>
                  <a:off x="5564374" y="2081329"/>
                  <a:ext cx="34023" cy="41894"/>
                </a:xfrm>
                <a:custGeom>
                  <a:avLst/>
                  <a:gdLst>
                    <a:gd name="T0" fmla="*/ 24 w 24"/>
                    <a:gd name="T1" fmla="*/ 11 h 24"/>
                    <a:gd name="T2" fmla="*/ 24 w 24"/>
                    <a:gd name="T3" fmla="*/ 11 h 24"/>
                    <a:gd name="T4" fmla="*/ 22 w 24"/>
                    <a:gd name="T5" fmla="*/ 16 h 24"/>
                    <a:gd name="T6" fmla="*/ 19 w 24"/>
                    <a:gd name="T7" fmla="*/ 21 h 24"/>
                    <a:gd name="T8" fmla="*/ 16 w 24"/>
                    <a:gd name="T9" fmla="*/ 22 h 24"/>
                    <a:gd name="T10" fmla="*/ 11 w 24"/>
                    <a:gd name="T11" fmla="*/ 24 h 24"/>
                    <a:gd name="T12" fmla="*/ 11 w 24"/>
                    <a:gd name="T13" fmla="*/ 24 h 24"/>
                    <a:gd name="T14" fmla="*/ 8 w 24"/>
                    <a:gd name="T15" fmla="*/ 22 h 24"/>
                    <a:gd name="T16" fmla="*/ 3 w 24"/>
                    <a:gd name="T17" fmla="*/ 21 h 24"/>
                    <a:gd name="T18" fmla="*/ 1 w 24"/>
                    <a:gd name="T19" fmla="*/ 16 h 24"/>
                    <a:gd name="T20" fmla="*/ 0 w 24"/>
                    <a:gd name="T21" fmla="*/ 11 h 24"/>
                    <a:gd name="T22" fmla="*/ 0 w 24"/>
                    <a:gd name="T23" fmla="*/ 11 h 24"/>
                    <a:gd name="T24" fmla="*/ 1 w 24"/>
                    <a:gd name="T25" fmla="*/ 8 h 24"/>
                    <a:gd name="T26" fmla="*/ 3 w 24"/>
                    <a:gd name="T27" fmla="*/ 3 h 24"/>
                    <a:gd name="T28" fmla="*/ 8 w 24"/>
                    <a:gd name="T29" fmla="*/ 2 h 24"/>
                    <a:gd name="T30" fmla="*/ 11 w 24"/>
                    <a:gd name="T31" fmla="*/ 0 h 24"/>
                    <a:gd name="T32" fmla="*/ 11 w 24"/>
                    <a:gd name="T33" fmla="*/ 0 h 24"/>
                    <a:gd name="T34" fmla="*/ 16 w 24"/>
                    <a:gd name="T35" fmla="*/ 2 h 24"/>
                    <a:gd name="T36" fmla="*/ 19 w 24"/>
                    <a:gd name="T37" fmla="*/ 3 h 24"/>
                    <a:gd name="T38" fmla="*/ 22 w 24"/>
                    <a:gd name="T39" fmla="*/ 8 h 24"/>
                    <a:gd name="T40" fmla="*/ 24 w 24"/>
                    <a:gd name="T41" fmla="*/ 11 h 24"/>
                    <a:gd name="T42" fmla="*/ 24 w 24"/>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1"/>
                      </a:moveTo>
                      <a:lnTo>
                        <a:pt x="24" y="11"/>
                      </a:lnTo>
                      <a:lnTo>
                        <a:pt x="22" y="16"/>
                      </a:lnTo>
                      <a:lnTo>
                        <a:pt x="19" y="21"/>
                      </a:lnTo>
                      <a:lnTo>
                        <a:pt x="16" y="22"/>
                      </a:lnTo>
                      <a:lnTo>
                        <a:pt x="11" y="24"/>
                      </a:lnTo>
                      <a:lnTo>
                        <a:pt x="11" y="24"/>
                      </a:lnTo>
                      <a:lnTo>
                        <a:pt x="8" y="22"/>
                      </a:lnTo>
                      <a:lnTo>
                        <a:pt x="3" y="21"/>
                      </a:lnTo>
                      <a:lnTo>
                        <a:pt x="1" y="16"/>
                      </a:lnTo>
                      <a:lnTo>
                        <a:pt x="0" y="11"/>
                      </a:lnTo>
                      <a:lnTo>
                        <a:pt x="0" y="11"/>
                      </a:lnTo>
                      <a:lnTo>
                        <a:pt x="1" y="8"/>
                      </a:lnTo>
                      <a:lnTo>
                        <a:pt x="3" y="3"/>
                      </a:lnTo>
                      <a:lnTo>
                        <a:pt x="8" y="2"/>
                      </a:lnTo>
                      <a:lnTo>
                        <a:pt x="11" y="0"/>
                      </a:lnTo>
                      <a:lnTo>
                        <a:pt x="11" y="0"/>
                      </a:lnTo>
                      <a:lnTo>
                        <a:pt x="16" y="2"/>
                      </a:lnTo>
                      <a:lnTo>
                        <a:pt x="19" y="3"/>
                      </a:lnTo>
                      <a:lnTo>
                        <a:pt x="22" y="8"/>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63" name="Freeform 1670"/>
                <p:cNvSpPr>
                  <a:spLocks/>
                </p:cNvSpPr>
                <p:nvPr/>
              </p:nvSpPr>
              <p:spPr bwMode="auto">
                <a:xfrm>
                  <a:off x="5564374" y="2081329"/>
                  <a:ext cx="34023" cy="41894"/>
                </a:xfrm>
                <a:custGeom>
                  <a:avLst/>
                  <a:gdLst>
                    <a:gd name="T0" fmla="*/ 24 w 24"/>
                    <a:gd name="T1" fmla="*/ 11 h 24"/>
                    <a:gd name="T2" fmla="*/ 24 w 24"/>
                    <a:gd name="T3" fmla="*/ 11 h 24"/>
                    <a:gd name="T4" fmla="*/ 22 w 24"/>
                    <a:gd name="T5" fmla="*/ 16 h 24"/>
                    <a:gd name="T6" fmla="*/ 19 w 24"/>
                    <a:gd name="T7" fmla="*/ 21 h 24"/>
                    <a:gd name="T8" fmla="*/ 16 w 24"/>
                    <a:gd name="T9" fmla="*/ 22 h 24"/>
                    <a:gd name="T10" fmla="*/ 11 w 24"/>
                    <a:gd name="T11" fmla="*/ 24 h 24"/>
                    <a:gd name="T12" fmla="*/ 11 w 24"/>
                    <a:gd name="T13" fmla="*/ 24 h 24"/>
                    <a:gd name="T14" fmla="*/ 8 w 24"/>
                    <a:gd name="T15" fmla="*/ 22 h 24"/>
                    <a:gd name="T16" fmla="*/ 3 w 24"/>
                    <a:gd name="T17" fmla="*/ 21 h 24"/>
                    <a:gd name="T18" fmla="*/ 1 w 24"/>
                    <a:gd name="T19" fmla="*/ 16 h 24"/>
                    <a:gd name="T20" fmla="*/ 0 w 24"/>
                    <a:gd name="T21" fmla="*/ 11 h 24"/>
                    <a:gd name="T22" fmla="*/ 0 w 24"/>
                    <a:gd name="T23" fmla="*/ 11 h 24"/>
                    <a:gd name="T24" fmla="*/ 1 w 24"/>
                    <a:gd name="T25" fmla="*/ 8 h 24"/>
                    <a:gd name="T26" fmla="*/ 3 w 24"/>
                    <a:gd name="T27" fmla="*/ 3 h 24"/>
                    <a:gd name="T28" fmla="*/ 8 w 24"/>
                    <a:gd name="T29" fmla="*/ 2 h 24"/>
                    <a:gd name="T30" fmla="*/ 11 w 24"/>
                    <a:gd name="T31" fmla="*/ 0 h 24"/>
                    <a:gd name="T32" fmla="*/ 11 w 24"/>
                    <a:gd name="T33" fmla="*/ 0 h 24"/>
                    <a:gd name="T34" fmla="*/ 16 w 24"/>
                    <a:gd name="T35" fmla="*/ 2 h 24"/>
                    <a:gd name="T36" fmla="*/ 19 w 24"/>
                    <a:gd name="T37" fmla="*/ 3 h 24"/>
                    <a:gd name="T38" fmla="*/ 22 w 24"/>
                    <a:gd name="T39" fmla="*/ 8 h 24"/>
                    <a:gd name="T40" fmla="*/ 24 w 24"/>
                    <a:gd name="T41" fmla="*/ 11 h 24"/>
                    <a:gd name="T42" fmla="*/ 24 w 24"/>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1"/>
                      </a:moveTo>
                      <a:lnTo>
                        <a:pt x="24" y="11"/>
                      </a:lnTo>
                      <a:lnTo>
                        <a:pt x="22" y="16"/>
                      </a:lnTo>
                      <a:lnTo>
                        <a:pt x="19" y="21"/>
                      </a:lnTo>
                      <a:lnTo>
                        <a:pt x="16" y="22"/>
                      </a:lnTo>
                      <a:lnTo>
                        <a:pt x="11" y="24"/>
                      </a:lnTo>
                      <a:lnTo>
                        <a:pt x="11" y="24"/>
                      </a:lnTo>
                      <a:lnTo>
                        <a:pt x="8" y="22"/>
                      </a:lnTo>
                      <a:lnTo>
                        <a:pt x="3" y="21"/>
                      </a:lnTo>
                      <a:lnTo>
                        <a:pt x="1" y="16"/>
                      </a:lnTo>
                      <a:lnTo>
                        <a:pt x="0" y="11"/>
                      </a:lnTo>
                      <a:lnTo>
                        <a:pt x="0" y="11"/>
                      </a:lnTo>
                      <a:lnTo>
                        <a:pt x="1" y="8"/>
                      </a:lnTo>
                      <a:lnTo>
                        <a:pt x="3" y="3"/>
                      </a:lnTo>
                      <a:lnTo>
                        <a:pt x="8" y="2"/>
                      </a:lnTo>
                      <a:lnTo>
                        <a:pt x="11" y="0"/>
                      </a:lnTo>
                      <a:lnTo>
                        <a:pt x="11" y="0"/>
                      </a:lnTo>
                      <a:lnTo>
                        <a:pt x="16" y="2"/>
                      </a:lnTo>
                      <a:lnTo>
                        <a:pt x="19" y="3"/>
                      </a:lnTo>
                      <a:lnTo>
                        <a:pt x="22" y="8"/>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64" name="Freeform 1671"/>
                <p:cNvSpPr>
                  <a:spLocks/>
                </p:cNvSpPr>
                <p:nvPr/>
              </p:nvSpPr>
              <p:spPr bwMode="auto">
                <a:xfrm>
                  <a:off x="5578548" y="2081329"/>
                  <a:ext cx="34023" cy="41894"/>
                </a:xfrm>
                <a:custGeom>
                  <a:avLst/>
                  <a:gdLst>
                    <a:gd name="T0" fmla="*/ 24 w 24"/>
                    <a:gd name="T1" fmla="*/ 11 h 24"/>
                    <a:gd name="T2" fmla="*/ 24 w 24"/>
                    <a:gd name="T3" fmla="*/ 11 h 24"/>
                    <a:gd name="T4" fmla="*/ 22 w 24"/>
                    <a:gd name="T5" fmla="*/ 16 h 24"/>
                    <a:gd name="T6" fmla="*/ 21 w 24"/>
                    <a:gd name="T7" fmla="*/ 21 h 24"/>
                    <a:gd name="T8" fmla="*/ 16 w 24"/>
                    <a:gd name="T9" fmla="*/ 22 h 24"/>
                    <a:gd name="T10" fmla="*/ 13 w 24"/>
                    <a:gd name="T11" fmla="*/ 24 h 24"/>
                    <a:gd name="T12" fmla="*/ 13 w 24"/>
                    <a:gd name="T13" fmla="*/ 24 h 24"/>
                    <a:gd name="T14" fmla="*/ 8 w 24"/>
                    <a:gd name="T15" fmla="*/ 22 h 24"/>
                    <a:gd name="T16" fmla="*/ 3 w 24"/>
                    <a:gd name="T17" fmla="*/ 21 h 24"/>
                    <a:gd name="T18" fmla="*/ 2 w 24"/>
                    <a:gd name="T19" fmla="*/ 16 h 24"/>
                    <a:gd name="T20" fmla="*/ 0 w 24"/>
                    <a:gd name="T21" fmla="*/ 11 h 24"/>
                    <a:gd name="T22" fmla="*/ 0 w 24"/>
                    <a:gd name="T23" fmla="*/ 11 h 24"/>
                    <a:gd name="T24" fmla="*/ 2 w 24"/>
                    <a:gd name="T25" fmla="*/ 8 h 24"/>
                    <a:gd name="T26" fmla="*/ 3 w 24"/>
                    <a:gd name="T27" fmla="*/ 3 h 24"/>
                    <a:gd name="T28" fmla="*/ 8 w 24"/>
                    <a:gd name="T29" fmla="*/ 2 h 24"/>
                    <a:gd name="T30" fmla="*/ 13 w 24"/>
                    <a:gd name="T31" fmla="*/ 0 h 24"/>
                    <a:gd name="T32" fmla="*/ 13 w 24"/>
                    <a:gd name="T33" fmla="*/ 0 h 24"/>
                    <a:gd name="T34" fmla="*/ 16 w 24"/>
                    <a:gd name="T35" fmla="*/ 2 h 24"/>
                    <a:gd name="T36" fmla="*/ 21 w 24"/>
                    <a:gd name="T37" fmla="*/ 3 h 24"/>
                    <a:gd name="T38" fmla="*/ 22 w 24"/>
                    <a:gd name="T39" fmla="*/ 8 h 24"/>
                    <a:gd name="T40" fmla="*/ 24 w 24"/>
                    <a:gd name="T41" fmla="*/ 11 h 24"/>
                    <a:gd name="T42" fmla="*/ 24 w 24"/>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1"/>
                      </a:moveTo>
                      <a:lnTo>
                        <a:pt x="24" y="11"/>
                      </a:lnTo>
                      <a:lnTo>
                        <a:pt x="22" y="16"/>
                      </a:lnTo>
                      <a:lnTo>
                        <a:pt x="21" y="21"/>
                      </a:lnTo>
                      <a:lnTo>
                        <a:pt x="16" y="22"/>
                      </a:lnTo>
                      <a:lnTo>
                        <a:pt x="13" y="24"/>
                      </a:lnTo>
                      <a:lnTo>
                        <a:pt x="13" y="24"/>
                      </a:lnTo>
                      <a:lnTo>
                        <a:pt x="8" y="22"/>
                      </a:lnTo>
                      <a:lnTo>
                        <a:pt x="3" y="21"/>
                      </a:lnTo>
                      <a:lnTo>
                        <a:pt x="2" y="16"/>
                      </a:lnTo>
                      <a:lnTo>
                        <a:pt x="0" y="11"/>
                      </a:lnTo>
                      <a:lnTo>
                        <a:pt x="0" y="11"/>
                      </a:lnTo>
                      <a:lnTo>
                        <a:pt x="2" y="8"/>
                      </a:lnTo>
                      <a:lnTo>
                        <a:pt x="3" y="3"/>
                      </a:lnTo>
                      <a:lnTo>
                        <a:pt x="8" y="2"/>
                      </a:lnTo>
                      <a:lnTo>
                        <a:pt x="13" y="0"/>
                      </a:lnTo>
                      <a:lnTo>
                        <a:pt x="13" y="0"/>
                      </a:lnTo>
                      <a:lnTo>
                        <a:pt x="16" y="2"/>
                      </a:lnTo>
                      <a:lnTo>
                        <a:pt x="21" y="3"/>
                      </a:lnTo>
                      <a:lnTo>
                        <a:pt x="22" y="8"/>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65" name="Freeform 1672"/>
                <p:cNvSpPr>
                  <a:spLocks/>
                </p:cNvSpPr>
                <p:nvPr/>
              </p:nvSpPr>
              <p:spPr bwMode="auto">
                <a:xfrm>
                  <a:off x="5592725" y="2081329"/>
                  <a:ext cx="34023" cy="41894"/>
                </a:xfrm>
                <a:custGeom>
                  <a:avLst/>
                  <a:gdLst>
                    <a:gd name="T0" fmla="*/ 23 w 23"/>
                    <a:gd name="T1" fmla="*/ 11 h 24"/>
                    <a:gd name="T2" fmla="*/ 23 w 23"/>
                    <a:gd name="T3" fmla="*/ 11 h 24"/>
                    <a:gd name="T4" fmla="*/ 22 w 23"/>
                    <a:gd name="T5" fmla="*/ 16 h 24"/>
                    <a:gd name="T6" fmla="*/ 19 w 23"/>
                    <a:gd name="T7" fmla="*/ 21 h 24"/>
                    <a:gd name="T8" fmla="*/ 15 w 23"/>
                    <a:gd name="T9" fmla="*/ 22 h 24"/>
                    <a:gd name="T10" fmla="*/ 11 w 23"/>
                    <a:gd name="T11" fmla="*/ 24 h 24"/>
                    <a:gd name="T12" fmla="*/ 11 w 23"/>
                    <a:gd name="T13" fmla="*/ 24 h 24"/>
                    <a:gd name="T14" fmla="*/ 7 w 23"/>
                    <a:gd name="T15" fmla="*/ 22 h 24"/>
                    <a:gd name="T16" fmla="*/ 3 w 23"/>
                    <a:gd name="T17" fmla="*/ 21 h 24"/>
                    <a:gd name="T18" fmla="*/ 1 w 23"/>
                    <a:gd name="T19" fmla="*/ 16 h 24"/>
                    <a:gd name="T20" fmla="*/ 0 w 23"/>
                    <a:gd name="T21" fmla="*/ 11 h 24"/>
                    <a:gd name="T22" fmla="*/ 0 w 23"/>
                    <a:gd name="T23" fmla="*/ 11 h 24"/>
                    <a:gd name="T24" fmla="*/ 1 w 23"/>
                    <a:gd name="T25" fmla="*/ 8 h 24"/>
                    <a:gd name="T26" fmla="*/ 3 w 23"/>
                    <a:gd name="T27" fmla="*/ 3 h 24"/>
                    <a:gd name="T28" fmla="*/ 7 w 23"/>
                    <a:gd name="T29" fmla="*/ 2 h 24"/>
                    <a:gd name="T30" fmla="*/ 11 w 23"/>
                    <a:gd name="T31" fmla="*/ 0 h 24"/>
                    <a:gd name="T32" fmla="*/ 11 w 23"/>
                    <a:gd name="T33" fmla="*/ 0 h 24"/>
                    <a:gd name="T34" fmla="*/ 15 w 23"/>
                    <a:gd name="T35" fmla="*/ 2 h 24"/>
                    <a:gd name="T36" fmla="*/ 19 w 23"/>
                    <a:gd name="T37" fmla="*/ 3 h 24"/>
                    <a:gd name="T38" fmla="*/ 22 w 23"/>
                    <a:gd name="T39" fmla="*/ 8 h 24"/>
                    <a:gd name="T40" fmla="*/ 23 w 23"/>
                    <a:gd name="T41" fmla="*/ 11 h 24"/>
                    <a:gd name="T42" fmla="*/ 23 w 23"/>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4">
                      <a:moveTo>
                        <a:pt x="23" y="11"/>
                      </a:moveTo>
                      <a:lnTo>
                        <a:pt x="23" y="11"/>
                      </a:lnTo>
                      <a:lnTo>
                        <a:pt x="22" y="16"/>
                      </a:lnTo>
                      <a:lnTo>
                        <a:pt x="19" y="21"/>
                      </a:lnTo>
                      <a:lnTo>
                        <a:pt x="15" y="22"/>
                      </a:lnTo>
                      <a:lnTo>
                        <a:pt x="11" y="24"/>
                      </a:lnTo>
                      <a:lnTo>
                        <a:pt x="11" y="24"/>
                      </a:lnTo>
                      <a:lnTo>
                        <a:pt x="7" y="22"/>
                      </a:lnTo>
                      <a:lnTo>
                        <a:pt x="3" y="21"/>
                      </a:lnTo>
                      <a:lnTo>
                        <a:pt x="1" y="16"/>
                      </a:lnTo>
                      <a:lnTo>
                        <a:pt x="0" y="11"/>
                      </a:lnTo>
                      <a:lnTo>
                        <a:pt x="0" y="11"/>
                      </a:lnTo>
                      <a:lnTo>
                        <a:pt x="1" y="8"/>
                      </a:lnTo>
                      <a:lnTo>
                        <a:pt x="3" y="3"/>
                      </a:lnTo>
                      <a:lnTo>
                        <a:pt x="7" y="2"/>
                      </a:lnTo>
                      <a:lnTo>
                        <a:pt x="11" y="0"/>
                      </a:lnTo>
                      <a:lnTo>
                        <a:pt x="11" y="0"/>
                      </a:lnTo>
                      <a:lnTo>
                        <a:pt x="15" y="2"/>
                      </a:lnTo>
                      <a:lnTo>
                        <a:pt x="19" y="3"/>
                      </a:lnTo>
                      <a:lnTo>
                        <a:pt x="22" y="8"/>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66" name="Freeform 1673"/>
                <p:cNvSpPr>
                  <a:spLocks/>
                </p:cNvSpPr>
                <p:nvPr/>
              </p:nvSpPr>
              <p:spPr bwMode="auto">
                <a:xfrm>
                  <a:off x="5731651" y="2172098"/>
                  <a:ext cx="31189" cy="38404"/>
                </a:xfrm>
                <a:custGeom>
                  <a:avLst/>
                  <a:gdLst>
                    <a:gd name="T0" fmla="*/ 22 w 22"/>
                    <a:gd name="T1" fmla="*/ 11 h 23"/>
                    <a:gd name="T2" fmla="*/ 22 w 22"/>
                    <a:gd name="T3" fmla="*/ 11 h 23"/>
                    <a:gd name="T4" fmla="*/ 21 w 22"/>
                    <a:gd name="T5" fmla="*/ 16 h 23"/>
                    <a:gd name="T6" fmla="*/ 19 w 22"/>
                    <a:gd name="T7" fmla="*/ 19 h 23"/>
                    <a:gd name="T8" fmla="*/ 16 w 22"/>
                    <a:gd name="T9" fmla="*/ 23 h 23"/>
                    <a:gd name="T10" fmla="*/ 11 w 22"/>
                    <a:gd name="T11" fmla="*/ 23 h 23"/>
                    <a:gd name="T12" fmla="*/ 11 w 22"/>
                    <a:gd name="T13" fmla="*/ 23 h 23"/>
                    <a:gd name="T14" fmla="*/ 6 w 22"/>
                    <a:gd name="T15" fmla="*/ 23 h 23"/>
                    <a:gd name="T16" fmla="*/ 3 w 22"/>
                    <a:gd name="T17" fmla="*/ 19 h 23"/>
                    <a:gd name="T18" fmla="*/ 0 w 22"/>
                    <a:gd name="T19" fmla="*/ 16 h 23"/>
                    <a:gd name="T20" fmla="*/ 0 w 22"/>
                    <a:gd name="T21" fmla="*/ 11 h 23"/>
                    <a:gd name="T22" fmla="*/ 0 w 22"/>
                    <a:gd name="T23" fmla="*/ 11 h 23"/>
                    <a:gd name="T24" fmla="*/ 0 w 22"/>
                    <a:gd name="T25" fmla="*/ 7 h 23"/>
                    <a:gd name="T26" fmla="*/ 3 w 22"/>
                    <a:gd name="T27" fmla="*/ 3 h 23"/>
                    <a:gd name="T28" fmla="*/ 6 w 22"/>
                    <a:gd name="T29" fmla="*/ 0 h 23"/>
                    <a:gd name="T30" fmla="*/ 11 w 22"/>
                    <a:gd name="T31" fmla="*/ 0 h 23"/>
                    <a:gd name="T32" fmla="*/ 11 w 22"/>
                    <a:gd name="T33" fmla="*/ 0 h 23"/>
                    <a:gd name="T34" fmla="*/ 16 w 22"/>
                    <a:gd name="T35" fmla="*/ 0 h 23"/>
                    <a:gd name="T36" fmla="*/ 19 w 22"/>
                    <a:gd name="T37" fmla="*/ 3 h 23"/>
                    <a:gd name="T38" fmla="*/ 21 w 22"/>
                    <a:gd name="T39" fmla="*/ 7 h 23"/>
                    <a:gd name="T40" fmla="*/ 22 w 22"/>
                    <a:gd name="T41" fmla="*/ 11 h 23"/>
                    <a:gd name="T42" fmla="*/ 22 w 22"/>
                    <a:gd name="T43" fmla="*/ 1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3">
                      <a:moveTo>
                        <a:pt x="22" y="11"/>
                      </a:moveTo>
                      <a:lnTo>
                        <a:pt x="22" y="11"/>
                      </a:lnTo>
                      <a:lnTo>
                        <a:pt x="21" y="16"/>
                      </a:lnTo>
                      <a:lnTo>
                        <a:pt x="19" y="19"/>
                      </a:lnTo>
                      <a:lnTo>
                        <a:pt x="16" y="23"/>
                      </a:lnTo>
                      <a:lnTo>
                        <a:pt x="11" y="23"/>
                      </a:lnTo>
                      <a:lnTo>
                        <a:pt x="11" y="23"/>
                      </a:lnTo>
                      <a:lnTo>
                        <a:pt x="6" y="23"/>
                      </a:lnTo>
                      <a:lnTo>
                        <a:pt x="3" y="19"/>
                      </a:lnTo>
                      <a:lnTo>
                        <a:pt x="0" y="16"/>
                      </a:lnTo>
                      <a:lnTo>
                        <a:pt x="0" y="11"/>
                      </a:lnTo>
                      <a:lnTo>
                        <a:pt x="0" y="11"/>
                      </a:lnTo>
                      <a:lnTo>
                        <a:pt x="0" y="7"/>
                      </a:lnTo>
                      <a:lnTo>
                        <a:pt x="3" y="3"/>
                      </a:lnTo>
                      <a:lnTo>
                        <a:pt x="6" y="0"/>
                      </a:lnTo>
                      <a:lnTo>
                        <a:pt x="11" y="0"/>
                      </a:lnTo>
                      <a:lnTo>
                        <a:pt x="11" y="0"/>
                      </a:lnTo>
                      <a:lnTo>
                        <a:pt x="16" y="0"/>
                      </a:lnTo>
                      <a:lnTo>
                        <a:pt x="19" y="3"/>
                      </a:lnTo>
                      <a:lnTo>
                        <a:pt x="21" y="7"/>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67" name="Freeform 1674"/>
                <p:cNvSpPr>
                  <a:spLocks/>
                </p:cNvSpPr>
                <p:nvPr/>
              </p:nvSpPr>
              <p:spPr bwMode="auto">
                <a:xfrm>
                  <a:off x="5742992" y="2172098"/>
                  <a:ext cx="34023" cy="38404"/>
                </a:xfrm>
                <a:custGeom>
                  <a:avLst/>
                  <a:gdLst>
                    <a:gd name="T0" fmla="*/ 24 w 24"/>
                    <a:gd name="T1" fmla="*/ 11 h 23"/>
                    <a:gd name="T2" fmla="*/ 24 w 24"/>
                    <a:gd name="T3" fmla="*/ 11 h 23"/>
                    <a:gd name="T4" fmla="*/ 22 w 24"/>
                    <a:gd name="T5" fmla="*/ 16 h 23"/>
                    <a:gd name="T6" fmla="*/ 21 w 24"/>
                    <a:gd name="T7" fmla="*/ 19 h 23"/>
                    <a:gd name="T8" fmla="*/ 16 w 24"/>
                    <a:gd name="T9" fmla="*/ 23 h 23"/>
                    <a:gd name="T10" fmla="*/ 13 w 24"/>
                    <a:gd name="T11" fmla="*/ 23 h 23"/>
                    <a:gd name="T12" fmla="*/ 13 w 24"/>
                    <a:gd name="T13" fmla="*/ 23 h 23"/>
                    <a:gd name="T14" fmla="*/ 8 w 24"/>
                    <a:gd name="T15" fmla="*/ 23 h 23"/>
                    <a:gd name="T16" fmla="*/ 3 w 24"/>
                    <a:gd name="T17" fmla="*/ 19 h 23"/>
                    <a:gd name="T18" fmla="*/ 2 w 24"/>
                    <a:gd name="T19" fmla="*/ 16 h 23"/>
                    <a:gd name="T20" fmla="*/ 0 w 24"/>
                    <a:gd name="T21" fmla="*/ 11 h 23"/>
                    <a:gd name="T22" fmla="*/ 0 w 24"/>
                    <a:gd name="T23" fmla="*/ 11 h 23"/>
                    <a:gd name="T24" fmla="*/ 2 w 24"/>
                    <a:gd name="T25" fmla="*/ 7 h 23"/>
                    <a:gd name="T26" fmla="*/ 3 w 24"/>
                    <a:gd name="T27" fmla="*/ 3 h 23"/>
                    <a:gd name="T28" fmla="*/ 8 w 24"/>
                    <a:gd name="T29" fmla="*/ 0 h 23"/>
                    <a:gd name="T30" fmla="*/ 13 w 24"/>
                    <a:gd name="T31" fmla="*/ 0 h 23"/>
                    <a:gd name="T32" fmla="*/ 13 w 24"/>
                    <a:gd name="T33" fmla="*/ 0 h 23"/>
                    <a:gd name="T34" fmla="*/ 16 w 24"/>
                    <a:gd name="T35" fmla="*/ 0 h 23"/>
                    <a:gd name="T36" fmla="*/ 21 w 24"/>
                    <a:gd name="T37" fmla="*/ 3 h 23"/>
                    <a:gd name="T38" fmla="*/ 22 w 24"/>
                    <a:gd name="T39" fmla="*/ 7 h 23"/>
                    <a:gd name="T40" fmla="*/ 24 w 24"/>
                    <a:gd name="T41" fmla="*/ 11 h 23"/>
                    <a:gd name="T42" fmla="*/ 24 w 24"/>
                    <a:gd name="T43" fmla="*/ 1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3">
                      <a:moveTo>
                        <a:pt x="24" y="11"/>
                      </a:moveTo>
                      <a:lnTo>
                        <a:pt x="24" y="11"/>
                      </a:lnTo>
                      <a:lnTo>
                        <a:pt x="22" y="16"/>
                      </a:lnTo>
                      <a:lnTo>
                        <a:pt x="21" y="19"/>
                      </a:lnTo>
                      <a:lnTo>
                        <a:pt x="16" y="23"/>
                      </a:lnTo>
                      <a:lnTo>
                        <a:pt x="13" y="23"/>
                      </a:lnTo>
                      <a:lnTo>
                        <a:pt x="13" y="23"/>
                      </a:lnTo>
                      <a:lnTo>
                        <a:pt x="8" y="23"/>
                      </a:lnTo>
                      <a:lnTo>
                        <a:pt x="3" y="19"/>
                      </a:lnTo>
                      <a:lnTo>
                        <a:pt x="2" y="16"/>
                      </a:lnTo>
                      <a:lnTo>
                        <a:pt x="0" y="11"/>
                      </a:lnTo>
                      <a:lnTo>
                        <a:pt x="0" y="11"/>
                      </a:lnTo>
                      <a:lnTo>
                        <a:pt x="2" y="7"/>
                      </a:lnTo>
                      <a:lnTo>
                        <a:pt x="3" y="3"/>
                      </a:lnTo>
                      <a:lnTo>
                        <a:pt x="8" y="0"/>
                      </a:lnTo>
                      <a:lnTo>
                        <a:pt x="13" y="0"/>
                      </a:lnTo>
                      <a:lnTo>
                        <a:pt x="13" y="0"/>
                      </a:lnTo>
                      <a:lnTo>
                        <a:pt x="16" y="0"/>
                      </a:lnTo>
                      <a:lnTo>
                        <a:pt x="21" y="3"/>
                      </a:lnTo>
                      <a:lnTo>
                        <a:pt x="22" y="7"/>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68" name="Freeform 1675"/>
                <p:cNvSpPr>
                  <a:spLocks/>
                </p:cNvSpPr>
                <p:nvPr/>
              </p:nvSpPr>
              <p:spPr bwMode="auto">
                <a:xfrm>
                  <a:off x="5799696" y="2172098"/>
                  <a:ext cx="31189" cy="38404"/>
                </a:xfrm>
                <a:custGeom>
                  <a:avLst/>
                  <a:gdLst>
                    <a:gd name="T0" fmla="*/ 22 w 22"/>
                    <a:gd name="T1" fmla="*/ 11 h 23"/>
                    <a:gd name="T2" fmla="*/ 22 w 22"/>
                    <a:gd name="T3" fmla="*/ 11 h 23"/>
                    <a:gd name="T4" fmla="*/ 22 w 22"/>
                    <a:gd name="T5" fmla="*/ 16 h 23"/>
                    <a:gd name="T6" fmla="*/ 19 w 22"/>
                    <a:gd name="T7" fmla="*/ 19 h 23"/>
                    <a:gd name="T8" fmla="*/ 16 w 22"/>
                    <a:gd name="T9" fmla="*/ 23 h 23"/>
                    <a:gd name="T10" fmla="*/ 11 w 22"/>
                    <a:gd name="T11" fmla="*/ 23 h 23"/>
                    <a:gd name="T12" fmla="*/ 11 w 22"/>
                    <a:gd name="T13" fmla="*/ 23 h 23"/>
                    <a:gd name="T14" fmla="*/ 6 w 22"/>
                    <a:gd name="T15" fmla="*/ 23 h 23"/>
                    <a:gd name="T16" fmla="*/ 3 w 22"/>
                    <a:gd name="T17" fmla="*/ 19 h 23"/>
                    <a:gd name="T18" fmla="*/ 0 w 22"/>
                    <a:gd name="T19" fmla="*/ 16 h 23"/>
                    <a:gd name="T20" fmla="*/ 0 w 22"/>
                    <a:gd name="T21" fmla="*/ 11 h 23"/>
                    <a:gd name="T22" fmla="*/ 0 w 22"/>
                    <a:gd name="T23" fmla="*/ 11 h 23"/>
                    <a:gd name="T24" fmla="*/ 0 w 22"/>
                    <a:gd name="T25" fmla="*/ 7 h 23"/>
                    <a:gd name="T26" fmla="*/ 3 w 22"/>
                    <a:gd name="T27" fmla="*/ 3 h 23"/>
                    <a:gd name="T28" fmla="*/ 6 w 22"/>
                    <a:gd name="T29" fmla="*/ 0 h 23"/>
                    <a:gd name="T30" fmla="*/ 11 w 22"/>
                    <a:gd name="T31" fmla="*/ 0 h 23"/>
                    <a:gd name="T32" fmla="*/ 11 w 22"/>
                    <a:gd name="T33" fmla="*/ 0 h 23"/>
                    <a:gd name="T34" fmla="*/ 16 w 22"/>
                    <a:gd name="T35" fmla="*/ 0 h 23"/>
                    <a:gd name="T36" fmla="*/ 19 w 22"/>
                    <a:gd name="T37" fmla="*/ 3 h 23"/>
                    <a:gd name="T38" fmla="*/ 22 w 22"/>
                    <a:gd name="T39" fmla="*/ 7 h 23"/>
                    <a:gd name="T40" fmla="*/ 22 w 22"/>
                    <a:gd name="T41" fmla="*/ 11 h 23"/>
                    <a:gd name="T42" fmla="*/ 22 w 22"/>
                    <a:gd name="T43" fmla="*/ 1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3">
                      <a:moveTo>
                        <a:pt x="22" y="11"/>
                      </a:moveTo>
                      <a:lnTo>
                        <a:pt x="22" y="11"/>
                      </a:lnTo>
                      <a:lnTo>
                        <a:pt x="22" y="16"/>
                      </a:lnTo>
                      <a:lnTo>
                        <a:pt x="19" y="19"/>
                      </a:lnTo>
                      <a:lnTo>
                        <a:pt x="16" y="23"/>
                      </a:lnTo>
                      <a:lnTo>
                        <a:pt x="11" y="23"/>
                      </a:lnTo>
                      <a:lnTo>
                        <a:pt x="11" y="23"/>
                      </a:lnTo>
                      <a:lnTo>
                        <a:pt x="6" y="23"/>
                      </a:lnTo>
                      <a:lnTo>
                        <a:pt x="3" y="19"/>
                      </a:lnTo>
                      <a:lnTo>
                        <a:pt x="0" y="16"/>
                      </a:lnTo>
                      <a:lnTo>
                        <a:pt x="0" y="11"/>
                      </a:lnTo>
                      <a:lnTo>
                        <a:pt x="0" y="11"/>
                      </a:lnTo>
                      <a:lnTo>
                        <a:pt x="0" y="7"/>
                      </a:lnTo>
                      <a:lnTo>
                        <a:pt x="3" y="3"/>
                      </a:lnTo>
                      <a:lnTo>
                        <a:pt x="6" y="0"/>
                      </a:lnTo>
                      <a:lnTo>
                        <a:pt x="11" y="0"/>
                      </a:lnTo>
                      <a:lnTo>
                        <a:pt x="11" y="0"/>
                      </a:lnTo>
                      <a:lnTo>
                        <a:pt x="16" y="0"/>
                      </a:lnTo>
                      <a:lnTo>
                        <a:pt x="19" y="3"/>
                      </a:lnTo>
                      <a:lnTo>
                        <a:pt x="22" y="7"/>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69" name="Freeform 1676"/>
                <p:cNvSpPr>
                  <a:spLocks/>
                </p:cNvSpPr>
                <p:nvPr/>
              </p:nvSpPr>
              <p:spPr bwMode="auto">
                <a:xfrm>
                  <a:off x="5847896" y="2172098"/>
                  <a:ext cx="34023" cy="38404"/>
                </a:xfrm>
                <a:custGeom>
                  <a:avLst/>
                  <a:gdLst>
                    <a:gd name="T0" fmla="*/ 24 w 24"/>
                    <a:gd name="T1" fmla="*/ 11 h 23"/>
                    <a:gd name="T2" fmla="*/ 24 w 24"/>
                    <a:gd name="T3" fmla="*/ 11 h 23"/>
                    <a:gd name="T4" fmla="*/ 23 w 24"/>
                    <a:gd name="T5" fmla="*/ 16 h 23"/>
                    <a:gd name="T6" fmla="*/ 21 w 24"/>
                    <a:gd name="T7" fmla="*/ 19 h 23"/>
                    <a:gd name="T8" fmla="*/ 16 w 24"/>
                    <a:gd name="T9" fmla="*/ 23 h 23"/>
                    <a:gd name="T10" fmla="*/ 13 w 24"/>
                    <a:gd name="T11" fmla="*/ 23 h 23"/>
                    <a:gd name="T12" fmla="*/ 13 w 24"/>
                    <a:gd name="T13" fmla="*/ 23 h 23"/>
                    <a:gd name="T14" fmla="*/ 8 w 24"/>
                    <a:gd name="T15" fmla="*/ 23 h 23"/>
                    <a:gd name="T16" fmla="*/ 5 w 24"/>
                    <a:gd name="T17" fmla="*/ 19 h 23"/>
                    <a:gd name="T18" fmla="*/ 2 w 24"/>
                    <a:gd name="T19" fmla="*/ 16 h 23"/>
                    <a:gd name="T20" fmla="*/ 0 w 24"/>
                    <a:gd name="T21" fmla="*/ 11 h 23"/>
                    <a:gd name="T22" fmla="*/ 0 w 24"/>
                    <a:gd name="T23" fmla="*/ 11 h 23"/>
                    <a:gd name="T24" fmla="*/ 2 w 24"/>
                    <a:gd name="T25" fmla="*/ 7 h 23"/>
                    <a:gd name="T26" fmla="*/ 5 w 24"/>
                    <a:gd name="T27" fmla="*/ 3 h 23"/>
                    <a:gd name="T28" fmla="*/ 8 w 24"/>
                    <a:gd name="T29" fmla="*/ 0 h 23"/>
                    <a:gd name="T30" fmla="*/ 13 w 24"/>
                    <a:gd name="T31" fmla="*/ 0 h 23"/>
                    <a:gd name="T32" fmla="*/ 13 w 24"/>
                    <a:gd name="T33" fmla="*/ 0 h 23"/>
                    <a:gd name="T34" fmla="*/ 16 w 24"/>
                    <a:gd name="T35" fmla="*/ 0 h 23"/>
                    <a:gd name="T36" fmla="*/ 21 w 24"/>
                    <a:gd name="T37" fmla="*/ 3 h 23"/>
                    <a:gd name="T38" fmla="*/ 23 w 24"/>
                    <a:gd name="T39" fmla="*/ 7 h 23"/>
                    <a:gd name="T40" fmla="*/ 24 w 24"/>
                    <a:gd name="T41" fmla="*/ 11 h 23"/>
                    <a:gd name="T42" fmla="*/ 24 w 24"/>
                    <a:gd name="T43" fmla="*/ 1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3">
                      <a:moveTo>
                        <a:pt x="24" y="11"/>
                      </a:moveTo>
                      <a:lnTo>
                        <a:pt x="24" y="11"/>
                      </a:lnTo>
                      <a:lnTo>
                        <a:pt x="23" y="16"/>
                      </a:lnTo>
                      <a:lnTo>
                        <a:pt x="21" y="19"/>
                      </a:lnTo>
                      <a:lnTo>
                        <a:pt x="16" y="23"/>
                      </a:lnTo>
                      <a:lnTo>
                        <a:pt x="13" y="23"/>
                      </a:lnTo>
                      <a:lnTo>
                        <a:pt x="13" y="23"/>
                      </a:lnTo>
                      <a:lnTo>
                        <a:pt x="8" y="23"/>
                      </a:lnTo>
                      <a:lnTo>
                        <a:pt x="5" y="19"/>
                      </a:lnTo>
                      <a:lnTo>
                        <a:pt x="2" y="16"/>
                      </a:lnTo>
                      <a:lnTo>
                        <a:pt x="0" y="11"/>
                      </a:lnTo>
                      <a:lnTo>
                        <a:pt x="0" y="11"/>
                      </a:lnTo>
                      <a:lnTo>
                        <a:pt x="2" y="7"/>
                      </a:lnTo>
                      <a:lnTo>
                        <a:pt x="5" y="3"/>
                      </a:lnTo>
                      <a:lnTo>
                        <a:pt x="8" y="0"/>
                      </a:lnTo>
                      <a:lnTo>
                        <a:pt x="13" y="0"/>
                      </a:lnTo>
                      <a:lnTo>
                        <a:pt x="13" y="0"/>
                      </a:lnTo>
                      <a:lnTo>
                        <a:pt x="16" y="0"/>
                      </a:lnTo>
                      <a:lnTo>
                        <a:pt x="21" y="3"/>
                      </a:lnTo>
                      <a:lnTo>
                        <a:pt x="23" y="7"/>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70" name="Freeform 1677"/>
                <p:cNvSpPr>
                  <a:spLocks/>
                </p:cNvSpPr>
                <p:nvPr/>
              </p:nvSpPr>
              <p:spPr bwMode="auto">
                <a:xfrm>
                  <a:off x="5949964" y="2280323"/>
                  <a:ext cx="34023" cy="38404"/>
                </a:xfrm>
                <a:custGeom>
                  <a:avLst/>
                  <a:gdLst>
                    <a:gd name="T0" fmla="*/ 24 w 24"/>
                    <a:gd name="T1" fmla="*/ 12 h 23"/>
                    <a:gd name="T2" fmla="*/ 24 w 24"/>
                    <a:gd name="T3" fmla="*/ 12 h 23"/>
                    <a:gd name="T4" fmla="*/ 22 w 24"/>
                    <a:gd name="T5" fmla="*/ 16 h 23"/>
                    <a:gd name="T6" fmla="*/ 21 w 24"/>
                    <a:gd name="T7" fmla="*/ 20 h 23"/>
                    <a:gd name="T8" fmla="*/ 16 w 24"/>
                    <a:gd name="T9" fmla="*/ 23 h 23"/>
                    <a:gd name="T10" fmla="*/ 13 w 24"/>
                    <a:gd name="T11" fmla="*/ 23 h 23"/>
                    <a:gd name="T12" fmla="*/ 13 w 24"/>
                    <a:gd name="T13" fmla="*/ 23 h 23"/>
                    <a:gd name="T14" fmla="*/ 8 w 24"/>
                    <a:gd name="T15" fmla="*/ 23 h 23"/>
                    <a:gd name="T16" fmla="*/ 5 w 24"/>
                    <a:gd name="T17" fmla="*/ 20 h 23"/>
                    <a:gd name="T18" fmla="*/ 1 w 24"/>
                    <a:gd name="T19" fmla="*/ 16 h 23"/>
                    <a:gd name="T20" fmla="*/ 0 w 24"/>
                    <a:gd name="T21" fmla="*/ 12 h 23"/>
                    <a:gd name="T22" fmla="*/ 0 w 24"/>
                    <a:gd name="T23" fmla="*/ 12 h 23"/>
                    <a:gd name="T24" fmla="*/ 1 w 24"/>
                    <a:gd name="T25" fmla="*/ 7 h 23"/>
                    <a:gd name="T26" fmla="*/ 5 w 24"/>
                    <a:gd name="T27" fmla="*/ 4 h 23"/>
                    <a:gd name="T28" fmla="*/ 8 w 24"/>
                    <a:gd name="T29" fmla="*/ 0 h 23"/>
                    <a:gd name="T30" fmla="*/ 13 w 24"/>
                    <a:gd name="T31" fmla="*/ 0 h 23"/>
                    <a:gd name="T32" fmla="*/ 13 w 24"/>
                    <a:gd name="T33" fmla="*/ 0 h 23"/>
                    <a:gd name="T34" fmla="*/ 16 w 24"/>
                    <a:gd name="T35" fmla="*/ 0 h 23"/>
                    <a:gd name="T36" fmla="*/ 21 w 24"/>
                    <a:gd name="T37" fmla="*/ 4 h 23"/>
                    <a:gd name="T38" fmla="*/ 22 w 24"/>
                    <a:gd name="T39" fmla="*/ 7 h 23"/>
                    <a:gd name="T40" fmla="*/ 24 w 24"/>
                    <a:gd name="T41" fmla="*/ 12 h 23"/>
                    <a:gd name="T42" fmla="*/ 24 w 24"/>
                    <a:gd name="T43"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3">
                      <a:moveTo>
                        <a:pt x="24" y="12"/>
                      </a:moveTo>
                      <a:lnTo>
                        <a:pt x="24" y="12"/>
                      </a:lnTo>
                      <a:lnTo>
                        <a:pt x="22" y="16"/>
                      </a:lnTo>
                      <a:lnTo>
                        <a:pt x="21" y="20"/>
                      </a:lnTo>
                      <a:lnTo>
                        <a:pt x="16" y="23"/>
                      </a:lnTo>
                      <a:lnTo>
                        <a:pt x="13" y="23"/>
                      </a:lnTo>
                      <a:lnTo>
                        <a:pt x="13" y="23"/>
                      </a:lnTo>
                      <a:lnTo>
                        <a:pt x="8" y="23"/>
                      </a:lnTo>
                      <a:lnTo>
                        <a:pt x="5" y="20"/>
                      </a:lnTo>
                      <a:lnTo>
                        <a:pt x="1" y="16"/>
                      </a:lnTo>
                      <a:lnTo>
                        <a:pt x="0" y="12"/>
                      </a:lnTo>
                      <a:lnTo>
                        <a:pt x="0" y="12"/>
                      </a:lnTo>
                      <a:lnTo>
                        <a:pt x="1" y="7"/>
                      </a:lnTo>
                      <a:lnTo>
                        <a:pt x="5" y="4"/>
                      </a:lnTo>
                      <a:lnTo>
                        <a:pt x="8" y="0"/>
                      </a:lnTo>
                      <a:lnTo>
                        <a:pt x="13" y="0"/>
                      </a:lnTo>
                      <a:lnTo>
                        <a:pt x="13" y="0"/>
                      </a:lnTo>
                      <a:lnTo>
                        <a:pt x="16" y="0"/>
                      </a:lnTo>
                      <a:lnTo>
                        <a:pt x="21" y="4"/>
                      </a:lnTo>
                      <a:lnTo>
                        <a:pt x="22" y="7"/>
                      </a:lnTo>
                      <a:lnTo>
                        <a:pt x="24" y="12"/>
                      </a:lnTo>
                      <a:lnTo>
                        <a:pt x="24" y="12"/>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71" name="Freeform 1678"/>
                <p:cNvSpPr>
                  <a:spLocks/>
                </p:cNvSpPr>
                <p:nvPr/>
              </p:nvSpPr>
              <p:spPr bwMode="auto">
                <a:xfrm>
                  <a:off x="5949964" y="2280323"/>
                  <a:ext cx="34023" cy="38404"/>
                </a:xfrm>
                <a:custGeom>
                  <a:avLst/>
                  <a:gdLst>
                    <a:gd name="T0" fmla="*/ 24 w 24"/>
                    <a:gd name="T1" fmla="*/ 12 h 23"/>
                    <a:gd name="T2" fmla="*/ 24 w 24"/>
                    <a:gd name="T3" fmla="*/ 12 h 23"/>
                    <a:gd name="T4" fmla="*/ 22 w 24"/>
                    <a:gd name="T5" fmla="*/ 16 h 23"/>
                    <a:gd name="T6" fmla="*/ 21 w 24"/>
                    <a:gd name="T7" fmla="*/ 20 h 23"/>
                    <a:gd name="T8" fmla="*/ 16 w 24"/>
                    <a:gd name="T9" fmla="*/ 23 h 23"/>
                    <a:gd name="T10" fmla="*/ 13 w 24"/>
                    <a:gd name="T11" fmla="*/ 23 h 23"/>
                    <a:gd name="T12" fmla="*/ 13 w 24"/>
                    <a:gd name="T13" fmla="*/ 23 h 23"/>
                    <a:gd name="T14" fmla="*/ 8 w 24"/>
                    <a:gd name="T15" fmla="*/ 23 h 23"/>
                    <a:gd name="T16" fmla="*/ 5 w 24"/>
                    <a:gd name="T17" fmla="*/ 20 h 23"/>
                    <a:gd name="T18" fmla="*/ 1 w 24"/>
                    <a:gd name="T19" fmla="*/ 16 h 23"/>
                    <a:gd name="T20" fmla="*/ 0 w 24"/>
                    <a:gd name="T21" fmla="*/ 12 h 23"/>
                    <a:gd name="T22" fmla="*/ 0 w 24"/>
                    <a:gd name="T23" fmla="*/ 12 h 23"/>
                    <a:gd name="T24" fmla="*/ 1 w 24"/>
                    <a:gd name="T25" fmla="*/ 7 h 23"/>
                    <a:gd name="T26" fmla="*/ 5 w 24"/>
                    <a:gd name="T27" fmla="*/ 4 h 23"/>
                    <a:gd name="T28" fmla="*/ 8 w 24"/>
                    <a:gd name="T29" fmla="*/ 0 h 23"/>
                    <a:gd name="T30" fmla="*/ 13 w 24"/>
                    <a:gd name="T31" fmla="*/ 0 h 23"/>
                    <a:gd name="T32" fmla="*/ 13 w 24"/>
                    <a:gd name="T33" fmla="*/ 0 h 23"/>
                    <a:gd name="T34" fmla="*/ 16 w 24"/>
                    <a:gd name="T35" fmla="*/ 0 h 23"/>
                    <a:gd name="T36" fmla="*/ 21 w 24"/>
                    <a:gd name="T37" fmla="*/ 4 h 23"/>
                    <a:gd name="T38" fmla="*/ 22 w 24"/>
                    <a:gd name="T39" fmla="*/ 7 h 23"/>
                    <a:gd name="T40" fmla="*/ 24 w 24"/>
                    <a:gd name="T41" fmla="*/ 12 h 23"/>
                    <a:gd name="T42" fmla="*/ 24 w 24"/>
                    <a:gd name="T43"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3">
                      <a:moveTo>
                        <a:pt x="24" y="12"/>
                      </a:moveTo>
                      <a:lnTo>
                        <a:pt x="24" y="12"/>
                      </a:lnTo>
                      <a:lnTo>
                        <a:pt x="22" y="16"/>
                      </a:lnTo>
                      <a:lnTo>
                        <a:pt x="21" y="20"/>
                      </a:lnTo>
                      <a:lnTo>
                        <a:pt x="16" y="23"/>
                      </a:lnTo>
                      <a:lnTo>
                        <a:pt x="13" y="23"/>
                      </a:lnTo>
                      <a:lnTo>
                        <a:pt x="13" y="23"/>
                      </a:lnTo>
                      <a:lnTo>
                        <a:pt x="8" y="23"/>
                      </a:lnTo>
                      <a:lnTo>
                        <a:pt x="5" y="20"/>
                      </a:lnTo>
                      <a:lnTo>
                        <a:pt x="1" y="16"/>
                      </a:lnTo>
                      <a:lnTo>
                        <a:pt x="0" y="12"/>
                      </a:lnTo>
                      <a:lnTo>
                        <a:pt x="0" y="12"/>
                      </a:lnTo>
                      <a:lnTo>
                        <a:pt x="1" y="7"/>
                      </a:lnTo>
                      <a:lnTo>
                        <a:pt x="5" y="4"/>
                      </a:lnTo>
                      <a:lnTo>
                        <a:pt x="8" y="0"/>
                      </a:lnTo>
                      <a:lnTo>
                        <a:pt x="13" y="0"/>
                      </a:lnTo>
                      <a:lnTo>
                        <a:pt x="13" y="0"/>
                      </a:lnTo>
                      <a:lnTo>
                        <a:pt x="16" y="0"/>
                      </a:lnTo>
                      <a:lnTo>
                        <a:pt x="21" y="4"/>
                      </a:lnTo>
                      <a:lnTo>
                        <a:pt x="22" y="7"/>
                      </a:lnTo>
                      <a:lnTo>
                        <a:pt x="24" y="12"/>
                      </a:lnTo>
                      <a:lnTo>
                        <a:pt x="24" y="12"/>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72" name="Freeform 1679"/>
                <p:cNvSpPr>
                  <a:spLocks/>
                </p:cNvSpPr>
                <p:nvPr/>
              </p:nvSpPr>
              <p:spPr bwMode="auto">
                <a:xfrm>
                  <a:off x="5964138" y="2280323"/>
                  <a:ext cx="34023" cy="38404"/>
                </a:xfrm>
                <a:custGeom>
                  <a:avLst/>
                  <a:gdLst>
                    <a:gd name="T0" fmla="*/ 24 w 24"/>
                    <a:gd name="T1" fmla="*/ 12 h 23"/>
                    <a:gd name="T2" fmla="*/ 24 w 24"/>
                    <a:gd name="T3" fmla="*/ 12 h 23"/>
                    <a:gd name="T4" fmla="*/ 23 w 24"/>
                    <a:gd name="T5" fmla="*/ 16 h 23"/>
                    <a:gd name="T6" fmla="*/ 20 w 24"/>
                    <a:gd name="T7" fmla="*/ 20 h 23"/>
                    <a:gd name="T8" fmla="*/ 16 w 24"/>
                    <a:gd name="T9" fmla="*/ 23 h 23"/>
                    <a:gd name="T10" fmla="*/ 12 w 24"/>
                    <a:gd name="T11" fmla="*/ 23 h 23"/>
                    <a:gd name="T12" fmla="*/ 12 w 24"/>
                    <a:gd name="T13" fmla="*/ 23 h 23"/>
                    <a:gd name="T14" fmla="*/ 8 w 24"/>
                    <a:gd name="T15" fmla="*/ 23 h 23"/>
                    <a:gd name="T16" fmla="*/ 4 w 24"/>
                    <a:gd name="T17" fmla="*/ 20 h 23"/>
                    <a:gd name="T18" fmla="*/ 2 w 24"/>
                    <a:gd name="T19" fmla="*/ 16 h 23"/>
                    <a:gd name="T20" fmla="*/ 0 w 24"/>
                    <a:gd name="T21" fmla="*/ 12 h 23"/>
                    <a:gd name="T22" fmla="*/ 0 w 24"/>
                    <a:gd name="T23" fmla="*/ 12 h 23"/>
                    <a:gd name="T24" fmla="*/ 2 w 24"/>
                    <a:gd name="T25" fmla="*/ 7 h 23"/>
                    <a:gd name="T26" fmla="*/ 4 w 24"/>
                    <a:gd name="T27" fmla="*/ 4 h 23"/>
                    <a:gd name="T28" fmla="*/ 8 w 24"/>
                    <a:gd name="T29" fmla="*/ 0 h 23"/>
                    <a:gd name="T30" fmla="*/ 12 w 24"/>
                    <a:gd name="T31" fmla="*/ 0 h 23"/>
                    <a:gd name="T32" fmla="*/ 12 w 24"/>
                    <a:gd name="T33" fmla="*/ 0 h 23"/>
                    <a:gd name="T34" fmla="*/ 16 w 24"/>
                    <a:gd name="T35" fmla="*/ 0 h 23"/>
                    <a:gd name="T36" fmla="*/ 20 w 24"/>
                    <a:gd name="T37" fmla="*/ 4 h 23"/>
                    <a:gd name="T38" fmla="*/ 23 w 24"/>
                    <a:gd name="T39" fmla="*/ 7 h 23"/>
                    <a:gd name="T40" fmla="*/ 24 w 24"/>
                    <a:gd name="T41" fmla="*/ 12 h 23"/>
                    <a:gd name="T42" fmla="*/ 24 w 24"/>
                    <a:gd name="T43"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3">
                      <a:moveTo>
                        <a:pt x="24" y="12"/>
                      </a:moveTo>
                      <a:lnTo>
                        <a:pt x="24" y="12"/>
                      </a:lnTo>
                      <a:lnTo>
                        <a:pt x="23" y="16"/>
                      </a:lnTo>
                      <a:lnTo>
                        <a:pt x="20" y="20"/>
                      </a:lnTo>
                      <a:lnTo>
                        <a:pt x="16" y="23"/>
                      </a:lnTo>
                      <a:lnTo>
                        <a:pt x="12" y="23"/>
                      </a:lnTo>
                      <a:lnTo>
                        <a:pt x="12" y="23"/>
                      </a:lnTo>
                      <a:lnTo>
                        <a:pt x="8" y="23"/>
                      </a:lnTo>
                      <a:lnTo>
                        <a:pt x="4" y="20"/>
                      </a:lnTo>
                      <a:lnTo>
                        <a:pt x="2" y="16"/>
                      </a:lnTo>
                      <a:lnTo>
                        <a:pt x="0" y="12"/>
                      </a:lnTo>
                      <a:lnTo>
                        <a:pt x="0" y="12"/>
                      </a:lnTo>
                      <a:lnTo>
                        <a:pt x="2" y="7"/>
                      </a:lnTo>
                      <a:lnTo>
                        <a:pt x="4" y="4"/>
                      </a:lnTo>
                      <a:lnTo>
                        <a:pt x="8" y="0"/>
                      </a:lnTo>
                      <a:lnTo>
                        <a:pt x="12" y="0"/>
                      </a:lnTo>
                      <a:lnTo>
                        <a:pt x="12" y="0"/>
                      </a:lnTo>
                      <a:lnTo>
                        <a:pt x="16" y="0"/>
                      </a:lnTo>
                      <a:lnTo>
                        <a:pt x="20" y="4"/>
                      </a:lnTo>
                      <a:lnTo>
                        <a:pt x="23" y="7"/>
                      </a:lnTo>
                      <a:lnTo>
                        <a:pt x="24" y="12"/>
                      </a:lnTo>
                      <a:lnTo>
                        <a:pt x="24" y="12"/>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73" name="Freeform 1680"/>
                <p:cNvSpPr>
                  <a:spLocks/>
                </p:cNvSpPr>
                <p:nvPr/>
              </p:nvSpPr>
              <p:spPr bwMode="auto">
                <a:xfrm>
                  <a:off x="6142759" y="2402515"/>
                  <a:ext cx="34023" cy="41894"/>
                </a:xfrm>
                <a:custGeom>
                  <a:avLst/>
                  <a:gdLst>
                    <a:gd name="T0" fmla="*/ 24 w 24"/>
                    <a:gd name="T1" fmla="*/ 13 h 24"/>
                    <a:gd name="T2" fmla="*/ 24 w 24"/>
                    <a:gd name="T3" fmla="*/ 13 h 24"/>
                    <a:gd name="T4" fmla="*/ 22 w 24"/>
                    <a:gd name="T5" fmla="*/ 16 h 24"/>
                    <a:gd name="T6" fmla="*/ 20 w 24"/>
                    <a:gd name="T7" fmla="*/ 21 h 24"/>
                    <a:gd name="T8" fmla="*/ 16 w 24"/>
                    <a:gd name="T9" fmla="*/ 22 h 24"/>
                    <a:gd name="T10" fmla="*/ 12 w 24"/>
                    <a:gd name="T11" fmla="*/ 24 h 24"/>
                    <a:gd name="T12" fmla="*/ 12 w 24"/>
                    <a:gd name="T13" fmla="*/ 24 h 24"/>
                    <a:gd name="T14" fmla="*/ 8 w 24"/>
                    <a:gd name="T15" fmla="*/ 22 h 24"/>
                    <a:gd name="T16" fmla="*/ 3 w 24"/>
                    <a:gd name="T17" fmla="*/ 21 h 24"/>
                    <a:gd name="T18" fmla="*/ 1 w 24"/>
                    <a:gd name="T19" fmla="*/ 16 h 24"/>
                    <a:gd name="T20" fmla="*/ 0 w 24"/>
                    <a:gd name="T21" fmla="*/ 13 h 24"/>
                    <a:gd name="T22" fmla="*/ 0 w 24"/>
                    <a:gd name="T23" fmla="*/ 13 h 24"/>
                    <a:gd name="T24" fmla="*/ 1 w 24"/>
                    <a:gd name="T25" fmla="*/ 8 h 24"/>
                    <a:gd name="T26" fmla="*/ 3 w 24"/>
                    <a:gd name="T27" fmla="*/ 3 h 24"/>
                    <a:gd name="T28" fmla="*/ 8 w 24"/>
                    <a:gd name="T29" fmla="*/ 1 h 24"/>
                    <a:gd name="T30" fmla="*/ 12 w 24"/>
                    <a:gd name="T31" fmla="*/ 0 h 24"/>
                    <a:gd name="T32" fmla="*/ 12 w 24"/>
                    <a:gd name="T33" fmla="*/ 0 h 24"/>
                    <a:gd name="T34" fmla="*/ 16 w 24"/>
                    <a:gd name="T35" fmla="*/ 1 h 24"/>
                    <a:gd name="T36" fmla="*/ 20 w 24"/>
                    <a:gd name="T37" fmla="*/ 3 h 24"/>
                    <a:gd name="T38" fmla="*/ 22 w 24"/>
                    <a:gd name="T39" fmla="*/ 8 h 24"/>
                    <a:gd name="T40" fmla="*/ 24 w 24"/>
                    <a:gd name="T41" fmla="*/ 13 h 24"/>
                    <a:gd name="T42" fmla="*/ 24 w 24"/>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3"/>
                      </a:moveTo>
                      <a:lnTo>
                        <a:pt x="24" y="13"/>
                      </a:lnTo>
                      <a:lnTo>
                        <a:pt x="22" y="16"/>
                      </a:lnTo>
                      <a:lnTo>
                        <a:pt x="20" y="21"/>
                      </a:lnTo>
                      <a:lnTo>
                        <a:pt x="16" y="22"/>
                      </a:lnTo>
                      <a:lnTo>
                        <a:pt x="12" y="24"/>
                      </a:lnTo>
                      <a:lnTo>
                        <a:pt x="12" y="24"/>
                      </a:lnTo>
                      <a:lnTo>
                        <a:pt x="8" y="22"/>
                      </a:lnTo>
                      <a:lnTo>
                        <a:pt x="3" y="21"/>
                      </a:lnTo>
                      <a:lnTo>
                        <a:pt x="1" y="16"/>
                      </a:lnTo>
                      <a:lnTo>
                        <a:pt x="0" y="13"/>
                      </a:lnTo>
                      <a:lnTo>
                        <a:pt x="0" y="13"/>
                      </a:lnTo>
                      <a:lnTo>
                        <a:pt x="1" y="8"/>
                      </a:lnTo>
                      <a:lnTo>
                        <a:pt x="3" y="3"/>
                      </a:lnTo>
                      <a:lnTo>
                        <a:pt x="8" y="1"/>
                      </a:lnTo>
                      <a:lnTo>
                        <a:pt x="12" y="0"/>
                      </a:lnTo>
                      <a:lnTo>
                        <a:pt x="12" y="0"/>
                      </a:lnTo>
                      <a:lnTo>
                        <a:pt x="16" y="1"/>
                      </a:lnTo>
                      <a:lnTo>
                        <a:pt x="20" y="3"/>
                      </a:lnTo>
                      <a:lnTo>
                        <a:pt x="22" y="8"/>
                      </a:lnTo>
                      <a:lnTo>
                        <a:pt x="24" y="13"/>
                      </a:lnTo>
                      <a:lnTo>
                        <a:pt x="24"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74" name="Freeform 1681"/>
                <p:cNvSpPr>
                  <a:spLocks/>
                </p:cNvSpPr>
                <p:nvPr/>
              </p:nvSpPr>
              <p:spPr bwMode="auto">
                <a:xfrm>
                  <a:off x="6142759" y="2402515"/>
                  <a:ext cx="34023" cy="41894"/>
                </a:xfrm>
                <a:custGeom>
                  <a:avLst/>
                  <a:gdLst>
                    <a:gd name="T0" fmla="*/ 24 w 24"/>
                    <a:gd name="T1" fmla="*/ 13 h 24"/>
                    <a:gd name="T2" fmla="*/ 24 w 24"/>
                    <a:gd name="T3" fmla="*/ 13 h 24"/>
                    <a:gd name="T4" fmla="*/ 22 w 24"/>
                    <a:gd name="T5" fmla="*/ 16 h 24"/>
                    <a:gd name="T6" fmla="*/ 20 w 24"/>
                    <a:gd name="T7" fmla="*/ 21 h 24"/>
                    <a:gd name="T8" fmla="*/ 16 w 24"/>
                    <a:gd name="T9" fmla="*/ 22 h 24"/>
                    <a:gd name="T10" fmla="*/ 12 w 24"/>
                    <a:gd name="T11" fmla="*/ 24 h 24"/>
                    <a:gd name="T12" fmla="*/ 12 w 24"/>
                    <a:gd name="T13" fmla="*/ 24 h 24"/>
                    <a:gd name="T14" fmla="*/ 8 w 24"/>
                    <a:gd name="T15" fmla="*/ 22 h 24"/>
                    <a:gd name="T16" fmla="*/ 3 w 24"/>
                    <a:gd name="T17" fmla="*/ 21 h 24"/>
                    <a:gd name="T18" fmla="*/ 1 w 24"/>
                    <a:gd name="T19" fmla="*/ 16 h 24"/>
                    <a:gd name="T20" fmla="*/ 0 w 24"/>
                    <a:gd name="T21" fmla="*/ 13 h 24"/>
                    <a:gd name="T22" fmla="*/ 0 w 24"/>
                    <a:gd name="T23" fmla="*/ 13 h 24"/>
                    <a:gd name="T24" fmla="*/ 1 w 24"/>
                    <a:gd name="T25" fmla="*/ 8 h 24"/>
                    <a:gd name="T26" fmla="*/ 3 w 24"/>
                    <a:gd name="T27" fmla="*/ 3 h 24"/>
                    <a:gd name="T28" fmla="*/ 8 w 24"/>
                    <a:gd name="T29" fmla="*/ 1 h 24"/>
                    <a:gd name="T30" fmla="*/ 12 w 24"/>
                    <a:gd name="T31" fmla="*/ 0 h 24"/>
                    <a:gd name="T32" fmla="*/ 12 w 24"/>
                    <a:gd name="T33" fmla="*/ 0 h 24"/>
                    <a:gd name="T34" fmla="*/ 16 w 24"/>
                    <a:gd name="T35" fmla="*/ 1 h 24"/>
                    <a:gd name="T36" fmla="*/ 20 w 24"/>
                    <a:gd name="T37" fmla="*/ 3 h 24"/>
                    <a:gd name="T38" fmla="*/ 22 w 24"/>
                    <a:gd name="T39" fmla="*/ 8 h 24"/>
                    <a:gd name="T40" fmla="*/ 24 w 24"/>
                    <a:gd name="T41" fmla="*/ 13 h 24"/>
                    <a:gd name="T42" fmla="*/ 24 w 24"/>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3"/>
                      </a:moveTo>
                      <a:lnTo>
                        <a:pt x="24" y="13"/>
                      </a:lnTo>
                      <a:lnTo>
                        <a:pt x="22" y="16"/>
                      </a:lnTo>
                      <a:lnTo>
                        <a:pt x="20" y="21"/>
                      </a:lnTo>
                      <a:lnTo>
                        <a:pt x="16" y="22"/>
                      </a:lnTo>
                      <a:lnTo>
                        <a:pt x="12" y="24"/>
                      </a:lnTo>
                      <a:lnTo>
                        <a:pt x="12" y="24"/>
                      </a:lnTo>
                      <a:lnTo>
                        <a:pt x="8" y="22"/>
                      </a:lnTo>
                      <a:lnTo>
                        <a:pt x="3" y="21"/>
                      </a:lnTo>
                      <a:lnTo>
                        <a:pt x="1" y="16"/>
                      </a:lnTo>
                      <a:lnTo>
                        <a:pt x="0" y="13"/>
                      </a:lnTo>
                      <a:lnTo>
                        <a:pt x="0" y="13"/>
                      </a:lnTo>
                      <a:lnTo>
                        <a:pt x="1" y="8"/>
                      </a:lnTo>
                      <a:lnTo>
                        <a:pt x="3" y="3"/>
                      </a:lnTo>
                      <a:lnTo>
                        <a:pt x="8" y="1"/>
                      </a:lnTo>
                      <a:lnTo>
                        <a:pt x="12" y="0"/>
                      </a:lnTo>
                      <a:lnTo>
                        <a:pt x="12" y="0"/>
                      </a:lnTo>
                      <a:lnTo>
                        <a:pt x="16" y="1"/>
                      </a:lnTo>
                      <a:lnTo>
                        <a:pt x="20" y="3"/>
                      </a:lnTo>
                      <a:lnTo>
                        <a:pt x="22" y="8"/>
                      </a:lnTo>
                      <a:lnTo>
                        <a:pt x="24" y="13"/>
                      </a:lnTo>
                      <a:lnTo>
                        <a:pt x="24"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75" name="Freeform 1682"/>
                <p:cNvSpPr>
                  <a:spLocks/>
                </p:cNvSpPr>
                <p:nvPr/>
              </p:nvSpPr>
              <p:spPr bwMode="auto">
                <a:xfrm>
                  <a:off x="6349728" y="2402515"/>
                  <a:ext cx="31189" cy="41894"/>
                </a:xfrm>
                <a:custGeom>
                  <a:avLst/>
                  <a:gdLst>
                    <a:gd name="T0" fmla="*/ 22 w 22"/>
                    <a:gd name="T1" fmla="*/ 13 h 24"/>
                    <a:gd name="T2" fmla="*/ 22 w 22"/>
                    <a:gd name="T3" fmla="*/ 13 h 24"/>
                    <a:gd name="T4" fmla="*/ 22 w 22"/>
                    <a:gd name="T5" fmla="*/ 16 h 24"/>
                    <a:gd name="T6" fmla="*/ 19 w 22"/>
                    <a:gd name="T7" fmla="*/ 21 h 24"/>
                    <a:gd name="T8" fmla="*/ 16 w 22"/>
                    <a:gd name="T9" fmla="*/ 22 h 24"/>
                    <a:gd name="T10" fmla="*/ 11 w 22"/>
                    <a:gd name="T11" fmla="*/ 24 h 24"/>
                    <a:gd name="T12" fmla="*/ 11 w 22"/>
                    <a:gd name="T13" fmla="*/ 24 h 24"/>
                    <a:gd name="T14" fmla="*/ 6 w 22"/>
                    <a:gd name="T15" fmla="*/ 22 h 24"/>
                    <a:gd name="T16" fmla="*/ 3 w 22"/>
                    <a:gd name="T17" fmla="*/ 21 h 24"/>
                    <a:gd name="T18" fmla="*/ 2 w 22"/>
                    <a:gd name="T19" fmla="*/ 16 h 24"/>
                    <a:gd name="T20" fmla="*/ 0 w 22"/>
                    <a:gd name="T21" fmla="*/ 13 h 24"/>
                    <a:gd name="T22" fmla="*/ 0 w 22"/>
                    <a:gd name="T23" fmla="*/ 13 h 24"/>
                    <a:gd name="T24" fmla="*/ 2 w 22"/>
                    <a:gd name="T25" fmla="*/ 8 h 24"/>
                    <a:gd name="T26" fmla="*/ 3 w 22"/>
                    <a:gd name="T27" fmla="*/ 3 h 24"/>
                    <a:gd name="T28" fmla="*/ 6 w 22"/>
                    <a:gd name="T29" fmla="*/ 1 h 24"/>
                    <a:gd name="T30" fmla="*/ 11 w 22"/>
                    <a:gd name="T31" fmla="*/ 0 h 24"/>
                    <a:gd name="T32" fmla="*/ 11 w 22"/>
                    <a:gd name="T33" fmla="*/ 0 h 24"/>
                    <a:gd name="T34" fmla="*/ 16 w 22"/>
                    <a:gd name="T35" fmla="*/ 1 h 24"/>
                    <a:gd name="T36" fmla="*/ 19 w 22"/>
                    <a:gd name="T37" fmla="*/ 3 h 24"/>
                    <a:gd name="T38" fmla="*/ 22 w 22"/>
                    <a:gd name="T39" fmla="*/ 8 h 24"/>
                    <a:gd name="T40" fmla="*/ 22 w 22"/>
                    <a:gd name="T41" fmla="*/ 13 h 24"/>
                    <a:gd name="T42" fmla="*/ 22 w 22"/>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3"/>
                      </a:moveTo>
                      <a:lnTo>
                        <a:pt x="22" y="13"/>
                      </a:lnTo>
                      <a:lnTo>
                        <a:pt x="22" y="16"/>
                      </a:lnTo>
                      <a:lnTo>
                        <a:pt x="19" y="21"/>
                      </a:lnTo>
                      <a:lnTo>
                        <a:pt x="16" y="22"/>
                      </a:lnTo>
                      <a:lnTo>
                        <a:pt x="11" y="24"/>
                      </a:lnTo>
                      <a:lnTo>
                        <a:pt x="11" y="24"/>
                      </a:lnTo>
                      <a:lnTo>
                        <a:pt x="6" y="22"/>
                      </a:lnTo>
                      <a:lnTo>
                        <a:pt x="3" y="21"/>
                      </a:lnTo>
                      <a:lnTo>
                        <a:pt x="2" y="16"/>
                      </a:lnTo>
                      <a:lnTo>
                        <a:pt x="0" y="13"/>
                      </a:lnTo>
                      <a:lnTo>
                        <a:pt x="0" y="13"/>
                      </a:lnTo>
                      <a:lnTo>
                        <a:pt x="2" y="8"/>
                      </a:lnTo>
                      <a:lnTo>
                        <a:pt x="3" y="3"/>
                      </a:lnTo>
                      <a:lnTo>
                        <a:pt x="6" y="1"/>
                      </a:lnTo>
                      <a:lnTo>
                        <a:pt x="11" y="0"/>
                      </a:lnTo>
                      <a:lnTo>
                        <a:pt x="11" y="0"/>
                      </a:lnTo>
                      <a:lnTo>
                        <a:pt x="16" y="1"/>
                      </a:lnTo>
                      <a:lnTo>
                        <a:pt x="19" y="3"/>
                      </a:lnTo>
                      <a:lnTo>
                        <a:pt x="22" y="8"/>
                      </a:lnTo>
                      <a:lnTo>
                        <a:pt x="22" y="13"/>
                      </a:lnTo>
                      <a:lnTo>
                        <a:pt x="22"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76" name="Freeform 1683"/>
                <p:cNvSpPr>
                  <a:spLocks/>
                </p:cNvSpPr>
                <p:nvPr/>
              </p:nvSpPr>
              <p:spPr bwMode="auto">
                <a:xfrm>
                  <a:off x="6369576" y="2402515"/>
                  <a:ext cx="31189" cy="41894"/>
                </a:xfrm>
                <a:custGeom>
                  <a:avLst/>
                  <a:gdLst>
                    <a:gd name="T0" fmla="*/ 23 w 23"/>
                    <a:gd name="T1" fmla="*/ 13 h 24"/>
                    <a:gd name="T2" fmla="*/ 23 w 23"/>
                    <a:gd name="T3" fmla="*/ 13 h 24"/>
                    <a:gd name="T4" fmla="*/ 23 w 23"/>
                    <a:gd name="T5" fmla="*/ 16 h 24"/>
                    <a:gd name="T6" fmla="*/ 20 w 23"/>
                    <a:gd name="T7" fmla="*/ 21 h 24"/>
                    <a:gd name="T8" fmla="*/ 16 w 23"/>
                    <a:gd name="T9" fmla="*/ 22 h 24"/>
                    <a:gd name="T10" fmla="*/ 12 w 23"/>
                    <a:gd name="T11" fmla="*/ 24 h 24"/>
                    <a:gd name="T12" fmla="*/ 12 w 23"/>
                    <a:gd name="T13" fmla="*/ 24 h 24"/>
                    <a:gd name="T14" fmla="*/ 7 w 23"/>
                    <a:gd name="T15" fmla="*/ 22 h 24"/>
                    <a:gd name="T16" fmla="*/ 4 w 23"/>
                    <a:gd name="T17" fmla="*/ 21 h 24"/>
                    <a:gd name="T18" fmla="*/ 0 w 23"/>
                    <a:gd name="T19" fmla="*/ 16 h 24"/>
                    <a:gd name="T20" fmla="*/ 0 w 23"/>
                    <a:gd name="T21" fmla="*/ 13 h 24"/>
                    <a:gd name="T22" fmla="*/ 0 w 23"/>
                    <a:gd name="T23" fmla="*/ 13 h 24"/>
                    <a:gd name="T24" fmla="*/ 0 w 23"/>
                    <a:gd name="T25" fmla="*/ 8 h 24"/>
                    <a:gd name="T26" fmla="*/ 4 w 23"/>
                    <a:gd name="T27" fmla="*/ 3 h 24"/>
                    <a:gd name="T28" fmla="*/ 7 w 23"/>
                    <a:gd name="T29" fmla="*/ 1 h 24"/>
                    <a:gd name="T30" fmla="*/ 12 w 23"/>
                    <a:gd name="T31" fmla="*/ 0 h 24"/>
                    <a:gd name="T32" fmla="*/ 12 w 23"/>
                    <a:gd name="T33" fmla="*/ 0 h 24"/>
                    <a:gd name="T34" fmla="*/ 16 w 23"/>
                    <a:gd name="T35" fmla="*/ 1 h 24"/>
                    <a:gd name="T36" fmla="*/ 20 w 23"/>
                    <a:gd name="T37" fmla="*/ 3 h 24"/>
                    <a:gd name="T38" fmla="*/ 23 w 23"/>
                    <a:gd name="T39" fmla="*/ 8 h 24"/>
                    <a:gd name="T40" fmla="*/ 23 w 23"/>
                    <a:gd name="T41" fmla="*/ 13 h 24"/>
                    <a:gd name="T42" fmla="*/ 23 w 23"/>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4">
                      <a:moveTo>
                        <a:pt x="23" y="13"/>
                      </a:moveTo>
                      <a:lnTo>
                        <a:pt x="23" y="13"/>
                      </a:lnTo>
                      <a:lnTo>
                        <a:pt x="23" y="16"/>
                      </a:lnTo>
                      <a:lnTo>
                        <a:pt x="20" y="21"/>
                      </a:lnTo>
                      <a:lnTo>
                        <a:pt x="16" y="22"/>
                      </a:lnTo>
                      <a:lnTo>
                        <a:pt x="12" y="24"/>
                      </a:lnTo>
                      <a:lnTo>
                        <a:pt x="12" y="24"/>
                      </a:lnTo>
                      <a:lnTo>
                        <a:pt x="7" y="22"/>
                      </a:lnTo>
                      <a:lnTo>
                        <a:pt x="4" y="21"/>
                      </a:lnTo>
                      <a:lnTo>
                        <a:pt x="0" y="16"/>
                      </a:lnTo>
                      <a:lnTo>
                        <a:pt x="0" y="13"/>
                      </a:lnTo>
                      <a:lnTo>
                        <a:pt x="0" y="13"/>
                      </a:lnTo>
                      <a:lnTo>
                        <a:pt x="0" y="8"/>
                      </a:lnTo>
                      <a:lnTo>
                        <a:pt x="4" y="3"/>
                      </a:lnTo>
                      <a:lnTo>
                        <a:pt x="7" y="1"/>
                      </a:lnTo>
                      <a:lnTo>
                        <a:pt x="12" y="0"/>
                      </a:lnTo>
                      <a:lnTo>
                        <a:pt x="12" y="0"/>
                      </a:lnTo>
                      <a:lnTo>
                        <a:pt x="16" y="1"/>
                      </a:lnTo>
                      <a:lnTo>
                        <a:pt x="20" y="3"/>
                      </a:lnTo>
                      <a:lnTo>
                        <a:pt x="23" y="8"/>
                      </a:lnTo>
                      <a:lnTo>
                        <a:pt x="23" y="13"/>
                      </a:lnTo>
                      <a:lnTo>
                        <a:pt x="23"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77" name="Freeform 1684"/>
                <p:cNvSpPr>
                  <a:spLocks/>
                </p:cNvSpPr>
                <p:nvPr/>
              </p:nvSpPr>
              <p:spPr bwMode="auto">
                <a:xfrm>
                  <a:off x="6378081" y="2402515"/>
                  <a:ext cx="31189" cy="41894"/>
                </a:xfrm>
                <a:custGeom>
                  <a:avLst/>
                  <a:gdLst>
                    <a:gd name="T0" fmla="*/ 23 w 23"/>
                    <a:gd name="T1" fmla="*/ 13 h 24"/>
                    <a:gd name="T2" fmla="*/ 23 w 23"/>
                    <a:gd name="T3" fmla="*/ 13 h 24"/>
                    <a:gd name="T4" fmla="*/ 21 w 23"/>
                    <a:gd name="T5" fmla="*/ 16 h 24"/>
                    <a:gd name="T6" fmla="*/ 19 w 23"/>
                    <a:gd name="T7" fmla="*/ 21 h 24"/>
                    <a:gd name="T8" fmla="*/ 16 w 23"/>
                    <a:gd name="T9" fmla="*/ 22 h 24"/>
                    <a:gd name="T10" fmla="*/ 11 w 23"/>
                    <a:gd name="T11" fmla="*/ 24 h 24"/>
                    <a:gd name="T12" fmla="*/ 11 w 23"/>
                    <a:gd name="T13" fmla="*/ 24 h 24"/>
                    <a:gd name="T14" fmla="*/ 7 w 23"/>
                    <a:gd name="T15" fmla="*/ 22 h 24"/>
                    <a:gd name="T16" fmla="*/ 3 w 23"/>
                    <a:gd name="T17" fmla="*/ 21 h 24"/>
                    <a:gd name="T18" fmla="*/ 0 w 23"/>
                    <a:gd name="T19" fmla="*/ 16 h 24"/>
                    <a:gd name="T20" fmla="*/ 0 w 23"/>
                    <a:gd name="T21" fmla="*/ 13 h 24"/>
                    <a:gd name="T22" fmla="*/ 0 w 23"/>
                    <a:gd name="T23" fmla="*/ 13 h 24"/>
                    <a:gd name="T24" fmla="*/ 0 w 23"/>
                    <a:gd name="T25" fmla="*/ 8 h 24"/>
                    <a:gd name="T26" fmla="*/ 3 w 23"/>
                    <a:gd name="T27" fmla="*/ 3 h 24"/>
                    <a:gd name="T28" fmla="*/ 7 w 23"/>
                    <a:gd name="T29" fmla="*/ 1 h 24"/>
                    <a:gd name="T30" fmla="*/ 11 w 23"/>
                    <a:gd name="T31" fmla="*/ 0 h 24"/>
                    <a:gd name="T32" fmla="*/ 11 w 23"/>
                    <a:gd name="T33" fmla="*/ 0 h 24"/>
                    <a:gd name="T34" fmla="*/ 16 w 23"/>
                    <a:gd name="T35" fmla="*/ 1 h 24"/>
                    <a:gd name="T36" fmla="*/ 19 w 23"/>
                    <a:gd name="T37" fmla="*/ 3 h 24"/>
                    <a:gd name="T38" fmla="*/ 21 w 23"/>
                    <a:gd name="T39" fmla="*/ 8 h 24"/>
                    <a:gd name="T40" fmla="*/ 23 w 23"/>
                    <a:gd name="T41" fmla="*/ 13 h 24"/>
                    <a:gd name="T42" fmla="*/ 23 w 23"/>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4">
                      <a:moveTo>
                        <a:pt x="23" y="13"/>
                      </a:moveTo>
                      <a:lnTo>
                        <a:pt x="23" y="13"/>
                      </a:lnTo>
                      <a:lnTo>
                        <a:pt x="21" y="16"/>
                      </a:lnTo>
                      <a:lnTo>
                        <a:pt x="19" y="21"/>
                      </a:lnTo>
                      <a:lnTo>
                        <a:pt x="16" y="22"/>
                      </a:lnTo>
                      <a:lnTo>
                        <a:pt x="11" y="24"/>
                      </a:lnTo>
                      <a:lnTo>
                        <a:pt x="11" y="24"/>
                      </a:lnTo>
                      <a:lnTo>
                        <a:pt x="7" y="22"/>
                      </a:lnTo>
                      <a:lnTo>
                        <a:pt x="3" y="21"/>
                      </a:lnTo>
                      <a:lnTo>
                        <a:pt x="0" y="16"/>
                      </a:lnTo>
                      <a:lnTo>
                        <a:pt x="0" y="13"/>
                      </a:lnTo>
                      <a:lnTo>
                        <a:pt x="0" y="13"/>
                      </a:lnTo>
                      <a:lnTo>
                        <a:pt x="0" y="8"/>
                      </a:lnTo>
                      <a:lnTo>
                        <a:pt x="3" y="3"/>
                      </a:lnTo>
                      <a:lnTo>
                        <a:pt x="7" y="1"/>
                      </a:lnTo>
                      <a:lnTo>
                        <a:pt x="11" y="0"/>
                      </a:lnTo>
                      <a:lnTo>
                        <a:pt x="11" y="0"/>
                      </a:lnTo>
                      <a:lnTo>
                        <a:pt x="16" y="1"/>
                      </a:lnTo>
                      <a:lnTo>
                        <a:pt x="19" y="3"/>
                      </a:lnTo>
                      <a:lnTo>
                        <a:pt x="21" y="8"/>
                      </a:lnTo>
                      <a:lnTo>
                        <a:pt x="23" y="13"/>
                      </a:lnTo>
                      <a:lnTo>
                        <a:pt x="23"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78" name="Freeform 1685"/>
                <p:cNvSpPr>
                  <a:spLocks/>
                </p:cNvSpPr>
                <p:nvPr/>
              </p:nvSpPr>
              <p:spPr bwMode="auto">
                <a:xfrm>
                  <a:off x="6380917" y="2402515"/>
                  <a:ext cx="34023" cy="41894"/>
                </a:xfrm>
                <a:custGeom>
                  <a:avLst/>
                  <a:gdLst>
                    <a:gd name="T0" fmla="*/ 24 w 24"/>
                    <a:gd name="T1" fmla="*/ 13 h 24"/>
                    <a:gd name="T2" fmla="*/ 24 w 24"/>
                    <a:gd name="T3" fmla="*/ 13 h 24"/>
                    <a:gd name="T4" fmla="*/ 23 w 24"/>
                    <a:gd name="T5" fmla="*/ 16 h 24"/>
                    <a:gd name="T6" fmla="*/ 21 w 24"/>
                    <a:gd name="T7" fmla="*/ 21 h 24"/>
                    <a:gd name="T8" fmla="*/ 16 w 24"/>
                    <a:gd name="T9" fmla="*/ 22 h 24"/>
                    <a:gd name="T10" fmla="*/ 13 w 24"/>
                    <a:gd name="T11" fmla="*/ 24 h 24"/>
                    <a:gd name="T12" fmla="*/ 13 w 24"/>
                    <a:gd name="T13" fmla="*/ 24 h 24"/>
                    <a:gd name="T14" fmla="*/ 8 w 24"/>
                    <a:gd name="T15" fmla="*/ 22 h 24"/>
                    <a:gd name="T16" fmla="*/ 5 w 24"/>
                    <a:gd name="T17" fmla="*/ 21 h 24"/>
                    <a:gd name="T18" fmla="*/ 2 w 24"/>
                    <a:gd name="T19" fmla="*/ 16 h 24"/>
                    <a:gd name="T20" fmla="*/ 0 w 24"/>
                    <a:gd name="T21" fmla="*/ 13 h 24"/>
                    <a:gd name="T22" fmla="*/ 0 w 24"/>
                    <a:gd name="T23" fmla="*/ 13 h 24"/>
                    <a:gd name="T24" fmla="*/ 2 w 24"/>
                    <a:gd name="T25" fmla="*/ 8 h 24"/>
                    <a:gd name="T26" fmla="*/ 5 w 24"/>
                    <a:gd name="T27" fmla="*/ 3 h 24"/>
                    <a:gd name="T28" fmla="*/ 8 w 24"/>
                    <a:gd name="T29" fmla="*/ 1 h 24"/>
                    <a:gd name="T30" fmla="*/ 13 w 24"/>
                    <a:gd name="T31" fmla="*/ 0 h 24"/>
                    <a:gd name="T32" fmla="*/ 13 w 24"/>
                    <a:gd name="T33" fmla="*/ 0 h 24"/>
                    <a:gd name="T34" fmla="*/ 16 w 24"/>
                    <a:gd name="T35" fmla="*/ 1 h 24"/>
                    <a:gd name="T36" fmla="*/ 21 w 24"/>
                    <a:gd name="T37" fmla="*/ 3 h 24"/>
                    <a:gd name="T38" fmla="*/ 23 w 24"/>
                    <a:gd name="T39" fmla="*/ 8 h 24"/>
                    <a:gd name="T40" fmla="*/ 24 w 24"/>
                    <a:gd name="T41" fmla="*/ 13 h 24"/>
                    <a:gd name="T42" fmla="*/ 24 w 24"/>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3"/>
                      </a:moveTo>
                      <a:lnTo>
                        <a:pt x="24" y="13"/>
                      </a:lnTo>
                      <a:lnTo>
                        <a:pt x="23" y="16"/>
                      </a:lnTo>
                      <a:lnTo>
                        <a:pt x="21" y="21"/>
                      </a:lnTo>
                      <a:lnTo>
                        <a:pt x="16" y="22"/>
                      </a:lnTo>
                      <a:lnTo>
                        <a:pt x="13" y="24"/>
                      </a:lnTo>
                      <a:lnTo>
                        <a:pt x="13" y="24"/>
                      </a:lnTo>
                      <a:lnTo>
                        <a:pt x="8" y="22"/>
                      </a:lnTo>
                      <a:lnTo>
                        <a:pt x="5" y="21"/>
                      </a:lnTo>
                      <a:lnTo>
                        <a:pt x="2" y="16"/>
                      </a:lnTo>
                      <a:lnTo>
                        <a:pt x="0" y="13"/>
                      </a:lnTo>
                      <a:lnTo>
                        <a:pt x="0" y="13"/>
                      </a:lnTo>
                      <a:lnTo>
                        <a:pt x="2" y="8"/>
                      </a:lnTo>
                      <a:lnTo>
                        <a:pt x="5" y="3"/>
                      </a:lnTo>
                      <a:lnTo>
                        <a:pt x="8" y="1"/>
                      </a:lnTo>
                      <a:lnTo>
                        <a:pt x="13" y="0"/>
                      </a:lnTo>
                      <a:lnTo>
                        <a:pt x="13" y="0"/>
                      </a:lnTo>
                      <a:lnTo>
                        <a:pt x="16" y="1"/>
                      </a:lnTo>
                      <a:lnTo>
                        <a:pt x="21" y="3"/>
                      </a:lnTo>
                      <a:lnTo>
                        <a:pt x="23" y="8"/>
                      </a:lnTo>
                      <a:lnTo>
                        <a:pt x="24" y="13"/>
                      </a:lnTo>
                      <a:lnTo>
                        <a:pt x="24"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79" name="Freeform 1686"/>
                <p:cNvSpPr>
                  <a:spLocks/>
                </p:cNvSpPr>
                <p:nvPr/>
              </p:nvSpPr>
              <p:spPr bwMode="auto">
                <a:xfrm>
                  <a:off x="6573712" y="2605002"/>
                  <a:ext cx="34023" cy="41894"/>
                </a:xfrm>
                <a:custGeom>
                  <a:avLst/>
                  <a:gdLst>
                    <a:gd name="T0" fmla="*/ 24 w 24"/>
                    <a:gd name="T1" fmla="*/ 13 h 24"/>
                    <a:gd name="T2" fmla="*/ 24 w 24"/>
                    <a:gd name="T3" fmla="*/ 13 h 24"/>
                    <a:gd name="T4" fmla="*/ 23 w 24"/>
                    <a:gd name="T5" fmla="*/ 16 h 24"/>
                    <a:gd name="T6" fmla="*/ 21 w 24"/>
                    <a:gd name="T7" fmla="*/ 21 h 24"/>
                    <a:gd name="T8" fmla="*/ 16 w 24"/>
                    <a:gd name="T9" fmla="*/ 22 h 24"/>
                    <a:gd name="T10" fmla="*/ 13 w 24"/>
                    <a:gd name="T11" fmla="*/ 24 h 24"/>
                    <a:gd name="T12" fmla="*/ 13 w 24"/>
                    <a:gd name="T13" fmla="*/ 24 h 24"/>
                    <a:gd name="T14" fmla="*/ 8 w 24"/>
                    <a:gd name="T15" fmla="*/ 22 h 24"/>
                    <a:gd name="T16" fmla="*/ 3 w 24"/>
                    <a:gd name="T17" fmla="*/ 21 h 24"/>
                    <a:gd name="T18" fmla="*/ 2 w 24"/>
                    <a:gd name="T19" fmla="*/ 16 h 24"/>
                    <a:gd name="T20" fmla="*/ 0 w 24"/>
                    <a:gd name="T21" fmla="*/ 13 h 24"/>
                    <a:gd name="T22" fmla="*/ 0 w 24"/>
                    <a:gd name="T23" fmla="*/ 13 h 24"/>
                    <a:gd name="T24" fmla="*/ 2 w 24"/>
                    <a:gd name="T25" fmla="*/ 8 h 24"/>
                    <a:gd name="T26" fmla="*/ 3 w 24"/>
                    <a:gd name="T27" fmla="*/ 3 h 24"/>
                    <a:gd name="T28" fmla="*/ 8 w 24"/>
                    <a:gd name="T29" fmla="*/ 1 h 24"/>
                    <a:gd name="T30" fmla="*/ 13 w 24"/>
                    <a:gd name="T31" fmla="*/ 0 h 24"/>
                    <a:gd name="T32" fmla="*/ 13 w 24"/>
                    <a:gd name="T33" fmla="*/ 0 h 24"/>
                    <a:gd name="T34" fmla="*/ 16 w 24"/>
                    <a:gd name="T35" fmla="*/ 1 h 24"/>
                    <a:gd name="T36" fmla="*/ 21 w 24"/>
                    <a:gd name="T37" fmla="*/ 3 h 24"/>
                    <a:gd name="T38" fmla="*/ 23 w 24"/>
                    <a:gd name="T39" fmla="*/ 8 h 24"/>
                    <a:gd name="T40" fmla="*/ 24 w 24"/>
                    <a:gd name="T41" fmla="*/ 13 h 24"/>
                    <a:gd name="T42" fmla="*/ 24 w 24"/>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3"/>
                      </a:moveTo>
                      <a:lnTo>
                        <a:pt x="24" y="13"/>
                      </a:lnTo>
                      <a:lnTo>
                        <a:pt x="23" y="16"/>
                      </a:lnTo>
                      <a:lnTo>
                        <a:pt x="21" y="21"/>
                      </a:lnTo>
                      <a:lnTo>
                        <a:pt x="16" y="22"/>
                      </a:lnTo>
                      <a:lnTo>
                        <a:pt x="13" y="24"/>
                      </a:lnTo>
                      <a:lnTo>
                        <a:pt x="13" y="24"/>
                      </a:lnTo>
                      <a:lnTo>
                        <a:pt x="8" y="22"/>
                      </a:lnTo>
                      <a:lnTo>
                        <a:pt x="3" y="21"/>
                      </a:lnTo>
                      <a:lnTo>
                        <a:pt x="2" y="16"/>
                      </a:lnTo>
                      <a:lnTo>
                        <a:pt x="0" y="13"/>
                      </a:lnTo>
                      <a:lnTo>
                        <a:pt x="0" y="13"/>
                      </a:lnTo>
                      <a:lnTo>
                        <a:pt x="2" y="8"/>
                      </a:lnTo>
                      <a:lnTo>
                        <a:pt x="3" y="3"/>
                      </a:lnTo>
                      <a:lnTo>
                        <a:pt x="8" y="1"/>
                      </a:lnTo>
                      <a:lnTo>
                        <a:pt x="13" y="0"/>
                      </a:lnTo>
                      <a:lnTo>
                        <a:pt x="13" y="0"/>
                      </a:lnTo>
                      <a:lnTo>
                        <a:pt x="16" y="1"/>
                      </a:lnTo>
                      <a:lnTo>
                        <a:pt x="21" y="3"/>
                      </a:lnTo>
                      <a:lnTo>
                        <a:pt x="23" y="8"/>
                      </a:lnTo>
                      <a:lnTo>
                        <a:pt x="24" y="13"/>
                      </a:lnTo>
                      <a:lnTo>
                        <a:pt x="24"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80" name="Freeform 1687"/>
                <p:cNvSpPr>
                  <a:spLocks/>
                </p:cNvSpPr>
                <p:nvPr/>
              </p:nvSpPr>
              <p:spPr bwMode="auto">
                <a:xfrm>
                  <a:off x="6585053" y="2605002"/>
                  <a:ext cx="31189" cy="41894"/>
                </a:xfrm>
                <a:custGeom>
                  <a:avLst/>
                  <a:gdLst>
                    <a:gd name="T0" fmla="*/ 22 w 22"/>
                    <a:gd name="T1" fmla="*/ 13 h 24"/>
                    <a:gd name="T2" fmla="*/ 22 w 22"/>
                    <a:gd name="T3" fmla="*/ 13 h 24"/>
                    <a:gd name="T4" fmla="*/ 22 w 22"/>
                    <a:gd name="T5" fmla="*/ 16 h 24"/>
                    <a:gd name="T6" fmla="*/ 19 w 22"/>
                    <a:gd name="T7" fmla="*/ 21 h 24"/>
                    <a:gd name="T8" fmla="*/ 16 w 22"/>
                    <a:gd name="T9" fmla="*/ 22 h 24"/>
                    <a:gd name="T10" fmla="*/ 11 w 22"/>
                    <a:gd name="T11" fmla="*/ 24 h 24"/>
                    <a:gd name="T12" fmla="*/ 11 w 22"/>
                    <a:gd name="T13" fmla="*/ 24 h 24"/>
                    <a:gd name="T14" fmla="*/ 7 w 22"/>
                    <a:gd name="T15" fmla="*/ 22 h 24"/>
                    <a:gd name="T16" fmla="*/ 3 w 22"/>
                    <a:gd name="T17" fmla="*/ 21 h 24"/>
                    <a:gd name="T18" fmla="*/ 0 w 22"/>
                    <a:gd name="T19" fmla="*/ 16 h 24"/>
                    <a:gd name="T20" fmla="*/ 0 w 22"/>
                    <a:gd name="T21" fmla="*/ 13 h 24"/>
                    <a:gd name="T22" fmla="*/ 0 w 22"/>
                    <a:gd name="T23" fmla="*/ 13 h 24"/>
                    <a:gd name="T24" fmla="*/ 0 w 22"/>
                    <a:gd name="T25" fmla="*/ 8 h 24"/>
                    <a:gd name="T26" fmla="*/ 3 w 22"/>
                    <a:gd name="T27" fmla="*/ 3 h 24"/>
                    <a:gd name="T28" fmla="*/ 7 w 22"/>
                    <a:gd name="T29" fmla="*/ 1 h 24"/>
                    <a:gd name="T30" fmla="*/ 11 w 22"/>
                    <a:gd name="T31" fmla="*/ 0 h 24"/>
                    <a:gd name="T32" fmla="*/ 11 w 22"/>
                    <a:gd name="T33" fmla="*/ 0 h 24"/>
                    <a:gd name="T34" fmla="*/ 16 w 22"/>
                    <a:gd name="T35" fmla="*/ 1 h 24"/>
                    <a:gd name="T36" fmla="*/ 19 w 22"/>
                    <a:gd name="T37" fmla="*/ 3 h 24"/>
                    <a:gd name="T38" fmla="*/ 22 w 22"/>
                    <a:gd name="T39" fmla="*/ 8 h 24"/>
                    <a:gd name="T40" fmla="*/ 22 w 22"/>
                    <a:gd name="T41" fmla="*/ 13 h 24"/>
                    <a:gd name="T42" fmla="*/ 22 w 22"/>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3"/>
                      </a:moveTo>
                      <a:lnTo>
                        <a:pt x="22" y="13"/>
                      </a:lnTo>
                      <a:lnTo>
                        <a:pt x="22" y="16"/>
                      </a:lnTo>
                      <a:lnTo>
                        <a:pt x="19" y="21"/>
                      </a:lnTo>
                      <a:lnTo>
                        <a:pt x="16" y="22"/>
                      </a:lnTo>
                      <a:lnTo>
                        <a:pt x="11" y="24"/>
                      </a:lnTo>
                      <a:lnTo>
                        <a:pt x="11" y="24"/>
                      </a:lnTo>
                      <a:lnTo>
                        <a:pt x="7" y="22"/>
                      </a:lnTo>
                      <a:lnTo>
                        <a:pt x="3" y="21"/>
                      </a:lnTo>
                      <a:lnTo>
                        <a:pt x="0" y="16"/>
                      </a:lnTo>
                      <a:lnTo>
                        <a:pt x="0" y="13"/>
                      </a:lnTo>
                      <a:lnTo>
                        <a:pt x="0" y="13"/>
                      </a:lnTo>
                      <a:lnTo>
                        <a:pt x="0" y="8"/>
                      </a:lnTo>
                      <a:lnTo>
                        <a:pt x="3" y="3"/>
                      </a:lnTo>
                      <a:lnTo>
                        <a:pt x="7" y="1"/>
                      </a:lnTo>
                      <a:lnTo>
                        <a:pt x="11" y="0"/>
                      </a:lnTo>
                      <a:lnTo>
                        <a:pt x="11" y="0"/>
                      </a:lnTo>
                      <a:lnTo>
                        <a:pt x="16" y="1"/>
                      </a:lnTo>
                      <a:lnTo>
                        <a:pt x="19" y="3"/>
                      </a:lnTo>
                      <a:lnTo>
                        <a:pt x="22" y="8"/>
                      </a:lnTo>
                      <a:lnTo>
                        <a:pt x="22" y="13"/>
                      </a:lnTo>
                      <a:lnTo>
                        <a:pt x="22"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81" name="Freeform 1688"/>
                <p:cNvSpPr>
                  <a:spLocks/>
                </p:cNvSpPr>
                <p:nvPr/>
              </p:nvSpPr>
              <p:spPr bwMode="auto">
                <a:xfrm>
                  <a:off x="6735319" y="2605002"/>
                  <a:ext cx="31189" cy="41894"/>
                </a:xfrm>
                <a:custGeom>
                  <a:avLst/>
                  <a:gdLst>
                    <a:gd name="T0" fmla="*/ 22 w 22"/>
                    <a:gd name="T1" fmla="*/ 13 h 24"/>
                    <a:gd name="T2" fmla="*/ 22 w 22"/>
                    <a:gd name="T3" fmla="*/ 13 h 24"/>
                    <a:gd name="T4" fmla="*/ 22 w 22"/>
                    <a:gd name="T5" fmla="*/ 16 h 24"/>
                    <a:gd name="T6" fmla="*/ 19 w 22"/>
                    <a:gd name="T7" fmla="*/ 21 h 24"/>
                    <a:gd name="T8" fmla="*/ 16 w 22"/>
                    <a:gd name="T9" fmla="*/ 22 h 24"/>
                    <a:gd name="T10" fmla="*/ 11 w 22"/>
                    <a:gd name="T11" fmla="*/ 24 h 24"/>
                    <a:gd name="T12" fmla="*/ 11 w 22"/>
                    <a:gd name="T13" fmla="*/ 24 h 24"/>
                    <a:gd name="T14" fmla="*/ 6 w 22"/>
                    <a:gd name="T15" fmla="*/ 22 h 24"/>
                    <a:gd name="T16" fmla="*/ 3 w 22"/>
                    <a:gd name="T17" fmla="*/ 21 h 24"/>
                    <a:gd name="T18" fmla="*/ 0 w 22"/>
                    <a:gd name="T19" fmla="*/ 16 h 24"/>
                    <a:gd name="T20" fmla="*/ 0 w 22"/>
                    <a:gd name="T21" fmla="*/ 13 h 24"/>
                    <a:gd name="T22" fmla="*/ 0 w 22"/>
                    <a:gd name="T23" fmla="*/ 13 h 24"/>
                    <a:gd name="T24" fmla="*/ 0 w 22"/>
                    <a:gd name="T25" fmla="*/ 8 h 24"/>
                    <a:gd name="T26" fmla="*/ 3 w 22"/>
                    <a:gd name="T27" fmla="*/ 3 h 24"/>
                    <a:gd name="T28" fmla="*/ 6 w 22"/>
                    <a:gd name="T29" fmla="*/ 1 h 24"/>
                    <a:gd name="T30" fmla="*/ 11 w 22"/>
                    <a:gd name="T31" fmla="*/ 0 h 24"/>
                    <a:gd name="T32" fmla="*/ 11 w 22"/>
                    <a:gd name="T33" fmla="*/ 0 h 24"/>
                    <a:gd name="T34" fmla="*/ 16 w 22"/>
                    <a:gd name="T35" fmla="*/ 1 h 24"/>
                    <a:gd name="T36" fmla="*/ 19 w 22"/>
                    <a:gd name="T37" fmla="*/ 3 h 24"/>
                    <a:gd name="T38" fmla="*/ 22 w 22"/>
                    <a:gd name="T39" fmla="*/ 8 h 24"/>
                    <a:gd name="T40" fmla="*/ 22 w 22"/>
                    <a:gd name="T41" fmla="*/ 13 h 24"/>
                    <a:gd name="T42" fmla="*/ 22 w 22"/>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3"/>
                      </a:moveTo>
                      <a:lnTo>
                        <a:pt x="22" y="13"/>
                      </a:lnTo>
                      <a:lnTo>
                        <a:pt x="22" y="16"/>
                      </a:lnTo>
                      <a:lnTo>
                        <a:pt x="19" y="21"/>
                      </a:lnTo>
                      <a:lnTo>
                        <a:pt x="16" y="22"/>
                      </a:lnTo>
                      <a:lnTo>
                        <a:pt x="11" y="24"/>
                      </a:lnTo>
                      <a:lnTo>
                        <a:pt x="11" y="24"/>
                      </a:lnTo>
                      <a:lnTo>
                        <a:pt x="6" y="22"/>
                      </a:lnTo>
                      <a:lnTo>
                        <a:pt x="3" y="21"/>
                      </a:lnTo>
                      <a:lnTo>
                        <a:pt x="0" y="16"/>
                      </a:lnTo>
                      <a:lnTo>
                        <a:pt x="0" y="13"/>
                      </a:lnTo>
                      <a:lnTo>
                        <a:pt x="0" y="13"/>
                      </a:lnTo>
                      <a:lnTo>
                        <a:pt x="0" y="8"/>
                      </a:lnTo>
                      <a:lnTo>
                        <a:pt x="3" y="3"/>
                      </a:lnTo>
                      <a:lnTo>
                        <a:pt x="6" y="1"/>
                      </a:lnTo>
                      <a:lnTo>
                        <a:pt x="11" y="0"/>
                      </a:lnTo>
                      <a:lnTo>
                        <a:pt x="11" y="0"/>
                      </a:lnTo>
                      <a:lnTo>
                        <a:pt x="16" y="1"/>
                      </a:lnTo>
                      <a:lnTo>
                        <a:pt x="19" y="3"/>
                      </a:lnTo>
                      <a:lnTo>
                        <a:pt x="22" y="8"/>
                      </a:lnTo>
                      <a:lnTo>
                        <a:pt x="22" y="13"/>
                      </a:lnTo>
                      <a:lnTo>
                        <a:pt x="22"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82" name="Freeform 1689"/>
                <p:cNvSpPr>
                  <a:spLocks/>
                </p:cNvSpPr>
                <p:nvPr/>
              </p:nvSpPr>
              <p:spPr bwMode="auto">
                <a:xfrm>
                  <a:off x="6913939" y="2605002"/>
                  <a:ext cx="31189" cy="41894"/>
                </a:xfrm>
                <a:custGeom>
                  <a:avLst/>
                  <a:gdLst>
                    <a:gd name="T0" fmla="*/ 22 w 22"/>
                    <a:gd name="T1" fmla="*/ 13 h 24"/>
                    <a:gd name="T2" fmla="*/ 22 w 22"/>
                    <a:gd name="T3" fmla="*/ 13 h 24"/>
                    <a:gd name="T4" fmla="*/ 22 w 22"/>
                    <a:gd name="T5" fmla="*/ 16 h 24"/>
                    <a:gd name="T6" fmla="*/ 19 w 22"/>
                    <a:gd name="T7" fmla="*/ 21 h 24"/>
                    <a:gd name="T8" fmla="*/ 16 w 22"/>
                    <a:gd name="T9" fmla="*/ 22 h 24"/>
                    <a:gd name="T10" fmla="*/ 11 w 22"/>
                    <a:gd name="T11" fmla="*/ 24 h 24"/>
                    <a:gd name="T12" fmla="*/ 11 w 22"/>
                    <a:gd name="T13" fmla="*/ 24 h 24"/>
                    <a:gd name="T14" fmla="*/ 6 w 22"/>
                    <a:gd name="T15" fmla="*/ 22 h 24"/>
                    <a:gd name="T16" fmla="*/ 3 w 22"/>
                    <a:gd name="T17" fmla="*/ 21 h 24"/>
                    <a:gd name="T18" fmla="*/ 1 w 22"/>
                    <a:gd name="T19" fmla="*/ 16 h 24"/>
                    <a:gd name="T20" fmla="*/ 0 w 22"/>
                    <a:gd name="T21" fmla="*/ 13 h 24"/>
                    <a:gd name="T22" fmla="*/ 0 w 22"/>
                    <a:gd name="T23" fmla="*/ 13 h 24"/>
                    <a:gd name="T24" fmla="*/ 1 w 22"/>
                    <a:gd name="T25" fmla="*/ 8 h 24"/>
                    <a:gd name="T26" fmla="*/ 3 w 22"/>
                    <a:gd name="T27" fmla="*/ 3 h 24"/>
                    <a:gd name="T28" fmla="*/ 6 w 22"/>
                    <a:gd name="T29" fmla="*/ 1 h 24"/>
                    <a:gd name="T30" fmla="*/ 11 w 22"/>
                    <a:gd name="T31" fmla="*/ 0 h 24"/>
                    <a:gd name="T32" fmla="*/ 11 w 22"/>
                    <a:gd name="T33" fmla="*/ 0 h 24"/>
                    <a:gd name="T34" fmla="*/ 16 w 22"/>
                    <a:gd name="T35" fmla="*/ 1 h 24"/>
                    <a:gd name="T36" fmla="*/ 19 w 22"/>
                    <a:gd name="T37" fmla="*/ 3 h 24"/>
                    <a:gd name="T38" fmla="*/ 22 w 22"/>
                    <a:gd name="T39" fmla="*/ 8 h 24"/>
                    <a:gd name="T40" fmla="*/ 22 w 22"/>
                    <a:gd name="T41" fmla="*/ 13 h 24"/>
                    <a:gd name="T42" fmla="*/ 22 w 22"/>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3"/>
                      </a:moveTo>
                      <a:lnTo>
                        <a:pt x="22" y="13"/>
                      </a:lnTo>
                      <a:lnTo>
                        <a:pt x="22" y="16"/>
                      </a:lnTo>
                      <a:lnTo>
                        <a:pt x="19" y="21"/>
                      </a:lnTo>
                      <a:lnTo>
                        <a:pt x="16" y="22"/>
                      </a:lnTo>
                      <a:lnTo>
                        <a:pt x="11" y="24"/>
                      </a:lnTo>
                      <a:lnTo>
                        <a:pt x="11" y="24"/>
                      </a:lnTo>
                      <a:lnTo>
                        <a:pt x="6" y="22"/>
                      </a:lnTo>
                      <a:lnTo>
                        <a:pt x="3" y="21"/>
                      </a:lnTo>
                      <a:lnTo>
                        <a:pt x="1" y="16"/>
                      </a:lnTo>
                      <a:lnTo>
                        <a:pt x="0" y="13"/>
                      </a:lnTo>
                      <a:lnTo>
                        <a:pt x="0" y="13"/>
                      </a:lnTo>
                      <a:lnTo>
                        <a:pt x="1" y="8"/>
                      </a:lnTo>
                      <a:lnTo>
                        <a:pt x="3" y="3"/>
                      </a:lnTo>
                      <a:lnTo>
                        <a:pt x="6" y="1"/>
                      </a:lnTo>
                      <a:lnTo>
                        <a:pt x="11" y="0"/>
                      </a:lnTo>
                      <a:lnTo>
                        <a:pt x="11" y="0"/>
                      </a:lnTo>
                      <a:lnTo>
                        <a:pt x="16" y="1"/>
                      </a:lnTo>
                      <a:lnTo>
                        <a:pt x="19" y="3"/>
                      </a:lnTo>
                      <a:lnTo>
                        <a:pt x="22" y="8"/>
                      </a:lnTo>
                      <a:lnTo>
                        <a:pt x="22" y="13"/>
                      </a:lnTo>
                      <a:lnTo>
                        <a:pt x="22"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83" name="Freeform 1690"/>
                <p:cNvSpPr>
                  <a:spLocks/>
                </p:cNvSpPr>
                <p:nvPr/>
              </p:nvSpPr>
              <p:spPr bwMode="auto">
                <a:xfrm>
                  <a:off x="6959303" y="2605002"/>
                  <a:ext cx="34023" cy="41894"/>
                </a:xfrm>
                <a:custGeom>
                  <a:avLst/>
                  <a:gdLst>
                    <a:gd name="T0" fmla="*/ 24 w 24"/>
                    <a:gd name="T1" fmla="*/ 13 h 24"/>
                    <a:gd name="T2" fmla="*/ 24 w 24"/>
                    <a:gd name="T3" fmla="*/ 13 h 24"/>
                    <a:gd name="T4" fmla="*/ 22 w 24"/>
                    <a:gd name="T5" fmla="*/ 16 h 24"/>
                    <a:gd name="T6" fmla="*/ 19 w 24"/>
                    <a:gd name="T7" fmla="*/ 21 h 24"/>
                    <a:gd name="T8" fmla="*/ 16 w 24"/>
                    <a:gd name="T9" fmla="*/ 22 h 24"/>
                    <a:gd name="T10" fmla="*/ 11 w 24"/>
                    <a:gd name="T11" fmla="*/ 24 h 24"/>
                    <a:gd name="T12" fmla="*/ 11 w 24"/>
                    <a:gd name="T13" fmla="*/ 24 h 24"/>
                    <a:gd name="T14" fmla="*/ 8 w 24"/>
                    <a:gd name="T15" fmla="*/ 22 h 24"/>
                    <a:gd name="T16" fmla="*/ 3 w 24"/>
                    <a:gd name="T17" fmla="*/ 21 h 24"/>
                    <a:gd name="T18" fmla="*/ 1 w 24"/>
                    <a:gd name="T19" fmla="*/ 16 h 24"/>
                    <a:gd name="T20" fmla="*/ 0 w 24"/>
                    <a:gd name="T21" fmla="*/ 13 h 24"/>
                    <a:gd name="T22" fmla="*/ 0 w 24"/>
                    <a:gd name="T23" fmla="*/ 13 h 24"/>
                    <a:gd name="T24" fmla="*/ 1 w 24"/>
                    <a:gd name="T25" fmla="*/ 8 h 24"/>
                    <a:gd name="T26" fmla="*/ 3 w 24"/>
                    <a:gd name="T27" fmla="*/ 3 h 24"/>
                    <a:gd name="T28" fmla="*/ 8 w 24"/>
                    <a:gd name="T29" fmla="*/ 1 h 24"/>
                    <a:gd name="T30" fmla="*/ 11 w 24"/>
                    <a:gd name="T31" fmla="*/ 0 h 24"/>
                    <a:gd name="T32" fmla="*/ 11 w 24"/>
                    <a:gd name="T33" fmla="*/ 0 h 24"/>
                    <a:gd name="T34" fmla="*/ 16 w 24"/>
                    <a:gd name="T35" fmla="*/ 1 h 24"/>
                    <a:gd name="T36" fmla="*/ 19 w 24"/>
                    <a:gd name="T37" fmla="*/ 3 h 24"/>
                    <a:gd name="T38" fmla="*/ 22 w 24"/>
                    <a:gd name="T39" fmla="*/ 8 h 24"/>
                    <a:gd name="T40" fmla="*/ 24 w 24"/>
                    <a:gd name="T41" fmla="*/ 13 h 24"/>
                    <a:gd name="T42" fmla="*/ 24 w 24"/>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3"/>
                      </a:moveTo>
                      <a:lnTo>
                        <a:pt x="24" y="13"/>
                      </a:lnTo>
                      <a:lnTo>
                        <a:pt x="22" y="16"/>
                      </a:lnTo>
                      <a:lnTo>
                        <a:pt x="19" y="21"/>
                      </a:lnTo>
                      <a:lnTo>
                        <a:pt x="16" y="22"/>
                      </a:lnTo>
                      <a:lnTo>
                        <a:pt x="11" y="24"/>
                      </a:lnTo>
                      <a:lnTo>
                        <a:pt x="11" y="24"/>
                      </a:lnTo>
                      <a:lnTo>
                        <a:pt x="8" y="22"/>
                      </a:lnTo>
                      <a:lnTo>
                        <a:pt x="3" y="21"/>
                      </a:lnTo>
                      <a:lnTo>
                        <a:pt x="1" y="16"/>
                      </a:lnTo>
                      <a:lnTo>
                        <a:pt x="0" y="13"/>
                      </a:lnTo>
                      <a:lnTo>
                        <a:pt x="0" y="13"/>
                      </a:lnTo>
                      <a:lnTo>
                        <a:pt x="1" y="8"/>
                      </a:lnTo>
                      <a:lnTo>
                        <a:pt x="3" y="3"/>
                      </a:lnTo>
                      <a:lnTo>
                        <a:pt x="8" y="1"/>
                      </a:lnTo>
                      <a:lnTo>
                        <a:pt x="11" y="0"/>
                      </a:lnTo>
                      <a:lnTo>
                        <a:pt x="11" y="0"/>
                      </a:lnTo>
                      <a:lnTo>
                        <a:pt x="16" y="1"/>
                      </a:lnTo>
                      <a:lnTo>
                        <a:pt x="19" y="3"/>
                      </a:lnTo>
                      <a:lnTo>
                        <a:pt x="22" y="8"/>
                      </a:lnTo>
                      <a:lnTo>
                        <a:pt x="24" y="13"/>
                      </a:lnTo>
                      <a:lnTo>
                        <a:pt x="24"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84" name="Freeform 1691"/>
                <p:cNvSpPr>
                  <a:spLocks/>
                </p:cNvSpPr>
                <p:nvPr/>
              </p:nvSpPr>
              <p:spPr bwMode="auto">
                <a:xfrm>
                  <a:off x="7092557" y="2605002"/>
                  <a:ext cx="34023" cy="41894"/>
                </a:xfrm>
                <a:custGeom>
                  <a:avLst/>
                  <a:gdLst>
                    <a:gd name="T0" fmla="*/ 24 w 24"/>
                    <a:gd name="T1" fmla="*/ 13 h 24"/>
                    <a:gd name="T2" fmla="*/ 24 w 24"/>
                    <a:gd name="T3" fmla="*/ 13 h 24"/>
                    <a:gd name="T4" fmla="*/ 22 w 24"/>
                    <a:gd name="T5" fmla="*/ 16 h 24"/>
                    <a:gd name="T6" fmla="*/ 19 w 24"/>
                    <a:gd name="T7" fmla="*/ 21 h 24"/>
                    <a:gd name="T8" fmla="*/ 16 w 24"/>
                    <a:gd name="T9" fmla="*/ 22 h 24"/>
                    <a:gd name="T10" fmla="*/ 11 w 24"/>
                    <a:gd name="T11" fmla="*/ 24 h 24"/>
                    <a:gd name="T12" fmla="*/ 11 w 24"/>
                    <a:gd name="T13" fmla="*/ 24 h 24"/>
                    <a:gd name="T14" fmla="*/ 8 w 24"/>
                    <a:gd name="T15" fmla="*/ 22 h 24"/>
                    <a:gd name="T16" fmla="*/ 3 w 24"/>
                    <a:gd name="T17" fmla="*/ 21 h 24"/>
                    <a:gd name="T18" fmla="*/ 2 w 24"/>
                    <a:gd name="T19" fmla="*/ 16 h 24"/>
                    <a:gd name="T20" fmla="*/ 0 w 24"/>
                    <a:gd name="T21" fmla="*/ 13 h 24"/>
                    <a:gd name="T22" fmla="*/ 0 w 24"/>
                    <a:gd name="T23" fmla="*/ 13 h 24"/>
                    <a:gd name="T24" fmla="*/ 2 w 24"/>
                    <a:gd name="T25" fmla="*/ 8 h 24"/>
                    <a:gd name="T26" fmla="*/ 3 w 24"/>
                    <a:gd name="T27" fmla="*/ 3 h 24"/>
                    <a:gd name="T28" fmla="*/ 8 w 24"/>
                    <a:gd name="T29" fmla="*/ 1 h 24"/>
                    <a:gd name="T30" fmla="*/ 11 w 24"/>
                    <a:gd name="T31" fmla="*/ 0 h 24"/>
                    <a:gd name="T32" fmla="*/ 11 w 24"/>
                    <a:gd name="T33" fmla="*/ 0 h 24"/>
                    <a:gd name="T34" fmla="*/ 16 w 24"/>
                    <a:gd name="T35" fmla="*/ 1 h 24"/>
                    <a:gd name="T36" fmla="*/ 19 w 24"/>
                    <a:gd name="T37" fmla="*/ 3 h 24"/>
                    <a:gd name="T38" fmla="*/ 22 w 24"/>
                    <a:gd name="T39" fmla="*/ 8 h 24"/>
                    <a:gd name="T40" fmla="*/ 24 w 24"/>
                    <a:gd name="T41" fmla="*/ 13 h 24"/>
                    <a:gd name="T42" fmla="*/ 24 w 24"/>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3"/>
                      </a:moveTo>
                      <a:lnTo>
                        <a:pt x="24" y="13"/>
                      </a:lnTo>
                      <a:lnTo>
                        <a:pt x="22" y="16"/>
                      </a:lnTo>
                      <a:lnTo>
                        <a:pt x="19" y="21"/>
                      </a:lnTo>
                      <a:lnTo>
                        <a:pt x="16" y="22"/>
                      </a:lnTo>
                      <a:lnTo>
                        <a:pt x="11" y="24"/>
                      </a:lnTo>
                      <a:lnTo>
                        <a:pt x="11" y="24"/>
                      </a:lnTo>
                      <a:lnTo>
                        <a:pt x="8" y="22"/>
                      </a:lnTo>
                      <a:lnTo>
                        <a:pt x="3" y="21"/>
                      </a:lnTo>
                      <a:lnTo>
                        <a:pt x="2" y="16"/>
                      </a:lnTo>
                      <a:lnTo>
                        <a:pt x="0" y="13"/>
                      </a:lnTo>
                      <a:lnTo>
                        <a:pt x="0" y="13"/>
                      </a:lnTo>
                      <a:lnTo>
                        <a:pt x="2" y="8"/>
                      </a:lnTo>
                      <a:lnTo>
                        <a:pt x="3" y="3"/>
                      </a:lnTo>
                      <a:lnTo>
                        <a:pt x="8" y="1"/>
                      </a:lnTo>
                      <a:lnTo>
                        <a:pt x="11" y="0"/>
                      </a:lnTo>
                      <a:lnTo>
                        <a:pt x="11" y="0"/>
                      </a:lnTo>
                      <a:lnTo>
                        <a:pt x="16" y="1"/>
                      </a:lnTo>
                      <a:lnTo>
                        <a:pt x="19" y="3"/>
                      </a:lnTo>
                      <a:lnTo>
                        <a:pt x="22" y="8"/>
                      </a:lnTo>
                      <a:lnTo>
                        <a:pt x="24" y="13"/>
                      </a:lnTo>
                      <a:lnTo>
                        <a:pt x="24"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85" name="Freeform 1692"/>
                <p:cNvSpPr>
                  <a:spLocks/>
                </p:cNvSpPr>
                <p:nvPr/>
              </p:nvSpPr>
              <p:spPr bwMode="auto">
                <a:xfrm>
                  <a:off x="7951630" y="2605002"/>
                  <a:ext cx="31189" cy="41894"/>
                </a:xfrm>
                <a:custGeom>
                  <a:avLst/>
                  <a:gdLst>
                    <a:gd name="T0" fmla="*/ 23 w 23"/>
                    <a:gd name="T1" fmla="*/ 13 h 24"/>
                    <a:gd name="T2" fmla="*/ 23 w 23"/>
                    <a:gd name="T3" fmla="*/ 13 h 24"/>
                    <a:gd name="T4" fmla="*/ 23 w 23"/>
                    <a:gd name="T5" fmla="*/ 16 h 24"/>
                    <a:gd name="T6" fmla="*/ 19 w 23"/>
                    <a:gd name="T7" fmla="*/ 21 h 24"/>
                    <a:gd name="T8" fmla="*/ 16 w 23"/>
                    <a:gd name="T9" fmla="*/ 22 h 24"/>
                    <a:gd name="T10" fmla="*/ 11 w 23"/>
                    <a:gd name="T11" fmla="*/ 24 h 24"/>
                    <a:gd name="T12" fmla="*/ 11 w 23"/>
                    <a:gd name="T13" fmla="*/ 24 h 24"/>
                    <a:gd name="T14" fmla="*/ 7 w 23"/>
                    <a:gd name="T15" fmla="*/ 22 h 24"/>
                    <a:gd name="T16" fmla="*/ 4 w 23"/>
                    <a:gd name="T17" fmla="*/ 21 h 24"/>
                    <a:gd name="T18" fmla="*/ 0 w 23"/>
                    <a:gd name="T19" fmla="*/ 16 h 24"/>
                    <a:gd name="T20" fmla="*/ 0 w 23"/>
                    <a:gd name="T21" fmla="*/ 13 h 24"/>
                    <a:gd name="T22" fmla="*/ 0 w 23"/>
                    <a:gd name="T23" fmla="*/ 13 h 24"/>
                    <a:gd name="T24" fmla="*/ 0 w 23"/>
                    <a:gd name="T25" fmla="*/ 8 h 24"/>
                    <a:gd name="T26" fmla="*/ 4 w 23"/>
                    <a:gd name="T27" fmla="*/ 3 h 24"/>
                    <a:gd name="T28" fmla="*/ 7 w 23"/>
                    <a:gd name="T29" fmla="*/ 1 h 24"/>
                    <a:gd name="T30" fmla="*/ 11 w 23"/>
                    <a:gd name="T31" fmla="*/ 0 h 24"/>
                    <a:gd name="T32" fmla="*/ 11 w 23"/>
                    <a:gd name="T33" fmla="*/ 0 h 24"/>
                    <a:gd name="T34" fmla="*/ 16 w 23"/>
                    <a:gd name="T35" fmla="*/ 1 h 24"/>
                    <a:gd name="T36" fmla="*/ 19 w 23"/>
                    <a:gd name="T37" fmla="*/ 3 h 24"/>
                    <a:gd name="T38" fmla="*/ 23 w 23"/>
                    <a:gd name="T39" fmla="*/ 8 h 24"/>
                    <a:gd name="T40" fmla="*/ 23 w 23"/>
                    <a:gd name="T41" fmla="*/ 13 h 24"/>
                    <a:gd name="T42" fmla="*/ 23 w 23"/>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4">
                      <a:moveTo>
                        <a:pt x="23" y="13"/>
                      </a:moveTo>
                      <a:lnTo>
                        <a:pt x="23" y="13"/>
                      </a:lnTo>
                      <a:lnTo>
                        <a:pt x="23" y="16"/>
                      </a:lnTo>
                      <a:lnTo>
                        <a:pt x="19" y="21"/>
                      </a:lnTo>
                      <a:lnTo>
                        <a:pt x="16" y="22"/>
                      </a:lnTo>
                      <a:lnTo>
                        <a:pt x="11" y="24"/>
                      </a:lnTo>
                      <a:lnTo>
                        <a:pt x="11" y="24"/>
                      </a:lnTo>
                      <a:lnTo>
                        <a:pt x="7" y="22"/>
                      </a:lnTo>
                      <a:lnTo>
                        <a:pt x="4" y="21"/>
                      </a:lnTo>
                      <a:lnTo>
                        <a:pt x="0" y="16"/>
                      </a:lnTo>
                      <a:lnTo>
                        <a:pt x="0" y="13"/>
                      </a:lnTo>
                      <a:lnTo>
                        <a:pt x="0" y="13"/>
                      </a:lnTo>
                      <a:lnTo>
                        <a:pt x="0" y="8"/>
                      </a:lnTo>
                      <a:lnTo>
                        <a:pt x="4" y="3"/>
                      </a:lnTo>
                      <a:lnTo>
                        <a:pt x="7" y="1"/>
                      </a:lnTo>
                      <a:lnTo>
                        <a:pt x="11" y="0"/>
                      </a:lnTo>
                      <a:lnTo>
                        <a:pt x="11" y="0"/>
                      </a:lnTo>
                      <a:lnTo>
                        <a:pt x="16" y="1"/>
                      </a:lnTo>
                      <a:lnTo>
                        <a:pt x="19" y="3"/>
                      </a:lnTo>
                      <a:lnTo>
                        <a:pt x="23" y="8"/>
                      </a:lnTo>
                      <a:lnTo>
                        <a:pt x="23" y="13"/>
                      </a:lnTo>
                      <a:lnTo>
                        <a:pt x="23"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86" name="Freeform 1693"/>
                <p:cNvSpPr>
                  <a:spLocks/>
                </p:cNvSpPr>
                <p:nvPr/>
              </p:nvSpPr>
              <p:spPr bwMode="auto">
                <a:xfrm>
                  <a:off x="8062202" y="2605002"/>
                  <a:ext cx="31189" cy="41894"/>
                </a:xfrm>
                <a:custGeom>
                  <a:avLst/>
                  <a:gdLst>
                    <a:gd name="T0" fmla="*/ 22 w 22"/>
                    <a:gd name="T1" fmla="*/ 13 h 24"/>
                    <a:gd name="T2" fmla="*/ 22 w 22"/>
                    <a:gd name="T3" fmla="*/ 13 h 24"/>
                    <a:gd name="T4" fmla="*/ 22 w 22"/>
                    <a:gd name="T5" fmla="*/ 16 h 24"/>
                    <a:gd name="T6" fmla="*/ 19 w 22"/>
                    <a:gd name="T7" fmla="*/ 21 h 24"/>
                    <a:gd name="T8" fmla="*/ 16 w 22"/>
                    <a:gd name="T9" fmla="*/ 22 h 24"/>
                    <a:gd name="T10" fmla="*/ 11 w 22"/>
                    <a:gd name="T11" fmla="*/ 24 h 24"/>
                    <a:gd name="T12" fmla="*/ 11 w 22"/>
                    <a:gd name="T13" fmla="*/ 24 h 24"/>
                    <a:gd name="T14" fmla="*/ 6 w 22"/>
                    <a:gd name="T15" fmla="*/ 22 h 24"/>
                    <a:gd name="T16" fmla="*/ 3 w 22"/>
                    <a:gd name="T17" fmla="*/ 21 h 24"/>
                    <a:gd name="T18" fmla="*/ 0 w 22"/>
                    <a:gd name="T19" fmla="*/ 16 h 24"/>
                    <a:gd name="T20" fmla="*/ 0 w 22"/>
                    <a:gd name="T21" fmla="*/ 13 h 24"/>
                    <a:gd name="T22" fmla="*/ 0 w 22"/>
                    <a:gd name="T23" fmla="*/ 13 h 24"/>
                    <a:gd name="T24" fmla="*/ 0 w 22"/>
                    <a:gd name="T25" fmla="*/ 8 h 24"/>
                    <a:gd name="T26" fmla="*/ 3 w 22"/>
                    <a:gd name="T27" fmla="*/ 3 h 24"/>
                    <a:gd name="T28" fmla="*/ 6 w 22"/>
                    <a:gd name="T29" fmla="*/ 1 h 24"/>
                    <a:gd name="T30" fmla="*/ 11 w 22"/>
                    <a:gd name="T31" fmla="*/ 0 h 24"/>
                    <a:gd name="T32" fmla="*/ 11 w 22"/>
                    <a:gd name="T33" fmla="*/ 0 h 24"/>
                    <a:gd name="T34" fmla="*/ 16 w 22"/>
                    <a:gd name="T35" fmla="*/ 1 h 24"/>
                    <a:gd name="T36" fmla="*/ 19 w 22"/>
                    <a:gd name="T37" fmla="*/ 3 h 24"/>
                    <a:gd name="T38" fmla="*/ 22 w 22"/>
                    <a:gd name="T39" fmla="*/ 8 h 24"/>
                    <a:gd name="T40" fmla="*/ 22 w 22"/>
                    <a:gd name="T41" fmla="*/ 13 h 24"/>
                    <a:gd name="T42" fmla="*/ 22 w 22"/>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3"/>
                      </a:moveTo>
                      <a:lnTo>
                        <a:pt x="22" y="13"/>
                      </a:lnTo>
                      <a:lnTo>
                        <a:pt x="22" y="16"/>
                      </a:lnTo>
                      <a:lnTo>
                        <a:pt x="19" y="21"/>
                      </a:lnTo>
                      <a:lnTo>
                        <a:pt x="16" y="22"/>
                      </a:lnTo>
                      <a:lnTo>
                        <a:pt x="11" y="24"/>
                      </a:lnTo>
                      <a:lnTo>
                        <a:pt x="11" y="24"/>
                      </a:lnTo>
                      <a:lnTo>
                        <a:pt x="6" y="22"/>
                      </a:lnTo>
                      <a:lnTo>
                        <a:pt x="3" y="21"/>
                      </a:lnTo>
                      <a:lnTo>
                        <a:pt x="0" y="16"/>
                      </a:lnTo>
                      <a:lnTo>
                        <a:pt x="0" y="13"/>
                      </a:lnTo>
                      <a:lnTo>
                        <a:pt x="0" y="13"/>
                      </a:lnTo>
                      <a:lnTo>
                        <a:pt x="0" y="8"/>
                      </a:lnTo>
                      <a:lnTo>
                        <a:pt x="3" y="3"/>
                      </a:lnTo>
                      <a:lnTo>
                        <a:pt x="6" y="1"/>
                      </a:lnTo>
                      <a:lnTo>
                        <a:pt x="11" y="0"/>
                      </a:lnTo>
                      <a:lnTo>
                        <a:pt x="11" y="0"/>
                      </a:lnTo>
                      <a:lnTo>
                        <a:pt x="16" y="1"/>
                      </a:lnTo>
                      <a:lnTo>
                        <a:pt x="19" y="3"/>
                      </a:lnTo>
                      <a:lnTo>
                        <a:pt x="22" y="8"/>
                      </a:lnTo>
                      <a:lnTo>
                        <a:pt x="22" y="13"/>
                      </a:lnTo>
                      <a:lnTo>
                        <a:pt x="22"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87" name="Freeform 1694"/>
                <p:cNvSpPr>
                  <a:spLocks/>
                </p:cNvSpPr>
                <p:nvPr/>
              </p:nvSpPr>
              <p:spPr bwMode="auto">
                <a:xfrm>
                  <a:off x="8396759" y="2605002"/>
                  <a:ext cx="31189" cy="41894"/>
                </a:xfrm>
                <a:custGeom>
                  <a:avLst/>
                  <a:gdLst>
                    <a:gd name="T0" fmla="*/ 22 w 22"/>
                    <a:gd name="T1" fmla="*/ 13 h 24"/>
                    <a:gd name="T2" fmla="*/ 22 w 22"/>
                    <a:gd name="T3" fmla="*/ 13 h 24"/>
                    <a:gd name="T4" fmla="*/ 22 w 22"/>
                    <a:gd name="T5" fmla="*/ 16 h 24"/>
                    <a:gd name="T6" fmla="*/ 19 w 22"/>
                    <a:gd name="T7" fmla="*/ 21 h 24"/>
                    <a:gd name="T8" fmla="*/ 16 w 22"/>
                    <a:gd name="T9" fmla="*/ 22 h 24"/>
                    <a:gd name="T10" fmla="*/ 11 w 22"/>
                    <a:gd name="T11" fmla="*/ 24 h 24"/>
                    <a:gd name="T12" fmla="*/ 11 w 22"/>
                    <a:gd name="T13" fmla="*/ 24 h 24"/>
                    <a:gd name="T14" fmla="*/ 6 w 22"/>
                    <a:gd name="T15" fmla="*/ 22 h 24"/>
                    <a:gd name="T16" fmla="*/ 3 w 22"/>
                    <a:gd name="T17" fmla="*/ 21 h 24"/>
                    <a:gd name="T18" fmla="*/ 0 w 22"/>
                    <a:gd name="T19" fmla="*/ 16 h 24"/>
                    <a:gd name="T20" fmla="*/ 0 w 22"/>
                    <a:gd name="T21" fmla="*/ 13 h 24"/>
                    <a:gd name="T22" fmla="*/ 0 w 22"/>
                    <a:gd name="T23" fmla="*/ 13 h 24"/>
                    <a:gd name="T24" fmla="*/ 0 w 22"/>
                    <a:gd name="T25" fmla="*/ 8 h 24"/>
                    <a:gd name="T26" fmla="*/ 3 w 22"/>
                    <a:gd name="T27" fmla="*/ 3 h 24"/>
                    <a:gd name="T28" fmla="*/ 6 w 22"/>
                    <a:gd name="T29" fmla="*/ 1 h 24"/>
                    <a:gd name="T30" fmla="*/ 11 w 22"/>
                    <a:gd name="T31" fmla="*/ 0 h 24"/>
                    <a:gd name="T32" fmla="*/ 11 w 22"/>
                    <a:gd name="T33" fmla="*/ 0 h 24"/>
                    <a:gd name="T34" fmla="*/ 16 w 22"/>
                    <a:gd name="T35" fmla="*/ 1 h 24"/>
                    <a:gd name="T36" fmla="*/ 19 w 22"/>
                    <a:gd name="T37" fmla="*/ 3 h 24"/>
                    <a:gd name="T38" fmla="*/ 22 w 22"/>
                    <a:gd name="T39" fmla="*/ 8 h 24"/>
                    <a:gd name="T40" fmla="*/ 22 w 22"/>
                    <a:gd name="T41" fmla="*/ 13 h 24"/>
                    <a:gd name="T42" fmla="*/ 22 w 22"/>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3"/>
                      </a:moveTo>
                      <a:lnTo>
                        <a:pt x="22" y="13"/>
                      </a:lnTo>
                      <a:lnTo>
                        <a:pt x="22" y="16"/>
                      </a:lnTo>
                      <a:lnTo>
                        <a:pt x="19" y="21"/>
                      </a:lnTo>
                      <a:lnTo>
                        <a:pt x="16" y="22"/>
                      </a:lnTo>
                      <a:lnTo>
                        <a:pt x="11" y="24"/>
                      </a:lnTo>
                      <a:lnTo>
                        <a:pt x="11" y="24"/>
                      </a:lnTo>
                      <a:lnTo>
                        <a:pt x="6" y="22"/>
                      </a:lnTo>
                      <a:lnTo>
                        <a:pt x="3" y="21"/>
                      </a:lnTo>
                      <a:lnTo>
                        <a:pt x="0" y="16"/>
                      </a:lnTo>
                      <a:lnTo>
                        <a:pt x="0" y="13"/>
                      </a:lnTo>
                      <a:lnTo>
                        <a:pt x="0" y="13"/>
                      </a:lnTo>
                      <a:lnTo>
                        <a:pt x="0" y="8"/>
                      </a:lnTo>
                      <a:lnTo>
                        <a:pt x="3" y="3"/>
                      </a:lnTo>
                      <a:lnTo>
                        <a:pt x="6" y="1"/>
                      </a:lnTo>
                      <a:lnTo>
                        <a:pt x="11" y="0"/>
                      </a:lnTo>
                      <a:lnTo>
                        <a:pt x="11" y="0"/>
                      </a:lnTo>
                      <a:lnTo>
                        <a:pt x="16" y="1"/>
                      </a:lnTo>
                      <a:lnTo>
                        <a:pt x="19" y="3"/>
                      </a:lnTo>
                      <a:lnTo>
                        <a:pt x="22" y="8"/>
                      </a:lnTo>
                      <a:lnTo>
                        <a:pt x="22" y="13"/>
                      </a:lnTo>
                      <a:lnTo>
                        <a:pt x="22"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nvGrpSpPr>
                <p:cNvPr id="788" name="Group 787"/>
                <p:cNvGrpSpPr/>
                <p:nvPr/>
              </p:nvGrpSpPr>
              <p:grpSpPr>
                <a:xfrm>
                  <a:off x="3633587" y="1274868"/>
                  <a:ext cx="5069376" cy="3211166"/>
                  <a:chOff x="3295656" y="2091649"/>
                  <a:chExt cx="5069376" cy="3255264"/>
                </a:xfrm>
              </p:grpSpPr>
              <p:sp>
                <p:nvSpPr>
                  <p:cNvPr id="789" name="Line 91"/>
                  <p:cNvSpPr>
                    <a:spLocks noChangeShapeType="1"/>
                  </p:cNvSpPr>
                  <p:nvPr/>
                </p:nvSpPr>
                <p:spPr bwMode="auto">
                  <a:xfrm>
                    <a:off x="3318338" y="5305626"/>
                    <a:ext cx="0" cy="41287"/>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90" name="Line 92"/>
                  <p:cNvSpPr>
                    <a:spLocks noChangeShapeType="1"/>
                  </p:cNvSpPr>
                  <p:nvPr/>
                </p:nvSpPr>
                <p:spPr bwMode="auto">
                  <a:xfrm flipV="1">
                    <a:off x="3528143" y="5305626"/>
                    <a:ext cx="0" cy="1905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91" name="Line 93"/>
                  <p:cNvSpPr>
                    <a:spLocks noChangeShapeType="1"/>
                  </p:cNvSpPr>
                  <p:nvPr/>
                </p:nvSpPr>
                <p:spPr bwMode="auto">
                  <a:xfrm>
                    <a:off x="3735114" y="5305626"/>
                    <a:ext cx="0" cy="41287"/>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92" name="Line 94"/>
                  <p:cNvSpPr>
                    <a:spLocks noChangeShapeType="1"/>
                  </p:cNvSpPr>
                  <p:nvPr/>
                </p:nvSpPr>
                <p:spPr bwMode="auto">
                  <a:xfrm flipV="1">
                    <a:off x="3947756" y="5305626"/>
                    <a:ext cx="0" cy="1905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93" name="Line 95"/>
                  <p:cNvSpPr>
                    <a:spLocks noChangeShapeType="1"/>
                  </p:cNvSpPr>
                  <p:nvPr/>
                </p:nvSpPr>
                <p:spPr bwMode="auto">
                  <a:xfrm>
                    <a:off x="4157563" y="5305626"/>
                    <a:ext cx="0" cy="41287"/>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94" name="Line 96"/>
                  <p:cNvSpPr>
                    <a:spLocks noChangeShapeType="1"/>
                  </p:cNvSpPr>
                  <p:nvPr/>
                </p:nvSpPr>
                <p:spPr bwMode="auto">
                  <a:xfrm flipV="1">
                    <a:off x="4364533" y="5305626"/>
                    <a:ext cx="0" cy="1905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95" name="Line 97"/>
                  <p:cNvSpPr>
                    <a:spLocks noChangeShapeType="1"/>
                  </p:cNvSpPr>
                  <p:nvPr/>
                </p:nvSpPr>
                <p:spPr bwMode="auto">
                  <a:xfrm>
                    <a:off x="4574340" y="5305626"/>
                    <a:ext cx="0" cy="41287"/>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96" name="Line 98"/>
                  <p:cNvSpPr>
                    <a:spLocks noChangeShapeType="1"/>
                  </p:cNvSpPr>
                  <p:nvPr/>
                </p:nvSpPr>
                <p:spPr bwMode="auto">
                  <a:xfrm flipV="1">
                    <a:off x="4781312" y="5305626"/>
                    <a:ext cx="0" cy="1905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97" name="Line 99"/>
                  <p:cNvSpPr>
                    <a:spLocks noChangeShapeType="1"/>
                  </p:cNvSpPr>
                  <p:nvPr/>
                </p:nvSpPr>
                <p:spPr bwMode="auto">
                  <a:xfrm>
                    <a:off x="4993953" y="5305626"/>
                    <a:ext cx="0" cy="41287"/>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98" name="Line 100"/>
                  <p:cNvSpPr>
                    <a:spLocks noChangeShapeType="1"/>
                  </p:cNvSpPr>
                  <p:nvPr/>
                </p:nvSpPr>
                <p:spPr bwMode="auto">
                  <a:xfrm flipV="1">
                    <a:off x="5203758" y="5305626"/>
                    <a:ext cx="0" cy="1905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99" name="Line 101"/>
                  <p:cNvSpPr>
                    <a:spLocks noChangeShapeType="1"/>
                  </p:cNvSpPr>
                  <p:nvPr/>
                </p:nvSpPr>
                <p:spPr bwMode="auto">
                  <a:xfrm>
                    <a:off x="5410730" y="5305626"/>
                    <a:ext cx="0" cy="41287"/>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00" name="Line 102"/>
                  <p:cNvSpPr>
                    <a:spLocks noChangeShapeType="1"/>
                  </p:cNvSpPr>
                  <p:nvPr/>
                </p:nvSpPr>
                <p:spPr bwMode="auto">
                  <a:xfrm flipV="1">
                    <a:off x="5620537" y="5305626"/>
                    <a:ext cx="0" cy="1905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01" name="Line 103"/>
                  <p:cNvSpPr>
                    <a:spLocks noChangeShapeType="1"/>
                  </p:cNvSpPr>
                  <p:nvPr/>
                </p:nvSpPr>
                <p:spPr bwMode="auto">
                  <a:xfrm>
                    <a:off x="5827507" y="5305626"/>
                    <a:ext cx="0" cy="41287"/>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02" name="Line 104"/>
                  <p:cNvSpPr>
                    <a:spLocks noChangeShapeType="1"/>
                  </p:cNvSpPr>
                  <p:nvPr/>
                </p:nvSpPr>
                <p:spPr bwMode="auto">
                  <a:xfrm flipV="1">
                    <a:off x="6040150" y="5305626"/>
                    <a:ext cx="0" cy="1905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03" name="Line 105"/>
                  <p:cNvSpPr>
                    <a:spLocks noChangeShapeType="1"/>
                  </p:cNvSpPr>
                  <p:nvPr/>
                </p:nvSpPr>
                <p:spPr bwMode="auto">
                  <a:xfrm>
                    <a:off x="6249956" y="5305626"/>
                    <a:ext cx="0" cy="41287"/>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04" name="Line 106"/>
                  <p:cNvSpPr>
                    <a:spLocks noChangeShapeType="1"/>
                  </p:cNvSpPr>
                  <p:nvPr/>
                </p:nvSpPr>
                <p:spPr bwMode="auto">
                  <a:xfrm flipV="1">
                    <a:off x="6456927" y="5305626"/>
                    <a:ext cx="0" cy="1905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05" name="Line 107"/>
                  <p:cNvSpPr>
                    <a:spLocks noChangeShapeType="1"/>
                  </p:cNvSpPr>
                  <p:nvPr/>
                </p:nvSpPr>
                <p:spPr bwMode="auto">
                  <a:xfrm>
                    <a:off x="6666733" y="5305626"/>
                    <a:ext cx="0" cy="41287"/>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06" name="Line 108"/>
                  <p:cNvSpPr>
                    <a:spLocks noChangeShapeType="1"/>
                  </p:cNvSpPr>
                  <p:nvPr/>
                </p:nvSpPr>
                <p:spPr bwMode="auto">
                  <a:xfrm flipV="1">
                    <a:off x="6873705" y="5305626"/>
                    <a:ext cx="0" cy="1905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07" name="Line 109"/>
                  <p:cNvSpPr>
                    <a:spLocks noChangeShapeType="1"/>
                  </p:cNvSpPr>
                  <p:nvPr/>
                </p:nvSpPr>
                <p:spPr bwMode="auto">
                  <a:xfrm>
                    <a:off x="7086346" y="5305626"/>
                    <a:ext cx="0" cy="41287"/>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08" name="Line 110"/>
                  <p:cNvSpPr>
                    <a:spLocks noChangeShapeType="1"/>
                  </p:cNvSpPr>
                  <p:nvPr/>
                </p:nvSpPr>
                <p:spPr bwMode="auto">
                  <a:xfrm flipV="1">
                    <a:off x="7293318" y="5305626"/>
                    <a:ext cx="0" cy="1905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09" name="Line 111"/>
                  <p:cNvSpPr>
                    <a:spLocks noChangeShapeType="1"/>
                  </p:cNvSpPr>
                  <p:nvPr/>
                </p:nvSpPr>
                <p:spPr bwMode="auto">
                  <a:xfrm>
                    <a:off x="7503125" y="5305626"/>
                    <a:ext cx="0" cy="41287"/>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10" name="Line 112"/>
                  <p:cNvSpPr>
                    <a:spLocks noChangeShapeType="1"/>
                  </p:cNvSpPr>
                  <p:nvPr/>
                </p:nvSpPr>
                <p:spPr bwMode="auto">
                  <a:xfrm flipV="1">
                    <a:off x="7712930" y="5305626"/>
                    <a:ext cx="0" cy="1905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11" name="Line 113"/>
                  <p:cNvSpPr>
                    <a:spLocks noChangeShapeType="1"/>
                  </p:cNvSpPr>
                  <p:nvPr/>
                </p:nvSpPr>
                <p:spPr bwMode="auto">
                  <a:xfrm>
                    <a:off x="7919901" y="5305626"/>
                    <a:ext cx="0" cy="41287"/>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12" name="Line 114"/>
                  <p:cNvSpPr>
                    <a:spLocks noChangeShapeType="1"/>
                  </p:cNvSpPr>
                  <p:nvPr/>
                </p:nvSpPr>
                <p:spPr bwMode="auto">
                  <a:xfrm flipV="1">
                    <a:off x="8132543" y="5305626"/>
                    <a:ext cx="0" cy="1905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13" name="Line 115"/>
                  <p:cNvSpPr>
                    <a:spLocks noChangeShapeType="1"/>
                  </p:cNvSpPr>
                  <p:nvPr/>
                </p:nvSpPr>
                <p:spPr bwMode="auto">
                  <a:xfrm>
                    <a:off x="8339514" y="5305626"/>
                    <a:ext cx="0" cy="41287"/>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14" name="Line 254"/>
                  <p:cNvSpPr>
                    <a:spLocks noChangeShapeType="1"/>
                  </p:cNvSpPr>
                  <p:nvPr/>
                </p:nvSpPr>
                <p:spPr bwMode="auto">
                  <a:xfrm>
                    <a:off x="3318338" y="5305626"/>
                    <a:ext cx="0" cy="41287"/>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15" name="Line 255"/>
                  <p:cNvSpPr>
                    <a:spLocks noChangeShapeType="1"/>
                  </p:cNvSpPr>
                  <p:nvPr/>
                </p:nvSpPr>
                <p:spPr bwMode="auto">
                  <a:xfrm flipV="1">
                    <a:off x="3528143" y="5305626"/>
                    <a:ext cx="0" cy="1905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16" name="Line 256"/>
                  <p:cNvSpPr>
                    <a:spLocks noChangeShapeType="1"/>
                  </p:cNvSpPr>
                  <p:nvPr/>
                </p:nvSpPr>
                <p:spPr bwMode="auto">
                  <a:xfrm>
                    <a:off x="3735114" y="5305626"/>
                    <a:ext cx="0" cy="41287"/>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17" name="Line 257"/>
                  <p:cNvSpPr>
                    <a:spLocks noChangeShapeType="1"/>
                  </p:cNvSpPr>
                  <p:nvPr/>
                </p:nvSpPr>
                <p:spPr bwMode="auto">
                  <a:xfrm flipV="1">
                    <a:off x="3947756" y="5305626"/>
                    <a:ext cx="0" cy="1905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18" name="Line 258"/>
                  <p:cNvSpPr>
                    <a:spLocks noChangeShapeType="1"/>
                  </p:cNvSpPr>
                  <p:nvPr/>
                </p:nvSpPr>
                <p:spPr bwMode="auto">
                  <a:xfrm>
                    <a:off x="4157563" y="5305626"/>
                    <a:ext cx="0" cy="41287"/>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19" name="Line 259"/>
                  <p:cNvSpPr>
                    <a:spLocks noChangeShapeType="1"/>
                  </p:cNvSpPr>
                  <p:nvPr/>
                </p:nvSpPr>
                <p:spPr bwMode="auto">
                  <a:xfrm flipV="1">
                    <a:off x="4364533" y="5305626"/>
                    <a:ext cx="0" cy="1905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20" name="Line 260"/>
                  <p:cNvSpPr>
                    <a:spLocks noChangeShapeType="1"/>
                  </p:cNvSpPr>
                  <p:nvPr/>
                </p:nvSpPr>
                <p:spPr bwMode="auto">
                  <a:xfrm>
                    <a:off x="4574340" y="5305626"/>
                    <a:ext cx="0" cy="41287"/>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21" name="Line 261"/>
                  <p:cNvSpPr>
                    <a:spLocks noChangeShapeType="1"/>
                  </p:cNvSpPr>
                  <p:nvPr/>
                </p:nvSpPr>
                <p:spPr bwMode="auto">
                  <a:xfrm flipV="1">
                    <a:off x="4781312" y="5305626"/>
                    <a:ext cx="0" cy="1905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22" name="Line 262"/>
                  <p:cNvSpPr>
                    <a:spLocks noChangeShapeType="1"/>
                  </p:cNvSpPr>
                  <p:nvPr/>
                </p:nvSpPr>
                <p:spPr bwMode="auto">
                  <a:xfrm>
                    <a:off x="4993953" y="5305626"/>
                    <a:ext cx="0" cy="41287"/>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23" name="Line 263"/>
                  <p:cNvSpPr>
                    <a:spLocks noChangeShapeType="1"/>
                  </p:cNvSpPr>
                  <p:nvPr/>
                </p:nvSpPr>
                <p:spPr bwMode="auto">
                  <a:xfrm flipV="1">
                    <a:off x="5203758" y="5305626"/>
                    <a:ext cx="0" cy="1905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24" name="Line 264"/>
                  <p:cNvSpPr>
                    <a:spLocks noChangeShapeType="1"/>
                  </p:cNvSpPr>
                  <p:nvPr/>
                </p:nvSpPr>
                <p:spPr bwMode="auto">
                  <a:xfrm>
                    <a:off x="5410730" y="5305626"/>
                    <a:ext cx="0" cy="41287"/>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25" name="Line 265"/>
                  <p:cNvSpPr>
                    <a:spLocks noChangeShapeType="1"/>
                  </p:cNvSpPr>
                  <p:nvPr/>
                </p:nvSpPr>
                <p:spPr bwMode="auto">
                  <a:xfrm flipV="1">
                    <a:off x="5620537" y="5305626"/>
                    <a:ext cx="0" cy="1905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26" name="Line 266"/>
                  <p:cNvSpPr>
                    <a:spLocks noChangeShapeType="1"/>
                  </p:cNvSpPr>
                  <p:nvPr/>
                </p:nvSpPr>
                <p:spPr bwMode="auto">
                  <a:xfrm>
                    <a:off x="5827507" y="5305626"/>
                    <a:ext cx="0" cy="41287"/>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27" name="Line 267"/>
                  <p:cNvSpPr>
                    <a:spLocks noChangeShapeType="1"/>
                  </p:cNvSpPr>
                  <p:nvPr/>
                </p:nvSpPr>
                <p:spPr bwMode="auto">
                  <a:xfrm flipV="1">
                    <a:off x="6040150" y="5305626"/>
                    <a:ext cx="0" cy="1905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28" name="Line 268"/>
                  <p:cNvSpPr>
                    <a:spLocks noChangeShapeType="1"/>
                  </p:cNvSpPr>
                  <p:nvPr/>
                </p:nvSpPr>
                <p:spPr bwMode="auto">
                  <a:xfrm>
                    <a:off x="6249956" y="5305626"/>
                    <a:ext cx="0" cy="41287"/>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29" name="Line 269"/>
                  <p:cNvSpPr>
                    <a:spLocks noChangeShapeType="1"/>
                  </p:cNvSpPr>
                  <p:nvPr/>
                </p:nvSpPr>
                <p:spPr bwMode="auto">
                  <a:xfrm flipV="1">
                    <a:off x="6456927" y="5305626"/>
                    <a:ext cx="0" cy="1905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30" name="Line 270"/>
                  <p:cNvSpPr>
                    <a:spLocks noChangeShapeType="1"/>
                  </p:cNvSpPr>
                  <p:nvPr/>
                </p:nvSpPr>
                <p:spPr bwMode="auto">
                  <a:xfrm>
                    <a:off x="6666733" y="5305626"/>
                    <a:ext cx="0" cy="41287"/>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31" name="Line 271"/>
                  <p:cNvSpPr>
                    <a:spLocks noChangeShapeType="1"/>
                  </p:cNvSpPr>
                  <p:nvPr/>
                </p:nvSpPr>
                <p:spPr bwMode="auto">
                  <a:xfrm flipV="1">
                    <a:off x="6873705" y="5305626"/>
                    <a:ext cx="0" cy="1905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32" name="Line 272"/>
                  <p:cNvSpPr>
                    <a:spLocks noChangeShapeType="1"/>
                  </p:cNvSpPr>
                  <p:nvPr/>
                </p:nvSpPr>
                <p:spPr bwMode="auto">
                  <a:xfrm>
                    <a:off x="7086346" y="5305626"/>
                    <a:ext cx="0" cy="41287"/>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33" name="Line 273"/>
                  <p:cNvSpPr>
                    <a:spLocks noChangeShapeType="1"/>
                  </p:cNvSpPr>
                  <p:nvPr/>
                </p:nvSpPr>
                <p:spPr bwMode="auto">
                  <a:xfrm flipV="1">
                    <a:off x="7293318" y="5305626"/>
                    <a:ext cx="0" cy="1905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34" name="Line 274"/>
                  <p:cNvSpPr>
                    <a:spLocks noChangeShapeType="1"/>
                  </p:cNvSpPr>
                  <p:nvPr/>
                </p:nvSpPr>
                <p:spPr bwMode="auto">
                  <a:xfrm>
                    <a:off x="7503125" y="5305626"/>
                    <a:ext cx="0" cy="41287"/>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35" name="Line 275"/>
                  <p:cNvSpPr>
                    <a:spLocks noChangeShapeType="1"/>
                  </p:cNvSpPr>
                  <p:nvPr/>
                </p:nvSpPr>
                <p:spPr bwMode="auto">
                  <a:xfrm flipV="1">
                    <a:off x="7712930" y="5305626"/>
                    <a:ext cx="0" cy="1905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36" name="Line 276"/>
                  <p:cNvSpPr>
                    <a:spLocks noChangeShapeType="1"/>
                  </p:cNvSpPr>
                  <p:nvPr/>
                </p:nvSpPr>
                <p:spPr bwMode="auto">
                  <a:xfrm>
                    <a:off x="7919901" y="5305626"/>
                    <a:ext cx="0" cy="41287"/>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37" name="Line 277"/>
                  <p:cNvSpPr>
                    <a:spLocks noChangeShapeType="1"/>
                  </p:cNvSpPr>
                  <p:nvPr/>
                </p:nvSpPr>
                <p:spPr bwMode="auto">
                  <a:xfrm flipV="1">
                    <a:off x="8132543" y="5305626"/>
                    <a:ext cx="0" cy="1905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38" name="Line 278"/>
                  <p:cNvSpPr>
                    <a:spLocks noChangeShapeType="1"/>
                  </p:cNvSpPr>
                  <p:nvPr/>
                </p:nvSpPr>
                <p:spPr bwMode="auto">
                  <a:xfrm>
                    <a:off x="8339514" y="5305626"/>
                    <a:ext cx="0" cy="41287"/>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39" name="Line 819"/>
                  <p:cNvSpPr>
                    <a:spLocks noChangeShapeType="1"/>
                  </p:cNvSpPr>
                  <p:nvPr/>
                </p:nvSpPr>
                <p:spPr bwMode="auto">
                  <a:xfrm>
                    <a:off x="3318338" y="5305626"/>
                    <a:ext cx="0" cy="41287"/>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40" name="Line 820"/>
                  <p:cNvSpPr>
                    <a:spLocks noChangeShapeType="1"/>
                  </p:cNvSpPr>
                  <p:nvPr/>
                </p:nvSpPr>
                <p:spPr bwMode="auto">
                  <a:xfrm flipV="1">
                    <a:off x="3528143" y="5305626"/>
                    <a:ext cx="0" cy="1905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41" name="Line 821"/>
                  <p:cNvSpPr>
                    <a:spLocks noChangeShapeType="1"/>
                  </p:cNvSpPr>
                  <p:nvPr/>
                </p:nvSpPr>
                <p:spPr bwMode="auto">
                  <a:xfrm>
                    <a:off x="3735114" y="5305626"/>
                    <a:ext cx="0" cy="41287"/>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42" name="Line 822"/>
                  <p:cNvSpPr>
                    <a:spLocks noChangeShapeType="1"/>
                  </p:cNvSpPr>
                  <p:nvPr/>
                </p:nvSpPr>
                <p:spPr bwMode="auto">
                  <a:xfrm flipV="1">
                    <a:off x="3947756" y="5305626"/>
                    <a:ext cx="0" cy="1905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43" name="Line 823"/>
                  <p:cNvSpPr>
                    <a:spLocks noChangeShapeType="1"/>
                  </p:cNvSpPr>
                  <p:nvPr/>
                </p:nvSpPr>
                <p:spPr bwMode="auto">
                  <a:xfrm>
                    <a:off x="4157563" y="5305626"/>
                    <a:ext cx="0" cy="41287"/>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44" name="Line 824"/>
                  <p:cNvSpPr>
                    <a:spLocks noChangeShapeType="1"/>
                  </p:cNvSpPr>
                  <p:nvPr/>
                </p:nvSpPr>
                <p:spPr bwMode="auto">
                  <a:xfrm flipV="1">
                    <a:off x="4364533" y="5305626"/>
                    <a:ext cx="0" cy="1905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45" name="Line 825"/>
                  <p:cNvSpPr>
                    <a:spLocks noChangeShapeType="1"/>
                  </p:cNvSpPr>
                  <p:nvPr/>
                </p:nvSpPr>
                <p:spPr bwMode="auto">
                  <a:xfrm>
                    <a:off x="4574340" y="5305626"/>
                    <a:ext cx="0" cy="41287"/>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46" name="Line 826"/>
                  <p:cNvSpPr>
                    <a:spLocks noChangeShapeType="1"/>
                  </p:cNvSpPr>
                  <p:nvPr/>
                </p:nvSpPr>
                <p:spPr bwMode="auto">
                  <a:xfrm flipV="1">
                    <a:off x="4781312" y="5305626"/>
                    <a:ext cx="0" cy="1905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47" name="Line 827"/>
                  <p:cNvSpPr>
                    <a:spLocks noChangeShapeType="1"/>
                  </p:cNvSpPr>
                  <p:nvPr/>
                </p:nvSpPr>
                <p:spPr bwMode="auto">
                  <a:xfrm>
                    <a:off x="4993953" y="5305626"/>
                    <a:ext cx="0" cy="41287"/>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48" name="Line 828"/>
                  <p:cNvSpPr>
                    <a:spLocks noChangeShapeType="1"/>
                  </p:cNvSpPr>
                  <p:nvPr/>
                </p:nvSpPr>
                <p:spPr bwMode="auto">
                  <a:xfrm flipV="1">
                    <a:off x="5203758" y="5305626"/>
                    <a:ext cx="0" cy="1905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49" name="Line 829"/>
                  <p:cNvSpPr>
                    <a:spLocks noChangeShapeType="1"/>
                  </p:cNvSpPr>
                  <p:nvPr/>
                </p:nvSpPr>
                <p:spPr bwMode="auto">
                  <a:xfrm>
                    <a:off x="5410730" y="5305626"/>
                    <a:ext cx="0" cy="41287"/>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50" name="Line 830"/>
                  <p:cNvSpPr>
                    <a:spLocks noChangeShapeType="1"/>
                  </p:cNvSpPr>
                  <p:nvPr/>
                </p:nvSpPr>
                <p:spPr bwMode="auto">
                  <a:xfrm flipV="1">
                    <a:off x="5620537" y="5305626"/>
                    <a:ext cx="0" cy="1905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51" name="Line 831"/>
                  <p:cNvSpPr>
                    <a:spLocks noChangeShapeType="1"/>
                  </p:cNvSpPr>
                  <p:nvPr/>
                </p:nvSpPr>
                <p:spPr bwMode="auto">
                  <a:xfrm>
                    <a:off x="5827507" y="5305626"/>
                    <a:ext cx="0" cy="41287"/>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52" name="Line 832"/>
                  <p:cNvSpPr>
                    <a:spLocks noChangeShapeType="1"/>
                  </p:cNvSpPr>
                  <p:nvPr/>
                </p:nvSpPr>
                <p:spPr bwMode="auto">
                  <a:xfrm flipV="1">
                    <a:off x="6040150" y="5305626"/>
                    <a:ext cx="0" cy="1905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53" name="Line 833"/>
                  <p:cNvSpPr>
                    <a:spLocks noChangeShapeType="1"/>
                  </p:cNvSpPr>
                  <p:nvPr/>
                </p:nvSpPr>
                <p:spPr bwMode="auto">
                  <a:xfrm>
                    <a:off x="6249956" y="5305626"/>
                    <a:ext cx="0" cy="41287"/>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54" name="Line 834"/>
                  <p:cNvSpPr>
                    <a:spLocks noChangeShapeType="1"/>
                  </p:cNvSpPr>
                  <p:nvPr/>
                </p:nvSpPr>
                <p:spPr bwMode="auto">
                  <a:xfrm flipV="1">
                    <a:off x="6456927" y="5305626"/>
                    <a:ext cx="0" cy="1905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55" name="Line 835"/>
                  <p:cNvSpPr>
                    <a:spLocks noChangeShapeType="1"/>
                  </p:cNvSpPr>
                  <p:nvPr/>
                </p:nvSpPr>
                <p:spPr bwMode="auto">
                  <a:xfrm>
                    <a:off x="6666733" y="5305626"/>
                    <a:ext cx="0" cy="41287"/>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56" name="Line 836"/>
                  <p:cNvSpPr>
                    <a:spLocks noChangeShapeType="1"/>
                  </p:cNvSpPr>
                  <p:nvPr/>
                </p:nvSpPr>
                <p:spPr bwMode="auto">
                  <a:xfrm flipV="1">
                    <a:off x="6873705" y="5305626"/>
                    <a:ext cx="0" cy="1905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57" name="Line 837"/>
                  <p:cNvSpPr>
                    <a:spLocks noChangeShapeType="1"/>
                  </p:cNvSpPr>
                  <p:nvPr/>
                </p:nvSpPr>
                <p:spPr bwMode="auto">
                  <a:xfrm>
                    <a:off x="7086346" y="5305626"/>
                    <a:ext cx="0" cy="41287"/>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58" name="Line 838"/>
                  <p:cNvSpPr>
                    <a:spLocks noChangeShapeType="1"/>
                  </p:cNvSpPr>
                  <p:nvPr/>
                </p:nvSpPr>
                <p:spPr bwMode="auto">
                  <a:xfrm flipV="1">
                    <a:off x="7293318" y="5305626"/>
                    <a:ext cx="0" cy="1905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59" name="Line 839"/>
                  <p:cNvSpPr>
                    <a:spLocks noChangeShapeType="1"/>
                  </p:cNvSpPr>
                  <p:nvPr/>
                </p:nvSpPr>
                <p:spPr bwMode="auto">
                  <a:xfrm>
                    <a:off x="7503125" y="5305626"/>
                    <a:ext cx="0" cy="41287"/>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60" name="Line 840"/>
                  <p:cNvSpPr>
                    <a:spLocks noChangeShapeType="1"/>
                  </p:cNvSpPr>
                  <p:nvPr/>
                </p:nvSpPr>
                <p:spPr bwMode="auto">
                  <a:xfrm flipV="1">
                    <a:off x="7712930" y="5305626"/>
                    <a:ext cx="0" cy="1905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61" name="Line 841"/>
                  <p:cNvSpPr>
                    <a:spLocks noChangeShapeType="1"/>
                  </p:cNvSpPr>
                  <p:nvPr/>
                </p:nvSpPr>
                <p:spPr bwMode="auto">
                  <a:xfrm>
                    <a:off x="7919901" y="5305626"/>
                    <a:ext cx="0" cy="41287"/>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62" name="Line 842"/>
                  <p:cNvSpPr>
                    <a:spLocks noChangeShapeType="1"/>
                  </p:cNvSpPr>
                  <p:nvPr/>
                </p:nvSpPr>
                <p:spPr bwMode="auto">
                  <a:xfrm flipV="1">
                    <a:off x="8132543" y="5305626"/>
                    <a:ext cx="0" cy="1905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63" name="Line 843"/>
                  <p:cNvSpPr>
                    <a:spLocks noChangeShapeType="1"/>
                  </p:cNvSpPr>
                  <p:nvPr/>
                </p:nvSpPr>
                <p:spPr bwMode="auto">
                  <a:xfrm>
                    <a:off x="8339514" y="5305626"/>
                    <a:ext cx="0" cy="41287"/>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64" name="Rectangle 1740"/>
                  <p:cNvSpPr>
                    <a:spLocks noChangeArrowheads="1"/>
                  </p:cNvSpPr>
                  <p:nvPr/>
                </p:nvSpPr>
                <p:spPr bwMode="auto">
                  <a:xfrm>
                    <a:off x="3295656" y="2091649"/>
                    <a:ext cx="5069376" cy="3210803"/>
                  </a:xfrm>
                  <a:prstGeom prst="rect">
                    <a:avLst/>
                  </a:prstGeom>
                  <a:noFill/>
                  <a:ln w="1588">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grpSp>
          <p:sp>
            <p:nvSpPr>
              <p:cNvPr id="865" name="TextBox 864"/>
              <p:cNvSpPr txBox="1"/>
              <p:nvPr/>
            </p:nvSpPr>
            <p:spPr>
              <a:xfrm>
                <a:off x="3420026" y="2324774"/>
                <a:ext cx="2522953" cy="513394"/>
              </a:xfrm>
              <a:prstGeom prst="rect">
                <a:avLst/>
              </a:prstGeom>
              <a:noFill/>
            </p:spPr>
            <p:txBody>
              <a:bodyPr wrap="none" rtlCol="0">
                <a:spAutoFit/>
              </a:bodyPr>
              <a:lstStyle/>
              <a:p>
                <a:pPr algn="r"/>
                <a:r>
                  <a:rPr lang="en-US" sz="1000" dirty="0">
                    <a:solidFill>
                      <a:schemeClr val="bg1"/>
                    </a:solidFill>
                    <a:latin typeface="Arial" panose="020B0604020202020204" pitchFamily="34" charset="0"/>
                    <a:cs typeface="Arial" panose="020B0604020202020204" pitchFamily="34" charset="0"/>
                  </a:rPr>
                  <a:t>Hazard Ratio: 1.41 </a:t>
                </a:r>
              </a:p>
              <a:p>
                <a:pPr algn="r"/>
                <a:r>
                  <a:rPr lang="en-US" sz="1000" dirty="0">
                    <a:solidFill>
                      <a:schemeClr val="bg1"/>
                    </a:solidFill>
                    <a:latin typeface="Arial" panose="020B0604020202020204" pitchFamily="34" charset="0"/>
                    <a:cs typeface="Arial" panose="020B0604020202020204" pitchFamily="34" charset="0"/>
                  </a:rPr>
                  <a:t>(95% CI, 0.80–2.47)</a:t>
                </a:r>
              </a:p>
            </p:txBody>
          </p:sp>
          <p:grpSp>
            <p:nvGrpSpPr>
              <p:cNvPr id="866" name="Group 865"/>
              <p:cNvGrpSpPr/>
              <p:nvPr/>
            </p:nvGrpSpPr>
            <p:grpSpPr>
              <a:xfrm>
                <a:off x="380631" y="2295963"/>
                <a:ext cx="403085" cy="3301274"/>
                <a:chOff x="2186206" y="1167897"/>
                <a:chExt cx="403085" cy="3301274"/>
              </a:xfrm>
            </p:grpSpPr>
            <p:sp>
              <p:nvSpPr>
                <p:cNvPr id="867" name="Rectangle 300"/>
                <p:cNvSpPr>
                  <a:spLocks noChangeArrowheads="1"/>
                </p:cNvSpPr>
                <p:nvPr/>
              </p:nvSpPr>
              <p:spPr bwMode="auto">
                <a:xfrm>
                  <a:off x="2454929" y="4271712"/>
                  <a:ext cx="134362" cy="197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eaLnBrk="0" fontAlgn="base" hangingPunct="0">
                    <a:spcBef>
                      <a:spcPct val="0"/>
                    </a:spcBef>
                    <a:spcAft>
                      <a:spcPct val="0"/>
                    </a:spcAft>
                  </a:pPr>
                  <a:r>
                    <a:rPr lang="en-US" altLang="en-US" sz="1000" dirty="0">
                      <a:solidFill>
                        <a:schemeClr val="bg1"/>
                      </a:solidFill>
                      <a:cs typeface="Arial" panose="020B0604020202020204" pitchFamily="34" charset="0"/>
                    </a:rPr>
                    <a:t>0</a:t>
                  </a:r>
                  <a:endParaRPr lang="en-US" altLang="en-US" sz="3200" dirty="0">
                    <a:solidFill>
                      <a:schemeClr val="bg1"/>
                    </a:solidFill>
                    <a:cs typeface="Arial" panose="020B0604020202020204" pitchFamily="34" charset="0"/>
                  </a:endParaRPr>
                </a:p>
              </p:txBody>
            </p:sp>
            <p:sp>
              <p:nvSpPr>
                <p:cNvPr id="868" name="Rectangle 302"/>
                <p:cNvSpPr>
                  <a:spLocks noChangeArrowheads="1"/>
                </p:cNvSpPr>
                <p:nvPr/>
              </p:nvSpPr>
              <p:spPr bwMode="auto">
                <a:xfrm>
                  <a:off x="2320568" y="3961330"/>
                  <a:ext cx="268723" cy="197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eaLnBrk="0" fontAlgn="base" hangingPunct="0">
                    <a:spcBef>
                      <a:spcPct val="0"/>
                    </a:spcBef>
                    <a:spcAft>
                      <a:spcPct val="0"/>
                    </a:spcAft>
                  </a:pPr>
                  <a:r>
                    <a:rPr lang="en-US" altLang="en-US" sz="1000" dirty="0">
                      <a:solidFill>
                        <a:schemeClr val="bg1"/>
                      </a:solidFill>
                      <a:cs typeface="Arial" panose="020B0604020202020204" pitchFamily="34" charset="0"/>
                    </a:rPr>
                    <a:t>10</a:t>
                  </a:r>
                  <a:endParaRPr lang="en-US" altLang="en-US" sz="3200" dirty="0">
                    <a:solidFill>
                      <a:schemeClr val="bg1"/>
                    </a:solidFill>
                    <a:cs typeface="Arial" panose="020B0604020202020204" pitchFamily="34" charset="0"/>
                  </a:endParaRPr>
                </a:p>
              </p:txBody>
            </p:sp>
            <p:sp>
              <p:nvSpPr>
                <p:cNvPr id="869" name="Rectangle 304"/>
                <p:cNvSpPr>
                  <a:spLocks noChangeArrowheads="1"/>
                </p:cNvSpPr>
                <p:nvPr/>
              </p:nvSpPr>
              <p:spPr bwMode="auto">
                <a:xfrm>
                  <a:off x="2320568" y="3650950"/>
                  <a:ext cx="268723" cy="197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eaLnBrk="0" fontAlgn="base" hangingPunct="0">
                    <a:spcBef>
                      <a:spcPct val="0"/>
                    </a:spcBef>
                    <a:spcAft>
                      <a:spcPct val="0"/>
                    </a:spcAft>
                  </a:pPr>
                  <a:r>
                    <a:rPr lang="en-US" altLang="en-US" sz="1000" dirty="0">
                      <a:solidFill>
                        <a:schemeClr val="bg1"/>
                      </a:solidFill>
                      <a:cs typeface="Arial" panose="020B0604020202020204" pitchFamily="34" charset="0"/>
                    </a:rPr>
                    <a:t>20</a:t>
                  </a:r>
                  <a:endParaRPr lang="en-US" altLang="en-US" sz="3200" dirty="0">
                    <a:solidFill>
                      <a:schemeClr val="bg1"/>
                    </a:solidFill>
                    <a:cs typeface="Arial" panose="020B0604020202020204" pitchFamily="34" charset="0"/>
                  </a:endParaRPr>
                </a:p>
              </p:txBody>
            </p:sp>
            <p:sp>
              <p:nvSpPr>
                <p:cNvPr id="870" name="Rectangle 306"/>
                <p:cNvSpPr>
                  <a:spLocks noChangeArrowheads="1"/>
                </p:cNvSpPr>
                <p:nvPr/>
              </p:nvSpPr>
              <p:spPr bwMode="auto">
                <a:xfrm>
                  <a:off x="2320568" y="3340566"/>
                  <a:ext cx="268723" cy="197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eaLnBrk="0" fontAlgn="base" hangingPunct="0">
                    <a:spcBef>
                      <a:spcPct val="0"/>
                    </a:spcBef>
                    <a:spcAft>
                      <a:spcPct val="0"/>
                    </a:spcAft>
                  </a:pPr>
                  <a:r>
                    <a:rPr lang="en-US" altLang="en-US" sz="1000" dirty="0">
                      <a:solidFill>
                        <a:schemeClr val="bg1"/>
                      </a:solidFill>
                      <a:cs typeface="Arial" panose="020B0604020202020204" pitchFamily="34" charset="0"/>
                    </a:rPr>
                    <a:t>30</a:t>
                  </a:r>
                  <a:endParaRPr lang="en-US" altLang="en-US" sz="3200" dirty="0">
                    <a:solidFill>
                      <a:schemeClr val="bg1"/>
                    </a:solidFill>
                    <a:cs typeface="Arial" panose="020B0604020202020204" pitchFamily="34" charset="0"/>
                  </a:endParaRPr>
                </a:p>
              </p:txBody>
            </p:sp>
            <p:sp>
              <p:nvSpPr>
                <p:cNvPr id="871" name="Rectangle 308"/>
                <p:cNvSpPr>
                  <a:spLocks noChangeArrowheads="1"/>
                </p:cNvSpPr>
                <p:nvPr/>
              </p:nvSpPr>
              <p:spPr bwMode="auto">
                <a:xfrm>
                  <a:off x="2320568" y="3032230"/>
                  <a:ext cx="268723" cy="197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eaLnBrk="0" fontAlgn="base" hangingPunct="0">
                    <a:spcBef>
                      <a:spcPct val="0"/>
                    </a:spcBef>
                    <a:spcAft>
                      <a:spcPct val="0"/>
                    </a:spcAft>
                  </a:pPr>
                  <a:r>
                    <a:rPr lang="en-US" altLang="en-US" sz="1000" dirty="0">
                      <a:solidFill>
                        <a:schemeClr val="bg1"/>
                      </a:solidFill>
                      <a:cs typeface="Arial" panose="020B0604020202020204" pitchFamily="34" charset="0"/>
                    </a:rPr>
                    <a:t>40</a:t>
                  </a:r>
                  <a:endParaRPr lang="en-US" altLang="en-US" sz="3200" dirty="0">
                    <a:solidFill>
                      <a:schemeClr val="bg1"/>
                    </a:solidFill>
                    <a:cs typeface="Arial" panose="020B0604020202020204" pitchFamily="34" charset="0"/>
                  </a:endParaRPr>
                </a:p>
              </p:txBody>
            </p:sp>
            <p:sp>
              <p:nvSpPr>
                <p:cNvPr id="872" name="Rectangle 310"/>
                <p:cNvSpPr>
                  <a:spLocks noChangeArrowheads="1"/>
                </p:cNvSpPr>
                <p:nvPr/>
              </p:nvSpPr>
              <p:spPr bwMode="auto">
                <a:xfrm>
                  <a:off x="2320568" y="2721847"/>
                  <a:ext cx="268723" cy="197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eaLnBrk="0" fontAlgn="base" hangingPunct="0">
                    <a:spcBef>
                      <a:spcPct val="0"/>
                    </a:spcBef>
                    <a:spcAft>
                      <a:spcPct val="0"/>
                    </a:spcAft>
                  </a:pPr>
                  <a:r>
                    <a:rPr lang="en-US" altLang="en-US" sz="1000" dirty="0">
                      <a:solidFill>
                        <a:schemeClr val="bg1"/>
                      </a:solidFill>
                      <a:cs typeface="Arial" panose="020B0604020202020204" pitchFamily="34" charset="0"/>
                    </a:rPr>
                    <a:t>50</a:t>
                  </a:r>
                  <a:endParaRPr lang="en-US" altLang="en-US" sz="3200" dirty="0">
                    <a:solidFill>
                      <a:schemeClr val="bg1"/>
                    </a:solidFill>
                    <a:cs typeface="Arial" panose="020B0604020202020204" pitchFamily="34" charset="0"/>
                  </a:endParaRPr>
                </a:p>
              </p:txBody>
            </p:sp>
            <p:sp>
              <p:nvSpPr>
                <p:cNvPr id="873" name="Rectangle 312"/>
                <p:cNvSpPr>
                  <a:spLocks noChangeArrowheads="1"/>
                </p:cNvSpPr>
                <p:nvPr/>
              </p:nvSpPr>
              <p:spPr bwMode="auto">
                <a:xfrm>
                  <a:off x="2320568" y="2411463"/>
                  <a:ext cx="268723" cy="197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eaLnBrk="0" fontAlgn="base" hangingPunct="0">
                    <a:spcBef>
                      <a:spcPct val="0"/>
                    </a:spcBef>
                    <a:spcAft>
                      <a:spcPct val="0"/>
                    </a:spcAft>
                  </a:pPr>
                  <a:r>
                    <a:rPr lang="en-US" altLang="en-US" sz="1000" dirty="0">
                      <a:solidFill>
                        <a:schemeClr val="bg1"/>
                      </a:solidFill>
                      <a:cs typeface="Arial" panose="020B0604020202020204" pitchFamily="34" charset="0"/>
                    </a:rPr>
                    <a:t>60</a:t>
                  </a:r>
                  <a:endParaRPr lang="en-US" altLang="en-US" sz="3200" dirty="0">
                    <a:solidFill>
                      <a:schemeClr val="bg1"/>
                    </a:solidFill>
                    <a:cs typeface="Arial" panose="020B0604020202020204" pitchFamily="34" charset="0"/>
                  </a:endParaRPr>
                </a:p>
              </p:txBody>
            </p:sp>
            <p:sp>
              <p:nvSpPr>
                <p:cNvPr id="874" name="Rectangle 314"/>
                <p:cNvSpPr>
                  <a:spLocks noChangeArrowheads="1"/>
                </p:cNvSpPr>
                <p:nvPr/>
              </p:nvSpPr>
              <p:spPr bwMode="auto">
                <a:xfrm>
                  <a:off x="2320568" y="2099041"/>
                  <a:ext cx="268723" cy="197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eaLnBrk="0" fontAlgn="base" hangingPunct="0">
                    <a:spcBef>
                      <a:spcPct val="0"/>
                    </a:spcBef>
                    <a:spcAft>
                      <a:spcPct val="0"/>
                    </a:spcAft>
                  </a:pPr>
                  <a:r>
                    <a:rPr lang="en-US" altLang="en-US" sz="1000" dirty="0">
                      <a:solidFill>
                        <a:schemeClr val="bg1"/>
                      </a:solidFill>
                      <a:cs typeface="Arial" panose="020B0604020202020204" pitchFamily="34" charset="0"/>
                    </a:rPr>
                    <a:t>70</a:t>
                  </a:r>
                  <a:endParaRPr lang="en-US" altLang="en-US" sz="3200" dirty="0">
                    <a:solidFill>
                      <a:schemeClr val="bg1"/>
                    </a:solidFill>
                    <a:cs typeface="Arial" panose="020B0604020202020204" pitchFamily="34" charset="0"/>
                  </a:endParaRPr>
                </a:p>
              </p:txBody>
            </p:sp>
            <p:sp>
              <p:nvSpPr>
                <p:cNvPr id="875" name="Rectangle 316"/>
                <p:cNvSpPr>
                  <a:spLocks noChangeArrowheads="1"/>
                </p:cNvSpPr>
                <p:nvPr/>
              </p:nvSpPr>
              <p:spPr bwMode="auto">
                <a:xfrm>
                  <a:off x="2320568" y="1788660"/>
                  <a:ext cx="268723" cy="197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eaLnBrk="0" fontAlgn="base" hangingPunct="0">
                    <a:spcBef>
                      <a:spcPct val="0"/>
                    </a:spcBef>
                    <a:spcAft>
                      <a:spcPct val="0"/>
                    </a:spcAft>
                  </a:pPr>
                  <a:r>
                    <a:rPr lang="en-US" altLang="en-US" sz="1000" dirty="0">
                      <a:solidFill>
                        <a:schemeClr val="bg1"/>
                      </a:solidFill>
                      <a:cs typeface="Arial" panose="020B0604020202020204" pitchFamily="34" charset="0"/>
                    </a:rPr>
                    <a:t>80</a:t>
                  </a:r>
                  <a:endParaRPr lang="en-US" altLang="en-US" sz="3200" dirty="0">
                    <a:solidFill>
                      <a:schemeClr val="bg1"/>
                    </a:solidFill>
                    <a:cs typeface="Arial" panose="020B0604020202020204" pitchFamily="34" charset="0"/>
                  </a:endParaRPr>
                </a:p>
              </p:txBody>
            </p:sp>
            <p:sp>
              <p:nvSpPr>
                <p:cNvPr id="876" name="Rectangle 318"/>
                <p:cNvSpPr>
                  <a:spLocks noChangeArrowheads="1"/>
                </p:cNvSpPr>
                <p:nvPr/>
              </p:nvSpPr>
              <p:spPr bwMode="auto">
                <a:xfrm>
                  <a:off x="2320568" y="1478276"/>
                  <a:ext cx="268723" cy="197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eaLnBrk="0" fontAlgn="base" hangingPunct="0">
                    <a:spcBef>
                      <a:spcPct val="0"/>
                    </a:spcBef>
                    <a:spcAft>
                      <a:spcPct val="0"/>
                    </a:spcAft>
                  </a:pPr>
                  <a:r>
                    <a:rPr lang="en-US" altLang="en-US" sz="1000" dirty="0">
                      <a:solidFill>
                        <a:schemeClr val="bg1"/>
                      </a:solidFill>
                      <a:cs typeface="Arial" panose="020B0604020202020204" pitchFamily="34" charset="0"/>
                    </a:rPr>
                    <a:t>90</a:t>
                  </a:r>
                  <a:endParaRPr lang="en-US" altLang="en-US" sz="3200" dirty="0">
                    <a:solidFill>
                      <a:schemeClr val="bg1"/>
                    </a:solidFill>
                    <a:cs typeface="Arial" panose="020B0604020202020204" pitchFamily="34" charset="0"/>
                  </a:endParaRPr>
                </a:p>
              </p:txBody>
            </p:sp>
            <p:sp>
              <p:nvSpPr>
                <p:cNvPr id="877" name="Rectangle 321"/>
                <p:cNvSpPr>
                  <a:spLocks noChangeArrowheads="1"/>
                </p:cNvSpPr>
                <p:nvPr/>
              </p:nvSpPr>
              <p:spPr bwMode="auto">
                <a:xfrm>
                  <a:off x="2186206" y="1167897"/>
                  <a:ext cx="403085" cy="197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eaLnBrk="0" fontAlgn="base" hangingPunct="0">
                    <a:spcBef>
                      <a:spcPct val="0"/>
                    </a:spcBef>
                    <a:spcAft>
                      <a:spcPct val="0"/>
                    </a:spcAft>
                  </a:pPr>
                  <a:r>
                    <a:rPr lang="en-US" altLang="en-US" sz="1000" dirty="0">
                      <a:solidFill>
                        <a:schemeClr val="bg1"/>
                      </a:solidFill>
                      <a:cs typeface="Arial" panose="020B0604020202020204" pitchFamily="34" charset="0"/>
                    </a:rPr>
                    <a:t>100</a:t>
                  </a:r>
                  <a:endParaRPr lang="en-US" altLang="en-US" sz="3200" dirty="0">
                    <a:solidFill>
                      <a:schemeClr val="bg1"/>
                    </a:solidFill>
                    <a:cs typeface="Arial" panose="020B0604020202020204" pitchFamily="34" charset="0"/>
                  </a:endParaRPr>
                </a:p>
              </p:txBody>
            </p:sp>
          </p:grpSp>
          <p:sp>
            <p:nvSpPr>
              <p:cNvPr id="878" name="Rectangle 390"/>
              <p:cNvSpPr>
                <a:spLocks noChangeArrowheads="1"/>
              </p:cNvSpPr>
              <p:nvPr/>
            </p:nvSpPr>
            <p:spPr bwMode="auto">
              <a:xfrm rot="16200000">
                <a:off x="-1424039" y="3759788"/>
                <a:ext cx="3166485" cy="293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eaLnBrk="0" fontAlgn="base" hangingPunct="0">
                  <a:spcBef>
                    <a:spcPct val="0"/>
                  </a:spcBef>
                  <a:spcAft>
                    <a:spcPct val="0"/>
                  </a:spcAft>
                </a:pPr>
                <a:r>
                  <a:rPr lang="en-US" altLang="en-US" sz="1000" b="1" dirty="0">
                    <a:solidFill>
                      <a:schemeClr val="bg1"/>
                    </a:solidFill>
                    <a:latin typeface="Arial Bold" panose="020B0704020202020204" pitchFamily="34" charset="0"/>
                  </a:rPr>
                  <a:t>Progression-free survival (%)</a:t>
                </a:r>
                <a:endParaRPr lang="en-US" altLang="en-US" sz="1000" dirty="0">
                  <a:solidFill>
                    <a:schemeClr val="bg1"/>
                  </a:solidFill>
                </a:endParaRPr>
              </a:p>
            </p:txBody>
          </p:sp>
          <p:sp>
            <p:nvSpPr>
              <p:cNvPr id="879" name="Rectangle 443"/>
              <p:cNvSpPr>
                <a:spLocks noChangeArrowheads="1"/>
              </p:cNvSpPr>
              <p:nvPr/>
            </p:nvSpPr>
            <p:spPr bwMode="auto">
              <a:xfrm>
                <a:off x="874729" y="5845776"/>
                <a:ext cx="5046695" cy="197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eaLnBrk="0" fontAlgn="base" hangingPunct="0">
                  <a:spcBef>
                    <a:spcPct val="0"/>
                  </a:spcBef>
                  <a:spcAft>
                    <a:spcPct val="0"/>
                  </a:spcAft>
                </a:pPr>
                <a:r>
                  <a:rPr lang="en-US" altLang="en-US" sz="1000" b="1" dirty="0">
                    <a:solidFill>
                      <a:schemeClr val="bg1"/>
                    </a:solidFill>
                    <a:latin typeface="Arial Bold" panose="020B0704020202020204" pitchFamily="34" charset="0"/>
                  </a:rPr>
                  <a:t>Months since randomization</a:t>
                </a:r>
                <a:endParaRPr lang="en-US" altLang="en-US" dirty="0">
                  <a:solidFill>
                    <a:schemeClr val="bg1"/>
                  </a:solidFill>
                </a:endParaRPr>
              </a:p>
            </p:txBody>
          </p:sp>
          <p:grpSp>
            <p:nvGrpSpPr>
              <p:cNvPr id="880" name="Group 879"/>
              <p:cNvGrpSpPr/>
              <p:nvPr/>
            </p:nvGrpSpPr>
            <p:grpSpPr>
              <a:xfrm>
                <a:off x="810488" y="5577764"/>
                <a:ext cx="5224762" cy="197459"/>
                <a:chOff x="3254097" y="5056283"/>
                <a:chExt cx="5224762" cy="197459"/>
              </a:xfrm>
            </p:grpSpPr>
            <p:sp>
              <p:nvSpPr>
                <p:cNvPr id="881" name="Rectangle 351"/>
                <p:cNvSpPr>
                  <a:spLocks noChangeArrowheads="1"/>
                </p:cNvSpPr>
                <p:nvPr/>
              </p:nvSpPr>
              <p:spPr bwMode="auto">
                <a:xfrm>
                  <a:off x="3254097" y="5056283"/>
                  <a:ext cx="134362" cy="197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eaLnBrk="0" fontAlgn="base" hangingPunct="0">
                    <a:spcBef>
                      <a:spcPct val="0"/>
                    </a:spcBef>
                    <a:spcAft>
                      <a:spcPct val="0"/>
                    </a:spcAft>
                  </a:pPr>
                  <a:r>
                    <a:rPr lang="en-US" altLang="en-US" sz="1000" dirty="0">
                      <a:solidFill>
                        <a:schemeClr val="bg1"/>
                      </a:solidFill>
                      <a:cs typeface="Arial" panose="020B0604020202020204" pitchFamily="34" charset="0"/>
                    </a:rPr>
                    <a:t>0</a:t>
                  </a:r>
                  <a:endParaRPr lang="en-US" altLang="en-US" sz="3200" dirty="0">
                    <a:solidFill>
                      <a:schemeClr val="bg1"/>
                    </a:solidFill>
                    <a:cs typeface="Arial" panose="020B0604020202020204" pitchFamily="34" charset="0"/>
                  </a:endParaRPr>
                </a:p>
              </p:txBody>
            </p:sp>
            <p:sp>
              <p:nvSpPr>
                <p:cNvPr id="882" name="Rectangle 352"/>
                <p:cNvSpPr>
                  <a:spLocks noChangeArrowheads="1"/>
                </p:cNvSpPr>
                <p:nvPr/>
              </p:nvSpPr>
              <p:spPr bwMode="auto">
                <a:xfrm>
                  <a:off x="3672740" y="5056283"/>
                  <a:ext cx="134362" cy="197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eaLnBrk="0" fontAlgn="base" hangingPunct="0">
                    <a:spcBef>
                      <a:spcPct val="0"/>
                    </a:spcBef>
                    <a:spcAft>
                      <a:spcPct val="0"/>
                    </a:spcAft>
                  </a:pPr>
                  <a:r>
                    <a:rPr lang="en-US" altLang="en-US" sz="1000">
                      <a:solidFill>
                        <a:schemeClr val="bg1"/>
                      </a:solidFill>
                      <a:cs typeface="Arial" panose="020B0604020202020204" pitchFamily="34" charset="0"/>
                    </a:rPr>
                    <a:t>2</a:t>
                  </a:r>
                  <a:endParaRPr lang="en-US" altLang="en-US" sz="3200">
                    <a:solidFill>
                      <a:schemeClr val="bg1"/>
                    </a:solidFill>
                    <a:cs typeface="Arial" panose="020B0604020202020204" pitchFamily="34" charset="0"/>
                  </a:endParaRPr>
                </a:p>
              </p:txBody>
            </p:sp>
            <p:sp>
              <p:nvSpPr>
                <p:cNvPr id="883" name="Rectangle 353"/>
                <p:cNvSpPr>
                  <a:spLocks noChangeArrowheads="1"/>
                </p:cNvSpPr>
                <p:nvPr/>
              </p:nvSpPr>
              <p:spPr bwMode="auto">
                <a:xfrm>
                  <a:off x="4095506" y="5056283"/>
                  <a:ext cx="134362" cy="197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eaLnBrk="0" fontAlgn="base" hangingPunct="0">
                    <a:spcBef>
                      <a:spcPct val="0"/>
                    </a:spcBef>
                    <a:spcAft>
                      <a:spcPct val="0"/>
                    </a:spcAft>
                  </a:pPr>
                  <a:r>
                    <a:rPr lang="en-US" altLang="en-US" sz="1000">
                      <a:solidFill>
                        <a:schemeClr val="bg1"/>
                      </a:solidFill>
                      <a:cs typeface="Arial" panose="020B0604020202020204" pitchFamily="34" charset="0"/>
                    </a:rPr>
                    <a:t>4</a:t>
                  </a:r>
                  <a:endParaRPr lang="en-US" altLang="en-US" sz="3200">
                    <a:solidFill>
                      <a:schemeClr val="bg1"/>
                    </a:solidFill>
                    <a:cs typeface="Arial" panose="020B0604020202020204" pitchFamily="34" charset="0"/>
                  </a:endParaRPr>
                </a:p>
              </p:txBody>
            </p:sp>
            <p:sp>
              <p:nvSpPr>
                <p:cNvPr id="884" name="Rectangle 354"/>
                <p:cNvSpPr>
                  <a:spLocks noChangeArrowheads="1"/>
                </p:cNvSpPr>
                <p:nvPr/>
              </p:nvSpPr>
              <p:spPr bwMode="auto">
                <a:xfrm>
                  <a:off x="4514147" y="5056283"/>
                  <a:ext cx="134362" cy="197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eaLnBrk="0" fontAlgn="base" hangingPunct="0">
                    <a:spcBef>
                      <a:spcPct val="0"/>
                    </a:spcBef>
                    <a:spcAft>
                      <a:spcPct val="0"/>
                    </a:spcAft>
                  </a:pPr>
                  <a:r>
                    <a:rPr lang="en-US" altLang="en-US" sz="1000">
                      <a:solidFill>
                        <a:schemeClr val="bg1"/>
                      </a:solidFill>
                      <a:cs typeface="Arial" panose="020B0604020202020204" pitchFamily="34" charset="0"/>
                    </a:rPr>
                    <a:t>6</a:t>
                  </a:r>
                  <a:endParaRPr lang="en-US" altLang="en-US" sz="3200">
                    <a:solidFill>
                      <a:schemeClr val="bg1"/>
                    </a:solidFill>
                    <a:cs typeface="Arial" panose="020B0604020202020204" pitchFamily="34" charset="0"/>
                  </a:endParaRPr>
                </a:p>
              </p:txBody>
            </p:sp>
            <p:sp>
              <p:nvSpPr>
                <p:cNvPr id="885" name="Rectangle 355"/>
                <p:cNvSpPr>
                  <a:spLocks noChangeArrowheads="1"/>
                </p:cNvSpPr>
                <p:nvPr/>
              </p:nvSpPr>
              <p:spPr bwMode="auto">
                <a:xfrm>
                  <a:off x="4936914" y="5056283"/>
                  <a:ext cx="134362" cy="197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eaLnBrk="0" fontAlgn="base" hangingPunct="0">
                    <a:spcBef>
                      <a:spcPct val="0"/>
                    </a:spcBef>
                    <a:spcAft>
                      <a:spcPct val="0"/>
                    </a:spcAft>
                  </a:pPr>
                  <a:r>
                    <a:rPr lang="en-US" altLang="en-US" sz="1000" dirty="0">
                      <a:solidFill>
                        <a:schemeClr val="bg1"/>
                      </a:solidFill>
                      <a:cs typeface="Arial" panose="020B0604020202020204" pitchFamily="34" charset="0"/>
                    </a:rPr>
                    <a:t>8</a:t>
                  </a:r>
                  <a:endParaRPr lang="en-US" altLang="en-US" sz="3200" dirty="0">
                    <a:solidFill>
                      <a:schemeClr val="bg1"/>
                    </a:solidFill>
                    <a:cs typeface="Arial" panose="020B0604020202020204" pitchFamily="34" charset="0"/>
                  </a:endParaRPr>
                </a:p>
              </p:txBody>
            </p:sp>
            <p:sp>
              <p:nvSpPr>
                <p:cNvPr id="886" name="Rectangle 357"/>
                <p:cNvSpPr>
                  <a:spLocks noChangeArrowheads="1"/>
                </p:cNvSpPr>
                <p:nvPr/>
              </p:nvSpPr>
              <p:spPr bwMode="auto">
                <a:xfrm>
                  <a:off x="5278122" y="5056283"/>
                  <a:ext cx="268723" cy="197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eaLnBrk="0" fontAlgn="base" hangingPunct="0">
                    <a:spcBef>
                      <a:spcPct val="0"/>
                    </a:spcBef>
                    <a:spcAft>
                      <a:spcPct val="0"/>
                    </a:spcAft>
                  </a:pPr>
                  <a:r>
                    <a:rPr lang="en-US" altLang="en-US" sz="1000" dirty="0">
                      <a:solidFill>
                        <a:schemeClr val="bg1"/>
                      </a:solidFill>
                      <a:cs typeface="Arial" panose="020B0604020202020204" pitchFamily="34" charset="0"/>
                    </a:rPr>
                    <a:t>10</a:t>
                  </a:r>
                  <a:endParaRPr lang="en-US" altLang="en-US" sz="3200" dirty="0">
                    <a:solidFill>
                      <a:schemeClr val="bg1"/>
                    </a:solidFill>
                    <a:cs typeface="Arial" panose="020B0604020202020204" pitchFamily="34" charset="0"/>
                  </a:endParaRPr>
                </a:p>
              </p:txBody>
            </p:sp>
            <p:sp>
              <p:nvSpPr>
                <p:cNvPr id="887" name="Rectangle 358"/>
                <p:cNvSpPr>
                  <a:spLocks noChangeArrowheads="1"/>
                </p:cNvSpPr>
                <p:nvPr/>
              </p:nvSpPr>
              <p:spPr bwMode="auto">
                <a:xfrm>
                  <a:off x="5685914" y="5056283"/>
                  <a:ext cx="268723" cy="197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eaLnBrk="0" fontAlgn="base" hangingPunct="0">
                    <a:spcBef>
                      <a:spcPct val="0"/>
                    </a:spcBef>
                    <a:spcAft>
                      <a:spcPct val="0"/>
                    </a:spcAft>
                  </a:pPr>
                  <a:r>
                    <a:rPr lang="en-US" altLang="en-US" sz="1000" dirty="0">
                      <a:solidFill>
                        <a:schemeClr val="bg1"/>
                      </a:solidFill>
                      <a:cs typeface="Arial" panose="020B0604020202020204" pitchFamily="34" charset="0"/>
                    </a:rPr>
                    <a:t>12</a:t>
                  </a:r>
                  <a:endParaRPr lang="en-US" altLang="en-US" sz="3200" dirty="0">
                    <a:solidFill>
                      <a:schemeClr val="bg1"/>
                    </a:solidFill>
                    <a:cs typeface="Arial" panose="020B0604020202020204" pitchFamily="34" charset="0"/>
                  </a:endParaRPr>
                </a:p>
              </p:txBody>
            </p:sp>
            <p:sp>
              <p:nvSpPr>
                <p:cNvPr id="888" name="Rectangle 360"/>
                <p:cNvSpPr>
                  <a:spLocks noChangeArrowheads="1"/>
                </p:cNvSpPr>
                <p:nvPr/>
              </p:nvSpPr>
              <p:spPr bwMode="auto">
                <a:xfrm>
                  <a:off x="6108676" y="5056283"/>
                  <a:ext cx="268723" cy="197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eaLnBrk="0" fontAlgn="base" hangingPunct="0">
                    <a:spcBef>
                      <a:spcPct val="0"/>
                    </a:spcBef>
                    <a:spcAft>
                      <a:spcPct val="0"/>
                    </a:spcAft>
                  </a:pPr>
                  <a:r>
                    <a:rPr lang="en-US" altLang="en-US" sz="1000" dirty="0">
                      <a:solidFill>
                        <a:schemeClr val="bg1"/>
                      </a:solidFill>
                      <a:cs typeface="Arial" panose="020B0604020202020204" pitchFamily="34" charset="0"/>
                    </a:rPr>
                    <a:t>14</a:t>
                  </a:r>
                  <a:endParaRPr lang="en-US" altLang="en-US" sz="3200" dirty="0">
                    <a:solidFill>
                      <a:schemeClr val="bg1"/>
                    </a:solidFill>
                    <a:cs typeface="Arial" panose="020B0604020202020204" pitchFamily="34" charset="0"/>
                  </a:endParaRPr>
                </a:p>
              </p:txBody>
            </p:sp>
            <p:sp>
              <p:nvSpPr>
                <p:cNvPr id="889" name="Rectangle 362"/>
                <p:cNvSpPr>
                  <a:spLocks noChangeArrowheads="1"/>
                </p:cNvSpPr>
                <p:nvPr/>
              </p:nvSpPr>
              <p:spPr bwMode="auto">
                <a:xfrm>
                  <a:off x="6527319" y="5056283"/>
                  <a:ext cx="268723" cy="197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eaLnBrk="0" fontAlgn="base" hangingPunct="0">
                    <a:spcBef>
                      <a:spcPct val="0"/>
                    </a:spcBef>
                    <a:spcAft>
                      <a:spcPct val="0"/>
                    </a:spcAft>
                  </a:pPr>
                  <a:r>
                    <a:rPr lang="en-US" altLang="en-US" sz="1000" dirty="0">
                      <a:solidFill>
                        <a:schemeClr val="bg1"/>
                      </a:solidFill>
                      <a:cs typeface="Arial" panose="020B0604020202020204" pitchFamily="34" charset="0"/>
                    </a:rPr>
                    <a:t>16</a:t>
                  </a:r>
                  <a:endParaRPr lang="en-US" altLang="en-US" sz="3200" dirty="0">
                    <a:solidFill>
                      <a:schemeClr val="bg1"/>
                    </a:solidFill>
                    <a:cs typeface="Arial" panose="020B0604020202020204" pitchFamily="34" charset="0"/>
                  </a:endParaRPr>
                </a:p>
              </p:txBody>
            </p:sp>
            <p:sp>
              <p:nvSpPr>
                <p:cNvPr id="890" name="Rectangle 364"/>
                <p:cNvSpPr>
                  <a:spLocks noChangeArrowheads="1"/>
                </p:cNvSpPr>
                <p:nvPr/>
              </p:nvSpPr>
              <p:spPr bwMode="auto">
                <a:xfrm>
                  <a:off x="6948023" y="5056283"/>
                  <a:ext cx="268723" cy="197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eaLnBrk="0" fontAlgn="base" hangingPunct="0">
                    <a:spcBef>
                      <a:spcPct val="0"/>
                    </a:spcBef>
                    <a:spcAft>
                      <a:spcPct val="0"/>
                    </a:spcAft>
                  </a:pPr>
                  <a:r>
                    <a:rPr lang="en-US" altLang="en-US" sz="1000" dirty="0">
                      <a:solidFill>
                        <a:schemeClr val="bg1"/>
                      </a:solidFill>
                      <a:cs typeface="Arial" panose="020B0604020202020204" pitchFamily="34" charset="0"/>
                    </a:rPr>
                    <a:t>18</a:t>
                  </a:r>
                  <a:endParaRPr lang="en-US" altLang="en-US" sz="3200" dirty="0">
                    <a:solidFill>
                      <a:schemeClr val="bg1"/>
                    </a:solidFill>
                    <a:cs typeface="Arial" panose="020B0604020202020204" pitchFamily="34" charset="0"/>
                  </a:endParaRPr>
                </a:p>
              </p:txBody>
            </p:sp>
            <p:sp>
              <p:nvSpPr>
                <p:cNvPr id="891" name="Rectangle 366"/>
                <p:cNvSpPr>
                  <a:spLocks noChangeArrowheads="1"/>
                </p:cNvSpPr>
                <p:nvPr/>
              </p:nvSpPr>
              <p:spPr bwMode="auto">
                <a:xfrm>
                  <a:off x="7368729" y="5056283"/>
                  <a:ext cx="268723" cy="197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eaLnBrk="0" fontAlgn="base" hangingPunct="0">
                    <a:spcBef>
                      <a:spcPct val="0"/>
                    </a:spcBef>
                    <a:spcAft>
                      <a:spcPct val="0"/>
                    </a:spcAft>
                  </a:pPr>
                  <a:r>
                    <a:rPr lang="en-US" altLang="en-US" sz="1000" dirty="0">
                      <a:solidFill>
                        <a:schemeClr val="bg1"/>
                      </a:solidFill>
                      <a:cs typeface="Arial" panose="020B0604020202020204" pitchFamily="34" charset="0"/>
                    </a:rPr>
                    <a:t>20</a:t>
                  </a:r>
                  <a:endParaRPr lang="en-US" altLang="en-US" sz="3200" dirty="0">
                    <a:solidFill>
                      <a:schemeClr val="bg1"/>
                    </a:solidFill>
                    <a:cs typeface="Arial" panose="020B0604020202020204" pitchFamily="34" charset="0"/>
                  </a:endParaRPr>
                </a:p>
              </p:txBody>
            </p:sp>
            <p:sp>
              <p:nvSpPr>
                <p:cNvPr id="892" name="Rectangle 368"/>
                <p:cNvSpPr>
                  <a:spLocks noChangeArrowheads="1"/>
                </p:cNvSpPr>
                <p:nvPr/>
              </p:nvSpPr>
              <p:spPr bwMode="auto">
                <a:xfrm>
                  <a:off x="7789433" y="5056283"/>
                  <a:ext cx="268723" cy="197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eaLnBrk="0" fontAlgn="base" hangingPunct="0">
                    <a:spcBef>
                      <a:spcPct val="0"/>
                    </a:spcBef>
                    <a:spcAft>
                      <a:spcPct val="0"/>
                    </a:spcAft>
                  </a:pPr>
                  <a:r>
                    <a:rPr lang="en-US" altLang="en-US" sz="1000" dirty="0">
                      <a:solidFill>
                        <a:schemeClr val="bg1"/>
                      </a:solidFill>
                      <a:cs typeface="Arial" panose="020B0604020202020204" pitchFamily="34" charset="0"/>
                    </a:rPr>
                    <a:t>22</a:t>
                  </a:r>
                  <a:endParaRPr lang="en-US" altLang="en-US" sz="3200" dirty="0">
                    <a:solidFill>
                      <a:schemeClr val="bg1"/>
                    </a:solidFill>
                    <a:cs typeface="Arial" panose="020B0604020202020204" pitchFamily="34" charset="0"/>
                  </a:endParaRPr>
                </a:p>
              </p:txBody>
            </p:sp>
            <p:sp>
              <p:nvSpPr>
                <p:cNvPr id="893" name="Rectangle 370"/>
                <p:cNvSpPr>
                  <a:spLocks noChangeArrowheads="1"/>
                </p:cNvSpPr>
                <p:nvPr/>
              </p:nvSpPr>
              <p:spPr bwMode="auto">
                <a:xfrm>
                  <a:off x="8210136" y="5056283"/>
                  <a:ext cx="268723" cy="197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eaLnBrk="0" fontAlgn="base" hangingPunct="0">
                    <a:spcBef>
                      <a:spcPct val="0"/>
                    </a:spcBef>
                    <a:spcAft>
                      <a:spcPct val="0"/>
                    </a:spcAft>
                  </a:pPr>
                  <a:r>
                    <a:rPr lang="en-US" altLang="en-US" sz="1000" dirty="0">
                      <a:solidFill>
                        <a:schemeClr val="bg1"/>
                      </a:solidFill>
                      <a:cs typeface="Arial" panose="020B0604020202020204" pitchFamily="34" charset="0"/>
                    </a:rPr>
                    <a:t>24</a:t>
                  </a:r>
                  <a:endParaRPr lang="en-US" altLang="en-US" sz="3200" dirty="0">
                    <a:solidFill>
                      <a:schemeClr val="bg1"/>
                    </a:solidFill>
                    <a:cs typeface="Arial" panose="020B0604020202020204" pitchFamily="34" charset="0"/>
                  </a:endParaRPr>
                </a:p>
              </p:txBody>
            </p:sp>
          </p:grpSp>
        </p:grpSp>
        <p:sp>
          <p:nvSpPr>
            <p:cNvPr id="2419" name="TextBox 2418"/>
            <p:cNvSpPr txBox="1"/>
            <p:nvPr/>
          </p:nvSpPr>
          <p:spPr>
            <a:xfrm>
              <a:off x="392903" y="1949223"/>
              <a:ext cx="2662662" cy="338554"/>
            </a:xfrm>
            <a:prstGeom prst="rect">
              <a:avLst/>
            </a:prstGeom>
            <a:noFill/>
          </p:spPr>
          <p:txBody>
            <a:bodyPr wrap="square" lIns="0" tIns="45720" rIns="0" bIns="45720" rtlCol="0">
              <a:spAutoFit/>
            </a:bodyPr>
            <a:lstStyle/>
            <a:p>
              <a:pPr algn="ctr"/>
              <a:r>
                <a:rPr lang="en-US" sz="1600" b="1" dirty="0">
                  <a:solidFill>
                    <a:schemeClr val="bg1"/>
                  </a:solidFill>
                  <a:latin typeface="Arial" panose="020B0604020202020204" pitchFamily="34" charset="0"/>
                  <a:cs typeface="Arial" panose="020B0604020202020204" pitchFamily="34" charset="0"/>
                </a:rPr>
                <a:t>HRd</a:t>
              </a:r>
            </a:p>
          </p:txBody>
        </p:sp>
        <p:sp>
          <p:nvSpPr>
            <p:cNvPr id="2425" name="Rectangle 93">
              <a:extLst>
                <a:ext uri="{FF2B5EF4-FFF2-40B4-BE49-F238E27FC236}">
                  <a16:creationId xmlns:a16="http://schemas.microsoft.com/office/drawing/2014/main" id="{F9E1E27C-FFF8-4A3C-B2AC-3E905BDA8A3A}"/>
                </a:ext>
              </a:extLst>
            </p:cNvPr>
            <p:cNvSpPr>
              <a:spLocks noChangeArrowheads="1"/>
            </p:cNvSpPr>
            <p:nvPr/>
          </p:nvSpPr>
          <p:spPr bwMode="auto">
            <a:xfrm>
              <a:off x="786235" y="3095916"/>
              <a:ext cx="561051"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eaLnBrk="0" fontAlgn="base" hangingPunct="0">
                <a:spcBef>
                  <a:spcPct val="0"/>
                </a:spcBef>
                <a:spcAft>
                  <a:spcPct val="0"/>
                </a:spcAft>
              </a:pPr>
              <a:r>
                <a:rPr lang="en-US" altLang="en-US" sz="1000" b="1" dirty="0">
                  <a:solidFill>
                    <a:schemeClr val="bg1"/>
                  </a:solidFill>
                  <a:cs typeface="Arial" panose="020B0604020202020204" pitchFamily="34" charset="0"/>
                </a:rPr>
                <a:t>Niraparib</a:t>
              </a:r>
              <a:endParaRPr lang="en-US" altLang="en-US" b="1" dirty="0">
                <a:solidFill>
                  <a:schemeClr val="bg1"/>
                </a:solidFill>
                <a:cs typeface="Arial" panose="020B0604020202020204" pitchFamily="34" charset="0"/>
              </a:endParaRPr>
            </a:p>
          </p:txBody>
        </p:sp>
        <p:sp>
          <p:nvSpPr>
            <p:cNvPr id="2426" name="Rectangle 94">
              <a:extLst>
                <a:ext uri="{FF2B5EF4-FFF2-40B4-BE49-F238E27FC236}">
                  <a16:creationId xmlns:a16="http://schemas.microsoft.com/office/drawing/2014/main" id="{B8B3AD82-A348-408F-AE04-B4BEB430F705}"/>
                </a:ext>
              </a:extLst>
            </p:cNvPr>
            <p:cNvSpPr>
              <a:spLocks noChangeArrowheads="1"/>
            </p:cNvSpPr>
            <p:nvPr/>
          </p:nvSpPr>
          <p:spPr bwMode="auto">
            <a:xfrm>
              <a:off x="1496480" y="2814243"/>
              <a:ext cx="488915"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eaLnBrk="0" fontAlgn="base" hangingPunct="0">
                <a:spcBef>
                  <a:spcPct val="0"/>
                </a:spcBef>
                <a:spcAft>
                  <a:spcPct val="0"/>
                </a:spcAft>
              </a:pPr>
              <a:r>
                <a:rPr lang="en-US" altLang="en-US" sz="1000" b="1" dirty="0">
                  <a:solidFill>
                    <a:schemeClr val="bg1"/>
                  </a:solidFill>
                  <a:cs typeface="Arial" panose="020B0604020202020204" pitchFamily="34" charset="0"/>
                </a:rPr>
                <a:t>Placebo</a:t>
              </a:r>
              <a:endParaRPr lang="en-US" altLang="en-US" b="1" dirty="0">
                <a:solidFill>
                  <a:schemeClr val="bg1"/>
                </a:solidFill>
                <a:cs typeface="Arial" panose="020B0604020202020204" pitchFamily="34" charset="0"/>
              </a:endParaRPr>
            </a:p>
          </p:txBody>
        </p:sp>
      </p:grpSp>
      <p:grpSp>
        <p:nvGrpSpPr>
          <p:cNvPr id="2402" name="Group 2401"/>
          <p:cNvGrpSpPr/>
          <p:nvPr/>
        </p:nvGrpSpPr>
        <p:grpSpPr>
          <a:xfrm>
            <a:off x="4685139" y="2270512"/>
            <a:ext cx="3003056" cy="3258713"/>
            <a:chOff x="3161139" y="1944439"/>
            <a:chExt cx="3003056" cy="3258713"/>
          </a:xfrm>
        </p:grpSpPr>
        <p:grpSp>
          <p:nvGrpSpPr>
            <p:cNvPr id="895" name="Group 894"/>
            <p:cNvGrpSpPr/>
            <p:nvPr/>
          </p:nvGrpSpPr>
          <p:grpSpPr>
            <a:xfrm>
              <a:off x="3398901" y="2285729"/>
              <a:ext cx="2734825" cy="2506052"/>
              <a:chOff x="3391015" y="1545818"/>
              <a:chExt cx="5162458" cy="3211008"/>
            </a:xfrm>
          </p:grpSpPr>
          <p:sp>
            <p:nvSpPr>
              <p:cNvPr id="896" name="Line 3176"/>
              <p:cNvSpPr>
                <a:spLocks noChangeShapeType="1"/>
              </p:cNvSpPr>
              <p:nvPr/>
            </p:nvSpPr>
            <p:spPr bwMode="auto">
              <a:xfrm flipH="1">
                <a:off x="3391015" y="4714198"/>
                <a:ext cx="25647"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7" name="Line 3177"/>
              <p:cNvSpPr>
                <a:spLocks noChangeShapeType="1"/>
              </p:cNvSpPr>
              <p:nvPr/>
            </p:nvSpPr>
            <p:spPr bwMode="auto">
              <a:xfrm flipH="1">
                <a:off x="3391015" y="4397013"/>
                <a:ext cx="25647"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8" name="Line 3178"/>
              <p:cNvSpPr>
                <a:spLocks noChangeShapeType="1"/>
              </p:cNvSpPr>
              <p:nvPr/>
            </p:nvSpPr>
            <p:spPr bwMode="auto">
              <a:xfrm flipH="1">
                <a:off x="3391015" y="4086796"/>
                <a:ext cx="25647"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9" name="Line 3179"/>
              <p:cNvSpPr>
                <a:spLocks noChangeShapeType="1"/>
              </p:cNvSpPr>
              <p:nvPr/>
            </p:nvSpPr>
            <p:spPr bwMode="auto">
              <a:xfrm flipH="1">
                <a:off x="3391015" y="3776582"/>
                <a:ext cx="25647"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0" name="Line 3180"/>
              <p:cNvSpPr>
                <a:spLocks noChangeShapeType="1"/>
              </p:cNvSpPr>
              <p:nvPr/>
            </p:nvSpPr>
            <p:spPr bwMode="auto">
              <a:xfrm flipH="1">
                <a:off x="3391015" y="3466365"/>
                <a:ext cx="25647"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1" name="Line 3181"/>
              <p:cNvSpPr>
                <a:spLocks noChangeShapeType="1"/>
              </p:cNvSpPr>
              <p:nvPr/>
            </p:nvSpPr>
            <p:spPr bwMode="auto">
              <a:xfrm flipH="1">
                <a:off x="3391015" y="3152664"/>
                <a:ext cx="25647"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2" name="Line 3182"/>
              <p:cNvSpPr>
                <a:spLocks noChangeShapeType="1"/>
              </p:cNvSpPr>
              <p:nvPr/>
            </p:nvSpPr>
            <p:spPr bwMode="auto">
              <a:xfrm flipH="1">
                <a:off x="3391015" y="2842451"/>
                <a:ext cx="25647"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3" name="Line 3183"/>
              <p:cNvSpPr>
                <a:spLocks noChangeShapeType="1"/>
              </p:cNvSpPr>
              <p:nvPr/>
            </p:nvSpPr>
            <p:spPr bwMode="auto">
              <a:xfrm flipH="1">
                <a:off x="3391015" y="2525262"/>
                <a:ext cx="25647"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4" name="Line 3184"/>
              <p:cNvSpPr>
                <a:spLocks noChangeShapeType="1"/>
              </p:cNvSpPr>
              <p:nvPr/>
            </p:nvSpPr>
            <p:spPr bwMode="auto">
              <a:xfrm flipH="1">
                <a:off x="3391015" y="2215049"/>
                <a:ext cx="25647"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5" name="Line 3185"/>
              <p:cNvSpPr>
                <a:spLocks noChangeShapeType="1"/>
              </p:cNvSpPr>
              <p:nvPr/>
            </p:nvSpPr>
            <p:spPr bwMode="auto">
              <a:xfrm flipH="1">
                <a:off x="3391015" y="1904832"/>
                <a:ext cx="25647"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6" name="Line 3186"/>
              <p:cNvSpPr>
                <a:spLocks noChangeShapeType="1"/>
              </p:cNvSpPr>
              <p:nvPr/>
            </p:nvSpPr>
            <p:spPr bwMode="auto">
              <a:xfrm flipH="1">
                <a:off x="3391015" y="1594618"/>
                <a:ext cx="25647"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7" name="Line 3341"/>
              <p:cNvSpPr>
                <a:spLocks noChangeShapeType="1"/>
              </p:cNvSpPr>
              <p:nvPr/>
            </p:nvSpPr>
            <p:spPr bwMode="auto">
              <a:xfrm flipH="1">
                <a:off x="3391015" y="4714198"/>
                <a:ext cx="25647"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8" name="Line 3342"/>
              <p:cNvSpPr>
                <a:spLocks noChangeShapeType="1"/>
              </p:cNvSpPr>
              <p:nvPr/>
            </p:nvSpPr>
            <p:spPr bwMode="auto">
              <a:xfrm flipH="1">
                <a:off x="3391015" y="4397013"/>
                <a:ext cx="25647"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9" name="Line 3343"/>
              <p:cNvSpPr>
                <a:spLocks noChangeShapeType="1"/>
              </p:cNvSpPr>
              <p:nvPr/>
            </p:nvSpPr>
            <p:spPr bwMode="auto">
              <a:xfrm flipH="1">
                <a:off x="3391015" y="4086796"/>
                <a:ext cx="25647"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0" name="Line 3344"/>
              <p:cNvSpPr>
                <a:spLocks noChangeShapeType="1"/>
              </p:cNvSpPr>
              <p:nvPr/>
            </p:nvSpPr>
            <p:spPr bwMode="auto">
              <a:xfrm flipH="1">
                <a:off x="3391015" y="3776582"/>
                <a:ext cx="25647"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1" name="Line 3345"/>
              <p:cNvSpPr>
                <a:spLocks noChangeShapeType="1"/>
              </p:cNvSpPr>
              <p:nvPr/>
            </p:nvSpPr>
            <p:spPr bwMode="auto">
              <a:xfrm flipH="1">
                <a:off x="3391015" y="3466365"/>
                <a:ext cx="25647"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2" name="Line 3346"/>
              <p:cNvSpPr>
                <a:spLocks noChangeShapeType="1"/>
              </p:cNvSpPr>
              <p:nvPr/>
            </p:nvSpPr>
            <p:spPr bwMode="auto">
              <a:xfrm flipH="1">
                <a:off x="3391015" y="3152664"/>
                <a:ext cx="25647"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3" name="Line 3347"/>
              <p:cNvSpPr>
                <a:spLocks noChangeShapeType="1"/>
              </p:cNvSpPr>
              <p:nvPr/>
            </p:nvSpPr>
            <p:spPr bwMode="auto">
              <a:xfrm flipH="1">
                <a:off x="3391015" y="2842451"/>
                <a:ext cx="25647"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4" name="Line 3348"/>
              <p:cNvSpPr>
                <a:spLocks noChangeShapeType="1"/>
              </p:cNvSpPr>
              <p:nvPr/>
            </p:nvSpPr>
            <p:spPr bwMode="auto">
              <a:xfrm flipH="1">
                <a:off x="3391015" y="2525262"/>
                <a:ext cx="25647"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5" name="Line 3349"/>
              <p:cNvSpPr>
                <a:spLocks noChangeShapeType="1"/>
              </p:cNvSpPr>
              <p:nvPr/>
            </p:nvSpPr>
            <p:spPr bwMode="auto">
              <a:xfrm flipH="1">
                <a:off x="3391015" y="2215049"/>
                <a:ext cx="25647"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6" name="Line 3350"/>
              <p:cNvSpPr>
                <a:spLocks noChangeShapeType="1"/>
              </p:cNvSpPr>
              <p:nvPr/>
            </p:nvSpPr>
            <p:spPr bwMode="auto">
              <a:xfrm flipH="1">
                <a:off x="3391015" y="1904832"/>
                <a:ext cx="25647"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7" name="Line 3351"/>
              <p:cNvSpPr>
                <a:spLocks noChangeShapeType="1"/>
              </p:cNvSpPr>
              <p:nvPr/>
            </p:nvSpPr>
            <p:spPr bwMode="auto">
              <a:xfrm flipH="1">
                <a:off x="3391015" y="1594618"/>
                <a:ext cx="25647"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8" name="Line 3908"/>
              <p:cNvSpPr>
                <a:spLocks noChangeShapeType="1"/>
              </p:cNvSpPr>
              <p:nvPr/>
            </p:nvSpPr>
            <p:spPr bwMode="auto">
              <a:xfrm flipH="1">
                <a:off x="3391015" y="4714198"/>
                <a:ext cx="25647"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9" name="Line 3909"/>
              <p:cNvSpPr>
                <a:spLocks noChangeShapeType="1"/>
              </p:cNvSpPr>
              <p:nvPr/>
            </p:nvSpPr>
            <p:spPr bwMode="auto">
              <a:xfrm flipH="1">
                <a:off x="3391015" y="4397013"/>
                <a:ext cx="25647"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0" name="Line 3910"/>
              <p:cNvSpPr>
                <a:spLocks noChangeShapeType="1"/>
              </p:cNvSpPr>
              <p:nvPr/>
            </p:nvSpPr>
            <p:spPr bwMode="auto">
              <a:xfrm flipH="1">
                <a:off x="3391015" y="4086796"/>
                <a:ext cx="25647"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1" name="Line 3911"/>
              <p:cNvSpPr>
                <a:spLocks noChangeShapeType="1"/>
              </p:cNvSpPr>
              <p:nvPr/>
            </p:nvSpPr>
            <p:spPr bwMode="auto">
              <a:xfrm flipH="1">
                <a:off x="3391015" y="3776582"/>
                <a:ext cx="25647"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2" name="Line 3912"/>
              <p:cNvSpPr>
                <a:spLocks noChangeShapeType="1"/>
              </p:cNvSpPr>
              <p:nvPr/>
            </p:nvSpPr>
            <p:spPr bwMode="auto">
              <a:xfrm flipH="1">
                <a:off x="3391015" y="3466365"/>
                <a:ext cx="25647"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3" name="Line 3913"/>
              <p:cNvSpPr>
                <a:spLocks noChangeShapeType="1"/>
              </p:cNvSpPr>
              <p:nvPr/>
            </p:nvSpPr>
            <p:spPr bwMode="auto">
              <a:xfrm flipH="1">
                <a:off x="3391015" y="3152664"/>
                <a:ext cx="25647"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4" name="Line 3914"/>
              <p:cNvSpPr>
                <a:spLocks noChangeShapeType="1"/>
              </p:cNvSpPr>
              <p:nvPr/>
            </p:nvSpPr>
            <p:spPr bwMode="auto">
              <a:xfrm flipH="1">
                <a:off x="3391015" y="2842451"/>
                <a:ext cx="25647"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5" name="Line 3915"/>
              <p:cNvSpPr>
                <a:spLocks noChangeShapeType="1"/>
              </p:cNvSpPr>
              <p:nvPr/>
            </p:nvSpPr>
            <p:spPr bwMode="auto">
              <a:xfrm flipH="1">
                <a:off x="3391015" y="2525262"/>
                <a:ext cx="25647"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6" name="Line 3916"/>
              <p:cNvSpPr>
                <a:spLocks noChangeShapeType="1"/>
              </p:cNvSpPr>
              <p:nvPr/>
            </p:nvSpPr>
            <p:spPr bwMode="auto">
              <a:xfrm flipH="1">
                <a:off x="3391015" y="2215049"/>
                <a:ext cx="25647"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7" name="Line 3917"/>
              <p:cNvSpPr>
                <a:spLocks noChangeShapeType="1"/>
              </p:cNvSpPr>
              <p:nvPr/>
            </p:nvSpPr>
            <p:spPr bwMode="auto">
              <a:xfrm flipH="1">
                <a:off x="3391015" y="1904832"/>
                <a:ext cx="25647"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8" name="Line 3918"/>
              <p:cNvSpPr>
                <a:spLocks noChangeShapeType="1"/>
              </p:cNvSpPr>
              <p:nvPr/>
            </p:nvSpPr>
            <p:spPr bwMode="auto">
              <a:xfrm flipH="1">
                <a:off x="3391015" y="1594618"/>
                <a:ext cx="25647"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9" name="Freeform 4046"/>
              <p:cNvSpPr>
                <a:spLocks/>
              </p:cNvSpPr>
              <p:nvPr/>
            </p:nvSpPr>
            <p:spPr bwMode="auto">
              <a:xfrm>
                <a:off x="3439458" y="1594618"/>
                <a:ext cx="4305709" cy="2359728"/>
              </a:xfrm>
              <a:custGeom>
                <a:avLst/>
                <a:gdLst>
                  <a:gd name="T0" fmla="*/ 14 w 3020"/>
                  <a:gd name="T1" fmla="*/ 3 h 1355"/>
                  <a:gd name="T2" fmla="*/ 43 w 3020"/>
                  <a:gd name="T3" fmla="*/ 3 h 1355"/>
                  <a:gd name="T4" fmla="*/ 78 w 3020"/>
                  <a:gd name="T5" fmla="*/ 6 h 1355"/>
                  <a:gd name="T6" fmla="*/ 113 w 3020"/>
                  <a:gd name="T7" fmla="*/ 6 h 1355"/>
                  <a:gd name="T8" fmla="*/ 131 w 3020"/>
                  <a:gd name="T9" fmla="*/ 16 h 1355"/>
                  <a:gd name="T10" fmla="*/ 161 w 3020"/>
                  <a:gd name="T11" fmla="*/ 16 h 1355"/>
                  <a:gd name="T12" fmla="*/ 188 w 3020"/>
                  <a:gd name="T13" fmla="*/ 16 h 1355"/>
                  <a:gd name="T14" fmla="*/ 236 w 3020"/>
                  <a:gd name="T15" fmla="*/ 16 h 1355"/>
                  <a:gd name="T16" fmla="*/ 271 w 3020"/>
                  <a:gd name="T17" fmla="*/ 16 h 1355"/>
                  <a:gd name="T18" fmla="*/ 305 w 3020"/>
                  <a:gd name="T19" fmla="*/ 16 h 1355"/>
                  <a:gd name="T20" fmla="*/ 324 w 3020"/>
                  <a:gd name="T21" fmla="*/ 35 h 1355"/>
                  <a:gd name="T22" fmla="*/ 354 w 3020"/>
                  <a:gd name="T23" fmla="*/ 41 h 1355"/>
                  <a:gd name="T24" fmla="*/ 402 w 3020"/>
                  <a:gd name="T25" fmla="*/ 41 h 1355"/>
                  <a:gd name="T26" fmla="*/ 433 w 3020"/>
                  <a:gd name="T27" fmla="*/ 48 h 1355"/>
                  <a:gd name="T28" fmla="*/ 445 w 3020"/>
                  <a:gd name="T29" fmla="*/ 68 h 1355"/>
                  <a:gd name="T30" fmla="*/ 466 w 3020"/>
                  <a:gd name="T31" fmla="*/ 83 h 1355"/>
                  <a:gd name="T32" fmla="*/ 493 w 3020"/>
                  <a:gd name="T33" fmla="*/ 97 h 1355"/>
                  <a:gd name="T34" fmla="*/ 528 w 3020"/>
                  <a:gd name="T35" fmla="*/ 110 h 1355"/>
                  <a:gd name="T36" fmla="*/ 551 w 3020"/>
                  <a:gd name="T37" fmla="*/ 126 h 1355"/>
                  <a:gd name="T38" fmla="*/ 568 w 3020"/>
                  <a:gd name="T39" fmla="*/ 150 h 1355"/>
                  <a:gd name="T40" fmla="*/ 591 w 3020"/>
                  <a:gd name="T41" fmla="*/ 166 h 1355"/>
                  <a:gd name="T42" fmla="*/ 621 w 3020"/>
                  <a:gd name="T43" fmla="*/ 179 h 1355"/>
                  <a:gd name="T44" fmla="*/ 645 w 3020"/>
                  <a:gd name="T45" fmla="*/ 195 h 1355"/>
                  <a:gd name="T46" fmla="*/ 664 w 3020"/>
                  <a:gd name="T47" fmla="*/ 220 h 1355"/>
                  <a:gd name="T48" fmla="*/ 712 w 3020"/>
                  <a:gd name="T49" fmla="*/ 228 h 1355"/>
                  <a:gd name="T50" fmla="*/ 752 w 3020"/>
                  <a:gd name="T51" fmla="*/ 252 h 1355"/>
                  <a:gd name="T52" fmla="*/ 795 w 3020"/>
                  <a:gd name="T53" fmla="*/ 278 h 1355"/>
                  <a:gd name="T54" fmla="*/ 830 w 3020"/>
                  <a:gd name="T55" fmla="*/ 303 h 1355"/>
                  <a:gd name="T56" fmla="*/ 843 w 3020"/>
                  <a:gd name="T57" fmla="*/ 345 h 1355"/>
                  <a:gd name="T58" fmla="*/ 874 w 3020"/>
                  <a:gd name="T59" fmla="*/ 362 h 1355"/>
                  <a:gd name="T60" fmla="*/ 905 w 3020"/>
                  <a:gd name="T61" fmla="*/ 372 h 1355"/>
                  <a:gd name="T62" fmla="*/ 931 w 3020"/>
                  <a:gd name="T63" fmla="*/ 382 h 1355"/>
                  <a:gd name="T64" fmla="*/ 961 w 3020"/>
                  <a:gd name="T65" fmla="*/ 393 h 1355"/>
                  <a:gd name="T66" fmla="*/ 998 w 3020"/>
                  <a:gd name="T67" fmla="*/ 414 h 1355"/>
                  <a:gd name="T68" fmla="*/ 1014 w 3020"/>
                  <a:gd name="T69" fmla="*/ 444 h 1355"/>
                  <a:gd name="T70" fmla="*/ 1027 w 3020"/>
                  <a:gd name="T71" fmla="*/ 476 h 1355"/>
                  <a:gd name="T72" fmla="*/ 1076 w 3020"/>
                  <a:gd name="T73" fmla="*/ 487 h 1355"/>
                  <a:gd name="T74" fmla="*/ 1105 w 3020"/>
                  <a:gd name="T75" fmla="*/ 532 h 1355"/>
                  <a:gd name="T76" fmla="*/ 1177 w 3020"/>
                  <a:gd name="T77" fmla="*/ 551 h 1355"/>
                  <a:gd name="T78" fmla="*/ 1207 w 3020"/>
                  <a:gd name="T79" fmla="*/ 575 h 1355"/>
                  <a:gd name="T80" fmla="*/ 1265 w 3020"/>
                  <a:gd name="T81" fmla="*/ 575 h 1355"/>
                  <a:gd name="T82" fmla="*/ 1289 w 3020"/>
                  <a:gd name="T83" fmla="*/ 589 h 1355"/>
                  <a:gd name="T84" fmla="*/ 1329 w 3020"/>
                  <a:gd name="T85" fmla="*/ 613 h 1355"/>
                  <a:gd name="T86" fmla="*/ 1386 w 3020"/>
                  <a:gd name="T87" fmla="*/ 642 h 1355"/>
                  <a:gd name="T88" fmla="*/ 1417 w 3020"/>
                  <a:gd name="T89" fmla="*/ 687 h 1355"/>
                  <a:gd name="T90" fmla="*/ 1455 w 3020"/>
                  <a:gd name="T91" fmla="*/ 717 h 1355"/>
                  <a:gd name="T92" fmla="*/ 1565 w 3020"/>
                  <a:gd name="T93" fmla="*/ 736 h 1355"/>
                  <a:gd name="T94" fmla="*/ 1610 w 3020"/>
                  <a:gd name="T95" fmla="*/ 770 h 1355"/>
                  <a:gd name="T96" fmla="*/ 1658 w 3020"/>
                  <a:gd name="T97" fmla="*/ 789 h 1355"/>
                  <a:gd name="T98" fmla="*/ 1726 w 3020"/>
                  <a:gd name="T99" fmla="*/ 789 h 1355"/>
                  <a:gd name="T100" fmla="*/ 1765 w 3020"/>
                  <a:gd name="T101" fmla="*/ 816 h 1355"/>
                  <a:gd name="T102" fmla="*/ 1877 w 3020"/>
                  <a:gd name="T103" fmla="*/ 847 h 1355"/>
                  <a:gd name="T104" fmla="*/ 2032 w 3020"/>
                  <a:gd name="T105" fmla="*/ 879 h 1355"/>
                  <a:gd name="T106" fmla="*/ 2113 w 3020"/>
                  <a:gd name="T107" fmla="*/ 922 h 1355"/>
                  <a:gd name="T108" fmla="*/ 2322 w 3020"/>
                  <a:gd name="T109" fmla="*/ 979 h 1355"/>
                  <a:gd name="T110" fmla="*/ 2423 w 3020"/>
                  <a:gd name="T111" fmla="*/ 1126 h 1355"/>
                  <a:gd name="T112" fmla="*/ 2793 w 3020"/>
                  <a:gd name="T113" fmla="*/ 1209 h 1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20" h="1355">
                    <a:moveTo>
                      <a:pt x="0" y="0"/>
                    </a:moveTo>
                    <a:lnTo>
                      <a:pt x="0" y="0"/>
                    </a:lnTo>
                    <a:lnTo>
                      <a:pt x="5" y="0"/>
                    </a:lnTo>
                    <a:lnTo>
                      <a:pt x="5" y="3"/>
                    </a:lnTo>
                    <a:lnTo>
                      <a:pt x="9" y="3"/>
                    </a:lnTo>
                    <a:lnTo>
                      <a:pt x="14" y="3"/>
                    </a:lnTo>
                    <a:lnTo>
                      <a:pt x="21" y="3"/>
                    </a:lnTo>
                    <a:lnTo>
                      <a:pt x="25" y="3"/>
                    </a:lnTo>
                    <a:lnTo>
                      <a:pt x="30" y="3"/>
                    </a:lnTo>
                    <a:lnTo>
                      <a:pt x="35" y="3"/>
                    </a:lnTo>
                    <a:lnTo>
                      <a:pt x="40" y="3"/>
                    </a:lnTo>
                    <a:lnTo>
                      <a:pt x="43" y="3"/>
                    </a:lnTo>
                    <a:lnTo>
                      <a:pt x="57" y="3"/>
                    </a:lnTo>
                    <a:lnTo>
                      <a:pt x="64" y="3"/>
                    </a:lnTo>
                    <a:lnTo>
                      <a:pt x="68" y="3"/>
                    </a:lnTo>
                    <a:lnTo>
                      <a:pt x="73" y="3"/>
                    </a:lnTo>
                    <a:lnTo>
                      <a:pt x="73" y="6"/>
                    </a:lnTo>
                    <a:lnTo>
                      <a:pt x="78" y="6"/>
                    </a:lnTo>
                    <a:lnTo>
                      <a:pt x="83" y="6"/>
                    </a:lnTo>
                    <a:lnTo>
                      <a:pt x="88" y="6"/>
                    </a:lnTo>
                    <a:lnTo>
                      <a:pt x="96" y="6"/>
                    </a:lnTo>
                    <a:lnTo>
                      <a:pt x="100" y="6"/>
                    </a:lnTo>
                    <a:lnTo>
                      <a:pt x="108" y="6"/>
                    </a:lnTo>
                    <a:lnTo>
                      <a:pt x="113" y="6"/>
                    </a:lnTo>
                    <a:lnTo>
                      <a:pt x="116" y="6"/>
                    </a:lnTo>
                    <a:lnTo>
                      <a:pt x="116" y="11"/>
                    </a:lnTo>
                    <a:lnTo>
                      <a:pt x="121" y="11"/>
                    </a:lnTo>
                    <a:lnTo>
                      <a:pt x="126" y="11"/>
                    </a:lnTo>
                    <a:lnTo>
                      <a:pt x="131" y="11"/>
                    </a:lnTo>
                    <a:lnTo>
                      <a:pt x="131" y="16"/>
                    </a:lnTo>
                    <a:lnTo>
                      <a:pt x="136" y="16"/>
                    </a:lnTo>
                    <a:lnTo>
                      <a:pt x="140" y="16"/>
                    </a:lnTo>
                    <a:lnTo>
                      <a:pt x="145" y="16"/>
                    </a:lnTo>
                    <a:lnTo>
                      <a:pt x="150" y="16"/>
                    </a:lnTo>
                    <a:lnTo>
                      <a:pt x="156" y="16"/>
                    </a:lnTo>
                    <a:lnTo>
                      <a:pt x="161" y="16"/>
                    </a:lnTo>
                    <a:lnTo>
                      <a:pt x="166" y="16"/>
                    </a:lnTo>
                    <a:lnTo>
                      <a:pt x="171" y="16"/>
                    </a:lnTo>
                    <a:lnTo>
                      <a:pt x="174" y="16"/>
                    </a:lnTo>
                    <a:lnTo>
                      <a:pt x="179" y="16"/>
                    </a:lnTo>
                    <a:lnTo>
                      <a:pt x="183" y="16"/>
                    </a:lnTo>
                    <a:lnTo>
                      <a:pt x="188" y="16"/>
                    </a:lnTo>
                    <a:lnTo>
                      <a:pt x="199" y="16"/>
                    </a:lnTo>
                    <a:lnTo>
                      <a:pt x="209" y="16"/>
                    </a:lnTo>
                    <a:lnTo>
                      <a:pt x="214" y="16"/>
                    </a:lnTo>
                    <a:lnTo>
                      <a:pt x="219" y="16"/>
                    </a:lnTo>
                    <a:lnTo>
                      <a:pt x="231" y="16"/>
                    </a:lnTo>
                    <a:lnTo>
                      <a:pt x="236" y="16"/>
                    </a:lnTo>
                    <a:lnTo>
                      <a:pt x="244" y="16"/>
                    </a:lnTo>
                    <a:lnTo>
                      <a:pt x="247" y="16"/>
                    </a:lnTo>
                    <a:lnTo>
                      <a:pt x="257" y="16"/>
                    </a:lnTo>
                    <a:lnTo>
                      <a:pt x="262" y="16"/>
                    </a:lnTo>
                    <a:lnTo>
                      <a:pt x="267" y="16"/>
                    </a:lnTo>
                    <a:lnTo>
                      <a:pt x="271" y="16"/>
                    </a:lnTo>
                    <a:lnTo>
                      <a:pt x="276" y="16"/>
                    </a:lnTo>
                    <a:lnTo>
                      <a:pt x="287" y="16"/>
                    </a:lnTo>
                    <a:lnTo>
                      <a:pt x="292" y="16"/>
                    </a:lnTo>
                    <a:lnTo>
                      <a:pt x="297" y="16"/>
                    </a:lnTo>
                    <a:lnTo>
                      <a:pt x="302" y="16"/>
                    </a:lnTo>
                    <a:lnTo>
                      <a:pt x="305" y="16"/>
                    </a:lnTo>
                    <a:lnTo>
                      <a:pt x="305" y="24"/>
                    </a:lnTo>
                    <a:lnTo>
                      <a:pt x="310" y="24"/>
                    </a:lnTo>
                    <a:lnTo>
                      <a:pt x="319" y="24"/>
                    </a:lnTo>
                    <a:lnTo>
                      <a:pt x="319" y="27"/>
                    </a:lnTo>
                    <a:lnTo>
                      <a:pt x="324" y="27"/>
                    </a:lnTo>
                    <a:lnTo>
                      <a:pt x="324" y="35"/>
                    </a:lnTo>
                    <a:lnTo>
                      <a:pt x="330" y="35"/>
                    </a:lnTo>
                    <a:lnTo>
                      <a:pt x="335" y="35"/>
                    </a:lnTo>
                    <a:lnTo>
                      <a:pt x="335" y="41"/>
                    </a:lnTo>
                    <a:lnTo>
                      <a:pt x="340" y="41"/>
                    </a:lnTo>
                    <a:lnTo>
                      <a:pt x="345" y="41"/>
                    </a:lnTo>
                    <a:lnTo>
                      <a:pt x="354" y="41"/>
                    </a:lnTo>
                    <a:lnTo>
                      <a:pt x="359" y="41"/>
                    </a:lnTo>
                    <a:lnTo>
                      <a:pt x="367" y="41"/>
                    </a:lnTo>
                    <a:lnTo>
                      <a:pt x="372" y="41"/>
                    </a:lnTo>
                    <a:lnTo>
                      <a:pt x="380" y="41"/>
                    </a:lnTo>
                    <a:lnTo>
                      <a:pt x="383" y="41"/>
                    </a:lnTo>
                    <a:lnTo>
                      <a:pt x="402" y="41"/>
                    </a:lnTo>
                    <a:lnTo>
                      <a:pt x="407" y="41"/>
                    </a:lnTo>
                    <a:lnTo>
                      <a:pt x="412" y="41"/>
                    </a:lnTo>
                    <a:lnTo>
                      <a:pt x="417" y="41"/>
                    </a:lnTo>
                    <a:lnTo>
                      <a:pt x="423" y="41"/>
                    </a:lnTo>
                    <a:lnTo>
                      <a:pt x="423" y="48"/>
                    </a:lnTo>
                    <a:lnTo>
                      <a:pt x="433" y="48"/>
                    </a:lnTo>
                    <a:lnTo>
                      <a:pt x="437" y="48"/>
                    </a:lnTo>
                    <a:lnTo>
                      <a:pt x="437" y="56"/>
                    </a:lnTo>
                    <a:lnTo>
                      <a:pt x="441" y="56"/>
                    </a:lnTo>
                    <a:lnTo>
                      <a:pt x="441" y="62"/>
                    </a:lnTo>
                    <a:lnTo>
                      <a:pt x="441" y="68"/>
                    </a:lnTo>
                    <a:lnTo>
                      <a:pt x="445" y="68"/>
                    </a:lnTo>
                    <a:lnTo>
                      <a:pt x="445" y="76"/>
                    </a:lnTo>
                    <a:lnTo>
                      <a:pt x="450" y="76"/>
                    </a:lnTo>
                    <a:lnTo>
                      <a:pt x="455" y="76"/>
                    </a:lnTo>
                    <a:lnTo>
                      <a:pt x="460" y="76"/>
                    </a:lnTo>
                    <a:lnTo>
                      <a:pt x="466" y="76"/>
                    </a:lnTo>
                    <a:lnTo>
                      <a:pt x="466" y="83"/>
                    </a:lnTo>
                    <a:lnTo>
                      <a:pt x="476" y="83"/>
                    </a:lnTo>
                    <a:lnTo>
                      <a:pt x="476" y="89"/>
                    </a:lnTo>
                    <a:lnTo>
                      <a:pt x="485" y="89"/>
                    </a:lnTo>
                    <a:lnTo>
                      <a:pt x="490" y="89"/>
                    </a:lnTo>
                    <a:lnTo>
                      <a:pt x="493" y="89"/>
                    </a:lnTo>
                    <a:lnTo>
                      <a:pt x="493" y="97"/>
                    </a:lnTo>
                    <a:lnTo>
                      <a:pt x="493" y="104"/>
                    </a:lnTo>
                    <a:lnTo>
                      <a:pt x="503" y="104"/>
                    </a:lnTo>
                    <a:lnTo>
                      <a:pt x="511" y="104"/>
                    </a:lnTo>
                    <a:lnTo>
                      <a:pt x="511" y="110"/>
                    </a:lnTo>
                    <a:lnTo>
                      <a:pt x="519" y="110"/>
                    </a:lnTo>
                    <a:lnTo>
                      <a:pt x="528" y="110"/>
                    </a:lnTo>
                    <a:lnTo>
                      <a:pt x="533" y="110"/>
                    </a:lnTo>
                    <a:lnTo>
                      <a:pt x="538" y="110"/>
                    </a:lnTo>
                    <a:lnTo>
                      <a:pt x="538" y="119"/>
                    </a:lnTo>
                    <a:lnTo>
                      <a:pt x="543" y="119"/>
                    </a:lnTo>
                    <a:lnTo>
                      <a:pt x="543" y="126"/>
                    </a:lnTo>
                    <a:lnTo>
                      <a:pt x="551" y="126"/>
                    </a:lnTo>
                    <a:lnTo>
                      <a:pt x="551" y="134"/>
                    </a:lnTo>
                    <a:lnTo>
                      <a:pt x="559" y="134"/>
                    </a:lnTo>
                    <a:lnTo>
                      <a:pt x="564" y="134"/>
                    </a:lnTo>
                    <a:lnTo>
                      <a:pt x="564" y="142"/>
                    </a:lnTo>
                    <a:lnTo>
                      <a:pt x="568" y="142"/>
                    </a:lnTo>
                    <a:lnTo>
                      <a:pt x="568" y="150"/>
                    </a:lnTo>
                    <a:lnTo>
                      <a:pt x="576" y="150"/>
                    </a:lnTo>
                    <a:lnTo>
                      <a:pt x="576" y="156"/>
                    </a:lnTo>
                    <a:lnTo>
                      <a:pt x="581" y="156"/>
                    </a:lnTo>
                    <a:lnTo>
                      <a:pt x="581" y="166"/>
                    </a:lnTo>
                    <a:lnTo>
                      <a:pt x="586" y="166"/>
                    </a:lnTo>
                    <a:lnTo>
                      <a:pt x="591" y="166"/>
                    </a:lnTo>
                    <a:lnTo>
                      <a:pt x="607" y="166"/>
                    </a:lnTo>
                    <a:lnTo>
                      <a:pt x="607" y="172"/>
                    </a:lnTo>
                    <a:lnTo>
                      <a:pt x="612" y="172"/>
                    </a:lnTo>
                    <a:lnTo>
                      <a:pt x="616" y="172"/>
                    </a:lnTo>
                    <a:lnTo>
                      <a:pt x="621" y="172"/>
                    </a:lnTo>
                    <a:lnTo>
                      <a:pt x="621" y="179"/>
                    </a:lnTo>
                    <a:lnTo>
                      <a:pt x="626" y="179"/>
                    </a:lnTo>
                    <a:lnTo>
                      <a:pt x="629" y="179"/>
                    </a:lnTo>
                    <a:lnTo>
                      <a:pt x="629" y="188"/>
                    </a:lnTo>
                    <a:lnTo>
                      <a:pt x="634" y="188"/>
                    </a:lnTo>
                    <a:lnTo>
                      <a:pt x="634" y="195"/>
                    </a:lnTo>
                    <a:lnTo>
                      <a:pt x="645" y="195"/>
                    </a:lnTo>
                    <a:lnTo>
                      <a:pt x="645" y="204"/>
                    </a:lnTo>
                    <a:lnTo>
                      <a:pt x="650" y="204"/>
                    </a:lnTo>
                    <a:lnTo>
                      <a:pt x="659" y="204"/>
                    </a:lnTo>
                    <a:lnTo>
                      <a:pt x="659" y="212"/>
                    </a:lnTo>
                    <a:lnTo>
                      <a:pt x="664" y="212"/>
                    </a:lnTo>
                    <a:lnTo>
                      <a:pt x="664" y="220"/>
                    </a:lnTo>
                    <a:lnTo>
                      <a:pt x="669" y="220"/>
                    </a:lnTo>
                    <a:lnTo>
                      <a:pt x="669" y="228"/>
                    </a:lnTo>
                    <a:lnTo>
                      <a:pt x="683" y="228"/>
                    </a:lnTo>
                    <a:lnTo>
                      <a:pt x="703" y="228"/>
                    </a:lnTo>
                    <a:lnTo>
                      <a:pt x="707" y="228"/>
                    </a:lnTo>
                    <a:lnTo>
                      <a:pt x="712" y="228"/>
                    </a:lnTo>
                    <a:lnTo>
                      <a:pt x="717" y="228"/>
                    </a:lnTo>
                    <a:lnTo>
                      <a:pt x="717" y="236"/>
                    </a:lnTo>
                    <a:lnTo>
                      <a:pt x="717" y="244"/>
                    </a:lnTo>
                    <a:lnTo>
                      <a:pt x="738" y="244"/>
                    </a:lnTo>
                    <a:lnTo>
                      <a:pt x="738" y="252"/>
                    </a:lnTo>
                    <a:lnTo>
                      <a:pt x="752" y="252"/>
                    </a:lnTo>
                    <a:lnTo>
                      <a:pt x="752" y="262"/>
                    </a:lnTo>
                    <a:lnTo>
                      <a:pt x="757" y="262"/>
                    </a:lnTo>
                    <a:lnTo>
                      <a:pt x="757" y="270"/>
                    </a:lnTo>
                    <a:lnTo>
                      <a:pt x="790" y="270"/>
                    </a:lnTo>
                    <a:lnTo>
                      <a:pt x="795" y="270"/>
                    </a:lnTo>
                    <a:lnTo>
                      <a:pt x="795" y="278"/>
                    </a:lnTo>
                    <a:lnTo>
                      <a:pt x="810" y="278"/>
                    </a:lnTo>
                    <a:lnTo>
                      <a:pt x="810" y="286"/>
                    </a:lnTo>
                    <a:lnTo>
                      <a:pt x="814" y="286"/>
                    </a:lnTo>
                    <a:lnTo>
                      <a:pt x="814" y="303"/>
                    </a:lnTo>
                    <a:lnTo>
                      <a:pt x="818" y="303"/>
                    </a:lnTo>
                    <a:lnTo>
                      <a:pt x="830" y="303"/>
                    </a:lnTo>
                    <a:lnTo>
                      <a:pt x="835" y="303"/>
                    </a:lnTo>
                    <a:lnTo>
                      <a:pt x="835" y="329"/>
                    </a:lnTo>
                    <a:lnTo>
                      <a:pt x="838" y="329"/>
                    </a:lnTo>
                    <a:lnTo>
                      <a:pt x="838" y="338"/>
                    </a:lnTo>
                    <a:lnTo>
                      <a:pt x="843" y="338"/>
                    </a:lnTo>
                    <a:lnTo>
                      <a:pt x="843" y="345"/>
                    </a:lnTo>
                    <a:lnTo>
                      <a:pt x="848" y="345"/>
                    </a:lnTo>
                    <a:lnTo>
                      <a:pt x="848" y="354"/>
                    </a:lnTo>
                    <a:lnTo>
                      <a:pt x="853" y="354"/>
                    </a:lnTo>
                    <a:lnTo>
                      <a:pt x="858" y="354"/>
                    </a:lnTo>
                    <a:lnTo>
                      <a:pt x="858" y="362"/>
                    </a:lnTo>
                    <a:lnTo>
                      <a:pt x="874" y="362"/>
                    </a:lnTo>
                    <a:lnTo>
                      <a:pt x="878" y="362"/>
                    </a:lnTo>
                    <a:lnTo>
                      <a:pt x="883" y="362"/>
                    </a:lnTo>
                    <a:lnTo>
                      <a:pt x="888" y="362"/>
                    </a:lnTo>
                    <a:lnTo>
                      <a:pt x="891" y="362"/>
                    </a:lnTo>
                    <a:lnTo>
                      <a:pt x="905" y="362"/>
                    </a:lnTo>
                    <a:lnTo>
                      <a:pt x="905" y="372"/>
                    </a:lnTo>
                    <a:lnTo>
                      <a:pt x="912" y="372"/>
                    </a:lnTo>
                    <a:lnTo>
                      <a:pt x="917" y="372"/>
                    </a:lnTo>
                    <a:lnTo>
                      <a:pt x="921" y="372"/>
                    </a:lnTo>
                    <a:lnTo>
                      <a:pt x="921" y="382"/>
                    </a:lnTo>
                    <a:lnTo>
                      <a:pt x="926" y="382"/>
                    </a:lnTo>
                    <a:lnTo>
                      <a:pt x="931" y="382"/>
                    </a:lnTo>
                    <a:lnTo>
                      <a:pt x="936" y="382"/>
                    </a:lnTo>
                    <a:lnTo>
                      <a:pt x="945" y="382"/>
                    </a:lnTo>
                    <a:lnTo>
                      <a:pt x="949" y="382"/>
                    </a:lnTo>
                    <a:lnTo>
                      <a:pt x="949" y="393"/>
                    </a:lnTo>
                    <a:lnTo>
                      <a:pt x="953" y="393"/>
                    </a:lnTo>
                    <a:lnTo>
                      <a:pt x="961" y="393"/>
                    </a:lnTo>
                    <a:lnTo>
                      <a:pt x="966" y="393"/>
                    </a:lnTo>
                    <a:lnTo>
                      <a:pt x="969" y="393"/>
                    </a:lnTo>
                    <a:lnTo>
                      <a:pt x="984" y="393"/>
                    </a:lnTo>
                    <a:lnTo>
                      <a:pt x="984" y="414"/>
                    </a:lnTo>
                    <a:lnTo>
                      <a:pt x="989" y="414"/>
                    </a:lnTo>
                    <a:lnTo>
                      <a:pt x="998" y="414"/>
                    </a:lnTo>
                    <a:lnTo>
                      <a:pt x="998" y="423"/>
                    </a:lnTo>
                    <a:lnTo>
                      <a:pt x="1004" y="423"/>
                    </a:lnTo>
                    <a:lnTo>
                      <a:pt x="1004" y="434"/>
                    </a:lnTo>
                    <a:lnTo>
                      <a:pt x="1009" y="434"/>
                    </a:lnTo>
                    <a:lnTo>
                      <a:pt x="1009" y="444"/>
                    </a:lnTo>
                    <a:lnTo>
                      <a:pt x="1014" y="444"/>
                    </a:lnTo>
                    <a:lnTo>
                      <a:pt x="1014" y="455"/>
                    </a:lnTo>
                    <a:lnTo>
                      <a:pt x="1014" y="465"/>
                    </a:lnTo>
                    <a:lnTo>
                      <a:pt x="1019" y="465"/>
                    </a:lnTo>
                    <a:lnTo>
                      <a:pt x="1024" y="465"/>
                    </a:lnTo>
                    <a:lnTo>
                      <a:pt x="1024" y="476"/>
                    </a:lnTo>
                    <a:lnTo>
                      <a:pt x="1027" y="476"/>
                    </a:lnTo>
                    <a:lnTo>
                      <a:pt x="1032" y="476"/>
                    </a:lnTo>
                    <a:lnTo>
                      <a:pt x="1041" y="476"/>
                    </a:lnTo>
                    <a:lnTo>
                      <a:pt x="1062" y="476"/>
                    </a:lnTo>
                    <a:lnTo>
                      <a:pt x="1067" y="476"/>
                    </a:lnTo>
                    <a:lnTo>
                      <a:pt x="1067" y="487"/>
                    </a:lnTo>
                    <a:lnTo>
                      <a:pt x="1076" y="487"/>
                    </a:lnTo>
                    <a:lnTo>
                      <a:pt x="1076" y="497"/>
                    </a:lnTo>
                    <a:lnTo>
                      <a:pt x="1081" y="497"/>
                    </a:lnTo>
                    <a:lnTo>
                      <a:pt x="1081" y="508"/>
                    </a:lnTo>
                    <a:lnTo>
                      <a:pt x="1084" y="508"/>
                    </a:lnTo>
                    <a:lnTo>
                      <a:pt x="1105" y="508"/>
                    </a:lnTo>
                    <a:lnTo>
                      <a:pt x="1105" y="532"/>
                    </a:lnTo>
                    <a:lnTo>
                      <a:pt x="1115" y="532"/>
                    </a:lnTo>
                    <a:lnTo>
                      <a:pt x="1115" y="543"/>
                    </a:lnTo>
                    <a:lnTo>
                      <a:pt x="1134" y="543"/>
                    </a:lnTo>
                    <a:lnTo>
                      <a:pt x="1134" y="551"/>
                    </a:lnTo>
                    <a:lnTo>
                      <a:pt x="1167" y="551"/>
                    </a:lnTo>
                    <a:lnTo>
                      <a:pt x="1177" y="551"/>
                    </a:lnTo>
                    <a:lnTo>
                      <a:pt x="1188" y="551"/>
                    </a:lnTo>
                    <a:lnTo>
                      <a:pt x="1188" y="564"/>
                    </a:lnTo>
                    <a:lnTo>
                      <a:pt x="1198" y="564"/>
                    </a:lnTo>
                    <a:lnTo>
                      <a:pt x="1198" y="575"/>
                    </a:lnTo>
                    <a:lnTo>
                      <a:pt x="1203" y="575"/>
                    </a:lnTo>
                    <a:lnTo>
                      <a:pt x="1207" y="575"/>
                    </a:lnTo>
                    <a:lnTo>
                      <a:pt x="1212" y="575"/>
                    </a:lnTo>
                    <a:lnTo>
                      <a:pt x="1236" y="575"/>
                    </a:lnTo>
                    <a:lnTo>
                      <a:pt x="1246" y="575"/>
                    </a:lnTo>
                    <a:lnTo>
                      <a:pt x="1250" y="575"/>
                    </a:lnTo>
                    <a:lnTo>
                      <a:pt x="1255" y="575"/>
                    </a:lnTo>
                    <a:lnTo>
                      <a:pt x="1265" y="575"/>
                    </a:lnTo>
                    <a:lnTo>
                      <a:pt x="1271" y="575"/>
                    </a:lnTo>
                    <a:lnTo>
                      <a:pt x="1276" y="575"/>
                    </a:lnTo>
                    <a:lnTo>
                      <a:pt x="1281" y="575"/>
                    </a:lnTo>
                    <a:lnTo>
                      <a:pt x="1281" y="589"/>
                    </a:lnTo>
                    <a:lnTo>
                      <a:pt x="1286" y="589"/>
                    </a:lnTo>
                    <a:lnTo>
                      <a:pt x="1289" y="589"/>
                    </a:lnTo>
                    <a:lnTo>
                      <a:pt x="1289" y="613"/>
                    </a:lnTo>
                    <a:lnTo>
                      <a:pt x="1303" y="613"/>
                    </a:lnTo>
                    <a:lnTo>
                      <a:pt x="1308" y="613"/>
                    </a:lnTo>
                    <a:lnTo>
                      <a:pt x="1313" y="613"/>
                    </a:lnTo>
                    <a:lnTo>
                      <a:pt x="1324" y="613"/>
                    </a:lnTo>
                    <a:lnTo>
                      <a:pt x="1329" y="613"/>
                    </a:lnTo>
                    <a:lnTo>
                      <a:pt x="1334" y="613"/>
                    </a:lnTo>
                    <a:lnTo>
                      <a:pt x="1346" y="613"/>
                    </a:lnTo>
                    <a:lnTo>
                      <a:pt x="1351" y="613"/>
                    </a:lnTo>
                    <a:lnTo>
                      <a:pt x="1367" y="613"/>
                    </a:lnTo>
                    <a:lnTo>
                      <a:pt x="1367" y="642"/>
                    </a:lnTo>
                    <a:lnTo>
                      <a:pt x="1386" y="642"/>
                    </a:lnTo>
                    <a:lnTo>
                      <a:pt x="1386" y="658"/>
                    </a:lnTo>
                    <a:lnTo>
                      <a:pt x="1391" y="658"/>
                    </a:lnTo>
                    <a:lnTo>
                      <a:pt x="1391" y="671"/>
                    </a:lnTo>
                    <a:lnTo>
                      <a:pt x="1396" y="671"/>
                    </a:lnTo>
                    <a:lnTo>
                      <a:pt x="1396" y="687"/>
                    </a:lnTo>
                    <a:lnTo>
                      <a:pt x="1417" y="687"/>
                    </a:lnTo>
                    <a:lnTo>
                      <a:pt x="1429" y="687"/>
                    </a:lnTo>
                    <a:lnTo>
                      <a:pt x="1439" y="687"/>
                    </a:lnTo>
                    <a:lnTo>
                      <a:pt x="1439" y="701"/>
                    </a:lnTo>
                    <a:lnTo>
                      <a:pt x="1450" y="701"/>
                    </a:lnTo>
                    <a:lnTo>
                      <a:pt x="1450" y="717"/>
                    </a:lnTo>
                    <a:lnTo>
                      <a:pt x="1455" y="717"/>
                    </a:lnTo>
                    <a:lnTo>
                      <a:pt x="1465" y="717"/>
                    </a:lnTo>
                    <a:lnTo>
                      <a:pt x="1498" y="717"/>
                    </a:lnTo>
                    <a:lnTo>
                      <a:pt x="1532" y="717"/>
                    </a:lnTo>
                    <a:lnTo>
                      <a:pt x="1532" y="736"/>
                    </a:lnTo>
                    <a:lnTo>
                      <a:pt x="1535" y="736"/>
                    </a:lnTo>
                    <a:lnTo>
                      <a:pt x="1565" y="736"/>
                    </a:lnTo>
                    <a:lnTo>
                      <a:pt x="1565" y="752"/>
                    </a:lnTo>
                    <a:lnTo>
                      <a:pt x="1580" y="752"/>
                    </a:lnTo>
                    <a:lnTo>
                      <a:pt x="1580" y="770"/>
                    </a:lnTo>
                    <a:lnTo>
                      <a:pt x="1591" y="770"/>
                    </a:lnTo>
                    <a:lnTo>
                      <a:pt x="1600" y="770"/>
                    </a:lnTo>
                    <a:lnTo>
                      <a:pt x="1610" y="770"/>
                    </a:lnTo>
                    <a:lnTo>
                      <a:pt x="1610" y="789"/>
                    </a:lnTo>
                    <a:lnTo>
                      <a:pt x="1618" y="789"/>
                    </a:lnTo>
                    <a:lnTo>
                      <a:pt x="1634" y="789"/>
                    </a:lnTo>
                    <a:lnTo>
                      <a:pt x="1643" y="789"/>
                    </a:lnTo>
                    <a:lnTo>
                      <a:pt x="1653" y="789"/>
                    </a:lnTo>
                    <a:lnTo>
                      <a:pt x="1658" y="789"/>
                    </a:lnTo>
                    <a:lnTo>
                      <a:pt x="1663" y="789"/>
                    </a:lnTo>
                    <a:lnTo>
                      <a:pt x="1667" y="789"/>
                    </a:lnTo>
                    <a:lnTo>
                      <a:pt x="1679" y="789"/>
                    </a:lnTo>
                    <a:lnTo>
                      <a:pt x="1691" y="789"/>
                    </a:lnTo>
                    <a:lnTo>
                      <a:pt x="1701" y="789"/>
                    </a:lnTo>
                    <a:lnTo>
                      <a:pt x="1726" y="789"/>
                    </a:lnTo>
                    <a:lnTo>
                      <a:pt x="1736" y="789"/>
                    </a:lnTo>
                    <a:lnTo>
                      <a:pt x="1741" y="789"/>
                    </a:lnTo>
                    <a:lnTo>
                      <a:pt x="1744" y="789"/>
                    </a:lnTo>
                    <a:lnTo>
                      <a:pt x="1758" y="789"/>
                    </a:lnTo>
                    <a:lnTo>
                      <a:pt x="1758" y="816"/>
                    </a:lnTo>
                    <a:lnTo>
                      <a:pt x="1765" y="816"/>
                    </a:lnTo>
                    <a:lnTo>
                      <a:pt x="1770" y="816"/>
                    </a:lnTo>
                    <a:lnTo>
                      <a:pt x="1774" y="816"/>
                    </a:lnTo>
                    <a:lnTo>
                      <a:pt x="1794" y="816"/>
                    </a:lnTo>
                    <a:lnTo>
                      <a:pt x="1798" y="816"/>
                    </a:lnTo>
                    <a:lnTo>
                      <a:pt x="1877" y="816"/>
                    </a:lnTo>
                    <a:lnTo>
                      <a:pt x="1877" y="847"/>
                    </a:lnTo>
                    <a:lnTo>
                      <a:pt x="1901" y="847"/>
                    </a:lnTo>
                    <a:lnTo>
                      <a:pt x="1905" y="847"/>
                    </a:lnTo>
                    <a:lnTo>
                      <a:pt x="1977" y="847"/>
                    </a:lnTo>
                    <a:lnTo>
                      <a:pt x="2025" y="847"/>
                    </a:lnTo>
                    <a:lnTo>
                      <a:pt x="2025" y="879"/>
                    </a:lnTo>
                    <a:lnTo>
                      <a:pt x="2032" y="879"/>
                    </a:lnTo>
                    <a:lnTo>
                      <a:pt x="2036" y="879"/>
                    </a:lnTo>
                    <a:lnTo>
                      <a:pt x="2046" y="879"/>
                    </a:lnTo>
                    <a:lnTo>
                      <a:pt x="2065" y="879"/>
                    </a:lnTo>
                    <a:lnTo>
                      <a:pt x="2099" y="879"/>
                    </a:lnTo>
                    <a:lnTo>
                      <a:pt x="2113" y="879"/>
                    </a:lnTo>
                    <a:lnTo>
                      <a:pt x="2113" y="922"/>
                    </a:lnTo>
                    <a:lnTo>
                      <a:pt x="2124" y="922"/>
                    </a:lnTo>
                    <a:lnTo>
                      <a:pt x="2142" y="922"/>
                    </a:lnTo>
                    <a:lnTo>
                      <a:pt x="2274" y="922"/>
                    </a:lnTo>
                    <a:lnTo>
                      <a:pt x="2308" y="922"/>
                    </a:lnTo>
                    <a:lnTo>
                      <a:pt x="2308" y="979"/>
                    </a:lnTo>
                    <a:lnTo>
                      <a:pt x="2322" y="979"/>
                    </a:lnTo>
                    <a:lnTo>
                      <a:pt x="2322" y="1043"/>
                    </a:lnTo>
                    <a:lnTo>
                      <a:pt x="2335" y="1043"/>
                    </a:lnTo>
                    <a:lnTo>
                      <a:pt x="2370" y="1043"/>
                    </a:lnTo>
                    <a:lnTo>
                      <a:pt x="2409" y="1043"/>
                    </a:lnTo>
                    <a:lnTo>
                      <a:pt x="2423" y="1043"/>
                    </a:lnTo>
                    <a:lnTo>
                      <a:pt x="2423" y="1126"/>
                    </a:lnTo>
                    <a:lnTo>
                      <a:pt x="2471" y="1126"/>
                    </a:lnTo>
                    <a:lnTo>
                      <a:pt x="2471" y="1209"/>
                    </a:lnTo>
                    <a:lnTo>
                      <a:pt x="2476" y="1209"/>
                    </a:lnTo>
                    <a:lnTo>
                      <a:pt x="2563" y="1209"/>
                    </a:lnTo>
                    <a:lnTo>
                      <a:pt x="2607" y="1209"/>
                    </a:lnTo>
                    <a:lnTo>
                      <a:pt x="2793" y="1209"/>
                    </a:lnTo>
                    <a:lnTo>
                      <a:pt x="2793" y="1355"/>
                    </a:lnTo>
                    <a:lnTo>
                      <a:pt x="3004" y="1355"/>
                    </a:lnTo>
                    <a:lnTo>
                      <a:pt x="3020" y="1355"/>
                    </a:lnTo>
                  </a:path>
                </a:pathLst>
              </a:custGeom>
              <a:noFill/>
              <a:ln w="1588">
                <a:solidFill>
                  <a:srgbClr val="008E8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0" name="Line 4095"/>
              <p:cNvSpPr>
                <a:spLocks noChangeShapeType="1"/>
              </p:cNvSpPr>
              <p:nvPr/>
            </p:nvSpPr>
            <p:spPr bwMode="auto">
              <a:xfrm>
                <a:off x="3439458" y="1570218"/>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1" name="Line 4096"/>
              <p:cNvSpPr>
                <a:spLocks noChangeShapeType="1"/>
              </p:cNvSpPr>
              <p:nvPr/>
            </p:nvSpPr>
            <p:spPr bwMode="auto">
              <a:xfrm flipV="1">
                <a:off x="3425209" y="1584161"/>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2" name="Line 4097"/>
              <p:cNvSpPr>
                <a:spLocks noChangeShapeType="1"/>
              </p:cNvSpPr>
              <p:nvPr/>
            </p:nvSpPr>
            <p:spPr bwMode="auto">
              <a:xfrm flipH="1" flipV="1">
                <a:off x="3425209" y="1584161"/>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3" name="Line 4098"/>
              <p:cNvSpPr>
                <a:spLocks noChangeShapeType="1"/>
              </p:cNvSpPr>
              <p:nvPr/>
            </p:nvSpPr>
            <p:spPr bwMode="auto">
              <a:xfrm>
                <a:off x="3439458" y="1570218"/>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4" name="Line 4099"/>
              <p:cNvSpPr>
                <a:spLocks noChangeShapeType="1"/>
              </p:cNvSpPr>
              <p:nvPr/>
            </p:nvSpPr>
            <p:spPr bwMode="auto">
              <a:xfrm flipV="1">
                <a:off x="3425209" y="1584161"/>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5" name="Line 4100"/>
              <p:cNvSpPr>
                <a:spLocks noChangeShapeType="1"/>
              </p:cNvSpPr>
              <p:nvPr/>
            </p:nvSpPr>
            <p:spPr bwMode="auto">
              <a:xfrm flipH="1" flipV="1">
                <a:off x="3425209" y="1584161"/>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6" name="Line 4101"/>
              <p:cNvSpPr>
                <a:spLocks noChangeShapeType="1"/>
              </p:cNvSpPr>
              <p:nvPr/>
            </p:nvSpPr>
            <p:spPr bwMode="auto">
              <a:xfrm>
                <a:off x="3439458" y="1570218"/>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7" name="Line 4102"/>
              <p:cNvSpPr>
                <a:spLocks noChangeShapeType="1"/>
              </p:cNvSpPr>
              <p:nvPr/>
            </p:nvSpPr>
            <p:spPr bwMode="auto">
              <a:xfrm flipV="1">
                <a:off x="3425209" y="1584161"/>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8" name="Line 4103"/>
              <p:cNvSpPr>
                <a:spLocks noChangeShapeType="1"/>
              </p:cNvSpPr>
              <p:nvPr/>
            </p:nvSpPr>
            <p:spPr bwMode="auto">
              <a:xfrm flipH="1" flipV="1">
                <a:off x="3425209" y="1584161"/>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9" name="Line 4104"/>
              <p:cNvSpPr>
                <a:spLocks noChangeShapeType="1"/>
              </p:cNvSpPr>
              <p:nvPr/>
            </p:nvSpPr>
            <p:spPr bwMode="auto">
              <a:xfrm>
                <a:off x="3439458" y="1570218"/>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0" name="Line 4105"/>
              <p:cNvSpPr>
                <a:spLocks noChangeShapeType="1"/>
              </p:cNvSpPr>
              <p:nvPr/>
            </p:nvSpPr>
            <p:spPr bwMode="auto">
              <a:xfrm flipV="1">
                <a:off x="3425209" y="1584161"/>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1" name="Line 4106"/>
              <p:cNvSpPr>
                <a:spLocks noChangeShapeType="1"/>
              </p:cNvSpPr>
              <p:nvPr/>
            </p:nvSpPr>
            <p:spPr bwMode="auto">
              <a:xfrm flipH="1" flipV="1">
                <a:off x="3425209" y="1584161"/>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2" name="Line 4107"/>
              <p:cNvSpPr>
                <a:spLocks noChangeShapeType="1"/>
              </p:cNvSpPr>
              <p:nvPr/>
            </p:nvSpPr>
            <p:spPr bwMode="auto">
              <a:xfrm>
                <a:off x="3439458" y="1570218"/>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3" name="Line 4108"/>
              <p:cNvSpPr>
                <a:spLocks noChangeShapeType="1"/>
              </p:cNvSpPr>
              <p:nvPr/>
            </p:nvSpPr>
            <p:spPr bwMode="auto">
              <a:xfrm flipV="1">
                <a:off x="3425209" y="1584161"/>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4" name="Line 4109"/>
              <p:cNvSpPr>
                <a:spLocks noChangeShapeType="1"/>
              </p:cNvSpPr>
              <p:nvPr/>
            </p:nvSpPr>
            <p:spPr bwMode="auto">
              <a:xfrm flipH="1" flipV="1">
                <a:off x="3425209" y="1584161"/>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5" name="Line 4110"/>
              <p:cNvSpPr>
                <a:spLocks noChangeShapeType="1"/>
              </p:cNvSpPr>
              <p:nvPr/>
            </p:nvSpPr>
            <p:spPr bwMode="auto">
              <a:xfrm>
                <a:off x="3439458" y="1570218"/>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6" name="Line 4111"/>
              <p:cNvSpPr>
                <a:spLocks noChangeShapeType="1"/>
              </p:cNvSpPr>
              <p:nvPr/>
            </p:nvSpPr>
            <p:spPr bwMode="auto">
              <a:xfrm flipV="1">
                <a:off x="3425209" y="1584161"/>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7" name="Line 4112"/>
              <p:cNvSpPr>
                <a:spLocks noChangeShapeType="1"/>
              </p:cNvSpPr>
              <p:nvPr/>
            </p:nvSpPr>
            <p:spPr bwMode="auto">
              <a:xfrm flipH="1" flipV="1">
                <a:off x="3425209" y="1584161"/>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8" name="Line 4113"/>
              <p:cNvSpPr>
                <a:spLocks noChangeShapeType="1"/>
              </p:cNvSpPr>
              <p:nvPr/>
            </p:nvSpPr>
            <p:spPr bwMode="auto">
              <a:xfrm>
                <a:off x="3439458" y="1570218"/>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9" name="Line 4114"/>
              <p:cNvSpPr>
                <a:spLocks noChangeShapeType="1"/>
              </p:cNvSpPr>
              <p:nvPr/>
            </p:nvSpPr>
            <p:spPr bwMode="auto">
              <a:xfrm flipV="1">
                <a:off x="3425209" y="1584161"/>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0" name="Line 4115"/>
              <p:cNvSpPr>
                <a:spLocks noChangeShapeType="1"/>
              </p:cNvSpPr>
              <p:nvPr/>
            </p:nvSpPr>
            <p:spPr bwMode="auto">
              <a:xfrm flipH="1" flipV="1">
                <a:off x="3425209" y="1584161"/>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1" name="Line 4116"/>
              <p:cNvSpPr>
                <a:spLocks noChangeShapeType="1"/>
              </p:cNvSpPr>
              <p:nvPr/>
            </p:nvSpPr>
            <p:spPr bwMode="auto">
              <a:xfrm>
                <a:off x="3439458" y="1570218"/>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2" name="Line 4117"/>
              <p:cNvSpPr>
                <a:spLocks noChangeShapeType="1"/>
              </p:cNvSpPr>
              <p:nvPr/>
            </p:nvSpPr>
            <p:spPr bwMode="auto">
              <a:xfrm flipV="1">
                <a:off x="3425209" y="1584161"/>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3" name="Line 4118"/>
              <p:cNvSpPr>
                <a:spLocks noChangeShapeType="1"/>
              </p:cNvSpPr>
              <p:nvPr/>
            </p:nvSpPr>
            <p:spPr bwMode="auto">
              <a:xfrm flipH="1" flipV="1">
                <a:off x="3425209" y="1584161"/>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4" name="Line 4119"/>
              <p:cNvSpPr>
                <a:spLocks noChangeShapeType="1"/>
              </p:cNvSpPr>
              <p:nvPr/>
            </p:nvSpPr>
            <p:spPr bwMode="auto">
              <a:xfrm>
                <a:off x="3439458" y="1570218"/>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5" name="Line 4120"/>
              <p:cNvSpPr>
                <a:spLocks noChangeShapeType="1"/>
              </p:cNvSpPr>
              <p:nvPr/>
            </p:nvSpPr>
            <p:spPr bwMode="auto">
              <a:xfrm flipV="1">
                <a:off x="3425209" y="1584161"/>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6" name="Line 4121"/>
              <p:cNvSpPr>
                <a:spLocks noChangeShapeType="1"/>
              </p:cNvSpPr>
              <p:nvPr/>
            </p:nvSpPr>
            <p:spPr bwMode="auto">
              <a:xfrm flipH="1" flipV="1">
                <a:off x="3425209" y="1584161"/>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7" name="Line 4122"/>
              <p:cNvSpPr>
                <a:spLocks noChangeShapeType="1"/>
              </p:cNvSpPr>
              <p:nvPr/>
            </p:nvSpPr>
            <p:spPr bwMode="auto">
              <a:xfrm>
                <a:off x="3439458" y="1570218"/>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8" name="Line 4123"/>
              <p:cNvSpPr>
                <a:spLocks noChangeShapeType="1"/>
              </p:cNvSpPr>
              <p:nvPr/>
            </p:nvSpPr>
            <p:spPr bwMode="auto">
              <a:xfrm flipV="1">
                <a:off x="3425209" y="1584161"/>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9" name="Line 4124"/>
              <p:cNvSpPr>
                <a:spLocks noChangeShapeType="1"/>
              </p:cNvSpPr>
              <p:nvPr/>
            </p:nvSpPr>
            <p:spPr bwMode="auto">
              <a:xfrm flipH="1" flipV="1">
                <a:off x="3425209" y="1584161"/>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60" name="Line 4125"/>
              <p:cNvSpPr>
                <a:spLocks noChangeShapeType="1"/>
              </p:cNvSpPr>
              <p:nvPr/>
            </p:nvSpPr>
            <p:spPr bwMode="auto">
              <a:xfrm>
                <a:off x="3439458" y="1570218"/>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61" name="Line 4126"/>
              <p:cNvSpPr>
                <a:spLocks noChangeShapeType="1"/>
              </p:cNvSpPr>
              <p:nvPr/>
            </p:nvSpPr>
            <p:spPr bwMode="auto">
              <a:xfrm flipV="1">
                <a:off x="3425209" y="1584161"/>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62" name="Line 4127"/>
              <p:cNvSpPr>
                <a:spLocks noChangeShapeType="1"/>
              </p:cNvSpPr>
              <p:nvPr/>
            </p:nvSpPr>
            <p:spPr bwMode="auto">
              <a:xfrm flipH="1" flipV="1">
                <a:off x="3425209" y="1584161"/>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63" name="Line 4128"/>
              <p:cNvSpPr>
                <a:spLocks noChangeShapeType="1"/>
              </p:cNvSpPr>
              <p:nvPr/>
            </p:nvSpPr>
            <p:spPr bwMode="auto">
              <a:xfrm>
                <a:off x="3439458" y="1570218"/>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64" name="Line 4129"/>
              <p:cNvSpPr>
                <a:spLocks noChangeShapeType="1"/>
              </p:cNvSpPr>
              <p:nvPr/>
            </p:nvSpPr>
            <p:spPr bwMode="auto">
              <a:xfrm flipV="1">
                <a:off x="3425209" y="1584161"/>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65" name="Line 4130"/>
              <p:cNvSpPr>
                <a:spLocks noChangeShapeType="1"/>
              </p:cNvSpPr>
              <p:nvPr/>
            </p:nvSpPr>
            <p:spPr bwMode="auto">
              <a:xfrm flipH="1" flipV="1">
                <a:off x="3425209" y="1584161"/>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66" name="Line 4131"/>
              <p:cNvSpPr>
                <a:spLocks noChangeShapeType="1"/>
              </p:cNvSpPr>
              <p:nvPr/>
            </p:nvSpPr>
            <p:spPr bwMode="auto">
              <a:xfrm>
                <a:off x="3439458" y="1570218"/>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67" name="Line 4132"/>
              <p:cNvSpPr>
                <a:spLocks noChangeShapeType="1"/>
              </p:cNvSpPr>
              <p:nvPr/>
            </p:nvSpPr>
            <p:spPr bwMode="auto">
              <a:xfrm flipV="1">
                <a:off x="3425209" y="1584161"/>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68" name="Line 4133"/>
              <p:cNvSpPr>
                <a:spLocks noChangeShapeType="1"/>
              </p:cNvSpPr>
              <p:nvPr/>
            </p:nvSpPr>
            <p:spPr bwMode="auto">
              <a:xfrm flipH="1" flipV="1">
                <a:off x="3425209" y="1584161"/>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69" name="Line 4134"/>
              <p:cNvSpPr>
                <a:spLocks noChangeShapeType="1"/>
              </p:cNvSpPr>
              <p:nvPr/>
            </p:nvSpPr>
            <p:spPr bwMode="auto">
              <a:xfrm>
                <a:off x="3439458" y="1570218"/>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70" name="Line 4135"/>
              <p:cNvSpPr>
                <a:spLocks noChangeShapeType="1"/>
              </p:cNvSpPr>
              <p:nvPr/>
            </p:nvSpPr>
            <p:spPr bwMode="auto">
              <a:xfrm flipV="1">
                <a:off x="3425209" y="1584161"/>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71" name="Line 4136"/>
              <p:cNvSpPr>
                <a:spLocks noChangeShapeType="1"/>
              </p:cNvSpPr>
              <p:nvPr/>
            </p:nvSpPr>
            <p:spPr bwMode="auto">
              <a:xfrm flipH="1" flipV="1">
                <a:off x="3425209" y="1584161"/>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72" name="Line 4137"/>
              <p:cNvSpPr>
                <a:spLocks noChangeShapeType="1"/>
              </p:cNvSpPr>
              <p:nvPr/>
            </p:nvSpPr>
            <p:spPr bwMode="auto">
              <a:xfrm>
                <a:off x="3448007" y="1573705"/>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73" name="Line 4138"/>
              <p:cNvSpPr>
                <a:spLocks noChangeShapeType="1"/>
              </p:cNvSpPr>
              <p:nvPr/>
            </p:nvSpPr>
            <p:spPr bwMode="auto">
              <a:xfrm flipV="1">
                <a:off x="3430909"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74" name="Line 4139"/>
              <p:cNvSpPr>
                <a:spLocks noChangeShapeType="1"/>
              </p:cNvSpPr>
              <p:nvPr/>
            </p:nvSpPr>
            <p:spPr bwMode="auto">
              <a:xfrm flipH="1" flipV="1">
                <a:off x="3430909"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75" name="Line 4140"/>
              <p:cNvSpPr>
                <a:spLocks noChangeShapeType="1"/>
              </p:cNvSpPr>
              <p:nvPr/>
            </p:nvSpPr>
            <p:spPr bwMode="auto">
              <a:xfrm>
                <a:off x="3448007" y="1573705"/>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76" name="Line 4141"/>
              <p:cNvSpPr>
                <a:spLocks noChangeShapeType="1"/>
              </p:cNvSpPr>
              <p:nvPr/>
            </p:nvSpPr>
            <p:spPr bwMode="auto">
              <a:xfrm flipV="1">
                <a:off x="3430909"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77" name="Line 4142"/>
              <p:cNvSpPr>
                <a:spLocks noChangeShapeType="1"/>
              </p:cNvSpPr>
              <p:nvPr/>
            </p:nvSpPr>
            <p:spPr bwMode="auto">
              <a:xfrm flipH="1" flipV="1">
                <a:off x="3430909"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78" name="Line 4143"/>
              <p:cNvSpPr>
                <a:spLocks noChangeShapeType="1"/>
              </p:cNvSpPr>
              <p:nvPr/>
            </p:nvSpPr>
            <p:spPr bwMode="auto">
              <a:xfrm>
                <a:off x="3448007" y="1573705"/>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79" name="Line 4144"/>
              <p:cNvSpPr>
                <a:spLocks noChangeShapeType="1"/>
              </p:cNvSpPr>
              <p:nvPr/>
            </p:nvSpPr>
            <p:spPr bwMode="auto">
              <a:xfrm flipV="1">
                <a:off x="3430909"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80" name="Line 4145"/>
              <p:cNvSpPr>
                <a:spLocks noChangeShapeType="1"/>
              </p:cNvSpPr>
              <p:nvPr/>
            </p:nvSpPr>
            <p:spPr bwMode="auto">
              <a:xfrm flipH="1" flipV="1">
                <a:off x="3430909"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81" name="Line 4146"/>
              <p:cNvSpPr>
                <a:spLocks noChangeShapeType="1"/>
              </p:cNvSpPr>
              <p:nvPr/>
            </p:nvSpPr>
            <p:spPr bwMode="auto">
              <a:xfrm>
                <a:off x="3448007" y="1573705"/>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82" name="Line 4147"/>
              <p:cNvSpPr>
                <a:spLocks noChangeShapeType="1"/>
              </p:cNvSpPr>
              <p:nvPr/>
            </p:nvSpPr>
            <p:spPr bwMode="auto">
              <a:xfrm flipV="1">
                <a:off x="3430909"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83" name="Line 4148"/>
              <p:cNvSpPr>
                <a:spLocks noChangeShapeType="1"/>
              </p:cNvSpPr>
              <p:nvPr/>
            </p:nvSpPr>
            <p:spPr bwMode="auto">
              <a:xfrm flipH="1" flipV="1">
                <a:off x="3430909"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84" name="Line 4149"/>
              <p:cNvSpPr>
                <a:spLocks noChangeShapeType="1"/>
              </p:cNvSpPr>
              <p:nvPr/>
            </p:nvSpPr>
            <p:spPr bwMode="auto">
              <a:xfrm>
                <a:off x="3448007" y="1573705"/>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85" name="Line 4150"/>
              <p:cNvSpPr>
                <a:spLocks noChangeShapeType="1"/>
              </p:cNvSpPr>
              <p:nvPr/>
            </p:nvSpPr>
            <p:spPr bwMode="auto">
              <a:xfrm flipV="1">
                <a:off x="3430909"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86" name="Line 4151"/>
              <p:cNvSpPr>
                <a:spLocks noChangeShapeType="1"/>
              </p:cNvSpPr>
              <p:nvPr/>
            </p:nvSpPr>
            <p:spPr bwMode="auto">
              <a:xfrm flipH="1" flipV="1">
                <a:off x="3430909"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87" name="Line 4152"/>
              <p:cNvSpPr>
                <a:spLocks noChangeShapeType="1"/>
              </p:cNvSpPr>
              <p:nvPr/>
            </p:nvSpPr>
            <p:spPr bwMode="auto">
              <a:xfrm>
                <a:off x="3448007" y="1573705"/>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88" name="Line 4153"/>
              <p:cNvSpPr>
                <a:spLocks noChangeShapeType="1"/>
              </p:cNvSpPr>
              <p:nvPr/>
            </p:nvSpPr>
            <p:spPr bwMode="auto">
              <a:xfrm flipV="1">
                <a:off x="3430909"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89" name="Line 4154"/>
              <p:cNvSpPr>
                <a:spLocks noChangeShapeType="1"/>
              </p:cNvSpPr>
              <p:nvPr/>
            </p:nvSpPr>
            <p:spPr bwMode="auto">
              <a:xfrm flipH="1" flipV="1">
                <a:off x="3430909"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0" name="Line 4155"/>
              <p:cNvSpPr>
                <a:spLocks noChangeShapeType="1"/>
              </p:cNvSpPr>
              <p:nvPr/>
            </p:nvSpPr>
            <p:spPr bwMode="auto">
              <a:xfrm>
                <a:off x="3453706" y="1573705"/>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1" name="Line 4156"/>
              <p:cNvSpPr>
                <a:spLocks noChangeShapeType="1"/>
              </p:cNvSpPr>
              <p:nvPr/>
            </p:nvSpPr>
            <p:spPr bwMode="auto">
              <a:xfrm flipV="1">
                <a:off x="3439458"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2" name="Line 4157"/>
              <p:cNvSpPr>
                <a:spLocks noChangeShapeType="1"/>
              </p:cNvSpPr>
              <p:nvPr/>
            </p:nvSpPr>
            <p:spPr bwMode="auto">
              <a:xfrm flipH="1" flipV="1">
                <a:off x="3439458"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3" name="Line 4158"/>
              <p:cNvSpPr>
                <a:spLocks noChangeShapeType="1"/>
              </p:cNvSpPr>
              <p:nvPr/>
            </p:nvSpPr>
            <p:spPr bwMode="auto">
              <a:xfrm>
                <a:off x="3453706" y="1573705"/>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4" name="Line 4159"/>
              <p:cNvSpPr>
                <a:spLocks noChangeShapeType="1"/>
              </p:cNvSpPr>
              <p:nvPr/>
            </p:nvSpPr>
            <p:spPr bwMode="auto">
              <a:xfrm flipV="1">
                <a:off x="3439458"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5" name="Line 4160"/>
              <p:cNvSpPr>
                <a:spLocks noChangeShapeType="1"/>
              </p:cNvSpPr>
              <p:nvPr/>
            </p:nvSpPr>
            <p:spPr bwMode="auto">
              <a:xfrm flipH="1" flipV="1">
                <a:off x="3439458"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6" name="Line 4161"/>
              <p:cNvSpPr>
                <a:spLocks noChangeShapeType="1"/>
              </p:cNvSpPr>
              <p:nvPr/>
            </p:nvSpPr>
            <p:spPr bwMode="auto">
              <a:xfrm>
                <a:off x="3453706" y="1573705"/>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7" name="Line 4162"/>
              <p:cNvSpPr>
                <a:spLocks noChangeShapeType="1"/>
              </p:cNvSpPr>
              <p:nvPr/>
            </p:nvSpPr>
            <p:spPr bwMode="auto">
              <a:xfrm flipV="1">
                <a:off x="3439458"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8" name="Line 4163"/>
              <p:cNvSpPr>
                <a:spLocks noChangeShapeType="1"/>
              </p:cNvSpPr>
              <p:nvPr/>
            </p:nvSpPr>
            <p:spPr bwMode="auto">
              <a:xfrm flipH="1" flipV="1">
                <a:off x="3439458"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9" name="Line 4164"/>
              <p:cNvSpPr>
                <a:spLocks noChangeShapeType="1"/>
              </p:cNvSpPr>
              <p:nvPr/>
            </p:nvSpPr>
            <p:spPr bwMode="auto">
              <a:xfrm>
                <a:off x="3453706" y="1573705"/>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00" name="Line 4165"/>
              <p:cNvSpPr>
                <a:spLocks noChangeShapeType="1"/>
              </p:cNvSpPr>
              <p:nvPr/>
            </p:nvSpPr>
            <p:spPr bwMode="auto">
              <a:xfrm flipV="1">
                <a:off x="3439458"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01" name="Line 4166"/>
              <p:cNvSpPr>
                <a:spLocks noChangeShapeType="1"/>
              </p:cNvSpPr>
              <p:nvPr/>
            </p:nvSpPr>
            <p:spPr bwMode="auto">
              <a:xfrm flipH="1" flipV="1">
                <a:off x="3439458"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02" name="Line 4167"/>
              <p:cNvSpPr>
                <a:spLocks noChangeShapeType="1"/>
              </p:cNvSpPr>
              <p:nvPr/>
            </p:nvSpPr>
            <p:spPr bwMode="auto">
              <a:xfrm>
                <a:off x="3453706" y="1573705"/>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03" name="Line 4168"/>
              <p:cNvSpPr>
                <a:spLocks noChangeShapeType="1"/>
              </p:cNvSpPr>
              <p:nvPr/>
            </p:nvSpPr>
            <p:spPr bwMode="auto">
              <a:xfrm flipV="1">
                <a:off x="3439458"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04" name="Line 4169"/>
              <p:cNvSpPr>
                <a:spLocks noChangeShapeType="1"/>
              </p:cNvSpPr>
              <p:nvPr/>
            </p:nvSpPr>
            <p:spPr bwMode="auto">
              <a:xfrm flipH="1" flipV="1">
                <a:off x="3439458"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05" name="Line 4170"/>
              <p:cNvSpPr>
                <a:spLocks noChangeShapeType="1"/>
              </p:cNvSpPr>
              <p:nvPr/>
            </p:nvSpPr>
            <p:spPr bwMode="auto">
              <a:xfrm>
                <a:off x="3462255" y="1573705"/>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06" name="Line 4171"/>
              <p:cNvSpPr>
                <a:spLocks noChangeShapeType="1"/>
              </p:cNvSpPr>
              <p:nvPr/>
            </p:nvSpPr>
            <p:spPr bwMode="auto">
              <a:xfrm flipV="1">
                <a:off x="3442307" y="1584161"/>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07" name="Line 4172"/>
              <p:cNvSpPr>
                <a:spLocks noChangeShapeType="1"/>
              </p:cNvSpPr>
              <p:nvPr/>
            </p:nvSpPr>
            <p:spPr bwMode="auto">
              <a:xfrm flipH="1" flipV="1">
                <a:off x="3442307" y="1584161"/>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08" name="Line 4173"/>
              <p:cNvSpPr>
                <a:spLocks noChangeShapeType="1"/>
              </p:cNvSpPr>
              <p:nvPr/>
            </p:nvSpPr>
            <p:spPr bwMode="auto">
              <a:xfrm>
                <a:off x="3462255" y="1573705"/>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09" name="Line 4174"/>
              <p:cNvSpPr>
                <a:spLocks noChangeShapeType="1"/>
              </p:cNvSpPr>
              <p:nvPr/>
            </p:nvSpPr>
            <p:spPr bwMode="auto">
              <a:xfrm flipV="1">
                <a:off x="3442307" y="1584161"/>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10" name="Line 4175"/>
              <p:cNvSpPr>
                <a:spLocks noChangeShapeType="1"/>
              </p:cNvSpPr>
              <p:nvPr/>
            </p:nvSpPr>
            <p:spPr bwMode="auto">
              <a:xfrm flipH="1" flipV="1">
                <a:off x="3442307" y="1584161"/>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11" name="Line 4176"/>
              <p:cNvSpPr>
                <a:spLocks noChangeShapeType="1"/>
              </p:cNvSpPr>
              <p:nvPr/>
            </p:nvSpPr>
            <p:spPr bwMode="auto">
              <a:xfrm>
                <a:off x="3462255" y="1573705"/>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12" name="Line 4177"/>
              <p:cNvSpPr>
                <a:spLocks noChangeShapeType="1"/>
              </p:cNvSpPr>
              <p:nvPr/>
            </p:nvSpPr>
            <p:spPr bwMode="auto">
              <a:xfrm flipV="1">
                <a:off x="3442307" y="1584161"/>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13" name="Line 4178"/>
              <p:cNvSpPr>
                <a:spLocks noChangeShapeType="1"/>
              </p:cNvSpPr>
              <p:nvPr/>
            </p:nvSpPr>
            <p:spPr bwMode="auto">
              <a:xfrm flipH="1" flipV="1">
                <a:off x="3442307" y="1584161"/>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14" name="Line 4179"/>
              <p:cNvSpPr>
                <a:spLocks noChangeShapeType="1"/>
              </p:cNvSpPr>
              <p:nvPr/>
            </p:nvSpPr>
            <p:spPr bwMode="auto">
              <a:xfrm>
                <a:off x="3462255" y="1573705"/>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15" name="Line 4180"/>
              <p:cNvSpPr>
                <a:spLocks noChangeShapeType="1"/>
              </p:cNvSpPr>
              <p:nvPr/>
            </p:nvSpPr>
            <p:spPr bwMode="auto">
              <a:xfrm flipV="1">
                <a:off x="3442307" y="1584161"/>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16" name="Line 4181"/>
              <p:cNvSpPr>
                <a:spLocks noChangeShapeType="1"/>
              </p:cNvSpPr>
              <p:nvPr/>
            </p:nvSpPr>
            <p:spPr bwMode="auto">
              <a:xfrm flipH="1" flipV="1">
                <a:off x="3442307" y="1584161"/>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17" name="Line 4182"/>
              <p:cNvSpPr>
                <a:spLocks noChangeShapeType="1"/>
              </p:cNvSpPr>
              <p:nvPr/>
            </p:nvSpPr>
            <p:spPr bwMode="auto">
              <a:xfrm>
                <a:off x="3462255" y="1573705"/>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18" name="Line 4183"/>
              <p:cNvSpPr>
                <a:spLocks noChangeShapeType="1"/>
              </p:cNvSpPr>
              <p:nvPr/>
            </p:nvSpPr>
            <p:spPr bwMode="auto">
              <a:xfrm flipV="1">
                <a:off x="3442307" y="1584161"/>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19" name="Line 4184"/>
              <p:cNvSpPr>
                <a:spLocks noChangeShapeType="1"/>
              </p:cNvSpPr>
              <p:nvPr/>
            </p:nvSpPr>
            <p:spPr bwMode="auto">
              <a:xfrm flipH="1" flipV="1">
                <a:off x="3442307" y="1584161"/>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20" name="Line 4185"/>
              <p:cNvSpPr>
                <a:spLocks noChangeShapeType="1"/>
              </p:cNvSpPr>
              <p:nvPr/>
            </p:nvSpPr>
            <p:spPr bwMode="auto">
              <a:xfrm>
                <a:off x="3470803" y="1573705"/>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21" name="Line 4186"/>
              <p:cNvSpPr>
                <a:spLocks noChangeShapeType="1"/>
              </p:cNvSpPr>
              <p:nvPr/>
            </p:nvSpPr>
            <p:spPr bwMode="auto">
              <a:xfrm flipV="1">
                <a:off x="3453706"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22" name="Line 4187"/>
              <p:cNvSpPr>
                <a:spLocks noChangeShapeType="1"/>
              </p:cNvSpPr>
              <p:nvPr/>
            </p:nvSpPr>
            <p:spPr bwMode="auto">
              <a:xfrm flipH="1" flipV="1">
                <a:off x="3453706"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23" name="Line 4188"/>
              <p:cNvSpPr>
                <a:spLocks noChangeShapeType="1"/>
              </p:cNvSpPr>
              <p:nvPr/>
            </p:nvSpPr>
            <p:spPr bwMode="auto">
              <a:xfrm>
                <a:off x="3470803" y="1573705"/>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24" name="Line 4189"/>
              <p:cNvSpPr>
                <a:spLocks noChangeShapeType="1"/>
              </p:cNvSpPr>
              <p:nvPr/>
            </p:nvSpPr>
            <p:spPr bwMode="auto">
              <a:xfrm flipV="1">
                <a:off x="3453706"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25" name="Line 4190"/>
              <p:cNvSpPr>
                <a:spLocks noChangeShapeType="1"/>
              </p:cNvSpPr>
              <p:nvPr/>
            </p:nvSpPr>
            <p:spPr bwMode="auto">
              <a:xfrm flipH="1" flipV="1">
                <a:off x="3453706"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26" name="Line 4191"/>
              <p:cNvSpPr>
                <a:spLocks noChangeShapeType="1"/>
              </p:cNvSpPr>
              <p:nvPr/>
            </p:nvSpPr>
            <p:spPr bwMode="auto">
              <a:xfrm>
                <a:off x="3476502" y="1573705"/>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27" name="Line 4192"/>
              <p:cNvSpPr>
                <a:spLocks noChangeShapeType="1"/>
              </p:cNvSpPr>
              <p:nvPr/>
            </p:nvSpPr>
            <p:spPr bwMode="auto">
              <a:xfrm flipV="1">
                <a:off x="3462255"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28" name="Line 4193"/>
              <p:cNvSpPr>
                <a:spLocks noChangeShapeType="1"/>
              </p:cNvSpPr>
              <p:nvPr/>
            </p:nvSpPr>
            <p:spPr bwMode="auto">
              <a:xfrm flipH="1" flipV="1">
                <a:off x="3462255"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29" name="Line 4194"/>
              <p:cNvSpPr>
                <a:spLocks noChangeShapeType="1"/>
              </p:cNvSpPr>
              <p:nvPr/>
            </p:nvSpPr>
            <p:spPr bwMode="auto">
              <a:xfrm>
                <a:off x="3476502" y="1573705"/>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0" name="Line 4195"/>
              <p:cNvSpPr>
                <a:spLocks noChangeShapeType="1"/>
              </p:cNvSpPr>
              <p:nvPr/>
            </p:nvSpPr>
            <p:spPr bwMode="auto">
              <a:xfrm flipV="1">
                <a:off x="3462255"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1" name="Line 4196"/>
              <p:cNvSpPr>
                <a:spLocks noChangeShapeType="1"/>
              </p:cNvSpPr>
              <p:nvPr/>
            </p:nvSpPr>
            <p:spPr bwMode="auto">
              <a:xfrm flipH="1" flipV="1">
                <a:off x="3462255"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2" name="Line 4197"/>
              <p:cNvSpPr>
                <a:spLocks noChangeShapeType="1"/>
              </p:cNvSpPr>
              <p:nvPr/>
            </p:nvSpPr>
            <p:spPr bwMode="auto">
              <a:xfrm>
                <a:off x="3476502" y="1573705"/>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3" name="Line 4198"/>
              <p:cNvSpPr>
                <a:spLocks noChangeShapeType="1"/>
              </p:cNvSpPr>
              <p:nvPr/>
            </p:nvSpPr>
            <p:spPr bwMode="auto">
              <a:xfrm flipV="1">
                <a:off x="3462255"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4" name="Line 4199"/>
              <p:cNvSpPr>
                <a:spLocks noChangeShapeType="1"/>
              </p:cNvSpPr>
              <p:nvPr/>
            </p:nvSpPr>
            <p:spPr bwMode="auto">
              <a:xfrm flipH="1" flipV="1">
                <a:off x="3462255"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5" name="Line 4200"/>
              <p:cNvSpPr>
                <a:spLocks noChangeShapeType="1"/>
              </p:cNvSpPr>
              <p:nvPr/>
            </p:nvSpPr>
            <p:spPr bwMode="auto">
              <a:xfrm>
                <a:off x="3476502" y="1573705"/>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6" name="Line 4201"/>
              <p:cNvSpPr>
                <a:spLocks noChangeShapeType="1"/>
              </p:cNvSpPr>
              <p:nvPr/>
            </p:nvSpPr>
            <p:spPr bwMode="auto">
              <a:xfrm flipV="1">
                <a:off x="3462255"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7" name="Line 4202"/>
              <p:cNvSpPr>
                <a:spLocks noChangeShapeType="1"/>
              </p:cNvSpPr>
              <p:nvPr/>
            </p:nvSpPr>
            <p:spPr bwMode="auto">
              <a:xfrm flipH="1" flipV="1">
                <a:off x="3462255"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8" name="Line 4203"/>
              <p:cNvSpPr>
                <a:spLocks noChangeShapeType="1"/>
              </p:cNvSpPr>
              <p:nvPr/>
            </p:nvSpPr>
            <p:spPr bwMode="auto">
              <a:xfrm>
                <a:off x="3476502" y="1573705"/>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9" name="Line 4204"/>
              <p:cNvSpPr>
                <a:spLocks noChangeShapeType="1"/>
              </p:cNvSpPr>
              <p:nvPr/>
            </p:nvSpPr>
            <p:spPr bwMode="auto">
              <a:xfrm flipV="1">
                <a:off x="3462255"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0" name="Line 4205"/>
              <p:cNvSpPr>
                <a:spLocks noChangeShapeType="1"/>
              </p:cNvSpPr>
              <p:nvPr/>
            </p:nvSpPr>
            <p:spPr bwMode="auto">
              <a:xfrm flipH="1" flipV="1">
                <a:off x="3462255"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1" name="Line 4206"/>
              <p:cNvSpPr>
                <a:spLocks noChangeShapeType="1"/>
              </p:cNvSpPr>
              <p:nvPr/>
            </p:nvSpPr>
            <p:spPr bwMode="auto">
              <a:xfrm>
                <a:off x="3476502" y="1573705"/>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2" name="Line 4207"/>
              <p:cNvSpPr>
                <a:spLocks noChangeShapeType="1"/>
              </p:cNvSpPr>
              <p:nvPr/>
            </p:nvSpPr>
            <p:spPr bwMode="auto">
              <a:xfrm flipV="1">
                <a:off x="3462255"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3" name="Line 4208"/>
              <p:cNvSpPr>
                <a:spLocks noChangeShapeType="1"/>
              </p:cNvSpPr>
              <p:nvPr/>
            </p:nvSpPr>
            <p:spPr bwMode="auto">
              <a:xfrm flipH="1" flipV="1">
                <a:off x="3462255"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4" name="Line 4209"/>
              <p:cNvSpPr>
                <a:spLocks noChangeShapeType="1"/>
              </p:cNvSpPr>
              <p:nvPr/>
            </p:nvSpPr>
            <p:spPr bwMode="auto">
              <a:xfrm>
                <a:off x="3476502" y="1573705"/>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5" name="Line 4210"/>
              <p:cNvSpPr>
                <a:spLocks noChangeShapeType="1"/>
              </p:cNvSpPr>
              <p:nvPr/>
            </p:nvSpPr>
            <p:spPr bwMode="auto">
              <a:xfrm flipV="1">
                <a:off x="3462255"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6" name="Line 4211"/>
              <p:cNvSpPr>
                <a:spLocks noChangeShapeType="1"/>
              </p:cNvSpPr>
              <p:nvPr/>
            </p:nvSpPr>
            <p:spPr bwMode="auto">
              <a:xfrm flipH="1" flipV="1">
                <a:off x="3462255"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7" name="Line 4212"/>
              <p:cNvSpPr>
                <a:spLocks noChangeShapeType="1"/>
              </p:cNvSpPr>
              <p:nvPr/>
            </p:nvSpPr>
            <p:spPr bwMode="auto">
              <a:xfrm>
                <a:off x="3485051" y="1573705"/>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8" name="Line 4213"/>
              <p:cNvSpPr>
                <a:spLocks noChangeShapeType="1"/>
              </p:cNvSpPr>
              <p:nvPr/>
            </p:nvSpPr>
            <p:spPr bwMode="auto">
              <a:xfrm flipV="1">
                <a:off x="3467955"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9" name="Line 4214"/>
              <p:cNvSpPr>
                <a:spLocks noChangeShapeType="1"/>
              </p:cNvSpPr>
              <p:nvPr/>
            </p:nvSpPr>
            <p:spPr bwMode="auto">
              <a:xfrm flipH="1" flipV="1">
                <a:off x="3467955"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0" name="Line 4215"/>
              <p:cNvSpPr>
                <a:spLocks noChangeShapeType="1"/>
              </p:cNvSpPr>
              <p:nvPr/>
            </p:nvSpPr>
            <p:spPr bwMode="auto">
              <a:xfrm>
                <a:off x="3485051" y="1573705"/>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1" name="Line 4216"/>
              <p:cNvSpPr>
                <a:spLocks noChangeShapeType="1"/>
              </p:cNvSpPr>
              <p:nvPr/>
            </p:nvSpPr>
            <p:spPr bwMode="auto">
              <a:xfrm flipV="1">
                <a:off x="3467955"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2" name="Line 4217"/>
              <p:cNvSpPr>
                <a:spLocks noChangeShapeType="1"/>
              </p:cNvSpPr>
              <p:nvPr/>
            </p:nvSpPr>
            <p:spPr bwMode="auto">
              <a:xfrm flipH="1" flipV="1">
                <a:off x="3467955"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3" name="Line 4218"/>
              <p:cNvSpPr>
                <a:spLocks noChangeShapeType="1"/>
              </p:cNvSpPr>
              <p:nvPr/>
            </p:nvSpPr>
            <p:spPr bwMode="auto">
              <a:xfrm>
                <a:off x="3485051" y="1573705"/>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4" name="Line 4219"/>
              <p:cNvSpPr>
                <a:spLocks noChangeShapeType="1"/>
              </p:cNvSpPr>
              <p:nvPr/>
            </p:nvSpPr>
            <p:spPr bwMode="auto">
              <a:xfrm flipV="1">
                <a:off x="3467955"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5" name="Line 4220"/>
              <p:cNvSpPr>
                <a:spLocks noChangeShapeType="1"/>
              </p:cNvSpPr>
              <p:nvPr/>
            </p:nvSpPr>
            <p:spPr bwMode="auto">
              <a:xfrm flipH="1" flipV="1">
                <a:off x="3467955"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6" name="Line 4221"/>
              <p:cNvSpPr>
                <a:spLocks noChangeShapeType="1"/>
              </p:cNvSpPr>
              <p:nvPr/>
            </p:nvSpPr>
            <p:spPr bwMode="auto">
              <a:xfrm>
                <a:off x="3485051" y="1573705"/>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7" name="Line 4222"/>
              <p:cNvSpPr>
                <a:spLocks noChangeShapeType="1"/>
              </p:cNvSpPr>
              <p:nvPr/>
            </p:nvSpPr>
            <p:spPr bwMode="auto">
              <a:xfrm flipV="1">
                <a:off x="3467955"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8" name="Line 4223"/>
              <p:cNvSpPr>
                <a:spLocks noChangeShapeType="1"/>
              </p:cNvSpPr>
              <p:nvPr/>
            </p:nvSpPr>
            <p:spPr bwMode="auto">
              <a:xfrm flipH="1" flipV="1">
                <a:off x="3467955"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9" name="Line 4224"/>
              <p:cNvSpPr>
                <a:spLocks noChangeShapeType="1"/>
              </p:cNvSpPr>
              <p:nvPr/>
            </p:nvSpPr>
            <p:spPr bwMode="auto">
              <a:xfrm>
                <a:off x="3485051" y="1573705"/>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0" name="Line 4226"/>
              <p:cNvSpPr>
                <a:spLocks noChangeShapeType="1"/>
              </p:cNvSpPr>
              <p:nvPr/>
            </p:nvSpPr>
            <p:spPr bwMode="auto">
              <a:xfrm flipV="1">
                <a:off x="3467955"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1" name="Line 4227"/>
              <p:cNvSpPr>
                <a:spLocks noChangeShapeType="1"/>
              </p:cNvSpPr>
              <p:nvPr/>
            </p:nvSpPr>
            <p:spPr bwMode="auto">
              <a:xfrm flipH="1" flipV="1">
                <a:off x="3467955"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2" name="Line 4228"/>
              <p:cNvSpPr>
                <a:spLocks noChangeShapeType="1"/>
              </p:cNvSpPr>
              <p:nvPr/>
            </p:nvSpPr>
            <p:spPr bwMode="auto">
              <a:xfrm>
                <a:off x="3485051" y="15737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3" name="Line 4229"/>
              <p:cNvSpPr>
                <a:spLocks noChangeShapeType="1"/>
              </p:cNvSpPr>
              <p:nvPr/>
            </p:nvSpPr>
            <p:spPr bwMode="auto">
              <a:xfrm flipV="1">
                <a:off x="3467955"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4" name="Line 4230"/>
              <p:cNvSpPr>
                <a:spLocks noChangeShapeType="1"/>
              </p:cNvSpPr>
              <p:nvPr/>
            </p:nvSpPr>
            <p:spPr bwMode="auto">
              <a:xfrm flipH="1" flipV="1">
                <a:off x="3467955"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5" name="Line 4231"/>
              <p:cNvSpPr>
                <a:spLocks noChangeShapeType="1"/>
              </p:cNvSpPr>
              <p:nvPr/>
            </p:nvSpPr>
            <p:spPr bwMode="auto">
              <a:xfrm>
                <a:off x="3490751" y="15737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6" name="Line 4232"/>
              <p:cNvSpPr>
                <a:spLocks noChangeShapeType="1"/>
              </p:cNvSpPr>
              <p:nvPr/>
            </p:nvSpPr>
            <p:spPr bwMode="auto">
              <a:xfrm flipV="1">
                <a:off x="3473653" y="1584161"/>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7" name="Line 4233"/>
              <p:cNvSpPr>
                <a:spLocks noChangeShapeType="1"/>
              </p:cNvSpPr>
              <p:nvPr/>
            </p:nvSpPr>
            <p:spPr bwMode="auto">
              <a:xfrm flipH="1" flipV="1">
                <a:off x="3473653" y="1584161"/>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8" name="Line 4234"/>
              <p:cNvSpPr>
                <a:spLocks noChangeShapeType="1"/>
              </p:cNvSpPr>
              <p:nvPr/>
            </p:nvSpPr>
            <p:spPr bwMode="auto">
              <a:xfrm>
                <a:off x="3490751" y="15737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9" name="Line 4235"/>
              <p:cNvSpPr>
                <a:spLocks noChangeShapeType="1"/>
              </p:cNvSpPr>
              <p:nvPr/>
            </p:nvSpPr>
            <p:spPr bwMode="auto">
              <a:xfrm flipV="1">
                <a:off x="3473653" y="1584161"/>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0" name="Line 4236"/>
              <p:cNvSpPr>
                <a:spLocks noChangeShapeType="1"/>
              </p:cNvSpPr>
              <p:nvPr/>
            </p:nvSpPr>
            <p:spPr bwMode="auto">
              <a:xfrm flipH="1" flipV="1">
                <a:off x="3473653" y="1584161"/>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1" name="Line 4237"/>
              <p:cNvSpPr>
                <a:spLocks noChangeShapeType="1"/>
              </p:cNvSpPr>
              <p:nvPr/>
            </p:nvSpPr>
            <p:spPr bwMode="auto">
              <a:xfrm>
                <a:off x="3490751" y="15737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2" name="Line 4238"/>
              <p:cNvSpPr>
                <a:spLocks noChangeShapeType="1"/>
              </p:cNvSpPr>
              <p:nvPr/>
            </p:nvSpPr>
            <p:spPr bwMode="auto">
              <a:xfrm flipV="1">
                <a:off x="3473653" y="1584161"/>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3" name="Line 4239"/>
              <p:cNvSpPr>
                <a:spLocks noChangeShapeType="1"/>
              </p:cNvSpPr>
              <p:nvPr/>
            </p:nvSpPr>
            <p:spPr bwMode="auto">
              <a:xfrm flipH="1" flipV="1">
                <a:off x="3473653" y="1584161"/>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4" name="Line 4240"/>
              <p:cNvSpPr>
                <a:spLocks noChangeShapeType="1"/>
              </p:cNvSpPr>
              <p:nvPr/>
            </p:nvSpPr>
            <p:spPr bwMode="auto">
              <a:xfrm>
                <a:off x="3490751" y="15737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5" name="Line 4241"/>
              <p:cNvSpPr>
                <a:spLocks noChangeShapeType="1"/>
              </p:cNvSpPr>
              <p:nvPr/>
            </p:nvSpPr>
            <p:spPr bwMode="auto">
              <a:xfrm flipV="1">
                <a:off x="3473653" y="1584161"/>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6" name="Line 4242"/>
              <p:cNvSpPr>
                <a:spLocks noChangeShapeType="1"/>
              </p:cNvSpPr>
              <p:nvPr/>
            </p:nvSpPr>
            <p:spPr bwMode="auto">
              <a:xfrm flipH="1" flipV="1">
                <a:off x="3473653" y="1584161"/>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7" name="Line 4243"/>
              <p:cNvSpPr>
                <a:spLocks noChangeShapeType="1"/>
              </p:cNvSpPr>
              <p:nvPr/>
            </p:nvSpPr>
            <p:spPr bwMode="auto">
              <a:xfrm>
                <a:off x="3490751" y="15737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8" name="Line 4244"/>
              <p:cNvSpPr>
                <a:spLocks noChangeShapeType="1"/>
              </p:cNvSpPr>
              <p:nvPr/>
            </p:nvSpPr>
            <p:spPr bwMode="auto">
              <a:xfrm flipV="1">
                <a:off x="3473653" y="1584161"/>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9" name="Line 4245"/>
              <p:cNvSpPr>
                <a:spLocks noChangeShapeType="1"/>
              </p:cNvSpPr>
              <p:nvPr/>
            </p:nvSpPr>
            <p:spPr bwMode="auto">
              <a:xfrm flipH="1" flipV="1">
                <a:off x="3473653" y="1584161"/>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0" name="Line 4246"/>
              <p:cNvSpPr>
                <a:spLocks noChangeShapeType="1"/>
              </p:cNvSpPr>
              <p:nvPr/>
            </p:nvSpPr>
            <p:spPr bwMode="auto">
              <a:xfrm>
                <a:off x="3490751" y="15737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1" name="Line 4247"/>
              <p:cNvSpPr>
                <a:spLocks noChangeShapeType="1"/>
              </p:cNvSpPr>
              <p:nvPr/>
            </p:nvSpPr>
            <p:spPr bwMode="auto">
              <a:xfrm flipV="1">
                <a:off x="3473653" y="1584161"/>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2" name="Line 4248"/>
              <p:cNvSpPr>
                <a:spLocks noChangeShapeType="1"/>
              </p:cNvSpPr>
              <p:nvPr/>
            </p:nvSpPr>
            <p:spPr bwMode="auto">
              <a:xfrm flipH="1" flipV="1">
                <a:off x="3473653" y="1584161"/>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3" name="Line 4249"/>
              <p:cNvSpPr>
                <a:spLocks noChangeShapeType="1"/>
              </p:cNvSpPr>
              <p:nvPr/>
            </p:nvSpPr>
            <p:spPr bwMode="auto">
              <a:xfrm>
                <a:off x="3496450" y="15737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4" name="Line 4250"/>
              <p:cNvSpPr>
                <a:spLocks noChangeShapeType="1"/>
              </p:cNvSpPr>
              <p:nvPr/>
            </p:nvSpPr>
            <p:spPr bwMode="auto">
              <a:xfrm flipV="1">
                <a:off x="3479352" y="1584161"/>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5" name="Line 4251"/>
              <p:cNvSpPr>
                <a:spLocks noChangeShapeType="1"/>
              </p:cNvSpPr>
              <p:nvPr/>
            </p:nvSpPr>
            <p:spPr bwMode="auto">
              <a:xfrm flipH="1" flipV="1">
                <a:off x="3479352" y="1584161"/>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6" name="Line 4252"/>
              <p:cNvSpPr>
                <a:spLocks noChangeShapeType="1"/>
              </p:cNvSpPr>
              <p:nvPr/>
            </p:nvSpPr>
            <p:spPr bwMode="auto">
              <a:xfrm>
                <a:off x="3496450" y="15737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7" name="Line 4253"/>
              <p:cNvSpPr>
                <a:spLocks noChangeShapeType="1"/>
              </p:cNvSpPr>
              <p:nvPr/>
            </p:nvSpPr>
            <p:spPr bwMode="auto">
              <a:xfrm flipV="1">
                <a:off x="3479352" y="1584161"/>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8" name="Line 4254"/>
              <p:cNvSpPr>
                <a:spLocks noChangeShapeType="1"/>
              </p:cNvSpPr>
              <p:nvPr/>
            </p:nvSpPr>
            <p:spPr bwMode="auto">
              <a:xfrm flipH="1" flipV="1">
                <a:off x="3479352" y="1584161"/>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9" name="Line 4255"/>
              <p:cNvSpPr>
                <a:spLocks noChangeShapeType="1"/>
              </p:cNvSpPr>
              <p:nvPr/>
            </p:nvSpPr>
            <p:spPr bwMode="auto">
              <a:xfrm>
                <a:off x="3496450" y="15737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90" name="Line 4256"/>
              <p:cNvSpPr>
                <a:spLocks noChangeShapeType="1"/>
              </p:cNvSpPr>
              <p:nvPr/>
            </p:nvSpPr>
            <p:spPr bwMode="auto">
              <a:xfrm flipV="1">
                <a:off x="3479352" y="1584161"/>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91" name="Line 4257"/>
              <p:cNvSpPr>
                <a:spLocks noChangeShapeType="1"/>
              </p:cNvSpPr>
              <p:nvPr/>
            </p:nvSpPr>
            <p:spPr bwMode="auto">
              <a:xfrm flipH="1" flipV="1">
                <a:off x="3479352" y="1584161"/>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92" name="Line 4258"/>
              <p:cNvSpPr>
                <a:spLocks noChangeShapeType="1"/>
              </p:cNvSpPr>
              <p:nvPr/>
            </p:nvSpPr>
            <p:spPr bwMode="auto">
              <a:xfrm>
                <a:off x="3502149" y="15737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93" name="Line 4259"/>
              <p:cNvSpPr>
                <a:spLocks noChangeShapeType="1"/>
              </p:cNvSpPr>
              <p:nvPr/>
            </p:nvSpPr>
            <p:spPr bwMode="auto">
              <a:xfrm flipV="1">
                <a:off x="3485051" y="1584161"/>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94" name="Line 4260"/>
              <p:cNvSpPr>
                <a:spLocks noChangeShapeType="1"/>
              </p:cNvSpPr>
              <p:nvPr/>
            </p:nvSpPr>
            <p:spPr bwMode="auto">
              <a:xfrm flipH="1" flipV="1">
                <a:off x="3485051" y="1584161"/>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95" name="Line 4261"/>
              <p:cNvSpPr>
                <a:spLocks noChangeShapeType="1"/>
              </p:cNvSpPr>
              <p:nvPr/>
            </p:nvSpPr>
            <p:spPr bwMode="auto">
              <a:xfrm>
                <a:off x="3502149" y="15737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96" name="Line 4262"/>
              <p:cNvSpPr>
                <a:spLocks noChangeShapeType="1"/>
              </p:cNvSpPr>
              <p:nvPr/>
            </p:nvSpPr>
            <p:spPr bwMode="auto">
              <a:xfrm flipV="1">
                <a:off x="3485051" y="1584161"/>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97" name="Line 4263"/>
              <p:cNvSpPr>
                <a:spLocks noChangeShapeType="1"/>
              </p:cNvSpPr>
              <p:nvPr/>
            </p:nvSpPr>
            <p:spPr bwMode="auto">
              <a:xfrm flipH="1" flipV="1">
                <a:off x="3485051" y="1584161"/>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98" name="Line 4264"/>
              <p:cNvSpPr>
                <a:spLocks noChangeShapeType="1"/>
              </p:cNvSpPr>
              <p:nvPr/>
            </p:nvSpPr>
            <p:spPr bwMode="auto">
              <a:xfrm>
                <a:off x="3522097" y="15737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99" name="Line 4265"/>
              <p:cNvSpPr>
                <a:spLocks noChangeShapeType="1"/>
              </p:cNvSpPr>
              <p:nvPr/>
            </p:nvSpPr>
            <p:spPr bwMode="auto">
              <a:xfrm flipV="1">
                <a:off x="3507849"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00" name="Line 4266"/>
              <p:cNvSpPr>
                <a:spLocks noChangeShapeType="1"/>
              </p:cNvSpPr>
              <p:nvPr/>
            </p:nvSpPr>
            <p:spPr bwMode="auto">
              <a:xfrm flipH="1" flipV="1">
                <a:off x="3507849"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01" name="Line 4267"/>
              <p:cNvSpPr>
                <a:spLocks noChangeShapeType="1"/>
              </p:cNvSpPr>
              <p:nvPr/>
            </p:nvSpPr>
            <p:spPr bwMode="auto">
              <a:xfrm>
                <a:off x="3530645" y="15737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02" name="Line 4268"/>
              <p:cNvSpPr>
                <a:spLocks noChangeShapeType="1"/>
              </p:cNvSpPr>
              <p:nvPr/>
            </p:nvSpPr>
            <p:spPr bwMode="auto">
              <a:xfrm flipV="1">
                <a:off x="3516398" y="1584161"/>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03" name="Line 4269"/>
              <p:cNvSpPr>
                <a:spLocks noChangeShapeType="1"/>
              </p:cNvSpPr>
              <p:nvPr/>
            </p:nvSpPr>
            <p:spPr bwMode="auto">
              <a:xfrm flipH="1" flipV="1">
                <a:off x="3516398" y="1584161"/>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04" name="Line 4270"/>
              <p:cNvSpPr>
                <a:spLocks noChangeShapeType="1"/>
              </p:cNvSpPr>
              <p:nvPr/>
            </p:nvSpPr>
            <p:spPr bwMode="auto">
              <a:xfrm>
                <a:off x="3530645" y="15737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05" name="Line 4271"/>
              <p:cNvSpPr>
                <a:spLocks noChangeShapeType="1"/>
              </p:cNvSpPr>
              <p:nvPr/>
            </p:nvSpPr>
            <p:spPr bwMode="auto">
              <a:xfrm flipV="1">
                <a:off x="3516398" y="1584161"/>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06" name="Line 4272"/>
              <p:cNvSpPr>
                <a:spLocks noChangeShapeType="1"/>
              </p:cNvSpPr>
              <p:nvPr/>
            </p:nvSpPr>
            <p:spPr bwMode="auto">
              <a:xfrm flipH="1" flipV="1">
                <a:off x="3516398" y="1584161"/>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07" name="Line 4273"/>
              <p:cNvSpPr>
                <a:spLocks noChangeShapeType="1"/>
              </p:cNvSpPr>
              <p:nvPr/>
            </p:nvSpPr>
            <p:spPr bwMode="auto">
              <a:xfrm>
                <a:off x="3530645" y="15737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08" name="Line 4274"/>
              <p:cNvSpPr>
                <a:spLocks noChangeShapeType="1"/>
              </p:cNvSpPr>
              <p:nvPr/>
            </p:nvSpPr>
            <p:spPr bwMode="auto">
              <a:xfrm flipV="1">
                <a:off x="3516398" y="1584161"/>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09" name="Line 4275"/>
              <p:cNvSpPr>
                <a:spLocks noChangeShapeType="1"/>
              </p:cNvSpPr>
              <p:nvPr/>
            </p:nvSpPr>
            <p:spPr bwMode="auto">
              <a:xfrm flipH="1" flipV="1">
                <a:off x="3516398" y="1584161"/>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10" name="Line 4276"/>
              <p:cNvSpPr>
                <a:spLocks noChangeShapeType="1"/>
              </p:cNvSpPr>
              <p:nvPr/>
            </p:nvSpPr>
            <p:spPr bwMode="auto">
              <a:xfrm>
                <a:off x="3530645" y="15737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11" name="Line 4277"/>
              <p:cNvSpPr>
                <a:spLocks noChangeShapeType="1"/>
              </p:cNvSpPr>
              <p:nvPr/>
            </p:nvSpPr>
            <p:spPr bwMode="auto">
              <a:xfrm flipV="1">
                <a:off x="3516398" y="1584161"/>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12" name="Line 4278"/>
              <p:cNvSpPr>
                <a:spLocks noChangeShapeType="1"/>
              </p:cNvSpPr>
              <p:nvPr/>
            </p:nvSpPr>
            <p:spPr bwMode="auto">
              <a:xfrm flipH="1" flipV="1">
                <a:off x="3516398" y="1584161"/>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13" name="Line 4279"/>
              <p:cNvSpPr>
                <a:spLocks noChangeShapeType="1"/>
              </p:cNvSpPr>
              <p:nvPr/>
            </p:nvSpPr>
            <p:spPr bwMode="auto">
              <a:xfrm>
                <a:off x="3539194" y="15737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14" name="Line 4280"/>
              <p:cNvSpPr>
                <a:spLocks noChangeShapeType="1"/>
              </p:cNvSpPr>
              <p:nvPr/>
            </p:nvSpPr>
            <p:spPr bwMode="auto">
              <a:xfrm flipV="1">
                <a:off x="3522097"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15" name="Line 4281"/>
              <p:cNvSpPr>
                <a:spLocks noChangeShapeType="1"/>
              </p:cNvSpPr>
              <p:nvPr/>
            </p:nvSpPr>
            <p:spPr bwMode="auto">
              <a:xfrm flipH="1" flipV="1">
                <a:off x="3522097"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16" name="Line 4282"/>
              <p:cNvSpPr>
                <a:spLocks noChangeShapeType="1"/>
              </p:cNvSpPr>
              <p:nvPr/>
            </p:nvSpPr>
            <p:spPr bwMode="auto">
              <a:xfrm>
                <a:off x="3539194" y="15737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17" name="Line 4283"/>
              <p:cNvSpPr>
                <a:spLocks noChangeShapeType="1"/>
              </p:cNvSpPr>
              <p:nvPr/>
            </p:nvSpPr>
            <p:spPr bwMode="auto">
              <a:xfrm flipV="1">
                <a:off x="3522097"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18" name="Line 4284"/>
              <p:cNvSpPr>
                <a:spLocks noChangeShapeType="1"/>
              </p:cNvSpPr>
              <p:nvPr/>
            </p:nvSpPr>
            <p:spPr bwMode="auto">
              <a:xfrm flipH="1" flipV="1">
                <a:off x="3522097"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19" name="Line 4285"/>
              <p:cNvSpPr>
                <a:spLocks noChangeShapeType="1"/>
              </p:cNvSpPr>
              <p:nvPr/>
            </p:nvSpPr>
            <p:spPr bwMode="auto">
              <a:xfrm>
                <a:off x="3539194" y="15737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0" name="Line 4286"/>
              <p:cNvSpPr>
                <a:spLocks noChangeShapeType="1"/>
              </p:cNvSpPr>
              <p:nvPr/>
            </p:nvSpPr>
            <p:spPr bwMode="auto">
              <a:xfrm flipV="1">
                <a:off x="3522097"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1" name="Line 4287"/>
              <p:cNvSpPr>
                <a:spLocks noChangeShapeType="1"/>
              </p:cNvSpPr>
              <p:nvPr/>
            </p:nvSpPr>
            <p:spPr bwMode="auto">
              <a:xfrm flipH="1" flipV="1">
                <a:off x="3522097"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2" name="Line 4288"/>
              <p:cNvSpPr>
                <a:spLocks noChangeShapeType="1"/>
              </p:cNvSpPr>
              <p:nvPr/>
            </p:nvSpPr>
            <p:spPr bwMode="auto">
              <a:xfrm>
                <a:off x="3539194" y="15737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3" name="Line 4289"/>
              <p:cNvSpPr>
                <a:spLocks noChangeShapeType="1"/>
              </p:cNvSpPr>
              <p:nvPr/>
            </p:nvSpPr>
            <p:spPr bwMode="auto">
              <a:xfrm flipV="1">
                <a:off x="3522097"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4" name="Line 4290"/>
              <p:cNvSpPr>
                <a:spLocks noChangeShapeType="1"/>
              </p:cNvSpPr>
              <p:nvPr/>
            </p:nvSpPr>
            <p:spPr bwMode="auto">
              <a:xfrm flipH="1" flipV="1">
                <a:off x="3522097"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5" name="Line 4291"/>
              <p:cNvSpPr>
                <a:spLocks noChangeShapeType="1"/>
              </p:cNvSpPr>
              <p:nvPr/>
            </p:nvSpPr>
            <p:spPr bwMode="auto">
              <a:xfrm>
                <a:off x="3544893" y="15737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6" name="Line 4292"/>
              <p:cNvSpPr>
                <a:spLocks noChangeShapeType="1"/>
              </p:cNvSpPr>
              <p:nvPr/>
            </p:nvSpPr>
            <p:spPr bwMode="auto">
              <a:xfrm flipV="1">
                <a:off x="3530645"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7" name="Line 4293"/>
              <p:cNvSpPr>
                <a:spLocks noChangeShapeType="1"/>
              </p:cNvSpPr>
              <p:nvPr/>
            </p:nvSpPr>
            <p:spPr bwMode="auto">
              <a:xfrm flipH="1" flipV="1">
                <a:off x="3530645"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8" name="Line 4294"/>
              <p:cNvSpPr>
                <a:spLocks noChangeShapeType="1"/>
              </p:cNvSpPr>
              <p:nvPr/>
            </p:nvSpPr>
            <p:spPr bwMode="auto">
              <a:xfrm>
                <a:off x="3544893" y="15737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9" name="Line 4295"/>
              <p:cNvSpPr>
                <a:spLocks noChangeShapeType="1"/>
              </p:cNvSpPr>
              <p:nvPr/>
            </p:nvSpPr>
            <p:spPr bwMode="auto">
              <a:xfrm flipV="1">
                <a:off x="3530645"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30" name="Line 4296"/>
              <p:cNvSpPr>
                <a:spLocks noChangeShapeType="1"/>
              </p:cNvSpPr>
              <p:nvPr/>
            </p:nvSpPr>
            <p:spPr bwMode="auto">
              <a:xfrm flipH="1" flipV="1">
                <a:off x="3530645" y="1584161"/>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31" name="Line 4297"/>
              <p:cNvSpPr>
                <a:spLocks noChangeShapeType="1"/>
              </p:cNvSpPr>
              <p:nvPr/>
            </p:nvSpPr>
            <p:spPr bwMode="auto">
              <a:xfrm>
                <a:off x="3553442" y="1584161"/>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32" name="Line 4298"/>
              <p:cNvSpPr>
                <a:spLocks noChangeShapeType="1"/>
              </p:cNvSpPr>
              <p:nvPr/>
            </p:nvSpPr>
            <p:spPr bwMode="auto">
              <a:xfrm flipV="1">
                <a:off x="3536344" y="1594616"/>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33" name="Line 4299"/>
              <p:cNvSpPr>
                <a:spLocks noChangeShapeType="1"/>
              </p:cNvSpPr>
              <p:nvPr/>
            </p:nvSpPr>
            <p:spPr bwMode="auto">
              <a:xfrm flipH="1" flipV="1">
                <a:off x="3536344" y="1594616"/>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34" name="Line 4300"/>
              <p:cNvSpPr>
                <a:spLocks noChangeShapeType="1"/>
              </p:cNvSpPr>
              <p:nvPr/>
            </p:nvSpPr>
            <p:spPr bwMode="auto">
              <a:xfrm>
                <a:off x="3553442" y="1584161"/>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35" name="Line 4301"/>
              <p:cNvSpPr>
                <a:spLocks noChangeShapeType="1"/>
              </p:cNvSpPr>
              <p:nvPr/>
            </p:nvSpPr>
            <p:spPr bwMode="auto">
              <a:xfrm flipV="1">
                <a:off x="3536344" y="1594616"/>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36" name="Line 4302"/>
              <p:cNvSpPr>
                <a:spLocks noChangeShapeType="1"/>
              </p:cNvSpPr>
              <p:nvPr/>
            </p:nvSpPr>
            <p:spPr bwMode="auto">
              <a:xfrm flipH="1" flipV="1">
                <a:off x="3536344" y="1594616"/>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37" name="Line 4303"/>
              <p:cNvSpPr>
                <a:spLocks noChangeShapeType="1"/>
              </p:cNvSpPr>
              <p:nvPr/>
            </p:nvSpPr>
            <p:spPr bwMode="auto">
              <a:xfrm>
                <a:off x="3553442" y="1584161"/>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38" name="Line 4304"/>
              <p:cNvSpPr>
                <a:spLocks noChangeShapeType="1"/>
              </p:cNvSpPr>
              <p:nvPr/>
            </p:nvSpPr>
            <p:spPr bwMode="auto">
              <a:xfrm flipV="1">
                <a:off x="3536344" y="1594616"/>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39" name="Line 4305"/>
              <p:cNvSpPr>
                <a:spLocks noChangeShapeType="1"/>
              </p:cNvSpPr>
              <p:nvPr/>
            </p:nvSpPr>
            <p:spPr bwMode="auto">
              <a:xfrm flipH="1" flipV="1">
                <a:off x="3536344" y="1594616"/>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40" name="Line 4306"/>
              <p:cNvSpPr>
                <a:spLocks noChangeShapeType="1"/>
              </p:cNvSpPr>
              <p:nvPr/>
            </p:nvSpPr>
            <p:spPr bwMode="auto">
              <a:xfrm>
                <a:off x="3559140" y="1584161"/>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41" name="Line 4307"/>
              <p:cNvSpPr>
                <a:spLocks noChangeShapeType="1"/>
              </p:cNvSpPr>
              <p:nvPr/>
            </p:nvSpPr>
            <p:spPr bwMode="auto">
              <a:xfrm flipV="1">
                <a:off x="3542043" y="1594616"/>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42" name="Line 4308"/>
              <p:cNvSpPr>
                <a:spLocks noChangeShapeType="1"/>
              </p:cNvSpPr>
              <p:nvPr/>
            </p:nvSpPr>
            <p:spPr bwMode="auto">
              <a:xfrm flipH="1" flipV="1">
                <a:off x="3542043" y="1594616"/>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43" name="Line 4309"/>
              <p:cNvSpPr>
                <a:spLocks noChangeShapeType="1"/>
              </p:cNvSpPr>
              <p:nvPr/>
            </p:nvSpPr>
            <p:spPr bwMode="auto">
              <a:xfrm>
                <a:off x="3559140" y="1584161"/>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44" name="Line 4310"/>
              <p:cNvSpPr>
                <a:spLocks noChangeShapeType="1"/>
              </p:cNvSpPr>
              <p:nvPr/>
            </p:nvSpPr>
            <p:spPr bwMode="auto">
              <a:xfrm flipV="1">
                <a:off x="3542043" y="1594616"/>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45" name="Line 4311"/>
              <p:cNvSpPr>
                <a:spLocks noChangeShapeType="1"/>
              </p:cNvSpPr>
              <p:nvPr/>
            </p:nvSpPr>
            <p:spPr bwMode="auto">
              <a:xfrm flipH="1" flipV="1">
                <a:off x="3542043" y="1594616"/>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46" name="Line 4312"/>
              <p:cNvSpPr>
                <a:spLocks noChangeShapeType="1"/>
              </p:cNvSpPr>
              <p:nvPr/>
            </p:nvSpPr>
            <p:spPr bwMode="auto">
              <a:xfrm>
                <a:off x="3559140" y="1584161"/>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47" name="Line 4313"/>
              <p:cNvSpPr>
                <a:spLocks noChangeShapeType="1"/>
              </p:cNvSpPr>
              <p:nvPr/>
            </p:nvSpPr>
            <p:spPr bwMode="auto">
              <a:xfrm flipV="1">
                <a:off x="3542043" y="1594616"/>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48" name="Line 4314"/>
              <p:cNvSpPr>
                <a:spLocks noChangeShapeType="1"/>
              </p:cNvSpPr>
              <p:nvPr/>
            </p:nvSpPr>
            <p:spPr bwMode="auto">
              <a:xfrm flipH="1" flipV="1">
                <a:off x="3542043" y="1594616"/>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49" name="Line 4315"/>
              <p:cNvSpPr>
                <a:spLocks noChangeShapeType="1"/>
              </p:cNvSpPr>
              <p:nvPr/>
            </p:nvSpPr>
            <p:spPr bwMode="auto">
              <a:xfrm>
                <a:off x="3564839" y="1584161"/>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50" name="Line 4316"/>
              <p:cNvSpPr>
                <a:spLocks noChangeShapeType="1"/>
              </p:cNvSpPr>
              <p:nvPr/>
            </p:nvSpPr>
            <p:spPr bwMode="auto">
              <a:xfrm flipV="1">
                <a:off x="3550593" y="1594616"/>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51" name="Line 4317"/>
              <p:cNvSpPr>
                <a:spLocks noChangeShapeType="1"/>
              </p:cNvSpPr>
              <p:nvPr/>
            </p:nvSpPr>
            <p:spPr bwMode="auto">
              <a:xfrm flipH="1" flipV="1">
                <a:off x="3550593" y="1594616"/>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52" name="Line 4318"/>
              <p:cNvSpPr>
                <a:spLocks noChangeShapeType="1"/>
              </p:cNvSpPr>
              <p:nvPr/>
            </p:nvSpPr>
            <p:spPr bwMode="auto">
              <a:xfrm>
                <a:off x="3564839" y="1584161"/>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53" name="Line 4319"/>
              <p:cNvSpPr>
                <a:spLocks noChangeShapeType="1"/>
              </p:cNvSpPr>
              <p:nvPr/>
            </p:nvSpPr>
            <p:spPr bwMode="auto">
              <a:xfrm flipV="1">
                <a:off x="3550593" y="1594616"/>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54" name="Line 4320"/>
              <p:cNvSpPr>
                <a:spLocks noChangeShapeType="1"/>
              </p:cNvSpPr>
              <p:nvPr/>
            </p:nvSpPr>
            <p:spPr bwMode="auto">
              <a:xfrm flipH="1" flipV="1">
                <a:off x="3550593" y="1594616"/>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55" name="Line 4321"/>
              <p:cNvSpPr>
                <a:spLocks noChangeShapeType="1"/>
              </p:cNvSpPr>
              <p:nvPr/>
            </p:nvSpPr>
            <p:spPr bwMode="auto">
              <a:xfrm>
                <a:off x="3564839" y="1584161"/>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56" name="Line 4322"/>
              <p:cNvSpPr>
                <a:spLocks noChangeShapeType="1"/>
              </p:cNvSpPr>
              <p:nvPr/>
            </p:nvSpPr>
            <p:spPr bwMode="auto">
              <a:xfrm flipV="1">
                <a:off x="3550593" y="1594616"/>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57" name="Line 4323"/>
              <p:cNvSpPr>
                <a:spLocks noChangeShapeType="1"/>
              </p:cNvSpPr>
              <p:nvPr/>
            </p:nvSpPr>
            <p:spPr bwMode="auto">
              <a:xfrm flipH="1" flipV="1">
                <a:off x="3550593" y="1594616"/>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58" name="Line 4324"/>
              <p:cNvSpPr>
                <a:spLocks noChangeShapeType="1"/>
              </p:cNvSpPr>
              <p:nvPr/>
            </p:nvSpPr>
            <p:spPr bwMode="auto">
              <a:xfrm>
                <a:off x="3564839" y="1584161"/>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59" name="Line 4325"/>
              <p:cNvSpPr>
                <a:spLocks noChangeShapeType="1"/>
              </p:cNvSpPr>
              <p:nvPr/>
            </p:nvSpPr>
            <p:spPr bwMode="auto">
              <a:xfrm flipV="1">
                <a:off x="3550593" y="1594616"/>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60" name="Line 4326"/>
              <p:cNvSpPr>
                <a:spLocks noChangeShapeType="1"/>
              </p:cNvSpPr>
              <p:nvPr/>
            </p:nvSpPr>
            <p:spPr bwMode="auto">
              <a:xfrm flipH="1" flipV="1">
                <a:off x="3550593" y="1594616"/>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61" name="Line 4327"/>
              <p:cNvSpPr>
                <a:spLocks noChangeShapeType="1"/>
              </p:cNvSpPr>
              <p:nvPr/>
            </p:nvSpPr>
            <p:spPr bwMode="auto">
              <a:xfrm>
                <a:off x="3576238" y="1584161"/>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62" name="Line 4328"/>
              <p:cNvSpPr>
                <a:spLocks noChangeShapeType="1"/>
              </p:cNvSpPr>
              <p:nvPr/>
            </p:nvSpPr>
            <p:spPr bwMode="auto">
              <a:xfrm flipV="1">
                <a:off x="3561991" y="1594616"/>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63" name="Line 4329"/>
              <p:cNvSpPr>
                <a:spLocks noChangeShapeType="1"/>
              </p:cNvSpPr>
              <p:nvPr/>
            </p:nvSpPr>
            <p:spPr bwMode="auto">
              <a:xfrm flipH="1" flipV="1">
                <a:off x="3561991" y="1594616"/>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64" name="Line 4330"/>
              <p:cNvSpPr>
                <a:spLocks noChangeShapeType="1"/>
              </p:cNvSpPr>
              <p:nvPr/>
            </p:nvSpPr>
            <p:spPr bwMode="auto">
              <a:xfrm>
                <a:off x="3584787" y="1584161"/>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65" name="Line 4331"/>
              <p:cNvSpPr>
                <a:spLocks noChangeShapeType="1"/>
              </p:cNvSpPr>
              <p:nvPr/>
            </p:nvSpPr>
            <p:spPr bwMode="auto">
              <a:xfrm flipV="1">
                <a:off x="3567691" y="1594616"/>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66" name="Line 4332"/>
              <p:cNvSpPr>
                <a:spLocks noChangeShapeType="1"/>
              </p:cNvSpPr>
              <p:nvPr/>
            </p:nvSpPr>
            <p:spPr bwMode="auto">
              <a:xfrm flipH="1" flipV="1">
                <a:off x="3567691" y="1594616"/>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67" name="Line 4333"/>
              <p:cNvSpPr>
                <a:spLocks noChangeShapeType="1"/>
              </p:cNvSpPr>
              <p:nvPr/>
            </p:nvSpPr>
            <p:spPr bwMode="auto">
              <a:xfrm>
                <a:off x="3596186" y="1584161"/>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68" name="Line 4334"/>
              <p:cNvSpPr>
                <a:spLocks noChangeShapeType="1"/>
              </p:cNvSpPr>
              <p:nvPr/>
            </p:nvSpPr>
            <p:spPr bwMode="auto">
              <a:xfrm flipV="1">
                <a:off x="3576238" y="1594616"/>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69" name="Line 4335"/>
              <p:cNvSpPr>
                <a:spLocks noChangeShapeType="1"/>
              </p:cNvSpPr>
              <p:nvPr/>
            </p:nvSpPr>
            <p:spPr bwMode="auto">
              <a:xfrm flipH="1" flipV="1">
                <a:off x="3576238" y="1594616"/>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70" name="Line 4336"/>
              <p:cNvSpPr>
                <a:spLocks noChangeShapeType="1"/>
              </p:cNvSpPr>
              <p:nvPr/>
            </p:nvSpPr>
            <p:spPr bwMode="auto">
              <a:xfrm>
                <a:off x="3596186" y="1584161"/>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71" name="Line 4337"/>
              <p:cNvSpPr>
                <a:spLocks noChangeShapeType="1"/>
              </p:cNvSpPr>
              <p:nvPr/>
            </p:nvSpPr>
            <p:spPr bwMode="auto">
              <a:xfrm flipV="1">
                <a:off x="3576238" y="1594616"/>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72" name="Line 4338"/>
              <p:cNvSpPr>
                <a:spLocks noChangeShapeType="1"/>
              </p:cNvSpPr>
              <p:nvPr/>
            </p:nvSpPr>
            <p:spPr bwMode="auto">
              <a:xfrm flipH="1" flipV="1">
                <a:off x="3576238" y="1594616"/>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73" name="Line 4339"/>
              <p:cNvSpPr>
                <a:spLocks noChangeShapeType="1"/>
              </p:cNvSpPr>
              <p:nvPr/>
            </p:nvSpPr>
            <p:spPr bwMode="auto">
              <a:xfrm>
                <a:off x="3596186" y="1584161"/>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74" name="Line 4340"/>
              <p:cNvSpPr>
                <a:spLocks noChangeShapeType="1"/>
              </p:cNvSpPr>
              <p:nvPr/>
            </p:nvSpPr>
            <p:spPr bwMode="auto">
              <a:xfrm flipV="1">
                <a:off x="3576238" y="1594616"/>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75" name="Line 4341"/>
              <p:cNvSpPr>
                <a:spLocks noChangeShapeType="1"/>
              </p:cNvSpPr>
              <p:nvPr/>
            </p:nvSpPr>
            <p:spPr bwMode="auto">
              <a:xfrm flipH="1" flipV="1">
                <a:off x="3576238" y="1594616"/>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76" name="Line 4342"/>
              <p:cNvSpPr>
                <a:spLocks noChangeShapeType="1"/>
              </p:cNvSpPr>
              <p:nvPr/>
            </p:nvSpPr>
            <p:spPr bwMode="auto">
              <a:xfrm>
                <a:off x="3601885" y="1584161"/>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77" name="Line 4343"/>
              <p:cNvSpPr>
                <a:spLocks noChangeShapeType="1"/>
              </p:cNvSpPr>
              <p:nvPr/>
            </p:nvSpPr>
            <p:spPr bwMode="auto">
              <a:xfrm flipV="1">
                <a:off x="3584787" y="1594616"/>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78" name="Line 4344"/>
              <p:cNvSpPr>
                <a:spLocks noChangeShapeType="1"/>
              </p:cNvSpPr>
              <p:nvPr/>
            </p:nvSpPr>
            <p:spPr bwMode="auto">
              <a:xfrm flipH="1" flipV="1">
                <a:off x="3584787" y="1594616"/>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79" name="Line 4345"/>
              <p:cNvSpPr>
                <a:spLocks noChangeShapeType="1"/>
              </p:cNvSpPr>
              <p:nvPr/>
            </p:nvSpPr>
            <p:spPr bwMode="auto">
              <a:xfrm>
                <a:off x="3601885" y="1584161"/>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80" name="Line 4346"/>
              <p:cNvSpPr>
                <a:spLocks noChangeShapeType="1"/>
              </p:cNvSpPr>
              <p:nvPr/>
            </p:nvSpPr>
            <p:spPr bwMode="auto">
              <a:xfrm flipV="1">
                <a:off x="3584787" y="1594616"/>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81" name="Line 4347"/>
              <p:cNvSpPr>
                <a:spLocks noChangeShapeType="1"/>
              </p:cNvSpPr>
              <p:nvPr/>
            </p:nvSpPr>
            <p:spPr bwMode="auto">
              <a:xfrm flipH="1" flipV="1">
                <a:off x="3584787" y="1594616"/>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82" name="Line 4348"/>
              <p:cNvSpPr>
                <a:spLocks noChangeShapeType="1"/>
              </p:cNvSpPr>
              <p:nvPr/>
            </p:nvSpPr>
            <p:spPr bwMode="auto">
              <a:xfrm>
                <a:off x="3601885" y="1584161"/>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83" name="Line 4349"/>
              <p:cNvSpPr>
                <a:spLocks noChangeShapeType="1"/>
              </p:cNvSpPr>
              <p:nvPr/>
            </p:nvSpPr>
            <p:spPr bwMode="auto">
              <a:xfrm flipV="1">
                <a:off x="3584787" y="1594616"/>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84" name="Line 4350"/>
              <p:cNvSpPr>
                <a:spLocks noChangeShapeType="1"/>
              </p:cNvSpPr>
              <p:nvPr/>
            </p:nvSpPr>
            <p:spPr bwMode="auto">
              <a:xfrm flipH="1" flipV="1">
                <a:off x="3584787" y="1594616"/>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85" name="Line 4351"/>
              <p:cNvSpPr>
                <a:spLocks noChangeShapeType="1"/>
              </p:cNvSpPr>
              <p:nvPr/>
            </p:nvSpPr>
            <p:spPr bwMode="auto">
              <a:xfrm>
                <a:off x="3613283" y="159113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86" name="Line 4352"/>
              <p:cNvSpPr>
                <a:spLocks noChangeShapeType="1"/>
              </p:cNvSpPr>
              <p:nvPr/>
            </p:nvSpPr>
            <p:spPr bwMode="auto">
              <a:xfrm flipV="1">
                <a:off x="3596186" y="1601587"/>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87" name="Line 4353"/>
              <p:cNvSpPr>
                <a:spLocks noChangeShapeType="1"/>
              </p:cNvSpPr>
              <p:nvPr/>
            </p:nvSpPr>
            <p:spPr bwMode="auto">
              <a:xfrm flipH="1" flipV="1">
                <a:off x="3596186" y="1601587"/>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88" name="Line 4354"/>
              <p:cNvSpPr>
                <a:spLocks noChangeShapeType="1"/>
              </p:cNvSpPr>
              <p:nvPr/>
            </p:nvSpPr>
            <p:spPr bwMode="auto">
              <a:xfrm>
                <a:off x="3613283" y="159113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89" name="Line 4355"/>
              <p:cNvSpPr>
                <a:spLocks noChangeShapeType="1"/>
              </p:cNvSpPr>
              <p:nvPr/>
            </p:nvSpPr>
            <p:spPr bwMode="auto">
              <a:xfrm flipV="1">
                <a:off x="3596186" y="1601587"/>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90" name="Line 4356"/>
              <p:cNvSpPr>
                <a:spLocks noChangeShapeType="1"/>
              </p:cNvSpPr>
              <p:nvPr/>
            </p:nvSpPr>
            <p:spPr bwMode="auto">
              <a:xfrm flipH="1" flipV="1">
                <a:off x="3596186" y="1601587"/>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91" name="Line 4357"/>
              <p:cNvSpPr>
                <a:spLocks noChangeShapeType="1"/>
              </p:cNvSpPr>
              <p:nvPr/>
            </p:nvSpPr>
            <p:spPr bwMode="auto">
              <a:xfrm>
                <a:off x="3618982" y="159113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92" name="Line 4358"/>
              <p:cNvSpPr>
                <a:spLocks noChangeShapeType="1"/>
              </p:cNvSpPr>
              <p:nvPr/>
            </p:nvSpPr>
            <p:spPr bwMode="auto">
              <a:xfrm flipV="1">
                <a:off x="3604733" y="1601587"/>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93" name="Line 4359"/>
              <p:cNvSpPr>
                <a:spLocks noChangeShapeType="1"/>
              </p:cNvSpPr>
              <p:nvPr/>
            </p:nvSpPr>
            <p:spPr bwMode="auto">
              <a:xfrm flipH="1" flipV="1">
                <a:off x="3604733" y="1601587"/>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94" name="Line 4360"/>
              <p:cNvSpPr>
                <a:spLocks noChangeShapeType="1"/>
              </p:cNvSpPr>
              <p:nvPr/>
            </p:nvSpPr>
            <p:spPr bwMode="auto">
              <a:xfrm>
                <a:off x="3618982" y="159113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95" name="Line 4361"/>
              <p:cNvSpPr>
                <a:spLocks noChangeShapeType="1"/>
              </p:cNvSpPr>
              <p:nvPr/>
            </p:nvSpPr>
            <p:spPr bwMode="auto">
              <a:xfrm flipV="1">
                <a:off x="3604733" y="1601587"/>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96" name="Line 4362"/>
              <p:cNvSpPr>
                <a:spLocks noChangeShapeType="1"/>
              </p:cNvSpPr>
              <p:nvPr/>
            </p:nvSpPr>
            <p:spPr bwMode="auto">
              <a:xfrm flipH="1" flipV="1">
                <a:off x="3604733" y="1601587"/>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97" name="Line 4363"/>
              <p:cNvSpPr>
                <a:spLocks noChangeShapeType="1"/>
              </p:cNvSpPr>
              <p:nvPr/>
            </p:nvSpPr>
            <p:spPr bwMode="auto">
              <a:xfrm>
                <a:off x="3618982" y="159113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98" name="Line 4364"/>
              <p:cNvSpPr>
                <a:spLocks noChangeShapeType="1"/>
              </p:cNvSpPr>
              <p:nvPr/>
            </p:nvSpPr>
            <p:spPr bwMode="auto">
              <a:xfrm flipV="1">
                <a:off x="3604733" y="1601587"/>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99" name="Line 4365"/>
              <p:cNvSpPr>
                <a:spLocks noChangeShapeType="1"/>
              </p:cNvSpPr>
              <p:nvPr/>
            </p:nvSpPr>
            <p:spPr bwMode="auto">
              <a:xfrm flipH="1" flipV="1">
                <a:off x="3604733" y="1601587"/>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00" name="Line 4366"/>
              <p:cNvSpPr>
                <a:spLocks noChangeShapeType="1"/>
              </p:cNvSpPr>
              <p:nvPr/>
            </p:nvSpPr>
            <p:spPr bwMode="auto">
              <a:xfrm>
                <a:off x="3618982" y="159113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01" name="Line 4367"/>
              <p:cNvSpPr>
                <a:spLocks noChangeShapeType="1"/>
              </p:cNvSpPr>
              <p:nvPr/>
            </p:nvSpPr>
            <p:spPr bwMode="auto">
              <a:xfrm flipV="1">
                <a:off x="3604733" y="1601587"/>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02" name="Line 4368"/>
              <p:cNvSpPr>
                <a:spLocks noChangeShapeType="1"/>
              </p:cNvSpPr>
              <p:nvPr/>
            </p:nvSpPr>
            <p:spPr bwMode="auto">
              <a:xfrm flipH="1" flipV="1">
                <a:off x="3604733" y="1601587"/>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03" name="Line 4369"/>
              <p:cNvSpPr>
                <a:spLocks noChangeShapeType="1"/>
              </p:cNvSpPr>
              <p:nvPr/>
            </p:nvSpPr>
            <p:spPr bwMode="auto">
              <a:xfrm>
                <a:off x="3627531"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04" name="Line 4370"/>
              <p:cNvSpPr>
                <a:spLocks noChangeShapeType="1"/>
              </p:cNvSpPr>
              <p:nvPr/>
            </p:nvSpPr>
            <p:spPr bwMode="auto">
              <a:xfrm flipV="1">
                <a:off x="3610433"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05" name="Line 4371"/>
              <p:cNvSpPr>
                <a:spLocks noChangeShapeType="1"/>
              </p:cNvSpPr>
              <p:nvPr/>
            </p:nvSpPr>
            <p:spPr bwMode="auto">
              <a:xfrm flipH="1" flipV="1">
                <a:off x="3610433"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06" name="Line 4372"/>
              <p:cNvSpPr>
                <a:spLocks noChangeShapeType="1"/>
              </p:cNvSpPr>
              <p:nvPr/>
            </p:nvSpPr>
            <p:spPr bwMode="auto">
              <a:xfrm>
                <a:off x="3627531"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07" name="Line 4373"/>
              <p:cNvSpPr>
                <a:spLocks noChangeShapeType="1"/>
              </p:cNvSpPr>
              <p:nvPr/>
            </p:nvSpPr>
            <p:spPr bwMode="auto">
              <a:xfrm flipV="1">
                <a:off x="3610433"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08" name="Line 4374"/>
              <p:cNvSpPr>
                <a:spLocks noChangeShapeType="1"/>
              </p:cNvSpPr>
              <p:nvPr/>
            </p:nvSpPr>
            <p:spPr bwMode="auto">
              <a:xfrm flipH="1" flipV="1">
                <a:off x="3610433"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09" name="Line 4375"/>
              <p:cNvSpPr>
                <a:spLocks noChangeShapeType="1"/>
              </p:cNvSpPr>
              <p:nvPr/>
            </p:nvSpPr>
            <p:spPr bwMode="auto">
              <a:xfrm>
                <a:off x="3633230"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10" name="Line 4376"/>
              <p:cNvSpPr>
                <a:spLocks noChangeShapeType="1"/>
              </p:cNvSpPr>
              <p:nvPr/>
            </p:nvSpPr>
            <p:spPr bwMode="auto">
              <a:xfrm flipV="1">
                <a:off x="3618982"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11" name="Line 4377"/>
              <p:cNvSpPr>
                <a:spLocks noChangeShapeType="1"/>
              </p:cNvSpPr>
              <p:nvPr/>
            </p:nvSpPr>
            <p:spPr bwMode="auto">
              <a:xfrm flipH="1" flipV="1">
                <a:off x="3618982"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12" name="Line 4378"/>
              <p:cNvSpPr>
                <a:spLocks noChangeShapeType="1"/>
              </p:cNvSpPr>
              <p:nvPr/>
            </p:nvSpPr>
            <p:spPr bwMode="auto">
              <a:xfrm>
                <a:off x="3633230"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13" name="Line 4379"/>
              <p:cNvSpPr>
                <a:spLocks noChangeShapeType="1"/>
              </p:cNvSpPr>
              <p:nvPr/>
            </p:nvSpPr>
            <p:spPr bwMode="auto">
              <a:xfrm flipV="1">
                <a:off x="3618982"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14" name="Line 4380"/>
              <p:cNvSpPr>
                <a:spLocks noChangeShapeType="1"/>
              </p:cNvSpPr>
              <p:nvPr/>
            </p:nvSpPr>
            <p:spPr bwMode="auto">
              <a:xfrm flipH="1" flipV="1">
                <a:off x="3618982"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15" name="Line 4381"/>
              <p:cNvSpPr>
                <a:spLocks noChangeShapeType="1"/>
              </p:cNvSpPr>
              <p:nvPr/>
            </p:nvSpPr>
            <p:spPr bwMode="auto">
              <a:xfrm>
                <a:off x="3633230"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16" name="Line 4382"/>
              <p:cNvSpPr>
                <a:spLocks noChangeShapeType="1"/>
              </p:cNvSpPr>
              <p:nvPr/>
            </p:nvSpPr>
            <p:spPr bwMode="auto">
              <a:xfrm flipV="1">
                <a:off x="3618982"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17" name="Line 4383"/>
              <p:cNvSpPr>
                <a:spLocks noChangeShapeType="1"/>
              </p:cNvSpPr>
              <p:nvPr/>
            </p:nvSpPr>
            <p:spPr bwMode="auto">
              <a:xfrm flipH="1" flipV="1">
                <a:off x="3618982"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18" name="Line 4384"/>
              <p:cNvSpPr>
                <a:spLocks noChangeShapeType="1"/>
              </p:cNvSpPr>
              <p:nvPr/>
            </p:nvSpPr>
            <p:spPr bwMode="auto">
              <a:xfrm>
                <a:off x="3633230"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19" name="Line 4385"/>
              <p:cNvSpPr>
                <a:spLocks noChangeShapeType="1"/>
              </p:cNvSpPr>
              <p:nvPr/>
            </p:nvSpPr>
            <p:spPr bwMode="auto">
              <a:xfrm flipV="1">
                <a:off x="3618982"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20" name="Line 4386"/>
              <p:cNvSpPr>
                <a:spLocks noChangeShapeType="1"/>
              </p:cNvSpPr>
              <p:nvPr/>
            </p:nvSpPr>
            <p:spPr bwMode="auto">
              <a:xfrm flipH="1" flipV="1">
                <a:off x="3618982"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21" name="Line 4387"/>
              <p:cNvSpPr>
                <a:spLocks noChangeShapeType="1"/>
              </p:cNvSpPr>
              <p:nvPr/>
            </p:nvSpPr>
            <p:spPr bwMode="auto">
              <a:xfrm>
                <a:off x="3633230"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22" name="Line 4388"/>
              <p:cNvSpPr>
                <a:spLocks noChangeShapeType="1"/>
              </p:cNvSpPr>
              <p:nvPr/>
            </p:nvSpPr>
            <p:spPr bwMode="auto">
              <a:xfrm flipV="1">
                <a:off x="3618982"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23" name="Line 4389"/>
              <p:cNvSpPr>
                <a:spLocks noChangeShapeType="1"/>
              </p:cNvSpPr>
              <p:nvPr/>
            </p:nvSpPr>
            <p:spPr bwMode="auto">
              <a:xfrm flipH="1" flipV="1">
                <a:off x="3618982"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24" name="Line 4390"/>
              <p:cNvSpPr>
                <a:spLocks noChangeShapeType="1"/>
              </p:cNvSpPr>
              <p:nvPr/>
            </p:nvSpPr>
            <p:spPr bwMode="auto">
              <a:xfrm>
                <a:off x="3633230"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25" name="Line 4391"/>
              <p:cNvSpPr>
                <a:spLocks noChangeShapeType="1"/>
              </p:cNvSpPr>
              <p:nvPr/>
            </p:nvSpPr>
            <p:spPr bwMode="auto">
              <a:xfrm flipV="1">
                <a:off x="3618982"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26" name="Line 4392"/>
              <p:cNvSpPr>
                <a:spLocks noChangeShapeType="1"/>
              </p:cNvSpPr>
              <p:nvPr/>
            </p:nvSpPr>
            <p:spPr bwMode="auto">
              <a:xfrm flipH="1" flipV="1">
                <a:off x="3618982"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27" name="Line 4393"/>
              <p:cNvSpPr>
                <a:spLocks noChangeShapeType="1"/>
              </p:cNvSpPr>
              <p:nvPr/>
            </p:nvSpPr>
            <p:spPr bwMode="auto">
              <a:xfrm>
                <a:off x="3633230"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28" name="Line 4394"/>
              <p:cNvSpPr>
                <a:spLocks noChangeShapeType="1"/>
              </p:cNvSpPr>
              <p:nvPr/>
            </p:nvSpPr>
            <p:spPr bwMode="auto">
              <a:xfrm flipV="1">
                <a:off x="3618982"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29" name="Line 4395"/>
              <p:cNvSpPr>
                <a:spLocks noChangeShapeType="1"/>
              </p:cNvSpPr>
              <p:nvPr/>
            </p:nvSpPr>
            <p:spPr bwMode="auto">
              <a:xfrm flipH="1" flipV="1">
                <a:off x="3618982"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30" name="Line 4396"/>
              <p:cNvSpPr>
                <a:spLocks noChangeShapeType="1"/>
              </p:cNvSpPr>
              <p:nvPr/>
            </p:nvSpPr>
            <p:spPr bwMode="auto">
              <a:xfrm>
                <a:off x="3641779"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31" name="Line 4397"/>
              <p:cNvSpPr>
                <a:spLocks noChangeShapeType="1"/>
              </p:cNvSpPr>
              <p:nvPr/>
            </p:nvSpPr>
            <p:spPr bwMode="auto">
              <a:xfrm flipV="1">
                <a:off x="3624681"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32" name="Line 4398"/>
              <p:cNvSpPr>
                <a:spLocks noChangeShapeType="1"/>
              </p:cNvSpPr>
              <p:nvPr/>
            </p:nvSpPr>
            <p:spPr bwMode="auto">
              <a:xfrm flipH="1" flipV="1">
                <a:off x="3624681"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33" name="Line 4399"/>
              <p:cNvSpPr>
                <a:spLocks noChangeShapeType="1"/>
              </p:cNvSpPr>
              <p:nvPr/>
            </p:nvSpPr>
            <p:spPr bwMode="auto">
              <a:xfrm>
                <a:off x="3641779"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34" name="Line 4400"/>
              <p:cNvSpPr>
                <a:spLocks noChangeShapeType="1"/>
              </p:cNvSpPr>
              <p:nvPr/>
            </p:nvSpPr>
            <p:spPr bwMode="auto">
              <a:xfrm flipV="1">
                <a:off x="3624681"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35" name="Line 4401"/>
              <p:cNvSpPr>
                <a:spLocks noChangeShapeType="1"/>
              </p:cNvSpPr>
              <p:nvPr/>
            </p:nvSpPr>
            <p:spPr bwMode="auto">
              <a:xfrm flipH="1" flipV="1">
                <a:off x="3624681"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36" name="Line 4402"/>
              <p:cNvSpPr>
                <a:spLocks noChangeShapeType="1"/>
              </p:cNvSpPr>
              <p:nvPr/>
            </p:nvSpPr>
            <p:spPr bwMode="auto">
              <a:xfrm>
                <a:off x="3641779"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37" name="Line 4403"/>
              <p:cNvSpPr>
                <a:spLocks noChangeShapeType="1"/>
              </p:cNvSpPr>
              <p:nvPr/>
            </p:nvSpPr>
            <p:spPr bwMode="auto">
              <a:xfrm flipV="1">
                <a:off x="3624681"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38" name="Line 4404"/>
              <p:cNvSpPr>
                <a:spLocks noChangeShapeType="1"/>
              </p:cNvSpPr>
              <p:nvPr/>
            </p:nvSpPr>
            <p:spPr bwMode="auto">
              <a:xfrm flipH="1" flipV="1">
                <a:off x="3624681"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39" name="Line 4405"/>
              <p:cNvSpPr>
                <a:spLocks noChangeShapeType="1"/>
              </p:cNvSpPr>
              <p:nvPr/>
            </p:nvSpPr>
            <p:spPr bwMode="auto">
              <a:xfrm>
                <a:off x="3641779"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40" name="Line 4406"/>
              <p:cNvSpPr>
                <a:spLocks noChangeShapeType="1"/>
              </p:cNvSpPr>
              <p:nvPr/>
            </p:nvSpPr>
            <p:spPr bwMode="auto">
              <a:xfrm flipV="1">
                <a:off x="3624681"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41" name="Line 4407"/>
              <p:cNvSpPr>
                <a:spLocks noChangeShapeType="1"/>
              </p:cNvSpPr>
              <p:nvPr/>
            </p:nvSpPr>
            <p:spPr bwMode="auto">
              <a:xfrm flipH="1" flipV="1">
                <a:off x="3624681"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42" name="Line 4408"/>
              <p:cNvSpPr>
                <a:spLocks noChangeShapeType="1"/>
              </p:cNvSpPr>
              <p:nvPr/>
            </p:nvSpPr>
            <p:spPr bwMode="auto">
              <a:xfrm>
                <a:off x="3641779"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43" name="Line 4409"/>
              <p:cNvSpPr>
                <a:spLocks noChangeShapeType="1"/>
              </p:cNvSpPr>
              <p:nvPr/>
            </p:nvSpPr>
            <p:spPr bwMode="auto">
              <a:xfrm flipV="1">
                <a:off x="3624681"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44" name="Line 4410"/>
              <p:cNvSpPr>
                <a:spLocks noChangeShapeType="1"/>
              </p:cNvSpPr>
              <p:nvPr/>
            </p:nvSpPr>
            <p:spPr bwMode="auto">
              <a:xfrm flipH="1" flipV="1">
                <a:off x="3624681"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45" name="Line 4411"/>
              <p:cNvSpPr>
                <a:spLocks noChangeShapeType="1"/>
              </p:cNvSpPr>
              <p:nvPr/>
            </p:nvSpPr>
            <p:spPr bwMode="auto">
              <a:xfrm>
                <a:off x="3641779"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46" name="Line 4412"/>
              <p:cNvSpPr>
                <a:spLocks noChangeShapeType="1"/>
              </p:cNvSpPr>
              <p:nvPr/>
            </p:nvSpPr>
            <p:spPr bwMode="auto">
              <a:xfrm flipV="1">
                <a:off x="3624681"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47" name="Line 4413"/>
              <p:cNvSpPr>
                <a:spLocks noChangeShapeType="1"/>
              </p:cNvSpPr>
              <p:nvPr/>
            </p:nvSpPr>
            <p:spPr bwMode="auto">
              <a:xfrm flipH="1" flipV="1">
                <a:off x="3624681"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48" name="Line 4414"/>
              <p:cNvSpPr>
                <a:spLocks noChangeShapeType="1"/>
              </p:cNvSpPr>
              <p:nvPr/>
            </p:nvSpPr>
            <p:spPr bwMode="auto">
              <a:xfrm>
                <a:off x="3641779"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49" name="Line 4415"/>
              <p:cNvSpPr>
                <a:spLocks noChangeShapeType="1"/>
              </p:cNvSpPr>
              <p:nvPr/>
            </p:nvSpPr>
            <p:spPr bwMode="auto">
              <a:xfrm flipV="1">
                <a:off x="3624681"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50" name="Line 4416"/>
              <p:cNvSpPr>
                <a:spLocks noChangeShapeType="1"/>
              </p:cNvSpPr>
              <p:nvPr/>
            </p:nvSpPr>
            <p:spPr bwMode="auto">
              <a:xfrm flipH="1" flipV="1">
                <a:off x="3624681"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51" name="Line 4417"/>
              <p:cNvSpPr>
                <a:spLocks noChangeShapeType="1"/>
              </p:cNvSpPr>
              <p:nvPr/>
            </p:nvSpPr>
            <p:spPr bwMode="auto">
              <a:xfrm>
                <a:off x="3641779"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52" name="Line 4418"/>
              <p:cNvSpPr>
                <a:spLocks noChangeShapeType="1"/>
              </p:cNvSpPr>
              <p:nvPr/>
            </p:nvSpPr>
            <p:spPr bwMode="auto">
              <a:xfrm flipV="1">
                <a:off x="3624681"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53" name="Line 4419"/>
              <p:cNvSpPr>
                <a:spLocks noChangeShapeType="1"/>
              </p:cNvSpPr>
              <p:nvPr/>
            </p:nvSpPr>
            <p:spPr bwMode="auto">
              <a:xfrm flipH="1" flipV="1">
                <a:off x="3624681"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54" name="Line 4420"/>
              <p:cNvSpPr>
                <a:spLocks noChangeShapeType="1"/>
              </p:cNvSpPr>
              <p:nvPr/>
            </p:nvSpPr>
            <p:spPr bwMode="auto">
              <a:xfrm>
                <a:off x="3641779"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55" name="Line 4421"/>
              <p:cNvSpPr>
                <a:spLocks noChangeShapeType="1"/>
              </p:cNvSpPr>
              <p:nvPr/>
            </p:nvSpPr>
            <p:spPr bwMode="auto">
              <a:xfrm flipV="1">
                <a:off x="3624681"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56" name="Line 4422"/>
              <p:cNvSpPr>
                <a:spLocks noChangeShapeType="1"/>
              </p:cNvSpPr>
              <p:nvPr/>
            </p:nvSpPr>
            <p:spPr bwMode="auto">
              <a:xfrm flipH="1" flipV="1">
                <a:off x="3624681"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57" name="Line 4423"/>
              <p:cNvSpPr>
                <a:spLocks noChangeShapeType="1"/>
              </p:cNvSpPr>
              <p:nvPr/>
            </p:nvSpPr>
            <p:spPr bwMode="auto">
              <a:xfrm>
                <a:off x="3647479"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58" name="Line 4424"/>
              <p:cNvSpPr>
                <a:spLocks noChangeShapeType="1"/>
              </p:cNvSpPr>
              <p:nvPr/>
            </p:nvSpPr>
            <p:spPr bwMode="auto">
              <a:xfrm flipV="1">
                <a:off x="3630381"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59" name="Line 4425"/>
              <p:cNvSpPr>
                <a:spLocks noChangeShapeType="1"/>
              </p:cNvSpPr>
              <p:nvPr/>
            </p:nvSpPr>
            <p:spPr bwMode="auto">
              <a:xfrm flipH="1" flipV="1">
                <a:off x="3630381"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60" name="Line 4427"/>
              <p:cNvSpPr>
                <a:spLocks noChangeShapeType="1"/>
              </p:cNvSpPr>
              <p:nvPr/>
            </p:nvSpPr>
            <p:spPr bwMode="auto">
              <a:xfrm>
                <a:off x="3647477"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61" name="Line 4428"/>
              <p:cNvSpPr>
                <a:spLocks noChangeShapeType="1"/>
              </p:cNvSpPr>
              <p:nvPr/>
            </p:nvSpPr>
            <p:spPr bwMode="auto">
              <a:xfrm flipV="1">
                <a:off x="3630379"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62" name="Line 4429"/>
              <p:cNvSpPr>
                <a:spLocks noChangeShapeType="1"/>
              </p:cNvSpPr>
              <p:nvPr/>
            </p:nvSpPr>
            <p:spPr bwMode="auto">
              <a:xfrm flipH="1" flipV="1">
                <a:off x="3630379"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63" name="Line 4430"/>
              <p:cNvSpPr>
                <a:spLocks noChangeShapeType="1"/>
              </p:cNvSpPr>
              <p:nvPr/>
            </p:nvSpPr>
            <p:spPr bwMode="auto">
              <a:xfrm>
                <a:off x="3647477"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64" name="Line 4431"/>
              <p:cNvSpPr>
                <a:spLocks noChangeShapeType="1"/>
              </p:cNvSpPr>
              <p:nvPr/>
            </p:nvSpPr>
            <p:spPr bwMode="auto">
              <a:xfrm flipV="1">
                <a:off x="3630379"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65" name="Line 4432"/>
              <p:cNvSpPr>
                <a:spLocks noChangeShapeType="1"/>
              </p:cNvSpPr>
              <p:nvPr/>
            </p:nvSpPr>
            <p:spPr bwMode="auto">
              <a:xfrm flipH="1" flipV="1">
                <a:off x="3630379"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66" name="Line 4433"/>
              <p:cNvSpPr>
                <a:spLocks noChangeShapeType="1"/>
              </p:cNvSpPr>
              <p:nvPr/>
            </p:nvSpPr>
            <p:spPr bwMode="auto">
              <a:xfrm>
                <a:off x="3653176"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67" name="Line 4434"/>
              <p:cNvSpPr>
                <a:spLocks noChangeShapeType="1"/>
              </p:cNvSpPr>
              <p:nvPr/>
            </p:nvSpPr>
            <p:spPr bwMode="auto">
              <a:xfrm flipV="1">
                <a:off x="3636078"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68" name="Line 4435"/>
              <p:cNvSpPr>
                <a:spLocks noChangeShapeType="1"/>
              </p:cNvSpPr>
              <p:nvPr/>
            </p:nvSpPr>
            <p:spPr bwMode="auto">
              <a:xfrm flipH="1" flipV="1">
                <a:off x="3636078"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69" name="Line 4436"/>
              <p:cNvSpPr>
                <a:spLocks noChangeShapeType="1"/>
              </p:cNvSpPr>
              <p:nvPr/>
            </p:nvSpPr>
            <p:spPr bwMode="auto">
              <a:xfrm>
                <a:off x="3653176"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70" name="Line 4437"/>
              <p:cNvSpPr>
                <a:spLocks noChangeShapeType="1"/>
              </p:cNvSpPr>
              <p:nvPr/>
            </p:nvSpPr>
            <p:spPr bwMode="auto">
              <a:xfrm flipV="1">
                <a:off x="3636078"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71" name="Line 4438"/>
              <p:cNvSpPr>
                <a:spLocks noChangeShapeType="1"/>
              </p:cNvSpPr>
              <p:nvPr/>
            </p:nvSpPr>
            <p:spPr bwMode="auto">
              <a:xfrm flipH="1" flipV="1">
                <a:off x="3636078"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72" name="Line 4439"/>
              <p:cNvSpPr>
                <a:spLocks noChangeShapeType="1"/>
              </p:cNvSpPr>
              <p:nvPr/>
            </p:nvSpPr>
            <p:spPr bwMode="auto">
              <a:xfrm>
                <a:off x="3664573"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73" name="Line 4440"/>
              <p:cNvSpPr>
                <a:spLocks noChangeShapeType="1"/>
              </p:cNvSpPr>
              <p:nvPr/>
            </p:nvSpPr>
            <p:spPr bwMode="auto">
              <a:xfrm flipV="1">
                <a:off x="3647477"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74" name="Line 4441"/>
              <p:cNvSpPr>
                <a:spLocks noChangeShapeType="1"/>
              </p:cNvSpPr>
              <p:nvPr/>
            </p:nvSpPr>
            <p:spPr bwMode="auto">
              <a:xfrm flipH="1" flipV="1">
                <a:off x="3647477"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75" name="Line 4442"/>
              <p:cNvSpPr>
                <a:spLocks noChangeShapeType="1"/>
              </p:cNvSpPr>
              <p:nvPr/>
            </p:nvSpPr>
            <p:spPr bwMode="auto">
              <a:xfrm>
                <a:off x="3664573"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76" name="Line 4443"/>
              <p:cNvSpPr>
                <a:spLocks noChangeShapeType="1"/>
              </p:cNvSpPr>
              <p:nvPr/>
            </p:nvSpPr>
            <p:spPr bwMode="auto">
              <a:xfrm flipV="1">
                <a:off x="3647477"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77" name="Line 4444"/>
              <p:cNvSpPr>
                <a:spLocks noChangeShapeType="1"/>
              </p:cNvSpPr>
              <p:nvPr/>
            </p:nvSpPr>
            <p:spPr bwMode="auto">
              <a:xfrm flipH="1" flipV="1">
                <a:off x="3647477"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78" name="Line 4445"/>
              <p:cNvSpPr>
                <a:spLocks noChangeShapeType="1"/>
              </p:cNvSpPr>
              <p:nvPr/>
            </p:nvSpPr>
            <p:spPr bwMode="auto">
              <a:xfrm>
                <a:off x="3664573"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79" name="Line 4446"/>
              <p:cNvSpPr>
                <a:spLocks noChangeShapeType="1"/>
              </p:cNvSpPr>
              <p:nvPr/>
            </p:nvSpPr>
            <p:spPr bwMode="auto">
              <a:xfrm flipV="1">
                <a:off x="3647477"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80" name="Line 4447"/>
              <p:cNvSpPr>
                <a:spLocks noChangeShapeType="1"/>
              </p:cNvSpPr>
              <p:nvPr/>
            </p:nvSpPr>
            <p:spPr bwMode="auto">
              <a:xfrm flipH="1" flipV="1">
                <a:off x="3647477"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81" name="Line 4448"/>
              <p:cNvSpPr>
                <a:spLocks noChangeShapeType="1"/>
              </p:cNvSpPr>
              <p:nvPr/>
            </p:nvSpPr>
            <p:spPr bwMode="auto">
              <a:xfrm>
                <a:off x="3664573"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82" name="Line 4449"/>
              <p:cNvSpPr>
                <a:spLocks noChangeShapeType="1"/>
              </p:cNvSpPr>
              <p:nvPr/>
            </p:nvSpPr>
            <p:spPr bwMode="auto">
              <a:xfrm flipV="1">
                <a:off x="3647477"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83" name="Line 4450"/>
              <p:cNvSpPr>
                <a:spLocks noChangeShapeType="1"/>
              </p:cNvSpPr>
              <p:nvPr/>
            </p:nvSpPr>
            <p:spPr bwMode="auto">
              <a:xfrm flipH="1" flipV="1">
                <a:off x="3647477"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84" name="Line 4451"/>
              <p:cNvSpPr>
                <a:spLocks noChangeShapeType="1"/>
              </p:cNvSpPr>
              <p:nvPr/>
            </p:nvSpPr>
            <p:spPr bwMode="auto">
              <a:xfrm>
                <a:off x="3664573"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85" name="Line 4452"/>
              <p:cNvSpPr>
                <a:spLocks noChangeShapeType="1"/>
              </p:cNvSpPr>
              <p:nvPr/>
            </p:nvSpPr>
            <p:spPr bwMode="auto">
              <a:xfrm flipV="1">
                <a:off x="3647477"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86" name="Line 4453"/>
              <p:cNvSpPr>
                <a:spLocks noChangeShapeType="1"/>
              </p:cNvSpPr>
              <p:nvPr/>
            </p:nvSpPr>
            <p:spPr bwMode="auto">
              <a:xfrm flipH="1" flipV="1">
                <a:off x="3647477"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87" name="Line 4454"/>
              <p:cNvSpPr>
                <a:spLocks noChangeShapeType="1"/>
              </p:cNvSpPr>
              <p:nvPr/>
            </p:nvSpPr>
            <p:spPr bwMode="auto">
              <a:xfrm>
                <a:off x="3664573"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88" name="Line 4455"/>
              <p:cNvSpPr>
                <a:spLocks noChangeShapeType="1"/>
              </p:cNvSpPr>
              <p:nvPr/>
            </p:nvSpPr>
            <p:spPr bwMode="auto">
              <a:xfrm flipV="1">
                <a:off x="3647477"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89" name="Line 4456"/>
              <p:cNvSpPr>
                <a:spLocks noChangeShapeType="1"/>
              </p:cNvSpPr>
              <p:nvPr/>
            </p:nvSpPr>
            <p:spPr bwMode="auto">
              <a:xfrm flipH="1" flipV="1">
                <a:off x="3647477"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90" name="Line 4457"/>
              <p:cNvSpPr>
                <a:spLocks noChangeShapeType="1"/>
              </p:cNvSpPr>
              <p:nvPr/>
            </p:nvSpPr>
            <p:spPr bwMode="auto">
              <a:xfrm>
                <a:off x="3664573"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91" name="Line 4458"/>
              <p:cNvSpPr>
                <a:spLocks noChangeShapeType="1"/>
              </p:cNvSpPr>
              <p:nvPr/>
            </p:nvSpPr>
            <p:spPr bwMode="auto">
              <a:xfrm flipV="1">
                <a:off x="3647477"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92" name="Line 4459"/>
              <p:cNvSpPr>
                <a:spLocks noChangeShapeType="1"/>
              </p:cNvSpPr>
              <p:nvPr/>
            </p:nvSpPr>
            <p:spPr bwMode="auto">
              <a:xfrm flipH="1" flipV="1">
                <a:off x="3647477"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93" name="Line 4460"/>
              <p:cNvSpPr>
                <a:spLocks noChangeShapeType="1"/>
              </p:cNvSpPr>
              <p:nvPr/>
            </p:nvSpPr>
            <p:spPr bwMode="auto">
              <a:xfrm>
                <a:off x="3664573"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94" name="Line 4461"/>
              <p:cNvSpPr>
                <a:spLocks noChangeShapeType="1"/>
              </p:cNvSpPr>
              <p:nvPr/>
            </p:nvSpPr>
            <p:spPr bwMode="auto">
              <a:xfrm flipV="1">
                <a:off x="3647477"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95" name="Line 4462"/>
              <p:cNvSpPr>
                <a:spLocks noChangeShapeType="1"/>
              </p:cNvSpPr>
              <p:nvPr/>
            </p:nvSpPr>
            <p:spPr bwMode="auto">
              <a:xfrm flipH="1" flipV="1">
                <a:off x="3647477"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96" name="Line 4463"/>
              <p:cNvSpPr>
                <a:spLocks noChangeShapeType="1"/>
              </p:cNvSpPr>
              <p:nvPr/>
            </p:nvSpPr>
            <p:spPr bwMode="auto">
              <a:xfrm>
                <a:off x="3664573"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97" name="Line 4464"/>
              <p:cNvSpPr>
                <a:spLocks noChangeShapeType="1"/>
              </p:cNvSpPr>
              <p:nvPr/>
            </p:nvSpPr>
            <p:spPr bwMode="auto">
              <a:xfrm flipV="1">
                <a:off x="3647477"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98" name="Line 4465"/>
              <p:cNvSpPr>
                <a:spLocks noChangeShapeType="1"/>
              </p:cNvSpPr>
              <p:nvPr/>
            </p:nvSpPr>
            <p:spPr bwMode="auto">
              <a:xfrm flipH="1" flipV="1">
                <a:off x="3647477"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99" name="Line 4466"/>
              <p:cNvSpPr>
                <a:spLocks noChangeShapeType="1"/>
              </p:cNvSpPr>
              <p:nvPr/>
            </p:nvSpPr>
            <p:spPr bwMode="auto">
              <a:xfrm>
                <a:off x="3670273"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00" name="Line 4467"/>
              <p:cNvSpPr>
                <a:spLocks noChangeShapeType="1"/>
              </p:cNvSpPr>
              <p:nvPr/>
            </p:nvSpPr>
            <p:spPr bwMode="auto">
              <a:xfrm flipV="1">
                <a:off x="3653176"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01" name="Line 4468"/>
              <p:cNvSpPr>
                <a:spLocks noChangeShapeType="1"/>
              </p:cNvSpPr>
              <p:nvPr/>
            </p:nvSpPr>
            <p:spPr bwMode="auto">
              <a:xfrm flipH="1" flipV="1">
                <a:off x="3653176"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02" name="Line 4469"/>
              <p:cNvSpPr>
                <a:spLocks noChangeShapeType="1"/>
              </p:cNvSpPr>
              <p:nvPr/>
            </p:nvSpPr>
            <p:spPr bwMode="auto">
              <a:xfrm>
                <a:off x="3670273"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03" name="Line 4470"/>
              <p:cNvSpPr>
                <a:spLocks noChangeShapeType="1"/>
              </p:cNvSpPr>
              <p:nvPr/>
            </p:nvSpPr>
            <p:spPr bwMode="auto">
              <a:xfrm flipV="1">
                <a:off x="3653176"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04" name="Line 4471"/>
              <p:cNvSpPr>
                <a:spLocks noChangeShapeType="1"/>
              </p:cNvSpPr>
              <p:nvPr/>
            </p:nvSpPr>
            <p:spPr bwMode="auto">
              <a:xfrm flipH="1" flipV="1">
                <a:off x="3653176"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05" name="Line 4472"/>
              <p:cNvSpPr>
                <a:spLocks noChangeShapeType="1"/>
              </p:cNvSpPr>
              <p:nvPr/>
            </p:nvSpPr>
            <p:spPr bwMode="auto">
              <a:xfrm>
                <a:off x="3670273"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06" name="Line 4473"/>
              <p:cNvSpPr>
                <a:spLocks noChangeShapeType="1"/>
              </p:cNvSpPr>
              <p:nvPr/>
            </p:nvSpPr>
            <p:spPr bwMode="auto">
              <a:xfrm flipV="1">
                <a:off x="3653176"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07" name="Line 4474"/>
              <p:cNvSpPr>
                <a:spLocks noChangeShapeType="1"/>
              </p:cNvSpPr>
              <p:nvPr/>
            </p:nvSpPr>
            <p:spPr bwMode="auto">
              <a:xfrm flipH="1" flipV="1">
                <a:off x="3653176"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08" name="Line 4475"/>
              <p:cNvSpPr>
                <a:spLocks noChangeShapeType="1"/>
              </p:cNvSpPr>
              <p:nvPr/>
            </p:nvSpPr>
            <p:spPr bwMode="auto">
              <a:xfrm>
                <a:off x="3670273"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09" name="Line 4476"/>
              <p:cNvSpPr>
                <a:spLocks noChangeShapeType="1"/>
              </p:cNvSpPr>
              <p:nvPr/>
            </p:nvSpPr>
            <p:spPr bwMode="auto">
              <a:xfrm flipV="1">
                <a:off x="3653176"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10" name="Line 4477"/>
              <p:cNvSpPr>
                <a:spLocks noChangeShapeType="1"/>
              </p:cNvSpPr>
              <p:nvPr/>
            </p:nvSpPr>
            <p:spPr bwMode="auto">
              <a:xfrm flipH="1" flipV="1">
                <a:off x="3653176"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11" name="Line 4478"/>
              <p:cNvSpPr>
                <a:spLocks noChangeShapeType="1"/>
              </p:cNvSpPr>
              <p:nvPr/>
            </p:nvSpPr>
            <p:spPr bwMode="auto">
              <a:xfrm>
                <a:off x="3675972"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12" name="Line 4479"/>
              <p:cNvSpPr>
                <a:spLocks noChangeShapeType="1"/>
              </p:cNvSpPr>
              <p:nvPr/>
            </p:nvSpPr>
            <p:spPr bwMode="auto">
              <a:xfrm flipV="1">
                <a:off x="3658875"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13" name="Line 4480"/>
              <p:cNvSpPr>
                <a:spLocks noChangeShapeType="1"/>
              </p:cNvSpPr>
              <p:nvPr/>
            </p:nvSpPr>
            <p:spPr bwMode="auto">
              <a:xfrm flipH="1" flipV="1">
                <a:off x="3658875"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14" name="Line 4481"/>
              <p:cNvSpPr>
                <a:spLocks noChangeShapeType="1"/>
              </p:cNvSpPr>
              <p:nvPr/>
            </p:nvSpPr>
            <p:spPr bwMode="auto">
              <a:xfrm>
                <a:off x="3675972"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15" name="Line 4482"/>
              <p:cNvSpPr>
                <a:spLocks noChangeShapeType="1"/>
              </p:cNvSpPr>
              <p:nvPr/>
            </p:nvSpPr>
            <p:spPr bwMode="auto">
              <a:xfrm flipV="1">
                <a:off x="3658875"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16" name="Line 4483"/>
              <p:cNvSpPr>
                <a:spLocks noChangeShapeType="1"/>
              </p:cNvSpPr>
              <p:nvPr/>
            </p:nvSpPr>
            <p:spPr bwMode="auto">
              <a:xfrm flipH="1" flipV="1">
                <a:off x="3658875"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17" name="Line 4484"/>
              <p:cNvSpPr>
                <a:spLocks noChangeShapeType="1"/>
              </p:cNvSpPr>
              <p:nvPr/>
            </p:nvSpPr>
            <p:spPr bwMode="auto">
              <a:xfrm>
                <a:off x="3684521"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18" name="Line 4485"/>
              <p:cNvSpPr>
                <a:spLocks noChangeShapeType="1"/>
              </p:cNvSpPr>
              <p:nvPr/>
            </p:nvSpPr>
            <p:spPr bwMode="auto">
              <a:xfrm flipV="1">
                <a:off x="3664573"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19" name="Line 4486"/>
              <p:cNvSpPr>
                <a:spLocks noChangeShapeType="1"/>
              </p:cNvSpPr>
              <p:nvPr/>
            </p:nvSpPr>
            <p:spPr bwMode="auto">
              <a:xfrm flipH="1" flipV="1">
                <a:off x="3664573"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20" name="Line 4487"/>
              <p:cNvSpPr>
                <a:spLocks noChangeShapeType="1"/>
              </p:cNvSpPr>
              <p:nvPr/>
            </p:nvSpPr>
            <p:spPr bwMode="auto">
              <a:xfrm>
                <a:off x="3684521"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21" name="Line 4488"/>
              <p:cNvSpPr>
                <a:spLocks noChangeShapeType="1"/>
              </p:cNvSpPr>
              <p:nvPr/>
            </p:nvSpPr>
            <p:spPr bwMode="auto">
              <a:xfrm flipV="1">
                <a:off x="3664573"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22" name="Line 4489"/>
              <p:cNvSpPr>
                <a:spLocks noChangeShapeType="1"/>
              </p:cNvSpPr>
              <p:nvPr/>
            </p:nvSpPr>
            <p:spPr bwMode="auto">
              <a:xfrm flipH="1" flipV="1">
                <a:off x="3664573"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23" name="Line 4490"/>
              <p:cNvSpPr>
                <a:spLocks noChangeShapeType="1"/>
              </p:cNvSpPr>
              <p:nvPr/>
            </p:nvSpPr>
            <p:spPr bwMode="auto">
              <a:xfrm>
                <a:off x="3684521"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24" name="Line 4491"/>
              <p:cNvSpPr>
                <a:spLocks noChangeShapeType="1"/>
              </p:cNvSpPr>
              <p:nvPr/>
            </p:nvSpPr>
            <p:spPr bwMode="auto">
              <a:xfrm flipV="1">
                <a:off x="3664573"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25" name="Line 4492"/>
              <p:cNvSpPr>
                <a:spLocks noChangeShapeType="1"/>
              </p:cNvSpPr>
              <p:nvPr/>
            </p:nvSpPr>
            <p:spPr bwMode="auto">
              <a:xfrm flipH="1" flipV="1">
                <a:off x="3664573"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26" name="Line 4493"/>
              <p:cNvSpPr>
                <a:spLocks noChangeShapeType="1"/>
              </p:cNvSpPr>
              <p:nvPr/>
            </p:nvSpPr>
            <p:spPr bwMode="auto">
              <a:xfrm>
                <a:off x="3684521"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27" name="Line 4494"/>
              <p:cNvSpPr>
                <a:spLocks noChangeShapeType="1"/>
              </p:cNvSpPr>
              <p:nvPr/>
            </p:nvSpPr>
            <p:spPr bwMode="auto">
              <a:xfrm flipV="1">
                <a:off x="3664573"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28" name="Line 4495"/>
              <p:cNvSpPr>
                <a:spLocks noChangeShapeType="1"/>
              </p:cNvSpPr>
              <p:nvPr/>
            </p:nvSpPr>
            <p:spPr bwMode="auto">
              <a:xfrm flipH="1" flipV="1">
                <a:off x="3664573"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29" name="Line 4496"/>
              <p:cNvSpPr>
                <a:spLocks noChangeShapeType="1"/>
              </p:cNvSpPr>
              <p:nvPr/>
            </p:nvSpPr>
            <p:spPr bwMode="auto">
              <a:xfrm>
                <a:off x="3684521"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30" name="Line 4497"/>
              <p:cNvSpPr>
                <a:spLocks noChangeShapeType="1"/>
              </p:cNvSpPr>
              <p:nvPr/>
            </p:nvSpPr>
            <p:spPr bwMode="auto">
              <a:xfrm flipV="1">
                <a:off x="3664573"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31" name="Line 4498"/>
              <p:cNvSpPr>
                <a:spLocks noChangeShapeType="1"/>
              </p:cNvSpPr>
              <p:nvPr/>
            </p:nvSpPr>
            <p:spPr bwMode="auto">
              <a:xfrm flipH="1" flipV="1">
                <a:off x="3664573"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32" name="Line 4499"/>
              <p:cNvSpPr>
                <a:spLocks noChangeShapeType="1"/>
              </p:cNvSpPr>
              <p:nvPr/>
            </p:nvSpPr>
            <p:spPr bwMode="auto">
              <a:xfrm>
                <a:off x="3684521"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33" name="Line 4500"/>
              <p:cNvSpPr>
                <a:spLocks noChangeShapeType="1"/>
              </p:cNvSpPr>
              <p:nvPr/>
            </p:nvSpPr>
            <p:spPr bwMode="auto">
              <a:xfrm flipV="1">
                <a:off x="3664573"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34" name="Line 4501"/>
              <p:cNvSpPr>
                <a:spLocks noChangeShapeType="1"/>
              </p:cNvSpPr>
              <p:nvPr/>
            </p:nvSpPr>
            <p:spPr bwMode="auto">
              <a:xfrm flipH="1" flipV="1">
                <a:off x="3664573"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35" name="Line 4502"/>
              <p:cNvSpPr>
                <a:spLocks noChangeShapeType="1"/>
              </p:cNvSpPr>
              <p:nvPr/>
            </p:nvSpPr>
            <p:spPr bwMode="auto">
              <a:xfrm>
                <a:off x="3684521"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36" name="Line 4503"/>
              <p:cNvSpPr>
                <a:spLocks noChangeShapeType="1"/>
              </p:cNvSpPr>
              <p:nvPr/>
            </p:nvSpPr>
            <p:spPr bwMode="auto">
              <a:xfrm flipV="1">
                <a:off x="3664573"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37" name="Line 4504"/>
              <p:cNvSpPr>
                <a:spLocks noChangeShapeType="1"/>
              </p:cNvSpPr>
              <p:nvPr/>
            </p:nvSpPr>
            <p:spPr bwMode="auto">
              <a:xfrm flipH="1" flipV="1">
                <a:off x="3664573"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38" name="Line 4505"/>
              <p:cNvSpPr>
                <a:spLocks noChangeShapeType="1"/>
              </p:cNvSpPr>
              <p:nvPr/>
            </p:nvSpPr>
            <p:spPr bwMode="auto">
              <a:xfrm>
                <a:off x="3687371"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39" name="Line 4506"/>
              <p:cNvSpPr>
                <a:spLocks noChangeShapeType="1"/>
              </p:cNvSpPr>
              <p:nvPr/>
            </p:nvSpPr>
            <p:spPr bwMode="auto">
              <a:xfrm flipV="1">
                <a:off x="3673124"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40" name="Line 4507"/>
              <p:cNvSpPr>
                <a:spLocks noChangeShapeType="1"/>
              </p:cNvSpPr>
              <p:nvPr/>
            </p:nvSpPr>
            <p:spPr bwMode="auto">
              <a:xfrm flipH="1" flipV="1">
                <a:off x="3673124"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41" name="Line 4508"/>
              <p:cNvSpPr>
                <a:spLocks noChangeShapeType="1"/>
              </p:cNvSpPr>
              <p:nvPr/>
            </p:nvSpPr>
            <p:spPr bwMode="auto">
              <a:xfrm>
                <a:off x="3695920"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42" name="Line 4509"/>
              <p:cNvSpPr>
                <a:spLocks noChangeShapeType="1"/>
              </p:cNvSpPr>
              <p:nvPr/>
            </p:nvSpPr>
            <p:spPr bwMode="auto">
              <a:xfrm flipV="1">
                <a:off x="3678823"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43" name="Line 4510"/>
              <p:cNvSpPr>
                <a:spLocks noChangeShapeType="1"/>
              </p:cNvSpPr>
              <p:nvPr/>
            </p:nvSpPr>
            <p:spPr bwMode="auto">
              <a:xfrm flipH="1" flipV="1">
                <a:off x="3678823"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44" name="Line 4511"/>
              <p:cNvSpPr>
                <a:spLocks noChangeShapeType="1"/>
              </p:cNvSpPr>
              <p:nvPr/>
            </p:nvSpPr>
            <p:spPr bwMode="auto">
              <a:xfrm>
                <a:off x="3695920"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45" name="Line 4512"/>
              <p:cNvSpPr>
                <a:spLocks noChangeShapeType="1"/>
              </p:cNvSpPr>
              <p:nvPr/>
            </p:nvSpPr>
            <p:spPr bwMode="auto">
              <a:xfrm flipV="1">
                <a:off x="3678823"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46" name="Line 4513"/>
              <p:cNvSpPr>
                <a:spLocks noChangeShapeType="1"/>
              </p:cNvSpPr>
              <p:nvPr/>
            </p:nvSpPr>
            <p:spPr bwMode="auto">
              <a:xfrm flipH="1" flipV="1">
                <a:off x="3678823"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47" name="Line 4514"/>
              <p:cNvSpPr>
                <a:spLocks noChangeShapeType="1"/>
              </p:cNvSpPr>
              <p:nvPr/>
            </p:nvSpPr>
            <p:spPr bwMode="auto">
              <a:xfrm>
                <a:off x="3701619"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48" name="Line 4515"/>
              <p:cNvSpPr>
                <a:spLocks noChangeShapeType="1"/>
              </p:cNvSpPr>
              <p:nvPr/>
            </p:nvSpPr>
            <p:spPr bwMode="auto">
              <a:xfrm flipV="1">
                <a:off x="3687371"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49" name="Line 4516"/>
              <p:cNvSpPr>
                <a:spLocks noChangeShapeType="1"/>
              </p:cNvSpPr>
              <p:nvPr/>
            </p:nvSpPr>
            <p:spPr bwMode="auto">
              <a:xfrm flipH="1" flipV="1">
                <a:off x="3687371"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50" name="Line 4517"/>
              <p:cNvSpPr>
                <a:spLocks noChangeShapeType="1"/>
              </p:cNvSpPr>
              <p:nvPr/>
            </p:nvSpPr>
            <p:spPr bwMode="auto">
              <a:xfrm>
                <a:off x="3710167"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51" name="Line 4518"/>
              <p:cNvSpPr>
                <a:spLocks noChangeShapeType="1"/>
              </p:cNvSpPr>
              <p:nvPr/>
            </p:nvSpPr>
            <p:spPr bwMode="auto">
              <a:xfrm flipV="1">
                <a:off x="3693070"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52" name="Line 4519"/>
              <p:cNvSpPr>
                <a:spLocks noChangeShapeType="1"/>
              </p:cNvSpPr>
              <p:nvPr/>
            </p:nvSpPr>
            <p:spPr bwMode="auto">
              <a:xfrm flipH="1" flipV="1">
                <a:off x="3693070"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53" name="Line 4520"/>
              <p:cNvSpPr>
                <a:spLocks noChangeShapeType="1"/>
              </p:cNvSpPr>
              <p:nvPr/>
            </p:nvSpPr>
            <p:spPr bwMode="auto">
              <a:xfrm>
                <a:off x="3724415"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54" name="Line 4521"/>
              <p:cNvSpPr>
                <a:spLocks noChangeShapeType="1"/>
              </p:cNvSpPr>
              <p:nvPr/>
            </p:nvSpPr>
            <p:spPr bwMode="auto">
              <a:xfrm flipV="1">
                <a:off x="3710167"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55" name="Line 4522"/>
              <p:cNvSpPr>
                <a:spLocks noChangeShapeType="1"/>
              </p:cNvSpPr>
              <p:nvPr/>
            </p:nvSpPr>
            <p:spPr bwMode="auto">
              <a:xfrm flipH="1" flipV="1">
                <a:off x="3710167"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56" name="Line 4523"/>
              <p:cNvSpPr>
                <a:spLocks noChangeShapeType="1"/>
              </p:cNvSpPr>
              <p:nvPr/>
            </p:nvSpPr>
            <p:spPr bwMode="auto">
              <a:xfrm>
                <a:off x="3724415"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57" name="Line 4524"/>
              <p:cNvSpPr>
                <a:spLocks noChangeShapeType="1"/>
              </p:cNvSpPr>
              <p:nvPr/>
            </p:nvSpPr>
            <p:spPr bwMode="auto">
              <a:xfrm flipV="1">
                <a:off x="3710167"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58" name="Line 4525"/>
              <p:cNvSpPr>
                <a:spLocks noChangeShapeType="1"/>
              </p:cNvSpPr>
              <p:nvPr/>
            </p:nvSpPr>
            <p:spPr bwMode="auto">
              <a:xfrm flipH="1" flipV="1">
                <a:off x="3710167"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59" name="Line 4526"/>
              <p:cNvSpPr>
                <a:spLocks noChangeShapeType="1"/>
              </p:cNvSpPr>
              <p:nvPr/>
            </p:nvSpPr>
            <p:spPr bwMode="auto">
              <a:xfrm>
                <a:off x="3724415"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60" name="Line 4527"/>
              <p:cNvSpPr>
                <a:spLocks noChangeShapeType="1"/>
              </p:cNvSpPr>
              <p:nvPr/>
            </p:nvSpPr>
            <p:spPr bwMode="auto">
              <a:xfrm flipV="1">
                <a:off x="3710167"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61" name="Line 4528"/>
              <p:cNvSpPr>
                <a:spLocks noChangeShapeType="1"/>
              </p:cNvSpPr>
              <p:nvPr/>
            </p:nvSpPr>
            <p:spPr bwMode="auto">
              <a:xfrm flipH="1" flipV="1">
                <a:off x="3710167"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62" name="Line 4529"/>
              <p:cNvSpPr>
                <a:spLocks noChangeShapeType="1"/>
              </p:cNvSpPr>
              <p:nvPr/>
            </p:nvSpPr>
            <p:spPr bwMode="auto">
              <a:xfrm>
                <a:off x="3724415"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63" name="Line 4530"/>
              <p:cNvSpPr>
                <a:spLocks noChangeShapeType="1"/>
              </p:cNvSpPr>
              <p:nvPr/>
            </p:nvSpPr>
            <p:spPr bwMode="auto">
              <a:xfrm flipV="1">
                <a:off x="3710167"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64" name="Line 4531"/>
              <p:cNvSpPr>
                <a:spLocks noChangeShapeType="1"/>
              </p:cNvSpPr>
              <p:nvPr/>
            </p:nvSpPr>
            <p:spPr bwMode="auto">
              <a:xfrm flipH="1" flipV="1">
                <a:off x="3710167"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65" name="Line 4532"/>
              <p:cNvSpPr>
                <a:spLocks noChangeShapeType="1"/>
              </p:cNvSpPr>
              <p:nvPr/>
            </p:nvSpPr>
            <p:spPr bwMode="auto">
              <a:xfrm>
                <a:off x="3738663"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66" name="Line 4533"/>
              <p:cNvSpPr>
                <a:spLocks noChangeShapeType="1"/>
              </p:cNvSpPr>
              <p:nvPr/>
            </p:nvSpPr>
            <p:spPr bwMode="auto">
              <a:xfrm flipV="1">
                <a:off x="3721565"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67" name="Line 4534"/>
              <p:cNvSpPr>
                <a:spLocks noChangeShapeType="1"/>
              </p:cNvSpPr>
              <p:nvPr/>
            </p:nvSpPr>
            <p:spPr bwMode="auto">
              <a:xfrm flipH="1" flipV="1">
                <a:off x="3721565"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68" name="Line 4535"/>
              <p:cNvSpPr>
                <a:spLocks noChangeShapeType="1"/>
              </p:cNvSpPr>
              <p:nvPr/>
            </p:nvSpPr>
            <p:spPr bwMode="auto">
              <a:xfrm>
                <a:off x="3744362"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69" name="Line 4536"/>
              <p:cNvSpPr>
                <a:spLocks noChangeShapeType="1"/>
              </p:cNvSpPr>
              <p:nvPr/>
            </p:nvSpPr>
            <p:spPr bwMode="auto">
              <a:xfrm flipV="1">
                <a:off x="3730115"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70" name="Line 4537"/>
              <p:cNvSpPr>
                <a:spLocks noChangeShapeType="1"/>
              </p:cNvSpPr>
              <p:nvPr/>
            </p:nvSpPr>
            <p:spPr bwMode="auto">
              <a:xfrm flipH="1" flipV="1">
                <a:off x="3730115"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71" name="Line 4538"/>
              <p:cNvSpPr>
                <a:spLocks noChangeShapeType="1"/>
              </p:cNvSpPr>
              <p:nvPr/>
            </p:nvSpPr>
            <p:spPr bwMode="auto">
              <a:xfrm>
                <a:off x="3752912"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72" name="Line 4539"/>
              <p:cNvSpPr>
                <a:spLocks noChangeShapeType="1"/>
              </p:cNvSpPr>
              <p:nvPr/>
            </p:nvSpPr>
            <p:spPr bwMode="auto">
              <a:xfrm flipV="1">
                <a:off x="3735814"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73" name="Line 4540"/>
              <p:cNvSpPr>
                <a:spLocks noChangeShapeType="1"/>
              </p:cNvSpPr>
              <p:nvPr/>
            </p:nvSpPr>
            <p:spPr bwMode="auto">
              <a:xfrm flipH="1" flipV="1">
                <a:off x="3735814"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74" name="Line 4541"/>
              <p:cNvSpPr>
                <a:spLocks noChangeShapeType="1"/>
              </p:cNvSpPr>
              <p:nvPr/>
            </p:nvSpPr>
            <p:spPr bwMode="auto">
              <a:xfrm>
                <a:off x="3770009"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75" name="Line 4542"/>
              <p:cNvSpPr>
                <a:spLocks noChangeShapeType="1"/>
              </p:cNvSpPr>
              <p:nvPr/>
            </p:nvSpPr>
            <p:spPr bwMode="auto">
              <a:xfrm flipV="1">
                <a:off x="3755760"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76" name="Line 4543"/>
              <p:cNvSpPr>
                <a:spLocks noChangeShapeType="1"/>
              </p:cNvSpPr>
              <p:nvPr/>
            </p:nvSpPr>
            <p:spPr bwMode="auto">
              <a:xfrm flipH="1" flipV="1">
                <a:off x="3755760"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77" name="Line 4544"/>
              <p:cNvSpPr>
                <a:spLocks noChangeShapeType="1"/>
              </p:cNvSpPr>
              <p:nvPr/>
            </p:nvSpPr>
            <p:spPr bwMode="auto">
              <a:xfrm>
                <a:off x="3778557"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78" name="Line 4545"/>
              <p:cNvSpPr>
                <a:spLocks noChangeShapeType="1"/>
              </p:cNvSpPr>
              <p:nvPr/>
            </p:nvSpPr>
            <p:spPr bwMode="auto">
              <a:xfrm flipV="1">
                <a:off x="3761459"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79" name="Line 4546"/>
              <p:cNvSpPr>
                <a:spLocks noChangeShapeType="1"/>
              </p:cNvSpPr>
              <p:nvPr/>
            </p:nvSpPr>
            <p:spPr bwMode="auto">
              <a:xfrm flipH="1" flipV="1">
                <a:off x="3761459"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80" name="Line 4547"/>
              <p:cNvSpPr>
                <a:spLocks noChangeShapeType="1"/>
              </p:cNvSpPr>
              <p:nvPr/>
            </p:nvSpPr>
            <p:spPr bwMode="auto">
              <a:xfrm>
                <a:off x="3789955"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81" name="Line 4548"/>
              <p:cNvSpPr>
                <a:spLocks noChangeShapeType="1"/>
              </p:cNvSpPr>
              <p:nvPr/>
            </p:nvSpPr>
            <p:spPr bwMode="auto">
              <a:xfrm flipV="1">
                <a:off x="3770009"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82" name="Line 4549"/>
              <p:cNvSpPr>
                <a:spLocks noChangeShapeType="1"/>
              </p:cNvSpPr>
              <p:nvPr/>
            </p:nvSpPr>
            <p:spPr bwMode="auto">
              <a:xfrm flipH="1" flipV="1">
                <a:off x="3770009"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83" name="Line 4550"/>
              <p:cNvSpPr>
                <a:spLocks noChangeShapeType="1"/>
              </p:cNvSpPr>
              <p:nvPr/>
            </p:nvSpPr>
            <p:spPr bwMode="auto">
              <a:xfrm>
                <a:off x="3789955"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84" name="Line 4551"/>
              <p:cNvSpPr>
                <a:spLocks noChangeShapeType="1"/>
              </p:cNvSpPr>
              <p:nvPr/>
            </p:nvSpPr>
            <p:spPr bwMode="auto">
              <a:xfrm flipV="1">
                <a:off x="3770009"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85" name="Line 4552"/>
              <p:cNvSpPr>
                <a:spLocks noChangeShapeType="1"/>
              </p:cNvSpPr>
              <p:nvPr/>
            </p:nvSpPr>
            <p:spPr bwMode="auto">
              <a:xfrm flipH="1" flipV="1">
                <a:off x="3770009"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86" name="Line 4553"/>
              <p:cNvSpPr>
                <a:spLocks noChangeShapeType="1"/>
              </p:cNvSpPr>
              <p:nvPr/>
            </p:nvSpPr>
            <p:spPr bwMode="auto">
              <a:xfrm>
                <a:off x="3789955"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87" name="Line 4554"/>
              <p:cNvSpPr>
                <a:spLocks noChangeShapeType="1"/>
              </p:cNvSpPr>
              <p:nvPr/>
            </p:nvSpPr>
            <p:spPr bwMode="auto">
              <a:xfrm flipV="1">
                <a:off x="3770009"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88" name="Line 4555"/>
              <p:cNvSpPr>
                <a:spLocks noChangeShapeType="1"/>
              </p:cNvSpPr>
              <p:nvPr/>
            </p:nvSpPr>
            <p:spPr bwMode="auto">
              <a:xfrm flipH="1" flipV="1">
                <a:off x="3770009"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89" name="Line 4556"/>
              <p:cNvSpPr>
                <a:spLocks noChangeShapeType="1"/>
              </p:cNvSpPr>
              <p:nvPr/>
            </p:nvSpPr>
            <p:spPr bwMode="auto">
              <a:xfrm>
                <a:off x="3792806"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90" name="Line 4557"/>
              <p:cNvSpPr>
                <a:spLocks noChangeShapeType="1"/>
              </p:cNvSpPr>
              <p:nvPr/>
            </p:nvSpPr>
            <p:spPr bwMode="auto">
              <a:xfrm flipV="1">
                <a:off x="3778557"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91" name="Line 4558"/>
              <p:cNvSpPr>
                <a:spLocks noChangeShapeType="1"/>
              </p:cNvSpPr>
              <p:nvPr/>
            </p:nvSpPr>
            <p:spPr bwMode="auto">
              <a:xfrm flipH="1" flipV="1">
                <a:off x="3778557"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92" name="Line 4559"/>
              <p:cNvSpPr>
                <a:spLocks noChangeShapeType="1"/>
              </p:cNvSpPr>
              <p:nvPr/>
            </p:nvSpPr>
            <p:spPr bwMode="auto">
              <a:xfrm>
                <a:off x="3792806"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93" name="Line 4560"/>
              <p:cNvSpPr>
                <a:spLocks noChangeShapeType="1"/>
              </p:cNvSpPr>
              <p:nvPr/>
            </p:nvSpPr>
            <p:spPr bwMode="auto">
              <a:xfrm flipV="1">
                <a:off x="3778557"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94" name="Line 4561"/>
              <p:cNvSpPr>
                <a:spLocks noChangeShapeType="1"/>
              </p:cNvSpPr>
              <p:nvPr/>
            </p:nvSpPr>
            <p:spPr bwMode="auto">
              <a:xfrm flipH="1" flipV="1">
                <a:off x="3778557"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95" name="Line 4562"/>
              <p:cNvSpPr>
                <a:spLocks noChangeShapeType="1"/>
              </p:cNvSpPr>
              <p:nvPr/>
            </p:nvSpPr>
            <p:spPr bwMode="auto">
              <a:xfrm>
                <a:off x="3807053"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96" name="Line 4563"/>
              <p:cNvSpPr>
                <a:spLocks noChangeShapeType="1"/>
              </p:cNvSpPr>
              <p:nvPr/>
            </p:nvSpPr>
            <p:spPr bwMode="auto">
              <a:xfrm flipV="1">
                <a:off x="3789955"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97" name="Line 4564"/>
              <p:cNvSpPr>
                <a:spLocks noChangeShapeType="1"/>
              </p:cNvSpPr>
              <p:nvPr/>
            </p:nvSpPr>
            <p:spPr bwMode="auto">
              <a:xfrm flipH="1" flipV="1">
                <a:off x="3789955"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98" name="Line 4565"/>
              <p:cNvSpPr>
                <a:spLocks noChangeShapeType="1"/>
              </p:cNvSpPr>
              <p:nvPr/>
            </p:nvSpPr>
            <p:spPr bwMode="auto">
              <a:xfrm>
                <a:off x="3807053"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99" name="Line 4566"/>
              <p:cNvSpPr>
                <a:spLocks noChangeShapeType="1"/>
              </p:cNvSpPr>
              <p:nvPr/>
            </p:nvSpPr>
            <p:spPr bwMode="auto">
              <a:xfrm flipV="1">
                <a:off x="3789955"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00" name="Line 4567"/>
              <p:cNvSpPr>
                <a:spLocks noChangeShapeType="1"/>
              </p:cNvSpPr>
              <p:nvPr/>
            </p:nvSpPr>
            <p:spPr bwMode="auto">
              <a:xfrm flipH="1" flipV="1">
                <a:off x="3789955"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01" name="Line 4568"/>
              <p:cNvSpPr>
                <a:spLocks noChangeShapeType="1"/>
              </p:cNvSpPr>
              <p:nvPr/>
            </p:nvSpPr>
            <p:spPr bwMode="auto">
              <a:xfrm>
                <a:off x="3807053"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02" name="Line 4569"/>
              <p:cNvSpPr>
                <a:spLocks noChangeShapeType="1"/>
              </p:cNvSpPr>
              <p:nvPr/>
            </p:nvSpPr>
            <p:spPr bwMode="auto">
              <a:xfrm flipV="1">
                <a:off x="3789955"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03" name="Line 4570"/>
              <p:cNvSpPr>
                <a:spLocks noChangeShapeType="1"/>
              </p:cNvSpPr>
              <p:nvPr/>
            </p:nvSpPr>
            <p:spPr bwMode="auto">
              <a:xfrm flipH="1" flipV="1">
                <a:off x="3789955"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04" name="Line 4571"/>
              <p:cNvSpPr>
                <a:spLocks noChangeShapeType="1"/>
              </p:cNvSpPr>
              <p:nvPr/>
            </p:nvSpPr>
            <p:spPr bwMode="auto">
              <a:xfrm>
                <a:off x="3807053"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05" name="Line 4572"/>
              <p:cNvSpPr>
                <a:spLocks noChangeShapeType="1"/>
              </p:cNvSpPr>
              <p:nvPr/>
            </p:nvSpPr>
            <p:spPr bwMode="auto">
              <a:xfrm flipV="1">
                <a:off x="3789955"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06" name="Line 4573"/>
              <p:cNvSpPr>
                <a:spLocks noChangeShapeType="1"/>
              </p:cNvSpPr>
              <p:nvPr/>
            </p:nvSpPr>
            <p:spPr bwMode="auto">
              <a:xfrm flipH="1" flipV="1">
                <a:off x="3789955"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07" name="Line 4574"/>
              <p:cNvSpPr>
                <a:spLocks noChangeShapeType="1"/>
              </p:cNvSpPr>
              <p:nvPr/>
            </p:nvSpPr>
            <p:spPr bwMode="auto">
              <a:xfrm>
                <a:off x="3807053"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08" name="Line 4575"/>
              <p:cNvSpPr>
                <a:spLocks noChangeShapeType="1"/>
              </p:cNvSpPr>
              <p:nvPr/>
            </p:nvSpPr>
            <p:spPr bwMode="auto">
              <a:xfrm flipV="1">
                <a:off x="3789955"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09" name="Line 4576"/>
              <p:cNvSpPr>
                <a:spLocks noChangeShapeType="1"/>
              </p:cNvSpPr>
              <p:nvPr/>
            </p:nvSpPr>
            <p:spPr bwMode="auto">
              <a:xfrm flipH="1" flipV="1">
                <a:off x="3789955"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10" name="Line 4577"/>
              <p:cNvSpPr>
                <a:spLocks noChangeShapeType="1"/>
              </p:cNvSpPr>
              <p:nvPr/>
            </p:nvSpPr>
            <p:spPr bwMode="auto">
              <a:xfrm>
                <a:off x="3812752"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11" name="Line 4578"/>
              <p:cNvSpPr>
                <a:spLocks noChangeShapeType="1"/>
              </p:cNvSpPr>
              <p:nvPr/>
            </p:nvSpPr>
            <p:spPr bwMode="auto">
              <a:xfrm flipV="1">
                <a:off x="3798505"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12" name="Line 4579"/>
              <p:cNvSpPr>
                <a:spLocks noChangeShapeType="1"/>
              </p:cNvSpPr>
              <p:nvPr/>
            </p:nvSpPr>
            <p:spPr bwMode="auto">
              <a:xfrm flipH="1" flipV="1">
                <a:off x="3798505"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13" name="Line 4580"/>
              <p:cNvSpPr>
                <a:spLocks noChangeShapeType="1"/>
              </p:cNvSpPr>
              <p:nvPr/>
            </p:nvSpPr>
            <p:spPr bwMode="auto">
              <a:xfrm>
                <a:off x="3812752"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14" name="Line 4581"/>
              <p:cNvSpPr>
                <a:spLocks noChangeShapeType="1"/>
              </p:cNvSpPr>
              <p:nvPr/>
            </p:nvSpPr>
            <p:spPr bwMode="auto">
              <a:xfrm flipV="1">
                <a:off x="3798505"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15" name="Line 4582"/>
              <p:cNvSpPr>
                <a:spLocks noChangeShapeType="1"/>
              </p:cNvSpPr>
              <p:nvPr/>
            </p:nvSpPr>
            <p:spPr bwMode="auto">
              <a:xfrm flipH="1" flipV="1">
                <a:off x="3798505"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16" name="Line 4583"/>
              <p:cNvSpPr>
                <a:spLocks noChangeShapeType="1"/>
              </p:cNvSpPr>
              <p:nvPr/>
            </p:nvSpPr>
            <p:spPr bwMode="auto">
              <a:xfrm>
                <a:off x="3821301"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17" name="Line 4584"/>
              <p:cNvSpPr>
                <a:spLocks noChangeShapeType="1"/>
              </p:cNvSpPr>
              <p:nvPr/>
            </p:nvSpPr>
            <p:spPr bwMode="auto">
              <a:xfrm flipV="1">
                <a:off x="3804204"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18" name="Line 4585"/>
              <p:cNvSpPr>
                <a:spLocks noChangeShapeType="1"/>
              </p:cNvSpPr>
              <p:nvPr/>
            </p:nvSpPr>
            <p:spPr bwMode="auto">
              <a:xfrm flipH="1" flipV="1">
                <a:off x="3804204"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19" name="Line 4586"/>
              <p:cNvSpPr>
                <a:spLocks noChangeShapeType="1"/>
              </p:cNvSpPr>
              <p:nvPr/>
            </p:nvSpPr>
            <p:spPr bwMode="auto">
              <a:xfrm>
                <a:off x="3821301"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20" name="Line 4587"/>
              <p:cNvSpPr>
                <a:spLocks noChangeShapeType="1"/>
              </p:cNvSpPr>
              <p:nvPr/>
            </p:nvSpPr>
            <p:spPr bwMode="auto">
              <a:xfrm flipV="1">
                <a:off x="3804204"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21" name="Line 4588"/>
              <p:cNvSpPr>
                <a:spLocks noChangeShapeType="1"/>
              </p:cNvSpPr>
              <p:nvPr/>
            </p:nvSpPr>
            <p:spPr bwMode="auto">
              <a:xfrm flipH="1" flipV="1">
                <a:off x="3804204"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22" name="Line 4589"/>
              <p:cNvSpPr>
                <a:spLocks noChangeShapeType="1"/>
              </p:cNvSpPr>
              <p:nvPr/>
            </p:nvSpPr>
            <p:spPr bwMode="auto">
              <a:xfrm>
                <a:off x="3821301"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23" name="Line 4590"/>
              <p:cNvSpPr>
                <a:spLocks noChangeShapeType="1"/>
              </p:cNvSpPr>
              <p:nvPr/>
            </p:nvSpPr>
            <p:spPr bwMode="auto">
              <a:xfrm flipV="1">
                <a:off x="3804204"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24" name="Line 4591"/>
              <p:cNvSpPr>
                <a:spLocks noChangeShapeType="1"/>
              </p:cNvSpPr>
              <p:nvPr/>
            </p:nvSpPr>
            <p:spPr bwMode="auto">
              <a:xfrm flipH="1" flipV="1">
                <a:off x="3804204"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25" name="Line 4592"/>
              <p:cNvSpPr>
                <a:spLocks noChangeShapeType="1"/>
              </p:cNvSpPr>
              <p:nvPr/>
            </p:nvSpPr>
            <p:spPr bwMode="auto">
              <a:xfrm>
                <a:off x="3827001"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26" name="Line 4593"/>
              <p:cNvSpPr>
                <a:spLocks noChangeShapeType="1"/>
              </p:cNvSpPr>
              <p:nvPr/>
            </p:nvSpPr>
            <p:spPr bwMode="auto">
              <a:xfrm flipV="1">
                <a:off x="3812752"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27" name="Line 4594"/>
              <p:cNvSpPr>
                <a:spLocks noChangeShapeType="1"/>
              </p:cNvSpPr>
              <p:nvPr/>
            </p:nvSpPr>
            <p:spPr bwMode="auto">
              <a:xfrm flipH="1" flipV="1">
                <a:off x="3812752"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28" name="Line 4595"/>
              <p:cNvSpPr>
                <a:spLocks noChangeShapeType="1"/>
              </p:cNvSpPr>
              <p:nvPr/>
            </p:nvSpPr>
            <p:spPr bwMode="auto">
              <a:xfrm>
                <a:off x="3835548"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29" name="Line 4596"/>
              <p:cNvSpPr>
                <a:spLocks noChangeShapeType="1"/>
              </p:cNvSpPr>
              <p:nvPr/>
            </p:nvSpPr>
            <p:spPr bwMode="auto">
              <a:xfrm flipV="1">
                <a:off x="3818451"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30" name="Line 4597"/>
              <p:cNvSpPr>
                <a:spLocks noChangeShapeType="1"/>
              </p:cNvSpPr>
              <p:nvPr/>
            </p:nvSpPr>
            <p:spPr bwMode="auto">
              <a:xfrm flipH="1" flipV="1">
                <a:off x="3818451"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31" name="Line 4598"/>
              <p:cNvSpPr>
                <a:spLocks noChangeShapeType="1"/>
              </p:cNvSpPr>
              <p:nvPr/>
            </p:nvSpPr>
            <p:spPr bwMode="auto">
              <a:xfrm>
                <a:off x="3835548"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32" name="Line 4599"/>
              <p:cNvSpPr>
                <a:spLocks noChangeShapeType="1"/>
              </p:cNvSpPr>
              <p:nvPr/>
            </p:nvSpPr>
            <p:spPr bwMode="auto">
              <a:xfrm flipV="1">
                <a:off x="3818451"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33" name="Line 4600"/>
              <p:cNvSpPr>
                <a:spLocks noChangeShapeType="1"/>
              </p:cNvSpPr>
              <p:nvPr/>
            </p:nvSpPr>
            <p:spPr bwMode="auto">
              <a:xfrm flipH="1" flipV="1">
                <a:off x="3818451"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34" name="Line 4601"/>
              <p:cNvSpPr>
                <a:spLocks noChangeShapeType="1"/>
              </p:cNvSpPr>
              <p:nvPr/>
            </p:nvSpPr>
            <p:spPr bwMode="auto">
              <a:xfrm>
                <a:off x="3835548"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35" name="Line 4602"/>
              <p:cNvSpPr>
                <a:spLocks noChangeShapeType="1"/>
              </p:cNvSpPr>
              <p:nvPr/>
            </p:nvSpPr>
            <p:spPr bwMode="auto">
              <a:xfrm flipV="1">
                <a:off x="3818451"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36" name="Line 4603"/>
              <p:cNvSpPr>
                <a:spLocks noChangeShapeType="1"/>
              </p:cNvSpPr>
              <p:nvPr/>
            </p:nvSpPr>
            <p:spPr bwMode="auto">
              <a:xfrm flipH="1" flipV="1">
                <a:off x="3818451"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37" name="Line 4604"/>
              <p:cNvSpPr>
                <a:spLocks noChangeShapeType="1"/>
              </p:cNvSpPr>
              <p:nvPr/>
            </p:nvSpPr>
            <p:spPr bwMode="auto">
              <a:xfrm>
                <a:off x="3835548"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38" name="Line 4605"/>
              <p:cNvSpPr>
                <a:spLocks noChangeShapeType="1"/>
              </p:cNvSpPr>
              <p:nvPr/>
            </p:nvSpPr>
            <p:spPr bwMode="auto">
              <a:xfrm flipV="1">
                <a:off x="3818451"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39" name="Line 4606"/>
              <p:cNvSpPr>
                <a:spLocks noChangeShapeType="1"/>
              </p:cNvSpPr>
              <p:nvPr/>
            </p:nvSpPr>
            <p:spPr bwMode="auto">
              <a:xfrm flipH="1" flipV="1">
                <a:off x="3818451"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40" name="Line 4607"/>
              <p:cNvSpPr>
                <a:spLocks noChangeShapeType="1"/>
              </p:cNvSpPr>
              <p:nvPr/>
            </p:nvSpPr>
            <p:spPr bwMode="auto">
              <a:xfrm>
                <a:off x="3835548"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41" name="Line 4608"/>
              <p:cNvSpPr>
                <a:spLocks noChangeShapeType="1"/>
              </p:cNvSpPr>
              <p:nvPr/>
            </p:nvSpPr>
            <p:spPr bwMode="auto">
              <a:xfrm flipV="1">
                <a:off x="3818451"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42" name="Line 4609"/>
              <p:cNvSpPr>
                <a:spLocks noChangeShapeType="1"/>
              </p:cNvSpPr>
              <p:nvPr/>
            </p:nvSpPr>
            <p:spPr bwMode="auto">
              <a:xfrm flipH="1" flipV="1">
                <a:off x="3818451"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43" name="Line 4610"/>
              <p:cNvSpPr>
                <a:spLocks noChangeShapeType="1"/>
              </p:cNvSpPr>
              <p:nvPr/>
            </p:nvSpPr>
            <p:spPr bwMode="auto">
              <a:xfrm>
                <a:off x="3835548"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44" name="Line 4611"/>
              <p:cNvSpPr>
                <a:spLocks noChangeShapeType="1"/>
              </p:cNvSpPr>
              <p:nvPr/>
            </p:nvSpPr>
            <p:spPr bwMode="auto">
              <a:xfrm flipV="1">
                <a:off x="3818451"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45" name="Line 4612"/>
              <p:cNvSpPr>
                <a:spLocks noChangeShapeType="1"/>
              </p:cNvSpPr>
              <p:nvPr/>
            </p:nvSpPr>
            <p:spPr bwMode="auto">
              <a:xfrm flipH="1" flipV="1">
                <a:off x="3818451"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46" name="Line 4613"/>
              <p:cNvSpPr>
                <a:spLocks noChangeShapeType="1"/>
              </p:cNvSpPr>
              <p:nvPr/>
            </p:nvSpPr>
            <p:spPr bwMode="auto">
              <a:xfrm>
                <a:off x="3849797"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47" name="Line 4614"/>
              <p:cNvSpPr>
                <a:spLocks noChangeShapeType="1"/>
              </p:cNvSpPr>
              <p:nvPr/>
            </p:nvSpPr>
            <p:spPr bwMode="auto">
              <a:xfrm flipV="1">
                <a:off x="3835548"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48" name="Line 4615"/>
              <p:cNvSpPr>
                <a:spLocks noChangeShapeType="1"/>
              </p:cNvSpPr>
              <p:nvPr/>
            </p:nvSpPr>
            <p:spPr bwMode="auto">
              <a:xfrm flipH="1" flipV="1">
                <a:off x="3835548"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49" name="Line 4616"/>
              <p:cNvSpPr>
                <a:spLocks noChangeShapeType="1"/>
              </p:cNvSpPr>
              <p:nvPr/>
            </p:nvSpPr>
            <p:spPr bwMode="auto">
              <a:xfrm>
                <a:off x="3849797"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50" name="Line 4617"/>
              <p:cNvSpPr>
                <a:spLocks noChangeShapeType="1"/>
              </p:cNvSpPr>
              <p:nvPr/>
            </p:nvSpPr>
            <p:spPr bwMode="auto">
              <a:xfrm flipV="1">
                <a:off x="3835548"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51" name="Line 4618"/>
              <p:cNvSpPr>
                <a:spLocks noChangeShapeType="1"/>
              </p:cNvSpPr>
              <p:nvPr/>
            </p:nvSpPr>
            <p:spPr bwMode="auto">
              <a:xfrm flipH="1" flipV="1">
                <a:off x="3835548"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52" name="Line 4619"/>
              <p:cNvSpPr>
                <a:spLocks noChangeShapeType="1"/>
              </p:cNvSpPr>
              <p:nvPr/>
            </p:nvSpPr>
            <p:spPr bwMode="auto">
              <a:xfrm>
                <a:off x="3849797"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53" name="Line 4620"/>
              <p:cNvSpPr>
                <a:spLocks noChangeShapeType="1"/>
              </p:cNvSpPr>
              <p:nvPr/>
            </p:nvSpPr>
            <p:spPr bwMode="auto">
              <a:xfrm flipV="1">
                <a:off x="3835548"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54" name="Line 4621"/>
              <p:cNvSpPr>
                <a:spLocks noChangeShapeType="1"/>
              </p:cNvSpPr>
              <p:nvPr/>
            </p:nvSpPr>
            <p:spPr bwMode="auto">
              <a:xfrm flipH="1" flipV="1">
                <a:off x="3835548"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55" name="Line 4622"/>
              <p:cNvSpPr>
                <a:spLocks noChangeShapeType="1"/>
              </p:cNvSpPr>
              <p:nvPr/>
            </p:nvSpPr>
            <p:spPr bwMode="auto">
              <a:xfrm>
                <a:off x="3849797"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56" name="Line 4623"/>
              <p:cNvSpPr>
                <a:spLocks noChangeShapeType="1"/>
              </p:cNvSpPr>
              <p:nvPr/>
            </p:nvSpPr>
            <p:spPr bwMode="auto">
              <a:xfrm flipV="1">
                <a:off x="3835548"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57" name="Line 4624"/>
              <p:cNvSpPr>
                <a:spLocks noChangeShapeType="1"/>
              </p:cNvSpPr>
              <p:nvPr/>
            </p:nvSpPr>
            <p:spPr bwMode="auto">
              <a:xfrm flipH="1" flipV="1">
                <a:off x="3835548"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58" name="Line 4625"/>
              <p:cNvSpPr>
                <a:spLocks noChangeShapeType="1"/>
              </p:cNvSpPr>
              <p:nvPr/>
            </p:nvSpPr>
            <p:spPr bwMode="auto">
              <a:xfrm>
                <a:off x="3849797"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59" name="Line 4626"/>
              <p:cNvSpPr>
                <a:spLocks noChangeShapeType="1"/>
              </p:cNvSpPr>
              <p:nvPr/>
            </p:nvSpPr>
            <p:spPr bwMode="auto">
              <a:xfrm flipV="1">
                <a:off x="3835548"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60" name="Line 4628"/>
              <p:cNvSpPr>
                <a:spLocks noChangeShapeType="1"/>
              </p:cNvSpPr>
              <p:nvPr/>
            </p:nvSpPr>
            <p:spPr bwMode="auto">
              <a:xfrm flipH="1" flipV="1">
                <a:off x="3835548"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61" name="Line 4629"/>
              <p:cNvSpPr>
                <a:spLocks noChangeShapeType="1"/>
              </p:cNvSpPr>
              <p:nvPr/>
            </p:nvSpPr>
            <p:spPr bwMode="auto">
              <a:xfrm>
                <a:off x="3858345"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62" name="Line 4630"/>
              <p:cNvSpPr>
                <a:spLocks noChangeShapeType="1"/>
              </p:cNvSpPr>
              <p:nvPr/>
            </p:nvSpPr>
            <p:spPr bwMode="auto">
              <a:xfrm flipV="1">
                <a:off x="3841247"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63" name="Line 4631"/>
              <p:cNvSpPr>
                <a:spLocks noChangeShapeType="1"/>
              </p:cNvSpPr>
              <p:nvPr/>
            </p:nvSpPr>
            <p:spPr bwMode="auto">
              <a:xfrm flipH="1" flipV="1">
                <a:off x="3841247"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64" name="Line 4632"/>
              <p:cNvSpPr>
                <a:spLocks noChangeShapeType="1"/>
              </p:cNvSpPr>
              <p:nvPr/>
            </p:nvSpPr>
            <p:spPr bwMode="auto">
              <a:xfrm>
                <a:off x="3858345"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65" name="Line 4633"/>
              <p:cNvSpPr>
                <a:spLocks noChangeShapeType="1"/>
              </p:cNvSpPr>
              <p:nvPr/>
            </p:nvSpPr>
            <p:spPr bwMode="auto">
              <a:xfrm flipV="1">
                <a:off x="3841247"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66" name="Line 4634"/>
              <p:cNvSpPr>
                <a:spLocks noChangeShapeType="1"/>
              </p:cNvSpPr>
              <p:nvPr/>
            </p:nvSpPr>
            <p:spPr bwMode="auto">
              <a:xfrm flipH="1" flipV="1">
                <a:off x="3841247"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67" name="Line 4635"/>
              <p:cNvSpPr>
                <a:spLocks noChangeShapeType="1"/>
              </p:cNvSpPr>
              <p:nvPr/>
            </p:nvSpPr>
            <p:spPr bwMode="auto">
              <a:xfrm>
                <a:off x="3858345"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68" name="Line 4636"/>
              <p:cNvSpPr>
                <a:spLocks noChangeShapeType="1"/>
              </p:cNvSpPr>
              <p:nvPr/>
            </p:nvSpPr>
            <p:spPr bwMode="auto">
              <a:xfrm flipV="1">
                <a:off x="3841247"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69" name="Line 4637"/>
              <p:cNvSpPr>
                <a:spLocks noChangeShapeType="1"/>
              </p:cNvSpPr>
              <p:nvPr/>
            </p:nvSpPr>
            <p:spPr bwMode="auto">
              <a:xfrm flipH="1" flipV="1">
                <a:off x="3841247"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70" name="Line 4638"/>
              <p:cNvSpPr>
                <a:spLocks noChangeShapeType="1"/>
              </p:cNvSpPr>
              <p:nvPr/>
            </p:nvSpPr>
            <p:spPr bwMode="auto">
              <a:xfrm>
                <a:off x="3858345"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71" name="Line 4639"/>
              <p:cNvSpPr>
                <a:spLocks noChangeShapeType="1"/>
              </p:cNvSpPr>
              <p:nvPr/>
            </p:nvSpPr>
            <p:spPr bwMode="auto">
              <a:xfrm flipV="1">
                <a:off x="3841247"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72" name="Line 4640"/>
              <p:cNvSpPr>
                <a:spLocks noChangeShapeType="1"/>
              </p:cNvSpPr>
              <p:nvPr/>
            </p:nvSpPr>
            <p:spPr bwMode="auto">
              <a:xfrm flipH="1" flipV="1">
                <a:off x="3841247"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73" name="Line 4641"/>
              <p:cNvSpPr>
                <a:spLocks noChangeShapeType="1"/>
              </p:cNvSpPr>
              <p:nvPr/>
            </p:nvSpPr>
            <p:spPr bwMode="auto">
              <a:xfrm>
                <a:off x="3858345"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74" name="Line 4642"/>
              <p:cNvSpPr>
                <a:spLocks noChangeShapeType="1"/>
              </p:cNvSpPr>
              <p:nvPr/>
            </p:nvSpPr>
            <p:spPr bwMode="auto">
              <a:xfrm flipV="1">
                <a:off x="3841247"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75" name="Line 4643"/>
              <p:cNvSpPr>
                <a:spLocks noChangeShapeType="1"/>
              </p:cNvSpPr>
              <p:nvPr/>
            </p:nvSpPr>
            <p:spPr bwMode="auto">
              <a:xfrm flipH="1" flipV="1">
                <a:off x="3841247" y="161204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76" name="Line 4644"/>
              <p:cNvSpPr>
                <a:spLocks noChangeShapeType="1"/>
              </p:cNvSpPr>
              <p:nvPr/>
            </p:nvSpPr>
            <p:spPr bwMode="auto">
              <a:xfrm>
                <a:off x="3864044"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77" name="Line 4645"/>
              <p:cNvSpPr>
                <a:spLocks noChangeShapeType="1"/>
              </p:cNvSpPr>
              <p:nvPr/>
            </p:nvSpPr>
            <p:spPr bwMode="auto">
              <a:xfrm flipV="1">
                <a:off x="3846947"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78" name="Line 4646"/>
              <p:cNvSpPr>
                <a:spLocks noChangeShapeType="1"/>
              </p:cNvSpPr>
              <p:nvPr/>
            </p:nvSpPr>
            <p:spPr bwMode="auto">
              <a:xfrm flipH="1" flipV="1">
                <a:off x="3846947"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79" name="Line 4647"/>
              <p:cNvSpPr>
                <a:spLocks noChangeShapeType="1"/>
              </p:cNvSpPr>
              <p:nvPr/>
            </p:nvSpPr>
            <p:spPr bwMode="auto">
              <a:xfrm>
                <a:off x="3864044"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80" name="Line 4648"/>
              <p:cNvSpPr>
                <a:spLocks noChangeShapeType="1"/>
              </p:cNvSpPr>
              <p:nvPr/>
            </p:nvSpPr>
            <p:spPr bwMode="auto">
              <a:xfrm flipV="1">
                <a:off x="3846947"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81" name="Line 4649"/>
              <p:cNvSpPr>
                <a:spLocks noChangeShapeType="1"/>
              </p:cNvSpPr>
              <p:nvPr/>
            </p:nvSpPr>
            <p:spPr bwMode="auto">
              <a:xfrm flipH="1" flipV="1">
                <a:off x="3846947"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82" name="Line 4650"/>
              <p:cNvSpPr>
                <a:spLocks noChangeShapeType="1"/>
              </p:cNvSpPr>
              <p:nvPr/>
            </p:nvSpPr>
            <p:spPr bwMode="auto">
              <a:xfrm>
                <a:off x="3864044"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83" name="Line 4651"/>
              <p:cNvSpPr>
                <a:spLocks noChangeShapeType="1"/>
              </p:cNvSpPr>
              <p:nvPr/>
            </p:nvSpPr>
            <p:spPr bwMode="auto">
              <a:xfrm flipV="1">
                <a:off x="3846947"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84" name="Line 4652"/>
              <p:cNvSpPr>
                <a:spLocks noChangeShapeType="1"/>
              </p:cNvSpPr>
              <p:nvPr/>
            </p:nvSpPr>
            <p:spPr bwMode="auto">
              <a:xfrm flipH="1" flipV="1">
                <a:off x="3846947"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85" name="Line 4653"/>
              <p:cNvSpPr>
                <a:spLocks noChangeShapeType="1"/>
              </p:cNvSpPr>
              <p:nvPr/>
            </p:nvSpPr>
            <p:spPr bwMode="auto">
              <a:xfrm>
                <a:off x="3864044"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86" name="Line 4654"/>
              <p:cNvSpPr>
                <a:spLocks noChangeShapeType="1"/>
              </p:cNvSpPr>
              <p:nvPr/>
            </p:nvSpPr>
            <p:spPr bwMode="auto">
              <a:xfrm flipV="1">
                <a:off x="3846947"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87" name="Line 4655"/>
              <p:cNvSpPr>
                <a:spLocks noChangeShapeType="1"/>
              </p:cNvSpPr>
              <p:nvPr/>
            </p:nvSpPr>
            <p:spPr bwMode="auto">
              <a:xfrm flipH="1" flipV="1">
                <a:off x="3846947"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88" name="Line 4656"/>
              <p:cNvSpPr>
                <a:spLocks noChangeShapeType="1"/>
              </p:cNvSpPr>
              <p:nvPr/>
            </p:nvSpPr>
            <p:spPr bwMode="auto">
              <a:xfrm>
                <a:off x="3869743"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89" name="Line 4657"/>
              <p:cNvSpPr>
                <a:spLocks noChangeShapeType="1"/>
              </p:cNvSpPr>
              <p:nvPr/>
            </p:nvSpPr>
            <p:spPr bwMode="auto">
              <a:xfrm flipV="1">
                <a:off x="3852646"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90" name="Line 4658"/>
              <p:cNvSpPr>
                <a:spLocks noChangeShapeType="1"/>
              </p:cNvSpPr>
              <p:nvPr/>
            </p:nvSpPr>
            <p:spPr bwMode="auto">
              <a:xfrm flipH="1" flipV="1">
                <a:off x="3852646"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91" name="Line 4659"/>
              <p:cNvSpPr>
                <a:spLocks noChangeShapeType="1"/>
              </p:cNvSpPr>
              <p:nvPr/>
            </p:nvSpPr>
            <p:spPr bwMode="auto">
              <a:xfrm>
                <a:off x="3869743"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92" name="Line 4660"/>
              <p:cNvSpPr>
                <a:spLocks noChangeShapeType="1"/>
              </p:cNvSpPr>
              <p:nvPr/>
            </p:nvSpPr>
            <p:spPr bwMode="auto">
              <a:xfrm flipV="1">
                <a:off x="3852646"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93" name="Line 4661"/>
              <p:cNvSpPr>
                <a:spLocks noChangeShapeType="1"/>
              </p:cNvSpPr>
              <p:nvPr/>
            </p:nvSpPr>
            <p:spPr bwMode="auto">
              <a:xfrm flipH="1" flipV="1">
                <a:off x="3852646"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94" name="Line 4662"/>
              <p:cNvSpPr>
                <a:spLocks noChangeShapeType="1"/>
              </p:cNvSpPr>
              <p:nvPr/>
            </p:nvSpPr>
            <p:spPr bwMode="auto">
              <a:xfrm>
                <a:off x="3869743"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95" name="Line 4663"/>
              <p:cNvSpPr>
                <a:spLocks noChangeShapeType="1"/>
              </p:cNvSpPr>
              <p:nvPr/>
            </p:nvSpPr>
            <p:spPr bwMode="auto">
              <a:xfrm flipV="1">
                <a:off x="3852646"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96" name="Line 4664"/>
              <p:cNvSpPr>
                <a:spLocks noChangeShapeType="1"/>
              </p:cNvSpPr>
              <p:nvPr/>
            </p:nvSpPr>
            <p:spPr bwMode="auto">
              <a:xfrm flipH="1" flipV="1">
                <a:off x="3852646"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97" name="Line 4665"/>
              <p:cNvSpPr>
                <a:spLocks noChangeShapeType="1"/>
              </p:cNvSpPr>
              <p:nvPr/>
            </p:nvSpPr>
            <p:spPr bwMode="auto">
              <a:xfrm>
                <a:off x="3875442"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98" name="Line 4666"/>
              <p:cNvSpPr>
                <a:spLocks noChangeShapeType="1"/>
              </p:cNvSpPr>
              <p:nvPr/>
            </p:nvSpPr>
            <p:spPr bwMode="auto">
              <a:xfrm flipV="1">
                <a:off x="3858345"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99" name="Line 4667"/>
              <p:cNvSpPr>
                <a:spLocks noChangeShapeType="1"/>
              </p:cNvSpPr>
              <p:nvPr/>
            </p:nvSpPr>
            <p:spPr bwMode="auto">
              <a:xfrm flipH="1" flipV="1">
                <a:off x="3858345"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00" name="Line 4668"/>
              <p:cNvSpPr>
                <a:spLocks noChangeShapeType="1"/>
              </p:cNvSpPr>
              <p:nvPr/>
            </p:nvSpPr>
            <p:spPr bwMode="auto">
              <a:xfrm>
                <a:off x="3875442"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01" name="Line 4669"/>
              <p:cNvSpPr>
                <a:spLocks noChangeShapeType="1"/>
              </p:cNvSpPr>
              <p:nvPr/>
            </p:nvSpPr>
            <p:spPr bwMode="auto">
              <a:xfrm flipV="1">
                <a:off x="3858345"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02" name="Line 4670"/>
              <p:cNvSpPr>
                <a:spLocks noChangeShapeType="1"/>
              </p:cNvSpPr>
              <p:nvPr/>
            </p:nvSpPr>
            <p:spPr bwMode="auto">
              <a:xfrm flipH="1" flipV="1">
                <a:off x="3858345"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03" name="Line 4671"/>
              <p:cNvSpPr>
                <a:spLocks noChangeShapeType="1"/>
              </p:cNvSpPr>
              <p:nvPr/>
            </p:nvSpPr>
            <p:spPr bwMode="auto">
              <a:xfrm>
                <a:off x="3875442"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04" name="Line 4672"/>
              <p:cNvSpPr>
                <a:spLocks noChangeShapeType="1"/>
              </p:cNvSpPr>
              <p:nvPr/>
            </p:nvSpPr>
            <p:spPr bwMode="auto">
              <a:xfrm flipV="1">
                <a:off x="3858345"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05" name="Line 4673"/>
              <p:cNvSpPr>
                <a:spLocks noChangeShapeType="1"/>
              </p:cNvSpPr>
              <p:nvPr/>
            </p:nvSpPr>
            <p:spPr bwMode="auto">
              <a:xfrm flipH="1" flipV="1">
                <a:off x="3858345"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06" name="Line 4674"/>
              <p:cNvSpPr>
                <a:spLocks noChangeShapeType="1"/>
              </p:cNvSpPr>
              <p:nvPr/>
            </p:nvSpPr>
            <p:spPr bwMode="auto">
              <a:xfrm>
                <a:off x="3875442"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07" name="Line 4675"/>
              <p:cNvSpPr>
                <a:spLocks noChangeShapeType="1"/>
              </p:cNvSpPr>
              <p:nvPr/>
            </p:nvSpPr>
            <p:spPr bwMode="auto">
              <a:xfrm flipV="1">
                <a:off x="3858345"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08" name="Line 4676"/>
              <p:cNvSpPr>
                <a:spLocks noChangeShapeType="1"/>
              </p:cNvSpPr>
              <p:nvPr/>
            </p:nvSpPr>
            <p:spPr bwMode="auto">
              <a:xfrm flipH="1" flipV="1">
                <a:off x="3858345"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09" name="Line 4677"/>
              <p:cNvSpPr>
                <a:spLocks noChangeShapeType="1"/>
              </p:cNvSpPr>
              <p:nvPr/>
            </p:nvSpPr>
            <p:spPr bwMode="auto">
              <a:xfrm>
                <a:off x="3875442" y="159810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0" name="Line 4678"/>
              <p:cNvSpPr>
                <a:spLocks noChangeShapeType="1"/>
              </p:cNvSpPr>
              <p:nvPr/>
            </p:nvSpPr>
            <p:spPr bwMode="auto">
              <a:xfrm flipV="1">
                <a:off x="3858345"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1" name="Line 4679"/>
              <p:cNvSpPr>
                <a:spLocks noChangeShapeType="1"/>
              </p:cNvSpPr>
              <p:nvPr/>
            </p:nvSpPr>
            <p:spPr bwMode="auto">
              <a:xfrm flipH="1" flipV="1">
                <a:off x="3858345" y="161204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2" name="Line 4680"/>
              <p:cNvSpPr>
                <a:spLocks noChangeShapeType="1"/>
              </p:cNvSpPr>
              <p:nvPr/>
            </p:nvSpPr>
            <p:spPr bwMode="auto">
              <a:xfrm>
                <a:off x="3881141" y="1612045"/>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3" name="Line 4681"/>
              <p:cNvSpPr>
                <a:spLocks noChangeShapeType="1"/>
              </p:cNvSpPr>
              <p:nvPr/>
            </p:nvSpPr>
            <p:spPr bwMode="auto">
              <a:xfrm flipV="1">
                <a:off x="3866895" y="1622502"/>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4" name="Line 4682"/>
              <p:cNvSpPr>
                <a:spLocks noChangeShapeType="1"/>
              </p:cNvSpPr>
              <p:nvPr/>
            </p:nvSpPr>
            <p:spPr bwMode="auto">
              <a:xfrm flipH="1" flipV="1">
                <a:off x="3866895" y="1622502"/>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5" name="Line 4683"/>
              <p:cNvSpPr>
                <a:spLocks noChangeShapeType="1"/>
              </p:cNvSpPr>
              <p:nvPr/>
            </p:nvSpPr>
            <p:spPr bwMode="auto">
              <a:xfrm>
                <a:off x="3881141" y="1612045"/>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6" name="Line 4684"/>
              <p:cNvSpPr>
                <a:spLocks noChangeShapeType="1"/>
              </p:cNvSpPr>
              <p:nvPr/>
            </p:nvSpPr>
            <p:spPr bwMode="auto">
              <a:xfrm flipV="1">
                <a:off x="3866895" y="1622502"/>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7" name="Line 4685"/>
              <p:cNvSpPr>
                <a:spLocks noChangeShapeType="1"/>
              </p:cNvSpPr>
              <p:nvPr/>
            </p:nvSpPr>
            <p:spPr bwMode="auto">
              <a:xfrm flipH="1" flipV="1">
                <a:off x="3866895" y="1622502"/>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8" name="Line 4686"/>
              <p:cNvSpPr>
                <a:spLocks noChangeShapeType="1"/>
              </p:cNvSpPr>
              <p:nvPr/>
            </p:nvSpPr>
            <p:spPr bwMode="auto">
              <a:xfrm>
                <a:off x="3881141" y="1612045"/>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9" name="Line 4687"/>
              <p:cNvSpPr>
                <a:spLocks noChangeShapeType="1"/>
              </p:cNvSpPr>
              <p:nvPr/>
            </p:nvSpPr>
            <p:spPr bwMode="auto">
              <a:xfrm flipV="1">
                <a:off x="3866895" y="1622502"/>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0" name="Line 4688"/>
              <p:cNvSpPr>
                <a:spLocks noChangeShapeType="1"/>
              </p:cNvSpPr>
              <p:nvPr/>
            </p:nvSpPr>
            <p:spPr bwMode="auto">
              <a:xfrm flipH="1" flipV="1">
                <a:off x="3866895" y="1622502"/>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1" name="Line 4689"/>
              <p:cNvSpPr>
                <a:spLocks noChangeShapeType="1"/>
              </p:cNvSpPr>
              <p:nvPr/>
            </p:nvSpPr>
            <p:spPr bwMode="auto">
              <a:xfrm>
                <a:off x="3903938" y="1629473"/>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2" name="Line 4690"/>
              <p:cNvSpPr>
                <a:spLocks noChangeShapeType="1"/>
              </p:cNvSpPr>
              <p:nvPr/>
            </p:nvSpPr>
            <p:spPr bwMode="auto">
              <a:xfrm flipV="1">
                <a:off x="3886841" y="1639929"/>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3" name="Line 4691"/>
              <p:cNvSpPr>
                <a:spLocks noChangeShapeType="1"/>
              </p:cNvSpPr>
              <p:nvPr/>
            </p:nvSpPr>
            <p:spPr bwMode="auto">
              <a:xfrm flipH="1" flipV="1">
                <a:off x="3886841" y="1639929"/>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4" name="Line 4692"/>
              <p:cNvSpPr>
                <a:spLocks noChangeShapeType="1"/>
              </p:cNvSpPr>
              <p:nvPr/>
            </p:nvSpPr>
            <p:spPr bwMode="auto">
              <a:xfrm>
                <a:off x="3912488" y="1629473"/>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5" name="Line 4693"/>
              <p:cNvSpPr>
                <a:spLocks noChangeShapeType="1"/>
              </p:cNvSpPr>
              <p:nvPr/>
            </p:nvSpPr>
            <p:spPr bwMode="auto">
              <a:xfrm flipV="1">
                <a:off x="3895390" y="1639929"/>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6" name="Line 4694"/>
              <p:cNvSpPr>
                <a:spLocks noChangeShapeType="1"/>
              </p:cNvSpPr>
              <p:nvPr/>
            </p:nvSpPr>
            <p:spPr bwMode="auto">
              <a:xfrm flipH="1" flipV="1">
                <a:off x="3895390" y="1639929"/>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7" name="Line 4695"/>
              <p:cNvSpPr>
                <a:spLocks noChangeShapeType="1"/>
              </p:cNvSpPr>
              <p:nvPr/>
            </p:nvSpPr>
            <p:spPr bwMode="auto">
              <a:xfrm>
                <a:off x="3926735" y="1639929"/>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8" name="Line 4696"/>
              <p:cNvSpPr>
                <a:spLocks noChangeShapeType="1"/>
              </p:cNvSpPr>
              <p:nvPr/>
            </p:nvSpPr>
            <p:spPr bwMode="auto">
              <a:xfrm flipV="1">
                <a:off x="3909638" y="1653871"/>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9" name="Line 4697"/>
              <p:cNvSpPr>
                <a:spLocks noChangeShapeType="1"/>
              </p:cNvSpPr>
              <p:nvPr/>
            </p:nvSpPr>
            <p:spPr bwMode="auto">
              <a:xfrm flipH="1" flipV="1">
                <a:off x="3909638" y="1653871"/>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0" name="Line 4698"/>
              <p:cNvSpPr>
                <a:spLocks noChangeShapeType="1"/>
              </p:cNvSpPr>
              <p:nvPr/>
            </p:nvSpPr>
            <p:spPr bwMode="auto">
              <a:xfrm>
                <a:off x="3926735" y="1639929"/>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1" name="Line 4699"/>
              <p:cNvSpPr>
                <a:spLocks noChangeShapeType="1"/>
              </p:cNvSpPr>
              <p:nvPr/>
            </p:nvSpPr>
            <p:spPr bwMode="auto">
              <a:xfrm flipV="1">
                <a:off x="3909638" y="1653871"/>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2" name="Line 4700"/>
              <p:cNvSpPr>
                <a:spLocks noChangeShapeType="1"/>
              </p:cNvSpPr>
              <p:nvPr/>
            </p:nvSpPr>
            <p:spPr bwMode="auto">
              <a:xfrm flipH="1" flipV="1">
                <a:off x="3909638" y="1653871"/>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3" name="Line 4701"/>
              <p:cNvSpPr>
                <a:spLocks noChangeShapeType="1"/>
              </p:cNvSpPr>
              <p:nvPr/>
            </p:nvSpPr>
            <p:spPr bwMode="auto">
              <a:xfrm>
                <a:off x="3926735" y="1639929"/>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4" name="Line 4702"/>
              <p:cNvSpPr>
                <a:spLocks noChangeShapeType="1"/>
              </p:cNvSpPr>
              <p:nvPr/>
            </p:nvSpPr>
            <p:spPr bwMode="auto">
              <a:xfrm flipV="1">
                <a:off x="3909638" y="1653871"/>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5" name="Line 4703"/>
              <p:cNvSpPr>
                <a:spLocks noChangeShapeType="1"/>
              </p:cNvSpPr>
              <p:nvPr/>
            </p:nvSpPr>
            <p:spPr bwMode="auto">
              <a:xfrm flipH="1" flipV="1">
                <a:off x="3909638" y="1653871"/>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6" name="Line 4704"/>
              <p:cNvSpPr>
                <a:spLocks noChangeShapeType="1"/>
              </p:cNvSpPr>
              <p:nvPr/>
            </p:nvSpPr>
            <p:spPr bwMode="auto">
              <a:xfrm>
                <a:off x="3932434" y="1639929"/>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7" name="Line 4705"/>
              <p:cNvSpPr>
                <a:spLocks noChangeShapeType="1"/>
              </p:cNvSpPr>
              <p:nvPr/>
            </p:nvSpPr>
            <p:spPr bwMode="auto">
              <a:xfrm flipV="1">
                <a:off x="3915336" y="1653871"/>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8" name="Line 4706"/>
              <p:cNvSpPr>
                <a:spLocks noChangeShapeType="1"/>
              </p:cNvSpPr>
              <p:nvPr/>
            </p:nvSpPr>
            <p:spPr bwMode="auto">
              <a:xfrm flipH="1" flipV="1">
                <a:off x="3915336" y="1653871"/>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9" name="Line 4707"/>
              <p:cNvSpPr>
                <a:spLocks noChangeShapeType="1"/>
              </p:cNvSpPr>
              <p:nvPr/>
            </p:nvSpPr>
            <p:spPr bwMode="auto">
              <a:xfrm>
                <a:off x="3946683" y="1639929"/>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40" name="Line 4708"/>
              <p:cNvSpPr>
                <a:spLocks noChangeShapeType="1"/>
              </p:cNvSpPr>
              <p:nvPr/>
            </p:nvSpPr>
            <p:spPr bwMode="auto">
              <a:xfrm flipV="1">
                <a:off x="3926735" y="165387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41" name="Line 4709"/>
              <p:cNvSpPr>
                <a:spLocks noChangeShapeType="1"/>
              </p:cNvSpPr>
              <p:nvPr/>
            </p:nvSpPr>
            <p:spPr bwMode="auto">
              <a:xfrm flipH="1" flipV="1">
                <a:off x="3926735" y="165387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42" name="Line 4710"/>
              <p:cNvSpPr>
                <a:spLocks noChangeShapeType="1"/>
              </p:cNvSpPr>
              <p:nvPr/>
            </p:nvSpPr>
            <p:spPr bwMode="auto">
              <a:xfrm>
                <a:off x="3946683" y="1639929"/>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43" name="Line 4711"/>
              <p:cNvSpPr>
                <a:spLocks noChangeShapeType="1"/>
              </p:cNvSpPr>
              <p:nvPr/>
            </p:nvSpPr>
            <p:spPr bwMode="auto">
              <a:xfrm flipV="1">
                <a:off x="3926735" y="165387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44" name="Line 4712"/>
              <p:cNvSpPr>
                <a:spLocks noChangeShapeType="1"/>
              </p:cNvSpPr>
              <p:nvPr/>
            </p:nvSpPr>
            <p:spPr bwMode="auto">
              <a:xfrm flipH="1" flipV="1">
                <a:off x="3926735" y="165387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45" name="Line 4713"/>
              <p:cNvSpPr>
                <a:spLocks noChangeShapeType="1"/>
              </p:cNvSpPr>
              <p:nvPr/>
            </p:nvSpPr>
            <p:spPr bwMode="auto">
              <a:xfrm>
                <a:off x="3952382" y="1639929"/>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46" name="Line 4714"/>
              <p:cNvSpPr>
                <a:spLocks noChangeShapeType="1"/>
              </p:cNvSpPr>
              <p:nvPr/>
            </p:nvSpPr>
            <p:spPr bwMode="auto">
              <a:xfrm flipV="1">
                <a:off x="3935284" y="165387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47" name="Line 4715"/>
              <p:cNvSpPr>
                <a:spLocks noChangeShapeType="1"/>
              </p:cNvSpPr>
              <p:nvPr/>
            </p:nvSpPr>
            <p:spPr bwMode="auto">
              <a:xfrm flipH="1" flipV="1">
                <a:off x="3935284" y="165387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48" name="Line 4716"/>
              <p:cNvSpPr>
                <a:spLocks noChangeShapeType="1"/>
              </p:cNvSpPr>
              <p:nvPr/>
            </p:nvSpPr>
            <p:spPr bwMode="auto">
              <a:xfrm>
                <a:off x="3963781" y="1639929"/>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49" name="Line 4717"/>
              <p:cNvSpPr>
                <a:spLocks noChangeShapeType="1"/>
              </p:cNvSpPr>
              <p:nvPr/>
            </p:nvSpPr>
            <p:spPr bwMode="auto">
              <a:xfrm flipV="1">
                <a:off x="3946683" y="165387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50" name="Line 4718"/>
              <p:cNvSpPr>
                <a:spLocks noChangeShapeType="1"/>
              </p:cNvSpPr>
              <p:nvPr/>
            </p:nvSpPr>
            <p:spPr bwMode="auto">
              <a:xfrm flipH="1" flipV="1">
                <a:off x="3946683" y="165387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51" name="Line 4719"/>
              <p:cNvSpPr>
                <a:spLocks noChangeShapeType="1"/>
              </p:cNvSpPr>
              <p:nvPr/>
            </p:nvSpPr>
            <p:spPr bwMode="auto">
              <a:xfrm>
                <a:off x="3969479" y="1639929"/>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52" name="Line 4720"/>
              <p:cNvSpPr>
                <a:spLocks noChangeShapeType="1"/>
              </p:cNvSpPr>
              <p:nvPr/>
            </p:nvSpPr>
            <p:spPr bwMode="auto">
              <a:xfrm flipV="1">
                <a:off x="3955230" y="1653871"/>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53" name="Line 4721"/>
              <p:cNvSpPr>
                <a:spLocks noChangeShapeType="1"/>
              </p:cNvSpPr>
              <p:nvPr/>
            </p:nvSpPr>
            <p:spPr bwMode="auto">
              <a:xfrm flipH="1" flipV="1">
                <a:off x="3955230" y="1653871"/>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54" name="Line 4722"/>
              <p:cNvSpPr>
                <a:spLocks noChangeShapeType="1"/>
              </p:cNvSpPr>
              <p:nvPr/>
            </p:nvSpPr>
            <p:spPr bwMode="auto">
              <a:xfrm>
                <a:off x="3969479" y="1639929"/>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55" name="Line 4723"/>
              <p:cNvSpPr>
                <a:spLocks noChangeShapeType="1"/>
              </p:cNvSpPr>
              <p:nvPr/>
            </p:nvSpPr>
            <p:spPr bwMode="auto">
              <a:xfrm flipV="1">
                <a:off x="3955230" y="1653871"/>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56" name="Line 4724"/>
              <p:cNvSpPr>
                <a:spLocks noChangeShapeType="1"/>
              </p:cNvSpPr>
              <p:nvPr/>
            </p:nvSpPr>
            <p:spPr bwMode="auto">
              <a:xfrm flipH="1" flipV="1">
                <a:off x="3955230" y="1653871"/>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57" name="Line 4725"/>
              <p:cNvSpPr>
                <a:spLocks noChangeShapeType="1"/>
              </p:cNvSpPr>
              <p:nvPr/>
            </p:nvSpPr>
            <p:spPr bwMode="auto">
              <a:xfrm>
                <a:off x="3980877" y="1639929"/>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58" name="Line 4726"/>
              <p:cNvSpPr>
                <a:spLocks noChangeShapeType="1"/>
              </p:cNvSpPr>
              <p:nvPr/>
            </p:nvSpPr>
            <p:spPr bwMode="auto">
              <a:xfrm flipV="1">
                <a:off x="3963781" y="165387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59" name="Line 4727"/>
              <p:cNvSpPr>
                <a:spLocks noChangeShapeType="1"/>
              </p:cNvSpPr>
              <p:nvPr/>
            </p:nvSpPr>
            <p:spPr bwMode="auto">
              <a:xfrm flipH="1" flipV="1">
                <a:off x="3963781" y="165387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60" name="Line 4728"/>
              <p:cNvSpPr>
                <a:spLocks noChangeShapeType="1"/>
              </p:cNvSpPr>
              <p:nvPr/>
            </p:nvSpPr>
            <p:spPr bwMode="auto">
              <a:xfrm>
                <a:off x="3980877" y="1639929"/>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61" name="Line 4729"/>
              <p:cNvSpPr>
                <a:spLocks noChangeShapeType="1"/>
              </p:cNvSpPr>
              <p:nvPr/>
            </p:nvSpPr>
            <p:spPr bwMode="auto">
              <a:xfrm flipV="1">
                <a:off x="3963781" y="165387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62" name="Line 4730"/>
              <p:cNvSpPr>
                <a:spLocks noChangeShapeType="1"/>
              </p:cNvSpPr>
              <p:nvPr/>
            </p:nvSpPr>
            <p:spPr bwMode="auto">
              <a:xfrm flipH="1" flipV="1">
                <a:off x="3963781" y="165387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63" name="Line 4731"/>
              <p:cNvSpPr>
                <a:spLocks noChangeShapeType="1"/>
              </p:cNvSpPr>
              <p:nvPr/>
            </p:nvSpPr>
            <p:spPr bwMode="auto">
              <a:xfrm>
                <a:off x="3986577" y="1639929"/>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64" name="Line 4732"/>
              <p:cNvSpPr>
                <a:spLocks noChangeShapeType="1"/>
              </p:cNvSpPr>
              <p:nvPr/>
            </p:nvSpPr>
            <p:spPr bwMode="auto">
              <a:xfrm flipV="1">
                <a:off x="3969479" y="165387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65" name="Line 4733"/>
              <p:cNvSpPr>
                <a:spLocks noChangeShapeType="1"/>
              </p:cNvSpPr>
              <p:nvPr/>
            </p:nvSpPr>
            <p:spPr bwMode="auto">
              <a:xfrm flipH="1" flipV="1">
                <a:off x="3969479" y="165387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66" name="Line 4734"/>
              <p:cNvSpPr>
                <a:spLocks noChangeShapeType="1"/>
              </p:cNvSpPr>
              <p:nvPr/>
            </p:nvSpPr>
            <p:spPr bwMode="auto">
              <a:xfrm>
                <a:off x="3986577" y="1639929"/>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67" name="Line 4735"/>
              <p:cNvSpPr>
                <a:spLocks noChangeShapeType="1"/>
              </p:cNvSpPr>
              <p:nvPr/>
            </p:nvSpPr>
            <p:spPr bwMode="auto">
              <a:xfrm flipV="1">
                <a:off x="3969479" y="165387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68" name="Line 4736"/>
              <p:cNvSpPr>
                <a:spLocks noChangeShapeType="1"/>
              </p:cNvSpPr>
              <p:nvPr/>
            </p:nvSpPr>
            <p:spPr bwMode="auto">
              <a:xfrm flipH="1" flipV="1">
                <a:off x="3969479" y="165387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69" name="Line 4737"/>
              <p:cNvSpPr>
                <a:spLocks noChangeShapeType="1"/>
              </p:cNvSpPr>
              <p:nvPr/>
            </p:nvSpPr>
            <p:spPr bwMode="auto">
              <a:xfrm>
                <a:off x="4015072" y="1639929"/>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70" name="Line 4738"/>
              <p:cNvSpPr>
                <a:spLocks noChangeShapeType="1"/>
              </p:cNvSpPr>
              <p:nvPr/>
            </p:nvSpPr>
            <p:spPr bwMode="auto">
              <a:xfrm flipV="1">
                <a:off x="3997975" y="1653871"/>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71" name="Line 4739"/>
              <p:cNvSpPr>
                <a:spLocks noChangeShapeType="1"/>
              </p:cNvSpPr>
              <p:nvPr/>
            </p:nvSpPr>
            <p:spPr bwMode="auto">
              <a:xfrm flipH="1" flipV="1">
                <a:off x="3997975" y="1653871"/>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72" name="Line 4740"/>
              <p:cNvSpPr>
                <a:spLocks noChangeShapeType="1"/>
              </p:cNvSpPr>
              <p:nvPr/>
            </p:nvSpPr>
            <p:spPr bwMode="auto">
              <a:xfrm>
                <a:off x="4020771" y="1639929"/>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73" name="Line 4741"/>
              <p:cNvSpPr>
                <a:spLocks noChangeShapeType="1"/>
              </p:cNvSpPr>
              <p:nvPr/>
            </p:nvSpPr>
            <p:spPr bwMode="auto">
              <a:xfrm flipV="1">
                <a:off x="4003675" y="165387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74" name="Line 4742"/>
              <p:cNvSpPr>
                <a:spLocks noChangeShapeType="1"/>
              </p:cNvSpPr>
              <p:nvPr/>
            </p:nvSpPr>
            <p:spPr bwMode="auto">
              <a:xfrm flipH="1" flipV="1">
                <a:off x="4003675" y="165387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75" name="Line 4743"/>
              <p:cNvSpPr>
                <a:spLocks noChangeShapeType="1"/>
              </p:cNvSpPr>
              <p:nvPr/>
            </p:nvSpPr>
            <p:spPr bwMode="auto">
              <a:xfrm>
                <a:off x="4020771" y="1639929"/>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76" name="Line 4744"/>
              <p:cNvSpPr>
                <a:spLocks noChangeShapeType="1"/>
              </p:cNvSpPr>
              <p:nvPr/>
            </p:nvSpPr>
            <p:spPr bwMode="auto">
              <a:xfrm flipV="1">
                <a:off x="4003675" y="165387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77" name="Line 4745"/>
              <p:cNvSpPr>
                <a:spLocks noChangeShapeType="1"/>
              </p:cNvSpPr>
              <p:nvPr/>
            </p:nvSpPr>
            <p:spPr bwMode="auto">
              <a:xfrm flipH="1" flipV="1">
                <a:off x="4003675" y="165387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78" name="Line 4746"/>
              <p:cNvSpPr>
                <a:spLocks noChangeShapeType="1"/>
              </p:cNvSpPr>
              <p:nvPr/>
            </p:nvSpPr>
            <p:spPr bwMode="auto">
              <a:xfrm>
                <a:off x="4020771" y="1639929"/>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79" name="Line 4747"/>
              <p:cNvSpPr>
                <a:spLocks noChangeShapeType="1"/>
              </p:cNvSpPr>
              <p:nvPr/>
            </p:nvSpPr>
            <p:spPr bwMode="auto">
              <a:xfrm flipV="1">
                <a:off x="4003675" y="165387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80" name="Line 4748"/>
              <p:cNvSpPr>
                <a:spLocks noChangeShapeType="1"/>
              </p:cNvSpPr>
              <p:nvPr/>
            </p:nvSpPr>
            <p:spPr bwMode="auto">
              <a:xfrm flipH="1" flipV="1">
                <a:off x="4003675" y="165387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81" name="Line 4749"/>
              <p:cNvSpPr>
                <a:spLocks noChangeShapeType="1"/>
              </p:cNvSpPr>
              <p:nvPr/>
            </p:nvSpPr>
            <p:spPr bwMode="auto">
              <a:xfrm>
                <a:off x="4020771" y="1639929"/>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82" name="Line 4750"/>
              <p:cNvSpPr>
                <a:spLocks noChangeShapeType="1"/>
              </p:cNvSpPr>
              <p:nvPr/>
            </p:nvSpPr>
            <p:spPr bwMode="auto">
              <a:xfrm flipV="1">
                <a:off x="4003675" y="165387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83" name="Line 4751"/>
              <p:cNvSpPr>
                <a:spLocks noChangeShapeType="1"/>
              </p:cNvSpPr>
              <p:nvPr/>
            </p:nvSpPr>
            <p:spPr bwMode="auto">
              <a:xfrm flipH="1" flipV="1">
                <a:off x="4003675" y="165387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84" name="Line 4752"/>
              <p:cNvSpPr>
                <a:spLocks noChangeShapeType="1"/>
              </p:cNvSpPr>
              <p:nvPr/>
            </p:nvSpPr>
            <p:spPr bwMode="auto">
              <a:xfrm>
                <a:off x="4026471" y="1639929"/>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85" name="Line 4753"/>
              <p:cNvSpPr>
                <a:spLocks noChangeShapeType="1"/>
              </p:cNvSpPr>
              <p:nvPr/>
            </p:nvSpPr>
            <p:spPr bwMode="auto">
              <a:xfrm flipV="1">
                <a:off x="4009374" y="165387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86" name="Line 4754"/>
              <p:cNvSpPr>
                <a:spLocks noChangeShapeType="1"/>
              </p:cNvSpPr>
              <p:nvPr/>
            </p:nvSpPr>
            <p:spPr bwMode="auto">
              <a:xfrm flipH="1" flipV="1">
                <a:off x="4009374" y="165387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87" name="Line 4755"/>
              <p:cNvSpPr>
                <a:spLocks noChangeShapeType="1"/>
              </p:cNvSpPr>
              <p:nvPr/>
            </p:nvSpPr>
            <p:spPr bwMode="auto">
              <a:xfrm>
                <a:off x="4035019" y="1639929"/>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88" name="Line 4756"/>
              <p:cNvSpPr>
                <a:spLocks noChangeShapeType="1"/>
              </p:cNvSpPr>
              <p:nvPr/>
            </p:nvSpPr>
            <p:spPr bwMode="auto">
              <a:xfrm flipV="1">
                <a:off x="4015072" y="165387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89" name="Line 4757"/>
              <p:cNvSpPr>
                <a:spLocks noChangeShapeType="1"/>
              </p:cNvSpPr>
              <p:nvPr/>
            </p:nvSpPr>
            <p:spPr bwMode="auto">
              <a:xfrm flipH="1" flipV="1">
                <a:off x="4015072" y="165387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90" name="Line 4758"/>
              <p:cNvSpPr>
                <a:spLocks noChangeShapeType="1"/>
              </p:cNvSpPr>
              <p:nvPr/>
            </p:nvSpPr>
            <p:spPr bwMode="auto">
              <a:xfrm>
                <a:off x="4035019" y="1639929"/>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91" name="Line 4759"/>
              <p:cNvSpPr>
                <a:spLocks noChangeShapeType="1"/>
              </p:cNvSpPr>
              <p:nvPr/>
            </p:nvSpPr>
            <p:spPr bwMode="auto">
              <a:xfrm flipV="1">
                <a:off x="4015072" y="165387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92" name="Line 4760"/>
              <p:cNvSpPr>
                <a:spLocks noChangeShapeType="1"/>
              </p:cNvSpPr>
              <p:nvPr/>
            </p:nvSpPr>
            <p:spPr bwMode="auto">
              <a:xfrm flipH="1" flipV="1">
                <a:off x="4015072" y="165387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93" name="Line 4761"/>
              <p:cNvSpPr>
                <a:spLocks noChangeShapeType="1"/>
              </p:cNvSpPr>
              <p:nvPr/>
            </p:nvSpPr>
            <p:spPr bwMode="auto">
              <a:xfrm>
                <a:off x="4035019" y="1639929"/>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94" name="Line 4762"/>
              <p:cNvSpPr>
                <a:spLocks noChangeShapeType="1"/>
              </p:cNvSpPr>
              <p:nvPr/>
            </p:nvSpPr>
            <p:spPr bwMode="auto">
              <a:xfrm flipV="1">
                <a:off x="4015072" y="165387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95" name="Line 4763"/>
              <p:cNvSpPr>
                <a:spLocks noChangeShapeType="1"/>
              </p:cNvSpPr>
              <p:nvPr/>
            </p:nvSpPr>
            <p:spPr bwMode="auto">
              <a:xfrm flipH="1" flipV="1">
                <a:off x="4015072" y="165387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96" name="Line 4764"/>
              <p:cNvSpPr>
                <a:spLocks noChangeShapeType="1"/>
              </p:cNvSpPr>
              <p:nvPr/>
            </p:nvSpPr>
            <p:spPr bwMode="auto">
              <a:xfrm>
                <a:off x="4043569" y="1653871"/>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97" name="Line 4765"/>
              <p:cNvSpPr>
                <a:spLocks noChangeShapeType="1"/>
              </p:cNvSpPr>
              <p:nvPr/>
            </p:nvSpPr>
            <p:spPr bwMode="auto">
              <a:xfrm flipV="1">
                <a:off x="4026471" y="1667814"/>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98" name="Line 4766"/>
              <p:cNvSpPr>
                <a:spLocks noChangeShapeType="1"/>
              </p:cNvSpPr>
              <p:nvPr/>
            </p:nvSpPr>
            <p:spPr bwMode="auto">
              <a:xfrm flipH="1" flipV="1">
                <a:off x="4026471" y="1667814"/>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99" name="Line 4767"/>
              <p:cNvSpPr>
                <a:spLocks noChangeShapeType="1"/>
              </p:cNvSpPr>
              <p:nvPr/>
            </p:nvSpPr>
            <p:spPr bwMode="auto">
              <a:xfrm>
                <a:off x="4057815" y="1653871"/>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00" name="Line 4768"/>
              <p:cNvSpPr>
                <a:spLocks noChangeShapeType="1"/>
              </p:cNvSpPr>
              <p:nvPr/>
            </p:nvSpPr>
            <p:spPr bwMode="auto">
              <a:xfrm flipV="1">
                <a:off x="4037869" y="1667814"/>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01" name="Line 4769"/>
              <p:cNvSpPr>
                <a:spLocks noChangeShapeType="1"/>
              </p:cNvSpPr>
              <p:nvPr/>
            </p:nvSpPr>
            <p:spPr bwMode="auto">
              <a:xfrm flipH="1" flipV="1">
                <a:off x="4037869" y="1667814"/>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02" name="Line 4770"/>
              <p:cNvSpPr>
                <a:spLocks noChangeShapeType="1"/>
              </p:cNvSpPr>
              <p:nvPr/>
            </p:nvSpPr>
            <p:spPr bwMode="auto">
              <a:xfrm>
                <a:off x="4063515" y="1667814"/>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03" name="Line 4771"/>
              <p:cNvSpPr>
                <a:spLocks noChangeShapeType="1"/>
              </p:cNvSpPr>
              <p:nvPr/>
            </p:nvSpPr>
            <p:spPr bwMode="auto">
              <a:xfrm flipV="1">
                <a:off x="4046417" y="167827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04" name="Line 4772"/>
              <p:cNvSpPr>
                <a:spLocks noChangeShapeType="1"/>
              </p:cNvSpPr>
              <p:nvPr/>
            </p:nvSpPr>
            <p:spPr bwMode="auto">
              <a:xfrm flipH="1" flipV="1">
                <a:off x="4046417" y="167827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05" name="Line 4773"/>
              <p:cNvSpPr>
                <a:spLocks noChangeShapeType="1"/>
              </p:cNvSpPr>
              <p:nvPr/>
            </p:nvSpPr>
            <p:spPr bwMode="auto">
              <a:xfrm>
                <a:off x="4069214" y="1667814"/>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06" name="Line 4774"/>
              <p:cNvSpPr>
                <a:spLocks noChangeShapeType="1"/>
              </p:cNvSpPr>
              <p:nvPr/>
            </p:nvSpPr>
            <p:spPr bwMode="auto">
              <a:xfrm flipV="1">
                <a:off x="4052116" y="167827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07" name="Line 4775"/>
              <p:cNvSpPr>
                <a:spLocks noChangeShapeType="1"/>
              </p:cNvSpPr>
              <p:nvPr/>
            </p:nvSpPr>
            <p:spPr bwMode="auto">
              <a:xfrm flipH="1" flipV="1">
                <a:off x="4052116" y="167827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08" name="Line 4776"/>
              <p:cNvSpPr>
                <a:spLocks noChangeShapeType="1"/>
              </p:cNvSpPr>
              <p:nvPr/>
            </p:nvSpPr>
            <p:spPr bwMode="auto">
              <a:xfrm>
                <a:off x="4069214" y="1692214"/>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09" name="Line 4777"/>
              <p:cNvSpPr>
                <a:spLocks noChangeShapeType="1"/>
              </p:cNvSpPr>
              <p:nvPr/>
            </p:nvSpPr>
            <p:spPr bwMode="auto">
              <a:xfrm flipV="1">
                <a:off x="4052116" y="1702669"/>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10" name="Line 4778"/>
              <p:cNvSpPr>
                <a:spLocks noChangeShapeType="1"/>
              </p:cNvSpPr>
              <p:nvPr/>
            </p:nvSpPr>
            <p:spPr bwMode="auto">
              <a:xfrm flipH="1" flipV="1">
                <a:off x="4052116" y="1702669"/>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11" name="Line 4779"/>
              <p:cNvSpPr>
                <a:spLocks noChangeShapeType="1"/>
              </p:cNvSpPr>
              <p:nvPr/>
            </p:nvSpPr>
            <p:spPr bwMode="auto">
              <a:xfrm>
                <a:off x="4074913" y="1692214"/>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12" name="Line 4780"/>
              <p:cNvSpPr>
                <a:spLocks noChangeShapeType="1"/>
              </p:cNvSpPr>
              <p:nvPr/>
            </p:nvSpPr>
            <p:spPr bwMode="auto">
              <a:xfrm flipV="1">
                <a:off x="4060665" y="1702669"/>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13" name="Line 4781"/>
              <p:cNvSpPr>
                <a:spLocks noChangeShapeType="1"/>
              </p:cNvSpPr>
              <p:nvPr/>
            </p:nvSpPr>
            <p:spPr bwMode="auto">
              <a:xfrm flipH="1" flipV="1">
                <a:off x="4060665" y="1702669"/>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14" name="Line 4782"/>
              <p:cNvSpPr>
                <a:spLocks noChangeShapeType="1"/>
              </p:cNvSpPr>
              <p:nvPr/>
            </p:nvSpPr>
            <p:spPr bwMode="auto">
              <a:xfrm>
                <a:off x="4074913" y="1692214"/>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15" name="Line 4783"/>
              <p:cNvSpPr>
                <a:spLocks noChangeShapeType="1"/>
              </p:cNvSpPr>
              <p:nvPr/>
            </p:nvSpPr>
            <p:spPr bwMode="auto">
              <a:xfrm flipV="1">
                <a:off x="4060665" y="1702669"/>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16" name="Line 4784"/>
              <p:cNvSpPr>
                <a:spLocks noChangeShapeType="1"/>
              </p:cNvSpPr>
              <p:nvPr/>
            </p:nvSpPr>
            <p:spPr bwMode="auto">
              <a:xfrm flipH="1" flipV="1">
                <a:off x="4060665" y="1702669"/>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17" name="Line 4785"/>
              <p:cNvSpPr>
                <a:spLocks noChangeShapeType="1"/>
              </p:cNvSpPr>
              <p:nvPr/>
            </p:nvSpPr>
            <p:spPr bwMode="auto">
              <a:xfrm>
                <a:off x="4083463" y="1702669"/>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18" name="Line 4786"/>
              <p:cNvSpPr>
                <a:spLocks noChangeShapeType="1"/>
              </p:cNvSpPr>
              <p:nvPr/>
            </p:nvSpPr>
            <p:spPr bwMode="auto">
              <a:xfrm flipV="1">
                <a:off x="4066365" y="1713127"/>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19" name="Line 4787"/>
              <p:cNvSpPr>
                <a:spLocks noChangeShapeType="1"/>
              </p:cNvSpPr>
              <p:nvPr/>
            </p:nvSpPr>
            <p:spPr bwMode="auto">
              <a:xfrm flipH="1" flipV="1">
                <a:off x="4066365" y="1713127"/>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20" name="Line 4788"/>
              <p:cNvSpPr>
                <a:spLocks noChangeShapeType="1"/>
              </p:cNvSpPr>
              <p:nvPr/>
            </p:nvSpPr>
            <p:spPr bwMode="auto">
              <a:xfrm>
                <a:off x="4089162" y="1702669"/>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21" name="Line 4789"/>
              <p:cNvSpPr>
                <a:spLocks noChangeShapeType="1"/>
              </p:cNvSpPr>
              <p:nvPr/>
            </p:nvSpPr>
            <p:spPr bwMode="auto">
              <a:xfrm flipV="1">
                <a:off x="4072064" y="1713127"/>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22" name="Line 4790"/>
              <p:cNvSpPr>
                <a:spLocks noChangeShapeType="1"/>
              </p:cNvSpPr>
              <p:nvPr/>
            </p:nvSpPr>
            <p:spPr bwMode="auto">
              <a:xfrm flipH="1" flipV="1">
                <a:off x="4072064" y="1713127"/>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23" name="Line 4791"/>
              <p:cNvSpPr>
                <a:spLocks noChangeShapeType="1"/>
              </p:cNvSpPr>
              <p:nvPr/>
            </p:nvSpPr>
            <p:spPr bwMode="auto">
              <a:xfrm>
                <a:off x="4094860" y="1702669"/>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24" name="Line 4792"/>
              <p:cNvSpPr>
                <a:spLocks noChangeShapeType="1"/>
              </p:cNvSpPr>
              <p:nvPr/>
            </p:nvSpPr>
            <p:spPr bwMode="auto">
              <a:xfrm flipV="1">
                <a:off x="4080611" y="1713127"/>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25" name="Line 4793"/>
              <p:cNvSpPr>
                <a:spLocks noChangeShapeType="1"/>
              </p:cNvSpPr>
              <p:nvPr/>
            </p:nvSpPr>
            <p:spPr bwMode="auto">
              <a:xfrm flipH="1" flipV="1">
                <a:off x="4080611" y="1713127"/>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26" name="Line 4794"/>
              <p:cNvSpPr>
                <a:spLocks noChangeShapeType="1"/>
              </p:cNvSpPr>
              <p:nvPr/>
            </p:nvSpPr>
            <p:spPr bwMode="auto">
              <a:xfrm>
                <a:off x="4094860" y="1702669"/>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27" name="Line 4795"/>
              <p:cNvSpPr>
                <a:spLocks noChangeShapeType="1"/>
              </p:cNvSpPr>
              <p:nvPr/>
            </p:nvSpPr>
            <p:spPr bwMode="auto">
              <a:xfrm flipV="1">
                <a:off x="4080611" y="1713127"/>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28" name="Line 4796"/>
              <p:cNvSpPr>
                <a:spLocks noChangeShapeType="1"/>
              </p:cNvSpPr>
              <p:nvPr/>
            </p:nvSpPr>
            <p:spPr bwMode="auto">
              <a:xfrm flipH="1" flipV="1">
                <a:off x="4080611" y="1713127"/>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29" name="Line 4797"/>
              <p:cNvSpPr>
                <a:spLocks noChangeShapeType="1"/>
              </p:cNvSpPr>
              <p:nvPr/>
            </p:nvSpPr>
            <p:spPr bwMode="auto">
              <a:xfrm>
                <a:off x="4094860" y="1702669"/>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0" name="Line 4798"/>
              <p:cNvSpPr>
                <a:spLocks noChangeShapeType="1"/>
              </p:cNvSpPr>
              <p:nvPr/>
            </p:nvSpPr>
            <p:spPr bwMode="auto">
              <a:xfrm flipV="1">
                <a:off x="4080611" y="1713127"/>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1" name="Line 4799"/>
              <p:cNvSpPr>
                <a:spLocks noChangeShapeType="1"/>
              </p:cNvSpPr>
              <p:nvPr/>
            </p:nvSpPr>
            <p:spPr bwMode="auto">
              <a:xfrm flipH="1" flipV="1">
                <a:off x="4080611" y="1713127"/>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2" name="Line 4800"/>
              <p:cNvSpPr>
                <a:spLocks noChangeShapeType="1"/>
              </p:cNvSpPr>
              <p:nvPr/>
            </p:nvSpPr>
            <p:spPr bwMode="auto">
              <a:xfrm>
                <a:off x="4106259" y="1702669"/>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3" name="Line 4801"/>
              <p:cNvSpPr>
                <a:spLocks noChangeShapeType="1"/>
              </p:cNvSpPr>
              <p:nvPr/>
            </p:nvSpPr>
            <p:spPr bwMode="auto">
              <a:xfrm flipV="1">
                <a:off x="4089162" y="1713127"/>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4" name="Line 4802"/>
              <p:cNvSpPr>
                <a:spLocks noChangeShapeType="1"/>
              </p:cNvSpPr>
              <p:nvPr/>
            </p:nvSpPr>
            <p:spPr bwMode="auto">
              <a:xfrm flipH="1" flipV="1">
                <a:off x="4089162" y="1713127"/>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5" name="Line 4803"/>
              <p:cNvSpPr>
                <a:spLocks noChangeShapeType="1"/>
              </p:cNvSpPr>
              <p:nvPr/>
            </p:nvSpPr>
            <p:spPr bwMode="auto">
              <a:xfrm>
                <a:off x="4117657" y="1713127"/>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6" name="Line 4804"/>
              <p:cNvSpPr>
                <a:spLocks noChangeShapeType="1"/>
              </p:cNvSpPr>
              <p:nvPr/>
            </p:nvSpPr>
            <p:spPr bwMode="auto">
              <a:xfrm flipV="1">
                <a:off x="4103409" y="1727069"/>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7" name="Line 4805"/>
              <p:cNvSpPr>
                <a:spLocks noChangeShapeType="1"/>
              </p:cNvSpPr>
              <p:nvPr/>
            </p:nvSpPr>
            <p:spPr bwMode="auto">
              <a:xfrm flipH="1" flipV="1">
                <a:off x="4103409" y="1727069"/>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8" name="Line 4806"/>
              <p:cNvSpPr>
                <a:spLocks noChangeShapeType="1"/>
              </p:cNvSpPr>
              <p:nvPr/>
            </p:nvSpPr>
            <p:spPr bwMode="auto">
              <a:xfrm>
                <a:off x="4117657" y="1713127"/>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9" name="Line 4807"/>
              <p:cNvSpPr>
                <a:spLocks noChangeShapeType="1"/>
              </p:cNvSpPr>
              <p:nvPr/>
            </p:nvSpPr>
            <p:spPr bwMode="auto">
              <a:xfrm flipV="1">
                <a:off x="4103409" y="1727069"/>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0" name="Line 4808"/>
              <p:cNvSpPr>
                <a:spLocks noChangeShapeType="1"/>
              </p:cNvSpPr>
              <p:nvPr/>
            </p:nvSpPr>
            <p:spPr bwMode="auto">
              <a:xfrm flipH="1" flipV="1">
                <a:off x="4103409" y="1727069"/>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1" name="Line 4809"/>
              <p:cNvSpPr>
                <a:spLocks noChangeShapeType="1"/>
              </p:cNvSpPr>
              <p:nvPr/>
            </p:nvSpPr>
            <p:spPr bwMode="auto">
              <a:xfrm>
                <a:off x="4131904" y="1727069"/>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2" name="Line 4810"/>
              <p:cNvSpPr>
                <a:spLocks noChangeShapeType="1"/>
              </p:cNvSpPr>
              <p:nvPr/>
            </p:nvSpPr>
            <p:spPr bwMode="auto">
              <a:xfrm flipV="1">
                <a:off x="4117657" y="1737525"/>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3" name="Line 4811"/>
              <p:cNvSpPr>
                <a:spLocks noChangeShapeType="1"/>
              </p:cNvSpPr>
              <p:nvPr/>
            </p:nvSpPr>
            <p:spPr bwMode="auto">
              <a:xfrm flipH="1" flipV="1">
                <a:off x="4117657" y="1737525"/>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4" name="Line 4812"/>
              <p:cNvSpPr>
                <a:spLocks noChangeShapeType="1"/>
              </p:cNvSpPr>
              <p:nvPr/>
            </p:nvSpPr>
            <p:spPr bwMode="auto">
              <a:xfrm>
                <a:off x="4140453" y="1727069"/>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5" name="Line 4813"/>
              <p:cNvSpPr>
                <a:spLocks noChangeShapeType="1"/>
              </p:cNvSpPr>
              <p:nvPr/>
            </p:nvSpPr>
            <p:spPr bwMode="auto">
              <a:xfrm flipV="1">
                <a:off x="4120505" y="1737525"/>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6" name="Line 4814"/>
              <p:cNvSpPr>
                <a:spLocks noChangeShapeType="1"/>
              </p:cNvSpPr>
              <p:nvPr/>
            </p:nvSpPr>
            <p:spPr bwMode="auto">
              <a:xfrm flipH="1" flipV="1">
                <a:off x="4120505" y="1737525"/>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7" name="Line 4815"/>
              <p:cNvSpPr>
                <a:spLocks noChangeShapeType="1"/>
              </p:cNvSpPr>
              <p:nvPr/>
            </p:nvSpPr>
            <p:spPr bwMode="auto">
              <a:xfrm>
                <a:off x="4140453" y="1727069"/>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8" name="Line 4816"/>
              <p:cNvSpPr>
                <a:spLocks noChangeShapeType="1"/>
              </p:cNvSpPr>
              <p:nvPr/>
            </p:nvSpPr>
            <p:spPr bwMode="auto">
              <a:xfrm flipV="1">
                <a:off x="4120505" y="1737525"/>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9" name="Line 4817"/>
              <p:cNvSpPr>
                <a:spLocks noChangeShapeType="1"/>
              </p:cNvSpPr>
              <p:nvPr/>
            </p:nvSpPr>
            <p:spPr bwMode="auto">
              <a:xfrm flipH="1" flipV="1">
                <a:off x="4120505" y="1737525"/>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0" name="Line 4818"/>
              <p:cNvSpPr>
                <a:spLocks noChangeShapeType="1"/>
              </p:cNvSpPr>
              <p:nvPr/>
            </p:nvSpPr>
            <p:spPr bwMode="auto">
              <a:xfrm>
                <a:off x="4157551" y="1751467"/>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1" name="Line 4819"/>
              <p:cNvSpPr>
                <a:spLocks noChangeShapeType="1"/>
              </p:cNvSpPr>
              <p:nvPr/>
            </p:nvSpPr>
            <p:spPr bwMode="auto">
              <a:xfrm flipV="1">
                <a:off x="4140453" y="1765410"/>
                <a:ext cx="34195"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2" name="Line 4820"/>
              <p:cNvSpPr>
                <a:spLocks noChangeShapeType="1"/>
              </p:cNvSpPr>
              <p:nvPr/>
            </p:nvSpPr>
            <p:spPr bwMode="auto">
              <a:xfrm flipH="1" flipV="1">
                <a:off x="4140453" y="1765410"/>
                <a:ext cx="34195"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3" name="Line 4821"/>
              <p:cNvSpPr>
                <a:spLocks noChangeShapeType="1"/>
              </p:cNvSpPr>
              <p:nvPr/>
            </p:nvSpPr>
            <p:spPr bwMode="auto">
              <a:xfrm>
                <a:off x="4168950" y="1765410"/>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4" name="Line 4822"/>
              <p:cNvSpPr>
                <a:spLocks noChangeShapeType="1"/>
              </p:cNvSpPr>
              <p:nvPr/>
            </p:nvSpPr>
            <p:spPr bwMode="auto">
              <a:xfrm flipV="1">
                <a:off x="4151852" y="1775867"/>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5" name="Line 4823"/>
              <p:cNvSpPr>
                <a:spLocks noChangeShapeType="1"/>
              </p:cNvSpPr>
              <p:nvPr/>
            </p:nvSpPr>
            <p:spPr bwMode="auto">
              <a:xfrm flipH="1" flipV="1">
                <a:off x="4151852" y="1775867"/>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6" name="Line 4824"/>
              <p:cNvSpPr>
                <a:spLocks noChangeShapeType="1"/>
              </p:cNvSpPr>
              <p:nvPr/>
            </p:nvSpPr>
            <p:spPr bwMode="auto">
              <a:xfrm>
                <a:off x="4180347" y="1765410"/>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7" name="Line 4825"/>
              <p:cNvSpPr>
                <a:spLocks noChangeShapeType="1"/>
              </p:cNvSpPr>
              <p:nvPr/>
            </p:nvSpPr>
            <p:spPr bwMode="auto">
              <a:xfrm flipV="1">
                <a:off x="4163251" y="1775867"/>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8" name="Line 4826"/>
              <p:cNvSpPr>
                <a:spLocks noChangeShapeType="1"/>
              </p:cNvSpPr>
              <p:nvPr/>
            </p:nvSpPr>
            <p:spPr bwMode="auto">
              <a:xfrm flipH="1" flipV="1">
                <a:off x="4163251" y="1775867"/>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9" name="Line 4827"/>
              <p:cNvSpPr>
                <a:spLocks noChangeShapeType="1"/>
              </p:cNvSpPr>
              <p:nvPr/>
            </p:nvSpPr>
            <p:spPr bwMode="auto">
              <a:xfrm>
                <a:off x="4180347" y="1765410"/>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0" name="Line 4829"/>
              <p:cNvSpPr>
                <a:spLocks noChangeShapeType="1"/>
              </p:cNvSpPr>
              <p:nvPr/>
            </p:nvSpPr>
            <p:spPr bwMode="auto">
              <a:xfrm flipV="1">
                <a:off x="4163251" y="1775867"/>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1" name="Line 4830"/>
              <p:cNvSpPr>
                <a:spLocks noChangeShapeType="1"/>
              </p:cNvSpPr>
              <p:nvPr/>
            </p:nvSpPr>
            <p:spPr bwMode="auto">
              <a:xfrm flipH="1" flipV="1">
                <a:off x="4163251" y="1775867"/>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2" name="Line 4831"/>
              <p:cNvSpPr>
                <a:spLocks noChangeShapeType="1"/>
              </p:cNvSpPr>
              <p:nvPr/>
            </p:nvSpPr>
            <p:spPr bwMode="auto">
              <a:xfrm>
                <a:off x="4180347" y="1765410"/>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3" name="Line 4832"/>
              <p:cNvSpPr>
                <a:spLocks noChangeShapeType="1"/>
              </p:cNvSpPr>
              <p:nvPr/>
            </p:nvSpPr>
            <p:spPr bwMode="auto">
              <a:xfrm flipV="1">
                <a:off x="4163251" y="1775867"/>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4" name="Line 4833"/>
              <p:cNvSpPr>
                <a:spLocks noChangeShapeType="1"/>
              </p:cNvSpPr>
              <p:nvPr/>
            </p:nvSpPr>
            <p:spPr bwMode="auto">
              <a:xfrm flipH="1" flipV="1">
                <a:off x="4163251" y="1775867"/>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5" name="Line 4834"/>
              <p:cNvSpPr>
                <a:spLocks noChangeShapeType="1"/>
              </p:cNvSpPr>
              <p:nvPr/>
            </p:nvSpPr>
            <p:spPr bwMode="auto">
              <a:xfrm>
                <a:off x="4194596" y="1765410"/>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6" name="Line 4835"/>
              <p:cNvSpPr>
                <a:spLocks noChangeShapeType="1"/>
              </p:cNvSpPr>
              <p:nvPr/>
            </p:nvSpPr>
            <p:spPr bwMode="auto">
              <a:xfrm flipV="1">
                <a:off x="4177499" y="1775867"/>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7" name="Line 4836"/>
              <p:cNvSpPr>
                <a:spLocks noChangeShapeType="1"/>
              </p:cNvSpPr>
              <p:nvPr/>
            </p:nvSpPr>
            <p:spPr bwMode="auto">
              <a:xfrm flipH="1" flipV="1">
                <a:off x="4177499" y="1775867"/>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8" name="Line 4837"/>
              <p:cNvSpPr>
                <a:spLocks noChangeShapeType="1"/>
              </p:cNvSpPr>
              <p:nvPr/>
            </p:nvSpPr>
            <p:spPr bwMode="auto">
              <a:xfrm>
                <a:off x="4200295" y="1765410"/>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9" name="Line 4838"/>
              <p:cNvSpPr>
                <a:spLocks noChangeShapeType="1"/>
              </p:cNvSpPr>
              <p:nvPr/>
            </p:nvSpPr>
            <p:spPr bwMode="auto">
              <a:xfrm flipV="1">
                <a:off x="4186047" y="1775867"/>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0" name="Line 4839"/>
              <p:cNvSpPr>
                <a:spLocks noChangeShapeType="1"/>
              </p:cNvSpPr>
              <p:nvPr/>
            </p:nvSpPr>
            <p:spPr bwMode="auto">
              <a:xfrm flipH="1" flipV="1">
                <a:off x="4186047" y="1775867"/>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1" name="Line 4840"/>
              <p:cNvSpPr>
                <a:spLocks noChangeShapeType="1"/>
              </p:cNvSpPr>
              <p:nvPr/>
            </p:nvSpPr>
            <p:spPr bwMode="auto">
              <a:xfrm>
                <a:off x="4214543" y="177935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2" name="Line 4841"/>
              <p:cNvSpPr>
                <a:spLocks noChangeShapeType="1"/>
              </p:cNvSpPr>
              <p:nvPr/>
            </p:nvSpPr>
            <p:spPr bwMode="auto">
              <a:xfrm flipV="1">
                <a:off x="4197445" y="1793294"/>
                <a:ext cx="34195"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3" name="Line 4842"/>
              <p:cNvSpPr>
                <a:spLocks noChangeShapeType="1"/>
              </p:cNvSpPr>
              <p:nvPr/>
            </p:nvSpPr>
            <p:spPr bwMode="auto">
              <a:xfrm flipH="1" flipV="1">
                <a:off x="4197445" y="1793294"/>
                <a:ext cx="34195"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4" name="Line 4843"/>
              <p:cNvSpPr>
                <a:spLocks noChangeShapeType="1"/>
              </p:cNvSpPr>
              <p:nvPr/>
            </p:nvSpPr>
            <p:spPr bwMode="auto">
              <a:xfrm>
                <a:off x="4237339" y="1803752"/>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5" name="Line 4844"/>
              <p:cNvSpPr>
                <a:spLocks noChangeShapeType="1"/>
              </p:cNvSpPr>
              <p:nvPr/>
            </p:nvSpPr>
            <p:spPr bwMode="auto">
              <a:xfrm flipV="1">
                <a:off x="4220241" y="1814208"/>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6" name="Line 4845"/>
              <p:cNvSpPr>
                <a:spLocks noChangeShapeType="1"/>
              </p:cNvSpPr>
              <p:nvPr/>
            </p:nvSpPr>
            <p:spPr bwMode="auto">
              <a:xfrm flipH="1" flipV="1">
                <a:off x="4220241" y="1814208"/>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7" name="Line 4846"/>
              <p:cNvSpPr>
                <a:spLocks noChangeShapeType="1"/>
              </p:cNvSpPr>
              <p:nvPr/>
            </p:nvSpPr>
            <p:spPr bwMode="auto">
              <a:xfrm>
                <a:off x="4262987" y="184209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8" name="Line 4847"/>
              <p:cNvSpPr>
                <a:spLocks noChangeShapeType="1"/>
              </p:cNvSpPr>
              <p:nvPr/>
            </p:nvSpPr>
            <p:spPr bwMode="auto">
              <a:xfrm flipV="1">
                <a:off x="4245889" y="1856035"/>
                <a:ext cx="34195"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9" name="Line 4848"/>
              <p:cNvSpPr>
                <a:spLocks noChangeShapeType="1"/>
              </p:cNvSpPr>
              <p:nvPr/>
            </p:nvSpPr>
            <p:spPr bwMode="auto">
              <a:xfrm flipH="1" flipV="1">
                <a:off x="4245889" y="1856035"/>
                <a:ext cx="34195"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80" name="Line 4849"/>
              <p:cNvSpPr>
                <a:spLocks noChangeShapeType="1"/>
              </p:cNvSpPr>
              <p:nvPr/>
            </p:nvSpPr>
            <p:spPr bwMode="auto">
              <a:xfrm>
                <a:off x="4262987" y="184209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81" name="Line 4850"/>
              <p:cNvSpPr>
                <a:spLocks noChangeShapeType="1"/>
              </p:cNvSpPr>
              <p:nvPr/>
            </p:nvSpPr>
            <p:spPr bwMode="auto">
              <a:xfrm flipV="1">
                <a:off x="4245889" y="1856035"/>
                <a:ext cx="34195"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82" name="Line 4851"/>
              <p:cNvSpPr>
                <a:spLocks noChangeShapeType="1"/>
              </p:cNvSpPr>
              <p:nvPr/>
            </p:nvSpPr>
            <p:spPr bwMode="auto">
              <a:xfrm flipH="1" flipV="1">
                <a:off x="4245889" y="1856035"/>
                <a:ext cx="34195"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83" name="Line 4852"/>
              <p:cNvSpPr>
                <a:spLocks noChangeShapeType="1"/>
              </p:cNvSpPr>
              <p:nvPr/>
            </p:nvSpPr>
            <p:spPr bwMode="auto">
              <a:xfrm>
                <a:off x="4268686" y="1859521"/>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84" name="Line 4853"/>
              <p:cNvSpPr>
                <a:spLocks noChangeShapeType="1"/>
              </p:cNvSpPr>
              <p:nvPr/>
            </p:nvSpPr>
            <p:spPr bwMode="auto">
              <a:xfrm flipV="1">
                <a:off x="4254437" y="1869976"/>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85" name="Line 4854"/>
              <p:cNvSpPr>
                <a:spLocks noChangeShapeType="1"/>
              </p:cNvSpPr>
              <p:nvPr/>
            </p:nvSpPr>
            <p:spPr bwMode="auto">
              <a:xfrm flipH="1" flipV="1">
                <a:off x="4254437" y="1869976"/>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86" name="Line 4855"/>
              <p:cNvSpPr>
                <a:spLocks noChangeShapeType="1"/>
              </p:cNvSpPr>
              <p:nvPr/>
            </p:nvSpPr>
            <p:spPr bwMode="auto">
              <a:xfrm>
                <a:off x="4274385" y="1859521"/>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87" name="Line 4856"/>
              <p:cNvSpPr>
                <a:spLocks noChangeShapeType="1"/>
              </p:cNvSpPr>
              <p:nvPr/>
            </p:nvSpPr>
            <p:spPr bwMode="auto">
              <a:xfrm flipV="1">
                <a:off x="4260136" y="1869976"/>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88" name="Line 4857"/>
              <p:cNvSpPr>
                <a:spLocks noChangeShapeType="1"/>
              </p:cNvSpPr>
              <p:nvPr/>
            </p:nvSpPr>
            <p:spPr bwMode="auto">
              <a:xfrm flipH="1" flipV="1">
                <a:off x="4260136" y="1869976"/>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89" name="Line 4858"/>
              <p:cNvSpPr>
                <a:spLocks noChangeShapeType="1"/>
              </p:cNvSpPr>
              <p:nvPr/>
            </p:nvSpPr>
            <p:spPr bwMode="auto">
              <a:xfrm>
                <a:off x="4282933" y="1859521"/>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90" name="Line 4859"/>
              <p:cNvSpPr>
                <a:spLocks noChangeShapeType="1"/>
              </p:cNvSpPr>
              <p:nvPr/>
            </p:nvSpPr>
            <p:spPr bwMode="auto">
              <a:xfrm flipV="1">
                <a:off x="4265835" y="1869976"/>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91" name="Line 4860"/>
              <p:cNvSpPr>
                <a:spLocks noChangeShapeType="1"/>
              </p:cNvSpPr>
              <p:nvPr/>
            </p:nvSpPr>
            <p:spPr bwMode="auto">
              <a:xfrm flipH="1" flipV="1">
                <a:off x="4265835" y="1869976"/>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92" name="Line 4861"/>
              <p:cNvSpPr>
                <a:spLocks noChangeShapeType="1"/>
              </p:cNvSpPr>
              <p:nvPr/>
            </p:nvSpPr>
            <p:spPr bwMode="auto">
              <a:xfrm>
                <a:off x="4305729" y="1869976"/>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93" name="Line 4862"/>
              <p:cNvSpPr>
                <a:spLocks noChangeShapeType="1"/>
              </p:cNvSpPr>
              <p:nvPr/>
            </p:nvSpPr>
            <p:spPr bwMode="auto">
              <a:xfrm flipV="1">
                <a:off x="4288632" y="1883919"/>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94" name="Line 4863"/>
              <p:cNvSpPr>
                <a:spLocks noChangeShapeType="1"/>
              </p:cNvSpPr>
              <p:nvPr/>
            </p:nvSpPr>
            <p:spPr bwMode="auto">
              <a:xfrm flipH="1" flipV="1">
                <a:off x="4288632" y="1883919"/>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95" name="Line 4864"/>
              <p:cNvSpPr>
                <a:spLocks noChangeShapeType="1"/>
              </p:cNvSpPr>
              <p:nvPr/>
            </p:nvSpPr>
            <p:spPr bwMode="auto">
              <a:xfrm>
                <a:off x="4311428" y="1869976"/>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96" name="Line 4865"/>
              <p:cNvSpPr>
                <a:spLocks noChangeShapeType="1"/>
              </p:cNvSpPr>
              <p:nvPr/>
            </p:nvSpPr>
            <p:spPr bwMode="auto">
              <a:xfrm flipV="1">
                <a:off x="4297181" y="1883919"/>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97" name="Line 4866"/>
              <p:cNvSpPr>
                <a:spLocks noChangeShapeType="1"/>
              </p:cNvSpPr>
              <p:nvPr/>
            </p:nvSpPr>
            <p:spPr bwMode="auto">
              <a:xfrm flipH="1" flipV="1">
                <a:off x="4297181" y="1883919"/>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98" name="Line 4867"/>
              <p:cNvSpPr>
                <a:spLocks noChangeShapeType="1"/>
              </p:cNvSpPr>
              <p:nvPr/>
            </p:nvSpPr>
            <p:spPr bwMode="auto">
              <a:xfrm>
                <a:off x="4319977" y="1869976"/>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99" name="Line 4868"/>
              <p:cNvSpPr>
                <a:spLocks noChangeShapeType="1"/>
              </p:cNvSpPr>
              <p:nvPr/>
            </p:nvSpPr>
            <p:spPr bwMode="auto">
              <a:xfrm flipV="1">
                <a:off x="4302881" y="1883919"/>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00" name="Line 4869"/>
              <p:cNvSpPr>
                <a:spLocks noChangeShapeType="1"/>
              </p:cNvSpPr>
              <p:nvPr/>
            </p:nvSpPr>
            <p:spPr bwMode="auto">
              <a:xfrm flipH="1" flipV="1">
                <a:off x="4302881" y="1883919"/>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01" name="Line 4870"/>
              <p:cNvSpPr>
                <a:spLocks noChangeShapeType="1"/>
              </p:cNvSpPr>
              <p:nvPr/>
            </p:nvSpPr>
            <p:spPr bwMode="auto">
              <a:xfrm>
                <a:off x="4319977" y="1869976"/>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02" name="Line 4871"/>
              <p:cNvSpPr>
                <a:spLocks noChangeShapeType="1"/>
              </p:cNvSpPr>
              <p:nvPr/>
            </p:nvSpPr>
            <p:spPr bwMode="auto">
              <a:xfrm flipV="1">
                <a:off x="4302881" y="1883919"/>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03" name="Line 4872"/>
              <p:cNvSpPr>
                <a:spLocks noChangeShapeType="1"/>
              </p:cNvSpPr>
              <p:nvPr/>
            </p:nvSpPr>
            <p:spPr bwMode="auto">
              <a:xfrm flipH="1" flipV="1">
                <a:off x="4302881" y="1883919"/>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04" name="Line 4873"/>
              <p:cNvSpPr>
                <a:spLocks noChangeShapeType="1"/>
              </p:cNvSpPr>
              <p:nvPr/>
            </p:nvSpPr>
            <p:spPr bwMode="auto">
              <a:xfrm>
                <a:off x="4331376" y="1883919"/>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05" name="Line 4874"/>
              <p:cNvSpPr>
                <a:spLocks noChangeShapeType="1"/>
              </p:cNvSpPr>
              <p:nvPr/>
            </p:nvSpPr>
            <p:spPr bwMode="auto">
              <a:xfrm flipV="1">
                <a:off x="4314279" y="1894376"/>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06" name="Line 4875"/>
              <p:cNvSpPr>
                <a:spLocks noChangeShapeType="1"/>
              </p:cNvSpPr>
              <p:nvPr/>
            </p:nvSpPr>
            <p:spPr bwMode="auto">
              <a:xfrm flipH="1" flipV="1">
                <a:off x="4314279" y="1894376"/>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07" name="Line 4876"/>
              <p:cNvSpPr>
                <a:spLocks noChangeShapeType="1"/>
              </p:cNvSpPr>
              <p:nvPr/>
            </p:nvSpPr>
            <p:spPr bwMode="auto">
              <a:xfrm>
                <a:off x="4365571" y="1929233"/>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08" name="Line 4877"/>
              <p:cNvSpPr>
                <a:spLocks noChangeShapeType="1"/>
              </p:cNvSpPr>
              <p:nvPr/>
            </p:nvSpPr>
            <p:spPr bwMode="auto">
              <a:xfrm flipV="1">
                <a:off x="4351322" y="1939688"/>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09" name="Line 4878"/>
              <p:cNvSpPr>
                <a:spLocks noChangeShapeType="1"/>
              </p:cNvSpPr>
              <p:nvPr/>
            </p:nvSpPr>
            <p:spPr bwMode="auto">
              <a:xfrm flipH="1" flipV="1">
                <a:off x="4351322" y="1939688"/>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10" name="Line 4879"/>
              <p:cNvSpPr>
                <a:spLocks noChangeShapeType="1"/>
              </p:cNvSpPr>
              <p:nvPr/>
            </p:nvSpPr>
            <p:spPr bwMode="auto">
              <a:xfrm>
                <a:off x="4414013" y="1967572"/>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11" name="Line 4880"/>
              <p:cNvSpPr>
                <a:spLocks noChangeShapeType="1"/>
              </p:cNvSpPr>
              <p:nvPr/>
            </p:nvSpPr>
            <p:spPr bwMode="auto">
              <a:xfrm flipV="1">
                <a:off x="4396915" y="1978030"/>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12" name="Line 4881"/>
              <p:cNvSpPr>
                <a:spLocks noChangeShapeType="1"/>
              </p:cNvSpPr>
              <p:nvPr/>
            </p:nvSpPr>
            <p:spPr bwMode="auto">
              <a:xfrm flipH="1" flipV="1">
                <a:off x="4396915" y="1978030"/>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13" name="Line 4882"/>
              <p:cNvSpPr>
                <a:spLocks noChangeShapeType="1"/>
              </p:cNvSpPr>
              <p:nvPr/>
            </p:nvSpPr>
            <p:spPr bwMode="auto">
              <a:xfrm>
                <a:off x="4442509" y="1967572"/>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14" name="Line 4883"/>
              <p:cNvSpPr>
                <a:spLocks noChangeShapeType="1"/>
              </p:cNvSpPr>
              <p:nvPr/>
            </p:nvSpPr>
            <p:spPr bwMode="auto">
              <a:xfrm flipV="1">
                <a:off x="4425411" y="1978030"/>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15" name="Line 4884"/>
              <p:cNvSpPr>
                <a:spLocks noChangeShapeType="1"/>
              </p:cNvSpPr>
              <p:nvPr/>
            </p:nvSpPr>
            <p:spPr bwMode="auto">
              <a:xfrm flipH="1" flipV="1">
                <a:off x="4425411" y="1978030"/>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16" name="Line 4885"/>
              <p:cNvSpPr>
                <a:spLocks noChangeShapeType="1"/>
              </p:cNvSpPr>
              <p:nvPr/>
            </p:nvSpPr>
            <p:spPr bwMode="auto">
              <a:xfrm>
                <a:off x="4448208" y="1967572"/>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17" name="Line 4886"/>
              <p:cNvSpPr>
                <a:spLocks noChangeShapeType="1"/>
              </p:cNvSpPr>
              <p:nvPr/>
            </p:nvSpPr>
            <p:spPr bwMode="auto">
              <a:xfrm flipV="1">
                <a:off x="4433961" y="1978030"/>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18" name="Line 4887"/>
              <p:cNvSpPr>
                <a:spLocks noChangeShapeType="1"/>
              </p:cNvSpPr>
              <p:nvPr/>
            </p:nvSpPr>
            <p:spPr bwMode="auto">
              <a:xfrm flipH="1" flipV="1">
                <a:off x="4433961" y="1978030"/>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19" name="Line 4888"/>
              <p:cNvSpPr>
                <a:spLocks noChangeShapeType="1"/>
              </p:cNvSpPr>
              <p:nvPr/>
            </p:nvSpPr>
            <p:spPr bwMode="auto">
              <a:xfrm>
                <a:off x="4448208" y="1967572"/>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20" name="Line 4889"/>
              <p:cNvSpPr>
                <a:spLocks noChangeShapeType="1"/>
              </p:cNvSpPr>
              <p:nvPr/>
            </p:nvSpPr>
            <p:spPr bwMode="auto">
              <a:xfrm flipV="1">
                <a:off x="4433961" y="1978030"/>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21" name="Line 4890"/>
              <p:cNvSpPr>
                <a:spLocks noChangeShapeType="1"/>
              </p:cNvSpPr>
              <p:nvPr/>
            </p:nvSpPr>
            <p:spPr bwMode="auto">
              <a:xfrm flipH="1" flipV="1">
                <a:off x="4433961" y="1978030"/>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22" name="Line 4891"/>
              <p:cNvSpPr>
                <a:spLocks noChangeShapeType="1"/>
              </p:cNvSpPr>
              <p:nvPr/>
            </p:nvSpPr>
            <p:spPr bwMode="auto">
              <a:xfrm>
                <a:off x="4456757" y="1967572"/>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23" name="Line 4892"/>
              <p:cNvSpPr>
                <a:spLocks noChangeShapeType="1"/>
              </p:cNvSpPr>
              <p:nvPr/>
            </p:nvSpPr>
            <p:spPr bwMode="auto">
              <a:xfrm flipV="1">
                <a:off x="4439660" y="1978030"/>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24" name="Line 4893"/>
              <p:cNvSpPr>
                <a:spLocks noChangeShapeType="1"/>
              </p:cNvSpPr>
              <p:nvPr/>
            </p:nvSpPr>
            <p:spPr bwMode="auto">
              <a:xfrm flipH="1" flipV="1">
                <a:off x="4439660" y="1978030"/>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25" name="Line 4894"/>
              <p:cNvSpPr>
                <a:spLocks noChangeShapeType="1"/>
              </p:cNvSpPr>
              <p:nvPr/>
            </p:nvSpPr>
            <p:spPr bwMode="auto">
              <a:xfrm>
                <a:off x="4456757" y="1967572"/>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26" name="Line 4895"/>
              <p:cNvSpPr>
                <a:spLocks noChangeShapeType="1"/>
              </p:cNvSpPr>
              <p:nvPr/>
            </p:nvSpPr>
            <p:spPr bwMode="auto">
              <a:xfrm flipV="1">
                <a:off x="4439660" y="1978030"/>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27" name="Line 4896"/>
              <p:cNvSpPr>
                <a:spLocks noChangeShapeType="1"/>
              </p:cNvSpPr>
              <p:nvPr/>
            </p:nvSpPr>
            <p:spPr bwMode="auto">
              <a:xfrm flipH="1" flipV="1">
                <a:off x="4439660" y="1978030"/>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28" name="Line 4897"/>
              <p:cNvSpPr>
                <a:spLocks noChangeShapeType="1"/>
              </p:cNvSpPr>
              <p:nvPr/>
            </p:nvSpPr>
            <p:spPr bwMode="auto">
              <a:xfrm>
                <a:off x="4567890" y="2040770"/>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29" name="Line 4898"/>
              <p:cNvSpPr>
                <a:spLocks noChangeShapeType="1"/>
              </p:cNvSpPr>
              <p:nvPr/>
            </p:nvSpPr>
            <p:spPr bwMode="auto">
              <a:xfrm flipV="1">
                <a:off x="4550792" y="2051226"/>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30" name="Line 4899"/>
              <p:cNvSpPr>
                <a:spLocks noChangeShapeType="1"/>
              </p:cNvSpPr>
              <p:nvPr/>
            </p:nvSpPr>
            <p:spPr bwMode="auto">
              <a:xfrm flipH="1" flipV="1">
                <a:off x="4550792" y="2051226"/>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31" name="Line 4900"/>
              <p:cNvSpPr>
                <a:spLocks noChangeShapeType="1"/>
              </p:cNvSpPr>
              <p:nvPr/>
            </p:nvSpPr>
            <p:spPr bwMode="auto">
              <a:xfrm>
                <a:off x="4602085" y="2096540"/>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32" name="Line 4901"/>
              <p:cNvSpPr>
                <a:spLocks noChangeShapeType="1"/>
              </p:cNvSpPr>
              <p:nvPr/>
            </p:nvSpPr>
            <p:spPr bwMode="auto">
              <a:xfrm flipV="1">
                <a:off x="4582139" y="211048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33" name="Line 4902"/>
              <p:cNvSpPr>
                <a:spLocks noChangeShapeType="1"/>
              </p:cNvSpPr>
              <p:nvPr/>
            </p:nvSpPr>
            <p:spPr bwMode="auto">
              <a:xfrm flipH="1" flipV="1">
                <a:off x="4582139" y="211048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34" name="Line 4903"/>
              <p:cNvSpPr>
                <a:spLocks noChangeShapeType="1"/>
              </p:cNvSpPr>
              <p:nvPr/>
            </p:nvSpPr>
            <p:spPr bwMode="auto">
              <a:xfrm>
                <a:off x="4602085" y="2096540"/>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35" name="Line 4904"/>
              <p:cNvSpPr>
                <a:spLocks noChangeShapeType="1"/>
              </p:cNvSpPr>
              <p:nvPr/>
            </p:nvSpPr>
            <p:spPr bwMode="auto">
              <a:xfrm flipV="1">
                <a:off x="4582139" y="211048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36" name="Line 4905"/>
              <p:cNvSpPr>
                <a:spLocks noChangeShapeType="1"/>
              </p:cNvSpPr>
              <p:nvPr/>
            </p:nvSpPr>
            <p:spPr bwMode="auto">
              <a:xfrm flipH="1" flipV="1">
                <a:off x="4582139" y="211048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37" name="Line 4906"/>
              <p:cNvSpPr>
                <a:spLocks noChangeShapeType="1"/>
              </p:cNvSpPr>
              <p:nvPr/>
            </p:nvSpPr>
            <p:spPr bwMode="auto">
              <a:xfrm>
                <a:off x="4604936" y="2096540"/>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38" name="Line 4907"/>
              <p:cNvSpPr>
                <a:spLocks noChangeShapeType="1"/>
              </p:cNvSpPr>
              <p:nvPr/>
            </p:nvSpPr>
            <p:spPr bwMode="auto">
              <a:xfrm flipV="1">
                <a:off x="4590687" y="211048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39" name="Line 4908"/>
              <p:cNvSpPr>
                <a:spLocks noChangeShapeType="1"/>
              </p:cNvSpPr>
              <p:nvPr/>
            </p:nvSpPr>
            <p:spPr bwMode="auto">
              <a:xfrm flipH="1" flipV="1">
                <a:off x="4590687" y="211048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40" name="Line 4909"/>
              <p:cNvSpPr>
                <a:spLocks noChangeShapeType="1"/>
              </p:cNvSpPr>
              <p:nvPr/>
            </p:nvSpPr>
            <p:spPr bwMode="auto">
              <a:xfrm>
                <a:off x="4624882" y="2096540"/>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41" name="Line 4910"/>
              <p:cNvSpPr>
                <a:spLocks noChangeShapeType="1"/>
              </p:cNvSpPr>
              <p:nvPr/>
            </p:nvSpPr>
            <p:spPr bwMode="auto">
              <a:xfrm flipV="1">
                <a:off x="4604936" y="211048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42" name="Line 4911"/>
              <p:cNvSpPr>
                <a:spLocks noChangeShapeType="1"/>
              </p:cNvSpPr>
              <p:nvPr/>
            </p:nvSpPr>
            <p:spPr bwMode="auto">
              <a:xfrm flipH="1" flipV="1">
                <a:off x="4604936" y="211048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43" name="Line 4912"/>
              <p:cNvSpPr>
                <a:spLocks noChangeShapeType="1"/>
              </p:cNvSpPr>
              <p:nvPr/>
            </p:nvSpPr>
            <p:spPr bwMode="auto">
              <a:xfrm>
                <a:off x="4624882" y="2096540"/>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44" name="Line 4913"/>
              <p:cNvSpPr>
                <a:spLocks noChangeShapeType="1"/>
              </p:cNvSpPr>
              <p:nvPr/>
            </p:nvSpPr>
            <p:spPr bwMode="auto">
              <a:xfrm flipV="1">
                <a:off x="4604936" y="211048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45" name="Line 4914"/>
              <p:cNvSpPr>
                <a:spLocks noChangeShapeType="1"/>
              </p:cNvSpPr>
              <p:nvPr/>
            </p:nvSpPr>
            <p:spPr bwMode="auto">
              <a:xfrm flipH="1" flipV="1">
                <a:off x="4604936" y="211048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46" name="Line 4915"/>
              <p:cNvSpPr>
                <a:spLocks noChangeShapeType="1"/>
              </p:cNvSpPr>
              <p:nvPr/>
            </p:nvSpPr>
            <p:spPr bwMode="auto">
              <a:xfrm>
                <a:off x="4624882" y="2096540"/>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47" name="Line 4916"/>
              <p:cNvSpPr>
                <a:spLocks noChangeShapeType="1"/>
              </p:cNvSpPr>
              <p:nvPr/>
            </p:nvSpPr>
            <p:spPr bwMode="auto">
              <a:xfrm flipV="1">
                <a:off x="4604936" y="211048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48" name="Line 4917"/>
              <p:cNvSpPr>
                <a:spLocks noChangeShapeType="1"/>
              </p:cNvSpPr>
              <p:nvPr/>
            </p:nvSpPr>
            <p:spPr bwMode="auto">
              <a:xfrm flipH="1" flipV="1">
                <a:off x="4604936" y="211048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49" name="Line 4918"/>
              <p:cNvSpPr>
                <a:spLocks noChangeShapeType="1"/>
              </p:cNvSpPr>
              <p:nvPr/>
            </p:nvSpPr>
            <p:spPr bwMode="auto">
              <a:xfrm>
                <a:off x="4630581" y="2096540"/>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50" name="Line 4919"/>
              <p:cNvSpPr>
                <a:spLocks noChangeShapeType="1"/>
              </p:cNvSpPr>
              <p:nvPr/>
            </p:nvSpPr>
            <p:spPr bwMode="auto">
              <a:xfrm flipV="1">
                <a:off x="4613483" y="211048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51" name="Line 4920"/>
              <p:cNvSpPr>
                <a:spLocks noChangeShapeType="1"/>
              </p:cNvSpPr>
              <p:nvPr/>
            </p:nvSpPr>
            <p:spPr bwMode="auto">
              <a:xfrm flipH="1" flipV="1">
                <a:off x="4613483" y="211048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52" name="Line 4921"/>
              <p:cNvSpPr>
                <a:spLocks noChangeShapeType="1"/>
              </p:cNvSpPr>
              <p:nvPr/>
            </p:nvSpPr>
            <p:spPr bwMode="auto">
              <a:xfrm>
                <a:off x="4636279" y="2159279"/>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53" name="Line 4922"/>
              <p:cNvSpPr>
                <a:spLocks noChangeShapeType="1"/>
              </p:cNvSpPr>
              <p:nvPr/>
            </p:nvSpPr>
            <p:spPr bwMode="auto">
              <a:xfrm flipH="1" flipV="1">
                <a:off x="4619183" y="216973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54" name="Line 4923"/>
              <p:cNvSpPr>
                <a:spLocks noChangeShapeType="1"/>
              </p:cNvSpPr>
              <p:nvPr/>
            </p:nvSpPr>
            <p:spPr bwMode="auto">
              <a:xfrm>
                <a:off x="4636279" y="2159279"/>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55" name="Line 4924"/>
              <p:cNvSpPr>
                <a:spLocks noChangeShapeType="1"/>
              </p:cNvSpPr>
              <p:nvPr/>
            </p:nvSpPr>
            <p:spPr bwMode="auto">
              <a:xfrm flipH="1" flipV="1">
                <a:off x="4619183" y="216973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56" name="Line 4925"/>
              <p:cNvSpPr>
                <a:spLocks noChangeShapeType="1"/>
              </p:cNvSpPr>
              <p:nvPr/>
            </p:nvSpPr>
            <p:spPr bwMode="auto">
              <a:xfrm>
                <a:off x="4647678" y="2187164"/>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57" name="Line 4926"/>
              <p:cNvSpPr>
                <a:spLocks noChangeShapeType="1"/>
              </p:cNvSpPr>
              <p:nvPr/>
            </p:nvSpPr>
            <p:spPr bwMode="auto">
              <a:xfrm flipV="1">
                <a:off x="4633431" y="2197620"/>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58" name="Line 4927"/>
              <p:cNvSpPr>
                <a:spLocks noChangeShapeType="1"/>
              </p:cNvSpPr>
              <p:nvPr/>
            </p:nvSpPr>
            <p:spPr bwMode="auto">
              <a:xfrm flipH="1" flipV="1">
                <a:off x="4633431" y="2197620"/>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59" name="Line 4928"/>
              <p:cNvSpPr>
                <a:spLocks noChangeShapeType="1"/>
              </p:cNvSpPr>
              <p:nvPr/>
            </p:nvSpPr>
            <p:spPr bwMode="auto">
              <a:xfrm>
                <a:off x="4647678" y="2187164"/>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60" name="Line 4929"/>
              <p:cNvSpPr>
                <a:spLocks noChangeShapeType="1"/>
              </p:cNvSpPr>
              <p:nvPr/>
            </p:nvSpPr>
            <p:spPr bwMode="auto">
              <a:xfrm flipV="1">
                <a:off x="4633431" y="2197620"/>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61" name="Line 4930"/>
              <p:cNvSpPr>
                <a:spLocks noChangeShapeType="1"/>
              </p:cNvSpPr>
              <p:nvPr/>
            </p:nvSpPr>
            <p:spPr bwMode="auto">
              <a:xfrm flipH="1" flipV="1">
                <a:off x="4633431" y="2197620"/>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62" name="Line 4931"/>
              <p:cNvSpPr>
                <a:spLocks noChangeShapeType="1"/>
              </p:cNvSpPr>
              <p:nvPr/>
            </p:nvSpPr>
            <p:spPr bwMode="auto">
              <a:xfrm>
                <a:off x="4656227" y="2187164"/>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63" name="Line 4932"/>
              <p:cNvSpPr>
                <a:spLocks noChangeShapeType="1"/>
              </p:cNvSpPr>
              <p:nvPr/>
            </p:nvSpPr>
            <p:spPr bwMode="auto">
              <a:xfrm flipV="1">
                <a:off x="4639131" y="2197620"/>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64" name="Line 4933"/>
              <p:cNvSpPr>
                <a:spLocks noChangeShapeType="1"/>
              </p:cNvSpPr>
              <p:nvPr/>
            </p:nvSpPr>
            <p:spPr bwMode="auto">
              <a:xfrm flipH="1" flipV="1">
                <a:off x="4639131" y="2197620"/>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65" name="Line 4934"/>
              <p:cNvSpPr>
                <a:spLocks noChangeShapeType="1"/>
              </p:cNvSpPr>
              <p:nvPr/>
            </p:nvSpPr>
            <p:spPr bwMode="auto">
              <a:xfrm>
                <a:off x="4684724" y="2204591"/>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66" name="Line 4935"/>
              <p:cNvSpPr>
                <a:spLocks noChangeShapeType="1"/>
              </p:cNvSpPr>
              <p:nvPr/>
            </p:nvSpPr>
            <p:spPr bwMode="auto">
              <a:xfrm flipV="1">
                <a:off x="4670475" y="2215049"/>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67" name="Line 4936"/>
              <p:cNvSpPr>
                <a:spLocks noChangeShapeType="1"/>
              </p:cNvSpPr>
              <p:nvPr/>
            </p:nvSpPr>
            <p:spPr bwMode="auto">
              <a:xfrm flipH="1" flipV="1">
                <a:off x="4670475" y="2215049"/>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68" name="Line 4937"/>
              <p:cNvSpPr>
                <a:spLocks noChangeShapeType="1"/>
              </p:cNvSpPr>
              <p:nvPr/>
            </p:nvSpPr>
            <p:spPr bwMode="auto">
              <a:xfrm>
                <a:off x="4693271" y="2204591"/>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69" name="Line 4938"/>
              <p:cNvSpPr>
                <a:spLocks noChangeShapeType="1"/>
              </p:cNvSpPr>
              <p:nvPr/>
            </p:nvSpPr>
            <p:spPr bwMode="auto">
              <a:xfrm flipV="1">
                <a:off x="4676174" y="2215049"/>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70" name="Line 4939"/>
              <p:cNvSpPr>
                <a:spLocks noChangeShapeType="1"/>
              </p:cNvSpPr>
              <p:nvPr/>
            </p:nvSpPr>
            <p:spPr bwMode="auto">
              <a:xfrm flipH="1" flipV="1">
                <a:off x="4676174" y="2215049"/>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71" name="Line 4940"/>
              <p:cNvSpPr>
                <a:spLocks noChangeShapeType="1"/>
              </p:cNvSpPr>
              <p:nvPr/>
            </p:nvSpPr>
            <p:spPr bwMode="auto">
              <a:xfrm>
                <a:off x="4693271" y="2204591"/>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72" name="Line 4941"/>
              <p:cNvSpPr>
                <a:spLocks noChangeShapeType="1"/>
              </p:cNvSpPr>
              <p:nvPr/>
            </p:nvSpPr>
            <p:spPr bwMode="auto">
              <a:xfrm flipV="1">
                <a:off x="4676174" y="2215049"/>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73" name="Line 4942"/>
              <p:cNvSpPr>
                <a:spLocks noChangeShapeType="1"/>
              </p:cNvSpPr>
              <p:nvPr/>
            </p:nvSpPr>
            <p:spPr bwMode="auto">
              <a:xfrm flipH="1" flipV="1">
                <a:off x="4676174" y="2215049"/>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74" name="Line 4943"/>
              <p:cNvSpPr>
                <a:spLocks noChangeShapeType="1"/>
              </p:cNvSpPr>
              <p:nvPr/>
            </p:nvSpPr>
            <p:spPr bwMode="auto">
              <a:xfrm>
                <a:off x="4698971" y="2204591"/>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75" name="Line 4944"/>
              <p:cNvSpPr>
                <a:spLocks noChangeShapeType="1"/>
              </p:cNvSpPr>
              <p:nvPr/>
            </p:nvSpPr>
            <p:spPr bwMode="auto">
              <a:xfrm flipV="1">
                <a:off x="4681873" y="2215049"/>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76" name="Line 4945"/>
              <p:cNvSpPr>
                <a:spLocks noChangeShapeType="1"/>
              </p:cNvSpPr>
              <p:nvPr/>
            </p:nvSpPr>
            <p:spPr bwMode="auto">
              <a:xfrm flipH="1" flipV="1">
                <a:off x="4681873" y="2215049"/>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77" name="Line 4946"/>
              <p:cNvSpPr>
                <a:spLocks noChangeShapeType="1"/>
              </p:cNvSpPr>
              <p:nvPr/>
            </p:nvSpPr>
            <p:spPr bwMode="auto">
              <a:xfrm>
                <a:off x="4698971" y="2204591"/>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78" name="Line 4947"/>
              <p:cNvSpPr>
                <a:spLocks noChangeShapeType="1"/>
              </p:cNvSpPr>
              <p:nvPr/>
            </p:nvSpPr>
            <p:spPr bwMode="auto">
              <a:xfrm flipV="1">
                <a:off x="4681873" y="2215049"/>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79" name="Line 4948"/>
              <p:cNvSpPr>
                <a:spLocks noChangeShapeType="1"/>
              </p:cNvSpPr>
              <p:nvPr/>
            </p:nvSpPr>
            <p:spPr bwMode="auto">
              <a:xfrm flipH="1" flipV="1">
                <a:off x="4681873" y="2215049"/>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80" name="Line 4949"/>
              <p:cNvSpPr>
                <a:spLocks noChangeShapeType="1"/>
              </p:cNvSpPr>
              <p:nvPr/>
            </p:nvSpPr>
            <p:spPr bwMode="auto">
              <a:xfrm>
                <a:off x="4704670" y="2204591"/>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81" name="Line 4950"/>
              <p:cNvSpPr>
                <a:spLocks noChangeShapeType="1"/>
              </p:cNvSpPr>
              <p:nvPr/>
            </p:nvSpPr>
            <p:spPr bwMode="auto">
              <a:xfrm flipV="1">
                <a:off x="4687572" y="2215049"/>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82" name="Line 4951"/>
              <p:cNvSpPr>
                <a:spLocks noChangeShapeType="1"/>
              </p:cNvSpPr>
              <p:nvPr/>
            </p:nvSpPr>
            <p:spPr bwMode="auto">
              <a:xfrm flipH="1" flipV="1">
                <a:off x="4687572" y="2215049"/>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83" name="Line 4952"/>
              <p:cNvSpPr>
                <a:spLocks noChangeShapeType="1"/>
              </p:cNvSpPr>
              <p:nvPr/>
            </p:nvSpPr>
            <p:spPr bwMode="auto">
              <a:xfrm>
                <a:off x="4704670" y="2204591"/>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84" name="Line 4953"/>
              <p:cNvSpPr>
                <a:spLocks noChangeShapeType="1"/>
              </p:cNvSpPr>
              <p:nvPr/>
            </p:nvSpPr>
            <p:spPr bwMode="auto">
              <a:xfrm flipV="1">
                <a:off x="4687572" y="2215049"/>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85" name="Line 4954"/>
              <p:cNvSpPr>
                <a:spLocks noChangeShapeType="1"/>
              </p:cNvSpPr>
              <p:nvPr/>
            </p:nvSpPr>
            <p:spPr bwMode="auto">
              <a:xfrm flipH="1" flipV="1">
                <a:off x="4687572" y="2215049"/>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86" name="Line 4955"/>
              <p:cNvSpPr>
                <a:spLocks noChangeShapeType="1"/>
              </p:cNvSpPr>
              <p:nvPr/>
            </p:nvSpPr>
            <p:spPr bwMode="auto">
              <a:xfrm>
                <a:off x="4710369" y="2204591"/>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87" name="Line 4956"/>
              <p:cNvSpPr>
                <a:spLocks noChangeShapeType="1"/>
              </p:cNvSpPr>
              <p:nvPr/>
            </p:nvSpPr>
            <p:spPr bwMode="auto">
              <a:xfrm flipV="1">
                <a:off x="4693271" y="2215049"/>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88" name="Line 4957"/>
              <p:cNvSpPr>
                <a:spLocks noChangeShapeType="1"/>
              </p:cNvSpPr>
              <p:nvPr/>
            </p:nvSpPr>
            <p:spPr bwMode="auto">
              <a:xfrm flipH="1" flipV="1">
                <a:off x="4693271" y="2215049"/>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89" name="Line 4958"/>
              <p:cNvSpPr>
                <a:spLocks noChangeShapeType="1"/>
              </p:cNvSpPr>
              <p:nvPr/>
            </p:nvSpPr>
            <p:spPr bwMode="auto">
              <a:xfrm>
                <a:off x="4730317" y="2222020"/>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90" name="Line 4959"/>
              <p:cNvSpPr>
                <a:spLocks noChangeShapeType="1"/>
              </p:cNvSpPr>
              <p:nvPr/>
            </p:nvSpPr>
            <p:spPr bwMode="auto">
              <a:xfrm flipV="1">
                <a:off x="4716068" y="223247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91" name="Line 4960"/>
              <p:cNvSpPr>
                <a:spLocks noChangeShapeType="1"/>
              </p:cNvSpPr>
              <p:nvPr/>
            </p:nvSpPr>
            <p:spPr bwMode="auto">
              <a:xfrm flipH="1" flipV="1">
                <a:off x="4716068" y="2232475"/>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92" name="Line 4961"/>
              <p:cNvSpPr>
                <a:spLocks noChangeShapeType="1"/>
              </p:cNvSpPr>
              <p:nvPr/>
            </p:nvSpPr>
            <p:spPr bwMode="auto">
              <a:xfrm>
                <a:off x="4738865" y="2222020"/>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93" name="Line 4962"/>
              <p:cNvSpPr>
                <a:spLocks noChangeShapeType="1"/>
              </p:cNvSpPr>
              <p:nvPr/>
            </p:nvSpPr>
            <p:spPr bwMode="auto">
              <a:xfrm flipV="1">
                <a:off x="4724618" y="223247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94" name="Line 4963"/>
              <p:cNvSpPr>
                <a:spLocks noChangeShapeType="1"/>
              </p:cNvSpPr>
              <p:nvPr/>
            </p:nvSpPr>
            <p:spPr bwMode="auto">
              <a:xfrm flipH="1" flipV="1">
                <a:off x="4724618" y="223247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95" name="Line 4964"/>
              <p:cNvSpPr>
                <a:spLocks noChangeShapeType="1"/>
              </p:cNvSpPr>
              <p:nvPr/>
            </p:nvSpPr>
            <p:spPr bwMode="auto">
              <a:xfrm>
                <a:off x="4747414" y="2222020"/>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96" name="Line 4965"/>
              <p:cNvSpPr>
                <a:spLocks noChangeShapeType="1"/>
              </p:cNvSpPr>
              <p:nvPr/>
            </p:nvSpPr>
            <p:spPr bwMode="auto">
              <a:xfrm flipV="1">
                <a:off x="4730317" y="223247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97" name="Line 4966"/>
              <p:cNvSpPr>
                <a:spLocks noChangeShapeType="1"/>
              </p:cNvSpPr>
              <p:nvPr/>
            </p:nvSpPr>
            <p:spPr bwMode="auto">
              <a:xfrm flipH="1" flipV="1">
                <a:off x="4730317" y="223247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98" name="Line 4967"/>
              <p:cNvSpPr>
                <a:spLocks noChangeShapeType="1"/>
              </p:cNvSpPr>
              <p:nvPr/>
            </p:nvSpPr>
            <p:spPr bwMode="auto">
              <a:xfrm>
                <a:off x="4747414" y="2222020"/>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99" name="Line 4968"/>
              <p:cNvSpPr>
                <a:spLocks noChangeShapeType="1"/>
              </p:cNvSpPr>
              <p:nvPr/>
            </p:nvSpPr>
            <p:spPr bwMode="auto">
              <a:xfrm flipV="1">
                <a:off x="4730317" y="223247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00" name="Line 4969"/>
              <p:cNvSpPr>
                <a:spLocks noChangeShapeType="1"/>
              </p:cNvSpPr>
              <p:nvPr/>
            </p:nvSpPr>
            <p:spPr bwMode="auto">
              <a:xfrm flipH="1" flipV="1">
                <a:off x="4730317" y="2232475"/>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01" name="Line 4970"/>
              <p:cNvSpPr>
                <a:spLocks noChangeShapeType="1"/>
              </p:cNvSpPr>
              <p:nvPr/>
            </p:nvSpPr>
            <p:spPr bwMode="auto">
              <a:xfrm>
                <a:off x="4761661" y="223596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02" name="Line 4971"/>
              <p:cNvSpPr>
                <a:spLocks noChangeShapeType="1"/>
              </p:cNvSpPr>
              <p:nvPr/>
            </p:nvSpPr>
            <p:spPr bwMode="auto">
              <a:xfrm flipV="1">
                <a:off x="4744564" y="2249904"/>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03" name="Line 4972"/>
              <p:cNvSpPr>
                <a:spLocks noChangeShapeType="1"/>
              </p:cNvSpPr>
              <p:nvPr/>
            </p:nvSpPr>
            <p:spPr bwMode="auto">
              <a:xfrm flipH="1" flipV="1">
                <a:off x="4744564" y="2249904"/>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04" name="Line 4973"/>
              <p:cNvSpPr>
                <a:spLocks noChangeShapeType="1"/>
              </p:cNvSpPr>
              <p:nvPr/>
            </p:nvSpPr>
            <p:spPr bwMode="auto">
              <a:xfrm>
                <a:off x="4767360" y="223596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05" name="Line 4974"/>
              <p:cNvSpPr>
                <a:spLocks noChangeShapeType="1"/>
              </p:cNvSpPr>
              <p:nvPr/>
            </p:nvSpPr>
            <p:spPr bwMode="auto">
              <a:xfrm flipV="1">
                <a:off x="4750263" y="2249904"/>
                <a:ext cx="34195"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06" name="Line 4975"/>
              <p:cNvSpPr>
                <a:spLocks noChangeShapeType="1"/>
              </p:cNvSpPr>
              <p:nvPr/>
            </p:nvSpPr>
            <p:spPr bwMode="auto">
              <a:xfrm flipH="1" flipV="1">
                <a:off x="4750263" y="2249904"/>
                <a:ext cx="34195"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07" name="Line 4976"/>
              <p:cNvSpPr>
                <a:spLocks noChangeShapeType="1"/>
              </p:cNvSpPr>
              <p:nvPr/>
            </p:nvSpPr>
            <p:spPr bwMode="auto">
              <a:xfrm>
                <a:off x="4773059" y="223596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08" name="Line 4977"/>
              <p:cNvSpPr>
                <a:spLocks noChangeShapeType="1"/>
              </p:cNvSpPr>
              <p:nvPr/>
            </p:nvSpPr>
            <p:spPr bwMode="auto">
              <a:xfrm flipV="1">
                <a:off x="4758813" y="2249904"/>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09" name="Line 4978"/>
              <p:cNvSpPr>
                <a:spLocks noChangeShapeType="1"/>
              </p:cNvSpPr>
              <p:nvPr/>
            </p:nvSpPr>
            <p:spPr bwMode="auto">
              <a:xfrm flipH="1" flipV="1">
                <a:off x="4758813" y="2249904"/>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10" name="Line 4979"/>
              <p:cNvSpPr>
                <a:spLocks noChangeShapeType="1"/>
              </p:cNvSpPr>
              <p:nvPr/>
            </p:nvSpPr>
            <p:spPr bwMode="auto">
              <a:xfrm>
                <a:off x="4787308" y="223596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11" name="Line 4980"/>
              <p:cNvSpPr>
                <a:spLocks noChangeShapeType="1"/>
              </p:cNvSpPr>
              <p:nvPr/>
            </p:nvSpPr>
            <p:spPr bwMode="auto">
              <a:xfrm flipV="1">
                <a:off x="4770211" y="2249904"/>
                <a:ext cx="34195"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12" name="Line 4981"/>
              <p:cNvSpPr>
                <a:spLocks noChangeShapeType="1"/>
              </p:cNvSpPr>
              <p:nvPr/>
            </p:nvSpPr>
            <p:spPr bwMode="auto">
              <a:xfrm flipH="1" flipV="1">
                <a:off x="4770211" y="2249904"/>
                <a:ext cx="34195"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13" name="Line 4982"/>
              <p:cNvSpPr>
                <a:spLocks noChangeShapeType="1"/>
              </p:cNvSpPr>
              <p:nvPr/>
            </p:nvSpPr>
            <p:spPr bwMode="auto">
              <a:xfrm>
                <a:off x="4793007" y="2256875"/>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14" name="Line 4983"/>
              <p:cNvSpPr>
                <a:spLocks noChangeShapeType="1"/>
              </p:cNvSpPr>
              <p:nvPr/>
            </p:nvSpPr>
            <p:spPr bwMode="auto">
              <a:xfrm flipV="1">
                <a:off x="4775910" y="226733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15" name="Line 4984"/>
              <p:cNvSpPr>
                <a:spLocks noChangeShapeType="1"/>
              </p:cNvSpPr>
              <p:nvPr/>
            </p:nvSpPr>
            <p:spPr bwMode="auto">
              <a:xfrm flipH="1" flipV="1">
                <a:off x="4775910" y="226733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16" name="Line 4985"/>
              <p:cNvSpPr>
                <a:spLocks noChangeShapeType="1"/>
              </p:cNvSpPr>
              <p:nvPr/>
            </p:nvSpPr>
            <p:spPr bwMode="auto">
              <a:xfrm>
                <a:off x="4798707" y="2256875"/>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17" name="Line 4986"/>
              <p:cNvSpPr>
                <a:spLocks noChangeShapeType="1"/>
              </p:cNvSpPr>
              <p:nvPr/>
            </p:nvSpPr>
            <p:spPr bwMode="auto">
              <a:xfrm flipV="1">
                <a:off x="4784458" y="226733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18" name="Line 4987"/>
              <p:cNvSpPr>
                <a:spLocks noChangeShapeType="1"/>
              </p:cNvSpPr>
              <p:nvPr/>
            </p:nvSpPr>
            <p:spPr bwMode="auto">
              <a:xfrm flipH="1" flipV="1">
                <a:off x="4784458" y="226733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19" name="Line 4988"/>
              <p:cNvSpPr>
                <a:spLocks noChangeShapeType="1"/>
              </p:cNvSpPr>
              <p:nvPr/>
            </p:nvSpPr>
            <p:spPr bwMode="auto">
              <a:xfrm>
                <a:off x="4810105" y="2256875"/>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20" name="Line 4989"/>
              <p:cNvSpPr>
                <a:spLocks noChangeShapeType="1"/>
              </p:cNvSpPr>
              <p:nvPr/>
            </p:nvSpPr>
            <p:spPr bwMode="auto">
              <a:xfrm flipV="1">
                <a:off x="4793007" y="226733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21" name="Line 4990"/>
              <p:cNvSpPr>
                <a:spLocks noChangeShapeType="1"/>
              </p:cNvSpPr>
              <p:nvPr/>
            </p:nvSpPr>
            <p:spPr bwMode="auto">
              <a:xfrm flipH="1" flipV="1">
                <a:off x="4793007" y="226733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22" name="Line 4991"/>
              <p:cNvSpPr>
                <a:spLocks noChangeShapeType="1"/>
              </p:cNvSpPr>
              <p:nvPr/>
            </p:nvSpPr>
            <p:spPr bwMode="auto">
              <a:xfrm>
                <a:off x="4818653" y="2256875"/>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23" name="Line 4992"/>
              <p:cNvSpPr>
                <a:spLocks noChangeShapeType="1"/>
              </p:cNvSpPr>
              <p:nvPr/>
            </p:nvSpPr>
            <p:spPr bwMode="auto">
              <a:xfrm flipV="1">
                <a:off x="4798707" y="226733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24" name="Line 4993"/>
              <p:cNvSpPr>
                <a:spLocks noChangeShapeType="1"/>
              </p:cNvSpPr>
              <p:nvPr/>
            </p:nvSpPr>
            <p:spPr bwMode="auto">
              <a:xfrm flipH="1" flipV="1">
                <a:off x="4798707" y="226733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25" name="Line 4994"/>
              <p:cNvSpPr>
                <a:spLocks noChangeShapeType="1"/>
              </p:cNvSpPr>
              <p:nvPr/>
            </p:nvSpPr>
            <p:spPr bwMode="auto">
              <a:xfrm>
                <a:off x="4818653" y="2256875"/>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26" name="Line 4995"/>
              <p:cNvSpPr>
                <a:spLocks noChangeShapeType="1"/>
              </p:cNvSpPr>
              <p:nvPr/>
            </p:nvSpPr>
            <p:spPr bwMode="auto">
              <a:xfrm flipV="1">
                <a:off x="4798707" y="226733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27" name="Line 4996"/>
              <p:cNvSpPr>
                <a:spLocks noChangeShapeType="1"/>
              </p:cNvSpPr>
              <p:nvPr/>
            </p:nvSpPr>
            <p:spPr bwMode="auto">
              <a:xfrm flipH="1" flipV="1">
                <a:off x="4798707" y="226733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28" name="Line 4997"/>
              <p:cNvSpPr>
                <a:spLocks noChangeShapeType="1"/>
              </p:cNvSpPr>
              <p:nvPr/>
            </p:nvSpPr>
            <p:spPr bwMode="auto">
              <a:xfrm>
                <a:off x="4821503" y="2256875"/>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29" name="Line 4998"/>
              <p:cNvSpPr>
                <a:spLocks noChangeShapeType="1"/>
              </p:cNvSpPr>
              <p:nvPr/>
            </p:nvSpPr>
            <p:spPr bwMode="auto">
              <a:xfrm flipV="1">
                <a:off x="4807254" y="226733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30" name="Line 4999"/>
              <p:cNvSpPr>
                <a:spLocks noChangeShapeType="1"/>
              </p:cNvSpPr>
              <p:nvPr/>
            </p:nvSpPr>
            <p:spPr bwMode="auto">
              <a:xfrm flipH="1" flipV="1">
                <a:off x="4807254" y="226733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31" name="Line 5000"/>
              <p:cNvSpPr>
                <a:spLocks noChangeShapeType="1"/>
              </p:cNvSpPr>
              <p:nvPr/>
            </p:nvSpPr>
            <p:spPr bwMode="auto">
              <a:xfrm>
                <a:off x="4849999" y="2291731"/>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32" name="Line 5001"/>
              <p:cNvSpPr>
                <a:spLocks noChangeShapeType="1"/>
              </p:cNvSpPr>
              <p:nvPr/>
            </p:nvSpPr>
            <p:spPr bwMode="auto">
              <a:xfrm flipV="1">
                <a:off x="4832901" y="2305673"/>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33" name="Line 5002"/>
              <p:cNvSpPr>
                <a:spLocks noChangeShapeType="1"/>
              </p:cNvSpPr>
              <p:nvPr/>
            </p:nvSpPr>
            <p:spPr bwMode="auto">
              <a:xfrm flipH="1" flipV="1">
                <a:off x="4832901" y="2305673"/>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34" name="Line 5003"/>
              <p:cNvSpPr>
                <a:spLocks noChangeShapeType="1"/>
              </p:cNvSpPr>
              <p:nvPr/>
            </p:nvSpPr>
            <p:spPr bwMode="auto">
              <a:xfrm>
                <a:off x="4892741" y="2378869"/>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35" name="Line 5004"/>
              <p:cNvSpPr>
                <a:spLocks noChangeShapeType="1"/>
              </p:cNvSpPr>
              <p:nvPr/>
            </p:nvSpPr>
            <p:spPr bwMode="auto">
              <a:xfrm flipV="1">
                <a:off x="4875644" y="2389327"/>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36" name="Line 5005"/>
              <p:cNvSpPr>
                <a:spLocks noChangeShapeType="1"/>
              </p:cNvSpPr>
              <p:nvPr/>
            </p:nvSpPr>
            <p:spPr bwMode="auto">
              <a:xfrm flipH="1" flipV="1">
                <a:off x="4875644" y="2389327"/>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37" name="Line 5006"/>
              <p:cNvSpPr>
                <a:spLocks noChangeShapeType="1"/>
              </p:cNvSpPr>
              <p:nvPr/>
            </p:nvSpPr>
            <p:spPr bwMode="auto">
              <a:xfrm>
                <a:off x="4898441" y="239978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38" name="Line 5007"/>
              <p:cNvSpPr>
                <a:spLocks noChangeShapeType="1"/>
              </p:cNvSpPr>
              <p:nvPr/>
            </p:nvSpPr>
            <p:spPr bwMode="auto">
              <a:xfrm flipV="1">
                <a:off x="4881343" y="2413725"/>
                <a:ext cx="34195"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39" name="Line 5008"/>
              <p:cNvSpPr>
                <a:spLocks noChangeShapeType="1"/>
              </p:cNvSpPr>
              <p:nvPr/>
            </p:nvSpPr>
            <p:spPr bwMode="auto">
              <a:xfrm flipH="1" flipV="1">
                <a:off x="4881343" y="2413725"/>
                <a:ext cx="34195"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40" name="Line 5009"/>
              <p:cNvSpPr>
                <a:spLocks noChangeShapeType="1"/>
              </p:cNvSpPr>
              <p:nvPr/>
            </p:nvSpPr>
            <p:spPr bwMode="auto">
              <a:xfrm>
                <a:off x="4904140" y="239978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41" name="Line 5010"/>
              <p:cNvSpPr>
                <a:spLocks noChangeShapeType="1"/>
              </p:cNvSpPr>
              <p:nvPr/>
            </p:nvSpPr>
            <p:spPr bwMode="auto">
              <a:xfrm flipV="1">
                <a:off x="4887042" y="2413725"/>
                <a:ext cx="34195"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42" name="Line 5011"/>
              <p:cNvSpPr>
                <a:spLocks noChangeShapeType="1"/>
              </p:cNvSpPr>
              <p:nvPr/>
            </p:nvSpPr>
            <p:spPr bwMode="auto">
              <a:xfrm flipH="1" flipV="1">
                <a:off x="4887042" y="2413725"/>
                <a:ext cx="34195"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43" name="Line 5012"/>
              <p:cNvSpPr>
                <a:spLocks noChangeShapeType="1"/>
              </p:cNvSpPr>
              <p:nvPr/>
            </p:nvSpPr>
            <p:spPr bwMode="auto">
              <a:xfrm>
                <a:off x="4909839" y="239978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44" name="Line 5013"/>
              <p:cNvSpPr>
                <a:spLocks noChangeShapeType="1"/>
              </p:cNvSpPr>
              <p:nvPr/>
            </p:nvSpPr>
            <p:spPr bwMode="auto">
              <a:xfrm flipV="1">
                <a:off x="4895592" y="2413725"/>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45" name="Line 5014"/>
              <p:cNvSpPr>
                <a:spLocks noChangeShapeType="1"/>
              </p:cNvSpPr>
              <p:nvPr/>
            </p:nvSpPr>
            <p:spPr bwMode="auto">
              <a:xfrm flipH="1" flipV="1">
                <a:off x="4895592" y="2413725"/>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46" name="Line 5015"/>
              <p:cNvSpPr>
                <a:spLocks noChangeShapeType="1"/>
              </p:cNvSpPr>
              <p:nvPr/>
            </p:nvSpPr>
            <p:spPr bwMode="auto">
              <a:xfrm>
                <a:off x="4924088" y="239978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47" name="Line 5016"/>
              <p:cNvSpPr>
                <a:spLocks noChangeShapeType="1"/>
              </p:cNvSpPr>
              <p:nvPr/>
            </p:nvSpPr>
            <p:spPr bwMode="auto">
              <a:xfrm flipV="1">
                <a:off x="4909839" y="2413725"/>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48" name="Line 5017"/>
              <p:cNvSpPr>
                <a:spLocks noChangeShapeType="1"/>
              </p:cNvSpPr>
              <p:nvPr/>
            </p:nvSpPr>
            <p:spPr bwMode="auto">
              <a:xfrm flipH="1" flipV="1">
                <a:off x="4909839" y="2413725"/>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49" name="Line 5018"/>
              <p:cNvSpPr>
                <a:spLocks noChangeShapeType="1"/>
              </p:cNvSpPr>
              <p:nvPr/>
            </p:nvSpPr>
            <p:spPr bwMode="auto">
              <a:xfrm>
                <a:off x="4952583" y="239978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50" name="Line 5019"/>
              <p:cNvSpPr>
                <a:spLocks noChangeShapeType="1"/>
              </p:cNvSpPr>
              <p:nvPr/>
            </p:nvSpPr>
            <p:spPr bwMode="auto">
              <a:xfrm flipV="1">
                <a:off x="4938335" y="2413725"/>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51" name="Line 5020"/>
              <p:cNvSpPr>
                <a:spLocks noChangeShapeType="1"/>
              </p:cNvSpPr>
              <p:nvPr/>
            </p:nvSpPr>
            <p:spPr bwMode="auto">
              <a:xfrm flipH="1" flipV="1">
                <a:off x="4938335" y="2413725"/>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52" name="Line 5021"/>
              <p:cNvSpPr>
                <a:spLocks noChangeShapeType="1"/>
              </p:cNvSpPr>
              <p:nvPr/>
            </p:nvSpPr>
            <p:spPr bwMode="auto">
              <a:xfrm>
                <a:off x="4986778" y="2459039"/>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53" name="Line 5022"/>
              <p:cNvSpPr>
                <a:spLocks noChangeShapeType="1"/>
              </p:cNvSpPr>
              <p:nvPr/>
            </p:nvSpPr>
            <p:spPr bwMode="auto">
              <a:xfrm flipV="1">
                <a:off x="4969681" y="2469494"/>
                <a:ext cx="34195"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54" name="Line 5023"/>
              <p:cNvSpPr>
                <a:spLocks noChangeShapeType="1"/>
              </p:cNvSpPr>
              <p:nvPr/>
            </p:nvSpPr>
            <p:spPr bwMode="auto">
              <a:xfrm flipH="1" flipV="1">
                <a:off x="4969681" y="2469494"/>
                <a:ext cx="34195"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55" name="Line 5024"/>
              <p:cNvSpPr>
                <a:spLocks noChangeShapeType="1"/>
              </p:cNvSpPr>
              <p:nvPr/>
            </p:nvSpPr>
            <p:spPr bwMode="auto">
              <a:xfrm>
                <a:off x="5103610" y="2532234"/>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56" name="Line 5025"/>
              <p:cNvSpPr>
                <a:spLocks noChangeShapeType="1"/>
              </p:cNvSpPr>
              <p:nvPr/>
            </p:nvSpPr>
            <p:spPr bwMode="auto">
              <a:xfrm flipV="1">
                <a:off x="5089363" y="2542692"/>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57" name="Line 5026"/>
              <p:cNvSpPr>
                <a:spLocks noChangeShapeType="1"/>
              </p:cNvSpPr>
              <p:nvPr/>
            </p:nvSpPr>
            <p:spPr bwMode="auto">
              <a:xfrm flipH="1" flipV="1">
                <a:off x="5089363" y="2542692"/>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58" name="Line 5027"/>
              <p:cNvSpPr>
                <a:spLocks noChangeShapeType="1"/>
              </p:cNvSpPr>
              <p:nvPr/>
            </p:nvSpPr>
            <p:spPr bwMode="auto">
              <a:xfrm>
                <a:off x="5117859" y="2532234"/>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59" name="Line 5028"/>
              <p:cNvSpPr>
                <a:spLocks noChangeShapeType="1"/>
              </p:cNvSpPr>
              <p:nvPr/>
            </p:nvSpPr>
            <p:spPr bwMode="auto">
              <a:xfrm flipV="1">
                <a:off x="5100762" y="2542692"/>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60" name="Line 5030"/>
              <p:cNvSpPr>
                <a:spLocks noChangeShapeType="1"/>
              </p:cNvSpPr>
              <p:nvPr/>
            </p:nvSpPr>
            <p:spPr bwMode="auto">
              <a:xfrm flipH="1" flipV="1">
                <a:off x="5100760" y="2542689"/>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61" name="Line 5031"/>
              <p:cNvSpPr>
                <a:spLocks noChangeShapeType="1"/>
              </p:cNvSpPr>
              <p:nvPr/>
            </p:nvSpPr>
            <p:spPr bwMode="auto">
              <a:xfrm>
                <a:off x="5154903" y="2570574"/>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62" name="Line 5032"/>
              <p:cNvSpPr>
                <a:spLocks noChangeShapeType="1"/>
              </p:cNvSpPr>
              <p:nvPr/>
            </p:nvSpPr>
            <p:spPr bwMode="auto">
              <a:xfrm flipV="1">
                <a:off x="5137805" y="2584516"/>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63" name="Line 5033"/>
              <p:cNvSpPr>
                <a:spLocks noChangeShapeType="1"/>
              </p:cNvSpPr>
              <p:nvPr/>
            </p:nvSpPr>
            <p:spPr bwMode="auto">
              <a:xfrm flipH="1" flipV="1">
                <a:off x="5137805" y="2584516"/>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64" name="Line 5034"/>
              <p:cNvSpPr>
                <a:spLocks noChangeShapeType="1"/>
              </p:cNvSpPr>
              <p:nvPr/>
            </p:nvSpPr>
            <p:spPr bwMode="auto">
              <a:xfrm>
                <a:off x="5160602" y="2570574"/>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65" name="Line 5035"/>
              <p:cNvSpPr>
                <a:spLocks noChangeShapeType="1"/>
              </p:cNvSpPr>
              <p:nvPr/>
            </p:nvSpPr>
            <p:spPr bwMode="auto">
              <a:xfrm flipV="1">
                <a:off x="5143504" y="2584516"/>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66" name="Line 5036"/>
              <p:cNvSpPr>
                <a:spLocks noChangeShapeType="1"/>
              </p:cNvSpPr>
              <p:nvPr/>
            </p:nvSpPr>
            <p:spPr bwMode="auto">
              <a:xfrm flipH="1" flipV="1">
                <a:off x="5143504" y="2584516"/>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67" name="Line 5037"/>
              <p:cNvSpPr>
                <a:spLocks noChangeShapeType="1"/>
              </p:cNvSpPr>
              <p:nvPr/>
            </p:nvSpPr>
            <p:spPr bwMode="auto">
              <a:xfrm>
                <a:off x="5169149" y="2570574"/>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68" name="Line 5038"/>
              <p:cNvSpPr>
                <a:spLocks noChangeShapeType="1"/>
              </p:cNvSpPr>
              <p:nvPr/>
            </p:nvSpPr>
            <p:spPr bwMode="auto">
              <a:xfrm flipV="1">
                <a:off x="5149203" y="2584516"/>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69" name="Line 5039"/>
              <p:cNvSpPr>
                <a:spLocks noChangeShapeType="1"/>
              </p:cNvSpPr>
              <p:nvPr/>
            </p:nvSpPr>
            <p:spPr bwMode="auto">
              <a:xfrm flipH="1" flipV="1">
                <a:off x="5149203" y="2584516"/>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70" name="Line 5040"/>
              <p:cNvSpPr>
                <a:spLocks noChangeShapeType="1"/>
              </p:cNvSpPr>
              <p:nvPr/>
            </p:nvSpPr>
            <p:spPr bwMode="auto">
              <a:xfrm>
                <a:off x="5203344" y="2570574"/>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71" name="Line 5041"/>
              <p:cNvSpPr>
                <a:spLocks noChangeShapeType="1"/>
              </p:cNvSpPr>
              <p:nvPr/>
            </p:nvSpPr>
            <p:spPr bwMode="auto">
              <a:xfrm flipV="1">
                <a:off x="5186247" y="2584516"/>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72" name="Line 5042"/>
              <p:cNvSpPr>
                <a:spLocks noChangeShapeType="1"/>
              </p:cNvSpPr>
              <p:nvPr/>
            </p:nvSpPr>
            <p:spPr bwMode="auto">
              <a:xfrm flipH="1" flipV="1">
                <a:off x="5186247" y="2584516"/>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73" name="Line 5043"/>
              <p:cNvSpPr>
                <a:spLocks noChangeShapeType="1"/>
              </p:cNvSpPr>
              <p:nvPr/>
            </p:nvSpPr>
            <p:spPr bwMode="auto">
              <a:xfrm>
                <a:off x="5214743" y="2570574"/>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74" name="Line 5044"/>
              <p:cNvSpPr>
                <a:spLocks noChangeShapeType="1"/>
              </p:cNvSpPr>
              <p:nvPr/>
            </p:nvSpPr>
            <p:spPr bwMode="auto">
              <a:xfrm flipV="1">
                <a:off x="5200496" y="2584516"/>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75" name="Line 5045"/>
              <p:cNvSpPr>
                <a:spLocks noChangeShapeType="1"/>
              </p:cNvSpPr>
              <p:nvPr/>
            </p:nvSpPr>
            <p:spPr bwMode="auto">
              <a:xfrm flipH="1" flipV="1">
                <a:off x="5200496" y="2584516"/>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76" name="Line 5046"/>
              <p:cNvSpPr>
                <a:spLocks noChangeShapeType="1"/>
              </p:cNvSpPr>
              <p:nvPr/>
            </p:nvSpPr>
            <p:spPr bwMode="auto">
              <a:xfrm>
                <a:off x="5223292" y="2570574"/>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77" name="Line 5047"/>
              <p:cNvSpPr>
                <a:spLocks noChangeShapeType="1"/>
              </p:cNvSpPr>
              <p:nvPr/>
            </p:nvSpPr>
            <p:spPr bwMode="auto">
              <a:xfrm flipV="1">
                <a:off x="5206195" y="2584516"/>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78" name="Line 5048"/>
              <p:cNvSpPr>
                <a:spLocks noChangeShapeType="1"/>
              </p:cNvSpPr>
              <p:nvPr/>
            </p:nvSpPr>
            <p:spPr bwMode="auto">
              <a:xfrm flipH="1" flipV="1">
                <a:off x="5206195" y="2584516"/>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79" name="Line 5049"/>
              <p:cNvSpPr>
                <a:spLocks noChangeShapeType="1"/>
              </p:cNvSpPr>
              <p:nvPr/>
            </p:nvSpPr>
            <p:spPr bwMode="auto">
              <a:xfrm>
                <a:off x="5228991" y="2570574"/>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80" name="Line 5050"/>
              <p:cNvSpPr>
                <a:spLocks noChangeShapeType="1"/>
              </p:cNvSpPr>
              <p:nvPr/>
            </p:nvSpPr>
            <p:spPr bwMode="auto">
              <a:xfrm flipV="1">
                <a:off x="5214743" y="2584516"/>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81" name="Line 5051"/>
              <p:cNvSpPr>
                <a:spLocks noChangeShapeType="1"/>
              </p:cNvSpPr>
              <p:nvPr/>
            </p:nvSpPr>
            <p:spPr bwMode="auto">
              <a:xfrm flipH="1" flipV="1">
                <a:off x="5214743" y="2584516"/>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82" name="Line 5052"/>
              <p:cNvSpPr>
                <a:spLocks noChangeShapeType="1"/>
              </p:cNvSpPr>
              <p:nvPr/>
            </p:nvSpPr>
            <p:spPr bwMode="auto">
              <a:xfrm>
                <a:off x="5243238" y="2570574"/>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83" name="Line 5053"/>
              <p:cNvSpPr>
                <a:spLocks noChangeShapeType="1"/>
              </p:cNvSpPr>
              <p:nvPr/>
            </p:nvSpPr>
            <p:spPr bwMode="auto">
              <a:xfrm flipV="1">
                <a:off x="5226141" y="2584516"/>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84" name="Line 5054"/>
              <p:cNvSpPr>
                <a:spLocks noChangeShapeType="1"/>
              </p:cNvSpPr>
              <p:nvPr/>
            </p:nvSpPr>
            <p:spPr bwMode="auto">
              <a:xfrm flipH="1" flipV="1">
                <a:off x="5226141" y="2584516"/>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85" name="Line 5055"/>
              <p:cNvSpPr>
                <a:spLocks noChangeShapeType="1"/>
              </p:cNvSpPr>
              <p:nvPr/>
            </p:nvSpPr>
            <p:spPr bwMode="auto">
              <a:xfrm>
                <a:off x="5243238" y="2570574"/>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86" name="Line 5056"/>
              <p:cNvSpPr>
                <a:spLocks noChangeShapeType="1"/>
              </p:cNvSpPr>
              <p:nvPr/>
            </p:nvSpPr>
            <p:spPr bwMode="auto">
              <a:xfrm flipV="1">
                <a:off x="5226141" y="2584516"/>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87" name="Line 5057"/>
              <p:cNvSpPr>
                <a:spLocks noChangeShapeType="1"/>
              </p:cNvSpPr>
              <p:nvPr/>
            </p:nvSpPr>
            <p:spPr bwMode="auto">
              <a:xfrm flipH="1" flipV="1">
                <a:off x="5226141" y="2584516"/>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88" name="Line 5058"/>
              <p:cNvSpPr>
                <a:spLocks noChangeShapeType="1"/>
              </p:cNvSpPr>
              <p:nvPr/>
            </p:nvSpPr>
            <p:spPr bwMode="auto">
              <a:xfrm>
                <a:off x="5251788" y="2570574"/>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89" name="Line 5059"/>
              <p:cNvSpPr>
                <a:spLocks noChangeShapeType="1"/>
              </p:cNvSpPr>
              <p:nvPr/>
            </p:nvSpPr>
            <p:spPr bwMode="auto">
              <a:xfrm flipV="1">
                <a:off x="5237540" y="2584516"/>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90" name="Line 5060"/>
              <p:cNvSpPr>
                <a:spLocks noChangeShapeType="1"/>
              </p:cNvSpPr>
              <p:nvPr/>
            </p:nvSpPr>
            <p:spPr bwMode="auto">
              <a:xfrm flipH="1" flipV="1">
                <a:off x="5237540" y="2584516"/>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91" name="Line 5061"/>
              <p:cNvSpPr>
                <a:spLocks noChangeShapeType="1"/>
              </p:cNvSpPr>
              <p:nvPr/>
            </p:nvSpPr>
            <p:spPr bwMode="auto">
              <a:xfrm>
                <a:off x="5260336" y="2570574"/>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92" name="Line 5062"/>
              <p:cNvSpPr>
                <a:spLocks noChangeShapeType="1"/>
              </p:cNvSpPr>
              <p:nvPr/>
            </p:nvSpPr>
            <p:spPr bwMode="auto">
              <a:xfrm flipV="1">
                <a:off x="5243238" y="2584516"/>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93" name="Line 5063"/>
              <p:cNvSpPr>
                <a:spLocks noChangeShapeType="1"/>
              </p:cNvSpPr>
              <p:nvPr/>
            </p:nvSpPr>
            <p:spPr bwMode="auto">
              <a:xfrm flipH="1" flipV="1">
                <a:off x="5243238" y="2584516"/>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94" name="Line 5064"/>
              <p:cNvSpPr>
                <a:spLocks noChangeShapeType="1"/>
              </p:cNvSpPr>
              <p:nvPr/>
            </p:nvSpPr>
            <p:spPr bwMode="auto">
              <a:xfrm>
                <a:off x="5260336" y="2570574"/>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95" name="Line 5065"/>
              <p:cNvSpPr>
                <a:spLocks noChangeShapeType="1"/>
              </p:cNvSpPr>
              <p:nvPr/>
            </p:nvSpPr>
            <p:spPr bwMode="auto">
              <a:xfrm flipV="1">
                <a:off x="5243238" y="2584516"/>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96" name="Line 5066"/>
              <p:cNvSpPr>
                <a:spLocks noChangeShapeType="1"/>
              </p:cNvSpPr>
              <p:nvPr/>
            </p:nvSpPr>
            <p:spPr bwMode="auto">
              <a:xfrm flipH="1" flipV="1">
                <a:off x="5243238" y="2584516"/>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97" name="Line 5067"/>
              <p:cNvSpPr>
                <a:spLocks noChangeShapeType="1"/>
              </p:cNvSpPr>
              <p:nvPr/>
            </p:nvSpPr>
            <p:spPr bwMode="auto">
              <a:xfrm>
                <a:off x="5271734" y="2594974"/>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98" name="Line 5068"/>
              <p:cNvSpPr>
                <a:spLocks noChangeShapeType="1"/>
              </p:cNvSpPr>
              <p:nvPr/>
            </p:nvSpPr>
            <p:spPr bwMode="auto">
              <a:xfrm flipV="1">
                <a:off x="5254637" y="2608917"/>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99" name="Line 5069"/>
              <p:cNvSpPr>
                <a:spLocks noChangeShapeType="1"/>
              </p:cNvSpPr>
              <p:nvPr/>
            </p:nvSpPr>
            <p:spPr bwMode="auto">
              <a:xfrm flipH="1" flipV="1">
                <a:off x="5254637" y="2608917"/>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00" name="Line 5070"/>
              <p:cNvSpPr>
                <a:spLocks noChangeShapeType="1"/>
              </p:cNvSpPr>
              <p:nvPr/>
            </p:nvSpPr>
            <p:spPr bwMode="auto">
              <a:xfrm>
                <a:off x="5277434" y="2640285"/>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01" name="Line 5071"/>
              <p:cNvSpPr>
                <a:spLocks noChangeShapeType="1"/>
              </p:cNvSpPr>
              <p:nvPr/>
            </p:nvSpPr>
            <p:spPr bwMode="auto">
              <a:xfrm flipV="1">
                <a:off x="5260336" y="2650744"/>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02" name="Line 5072"/>
              <p:cNvSpPr>
                <a:spLocks noChangeShapeType="1"/>
              </p:cNvSpPr>
              <p:nvPr/>
            </p:nvSpPr>
            <p:spPr bwMode="auto">
              <a:xfrm flipH="1" flipV="1">
                <a:off x="5260336" y="2650744"/>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03" name="Line 5073"/>
              <p:cNvSpPr>
                <a:spLocks noChangeShapeType="1"/>
              </p:cNvSpPr>
              <p:nvPr/>
            </p:nvSpPr>
            <p:spPr bwMode="auto">
              <a:xfrm>
                <a:off x="5297381" y="2640285"/>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04" name="Line 5074"/>
              <p:cNvSpPr>
                <a:spLocks noChangeShapeType="1"/>
              </p:cNvSpPr>
              <p:nvPr/>
            </p:nvSpPr>
            <p:spPr bwMode="auto">
              <a:xfrm flipV="1">
                <a:off x="5283132" y="2650744"/>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05" name="Line 5075"/>
              <p:cNvSpPr>
                <a:spLocks noChangeShapeType="1"/>
              </p:cNvSpPr>
              <p:nvPr/>
            </p:nvSpPr>
            <p:spPr bwMode="auto">
              <a:xfrm flipH="1" flipV="1">
                <a:off x="5283132" y="2650744"/>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06" name="Line 5076"/>
              <p:cNvSpPr>
                <a:spLocks noChangeShapeType="1"/>
              </p:cNvSpPr>
              <p:nvPr/>
            </p:nvSpPr>
            <p:spPr bwMode="auto">
              <a:xfrm>
                <a:off x="5303080" y="2640285"/>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07" name="Line 5077"/>
              <p:cNvSpPr>
                <a:spLocks noChangeShapeType="1"/>
              </p:cNvSpPr>
              <p:nvPr/>
            </p:nvSpPr>
            <p:spPr bwMode="auto">
              <a:xfrm flipV="1">
                <a:off x="5288831" y="2650744"/>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08" name="Line 5078"/>
              <p:cNvSpPr>
                <a:spLocks noChangeShapeType="1"/>
              </p:cNvSpPr>
              <p:nvPr/>
            </p:nvSpPr>
            <p:spPr bwMode="auto">
              <a:xfrm flipH="1" flipV="1">
                <a:off x="5288831" y="2650744"/>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09" name="Line 5079"/>
              <p:cNvSpPr>
                <a:spLocks noChangeShapeType="1"/>
              </p:cNvSpPr>
              <p:nvPr/>
            </p:nvSpPr>
            <p:spPr bwMode="auto">
              <a:xfrm>
                <a:off x="5311628" y="2640285"/>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10" name="Line 5080"/>
              <p:cNvSpPr>
                <a:spLocks noChangeShapeType="1"/>
              </p:cNvSpPr>
              <p:nvPr/>
            </p:nvSpPr>
            <p:spPr bwMode="auto">
              <a:xfrm flipV="1">
                <a:off x="5294531" y="2650744"/>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11" name="Line 5081"/>
              <p:cNvSpPr>
                <a:spLocks noChangeShapeType="1"/>
              </p:cNvSpPr>
              <p:nvPr/>
            </p:nvSpPr>
            <p:spPr bwMode="auto">
              <a:xfrm flipH="1" flipV="1">
                <a:off x="5294531" y="2650744"/>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12" name="Line 5082"/>
              <p:cNvSpPr>
                <a:spLocks noChangeShapeType="1"/>
              </p:cNvSpPr>
              <p:nvPr/>
            </p:nvSpPr>
            <p:spPr bwMode="auto">
              <a:xfrm>
                <a:off x="5325877" y="2640285"/>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13" name="Line 5083"/>
              <p:cNvSpPr>
                <a:spLocks noChangeShapeType="1"/>
              </p:cNvSpPr>
              <p:nvPr/>
            </p:nvSpPr>
            <p:spPr bwMode="auto">
              <a:xfrm flipV="1">
                <a:off x="5311628" y="2650744"/>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14" name="Line 5084"/>
              <p:cNvSpPr>
                <a:spLocks noChangeShapeType="1"/>
              </p:cNvSpPr>
              <p:nvPr/>
            </p:nvSpPr>
            <p:spPr bwMode="auto">
              <a:xfrm flipH="1" flipV="1">
                <a:off x="5311628" y="2650744"/>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15" name="Line 5085"/>
              <p:cNvSpPr>
                <a:spLocks noChangeShapeType="1"/>
              </p:cNvSpPr>
              <p:nvPr/>
            </p:nvSpPr>
            <p:spPr bwMode="auto">
              <a:xfrm>
                <a:off x="5325877" y="2640285"/>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16" name="Line 5086"/>
              <p:cNvSpPr>
                <a:spLocks noChangeShapeType="1"/>
              </p:cNvSpPr>
              <p:nvPr/>
            </p:nvSpPr>
            <p:spPr bwMode="auto">
              <a:xfrm flipV="1">
                <a:off x="5311628" y="2650744"/>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17" name="Line 5087"/>
              <p:cNvSpPr>
                <a:spLocks noChangeShapeType="1"/>
              </p:cNvSpPr>
              <p:nvPr/>
            </p:nvSpPr>
            <p:spPr bwMode="auto">
              <a:xfrm flipH="1" flipV="1">
                <a:off x="5311628" y="2650744"/>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18" name="Line 5088"/>
              <p:cNvSpPr>
                <a:spLocks noChangeShapeType="1"/>
              </p:cNvSpPr>
              <p:nvPr/>
            </p:nvSpPr>
            <p:spPr bwMode="auto">
              <a:xfrm>
                <a:off x="5325877" y="2640285"/>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19" name="Line 5089"/>
              <p:cNvSpPr>
                <a:spLocks noChangeShapeType="1"/>
              </p:cNvSpPr>
              <p:nvPr/>
            </p:nvSpPr>
            <p:spPr bwMode="auto">
              <a:xfrm flipV="1">
                <a:off x="5311628" y="2650744"/>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20" name="Line 5090"/>
              <p:cNvSpPr>
                <a:spLocks noChangeShapeType="1"/>
              </p:cNvSpPr>
              <p:nvPr/>
            </p:nvSpPr>
            <p:spPr bwMode="auto">
              <a:xfrm flipH="1" flipV="1">
                <a:off x="5311628" y="2650744"/>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21" name="Line 5091"/>
              <p:cNvSpPr>
                <a:spLocks noChangeShapeType="1"/>
              </p:cNvSpPr>
              <p:nvPr/>
            </p:nvSpPr>
            <p:spPr bwMode="auto">
              <a:xfrm>
                <a:off x="5334425" y="2640285"/>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22" name="Line 5092"/>
              <p:cNvSpPr>
                <a:spLocks noChangeShapeType="1"/>
              </p:cNvSpPr>
              <p:nvPr/>
            </p:nvSpPr>
            <p:spPr bwMode="auto">
              <a:xfrm flipV="1">
                <a:off x="5317328" y="2650744"/>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23" name="Line 5093"/>
              <p:cNvSpPr>
                <a:spLocks noChangeShapeType="1"/>
              </p:cNvSpPr>
              <p:nvPr/>
            </p:nvSpPr>
            <p:spPr bwMode="auto">
              <a:xfrm flipH="1" flipV="1">
                <a:off x="5317328" y="2650744"/>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24" name="Line 5094"/>
              <p:cNvSpPr>
                <a:spLocks noChangeShapeType="1"/>
              </p:cNvSpPr>
              <p:nvPr/>
            </p:nvSpPr>
            <p:spPr bwMode="auto">
              <a:xfrm>
                <a:off x="5340124" y="2640285"/>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25" name="Line 5095"/>
              <p:cNvSpPr>
                <a:spLocks noChangeShapeType="1"/>
              </p:cNvSpPr>
              <p:nvPr/>
            </p:nvSpPr>
            <p:spPr bwMode="auto">
              <a:xfrm flipV="1">
                <a:off x="5325877" y="2650744"/>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26" name="Line 5096"/>
              <p:cNvSpPr>
                <a:spLocks noChangeShapeType="1"/>
              </p:cNvSpPr>
              <p:nvPr/>
            </p:nvSpPr>
            <p:spPr bwMode="auto">
              <a:xfrm flipH="1" flipV="1">
                <a:off x="5325877" y="2650744"/>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27" name="Line 5097"/>
              <p:cNvSpPr>
                <a:spLocks noChangeShapeType="1"/>
              </p:cNvSpPr>
              <p:nvPr/>
            </p:nvSpPr>
            <p:spPr bwMode="auto">
              <a:xfrm>
                <a:off x="5360072" y="2640285"/>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28" name="Line 5098"/>
              <p:cNvSpPr>
                <a:spLocks noChangeShapeType="1"/>
              </p:cNvSpPr>
              <p:nvPr/>
            </p:nvSpPr>
            <p:spPr bwMode="auto">
              <a:xfrm flipV="1">
                <a:off x="5342974" y="2650744"/>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29" name="Line 5099"/>
              <p:cNvSpPr>
                <a:spLocks noChangeShapeType="1"/>
              </p:cNvSpPr>
              <p:nvPr/>
            </p:nvSpPr>
            <p:spPr bwMode="auto">
              <a:xfrm flipH="1" flipV="1">
                <a:off x="5342974" y="2650744"/>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30" name="Line 5100"/>
              <p:cNvSpPr>
                <a:spLocks noChangeShapeType="1"/>
              </p:cNvSpPr>
              <p:nvPr/>
            </p:nvSpPr>
            <p:spPr bwMode="auto">
              <a:xfrm>
                <a:off x="5365771" y="2640285"/>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31" name="Line 5101"/>
              <p:cNvSpPr>
                <a:spLocks noChangeShapeType="1"/>
              </p:cNvSpPr>
              <p:nvPr/>
            </p:nvSpPr>
            <p:spPr bwMode="auto">
              <a:xfrm flipV="1">
                <a:off x="5348673" y="2650744"/>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32" name="Line 5102"/>
              <p:cNvSpPr>
                <a:spLocks noChangeShapeType="1"/>
              </p:cNvSpPr>
              <p:nvPr/>
            </p:nvSpPr>
            <p:spPr bwMode="auto">
              <a:xfrm flipH="1" flipV="1">
                <a:off x="5348673" y="2650744"/>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33" name="Line 5103"/>
              <p:cNvSpPr>
                <a:spLocks noChangeShapeType="1"/>
              </p:cNvSpPr>
              <p:nvPr/>
            </p:nvSpPr>
            <p:spPr bwMode="auto">
              <a:xfrm>
                <a:off x="5388567" y="2689083"/>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34" name="Line 5104"/>
              <p:cNvSpPr>
                <a:spLocks noChangeShapeType="1"/>
              </p:cNvSpPr>
              <p:nvPr/>
            </p:nvSpPr>
            <p:spPr bwMode="auto">
              <a:xfrm flipV="1">
                <a:off x="5371470" y="2699542"/>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35" name="Line 5105"/>
              <p:cNvSpPr>
                <a:spLocks noChangeShapeType="1"/>
              </p:cNvSpPr>
              <p:nvPr/>
            </p:nvSpPr>
            <p:spPr bwMode="auto">
              <a:xfrm flipH="1" flipV="1">
                <a:off x="5371470" y="2699542"/>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36" name="Line 5106"/>
              <p:cNvSpPr>
                <a:spLocks noChangeShapeType="1"/>
              </p:cNvSpPr>
              <p:nvPr/>
            </p:nvSpPr>
            <p:spPr bwMode="auto">
              <a:xfrm>
                <a:off x="5428461" y="2769253"/>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37" name="Line 5107"/>
              <p:cNvSpPr>
                <a:spLocks noChangeShapeType="1"/>
              </p:cNvSpPr>
              <p:nvPr/>
            </p:nvSpPr>
            <p:spPr bwMode="auto">
              <a:xfrm flipV="1">
                <a:off x="5411364" y="2779708"/>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38" name="Line 5108"/>
              <p:cNvSpPr>
                <a:spLocks noChangeShapeType="1"/>
              </p:cNvSpPr>
              <p:nvPr/>
            </p:nvSpPr>
            <p:spPr bwMode="auto">
              <a:xfrm flipH="1" flipV="1">
                <a:off x="5411364" y="2779708"/>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39" name="Line 5109"/>
              <p:cNvSpPr>
                <a:spLocks noChangeShapeType="1"/>
              </p:cNvSpPr>
              <p:nvPr/>
            </p:nvSpPr>
            <p:spPr bwMode="auto">
              <a:xfrm>
                <a:off x="5428461" y="2769253"/>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40" name="Line 5110"/>
              <p:cNvSpPr>
                <a:spLocks noChangeShapeType="1"/>
              </p:cNvSpPr>
              <p:nvPr/>
            </p:nvSpPr>
            <p:spPr bwMode="auto">
              <a:xfrm flipV="1">
                <a:off x="5411364" y="2779708"/>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41" name="Line 5111"/>
              <p:cNvSpPr>
                <a:spLocks noChangeShapeType="1"/>
              </p:cNvSpPr>
              <p:nvPr/>
            </p:nvSpPr>
            <p:spPr bwMode="auto">
              <a:xfrm flipH="1" flipV="1">
                <a:off x="5411364" y="2779708"/>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42" name="Line 5112"/>
              <p:cNvSpPr>
                <a:spLocks noChangeShapeType="1"/>
              </p:cNvSpPr>
              <p:nvPr/>
            </p:nvSpPr>
            <p:spPr bwMode="auto">
              <a:xfrm>
                <a:off x="5459806" y="2769253"/>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43" name="Line 5113"/>
              <p:cNvSpPr>
                <a:spLocks noChangeShapeType="1"/>
              </p:cNvSpPr>
              <p:nvPr/>
            </p:nvSpPr>
            <p:spPr bwMode="auto">
              <a:xfrm flipV="1">
                <a:off x="5439860" y="2779708"/>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44" name="Line 5114"/>
              <p:cNvSpPr>
                <a:spLocks noChangeShapeType="1"/>
              </p:cNvSpPr>
              <p:nvPr/>
            </p:nvSpPr>
            <p:spPr bwMode="auto">
              <a:xfrm flipH="1" flipV="1">
                <a:off x="5439860" y="2779708"/>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45" name="Line 5115"/>
              <p:cNvSpPr>
                <a:spLocks noChangeShapeType="1"/>
              </p:cNvSpPr>
              <p:nvPr/>
            </p:nvSpPr>
            <p:spPr bwMode="auto">
              <a:xfrm>
                <a:off x="5476904" y="2769253"/>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46" name="Line 5116"/>
              <p:cNvSpPr>
                <a:spLocks noChangeShapeType="1"/>
              </p:cNvSpPr>
              <p:nvPr/>
            </p:nvSpPr>
            <p:spPr bwMode="auto">
              <a:xfrm flipV="1">
                <a:off x="5462657" y="2779708"/>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47" name="Line 5117"/>
              <p:cNvSpPr>
                <a:spLocks noChangeShapeType="1"/>
              </p:cNvSpPr>
              <p:nvPr/>
            </p:nvSpPr>
            <p:spPr bwMode="auto">
              <a:xfrm flipH="1" flipV="1">
                <a:off x="5462657" y="2779708"/>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48" name="Line 5118"/>
              <p:cNvSpPr>
                <a:spLocks noChangeShapeType="1"/>
              </p:cNvSpPr>
              <p:nvPr/>
            </p:nvSpPr>
            <p:spPr bwMode="auto">
              <a:xfrm>
                <a:off x="5513949" y="2818051"/>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49" name="Line 5119"/>
              <p:cNvSpPr>
                <a:spLocks noChangeShapeType="1"/>
              </p:cNvSpPr>
              <p:nvPr/>
            </p:nvSpPr>
            <p:spPr bwMode="auto">
              <a:xfrm flipV="1">
                <a:off x="5496852" y="2831992"/>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50" name="Line 5120"/>
              <p:cNvSpPr>
                <a:spLocks noChangeShapeType="1"/>
              </p:cNvSpPr>
              <p:nvPr/>
            </p:nvSpPr>
            <p:spPr bwMode="auto">
              <a:xfrm flipH="1" flipV="1">
                <a:off x="5496852" y="2831992"/>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51" name="Line 5121"/>
              <p:cNvSpPr>
                <a:spLocks noChangeShapeType="1"/>
              </p:cNvSpPr>
              <p:nvPr/>
            </p:nvSpPr>
            <p:spPr bwMode="auto">
              <a:xfrm>
                <a:off x="5528196" y="2818051"/>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52" name="Line 5122"/>
              <p:cNvSpPr>
                <a:spLocks noChangeShapeType="1"/>
              </p:cNvSpPr>
              <p:nvPr/>
            </p:nvSpPr>
            <p:spPr bwMode="auto">
              <a:xfrm flipV="1">
                <a:off x="5511098" y="2831992"/>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53" name="Line 5123"/>
              <p:cNvSpPr>
                <a:spLocks noChangeShapeType="1"/>
              </p:cNvSpPr>
              <p:nvPr/>
            </p:nvSpPr>
            <p:spPr bwMode="auto">
              <a:xfrm flipH="1" flipV="1">
                <a:off x="5511098" y="2831992"/>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54" name="Line 5124"/>
              <p:cNvSpPr>
                <a:spLocks noChangeShapeType="1"/>
              </p:cNvSpPr>
              <p:nvPr/>
            </p:nvSpPr>
            <p:spPr bwMode="auto">
              <a:xfrm>
                <a:off x="5576640" y="2818051"/>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55" name="Line 5125"/>
              <p:cNvSpPr>
                <a:spLocks noChangeShapeType="1"/>
              </p:cNvSpPr>
              <p:nvPr/>
            </p:nvSpPr>
            <p:spPr bwMode="auto">
              <a:xfrm flipV="1">
                <a:off x="5559542" y="2831992"/>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56" name="Line 5126"/>
              <p:cNvSpPr>
                <a:spLocks noChangeShapeType="1"/>
              </p:cNvSpPr>
              <p:nvPr/>
            </p:nvSpPr>
            <p:spPr bwMode="auto">
              <a:xfrm flipH="1" flipV="1">
                <a:off x="5559542" y="2831992"/>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57" name="Line 5127"/>
              <p:cNvSpPr>
                <a:spLocks noChangeShapeType="1"/>
              </p:cNvSpPr>
              <p:nvPr/>
            </p:nvSpPr>
            <p:spPr bwMode="auto">
              <a:xfrm>
                <a:off x="5576640" y="2818051"/>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58" name="Line 5128"/>
              <p:cNvSpPr>
                <a:spLocks noChangeShapeType="1"/>
              </p:cNvSpPr>
              <p:nvPr/>
            </p:nvSpPr>
            <p:spPr bwMode="auto">
              <a:xfrm flipV="1">
                <a:off x="5559542" y="2831992"/>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59" name="Line 5129"/>
              <p:cNvSpPr>
                <a:spLocks noChangeShapeType="1"/>
              </p:cNvSpPr>
              <p:nvPr/>
            </p:nvSpPr>
            <p:spPr bwMode="auto">
              <a:xfrm flipH="1" flipV="1">
                <a:off x="5559542" y="2831992"/>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60" name="Line 5130"/>
              <p:cNvSpPr>
                <a:spLocks noChangeShapeType="1"/>
              </p:cNvSpPr>
              <p:nvPr/>
            </p:nvSpPr>
            <p:spPr bwMode="auto">
              <a:xfrm>
                <a:off x="5576640" y="2818051"/>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61" name="Line 5131"/>
              <p:cNvSpPr>
                <a:spLocks noChangeShapeType="1"/>
              </p:cNvSpPr>
              <p:nvPr/>
            </p:nvSpPr>
            <p:spPr bwMode="auto">
              <a:xfrm flipV="1">
                <a:off x="5559542" y="2831992"/>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62" name="Line 5132"/>
              <p:cNvSpPr>
                <a:spLocks noChangeShapeType="1"/>
              </p:cNvSpPr>
              <p:nvPr/>
            </p:nvSpPr>
            <p:spPr bwMode="auto">
              <a:xfrm flipH="1" flipV="1">
                <a:off x="5559542" y="2831992"/>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63" name="Line 5133"/>
              <p:cNvSpPr>
                <a:spLocks noChangeShapeType="1"/>
              </p:cNvSpPr>
              <p:nvPr/>
            </p:nvSpPr>
            <p:spPr bwMode="auto">
              <a:xfrm>
                <a:off x="5576640" y="2818051"/>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64" name="Line 5134"/>
              <p:cNvSpPr>
                <a:spLocks noChangeShapeType="1"/>
              </p:cNvSpPr>
              <p:nvPr/>
            </p:nvSpPr>
            <p:spPr bwMode="auto">
              <a:xfrm flipV="1">
                <a:off x="5559542" y="2831992"/>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65" name="Line 5135"/>
              <p:cNvSpPr>
                <a:spLocks noChangeShapeType="1"/>
              </p:cNvSpPr>
              <p:nvPr/>
            </p:nvSpPr>
            <p:spPr bwMode="auto">
              <a:xfrm flipH="1" flipV="1">
                <a:off x="5559542" y="2831992"/>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66" name="Line 5136"/>
              <p:cNvSpPr>
                <a:spLocks noChangeShapeType="1"/>
              </p:cNvSpPr>
              <p:nvPr/>
            </p:nvSpPr>
            <p:spPr bwMode="auto">
              <a:xfrm>
                <a:off x="5622233" y="2852906"/>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67" name="Line 5137"/>
              <p:cNvSpPr>
                <a:spLocks noChangeShapeType="1"/>
              </p:cNvSpPr>
              <p:nvPr/>
            </p:nvSpPr>
            <p:spPr bwMode="auto">
              <a:xfrm flipV="1">
                <a:off x="5605135" y="286336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68" name="Line 5138"/>
              <p:cNvSpPr>
                <a:spLocks noChangeShapeType="1"/>
              </p:cNvSpPr>
              <p:nvPr/>
            </p:nvSpPr>
            <p:spPr bwMode="auto">
              <a:xfrm flipH="1" flipV="1">
                <a:off x="5605135" y="286336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69" name="Line 5139"/>
              <p:cNvSpPr>
                <a:spLocks noChangeShapeType="1"/>
              </p:cNvSpPr>
              <p:nvPr/>
            </p:nvSpPr>
            <p:spPr bwMode="auto">
              <a:xfrm>
                <a:off x="5627932" y="2852906"/>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70" name="Line 5140"/>
              <p:cNvSpPr>
                <a:spLocks noChangeShapeType="1"/>
              </p:cNvSpPr>
              <p:nvPr/>
            </p:nvSpPr>
            <p:spPr bwMode="auto">
              <a:xfrm flipV="1">
                <a:off x="5610835" y="286336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71" name="Line 5141"/>
              <p:cNvSpPr>
                <a:spLocks noChangeShapeType="1"/>
              </p:cNvSpPr>
              <p:nvPr/>
            </p:nvSpPr>
            <p:spPr bwMode="auto">
              <a:xfrm flipH="1" flipV="1">
                <a:off x="5610835" y="2863361"/>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72" name="Line 5142"/>
              <p:cNvSpPr>
                <a:spLocks noChangeShapeType="1"/>
              </p:cNvSpPr>
              <p:nvPr/>
            </p:nvSpPr>
            <p:spPr bwMode="auto">
              <a:xfrm>
                <a:off x="5670675" y="2880790"/>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73" name="Line 5143"/>
              <p:cNvSpPr>
                <a:spLocks noChangeShapeType="1"/>
              </p:cNvSpPr>
              <p:nvPr/>
            </p:nvSpPr>
            <p:spPr bwMode="auto">
              <a:xfrm flipV="1">
                <a:off x="5653577" y="2891247"/>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74" name="Line 5144"/>
              <p:cNvSpPr>
                <a:spLocks noChangeShapeType="1"/>
              </p:cNvSpPr>
              <p:nvPr/>
            </p:nvSpPr>
            <p:spPr bwMode="auto">
              <a:xfrm flipH="1" flipV="1">
                <a:off x="5653577" y="2891247"/>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75" name="Line 5145"/>
              <p:cNvSpPr>
                <a:spLocks noChangeShapeType="1"/>
              </p:cNvSpPr>
              <p:nvPr/>
            </p:nvSpPr>
            <p:spPr bwMode="auto">
              <a:xfrm>
                <a:off x="5707720" y="2915647"/>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76" name="Line 5146"/>
              <p:cNvSpPr>
                <a:spLocks noChangeShapeType="1"/>
              </p:cNvSpPr>
              <p:nvPr/>
            </p:nvSpPr>
            <p:spPr bwMode="auto">
              <a:xfrm flipV="1">
                <a:off x="5690623" y="2926102"/>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77" name="Line 5147"/>
              <p:cNvSpPr>
                <a:spLocks noChangeShapeType="1"/>
              </p:cNvSpPr>
              <p:nvPr/>
            </p:nvSpPr>
            <p:spPr bwMode="auto">
              <a:xfrm flipH="1" flipV="1">
                <a:off x="5690623" y="2926102"/>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78" name="Line 5148"/>
              <p:cNvSpPr>
                <a:spLocks noChangeShapeType="1"/>
              </p:cNvSpPr>
              <p:nvPr/>
            </p:nvSpPr>
            <p:spPr bwMode="auto">
              <a:xfrm>
                <a:off x="5721967" y="2915647"/>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79" name="Line 5149"/>
              <p:cNvSpPr>
                <a:spLocks noChangeShapeType="1"/>
              </p:cNvSpPr>
              <p:nvPr/>
            </p:nvSpPr>
            <p:spPr bwMode="auto">
              <a:xfrm flipV="1">
                <a:off x="5704869" y="2926102"/>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80" name="Line 5150"/>
              <p:cNvSpPr>
                <a:spLocks noChangeShapeType="1"/>
              </p:cNvSpPr>
              <p:nvPr/>
            </p:nvSpPr>
            <p:spPr bwMode="auto">
              <a:xfrm flipH="1" flipV="1">
                <a:off x="5704869" y="2926102"/>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81" name="Line 5151"/>
              <p:cNvSpPr>
                <a:spLocks noChangeShapeType="1"/>
              </p:cNvSpPr>
              <p:nvPr/>
            </p:nvSpPr>
            <p:spPr bwMode="auto">
              <a:xfrm>
                <a:off x="5733366" y="2915647"/>
                <a:ext cx="0" cy="453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82" name="Line 5152"/>
              <p:cNvSpPr>
                <a:spLocks noChangeShapeType="1"/>
              </p:cNvSpPr>
              <p:nvPr/>
            </p:nvSpPr>
            <p:spPr bwMode="auto">
              <a:xfrm flipV="1">
                <a:off x="5716268" y="2926102"/>
                <a:ext cx="34195"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83" name="Line 5153"/>
              <p:cNvSpPr>
                <a:spLocks noChangeShapeType="1"/>
              </p:cNvSpPr>
              <p:nvPr/>
            </p:nvSpPr>
            <p:spPr bwMode="auto">
              <a:xfrm flipH="1" flipV="1">
                <a:off x="5716268" y="2926102"/>
                <a:ext cx="34195"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84" name="Line 5154"/>
              <p:cNvSpPr>
                <a:spLocks noChangeShapeType="1"/>
              </p:cNvSpPr>
              <p:nvPr/>
            </p:nvSpPr>
            <p:spPr bwMode="auto">
              <a:xfrm>
                <a:off x="5744763" y="2943531"/>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85" name="Line 5155"/>
              <p:cNvSpPr>
                <a:spLocks noChangeShapeType="1"/>
              </p:cNvSpPr>
              <p:nvPr/>
            </p:nvSpPr>
            <p:spPr bwMode="auto">
              <a:xfrm flipV="1">
                <a:off x="5730517" y="2957473"/>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86" name="Line 5156"/>
              <p:cNvSpPr>
                <a:spLocks noChangeShapeType="1"/>
              </p:cNvSpPr>
              <p:nvPr/>
            </p:nvSpPr>
            <p:spPr bwMode="auto">
              <a:xfrm flipH="1" flipV="1">
                <a:off x="5730517" y="2957473"/>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87" name="Line 5157"/>
              <p:cNvSpPr>
                <a:spLocks noChangeShapeType="1"/>
              </p:cNvSpPr>
              <p:nvPr/>
            </p:nvSpPr>
            <p:spPr bwMode="auto">
              <a:xfrm>
                <a:off x="5767560" y="2943531"/>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88" name="Line 5158"/>
              <p:cNvSpPr>
                <a:spLocks noChangeShapeType="1"/>
              </p:cNvSpPr>
              <p:nvPr/>
            </p:nvSpPr>
            <p:spPr bwMode="auto">
              <a:xfrm flipV="1">
                <a:off x="5753313" y="2957473"/>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89" name="Line 5159"/>
              <p:cNvSpPr>
                <a:spLocks noChangeShapeType="1"/>
              </p:cNvSpPr>
              <p:nvPr/>
            </p:nvSpPr>
            <p:spPr bwMode="auto">
              <a:xfrm flipH="1" flipV="1">
                <a:off x="5753313" y="2957473"/>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90" name="Line 5160"/>
              <p:cNvSpPr>
                <a:spLocks noChangeShapeType="1"/>
              </p:cNvSpPr>
              <p:nvPr/>
            </p:nvSpPr>
            <p:spPr bwMode="auto">
              <a:xfrm>
                <a:off x="5781809" y="2943531"/>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91" name="Line 5161"/>
              <p:cNvSpPr>
                <a:spLocks noChangeShapeType="1"/>
              </p:cNvSpPr>
              <p:nvPr/>
            </p:nvSpPr>
            <p:spPr bwMode="auto">
              <a:xfrm flipV="1">
                <a:off x="5767560" y="2957473"/>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92" name="Line 5162"/>
              <p:cNvSpPr>
                <a:spLocks noChangeShapeType="1"/>
              </p:cNvSpPr>
              <p:nvPr/>
            </p:nvSpPr>
            <p:spPr bwMode="auto">
              <a:xfrm flipH="1" flipV="1">
                <a:off x="5767560" y="2957473"/>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93" name="Line 5163"/>
              <p:cNvSpPr>
                <a:spLocks noChangeShapeType="1"/>
              </p:cNvSpPr>
              <p:nvPr/>
            </p:nvSpPr>
            <p:spPr bwMode="auto">
              <a:xfrm>
                <a:off x="5796056" y="2943531"/>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94" name="Line 5164"/>
              <p:cNvSpPr>
                <a:spLocks noChangeShapeType="1"/>
              </p:cNvSpPr>
              <p:nvPr/>
            </p:nvSpPr>
            <p:spPr bwMode="auto">
              <a:xfrm flipV="1">
                <a:off x="5778958" y="2957473"/>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95" name="Line 5165"/>
              <p:cNvSpPr>
                <a:spLocks noChangeShapeType="1"/>
              </p:cNvSpPr>
              <p:nvPr/>
            </p:nvSpPr>
            <p:spPr bwMode="auto">
              <a:xfrm flipH="1" flipV="1">
                <a:off x="5778958" y="2957473"/>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96" name="Line 5166"/>
              <p:cNvSpPr>
                <a:spLocks noChangeShapeType="1"/>
              </p:cNvSpPr>
              <p:nvPr/>
            </p:nvSpPr>
            <p:spPr bwMode="auto">
              <a:xfrm>
                <a:off x="5801755" y="2943531"/>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97" name="Line 5167"/>
              <p:cNvSpPr>
                <a:spLocks noChangeShapeType="1"/>
              </p:cNvSpPr>
              <p:nvPr/>
            </p:nvSpPr>
            <p:spPr bwMode="auto">
              <a:xfrm flipV="1">
                <a:off x="5787508" y="2957473"/>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98" name="Line 5168"/>
              <p:cNvSpPr>
                <a:spLocks noChangeShapeType="1"/>
              </p:cNvSpPr>
              <p:nvPr/>
            </p:nvSpPr>
            <p:spPr bwMode="auto">
              <a:xfrm flipH="1" flipV="1">
                <a:off x="5787508" y="2957473"/>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99" name="Line 5169"/>
              <p:cNvSpPr>
                <a:spLocks noChangeShapeType="1"/>
              </p:cNvSpPr>
              <p:nvPr/>
            </p:nvSpPr>
            <p:spPr bwMode="auto">
              <a:xfrm>
                <a:off x="5810305" y="2943531"/>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00" name="Line 5170"/>
              <p:cNvSpPr>
                <a:spLocks noChangeShapeType="1"/>
              </p:cNvSpPr>
              <p:nvPr/>
            </p:nvSpPr>
            <p:spPr bwMode="auto">
              <a:xfrm flipV="1">
                <a:off x="5790357" y="2957473"/>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01" name="Line 5171"/>
              <p:cNvSpPr>
                <a:spLocks noChangeShapeType="1"/>
              </p:cNvSpPr>
              <p:nvPr/>
            </p:nvSpPr>
            <p:spPr bwMode="auto">
              <a:xfrm flipH="1" flipV="1">
                <a:off x="5790357" y="2957473"/>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02" name="Line 5172"/>
              <p:cNvSpPr>
                <a:spLocks noChangeShapeType="1"/>
              </p:cNvSpPr>
              <p:nvPr/>
            </p:nvSpPr>
            <p:spPr bwMode="auto">
              <a:xfrm>
                <a:off x="5816004" y="2943531"/>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03" name="Line 5173"/>
              <p:cNvSpPr>
                <a:spLocks noChangeShapeType="1"/>
              </p:cNvSpPr>
              <p:nvPr/>
            </p:nvSpPr>
            <p:spPr bwMode="auto">
              <a:xfrm flipV="1">
                <a:off x="5798906" y="2957473"/>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04" name="Line 5174"/>
              <p:cNvSpPr>
                <a:spLocks noChangeShapeType="1"/>
              </p:cNvSpPr>
              <p:nvPr/>
            </p:nvSpPr>
            <p:spPr bwMode="auto">
              <a:xfrm flipH="1" flipV="1">
                <a:off x="5798906" y="2957473"/>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05" name="Line 5175"/>
              <p:cNvSpPr>
                <a:spLocks noChangeShapeType="1"/>
              </p:cNvSpPr>
              <p:nvPr/>
            </p:nvSpPr>
            <p:spPr bwMode="auto">
              <a:xfrm>
                <a:off x="5833102" y="2943531"/>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06" name="Line 5176"/>
              <p:cNvSpPr>
                <a:spLocks noChangeShapeType="1"/>
              </p:cNvSpPr>
              <p:nvPr/>
            </p:nvSpPr>
            <p:spPr bwMode="auto">
              <a:xfrm flipV="1">
                <a:off x="5816004" y="2957473"/>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07" name="Line 5177"/>
              <p:cNvSpPr>
                <a:spLocks noChangeShapeType="1"/>
              </p:cNvSpPr>
              <p:nvPr/>
            </p:nvSpPr>
            <p:spPr bwMode="auto">
              <a:xfrm flipH="1" flipV="1">
                <a:off x="5816004" y="2957473"/>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08" name="Line 5178"/>
              <p:cNvSpPr>
                <a:spLocks noChangeShapeType="1"/>
              </p:cNvSpPr>
              <p:nvPr/>
            </p:nvSpPr>
            <p:spPr bwMode="auto">
              <a:xfrm>
                <a:off x="5850199" y="2943531"/>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09" name="Line 5179"/>
              <p:cNvSpPr>
                <a:spLocks noChangeShapeType="1"/>
              </p:cNvSpPr>
              <p:nvPr/>
            </p:nvSpPr>
            <p:spPr bwMode="auto">
              <a:xfrm flipV="1">
                <a:off x="5835950" y="2957473"/>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10" name="Line 5180"/>
              <p:cNvSpPr>
                <a:spLocks noChangeShapeType="1"/>
              </p:cNvSpPr>
              <p:nvPr/>
            </p:nvSpPr>
            <p:spPr bwMode="auto">
              <a:xfrm flipH="1" flipV="1">
                <a:off x="5835950" y="2957473"/>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11" name="Line 5181"/>
              <p:cNvSpPr>
                <a:spLocks noChangeShapeType="1"/>
              </p:cNvSpPr>
              <p:nvPr/>
            </p:nvSpPr>
            <p:spPr bwMode="auto">
              <a:xfrm>
                <a:off x="5864445" y="2943531"/>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12" name="Line 5182"/>
              <p:cNvSpPr>
                <a:spLocks noChangeShapeType="1"/>
              </p:cNvSpPr>
              <p:nvPr/>
            </p:nvSpPr>
            <p:spPr bwMode="auto">
              <a:xfrm flipV="1">
                <a:off x="5847348" y="2957473"/>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13" name="Line 5183"/>
              <p:cNvSpPr>
                <a:spLocks noChangeShapeType="1"/>
              </p:cNvSpPr>
              <p:nvPr/>
            </p:nvSpPr>
            <p:spPr bwMode="auto">
              <a:xfrm flipH="1" flipV="1">
                <a:off x="5847348" y="2957473"/>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14" name="Line 5184"/>
              <p:cNvSpPr>
                <a:spLocks noChangeShapeType="1"/>
              </p:cNvSpPr>
              <p:nvPr/>
            </p:nvSpPr>
            <p:spPr bwMode="auto">
              <a:xfrm>
                <a:off x="5901491" y="2943531"/>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15" name="Line 5185"/>
              <p:cNvSpPr>
                <a:spLocks noChangeShapeType="1"/>
              </p:cNvSpPr>
              <p:nvPr/>
            </p:nvSpPr>
            <p:spPr bwMode="auto">
              <a:xfrm flipV="1">
                <a:off x="5884393" y="2957473"/>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16" name="Line 5186"/>
              <p:cNvSpPr>
                <a:spLocks noChangeShapeType="1"/>
              </p:cNvSpPr>
              <p:nvPr/>
            </p:nvSpPr>
            <p:spPr bwMode="auto">
              <a:xfrm flipH="1" flipV="1">
                <a:off x="5884393" y="2957473"/>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17" name="Line 5187"/>
              <p:cNvSpPr>
                <a:spLocks noChangeShapeType="1"/>
              </p:cNvSpPr>
              <p:nvPr/>
            </p:nvSpPr>
            <p:spPr bwMode="auto">
              <a:xfrm>
                <a:off x="5901491" y="2943531"/>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18" name="Line 5188"/>
              <p:cNvSpPr>
                <a:spLocks noChangeShapeType="1"/>
              </p:cNvSpPr>
              <p:nvPr/>
            </p:nvSpPr>
            <p:spPr bwMode="auto">
              <a:xfrm flipV="1">
                <a:off x="5884393" y="2957473"/>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19" name="Line 5189"/>
              <p:cNvSpPr>
                <a:spLocks noChangeShapeType="1"/>
              </p:cNvSpPr>
              <p:nvPr/>
            </p:nvSpPr>
            <p:spPr bwMode="auto">
              <a:xfrm flipH="1" flipV="1">
                <a:off x="5884393" y="2957473"/>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20" name="Line 5190"/>
              <p:cNvSpPr>
                <a:spLocks noChangeShapeType="1"/>
              </p:cNvSpPr>
              <p:nvPr/>
            </p:nvSpPr>
            <p:spPr bwMode="auto">
              <a:xfrm>
                <a:off x="5915738" y="2943531"/>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21" name="Line 5191"/>
              <p:cNvSpPr>
                <a:spLocks noChangeShapeType="1"/>
              </p:cNvSpPr>
              <p:nvPr/>
            </p:nvSpPr>
            <p:spPr bwMode="auto">
              <a:xfrm flipV="1">
                <a:off x="5898641" y="2957473"/>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22" name="Line 5192"/>
              <p:cNvSpPr>
                <a:spLocks noChangeShapeType="1"/>
              </p:cNvSpPr>
              <p:nvPr/>
            </p:nvSpPr>
            <p:spPr bwMode="auto">
              <a:xfrm flipH="1" flipV="1">
                <a:off x="5898641" y="2957473"/>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23" name="Line 5193"/>
              <p:cNvSpPr>
                <a:spLocks noChangeShapeType="1"/>
              </p:cNvSpPr>
              <p:nvPr/>
            </p:nvSpPr>
            <p:spPr bwMode="auto">
              <a:xfrm>
                <a:off x="5921437" y="2943531"/>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24" name="Line 5194"/>
              <p:cNvSpPr>
                <a:spLocks noChangeShapeType="1"/>
              </p:cNvSpPr>
              <p:nvPr/>
            </p:nvSpPr>
            <p:spPr bwMode="auto">
              <a:xfrm flipV="1">
                <a:off x="5904339" y="2957473"/>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25" name="Line 5195"/>
              <p:cNvSpPr>
                <a:spLocks noChangeShapeType="1"/>
              </p:cNvSpPr>
              <p:nvPr/>
            </p:nvSpPr>
            <p:spPr bwMode="auto">
              <a:xfrm flipH="1" flipV="1">
                <a:off x="5904339" y="2957473"/>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26" name="Line 5196"/>
              <p:cNvSpPr>
                <a:spLocks noChangeShapeType="1"/>
              </p:cNvSpPr>
              <p:nvPr/>
            </p:nvSpPr>
            <p:spPr bwMode="auto">
              <a:xfrm>
                <a:off x="5927136" y="2943531"/>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27" name="Line 5197"/>
              <p:cNvSpPr>
                <a:spLocks noChangeShapeType="1"/>
              </p:cNvSpPr>
              <p:nvPr/>
            </p:nvSpPr>
            <p:spPr bwMode="auto">
              <a:xfrm flipV="1">
                <a:off x="5910039" y="2957473"/>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28" name="Line 5198"/>
              <p:cNvSpPr>
                <a:spLocks noChangeShapeType="1"/>
              </p:cNvSpPr>
              <p:nvPr/>
            </p:nvSpPr>
            <p:spPr bwMode="auto">
              <a:xfrm flipH="1" flipV="1">
                <a:off x="5910039" y="2957473"/>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29" name="Line 5199"/>
              <p:cNvSpPr>
                <a:spLocks noChangeShapeType="1"/>
              </p:cNvSpPr>
              <p:nvPr/>
            </p:nvSpPr>
            <p:spPr bwMode="auto">
              <a:xfrm>
                <a:off x="5955632" y="2992329"/>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30" name="Line 5200"/>
              <p:cNvSpPr>
                <a:spLocks noChangeShapeType="1"/>
              </p:cNvSpPr>
              <p:nvPr/>
            </p:nvSpPr>
            <p:spPr bwMode="auto">
              <a:xfrm flipV="1">
                <a:off x="5938535" y="3006271"/>
                <a:ext cx="34195"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31" name="Line 5201"/>
              <p:cNvSpPr>
                <a:spLocks noChangeShapeType="1"/>
              </p:cNvSpPr>
              <p:nvPr/>
            </p:nvSpPr>
            <p:spPr bwMode="auto">
              <a:xfrm flipH="1" flipV="1">
                <a:off x="5938535" y="3006271"/>
                <a:ext cx="34195"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32" name="Line 5202"/>
              <p:cNvSpPr>
                <a:spLocks noChangeShapeType="1"/>
              </p:cNvSpPr>
              <p:nvPr/>
            </p:nvSpPr>
            <p:spPr bwMode="auto">
              <a:xfrm>
                <a:off x="5961331" y="2992329"/>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33" name="Line 5203"/>
              <p:cNvSpPr>
                <a:spLocks noChangeShapeType="1"/>
              </p:cNvSpPr>
              <p:nvPr/>
            </p:nvSpPr>
            <p:spPr bwMode="auto">
              <a:xfrm flipV="1">
                <a:off x="5947084" y="3006271"/>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34" name="Line 5204"/>
              <p:cNvSpPr>
                <a:spLocks noChangeShapeType="1"/>
              </p:cNvSpPr>
              <p:nvPr/>
            </p:nvSpPr>
            <p:spPr bwMode="auto">
              <a:xfrm flipH="1" flipV="1">
                <a:off x="5947084" y="3006271"/>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35" name="Line 5205"/>
              <p:cNvSpPr>
                <a:spLocks noChangeShapeType="1"/>
              </p:cNvSpPr>
              <p:nvPr/>
            </p:nvSpPr>
            <p:spPr bwMode="auto">
              <a:xfrm>
                <a:off x="5969881" y="2992329"/>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36" name="Line 5206"/>
              <p:cNvSpPr>
                <a:spLocks noChangeShapeType="1"/>
              </p:cNvSpPr>
              <p:nvPr/>
            </p:nvSpPr>
            <p:spPr bwMode="auto">
              <a:xfrm flipV="1">
                <a:off x="5952784" y="3006271"/>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37" name="Line 5207"/>
              <p:cNvSpPr>
                <a:spLocks noChangeShapeType="1"/>
              </p:cNvSpPr>
              <p:nvPr/>
            </p:nvSpPr>
            <p:spPr bwMode="auto">
              <a:xfrm flipH="1" flipV="1">
                <a:off x="5952784" y="3006271"/>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38" name="Line 5208"/>
              <p:cNvSpPr>
                <a:spLocks noChangeShapeType="1"/>
              </p:cNvSpPr>
              <p:nvPr/>
            </p:nvSpPr>
            <p:spPr bwMode="auto">
              <a:xfrm>
                <a:off x="5995526" y="2992329"/>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39" name="Line 5209"/>
              <p:cNvSpPr>
                <a:spLocks noChangeShapeType="1"/>
              </p:cNvSpPr>
              <p:nvPr/>
            </p:nvSpPr>
            <p:spPr bwMode="auto">
              <a:xfrm flipV="1">
                <a:off x="5978429" y="3006271"/>
                <a:ext cx="34195"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40" name="Line 5210"/>
              <p:cNvSpPr>
                <a:spLocks noChangeShapeType="1"/>
              </p:cNvSpPr>
              <p:nvPr/>
            </p:nvSpPr>
            <p:spPr bwMode="auto">
              <a:xfrm flipH="1" flipV="1">
                <a:off x="5978429" y="3006271"/>
                <a:ext cx="34195"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41" name="Line 5211"/>
              <p:cNvSpPr>
                <a:spLocks noChangeShapeType="1"/>
              </p:cNvSpPr>
              <p:nvPr/>
            </p:nvSpPr>
            <p:spPr bwMode="auto">
              <a:xfrm>
                <a:off x="6004075" y="2992329"/>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42" name="Line 5212"/>
              <p:cNvSpPr>
                <a:spLocks noChangeShapeType="1"/>
              </p:cNvSpPr>
              <p:nvPr/>
            </p:nvSpPr>
            <p:spPr bwMode="auto">
              <a:xfrm flipV="1">
                <a:off x="5984128" y="3006271"/>
                <a:ext cx="34195"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43" name="Line 5213"/>
              <p:cNvSpPr>
                <a:spLocks noChangeShapeType="1"/>
              </p:cNvSpPr>
              <p:nvPr/>
            </p:nvSpPr>
            <p:spPr bwMode="auto">
              <a:xfrm flipH="1" flipV="1">
                <a:off x="5984128" y="3006271"/>
                <a:ext cx="34195"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44" name="Line 5214"/>
              <p:cNvSpPr>
                <a:spLocks noChangeShapeType="1"/>
              </p:cNvSpPr>
              <p:nvPr/>
            </p:nvSpPr>
            <p:spPr bwMode="auto">
              <a:xfrm>
                <a:off x="6149404" y="3044611"/>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45" name="Line 5215"/>
              <p:cNvSpPr>
                <a:spLocks noChangeShapeType="1"/>
              </p:cNvSpPr>
              <p:nvPr/>
            </p:nvSpPr>
            <p:spPr bwMode="auto">
              <a:xfrm flipV="1">
                <a:off x="6132306" y="3055068"/>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46" name="Line 5216"/>
              <p:cNvSpPr>
                <a:spLocks noChangeShapeType="1"/>
              </p:cNvSpPr>
              <p:nvPr/>
            </p:nvSpPr>
            <p:spPr bwMode="auto">
              <a:xfrm flipH="1" flipV="1">
                <a:off x="6132306" y="3055068"/>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47" name="Line 5217"/>
              <p:cNvSpPr>
                <a:spLocks noChangeShapeType="1"/>
              </p:cNvSpPr>
              <p:nvPr/>
            </p:nvSpPr>
            <p:spPr bwMode="auto">
              <a:xfrm>
                <a:off x="6155102" y="3044611"/>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48" name="Line 5218"/>
              <p:cNvSpPr>
                <a:spLocks noChangeShapeType="1"/>
              </p:cNvSpPr>
              <p:nvPr/>
            </p:nvSpPr>
            <p:spPr bwMode="auto">
              <a:xfrm flipV="1">
                <a:off x="6140855" y="3055068"/>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49" name="Line 5219"/>
              <p:cNvSpPr>
                <a:spLocks noChangeShapeType="1"/>
              </p:cNvSpPr>
              <p:nvPr/>
            </p:nvSpPr>
            <p:spPr bwMode="auto">
              <a:xfrm flipH="1" flipV="1">
                <a:off x="6140855" y="3055068"/>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0" name="Line 5220"/>
              <p:cNvSpPr>
                <a:spLocks noChangeShapeType="1"/>
              </p:cNvSpPr>
              <p:nvPr/>
            </p:nvSpPr>
            <p:spPr bwMode="auto">
              <a:xfrm>
                <a:off x="6257687" y="3044611"/>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1" name="Line 5221"/>
              <p:cNvSpPr>
                <a:spLocks noChangeShapeType="1"/>
              </p:cNvSpPr>
              <p:nvPr/>
            </p:nvSpPr>
            <p:spPr bwMode="auto">
              <a:xfrm flipV="1">
                <a:off x="6243440" y="3055068"/>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2" name="Line 5222"/>
              <p:cNvSpPr>
                <a:spLocks noChangeShapeType="1"/>
              </p:cNvSpPr>
              <p:nvPr/>
            </p:nvSpPr>
            <p:spPr bwMode="auto">
              <a:xfrm flipH="1" flipV="1">
                <a:off x="6243440" y="3055068"/>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3" name="Line 5223"/>
              <p:cNvSpPr>
                <a:spLocks noChangeShapeType="1"/>
              </p:cNvSpPr>
              <p:nvPr/>
            </p:nvSpPr>
            <p:spPr bwMode="auto">
              <a:xfrm>
                <a:off x="6334626" y="3100380"/>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4" name="Line 5224"/>
              <p:cNvSpPr>
                <a:spLocks noChangeShapeType="1"/>
              </p:cNvSpPr>
              <p:nvPr/>
            </p:nvSpPr>
            <p:spPr bwMode="auto">
              <a:xfrm flipV="1">
                <a:off x="6320377" y="3110838"/>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5" name="Line 5225"/>
              <p:cNvSpPr>
                <a:spLocks noChangeShapeType="1"/>
              </p:cNvSpPr>
              <p:nvPr/>
            </p:nvSpPr>
            <p:spPr bwMode="auto">
              <a:xfrm flipH="1" flipV="1">
                <a:off x="6320377" y="3110838"/>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6" name="Line 5226"/>
              <p:cNvSpPr>
                <a:spLocks noChangeShapeType="1"/>
              </p:cNvSpPr>
              <p:nvPr/>
            </p:nvSpPr>
            <p:spPr bwMode="auto">
              <a:xfrm>
                <a:off x="6343174" y="3100380"/>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7" name="Line 5227"/>
              <p:cNvSpPr>
                <a:spLocks noChangeShapeType="1"/>
              </p:cNvSpPr>
              <p:nvPr/>
            </p:nvSpPr>
            <p:spPr bwMode="auto">
              <a:xfrm flipV="1">
                <a:off x="6326077" y="3110838"/>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8" name="Line 5228"/>
              <p:cNvSpPr>
                <a:spLocks noChangeShapeType="1"/>
              </p:cNvSpPr>
              <p:nvPr/>
            </p:nvSpPr>
            <p:spPr bwMode="auto">
              <a:xfrm flipH="1" flipV="1">
                <a:off x="6326077" y="3110838"/>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9" name="Line 5229"/>
              <p:cNvSpPr>
                <a:spLocks noChangeShapeType="1"/>
              </p:cNvSpPr>
              <p:nvPr/>
            </p:nvSpPr>
            <p:spPr bwMode="auto">
              <a:xfrm>
                <a:off x="6343174" y="3100380"/>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0" name="Line 5231"/>
              <p:cNvSpPr>
                <a:spLocks noChangeShapeType="1"/>
              </p:cNvSpPr>
              <p:nvPr/>
            </p:nvSpPr>
            <p:spPr bwMode="auto">
              <a:xfrm flipV="1">
                <a:off x="6326077" y="3110838"/>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1" name="Line 5232"/>
              <p:cNvSpPr>
                <a:spLocks noChangeShapeType="1"/>
              </p:cNvSpPr>
              <p:nvPr/>
            </p:nvSpPr>
            <p:spPr bwMode="auto">
              <a:xfrm flipH="1" flipV="1">
                <a:off x="6326077" y="3110838"/>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2" name="Line 5233"/>
              <p:cNvSpPr>
                <a:spLocks noChangeShapeType="1"/>
              </p:cNvSpPr>
              <p:nvPr/>
            </p:nvSpPr>
            <p:spPr bwMode="auto">
              <a:xfrm>
                <a:off x="6354573" y="3100380"/>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3" name="Line 5234"/>
              <p:cNvSpPr>
                <a:spLocks noChangeShapeType="1"/>
              </p:cNvSpPr>
              <p:nvPr/>
            </p:nvSpPr>
            <p:spPr bwMode="auto">
              <a:xfrm flipV="1">
                <a:off x="6340325" y="3110838"/>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4" name="Line 5235"/>
              <p:cNvSpPr>
                <a:spLocks noChangeShapeType="1"/>
              </p:cNvSpPr>
              <p:nvPr/>
            </p:nvSpPr>
            <p:spPr bwMode="auto">
              <a:xfrm flipH="1" flipV="1">
                <a:off x="6340325" y="3110838"/>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5" name="Line 5236"/>
              <p:cNvSpPr>
                <a:spLocks noChangeShapeType="1"/>
              </p:cNvSpPr>
              <p:nvPr/>
            </p:nvSpPr>
            <p:spPr bwMode="auto">
              <a:xfrm>
                <a:off x="6383068" y="3100380"/>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6" name="Line 5237"/>
              <p:cNvSpPr>
                <a:spLocks noChangeShapeType="1"/>
              </p:cNvSpPr>
              <p:nvPr/>
            </p:nvSpPr>
            <p:spPr bwMode="auto">
              <a:xfrm flipV="1">
                <a:off x="6365971" y="3110838"/>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7" name="Line 5238"/>
              <p:cNvSpPr>
                <a:spLocks noChangeShapeType="1"/>
              </p:cNvSpPr>
              <p:nvPr/>
            </p:nvSpPr>
            <p:spPr bwMode="auto">
              <a:xfrm flipH="1" flipV="1">
                <a:off x="6365971" y="3110838"/>
                <a:ext cx="34195"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8" name="Line 5239"/>
              <p:cNvSpPr>
                <a:spLocks noChangeShapeType="1"/>
              </p:cNvSpPr>
              <p:nvPr/>
            </p:nvSpPr>
            <p:spPr bwMode="auto">
              <a:xfrm>
                <a:off x="6431512" y="3100380"/>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9" name="Line 5240"/>
              <p:cNvSpPr>
                <a:spLocks noChangeShapeType="1"/>
              </p:cNvSpPr>
              <p:nvPr/>
            </p:nvSpPr>
            <p:spPr bwMode="auto">
              <a:xfrm flipV="1">
                <a:off x="6414415" y="3110838"/>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0" name="Line 5241"/>
              <p:cNvSpPr>
                <a:spLocks noChangeShapeType="1"/>
              </p:cNvSpPr>
              <p:nvPr/>
            </p:nvSpPr>
            <p:spPr bwMode="auto">
              <a:xfrm flipH="1" flipV="1">
                <a:off x="6414415" y="3110838"/>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1" name="Line 5242"/>
              <p:cNvSpPr>
                <a:spLocks noChangeShapeType="1"/>
              </p:cNvSpPr>
              <p:nvPr/>
            </p:nvSpPr>
            <p:spPr bwMode="auto">
              <a:xfrm>
                <a:off x="6451458" y="317706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2" name="Line 5243"/>
              <p:cNvSpPr>
                <a:spLocks noChangeShapeType="1"/>
              </p:cNvSpPr>
              <p:nvPr/>
            </p:nvSpPr>
            <p:spPr bwMode="auto">
              <a:xfrm flipV="1">
                <a:off x="6434361" y="3191005"/>
                <a:ext cx="34195"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3" name="Line 5244"/>
              <p:cNvSpPr>
                <a:spLocks noChangeShapeType="1"/>
              </p:cNvSpPr>
              <p:nvPr/>
            </p:nvSpPr>
            <p:spPr bwMode="auto">
              <a:xfrm flipH="1" flipV="1">
                <a:off x="6434361" y="3191005"/>
                <a:ext cx="34195"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4" name="Line 5245"/>
              <p:cNvSpPr>
                <a:spLocks noChangeShapeType="1"/>
              </p:cNvSpPr>
              <p:nvPr/>
            </p:nvSpPr>
            <p:spPr bwMode="auto">
              <a:xfrm>
                <a:off x="6468556" y="317706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5" name="Line 5246"/>
              <p:cNvSpPr>
                <a:spLocks noChangeShapeType="1"/>
              </p:cNvSpPr>
              <p:nvPr/>
            </p:nvSpPr>
            <p:spPr bwMode="auto">
              <a:xfrm flipV="1">
                <a:off x="6451458" y="3191005"/>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6" name="Line 5247"/>
              <p:cNvSpPr>
                <a:spLocks noChangeShapeType="1"/>
              </p:cNvSpPr>
              <p:nvPr/>
            </p:nvSpPr>
            <p:spPr bwMode="auto">
              <a:xfrm flipH="1" flipV="1">
                <a:off x="6451458" y="3191005"/>
                <a:ext cx="31347"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7" name="Line 5248"/>
              <p:cNvSpPr>
                <a:spLocks noChangeShapeType="1"/>
              </p:cNvSpPr>
              <p:nvPr/>
            </p:nvSpPr>
            <p:spPr bwMode="auto">
              <a:xfrm>
                <a:off x="6491352" y="317706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8" name="Line 5249"/>
              <p:cNvSpPr>
                <a:spLocks noChangeShapeType="1"/>
              </p:cNvSpPr>
              <p:nvPr/>
            </p:nvSpPr>
            <p:spPr bwMode="auto">
              <a:xfrm flipV="1">
                <a:off x="6477105" y="3191005"/>
                <a:ext cx="34195"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9" name="Line 5250"/>
              <p:cNvSpPr>
                <a:spLocks noChangeShapeType="1"/>
              </p:cNvSpPr>
              <p:nvPr/>
            </p:nvSpPr>
            <p:spPr bwMode="auto">
              <a:xfrm flipH="1" flipV="1">
                <a:off x="6477105" y="3191005"/>
                <a:ext cx="34195"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0" name="Line 5251"/>
              <p:cNvSpPr>
                <a:spLocks noChangeShapeType="1"/>
              </p:cNvSpPr>
              <p:nvPr/>
            </p:nvSpPr>
            <p:spPr bwMode="auto">
              <a:xfrm>
                <a:off x="6682275" y="317706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1" name="Line 5252"/>
              <p:cNvSpPr>
                <a:spLocks noChangeShapeType="1"/>
              </p:cNvSpPr>
              <p:nvPr/>
            </p:nvSpPr>
            <p:spPr bwMode="auto">
              <a:xfrm flipV="1">
                <a:off x="6662327" y="3191005"/>
                <a:ext cx="34195"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2" name="Line 5253"/>
              <p:cNvSpPr>
                <a:spLocks noChangeShapeType="1"/>
              </p:cNvSpPr>
              <p:nvPr/>
            </p:nvSpPr>
            <p:spPr bwMode="auto">
              <a:xfrm flipH="1" flipV="1">
                <a:off x="6662327" y="3191005"/>
                <a:ext cx="34195"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3" name="Line 5254"/>
              <p:cNvSpPr>
                <a:spLocks noChangeShapeType="1"/>
              </p:cNvSpPr>
              <p:nvPr/>
            </p:nvSpPr>
            <p:spPr bwMode="auto">
              <a:xfrm>
                <a:off x="6682275" y="3177062"/>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4" name="Line 5255"/>
              <p:cNvSpPr>
                <a:spLocks noChangeShapeType="1"/>
              </p:cNvSpPr>
              <p:nvPr/>
            </p:nvSpPr>
            <p:spPr bwMode="auto">
              <a:xfrm flipV="1">
                <a:off x="6662327" y="3191005"/>
                <a:ext cx="34195"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5" name="Line 5256"/>
              <p:cNvSpPr>
                <a:spLocks noChangeShapeType="1"/>
              </p:cNvSpPr>
              <p:nvPr/>
            </p:nvSpPr>
            <p:spPr bwMode="auto">
              <a:xfrm flipH="1" flipV="1">
                <a:off x="6662327" y="3191005"/>
                <a:ext cx="34195" cy="2091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6" name="Line 5257"/>
              <p:cNvSpPr>
                <a:spLocks noChangeShapeType="1"/>
              </p:cNvSpPr>
              <p:nvPr/>
            </p:nvSpPr>
            <p:spPr bwMode="auto">
              <a:xfrm>
                <a:off x="6727868" y="3274658"/>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7" name="Line 5258"/>
              <p:cNvSpPr>
                <a:spLocks noChangeShapeType="1"/>
              </p:cNvSpPr>
              <p:nvPr/>
            </p:nvSpPr>
            <p:spPr bwMode="auto">
              <a:xfrm flipV="1">
                <a:off x="6713619" y="3288601"/>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8" name="Line 5259"/>
              <p:cNvSpPr>
                <a:spLocks noChangeShapeType="1"/>
              </p:cNvSpPr>
              <p:nvPr/>
            </p:nvSpPr>
            <p:spPr bwMode="auto">
              <a:xfrm flipH="1" flipV="1">
                <a:off x="6713619" y="3288601"/>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9" name="Line 5260"/>
              <p:cNvSpPr>
                <a:spLocks noChangeShapeType="1"/>
              </p:cNvSpPr>
              <p:nvPr/>
            </p:nvSpPr>
            <p:spPr bwMode="auto">
              <a:xfrm>
                <a:off x="6767762" y="3389683"/>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90" name="Line 5261"/>
              <p:cNvSpPr>
                <a:spLocks noChangeShapeType="1"/>
              </p:cNvSpPr>
              <p:nvPr/>
            </p:nvSpPr>
            <p:spPr bwMode="auto">
              <a:xfrm flipV="1">
                <a:off x="6750664" y="3400139"/>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91" name="Line 5262"/>
              <p:cNvSpPr>
                <a:spLocks noChangeShapeType="1"/>
              </p:cNvSpPr>
              <p:nvPr/>
            </p:nvSpPr>
            <p:spPr bwMode="auto">
              <a:xfrm flipH="1" flipV="1">
                <a:off x="6750664" y="3400139"/>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92" name="Line 5263"/>
              <p:cNvSpPr>
                <a:spLocks noChangeShapeType="1"/>
              </p:cNvSpPr>
              <p:nvPr/>
            </p:nvSpPr>
            <p:spPr bwMode="auto">
              <a:xfrm>
                <a:off x="6819054" y="3389683"/>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93" name="Line 5264"/>
              <p:cNvSpPr>
                <a:spLocks noChangeShapeType="1"/>
              </p:cNvSpPr>
              <p:nvPr/>
            </p:nvSpPr>
            <p:spPr bwMode="auto">
              <a:xfrm flipV="1">
                <a:off x="6801957" y="3400139"/>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94" name="Line 5265"/>
              <p:cNvSpPr>
                <a:spLocks noChangeShapeType="1"/>
              </p:cNvSpPr>
              <p:nvPr/>
            </p:nvSpPr>
            <p:spPr bwMode="auto">
              <a:xfrm flipH="1" flipV="1">
                <a:off x="6801957" y="3400139"/>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95" name="Line 5266"/>
              <p:cNvSpPr>
                <a:spLocks noChangeShapeType="1"/>
              </p:cNvSpPr>
              <p:nvPr/>
            </p:nvSpPr>
            <p:spPr bwMode="auto">
              <a:xfrm>
                <a:off x="6873195" y="3389683"/>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96" name="Line 5267"/>
              <p:cNvSpPr>
                <a:spLocks noChangeShapeType="1"/>
              </p:cNvSpPr>
              <p:nvPr/>
            </p:nvSpPr>
            <p:spPr bwMode="auto">
              <a:xfrm flipV="1">
                <a:off x="6856098" y="3400139"/>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97" name="Line 5268"/>
              <p:cNvSpPr>
                <a:spLocks noChangeShapeType="1"/>
              </p:cNvSpPr>
              <p:nvPr/>
            </p:nvSpPr>
            <p:spPr bwMode="auto">
              <a:xfrm flipH="1" flipV="1">
                <a:off x="6856098" y="3400139"/>
                <a:ext cx="34195"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98" name="Line 5269"/>
              <p:cNvSpPr>
                <a:spLocks noChangeShapeType="1"/>
              </p:cNvSpPr>
              <p:nvPr/>
            </p:nvSpPr>
            <p:spPr bwMode="auto">
              <a:xfrm>
                <a:off x="6967232" y="3675499"/>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99" name="Line 5270"/>
              <p:cNvSpPr>
                <a:spLocks noChangeShapeType="1"/>
              </p:cNvSpPr>
              <p:nvPr/>
            </p:nvSpPr>
            <p:spPr bwMode="auto">
              <a:xfrm flipV="1">
                <a:off x="6952983" y="3689441"/>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00" name="Line 5271"/>
              <p:cNvSpPr>
                <a:spLocks noChangeShapeType="1"/>
              </p:cNvSpPr>
              <p:nvPr/>
            </p:nvSpPr>
            <p:spPr bwMode="auto">
              <a:xfrm flipH="1" flipV="1">
                <a:off x="6952983" y="3689441"/>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01" name="Line 5272"/>
              <p:cNvSpPr>
                <a:spLocks noChangeShapeType="1"/>
              </p:cNvSpPr>
              <p:nvPr/>
            </p:nvSpPr>
            <p:spPr bwMode="auto">
              <a:xfrm>
                <a:off x="7092613" y="3675499"/>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02" name="Line 5273"/>
              <p:cNvSpPr>
                <a:spLocks noChangeShapeType="1"/>
              </p:cNvSpPr>
              <p:nvPr/>
            </p:nvSpPr>
            <p:spPr bwMode="auto">
              <a:xfrm flipV="1">
                <a:off x="7078364" y="3689441"/>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03" name="Line 5274"/>
              <p:cNvSpPr>
                <a:spLocks noChangeShapeType="1"/>
              </p:cNvSpPr>
              <p:nvPr/>
            </p:nvSpPr>
            <p:spPr bwMode="auto">
              <a:xfrm flipH="1" flipV="1">
                <a:off x="7078364" y="3689441"/>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04" name="Line 5275"/>
              <p:cNvSpPr>
                <a:spLocks noChangeShapeType="1"/>
              </p:cNvSpPr>
              <p:nvPr/>
            </p:nvSpPr>
            <p:spPr bwMode="auto">
              <a:xfrm>
                <a:off x="7155304" y="3675499"/>
                <a:ext cx="0" cy="522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05" name="Line 5276"/>
              <p:cNvSpPr>
                <a:spLocks noChangeShapeType="1"/>
              </p:cNvSpPr>
              <p:nvPr/>
            </p:nvSpPr>
            <p:spPr bwMode="auto">
              <a:xfrm flipV="1">
                <a:off x="7138206" y="3689441"/>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06" name="Line 5277"/>
              <p:cNvSpPr>
                <a:spLocks noChangeShapeType="1"/>
              </p:cNvSpPr>
              <p:nvPr/>
            </p:nvSpPr>
            <p:spPr bwMode="auto">
              <a:xfrm flipH="1" flipV="1">
                <a:off x="7138206" y="3689441"/>
                <a:ext cx="31347" cy="24400"/>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07" name="Line 5278"/>
              <p:cNvSpPr>
                <a:spLocks noChangeShapeType="1"/>
              </p:cNvSpPr>
              <p:nvPr/>
            </p:nvSpPr>
            <p:spPr bwMode="auto">
              <a:xfrm>
                <a:off x="7420314" y="3929944"/>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08" name="Line 5279"/>
              <p:cNvSpPr>
                <a:spLocks noChangeShapeType="1"/>
              </p:cNvSpPr>
              <p:nvPr/>
            </p:nvSpPr>
            <p:spPr bwMode="auto">
              <a:xfrm flipV="1">
                <a:off x="7406067" y="3940402"/>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09" name="Line 5280"/>
              <p:cNvSpPr>
                <a:spLocks noChangeShapeType="1"/>
              </p:cNvSpPr>
              <p:nvPr/>
            </p:nvSpPr>
            <p:spPr bwMode="auto">
              <a:xfrm flipH="1" flipV="1">
                <a:off x="7406067" y="3940402"/>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10" name="Line 5281"/>
              <p:cNvSpPr>
                <a:spLocks noChangeShapeType="1"/>
              </p:cNvSpPr>
              <p:nvPr/>
            </p:nvSpPr>
            <p:spPr bwMode="auto">
              <a:xfrm>
                <a:off x="7722369" y="3929944"/>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11" name="Line 5282"/>
              <p:cNvSpPr>
                <a:spLocks noChangeShapeType="1"/>
              </p:cNvSpPr>
              <p:nvPr/>
            </p:nvSpPr>
            <p:spPr bwMode="auto">
              <a:xfrm flipV="1">
                <a:off x="7705271" y="3940402"/>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12" name="Line 5283"/>
              <p:cNvSpPr>
                <a:spLocks noChangeShapeType="1"/>
              </p:cNvSpPr>
              <p:nvPr/>
            </p:nvSpPr>
            <p:spPr bwMode="auto">
              <a:xfrm flipH="1" flipV="1">
                <a:off x="7705271" y="3940402"/>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13" name="Line 5284"/>
              <p:cNvSpPr>
                <a:spLocks noChangeShapeType="1"/>
              </p:cNvSpPr>
              <p:nvPr/>
            </p:nvSpPr>
            <p:spPr bwMode="auto">
              <a:xfrm>
                <a:off x="7745165" y="3929944"/>
                <a:ext cx="0" cy="48798"/>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14" name="Line 5285"/>
              <p:cNvSpPr>
                <a:spLocks noChangeShapeType="1"/>
              </p:cNvSpPr>
              <p:nvPr/>
            </p:nvSpPr>
            <p:spPr bwMode="auto">
              <a:xfrm flipV="1">
                <a:off x="7728068" y="3940402"/>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15" name="Line 5286"/>
              <p:cNvSpPr>
                <a:spLocks noChangeShapeType="1"/>
              </p:cNvSpPr>
              <p:nvPr/>
            </p:nvSpPr>
            <p:spPr bwMode="auto">
              <a:xfrm flipH="1" flipV="1">
                <a:off x="7728068" y="3940402"/>
                <a:ext cx="31347" cy="2788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16" name="Freeform 5287"/>
              <p:cNvSpPr>
                <a:spLocks/>
              </p:cNvSpPr>
              <p:nvPr/>
            </p:nvSpPr>
            <p:spPr bwMode="auto">
              <a:xfrm>
                <a:off x="3561989" y="1584161"/>
                <a:ext cx="34195" cy="41827"/>
              </a:xfrm>
              <a:custGeom>
                <a:avLst/>
                <a:gdLst>
                  <a:gd name="T0" fmla="*/ 24 w 24"/>
                  <a:gd name="T1" fmla="*/ 11 h 24"/>
                  <a:gd name="T2" fmla="*/ 24 w 24"/>
                  <a:gd name="T3" fmla="*/ 11 h 24"/>
                  <a:gd name="T4" fmla="*/ 23 w 24"/>
                  <a:gd name="T5" fmla="*/ 16 h 24"/>
                  <a:gd name="T6" fmla="*/ 21 w 24"/>
                  <a:gd name="T7" fmla="*/ 21 h 24"/>
                  <a:gd name="T8" fmla="*/ 16 w 24"/>
                  <a:gd name="T9" fmla="*/ 22 h 24"/>
                  <a:gd name="T10" fmla="*/ 12 w 24"/>
                  <a:gd name="T11" fmla="*/ 24 h 24"/>
                  <a:gd name="T12" fmla="*/ 12 w 24"/>
                  <a:gd name="T13" fmla="*/ 24 h 24"/>
                  <a:gd name="T14" fmla="*/ 8 w 24"/>
                  <a:gd name="T15" fmla="*/ 22 h 24"/>
                  <a:gd name="T16" fmla="*/ 4 w 24"/>
                  <a:gd name="T17" fmla="*/ 21 h 24"/>
                  <a:gd name="T18" fmla="*/ 2 w 24"/>
                  <a:gd name="T19" fmla="*/ 16 h 24"/>
                  <a:gd name="T20" fmla="*/ 0 w 24"/>
                  <a:gd name="T21" fmla="*/ 11 h 24"/>
                  <a:gd name="T22" fmla="*/ 0 w 24"/>
                  <a:gd name="T23" fmla="*/ 11 h 24"/>
                  <a:gd name="T24" fmla="*/ 2 w 24"/>
                  <a:gd name="T25" fmla="*/ 8 h 24"/>
                  <a:gd name="T26" fmla="*/ 4 w 24"/>
                  <a:gd name="T27" fmla="*/ 3 h 24"/>
                  <a:gd name="T28" fmla="*/ 8 w 24"/>
                  <a:gd name="T29" fmla="*/ 1 h 24"/>
                  <a:gd name="T30" fmla="*/ 12 w 24"/>
                  <a:gd name="T31" fmla="*/ 0 h 24"/>
                  <a:gd name="T32" fmla="*/ 12 w 24"/>
                  <a:gd name="T33" fmla="*/ 0 h 24"/>
                  <a:gd name="T34" fmla="*/ 16 w 24"/>
                  <a:gd name="T35" fmla="*/ 1 h 24"/>
                  <a:gd name="T36" fmla="*/ 21 w 24"/>
                  <a:gd name="T37" fmla="*/ 3 h 24"/>
                  <a:gd name="T38" fmla="*/ 23 w 24"/>
                  <a:gd name="T39" fmla="*/ 8 h 24"/>
                  <a:gd name="T40" fmla="*/ 24 w 24"/>
                  <a:gd name="T41" fmla="*/ 11 h 24"/>
                  <a:gd name="T42" fmla="*/ 24 w 24"/>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1"/>
                    </a:moveTo>
                    <a:lnTo>
                      <a:pt x="24" y="11"/>
                    </a:lnTo>
                    <a:lnTo>
                      <a:pt x="23" y="16"/>
                    </a:lnTo>
                    <a:lnTo>
                      <a:pt x="21" y="21"/>
                    </a:lnTo>
                    <a:lnTo>
                      <a:pt x="16" y="22"/>
                    </a:lnTo>
                    <a:lnTo>
                      <a:pt x="12" y="24"/>
                    </a:lnTo>
                    <a:lnTo>
                      <a:pt x="12" y="24"/>
                    </a:lnTo>
                    <a:lnTo>
                      <a:pt x="8" y="22"/>
                    </a:lnTo>
                    <a:lnTo>
                      <a:pt x="4" y="21"/>
                    </a:lnTo>
                    <a:lnTo>
                      <a:pt x="2" y="16"/>
                    </a:lnTo>
                    <a:lnTo>
                      <a:pt x="0" y="11"/>
                    </a:lnTo>
                    <a:lnTo>
                      <a:pt x="0" y="11"/>
                    </a:lnTo>
                    <a:lnTo>
                      <a:pt x="2" y="8"/>
                    </a:lnTo>
                    <a:lnTo>
                      <a:pt x="4" y="3"/>
                    </a:lnTo>
                    <a:lnTo>
                      <a:pt x="8" y="1"/>
                    </a:lnTo>
                    <a:lnTo>
                      <a:pt x="12" y="0"/>
                    </a:lnTo>
                    <a:lnTo>
                      <a:pt x="12" y="0"/>
                    </a:lnTo>
                    <a:lnTo>
                      <a:pt x="16" y="1"/>
                    </a:lnTo>
                    <a:lnTo>
                      <a:pt x="21" y="3"/>
                    </a:lnTo>
                    <a:lnTo>
                      <a:pt x="23" y="8"/>
                    </a:lnTo>
                    <a:lnTo>
                      <a:pt x="24" y="11"/>
                    </a:lnTo>
                    <a:lnTo>
                      <a:pt x="24" y="11"/>
                    </a:lnTo>
                    <a:close/>
                  </a:path>
                </a:pathLst>
              </a:custGeom>
              <a:noFill/>
              <a:ln w="1588">
                <a:solidFill>
                  <a:srgbClr val="008E8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17" name="Freeform 5288"/>
              <p:cNvSpPr>
                <a:spLocks/>
              </p:cNvSpPr>
              <p:nvPr/>
            </p:nvSpPr>
            <p:spPr bwMode="auto">
              <a:xfrm>
                <a:off x="3567689" y="1584161"/>
                <a:ext cx="34195" cy="41827"/>
              </a:xfrm>
              <a:custGeom>
                <a:avLst/>
                <a:gdLst>
                  <a:gd name="T0" fmla="*/ 24 w 24"/>
                  <a:gd name="T1" fmla="*/ 11 h 24"/>
                  <a:gd name="T2" fmla="*/ 24 w 24"/>
                  <a:gd name="T3" fmla="*/ 11 h 24"/>
                  <a:gd name="T4" fmla="*/ 23 w 24"/>
                  <a:gd name="T5" fmla="*/ 16 h 24"/>
                  <a:gd name="T6" fmla="*/ 19 w 24"/>
                  <a:gd name="T7" fmla="*/ 21 h 24"/>
                  <a:gd name="T8" fmla="*/ 16 w 24"/>
                  <a:gd name="T9" fmla="*/ 22 h 24"/>
                  <a:gd name="T10" fmla="*/ 11 w 24"/>
                  <a:gd name="T11" fmla="*/ 24 h 24"/>
                  <a:gd name="T12" fmla="*/ 11 w 24"/>
                  <a:gd name="T13" fmla="*/ 24 h 24"/>
                  <a:gd name="T14" fmla="*/ 8 w 24"/>
                  <a:gd name="T15" fmla="*/ 22 h 24"/>
                  <a:gd name="T16" fmla="*/ 3 w 24"/>
                  <a:gd name="T17" fmla="*/ 21 h 24"/>
                  <a:gd name="T18" fmla="*/ 2 w 24"/>
                  <a:gd name="T19" fmla="*/ 16 h 24"/>
                  <a:gd name="T20" fmla="*/ 0 w 24"/>
                  <a:gd name="T21" fmla="*/ 11 h 24"/>
                  <a:gd name="T22" fmla="*/ 0 w 24"/>
                  <a:gd name="T23" fmla="*/ 11 h 24"/>
                  <a:gd name="T24" fmla="*/ 2 w 24"/>
                  <a:gd name="T25" fmla="*/ 8 h 24"/>
                  <a:gd name="T26" fmla="*/ 3 w 24"/>
                  <a:gd name="T27" fmla="*/ 3 h 24"/>
                  <a:gd name="T28" fmla="*/ 8 w 24"/>
                  <a:gd name="T29" fmla="*/ 1 h 24"/>
                  <a:gd name="T30" fmla="*/ 11 w 24"/>
                  <a:gd name="T31" fmla="*/ 0 h 24"/>
                  <a:gd name="T32" fmla="*/ 11 w 24"/>
                  <a:gd name="T33" fmla="*/ 0 h 24"/>
                  <a:gd name="T34" fmla="*/ 16 w 24"/>
                  <a:gd name="T35" fmla="*/ 1 h 24"/>
                  <a:gd name="T36" fmla="*/ 19 w 24"/>
                  <a:gd name="T37" fmla="*/ 3 h 24"/>
                  <a:gd name="T38" fmla="*/ 23 w 24"/>
                  <a:gd name="T39" fmla="*/ 8 h 24"/>
                  <a:gd name="T40" fmla="*/ 24 w 24"/>
                  <a:gd name="T41" fmla="*/ 11 h 24"/>
                  <a:gd name="T42" fmla="*/ 24 w 24"/>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1"/>
                    </a:moveTo>
                    <a:lnTo>
                      <a:pt x="24" y="11"/>
                    </a:lnTo>
                    <a:lnTo>
                      <a:pt x="23" y="16"/>
                    </a:lnTo>
                    <a:lnTo>
                      <a:pt x="19" y="21"/>
                    </a:lnTo>
                    <a:lnTo>
                      <a:pt x="16" y="22"/>
                    </a:lnTo>
                    <a:lnTo>
                      <a:pt x="11" y="24"/>
                    </a:lnTo>
                    <a:lnTo>
                      <a:pt x="11" y="24"/>
                    </a:lnTo>
                    <a:lnTo>
                      <a:pt x="8" y="22"/>
                    </a:lnTo>
                    <a:lnTo>
                      <a:pt x="3" y="21"/>
                    </a:lnTo>
                    <a:lnTo>
                      <a:pt x="2" y="16"/>
                    </a:lnTo>
                    <a:lnTo>
                      <a:pt x="0" y="11"/>
                    </a:lnTo>
                    <a:lnTo>
                      <a:pt x="0" y="11"/>
                    </a:lnTo>
                    <a:lnTo>
                      <a:pt x="2" y="8"/>
                    </a:lnTo>
                    <a:lnTo>
                      <a:pt x="3" y="3"/>
                    </a:lnTo>
                    <a:lnTo>
                      <a:pt x="8" y="1"/>
                    </a:lnTo>
                    <a:lnTo>
                      <a:pt x="11" y="0"/>
                    </a:lnTo>
                    <a:lnTo>
                      <a:pt x="11" y="0"/>
                    </a:lnTo>
                    <a:lnTo>
                      <a:pt x="16" y="1"/>
                    </a:lnTo>
                    <a:lnTo>
                      <a:pt x="19" y="3"/>
                    </a:lnTo>
                    <a:lnTo>
                      <a:pt x="23" y="8"/>
                    </a:lnTo>
                    <a:lnTo>
                      <a:pt x="24" y="11"/>
                    </a:lnTo>
                    <a:lnTo>
                      <a:pt x="24" y="11"/>
                    </a:lnTo>
                    <a:close/>
                  </a:path>
                </a:pathLst>
              </a:custGeom>
              <a:noFill/>
              <a:ln w="1588">
                <a:solidFill>
                  <a:srgbClr val="008E8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18" name="Freeform 5289"/>
              <p:cNvSpPr>
                <a:spLocks/>
              </p:cNvSpPr>
              <p:nvPr/>
            </p:nvSpPr>
            <p:spPr bwMode="auto">
              <a:xfrm>
                <a:off x="3596184" y="1584161"/>
                <a:ext cx="34195" cy="41827"/>
              </a:xfrm>
              <a:custGeom>
                <a:avLst/>
                <a:gdLst>
                  <a:gd name="T0" fmla="*/ 24 w 24"/>
                  <a:gd name="T1" fmla="*/ 11 h 24"/>
                  <a:gd name="T2" fmla="*/ 24 w 24"/>
                  <a:gd name="T3" fmla="*/ 11 h 24"/>
                  <a:gd name="T4" fmla="*/ 22 w 24"/>
                  <a:gd name="T5" fmla="*/ 16 h 24"/>
                  <a:gd name="T6" fmla="*/ 19 w 24"/>
                  <a:gd name="T7" fmla="*/ 21 h 24"/>
                  <a:gd name="T8" fmla="*/ 16 w 24"/>
                  <a:gd name="T9" fmla="*/ 22 h 24"/>
                  <a:gd name="T10" fmla="*/ 11 w 24"/>
                  <a:gd name="T11" fmla="*/ 24 h 24"/>
                  <a:gd name="T12" fmla="*/ 11 w 24"/>
                  <a:gd name="T13" fmla="*/ 24 h 24"/>
                  <a:gd name="T14" fmla="*/ 8 w 24"/>
                  <a:gd name="T15" fmla="*/ 22 h 24"/>
                  <a:gd name="T16" fmla="*/ 3 w 24"/>
                  <a:gd name="T17" fmla="*/ 21 h 24"/>
                  <a:gd name="T18" fmla="*/ 2 w 24"/>
                  <a:gd name="T19" fmla="*/ 16 h 24"/>
                  <a:gd name="T20" fmla="*/ 0 w 24"/>
                  <a:gd name="T21" fmla="*/ 11 h 24"/>
                  <a:gd name="T22" fmla="*/ 0 w 24"/>
                  <a:gd name="T23" fmla="*/ 11 h 24"/>
                  <a:gd name="T24" fmla="*/ 2 w 24"/>
                  <a:gd name="T25" fmla="*/ 8 h 24"/>
                  <a:gd name="T26" fmla="*/ 3 w 24"/>
                  <a:gd name="T27" fmla="*/ 3 h 24"/>
                  <a:gd name="T28" fmla="*/ 8 w 24"/>
                  <a:gd name="T29" fmla="*/ 1 h 24"/>
                  <a:gd name="T30" fmla="*/ 11 w 24"/>
                  <a:gd name="T31" fmla="*/ 0 h 24"/>
                  <a:gd name="T32" fmla="*/ 11 w 24"/>
                  <a:gd name="T33" fmla="*/ 0 h 24"/>
                  <a:gd name="T34" fmla="*/ 16 w 24"/>
                  <a:gd name="T35" fmla="*/ 1 h 24"/>
                  <a:gd name="T36" fmla="*/ 19 w 24"/>
                  <a:gd name="T37" fmla="*/ 3 h 24"/>
                  <a:gd name="T38" fmla="*/ 22 w 24"/>
                  <a:gd name="T39" fmla="*/ 8 h 24"/>
                  <a:gd name="T40" fmla="*/ 24 w 24"/>
                  <a:gd name="T41" fmla="*/ 11 h 24"/>
                  <a:gd name="T42" fmla="*/ 24 w 24"/>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1"/>
                    </a:moveTo>
                    <a:lnTo>
                      <a:pt x="24" y="11"/>
                    </a:lnTo>
                    <a:lnTo>
                      <a:pt x="22" y="16"/>
                    </a:lnTo>
                    <a:lnTo>
                      <a:pt x="19" y="21"/>
                    </a:lnTo>
                    <a:lnTo>
                      <a:pt x="16" y="22"/>
                    </a:lnTo>
                    <a:lnTo>
                      <a:pt x="11" y="24"/>
                    </a:lnTo>
                    <a:lnTo>
                      <a:pt x="11" y="24"/>
                    </a:lnTo>
                    <a:lnTo>
                      <a:pt x="8" y="22"/>
                    </a:lnTo>
                    <a:lnTo>
                      <a:pt x="3" y="21"/>
                    </a:lnTo>
                    <a:lnTo>
                      <a:pt x="2" y="16"/>
                    </a:lnTo>
                    <a:lnTo>
                      <a:pt x="0" y="11"/>
                    </a:lnTo>
                    <a:lnTo>
                      <a:pt x="0" y="11"/>
                    </a:lnTo>
                    <a:lnTo>
                      <a:pt x="2" y="8"/>
                    </a:lnTo>
                    <a:lnTo>
                      <a:pt x="3" y="3"/>
                    </a:lnTo>
                    <a:lnTo>
                      <a:pt x="8" y="1"/>
                    </a:lnTo>
                    <a:lnTo>
                      <a:pt x="11" y="0"/>
                    </a:lnTo>
                    <a:lnTo>
                      <a:pt x="11" y="0"/>
                    </a:lnTo>
                    <a:lnTo>
                      <a:pt x="16" y="1"/>
                    </a:lnTo>
                    <a:lnTo>
                      <a:pt x="19" y="3"/>
                    </a:lnTo>
                    <a:lnTo>
                      <a:pt x="22" y="8"/>
                    </a:lnTo>
                    <a:lnTo>
                      <a:pt x="24" y="11"/>
                    </a:lnTo>
                    <a:lnTo>
                      <a:pt x="24" y="11"/>
                    </a:lnTo>
                    <a:close/>
                  </a:path>
                </a:pathLst>
              </a:custGeom>
              <a:noFill/>
              <a:ln w="1588">
                <a:solidFill>
                  <a:srgbClr val="008E8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19" name="Freeform 5290"/>
              <p:cNvSpPr>
                <a:spLocks/>
              </p:cNvSpPr>
              <p:nvPr/>
            </p:nvSpPr>
            <p:spPr bwMode="auto">
              <a:xfrm>
                <a:off x="3647477" y="1601587"/>
                <a:ext cx="31347" cy="38343"/>
              </a:xfrm>
              <a:custGeom>
                <a:avLst/>
                <a:gdLst>
                  <a:gd name="T0" fmla="*/ 22 w 22"/>
                  <a:gd name="T1" fmla="*/ 12 h 23"/>
                  <a:gd name="T2" fmla="*/ 22 w 22"/>
                  <a:gd name="T3" fmla="*/ 12 h 23"/>
                  <a:gd name="T4" fmla="*/ 22 w 22"/>
                  <a:gd name="T5" fmla="*/ 16 h 23"/>
                  <a:gd name="T6" fmla="*/ 19 w 22"/>
                  <a:gd name="T7" fmla="*/ 20 h 23"/>
                  <a:gd name="T8" fmla="*/ 16 w 22"/>
                  <a:gd name="T9" fmla="*/ 23 h 23"/>
                  <a:gd name="T10" fmla="*/ 11 w 22"/>
                  <a:gd name="T11" fmla="*/ 23 h 23"/>
                  <a:gd name="T12" fmla="*/ 11 w 22"/>
                  <a:gd name="T13" fmla="*/ 23 h 23"/>
                  <a:gd name="T14" fmla="*/ 7 w 22"/>
                  <a:gd name="T15" fmla="*/ 23 h 23"/>
                  <a:gd name="T16" fmla="*/ 3 w 22"/>
                  <a:gd name="T17" fmla="*/ 20 h 23"/>
                  <a:gd name="T18" fmla="*/ 0 w 22"/>
                  <a:gd name="T19" fmla="*/ 16 h 23"/>
                  <a:gd name="T20" fmla="*/ 0 w 22"/>
                  <a:gd name="T21" fmla="*/ 12 h 23"/>
                  <a:gd name="T22" fmla="*/ 0 w 22"/>
                  <a:gd name="T23" fmla="*/ 12 h 23"/>
                  <a:gd name="T24" fmla="*/ 0 w 22"/>
                  <a:gd name="T25" fmla="*/ 7 h 23"/>
                  <a:gd name="T26" fmla="*/ 3 w 22"/>
                  <a:gd name="T27" fmla="*/ 4 h 23"/>
                  <a:gd name="T28" fmla="*/ 7 w 22"/>
                  <a:gd name="T29" fmla="*/ 2 h 23"/>
                  <a:gd name="T30" fmla="*/ 11 w 22"/>
                  <a:gd name="T31" fmla="*/ 0 h 23"/>
                  <a:gd name="T32" fmla="*/ 11 w 22"/>
                  <a:gd name="T33" fmla="*/ 0 h 23"/>
                  <a:gd name="T34" fmla="*/ 16 w 22"/>
                  <a:gd name="T35" fmla="*/ 2 h 23"/>
                  <a:gd name="T36" fmla="*/ 19 w 22"/>
                  <a:gd name="T37" fmla="*/ 4 h 23"/>
                  <a:gd name="T38" fmla="*/ 22 w 22"/>
                  <a:gd name="T39" fmla="*/ 7 h 23"/>
                  <a:gd name="T40" fmla="*/ 22 w 22"/>
                  <a:gd name="T41" fmla="*/ 12 h 23"/>
                  <a:gd name="T42" fmla="*/ 22 w 22"/>
                  <a:gd name="T43"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3">
                    <a:moveTo>
                      <a:pt x="22" y="12"/>
                    </a:moveTo>
                    <a:lnTo>
                      <a:pt x="22" y="12"/>
                    </a:lnTo>
                    <a:lnTo>
                      <a:pt x="22" y="16"/>
                    </a:lnTo>
                    <a:lnTo>
                      <a:pt x="19" y="20"/>
                    </a:lnTo>
                    <a:lnTo>
                      <a:pt x="16" y="23"/>
                    </a:lnTo>
                    <a:lnTo>
                      <a:pt x="11" y="23"/>
                    </a:lnTo>
                    <a:lnTo>
                      <a:pt x="11" y="23"/>
                    </a:lnTo>
                    <a:lnTo>
                      <a:pt x="7" y="23"/>
                    </a:lnTo>
                    <a:lnTo>
                      <a:pt x="3" y="20"/>
                    </a:lnTo>
                    <a:lnTo>
                      <a:pt x="0" y="16"/>
                    </a:lnTo>
                    <a:lnTo>
                      <a:pt x="0" y="12"/>
                    </a:lnTo>
                    <a:lnTo>
                      <a:pt x="0" y="12"/>
                    </a:lnTo>
                    <a:lnTo>
                      <a:pt x="0" y="7"/>
                    </a:lnTo>
                    <a:lnTo>
                      <a:pt x="3" y="4"/>
                    </a:lnTo>
                    <a:lnTo>
                      <a:pt x="7" y="2"/>
                    </a:lnTo>
                    <a:lnTo>
                      <a:pt x="11" y="0"/>
                    </a:lnTo>
                    <a:lnTo>
                      <a:pt x="11" y="0"/>
                    </a:lnTo>
                    <a:lnTo>
                      <a:pt x="16" y="2"/>
                    </a:lnTo>
                    <a:lnTo>
                      <a:pt x="19" y="4"/>
                    </a:lnTo>
                    <a:lnTo>
                      <a:pt x="22" y="7"/>
                    </a:lnTo>
                    <a:lnTo>
                      <a:pt x="22" y="12"/>
                    </a:lnTo>
                    <a:lnTo>
                      <a:pt x="22" y="12"/>
                    </a:lnTo>
                    <a:close/>
                  </a:path>
                </a:pathLst>
              </a:custGeom>
              <a:noFill/>
              <a:ln w="1588">
                <a:solidFill>
                  <a:srgbClr val="008E8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20" name="Freeform 5291"/>
              <p:cNvSpPr>
                <a:spLocks/>
              </p:cNvSpPr>
              <p:nvPr/>
            </p:nvSpPr>
            <p:spPr bwMode="auto">
              <a:xfrm>
                <a:off x="3653176" y="1601587"/>
                <a:ext cx="34195" cy="38343"/>
              </a:xfrm>
              <a:custGeom>
                <a:avLst/>
                <a:gdLst>
                  <a:gd name="T0" fmla="*/ 22 w 22"/>
                  <a:gd name="T1" fmla="*/ 12 h 23"/>
                  <a:gd name="T2" fmla="*/ 22 w 22"/>
                  <a:gd name="T3" fmla="*/ 12 h 23"/>
                  <a:gd name="T4" fmla="*/ 21 w 22"/>
                  <a:gd name="T5" fmla="*/ 16 h 23"/>
                  <a:gd name="T6" fmla="*/ 19 w 22"/>
                  <a:gd name="T7" fmla="*/ 20 h 23"/>
                  <a:gd name="T8" fmla="*/ 16 w 22"/>
                  <a:gd name="T9" fmla="*/ 23 h 23"/>
                  <a:gd name="T10" fmla="*/ 11 w 22"/>
                  <a:gd name="T11" fmla="*/ 23 h 23"/>
                  <a:gd name="T12" fmla="*/ 11 w 22"/>
                  <a:gd name="T13" fmla="*/ 23 h 23"/>
                  <a:gd name="T14" fmla="*/ 6 w 22"/>
                  <a:gd name="T15" fmla="*/ 23 h 23"/>
                  <a:gd name="T16" fmla="*/ 3 w 22"/>
                  <a:gd name="T17" fmla="*/ 20 h 23"/>
                  <a:gd name="T18" fmla="*/ 0 w 22"/>
                  <a:gd name="T19" fmla="*/ 16 h 23"/>
                  <a:gd name="T20" fmla="*/ 0 w 22"/>
                  <a:gd name="T21" fmla="*/ 12 h 23"/>
                  <a:gd name="T22" fmla="*/ 0 w 22"/>
                  <a:gd name="T23" fmla="*/ 12 h 23"/>
                  <a:gd name="T24" fmla="*/ 0 w 22"/>
                  <a:gd name="T25" fmla="*/ 7 h 23"/>
                  <a:gd name="T26" fmla="*/ 3 w 22"/>
                  <a:gd name="T27" fmla="*/ 4 h 23"/>
                  <a:gd name="T28" fmla="*/ 6 w 22"/>
                  <a:gd name="T29" fmla="*/ 2 h 23"/>
                  <a:gd name="T30" fmla="*/ 11 w 22"/>
                  <a:gd name="T31" fmla="*/ 0 h 23"/>
                  <a:gd name="T32" fmla="*/ 11 w 22"/>
                  <a:gd name="T33" fmla="*/ 0 h 23"/>
                  <a:gd name="T34" fmla="*/ 16 w 22"/>
                  <a:gd name="T35" fmla="*/ 2 h 23"/>
                  <a:gd name="T36" fmla="*/ 19 w 22"/>
                  <a:gd name="T37" fmla="*/ 4 h 23"/>
                  <a:gd name="T38" fmla="*/ 21 w 22"/>
                  <a:gd name="T39" fmla="*/ 7 h 23"/>
                  <a:gd name="T40" fmla="*/ 22 w 22"/>
                  <a:gd name="T41" fmla="*/ 12 h 23"/>
                  <a:gd name="T42" fmla="*/ 22 w 22"/>
                  <a:gd name="T43"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3">
                    <a:moveTo>
                      <a:pt x="22" y="12"/>
                    </a:moveTo>
                    <a:lnTo>
                      <a:pt x="22" y="12"/>
                    </a:lnTo>
                    <a:lnTo>
                      <a:pt x="21" y="16"/>
                    </a:lnTo>
                    <a:lnTo>
                      <a:pt x="19" y="20"/>
                    </a:lnTo>
                    <a:lnTo>
                      <a:pt x="16" y="23"/>
                    </a:lnTo>
                    <a:lnTo>
                      <a:pt x="11" y="23"/>
                    </a:lnTo>
                    <a:lnTo>
                      <a:pt x="11" y="23"/>
                    </a:lnTo>
                    <a:lnTo>
                      <a:pt x="6" y="23"/>
                    </a:lnTo>
                    <a:lnTo>
                      <a:pt x="3" y="20"/>
                    </a:lnTo>
                    <a:lnTo>
                      <a:pt x="0" y="16"/>
                    </a:lnTo>
                    <a:lnTo>
                      <a:pt x="0" y="12"/>
                    </a:lnTo>
                    <a:lnTo>
                      <a:pt x="0" y="12"/>
                    </a:lnTo>
                    <a:lnTo>
                      <a:pt x="0" y="7"/>
                    </a:lnTo>
                    <a:lnTo>
                      <a:pt x="3" y="4"/>
                    </a:lnTo>
                    <a:lnTo>
                      <a:pt x="6" y="2"/>
                    </a:lnTo>
                    <a:lnTo>
                      <a:pt x="11" y="0"/>
                    </a:lnTo>
                    <a:lnTo>
                      <a:pt x="11" y="0"/>
                    </a:lnTo>
                    <a:lnTo>
                      <a:pt x="16" y="2"/>
                    </a:lnTo>
                    <a:lnTo>
                      <a:pt x="19" y="4"/>
                    </a:lnTo>
                    <a:lnTo>
                      <a:pt x="21" y="7"/>
                    </a:lnTo>
                    <a:lnTo>
                      <a:pt x="22" y="12"/>
                    </a:lnTo>
                    <a:lnTo>
                      <a:pt x="22" y="12"/>
                    </a:lnTo>
                    <a:close/>
                  </a:path>
                </a:pathLst>
              </a:custGeom>
              <a:noFill/>
              <a:ln w="1588">
                <a:solidFill>
                  <a:srgbClr val="008E8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21" name="Freeform 5292"/>
              <p:cNvSpPr>
                <a:spLocks/>
              </p:cNvSpPr>
              <p:nvPr/>
            </p:nvSpPr>
            <p:spPr bwMode="auto">
              <a:xfrm>
                <a:off x="3653176" y="1601587"/>
                <a:ext cx="34195" cy="38343"/>
              </a:xfrm>
              <a:custGeom>
                <a:avLst/>
                <a:gdLst>
                  <a:gd name="T0" fmla="*/ 22 w 22"/>
                  <a:gd name="T1" fmla="*/ 12 h 23"/>
                  <a:gd name="T2" fmla="*/ 22 w 22"/>
                  <a:gd name="T3" fmla="*/ 12 h 23"/>
                  <a:gd name="T4" fmla="*/ 21 w 22"/>
                  <a:gd name="T5" fmla="*/ 16 h 23"/>
                  <a:gd name="T6" fmla="*/ 19 w 22"/>
                  <a:gd name="T7" fmla="*/ 20 h 23"/>
                  <a:gd name="T8" fmla="*/ 16 w 22"/>
                  <a:gd name="T9" fmla="*/ 23 h 23"/>
                  <a:gd name="T10" fmla="*/ 11 w 22"/>
                  <a:gd name="T11" fmla="*/ 23 h 23"/>
                  <a:gd name="T12" fmla="*/ 11 w 22"/>
                  <a:gd name="T13" fmla="*/ 23 h 23"/>
                  <a:gd name="T14" fmla="*/ 6 w 22"/>
                  <a:gd name="T15" fmla="*/ 23 h 23"/>
                  <a:gd name="T16" fmla="*/ 3 w 22"/>
                  <a:gd name="T17" fmla="*/ 20 h 23"/>
                  <a:gd name="T18" fmla="*/ 0 w 22"/>
                  <a:gd name="T19" fmla="*/ 16 h 23"/>
                  <a:gd name="T20" fmla="*/ 0 w 22"/>
                  <a:gd name="T21" fmla="*/ 12 h 23"/>
                  <a:gd name="T22" fmla="*/ 0 w 22"/>
                  <a:gd name="T23" fmla="*/ 12 h 23"/>
                  <a:gd name="T24" fmla="*/ 0 w 22"/>
                  <a:gd name="T25" fmla="*/ 7 h 23"/>
                  <a:gd name="T26" fmla="*/ 3 w 22"/>
                  <a:gd name="T27" fmla="*/ 4 h 23"/>
                  <a:gd name="T28" fmla="*/ 6 w 22"/>
                  <a:gd name="T29" fmla="*/ 2 h 23"/>
                  <a:gd name="T30" fmla="*/ 11 w 22"/>
                  <a:gd name="T31" fmla="*/ 0 h 23"/>
                  <a:gd name="T32" fmla="*/ 11 w 22"/>
                  <a:gd name="T33" fmla="*/ 0 h 23"/>
                  <a:gd name="T34" fmla="*/ 16 w 22"/>
                  <a:gd name="T35" fmla="*/ 2 h 23"/>
                  <a:gd name="T36" fmla="*/ 19 w 22"/>
                  <a:gd name="T37" fmla="*/ 4 h 23"/>
                  <a:gd name="T38" fmla="*/ 21 w 22"/>
                  <a:gd name="T39" fmla="*/ 7 h 23"/>
                  <a:gd name="T40" fmla="*/ 22 w 22"/>
                  <a:gd name="T41" fmla="*/ 12 h 23"/>
                  <a:gd name="T42" fmla="*/ 22 w 22"/>
                  <a:gd name="T43"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3">
                    <a:moveTo>
                      <a:pt x="22" y="12"/>
                    </a:moveTo>
                    <a:lnTo>
                      <a:pt x="22" y="12"/>
                    </a:lnTo>
                    <a:lnTo>
                      <a:pt x="21" y="16"/>
                    </a:lnTo>
                    <a:lnTo>
                      <a:pt x="19" y="20"/>
                    </a:lnTo>
                    <a:lnTo>
                      <a:pt x="16" y="23"/>
                    </a:lnTo>
                    <a:lnTo>
                      <a:pt x="11" y="23"/>
                    </a:lnTo>
                    <a:lnTo>
                      <a:pt x="11" y="23"/>
                    </a:lnTo>
                    <a:lnTo>
                      <a:pt x="6" y="23"/>
                    </a:lnTo>
                    <a:lnTo>
                      <a:pt x="3" y="20"/>
                    </a:lnTo>
                    <a:lnTo>
                      <a:pt x="0" y="16"/>
                    </a:lnTo>
                    <a:lnTo>
                      <a:pt x="0" y="12"/>
                    </a:lnTo>
                    <a:lnTo>
                      <a:pt x="0" y="12"/>
                    </a:lnTo>
                    <a:lnTo>
                      <a:pt x="0" y="7"/>
                    </a:lnTo>
                    <a:lnTo>
                      <a:pt x="3" y="4"/>
                    </a:lnTo>
                    <a:lnTo>
                      <a:pt x="6" y="2"/>
                    </a:lnTo>
                    <a:lnTo>
                      <a:pt x="11" y="0"/>
                    </a:lnTo>
                    <a:lnTo>
                      <a:pt x="11" y="0"/>
                    </a:lnTo>
                    <a:lnTo>
                      <a:pt x="16" y="2"/>
                    </a:lnTo>
                    <a:lnTo>
                      <a:pt x="19" y="4"/>
                    </a:lnTo>
                    <a:lnTo>
                      <a:pt x="21" y="7"/>
                    </a:lnTo>
                    <a:lnTo>
                      <a:pt x="22" y="12"/>
                    </a:lnTo>
                    <a:lnTo>
                      <a:pt x="22" y="12"/>
                    </a:lnTo>
                    <a:close/>
                  </a:path>
                </a:pathLst>
              </a:custGeom>
              <a:noFill/>
              <a:ln w="1588">
                <a:solidFill>
                  <a:srgbClr val="008E8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22" name="Freeform 5293"/>
              <p:cNvSpPr>
                <a:spLocks/>
              </p:cNvSpPr>
              <p:nvPr/>
            </p:nvSpPr>
            <p:spPr bwMode="auto">
              <a:xfrm>
                <a:off x="3664573" y="1601587"/>
                <a:ext cx="34195" cy="38343"/>
              </a:xfrm>
              <a:custGeom>
                <a:avLst/>
                <a:gdLst>
                  <a:gd name="T0" fmla="*/ 24 w 24"/>
                  <a:gd name="T1" fmla="*/ 12 h 23"/>
                  <a:gd name="T2" fmla="*/ 24 w 24"/>
                  <a:gd name="T3" fmla="*/ 12 h 23"/>
                  <a:gd name="T4" fmla="*/ 22 w 24"/>
                  <a:gd name="T5" fmla="*/ 16 h 23"/>
                  <a:gd name="T6" fmla="*/ 21 w 24"/>
                  <a:gd name="T7" fmla="*/ 20 h 23"/>
                  <a:gd name="T8" fmla="*/ 16 w 24"/>
                  <a:gd name="T9" fmla="*/ 23 h 23"/>
                  <a:gd name="T10" fmla="*/ 13 w 24"/>
                  <a:gd name="T11" fmla="*/ 23 h 23"/>
                  <a:gd name="T12" fmla="*/ 13 w 24"/>
                  <a:gd name="T13" fmla="*/ 23 h 23"/>
                  <a:gd name="T14" fmla="*/ 8 w 24"/>
                  <a:gd name="T15" fmla="*/ 23 h 23"/>
                  <a:gd name="T16" fmla="*/ 3 w 24"/>
                  <a:gd name="T17" fmla="*/ 20 h 23"/>
                  <a:gd name="T18" fmla="*/ 2 w 24"/>
                  <a:gd name="T19" fmla="*/ 16 h 23"/>
                  <a:gd name="T20" fmla="*/ 0 w 24"/>
                  <a:gd name="T21" fmla="*/ 12 h 23"/>
                  <a:gd name="T22" fmla="*/ 0 w 24"/>
                  <a:gd name="T23" fmla="*/ 12 h 23"/>
                  <a:gd name="T24" fmla="*/ 2 w 24"/>
                  <a:gd name="T25" fmla="*/ 7 h 23"/>
                  <a:gd name="T26" fmla="*/ 3 w 24"/>
                  <a:gd name="T27" fmla="*/ 4 h 23"/>
                  <a:gd name="T28" fmla="*/ 8 w 24"/>
                  <a:gd name="T29" fmla="*/ 2 h 23"/>
                  <a:gd name="T30" fmla="*/ 13 w 24"/>
                  <a:gd name="T31" fmla="*/ 0 h 23"/>
                  <a:gd name="T32" fmla="*/ 13 w 24"/>
                  <a:gd name="T33" fmla="*/ 0 h 23"/>
                  <a:gd name="T34" fmla="*/ 16 w 24"/>
                  <a:gd name="T35" fmla="*/ 2 h 23"/>
                  <a:gd name="T36" fmla="*/ 21 w 24"/>
                  <a:gd name="T37" fmla="*/ 4 h 23"/>
                  <a:gd name="T38" fmla="*/ 22 w 24"/>
                  <a:gd name="T39" fmla="*/ 7 h 23"/>
                  <a:gd name="T40" fmla="*/ 24 w 24"/>
                  <a:gd name="T41" fmla="*/ 12 h 23"/>
                  <a:gd name="T42" fmla="*/ 24 w 24"/>
                  <a:gd name="T43"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3">
                    <a:moveTo>
                      <a:pt x="24" y="12"/>
                    </a:moveTo>
                    <a:lnTo>
                      <a:pt x="24" y="12"/>
                    </a:lnTo>
                    <a:lnTo>
                      <a:pt x="22" y="16"/>
                    </a:lnTo>
                    <a:lnTo>
                      <a:pt x="21" y="20"/>
                    </a:lnTo>
                    <a:lnTo>
                      <a:pt x="16" y="23"/>
                    </a:lnTo>
                    <a:lnTo>
                      <a:pt x="13" y="23"/>
                    </a:lnTo>
                    <a:lnTo>
                      <a:pt x="13" y="23"/>
                    </a:lnTo>
                    <a:lnTo>
                      <a:pt x="8" y="23"/>
                    </a:lnTo>
                    <a:lnTo>
                      <a:pt x="3" y="20"/>
                    </a:lnTo>
                    <a:lnTo>
                      <a:pt x="2" y="16"/>
                    </a:lnTo>
                    <a:lnTo>
                      <a:pt x="0" y="12"/>
                    </a:lnTo>
                    <a:lnTo>
                      <a:pt x="0" y="12"/>
                    </a:lnTo>
                    <a:lnTo>
                      <a:pt x="2" y="7"/>
                    </a:lnTo>
                    <a:lnTo>
                      <a:pt x="3" y="4"/>
                    </a:lnTo>
                    <a:lnTo>
                      <a:pt x="8" y="2"/>
                    </a:lnTo>
                    <a:lnTo>
                      <a:pt x="13" y="0"/>
                    </a:lnTo>
                    <a:lnTo>
                      <a:pt x="13" y="0"/>
                    </a:lnTo>
                    <a:lnTo>
                      <a:pt x="16" y="2"/>
                    </a:lnTo>
                    <a:lnTo>
                      <a:pt x="21" y="4"/>
                    </a:lnTo>
                    <a:lnTo>
                      <a:pt x="22" y="7"/>
                    </a:lnTo>
                    <a:lnTo>
                      <a:pt x="24" y="12"/>
                    </a:lnTo>
                    <a:lnTo>
                      <a:pt x="24" y="12"/>
                    </a:lnTo>
                    <a:close/>
                  </a:path>
                </a:pathLst>
              </a:custGeom>
              <a:noFill/>
              <a:ln w="1588">
                <a:solidFill>
                  <a:srgbClr val="008E8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23" name="Freeform 5294"/>
              <p:cNvSpPr>
                <a:spLocks/>
              </p:cNvSpPr>
              <p:nvPr/>
            </p:nvSpPr>
            <p:spPr bwMode="auto">
              <a:xfrm>
                <a:off x="3909638" y="1653871"/>
                <a:ext cx="31347" cy="41827"/>
              </a:xfrm>
              <a:custGeom>
                <a:avLst/>
                <a:gdLst>
                  <a:gd name="T0" fmla="*/ 22 w 22"/>
                  <a:gd name="T1" fmla="*/ 11 h 22"/>
                  <a:gd name="T2" fmla="*/ 22 w 22"/>
                  <a:gd name="T3" fmla="*/ 11 h 22"/>
                  <a:gd name="T4" fmla="*/ 22 w 22"/>
                  <a:gd name="T5" fmla="*/ 16 h 22"/>
                  <a:gd name="T6" fmla="*/ 19 w 22"/>
                  <a:gd name="T7" fmla="*/ 19 h 22"/>
                  <a:gd name="T8" fmla="*/ 16 w 22"/>
                  <a:gd name="T9" fmla="*/ 22 h 22"/>
                  <a:gd name="T10" fmla="*/ 11 w 22"/>
                  <a:gd name="T11" fmla="*/ 22 h 22"/>
                  <a:gd name="T12" fmla="*/ 11 w 22"/>
                  <a:gd name="T13" fmla="*/ 22 h 22"/>
                  <a:gd name="T14" fmla="*/ 6 w 22"/>
                  <a:gd name="T15" fmla="*/ 22 h 22"/>
                  <a:gd name="T16" fmla="*/ 3 w 22"/>
                  <a:gd name="T17" fmla="*/ 19 h 22"/>
                  <a:gd name="T18" fmla="*/ 0 w 22"/>
                  <a:gd name="T19" fmla="*/ 16 h 22"/>
                  <a:gd name="T20" fmla="*/ 0 w 22"/>
                  <a:gd name="T21" fmla="*/ 11 h 22"/>
                  <a:gd name="T22" fmla="*/ 0 w 22"/>
                  <a:gd name="T23" fmla="*/ 11 h 22"/>
                  <a:gd name="T24" fmla="*/ 0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2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2" y="16"/>
                    </a:lnTo>
                    <a:lnTo>
                      <a:pt x="19" y="19"/>
                    </a:lnTo>
                    <a:lnTo>
                      <a:pt x="16" y="22"/>
                    </a:lnTo>
                    <a:lnTo>
                      <a:pt x="11" y="22"/>
                    </a:lnTo>
                    <a:lnTo>
                      <a:pt x="11" y="22"/>
                    </a:lnTo>
                    <a:lnTo>
                      <a:pt x="6" y="22"/>
                    </a:lnTo>
                    <a:lnTo>
                      <a:pt x="3" y="19"/>
                    </a:lnTo>
                    <a:lnTo>
                      <a:pt x="0" y="16"/>
                    </a:lnTo>
                    <a:lnTo>
                      <a:pt x="0" y="11"/>
                    </a:lnTo>
                    <a:lnTo>
                      <a:pt x="0" y="11"/>
                    </a:lnTo>
                    <a:lnTo>
                      <a:pt x="0" y="6"/>
                    </a:lnTo>
                    <a:lnTo>
                      <a:pt x="3" y="3"/>
                    </a:lnTo>
                    <a:lnTo>
                      <a:pt x="6" y="0"/>
                    </a:lnTo>
                    <a:lnTo>
                      <a:pt x="11" y="0"/>
                    </a:lnTo>
                    <a:lnTo>
                      <a:pt x="11" y="0"/>
                    </a:lnTo>
                    <a:lnTo>
                      <a:pt x="16" y="0"/>
                    </a:lnTo>
                    <a:lnTo>
                      <a:pt x="19" y="3"/>
                    </a:lnTo>
                    <a:lnTo>
                      <a:pt x="22" y="6"/>
                    </a:lnTo>
                    <a:lnTo>
                      <a:pt x="22" y="11"/>
                    </a:lnTo>
                    <a:lnTo>
                      <a:pt x="22" y="11"/>
                    </a:lnTo>
                    <a:close/>
                  </a:path>
                </a:pathLst>
              </a:custGeom>
              <a:noFill/>
              <a:ln w="1588">
                <a:solidFill>
                  <a:srgbClr val="008E8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24" name="Freeform 5295"/>
              <p:cNvSpPr>
                <a:spLocks/>
              </p:cNvSpPr>
              <p:nvPr/>
            </p:nvSpPr>
            <p:spPr bwMode="auto">
              <a:xfrm>
                <a:off x="4619183" y="2169735"/>
                <a:ext cx="34195" cy="41827"/>
              </a:xfrm>
              <a:custGeom>
                <a:avLst/>
                <a:gdLst>
                  <a:gd name="T0" fmla="*/ 24 w 24"/>
                  <a:gd name="T1" fmla="*/ 13 h 24"/>
                  <a:gd name="T2" fmla="*/ 24 w 24"/>
                  <a:gd name="T3" fmla="*/ 13 h 24"/>
                  <a:gd name="T4" fmla="*/ 23 w 24"/>
                  <a:gd name="T5" fmla="*/ 16 h 24"/>
                  <a:gd name="T6" fmla="*/ 19 w 24"/>
                  <a:gd name="T7" fmla="*/ 21 h 24"/>
                  <a:gd name="T8" fmla="*/ 16 w 24"/>
                  <a:gd name="T9" fmla="*/ 23 h 24"/>
                  <a:gd name="T10" fmla="*/ 11 w 24"/>
                  <a:gd name="T11" fmla="*/ 24 h 24"/>
                  <a:gd name="T12" fmla="*/ 11 w 24"/>
                  <a:gd name="T13" fmla="*/ 24 h 24"/>
                  <a:gd name="T14" fmla="*/ 8 w 24"/>
                  <a:gd name="T15" fmla="*/ 23 h 24"/>
                  <a:gd name="T16" fmla="*/ 3 w 24"/>
                  <a:gd name="T17" fmla="*/ 21 h 24"/>
                  <a:gd name="T18" fmla="*/ 2 w 24"/>
                  <a:gd name="T19" fmla="*/ 16 h 24"/>
                  <a:gd name="T20" fmla="*/ 0 w 24"/>
                  <a:gd name="T21" fmla="*/ 13 h 24"/>
                  <a:gd name="T22" fmla="*/ 0 w 24"/>
                  <a:gd name="T23" fmla="*/ 13 h 24"/>
                  <a:gd name="T24" fmla="*/ 2 w 24"/>
                  <a:gd name="T25" fmla="*/ 8 h 24"/>
                  <a:gd name="T26" fmla="*/ 3 w 24"/>
                  <a:gd name="T27" fmla="*/ 4 h 24"/>
                  <a:gd name="T28" fmla="*/ 8 w 24"/>
                  <a:gd name="T29" fmla="*/ 2 h 24"/>
                  <a:gd name="T30" fmla="*/ 11 w 24"/>
                  <a:gd name="T31" fmla="*/ 0 h 24"/>
                  <a:gd name="T32" fmla="*/ 11 w 24"/>
                  <a:gd name="T33" fmla="*/ 0 h 24"/>
                  <a:gd name="T34" fmla="*/ 16 w 24"/>
                  <a:gd name="T35" fmla="*/ 2 h 24"/>
                  <a:gd name="T36" fmla="*/ 19 w 24"/>
                  <a:gd name="T37" fmla="*/ 4 h 24"/>
                  <a:gd name="T38" fmla="*/ 23 w 24"/>
                  <a:gd name="T39" fmla="*/ 8 h 24"/>
                  <a:gd name="T40" fmla="*/ 24 w 24"/>
                  <a:gd name="T41" fmla="*/ 13 h 24"/>
                  <a:gd name="T42" fmla="*/ 24 w 24"/>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3"/>
                    </a:moveTo>
                    <a:lnTo>
                      <a:pt x="24" y="13"/>
                    </a:lnTo>
                    <a:lnTo>
                      <a:pt x="23" y="16"/>
                    </a:lnTo>
                    <a:lnTo>
                      <a:pt x="19" y="21"/>
                    </a:lnTo>
                    <a:lnTo>
                      <a:pt x="16" y="23"/>
                    </a:lnTo>
                    <a:lnTo>
                      <a:pt x="11" y="24"/>
                    </a:lnTo>
                    <a:lnTo>
                      <a:pt x="11" y="24"/>
                    </a:lnTo>
                    <a:lnTo>
                      <a:pt x="8" y="23"/>
                    </a:lnTo>
                    <a:lnTo>
                      <a:pt x="3" y="21"/>
                    </a:lnTo>
                    <a:lnTo>
                      <a:pt x="2" y="16"/>
                    </a:lnTo>
                    <a:lnTo>
                      <a:pt x="0" y="13"/>
                    </a:lnTo>
                    <a:lnTo>
                      <a:pt x="0" y="13"/>
                    </a:lnTo>
                    <a:lnTo>
                      <a:pt x="2" y="8"/>
                    </a:lnTo>
                    <a:lnTo>
                      <a:pt x="3" y="4"/>
                    </a:lnTo>
                    <a:lnTo>
                      <a:pt x="8" y="2"/>
                    </a:lnTo>
                    <a:lnTo>
                      <a:pt x="11" y="0"/>
                    </a:lnTo>
                    <a:lnTo>
                      <a:pt x="11" y="0"/>
                    </a:lnTo>
                    <a:lnTo>
                      <a:pt x="16" y="2"/>
                    </a:lnTo>
                    <a:lnTo>
                      <a:pt x="19" y="4"/>
                    </a:lnTo>
                    <a:lnTo>
                      <a:pt x="23" y="8"/>
                    </a:lnTo>
                    <a:lnTo>
                      <a:pt x="24" y="13"/>
                    </a:lnTo>
                    <a:lnTo>
                      <a:pt x="24" y="13"/>
                    </a:lnTo>
                    <a:close/>
                  </a:path>
                </a:pathLst>
              </a:custGeom>
              <a:noFill/>
              <a:ln w="1588">
                <a:solidFill>
                  <a:srgbClr val="008E8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25" name="Freeform 5296"/>
              <p:cNvSpPr>
                <a:spLocks/>
              </p:cNvSpPr>
              <p:nvPr/>
            </p:nvSpPr>
            <p:spPr bwMode="auto">
              <a:xfrm>
                <a:off x="3439458" y="1594616"/>
                <a:ext cx="4781587" cy="1721869"/>
              </a:xfrm>
              <a:custGeom>
                <a:avLst/>
                <a:gdLst>
                  <a:gd name="T0" fmla="*/ 5 w 3354"/>
                  <a:gd name="T1" fmla="*/ 6 h 989"/>
                  <a:gd name="T2" fmla="*/ 25 w 3354"/>
                  <a:gd name="T3" fmla="*/ 6 h 989"/>
                  <a:gd name="T4" fmla="*/ 43 w 3354"/>
                  <a:gd name="T5" fmla="*/ 6 h 989"/>
                  <a:gd name="T6" fmla="*/ 68 w 3354"/>
                  <a:gd name="T7" fmla="*/ 6 h 989"/>
                  <a:gd name="T8" fmla="*/ 100 w 3354"/>
                  <a:gd name="T9" fmla="*/ 6 h 989"/>
                  <a:gd name="T10" fmla="*/ 136 w 3354"/>
                  <a:gd name="T11" fmla="*/ 6 h 989"/>
                  <a:gd name="T12" fmla="*/ 150 w 3354"/>
                  <a:gd name="T13" fmla="*/ 16 h 989"/>
                  <a:gd name="T14" fmla="*/ 171 w 3354"/>
                  <a:gd name="T15" fmla="*/ 16 h 989"/>
                  <a:gd name="T16" fmla="*/ 214 w 3354"/>
                  <a:gd name="T17" fmla="*/ 16 h 989"/>
                  <a:gd name="T18" fmla="*/ 244 w 3354"/>
                  <a:gd name="T19" fmla="*/ 25 h 989"/>
                  <a:gd name="T20" fmla="*/ 267 w 3354"/>
                  <a:gd name="T21" fmla="*/ 35 h 989"/>
                  <a:gd name="T22" fmla="*/ 287 w 3354"/>
                  <a:gd name="T23" fmla="*/ 46 h 989"/>
                  <a:gd name="T24" fmla="*/ 319 w 3354"/>
                  <a:gd name="T25" fmla="*/ 46 h 989"/>
                  <a:gd name="T26" fmla="*/ 359 w 3354"/>
                  <a:gd name="T27" fmla="*/ 56 h 989"/>
                  <a:gd name="T28" fmla="*/ 407 w 3354"/>
                  <a:gd name="T29" fmla="*/ 67 h 989"/>
                  <a:gd name="T30" fmla="*/ 423 w 3354"/>
                  <a:gd name="T31" fmla="*/ 88 h 989"/>
                  <a:gd name="T32" fmla="*/ 445 w 3354"/>
                  <a:gd name="T33" fmla="*/ 99 h 989"/>
                  <a:gd name="T34" fmla="*/ 466 w 3354"/>
                  <a:gd name="T35" fmla="*/ 121 h 989"/>
                  <a:gd name="T36" fmla="*/ 485 w 3354"/>
                  <a:gd name="T37" fmla="*/ 135 h 989"/>
                  <a:gd name="T38" fmla="*/ 498 w 3354"/>
                  <a:gd name="T39" fmla="*/ 171 h 989"/>
                  <a:gd name="T40" fmla="*/ 538 w 3354"/>
                  <a:gd name="T41" fmla="*/ 182 h 989"/>
                  <a:gd name="T42" fmla="*/ 581 w 3354"/>
                  <a:gd name="T43" fmla="*/ 193 h 989"/>
                  <a:gd name="T44" fmla="*/ 607 w 3354"/>
                  <a:gd name="T45" fmla="*/ 219 h 989"/>
                  <a:gd name="T46" fmla="*/ 664 w 3354"/>
                  <a:gd name="T47" fmla="*/ 244 h 989"/>
                  <a:gd name="T48" fmla="*/ 674 w 3354"/>
                  <a:gd name="T49" fmla="*/ 270 h 989"/>
                  <a:gd name="T50" fmla="*/ 738 w 3354"/>
                  <a:gd name="T51" fmla="*/ 292 h 989"/>
                  <a:gd name="T52" fmla="*/ 752 w 3354"/>
                  <a:gd name="T53" fmla="*/ 318 h 989"/>
                  <a:gd name="T54" fmla="*/ 781 w 3354"/>
                  <a:gd name="T55" fmla="*/ 330 h 989"/>
                  <a:gd name="T56" fmla="*/ 810 w 3354"/>
                  <a:gd name="T57" fmla="*/ 343 h 989"/>
                  <a:gd name="T58" fmla="*/ 838 w 3354"/>
                  <a:gd name="T59" fmla="*/ 343 h 989"/>
                  <a:gd name="T60" fmla="*/ 869 w 3354"/>
                  <a:gd name="T61" fmla="*/ 343 h 989"/>
                  <a:gd name="T62" fmla="*/ 945 w 3354"/>
                  <a:gd name="T63" fmla="*/ 359 h 989"/>
                  <a:gd name="T64" fmla="*/ 1067 w 3354"/>
                  <a:gd name="T65" fmla="*/ 359 h 989"/>
                  <a:gd name="T66" fmla="*/ 1092 w 3354"/>
                  <a:gd name="T67" fmla="*/ 372 h 989"/>
                  <a:gd name="T68" fmla="*/ 1120 w 3354"/>
                  <a:gd name="T69" fmla="*/ 391 h 989"/>
                  <a:gd name="T70" fmla="*/ 1158 w 3354"/>
                  <a:gd name="T71" fmla="*/ 423 h 989"/>
                  <a:gd name="T72" fmla="*/ 1177 w 3354"/>
                  <a:gd name="T73" fmla="*/ 439 h 989"/>
                  <a:gd name="T74" fmla="*/ 1215 w 3354"/>
                  <a:gd name="T75" fmla="*/ 474 h 989"/>
                  <a:gd name="T76" fmla="*/ 1250 w 3354"/>
                  <a:gd name="T77" fmla="*/ 492 h 989"/>
                  <a:gd name="T78" fmla="*/ 1289 w 3354"/>
                  <a:gd name="T79" fmla="*/ 492 h 989"/>
                  <a:gd name="T80" fmla="*/ 1313 w 3354"/>
                  <a:gd name="T81" fmla="*/ 511 h 989"/>
                  <a:gd name="T82" fmla="*/ 1343 w 3354"/>
                  <a:gd name="T83" fmla="*/ 533 h 989"/>
                  <a:gd name="T84" fmla="*/ 1386 w 3354"/>
                  <a:gd name="T85" fmla="*/ 533 h 989"/>
                  <a:gd name="T86" fmla="*/ 1474 w 3354"/>
                  <a:gd name="T87" fmla="*/ 581 h 989"/>
                  <a:gd name="T88" fmla="*/ 1556 w 3354"/>
                  <a:gd name="T89" fmla="*/ 581 h 989"/>
                  <a:gd name="T90" fmla="*/ 1618 w 3354"/>
                  <a:gd name="T91" fmla="*/ 637 h 989"/>
                  <a:gd name="T92" fmla="*/ 1663 w 3354"/>
                  <a:gd name="T93" fmla="*/ 666 h 989"/>
                  <a:gd name="T94" fmla="*/ 1736 w 3354"/>
                  <a:gd name="T95" fmla="*/ 700 h 989"/>
                  <a:gd name="T96" fmla="*/ 1765 w 3354"/>
                  <a:gd name="T97" fmla="*/ 733 h 989"/>
                  <a:gd name="T98" fmla="*/ 1810 w 3354"/>
                  <a:gd name="T99" fmla="*/ 773 h 989"/>
                  <a:gd name="T100" fmla="*/ 1925 w 3354"/>
                  <a:gd name="T101" fmla="*/ 773 h 989"/>
                  <a:gd name="T102" fmla="*/ 1937 w 3354"/>
                  <a:gd name="T103" fmla="*/ 823 h 989"/>
                  <a:gd name="T104" fmla="*/ 2056 w 3354"/>
                  <a:gd name="T105" fmla="*/ 874 h 989"/>
                  <a:gd name="T106" fmla="*/ 2081 w 3354"/>
                  <a:gd name="T107" fmla="*/ 928 h 989"/>
                  <a:gd name="T108" fmla="*/ 2308 w 3354"/>
                  <a:gd name="T109" fmla="*/ 989 h 989"/>
                  <a:gd name="T110" fmla="*/ 2444 w 3354"/>
                  <a:gd name="T111" fmla="*/ 989 h 989"/>
                  <a:gd name="T112" fmla="*/ 3073 w 3354"/>
                  <a:gd name="T113" fmla="*/ 989 h 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54" h="989">
                    <a:moveTo>
                      <a:pt x="0" y="0"/>
                    </a:moveTo>
                    <a:lnTo>
                      <a:pt x="0" y="0"/>
                    </a:lnTo>
                    <a:lnTo>
                      <a:pt x="0" y="6"/>
                    </a:lnTo>
                    <a:lnTo>
                      <a:pt x="5" y="6"/>
                    </a:lnTo>
                    <a:lnTo>
                      <a:pt x="9" y="6"/>
                    </a:lnTo>
                    <a:lnTo>
                      <a:pt x="14" y="6"/>
                    </a:lnTo>
                    <a:lnTo>
                      <a:pt x="21" y="6"/>
                    </a:lnTo>
                    <a:lnTo>
                      <a:pt x="25" y="6"/>
                    </a:lnTo>
                    <a:lnTo>
                      <a:pt x="30" y="6"/>
                    </a:lnTo>
                    <a:lnTo>
                      <a:pt x="35" y="6"/>
                    </a:lnTo>
                    <a:lnTo>
                      <a:pt x="40" y="6"/>
                    </a:lnTo>
                    <a:lnTo>
                      <a:pt x="43" y="6"/>
                    </a:lnTo>
                    <a:lnTo>
                      <a:pt x="52" y="6"/>
                    </a:lnTo>
                    <a:lnTo>
                      <a:pt x="57" y="6"/>
                    </a:lnTo>
                    <a:lnTo>
                      <a:pt x="64" y="6"/>
                    </a:lnTo>
                    <a:lnTo>
                      <a:pt x="68" y="6"/>
                    </a:lnTo>
                    <a:lnTo>
                      <a:pt x="73" y="6"/>
                    </a:lnTo>
                    <a:lnTo>
                      <a:pt x="83" y="6"/>
                    </a:lnTo>
                    <a:lnTo>
                      <a:pt x="96" y="6"/>
                    </a:lnTo>
                    <a:lnTo>
                      <a:pt x="100" y="6"/>
                    </a:lnTo>
                    <a:lnTo>
                      <a:pt x="113" y="6"/>
                    </a:lnTo>
                    <a:lnTo>
                      <a:pt x="121" y="6"/>
                    </a:lnTo>
                    <a:lnTo>
                      <a:pt x="131" y="6"/>
                    </a:lnTo>
                    <a:lnTo>
                      <a:pt x="136" y="6"/>
                    </a:lnTo>
                    <a:lnTo>
                      <a:pt x="140" y="6"/>
                    </a:lnTo>
                    <a:lnTo>
                      <a:pt x="145" y="6"/>
                    </a:lnTo>
                    <a:lnTo>
                      <a:pt x="145" y="16"/>
                    </a:lnTo>
                    <a:lnTo>
                      <a:pt x="150" y="16"/>
                    </a:lnTo>
                    <a:lnTo>
                      <a:pt x="156" y="16"/>
                    </a:lnTo>
                    <a:lnTo>
                      <a:pt x="161" y="16"/>
                    </a:lnTo>
                    <a:lnTo>
                      <a:pt x="166" y="16"/>
                    </a:lnTo>
                    <a:lnTo>
                      <a:pt x="171" y="16"/>
                    </a:lnTo>
                    <a:lnTo>
                      <a:pt x="174" y="16"/>
                    </a:lnTo>
                    <a:lnTo>
                      <a:pt x="179" y="16"/>
                    </a:lnTo>
                    <a:lnTo>
                      <a:pt x="183" y="16"/>
                    </a:lnTo>
                    <a:lnTo>
                      <a:pt x="214" y="16"/>
                    </a:lnTo>
                    <a:lnTo>
                      <a:pt x="214" y="25"/>
                    </a:lnTo>
                    <a:lnTo>
                      <a:pt x="219" y="25"/>
                    </a:lnTo>
                    <a:lnTo>
                      <a:pt x="223" y="25"/>
                    </a:lnTo>
                    <a:lnTo>
                      <a:pt x="244" y="25"/>
                    </a:lnTo>
                    <a:lnTo>
                      <a:pt x="252" y="25"/>
                    </a:lnTo>
                    <a:lnTo>
                      <a:pt x="262" y="25"/>
                    </a:lnTo>
                    <a:lnTo>
                      <a:pt x="267" y="25"/>
                    </a:lnTo>
                    <a:lnTo>
                      <a:pt x="267" y="35"/>
                    </a:lnTo>
                    <a:lnTo>
                      <a:pt x="271" y="35"/>
                    </a:lnTo>
                    <a:lnTo>
                      <a:pt x="276" y="35"/>
                    </a:lnTo>
                    <a:lnTo>
                      <a:pt x="287" y="35"/>
                    </a:lnTo>
                    <a:lnTo>
                      <a:pt x="287" y="46"/>
                    </a:lnTo>
                    <a:lnTo>
                      <a:pt x="297" y="46"/>
                    </a:lnTo>
                    <a:lnTo>
                      <a:pt x="302" y="46"/>
                    </a:lnTo>
                    <a:lnTo>
                      <a:pt x="305" y="46"/>
                    </a:lnTo>
                    <a:lnTo>
                      <a:pt x="319" y="46"/>
                    </a:lnTo>
                    <a:lnTo>
                      <a:pt x="340" y="46"/>
                    </a:lnTo>
                    <a:lnTo>
                      <a:pt x="350" y="46"/>
                    </a:lnTo>
                    <a:lnTo>
                      <a:pt x="350" y="56"/>
                    </a:lnTo>
                    <a:lnTo>
                      <a:pt x="359" y="56"/>
                    </a:lnTo>
                    <a:lnTo>
                      <a:pt x="367" y="56"/>
                    </a:lnTo>
                    <a:lnTo>
                      <a:pt x="367" y="67"/>
                    </a:lnTo>
                    <a:lnTo>
                      <a:pt x="402" y="67"/>
                    </a:lnTo>
                    <a:lnTo>
                      <a:pt x="407" y="67"/>
                    </a:lnTo>
                    <a:lnTo>
                      <a:pt x="407" y="78"/>
                    </a:lnTo>
                    <a:lnTo>
                      <a:pt x="417" y="78"/>
                    </a:lnTo>
                    <a:lnTo>
                      <a:pt x="417" y="88"/>
                    </a:lnTo>
                    <a:lnTo>
                      <a:pt x="423" y="88"/>
                    </a:lnTo>
                    <a:lnTo>
                      <a:pt x="437" y="88"/>
                    </a:lnTo>
                    <a:lnTo>
                      <a:pt x="441" y="88"/>
                    </a:lnTo>
                    <a:lnTo>
                      <a:pt x="445" y="88"/>
                    </a:lnTo>
                    <a:lnTo>
                      <a:pt x="445" y="99"/>
                    </a:lnTo>
                    <a:lnTo>
                      <a:pt x="450" y="99"/>
                    </a:lnTo>
                    <a:lnTo>
                      <a:pt x="450" y="110"/>
                    </a:lnTo>
                    <a:lnTo>
                      <a:pt x="466" y="110"/>
                    </a:lnTo>
                    <a:lnTo>
                      <a:pt x="466" y="121"/>
                    </a:lnTo>
                    <a:lnTo>
                      <a:pt x="471" y="121"/>
                    </a:lnTo>
                    <a:lnTo>
                      <a:pt x="471" y="135"/>
                    </a:lnTo>
                    <a:lnTo>
                      <a:pt x="476" y="135"/>
                    </a:lnTo>
                    <a:lnTo>
                      <a:pt x="485" y="135"/>
                    </a:lnTo>
                    <a:lnTo>
                      <a:pt x="485" y="147"/>
                    </a:lnTo>
                    <a:lnTo>
                      <a:pt x="498" y="147"/>
                    </a:lnTo>
                    <a:lnTo>
                      <a:pt x="498" y="158"/>
                    </a:lnTo>
                    <a:lnTo>
                      <a:pt x="498" y="171"/>
                    </a:lnTo>
                    <a:lnTo>
                      <a:pt x="503" y="171"/>
                    </a:lnTo>
                    <a:lnTo>
                      <a:pt x="528" y="171"/>
                    </a:lnTo>
                    <a:lnTo>
                      <a:pt x="528" y="182"/>
                    </a:lnTo>
                    <a:lnTo>
                      <a:pt x="538" y="182"/>
                    </a:lnTo>
                    <a:lnTo>
                      <a:pt x="559" y="182"/>
                    </a:lnTo>
                    <a:lnTo>
                      <a:pt x="559" y="193"/>
                    </a:lnTo>
                    <a:lnTo>
                      <a:pt x="576" y="193"/>
                    </a:lnTo>
                    <a:lnTo>
                      <a:pt x="581" y="193"/>
                    </a:lnTo>
                    <a:lnTo>
                      <a:pt x="581" y="207"/>
                    </a:lnTo>
                    <a:lnTo>
                      <a:pt x="596" y="207"/>
                    </a:lnTo>
                    <a:lnTo>
                      <a:pt x="596" y="219"/>
                    </a:lnTo>
                    <a:lnTo>
                      <a:pt x="607" y="219"/>
                    </a:lnTo>
                    <a:lnTo>
                      <a:pt x="650" y="219"/>
                    </a:lnTo>
                    <a:lnTo>
                      <a:pt x="650" y="230"/>
                    </a:lnTo>
                    <a:lnTo>
                      <a:pt x="664" y="230"/>
                    </a:lnTo>
                    <a:lnTo>
                      <a:pt x="664" y="244"/>
                    </a:lnTo>
                    <a:lnTo>
                      <a:pt x="669" y="244"/>
                    </a:lnTo>
                    <a:lnTo>
                      <a:pt x="669" y="255"/>
                    </a:lnTo>
                    <a:lnTo>
                      <a:pt x="674" y="255"/>
                    </a:lnTo>
                    <a:lnTo>
                      <a:pt x="674" y="270"/>
                    </a:lnTo>
                    <a:lnTo>
                      <a:pt x="679" y="270"/>
                    </a:lnTo>
                    <a:lnTo>
                      <a:pt x="679" y="281"/>
                    </a:lnTo>
                    <a:lnTo>
                      <a:pt x="738" y="281"/>
                    </a:lnTo>
                    <a:lnTo>
                      <a:pt x="738" y="292"/>
                    </a:lnTo>
                    <a:lnTo>
                      <a:pt x="747" y="292"/>
                    </a:lnTo>
                    <a:lnTo>
                      <a:pt x="747" y="306"/>
                    </a:lnTo>
                    <a:lnTo>
                      <a:pt x="752" y="306"/>
                    </a:lnTo>
                    <a:lnTo>
                      <a:pt x="752" y="318"/>
                    </a:lnTo>
                    <a:lnTo>
                      <a:pt x="757" y="318"/>
                    </a:lnTo>
                    <a:lnTo>
                      <a:pt x="765" y="318"/>
                    </a:lnTo>
                    <a:lnTo>
                      <a:pt x="781" y="318"/>
                    </a:lnTo>
                    <a:lnTo>
                      <a:pt x="781" y="330"/>
                    </a:lnTo>
                    <a:lnTo>
                      <a:pt x="781" y="343"/>
                    </a:lnTo>
                    <a:lnTo>
                      <a:pt x="786" y="343"/>
                    </a:lnTo>
                    <a:lnTo>
                      <a:pt x="790" y="343"/>
                    </a:lnTo>
                    <a:lnTo>
                      <a:pt x="810" y="343"/>
                    </a:lnTo>
                    <a:lnTo>
                      <a:pt x="814" y="343"/>
                    </a:lnTo>
                    <a:lnTo>
                      <a:pt x="818" y="343"/>
                    </a:lnTo>
                    <a:lnTo>
                      <a:pt x="830" y="343"/>
                    </a:lnTo>
                    <a:lnTo>
                      <a:pt x="838" y="343"/>
                    </a:lnTo>
                    <a:lnTo>
                      <a:pt x="848" y="343"/>
                    </a:lnTo>
                    <a:lnTo>
                      <a:pt x="853" y="343"/>
                    </a:lnTo>
                    <a:lnTo>
                      <a:pt x="862" y="343"/>
                    </a:lnTo>
                    <a:lnTo>
                      <a:pt x="869" y="343"/>
                    </a:lnTo>
                    <a:lnTo>
                      <a:pt x="883" y="343"/>
                    </a:lnTo>
                    <a:lnTo>
                      <a:pt x="891" y="343"/>
                    </a:lnTo>
                    <a:lnTo>
                      <a:pt x="945" y="343"/>
                    </a:lnTo>
                    <a:lnTo>
                      <a:pt x="945" y="359"/>
                    </a:lnTo>
                    <a:lnTo>
                      <a:pt x="974" y="359"/>
                    </a:lnTo>
                    <a:lnTo>
                      <a:pt x="1009" y="359"/>
                    </a:lnTo>
                    <a:lnTo>
                      <a:pt x="1024" y="359"/>
                    </a:lnTo>
                    <a:lnTo>
                      <a:pt x="1067" y="359"/>
                    </a:lnTo>
                    <a:lnTo>
                      <a:pt x="1067" y="372"/>
                    </a:lnTo>
                    <a:lnTo>
                      <a:pt x="1072" y="372"/>
                    </a:lnTo>
                    <a:lnTo>
                      <a:pt x="1076" y="372"/>
                    </a:lnTo>
                    <a:lnTo>
                      <a:pt x="1092" y="372"/>
                    </a:lnTo>
                    <a:lnTo>
                      <a:pt x="1100" y="372"/>
                    </a:lnTo>
                    <a:lnTo>
                      <a:pt x="1100" y="391"/>
                    </a:lnTo>
                    <a:lnTo>
                      <a:pt x="1110" y="391"/>
                    </a:lnTo>
                    <a:lnTo>
                      <a:pt x="1120" y="391"/>
                    </a:lnTo>
                    <a:lnTo>
                      <a:pt x="1120" y="407"/>
                    </a:lnTo>
                    <a:lnTo>
                      <a:pt x="1129" y="407"/>
                    </a:lnTo>
                    <a:lnTo>
                      <a:pt x="1129" y="423"/>
                    </a:lnTo>
                    <a:lnTo>
                      <a:pt x="1158" y="423"/>
                    </a:lnTo>
                    <a:lnTo>
                      <a:pt x="1163" y="423"/>
                    </a:lnTo>
                    <a:lnTo>
                      <a:pt x="1163" y="439"/>
                    </a:lnTo>
                    <a:lnTo>
                      <a:pt x="1172" y="439"/>
                    </a:lnTo>
                    <a:lnTo>
                      <a:pt x="1177" y="439"/>
                    </a:lnTo>
                    <a:lnTo>
                      <a:pt x="1177" y="457"/>
                    </a:lnTo>
                    <a:lnTo>
                      <a:pt x="1198" y="457"/>
                    </a:lnTo>
                    <a:lnTo>
                      <a:pt x="1215" y="457"/>
                    </a:lnTo>
                    <a:lnTo>
                      <a:pt x="1215" y="474"/>
                    </a:lnTo>
                    <a:lnTo>
                      <a:pt x="1220" y="474"/>
                    </a:lnTo>
                    <a:lnTo>
                      <a:pt x="1220" y="492"/>
                    </a:lnTo>
                    <a:lnTo>
                      <a:pt x="1246" y="492"/>
                    </a:lnTo>
                    <a:lnTo>
                      <a:pt x="1250" y="492"/>
                    </a:lnTo>
                    <a:lnTo>
                      <a:pt x="1265" y="492"/>
                    </a:lnTo>
                    <a:lnTo>
                      <a:pt x="1271" y="492"/>
                    </a:lnTo>
                    <a:lnTo>
                      <a:pt x="1276" y="492"/>
                    </a:lnTo>
                    <a:lnTo>
                      <a:pt x="1289" y="492"/>
                    </a:lnTo>
                    <a:lnTo>
                      <a:pt x="1294" y="492"/>
                    </a:lnTo>
                    <a:lnTo>
                      <a:pt x="1303" y="492"/>
                    </a:lnTo>
                    <a:lnTo>
                      <a:pt x="1303" y="511"/>
                    </a:lnTo>
                    <a:lnTo>
                      <a:pt x="1313" y="511"/>
                    </a:lnTo>
                    <a:lnTo>
                      <a:pt x="1324" y="511"/>
                    </a:lnTo>
                    <a:lnTo>
                      <a:pt x="1338" y="511"/>
                    </a:lnTo>
                    <a:lnTo>
                      <a:pt x="1338" y="533"/>
                    </a:lnTo>
                    <a:lnTo>
                      <a:pt x="1343" y="533"/>
                    </a:lnTo>
                    <a:lnTo>
                      <a:pt x="1356" y="533"/>
                    </a:lnTo>
                    <a:lnTo>
                      <a:pt x="1367" y="533"/>
                    </a:lnTo>
                    <a:lnTo>
                      <a:pt x="1377" y="533"/>
                    </a:lnTo>
                    <a:lnTo>
                      <a:pt x="1386" y="533"/>
                    </a:lnTo>
                    <a:lnTo>
                      <a:pt x="1444" y="533"/>
                    </a:lnTo>
                    <a:lnTo>
                      <a:pt x="1444" y="559"/>
                    </a:lnTo>
                    <a:lnTo>
                      <a:pt x="1474" y="559"/>
                    </a:lnTo>
                    <a:lnTo>
                      <a:pt x="1474" y="581"/>
                    </a:lnTo>
                    <a:lnTo>
                      <a:pt x="1482" y="581"/>
                    </a:lnTo>
                    <a:lnTo>
                      <a:pt x="1522" y="581"/>
                    </a:lnTo>
                    <a:lnTo>
                      <a:pt x="1532" y="581"/>
                    </a:lnTo>
                    <a:lnTo>
                      <a:pt x="1556" y="581"/>
                    </a:lnTo>
                    <a:lnTo>
                      <a:pt x="1613" y="581"/>
                    </a:lnTo>
                    <a:lnTo>
                      <a:pt x="1613" y="608"/>
                    </a:lnTo>
                    <a:lnTo>
                      <a:pt x="1618" y="608"/>
                    </a:lnTo>
                    <a:lnTo>
                      <a:pt x="1618" y="637"/>
                    </a:lnTo>
                    <a:lnTo>
                      <a:pt x="1631" y="637"/>
                    </a:lnTo>
                    <a:lnTo>
                      <a:pt x="1639" y="637"/>
                    </a:lnTo>
                    <a:lnTo>
                      <a:pt x="1663" y="637"/>
                    </a:lnTo>
                    <a:lnTo>
                      <a:pt x="1663" y="666"/>
                    </a:lnTo>
                    <a:lnTo>
                      <a:pt x="1722" y="666"/>
                    </a:lnTo>
                    <a:lnTo>
                      <a:pt x="1731" y="666"/>
                    </a:lnTo>
                    <a:lnTo>
                      <a:pt x="1731" y="700"/>
                    </a:lnTo>
                    <a:lnTo>
                      <a:pt x="1736" y="700"/>
                    </a:lnTo>
                    <a:lnTo>
                      <a:pt x="1744" y="700"/>
                    </a:lnTo>
                    <a:lnTo>
                      <a:pt x="1749" y="700"/>
                    </a:lnTo>
                    <a:lnTo>
                      <a:pt x="1749" y="733"/>
                    </a:lnTo>
                    <a:lnTo>
                      <a:pt x="1765" y="733"/>
                    </a:lnTo>
                    <a:lnTo>
                      <a:pt x="1774" y="733"/>
                    </a:lnTo>
                    <a:lnTo>
                      <a:pt x="1794" y="733"/>
                    </a:lnTo>
                    <a:lnTo>
                      <a:pt x="1810" y="733"/>
                    </a:lnTo>
                    <a:lnTo>
                      <a:pt x="1810" y="773"/>
                    </a:lnTo>
                    <a:lnTo>
                      <a:pt x="1846" y="773"/>
                    </a:lnTo>
                    <a:lnTo>
                      <a:pt x="1877" y="773"/>
                    </a:lnTo>
                    <a:lnTo>
                      <a:pt x="1910" y="773"/>
                    </a:lnTo>
                    <a:lnTo>
                      <a:pt x="1925" y="773"/>
                    </a:lnTo>
                    <a:lnTo>
                      <a:pt x="1929" y="773"/>
                    </a:lnTo>
                    <a:lnTo>
                      <a:pt x="1933" y="773"/>
                    </a:lnTo>
                    <a:lnTo>
                      <a:pt x="1937" y="773"/>
                    </a:lnTo>
                    <a:lnTo>
                      <a:pt x="1937" y="823"/>
                    </a:lnTo>
                    <a:lnTo>
                      <a:pt x="2020" y="823"/>
                    </a:lnTo>
                    <a:lnTo>
                      <a:pt x="2020" y="874"/>
                    </a:lnTo>
                    <a:lnTo>
                      <a:pt x="2036" y="874"/>
                    </a:lnTo>
                    <a:lnTo>
                      <a:pt x="2056" y="874"/>
                    </a:lnTo>
                    <a:lnTo>
                      <a:pt x="2056" y="928"/>
                    </a:lnTo>
                    <a:lnTo>
                      <a:pt x="2068" y="928"/>
                    </a:lnTo>
                    <a:lnTo>
                      <a:pt x="2076" y="928"/>
                    </a:lnTo>
                    <a:lnTo>
                      <a:pt x="2081" y="928"/>
                    </a:lnTo>
                    <a:lnTo>
                      <a:pt x="2081" y="989"/>
                    </a:lnTo>
                    <a:lnTo>
                      <a:pt x="2151" y="989"/>
                    </a:lnTo>
                    <a:lnTo>
                      <a:pt x="2182" y="989"/>
                    </a:lnTo>
                    <a:lnTo>
                      <a:pt x="2308" y="989"/>
                    </a:lnTo>
                    <a:lnTo>
                      <a:pt x="2340" y="989"/>
                    </a:lnTo>
                    <a:lnTo>
                      <a:pt x="2418" y="989"/>
                    </a:lnTo>
                    <a:lnTo>
                      <a:pt x="2434" y="989"/>
                    </a:lnTo>
                    <a:lnTo>
                      <a:pt x="2444" y="989"/>
                    </a:lnTo>
                    <a:lnTo>
                      <a:pt x="2476" y="989"/>
                    </a:lnTo>
                    <a:lnTo>
                      <a:pt x="2728" y="989"/>
                    </a:lnTo>
                    <a:lnTo>
                      <a:pt x="3039" y="989"/>
                    </a:lnTo>
                    <a:lnTo>
                      <a:pt x="3073" y="989"/>
                    </a:lnTo>
                    <a:lnTo>
                      <a:pt x="3118" y="989"/>
                    </a:lnTo>
                    <a:lnTo>
                      <a:pt x="3354" y="989"/>
                    </a:lnTo>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26" name="Line 5297"/>
              <p:cNvSpPr>
                <a:spLocks noChangeShapeType="1"/>
              </p:cNvSpPr>
              <p:nvPr/>
            </p:nvSpPr>
            <p:spPr bwMode="auto">
              <a:xfrm flipV="1">
                <a:off x="4619183" y="2169735"/>
                <a:ext cx="34195" cy="24400"/>
              </a:xfrm>
              <a:prstGeom prst="line">
                <a:avLst/>
              </a:prstGeom>
              <a:noFill/>
              <a:ln w="1588">
                <a:solidFill>
                  <a:srgbClr val="9A2C3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27" name="Line 5298"/>
              <p:cNvSpPr>
                <a:spLocks noChangeShapeType="1"/>
              </p:cNvSpPr>
              <p:nvPr/>
            </p:nvSpPr>
            <p:spPr bwMode="auto">
              <a:xfrm flipV="1">
                <a:off x="4619183" y="2169735"/>
                <a:ext cx="34195" cy="24400"/>
              </a:xfrm>
              <a:prstGeom prst="line">
                <a:avLst/>
              </a:prstGeom>
              <a:noFill/>
              <a:ln w="1588">
                <a:solidFill>
                  <a:srgbClr val="9A2C3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28" name="Freeform 5299"/>
              <p:cNvSpPr>
                <a:spLocks/>
              </p:cNvSpPr>
              <p:nvPr/>
            </p:nvSpPr>
            <p:spPr bwMode="auto">
              <a:xfrm>
                <a:off x="3425209" y="1573702"/>
                <a:ext cx="31347" cy="38343"/>
              </a:xfrm>
              <a:custGeom>
                <a:avLst/>
                <a:gdLst>
                  <a:gd name="T0" fmla="*/ 22 w 22"/>
                  <a:gd name="T1" fmla="*/ 12 h 23"/>
                  <a:gd name="T2" fmla="*/ 22 w 22"/>
                  <a:gd name="T3" fmla="*/ 12 h 23"/>
                  <a:gd name="T4" fmla="*/ 22 w 22"/>
                  <a:gd name="T5" fmla="*/ 16 h 23"/>
                  <a:gd name="T6" fmla="*/ 19 w 22"/>
                  <a:gd name="T7" fmla="*/ 20 h 23"/>
                  <a:gd name="T8" fmla="*/ 16 w 22"/>
                  <a:gd name="T9" fmla="*/ 23 h 23"/>
                  <a:gd name="T10" fmla="*/ 11 w 22"/>
                  <a:gd name="T11" fmla="*/ 23 h 23"/>
                  <a:gd name="T12" fmla="*/ 11 w 22"/>
                  <a:gd name="T13" fmla="*/ 23 h 23"/>
                  <a:gd name="T14" fmla="*/ 6 w 22"/>
                  <a:gd name="T15" fmla="*/ 23 h 23"/>
                  <a:gd name="T16" fmla="*/ 3 w 22"/>
                  <a:gd name="T17" fmla="*/ 20 h 23"/>
                  <a:gd name="T18" fmla="*/ 0 w 22"/>
                  <a:gd name="T19" fmla="*/ 16 h 23"/>
                  <a:gd name="T20" fmla="*/ 0 w 22"/>
                  <a:gd name="T21" fmla="*/ 12 h 23"/>
                  <a:gd name="T22" fmla="*/ 0 w 22"/>
                  <a:gd name="T23" fmla="*/ 12 h 23"/>
                  <a:gd name="T24" fmla="*/ 0 w 22"/>
                  <a:gd name="T25" fmla="*/ 7 h 23"/>
                  <a:gd name="T26" fmla="*/ 3 w 22"/>
                  <a:gd name="T27" fmla="*/ 4 h 23"/>
                  <a:gd name="T28" fmla="*/ 6 w 22"/>
                  <a:gd name="T29" fmla="*/ 2 h 23"/>
                  <a:gd name="T30" fmla="*/ 11 w 22"/>
                  <a:gd name="T31" fmla="*/ 0 h 23"/>
                  <a:gd name="T32" fmla="*/ 11 w 22"/>
                  <a:gd name="T33" fmla="*/ 0 h 23"/>
                  <a:gd name="T34" fmla="*/ 16 w 22"/>
                  <a:gd name="T35" fmla="*/ 2 h 23"/>
                  <a:gd name="T36" fmla="*/ 19 w 22"/>
                  <a:gd name="T37" fmla="*/ 4 h 23"/>
                  <a:gd name="T38" fmla="*/ 22 w 22"/>
                  <a:gd name="T39" fmla="*/ 7 h 23"/>
                  <a:gd name="T40" fmla="*/ 22 w 22"/>
                  <a:gd name="T41" fmla="*/ 12 h 23"/>
                  <a:gd name="T42" fmla="*/ 22 w 22"/>
                  <a:gd name="T43"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3">
                    <a:moveTo>
                      <a:pt x="22" y="12"/>
                    </a:moveTo>
                    <a:lnTo>
                      <a:pt x="22" y="12"/>
                    </a:lnTo>
                    <a:lnTo>
                      <a:pt x="22" y="16"/>
                    </a:lnTo>
                    <a:lnTo>
                      <a:pt x="19" y="20"/>
                    </a:lnTo>
                    <a:lnTo>
                      <a:pt x="16" y="23"/>
                    </a:lnTo>
                    <a:lnTo>
                      <a:pt x="11" y="23"/>
                    </a:lnTo>
                    <a:lnTo>
                      <a:pt x="11" y="23"/>
                    </a:lnTo>
                    <a:lnTo>
                      <a:pt x="6" y="23"/>
                    </a:lnTo>
                    <a:lnTo>
                      <a:pt x="3" y="20"/>
                    </a:lnTo>
                    <a:lnTo>
                      <a:pt x="0" y="16"/>
                    </a:lnTo>
                    <a:lnTo>
                      <a:pt x="0" y="12"/>
                    </a:lnTo>
                    <a:lnTo>
                      <a:pt x="0" y="12"/>
                    </a:lnTo>
                    <a:lnTo>
                      <a:pt x="0" y="7"/>
                    </a:lnTo>
                    <a:lnTo>
                      <a:pt x="3" y="4"/>
                    </a:lnTo>
                    <a:lnTo>
                      <a:pt x="6" y="2"/>
                    </a:lnTo>
                    <a:lnTo>
                      <a:pt x="11" y="0"/>
                    </a:lnTo>
                    <a:lnTo>
                      <a:pt x="11" y="0"/>
                    </a:lnTo>
                    <a:lnTo>
                      <a:pt x="16" y="2"/>
                    </a:lnTo>
                    <a:lnTo>
                      <a:pt x="19" y="4"/>
                    </a:lnTo>
                    <a:lnTo>
                      <a:pt x="22" y="7"/>
                    </a:lnTo>
                    <a:lnTo>
                      <a:pt x="22" y="12"/>
                    </a:lnTo>
                    <a:lnTo>
                      <a:pt x="22" y="12"/>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29" name="Freeform 5300"/>
              <p:cNvSpPr>
                <a:spLocks/>
              </p:cNvSpPr>
              <p:nvPr/>
            </p:nvSpPr>
            <p:spPr bwMode="auto">
              <a:xfrm>
                <a:off x="3425209" y="1584161"/>
                <a:ext cx="31347" cy="41827"/>
              </a:xfrm>
              <a:custGeom>
                <a:avLst/>
                <a:gdLst>
                  <a:gd name="T0" fmla="*/ 22 w 22"/>
                  <a:gd name="T1" fmla="*/ 11 h 24"/>
                  <a:gd name="T2" fmla="*/ 22 w 22"/>
                  <a:gd name="T3" fmla="*/ 11 h 24"/>
                  <a:gd name="T4" fmla="*/ 22 w 22"/>
                  <a:gd name="T5" fmla="*/ 16 h 24"/>
                  <a:gd name="T6" fmla="*/ 19 w 22"/>
                  <a:gd name="T7" fmla="*/ 21 h 24"/>
                  <a:gd name="T8" fmla="*/ 16 w 22"/>
                  <a:gd name="T9" fmla="*/ 22 h 24"/>
                  <a:gd name="T10" fmla="*/ 11 w 22"/>
                  <a:gd name="T11" fmla="*/ 24 h 24"/>
                  <a:gd name="T12" fmla="*/ 11 w 22"/>
                  <a:gd name="T13" fmla="*/ 24 h 24"/>
                  <a:gd name="T14" fmla="*/ 6 w 22"/>
                  <a:gd name="T15" fmla="*/ 22 h 24"/>
                  <a:gd name="T16" fmla="*/ 3 w 22"/>
                  <a:gd name="T17" fmla="*/ 21 h 24"/>
                  <a:gd name="T18" fmla="*/ 0 w 22"/>
                  <a:gd name="T19" fmla="*/ 16 h 24"/>
                  <a:gd name="T20" fmla="*/ 0 w 22"/>
                  <a:gd name="T21" fmla="*/ 11 h 24"/>
                  <a:gd name="T22" fmla="*/ 0 w 22"/>
                  <a:gd name="T23" fmla="*/ 11 h 24"/>
                  <a:gd name="T24" fmla="*/ 0 w 22"/>
                  <a:gd name="T25" fmla="*/ 8 h 24"/>
                  <a:gd name="T26" fmla="*/ 3 w 22"/>
                  <a:gd name="T27" fmla="*/ 3 h 24"/>
                  <a:gd name="T28" fmla="*/ 6 w 22"/>
                  <a:gd name="T29" fmla="*/ 1 h 24"/>
                  <a:gd name="T30" fmla="*/ 11 w 22"/>
                  <a:gd name="T31" fmla="*/ 0 h 24"/>
                  <a:gd name="T32" fmla="*/ 11 w 22"/>
                  <a:gd name="T33" fmla="*/ 0 h 24"/>
                  <a:gd name="T34" fmla="*/ 16 w 22"/>
                  <a:gd name="T35" fmla="*/ 1 h 24"/>
                  <a:gd name="T36" fmla="*/ 19 w 22"/>
                  <a:gd name="T37" fmla="*/ 3 h 24"/>
                  <a:gd name="T38" fmla="*/ 22 w 22"/>
                  <a:gd name="T39" fmla="*/ 8 h 24"/>
                  <a:gd name="T40" fmla="*/ 22 w 22"/>
                  <a:gd name="T41" fmla="*/ 11 h 24"/>
                  <a:gd name="T42" fmla="*/ 22 w 22"/>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1"/>
                    </a:moveTo>
                    <a:lnTo>
                      <a:pt x="22" y="11"/>
                    </a:lnTo>
                    <a:lnTo>
                      <a:pt x="22" y="16"/>
                    </a:lnTo>
                    <a:lnTo>
                      <a:pt x="19" y="21"/>
                    </a:lnTo>
                    <a:lnTo>
                      <a:pt x="16" y="22"/>
                    </a:lnTo>
                    <a:lnTo>
                      <a:pt x="11" y="24"/>
                    </a:lnTo>
                    <a:lnTo>
                      <a:pt x="11" y="24"/>
                    </a:lnTo>
                    <a:lnTo>
                      <a:pt x="6" y="22"/>
                    </a:lnTo>
                    <a:lnTo>
                      <a:pt x="3" y="21"/>
                    </a:lnTo>
                    <a:lnTo>
                      <a:pt x="0" y="16"/>
                    </a:lnTo>
                    <a:lnTo>
                      <a:pt x="0" y="11"/>
                    </a:lnTo>
                    <a:lnTo>
                      <a:pt x="0" y="11"/>
                    </a:lnTo>
                    <a:lnTo>
                      <a:pt x="0" y="8"/>
                    </a:lnTo>
                    <a:lnTo>
                      <a:pt x="3" y="3"/>
                    </a:lnTo>
                    <a:lnTo>
                      <a:pt x="6" y="1"/>
                    </a:lnTo>
                    <a:lnTo>
                      <a:pt x="11" y="0"/>
                    </a:lnTo>
                    <a:lnTo>
                      <a:pt x="11" y="0"/>
                    </a:lnTo>
                    <a:lnTo>
                      <a:pt x="16" y="1"/>
                    </a:lnTo>
                    <a:lnTo>
                      <a:pt x="19" y="3"/>
                    </a:lnTo>
                    <a:lnTo>
                      <a:pt x="22" y="8"/>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30" name="Freeform 5301"/>
              <p:cNvSpPr>
                <a:spLocks/>
              </p:cNvSpPr>
              <p:nvPr/>
            </p:nvSpPr>
            <p:spPr bwMode="auto">
              <a:xfrm>
                <a:off x="3425209" y="1584161"/>
                <a:ext cx="31347" cy="41827"/>
              </a:xfrm>
              <a:custGeom>
                <a:avLst/>
                <a:gdLst>
                  <a:gd name="T0" fmla="*/ 22 w 22"/>
                  <a:gd name="T1" fmla="*/ 11 h 24"/>
                  <a:gd name="T2" fmla="*/ 22 w 22"/>
                  <a:gd name="T3" fmla="*/ 11 h 24"/>
                  <a:gd name="T4" fmla="*/ 22 w 22"/>
                  <a:gd name="T5" fmla="*/ 16 h 24"/>
                  <a:gd name="T6" fmla="*/ 19 w 22"/>
                  <a:gd name="T7" fmla="*/ 21 h 24"/>
                  <a:gd name="T8" fmla="*/ 16 w 22"/>
                  <a:gd name="T9" fmla="*/ 22 h 24"/>
                  <a:gd name="T10" fmla="*/ 11 w 22"/>
                  <a:gd name="T11" fmla="*/ 24 h 24"/>
                  <a:gd name="T12" fmla="*/ 11 w 22"/>
                  <a:gd name="T13" fmla="*/ 24 h 24"/>
                  <a:gd name="T14" fmla="*/ 6 w 22"/>
                  <a:gd name="T15" fmla="*/ 22 h 24"/>
                  <a:gd name="T16" fmla="*/ 3 w 22"/>
                  <a:gd name="T17" fmla="*/ 21 h 24"/>
                  <a:gd name="T18" fmla="*/ 0 w 22"/>
                  <a:gd name="T19" fmla="*/ 16 h 24"/>
                  <a:gd name="T20" fmla="*/ 0 w 22"/>
                  <a:gd name="T21" fmla="*/ 11 h 24"/>
                  <a:gd name="T22" fmla="*/ 0 w 22"/>
                  <a:gd name="T23" fmla="*/ 11 h 24"/>
                  <a:gd name="T24" fmla="*/ 0 w 22"/>
                  <a:gd name="T25" fmla="*/ 8 h 24"/>
                  <a:gd name="T26" fmla="*/ 3 w 22"/>
                  <a:gd name="T27" fmla="*/ 3 h 24"/>
                  <a:gd name="T28" fmla="*/ 6 w 22"/>
                  <a:gd name="T29" fmla="*/ 1 h 24"/>
                  <a:gd name="T30" fmla="*/ 11 w 22"/>
                  <a:gd name="T31" fmla="*/ 0 h 24"/>
                  <a:gd name="T32" fmla="*/ 11 w 22"/>
                  <a:gd name="T33" fmla="*/ 0 h 24"/>
                  <a:gd name="T34" fmla="*/ 16 w 22"/>
                  <a:gd name="T35" fmla="*/ 1 h 24"/>
                  <a:gd name="T36" fmla="*/ 19 w 22"/>
                  <a:gd name="T37" fmla="*/ 3 h 24"/>
                  <a:gd name="T38" fmla="*/ 22 w 22"/>
                  <a:gd name="T39" fmla="*/ 8 h 24"/>
                  <a:gd name="T40" fmla="*/ 22 w 22"/>
                  <a:gd name="T41" fmla="*/ 11 h 24"/>
                  <a:gd name="T42" fmla="*/ 22 w 22"/>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1"/>
                    </a:moveTo>
                    <a:lnTo>
                      <a:pt x="22" y="11"/>
                    </a:lnTo>
                    <a:lnTo>
                      <a:pt x="22" y="16"/>
                    </a:lnTo>
                    <a:lnTo>
                      <a:pt x="19" y="21"/>
                    </a:lnTo>
                    <a:lnTo>
                      <a:pt x="16" y="22"/>
                    </a:lnTo>
                    <a:lnTo>
                      <a:pt x="11" y="24"/>
                    </a:lnTo>
                    <a:lnTo>
                      <a:pt x="11" y="24"/>
                    </a:lnTo>
                    <a:lnTo>
                      <a:pt x="6" y="22"/>
                    </a:lnTo>
                    <a:lnTo>
                      <a:pt x="3" y="21"/>
                    </a:lnTo>
                    <a:lnTo>
                      <a:pt x="0" y="16"/>
                    </a:lnTo>
                    <a:lnTo>
                      <a:pt x="0" y="11"/>
                    </a:lnTo>
                    <a:lnTo>
                      <a:pt x="0" y="11"/>
                    </a:lnTo>
                    <a:lnTo>
                      <a:pt x="0" y="8"/>
                    </a:lnTo>
                    <a:lnTo>
                      <a:pt x="3" y="3"/>
                    </a:lnTo>
                    <a:lnTo>
                      <a:pt x="6" y="1"/>
                    </a:lnTo>
                    <a:lnTo>
                      <a:pt x="11" y="0"/>
                    </a:lnTo>
                    <a:lnTo>
                      <a:pt x="11" y="0"/>
                    </a:lnTo>
                    <a:lnTo>
                      <a:pt x="16" y="1"/>
                    </a:lnTo>
                    <a:lnTo>
                      <a:pt x="19" y="3"/>
                    </a:lnTo>
                    <a:lnTo>
                      <a:pt x="22" y="8"/>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31" name="Freeform 5302"/>
              <p:cNvSpPr>
                <a:spLocks/>
              </p:cNvSpPr>
              <p:nvPr/>
            </p:nvSpPr>
            <p:spPr bwMode="auto">
              <a:xfrm>
                <a:off x="3425209" y="1584161"/>
                <a:ext cx="31347" cy="41827"/>
              </a:xfrm>
              <a:custGeom>
                <a:avLst/>
                <a:gdLst>
                  <a:gd name="T0" fmla="*/ 22 w 22"/>
                  <a:gd name="T1" fmla="*/ 11 h 24"/>
                  <a:gd name="T2" fmla="*/ 22 w 22"/>
                  <a:gd name="T3" fmla="*/ 11 h 24"/>
                  <a:gd name="T4" fmla="*/ 22 w 22"/>
                  <a:gd name="T5" fmla="*/ 16 h 24"/>
                  <a:gd name="T6" fmla="*/ 19 w 22"/>
                  <a:gd name="T7" fmla="*/ 21 h 24"/>
                  <a:gd name="T8" fmla="*/ 16 w 22"/>
                  <a:gd name="T9" fmla="*/ 22 h 24"/>
                  <a:gd name="T10" fmla="*/ 11 w 22"/>
                  <a:gd name="T11" fmla="*/ 24 h 24"/>
                  <a:gd name="T12" fmla="*/ 11 w 22"/>
                  <a:gd name="T13" fmla="*/ 24 h 24"/>
                  <a:gd name="T14" fmla="*/ 6 w 22"/>
                  <a:gd name="T15" fmla="*/ 22 h 24"/>
                  <a:gd name="T16" fmla="*/ 3 w 22"/>
                  <a:gd name="T17" fmla="*/ 21 h 24"/>
                  <a:gd name="T18" fmla="*/ 0 w 22"/>
                  <a:gd name="T19" fmla="*/ 16 h 24"/>
                  <a:gd name="T20" fmla="*/ 0 w 22"/>
                  <a:gd name="T21" fmla="*/ 11 h 24"/>
                  <a:gd name="T22" fmla="*/ 0 w 22"/>
                  <a:gd name="T23" fmla="*/ 11 h 24"/>
                  <a:gd name="T24" fmla="*/ 0 w 22"/>
                  <a:gd name="T25" fmla="*/ 8 h 24"/>
                  <a:gd name="T26" fmla="*/ 3 w 22"/>
                  <a:gd name="T27" fmla="*/ 3 h 24"/>
                  <a:gd name="T28" fmla="*/ 6 w 22"/>
                  <a:gd name="T29" fmla="*/ 1 h 24"/>
                  <a:gd name="T30" fmla="*/ 11 w 22"/>
                  <a:gd name="T31" fmla="*/ 0 h 24"/>
                  <a:gd name="T32" fmla="*/ 11 w 22"/>
                  <a:gd name="T33" fmla="*/ 0 h 24"/>
                  <a:gd name="T34" fmla="*/ 16 w 22"/>
                  <a:gd name="T35" fmla="*/ 1 h 24"/>
                  <a:gd name="T36" fmla="*/ 19 w 22"/>
                  <a:gd name="T37" fmla="*/ 3 h 24"/>
                  <a:gd name="T38" fmla="*/ 22 w 22"/>
                  <a:gd name="T39" fmla="*/ 8 h 24"/>
                  <a:gd name="T40" fmla="*/ 22 w 22"/>
                  <a:gd name="T41" fmla="*/ 11 h 24"/>
                  <a:gd name="T42" fmla="*/ 22 w 22"/>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1"/>
                    </a:moveTo>
                    <a:lnTo>
                      <a:pt x="22" y="11"/>
                    </a:lnTo>
                    <a:lnTo>
                      <a:pt x="22" y="16"/>
                    </a:lnTo>
                    <a:lnTo>
                      <a:pt x="19" y="21"/>
                    </a:lnTo>
                    <a:lnTo>
                      <a:pt x="16" y="22"/>
                    </a:lnTo>
                    <a:lnTo>
                      <a:pt x="11" y="24"/>
                    </a:lnTo>
                    <a:lnTo>
                      <a:pt x="11" y="24"/>
                    </a:lnTo>
                    <a:lnTo>
                      <a:pt x="6" y="22"/>
                    </a:lnTo>
                    <a:lnTo>
                      <a:pt x="3" y="21"/>
                    </a:lnTo>
                    <a:lnTo>
                      <a:pt x="0" y="16"/>
                    </a:lnTo>
                    <a:lnTo>
                      <a:pt x="0" y="11"/>
                    </a:lnTo>
                    <a:lnTo>
                      <a:pt x="0" y="11"/>
                    </a:lnTo>
                    <a:lnTo>
                      <a:pt x="0" y="8"/>
                    </a:lnTo>
                    <a:lnTo>
                      <a:pt x="3" y="3"/>
                    </a:lnTo>
                    <a:lnTo>
                      <a:pt x="6" y="1"/>
                    </a:lnTo>
                    <a:lnTo>
                      <a:pt x="11" y="0"/>
                    </a:lnTo>
                    <a:lnTo>
                      <a:pt x="11" y="0"/>
                    </a:lnTo>
                    <a:lnTo>
                      <a:pt x="16" y="1"/>
                    </a:lnTo>
                    <a:lnTo>
                      <a:pt x="19" y="3"/>
                    </a:lnTo>
                    <a:lnTo>
                      <a:pt x="22" y="8"/>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32" name="Freeform 5303"/>
              <p:cNvSpPr>
                <a:spLocks/>
              </p:cNvSpPr>
              <p:nvPr/>
            </p:nvSpPr>
            <p:spPr bwMode="auto">
              <a:xfrm>
                <a:off x="3425209" y="1584161"/>
                <a:ext cx="31347" cy="41827"/>
              </a:xfrm>
              <a:custGeom>
                <a:avLst/>
                <a:gdLst>
                  <a:gd name="T0" fmla="*/ 22 w 22"/>
                  <a:gd name="T1" fmla="*/ 11 h 24"/>
                  <a:gd name="T2" fmla="*/ 22 w 22"/>
                  <a:gd name="T3" fmla="*/ 11 h 24"/>
                  <a:gd name="T4" fmla="*/ 22 w 22"/>
                  <a:gd name="T5" fmla="*/ 16 h 24"/>
                  <a:gd name="T6" fmla="*/ 19 w 22"/>
                  <a:gd name="T7" fmla="*/ 21 h 24"/>
                  <a:gd name="T8" fmla="*/ 16 w 22"/>
                  <a:gd name="T9" fmla="*/ 22 h 24"/>
                  <a:gd name="T10" fmla="*/ 11 w 22"/>
                  <a:gd name="T11" fmla="*/ 24 h 24"/>
                  <a:gd name="T12" fmla="*/ 11 w 22"/>
                  <a:gd name="T13" fmla="*/ 24 h 24"/>
                  <a:gd name="T14" fmla="*/ 6 w 22"/>
                  <a:gd name="T15" fmla="*/ 22 h 24"/>
                  <a:gd name="T16" fmla="*/ 3 w 22"/>
                  <a:gd name="T17" fmla="*/ 21 h 24"/>
                  <a:gd name="T18" fmla="*/ 0 w 22"/>
                  <a:gd name="T19" fmla="*/ 16 h 24"/>
                  <a:gd name="T20" fmla="*/ 0 w 22"/>
                  <a:gd name="T21" fmla="*/ 11 h 24"/>
                  <a:gd name="T22" fmla="*/ 0 w 22"/>
                  <a:gd name="T23" fmla="*/ 11 h 24"/>
                  <a:gd name="T24" fmla="*/ 0 w 22"/>
                  <a:gd name="T25" fmla="*/ 8 h 24"/>
                  <a:gd name="T26" fmla="*/ 3 w 22"/>
                  <a:gd name="T27" fmla="*/ 3 h 24"/>
                  <a:gd name="T28" fmla="*/ 6 w 22"/>
                  <a:gd name="T29" fmla="*/ 1 h 24"/>
                  <a:gd name="T30" fmla="*/ 11 w 22"/>
                  <a:gd name="T31" fmla="*/ 0 h 24"/>
                  <a:gd name="T32" fmla="*/ 11 w 22"/>
                  <a:gd name="T33" fmla="*/ 0 h 24"/>
                  <a:gd name="T34" fmla="*/ 16 w 22"/>
                  <a:gd name="T35" fmla="*/ 1 h 24"/>
                  <a:gd name="T36" fmla="*/ 19 w 22"/>
                  <a:gd name="T37" fmla="*/ 3 h 24"/>
                  <a:gd name="T38" fmla="*/ 22 w 22"/>
                  <a:gd name="T39" fmla="*/ 8 h 24"/>
                  <a:gd name="T40" fmla="*/ 22 w 22"/>
                  <a:gd name="T41" fmla="*/ 11 h 24"/>
                  <a:gd name="T42" fmla="*/ 22 w 22"/>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1"/>
                    </a:moveTo>
                    <a:lnTo>
                      <a:pt x="22" y="11"/>
                    </a:lnTo>
                    <a:lnTo>
                      <a:pt x="22" y="16"/>
                    </a:lnTo>
                    <a:lnTo>
                      <a:pt x="19" y="21"/>
                    </a:lnTo>
                    <a:lnTo>
                      <a:pt x="16" y="22"/>
                    </a:lnTo>
                    <a:lnTo>
                      <a:pt x="11" y="24"/>
                    </a:lnTo>
                    <a:lnTo>
                      <a:pt x="11" y="24"/>
                    </a:lnTo>
                    <a:lnTo>
                      <a:pt x="6" y="22"/>
                    </a:lnTo>
                    <a:lnTo>
                      <a:pt x="3" y="21"/>
                    </a:lnTo>
                    <a:lnTo>
                      <a:pt x="0" y="16"/>
                    </a:lnTo>
                    <a:lnTo>
                      <a:pt x="0" y="11"/>
                    </a:lnTo>
                    <a:lnTo>
                      <a:pt x="0" y="11"/>
                    </a:lnTo>
                    <a:lnTo>
                      <a:pt x="0" y="8"/>
                    </a:lnTo>
                    <a:lnTo>
                      <a:pt x="3" y="3"/>
                    </a:lnTo>
                    <a:lnTo>
                      <a:pt x="6" y="1"/>
                    </a:lnTo>
                    <a:lnTo>
                      <a:pt x="11" y="0"/>
                    </a:lnTo>
                    <a:lnTo>
                      <a:pt x="11" y="0"/>
                    </a:lnTo>
                    <a:lnTo>
                      <a:pt x="16" y="1"/>
                    </a:lnTo>
                    <a:lnTo>
                      <a:pt x="19" y="3"/>
                    </a:lnTo>
                    <a:lnTo>
                      <a:pt x="22" y="8"/>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33" name="Freeform 5304"/>
              <p:cNvSpPr>
                <a:spLocks/>
              </p:cNvSpPr>
              <p:nvPr/>
            </p:nvSpPr>
            <p:spPr bwMode="auto">
              <a:xfrm>
                <a:off x="3425209" y="1584161"/>
                <a:ext cx="31347" cy="41827"/>
              </a:xfrm>
              <a:custGeom>
                <a:avLst/>
                <a:gdLst>
                  <a:gd name="T0" fmla="*/ 22 w 22"/>
                  <a:gd name="T1" fmla="*/ 11 h 24"/>
                  <a:gd name="T2" fmla="*/ 22 w 22"/>
                  <a:gd name="T3" fmla="*/ 11 h 24"/>
                  <a:gd name="T4" fmla="*/ 22 w 22"/>
                  <a:gd name="T5" fmla="*/ 16 h 24"/>
                  <a:gd name="T6" fmla="*/ 19 w 22"/>
                  <a:gd name="T7" fmla="*/ 21 h 24"/>
                  <a:gd name="T8" fmla="*/ 16 w 22"/>
                  <a:gd name="T9" fmla="*/ 22 h 24"/>
                  <a:gd name="T10" fmla="*/ 11 w 22"/>
                  <a:gd name="T11" fmla="*/ 24 h 24"/>
                  <a:gd name="T12" fmla="*/ 11 w 22"/>
                  <a:gd name="T13" fmla="*/ 24 h 24"/>
                  <a:gd name="T14" fmla="*/ 6 w 22"/>
                  <a:gd name="T15" fmla="*/ 22 h 24"/>
                  <a:gd name="T16" fmla="*/ 3 w 22"/>
                  <a:gd name="T17" fmla="*/ 21 h 24"/>
                  <a:gd name="T18" fmla="*/ 0 w 22"/>
                  <a:gd name="T19" fmla="*/ 16 h 24"/>
                  <a:gd name="T20" fmla="*/ 0 w 22"/>
                  <a:gd name="T21" fmla="*/ 11 h 24"/>
                  <a:gd name="T22" fmla="*/ 0 w 22"/>
                  <a:gd name="T23" fmla="*/ 11 h 24"/>
                  <a:gd name="T24" fmla="*/ 0 w 22"/>
                  <a:gd name="T25" fmla="*/ 8 h 24"/>
                  <a:gd name="T26" fmla="*/ 3 w 22"/>
                  <a:gd name="T27" fmla="*/ 3 h 24"/>
                  <a:gd name="T28" fmla="*/ 6 w 22"/>
                  <a:gd name="T29" fmla="*/ 1 h 24"/>
                  <a:gd name="T30" fmla="*/ 11 w 22"/>
                  <a:gd name="T31" fmla="*/ 0 h 24"/>
                  <a:gd name="T32" fmla="*/ 11 w 22"/>
                  <a:gd name="T33" fmla="*/ 0 h 24"/>
                  <a:gd name="T34" fmla="*/ 16 w 22"/>
                  <a:gd name="T35" fmla="*/ 1 h 24"/>
                  <a:gd name="T36" fmla="*/ 19 w 22"/>
                  <a:gd name="T37" fmla="*/ 3 h 24"/>
                  <a:gd name="T38" fmla="*/ 22 w 22"/>
                  <a:gd name="T39" fmla="*/ 8 h 24"/>
                  <a:gd name="T40" fmla="*/ 22 w 22"/>
                  <a:gd name="T41" fmla="*/ 11 h 24"/>
                  <a:gd name="T42" fmla="*/ 22 w 22"/>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1"/>
                    </a:moveTo>
                    <a:lnTo>
                      <a:pt x="22" y="11"/>
                    </a:lnTo>
                    <a:lnTo>
                      <a:pt x="22" y="16"/>
                    </a:lnTo>
                    <a:lnTo>
                      <a:pt x="19" y="21"/>
                    </a:lnTo>
                    <a:lnTo>
                      <a:pt x="16" y="22"/>
                    </a:lnTo>
                    <a:lnTo>
                      <a:pt x="11" y="24"/>
                    </a:lnTo>
                    <a:lnTo>
                      <a:pt x="11" y="24"/>
                    </a:lnTo>
                    <a:lnTo>
                      <a:pt x="6" y="22"/>
                    </a:lnTo>
                    <a:lnTo>
                      <a:pt x="3" y="21"/>
                    </a:lnTo>
                    <a:lnTo>
                      <a:pt x="0" y="16"/>
                    </a:lnTo>
                    <a:lnTo>
                      <a:pt x="0" y="11"/>
                    </a:lnTo>
                    <a:lnTo>
                      <a:pt x="0" y="11"/>
                    </a:lnTo>
                    <a:lnTo>
                      <a:pt x="0" y="8"/>
                    </a:lnTo>
                    <a:lnTo>
                      <a:pt x="3" y="3"/>
                    </a:lnTo>
                    <a:lnTo>
                      <a:pt x="6" y="1"/>
                    </a:lnTo>
                    <a:lnTo>
                      <a:pt x="11" y="0"/>
                    </a:lnTo>
                    <a:lnTo>
                      <a:pt x="11" y="0"/>
                    </a:lnTo>
                    <a:lnTo>
                      <a:pt x="16" y="1"/>
                    </a:lnTo>
                    <a:lnTo>
                      <a:pt x="19" y="3"/>
                    </a:lnTo>
                    <a:lnTo>
                      <a:pt x="22" y="8"/>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34" name="Freeform 5305"/>
              <p:cNvSpPr>
                <a:spLocks/>
              </p:cNvSpPr>
              <p:nvPr/>
            </p:nvSpPr>
            <p:spPr bwMode="auto">
              <a:xfrm>
                <a:off x="3425209" y="1584161"/>
                <a:ext cx="31347" cy="41827"/>
              </a:xfrm>
              <a:custGeom>
                <a:avLst/>
                <a:gdLst>
                  <a:gd name="T0" fmla="*/ 22 w 22"/>
                  <a:gd name="T1" fmla="*/ 11 h 24"/>
                  <a:gd name="T2" fmla="*/ 22 w 22"/>
                  <a:gd name="T3" fmla="*/ 11 h 24"/>
                  <a:gd name="T4" fmla="*/ 22 w 22"/>
                  <a:gd name="T5" fmla="*/ 16 h 24"/>
                  <a:gd name="T6" fmla="*/ 19 w 22"/>
                  <a:gd name="T7" fmla="*/ 21 h 24"/>
                  <a:gd name="T8" fmla="*/ 16 w 22"/>
                  <a:gd name="T9" fmla="*/ 22 h 24"/>
                  <a:gd name="T10" fmla="*/ 11 w 22"/>
                  <a:gd name="T11" fmla="*/ 24 h 24"/>
                  <a:gd name="T12" fmla="*/ 11 w 22"/>
                  <a:gd name="T13" fmla="*/ 24 h 24"/>
                  <a:gd name="T14" fmla="*/ 6 w 22"/>
                  <a:gd name="T15" fmla="*/ 22 h 24"/>
                  <a:gd name="T16" fmla="*/ 3 w 22"/>
                  <a:gd name="T17" fmla="*/ 21 h 24"/>
                  <a:gd name="T18" fmla="*/ 0 w 22"/>
                  <a:gd name="T19" fmla="*/ 16 h 24"/>
                  <a:gd name="T20" fmla="*/ 0 w 22"/>
                  <a:gd name="T21" fmla="*/ 11 h 24"/>
                  <a:gd name="T22" fmla="*/ 0 w 22"/>
                  <a:gd name="T23" fmla="*/ 11 h 24"/>
                  <a:gd name="T24" fmla="*/ 0 w 22"/>
                  <a:gd name="T25" fmla="*/ 8 h 24"/>
                  <a:gd name="T26" fmla="*/ 3 w 22"/>
                  <a:gd name="T27" fmla="*/ 3 h 24"/>
                  <a:gd name="T28" fmla="*/ 6 w 22"/>
                  <a:gd name="T29" fmla="*/ 1 h 24"/>
                  <a:gd name="T30" fmla="*/ 11 w 22"/>
                  <a:gd name="T31" fmla="*/ 0 h 24"/>
                  <a:gd name="T32" fmla="*/ 11 w 22"/>
                  <a:gd name="T33" fmla="*/ 0 h 24"/>
                  <a:gd name="T34" fmla="*/ 16 w 22"/>
                  <a:gd name="T35" fmla="*/ 1 h 24"/>
                  <a:gd name="T36" fmla="*/ 19 w 22"/>
                  <a:gd name="T37" fmla="*/ 3 h 24"/>
                  <a:gd name="T38" fmla="*/ 22 w 22"/>
                  <a:gd name="T39" fmla="*/ 8 h 24"/>
                  <a:gd name="T40" fmla="*/ 22 w 22"/>
                  <a:gd name="T41" fmla="*/ 11 h 24"/>
                  <a:gd name="T42" fmla="*/ 22 w 22"/>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1"/>
                    </a:moveTo>
                    <a:lnTo>
                      <a:pt x="22" y="11"/>
                    </a:lnTo>
                    <a:lnTo>
                      <a:pt x="22" y="16"/>
                    </a:lnTo>
                    <a:lnTo>
                      <a:pt x="19" y="21"/>
                    </a:lnTo>
                    <a:lnTo>
                      <a:pt x="16" y="22"/>
                    </a:lnTo>
                    <a:lnTo>
                      <a:pt x="11" y="24"/>
                    </a:lnTo>
                    <a:lnTo>
                      <a:pt x="11" y="24"/>
                    </a:lnTo>
                    <a:lnTo>
                      <a:pt x="6" y="22"/>
                    </a:lnTo>
                    <a:lnTo>
                      <a:pt x="3" y="21"/>
                    </a:lnTo>
                    <a:lnTo>
                      <a:pt x="0" y="16"/>
                    </a:lnTo>
                    <a:lnTo>
                      <a:pt x="0" y="11"/>
                    </a:lnTo>
                    <a:lnTo>
                      <a:pt x="0" y="11"/>
                    </a:lnTo>
                    <a:lnTo>
                      <a:pt x="0" y="8"/>
                    </a:lnTo>
                    <a:lnTo>
                      <a:pt x="3" y="3"/>
                    </a:lnTo>
                    <a:lnTo>
                      <a:pt x="6" y="1"/>
                    </a:lnTo>
                    <a:lnTo>
                      <a:pt x="11" y="0"/>
                    </a:lnTo>
                    <a:lnTo>
                      <a:pt x="11" y="0"/>
                    </a:lnTo>
                    <a:lnTo>
                      <a:pt x="16" y="1"/>
                    </a:lnTo>
                    <a:lnTo>
                      <a:pt x="19" y="3"/>
                    </a:lnTo>
                    <a:lnTo>
                      <a:pt x="22" y="8"/>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35" name="Freeform 5306"/>
              <p:cNvSpPr>
                <a:spLocks/>
              </p:cNvSpPr>
              <p:nvPr/>
            </p:nvSpPr>
            <p:spPr bwMode="auto">
              <a:xfrm>
                <a:off x="3425209" y="1584161"/>
                <a:ext cx="31347" cy="41827"/>
              </a:xfrm>
              <a:custGeom>
                <a:avLst/>
                <a:gdLst>
                  <a:gd name="T0" fmla="*/ 22 w 22"/>
                  <a:gd name="T1" fmla="*/ 11 h 24"/>
                  <a:gd name="T2" fmla="*/ 22 w 22"/>
                  <a:gd name="T3" fmla="*/ 11 h 24"/>
                  <a:gd name="T4" fmla="*/ 22 w 22"/>
                  <a:gd name="T5" fmla="*/ 16 h 24"/>
                  <a:gd name="T6" fmla="*/ 19 w 22"/>
                  <a:gd name="T7" fmla="*/ 21 h 24"/>
                  <a:gd name="T8" fmla="*/ 16 w 22"/>
                  <a:gd name="T9" fmla="*/ 22 h 24"/>
                  <a:gd name="T10" fmla="*/ 11 w 22"/>
                  <a:gd name="T11" fmla="*/ 24 h 24"/>
                  <a:gd name="T12" fmla="*/ 11 w 22"/>
                  <a:gd name="T13" fmla="*/ 24 h 24"/>
                  <a:gd name="T14" fmla="*/ 6 w 22"/>
                  <a:gd name="T15" fmla="*/ 22 h 24"/>
                  <a:gd name="T16" fmla="*/ 3 w 22"/>
                  <a:gd name="T17" fmla="*/ 21 h 24"/>
                  <a:gd name="T18" fmla="*/ 0 w 22"/>
                  <a:gd name="T19" fmla="*/ 16 h 24"/>
                  <a:gd name="T20" fmla="*/ 0 w 22"/>
                  <a:gd name="T21" fmla="*/ 11 h 24"/>
                  <a:gd name="T22" fmla="*/ 0 w 22"/>
                  <a:gd name="T23" fmla="*/ 11 h 24"/>
                  <a:gd name="T24" fmla="*/ 0 w 22"/>
                  <a:gd name="T25" fmla="*/ 8 h 24"/>
                  <a:gd name="T26" fmla="*/ 3 w 22"/>
                  <a:gd name="T27" fmla="*/ 3 h 24"/>
                  <a:gd name="T28" fmla="*/ 6 w 22"/>
                  <a:gd name="T29" fmla="*/ 1 h 24"/>
                  <a:gd name="T30" fmla="*/ 11 w 22"/>
                  <a:gd name="T31" fmla="*/ 0 h 24"/>
                  <a:gd name="T32" fmla="*/ 11 w 22"/>
                  <a:gd name="T33" fmla="*/ 0 h 24"/>
                  <a:gd name="T34" fmla="*/ 16 w 22"/>
                  <a:gd name="T35" fmla="*/ 1 h 24"/>
                  <a:gd name="T36" fmla="*/ 19 w 22"/>
                  <a:gd name="T37" fmla="*/ 3 h 24"/>
                  <a:gd name="T38" fmla="*/ 22 w 22"/>
                  <a:gd name="T39" fmla="*/ 8 h 24"/>
                  <a:gd name="T40" fmla="*/ 22 w 22"/>
                  <a:gd name="T41" fmla="*/ 11 h 24"/>
                  <a:gd name="T42" fmla="*/ 22 w 22"/>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1"/>
                    </a:moveTo>
                    <a:lnTo>
                      <a:pt x="22" y="11"/>
                    </a:lnTo>
                    <a:lnTo>
                      <a:pt x="22" y="16"/>
                    </a:lnTo>
                    <a:lnTo>
                      <a:pt x="19" y="21"/>
                    </a:lnTo>
                    <a:lnTo>
                      <a:pt x="16" y="22"/>
                    </a:lnTo>
                    <a:lnTo>
                      <a:pt x="11" y="24"/>
                    </a:lnTo>
                    <a:lnTo>
                      <a:pt x="11" y="24"/>
                    </a:lnTo>
                    <a:lnTo>
                      <a:pt x="6" y="22"/>
                    </a:lnTo>
                    <a:lnTo>
                      <a:pt x="3" y="21"/>
                    </a:lnTo>
                    <a:lnTo>
                      <a:pt x="0" y="16"/>
                    </a:lnTo>
                    <a:lnTo>
                      <a:pt x="0" y="11"/>
                    </a:lnTo>
                    <a:lnTo>
                      <a:pt x="0" y="11"/>
                    </a:lnTo>
                    <a:lnTo>
                      <a:pt x="0" y="8"/>
                    </a:lnTo>
                    <a:lnTo>
                      <a:pt x="3" y="3"/>
                    </a:lnTo>
                    <a:lnTo>
                      <a:pt x="6" y="1"/>
                    </a:lnTo>
                    <a:lnTo>
                      <a:pt x="11" y="0"/>
                    </a:lnTo>
                    <a:lnTo>
                      <a:pt x="11" y="0"/>
                    </a:lnTo>
                    <a:lnTo>
                      <a:pt x="16" y="1"/>
                    </a:lnTo>
                    <a:lnTo>
                      <a:pt x="19" y="3"/>
                    </a:lnTo>
                    <a:lnTo>
                      <a:pt x="22" y="8"/>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36" name="Freeform 5307"/>
              <p:cNvSpPr>
                <a:spLocks/>
              </p:cNvSpPr>
              <p:nvPr/>
            </p:nvSpPr>
            <p:spPr bwMode="auto">
              <a:xfrm>
                <a:off x="3425209" y="1584161"/>
                <a:ext cx="31347" cy="41827"/>
              </a:xfrm>
              <a:custGeom>
                <a:avLst/>
                <a:gdLst>
                  <a:gd name="T0" fmla="*/ 22 w 22"/>
                  <a:gd name="T1" fmla="*/ 11 h 24"/>
                  <a:gd name="T2" fmla="*/ 22 w 22"/>
                  <a:gd name="T3" fmla="*/ 11 h 24"/>
                  <a:gd name="T4" fmla="*/ 22 w 22"/>
                  <a:gd name="T5" fmla="*/ 16 h 24"/>
                  <a:gd name="T6" fmla="*/ 19 w 22"/>
                  <a:gd name="T7" fmla="*/ 21 h 24"/>
                  <a:gd name="T8" fmla="*/ 16 w 22"/>
                  <a:gd name="T9" fmla="*/ 22 h 24"/>
                  <a:gd name="T10" fmla="*/ 11 w 22"/>
                  <a:gd name="T11" fmla="*/ 24 h 24"/>
                  <a:gd name="T12" fmla="*/ 11 w 22"/>
                  <a:gd name="T13" fmla="*/ 24 h 24"/>
                  <a:gd name="T14" fmla="*/ 6 w 22"/>
                  <a:gd name="T15" fmla="*/ 22 h 24"/>
                  <a:gd name="T16" fmla="*/ 3 w 22"/>
                  <a:gd name="T17" fmla="*/ 21 h 24"/>
                  <a:gd name="T18" fmla="*/ 0 w 22"/>
                  <a:gd name="T19" fmla="*/ 16 h 24"/>
                  <a:gd name="T20" fmla="*/ 0 w 22"/>
                  <a:gd name="T21" fmla="*/ 11 h 24"/>
                  <a:gd name="T22" fmla="*/ 0 w 22"/>
                  <a:gd name="T23" fmla="*/ 11 h 24"/>
                  <a:gd name="T24" fmla="*/ 0 w 22"/>
                  <a:gd name="T25" fmla="*/ 8 h 24"/>
                  <a:gd name="T26" fmla="*/ 3 w 22"/>
                  <a:gd name="T27" fmla="*/ 3 h 24"/>
                  <a:gd name="T28" fmla="*/ 6 w 22"/>
                  <a:gd name="T29" fmla="*/ 1 h 24"/>
                  <a:gd name="T30" fmla="*/ 11 w 22"/>
                  <a:gd name="T31" fmla="*/ 0 h 24"/>
                  <a:gd name="T32" fmla="*/ 11 w 22"/>
                  <a:gd name="T33" fmla="*/ 0 h 24"/>
                  <a:gd name="T34" fmla="*/ 16 w 22"/>
                  <a:gd name="T35" fmla="*/ 1 h 24"/>
                  <a:gd name="T36" fmla="*/ 19 w 22"/>
                  <a:gd name="T37" fmla="*/ 3 h 24"/>
                  <a:gd name="T38" fmla="*/ 22 w 22"/>
                  <a:gd name="T39" fmla="*/ 8 h 24"/>
                  <a:gd name="T40" fmla="*/ 22 w 22"/>
                  <a:gd name="T41" fmla="*/ 11 h 24"/>
                  <a:gd name="T42" fmla="*/ 22 w 22"/>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1"/>
                    </a:moveTo>
                    <a:lnTo>
                      <a:pt x="22" y="11"/>
                    </a:lnTo>
                    <a:lnTo>
                      <a:pt x="22" y="16"/>
                    </a:lnTo>
                    <a:lnTo>
                      <a:pt x="19" y="21"/>
                    </a:lnTo>
                    <a:lnTo>
                      <a:pt x="16" y="22"/>
                    </a:lnTo>
                    <a:lnTo>
                      <a:pt x="11" y="24"/>
                    </a:lnTo>
                    <a:lnTo>
                      <a:pt x="11" y="24"/>
                    </a:lnTo>
                    <a:lnTo>
                      <a:pt x="6" y="22"/>
                    </a:lnTo>
                    <a:lnTo>
                      <a:pt x="3" y="21"/>
                    </a:lnTo>
                    <a:lnTo>
                      <a:pt x="0" y="16"/>
                    </a:lnTo>
                    <a:lnTo>
                      <a:pt x="0" y="11"/>
                    </a:lnTo>
                    <a:lnTo>
                      <a:pt x="0" y="11"/>
                    </a:lnTo>
                    <a:lnTo>
                      <a:pt x="0" y="8"/>
                    </a:lnTo>
                    <a:lnTo>
                      <a:pt x="3" y="3"/>
                    </a:lnTo>
                    <a:lnTo>
                      <a:pt x="6" y="1"/>
                    </a:lnTo>
                    <a:lnTo>
                      <a:pt x="11" y="0"/>
                    </a:lnTo>
                    <a:lnTo>
                      <a:pt x="11" y="0"/>
                    </a:lnTo>
                    <a:lnTo>
                      <a:pt x="16" y="1"/>
                    </a:lnTo>
                    <a:lnTo>
                      <a:pt x="19" y="3"/>
                    </a:lnTo>
                    <a:lnTo>
                      <a:pt x="22" y="8"/>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37" name="Freeform 5308"/>
              <p:cNvSpPr>
                <a:spLocks/>
              </p:cNvSpPr>
              <p:nvPr/>
            </p:nvSpPr>
            <p:spPr bwMode="auto">
              <a:xfrm>
                <a:off x="3425209" y="1584161"/>
                <a:ext cx="31347" cy="41827"/>
              </a:xfrm>
              <a:custGeom>
                <a:avLst/>
                <a:gdLst>
                  <a:gd name="T0" fmla="*/ 22 w 22"/>
                  <a:gd name="T1" fmla="*/ 11 h 24"/>
                  <a:gd name="T2" fmla="*/ 22 w 22"/>
                  <a:gd name="T3" fmla="*/ 11 h 24"/>
                  <a:gd name="T4" fmla="*/ 22 w 22"/>
                  <a:gd name="T5" fmla="*/ 16 h 24"/>
                  <a:gd name="T6" fmla="*/ 19 w 22"/>
                  <a:gd name="T7" fmla="*/ 21 h 24"/>
                  <a:gd name="T8" fmla="*/ 16 w 22"/>
                  <a:gd name="T9" fmla="*/ 22 h 24"/>
                  <a:gd name="T10" fmla="*/ 11 w 22"/>
                  <a:gd name="T11" fmla="*/ 24 h 24"/>
                  <a:gd name="T12" fmla="*/ 11 w 22"/>
                  <a:gd name="T13" fmla="*/ 24 h 24"/>
                  <a:gd name="T14" fmla="*/ 6 w 22"/>
                  <a:gd name="T15" fmla="*/ 22 h 24"/>
                  <a:gd name="T16" fmla="*/ 3 w 22"/>
                  <a:gd name="T17" fmla="*/ 21 h 24"/>
                  <a:gd name="T18" fmla="*/ 0 w 22"/>
                  <a:gd name="T19" fmla="*/ 16 h 24"/>
                  <a:gd name="T20" fmla="*/ 0 w 22"/>
                  <a:gd name="T21" fmla="*/ 11 h 24"/>
                  <a:gd name="T22" fmla="*/ 0 w 22"/>
                  <a:gd name="T23" fmla="*/ 11 h 24"/>
                  <a:gd name="T24" fmla="*/ 0 w 22"/>
                  <a:gd name="T25" fmla="*/ 8 h 24"/>
                  <a:gd name="T26" fmla="*/ 3 w 22"/>
                  <a:gd name="T27" fmla="*/ 3 h 24"/>
                  <a:gd name="T28" fmla="*/ 6 w 22"/>
                  <a:gd name="T29" fmla="*/ 1 h 24"/>
                  <a:gd name="T30" fmla="*/ 11 w 22"/>
                  <a:gd name="T31" fmla="*/ 0 h 24"/>
                  <a:gd name="T32" fmla="*/ 11 w 22"/>
                  <a:gd name="T33" fmla="*/ 0 h 24"/>
                  <a:gd name="T34" fmla="*/ 16 w 22"/>
                  <a:gd name="T35" fmla="*/ 1 h 24"/>
                  <a:gd name="T36" fmla="*/ 19 w 22"/>
                  <a:gd name="T37" fmla="*/ 3 h 24"/>
                  <a:gd name="T38" fmla="*/ 22 w 22"/>
                  <a:gd name="T39" fmla="*/ 8 h 24"/>
                  <a:gd name="T40" fmla="*/ 22 w 22"/>
                  <a:gd name="T41" fmla="*/ 11 h 24"/>
                  <a:gd name="T42" fmla="*/ 22 w 22"/>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1"/>
                    </a:moveTo>
                    <a:lnTo>
                      <a:pt x="22" y="11"/>
                    </a:lnTo>
                    <a:lnTo>
                      <a:pt x="22" y="16"/>
                    </a:lnTo>
                    <a:lnTo>
                      <a:pt x="19" y="21"/>
                    </a:lnTo>
                    <a:lnTo>
                      <a:pt x="16" y="22"/>
                    </a:lnTo>
                    <a:lnTo>
                      <a:pt x="11" y="24"/>
                    </a:lnTo>
                    <a:lnTo>
                      <a:pt x="11" y="24"/>
                    </a:lnTo>
                    <a:lnTo>
                      <a:pt x="6" y="22"/>
                    </a:lnTo>
                    <a:lnTo>
                      <a:pt x="3" y="21"/>
                    </a:lnTo>
                    <a:lnTo>
                      <a:pt x="0" y="16"/>
                    </a:lnTo>
                    <a:lnTo>
                      <a:pt x="0" y="11"/>
                    </a:lnTo>
                    <a:lnTo>
                      <a:pt x="0" y="11"/>
                    </a:lnTo>
                    <a:lnTo>
                      <a:pt x="0" y="8"/>
                    </a:lnTo>
                    <a:lnTo>
                      <a:pt x="3" y="3"/>
                    </a:lnTo>
                    <a:lnTo>
                      <a:pt x="6" y="1"/>
                    </a:lnTo>
                    <a:lnTo>
                      <a:pt x="11" y="0"/>
                    </a:lnTo>
                    <a:lnTo>
                      <a:pt x="11" y="0"/>
                    </a:lnTo>
                    <a:lnTo>
                      <a:pt x="16" y="1"/>
                    </a:lnTo>
                    <a:lnTo>
                      <a:pt x="19" y="3"/>
                    </a:lnTo>
                    <a:lnTo>
                      <a:pt x="22" y="8"/>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38" name="Freeform 5309"/>
              <p:cNvSpPr>
                <a:spLocks/>
              </p:cNvSpPr>
              <p:nvPr/>
            </p:nvSpPr>
            <p:spPr bwMode="auto">
              <a:xfrm>
                <a:off x="3430909" y="1584161"/>
                <a:ext cx="31347" cy="41827"/>
              </a:xfrm>
              <a:custGeom>
                <a:avLst/>
                <a:gdLst>
                  <a:gd name="T0" fmla="*/ 23 w 23"/>
                  <a:gd name="T1" fmla="*/ 11 h 24"/>
                  <a:gd name="T2" fmla="*/ 23 w 23"/>
                  <a:gd name="T3" fmla="*/ 11 h 24"/>
                  <a:gd name="T4" fmla="*/ 23 w 23"/>
                  <a:gd name="T5" fmla="*/ 16 h 24"/>
                  <a:gd name="T6" fmla="*/ 20 w 23"/>
                  <a:gd name="T7" fmla="*/ 21 h 24"/>
                  <a:gd name="T8" fmla="*/ 16 w 23"/>
                  <a:gd name="T9" fmla="*/ 22 h 24"/>
                  <a:gd name="T10" fmla="*/ 12 w 23"/>
                  <a:gd name="T11" fmla="*/ 24 h 24"/>
                  <a:gd name="T12" fmla="*/ 12 w 23"/>
                  <a:gd name="T13" fmla="*/ 24 h 24"/>
                  <a:gd name="T14" fmla="*/ 7 w 23"/>
                  <a:gd name="T15" fmla="*/ 22 h 24"/>
                  <a:gd name="T16" fmla="*/ 4 w 23"/>
                  <a:gd name="T17" fmla="*/ 21 h 24"/>
                  <a:gd name="T18" fmla="*/ 0 w 23"/>
                  <a:gd name="T19" fmla="*/ 16 h 24"/>
                  <a:gd name="T20" fmla="*/ 0 w 23"/>
                  <a:gd name="T21" fmla="*/ 11 h 24"/>
                  <a:gd name="T22" fmla="*/ 0 w 23"/>
                  <a:gd name="T23" fmla="*/ 11 h 24"/>
                  <a:gd name="T24" fmla="*/ 0 w 23"/>
                  <a:gd name="T25" fmla="*/ 8 h 24"/>
                  <a:gd name="T26" fmla="*/ 4 w 23"/>
                  <a:gd name="T27" fmla="*/ 3 h 24"/>
                  <a:gd name="T28" fmla="*/ 7 w 23"/>
                  <a:gd name="T29" fmla="*/ 1 h 24"/>
                  <a:gd name="T30" fmla="*/ 12 w 23"/>
                  <a:gd name="T31" fmla="*/ 0 h 24"/>
                  <a:gd name="T32" fmla="*/ 12 w 23"/>
                  <a:gd name="T33" fmla="*/ 0 h 24"/>
                  <a:gd name="T34" fmla="*/ 16 w 23"/>
                  <a:gd name="T35" fmla="*/ 1 h 24"/>
                  <a:gd name="T36" fmla="*/ 20 w 23"/>
                  <a:gd name="T37" fmla="*/ 3 h 24"/>
                  <a:gd name="T38" fmla="*/ 23 w 23"/>
                  <a:gd name="T39" fmla="*/ 8 h 24"/>
                  <a:gd name="T40" fmla="*/ 23 w 23"/>
                  <a:gd name="T41" fmla="*/ 11 h 24"/>
                  <a:gd name="T42" fmla="*/ 23 w 23"/>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4">
                    <a:moveTo>
                      <a:pt x="23" y="11"/>
                    </a:moveTo>
                    <a:lnTo>
                      <a:pt x="23" y="11"/>
                    </a:lnTo>
                    <a:lnTo>
                      <a:pt x="23" y="16"/>
                    </a:lnTo>
                    <a:lnTo>
                      <a:pt x="20" y="21"/>
                    </a:lnTo>
                    <a:lnTo>
                      <a:pt x="16" y="22"/>
                    </a:lnTo>
                    <a:lnTo>
                      <a:pt x="12" y="24"/>
                    </a:lnTo>
                    <a:lnTo>
                      <a:pt x="12" y="24"/>
                    </a:lnTo>
                    <a:lnTo>
                      <a:pt x="7" y="22"/>
                    </a:lnTo>
                    <a:lnTo>
                      <a:pt x="4" y="21"/>
                    </a:lnTo>
                    <a:lnTo>
                      <a:pt x="0" y="16"/>
                    </a:lnTo>
                    <a:lnTo>
                      <a:pt x="0" y="11"/>
                    </a:lnTo>
                    <a:lnTo>
                      <a:pt x="0" y="11"/>
                    </a:lnTo>
                    <a:lnTo>
                      <a:pt x="0" y="8"/>
                    </a:lnTo>
                    <a:lnTo>
                      <a:pt x="4" y="3"/>
                    </a:lnTo>
                    <a:lnTo>
                      <a:pt x="7" y="1"/>
                    </a:lnTo>
                    <a:lnTo>
                      <a:pt x="12" y="0"/>
                    </a:lnTo>
                    <a:lnTo>
                      <a:pt x="12" y="0"/>
                    </a:lnTo>
                    <a:lnTo>
                      <a:pt x="16" y="1"/>
                    </a:lnTo>
                    <a:lnTo>
                      <a:pt x="20" y="3"/>
                    </a:lnTo>
                    <a:lnTo>
                      <a:pt x="23" y="8"/>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39" name="Freeform 5310"/>
              <p:cNvSpPr>
                <a:spLocks/>
              </p:cNvSpPr>
              <p:nvPr/>
            </p:nvSpPr>
            <p:spPr bwMode="auto">
              <a:xfrm>
                <a:off x="3439458" y="1584161"/>
                <a:ext cx="31347" cy="41827"/>
              </a:xfrm>
              <a:custGeom>
                <a:avLst/>
                <a:gdLst>
                  <a:gd name="T0" fmla="*/ 23 w 23"/>
                  <a:gd name="T1" fmla="*/ 11 h 24"/>
                  <a:gd name="T2" fmla="*/ 23 w 23"/>
                  <a:gd name="T3" fmla="*/ 11 h 24"/>
                  <a:gd name="T4" fmla="*/ 21 w 23"/>
                  <a:gd name="T5" fmla="*/ 16 h 24"/>
                  <a:gd name="T6" fmla="*/ 19 w 23"/>
                  <a:gd name="T7" fmla="*/ 21 h 24"/>
                  <a:gd name="T8" fmla="*/ 16 w 23"/>
                  <a:gd name="T9" fmla="*/ 22 h 24"/>
                  <a:gd name="T10" fmla="*/ 11 w 23"/>
                  <a:gd name="T11" fmla="*/ 24 h 24"/>
                  <a:gd name="T12" fmla="*/ 11 w 23"/>
                  <a:gd name="T13" fmla="*/ 24 h 24"/>
                  <a:gd name="T14" fmla="*/ 7 w 23"/>
                  <a:gd name="T15" fmla="*/ 22 h 24"/>
                  <a:gd name="T16" fmla="*/ 3 w 23"/>
                  <a:gd name="T17" fmla="*/ 21 h 24"/>
                  <a:gd name="T18" fmla="*/ 0 w 23"/>
                  <a:gd name="T19" fmla="*/ 16 h 24"/>
                  <a:gd name="T20" fmla="*/ 0 w 23"/>
                  <a:gd name="T21" fmla="*/ 11 h 24"/>
                  <a:gd name="T22" fmla="*/ 0 w 23"/>
                  <a:gd name="T23" fmla="*/ 11 h 24"/>
                  <a:gd name="T24" fmla="*/ 0 w 23"/>
                  <a:gd name="T25" fmla="*/ 8 h 24"/>
                  <a:gd name="T26" fmla="*/ 3 w 23"/>
                  <a:gd name="T27" fmla="*/ 3 h 24"/>
                  <a:gd name="T28" fmla="*/ 7 w 23"/>
                  <a:gd name="T29" fmla="*/ 1 h 24"/>
                  <a:gd name="T30" fmla="*/ 11 w 23"/>
                  <a:gd name="T31" fmla="*/ 0 h 24"/>
                  <a:gd name="T32" fmla="*/ 11 w 23"/>
                  <a:gd name="T33" fmla="*/ 0 h 24"/>
                  <a:gd name="T34" fmla="*/ 16 w 23"/>
                  <a:gd name="T35" fmla="*/ 1 h 24"/>
                  <a:gd name="T36" fmla="*/ 19 w 23"/>
                  <a:gd name="T37" fmla="*/ 3 h 24"/>
                  <a:gd name="T38" fmla="*/ 21 w 23"/>
                  <a:gd name="T39" fmla="*/ 8 h 24"/>
                  <a:gd name="T40" fmla="*/ 23 w 23"/>
                  <a:gd name="T41" fmla="*/ 11 h 24"/>
                  <a:gd name="T42" fmla="*/ 23 w 23"/>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4">
                    <a:moveTo>
                      <a:pt x="23" y="11"/>
                    </a:moveTo>
                    <a:lnTo>
                      <a:pt x="23" y="11"/>
                    </a:lnTo>
                    <a:lnTo>
                      <a:pt x="21" y="16"/>
                    </a:lnTo>
                    <a:lnTo>
                      <a:pt x="19" y="21"/>
                    </a:lnTo>
                    <a:lnTo>
                      <a:pt x="16" y="22"/>
                    </a:lnTo>
                    <a:lnTo>
                      <a:pt x="11" y="24"/>
                    </a:lnTo>
                    <a:lnTo>
                      <a:pt x="11" y="24"/>
                    </a:lnTo>
                    <a:lnTo>
                      <a:pt x="7" y="22"/>
                    </a:lnTo>
                    <a:lnTo>
                      <a:pt x="3" y="21"/>
                    </a:lnTo>
                    <a:lnTo>
                      <a:pt x="0" y="16"/>
                    </a:lnTo>
                    <a:lnTo>
                      <a:pt x="0" y="11"/>
                    </a:lnTo>
                    <a:lnTo>
                      <a:pt x="0" y="11"/>
                    </a:lnTo>
                    <a:lnTo>
                      <a:pt x="0" y="8"/>
                    </a:lnTo>
                    <a:lnTo>
                      <a:pt x="3" y="3"/>
                    </a:lnTo>
                    <a:lnTo>
                      <a:pt x="7" y="1"/>
                    </a:lnTo>
                    <a:lnTo>
                      <a:pt x="11" y="0"/>
                    </a:lnTo>
                    <a:lnTo>
                      <a:pt x="11" y="0"/>
                    </a:lnTo>
                    <a:lnTo>
                      <a:pt x="16" y="1"/>
                    </a:lnTo>
                    <a:lnTo>
                      <a:pt x="19" y="3"/>
                    </a:lnTo>
                    <a:lnTo>
                      <a:pt x="21" y="8"/>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40" name="Freeform 5311"/>
              <p:cNvSpPr>
                <a:spLocks/>
              </p:cNvSpPr>
              <p:nvPr/>
            </p:nvSpPr>
            <p:spPr bwMode="auto">
              <a:xfrm>
                <a:off x="3439458" y="1584161"/>
                <a:ext cx="31347" cy="41827"/>
              </a:xfrm>
              <a:custGeom>
                <a:avLst/>
                <a:gdLst>
                  <a:gd name="T0" fmla="*/ 23 w 23"/>
                  <a:gd name="T1" fmla="*/ 11 h 24"/>
                  <a:gd name="T2" fmla="*/ 23 w 23"/>
                  <a:gd name="T3" fmla="*/ 11 h 24"/>
                  <a:gd name="T4" fmla="*/ 21 w 23"/>
                  <a:gd name="T5" fmla="*/ 16 h 24"/>
                  <a:gd name="T6" fmla="*/ 19 w 23"/>
                  <a:gd name="T7" fmla="*/ 21 h 24"/>
                  <a:gd name="T8" fmla="*/ 16 w 23"/>
                  <a:gd name="T9" fmla="*/ 22 h 24"/>
                  <a:gd name="T10" fmla="*/ 11 w 23"/>
                  <a:gd name="T11" fmla="*/ 24 h 24"/>
                  <a:gd name="T12" fmla="*/ 11 w 23"/>
                  <a:gd name="T13" fmla="*/ 24 h 24"/>
                  <a:gd name="T14" fmla="*/ 7 w 23"/>
                  <a:gd name="T15" fmla="*/ 22 h 24"/>
                  <a:gd name="T16" fmla="*/ 3 w 23"/>
                  <a:gd name="T17" fmla="*/ 21 h 24"/>
                  <a:gd name="T18" fmla="*/ 0 w 23"/>
                  <a:gd name="T19" fmla="*/ 16 h 24"/>
                  <a:gd name="T20" fmla="*/ 0 w 23"/>
                  <a:gd name="T21" fmla="*/ 11 h 24"/>
                  <a:gd name="T22" fmla="*/ 0 w 23"/>
                  <a:gd name="T23" fmla="*/ 11 h 24"/>
                  <a:gd name="T24" fmla="*/ 0 w 23"/>
                  <a:gd name="T25" fmla="*/ 8 h 24"/>
                  <a:gd name="T26" fmla="*/ 3 w 23"/>
                  <a:gd name="T27" fmla="*/ 3 h 24"/>
                  <a:gd name="T28" fmla="*/ 7 w 23"/>
                  <a:gd name="T29" fmla="*/ 1 h 24"/>
                  <a:gd name="T30" fmla="*/ 11 w 23"/>
                  <a:gd name="T31" fmla="*/ 0 h 24"/>
                  <a:gd name="T32" fmla="*/ 11 w 23"/>
                  <a:gd name="T33" fmla="*/ 0 h 24"/>
                  <a:gd name="T34" fmla="*/ 16 w 23"/>
                  <a:gd name="T35" fmla="*/ 1 h 24"/>
                  <a:gd name="T36" fmla="*/ 19 w 23"/>
                  <a:gd name="T37" fmla="*/ 3 h 24"/>
                  <a:gd name="T38" fmla="*/ 21 w 23"/>
                  <a:gd name="T39" fmla="*/ 8 h 24"/>
                  <a:gd name="T40" fmla="*/ 23 w 23"/>
                  <a:gd name="T41" fmla="*/ 11 h 24"/>
                  <a:gd name="T42" fmla="*/ 23 w 23"/>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4">
                    <a:moveTo>
                      <a:pt x="23" y="11"/>
                    </a:moveTo>
                    <a:lnTo>
                      <a:pt x="23" y="11"/>
                    </a:lnTo>
                    <a:lnTo>
                      <a:pt x="21" y="16"/>
                    </a:lnTo>
                    <a:lnTo>
                      <a:pt x="19" y="21"/>
                    </a:lnTo>
                    <a:lnTo>
                      <a:pt x="16" y="22"/>
                    </a:lnTo>
                    <a:lnTo>
                      <a:pt x="11" y="24"/>
                    </a:lnTo>
                    <a:lnTo>
                      <a:pt x="11" y="24"/>
                    </a:lnTo>
                    <a:lnTo>
                      <a:pt x="7" y="22"/>
                    </a:lnTo>
                    <a:lnTo>
                      <a:pt x="3" y="21"/>
                    </a:lnTo>
                    <a:lnTo>
                      <a:pt x="0" y="16"/>
                    </a:lnTo>
                    <a:lnTo>
                      <a:pt x="0" y="11"/>
                    </a:lnTo>
                    <a:lnTo>
                      <a:pt x="0" y="11"/>
                    </a:lnTo>
                    <a:lnTo>
                      <a:pt x="0" y="8"/>
                    </a:lnTo>
                    <a:lnTo>
                      <a:pt x="3" y="3"/>
                    </a:lnTo>
                    <a:lnTo>
                      <a:pt x="7" y="1"/>
                    </a:lnTo>
                    <a:lnTo>
                      <a:pt x="11" y="0"/>
                    </a:lnTo>
                    <a:lnTo>
                      <a:pt x="11" y="0"/>
                    </a:lnTo>
                    <a:lnTo>
                      <a:pt x="16" y="1"/>
                    </a:lnTo>
                    <a:lnTo>
                      <a:pt x="19" y="3"/>
                    </a:lnTo>
                    <a:lnTo>
                      <a:pt x="21" y="8"/>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41" name="Freeform 5312"/>
              <p:cNvSpPr>
                <a:spLocks/>
              </p:cNvSpPr>
              <p:nvPr/>
            </p:nvSpPr>
            <p:spPr bwMode="auto">
              <a:xfrm>
                <a:off x="3442307" y="1584161"/>
                <a:ext cx="34195" cy="41827"/>
              </a:xfrm>
              <a:custGeom>
                <a:avLst/>
                <a:gdLst>
                  <a:gd name="T0" fmla="*/ 24 w 24"/>
                  <a:gd name="T1" fmla="*/ 11 h 24"/>
                  <a:gd name="T2" fmla="*/ 24 w 24"/>
                  <a:gd name="T3" fmla="*/ 11 h 24"/>
                  <a:gd name="T4" fmla="*/ 23 w 24"/>
                  <a:gd name="T5" fmla="*/ 16 h 24"/>
                  <a:gd name="T6" fmla="*/ 21 w 24"/>
                  <a:gd name="T7" fmla="*/ 21 h 24"/>
                  <a:gd name="T8" fmla="*/ 16 w 24"/>
                  <a:gd name="T9" fmla="*/ 22 h 24"/>
                  <a:gd name="T10" fmla="*/ 13 w 24"/>
                  <a:gd name="T11" fmla="*/ 24 h 24"/>
                  <a:gd name="T12" fmla="*/ 13 w 24"/>
                  <a:gd name="T13" fmla="*/ 24 h 24"/>
                  <a:gd name="T14" fmla="*/ 8 w 24"/>
                  <a:gd name="T15" fmla="*/ 22 h 24"/>
                  <a:gd name="T16" fmla="*/ 5 w 24"/>
                  <a:gd name="T17" fmla="*/ 21 h 24"/>
                  <a:gd name="T18" fmla="*/ 2 w 24"/>
                  <a:gd name="T19" fmla="*/ 16 h 24"/>
                  <a:gd name="T20" fmla="*/ 0 w 24"/>
                  <a:gd name="T21" fmla="*/ 11 h 24"/>
                  <a:gd name="T22" fmla="*/ 0 w 24"/>
                  <a:gd name="T23" fmla="*/ 11 h 24"/>
                  <a:gd name="T24" fmla="*/ 2 w 24"/>
                  <a:gd name="T25" fmla="*/ 8 h 24"/>
                  <a:gd name="T26" fmla="*/ 5 w 24"/>
                  <a:gd name="T27" fmla="*/ 3 h 24"/>
                  <a:gd name="T28" fmla="*/ 8 w 24"/>
                  <a:gd name="T29" fmla="*/ 1 h 24"/>
                  <a:gd name="T30" fmla="*/ 13 w 24"/>
                  <a:gd name="T31" fmla="*/ 0 h 24"/>
                  <a:gd name="T32" fmla="*/ 13 w 24"/>
                  <a:gd name="T33" fmla="*/ 0 h 24"/>
                  <a:gd name="T34" fmla="*/ 16 w 24"/>
                  <a:gd name="T35" fmla="*/ 1 h 24"/>
                  <a:gd name="T36" fmla="*/ 21 w 24"/>
                  <a:gd name="T37" fmla="*/ 3 h 24"/>
                  <a:gd name="T38" fmla="*/ 23 w 24"/>
                  <a:gd name="T39" fmla="*/ 8 h 24"/>
                  <a:gd name="T40" fmla="*/ 24 w 24"/>
                  <a:gd name="T41" fmla="*/ 11 h 24"/>
                  <a:gd name="T42" fmla="*/ 24 w 24"/>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1"/>
                    </a:moveTo>
                    <a:lnTo>
                      <a:pt x="24" y="11"/>
                    </a:lnTo>
                    <a:lnTo>
                      <a:pt x="23" y="16"/>
                    </a:lnTo>
                    <a:lnTo>
                      <a:pt x="21" y="21"/>
                    </a:lnTo>
                    <a:lnTo>
                      <a:pt x="16" y="22"/>
                    </a:lnTo>
                    <a:lnTo>
                      <a:pt x="13" y="24"/>
                    </a:lnTo>
                    <a:lnTo>
                      <a:pt x="13" y="24"/>
                    </a:lnTo>
                    <a:lnTo>
                      <a:pt x="8" y="22"/>
                    </a:lnTo>
                    <a:lnTo>
                      <a:pt x="5" y="21"/>
                    </a:lnTo>
                    <a:lnTo>
                      <a:pt x="2" y="16"/>
                    </a:lnTo>
                    <a:lnTo>
                      <a:pt x="0" y="11"/>
                    </a:lnTo>
                    <a:lnTo>
                      <a:pt x="0" y="11"/>
                    </a:lnTo>
                    <a:lnTo>
                      <a:pt x="2" y="8"/>
                    </a:lnTo>
                    <a:lnTo>
                      <a:pt x="5" y="3"/>
                    </a:lnTo>
                    <a:lnTo>
                      <a:pt x="8" y="1"/>
                    </a:lnTo>
                    <a:lnTo>
                      <a:pt x="13" y="0"/>
                    </a:lnTo>
                    <a:lnTo>
                      <a:pt x="13" y="0"/>
                    </a:lnTo>
                    <a:lnTo>
                      <a:pt x="16" y="1"/>
                    </a:lnTo>
                    <a:lnTo>
                      <a:pt x="21" y="3"/>
                    </a:lnTo>
                    <a:lnTo>
                      <a:pt x="23" y="8"/>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42" name="Freeform 5313"/>
              <p:cNvSpPr>
                <a:spLocks/>
              </p:cNvSpPr>
              <p:nvPr/>
            </p:nvSpPr>
            <p:spPr bwMode="auto">
              <a:xfrm>
                <a:off x="3442307" y="1584161"/>
                <a:ext cx="34195" cy="41827"/>
              </a:xfrm>
              <a:custGeom>
                <a:avLst/>
                <a:gdLst>
                  <a:gd name="T0" fmla="*/ 24 w 24"/>
                  <a:gd name="T1" fmla="*/ 11 h 24"/>
                  <a:gd name="T2" fmla="*/ 24 w 24"/>
                  <a:gd name="T3" fmla="*/ 11 h 24"/>
                  <a:gd name="T4" fmla="*/ 23 w 24"/>
                  <a:gd name="T5" fmla="*/ 16 h 24"/>
                  <a:gd name="T6" fmla="*/ 21 w 24"/>
                  <a:gd name="T7" fmla="*/ 21 h 24"/>
                  <a:gd name="T8" fmla="*/ 16 w 24"/>
                  <a:gd name="T9" fmla="*/ 22 h 24"/>
                  <a:gd name="T10" fmla="*/ 13 w 24"/>
                  <a:gd name="T11" fmla="*/ 24 h 24"/>
                  <a:gd name="T12" fmla="*/ 13 w 24"/>
                  <a:gd name="T13" fmla="*/ 24 h 24"/>
                  <a:gd name="T14" fmla="*/ 8 w 24"/>
                  <a:gd name="T15" fmla="*/ 22 h 24"/>
                  <a:gd name="T16" fmla="*/ 5 w 24"/>
                  <a:gd name="T17" fmla="*/ 21 h 24"/>
                  <a:gd name="T18" fmla="*/ 2 w 24"/>
                  <a:gd name="T19" fmla="*/ 16 h 24"/>
                  <a:gd name="T20" fmla="*/ 0 w 24"/>
                  <a:gd name="T21" fmla="*/ 11 h 24"/>
                  <a:gd name="T22" fmla="*/ 0 w 24"/>
                  <a:gd name="T23" fmla="*/ 11 h 24"/>
                  <a:gd name="T24" fmla="*/ 2 w 24"/>
                  <a:gd name="T25" fmla="*/ 8 h 24"/>
                  <a:gd name="T26" fmla="*/ 5 w 24"/>
                  <a:gd name="T27" fmla="*/ 3 h 24"/>
                  <a:gd name="T28" fmla="*/ 8 w 24"/>
                  <a:gd name="T29" fmla="*/ 1 h 24"/>
                  <a:gd name="T30" fmla="*/ 13 w 24"/>
                  <a:gd name="T31" fmla="*/ 0 h 24"/>
                  <a:gd name="T32" fmla="*/ 13 w 24"/>
                  <a:gd name="T33" fmla="*/ 0 h 24"/>
                  <a:gd name="T34" fmla="*/ 16 w 24"/>
                  <a:gd name="T35" fmla="*/ 1 h 24"/>
                  <a:gd name="T36" fmla="*/ 21 w 24"/>
                  <a:gd name="T37" fmla="*/ 3 h 24"/>
                  <a:gd name="T38" fmla="*/ 23 w 24"/>
                  <a:gd name="T39" fmla="*/ 8 h 24"/>
                  <a:gd name="T40" fmla="*/ 24 w 24"/>
                  <a:gd name="T41" fmla="*/ 11 h 24"/>
                  <a:gd name="T42" fmla="*/ 24 w 24"/>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1"/>
                    </a:moveTo>
                    <a:lnTo>
                      <a:pt x="24" y="11"/>
                    </a:lnTo>
                    <a:lnTo>
                      <a:pt x="23" y="16"/>
                    </a:lnTo>
                    <a:lnTo>
                      <a:pt x="21" y="21"/>
                    </a:lnTo>
                    <a:lnTo>
                      <a:pt x="16" y="22"/>
                    </a:lnTo>
                    <a:lnTo>
                      <a:pt x="13" y="24"/>
                    </a:lnTo>
                    <a:lnTo>
                      <a:pt x="13" y="24"/>
                    </a:lnTo>
                    <a:lnTo>
                      <a:pt x="8" y="22"/>
                    </a:lnTo>
                    <a:lnTo>
                      <a:pt x="5" y="21"/>
                    </a:lnTo>
                    <a:lnTo>
                      <a:pt x="2" y="16"/>
                    </a:lnTo>
                    <a:lnTo>
                      <a:pt x="0" y="11"/>
                    </a:lnTo>
                    <a:lnTo>
                      <a:pt x="0" y="11"/>
                    </a:lnTo>
                    <a:lnTo>
                      <a:pt x="2" y="8"/>
                    </a:lnTo>
                    <a:lnTo>
                      <a:pt x="5" y="3"/>
                    </a:lnTo>
                    <a:lnTo>
                      <a:pt x="8" y="1"/>
                    </a:lnTo>
                    <a:lnTo>
                      <a:pt x="13" y="0"/>
                    </a:lnTo>
                    <a:lnTo>
                      <a:pt x="13" y="0"/>
                    </a:lnTo>
                    <a:lnTo>
                      <a:pt x="16" y="1"/>
                    </a:lnTo>
                    <a:lnTo>
                      <a:pt x="21" y="3"/>
                    </a:lnTo>
                    <a:lnTo>
                      <a:pt x="23" y="8"/>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43" name="Freeform 5314"/>
              <p:cNvSpPr>
                <a:spLocks/>
              </p:cNvSpPr>
              <p:nvPr/>
            </p:nvSpPr>
            <p:spPr bwMode="auto">
              <a:xfrm>
                <a:off x="3442307" y="1584161"/>
                <a:ext cx="34195" cy="41827"/>
              </a:xfrm>
              <a:custGeom>
                <a:avLst/>
                <a:gdLst>
                  <a:gd name="T0" fmla="*/ 24 w 24"/>
                  <a:gd name="T1" fmla="*/ 11 h 24"/>
                  <a:gd name="T2" fmla="*/ 24 w 24"/>
                  <a:gd name="T3" fmla="*/ 11 h 24"/>
                  <a:gd name="T4" fmla="*/ 23 w 24"/>
                  <a:gd name="T5" fmla="*/ 16 h 24"/>
                  <a:gd name="T6" fmla="*/ 21 w 24"/>
                  <a:gd name="T7" fmla="*/ 21 h 24"/>
                  <a:gd name="T8" fmla="*/ 16 w 24"/>
                  <a:gd name="T9" fmla="*/ 22 h 24"/>
                  <a:gd name="T10" fmla="*/ 13 w 24"/>
                  <a:gd name="T11" fmla="*/ 24 h 24"/>
                  <a:gd name="T12" fmla="*/ 13 w 24"/>
                  <a:gd name="T13" fmla="*/ 24 h 24"/>
                  <a:gd name="T14" fmla="*/ 8 w 24"/>
                  <a:gd name="T15" fmla="*/ 22 h 24"/>
                  <a:gd name="T16" fmla="*/ 5 w 24"/>
                  <a:gd name="T17" fmla="*/ 21 h 24"/>
                  <a:gd name="T18" fmla="*/ 2 w 24"/>
                  <a:gd name="T19" fmla="*/ 16 h 24"/>
                  <a:gd name="T20" fmla="*/ 0 w 24"/>
                  <a:gd name="T21" fmla="*/ 11 h 24"/>
                  <a:gd name="T22" fmla="*/ 0 w 24"/>
                  <a:gd name="T23" fmla="*/ 11 h 24"/>
                  <a:gd name="T24" fmla="*/ 2 w 24"/>
                  <a:gd name="T25" fmla="*/ 8 h 24"/>
                  <a:gd name="T26" fmla="*/ 5 w 24"/>
                  <a:gd name="T27" fmla="*/ 3 h 24"/>
                  <a:gd name="T28" fmla="*/ 8 w 24"/>
                  <a:gd name="T29" fmla="*/ 1 h 24"/>
                  <a:gd name="T30" fmla="*/ 13 w 24"/>
                  <a:gd name="T31" fmla="*/ 0 h 24"/>
                  <a:gd name="T32" fmla="*/ 13 w 24"/>
                  <a:gd name="T33" fmla="*/ 0 h 24"/>
                  <a:gd name="T34" fmla="*/ 16 w 24"/>
                  <a:gd name="T35" fmla="*/ 1 h 24"/>
                  <a:gd name="T36" fmla="*/ 21 w 24"/>
                  <a:gd name="T37" fmla="*/ 3 h 24"/>
                  <a:gd name="T38" fmla="*/ 23 w 24"/>
                  <a:gd name="T39" fmla="*/ 8 h 24"/>
                  <a:gd name="T40" fmla="*/ 24 w 24"/>
                  <a:gd name="T41" fmla="*/ 11 h 24"/>
                  <a:gd name="T42" fmla="*/ 24 w 24"/>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1"/>
                    </a:moveTo>
                    <a:lnTo>
                      <a:pt x="24" y="11"/>
                    </a:lnTo>
                    <a:lnTo>
                      <a:pt x="23" y="16"/>
                    </a:lnTo>
                    <a:lnTo>
                      <a:pt x="21" y="21"/>
                    </a:lnTo>
                    <a:lnTo>
                      <a:pt x="16" y="22"/>
                    </a:lnTo>
                    <a:lnTo>
                      <a:pt x="13" y="24"/>
                    </a:lnTo>
                    <a:lnTo>
                      <a:pt x="13" y="24"/>
                    </a:lnTo>
                    <a:lnTo>
                      <a:pt x="8" y="22"/>
                    </a:lnTo>
                    <a:lnTo>
                      <a:pt x="5" y="21"/>
                    </a:lnTo>
                    <a:lnTo>
                      <a:pt x="2" y="16"/>
                    </a:lnTo>
                    <a:lnTo>
                      <a:pt x="0" y="11"/>
                    </a:lnTo>
                    <a:lnTo>
                      <a:pt x="0" y="11"/>
                    </a:lnTo>
                    <a:lnTo>
                      <a:pt x="2" y="8"/>
                    </a:lnTo>
                    <a:lnTo>
                      <a:pt x="5" y="3"/>
                    </a:lnTo>
                    <a:lnTo>
                      <a:pt x="8" y="1"/>
                    </a:lnTo>
                    <a:lnTo>
                      <a:pt x="13" y="0"/>
                    </a:lnTo>
                    <a:lnTo>
                      <a:pt x="13" y="0"/>
                    </a:lnTo>
                    <a:lnTo>
                      <a:pt x="16" y="1"/>
                    </a:lnTo>
                    <a:lnTo>
                      <a:pt x="21" y="3"/>
                    </a:lnTo>
                    <a:lnTo>
                      <a:pt x="23" y="8"/>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44" name="Freeform 5315"/>
              <p:cNvSpPr>
                <a:spLocks/>
              </p:cNvSpPr>
              <p:nvPr/>
            </p:nvSpPr>
            <p:spPr bwMode="auto">
              <a:xfrm>
                <a:off x="3453706" y="1584161"/>
                <a:ext cx="31347" cy="41827"/>
              </a:xfrm>
              <a:custGeom>
                <a:avLst/>
                <a:gdLst>
                  <a:gd name="T0" fmla="*/ 23 w 23"/>
                  <a:gd name="T1" fmla="*/ 11 h 24"/>
                  <a:gd name="T2" fmla="*/ 23 w 23"/>
                  <a:gd name="T3" fmla="*/ 11 h 24"/>
                  <a:gd name="T4" fmla="*/ 23 w 23"/>
                  <a:gd name="T5" fmla="*/ 16 h 24"/>
                  <a:gd name="T6" fmla="*/ 20 w 23"/>
                  <a:gd name="T7" fmla="*/ 21 h 24"/>
                  <a:gd name="T8" fmla="*/ 16 w 23"/>
                  <a:gd name="T9" fmla="*/ 22 h 24"/>
                  <a:gd name="T10" fmla="*/ 12 w 23"/>
                  <a:gd name="T11" fmla="*/ 24 h 24"/>
                  <a:gd name="T12" fmla="*/ 12 w 23"/>
                  <a:gd name="T13" fmla="*/ 24 h 24"/>
                  <a:gd name="T14" fmla="*/ 7 w 23"/>
                  <a:gd name="T15" fmla="*/ 22 h 24"/>
                  <a:gd name="T16" fmla="*/ 4 w 23"/>
                  <a:gd name="T17" fmla="*/ 21 h 24"/>
                  <a:gd name="T18" fmla="*/ 0 w 23"/>
                  <a:gd name="T19" fmla="*/ 16 h 24"/>
                  <a:gd name="T20" fmla="*/ 0 w 23"/>
                  <a:gd name="T21" fmla="*/ 11 h 24"/>
                  <a:gd name="T22" fmla="*/ 0 w 23"/>
                  <a:gd name="T23" fmla="*/ 11 h 24"/>
                  <a:gd name="T24" fmla="*/ 0 w 23"/>
                  <a:gd name="T25" fmla="*/ 8 h 24"/>
                  <a:gd name="T26" fmla="*/ 4 w 23"/>
                  <a:gd name="T27" fmla="*/ 3 h 24"/>
                  <a:gd name="T28" fmla="*/ 7 w 23"/>
                  <a:gd name="T29" fmla="*/ 1 h 24"/>
                  <a:gd name="T30" fmla="*/ 12 w 23"/>
                  <a:gd name="T31" fmla="*/ 0 h 24"/>
                  <a:gd name="T32" fmla="*/ 12 w 23"/>
                  <a:gd name="T33" fmla="*/ 0 h 24"/>
                  <a:gd name="T34" fmla="*/ 16 w 23"/>
                  <a:gd name="T35" fmla="*/ 1 h 24"/>
                  <a:gd name="T36" fmla="*/ 20 w 23"/>
                  <a:gd name="T37" fmla="*/ 3 h 24"/>
                  <a:gd name="T38" fmla="*/ 23 w 23"/>
                  <a:gd name="T39" fmla="*/ 8 h 24"/>
                  <a:gd name="T40" fmla="*/ 23 w 23"/>
                  <a:gd name="T41" fmla="*/ 11 h 24"/>
                  <a:gd name="T42" fmla="*/ 23 w 23"/>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4">
                    <a:moveTo>
                      <a:pt x="23" y="11"/>
                    </a:moveTo>
                    <a:lnTo>
                      <a:pt x="23" y="11"/>
                    </a:lnTo>
                    <a:lnTo>
                      <a:pt x="23" y="16"/>
                    </a:lnTo>
                    <a:lnTo>
                      <a:pt x="20" y="21"/>
                    </a:lnTo>
                    <a:lnTo>
                      <a:pt x="16" y="22"/>
                    </a:lnTo>
                    <a:lnTo>
                      <a:pt x="12" y="24"/>
                    </a:lnTo>
                    <a:lnTo>
                      <a:pt x="12" y="24"/>
                    </a:lnTo>
                    <a:lnTo>
                      <a:pt x="7" y="22"/>
                    </a:lnTo>
                    <a:lnTo>
                      <a:pt x="4" y="21"/>
                    </a:lnTo>
                    <a:lnTo>
                      <a:pt x="0" y="16"/>
                    </a:lnTo>
                    <a:lnTo>
                      <a:pt x="0" y="11"/>
                    </a:lnTo>
                    <a:lnTo>
                      <a:pt x="0" y="11"/>
                    </a:lnTo>
                    <a:lnTo>
                      <a:pt x="0" y="8"/>
                    </a:lnTo>
                    <a:lnTo>
                      <a:pt x="4" y="3"/>
                    </a:lnTo>
                    <a:lnTo>
                      <a:pt x="7" y="1"/>
                    </a:lnTo>
                    <a:lnTo>
                      <a:pt x="12" y="0"/>
                    </a:lnTo>
                    <a:lnTo>
                      <a:pt x="12" y="0"/>
                    </a:lnTo>
                    <a:lnTo>
                      <a:pt x="16" y="1"/>
                    </a:lnTo>
                    <a:lnTo>
                      <a:pt x="20" y="3"/>
                    </a:lnTo>
                    <a:lnTo>
                      <a:pt x="23" y="8"/>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45" name="Freeform 5316"/>
              <p:cNvSpPr>
                <a:spLocks/>
              </p:cNvSpPr>
              <p:nvPr/>
            </p:nvSpPr>
            <p:spPr bwMode="auto">
              <a:xfrm>
                <a:off x="3462255" y="1584161"/>
                <a:ext cx="31347" cy="41827"/>
              </a:xfrm>
              <a:custGeom>
                <a:avLst/>
                <a:gdLst>
                  <a:gd name="T0" fmla="*/ 23 w 23"/>
                  <a:gd name="T1" fmla="*/ 11 h 24"/>
                  <a:gd name="T2" fmla="*/ 23 w 23"/>
                  <a:gd name="T3" fmla="*/ 11 h 24"/>
                  <a:gd name="T4" fmla="*/ 23 w 23"/>
                  <a:gd name="T5" fmla="*/ 16 h 24"/>
                  <a:gd name="T6" fmla="*/ 19 w 23"/>
                  <a:gd name="T7" fmla="*/ 21 h 24"/>
                  <a:gd name="T8" fmla="*/ 16 w 23"/>
                  <a:gd name="T9" fmla="*/ 22 h 24"/>
                  <a:gd name="T10" fmla="*/ 11 w 23"/>
                  <a:gd name="T11" fmla="*/ 24 h 24"/>
                  <a:gd name="T12" fmla="*/ 11 w 23"/>
                  <a:gd name="T13" fmla="*/ 24 h 24"/>
                  <a:gd name="T14" fmla="*/ 7 w 23"/>
                  <a:gd name="T15" fmla="*/ 22 h 24"/>
                  <a:gd name="T16" fmla="*/ 3 w 23"/>
                  <a:gd name="T17" fmla="*/ 21 h 24"/>
                  <a:gd name="T18" fmla="*/ 0 w 23"/>
                  <a:gd name="T19" fmla="*/ 16 h 24"/>
                  <a:gd name="T20" fmla="*/ 0 w 23"/>
                  <a:gd name="T21" fmla="*/ 11 h 24"/>
                  <a:gd name="T22" fmla="*/ 0 w 23"/>
                  <a:gd name="T23" fmla="*/ 11 h 24"/>
                  <a:gd name="T24" fmla="*/ 0 w 23"/>
                  <a:gd name="T25" fmla="*/ 8 h 24"/>
                  <a:gd name="T26" fmla="*/ 3 w 23"/>
                  <a:gd name="T27" fmla="*/ 3 h 24"/>
                  <a:gd name="T28" fmla="*/ 7 w 23"/>
                  <a:gd name="T29" fmla="*/ 1 h 24"/>
                  <a:gd name="T30" fmla="*/ 11 w 23"/>
                  <a:gd name="T31" fmla="*/ 0 h 24"/>
                  <a:gd name="T32" fmla="*/ 11 w 23"/>
                  <a:gd name="T33" fmla="*/ 0 h 24"/>
                  <a:gd name="T34" fmla="*/ 16 w 23"/>
                  <a:gd name="T35" fmla="*/ 1 h 24"/>
                  <a:gd name="T36" fmla="*/ 19 w 23"/>
                  <a:gd name="T37" fmla="*/ 3 h 24"/>
                  <a:gd name="T38" fmla="*/ 23 w 23"/>
                  <a:gd name="T39" fmla="*/ 8 h 24"/>
                  <a:gd name="T40" fmla="*/ 23 w 23"/>
                  <a:gd name="T41" fmla="*/ 11 h 24"/>
                  <a:gd name="T42" fmla="*/ 23 w 23"/>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4">
                    <a:moveTo>
                      <a:pt x="23" y="11"/>
                    </a:moveTo>
                    <a:lnTo>
                      <a:pt x="23" y="11"/>
                    </a:lnTo>
                    <a:lnTo>
                      <a:pt x="23" y="16"/>
                    </a:lnTo>
                    <a:lnTo>
                      <a:pt x="19" y="21"/>
                    </a:lnTo>
                    <a:lnTo>
                      <a:pt x="16" y="22"/>
                    </a:lnTo>
                    <a:lnTo>
                      <a:pt x="11" y="24"/>
                    </a:lnTo>
                    <a:lnTo>
                      <a:pt x="11" y="24"/>
                    </a:lnTo>
                    <a:lnTo>
                      <a:pt x="7" y="22"/>
                    </a:lnTo>
                    <a:lnTo>
                      <a:pt x="3" y="21"/>
                    </a:lnTo>
                    <a:lnTo>
                      <a:pt x="0" y="16"/>
                    </a:lnTo>
                    <a:lnTo>
                      <a:pt x="0" y="11"/>
                    </a:lnTo>
                    <a:lnTo>
                      <a:pt x="0" y="11"/>
                    </a:lnTo>
                    <a:lnTo>
                      <a:pt x="0" y="8"/>
                    </a:lnTo>
                    <a:lnTo>
                      <a:pt x="3" y="3"/>
                    </a:lnTo>
                    <a:lnTo>
                      <a:pt x="7" y="1"/>
                    </a:lnTo>
                    <a:lnTo>
                      <a:pt x="11" y="0"/>
                    </a:lnTo>
                    <a:lnTo>
                      <a:pt x="11" y="0"/>
                    </a:lnTo>
                    <a:lnTo>
                      <a:pt x="16" y="1"/>
                    </a:lnTo>
                    <a:lnTo>
                      <a:pt x="19" y="3"/>
                    </a:lnTo>
                    <a:lnTo>
                      <a:pt x="23" y="8"/>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46" name="Freeform 5317"/>
              <p:cNvSpPr>
                <a:spLocks/>
              </p:cNvSpPr>
              <p:nvPr/>
            </p:nvSpPr>
            <p:spPr bwMode="auto">
              <a:xfrm>
                <a:off x="3462255" y="1584161"/>
                <a:ext cx="31347" cy="41827"/>
              </a:xfrm>
              <a:custGeom>
                <a:avLst/>
                <a:gdLst>
                  <a:gd name="T0" fmla="*/ 23 w 23"/>
                  <a:gd name="T1" fmla="*/ 11 h 24"/>
                  <a:gd name="T2" fmla="*/ 23 w 23"/>
                  <a:gd name="T3" fmla="*/ 11 h 24"/>
                  <a:gd name="T4" fmla="*/ 23 w 23"/>
                  <a:gd name="T5" fmla="*/ 16 h 24"/>
                  <a:gd name="T6" fmla="*/ 19 w 23"/>
                  <a:gd name="T7" fmla="*/ 21 h 24"/>
                  <a:gd name="T8" fmla="*/ 16 w 23"/>
                  <a:gd name="T9" fmla="*/ 22 h 24"/>
                  <a:gd name="T10" fmla="*/ 11 w 23"/>
                  <a:gd name="T11" fmla="*/ 24 h 24"/>
                  <a:gd name="T12" fmla="*/ 11 w 23"/>
                  <a:gd name="T13" fmla="*/ 24 h 24"/>
                  <a:gd name="T14" fmla="*/ 7 w 23"/>
                  <a:gd name="T15" fmla="*/ 22 h 24"/>
                  <a:gd name="T16" fmla="*/ 3 w 23"/>
                  <a:gd name="T17" fmla="*/ 21 h 24"/>
                  <a:gd name="T18" fmla="*/ 0 w 23"/>
                  <a:gd name="T19" fmla="*/ 16 h 24"/>
                  <a:gd name="T20" fmla="*/ 0 w 23"/>
                  <a:gd name="T21" fmla="*/ 11 h 24"/>
                  <a:gd name="T22" fmla="*/ 0 w 23"/>
                  <a:gd name="T23" fmla="*/ 11 h 24"/>
                  <a:gd name="T24" fmla="*/ 0 w 23"/>
                  <a:gd name="T25" fmla="*/ 8 h 24"/>
                  <a:gd name="T26" fmla="*/ 3 w 23"/>
                  <a:gd name="T27" fmla="*/ 3 h 24"/>
                  <a:gd name="T28" fmla="*/ 7 w 23"/>
                  <a:gd name="T29" fmla="*/ 1 h 24"/>
                  <a:gd name="T30" fmla="*/ 11 w 23"/>
                  <a:gd name="T31" fmla="*/ 0 h 24"/>
                  <a:gd name="T32" fmla="*/ 11 w 23"/>
                  <a:gd name="T33" fmla="*/ 0 h 24"/>
                  <a:gd name="T34" fmla="*/ 16 w 23"/>
                  <a:gd name="T35" fmla="*/ 1 h 24"/>
                  <a:gd name="T36" fmla="*/ 19 w 23"/>
                  <a:gd name="T37" fmla="*/ 3 h 24"/>
                  <a:gd name="T38" fmla="*/ 23 w 23"/>
                  <a:gd name="T39" fmla="*/ 8 h 24"/>
                  <a:gd name="T40" fmla="*/ 23 w 23"/>
                  <a:gd name="T41" fmla="*/ 11 h 24"/>
                  <a:gd name="T42" fmla="*/ 23 w 23"/>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4">
                    <a:moveTo>
                      <a:pt x="23" y="11"/>
                    </a:moveTo>
                    <a:lnTo>
                      <a:pt x="23" y="11"/>
                    </a:lnTo>
                    <a:lnTo>
                      <a:pt x="23" y="16"/>
                    </a:lnTo>
                    <a:lnTo>
                      <a:pt x="19" y="21"/>
                    </a:lnTo>
                    <a:lnTo>
                      <a:pt x="16" y="22"/>
                    </a:lnTo>
                    <a:lnTo>
                      <a:pt x="11" y="24"/>
                    </a:lnTo>
                    <a:lnTo>
                      <a:pt x="11" y="24"/>
                    </a:lnTo>
                    <a:lnTo>
                      <a:pt x="7" y="22"/>
                    </a:lnTo>
                    <a:lnTo>
                      <a:pt x="3" y="21"/>
                    </a:lnTo>
                    <a:lnTo>
                      <a:pt x="0" y="16"/>
                    </a:lnTo>
                    <a:lnTo>
                      <a:pt x="0" y="11"/>
                    </a:lnTo>
                    <a:lnTo>
                      <a:pt x="0" y="11"/>
                    </a:lnTo>
                    <a:lnTo>
                      <a:pt x="0" y="8"/>
                    </a:lnTo>
                    <a:lnTo>
                      <a:pt x="3" y="3"/>
                    </a:lnTo>
                    <a:lnTo>
                      <a:pt x="7" y="1"/>
                    </a:lnTo>
                    <a:lnTo>
                      <a:pt x="11" y="0"/>
                    </a:lnTo>
                    <a:lnTo>
                      <a:pt x="11" y="0"/>
                    </a:lnTo>
                    <a:lnTo>
                      <a:pt x="16" y="1"/>
                    </a:lnTo>
                    <a:lnTo>
                      <a:pt x="19" y="3"/>
                    </a:lnTo>
                    <a:lnTo>
                      <a:pt x="23" y="8"/>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47" name="Freeform 5318"/>
              <p:cNvSpPr>
                <a:spLocks/>
              </p:cNvSpPr>
              <p:nvPr/>
            </p:nvSpPr>
            <p:spPr bwMode="auto">
              <a:xfrm>
                <a:off x="3462255" y="1584161"/>
                <a:ext cx="31347" cy="41827"/>
              </a:xfrm>
              <a:custGeom>
                <a:avLst/>
                <a:gdLst>
                  <a:gd name="T0" fmla="*/ 23 w 23"/>
                  <a:gd name="T1" fmla="*/ 11 h 24"/>
                  <a:gd name="T2" fmla="*/ 23 w 23"/>
                  <a:gd name="T3" fmla="*/ 11 h 24"/>
                  <a:gd name="T4" fmla="*/ 23 w 23"/>
                  <a:gd name="T5" fmla="*/ 16 h 24"/>
                  <a:gd name="T6" fmla="*/ 19 w 23"/>
                  <a:gd name="T7" fmla="*/ 21 h 24"/>
                  <a:gd name="T8" fmla="*/ 16 w 23"/>
                  <a:gd name="T9" fmla="*/ 22 h 24"/>
                  <a:gd name="T10" fmla="*/ 11 w 23"/>
                  <a:gd name="T11" fmla="*/ 24 h 24"/>
                  <a:gd name="T12" fmla="*/ 11 w 23"/>
                  <a:gd name="T13" fmla="*/ 24 h 24"/>
                  <a:gd name="T14" fmla="*/ 7 w 23"/>
                  <a:gd name="T15" fmla="*/ 22 h 24"/>
                  <a:gd name="T16" fmla="*/ 3 w 23"/>
                  <a:gd name="T17" fmla="*/ 21 h 24"/>
                  <a:gd name="T18" fmla="*/ 0 w 23"/>
                  <a:gd name="T19" fmla="*/ 16 h 24"/>
                  <a:gd name="T20" fmla="*/ 0 w 23"/>
                  <a:gd name="T21" fmla="*/ 11 h 24"/>
                  <a:gd name="T22" fmla="*/ 0 w 23"/>
                  <a:gd name="T23" fmla="*/ 11 h 24"/>
                  <a:gd name="T24" fmla="*/ 0 w 23"/>
                  <a:gd name="T25" fmla="*/ 8 h 24"/>
                  <a:gd name="T26" fmla="*/ 3 w 23"/>
                  <a:gd name="T27" fmla="*/ 3 h 24"/>
                  <a:gd name="T28" fmla="*/ 7 w 23"/>
                  <a:gd name="T29" fmla="*/ 1 h 24"/>
                  <a:gd name="T30" fmla="*/ 11 w 23"/>
                  <a:gd name="T31" fmla="*/ 0 h 24"/>
                  <a:gd name="T32" fmla="*/ 11 w 23"/>
                  <a:gd name="T33" fmla="*/ 0 h 24"/>
                  <a:gd name="T34" fmla="*/ 16 w 23"/>
                  <a:gd name="T35" fmla="*/ 1 h 24"/>
                  <a:gd name="T36" fmla="*/ 19 w 23"/>
                  <a:gd name="T37" fmla="*/ 3 h 24"/>
                  <a:gd name="T38" fmla="*/ 23 w 23"/>
                  <a:gd name="T39" fmla="*/ 8 h 24"/>
                  <a:gd name="T40" fmla="*/ 23 w 23"/>
                  <a:gd name="T41" fmla="*/ 11 h 24"/>
                  <a:gd name="T42" fmla="*/ 23 w 23"/>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4">
                    <a:moveTo>
                      <a:pt x="23" y="11"/>
                    </a:moveTo>
                    <a:lnTo>
                      <a:pt x="23" y="11"/>
                    </a:lnTo>
                    <a:lnTo>
                      <a:pt x="23" y="16"/>
                    </a:lnTo>
                    <a:lnTo>
                      <a:pt x="19" y="21"/>
                    </a:lnTo>
                    <a:lnTo>
                      <a:pt x="16" y="22"/>
                    </a:lnTo>
                    <a:lnTo>
                      <a:pt x="11" y="24"/>
                    </a:lnTo>
                    <a:lnTo>
                      <a:pt x="11" y="24"/>
                    </a:lnTo>
                    <a:lnTo>
                      <a:pt x="7" y="22"/>
                    </a:lnTo>
                    <a:lnTo>
                      <a:pt x="3" y="21"/>
                    </a:lnTo>
                    <a:lnTo>
                      <a:pt x="0" y="16"/>
                    </a:lnTo>
                    <a:lnTo>
                      <a:pt x="0" y="11"/>
                    </a:lnTo>
                    <a:lnTo>
                      <a:pt x="0" y="11"/>
                    </a:lnTo>
                    <a:lnTo>
                      <a:pt x="0" y="8"/>
                    </a:lnTo>
                    <a:lnTo>
                      <a:pt x="3" y="3"/>
                    </a:lnTo>
                    <a:lnTo>
                      <a:pt x="7" y="1"/>
                    </a:lnTo>
                    <a:lnTo>
                      <a:pt x="11" y="0"/>
                    </a:lnTo>
                    <a:lnTo>
                      <a:pt x="11" y="0"/>
                    </a:lnTo>
                    <a:lnTo>
                      <a:pt x="16" y="1"/>
                    </a:lnTo>
                    <a:lnTo>
                      <a:pt x="19" y="3"/>
                    </a:lnTo>
                    <a:lnTo>
                      <a:pt x="23" y="8"/>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48" name="Freeform 5319"/>
              <p:cNvSpPr>
                <a:spLocks/>
              </p:cNvSpPr>
              <p:nvPr/>
            </p:nvSpPr>
            <p:spPr bwMode="auto">
              <a:xfrm>
                <a:off x="3462255" y="1584161"/>
                <a:ext cx="31347" cy="41827"/>
              </a:xfrm>
              <a:custGeom>
                <a:avLst/>
                <a:gdLst>
                  <a:gd name="T0" fmla="*/ 23 w 23"/>
                  <a:gd name="T1" fmla="*/ 11 h 24"/>
                  <a:gd name="T2" fmla="*/ 23 w 23"/>
                  <a:gd name="T3" fmla="*/ 11 h 24"/>
                  <a:gd name="T4" fmla="*/ 23 w 23"/>
                  <a:gd name="T5" fmla="*/ 16 h 24"/>
                  <a:gd name="T6" fmla="*/ 19 w 23"/>
                  <a:gd name="T7" fmla="*/ 21 h 24"/>
                  <a:gd name="T8" fmla="*/ 16 w 23"/>
                  <a:gd name="T9" fmla="*/ 22 h 24"/>
                  <a:gd name="T10" fmla="*/ 11 w 23"/>
                  <a:gd name="T11" fmla="*/ 24 h 24"/>
                  <a:gd name="T12" fmla="*/ 11 w 23"/>
                  <a:gd name="T13" fmla="*/ 24 h 24"/>
                  <a:gd name="T14" fmla="*/ 7 w 23"/>
                  <a:gd name="T15" fmla="*/ 22 h 24"/>
                  <a:gd name="T16" fmla="*/ 3 w 23"/>
                  <a:gd name="T17" fmla="*/ 21 h 24"/>
                  <a:gd name="T18" fmla="*/ 0 w 23"/>
                  <a:gd name="T19" fmla="*/ 16 h 24"/>
                  <a:gd name="T20" fmla="*/ 0 w 23"/>
                  <a:gd name="T21" fmla="*/ 11 h 24"/>
                  <a:gd name="T22" fmla="*/ 0 w 23"/>
                  <a:gd name="T23" fmla="*/ 11 h 24"/>
                  <a:gd name="T24" fmla="*/ 0 w 23"/>
                  <a:gd name="T25" fmla="*/ 8 h 24"/>
                  <a:gd name="T26" fmla="*/ 3 w 23"/>
                  <a:gd name="T27" fmla="*/ 3 h 24"/>
                  <a:gd name="T28" fmla="*/ 7 w 23"/>
                  <a:gd name="T29" fmla="*/ 1 h 24"/>
                  <a:gd name="T30" fmla="*/ 11 w 23"/>
                  <a:gd name="T31" fmla="*/ 0 h 24"/>
                  <a:gd name="T32" fmla="*/ 11 w 23"/>
                  <a:gd name="T33" fmla="*/ 0 h 24"/>
                  <a:gd name="T34" fmla="*/ 16 w 23"/>
                  <a:gd name="T35" fmla="*/ 1 h 24"/>
                  <a:gd name="T36" fmla="*/ 19 w 23"/>
                  <a:gd name="T37" fmla="*/ 3 h 24"/>
                  <a:gd name="T38" fmla="*/ 23 w 23"/>
                  <a:gd name="T39" fmla="*/ 8 h 24"/>
                  <a:gd name="T40" fmla="*/ 23 w 23"/>
                  <a:gd name="T41" fmla="*/ 11 h 24"/>
                  <a:gd name="T42" fmla="*/ 23 w 23"/>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4">
                    <a:moveTo>
                      <a:pt x="23" y="11"/>
                    </a:moveTo>
                    <a:lnTo>
                      <a:pt x="23" y="11"/>
                    </a:lnTo>
                    <a:lnTo>
                      <a:pt x="23" y="16"/>
                    </a:lnTo>
                    <a:lnTo>
                      <a:pt x="19" y="21"/>
                    </a:lnTo>
                    <a:lnTo>
                      <a:pt x="16" y="22"/>
                    </a:lnTo>
                    <a:lnTo>
                      <a:pt x="11" y="24"/>
                    </a:lnTo>
                    <a:lnTo>
                      <a:pt x="11" y="24"/>
                    </a:lnTo>
                    <a:lnTo>
                      <a:pt x="7" y="22"/>
                    </a:lnTo>
                    <a:lnTo>
                      <a:pt x="3" y="21"/>
                    </a:lnTo>
                    <a:lnTo>
                      <a:pt x="0" y="16"/>
                    </a:lnTo>
                    <a:lnTo>
                      <a:pt x="0" y="11"/>
                    </a:lnTo>
                    <a:lnTo>
                      <a:pt x="0" y="11"/>
                    </a:lnTo>
                    <a:lnTo>
                      <a:pt x="0" y="8"/>
                    </a:lnTo>
                    <a:lnTo>
                      <a:pt x="3" y="3"/>
                    </a:lnTo>
                    <a:lnTo>
                      <a:pt x="7" y="1"/>
                    </a:lnTo>
                    <a:lnTo>
                      <a:pt x="11" y="0"/>
                    </a:lnTo>
                    <a:lnTo>
                      <a:pt x="11" y="0"/>
                    </a:lnTo>
                    <a:lnTo>
                      <a:pt x="16" y="1"/>
                    </a:lnTo>
                    <a:lnTo>
                      <a:pt x="19" y="3"/>
                    </a:lnTo>
                    <a:lnTo>
                      <a:pt x="23" y="8"/>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49" name="Freeform 5320"/>
              <p:cNvSpPr>
                <a:spLocks/>
              </p:cNvSpPr>
              <p:nvPr/>
            </p:nvSpPr>
            <p:spPr bwMode="auto">
              <a:xfrm>
                <a:off x="3467955" y="1584161"/>
                <a:ext cx="31347" cy="41827"/>
              </a:xfrm>
              <a:custGeom>
                <a:avLst/>
                <a:gdLst>
                  <a:gd name="T0" fmla="*/ 22 w 22"/>
                  <a:gd name="T1" fmla="*/ 11 h 24"/>
                  <a:gd name="T2" fmla="*/ 22 w 22"/>
                  <a:gd name="T3" fmla="*/ 11 h 24"/>
                  <a:gd name="T4" fmla="*/ 21 w 22"/>
                  <a:gd name="T5" fmla="*/ 16 h 24"/>
                  <a:gd name="T6" fmla="*/ 19 w 22"/>
                  <a:gd name="T7" fmla="*/ 21 h 24"/>
                  <a:gd name="T8" fmla="*/ 16 w 22"/>
                  <a:gd name="T9" fmla="*/ 22 h 24"/>
                  <a:gd name="T10" fmla="*/ 11 w 22"/>
                  <a:gd name="T11" fmla="*/ 24 h 24"/>
                  <a:gd name="T12" fmla="*/ 11 w 22"/>
                  <a:gd name="T13" fmla="*/ 24 h 24"/>
                  <a:gd name="T14" fmla="*/ 6 w 22"/>
                  <a:gd name="T15" fmla="*/ 22 h 24"/>
                  <a:gd name="T16" fmla="*/ 3 w 22"/>
                  <a:gd name="T17" fmla="*/ 21 h 24"/>
                  <a:gd name="T18" fmla="*/ 0 w 22"/>
                  <a:gd name="T19" fmla="*/ 16 h 24"/>
                  <a:gd name="T20" fmla="*/ 0 w 22"/>
                  <a:gd name="T21" fmla="*/ 11 h 24"/>
                  <a:gd name="T22" fmla="*/ 0 w 22"/>
                  <a:gd name="T23" fmla="*/ 11 h 24"/>
                  <a:gd name="T24" fmla="*/ 0 w 22"/>
                  <a:gd name="T25" fmla="*/ 8 h 24"/>
                  <a:gd name="T26" fmla="*/ 3 w 22"/>
                  <a:gd name="T27" fmla="*/ 3 h 24"/>
                  <a:gd name="T28" fmla="*/ 6 w 22"/>
                  <a:gd name="T29" fmla="*/ 1 h 24"/>
                  <a:gd name="T30" fmla="*/ 11 w 22"/>
                  <a:gd name="T31" fmla="*/ 0 h 24"/>
                  <a:gd name="T32" fmla="*/ 11 w 22"/>
                  <a:gd name="T33" fmla="*/ 0 h 24"/>
                  <a:gd name="T34" fmla="*/ 16 w 22"/>
                  <a:gd name="T35" fmla="*/ 1 h 24"/>
                  <a:gd name="T36" fmla="*/ 19 w 22"/>
                  <a:gd name="T37" fmla="*/ 3 h 24"/>
                  <a:gd name="T38" fmla="*/ 21 w 22"/>
                  <a:gd name="T39" fmla="*/ 8 h 24"/>
                  <a:gd name="T40" fmla="*/ 22 w 22"/>
                  <a:gd name="T41" fmla="*/ 11 h 24"/>
                  <a:gd name="T42" fmla="*/ 22 w 22"/>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1"/>
                    </a:moveTo>
                    <a:lnTo>
                      <a:pt x="22" y="11"/>
                    </a:lnTo>
                    <a:lnTo>
                      <a:pt x="21" y="16"/>
                    </a:lnTo>
                    <a:lnTo>
                      <a:pt x="19" y="21"/>
                    </a:lnTo>
                    <a:lnTo>
                      <a:pt x="16" y="22"/>
                    </a:lnTo>
                    <a:lnTo>
                      <a:pt x="11" y="24"/>
                    </a:lnTo>
                    <a:lnTo>
                      <a:pt x="11" y="24"/>
                    </a:lnTo>
                    <a:lnTo>
                      <a:pt x="6" y="22"/>
                    </a:lnTo>
                    <a:lnTo>
                      <a:pt x="3" y="21"/>
                    </a:lnTo>
                    <a:lnTo>
                      <a:pt x="0" y="16"/>
                    </a:lnTo>
                    <a:lnTo>
                      <a:pt x="0" y="11"/>
                    </a:lnTo>
                    <a:lnTo>
                      <a:pt x="0" y="11"/>
                    </a:lnTo>
                    <a:lnTo>
                      <a:pt x="0" y="8"/>
                    </a:lnTo>
                    <a:lnTo>
                      <a:pt x="3" y="3"/>
                    </a:lnTo>
                    <a:lnTo>
                      <a:pt x="6" y="1"/>
                    </a:lnTo>
                    <a:lnTo>
                      <a:pt x="11" y="0"/>
                    </a:lnTo>
                    <a:lnTo>
                      <a:pt x="11" y="0"/>
                    </a:lnTo>
                    <a:lnTo>
                      <a:pt x="16" y="1"/>
                    </a:lnTo>
                    <a:lnTo>
                      <a:pt x="19" y="3"/>
                    </a:lnTo>
                    <a:lnTo>
                      <a:pt x="21" y="8"/>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50" name="Freeform 5321"/>
              <p:cNvSpPr>
                <a:spLocks/>
              </p:cNvSpPr>
              <p:nvPr/>
            </p:nvSpPr>
            <p:spPr bwMode="auto">
              <a:xfrm>
                <a:off x="3467955" y="1584161"/>
                <a:ext cx="31347" cy="41827"/>
              </a:xfrm>
              <a:custGeom>
                <a:avLst/>
                <a:gdLst>
                  <a:gd name="T0" fmla="*/ 22 w 22"/>
                  <a:gd name="T1" fmla="*/ 11 h 24"/>
                  <a:gd name="T2" fmla="*/ 22 w 22"/>
                  <a:gd name="T3" fmla="*/ 11 h 24"/>
                  <a:gd name="T4" fmla="*/ 21 w 22"/>
                  <a:gd name="T5" fmla="*/ 16 h 24"/>
                  <a:gd name="T6" fmla="*/ 19 w 22"/>
                  <a:gd name="T7" fmla="*/ 21 h 24"/>
                  <a:gd name="T8" fmla="*/ 16 w 22"/>
                  <a:gd name="T9" fmla="*/ 22 h 24"/>
                  <a:gd name="T10" fmla="*/ 11 w 22"/>
                  <a:gd name="T11" fmla="*/ 24 h 24"/>
                  <a:gd name="T12" fmla="*/ 11 w 22"/>
                  <a:gd name="T13" fmla="*/ 24 h 24"/>
                  <a:gd name="T14" fmla="*/ 6 w 22"/>
                  <a:gd name="T15" fmla="*/ 22 h 24"/>
                  <a:gd name="T16" fmla="*/ 3 w 22"/>
                  <a:gd name="T17" fmla="*/ 21 h 24"/>
                  <a:gd name="T18" fmla="*/ 0 w 22"/>
                  <a:gd name="T19" fmla="*/ 16 h 24"/>
                  <a:gd name="T20" fmla="*/ 0 w 22"/>
                  <a:gd name="T21" fmla="*/ 11 h 24"/>
                  <a:gd name="T22" fmla="*/ 0 w 22"/>
                  <a:gd name="T23" fmla="*/ 11 h 24"/>
                  <a:gd name="T24" fmla="*/ 0 w 22"/>
                  <a:gd name="T25" fmla="*/ 8 h 24"/>
                  <a:gd name="T26" fmla="*/ 3 w 22"/>
                  <a:gd name="T27" fmla="*/ 3 h 24"/>
                  <a:gd name="T28" fmla="*/ 6 w 22"/>
                  <a:gd name="T29" fmla="*/ 1 h 24"/>
                  <a:gd name="T30" fmla="*/ 11 w 22"/>
                  <a:gd name="T31" fmla="*/ 0 h 24"/>
                  <a:gd name="T32" fmla="*/ 11 w 22"/>
                  <a:gd name="T33" fmla="*/ 0 h 24"/>
                  <a:gd name="T34" fmla="*/ 16 w 22"/>
                  <a:gd name="T35" fmla="*/ 1 h 24"/>
                  <a:gd name="T36" fmla="*/ 19 w 22"/>
                  <a:gd name="T37" fmla="*/ 3 h 24"/>
                  <a:gd name="T38" fmla="*/ 21 w 22"/>
                  <a:gd name="T39" fmla="*/ 8 h 24"/>
                  <a:gd name="T40" fmla="*/ 22 w 22"/>
                  <a:gd name="T41" fmla="*/ 11 h 24"/>
                  <a:gd name="T42" fmla="*/ 22 w 22"/>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1"/>
                    </a:moveTo>
                    <a:lnTo>
                      <a:pt x="22" y="11"/>
                    </a:lnTo>
                    <a:lnTo>
                      <a:pt x="21" y="16"/>
                    </a:lnTo>
                    <a:lnTo>
                      <a:pt x="19" y="21"/>
                    </a:lnTo>
                    <a:lnTo>
                      <a:pt x="16" y="22"/>
                    </a:lnTo>
                    <a:lnTo>
                      <a:pt x="11" y="24"/>
                    </a:lnTo>
                    <a:lnTo>
                      <a:pt x="11" y="24"/>
                    </a:lnTo>
                    <a:lnTo>
                      <a:pt x="6" y="22"/>
                    </a:lnTo>
                    <a:lnTo>
                      <a:pt x="3" y="21"/>
                    </a:lnTo>
                    <a:lnTo>
                      <a:pt x="0" y="16"/>
                    </a:lnTo>
                    <a:lnTo>
                      <a:pt x="0" y="11"/>
                    </a:lnTo>
                    <a:lnTo>
                      <a:pt x="0" y="11"/>
                    </a:lnTo>
                    <a:lnTo>
                      <a:pt x="0" y="8"/>
                    </a:lnTo>
                    <a:lnTo>
                      <a:pt x="3" y="3"/>
                    </a:lnTo>
                    <a:lnTo>
                      <a:pt x="6" y="1"/>
                    </a:lnTo>
                    <a:lnTo>
                      <a:pt x="11" y="0"/>
                    </a:lnTo>
                    <a:lnTo>
                      <a:pt x="11" y="0"/>
                    </a:lnTo>
                    <a:lnTo>
                      <a:pt x="16" y="1"/>
                    </a:lnTo>
                    <a:lnTo>
                      <a:pt x="19" y="3"/>
                    </a:lnTo>
                    <a:lnTo>
                      <a:pt x="21" y="8"/>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51" name="Freeform 5322"/>
              <p:cNvSpPr>
                <a:spLocks/>
              </p:cNvSpPr>
              <p:nvPr/>
            </p:nvSpPr>
            <p:spPr bwMode="auto">
              <a:xfrm>
                <a:off x="3467955" y="1584161"/>
                <a:ext cx="31347" cy="41827"/>
              </a:xfrm>
              <a:custGeom>
                <a:avLst/>
                <a:gdLst>
                  <a:gd name="T0" fmla="*/ 22 w 22"/>
                  <a:gd name="T1" fmla="*/ 11 h 24"/>
                  <a:gd name="T2" fmla="*/ 22 w 22"/>
                  <a:gd name="T3" fmla="*/ 11 h 24"/>
                  <a:gd name="T4" fmla="*/ 21 w 22"/>
                  <a:gd name="T5" fmla="*/ 16 h 24"/>
                  <a:gd name="T6" fmla="*/ 19 w 22"/>
                  <a:gd name="T7" fmla="*/ 21 h 24"/>
                  <a:gd name="T8" fmla="*/ 16 w 22"/>
                  <a:gd name="T9" fmla="*/ 22 h 24"/>
                  <a:gd name="T10" fmla="*/ 11 w 22"/>
                  <a:gd name="T11" fmla="*/ 24 h 24"/>
                  <a:gd name="T12" fmla="*/ 11 w 22"/>
                  <a:gd name="T13" fmla="*/ 24 h 24"/>
                  <a:gd name="T14" fmla="*/ 6 w 22"/>
                  <a:gd name="T15" fmla="*/ 22 h 24"/>
                  <a:gd name="T16" fmla="*/ 3 w 22"/>
                  <a:gd name="T17" fmla="*/ 21 h 24"/>
                  <a:gd name="T18" fmla="*/ 0 w 22"/>
                  <a:gd name="T19" fmla="*/ 16 h 24"/>
                  <a:gd name="T20" fmla="*/ 0 w 22"/>
                  <a:gd name="T21" fmla="*/ 11 h 24"/>
                  <a:gd name="T22" fmla="*/ 0 w 22"/>
                  <a:gd name="T23" fmla="*/ 11 h 24"/>
                  <a:gd name="T24" fmla="*/ 0 w 22"/>
                  <a:gd name="T25" fmla="*/ 8 h 24"/>
                  <a:gd name="T26" fmla="*/ 3 w 22"/>
                  <a:gd name="T27" fmla="*/ 3 h 24"/>
                  <a:gd name="T28" fmla="*/ 6 w 22"/>
                  <a:gd name="T29" fmla="*/ 1 h 24"/>
                  <a:gd name="T30" fmla="*/ 11 w 22"/>
                  <a:gd name="T31" fmla="*/ 0 h 24"/>
                  <a:gd name="T32" fmla="*/ 11 w 22"/>
                  <a:gd name="T33" fmla="*/ 0 h 24"/>
                  <a:gd name="T34" fmla="*/ 16 w 22"/>
                  <a:gd name="T35" fmla="*/ 1 h 24"/>
                  <a:gd name="T36" fmla="*/ 19 w 22"/>
                  <a:gd name="T37" fmla="*/ 3 h 24"/>
                  <a:gd name="T38" fmla="*/ 21 w 22"/>
                  <a:gd name="T39" fmla="*/ 8 h 24"/>
                  <a:gd name="T40" fmla="*/ 22 w 22"/>
                  <a:gd name="T41" fmla="*/ 11 h 24"/>
                  <a:gd name="T42" fmla="*/ 22 w 22"/>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1"/>
                    </a:moveTo>
                    <a:lnTo>
                      <a:pt x="22" y="11"/>
                    </a:lnTo>
                    <a:lnTo>
                      <a:pt x="21" y="16"/>
                    </a:lnTo>
                    <a:lnTo>
                      <a:pt x="19" y="21"/>
                    </a:lnTo>
                    <a:lnTo>
                      <a:pt x="16" y="22"/>
                    </a:lnTo>
                    <a:lnTo>
                      <a:pt x="11" y="24"/>
                    </a:lnTo>
                    <a:lnTo>
                      <a:pt x="11" y="24"/>
                    </a:lnTo>
                    <a:lnTo>
                      <a:pt x="6" y="22"/>
                    </a:lnTo>
                    <a:lnTo>
                      <a:pt x="3" y="21"/>
                    </a:lnTo>
                    <a:lnTo>
                      <a:pt x="0" y="16"/>
                    </a:lnTo>
                    <a:lnTo>
                      <a:pt x="0" y="11"/>
                    </a:lnTo>
                    <a:lnTo>
                      <a:pt x="0" y="11"/>
                    </a:lnTo>
                    <a:lnTo>
                      <a:pt x="0" y="8"/>
                    </a:lnTo>
                    <a:lnTo>
                      <a:pt x="3" y="3"/>
                    </a:lnTo>
                    <a:lnTo>
                      <a:pt x="6" y="1"/>
                    </a:lnTo>
                    <a:lnTo>
                      <a:pt x="11" y="0"/>
                    </a:lnTo>
                    <a:lnTo>
                      <a:pt x="11" y="0"/>
                    </a:lnTo>
                    <a:lnTo>
                      <a:pt x="16" y="1"/>
                    </a:lnTo>
                    <a:lnTo>
                      <a:pt x="19" y="3"/>
                    </a:lnTo>
                    <a:lnTo>
                      <a:pt x="21" y="8"/>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52" name="Freeform 5323"/>
              <p:cNvSpPr>
                <a:spLocks/>
              </p:cNvSpPr>
              <p:nvPr/>
            </p:nvSpPr>
            <p:spPr bwMode="auto">
              <a:xfrm>
                <a:off x="3467955" y="1584161"/>
                <a:ext cx="31347" cy="41827"/>
              </a:xfrm>
              <a:custGeom>
                <a:avLst/>
                <a:gdLst>
                  <a:gd name="T0" fmla="*/ 22 w 22"/>
                  <a:gd name="T1" fmla="*/ 11 h 24"/>
                  <a:gd name="T2" fmla="*/ 22 w 22"/>
                  <a:gd name="T3" fmla="*/ 11 h 24"/>
                  <a:gd name="T4" fmla="*/ 21 w 22"/>
                  <a:gd name="T5" fmla="*/ 16 h 24"/>
                  <a:gd name="T6" fmla="*/ 19 w 22"/>
                  <a:gd name="T7" fmla="*/ 21 h 24"/>
                  <a:gd name="T8" fmla="*/ 16 w 22"/>
                  <a:gd name="T9" fmla="*/ 22 h 24"/>
                  <a:gd name="T10" fmla="*/ 11 w 22"/>
                  <a:gd name="T11" fmla="*/ 24 h 24"/>
                  <a:gd name="T12" fmla="*/ 11 w 22"/>
                  <a:gd name="T13" fmla="*/ 24 h 24"/>
                  <a:gd name="T14" fmla="*/ 6 w 22"/>
                  <a:gd name="T15" fmla="*/ 22 h 24"/>
                  <a:gd name="T16" fmla="*/ 3 w 22"/>
                  <a:gd name="T17" fmla="*/ 21 h 24"/>
                  <a:gd name="T18" fmla="*/ 0 w 22"/>
                  <a:gd name="T19" fmla="*/ 16 h 24"/>
                  <a:gd name="T20" fmla="*/ 0 w 22"/>
                  <a:gd name="T21" fmla="*/ 11 h 24"/>
                  <a:gd name="T22" fmla="*/ 0 w 22"/>
                  <a:gd name="T23" fmla="*/ 11 h 24"/>
                  <a:gd name="T24" fmla="*/ 0 w 22"/>
                  <a:gd name="T25" fmla="*/ 8 h 24"/>
                  <a:gd name="T26" fmla="*/ 3 w 22"/>
                  <a:gd name="T27" fmla="*/ 3 h 24"/>
                  <a:gd name="T28" fmla="*/ 6 w 22"/>
                  <a:gd name="T29" fmla="*/ 1 h 24"/>
                  <a:gd name="T30" fmla="*/ 11 w 22"/>
                  <a:gd name="T31" fmla="*/ 0 h 24"/>
                  <a:gd name="T32" fmla="*/ 11 w 22"/>
                  <a:gd name="T33" fmla="*/ 0 h 24"/>
                  <a:gd name="T34" fmla="*/ 16 w 22"/>
                  <a:gd name="T35" fmla="*/ 1 h 24"/>
                  <a:gd name="T36" fmla="*/ 19 w 22"/>
                  <a:gd name="T37" fmla="*/ 3 h 24"/>
                  <a:gd name="T38" fmla="*/ 21 w 22"/>
                  <a:gd name="T39" fmla="*/ 8 h 24"/>
                  <a:gd name="T40" fmla="*/ 22 w 22"/>
                  <a:gd name="T41" fmla="*/ 11 h 24"/>
                  <a:gd name="T42" fmla="*/ 22 w 22"/>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1"/>
                    </a:moveTo>
                    <a:lnTo>
                      <a:pt x="22" y="11"/>
                    </a:lnTo>
                    <a:lnTo>
                      <a:pt x="21" y="16"/>
                    </a:lnTo>
                    <a:lnTo>
                      <a:pt x="19" y="21"/>
                    </a:lnTo>
                    <a:lnTo>
                      <a:pt x="16" y="22"/>
                    </a:lnTo>
                    <a:lnTo>
                      <a:pt x="11" y="24"/>
                    </a:lnTo>
                    <a:lnTo>
                      <a:pt x="11" y="24"/>
                    </a:lnTo>
                    <a:lnTo>
                      <a:pt x="6" y="22"/>
                    </a:lnTo>
                    <a:lnTo>
                      <a:pt x="3" y="21"/>
                    </a:lnTo>
                    <a:lnTo>
                      <a:pt x="0" y="16"/>
                    </a:lnTo>
                    <a:lnTo>
                      <a:pt x="0" y="11"/>
                    </a:lnTo>
                    <a:lnTo>
                      <a:pt x="0" y="11"/>
                    </a:lnTo>
                    <a:lnTo>
                      <a:pt x="0" y="8"/>
                    </a:lnTo>
                    <a:lnTo>
                      <a:pt x="3" y="3"/>
                    </a:lnTo>
                    <a:lnTo>
                      <a:pt x="6" y="1"/>
                    </a:lnTo>
                    <a:lnTo>
                      <a:pt x="11" y="0"/>
                    </a:lnTo>
                    <a:lnTo>
                      <a:pt x="11" y="0"/>
                    </a:lnTo>
                    <a:lnTo>
                      <a:pt x="16" y="1"/>
                    </a:lnTo>
                    <a:lnTo>
                      <a:pt x="19" y="3"/>
                    </a:lnTo>
                    <a:lnTo>
                      <a:pt x="21" y="8"/>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53" name="Freeform 5324"/>
              <p:cNvSpPr>
                <a:spLocks/>
              </p:cNvSpPr>
              <p:nvPr/>
            </p:nvSpPr>
            <p:spPr bwMode="auto">
              <a:xfrm>
                <a:off x="3467955" y="1584161"/>
                <a:ext cx="31347" cy="41827"/>
              </a:xfrm>
              <a:custGeom>
                <a:avLst/>
                <a:gdLst>
                  <a:gd name="T0" fmla="*/ 22 w 22"/>
                  <a:gd name="T1" fmla="*/ 11 h 24"/>
                  <a:gd name="T2" fmla="*/ 22 w 22"/>
                  <a:gd name="T3" fmla="*/ 11 h 24"/>
                  <a:gd name="T4" fmla="*/ 21 w 22"/>
                  <a:gd name="T5" fmla="*/ 16 h 24"/>
                  <a:gd name="T6" fmla="*/ 19 w 22"/>
                  <a:gd name="T7" fmla="*/ 21 h 24"/>
                  <a:gd name="T8" fmla="*/ 16 w 22"/>
                  <a:gd name="T9" fmla="*/ 22 h 24"/>
                  <a:gd name="T10" fmla="*/ 11 w 22"/>
                  <a:gd name="T11" fmla="*/ 24 h 24"/>
                  <a:gd name="T12" fmla="*/ 11 w 22"/>
                  <a:gd name="T13" fmla="*/ 24 h 24"/>
                  <a:gd name="T14" fmla="*/ 6 w 22"/>
                  <a:gd name="T15" fmla="*/ 22 h 24"/>
                  <a:gd name="T16" fmla="*/ 3 w 22"/>
                  <a:gd name="T17" fmla="*/ 21 h 24"/>
                  <a:gd name="T18" fmla="*/ 0 w 22"/>
                  <a:gd name="T19" fmla="*/ 16 h 24"/>
                  <a:gd name="T20" fmla="*/ 0 w 22"/>
                  <a:gd name="T21" fmla="*/ 11 h 24"/>
                  <a:gd name="T22" fmla="*/ 0 w 22"/>
                  <a:gd name="T23" fmla="*/ 11 h 24"/>
                  <a:gd name="T24" fmla="*/ 0 w 22"/>
                  <a:gd name="T25" fmla="*/ 8 h 24"/>
                  <a:gd name="T26" fmla="*/ 3 w 22"/>
                  <a:gd name="T27" fmla="*/ 3 h 24"/>
                  <a:gd name="T28" fmla="*/ 6 w 22"/>
                  <a:gd name="T29" fmla="*/ 1 h 24"/>
                  <a:gd name="T30" fmla="*/ 11 w 22"/>
                  <a:gd name="T31" fmla="*/ 0 h 24"/>
                  <a:gd name="T32" fmla="*/ 11 w 22"/>
                  <a:gd name="T33" fmla="*/ 0 h 24"/>
                  <a:gd name="T34" fmla="*/ 16 w 22"/>
                  <a:gd name="T35" fmla="*/ 1 h 24"/>
                  <a:gd name="T36" fmla="*/ 19 w 22"/>
                  <a:gd name="T37" fmla="*/ 3 h 24"/>
                  <a:gd name="T38" fmla="*/ 21 w 22"/>
                  <a:gd name="T39" fmla="*/ 8 h 24"/>
                  <a:gd name="T40" fmla="*/ 22 w 22"/>
                  <a:gd name="T41" fmla="*/ 11 h 24"/>
                  <a:gd name="T42" fmla="*/ 22 w 22"/>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1"/>
                    </a:moveTo>
                    <a:lnTo>
                      <a:pt x="22" y="11"/>
                    </a:lnTo>
                    <a:lnTo>
                      <a:pt x="21" y="16"/>
                    </a:lnTo>
                    <a:lnTo>
                      <a:pt x="19" y="21"/>
                    </a:lnTo>
                    <a:lnTo>
                      <a:pt x="16" y="22"/>
                    </a:lnTo>
                    <a:lnTo>
                      <a:pt x="11" y="24"/>
                    </a:lnTo>
                    <a:lnTo>
                      <a:pt x="11" y="24"/>
                    </a:lnTo>
                    <a:lnTo>
                      <a:pt x="6" y="22"/>
                    </a:lnTo>
                    <a:lnTo>
                      <a:pt x="3" y="21"/>
                    </a:lnTo>
                    <a:lnTo>
                      <a:pt x="0" y="16"/>
                    </a:lnTo>
                    <a:lnTo>
                      <a:pt x="0" y="11"/>
                    </a:lnTo>
                    <a:lnTo>
                      <a:pt x="0" y="11"/>
                    </a:lnTo>
                    <a:lnTo>
                      <a:pt x="0" y="8"/>
                    </a:lnTo>
                    <a:lnTo>
                      <a:pt x="3" y="3"/>
                    </a:lnTo>
                    <a:lnTo>
                      <a:pt x="6" y="1"/>
                    </a:lnTo>
                    <a:lnTo>
                      <a:pt x="11" y="0"/>
                    </a:lnTo>
                    <a:lnTo>
                      <a:pt x="11" y="0"/>
                    </a:lnTo>
                    <a:lnTo>
                      <a:pt x="16" y="1"/>
                    </a:lnTo>
                    <a:lnTo>
                      <a:pt x="19" y="3"/>
                    </a:lnTo>
                    <a:lnTo>
                      <a:pt x="21" y="8"/>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54" name="Freeform 5325"/>
              <p:cNvSpPr>
                <a:spLocks/>
              </p:cNvSpPr>
              <p:nvPr/>
            </p:nvSpPr>
            <p:spPr bwMode="auto">
              <a:xfrm>
                <a:off x="3473653" y="1584161"/>
                <a:ext cx="34195" cy="41827"/>
              </a:xfrm>
              <a:custGeom>
                <a:avLst/>
                <a:gdLst>
                  <a:gd name="T0" fmla="*/ 24 w 24"/>
                  <a:gd name="T1" fmla="*/ 11 h 24"/>
                  <a:gd name="T2" fmla="*/ 24 w 24"/>
                  <a:gd name="T3" fmla="*/ 11 h 24"/>
                  <a:gd name="T4" fmla="*/ 23 w 24"/>
                  <a:gd name="T5" fmla="*/ 16 h 24"/>
                  <a:gd name="T6" fmla="*/ 21 w 24"/>
                  <a:gd name="T7" fmla="*/ 21 h 24"/>
                  <a:gd name="T8" fmla="*/ 16 w 24"/>
                  <a:gd name="T9" fmla="*/ 22 h 24"/>
                  <a:gd name="T10" fmla="*/ 13 w 24"/>
                  <a:gd name="T11" fmla="*/ 24 h 24"/>
                  <a:gd name="T12" fmla="*/ 13 w 24"/>
                  <a:gd name="T13" fmla="*/ 24 h 24"/>
                  <a:gd name="T14" fmla="*/ 8 w 24"/>
                  <a:gd name="T15" fmla="*/ 22 h 24"/>
                  <a:gd name="T16" fmla="*/ 5 w 24"/>
                  <a:gd name="T17" fmla="*/ 21 h 24"/>
                  <a:gd name="T18" fmla="*/ 2 w 24"/>
                  <a:gd name="T19" fmla="*/ 16 h 24"/>
                  <a:gd name="T20" fmla="*/ 0 w 24"/>
                  <a:gd name="T21" fmla="*/ 11 h 24"/>
                  <a:gd name="T22" fmla="*/ 0 w 24"/>
                  <a:gd name="T23" fmla="*/ 11 h 24"/>
                  <a:gd name="T24" fmla="*/ 2 w 24"/>
                  <a:gd name="T25" fmla="*/ 8 h 24"/>
                  <a:gd name="T26" fmla="*/ 5 w 24"/>
                  <a:gd name="T27" fmla="*/ 3 h 24"/>
                  <a:gd name="T28" fmla="*/ 8 w 24"/>
                  <a:gd name="T29" fmla="*/ 1 h 24"/>
                  <a:gd name="T30" fmla="*/ 13 w 24"/>
                  <a:gd name="T31" fmla="*/ 0 h 24"/>
                  <a:gd name="T32" fmla="*/ 13 w 24"/>
                  <a:gd name="T33" fmla="*/ 0 h 24"/>
                  <a:gd name="T34" fmla="*/ 16 w 24"/>
                  <a:gd name="T35" fmla="*/ 1 h 24"/>
                  <a:gd name="T36" fmla="*/ 21 w 24"/>
                  <a:gd name="T37" fmla="*/ 3 h 24"/>
                  <a:gd name="T38" fmla="*/ 23 w 24"/>
                  <a:gd name="T39" fmla="*/ 8 h 24"/>
                  <a:gd name="T40" fmla="*/ 24 w 24"/>
                  <a:gd name="T41" fmla="*/ 11 h 24"/>
                  <a:gd name="T42" fmla="*/ 24 w 24"/>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1"/>
                    </a:moveTo>
                    <a:lnTo>
                      <a:pt x="24" y="11"/>
                    </a:lnTo>
                    <a:lnTo>
                      <a:pt x="23" y="16"/>
                    </a:lnTo>
                    <a:lnTo>
                      <a:pt x="21" y="21"/>
                    </a:lnTo>
                    <a:lnTo>
                      <a:pt x="16" y="22"/>
                    </a:lnTo>
                    <a:lnTo>
                      <a:pt x="13" y="24"/>
                    </a:lnTo>
                    <a:lnTo>
                      <a:pt x="13" y="24"/>
                    </a:lnTo>
                    <a:lnTo>
                      <a:pt x="8" y="22"/>
                    </a:lnTo>
                    <a:lnTo>
                      <a:pt x="5" y="21"/>
                    </a:lnTo>
                    <a:lnTo>
                      <a:pt x="2" y="16"/>
                    </a:lnTo>
                    <a:lnTo>
                      <a:pt x="0" y="11"/>
                    </a:lnTo>
                    <a:lnTo>
                      <a:pt x="0" y="11"/>
                    </a:lnTo>
                    <a:lnTo>
                      <a:pt x="2" y="8"/>
                    </a:lnTo>
                    <a:lnTo>
                      <a:pt x="5" y="3"/>
                    </a:lnTo>
                    <a:lnTo>
                      <a:pt x="8" y="1"/>
                    </a:lnTo>
                    <a:lnTo>
                      <a:pt x="13" y="0"/>
                    </a:lnTo>
                    <a:lnTo>
                      <a:pt x="13" y="0"/>
                    </a:lnTo>
                    <a:lnTo>
                      <a:pt x="16" y="1"/>
                    </a:lnTo>
                    <a:lnTo>
                      <a:pt x="21" y="3"/>
                    </a:lnTo>
                    <a:lnTo>
                      <a:pt x="23" y="8"/>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55" name="Freeform 5326"/>
              <p:cNvSpPr>
                <a:spLocks/>
              </p:cNvSpPr>
              <p:nvPr/>
            </p:nvSpPr>
            <p:spPr bwMode="auto">
              <a:xfrm>
                <a:off x="3473653" y="1584161"/>
                <a:ext cx="34195" cy="41827"/>
              </a:xfrm>
              <a:custGeom>
                <a:avLst/>
                <a:gdLst>
                  <a:gd name="T0" fmla="*/ 24 w 24"/>
                  <a:gd name="T1" fmla="*/ 11 h 24"/>
                  <a:gd name="T2" fmla="*/ 24 w 24"/>
                  <a:gd name="T3" fmla="*/ 11 h 24"/>
                  <a:gd name="T4" fmla="*/ 23 w 24"/>
                  <a:gd name="T5" fmla="*/ 16 h 24"/>
                  <a:gd name="T6" fmla="*/ 21 w 24"/>
                  <a:gd name="T7" fmla="*/ 21 h 24"/>
                  <a:gd name="T8" fmla="*/ 16 w 24"/>
                  <a:gd name="T9" fmla="*/ 22 h 24"/>
                  <a:gd name="T10" fmla="*/ 13 w 24"/>
                  <a:gd name="T11" fmla="*/ 24 h 24"/>
                  <a:gd name="T12" fmla="*/ 13 w 24"/>
                  <a:gd name="T13" fmla="*/ 24 h 24"/>
                  <a:gd name="T14" fmla="*/ 8 w 24"/>
                  <a:gd name="T15" fmla="*/ 22 h 24"/>
                  <a:gd name="T16" fmla="*/ 5 w 24"/>
                  <a:gd name="T17" fmla="*/ 21 h 24"/>
                  <a:gd name="T18" fmla="*/ 2 w 24"/>
                  <a:gd name="T19" fmla="*/ 16 h 24"/>
                  <a:gd name="T20" fmla="*/ 0 w 24"/>
                  <a:gd name="T21" fmla="*/ 11 h 24"/>
                  <a:gd name="T22" fmla="*/ 0 w 24"/>
                  <a:gd name="T23" fmla="*/ 11 h 24"/>
                  <a:gd name="T24" fmla="*/ 2 w 24"/>
                  <a:gd name="T25" fmla="*/ 8 h 24"/>
                  <a:gd name="T26" fmla="*/ 5 w 24"/>
                  <a:gd name="T27" fmla="*/ 3 h 24"/>
                  <a:gd name="T28" fmla="*/ 8 w 24"/>
                  <a:gd name="T29" fmla="*/ 1 h 24"/>
                  <a:gd name="T30" fmla="*/ 13 w 24"/>
                  <a:gd name="T31" fmla="*/ 0 h 24"/>
                  <a:gd name="T32" fmla="*/ 13 w 24"/>
                  <a:gd name="T33" fmla="*/ 0 h 24"/>
                  <a:gd name="T34" fmla="*/ 16 w 24"/>
                  <a:gd name="T35" fmla="*/ 1 h 24"/>
                  <a:gd name="T36" fmla="*/ 21 w 24"/>
                  <a:gd name="T37" fmla="*/ 3 h 24"/>
                  <a:gd name="T38" fmla="*/ 23 w 24"/>
                  <a:gd name="T39" fmla="*/ 8 h 24"/>
                  <a:gd name="T40" fmla="*/ 24 w 24"/>
                  <a:gd name="T41" fmla="*/ 11 h 24"/>
                  <a:gd name="T42" fmla="*/ 24 w 24"/>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1"/>
                    </a:moveTo>
                    <a:lnTo>
                      <a:pt x="24" y="11"/>
                    </a:lnTo>
                    <a:lnTo>
                      <a:pt x="23" y="16"/>
                    </a:lnTo>
                    <a:lnTo>
                      <a:pt x="21" y="21"/>
                    </a:lnTo>
                    <a:lnTo>
                      <a:pt x="16" y="22"/>
                    </a:lnTo>
                    <a:lnTo>
                      <a:pt x="13" y="24"/>
                    </a:lnTo>
                    <a:lnTo>
                      <a:pt x="13" y="24"/>
                    </a:lnTo>
                    <a:lnTo>
                      <a:pt x="8" y="22"/>
                    </a:lnTo>
                    <a:lnTo>
                      <a:pt x="5" y="21"/>
                    </a:lnTo>
                    <a:lnTo>
                      <a:pt x="2" y="16"/>
                    </a:lnTo>
                    <a:lnTo>
                      <a:pt x="0" y="11"/>
                    </a:lnTo>
                    <a:lnTo>
                      <a:pt x="0" y="11"/>
                    </a:lnTo>
                    <a:lnTo>
                      <a:pt x="2" y="8"/>
                    </a:lnTo>
                    <a:lnTo>
                      <a:pt x="5" y="3"/>
                    </a:lnTo>
                    <a:lnTo>
                      <a:pt x="8" y="1"/>
                    </a:lnTo>
                    <a:lnTo>
                      <a:pt x="13" y="0"/>
                    </a:lnTo>
                    <a:lnTo>
                      <a:pt x="13" y="0"/>
                    </a:lnTo>
                    <a:lnTo>
                      <a:pt x="16" y="1"/>
                    </a:lnTo>
                    <a:lnTo>
                      <a:pt x="21" y="3"/>
                    </a:lnTo>
                    <a:lnTo>
                      <a:pt x="23" y="8"/>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56" name="Freeform 5327"/>
              <p:cNvSpPr>
                <a:spLocks/>
              </p:cNvSpPr>
              <p:nvPr/>
            </p:nvSpPr>
            <p:spPr bwMode="auto">
              <a:xfrm>
                <a:off x="3479352" y="1584161"/>
                <a:ext cx="34195" cy="41827"/>
              </a:xfrm>
              <a:custGeom>
                <a:avLst/>
                <a:gdLst>
                  <a:gd name="T0" fmla="*/ 24 w 24"/>
                  <a:gd name="T1" fmla="*/ 11 h 24"/>
                  <a:gd name="T2" fmla="*/ 24 w 24"/>
                  <a:gd name="T3" fmla="*/ 11 h 24"/>
                  <a:gd name="T4" fmla="*/ 22 w 24"/>
                  <a:gd name="T5" fmla="*/ 16 h 24"/>
                  <a:gd name="T6" fmla="*/ 21 w 24"/>
                  <a:gd name="T7" fmla="*/ 21 h 24"/>
                  <a:gd name="T8" fmla="*/ 16 w 24"/>
                  <a:gd name="T9" fmla="*/ 22 h 24"/>
                  <a:gd name="T10" fmla="*/ 13 w 24"/>
                  <a:gd name="T11" fmla="*/ 24 h 24"/>
                  <a:gd name="T12" fmla="*/ 13 w 24"/>
                  <a:gd name="T13" fmla="*/ 24 h 24"/>
                  <a:gd name="T14" fmla="*/ 8 w 24"/>
                  <a:gd name="T15" fmla="*/ 22 h 24"/>
                  <a:gd name="T16" fmla="*/ 3 w 24"/>
                  <a:gd name="T17" fmla="*/ 21 h 24"/>
                  <a:gd name="T18" fmla="*/ 2 w 24"/>
                  <a:gd name="T19" fmla="*/ 16 h 24"/>
                  <a:gd name="T20" fmla="*/ 0 w 24"/>
                  <a:gd name="T21" fmla="*/ 11 h 24"/>
                  <a:gd name="T22" fmla="*/ 0 w 24"/>
                  <a:gd name="T23" fmla="*/ 11 h 24"/>
                  <a:gd name="T24" fmla="*/ 2 w 24"/>
                  <a:gd name="T25" fmla="*/ 8 h 24"/>
                  <a:gd name="T26" fmla="*/ 3 w 24"/>
                  <a:gd name="T27" fmla="*/ 3 h 24"/>
                  <a:gd name="T28" fmla="*/ 8 w 24"/>
                  <a:gd name="T29" fmla="*/ 1 h 24"/>
                  <a:gd name="T30" fmla="*/ 13 w 24"/>
                  <a:gd name="T31" fmla="*/ 0 h 24"/>
                  <a:gd name="T32" fmla="*/ 13 w 24"/>
                  <a:gd name="T33" fmla="*/ 0 h 24"/>
                  <a:gd name="T34" fmla="*/ 16 w 24"/>
                  <a:gd name="T35" fmla="*/ 1 h 24"/>
                  <a:gd name="T36" fmla="*/ 21 w 24"/>
                  <a:gd name="T37" fmla="*/ 3 h 24"/>
                  <a:gd name="T38" fmla="*/ 22 w 24"/>
                  <a:gd name="T39" fmla="*/ 8 h 24"/>
                  <a:gd name="T40" fmla="*/ 24 w 24"/>
                  <a:gd name="T41" fmla="*/ 11 h 24"/>
                  <a:gd name="T42" fmla="*/ 24 w 24"/>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1"/>
                    </a:moveTo>
                    <a:lnTo>
                      <a:pt x="24" y="11"/>
                    </a:lnTo>
                    <a:lnTo>
                      <a:pt x="22" y="16"/>
                    </a:lnTo>
                    <a:lnTo>
                      <a:pt x="21" y="21"/>
                    </a:lnTo>
                    <a:lnTo>
                      <a:pt x="16" y="22"/>
                    </a:lnTo>
                    <a:lnTo>
                      <a:pt x="13" y="24"/>
                    </a:lnTo>
                    <a:lnTo>
                      <a:pt x="13" y="24"/>
                    </a:lnTo>
                    <a:lnTo>
                      <a:pt x="8" y="22"/>
                    </a:lnTo>
                    <a:lnTo>
                      <a:pt x="3" y="21"/>
                    </a:lnTo>
                    <a:lnTo>
                      <a:pt x="2" y="16"/>
                    </a:lnTo>
                    <a:lnTo>
                      <a:pt x="0" y="11"/>
                    </a:lnTo>
                    <a:lnTo>
                      <a:pt x="0" y="11"/>
                    </a:lnTo>
                    <a:lnTo>
                      <a:pt x="2" y="8"/>
                    </a:lnTo>
                    <a:lnTo>
                      <a:pt x="3" y="3"/>
                    </a:lnTo>
                    <a:lnTo>
                      <a:pt x="8" y="1"/>
                    </a:lnTo>
                    <a:lnTo>
                      <a:pt x="13" y="0"/>
                    </a:lnTo>
                    <a:lnTo>
                      <a:pt x="13" y="0"/>
                    </a:lnTo>
                    <a:lnTo>
                      <a:pt x="16" y="1"/>
                    </a:lnTo>
                    <a:lnTo>
                      <a:pt x="21" y="3"/>
                    </a:lnTo>
                    <a:lnTo>
                      <a:pt x="22" y="8"/>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57" name="Freeform 5328"/>
              <p:cNvSpPr>
                <a:spLocks/>
              </p:cNvSpPr>
              <p:nvPr/>
            </p:nvSpPr>
            <p:spPr bwMode="auto">
              <a:xfrm>
                <a:off x="3479352" y="1584161"/>
                <a:ext cx="34195" cy="41827"/>
              </a:xfrm>
              <a:custGeom>
                <a:avLst/>
                <a:gdLst>
                  <a:gd name="T0" fmla="*/ 24 w 24"/>
                  <a:gd name="T1" fmla="*/ 11 h 24"/>
                  <a:gd name="T2" fmla="*/ 24 w 24"/>
                  <a:gd name="T3" fmla="*/ 11 h 24"/>
                  <a:gd name="T4" fmla="*/ 22 w 24"/>
                  <a:gd name="T5" fmla="*/ 16 h 24"/>
                  <a:gd name="T6" fmla="*/ 21 w 24"/>
                  <a:gd name="T7" fmla="*/ 21 h 24"/>
                  <a:gd name="T8" fmla="*/ 16 w 24"/>
                  <a:gd name="T9" fmla="*/ 22 h 24"/>
                  <a:gd name="T10" fmla="*/ 13 w 24"/>
                  <a:gd name="T11" fmla="*/ 24 h 24"/>
                  <a:gd name="T12" fmla="*/ 13 w 24"/>
                  <a:gd name="T13" fmla="*/ 24 h 24"/>
                  <a:gd name="T14" fmla="*/ 8 w 24"/>
                  <a:gd name="T15" fmla="*/ 22 h 24"/>
                  <a:gd name="T16" fmla="*/ 3 w 24"/>
                  <a:gd name="T17" fmla="*/ 21 h 24"/>
                  <a:gd name="T18" fmla="*/ 2 w 24"/>
                  <a:gd name="T19" fmla="*/ 16 h 24"/>
                  <a:gd name="T20" fmla="*/ 0 w 24"/>
                  <a:gd name="T21" fmla="*/ 11 h 24"/>
                  <a:gd name="T22" fmla="*/ 0 w 24"/>
                  <a:gd name="T23" fmla="*/ 11 h 24"/>
                  <a:gd name="T24" fmla="*/ 2 w 24"/>
                  <a:gd name="T25" fmla="*/ 8 h 24"/>
                  <a:gd name="T26" fmla="*/ 3 w 24"/>
                  <a:gd name="T27" fmla="*/ 3 h 24"/>
                  <a:gd name="T28" fmla="*/ 8 w 24"/>
                  <a:gd name="T29" fmla="*/ 1 h 24"/>
                  <a:gd name="T30" fmla="*/ 13 w 24"/>
                  <a:gd name="T31" fmla="*/ 0 h 24"/>
                  <a:gd name="T32" fmla="*/ 13 w 24"/>
                  <a:gd name="T33" fmla="*/ 0 h 24"/>
                  <a:gd name="T34" fmla="*/ 16 w 24"/>
                  <a:gd name="T35" fmla="*/ 1 h 24"/>
                  <a:gd name="T36" fmla="*/ 21 w 24"/>
                  <a:gd name="T37" fmla="*/ 3 h 24"/>
                  <a:gd name="T38" fmla="*/ 22 w 24"/>
                  <a:gd name="T39" fmla="*/ 8 h 24"/>
                  <a:gd name="T40" fmla="*/ 24 w 24"/>
                  <a:gd name="T41" fmla="*/ 11 h 24"/>
                  <a:gd name="T42" fmla="*/ 24 w 24"/>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1"/>
                    </a:moveTo>
                    <a:lnTo>
                      <a:pt x="24" y="11"/>
                    </a:lnTo>
                    <a:lnTo>
                      <a:pt x="22" y="16"/>
                    </a:lnTo>
                    <a:lnTo>
                      <a:pt x="21" y="21"/>
                    </a:lnTo>
                    <a:lnTo>
                      <a:pt x="16" y="22"/>
                    </a:lnTo>
                    <a:lnTo>
                      <a:pt x="13" y="24"/>
                    </a:lnTo>
                    <a:lnTo>
                      <a:pt x="13" y="24"/>
                    </a:lnTo>
                    <a:lnTo>
                      <a:pt x="8" y="22"/>
                    </a:lnTo>
                    <a:lnTo>
                      <a:pt x="3" y="21"/>
                    </a:lnTo>
                    <a:lnTo>
                      <a:pt x="2" y="16"/>
                    </a:lnTo>
                    <a:lnTo>
                      <a:pt x="0" y="11"/>
                    </a:lnTo>
                    <a:lnTo>
                      <a:pt x="0" y="11"/>
                    </a:lnTo>
                    <a:lnTo>
                      <a:pt x="2" y="8"/>
                    </a:lnTo>
                    <a:lnTo>
                      <a:pt x="3" y="3"/>
                    </a:lnTo>
                    <a:lnTo>
                      <a:pt x="8" y="1"/>
                    </a:lnTo>
                    <a:lnTo>
                      <a:pt x="13" y="0"/>
                    </a:lnTo>
                    <a:lnTo>
                      <a:pt x="13" y="0"/>
                    </a:lnTo>
                    <a:lnTo>
                      <a:pt x="16" y="1"/>
                    </a:lnTo>
                    <a:lnTo>
                      <a:pt x="21" y="3"/>
                    </a:lnTo>
                    <a:lnTo>
                      <a:pt x="22" y="8"/>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58" name="Freeform 5329"/>
              <p:cNvSpPr>
                <a:spLocks/>
              </p:cNvSpPr>
              <p:nvPr/>
            </p:nvSpPr>
            <p:spPr bwMode="auto">
              <a:xfrm>
                <a:off x="3485051" y="1584161"/>
                <a:ext cx="34195" cy="41827"/>
              </a:xfrm>
              <a:custGeom>
                <a:avLst/>
                <a:gdLst>
                  <a:gd name="T0" fmla="*/ 24 w 24"/>
                  <a:gd name="T1" fmla="*/ 11 h 24"/>
                  <a:gd name="T2" fmla="*/ 24 w 24"/>
                  <a:gd name="T3" fmla="*/ 11 h 24"/>
                  <a:gd name="T4" fmla="*/ 22 w 24"/>
                  <a:gd name="T5" fmla="*/ 16 h 24"/>
                  <a:gd name="T6" fmla="*/ 19 w 24"/>
                  <a:gd name="T7" fmla="*/ 21 h 24"/>
                  <a:gd name="T8" fmla="*/ 16 w 24"/>
                  <a:gd name="T9" fmla="*/ 22 h 24"/>
                  <a:gd name="T10" fmla="*/ 11 w 24"/>
                  <a:gd name="T11" fmla="*/ 24 h 24"/>
                  <a:gd name="T12" fmla="*/ 11 w 24"/>
                  <a:gd name="T13" fmla="*/ 24 h 24"/>
                  <a:gd name="T14" fmla="*/ 8 w 24"/>
                  <a:gd name="T15" fmla="*/ 22 h 24"/>
                  <a:gd name="T16" fmla="*/ 3 w 24"/>
                  <a:gd name="T17" fmla="*/ 21 h 24"/>
                  <a:gd name="T18" fmla="*/ 1 w 24"/>
                  <a:gd name="T19" fmla="*/ 16 h 24"/>
                  <a:gd name="T20" fmla="*/ 0 w 24"/>
                  <a:gd name="T21" fmla="*/ 11 h 24"/>
                  <a:gd name="T22" fmla="*/ 0 w 24"/>
                  <a:gd name="T23" fmla="*/ 11 h 24"/>
                  <a:gd name="T24" fmla="*/ 1 w 24"/>
                  <a:gd name="T25" fmla="*/ 8 h 24"/>
                  <a:gd name="T26" fmla="*/ 3 w 24"/>
                  <a:gd name="T27" fmla="*/ 3 h 24"/>
                  <a:gd name="T28" fmla="*/ 8 w 24"/>
                  <a:gd name="T29" fmla="*/ 1 h 24"/>
                  <a:gd name="T30" fmla="*/ 11 w 24"/>
                  <a:gd name="T31" fmla="*/ 0 h 24"/>
                  <a:gd name="T32" fmla="*/ 11 w 24"/>
                  <a:gd name="T33" fmla="*/ 0 h 24"/>
                  <a:gd name="T34" fmla="*/ 16 w 24"/>
                  <a:gd name="T35" fmla="*/ 1 h 24"/>
                  <a:gd name="T36" fmla="*/ 19 w 24"/>
                  <a:gd name="T37" fmla="*/ 3 h 24"/>
                  <a:gd name="T38" fmla="*/ 22 w 24"/>
                  <a:gd name="T39" fmla="*/ 8 h 24"/>
                  <a:gd name="T40" fmla="*/ 24 w 24"/>
                  <a:gd name="T41" fmla="*/ 11 h 24"/>
                  <a:gd name="T42" fmla="*/ 24 w 24"/>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1"/>
                    </a:moveTo>
                    <a:lnTo>
                      <a:pt x="24" y="11"/>
                    </a:lnTo>
                    <a:lnTo>
                      <a:pt x="22" y="16"/>
                    </a:lnTo>
                    <a:lnTo>
                      <a:pt x="19" y="21"/>
                    </a:lnTo>
                    <a:lnTo>
                      <a:pt x="16" y="22"/>
                    </a:lnTo>
                    <a:lnTo>
                      <a:pt x="11" y="24"/>
                    </a:lnTo>
                    <a:lnTo>
                      <a:pt x="11" y="24"/>
                    </a:lnTo>
                    <a:lnTo>
                      <a:pt x="8" y="22"/>
                    </a:lnTo>
                    <a:lnTo>
                      <a:pt x="3" y="21"/>
                    </a:lnTo>
                    <a:lnTo>
                      <a:pt x="1" y="16"/>
                    </a:lnTo>
                    <a:lnTo>
                      <a:pt x="0" y="11"/>
                    </a:lnTo>
                    <a:lnTo>
                      <a:pt x="0" y="11"/>
                    </a:lnTo>
                    <a:lnTo>
                      <a:pt x="1" y="8"/>
                    </a:lnTo>
                    <a:lnTo>
                      <a:pt x="3" y="3"/>
                    </a:lnTo>
                    <a:lnTo>
                      <a:pt x="8" y="1"/>
                    </a:lnTo>
                    <a:lnTo>
                      <a:pt x="11" y="0"/>
                    </a:lnTo>
                    <a:lnTo>
                      <a:pt x="11" y="0"/>
                    </a:lnTo>
                    <a:lnTo>
                      <a:pt x="16" y="1"/>
                    </a:lnTo>
                    <a:lnTo>
                      <a:pt x="19" y="3"/>
                    </a:lnTo>
                    <a:lnTo>
                      <a:pt x="22" y="8"/>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59" name="Freeform 5330"/>
              <p:cNvSpPr>
                <a:spLocks/>
              </p:cNvSpPr>
              <p:nvPr/>
            </p:nvSpPr>
            <p:spPr bwMode="auto">
              <a:xfrm>
                <a:off x="3499298" y="1584161"/>
                <a:ext cx="31347" cy="41827"/>
              </a:xfrm>
              <a:custGeom>
                <a:avLst/>
                <a:gdLst>
                  <a:gd name="T0" fmla="*/ 23 w 23"/>
                  <a:gd name="T1" fmla="*/ 11 h 24"/>
                  <a:gd name="T2" fmla="*/ 23 w 23"/>
                  <a:gd name="T3" fmla="*/ 11 h 24"/>
                  <a:gd name="T4" fmla="*/ 23 w 23"/>
                  <a:gd name="T5" fmla="*/ 16 h 24"/>
                  <a:gd name="T6" fmla="*/ 19 w 23"/>
                  <a:gd name="T7" fmla="*/ 21 h 24"/>
                  <a:gd name="T8" fmla="*/ 16 w 23"/>
                  <a:gd name="T9" fmla="*/ 22 h 24"/>
                  <a:gd name="T10" fmla="*/ 11 w 23"/>
                  <a:gd name="T11" fmla="*/ 24 h 24"/>
                  <a:gd name="T12" fmla="*/ 11 w 23"/>
                  <a:gd name="T13" fmla="*/ 24 h 24"/>
                  <a:gd name="T14" fmla="*/ 7 w 23"/>
                  <a:gd name="T15" fmla="*/ 22 h 24"/>
                  <a:gd name="T16" fmla="*/ 4 w 23"/>
                  <a:gd name="T17" fmla="*/ 21 h 24"/>
                  <a:gd name="T18" fmla="*/ 2 w 23"/>
                  <a:gd name="T19" fmla="*/ 16 h 24"/>
                  <a:gd name="T20" fmla="*/ 0 w 23"/>
                  <a:gd name="T21" fmla="*/ 11 h 24"/>
                  <a:gd name="T22" fmla="*/ 0 w 23"/>
                  <a:gd name="T23" fmla="*/ 11 h 24"/>
                  <a:gd name="T24" fmla="*/ 2 w 23"/>
                  <a:gd name="T25" fmla="*/ 8 h 24"/>
                  <a:gd name="T26" fmla="*/ 4 w 23"/>
                  <a:gd name="T27" fmla="*/ 3 h 24"/>
                  <a:gd name="T28" fmla="*/ 7 w 23"/>
                  <a:gd name="T29" fmla="*/ 1 h 24"/>
                  <a:gd name="T30" fmla="*/ 11 w 23"/>
                  <a:gd name="T31" fmla="*/ 0 h 24"/>
                  <a:gd name="T32" fmla="*/ 11 w 23"/>
                  <a:gd name="T33" fmla="*/ 0 h 24"/>
                  <a:gd name="T34" fmla="*/ 16 w 23"/>
                  <a:gd name="T35" fmla="*/ 1 h 24"/>
                  <a:gd name="T36" fmla="*/ 19 w 23"/>
                  <a:gd name="T37" fmla="*/ 3 h 24"/>
                  <a:gd name="T38" fmla="*/ 23 w 23"/>
                  <a:gd name="T39" fmla="*/ 8 h 24"/>
                  <a:gd name="T40" fmla="*/ 23 w 23"/>
                  <a:gd name="T41" fmla="*/ 11 h 24"/>
                  <a:gd name="T42" fmla="*/ 23 w 23"/>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4">
                    <a:moveTo>
                      <a:pt x="23" y="11"/>
                    </a:moveTo>
                    <a:lnTo>
                      <a:pt x="23" y="11"/>
                    </a:lnTo>
                    <a:lnTo>
                      <a:pt x="23" y="16"/>
                    </a:lnTo>
                    <a:lnTo>
                      <a:pt x="19" y="21"/>
                    </a:lnTo>
                    <a:lnTo>
                      <a:pt x="16" y="22"/>
                    </a:lnTo>
                    <a:lnTo>
                      <a:pt x="11" y="24"/>
                    </a:lnTo>
                    <a:lnTo>
                      <a:pt x="11" y="24"/>
                    </a:lnTo>
                    <a:lnTo>
                      <a:pt x="7" y="22"/>
                    </a:lnTo>
                    <a:lnTo>
                      <a:pt x="4" y="21"/>
                    </a:lnTo>
                    <a:lnTo>
                      <a:pt x="2" y="16"/>
                    </a:lnTo>
                    <a:lnTo>
                      <a:pt x="0" y="11"/>
                    </a:lnTo>
                    <a:lnTo>
                      <a:pt x="0" y="11"/>
                    </a:lnTo>
                    <a:lnTo>
                      <a:pt x="2" y="8"/>
                    </a:lnTo>
                    <a:lnTo>
                      <a:pt x="4" y="3"/>
                    </a:lnTo>
                    <a:lnTo>
                      <a:pt x="7" y="1"/>
                    </a:lnTo>
                    <a:lnTo>
                      <a:pt x="11" y="0"/>
                    </a:lnTo>
                    <a:lnTo>
                      <a:pt x="11" y="0"/>
                    </a:lnTo>
                    <a:lnTo>
                      <a:pt x="16" y="1"/>
                    </a:lnTo>
                    <a:lnTo>
                      <a:pt x="19" y="3"/>
                    </a:lnTo>
                    <a:lnTo>
                      <a:pt x="23" y="8"/>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60" name="Freeform 5331"/>
              <p:cNvSpPr>
                <a:spLocks/>
              </p:cNvSpPr>
              <p:nvPr/>
            </p:nvSpPr>
            <p:spPr bwMode="auto">
              <a:xfrm>
                <a:off x="3507849" y="1584161"/>
                <a:ext cx="31347" cy="41827"/>
              </a:xfrm>
              <a:custGeom>
                <a:avLst/>
                <a:gdLst>
                  <a:gd name="T0" fmla="*/ 22 w 22"/>
                  <a:gd name="T1" fmla="*/ 11 h 24"/>
                  <a:gd name="T2" fmla="*/ 22 w 22"/>
                  <a:gd name="T3" fmla="*/ 11 h 24"/>
                  <a:gd name="T4" fmla="*/ 22 w 22"/>
                  <a:gd name="T5" fmla="*/ 16 h 24"/>
                  <a:gd name="T6" fmla="*/ 19 w 22"/>
                  <a:gd name="T7" fmla="*/ 21 h 24"/>
                  <a:gd name="T8" fmla="*/ 16 w 22"/>
                  <a:gd name="T9" fmla="*/ 22 h 24"/>
                  <a:gd name="T10" fmla="*/ 11 w 22"/>
                  <a:gd name="T11" fmla="*/ 24 h 24"/>
                  <a:gd name="T12" fmla="*/ 11 w 22"/>
                  <a:gd name="T13" fmla="*/ 24 h 24"/>
                  <a:gd name="T14" fmla="*/ 6 w 22"/>
                  <a:gd name="T15" fmla="*/ 22 h 24"/>
                  <a:gd name="T16" fmla="*/ 3 w 22"/>
                  <a:gd name="T17" fmla="*/ 21 h 24"/>
                  <a:gd name="T18" fmla="*/ 0 w 22"/>
                  <a:gd name="T19" fmla="*/ 16 h 24"/>
                  <a:gd name="T20" fmla="*/ 0 w 22"/>
                  <a:gd name="T21" fmla="*/ 11 h 24"/>
                  <a:gd name="T22" fmla="*/ 0 w 22"/>
                  <a:gd name="T23" fmla="*/ 11 h 24"/>
                  <a:gd name="T24" fmla="*/ 0 w 22"/>
                  <a:gd name="T25" fmla="*/ 8 h 24"/>
                  <a:gd name="T26" fmla="*/ 3 w 22"/>
                  <a:gd name="T27" fmla="*/ 3 h 24"/>
                  <a:gd name="T28" fmla="*/ 6 w 22"/>
                  <a:gd name="T29" fmla="*/ 1 h 24"/>
                  <a:gd name="T30" fmla="*/ 11 w 22"/>
                  <a:gd name="T31" fmla="*/ 0 h 24"/>
                  <a:gd name="T32" fmla="*/ 11 w 22"/>
                  <a:gd name="T33" fmla="*/ 0 h 24"/>
                  <a:gd name="T34" fmla="*/ 16 w 22"/>
                  <a:gd name="T35" fmla="*/ 1 h 24"/>
                  <a:gd name="T36" fmla="*/ 19 w 22"/>
                  <a:gd name="T37" fmla="*/ 3 h 24"/>
                  <a:gd name="T38" fmla="*/ 22 w 22"/>
                  <a:gd name="T39" fmla="*/ 8 h 24"/>
                  <a:gd name="T40" fmla="*/ 22 w 22"/>
                  <a:gd name="T41" fmla="*/ 11 h 24"/>
                  <a:gd name="T42" fmla="*/ 22 w 22"/>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1"/>
                    </a:moveTo>
                    <a:lnTo>
                      <a:pt x="22" y="11"/>
                    </a:lnTo>
                    <a:lnTo>
                      <a:pt x="22" y="16"/>
                    </a:lnTo>
                    <a:lnTo>
                      <a:pt x="19" y="21"/>
                    </a:lnTo>
                    <a:lnTo>
                      <a:pt x="16" y="22"/>
                    </a:lnTo>
                    <a:lnTo>
                      <a:pt x="11" y="24"/>
                    </a:lnTo>
                    <a:lnTo>
                      <a:pt x="11" y="24"/>
                    </a:lnTo>
                    <a:lnTo>
                      <a:pt x="6" y="22"/>
                    </a:lnTo>
                    <a:lnTo>
                      <a:pt x="3" y="21"/>
                    </a:lnTo>
                    <a:lnTo>
                      <a:pt x="0" y="16"/>
                    </a:lnTo>
                    <a:lnTo>
                      <a:pt x="0" y="11"/>
                    </a:lnTo>
                    <a:lnTo>
                      <a:pt x="0" y="11"/>
                    </a:lnTo>
                    <a:lnTo>
                      <a:pt x="0" y="8"/>
                    </a:lnTo>
                    <a:lnTo>
                      <a:pt x="3" y="3"/>
                    </a:lnTo>
                    <a:lnTo>
                      <a:pt x="6" y="1"/>
                    </a:lnTo>
                    <a:lnTo>
                      <a:pt x="11" y="0"/>
                    </a:lnTo>
                    <a:lnTo>
                      <a:pt x="11" y="0"/>
                    </a:lnTo>
                    <a:lnTo>
                      <a:pt x="16" y="1"/>
                    </a:lnTo>
                    <a:lnTo>
                      <a:pt x="19" y="3"/>
                    </a:lnTo>
                    <a:lnTo>
                      <a:pt x="22" y="8"/>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61" name="Freeform 5332"/>
              <p:cNvSpPr>
                <a:spLocks/>
              </p:cNvSpPr>
              <p:nvPr/>
            </p:nvSpPr>
            <p:spPr bwMode="auto">
              <a:xfrm>
                <a:off x="3516396" y="1584161"/>
                <a:ext cx="34195" cy="41827"/>
              </a:xfrm>
              <a:custGeom>
                <a:avLst/>
                <a:gdLst>
                  <a:gd name="T0" fmla="*/ 24 w 24"/>
                  <a:gd name="T1" fmla="*/ 11 h 24"/>
                  <a:gd name="T2" fmla="*/ 24 w 24"/>
                  <a:gd name="T3" fmla="*/ 11 h 24"/>
                  <a:gd name="T4" fmla="*/ 23 w 24"/>
                  <a:gd name="T5" fmla="*/ 16 h 24"/>
                  <a:gd name="T6" fmla="*/ 20 w 24"/>
                  <a:gd name="T7" fmla="*/ 21 h 24"/>
                  <a:gd name="T8" fmla="*/ 16 w 24"/>
                  <a:gd name="T9" fmla="*/ 22 h 24"/>
                  <a:gd name="T10" fmla="*/ 12 w 24"/>
                  <a:gd name="T11" fmla="*/ 24 h 24"/>
                  <a:gd name="T12" fmla="*/ 12 w 24"/>
                  <a:gd name="T13" fmla="*/ 24 h 24"/>
                  <a:gd name="T14" fmla="*/ 8 w 24"/>
                  <a:gd name="T15" fmla="*/ 22 h 24"/>
                  <a:gd name="T16" fmla="*/ 4 w 24"/>
                  <a:gd name="T17" fmla="*/ 21 h 24"/>
                  <a:gd name="T18" fmla="*/ 2 w 24"/>
                  <a:gd name="T19" fmla="*/ 16 h 24"/>
                  <a:gd name="T20" fmla="*/ 0 w 24"/>
                  <a:gd name="T21" fmla="*/ 11 h 24"/>
                  <a:gd name="T22" fmla="*/ 0 w 24"/>
                  <a:gd name="T23" fmla="*/ 11 h 24"/>
                  <a:gd name="T24" fmla="*/ 2 w 24"/>
                  <a:gd name="T25" fmla="*/ 8 h 24"/>
                  <a:gd name="T26" fmla="*/ 4 w 24"/>
                  <a:gd name="T27" fmla="*/ 3 h 24"/>
                  <a:gd name="T28" fmla="*/ 8 w 24"/>
                  <a:gd name="T29" fmla="*/ 1 h 24"/>
                  <a:gd name="T30" fmla="*/ 12 w 24"/>
                  <a:gd name="T31" fmla="*/ 0 h 24"/>
                  <a:gd name="T32" fmla="*/ 12 w 24"/>
                  <a:gd name="T33" fmla="*/ 0 h 24"/>
                  <a:gd name="T34" fmla="*/ 16 w 24"/>
                  <a:gd name="T35" fmla="*/ 1 h 24"/>
                  <a:gd name="T36" fmla="*/ 20 w 24"/>
                  <a:gd name="T37" fmla="*/ 3 h 24"/>
                  <a:gd name="T38" fmla="*/ 23 w 24"/>
                  <a:gd name="T39" fmla="*/ 8 h 24"/>
                  <a:gd name="T40" fmla="*/ 24 w 24"/>
                  <a:gd name="T41" fmla="*/ 11 h 24"/>
                  <a:gd name="T42" fmla="*/ 24 w 24"/>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1"/>
                    </a:moveTo>
                    <a:lnTo>
                      <a:pt x="24" y="11"/>
                    </a:lnTo>
                    <a:lnTo>
                      <a:pt x="23" y="16"/>
                    </a:lnTo>
                    <a:lnTo>
                      <a:pt x="20" y="21"/>
                    </a:lnTo>
                    <a:lnTo>
                      <a:pt x="16" y="22"/>
                    </a:lnTo>
                    <a:lnTo>
                      <a:pt x="12" y="24"/>
                    </a:lnTo>
                    <a:lnTo>
                      <a:pt x="12" y="24"/>
                    </a:lnTo>
                    <a:lnTo>
                      <a:pt x="8" y="22"/>
                    </a:lnTo>
                    <a:lnTo>
                      <a:pt x="4" y="21"/>
                    </a:lnTo>
                    <a:lnTo>
                      <a:pt x="2" y="16"/>
                    </a:lnTo>
                    <a:lnTo>
                      <a:pt x="0" y="11"/>
                    </a:lnTo>
                    <a:lnTo>
                      <a:pt x="0" y="11"/>
                    </a:lnTo>
                    <a:lnTo>
                      <a:pt x="2" y="8"/>
                    </a:lnTo>
                    <a:lnTo>
                      <a:pt x="4" y="3"/>
                    </a:lnTo>
                    <a:lnTo>
                      <a:pt x="8" y="1"/>
                    </a:lnTo>
                    <a:lnTo>
                      <a:pt x="12" y="0"/>
                    </a:lnTo>
                    <a:lnTo>
                      <a:pt x="12" y="0"/>
                    </a:lnTo>
                    <a:lnTo>
                      <a:pt x="16" y="1"/>
                    </a:lnTo>
                    <a:lnTo>
                      <a:pt x="20" y="3"/>
                    </a:lnTo>
                    <a:lnTo>
                      <a:pt x="23" y="8"/>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62" name="Freeform 5333"/>
              <p:cNvSpPr>
                <a:spLocks/>
              </p:cNvSpPr>
              <p:nvPr/>
            </p:nvSpPr>
            <p:spPr bwMode="auto">
              <a:xfrm>
                <a:off x="3522095" y="1584161"/>
                <a:ext cx="31347" cy="41827"/>
              </a:xfrm>
              <a:custGeom>
                <a:avLst/>
                <a:gdLst>
                  <a:gd name="T0" fmla="*/ 23 w 23"/>
                  <a:gd name="T1" fmla="*/ 11 h 24"/>
                  <a:gd name="T2" fmla="*/ 23 w 23"/>
                  <a:gd name="T3" fmla="*/ 11 h 24"/>
                  <a:gd name="T4" fmla="*/ 23 w 23"/>
                  <a:gd name="T5" fmla="*/ 16 h 24"/>
                  <a:gd name="T6" fmla="*/ 19 w 23"/>
                  <a:gd name="T7" fmla="*/ 21 h 24"/>
                  <a:gd name="T8" fmla="*/ 16 w 23"/>
                  <a:gd name="T9" fmla="*/ 22 h 24"/>
                  <a:gd name="T10" fmla="*/ 11 w 23"/>
                  <a:gd name="T11" fmla="*/ 24 h 24"/>
                  <a:gd name="T12" fmla="*/ 11 w 23"/>
                  <a:gd name="T13" fmla="*/ 24 h 24"/>
                  <a:gd name="T14" fmla="*/ 7 w 23"/>
                  <a:gd name="T15" fmla="*/ 22 h 24"/>
                  <a:gd name="T16" fmla="*/ 3 w 23"/>
                  <a:gd name="T17" fmla="*/ 21 h 24"/>
                  <a:gd name="T18" fmla="*/ 2 w 23"/>
                  <a:gd name="T19" fmla="*/ 16 h 24"/>
                  <a:gd name="T20" fmla="*/ 0 w 23"/>
                  <a:gd name="T21" fmla="*/ 11 h 24"/>
                  <a:gd name="T22" fmla="*/ 0 w 23"/>
                  <a:gd name="T23" fmla="*/ 11 h 24"/>
                  <a:gd name="T24" fmla="*/ 2 w 23"/>
                  <a:gd name="T25" fmla="*/ 8 h 24"/>
                  <a:gd name="T26" fmla="*/ 3 w 23"/>
                  <a:gd name="T27" fmla="*/ 3 h 24"/>
                  <a:gd name="T28" fmla="*/ 7 w 23"/>
                  <a:gd name="T29" fmla="*/ 1 h 24"/>
                  <a:gd name="T30" fmla="*/ 11 w 23"/>
                  <a:gd name="T31" fmla="*/ 0 h 24"/>
                  <a:gd name="T32" fmla="*/ 11 w 23"/>
                  <a:gd name="T33" fmla="*/ 0 h 24"/>
                  <a:gd name="T34" fmla="*/ 16 w 23"/>
                  <a:gd name="T35" fmla="*/ 1 h 24"/>
                  <a:gd name="T36" fmla="*/ 19 w 23"/>
                  <a:gd name="T37" fmla="*/ 3 h 24"/>
                  <a:gd name="T38" fmla="*/ 23 w 23"/>
                  <a:gd name="T39" fmla="*/ 8 h 24"/>
                  <a:gd name="T40" fmla="*/ 23 w 23"/>
                  <a:gd name="T41" fmla="*/ 11 h 24"/>
                  <a:gd name="T42" fmla="*/ 23 w 23"/>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4">
                    <a:moveTo>
                      <a:pt x="23" y="11"/>
                    </a:moveTo>
                    <a:lnTo>
                      <a:pt x="23" y="11"/>
                    </a:lnTo>
                    <a:lnTo>
                      <a:pt x="23" y="16"/>
                    </a:lnTo>
                    <a:lnTo>
                      <a:pt x="19" y="21"/>
                    </a:lnTo>
                    <a:lnTo>
                      <a:pt x="16" y="22"/>
                    </a:lnTo>
                    <a:lnTo>
                      <a:pt x="11" y="24"/>
                    </a:lnTo>
                    <a:lnTo>
                      <a:pt x="11" y="24"/>
                    </a:lnTo>
                    <a:lnTo>
                      <a:pt x="7" y="22"/>
                    </a:lnTo>
                    <a:lnTo>
                      <a:pt x="3" y="21"/>
                    </a:lnTo>
                    <a:lnTo>
                      <a:pt x="2" y="16"/>
                    </a:lnTo>
                    <a:lnTo>
                      <a:pt x="0" y="11"/>
                    </a:lnTo>
                    <a:lnTo>
                      <a:pt x="0" y="11"/>
                    </a:lnTo>
                    <a:lnTo>
                      <a:pt x="2" y="8"/>
                    </a:lnTo>
                    <a:lnTo>
                      <a:pt x="3" y="3"/>
                    </a:lnTo>
                    <a:lnTo>
                      <a:pt x="7" y="1"/>
                    </a:lnTo>
                    <a:lnTo>
                      <a:pt x="11" y="0"/>
                    </a:lnTo>
                    <a:lnTo>
                      <a:pt x="11" y="0"/>
                    </a:lnTo>
                    <a:lnTo>
                      <a:pt x="16" y="1"/>
                    </a:lnTo>
                    <a:lnTo>
                      <a:pt x="19" y="3"/>
                    </a:lnTo>
                    <a:lnTo>
                      <a:pt x="23" y="8"/>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63" name="Freeform 5334"/>
              <p:cNvSpPr>
                <a:spLocks/>
              </p:cNvSpPr>
              <p:nvPr/>
            </p:nvSpPr>
            <p:spPr bwMode="auto">
              <a:xfrm>
                <a:off x="3530645" y="1584161"/>
                <a:ext cx="31347" cy="41827"/>
              </a:xfrm>
              <a:custGeom>
                <a:avLst/>
                <a:gdLst>
                  <a:gd name="T0" fmla="*/ 22 w 22"/>
                  <a:gd name="T1" fmla="*/ 11 h 24"/>
                  <a:gd name="T2" fmla="*/ 22 w 22"/>
                  <a:gd name="T3" fmla="*/ 11 h 24"/>
                  <a:gd name="T4" fmla="*/ 22 w 22"/>
                  <a:gd name="T5" fmla="*/ 16 h 24"/>
                  <a:gd name="T6" fmla="*/ 19 w 22"/>
                  <a:gd name="T7" fmla="*/ 21 h 24"/>
                  <a:gd name="T8" fmla="*/ 16 w 22"/>
                  <a:gd name="T9" fmla="*/ 22 h 24"/>
                  <a:gd name="T10" fmla="*/ 11 w 22"/>
                  <a:gd name="T11" fmla="*/ 24 h 24"/>
                  <a:gd name="T12" fmla="*/ 11 w 22"/>
                  <a:gd name="T13" fmla="*/ 24 h 24"/>
                  <a:gd name="T14" fmla="*/ 6 w 22"/>
                  <a:gd name="T15" fmla="*/ 22 h 24"/>
                  <a:gd name="T16" fmla="*/ 3 w 22"/>
                  <a:gd name="T17" fmla="*/ 21 h 24"/>
                  <a:gd name="T18" fmla="*/ 0 w 22"/>
                  <a:gd name="T19" fmla="*/ 16 h 24"/>
                  <a:gd name="T20" fmla="*/ 0 w 22"/>
                  <a:gd name="T21" fmla="*/ 11 h 24"/>
                  <a:gd name="T22" fmla="*/ 0 w 22"/>
                  <a:gd name="T23" fmla="*/ 11 h 24"/>
                  <a:gd name="T24" fmla="*/ 0 w 22"/>
                  <a:gd name="T25" fmla="*/ 8 h 24"/>
                  <a:gd name="T26" fmla="*/ 3 w 22"/>
                  <a:gd name="T27" fmla="*/ 3 h 24"/>
                  <a:gd name="T28" fmla="*/ 6 w 22"/>
                  <a:gd name="T29" fmla="*/ 1 h 24"/>
                  <a:gd name="T30" fmla="*/ 11 w 22"/>
                  <a:gd name="T31" fmla="*/ 0 h 24"/>
                  <a:gd name="T32" fmla="*/ 11 w 22"/>
                  <a:gd name="T33" fmla="*/ 0 h 24"/>
                  <a:gd name="T34" fmla="*/ 16 w 22"/>
                  <a:gd name="T35" fmla="*/ 1 h 24"/>
                  <a:gd name="T36" fmla="*/ 19 w 22"/>
                  <a:gd name="T37" fmla="*/ 3 h 24"/>
                  <a:gd name="T38" fmla="*/ 22 w 22"/>
                  <a:gd name="T39" fmla="*/ 8 h 24"/>
                  <a:gd name="T40" fmla="*/ 22 w 22"/>
                  <a:gd name="T41" fmla="*/ 11 h 24"/>
                  <a:gd name="T42" fmla="*/ 22 w 22"/>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1"/>
                    </a:moveTo>
                    <a:lnTo>
                      <a:pt x="22" y="11"/>
                    </a:lnTo>
                    <a:lnTo>
                      <a:pt x="22" y="16"/>
                    </a:lnTo>
                    <a:lnTo>
                      <a:pt x="19" y="21"/>
                    </a:lnTo>
                    <a:lnTo>
                      <a:pt x="16" y="22"/>
                    </a:lnTo>
                    <a:lnTo>
                      <a:pt x="11" y="24"/>
                    </a:lnTo>
                    <a:lnTo>
                      <a:pt x="11" y="24"/>
                    </a:lnTo>
                    <a:lnTo>
                      <a:pt x="6" y="22"/>
                    </a:lnTo>
                    <a:lnTo>
                      <a:pt x="3" y="21"/>
                    </a:lnTo>
                    <a:lnTo>
                      <a:pt x="0" y="16"/>
                    </a:lnTo>
                    <a:lnTo>
                      <a:pt x="0" y="11"/>
                    </a:lnTo>
                    <a:lnTo>
                      <a:pt x="0" y="11"/>
                    </a:lnTo>
                    <a:lnTo>
                      <a:pt x="0" y="8"/>
                    </a:lnTo>
                    <a:lnTo>
                      <a:pt x="3" y="3"/>
                    </a:lnTo>
                    <a:lnTo>
                      <a:pt x="6" y="1"/>
                    </a:lnTo>
                    <a:lnTo>
                      <a:pt x="11" y="0"/>
                    </a:lnTo>
                    <a:lnTo>
                      <a:pt x="11" y="0"/>
                    </a:lnTo>
                    <a:lnTo>
                      <a:pt x="16" y="1"/>
                    </a:lnTo>
                    <a:lnTo>
                      <a:pt x="19" y="3"/>
                    </a:lnTo>
                    <a:lnTo>
                      <a:pt x="22" y="8"/>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64" name="Freeform 5335"/>
              <p:cNvSpPr>
                <a:spLocks/>
              </p:cNvSpPr>
              <p:nvPr/>
            </p:nvSpPr>
            <p:spPr bwMode="auto">
              <a:xfrm>
                <a:off x="3542043" y="1584161"/>
                <a:ext cx="34195" cy="41827"/>
              </a:xfrm>
              <a:custGeom>
                <a:avLst/>
                <a:gdLst>
                  <a:gd name="T0" fmla="*/ 22 w 22"/>
                  <a:gd name="T1" fmla="*/ 11 h 24"/>
                  <a:gd name="T2" fmla="*/ 22 w 22"/>
                  <a:gd name="T3" fmla="*/ 11 h 24"/>
                  <a:gd name="T4" fmla="*/ 20 w 22"/>
                  <a:gd name="T5" fmla="*/ 16 h 24"/>
                  <a:gd name="T6" fmla="*/ 19 w 22"/>
                  <a:gd name="T7" fmla="*/ 21 h 24"/>
                  <a:gd name="T8" fmla="*/ 16 w 22"/>
                  <a:gd name="T9" fmla="*/ 22 h 24"/>
                  <a:gd name="T10" fmla="*/ 11 w 22"/>
                  <a:gd name="T11" fmla="*/ 24 h 24"/>
                  <a:gd name="T12" fmla="*/ 11 w 22"/>
                  <a:gd name="T13" fmla="*/ 24 h 24"/>
                  <a:gd name="T14" fmla="*/ 6 w 22"/>
                  <a:gd name="T15" fmla="*/ 22 h 24"/>
                  <a:gd name="T16" fmla="*/ 3 w 22"/>
                  <a:gd name="T17" fmla="*/ 21 h 24"/>
                  <a:gd name="T18" fmla="*/ 0 w 22"/>
                  <a:gd name="T19" fmla="*/ 16 h 24"/>
                  <a:gd name="T20" fmla="*/ 0 w 22"/>
                  <a:gd name="T21" fmla="*/ 11 h 24"/>
                  <a:gd name="T22" fmla="*/ 0 w 22"/>
                  <a:gd name="T23" fmla="*/ 11 h 24"/>
                  <a:gd name="T24" fmla="*/ 0 w 22"/>
                  <a:gd name="T25" fmla="*/ 8 h 24"/>
                  <a:gd name="T26" fmla="*/ 3 w 22"/>
                  <a:gd name="T27" fmla="*/ 3 h 24"/>
                  <a:gd name="T28" fmla="*/ 6 w 22"/>
                  <a:gd name="T29" fmla="*/ 1 h 24"/>
                  <a:gd name="T30" fmla="*/ 11 w 22"/>
                  <a:gd name="T31" fmla="*/ 0 h 24"/>
                  <a:gd name="T32" fmla="*/ 11 w 22"/>
                  <a:gd name="T33" fmla="*/ 0 h 24"/>
                  <a:gd name="T34" fmla="*/ 16 w 22"/>
                  <a:gd name="T35" fmla="*/ 1 h 24"/>
                  <a:gd name="T36" fmla="*/ 19 w 22"/>
                  <a:gd name="T37" fmla="*/ 3 h 24"/>
                  <a:gd name="T38" fmla="*/ 20 w 22"/>
                  <a:gd name="T39" fmla="*/ 8 h 24"/>
                  <a:gd name="T40" fmla="*/ 22 w 22"/>
                  <a:gd name="T41" fmla="*/ 11 h 24"/>
                  <a:gd name="T42" fmla="*/ 22 w 22"/>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1"/>
                    </a:moveTo>
                    <a:lnTo>
                      <a:pt x="22" y="11"/>
                    </a:lnTo>
                    <a:lnTo>
                      <a:pt x="20" y="16"/>
                    </a:lnTo>
                    <a:lnTo>
                      <a:pt x="19" y="21"/>
                    </a:lnTo>
                    <a:lnTo>
                      <a:pt x="16" y="22"/>
                    </a:lnTo>
                    <a:lnTo>
                      <a:pt x="11" y="24"/>
                    </a:lnTo>
                    <a:lnTo>
                      <a:pt x="11" y="24"/>
                    </a:lnTo>
                    <a:lnTo>
                      <a:pt x="6" y="22"/>
                    </a:lnTo>
                    <a:lnTo>
                      <a:pt x="3" y="21"/>
                    </a:lnTo>
                    <a:lnTo>
                      <a:pt x="0" y="16"/>
                    </a:lnTo>
                    <a:lnTo>
                      <a:pt x="0" y="11"/>
                    </a:lnTo>
                    <a:lnTo>
                      <a:pt x="0" y="11"/>
                    </a:lnTo>
                    <a:lnTo>
                      <a:pt x="0" y="8"/>
                    </a:lnTo>
                    <a:lnTo>
                      <a:pt x="3" y="3"/>
                    </a:lnTo>
                    <a:lnTo>
                      <a:pt x="6" y="1"/>
                    </a:lnTo>
                    <a:lnTo>
                      <a:pt x="11" y="0"/>
                    </a:lnTo>
                    <a:lnTo>
                      <a:pt x="11" y="0"/>
                    </a:lnTo>
                    <a:lnTo>
                      <a:pt x="16" y="1"/>
                    </a:lnTo>
                    <a:lnTo>
                      <a:pt x="19" y="3"/>
                    </a:lnTo>
                    <a:lnTo>
                      <a:pt x="20" y="8"/>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65" name="Freeform 5336"/>
              <p:cNvSpPr>
                <a:spLocks/>
              </p:cNvSpPr>
              <p:nvPr/>
            </p:nvSpPr>
            <p:spPr bwMode="auto">
              <a:xfrm>
                <a:off x="3561989" y="1584161"/>
                <a:ext cx="34195" cy="41827"/>
              </a:xfrm>
              <a:custGeom>
                <a:avLst/>
                <a:gdLst>
                  <a:gd name="T0" fmla="*/ 24 w 24"/>
                  <a:gd name="T1" fmla="*/ 11 h 24"/>
                  <a:gd name="T2" fmla="*/ 24 w 24"/>
                  <a:gd name="T3" fmla="*/ 11 h 24"/>
                  <a:gd name="T4" fmla="*/ 23 w 24"/>
                  <a:gd name="T5" fmla="*/ 16 h 24"/>
                  <a:gd name="T6" fmla="*/ 21 w 24"/>
                  <a:gd name="T7" fmla="*/ 21 h 24"/>
                  <a:gd name="T8" fmla="*/ 16 w 24"/>
                  <a:gd name="T9" fmla="*/ 22 h 24"/>
                  <a:gd name="T10" fmla="*/ 12 w 24"/>
                  <a:gd name="T11" fmla="*/ 24 h 24"/>
                  <a:gd name="T12" fmla="*/ 12 w 24"/>
                  <a:gd name="T13" fmla="*/ 24 h 24"/>
                  <a:gd name="T14" fmla="*/ 8 w 24"/>
                  <a:gd name="T15" fmla="*/ 22 h 24"/>
                  <a:gd name="T16" fmla="*/ 4 w 24"/>
                  <a:gd name="T17" fmla="*/ 21 h 24"/>
                  <a:gd name="T18" fmla="*/ 2 w 24"/>
                  <a:gd name="T19" fmla="*/ 16 h 24"/>
                  <a:gd name="T20" fmla="*/ 0 w 24"/>
                  <a:gd name="T21" fmla="*/ 11 h 24"/>
                  <a:gd name="T22" fmla="*/ 0 w 24"/>
                  <a:gd name="T23" fmla="*/ 11 h 24"/>
                  <a:gd name="T24" fmla="*/ 2 w 24"/>
                  <a:gd name="T25" fmla="*/ 8 h 24"/>
                  <a:gd name="T26" fmla="*/ 4 w 24"/>
                  <a:gd name="T27" fmla="*/ 3 h 24"/>
                  <a:gd name="T28" fmla="*/ 8 w 24"/>
                  <a:gd name="T29" fmla="*/ 1 h 24"/>
                  <a:gd name="T30" fmla="*/ 12 w 24"/>
                  <a:gd name="T31" fmla="*/ 0 h 24"/>
                  <a:gd name="T32" fmla="*/ 12 w 24"/>
                  <a:gd name="T33" fmla="*/ 0 h 24"/>
                  <a:gd name="T34" fmla="*/ 16 w 24"/>
                  <a:gd name="T35" fmla="*/ 1 h 24"/>
                  <a:gd name="T36" fmla="*/ 21 w 24"/>
                  <a:gd name="T37" fmla="*/ 3 h 24"/>
                  <a:gd name="T38" fmla="*/ 23 w 24"/>
                  <a:gd name="T39" fmla="*/ 8 h 24"/>
                  <a:gd name="T40" fmla="*/ 24 w 24"/>
                  <a:gd name="T41" fmla="*/ 11 h 24"/>
                  <a:gd name="T42" fmla="*/ 24 w 24"/>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1"/>
                    </a:moveTo>
                    <a:lnTo>
                      <a:pt x="24" y="11"/>
                    </a:lnTo>
                    <a:lnTo>
                      <a:pt x="23" y="16"/>
                    </a:lnTo>
                    <a:lnTo>
                      <a:pt x="21" y="21"/>
                    </a:lnTo>
                    <a:lnTo>
                      <a:pt x="16" y="22"/>
                    </a:lnTo>
                    <a:lnTo>
                      <a:pt x="12" y="24"/>
                    </a:lnTo>
                    <a:lnTo>
                      <a:pt x="12" y="24"/>
                    </a:lnTo>
                    <a:lnTo>
                      <a:pt x="8" y="22"/>
                    </a:lnTo>
                    <a:lnTo>
                      <a:pt x="4" y="21"/>
                    </a:lnTo>
                    <a:lnTo>
                      <a:pt x="2" y="16"/>
                    </a:lnTo>
                    <a:lnTo>
                      <a:pt x="0" y="11"/>
                    </a:lnTo>
                    <a:lnTo>
                      <a:pt x="0" y="11"/>
                    </a:lnTo>
                    <a:lnTo>
                      <a:pt x="2" y="8"/>
                    </a:lnTo>
                    <a:lnTo>
                      <a:pt x="4" y="3"/>
                    </a:lnTo>
                    <a:lnTo>
                      <a:pt x="8" y="1"/>
                    </a:lnTo>
                    <a:lnTo>
                      <a:pt x="12" y="0"/>
                    </a:lnTo>
                    <a:lnTo>
                      <a:pt x="12" y="0"/>
                    </a:lnTo>
                    <a:lnTo>
                      <a:pt x="16" y="1"/>
                    </a:lnTo>
                    <a:lnTo>
                      <a:pt x="21" y="3"/>
                    </a:lnTo>
                    <a:lnTo>
                      <a:pt x="23" y="8"/>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66" name="Freeform 5337"/>
              <p:cNvSpPr>
                <a:spLocks/>
              </p:cNvSpPr>
              <p:nvPr/>
            </p:nvSpPr>
            <p:spPr bwMode="auto">
              <a:xfrm>
                <a:off x="3567689" y="1584161"/>
                <a:ext cx="34195" cy="41827"/>
              </a:xfrm>
              <a:custGeom>
                <a:avLst/>
                <a:gdLst>
                  <a:gd name="T0" fmla="*/ 24 w 24"/>
                  <a:gd name="T1" fmla="*/ 11 h 24"/>
                  <a:gd name="T2" fmla="*/ 24 w 24"/>
                  <a:gd name="T3" fmla="*/ 11 h 24"/>
                  <a:gd name="T4" fmla="*/ 23 w 24"/>
                  <a:gd name="T5" fmla="*/ 16 h 24"/>
                  <a:gd name="T6" fmla="*/ 19 w 24"/>
                  <a:gd name="T7" fmla="*/ 21 h 24"/>
                  <a:gd name="T8" fmla="*/ 16 w 24"/>
                  <a:gd name="T9" fmla="*/ 22 h 24"/>
                  <a:gd name="T10" fmla="*/ 11 w 24"/>
                  <a:gd name="T11" fmla="*/ 24 h 24"/>
                  <a:gd name="T12" fmla="*/ 11 w 24"/>
                  <a:gd name="T13" fmla="*/ 24 h 24"/>
                  <a:gd name="T14" fmla="*/ 8 w 24"/>
                  <a:gd name="T15" fmla="*/ 22 h 24"/>
                  <a:gd name="T16" fmla="*/ 3 w 24"/>
                  <a:gd name="T17" fmla="*/ 21 h 24"/>
                  <a:gd name="T18" fmla="*/ 2 w 24"/>
                  <a:gd name="T19" fmla="*/ 16 h 24"/>
                  <a:gd name="T20" fmla="*/ 0 w 24"/>
                  <a:gd name="T21" fmla="*/ 11 h 24"/>
                  <a:gd name="T22" fmla="*/ 0 w 24"/>
                  <a:gd name="T23" fmla="*/ 11 h 24"/>
                  <a:gd name="T24" fmla="*/ 2 w 24"/>
                  <a:gd name="T25" fmla="*/ 8 h 24"/>
                  <a:gd name="T26" fmla="*/ 3 w 24"/>
                  <a:gd name="T27" fmla="*/ 3 h 24"/>
                  <a:gd name="T28" fmla="*/ 8 w 24"/>
                  <a:gd name="T29" fmla="*/ 1 h 24"/>
                  <a:gd name="T30" fmla="*/ 11 w 24"/>
                  <a:gd name="T31" fmla="*/ 0 h 24"/>
                  <a:gd name="T32" fmla="*/ 11 w 24"/>
                  <a:gd name="T33" fmla="*/ 0 h 24"/>
                  <a:gd name="T34" fmla="*/ 16 w 24"/>
                  <a:gd name="T35" fmla="*/ 1 h 24"/>
                  <a:gd name="T36" fmla="*/ 19 w 24"/>
                  <a:gd name="T37" fmla="*/ 3 h 24"/>
                  <a:gd name="T38" fmla="*/ 23 w 24"/>
                  <a:gd name="T39" fmla="*/ 8 h 24"/>
                  <a:gd name="T40" fmla="*/ 24 w 24"/>
                  <a:gd name="T41" fmla="*/ 11 h 24"/>
                  <a:gd name="T42" fmla="*/ 24 w 24"/>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1"/>
                    </a:moveTo>
                    <a:lnTo>
                      <a:pt x="24" y="11"/>
                    </a:lnTo>
                    <a:lnTo>
                      <a:pt x="23" y="16"/>
                    </a:lnTo>
                    <a:lnTo>
                      <a:pt x="19" y="21"/>
                    </a:lnTo>
                    <a:lnTo>
                      <a:pt x="16" y="22"/>
                    </a:lnTo>
                    <a:lnTo>
                      <a:pt x="11" y="24"/>
                    </a:lnTo>
                    <a:lnTo>
                      <a:pt x="11" y="24"/>
                    </a:lnTo>
                    <a:lnTo>
                      <a:pt x="8" y="22"/>
                    </a:lnTo>
                    <a:lnTo>
                      <a:pt x="3" y="21"/>
                    </a:lnTo>
                    <a:lnTo>
                      <a:pt x="2" y="16"/>
                    </a:lnTo>
                    <a:lnTo>
                      <a:pt x="0" y="11"/>
                    </a:lnTo>
                    <a:lnTo>
                      <a:pt x="0" y="11"/>
                    </a:lnTo>
                    <a:lnTo>
                      <a:pt x="2" y="8"/>
                    </a:lnTo>
                    <a:lnTo>
                      <a:pt x="3" y="3"/>
                    </a:lnTo>
                    <a:lnTo>
                      <a:pt x="8" y="1"/>
                    </a:lnTo>
                    <a:lnTo>
                      <a:pt x="11" y="0"/>
                    </a:lnTo>
                    <a:lnTo>
                      <a:pt x="11" y="0"/>
                    </a:lnTo>
                    <a:lnTo>
                      <a:pt x="16" y="1"/>
                    </a:lnTo>
                    <a:lnTo>
                      <a:pt x="19" y="3"/>
                    </a:lnTo>
                    <a:lnTo>
                      <a:pt x="23" y="8"/>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67" name="Freeform 5338"/>
              <p:cNvSpPr>
                <a:spLocks/>
              </p:cNvSpPr>
              <p:nvPr/>
            </p:nvSpPr>
            <p:spPr bwMode="auto">
              <a:xfrm>
                <a:off x="3584785" y="1584161"/>
                <a:ext cx="34195" cy="41827"/>
              </a:xfrm>
              <a:custGeom>
                <a:avLst/>
                <a:gdLst>
                  <a:gd name="T0" fmla="*/ 24 w 24"/>
                  <a:gd name="T1" fmla="*/ 11 h 24"/>
                  <a:gd name="T2" fmla="*/ 24 w 24"/>
                  <a:gd name="T3" fmla="*/ 11 h 24"/>
                  <a:gd name="T4" fmla="*/ 23 w 24"/>
                  <a:gd name="T5" fmla="*/ 16 h 24"/>
                  <a:gd name="T6" fmla="*/ 21 w 24"/>
                  <a:gd name="T7" fmla="*/ 21 h 24"/>
                  <a:gd name="T8" fmla="*/ 16 w 24"/>
                  <a:gd name="T9" fmla="*/ 22 h 24"/>
                  <a:gd name="T10" fmla="*/ 13 w 24"/>
                  <a:gd name="T11" fmla="*/ 24 h 24"/>
                  <a:gd name="T12" fmla="*/ 13 w 24"/>
                  <a:gd name="T13" fmla="*/ 24 h 24"/>
                  <a:gd name="T14" fmla="*/ 8 w 24"/>
                  <a:gd name="T15" fmla="*/ 22 h 24"/>
                  <a:gd name="T16" fmla="*/ 4 w 24"/>
                  <a:gd name="T17" fmla="*/ 21 h 24"/>
                  <a:gd name="T18" fmla="*/ 2 w 24"/>
                  <a:gd name="T19" fmla="*/ 16 h 24"/>
                  <a:gd name="T20" fmla="*/ 0 w 24"/>
                  <a:gd name="T21" fmla="*/ 11 h 24"/>
                  <a:gd name="T22" fmla="*/ 0 w 24"/>
                  <a:gd name="T23" fmla="*/ 11 h 24"/>
                  <a:gd name="T24" fmla="*/ 2 w 24"/>
                  <a:gd name="T25" fmla="*/ 8 h 24"/>
                  <a:gd name="T26" fmla="*/ 4 w 24"/>
                  <a:gd name="T27" fmla="*/ 3 h 24"/>
                  <a:gd name="T28" fmla="*/ 8 w 24"/>
                  <a:gd name="T29" fmla="*/ 1 h 24"/>
                  <a:gd name="T30" fmla="*/ 13 w 24"/>
                  <a:gd name="T31" fmla="*/ 0 h 24"/>
                  <a:gd name="T32" fmla="*/ 13 w 24"/>
                  <a:gd name="T33" fmla="*/ 0 h 24"/>
                  <a:gd name="T34" fmla="*/ 16 w 24"/>
                  <a:gd name="T35" fmla="*/ 1 h 24"/>
                  <a:gd name="T36" fmla="*/ 21 w 24"/>
                  <a:gd name="T37" fmla="*/ 3 h 24"/>
                  <a:gd name="T38" fmla="*/ 23 w 24"/>
                  <a:gd name="T39" fmla="*/ 8 h 24"/>
                  <a:gd name="T40" fmla="*/ 24 w 24"/>
                  <a:gd name="T41" fmla="*/ 11 h 24"/>
                  <a:gd name="T42" fmla="*/ 24 w 24"/>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1"/>
                    </a:moveTo>
                    <a:lnTo>
                      <a:pt x="24" y="11"/>
                    </a:lnTo>
                    <a:lnTo>
                      <a:pt x="23" y="16"/>
                    </a:lnTo>
                    <a:lnTo>
                      <a:pt x="21" y="21"/>
                    </a:lnTo>
                    <a:lnTo>
                      <a:pt x="16" y="22"/>
                    </a:lnTo>
                    <a:lnTo>
                      <a:pt x="13" y="24"/>
                    </a:lnTo>
                    <a:lnTo>
                      <a:pt x="13" y="24"/>
                    </a:lnTo>
                    <a:lnTo>
                      <a:pt x="8" y="22"/>
                    </a:lnTo>
                    <a:lnTo>
                      <a:pt x="4" y="21"/>
                    </a:lnTo>
                    <a:lnTo>
                      <a:pt x="2" y="16"/>
                    </a:lnTo>
                    <a:lnTo>
                      <a:pt x="0" y="11"/>
                    </a:lnTo>
                    <a:lnTo>
                      <a:pt x="0" y="11"/>
                    </a:lnTo>
                    <a:lnTo>
                      <a:pt x="2" y="8"/>
                    </a:lnTo>
                    <a:lnTo>
                      <a:pt x="4" y="3"/>
                    </a:lnTo>
                    <a:lnTo>
                      <a:pt x="8" y="1"/>
                    </a:lnTo>
                    <a:lnTo>
                      <a:pt x="13" y="0"/>
                    </a:lnTo>
                    <a:lnTo>
                      <a:pt x="13" y="0"/>
                    </a:lnTo>
                    <a:lnTo>
                      <a:pt x="16" y="1"/>
                    </a:lnTo>
                    <a:lnTo>
                      <a:pt x="21" y="3"/>
                    </a:lnTo>
                    <a:lnTo>
                      <a:pt x="23" y="8"/>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68" name="Freeform 5339"/>
              <p:cNvSpPr>
                <a:spLocks/>
              </p:cNvSpPr>
              <p:nvPr/>
            </p:nvSpPr>
            <p:spPr bwMode="auto">
              <a:xfrm>
                <a:off x="3596184" y="1584161"/>
                <a:ext cx="34195" cy="41827"/>
              </a:xfrm>
              <a:custGeom>
                <a:avLst/>
                <a:gdLst>
                  <a:gd name="T0" fmla="*/ 24 w 24"/>
                  <a:gd name="T1" fmla="*/ 11 h 24"/>
                  <a:gd name="T2" fmla="*/ 24 w 24"/>
                  <a:gd name="T3" fmla="*/ 11 h 24"/>
                  <a:gd name="T4" fmla="*/ 22 w 24"/>
                  <a:gd name="T5" fmla="*/ 16 h 24"/>
                  <a:gd name="T6" fmla="*/ 19 w 24"/>
                  <a:gd name="T7" fmla="*/ 21 h 24"/>
                  <a:gd name="T8" fmla="*/ 16 w 24"/>
                  <a:gd name="T9" fmla="*/ 22 h 24"/>
                  <a:gd name="T10" fmla="*/ 11 w 24"/>
                  <a:gd name="T11" fmla="*/ 24 h 24"/>
                  <a:gd name="T12" fmla="*/ 11 w 24"/>
                  <a:gd name="T13" fmla="*/ 24 h 24"/>
                  <a:gd name="T14" fmla="*/ 8 w 24"/>
                  <a:gd name="T15" fmla="*/ 22 h 24"/>
                  <a:gd name="T16" fmla="*/ 3 w 24"/>
                  <a:gd name="T17" fmla="*/ 21 h 24"/>
                  <a:gd name="T18" fmla="*/ 2 w 24"/>
                  <a:gd name="T19" fmla="*/ 16 h 24"/>
                  <a:gd name="T20" fmla="*/ 0 w 24"/>
                  <a:gd name="T21" fmla="*/ 11 h 24"/>
                  <a:gd name="T22" fmla="*/ 0 w 24"/>
                  <a:gd name="T23" fmla="*/ 11 h 24"/>
                  <a:gd name="T24" fmla="*/ 2 w 24"/>
                  <a:gd name="T25" fmla="*/ 8 h 24"/>
                  <a:gd name="T26" fmla="*/ 3 w 24"/>
                  <a:gd name="T27" fmla="*/ 3 h 24"/>
                  <a:gd name="T28" fmla="*/ 8 w 24"/>
                  <a:gd name="T29" fmla="*/ 1 h 24"/>
                  <a:gd name="T30" fmla="*/ 11 w 24"/>
                  <a:gd name="T31" fmla="*/ 0 h 24"/>
                  <a:gd name="T32" fmla="*/ 11 w 24"/>
                  <a:gd name="T33" fmla="*/ 0 h 24"/>
                  <a:gd name="T34" fmla="*/ 16 w 24"/>
                  <a:gd name="T35" fmla="*/ 1 h 24"/>
                  <a:gd name="T36" fmla="*/ 19 w 24"/>
                  <a:gd name="T37" fmla="*/ 3 h 24"/>
                  <a:gd name="T38" fmla="*/ 22 w 24"/>
                  <a:gd name="T39" fmla="*/ 8 h 24"/>
                  <a:gd name="T40" fmla="*/ 24 w 24"/>
                  <a:gd name="T41" fmla="*/ 11 h 24"/>
                  <a:gd name="T42" fmla="*/ 24 w 24"/>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1"/>
                    </a:moveTo>
                    <a:lnTo>
                      <a:pt x="24" y="11"/>
                    </a:lnTo>
                    <a:lnTo>
                      <a:pt x="22" y="16"/>
                    </a:lnTo>
                    <a:lnTo>
                      <a:pt x="19" y="21"/>
                    </a:lnTo>
                    <a:lnTo>
                      <a:pt x="16" y="22"/>
                    </a:lnTo>
                    <a:lnTo>
                      <a:pt x="11" y="24"/>
                    </a:lnTo>
                    <a:lnTo>
                      <a:pt x="11" y="24"/>
                    </a:lnTo>
                    <a:lnTo>
                      <a:pt x="8" y="22"/>
                    </a:lnTo>
                    <a:lnTo>
                      <a:pt x="3" y="21"/>
                    </a:lnTo>
                    <a:lnTo>
                      <a:pt x="2" y="16"/>
                    </a:lnTo>
                    <a:lnTo>
                      <a:pt x="0" y="11"/>
                    </a:lnTo>
                    <a:lnTo>
                      <a:pt x="0" y="11"/>
                    </a:lnTo>
                    <a:lnTo>
                      <a:pt x="2" y="8"/>
                    </a:lnTo>
                    <a:lnTo>
                      <a:pt x="3" y="3"/>
                    </a:lnTo>
                    <a:lnTo>
                      <a:pt x="8" y="1"/>
                    </a:lnTo>
                    <a:lnTo>
                      <a:pt x="11" y="0"/>
                    </a:lnTo>
                    <a:lnTo>
                      <a:pt x="11" y="0"/>
                    </a:lnTo>
                    <a:lnTo>
                      <a:pt x="16" y="1"/>
                    </a:lnTo>
                    <a:lnTo>
                      <a:pt x="19" y="3"/>
                    </a:lnTo>
                    <a:lnTo>
                      <a:pt x="22" y="8"/>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69" name="Freeform 5340"/>
              <p:cNvSpPr>
                <a:spLocks/>
              </p:cNvSpPr>
              <p:nvPr/>
            </p:nvSpPr>
            <p:spPr bwMode="auto">
              <a:xfrm>
                <a:off x="3610433" y="1584161"/>
                <a:ext cx="31347" cy="41827"/>
              </a:xfrm>
              <a:custGeom>
                <a:avLst/>
                <a:gdLst>
                  <a:gd name="T0" fmla="*/ 22 w 22"/>
                  <a:gd name="T1" fmla="*/ 11 h 24"/>
                  <a:gd name="T2" fmla="*/ 22 w 22"/>
                  <a:gd name="T3" fmla="*/ 11 h 24"/>
                  <a:gd name="T4" fmla="*/ 22 w 22"/>
                  <a:gd name="T5" fmla="*/ 16 h 24"/>
                  <a:gd name="T6" fmla="*/ 19 w 22"/>
                  <a:gd name="T7" fmla="*/ 21 h 24"/>
                  <a:gd name="T8" fmla="*/ 16 w 22"/>
                  <a:gd name="T9" fmla="*/ 22 h 24"/>
                  <a:gd name="T10" fmla="*/ 11 w 22"/>
                  <a:gd name="T11" fmla="*/ 24 h 24"/>
                  <a:gd name="T12" fmla="*/ 11 w 22"/>
                  <a:gd name="T13" fmla="*/ 24 h 24"/>
                  <a:gd name="T14" fmla="*/ 6 w 22"/>
                  <a:gd name="T15" fmla="*/ 22 h 24"/>
                  <a:gd name="T16" fmla="*/ 3 w 22"/>
                  <a:gd name="T17" fmla="*/ 21 h 24"/>
                  <a:gd name="T18" fmla="*/ 0 w 22"/>
                  <a:gd name="T19" fmla="*/ 16 h 24"/>
                  <a:gd name="T20" fmla="*/ 0 w 22"/>
                  <a:gd name="T21" fmla="*/ 11 h 24"/>
                  <a:gd name="T22" fmla="*/ 0 w 22"/>
                  <a:gd name="T23" fmla="*/ 11 h 24"/>
                  <a:gd name="T24" fmla="*/ 0 w 22"/>
                  <a:gd name="T25" fmla="*/ 8 h 24"/>
                  <a:gd name="T26" fmla="*/ 3 w 22"/>
                  <a:gd name="T27" fmla="*/ 3 h 24"/>
                  <a:gd name="T28" fmla="*/ 6 w 22"/>
                  <a:gd name="T29" fmla="*/ 1 h 24"/>
                  <a:gd name="T30" fmla="*/ 11 w 22"/>
                  <a:gd name="T31" fmla="*/ 0 h 24"/>
                  <a:gd name="T32" fmla="*/ 11 w 22"/>
                  <a:gd name="T33" fmla="*/ 0 h 24"/>
                  <a:gd name="T34" fmla="*/ 16 w 22"/>
                  <a:gd name="T35" fmla="*/ 1 h 24"/>
                  <a:gd name="T36" fmla="*/ 19 w 22"/>
                  <a:gd name="T37" fmla="*/ 3 h 24"/>
                  <a:gd name="T38" fmla="*/ 22 w 22"/>
                  <a:gd name="T39" fmla="*/ 8 h 24"/>
                  <a:gd name="T40" fmla="*/ 22 w 22"/>
                  <a:gd name="T41" fmla="*/ 11 h 24"/>
                  <a:gd name="T42" fmla="*/ 22 w 22"/>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1"/>
                    </a:moveTo>
                    <a:lnTo>
                      <a:pt x="22" y="11"/>
                    </a:lnTo>
                    <a:lnTo>
                      <a:pt x="22" y="16"/>
                    </a:lnTo>
                    <a:lnTo>
                      <a:pt x="19" y="21"/>
                    </a:lnTo>
                    <a:lnTo>
                      <a:pt x="16" y="22"/>
                    </a:lnTo>
                    <a:lnTo>
                      <a:pt x="11" y="24"/>
                    </a:lnTo>
                    <a:lnTo>
                      <a:pt x="11" y="24"/>
                    </a:lnTo>
                    <a:lnTo>
                      <a:pt x="6" y="22"/>
                    </a:lnTo>
                    <a:lnTo>
                      <a:pt x="3" y="21"/>
                    </a:lnTo>
                    <a:lnTo>
                      <a:pt x="0" y="16"/>
                    </a:lnTo>
                    <a:lnTo>
                      <a:pt x="0" y="11"/>
                    </a:lnTo>
                    <a:lnTo>
                      <a:pt x="0" y="11"/>
                    </a:lnTo>
                    <a:lnTo>
                      <a:pt x="0" y="8"/>
                    </a:lnTo>
                    <a:lnTo>
                      <a:pt x="3" y="3"/>
                    </a:lnTo>
                    <a:lnTo>
                      <a:pt x="6" y="1"/>
                    </a:lnTo>
                    <a:lnTo>
                      <a:pt x="11" y="0"/>
                    </a:lnTo>
                    <a:lnTo>
                      <a:pt x="11" y="0"/>
                    </a:lnTo>
                    <a:lnTo>
                      <a:pt x="16" y="1"/>
                    </a:lnTo>
                    <a:lnTo>
                      <a:pt x="19" y="3"/>
                    </a:lnTo>
                    <a:lnTo>
                      <a:pt x="22" y="8"/>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70" name="Freeform 5341"/>
              <p:cNvSpPr>
                <a:spLocks/>
              </p:cNvSpPr>
              <p:nvPr/>
            </p:nvSpPr>
            <p:spPr bwMode="auto">
              <a:xfrm>
                <a:off x="3618981" y="1584161"/>
                <a:ext cx="31347" cy="41827"/>
              </a:xfrm>
              <a:custGeom>
                <a:avLst/>
                <a:gdLst>
                  <a:gd name="T0" fmla="*/ 23 w 23"/>
                  <a:gd name="T1" fmla="*/ 11 h 24"/>
                  <a:gd name="T2" fmla="*/ 23 w 23"/>
                  <a:gd name="T3" fmla="*/ 11 h 24"/>
                  <a:gd name="T4" fmla="*/ 23 w 23"/>
                  <a:gd name="T5" fmla="*/ 16 h 24"/>
                  <a:gd name="T6" fmla="*/ 20 w 23"/>
                  <a:gd name="T7" fmla="*/ 21 h 24"/>
                  <a:gd name="T8" fmla="*/ 16 w 23"/>
                  <a:gd name="T9" fmla="*/ 22 h 24"/>
                  <a:gd name="T10" fmla="*/ 12 w 23"/>
                  <a:gd name="T11" fmla="*/ 24 h 24"/>
                  <a:gd name="T12" fmla="*/ 12 w 23"/>
                  <a:gd name="T13" fmla="*/ 24 h 24"/>
                  <a:gd name="T14" fmla="*/ 7 w 23"/>
                  <a:gd name="T15" fmla="*/ 22 h 24"/>
                  <a:gd name="T16" fmla="*/ 4 w 23"/>
                  <a:gd name="T17" fmla="*/ 21 h 24"/>
                  <a:gd name="T18" fmla="*/ 0 w 23"/>
                  <a:gd name="T19" fmla="*/ 16 h 24"/>
                  <a:gd name="T20" fmla="*/ 0 w 23"/>
                  <a:gd name="T21" fmla="*/ 11 h 24"/>
                  <a:gd name="T22" fmla="*/ 0 w 23"/>
                  <a:gd name="T23" fmla="*/ 11 h 24"/>
                  <a:gd name="T24" fmla="*/ 0 w 23"/>
                  <a:gd name="T25" fmla="*/ 8 h 24"/>
                  <a:gd name="T26" fmla="*/ 4 w 23"/>
                  <a:gd name="T27" fmla="*/ 3 h 24"/>
                  <a:gd name="T28" fmla="*/ 7 w 23"/>
                  <a:gd name="T29" fmla="*/ 1 h 24"/>
                  <a:gd name="T30" fmla="*/ 12 w 23"/>
                  <a:gd name="T31" fmla="*/ 0 h 24"/>
                  <a:gd name="T32" fmla="*/ 12 w 23"/>
                  <a:gd name="T33" fmla="*/ 0 h 24"/>
                  <a:gd name="T34" fmla="*/ 16 w 23"/>
                  <a:gd name="T35" fmla="*/ 1 h 24"/>
                  <a:gd name="T36" fmla="*/ 20 w 23"/>
                  <a:gd name="T37" fmla="*/ 3 h 24"/>
                  <a:gd name="T38" fmla="*/ 23 w 23"/>
                  <a:gd name="T39" fmla="*/ 8 h 24"/>
                  <a:gd name="T40" fmla="*/ 23 w 23"/>
                  <a:gd name="T41" fmla="*/ 11 h 24"/>
                  <a:gd name="T42" fmla="*/ 23 w 23"/>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4">
                    <a:moveTo>
                      <a:pt x="23" y="11"/>
                    </a:moveTo>
                    <a:lnTo>
                      <a:pt x="23" y="11"/>
                    </a:lnTo>
                    <a:lnTo>
                      <a:pt x="23" y="16"/>
                    </a:lnTo>
                    <a:lnTo>
                      <a:pt x="20" y="21"/>
                    </a:lnTo>
                    <a:lnTo>
                      <a:pt x="16" y="22"/>
                    </a:lnTo>
                    <a:lnTo>
                      <a:pt x="12" y="24"/>
                    </a:lnTo>
                    <a:lnTo>
                      <a:pt x="12" y="24"/>
                    </a:lnTo>
                    <a:lnTo>
                      <a:pt x="7" y="22"/>
                    </a:lnTo>
                    <a:lnTo>
                      <a:pt x="4" y="21"/>
                    </a:lnTo>
                    <a:lnTo>
                      <a:pt x="0" y="16"/>
                    </a:lnTo>
                    <a:lnTo>
                      <a:pt x="0" y="11"/>
                    </a:lnTo>
                    <a:lnTo>
                      <a:pt x="0" y="11"/>
                    </a:lnTo>
                    <a:lnTo>
                      <a:pt x="0" y="8"/>
                    </a:lnTo>
                    <a:lnTo>
                      <a:pt x="4" y="3"/>
                    </a:lnTo>
                    <a:lnTo>
                      <a:pt x="7" y="1"/>
                    </a:lnTo>
                    <a:lnTo>
                      <a:pt x="12" y="0"/>
                    </a:lnTo>
                    <a:lnTo>
                      <a:pt x="12" y="0"/>
                    </a:lnTo>
                    <a:lnTo>
                      <a:pt x="16" y="1"/>
                    </a:lnTo>
                    <a:lnTo>
                      <a:pt x="20" y="3"/>
                    </a:lnTo>
                    <a:lnTo>
                      <a:pt x="23" y="8"/>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71" name="Freeform 5342"/>
              <p:cNvSpPr>
                <a:spLocks/>
              </p:cNvSpPr>
              <p:nvPr/>
            </p:nvSpPr>
            <p:spPr bwMode="auto">
              <a:xfrm>
                <a:off x="3624679" y="1584161"/>
                <a:ext cx="31347" cy="41827"/>
              </a:xfrm>
              <a:custGeom>
                <a:avLst/>
                <a:gdLst>
                  <a:gd name="T0" fmla="*/ 23 w 23"/>
                  <a:gd name="T1" fmla="*/ 11 h 24"/>
                  <a:gd name="T2" fmla="*/ 23 w 23"/>
                  <a:gd name="T3" fmla="*/ 11 h 24"/>
                  <a:gd name="T4" fmla="*/ 21 w 23"/>
                  <a:gd name="T5" fmla="*/ 16 h 24"/>
                  <a:gd name="T6" fmla="*/ 19 w 23"/>
                  <a:gd name="T7" fmla="*/ 21 h 24"/>
                  <a:gd name="T8" fmla="*/ 16 w 23"/>
                  <a:gd name="T9" fmla="*/ 22 h 24"/>
                  <a:gd name="T10" fmla="*/ 11 w 23"/>
                  <a:gd name="T11" fmla="*/ 24 h 24"/>
                  <a:gd name="T12" fmla="*/ 11 w 23"/>
                  <a:gd name="T13" fmla="*/ 24 h 24"/>
                  <a:gd name="T14" fmla="*/ 7 w 23"/>
                  <a:gd name="T15" fmla="*/ 22 h 24"/>
                  <a:gd name="T16" fmla="*/ 3 w 23"/>
                  <a:gd name="T17" fmla="*/ 21 h 24"/>
                  <a:gd name="T18" fmla="*/ 0 w 23"/>
                  <a:gd name="T19" fmla="*/ 16 h 24"/>
                  <a:gd name="T20" fmla="*/ 0 w 23"/>
                  <a:gd name="T21" fmla="*/ 11 h 24"/>
                  <a:gd name="T22" fmla="*/ 0 w 23"/>
                  <a:gd name="T23" fmla="*/ 11 h 24"/>
                  <a:gd name="T24" fmla="*/ 0 w 23"/>
                  <a:gd name="T25" fmla="*/ 8 h 24"/>
                  <a:gd name="T26" fmla="*/ 3 w 23"/>
                  <a:gd name="T27" fmla="*/ 3 h 24"/>
                  <a:gd name="T28" fmla="*/ 7 w 23"/>
                  <a:gd name="T29" fmla="*/ 1 h 24"/>
                  <a:gd name="T30" fmla="*/ 11 w 23"/>
                  <a:gd name="T31" fmla="*/ 0 h 24"/>
                  <a:gd name="T32" fmla="*/ 11 w 23"/>
                  <a:gd name="T33" fmla="*/ 0 h 24"/>
                  <a:gd name="T34" fmla="*/ 16 w 23"/>
                  <a:gd name="T35" fmla="*/ 1 h 24"/>
                  <a:gd name="T36" fmla="*/ 19 w 23"/>
                  <a:gd name="T37" fmla="*/ 3 h 24"/>
                  <a:gd name="T38" fmla="*/ 21 w 23"/>
                  <a:gd name="T39" fmla="*/ 8 h 24"/>
                  <a:gd name="T40" fmla="*/ 23 w 23"/>
                  <a:gd name="T41" fmla="*/ 11 h 24"/>
                  <a:gd name="T42" fmla="*/ 23 w 23"/>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4">
                    <a:moveTo>
                      <a:pt x="23" y="11"/>
                    </a:moveTo>
                    <a:lnTo>
                      <a:pt x="23" y="11"/>
                    </a:lnTo>
                    <a:lnTo>
                      <a:pt x="21" y="16"/>
                    </a:lnTo>
                    <a:lnTo>
                      <a:pt x="19" y="21"/>
                    </a:lnTo>
                    <a:lnTo>
                      <a:pt x="16" y="22"/>
                    </a:lnTo>
                    <a:lnTo>
                      <a:pt x="11" y="24"/>
                    </a:lnTo>
                    <a:lnTo>
                      <a:pt x="11" y="24"/>
                    </a:lnTo>
                    <a:lnTo>
                      <a:pt x="7" y="22"/>
                    </a:lnTo>
                    <a:lnTo>
                      <a:pt x="3" y="21"/>
                    </a:lnTo>
                    <a:lnTo>
                      <a:pt x="0" y="16"/>
                    </a:lnTo>
                    <a:lnTo>
                      <a:pt x="0" y="11"/>
                    </a:lnTo>
                    <a:lnTo>
                      <a:pt x="0" y="11"/>
                    </a:lnTo>
                    <a:lnTo>
                      <a:pt x="0" y="8"/>
                    </a:lnTo>
                    <a:lnTo>
                      <a:pt x="3" y="3"/>
                    </a:lnTo>
                    <a:lnTo>
                      <a:pt x="7" y="1"/>
                    </a:lnTo>
                    <a:lnTo>
                      <a:pt x="11" y="0"/>
                    </a:lnTo>
                    <a:lnTo>
                      <a:pt x="11" y="0"/>
                    </a:lnTo>
                    <a:lnTo>
                      <a:pt x="16" y="1"/>
                    </a:lnTo>
                    <a:lnTo>
                      <a:pt x="19" y="3"/>
                    </a:lnTo>
                    <a:lnTo>
                      <a:pt x="21" y="8"/>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72" name="Freeform 5343"/>
              <p:cNvSpPr>
                <a:spLocks/>
              </p:cNvSpPr>
              <p:nvPr/>
            </p:nvSpPr>
            <p:spPr bwMode="auto">
              <a:xfrm>
                <a:off x="3624679" y="1584161"/>
                <a:ext cx="31347" cy="41827"/>
              </a:xfrm>
              <a:custGeom>
                <a:avLst/>
                <a:gdLst>
                  <a:gd name="T0" fmla="*/ 23 w 23"/>
                  <a:gd name="T1" fmla="*/ 11 h 24"/>
                  <a:gd name="T2" fmla="*/ 23 w 23"/>
                  <a:gd name="T3" fmla="*/ 11 h 24"/>
                  <a:gd name="T4" fmla="*/ 21 w 23"/>
                  <a:gd name="T5" fmla="*/ 16 h 24"/>
                  <a:gd name="T6" fmla="*/ 19 w 23"/>
                  <a:gd name="T7" fmla="*/ 21 h 24"/>
                  <a:gd name="T8" fmla="*/ 16 w 23"/>
                  <a:gd name="T9" fmla="*/ 22 h 24"/>
                  <a:gd name="T10" fmla="*/ 11 w 23"/>
                  <a:gd name="T11" fmla="*/ 24 h 24"/>
                  <a:gd name="T12" fmla="*/ 11 w 23"/>
                  <a:gd name="T13" fmla="*/ 24 h 24"/>
                  <a:gd name="T14" fmla="*/ 7 w 23"/>
                  <a:gd name="T15" fmla="*/ 22 h 24"/>
                  <a:gd name="T16" fmla="*/ 3 w 23"/>
                  <a:gd name="T17" fmla="*/ 21 h 24"/>
                  <a:gd name="T18" fmla="*/ 0 w 23"/>
                  <a:gd name="T19" fmla="*/ 16 h 24"/>
                  <a:gd name="T20" fmla="*/ 0 w 23"/>
                  <a:gd name="T21" fmla="*/ 11 h 24"/>
                  <a:gd name="T22" fmla="*/ 0 w 23"/>
                  <a:gd name="T23" fmla="*/ 11 h 24"/>
                  <a:gd name="T24" fmla="*/ 0 w 23"/>
                  <a:gd name="T25" fmla="*/ 8 h 24"/>
                  <a:gd name="T26" fmla="*/ 3 w 23"/>
                  <a:gd name="T27" fmla="*/ 3 h 24"/>
                  <a:gd name="T28" fmla="*/ 7 w 23"/>
                  <a:gd name="T29" fmla="*/ 1 h 24"/>
                  <a:gd name="T30" fmla="*/ 11 w 23"/>
                  <a:gd name="T31" fmla="*/ 0 h 24"/>
                  <a:gd name="T32" fmla="*/ 11 w 23"/>
                  <a:gd name="T33" fmla="*/ 0 h 24"/>
                  <a:gd name="T34" fmla="*/ 16 w 23"/>
                  <a:gd name="T35" fmla="*/ 1 h 24"/>
                  <a:gd name="T36" fmla="*/ 19 w 23"/>
                  <a:gd name="T37" fmla="*/ 3 h 24"/>
                  <a:gd name="T38" fmla="*/ 21 w 23"/>
                  <a:gd name="T39" fmla="*/ 8 h 24"/>
                  <a:gd name="T40" fmla="*/ 23 w 23"/>
                  <a:gd name="T41" fmla="*/ 11 h 24"/>
                  <a:gd name="T42" fmla="*/ 23 w 23"/>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4">
                    <a:moveTo>
                      <a:pt x="23" y="11"/>
                    </a:moveTo>
                    <a:lnTo>
                      <a:pt x="23" y="11"/>
                    </a:lnTo>
                    <a:lnTo>
                      <a:pt x="21" y="16"/>
                    </a:lnTo>
                    <a:lnTo>
                      <a:pt x="19" y="21"/>
                    </a:lnTo>
                    <a:lnTo>
                      <a:pt x="16" y="22"/>
                    </a:lnTo>
                    <a:lnTo>
                      <a:pt x="11" y="24"/>
                    </a:lnTo>
                    <a:lnTo>
                      <a:pt x="11" y="24"/>
                    </a:lnTo>
                    <a:lnTo>
                      <a:pt x="7" y="22"/>
                    </a:lnTo>
                    <a:lnTo>
                      <a:pt x="3" y="21"/>
                    </a:lnTo>
                    <a:lnTo>
                      <a:pt x="0" y="16"/>
                    </a:lnTo>
                    <a:lnTo>
                      <a:pt x="0" y="11"/>
                    </a:lnTo>
                    <a:lnTo>
                      <a:pt x="0" y="11"/>
                    </a:lnTo>
                    <a:lnTo>
                      <a:pt x="0" y="8"/>
                    </a:lnTo>
                    <a:lnTo>
                      <a:pt x="3" y="3"/>
                    </a:lnTo>
                    <a:lnTo>
                      <a:pt x="7" y="1"/>
                    </a:lnTo>
                    <a:lnTo>
                      <a:pt x="11" y="0"/>
                    </a:lnTo>
                    <a:lnTo>
                      <a:pt x="11" y="0"/>
                    </a:lnTo>
                    <a:lnTo>
                      <a:pt x="16" y="1"/>
                    </a:lnTo>
                    <a:lnTo>
                      <a:pt x="19" y="3"/>
                    </a:lnTo>
                    <a:lnTo>
                      <a:pt x="21" y="8"/>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73" name="Freeform 5344"/>
              <p:cNvSpPr>
                <a:spLocks/>
              </p:cNvSpPr>
              <p:nvPr/>
            </p:nvSpPr>
            <p:spPr bwMode="auto">
              <a:xfrm>
                <a:off x="3636078" y="1601587"/>
                <a:ext cx="34195" cy="38343"/>
              </a:xfrm>
              <a:custGeom>
                <a:avLst/>
                <a:gdLst>
                  <a:gd name="T0" fmla="*/ 24 w 24"/>
                  <a:gd name="T1" fmla="*/ 12 h 23"/>
                  <a:gd name="T2" fmla="*/ 24 w 24"/>
                  <a:gd name="T3" fmla="*/ 12 h 23"/>
                  <a:gd name="T4" fmla="*/ 23 w 24"/>
                  <a:gd name="T5" fmla="*/ 16 h 23"/>
                  <a:gd name="T6" fmla="*/ 21 w 24"/>
                  <a:gd name="T7" fmla="*/ 20 h 23"/>
                  <a:gd name="T8" fmla="*/ 16 w 24"/>
                  <a:gd name="T9" fmla="*/ 23 h 23"/>
                  <a:gd name="T10" fmla="*/ 13 w 24"/>
                  <a:gd name="T11" fmla="*/ 23 h 23"/>
                  <a:gd name="T12" fmla="*/ 13 w 24"/>
                  <a:gd name="T13" fmla="*/ 23 h 23"/>
                  <a:gd name="T14" fmla="*/ 8 w 24"/>
                  <a:gd name="T15" fmla="*/ 23 h 23"/>
                  <a:gd name="T16" fmla="*/ 5 w 24"/>
                  <a:gd name="T17" fmla="*/ 20 h 23"/>
                  <a:gd name="T18" fmla="*/ 2 w 24"/>
                  <a:gd name="T19" fmla="*/ 16 h 23"/>
                  <a:gd name="T20" fmla="*/ 0 w 24"/>
                  <a:gd name="T21" fmla="*/ 12 h 23"/>
                  <a:gd name="T22" fmla="*/ 0 w 24"/>
                  <a:gd name="T23" fmla="*/ 12 h 23"/>
                  <a:gd name="T24" fmla="*/ 2 w 24"/>
                  <a:gd name="T25" fmla="*/ 7 h 23"/>
                  <a:gd name="T26" fmla="*/ 5 w 24"/>
                  <a:gd name="T27" fmla="*/ 4 h 23"/>
                  <a:gd name="T28" fmla="*/ 8 w 24"/>
                  <a:gd name="T29" fmla="*/ 2 h 23"/>
                  <a:gd name="T30" fmla="*/ 13 w 24"/>
                  <a:gd name="T31" fmla="*/ 0 h 23"/>
                  <a:gd name="T32" fmla="*/ 13 w 24"/>
                  <a:gd name="T33" fmla="*/ 0 h 23"/>
                  <a:gd name="T34" fmla="*/ 16 w 24"/>
                  <a:gd name="T35" fmla="*/ 2 h 23"/>
                  <a:gd name="T36" fmla="*/ 21 w 24"/>
                  <a:gd name="T37" fmla="*/ 4 h 23"/>
                  <a:gd name="T38" fmla="*/ 23 w 24"/>
                  <a:gd name="T39" fmla="*/ 7 h 23"/>
                  <a:gd name="T40" fmla="*/ 24 w 24"/>
                  <a:gd name="T41" fmla="*/ 12 h 23"/>
                  <a:gd name="T42" fmla="*/ 24 w 24"/>
                  <a:gd name="T43"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3">
                    <a:moveTo>
                      <a:pt x="24" y="12"/>
                    </a:moveTo>
                    <a:lnTo>
                      <a:pt x="24" y="12"/>
                    </a:lnTo>
                    <a:lnTo>
                      <a:pt x="23" y="16"/>
                    </a:lnTo>
                    <a:lnTo>
                      <a:pt x="21" y="20"/>
                    </a:lnTo>
                    <a:lnTo>
                      <a:pt x="16" y="23"/>
                    </a:lnTo>
                    <a:lnTo>
                      <a:pt x="13" y="23"/>
                    </a:lnTo>
                    <a:lnTo>
                      <a:pt x="13" y="23"/>
                    </a:lnTo>
                    <a:lnTo>
                      <a:pt x="8" y="23"/>
                    </a:lnTo>
                    <a:lnTo>
                      <a:pt x="5" y="20"/>
                    </a:lnTo>
                    <a:lnTo>
                      <a:pt x="2" y="16"/>
                    </a:lnTo>
                    <a:lnTo>
                      <a:pt x="0" y="12"/>
                    </a:lnTo>
                    <a:lnTo>
                      <a:pt x="0" y="12"/>
                    </a:lnTo>
                    <a:lnTo>
                      <a:pt x="2" y="7"/>
                    </a:lnTo>
                    <a:lnTo>
                      <a:pt x="5" y="4"/>
                    </a:lnTo>
                    <a:lnTo>
                      <a:pt x="8" y="2"/>
                    </a:lnTo>
                    <a:lnTo>
                      <a:pt x="13" y="0"/>
                    </a:lnTo>
                    <a:lnTo>
                      <a:pt x="13" y="0"/>
                    </a:lnTo>
                    <a:lnTo>
                      <a:pt x="16" y="2"/>
                    </a:lnTo>
                    <a:lnTo>
                      <a:pt x="21" y="4"/>
                    </a:lnTo>
                    <a:lnTo>
                      <a:pt x="23" y="7"/>
                    </a:lnTo>
                    <a:lnTo>
                      <a:pt x="24" y="12"/>
                    </a:lnTo>
                    <a:lnTo>
                      <a:pt x="24" y="12"/>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74" name="Freeform 5345"/>
              <p:cNvSpPr>
                <a:spLocks/>
              </p:cNvSpPr>
              <p:nvPr/>
            </p:nvSpPr>
            <p:spPr bwMode="auto">
              <a:xfrm>
                <a:off x="3647477" y="1601587"/>
                <a:ext cx="31347" cy="38343"/>
              </a:xfrm>
              <a:custGeom>
                <a:avLst/>
                <a:gdLst>
                  <a:gd name="T0" fmla="*/ 22 w 22"/>
                  <a:gd name="T1" fmla="*/ 12 h 23"/>
                  <a:gd name="T2" fmla="*/ 22 w 22"/>
                  <a:gd name="T3" fmla="*/ 12 h 23"/>
                  <a:gd name="T4" fmla="*/ 22 w 22"/>
                  <a:gd name="T5" fmla="*/ 16 h 23"/>
                  <a:gd name="T6" fmla="*/ 19 w 22"/>
                  <a:gd name="T7" fmla="*/ 20 h 23"/>
                  <a:gd name="T8" fmla="*/ 16 w 22"/>
                  <a:gd name="T9" fmla="*/ 23 h 23"/>
                  <a:gd name="T10" fmla="*/ 11 w 22"/>
                  <a:gd name="T11" fmla="*/ 23 h 23"/>
                  <a:gd name="T12" fmla="*/ 11 w 22"/>
                  <a:gd name="T13" fmla="*/ 23 h 23"/>
                  <a:gd name="T14" fmla="*/ 7 w 22"/>
                  <a:gd name="T15" fmla="*/ 23 h 23"/>
                  <a:gd name="T16" fmla="*/ 3 w 22"/>
                  <a:gd name="T17" fmla="*/ 20 h 23"/>
                  <a:gd name="T18" fmla="*/ 0 w 22"/>
                  <a:gd name="T19" fmla="*/ 16 h 23"/>
                  <a:gd name="T20" fmla="*/ 0 w 22"/>
                  <a:gd name="T21" fmla="*/ 12 h 23"/>
                  <a:gd name="T22" fmla="*/ 0 w 22"/>
                  <a:gd name="T23" fmla="*/ 12 h 23"/>
                  <a:gd name="T24" fmla="*/ 0 w 22"/>
                  <a:gd name="T25" fmla="*/ 7 h 23"/>
                  <a:gd name="T26" fmla="*/ 3 w 22"/>
                  <a:gd name="T27" fmla="*/ 4 h 23"/>
                  <a:gd name="T28" fmla="*/ 7 w 22"/>
                  <a:gd name="T29" fmla="*/ 2 h 23"/>
                  <a:gd name="T30" fmla="*/ 11 w 22"/>
                  <a:gd name="T31" fmla="*/ 0 h 23"/>
                  <a:gd name="T32" fmla="*/ 11 w 22"/>
                  <a:gd name="T33" fmla="*/ 0 h 23"/>
                  <a:gd name="T34" fmla="*/ 16 w 22"/>
                  <a:gd name="T35" fmla="*/ 2 h 23"/>
                  <a:gd name="T36" fmla="*/ 19 w 22"/>
                  <a:gd name="T37" fmla="*/ 4 h 23"/>
                  <a:gd name="T38" fmla="*/ 22 w 22"/>
                  <a:gd name="T39" fmla="*/ 7 h 23"/>
                  <a:gd name="T40" fmla="*/ 22 w 22"/>
                  <a:gd name="T41" fmla="*/ 12 h 23"/>
                  <a:gd name="T42" fmla="*/ 22 w 22"/>
                  <a:gd name="T43"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3">
                    <a:moveTo>
                      <a:pt x="22" y="12"/>
                    </a:moveTo>
                    <a:lnTo>
                      <a:pt x="22" y="12"/>
                    </a:lnTo>
                    <a:lnTo>
                      <a:pt x="22" y="16"/>
                    </a:lnTo>
                    <a:lnTo>
                      <a:pt x="19" y="20"/>
                    </a:lnTo>
                    <a:lnTo>
                      <a:pt x="16" y="23"/>
                    </a:lnTo>
                    <a:lnTo>
                      <a:pt x="11" y="23"/>
                    </a:lnTo>
                    <a:lnTo>
                      <a:pt x="11" y="23"/>
                    </a:lnTo>
                    <a:lnTo>
                      <a:pt x="7" y="23"/>
                    </a:lnTo>
                    <a:lnTo>
                      <a:pt x="3" y="20"/>
                    </a:lnTo>
                    <a:lnTo>
                      <a:pt x="0" y="16"/>
                    </a:lnTo>
                    <a:lnTo>
                      <a:pt x="0" y="12"/>
                    </a:lnTo>
                    <a:lnTo>
                      <a:pt x="0" y="12"/>
                    </a:lnTo>
                    <a:lnTo>
                      <a:pt x="0" y="7"/>
                    </a:lnTo>
                    <a:lnTo>
                      <a:pt x="3" y="4"/>
                    </a:lnTo>
                    <a:lnTo>
                      <a:pt x="7" y="2"/>
                    </a:lnTo>
                    <a:lnTo>
                      <a:pt x="11" y="0"/>
                    </a:lnTo>
                    <a:lnTo>
                      <a:pt x="11" y="0"/>
                    </a:lnTo>
                    <a:lnTo>
                      <a:pt x="16" y="2"/>
                    </a:lnTo>
                    <a:lnTo>
                      <a:pt x="19" y="4"/>
                    </a:lnTo>
                    <a:lnTo>
                      <a:pt x="22" y="7"/>
                    </a:lnTo>
                    <a:lnTo>
                      <a:pt x="22" y="12"/>
                    </a:lnTo>
                    <a:lnTo>
                      <a:pt x="22" y="12"/>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75" name="Freeform 5346"/>
              <p:cNvSpPr>
                <a:spLocks/>
              </p:cNvSpPr>
              <p:nvPr/>
            </p:nvSpPr>
            <p:spPr bwMode="auto">
              <a:xfrm>
                <a:off x="3653176" y="1601587"/>
                <a:ext cx="34195" cy="38343"/>
              </a:xfrm>
              <a:custGeom>
                <a:avLst/>
                <a:gdLst>
                  <a:gd name="T0" fmla="*/ 22 w 22"/>
                  <a:gd name="T1" fmla="*/ 12 h 23"/>
                  <a:gd name="T2" fmla="*/ 22 w 22"/>
                  <a:gd name="T3" fmla="*/ 12 h 23"/>
                  <a:gd name="T4" fmla="*/ 21 w 22"/>
                  <a:gd name="T5" fmla="*/ 16 h 23"/>
                  <a:gd name="T6" fmla="*/ 19 w 22"/>
                  <a:gd name="T7" fmla="*/ 20 h 23"/>
                  <a:gd name="T8" fmla="*/ 16 w 22"/>
                  <a:gd name="T9" fmla="*/ 23 h 23"/>
                  <a:gd name="T10" fmla="*/ 11 w 22"/>
                  <a:gd name="T11" fmla="*/ 23 h 23"/>
                  <a:gd name="T12" fmla="*/ 11 w 22"/>
                  <a:gd name="T13" fmla="*/ 23 h 23"/>
                  <a:gd name="T14" fmla="*/ 6 w 22"/>
                  <a:gd name="T15" fmla="*/ 23 h 23"/>
                  <a:gd name="T16" fmla="*/ 3 w 22"/>
                  <a:gd name="T17" fmla="*/ 20 h 23"/>
                  <a:gd name="T18" fmla="*/ 0 w 22"/>
                  <a:gd name="T19" fmla="*/ 16 h 23"/>
                  <a:gd name="T20" fmla="*/ 0 w 22"/>
                  <a:gd name="T21" fmla="*/ 12 h 23"/>
                  <a:gd name="T22" fmla="*/ 0 w 22"/>
                  <a:gd name="T23" fmla="*/ 12 h 23"/>
                  <a:gd name="T24" fmla="*/ 0 w 22"/>
                  <a:gd name="T25" fmla="*/ 7 h 23"/>
                  <a:gd name="T26" fmla="*/ 3 w 22"/>
                  <a:gd name="T27" fmla="*/ 4 h 23"/>
                  <a:gd name="T28" fmla="*/ 6 w 22"/>
                  <a:gd name="T29" fmla="*/ 2 h 23"/>
                  <a:gd name="T30" fmla="*/ 11 w 22"/>
                  <a:gd name="T31" fmla="*/ 0 h 23"/>
                  <a:gd name="T32" fmla="*/ 11 w 22"/>
                  <a:gd name="T33" fmla="*/ 0 h 23"/>
                  <a:gd name="T34" fmla="*/ 16 w 22"/>
                  <a:gd name="T35" fmla="*/ 2 h 23"/>
                  <a:gd name="T36" fmla="*/ 19 w 22"/>
                  <a:gd name="T37" fmla="*/ 4 h 23"/>
                  <a:gd name="T38" fmla="*/ 21 w 22"/>
                  <a:gd name="T39" fmla="*/ 7 h 23"/>
                  <a:gd name="T40" fmla="*/ 22 w 22"/>
                  <a:gd name="T41" fmla="*/ 12 h 23"/>
                  <a:gd name="T42" fmla="*/ 22 w 22"/>
                  <a:gd name="T43"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3">
                    <a:moveTo>
                      <a:pt x="22" y="12"/>
                    </a:moveTo>
                    <a:lnTo>
                      <a:pt x="22" y="12"/>
                    </a:lnTo>
                    <a:lnTo>
                      <a:pt x="21" y="16"/>
                    </a:lnTo>
                    <a:lnTo>
                      <a:pt x="19" y="20"/>
                    </a:lnTo>
                    <a:lnTo>
                      <a:pt x="16" y="23"/>
                    </a:lnTo>
                    <a:lnTo>
                      <a:pt x="11" y="23"/>
                    </a:lnTo>
                    <a:lnTo>
                      <a:pt x="11" y="23"/>
                    </a:lnTo>
                    <a:lnTo>
                      <a:pt x="6" y="23"/>
                    </a:lnTo>
                    <a:lnTo>
                      <a:pt x="3" y="20"/>
                    </a:lnTo>
                    <a:lnTo>
                      <a:pt x="0" y="16"/>
                    </a:lnTo>
                    <a:lnTo>
                      <a:pt x="0" y="12"/>
                    </a:lnTo>
                    <a:lnTo>
                      <a:pt x="0" y="12"/>
                    </a:lnTo>
                    <a:lnTo>
                      <a:pt x="0" y="7"/>
                    </a:lnTo>
                    <a:lnTo>
                      <a:pt x="3" y="4"/>
                    </a:lnTo>
                    <a:lnTo>
                      <a:pt x="6" y="2"/>
                    </a:lnTo>
                    <a:lnTo>
                      <a:pt x="11" y="0"/>
                    </a:lnTo>
                    <a:lnTo>
                      <a:pt x="11" y="0"/>
                    </a:lnTo>
                    <a:lnTo>
                      <a:pt x="16" y="2"/>
                    </a:lnTo>
                    <a:lnTo>
                      <a:pt x="19" y="4"/>
                    </a:lnTo>
                    <a:lnTo>
                      <a:pt x="21" y="7"/>
                    </a:lnTo>
                    <a:lnTo>
                      <a:pt x="22" y="12"/>
                    </a:lnTo>
                    <a:lnTo>
                      <a:pt x="22" y="12"/>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76" name="Freeform 5347"/>
              <p:cNvSpPr>
                <a:spLocks/>
              </p:cNvSpPr>
              <p:nvPr/>
            </p:nvSpPr>
            <p:spPr bwMode="auto">
              <a:xfrm>
                <a:off x="3658875" y="1601587"/>
                <a:ext cx="34195" cy="38343"/>
              </a:xfrm>
              <a:custGeom>
                <a:avLst/>
                <a:gdLst>
                  <a:gd name="T0" fmla="*/ 24 w 24"/>
                  <a:gd name="T1" fmla="*/ 12 h 23"/>
                  <a:gd name="T2" fmla="*/ 24 w 24"/>
                  <a:gd name="T3" fmla="*/ 12 h 23"/>
                  <a:gd name="T4" fmla="*/ 22 w 24"/>
                  <a:gd name="T5" fmla="*/ 16 h 23"/>
                  <a:gd name="T6" fmla="*/ 21 w 24"/>
                  <a:gd name="T7" fmla="*/ 20 h 23"/>
                  <a:gd name="T8" fmla="*/ 16 w 24"/>
                  <a:gd name="T9" fmla="*/ 23 h 23"/>
                  <a:gd name="T10" fmla="*/ 13 w 24"/>
                  <a:gd name="T11" fmla="*/ 23 h 23"/>
                  <a:gd name="T12" fmla="*/ 13 w 24"/>
                  <a:gd name="T13" fmla="*/ 23 h 23"/>
                  <a:gd name="T14" fmla="*/ 8 w 24"/>
                  <a:gd name="T15" fmla="*/ 23 h 23"/>
                  <a:gd name="T16" fmla="*/ 5 w 24"/>
                  <a:gd name="T17" fmla="*/ 20 h 23"/>
                  <a:gd name="T18" fmla="*/ 2 w 24"/>
                  <a:gd name="T19" fmla="*/ 16 h 23"/>
                  <a:gd name="T20" fmla="*/ 0 w 24"/>
                  <a:gd name="T21" fmla="*/ 12 h 23"/>
                  <a:gd name="T22" fmla="*/ 0 w 24"/>
                  <a:gd name="T23" fmla="*/ 12 h 23"/>
                  <a:gd name="T24" fmla="*/ 2 w 24"/>
                  <a:gd name="T25" fmla="*/ 7 h 23"/>
                  <a:gd name="T26" fmla="*/ 5 w 24"/>
                  <a:gd name="T27" fmla="*/ 4 h 23"/>
                  <a:gd name="T28" fmla="*/ 8 w 24"/>
                  <a:gd name="T29" fmla="*/ 2 h 23"/>
                  <a:gd name="T30" fmla="*/ 13 w 24"/>
                  <a:gd name="T31" fmla="*/ 0 h 23"/>
                  <a:gd name="T32" fmla="*/ 13 w 24"/>
                  <a:gd name="T33" fmla="*/ 0 h 23"/>
                  <a:gd name="T34" fmla="*/ 16 w 24"/>
                  <a:gd name="T35" fmla="*/ 2 h 23"/>
                  <a:gd name="T36" fmla="*/ 21 w 24"/>
                  <a:gd name="T37" fmla="*/ 4 h 23"/>
                  <a:gd name="T38" fmla="*/ 22 w 24"/>
                  <a:gd name="T39" fmla="*/ 7 h 23"/>
                  <a:gd name="T40" fmla="*/ 24 w 24"/>
                  <a:gd name="T41" fmla="*/ 12 h 23"/>
                  <a:gd name="T42" fmla="*/ 24 w 24"/>
                  <a:gd name="T43"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3">
                    <a:moveTo>
                      <a:pt x="24" y="12"/>
                    </a:moveTo>
                    <a:lnTo>
                      <a:pt x="24" y="12"/>
                    </a:lnTo>
                    <a:lnTo>
                      <a:pt x="22" y="16"/>
                    </a:lnTo>
                    <a:lnTo>
                      <a:pt x="21" y="20"/>
                    </a:lnTo>
                    <a:lnTo>
                      <a:pt x="16" y="23"/>
                    </a:lnTo>
                    <a:lnTo>
                      <a:pt x="13" y="23"/>
                    </a:lnTo>
                    <a:lnTo>
                      <a:pt x="13" y="23"/>
                    </a:lnTo>
                    <a:lnTo>
                      <a:pt x="8" y="23"/>
                    </a:lnTo>
                    <a:lnTo>
                      <a:pt x="5" y="20"/>
                    </a:lnTo>
                    <a:lnTo>
                      <a:pt x="2" y="16"/>
                    </a:lnTo>
                    <a:lnTo>
                      <a:pt x="0" y="12"/>
                    </a:lnTo>
                    <a:lnTo>
                      <a:pt x="0" y="12"/>
                    </a:lnTo>
                    <a:lnTo>
                      <a:pt x="2" y="7"/>
                    </a:lnTo>
                    <a:lnTo>
                      <a:pt x="5" y="4"/>
                    </a:lnTo>
                    <a:lnTo>
                      <a:pt x="8" y="2"/>
                    </a:lnTo>
                    <a:lnTo>
                      <a:pt x="13" y="0"/>
                    </a:lnTo>
                    <a:lnTo>
                      <a:pt x="13" y="0"/>
                    </a:lnTo>
                    <a:lnTo>
                      <a:pt x="16" y="2"/>
                    </a:lnTo>
                    <a:lnTo>
                      <a:pt x="21" y="4"/>
                    </a:lnTo>
                    <a:lnTo>
                      <a:pt x="22" y="7"/>
                    </a:lnTo>
                    <a:lnTo>
                      <a:pt x="24" y="12"/>
                    </a:lnTo>
                    <a:lnTo>
                      <a:pt x="24" y="12"/>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77" name="Freeform 5348"/>
              <p:cNvSpPr>
                <a:spLocks/>
              </p:cNvSpPr>
              <p:nvPr/>
            </p:nvSpPr>
            <p:spPr bwMode="auto">
              <a:xfrm>
                <a:off x="3664573" y="1601587"/>
                <a:ext cx="34195" cy="38343"/>
              </a:xfrm>
              <a:custGeom>
                <a:avLst/>
                <a:gdLst>
                  <a:gd name="T0" fmla="*/ 24 w 24"/>
                  <a:gd name="T1" fmla="*/ 12 h 23"/>
                  <a:gd name="T2" fmla="*/ 24 w 24"/>
                  <a:gd name="T3" fmla="*/ 12 h 23"/>
                  <a:gd name="T4" fmla="*/ 22 w 24"/>
                  <a:gd name="T5" fmla="*/ 16 h 23"/>
                  <a:gd name="T6" fmla="*/ 21 w 24"/>
                  <a:gd name="T7" fmla="*/ 20 h 23"/>
                  <a:gd name="T8" fmla="*/ 16 w 24"/>
                  <a:gd name="T9" fmla="*/ 23 h 23"/>
                  <a:gd name="T10" fmla="*/ 13 w 24"/>
                  <a:gd name="T11" fmla="*/ 23 h 23"/>
                  <a:gd name="T12" fmla="*/ 13 w 24"/>
                  <a:gd name="T13" fmla="*/ 23 h 23"/>
                  <a:gd name="T14" fmla="*/ 8 w 24"/>
                  <a:gd name="T15" fmla="*/ 23 h 23"/>
                  <a:gd name="T16" fmla="*/ 3 w 24"/>
                  <a:gd name="T17" fmla="*/ 20 h 23"/>
                  <a:gd name="T18" fmla="*/ 2 w 24"/>
                  <a:gd name="T19" fmla="*/ 16 h 23"/>
                  <a:gd name="T20" fmla="*/ 0 w 24"/>
                  <a:gd name="T21" fmla="*/ 12 h 23"/>
                  <a:gd name="T22" fmla="*/ 0 w 24"/>
                  <a:gd name="T23" fmla="*/ 12 h 23"/>
                  <a:gd name="T24" fmla="*/ 2 w 24"/>
                  <a:gd name="T25" fmla="*/ 7 h 23"/>
                  <a:gd name="T26" fmla="*/ 3 w 24"/>
                  <a:gd name="T27" fmla="*/ 4 h 23"/>
                  <a:gd name="T28" fmla="*/ 8 w 24"/>
                  <a:gd name="T29" fmla="*/ 2 h 23"/>
                  <a:gd name="T30" fmla="*/ 13 w 24"/>
                  <a:gd name="T31" fmla="*/ 0 h 23"/>
                  <a:gd name="T32" fmla="*/ 13 w 24"/>
                  <a:gd name="T33" fmla="*/ 0 h 23"/>
                  <a:gd name="T34" fmla="*/ 16 w 24"/>
                  <a:gd name="T35" fmla="*/ 2 h 23"/>
                  <a:gd name="T36" fmla="*/ 21 w 24"/>
                  <a:gd name="T37" fmla="*/ 4 h 23"/>
                  <a:gd name="T38" fmla="*/ 22 w 24"/>
                  <a:gd name="T39" fmla="*/ 7 h 23"/>
                  <a:gd name="T40" fmla="*/ 24 w 24"/>
                  <a:gd name="T41" fmla="*/ 12 h 23"/>
                  <a:gd name="T42" fmla="*/ 24 w 24"/>
                  <a:gd name="T43"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3">
                    <a:moveTo>
                      <a:pt x="24" y="12"/>
                    </a:moveTo>
                    <a:lnTo>
                      <a:pt x="24" y="12"/>
                    </a:lnTo>
                    <a:lnTo>
                      <a:pt x="22" y="16"/>
                    </a:lnTo>
                    <a:lnTo>
                      <a:pt x="21" y="20"/>
                    </a:lnTo>
                    <a:lnTo>
                      <a:pt x="16" y="23"/>
                    </a:lnTo>
                    <a:lnTo>
                      <a:pt x="13" y="23"/>
                    </a:lnTo>
                    <a:lnTo>
                      <a:pt x="13" y="23"/>
                    </a:lnTo>
                    <a:lnTo>
                      <a:pt x="8" y="23"/>
                    </a:lnTo>
                    <a:lnTo>
                      <a:pt x="3" y="20"/>
                    </a:lnTo>
                    <a:lnTo>
                      <a:pt x="2" y="16"/>
                    </a:lnTo>
                    <a:lnTo>
                      <a:pt x="0" y="12"/>
                    </a:lnTo>
                    <a:lnTo>
                      <a:pt x="0" y="12"/>
                    </a:lnTo>
                    <a:lnTo>
                      <a:pt x="2" y="7"/>
                    </a:lnTo>
                    <a:lnTo>
                      <a:pt x="3" y="4"/>
                    </a:lnTo>
                    <a:lnTo>
                      <a:pt x="8" y="2"/>
                    </a:lnTo>
                    <a:lnTo>
                      <a:pt x="13" y="0"/>
                    </a:lnTo>
                    <a:lnTo>
                      <a:pt x="13" y="0"/>
                    </a:lnTo>
                    <a:lnTo>
                      <a:pt x="16" y="2"/>
                    </a:lnTo>
                    <a:lnTo>
                      <a:pt x="21" y="4"/>
                    </a:lnTo>
                    <a:lnTo>
                      <a:pt x="22" y="7"/>
                    </a:lnTo>
                    <a:lnTo>
                      <a:pt x="24" y="12"/>
                    </a:lnTo>
                    <a:lnTo>
                      <a:pt x="24" y="12"/>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78" name="Freeform 5349"/>
              <p:cNvSpPr>
                <a:spLocks/>
              </p:cNvSpPr>
              <p:nvPr/>
            </p:nvSpPr>
            <p:spPr bwMode="auto">
              <a:xfrm>
                <a:off x="3673124" y="1601587"/>
                <a:ext cx="34195" cy="38343"/>
              </a:xfrm>
              <a:custGeom>
                <a:avLst/>
                <a:gdLst>
                  <a:gd name="T0" fmla="*/ 24 w 24"/>
                  <a:gd name="T1" fmla="*/ 12 h 23"/>
                  <a:gd name="T2" fmla="*/ 24 w 24"/>
                  <a:gd name="T3" fmla="*/ 12 h 23"/>
                  <a:gd name="T4" fmla="*/ 22 w 24"/>
                  <a:gd name="T5" fmla="*/ 16 h 23"/>
                  <a:gd name="T6" fmla="*/ 20 w 24"/>
                  <a:gd name="T7" fmla="*/ 20 h 23"/>
                  <a:gd name="T8" fmla="*/ 16 w 24"/>
                  <a:gd name="T9" fmla="*/ 23 h 23"/>
                  <a:gd name="T10" fmla="*/ 11 w 24"/>
                  <a:gd name="T11" fmla="*/ 23 h 23"/>
                  <a:gd name="T12" fmla="*/ 11 w 24"/>
                  <a:gd name="T13" fmla="*/ 23 h 23"/>
                  <a:gd name="T14" fmla="*/ 8 w 24"/>
                  <a:gd name="T15" fmla="*/ 23 h 23"/>
                  <a:gd name="T16" fmla="*/ 3 w 24"/>
                  <a:gd name="T17" fmla="*/ 20 h 23"/>
                  <a:gd name="T18" fmla="*/ 1 w 24"/>
                  <a:gd name="T19" fmla="*/ 16 h 23"/>
                  <a:gd name="T20" fmla="*/ 0 w 24"/>
                  <a:gd name="T21" fmla="*/ 12 h 23"/>
                  <a:gd name="T22" fmla="*/ 0 w 24"/>
                  <a:gd name="T23" fmla="*/ 12 h 23"/>
                  <a:gd name="T24" fmla="*/ 1 w 24"/>
                  <a:gd name="T25" fmla="*/ 7 h 23"/>
                  <a:gd name="T26" fmla="*/ 3 w 24"/>
                  <a:gd name="T27" fmla="*/ 4 h 23"/>
                  <a:gd name="T28" fmla="*/ 8 w 24"/>
                  <a:gd name="T29" fmla="*/ 2 h 23"/>
                  <a:gd name="T30" fmla="*/ 11 w 24"/>
                  <a:gd name="T31" fmla="*/ 0 h 23"/>
                  <a:gd name="T32" fmla="*/ 11 w 24"/>
                  <a:gd name="T33" fmla="*/ 0 h 23"/>
                  <a:gd name="T34" fmla="*/ 16 w 24"/>
                  <a:gd name="T35" fmla="*/ 2 h 23"/>
                  <a:gd name="T36" fmla="*/ 20 w 24"/>
                  <a:gd name="T37" fmla="*/ 4 h 23"/>
                  <a:gd name="T38" fmla="*/ 22 w 24"/>
                  <a:gd name="T39" fmla="*/ 7 h 23"/>
                  <a:gd name="T40" fmla="*/ 24 w 24"/>
                  <a:gd name="T41" fmla="*/ 12 h 23"/>
                  <a:gd name="T42" fmla="*/ 24 w 24"/>
                  <a:gd name="T43"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3">
                    <a:moveTo>
                      <a:pt x="24" y="12"/>
                    </a:moveTo>
                    <a:lnTo>
                      <a:pt x="24" y="12"/>
                    </a:lnTo>
                    <a:lnTo>
                      <a:pt x="22" y="16"/>
                    </a:lnTo>
                    <a:lnTo>
                      <a:pt x="20" y="20"/>
                    </a:lnTo>
                    <a:lnTo>
                      <a:pt x="16" y="23"/>
                    </a:lnTo>
                    <a:lnTo>
                      <a:pt x="11" y="23"/>
                    </a:lnTo>
                    <a:lnTo>
                      <a:pt x="11" y="23"/>
                    </a:lnTo>
                    <a:lnTo>
                      <a:pt x="8" y="23"/>
                    </a:lnTo>
                    <a:lnTo>
                      <a:pt x="3" y="20"/>
                    </a:lnTo>
                    <a:lnTo>
                      <a:pt x="1" y="16"/>
                    </a:lnTo>
                    <a:lnTo>
                      <a:pt x="0" y="12"/>
                    </a:lnTo>
                    <a:lnTo>
                      <a:pt x="0" y="12"/>
                    </a:lnTo>
                    <a:lnTo>
                      <a:pt x="1" y="7"/>
                    </a:lnTo>
                    <a:lnTo>
                      <a:pt x="3" y="4"/>
                    </a:lnTo>
                    <a:lnTo>
                      <a:pt x="8" y="2"/>
                    </a:lnTo>
                    <a:lnTo>
                      <a:pt x="11" y="0"/>
                    </a:lnTo>
                    <a:lnTo>
                      <a:pt x="11" y="0"/>
                    </a:lnTo>
                    <a:lnTo>
                      <a:pt x="16" y="2"/>
                    </a:lnTo>
                    <a:lnTo>
                      <a:pt x="20" y="4"/>
                    </a:lnTo>
                    <a:lnTo>
                      <a:pt x="22" y="7"/>
                    </a:lnTo>
                    <a:lnTo>
                      <a:pt x="24" y="12"/>
                    </a:lnTo>
                    <a:lnTo>
                      <a:pt x="24" y="12"/>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79" name="Freeform 5350"/>
              <p:cNvSpPr>
                <a:spLocks/>
              </p:cNvSpPr>
              <p:nvPr/>
            </p:nvSpPr>
            <p:spPr bwMode="auto">
              <a:xfrm>
                <a:off x="3678823" y="1601587"/>
                <a:ext cx="34195" cy="38343"/>
              </a:xfrm>
              <a:custGeom>
                <a:avLst/>
                <a:gdLst>
                  <a:gd name="T0" fmla="*/ 24 w 24"/>
                  <a:gd name="T1" fmla="*/ 12 h 23"/>
                  <a:gd name="T2" fmla="*/ 24 w 24"/>
                  <a:gd name="T3" fmla="*/ 12 h 23"/>
                  <a:gd name="T4" fmla="*/ 23 w 24"/>
                  <a:gd name="T5" fmla="*/ 16 h 23"/>
                  <a:gd name="T6" fmla="*/ 20 w 24"/>
                  <a:gd name="T7" fmla="*/ 20 h 23"/>
                  <a:gd name="T8" fmla="*/ 16 w 24"/>
                  <a:gd name="T9" fmla="*/ 23 h 23"/>
                  <a:gd name="T10" fmla="*/ 12 w 24"/>
                  <a:gd name="T11" fmla="*/ 23 h 23"/>
                  <a:gd name="T12" fmla="*/ 12 w 24"/>
                  <a:gd name="T13" fmla="*/ 23 h 23"/>
                  <a:gd name="T14" fmla="*/ 8 w 24"/>
                  <a:gd name="T15" fmla="*/ 23 h 23"/>
                  <a:gd name="T16" fmla="*/ 4 w 24"/>
                  <a:gd name="T17" fmla="*/ 20 h 23"/>
                  <a:gd name="T18" fmla="*/ 2 w 24"/>
                  <a:gd name="T19" fmla="*/ 16 h 23"/>
                  <a:gd name="T20" fmla="*/ 0 w 24"/>
                  <a:gd name="T21" fmla="*/ 12 h 23"/>
                  <a:gd name="T22" fmla="*/ 0 w 24"/>
                  <a:gd name="T23" fmla="*/ 12 h 23"/>
                  <a:gd name="T24" fmla="*/ 2 w 24"/>
                  <a:gd name="T25" fmla="*/ 7 h 23"/>
                  <a:gd name="T26" fmla="*/ 4 w 24"/>
                  <a:gd name="T27" fmla="*/ 4 h 23"/>
                  <a:gd name="T28" fmla="*/ 8 w 24"/>
                  <a:gd name="T29" fmla="*/ 2 h 23"/>
                  <a:gd name="T30" fmla="*/ 12 w 24"/>
                  <a:gd name="T31" fmla="*/ 0 h 23"/>
                  <a:gd name="T32" fmla="*/ 12 w 24"/>
                  <a:gd name="T33" fmla="*/ 0 h 23"/>
                  <a:gd name="T34" fmla="*/ 16 w 24"/>
                  <a:gd name="T35" fmla="*/ 2 h 23"/>
                  <a:gd name="T36" fmla="*/ 20 w 24"/>
                  <a:gd name="T37" fmla="*/ 4 h 23"/>
                  <a:gd name="T38" fmla="*/ 23 w 24"/>
                  <a:gd name="T39" fmla="*/ 7 h 23"/>
                  <a:gd name="T40" fmla="*/ 24 w 24"/>
                  <a:gd name="T41" fmla="*/ 12 h 23"/>
                  <a:gd name="T42" fmla="*/ 24 w 24"/>
                  <a:gd name="T43"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3">
                    <a:moveTo>
                      <a:pt x="24" y="12"/>
                    </a:moveTo>
                    <a:lnTo>
                      <a:pt x="24" y="12"/>
                    </a:lnTo>
                    <a:lnTo>
                      <a:pt x="23" y="16"/>
                    </a:lnTo>
                    <a:lnTo>
                      <a:pt x="20" y="20"/>
                    </a:lnTo>
                    <a:lnTo>
                      <a:pt x="16" y="23"/>
                    </a:lnTo>
                    <a:lnTo>
                      <a:pt x="12" y="23"/>
                    </a:lnTo>
                    <a:lnTo>
                      <a:pt x="12" y="23"/>
                    </a:lnTo>
                    <a:lnTo>
                      <a:pt x="8" y="23"/>
                    </a:lnTo>
                    <a:lnTo>
                      <a:pt x="4" y="20"/>
                    </a:lnTo>
                    <a:lnTo>
                      <a:pt x="2" y="16"/>
                    </a:lnTo>
                    <a:lnTo>
                      <a:pt x="0" y="12"/>
                    </a:lnTo>
                    <a:lnTo>
                      <a:pt x="0" y="12"/>
                    </a:lnTo>
                    <a:lnTo>
                      <a:pt x="2" y="7"/>
                    </a:lnTo>
                    <a:lnTo>
                      <a:pt x="4" y="4"/>
                    </a:lnTo>
                    <a:lnTo>
                      <a:pt x="8" y="2"/>
                    </a:lnTo>
                    <a:lnTo>
                      <a:pt x="12" y="0"/>
                    </a:lnTo>
                    <a:lnTo>
                      <a:pt x="12" y="0"/>
                    </a:lnTo>
                    <a:lnTo>
                      <a:pt x="16" y="2"/>
                    </a:lnTo>
                    <a:lnTo>
                      <a:pt x="20" y="4"/>
                    </a:lnTo>
                    <a:lnTo>
                      <a:pt x="23" y="7"/>
                    </a:lnTo>
                    <a:lnTo>
                      <a:pt x="24" y="12"/>
                    </a:lnTo>
                    <a:lnTo>
                      <a:pt x="24" y="12"/>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80" name="Freeform 5351"/>
              <p:cNvSpPr>
                <a:spLocks/>
              </p:cNvSpPr>
              <p:nvPr/>
            </p:nvSpPr>
            <p:spPr bwMode="auto">
              <a:xfrm>
                <a:off x="3687371" y="1601587"/>
                <a:ext cx="31347" cy="38343"/>
              </a:xfrm>
              <a:custGeom>
                <a:avLst/>
                <a:gdLst>
                  <a:gd name="T0" fmla="*/ 23 w 23"/>
                  <a:gd name="T1" fmla="*/ 12 h 23"/>
                  <a:gd name="T2" fmla="*/ 23 w 23"/>
                  <a:gd name="T3" fmla="*/ 12 h 23"/>
                  <a:gd name="T4" fmla="*/ 23 w 23"/>
                  <a:gd name="T5" fmla="*/ 16 h 23"/>
                  <a:gd name="T6" fmla="*/ 19 w 23"/>
                  <a:gd name="T7" fmla="*/ 20 h 23"/>
                  <a:gd name="T8" fmla="*/ 16 w 23"/>
                  <a:gd name="T9" fmla="*/ 23 h 23"/>
                  <a:gd name="T10" fmla="*/ 11 w 23"/>
                  <a:gd name="T11" fmla="*/ 23 h 23"/>
                  <a:gd name="T12" fmla="*/ 11 w 23"/>
                  <a:gd name="T13" fmla="*/ 23 h 23"/>
                  <a:gd name="T14" fmla="*/ 7 w 23"/>
                  <a:gd name="T15" fmla="*/ 23 h 23"/>
                  <a:gd name="T16" fmla="*/ 3 w 23"/>
                  <a:gd name="T17" fmla="*/ 20 h 23"/>
                  <a:gd name="T18" fmla="*/ 2 w 23"/>
                  <a:gd name="T19" fmla="*/ 16 h 23"/>
                  <a:gd name="T20" fmla="*/ 0 w 23"/>
                  <a:gd name="T21" fmla="*/ 12 h 23"/>
                  <a:gd name="T22" fmla="*/ 0 w 23"/>
                  <a:gd name="T23" fmla="*/ 12 h 23"/>
                  <a:gd name="T24" fmla="*/ 2 w 23"/>
                  <a:gd name="T25" fmla="*/ 7 h 23"/>
                  <a:gd name="T26" fmla="*/ 3 w 23"/>
                  <a:gd name="T27" fmla="*/ 4 h 23"/>
                  <a:gd name="T28" fmla="*/ 7 w 23"/>
                  <a:gd name="T29" fmla="*/ 2 h 23"/>
                  <a:gd name="T30" fmla="*/ 11 w 23"/>
                  <a:gd name="T31" fmla="*/ 0 h 23"/>
                  <a:gd name="T32" fmla="*/ 11 w 23"/>
                  <a:gd name="T33" fmla="*/ 0 h 23"/>
                  <a:gd name="T34" fmla="*/ 16 w 23"/>
                  <a:gd name="T35" fmla="*/ 2 h 23"/>
                  <a:gd name="T36" fmla="*/ 19 w 23"/>
                  <a:gd name="T37" fmla="*/ 4 h 23"/>
                  <a:gd name="T38" fmla="*/ 23 w 23"/>
                  <a:gd name="T39" fmla="*/ 7 h 23"/>
                  <a:gd name="T40" fmla="*/ 23 w 23"/>
                  <a:gd name="T41" fmla="*/ 12 h 23"/>
                  <a:gd name="T42" fmla="*/ 23 w 23"/>
                  <a:gd name="T43"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3">
                    <a:moveTo>
                      <a:pt x="23" y="12"/>
                    </a:moveTo>
                    <a:lnTo>
                      <a:pt x="23" y="12"/>
                    </a:lnTo>
                    <a:lnTo>
                      <a:pt x="23" y="16"/>
                    </a:lnTo>
                    <a:lnTo>
                      <a:pt x="19" y="20"/>
                    </a:lnTo>
                    <a:lnTo>
                      <a:pt x="16" y="23"/>
                    </a:lnTo>
                    <a:lnTo>
                      <a:pt x="11" y="23"/>
                    </a:lnTo>
                    <a:lnTo>
                      <a:pt x="11" y="23"/>
                    </a:lnTo>
                    <a:lnTo>
                      <a:pt x="7" y="23"/>
                    </a:lnTo>
                    <a:lnTo>
                      <a:pt x="3" y="20"/>
                    </a:lnTo>
                    <a:lnTo>
                      <a:pt x="2" y="16"/>
                    </a:lnTo>
                    <a:lnTo>
                      <a:pt x="0" y="12"/>
                    </a:lnTo>
                    <a:lnTo>
                      <a:pt x="0" y="12"/>
                    </a:lnTo>
                    <a:lnTo>
                      <a:pt x="2" y="7"/>
                    </a:lnTo>
                    <a:lnTo>
                      <a:pt x="3" y="4"/>
                    </a:lnTo>
                    <a:lnTo>
                      <a:pt x="7" y="2"/>
                    </a:lnTo>
                    <a:lnTo>
                      <a:pt x="11" y="0"/>
                    </a:lnTo>
                    <a:lnTo>
                      <a:pt x="11" y="0"/>
                    </a:lnTo>
                    <a:lnTo>
                      <a:pt x="16" y="2"/>
                    </a:lnTo>
                    <a:lnTo>
                      <a:pt x="19" y="4"/>
                    </a:lnTo>
                    <a:lnTo>
                      <a:pt x="23" y="7"/>
                    </a:lnTo>
                    <a:lnTo>
                      <a:pt x="23" y="12"/>
                    </a:lnTo>
                    <a:lnTo>
                      <a:pt x="23" y="12"/>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81" name="Freeform 5352"/>
              <p:cNvSpPr>
                <a:spLocks/>
              </p:cNvSpPr>
              <p:nvPr/>
            </p:nvSpPr>
            <p:spPr bwMode="auto">
              <a:xfrm>
                <a:off x="3735814" y="1619016"/>
                <a:ext cx="31347" cy="38343"/>
              </a:xfrm>
              <a:custGeom>
                <a:avLst/>
                <a:gdLst>
                  <a:gd name="T0" fmla="*/ 23 w 23"/>
                  <a:gd name="T1" fmla="*/ 11 h 22"/>
                  <a:gd name="T2" fmla="*/ 23 w 23"/>
                  <a:gd name="T3" fmla="*/ 11 h 22"/>
                  <a:gd name="T4" fmla="*/ 21 w 23"/>
                  <a:gd name="T5" fmla="*/ 16 h 22"/>
                  <a:gd name="T6" fmla="*/ 20 w 23"/>
                  <a:gd name="T7" fmla="*/ 19 h 22"/>
                  <a:gd name="T8" fmla="*/ 16 w 23"/>
                  <a:gd name="T9" fmla="*/ 22 h 22"/>
                  <a:gd name="T10" fmla="*/ 12 w 23"/>
                  <a:gd name="T11" fmla="*/ 22 h 22"/>
                  <a:gd name="T12" fmla="*/ 12 w 23"/>
                  <a:gd name="T13" fmla="*/ 22 h 22"/>
                  <a:gd name="T14" fmla="*/ 7 w 23"/>
                  <a:gd name="T15" fmla="*/ 22 h 22"/>
                  <a:gd name="T16" fmla="*/ 4 w 23"/>
                  <a:gd name="T17" fmla="*/ 19 h 22"/>
                  <a:gd name="T18" fmla="*/ 0 w 23"/>
                  <a:gd name="T19" fmla="*/ 16 h 22"/>
                  <a:gd name="T20" fmla="*/ 0 w 23"/>
                  <a:gd name="T21" fmla="*/ 11 h 22"/>
                  <a:gd name="T22" fmla="*/ 0 w 23"/>
                  <a:gd name="T23" fmla="*/ 11 h 22"/>
                  <a:gd name="T24" fmla="*/ 0 w 23"/>
                  <a:gd name="T25" fmla="*/ 6 h 22"/>
                  <a:gd name="T26" fmla="*/ 4 w 23"/>
                  <a:gd name="T27" fmla="*/ 3 h 22"/>
                  <a:gd name="T28" fmla="*/ 7 w 23"/>
                  <a:gd name="T29" fmla="*/ 0 h 22"/>
                  <a:gd name="T30" fmla="*/ 12 w 23"/>
                  <a:gd name="T31" fmla="*/ 0 h 22"/>
                  <a:gd name="T32" fmla="*/ 12 w 23"/>
                  <a:gd name="T33" fmla="*/ 0 h 22"/>
                  <a:gd name="T34" fmla="*/ 16 w 23"/>
                  <a:gd name="T35" fmla="*/ 0 h 22"/>
                  <a:gd name="T36" fmla="*/ 20 w 23"/>
                  <a:gd name="T37" fmla="*/ 3 h 22"/>
                  <a:gd name="T38" fmla="*/ 21 w 23"/>
                  <a:gd name="T39" fmla="*/ 6 h 22"/>
                  <a:gd name="T40" fmla="*/ 23 w 23"/>
                  <a:gd name="T41" fmla="*/ 11 h 22"/>
                  <a:gd name="T42" fmla="*/ 23 w 23"/>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2">
                    <a:moveTo>
                      <a:pt x="23" y="11"/>
                    </a:moveTo>
                    <a:lnTo>
                      <a:pt x="23" y="11"/>
                    </a:lnTo>
                    <a:lnTo>
                      <a:pt x="21" y="16"/>
                    </a:lnTo>
                    <a:lnTo>
                      <a:pt x="20" y="19"/>
                    </a:lnTo>
                    <a:lnTo>
                      <a:pt x="16" y="22"/>
                    </a:lnTo>
                    <a:lnTo>
                      <a:pt x="12" y="22"/>
                    </a:lnTo>
                    <a:lnTo>
                      <a:pt x="12" y="22"/>
                    </a:lnTo>
                    <a:lnTo>
                      <a:pt x="7" y="22"/>
                    </a:lnTo>
                    <a:lnTo>
                      <a:pt x="4" y="19"/>
                    </a:lnTo>
                    <a:lnTo>
                      <a:pt x="0" y="16"/>
                    </a:lnTo>
                    <a:lnTo>
                      <a:pt x="0" y="11"/>
                    </a:lnTo>
                    <a:lnTo>
                      <a:pt x="0" y="11"/>
                    </a:lnTo>
                    <a:lnTo>
                      <a:pt x="0" y="6"/>
                    </a:lnTo>
                    <a:lnTo>
                      <a:pt x="4" y="3"/>
                    </a:lnTo>
                    <a:lnTo>
                      <a:pt x="7" y="0"/>
                    </a:lnTo>
                    <a:lnTo>
                      <a:pt x="12" y="0"/>
                    </a:lnTo>
                    <a:lnTo>
                      <a:pt x="12" y="0"/>
                    </a:lnTo>
                    <a:lnTo>
                      <a:pt x="16" y="0"/>
                    </a:lnTo>
                    <a:lnTo>
                      <a:pt x="20" y="3"/>
                    </a:lnTo>
                    <a:lnTo>
                      <a:pt x="21" y="6"/>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82" name="Freeform 5353"/>
              <p:cNvSpPr>
                <a:spLocks/>
              </p:cNvSpPr>
              <p:nvPr/>
            </p:nvSpPr>
            <p:spPr bwMode="auto">
              <a:xfrm>
                <a:off x="3741513" y="1619016"/>
                <a:ext cx="34195" cy="38343"/>
              </a:xfrm>
              <a:custGeom>
                <a:avLst/>
                <a:gdLst>
                  <a:gd name="T0" fmla="*/ 24 w 24"/>
                  <a:gd name="T1" fmla="*/ 11 h 22"/>
                  <a:gd name="T2" fmla="*/ 24 w 24"/>
                  <a:gd name="T3" fmla="*/ 11 h 22"/>
                  <a:gd name="T4" fmla="*/ 22 w 24"/>
                  <a:gd name="T5" fmla="*/ 16 h 22"/>
                  <a:gd name="T6" fmla="*/ 20 w 24"/>
                  <a:gd name="T7" fmla="*/ 19 h 22"/>
                  <a:gd name="T8" fmla="*/ 16 w 24"/>
                  <a:gd name="T9" fmla="*/ 22 h 22"/>
                  <a:gd name="T10" fmla="*/ 12 w 24"/>
                  <a:gd name="T11" fmla="*/ 22 h 22"/>
                  <a:gd name="T12" fmla="*/ 12 w 24"/>
                  <a:gd name="T13" fmla="*/ 22 h 22"/>
                  <a:gd name="T14" fmla="*/ 8 w 24"/>
                  <a:gd name="T15" fmla="*/ 22 h 22"/>
                  <a:gd name="T16" fmla="*/ 4 w 24"/>
                  <a:gd name="T17" fmla="*/ 19 h 22"/>
                  <a:gd name="T18" fmla="*/ 1 w 24"/>
                  <a:gd name="T19" fmla="*/ 16 h 22"/>
                  <a:gd name="T20" fmla="*/ 0 w 24"/>
                  <a:gd name="T21" fmla="*/ 11 h 22"/>
                  <a:gd name="T22" fmla="*/ 0 w 24"/>
                  <a:gd name="T23" fmla="*/ 11 h 22"/>
                  <a:gd name="T24" fmla="*/ 1 w 24"/>
                  <a:gd name="T25" fmla="*/ 6 h 22"/>
                  <a:gd name="T26" fmla="*/ 4 w 24"/>
                  <a:gd name="T27" fmla="*/ 3 h 22"/>
                  <a:gd name="T28" fmla="*/ 8 w 24"/>
                  <a:gd name="T29" fmla="*/ 0 h 22"/>
                  <a:gd name="T30" fmla="*/ 12 w 24"/>
                  <a:gd name="T31" fmla="*/ 0 h 22"/>
                  <a:gd name="T32" fmla="*/ 12 w 24"/>
                  <a:gd name="T33" fmla="*/ 0 h 22"/>
                  <a:gd name="T34" fmla="*/ 16 w 24"/>
                  <a:gd name="T35" fmla="*/ 0 h 22"/>
                  <a:gd name="T36" fmla="*/ 20 w 24"/>
                  <a:gd name="T37" fmla="*/ 3 h 22"/>
                  <a:gd name="T38" fmla="*/ 22 w 24"/>
                  <a:gd name="T39" fmla="*/ 6 h 22"/>
                  <a:gd name="T40" fmla="*/ 24 w 24"/>
                  <a:gd name="T41" fmla="*/ 11 h 22"/>
                  <a:gd name="T42" fmla="*/ 24 w 24"/>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2">
                    <a:moveTo>
                      <a:pt x="24" y="11"/>
                    </a:moveTo>
                    <a:lnTo>
                      <a:pt x="24" y="11"/>
                    </a:lnTo>
                    <a:lnTo>
                      <a:pt x="22" y="16"/>
                    </a:lnTo>
                    <a:lnTo>
                      <a:pt x="20" y="19"/>
                    </a:lnTo>
                    <a:lnTo>
                      <a:pt x="16" y="22"/>
                    </a:lnTo>
                    <a:lnTo>
                      <a:pt x="12" y="22"/>
                    </a:lnTo>
                    <a:lnTo>
                      <a:pt x="12" y="22"/>
                    </a:lnTo>
                    <a:lnTo>
                      <a:pt x="8" y="22"/>
                    </a:lnTo>
                    <a:lnTo>
                      <a:pt x="4" y="19"/>
                    </a:lnTo>
                    <a:lnTo>
                      <a:pt x="1" y="16"/>
                    </a:lnTo>
                    <a:lnTo>
                      <a:pt x="0" y="11"/>
                    </a:lnTo>
                    <a:lnTo>
                      <a:pt x="0" y="11"/>
                    </a:lnTo>
                    <a:lnTo>
                      <a:pt x="1" y="6"/>
                    </a:lnTo>
                    <a:lnTo>
                      <a:pt x="4" y="3"/>
                    </a:lnTo>
                    <a:lnTo>
                      <a:pt x="8" y="0"/>
                    </a:lnTo>
                    <a:lnTo>
                      <a:pt x="12" y="0"/>
                    </a:lnTo>
                    <a:lnTo>
                      <a:pt x="12" y="0"/>
                    </a:lnTo>
                    <a:lnTo>
                      <a:pt x="16" y="0"/>
                    </a:lnTo>
                    <a:lnTo>
                      <a:pt x="20" y="3"/>
                    </a:lnTo>
                    <a:lnTo>
                      <a:pt x="22" y="6"/>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83" name="Freeform 5354"/>
              <p:cNvSpPr>
                <a:spLocks/>
              </p:cNvSpPr>
              <p:nvPr/>
            </p:nvSpPr>
            <p:spPr bwMode="auto">
              <a:xfrm>
                <a:off x="3770009" y="1619016"/>
                <a:ext cx="34195" cy="38343"/>
              </a:xfrm>
              <a:custGeom>
                <a:avLst/>
                <a:gdLst>
                  <a:gd name="T0" fmla="*/ 24 w 24"/>
                  <a:gd name="T1" fmla="*/ 11 h 22"/>
                  <a:gd name="T2" fmla="*/ 24 w 24"/>
                  <a:gd name="T3" fmla="*/ 11 h 22"/>
                  <a:gd name="T4" fmla="*/ 23 w 24"/>
                  <a:gd name="T5" fmla="*/ 16 h 22"/>
                  <a:gd name="T6" fmla="*/ 21 w 24"/>
                  <a:gd name="T7" fmla="*/ 19 h 22"/>
                  <a:gd name="T8" fmla="*/ 16 w 24"/>
                  <a:gd name="T9" fmla="*/ 22 h 22"/>
                  <a:gd name="T10" fmla="*/ 13 w 24"/>
                  <a:gd name="T11" fmla="*/ 22 h 22"/>
                  <a:gd name="T12" fmla="*/ 13 w 24"/>
                  <a:gd name="T13" fmla="*/ 22 h 22"/>
                  <a:gd name="T14" fmla="*/ 8 w 24"/>
                  <a:gd name="T15" fmla="*/ 22 h 22"/>
                  <a:gd name="T16" fmla="*/ 5 w 24"/>
                  <a:gd name="T17" fmla="*/ 19 h 22"/>
                  <a:gd name="T18" fmla="*/ 2 w 24"/>
                  <a:gd name="T19" fmla="*/ 16 h 22"/>
                  <a:gd name="T20" fmla="*/ 0 w 24"/>
                  <a:gd name="T21" fmla="*/ 11 h 22"/>
                  <a:gd name="T22" fmla="*/ 0 w 24"/>
                  <a:gd name="T23" fmla="*/ 11 h 22"/>
                  <a:gd name="T24" fmla="*/ 2 w 24"/>
                  <a:gd name="T25" fmla="*/ 6 h 22"/>
                  <a:gd name="T26" fmla="*/ 5 w 24"/>
                  <a:gd name="T27" fmla="*/ 3 h 22"/>
                  <a:gd name="T28" fmla="*/ 8 w 24"/>
                  <a:gd name="T29" fmla="*/ 0 h 22"/>
                  <a:gd name="T30" fmla="*/ 13 w 24"/>
                  <a:gd name="T31" fmla="*/ 0 h 22"/>
                  <a:gd name="T32" fmla="*/ 13 w 24"/>
                  <a:gd name="T33" fmla="*/ 0 h 22"/>
                  <a:gd name="T34" fmla="*/ 16 w 24"/>
                  <a:gd name="T35" fmla="*/ 0 h 22"/>
                  <a:gd name="T36" fmla="*/ 21 w 24"/>
                  <a:gd name="T37" fmla="*/ 3 h 22"/>
                  <a:gd name="T38" fmla="*/ 23 w 24"/>
                  <a:gd name="T39" fmla="*/ 6 h 22"/>
                  <a:gd name="T40" fmla="*/ 24 w 24"/>
                  <a:gd name="T41" fmla="*/ 11 h 22"/>
                  <a:gd name="T42" fmla="*/ 24 w 24"/>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2">
                    <a:moveTo>
                      <a:pt x="24" y="11"/>
                    </a:moveTo>
                    <a:lnTo>
                      <a:pt x="24" y="11"/>
                    </a:lnTo>
                    <a:lnTo>
                      <a:pt x="23" y="16"/>
                    </a:lnTo>
                    <a:lnTo>
                      <a:pt x="21" y="19"/>
                    </a:lnTo>
                    <a:lnTo>
                      <a:pt x="16" y="22"/>
                    </a:lnTo>
                    <a:lnTo>
                      <a:pt x="13" y="22"/>
                    </a:lnTo>
                    <a:lnTo>
                      <a:pt x="13" y="22"/>
                    </a:lnTo>
                    <a:lnTo>
                      <a:pt x="8" y="22"/>
                    </a:lnTo>
                    <a:lnTo>
                      <a:pt x="5" y="19"/>
                    </a:lnTo>
                    <a:lnTo>
                      <a:pt x="2" y="16"/>
                    </a:lnTo>
                    <a:lnTo>
                      <a:pt x="0" y="11"/>
                    </a:lnTo>
                    <a:lnTo>
                      <a:pt x="0" y="11"/>
                    </a:lnTo>
                    <a:lnTo>
                      <a:pt x="2" y="6"/>
                    </a:lnTo>
                    <a:lnTo>
                      <a:pt x="5" y="3"/>
                    </a:lnTo>
                    <a:lnTo>
                      <a:pt x="8" y="0"/>
                    </a:lnTo>
                    <a:lnTo>
                      <a:pt x="13" y="0"/>
                    </a:lnTo>
                    <a:lnTo>
                      <a:pt x="13" y="0"/>
                    </a:lnTo>
                    <a:lnTo>
                      <a:pt x="16" y="0"/>
                    </a:lnTo>
                    <a:lnTo>
                      <a:pt x="21" y="3"/>
                    </a:lnTo>
                    <a:lnTo>
                      <a:pt x="23" y="6"/>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84" name="Freeform 5355"/>
              <p:cNvSpPr>
                <a:spLocks/>
              </p:cNvSpPr>
              <p:nvPr/>
            </p:nvSpPr>
            <p:spPr bwMode="auto">
              <a:xfrm>
                <a:off x="3784256" y="1619016"/>
                <a:ext cx="34195" cy="38343"/>
              </a:xfrm>
              <a:custGeom>
                <a:avLst/>
                <a:gdLst>
                  <a:gd name="T0" fmla="*/ 24 w 24"/>
                  <a:gd name="T1" fmla="*/ 11 h 22"/>
                  <a:gd name="T2" fmla="*/ 24 w 24"/>
                  <a:gd name="T3" fmla="*/ 11 h 22"/>
                  <a:gd name="T4" fmla="*/ 22 w 24"/>
                  <a:gd name="T5" fmla="*/ 16 h 22"/>
                  <a:gd name="T6" fmla="*/ 19 w 24"/>
                  <a:gd name="T7" fmla="*/ 19 h 22"/>
                  <a:gd name="T8" fmla="*/ 16 w 24"/>
                  <a:gd name="T9" fmla="*/ 22 h 22"/>
                  <a:gd name="T10" fmla="*/ 11 w 24"/>
                  <a:gd name="T11" fmla="*/ 22 h 22"/>
                  <a:gd name="T12" fmla="*/ 11 w 24"/>
                  <a:gd name="T13" fmla="*/ 22 h 22"/>
                  <a:gd name="T14" fmla="*/ 8 w 24"/>
                  <a:gd name="T15" fmla="*/ 22 h 22"/>
                  <a:gd name="T16" fmla="*/ 3 w 24"/>
                  <a:gd name="T17" fmla="*/ 19 h 22"/>
                  <a:gd name="T18" fmla="*/ 2 w 24"/>
                  <a:gd name="T19" fmla="*/ 16 h 22"/>
                  <a:gd name="T20" fmla="*/ 0 w 24"/>
                  <a:gd name="T21" fmla="*/ 11 h 22"/>
                  <a:gd name="T22" fmla="*/ 0 w 24"/>
                  <a:gd name="T23" fmla="*/ 11 h 22"/>
                  <a:gd name="T24" fmla="*/ 2 w 24"/>
                  <a:gd name="T25" fmla="*/ 6 h 22"/>
                  <a:gd name="T26" fmla="*/ 3 w 24"/>
                  <a:gd name="T27" fmla="*/ 3 h 22"/>
                  <a:gd name="T28" fmla="*/ 8 w 24"/>
                  <a:gd name="T29" fmla="*/ 0 h 22"/>
                  <a:gd name="T30" fmla="*/ 11 w 24"/>
                  <a:gd name="T31" fmla="*/ 0 h 22"/>
                  <a:gd name="T32" fmla="*/ 11 w 24"/>
                  <a:gd name="T33" fmla="*/ 0 h 22"/>
                  <a:gd name="T34" fmla="*/ 16 w 24"/>
                  <a:gd name="T35" fmla="*/ 0 h 22"/>
                  <a:gd name="T36" fmla="*/ 19 w 24"/>
                  <a:gd name="T37" fmla="*/ 3 h 22"/>
                  <a:gd name="T38" fmla="*/ 22 w 24"/>
                  <a:gd name="T39" fmla="*/ 6 h 22"/>
                  <a:gd name="T40" fmla="*/ 24 w 24"/>
                  <a:gd name="T41" fmla="*/ 11 h 22"/>
                  <a:gd name="T42" fmla="*/ 24 w 24"/>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2">
                    <a:moveTo>
                      <a:pt x="24" y="11"/>
                    </a:moveTo>
                    <a:lnTo>
                      <a:pt x="24" y="11"/>
                    </a:lnTo>
                    <a:lnTo>
                      <a:pt x="22" y="16"/>
                    </a:lnTo>
                    <a:lnTo>
                      <a:pt x="19" y="19"/>
                    </a:lnTo>
                    <a:lnTo>
                      <a:pt x="16" y="22"/>
                    </a:lnTo>
                    <a:lnTo>
                      <a:pt x="11" y="22"/>
                    </a:lnTo>
                    <a:lnTo>
                      <a:pt x="11" y="22"/>
                    </a:lnTo>
                    <a:lnTo>
                      <a:pt x="8" y="22"/>
                    </a:lnTo>
                    <a:lnTo>
                      <a:pt x="3" y="19"/>
                    </a:lnTo>
                    <a:lnTo>
                      <a:pt x="2" y="16"/>
                    </a:lnTo>
                    <a:lnTo>
                      <a:pt x="0" y="11"/>
                    </a:lnTo>
                    <a:lnTo>
                      <a:pt x="0" y="11"/>
                    </a:lnTo>
                    <a:lnTo>
                      <a:pt x="2" y="6"/>
                    </a:lnTo>
                    <a:lnTo>
                      <a:pt x="3" y="3"/>
                    </a:lnTo>
                    <a:lnTo>
                      <a:pt x="8" y="0"/>
                    </a:lnTo>
                    <a:lnTo>
                      <a:pt x="11" y="0"/>
                    </a:lnTo>
                    <a:lnTo>
                      <a:pt x="11" y="0"/>
                    </a:lnTo>
                    <a:lnTo>
                      <a:pt x="16" y="0"/>
                    </a:lnTo>
                    <a:lnTo>
                      <a:pt x="19" y="3"/>
                    </a:lnTo>
                    <a:lnTo>
                      <a:pt x="22" y="6"/>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85" name="Freeform 5356"/>
              <p:cNvSpPr>
                <a:spLocks/>
              </p:cNvSpPr>
              <p:nvPr/>
            </p:nvSpPr>
            <p:spPr bwMode="auto">
              <a:xfrm>
                <a:off x="3798505" y="1619016"/>
                <a:ext cx="31347" cy="38343"/>
              </a:xfrm>
              <a:custGeom>
                <a:avLst/>
                <a:gdLst>
                  <a:gd name="T0" fmla="*/ 22 w 22"/>
                  <a:gd name="T1" fmla="*/ 11 h 22"/>
                  <a:gd name="T2" fmla="*/ 22 w 22"/>
                  <a:gd name="T3" fmla="*/ 11 h 22"/>
                  <a:gd name="T4" fmla="*/ 22 w 22"/>
                  <a:gd name="T5" fmla="*/ 16 h 22"/>
                  <a:gd name="T6" fmla="*/ 19 w 22"/>
                  <a:gd name="T7" fmla="*/ 19 h 22"/>
                  <a:gd name="T8" fmla="*/ 16 w 22"/>
                  <a:gd name="T9" fmla="*/ 22 h 22"/>
                  <a:gd name="T10" fmla="*/ 11 w 22"/>
                  <a:gd name="T11" fmla="*/ 22 h 22"/>
                  <a:gd name="T12" fmla="*/ 11 w 22"/>
                  <a:gd name="T13" fmla="*/ 22 h 22"/>
                  <a:gd name="T14" fmla="*/ 6 w 22"/>
                  <a:gd name="T15" fmla="*/ 22 h 22"/>
                  <a:gd name="T16" fmla="*/ 3 w 22"/>
                  <a:gd name="T17" fmla="*/ 19 h 22"/>
                  <a:gd name="T18" fmla="*/ 0 w 22"/>
                  <a:gd name="T19" fmla="*/ 16 h 22"/>
                  <a:gd name="T20" fmla="*/ 0 w 22"/>
                  <a:gd name="T21" fmla="*/ 11 h 22"/>
                  <a:gd name="T22" fmla="*/ 0 w 22"/>
                  <a:gd name="T23" fmla="*/ 11 h 22"/>
                  <a:gd name="T24" fmla="*/ 0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2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2" y="16"/>
                    </a:lnTo>
                    <a:lnTo>
                      <a:pt x="19" y="19"/>
                    </a:lnTo>
                    <a:lnTo>
                      <a:pt x="16" y="22"/>
                    </a:lnTo>
                    <a:lnTo>
                      <a:pt x="11" y="22"/>
                    </a:lnTo>
                    <a:lnTo>
                      <a:pt x="11" y="22"/>
                    </a:lnTo>
                    <a:lnTo>
                      <a:pt x="6" y="22"/>
                    </a:lnTo>
                    <a:lnTo>
                      <a:pt x="3" y="19"/>
                    </a:lnTo>
                    <a:lnTo>
                      <a:pt x="0" y="16"/>
                    </a:lnTo>
                    <a:lnTo>
                      <a:pt x="0" y="11"/>
                    </a:lnTo>
                    <a:lnTo>
                      <a:pt x="0" y="11"/>
                    </a:lnTo>
                    <a:lnTo>
                      <a:pt x="0" y="6"/>
                    </a:lnTo>
                    <a:lnTo>
                      <a:pt x="3" y="3"/>
                    </a:lnTo>
                    <a:lnTo>
                      <a:pt x="6" y="0"/>
                    </a:lnTo>
                    <a:lnTo>
                      <a:pt x="11" y="0"/>
                    </a:lnTo>
                    <a:lnTo>
                      <a:pt x="11" y="0"/>
                    </a:lnTo>
                    <a:lnTo>
                      <a:pt x="16" y="0"/>
                    </a:lnTo>
                    <a:lnTo>
                      <a:pt x="19" y="3"/>
                    </a:lnTo>
                    <a:lnTo>
                      <a:pt x="22"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86" name="Freeform 5357"/>
              <p:cNvSpPr>
                <a:spLocks/>
              </p:cNvSpPr>
              <p:nvPr/>
            </p:nvSpPr>
            <p:spPr bwMode="auto">
              <a:xfrm>
                <a:off x="3812752" y="1636443"/>
                <a:ext cx="31347" cy="38343"/>
              </a:xfrm>
              <a:custGeom>
                <a:avLst/>
                <a:gdLst>
                  <a:gd name="T0" fmla="*/ 23 w 23"/>
                  <a:gd name="T1" fmla="*/ 11 h 22"/>
                  <a:gd name="T2" fmla="*/ 23 w 23"/>
                  <a:gd name="T3" fmla="*/ 11 h 22"/>
                  <a:gd name="T4" fmla="*/ 23 w 23"/>
                  <a:gd name="T5" fmla="*/ 16 h 22"/>
                  <a:gd name="T6" fmla="*/ 19 w 23"/>
                  <a:gd name="T7" fmla="*/ 19 h 22"/>
                  <a:gd name="T8" fmla="*/ 16 w 23"/>
                  <a:gd name="T9" fmla="*/ 20 h 22"/>
                  <a:gd name="T10" fmla="*/ 11 w 23"/>
                  <a:gd name="T11" fmla="*/ 22 h 22"/>
                  <a:gd name="T12" fmla="*/ 11 w 23"/>
                  <a:gd name="T13" fmla="*/ 22 h 22"/>
                  <a:gd name="T14" fmla="*/ 7 w 23"/>
                  <a:gd name="T15" fmla="*/ 20 h 22"/>
                  <a:gd name="T16" fmla="*/ 3 w 23"/>
                  <a:gd name="T17" fmla="*/ 19 h 22"/>
                  <a:gd name="T18" fmla="*/ 0 w 23"/>
                  <a:gd name="T19" fmla="*/ 16 h 22"/>
                  <a:gd name="T20" fmla="*/ 0 w 23"/>
                  <a:gd name="T21" fmla="*/ 11 h 22"/>
                  <a:gd name="T22" fmla="*/ 0 w 23"/>
                  <a:gd name="T23" fmla="*/ 11 h 22"/>
                  <a:gd name="T24" fmla="*/ 0 w 23"/>
                  <a:gd name="T25" fmla="*/ 6 h 22"/>
                  <a:gd name="T26" fmla="*/ 3 w 23"/>
                  <a:gd name="T27" fmla="*/ 3 h 22"/>
                  <a:gd name="T28" fmla="*/ 7 w 23"/>
                  <a:gd name="T29" fmla="*/ 0 h 22"/>
                  <a:gd name="T30" fmla="*/ 11 w 23"/>
                  <a:gd name="T31" fmla="*/ 0 h 22"/>
                  <a:gd name="T32" fmla="*/ 11 w 23"/>
                  <a:gd name="T33" fmla="*/ 0 h 22"/>
                  <a:gd name="T34" fmla="*/ 16 w 23"/>
                  <a:gd name="T35" fmla="*/ 0 h 22"/>
                  <a:gd name="T36" fmla="*/ 19 w 23"/>
                  <a:gd name="T37" fmla="*/ 3 h 22"/>
                  <a:gd name="T38" fmla="*/ 23 w 23"/>
                  <a:gd name="T39" fmla="*/ 6 h 22"/>
                  <a:gd name="T40" fmla="*/ 23 w 23"/>
                  <a:gd name="T41" fmla="*/ 11 h 22"/>
                  <a:gd name="T42" fmla="*/ 23 w 23"/>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2">
                    <a:moveTo>
                      <a:pt x="23" y="11"/>
                    </a:moveTo>
                    <a:lnTo>
                      <a:pt x="23" y="11"/>
                    </a:lnTo>
                    <a:lnTo>
                      <a:pt x="23" y="16"/>
                    </a:lnTo>
                    <a:lnTo>
                      <a:pt x="19" y="19"/>
                    </a:lnTo>
                    <a:lnTo>
                      <a:pt x="16" y="20"/>
                    </a:lnTo>
                    <a:lnTo>
                      <a:pt x="11" y="22"/>
                    </a:lnTo>
                    <a:lnTo>
                      <a:pt x="11" y="22"/>
                    </a:lnTo>
                    <a:lnTo>
                      <a:pt x="7" y="20"/>
                    </a:lnTo>
                    <a:lnTo>
                      <a:pt x="3" y="19"/>
                    </a:lnTo>
                    <a:lnTo>
                      <a:pt x="0" y="16"/>
                    </a:lnTo>
                    <a:lnTo>
                      <a:pt x="0" y="11"/>
                    </a:lnTo>
                    <a:lnTo>
                      <a:pt x="0" y="11"/>
                    </a:lnTo>
                    <a:lnTo>
                      <a:pt x="0" y="6"/>
                    </a:lnTo>
                    <a:lnTo>
                      <a:pt x="3" y="3"/>
                    </a:lnTo>
                    <a:lnTo>
                      <a:pt x="7" y="0"/>
                    </a:lnTo>
                    <a:lnTo>
                      <a:pt x="11" y="0"/>
                    </a:lnTo>
                    <a:lnTo>
                      <a:pt x="11" y="0"/>
                    </a:lnTo>
                    <a:lnTo>
                      <a:pt x="16" y="0"/>
                    </a:lnTo>
                    <a:lnTo>
                      <a:pt x="19" y="3"/>
                    </a:lnTo>
                    <a:lnTo>
                      <a:pt x="23" y="6"/>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87" name="Freeform 5358"/>
              <p:cNvSpPr>
                <a:spLocks/>
              </p:cNvSpPr>
              <p:nvPr/>
            </p:nvSpPr>
            <p:spPr bwMode="auto">
              <a:xfrm>
                <a:off x="3812752" y="1636443"/>
                <a:ext cx="31347" cy="38343"/>
              </a:xfrm>
              <a:custGeom>
                <a:avLst/>
                <a:gdLst>
                  <a:gd name="T0" fmla="*/ 23 w 23"/>
                  <a:gd name="T1" fmla="*/ 11 h 22"/>
                  <a:gd name="T2" fmla="*/ 23 w 23"/>
                  <a:gd name="T3" fmla="*/ 11 h 22"/>
                  <a:gd name="T4" fmla="*/ 23 w 23"/>
                  <a:gd name="T5" fmla="*/ 16 h 22"/>
                  <a:gd name="T6" fmla="*/ 19 w 23"/>
                  <a:gd name="T7" fmla="*/ 19 h 22"/>
                  <a:gd name="T8" fmla="*/ 16 w 23"/>
                  <a:gd name="T9" fmla="*/ 20 h 22"/>
                  <a:gd name="T10" fmla="*/ 11 w 23"/>
                  <a:gd name="T11" fmla="*/ 22 h 22"/>
                  <a:gd name="T12" fmla="*/ 11 w 23"/>
                  <a:gd name="T13" fmla="*/ 22 h 22"/>
                  <a:gd name="T14" fmla="*/ 7 w 23"/>
                  <a:gd name="T15" fmla="*/ 20 h 22"/>
                  <a:gd name="T16" fmla="*/ 3 w 23"/>
                  <a:gd name="T17" fmla="*/ 19 h 22"/>
                  <a:gd name="T18" fmla="*/ 0 w 23"/>
                  <a:gd name="T19" fmla="*/ 16 h 22"/>
                  <a:gd name="T20" fmla="*/ 0 w 23"/>
                  <a:gd name="T21" fmla="*/ 11 h 22"/>
                  <a:gd name="T22" fmla="*/ 0 w 23"/>
                  <a:gd name="T23" fmla="*/ 11 h 22"/>
                  <a:gd name="T24" fmla="*/ 0 w 23"/>
                  <a:gd name="T25" fmla="*/ 6 h 22"/>
                  <a:gd name="T26" fmla="*/ 3 w 23"/>
                  <a:gd name="T27" fmla="*/ 3 h 22"/>
                  <a:gd name="T28" fmla="*/ 7 w 23"/>
                  <a:gd name="T29" fmla="*/ 0 h 22"/>
                  <a:gd name="T30" fmla="*/ 11 w 23"/>
                  <a:gd name="T31" fmla="*/ 0 h 22"/>
                  <a:gd name="T32" fmla="*/ 11 w 23"/>
                  <a:gd name="T33" fmla="*/ 0 h 22"/>
                  <a:gd name="T34" fmla="*/ 16 w 23"/>
                  <a:gd name="T35" fmla="*/ 0 h 22"/>
                  <a:gd name="T36" fmla="*/ 19 w 23"/>
                  <a:gd name="T37" fmla="*/ 3 h 22"/>
                  <a:gd name="T38" fmla="*/ 23 w 23"/>
                  <a:gd name="T39" fmla="*/ 6 h 22"/>
                  <a:gd name="T40" fmla="*/ 23 w 23"/>
                  <a:gd name="T41" fmla="*/ 11 h 22"/>
                  <a:gd name="T42" fmla="*/ 23 w 23"/>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2">
                    <a:moveTo>
                      <a:pt x="23" y="11"/>
                    </a:moveTo>
                    <a:lnTo>
                      <a:pt x="23" y="11"/>
                    </a:lnTo>
                    <a:lnTo>
                      <a:pt x="23" y="16"/>
                    </a:lnTo>
                    <a:lnTo>
                      <a:pt x="19" y="19"/>
                    </a:lnTo>
                    <a:lnTo>
                      <a:pt x="16" y="20"/>
                    </a:lnTo>
                    <a:lnTo>
                      <a:pt x="11" y="22"/>
                    </a:lnTo>
                    <a:lnTo>
                      <a:pt x="11" y="22"/>
                    </a:lnTo>
                    <a:lnTo>
                      <a:pt x="7" y="20"/>
                    </a:lnTo>
                    <a:lnTo>
                      <a:pt x="3" y="19"/>
                    </a:lnTo>
                    <a:lnTo>
                      <a:pt x="0" y="16"/>
                    </a:lnTo>
                    <a:lnTo>
                      <a:pt x="0" y="11"/>
                    </a:lnTo>
                    <a:lnTo>
                      <a:pt x="0" y="11"/>
                    </a:lnTo>
                    <a:lnTo>
                      <a:pt x="0" y="6"/>
                    </a:lnTo>
                    <a:lnTo>
                      <a:pt x="3" y="3"/>
                    </a:lnTo>
                    <a:lnTo>
                      <a:pt x="7" y="0"/>
                    </a:lnTo>
                    <a:lnTo>
                      <a:pt x="11" y="0"/>
                    </a:lnTo>
                    <a:lnTo>
                      <a:pt x="11" y="0"/>
                    </a:lnTo>
                    <a:lnTo>
                      <a:pt x="16" y="0"/>
                    </a:lnTo>
                    <a:lnTo>
                      <a:pt x="19" y="3"/>
                    </a:lnTo>
                    <a:lnTo>
                      <a:pt x="23" y="6"/>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88" name="Freeform 5359"/>
              <p:cNvSpPr>
                <a:spLocks/>
              </p:cNvSpPr>
              <p:nvPr/>
            </p:nvSpPr>
            <p:spPr bwMode="auto">
              <a:xfrm>
                <a:off x="3812752" y="1636443"/>
                <a:ext cx="31347" cy="38343"/>
              </a:xfrm>
              <a:custGeom>
                <a:avLst/>
                <a:gdLst>
                  <a:gd name="T0" fmla="*/ 23 w 23"/>
                  <a:gd name="T1" fmla="*/ 11 h 22"/>
                  <a:gd name="T2" fmla="*/ 23 w 23"/>
                  <a:gd name="T3" fmla="*/ 11 h 22"/>
                  <a:gd name="T4" fmla="*/ 23 w 23"/>
                  <a:gd name="T5" fmla="*/ 16 h 22"/>
                  <a:gd name="T6" fmla="*/ 19 w 23"/>
                  <a:gd name="T7" fmla="*/ 19 h 22"/>
                  <a:gd name="T8" fmla="*/ 16 w 23"/>
                  <a:gd name="T9" fmla="*/ 20 h 22"/>
                  <a:gd name="T10" fmla="*/ 11 w 23"/>
                  <a:gd name="T11" fmla="*/ 22 h 22"/>
                  <a:gd name="T12" fmla="*/ 11 w 23"/>
                  <a:gd name="T13" fmla="*/ 22 h 22"/>
                  <a:gd name="T14" fmla="*/ 7 w 23"/>
                  <a:gd name="T15" fmla="*/ 20 h 22"/>
                  <a:gd name="T16" fmla="*/ 3 w 23"/>
                  <a:gd name="T17" fmla="*/ 19 h 22"/>
                  <a:gd name="T18" fmla="*/ 0 w 23"/>
                  <a:gd name="T19" fmla="*/ 16 h 22"/>
                  <a:gd name="T20" fmla="*/ 0 w 23"/>
                  <a:gd name="T21" fmla="*/ 11 h 22"/>
                  <a:gd name="T22" fmla="*/ 0 w 23"/>
                  <a:gd name="T23" fmla="*/ 11 h 22"/>
                  <a:gd name="T24" fmla="*/ 0 w 23"/>
                  <a:gd name="T25" fmla="*/ 6 h 22"/>
                  <a:gd name="T26" fmla="*/ 3 w 23"/>
                  <a:gd name="T27" fmla="*/ 3 h 22"/>
                  <a:gd name="T28" fmla="*/ 7 w 23"/>
                  <a:gd name="T29" fmla="*/ 0 h 22"/>
                  <a:gd name="T30" fmla="*/ 11 w 23"/>
                  <a:gd name="T31" fmla="*/ 0 h 22"/>
                  <a:gd name="T32" fmla="*/ 11 w 23"/>
                  <a:gd name="T33" fmla="*/ 0 h 22"/>
                  <a:gd name="T34" fmla="*/ 16 w 23"/>
                  <a:gd name="T35" fmla="*/ 0 h 22"/>
                  <a:gd name="T36" fmla="*/ 19 w 23"/>
                  <a:gd name="T37" fmla="*/ 3 h 22"/>
                  <a:gd name="T38" fmla="*/ 23 w 23"/>
                  <a:gd name="T39" fmla="*/ 6 h 22"/>
                  <a:gd name="T40" fmla="*/ 23 w 23"/>
                  <a:gd name="T41" fmla="*/ 11 h 22"/>
                  <a:gd name="T42" fmla="*/ 23 w 23"/>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2">
                    <a:moveTo>
                      <a:pt x="23" y="11"/>
                    </a:moveTo>
                    <a:lnTo>
                      <a:pt x="23" y="11"/>
                    </a:lnTo>
                    <a:lnTo>
                      <a:pt x="23" y="16"/>
                    </a:lnTo>
                    <a:lnTo>
                      <a:pt x="19" y="19"/>
                    </a:lnTo>
                    <a:lnTo>
                      <a:pt x="16" y="20"/>
                    </a:lnTo>
                    <a:lnTo>
                      <a:pt x="11" y="22"/>
                    </a:lnTo>
                    <a:lnTo>
                      <a:pt x="11" y="22"/>
                    </a:lnTo>
                    <a:lnTo>
                      <a:pt x="7" y="20"/>
                    </a:lnTo>
                    <a:lnTo>
                      <a:pt x="3" y="19"/>
                    </a:lnTo>
                    <a:lnTo>
                      <a:pt x="0" y="16"/>
                    </a:lnTo>
                    <a:lnTo>
                      <a:pt x="0" y="11"/>
                    </a:lnTo>
                    <a:lnTo>
                      <a:pt x="0" y="11"/>
                    </a:lnTo>
                    <a:lnTo>
                      <a:pt x="0" y="6"/>
                    </a:lnTo>
                    <a:lnTo>
                      <a:pt x="3" y="3"/>
                    </a:lnTo>
                    <a:lnTo>
                      <a:pt x="7" y="0"/>
                    </a:lnTo>
                    <a:lnTo>
                      <a:pt x="11" y="0"/>
                    </a:lnTo>
                    <a:lnTo>
                      <a:pt x="11" y="0"/>
                    </a:lnTo>
                    <a:lnTo>
                      <a:pt x="16" y="0"/>
                    </a:lnTo>
                    <a:lnTo>
                      <a:pt x="19" y="3"/>
                    </a:lnTo>
                    <a:lnTo>
                      <a:pt x="23" y="6"/>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89" name="Freeform 5360"/>
              <p:cNvSpPr>
                <a:spLocks/>
              </p:cNvSpPr>
              <p:nvPr/>
            </p:nvSpPr>
            <p:spPr bwMode="auto">
              <a:xfrm>
                <a:off x="3812752" y="1636443"/>
                <a:ext cx="31347" cy="38343"/>
              </a:xfrm>
              <a:custGeom>
                <a:avLst/>
                <a:gdLst>
                  <a:gd name="T0" fmla="*/ 23 w 23"/>
                  <a:gd name="T1" fmla="*/ 11 h 22"/>
                  <a:gd name="T2" fmla="*/ 23 w 23"/>
                  <a:gd name="T3" fmla="*/ 11 h 22"/>
                  <a:gd name="T4" fmla="*/ 23 w 23"/>
                  <a:gd name="T5" fmla="*/ 16 h 22"/>
                  <a:gd name="T6" fmla="*/ 19 w 23"/>
                  <a:gd name="T7" fmla="*/ 19 h 22"/>
                  <a:gd name="T8" fmla="*/ 16 w 23"/>
                  <a:gd name="T9" fmla="*/ 20 h 22"/>
                  <a:gd name="T10" fmla="*/ 11 w 23"/>
                  <a:gd name="T11" fmla="*/ 22 h 22"/>
                  <a:gd name="T12" fmla="*/ 11 w 23"/>
                  <a:gd name="T13" fmla="*/ 22 h 22"/>
                  <a:gd name="T14" fmla="*/ 7 w 23"/>
                  <a:gd name="T15" fmla="*/ 20 h 22"/>
                  <a:gd name="T16" fmla="*/ 3 w 23"/>
                  <a:gd name="T17" fmla="*/ 19 h 22"/>
                  <a:gd name="T18" fmla="*/ 0 w 23"/>
                  <a:gd name="T19" fmla="*/ 16 h 22"/>
                  <a:gd name="T20" fmla="*/ 0 w 23"/>
                  <a:gd name="T21" fmla="*/ 11 h 22"/>
                  <a:gd name="T22" fmla="*/ 0 w 23"/>
                  <a:gd name="T23" fmla="*/ 11 h 22"/>
                  <a:gd name="T24" fmla="*/ 0 w 23"/>
                  <a:gd name="T25" fmla="*/ 6 h 22"/>
                  <a:gd name="T26" fmla="*/ 3 w 23"/>
                  <a:gd name="T27" fmla="*/ 3 h 22"/>
                  <a:gd name="T28" fmla="*/ 7 w 23"/>
                  <a:gd name="T29" fmla="*/ 0 h 22"/>
                  <a:gd name="T30" fmla="*/ 11 w 23"/>
                  <a:gd name="T31" fmla="*/ 0 h 22"/>
                  <a:gd name="T32" fmla="*/ 11 w 23"/>
                  <a:gd name="T33" fmla="*/ 0 h 22"/>
                  <a:gd name="T34" fmla="*/ 16 w 23"/>
                  <a:gd name="T35" fmla="*/ 0 h 22"/>
                  <a:gd name="T36" fmla="*/ 19 w 23"/>
                  <a:gd name="T37" fmla="*/ 3 h 22"/>
                  <a:gd name="T38" fmla="*/ 23 w 23"/>
                  <a:gd name="T39" fmla="*/ 6 h 22"/>
                  <a:gd name="T40" fmla="*/ 23 w 23"/>
                  <a:gd name="T41" fmla="*/ 11 h 22"/>
                  <a:gd name="T42" fmla="*/ 23 w 23"/>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2">
                    <a:moveTo>
                      <a:pt x="23" y="11"/>
                    </a:moveTo>
                    <a:lnTo>
                      <a:pt x="23" y="11"/>
                    </a:lnTo>
                    <a:lnTo>
                      <a:pt x="23" y="16"/>
                    </a:lnTo>
                    <a:lnTo>
                      <a:pt x="19" y="19"/>
                    </a:lnTo>
                    <a:lnTo>
                      <a:pt x="16" y="20"/>
                    </a:lnTo>
                    <a:lnTo>
                      <a:pt x="11" y="22"/>
                    </a:lnTo>
                    <a:lnTo>
                      <a:pt x="11" y="22"/>
                    </a:lnTo>
                    <a:lnTo>
                      <a:pt x="7" y="20"/>
                    </a:lnTo>
                    <a:lnTo>
                      <a:pt x="3" y="19"/>
                    </a:lnTo>
                    <a:lnTo>
                      <a:pt x="0" y="16"/>
                    </a:lnTo>
                    <a:lnTo>
                      <a:pt x="0" y="11"/>
                    </a:lnTo>
                    <a:lnTo>
                      <a:pt x="0" y="11"/>
                    </a:lnTo>
                    <a:lnTo>
                      <a:pt x="0" y="6"/>
                    </a:lnTo>
                    <a:lnTo>
                      <a:pt x="3" y="3"/>
                    </a:lnTo>
                    <a:lnTo>
                      <a:pt x="7" y="0"/>
                    </a:lnTo>
                    <a:lnTo>
                      <a:pt x="11" y="0"/>
                    </a:lnTo>
                    <a:lnTo>
                      <a:pt x="11" y="0"/>
                    </a:lnTo>
                    <a:lnTo>
                      <a:pt x="16" y="0"/>
                    </a:lnTo>
                    <a:lnTo>
                      <a:pt x="19" y="3"/>
                    </a:lnTo>
                    <a:lnTo>
                      <a:pt x="23" y="6"/>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90" name="Freeform 5361"/>
              <p:cNvSpPr>
                <a:spLocks/>
              </p:cNvSpPr>
              <p:nvPr/>
            </p:nvSpPr>
            <p:spPr bwMode="auto">
              <a:xfrm>
                <a:off x="3818451" y="1636443"/>
                <a:ext cx="31347" cy="38343"/>
              </a:xfrm>
              <a:custGeom>
                <a:avLst/>
                <a:gdLst>
                  <a:gd name="T0" fmla="*/ 22 w 22"/>
                  <a:gd name="T1" fmla="*/ 11 h 22"/>
                  <a:gd name="T2" fmla="*/ 22 w 22"/>
                  <a:gd name="T3" fmla="*/ 11 h 22"/>
                  <a:gd name="T4" fmla="*/ 21 w 22"/>
                  <a:gd name="T5" fmla="*/ 16 h 22"/>
                  <a:gd name="T6" fmla="*/ 19 w 22"/>
                  <a:gd name="T7" fmla="*/ 19 h 22"/>
                  <a:gd name="T8" fmla="*/ 16 w 22"/>
                  <a:gd name="T9" fmla="*/ 20 h 22"/>
                  <a:gd name="T10" fmla="*/ 11 w 22"/>
                  <a:gd name="T11" fmla="*/ 22 h 22"/>
                  <a:gd name="T12" fmla="*/ 11 w 22"/>
                  <a:gd name="T13" fmla="*/ 22 h 22"/>
                  <a:gd name="T14" fmla="*/ 6 w 22"/>
                  <a:gd name="T15" fmla="*/ 20 h 22"/>
                  <a:gd name="T16" fmla="*/ 3 w 22"/>
                  <a:gd name="T17" fmla="*/ 19 h 22"/>
                  <a:gd name="T18" fmla="*/ 0 w 22"/>
                  <a:gd name="T19" fmla="*/ 16 h 22"/>
                  <a:gd name="T20" fmla="*/ 0 w 22"/>
                  <a:gd name="T21" fmla="*/ 11 h 22"/>
                  <a:gd name="T22" fmla="*/ 0 w 22"/>
                  <a:gd name="T23" fmla="*/ 11 h 22"/>
                  <a:gd name="T24" fmla="*/ 0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1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1" y="16"/>
                    </a:lnTo>
                    <a:lnTo>
                      <a:pt x="19" y="19"/>
                    </a:lnTo>
                    <a:lnTo>
                      <a:pt x="16" y="20"/>
                    </a:lnTo>
                    <a:lnTo>
                      <a:pt x="11" y="22"/>
                    </a:lnTo>
                    <a:lnTo>
                      <a:pt x="11" y="22"/>
                    </a:lnTo>
                    <a:lnTo>
                      <a:pt x="6" y="20"/>
                    </a:lnTo>
                    <a:lnTo>
                      <a:pt x="3" y="19"/>
                    </a:lnTo>
                    <a:lnTo>
                      <a:pt x="0" y="16"/>
                    </a:lnTo>
                    <a:lnTo>
                      <a:pt x="0" y="11"/>
                    </a:lnTo>
                    <a:lnTo>
                      <a:pt x="0" y="11"/>
                    </a:lnTo>
                    <a:lnTo>
                      <a:pt x="0" y="6"/>
                    </a:lnTo>
                    <a:lnTo>
                      <a:pt x="3" y="3"/>
                    </a:lnTo>
                    <a:lnTo>
                      <a:pt x="6" y="0"/>
                    </a:lnTo>
                    <a:lnTo>
                      <a:pt x="11" y="0"/>
                    </a:lnTo>
                    <a:lnTo>
                      <a:pt x="11" y="0"/>
                    </a:lnTo>
                    <a:lnTo>
                      <a:pt x="16" y="0"/>
                    </a:lnTo>
                    <a:lnTo>
                      <a:pt x="19" y="3"/>
                    </a:lnTo>
                    <a:lnTo>
                      <a:pt x="21"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91" name="Freeform 5362"/>
              <p:cNvSpPr>
                <a:spLocks/>
              </p:cNvSpPr>
              <p:nvPr/>
            </p:nvSpPr>
            <p:spPr bwMode="auto">
              <a:xfrm>
                <a:off x="3818451" y="1636443"/>
                <a:ext cx="31347" cy="38343"/>
              </a:xfrm>
              <a:custGeom>
                <a:avLst/>
                <a:gdLst>
                  <a:gd name="T0" fmla="*/ 22 w 22"/>
                  <a:gd name="T1" fmla="*/ 11 h 22"/>
                  <a:gd name="T2" fmla="*/ 22 w 22"/>
                  <a:gd name="T3" fmla="*/ 11 h 22"/>
                  <a:gd name="T4" fmla="*/ 21 w 22"/>
                  <a:gd name="T5" fmla="*/ 16 h 22"/>
                  <a:gd name="T6" fmla="*/ 19 w 22"/>
                  <a:gd name="T7" fmla="*/ 19 h 22"/>
                  <a:gd name="T8" fmla="*/ 16 w 22"/>
                  <a:gd name="T9" fmla="*/ 20 h 22"/>
                  <a:gd name="T10" fmla="*/ 11 w 22"/>
                  <a:gd name="T11" fmla="*/ 22 h 22"/>
                  <a:gd name="T12" fmla="*/ 11 w 22"/>
                  <a:gd name="T13" fmla="*/ 22 h 22"/>
                  <a:gd name="T14" fmla="*/ 6 w 22"/>
                  <a:gd name="T15" fmla="*/ 20 h 22"/>
                  <a:gd name="T16" fmla="*/ 3 w 22"/>
                  <a:gd name="T17" fmla="*/ 19 h 22"/>
                  <a:gd name="T18" fmla="*/ 0 w 22"/>
                  <a:gd name="T19" fmla="*/ 16 h 22"/>
                  <a:gd name="T20" fmla="*/ 0 w 22"/>
                  <a:gd name="T21" fmla="*/ 11 h 22"/>
                  <a:gd name="T22" fmla="*/ 0 w 22"/>
                  <a:gd name="T23" fmla="*/ 11 h 22"/>
                  <a:gd name="T24" fmla="*/ 0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1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1" y="16"/>
                    </a:lnTo>
                    <a:lnTo>
                      <a:pt x="19" y="19"/>
                    </a:lnTo>
                    <a:lnTo>
                      <a:pt x="16" y="20"/>
                    </a:lnTo>
                    <a:lnTo>
                      <a:pt x="11" y="22"/>
                    </a:lnTo>
                    <a:lnTo>
                      <a:pt x="11" y="22"/>
                    </a:lnTo>
                    <a:lnTo>
                      <a:pt x="6" y="20"/>
                    </a:lnTo>
                    <a:lnTo>
                      <a:pt x="3" y="19"/>
                    </a:lnTo>
                    <a:lnTo>
                      <a:pt x="0" y="16"/>
                    </a:lnTo>
                    <a:lnTo>
                      <a:pt x="0" y="11"/>
                    </a:lnTo>
                    <a:lnTo>
                      <a:pt x="0" y="11"/>
                    </a:lnTo>
                    <a:lnTo>
                      <a:pt x="0" y="6"/>
                    </a:lnTo>
                    <a:lnTo>
                      <a:pt x="3" y="3"/>
                    </a:lnTo>
                    <a:lnTo>
                      <a:pt x="6" y="0"/>
                    </a:lnTo>
                    <a:lnTo>
                      <a:pt x="11" y="0"/>
                    </a:lnTo>
                    <a:lnTo>
                      <a:pt x="11" y="0"/>
                    </a:lnTo>
                    <a:lnTo>
                      <a:pt x="16" y="0"/>
                    </a:lnTo>
                    <a:lnTo>
                      <a:pt x="19" y="3"/>
                    </a:lnTo>
                    <a:lnTo>
                      <a:pt x="21"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92" name="Freeform 5363"/>
              <p:cNvSpPr>
                <a:spLocks/>
              </p:cNvSpPr>
              <p:nvPr/>
            </p:nvSpPr>
            <p:spPr bwMode="auto">
              <a:xfrm>
                <a:off x="3835548" y="1653871"/>
                <a:ext cx="31347" cy="41827"/>
              </a:xfrm>
              <a:custGeom>
                <a:avLst/>
                <a:gdLst>
                  <a:gd name="T0" fmla="*/ 22 w 22"/>
                  <a:gd name="T1" fmla="*/ 11 h 22"/>
                  <a:gd name="T2" fmla="*/ 22 w 22"/>
                  <a:gd name="T3" fmla="*/ 11 h 22"/>
                  <a:gd name="T4" fmla="*/ 22 w 22"/>
                  <a:gd name="T5" fmla="*/ 16 h 22"/>
                  <a:gd name="T6" fmla="*/ 19 w 22"/>
                  <a:gd name="T7" fmla="*/ 19 h 22"/>
                  <a:gd name="T8" fmla="*/ 16 w 22"/>
                  <a:gd name="T9" fmla="*/ 22 h 22"/>
                  <a:gd name="T10" fmla="*/ 11 w 22"/>
                  <a:gd name="T11" fmla="*/ 22 h 22"/>
                  <a:gd name="T12" fmla="*/ 11 w 22"/>
                  <a:gd name="T13" fmla="*/ 22 h 22"/>
                  <a:gd name="T14" fmla="*/ 7 w 22"/>
                  <a:gd name="T15" fmla="*/ 22 h 22"/>
                  <a:gd name="T16" fmla="*/ 3 w 22"/>
                  <a:gd name="T17" fmla="*/ 19 h 22"/>
                  <a:gd name="T18" fmla="*/ 0 w 22"/>
                  <a:gd name="T19" fmla="*/ 16 h 22"/>
                  <a:gd name="T20" fmla="*/ 0 w 22"/>
                  <a:gd name="T21" fmla="*/ 11 h 22"/>
                  <a:gd name="T22" fmla="*/ 0 w 22"/>
                  <a:gd name="T23" fmla="*/ 11 h 22"/>
                  <a:gd name="T24" fmla="*/ 0 w 22"/>
                  <a:gd name="T25" fmla="*/ 6 h 22"/>
                  <a:gd name="T26" fmla="*/ 3 w 22"/>
                  <a:gd name="T27" fmla="*/ 3 h 22"/>
                  <a:gd name="T28" fmla="*/ 7 w 22"/>
                  <a:gd name="T29" fmla="*/ 0 h 22"/>
                  <a:gd name="T30" fmla="*/ 11 w 22"/>
                  <a:gd name="T31" fmla="*/ 0 h 22"/>
                  <a:gd name="T32" fmla="*/ 11 w 22"/>
                  <a:gd name="T33" fmla="*/ 0 h 22"/>
                  <a:gd name="T34" fmla="*/ 16 w 22"/>
                  <a:gd name="T35" fmla="*/ 0 h 22"/>
                  <a:gd name="T36" fmla="*/ 19 w 22"/>
                  <a:gd name="T37" fmla="*/ 3 h 22"/>
                  <a:gd name="T38" fmla="*/ 22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2" y="16"/>
                    </a:lnTo>
                    <a:lnTo>
                      <a:pt x="19" y="19"/>
                    </a:lnTo>
                    <a:lnTo>
                      <a:pt x="16" y="22"/>
                    </a:lnTo>
                    <a:lnTo>
                      <a:pt x="11" y="22"/>
                    </a:lnTo>
                    <a:lnTo>
                      <a:pt x="11" y="22"/>
                    </a:lnTo>
                    <a:lnTo>
                      <a:pt x="7" y="22"/>
                    </a:lnTo>
                    <a:lnTo>
                      <a:pt x="3" y="19"/>
                    </a:lnTo>
                    <a:lnTo>
                      <a:pt x="0" y="16"/>
                    </a:lnTo>
                    <a:lnTo>
                      <a:pt x="0" y="11"/>
                    </a:lnTo>
                    <a:lnTo>
                      <a:pt x="0" y="11"/>
                    </a:lnTo>
                    <a:lnTo>
                      <a:pt x="0" y="6"/>
                    </a:lnTo>
                    <a:lnTo>
                      <a:pt x="3" y="3"/>
                    </a:lnTo>
                    <a:lnTo>
                      <a:pt x="7" y="0"/>
                    </a:lnTo>
                    <a:lnTo>
                      <a:pt x="11" y="0"/>
                    </a:lnTo>
                    <a:lnTo>
                      <a:pt x="11" y="0"/>
                    </a:lnTo>
                    <a:lnTo>
                      <a:pt x="16" y="0"/>
                    </a:lnTo>
                    <a:lnTo>
                      <a:pt x="19" y="3"/>
                    </a:lnTo>
                    <a:lnTo>
                      <a:pt x="22"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93" name="Freeform 5364"/>
              <p:cNvSpPr>
                <a:spLocks/>
              </p:cNvSpPr>
              <p:nvPr/>
            </p:nvSpPr>
            <p:spPr bwMode="auto">
              <a:xfrm>
                <a:off x="3846947" y="1653871"/>
                <a:ext cx="34195" cy="41827"/>
              </a:xfrm>
              <a:custGeom>
                <a:avLst/>
                <a:gdLst>
                  <a:gd name="T0" fmla="*/ 22 w 22"/>
                  <a:gd name="T1" fmla="*/ 11 h 22"/>
                  <a:gd name="T2" fmla="*/ 22 w 22"/>
                  <a:gd name="T3" fmla="*/ 11 h 22"/>
                  <a:gd name="T4" fmla="*/ 20 w 22"/>
                  <a:gd name="T5" fmla="*/ 16 h 22"/>
                  <a:gd name="T6" fmla="*/ 19 w 22"/>
                  <a:gd name="T7" fmla="*/ 19 h 22"/>
                  <a:gd name="T8" fmla="*/ 16 w 22"/>
                  <a:gd name="T9" fmla="*/ 22 h 22"/>
                  <a:gd name="T10" fmla="*/ 11 w 22"/>
                  <a:gd name="T11" fmla="*/ 22 h 22"/>
                  <a:gd name="T12" fmla="*/ 11 w 22"/>
                  <a:gd name="T13" fmla="*/ 22 h 22"/>
                  <a:gd name="T14" fmla="*/ 6 w 22"/>
                  <a:gd name="T15" fmla="*/ 22 h 22"/>
                  <a:gd name="T16" fmla="*/ 3 w 22"/>
                  <a:gd name="T17" fmla="*/ 19 h 22"/>
                  <a:gd name="T18" fmla="*/ 0 w 22"/>
                  <a:gd name="T19" fmla="*/ 16 h 22"/>
                  <a:gd name="T20" fmla="*/ 0 w 22"/>
                  <a:gd name="T21" fmla="*/ 11 h 22"/>
                  <a:gd name="T22" fmla="*/ 0 w 22"/>
                  <a:gd name="T23" fmla="*/ 11 h 22"/>
                  <a:gd name="T24" fmla="*/ 0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0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0" y="16"/>
                    </a:lnTo>
                    <a:lnTo>
                      <a:pt x="19" y="19"/>
                    </a:lnTo>
                    <a:lnTo>
                      <a:pt x="16" y="22"/>
                    </a:lnTo>
                    <a:lnTo>
                      <a:pt x="11" y="22"/>
                    </a:lnTo>
                    <a:lnTo>
                      <a:pt x="11" y="22"/>
                    </a:lnTo>
                    <a:lnTo>
                      <a:pt x="6" y="22"/>
                    </a:lnTo>
                    <a:lnTo>
                      <a:pt x="3" y="19"/>
                    </a:lnTo>
                    <a:lnTo>
                      <a:pt x="0" y="16"/>
                    </a:lnTo>
                    <a:lnTo>
                      <a:pt x="0" y="11"/>
                    </a:lnTo>
                    <a:lnTo>
                      <a:pt x="0" y="11"/>
                    </a:lnTo>
                    <a:lnTo>
                      <a:pt x="0" y="6"/>
                    </a:lnTo>
                    <a:lnTo>
                      <a:pt x="3" y="3"/>
                    </a:lnTo>
                    <a:lnTo>
                      <a:pt x="6" y="0"/>
                    </a:lnTo>
                    <a:lnTo>
                      <a:pt x="11" y="0"/>
                    </a:lnTo>
                    <a:lnTo>
                      <a:pt x="11" y="0"/>
                    </a:lnTo>
                    <a:lnTo>
                      <a:pt x="16" y="0"/>
                    </a:lnTo>
                    <a:lnTo>
                      <a:pt x="19" y="3"/>
                    </a:lnTo>
                    <a:lnTo>
                      <a:pt x="20"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94" name="Freeform 5365"/>
              <p:cNvSpPr>
                <a:spLocks/>
              </p:cNvSpPr>
              <p:nvPr/>
            </p:nvSpPr>
            <p:spPr bwMode="auto">
              <a:xfrm>
                <a:off x="3852646" y="1653871"/>
                <a:ext cx="34195" cy="41827"/>
              </a:xfrm>
              <a:custGeom>
                <a:avLst/>
                <a:gdLst>
                  <a:gd name="T0" fmla="*/ 24 w 24"/>
                  <a:gd name="T1" fmla="*/ 11 h 22"/>
                  <a:gd name="T2" fmla="*/ 24 w 24"/>
                  <a:gd name="T3" fmla="*/ 11 h 22"/>
                  <a:gd name="T4" fmla="*/ 22 w 24"/>
                  <a:gd name="T5" fmla="*/ 16 h 22"/>
                  <a:gd name="T6" fmla="*/ 21 w 24"/>
                  <a:gd name="T7" fmla="*/ 19 h 22"/>
                  <a:gd name="T8" fmla="*/ 16 w 24"/>
                  <a:gd name="T9" fmla="*/ 22 h 22"/>
                  <a:gd name="T10" fmla="*/ 13 w 24"/>
                  <a:gd name="T11" fmla="*/ 22 h 22"/>
                  <a:gd name="T12" fmla="*/ 13 w 24"/>
                  <a:gd name="T13" fmla="*/ 22 h 22"/>
                  <a:gd name="T14" fmla="*/ 8 w 24"/>
                  <a:gd name="T15" fmla="*/ 22 h 22"/>
                  <a:gd name="T16" fmla="*/ 5 w 24"/>
                  <a:gd name="T17" fmla="*/ 19 h 22"/>
                  <a:gd name="T18" fmla="*/ 1 w 24"/>
                  <a:gd name="T19" fmla="*/ 16 h 22"/>
                  <a:gd name="T20" fmla="*/ 0 w 24"/>
                  <a:gd name="T21" fmla="*/ 11 h 22"/>
                  <a:gd name="T22" fmla="*/ 0 w 24"/>
                  <a:gd name="T23" fmla="*/ 11 h 22"/>
                  <a:gd name="T24" fmla="*/ 1 w 24"/>
                  <a:gd name="T25" fmla="*/ 6 h 22"/>
                  <a:gd name="T26" fmla="*/ 5 w 24"/>
                  <a:gd name="T27" fmla="*/ 3 h 22"/>
                  <a:gd name="T28" fmla="*/ 8 w 24"/>
                  <a:gd name="T29" fmla="*/ 0 h 22"/>
                  <a:gd name="T30" fmla="*/ 13 w 24"/>
                  <a:gd name="T31" fmla="*/ 0 h 22"/>
                  <a:gd name="T32" fmla="*/ 13 w 24"/>
                  <a:gd name="T33" fmla="*/ 0 h 22"/>
                  <a:gd name="T34" fmla="*/ 16 w 24"/>
                  <a:gd name="T35" fmla="*/ 0 h 22"/>
                  <a:gd name="T36" fmla="*/ 21 w 24"/>
                  <a:gd name="T37" fmla="*/ 3 h 22"/>
                  <a:gd name="T38" fmla="*/ 22 w 24"/>
                  <a:gd name="T39" fmla="*/ 6 h 22"/>
                  <a:gd name="T40" fmla="*/ 24 w 24"/>
                  <a:gd name="T41" fmla="*/ 11 h 22"/>
                  <a:gd name="T42" fmla="*/ 24 w 24"/>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2">
                    <a:moveTo>
                      <a:pt x="24" y="11"/>
                    </a:moveTo>
                    <a:lnTo>
                      <a:pt x="24" y="11"/>
                    </a:lnTo>
                    <a:lnTo>
                      <a:pt x="22" y="16"/>
                    </a:lnTo>
                    <a:lnTo>
                      <a:pt x="21" y="19"/>
                    </a:lnTo>
                    <a:lnTo>
                      <a:pt x="16" y="22"/>
                    </a:lnTo>
                    <a:lnTo>
                      <a:pt x="13" y="22"/>
                    </a:lnTo>
                    <a:lnTo>
                      <a:pt x="13" y="22"/>
                    </a:lnTo>
                    <a:lnTo>
                      <a:pt x="8" y="22"/>
                    </a:lnTo>
                    <a:lnTo>
                      <a:pt x="5" y="19"/>
                    </a:lnTo>
                    <a:lnTo>
                      <a:pt x="1" y="16"/>
                    </a:lnTo>
                    <a:lnTo>
                      <a:pt x="0" y="11"/>
                    </a:lnTo>
                    <a:lnTo>
                      <a:pt x="0" y="11"/>
                    </a:lnTo>
                    <a:lnTo>
                      <a:pt x="1" y="6"/>
                    </a:lnTo>
                    <a:lnTo>
                      <a:pt x="5" y="3"/>
                    </a:lnTo>
                    <a:lnTo>
                      <a:pt x="8" y="0"/>
                    </a:lnTo>
                    <a:lnTo>
                      <a:pt x="13" y="0"/>
                    </a:lnTo>
                    <a:lnTo>
                      <a:pt x="13" y="0"/>
                    </a:lnTo>
                    <a:lnTo>
                      <a:pt x="16" y="0"/>
                    </a:lnTo>
                    <a:lnTo>
                      <a:pt x="21" y="3"/>
                    </a:lnTo>
                    <a:lnTo>
                      <a:pt x="22" y="6"/>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95" name="Freeform 5366"/>
              <p:cNvSpPr>
                <a:spLocks/>
              </p:cNvSpPr>
              <p:nvPr/>
            </p:nvSpPr>
            <p:spPr bwMode="auto">
              <a:xfrm>
                <a:off x="3858345" y="1653871"/>
                <a:ext cx="34195" cy="41827"/>
              </a:xfrm>
              <a:custGeom>
                <a:avLst/>
                <a:gdLst>
                  <a:gd name="T0" fmla="*/ 24 w 24"/>
                  <a:gd name="T1" fmla="*/ 11 h 22"/>
                  <a:gd name="T2" fmla="*/ 24 w 24"/>
                  <a:gd name="T3" fmla="*/ 11 h 22"/>
                  <a:gd name="T4" fmla="*/ 22 w 24"/>
                  <a:gd name="T5" fmla="*/ 16 h 22"/>
                  <a:gd name="T6" fmla="*/ 20 w 24"/>
                  <a:gd name="T7" fmla="*/ 19 h 22"/>
                  <a:gd name="T8" fmla="*/ 16 w 24"/>
                  <a:gd name="T9" fmla="*/ 22 h 22"/>
                  <a:gd name="T10" fmla="*/ 11 w 24"/>
                  <a:gd name="T11" fmla="*/ 22 h 22"/>
                  <a:gd name="T12" fmla="*/ 11 w 24"/>
                  <a:gd name="T13" fmla="*/ 22 h 22"/>
                  <a:gd name="T14" fmla="*/ 8 w 24"/>
                  <a:gd name="T15" fmla="*/ 22 h 22"/>
                  <a:gd name="T16" fmla="*/ 3 w 24"/>
                  <a:gd name="T17" fmla="*/ 19 h 22"/>
                  <a:gd name="T18" fmla="*/ 1 w 24"/>
                  <a:gd name="T19" fmla="*/ 16 h 22"/>
                  <a:gd name="T20" fmla="*/ 0 w 24"/>
                  <a:gd name="T21" fmla="*/ 11 h 22"/>
                  <a:gd name="T22" fmla="*/ 0 w 24"/>
                  <a:gd name="T23" fmla="*/ 11 h 22"/>
                  <a:gd name="T24" fmla="*/ 1 w 24"/>
                  <a:gd name="T25" fmla="*/ 6 h 22"/>
                  <a:gd name="T26" fmla="*/ 3 w 24"/>
                  <a:gd name="T27" fmla="*/ 3 h 22"/>
                  <a:gd name="T28" fmla="*/ 8 w 24"/>
                  <a:gd name="T29" fmla="*/ 0 h 22"/>
                  <a:gd name="T30" fmla="*/ 11 w 24"/>
                  <a:gd name="T31" fmla="*/ 0 h 22"/>
                  <a:gd name="T32" fmla="*/ 11 w 24"/>
                  <a:gd name="T33" fmla="*/ 0 h 22"/>
                  <a:gd name="T34" fmla="*/ 16 w 24"/>
                  <a:gd name="T35" fmla="*/ 0 h 22"/>
                  <a:gd name="T36" fmla="*/ 20 w 24"/>
                  <a:gd name="T37" fmla="*/ 3 h 22"/>
                  <a:gd name="T38" fmla="*/ 22 w 24"/>
                  <a:gd name="T39" fmla="*/ 6 h 22"/>
                  <a:gd name="T40" fmla="*/ 24 w 24"/>
                  <a:gd name="T41" fmla="*/ 11 h 22"/>
                  <a:gd name="T42" fmla="*/ 24 w 24"/>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2">
                    <a:moveTo>
                      <a:pt x="24" y="11"/>
                    </a:moveTo>
                    <a:lnTo>
                      <a:pt x="24" y="11"/>
                    </a:lnTo>
                    <a:lnTo>
                      <a:pt x="22" y="16"/>
                    </a:lnTo>
                    <a:lnTo>
                      <a:pt x="20" y="19"/>
                    </a:lnTo>
                    <a:lnTo>
                      <a:pt x="16" y="22"/>
                    </a:lnTo>
                    <a:lnTo>
                      <a:pt x="11" y="22"/>
                    </a:lnTo>
                    <a:lnTo>
                      <a:pt x="11" y="22"/>
                    </a:lnTo>
                    <a:lnTo>
                      <a:pt x="8" y="22"/>
                    </a:lnTo>
                    <a:lnTo>
                      <a:pt x="3" y="19"/>
                    </a:lnTo>
                    <a:lnTo>
                      <a:pt x="1" y="16"/>
                    </a:lnTo>
                    <a:lnTo>
                      <a:pt x="0" y="11"/>
                    </a:lnTo>
                    <a:lnTo>
                      <a:pt x="0" y="11"/>
                    </a:lnTo>
                    <a:lnTo>
                      <a:pt x="1" y="6"/>
                    </a:lnTo>
                    <a:lnTo>
                      <a:pt x="3" y="3"/>
                    </a:lnTo>
                    <a:lnTo>
                      <a:pt x="8" y="0"/>
                    </a:lnTo>
                    <a:lnTo>
                      <a:pt x="11" y="0"/>
                    </a:lnTo>
                    <a:lnTo>
                      <a:pt x="11" y="0"/>
                    </a:lnTo>
                    <a:lnTo>
                      <a:pt x="16" y="0"/>
                    </a:lnTo>
                    <a:lnTo>
                      <a:pt x="20" y="3"/>
                    </a:lnTo>
                    <a:lnTo>
                      <a:pt x="22" y="6"/>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96" name="Freeform 5367"/>
              <p:cNvSpPr>
                <a:spLocks/>
              </p:cNvSpPr>
              <p:nvPr/>
            </p:nvSpPr>
            <p:spPr bwMode="auto">
              <a:xfrm>
                <a:off x="3881141" y="1653871"/>
                <a:ext cx="31347" cy="41827"/>
              </a:xfrm>
              <a:custGeom>
                <a:avLst/>
                <a:gdLst>
                  <a:gd name="T0" fmla="*/ 22 w 22"/>
                  <a:gd name="T1" fmla="*/ 11 h 22"/>
                  <a:gd name="T2" fmla="*/ 22 w 22"/>
                  <a:gd name="T3" fmla="*/ 11 h 22"/>
                  <a:gd name="T4" fmla="*/ 22 w 22"/>
                  <a:gd name="T5" fmla="*/ 16 h 22"/>
                  <a:gd name="T6" fmla="*/ 19 w 22"/>
                  <a:gd name="T7" fmla="*/ 19 h 22"/>
                  <a:gd name="T8" fmla="*/ 16 w 22"/>
                  <a:gd name="T9" fmla="*/ 22 h 22"/>
                  <a:gd name="T10" fmla="*/ 11 w 22"/>
                  <a:gd name="T11" fmla="*/ 22 h 22"/>
                  <a:gd name="T12" fmla="*/ 11 w 22"/>
                  <a:gd name="T13" fmla="*/ 22 h 22"/>
                  <a:gd name="T14" fmla="*/ 6 w 22"/>
                  <a:gd name="T15" fmla="*/ 22 h 22"/>
                  <a:gd name="T16" fmla="*/ 3 w 22"/>
                  <a:gd name="T17" fmla="*/ 19 h 22"/>
                  <a:gd name="T18" fmla="*/ 0 w 22"/>
                  <a:gd name="T19" fmla="*/ 16 h 22"/>
                  <a:gd name="T20" fmla="*/ 0 w 22"/>
                  <a:gd name="T21" fmla="*/ 11 h 22"/>
                  <a:gd name="T22" fmla="*/ 0 w 22"/>
                  <a:gd name="T23" fmla="*/ 11 h 22"/>
                  <a:gd name="T24" fmla="*/ 0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2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2" y="16"/>
                    </a:lnTo>
                    <a:lnTo>
                      <a:pt x="19" y="19"/>
                    </a:lnTo>
                    <a:lnTo>
                      <a:pt x="16" y="22"/>
                    </a:lnTo>
                    <a:lnTo>
                      <a:pt x="11" y="22"/>
                    </a:lnTo>
                    <a:lnTo>
                      <a:pt x="11" y="22"/>
                    </a:lnTo>
                    <a:lnTo>
                      <a:pt x="6" y="22"/>
                    </a:lnTo>
                    <a:lnTo>
                      <a:pt x="3" y="19"/>
                    </a:lnTo>
                    <a:lnTo>
                      <a:pt x="0" y="16"/>
                    </a:lnTo>
                    <a:lnTo>
                      <a:pt x="0" y="11"/>
                    </a:lnTo>
                    <a:lnTo>
                      <a:pt x="0" y="11"/>
                    </a:lnTo>
                    <a:lnTo>
                      <a:pt x="0" y="6"/>
                    </a:lnTo>
                    <a:lnTo>
                      <a:pt x="3" y="3"/>
                    </a:lnTo>
                    <a:lnTo>
                      <a:pt x="6" y="0"/>
                    </a:lnTo>
                    <a:lnTo>
                      <a:pt x="11" y="0"/>
                    </a:lnTo>
                    <a:lnTo>
                      <a:pt x="11" y="0"/>
                    </a:lnTo>
                    <a:lnTo>
                      <a:pt x="16" y="0"/>
                    </a:lnTo>
                    <a:lnTo>
                      <a:pt x="19" y="3"/>
                    </a:lnTo>
                    <a:lnTo>
                      <a:pt x="22"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97" name="Freeform 5368"/>
              <p:cNvSpPr>
                <a:spLocks/>
              </p:cNvSpPr>
              <p:nvPr/>
            </p:nvSpPr>
            <p:spPr bwMode="auto">
              <a:xfrm>
                <a:off x="3881141" y="1653871"/>
                <a:ext cx="31347" cy="41827"/>
              </a:xfrm>
              <a:custGeom>
                <a:avLst/>
                <a:gdLst>
                  <a:gd name="T0" fmla="*/ 22 w 22"/>
                  <a:gd name="T1" fmla="*/ 11 h 22"/>
                  <a:gd name="T2" fmla="*/ 22 w 22"/>
                  <a:gd name="T3" fmla="*/ 11 h 22"/>
                  <a:gd name="T4" fmla="*/ 22 w 22"/>
                  <a:gd name="T5" fmla="*/ 16 h 22"/>
                  <a:gd name="T6" fmla="*/ 19 w 22"/>
                  <a:gd name="T7" fmla="*/ 19 h 22"/>
                  <a:gd name="T8" fmla="*/ 16 w 22"/>
                  <a:gd name="T9" fmla="*/ 22 h 22"/>
                  <a:gd name="T10" fmla="*/ 11 w 22"/>
                  <a:gd name="T11" fmla="*/ 22 h 22"/>
                  <a:gd name="T12" fmla="*/ 11 w 22"/>
                  <a:gd name="T13" fmla="*/ 22 h 22"/>
                  <a:gd name="T14" fmla="*/ 6 w 22"/>
                  <a:gd name="T15" fmla="*/ 22 h 22"/>
                  <a:gd name="T16" fmla="*/ 3 w 22"/>
                  <a:gd name="T17" fmla="*/ 19 h 22"/>
                  <a:gd name="T18" fmla="*/ 0 w 22"/>
                  <a:gd name="T19" fmla="*/ 16 h 22"/>
                  <a:gd name="T20" fmla="*/ 0 w 22"/>
                  <a:gd name="T21" fmla="*/ 11 h 22"/>
                  <a:gd name="T22" fmla="*/ 0 w 22"/>
                  <a:gd name="T23" fmla="*/ 11 h 22"/>
                  <a:gd name="T24" fmla="*/ 0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2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2" y="16"/>
                    </a:lnTo>
                    <a:lnTo>
                      <a:pt x="19" y="19"/>
                    </a:lnTo>
                    <a:lnTo>
                      <a:pt x="16" y="22"/>
                    </a:lnTo>
                    <a:lnTo>
                      <a:pt x="11" y="22"/>
                    </a:lnTo>
                    <a:lnTo>
                      <a:pt x="11" y="22"/>
                    </a:lnTo>
                    <a:lnTo>
                      <a:pt x="6" y="22"/>
                    </a:lnTo>
                    <a:lnTo>
                      <a:pt x="3" y="19"/>
                    </a:lnTo>
                    <a:lnTo>
                      <a:pt x="0" y="16"/>
                    </a:lnTo>
                    <a:lnTo>
                      <a:pt x="0" y="11"/>
                    </a:lnTo>
                    <a:lnTo>
                      <a:pt x="0" y="11"/>
                    </a:lnTo>
                    <a:lnTo>
                      <a:pt x="0" y="6"/>
                    </a:lnTo>
                    <a:lnTo>
                      <a:pt x="3" y="3"/>
                    </a:lnTo>
                    <a:lnTo>
                      <a:pt x="6" y="0"/>
                    </a:lnTo>
                    <a:lnTo>
                      <a:pt x="11" y="0"/>
                    </a:lnTo>
                    <a:lnTo>
                      <a:pt x="11" y="0"/>
                    </a:lnTo>
                    <a:lnTo>
                      <a:pt x="16" y="0"/>
                    </a:lnTo>
                    <a:lnTo>
                      <a:pt x="19" y="3"/>
                    </a:lnTo>
                    <a:lnTo>
                      <a:pt x="22"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98" name="Freeform 5369"/>
              <p:cNvSpPr>
                <a:spLocks/>
              </p:cNvSpPr>
              <p:nvPr/>
            </p:nvSpPr>
            <p:spPr bwMode="auto">
              <a:xfrm>
                <a:off x="3881141" y="1653871"/>
                <a:ext cx="31347" cy="41827"/>
              </a:xfrm>
              <a:custGeom>
                <a:avLst/>
                <a:gdLst>
                  <a:gd name="T0" fmla="*/ 22 w 22"/>
                  <a:gd name="T1" fmla="*/ 11 h 22"/>
                  <a:gd name="T2" fmla="*/ 22 w 22"/>
                  <a:gd name="T3" fmla="*/ 11 h 22"/>
                  <a:gd name="T4" fmla="*/ 22 w 22"/>
                  <a:gd name="T5" fmla="*/ 16 h 22"/>
                  <a:gd name="T6" fmla="*/ 19 w 22"/>
                  <a:gd name="T7" fmla="*/ 19 h 22"/>
                  <a:gd name="T8" fmla="*/ 16 w 22"/>
                  <a:gd name="T9" fmla="*/ 22 h 22"/>
                  <a:gd name="T10" fmla="*/ 11 w 22"/>
                  <a:gd name="T11" fmla="*/ 22 h 22"/>
                  <a:gd name="T12" fmla="*/ 11 w 22"/>
                  <a:gd name="T13" fmla="*/ 22 h 22"/>
                  <a:gd name="T14" fmla="*/ 6 w 22"/>
                  <a:gd name="T15" fmla="*/ 22 h 22"/>
                  <a:gd name="T16" fmla="*/ 3 w 22"/>
                  <a:gd name="T17" fmla="*/ 19 h 22"/>
                  <a:gd name="T18" fmla="*/ 0 w 22"/>
                  <a:gd name="T19" fmla="*/ 16 h 22"/>
                  <a:gd name="T20" fmla="*/ 0 w 22"/>
                  <a:gd name="T21" fmla="*/ 11 h 22"/>
                  <a:gd name="T22" fmla="*/ 0 w 22"/>
                  <a:gd name="T23" fmla="*/ 11 h 22"/>
                  <a:gd name="T24" fmla="*/ 0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2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2" y="16"/>
                    </a:lnTo>
                    <a:lnTo>
                      <a:pt x="19" y="19"/>
                    </a:lnTo>
                    <a:lnTo>
                      <a:pt x="16" y="22"/>
                    </a:lnTo>
                    <a:lnTo>
                      <a:pt x="11" y="22"/>
                    </a:lnTo>
                    <a:lnTo>
                      <a:pt x="11" y="22"/>
                    </a:lnTo>
                    <a:lnTo>
                      <a:pt x="6" y="22"/>
                    </a:lnTo>
                    <a:lnTo>
                      <a:pt x="3" y="19"/>
                    </a:lnTo>
                    <a:lnTo>
                      <a:pt x="0" y="16"/>
                    </a:lnTo>
                    <a:lnTo>
                      <a:pt x="0" y="11"/>
                    </a:lnTo>
                    <a:lnTo>
                      <a:pt x="0" y="11"/>
                    </a:lnTo>
                    <a:lnTo>
                      <a:pt x="0" y="6"/>
                    </a:lnTo>
                    <a:lnTo>
                      <a:pt x="3" y="3"/>
                    </a:lnTo>
                    <a:lnTo>
                      <a:pt x="6" y="0"/>
                    </a:lnTo>
                    <a:lnTo>
                      <a:pt x="11" y="0"/>
                    </a:lnTo>
                    <a:lnTo>
                      <a:pt x="11" y="0"/>
                    </a:lnTo>
                    <a:lnTo>
                      <a:pt x="16" y="0"/>
                    </a:lnTo>
                    <a:lnTo>
                      <a:pt x="19" y="3"/>
                    </a:lnTo>
                    <a:lnTo>
                      <a:pt x="22"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99" name="Freeform 5370"/>
              <p:cNvSpPr>
                <a:spLocks/>
              </p:cNvSpPr>
              <p:nvPr/>
            </p:nvSpPr>
            <p:spPr bwMode="auto">
              <a:xfrm>
                <a:off x="3909638" y="1653871"/>
                <a:ext cx="31347" cy="41827"/>
              </a:xfrm>
              <a:custGeom>
                <a:avLst/>
                <a:gdLst>
                  <a:gd name="T0" fmla="*/ 22 w 22"/>
                  <a:gd name="T1" fmla="*/ 11 h 22"/>
                  <a:gd name="T2" fmla="*/ 22 w 22"/>
                  <a:gd name="T3" fmla="*/ 11 h 22"/>
                  <a:gd name="T4" fmla="*/ 22 w 22"/>
                  <a:gd name="T5" fmla="*/ 16 h 22"/>
                  <a:gd name="T6" fmla="*/ 19 w 22"/>
                  <a:gd name="T7" fmla="*/ 19 h 22"/>
                  <a:gd name="T8" fmla="*/ 16 w 22"/>
                  <a:gd name="T9" fmla="*/ 22 h 22"/>
                  <a:gd name="T10" fmla="*/ 11 w 22"/>
                  <a:gd name="T11" fmla="*/ 22 h 22"/>
                  <a:gd name="T12" fmla="*/ 11 w 22"/>
                  <a:gd name="T13" fmla="*/ 22 h 22"/>
                  <a:gd name="T14" fmla="*/ 6 w 22"/>
                  <a:gd name="T15" fmla="*/ 22 h 22"/>
                  <a:gd name="T16" fmla="*/ 3 w 22"/>
                  <a:gd name="T17" fmla="*/ 19 h 22"/>
                  <a:gd name="T18" fmla="*/ 0 w 22"/>
                  <a:gd name="T19" fmla="*/ 16 h 22"/>
                  <a:gd name="T20" fmla="*/ 0 w 22"/>
                  <a:gd name="T21" fmla="*/ 11 h 22"/>
                  <a:gd name="T22" fmla="*/ 0 w 22"/>
                  <a:gd name="T23" fmla="*/ 11 h 22"/>
                  <a:gd name="T24" fmla="*/ 0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2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2" y="16"/>
                    </a:lnTo>
                    <a:lnTo>
                      <a:pt x="19" y="19"/>
                    </a:lnTo>
                    <a:lnTo>
                      <a:pt x="16" y="22"/>
                    </a:lnTo>
                    <a:lnTo>
                      <a:pt x="11" y="22"/>
                    </a:lnTo>
                    <a:lnTo>
                      <a:pt x="11" y="22"/>
                    </a:lnTo>
                    <a:lnTo>
                      <a:pt x="6" y="22"/>
                    </a:lnTo>
                    <a:lnTo>
                      <a:pt x="3" y="19"/>
                    </a:lnTo>
                    <a:lnTo>
                      <a:pt x="0" y="16"/>
                    </a:lnTo>
                    <a:lnTo>
                      <a:pt x="0" y="11"/>
                    </a:lnTo>
                    <a:lnTo>
                      <a:pt x="0" y="11"/>
                    </a:lnTo>
                    <a:lnTo>
                      <a:pt x="0" y="6"/>
                    </a:lnTo>
                    <a:lnTo>
                      <a:pt x="3" y="3"/>
                    </a:lnTo>
                    <a:lnTo>
                      <a:pt x="6" y="0"/>
                    </a:lnTo>
                    <a:lnTo>
                      <a:pt x="11" y="0"/>
                    </a:lnTo>
                    <a:lnTo>
                      <a:pt x="11" y="0"/>
                    </a:lnTo>
                    <a:lnTo>
                      <a:pt x="16" y="0"/>
                    </a:lnTo>
                    <a:lnTo>
                      <a:pt x="19" y="3"/>
                    </a:lnTo>
                    <a:lnTo>
                      <a:pt x="22"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00" name="Freeform 5371"/>
              <p:cNvSpPr>
                <a:spLocks/>
              </p:cNvSpPr>
              <p:nvPr/>
            </p:nvSpPr>
            <p:spPr bwMode="auto">
              <a:xfrm>
                <a:off x="3935284" y="1667814"/>
                <a:ext cx="34195" cy="41827"/>
              </a:xfrm>
              <a:custGeom>
                <a:avLst/>
                <a:gdLst>
                  <a:gd name="T0" fmla="*/ 24 w 24"/>
                  <a:gd name="T1" fmla="*/ 13 h 24"/>
                  <a:gd name="T2" fmla="*/ 24 w 24"/>
                  <a:gd name="T3" fmla="*/ 13 h 24"/>
                  <a:gd name="T4" fmla="*/ 23 w 24"/>
                  <a:gd name="T5" fmla="*/ 16 h 24"/>
                  <a:gd name="T6" fmla="*/ 21 w 24"/>
                  <a:gd name="T7" fmla="*/ 21 h 24"/>
                  <a:gd name="T8" fmla="*/ 16 w 24"/>
                  <a:gd name="T9" fmla="*/ 22 h 24"/>
                  <a:gd name="T10" fmla="*/ 13 w 24"/>
                  <a:gd name="T11" fmla="*/ 24 h 24"/>
                  <a:gd name="T12" fmla="*/ 13 w 24"/>
                  <a:gd name="T13" fmla="*/ 24 h 24"/>
                  <a:gd name="T14" fmla="*/ 8 w 24"/>
                  <a:gd name="T15" fmla="*/ 22 h 24"/>
                  <a:gd name="T16" fmla="*/ 4 w 24"/>
                  <a:gd name="T17" fmla="*/ 21 h 24"/>
                  <a:gd name="T18" fmla="*/ 2 w 24"/>
                  <a:gd name="T19" fmla="*/ 16 h 24"/>
                  <a:gd name="T20" fmla="*/ 0 w 24"/>
                  <a:gd name="T21" fmla="*/ 13 h 24"/>
                  <a:gd name="T22" fmla="*/ 0 w 24"/>
                  <a:gd name="T23" fmla="*/ 13 h 24"/>
                  <a:gd name="T24" fmla="*/ 2 w 24"/>
                  <a:gd name="T25" fmla="*/ 8 h 24"/>
                  <a:gd name="T26" fmla="*/ 4 w 24"/>
                  <a:gd name="T27" fmla="*/ 5 h 24"/>
                  <a:gd name="T28" fmla="*/ 8 w 24"/>
                  <a:gd name="T29" fmla="*/ 1 h 24"/>
                  <a:gd name="T30" fmla="*/ 13 w 24"/>
                  <a:gd name="T31" fmla="*/ 0 h 24"/>
                  <a:gd name="T32" fmla="*/ 13 w 24"/>
                  <a:gd name="T33" fmla="*/ 0 h 24"/>
                  <a:gd name="T34" fmla="*/ 16 w 24"/>
                  <a:gd name="T35" fmla="*/ 1 h 24"/>
                  <a:gd name="T36" fmla="*/ 21 w 24"/>
                  <a:gd name="T37" fmla="*/ 5 h 24"/>
                  <a:gd name="T38" fmla="*/ 23 w 24"/>
                  <a:gd name="T39" fmla="*/ 8 h 24"/>
                  <a:gd name="T40" fmla="*/ 24 w 24"/>
                  <a:gd name="T41" fmla="*/ 13 h 24"/>
                  <a:gd name="T42" fmla="*/ 24 w 24"/>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3"/>
                    </a:moveTo>
                    <a:lnTo>
                      <a:pt x="24" y="13"/>
                    </a:lnTo>
                    <a:lnTo>
                      <a:pt x="23" y="16"/>
                    </a:lnTo>
                    <a:lnTo>
                      <a:pt x="21" y="21"/>
                    </a:lnTo>
                    <a:lnTo>
                      <a:pt x="16" y="22"/>
                    </a:lnTo>
                    <a:lnTo>
                      <a:pt x="13" y="24"/>
                    </a:lnTo>
                    <a:lnTo>
                      <a:pt x="13" y="24"/>
                    </a:lnTo>
                    <a:lnTo>
                      <a:pt x="8" y="22"/>
                    </a:lnTo>
                    <a:lnTo>
                      <a:pt x="4" y="21"/>
                    </a:lnTo>
                    <a:lnTo>
                      <a:pt x="2" y="16"/>
                    </a:lnTo>
                    <a:lnTo>
                      <a:pt x="0" y="13"/>
                    </a:lnTo>
                    <a:lnTo>
                      <a:pt x="0" y="13"/>
                    </a:lnTo>
                    <a:lnTo>
                      <a:pt x="2" y="8"/>
                    </a:lnTo>
                    <a:lnTo>
                      <a:pt x="4" y="5"/>
                    </a:lnTo>
                    <a:lnTo>
                      <a:pt x="8" y="1"/>
                    </a:lnTo>
                    <a:lnTo>
                      <a:pt x="13" y="0"/>
                    </a:lnTo>
                    <a:lnTo>
                      <a:pt x="13" y="0"/>
                    </a:lnTo>
                    <a:lnTo>
                      <a:pt x="16" y="1"/>
                    </a:lnTo>
                    <a:lnTo>
                      <a:pt x="21" y="5"/>
                    </a:lnTo>
                    <a:lnTo>
                      <a:pt x="23" y="8"/>
                    </a:lnTo>
                    <a:lnTo>
                      <a:pt x="24" y="13"/>
                    </a:lnTo>
                    <a:lnTo>
                      <a:pt x="24"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01" name="Freeform 5372"/>
              <p:cNvSpPr>
                <a:spLocks/>
              </p:cNvSpPr>
              <p:nvPr/>
            </p:nvSpPr>
            <p:spPr bwMode="auto">
              <a:xfrm>
                <a:off x="3997975" y="1692212"/>
                <a:ext cx="31347" cy="38343"/>
              </a:xfrm>
              <a:custGeom>
                <a:avLst/>
                <a:gdLst>
                  <a:gd name="T0" fmla="*/ 22 w 22"/>
                  <a:gd name="T1" fmla="*/ 11 h 22"/>
                  <a:gd name="T2" fmla="*/ 22 w 22"/>
                  <a:gd name="T3" fmla="*/ 11 h 22"/>
                  <a:gd name="T4" fmla="*/ 22 w 22"/>
                  <a:gd name="T5" fmla="*/ 16 h 22"/>
                  <a:gd name="T6" fmla="*/ 19 w 22"/>
                  <a:gd name="T7" fmla="*/ 19 h 22"/>
                  <a:gd name="T8" fmla="*/ 16 w 22"/>
                  <a:gd name="T9" fmla="*/ 22 h 22"/>
                  <a:gd name="T10" fmla="*/ 11 w 22"/>
                  <a:gd name="T11" fmla="*/ 22 h 22"/>
                  <a:gd name="T12" fmla="*/ 11 w 22"/>
                  <a:gd name="T13" fmla="*/ 22 h 22"/>
                  <a:gd name="T14" fmla="*/ 7 w 22"/>
                  <a:gd name="T15" fmla="*/ 22 h 22"/>
                  <a:gd name="T16" fmla="*/ 3 w 22"/>
                  <a:gd name="T17" fmla="*/ 19 h 22"/>
                  <a:gd name="T18" fmla="*/ 0 w 22"/>
                  <a:gd name="T19" fmla="*/ 16 h 22"/>
                  <a:gd name="T20" fmla="*/ 0 w 22"/>
                  <a:gd name="T21" fmla="*/ 11 h 22"/>
                  <a:gd name="T22" fmla="*/ 0 w 22"/>
                  <a:gd name="T23" fmla="*/ 11 h 22"/>
                  <a:gd name="T24" fmla="*/ 0 w 22"/>
                  <a:gd name="T25" fmla="*/ 6 h 22"/>
                  <a:gd name="T26" fmla="*/ 3 w 22"/>
                  <a:gd name="T27" fmla="*/ 3 h 22"/>
                  <a:gd name="T28" fmla="*/ 7 w 22"/>
                  <a:gd name="T29" fmla="*/ 0 h 22"/>
                  <a:gd name="T30" fmla="*/ 11 w 22"/>
                  <a:gd name="T31" fmla="*/ 0 h 22"/>
                  <a:gd name="T32" fmla="*/ 11 w 22"/>
                  <a:gd name="T33" fmla="*/ 0 h 22"/>
                  <a:gd name="T34" fmla="*/ 16 w 22"/>
                  <a:gd name="T35" fmla="*/ 0 h 22"/>
                  <a:gd name="T36" fmla="*/ 19 w 22"/>
                  <a:gd name="T37" fmla="*/ 3 h 22"/>
                  <a:gd name="T38" fmla="*/ 22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2" y="16"/>
                    </a:lnTo>
                    <a:lnTo>
                      <a:pt x="19" y="19"/>
                    </a:lnTo>
                    <a:lnTo>
                      <a:pt x="16" y="22"/>
                    </a:lnTo>
                    <a:lnTo>
                      <a:pt x="11" y="22"/>
                    </a:lnTo>
                    <a:lnTo>
                      <a:pt x="11" y="22"/>
                    </a:lnTo>
                    <a:lnTo>
                      <a:pt x="7" y="22"/>
                    </a:lnTo>
                    <a:lnTo>
                      <a:pt x="3" y="19"/>
                    </a:lnTo>
                    <a:lnTo>
                      <a:pt x="0" y="16"/>
                    </a:lnTo>
                    <a:lnTo>
                      <a:pt x="0" y="11"/>
                    </a:lnTo>
                    <a:lnTo>
                      <a:pt x="0" y="11"/>
                    </a:lnTo>
                    <a:lnTo>
                      <a:pt x="0" y="6"/>
                    </a:lnTo>
                    <a:lnTo>
                      <a:pt x="3" y="3"/>
                    </a:lnTo>
                    <a:lnTo>
                      <a:pt x="7" y="0"/>
                    </a:lnTo>
                    <a:lnTo>
                      <a:pt x="11" y="0"/>
                    </a:lnTo>
                    <a:lnTo>
                      <a:pt x="11" y="0"/>
                    </a:lnTo>
                    <a:lnTo>
                      <a:pt x="16" y="0"/>
                    </a:lnTo>
                    <a:lnTo>
                      <a:pt x="19" y="3"/>
                    </a:lnTo>
                    <a:lnTo>
                      <a:pt x="22"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02" name="Freeform 5373"/>
              <p:cNvSpPr>
                <a:spLocks/>
              </p:cNvSpPr>
              <p:nvPr/>
            </p:nvSpPr>
            <p:spPr bwMode="auto">
              <a:xfrm>
                <a:off x="4003675" y="1709641"/>
                <a:ext cx="34195" cy="41827"/>
              </a:xfrm>
              <a:custGeom>
                <a:avLst/>
                <a:gdLst>
                  <a:gd name="T0" fmla="*/ 22 w 22"/>
                  <a:gd name="T1" fmla="*/ 11 h 22"/>
                  <a:gd name="T2" fmla="*/ 22 w 22"/>
                  <a:gd name="T3" fmla="*/ 11 h 22"/>
                  <a:gd name="T4" fmla="*/ 21 w 22"/>
                  <a:gd name="T5" fmla="*/ 16 h 22"/>
                  <a:gd name="T6" fmla="*/ 19 w 22"/>
                  <a:gd name="T7" fmla="*/ 19 h 22"/>
                  <a:gd name="T8" fmla="*/ 16 w 22"/>
                  <a:gd name="T9" fmla="*/ 22 h 22"/>
                  <a:gd name="T10" fmla="*/ 11 w 22"/>
                  <a:gd name="T11" fmla="*/ 22 h 22"/>
                  <a:gd name="T12" fmla="*/ 11 w 22"/>
                  <a:gd name="T13" fmla="*/ 22 h 22"/>
                  <a:gd name="T14" fmla="*/ 6 w 22"/>
                  <a:gd name="T15" fmla="*/ 22 h 22"/>
                  <a:gd name="T16" fmla="*/ 3 w 22"/>
                  <a:gd name="T17" fmla="*/ 19 h 22"/>
                  <a:gd name="T18" fmla="*/ 0 w 22"/>
                  <a:gd name="T19" fmla="*/ 16 h 22"/>
                  <a:gd name="T20" fmla="*/ 0 w 22"/>
                  <a:gd name="T21" fmla="*/ 11 h 22"/>
                  <a:gd name="T22" fmla="*/ 0 w 22"/>
                  <a:gd name="T23" fmla="*/ 11 h 22"/>
                  <a:gd name="T24" fmla="*/ 0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1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1" y="16"/>
                    </a:lnTo>
                    <a:lnTo>
                      <a:pt x="19" y="19"/>
                    </a:lnTo>
                    <a:lnTo>
                      <a:pt x="16" y="22"/>
                    </a:lnTo>
                    <a:lnTo>
                      <a:pt x="11" y="22"/>
                    </a:lnTo>
                    <a:lnTo>
                      <a:pt x="11" y="22"/>
                    </a:lnTo>
                    <a:lnTo>
                      <a:pt x="6" y="22"/>
                    </a:lnTo>
                    <a:lnTo>
                      <a:pt x="3" y="19"/>
                    </a:lnTo>
                    <a:lnTo>
                      <a:pt x="0" y="16"/>
                    </a:lnTo>
                    <a:lnTo>
                      <a:pt x="0" y="11"/>
                    </a:lnTo>
                    <a:lnTo>
                      <a:pt x="0" y="11"/>
                    </a:lnTo>
                    <a:lnTo>
                      <a:pt x="0" y="6"/>
                    </a:lnTo>
                    <a:lnTo>
                      <a:pt x="3" y="3"/>
                    </a:lnTo>
                    <a:lnTo>
                      <a:pt x="6" y="0"/>
                    </a:lnTo>
                    <a:lnTo>
                      <a:pt x="11" y="0"/>
                    </a:lnTo>
                    <a:lnTo>
                      <a:pt x="11" y="0"/>
                    </a:lnTo>
                    <a:lnTo>
                      <a:pt x="16" y="0"/>
                    </a:lnTo>
                    <a:lnTo>
                      <a:pt x="19" y="3"/>
                    </a:lnTo>
                    <a:lnTo>
                      <a:pt x="21"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03" name="Freeform 5374"/>
              <p:cNvSpPr>
                <a:spLocks/>
              </p:cNvSpPr>
              <p:nvPr/>
            </p:nvSpPr>
            <p:spPr bwMode="auto">
              <a:xfrm>
                <a:off x="4015072" y="1709641"/>
                <a:ext cx="34195" cy="41827"/>
              </a:xfrm>
              <a:custGeom>
                <a:avLst/>
                <a:gdLst>
                  <a:gd name="T0" fmla="*/ 24 w 24"/>
                  <a:gd name="T1" fmla="*/ 11 h 22"/>
                  <a:gd name="T2" fmla="*/ 24 w 24"/>
                  <a:gd name="T3" fmla="*/ 11 h 22"/>
                  <a:gd name="T4" fmla="*/ 22 w 24"/>
                  <a:gd name="T5" fmla="*/ 16 h 22"/>
                  <a:gd name="T6" fmla="*/ 21 w 24"/>
                  <a:gd name="T7" fmla="*/ 19 h 22"/>
                  <a:gd name="T8" fmla="*/ 16 w 24"/>
                  <a:gd name="T9" fmla="*/ 22 h 22"/>
                  <a:gd name="T10" fmla="*/ 13 w 24"/>
                  <a:gd name="T11" fmla="*/ 22 h 22"/>
                  <a:gd name="T12" fmla="*/ 13 w 24"/>
                  <a:gd name="T13" fmla="*/ 22 h 22"/>
                  <a:gd name="T14" fmla="*/ 8 w 24"/>
                  <a:gd name="T15" fmla="*/ 22 h 22"/>
                  <a:gd name="T16" fmla="*/ 3 w 24"/>
                  <a:gd name="T17" fmla="*/ 19 h 22"/>
                  <a:gd name="T18" fmla="*/ 1 w 24"/>
                  <a:gd name="T19" fmla="*/ 16 h 22"/>
                  <a:gd name="T20" fmla="*/ 0 w 24"/>
                  <a:gd name="T21" fmla="*/ 11 h 22"/>
                  <a:gd name="T22" fmla="*/ 0 w 24"/>
                  <a:gd name="T23" fmla="*/ 11 h 22"/>
                  <a:gd name="T24" fmla="*/ 1 w 24"/>
                  <a:gd name="T25" fmla="*/ 6 h 22"/>
                  <a:gd name="T26" fmla="*/ 3 w 24"/>
                  <a:gd name="T27" fmla="*/ 3 h 22"/>
                  <a:gd name="T28" fmla="*/ 8 w 24"/>
                  <a:gd name="T29" fmla="*/ 0 h 22"/>
                  <a:gd name="T30" fmla="*/ 13 w 24"/>
                  <a:gd name="T31" fmla="*/ 0 h 22"/>
                  <a:gd name="T32" fmla="*/ 13 w 24"/>
                  <a:gd name="T33" fmla="*/ 0 h 22"/>
                  <a:gd name="T34" fmla="*/ 16 w 24"/>
                  <a:gd name="T35" fmla="*/ 0 h 22"/>
                  <a:gd name="T36" fmla="*/ 21 w 24"/>
                  <a:gd name="T37" fmla="*/ 3 h 22"/>
                  <a:gd name="T38" fmla="*/ 22 w 24"/>
                  <a:gd name="T39" fmla="*/ 6 h 22"/>
                  <a:gd name="T40" fmla="*/ 24 w 24"/>
                  <a:gd name="T41" fmla="*/ 11 h 22"/>
                  <a:gd name="T42" fmla="*/ 24 w 24"/>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2">
                    <a:moveTo>
                      <a:pt x="24" y="11"/>
                    </a:moveTo>
                    <a:lnTo>
                      <a:pt x="24" y="11"/>
                    </a:lnTo>
                    <a:lnTo>
                      <a:pt x="22" y="16"/>
                    </a:lnTo>
                    <a:lnTo>
                      <a:pt x="21" y="19"/>
                    </a:lnTo>
                    <a:lnTo>
                      <a:pt x="16" y="22"/>
                    </a:lnTo>
                    <a:lnTo>
                      <a:pt x="13" y="22"/>
                    </a:lnTo>
                    <a:lnTo>
                      <a:pt x="13" y="22"/>
                    </a:lnTo>
                    <a:lnTo>
                      <a:pt x="8" y="22"/>
                    </a:lnTo>
                    <a:lnTo>
                      <a:pt x="3" y="19"/>
                    </a:lnTo>
                    <a:lnTo>
                      <a:pt x="1" y="16"/>
                    </a:lnTo>
                    <a:lnTo>
                      <a:pt x="0" y="11"/>
                    </a:lnTo>
                    <a:lnTo>
                      <a:pt x="0" y="11"/>
                    </a:lnTo>
                    <a:lnTo>
                      <a:pt x="1" y="6"/>
                    </a:lnTo>
                    <a:lnTo>
                      <a:pt x="3" y="3"/>
                    </a:lnTo>
                    <a:lnTo>
                      <a:pt x="8" y="0"/>
                    </a:lnTo>
                    <a:lnTo>
                      <a:pt x="13" y="0"/>
                    </a:lnTo>
                    <a:lnTo>
                      <a:pt x="13" y="0"/>
                    </a:lnTo>
                    <a:lnTo>
                      <a:pt x="16" y="0"/>
                    </a:lnTo>
                    <a:lnTo>
                      <a:pt x="21" y="3"/>
                    </a:lnTo>
                    <a:lnTo>
                      <a:pt x="22" y="6"/>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04" name="Freeform 5375"/>
              <p:cNvSpPr>
                <a:spLocks/>
              </p:cNvSpPr>
              <p:nvPr/>
            </p:nvSpPr>
            <p:spPr bwMode="auto">
              <a:xfrm>
                <a:off x="4015072" y="1727067"/>
                <a:ext cx="34195" cy="38343"/>
              </a:xfrm>
              <a:custGeom>
                <a:avLst/>
                <a:gdLst>
                  <a:gd name="T0" fmla="*/ 24 w 24"/>
                  <a:gd name="T1" fmla="*/ 12 h 23"/>
                  <a:gd name="T2" fmla="*/ 24 w 24"/>
                  <a:gd name="T3" fmla="*/ 12 h 23"/>
                  <a:gd name="T4" fmla="*/ 22 w 24"/>
                  <a:gd name="T5" fmla="*/ 16 h 23"/>
                  <a:gd name="T6" fmla="*/ 21 w 24"/>
                  <a:gd name="T7" fmla="*/ 20 h 23"/>
                  <a:gd name="T8" fmla="*/ 16 w 24"/>
                  <a:gd name="T9" fmla="*/ 21 h 23"/>
                  <a:gd name="T10" fmla="*/ 13 w 24"/>
                  <a:gd name="T11" fmla="*/ 23 h 23"/>
                  <a:gd name="T12" fmla="*/ 13 w 24"/>
                  <a:gd name="T13" fmla="*/ 23 h 23"/>
                  <a:gd name="T14" fmla="*/ 8 w 24"/>
                  <a:gd name="T15" fmla="*/ 21 h 23"/>
                  <a:gd name="T16" fmla="*/ 3 w 24"/>
                  <a:gd name="T17" fmla="*/ 20 h 23"/>
                  <a:gd name="T18" fmla="*/ 1 w 24"/>
                  <a:gd name="T19" fmla="*/ 16 h 23"/>
                  <a:gd name="T20" fmla="*/ 0 w 24"/>
                  <a:gd name="T21" fmla="*/ 12 h 23"/>
                  <a:gd name="T22" fmla="*/ 0 w 24"/>
                  <a:gd name="T23" fmla="*/ 12 h 23"/>
                  <a:gd name="T24" fmla="*/ 1 w 24"/>
                  <a:gd name="T25" fmla="*/ 7 h 23"/>
                  <a:gd name="T26" fmla="*/ 3 w 24"/>
                  <a:gd name="T27" fmla="*/ 4 h 23"/>
                  <a:gd name="T28" fmla="*/ 8 w 24"/>
                  <a:gd name="T29" fmla="*/ 0 h 23"/>
                  <a:gd name="T30" fmla="*/ 13 w 24"/>
                  <a:gd name="T31" fmla="*/ 0 h 23"/>
                  <a:gd name="T32" fmla="*/ 13 w 24"/>
                  <a:gd name="T33" fmla="*/ 0 h 23"/>
                  <a:gd name="T34" fmla="*/ 16 w 24"/>
                  <a:gd name="T35" fmla="*/ 0 h 23"/>
                  <a:gd name="T36" fmla="*/ 21 w 24"/>
                  <a:gd name="T37" fmla="*/ 4 h 23"/>
                  <a:gd name="T38" fmla="*/ 22 w 24"/>
                  <a:gd name="T39" fmla="*/ 7 h 23"/>
                  <a:gd name="T40" fmla="*/ 24 w 24"/>
                  <a:gd name="T41" fmla="*/ 12 h 23"/>
                  <a:gd name="T42" fmla="*/ 24 w 24"/>
                  <a:gd name="T43"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3">
                    <a:moveTo>
                      <a:pt x="24" y="12"/>
                    </a:moveTo>
                    <a:lnTo>
                      <a:pt x="24" y="12"/>
                    </a:lnTo>
                    <a:lnTo>
                      <a:pt x="22" y="16"/>
                    </a:lnTo>
                    <a:lnTo>
                      <a:pt x="21" y="20"/>
                    </a:lnTo>
                    <a:lnTo>
                      <a:pt x="16" y="21"/>
                    </a:lnTo>
                    <a:lnTo>
                      <a:pt x="13" y="23"/>
                    </a:lnTo>
                    <a:lnTo>
                      <a:pt x="13" y="23"/>
                    </a:lnTo>
                    <a:lnTo>
                      <a:pt x="8" y="21"/>
                    </a:lnTo>
                    <a:lnTo>
                      <a:pt x="3" y="20"/>
                    </a:lnTo>
                    <a:lnTo>
                      <a:pt x="1" y="16"/>
                    </a:lnTo>
                    <a:lnTo>
                      <a:pt x="0" y="12"/>
                    </a:lnTo>
                    <a:lnTo>
                      <a:pt x="0" y="12"/>
                    </a:lnTo>
                    <a:lnTo>
                      <a:pt x="1" y="7"/>
                    </a:lnTo>
                    <a:lnTo>
                      <a:pt x="3" y="4"/>
                    </a:lnTo>
                    <a:lnTo>
                      <a:pt x="8" y="0"/>
                    </a:lnTo>
                    <a:lnTo>
                      <a:pt x="13" y="0"/>
                    </a:lnTo>
                    <a:lnTo>
                      <a:pt x="13" y="0"/>
                    </a:lnTo>
                    <a:lnTo>
                      <a:pt x="16" y="0"/>
                    </a:lnTo>
                    <a:lnTo>
                      <a:pt x="21" y="4"/>
                    </a:lnTo>
                    <a:lnTo>
                      <a:pt x="22" y="7"/>
                    </a:lnTo>
                    <a:lnTo>
                      <a:pt x="24" y="12"/>
                    </a:lnTo>
                    <a:lnTo>
                      <a:pt x="24" y="12"/>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05" name="Freeform 5376"/>
              <p:cNvSpPr>
                <a:spLocks/>
              </p:cNvSpPr>
              <p:nvPr/>
            </p:nvSpPr>
            <p:spPr bwMode="auto">
              <a:xfrm>
                <a:off x="4026471" y="1727067"/>
                <a:ext cx="34195" cy="38343"/>
              </a:xfrm>
              <a:custGeom>
                <a:avLst/>
                <a:gdLst>
                  <a:gd name="T0" fmla="*/ 22 w 22"/>
                  <a:gd name="T1" fmla="*/ 12 h 23"/>
                  <a:gd name="T2" fmla="*/ 22 w 22"/>
                  <a:gd name="T3" fmla="*/ 12 h 23"/>
                  <a:gd name="T4" fmla="*/ 22 w 22"/>
                  <a:gd name="T5" fmla="*/ 16 h 23"/>
                  <a:gd name="T6" fmla="*/ 19 w 22"/>
                  <a:gd name="T7" fmla="*/ 20 h 23"/>
                  <a:gd name="T8" fmla="*/ 16 w 22"/>
                  <a:gd name="T9" fmla="*/ 21 h 23"/>
                  <a:gd name="T10" fmla="*/ 11 w 22"/>
                  <a:gd name="T11" fmla="*/ 23 h 23"/>
                  <a:gd name="T12" fmla="*/ 11 w 22"/>
                  <a:gd name="T13" fmla="*/ 23 h 23"/>
                  <a:gd name="T14" fmla="*/ 6 w 22"/>
                  <a:gd name="T15" fmla="*/ 21 h 23"/>
                  <a:gd name="T16" fmla="*/ 3 w 22"/>
                  <a:gd name="T17" fmla="*/ 20 h 23"/>
                  <a:gd name="T18" fmla="*/ 0 w 22"/>
                  <a:gd name="T19" fmla="*/ 16 h 23"/>
                  <a:gd name="T20" fmla="*/ 0 w 22"/>
                  <a:gd name="T21" fmla="*/ 12 h 23"/>
                  <a:gd name="T22" fmla="*/ 0 w 22"/>
                  <a:gd name="T23" fmla="*/ 12 h 23"/>
                  <a:gd name="T24" fmla="*/ 0 w 22"/>
                  <a:gd name="T25" fmla="*/ 7 h 23"/>
                  <a:gd name="T26" fmla="*/ 3 w 22"/>
                  <a:gd name="T27" fmla="*/ 4 h 23"/>
                  <a:gd name="T28" fmla="*/ 6 w 22"/>
                  <a:gd name="T29" fmla="*/ 0 h 23"/>
                  <a:gd name="T30" fmla="*/ 11 w 22"/>
                  <a:gd name="T31" fmla="*/ 0 h 23"/>
                  <a:gd name="T32" fmla="*/ 11 w 22"/>
                  <a:gd name="T33" fmla="*/ 0 h 23"/>
                  <a:gd name="T34" fmla="*/ 16 w 22"/>
                  <a:gd name="T35" fmla="*/ 0 h 23"/>
                  <a:gd name="T36" fmla="*/ 19 w 22"/>
                  <a:gd name="T37" fmla="*/ 4 h 23"/>
                  <a:gd name="T38" fmla="*/ 22 w 22"/>
                  <a:gd name="T39" fmla="*/ 7 h 23"/>
                  <a:gd name="T40" fmla="*/ 22 w 22"/>
                  <a:gd name="T41" fmla="*/ 12 h 23"/>
                  <a:gd name="T42" fmla="*/ 22 w 22"/>
                  <a:gd name="T43"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3">
                    <a:moveTo>
                      <a:pt x="22" y="12"/>
                    </a:moveTo>
                    <a:lnTo>
                      <a:pt x="22" y="12"/>
                    </a:lnTo>
                    <a:lnTo>
                      <a:pt x="22" y="16"/>
                    </a:lnTo>
                    <a:lnTo>
                      <a:pt x="19" y="20"/>
                    </a:lnTo>
                    <a:lnTo>
                      <a:pt x="16" y="21"/>
                    </a:lnTo>
                    <a:lnTo>
                      <a:pt x="11" y="23"/>
                    </a:lnTo>
                    <a:lnTo>
                      <a:pt x="11" y="23"/>
                    </a:lnTo>
                    <a:lnTo>
                      <a:pt x="6" y="21"/>
                    </a:lnTo>
                    <a:lnTo>
                      <a:pt x="3" y="20"/>
                    </a:lnTo>
                    <a:lnTo>
                      <a:pt x="0" y="16"/>
                    </a:lnTo>
                    <a:lnTo>
                      <a:pt x="0" y="12"/>
                    </a:lnTo>
                    <a:lnTo>
                      <a:pt x="0" y="12"/>
                    </a:lnTo>
                    <a:lnTo>
                      <a:pt x="0" y="7"/>
                    </a:lnTo>
                    <a:lnTo>
                      <a:pt x="3" y="4"/>
                    </a:lnTo>
                    <a:lnTo>
                      <a:pt x="6" y="0"/>
                    </a:lnTo>
                    <a:lnTo>
                      <a:pt x="11" y="0"/>
                    </a:lnTo>
                    <a:lnTo>
                      <a:pt x="11" y="0"/>
                    </a:lnTo>
                    <a:lnTo>
                      <a:pt x="16" y="0"/>
                    </a:lnTo>
                    <a:lnTo>
                      <a:pt x="19" y="4"/>
                    </a:lnTo>
                    <a:lnTo>
                      <a:pt x="22" y="7"/>
                    </a:lnTo>
                    <a:lnTo>
                      <a:pt x="22" y="12"/>
                    </a:lnTo>
                    <a:lnTo>
                      <a:pt x="22" y="12"/>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06" name="Freeform 5377"/>
              <p:cNvSpPr>
                <a:spLocks/>
              </p:cNvSpPr>
              <p:nvPr/>
            </p:nvSpPr>
            <p:spPr bwMode="auto">
              <a:xfrm>
                <a:off x="4026471" y="1727067"/>
                <a:ext cx="34195" cy="38343"/>
              </a:xfrm>
              <a:custGeom>
                <a:avLst/>
                <a:gdLst>
                  <a:gd name="T0" fmla="*/ 22 w 22"/>
                  <a:gd name="T1" fmla="*/ 12 h 23"/>
                  <a:gd name="T2" fmla="*/ 22 w 22"/>
                  <a:gd name="T3" fmla="*/ 12 h 23"/>
                  <a:gd name="T4" fmla="*/ 22 w 22"/>
                  <a:gd name="T5" fmla="*/ 16 h 23"/>
                  <a:gd name="T6" fmla="*/ 19 w 22"/>
                  <a:gd name="T7" fmla="*/ 20 h 23"/>
                  <a:gd name="T8" fmla="*/ 16 w 22"/>
                  <a:gd name="T9" fmla="*/ 21 h 23"/>
                  <a:gd name="T10" fmla="*/ 11 w 22"/>
                  <a:gd name="T11" fmla="*/ 23 h 23"/>
                  <a:gd name="T12" fmla="*/ 11 w 22"/>
                  <a:gd name="T13" fmla="*/ 23 h 23"/>
                  <a:gd name="T14" fmla="*/ 6 w 22"/>
                  <a:gd name="T15" fmla="*/ 21 h 23"/>
                  <a:gd name="T16" fmla="*/ 3 w 22"/>
                  <a:gd name="T17" fmla="*/ 20 h 23"/>
                  <a:gd name="T18" fmla="*/ 0 w 22"/>
                  <a:gd name="T19" fmla="*/ 16 h 23"/>
                  <a:gd name="T20" fmla="*/ 0 w 22"/>
                  <a:gd name="T21" fmla="*/ 12 h 23"/>
                  <a:gd name="T22" fmla="*/ 0 w 22"/>
                  <a:gd name="T23" fmla="*/ 12 h 23"/>
                  <a:gd name="T24" fmla="*/ 0 w 22"/>
                  <a:gd name="T25" fmla="*/ 7 h 23"/>
                  <a:gd name="T26" fmla="*/ 3 w 22"/>
                  <a:gd name="T27" fmla="*/ 4 h 23"/>
                  <a:gd name="T28" fmla="*/ 6 w 22"/>
                  <a:gd name="T29" fmla="*/ 0 h 23"/>
                  <a:gd name="T30" fmla="*/ 11 w 22"/>
                  <a:gd name="T31" fmla="*/ 0 h 23"/>
                  <a:gd name="T32" fmla="*/ 11 w 22"/>
                  <a:gd name="T33" fmla="*/ 0 h 23"/>
                  <a:gd name="T34" fmla="*/ 16 w 22"/>
                  <a:gd name="T35" fmla="*/ 0 h 23"/>
                  <a:gd name="T36" fmla="*/ 19 w 22"/>
                  <a:gd name="T37" fmla="*/ 4 h 23"/>
                  <a:gd name="T38" fmla="*/ 22 w 22"/>
                  <a:gd name="T39" fmla="*/ 7 h 23"/>
                  <a:gd name="T40" fmla="*/ 22 w 22"/>
                  <a:gd name="T41" fmla="*/ 12 h 23"/>
                  <a:gd name="T42" fmla="*/ 22 w 22"/>
                  <a:gd name="T43"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3">
                    <a:moveTo>
                      <a:pt x="22" y="12"/>
                    </a:moveTo>
                    <a:lnTo>
                      <a:pt x="22" y="12"/>
                    </a:lnTo>
                    <a:lnTo>
                      <a:pt x="22" y="16"/>
                    </a:lnTo>
                    <a:lnTo>
                      <a:pt x="19" y="20"/>
                    </a:lnTo>
                    <a:lnTo>
                      <a:pt x="16" y="21"/>
                    </a:lnTo>
                    <a:lnTo>
                      <a:pt x="11" y="23"/>
                    </a:lnTo>
                    <a:lnTo>
                      <a:pt x="11" y="23"/>
                    </a:lnTo>
                    <a:lnTo>
                      <a:pt x="6" y="21"/>
                    </a:lnTo>
                    <a:lnTo>
                      <a:pt x="3" y="20"/>
                    </a:lnTo>
                    <a:lnTo>
                      <a:pt x="0" y="16"/>
                    </a:lnTo>
                    <a:lnTo>
                      <a:pt x="0" y="12"/>
                    </a:lnTo>
                    <a:lnTo>
                      <a:pt x="0" y="12"/>
                    </a:lnTo>
                    <a:lnTo>
                      <a:pt x="0" y="7"/>
                    </a:lnTo>
                    <a:lnTo>
                      <a:pt x="3" y="4"/>
                    </a:lnTo>
                    <a:lnTo>
                      <a:pt x="6" y="0"/>
                    </a:lnTo>
                    <a:lnTo>
                      <a:pt x="11" y="0"/>
                    </a:lnTo>
                    <a:lnTo>
                      <a:pt x="11" y="0"/>
                    </a:lnTo>
                    <a:lnTo>
                      <a:pt x="16" y="0"/>
                    </a:lnTo>
                    <a:lnTo>
                      <a:pt x="19" y="4"/>
                    </a:lnTo>
                    <a:lnTo>
                      <a:pt x="22" y="7"/>
                    </a:lnTo>
                    <a:lnTo>
                      <a:pt x="22" y="12"/>
                    </a:lnTo>
                    <a:lnTo>
                      <a:pt x="22" y="12"/>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07" name="Freeform 5378"/>
              <p:cNvSpPr>
                <a:spLocks/>
              </p:cNvSpPr>
              <p:nvPr/>
            </p:nvSpPr>
            <p:spPr bwMode="auto">
              <a:xfrm>
                <a:off x="4046417" y="1727067"/>
                <a:ext cx="34195" cy="38343"/>
              </a:xfrm>
              <a:custGeom>
                <a:avLst/>
                <a:gdLst>
                  <a:gd name="T0" fmla="*/ 24 w 24"/>
                  <a:gd name="T1" fmla="*/ 12 h 23"/>
                  <a:gd name="T2" fmla="*/ 24 w 24"/>
                  <a:gd name="T3" fmla="*/ 12 h 23"/>
                  <a:gd name="T4" fmla="*/ 22 w 24"/>
                  <a:gd name="T5" fmla="*/ 16 h 23"/>
                  <a:gd name="T6" fmla="*/ 20 w 24"/>
                  <a:gd name="T7" fmla="*/ 20 h 23"/>
                  <a:gd name="T8" fmla="*/ 16 w 24"/>
                  <a:gd name="T9" fmla="*/ 21 h 23"/>
                  <a:gd name="T10" fmla="*/ 12 w 24"/>
                  <a:gd name="T11" fmla="*/ 23 h 23"/>
                  <a:gd name="T12" fmla="*/ 12 w 24"/>
                  <a:gd name="T13" fmla="*/ 23 h 23"/>
                  <a:gd name="T14" fmla="*/ 8 w 24"/>
                  <a:gd name="T15" fmla="*/ 21 h 23"/>
                  <a:gd name="T16" fmla="*/ 3 w 24"/>
                  <a:gd name="T17" fmla="*/ 20 h 23"/>
                  <a:gd name="T18" fmla="*/ 1 w 24"/>
                  <a:gd name="T19" fmla="*/ 16 h 23"/>
                  <a:gd name="T20" fmla="*/ 0 w 24"/>
                  <a:gd name="T21" fmla="*/ 12 h 23"/>
                  <a:gd name="T22" fmla="*/ 0 w 24"/>
                  <a:gd name="T23" fmla="*/ 12 h 23"/>
                  <a:gd name="T24" fmla="*/ 1 w 24"/>
                  <a:gd name="T25" fmla="*/ 7 h 23"/>
                  <a:gd name="T26" fmla="*/ 3 w 24"/>
                  <a:gd name="T27" fmla="*/ 4 h 23"/>
                  <a:gd name="T28" fmla="*/ 8 w 24"/>
                  <a:gd name="T29" fmla="*/ 0 h 23"/>
                  <a:gd name="T30" fmla="*/ 12 w 24"/>
                  <a:gd name="T31" fmla="*/ 0 h 23"/>
                  <a:gd name="T32" fmla="*/ 12 w 24"/>
                  <a:gd name="T33" fmla="*/ 0 h 23"/>
                  <a:gd name="T34" fmla="*/ 16 w 24"/>
                  <a:gd name="T35" fmla="*/ 0 h 23"/>
                  <a:gd name="T36" fmla="*/ 20 w 24"/>
                  <a:gd name="T37" fmla="*/ 4 h 23"/>
                  <a:gd name="T38" fmla="*/ 22 w 24"/>
                  <a:gd name="T39" fmla="*/ 7 h 23"/>
                  <a:gd name="T40" fmla="*/ 24 w 24"/>
                  <a:gd name="T41" fmla="*/ 12 h 23"/>
                  <a:gd name="T42" fmla="*/ 24 w 24"/>
                  <a:gd name="T43"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3">
                    <a:moveTo>
                      <a:pt x="24" y="12"/>
                    </a:moveTo>
                    <a:lnTo>
                      <a:pt x="24" y="12"/>
                    </a:lnTo>
                    <a:lnTo>
                      <a:pt x="22" y="16"/>
                    </a:lnTo>
                    <a:lnTo>
                      <a:pt x="20" y="20"/>
                    </a:lnTo>
                    <a:lnTo>
                      <a:pt x="16" y="21"/>
                    </a:lnTo>
                    <a:lnTo>
                      <a:pt x="12" y="23"/>
                    </a:lnTo>
                    <a:lnTo>
                      <a:pt x="12" y="23"/>
                    </a:lnTo>
                    <a:lnTo>
                      <a:pt x="8" y="21"/>
                    </a:lnTo>
                    <a:lnTo>
                      <a:pt x="3" y="20"/>
                    </a:lnTo>
                    <a:lnTo>
                      <a:pt x="1" y="16"/>
                    </a:lnTo>
                    <a:lnTo>
                      <a:pt x="0" y="12"/>
                    </a:lnTo>
                    <a:lnTo>
                      <a:pt x="0" y="12"/>
                    </a:lnTo>
                    <a:lnTo>
                      <a:pt x="1" y="7"/>
                    </a:lnTo>
                    <a:lnTo>
                      <a:pt x="3" y="4"/>
                    </a:lnTo>
                    <a:lnTo>
                      <a:pt x="8" y="0"/>
                    </a:lnTo>
                    <a:lnTo>
                      <a:pt x="12" y="0"/>
                    </a:lnTo>
                    <a:lnTo>
                      <a:pt x="12" y="0"/>
                    </a:lnTo>
                    <a:lnTo>
                      <a:pt x="16" y="0"/>
                    </a:lnTo>
                    <a:lnTo>
                      <a:pt x="20" y="4"/>
                    </a:lnTo>
                    <a:lnTo>
                      <a:pt x="22" y="7"/>
                    </a:lnTo>
                    <a:lnTo>
                      <a:pt x="24" y="12"/>
                    </a:lnTo>
                    <a:lnTo>
                      <a:pt x="24" y="12"/>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08" name="Freeform 5379"/>
              <p:cNvSpPr>
                <a:spLocks/>
              </p:cNvSpPr>
              <p:nvPr/>
            </p:nvSpPr>
            <p:spPr bwMode="auto">
              <a:xfrm>
                <a:off x="4052116" y="1727067"/>
                <a:ext cx="34195" cy="38343"/>
              </a:xfrm>
              <a:custGeom>
                <a:avLst/>
                <a:gdLst>
                  <a:gd name="T0" fmla="*/ 24 w 24"/>
                  <a:gd name="T1" fmla="*/ 12 h 23"/>
                  <a:gd name="T2" fmla="*/ 24 w 24"/>
                  <a:gd name="T3" fmla="*/ 12 h 23"/>
                  <a:gd name="T4" fmla="*/ 23 w 24"/>
                  <a:gd name="T5" fmla="*/ 16 h 23"/>
                  <a:gd name="T6" fmla="*/ 20 w 24"/>
                  <a:gd name="T7" fmla="*/ 20 h 23"/>
                  <a:gd name="T8" fmla="*/ 16 w 24"/>
                  <a:gd name="T9" fmla="*/ 21 h 23"/>
                  <a:gd name="T10" fmla="*/ 12 w 24"/>
                  <a:gd name="T11" fmla="*/ 23 h 23"/>
                  <a:gd name="T12" fmla="*/ 12 w 24"/>
                  <a:gd name="T13" fmla="*/ 23 h 23"/>
                  <a:gd name="T14" fmla="*/ 8 w 24"/>
                  <a:gd name="T15" fmla="*/ 21 h 23"/>
                  <a:gd name="T16" fmla="*/ 4 w 24"/>
                  <a:gd name="T17" fmla="*/ 20 h 23"/>
                  <a:gd name="T18" fmla="*/ 2 w 24"/>
                  <a:gd name="T19" fmla="*/ 16 h 23"/>
                  <a:gd name="T20" fmla="*/ 0 w 24"/>
                  <a:gd name="T21" fmla="*/ 12 h 23"/>
                  <a:gd name="T22" fmla="*/ 0 w 24"/>
                  <a:gd name="T23" fmla="*/ 12 h 23"/>
                  <a:gd name="T24" fmla="*/ 2 w 24"/>
                  <a:gd name="T25" fmla="*/ 7 h 23"/>
                  <a:gd name="T26" fmla="*/ 4 w 24"/>
                  <a:gd name="T27" fmla="*/ 4 h 23"/>
                  <a:gd name="T28" fmla="*/ 8 w 24"/>
                  <a:gd name="T29" fmla="*/ 0 h 23"/>
                  <a:gd name="T30" fmla="*/ 12 w 24"/>
                  <a:gd name="T31" fmla="*/ 0 h 23"/>
                  <a:gd name="T32" fmla="*/ 12 w 24"/>
                  <a:gd name="T33" fmla="*/ 0 h 23"/>
                  <a:gd name="T34" fmla="*/ 16 w 24"/>
                  <a:gd name="T35" fmla="*/ 0 h 23"/>
                  <a:gd name="T36" fmla="*/ 20 w 24"/>
                  <a:gd name="T37" fmla="*/ 4 h 23"/>
                  <a:gd name="T38" fmla="*/ 23 w 24"/>
                  <a:gd name="T39" fmla="*/ 7 h 23"/>
                  <a:gd name="T40" fmla="*/ 24 w 24"/>
                  <a:gd name="T41" fmla="*/ 12 h 23"/>
                  <a:gd name="T42" fmla="*/ 24 w 24"/>
                  <a:gd name="T43"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3">
                    <a:moveTo>
                      <a:pt x="24" y="12"/>
                    </a:moveTo>
                    <a:lnTo>
                      <a:pt x="24" y="12"/>
                    </a:lnTo>
                    <a:lnTo>
                      <a:pt x="23" y="16"/>
                    </a:lnTo>
                    <a:lnTo>
                      <a:pt x="20" y="20"/>
                    </a:lnTo>
                    <a:lnTo>
                      <a:pt x="16" y="21"/>
                    </a:lnTo>
                    <a:lnTo>
                      <a:pt x="12" y="23"/>
                    </a:lnTo>
                    <a:lnTo>
                      <a:pt x="12" y="23"/>
                    </a:lnTo>
                    <a:lnTo>
                      <a:pt x="8" y="21"/>
                    </a:lnTo>
                    <a:lnTo>
                      <a:pt x="4" y="20"/>
                    </a:lnTo>
                    <a:lnTo>
                      <a:pt x="2" y="16"/>
                    </a:lnTo>
                    <a:lnTo>
                      <a:pt x="0" y="12"/>
                    </a:lnTo>
                    <a:lnTo>
                      <a:pt x="0" y="12"/>
                    </a:lnTo>
                    <a:lnTo>
                      <a:pt x="2" y="7"/>
                    </a:lnTo>
                    <a:lnTo>
                      <a:pt x="4" y="4"/>
                    </a:lnTo>
                    <a:lnTo>
                      <a:pt x="8" y="0"/>
                    </a:lnTo>
                    <a:lnTo>
                      <a:pt x="12" y="0"/>
                    </a:lnTo>
                    <a:lnTo>
                      <a:pt x="12" y="0"/>
                    </a:lnTo>
                    <a:lnTo>
                      <a:pt x="16" y="0"/>
                    </a:lnTo>
                    <a:lnTo>
                      <a:pt x="20" y="4"/>
                    </a:lnTo>
                    <a:lnTo>
                      <a:pt x="23" y="7"/>
                    </a:lnTo>
                    <a:lnTo>
                      <a:pt x="24" y="12"/>
                    </a:lnTo>
                    <a:lnTo>
                      <a:pt x="24" y="12"/>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09" name="Freeform 5380"/>
              <p:cNvSpPr>
                <a:spLocks/>
              </p:cNvSpPr>
              <p:nvPr/>
            </p:nvSpPr>
            <p:spPr bwMode="auto">
              <a:xfrm>
                <a:off x="4052116" y="1727067"/>
                <a:ext cx="34195" cy="38343"/>
              </a:xfrm>
              <a:custGeom>
                <a:avLst/>
                <a:gdLst>
                  <a:gd name="T0" fmla="*/ 24 w 24"/>
                  <a:gd name="T1" fmla="*/ 12 h 23"/>
                  <a:gd name="T2" fmla="*/ 24 w 24"/>
                  <a:gd name="T3" fmla="*/ 12 h 23"/>
                  <a:gd name="T4" fmla="*/ 23 w 24"/>
                  <a:gd name="T5" fmla="*/ 16 h 23"/>
                  <a:gd name="T6" fmla="*/ 20 w 24"/>
                  <a:gd name="T7" fmla="*/ 20 h 23"/>
                  <a:gd name="T8" fmla="*/ 16 w 24"/>
                  <a:gd name="T9" fmla="*/ 21 h 23"/>
                  <a:gd name="T10" fmla="*/ 12 w 24"/>
                  <a:gd name="T11" fmla="*/ 23 h 23"/>
                  <a:gd name="T12" fmla="*/ 12 w 24"/>
                  <a:gd name="T13" fmla="*/ 23 h 23"/>
                  <a:gd name="T14" fmla="*/ 8 w 24"/>
                  <a:gd name="T15" fmla="*/ 21 h 23"/>
                  <a:gd name="T16" fmla="*/ 4 w 24"/>
                  <a:gd name="T17" fmla="*/ 20 h 23"/>
                  <a:gd name="T18" fmla="*/ 2 w 24"/>
                  <a:gd name="T19" fmla="*/ 16 h 23"/>
                  <a:gd name="T20" fmla="*/ 0 w 24"/>
                  <a:gd name="T21" fmla="*/ 12 h 23"/>
                  <a:gd name="T22" fmla="*/ 0 w 24"/>
                  <a:gd name="T23" fmla="*/ 12 h 23"/>
                  <a:gd name="T24" fmla="*/ 2 w 24"/>
                  <a:gd name="T25" fmla="*/ 7 h 23"/>
                  <a:gd name="T26" fmla="*/ 4 w 24"/>
                  <a:gd name="T27" fmla="*/ 4 h 23"/>
                  <a:gd name="T28" fmla="*/ 8 w 24"/>
                  <a:gd name="T29" fmla="*/ 0 h 23"/>
                  <a:gd name="T30" fmla="*/ 12 w 24"/>
                  <a:gd name="T31" fmla="*/ 0 h 23"/>
                  <a:gd name="T32" fmla="*/ 12 w 24"/>
                  <a:gd name="T33" fmla="*/ 0 h 23"/>
                  <a:gd name="T34" fmla="*/ 16 w 24"/>
                  <a:gd name="T35" fmla="*/ 0 h 23"/>
                  <a:gd name="T36" fmla="*/ 20 w 24"/>
                  <a:gd name="T37" fmla="*/ 4 h 23"/>
                  <a:gd name="T38" fmla="*/ 23 w 24"/>
                  <a:gd name="T39" fmla="*/ 7 h 23"/>
                  <a:gd name="T40" fmla="*/ 24 w 24"/>
                  <a:gd name="T41" fmla="*/ 12 h 23"/>
                  <a:gd name="T42" fmla="*/ 24 w 24"/>
                  <a:gd name="T43"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3">
                    <a:moveTo>
                      <a:pt x="24" y="12"/>
                    </a:moveTo>
                    <a:lnTo>
                      <a:pt x="24" y="12"/>
                    </a:lnTo>
                    <a:lnTo>
                      <a:pt x="23" y="16"/>
                    </a:lnTo>
                    <a:lnTo>
                      <a:pt x="20" y="20"/>
                    </a:lnTo>
                    <a:lnTo>
                      <a:pt x="16" y="21"/>
                    </a:lnTo>
                    <a:lnTo>
                      <a:pt x="12" y="23"/>
                    </a:lnTo>
                    <a:lnTo>
                      <a:pt x="12" y="23"/>
                    </a:lnTo>
                    <a:lnTo>
                      <a:pt x="8" y="21"/>
                    </a:lnTo>
                    <a:lnTo>
                      <a:pt x="4" y="20"/>
                    </a:lnTo>
                    <a:lnTo>
                      <a:pt x="2" y="16"/>
                    </a:lnTo>
                    <a:lnTo>
                      <a:pt x="0" y="12"/>
                    </a:lnTo>
                    <a:lnTo>
                      <a:pt x="0" y="12"/>
                    </a:lnTo>
                    <a:lnTo>
                      <a:pt x="2" y="7"/>
                    </a:lnTo>
                    <a:lnTo>
                      <a:pt x="4" y="4"/>
                    </a:lnTo>
                    <a:lnTo>
                      <a:pt x="8" y="0"/>
                    </a:lnTo>
                    <a:lnTo>
                      <a:pt x="12" y="0"/>
                    </a:lnTo>
                    <a:lnTo>
                      <a:pt x="12" y="0"/>
                    </a:lnTo>
                    <a:lnTo>
                      <a:pt x="16" y="0"/>
                    </a:lnTo>
                    <a:lnTo>
                      <a:pt x="20" y="4"/>
                    </a:lnTo>
                    <a:lnTo>
                      <a:pt x="23" y="7"/>
                    </a:lnTo>
                    <a:lnTo>
                      <a:pt x="24" y="12"/>
                    </a:lnTo>
                    <a:lnTo>
                      <a:pt x="24" y="12"/>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10" name="Freeform 5381"/>
              <p:cNvSpPr>
                <a:spLocks/>
              </p:cNvSpPr>
              <p:nvPr/>
            </p:nvSpPr>
            <p:spPr bwMode="auto">
              <a:xfrm>
                <a:off x="4089162" y="1786323"/>
                <a:ext cx="31347" cy="41827"/>
              </a:xfrm>
              <a:custGeom>
                <a:avLst/>
                <a:gdLst>
                  <a:gd name="T0" fmla="*/ 22 w 22"/>
                  <a:gd name="T1" fmla="*/ 11 h 24"/>
                  <a:gd name="T2" fmla="*/ 22 w 22"/>
                  <a:gd name="T3" fmla="*/ 11 h 24"/>
                  <a:gd name="T4" fmla="*/ 22 w 22"/>
                  <a:gd name="T5" fmla="*/ 16 h 24"/>
                  <a:gd name="T6" fmla="*/ 19 w 22"/>
                  <a:gd name="T7" fmla="*/ 19 h 24"/>
                  <a:gd name="T8" fmla="*/ 16 w 22"/>
                  <a:gd name="T9" fmla="*/ 22 h 24"/>
                  <a:gd name="T10" fmla="*/ 11 w 22"/>
                  <a:gd name="T11" fmla="*/ 24 h 24"/>
                  <a:gd name="T12" fmla="*/ 11 w 22"/>
                  <a:gd name="T13" fmla="*/ 24 h 24"/>
                  <a:gd name="T14" fmla="*/ 6 w 22"/>
                  <a:gd name="T15" fmla="*/ 22 h 24"/>
                  <a:gd name="T16" fmla="*/ 3 w 22"/>
                  <a:gd name="T17" fmla="*/ 19 h 24"/>
                  <a:gd name="T18" fmla="*/ 2 w 22"/>
                  <a:gd name="T19" fmla="*/ 16 h 24"/>
                  <a:gd name="T20" fmla="*/ 0 w 22"/>
                  <a:gd name="T21" fmla="*/ 11 h 24"/>
                  <a:gd name="T22" fmla="*/ 0 w 22"/>
                  <a:gd name="T23" fmla="*/ 11 h 24"/>
                  <a:gd name="T24" fmla="*/ 2 w 22"/>
                  <a:gd name="T25" fmla="*/ 8 h 24"/>
                  <a:gd name="T26" fmla="*/ 3 w 22"/>
                  <a:gd name="T27" fmla="*/ 3 h 24"/>
                  <a:gd name="T28" fmla="*/ 6 w 22"/>
                  <a:gd name="T29" fmla="*/ 2 h 24"/>
                  <a:gd name="T30" fmla="*/ 11 w 22"/>
                  <a:gd name="T31" fmla="*/ 0 h 24"/>
                  <a:gd name="T32" fmla="*/ 11 w 22"/>
                  <a:gd name="T33" fmla="*/ 0 h 24"/>
                  <a:gd name="T34" fmla="*/ 16 w 22"/>
                  <a:gd name="T35" fmla="*/ 2 h 24"/>
                  <a:gd name="T36" fmla="*/ 19 w 22"/>
                  <a:gd name="T37" fmla="*/ 3 h 24"/>
                  <a:gd name="T38" fmla="*/ 22 w 22"/>
                  <a:gd name="T39" fmla="*/ 8 h 24"/>
                  <a:gd name="T40" fmla="*/ 22 w 22"/>
                  <a:gd name="T41" fmla="*/ 11 h 24"/>
                  <a:gd name="T42" fmla="*/ 22 w 22"/>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1"/>
                    </a:moveTo>
                    <a:lnTo>
                      <a:pt x="22" y="11"/>
                    </a:lnTo>
                    <a:lnTo>
                      <a:pt x="22" y="16"/>
                    </a:lnTo>
                    <a:lnTo>
                      <a:pt x="19" y="19"/>
                    </a:lnTo>
                    <a:lnTo>
                      <a:pt x="16" y="22"/>
                    </a:lnTo>
                    <a:lnTo>
                      <a:pt x="11" y="24"/>
                    </a:lnTo>
                    <a:lnTo>
                      <a:pt x="11" y="24"/>
                    </a:lnTo>
                    <a:lnTo>
                      <a:pt x="6" y="22"/>
                    </a:lnTo>
                    <a:lnTo>
                      <a:pt x="3" y="19"/>
                    </a:lnTo>
                    <a:lnTo>
                      <a:pt x="2" y="16"/>
                    </a:lnTo>
                    <a:lnTo>
                      <a:pt x="0" y="11"/>
                    </a:lnTo>
                    <a:lnTo>
                      <a:pt x="0" y="11"/>
                    </a:lnTo>
                    <a:lnTo>
                      <a:pt x="2" y="8"/>
                    </a:lnTo>
                    <a:lnTo>
                      <a:pt x="3" y="3"/>
                    </a:lnTo>
                    <a:lnTo>
                      <a:pt x="6" y="2"/>
                    </a:lnTo>
                    <a:lnTo>
                      <a:pt x="11" y="0"/>
                    </a:lnTo>
                    <a:lnTo>
                      <a:pt x="11" y="0"/>
                    </a:lnTo>
                    <a:lnTo>
                      <a:pt x="16" y="2"/>
                    </a:lnTo>
                    <a:lnTo>
                      <a:pt x="19" y="3"/>
                    </a:lnTo>
                    <a:lnTo>
                      <a:pt x="22" y="8"/>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11" name="Freeform 5382"/>
              <p:cNvSpPr>
                <a:spLocks/>
              </p:cNvSpPr>
              <p:nvPr/>
            </p:nvSpPr>
            <p:spPr bwMode="auto">
              <a:xfrm>
                <a:off x="4094860" y="1786323"/>
                <a:ext cx="34195" cy="41827"/>
              </a:xfrm>
              <a:custGeom>
                <a:avLst/>
                <a:gdLst>
                  <a:gd name="T0" fmla="*/ 22 w 22"/>
                  <a:gd name="T1" fmla="*/ 11 h 24"/>
                  <a:gd name="T2" fmla="*/ 22 w 22"/>
                  <a:gd name="T3" fmla="*/ 11 h 24"/>
                  <a:gd name="T4" fmla="*/ 22 w 22"/>
                  <a:gd name="T5" fmla="*/ 16 h 24"/>
                  <a:gd name="T6" fmla="*/ 19 w 22"/>
                  <a:gd name="T7" fmla="*/ 19 h 24"/>
                  <a:gd name="T8" fmla="*/ 16 w 22"/>
                  <a:gd name="T9" fmla="*/ 22 h 24"/>
                  <a:gd name="T10" fmla="*/ 11 w 22"/>
                  <a:gd name="T11" fmla="*/ 24 h 24"/>
                  <a:gd name="T12" fmla="*/ 11 w 22"/>
                  <a:gd name="T13" fmla="*/ 24 h 24"/>
                  <a:gd name="T14" fmla="*/ 6 w 22"/>
                  <a:gd name="T15" fmla="*/ 22 h 24"/>
                  <a:gd name="T16" fmla="*/ 3 w 22"/>
                  <a:gd name="T17" fmla="*/ 19 h 24"/>
                  <a:gd name="T18" fmla="*/ 0 w 22"/>
                  <a:gd name="T19" fmla="*/ 16 h 24"/>
                  <a:gd name="T20" fmla="*/ 0 w 22"/>
                  <a:gd name="T21" fmla="*/ 11 h 24"/>
                  <a:gd name="T22" fmla="*/ 0 w 22"/>
                  <a:gd name="T23" fmla="*/ 11 h 24"/>
                  <a:gd name="T24" fmla="*/ 0 w 22"/>
                  <a:gd name="T25" fmla="*/ 8 h 24"/>
                  <a:gd name="T26" fmla="*/ 3 w 22"/>
                  <a:gd name="T27" fmla="*/ 3 h 24"/>
                  <a:gd name="T28" fmla="*/ 6 w 22"/>
                  <a:gd name="T29" fmla="*/ 2 h 24"/>
                  <a:gd name="T30" fmla="*/ 11 w 22"/>
                  <a:gd name="T31" fmla="*/ 0 h 24"/>
                  <a:gd name="T32" fmla="*/ 11 w 22"/>
                  <a:gd name="T33" fmla="*/ 0 h 24"/>
                  <a:gd name="T34" fmla="*/ 16 w 22"/>
                  <a:gd name="T35" fmla="*/ 2 h 24"/>
                  <a:gd name="T36" fmla="*/ 19 w 22"/>
                  <a:gd name="T37" fmla="*/ 3 h 24"/>
                  <a:gd name="T38" fmla="*/ 22 w 22"/>
                  <a:gd name="T39" fmla="*/ 8 h 24"/>
                  <a:gd name="T40" fmla="*/ 22 w 22"/>
                  <a:gd name="T41" fmla="*/ 11 h 24"/>
                  <a:gd name="T42" fmla="*/ 22 w 22"/>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1"/>
                    </a:moveTo>
                    <a:lnTo>
                      <a:pt x="22" y="11"/>
                    </a:lnTo>
                    <a:lnTo>
                      <a:pt x="22" y="16"/>
                    </a:lnTo>
                    <a:lnTo>
                      <a:pt x="19" y="19"/>
                    </a:lnTo>
                    <a:lnTo>
                      <a:pt x="16" y="22"/>
                    </a:lnTo>
                    <a:lnTo>
                      <a:pt x="11" y="24"/>
                    </a:lnTo>
                    <a:lnTo>
                      <a:pt x="11" y="24"/>
                    </a:lnTo>
                    <a:lnTo>
                      <a:pt x="6" y="22"/>
                    </a:lnTo>
                    <a:lnTo>
                      <a:pt x="3" y="19"/>
                    </a:lnTo>
                    <a:lnTo>
                      <a:pt x="0" y="16"/>
                    </a:lnTo>
                    <a:lnTo>
                      <a:pt x="0" y="11"/>
                    </a:lnTo>
                    <a:lnTo>
                      <a:pt x="0" y="11"/>
                    </a:lnTo>
                    <a:lnTo>
                      <a:pt x="0" y="8"/>
                    </a:lnTo>
                    <a:lnTo>
                      <a:pt x="3" y="3"/>
                    </a:lnTo>
                    <a:lnTo>
                      <a:pt x="6" y="2"/>
                    </a:lnTo>
                    <a:lnTo>
                      <a:pt x="11" y="0"/>
                    </a:lnTo>
                    <a:lnTo>
                      <a:pt x="11" y="0"/>
                    </a:lnTo>
                    <a:lnTo>
                      <a:pt x="16" y="2"/>
                    </a:lnTo>
                    <a:lnTo>
                      <a:pt x="19" y="3"/>
                    </a:lnTo>
                    <a:lnTo>
                      <a:pt x="22" y="8"/>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12" name="Freeform 5383"/>
              <p:cNvSpPr>
                <a:spLocks/>
              </p:cNvSpPr>
              <p:nvPr/>
            </p:nvSpPr>
            <p:spPr bwMode="auto">
              <a:xfrm>
                <a:off x="4103409" y="1810721"/>
                <a:ext cx="31347" cy="38343"/>
              </a:xfrm>
              <a:custGeom>
                <a:avLst/>
                <a:gdLst>
                  <a:gd name="T0" fmla="*/ 22 w 22"/>
                  <a:gd name="T1" fmla="*/ 11 h 23"/>
                  <a:gd name="T2" fmla="*/ 22 w 22"/>
                  <a:gd name="T3" fmla="*/ 11 h 23"/>
                  <a:gd name="T4" fmla="*/ 22 w 22"/>
                  <a:gd name="T5" fmla="*/ 16 h 23"/>
                  <a:gd name="T6" fmla="*/ 19 w 22"/>
                  <a:gd name="T7" fmla="*/ 19 h 23"/>
                  <a:gd name="T8" fmla="*/ 16 w 22"/>
                  <a:gd name="T9" fmla="*/ 23 h 23"/>
                  <a:gd name="T10" fmla="*/ 11 w 22"/>
                  <a:gd name="T11" fmla="*/ 23 h 23"/>
                  <a:gd name="T12" fmla="*/ 11 w 22"/>
                  <a:gd name="T13" fmla="*/ 23 h 23"/>
                  <a:gd name="T14" fmla="*/ 6 w 22"/>
                  <a:gd name="T15" fmla="*/ 23 h 23"/>
                  <a:gd name="T16" fmla="*/ 3 w 22"/>
                  <a:gd name="T17" fmla="*/ 19 h 23"/>
                  <a:gd name="T18" fmla="*/ 0 w 22"/>
                  <a:gd name="T19" fmla="*/ 16 h 23"/>
                  <a:gd name="T20" fmla="*/ 0 w 22"/>
                  <a:gd name="T21" fmla="*/ 11 h 23"/>
                  <a:gd name="T22" fmla="*/ 0 w 22"/>
                  <a:gd name="T23" fmla="*/ 11 h 23"/>
                  <a:gd name="T24" fmla="*/ 0 w 22"/>
                  <a:gd name="T25" fmla="*/ 7 h 23"/>
                  <a:gd name="T26" fmla="*/ 3 w 22"/>
                  <a:gd name="T27" fmla="*/ 3 h 23"/>
                  <a:gd name="T28" fmla="*/ 6 w 22"/>
                  <a:gd name="T29" fmla="*/ 0 h 23"/>
                  <a:gd name="T30" fmla="*/ 11 w 22"/>
                  <a:gd name="T31" fmla="*/ 0 h 23"/>
                  <a:gd name="T32" fmla="*/ 11 w 22"/>
                  <a:gd name="T33" fmla="*/ 0 h 23"/>
                  <a:gd name="T34" fmla="*/ 16 w 22"/>
                  <a:gd name="T35" fmla="*/ 0 h 23"/>
                  <a:gd name="T36" fmla="*/ 19 w 22"/>
                  <a:gd name="T37" fmla="*/ 3 h 23"/>
                  <a:gd name="T38" fmla="*/ 22 w 22"/>
                  <a:gd name="T39" fmla="*/ 7 h 23"/>
                  <a:gd name="T40" fmla="*/ 22 w 22"/>
                  <a:gd name="T41" fmla="*/ 11 h 23"/>
                  <a:gd name="T42" fmla="*/ 22 w 22"/>
                  <a:gd name="T43" fmla="*/ 1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3">
                    <a:moveTo>
                      <a:pt x="22" y="11"/>
                    </a:moveTo>
                    <a:lnTo>
                      <a:pt x="22" y="11"/>
                    </a:lnTo>
                    <a:lnTo>
                      <a:pt x="22" y="16"/>
                    </a:lnTo>
                    <a:lnTo>
                      <a:pt x="19" y="19"/>
                    </a:lnTo>
                    <a:lnTo>
                      <a:pt x="16" y="23"/>
                    </a:lnTo>
                    <a:lnTo>
                      <a:pt x="11" y="23"/>
                    </a:lnTo>
                    <a:lnTo>
                      <a:pt x="11" y="23"/>
                    </a:lnTo>
                    <a:lnTo>
                      <a:pt x="6" y="23"/>
                    </a:lnTo>
                    <a:lnTo>
                      <a:pt x="3" y="19"/>
                    </a:lnTo>
                    <a:lnTo>
                      <a:pt x="0" y="16"/>
                    </a:lnTo>
                    <a:lnTo>
                      <a:pt x="0" y="11"/>
                    </a:lnTo>
                    <a:lnTo>
                      <a:pt x="0" y="11"/>
                    </a:lnTo>
                    <a:lnTo>
                      <a:pt x="0" y="7"/>
                    </a:lnTo>
                    <a:lnTo>
                      <a:pt x="3" y="3"/>
                    </a:lnTo>
                    <a:lnTo>
                      <a:pt x="6" y="0"/>
                    </a:lnTo>
                    <a:lnTo>
                      <a:pt x="11" y="0"/>
                    </a:lnTo>
                    <a:lnTo>
                      <a:pt x="11" y="0"/>
                    </a:lnTo>
                    <a:lnTo>
                      <a:pt x="16" y="0"/>
                    </a:lnTo>
                    <a:lnTo>
                      <a:pt x="19" y="3"/>
                    </a:lnTo>
                    <a:lnTo>
                      <a:pt x="22" y="7"/>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13" name="Freeform 5384"/>
              <p:cNvSpPr>
                <a:spLocks/>
              </p:cNvSpPr>
              <p:nvPr/>
            </p:nvSpPr>
            <p:spPr bwMode="auto">
              <a:xfrm>
                <a:off x="4103409" y="1810721"/>
                <a:ext cx="31347" cy="38343"/>
              </a:xfrm>
              <a:custGeom>
                <a:avLst/>
                <a:gdLst>
                  <a:gd name="T0" fmla="*/ 22 w 22"/>
                  <a:gd name="T1" fmla="*/ 11 h 23"/>
                  <a:gd name="T2" fmla="*/ 22 w 22"/>
                  <a:gd name="T3" fmla="*/ 11 h 23"/>
                  <a:gd name="T4" fmla="*/ 22 w 22"/>
                  <a:gd name="T5" fmla="*/ 16 h 23"/>
                  <a:gd name="T6" fmla="*/ 19 w 22"/>
                  <a:gd name="T7" fmla="*/ 19 h 23"/>
                  <a:gd name="T8" fmla="*/ 16 w 22"/>
                  <a:gd name="T9" fmla="*/ 23 h 23"/>
                  <a:gd name="T10" fmla="*/ 11 w 22"/>
                  <a:gd name="T11" fmla="*/ 23 h 23"/>
                  <a:gd name="T12" fmla="*/ 11 w 22"/>
                  <a:gd name="T13" fmla="*/ 23 h 23"/>
                  <a:gd name="T14" fmla="*/ 6 w 22"/>
                  <a:gd name="T15" fmla="*/ 23 h 23"/>
                  <a:gd name="T16" fmla="*/ 3 w 22"/>
                  <a:gd name="T17" fmla="*/ 19 h 23"/>
                  <a:gd name="T18" fmla="*/ 0 w 22"/>
                  <a:gd name="T19" fmla="*/ 16 h 23"/>
                  <a:gd name="T20" fmla="*/ 0 w 22"/>
                  <a:gd name="T21" fmla="*/ 11 h 23"/>
                  <a:gd name="T22" fmla="*/ 0 w 22"/>
                  <a:gd name="T23" fmla="*/ 11 h 23"/>
                  <a:gd name="T24" fmla="*/ 0 w 22"/>
                  <a:gd name="T25" fmla="*/ 7 h 23"/>
                  <a:gd name="T26" fmla="*/ 3 w 22"/>
                  <a:gd name="T27" fmla="*/ 3 h 23"/>
                  <a:gd name="T28" fmla="*/ 6 w 22"/>
                  <a:gd name="T29" fmla="*/ 0 h 23"/>
                  <a:gd name="T30" fmla="*/ 11 w 22"/>
                  <a:gd name="T31" fmla="*/ 0 h 23"/>
                  <a:gd name="T32" fmla="*/ 11 w 22"/>
                  <a:gd name="T33" fmla="*/ 0 h 23"/>
                  <a:gd name="T34" fmla="*/ 16 w 22"/>
                  <a:gd name="T35" fmla="*/ 0 h 23"/>
                  <a:gd name="T36" fmla="*/ 19 w 22"/>
                  <a:gd name="T37" fmla="*/ 3 h 23"/>
                  <a:gd name="T38" fmla="*/ 22 w 22"/>
                  <a:gd name="T39" fmla="*/ 7 h 23"/>
                  <a:gd name="T40" fmla="*/ 22 w 22"/>
                  <a:gd name="T41" fmla="*/ 11 h 23"/>
                  <a:gd name="T42" fmla="*/ 22 w 22"/>
                  <a:gd name="T43" fmla="*/ 1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3">
                    <a:moveTo>
                      <a:pt x="22" y="11"/>
                    </a:moveTo>
                    <a:lnTo>
                      <a:pt x="22" y="11"/>
                    </a:lnTo>
                    <a:lnTo>
                      <a:pt x="22" y="16"/>
                    </a:lnTo>
                    <a:lnTo>
                      <a:pt x="19" y="19"/>
                    </a:lnTo>
                    <a:lnTo>
                      <a:pt x="16" y="23"/>
                    </a:lnTo>
                    <a:lnTo>
                      <a:pt x="11" y="23"/>
                    </a:lnTo>
                    <a:lnTo>
                      <a:pt x="11" y="23"/>
                    </a:lnTo>
                    <a:lnTo>
                      <a:pt x="6" y="23"/>
                    </a:lnTo>
                    <a:lnTo>
                      <a:pt x="3" y="19"/>
                    </a:lnTo>
                    <a:lnTo>
                      <a:pt x="0" y="16"/>
                    </a:lnTo>
                    <a:lnTo>
                      <a:pt x="0" y="11"/>
                    </a:lnTo>
                    <a:lnTo>
                      <a:pt x="0" y="11"/>
                    </a:lnTo>
                    <a:lnTo>
                      <a:pt x="0" y="7"/>
                    </a:lnTo>
                    <a:lnTo>
                      <a:pt x="3" y="3"/>
                    </a:lnTo>
                    <a:lnTo>
                      <a:pt x="6" y="0"/>
                    </a:lnTo>
                    <a:lnTo>
                      <a:pt x="11" y="0"/>
                    </a:lnTo>
                    <a:lnTo>
                      <a:pt x="11" y="0"/>
                    </a:lnTo>
                    <a:lnTo>
                      <a:pt x="16" y="0"/>
                    </a:lnTo>
                    <a:lnTo>
                      <a:pt x="19" y="3"/>
                    </a:lnTo>
                    <a:lnTo>
                      <a:pt x="22" y="7"/>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14" name="Freeform 5385"/>
              <p:cNvSpPr>
                <a:spLocks/>
              </p:cNvSpPr>
              <p:nvPr/>
            </p:nvSpPr>
            <p:spPr bwMode="auto">
              <a:xfrm>
                <a:off x="4134755" y="1869976"/>
                <a:ext cx="34195" cy="41827"/>
              </a:xfrm>
              <a:custGeom>
                <a:avLst/>
                <a:gdLst>
                  <a:gd name="T0" fmla="*/ 24 w 24"/>
                  <a:gd name="T1" fmla="*/ 13 h 24"/>
                  <a:gd name="T2" fmla="*/ 24 w 24"/>
                  <a:gd name="T3" fmla="*/ 13 h 24"/>
                  <a:gd name="T4" fmla="*/ 22 w 24"/>
                  <a:gd name="T5" fmla="*/ 16 h 24"/>
                  <a:gd name="T6" fmla="*/ 19 w 24"/>
                  <a:gd name="T7" fmla="*/ 21 h 24"/>
                  <a:gd name="T8" fmla="*/ 16 w 24"/>
                  <a:gd name="T9" fmla="*/ 22 h 24"/>
                  <a:gd name="T10" fmla="*/ 11 w 24"/>
                  <a:gd name="T11" fmla="*/ 24 h 24"/>
                  <a:gd name="T12" fmla="*/ 11 w 24"/>
                  <a:gd name="T13" fmla="*/ 24 h 24"/>
                  <a:gd name="T14" fmla="*/ 8 w 24"/>
                  <a:gd name="T15" fmla="*/ 22 h 24"/>
                  <a:gd name="T16" fmla="*/ 3 w 24"/>
                  <a:gd name="T17" fmla="*/ 21 h 24"/>
                  <a:gd name="T18" fmla="*/ 2 w 24"/>
                  <a:gd name="T19" fmla="*/ 16 h 24"/>
                  <a:gd name="T20" fmla="*/ 0 w 24"/>
                  <a:gd name="T21" fmla="*/ 13 h 24"/>
                  <a:gd name="T22" fmla="*/ 0 w 24"/>
                  <a:gd name="T23" fmla="*/ 13 h 24"/>
                  <a:gd name="T24" fmla="*/ 2 w 24"/>
                  <a:gd name="T25" fmla="*/ 8 h 24"/>
                  <a:gd name="T26" fmla="*/ 3 w 24"/>
                  <a:gd name="T27" fmla="*/ 5 h 24"/>
                  <a:gd name="T28" fmla="*/ 8 w 24"/>
                  <a:gd name="T29" fmla="*/ 1 h 24"/>
                  <a:gd name="T30" fmla="*/ 11 w 24"/>
                  <a:gd name="T31" fmla="*/ 0 h 24"/>
                  <a:gd name="T32" fmla="*/ 11 w 24"/>
                  <a:gd name="T33" fmla="*/ 0 h 24"/>
                  <a:gd name="T34" fmla="*/ 16 w 24"/>
                  <a:gd name="T35" fmla="*/ 1 h 24"/>
                  <a:gd name="T36" fmla="*/ 19 w 24"/>
                  <a:gd name="T37" fmla="*/ 5 h 24"/>
                  <a:gd name="T38" fmla="*/ 22 w 24"/>
                  <a:gd name="T39" fmla="*/ 8 h 24"/>
                  <a:gd name="T40" fmla="*/ 24 w 24"/>
                  <a:gd name="T41" fmla="*/ 13 h 24"/>
                  <a:gd name="T42" fmla="*/ 24 w 24"/>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3"/>
                    </a:moveTo>
                    <a:lnTo>
                      <a:pt x="24" y="13"/>
                    </a:lnTo>
                    <a:lnTo>
                      <a:pt x="22" y="16"/>
                    </a:lnTo>
                    <a:lnTo>
                      <a:pt x="19" y="21"/>
                    </a:lnTo>
                    <a:lnTo>
                      <a:pt x="16" y="22"/>
                    </a:lnTo>
                    <a:lnTo>
                      <a:pt x="11" y="24"/>
                    </a:lnTo>
                    <a:lnTo>
                      <a:pt x="11" y="24"/>
                    </a:lnTo>
                    <a:lnTo>
                      <a:pt x="8" y="22"/>
                    </a:lnTo>
                    <a:lnTo>
                      <a:pt x="3" y="21"/>
                    </a:lnTo>
                    <a:lnTo>
                      <a:pt x="2" y="16"/>
                    </a:lnTo>
                    <a:lnTo>
                      <a:pt x="0" y="13"/>
                    </a:lnTo>
                    <a:lnTo>
                      <a:pt x="0" y="13"/>
                    </a:lnTo>
                    <a:lnTo>
                      <a:pt x="2" y="8"/>
                    </a:lnTo>
                    <a:lnTo>
                      <a:pt x="3" y="5"/>
                    </a:lnTo>
                    <a:lnTo>
                      <a:pt x="8" y="1"/>
                    </a:lnTo>
                    <a:lnTo>
                      <a:pt x="11" y="0"/>
                    </a:lnTo>
                    <a:lnTo>
                      <a:pt x="11" y="0"/>
                    </a:lnTo>
                    <a:lnTo>
                      <a:pt x="16" y="1"/>
                    </a:lnTo>
                    <a:lnTo>
                      <a:pt x="19" y="5"/>
                    </a:lnTo>
                    <a:lnTo>
                      <a:pt x="22" y="8"/>
                    </a:lnTo>
                    <a:lnTo>
                      <a:pt x="24" y="13"/>
                    </a:lnTo>
                    <a:lnTo>
                      <a:pt x="24"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15" name="Freeform 5386"/>
              <p:cNvSpPr>
                <a:spLocks/>
              </p:cNvSpPr>
              <p:nvPr/>
            </p:nvSpPr>
            <p:spPr bwMode="auto">
              <a:xfrm>
                <a:off x="4140453" y="1869976"/>
                <a:ext cx="34195" cy="41827"/>
              </a:xfrm>
              <a:custGeom>
                <a:avLst/>
                <a:gdLst>
                  <a:gd name="T0" fmla="*/ 22 w 22"/>
                  <a:gd name="T1" fmla="*/ 13 h 24"/>
                  <a:gd name="T2" fmla="*/ 22 w 22"/>
                  <a:gd name="T3" fmla="*/ 13 h 24"/>
                  <a:gd name="T4" fmla="*/ 22 w 22"/>
                  <a:gd name="T5" fmla="*/ 16 h 24"/>
                  <a:gd name="T6" fmla="*/ 19 w 22"/>
                  <a:gd name="T7" fmla="*/ 21 h 24"/>
                  <a:gd name="T8" fmla="*/ 16 w 22"/>
                  <a:gd name="T9" fmla="*/ 22 h 24"/>
                  <a:gd name="T10" fmla="*/ 11 w 22"/>
                  <a:gd name="T11" fmla="*/ 24 h 24"/>
                  <a:gd name="T12" fmla="*/ 11 w 22"/>
                  <a:gd name="T13" fmla="*/ 24 h 24"/>
                  <a:gd name="T14" fmla="*/ 6 w 22"/>
                  <a:gd name="T15" fmla="*/ 22 h 24"/>
                  <a:gd name="T16" fmla="*/ 3 w 22"/>
                  <a:gd name="T17" fmla="*/ 21 h 24"/>
                  <a:gd name="T18" fmla="*/ 1 w 22"/>
                  <a:gd name="T19" fmla="*/ 16 h 24"/>
                  <a:gd name="T20" fmla="*/ 0 w 22"/>
                  <a:gd name="T21" fmla="*/ 13 h 24"/>
                  <a:gd name="T22" fmla="*/ 0 w 22"/>
                  <a:gd name="T23" fmla="*/ 13 h 24"/>
                  <a:gd name="T24" fmla="*/ 1 w 22"/>
                  <a:gd name="T25" fmla="*/ 8 h 24"/>
                  <a:gd name="T26" fmla="*/ 3 w 22"/>
                  <a:gd name="T27" fmla="*/ 5 h 24"/>
                  <a:gd name="T28" fmla="*/ 6 w 22"/>
                  <a:gd name="T29" fmla="*/ 1 h 24"/>
                  <a:gd name="T30" fmla="*/ 11 w 22"/>
                  <a:gd name="T31" fmla="*/ 0 h 24"/>
                  <a:gd name="T32" fmla="*/ 11 w 22"/>
                  <a:gd name="T33" fmla="*/ 0 h 24"/>
                  <a:gd name="T34" fmla="*/ 16 w 22"/>
                  <a:gd name="T35" fmla="*/ 1 h 24"/>
                  <a:gd name="T36" fmla="*/ 19 w 22"/>
                  <a:gd name="T37" fmla="*/ 5 h 24"/>
                  <a:gd name="T38" fmla="*/ 22 w 22"/>
                  <a:gd name="T39" fmla="*/ 8 h 24"/>
                  <a:gd name="T40" fmla="*/ 22 w 22"/>
                  <a:gd name="T41" fmla="*/ 13 h 24"/>
                  <a:gd name="T42" fmla="*/ 22 w 22"/>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3"/>
                    </a:moveTo>
                    <a:lnTo>
                      <a:pt x="22" y="13"/>
                    </a:lnTo>
                    <a:lnTo>
                      <a:pt x="22" y="16"/>
                    </a:lnTo>
                    <a:lnTo>
                      <a:pt x="19" y="21"/>
                    </a:lnTo>
                    <a:lnTo>
                      <a:pt x="16" y="22"/>
                    </a:lnTo>
                    <a:lnTo>
                      <a:pt x="11" y="24"/>
                    </a:lnTo>
                    <a:lnTo>
                      <a:pt x="11" y="24"/>
                    </a:lnTo>
                    <a:lnTo>
                      <a:pt x="6" y="22"/>
                    </a:lnTo>
                    <a:lnTo>
                      <a:pt x="3" y="21"/>
                    </a:lnTo>
                    <a:lnTo>
                      <a:pt x="1" y="16"/>
                    </a:lnTo>
                    <a:lnTo>
                      <a:pt x="0" y="13"/>
                    </a:lnTo>
                    <a:lnTo>
                      <a:pt x="0" y="13"/>
                    </a:lnTo>
                    <a:lnTo>
                      <a:pt x="1" y="8"/>
                    </a:lnTo>
                    <a:lnTo>
                      <a:pt x="3" y="5"/>
                    </a:lnTo>
                    <a:lnTo>
                      <a:pt x="6" y="1"/>
                    </a:lnTo>
                    <a:lnTo>
                      <a:pt x="11" y="0"/>
                    </a:lnTo>
                    <a:lnTo>
                      <a:pt x="11" y="0"/>
                    </a:lnTo>
                    <a:lnTo>
                      <a:pt x="16" y="1"/>
                    </a:lnTo>
                    <a:lnTo>
                      <a:pt x="19" y="5"/>
                    </a:lnTo>
                    <a:lnTo>
                      <a:pt x="22" y="8"/>
                    </a:lnTo>
                    <a:lnTo>
                      <a:pt x="22" y="13"/>
                    </a:lnTo>
                    <a:lnTo>
                      <a:pt x="22"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16" name="Freeform 5387"/>
              <p:cNvSpPr>
                <a:spLocks/>
              </p:cNvSpPr>
              <p:nvPr/>
            </p:nvSpPr>
            <p:spPr bwMode="auto">
              <a:xfrm>
                <a:off x="4191746" y="1890890"/>
                <a:ext cx="31347" cy="41827"/>
              </a:xfrm>
              <a:custGeom>
                <a:avLst/>
                <a:gdLst>
                  <a:gd name="T0" fmla="*/ 22 w 22"/>
                  <a:gd name="T1" fmla="*/ 11 h 22"/>
                  <a:gd name="T2" fmla="*/ 22 w 22"/>
                  <a:gd name="T3" fmla="*/ 11 h 22"/>
                  <a:gd name="T4" fmla="*/ 21 w 22"/>
                  <a:gd name="T5" fmla="*/ 16 h 22"/>
                  <a:gd name="T6" fmla="*/ 19 w 22"/>
                  <a:gd name="T7" fmla="*/ 19 h 22"/>
                  <a:gd name="T8" fmla="*/ 16 w 22"/>
                  <a:gd name="T9" fmla="*/ 20 h 22"/>
                  <a:gd name="T10" fmla="*/ 11 w 22"/>
                  <a:gd name="T11" fmla="*/ 22 h 22"/>
                  <a:gd name="T12" fmla="*/ 11 w 22"/>
                  <a:gd name="T13" fmla="*/ 22 h 22"/>
                  <a:gd name="T14" fmla="*/ 6 w 22"/>
                  <a:gd name="T15" fmla="*/ 20 h 22"/>
                  <a:gd name="T16" fmla="*/ 3 w 22"/>
                  <a:gd name="T17" fmla="*/ 19 h 22"/>
                  <a:gd name="T18" fmla="*/ 0 w 22"/>
                  <a:gd name="T19" fmla="*/ 16 h 22"/>
                  <a:gd name="T20" fmla="*/ 0 w 22"/>
                  <a:gd name="T21" fmla="*/ 11 h 22"/>
                  <a:gd name="T22" fmla="*/ 0 w 22"/>
                  <a:gd name="T23" fmla="*/ 11 h 22"/>
                  <a:gd name="T24" fmla="*/ 0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1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1" y="16"/>
                    </a:lnTo>
                    <a:lnTo>
                      <a:pt x="19" y="19"/>
                    </a:lnTo>
                    <a:lnTo>
                      <a:pt x="16" y="20"/>
                    </a:lnTo>
                    <a:lnTo>
                      <a:pt x="11" y="22"/>
                    </a:lnTo>
                    <a:lnTo>
                      <a:pt x="11" y="22"/>
                    </a:lnTo>
                    <a:lnTo>
                      <a:pt x="6" y="20"/>
                    </a:lnTo>
                    <a:lnTo>
                      <a:pt x="3" y="19"/>
                    </a:lnTo>
                    <a:lnTo>
                      <a:pt x="0" y="16"/>
                    </a:lnTo>
                    <a:lnTo>
                      <a:pt x="0" y="11"/>
                    </a:lnTo>
                    <a:lnTo>
                      <a:pt x="0" y="11"/>
                    </a:lnTo>
                    <a:lnTo>
                      <a:pt x="0" y="6"/>
                    </a:lnTo>
                    <a:lnTo>
                      <a:pt x="3" y="3"/>
                    </a:lnTo>
                    <a:lnTo>
                      <a:pt x="6" y="0"/>
                    </a:lnTo>
                    <a:lnTo>
                      <a:pt x="11" y="0"/>
                    </a:lnTo>
                    <a:lnTo>
                      <a:pt x="11" y="0"/>
                    </a:lnTo>
                    <a:lnTo>
                      <a:pt x="16" y="0"/>
                    </a:lnTo>
                    <a:lnTo>
                      <a:pt x="19" y="3"/>
                    </a:lnTo>
                    <a:lnTo>
                      <a:pt x="21"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17" name="Freeform 5388"/>
              <p:cNvSpPr>
                <a:spLocks/>
              </p:cNvSpPr>
              <p:nvPr/>
            </p:nvSpPr>
            <p:spPr bwMode="auto">
              <a:xfrm>
                <a:off x="4245887" y="1911803"/>
                <a:ext cx="34195" cy="38343"/>
              </a:xfrm>
              <a:custGeom>
                <a:avLst/>
                <a:gdLst>
                  <a:gd name="T0" fmla="*/ 24 w 24"/>
                  <a:gd name="T1" fmla="*/ 11 h 22"/>
                  <a:gd name="T2" fmla="*/ 24 w 24"/>
                  <a:gd name="T3" fmla="*/ 11 h 22"/>
                  <a:gd name="T4" fmla="*/ 23 w 24"/>
                  <a:gd name="T5" fmla="*/ 16 h 22"/>
                  <a:gd name="T6" fmla="*/ 19 w 24"/>
                  <a:gd name="T7" fmla="*/ 19 h 22"/>
                  <a:gd name="T8" fmla="*/ 16 w 24"/>
                  <a:gd name="T9" fmla="*/ 22 h 22"/>
                  <a:gd name="T10" fmla="*/ 11 w 24"/>
                  <a:gd name="T11" fmla="*/ 22 h 22"/>
                  <a:gd name="T12" fmla="*/ 11 w 24"/>
                  <a:gd name="T13" fmla="*/ 22 h 22"/>
                  <a:gd name="T14" fmla="*/ 8 w 24"/>
                  <a:gd name="T15" fmla="*/ 22 h 22"/>
                  <a:gd name="T16" fmla="*/ 3 w 24"/>
                  <a:gd name="T17" fmla="*/ 19 h 22"/>
                  <a:gd name="T18" fmla="*/ 2 w 24"/>
                  <a:gd name="T19" fmla="*/ 16 h 22"/>
                  <a:gd name="T20" fmla="*/ 0 w 24"/>
                  <a:gd name="T21" fmla="*/ 11 h 22"/>
                  <a:gd name="T22" fmla="*/ 0 w 24"/>
                  <a:gd name="T23" fmla="*/ 11 h 22"/>
                  <a:gd name="T24" fmla="*/ 2 w 24"/>
                  <a:gd name="T25" fmla="*/ 6 h 22"/>
                  <a:gd name="T26" fmla="*/ 3 w 24"/>
                  <a:gd name="T27" fmla="*/ 3 h 22"/>
                  <a:gd name="T28" fmla="*/ 8 w 24"/>
                  <a:gd name="T29" fmla="*/ 0 h 22"/>
                  <a:gd name="T30" fmla="*/ 11 w 24"/>
                  <a:gd name="T31" fmla="*/ 0 h 22"/>
                  <a:gd name="T32" fmla="*/ 11 w 24"/>
                  <a:gd name="T33" fmla="*/ 0 h 22"/>
                  <a:gd name="T34" fmla="*/ 16 w 24"/>
                  <a:gd name="T35" fmla="*/ 0 h 22"/>
                  <a:gd name="T36" fmla="*/ 19 w 24"/>
                  <a:gd name="T37" fmla="*/ 3 h 22"/>
                  <a:gd name="T38" fmla="*/ 23 w 24"/>
                  <a:gd name="T39" fmla="*/ 6 h 22"/>
                  <a:gd name="T40" fmla="*/ 24 w 24"/>
                  <a:gd name="T41" fmla="*/ 11 h 22"/>
                  <a:gd name="T42" fmla="*/ 24 w 24"/>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2">
                    <a:moveTo>
                      <a:pt x="24" y="11"/>
                    </a:moveTo>
                    <a:lnTo>
                      <a:pt x="24" y="11"/>
                    </a:lnTo>
                    <a:lnTo>
                      <a:pt x="23" y="16"/>
                    </a:lnTo>
                    <a:lnTo>
                      <a:pt x="19" y="19"/>
                    </a:lnTo>
                    <a:lnTo>
                      <a:pt x="16" y="22"/>
                    </a:lnTo>
                    <a:lnTo>
                      <a:pt x="11" y="22"/>
                    </a:lnTo>
                    <a:lnTo>
                      <a:pt x="11" y="22"/>
                    </a:lnTo>
                    <a:lnTo>
                      <a:pt x="8" y="22"/>
                    </a:lnTo>
                    <a:lnTo>
                      <a:pt x="3" y="19"/>
                    </a:lnTo>
                    <a:lnTo>
                      <a:pt x="2" y="16"/>
                    </a:lnTo>
                    <a:lnTo>
                      <a:pt x="0" y="11"/>
                    </a:lnTo>
                    <a:lnTo>
                      <a:pt x="0" y="11"/>
                    </a:lnTo>
                    <a:lnTo>
                      <a:pt x="2" y="6"/>
                    </a:lnTo>
                    <a:lnTo>
                      <a:pt x="3" y="3"/>
                    </a:lnTo>
                    <a:lnTo>
                      <a:pt x="8" y="0"/>
                    </a:lnTo>
                    <a:lnTo>
                      <a:pt x="11" y="0"/>
                    </a:lnTo>
                    <a:lnTo>
                      <a:pt x="11" y="0"/>
                    </a:lnTo>
                    <a:lnTo>
                      <a:pt x="16" y="0"/>
                    </a:lnTo>
                    <a:lnTo>
                      <a:pt x="19" y="3"/>
                    </a:lnTo>
                    <a:lnTo>
                      <a:pt x="23" y="6"/>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18" name="Freeform 5389"/>
              <p:cNvSpPr>
                <a:spLocks/>
              </p:cNvSpPr>
              <p:nvPr/>
            </p:nvSpPr>
            <p:spPr bwMode="auto">
              <a:xfrm>
                <a:off x="4274383" y="1957115"/>
                <a:ext cx="31347" cy="38343"/>
              </a:xfrm>
              <a:custGeom>
                <a:avLst/>
                <a:gdLst>
                  <a:gd name="T0" fmla="*/ 23 w 23"/>
                  <a:gd name="T1" fmla="*/ 12 h 23"/>
                  <a:gd name="T2" fmla="*/ 23 w 23"/>
                  <a:gd name="T3" fmla="*/ 12 h 23"/>
                  <a:gd name="T4" fmla="*/ 21 w 23"/>
                  <a:gd name="T5" fmla="*/ 16 h 23"/>
                  <a:gd name="T6" fmla="*/ 20 w 23"/>
                  <a:gd name="T7" fmla="*/ 20 h 23"/>
                  <a:gd name="T8" fmla="*/ 16 w 23"/>
                  <a:gd name="T9" fmla="*/ 21 h 23"/>
                  <a:gd name="T10" fmla="*/ 12 w 23"/>
                  <a:gd name="T11" fmla="*/ 23 h 23"/>
                  <a:gd name="T12" fmla="*/ 12 w 23"/>
                  <a:gd name="T13" fmla="*/ 23 h 23"/>
                  <a:gd name="T14" fmla="*/ 7 w 23"/>
                  <a:gd name="T15" fmla="*/ 21 h 23"/>
                  <a:gd name="T16" fmla="*/ 4 w 23"/>
                  <a:gd name="T17" fmla="*/ 20 h 23"/>
                  <a:gd name="T18" fmla="*/ 0 w 23"/>
                  <a:gd name="T19" fmla="*/ 16 h 23"/>
                  <a:gd name="T20" fmla="*/ 0 w 23"/>
                  <a:gd name="T21" fmla="*/ 12 h 23"/>
                  <a:gd name="T22" fmla="*/ 0 w 23"/>
                  <a:gd name="T23" fmla="*/ 12 h 23"/>
                  <a:gd name="T24" fmla="*/ 0 w 23"/>
                  <a:gd name="T25" fmla="*/ 7 h 23"/>
                  <a:gd name="T26" fmla="*/ 4 w 23"/>
                  <a:gd name="T27" fmla="*/ 4 h 23"/>
                  <a:gd name="T28" fmla="*/ 7 w 23"/>
                  <a:gd name="T29" fmla="*/ 0 h 23"/>
                  <a:gd name="T30" fmla="*/ 12 w 23"/>
                  <a:gd name="T31" fmla="*/ 0 h 23"/>
                  <a:gd name="T32" fmla="*/ 12 w 23"/>
                  <a:gd name="T33" fmla="*/ 0 h 23"/>
                  <a:gd name="T34" fmla="*/ 16 w 23"/>
                  <a:gd name="T35" fmla="*/ 0 h 23"/>
                  <a:gd name="T36" fmla="*/ 20 w 23"/>
                  <a:gd name="T37" fmla="*/ 4 h 23"/>
                  <a:gd name="T38" fmla="*/ 21 w 23"/>
                  <a:gd name="T39" fmla="*/ 7 h 23"/>
                  <a:gd name="T40" fmla="*/ 23 w 23"/>
                  <a:gd name="T41" fmla="*/ 12 h 23"/>
                  <a:gd name="T42" fmla="*/ 23 w 23"/>
                  <a:gd name="T43"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3">
                    <a:moveTo>
                      <a:pt x="23" y="12"/>
                    </a:moveTo>
                    <a:lnTo>
                      <a:pt x="23" y="12"/>
                    </a:lnTo>
                    <a:lnTo>
                      <a:pt x="21" y="16"/>
                    </a:lnTo>
                    <a:lnTo>
                      <a:pt x="20" y="20"/>
                    </a:lnTo>
                    <a:lnTo>
                      <a:pt x="16" y="21"/>
                    </a:lnTo>
                    <a:lnTo>
                      <a:pt x="12" y="23"/>
                    </a:lnTo>
                    <a:lnTo>
                      <a:pt x="12" y="23"/>
                    </a:lnTo>
                    <a:lnTo>
                      <a:pt x="7" y="21"/>
                    </a:lnTo>
                    <a:lnTo>
                      <a:pt x="4" y="20"/>
                    </a:lnTo>
                    <a:lnTo>
                      <a:pt x="0" y="16"/>
                    </a:lnTo>
                    <a:lnTo>
                      <a:pt x="0" y="12"/>
                    </a:lnTo>
                    <a:lnTo>
                      <a:pt x="0" y="12"/>
                    </a:lnTo>
                    <a:lnTo>
                      <a:pt x="0" y="7"/>
                    </a:lnTo>
                    <a:lnTo>
                      <a:pt x="4" y="4"/>
                    </a:lnTo>
                    <a:lnTo>
                      <a:pt x="7" y="0"/>
                    </a:lnTo>
                    <a:lnTo>
                      <a:pt x="12" y="0"/>
                    </a:lnTo>
                    <a:lnTo>
                      <a:pt x="12" y="0"/>
                    </a:lnTo>
                    <a:lnTo>
                      <a:pt x="16" y="0"/>
                    </a:lnTo>
                    <a:lnTo>
                      <a:pt x="20" y="4"/>
                    </a:lnTo>
                    <a:lnTo>
                      <a:pt x="21" y="7"/>
                    </a:lnTo>
                    <a:lnTo>
                      <a:pt x="23" y="12"/>
                    </a:lnTo>
                    <a:lnTo>
                      <a:pt x="23" y="12"/>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19" name="Freeform 5390"/>
              <p:cNvSpPr>
                <a:spLocks/>
              </p:cNvSpPr>
              <p:nvPr/>
            </p:nvSpPr>
            <p:spPr bwMode="auto">
              <a:xfrm>
                <a:off x="4288632" y="1957115"/>
                <a:ext cx="31347" cy="38343"/>
              </a:xfrm>
              <a:custGeom>
                <a:avLst/>
                <a:gdLst>
                  <a:gd name="T0" fmla="*/ 22 w 22"/>
                  <a:gd name="T1" fmla="*/ 12 h 23"/>
                  <a:gd name="T2" fmla="*/ 22 w 22"/>
                  <a:gd name="T3" fmla="*/ 12 h 23"/>
                  <a:gd name="T4" fmla="*/ 22 w 22"/>
                  <a:gd name="T5" fmla="*/ 16 h 23"/>
                  <a:gd name="T6" fmla="*/ 19 w 22"/>
                  <a:gd name="T7" fmla="*/ 20 h 23"/>
                  <a:gd name="T8" fmla="*/ 16 w 22"/>
                  <a:gd name="T9" fmla="*/ 21 h 23"/>
                  <a:gd name="T10" fmla="*/ 11 w 22"/>
                  <a:gd name="T11" fmla="*/ 23 h 23"/>
                  <a:gd name="T12" fmla="*/ 11 w 22"/>
                  <a:gd name="T13" fmla="*/ 23 h 23"/>
                  <a:gd name="T14" fmla="*/ 6 w 22"/>
                  <a:gd name="T15" fmla="*/ 21 h 23"/>
                  <a:gd name="T16" fmla="*/ 3 w 22"/>
                  <a:gd name="T17" fmla="*/ 20 h 23"/>
                  <a:gd name="T18" fmla="*/ 0 w 22"/>
                  <a:gd name="T19" fmla="*/ 16 h 23"/>
                  <a:gd name="T20" fmla="*/ 0 w 22"/>
                  <a:gd name="T21" fmla="*/ 12 h 23"/>
                  <a:gd name="T22" fmla="*/ 0 w 22"/>
                  <a:gd name="T23" fmla="*/ 12 h 23"/>
                  <a:gd name="T24" fmla="*/ 0 w 22"/>
                  <a:gd name="T25" fmla="*/ 7 h 23"/>
                  <a:gd name="T26" fmla="*/ 3 w 22"/>
                  <a:gd name="T27" fmla="*/ 4 h 23"/>
                  <a:gd name="T28" fmla="*/ 6 w 22"/>
                  <a:gd name="T29" fmla="*/ 0 h 23"/>
                  <a:gd name="T30" fmla="*/ 11 w 22"/>
                  <a:gd name="T31" fmla="*/ 0 h 23"/>
                  <a:gd name="T32" fmla="*/ 11 w 22"/>
                  <a:gd name="T33" fmla="*/ 0 h 23"/>
                  <a:gd name="T34" fmla="*/ 16 w 22"/>
                  <a:gd name="T35" fmla="*/ 0 h 23"/>
                  <a:gd name="T36" fmla="*/ 19 w 22"/>
                  <a:gd name="T37" fmla="*/ 4 h 23"/>
                  <a:gd name="T38" fmla="*/ 22 w 22"/>
                  <a:gd name="T39" fmla="*/ 7 h 23"/>
                  <a:gd name="T40" fmla="*/ 22 w 22"/>
                  <a:gd name="T41" fmla="*/ 12 h 23"/>
                  <a:gd name="T42" fmla="*/ 22 w 22"/>
                  <a:gd name="T43"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3">
                    <a:moveTo>
                      <a:pt x="22" y="12"/>
                    </a:moveTo>
                    <a:lnTo>
                      <a:pt x="22" y="12"/>
                    </a:lnTo>
                    <a:lnTo>
                      <a:pt x="22" y="16"/>
                    </a:lnTo>
                    <a:lnTo>
                      <a:pt x="19" y="20"/>
                    </a:lnTo>
                    <a:lnTo>
                      <a:pt x="16" y="21"/>
                    </a:lnTo>
                    <a:lnTo>
                      <a:pt x="11" y="23"/>
                    </a:lnTo>
                    <a:lnTo>
                      <a:pt x="11" y="23"/>
                    </a:lnTo>
                    <a:lnTo>
                      <a:pt x="6" y="21"/>
                    </a:lnTo>
                    <a:lnTo>
                      <a:pt x="3" y="20"/>
                    </a:lnTo>
                    <a:lnTo>
                      <a:pt x="0" y="16"/>
                    </a:lnTo>
                    <a:lnTo>
                      <a:pt x="0" y="12"/>
                    </a:lnTo>
                    <a:lnTo>
                      <a:pt x="0" y="12"/>
                    </a:lnTo>
                    <a:lnTo>
                      <a:pt x="0" y="7"/>
                    </a:lnTo>
                    <a:lnTo>
                      <a:pt x="3" y="4"/>
                    </a:lnTo>
                    <a:lnTo>
                      <a:pt x="6" y="0"/>
                    </a:lnTo>
                    <a:lnTo>
                      <a:pt x="11" y="0"/>
                    </a:lnTo>
                    <a:lnTo>
                      <a:pt x="11" y="0"/>
                    </a:lnTo>
                    <a:lnTo>
                      <a:pt x="16" y="0"/>
                    </a:lnTo>
                    <a:lnTo>
                      <a:pt x="19" y="4"/>
                    </a:lnTo>
                    <a:lnTo>
                      <a:pt x="22" y="7"/>
                    </a:lnTo>
                    <a:lnTo>
                      <a:pt x="22" y="12"/>
                    </a:lnTo>
                    <a:lnTo>
                      <a:pt x="22" y="12"/>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20" name="Freeform 5391"/>
              <p:cNvSpPr>
                <a:spLocks/>
              </p:cNvSpPr>
              <p:nvPr/>
            </p:nvSpPr>
            <p:spPr bwMode="auto">
              <a:xfrm>
                <a:off x="4490951" y="2106995"/>
                <a:ext cx="31347" cy="41827"/>
              </a:xfrm>
              <a:custGeom>
                <a:avLst/>
                <a:gdLst>
                  <a:gd name="T0" fmla="*/ 23 w 23"/>
                  <a:gd name="T1" fmla="*/ 12 h 24"/>
                  <a:gd name="T2" fmla="*/ 23 w 23"/>
                  <a:gd name="T3" fmla="*/ 12 h 24"/>
                  <a:gd name="T4" fmla="*/ 21 w 23"/>
                  <a:gd name="T5" fmla="*/ 16 h 24"/>
                  <a:gd name="T6" fmla="*/ 19 w 23"/>
                  <a:gd name="T7" fmla="*/ 20 h 24"/>
                  <a:gd name="T8" fmla="*/ 16 w 23"/>
                  <a:gd name="T9" fmla="*/ 22 h 24"/>
                  <a:gd name="T10" fmla="*/ 11 w 23"/>
                  <a:gd name="T11" fmla="*/ 24 h 24"/>
                  <a:gd name="T12" fmla="*/ 11 w 23"/>
                  <a:gd name="T13" fmla="*/ 24 h 24"/>
                  <a:gd name="T14" fmla="*/ 7 w 23"/>
                  <a:gd name="T15" fmla="*/ 22 h 24"/>
                  <a:gd name="T16" fmla="*/ 3 w 23"/>
                  <a:gd name="T17" fmla="*/ 20 h 24"/>
                  <a:gd name="T18" fmla="*/ 0 w 23"/>
                  <a:gd name="T19" fmla="*/ 16 h 24"/>
                  <a:gd name="T20" fmla="*/ 0 w 23"/>
                  <a:gd name="T21" fmla="*/ 12 h 24"/>
                  <a:gd name="T22" fmla="*/ 0 w 23"/>
                  <a:gd name="T23" fmla="*/ 12 h 24"/>
                  <a:gd name="T24" fmla="*/ 0 w 23"/>
                  <a:gd name="T25" fmla="*/ 8 h 24"/>
                  <a:gd name="T26" fmla="*/ 3 w 23"/>
                  <a:gd name="T27" fmla="*/ 3 h 24"/>
                  <a:gd name="T28" fmla="*/ 7 w 23"/>
                  <a:gd name="T29" fmla="*/ 1 h 24"/>
                  <a:gd name="T30" fmla="*/ 11 w 23"/>
                  <a:gd name="T31" fmla="*/ 0 h 24"/>
                  <a:gd name="T32" fmla="*/ 11 w 23"/>
                  <a:gd name="T33" fmla="*/ 0 h 24"/>
                  <a:gd name="T34" fmla="*/ 16 w 23"/>
                  <a:gd name="T35" fmla="*/ 1 h 24"/>
                  <a:gd name="T36" fmla="*/ 19 w 23"/>
                  <a:gd name="T37" fmla="*/ 3 h 24"/>
                  <a:gd name="T38" fmla="*/ 21 w 23"/>
                  <a:gd name="T39" fmla="*/ 8 h 24"/>
                  <a:gd name="T40" fmla="*/ 23 w 23"/>
                  <a:gd name="T41" fmla="*/ 12 h 24"/>
                  <a:gd name="T42" fmla="*/ 23 w 23"/>
                  <a:gd name="T43"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4">
                    <a:moveTo>
                      <a:pt x="23" y="12"/>
                    </a:moveTo>
                    <a:lnTo>
                      <a:pt x="23" y="12"/>
                    </a:lnTo>
                    <a:lnTo>
                      <a:pt x="21" y="16"/>
                    </a:lnTo>
                    <a:lnTo>
                      <a:pt x="19" y="20"/>
                    </a:lnTo>
                    <a:lnTo>
                      <a:pt x="16" y="22"/>
                    </a:lnTo>
                    <a:lnTo>
                      <a:pt x="11" y="24"/>
                    </a:lnTo>
                    <a:lnTo>
                      <a:pt x="11" y="24"/>
                    </a:lnTo>
                    <a:lnTo>
                      <a:pt x="7" y="22"/>
                    </a:lnTo>
                    <a:lnTo>
                      <a:pt x="3" y="20"/>
                    </a:lnTo>
                    <a:lnTo>
                      <a:pt x="0" y="16"/>
                    </a:lnTo>
                    <a:lnTo>
                      <a:pt x="0" y="12"/>
                    </a:lnTo>
                    <a:lnTo>
                      <a:pt x="0" y="12"/>
                    </a:lnTo>
                    <a:lnTo>
                      <a:pt x="0" y="8"/>
                    </a:lnTo>
                    <a:lnTo>
                      <a:pt x="3" y="3"/>
                    </a:lnTo>
                    <a:lnTo>
                      <a:pt x="7" y="1"/>
                    </a:lnTo>
                    <a:lnTo>
                      <a:pt x="11" y="0"/>
                    </a:lnTo>
                    <a:lnTo>
                      <a:pt x="11" y="0"/>
                    </a:lnTo>
                    <a:lnTo>
                      <a:pt x="16" y="1"/>
                    </a:lnTo>
                    <a:lnTo>
                      <a:pt x="19" y="3"/>
                    </a:lnTo>
                    <a:lnTo>
                      <a:pt x="21" y="8"/>
                    </a:lnTo>
                    <a:lnTo>
                      <a:pt x="23" y="12"/>
                    </a:lnTo>
                    <a:lnTo>
                      <a:pt x="23" y="12"/>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21" name="Freeform 5392"/>
              <p:cNvSpPr>
                <a:spLocks/>
              </p:cNvSpPr>
              <p:nvPr/>
            </p:nvSpPr>
            <p:spPr bwMode="auto">
              <a:xfrm>
                <a:off x="4502349" y="2127908"/>
                <a:ext cx="34195" cy="38343"/>
              </a:xfrm>
              <a:custGeom>
                <a:avLst/>
                <a:gdLst>
                  <a:gd name="T0" fmla="*/ 24 w 24"/>
                  <a:gd name="T1" fmla="*/ 12 h 23"/>
                  <a:gd name="T2" fmla="*/ 24 w 24"/>
                  <a:gd name="T3" fmla="*/ 12 h 23"/>
                  <a:gd name="T4" fmla="*/ 22 w 24"/>
                  <a:gd name="T5" fmla="*/ 16 h 23"/>
                  <a:gd name="T6" fmla="*/ 21 w 24"/>
                  <a:gd name="T7" fmla="*/ 20 h 23"/>
                  <a:gd name="T8" fmla="*/ 16 w 24"/>
                  <a:gd name="T9" fmla="*/ 21 h 23"/>
                  <a:gd name="T10" fmla="*/ 13 w 24"/>
                  <a:gd name="T11" fmla="*/ 23 h 23"/>
                  <a:gd name="T12" fmla="*/ 13 w 24"/>
                  <a:gd name="T13" fmla="*/ 23 h 23"/>
                  <a:gd name="T14" fmla="*/ 8 w 24"/>
                  <a:gd name="T15" fmla="*/ 21 h 23"/>
                  <a:gd name="T16" fmla="*/ 3 w 24"/>
                  <a:gd name="T17" fmla="*/ 20 h 23"/>
                  <a:gd name="T18" fmla="*/ 2 w 24"/>
                  <a:gd name="T19" fmla="*/ 16 h 23"/>
                  <a:gd name="T20" fmla="*/ 0 w 24"/>
                  <a:gd name="T21" fmla="*/ 12 h 23"/>
                  <a:gd name="T22" fmla="*/ 0 w 24"/>
                  <a:gd name="T23" fmla="*/ 12 h 23"/>
                  <a:gd name="T24" fmla="*/ 2 w 24"/>
                  <a:gd name="T25" fmla="*/ 7 h 23"/>
                  <a:gd name="T26" fmla="*/ 3 w 24"/>
                  <a:gd name="T27" fmla="*/ 4 h 23"/>
                  <a:gd name="T28" fmla="*/ 8 w 24"/>
                  <a:gd name="T29" fmla="*/ 0 h 23"/>
                  <a:gd name="T30" fmla="*/ 13 w 24"/>
                  <a:gd name="T31" fmla="*/ 0 h 23"/>
                  <a:gd name="T32" fmla="*/ 13 w 24"/>
                  <a:gd name="T33" fmla="*/ 0 h 23"/>
                  <a:gd name="T34" fmla="*/ 16 w 24"/>
                  <a:gd name="T35" fmla="*/ 0 h 23"/>
                  <a:gd name="T36" fmla="*/ 21 w 24"/>
                  <a:gd name="T37" fmla="*/ 4 h 23"/>
                  <a:gd name="T38" fmla="*/ 22 w 24"/>
                  <a:gd name="T39" fmla="*/ 7 h 23"/>
                  <a:gd name="T40" fmla="*/ 24 w 24"/>
                  <a:gd name="T41" fmla="*/ 12 h 23"/>
                  <a:gd name="T42" fmla="*/ 24 w 24"/>
                  <a:gd name="T43"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3">
                    <a:moveTo>
                      <a:pt x="24" y="12"/>
                    </a:moveTo>
                    <a:lnTo>
                      <a:pt x="24" y="12"/>
                    </a:lnTo>
                    <a:lnTo>
                      <a:pt x="22" y="16"/>
                    </a:lnTo>
                    <a:lnTo>
                      <a:pt x="21" y="20"/>
                    </a:lnTo>
                    <a:lnTo>
                      <a:pt x="16" y="21"/>
                    </a:lnTo>
                    <a:lnTo>
                      <a:pt x="13" y="23"/>
                    </a:lnTo>
                    <a:lnTo>
                      <a:pt x="13" y="23"/>
                    </a:lnTo>
                    <a:lnTo>
                      <a:pt x="8" y="21"/>
                    </a:lnTo>
                    <a:lnTo>
                      <a:pt x="3" y="20"/>
                    </a:lnTo>
                    <a:lnTo>
                      <a:pt x="2" y="16"/>
                    </a:lnTo>
                    <a:lnTo>
                      <a:pt x="0" y="12"/>
                    </a:lnTo>
                    <a:lnTo>
                      <a:pt x="0" y="12"/>
                    </a:lnTo>
                    <a:lnTo>
                      <a:pt x="2" y="7"/>
                    </a:lnTo>
                    <a:lnTo>
                      <a:pt x="3" y="4"/>
                    </a:lnTo>
                    <a:lnTo>
                      <a:pt x="8" y="0"/>
                    </a:lnTo>
                    <a:lnTo>
                      <a:pt x="13" y="0"/>
                    </a:lnTo>
                    <a:lnTo>
                      <a:pt x="13" y="0"/>
                    </a:lnTo>
                    <a:lnTo>
                      <a:pt x="16" y="0"/>
                    </a:lnTo>
                    <a:lnTo>
                      <a:pt x="21" y="4"/>
                    </a:lnTo>
                    <a:lnTo>
                      <a:pt x="22" y="7"/>
                    </a:lnTo>
                    <a:lnTo>
                      <a:pt x="24" y="12"/>
                    </a:lnTo>
                    <a:lnTo>
                      <a:pt x="24" y="12"/>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22" name="Freeform 5393"/>
              <p:cNvSpPr>
                <a:spLocks/>
              </p:cNvSpPr>
              <p:nvPr/>
            </p:nvSpPr>
            <p:spPr bwMode="auto">
              <a:xfrm>
                <a:off x="4513747" y="2127908"/>
                <a:ext cx="34195" cy="38343"/>
              </a:xfrm>
              <a:custGeom>
                <a:avLst/>
                <a:gdLst>
                  <a:gd name="T0" fmla="*/ 24 w 24"/>
                  <a:gd name="T1" fmla="*/ 12 h 23"/>
                  <a:gd name="T2" fmla="*/ 24 w 24"/>
                  <a:gd name="T3" fmla="*/ 12 h 23"/>
                  <a:gd name="T4" fmla="*/ 22 w 24"/>
                  <a:gd name="T5" fmla="*/ 16 h 23"/>
                  <a:gd name="T6" fmla="*/ 19 w 24"/>
                  <a:gd name="T7" fmla="*/ 20 h 23"/>
                  <a:gd name="T8" fmla="*/ 16 w 24"/>
                  <a:gd name="T9" fmla="*/ 21 h 23"/>
                  <a:gd name="T10" fmla="*/ 11 w 24"/>
                  <a:gd name="T11" fmla="*/ 23 h 23"/>
                  <a:gd name="T12" fmla="*/ 11 w 24"/>
                  <a:gd name="T13" fmla="*/ 23 h 23"/>
                  <a:gd name="T14" fmla="*/ 8 w 24"/>
                  <a:gd name="T15" fmla="*/ 21 h 23"/>
                  <a:gd name="T16" fmla="*/ 3 w 24"/>
                  <a:gd name="T17" fmla="*/ 20 h 23"/>
                  <a:gd name="T18" fmla="*/ 1 w 24"/>
                  <a:gd name="T19" fmla="*/ 16 h 23"/>
                  <a:gd name="T20" fmla="*/ 0 w 24"/>
                  <a:gd name="T21" fmla="*/ 12 h 23"/>
                  <a:gd name="T22" fmla="*/ 0 w 24"/>
                  <a:gd name="T23" fmla="*/ 12 h 23"/>
                  <a:gd name="T24" fmla="*/ 1 w 24"/>
                  <a:gd name="T25" fmla="*/ 7 h 23"/>
                  <a:gd name="T26" fmla="*/ 3 w 24"/>
                  <a:gd name="T27" fmla="*/ 4 h 23"/>
                  <a:gd name="T28" fmla="*/ 8 w 24"/>
                  <a:gd name="T29" fmla="*/ 0 h 23"/>
                  <a:gd name="T30" fmla="*/ 11 w 24"/>
                  <a:gd name="T31" fmla="*/ 0 h 23"/>
                  <a:gd name="T32" fmla="*/ 11 w 24"/>
                  <a:gd name="T33" fmla="*/ 0 h 23"/>
                  <a:gd name="T34" fmla="*/ 16 w 24"/>
                  <a:gd name="T35" fmla="*/ 0 h 23"/>
                  <a:gd name="T36" fmla="*/ 19 w 24"/>
                  <a:gd name="T37" fmla="*/ 4 h 23"/>
                  <a:gd name="T38" fmla="*/ 22 w 24"/>
                  <a:gd name="T39" fmla="*/ 7 h 23"/>
                  <a:gd name="T40" fmla="*/ 24 w 24"/>
                  <a:gd name="T41" fmla="*/ 12 h 23"/>
                  <a:gd name="T42" fmla="*/ 24 w 24"/>
                  <a:gd name="T43"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3">
                    <a:moveTo>
                      <a:pt x="24" y="12"/>
                    </a:moveTo>
                    <a:lnTo>
                      <a:pt x="24" y="12"/>
                    </a:lnTo>
                    <a:lnTo>
                      <a:pt x="22" y="16"/>
                    </a:lnTo>
                    <a:lnTo>
                      <a:pt x="19" y="20"/>
                    </a:lnTo>
                    <a:lnTo>
                      <a:pt x="16" y="21"/>
                    </a:lnTo>
                    <a:lnTo>
                      <a:pt x="11" y="23"/>
                    </a:lnTo>
                    <a:lnTo>
                      <a:pt x="11" y="23"/>
                    </a:lnTo>
                    <a:lnTo>
                      <a:pt x="8" y="21"/>
                    </a:lnTo>
                    <a:lnTo>
                      <a:pt x="3" y="20"/>
                    </a:lnTo>
                    <a:lnTo>
                      <a:pt x="1" y="16"/>
                    </a:lnTo>
                    <a:lnTo>
                      <a:pt x="0" y="12"/>
                    </a:lnTo>
                    <a:lnTo>
                      <a:pt x="0" y="12"/>
                    </a:lnTo>
                    <a:lnTo>
                      <a:pt x="1" y="7"/>
                    </a:lnTo>
                    <a:lnTo>
                      <a:pt x="3" y="4"/>
                    </a:lnTo>
                    <a:lnTo>
                      <a:pt x="8" y="0"/>
                    </a:lnTo>
                    <a:lnTo>
                      <a:pt x="11" y="0"/>
                    </a:lnTo>
                    <a:lnTo>
                      <a:pt x="11" y="0"/>
                    </a:lnTo>
                    <a:lnTo>
                      <a:pt x="16" y="0"/>
                    </a:lnTo>
                    <a:lnTo>
                      <a:pt x="19" y="4"/>
                    </a:lnTo>
                    <a:lnTo>
                      <a:pt x="22" y="7"/>
                    </a:lnTo>
                    <a:lnTo>
                      <a:pt x="24" y="12"/>
                    </a:lnTo>
                    <a:lnTo>
                      <a:pt x="24" y="12"/>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23" name="Freeform 5394"/>
              <p:cNvSpPr>
                <a:spLocks/>
              </p:cNvSpPr>
              <p:nvPr/>
            </p:nvSpPr>
            <p:spPr bwMode="auto">
              <a:xfrm>
                <a:off x="4545094" y="2169735"/>
                <a:ext cx="31347" cy="41827"/>
              </a:xfrm>
              <a:custGeom>
                <a:avLst/>
                <a:gdLst>
                  <a:gd name="T0" fmla="*/ 23 w 23"/>
                  <a:gd name="T1" fmla="*/ 13 h 24"/>
                  <a:gd name="T2" fmla="*/ 23 w 23"/>
                  <a:gd name="T3" fmla="*/ 13 h 24"/>
                  <a:gd name="T4" fmla="*/ 23 w 23"/>
                  <a:gd name="T5" fmla="*/ 16 h 24"/>
                  <a:gd name="T6" fmla="*/ 20 w 23"/>
                  <a:gd name="T7" fmla="*/ 21 h 24"/>
                  <a:gd name="T8" fmla="*/ 16 w 23"/>
                  <a:gd name="T9" fmla="*/ 23 h 24"/>
                  <a:gd name="T10" fmla="*/ 12 w 23"/>
                  <a:gd name="T11" fmla="*/ 24 h 24"/>
                  <a:gd name="T12" fmla="*/ 12 w 23"/>
                  <a:gd name="T13" fmla="*/ 24 h 24"/>
                  <a:gd name="T14" fmla="*/ 7 w 23"/>
                  <a:gd name="T15" fmla="*/ 23 h 24"/>
                  <a:gd name="T16" fmla="*/ 4 w 23"/>
                  <a:gd name="T17" fmla="*/ 21 h 24"/>
                  <a:gd name="T18" fmla="*/ 2 w 23"/>
                  <a:gd name="T19" fmla="*/ 16 h 24"/>
                  <a:gd name="T20" fmla="*/ 0 w 23"/>
                  <a:gd name="T21" fmla="*/ 13 h 24"/>
                  <a:gd name="T22" fmla="*/ 0 w 23"/>
                  <a:gd name="T23" fmla="*/ 13 h 24"/>
                  <a:gd name="T24" fmla="*/ 2 w 23"/>
                  <a:gd name="T25" fmla="*/ 8 h 24"/>
                  <a:gd name="T26" fmla="*/ 4 w 23"/>
                  <a:gd name="T27" fmla="*/ 4 h 24"/>
                  <a:gd name="T28" fmla="*/ 7 w 23"/>
                  <a:gd name="T29" fmla="*/ 2 h 24"/>
                  <a:gd name="T30" fmla="*/ 12 w 23"/>
                  <a:gd name="T31" fmla="*/ 0 h 24"/>
                  <a:gd name="T32" fmla="*/ 12 w 23"/>
                  <a:gd name="T33" fmla="*/ 0 h 24"/>
                  <a:gd name="T34" fmla="*/ 16 w 23"/>
                  <a:gd name="T35" fmla="*/ 2 h 24"/>
                  <a:gd name="T36" fmla="*/ 20 w 23"/>
                  <a:gd name="T37" fmla="*/ 4 h 24"/>
                  <a:gd name="T38" fmla="*/ 23 w 23"/>
                  <a:gd name="T39" fmla="*/ 8 h 24"/>
                  <a:gd name="T40" fmla="*/ 23 w 23"/>
                  <a:gd name="T41" fmla="*/ 13 h 24"/>
                  <a:gd name="T42" fmla="*/ 23 w 23"/>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4">
                    <a:moveTo>
                      <a:pt x="23" y="13"/>
                    </a:moveTo>
                    <a:lnTo>
                      <a:pt x="23" y="13"/>
                    </a:lnTo>
                    <a:lnTo>
                      <a:pt x="23" y="16"/>
                    </a:lnTo>
                    <a:lnTo>
                      <a:pt x="20" y="21"/>
                    </a:lnTo>
                    <a:lnTo>
                      <a:pt x="16" y="23"/>
                    </a:lnTo>
                    <a:lnTo>
                      <a:pt x="12" y="24"/>
                    </a:lnTo>
                    <a:lnTo>
                      <a:pt x="12" y="24"/>
                    </a:lnTo>
                    <a:lnTo>
                      <a:pt x="7" y="23"/>
                    </a:lnTo>
                    <a:lnTo>
                      <a:pt x="4" y="21"/>
                    </a:lnTo>
                    <a:lnTo>
                      <a:pt x="2" y="16"/>
                    </a:lnTo>
                    <a:lnTo>
                      <a:pt x="0" y="13"/>
                    </a:lnTo>
                    <a:lnTo>
                      <a:pt x="0" y="13"/>
                    </a:lnTo>
                    <a:lnTo>
                      <a:pt x="2" y="8"/>
                    </a:lnTo>
                    <a:lnTo>
                      <a:pt x="4" y="4"/>
                    </a:lnTo>
                    <a:lnTo>
                      <a:pt x="7" y="2"/>
                    </a:lnTo>
                    <a:lnTo>
                      <a:pt x="12" y="0"/>
                    </a:lnTo>
                    <a:lnTo>
                      <a:pt x="12" y="0"/>
                    </a:lnTo>
                    <a:lnTo>
                      <a:pt x="16" y="2"/>
                    </a:lnTo>
                    <a:lnTo>
                      <a:pt x="20" y="4"/>
                    </a:lnTo>
                    <a:lnTo>
                      <a:pt x="23" y="8"/>
                    </a:lnTo>
                    <a:lnTo>
                      <a:pt x="23" y="13"/>
                    </a:lnTo>
                    <a:lnTo>
                      <a:pt x="23"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24" name="Freeform 5395"/>
              <p:cNvSpPr>
                <a:spLocks/>
              </p:cNvSpPr>
              <p:nvPr/>
            </p:nvSpPr>
            <p:spPr bwMode="auto">
              <a:xfrm>
                <a:off x="4550792" y="2169735"/>
                <a:ext cx="31347" cy="41827"/>
              </a:xfrm>
              <a:custGeom>
                <a:avLst/>
                <a:gdLst>
                  <a:gd name="T0" fmla="*/ 23 w 23"/>
                  <a:gd name="T1" fmla="*/ 13 h 24"/>
                  <a:gd name="T2" fmla="*/ 23 w 23"/>
                  <a:gd name="T3" fmla="*/ 13 h 24"/>
                  <a:gd name="T4" fmla="*/ 23 w 23"/>
                  <a:gd name="T5" fmla="*/ 16 h 24"/>
                  <a:gd name="T6" fmla="*/ 19 w 23"/>
                  <a:gd name="T7" fmla="*/ 21 h 24"/>
                  <a:gd name="T8" fmla="*/ 16 w 23"/>
                  <a:gd name="T9" fmla="*/ 23 h 24"/>
                  <a:gd name="T10" fmla="*/ 11 w 23"/>
                  <a:gd name="T11" fmla="*/ 24 h 24"/>
                  <a:gd name="T12" fmla="*/ 11 w 23"/>
                  <a:gd name="T13" fmla="*/ 24 h 24"/>
                  <a:gd name="T14" fmla="*/ 7 w 23"/>
                  <a:gd name="T15" fmla="*/ 23 h 24"/>
                  <a:gd name="T16" fmla="*/ 3 w 23"/>
                  <a:gd name="T17" fmla="*/ 21 h 24"/>
                  <a:gd name="T18" fmla="*/ 2 w 23"/>
                  <a:gd name="T19" fmla="*/ 16 h 24"/>
                  <a:gd name="T20" fmla="*/ 0 w 23"/>
                  <a:gd name="T21" fmla="*/ 13 h 24"/>
                  <a:gd name="T22" fmla="*/ 0 w 23"/>
                  <a:gd name="T23" fmla="*/ 13 h 24"/>
                  <a:gd name="T24" fmla="*/ 2 w 23"/>
                  <a:gd name="T25" fmla="*/ 8 h 24"/>
                  <a:gd name="T26" fmla="*/ 3 w 23"/>
                  <a:gd name="T27" fmla="*/ 4 h 24"/>
                  <a:gd name="T28" fmla="*/ 7 w 23"/>
                  <a:gd name="T29" fmla="*/ 2 h 24"/>
                  <a:gd name="T30" fmla="*/ 11 w 23"/>
                  <a:gd name="T31" fmla="*/ 0 h 24"/>
                  <a:gd name="T32" fmla="*/ 11 w 23"/>
                  <a:gd name="T33" fmla="*/ 0 h 24"/>
                  <a:gd name="T34" fmla="*/ 16 w 23"/>
                  <a:gd name="T35" fmla="*/ 2 h 24"/>
                  <a:gd name="T36" fmla="*/ 19 w 23"/>
                  <a:gd name="T37" fmla="*/ 4 h 24"/>
                  <a:gd name="T38" fmla="*/ 23 w 23"/>
                  <a:gd name="T39" fmla="*/ 8 h 24"/>
                  <a:gd name="T40" fmla="*/ 23 w 23"/>
                  <a:gd name="T41" fmla="*/ 13 h 24"/>
                  <a:gd name="T42" fmla="*/ 23 w 23"/>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4">
                    <a:moveTo>
                      <a:pt x="23" y="13"/>
                    </a:moveTo>
                    <a:lnTo>
                      <a:pt x="23" y="13"/>
                    </a:lnTo>
                    <a:lnTo>
                      <a:pt x="23" y="16"/>
                    </a:lnTo>
                    <a:lnTo>
                      <a:pt x="19" y="21"/>
                    </a:lnTo>
                    <a:lnTo>
                      <a:pt x="16" y="23"/>
                    </a:lnTo>
                    <a:lnTo>
                      <a:pt x="11" y="24"/>
                    </a:lnTo>
                    <a:lnTo>
                      <a:pt x="11" y="24"/>
                    </a:lnTo>
                    <a:lnTo>
                      <a:pt x="7" y="23"/>
                    </a:lnTo>
                    <a:lnTo>
                      <a:pt x="3" y="21"/>
                    </a:lnTo>
                    <a:lnTo>
                      <a:pt x="2" y="16"/>
                    </a:lnTo>
                    <a:lnTo>
                      <a:pt x="0" y="13"/>
                    </a:lnTo>
                    <a:lnTo>
                      <a:pt x="0" y="13"/>
                    </a:lnTo>
                    <a:lnTo>
                      <a:pt x="2" y="8"/>
                    </a:lnTo>
                    <a:lnTo>
                      <a:pt x="3" y="4"/>
                    </a:lnTo>
                    <a:lnTo>
                      <a:pt x="7" y="2"/>
                    </a:lnTo>
                    <a:lnTo>
                      <a:pt x="11" y="0"/>
                    </a:lnTo>
                    <a:lnTo>
                      <a:pt x="11" y="0"/>
                    </a:lnTo>
                    <a:lnTo>
                      <a:pt x="16" y="2"/>
                    </a:lnTo>
                    <a:lnTo>
                      <a:pt x="19" y="4"/>
                    </a:lnTo>
                    <a:lnTo>
                      <a:pt x="23" y="8"/>
                    </a:lnTo>
                    <a:lnTo>
                      <a:pt x="23" y="13"/>
                    </a:lnTo>
                    <a:lnTo>
                      <a:pt x="23"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25" name="Freeform 5396"/>
              <p:cNvSpPr>
                <a:spLocks/>
              </p:cNvSpPr>
              <p:nvPr/>
            </p:nvSpPr>
            <p:spPr bwMode="auto">
              <a:xfrm>
                <a:off x="4550792" y="2169735"/>
                <a:ext cx="31347" cy="41827"/>
              </a:xfrm>
              <a:custGeom>
                <a:avLst/>
                <a:gdLst>
                  <a:gd name="T0" fmla="*/ 23 w 23"/>
                  <a:gd name="T1" fmla="*/ 13 h 24"/>
                  <a:gd name="T2" fmla="*/ 23 w 23"/>
                  <a:gd name="T3" fmla="*/ 13 h 24"/>
                  <a:gd name="T4" fmla="*/ 23 w 23"/>
                  <a:gd name="T5" fmla="*/ 16 h 24"/>
                  <a:gd name="T6" fmla="*/ 19 w 23"/>
                  <a:gd name="T7" fmla="*/ 21 h 24"/>
                  <a:gd name="T8" fmla="*/ 16 w 23"/>
                  <a:gd name="T9" fmla="*/ 23 h 24"/>
                  <a:gd name="T10" fmla="*/ 11 w 23"/>
                  <a:gd name="T11" fmla="*/ 24 h 24"/>
                  <a:gd name="T12" fmla="*/ 11 w 23"/>
                  <a:gd name="T13" fmla="*/ 24 h 24"/>
                  <a:gd name="T14" fmla="*/ 7 w 23"/>
                  <a:gd name="T15" fmla="*/ 23 h 24"/>
                  <a:gd name="T16" fmla="*/ 3 w 23"/>
                  <a:gd name="T17" fmla="*/ 21 h 24"/>
                  <a:gd name="T18" fmla="*/ 2 w 23"/>
                  <a:gd name="T19" fmla="*/ 16 h 24"/>
                  <a:gd name="T20" fmla="*/ 0 w 23"/>
                  <a:gd name="T21" fmla="*/ 13 h 24"/>
                  <a:gd name="T22" fmla="*/ 0 w 23"/>
                  <a:gd name="T23" fmla="*/ 13 h 24"/>
                  <a:gd name="T24" fmla="*/ 2 w 23"/>
                  <a:gd name="T25" fmla="*/ 8 h 24"/>
                  <a:gd name="T26" fmla="*/ 3 w 23"/>
                  <a:gd name="T27" fmla="*/ 4 h 24"/>
                  <a:gd name="T28" fmla="*/ 7 w 23"/>
                  <a:gd name="T29" fmla="*/ 2 h 24"/>
                  <a:gd name="T30" fmla="*/ 11 w 23"/>
                  <a:gd name="T31" fmla="*/ 0 h 24"/>
                  <a:gd name="T32" fmla="*/ 11 w 23"/>
                  <a:gd name="T33" fmla="*/ 0 h 24"/>
                  <a:gd name="T34" fmla="*/ 16 w 23"/>
                  <a:gd name="T35" fmla="*/ 2 h 24"/>
                  <a:gd name="T36" fmla="*/ 19 w 23"/>
                  <a:gd name="T37" fmla="*/ 4 h 24"/>
                  <a:gd name="T38" fmla="*/ 23 w 23"/>
                  <a:gd name="T39" fmla="*/ 8 h 24"/>
                  <a:gd name="T40" fmla="*/ 23 w 23"/>
                  <a:gd name="T41" fmla="*/ 13 h 24"/>
                  <a:gd name="T42" fmla="*/ 23 w 23"/>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4">
                    <a:moveTo>
                      <a:pt x="23" y="13"/>
                    </a:moveTo>
                    <a:lnTo>
                      <a:pt x="23" y="13"/>
                    </a:lnTo>
                    <a:lnTo>
                      <a:pt x="23" y="16"/>
                    </a:lnTo>
                    <a:lnTo>
                      <a:pt x="19" y="21"/>
                    </a:lnTo>
                    <a:lnTo>
                      <a:pt x="16" y="23"/>
                    </a:lnTo>
                    <a:lnTo>
                      <a:pt x="11" y="24"/>
                    </a:lnTo>
                    <a:lnTo>
                      <a:pt x="11" y="24"/>
                    </a:lnTo>
                    <a:lnTo>
                      <a:pt x="7" y="23"/>
                    </a:lnTo>
                    <a:lnTo>
                      <a:pt x="3" y="21"/>
                    </a:lnTo>
                    <a:lnTo>
                      <a:pt x="2" y="16"/>
                    </a:lnTo>
                    <a:lnTo>
                      <a:pt x="0" y="13"/>
                    </a:lnTo>
                    <a:lnTo>
                      <a:pt x="0" y="13"/>
                    </a:lnTo>
                    <a:lnTo>
                      <a:pt x="2" y="8"/>
                    </a:lnTo>
                    <a:lnTo>
                      <a:pt x="3" y="4"/>
                    </a:lnTo>
                    <a:lnTo>
                      <a:pt x="7" y="2"/>
                    </a:lnTo>
                    <a:lnTo>
                      <a:pt x="11" y="0"/>
                    </a:lnTo>
                    <a:lnTo>
                      <a:pt x="11" y="0"/>
                    </a:lnTo>
                    <a:lnTo>
                      <a:pt x="16" y="2"/>
                    </a:lnTo>
                    <a:lnTo>
                      <a:pt x="19" y="4"/>
                    </a:lnTo>
                    <a:lnTo>
                      <a:pt x="23" y="8"/>
                    </a:lnTo>
                    <a:lnTo>
                      <a:pt x="23" y="13"/>
                    </a:lnTo>
                    <a:lnTo>
                      <a:pt x="23"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26" name="Freeform 5397"/>
              <p:cNvSpPr>
                <a:spLocks/>
              </p:cNvSpPr>
              <p:nvPr/>
            </p:nvSpPr>
            <p:spPr bwMode="auto">
              <a:xfrm>
                <a:off x="4576438" y="2169735"/>
                <a:ext cx="34195" cy="41827"/>
              </a:xfrm>
              <a:custGeom>
                <a:avLst/>
                <a:gdLst>
                  <a:gd name="T0" fmla="*/ 24 w 24"/>
                  <a:gd name="T1" fmla="*/ 13 h 24"/>
                  <a:gd name="T2" fmla="*/ 24 w 24"/>
                  <a:gd name="T3" fmla="*/ 13 h 24"/>
                  <a:gd name="T4" fmla="*/ 22 w 24"/>
                  <a:gd name="T5" fmla="*/ 16 h 24"/>
                  <a:gd name="T6" fmla="*/ 21 w 24"/>
                  <a:gd name="T7" fmla="*/ 21 h 24"/>
                  <a:gd name="T8" fmla="*/ 16 w 24"/>
                  <a:gd name="T9" fmla="*/ 23 h 24"/>
                  <a:gd name="T10" fmla="*/ 13 w 24"/>
                  <a:gd name="T11" fmla="*/ 24 h 24"/>
                  <a:gd name="T12" fmla="*/ 13 w 24"/>
                  <a:gd name="T13" fmla="*/ 24 h 24"/>
                  <a:gd name="T14" fmla="*/ 8 w 24"/>
                  <a:gd name="T15" fmla="*/ 23 h 24"/>
                  <a:gd name="T16" fmla="*/ 5 w 24"/>
                  <a:gd name="T17" fmla="*/ 21 h 24"/>
                  <a:gd name="T18" fmla="*/ 1 w 24"/>
                  <a:gd name="T19" fmla="*/ 16 h 24"/>
                  <a:gd name="T20" fmla="*/ 0 w 24"/>
                  <a:gd name="T21" fmla="*/ 13 h 24"/>
                  <a:gd name="T22" fmla="*/ 0 w 24"/>
                  <a:gd name="T23" fmla="*/ 13 h 24"/>
                  <a:gd name="T24" fmla="*/ 1 w 24"/>
                  <a:gd name="T25" fmla="*/ 8 h 24"/>
                  <a:gd name="T26" fmla="*/ 5 w 24"/>
                  <a:gd name="T27" fmla="*/ 4 h 24"/>
                  <a:gd name="T28" fmla="*/ 8 w 24"/>
                  <a:gd name="T29" fmla="*/ 2 h 24"/>
                  <a:gd name="T30" fmla="*/ 13 w 24"/>
                  <a:gd name="T31" fmla="*/ 0 h 24"/>
                  <a:gd name="T32" fmla="*/ 13 w 24"/>
                  <a:gd name="T33" fmla="*/ 0 h 24"/>
                  <a:gd name="T34" fmla="*/ 16 w 24"/>
                  <a:gd name="T35" fmla="*/ 2 h 24"/>
                  <a:gd name="T36" fmla="*/ 21 w 24"/>
                  <a:gd name="T37" fmla="*/ 4 h 24"/>
                  <a:gd name="T38" fmla="*/ 22 w 24"/>
                  <a:gd name="T39" fmla="*/ 8 h 24"/>
                  <a:gd name="T40" fmla="*/ 24 w 24"/>
                  <a:gd name="T41" fmla="*/ 13 h 24"/>
                  <a:gd name="T42" fmla="*/ 24 w 24"/>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3"/>
                    </a:moveTo>
                    <a:lnTo>
                      <a:pt x="24" y="13"/>
                    </a:lnTo>
                    <a:lnTo>
                      <a:pt x="22" y="16"/>
                    </a:lnTo>
                    <a:lnTo>
                      <a:pt x="21" y="21"/>
                    </a:lnTo>
                    <a:lnTo>
                      <a:pt x="16" y="23"/>
                    </a:lnTo>
                    <a:lnTo>
                      <a:pt x="13" y="24"/>
                    </a:lnTo>
                    <a:lnTo>
                      <a:pt x="13" y="24"/>
                    </a:lnTo>
                    <a:lnTo>
                      <a:pt x="8" y="23"/>
                    </a:lnTo>
                    <a:lnTo>
                      <a:pt x="5" y="21"/>
                    </a:lnTo>
                    <a:lnTo>
                      <a:pt x="1" y="16"/>
                    </a:lnTo>
                    <a:lnTo>
                      <a:pt x="0" y="13"/>
                    </a:lnTo>
                    <a:lnTo>
                      <a:pt x="0" y="13"/>
                    </a:lnTo>
                    <a:lnTo>
                      <a:pt x="1" y="8"/>
                    </a:lnTo>
                    <a:lnTo>
                      <a:pt x="5" y="4"/>
                    </a:lnTo>
                    <a:lnTo>
                      <a:pt x="8" y="2"/>
                    </a:lnTo>
                    <a:lnTo>
                      <a:pt x="13" y="0"/>
                    </a:lnTo>
                    <a:lnTo>
                      <a:pt x="13" y="0"/>
                    </a:lnTo>
                    <a:lnTo>
                      <a:pt x="16" y="2"/>
                    </a:lnTo>
                    <a:lnTo>
                      <a:pt x="21" y="4"/>
                    </a:lnTo>
                    <a:lnTo>
                      <a:pt x="22" y="8"/>
                    </a:lnTo>
                    <a:lnTo>
                      <a:pt x="24" y="13"/>
                    </a:lnTo>
                    <a:lnTo>
                      <a:pt x="24"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27" name="Freeform 5398"/>
              <p:cNvSpPr>
                <a:spLocks/>
              </p:cNvSpPr>
              <p:nvPr/>
            </p:nvSpPr>
            <p:spPr bwMode="auto">
              <a:xfrm>
                <a:off x="4582137" y="2169735"/>
                <a:ext cx="34195" cy="41827"/>
              </a:xfrm>
              <a:custGeom>
                <a:avLst/>
                <a:gdLst>
                  <a:gd name="T0" fmla="*/ 24 w 24"/>
                  <a:gd name="T1" fmla="*/ 13 h 24"/>
                  <a:gd name="T2" fmla="*/ 24 w 24"/>
                  <a:gd name="T3" fmla="*/ 13 h 24"/>
                  <a:gd name="T4" fmla="*/ 22 w 24"/>
                  <a:gd name="T5" fmla="*/ 16 h 24"/>
                  <a:gd name="T6" fmla="*/ 20 w 24"/>
                  <a:gd name="T7" fmla="*/ 21 h 24"/>
                  <a:gd name="T8" fmla="*/ 16 w 24"/>
                  <a:gd name="T9" fmla="*/ 23 h 24"/>
                  <a:gd name="T10" fmla="*/ 12 w 24"/>
                  <a:gd name="T11" fmla="*/ 24 h 24"/>
                  <a:gd name="T12" fmla="*/ 12 w 24"/>
                  <a:gd name="T13" fmla="*/ 24 h 24"/>
                  <a:gd name="T14" fmla="*/ 8 w 24"/>
                  <a:gd name="T15" fmla="*/ 23 h 24"/>
                  <a:gd name="T16" fmla="*/ 3 w 24"/>
                  <a:gd name="T17" fmla="*/ 21 h 24"/>
                  <a:gd name="T18" fmla="*/ 1 w 24"/>
                  <a:gd name="T19" fmla="*/ 16 h 24"/>
                  <a:gd name="T20" fmla="*/ 0 w 24"/>
                  <a:gd name="T21" fmla="*/ 13 h 24"/>
                  <a:gd name="T22" fmla="*/ 0 w 24"/>
                  <a:gd name="T23" fmla="*/ 13 h 24"/>
                  <a:gd name="T24" fmla="*/ 1 w 24"/>
                  <a:gd name="T25" fmla="*/ 8 h 24"/>
                  <a:gd name="T26" fmla="*/ 3 w 24"/>
                  <a:gd name="T27" fmla="*/ 4 h 24"/>
                  <a:gd name="T28" fmla="*/ 8 w 24"/>
                  <a:gd name="T29" fmla="*/ 2 h 24"/>
                  <a:gd name="T30" fmla="*/ 12 w 24"/>
                  <a:gd name="T31" fmla="*/ 0 h 24"/>
                  <a:gd name="T32" fmla="*/ 12 w 24"/>
                  <a:gd name="T33" fmla="*/ 0 h 24"/>
                  <a:gd name="T34" fmla="*/ 16 w 24"/>
                  <a:gd name="T35" fmla="*/ 2 h 24"/>
                  <a:gd name="T36" fmla="*/ 20 w 24"/>
                  <a:gd name="T37" fmla="*/ 4 h 24"/>
                  <a:gd name="T38" fmla="*/ 22 w 24"/>
                  <a:gd name="T39" fmla="*/ 8 h 24"/>
                  <a:gd name="T40" fmla="*/ 24 w 24"/>
                  <a:gd name="T41" fmla="*/ 13 h 24"/>
                  <a:gd name="T42" fmla="*/ 24 w 24"/>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3"/>
                    </a:moveTo>
                    <a:lnTo>
                      <a:pt x="24" y="13"/>
                    </a:lnTo>
                    <a:lnTo>
                      <a:pt x="22" y="16"/>
                    </a:lnTo>
                    <a:lnTo>
                      <a:pt x="20" y="21"/>
                    </a:lnTo>
                    <a:lnTo>
                      <a:pt x="16" y="23"/>
                    </a:lnTo>
                    <a:lnTo>
                      <a:pt x="12" y="24"/>
                    </a:lnTo>
                    <a:lnTo>
                      <a:pt x="12" y="24"/>
                    </a:lnTo>
                    <a:lnTo>
                      <a:pt x="8" y="23"/>
                    </a:lnTo>
                    <a:lnTo>
                      <a:pt x="3" y="21"/>
                    </a:lnTo>
                    <a:lnTo>
                      <a:pt x="1" y="16"/>
                    </a:lnTo>
                    <a:lnTo>
                      <a:pt x="0" y="13"/>
                    </a:lnTo>
                    <a:lnTo>
                      <a:pt x="0" y="13"/>
                    </a:lnTo>
                    <a:lnTo>
                      <a:pt x="1" y="8"/>
                    </a:lnTo>
                    <a:lnTo>
                      <a:pt x="3" y="4"/>
                    </a:lnTo>
                    <a:lnTo>
                      <a:pt x="8" y="2"/>
                    </a:lnTo>
                    <a:lnTo>
                      <a:pt x="12" y="0"/>
                    </a:lnTo>
                    <a:lnTo>
                      <a:pt x="12" y="0"/>
                    </a:lnTo>
                    <a:lnTo>
                      <a:pt x="16" y="2"/>
                    </a:lnTo>
                    <a:lnTo>
                      <a:pt x="20" y="4"/>
                    </a:lnTo>
                    <a:lnTo>
                      <a:pt x="22" y="8"/>
                    </a:lnTo>
                    <a:lnTo>
                      <a:pt x="24" y="13"/>
                    </a:lnTo>
                    <a:lnTo>
                      <a:pt x="24"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28" name="Freeform 5399"/>
              <p:cNvSpPr>
                <a:spLocks/>
              </p:cNvSpPr>
              <p:nvPr/>
            </p:nvSpPr>
            <p:spPr bwMode="auto">
              <a:xfrm>
                <a:off x="4582137" y="2169735"/>
                <a:ext cx="34195" cy="41827"/>
              </a:xfrm>
              <a:custGeom>
                <a:avLst/>
                <a:gdLst>
                  <a:gd name="T0" fmla="*/ 24 w 24"/>
                  <a:gd name="T1" fmla="*/ 13 h 24"/>
                  <a:gd name="T2" fmla="*/ 24 w 24"/>
                  <a:gd name="T3" fmla="*/ 13 h 24"/>
                  <a:gd name="T4" fmla="*/ 22 w 24"/>
                  <a:gd name="T5" fmla="*/ 16 h 24"/>
                  <a:gd name="T6" fmla="*/ 20 w 24"/>
                  <a:gd name="T7" fmla="*/ 21 h 24"/>
                  <a:gd name="T8" fmla="*/ 16 w 24"/>
                  <a:gd name="T9" fmla="*/ 23 h 24"/>
                  <a:gd name="T10" fmla="*/ 12 w 24"/>
                  <a:gd name="T11" fmla="*/ 24 h 24"/>
                  <a:gd name="T12" fmla="*/ 12 w 24"/>
                  <a:gd name="T13" fmla="*/ 24 h 24"/>
                  <a:gd name="T14" fmla="*/ 8 w 24"/>
                  <a:gd name="T15" fmla="*/ 23 h 24"/>
                  <a:gd name="T16" fmla="*/ 3 w 24"/>
                  <a:gd name="T17" fmla="*/ 21 h 24"/>
                  <a:gd name="T18" fmla="*/ 1 w 24"/>
                  <a:gd name="T19" fmla="*/ 16 h 24"/>
                  <a:gd name="T20" fmla="*/ 0 w 24"/>
                  <a:gd name="T21" fmla="*/ 13 h 24"/>
                  <a:gd name="T22" fmla="*/ 0 w 24"/>
                  <a:gd name="T23" fmla="*/ 13 h 24"/>
                  <a:gd name="T24" fmla="*/ 1 w 24"/>
                  <a:gd name="T25" fmla="*/ 8 h 24"/>
                  <a:gd name="T26" fmla="*/ 3 w 24"/>
                  <a:gd name="T27" fmla="*/ 4 h 24"/>
                  <a:gd name="T28" fmla="*/ 8 w 24"/>
                  <a:gd name="T29" fmla="*/ 2 h 24"/>
                  <a:gd name="T30" fmla="*/ 12 w 24"/>
                  <a:gd name="T31" fmla="*/ 0 h 24"/>
                  <a:gd name="T32" fmla="*/ 12 w 24"/>
                  <a:gd name="T33" fmla="*/ 0 h 24"/>
                  <a:gd name="T34" fmla="*/ 16 w 24"/>
                  <a:gd name="T35" fmla="*/ 2 h 24"/>
                  <a:gd name="T36" fmla="*/ 20 w 24"/>
                  <a:gd name="T37" fmla="*/ 4 h 24"/>
                  <a:gd name="T38" fmla="*/ 22 w 24"/>
                  <a:gd name="T39" fmla="*/ 8 h 24"/>
                  <a:gd name="T40" fmla="*/ 24 w 24"/>
                  <a:gd name="T41" fmla="*/ 13 h 24"/>
                  <a:gd name="T42" fmla="*/ 24 w 24"/>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3"/>
                    </a:moveTo>
                    <a:lnTo>
                      <a:pt x="24" y="13"/>
                    </a:lnTo>
                    <a:lnTo>
                      <a:pt x="22" y="16"/>
                    </a:lnTo>
                    <a:lnTo>
                      <a:pt x="20" y="21"/>
                    </a:lnTo>
                    <a:lnTo>
                      <a:pt x="16" y="23"/>
                    </a:lnTo>
                    <a:lnTo>
                      <a:pt x="12" y="24"/>
                    </a:lnTo>
                    <a:lnTo>
                      <a:pt x="12" y="24"/>
                    </a:lnTo>
                    <a:lnTo>
                      <a:pt x="8" y="23"/>
                    </a:lnTo>
                    <a:lnTo>
                      <a:pt x="3" y="21"/>
                    </a:lnTo>
                    <a:lnTo>
                      <a:pt x="1" y="16"/>
                    </a:lnTo>
                    <a:lnTo>
                      <a:pt x="0" y="13"/>
                    </a:lnTo>
                    <a:lnTo>
                      <a:pt x="0" y="13"/>
                    </a:lnTo>
                    <a:lnTo>
                      <a:pt x="1" y="8"/>
                    </a:lnTo>
                    <a:lnTo>
                      <a:pt x="3" y="4"/>
                    </a:lnTo>
                    <a:lnTo>
                      <a:pt x="8" y="2"/>
                    </a:lnTo>
                    <a:lnTo>
                      <a:pt x="12" y="0"/>
                    </a:lnTo>
                    <a:lnTo>
                      <a:pt x="12" y="0"/>
                    </a:lnTo>
                    <a:lnTo>
                      <a:pt x="16" y="2"/>
                    </a:lnTo>
                    <a:lnTo>
                      <a:pt x="20" y="4"/>
                    </a:lnTo>
                    <a:lnTo>
                      <a:pt x="22" y="8"/>
                    </a:lnTo>
                    <a:lnTo>
                      <a:pt x="24" y="13"/>
                    </a:lnTo>
                    <a:lnTo>
                      <a:pt x="24"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29" name="Freeform 5400"/>
              <p:cNvSpPr>
                <a:spLocks/>
              </p:cNvSpPr>
              <p:nvPr/>
            </p:nvSpPr>
            <p:spPr bwMode="auto">
              <a:xfrm>
                <a:off x="4590687" y="2169735"/>
                <a:ext cx="34195" cy="41827"/>
              </a:xfrm>
              <a:custGeom>
                <a:avLst/>
                <a:gdLst>
                  <a:gd name="T0" fmla="*/ 24 w 24"/>
                  <a:gd name="T1" fmla="*/ 13 h 24"/>
                  <a:gd name="T2" fmla="*/ 24 w 24"/>
                  <a:gd name="T3" fmla="*/ 13 h 24"/>
                  <a:gd name="T4" fmla="*/ 23 w 24"/>
                  <a:gd name="T5" fmla="*/ 16 h 24"/>
                  <a:gd name="T6" fmla="*/ 21 w 24"/>
                  <a:gd name="T7" fmla="*/ 21 h 24"/>
                  <a:gd name="T8" fmla="*/ 16 w 24"/>
                  <a:gd name="T9" fmla="*/ 23 h 24"/>
                  <a:gd name="T10" fmla="*/ 12 w 24"/>
                  <a:gd name="T11" fmla="*/ 24 h 24"/>
                  <a:gd name="T12" fmla="*/ 12 w 24"/>
                  <a:gd name="T13" fmla="*/ 24 h 24"/>
                  <a:gd name="T14" fmla="*/ 8 w 24"/>
                  <a:gd name="T15" fmla="*/ 23 h 24"/>
                  <a:gd name="T16" fmla="*/ 4 w 24"/>
                  <a:gd name="T17" fmla="*/ 21 h 24"/>
                  <a:gd name="T18" fmla="*/ 2 w 24"/>
                  <a:gd name="T19" fmla="*/ 16 h 24"/>
                  <a:gd name="T20" fmla="*/ 0 w 24"/>
                  <a:gd name="T21" fmla="*/ 13 h 24"/>
                  <a:gd name="T22" fmla="*/ 0 w 24"/>
                  <a:gd name="T23" fmla="*/ 13 h 24"/>
                  <a:gd name="T24" fmla="*/ 2 w 24"/>
                  <a:gd name="T25" fmla="*/ 8 h 24"/>
                  <a:gd name="T26" fmla="*/ 4 w 24"/>
                  <a:gd name="T27" fmla="*/ 4 h 24"/>
                  <a:gd name="T28" fmla="*/ 8 w 24"/>
                  <a:gd name="T29" fmla="*/ 2 h 24"/>
                  <a:gd name="T30" fmla="*/ 12 w 24"/>
                  <a:gd name="T31" fmla="*/ 0 h 24"/>
                  <a:gd name="T32" fmla="*/ 12 w 24"/>
                  <a:gd name="T33" fmla="*/ 0 h 24"/>
                  <a:gd name="T34" fmla="*/ 16 w 24"/>
                  <a:gd name="T35" fmla="*/ 2 h 24"/>
                  <a:gd name="T36" fmla="*/ 21 w 24"/>
                  <a:gd name="T37" fmla="*/ 4 h 24"/>
                  <a:gd name="T38" fmla="*/ 23 w 24"/>
                  <a:gd name="T39" fmla="*/ 8 h 24"/>
                  <a:gd name="T40" fmla="*/ 24 w 24"/>
                  <a:gd name="T41" fmla="*/ 13 h 24"/>
                  <a:gd name="T42" fmla="*/ 24 w 24"/>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3"/>
                    </a:moveTo>
                    <a:lnTo>
                      <a:pt x="24" y="13"/>
                    </a:lnTo>
                    <a:lnTo>
                      <a:pt x="23" y="16"/>
                    </a:lnTo>
                    <a:lnTo>
                      <a:pt x="21" y="21"/>
                    </a:lnTo>
                    <a:lnTo>
                      <a:pt x="16" y="23"/>
                    </a:lnTo>
                    <a:lnTo>
                      <a:pt x="12" y="24"/>
                    </a:lnTo>
                    <a:lnTo>
                      <a:pt x="12" y="24"/>
                    </a:lnTo>
                    <a:lnTo>
                      <a:pt x="8" y="23"/>
                    </a:lnTo>
                    <a:lnTo>
                      <a:pt x="4" y="21"/>
                    </a:lnTo>
                    <a:lnTo>
                      <a:pt x="2" y="16"/>
                    </a:lnTo>
                    <a:lnTo>
                      <a:pt x="0" y="13"/>
                    </a:lnTo>
                    <a:lnTo>
                      <a:pt x="0" y="13"/>
                    </a:lnTo>
                    <a:lnTo>
                      <a:pt x="2" y="8"/>
                    </a:lnTo>
                    <a:lnTo>
                      <a:pt x="4" y="4"/>
                    </a:lnTo>
                    <a:lnTo>
                      <a:pt x="8" y="2"/>
                    </a:lnTo>
                    <a:lnTo>
                      <a:pt x="12" y="0"/>
                    </a:lnTo>
                    <a:lnTo>
                      <a:pt x="12" y="0"/>
                    </a:lnTo>
                    <a:lnTo>
                      <a:pt x="16" y="2"/>
                    </a:lnTo>
                    <a:lnTo>
                      <a:pt x="21" y="4"/>
                    </a:lnTo>
                    <a:lnTo>
                      <a:pt x="23" y="8"/>
                    </a:lnTo>
                    <a:lnTo>
                      <a:pt x="24" y="13"/>
                    </a:lnTo>
                    <a:lnTo>
                      <a:pt x="24"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30" name="Freeform 5401"/>
              <p:cNvSpPr>
                <a:spLocks/>
              </p:cNvSpPr>
              <p:nvPr/>
            </p:nvSpPr>
            <p:spPr bwMode="auto">
              <a:xfrm>
                <a:off x="4604934" y="2169735"/>
                <a:ext cx="34195" cy="41827"/>
              </a:xfrm>
              <a:custGeom>
                <a:avLst/>
                <a:gdLst>
                  <a:gd name="T0" fmla="*/ 24 w 24"/>
                  <a:gd name="T1" fmla="*/ 13 h 24"/>
                  <a:gd name="T2" fmla="*/ 24 w 24"/>
                  <a:gd name="T3" fmla="*/ 13 h 24"/>
                  <a:gd name="T4" fmla="*/ 22 w 24"/>
                  <a:gd name="T5" fmla="*/ 16 h 24"/>
                  <a:gd name="T6" fmla="*/ 20 w 24"/>
                  <a:gd name="T7" fmla="*/ 21 h 24"/>
                  <a:gd name="T8" fmla="*/ 16 w 24"/>
                  <a:gd name="T9" fmla="*/ 23 h 24"/>
                  <a:gd name="T10" fmla="*/ 12 w 24"/>
                  <a:gd name="T11" fmla="*/ 24 h 24"/>
                  <a:gd name="T12" fmla="*/ 12 w 24"/>
                  <a:gd name="T13" fmla="*/ 24 h 24"/>
                  <a:gd name="T14" fmla="*/ 8 w 24"/>
                  <a:gd name="T15" fmla="*/ 23 h 24"/>
                  <a:gd name="T16" fmla="*/ 4 w 24"/>
                  <a:gd name="T17" fmla="*/ 21 h 24"/>
                  <a:gd name="T18" fmla="*/ 1 w 24"/>
                  <a:gd name="T19" fmla="*/ 16 h 24"/>
                  <a:gd name="T20" fmla="*/ 0 w 24"/>
                  <a:gd name="T21" fmla="*/ 13 h 24"/>
                  <a:gd name="T22" fmla="*/ 0 w 24"/>
                  <a:gd name="T23" fmla="*/ 13 h 24"/>
                  <a:gd name="T24" fmla="*/ 1 w 24"/>
                  <a:gd name="T25" fmla="*/ 8 h 24"/>
                  <a:gd name="T26" fmla="*/ 4 w 24"/>
                  <a:gd name="T27" fmla="*/ 4 h 24"/>
                  <a:gd name="T28" fmla="*/ 8 w 24"/>
                  <a:gd name="T29" fmla="*/ 2 h 24"/>
                  <a:gd name="T30" fmla="*/ 12 w 24"/>
                  <a:gd name="T31" fmla="*/ 0 h 24"/>
                  <a:gd name="T32" fmla="*/ 12 w 24"/>
                  <a:gd name="T33" fmla="*/ 0 h 24"/>
                  <a:gd name="T34" fmla="*/ 16 w 24"/>
                  <a:gd name="T35" fmla="*/ 2 h 24"/>
                  <a:gd name="T36" fmla="*/ 20 w 24"/>
                  <a:gd name="T37" fmla="*/ 4 h 24"/>
                  <a:gd name="T38" fmla="*/ 22 w 24"/>
                  <a:gd name="T39" fmla="*/ 8 h 24"/>
                  <a:gd name="T40" fmla="*/ 24 w 24"/>
                  <a:gd name="T41" fmla="*/ 13 h 24"/>
                  <a:gd name="T42" fmla="*/ 24 w 24"/>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3"/>
                    </a:moveTo>
                    <a:lnTo>
                      <a:pt x="24" y="13"/>
                    </a:lnTo>
                    <a:lnTo>
                      <a:pt x="22" y="16"/>
                    </a:lnTo>
                    <a:lnTo>
                      <a:pt x="20" y="21"/>
                    </a:lnTo>
                    <a:lnTo>
                      <a:pt x="16" y="23"/>
                    </a:lnTo>
                    <a:lnTo>
                      <a:pt x="12" y="24"/>
                    </a:lnTo>
                    <a:lnTo>
                      <a:pt x="12" y="24"/>
                    </a:lnTo>
                    <a:lnTo>
                      <a:pt x="8" y="23"/>
                    </a:lnTo>
                    <a:lnTo>
                      <a:pt x="4" y="21"/>
                    </a:lnTo>
                    <a:lnTo>
                      <a:pt x="1" y="16"/>
                    </a:lnTo>
                    <a:lnTo>
                      <a:pt x="0" y="13"/>
                    </a:lnTo>
                    <a:lnTo>
                      <a:pt x="0" y="13"/>
                    </a:lnTo>
                    <a:lnTo>
                      <a:pt x="1" y="8"/>
                    </a:lnTo>
                    <a:lnTo>
                      <a:pt x="4" y="4"/>
                    </a:lnTo>
                    <a:lnTo>
                      <a:pt x="8" y="2"/>
                    </a:lnTo>
                    <a:lnTo>
                      <a:pt x="12" y="0"/>
                    </a:lnTo>
                    <a:lnTo>
                      <a:pt x="12" y="0"/>
                    </a:lnTo>
                    <a:lnTo>
                      <a:pt x="16" y="2"/>
                    </a:lnTo>
                    <a:lnTo>
                      <a:pt x="20" y="4"/>
                    </a:lnTo>
                    <a:lnTo>
                      <a:pt x="22" y="8"/>
                    </a:lnTo>
                    <a:lnTo>
                      <a:pt x="24" y="13"/>
                    </a:lnTo>
                    <a:lnTo>
                      <a:pt x="24"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31" name="Freeform 5402"/>
              <p:cNvSpPr>
                <a:spLocks/>
              </p:cNvSpPr>
              <p:nvPr/>
            </p:nvSpPr>
            <p:spPr bwMode="auto">
              <a:xfrm>
                <a:off x="4619183" y="2169735"/>
                <a:ext cx="34195" cy="41827"/>
              </a:xfrm>
              <a:custGeom>
                <a:avLst/>
                <a:gdLst>
                  <a:gd name="T0" fmla="*/ 24 w 24"/>
                  <a:gd name="T1" fmla="*/ 13 h 24"/>
                  <a:gd name="T2" fmla="*/ 24 w 24"/>
                  <a:gd name="T3" fmla="*/ 13 h 24"/>
                  <a:gd name="T4" fmla="*/ 23 w 24"/>
                  <a:gd name="T5" fmla="*/ 16 h 24"/>
                  <a:gd name="T6" fmla="*/ 19 w 24"/>
                  <a:gd name="T7" fmla="*/ 21 h 24"/>
                  <a:gd name="T8" fmla="*/ 16 w 24"/>
                  <a:gd name="T9" fmla="*/ 23 h 24"/>
                  <a:gd name="T10" fmla="*/ 11 w 24"/>
                  <a:gd name="T11" fmla="*/ 24 h 24"/>
                  <a:gd name="T12" fmla="*/ 11 w 24"/>
                  <a:gd name="T13" fmla="*/ 24 h 24"/>
                  <a:gd name="T14" fmla="*/ 8 w 24"/>
                  <a:gd name="T15" fmla="*/ 23 h 24"/>
                  <a:gd name="T16" fmla="*/ 3 w 24"/>
                  <a:gd name="T17" fmla="*/ 21 h 24"/>
                  <a:gd name="T18" fmla="*/ 2 w 24"/>
                  <a:gd name="T19" fmla="*/ 16 h 24"/>
                  <a:gd name="T20" fmla="*/ 0 w 24"/>
                  <a:gd name="T21" fmla="*/ 13 h 24"/>
                  <a:gd name="T22" fmla="*/ 0 w 24"/>
                  <a:gd name="T23" fmla="*/ 13 h 24"/>
                  <a:gd name="T24" fmla="*/ 2 w 24"/>
                  <a:gd name="T25" fmla="*/ 8 h 24"/>
                  <a:gd name="T26" fmla="*/ 3 w 24"/>
                  <a:gd name="T27" fmla="*/ 4 h 24"/>
                  <a:gd name="T28" fmla="*/ 8 w 24"/>
                  <a:gd name="T29" fmla="*/ 2 h 24"/>
                  <a:gd name="T30" fmla="*/ 11 w 24"/>
                  <a:gd name="T31" fmla="*/ 0 h 24"/>
                  <a:gd name="T32" fmla="*/ 11 w 24"/>
                  <a:gd name="T33" fmla="*/ 0 h 24"/>
                  <a:gd name="T34" fmla="*/ 16 w 24"/>
                  <a:gd name="T35" fmla="*/ 2 h 24"/>
                  <a:gd name="T36" fmla="*/ 19 w 24"/>
                  <a:gd name="T37" fmla="*/ 4 h 24"/>
                  <a:gd name="T38" fmla="*/ 23 w 24"/>
                  <a:gd name="T39" fmla="*/ 8 h 24"/>
                  <a:gd name="T40" fmla="*/ 24 w 24"/>
                  <a:gd name="T41" fmla="*/ 13 h 24"/>
                  <a:gd name="T42" fmla="*/ 24 w 24"/>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3"/>
                    </a:moveTo>
                    <a:lnTo>
                      <a:pt x="24" y="13"/>
                    </a:lnTo>
                    <a:lnTo>
                      <a:pt x="23" y="16"/>
                    </a:lnTo>
                    <a:lnTo>
                      <a:pt x="19" y="21"/>
                    </a:lnTo>
                    <a:lnTo>
                      <a:pt x="16" y="23"/>
                    </a:lnTo>
                    <a:lnTo>
                      <a:pt x="11" y="24"/>
                    </a:lnTo>
                    <a:lnTo>
                      <a:pt x="11" y="24"/>
                    </a:lnTo>
                    <a:lnTo>
                      <a:pt x="8" y="23"/>
                    </a:lnTo>
                    <a:lnTo>
                      <a:pt x="3" y="21"/>
                    </a:lnTo>
                    <a:lnTo>
                      <a:pt x="2" y="16"/>
                    </a:lnTo>
                    <a:lnTo>
                      <a:pt x="0" y="13"/>
                    </a:lnTo>
                    <a:lnTo>
                      <a:pt x="0" y="13"/>
                    </a:lnTo>
                    <a:lnTo>
                      <a:pt x="2" y="8"/>
                    </a:lnTo>
                    <a:lnTo>
                      <a:pt x="3" y="4"/>
                    </a:lnTo>
                    <a:lnTo>
                      <a:pt x="8" y="2"/>
                    </a:lnTo>
                    <a:lnTo>
                      <a:pt x="11" y="0"/>
                    </a:lnTo>
                    <a:lnTo>
                      <a:pt x="11" y="0"/>
                    </a:lnTo>
                    <a:lnTo>
                      <a:pt x="16" y="2"/>
                    </a:lnTo>
                    <a:lnTo>
                      <a:pt x="19" y="4"/>
                    </a:lnTo>
                    <a:lnTo>
                      <a:pt x="23" y="8"/>
                    </a:lnTo>
                    <a:lnTo>
                      <a:pt x="24" y="13"/>
                    </a:lnTo>
                    <a:lnTo>
                      <a:pt x="24"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32" name="Freeform 5403"/>
              <p:cNvSpPr>
                <a:spLocks/>
              </p:cNvSpPr>
              <p:nvPr/>
            </p:nvSpPr>
            <p:spPr bwMode="auto">
              <a:xfrm>
                <a:off x="4633429" y="2169735"/>
                <a:ext cx="31347" cy="41827"/>
              </a:xfrm>
              <a:custGeom>
                <a:avLst/>
                <a:gdLst>
                  <a:gd name="T0" fmla="*/ 22 w 22"/>
                  <a:gd name="T1" fmla="*/ 13 h 24"/>
                  <a:gd name="T2" fmla="*/ 22 w 22"/>
                  <a:gd name="T3" fmla="*/ 13 h 24"/>
                  <a:gd name="T4" fmla="*/ 22 w 22"/>
                  <a:gd name="T5" fmla="*/ 16 h 24"/>
                  <a:gd name="T6" fmla="*/ 19 w 22"/>
                  <a:gd name="T7" fmla="*/ 21 h 24"/>
                  <a:gd name="T8" fmla="*/ 16 w 22"/>
                  <a:gd name="T9" fmla="*/ 23 h 24"/>
                  <a:gd name="T10" fmla="*/ 11 w 22"/>
                  <a:gd name="T11" fmla="*/ 24 h 24"/>
                  <a:gd name="T12" fmla="*/ 11 w 22"/>
                  <a:gd name="T13" fmla="*/ 24 h 24"/>
                  <a:gd name="T14" fmla="*/ 6 w 22"/>
                  <a:gd name="T15" fmla="*/ 23 h 24"/>
                  <a:gd name="T16" fmla="*/ 3 w 22"/>
                  <a:gd name="T17" fmla="*/ 21 h 24"/>
                  <a:gd name="T18" fmla="*/ 1 w 22"/>
                  <a:gd name="T19" fmla="*/ 16 h 24"/>
                  <a:gd name="T20" fmla="*/ 0 w 22"/>
                  <a:gd name="T21" fmla="*/ 13 h 24"/>
                  <a:gd name="T22" fmla="*/ 0 w 22"/>
                  <a:gd name="T23" fmla="*/ 13 h 24"/>
                  <a:gd name="T24" fmla="*/ 1 w 22"/>
                  <a:gd name="T25" fmla="*/ 8 h 24"/>
                  <a:gd name="T26" fmla="*/ 3 w 22"/>
                  <a:gd name="T27" fmla="*/ 4 h 24"/>
                  <a:gd name="T28" fmla="*/ 6 w 22"/>
                  <a:gd name="T29" fmla="*/ 2 h 24"/>
                  <a:gd name="T30" fmla="*/ 11 w 22"/>
                  <a:gd name="T31" fmla="*/ 0 h 24"/>
                  <a:gd name="T32" fmla="*/ 11 w 22"/>
                  <a:gd name="T33" fmla="*/ 0 h 24"/>
                  <a:gd name="T34" fmla="*/ 16 w 22"/>
                  <a:gd name="T35" fmla="*/ 2 h 24"/>
                  <a:gd name="T36" fmla="*/ 19 w 22"/>
                  <a:gd name="T37" fmla="*/ 4 h 24"/>
                  <a:gd name="T38" fmla="*/ 22 w 22"/>
                  <a:gd name="T39" fmla="*/ 8 h 24"/>
                  <a:gd name="T40" fmla="*/ 22 w 22"/>
                  <a:gd name="T41" fmla="*/ 13 h 24"/>
                  <a:gd name="T42" fmla="*/ 22 w 22"/>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3"/>
                    </a:moveTo>
                    <a:lnTo>
                      <a:pt x="22" y="13"/>
                    </a:lnTo>
                    <a:lnTo>
                      <a:pt x="22" y="16"/>
                    </a:lnTo>
                    <a:lnTo>
                      <a:pt x="19" y="21"/>
                    </a:lnTo>
                    <a:lnTo>
                      <a:pt x="16" y="23"/>
                    </a:lnTo>
                    <a:lnTo>
                      <a:pt x="11" y="24"/>
                    </a:lnTo>
                    <a:lnTo>
                      <a:pt x="11" y="24"/>
                    </a:lnTo>
                    <a:lnTo>
                      <a:pt x="6" y="23"/>
                    </a:lnTo>
                    <a:lnTo>
                      <a:pt x="3" y="21"/>
                    </a:lnTo>
                    <a:lnTo>
                      <a:pt x="1" y="16"/>
                    </a:lnTo>
                    <a:lnTo>
                      <a:pt x="0" y="13"/>
                    </a:lnTo>
                    <a:lnTo>
                      <a:pt x="0" y="13"/>
                    </a:lnTo>
                    <a:lnTo>
                      <a:pt x="1" y="8"/>
                    </a:lnTo>
                    <a:lnTo>
                      <a:pt x="3" y="4"/>
                    </a:lnTo>
                    <a:lnTo>
                      <a:pt x="6" y="2"/>
                    </a:lnTo>
                    <a:lnTo>
                      <a:pt x="11" y="0"/>
                    </a:lnTo>
                    <a:lnTo>
                      <a:pt x="11" y="0"/>
                    </a:lnTo>
                    <a:lnTo>
                      <a:pt x="16" y="2"/>
                    </a:lnTo>
                    <a:lnTo>
                      <a:pt x="19" y="4"/>
                    </a:lnTo>
                    <a:lnTo>
                      <a:pt x="22" y="8"/>
                    </a:lnTo>
                    <a:lnTo>
                      <a:pt x="22" y="13"/>
                    </a:lnTo>
                    <a:lnTo>
                      <a:pt x="22"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33" name="Freeform 5404"/>
              <p:cNvSpPr>
                <a:spLocks/>
              </p:cNvSpPr>
              <p:nvPr/>
            </p:nvSpPr>
            <p:spPr bwMode="auto">
              <a:xfrm>
                <a:off x="4633429" y="2169735"/>
                <a:ext cx="31347" cy="41827"/>
              </a:xfrm>
              <a:custGeom>
                <a:avLst/>
                <a:gdLst>
                  <a:gd name="T0" fmla="*/ 22 w 22"/>
                  <a:gd name="T1" fmla="*/ 13 h 24"/>
                  <a:gd name="T2" fmla="*/ 22 w 22"/>
                  <a:gd name="T3" fmla="*/ 13 h 24"/>
                  <a:gd name="T4" fmla="*/ 22 w 22"/>
                  <a:gd name="T5" fmla="*/ 16 h 24"/>
                  <a:gd name="T6" fmla="*/ 19 w 22"/>
                  <a:gd name="T7" fmla="*/ 21 h 24"/>
                  <a:gd name="T8" fmla="*/ 16 w 22"/>
                  <a:gd name="T9" fmla="*/ 23 h 24"/>
                  <a:gd name="T10" fmla="*/ 11 w 22"/>
                  <a:gd name="T11" fmla="*/ 24 h 24"/>
                  <a:gd name="T12" fmla="*/ 11 w 22"/>
                  <a:gd name="T13" fmla="*/ 24 h 24"/>
                  <a:gd name="T14" fmla="*/ 6 w 22"/>
                  <a:gd name="T15" fmla="*/ 23 h 24"/>
                  <a:gd name="T16" fmla="*/ 3 w 22"/>
                  <a:gd name="T17" fmla="*/ 21 h 24"/>
                  <a:gd name="T18" fmla="*/ 1 w 22"/>
                  <a:gd name="T19" fmla="*/ 16 h 24"/>
                  <a:gd name="T20" fmla="*/ 0 w 22"/>
                  <a:gd name="T21" fmla="*/ 13 h 24"/>
                  <a:gd name="T22" fmla="*/ 0 w 22"/>
                  <a:gd name="T23" fmla="*/ 13 h 24"/>
                  <a:gd name="T24" fmla="*/ 1 w 22"/>
                  <a:gd name="T25" fmla="*/ 8 h 24"/>
                  <a:gd name="T26" fmla="*/ 3 w 22"/>
                  <a:gd name="T27" fmla="*/ 4 h 24"/>
                  <a:gd name="T28" fmla="*/ 6 w 22"/>
                  <a:gd name="T29" fmla="*/ 2 h 24"/>
                  <a:gd name="T30" fmla="*/ 11 w 22"/>
                  <a:gd name="T31" fmla="*/ 0 h 24"/>
                  <a:gd name="T32" fmla="*/ 11 w 22"/>
                  <a:gd name="T33" fmla="*/ 0 h 24"/>
                  <a:gd name="T34" fmla="*/ 16 w 22"/>
                  <a:gd name="T35" fmla="*/ 2 h 24"/>
                  <a:gd name="T36" fmla="*/ 19 w 22"/>
                  <a:gd name="T37" fmla="*/ 4 h 24"/>
                  <a:gd name="T38" fmla="*/ 22 w 22"/>
                  <a:gd name="T39" fmla="*/ 8 h 24"/>
                  <a:gd name="T40" fmla="*/ 22 w 22"/>
                  <a:gd name="T41" fmla="*/ 13 h 24"/>
                  <a:gd name="T42" fmla="*/ 22 w 22"/>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3"/>
                    </a:moveTo>
                    <a:lnTo>
                      <a:pt x="22" y="13"/>
                    </a:lnTo>
                    <a:lnTo>
                      <a:pt x="22" y="16"/>
                    </a:lnTo>
                    <a:lnTo>
                      <a:pt x="19" y="21"/>
                    </a:lnTo>
                    <a:lnTo>
                      <a:pt x="16" y="23"/>
                    </a:lnTo>
                    <a:lnTo>
                      <a:pt x="11" y="24"/>
                    </a:lnTo>
                    <a:lnTo>
                      <a:pt x="11" y="24"/>
                    </a:lnTo>
                    <a:lnTo>
                      <a:pt x="6" y="23"/>
                    </a:lnTo>
                    <a:lnTo>
                      <a:pt x="3" y="21"/>
                    </a:lnTo>
                    <a:lnTo>
                      <a:pt x="1" y="16"/>
                    </a:lnTo>
                    <a:lnTo>
                      <a:pt x="0" y="13"/>
                    </a:lnTo>
                    <a:lnTo>
                      <a:pt x="0" y="13"/>
                    </a:lnTo>
                    <a:lnTo>
                      <a:pt x="1" y="8"/>
                    </a:lnTo>
                    <a:lnTo>
                      <a:pt x="3" y="4"/>
                    </a:lnTo>
                    <a:lnTo>
                      <a:pt x="6" y="2"/>
                    </a:lnTo>
                    <a:lnTo>
                      <a:pt x="11" y="0"/>
                    </a:lnTo>
                    <a:lnTo>
                      <a:pt x="11" y="0"/>
                    </a:lnTo>
                    <a:lnTo>
                      <a:pt x="16" y="2"/>
                    </a:lnTo>
                    <a:lnTo>
                      <a:pt x="19" y="4"/>
                    </a:lnTo>
                    <a:lnTo>
                      <a:pt x="22" y="8"/>
                    </a:lnTo>
                    <a:lnTo>
                      <a:pt x="22" y="13"/>
                    </a:lnTo>
                    <a:lnTo>
                      <a:pt x="22"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34" name="Freeform 5405"/>
              <p:cNvSpPr>
                <a:spLocks/>
              </p:cNvSpPr>
              <p:nvPr/>
            </p:nvSpPr>
            <p:spPr bwMode="auto">
              <a:xfrm>
                <a:off x="4639129" y="2169735"/>
                <a:ext cx="31347" cy="41827"/>
              </a:xfrm>
              <a:custGeom>
                <a:avLst/>
                <a:gdLst>
                  <a:gd name="T0" fmla="*/ 22 w 22"/>
                  <a:gd name="T1" fmla="*/ 13 h 24"/>
                  <a:gd name="T2" fmla="*/ 22 w 22"/>
                  <a:gd name="T3" fmla="*/ 13 h 24"/>
                  <a:gd name="T4" fmla="*/ 22 w 22"/>
                  <a:gd name="T5" fmla="*/ 16 h 24"/>
                  <a:gd name="T6" fmla="*/ 19 w 22"/>
                  <a:gd name="T7" fmla="*/ 21 h 24"/>
                  <a:gd name="T8" fmla="*/ 16 w 22"/>
                  <a:gd name="T9" fmla="*/ 23 h 24"/>
                  <a:gd name="T10" fmla="*/ 11 w 22"/>
                  <a:gd name="T11" fmla="*/ 24 h 24"/>
                  <a:gd name="T12" fmla="*/ 11 w 22"/>
                  <a:gd name="T13" fmla="*/ 24 h 24"/>
                  <a:gd name="T14" fmla="*/ 6 w 22"/>
                  <a:gd name="T15" fmla="*/ 23 h 24"/>
                  <a:gd name="T16" fmla="*/ 3 w 22"/>
                  <a:gd name="T17" fmla="*/ 21 h 24"/>
                  <a:gd name="T18" fmla="*/ 0 w 22"/>
                  <a:gd name="T19" fmla="*/ 16 h 24"/>
                  <a:gd name="T20" fmla="*/ 0 w 22"/>
                  <a:gd name="T21" fmla="*/ 13 h 24"/>
                  <a:gd name="T22" fmla="*/ 0 w 22"/>
                  <a:gd name="T23" fmla="*/ 13 h 24"/>
                  <a:gd name="T24" fmla="*/ 0 w 22"/>
                  <a:gd name="T25" fmla="*/ 8 h 24"/>
                  <a:gd name="T26" fmla="*/ 3 w 22"/>
                  <a:gd name="T27" fmla="*/ 4 h 24"/>
                  <a:gd name="T28" fmla="*/ 6 w 22"/>
                  <a:gd name="T29" fmla="*/ 2 h 24"/>
                  <a:gd name="T30" fmla="*/ 11 w 22"/>
                  <a:gd name="T31" fmla="*/ 0 h 24"/>
                  <a:gd name="T32" fmla="*/ 11 w 22"/>
                  <a:gd name="T33" fmla="*/ 0 h 24"/>
                  <a:gd name="T34" fmla="*/ 16 w 22"/>
                  <a:gd name="T35" fmla="*/ 2 h 24"/>
                  <a:gd name="T36" fmla="*/ 19 w 22"/>
                  <a:gd name="T37" fmla="*/ 4 h 24"/>
                  <a:gd name="T38" fmla="*/ 22 w 22"/>
                  <a:gd name="T39" fmla="*/ 8 h 24"/>
                  <a:gd name="T40" fmla="*/ 22 w 22"/>
                  <a:gd name="T41" fmla="*/ 13 h 24"/>
                  <a:gd name="T42" fmla="*/ 22 w 22"/>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3"/>
                    </a:moveTo>
                    <a:lnTo>
                      <a:pt x="22" y="13"/>
                    </a:lnTo>
                    <a:lnTo>
                      <a:pt x="22" y="16"/>
                    </a:lnTo>
                    <a:lnTo>
                      <a:pt x="19" y="21"/>
                    </a:lnTo>
                    <a:lnTo>
                      <a:pt x="16" y="23"/>
                    </a:lnTo>
                    <a:lnTo>
                      <a:pt x="11" y="24"/>
                    </a:lnTo>
                    <a:lnTo>
                      <a:pt x="11" y="24"/>
                    </a:lnTo>
                    <a:lnTo>
                      <a:pt x="6" y="23"/>
                    </a:lnTo>
                    <a:lnTo>
                      <a:pt x="3" y="21"/>
                    </a:lnTo>
                    <a:lnTo>
                      <a:pt x="0" y="16"/>
                    </a:lnTo>
                    <a:lnTo>
                      <a:pt x="0" y="13"/>
                    </a:lnTo>
                    <a:lnTo>
                      <a:pt x="0" y="13"/>
                    </a:lnTo>
                    <a:lnTo>
                      <a:pt x="0" y="8"/>
                    </a:lnTo>
                    <a:lnTo>
                      <a:pt x="3" y="4"/>
                    </a:lnTo>
                    <a:lnTo>
                      <a:pt x="6" y="2"/>
                    </a:lnTo>
                    <a:lnTo>
                      <a:pt x="11" y="0"/>
                    </a:lnTo>
                    <a:lnTo>
                      <a:pt x="11" y="0"/>
                    </a:lnTo>
                    <a:lnTo>
                      <a:pt x="16" y="2"/>
                    </a:lnTo>
                    <a:lnTo>
                      <a:pt x="19" y="4"/>
                    </a:lnTo>
                    <a:lnTo>
                      <a:pt x="22" y="8"/>
                    </a:lnTo>
                    <a:lnTo>
                      <a:pt x="22" y="13"/>
                    </a:lnTo>
                    <a:lnTo>
                      <a:pt x="22"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35" name="Freeform 5406"/>
              <p:cNvSpPr>
                <a:spLocks/>
              </p:cNvSpPr>
              <p:nvPr/>
            </p:nvSpPr>
            <p:spPr bwMode="auto">
              <a:xfrm>
                <a:off x="4639129" y="2169735"/>
                <a:ext cx="31347" cy="41827"/>
              </a:xfrm>
              <a:custGeom>
                <a:avLst/>
                <a:gdLst>
                  <a:gd name="T0" fmla="*/ 22 w 22"/>
                  <a:gd name="T1" fmla="*/ 13 h 24"/>
                  <a:gd name="T2" fmla="*/ 22 w 22"/>
                  <a:gd name="T3" fmla="*/ 13 h 24"/>
                  <a:gd name="T4" fmla="*/ 22 w 22"/>
                  <a:gd name="T5" fmla="*/ 16 h 24"/>
                  <a:gd name="T6" fmla="*/ 19 w 22"/>
                  <a:gd name="T7" fmla="*/ 21 h 24"/>
                  <a:gd name="T8" fmla="*/ 16 w 22"/>
                  <a:gd name="T9" fmla="*/ 23 h 24"/>
                  <a:gd name="T10" fmla="*/ 11 w 22"/>
                  <a:gd name="T11" fmla="*/ 24 h 24"/>
                  <a:gd name="T12" fmla="*/ 11 w 22"/>
                  <a:gd name="T13" fmla="*/ 24 h 24"/>
                  <a:gd name="T14" fmla="*/ 6 w 22"/>
                  <a:gd name="T15" fmla="*/ 23 h 24"/>
                  <a:gd name="T16" fmla="*/ 3 w 22"/>
                  <a:gd name="T17" fmla="*/ 21 h 24"/>
                  <a:gd name="T18" fmla="*/ 0 w 22"/>
                  <a:gd name="T19" fmla="*/ 16 h 24"/>
                  <a:gd name="T20" fmla="*/ 0 w 22"/>
                  <a:gd name="T21" fmla="*/ 13 h 24"/>
                  <a:gd name="T22" fmla="*/ 0 w 22"/>
                  <a:gd name="T23" fmla="*/ 13 h 24"/>
                  <a:gd name="T24" fmla="*/ 0 w 22"/>
                  <a:gd name="T25" fmla="*/ 8 h 24"/>
                  <a:gd name="T26" fmla="*/ 3 w 22"/>
                  <a:gd name="T27" fmla="*/ 4 h 24"/>
                  <a:gd name="T28" fmla="*/ 6 w 22"/>
                  <a:gd name="T29" fmla="*/ 2 h 24"/>
                  <a:gd name="T30" fmla="*/ 11 w 22"/>
                  <a:gd name="T31" fmla="*/ 0 h 24"/>
                  <a:gd name="T32" fmla="*/ 11 w 22"/>
                  <a:gd name="T33" fmla="*/ 0 h 24"/>
                  <a:gd name="T34" fmla="*/ 16 w 22"/>
                  <a:gd name="T35" fmla="*/ 2 h 24"/>
                  <a:gd name="T36" fmla="*/ 19 w 22"/>
                  <a:gd name="T37" fmla="*/ 4 h 24"/>
                  <a:gd name="T38" fmla="*/ 22 w 22"/>
                  <a:gd name="T39" fmla="*/ 8 h 24"/>
                  <a:gd name="T40" fmla="*/ 22 w 22"/>
                  <a:gd name="T41" fmla="*/ 13 h 24"/>
                  <a:gd name="T42" fmla="*/ 22 w 22"/>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3"/>
                    </a:moveTo>
                    <a:lnTo>
                      <a:pt x="22" y="13"/>
                    </a:lnTo>
                    <a:lnTo>
                      <a:pt x="22" y="16"/>
                    </a:lnTo>
                    <a:lnTo>
                      <a:pt x="19" y="21"/>
                    </a:lnTo>
                    <a:lnTo>
                      <a:pt x="16" y="23"/>
                    </a:lnTo>
                    <a:lnTo>
                      <a:pt x="11" y="24"/>
                    </a:lnTo>
                    <a:lnTo>
                      <a:pt x="11" y="24"/>
                    </a:lnTo>
                    <a:lnTo>
                      <a:pt x="6" y="23"/>
                    </a:lnTo>
                    <a:lnTo>
                      <a:pt x="3" y="21"/>
                    </a:lnTo>
                    <a:lnTo>
                      <a:pt x="0" y="16"/>
                    </a:lnTo>
                    <a:lnTo>
                      <a:pt x="0" y="13"/>
                    </a:lnTo>
                    <a:lnTo>
                      <a:pt x="0" y="13"/>
                    </a:lnTo>
                    <a:lnTo>
                      <a:pt x="0" y="8"/>
                    </a:lnTo>
                    <a:lnTo>
                      <a:pt x="3" y="4"/>
                    </a:lnTo>
                    <a:lnTo>
                      <a:pt x="6" y="2"/>
                    </a:lnTo>
                    <a:lnTo>
                      <a:pt x="11" y="0"/>
                    </a:lnTo>
                    <a:lnTo>
                      <a:pt x="11" y="0"/>
                    </a:lnTo>
                    <a:lnTo>
                      <a:pt x="16" y="2"/>
                    </a:lnTo>
                    <a:lnTo>
                      <a:pt x="19" y="4"/>
                    </a:lnTo>
                    <a:lnTo>
                      <a:pt x="22" y="8"/>
                    </a:lnTo>
                    <a:lnTo>
                      <a:pt x="22" y="13"/>
                    </a:lnTo>
                    <a:lnTo>
                      <a:pt x="22"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36" name="Freeform 5407"/>
              <p:cNvSpPr>
                <a:spLocks/>
              </p:cNvSpPr>
              <p:nvPr/>
            </p:nvSpPr>
            <p:spPr bwMode="auto">
              <a:xfrm>
                <a:off x="4653377" y="2169735"/>
                <a:ext cx="31347" cy="41827"/>
              </a:xfrm>
              <a:custGeom>
                <a:avLst/>
                <a:gdLst>
                  <a:gd name="T0" fmla="*/ 23 w 23"/>
                  <a:gd name="T1" fmla="*/ 13 h 24"/>
                  <a:gd name="T2" fmla="*/ 23 w 23"/>
                  <a:gd name="T3" fmla="*/ 13 h 24"/>
                  <a:gd name="T4" fmla="*/ 21 w 23"/>
                  <a:gd name="T5" fmla="*/ 16 h 24"/>
                  <a:gd name="T6" fmla="*/ 19 w 23"/>
                  <a:gd name="T7" fmla="*/ 21 h 24"/>
                  <a:gd name="T8" fmla="*/ 16 w 23"/>
                  <a:gd name="T9" fmla="*/ 23 h 24"/>
                  <a:gd name="T10" fmla="*/ 11 w 23"/>
                  <a:gd name="T11" fmla="*/ 24 h 24"/>
                  <a:gd name="T12" fmla="*/ 11 w 23"/>
                  <a:gd name="T13" fmla="*/ 24 h 24"/>
                  <a:gd name="T14" fmla="*/ 7 w 23"/>
                  <a:gd name="T15" fmla="*/ 23 h 24"/>
                  <a:gd name="T16" fmla="*/ 3 w 23"/>
                  <a:gd name="T17" fmla="*/ 21 h 24"/>
                  <a:gd name="T18" fmla="*/ 0 w 23"/>
                  <a:gd name="T19" fmla="*/ 16 h 24"/>
                  <a:gd name="T20" fmla="*/ 0 w 23"/>
                  <a:gd name="T21" fmla="*/ 13 h 24"/>
                  <a:gd name="T22" fmla="*/ 0 w 23"/>
                  <a:gd name="T23" fmla="*/ 13 h 24"/>
                  <a:gd name="T24" fmla="*/ 0 w 23"/>
                  <a:gd name="T25" fmla="*/ 8 h 24"/>
                  <a:gd name="T26" fmla="*/ 3 w 23"/>
                  <a:gd name="T27" fmla="*/ 4 h 24"/>
                  <a:gd name="T28" fmla="*/ 7 w 23"/>
                  <a:gd name="T29" fmla="*/ 2 h 24"/>
                  <a:gd name="T30" fmla="*/ 11 w 23"/>
                  <a:gd name="T31" fmla="*/ 0 h 24"/>
                  <a:gd name="T32" fmla="*/ 11 w 23"/>
                  <a:gd name="T33" fmla="*/ 0 h 24"/>
                  <a:gd name="T34" fmla="*/ 16 w 23"/>
                  <a:gd name="T35" fmla="*/ 2 h 24"/>
                  <a:gd name="T36" fmla="*/ 19 w 23"/>
                  <a:gd name="T37" fmla="*/ 4 h 24"/>
                  <a:gd name="T38" fmla="*/ 21 w 23"/>
                  <a:gd name="T39" fmla="*/ 8 h 24"/>
                  <a:gd name="T40" fmla="*/ 23 w 23"/>
                  <a:gd name="T41" fmla="*/ 13 h 24"/>
                  <a:gd name="T42" fmla="*/ 23 w 23"/>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4">
                    <a:moveTo>
                      <a:pt x="23" y="13"/>
                    </a:moveTo>
                    <a:lnTo>
                      <a:pt x="23" y="13"/>
                    </a:lnTo>
                    <a:lnTo>
                      <a:pt x="21" y="16"/>
                    </a:lnTo>
                    <a:lnTo>
                      <a:pt x="19" y="21"/>
                    </a:lnTo>
                    <a:lnTo>
                      <a:pt x="16" y="23"/>
                    </a:lnTo>
                    <a:lnTo>
                      <a:pt x="11" y="24"/>
                    </a:lnTo>
                    <a:lnTo>
                      <a:pt x="11" y="24"/>
                    </a:lnTo>
                    <a:lnTo>
                      <a:pt x="7" y="23"/>
                    </a:lnTo>
                    <a:lnTo>
                      <a:pt x="3" y="21"/>
                    </a:lnTo>
                    <a:lnTo>
                      <a:pt x="0" y="16"/>
                    </a:lnTo>
                    <a:lnTo>
                      <a:pt x="0" y="13"/>
                    </a:lnTo>
                    <a:lnTo>
                      <a:pt x="0" y="13"/>
                    </a:lnTo>
                    <a:lnTo>
                      <a:pt x="0" y="8"/>
                    </a:lnTo>
                    <a:lnTo>
                      <a:pt x="3" y="4"/>
                    </a:lnTo>
                    <a:lnTo>
                      <a:pt x="7" y="2"/>
                    </a:lnTo>
                    <a:lnTo>
                      <a:pt x="11" y="0"/>
                    </a:lnTo>
                    <a:lnTo>
                      <a:pt x="11" y="0"/>
                    </a:lnTo>
                    <a:lnTo>
                      <a:pt x="16" y="2"/>
                    </a:lnTo>
                    <a:lnTo>
                      <a:pt x="19" y="4"/>
                    </a:lnTo>
                    <a:lnTo>
                      <a:pt x="21" y="8"/>
                    </a:lnTo>
                    <a:lnTo>
                      <a:pt x="23" y="13"/>
                    </a:lnTo>
                    <a:lnTo>
                      <a:pt x="23"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37" name="Freeform 5408"/>
              <p:cNvSpPr>
                <a:spLocks/>
              </p:cNvSpPr>
              <p:nvPr/>
            </p:nvSpPr>
            <p:spPr bwMode="auto">
              <a:xfrm>
                <a:off x="4661925" y="2169735"/>
                <a:ext cx="31347" cy="41827"/>
              </a:xfrm>
              <a:custGeom>
                <a:avLst/>
                <a:gdLst>
                  <a:gd name="T0" fmla="*/ 22 w 22"/>
                  <a:gd name="T1" fmla="*/ 13 h 24"/>
                  <a:gd name="T2" fmla="*/ 22 w 22"/>
                  <a:gd name="T3" fmla="*/ 13 h 24"/>
                  <a:gd name="T4" fmla="*/ 22 w 22"/>
                  <a:gd name="T5" fmla="*/ 16 h 24"/>
                  <a:gd name="T6" fmla="*/ 19 w 22"/>
                  <a:gd name="T7" fmla="*/ 21 h 24"/>
                  <a:gd name="T8" fmla="*/ 16 w 22"/>
                  <a:gd name="T9" fmla="*/ 23 h 24"/>
                  <a:gd name="T10" fmla="*/ 11 w 22"/>
                  <a:gd name="T11" fmla="*/ 24 h 24"/>
                  <a:gd name="T12" fmla="*/ 11 w 22"/>
                  <a:gd name="T13" fmla="*/ 24 h 24"/>
                  <a:gd name="T14" fmla="*/ 6 w 22"/>
                  <a:gd name="T15" fmla="*/ 23 h 24"/>
                  <a:gd name="T16" fmla="*/ 3 w 22"/>
                  <a:gd name="T17" fmla="*/ 21 h 24"/>
                  <a:gd name="T18" fmla="*/ 0 w 22"/>
                  <a:gd name="T19" fmla="*/ 16 h 24"/>
                  <a:gd name="T20" fmla="*/ 0 w 22"/>
                  <a:gd name="T21" fmla="*/ 13 h 24"/>
                  <a:gd name="T22" fmla="*/ 0 w 22"/>
                  <a:gd name="T23" fmla="*/ 13 h 24"/>
                  <a:gd name="T24" fmla="*/ 0 w 22"/>
                  <a:gd name="T25" fmla="*/ 8 h 24"/>
                  <a:gd name="T26" fmla="*/ 3 w 22"/>
                  <a:gd name="T27" fmla="*/ 4 h 24"/>
                  <a:gd name="T28" fmla="*/ 6 w 22"/>
                  <a:gd name="T29" fmla="*/ 2 h 24"/>
                  <a:gd name="T30" fmla="*/ 11 w 22"/>
                  <a:gd name="T31" fmla="*/ 0 h 24"/>
                  <a:gd name="T32" fmla="*/ 11 w 22"/>
                  <a:gd name="T33" fmla="*/ 0 h 24"/>
                  <a:gd name="T34" fmla="*/ 16 w 22"/>
                  <a:gd name="T35" fmla="*/ 2 h 24"/>
                  <a:gd name="T36" fmla="*/ 19 w 22"/>
                  <a:gd name="T37" fmla="*/ 4 h 24"/>
                  <a:gd name="T38" fmla="*/ 22 w 22"/>
                  <a:gd name="T39" fmla="*/ 8 h 24"/>
                  <a:gd name="T40" fmla="*/ 22 w 22"/>
                  <a:gd name="T41" fmla="*/ 13 h 24"/>
                  <a:gd name="T42" fmla="*/ 22 w 22"/>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3"/>
                    </a:moveTo>
                    <a:lnTo>
                      <a:pt x="22" y="13"/>
                    </a:lnTo>
                    <a:lnTo>
                      <a:pt x="22" y="16"/>
                    </a:lnTo>
                    <a:lnTo>
                      <a:pt x="19" y="21"/>
                    </a:lnTo>
                    <a:lnTo>
                      <a:pt x="16" y="23"/>
                    </a:lnTo>
                    <a:lnTo>
                      <a:pt x="11" y="24"/>
                    </a:lnTo>
                    <a:lnTo>
                      <a:pt x="11" y="24"/>
                    </a:lnTo>
                    <a:lnTo>
                      <a:pt x="6" y="23"/>
                    </a:lnTo>
                    <a:lnTo>
                      <a:pt x="3" y="21"/>
                    </a:lnTo>
                    <a:lnTo>
                      <a:pt x="0" y="16"/>
                    </a:lnTo>
                    <a:lnTo>
                      <a:pt x="0" y="13"/>
                    </a:lnTo>
                    <a:lnTo>
                      <a:pt x="0" y="13"/>
                    </a:lnTo>
                    <a:lnTo>
                      <a:pt x="0" y="8"/>
                    </a:lnTo>
                    <a:lnTo>
                      <a:pt x="3" y="4"/>
                    </a:lnTo>
                    <a:lnTo>
                      <a:pt x="6" y="2"/>
                    </a:lnTo>
                    <a:lnTo>
                      <a:pt x="11" y="0"/>
                    </a:lnTo>
                    <a:lnTo>
                      <a:pt x="11" y="0"/>
                    </a:lnTo>
                    <a:lnTo>
                      <a:pt x="16" y="2"/>
                    </a:lnTo>
                    <a:lnTo>
                      <a:pt x="19" y="4"/>
                    </a:lnTo>
                    <a:lnTo>
                      <a:pt x="22" y="8"/>
                    </a:lnTo>
                    <a:lnTo>
                      <a:pt x="22" y="13"/>
                    </a:lnTo>
                    <a:lnTo>
                      <a:pt x="22"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38" name="Freeform 5409"/>
              <p:cNvSpPr>
                <a:spLocks/>
              </p:cNvSpPr>
              <p:nvPr/>
            </p:nvSpPr>
            <p:spPr bwMode="auto">
              <a:xfrm>
                <a:off x="4681873" y="2169735"/>
                <a:ext cx="34195" cy="41827"/>
              </a:xfrm>
              <a:custGeom>
                <a:avLst/>
                <a:gdLst>
                  <a:gd name="T0" fmla="*/ 22 w 22"/>
                  <a:gd name="T1" fmla="*/ 13 h 24"/>
                  <a:gd name="T2" fmla="*/ 22 w 22"/>
                  <a:gd name="T3" fmla="*/ 13 h 24"/>
                  <a:gd name="T4" fmla="*/ 21 w 22"/>
                  <a:gd name="T5" fmla="*/ 16 h 24"/>
                  <a:gd name="T6" fmla="*/ 19 w 22"/>
                  <a:gd name="T7" fmla="*/ 21 h 24"/>
                  <a:gd name="T8" fmla="*/ 16 w 22"/>
                  <a:gd name="T9" fmla="*/ 23 h 24"/>
                  <a:gd name="T10" fmla="*/ 11 w 22"/>
                  <a:gd name="T11" fmla="*/ 24 h 24"/>
                  <a:gd name="T12" fmla="*/ 11 w 22"/>
                  <a:gd name="T13" fmla="*/ 24 h 24"/>
                  <a:gd name="T14" fmla="*/ 6 w 22"/>
                  <a:gd name="T15" fmla="*/ 23 h 24"/>
                  <a:gd name="T16" fmla="*/ 3 w 22"/>
                  <a:gd name="T17" fmla="*/ 21 h 24"/>
                  <a:gd name="T18" fmla="*/ 0 w 22"/>
                  <a:gd name="T19" fmla="*/ 16 h 24"/>
                  <a:gd name="T20" fmla="*/ 0 w 22"/>
                  <a:gd name="T21" fmla="*/ 13 h 24"/>
                  <a:gd name="T22" fmla="*/ 0 w 22"/>
                  <a:gd name="T23" fmla="*/ 13 h 24"/>
                  <a:gd name="T24" fmla="*/ 0 w 22"/>
                  <a:gd name="T25" fmla="*/ 8 h 24"/>
                  <a:gd name="T26" fmla="*/ 3 w 22"/>
                  <a:gd name="T27" fmla="*/ 4 h 24"/>
                  <a:gd name="T28" fmla="*/ 6 w 22"/>
                  <a:gd name="T29" fmla="*/ 2 h 24"/>
                  <a:gd name="T30" fmla="*/ 11 w 22"/>
                  <a:gd name="T31" fmla="*/ 0 h 24"/>
                  <a:gd name="T32" fmla="*/ 11 w 22"/>
                  <a:gd name="T33" fmla="*/ 0 h 24"/>
                  <a:gd name="T34" fmla="*/ 16 w 22"/>
                  <a:gd name="T35" fmla="*/ 2 h 24"/>
                  <a:gd name="T36" fmla="*/ 19 w 22"/>
                  <a:gd name="T37" fmla="*/ 4 h 24"/>
                  <a:gd name="T38" fmla="*/ 21 w 22"/>
                  <a:gd name="T39" fmla="*/ 8 h 24"/>
                  <a:gd name="T40" fmla="*/ 22 w 22"/>
                  <a:gd name="T41" fmla="*/ 13 h 24"/>
                  <a:gd name="T42" fmla="*/ 22 w 22"/>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3"/>
                    </a:moveTo>
                    <a:lnTo>
                      <a:pt x="22" y="13"/>
                    </a:lnTo>
                    <a:lnTo>
                      <a:pt x="21" y="16"/>
                    </a:lnTo>
                    <a:lnTo>
                      <a:pt x="19" y="21"/>
                    </a:lnTo>
                    <a:lnTo>
                      <a:pt x="16" y="23"/>
                    </a:lnTo>
                    <a:lnTo>
                      <a:pt x="11" y="24"/>
                    </a:lnTo>
                    <a:lnTo>
                      <a:pt x="11" y="24"/>
                    </a:lnTo>
                    <a:lnTo>
                      <a:pt x="6" y="23"/>
                    </a:lnTo>
                    <a:lnTo>
                      <a:pt x="3" y="21"/>
                    </a:lnTo>
                    <a:lnTo>
                      <a:pt x="0" y="16"/>
                    </a:lnTo>
                    <a:lnTo>
                      <a:pt x="0" y="13"/>
                    </a:lnTo>
                    <a:lnTo>
                      <a:pt x="0" y="13"/>
                    </a:lnTo>
                    <a:lnTo>
                      <a:pt x="0" y="8"/>
                    </a:lnTo>
                    <a:lnTo>
                      <a:pt x="3" y="4"/>
                    </a:lnTo>
                    <a:lnTo>
                      <a:pt x="6" y="2"/>
                    </a:lnTo>
                    <a:lnTo>
                      <a:pt x="11" y="0"/>
                    </a:lnTo>
                    <a:lnTo>
                      <a:pt x="11" y="0"/>
                    </a:lnTo>
                    <a:lnTo>
                      <a:pt x="16" y="2"/>
                    </a:lnTo>
                    <a:lnTo>
                      <a:pt x="19" y="4"/>
                    </a:lnTo>
                    <a:lnTo>
                      <a:pt x="21" y="8"/>
                    </a:lnTo>
                    <a:lnTo>
                      <a:pt x="22" y="13"/>
                    </a:lnTo>
                    <a:lnTo>
                      <a:pt x="22"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39" name="Freeform 5410"/>
              <p:cNvSpPr>
                <a:spLocks/>
              </p:cNvSpPr>
              <p:nvPr/>
            </p:nvSpPr>
            <p:spPr bwMode="auto">
              <a:xfrm>
                <a:off x="4693271" y="2169735"/>
                <a:ext cx="34195" cy="41827"/>
              </a:xfrm>
              <a:custGeom>
                <a:avLst/>
                <a:gdLst>
                  <a:gd name="T0" fmla="*/ 24 w 24"/>
                  <a:gd name="T1" fmla="*/ 13 h 24"/>
                  <a:gd name="T2" fmla="*/ 24 w 24"/>
                  <a:gd name="T3" fmla="*/ 13 h 24"/>
                  <a:gd name="T4" fmla="*/ 22 w 24"/>
                  <a:gd name="T5" fmla="*/ 16 h 24"/>
                  <a:gd name="T6" fmla="*/ 21 w 24"/>
                  <a:gd name="T7" fmla="*/ 21 h 24"/>
                  <a:gd name="T8" fmla="*/ 16 w 24"/>
                  <a:gd name="T9" fmla="*/ 23 h 24"/>
                  <a:gd name="T10" fmla="*/ 11 w 24"/>
                  <a:gd name="T11" fmla="*/ 24 h 24"/>
                  <a:gd name="T12" fmla="*/ 11 w 24"/>
                  <a:gd name="T13" fmla="*/ 24 h 24"/>
                  <a:gd name="T14" fmla="*/ 8 w 24"/>
                  <a:gd name="T15" fmla="*/ 23 h 24"/>
                  <a:gd name="T16" fmla="*/ 3 w 24"/>
                  <a:gd name="T17" fmla="*/ 21 h 24"/>
                  <a:gd name="T18" fmla="*/ 2 w 24"/>
                  <a:gd name="T19" fmla="*/ 16 h 24"/>
                  <a:gd name="T20" fmla="*/ 0 w 24"/>
                  <a:gd name="T21" fmla="*/ 13 h 24"/>
                  <a:gd name="T22" fmla="*/ 0 w 24"/>
                  <a:gd name="T23" fmla="*/ 13 h 24"/>
                  <a:gd name="T24" fmla="*/ 2 w 24"/>
                  <a:gd name="T25" fmla="*/ 8 h 24"/>
                  <a:gd name="T26" fmla="*/ 3 w 24"/>
                  <a:gd name="T27" fmla="*/ 4 h 24"/>
                  <a:gd name="T28" fmla="*/ 8 w 24"/>
                  <a:gd name="T29" fmla="*/ 2 h 24"/>
                  <a:gd name="T30" fmla="*/ 11 w 24"/>
                  <a:gd name="T31" fmla="*/ 0 h 24"/>
                  <a:gd name="T32" fmla="*/ 11 w 24"/>
                  <a:gd name="T33" fmla="*/ 0 h 24"/>
                  <a:gd name="T34" fmla="*/ 16 w 24"/>
                  <a:gd name="T35" fmla="*/ 2 h 24"/>
                  <a:gd name="T36" fmla="*/ 21 w 24"/>
                  <a:gd name="T37" fmla="*/ 4 h 24"/>
                  <a:gd name="T38" fmla="*/ 22 w 24"/>
                  <a:gd name="T39" fmla="*/ 8 h 24"/>
                  <a:gd name="T40" fmla="*/ 24 w 24"/>
                  <a:gd name="T41" fmla="*/ 13 h 24"/>
                  <a:gd name="T42" fmla="*/ 24 w 24"/>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3"/>
                    </a:moveTo>
                    <a:lnTo>
                      <a:pt x="24" y="13"/>
                    </a:lnTo>
                    <a:lnTo>
                      <a:pt x="22" y="16"/>
                    </a:lnTo>
                    <a:lnTo>
                      <a:pt x="21" y="21"/>
                    </a:lnTo>
                    <a:lnTo>
                      <a:pt x="16" y="23"/>
                    </a:lnTo>
                    <a:lnTo>
                      <a:pt x="11" y="24"/>
                    </a:lnTo>
                    <a:lnTo>
                      <a:pt x="11" y="24"/>
                    </a:lnTo>
                    <a:lnTo>
                      <a:pt x="8" y="23"/>
                    </a:lnTo>
                    <a:lnTo>
                      <a:pt x="3" y="21"/>
                    </a:lnTo>
                    <a:lnTo>
                      <a:pt x="2" y="16"/>
                    </a:lnTo>
                    <a:lnTo>
                      <a:pt x="0" y="13"/>
                    </a:lnTo>
                    <a:lnTo>
                      <a:pt x="0" y="13"/>
                    </a:lnTo>
                    <a:lnTo>
                      <a:pt x="2" y="8"/>
                    </a:lnTo>
                    <a:lnTo>
                      <a:pt x="3" y="4"/>
                    </a:lnTo>
                    <a:lnTo>
                      <a:pt x="8" y="2"/>
                    </a:lnTo>
                    <a:lnTo>
                      <a:pt x="11" y="0"/>
                    </a:lnTo>
                    <a:lnTo>
                      <a:pt x="11" y="0"/>
                    </a:lnTo>
                    <a:lnTo>
                      <a:pt x="16" y="2"/>
                    </a:lnTo>
                    <a:lnTo>
                      <a:pt x="21" y="4"/>
                    </a:lnTo>
                    <a:lnTo>
                      <a:pt x="22" y="8"/>
                    </a:lnTo>
                    <a:lnTo>
                      <a:pt x="24" y="13"/>
                    </a:lnTo>
                    <a:lnTo>
                      <a:pt x="24"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40" name="Freeform 5411"/>
              <p:cNvSpPr>
                <a:spLocks/>
              </p:cNvSpPr>
              <p:nvPr/>
            </p:nvSpPr>
            <p:spPr bwMode="auto">
              <a:xfrm>
                <a:off x="4812953" y="2197620"/>
                <a:ext cx="31347" cy="41827"/>
              </a:xfrm>
              <a:custGeom>
                <a:avLst/>
                <a:gdLst>
                  <a:gd name="T0" fmla="*/ 22 w 22"/>
                  <a:gd name="T1" fmla="*/ 13 h 24"/>
                  <a:gd name="T2" fmla="*/ 22 w 22"/>
                  <a:gd name="T3" fmla="*/ 13 h 24"/>
                  <a:gd name="T4" fmla="*/ 22 w 22"/>
                  <a:gd name="T5" fmla="*/ 16 h 24"/>
                  <a:gd name="T6" fmla="*/ 19 w 22"/>
                  <a:gd name="T7" fmla="*/ 21 h 24"/>
                  <a:gd name="T8" fmla="*/ 16 w 22"/>
                  <a:gd name="T9" fmla="*/ 23 h 24"/>
                  <a:gd name="T10" fmla="*/ 11 w 22"/>
                  <a:gd name="T11" fmla="*/ 24 h 24"/>
                  <a:gd name="T12" fmla="*/ 11 w 22"/>
                  <a:gd name="T13" fmla="*/ 24 h 24"/>
                  <a:gd name="T14" fmla="*/ 8 w 22"/>
                  <a:gd name="T15" fmla="*/ 23 h 24"/>
                  <a:gd name="T16" fmla="*/ 3 w 22"/>
                  <a:gd name="T17" fmla="*/ 21 h 24"/>
                  <a:gd name="T18" fmla="*/ 2 w 22"/>
                  <a:gd name="T19" fmla="*/ 16 h 24"/>
                  <a:gd name="T20" fmla="*/ 0 w 22"/>
                  <a:gd name="T21" fmla="*/ 13 h 24"/>
                  <a:gd name="T22" fmla="*/ 0 w 22"/>
                  <a:gd name="T23" fmla="*/ 13 h 24"/>
                  <a:gd name="T24" fmla="*/ 2 w 22"/>
                  <a:gd name="T25" fmla="*/ 8 h 24"/>
                  <a:gd name="T26" fmla="*/ 3 w 22"/>
                  <a:gd name="T27" fmla="*/ 5 h 24"/>
                  <a:gd name="T28" fmla="*/ 8 w 22"/>
                  <a:gd name="T29" fmla="*/ 2 h 24"/>
                  <a:gd name="T30" fmla="*/ 11 w 22"/>
                  <a:gd name="T31" fmla="*/ 0 h 24"/>
                  <a:gd name="T32" fmla="*/ 11 w 22"/>
                  <a:gd name="T33" fmla="*/ 0 h 24"/>
                  <a:gd name="T34" fmla="*/ 16 w 22"/>
                  <a:gd name="T35" fmla="*/ 2 h 24"/>
                  <a:gd name="T36" fmla="*/ 19 w 22"/>
                  <a:gd name="T37" fmla="*/ 5 h 24"/>
                  <a:gd name="T38" fmla="*/ 22 w 22"/>
                  <a:gd name="T39" fmla="*/ 8 h 24"/>
                  <a:gd name="T40" fmla="*/ 22 w 22"/>
                  <a:gd name="T41" fmla="*/ 13 h 24"/>
                  <a:gd name="T42" fmla="*/ 22 w 22"/>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3"/>
                    </a:moveTo>
                    <a:lnTo>
                      <a:pt x="22" y="13"/>
                    </a:lnTo>
                    <a:lnTo>
                      <a:pt x="22" y="16"/>
                    </a:lnTo>
                    <a:lnTo>
                      <a:pt x="19" y="21"/>
                    </a:lnTo>
                    <a:lnTo>
                      <a:pt x="16" y="23"/>
                    </a:lnTo>
                    <a:lnTo>
                      <a:pt x="11" y="24"/>
                    </a:lnTo>
                    <a:lnTo>
                      <a:pt x="11" y="24"/>
                    </a:lnTo>
                    <a:lnTo>
                      <a:pt x="8" y="23"/>
                    </a:lnTo>
                    <a:lnTo>
                      <a:pt x="3" y="21"/>
                    </a:lnTo>
                    <a:lnTo>
                      <a:pt x="2" y="16"/>
                    </a:lnTo>
                    <a:lnTo>
                      <a:pt x="0" y="13"/>
                    </a:lnTo>
                    <a:lnTo>
                      <a:pt x="0" y="13"/>
                    </a:lnTo>
                    <a:lnTo>
                      <a:pt x="2" y="8"/>
                    </a:lnTo>
                    <a:lnTo>
                      <a:pt x="3" y="5"/>
                    </a:lnTo>
                    <a:lnTo>
                      <a:pt x="8" y="2"/>
                    </a:lnTo>
                    <a:lnTo>
                      <a:pt x="11" y="0"/>
                    </a:lnTo>
                    <a:lnTo>
                      <a:pt x="11" y="0"/>
                    </a:lnTo>
                    <a:lnTo>
                      <a:pt x="16" y="2"/>
                    </a:lnTo>
                    <a:lnTo>
                      <a:pt x="19" y="5"/>
                    </a:lnTo>
                    <a:lnTo>
                      <a:pt x="22" y="8"/>
                    </a:lnTo>
                    <a:lnTo>
                      <a:pt x="22" y="13"/>
                    </a:lnTo>
                    <a:lnTo>
                      <a:pt x="22"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41" name="Freeform 5412"/>
              <p:cNvSpPr>
                <a:spLocks/>
              </p:cNvSpPr>
              <p:nvPr/>
            </p:nvSpPr>
            <p:spPr bwMode="auto">
              <a:xfrm>
                <a:off x="4864246" y="2197620"/>
                <a:ext cx="31347" cy="41827"/>
              </a:xfrm>
              <a:custGeom>
                <a:avLst/>
                <a:gdLst>
                  <a:gd name="T0" fmla="*/ 22 w 22"/>
                  <a:gd name="T1" fmla="*/ 13 h 24"/>
                  <a:gd name="T2" fmla="*/ 22 w 22"/>
                  <a:gd name="T3" fmla="*/ 13 h 24"/>
                  <a:gd name="T4" fmla="*/ 22 w 22"/>
                  <a:gd name="T5" fmla="*/ 16 h 24"/>
                  <a:gd name="T6" fmla="*/ 19 w 22"/>
                  <a:gd name="T7" fmla="*/ 21 h 24"/>
                  <a:gd name="T8" fmla="*/ 16 w 22"/>
                  <a:gd name="T9" fmla="*/ 23 h 24"/>
                  <a:gd name="T10" fmla="*/ 11 w 22"/>
                  <a:gd name="T11" fmla="*/ 24 h 24"/>
                  <a:gd name="T12" fmla="*/ 11 w 22"/>
                  <a:gd name="T13" fmla="*/ 24 h 24"/>
                  <a:gd name="T14" fmla="*/ 6 w 22"/>
                  <a:gd name="T15" fmla="*/ 23 h 24"/>
                  <a:gd name="T16" fmla="*/ 3 w 22"/>
                  <a:gd name="T17" fmla="*/ 21 h 24"/>
                  <a:gd name="T18" fmla="*/ 0 w 22"/>
                  <a:gd name="T19" fmla="*/ 16 h 24"/>
                  <a:gd name="T20" fmla="*/ 0 w 22"/>
                  <a:gd name="T21" fmla="*/ 13 h 24"/>
                  <a:gd name="T22" fmla="*/ 0 w 22"/>
                  <a:gd name="T23" fmla="*/ 13 h 24"/>
                  <a:gd name="T24" fmla="*/ 0 w 22"/>
                  <a:gd name="T25" fmla="*/ 8 h 24"/>
                  <a:gd name="T26" fmla="*/ 3 w 22"/>
                  <a:gd name="T27" fmla="*/ 5 h 24"/>
                  <a:gd name="T28" fmla="*/ 6 w 22"/>
                  <a:gd name="T29" fmla="*/ 2 h 24"/>
                  <a:gd name="T30" fmla="*/ 11 w 22"/>
                  <a:gd name="T31" fmla="*/ 0 h 24"/>
                  <a:gd name="T32" fmla="*/ 11 w 22"/>
                  <a:gd name="T33" fmla="*/ 0 h 24"/>
                  <a:gd name="T34" fmla="*/ 16 w 22"/>
                  <a:gd name="T35" fmla="*/ 2 h 24"/>
                  <a:gd name="T36" fmla="*/ 19 w 22"/>
                  <a:gd name="T37" fmla="*/ 5 h 24"/>
                  <a:gd name="T38" fmla="*/ 22 w 22"/>
                  <a:gd name="T39" fmla="*/ 8 h 24"/>
                  <a:gd name="T40" fmla="*/ 22 w 22"/>
                  <a:gd name="T41" fmla="*/ 13 h 24"/>
                  <a:gd name="T42" fmla="*/ 22 w 22"/>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3"/>
                    </a:moveTo>
                    <a:lnTo>
                      <a:pt x="22" y="13"/>
                    </a:lnTo>
                    <a:lnTo>
                      <a:pt x="22" y="16"/>
                    </a:lnTo>
                    <a:lnTo>
                      <a:pt x="19" y="21"/>
                    </a:lnTo>
                    <a:lnTo>
                      <a:pt x="16" y="23"/>
                    </a:lnTo>
                    <a:lnTo>
                      <a:pt x="11" y="24"/>
                    </a:lnTo>
                    <a:lnTo>
                      <a:pt x="11" y="24"/>
                    </a:lnTo>
                    <a:lnTo>
                      <a:pt x="6" y="23"/>
                    </a:lnTo>
                    <a:lnTo>
                      <a:pt x="3" y="21"/>
                    </a:lnTo>
                    <a:lnTo>
                      <a:pt x="0" y="16"/>
                    </a:lnTo>
                    <a:lnTo>
                      <a:pt x="0" y="13"/>
                    </a:lnTo>
                    <a:lnTo>
                      <a:pt x="0" y="13"/>
                    </a:lnTo>
                    <a:lnTo>
                      <a:pt x="0" y="8"/>
                    </a:lnTo>
                    <a:lnTo>
                      <a:pt x="3" y="5"/>
                    </a:lnTo>
                    <a:lnTo>
                      <a:pt x="6" y="2"/>
                    </a:lnTo>
                    <a:lnTo>
                      <a:pt x="11" y="0"/>
                    </a:lnTo>
                    <a:lnTo>
                      <a:pt x="11" y="0"/>
                    </a:lnTo>
                    <a:lnTo>
                      <a:pt x="16" y="2"/>
                    </a:lnTo>
                    <a:lnTo>
                      <a:pt x="19" y="5"/>
                    </a:lnTo>
                    <a:lnTo>
                      <a:pt x="22" y="8"/>
                    </a:lnTo>
                    <a:lnTo>
                      <a:pt x="22" y="13"/>
                    </a:lnTo>
                    <a:lnTo>
                      <a:pt x="22"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42" name="Freeform 5413"/>
              <p:cNvSpPr>
                <a:spLocks/>
              </p:cNvSpPr>
              <p:nvPr/>
            </p:nvSpPr>
            <p:spPr bwMode="auto">
              <a:xfrm>
                <a:off x="4881343" y="2197620"/>
                <a:ext cx="34195" cy="41827"/>
              </a:xfrm>
              <a:custGeom>
                <a:avLst/>
                <a:gdLst>
                  <a:gd name="T0" fmla="*/ 24 w 24"/>
                  <a:gd name="T1" fmla="*/ 13 h 24"/>
                  <a:gd name="T2" fmla="*/ 24 w 24"/>
                  <a:gd name="T3" fmla="*/ 13 h 24"/>
                  <a:gd name="T4" fmla="*/ 22 w 24"/>
                  <a:gd name="T5" fmla="*/ 16 h 24"/>
                  <a:gd name="T6" fmla="*/ 21 w 24"/>
                  <a:gd name="T7" fmla="*/ 21 h 24"/>
                  <a:gd name="T8" fmla="*/ 16 w 24"/>
                  <a:gd name="T9" fmla="*/ 23 h 24"/>
                  <a:gd name="T10" fmla="*/ 13 w 24"/>
                  <a:gd name="T11" fmla="*/ 24 h 24"/>
                  <a:gd name="T12" fmla="*/ 13 w 24"/>
                  <a:gd name="T13" fmla="*/ 24 h 24"/>
                  <a:gd name="T14" fmla="*/ 8 w 24"/>
                  <a:gd name="T15" fmla="*/ 23 h 24"/>
                  <a:gd name="T16" fmla="*/ 3 w 24"/>
                  <a:gd name="T17" fmla="*/ 21 h 24"/>
                  <a:gd name="T18" fmla="*/ 1 w 24"/>
                  <a:gd name="T19" fmla="*/ 16 h 24"/>
                  <a:gd name="T20" fmla="*/ 0 w 24"/>
                  <a:gd name="T21" fmla="*/ 13 h 24"/>
                  <a:gd name="T22" fmla="*/ 0 w 24"/>
                  <a:gd name="T23" fmla="*/ 13 h 24"/>
                  <a:gd name="T24" fmla="*/ 1 w 24"/>
                  <a:gd name="T25" fmla="*/ 8 h 24"/>
                  <a:gd name="T26" fmla="*/ 3 w 24"/>
                  <a:gd name="T27" fmla="*/ 5 h 24"/>
                  <a:gd name="T28" fmla="*/ 8 w 24"/>
                  <a:gd name="T29" fmla="*/ 2 h 24"/>
                  <a:gd name="T30" fmla="*/ 13 w 24"/>
                  <a:gd name="T31" fmla="*/ 0 h 24"/>
                  <a:gd name="T32" fmla="*/ 13 w 24"/>
                  <a:gd name="T33" fmla="*/ 0 h 24"/>
                  <a:gd name="T34" fmla="*/ 16 w 24"/>
                  <a:gd name="T35" fmla="*/ 2 h 24"/>
                  <a:gd name="T36" fmla="*/ 21 w 24"/>
                  <a:gd name="T37" fmla="*/ 5 h 24"/>
                  <a:gd name="T38" fmla="*/ 22 w 24"/>
                  <a:gd name="T39" fmla="*/ 8 h 24"/>
                  <a:gd name="T40" fmla="*/ 24 w 24"/>
                  <a:gd name="T41" fmla="*/ 13 h 24"/>
                  <a:gd name="T42" fmla="*/ 24 w 24"/>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3"/>
                    </a:moveTo>
                    <a:lnTo>
                      <a:pt x="24" y="13"/>
                    </a:lnTo>
                    <a:lnTo>
                      <a:pt x="22" y="16"/>
                    </a:lnTo>
                    <a:lnTo>
                      <a:pt x="21" y="21"/>
                    </a:lnTo>
                    <a:lnTo>
                      <a:pt x="16" y="23"/>
                    </a:lnTo>
                    <a:lnTo>
                      <a:pt x="13" y="24"/>
                    </a:lnTo>
                    <a:lnTo>
                      <a:pt x="13" y="24"/>
                    </a:lnTo>
                    <a:lnTo>
                      <a:pt x="8" y="23"/>
                    </a:lnTo>
                    <a:lnTo>
                      <a:pt x="3" y="21"/>
                    </a:lnTo>
                    <a:lnTo>
                      <a:pt x="1" y="16"/>
                    </a:lnTo>
                    <a:lnTo>
                      <a:pt x="0" y="13"/>
                    </a:lnTo>
                    <a:lnTo>
                      <a:pt x="0" y="13"/>
                    </a:lnTo>
                    <a:lnTo>
                      <a:pt x="1" y="8"/>
                    </a:lnTo>
                    <a:lnTo>
                      <a:pt x="3" y="5"/>
                    </a:lnTo>
                    <a:lnTo>
                      <a:pt x="8" y="2"/>
                    </a:lnTo>
                    <a:lnTo>
                      <a:pt x="13" y="0"/>
                    </a:lnTo>
                    <a:lnTo>
                      <a:pt x="13" y="0"/>
                    </a:lnTo>
                    <a:lnTo>
                      <a:pt x="16" y="2"/>
                    </a:lnTo>
                    <a:lnTo>
                      <a:pt x="21" y="5"/>
                    </a:lnTo>
                    <a:lnTo>
                      <a:pt x="22" y="8"/>
                    </a:lnTo>
                    <a:lnTo>
                      <a:pt x="24" y="13"/>
                    </a:lnTo>
                    <a:lnTo>
                      <a:pt x="24"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43" name="Freeform 5414"/>
              <p:cNvSpPr>
                <a:spLocks/>
              </p:cNvSpPr>
              <p:nvPr/>
            </p:nvSpPr>
            <p:spPr bwMode="auto">
              <a:xfrm>
                <a:off x="4944034" y="2222018"/>
                <a:ext cx="31347" cy="41827"/>
              </a:xfrm>
              <a:custGeom>
                <a:avLst/>
                <a:gdLst>
                  <a:gd name="T0" fmla="*/ 22 w 22"/>
                  <a:gd name="T1" fmla="*/ 11 h 22"/>
                  <a:gd name="T2" fmla="*/ 22 w 22"/>
                  <a:gd name="T3" fmla="*/ 11 h 22"/>
                  <a:gd name="T4" fmla="*/ 22 w 22"/>
                  <a:gd name="T5" fmla="*/ 16 h 22"/>
                  <a:gd name="T6" fmla="*/ 19 w 22"/>
                  <a:gd name="T7" fmla="*/ 19 h 22"/>
                  <a:gd name="T8" fmla="*/ 16 w 22"/>
                  <a:gd name="T9" fmla="*/ 22 h 22"/>
                  <a:gd name="T10" fmla="*/ 11 w 22"/>
                  <a:gd name="T11" fmla="*/ 22 h 22"/>
                  <a:gd name="T12" fmla="*/ 11 w 22"/>
                  <a:gd name="T13" fmla="*/ 22 h 22"/>
                  <a:gd name="T14" fmla="*/ 6 w 22"/>
                  <a:gd name="T15" fmla="*/ 22 h 22"/>
                  <a:gd name="T16" fmla="*/ 3 w 22"/>
                  <a:gd name="T17" fmla="*/ 19 h 22"/>
                  <a:gd name="T18" fmla="*/ 0 w 22"/>
                  <a:gd name="T19" fmla="*/ 16 h 22"/>
                  <a:gd name="T20" fmla="*/ 0 w 22"/>
                  <a:gd name="T21" fmla="*/ 11 h 22"/>
                  <a:gd name="T22" fmla="*/ 0 w 22"/>
                  <a:gd name="T23" fmla="*/ 11 h 22"/>
                  <a:gd name="T24" fmla="*/ 0 w 22"/>
                  <a:gd name="T25" fmla="*/ 6 h 22"/>
                  <a:gd name="T26" fmla="*/ 3 w 22"/>
                  <a:gd name="T27" fmla="*/ 3 h 22"/>
                  <a:gd name="T28" fmla="*/ 6 w 22"/>
                  <a:gd name="T29" fmla="*/ 1 h 22"/>
                  <a:gd name="T30" fmla="*/ 11 w 22"/>
                  <a:gd name="T31" fmla="*/ 0 h 22"/>
                  <a:gd name="T32" fmla="*/ 11 w 22"/>
                  <a:gd name="T33" fmla="*/ 0 h 22"/>
                  <a:gd name="T34" fmla="*/ 16 w 22"/>
                  <a:gd name="T35" fmla="*/ 1 h 22"/>
                  <a:gd name="T36" fmla="*/ 19 w 22"/>
                  <a:gd name="T37" fmla="*/ 3 h 22"/>
                  <a:gd name="T38" fmla="*/ 22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2" y="16"/>
                    </a:lnTo>
                    <a:lnTo>
                      <a:pt x="19" y="19"/>
                    </a:lnTo>
                    <a:lnTo>
                      <a:pt x="16" y="22"/>
                    </a:lnTo>
                    <a:lnTo>
                      <a:pt x="11" y="22"/>
                    </a:lnTo>
                    <a:lnTo>
                      <a:pt x="11" y="22"/>
                    </a:lnTo>
                    <a:lnTo>
                      <a:pt x="6" y="22"/>
                    </a:lnTo>
                    <a:lnTo>
                      <a:pt x="3" y="19"/>
                    </a:lnTo>
                    <a:lnTo>
                      <a:pt x="0" y="16"/>
                    </a:lnTo>
                    <a:lnTo>
                      <a:pt x="0" y="11"/>
                    </a:lnTo>
                    <a:lnTo>
                      <a:pt x="0" y="11"/>
                    </a:lnTo>
                    <a:lnTo>
                      <a:pt x="0" y="6"/>
                    </a:lnTo>
                    <a:lnTo>
                      <a:pt x="3" y="3"/>
                    </a:lnTo>
                    <a:lnTo>
                      <a:pt x="6" y="1"/>
                    </a:lnTo>
                    <a:lnTo>
                      <a:pt x="11" y="0"/>
                    </a:lnTo>
                    <a:lnTo>
                      <a:pt x="11" y="0"/>
                    </a:lnTo>
                    <a:lnTo>
                      <a:pt x="16" y="1"/>
                    </a:lnTo>
                    <a:lnTo>
                      <a:pt x="19" y="3"/>
                    </a:lnTo>
                    <a:lnTo>
                      <a:pt x="22"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44" name="Freeform 5415"/>
              <p:cNvSpPr>
                <a:spLocks/>
              </p:cNvSpPr>
              <p:nvPr/>
            </p:nvSpPr>
            <p:spPr bwMode="auto">
              <a:xfrm>
                <a:off x="4952581" y="2222018"/>
                <a:ext cx="31347" cy="41827"/>
              </a:xfrm>
              <a:custGeom>
                <a:avLst/>
                <a:gdLst>
                  <a:gd name="T0" fmla="*/ 23 w 23"/>
                  <a:gd name="T1" fmla="*/ 11 h 22"/>
                  <a:gd name="T2" fmla="*/ 23 w 23"/>
                  <a:gd name="T3" fmla="*/ 11 h 22"/>
                  <a:gd name="T4" fmla="*/ 21 w 23"/>
                  <a:gd name="T5" fmla="*/ 16 h 22"/>
                  <a:gd name="T6" fmla="*/ 20 w 23"/>
                  <a:gd name="T7" fmla="*/ 19 h 22"/>
                  <a:gd name="T8" fmla="*/ 16 w 23"/>
                  <a:gd name="T9" fmla="*/ 22 h 22"/>
                  <a:gd name="T10" fmla="*/ 12 w 23"/>
                  <a:gd name="T11" fmla="*/ 22 h 22"/>
                  <a:gd name="T12" fmla="*/ 12 w 23"/>
                  <a:gd name="T13" fmla="*/ 22 h 22"/>
                  <a:gd name="T14" fmla="*/ 7 w 23"/>
                  <a:gd name="T15" fmla="*/ 22 h 22"/>
                  <a:gd name="T16" fmla="*/ 4 w 23"/>
                  <a:gd name="T17" fmla="*/ 19 h 22"/>
                  <a:gd name="T18" fmla="*/ 0 w 23"/>
                  <a:gd name="T19" fmla="*/ 16 h 22"/>
                  <a:gd name="T20" fmla="*/ 0 w 23"/>
                  <a:gd name="T21" fmla="*/ 11 h 22"/>
                  <a:gd name="T22" fmla="*/ 0 w 23"/>
                  <a:gd name="T23" fmla="*/ 11 h 22"/>
                  <a:gd name="T24" fmla="*/ 0 w 23"/>
                  <a:gd name="T25" fmla="*/ 6 h 22"/>
                  <a:gd name="T26" fmla="*/ 4 w 23"/>
                  <a:gd name="T27" fmla="*/ 3 h 22"/>
                  <a:gd name="T28" fmla="*/ 7 w 23"/>
                  <a:gd name="T29" fmla="*/ 1 h 22"/>
                  <a:gd name="T30" fmla="*/ 12 w 23"/>
                  <a:gd name="T31" fmla="*/ 0 h 22"/>
                  <a:gd name="T32" fmla="*/ 12 w 23"/>
                  <a:gd name="T33" fmla="*/ 0 h 22"/>
                  <a:gd name="T34" fmla="*/ 16 w 23"/>
                  <a:gd name="T35" fmla="*/ 1 h 22"/>
                  <a:gd name="T36" fmla="*/ 20 w 23"/>
                  <a:gd name="T37" fmla="*/ 3 h 22"/>
                  <a:gd name="T38" fmla="*/ 21 w 23"/>
                  <a:gd name="T39" fmla="*/ 6 h 22"/>
                  <a:gd name="T40" fmla="*/ 23 w 23"/>
                  <a:gd name="T41" fmla="*/ 11 h 22"/>
                  <a:gd name="T42" fmla="*/ 23 w 23"/>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2">
                    <a:moveTo>
                      <a:pt x="23" y="11"/>
                    </a:moveTo>
                    <a:lnTo>
                      <a:pt x="23" y="11"/>
                    </a:lnTo>
                    <a:lnTo>
                      <a:pt x="21" y="16"/>
                    </a:lnTo>
                    <a:lnTo>
                      <a:pt x="20" y="19"/>
                    </a:lnTo>
                    <a:lnTo>
                      <a:pt x="16" y="22"/>
                    </a:lnTo>
                    <a:lnTo>
                      <a:pt x="12" y="22"/>
                    </a:lnTo>
                    <a:lnTo>
                      <a:pt x="12" y="22"/>
                    </a:lnTo>
                    <a:lnTo>
                      <a:pt x="7" y="22"/>
                    </a:lnTo>
                    <a:lnTo>
                      <a:pt x="4" y="19"/>
                    </a:lnTo>
                    <a:lnTo>
                      <a:pt x="0" y="16"/>
                    </a:lnTo>
                    <a:lnTo>
                      <a:pt x="0" y="11"/>
                    </a:lnTo>
                    <a:lnTo>
                      <a:pt x="0" y="11"/>
                    </a:lnTo>
                    <a:lnTo>
                      <a:pt x="0" y="6"/>
                    </a:lnTo>
                    <a:lnTo>
                      <a:pt x="4" y="3"/>
                    </a:lnTo>
                    <a:lnTo>
                      <a:pt x="7" y="1"/>
                    </a:lnTo>
                    <a:lnTo>
                      <a:pt x="12" y="0"/>
                    </a:lnTo>
                    <a:lnTo>
                      <a:pt x="12" y="0"/>
                    </a:lnTo>
                    <a:lnTo>
                      <a:pt x="16" y="1"/>
                    </a:lnTo>
                    <a:lnTo>
                      <a:pt x="20" y="3"/>
                    </a:lnTo>
                    <a:lnTo>
                      <a:pt x="21" y="6"/>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45" name="Freeform 5416"/>
              <p:cNvSpPr>
                <a:spLocks/>
              </p:cNvSpPr>
              <p:nvPr/>
            </p:nvSpPr>
            <p:spPr bwMode="auto">
              <a:xfrm>
                <a:off x="4955432" y="2222018"/>
                <a:ext cx="34195" cy="41827"/>
              </a:xfrm>
              <a:custGeom>
                <a:avLst/>
                <a:gdLst>
                  <a:gd name="T0" fmla="*/ 24 w 24"/>
                  <a:gd name="T1" fmla="*/ 11 h 22"/>
                  <a:gd name="T2" fmla="*/ 24 w 24"/>
                  <a:gd name="T3" fmla="*/ 11 h 22"/>
                  <a:gd name="T4" fmla="*/ 22 w 24"/>
                  <a:gd name="T5" fmla="*/ 16 h 22"/>
                  <a:gd name="T6" fmla="*/ 20 w 24"/>
                  <a:gd name="T7" fmla="*/ 19 h 22"/>
                  <a:gd name="T8" fmla="*/ 16 w 24"/>
                  <a:gd name="T9" fmla="*/ 22 h 22"/>
                  <a:gd name="T10" fmla="*/ 12 w 24"/>
                  <a:gd name="T11" fmla="*/ 22 h 22"/>
                  <a:gd name="T12" fmla="*/ 12 w 24"/>
                  <a:gd name="T13" fmla="*/ 22 h 22"/>
                  <a:gd name="T14" fmla="*/ 8 w 24"/>
                  <a:gd name="T15" fmla="*/ 22 h 22"/>
                  <a:gd name="T16" fmla="*/ 4 w 24"/>
                  <a:gd name="T17" fmla="*/ 19 h 22"/>
                  <a:gd name="T18" fmla="*/ 1 w 24"/>
                  <a:gd name="T19" fmla="*/ 16 h 22"/>
                  <a:gd name="T20" fmla="*/ 0 w 24"/>
                  <a:gd name="T21" fmla="*/ 11 h 22"/>
                  <a:gd name="T22" fmla="*/ 0 w 24"/>
                  <a:gd name="T23" fmla="*/ 11 h 22"/>
                  <a:gd name="T24" fmla="*/ 1 w 24"/>
                  <a:gd name="T25" fmla="*/ 6 h 22"/>
                  <a:gd name="T26" fmla="*/ 4 w 24"/>
                  <a:gd name="T27" fmla="*/ 3 h 22"/>
                  <a:gd name="T28" fmla="*/ 8 w 24"/>
                  <a:gd name="T29" fmla="*/ 1 h 22"/>
                  <a:gd name="T30" fmla="*/ 12 w 24"/>
                  <a:gd name="T31" fmla="*/ 0 h 22"/>
                  <a:gd name="T32" fmla="*/ 12 w 24"/>
                  <a:gd name="T33" fmla="*/ 0 h 22"/>
                  <a:gd name="T34" fmla="*/ 16 w 24"/>
                  <a:gd name="T35" fmla="*/ 1 h 22"/>
                  <a:gd name="T36" fmla="*/ 20 w 24"/>
                  <a:gd name="T37" fmla="*/ 3 h 22"/>
                  <a:gd name="T38" fmla="*/ 22 w 24"/>
                  <a:gd name="T39" fmla="*/ 6 h 22"/>
                  <a:gd name="T40" fmla="*/ 24 w 24"/>
                  <a:gd name="T41" fmla="*/ 11 h 22"/>
                  <a:gd name="T42" fmla="*/ 24 w 24"/>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2">
                    <a:moveTo>
                      <a:pt x="24" y="11"/>
                    </a:moveTo>
                    <a:lnTo>
                      <a:pt x="24" y="11"/>
                    </a:lnTo>
                    <a:lnTo>
                      <a:pt x="22" y="16"/>
                    </a:lnTo>
                    <a:lnTo>
                      <a:pt x="20" y="19"/>
                    </a:lnTo>
                    <a:lnTo>
                      <a:pt x="16" y="22"/>
                    </a:lnTo>
                    <a:lnTo>
                      <a:pt x="12" y="22"/>
                    </a:lnTo>
                    <a:lnTo>
                      <a:pt x="12" y="22"/>
                    </a:lnTo>
                    <a:lnTo>
                      <a:pt x="8" y="22"/>
                    </a:lnTo>
                    <a:lnTo>
                      <a:pt x="4" y="19"/>
                    </a:lnTo>
                    <a:lnTo>
                      <a:pt x="1" y="16"/>
                    </a:lnTo>
                    <a:lnTo>
                      <a:pt x="0" y="11"/>
                    </a:lnTo>
                    <a:lnTo>
                      <a:pt x="0" y="11"/>
                    </a:lnTo>
                    <a:lnTo>
                      <a:pt x="1" y="6"/>
                    </a:lnTo>
                    <a:lnTo>
                      <a:pt x="4" y="3"/>
                    </a:lnTo>
                    <a:lnTo>
                      <a:pt x="8" y="1"/>
                    </a:lnTo>
                    <a:lnTo>
                      <a:pt x="12" y="0"/>
                    </a:lnTo>
                    <a:lnTo>
                      <a:pt x="12" y="0"/>
                    </a:lnTo>
                    <a:lnTo>
                      <a:pt x="16" y="1"/>
                    </a:lnTo>
                    <a:lnTo>
                      <a:pt x="20" y="3"/>
                    </a:lnTo>
                    <a:lnTo>
                      <a:pt x="22" y="6"/>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46" name="Freeform 5417"/>
              <p:cNvSpPr>
                <a:spLocks/>
              </p:cNvSpPr>
              <p:nvPr/>
            </p:nvSpPr>
            <p:spPr bwMode="auto">
              <a:xfrm>
                <a:off x="4981078" y="2222018"/>
                <a:ext cx="31347" cy="41827"/>
              </a:xfrm>
              <a:custGeom>
                <a:avLst/>
                <a:gdLst>
                  <a:gd name="T0" fmla="*/ 23 w 23"/>
                  <a:gd name="T1" fmla="*/ 11 h 22"/>
                  <a:gd name="T2" fmla="*/ 23 w 23"/>
                  <a:gd name="T3" fmla="*/ 11 h 22"/>
                  <a:gd name="T4" fmla="*/ 21 w 23"/>
                  <a:gd name="T5" fmla="*/ 16 h 22"/>
                  <a:gd name="T6" fmla="*/ 19 w 23"/>
                  <a:gd name="T7" fmla="*/ 19 h 22"/>
                  <a:gd name="T8" fmla="*/ 16 w 23"/>
                  <a:gd name="T9" fmla="*/ 22 h 22"/>
                  <a:gd name="T10" fmla="*/ 11 w 23"/>
                  <a:gd name="T11" fmla="*/ 22 h 22"/>
                  <a:gd name="T12" fmla="*/ 11 w 23"/>
                  <a:gd name="T13" fmla="*/ 22 h 22"/>
                  <a:gd name="T14" fmla="*/ 7 w 23"/>
                  <a:gd name="T15" fmla="*/ 22 h 22"/>
                  <a:gd name="T16" fmla="*/ 3 w 23"/>
                  <a:gd name="T17" fmla="*/ 19 h 22"/>
                  <a:gd name="T18" fmla="*/ 0 w 23"/>
                  <a:gd name="T19" fmla="*/ 16 h 22"/>
                  <a:gd name="T20" fmla="*/ 0 w 23"/>
                  <a:gd name="T21" fmla="*/ 11 h 22"/>
                  <a:gd name="T22" fmla="*/ 0 w 23"/>
                  <a:gd name="T23" fmla="*/ 11 h 22"/>
                  <a:gd name="T24" fmla="*/ 0 w 23"/>
                  <a:gd name="T25" fmla="*/ 6 h 22"/>
                  <a:gd name="T26" fmla="*/ 3 w 23"/>
                  <a:gd name="T27" fmla="*/ 3 h 22"/>
                  <a:gd name="T28" fmla="*/ 7 w 23"/>
                  <a:gd name="T29" fmla="*/ 1 h 22"/>
                  <a:gd name="T30" fmla="*/ 11 w 23"/>
                  <a:gd name="T31" fmla="*/ 0 h 22"/>
                  <a:gd name="T32" fmla="*/ 11 w 23"/>
                  <a:gd name="T33" fmla="*/ 0 h 22"/>
                  <a:gd name="T34" fmla="*/ 16 w 23"/>
                  <a:gd name="T35" fmla="*/ 1 h 22"/>
                  <a:gd name="T36" fmla="*/ 19 w 23"/>
                  <a:gd name="T37" fmla="*/ 3 h 22"/>
                  <a:gd name="T38" fmla="*/ 21 w 23"/>
                  <a:gd name="T39" fmla="*/ 6 h 22"/>
                  <a:gd name="T40" fmla="*/ 23 w 23"/>
                  <a:gd name="T41" fmla="*/ 11 h 22"/>
                  <a:gd name="T42" fmla="*/ 23 w 23"/>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2">
                    <a:moveTo>
                      <a:pt x="23" y="11"/>
                    </a:moveTo>
                    <a:lnTo>
                      <a:pt x="23" y="11"/>
                    </a:lnTo>
                    <a:lnTo>
                      <a:pt x="21" y="16"/>
                    </a:lnTo>
                    <a:lnTo>
                      <a:pt x="19" y="19"/>
                    </a:lnTo>
                    <a:lnTo>
                      <a:pt x="16" y="22"/>
                    </a:lnTo>
                    <a:lnTo>
                      <a:pt x="11" y="22"/>
                    </a:lnTo>
                    <a:lnTo>
                      <a:pt x="11" y="22"/>
                    </a:lnTo>
                    <a:lnTo>
                      <a:pt x="7" y="22"/>
                    </a:lnTo>
                    <a:lnTo>
                      <a:pt x="3" y="19"/>
                    </a:lnTo>
                    <a:lnTo>
                      <a:pt x="0" y="16"/>
                    </a:lnTo>
                    <a:lnTo>
                      <a:pt x="0" y="11"/>
                    </a:lnTo>
                    <a:lnTo>
                      <a:pt x="0" y="11"/>
                    </a:lnTo>
                    <a:lnTo>
                      <a:pt x="0" y="6"/>
                    </a:lnTo>
                    <a:lnTo>
                      <a:pt x="3" y="3"/>
                    </a:lnTo>
                    <a:lnTo>
                      <a:pt x="7" y="1"/>
                    </a:lnTo>
                    <a:lnTo>
                      <a:pt x="11" y="0"/>
                    </a:lnTo>
                    <a:lnTo>
                      <a:pt x="11" y="0"/>
                    </a:lnTo>
                    <a:lnTo>
                      <a:pt x="16" y="1"/>
                    </a:lnTo>
                    <a:lnTo>
                      <a:pt x="19" y="3"/>
                    </a:lnTo>
                    <a:lnTo>
                      <a:pt x="21" y="6"/>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47" name="Freeform 5418"/>
              <p:cNvSpPr>
                <a:spLocks/>
              </p:cNvSpPr>
              <p:nvPr/>
            </p:nvSpPr>
            <p:spPr bwMode="auto">
              <a:xfrm>
                <a:off x="5006725" y="2256873"/>
                <a:ext cx="31347" cy="38343"/>
              </a:xfrm>
              <a:custGeom>
                <a:avLst/>
                <a:gdLst>
                  <a:gd name="T0" fmla="*/ 22 w 22"/>
                  <a:gd name="T1" fmla="*/ 11 h 22"/>
                  <a:gd name="T2" fmla="*/ 22 w 22"/>
                  <a:gd name="T3" fmla="*/ 11 h 22"/>
                  <a:gd name="T4" fmla="*/ 22 w 22"/>
                  <a:gd name="T5" fmla="*/ 16 h 22"/>
                  <a:gd name="T6" fmla="*/ 19 w 22"/>
                  <a:gd name="T7" fmla="*/ 19 h 22"/>
                  <a:gd name="T8" fmla="*/ 16 w 22"/>
                  <a:gd name="T9" fmla="*/ 21 h 22"/>
                  <a:gd name="T10" fmla="*/ 11 w 22"/>
                  <a:gd name="T11" fmla="*/ 22 h 22"/>
                  <a:gd name="T12" fmla="*/ 11 w 22"/>
                  <a:gd name="T13" fmla="*/ 22 h 22"/>
                  <a:gd name="T14" fmla="*/ 6 w 22"/>
                  <a:gd name="T15" fmla="*/ 21 h 22"/>
                  <a:gd name="T16" fmla="*/ 3 w 22"/>
                  <a:gd name="T17" fmla="*/ 19 h 22"/>
                  <a:gd name="T18" fmla="*/ 1 w 22"/>
                  <a:gd name="T19" fmla="*/ 16 h 22"/>
                  <a:gd name="T20" fmla="*/ 0 w 22"/>
                  <a:gd name="T21" fmla="*/ 11 h 22"/>
                  <a:gd name="T22" fmla="*/ 0 w 22"/>
                  <a:gd name="T23" fmla="*/ 11 h 22"/>
                  <a:gd name="T24" fmla="*/ 1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2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2" y="16"/>
                    </a:lnTo>
                    <a:lnTo>
                      <a:pt x="19" y="19"/>
                    </a:lnTo>
                    <a:lnTo>
                      <a:pt x="16" y="21"/>
                    </a:lnTo>
                    <a:lnTo>
                      <a:pt x="11" y="22"/>
                    </a:lnTo>
                    <a:lnTo>
                      <a:pt x="11" y="22"/>
                    </a:lnTo>
                    <a:lnTo>
                      <a:pt x="6" y="21"/>
                    </a:lnTo>
                    <a:lnTo>
                      <a:pt x="3" y="19"/>
                    </a:lnTo>
                    <a:lnTo>
                      <a:pt x="1" y="16"/>
                    </a:lnTo>
                    <a:lnTo>
                      <a:pt x="0" y="11"/>
                    </a:lnTo>
                    <a:lnTo>
                      <a:pt x="0" y="11"/>
                    </a:lnTo>
                    <a:lnTo>
                      <a:pt x="1" y="6"/>
                    </a:lnTo>
                    <a:lnTo>
                      <a:pt x="3" y="3"/>
                    </a:lnTo>
                    <a:lnTo>
                      <a:pt x="6" y="0"/>
                    </a:lnTo>
                    <a:lnTo>
                      <a:pt x="11" y="0"/>
                    </a:lnTo>
                    <a:lnTo>
                      <a:pt x="11" y="0"/>
                    </a:lnTo>
                    <a:lnTo>
                      <a:pt x="16" y="0"/>
                    </a:lnTo>
                    <a:lnTo>
                      <a:pt x="19" y="3"/>
                    </a:lnTo>
                    <a:lnTo>
                      <a:pt x="22"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48" name="Freeform 5419"/>
              <p:cNvSpPr>
                <a:spLocks/>
              </p:cNvSpPr>
              <p:nvPr/>
            </p:nvSpPr>
            <p:spPr bwMode="auto">
              <a:xfrm>
                <a:off x="5075115" y="2312643"/>
                <a:ext cx="34195" cy="38343"/>
              </a:xfrm>
              <a:custGeom>
                <a:avLst/>
                <a:gdLst>
                  <a:gd name="T0" fmla="*/ 24 w 24"/>
                  <a:gd name="T1" fmla="*/ 11 h 22"/>
                  <a:gd name="T2" fmla="*/ 24 w 24"/>
                  <a:gd name="T3" fmla="*/ 11 h 22"/>
                  <a:gd name="T4" fmla="*/ 22 w 24"/>
                  <a:gd name="T5" fmla="*/ 16 h 22"/>
                  <a:gd name="T6" fmla="*/ 20 w 24"/>
                  <a:gd name="T7" fmla="*/ 19 h 22"/>
                  <a:gd name="T8" fmla="*/ 16 w 24"/>
                  <a:gd name="T9" fmla="*/ 22 h 22"/>
                  <a:gd name="T10" fmla="*/ 11 w 24"/>
                  <a:gd name="T11" fmla="*/ 22 h 22"/>
                  <a:gd name="T12" fmla="*/ 11 w 24"/>
                  <a:gd name="T13" fmla="*/ 22 h 22"/>
                  <a:gd name="T14" fmla="*/ 8 w 24"/>
                  <a:gd name="T15" fmla="*/ 22 h 22"/>
                  <a:gd name="T16" fmla="*/ 3 w 24"/>
                  <a:gd name="T17" fmla="*/ 19 h 22"/>
                  <a:gd name="T18" fmla="*/ 1 w 24"/>
                  <a:gd name="T19" fmla="*/ 16 h 22"/>
                  <a:gd name="T20" fmla="*/ 0 w 24"/>
                  <a:gd name="T21" fmla="*/ 11 h 22"/>
                  <a:gd name="T22" fmla="*/ 0 w 24"/>
                  <a:gd name="T23" fmla="*/ 11 h 22"/>
                  <a:gd name="T24" fmla="*/ 1 w 24"/>
                  <a:gd name="T25" fmla="*/ 6 h 22"/>
                  <a:gd name="T26" fmla="*/ 3 w 24"/>
                  <a:gd name="T27" fmla="*/ 3 h 22"/>
                  <a:gd name="T28" fmla="*/ 8 w 24"/>
                  <a:gd name="T29" fmla="*/ 0 h 22"/>
                  <a:gd name="T30" fmla="*/ 11 w 24"/>
                  <a:gd name="T31" fmla="*/ 0 h 22"/>
                  <a:gd name="T32" fmla="*/ 11 w 24"/>
                  <a:gd name="T33" fmla="*/ 0 h 22"/>
                  <a:gd name="T34" fmla="*/ 16 w 24"/>
                  <a:gd name="T35" fmla="*/ 0 h 22"/>
                  <a:gd name="T36" fmla="*/ 20 w 24"/>
                  <a:gd name="T37" fmla="*/ 3 h 22"/>
                  <a:gd name="T38" fmla="*/ 22 w 24"/>
                  <a:gd name="T39" fmla="*/ 6 h 22"/>
                  <a:gd name="T40" fmla="*/ 24 w 24"/>
                  <a:gd name="T41" fmla="*/ 11 h 22"/>
                  <a:gd name="T42" fmla="*/ 24 w 24"/>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2">
                    <a:moveTo>
                      <a:pt x="24" y="11"/>
                    </a:moveTo>
                    <a:lnTo>
                      <a:pt x="24" y="11"/>
                    </a:lnTo>
                    <a:lnTo>
                      <a:pt x="22" y="16"/>
                    </a:lnTo>
                    <a:lnTo>
                      <a:pt x="20" y="19"/>
                    </a:lnTo>
                    <a:lnTo>
                      <a:pt x="16" y="22"/>
                    </a:lnTo>
                    <a:lnTo>
                      <a:pt x="11" y="22"/>
                    </a:lnTo>
                    <a:lnTo>
                      <a:pt x="11" y="22"/>
                    </a:lnTo>
                    <a:lnTo>
                      <a:pt x="8" y="22"/>
                    </a:lnTo>
                    <a:lnTo>
                      <a:pt x="3" y="19"/>
                    </a:lnTo>
                    <a:lnTo>
                      <a:pt x="1" y="16"/>
                    </a:lnTo>
                    <a:lnTo>
                      <a:pt x="0" y="11"/>
                    </a:lnTo>
                    <a:lnTo>
                      <a:pt x="0" y="11"/>
                    </a:lnTo>
                    <a:lnTo>
                      <a:pt x="1" y="6"/>
                    </a:lnTo>
                    <a:lnTo>
                      <a:pt x="3" y="3"/>
                    </a:lnTo>
                    <a:lnTo>
                      <a:pt x="8" y="0"/>
                    </a:lnTo>
                    <a:lnTo>
                      <a:pt x="11" y="0"/>
                    </a:lnTo>
                    <a:lnTo>
                      <a:pt x="11" y="0"/>
                    </a:lnTo>
                    <a:lnTo>
                      <a:pt x="16" y="0"/>
                    </a:lnTo>
                    <a:lnTo>
                      <a:pt x="20" y="3"/>
                    </a:lnTo>
                    <a:lnTo>
                      <a:pt x="22" y="6"/>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49" name="Freeform 5420"/>
              <p:cNvSpPr>
                <a:spLocks/>
              </p:cNvSpPr>
              <p:nvPr/>
            </p:nvSpPr>
            <p:spPr bwMode="auto">
              <a:xfrm>
                <a:off x="5095061" y="2340527"/>
                <a:ext cx="31347" cy="38343"/>
              </a:xfrm>
              <a:custGeom>
                <a:avLst/>
                <a:gdLst>
                  <a:gd name="T0" fmla="*/ 22 w 22"/>
                  <a:gd name="T1" fmla="*/ 11 h 22"/>
                  <a:gd name="T2" fmla="*/ 22 w 22"/>
                  <a:gd name="T3" fmla="*/ 11 h 22"/>
                  <a:gd name="T4" fmla="*/ 22 w 22"/>
                  <a:gd name="T5" fmla="*/ 16 h 22"/>
                  <a:gd name="T6" fmla="*/ 19 w 22"/>
                  <a:gd name="T7" fmla="*/ 19 h 22"/>
                  <a:gd name="T8" fmla="*/ 16 w 22"/>
                  <a:gd name="T9" fmla="*/ 22 h 22"/>
                  <a:gd name="T10" fmla="*/ 11 w 22"/>
                  <a:gd name="T11" fmla="*/ 22 h 22"/>
                  <a:gd name="T12" fmla="*/ 11 w 22"/>
                  <a:gd name="T13" fmla="*/ 22 h 22"/>
                  <a:gd name="T14" fmla="*/ 6 w 22"/>
                  <a:gd name="T15" fmla="*/ 22 h 22"/>
                  <a:gd name="T16" fmla="*/ 3 w 22"/>
                  <a:gd name="T17" fmla="*/ 19 h 22"/>
                  <a:gd name="T18" fmla="*/ 0 w 22"/>
                  <a:gd name="T19" fmla="*/ 16 h 22"/>
                  <a:gd name="T20" fmla="*/ 0 w 22"/>
                  <a:gd name="T21" fmla="*/ 11 h 22"/>
                  <a:gd name="T22" fmla="*/ 0 w 22"/>
                  <a:gd name="T23" fmla="*/ 11 h 22"/>
                  <a:gd name="T24" fmla="*/ 0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2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2" y="16"/>
                    </a:lnTo>
                    <a:lnTo>
                      <a:pt x="19" y="19"/>
                    </a:lnTo>
                    <a:lnTo>
                      <a:pt x="16" y="22"/>
                    </a:lnTo>
                    <a:lnTo>
                      <a:pt x="11" y="22"/>
                    </a:lnTo>
                    <a:lnTo>
                      <a:pt x="11" y="22"/>
                    </a:lnTo>
                    <a:lnTo>
                      <a:pt x="6" y="22"/>
                    </a:lnTo>
                    <a:lnTo>
                      <a:pt x="3" y="19"/>
                    </a:lnTo>
                    <a:lnTo>
                      <a:pt x="0" y="16"/>
                    </a:lnTo>
                    <a:lnTo>
                      <a:pt x="0" y="11"/>
                    </a:lnTo>
                    <a:lnTo>
                      <a:pt x="0" y="11"/>
                    </a:lnTo>
                    <a:lnTo>
                      <a:pt x="0" y="6"/>
                    </a:lnTo>
                    <a:lnTo>
                      <a:pt x="3" y="3"/>
                    </a:lnTo>
                    <a:lnTo>
                      <a:pt x="6" y="0"/>
                    </a:lnTo>
                    <a:lnTo>
                      <a:pt x="11" y="0"/>
                    </a:lnTo>
                    <a:lnTo>
                      <a:pt x="11" y="0"/>
                    </a:lnTo>
                    <a:lnTo>
                      <a:pt x="16" y="0"/>
                    </a:lnTo>
                    <a:lnTo>
                      <a:pt x="19" y="3"/>
                    </a:lnTo>
                    <a:lnTo>
                      <a:pt x="22"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50" name="Freeform 5421"/>
              <p:cNvSpPr>
                <a:spLocks/>
              </p:cNvSpPr>
              <p:nvPr/>
            </p:nvSpPr>
            <p:spPr bwMode="auto">
              <a:xfrm>
                <a:off x="5095061" y="2340527"/>
                <a:ext cx="31347" cy="38343"/>
              </a:xfrm>
              <a:custGeom>
                <a:avLst/>
                <a:gdLst>
                  <a:gd name="T0" fmla="*/ 22 w 22"/>
                  <a:gd name="T1" fmla="*/ 11 h 22"/>
                  <a:gd name="T2" fmla="*/ 22 w 22"/>
                  <a:gd name="T3" fmla="*/ 11 h 22"/>
                  <a:gd name="T4" fmla="*/ 22 w 22"/>
                  <a:gd name="T5" fmla="*/ 16 h 22"/>
                  <a:gd name="T6" fmla="*/ 19 w 22"/>
                  <a:gd name="T7" fmla="*/ 19 h 22"/>
                  <a:gd name="T8" fmla="*/ 16 w 22"/>
                  <a:gd name="T9" fmla="*/ 22 h 22"/>
                  <a:gd name="T10" fmla="*/ 11 w 22"/>
                  <a:gd name="T11" fmla="*/ 22 h 22"/>
                  <a:gd name="T12" fmla="*/ 11 w 22"/>
                  <a:gd name="T13" fmla="*/ 22 h 22"/>
                  <a:gd name="T14" fmla="*/ 6 w 22"/>
                  <a:gd name="T15" fmla="*/ 22 h 22"/>
                  <a:gd name="T16" fmla="*/ 3 w 22"/>
                  <a:gd name="T17" fmla="*/ 19 h 22"/>
                  <a:gd name="T18" fmla="*/ 0 w 22"/>
                  <a:gd name="T19" fmla="*/ 16 h 22"/>
                  <a:gd name="T20" fmla="*/ 0 w 22"/>
                  <a:gd name="T21" fmla="*/ 11 h 22"/>
                  <a:gd name="T22" fmla="*/ 0 w 22"/>
                  <a:gd name="T23" fmla="*/ 11 h 22"/>
                  <a:gd name="T24" fmla="*/ 0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2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2" y="16"/>
                    </a:lnTo>
                    <a:lnTo>
                      <a:pt x="19" y="19"/>
                    </a:lnTo>
                    <a:lnTo>
                      <a:pt x="16" y="22"/>
                    </a:lnTo>
                    <a:lnTo>
                      <a:pt x="11" y="22"/>
                    </a:lnTo>
                    <a:lnTo>
                      <a:pt x="11" y="22"/>
                    </a:lnTo>
                    <a:lnTo>
                      <a:pt x="6" y="22"/>
                    </a:lnTo>
                    <a:lnTo>
                      <a:pt x="3" y="19"/>
                    </a:lnTo>
                    <a:lnTo>
                      <a:pt x="0" y="16"/>
                    </a:lnTo>
                    <a:lnTo>
                      <a:pt x="0" y="11"/>
                    </a:lnTo>
                    <a:lnTo>
                      <a:pt x="0" y="11"/>
                    </a:lnTo>
                    <a:lnTo>
                      <a:pt x="0" y="6"/>
                    </a:lnTo>
                    <a:lnTo>
                      <a:pt x="3" y="3"/>
                    </a:lnTo>
                    <a:lnTo>
                      <a:pt x="6" y="0"/>
                    </a:lnTo>
                    <a:lnTo>
                      <a:pt x="11" y="0"/>
                    </a:lnTo>
                    <a:lnTo>
                      <a:pt x="11" y="0"/>
                    </a:lnTo>
                    <a:lnTo>
                      <a:pt x="16" y="0"/>
                    </a:lnTo>
                    <a:lnTo>
                      <a:pt x="19" y="3"/>
                    </a:lnTo>
                    <a:lnTo>
                      <a:pt x="22"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51" name="Freeform 5422"/>
              <p:cNvSpPr>
                <a:spLocks/>
              </p:cNvSpPr>
              <p:nvPr/>
            </p:nvSpPr>
            <p:spPr bwMode="auto">
              <a:xfrm>
                <a:off x="5132106" y="2371898"/>
                <a:ext cx="31347" cy="41827"/>
              </a:xfrm>
              <a:custGeom>
                <a:avLst/>
                <a:gdLst>
                  <a:gd name="T0" fmla="*/ 22 w 22"/>
                  <a:gd name="T1" fmla="*/ 12 h 24"/>
                  <a:gd name="T2" fmla="*/ 22 w 22"/>
                  <a:gd name="T3" fmla="*/ 12 h 24"/>
                  <a:gd name="T4" fmla="*/ 22 w 22"/>
                  <a:gd name="T5" fmla="*/ 16 h 24"/>
                  <a:gd name="T6" fmla="*/ 19 w 22"/>
                  <a:gd name="T7" fmla="*/ 21 h 24"/>
                  <a:gd name="T8" fmla="*/ 16 w 22"/>
                  <a:gd name="T9" fmla="*/ 23 h 24"/>
                  <a:gd name="T10" fmla="*/ 11 w 22"/>
                  <a:gd name="T11" fmla="*/ 24 h 24"/>
                  <a:gd name="T12" fmla="*/ 11 w 22"/>
                  <a:gd name="T13" fmla="*/ 24 h 24"/>
                  <a:gd name="T14" fmla="*/ 6 w 22"/>
                  <a:gd name="T15" fmla="*/ 23 h 24"/>
                  <a:gd name="T16" fmla="*/ 3 w 22"/>
                  <a:gd name="T17" fmla="*/ 21 h 24"/>
                  <a:gd name="T18" fmla="*/ 0 w 22"/>
                  <a:gd name="T19" fmla="*/ 16 h 24"/>
                  <a:gd name="T20" fmla="*/ 0 w 22"/>
                  <a:gd name="T21" fmla="*/ 12 h 24"/>
                  <a:gd name="T22" fmla="*/ 0 w 22"/>
                  <a:gd name="T23" fmla="*/ 12 h 24"/>
                  <a:gd name="T24" fmla="*/ 0 w 22"/>
                  <a:gd name="T25" fmla="*/ 8 h 24"/>
                  <a:gd name="T26" fmla="*/ 3 w 22"/>
                  <a:gd name="T27" fmla="*/ 4 h 24"/>
                  <a:gd name="T28" fmla="*/ 6 w 22"/>
                  <a:gd name="T29" fmla="*/ 2 h 24"/>
                  <a:gd name="T30" fmla="*/ 11 w 22"/>
                  <a:gd name="T31" fmla="*/ 0 h 24"/>
                  <a:gd name="T32" fmla="*/ 11 w 22"/>
                  <a:gd name="T33" fmla="*/ 0 h 24"/>
                  <a:gd name="T34" fmla="*/ 16 w 22"/>
                  <a:gd name="T35" fmla="*/ 2 h 24"/>
                  <a:gd name="T36" fmla="*/ 19 w 22"/>
                  <a:gd name="T37" fmla="*/ 4 h 24"/>
                  <a:gd name="T38" fmla="*/ 22 w 22"/>
                  <a:gd name="T39" fmla="*/ 8 h 24"/>
                  <a:gd name="T40" fmla="*/ 22 w 22"/>
                  <a:gd name="T41" fmla="*/ 12 h 24"/>
                  <a:gd name="T42" fmla="*/ 22 w 22"/>
                  <a:gd name="T43"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2"/>
                    </a:moveTo>
                    <a:lnTo>
                      <a:pt x="22" y="12"/>
                    </a:lnTo>
                    <a:lnTo>
                      <a:pt x="22" y="16"/>
                    </a:lnTo>
                    <a:lnTo>
                      <a:pt x="19" y="21"/>
                    </a:lnTo>
                    <a:lnTo>
                      <a:pt x="16" y="23"/>
                    </a:lnTo>
                    <a:lnTo>
                      <a:pt x="11" y="24"/>
                    </a:lnTo>
                    <a:lnTo>
                      <a:pt x="11" y="24"/>
                    </a:lnTo>
                    <a:lnTo>
                      <a:pt x="6" y="23"/>
                    </a:lnTo>
                    <a:lnTo>
                      <a:pt x="3" y="21"/>
                    </a:lnTo>
                    <a:lnTo>
                      <a:pt x="0" y="16"/>
                    </a:lnTo>
                    <a:lnTo>
                      <a:pt x="0" y="12"/>
                    </a:lnTo>
                    <a:lnTo>
                      <a:pt x="0" y="12"/>
                    </a:lnTo>
                    <a:lnTo>
                      <a:pt x="0" y="8"/>
                    </a:lnTo>
                    <a:lnTo>
                      <a:pt x="3" y="4"/>
                    </a:lnTo>
                    <a:lnTo>
                      <a:pt x="6" y="2"/>
                    </a:lnTo>
                    <a:lnTo>
                      <a:pt x="11" y="0"/>
                    </a:lnTo>
                    <a:lnTo>
                      <a:pt x="11" y="0"/>
                    </a:lnTo>
                    <a:lnTo>
                      <a:pt x="16" y="2"/>
                    </a:lnTo>
                    <a:lnTo>
                      <a:pt x="19" y="4"/>
                    </a:lnTo>
                    <a:lnTo>
                      <a:pt x="22" y="8"/>
                    </a:lnTo>
                    <a:lnTo>
                      <a:pt x="22" y="12"/>
                    </a:lnTo>
                    <a:lnTo>
                      <a:pt x="22" y="12"/>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52" name="Freeform 5423"/>
              <p:cNvSpPr>
                <a:spLocks/>
              </p:cNvSpPr>
              <p:nvPr/>
            </p:nvSpPr>
            <p:spPr bwMode="auto">
              <a:xfrm>
                <a:off x="5163450" y="2431152"/>
                <a:ext cx="34195" cy="38343"/>
              </a:xfrm>
              <a:custGeom>
                <a:avLst/>
                <a:gdLst>
                  <a:gd name="T0" fmla="*/ 24 w 24"/>
                  <a:gd name="T1" fmla="*/ 11 h 22"/>
                  <a:gd name="T2" fmla="*/ 24 w 24"/>
                  <a:gd name="T3" fmla="*/ 11 h 22"/>
                  <a:gd name="T4" fmla="*/ 22 w 24"/>
                  <a:gd name="T5" fmla="*/ 16 h 22"/>
                  <a:gd name="T6" fmla="*/ 19 w 24"/>
                  <a:gd name="T7" fmla="*/ 19 h 22"/>
                  <a:gd name="T8" fmla="*/ 16 w 24"/>
                  <a:gd name="T9" fmla="*/ 22 h 22"/>
                  <a:gd name="T10" fmla="*/ 11 w 24"/>
                  <a:gd name="T11" fmla="*/ 22 h 22"/>
                  <a:gd name="T12" fmla="*/ 11 w 24"/>
                  <a:gd name="T13" fmla="*/ 22 h 22"/>
                  <a:gd name="T14" fmla="*/ 8 w 24"/>
                  <a:gd name="T15" fmla="*/ 22 h 22"/>
                  <a:gd name="T16" fmla="*/ 3 w 24"/>
                  <a:gd name="T17" fmla="*/ 19 h 22"/>
                  <a:gd name="T18" fmla="*/ 2 w 24"/>
                  <a:gd name="T19" fmla="*/ 16 h 22"/>
                  <a:gd name="T20" fmla="*/ 0 w 24"/>
                  <a:gd name="T21" fmla="*/ 11 h 22"/>
                  <a:gd name="T22" fmla="*/ 0 w 24"/>
                  <a:gd name="T23" fmla="*/ 11 h 22"/>
                  <a:gd name="T24" fmla="*/ 2 w 24"/>
                  <a:gd name="T25" fmla="*/ 6 h 22"/>
                  <a:gd name="T26" fmla="*/ 3 w 24"/>
                  <a:gd name="T27" fmla="*/ 3 h 22"/>
                  <a:gd name="T28" fmla="*/ 8 w 24"/>
                  <a:gd name="T29" fmla="*/ 0 h 22"/>
                  <a:gd name="T30" fmla="*/ 11 w 24"/>
                  <a:gd name="T31" fmla="*/ 0 h 22"/>
                  <a:gd name="T32" fmla="*/ 11 w 24"/>
                  <a:gd name="T33" fmla="*/ 0 h 22"/>
                  <a:gd name="T34" fmla="*/ 16 w 24"/>
                  <a:gd name="T35" fmla="*/ 0 h 22"/>
                  <a:gd name="T36" fmla="*/ 19 w 24"/>
                  <a:gd name="T37" fmla="*/ 3 h 22"/>
                  <a:gd name="T38" fmla="*/ 22 w 24"/>
                  <a:gd name="T39" fmla="*/ 6 h 22"/>
                  <a:gd name="T40" fmla="*/ 24 w 24"/>
                  <a:gd name="T41" fmla="*/ 11 h 22"/>
                  <a:gd name="T42" fmla="*/ 24 w 24"/>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2">
                    <a:moveTo>
                      <a:pt x="24" y="11"/>
                    </a:moveTo>
                    <a:lnTo>
                      <a:pt x="24" y="11"/>
                    </a:lnTo>
                    <a:lnTo>
                      <a:pt x="22" y="16"/>
                    </a:lnTo>
                    <a:lnTo>
                      <a:pt x="19" y="19"/>
                    </a:lnTo>
                    <a:lnTo>
                      <a:pt x="16" y="22"/>
                    </a:lnTo>
                    <a:lnTo>
                      <a:pt x="11" y="22"/>
                    </a:lnTo>
                    <a:lnTo>
                      <a:pt x="11" y="22"/>
                    </a:lnTo>
                    <a:lnTo>
                      <a:pt x="8" y="22"/>
                    </a:lnTo>
                    <a:lnTo>
                      <a:pt x="3" y="19"/>
                    </a:lnTo>
                    <a:lnTo>
                      <a:pt x="2" y="16"/>
                    </a:lnTo>
                    <a:lnTo>
                      <a:pt x="0" y="11"/>
                    </a:lnTo>
                    <a:lnTo>
                      <a:pt x="0" y="11"/>
                    </a:lnTo>
                    <a:lnTo>
                      <a:pt x="2" y="6"/>
                    </a:lnTo>
                    <a:lnTo>
                      <a:pt x="3" y="3"/>
                    </a:lnTo>
                    <a:lnTo>
                      <a:pt x="8" y="0"/>
                    </a:lnTo>
                    <a:lnTo>
                      <a:pt x="11" y="0"/>
                    </a:lnTo>
                    <a:lnTo>
                      <a:pt x="11" y="0"/>
                    </a:lnTo>
                    <a:lnTo>
                      <a:pt x="16" y="0"/>
                    </a:lnTo>
                    <a:lnTo>
                      <a:pt x="19" y="3"/>
                    </a:lnTo>
                    <a:lnTo>
                      <a:pt x="22" y="6"/>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53" name="Freeform 5424"/>
              <p:cNvSpPr>
                <a:spLocks/>
              </p:cNvSpPr>
              <p:nvPr/>
            </p:nvSpPr>
            <p:spPr bwMode="auto">
              <a:xfrm>
                <a:off x="5200496" y="2431152"/>
                <a:ext cx="31347" cy="38343"/>
              </a:xfrm>
              <a:custGeom>
                <a:avLst/>
                <a:gdLst>
                  <a:gd name="T0" fmla="*/ 22 w 22"/>
                  <a:gd name="T1" fmla="*/ 11 h 22"/>
                  <a:gd name="T2" fmla="*/ 22 w 22"/>
                  <a:gd name="T3" fmla="*/ 11 h 22"/>
                  <a:gd name="T4" fmla="*/ 22 w 22"/>
                  <a:gd name="T5" fmla="*/ 16 h 22"/>
                  <a:gd name="T6" fmla="*/ 19 w 22"/>
                  <a:gd name="T7" fmla="*/ 19 h 22"/>
                  <a:gd name="T8" fmla="*/ 15 w 22"/>
                  <a:gd name="T9" fmla="*/ 22 h 22"/>
                  <a:gd name="T10" fmla="*/ 11 w 22"/>
                  <a:gd name="T11" fmla="*/ 22 h 22"/>
                  <a:gd name="T12" fmla="*/ 11 w 22"/>
                  <a:gd name="T13" fmla="*/ 22 h 22"/>
                  <a:gd name="T14" fmla="*/ 6 w 22"/>
                  <a:gd name="T15" fmla="*/ 22 h 22"/>
                  <a:gd name="T16" fmla="*/ 3 w 22"/>
                  <a:gd name="T17" fmla="*/ 19 h 22"/>
                  <a:gd name="T18" fmla="*/ 1 w 22"/>
                  <a:gd name="T19" fmla="*/ 16 h 22"/>
                  <a:gd name="T20" fmla="*/ 0 w 22"/>
                  <a:gd name="T21" fmla="*/ 11 h 22"/>
                  <a:gd name="T22" fmla="*/ 0 w 22"/>
                  <a:gd name="T23" fmla="*/ 11 h 22"/>
                  <a:gd name="T24" fmla="*/ 1 w 22"/>
                  <a:gd name="T25" fmla="*/ 6 h 22"/>
                  <a:gd name="T26" fmla="*/ 3 w 22"/>
                  <a:gd name="T27" fmla="*/ 3 h 22"/>
                  <a:gd name="T28" fmla="*/ 6 w 22"/>
                  <a:gd name="T29" fmla="*/ 0 h 22"/>
                  <a:gd name="T30" fmla="*/ 11 w 22"/>
                  <a:gd name="T31" fmla="*/ 0 h 22"/>
                  <a:gd name="T32" fmla="*/ 11 w 22"/>
                  <a:gd name="T33" fmla="*/ 0 h 22"/>
                  <a:gd name="T34" fmla="*/ 15 w 22"/>
                  <a:gd name="T35" fmla="*/ 0 h 22"/>
                  <a:gd name="T36" fmla="*/ 19 w 22"/>
                  <a:gd name="T37" fmla="*/ 3 h 22"/>
                  <a:gd name="T38" fmla="*/ 22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2" y="16"/>
                    </a:lnTo>
                    <a:lnTo>
                      <a:pt x="19" y="19"/>
                    </a:lnTo>
                    <a:lnTo>
                      <a:pt x="15" y="22"/>
                    </a:lnTo>
                    <a:lnTo>
                      <a:pt x="11" y="22"/>
                    </a:lnTo>
                    <a:lnTo>
                      <a:pt x="11" y="22"/>
                    </a:lnTo>
                    <a:lnTo>
                      <a:pt x="6" y="22"/>
                    </a:lnTo>
                    <a:lnTo>
                      <a:pt x="3" y="19"/>
                    </a:lnTo>
                    <a:lnTo>
                      <a:pt x="1" y="16"/>
                    </a:lnTo>
                    <a:lnTo>
                      <a:pt x="0" y="11"/>
                    </a:lnTo>
                    <a:lnTo>
                      <a:pt x="0" y="11"/>
                    </a:lnTo>
                    <a:lnTo>
                      <a:pt x="1" y="6"/>
                    </a:lnTo>
                    <a:lnTo>
                      <a:pt x="3" y="3"/>
                    </a:lnTo>
                    <a:lnTo>
                      <a:pt x="6" y="0"/>
                    </a:lnTo>
                    <a:lnTo>
                      <a:pt x="11" y="0"/>
                    </a:lnTo>
                    <a:lnTo>
                      <a:pt x="11" y="0"/>
                    </a:lnTo>
                    <a:lnTo>
                      <a:pt x="15" y="0"/>
                    </a:lnTo>
                    <a:lnTo>
                      <a:pt x="19" y="3"/>
                    </a:lnTo>
                    <a:lnTo>
                      <a:pt x="22"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54" name="Freeform 5425"/>
              <p:cNvSpPr>
                <a:spLocks/>
              </p:cNvSpPr>
              <p:nvPr/>
            </p:nvSpPr>
            <p:spPr bwMode="auto">
              <a:xfrm>
                <a:off x="5206195" y="2431152"/>
                <a:ext cx="31347" cy="38343"/>
              </a:xfrm>
              <a:custGeom>
                <a:avLst/>
                <a:gdLst>
                  <a:gd name="T0" fmla="*/ 23 w 23"/>
                  <a:gd name="T1" fmla="*/ 11 h 22"/>
                  <a:gd name="T2" fmla="*/ 23 w 23"/>
                  <a:gd name="T3" fmla="*/ 11 h 22"/>
                  <a:gd name="T4" fmla="*/ 23 w 23"/>
                  <a:gd name="T5" fmla="*/ 16 h 22"/>
                  <a:gd name="T6" fmla="*/ 19 w 23"/>
                  <a:gd name="T7" fmla="*/ 19 h 22"/>
                  <a:gd name="T8" fmla="*/ 16 w 23"/>
                  <a:gd name="T9" fmla="*/ 22 h 22"/>
                  <a:gd name="T10" fmla="*/ 11 w 23"/>
                  <a:gd name="T11" fmla="*/ 22 h 22"/>
                  <a:gd name="T12" fmla="*/ 11 w 23"/>
                  <a:gd name="T13" fmla="*/ 22 h 22"/>
                  <a:gd name="T14" fmla="*/ 7 w 23"/>
                  <a:gd name="T15" fmla="*/ 22 h 22"/>
                  <a:gd name="T16" fmla="*/ 3 w 23"/>
                  <a:gd name="T17" fmla="*/ 19 h 22"/>
                  <a:gd name="T18" fmla="*/ 0 w 23"/>
                  <a:gd name="T19" fmla="*/ 16 h 22"/>
                  <a:gd name="T20" fmla="*/ 0 w 23"/>
                  <a:gd name="T21" fmla="*/ 11 h 22"/>
                  <a:gd name="T22" fmla="*/ 0 w 23"/>
                  <a:gd name="T23" fmla="*/ 11 h 22"/>
                  <a:gd name="T24" fmla="*/ 0 w 23"/>
                  <a:gd name="T25" fmla="*/ 6 h 22"/>
                  <a:gd name="T26" fmla="*/ 3 w 23"/>
                  <a:gd name="T27" fmla="*/ 3 h 22"/>
                  <a:gd name="T28" fmla="*/ 7 w 23"/>
                  <a:gd name="T29" fmla="*/ 0 h 22"/>
                  <a:gd name="T30" fmla="*/ 11 w 23"/>
                  <a:gd name="T31" fmla="*/ 0 h 22"/>
                  <a:gd name="T32" fmla="*/ 11 w 23"/>
                  <a:gd name="T33" fmla="*/ 0 h 22"/>
                  <a:gd name="T34" fmla="*/ 16 w 23"/>
                  <a:gd name="T35" fmla="*/ 0 h 22"/>
                  <a:gd name="T36" fmla="*/ 19 w 23"/>
                  <a:gd name="T37" fmla="*/ 3 h 22"/>
                  <a:gd name="T38" fmla="*/ 23 w 23"/>
                  <a:gd name="T39" fmla="*/ 6 h 22"/>
                  <a:gd name="T40" fmla="*/ 23 w 23"/>
                  <a:gd name="T41" fmla="*/ 11 h 22"/>
                  <a:gd name="T42" fmla="*/ 23 w 23"/>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2">
                    <a:moveTo>
                      <a:pt x="23" y="11"/>
                    </a:moveTo>
                    <a:lnTo>
                      <a:pt x="23" y="11"/>
                    </a:lnTo>
                    <a:lnTo>
                      <a:pt x="23" y="16"/>
                    </a:lnTo>
                    <a:lnTo>
                      <a:pt x="19" y="19"/>
                    </a:lnTo>
                    <a:lnTo>
                      <a:pt x="16" y="22"/>
                    </a:lnTo>
                    <a:lnTo>
                      <a:pt x="11" y="22"/>
                    </a:lnTo>
                    <a:lnTo>
                      <a:pt x="11" y="22"/>
                    </a:lnTo>
                    <a:lnTo>
                      <a:pt x="7" y="22"/>
                    </a:lnTo>
                    <a:lnTo>
                      <a:pt x="3" y="19"/>
                    </a:lnTo>
                    <a:lnTo>
                      <a:pt x="0" y="16"/>
                    </a:lnTo>
                    <a:lnTo>
                      <a:pt x="0" y="11"/>
                    </a:lnTo>
                    <a:lnTo>
                      <a:pt x="0" y="11"/>
                    </a:lnTo>
                    <a:lnTo>
                      <a:pt x="0" y="6"/>
                    </a:lnTo>
                    <a:lnTo>
                      <a:pt x="3" y="3"/>
                    </a:lnTo>
                    <a:lnTo>
                      <a:pt x="7" y="0"/>
                    </a:lnTo>
                    <a:lnTo>
                      <a:pt x="11" y="0"/>
                    </a:lnTo>
                    <a:lnTo>
                      <a:pt x="11" y="0"/>
                    </a:lnTo>
                    <a:lnTo>
                      <a:pt x="16" y="0"/>
                    </a:lnTo>
                    <a:lnTo>
                      <a:pt x="19" y="3"/>
                    </a:lnTo>
                    <a:lnTo>
                      <a:pt x="23" y="6"/>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55" name="Freeform 5426"/>
              <p:cNvSpPr>
                <a:spLocks/>
              </p:cNvSpPr>
              <p:nvPr/>
            </p:nvSpPr>
            <p:spPr bwMode="auto">
              <a:xfrm>
                <a:off x="5226141" y="2431152"/>
                <a:ext cx="34195" cy="38343"/>
              </a:xfrm>
              <a:custGeom>
                <a:avLst/>
                <a:gdLst>
                  <a:gd name="T0" fmla="*/ 24 w 24"/>
                  <a:gd name="T1" fmla="*/ 11 h 22"/>
                  <a:gd name="T2" fmla="*/ 24 w 24"/>
                  <a:gd name="T3" fmla="*/ 11 h 22"/>
                  <a:gd name="T4" fmla="*/ 22 w 24"/>
                  <a:gd name="T5" fmla="*/ 16 h 22"/>
                  <a:gd name="T6" fmla="*/ 21 w 24"/>
                  <a:gd name="T7" fmla="*/ 19 h 22"/>
                  <a:gd name="T8" fmla="*/ 16 w 24"/>
                  <a:gd name="T9" fmla="*/ 22 h 22"/>
                  <a:gd name="T10" fmla="*/ 13 w 24"/>
                  <a:gd name="T11" fmla="*/ 22 h 22"/>
                  <a:gd name="T12" fmla="*/ 13 w 24"/>
                  <a:gd name="T13" fmla="*/ 22 h 22"/>
                  <a:gd name="T14" fmla="*/ 8 w 24"/>
                  <a:gd name="T15" fmla="*/ 22 h 22"/>
                  <a:gd name="T16" fmla="*/ 5 w 24"/>
                  <a:gd name="T17" fmla="*/ 19 h 22"/>
                  <a:gd name="T18" fmla="*/ 2 w 24"/>
                  <a:gd name="T19" fmla="*/ 16 h 22"/>
                  <a:gd name="T20" fmla="*/ 0 w 24"/>
                  <a:gd name="T21" fmla="*/ 11 h 22"/>
                  <a:gd name="T22" fmla="*/ 0 w 24"/>
                  <a:gd name="T23" fmla="*/ 11 h 22"/>
                  <a:gd name="T24" fmla="*/ 2 w 24"/>
                  <a:gd name="T25" fmla="*/ 6 h 22"/>
                  <a:gd name="T26" fmla="*/ 5 w 24"/>
                  <a:gd name="T27" fmla="*/ 3 h 22"/>
                  <a:gd name="T28" fmla="*/ 8 w 24"/>
                  <a:gd name="T29" fmla="*/ 0 h 22"/>
                  <a:gd name="T30" fmla="*/ 13 w 24"/>
                  <a:gd name="T31" fmla="*/ 0 h 22"/>
                  <a:gd name="T32" fmla="*/ 13 w 24"/>
                  <a:gd name="T33" fmla="*/ 0 h 22"/>
                  <a:gd name="T34" fmla="*/ 16 w 24"/>
                  <a:gd name="T35" fmla="*/ 0 h 22"/>
                  <a:gd name="T36" fmla="*/ 21 w 24"/>
                  <a:gd name="T37" fmla="*/ 3 h 22"/>
                  <a:gd name="T38" fmla="*/ 22 w 24"/>
                  <a:gd name="T39" fmla="*/ 6 h 22"/>
                  <a:gd name="T40" fmla="*/ 24 w 24"/>
                  <a:gd name="T41" fmla="*/ 11 h 22"/>
                  <a:gd name="T42" fmla="*/ 24 w 24"/>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2">
                    <a:moveTo>
                      <a:pt x="24" y="11"/>
                    </a:moveTo>
                    <a:lnTo>
                      <a:pt x="24" y="11"/>
                    </a:lnTo>
                    <a:lnTo>
                      <a:pt x="22" y="16"/>
                    </a:lnTo>
                    <a:lnTo>
                      <a:pt x="21" y="19"/>
                    </a:lnTo>
                    <a:lnTo>
                      <a:pt x="16" y="22"/>
                    </a:lnTo>
                    <a:lnTo>
                      <a:pt x="13" y="22"/>
                    </a:lnTo>
                    <a:lnTo>
                      <a:pt x="13" y="22"/>
                    </a:lnTo>
                    <a:lnTo>
                      <a:pt x="8" y="22"/>
                    </a:lnTo>
                    <a:lnTo>
                      <a:pt x="5" y="19"/>
                    </a:lnTo>
                    <a:lnTo>
                      <a:pt x="2" y="16"/>
                    </a:lnTo>
                    <a:lnTo>
                      <a:pt x="0" y="11"/>
                    </a:lnTo>
                    <a:lnTo>
                      <a:pt x="0" y="11"/>
                    </a:lnTo>
                    <a:lnTo>
                      <a:pt x="2" y="6"/>
                    </a:lnTo>
                    <a:lnTo>
                      <a:pt x="5" y="3"/>
                    </a:lnTo>
                    <a:lnTo>
                      <a:pt x="8" y="0"/>
                    </a:lnTo>
                    <a:lnTo>
                      <a:pt x="13" y="0"/>
                    </a:lnTo>
                    <a:lnTo>
                      <a:pt x="13" y="0"/>
                    </a:lnTo>
                    <a:lnTo>
                      <a:pt x="16" y="0"/>
                    </a:lnTo>
                    <a:lnTo>
                      <a:pt x="21" y="3"/>
                    </a:lnTo>
                    <a:lnTo>
                      <a:pt x="22" y="6"/>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56" name="Freeform 5427"/>
              <p:cNvSpPr>
                <a:spLocks/>
              </p:cNvSpPr>
              <p:nvPr/>
            </p:nvSpPr>
            <p:spPr bwMode="auto">
              <a:xfrm>
                <a:off x="5237540" y="2431152"/>
                <a:ext cx="31347" cy="38343"/>
              </a:xfrm>
              <a:custGeom>
                <a:avLst/>
                <a:gdLst>
                  <a:gd name="T0" fmla="*/ 22 w 22"/>
                  <a:gd name="T1" fmla="*/ 11 h 22"/>
                  <a:gd name="T2" fmla="*/ 22 w 22"/>
                  <a:gd name="T3" fmla="*/ 11 h 22"/>
                  <a:gd name="T4" fmla="*/ 22 w 22"/>
                  <a:gd name="T5" fmla="*/ 16 h 22"/>
                  <a:gd name="T6" fmla="*/ 19 w 22"/>
                  <a:gd name="T7" fmla="*/ 19 h 22"/>
                  <a:gd name="T8" fmla="*/ 16 w 22"/>
                  <a:gd name="T9" fmla="*/ 22 h 22"/>
                  <a:gd name="T10" fmla="*/ 11 w 22"/>
                  <a:gd name="T11" fmla="*/ 22 h 22"/>
                  <a:gd name="T12" fmla="*/ 11 w 22"/>
                  <a:gd name="T13" fmla="*/ 22 h 22"/>
                  <a:gd name="T14" fmla="*/ 6 w 22"/>
                  <a:gd name="T15" fmla="*/ 22 h 22"/>
                  <a:gd name="T16" fmla="*/ 3 w 22"/>
                  <a:gd name="T17" fmla="*/ 19 h 22"/>
                  <a:gd name="T18" fmla="*/ 0 w 22"/>
                  <a:gd name="T19" fmla="*/ 16 h 22"/>
                  <a:gd name="T20" fmla="*/ 0 w 22"/>
                  <a:gd name="T21" fmla="*/ 11 h 22"/>
                  <a:gd name="T22" fmla="*/ 0 w 22"/>
                  <a:gd name="T23" fmla="*/ 11 h 22"/>
                  <a:gd name="T24" fmla="*/ 0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2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2" y="16"/>
                    </a:lnTo>
                    <a:lnTo>
                      <a:pt x="19" y="19"/>
                    </a:lnTo>
                    <a:lnTo>
                      <a:pt x="16" y="22"/>
                    </a:lnTo>
                    <a:lnTo>
                      <a:pt x="11" y="22"/>
                    </a:lnTo>
                    <a:lnTo>
                      <a:pt x="11" y="22"/>
                    </a:lnTo>
                    <a:lnTo>
                      <a:pt x="6" y="22"/>
                    </a:lnTo>
                    <a:lnTo>
                      <a:pt x="3" y="19"/>
                    </a:lnTo>
                    <a:lnTo>
                      <a:pt x="0" y="16"/>
                    </a:lnTo>
                    <a:lnTo>
                      <a:pt x="0" y="11"/>
                    </a:lnTo>
                    <a:lnTo>
                      <a:pt x="0" y="11"/>
                    </a:lnTo>
                    <a:lnTo>
                      <a:pt x="0" y="6"/>
                    </a:lnTo>
                    <a:lnTo>
                      <a:pt x="3" y="3"/>
                    </a:lnTo>
                    <a:lnTo>
                      <a:pt x="6" y="0"/>
                    </a:lnTo>
                    <a:lnTo>
                      <a:pt x="11" y="0"/>
                    </a:lnTo>
                    <a:lnTo>
                      <a:pt x="11" y="0"/>
                    </a:lnTo>
                    <a:lnTo>
                      <a:pt x="16" y="0"/>
                    </a:lnTo>
                    <a:lnTo>
                      <a:pt x="19" y="3"/>
                    </a:lnTo>
                    <a:lnTo>
                      <a:pt x="22"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57" name="Freeform 5428"/>
              <p:cNvSpPr>
                <a:spLocks/>
              </p:cNvSpPr>
              <p:nvPr/>
            </p:nvSpPr>
            <p:spPr bwMode="auto">
              <a:xfrm>
                <a:off x="5237540" y="2431152"/>
                <a:ext cx="31347" cy="38343"/>
              </a:xfrm>
              <a:custGeom>
                <a:avLst/>
                <a:gdLst>
                  <a:gd name="T0" fmla="*/ 22 w 22"/>
                  <a:gd name="T1" fmla="*/ 11 h 22"/>
                  <a:gd name="T2" fmla="*/ 22 w 22"/>
                  <a:gd name="T3" fmla="*/ 11 h 22"/>
                  <a:gd name="T4" fmla="*/ 22 w 22"/>
                  <a:gd name="T5" fmla="*/ 16 h 22"/>
                  <a:gd name="T6" fmla="*/ 19 w 22"/>
                  <a:gd name="T7" fmla="*/ 19 h 22"/>
                  <a:gd name="T8" fmla="*/ 16 w 22"/>
                  <a:gd name="T9" fmla="*/ 22 h 22"/>
                  <a:gd name="T10" fmla="*/ 11 w 22"/>
                  <a:gd name="T11" fmla="*/ 22 h 22"/>
                  <a:gd name="T12" fmla="*/ 11 w 22"/>
                  <a:gd name="T13" fmla="*/ 22 h 22"/>
                  <a:gd name="T14" fmla="*/ 6 w 22"/>
                  <a:gd name="T15" fmla="*/ 22 h 22"/>
                  <a:gd name="T16" fmla="*/ 3 w 22"/>
                  <a:gd name="T17" fmla="*/ 19 h 22"/>
                  <a:gd name="T18" fmla="*/ 0 w 22"/>
                  <a:gd name="T19" fmla="*/ 16 h 22"/>
                  <a:gd name="T20" fmla="*/ 0 w 22"/>
                  <a:gd name="T21" fmla="*/ 11 h 22"/>
                  <a:gd name="T22" fmla="*/ 0 w 22"/>
                  <a:gd name="T23" fmla="*/ 11 h 22"/>
                  <a:gd name="T24" fmla="*/ 0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2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2" y="16"/>
                    </a:lnTo>
                    <a:lnTo>
                      <a:pt x="19" y="19"/>
                    </a:lnTo>
                    <a:lnTo>
                      <a:pt x="16" y="22"/>
                    </a:lnTo>
                    <a:lnTo>
                      <a:pt x="11" y="22"/>
                    </a:lnTo>
                    <a:lnTo>
                      <a:pt x="11" y="22"/>
                    </a:lnTo>
                    <a:lnTo>
                      <a:pt x="6" y="22"/>
                    </a:lnTo>
                    <a:lnTo>
                      <a:pt x="3" y="19"/>
                    </a:lnTo>
                    <a:lnTo>
                      <a:pt x="0" y="16"/>
                    </a:lnTo>
                    <a:lnTo>
                      <a:pt x="0" y="11"/>
                    </a:lnTo>
                    <a:lnTo>
                      <a:pt x="0" y="11"/>
                    </a:lnTo>
                    <a:lnTo>
                      <a:pt x="0" y="6"/>
                    </a:lnTo>
                    <a:lnTo>
                      <a:pt x="3" y="3"/>
                    </a:lnTo>
                    <a:lnTo>
                      <a:pt x="6" y="0"/>
                    </a:lnTo>
                    <a:lnTo>
                      <a:pt x="11" y="0"/>
                    </a:lnTo>
                    <a:lnTo>
                      <a:pt x="11" y="0"/>
                    </a:lnTo>
                    <a:lnTo>
                      <a:pt x="16" y="0"/>
                    </a:lnTo>
                    <a:lnTo>
                      <a:pt x="19" y="3"/>
                    </a:lnTo>
                    <a:lnTo>
                      <a:pt x="22"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58" name="Freeform 5429"/>
              <p:cNvSpPr>
                <a:spLocks/>
              </p:cNvSpPr>
              <p:nvPr/>
            </p:nvSpPr>
            <p:spPr bwMode="auto">
              <a:xfrm>
                <a:off x="5243238" y="2431152"/>
                <a:ext cx="31347" cy="38343"/>
              </a:xfrm>
              <a:custGeom>
                <a:avLst/>
                <a:gdLst>
                  <a:gd name="T0" fmla="*/ 22 w 22"/>
                  <a:gd name="T1" fmla="*/ 11 h 22"/>
                  <a:gd name="T2" fmla="*/ 22 w 22"/>
                  <a:gd name="T3" fmla="*/ 11 h 22"/>
                  <a:gd name="T4" fmla="*/ 21 w 22"/>
                  <a:gd name="T5" fmla="*/ 16 h 22"/>
                  <a:gd name="T6" fmla="*/ 19 w 22"/>
                  <a:gd name="T7" fmla="*/ 19 h 22"/>
                  <a:gd name="T8" fmla="*/ 16 w 22"/>
                  <a:gd name="T9" fmla="*/ 22 h 22"/>
                  <a:gd name="T10" fmla="*/ 11 w 22"/>
                  <a:gd name="T11" fmla="*/ 22 h 22"/>
                  <a:gd name="T12" fmla="*/ 11 w 22"/>
                  <a:gd name="T13" fmla="*/ 22 h 22"/>
                  <a:gd name="T14" fmla="*/ 6 w 22"/>
                  <a:gd name="T15" fmla="*/ 22 h 22"/>
                  <a:gd name="T16" fmla="*/ 3 w 22"/>
                  <a:gd name="T17" fmla="*/ 19 h 22"/>
                  <a:gd name="T18" fmla="*/ 0 w 22"/>
                  <a:gd name="T19" fmla="*/ 16 h 22"/>
                  <a:gd name="T20" fmla="*/ 0 w 22"/>
                  <a:gd name="T21" fmla="*/ 11 h 22"/>
                  <a:gd name="T22" fmla="*/ 0 w 22"/>
                  <a:gd name="T23" fmla="*/ 11 h 22"/>
                  <a:gd name="T24" fmla="*/ 0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1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1" y="16"/>
                    </a:lnTo>
                    <a:lnTo>
                      <a:pt x="19" y="19"/>
                    </a:lnTo>
                    <a:lnTo>
                      <a:pt x="16" y="22"/>
                    </a:lnTo>
                    <a:lnTo>
                      <a:pt x="11" y="22"/>
                    </a:lnTo>
                    <a:lnTo>
                      <a:pt x="11" y="22"/>
                    </a:lnTo>
                    <a:lnTo>
                      <a:pt x="6" y="22"/>
                    </a:lnTo>
                    <a:lnTo>
                      <a:pt x="3" y="19"/>
                    </a:lnTo>
                    <a:lnTo>
                      <a:pt x="0" y="16"/>
                    </a:lnTo>
                    <a:lnTo>
                      <a:pt x="0" y="11"/>
                    </a:lnTo>
                    <a:lnTo>
                      <a:pt x="0" y="11"/>
                    </a:lnTo>
                    <a:lnTo>
                      <a:pt x="0" y="6"/>
                    </a:lnTo>
                    <a:lnTo>
                      <a:pt x="3" y="3"/>
                    </a:lnTo>
                    <a:lnTo>
                      <a:pt x="6" y="0"/>
                    </a:lnTo>
                    <a:lnTo>
                      <a:pt x="11" y="0"/>
                    </a:lnTo>
                    <a:lnTo>
                      <a:pt x="11" y="0"/>
                    </a:lnTo>
                    <a:lnTo>
                      <a:pt x="16" y="0"/>
                    </a:lnTo>
                    <a:lnTo>
                      <a:pt x="19" y="3"/>
                    </a:lnTo>
                    <a:lnTo>
                      <a:pt x="21"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59" name="Freeform 5430"/>
              <p:cNvSpPr>
                <a:spLocks/>
              </p:cNvSpPr>
              <p:nvPr/>
            </p:nvSpPr>
            <p:spPr bwMode="auto">
              <a:xfrm>
                <a:off x="5260336" y="2431152"/>
                <a:ext cx="34195" cy="38343"/>
              </a:xfrm>
              <a:custGeom>
                <a:avLst/>
                <a:gdLst>
                  <a:gd name="T0" fmla="*/ 24 w 24"/>
                  <a:gd name="T1" fmla="*/ 11 h 22"/>
                  <a:gd name="T2" fmla="*/ 24 w 24"/>
                  <a:gd name="T3" fmla="*/ 11 h 22"/>
                  <a:gd name="T4" fmla="*/ 22 w 24"/>
                  <a:gd name="T5" fmla="*/ 16 h 22"/>
                  <a:gd name="T6" fmla="*/ 20 w 24"/>
                  <a:gd name="T7" fmla="*/ 19 h 22"/>
                  <a:gd name="T8" fmla="*/ 16 w 24"/>
                  <a:gd name="T9" fmla="*/ 22 h 22"/>
                  <a:gd name="T10" fmla="*/ 11 w 24"/>
                  <a:gd name="T11" fmla="*/ 22 h 22"/>
                  <a:gd name="T12" fmla="*/ 11 w 24"/>
                  <a:gd name="T13" fmla="*/ 22 h 22"/>
                  <a:gd name="T14" fmla="*/ 8 w 24"/>
                  <a:gd name="T15" fmla="*/ 22 h 22"/>
                  <a:gd name="T16" fmla="*/ 3 w 24"/>
                  <a:gd name="T17" fmla="*/ 19 h 22"/>
                  <a:gd name="T18" fmla="*/ 1 w 24"/>
                  <a:gd name="T19" fmla="*/ 16 h 22"/>
                  <a:gd name="T20" fmla="*/ 0 w 24"/>
                  <a:gd name="T21" fmla="*/ 11 h 22"/>
                  <a:gd name="T22" fmla="*/ 0 w 24"/>
                  <a:gd name="T23" fmla="*/ 11 h 22"/>
                  <a:gd name="T24" fmla="*/ 1 w 24"/>
                  <a:gd name="T25" fmla="*/ 6 h 22"/>
                  <a:gd name="T26" fmla="*/ 3 w 24"/>
                  <a:gd name="T27" fmla="*/ 3 h 22"/>
                  <a:gd name="T28" fmla="*/ 8 w 24"/>
                  <a:gd name="T29" fmla="*/ 0 h 22"/>
                  <a:gd name="T30" fmla="*/ 11 w 24"/>
                  <a:gd name="T31" fmla="*/ 0 h 22"/>
                  <a:gd name="T32" fmla="*/ 11 w 24"/>
                  <a:gd name="T33" fmla="*/ 0 h 22"/>
                  <a:gd name="T34" fmla="*/ 16 w 24"/>
                  <a:gd name="T35" fmla="*/ 0 h 22"/>
                  <a:gd name="T36" fmla="*/ 20 w 24"/>
                  <a:gd name="T37" fmla="*/ 3 h 22"/>
                  <a:gd name="T38" fmla="*/ 22 w 24"/>
                  <a:gd name="T39" fmla="*/ 6 h 22"/>
                  <a:gd name="T40" fmla="*/ 24 w 24"/>
                  <a:gd name="T41" fmla="*/ 11 h 22"/>
                  <a:gd name="T42" fmla="*/ 24 w 24"/>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2">
                    <a:moveTo>
                      <a:pt x="24" y="11"/>
                    </a:moveTo>
                    <a:lnTo>
                      <a:pt x="24" y="11"/>
                    </a:lnTo>
                    <a:lnTo>
                      <a:pt x="22" y="16"/>
                    </a:lnTo>
                    <a:lnTo>
                      <a:pt x="20" y="19"/>
                    </a:lnTo>
                    <a:lnTo>
                      <a:pt x="16" y="22"/>
                    </a:lnTo>
                    <a:lnTo>
                      <a:pt x="11" y="22"/>
                    </a:lnTo>
                    <a:lnTo>
                      <a:pt x="11" y="22"/>
                    </a:lnTo>
                    <a:lnTo>
                      <a:pt x="8" y="22"/>
                    </a:lnTo>
                    <a:lnTo>
                      <a:pt x="3" y="19"/>
                    </a:lnTo>
                    <a:lnTo>
                      <a:pt x="1" y="16"/>
                    </a:lnTo>
                    <a:lnTo>
                      <a:pt x="0" y="11"/>
                    </a:lnTo>
                    <a:lnTo>
                      <a:pt x="0" y="11"/>
                    </a:lnTo>
                    <a:lnTo>
                      <a:pt x="1" y="6"/>
                    </a:lnTo>
                    <a:lnTo>
                      <a:pt x="3" y="3"/>
                    </a:lnTo>
                    <a:lnTo>
                      <a:pt x="8" y="0"/>
                    </a:lnTo>
                    <a:lnTo>
                      <a:pt x="11" y="0"/>
                    </a:lnTo>
                    <a:lnTo>
                      <a:pt x="11" y="0"/>
                    </a:lnTo>
                    <a:lnTo>
                      <a:pt x="16" y="0"/>
                    </a:lnTo>
                    <a:lnTo>
                      <a:pt x="20" y="3"/>
                    </a:lnTo>
                    <a:lnTo>
                      <a:pt x="22" y="6"/>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60" name="Freeform 5432"/>
              <p:cNvSpPr>
                <a:spLocks/>
              </p:cNvSpPr>
              <p:nvPr/>
            </p:nvSpPr>
            <p:spPr bwMode="auto">
              <a:xfrm>
                <a:off x="5260336" y="2431152"/>
                <a:ext cx="34195" cy="38343"/>
              </a:xfrm>
              <a:custGeom>
                <a:avLst/>
                <a:gdLst>
                  <a:gd name="T0" fmla="*/ 24 w 24"/>
                  <a:gd name="T1" fmla="*/ 11 h 22"/>
                  <a:gd name="T2" fmla="*/ 24 w 24"/>
                  <a:gd name="T3" fmla="*/ 11 h 22"/>
                  <a:gd name="T4" fmla="*/ 22 w 24"/>
                  <a:gd name="T5" fmla="*/ 16 h 22"/>
                  <a:gd name="T6" fmla="*/ 20 w 24"/>
                  <a:gd name="T7" fmla="*/ 19 h 22"/>
                  <a:gd name="T8" fmla="*/ 16 w 24"/>
                  <a:gd name="T9" fmla="*/ 22 h 22"/>
                  <a:gd name="T10" fmla="*/ 11 w 24"/>
                  <a:gd name="T11" fmla="*/ 22 h 22"/>
                  <a:gd name="T12" fmla="*/ 11 w 24"/>
                  <a:gd name="T13" fmla="*/ 22 h 22"/>
                  <a:gd name="T14" fmla="*/ 8 w 24"/>
                  <a:gd name="T15" fmla="*/ 22 h 22"/>
                  <a:gd name="T16" fmla="*/ 3 w 24"/>
                  <a:gd name="T17" fmla="*/ 19 h 22"/>
                  <a:gd name="T18" fmla="*/ 1 w 24"/>
                  <a:gd name="T19" fmla="*/ 16 h 22"/>
                  <a:gd name="T20" fmla="*/ 0 w 24"/>
                  <a:gd name="T21" fmla="*/ 11 h 22"/>
                  <a:gd name="T22" fmla="*/ 0 w 24"/>
                  <a:gd name="T23" fmla="*/ 11 h 22"/>
                  <a:gd name="T24" fmla="*/ 1 w 24"/>
                  <a:gd name="T25" fmla="*/ 6 h 22"/>
                  <a:gd name="T26" fmla="*/ 3 w 24"/>
                  <a:gd name="T27" fmla="*/ 3 h 22"/>
                  <a:gd name="T28" fmla="*/ 8 w 24"/>
                  <a:gd name="T29" fmla="*/ 0 h 22"/>
                  <a:gd name="T30" fmla="*/ 11 w 24"/>
                  <a:gd name="T31" fmla="*/ 0 h 22"/>
                  <a:gd name="T32" fmla="*/ 11 w 24"/>
                  <a:gd name="T33" fmla="*/ 0 h 22"/>
                  <a:gd name="T34" fmla="*/ 16 w 24"/>
                  <a:gd name="T35" fmla="*/ 0 h 22"/>
                  <a:gd name="T36" fmla="*/ 20 w 24"/>
                  <a:gd name="T37" fmla="*/ 3 h 22"/>
                  <a:gd name="T38" fmla="*/ 22 w 24"/>
                  <a:gd name="T39" fmla="*/ 6 h 22"/>
                  <a:gd name="T40" fmla="*/ 24 w 24"/>
                  <a:gd name="T41" fmla="*/ 11 h 22"/>
                  <a:gd name="T42" fmla="*/ 24 w 24"/>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2">
                    <a:moveTo>
                      <a:pt x="24" y="11"/>
                    </a:moveTo>
                    <a:lnTo>
                      <a:pt x="24" y="11"/>
                    </a:lnTo>
                    <a:lnTo>
                      <a:pt x="22" y="16"/>
                    </a:lnTo>
                    <a:lnTo>
                      <a:pt x="20" y="19"/>
                    </a:lnTo>
                    <a:lnTo>
                      <a:pt x="16" y="22"/>
                    </a:lnTo>
                    <a:lnTo>
                      <a:pt x="11" y="22"/>
                    </a:lnTo>
                    <a:lnTo>
                      <a:pt x="11" y="22"/>
                    </a:lnTo>
                    <a:lnTo>
                      <a:pt x="8" y="22"/>
                    </a:lnTo>
                    <a:lnTo>
                      <a:pt x="3" y="19"/>
                    </a:lnTo>
                    <a:lnTo>
                      <a:pt x="1" y="16"/>
                    </a:lnTo>
                    <a:lnTo>
                      <a:pt x="0" y="11"/>
                    </a:lnTo>
                    <a:lnTo>
                      <a:pt x="0" y="11"/>
                    </a:lnTo>
                    <a:lnTo>
                      <a:pt x="1" y="6"/>
                    </a:lnTo>
                    <a:lnTo>
                      <a:pt x="3" y="3"/>
                    </a:lnTo>
                    <a:lnTo>
                      <a:pt x="8" y="0"/>
                    </a:lnTo>
                    <a:lnTo>
                      <a:pt x="11" y="0"/>
                    </a:lnTo>
                    <a:lnTo>
                      <a:pt x="11" y="0"/>
                    </a:lnTo>
                    <a:lnTo>
                      <a:pt x="16" y="0"/>
                    </a:lnTo>
                    <a:lnTo>
                      <a:pt x="20" y="3"/>
                    </a:lnTo>
                    <a:lnTo>
                      <a:pt x="22" y="6"/>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61" name="Freeform 5433"/>
              <p:cNvSpPr>
                <a:spLocks/>
              </p:cNvSpPr>
              <p:nvPr/>
            </p:nvSpPr>
            <p:spPr bwMode="auto">
              <a:xfrm>
                <a:off x="5260336" y="2431152"/>
                <a:ext cx="34195" cy="38343"/>
              </a:xfrm>
              <a:custGeom>
                <a:avLst/>
                <a:gdLst>
                  <a:gd name="T0" fmla="*/ 24 w 24"/>
                  <a:gd name="T1" fmla="*/ 11 h 22"/>
                  <a:gd name="T2" fmla="*/ 24 w 24"/>
                  <a:gd name="T3" fmla="*/ 11 h 22"/>
                  <a:gd name="T4" fmla="*/ 22 w 24"/>
                  <a:gd name="T5" fmla="*/ 16 h 22"/>
                  <a:gd name="T6" fmla="*/ 20 w 24"/>
                  <a:gd name="T7" fmla="*/ 19 h 22"/>
                  <a:gd name="T8" fmla="*/ 16 w 24"/>
                  <a:gd name="T9" fmla="*/ 22 h 22"/>
                  <a:gd name="T10" fmla="*/ 11 w 24"/>
                  <a:gd name="T11" fmla="*/ 22 h 22"/>
                  <a:gd name="T12" fmla="*/ 11 w 24"/>
                  <a:gd name="T13" fmla="*/ 22 h 22"/>
                  <a:gd name="T14" fmla="*/ 8 w 24"/>
                  <a:gd name="T15" fmla="*/ 22 h 22"/>
                  <a:gd name="T16" fmla="*/ 3 w 24"/>
                  <a:gd name="T17" fmla="*/ 19 h 22"/>
                  <a:gd name="T18" fmla="*/ 1 w 24"/>
                  <a:gd name="T19" fmla="*/ 16 h 22"/>
                  <a:gd name="T20" fmla="*/ 0 w 24"/>
                  <a:gd name="T21" fmla="*/ 11 h 22"/>
                  <a:gd name="T22" fmla="*/ 0 w 24"/>
                  <a:gd name="T23" fmla="*/ 11 h 22"/>
                  <a:gd name="T24" fmla="*/ 1 w 24"/>
                  <a:gd name="T25" fmla="*/ 6 h 22"/>
                  <a:gd name="T26" fmla="*/ 3 w 24"/>
                  <a:gd name="T27" fmla="*/ 3 h 22"/>
                  <a:gd name="T28" fmla="*/ 8 w 24"/>
                  <a:gd name="T29" fmla="*/ 0 h 22"/>
                  <a:gd name="T30" fmla="*/ 11 w 24"/>
                  <a:gd name="T31" fmla="*/ 0 h 22"/>
                  <a:gd name="T32" fmla="*/ 11 w 24"/>
                  <a:gd name="T33" fmla="*/ 0 h 22"/>
                  <a:gd name="T34" fmla="*/ 16 w 24"/>
                  <a:gd name="T35" fmla="*/ 0 h 22"/>
                  <a:gd name="T36" fmla="*/ 20 w 24"/>
                  <a:gd name="T37" fmla="*/ 3 h 22"/>
                  <a:gd name="T38" fmla="*/ 22 w 24"/>
                  <a:gd name="T39" fmla="*/ 6 h 22"/>
                  <a:gd name="T40" fmla="*/ 24 w 24"/>
                  <a:gd name="T41" fmla="*/ 11 h 22"/>
                  <a:gd name="T42" fmla="*/ 24 w 24"/>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2">
                    <a:moveTo>
                      <a:pt x="24" y="11"/>
                    </a:moveTo>
                    <a:lnTo>
                      <a:pt x="24" y="11"/>
                    </a:lnTo>
                    <a:lnTo>
                      <a:pt x="22" y="16"/>
                    </a:lnTo>
                    <a:lnTo>
                      <a:pt x="20" y="19"/>
                    </a:lnTo>
                    <a:lnTo>
                      <a:pt x="16" y="22"/>
                    </a:lnTo>
                    <a:lnTo>
                      <a:pt x="11" y="22"/>
                    </a:lnTo>
                    <a:lnTo>
                      <a:pt x="11" y="22"/>
                    </a:lnTo>
                    <a:lnTo>
                      <a:pt x="8" y="22"/>
                    </a:lnTo>
                    <a:lnTo>
                      <a:pt x="3" y="19"/>
                    </a:lnTo>
                    <a:lnTo>
                      <a:pt x="1" y="16"/>
                    </a:lnTo>
                    <a:lnTo>
                      <a:pt x="0" y="11"/>
                    </a:lnTo>
                    <a:lnTo>
                      <a:pt x="0" y="11"/>
                    </a:lnTo>
                    <a:lnTo>
                      <a:pt x="1" y="6"/>
                    </a:lnTo>
                    <a:lnTo>
                      <a:pt x="3" y="3"/>
                    </a:lnTo>
                    <a:lnTo>
                      <a:pt x="8" y="0"/>
                    </a:lnTo>
                    <a:lnTo>
                      <a:pt x="11" y="0"/>
                    </a:lnTo>
                    <a:lnTo>
                      <a:pt x="11" y="0"/>
                    </a:lnTo>
                    <a:lnTo>
                      <a:pt x="16" y="0"/>
                    </a:lnTo>
                    <a:lnTo>
                      <a:pt x="20" y="3"/>
                    </a:lnTo>
                    <a:lnTo>
                      <a:pt x="22" y="6"/>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62" name="Freeform 5434"/>
              <p:cNvSpPr>
                <a:spLocks/>
              </p:cNvSpPr>
              <p:nvPr/>
            </p:nvSpPr>
            <p:spPr bwMode="auto">
              <a:xfrm>
                <a:off x="5268885" y="2431152"/>
                <a:ext cx="34195" cy="38343"/>
              </a:xfrm>
              <a:custGeom>
                <a:avLst/>
                <a:gdLst>
                  <a:gd name="T0" fmla="*/ 24 w 24"/>
                  <a:gd name="T1" fmla="*/ 11 h 22"/>
                  <a:gd name="T2" fmla="*/ 24 w 24"/>
                  <a:gd name="T3" fmla="*/ 11 h 22"/>
                  <a:gd name="T4" fmla="*/ 23 w 24"/>
                  <a:gd name="T5" fmla="*/ 16 h 22"/>
                  <a:gd name="T6" fmla="*/ 20 w 24"/>
                  <a:gd name="T7" fmla="*/ 19 h 22"/>
                  <a:gd name="T8" fmla="*/ 16 w 24"/>
                  <a:gd name="T9" fmla="*/ 22 h 22"/>
                  <a:gd name="T10" fmla="*/ 12 w 24"/>
                  <a:gd name="T11" fmla="*/ 22 h 22"/>
                  <a:gd name="T12" fmla="*/ 12 w 24"/>
                  <a:gd name="T13" fmla="*/ 22 h 22"/>
                  <a:gd name="T14" fmla="*/ 8 w 24"/>
                  <a:gd name="T15" fmla="*/ 22 h 22"/>
                  <a:gd name="T16" fmla="*/ 4 w 24"/>
                  <a:gd name="T17" fmla="*/ 19 h 22"/>
                  <a:gd name="T18" fmla="*/ 2 w 24"/>
                  <a:gd name="T19" fmla="*/ 16 h 22"/>
                  <a:gd name="T20" fmla="*/ 0 w 24"/>
                  <a:gd name="T21" fmla="*/ 11 h 22"/>
                  <a:gd name="T22" fmla="*/ 0 w 24"/>
                  <a:gd name="T23" fmla="*/ 11 h 22"/>
                  <a:gd name="T24" fmla="*/ 2 w 24"/>
                  <a:gd name="T25" fmla="*/ 6 h 22"/>
                  <a:gd name="T26" fmla="*/ 4 w 24"/>
                  <a:gd name="T27" fmla="*/ 3 h 22"/>
                  <a:gd name="T28" fmla="*/ 8 w 24"/>
                  <a:gd name="T29" fmla="*/ 0 h 22"/>
                  <a:gd name="T30" fmla="*/ 12 w 24"/>
                  <a:gd name="T31" fmla="*/ 0 h 22"/>
                  <a:gd name="T32" fmla="*/ 12 w 24"/>
                  <a:gd name="T33" fmla="*/ 0 h 22"/>
                  <a:gd name="T34" fmla="*/ 16 w 24"/>
                  <a:gd name="T35" fmla="*/ 0 h 22"/>
                  <a:gd name="T36" fmla="*/ 20 w 24"/>
                  <a:gd name="T37" fmla="*/ 3 h 22"/>
                  <a:gd name="T38" fmla="*/ 23 w 24"/>
                  <a:gd name="T39" fmla="*/ 6 h 22"/>
                  <a:gd name="T40" fmla="*/ 24 w 24"/>
                  <a:gd name="T41" fmla="*/ 11 h 22"/>
                  <a:gd name="T42" fmla="*/ 24 w 24"/>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2">
                    <a:moveTo>
                      <a:pt x="24" y="11"/>
                    </a:moveTo>
                    <a:lnTo>
                      <a:pt x="24" y="11"/>
                    </a:lnTo>
                    <a:lnTo>
                      <a:pt x="23" y="16"/>
                    </a:lnTo>
                    <a:lnTo>
                      <a:pt x="20" y="19"/>
                    </a:lnTo>
                    <a:lnTo>
                      <a:pt x="16" y="22"/>
                    </a:lnTo>
                    <a:lnTo>
                      <a:pt x="12" y="22"/>
                    </a:lnTo>
                    <a:lnTo>
                      <a:pt x="12" y="22"/>
                    </a:lnTo>
                    <a:lnTo>
                      <a:pt x="8" y="22"/>
                    </a:lnTo>
                    <a:lnTo>
                      <a:pt x="4" y="19"/>
                    </a:lnTo>
                    <a:lnTo>
                      <a:pt x="2" y="16"/>
                    </a:lnTo>
                    <a:lnTo>
                      <a:pt x="0" y="11"/>
                    </a:lnTo>
                    <a:lnTo>
                      <a:pt x="0" y="11"/>
                    </a:lnTo>
                    <a:lnTo>
                      <a:pt x="2" y="6"/>
                    </a:lnTo>
                    <a:lnTo>
                      <a:pt x="4" y="3"/>
                    </a:lnTo>
                    <a:lnTo>
                      <a:pt x="8" y="0"/>
                    </a:lnTo>
                    <a:lnTo>
                      <a:pt x="12" y="0"/>
                    </a:lnTo>
                    <a:lnTo>
                      <a:pt x="12" y="0"/>
                    </a:lnTo>
                    <a:lnTo>
                      <a:pt x="16" y="0"/>
                    </a:lnTo>
                    <a:lnTo>
                      <a:pt x="20" y="3"/>
                    </a:lnTo>
                    <a:lnTo>
                      <a:pt x="23" y="6"/>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63" name="Freeform 5435"/>
              <p:cNvSpPr>
                <a:spLocks/>
              </p:cNvSpPr>
              <p:nvPr/>
            </p:nvSpPr>
            <p:spPr bwMode="auto">
              <a:xfrm>
                <a:off x="5283132" y="2462523"/>
                <a:ext cx="31347" cy="41827"/>
              </a:xfrm>
              <a:custGeom>
                <a:avLst/>
                <a:gdLst>
                  <a:gd name="T0" fmla="*/ 22 w 22"/>
                  <a:gd name="T1" fmla="*/ 13 h 24"/>
                  <a:gd name="T2" fmla="*/ 22 w 22"/>
                  <a:gd name="T3" fmla="*/ 13 h 24"/>
                  <a:gd name="T4" fmla="*/ 22 w 22"/>
                  <a:gd name="T5" fmla="*/ 16 h 24"/>
                  <a:gd name="T6" fmla="*/ 19 w 22"/>
                  <a:gd name="T7" fmla="*/ 21 h 24"/>
                  <a:gd name="T8" fmla="*/ 16 w 22"/>
                  <a:gd name="T9" fmla="*/ 23 h 24"/>
                  <a:gd name="T10" fmla="*/ 11 w 22"/>
                  <a:gd name="T11" fmla="*/ 24 h 24"/>
                  <a:gd name="T12" fmla="*/ 11 w 22"/>
                  <a:gd name="T13" fmla="*/ 24 h 24"/>
                  <a:gd name="T14" fmla="*/ 6 w 22"/>
                  <a:gd name="T15" fmla="*/ 23 h 24"/>
                  <a:gd name="T16" fmla="*/ 3 w 22"/>
                  <a:gd name="T17" fmla="*/ 21 h 24"/>
                  <a:gd name="T18" fmla="*/ 0 w 22"/>
                  <a:gd name="T19" fmla="*/ 16 h 24"/>
                  <a:gd name="T20" fmla="*/ 0 w 22"/>
                  <a:gd name="T21" fmla="*/ 13 h 24"/>
                  <a:gd name="T22" fmla="*/ 0 w 22"/>
                  <a:gd name="T23" fmla="*/ 13 h 24"/>
                  <a:gd name="T24" fmla="*/ 0 w 22"/>
                  <a:gd name="T25" fmla="*/ 8 h 24"/>
                  <a:gd name="T26" fmla="*/ 3 w 22"/>
                  <a:gd name="T27" fmla="*/ 3 h 24"/>
                  <a:gd name="T28" fmla="*/ 6 w 22"/>
                  <a:gd name="T29" fmla="*/ 2 h 24"/>
                  <a:gd name="T30" fmla="*/ 11 w 22"/>
                  <a:gd name="T31" fmla="*/ 0 h 24"/>
                  <a:gd name="T32" fmla="*/ 11 w 22"/>
                  <a:gd name="T33" fmla="*/ 0 h 24"/>
                  <a:gd name="T34" fmla="*/ 16 w 22"/>
                  <a:gd name="T35" fmla="*/ 2 h 24"/>
                  <a:gd name="T36" fmla="*/ 19 w 22"/>
                  <a:gd name="T37" fmla="*/ 3 h 24"/>
                  <a:gd name="T38" fmla="*/ 22 w 22"/>
                  <a:gd name="T39" fmla="*/ 8 h 24"/>
                  <a:gd name="T40" fmla="*/ 22 w 22"/>
                  <a:gd name="T41" fmla="*/ 13 h 24"/>
                  <a:gd name="T42" fmla="*/ 22 w 22"/>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3"/>
                    </a:moveTo>
                    <a:lnTo>
                      <a:pt x="22" y="13"/>
                    </a:lnTo>
                    <a:lnTo>
                      <a:pt x="22" y="16"/>
                    </a:lnTo>
                    <a:lnTo>
                      <a:pt x="19" y="21"/>
                    </a:lnTo>
                    <a:lnTo>
                      <a:pt x="16" y="23"/>
                    </a:lnTo>
                    <a:lnTo>
                      <a:pt x="11" y="24"/>
                    </a:lnTo>
                    <a:lnTo>
                      <a:pt x="11" y="24"/>
                    </a:lnTo>
                    <a:lnTo>
                      <a:pt x="6" y="23"/>
                    </a:lnTo>
                    <a:lnTo>
                      <a:pt x="3" y="21"/>
                    </a:lnTo>
                    <a:lnTo>
                      <a:pt x="0" y="16"/>
                    </a:lnTo>
                    <a:lnTo>
                      <a:pt x="0" y="13"/>
                    </a:lnTo>
                    <a:lnTo>
                      <a:pt x="0" y="13"/>
                    </a:lnTo>
                    <a:lnTo>
                      <a:pt x="0" y="8"/>
                    </a:lnTo>
                    <a:lnTo>
                      <a:pt x="3" y="3"/>
                    </a:lnTo>
                    <a:lnTo>
                      <a:pt x="6" y="2"/>
                    </a:lnTo>
                    <a:lnTo>
                      <a:pt x="11" y="0"/>
                    </a:lnTo>
                    <a:lnTo>
                      <a:pt x="11" y="0"/>
                    </a:lnTo>
                    <a:lnTo>
                      <a:pt x="16" y="2"/>
                    </a:lnTo>
                    <a:lnTo>
                      <a:pt x="19" y="3"/>
                    </a:lnTo>
                    <a:lnTo>
                      <a:pt x="22" y="8"/>
                    </a:lnTo>
                    <a:lnTo>
                      <a:pt x="22" y="13"/>
                    </a:lnTo>
                    <a:lnTo>
                      <a:pt x="22"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64" name="Freeform 5436"/>
              <p:cNvSpPr>
                <a:spLocks/>
              </p:cNvSpPr>
              <p:nvPr/>
            </p:nvSpPr>
            <p:spPr bwMode="auto">
              <a:xfrm>
                <a:off x="5294531" y="2462523"/>
                <a:ext cx="31347" cy="41827"/>
              </a:xfrm>
              <a:custGeom>
                <a:avLst/>
                <a:gdLst>
                  <a:gd name="T0" fmla="*/ 22 w 22"/>
                  <a:gd name="T1" fmla="*/ 13 h 24"/>
                  <a:gd name="T2" fmla="*/ 22 w 22"/>
                  <a:gd name="T3" fmla="*/ 13 h 24"/>
                  <a:gd name="T4" fmla="*/ 22 w 22"/>
                  <a:gd name="T5" fmla="*/ 16 h 24"/>
                  <a:gd name="T6" fmla="*/ 19 w 22"/>
                  <a:gd name="T7" fmla="*/ 21 h 24"/>
                  <a:gd name="T8" fmla="*/ 16 w 22"/>
                  <a:gd name="T9" fmla="*/ 23 h 24"/>
                  <a:gd name="T10" fmla="*/ 11 w 22"/>
                  <a:gd name="T11" fmla="*/ 24 h 24"/>
                  <a:gd name="T12" fmla="*/ 11 w 22"/>
                  <a:gd name="T13" fmla="*/ 24 h 24"/>
                  <a:gd name="T14" fmla="*/ 6 w 22"/>
                  <a:gd name="T15" fmla="*/ 23 h 24"/>
                  <a:gd name="T16" fmla="*/ 3 w 22"/>
                  <a:gd name="T17" fmla="*/ 21 h 24"/>
                  <a:gd name="T18" fmla="*/ 0 w 22"/>
                  <a:gd name="T19" fmla="*/ 16 h 24"/>
                  <a:gd name="T20" fmla="*/ 0 w 22"/>
                  <a:gd name="T21" fmla="*/ 13 h 24"/>
                  <a:gd name="T22" fmla="*/ 0 w 22"/>
                  <a:gd name="T23" fmla="*/ 13 h 24"/>
                  <a:gd name="T24" fmla="*/ 0 w 22"/>
                  <a:gd name="T25" fmla="*/ 8 h 24"/>
                  <a:gd name="T26" fmla="*/ 3 w 22"/>
                  <a:gd name="T27" fmla="*/ 3 h 24"/>
                  <a:gd name="T28" fmla="*/ 6 w 22"/>
                  <a:gd name="T29" fmla="*/ 2 h 24"/>
                  <a:gd name="T30" fmla="*/ 11 w 22"/>
                  <a:gd name="T31" fmla="*/ 0 h 24"/>
                  <a:gd name="T32" fmla="*/ 11 w 22"/>
                  <a:gd name="T33" fmla="*/ 0 h 24"/>
                  <a:gd name="T34" fmla="*/ 16 w 22"/>
                  <a:gd name="T35" fmla="*/ 2 h 24"/>
                  <a:gd name="T36" fmla="*/ 19 w 22"/>
                  <a:gd name="T37" fmla="*/ 3 h 24"/>
                  <a:gd name="T38" fmla="*/ 22 w 22"/>
                  <a:gd name="T39" fmla="*/ 8 h 24"/>
                  <a:gd name="T40" fmla="*/ 22 w 22"/>
                  <a:gd name="T41" fmla="*/ 13 h 24"/>
                  <a:gd name="T42" fmla="*/ 22 w 22"/>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3"/>
                    </a:moveTo>
                    <a:lnTo>
                      <a:pt x="22" y="13"/>
                    </a:lnTo>
                    <a:lnTo>
                      <a:pt x="22" y="16"/>
                    </a:lnTo>
                    <a:lnTo>
                      <a:pt x="19" y="21"/>
                    </a:lnTo>
                    <a:lnTo>
                      <a:pt x="16" y="23"/>
                    </a:lnTo>
                    <a:lnTo>
                      <a:pt x="11" y="24"/>
                    </a:lnTo>
                    <a:lnTo>
                      <a:pt x="11" y="24"/>
                    </a:lnTo>
                    <a:lnTo>
                      <a:pt x="6" y="23"/>
                    </a:lnTo>
                    <a:lnTo>
                      <a:pt x="3" y="21"/>
                    </a:lnTo>
                    <a:lnTo>
                      <a:pt x="0" y="16"/>
                    </a:lnTo>
                    <a:lnTo>
                      <a:pt x="0" y="13"/>
                    </a:lnTo>
                    <a:lnTo>
                      <a:pt x="0" y="13"/>
                    </a:lnTo>
                    <a:lnTo>
                      <a:pt x="0" y="8"/>
                    </a:lnTo>
                    <a:lnTo>
                      <a:pt x="3" y="3"/>
                    </a:lnTo>
                    <a:lnTo>
                      <a:pt x="6" y="2"/>
                    </a:lnTo>
                    <a:lnTo>
                      <a:pt x="11" y="0"/>
                    </a:lnTo>
                    <a:lnTo>
                      <a:pt x="11" y="0"/>
                    </a:lnTo>
                    <a:lnTo>
                      <a:pt x="16" y="2"/>
                    </a:lnTo>
                    <a:lnTo>
                      <a:pt x="19" y="3"/>
                    </a:lnTo>
                    <a:lnTo>
                      <a:pt x="22" y="8"/>
                    </a:lnTo>
                    <a:lnTo>
                      <a:pt x="22" y="13"/>
                    </a:lnTo>
                    <a:lnTo>
                      <a:pt x="22"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65" name="Freeform 5437"/>
              <p:cNvSpPr>
                <a:spLocks/>
              </p:cNvSpPr>
              <p:nvPr/>
            </p:nvSpPr>
            <p:spPr bwMode="auto">
              <a:xfrm>
                <a:off x="5294531" y="2462523"/>
                <a:ext cx="31347" cy="41827"/>
              </a:xfrm>
              <a:custGeom>
                <a:avLst/>
                <a:gdLst>
                  <a:gd name="T0" fmla="*/ 22 w 22"/>
                  <a:gd name="T1" fmla="*/ 13 h 24"/>
                  <a:gd name="T2" fmla="*/ 22 w 22"/>
                  <a:gd name="T3" fmla="*/ 13 h 24"/>
                  <a:gd name="T4" fmla="*/ 22 w 22"/>
                  <a:gd name="T5" fmla="*/ 16 h 24"/>
                  <a:gd name="T6" fmla="*/ 19 w 22"/>
                  <a:gd name="T7" fmla="*/ 21 h 24"/>
                  <a:gd name="T8" fmla="*/ 16 w 22"/>
                  <a:gd name="T9" fmla="*/ 23 h 24"/>
                  <a:gd name="T10" fmla="*/ 11 w 22"/>
                  <a:gd name="T11" fmla="*/ 24 h 24"/>
                  <a:gd name="T12" fmla="*/ 11 w 22"/>
                  <a:gd name="T13" fmla="*/ 24 h 24"/>
                  <a:gd name="T14" fmla="*/ 6 w 22"/>
                  <a:gd name="T15" fmla="*/ 23 h 24"/>
                  <a:gd name="T16" fmla="*/ 3 w 22"/>
                  <a:gd name="T17" fmla="*/ 21 h 24"/>
                  <a:gd name="T18" fmla="*/ 0 w 22"/>
                  <a:gd name="T19" fmla="*/ 16 h 24"/>
                  <a:gd name="T20" fmla="*/ 0 w 22"/>
                  <a:gd name="T21" fmla="*/ 13 h 24"/>
                  <a:gd name="T22" fmla="*/ 0 w 22"/>
                  <a:gd name="T23" fmla="*/ 13 h 24"/>
                  <a:gd name="T24" fmla="*/ 0 w 22"/>
                  <a:gd name="T25" fmla="*/ 8 h 24"/>
                  <a:gd name="T26" fmla="*/ 3 w 22"/>
                  <a:gd name="T27" fmla="*/ 3 h 24"/>
                  <a:gd name="T28" fmla="*/ 6 w 22"/>
                  <a:gd name="T29" fmla="*/ 2 h 24"/>
                  <a:gd name="T30" fmla="*/ 11 w 22"/>
                  <a:gd name="T31" fmla="*/ 0 h 24"/>
                  <a:gd name="T32" fmla="*/ 11 w 22"/>
                  <a:gd name="T33" fmla="*/ 0 h 24"/>
                  <a:gd name="T34" fmla="*/ 16 w 22"/>
                  <a:gd name="T35" fmla="*/ 2 h 24"/>
                  <a:gd name="T36" fmla="*/ 19 w 22"/>
                  <a:gd name="T37" fmla="*/ 3 h 24"/>
                  <a:gd name="T38" fmla="*/ 22 w 22"/>
                  <a:gd name="T39" fmla="*/ 8 h 24"/>
                  <a:gd name="T40" fmla="*/ 22 w 22"/>
                  <a:gd name="T41" fmla="*/ 13 h 24"/>
                  <a:gd name="T42" fmla="*/ 22 w 22"/>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3"/>
                    </a:moveTo>
                    <a:lnTo>
                      <a:pt x="22" y="13"/>
                    </a:lnTo>
                    <a:lnTo>
                      <a:pt x="22" y="16"/>
                    </a:lnTo>
                    <a:lnTo>
                      <a:pt x="19" y="21"/>
                    </a:lnTo>
                    <a:lnTo>
                      <a:pt x="16" y="23"/>
                    </a:lnTo>
                    <a:lnTo>
                      <a:pt x="11" y="24"/>
                    </a:lnTo>
                    <a:lnTo>
                      <a:pt x="11" y="24"/>
                    </a:lnTo>
                    <a:lnTo>
                      <a:pt x="6" y="23"/>
                    </a:lnTo>
                    <a:lnTo>
                      <a:pt x="3" y="21"/>
                    </a:lnTo>
                    <a:lnTo>
                      <a:pt x="0" y="16"/>
                    </a:lnTo>
                    <a:lnTo>
                      <a:pt x="0" y="13"/>
                    </a:lnTo>
                    <a:lnTo>
                      <a:pt x="0" y="13"/>
                    </a:lnTo>
                    <a:lnTo>
                      <a:pt x="0" y="8"/>
                    </a:lnTo>
                    <a:lnTo>
                      <a:pt x="3" y="3"/>
                    </a:lnTo>
                    <a:lnTo>
                      <a:pt x="6" y="2"/>
                    </a:lnTo>
                    <a:lnTo>
                      <a:pt x="11" y="0"/>
                    </a:lnTo>
                    <a:lnTo>
                      <a:pt x="11" y="0"/>
                    </a:lnTo>
                    <a:lnTo>
                      <a:pt x="16" y="2"/>
                    </a:lnTo>
                    <a:lnTo>
                      <a:pt x="19" y="3"/>
                    </a:lnTo>
                    <a:lnTo>
                      <a:pt x="22" y="8"/>
                    </a:lnTo>
                    <a:lnTo>
                      <a:pt x="22" y="13"/>
                    </a:lnTo>
                    <a:lnTo>
                      <a:pt x="22"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66" name="Freeform 5438"/>
              <p:cNvSpPr>
                <a:spLocks/>
              </p:cNvSpPr>
              <p:nvPr/>
            </p:nvSpPr>
            <p:spPr bwMode="auto">
              <a:xfrm>
                <a:off x="5311628" y="2462523"/>
                <a:ext cx="31347" cy="41827"/>
              </a:xfrm>
              <a:custGeom>
                <a:avLst/>
                <a:gdLst>
                  <a:gd name="T0" fmla="*/ 22 w 22"/>
                  <a:gd name="T1" fmla="*/ 13 h 24"/>
                  <a:gd name="T2" fmla="*/ 22 w 22"/>
                  <a:gd name="T3" fmla="*/ 13 h 24"/>
                  <a:gd name="T4" fmla="*/ 22 w 22"/>
                  <a:gd name="T5" fmla="*/ 16 h 24"/>
                  <a:gd name="T6" fmla="*/ 19 w 22"/>
                  <a:gd name="T7" fmla="*/ 21 h 24"/>
                  <a:gd name="T8" fmla="*/ 16 w 22"/>
                  <a:gd name="T9" fmla="*/ 23 h 24"/>
                  <a:gd name="T10" fmla="*/ 11 w 22"/>
                  <a:gd name="T11" fmla="*/ 24 h 24"/>
                  <a:gd name="T12" fmla="*/ 11 w 22"/>
                  <a:gd name="T13" fmla="*/ 24 h 24"/>
                  <a:gd name="T14" fmla="*/ 6 w 22"/>
                  <a:gd name="T15" fmla="*/ 23 h 24"/>
                  <a:gd name="T16" fmla="*/ 3 w 22"/>
                  <a:gd name="T17" fmla="*/ 21 h 24"/>
                  <a:gd name="T18" fmla="*/ 0 w 22"/>
                  <a:gd name="T19" fmla="*/ 16 h 24"/>
                  <a:gd name="T20" fmla="*/ 0 w 22"/>
                  <a:gd name="T21" fmla="*/ 13 h 24"/>
                  <a:gd name="T22" fmla="*/ 0 w 22"/>
                  <a:gd name="T23" fmla="*/ 13 h 24"/>
                  <a:gd name="T24" fmla="*/ 0 w 22"/>
                  <a:gd name="T25" fmla="*/ 8 h 24"/>
                  <a:gd name="T26" fmla="*/ 3 w 22"/>
                  <a:gd name="T27" fmla="*/ 3 h 24"/>
                  <a:gd name="T28" fmla="*/ 6 w 22"/>
                  <a:gd name="T29" fmla="*/ 2 h 24"/>
                  <a:gd name="T30" fmla="*/ 11 w 22"/>
                  <a:gd name="T31" fmla="*/ 0 h 24"/>
                  <a:gd name="T32" fmla="*/ 11 w 22"/>
                  <a:gd name="T33" fmla="*/ 0 h 24"/>
                  <a:gd name="T34" fmla="*/ 16 w 22"/>
                  <a:gd name="T35" fmla="*/ 2 h 24"/>
                  <a:gd name="T36" fmla="*/ 19 w 22"/>
                  <a:gd name="T37" fmla="*/ 3 h 24"/>
                  <a:gd name="T38" fmla="*/ 22 w 22"/>
                  <a:gd name="T39" fmla="*/ 8 h 24"/>
                  <a:gd name="T40" fmla="*/ 22 w 22"/>
                  <a:gd name="T41" fmla="*/ 13 h 24"/>
                  <a:gd name="T42" fmla="*/ 22 w 22"/>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3"/>
                    </a:moveTo>
                    <a:lnTo>
                      <a:pt x="22" y="13"/>
                    </a:lnTo>
                    <a:lnTo>
                      <a:pt x="22" y="16"/>
                    </a:lnTo>
                    <a:lnTo>
                      <a:pt x="19" y="21"/>
                    </a:lnTo>
                    <a:lnTo>
                      <a:pt x="16" y="23"/>
                    </a:lnTo>
                    <a:lnTo>
                      <a:pt x="11" y="24"/>
                    </a:lnTo>
                    <a:lnTo>
                      <a:pt x="11" y="24"/>
                    </a:lnTo>
                    <a:lnTo>
                      <a:pt x="6" y="23"/>
                    </a:lnTo>
                    <a:lnTo>
                      <a:pt x="3" y="21"/>
                    </a:lnTo>
                    <a:lnTo>
                      <a:pt x="0" y="16"/>
                    </a:lnTo>
                    <a:lnTo>
                      <a:pt x="0" y="13"/>
                    </a:lnTo>
                    <a:lnTo>
                      <a:pt x="0" y="13"/>
                    </a:lnTo>
                    <a:lnTo>
                      <a:pt x="0" y="8"/>
                    </a:lnTo>
                    <a:lnTo>
                      <a:pt x="3" y="3"/>
                    </a:lnTo>
                    <a:lnTo>
                      <a:pt x="6" y="2"/>
                    </a:lnTo>
                    <a:lnTo>
                      <a:pt x="11" y="0"/>
                    </a:lnTo>
                    <a:lnTo>
                      <a:pt x="11" y="0"/>
                    </a:lnTo>
                    <a:lnTo>
                      <a:pt x="16" y="2"/>
                    </a:lnTo>
                    <a:lnTo>
                      <a:pt x="19" y="3"/>
                    </a:lnTo>
                    <a:lnTo>
                      <a:pt x="22" y="8"/>
                    </a:lnTo>
                    <a:lnTo>
                      <a:pt x="22" y="13"/>
                    </a:lnTo>
                    <a:lnTo>
                      <a:pt x="22"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67" name="Freeform 5439"/>
              <p:cNvSpPr>
                <a:spLocks/>
              </p:cNvSpPr>
              <p:nvPr/>
            </p:nvSpPr>
            <p:spPr bwMode="auto">
              <a:xfrm>
                <a:off x="5337276" y="2504350"/>
                <a:ext cx="34195" cy="38343"/>
              </a:xfrm>
              <a:custGeom>
                <a:avLst/>
                <a:gdLst>
                  <a:gd name="T0" fmla="*/ 24 w 24"/>
                  <a:gd name="T1" fmla="*/ 11 h 23"/>
                  <a:gd name="T2" fmla="*/ 24 w 24"/>
                  <a:gd name="T3" fmla="*/ 11 h 23"/>
                  <a:gd name="T4" fmla="*/ 23 w 24"/>
                  <a:gd name="T5" fmla="*/ 16 h 23"/>
                  <a:gd name="T6" fmla="*/ 21 w 24"/>
                  <a:gd name="T7" fmla="*/ 19 h 23"/>
                  <a:gd name="T8" fmla="*/ 16 w 24"/>
                  <a:gd name="T9" fmla="*/ 23 h 23"/>
                  <a:gd name="T10" fmla="*/ 13 w 24"/>
                  <a:gd name="T11" fmla="*/ 23 h 23"/>
                  <a:gd name="T12" fmla="*/ 13 w 24"/>
                  <a:gd name="T13" fmla="*/ 23 h 23"/>
                  <a:gd name="T14" fmla="*/ 8 w 24"/>
                  <a:gd name="T15" fmla="*/ 23 h 23"/>
                  <a:gd name="T16" fmla="*/ 5 w 24"/>
                  <a:gd name="T17" fmla="*/ 19 h 23"/>
                  <a:gd name="T18" fmla="*/ 2 w 24"/>
                  <a:gd name="T19" fmla="*/ 16 h 23"/>
                  <a:gd name="T20" fmla="*/ 0 w 24"/>
                  <a:gd name="T21" fmla="*/ 11 h 23"/>
                  <a:gd name="T22" fmla="*/ 0 w 24"/>
                  <a:gd name="T23" fmla="*/ 11 h 23"/>
                  <a:gd name="T24" fmla="*/ 2 w 24"/>
                  <a:gd name="T25" fmla="*/ 7 h 23"/>
                  <a:gd name="T26" fmla="*/ 5 w 24"/>
                  <a:gd name="T27" fmla="*/ 3 h 23"/>
                  <a:gd name="T28" fmla="*/ 8 w 24"/>
                  <a:gd name="T29" fmla="*/ 0 h 23"/>
                  <a:gd name="T30" fmla="*/ 13 w 24"/>
                  <a:gd name="T31" fmla="*/ 0 h 23"/>
                  <a:gd name="T32" fmla="*/ 13 w 24"/>
                  <a:gd name="T33" fmla="*/ 0 h 23"/>
                  <a:gd name="T34" fmla="*/ 16 w 24"/>
                  <a:gd name="T35" fmla="*/ 0 h 23"/>
                  <a:gd name="T36" fmla="*/ 21 w 24"/>
                  <a:gd name="T37" fmla="*/ 3 h 23"/>
                  <a:gd name="T38" fmla="*/ 23 w 24"/>
                  <a:gd name="T39" fmla="*/ 7 h 23"/>
                  <a:gd name="T40" fmla="*/ 24 w 24"/>
                  <a:gd name="T41" fmla="*/ 11 h 23"/>
                  <a:gd name="T42" fmla="*/ 24 w 24"/>
                  <a:gd name="T43" fmla="*/ 1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3">
                    <a:moveTo>
                      <a:pt x="24" y="11"/>
                    </a:moveTo>
                    <a:lnTo>
                      <a:pt x="24" y="11"/>
                    </a:lnTo>
                    <a:lnTo>
                      <a:pt x="23" y="16"/>
                    </a:lnTo>
                    <a:lnTo>
                      <a:pt x="21" y="19"/>
                    </a:lnTo>
                    <a:lnTo>
                      <a:pt x="16" y="23"/>
                    </a:lnTo>
                    <a:lnTo>
                      <a:pt x="13" y="23"/>
                    </a:lnTo>
                    <a:lnTo>
                      <a:pt x="13" y="23"/>
                    </a:lnTo>
                    <a:lnTo>
                      <a:pt x="8" y="23"/>
                    </a:lnTo>
                    <a:lnTo>
                      <a:pt x="5" y="19"/>
                    </a:lnTo>
                    <a:lnTo>
                      <a:pt x="2" y="16"/>
                    </a:lnTo>
                    <a:lnTo>
                      <a:pt x="0" y="11"/>
                    </a:lnTo>
                    <a:lnTo>
                      <a:pt x="0" y="11"/>
                    </a:lnTo>
                    <a:lnTo>
                      <a:pt x="2" y="7"/>
                    </a:lnTo>
                    <a:lnTo>
                      <a:pt x="5" y="3"/>
                    </a:lnTo>
                    <a:lnTo>
                      <a:pt x="8" y="0"/>
                    </a:lnTo>
                    <a:lnTo>
                      <a:pt x="13" y="0"/>
                    </a:lnTo>
                    <a:lnTo>
                      <a:pt x="13" y="0"/>
                    </a:lnTo>
                    <a:lnTo>
                      <a:pt x="16" y="0"/>
                    </a:lnTo>
                    <a:lnTo>
                      <a:pt x="21" y="3"/>
                    </a:lnTo>
                    <a:lnTo>
                      <a:pt x="23" y="7"/>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68" name="Freeform 5440"/>
              <p:cNvSpPr>
                <a:spLocks/>
              </p:cNvSpPr>
              <p:nvPr/>
            </p:nvSpPr>
            <p:spPr bwMode="auto">
              <a:xfrm>
                <a:off x="5357222" y="2504350"/>
                <a:ext cx="31347" cy="38343"/>
              </a:xfrm>
              <a:custGeom>
                <a:avLst/>
                <a:gdLst>
                  <a:gd name="T0" fmla="*/ 22 w 22"/>
                  <a:gd name="T1" fmla="*/ 11 h 23"/>
                  <a:gd name="T2" fmla="*/ 22 w 22"/>
                  <a:gd name="T3" fmla="*/ 11 h 23"/>
                  <a:gd name="T4" fmla="*/ 22 w 22"/>
                  <a:gd name="T5" fmla="*/ 16 h 23"/>
                  <a:gd name="T6" fmla="*/ 19 w 22"/>
                  <a:gd name="T7" fmla="*/ 19 h 23"/>
                  <a:gd name="T8" fmla="*/ 16 w 22"/>
                  <a:gd name="T9" fmla="*/ 23 h 23"/>
                  <a:gd name="T10" fmla="*/ 11 w 22"/>
                  <a:gd name="T11" fmla="*/ 23 h 23"/>
                  <a:gd name="T12" fmla="*/ 11 w 22"/>
                  <a:gd name="T13" fmla="*/ 23 h 23"/>
                  <a:gd name="T14" fmla="*/ 6 w 22"/>
                  <a:gd name="T15" fmla="*/ 23 h 23"/>
                  <a:gd name="T16" fmla="*/ 3 w 22"/>
                  <a:gd name="T17" fmla="*/ 19 h 23"/>
                  <a:gd name="T18" fmla="*/ 1 w 22"/>
                  <a:gd name="T19" fmla="*/ 16 h 23"/>
                  <a:gd name="T20" fmla="*/ 0 w 22"/>
                  <a:gd name="T21" fmla="*/ 11 h 23"/>
                  <a:gd name="T22" fmla="*/ 0 w 22"/>
                  <a:gd name="T23" fmla="*/ 11 h 23"/>
                  <a:gd name="T24" fmla="*/ 1 w 22"/>
                  <a:gd name="T25" fmla="*/ 7 h 23"/>
                  <a:gd name="T26" fmla="*/ 3 w 22"/>
                  <a:gd name="T27" fmla="*/ 3 h 23"/>
                  <a:gd name="T28" fmla="*/ 6 w 22"/>
                  <a:gd name="T29" fmla="*/ 0 h 23"/>
                  <a:gd name="T30" fmla="*/ 11 w 22"/>
                  <a:gd name="T31" fmla="*/ 0 h 23"/>
                  <a:gd name="T32" fmla="*/ 11 w 22"/>
                  <a:gd name="T33" fmla="*/ 0 h 23"/>
                  <a:gd name="T34" fmla="*/ 16 w 22"/>
                  <a:gd name="T35" fmla="*/ 0 h 23"/>
                  <a:gd name="T36" fmla="*/ 19 w 22"/>
                  <a:gd name="T37" fmla="*/ 3 h 23"/>
                  <a:gd name="T38" fmla="*/ 22 w 22"/>
                  <a:gd name="T39" fmla="*/ 7 h 23"/>
                  <a:gd name="T40" fmla="*/ 22 w 22"/>
                  <a:gd name="T41" fmla="*/ 11 h 23"/>
                  <a:gd name="T42" fmla="*/ 22 w 22"/>
                  <a:gd name="T43" fmla="*/ 1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3">
                    <a:moveTo>
                      <a:pt x="22" y="11"/>
                    </a:moveTo>
                    <a:lnTo>
                      <a:pt x="22" y="11"/>
                    </a:lnTo>
                    <a:lnTo>
                      <a:pt x="22" y="16"/>
                    </a:lnTo>
                    <a:lnTo>
                      <a:pt x="19" y="19"/>
                    </a:lnTo>
                    <a:lnTo>
                      <a:pt x="16" y="23"/>
                    </a:lnTo>
                    <a:lnTo>
                      <a:pt x="11" y="23"/>
                    </a:lnTo>
                    <a:lnTo>
                      <a:pt x="11" y="23"/>
                    </a:lnTo>
                    <a:lnTo>
                      <a:pt x="6" y="23"/>
                    </a:lnTo>
                    <a:lnTo>
                      <a:pt x="3" y="19"/>
                    </a:lnTo>
                    <a:lnTo>
                      <a:pt x="1" y="16"/>
                    </a:lnTo>
                    <a:lnTo>
                      <a:pt x="0" y="11"/>
                    </a:lnTo>
                    <a:lnTo>
                      <a:pt x="0" y="11"/>
                    </a:lnTo>
                    <a:lnTo>
                      <a:pt x="1" y="7"/>
                    </a:lnTo>
                    <a:lnTo>
                      <a:pt x="3" y="3"/>
                    </a:lnTo>
                    <a:lnTo>
                      <a:pt x="6" y="0"/>
                    </a:lnTo>
                    <a:lnTo>
                      <a:pt x="11" y="0"/>
                    </a:lnTo>
                    <a:lnTo>
                      <a:pt x="11" y="0"/>
                    </a:lnTo>
                    <a:lnTo>
                      <a:pt x="16" y="0"/>
                    </a:lnTo>
                    <a:lnTo>
                      <a:pt x="19" y="3"/>
                    </a:lnTo>
                    <a:lnTo>
                      <a:pt x="22" y="7"/>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69" name="Freeform 5441"/>
              <p:cNvSpPr>
                <a:spLocks/>
              </p:cNvSpPr>
              <p:nvPr/>
            </p:nvSpPr>
            <p:spPr bwMode="auto">
              <a:xfrm>
                <a:off x="5357222" y="2504350"/>
                <a:ext cx="31347" cy="38343"/>
              </a:xfrm>
              <a:custGeom>
                <a:avLst/>
                <a:gdLst>
                  <a:gd name="T0" fmla="*/ 22 w 22"/>
                  <a:gd name="T1" fmla="*/ 11 h 23"/>
                  <a:gd name="T2" fmla="*/ 22 w 22"/>
                  <a:gd name="T3" fmla="*/ 11 h 23"/>
                  <a:gd name="T4" fmla="*/ 22 w 22"/>
                  <a:gd name="T5" fmla="*/ 16 h 23"/>
                  <a:gd name="T6" fmla="*/ 19 w 22"/>
                  <a:gd name="T7" fmla="*/ 19 h 23"/>
                  <a:gd name="T8" fmla="*/ 16 w 22"/>
                  <a:gd name="T9" fmla="*/ 23 h 23"/>
                  <a:gd name="T10" fmla="*/ 11 w 22"/>
                  <a:gd name="T11" fmla="*/ 23 h 23"/>
                  <a:gd name="T12" fmla="*/ 11 w 22"/>
                  <a:gd name="T13" fmla="*/ 23 h 23"/>
                  <a:gd name="T14" fmla="*/ 6 w 22"/>
                  <a:gd name="T15" fmla="*/ 23 h 23"/>
                  <a:gd name="T16" fmla="*/ 3 w 22"/>
                  <a:gd name="T17" fmla="*/ 19 h 23"/>
                  <a:gd name="T18" fmla="*/ 1 w 22"/>
                  <a:gd name="T19" fmla="*/ 16 h 23"/>
                  <a:gd name="T20" fmla="*/ 0 w 22"/>
                  <a:gd name="T21" fmla="*/ 11 h 23"/>
                  <a:gd name="T22" fmla="*/ 0 w 22"/>
                  <a:gd name="T23" fmla="*/ 11 h 23"/>
                  <a:gd name="T24" fmla="*/ 1 w 22"/>
                  <a:gd name="T25" fmla="*/ 7 h 23"/>
                  <a:gd name="T26" fmla="*/ 3 w 22"/>
                  <a:gd name="T27" fmla="*/ 3 h 23"/>
                  <a:gd name="T28" fmla="*/ 6 w 22"/>
                  <a:gd name="T29" fmla="*/ 0 h 23"/>
                  <a:gd name="T30" fmla="*/ 11 w 22"/>
                  <a:gd name="T31" fmla="*/ 0 h 23"/>
                  <a:gd name="T32" fmla="*/ 11 w 22"/>
                  <a:gd name="T33" fmla="*/ 0 h 23"/>
                  <a:gd name="T34" fmla="*/ 16 w 22"/>
                  <a:gd name="T35" fmla="*/ 0 h 23"/>
                  <a:gd name="T36" fmla="*/ 19 w 22"/>
                  <a:gd name="T37" fmla="*/ 3 h 23"/>
                  <a:gd name="T38" fmla="*/ 22 w 22"/>
                  <a:gd name="T39" fmla="*/ 7 h 23"/>
                  <a:gd name="T40" fmla="*/ 22 w 22"/>
                  <a:gd name="T41" fmla="*/ 11 h 23"/>
                  <a:gd name="T42" fmla="*/ 22 w 22"/>
                  <a:gd name="T43" fmla="*/ 1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3">
                    <a:moveTo>
                      <a:pt x="22" y="11"/>
                    </a:moveTo>
                    <a:lnTo>
                      <a:pt x="22" y="11"/>
                    </a:lnTo>
                    <a:lnTo>
                      <a:pt x="22" y="16"/>
                    </a:lnTo>
                    <a:lnTo>
                      <a:pt x="19" y="19"/>
                    </a:lnTo>
                    <a:lnTo>
                      <a:pt x="16" y="23"/>
                    </a:lnTo>
                    <a:lnTo>
                      <a:pt x="11" y="23"/>
                    </a:lnTo>
                    <a:lnTo>
                      <a:pt x="11" y="23"/>
                    </a:lnTo>
                    <a:lnTo>
                      <a:pt x="6" y="23"/>
                    </a:lnTo>
                    <a:lnTo>
                      <a:pt x="3" y="19"/>
                    </a:lnTo>
                    <a:lnTo>
                      <a:pt x="1" y="16"/>
                    </a:lnTo>
                    <a:lnTo>
                      <a:pt x="0" y="11"/>
                    </a:lnTo>
                    <a:lnTo>
                      <a:pt x="0" y="11"/>
                    </a:lnTo>
                    <a:lnTo>
                      <a:pt x="1" y="7"/>
                    </a:lnTo>
                    <a:lnTo>
                      <a:pt x="3" y="3"/>
                    </a:lnTo>
                    <a:lnTo>
                      <a:pt x="6" y="0"/>
                    </a:lnTo>
                    <a:lnTo>
                      <a:pt x="11" y="0"/>
                    </a:lnTo>
                    <a:lnTo>
                      <a:pt x="11" y="0"/>
                    </a:lnTo>
                    <a:lnTo>
                      <a:pt x="16" y="0"/>
                    </a:lnTo>
                    <a:lnTo>
                      <a:pt x="19" y="3"/>
                    </a:lnTo>
                    <a:lnTo>
                      <a:pt x="22" y="7"/>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70" name="Freeform 5442"/>
              <p:cNvSpPr>
                <a:spLocks/>
              </p:cNvSpPr>
              <p:nvPr/>
            </p:nvSpPr>
            <p:spPr bwMode="auto">
              <a:xfrm>
                <a:off x="5371470" y="2504350"/>
                <a:ext cx="34195" cy="38343"/>
              </a:xfrm>
              <a:custGeom>
                <a:avLst/>
                <a:gdLst>
                  <a:gd name="T0" fmla="*/ 24 w 24"/>
                  <a:gd name="T1" fmla="*/ 11 h 23"/>
                  <a:gd name="T2" fmla="*/ 24 w 24"/>
                  <a:gd name="T3" fmla="*/ 11 h 23"/>
                  <a:gd name="T4" fmla="*/ 22 w 24"/>
                  <a:gd name="T5" fmla="*/ 16 h 23"/>
                  <a:gd name="T6" fmla="*/ 21 w 24"/>
                  <a:gd name="T7" fmla="*/ 19 h 23"/>
                  <a:gd name="T8" fmla="*/ 16 w 24"/>
                  <a:gd name="T9" fmla="*/ 23 h 23"/>
                  <a:gd name="T10" fmla="*/ 11 w 24"/>
                  <a:gd name="T11" fmla="*/ 23 h 23"/>
                  <a:gd name="T12" fmla="*/ 11 w 24"/>
                  <a:gd name="T13" fmla="*/ 23 h 23"/>
                  <a:gd name="T14" fmla="*/ 8 w 24"/>
                  <a:gd name="T15" fmla="*/ 23 h 23"/>
                  <a:gd name="T16" fmla="*/ 3 w 24"/>
                  <a:gd name="T17" fmla="*/ 19 h 23"/>
                  <a:gd name="T18" fmla="*/ 2 w 24"/>
                  <a:gd name="T19" fmla="*/ 16 h 23"/>
                  <a:gd name="T20" fmla="*/ 0 w 24"/>
                  <a:gd name="T21" fmla="*/ 11 h 23"/>
                  <a:gd name="T22" fmla="*/ 0 w 24"/>
                  <a:gd name="T23" fmla="*/ 11 h 23"/>
                  <a:gd name="T24" fmla="*/ 2 w 24"/>
                  <a:gd name="T25" fmla="*/ 7 h 23"/>
                  <a:gd name="T26" fmla="*/ 3 w 24"/>
                  <a:gd name="T27" fmla="*/ 3 h 23"/>
                  <a:gd name="T28" fmla="*/ 8 w 24"/>
                  <a:gd name="T29" fmla="*/ 0 h 23"/>
                  <a:gd name="T30" fmla="*/ 11 w 24"/>
                  <a:gd name="T31" fmla="*/ 0 h 23"/>
                  <a:gd name="T32" fmla="*/ 11 w 24"/>
                  <a:gd name="T33" fmla="*/ 0 h 23"/>
                  <a:gd name="T34" fmla="*/ 16 w 24"/>
                  <a:gd name="T35" fmla="*/ 0 h 23"/>
                  <a:gd name="T36" fmla="*/ 21 w 24"/>
                  <a:gd name="T37" fmla="*/ 3 h 23"/>
                  <a:gd name="T38" fmla="*/ 22 w 24"/>
                  <a:gd name="T39" fmla="*/ 7 h 23"/>
                  <a:gd name="T40" fmla="*/ 24 w 24"/>
                  <a:gd name="T41" fmla="*/ 11 h 23"/>
                  <a:gd name="T42" fmla="*/ 24 w 24"/>
                  <a:gd name="T43" fmla="*/ 1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3">
                    <a:moveTo>
                      <a:pt x="24" y="11"/>
                    </a:moveTo>
                    <a:lnTo>
                      <a:pt x="24" y="11"/>
                    </a:lnTo>
                    <a:lnTo>
                      <a:pt x="22" y="16"/>
                    </a:lnTo>
                    <a:lnTo>
                      <a:pt x="21" y="19"/>
                    </a:lnTo>
                    <a:lnTo>
                      <a:pt x="16" y="23"/>
                    </a:lnTo>
                    <a:lnTo>
                      <a:pt x="11" y="23"/>
                    </a:lnTo>
                    <a:lnTo>
                      <a:pt x="11" y="23"/>
                    </a:lnTo>
                    <a:lnTo>
                      <a:pt x="8" y="23"/>
                    </a:lnTo>
                    <a:lnTo>
                      <a:pt x="3" y="19"/>
                    </a:lnTo>
                    <a:lnTo>
                      <a:pt x="2" y="16"/>
                    </a:lnTo>
                    <a:lnTo>
                      <a:pt x="0" y="11"/>
                    </a:lnTo>
                    <a:lnTo>
                      <a:pt x="0" y="11"/>
                    </a:lnTo>
                    <a:lnTo>
                      <a:pt x="2" y="7"/>
                    </a:lnTo>
                    <a:lnTo>
                      <a:pt x="3" y="3"/>
                    </a:lnTo>
                    <a:lnTo>
                      <a:pt x="8" y="0"/>
                    </a:lnTo>
                    <a:lnTo>
                      <a:pt x="11" y="0"/>
                    </a:lnTo>
                    <a:lnTo>
                      <a:pt x="11" y="0"/>
                    </a:lnTo>
                    <a:lnTo>
                      <a:pt x="16" y="0"/>
                    </a:lnTo>
                    <a:lnTo>
                      <a:pt x="21" y="3"/>
                    </a:lnTo>
                    <a:lnTo>
                      <a:pt x="22" y="7"/>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71" name="Freeform 5443"/>
              <p:cNvSpPr>
                <a:spLocks/>
              </p:cNvSpPr>
              <p:nvPr/>
            </p:nvSpPr>
            <p:spPr bwMode="auto">
              <a:xfrm>
                <a:off x="5371470" y="2504350"/>
                <a:ext cx="34195" cy="38343"/>
              </a:xfrm>
              <a:custGeom>
                <a:avLst/>
                <a:gdLst>
                  <a:gd name="T0" fmla="*/ 24 w 24"/>
                  <a:gd name="T1" fmla="*/ 11 h 23"/>
                  <a:gd name="T2" fmla="*/ 24 w 24"/>
                  <a:gd name="T3" fmla="*/ 11 h 23"/>
                  <a:gd name="T4" fmla="*/ 22 w 24"/>
                  <a:gd name="T5" fmla="*/ 16 h 23"/>
                  <a:gd name="T6" fmla="*/ 21 w 24"/>
                  <a:gd name="T7" fmla="*/ 19 h 23"/>
                  <a:gd name="T8" fmla="*/ 16 w 24"/>
                  <a:gd name="T9" fmla="*/ 23 h 23"/>
                  <a:gd name="T10" fmla="*/ 11 w 24"/>
                  <a:gd name="T11" fmla="*/ 23 h 23"/>
                  <a:gd name="T12" fmla="*/ 11 w 24"/>
                  <a:gd name="T13" fmla="*/ 23 h 23"/>
                  <a:gd name="T14" fmla="*/ 8 w 24"/>
                  <a:gd name="T15" fmla="*/ 23 h 23"/>
                  <a:gd name="T16" fmla="*/ 3 w 24"/>
                  <a:gd name="T17" fmla="*/ 19 h 23"/>
                  <a:gd name="T18" fmla="*/ 2 w 24"/>
                  <a:gd name="T19" fmla="*/ 16 h 23"/>
                  <a:gd name="T20" fmla="*/ 0 w 24"/>
                  <a:gd name="T21" fmla="*/ 11 h 23"/>
                  <a:gd name="T22" fmla="*/ 0 w 24"/>
                  <a:gd name="T23" fmla="*/ 11 h 23"/>
                  <a:gd name="T24" fmla="*/ 2 w 24"/>
                  <a:gd name="T25" fmla="*/ 7 h 23"/>
                  <a:gd name="T26" fmla="*/ 3 w 24"/>
                  <a:gd name="T27" fmla="*/ 3 h 23"/>
                  <a:gd name="T28" fmla="*/ 8 w 24"/>
                  <a:gd name="T29" fmla="*/ 0 h 23"/>
                  <a:gd name="T30" fmla="*/ 11 w 24"/>
                  <a:gd name="T31" fmla="*/ 0 h 23"/>
                  <a:gd name="T32" fmla="*/ 11 w 24"/>
                  <a:gd name="T33" fmla="*/ 0 h 23"/>
                  <a:gd name="T34" fmla="*/ 16 w 24"/>
                  <a:gd name="T35" fmla="*/ 0 h 23"/>
                  <a:gd name="T36" fmla="*/ 21 w 24"/>
                  <a:gd name="T37" fmla="*/ 3 h 23"/>
                  <a:gd name="T38" fmla="*/ 22 w 24"/>
                  <a:gd name="T39" fmla="*/ 7 h 23"/>
                  <a:gd name="T40" fmla="*/ 24 w 24"/>
                  <a:gd name="T41" fmla="*/ 11 h 23"/>
                  <a:gd name="T42" fmla="*/ 24 w 24"/>
                  <a:gd name="T43" fmla="*/ 1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3">
                    <a:moveTo>
                      <a:pt x="24" y="11"/>
                    </a:moveTo>
                    <a:lnTo>
                      <a:pt x="24" y="11"/>
                    </a:lnTo>
                    <a:lnTo>
                      <a:pt x="22" y="16"/>
                    </a:lnTo>
                    <a:lnTo>
                      <a:pt x="21" y="19"/>
                    </a:lnTo>
                    <a:lnTo>
                      <a:pt x="16" y="23"/>
                    </a:lnTo>
                    <a:lnTo>
                      <a:pt x="11" y="23"/>
                    </a:lnTo>
                    <a:lnTo>
                      <a:pt x="11" y="23"/>
                    </a:lnTo>
                    <a:lnTo>
                      <a:pt x="8" y="23"/>
                    </a:lnTo>
                    <a:lnTo>
                      <a:pt x="3" y="19"/>
                    </a:lnTo>
                    <a:lnTo>
                      <a:pt x="2" y="16"/>
                    </a:lnTo>
                    <a:lnTo>
                      <a:pt x="0" y="11"/>
                    </a:lnTo>
                    <a:lnTo>
                      <a:pt x="0" y="11"/>
                    </a:lnTo>
                    <a:lnTo>
                      <a:pt x="2" y="7"/>
                    </a:lnTo>
                    <a:lnTo>
                      <a:pt x="3" y="3"/>
                    </a:lnTo>
                    <a:lnTo>
                      <a:pt x="8" y="0"/>
                    </a:lnTo>
                    <a:lnTo>
                      <a:pt x="11" y="0"/>
                    </a:lnTo>
                    <a:lnTo>
                      <a:pt x="11" y="0"/>
                    </a:lnTo>
                    <a:lnTo>
                      <a:pt x="16" y="0"/>
                    </a:lnTo>
                    <a:lnTo>
                      <a:pt x="21" y="3"/>
                    </a:lnTo>
                    <a:lnTo>
                      <a:pt x="22" y="7"/>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72" name="Freeform 5444"/>
              <p:cNvSpPr>
                <a:spLocks/>
              </p:cNvSpPr>
              <p:nvPr/>
            </p:nvSpPr>
            <p:spPr bwMode="auto">
              <a:xfrm>
                <a:off x="5385717" y="2504350"/>
                <a:ext cx="31347" cy="38343"/>
              </a:xfrm>
              <a:custGeom>
                <a:avLst/>
                <a:gdLst>
                  <a:gd name="T0" fmla="*/ 23 w 23"/>
                  <a:gd name="T1" fmla="*/ 11 h 23"/>
                  <a:gd name="T2" fmla="*/ 23 w 23"/>
                  <a:gd name="T3" fmla="*/ 11 h 23"/>
                  <a:gd name="T4" fmla="*/ 23 w 23"/>
                  <a:gd name="T5" fmla="*/ 16 h 23"/>
                  <a:gd name="T6" fmla="*/ 20 w 23"/>
                  <a:gd name="T7" fmla="*/ 19 h 23"/>
                  <a:gd name="T8" fmla="*/ 16 w 23"/>
                  <a:gd name="T9" fmla="*/ 23 h 23"/>
                  <a:gd name="T10" fmla="*/ 12 w 23"/>
                  <a:gd name="T11" fmla="*/ 23 h 23"/>
                  <a:gd name="T12" fmla="*/ 12 w 23"/>
                  <a:gd name="T13" fmla="*/ 23 h 23"/>
                  <a:gd name="T14" fmla="*/ 7 w 23"/>
                  <a:gd name="T15" fmla="*/ 23 h 23"/>
                  <a:gd name="T16" fmla="*/ 4 w 23"/>
                  <a:gd name="T17" fmla="*/ 19 h 23"/>
                  <a:gd name="T18" fmla="*/ 2 w 23"/>
                  <a:gd name="T19" fmla="*/ 16 h 23"/>
                  <a:gd name="T20" fmla="*/ 0 w 23"/>
                  <a:gd name="T21" fmla="*/ 11 h 23"/>
                  <a:gd name="T22" fmla="*/ 0 w 23"/>
                  <a:gd name="T23" fmla="*/ 11 h 23"/>
                  <a:gd name="T24" fmla="*/ 2 w 23"/>
                  <a:gd name="T25" fmla="*/ 7 h 23"/>
                  <a:gd name="T26" fmla="*/ 4 w 23"/>
                  <a:gd name="T27" fmla="*/ 3 h 23"/>
                  <a:gd name="T28" fmla="*/ 7 w 23"/>
                  <a:gd name="T29" fmla="*/ 0 h 23"/>
                  <a:gd name="T30" fmla="*/ 12 w 23"/>
                  <a:gd name="T31" fmla="*/ 0 h 23"/>
                  <a:gd name="T32" fmla="*/ 12 w 23"/>
                  <a:gd name="T33" fmla="*/ 0 h 23"/>
                  <a:gd name="T34" fmla="*/ 16 w 23"/>
                  <a:gd name="T35" fmla="*/ 0 h 23"/>
                  <a:gd name="T36" fmla="*/ 20 w 23"/>
                  <a:gd name="T37" fmla="*/ 3 h 23"/>
                  <a:gd name="T38" fmla="*/ 23 w 23"/>
                  <a:gd name="T39" fmla="*/ 7 h 23"/>
                  <a:gd name="T40" fmla="*/ 23 w 23"/>
                  <a:gd name="T41" fmla="*/ 11 h 23"/>
                  <a:gd name="T42" fmla="*/ 23 w 23"/>
                  <a:gd name="T43" fmla="*/ 1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3">
                    <a:moveTo>
                      <a:pt x="23" y="11"/>
                    </a:moveTo>
                    <a:lnTo>
                      <a:pt x="23" y="11"/>
                    </a:lnTo>
                    <a:lnTo>
                      <a:pt x="23" y="16"/>
                    </a:lnTo>
                    <a:lnTo>
                      <a:pt x="20" y="19"/>
                    </a:lnTo>
                    <a:lnTo>
                      <a:pt x="16" y="23"/>
                    </a:lnTo>
                    <a:lnTo>
                      <a:pt x="12" y="23"/>
                    </a:lnTo>
                    <a:lnTo>
                      <a:pt x="12" y="23"/>
                    </a:lnTo>
                    <a:lnTo>
                      <a:pt x="7" y="23"/>
                    </a:lnTo>
                    <a:lnTo>
                      <a:pt x="4" y="19"/>
                    </a:lnTo>
                    <a:lnTo>
                      <a:pt x="2" y="16"/>
                    </a:lnTo>
                    <a:lnTo>
                      <a:pt x="0" y="11"/>
                    </a:lnTo>
                    <a:lnTo>
                      <a:pt x="0" y="11"/>
                    </a:lnTo>
                    <a:lnTo>
                      <a:pt x="2" y="7"/>
                    </a:lnTo>
                    <a:lnTo>
                      <a:pt x="4" y="3"/>
                    </a:lnTo>
                    <a:lnTo>
                      <a:pt x="7" y="0"/>
                    </a:lnTo>
                    <a:lnTo>
                      <a:pt x="12" y="0"/>
                    </a:lnTo>
                    <a:lnTo>
                      <a:pt x="12" y="0"/>
                    </a:lnTo>
                    <a:lnTo>
                      <a:pt x="16" y="0"/>
                    </a:lnTo>
                    <a:lnTo>
                      <a:pt x="20" y="3"/>
                    </a:lnTo>
                    <a:lnTo>
                      <a:pt x="23" y="7"/>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73" name="Freeform 5445"/>
              <p:cNvSpPr>
                <a:spLocks/>
              </p:cNvSpPr>
              <p:nvPr/>
            </p:nvSpPr>
            <p:spPr bwMode="auto">
              <a:xfrm>
                <a:off x="5399966" y="2504350"/>
                <a:ext cx="31347" cy="38343"/>
              </a:xfrm>
              <a:custGeom>
                <a:avLst/>
                <a:gdLst>
                  <a:gd name="T0" fmla="*/ 22 w 22"/>
                  <a:gd name="T1" fmla="*/ 11 h 23"/>
                  <a:gd name="T2" fmla="*/ 22 w 22"/>
                  <a:gd name="T3" fmla="*/ 11 h 23"/>
                  <a:gd name="T4" fmla="*/ 22 w 22"/>
                  <a:gd name="T5" fmla="*/ 16 h 23"/>
                  <a:gd name="T6" fmla="*/ 19 w 22"/>
                  <a:gd name="T7" fmla="*/ 19 h 23"/>
                  <a:gd name="T8" fmla="*/ 16 w 22"/>
                  <a:gd name="T9" fmla="*/ 23 h 23"/>
                  <a:gd name="T10" fmla="*/ 11 w 22"/>
                  <a:gd name="T11" fmla="*/ 23 h 23"/>
                  <a:gd name="T12" fmla="*/ 11 w 22"/>
                  <a:gd name="T13" fmla="*/ 23 h 23"/>
                  <a:gd name="T14" fmla="*/ 6 w 22"/>
                  <a:gd name="T15" fmla="*/ 23 h 23"/>
                  <a:gd name="T16" fmla="*/ 3 w 22"/>
                  <a:gd name="T17" fmla="*/ 19 h 23"/>
                  <a:gd name="T18" fmla="*/ 0 w 22"/>
                  <a:gd name="T19" fmla="*/ 16 h 23"/>
                  <a:gd name="T20" fmla="*/ 0 w 22"/>
                  <a:gd name="T21" fmla="*/ 11 h 23"/>
                  <a:gd name="T22" fmla="*/ 0 w 22"/>
                  <a:gd name="T23" fmla="*/ 11 h 23"/>
                  <a:gd name="T24" fmla="*/ 0 w 22"/>
                  <a:gd name="T25" fmla="*/ 7 h 23"/>
                  <a:gd name="T26" fmla="*/ 3 w 22"/>
                  <a:gd name="T27" fmla="*/ 3 h 23"/>
                  <a:gd name="T28" fmla="*/ 6 w 22"/>
                  <a:gd name="T29" fmla="*/ 0 h 23"/>
                  <a:gd name="T30" fmla="*/ 11 w 22"/>
                  <a:gd name="T31" fmla="*/ 0 h 23"/>
                  <a:gd name="T32" fmla="*/ 11 w 22"/>
                  <a:gd name="T33" fmla="*/ 0 h 23"/>
                  <a:gd name="T34" fmla="*/ 16 w 22"/>
                  <a:gd name="T35" fmla="*/ 0 h 23"/>
                  <a:gd name="T36" fmla="*/ 19 w 22"/>
                  <a:gd name="T37" fmla="*/ 3 h 23"/>
                  <a:gd name="T38" fmla="*/ 22 w 22"/>
                  <a:gd name="T39" fmla="*/ 7 h 23"/>
                  <a:gd name="T40" fmla="*/ 22 w 22"/>
                  <a:gd name="T41" fmla="*/ 11 h 23"/>
                  <a:gd name="T42" fmla="*/ 22 w 22"/>
                  <a:gd name="T43" fmla="*/ 1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3">
                    <a:moveTo>
                      <a:pt x="22" y="11"/>
                    </a:moveTo>
                    <a:lnTo>
                      <a:pt x="22" y="11"/>
                    </a:lnTo>
                    <a:lnTo>
                      <a:pt x="22" y="16"/>
                    </a:lnTo>
                    <a:lnTo>
                      <a:pt x="19" y="19"/>
                    </a:lnTo>
                    <a:lnTo>
                      <a:pt x="16" y="23"/>
                    </a:lnTo>
                    <a:lnTo>
                      <a:pt x="11" y="23"/>
                    </a:lnTo>
                    <a:lnTo>
                      <a:pt x="11" y="23"/>
                    </a:lnTo>
                    <a:lnTo>
                      <a:pt x="6" y="23"/>
                    </a:lnTo>
                    <a:lnTo>
                      <a:pt x="3" y="19"/>
                    </a:lnTo>
                    <a:lnTo>
                      <a:pt x="0" y="16"/>
                    </a:lnTo>
                    <a:lnTo>
                      <a:pt x="0" y="11"/>
                    </a:lnTo>
                    <a:lnTo>
                      <a:pt x="0" y="11"/>
                    </a:lnTo>
                    <a:lnTo>
                      <a:pt x="0" y="7"/>
                    </a:lnTo>
                    <a:lnTo>
                      <a:pt x="3" y="3"/>
                    </a:lnTo>
                    <a:lnTo>
                      <a:pt x="6" y="0"/>
                    </a:lnTo>
                    <a:lnTo>
                      <a:pt x="11" y="0"/>
                    </a:lnTo>
                    <a:lnTo>
                      <a:pt x="11" y="0"/>
                    </a:lnTo>
                    <a:lnTo>
                      <a:pt x="16" y="0"/>
                    </a:lnTo>
                    <a:lnTo>
                      <a:pt x="19" y="3"/>
                    </a:lnTo>
                    <a:lnTo>
                      <a:pt x="22" y="7"/>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74" name="Freeform 5446"/>
              <p:cNvSpPr>
                <a:spLocks/>
              </p:cNvSpPr>
              <p:nvPr/>
            </p:nvSpPr>
            <p:spPr bwMode="auto">
              <a:xfrm>
                <a:off x="5522497" y="2588003"/>
                <a:ext cx="34195" cy="38343"/>
              </a:xfrm>
              <a:custGeom>
                <a:avLst/>
                <a:gdLst>
                  <a:gd name="T0" fmla="*/ 24 w 24"/>
                  <a:gd name="T1" fmla="*/ 11 h 22"/>
                  <a:gd name="T2" fmla="*/ 24 w 24"/>
                  <a:gd name="T3" fmla="*/ 11 h 22"/>
                  <a:gd name="T4" fmla="*/ 23 w 24"/>
                  <a:gd name="T5" fmla="*/ 16 h 22"/>
                  <a:gd name="T6" fmla="*/ 21 w 24"/>
                  <a:gd name="T7" fmla="*/ 19 h 22"/>
                  <a:gd name="T8" fmla="*/ 16 w 24"/>
                  <a:gd name="T9" fmla="*/ 22 h 22"/>
                  <a:gd name="T10" fmla="*/ 13 w 24"/>
                  <a:gd name="T11" fmla="*/ 22 h 22"/>
                  <a:gd name="T12" fmla="*/ 13 w 24"/>
                  <a:gd name="T13" fmla="*/ 22 h 22"/>
                  <a:gd name="T14" fmla="*/ 8 w 24"/>
                  <a:gd name="T15" fmla="*/ 22 h 22"/>
                  <a:gd name="T16" fmla="*/ 5 w 24"/>
                  <a:gd name="T17" fmla="*/ 19 h 22"/>
                  <a:gd name="T18" fmla="*/ 2 w 24"/>
                  <a:gd name="T19" fmla="*/ 16 h 22"/>
                  <a:gd name="T20" fmla="*/ 0 w 24"/>
                  <a:gd name="T21" fmla="*/ 11 h 22"/>
                  <a:gd name="T22" fmla="*/ 0 w 24"/>
                  <a:gd name="T23" fmla="*/ 11 h 22"/>
                  <a:gd name="T24" fmla="*/ 2 w 24"/>
                  <a:gd name="T25" fmla="*/ 7 h 22"/>
                  <a:gd name="T26" fmla="*/ 5 w 24"/>
                  <a:gd name="T27" fmla="*/ 3 h 22"/>
                  <a:gd name="T28" fmla="*/ 8 w 24"/>
                  <a:gd name="T29" fmla="*/ 2 h 22"/>
                  <a:gd name="T30" fmla="*/ 13 w 24"/>
                  <a:gd name="T31" fmla="*/ 0 h 22"/>
                  <a:gd name="T32" fmla="*/ 13 w 24"/>
                  <a:gd name="T33" fmla="*/ 0 h 22"/>
                  <a:gd name="T34" fmla="*/ 16 w 24"/>
                  <a:gd name="T35" fmla="*/ 2 h 22"/>
                  <a:gd name="T36" fmla="*/ 21 w 24"/>
                  <a:gd name="T37" fmla="*/ 3 h 22"/>
                  <a:gd name="T38" fmla="*/ 23 w 24"/>
                  <a:gd name="T39" fmla="*/ 7 h 22"/>
                  <a:gd name="T40" fmla="*/ 24 w 24"/>
                  <a:gd name="T41" fmla="*/ 11 h 22"/>
                  <a:gd name="T42" fmla="*/ 24 w 24"/>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2">
                    <a:moveTo>
                      <a:pt x="24" y="11"/>
                    </a:moveTo>
                    <a:lnTo>
                      <a:pt x="24" y="11"/>
                    </a:lnTo>
                    <a:lnTo>
                      <a:pt x="23" y="16"/>
                    </a:lnTo>
                    <a:lnTo>
                      <a:pt x="21" y="19"/>
                    </a:lnTo>
                    <a:lnTo>
                      <a:pt x="16" y="22"/>
                    </a:lnTo>
                    <a:lnTo>
                      <a:pt x="13" y="22"/>
                    </a:lnTo>
                    <a:lnTo>
                      <a:pt x="13" y="22"/>
                    </a:lnTo>
                    <a:lnTo>
                      <a:pt x="8" y="22"/>
                    </a:lnTo>
                    <a:lnTo>
                      <a:pt x="5" y="19"/>
                    </a:lnTo>
                    <a:lnTo>
                      <a:pt x="2" y="16"/>
                    </a:lnTo>
                    <a:lnTo>
                      <a:pt x="0" y="11"/>
                    </a:lnTo>
                    <a:lnTo>
                      <a:pt x="0" y="11"/>
                    </a:lnTo>
                    <a:lnTo>
                      <a:pt x="2" y="7"/>
                    </a:lnTo>
                    <a:lnTo>
                      <a:pt x="5" y="3"/>
                    </a:lnTo>
                    <a:lnTo>
                      <a:pt x="8" y="2"/>
                    </a:lnTo>
                    <a:lnTo>
                      <a:pt x="13" y="0"/>
                    </a:lnTo>
                    <a:lnTo>
                      <a:pt x="13" y="0"/>
                    </a:lnTo>
                    <a:lnTo>
                      <a:pt x="16" y="2"/>
                    </a:lnTo>
                    <a:lnTo>
                      <a:pt x="21" y="3"/>
                    </a:lnTo>
                    <a:lnTo>
                      <a:pt x="23" y="7"/>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75" name="Freeform 5447"/>
              <p:cNvSpPr>
                <a:spLocks/>
              </p:cNvSpPr>
              <p:nvPr/>
            </p:nvSpPr>
            <p:spPr bwMode="auto">
              <a:xfrm>
                <a:off x="5536746" y="2588003"/>
                <a:ext cx="34195" cy="38343"/>
              </a:xfrm>
              <a:custGeom>
                <a:avLst/>
                <a:gdLst>
                  <a:gd name="T0" fmla="*/ 24 w 24"/>
                  <a:gd name="T1" fmla="*/ 11 h 22"/>
                  <a:gd name="T2" fmla="*/ 24 w 24"/>
                  <a:gd name="T3" fmla="*/ 11 h 22"/>
                  <a:gd name="T4" fmla="*/ 22 w 24"/>
                  <a:gd name="T5" fmla="*/ 16 h 22"/>
                  <a:gd name="T6" fmla="*/ 19 w 24"/>
                  <a:gd name="T7" fmla="*/ 19 h 22"/>
                  <a:gd name="T8" fmla="*/ 16 w 24"/>
                  <a:gd name="T9" fmla="*/ 22 h 22"/>
                  <a:gd name="T10" fmla="*/ 11 w 24"/>
                  <a:gd name="T11" fmla="*/ 22 h 22"/>
                  <a:gd name="T12" fmla="*/ 11 w 24"/>
                  <a:gd name="T13" fmla="*/ 22 h 22"/>
                  <a:gd name="T14" fmla="*/ 8 w 24"/>
                  <a:gd name="T15" fmla="*/ 22 h 22"/>
                  <a:gd name="T16" fmla="*/ 3 w 24"/>
                  <a:gd name="T17" fmla="*/ 19 h 22"/>
                  <a:gd name="T18" fmla="*/ 2 w 24"/>
                  <a:gd name="T19" fmla="*/ 16 h 22"/>
                  <a:gd name="T20" fmla="*/ 0 w 24"/>
                  <a:gd name="T21" fmla="*/ 11 h 22"/>
                  <a:gd name="T22" fmla="*/ 0 w 24"/>
                  <a:gd name="T23" fmla="*/ 11 h 22"/>
                  <a:gd name="T24" fmla="*/ 2 w 24"/>
                  <a:gd name="T25" fmla="*/ 7 h 22"/>
                  <a:gd name="T26" fmla="*/ 3 w 24"/>
                  <a:gd name="T27" fmla="*/ 3 h 22"/>
                  <a:gd name="T28" fmla="*/ 8 w 24"/>
                  <a:gd name="T29" fmla="*/ 2 h 22"/>
                  <a:gd name="T30" fmla="*/ 11 w 24"/>
                  <a:gd name="T31" fmla="*/ 0 h 22"/>
                  <a:gd name="T32" fmla="*/ 11 w 24"/>
                  <a:gd name="T33" fmla="*/ 0 h 22"/>
                  <a:gd name="T34" fmla="*/ 16 w 24"/>
                  <a:gd name="T35" fmla="*/ 2 h 22"/>
                  <a:gd name="T36" fmla="*/ 19 w 24"/>
                  <a:gd name="T37" fmla="*/ 3 h 22"/>
                  <a:gd name="T38" fmla="*/ 22 w 24"/>
                  <a:gd name="T39" fmla="*/ 7 h 22"/>
                  <a:gd name="T40" fmla="*/ 24 w 24"/>
                  <a:gd name="T41" fmla="*/ 11 h 22"/>
                  <a:gd name="T42" fmla="*/ 24 w 24"/>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2">
                    <a:moveTo>
                      <a:pt x="24" y="11"/>
                    </a:moveTo>
                    <a:lnTo>
                      <a:pt x="24" y="11"/>
                    </a:lnTo>
                    <a:lnTo>
                      <a:pt x="22" y="16"/>
                    </a:lnTo>
                    <a:lnTo>
                      <a:pt x="19" y="19"/>
                    </a:lnTo>
                    <a:lnTo>
                      <a:pt x="16" y="22"/>
                    </a:lnTo>
                    <a:lnTo>
                      <a:pt x="11" y="22"/>
                    </a:lnTo>
                    <a:lnTo>
                      <a:pt x="11" y="22"/>
                    </a:lnTo>
                    <a:lnTo>
                      <a:pt x="8" y="22"/>
                    </a:lnTo>
                    <a:lnTo>
                      <a:pt x="3" y="19"/>
                    </a:lnTo>
                    <a:lnTo>
                      <a:pt x="2" y="16"/>
                    </a:lnTo>
                    <a:lnTo>
                      <a:pt x="0" y="11"/>
                    </a:lnTo>
                    <a:lnTo>
                      <a:pt x="0" y="11"/>
                    </a:lnTo>
                    <a:lnTo>
                      <a:pt x="2" y="7"/>
                    </a:lnTo>
                    <a:lnTo>
                      <a:pt x="3" y="3"/>
                    </a:lnTo>
                    <a:lnTo>
                      <a:pt x="8" y="2"/>
                    </a:lnTo>
                    <a:lnTo>
                      <a:pt x="11" y="0"/>
                    </a:lnTo>
                    <a:lnTo>
                      <a:pt x="11" y="0"/>
                    </a:lnTo>
                    <a:lnTo>
                      <a:pt x="16" y="2"/>
                    </a:lnTo>
                    <a:lnTo>
                      <a:pt x="19" y="3"/>
                    </a:lnTo>
                    <a:lnTo>
                      <a:pt x="22" y="7"/>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76" name="Freeform 5448"/>
              <p:cNvSpPr>
                <a:spLocks/>
              </p:cNvSpPr>
              <p:nvPr/>
            </p:nvSpPr>
            <p:spPr bwMode="auto">
              <a:xfrm>
                <a:off x="5593737" y="2588003"/>
                <a:ext cx="31347" cy="38343"/>
              </a:xfrm>
              <a:custGeom>
                <a:avLst/>
                <a:gdLst>
                  <a:gd name="T0" fmla="*/ 22 w 22"/>
                  <a:gd name="T1" fmla="*/ 11 h 22"/>
                  <a:gd name="T2" fmla="*/ 22 w 22"/>
                  <a:gd name="T3" fmla="*/ 11 h 22"/>
                  <a:gd name="T4" fmla="*/ 21 w 22"/>
                  <a:gd name="T5" fmla="*/ 16 h 22"/>
                  <a:gd name="T6" fmla="*/ 19 w 22"/>
                  <a:gd name="T7" fmla="*/ 19 h 22"/>
                  <a:gd name="T8" fmla="*/ 16 w 22"/>
                  <a:gd name="T9" fmla="*/ 22 h 22"/>
                  <a:gd name="T10" fmla="*/ 11 w 22"/>
                  <a:gd name="T11" fmla="*/ 22 h 22"/>
                  <a:gd name="T12" fmla="*/ 11 w 22"/>
                  <a:gd name="T13" fmla="*/ 22 h 22"/>
                  <a:gd name="T14" fmla="*/ 6 w 22"/>
                  <a:gd name="T15" fmla="*/ 22 h 22"/>
                  <a:gd name="T16" fmla="*/ 3 w 22"/>
                  <a:gd name="T17" fmla="*/ 19 h 22"/>
                  <a:gd name="T18" fmla="*/ 0 w 22"/>
                  <a:gd name="T19" fmla="*/ 16 h 22"/>
                  <a:gd name="T20" fmla="*/ 0 w 22"/>
                  <a:gd name="T21" fmla="*/ 11 h 22"/>
                  <a:gd name="T22" fmla="*/ 0 w 22"/>
                  <a:gd name="T23" fmla="*/ 11 h 22"/>
                  <a:gd name="T24" fmla="*/ 0 w 22"/>
                  <a:gd name="T25" fmla="*/ 7 h 22"/>
                  <a:gd name="T26" fmla="*/ 3 w 22"/>
                  <a:gd name="T27" fmla="*/ 3 h 22"/>
                  <a:gd name="T28" fmla="*/ 6 w 22"/>
                  <a:gd name="T29" fmla="*/ 2 h 22"/>
                  <a:gd name="T30" fmla="*/ 11 w 22"/>
                  <a:gd name="T31" fmla="*/ 0 h 22"/>
                  <a:gd name="T32" fmla="*/ 11 w 22"/>
                  <a:gd name="T33" fmla="*/ 0 h 22"/>
                  <a:gd name="T34" fmla="*/ 16 w 22"/>
                  <a:gd name="T35" fmla="*/ 2 h 22"/>
                  <a:gd name="T36" fmla="*/ 19 w 22"/>
                  <a:gd name="T37" fmla="*/ 3 h 22"/>
                  <a:gd name="T38" fmla="*/ 21 w 22"/>
                  <a:gd name="T39" fmla="*/ 7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1" y="16"/>
                    </a:lnTo>
                    <a:lnTo>
                      <a:pt x="19" y="19"/>
                    </a:lnTo>
                    <a:lnTo>
                      <a:pt x="16" y="22"/>
                    </a:lnTo>
                    <a:lnTo>
                      <a:pt x="11" y="22"/>
                    </a:lnTo>
                    <a:lnTo>
                      <a:pt x="11" y="22"/>
                    </a:lnTo>
                    <a:lnTo>
                      <a:pt x="6" y="22"/>
                    </a:lnTo>
                    <a:lnTo>
                      <a:pt x="3" y="19"/>
                    </a:lnTo>
                    <a:lnTo>
                      <a:pt x="0" y="16"/>
                    </a:lnTo>
                    <a:lnTo>
                      <a:pt x="0" y="11"/>
                    </a:lnTo>
                    <a:lnTo>
                      <a:pt x="0" y="11"/>
                    </a:lnTo>
                    <a:lnTo>
                      <a:pt x="0" y="7"/>
                    </a:lnTo>
                    <a:lnTo>
                      <a:pt x="3" y="3"/>
                    </a:lnTo>
                    <a:lnTo>
                      <a:pt x="6" y="2"/>
                    </a:lnTo>
                    <a:lnTo>
                      <a:pt x="11" y="0"/>
                    </a:lnTo>
                    <a:lnTo>
                      <a:pt x="11" y="0"/>
                    </a:lnTo>
                    <a:lnTo>
                      <a:pt x="16" y="2"/>
                    </a:lnTo>
                    <a:lnTo>
                      <a:pt x="19" y="3"/>
                    </a:lnTo>
                    <a:lnTo>
                      <a:pt x="21" y="7"/>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77" name="Freeform 5449"/>
              <p:cNvSpPr>
                <a:spLocks/>
              </p:cNvSpPr>
              <p:nvPr/>
            </p:nvSpPr>
            <p:spPr bwMode="auto">
              <a:xfrm>
                <a:off x="5605135" y="2588003"/>
                <a:ext cx="34195" cy="38343"/>
              </a:xfrm>
              <a:custGeom>
                <a:avLst/>
                <a:gdLst>
                  <a:gd name="T0" fmla="*/ 24 w 24"/>
                  <a:gd name="T1" fmla="*/ 11 h 22"/>
                  <a:gd name="T2" fmla="*/ 24 w 24"/>
                  <a:gd name="T3" fmla="*/ 11 h 22"/>
                  <a:gd name="T4" fmla="*/ 22 w 24"/>
                  <a:gd name="T5" fmla="*/ 16 h 22"/>
                  <a:gd name="T6" fmla="*/ 21 w 24"/>
                  <a:gd name="T7" fmla="*/ 19 h 22"/>
                  <a:gd name="T8" fmla="*/ 16 w 24"/>
                  <a:gd name="T9" fmla="*/ 22 h 22"/>
                  <a:gd name="T10" fmla="*/ 13 w 24"/>
                  <a:gd name="T11" fmla="*/ 22 h 22"/>
                  <a:gd name="T12" fmla="*/ 13 w 24"/>
                  <a:gd name="T13" fmla="*/ 22 h 22"/>
                  <a:gd name="T14" fmla="*/ 8 w 24"/>
                  <a:gd name="T15" fmla="*/ 22 h 22"/>
                  <a:gd name="T16" fmla="*/ 5 w 24"/>
                  <a:gd name="T17" fmla="*/ 19 h 22"/>
                  <a:gd name="T18" fmla="*/ 1 w 24"/>
                  <a:gd name="T19" fmla="*/ 16 h 22"/>
                  <a:gd name="T20" fmla="*/ 0 w 24"/>
                  <a:gd name="T21" fmla="*/ 11 h 22"/>
                  <a:gd name="T22" fmla="*/ 0 w 24"/>
                  <a:gd name="T23" fmla="*/ 11 h 22"/>
                  <a:gd name="T24" fmla="*/ 1 w 24"/>
                  <a:gd name="T25" fmla="*/ 7 h 22"/>
                  <a:gd name="T26" fmla="*/ 5 w 24"/>
                  <a:gd name="T27" fmla="*/ 3 h 22"/>
                  <a:gd name="T28" fmla="*/ 8 w 24"/>
                  <a:gd name="T29" fmla="*/ 2 h 22"/>
                  <a:gd name="T30" fmla="*/ 13 w 24"/>
                  <a:gd name="T31" fmla="*/ 0 h 22"/>
                  <a:gd name="T32" fmla="*/ 13 w 24"/>
                  <a:gd name="T33" fmla="*/ 0 h 22"/>
                  <a:gd name="T34" fmla="*/ 16 w 24"/>
                  <a:gd name="T35" fmla="*/ 2 h 22"/>
                  <a:gd name="T36" fmla="*/ 21 w 24"/>
                  <a:gd name="T37" fmla="*/ 3 h 22"/>
                  <a:gd name="T38" fmla="*/ 22 w 24"/>
                  <a:gd name="T39" fmla="*/ 7 h 22"/>
                  <a:gd name="T40" fmla="*/ 24 w 24"/>
                  <a:gd name="T41" fmla="*/ 11 h 22"/>
                  <a:gd name="T42" fmla="*/ 24 w 24"/>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2">
                    <a:moveTo>
                      <a:pt x="24" y="11"/>
                    </a:moveTo>
                    <a:lnTo>
                      <a:pt x="24" y="11"/>
                    </a:lnTo>
                    <a:lnTo>
                      <a:pt x="22" y="16"/>
                    </a:lnTo>
                    <a:lnTo>
                      <a:pt x="21" y="19"/>
                    </a:lnTo>
                    <a:lnTo>
                      <a:pt x="16" y="22"/>
                    </a:lnTo>
                    <a:lnTo>
                      <a:pt x="13" y="22"/>
                    </a:lnTo>
                    <a:lnTo>
                      <a:pt x="13" y="22"/>
                    </a:lnTo>
                    <a:lnTo>
                      <a:pt x="8" y="22"/>
                    </a:lnTo>
                    <a:lnTo>
                      <a:pt x="5" y="19"/>
                    </a:lnTo>
                    <a:lnTo>
                      <a:pt x="1" y="16"/>
                    </a:lnTo>
                    <a:lnTo>
                      <a:pt x="0" y="11"/>
                    </a:lnTo>
                    <a:lnTo>
                      <a:pt x="0" y="11"/>
                    </a:lnTo>
                    <a:lnTo>
                      <a:pt x="1" y="7"/>
                    </a:lnTo>
                    <a:lnTo>
                      <a:pt x="5" y="3"/>
                    </a:lnTo>
                    <a:lnTo>
                      <a:pt x="8" y="2"/>
                    </a:lnTo>
                    <a:lnTo>
                      <a:pt x="13" y="0"/>
                    </a:lnTo>
                    <a:lnTo>
                      <a:pt x="13" y="0"/>
                    </a:lnTo>
                    <a:lnTo>
                      <a:pt x="16" y="2"/>
                    </a:lnTo>
                    <a:lnTo>
                      <a:pt x="21" y="3"/>
                    </a:lnTo>
                    <a:lnTo>
                      <a:pt x="22" y="7"/>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78" name="Freeform 5450"/>
              <p:cNvSpPr>
                <a:spLocks/>
              </p:cNvSpPr>
              <p:nvPr/>
            </p:nvSpPr>
            <p:spPr bwMode="auto">
              <a:xfrm>
                <a:off x="5642179" y="2588003"/>
                <a:ext cx="34195" cy="38343"/>
              </a:xfrm>
              <a:custGeom>
                <a:avLst/>
                <a:gdLst>
                  <a:gd name="T0" fmla="*/ 24 w 24"/>
                  <a:gd name="T1" fmla="*/ 11 h 22"/>
                  <a:gd name="T2" fmla="*/ 24 w 24"/>
                  <a:gd name="T3" fmla="*/ 11 h 22"/>
                  <a:gd name="T4" fmla="*/ 23 w 24"/>
                  <a:gd name="T5" fmla="*/ 16 h 22"/>
                  <a:gd name="T6" fmla="*/ 21 w 24"/>
                  <a:gd name="T7" fmla="*/ 19 h 22"/>
                  <a:gd name="T8" fmla="*/ 16 w 24"/>
                  <a:gd name="T9" fmla="*/ 22 h 22"/>
                  <a:gd name="T10" fmla="*/ 12 w 24"/>
                  <a:gd name="T11" fmla="*/ 22 h 22"/>
                  <a:gd name="T12" fmla="*/ 12 w 24"/>
                  <a:gd name="T13" fmla="*/ 22 h 22"/>
                  <a:gd name="T14" fmla="*/ 8 w 24"/>
                  <a:gd name="T15" fmla="*/ 22 h 22"/>
                  <a:gd name="T16" fmla="*/ 4 w 24"/>
                  <a:gd name="T17" fmla="*/ 19 h 22"/>
                  <a:gd name="T18" fmla="*/ 2 w 24"/>
                  <a:gd name="T19" fmla="*/ 16 h 22"/>
                  <a:gd name="T20" fmla="*/ 0 w 24"/>
                  <a:gd name="T21" fmla="*/ 11 h 22"/>
                  <a:gd name="T22" fmla="*/ 0 w 24"/>
                  <a:gd name="T23" fmla="*/ 11 h 22"/>
                  <a:gd name="T24" fmla="*/ 2 w 24"/>
                  <a:gd name="T25" fmla="*/ 7 h 22"/>
                  <a:gd name="T26" fmla="*/ 4 w 24"/>
                  <a:gd name="T27" fmla="*/ 3 h 22"/>
                  <a:gd name="T28" fmla="*/ 8 w 24"/>
                  <a:gd name="T29" fmla="*/ 2 h 22"/>
                  <a:gd name="T30" fmla="*/ 12 w 24"/>
                  <a:gd name="T31" fmla="*/ 0 h 22"/>
                  <a:gd name="T32" fmla="*/ 12 w 24"/>
                  <a:gd name="T33" fmla="*/ 0 h 22"/>
                  <a:gd name="T34" fmla="*/ 16 w 24"/>
                  <a:gd name="T35" fmla="*/ 2 h 22"/>
                  <a:gd name="T36" fmla="*/ 21 w 24"/>
                  <a:gd name="T37" fmla="*/ 3 h 22"/>
                  <a:gd name="T38" fmla="*/ 23 w 24"/>
                  <a:gd name="T39" fmla="*/ 7 h 22"/>
                  <a:gd name="T40" fmla="*/ 24 w 24"/>
                  <a:gd name="T41" fmla="*/ 11 h 22"/>
                  <a:gd name="T42" fmla="*/ 24 w 24"/>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2">
                    <a:moveTo>
                      <a:pt x="24" y="11"/>
                    </a:moveTo>
                    <a:lnTo>
                      <a:pt x="24" y="11"/>
                    </a:lnTo>
                    <a:lnTo>
                      <a:pt x="23" y="16"/>
                    </a:lnTo>
                    <a:lnTo>
                      <a:pt x="21" y="19"/>
                    </a:lnTo>
                    <a:lnTo>
                      <a:pt x="16" y="22"/>
                    </a:lnTo>
                    <a:lnTo>
                      <a:pt x="12" y="22"/>
                    </a:lnTo>
                    <a:lnTo>
                      <a:pt x="12" y="22"/>
                    </a:lnTo>
                    <a:lnTo>
                      <a:pt x="8" y="22"/>
                    </a:lnTo>
                    <a:lnTo>
                      <a:pt x="4" y="19"/>
                    </a:lnTo>
                    <a:lnTo>
                      <a:pt x="2" y="16"/>
                    </a:lnTo>
                    <a:lnTo>
                      <a:pt x="0" y="11"/>
                    </a:lnTo>
                    <a:lnTo>
                      <a:pt x="0" y="11"/>
                    </a:lnTo>
                    <a:lnTo>
                      <a:pt x="2" y="7"/>
                    </a:lnTo>
                    <a:lnTo>
                      <a:pt x="4" y="3"/>
                    </a:lnTo>
                    <a:lnTo>
                      <a:pt x="8" y="2"/>
                    </a:lnTo>
                    <a:lnTo>
                      <a:pt x="12" y="0"/>
                    </a:lnTo>
                    <a:lnTo>
                      <a:pt x="12" y="0"/>
                    </a:lnTo>
                    <a:lnTo>
                      <a:pt x="16" y="2"/>
                    </a:lnTo>
                    <a:lnTo>
                      <a:pt x="21" y="3"/>
                    </a:lnTo>
                    <a:lnTo>
                      <a:pt x="23" y="7"/>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79" name="Freeform 5451"/>
              <p:cNvSpPr>
                <a:spLocks/>
              </p:cNvSpPr>
              <p:nvPr/>
            </p:nvSpPr>
            <p:spPr bwMode="auto">
              <a:xfrm>
                <a:off x="5744763" y="2685599"/>
                <a:ext cx="34195" cy="38343"/>
              </a:xfrm>
              <a:custGeom>
                <a:avLst/>
                <a:gdLst>
                  <a:gd name="T0" fmla="*/ 24 w 24"/>
                  <a:gd name="T1" fmla="*/ 11 h 22"/>
                  <a:gd name="T2" fmla="*/ 24 w 24"/>
                  <a:gd name="T3" fmla="*/ 11 h 22"/>
                  <a:gd name="T4" fmla="*/ 22 w 24"/>
                  <a:gd name="T5" fmla="*/ 16 h 22"/>
                  <a:gd name="T6" fmla="*/ 21 w 24"/>
                  <a:gd name="T7" fmla="*/ 19 h 22"/>
                  <a:gd name="T8" fmla="*/ 16 w 24"/>
                  <a:gd name="T9" fmla="*/ 21 h 22"/>
                  <a:gd name="T10" fmla="*/ 13 w 24"/>
                  <a:gd name="T11" fmla="*/ 22 h 22"/>
                  <a:gd name="T12" fmla="*/ 13 w 24"/>
                  <a:gd name="T13" fmla="*/ 22 h 22"/>
                  <a:gd name="T14" fmla="*/ 8 w 24"/>
                  <a:gd name="T15" fmla="*/ 21 h 22"/>
                  <a:gd name="T16" fmla="*/ 3 w 24"/>
                  <a:gd name="T17" fmla="*/ 19 h 22"/>
                  <a:gd name="T18" fmla="*/ 1 w 24"/>
                  <a:gd name="T19" fmla="*/ 16 h 22"/>
                  <a:gd name="T20" fmla="*/ 0 w 24"/>
                  <a:gd name="T21" fmla="*/ 11 h 22"/>
                  <a:gd name="T22" fmla="*/ 0 w 24"/>
                  <a:gd name="T23" fmla="*/ 11 h 22"/>
                  <a:gd name="T24" fmla="*/ 1 w 24"/>
                  <a:gd name="T25" fmla="*/ 6 h 22"/>
                  <a:gd name="T26" fmla="*/ 3 w 24"/>
                  <a:gd name="T27" fmla="*/ 3 h 22"/>
                  <a:gd name="T28" fmla="*/ 8 w 24"/>
                  <a:gd name="T29" fmla="*/ 0 h 22"/>
                  <a:gd name="T30" fmla="*/ 13 w 24"/>
                  <a:gd name="T31" fmla="*/ 0 h 22"/>
                  <a:gd name="T32" fmla="*/ 13 w 24"/>
                  <a:gd name="T33" fmla="*/ 0 h 22"/>
                  <a:gd name="T34" fmla="*/ 16 w 24"/>
                  <a:gd name="T35" fmla="*/ 0 h 22"/>
                  <a:gd name="T36" fmla="*/ 21 w 24"/>
                  <a:gd name="T37" fmla="*/ 3 h 22"/>
                  <a:gd name="T38" fmla="*/ 22 w 24"/>
                  <a:gd name="T39" fmla="*/ 6 h 22"/>
                  <a:gd name="T40" fmla="*/ 24 w 24"/>
                  <a:gd name="T41" fmla="*/ 11 h 22"/>
                  <a:gd name="T42" fmla="*/ 24 w 24"/>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2">
                    <a:moveTo>
                      <a:pt x="24" y="11"/>
                    </a:moveTo>
                    <a:lnTo>
                      <a:pt x="24" y="11"/>
                    </a:lnTo>
                    <a:lnTo>
                      <a:pt x="22" y="16"/>
                    </a:lnTo>
                    <a:lnTo>
                      <a:pt x="21" y="19"/>
                    </a:lnTo>
                    <a:lnTo>
                      <a:pt x="16" y="21"/>
                    </a:lnTo>
                    <a:lnTo>
                      <a:pt x="13" y="22"/>
                    </a:lnTo>
                    <a:lnTo>
                      <a:pt x="13" y="22"/>
                    </a:lnTo>
                    <a:lnTo>
                      <a:pt x="8" y="21"/>
                    </a:lnTo>
                    <a:lnTo>
                      <a:pt x="3" y="19"/>
                    </a:lnTo>
                    <a:lnTo>
                      <a:pt x="1" y="16"/>
                    </a:lnTo>
                    <a:lnTo>
                      <a:pt x="0" y="11"/>
                    </a:lnTo>
                    <a:lnTo>
                      <a:pt x="0" y="11"/>
                    </a:lnTo>
                    <a:lnTo>
                      <a:pt x="1" y="6"/>
                    </a:lnTo>
                    <a:lnTo>
                      <a:pt x="3" y="3"/>
                    </a:lnTo>
                    <a:lnTo>
                      <a:pt x="8" y="0"/>
                    </a:lnTo>
                    <a:lnTo>
                      <a:pt x="13" y="0"/>
                    </a:lnTo>
                    <a:lnTo>
                      <a:pt x="13" y="0"/>
                    </a:lnTo>
                    <a:lnTo>
                      <a:pt x="16" y="0"/>
                    </a:lnTo>
                    <a:lnTo>
                      <a:pt x="21" y="3"/>
                    </a:lnTo>
                    <a:lnTo>
                      <a:pt x="22" y="6"/>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80" name="Freeform 5452"/>
              <p:cNvSpPr>
                <a:spLocks/>
              </p:cNvSpPr>
              <p:nvPr/>
            </p:nvSpPr>
            <p:spPr bwMode="auto">
              <a:xfrm>
                <a:off x="5744763" y="2685599"/>
                <a:ext cx="34195" cy="38343"/>
              </a:xfrm>
              <a:custGeom>
                <a:avLst/>
                <a:gdLst>
                  <a:gd name="T0" fmla="*/ 24 w 24"/>
                  <a:gd name="T1" fmla="*/ 11 h 22"/>
                  <a:gd name="T2" fmla="*/ 24 w 24"/>
                  <a:gd name="T3" fmla="*/ 11 h 22"/>
                  <a:gd name="T4" fmla="*/ 22 w 24"/>
                  <a:gd name="T5" fmla="*/ 16 h 22"/>
                  <a:gd name="T6" fmla="*/ 21 w 24"/>
                  <a:gd name="T7" fmla="*/ 19 h 22"/>
                  <a:gd name="T8" fmla="*/ 16 w 24"/>
                  <a:gd name="T9" fmla="*/ 21 h 22"/>
                  <a:gd name="T10" fmla="*/ 13 w 24"/>
                  <a:gd name="T11" fmla="*/ 22 h 22"/>
                  <a:gd name="T12" fmla="*/ 13 w 24"/>
                  <a:gd name="T13" fmla="*/ 22 h 22"/>
                  <a:gd name="T14" fmla="*/ 8 w 24"/>
                  <a:gd name="T15" fmla="*/ 21 h 22"/>
                  <a:gd name="T16" fmla="*/ 3 w 24"/>
                  <a:gd name="T17" fmla="*/ 19 h 22"/>
                  <a:gd name="T18" fmla="*/ 1 w 24"/>
                  <a:gd name="T19" fmla="*/ 16 h 22"/>
                  <a:gd name="T20" fmla="*/ 0 w 24"/>
                  <a:gd name="T21" fmla="*/ 11 h 22"/>
                  <a:gd name="T22" fmla="*/ 0 w 24"/>
                  <a:gd name="T23" fmla="*/ 11 h 22"/>
                  <a:gd name="T24" fmla="*/ 1 w 24"/>
                  <a:gd name="T25" fmla="*/ 6 h 22"/>
                  <a:gd name="T26" fmla="*/ 3 w 24"/>
                  <a:gd name="T27" fmla="*/ 3 h 22"/>
                  <a:gd name="T28" fmla="*/ 8 w 24"/>
                  <a:gd name="T29" fmla="*/ 0 h 22"/>
                  <a:gd name="T30" fmla="*/ 13 w 24"/>
                  <a:gd name="T31" fmla="*/ 0 h 22"/>
                  <a:gd name="T32" fmla="*/ 13 w 24"/>
                  <a:gd name="T33" fmla="*/ 0 h 22"/>
                  <a:gd name="T34" fmla="*/ 16 w 24"/>
                  <a:gd name="T35" fmla="*/ 0 h 22"/>
                  <a:gd name="T36" fmla="*/ 21 w 24"/>
                  <a:gd name="T37" fmla="*/ 3 h 22"/>
                  <a:gd name="T38" fmla="*/ 22 w 24"/>
                  <a:gd name="T39" fmla="*/ 6 h 22"/>
                  <a:gd name="T40" fmla="*/ 24 w 24"/>
                  <a:gd name="T41" fmla="*/ 11 h 22"/>
                  <a:gd name="T42" fmla="*/ 24 w 24"/>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2">
                    <a:moveTo>
                      <a:pt x="24" y="11"/>
                    </a:moveTo>
                    <a:lnTo>
                      <a:pt x="24" y="11"/>
                    </a:lnTo>
                    <a:lnTo>
                      <a:pt x="22" y="16"/>
                    </a:lnTo>
                    <a:lnTo>
                      <a:pt x="21" y="19"/>
                    </a:lnTo>
                    <a:lnTo>
                      <a:pt x="16" y="21"/>
                    </a:lnTo>
                    <a:lnTo>
                      <a:pt x="13" y="22"/>
                    </a:lnTo>
                    <a:lnTo>
                      <a:pt x="13" y="22"/>
                    </a:lnTo>
                    <a:lnTo>
                      <a:pt x="8" y="21"/>
                    </a:lnTo>
                    <a:lnTo>
                      <a:pt x="3" y="19"/>
                    </a:lnTo>
                    <a:lnTo>
                      <a:pt x="1" y="16"/>
                    </a:lnTo>
                    <a:lnTo>
                      <a:pt x="0" y="11"/>
                    </a:lnTo>
                    <a:lnTo>
                      <a:pt x="0" y="11"/>
                    </a:lnTo>
                    <a:lnTo>
                      <a:pt x="1" y="6"/>
                    </a:lnTo>
                    <a:lnTo>
                      <a:pt x="3" y="3"/>
                    </a:lnTo>
                    <a:lnTo>
                      <a:pt x="8" y="0"/>
                    </a:lnTo>
                    <a:lnTo>
                      <a:pt x="13" y="0"/>
                    </a:lnTo>
                    <a:lnTo>
                      <a:pt x="13" y="0"/>
                    </a:lnTo>
                    <a:lnTo>
                      <a:pt x="16" y="0"/>
                    </a:lnTo>
                    <a:lnTo>
                      <a:pt x="21" y="3"/>
                    </a:lnTo>
                    <a:lnTo>
                      <a:pt x="22" y="6"/>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81" name="Freeform 5453"/>
              <p:cNvSpPr>
                <a:spLocks/>
              </p:cNvSpPr>
              <p:nvPr/>
            </p:nvSpPr>
            <p:spPr bwMode="auto">
              <a:xfrm>
                <a:off x="5759012" y="2685599"/>
                <a:ext cx="31347" cy="38343"/>
              </a:xfrm>
              <a:custGeom>
                <a:avLst/>
                <a:gdLst>
                  <a:gd name="T0" fmla="*/ 23 w 23"/>
                  <a:gd name="T1" fmla="*/ 11 h 22"/>
                  <a:gd name="T2" fmla="*/ 23 w 23"/>
                  <a:gd name="T3" fmla="*/ 11 h 22"/>
                  <a:gd name="T4" fmla="*/ 23 w 23"/>
                  <a:gd name="T5" fmla="*/ 16 h 22"/>
                  <a:gd name="T6" fmla="*/ 20 w 23"/>
                  <a:gd name="T7" fmla="*/ 19 h 22"/>
                  <a:gd name="T8" fmla="*/ 16 w 23"/>
                  <a:gd name="T9" fmla="*/ 21 h 22"/>
                  <a:gd name="T10" fmla="*/ 12 w 23"/>
                  <a:gd name="T11" fmla="*/ 22 h 22"/>
                  <a:gd name="T12" fmla="*/ 12 w 23"/>
                  <a:gd name="T13" fmla="*/ 22 h 22"/>
                  <a:gd name="T14" fmla="*/ 7 w 23"/>
                  <a:gd name="T15" fmla="*/ 21 h 22"/>
                  <a:gd name="T16" fmla="*/ 4 w 23"/>
                  <a:gd name="T17" fmla="*/ 19 h 22"/>
                  <a:gd name="T18" fmla="*/ 2 w 23"/>
                  <a:gd name="T19" fmla="*/ 16 h 22"/>
                  <a:gd name="T20" fmla="*/ 0 w 23"/>
                  <a:gd name="T21" fmla="*/ 11 h 22"/>
                  <a:gd name="T22" fmla="*/ 0 w 23"/>
                  <a:gd name="T23" fmla="*/ 11 h 22"/>
                  <a:gd name="T24" fmla="*/ 2 w 23"/>
                  <a:gd name="T25" fmla="*/ 6 h 22"/>
                  <a:gd name="T26" fmla="*/ 4 w 23"/>
                  <a:gd name="T27" fmla="*/ 3 h 22"/>
                  <a:gd name="T28" fmla="*/ 7 w 23"/>
                  <a:gd name="T29" fmla="*/ 0 h 22"/>
                  <a:gd name="T30" fmla="*/ 12 w 23"/>
                  <a:gd name="T31" fmla="*/ 0 h 22"/>
                  <a:gd name="T32" fmla="*/ 12 w 23"/>
                  <a:gd name="T33" fmla="*/ 0 h 22"/>
                  <a:gd name="T34" fmla="*/ 16 w 23"/>
                  <a:gd name="T35" fmla="*/ 0 h 22"/>
                  <a:gd name="T36" fmla="*/ 20 w 23"/>
                  <a:gd name="T37" fmla="*/ 3 h 22"/>
                  <a:gd name="T38" fmla="*/ 23 w 23"/>
                  <a:gd name="T39" fmla="*/ 6 h 22"/>
                  <a:gd name="T40" fmla="*/ 23 w 23"/>
                  <a:gd name="T41" fmla="*/ 11 h 22"/>
                  <a:gd name="T42" fmla="*/ 23 w 23"/>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2">
                    <a:moveTo>
                      <a:pt x="23" y="11"/>
                    </a:moveTo>
                    <a:lnTo>
                      <a:pt x="23" y="11"/>
                    </a:lnTo>
                    <a:lnTo>
                      <a:pt x="23" y="16"/>
                    </a:lnTo>
                    <a:lnTo>
                      <a:pt x="20" y="19"/>
                    </a:lnTo>
                    <a:lnTo>
                      <a:pt x="16" y="21"/>
                    </a:lnTo>
                    <a:lnTo>
                      <a:pt x="12" y="22"/>
                    </a:lnTo>
                    <a:lnTo>
                      <a:pt x="12" y="22"/>
                    </a:lnTo>
                    <a:lnTo>
                      <a:pt x="7" y="21"/>
                    </a:lnTo>
                    <a:lnTo>
                      <a:pt x="4" y="19"/>
                    </a:lnTo>
                    <a:lnTo>
                      <a:pt x="2" y="16"/>
                    </a:lnTo>
                    <a:lnTo>
                      <a:pt x="0" y="11"/>
                    </a:lnTo>
                    <a:lnTo>
                      <a:pt x="0" y="11"/>
                    </a:lnTo>
                    <a:lnTo>
                      <a:pt x="2" y="6"/>
                    </a:lnTo>
                    <a:lnTo>
                      <a:pt x="4" y="3"/>
                    </a:lnTo>
                    <a:lnTo>
                      <a:pt x="7" y="0"/>
                    </a:lnTo>
                    <a:lnTo>
                      <a:pt x="12" y="0"/>
                    </a:lnTo>
                    <a:lnTo>
                      <a:pt x="12" y="0"/>
                    </a:lnTo>
                    <a:lnTo>
                      <a:pt x="16" y="0"/>
                    </a:lnTo>
                    <a:lnTo>
                      <a:pt x="20" y="3"/>
                    </a:lnTo>
                    <a:lnTo>
                      <a:pt x="23" y="6"/>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82" name="Freeform 5454"/>
              <p:cNvSpPr>
                <a:spLocks/>
              </p:cNvSpPr>
              <p:nvPr/>
            </p:nvSpPr>
            <p:spPr bwMode="auto">
              <a:xfrm>
                <a:off x="5790357" y="2685599"/>
                <a:ext cx="34195" cy="38343"/>
              </a:xfrm>
              <a:custGeom>
                <a:avLst/>
                <a:gdLst>
                  <a:gd name="T0" fmla="*/ 24 w 24"/>
                  <a:gd name="T1" fmla="*/ 11 h 22"/>
                  <a:gd name="T2" fmla="*/ 24 w 24"/>
                  <a:gd name="T3" fmla="*/ 11 h 22"/>
                  <a:gd name="T4" fmla="*/ 22 w 24"/>
                  <a:gd name="T5" fmla="*/ 16 h 22"/>
                  <a:gd name="T6" fmla="*/ 21 w 24"/>
                  <a:gd name="T7" fmla="*/ 19 h 22"/>
                  <a:gd name="T8" fmla="*/ 16 w 24"/>
                  <a:gd name="T9" fmla="*/ 21 h 22"/>
                  <a:gd name="T10" fmla="*/ 13 w 24"/>
                  <a:gd name="T11" fmla="*/ 22 h 22"/>
                  <a:gd name="T12" fmla="*/ 13 w 24"/>
                  <a:gd name="T13" fmla="*/ 22 h 22"/>
                  <a:gd name="T14" fmla="*/ 8 w 24"/>
                  <a:gd name="T15" fmla="*/ 21 h 22"/>
                  <a:gd name="T16" fmla="*/ 5 w 24"/>
                  <a:gd name="T17" fmla="*/ 19 h 22"/>
                  <a:gd name="T18" fmla="*/ 1 w 24"/>
                  <a:gd name="T19" fmla="*/ 16 h 22"/>
                  <a:gd name="T20" fmla="*/ 0 w 24"/>
                  <a:gd name="T21" fmla="*/ 11 h 22"/>
                  <a:gd name="T22" fmla="*/ 0 w 24"/>
                  <a:gd name="T23" fmla="*/ 11 h 22"/>
                  <a:gd name="T24" fmla="*/ 1 w 24"/>
                  <a:gd name="T25" fmla="*/ 6 h 22"/>
                  <a:gd name="T26" fmla="*/ 5 w 24"/>
                  <a:gd name="T27" fmla="*/ 3 h 22"/>
                  <a:gd name="T28" fmla="*/ 8 w 24"/>
                  <a:gd name="T29" fmla="*/ 0 h 22"/>
                  <a:gd name="T30" fmla="*/ 13 w 24"/>
                  <a:gd name="T31" fmla="*/ 0 h 22"/>
                  <a:gd name="T32" fmla="*/ 13 w 24"/>
                  <a:gd name="T33" fmla="*/ 0 h 22"/>
                  <a:gd name="T34" fmla="*/ 16 w 24"/>
                  <a:gd name="T35" fmla="*/ 0 h 22"/>
                  <a:gd name="T36" fmla="*/ 21 w 24"/>
                  <a:gd name="T37" fmla="*/ 3 h 22"/>
                  <a:gd name="T38" fmla="*/ 22 w 24"/>
                  <a:gd name="T39" fmla="*/ 6 h 22"/>
                  <a:gd name="T40" fmla="*/ 24 w 24"/>
                  <a:gd name="T41" fmla="*/ 11 h 22"/>
                  <a:gd name="T42" fmla="*/ 24 w 24"/>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2">
                    <a:moveTo>
                      <a:pt x="24" y="11"/>
                    </a:moveTo>
                    <a:lnTo>
                      <a:pt x="24" y="11"/>
                    </a:lnTo>
                    <a:lnTo>
                      <a:pt x="22" y="16"/>
                    </a:lnTo>
                    <a:lnTo>
                      <a:pt x="21" y="19"/>
                    </a:lnTo>
                    <a:lnTo>
                      <a:pt x="16" y="21"/>
                    </a:lnTo>
                    <a:lnTo>
                      <a:pt x="13" y="22"/>
                    </a:lnTo>
                    <a:lnTo>
                      <a:pt x="13" y="22"/>
                    </a:lnTo>
                    <a:lnTo>
                      <a:pt x="8" y="21"/>
                    </a:lnTo>
                    <a:lnTo>
                      <a:pt x="5" y="19"/>
                    </a:lnTo>
                    <a:lnTo>
                      <a:pt x="1" y="16"/>
                    </a:lnTo>
                    <a:lnTo>
                      <a:pt x="0" y="11"/>
                    </a:lnTo>
                    <a:lnTo>
                      <a:pt x="0" y="11"/>
                    </a:lnTo>
                    <a:lnTo>
                      <a:pt x="1" y="6"/>
                    </a:lnTo>
                    <a:lnTo>
                      <a:pt x="5" y="3"/>
                    </a:lnTo>
                    <a:lnTo>
                      <a:pt x="8" y="0"/>
                    </a:lnTo>
                    <a:lnTo>
                      <a:pt x="13" y="0"/>
                    </a:lnTo>
                    <a:lnTo>
                      <a:pt x="13" y="0"/>
                    </a:lnTo>
                    <a:lnTo>
                      <a:pt x="16" y="0"/>
                    </a:lnTo>
                    <a:lnTo>
                      <a:pt x="21" y="3"/>
                    </a:lnTo>
                    <a:lnTo>
                      <a:pt x="22" y="6"/>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83" name="Freeform 5455"/>
              <p:cNvSpPr>
                <a:spLocks/>
              </p:cNvSpPr>
              <p:nvPr/>
            </p:nvSpPr>
            <p:spPr bwMode="auto">
              <a:xfrm>
                <a:off x="5790357" y="2734397"/>
                <a:ext cx="34195" cy="41827"/>
              </a:xfrm>
              <a:custGeom>
                <a:avLst/>
                <a:gdLst>
                  <a:gd name="T0" fmla="*/ 24 w 24"/>
                  <a:gd name="T1" fmla="*/ 11 h 24"/>
                  <a:gd name="T2" fmla="*/ 24 w 24"/>
                  <a:gd name="T3" fmla="*/ 11 h 24"/>
                  <a:gd name="T4" fmla="*/ 22 w 24"/>
                  <a:gd name="T5" fmla="*/ 16 h 24"/>
                  <a:gd name="T6" fmla="*/ 21 w 24"/>
                  <a:gd name="T7" fmla="*/ 21 h 24"/>
                  <a:gd name="T8" fmla="*/ 16 w 24"/>
                  <a:gd name="T9" fmla="*/ 22 h 24"/>
                  <a:gd name="T10" fmla="*/ 13 w 24"/>
                  <a:gd name="T11" fmla="*/ 24 h 24"/>
                  <a:gd name="T12" fmla="*/ 13 w 24"/>
                  <a:gd name="T13" fmla="*/ 24 h 24"/>
                  <a:gd name="T14" fmla="*/ 8 w 24"/>
                  <a:gd name="T15" fmla="*/ 22 h 24"/>
                  <a:gd name="T16" fmla="*/ 5 w 24"/>
                  <a:gd name="T17" fmla="*/ 21 h 24"/>
                  <a:gd name="T18" fmla="*/ 1 w 24"/>
                  <a:gd name="T19" fmla="*/ 16 h 24"/>
                  <a:gd name="T20" fmla="*/ 0 w 24"/>
                  <a:gd name="T21" fmla="*/ 11 h 24"/>
                  <a:gd name="T22" fmla="*/ 0 w 24"/>
                  <a:gd name="T23" fmla="*/ 11 h 24"/>
                  <a:gd name="T24" fmla="*/ 1 w 24"/>
                  <a:gd name="T25" fmla="*/ 8 h 24"/>
                  <a:gd name="T26" fmla="*/ 5 w 24"/>
                  <a:gd name="T27" fmla="*/ 3 h 24"/>
                  <a:gd name="T28" fmla="*/ 8 w 24"/>
                  <a:gd name="T29" fmla="*/ 1 h 24"/>
                  <a:gd name="T30" fmla="*/ 13 w 24"/>
                  <a:gd name="T31" fmla="*/ 0 h 24"/>
                  <a:gd name="T32" fmla="*/ 13 w 24"/>
                  <a:gd name="T33" fmla="*/ 0 h 24"/>
                  <a:gd name="T34" fmla="*/ 16 w 24"/>
                  <a:gd name="T35" fmla="*/ 1 h 24"/>
                  <a:gd name="T36" fmla="*/ 21 w 24"/>
                  <a:gd name="T37" fmla="*/ 3 h 24"/>
                  <a:gd name="T38" fmla="*/ 22 w 24"/>
                  <a:gd name="T39" fmla="*/ 8 h 24"/>
                  <a:gd name="T40" fmla="*/ 24 w 24"/>
                  <a:gd name="T41" fmla="*/ 11 h 24"/>
                  <a:gd name="T42" fmla="*/ 24 w 24"/>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1"/>
                    </a:moveTo>
                    <a:lnTo>
                      <a:pt x="24" y="11"/>
                    </a:lnTo>
                    <a:lnTo>
                      <a:pt x="22" y="16"/>
                    </a:lnTo>
                    <a:lnTo>
                      <a:pt x="21" y="21"/>
                    </a:lnTo>
                    <a:lnTo>
                      <a:pt x="16" y="22"/>
                    </a:lnTo>
                    <a:lnTo>
                      <a:pt x="13" y="24"/>
                    </a:lnTo>
                    <a:lnTo>
                      <a:pt x="13" y="24"/>
                    </a:lnTo>
                    <a:lnTo>
                      <a:pt x="8" y="22"/>
                    </a:lnTo>
                    <a:lnTo>
                      <a:pt x="5" y="21"/>
                    </a:lnTo>
                    <a:lnTo>
                      <a:pt x="1" y="16"/>
                    </a:lnTo>
                    <a:lnTo>
                      <a:pt x="0" y="11"/>
                    </a:lnTo>
                    <a:lnTo>
                      <a:pt x="0" y="11"/>
                    </a:lnTo>
                    <a:lnTo>
                      <a:pt x="1" y="8"/>
                    </a:lnTo>
                    <a:lnTo>
                      <a:pt x="5" y="3"/>
                    </a:lnTo>
                    <a:lnTo>
                      <a:pt x="8" y="1"/>
                    </a:lnTo>
                    <a:lnTo>
                      <a:pt x="13" y="0"/>
                    </a:lnTo>
                    <a:lnTo>
                      <a:pt x="13" y="0"/>
                    </a:lnTo>
                    <a:lnTo>
                      <a:pt x="16" y="1"/>
                    </a:lnTo>
                    <a:lnTo>
                      <a:pt x="21" y="3"/>
                    </a:lnTo>
                    <a:lnTo>
                      <a:pt x="22" y="8"/>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84" name="Freeform 5456"/>
              <p:cNvSpPr>
                <a:spLocks/>
              </p:cNvSpPr>
              <p:nvPr/>
            </p:nvSpPr>
            <p:spPr bwMode="auto">
              <a:xfrm>
                <a:off x="5878694" y="2734397"/>
                <a:ext cx="31347" cy="41827"/>
              </a:xfrm>
              <a:custGeom>
                <a:avLst/>
                <a:gdLst>
                  <a:gd name="T0" fmla="*/ 22 w 22"/>
                  <a:gd name="T1" fmla="*/ 11 h 24"/>
                  <a:gd name="T2" fmla="*/ 22 w 22"/>
                  <a:gd name="T3" fmla="*/ 11 h 24"/>
                  <a:gd name="T4" fmla="*/ 22 w 22"/>
                  <a:gd name="T5" fmla="*/ 16 h 24"/>
                  <a:gd name="T6" fmla="*/ 19 w 22"/>
                  <a:gd name="T7" fmla="*/ 21 h 24"/>
                  <a:gd name="T8" fmla="*/ 15 w 22"/>
                  <a:gd name="T9" fmla="*/ 22 h 24"/>
                  <a:gd name="T10" fmla="*/ 11 w 22"/>
                  <a:gd name="T11" fmla="*/ 24 h 24"/>
                  <a:gd name="T12" fmla="*/ 11 w 22"/>
                  <a:gd name="T13" fmla="*/ 24 h 24"/>
                  <a:gd name="T14" fmla="*/ 6 w 22"/>
                  <a:gd name="T15" fmla="*/ 22 h 24"/>
                  <a:gd name="T16" fmla="*/ 3 w 22"/>
                  <a:gd name="T17" fmla="*/ 21 h 24"/>
                  <a:gd name="T18" fmla="*/ 0 w 22"/>
                  <a:gd name="T19" fmla="*/ 16 h 24"/>
                  <a:gd name="T20" fmla="*/ 0 w 22"/>
                  <a:gd name="T21" fmla="*/ 11 h 24"/>
                  <a:gd name="T22" fmla="*/ 0 w 22"/>
                  <a:gd name="T23" fmla="*/ 11 h 24"/>
                  <a:gd name="T24" fmla="*/ 0 w 22"/>
                  <a:gd name="T25" fmla="*/ 8 h 24"/>
                  <a:gd name="T26" fmla="*/ 3 w 22"/>
                  <a:gd name="T27" fmla="*/ 3 h 24"/>
                  <a:gd name="T28" fmla="*/ 6 w 22"/>
                  <a:gd name="T29" fmla="*/ 1 h 24"/>
                  <a:gd name="T30" fmla="*/ 11 w 22"/>
                  <a:gd name="T31" fmla="*/ 0 h 24"/>
                  <a:gd name="T32" fmla="*/ 11 w 22"/>
                  <a:gd name="T33" fmla="*/ 0 h 24"/>
                  <a:gd name="T34" fmla="*/ 15 w 22"/>
                  <a:gd name="T35" fmla="*/ 1 h 24"/>
                  <a:gd name="T36" fmla="*/ 19 w 22"/>
                  <a:gd name="T37" fmla="*/ 3 h 24"/>
                  <a:gd name="T38" fmla="*/ 22 w 22"/>
                  <a:gd name="T39" fmla="*/ 8 h 24"/>
                  <a:gd name="T40" fmla="*/ 22 w 22"/>
                  <a:gd name="T41" fmla="*/ 11 h 24"/>
                  <a:gd name="T42" fmla="*/ 22 w 22"/>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1"/>
                    </a:moveTo>
                    <a:lnTo>
                      <a:pt x="22" y="11"/>
                    </a:lnTo>
                    <a:lnTo>
                      <a:pt x="22" y="16"/>
                    </a:lnTo>
                    <a:lnTo>
                      <a:pt x="19" y="21"/>
                    </a:lnTo>
                    <a:lnTo>
                      <a:pt x="15" y="22"/>
                    </a:lnTo>
                    <a:lnTo>
                      <a:pt x="11" y="24"/>
                    </a:lnTo>
                    <a:lnTo>
                      <a:pt x="11" y="24"/>
                    </a:lnTo>
                    <a:lnTo>
                      <a:pt x="6" y="22"/>
                    </a:lnTo>
                    <a:lnTo>
                      <a:pt x="3" y="21"/>
                    </a:lnTo>
                    <a:lnTo>
                      <a:pt x="0" y="16"/>
                    </a:lnTo>
                    <a:lnTo>
                      <a:pt x="0" y="11"/>
                    </a:lnTo>
                    <a:lnTo>
                      <a:pt x="0" y="11"/>
                    </a:lnTo>
                    <a:lnTo>
                      <a:pt x="0" y="8"/>
                    </a:lnTo>
                    <a:lnTo>
                      <a:pt x="3" y="3"/>
                    </a:lnTo>
                    <a:lnTo>
                      <a:pt x="6" y="1"/>
                    </a:lnTo>
                    <a:lnTo>
                      <a:pt x="11" y="0"/>
                    </a:lnTo>
                    <a:lnTo>
                      <a:pt x="11" y="0"/>
                    </a:lnTo>
                    <a:lnTo>
                      <a:pt x="15" y="1"/>
                    </a:lnTo>
                    <a:lnTo>
                      <a:pt x="19" y="3"/>
                    </a:lnTo>
                    <a:lnTo>
                      <a:pt x="22" y="8"/>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85" name="Freeform 5457"/>
              <p:cNvSpPr>
                <a:spLocks/>
              </p:cNvSpPr>
              <p:nvPr/>
            </p:nvSpPr>
            <p:spPr bwMode="auto">
              <a:xfrm>
                <a:off x="5898641" y="2790165"/>
                <a:ext cx="31347" cy="41827"/>
              </a:xfrm>
              <a:custGeom>
                <a:avLst/>
                <a:gdLst>
                  <a:gd name="T0" fmla="*/ 22 w 22"/>
                  <a:gd name="T1" fmla="*/ 13 h 24"/>
                  <a:gd name="T2" fmla="*/ 22 w 22"/>
                  <a:gd name="T3" fmla="*/ 13 h 24"/>
                  <a:gd name="T4" fmla="*/ 21 w 22"/>
                  <a:gd name="T5" fmla="*/ 16 h 24"/>
                  <a:gd name="T6" fmla="*/ 19 w 22"/>
                  <a:gd name="T7" fmla="*/ 21 h 24"/>
                  <a:gd name="T8" fmla="*/ 16 w 22"/>
                  <a:gd name="T9" fmla="*/ 22 h 24"/>
                  <a:gd name="T10" fmla="*/ 11 w 22"/>
                  <a:gd name="T11" fmla="*/ 24 h 24"/>
                  <a:gd name="T12" fmla="*/ 11 w 22"/>
                  <a:gd name="T13" fmla="*/ 24 h 24"/>
                  <a:gd name="T14" fmla="*/ 6 w 22"/>
                  <a:gd name="T15" fmla="*/ 22 h 24"/>
                  <a:gd name="T16" fmla="*/ 3 w 22"/>
                  <a:gd name="T17" fmla="*/ 21 h 24"/>
                  <a:gd name="T18" fmla="*/ 0 w 22"/>
                  <a:gd name="T19" fmla="*/ 16 h 24"/>
                  <a:gd name="T20" fmla="*/ 0 w 22"/>
                  <a:gd name="T21" fmla="*/ 13 h 24"/>
                  <a:gd name="T22" fmla="*/ 0 w 22"/>
                  <a:gd name="T23" fmla="*/ 13 h 24"/>
                  <a:gd name="T24" fmla="*/ 0 w 22"/>
                  <a:gd name="T25" fmla="*/ 8 h 24"/>
                  <a:gd name="T26" fmla="*/ 3 w 22"/>
                  <a:gd name="T27" fmla="*/ 3 h 24"/>
                  <a:gd name="T28" fmla="*/ 6 w 22"/>
                  <a:gd name="T29" fmla="*/ 1 h 24"/>
                  <a:gd name="T30" fmla="*/ 11 w 22"/>
                  <a:gd name="T31" fmla="*/ 0 h 24"/>
                  <a:gd name="T32" fmla="*/ 11 w 22"/>
                  <a:gd name="T33" fmla="*/ 0 h 24"/>
                  <a:gd name="T34" fmla="*/ 16 w 22"/>
                  <a:gd name="T35" fmla="*/ 1 h 24"/>
                  <a:gd name="T36" fmla="*/ 19 w 22"/>
                  <a:gd name="T37" fmla="*/ 3 h 24"/>
                  <a:gd name="T38" fmla="*/ 21 w 22"/>
                  <a:gd name="T39" fmla="*/ 8 h 24"/>
                  <a:gd name="T40" fmla="*/ 22 w 22"/>
                  <a:gd name="T41" fmla="*/ 13 h 24"/>
                  <a:gd name="T42" fmla="*/ 22 w 22"/>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3"/>
                    </a:moveTo>
                    <a:lnTo>
                      <a:pt x="22" y="13"/>
                    </a:lnTo>
                    <a:lnTo>
                      <a:pt x="21" y="16"/>
                    </a:lnTo>
                    <a:lnTo>
                      <a:pt x="19" y="21"/>
                    </a:lnTo>
                    <a:lnTo>
                      <a:pt x="16" y="22"/>
                    </a:lnTo>
                    <a:lnTo>
                      <a:pt x="11" y="24"/>
                    </a:lnTo>
                    <a:lnTo>
                      <a:pt x="11" y="24"/>
                    </a:lnTo>
                    <a:lnTo>
                      <a:pt x="6" y="22"/>
                    </a:lnTo>
                    <a:lnTo>
                      <a:pt x="3" y="21"/>
                    </a:lnTo>
                    <a:lnTo>
                      <a:pt x="0" y="16"/>
                    </a:lnTo>
                    <a:lnTo>
                      <a:pt x="0" y="13"/>
                    </a:lnTo>
                    <a:lnTo>
                      <a:pt x="0" y="13"/>
                    </a:lnTo>
                    <a:lnTo>
                      <a:pt x="0" y="8"/>
                    </a:lnTo>
                    <a:lnTo>
                      <a:pt x="3" y="3"/>
                    </a:lnTo>
                    <a:lnTo>
                      <a:pt x="6" y="1"/>
                    </a:lnTo>
                    <a:lnTo>
                      <a:pt x="11" y="0"/>
                    </a:lnTo>
                    <a:lnTo>
                      <a:pt x="11" y="0"/>
                    </a:lnTo>
                    <a:lnTo>
                      <a:pt x="16" y="1"/>
                    </a:lnTo>
                    <a:lnTo>
                      <a:pt x="19" y="3"/>
                    </a:lnTo>
                    <a:lnTo>
                      <a:pt x="21" y="8"/>
                    </a:lnTo>
                    <a:lnTo>
                      <a:pt x="22" y="13"/>
                    </a:lnTo>
                    <a:lnTo>
                      <a:pt x="22"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86" name="Freeform 5458"/>
              <p:cNvSpPr>
                <a:spLocks/>
              </p:cNvSpPr>
              <p:nvPr/>
            </p:nvSpPr>
            <p:spPr bwMode="auto">
              <a:xfrm>
                <a:off x="5910039" y="2790165"/>
                <a:ext cx="34195" cy="41827"/>
              </a:xfrm>
              <a:custGeom>
                <a:avLst/>
                <a:gdLst>
                  <a:gd name="T0" fmla="*/ 24 w 24"/>
                  <a:gd name="T1" fmla="*/ 13 h 24"/>
                  <a:gd name="T2" fmla="*/ 24 w 24"/>
                  <a:gd name="T3" fmla="*/ 13 h 24"/>
                  <a:gd name="T4" fmla="*/ 22 w 24"/>
                  <a:gd name="T5" fmla="*/ 16 h 24"/>
                  <a:gd name="T6" fmla="*/ 21 w 24"/>
                  <a:gd name="T7" fmla="*/ 21 h 24"/>
                  <a:gd name="T8" fmla="*/ 16 w 24"/>
                  <a:gd name="T9" fmla="*/ 22 h 24"/>
                  <a:gd name="T10" fmla="*/ 11 w 24"/>
                  <a:gd name="T11" fmla="*/ 24 h 24"/>
                  <a:gd name="T12" fmla="*/ 11 w 24"/>
                  <a:gd name="T13" fmla="*/ 24 h 24"/>
                  <a:gd name="T14" fmla="*/ 8 w 24"/>
                  <a:gd name="T15" fmla="*/ 22 h 24"/>
                  <a:gd name="T16" fmla="*/ 3 w 24"/>
                  <a:gd name="T17" fmla="*/ 21 h 24"/>
                  <a:gd name="T18" fmla="*/ 1 w 24"/>
                  <a:gd name="T19" fmla="*/ 16 h 24"/>
                  <a:gd name="T20" fmla="*/ 0 w 24"/>
                  <a:gd name="T21" fmla="*/ 13 h 24"/>
                  <a:gd name="T22" fmla="*/ 0 w 24"/>
                  <a:gd name="T23" fmla="*/ 13 h 24"/>
                  <a:gd name="T24" fmla="*/ 1 w 24"/>
                  <a:gd name="T25" fmla="*/ 8 h 24"/>
                  <a:gd name="T26" fmla="*/ 3 w 24"/>
                  <a:gd name="T27" fmla="*/ 3 h 24"/>
                  <a:gd name="T28" fmla="*/ 8 w 24"/>
                  <a:gd name="T29" fmla="*/ 1 h 24"/>
                  <a:gd name="T30" fmla="*/ 11 w 24"/>
                  <a:gd name="T31" fmla="*/ 0 h 24"/>
                  <a:gd name="T32" fmla="*/ 11 w 24"/>
                  <a:gd name="T33" fmla="*/ 0 h 24"/>
                  <a:gd name="T34" fmla="*/ 16 w 24"/>
                  <a:gd name="T35" fmla="*/ 1 h 24"/>
                  <a:gd name="T36" fmla="*/ 21 w 24"/>
                  <a:gd name="T37" fmla="*/ 3 h 24"/>
                  <a:gd name="T38" fmla="*/ 22 w 24"/>
                  <a:gd name="T39" fmla="*/ 8 h 24"/>
                  <a:gd name="T40" fmla="*/ 24 w 24"/>
                  <a:gd name="T41" fmla="*/ 13 h 24"/>
                  <a:gd name="T42" fmla="*/ 24 w 24"/>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3"/>
                    </a:moveTo>
                    <a:lnTo>
                      <a:pt x="24" y="13"/>
                    </a:lnTo>
                    <a:lnTo>
                      <a:pt x="22" y="16"/>
                    </a:lnTo>
                    <a:lnTo>
                      <a:pt x="21" y="21"/>
                    </a:lnTo>
                    <a:lnTo>
                      <a:pt x="16" y="22"/>
                    </a:lnTo>
                    <a:lnTo>
                      <a:pt x="11" y="24"/>
                    </a:lnTo>
                    <a:lnTo>
                      <a:pt x="11" y="24"/>
                    </a:lnTo>
                    <a:lnTo>
                      <a:pt x="8" y="22"/>
                    </a:lnTo>
                    <a:lnTo>
                      <a:pt x="3" y="21"/>
                    </a:lnTo>
                    <a:lnTo>
                      <a:pt x="1" y="16"/>
                    </a:lnTo>
                    <a:lnTo>
                      <a:pt x="0" y="13"/>
                    </a:lnTo>
                    <a:lnTo>
                      <a:pt x="0" y="13"/>
                    </a:lnTo>
                    <a:lnTo>
                      <a:pt x="1" y="8"/>
                    </a:lnTo>
                    <a:lnTo>
                      <a:pt x="3" y="3"/>
                    </a:lnTo>
                    <a:lnTo>
                      <a:pt x="8" y="1"/>
                    </a:lnTo>
                    <a:lnTo>
                      <a:pt x="11" y="0"/>
                    </a:lnTo>
                    <a:lnTo>
                      <a:pt x="11" y="0"/>
                    </a:lnTo>
                    <a:lnTo>
                      <a:pt x="16" y="1"/>
                    </a:lnTo>
                    <a:lnTo>
                      <a:pt x="21" y="3"/>
                    </a:lnTo>
                    <a:lnTo>
                      <a:pt x="22" y="8"/>
                    </a:lnTo>
                    <a:lnTo>
                      <a:pt x="24" y="13"/>
                    </a:lnTo>
                    <a:lnTo>
                      <a:pt x="24"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87" name="Freeform 5459"/>
              <p:cNvSpPr>
                <a:spLocks/>
              </p:cNvSpPr>
              <p:nvPr/>
            </p:nvSpPr>
            <p:spPr bwMode="auto">
              <a:xfrm>
                <a:off x="5938535" y="2852906"/>
                <a:ext cx="34195" cy="38343"/>
              </a:xfrm>
              <a:custGeom>
                <a:avLst/>
                <a:gdLst>
                  <a:gd name="T0" fmla="*/ 24 w 24"/>
                  <a:gd name="T1" fmla="*/ 11 h 22"/>
                  <a:gd name="T2" fmla="*/ 24 w 24"/>
                  <a:gd name="T3" fmla="*/ 11 h 22"/>
                  <a:gd name="T4" fmla="*/ 22 w 24"/>
                  <a:gd name="T5" fmla="*/ 16 h 22"/>
                  <a:gd name="T6" fmla="*/ 20 w 24"/>
                  <a:gd name="T7" fmla="*/ 19 h 22"/>
                  <a:gd name="T8" fmla="*/ 16 w 24"/>
                  <a:gd name="T9" fmla="*/ 22 h 22"/>
                  <a:gd name="T10" fmla="*/ 11 w 24"/>
                  <a:gd name="T11" fmla="*/ 22 h 22"/>
                  <a:gd name="T12" fmla="*/ 11 w 24"/>
                  <a:gd name="T13" fmla="*/ 22 h 22"/>
                  <a:gd name="T14" fmla="*/ 8 w 24"/>
                  <a:gd name="T15" fmla="*/ 22 h 22"/>
                  <a:gd name="T16" fmla="*/ 3 w 24"/>
                  <a:gd name="T17" fmla="*/ 19 h 22"/>
                  <a:gd name="T18" fmla="*/ 1 w 24"/>
                  <a:gd name="T19" fmla="*/ 16 h 22"/>
                  <a:gd name="T20" fmla="*/ 0 w 24"/>
                  <a:gd name="T21" fmla="*/ 11 h 22"/>
                  <a:gd name="T22" fmla="*/ 0 w 24"/>
                  <a:gd name="T23" fmla="*/ 11 h 22"/>
                  <a:gd name="T24" fmla="*/ 1 w 24"/>
                  <a:gd name="T25" fmla="*/ 6 h 22"/>
                  <a:gd name="T26" fmla="*/ 3 w 24"/>
                  <a:gd name="T27" fmla="*/ 3 h 22"/>
                  <a:gd name="T28" fmla="*/ 8 w 24"/>
                  <a:gd name="T29" fmla="*/ 2 h 22"/>
                  <a:gd name="T30" fmla="*/ 11 w 24"/>
                  <a:gd name="T31" fmla="*/ 0 h 22"/>
                  <a:gd name="T32" fmla="*/ 11 w 24"/>
                  <a:gd name="T33" fmla="*/ 0 h 22"/>
                  <a:gd name="T34" fmla="*/ 16 w 24"/>
                  <a:gd name="T35" fmla="*/ 2 h 22"/>
                  <a:gd name="T36" fmla="*/ 20 w 24"/>
                  <a:gd name="T37" fmla="*/ 3 h 22"/>
                  <a:gd name="T38" fmla="*/ 22 w 24"/>
                  <a:gd name="T39" fmla="*/ 6 h 22"/>
                  <a:gd name="T40" fmla="*/ 24 w 24"/>
                  <a:gd name="T41" fmla="*/ 11 h 22"/>
                  <a:gd name="T42" fmla="*/ 24 w 24"/>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2">
                    <a:moveTo>
                      <a:pt x="24" y="11"/>
                    </a:moveTo>
                    <a:lnTo>
                      <a:pt x="24" y="11"/>
                    </a:lnTo>
                    <a:lnTo>
                      <a:pt x="22" y="16"/>
                    </a:lnTo>
                    <a:lnTo>
                      <a:pt x="20" y="19"/>
                    </a:lnTo>
                    <a:lnTo>
                      <a:pt x="16" y="22"/>
                    </a:lnTo>
                    <a:lnTo>
                      <a:pt x="11" y="22"/>
                    </a:lnTo>
                    <a:lnTo>
                      <a:pt x="11" y="22"/>
                    </a:lnTo>
                    <a:lnTo>
                      <a:pt x="8" y="22"/>
                    </a:lnTo>
                    <a:lnTo>
                      <a:pt x="3" y="19"/>
                    </a:lnTo>
                    <a:lnTo>
                      <a:pt x="1" y="16"/>
                    </a:lnTo>
                    <a:lnTo>
                      <a:pt x="0" y="11"/>
                    </a:lnTo>
                    <a:lnTo>
                      <a:pt x="0" y="11"/>
                    </a:lnTo>
                    <a:lnTo>
                      <a:pt x="1" y="6"/>
                    </a:lnTo>
                    <a:lnTo>
                      <a:pt x="3" y="3"/>
                    </a:lnTo>
                    <a:lnTo>
                      <a:pt x="8" y="2"/>
                    </a:lnTo>
                    <a:lnTo>
                      <a:pt x="11" y="0"/>
                    </a:lnTo>
                    <a:lnTo>
                      <a:pt x="11" y="0"/>
                    </a:lnTo>
                    <a:lnTo>
                      <a:pt x="16" y="2"/>
                    </a:lnTo>
                    <a:lnTo>
                      <a:pt x="20" y="3"/>
                    </a:lnTo>
                    <a:lnTo>
                      <a:pt x="22" y="6"/>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88" name="Freeform 5460"/>
              <p:cNvSpPr>
                <a:spLocks/>
              </p:cNvSpPr>
              <p:nvPr/>
            </p:nvSpPr>
            <p:spPr bwMode="auto">
              <a:xfrm>
                <a:off x="5938535" y="2852906"/>
                <a:ext cx="34195" cy="38343"/>
              </a:xfrm>
              <a:custGeom>
                <a:avLst/>
                <a:gdLst>
                  <a:gd name="T0" fmla="*/ 24 w 24"/>
                  <a:gd name="T1" fmla="*/ 11 h 22"/>
                  <a:gd name="T2" fmla="*/ 24 w 24"/>
                  <a:gd name="T3" fmla="*/ 11 h 22"/>
                  <a:gd name="T4" fmla="*/ 22 w 24"/>
                  <a:gd name="T5" fmla="*/ 16 h 22"/>
                  <a:gd name="T6" fmla="*/ 20 w 24"/>
                  <a:gd name="T7" fmla="*/ 19 h 22"/>
                  <a:gd name="T8" fmla="*/ 16 w 24"/>
                  <a:gd name="T9" fmla="*/ 22 h 22"/>
                  <a:gd name="T10" fmla="*/ 11 w 24"/>
                  <a:gd name="T11" fmla="*/ 22 h 22"/>
                  <a:gd name="T12" fmla="*/ 11 w 24"/>
                  <a:gd name="T13" fmla="*/ 22 h 22"/>
                  <a:gd name="T14" fmla="*/ 8 w 24"/>
                  <a:gd name="T15" fmla="*/ 22 h 22"/>
                  <a:gd name="T16" fmla="*/ 3 w 24"/>
                  <a:gd name="T17" fmla="*/ 19 h 22"/>
                  <a:gd name="T18" fmla="*/ 1 w 24"/>
                  <a:gd name="T19" fmla="*/ 16 h 22"/>
                  <a:gd name="T20" fmla="*/ 0 w 24"/>
                  <a:gd name="T21" fmla="*/ 11 h 22"/>
                  <a:gd name="T22" fmla="*/ 0 w 24"/>
                  <a:gd name="T23" fmla="*/ 11 h 22"/>
                  <a:gd name="T24" fmla="*/ 1 w 24"/>
                  <a:gd name="T25" fmla="*/ 6 h 22"/>
                  <a:gd name="T26" fmla="*/ 3 w 24"/>
                  <a:gd name="T27" fmla="*/ 3 h 22"/>
                  <a:gd name="T28" fmla="*/ 8 w 24"/>
                  <a:gd name="T29" fmla="*/ 2 h 22"/>
                  <a:gd name="T30" fmla="*/ 11 w 24"/>
                  <a:gd name="T31" fmla="*/ 0 h 22"/>
                  <a:gd name="T32" fmla="*/ 11 w 24"/>
                  <a:gd name="T33" fmla="*/ 0 h 22"/>
                  <a:gd name="T34" fmla="*/ 16 w 24"/>
                  <a:gd name="T35" fmla="*/ 2 h 22"/>
                  <a:gd name="T36" fmla="*/ 20 w 24"/>
                  <a:gd name="T37" fmla="*/ 3 h 22"/>
                  <a:gd name="T38" fmla="*/ 22 w 24"/>
                  <a:gd name="T39" fmla="*/ 6 h 22"/>
                  <a:gd name="T40" fmla="*/ 24 w 24"/>
                  <a:gd name="T41" fmla="*/ 11 h 22"/>
                  <a:gd name="T42" fmla="*/ 24 w 24"/>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2">
                    <a:moveTo>
                      <a:pt x="24" y="11"/>
                    </a:moveTo>
                    <a:lnTo>
                      <a:pt x="24" y="11"/>
                    </a:lnTo>
                    <a:lnTo>
                      <a:pt x="22" y="16"/>
                    </a:lnTo>
                    <a:lnTo>
                      <a:pt x="20" y="19"/>
                    </a:lnTo>
                    <a:lnTo>
                      <a:pt x="16" y="22"/>
                    </a:lnTo>
                    <a:lnTo>
                      <a:pt x="11" y="22"/>
                    </a:lnTo>
                    <a:lnTo>
                      <a:pt x="11" y="22"/>
                    </a:lnTo>
                    <a:lnTo>
                      <a:pt x="8" y="22"/>
                    </a:lnTo>
                    <a:lnTo>
                      <a:pt x="3" y="19"/>
                    </a:lnTo>
                    <a:lnTo>
                      <a:pt x="1" y="16"/>
                    </a:lnTo>
                    <a:lnTo>
                      <a:pt x="0" y="11"/>
                    </a:lnTo>
                    <a:lnTo>
                      <a:pt x="0" y="11"/>
                    </a:lnTo>
                    <a:lnTo>
                      <a:pt x="1" y="6"/>
                    </a:lnTo>
                    <a:lnTo>
                      <a:pt x="3" y="3"/>
                    </a:lnTo>
                    <a:lnTo>
                      <a:pt x="8" y="2"/>
                    </a:lnTo>
                    <a:lnTo>
                      <a:pt x="11" y="0"/>
                    </a:lnTo>
                    <a:lnTo>
                      <a:pt x="11" y="0"/>
                    </a:lnTo>
                    <a:lnTo>
                      <a:pt x="16" y="2"/>
                    </a:lnTo>
                    <a:lnTo>
                      <a:pt x="20" y="3"/>
                    </a:lnTo>
                    <a:lnTo>
                      <a:pt x="22" y="6"/>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89" name="Freeform 5461"/>
              <p:cNvSpPr>
                <a:spLocks/>
              </p:cNvSpPr>
              <p:nvPr/>
            </p:nvSpPr>
            <p:spPr bwMode="auto">
              <a:xfrm>
                <a:off x="5952784" y="2852906"/>
                <a:ext cx="31347" cy="38343"/>
              </a:xfrm>
              <a:custGeom>
                <a:avLst/>
                <a:gdLst>
                  <a:gd name="T0" fmla="*/ 23 w 23"/>
                  <a:gd name="T1" fmla="*/ 11 h 22"/>
                  <a:gd name="T2" fmla="*/ 23 w 23"/>
                  <a:gd name="T3" fmla="*/ 11 h 22"/>
                  <a:gd name="T4" fmla="*/ 23 w 23"/>
                  <a:gd name="T5" fmla="*/ 16 h 22"/>
                  <a:gd name="T6" fmla="*/ 19 w 23"/>
                  <a:gd name="T7" fmla="*/ 19 h 22"/>
                  <a:gd name="T8" fmla="*/ 16 w 23"/>
                  <a:gd name="T9" fmla="*/ 22 h 22"/>
                  <a:gd name="T10" fmla="*/ 11 w 23"/>
                  <a:gd name="T11" fmla="*/ 22 h 22"/>
                  <a:gd name="T12" fmla="*/ 11 w 23"/>
                  <a:gd name="T13" fmla="*/ 22 h 22"/>
                  <a:gd name="T14" fmla="*/ 7 w 23"/>
                  <a:gd name="T15" fmla="*/ 22 h 22"/>
                  <a:gd name="T16" fmla="*/ 3 w 23"/>
                  <a:gd name="T17" fmla="*/ 19 h 22"/>
                  <a:gd name="T18" fmla="*/ 2 w 23"/>
                  <a:gd name="T19" fmla="*/ 16 h 22"/>
                  <a:gd name="T20" fmla="*/ 0 w 23"/>
                  <a:gd name="T21" fmla="*/ 11 h 22"/>
                  <a:gd name="T22" fmla="*/ 0 w 23"/>
                  <a:gd name="T23" fmla="*/ 11 h 22"/>
                  <a:gd name="T24" fmla="*/ 2 w 23"/>
                  <a:gd name="T25" fmla="*/ 6 h 22"/>
                  <a:gd name="T26" fmla="*/ 3 w 23"/>
                  <a:gd name="T27" fmla="*/ 3 h 22"/>
                  <a:gd name="T28" fmla="*/ 7 w 23"/>
                  <a:gd name="T29" fmla="*/ 2 h 22"/>
                  <a:gd name="T30" fmla="*/ 11 w 23"/>
                  <a:gd name="T31" fmla="*/ 0 h 22"/>
                  <a:gd name="T32" fmla="*/ 11 w 23"/>
                  <a:gd name="T33" fmla="*/ 0 h 22"/>
                  <a:gd name="T34" fmla="*/ 16 w 23"/>
                  <a:gd name="T35" fmla="*/ 2 h 22"/>
                  <a:gd name="T36" fmla="*/ 19 w 23"/>
                  <a:gd name="T37" fmla="*/ 3 h 22"/>
                  <a:gd name="T38" fmla="*/ 23 w 23"/>
                  <a:gd name="T39" fmla="*/ 6 h 22"/>
                  <a:gd name="T40" fmla="*/ 23 w 23"/>
                  <a:gd name="T41" fmla="*/ 11 h 22"/>
                  <a:gd name="T42" fmla="*/ 23 w 23"/>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2">
                    <a:moveTo>
                      <a:pt x="23" y="11"/>
                    </a:moveTo>
                    <a:lnTo>
                      <a:pt x="23" y="11"/>
                    </a:lnTo>
                    <a:lnTo>
                      <a:pt x="23" y="16"/>
                    </a:lnTo>
                    <a:lnTo>
                      <a:pt x="19" y="19"/>
                    </a:lnTo>
                    <a:lnTo>
                      <a:pt x="16" y="22"/>
                    </a:lnTo>
                    <a:lnTo>
                      <a:pt x="11" y="22"/>
                    </a:lnTo>
                    <a:lnTo>
                      <a:pt x="11" y="22"/>
                    </a:lnTo>
                    <a:lnTo>
                      <a:pt x="7" y="22"/>
                    </a:lnTo>
                    <a:lnTo>
                      <a:pt x="3" y="19"/>
                    </a:lnTo>
                    <a:lnTo>
                      <a:pt x="2" y="16"/>
                    </a:lnTo>
                    <a:lnTo>
                      <a:pt x="0" y="11"/>
                    </a:lnTo>
                    <a:lnTo>
                      <a:pt x="0" y="11"/>
                    </a:lnTo>
                    <a:lnTo>
                      <a:pt x="2" y="6"/>
                    </a:lnTo>
                    <a:lnTo>
                      <a:pt x="3" y="3"/>
                    </a:lnTo>
                    <a:lnTo>
                      <a:pt x="7" y="2"/>
                    </a:lnTo>
                    <a:lnTo>
                      <a:pt x="11" y="0"/>
                    </a:lnTo>
                    <a:lnTo>
                      <a:pt x="11" y="0"/>
                    </a:lnTo>
                    <a:lnTo>
                      <a:pt x="16" y="2"/>
                    </a:lnTo>
                    <a:lnTo>
                      <a:pt x="19" y="3"/>
                    </a:lnTo>
                    <a:lnTo>
                      <a:pt x="23" y="6"/>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90" name="Freeform 5462"/>
              <p:cNvSpPr>
                <a:spLocks/>
              </p:cNvSpPr>
              <p:nvPr/>
            </p:nvSpPr>
            <p:spPr bwMode="auto">
              <a:xfrm>
                <a:off x="5978429" y="2852906"/>
                <a:ext cx="34195" cy="38343"/>
              </a:xfrm>
              <a:custGeom>
                <a:avLst/>
                <a:gdLst>
                  <a:gd name="T0" fmla="*/ 24 w 24"/>
                  <a:gd name="T1" fmla="*/ 11 h 22"/>
                  <a:gd name="T2" fmla="*/ 24 w 24"/>
                  <a:gd name="T3" fmla="*/ 11 h 22"/>
                  <a:gd name="T4" fmla="*/ 22 w 24"/>
                  <a:gd name="T5" fmla="*/ 16 h 22"/>
                  <a:gd name="T6" fmla="*/ 21 w 24"/>
                  <a:gd name="T7" fmla="*/ 19 h 22"/>
                  <a:gd name="T8" fmla="*/ 16 w 24"/>
                  <a:gd name="T9" fmla="*/ 22 h 22"/>
                  <a:gd name="T10" fmla="*/ 13 w 24"/>
                  <a:gd name="T11" fmla="*/ 22 h 22"/>
                  <a:gd name="T12" fmla="*/ 13 w 24"/>
                  <a:gd name="T13" fmla="*/ 22 h 22"/>
                  <a:gd name="T14" fmla="*/ 8 w 24"/>
                  <a:gd name="T15" fmla="*/ 22 h 22"/>
                  <a:gd name="T16" fmla="*/ 5 w 24"/>
                  <a:gd name="T17" fmla="*/ 19 h 22"/>
                  <a:gd name="T18" fmla="*/ 1 w 24"/>
                  <a:gd name="T19" fmla="*/ 16 h 22"/>
                  <a:gd name="T20" fmla="*/ 0 w 24"/>
                  <a:gd name="T21" fmla="*/ 11 h 22"/>
                  <a:gd name="T22" fmla="*/ 0 w 24"/>
                  <a:gd name="T23" fmla="*/ 11 h 22"/>
                  <a:gd name="T24" fmla="*/ 1 w 24"/>
                  <a:gd name="T25" fmla="*/ 6 h 22"/>
                  <a:gd name="T26" fmla="*/ 5 w 24"/>
                  <a:gd name="T27" fmla="*/ 3 h 22"/>
                  <a:gd name="T28" fmla="*/ 8 w 24"/>
                  <a:gd name="T29" fmla="*/ 2 h 22"/>
                  <a:gd name="T30" fmla="*/ 13 w 24"/>
                  <a:gd name="T31" fmla="*/ 0 h 22"/>
                  <a:gd name="T32" fmla="*/ 13 w 24"/>
                  <a:gd name="T33" fmla="*/ 0 h 22"/>
                  <a:gd name="T34" fmla="*/ 16 w 24"/>
                  <a:gd name="T35" fmla="*/ 2 h 22"/>
                  <a:gd name="T36" fmla="*/ 21 w 24"/>
                  <a:gd name="T37" fmla="*/ 3 h 22"/>
                  <a:gd name="T38" fmla="*/ 22 w 24"/>
                  <a:gd name="T39" fmla="*/ 6 h 22"/>
                  <a:gd name="T40" fmla="*/ 24 w 24"/>
                  <a:gd name="T41" fmla="*/ 11 h 22"/>
                  <a:gd name="T42" fmla="*/ 24 w 24"/>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2">
                    <a:moveTo>
                      <a:pt x="24" y="11"/>
                    </a:moveTo>
                    <a:lnTo>
                      <a:pt x="24" y="11"/>
                    </a:lnTo>
                    <a:lnTo>
                      <a:pt x="22" y="16"/>
                    </a:lnTo>
                    <a:lnTo>
                      <a:pt x="21" y="19"/>
                    </a:lnTo>
                    <a:lnTo>
                      <a:pt x="16" y="22"/>
                    </a:lnTo>
                    <a:lnTo>
                      <a:pt x="13" y="22"/>
                    </a:lnTo>
                    <a:lnTo>
                      <a:pt x="13" y="22"/>
                    </a:lnTo>
                    <a:lnTo>
                      <a:pt x="8" y="22"/>
                    </a:lnTo>
                    <a:lnTo>
                      <a:pt x="5" y="19"/>
                    </a:lnTo>
                    <a:lnTo>
                      <a:pt x="1" y="16"/>
                    </a:lnTo>
                    <a:lnTo>
                      <a:pt x="0" y="11"/>
                    </a:lnTo>
                    <a:lnTo>
                      <a:pt x="0" y="11"/>
                    </a:lnTo>
                    <a:lnTo>
                      <a:pt x="1" y="6"/>
                    </a:lnTo>
                    <a:lnTo>
                      <a:pt x="5" y="3"/>
                    </a:lnTo>
                    <a:lnTo>
                      <a:pt x="8" y="2"/>
                    </a:lnTo>
                    <a:lnTo>
                      <a:pt x="13" y="0"/>
                    </a:lnTo>
                    <a:lnTo>
                      <a:pt x="13" y="0"/>
                    </a:lnTo>
                    <a:lnTo>
                      <a:pt x="16" y="2"/>
                    </a:lnTo>
                    <a:lnTo>
                      <a:pt x="21" y="3"/>
                    </a:lnTo>
                    <a:lnTo>
                      <a:pt x="22" y="6"/>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91" name="Freeform 5463"/>
              <p:cNvSpPr>
                <a:spLocks/>
              </p:cNvSpPr>
              <p:nvPr/>
            </p:nvSpPr>
            <p:spPr bwMode="auto">
              <a:xfrm>
                <a:off x="6055368" y="2919131"/>
                <a:ext cx="31347" cy="41827"/>
              </a:xfrm>
              <a:custGeom>
                <a:avLst/>
                <a:gdLst>
                  <a:gd name="T0" fmla="*/ 22 w 22"/>
                  <a:gd name="T1" fmla="*/ 13 h 24"/>
                  <a:gd name="T2" fmla="*/ 22 w 22"/>
                  <a:gd name="T3" fmla="*/ 13 h 24"/>
                  <a:gd name="T4" fmla="*/ 21 w 22"/>
                  <a:gd name="T5" fmla="*/ 16 h 24"/>
                  <a:gd name="T6" fmla="*/ 19 w 22"/>
                  <a:gd name="T7" fmla="*/ 21 h 24"/>
                  <a:gd name="T8" fmla="*/ 16 w 22"/>
                  <a:gd name="T9" fmla="*/ 23 h 24"/>
                  <a:gd name="T10" fmla="*/ 11 w 22"/>
                  <a:gd name="T11" fmla="*/ 24 h 24"/>
                  <a:gd name="T12" fmla="*/ 11 w 22"/>
                  <a:gd name="T13" fmla="*/ 24 h 24"/>
                  <a:gd name="T14" fmla="*/ 6 w 22"/>
                  <a:gd name="T15" fmla="*/ 23 h 24"/>
                  <a:gd name="T16" fmla="*/ 3 w 22"/>
                  <a:gd name="T17" fmla="*/ 21 h 24"/>
                  <a:gd name="T18" fmla="*/ 0 w 22"/>
                  <a:gd name="T19" fmla="*/ 16 h 24"/>
                  <a:gd name="T20" fmla="*/ 0 w 22"/>
                  <a:gd name="T21" fmla="*/ 13 h 24"/>
                  <a:gd name="T22" fmla="*/ 0 w 22"/>
                  <a:gd name="T23" fmla="*/ 13 h 24"/>
                  <a:gd name="T24" fmla="*/ 0 w 22"/>
                  <a:gd name="T25" fmla="*/ 8 h 24"/>
                  <a:gd name="T26" fmla="*/ 3 w 22"/>
                  <a:gd name="T27" fmla="*/ 5 h 24"/>
                  <a:gd name="T28" fmla="*/ 6 w 22"/>
                  <a:gd name="T29" fmla="*/ 2 h 24"/>
                  <a:gd name="T30" fmla="*/ 11 w 22"/>
                  <a:gd name="T31" fmla="*/ 0 h 24"/>
                  <a:gd name="T32" fmla="*/ 11 w 22"/>
                  <a:gd name="T33" fmla="*/ 0 h 24"/>
                  <a:gd name="T34" fmla="*/ 16 w 22"/>
                  <a:gd name="T35" fmla="*/ 2 h 24"/>
                  <a:gd name="T36" fmla="*/ 19 w 22"/>
                  <a:gd name="T37" fmla="*/ 5 h 24"/>
                  <a:gd name="T38" fmla="*/ 21 w 22"/>
                  <a:gd name="T39" fmla="*/ 8 h 24"/>
                  <a:gd name="T40" fmla="*/ 22 w 22"/>
                  <a:gd name="T41" fmla="*/ 13 h 24"/>
                  <a:gd name="T42" fmla="*/ 22 w 22"/>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3"/>
                    </a:moveTo>
                    <a:lnTo>
                      <a:pt x="22" y="13"/>
                    </a:lnTo>
                    <a:lnTo>
                      <a:pt x="21" y="16"/>
                    </a:lnTo>
                    <a:lnTo>
                      <a:pt x="19" y="21"/>
                    </a:lnTo>
                    <a:lnTo>
                      <a:pt x="16" y="23"/>
                    </a:lnTo>
                    <a:lnTo>
                      <a:pt x="11" y="24"/>
                    </a:lnTo>
                    <a:lnTo>
                      <a:pt x="11" y="24"/>
                    </a:lnTo>
                    <a:lnTo>
                      <a:pt x="6" y="23"/>
                    </a:lnTo>
                    <a:lnTo>
                      <a:pt x="3" y="21"/>
                    </a:lnTo>
                    <a:lnTo>
                      <a:pt x="0" y="16"/>
                    </a:lnTo>
                    <a:lnTo>
                      <a:pt x="0" y="13"/>
                    </a:lnTo>
                    <a:lnTo>
                      <a:pt x="0" y="13"/>
                    </a:lnTo>
                    <a:lnTo>
                      <a:pt x="0" y="8"/>
                    </a:lnTo>
                    <a:lnTo>
                      <a:pt x="3" y="5"/>
                    </a:lnTo>
                    <a:lnTo>
                      <a:pt x="6" y="2"/>
                    </a:lnTo>
                    <a:lnTo>
                      <a:pt x="11" y="0"/>
                    </a:lnTo>
                    <a:lnTo>
                      <a:pt x="11" y="0"/>
                    </a:lnTo>
                    <a:lnTo>
                      <a:pt x="16" y="2"/>
                    </a:lnTo>
                    <a:lnTo>
                      <a:pt x="19" y="5"/>
                    </a:lnTo>
                    <a:lnTo>
                      <a:pt x="21" y="8"/>
                    </a:lnTo>
                    <a:lnTo>
                      <a:pt x="22" y="13"/>
                    </a:lnTo>
                    <a:lnTo>
                      <a:pt x="22"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92" name="Freeform 5464"/>
              <p:cNvSpPr>
                <a:spLocks/>
              </p:cNvSpPr>
              <p:nvPr/>
            </p:nvSpPr>
            <p:spPr bwMode="auto">
              <a:xfrm>
                <a:off x="6095262" y="2919131"/>
                <a:ext cx="34195" cy="41827"/>
              </a:xfrm>
              <a:custGeom>
                <a:avLst/>
                <a:gdLst>
                  <a:gd name="T0" fmla="*/ 24 w 24"/>
                  <a:gd name="T1" fmla="*/ 13 h 24"/>
                  <a:gd name="T2" fmla="*/ 24 w 24"/>
                  <a:gd name="T3" fmla="*/ 13 h 24"/>
                  <a:gd name="T4" fmla="*/ 22 w 24"/>
                  <a:gd name="T5" fmla="*/ 16 h 24"/>
                  <a:gd name="T6" fmla="*/ 21 w 24"/>
                  <a:gd name="T7" fmla="*/ 21 h 24"/>
                  <a:gd name="T8" fmla="*/ 16 w 24"/>
                  <a:gd name="T9" fmla="*/ 23 h 24"/>
                  <a:gd name="T10" fmla="*/ 13 w 24"/>
                  <a:gd name="T11" fmla="*/ 24 h 24"/>
                  <a:gd name="T12" fmla="*/ 13 w 24"/>
                  <a:gd name="T13" fmla="*/ 24 h 24"/>
                  <a:gd name="T14" fmla="*/ 8 w 24"/>
                  <a:gd name="T15" fmla="*/ 23 h 24"/>
                  <a:gd name="T16" fmla="*/ 3 w 24"/>
                  <a:gd name="T17" fmla="*/ 21 h 24"/>
                  <a:gd name="T18" fmla="*/ 1 w 24"/>
                  <a:gd name="T19" fmla="*/ 16 h 24"/>
                  <a:gd name="T20" fmla="*/ 0 w 24"/>
                  <a:gd name="T21" fmla="*/ 13 h 24"/>
                  <a:gd name="T22" fmla="*/ 0 w 24"/>
                  <a:gd name="T23" fmla="*/ 13 h 24"/>
                  <a:gd name="T24" fmla="*/ 1 w 24"/>
                  <a:gd name="T25" fmla="*/ 8 h 24"/>
                  <a:gd name="T26" fmla="*/ 3 w 24"/>
                  <a:gd name="T27" fmla="*/ 5 h 24"/>
                  <a:gd name="T28" fmla="*/ 8 w 24"/>
                  <a:gd name="T29" fmla="*/ 2 h 24"/>
                  <a:gd name="T30" fmla="*/ 13 w 24"/>
                  <a:gd name="T31" fmla="*/ 0 h 24"/>
                  <a:gd name="T32" fmla="*/ 13 w 24"/>
                  <a:gd name="T33" fmla="*/ 0 h 24"/>
                  <a:gd name="T34" fmla="*/ 16 w 24"/>
                  <a:gd name="T35" fmla="*/ 2 h 24"/>
                  <a:gd name="T36" fmla="*/ 21 w 24"/>
                  <a:gd name="T37" fmla="*/ 5 h 24"/>
                  <a:gd name="T38" fmla="*/ 22 w 24"/>
                  <a:gd name="T39" fmla="*/ 8 h 24"/>
                  <a:gd name="T40" fmla="*/ 24 w 24"/>
                  <a:gd name="T41" fmla="*/ 13 h 24"/>
                  <a:gd name="T42" fmla="*/ 24 w 24"/>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3"/>
                    </a:moveTo>
                    <a:lnTo>
                      <a:pt x="24" y="13"/>
                    </a:lnTo>
                    <a:lnTo>
                      <a:pt x="22" y="16"/>
                    </a:lnTo>
                    <a:lnTo>
                      <a:pt x="21" y="21"/>
                    </a:lnTo>
                    <a:lnTo>
                      <a:pt x="16" y="23"/>
                    </a:lnTo>
                    <a:lnTo>
                      <a:pt x="13" y="24"/>
                    </a:lnTo>
                    <a:lnTo>
                      <a:pt x="13" y="24"/>
                    </a:lnTo>
                    <a:lnTo>
                      <a:pt x="8" y="23"/>
                    </a:lnTo>
                    <a:lnTo>
                      <a:pt x="3" y="21"/>
                    </a:lnTo>
                    <a:lnTo>
                      <a:pt x="1" y="16"/>
                    </a:lnTo>
                    <a:lnTo>
                      <a:pt x="0" y="13"/>
                    </a:lnTo>
                    <a:lnTo>
                      <a:pt x="0" y="13"/>
                    </a:lnTo>
                    <a:lnTo>
                      <a:pt x="1" y="8"/>
                    </a:lnTo>
                    <a:lnTo>
                      <a:pt x="3" y="5"/>
                    </a:lnTo>
                    <a:lnTo>
                      <a:pt x="8" y="2"/>
                    </a:lnTo>
                    <a:lnTo>
                      <a:pt x="13" y="0"/>
                    </a:lnTo>
                    <a:lnTo>
                      <a:pt x="13" y="0"/>
                    </a:lnTo>
                    <a:lnTo>
                      <a:pt x="16" y="2"/>
                    </a:lnTo>
                    <a:lnTo>
                      <a:pt x="21" y="5"/>
                    </a:lnTo>
                    <a:lnTo>
                      <a:pt x="22" y="8"/>
                    </a:lnTo>
                    <a:lnTo>
                      <a:pt x="24" y="13"/>
                    </a:lnTo>
                    <a:lnTo>
                      <a:pt x="24"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93" name="Freeform 5465"/>
              <p:cNvSpPr>
                <a:spLocks/>
              </p:cNvSpPr>
              <p:nvPr/>
            </p:nvSpPr>
            <p:spPr bwMode="auto">
              <a:xfrm>
                <a:off x="6146555" y="2919131"/>
                <a:ext cx="31347" cy="41827"/>
              </a:xfrm>
              <a:custGeom>
                <a:avLst/>
                <a:gdLst>
                  <a:gd name="T0" fmla="*/ 22 w 22"/>
                  <a:gd name="T1" fmla="*/ 13 h 24"/>
                  <a:gd name="T2" fmla="*/ 22 w 22"/>
                  <a:gd name="T3" fmla="*/ 13 h 24"/>
                  <a:gd name="T4" fmla="*/ 22 w 22"/>
                  <a:gd name="T5" fmla="*/ 16 h 24"/>
                  <a:gd name="T6" fmla="*/ 19 w 22"/>
                  <a:gd name="T7" fmla="*/ 21 h 24"/>
                  <a:gd name="T8" fmla="*/ 16 w 22"/>
                  <a:gd name="T9" fmla="*/ 23 h 24"/>
                  <a:gd name="T10" fmla="*/ 11 w 22"/>
                  <a:gd name="T11" fmla="*/ 24 h 24"/>
                  <a:gd name="T12" fmla="*/ 11 w 22"/>
                  <a:gd name="T13" fmla="*/ 24 h 24"/>
                  <a:gd name="T14" fmla="*/ 6 w 22"/>
                  <a:gd name="T15" fmla="*/ 23 h 24"/>
                  <a:gd name="T16" fmla="*/ 3 w 22"/>
                  <a:gd name="T17" fmla="*/ 21 h 24"/>
                  <a:gd name="T18" fmla="*/ 0 w 22"/>
                  <a:gd name="T19" fmla="*/ 16 h 24"/>
                  <a:gd name="T20" fmla="*/ 0 w 22"/>
                  <a:gd name="T21" fmla="*/ 13 h 24"/>
                  <a:gd name="T22" fmla="*/ 0 w 22"/>
                  <a:gd name="T23" fmla="*/ 13 h 24"/>
                  <a:gd name="T24" fmla="*/ 0 w 22"/>
                  <a:gd name="T25" fmla="*/ 8 h 24"/>
                  <a:gd name="T26" fmla="*/ 3 w 22"/>
                  <a:gd name="T27" fmla="*/ 5 h 24"/>
                  <a:gd name="T28" fmla="*/ 6 w 22"/>
                  <a:gd name="T29" fmla="*/ 2 h 24"/>
                  <a:gd name="T30" fmla="*/ 11 w 22"/>
                  <a:gd name="T31" fmla="*/ 0 h 24"/>
                  <a:gd name="T32" fmla="*/ 11 w 22"/>
                  <a:gd name="T33" fmla="*/ 0 h 24"/>
                  <a:gd name="T34" fmla="*/ 16 w 22"/>
                  <a:gd name="T35" fmla="*/ 2 h 24"/>
                  <a:gd name="T36" fmla="*/ 19 w 22"/>
                  <a:gd name="T37" fmla="*/ 5 h 24"/>
                  <a:gd name="T38" fmla="*/ 22 w 22"/>
                  <a:gd name="T39" fmla="*/ 8 h 24"/>
                  <a:gd name="T40" fmla="*/ 22 w 22"/>
                  <a:gd name="T41" fmla="*/ 13 h 24"/>
                  <a:gd name="T42" fmla="*/ 22 w 22"/>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3"/>
                    </a:moveTo>
                    <a:lnTo>
                      <a:pt x="22" y="13"/>
                    </a:lnTo>
                    <a:lnTo>
                      <a:pt x="22" y="16"/>
                    </a:lnTo>
                    <a:lnTo>
                      <a:pt x="19" y="21"/>
                    </a:lnTo>
                    <a:lnTo>
                      <a:pt x="16" y="23"/>
                    </a:lnTo>
                    <a:lnTo>
                      <a:pt x="11" y="24"/>
                    </a:lnTo>
                    <a:lnTo>
                      <a:pt x="11" y="24"/>
                    </a:lnTo>
                    <a:lnTo>
                      <a:pt x="6" y="23"/>
                    </a:lnTo>
                    <a:lnTo>
                      <a:pt x="3" y="21"/>
                    </a:lnTo>
                    <a:lnTo>
                      <a:pt x="0" y="16"/>
                    </a:lnTo>
                    <a:lnTo>
                      <a:pt x="0" y="13"/>
                    </a:lnTo>
                    <a:lnTo>
                      <a:pt x="0" y="13"/>
                    </a:lnTo>
                    <a:lnTo>
                      <a:pt x="0" y="8"/>
                    </a:lnTo>
                    <a:lnTo>
                      <a:pt x="3" y="5"/>
                    </a:lnTo>
                    <a:lnTo>
                      <a:pt x="6" y="2"/>
                    </a:lnTo>
                    <a:lnTo>
                      <a:pt x="11" y="0"/>
                    </a:lnTo>
                    <a:lnTo>
                      <a:pt x="11" y="0"/>
                    </a:lnTo>
                    <a:lnTo>
                      <a:pt x="16" y="2"/>
                    </a:lnTo>
                    <a:lnTo>
                      <a:pt x="19" y="5"/>
                    </a:lnTo>
                    <a:lnTo>
                      <a:pt x="22" y="8"/>
                    </a:lnTo>
                    <a:lnTo>
                      <a:pt x="22" y="13"/>
                    </a:lnTo>
                    <a:lnTo>
                      <a:pt x="22"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94" name="Freeform 5466"/>
              <p:cNvSpPr>
                <a:spLocks/>
              </p:cNvSpPr>
              <p:nvPr/>
            </p:nvSpPr>
            <p:spPr bwMode="auto">
              <a:xfrm>
                <a:off x="6166501" y="2919131"/>
                <a:ext cx="31347" cy="41827"/>
              </a:xfrm>
              <a:custGeom>
                <a:avLst/>
                <a:gdLst>
                  <a:gd name="T0" fmla="*/ 23 w 23"/>
                  <a:gd name="T1" fmla="*/ 13 h 24"/>
                  <a:gd name="T2" fmla="*/ 23 w 23"/>
                  <a:gd name="T3" fmla="*/ 13 h 24"/>
                  <a:gd name="T4" fmla="*/ 21 w 23"/>
                  <a:gd name="T5" fmla="*/ 16 h 24"/>
                  <a:gd name="T6" fmla="*/ 20 w 23"/>
                  <a:gd name="T7" fmla="*/ 21 h 24"/>
                  <a:gd name="T8" fmla="*/ 16 w 23"/>
                  <a:gd name="T9" fmla="*/ 23 h 24"/>
                  <a:gd name="T10" fmla="*/ 12 w 23"/>
                  <a:gd name="T11" fmla="*/ 24 h 24"/>
                  <a:gd name="T12" fmla="*/ 12 w 23"/>
                  <a:gd name="T13" fmla="*/ 24 h 24"/>
                  <a:gd name="T14" fmla="*/ 7 w 23"/>
                  <a:gd name="T15" fmla="*/ 23 h 24"/>
                  <a:gd name="T16" fmla="*/ 4 w 23"/>
                  <a:gd name="T17" fmla="*/ 21 h 24"/>
                  <a:gd name="T18" fmla="*/ 0 w 23"/>
                  <a:gd name="T19" fmla="*/ 16 h 24"/>
                  <a:gd name="T20" fmla="*/ 0 w 23"/>
                  <a:gd name="T21" fmla="*/ 13 h 24"/>
                  <a:gd name="T22" fmla="*/ 0 w 23"/>
                  <a:gd name="T23" fmla="*/ 13 h 24"/>
                  <a:gd name="T24" fmla="*/ 0 w 23"/>
                  <a:gd name="T25" fmla="*/ 8 h 24"/>
                  <a:gd name="T26" fmla="*/ 4 w 23"/>
                  <a:gd name="T27" fmla="*/ 5 h 24"/>
                  <a:gd name="T28" fmla="*/ 7 w 23"/>
                  <a:gd name="T29" fmla="*/ 2 h 24"/>
                  <a:gd name="T30" fmla="*/ 12 w 23"/>
                  <a:gd name="T31" fmla="*/ 0 h 24"/>
                  <a:gd name="T32" fmla="*/ 12 w 23"/>
                  <a:gd name="T33" fmla="*/ 0 h 24"/>
                  <a:gd name="T34" fmla="*/ 16 w 23"/>
                  <a:gd name="T35" fmla="*/ 2 h 24"/>
                  <a:gd name="T36" fmla="*/ 20 w 23"/>
                  <a:gd name="T37" fmla="*/ 5 h 24"/>
                  <a:gd name="T38" fmla="*/ 21 w 23"/>
                  <a:gd name="T39" fmla="*/ 8 h 24"/>
                  <a:gd name="T40" fmla="*/ 23 w 23"/>
                  <a:gd name="T41" fmla="*/ 13 h 24"/>
                  <a:gd name="T42" fmla="*/ 23 w 23"/>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4">
                    <a:moveTo>
                      <a:pt x="23" y="13"/>
                    </a:moveTo>
                    <a:lnTo>
                      <a:pt x="23" y="13"/>
                    </a:lnTo>
                    <a:lnTo>
                      <a:pt x="21" y="16"/>
                    </a:lnTo>
                    <a:lnTo>
                      <a:pt x="20" y="21"/>
                    </a:lnTo>
                    <a:lnTo>
                      <a:pt x="16" y="23"/>
                    </a:lnTo>
                    <a:lnTo>
                      <a:pt x="12" y="24"/>
                    </a:lnTo>
                    <a:lnTo>
                      <a:pt x="12" y="24"/>
                    </a:lnTo>
                    <a:lnTo>
                      <a:pt x="7" y="23"/>
                    </a:lnTo>
                    <a:lnTo>
                      <a:pt x="4" y="21"/>
                    </a:lnTo>
                    <a:lnTo>
                      <a:pt x="0" y="16"/>
                    </a:lnTo>
                    <a:lnTo>
                      <a:pt x="0" y="13"/>
                    </a:lnTo>
                    <a:lnTo>
                      <a:pt x="0" y="13"/>
                    </a:lnTo>
                    <a:lnTo>
                      <a:pt x="0" y="8"/>
                    </a:lnTo>
                    <a:lnTo>
                      <a:pt x="4" y="5"/>
                    </a:lnTo>
                    <a:lnTo>
                      <a:pt x="7" y="2"/>
                    </a:lnTo>
                    <a:lnTo>
                      <a:pt x="12" y="0"/>
                    </a:lnTo>
                    <a:lnTo>
                      <a:pt x="12" y="0"/>
                    </a:lnTo>
                    <a:lnTo>
                      <a:pt x="16" y="2"/>
                    </a:lnTo>
                    <a:lnTo>
                      <a:pt x="20" y="5"/>
                    </a:lnTo>
                    <a:lnTo>
                      <a:pt x="21" y="8"/>
                    </a:lnTo>
                    <a:lnTo>
                      <a:pt x="23" y="13"/>
                    </a:lnTo>
                    <a:lnTo>
                      <a:pt x="23"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95" name="Freeform 5467"/>
              <p:cNvSpPr>
                <a:spLocks/>
              </p:cNvSpPr>
              <p:nvPr/>
            </p:nvSpPr>
            <p:spPr bwMode="auto">
              <a:xfrm>
                <a:off x="6172200" y="2919131"/>
                <a:ext cx="34195" cy="41827"/>
              </a:xfrm>
              <a:custGeom>
                <a:avLst/>
                <a:gdLst>
                  <a:gd name="T0" fmla="*/ 24 w 24"/>
                  <a:gd name="T1" fmla="*/ 13 h 24"/>
                  <a:gd name="T2" fmla="*/ 24 w 24"/>
                  <a:gd name="T3" fmla="*/ 13 h 24"/>
                  <a:gd name="T4" fmla="*/ 22 w 24"/>
                  <a:gd name="T5" fmla="*/ 16 h 24"/>
                  <a:gd name="T6" fmla="*/ 20 w 24"/>
                  <a:gd name="T7" fmla="*/ 21 h 24"/>
                  <a:gd name="T8" fmla="*/ 16 w 24"/>
                  <a:gd name="T9" fmla="*/ 23 h 24"/>
                  <a:gd name="T10" fmla="*/ 12 w 24"/>
                  <a:gd name="T11" fmla="*/ 24 h 24"/>
                  <a:gd name="T12" fmla="*/ 12 w 24"/>
                  <a:gd name="T13" fmla="*/ 24 h 24"/>
                  <a:gd name="T14" fmla="*/ 8 w 24"/>
                  <a:gd name="T15" fmla="*/ 23 h 24"/>
                  <a:gd name="T16" fmla="*/ 4 w 24"/>
                  <a:gd name="T17" fmla="*/ 21 h 24"/>
                  <a:gd name="T18" fmla="*/ 1 w 24"/>
                  <a:gd name="T19" fmla="*/ 16 h 24"/>
                  <a:gd name="T20" fmla="*/ 0 w 24"/>
                  <a:gd name="T21" fmla="*/ 13 h 24"/>
                  <a:gd name="T22" fmla="*/ 0 w 24"/>
                  <a:gd name="T23" fmla="*/ 13 h 24"/>
                  <a:gd name="T24" fmla="*/ 1 w 24"/>
                  <a:gd name="T25" fmla="*/ 8 h 24"/>
                  <a:gd name="T26" fmla="*/ 4 w 24"/>
                  <a:gd name="T27" fmla="*/ 5 h 24"/>
                  <a:gd name="T28" fmla="*/ 8 w 24"/>
                  <a:gd name="T29" fmla="*/ 2 h 24"/>
                  <a:gd name="T30" fmla="*/ 12 w 24"/>
                  <a:gd name="T31" fmla="*/ 0 h 24"/>
                  <a:gd name="T32" fmla="*/ 12 w 24"/>
                  <a:gd name="T33" fmla="*/ 0 h 24"/>
                  <a:gd name="T34" fmla="*/ 16 w 24"/>
                  <a:gd name="T35" fmla="*/ 2 h 24"/>
                  <a:gd name="T36" fmla="*/ 20 w 24"/>
                  <a:gd name="T37" fmla="*/ 5 h 24"/>
                  <a:gd name="T38" fmla="*/ 22 w 24"/>
                  <a:gd name="T39" fmla="*/ 8 h 24"/>
                  <a:gd name="T40" fmla="*/ 24 w 24"/>
                  <a:gd name="T41" fmla="*/ 13 h 24"/>
                  <a:gd name="T42" fmla="*/ 24 w 24"/>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3"/>
                    </a:moveTo>
                    <a:lnTo>
                      <a:pt x="24" y="13"/>
                    </a:lnTo>
                    <a:lnTo>
                      <a:pt x="22" y="16"/>
                    </a:lnTo>
                    <a:lnTo>
                      <a:pt x="20" y="21"/>
                    </a:lnTo>
                    <a:lnTo>
                      <a:pt x="16" y="23"/>
                    </a:lnTo>
                    <a:lnTo>
                      <a:pt x="12" y="24"/>
                    </a:lnTo>
                    <a:lnTo>
                      <a:pt x="12" y="24"/>
                    </a:lnTo>
                    <a:lnTo>
                      <a:pt x="8" y="23"/>
                    </a:lnTo>
                    <a:lnTo>
                      <a:pt x="4" y="21"/>
                    </a:lnTo>
                    <a:lnTo>
                      <a:pt x="1" y="16"/>
                    </a:lnTo>
                    <a:lnTo>
                      <a:pt x="0" y="13"/>
                    </a:lnTo>
                    <a:lnTo>
                      <a:pt x="0" y="13"/>
                    </a:lnTo>
                    <a:lnTo>
                      <a:pt x="1" y="8"/>
                    </a:lnTo>
                    <a:lnTo>
                      <a:pt x="4" y="5"/>
                    </a:lnTo>
                    <a:lnTo>
                      <a:pt x="8" y="2"/>
                    </a:lnTo>
                    <a:lnTo>
                      <a:pt x="12" y="0"/>
                    </a:lnTo>
                    <a:lnTo>
                      <a:pt x="12" y="0"/>
                    </a:lnTo>
                    <a:lnTo>
                      <a:pt x="16" y="2"/>
                    </a:lnTo>
                    <a:lnTo>
                      <a:pt x="20" y="5"/>
                    </a:lnTo>
                    <a:lnTo>
                      <a:pt x="22" y="8"/>
                    </a:lnTo>
                    <a:lnTo>
                      <a:pt x="24" y="13"/>
                    </a:lnTo>
                    <a:lnTo>
                      <a:pt x="24"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96" name="Freeform 5468"/>
              <p:cNvSpPr>
                <a:spLocks/>
              </p:cNvSpPr>
              <p:nvPr/>
            </p:nvSpPr>
            <p:spPr bwMode="auto">
              <a:xfrm>
                <a:off x="6177899" y="2919131"/>
                <a:ext cx="34195" cy="41827"/>
              </a:xfrm>
              <a:custGeom>
                <a:avLst/>
                <a:gdLst>
                  <a:gd name="T0" fmla="*/ 24 w 24"/>
                  <a:gd name="T1" fmla="*/ 13 h 24"/>
                  <a:gd name="T2" fmla="*/ 24 w 24"/>
                  <a:gd name="T3" fmla="*/ 13 h 24"/>
                  <a:gd name="T4" fmla="*/ 23 w 24"/>
                  <a:gd name="T5" fmla="*/ 16 h 24"/>
                  <a:gd name="T6" fmla="*/ 21 w 24"/>
                  <a:gd name="T7" fmla="*/ 21 h 24"/>
                  <a:gd name="T8" fmla="*/ 16 w 24"/>
                  <a:gd name="T9" fmla="*/ 23 h 24"/>
                  <a:gd name="T10" fmla="*/ 12 w 24"/>
                  <a:gd name="T11" fmla="*/ 24 h 24"/>
                  <a:gd name="T12" fmla="*/ 12 w 24"/>
                  <a:gd name="T13" fmla="*/ 24 h 24"/>
                  <a:gd name="T14" fmla="*/ 8 w 24"/>
                  <a:gd name="T15" fmla="*/ 23 h 24"/>
                  <a:gd name="T16" fmla="*/ 4 w 24"/>
                  <a:gd name="T17" fmla="*/ 21 h 24"/>
                  <a:gd name="T18" fmla="*/ 2 w 24"/>
                  <a:gd name="T19" fmla="*/ 16 h 24"/>
                  <a:gd name="T20" fmla="*/ 0 w 24"/>
                  <a:gd name="T21" fmla="*/ 13 h 24"/>
                  <a:gd name="T22" fmla="*/ 0 w 24"/>
                  <a:gd name="T23" fmla="*/ 13 h 24"/>
                  <a:gd name="T24" fmla="*/ 2 w 24"/>
                  <a:gd name="T25" fmla="*/ 8 h 24"/>
                  <a:gd name="T26" fmla="*/ 4 w 24"/>
                  <a:gd name="T27" fmla="*/ 5 h 24"/>
                  <a:gd name="T28" fmla="*/ 8 w 24"/>
                  <a:gd name="T29" fmla="*/ 2 h 24"/>
                  <a:gd name="T30" fmla="*/ 12 w 24"/>
                  <a:gd name="T31" fmla="*/ 0 h 24"/>
                  <a:gd name="T32" fmla="*/ 12 w 24"/>
                  <a:gd name="T33" fmla="*/ 0 h 24"/>
                  <a:gd name="T34" fmla="*/ 16 w 24"/>
                  <a:gd name="T35" fmla="*/ 2 h 24"/>
                  <a:gd name="T36" fmla="*/ 21 w 24"/>
                  <a:gd name="T37" fmla="*/ 5 h 24"/>
                  <a:gd name="T38" fmla="*/ 23 w 24"/>
                  <a:gd name="T39" fmla="*/ 8 h 24"/>
                  <a:gd name="T40" fmla="*/ 24 w 24"/>
                  <a:gd name="T41" fmla="*/ 13 h 24"/>
                  <a:gd name="T42" fmla="*/ 24 w 24"/>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3"/>
                    </a:moveTo>
                    <a:lnTo>
                      <a:pt x="24" y="13"/>
                    </a:lnTo>
                    <a:lnTo>
                      <a:pt x="23" y="16"/>
                    </a:lnTo>
                    <a:lnTo>
                      <a:pt x="21" y="21"/>
                    </a:lnTo>
                    <a:lnTo>
                      <a:pt x="16" y="23"/>
                    </a:lnTo>
                    <a:lnTo>
                      <a:pt x="12" y="24"/>
                    </a:lnTo>
                    <a:lnTo>
                      <a:pt x="12" y="24"/>
                    </a:lnTo>
                    <a:lnTo>
                      <a:pt x="8" y="23"/>
                    </a:lnTo>
                    <a:lnTo>
                      <a:pt x="4" y="21"/>
                    </a:lnTo>
                    <a:lnTo>
                      <a:pt x="2" y="16"/>
                    </a:lnTo>
                    <a:lnTo>
                      <a:pt x="0" y="13"/>
                    </a:lnTo>
                    <a:lnTo>
                      <a:pt x="0" y="13"/>
                    </a:lnTo>
                    <a:lnTo>
                      <a:pt x="2" y="8"/>
                    </a:lnTo>
                    <a:lnTo>
                      <a:pt x="4" y="5"/>
                    </a:lnTo>
                    <a:lnTo>
                      <a:pt x="8" y="2"/>
                    </a:lnTo>
                    <a:lnTo>
                      <a:pt x="12" y="0"/>
                    </a:lnTo>
                    <a:lnTo>
                      <a:pt x="12" y="0"/>
                    </a:lnTo>
                    <a:lnTo>
                      <a:pt x="16" y="2"/>
                    </a:lnTo>
                    <a:lnTo>
                      <a:pt x="21" y="5"/>
                    </a:lnTo>
                    <a:lnTo>
                      <a:pt x="23" y="8"/>
                    </a:lnTo>
                    <a:lnTo>
                      <a:pt x="24" y="13"/>
                    </a:lnTo>
                    <a:lnTo>
                      <a:pt x="24"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97" name="Freeform 5469"/>
              <p:cNvSpPr>
                <a:spLocks/>
              </p:cNvSpPr>
              <p:nvPr/>
            </p:nvSpPr>
            <p:spPr bwMode="auto">
              <a:xfrm>
                <a:off x="6326077" y="3096895"/>
                <a:ext cx="31347" cy="38343"/>
              </a:xfrm>
              <a:custGeom>
                <a:avLst/>
                <a:gdLst>
                  <a:gd name="T0" fmla="*/ 23 w 23"/>
                  <a:gd name="T1" fmla="*/ 11 h 22"/>
                  <a:gd name="T2" fmla="*/ 23 w 23"/>
                  <a:gd name="T3" fmla="*/ 11 h 22"/>
                  <a:gd name="T4" fmla="*/ 23 w 23"/>
                  <a:gd name="T5" fmla="*/ 16 h 22"/>
                  <a:gd name="T6" fmla="*/ 19 w 23"/>
                  <a:gd name="T7" fmla="*/ 19 h 22"/>
                  <a:gd name="T8" fmla="*/ 16 w 23"/>
                  <a:gd name="T9" fmla="*/ 22 h 22"/>
                  <a:gd name="T10" fmla="*/ 11 w 23"/>
                  <a:gd name="T11" fmla="*/ 22 h 22"/>
                  <a:gd name="T12" fmla="*/ 11 w 23"/>
                  <a:gd name="T13" fmla="*/ 22 h 22"/>
                  <a:gd name="T14" fmla="*/ 7 w 23"/>
                  <a:gd name="T15" fmla="*/ 22 h 22"/>
                  <a:gd name="T16" fmla="*/ 3 w 23"/>
                  <a:gd name="T17" fmla="*/ 19 h 22"/>
                  <a:gd name="T18" fmla="*/ 2 w 23"/>
                  <a:gd name="T19" fmla="*/ 16 h 22"/>
                  <a:gd name="T20" fmla="*/ 0 w 23"/>
                  <a:gd name="T21" fmla="*/ 11 h 22"/>
                  <a:gd name="T22" fmla="*/ 0 w 23"/>
                  <a:gd name="T23" fmla="*/ 11 h 22"/>
                  <a:gd name="T24" fmla="*/ 2 w 23"/>
                  <a:gd name="T25" fmla="*/ 6 h 22"/>
                  <a:gd name="T26" fmla="*/ 3 w 23"/>
                  <a:gd name="T27" fmla="*/ 3 h 22"/>
                  <a:gd name="T28" fmla="*/ 7 w 23"/>
                  <a:gd name="T29" fmla="*/ 0 h 22"/>
                  <a:gd name="T30" fmla="*/ 11 w 23"/>
                  <a:gd name="T31" fmla="*/ 0 h 22"/>
                  <a:gd name="T32" fmla="*/ 11 w 23"/>
                  <a:gd name="T33" fmla="*/ 0 h 22"/>
                  <a:gd name="T34" fmla="*/ 16 w 23"/>
                  <a:gd name="T35" fmla="*/ 0 h 22"/>
                  <a:gd name="T36" fmla="*/ 19 w 23"/>
                  <a:gd name="T37" fmla="*/ 3 h 22"/>
                  <a:gd name="T38" fmla="*/ 23 w 23"/>
                  <a:gd name="T39" fmla="*/ 6 h 22"/>
                  <a:gd name="T40" fmla="*/ 23 w 23"/>
                  <a:gd name="T41" fmla="*/ 11 h 22"/>
                  <a:gd name="T42" fmla="*/ 23 w 23"/>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2">
                    <a:moveTo>
                      <a:pt x="23" y="11"/>
                    </a:moveTo>
                    <a:lnTo>
                      <a:pt x="23" y="11"/>
                    </a:lnTo>
                    <a:lnTo>
                      <a:pt x="23" y="16"/>
                    </a:lnTo>
                    <a:lnTo>
                      <a:pt x="19" y="19"/>
                    </a:lnTo>
                    <a:lnTo>
                      <a:pt x="16" y="22"/>
                    </a:lnTo>
                    <a:lnTo>
                      <a:pt x="11" y="22"/>
                    </a:lnTo>
                    <a:lnTo>
                      <a:pt x="11" y="22"/>
                    </a:lnTo>
                    <a:lnTo>
                      <a:pt x="7" y="22"/>
                    </a:lnTo>
                    <a:lnTo>
                      <a:pt x="3" y="19"/>
                    </a:lnTo>
                    <a:lnTo>
                      <a:pt x="2" y="16"/>
                    </a:lnTo>
                    <a:lnTo>
                      <a:pt x="0" y="11"/>
                    </a:lnTo>
                    <a:lnTo>
                      <a:pt x="0" y="11"/>
                    </a:lnTo>
                    <a:lnTo>
                      <a:pt x="2" y="6"/>
                    </a:lnTo>
                    <a:lnTo>
                      <a:pt x="3" y="3"/>
                    </a:lnTo>
                    <a:lnTo>
                      <a:pt x="7" y="0"/>
                    </a:lnTo>
                    <a:lnTo>
                      <a:pt x="11" y="0"/>
                    </a:lnTo>
                    <a:lnTo>
                      <a:pt x="11" y="0"/>
                    </a:lnTo>
                    <a:lnTo>
                      <a:pt x="16" y="0"/>
                    </a:lnTo>
                    <a:lnTo>
                      <a:pt x="19" y="3"/>
                    </a:lnTo>
                    <a:lnTo>
                      <a:pt x="23" y="6"/>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98" name="Freeform 5470"/>
              <p:cNvSpPr>
                <a:spLocks/>
              </p:cNvSpPr>
              <p:nvPr/>
            </p:nvSpPr>
            <p:spPr bwMode="auto">
              <a:xfrm>
                <a:off x="6371670" y="3191005"/>
                <a:ext cx="34195" cy="41827"/>
              </a:xfrm>
              <a:custGeom>
                <a:avLst/>
                <a:gdLst>
                  <a:gd name="T0" fmla="*/ 24 w 24"/>
                  <a:gd name="T1" fmla="*/ 11 h 24"/>
                  <a:gd name="T2" fmla="*/ 24 w 24"/>
                  <a:gd name="T3" fmla="*/ 11 h 24"/>
                  <a:gd name="T4" fmla="*/ 22 w 24"/>
                  <a:gd name="T5" fmla="*/ 16 h 24"/>
                  <a:gd name="T6" fmla="*/ 19 w 24"/>
                  <a:gd name="T7" fmla="*/ 21 h 24"/>
                  <a:gd name="T8" fmla="*/ 16 w 24"/>
                  <a:gd name="T9" fmla="*/ 22 h 24"/>
                  <a:gd name="T10" fmla="*/ 11 w 24"/>
                  <a:gd name="T11" fmla="*/ 24 h 24"/>
                  <a:gd name="T12" fmla="*/ 11 w 24"/>
                  <a:gd name="T13" fmla="*/ 24 h 24"/>
                  <a:gd name="T14" fmla="*/ 8 w 24"/>
                  <a:gd name="T15" fmla="*/ 22 h 24"/>
                  <a:gd name="T16" fmla="*/ 3 w 24"/>
                  <a:gd name="T17" fmla="*/ 21 h 24"/>
                  <a:gd name="T18" fmla="*/ 2 w 24"/>
                  <a:gd name="T19" fmla="*/ 16 h 24"/>
                  <a:gd name="T20" fmla="*/ 0 w 24"/>
                  <a:gd name="T21" fmla="*/ 11 h 24"/>
                  <a:gd name="T22" fmla="*/ 0 w 24"/>
                  <a:gd name="T23" fmla="*/ 11 h 24"/>
                  <a:gd name="T24" fmla="*/ 2 w 24"/>
                  <a:gd name="T25" fmla="*/ 8 h 24"/>
                  <a:gd name="T26" fmla="*/ 3 w 24"/>
                  <a:gd name="T27" fmla="*/ 3 h 24"/>
                  <a:gd name="T28" fmla="*/ 8 w 24"/>
                  <a:gd name="T29" fmla="*/ 1 h 24"/>
                  <a:gd name="T30" fmla="*/ 11 w 24"/>
                  <a:gd name="T31" fmla="*/ 0 h 24"/>
                  <a:gd name="T32" fmla="*/ 11 w 24"/>
                  <a:gd name="T33" fmla="*/ 0 h 24"/>
                  <a:gd name="T34" fmla="*/ 16 w 24"/>
                  <a:gd name="T35" fmla="*/ 1 h 24"/>
                  <a:gd name="T36" fmla="*/ 19 w 24"/>
                  <a:gd name="T37" fmla="*/ 3 h 24"/>
                  <a:gd name="T38" fmla="*/ 22 w 24"/>
                  <a:gd name="T39" fmla="*/ 8 h 24"/>
                  <a:gd name="T40" fmla="*/ 24 w 24"/>
                  <a:gd name="T41" fmla="*/ 11 h 24"/>
                  <a:gd name="T42" fmla="*/ 24 w 24"/>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1"/>
                    </a:moveTo>
                    <a:lnTo>
                      <a:pt x="24" y="11"/>
                    </a:lnTo>
                    <a:lnTo>
                      <a:pt x="22" y="16"/>
                    </a:lnTo>
                    <a:lnTo>
                      <a:pt x="19" y="21"/>
                    </a:lnTo>
                    <a:lnTo>
                      <a:pt x="16" y="22"/>
                    </a:lnTo>
                    <a:lnTo>
                      <a:pt x="11" y="24"/>
                    </a:lnTo>
                    <a:lnTo>
                      <a:pt x="11" y="24"/>
                    </a:lnTo>
                    <a:lnTo>
                      <a:pt x="8" y="22"/>
                    </a:lnTo>
                    <a:lnTo>
                      <a:pt x="3" y="21"/>
                    </a:lnTo>
                    <a:lnTo>
                      <a:pt x="2" y="16"/>
                    </a:lnTo>
                    <a:lnTo>
                      <a:pt x="0" y="11"/>
                    </a:lnTo>
                    <a:lnTo>
                      <a:pt x="0" y="11"/>
                    </a:lnTo>
                    <a:lnTo>
                      <a:pt x="2" y="8"/>
                    </a:lnTo>
                    <a:lnTo>
                      <a:pt x="3" y="3"/>
                    </a:lnTo>
                    <a:lnTo>
                      <a:pt x="8" y="1"/>
                    </a:lnTo>
                    <a:lnTo>
                      <a:pt x="11" y="0"/>
                    </a:lnTo>
                    <a:lnTo>
                      <a:pt x="11" y="0"/>
                    </a:lnTo>
                    <a:lnTo>
                      <a:pt x="16" y="1"/>
                    </a:lnTo>
                    <a:lnTo>
                      <a:pt x="19" y="3"/>
                    </a:lnTo>
                    <a:lnTo>
                      <a:pt x="22" y="8"/>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99" name="Freeform 5471"/>
              <p:cNvSpPr>
                <a:spLocks/>
              </p:cNvSpPr>
              <p:nvPr/>
            </p:nvSpPr>
            <p:spPr bwMode="auto">
              <a:xfrm>
                <a:off x="6383068" y="3191005"/>
                <a:ext cx="31347" cy="41827"/>
              </a:xfrm>
              <a:custGeom>
                <a:avLst/>
                <a:gdLst>
                  <a:gd name="T0" fmla="*/ 22 w 22"/>
                  <a:gd name="T1" fmla="*/ 11 h 24"/>
                  <a:gd name="T2" fmla="*/ 22 w 22"/>
                  <a:gd name="T3" fmla="*/ 11 h 24"/>
                  <a:gd name="T4" fmla="*/ 21 w 22"/>
                  <a:gd name="T5" fmla="*/ 16 h 24"/>
                  <a:gd name="T6" fmla="*/ 19 w 22"/>
                  <a:gd name="T7" fmla="*/ 21 h 24"/>
                  <a:gd name="T8" fmla="*/ 16 w 22"/>
                  <a:gd name="T9" fmla="*/ 22 h 24"/>
                  <a:gd name="T10" fmla="*/ 11 w 22"/>
                  <a:gd name="T11" fmla="*/ 24 h 24"/>
                  <a:gd name="T12" fmla="*/ 11 w 22"/>
                  <a:gd name="T13" fmla="*/ 24 h 24"/>
                  <a:gd name="T14" fmla="*/ 7 w 22"/>
                  <a:gd name="T15" fmla="*/ 22 h 24"/>
                  <a:gd name="T16" fmla="*/ 3 w 22"/>
                  <a:gd name="T17" fmla="*/ 21 h 24"/>
                  <a:gd name="T18" fmla="*/ 0 w 22"/>
                  <a:gd name="T19" fmla="*/ 16 h 24"/>
                  <a:gd name="T20" fmla="*/ 0 w 22"/>
                  <a:gd name="T21" fmla="*/ 11 h 24"/>
                  <a:gd name="T22" fmla="*/ 0 w 22"/>
                  <a:gd name="T23" fmla="*/ 11 h 24"/>
                  <a:gd name="T24" fmla="*/ 0 w 22"/>
                  <a:gd name="T25" fmla="*/ 8 h 24"/>
                  <a:gd name="T26" fmla="*/ 3 w 22"/>
                  <a:gd name="T27" fmla="*/ 3 h 24"/>
                  <a:gd name="T28" fmla="*/ 7 w 22"/>
                  <a:gd name="T29" fmla="*/ 1 h 24"/>
                  <a:gd name="T30" fmla="*/ 11 w 22"/>
                  <a:gd name="T31" fmla="*/ 0 h 24"/>
                  <a:gd name="T32" fmla="*/ 11 w 22"/>
                  <a:gd name="T33" fmla="*/ 0 h 24"/>
                  <a:gd name="T34" fmla="*/ 16 w 22"/>
                  <a:gd name="T35" fmla="*/ 1 h 24"/>
                  <a:gd name="T36" fmla="*/ 19 w 22"/>
                  <a:gd name="T37" fmla="*/ 3 h 24"/>
                  <a:gd name="T38" fmla="*/ 21 w 22"/>
                  <a:gd name="T39" fmla="*/ 8 h 24"/>
                  <a:gd name="T40" fmla="*/ 22 w 22"/>
                  <a:gd name="T41" fmla="*/ 11 h 24"/>
                  <a:gd name="T42" fmla="*/ 22 w 22"/>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1"/>
                    </a:moveTo>
                    <a:lnTo>
                      <a:pt x="22" y="11"/>
                    </a:lnTo>
                    <a:lnTo>
                      <a:pt x="21" y="16"/>
                    </a:lnTo>
                    <a:lnTo>
                      <a:pt x="19" y="21"/>
                    </a:lnTo>
                    <a:lnTo>
                      <a:pt x="16" y="22"/>
                    </a:lnTo>
                    <a:lnTo>
                      <a:pt x="11" y="24"/>
                    </a:lnTo>
                    <a:lnTo>
                      <a:pt x="11" y="24"/>
                    </a:lnTo>
                    <a:lnTo>
                      <a:pt x="7" y="22"/>
                    </a:lnTo>
                    <a:lnTo>
                      <a:pt x="3" y="21"/>
                    </a:lnTo>
                    <a:lnTo>
                      <a:pt x="0" y="16"/>
                    </a:lnTo>
                    <a:lnTo>
                      <a:pt x="0" y="11"/>
                    </a:lnTo>
                    <a:lnTo>
                      <a:pt x="0" y="11"/>
                    </a:lnTo>
                    <a:lnTo>
                      <a:pt x="0" y="8"/>
                    </a:lnTo>
                    <a:lnTo>
                      <a:pt x="3" y="3"/>
                    </a:lnTo>
                    <a:lnTo>
                      <a:pt x="7" y="1"/>
                    </a:lnTo>
                    <a:lnTo>
                      <a:pt x="11" y="0"/>
                    </a:lnTo>
                    <a:lnTo>
                      <a:pt x="11" y="0"/>
                    </a:lnTo>
                    <a:lnTo>
                      <a:pt x="16" y="1"/>
                    </a:lnTo>
                    <a:lnTo>
                      <a:pt x="19" y="3"/>
                    </a:lnTo>
                    <a:lnTo>
                      <a:pt x="21" y="8"/>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00" name="Freeform 5472"/>
              <p:cNvSpPr>
                <a:spLocks/>
              </p:cNvSpPr>
              <p:nvPr/>
            </p:nvSpPr>
            <p:spPr bwMode="auto">
              <a:xfrm>
                <a:off x="6491352" y="3299058"/>
                <a:ext cx="31347" cy="38343"/>
              </a:xfrm>
              <a:custGeom>
                <a:avLst/>
                <a:gdLst>
                  <a:gd name="T0" fmla="*/ 23 w 23"/>
                  <a:gd name="T1" fmla="*/ 11 h 22"/>
                  <a:gd name="T2" fmla="*/ 23 w 23"/>
                  <a:gd name="T3" fmla="*/ 11 h 22"/>
                  <a:gd name="T4" fmla="*/ 23 w 23"/>
                  <a:gd name="T5" fmla="*/ 16 h 22"/>
                  <a:gd name="T6" fmla="*/ 19 w 23"/>
                  <a:gd name="T7" fmla="*/ 19 h 22"/>
                  <a:gd name="T8" fmla="*/ 16 w 23"/>
                  <a:gd name="T9" fmla="*/ 20 h 22"/>
                  <a:gd name="T10" fmla="*/ 11 w 23"/>
                  <a:gd name="T11" fmla="*/ 22 h 22"/>
                  <a:gd name="T12" fmla="*/ 11 w 23"/>
                  <a:gd name="T13" fmla="*/ 22 h 22"/>
                  <a:gd name="T14" fmla="*/ 7 w 23"/>
                  <a:gd name="T15" fmla="*/ 20 h 22"/>
                  <a:gd name="T16" fmla="*/ 3 w 23"/>
                  <a:gd name="T17" fmla="*/ 19 h 22"/>
                  <a:gd name="T18" fmla="*/ 2 w 23"/>
                  <a:gd name="T19" fmla="*/ 16 h 22"/>
                  <a:gd name="T20" fmla="*/ 0 w 23"/>
                  <a:gd name="T21" fmla="*/ 11 h 22"/>
                  <a:gd name="T22" fmla="*/ 0 w 23"/>
                  <a:gd name="T23" fmla="*/ 11 h 22"/>
                  <a:gd name="T24" fmla="*/ 2 w 23"/>
                  <a:gd name="T25" fmla="*/ 6 h 22"/>
                  <a:gd name="T26" fmla="*/ 3 w 23"/>
                  <a:gd name="T27" fmla="*/ 3 h 22"/>
                  <a:gd name="T28" fmla="*/ 7 w 23"/>
                  <a:gd name="T29" fmla="*/ 0 h 22"/>
                  <a:gd name="T30" fmla="*/ 11 w 23"/>
                  <a:gd name="T31" fmla="*/ 0 h 22"/>
                  <a:gd name="T32" fmla="*/ 11 w 23"/>
                  <a:gd name="T33" fmla="*/ 0 h 22"/>
                  <a:gd name="T34" fmla="*/ 16 w 23"/>
                  <a:gd name="T35" fmla="*/ 0 h 22"/>
                  <a:gd name="T36" fmla="*/ 19 w 23"/>
                  <a:gd name="T37" fmla="*/ 3 h 22"/>
                  <a:gd name="T38" fmla="*/ 23 w 23"/>
                  <a:gd name="T39" fmla="*/ 6 h 22"/>
                  <a:gd name="T40" fmla="*/ 23 w 23"/>
                  <a:gd name="T41" fmla="*/ 11 h 22"/>
                  <a:gd name="T42" fmla="*/ 23 w 23"/>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2">
                    <a:moveTo>
                      <a:pt x="23" y="11"/>
                    </a:moveTo>
                    <a:lnTo>
                      <a:pt x="23" y="11"/>
                    </a:lnTo>
                    <a:lnTo>
                      <a:pt x="23" y="16"/>
                    </a:lnTo>
                    <a:lnTo>
                      <a:pt x="19" y="19"/>
                    </a:lnTo>
                    <a:lnTo>
                      <a:pt x="16" y="20"/>
                    </a:lnTo>
                    <a:lnTo>
                      <a:pt x="11" y="22"/>
                    </a:lnTo>
                    <a:lnTo>
                      <a:pt x="11" y="22"/>
                    </a:lnTo>
                    <a:lnTo>
                      <a:pt x="7" y="20"/>
                    </a:lnTo>
                    <a:lnTo>
                      <a:pt x="3" y="19"/>
                    </a:lnTo>
                    <a:lnTo>
                      <a:pt x="2" y="16"/>
                    </a:lnTo>
                    <a:lnTo>
                      <a:pt x="0" y="11"/>
                    </a:lnTo>
                    <a:lnTo>
                      <a:pt x="0" y="11"/>
                    </a:lnTo>
                    <a:lnTo>
                      <a:pt x="2" y="6"/>
                    </a:lnTo>
                    <a:lnTo>
                      <a:pt x="3" y="3"/>
                    </a:lnTo>
                    <a:lnTo>
                      <a:pt x="7" y="0"/>
                    </a:lnTo>
                    <a:lnTo>
                      <a:pt x="11" y="0"/>
                    </a:lnTo>
                    <a:lnTo>
                      <a:pt x="11" y="0"/>
                    </a:lnTo>
                    <a:lnTo>
                      <a:pt x="16" y="0"/>
                    </a:lnTo>
                    <a:lnTo>
                      <a:pt x="19" y="3"/>
                    </a:lnTo>
                    <a:lnTo>
                      <a:pt x="23" y="6"/>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01" name="Freeform 5473"/>
              <p:cNvSpPr>
                <a:spLocks/>
              </p:cNvSpPr>
              <p:nvPr/>
            </p:nvSpPr>
            <p:spPr bwMode="auto">
              <a:xfrm>
                <a:off x="6534097" y="3299058"/>
                <a:ext cx="31347" cy="38343"/>
              </a:xfrm>
              <a:custGeom>
                <a:avLst/>
                <a:gdLst>
                  <a:gd name="T0" fmla="*/ 22 w 22"/>
                  <a:gd name="T1" fmla="*/ 11 h 22"/>
                  <a:gd name="T2" fmla="*/ 22 w 22"/>
                  <a:gd name="T3" fmla="*/ 11 h 22"/>
                  <a:gd name="T4" fmla="*/ 22 w 22"/>
                  <a:gd name="T5" fmla="*/ 16 h 22"/>
                  <a:gd name="T6" fmla="*/ 19 w 22"/>
                  <a:gd name="T7" fmla="*/ 19 h 22"/>
                  <a:gd name="T8" fmla="*/ 16 w 22"/>
                  <a:gd name="T9" fmla="*/ 20 h 22"/>
                  <a:gd name="T10" fmla="*/ 11 w 22"/>
                  <a:gd name="T11" fmla="*/ 22 h 22"/>
                  <a:gd name="T12" fmla="*/ 11 w 22"/>
                  <a:gd name="T13" fmla="*/ 22 h 22"/>
                  <a:gd name="T14" fmla="*/ 6 w 22"/>
                  <a:gd name="T15" fmla="*/ 20 h 22"/>
                  <a:gd name="T16" fmla="*/ 3 w 22"/>
                  <a:gd name="T17" fmla="*/ 19 h 22"/>
                  <a:gd name="T18" fmla="*/ 0 w 22"/>
                  <a:gd name="T19" fmla="*/ 16 h 22"/>
                  <a:gd name="T20" fmla="*/ 0 w 22"/>
                  <a:gd name="T21" fmla="*/ 11 h 22"/>
                  <a:gd name="T22" fmla="*/ 0 w 22"/>
                  <a:gd name="T23" fmla="*/ 11 h 22"/>
                  <a:gd name="T24" fmla="*/ 0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2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2" y="16"/>
                    </a:lnTo>
                    <a:lnTo>
                      <a:pt x="19" y="19"/>
                    </a:lnTo>
                    <a:lnTo>
                      <a:pt x="16" y="20"/>
                    </a:lnTo>
                    <a:lnTo>
                      <a:pt x="11" y="22"/>
                    </a:lnTo>
                    <a:lnTo>
                      <a:pt x="11" y="22"/>
                    </a:lnTo>
                    <a:lnTo>
                      <a:pt x="6" y="20"/>
                    </a:lnTo>
                    <a:lnTo>
                      <a:pt x="3" y="19"/>
                    </a:lnTo>
                    <a:lnTo>
                      <a:pt x="0" y="16"/>
                    </a:lnTo>
                    <a:lnTo>
                      <a:pt x="0" y="11"/>
                    </a:lnTo>
                    <a:lnTo>
                      <a:pt x="0" y="11"/>
                    </a:lnTo>
                    <a:lnTo>
                      <a:pt x="0" y="6"/>
                    </a:lnTo>
                    <a:lnTo>
                      <a:pt x="3" y="3"/>
                    </a:lnTo>
                    <a:lnTo>
                      <a:pt x="6" y="0"/>
                    </a:lnTo>
                    <a:lnTo>
                      <a:pt x="11" y="0"/>
                    </a:lnTo>
                    <a:lnTo>
                      <a:pt x="11" y="0"/>
                    </a:lnTo>
                    <a:lnTo>
                      <a:pt x="16" y="0"/>
                    </a:lnTo>
                    <a:lnTo>
                      <a:pt x="19" y="3"/>
                    </a:lnTo>
                    <a:lnTo>
                      <a:pt x="22"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02" name="Freeform 5474"/>
              <p:cNvSpPr>
                <a:spLocks/>
              </p:cNvSpPr>
              <p:nvPr/>
            </p:nvSpPr>
            <p:spPr bwMode="auto">
              <a:xfrm>
                <a:off x="6713619" y="3299058"/>
                <a:ext cx="31347" cy="38343"/>
              </a:xfrm>
              <a:custGeom>
                <a:avLst/>
                <a:gdLst>
                  <a:gd name="T0" fmla="*/ 22 w 22"/>
                  <a:gd name="T1" fmla="*/ 11 h 22"/>
                  <a:gd name="T2" fmla="*/ 22 w 22"/>
                  <a:gd name="T3" fmla="*/ 11 h 22"/>
                  <a:gd name="T4" fmla="*/ 22 w 22"/>
                  <a:gd name="T5" fmla="*/ 16 h 22"/>
                  <a:gd name="T6" fmla="*/ 19 w 22"/>
                  <a:gd name="T7" fmla="*/ 19 h 22"/>
                  <a:gd name="T8" fmla="*/ 16 w 22"/>
                  <a:gd name="T9" fmla="*/ 20 h 22"/>
                  <a:gd name="T10" fmla="*/ 11 w 22"/>
                  <a:gd name="T11" fmla="*/ 22 h 22"/>
                  <a:gd name="T12" fmla="*/ 11 w 22"/>
                  <a:gd name="T13" fmla="*/ 22 h 22"/>
                  <a:gd name="T14" fmla="*/ 6 w 22"/>
                  <a:gd name="T15" fmla="*/ 20 h 22"/>
                  <a:gd name="T16" fmla="*/ 3 w 22"/>
                  <a:gd name="T17" fmla="*/ 19 h 22"/>
                  <a:gd name="T18" fmla="*/ 0 w 22"/>
                  <a:gd name="T19" fmla="*/ 16 h 22"/>
                  <a:gd name="T20" fmla="*/ 0 w 22"/>
                  <a:gd name="T21" fmla="*/ 11 h 22"/>
                  <a:gd name="T22" fmla="*/ 0 w 22"/>
                  <a:gd name="T23" fmla="*/ 11 h 22"/>
                  <a:gd name="T24" fmla="*/ 0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2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2" y="16"/>
                    </a:lnTo>
                    <a:lnTo>
                      <a:pt x="19" y="19"/>
                    </a:lnTo>
                    <a:lnTo>
                      <a:pt x="16" y="20"/>
                    </a:lnTo>
                    <a:lnTo>
                      <a:pt x="11" y="22"/>
                    </a:lnTo>
                    <a:lnTo>
                      <a:pt x="11" y="22"/>
                    </a:lnTo>
                    <a:lnTo>
                      <a:pt x="6" y="20"/>
                    </a:lnTo>
                    <a:lnTo>
                      <a:pt x="3" y="19"/>
                    </a:lnTo>
                    <a:lnTo>
                      <a:pt x="0" y="16"/>
                    </a:lnTo>
                    <a:lnTo>
                      <a:pt x="0" y="11"/>
                    </a:lnTo>
                    <a:lnTo>
                      <a:pt x="0" y="11"/>
                    </a:lnTo>
                    <a:lnTo>
                      <a:pt x="0" y="6"/>
                    </a:lnTo>
                    <a:lnTo>
                      <a:pt x="3" y="3"/>
                    </a:lnTo>
                    <a:lnTo>
                      <a:pt x="6" y="0"/>
                    </a:lnTo>
                    <a:lnTo>
                      <a:pt x="11" y="0"/>
                    </a:lnTo>
                    <a:lnTo>
                      <a:pt x="11" y="0"/>
                    </a:lnTo>
                    <a:lnTo>
                      <a:pt x="16" y="0"/>
                    </a:lnTo>
                    <a:lnTo>
                      <a:pt x="19" y="3"/>
                    </a:lnTo>
                    <a:lnTo>
                      <a:pt x="22"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03" name="Freeform 5475"/>
              <p:cNvSpPr>
                <a:spLocks/>
              </p:cNvSpPr>
              <p:nvPr/>
            </p:nvSpPr>
            <p:spPr bwMode="auto">
              <a:xfrm>
                <a:off x="6759212" y="3299058"/>
                <a:ext cx="31347" cy="38343"/>
              </a:xfrm>
              <a:custGeom>
                <a:avLst/>
                <a:gdLst>
                  <a:gd name="T0" fmla="*/ 22 w 22"/>
                  <a:gd name="T1" fmla="*/ 11 h 22"/>
                  <a:gd name="T2" fmla="*/ 22 w 22"/>
                  <a:gd name="T3" fmla="*/ 11 h 22"/>
                  <a:gd name="T4" fmla="*/ 22 w 22"/>
                  <a:gd name="T5" fmla="*/ 16 h 22"/>
                  <a:gd name="T6" fmla="*/ 19 w 22"/>
                  <a:gd name="T7" fmla="*/ 19 h 22"/>
                  <a:gd name="T8" fmla="*/ 16 w 22"/>
                  <a:gd name="T9" fmla="*/ 20 h 22"/>
                  <a:gd name="T10" fmla="*/ 11 w 22"/>
                  <a:gd name="T11" fmla="*/ 22 h 22"/>
                  <a:gd name="T12" fmla="*/ 11 w 22"/>
                  <a:gd name="T13" fmla="*/ 22 h 22"/>
                  <a:gd name="T14" fmla="*/ 6 w 22"/>
                  <a:gd name="T15" fmla="*/ 20 h 22"/>
                  <a:gd name="T16" fmla="*/ 3 w 22"/>
                  <a:gd name="T17" fmla="*/ 19 h 22"/>
                  <a:gd name="T18" fmla="*/ 1 w 22"/>
                  <a:gd name="T19" fmla="*/ 16 h 22"/>
                  <a:gd name="T20" fmla="*/ 0 w 22"/>
                  <a:gd name="T21" fmla="*/ 11 h 22"/>
                  <a:gd name="T22" fmla="*/ 0 w 22"/>
                  <a:gd name="T23" fmla="*/ 11 h 22"/>
                  <a:gd name="T24" fmla="*/ 1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2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2" y="16"/>
                    </a:lnTo>
                    <a:lnTo>
                      <a:pt x="19" y="19"/>
                    </a:lnTo>
                    <a:lnTo>
                      <a:pt x="16" y="20"/>
                    </a:lnTo>
                    <a:lnTo>
                      <a:pt x="11" y="22"/>
                    </a:lnTo>
                    <a:lnTo>
                      <a:pt x="11" y="22"/>
                    </a:lnTo>
                    <a:lnTo>
                      <a:pt x="6" y="20"/>
                    </a:lnTo>
                    <a:lnTo>
                      <a:pt x="3" y="19"/>
                    </a:lnTo>
                    <a:lnTo>
                      <a:pt x="1" y="16"/>
                    </a:lnTo>
                    <a:lnTo>
                      <a:pt x="0" y="11"/>
                    </a:lnTo>
                    <a:lnTo>
                      <a:pt x="0" y="11"/>
                    </a:lnTo>
                    <a:lnTo>
                      <a:pt x="1" y="6"/>
                    </a:lnTo>
                    <a:lnTo>
                      <a:pt x="3" y="3"/>
                    </a:lnTo>
                    <a:lnTo>
                      <a:pt x="6" y="0"/>
                    </a:lnTo>
                    <a:lnTo>
                      <a:pt x="11" y="0"/>
                    </a:lnTo>
                    <a:lnTo>
                      <a:pt x="11" y="0"/>
                    </a:lnTo>
                    <a:lnTo>
                      <a:pt x="16" y="0"/>
                    </a:lnTo>
                    <a:lnTo>
                      <a:pt x="19" y="3"/>
                    </a:lnTo>
                    <a:lnTo>
                      <a:pt x="22"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04" name="Freeform 5476"/>
              <p:cNvSpPr>
                <a:spLocks/>
              </p:cNvSpPr>
              <p:nvPr/>
            </p:nvSpPr>
            <p:spPr bwMode="auto">
              <a:xfrm>
                <a:off x="6870347" y="3299058"/>
                <a:ext cx="31347" cy="38343"/>
              </a:xfrm>
              <a:custGeom>
                <a:avLst/>
                <a:gdLst>
                  <a:gd name="T0" fmla="*/ 22 w 22"/>
                  <a:gd name="T1" fmla="*/ 11 h 22"/>
                  <a:gd name="T2" fmla="*/ 22 w 22"/>
                  <a:gd name="T3" fmla="*/ 11 h 22"/>
                  <a:gd name="T4" fmla="*/ 22 w 22"/>
                  <a:gd name="T5" fmla="*/ 16 h 22"/>
                  <a:gd name="T6" fmla="*/ 19 w 22"/>
                  <a:gd name="T7" fmla="*/ 19 h 22"/>
                  <a:gd name="T8" fmla="*/ 16 w 22"/>
                  <a:gd name="T9" fmla="*/ 20 h 22"/>
                  <a:gd name="T10" fmla="*/ 11 w 22"/>
                  <a:gd name="T11" fmla="*/ 22 h 22"/>
                  <a:gd name="T12" fmla="*/ 11 w 22"/>
                  <a:gd name="T13" fmla="*/ 22 h 22"/>
                  <a:gd name="T14" fmla="*/ 6 w 22"/>
                  <a:gd name="T15" fmla="*/ 20 h 22"/>
                  <a:gd name="T16" fmla="*/ 3 w 22"/>
                  <a:gd name="T17" fmla="*/ 19 h 22"/>
                  <a:gd name="T18" fmla="*/ 2 w 22"/>
                  <a:gd name="T19" fmla="*/ 16 h 22"/>
                  <a:gd name="T20" fmla="*/ 0 w 22"/>
                  <a:gd name="T21" fmla="*/ 11 h 22"/>
                  <a:gd name="T22" fmla="*/ 0 w 22"/>
                  <a:gd name="T23" fmla="*/ 11 h 22"/>
                  <a:gd name="T24" fmla="*/ 2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2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2" y="16"/>
                    </a:lnTo>
                    <a:lnTo>
                      <a:pt x="19" y="19"/>
                    </a:lnTo>
                    <a:lnTo>
                      <a:pt x="16" y="20"/>
                    </a:lnTo>
                    <a:lnTo>
                      <a:pt x="11" y="22"/>
                    </a:lnTo>
                    <a:lnTo>
                      <a:pt x="11" y="22"/>
                    </a:lnTo>
                    <a:lnTo>
                      <a:pt x="6" y="20"/>
                    </a:lnTo>
                    <a:lnTo>
                      <a:pt x="3" y="19"/>
                    </a:lnTo>
                    <a:lnTo>
                      <a:pt x="2" y="16"/>
                    </a:lnTo>
                    <a:lnTo>
                      <a:pt x="0" y="11"/>
                    </a:lnTo>
                    <a:lnTo>
                      <a:pt x="0" y="11"/>
                    </a:lnTo>
                    <a:lnTo>
                      <a:pt x="2" y="6"/>
                    </a:lnTo>
                    <a:lnTo>
                      <a:pt x="3" y="3"/>
                    </a:lnTo>
                    <a:lnTo>
                      <a:pt x="6" y="0"/>
                    </a:lnTo>
                    <a:lnTo>
                      <a:pt x="11" y="0"/>
                    </a:lnTo>
                    <a:lnTo>
                      <a:pt x="11" y="0"/>
                    </a:lnTo>
                    <a:lnTo>
                      <a:pt x="16" y="0"/>
                    </a:lnTo>
                    <a:lnTo>
                      <a:pt x="19" y="3"/>
                    </a:lnTo>
                    <a:lnTo>
                      <a:pt x="22"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05" name="Freeform 5477"/>
              <p:cNvSpPr>
                <a:spLocks/>
              </p:cNvSpPr>
              <p:nvPr/>
            </p:nvSpPr>
            <p:spPr bwMode="auto">
              <a:xfrm>
                <a:off x="6893143" y="3299058"/>
                <a:ext cx="31347" cy="38343"/>
              </a:xfrm>
              <a:custGeom>
                <a:avLst/>
                <a:gdLst>
                  <a:gd name="T0" fmla="*/ 22 w 22"/>
                  <a:gd name="T1" fmla="*/ 11 h 22"/>
                  <a:gd name="T2" fmla="*/ 22 w 22"/>
                  <a:gd name="T3" fmla="*/ 11 h 22"/>
                  <a:gd name="T4" fmla="*/ 22 w 22"/>
                  <a:gd name="T5" fmla="*/ 16 h 22"/>
                  <a:gd name="T6" fmla="*/ 19 w 22"/>
                  <a:gd name="T7" fmla="*/ 19 h 22"/>
                  <a:gd name="T8" fmla="*/ 16 w 22"/>
                  <a:gd name="T9" fmla="*/ 20 h 22"/>
                  <a:gd name="T10" fmla="*/ 11 w 22"/>
                  <a:gd name="T11" fmla="*/ 22 h 22"/>
                  <a:gd name="T12" fmla="*/ 11 w 22"/>
                  <a:gd name="T13" fmla="*/ 22 h 22"/>
                  <a:gd name="T14" fmla="*/ 6 w 22"/>
                  <a:gd name="T15" fmla="*/ 20 h 22"/>
                  <a:gd name="T16" fmla="*/ 3 w 22"/>
                  <a:gd name="T17" fmla="*/ 19 h 22"/>
                  <a:gd name="T18" fmla="*/ 2 w 22"/>
                  <a:gd name="T19" fmla="*/ 16 h 22"/>
                  <a:gd name="T20" fmla="*/ 0 w 22"/>
                  <a:gd name="T21" fmla="*/ 11 h 22"/>
                  <a:gd name="T22" fmla="*/ 0 w 22"/>
                  <a:gd name="T23" fmla="*/ 11 h 22"/>
                  <a:gd name="T24" fmla="*/ 2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2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2" y="16"/>
                    </a:lnTo>
                    <a:lnTo>
                      <a:pt x="19" y="19"/>
                    </a:lnTo>
                    <a:lnTo>
                      <a:pt x="16" y="20"/>
                    </a:lnTo>
                    <a:lnTo>
                      <a:pt x="11" y="22"/>
                    </a:lnTo>
                    <a:lnTo>
                      <a:pt x="11" y="22"/>
                    </a:lnTo>
                    <a:lnTo>
                      <a:pt x="6" y="20"/>
                    </a:lnTo>
                    <a:lnTo>
                      <a:pt x="3" y="19"/>
                    </a:lnTo>
                    <a:lnTo>
                      <a:pt x="2" y="16"/>
                    </a:lnTo>
                    <a:lnTo>
                      <a:pt x="0" y="11"/>
                    </a:lnTo>
                    <a:lnTo>
                      <a:pt x="0" y="11"/>
                    </a:lnTo>
                    <a:lnTo>
                      <a:pt x="2" y="6"/>
                    </a:lnTo>
                    <a:lnTo>
                      <a:pt x="3" y="3"/>
                    </a:lnTo>
                    <a:lnTo>
                      <a:pt x="6" y="0"/>
                    </a:lnTo>
                    <a:lnTo>
                      <a:pt x="11" y="0"/>
                    </a:lnTo>
                    <a:lnTo>
                      <a:pt x="11" y="0"/>
                    </a:lnTo>
                    <a:lnTo>
                      <a:pt x="16" y="0"/>
                    </a:lnTo>
                    <a:lnTo>
                      <a:pt x="19" y="3"/>
                    </a:lnTo>
                    <a:lnTo>
                      <a:pt x="22"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06" name="Freeform 5478"/>
              <p:cNvSpPr>
                <a:spLocks/>
              </p:cNvSpPr>
              <p:nvPr/>
            </p:nvSpPr>
            <p:spPr bwMode="auto">
              <a:xfrm>
                <a:off x="6907390" y="3299058"/>
                <a:ext cx="31347" cy="38343"/>
              </a:xfrm>
              <a:custGeom>
                <a:avLst/>
                <a:gdLst>
                  <a:gd name="T0" fmla="*/ 23 w 23"/>
                  <a:gd name="T1" fmla="*/ 11 h 22"/>
                  <a:gd name="T2" fmla="*/ 23 w 23"/>
                  <a:gd name="T3" fmla="*/ 11 h 22"/>
                  <a:gd name="T4" fmla="*/ 23 w 23"/>
                  <a:gd name="T5" fmla="*/ 16 h 22"/>
                  <a:gd name="T6" fmla="*/ 20 w 23"/>
                  <a:gd name="T7" fmla="*/ 19 h 22"/>
                  <a:gd name="T8" fmla="*/ 16 w 23"/>
                  <a:gd name="T9" fmla="*/ 20 h 22"/>
                  <a:gd name="T10" fmla="*/ 12 w 23"/>
                  <a:gd name="T11" fmla="*/ 22 h 22"/>
                  <a:gd name="T12" fmla="*/ 12 w 23"/>
                  <a:gd name="T13" fmla="*/ 22 h 22"/>
                  <a:gd name="T14" fmla="*/ 7 w 23"/>
                  <a:gd name="T15" fmla="*/ 20 h 22"/>
                  <a:gd name="T16" fmla="*/ 4 w 23"/>
                  <a:gd name="T17" fmla="*/ 19 h 22"/>
                  <a:gd name="T18" fmla="*/ 0 w 23"/>
                  <a:gd name="T19" fmla="*/ 16 h 22"/>
                  <a:gd name="T20" fmla="*/ 0 w 23"/>
                  <a:gd name="T21" fmla="*/ 11 h 22"/>
                  <a:gd name="T22" fmla="*/ 0 w 23"/>
                  <a:gd name="T23" fmla="*/ 11 h 22"/>
                  <a:gd name="T24" fmla="*/ 0 w 23"/>
                  <a:gd name="T25" fmla="*/ 6 h 22"/>
                  <a:gd name="T26" fmla="*/ 4 w 23"/>
                  <a:gd name="T27" fmla="*/ 3 h 22"/>
                  <a:gd name="T28" fmla="*/ 7 w 23"/>
                  <a:gd name="T29" fmla="*/ 0 h 22"/>
                  <a:gd name="T30" fmla="*/ 12 w 23"/>
                  <a:gd name="T31" fmla="*/ 0 h 22"/>
                  <a:gd name="T32" fmla="*/ 12 w 23"/>
                  <a:gd name="T33" fmla="*/ 0 h 22"/>
                  <a:gd name="T34" fmla="*/ 16 w 23"/>
                  <a:gd name="T35" fmla="*/ 0 h 22"/>
                  <a:gd name="T36" fmla="*/ 20 w 23"/>
                  <a:gd name="T37" fmla="*/ 3 h 22"/>
                  <a:gd name="T38" fmla="*/ 23 w 23"/>
                  <a:gd name="T39" fmla="*/ 6 h 22"/>
                  <a:gd name="T40" fmla="*/ 23 w 23"/>
                  <a:gd name="T41" fmla="*/ 11 h 22"/>
                  <a:gd name="T42" fmla="*/ 23 w 23"/>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2">
                    <a:moveTo>
                      <a:pt x="23" y="11"/>
                    </a:moveTo>
                    <a:lnTo>
                      <a:pt x="23" y="11"/>
                    </a:lnTo>
                    <a:lnTo>
                      <a:pt x="23" y="16"/>
                    </a:lnTo>
                    <a:lnTo>
                      <a:pt x="20" y="19"/>
                    </a:lnTo>
                    <a:lnTo>
                      <a:pt x="16" y="20"/>
                    </a:lnTo>
                    <a:lnTo>
                      <a:pt x="12" y="22"/>
                    </a:lnTo>
                    <a:lnTo>
                      <a:pt x="12" y="22"/>
                    </a:lnTo>
                    <a:lnTo>
                      <a:pt x="7" y="20"/>
                    </a:lnTo>
                    <a:lnTo>
                      <a:pt x="4" y="19"/>
                    </a:lnTo>
                    <a:lnTo>
                      <a:pt x="0" y="16"/>
                    </a:lnTo>
                    <a:lnTo>
                      <a:pt x="0" y="11"/>
                    </a:lnTo>
                    <a:lnTo>
                      <a:pt x="0" y="11"/>
                    </a:lnTo>
                    <a:lnTo>
                      <a:pt x="0" y="6"/>
                    </a:lnTo>
                    <a:lnTo>
                      <a:pt x="4" y="3"/>
                    </a:lnTo>
                    <a:lnTo>
                      <a:pt x="7" y="0"/>
                    </a:lnTo>
                    <a:lnTo>
                      <a:pt x="12" y="0"/>
                    </a:lnTo>
                    <a:lnTo>
                      <a:pt x="12" y="0"/>
                    </a:lnTo>
                    <a:lnTo>
                      <a:pt x="16" y="0"/>
                    </a:lnTo>
                    <a:lnTo>
                      <a:pt x="20" y="3"/>
                    </a:lnTo>
                    <a:lnTo>
                      <a:pt x="23" y="6"/>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07" name="Freeform 5479"/>
              <p:cNvSpPr>
                <a:spLocks/>
              </p:cNvSpPr>
              <p:nvPr/>
            </p:nvSpPr>
            <p:spPr bwMode="auto">
              <a:xfrm>
                <a:off x="6952983" y="3299058"/>
                <a:ext cx="31347" cy="38343"/>
              </a:xfrm>
              <a:custGeom>
                <a:avLst/>
                <a:gdLst>
                  <a:gd name="T0" fmla="*/ 23 w 23"/>
                  <a:gd name="T1" fmla="*/ 11 h 22"/>
                  <a:gd name="T2" fmla="*/ 23 w 23"/>
                  <a:gd name="T3" fmla="*/ 11 h 22"/>
                  <a:gd name="T4" fmla="*/ 23 w 23"/>
                  <a:gd name="T5" fmla="*/ 16 h 22"/>
                  <a:gd name="T6" fmla="*/ 20 w 23"/>
                  <a:gd name="T7" fmla="*/ 19 h 22"/>
                  <a:gd name="T8" fmla="*/ 16 w 23"/>
                  <a:gd name="T9" fmla="*/ 20 h 22"/>
                  <a:gd name="T10" fmla="*/ 12 w 23"/>
                  <a:gd name="T11" fmla="*/ 22 h 22"/>
                  <a:gd name="T12" fmla="*/ 12 w 23"/>
                  <a:gd name="T13" fmla="*/ 22 h 22"/>
                  <a:gd name="T14" fmla="*/ 7 w 23"/>
                  <a:gd name="T15" fmla="*/ 20 h 22"/>
                  <a:gd name="T16" fmla="*/ 4 w 23"/>
                  <a:gd name="T17" fmla="*/ 19 h 22"/>
                  <a:gd name="T18" fmla="*/ 2 w 23"/>
                  <a:gd name="T19" fmla="*/ 16 h 22"/>
                  <a:gd name="T20" fmla="*/ 0 w 23"/>
                  <a:gd name="T21" fmla="*/ 11 h 22"/>
                  <a:gd name="T22" fmla="*/ 0 w 23"/>
                  <a:gd name="T23" fmla="*/ 11 h 22"/>
                  <a:gd name="T24" fmla="*/ 2 w 23"/>
                  <a:gd name="T25" fmla="*/ 6 h 22"/>
                  <a:gd name="T26" fmla="*/ 4 w 23"/>
                  <a:gd name="T27" fmla="*/ 3 h 22"/>
                  <a:gd name="T28" fmla="*/ 7 w 23"/>
                  <a:gd name="T29" fmla="*/ 0 h 22"/>
                  <a:gd name="T30" fmla="*/ 12 w 23"/>
                  <a:gd name="T31" fmla="*/ 0 h 22"/>
                  <a:gd name="T32" fmla="*/ 12 w 23"/>
                  <a:gd name="T33" fmla="*/ 0 h 22"/>
                  <a:gd name="T34" fmla="*/ 16 w 23"/>
                  <a:gd name="T35" fmla="*/ 0 h 22"/>
                  <a:gd name="T36" fmla="*/ 20 w 23"/>
                  <a:gd name="T37" fmla="*/ 3 h 22"/>
                  <a:gd name="T38" fmla="*/ 23 w 23"/>
                  <a:gd name="T39" fmla="*/ 6 h 22"/>
                  <a:gd name="T40" fmla="*/ 23 w 23"/>
                  <a:gd name="T41" fmla="*/ 11 h 22"/>
                  <a:gd name="T42" fmla="*/ 23 w 23"/>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2">
                    <a:moveTo>
                      <a:pt x="23" y="11"/>
                    </a:moveTo>
                    <a:lnTo>
                      <a:pt x="23" y="11"/>
                    </a:lnTo>
                    <a:lnTo>
                      <a:pt x="23" y="16"/>
                    </a:lnTo>
                    <a:lnTo>
                      <a:pt x="20" y="19"/>
                    </a:lnTo>
                    <a:lnTo>
                      <a:pt x="16" y="20"/>
                    </a:lnTo>
                    <a:lnTo>
                      <a:pt x="12" y="22"/>
                    </a:lnTo>
                    <a:lnTo>
                      <a:pt x="12" y="22"/>
                    </a:lnTo>
                    <a:lnTo>
                      <a:pt x="7" y="20"/>
                    </a:lnTo>
                    <a:lnTo>
                      <a:pt x="4" y="19"/>
                    </a:lnTo>
                    <a:lnTo>
                      <a:pt x="2" y="16"/>
                    </a:lnTo>
                    <a:lnTo>
                      <a:pt x="0" y="11"/>
                    </a:lnTo>
                    <a:lnTo>
                      <a:pt x="0" y="11"/>
                    </a:lnTo>
                    <a:lnTo>
                      <a:pt x="2" y="6"/>
                    </a:lnTo>
                    <a:lnTo>
                      <a:pt x="4" y="3"/>
                    </a:lnTo>
                    <a:lnTo>
                      <a:pt x="7" y="0"/>
                    </a:lnTo>
                    <a:lnTo>
                      <a:pt x="12" y="0"/>
                    </a:lnTo>
                    <a:lnTo>
                      <a:pt x="12" y="0"/>
                    </a:lnTo>
                    <a:lnTo>
                      <a:pt x="16" y="0"/>
                    </a:lnTo>
                    <a:lnTo>
                      <a:pt x="20" y="3"/>
                    </a:lnTo>
                    <a:lnTo>
                      <a:pt x="23" y="6"/>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08" name="Freeform 5480"/>
              <p:cNvSpPr>
                <a:spLocks/>
              </p:cNvSpPr>
              <p:nvPr/>
            </p:nvSpPr>
            <p:spPr bwMode="auto">
              <a:xfrm>
                <a:off x="7312030" y="3299058"/>
                <a:ext cx="34195" cy="38343"/>
              </a:xfrm>
              <a:custGeom>
                <a:avLst/>
                <a:gdLst>
                  <a:gd name="T0" fmla="*/ 24 w 24"/>
                  <a:gd name="T1" fmla="*/ 11 h 22"/>
                  <a:gd name="T2" fmla="*/ 24 w 24"/>
                  <a:gd name="T3" fmla="*/ 11 h 22"/>
                  <a:gd name="T4" fmla="*/ 22 w 24"/>
                  <a:gd name="T5" fmla="*/ 16 h 22"/>
                  <a:gd name="T6" fmla="*/ 21 w 24"/>
                  <a:gd name="T7" fmla="*/ 19 h 22"/>
                  <a:gd name="T8" fmla="*/ 16 w 24"/>
                  <a:gd name="T9" fmla="*/ 20 h 22"/>
                  <a:gd name="T10" fmla="*/ 11 w 24"/>
                  <a:gd name="T11" fmla="*/ 22 h 22"/>
                  <a:gd name="T12" fmla="*/ 11 w 24"/>
                  <a:gd name="T13" fmla="*/ 22 h 22"/>
                  <a:gd name="T14" fmla="*/ 8 w 24"/>
                  <a:gd name="T15" fmla="*/ 20 h 22"/>
                  <a:gd name="T16" fmla="*/ 3 w 24"/>
                  <a:gd name="T17" fmla="*/ 19 h 22"/>
                  <a:gd name="T18" fmla="*/ 1 w 24"/>
                  <a:gd name="T19" fmla="*/ 16 h 22"/>
                  <a:gd name="T20" fmla="*/ 0 w 24"/>
                  <a:gd name="T21" fmla="*/ 11 h 22"/>
                  <a:gd name="T22" fmla="*/ 0 w 24"/>
                  <a:gd name="T23" fmla="*/ 11 h 22"/>
                  <a:gd name="T24" fmla="*/ 1 w 24"/>
                  <a:gd name="T25" fmla="*/ 6 h 22"/>
                  <a:gd name="T26" fmla="*/ 3 w 24"/>
                  <a:gd name="T27" fmla="*/ 3 h 22"/>
                  <a:gd name="T28" fmla="*/ 8 w 24"/>
                  <a:gd name="T29" fmla="*/ 0 h 22"/>
                  <a:gd name="T30" fmla="*/ 11 w 24"/>
                  <a:gd name="T31" fmla="*/ 0 h 22"/>
                  <a:gd name="T32" fmla="*/ 11 w 24"/>
                  <a:gd name="T33" fmla="*/ 0 h 22"/>
                  <a:gd name="T34" fmla="*/ 16 w 24"/>
                  <a:gd name="T35" fmla="*/ 0 h 22"/>
                  <a:gd name="T36" fmla="*/ 21 w 24"/>
                  <a:gd name="T37" fmla="*/ 3 h 22"/>
                  <a:gd name="T38" fmla="*/ 22 w 24"/>
                  <a:gd name="T39" fmla="*/ 6 h 22"/>
                  <a:gd name="T40" fmla="*/ 24 w 24"/>
                  <a:gd name="T41" fmla="*/ 11 h 22"/>
                  <a:gd name="T42" fmla="*/ 24 w 24"/>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2">
                    <a:moveTo>
                      <a:pt x="24" y="11"/>
                    </a:moveTo>
                    <a:lnTo>
                      <a:pt x="24" y="11"/>
                    </a:lnTo>
                    <a:lnTo>
                      <a:pt x="22" y="16"/>
                    </a:lnTo>
                    <a:lnTo>
                      <a:pt x="21" y="19"/>
                    </a:lnTo>
                    <a:lnTo>
                      <a:pt x="16" y="20"/>
                    </a:lnTo>
                    <a:lnTo>
                      <a:pt x="11" y="22"/>
                    </a:lnTo>
                    <a:lnTo>
                      <a:pt x="11" y="22"/>
                    </a:lnTo>
                    <a:lnTo>
                      <a:pt x="8" y="20"/>
                    </a:lnTo>
                    <a:lnTo>
                      <a:pt x="3" y="19"/>
                    </a:lnTo>
                    <a:lnTo>
                      <a:pt x="1" y="16"/>
                    </a:lnTo>
                    <a:lnTo>
                      <a:pt x="0" y="11"/>
                    </a:lnTo>
                    <a:lnTo>
                      <a:pt x="0" y="11"/>
                    </a:lnTo>
                    <a:lnTo>
                      <a:pt x="1" y="6"/>
                    </a:lnTo>
                    <a:lnTo>
                      <a:pt x="3" y="3"/>
                    </a:lnTo>
                    <a:lnTo>
                      <a:pt x="8" y="0"/>
                    </a:lnTo>
                    <a:lnTo>
                      <a:pt x="11" y="0"/>
                    </a:lnTo>
                    <a:lnTo>
                      <a:pt x="11" y="0"/>
                    </a:lnTo>
                    <a:lnTo>
                      <a:pt x="16" y="0"/>
                    </a:lnTo>
                    <a:lnTo>
                      <a:pt x="21" y="3"/>
                    </a:lnTo>
                    <a:lnTo>
                      <a:pt x="22" y="6"/>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09" name="Freeform 5481"/>
              <p:cNvSpPr>
                <a:spLocks/>
              </p:cNvSpPr>
              <p:nvPr/>
            </p:nvSpPr>
            <p:spPr bwMode="auto">
              <a:xfrm>
                <a:off x="7756564" y="3299058"/>
                <a:ext cx="31347" cy="38343"/>
              </a:xfrm>
              <a:custGeom>
                <a:avLst/>
                <a:gdLst>
                  <a:gd name="T0" fmla="*/ 23 w 23"/>
                  <a:gd name="T1" fmla="*/ 11 h 22"/>
                  <a:gd name="T2" fmla="*/ 23 w 23"/>
                  <a:gd name="T3" fmla="*/ 11 h 22"/>
                  <a:gd name="T4" fmla="*/ 21 w 23"/>
                  <a:gd name="T5" fmla="*/ 16 h 22"/>
                  <a:gd name="T6" fmla="*/ 19 w 23"/>
                  <a:gd name="T7" fmla="*/ 19 h 22"/>
                  <a:gd name="T8" fmla="*/ 16 w 23"/>
                  <a:gd name="T9" fmla="*/ 20 h 22"/>
                  <a:gd name="T10" fmla="*/ 11 w 23"/>
                  <a:gd name="T11" fmla="*/ 22 h 22"/>
                  <a:gd name="T12" fmla="*/ 11 w 23"/>
                  <a:gd name="T13" fmla="*/ 22 h 22"/>
                  <a:gd name="T14" fmla="*/ 7 w 23"/>
                  <a:gd name="T15" fmla="*/ 20 h 22"/>
                  <a:gd name="T16" fmla="*/ 3 w 23"/>
                  <a:gd name="T17" fmla="*/ 19 h 22"/>
                  <a:gd name="T18" fmla="*/ 0 w 23"/>
                  <a:gd name="T19" fmla="*/ 16 h 22"/>
                  <a:gd name="T20" fmla="*/ 0 w 23"/>
                  <a:gd name="T21" fmla="*/ 11 h 22"/>
                  <a:gd name="T22" fmla="*/ 0 w 23"/>
                  <a:gd name="T23" fmla="*/ 11 h 22"/>
                  <a:gd name="T24" fmla="*/ 0 w 23"/>
                  <a:gd name="T25" fmla="*/ 6 h 22"/>
                  <a:gd name="T26" fmla="*/ 3 w 23"/>
                  <a:gd name="T27" fmla="*/ 3 h 22"/>
                  <a:gd name="T28" fmla="*/ 7 w 23"/>
                  <a:gd name="T29" fmla="*/ 0 h 22"/>
                  <a:gd name="T30" fmla="*/ 11 w 23"/>
                  <a:gd name="T31" fmla="*/ 0 h 22"/>
                  <a:gd name="T32" fmla="*/ 11 w 23"/>
                  <a:gd name="T33" fmla="*/ 0 h 22"/>
                  <a:gd name="T34" fmla="*/ 16 w 23"/>
                  <a:gd name="T35" fmla="*/ 0 h 22"/>
                  <a:gd name="T36" fmla="*/ 19 w 23"/>
                  <a:gd name="T37" fmla="*/ 3 h 22"/>
                  <a:gd name="T38" fmla="*/ 21 w 23"/>
                  <a:gd name="T39" fmla="*/ 6 h 22"/>
                  <a:gd name="T40" fmla="*/ 23 w 23"/>
                  <a:gd name="T41" fmla="*/ 11 h 22"/>
                  <a:gd name="T42" fmla="*/ 23 w 23"/>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2">
                    <a:moveTo>
                      <a:pt x="23" y="11"/>
                    </a:moveTo>
                    <a:lnTo>
                      <a:pt x="23" y="11"/>
                    </a:lnTo>
                    <a:lnTo>
                      <a:pt x="21" y="16"/>
                    </a:lnTo>
                    <a:lnTo>
                      <a:pt x="19" y="19"/>
                    </a:lnTo>
                    <a:lnTo>
                      <a:pt x="16" y="20"/>
                    </a:lnTo>
                    <a:lnTo>
                      <a:pt x="11" y="22"/>
                    </a:lnTo>
                    <a:lnTo>
                      <a:pt x="11" y="22"/>
                    </a:lnTo>
                    <a:lnTo>
                      <a:pt x="7" y="20"/>
                    </a:lnTo>
                    <a:lnTo>
                      <a:pt x="3" y="19"/>
                    </a:lnTo>
                    <a:lnTo>
                      <a:pt x="0" y="16"/>
                    </a:lnTo>
                    <a:lnTo>
                      <a:pt x="0" y="11"/>
                    </a:lnTo>
                    <a:lnTo>
                      <a:pt x="0" y="11"/>
                    </a:lnTo>
                    <a:lnTo>
                      <a:pt x="0" y="6"/>
                    </a:lnTo>
                    <a:lnTo>
                      <a:pt x="3" y="3"/>
                    </a:lnTo>
                    <a:lnTo>
                      <a:pt x="7" y="0"/>
                    </a:lnTo>
                    <a:lnTo>
                      <a:pt x="11" y="0"/>
                    </a:lnTo>
                    <a:lnTo>
                      <a:pt x="11" y="0"/>
                    </a:lnTo>
                    <a:lnTo>
                      <a:pt x="16" y="0"/>
                    </a:lnTo>
                    <a:lnTo>
                      <a:pt x="19" y="3"/>
                    </a:lnTo>
                    <a:lnTo>
                      <a:pt x="21" y="6"/>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10" name="Freeform 5482"/>
              <p:cNvSpPr>
                <a:spLocks/>
              </p:cNvSpPr>
              <p:nvPr/>
            </p:nvSpPr>
            <p:spPr bwMode="auto">
              <a:xfrm>
                <a:off x="7802157" y="3299058"/>
                <a:ext cx="34195" cy="38343"/>
              </a:xfrm>
              <a:custGeom>
                <a:avLst/>
                <a:gdLst>
                  <a:gd name="T0" fmla="*/ 24 w 24"/>
                  <a:gd name="T1" fmla="*/ 11 h 22"/>
                  <a:gd name="T2" fmla="*/ 24 w 24"/>
                  <a:gd name="T3" fmla="*/ 11 h 22"/>
                  <a:gd name="T4" fmla="*/ 22 w 24"/>
                  <a:gd name="T5" fmla="*/ 16 h 22"/>
                  <a:gd name="T6" fmla="*/ 19 w 24"/>
                  <a:gd name="T7" fmla="*/ 19 h 22"/>
                  <a:gd name="T8" fmla="*/ 16 w 24"/>
                  <a:gd name="T9" fmla="*/ 20 h 22"/>
                  <a:gd name="T10" fmla="*/ 11 w 24"/>
                  <a:gd name="T11" fmla="*/ 22 h 22"/>
                  <a:gd name="T12" fmla="*/ 11 w 24"/>
                  <a:gd name="T13" fmla="*/ 22 h 22"/>
                  <a:gd name="T14" fmla="*/ 8 w 24"/>
                  <a:gd name="T15" fmla="*/ 20 h 22"/>
                  <a:gd name="T16" fmla="*/ 3 w 24"/>
                  <a:gd name="T17" fmla="*/ 19 h 22"/>
                  <a:gd name="T18" fmla="*/ 1 w 24"/>
                  <a:gd name="T19" fmla="*/ 16 h 22"/>
                  <a:gd name="T20" fmla="*/ 0 w 24"/>
                  <a:gd name="T21" fmla="*/ 11 h 22"/>
                  <a:gd name="T22" fmla="*/ 0 w 24"/>
                  <a:gd name="T23" fmla="*/ 11 h 22"/>
                  <a:gd name="T24" fmla="*/ 1 w 24"/>
                  <a:gd name="T25" fmla="*/ 6 h 22"/>
                  <a:gd name="T26" fmla="*/ 3 w 24"/>
                  <a:gd name="T27" fmla="*/ 3 h 22"/>
                  <a:gd name="T28" fmla="*/ 8 w 24"/>
                  <a:gd name="T29" fmla="*/ 0 h 22"/>
                  <a:gd name="T30" fmla="*/ 11 w 24"/>
                  <a:gd name="T31" fmla="*/ 0 h 22"/>
                  <a:gd name="T32" fmla="*/ 11 w 24"/>
                  <a:gd name="T33" fmla="*/ 0 h 22"/>
                  <a:gd name="T34" fmla="*/ 16 w 24"/>
                  <a:gd name="T35" fmla="*/ 0 h 22"/>
                  <a:gd name="T36" fmla="*/ 19 w 24"/>
                  <a:gd name="T37" fmla="*/ 3 h 22"/>
                  <a:gd name="T38" fmla="*/ 22 w 24"/>
                  <a:gd name="T39" fmla="*/ 6 h 22"/>
                  <a:gd name="T40" fmla="*/ 24 w 24"/>
                  <a:gd name="T41" fmla="*/ 11 h 22"/>
                  <a:gd name="T42" fmla="*/ 24 w 24"/>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2">
                    <a:moveTo>
                      <a:pt x="24" y="11"/>
                    </a:moveTo>
                    <a:lnTo>
                      <a:pt x="24" y="11"/>
                    </a:lnTo>
                    <a:lnTo>
                      <a:pt x="22" y="16"/>
                    </a:lnTo>
                    <a:lnTo>
                      <a:pt x="19" y="19"/>
                    </a:lnTo>
                    <a:lnTo>
                      <a:pt x="16" y="20"/>
                    </a:lnTo>
                    <a:lnTo>
                      <a:pt x="11" y="22"/>
                    </a:lnTo>
                    <a:lnTo>
                      <a:pt x="11" y="22"/>
                    </a:lnTo>
                    <a:lnTo>
                      <a:pt x="8" y="20"/>
                    </a:lnTo>
                    <a:lnTo>
                      <a:pt x="3" y="19"/>
                    </a:lnTo>
                    <a:lnTo>
                      <a:pt x="1" y="16"/>
                    </a:lnTo>
                    <a:lnTo>
                      <a:pt x="0" y="11"/>
                    </a:lnTo>
                    <a:lnTo>
                      <a:pt x="0" y="11"/>
                    </a:lnTo>
                    <a:lnTo>
                      <a:pt x="1" y="6"/>
                    </a:lnTo>
                    <a:lnTo>
                      <a:pt x="3" y="3"/>
                    </a:lnTo>
                    <a:lnTo>
                      <a:pt x="8" y="0"/>
                    </a:lnTo>
                    <a:lnTo>
                      <a:pt x="11" y="0"/>
                    </a:lnTo>
                    <a:lnTo>
                      <a:pt x="11" y="0"/>
                    </a:lnTo>
                    <a:lnTo>
                      <a:pt x="16" y="0"/>
                    </a:lnTo>
                    <a:lnTo>
                      <a:pt x="19" y="3"/>
                    </a:lnTo>
                    <a:lnTo>
                      <a:pt x="22" y="6"/>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11" name="Freeform 5483"/>
              <p:cNvSpPr>
                <a:spLocks/>
              </p:cNvSpPr>
              <p:nvPr/>
            </p:nvSpPr>
            <p:spPr bwMode="auto">
              <a:xfrm>
                <a:off x="7867698" y="3299058"/>
                <a:ext cx="31347" cy="38343"/>
              </a:xfrm>
              <a:custGeom>
                <a:avLst/>
                <a:gdLst>
                  <a:gd name="T0" fmla="*/ 22 w 22"/>
                  <a:gd name="T1" fmla="*/ 11 h 22"/>
                  <a:gd name="T2" fmla="*/ 22 w 22"/>
                  <a:gd name="T3" fmla="*/ 11 h 22"/>
                  <a:gd name="T4" fmla="*/ 20 w 22"/>
                  <a:gd name="T5" fmla="*/ 16 h 22"/>
                  <a:gd name="T6" fmla="*/ 19 w 22"/>
                  <a:gd name="T7" fmla="*/ 19 h 22"/>
                  <a:gd name="T8" fmla="*/ 16 w 22"/>
                  <a:gd name="T9" fmla="*/ 20 h 22"/>
                  <a:gd name="T10" fmla="*/ 11 w 22"/>
                  <a:gd name="T11" fmla="*/ 22 h 22"/>
                  <a:gd name="T12" fmla="*/ 11 w 22"/>
                  <a:gd name="T13" fmla="*/ 22 h 22"/>
                  <a:gd name="T14" fmla="*/ 6 w 22"/>
                  <a:gd name="T15" fmla="*/ 20 h 22"/>
                  <a:gd name="T16" fmla="*/ 3 w 22"/>
                  <a:gd name="T17" fmla="*/ 19 h 22"/>
                  <a:gd name="T18" fmla="*/ 0 w 22"/>
                  <a:gd name="T19" fmla="*/ 16 h 22"/>
                  <a:gd name="T20" fmla="*/ 0 w 22"/>
                  <a:gd name="T21" fmla="*/ 11 h 22"/>
                  <a:gd name="T22" fmla="*/ 0 w 22"/>
                  <a:gd name="T23" fmla="*/ 11 h 22"/>
                  <a:gd name="T24" fmla="*/ 0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0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0" y="16"/>
                    </a:lnTo>
                    <a:lnTo>
                      <a:pt x="19" y="19"/>
                    </a:lnTo>
                    <a:lnTo>
                      <a:pt x="16" y="20"/>
                    </a:lnTo>
                    <a:lnTo>
                      <a:pt x="11" y="22"/>
                    </a:lnTo>
                    <a:lnTo>
                      <a:pt x="11" y="22"/>
                    </a:lnTo>
                    <a:lnTo>
                      <a:pt x="6" y="20"/>
                    </a:lnTo>
                    <a:lnTo>
                      <a:pt x="3" y="19"/>
                    </a:lnTo>
                    <a:lnTo>
                      <a:pt x="0" y="16"/>
                    </a:lnTo>
                    <a:lnTo>
                      <a:pt x="0" y="11"/>
                    </a:lnTo>
                    <a:lnTo>
                      <a:pt x="0" y="11"/>
                    </a:lnTo>
                    <a:lnTo>
                      <a:pt x="0" y="6"/>
                    </a:lnTo>
                    <a:lnTo>
                      <a:pt x="3" y="3"/>
                    </a:lnTo>
                    <a:lnTo>
                      <a:pt x="6" y="0"/>
                    </a:lnTo>
                    <a:lnTo>
                      <a:pt x="11" y="0"/>
                    </a:lnTo>
                    <a:lnTo>
                      <a:pt x="11" y="0"/>
                    </a:lnTo>
                    <a:lnTo>
                      <a:pt x="16" y="0"/>
                    </a:lnTo>
                    <a:lnTo>
                      <a:pt x="19" y="3"/>
                    </a:lnTo>
                    <a:lnTo>
                      <a:pt x="20"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12" name="Freeform 5484"/>
              <p:cNvSpPr>
                <a:spLocks/>
              </p:cNvSpPr>
              <p:nvPr/>
            </p:nvSpPr>
            <p:spPr bwMode="auto">
              <a:xfrm>
                <a:off x="8203947" y="3299058"/>
                <a:ext cx="31347" cy="38343"/>
              </a:xfrm>
              <a:custGeom>
                <a:avLst/>
                <a:gdLst>
                  <a:gd name="T0" fmla="*/ 22 w 22"/>
                  <a:gd name="T1" fmla="*/ 11 h 22"/>
                  <a:gd name="T2" fmla="*/ 22 w 22"/>
                  <a:gd name="T3" fmla="*/ 11 h 22"/>
                  <a:gd name="T4" fmla="*/ 22 w 22"/>
                  <a:gd name="T5" fmla="*/ 16 h 22"/>
                  <a:gd name="T6" fmla="*/ 19 w 22"/>
                  <a:gd name="T7" fmla="*/ 19 h 22"/>
                  <a:gd name="T8" fmla="*/ 16 w 22"/>
                  <a:gd name="T9" fmla="*/ 20 h 22"/>
                  <a:gd name="T10" fmla="*/ 11 w 22"/>
                  <a:gd name="T11" fmla="*/ 22 h 22"/>
                  <a:gd name="T12" fmla="*/ 11 w 22"/>
                  <a:gd name="T13" fmla="*/ 22 h 22"/>
                  <a:gd name="T14" fmla="*/ 6 w 22"/>
                  <a:gd name="T15" fmla="*/ 20 h 22"/>
                  <a:gd name="T16" fmla="*/ 3 w 22"/>
                  <a:gd name="T17" fmla="*/ 19 h 22"/>
                  <a:gd name="T18" fmla="*/ 0 w 22"/>
                  <a:gd name="T19" fmla="*/ 16 h 22"/>
                  <a:gd name="T20" fmla="*/ 0 w 22"/>
                  <a:gd name="T21" fmla="*/ 11 h 22"/>
                  <a:gd name="T22" fmla="*/ 0 w 22"/>
                  <a:gd name="T23" fmla="*/ 11 h 22"/>
                  <a:gd name="T24" fmla="*/ 0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2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2" y="16"/>
                    </a:lnTo>
                    <a:lnTo>
                      <a:pt x="19" y="19"/>
                    </a:lnTo>
                    <a:lnTo>
                      <a:pt x="16" y="20"/>
                    </a:lnTo>
                    <a:lnTo>
                      <a:pt x="11" y="22"/>
                    </a:lnTo>
                    <a:lnTo>
                      <a:pt x="11" y="22"/>
                    </a:lnTo>
                    <a:lnTo>
                      <a:pt x="6" y="20"/>
                    </a:lnTo>
                    <a:lnTo>
                      <a:pt x="3" y="19"/>
                    </a:lnTo>
                    <a:lnTo>
                      <a:pt x="0" y="16"/>
                    </a:lnTo>
                    <a:lnTo>
                      <a:pt x="0" y="11"/>
                    </a:lnTo>
                    <a:lnTo>
                      <a:pt x="0" y="11"/>
                    </a:lnTo>
                    <a:lnTo>
                      <a:pt x="0" y="6"/>
                    </a:lnTo>
                    <a:lnTo>
                      <a:pt x="3" y="3"/>
                    </a:lnTo>
                    <a:lnTo>
                      <a:pt x="6" y="0"/>
                    </a:lnTo>
                    <a:lnTo>
                      <a:pt x="11" y="0"/>
                    </a:lnTo>
                    <a:lnTo>
                      <a:pt x="11" y="0"/>
                    </a:lnTo>
                    <a:lnTo>
                      <a:pt x="16" y="0"/>
                    </a:lnTo>
                    <a:lnTo>
                      <a:pt x="19" y="3"/>
                    </a:lnTo>
                    <a:lnTo>
                      <a:pt x="22"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13" name="Line 3238"/>
              <p:cNvSpPr>
                <a:spLocks noChangeShapeType="1"/>
              </p:cNvSpPr>
              <p:nvPr/>
            </p:nvSpPr>
            <p:spPr bwMode="auto">
              <a:xfrm>
                <a:off x="3439458" y="4719234"/>
                <a:ext cx="0" cy="37592"/>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14" name="Line 3239"/>
              <p:cNvSpPr>
                <a:spLocks noChangeShapeType="1"/>
              </p:cNvSpPr>
              <p:nvPr/>
            </p:nvSpPr>
            <p:spPr bwMode="auto">
              <a:xfrm flipV="1">
                <a:off x="3650327" y="4719234"/>
                <a:ext cx="0" cy="1879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15" name="Line 3240"/>
              <p:cNvSpPr>
                <a:spLocks noChangeShapeType="1"/>
              </p:cNvSpPr>
              <p:nvPr/>
            </p:nvSpPr>
            <p:spPr bwMode="auto">
              <a:xfrm>
                <a:off x="3858345" y="4719234"/>
                <a:ext cx="0" cy="37592"/>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16" name="Line 3241"/>
              <p:cNvSpPr>
                <a:spLocks noChangeShapeType="1"/>
              </p:cNvSpPr>
              <p:nvPr/>
            </p:nvSpPr>
            <p:spPr bwMode="auto">
              <a:xfrm flipV="1">
                <a:off x="4072064" y="4719234"/>
                <a:ext cx="0" cy="1879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17" name="Line 3242"/>
              <p:cNvSpPr>
                <a:spLocks noChangeShapeType="1"/>
              </p:cNvSpPr>
              <p:nvPr/>
            </p:nvSpPr>
            <p:spPr bwMode="auto">
              <a:xfrm>
                <a:off x="4282933" y="4719234"/>
                <a:ext cx="0" cy="37592"/>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18" name="Line 3243"/>
              <p:cNvSpPr>
                <a:spLocks noChangeShapeType="1"/>
              </p:cNvSpPr>
              <p:nvPr/>
            </p:nvSpPr>
            <p:spPr bwMode="auto">
              <a:xfrm flipV="1">
                <a:off x="4490951" y="4719234"/>
                <a:ext cx="0" cy="1879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19" name="Line 3244"/>
              <p:cNvSpPr>
                <a:spLocks noChangeShapeType="1"/>
              </p:cNvSpPr>
              <p:nvPr/>
            </p:nvSpPr>
            <p:spPr bwMode="auto">
              <a:xfrm>
                <a:off x="4701819" y="4719234"/>
                <a:ext cx="0" cy="37592"/>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20" name="Line 3245"/>
              <p:cNvSpPr>
                <a:spLocks noChangeShapeType="1"/>
              </p:cNvSpPr>
              <p:nvPr/>
            </p:nvSpPr>
            <p:spPr bwMode="auto">
              <a:xfrm flipV="1">
                <a:off x="4909839" y="4719234"/>
                <a:ext cx="0" cy="1879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21" name="Line 3246"/>
              <p:cNvSpPr>
                <a:spLocks noChangeShapeType="1"/>
              </p:cNvSpPr>
              <p:nvPr/>
            </p:nvSpPr>
            <p:spPr bwMode="auto">
              <a:xfrm>
                <a:off x="5123556" y="4719234"/>
                <a:ext cx="0" cy="37592"/>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22" name="Line 3247"/>
              <p:cNvSpPr>
                <a:spLocks noChangeShapeType="1"/>
              </p:cNvSpPr>
              <p:nvPr/>
            </p:nvSpPr>
            <p:spPr bwMode="auto">
              <a:xfrm flipV="1">
                <a:off x="5334425" y="4719234"/>
                <a:ext cx="0" cy="1879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23" name="Line 3248"/>
              <p:cNvSpPr>
                <a:spLocks noChangeShapeType="1"/>
              </p:cNvSpPr>
              <p:nvPr/>
            </p:nvSpPr>
            <p:spPr bwMode="auto">
              <a:xfrm>
                <a:off x="5542445" y="4719234"/>
                <a:ext cx="0" cy="37592"/>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24" name="Line 3249"/>
              <p:cNvSpPr>
                <a:spLocks noChangeShapeType="1"/>
              </p:cNvSpPr>
              <p:nvPr/>
            </p:nvSpPr>
            <p:spPr bwMode="auto">
              <a:xfrm flipV="1">
                <a:off x="5753313" y="4719234"/>
                <a:ext cx="0" cy="1879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25" name="Line 3250"/>
              <p:cNvSpPr>
                <a:spLocks noChangeShapeType="1"/>
              </p:cNvSpPr>
              <p:nvPr/>
            </p:nvSpPr>
            <p:spPr bwMode="auto">
              <a:xfrm>
                <a:off x="5961331" y="4719234"/>
                <a:ext cx="0" cy="37592"/>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26" name="Line 3251"/>
              <p:cNvSpPr>
                <a:spLocks noChangeShapeType="1"/>
              </p:cNvSpPr>
              <p:nvPr/>
            </p:nvSpPr>
            <p:spPr bwMode="auto">
              <a:xfrm flipV="1">
                <a:off x="6172200" y="4719234"/>
                <a:ext cx="0" cy="1879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27" name="Line 3252"/>
              <p:cNvSpPr>
                <a:spLocks noChangeShapeType="1"/>
              </p:cNvSpPr>
              <p:nvPr/>
            </p:nvSpPr>
            <p:spPr bwMode="auto">
              <a:xfrm>
                <a:off x="6385919" y="4719234"/>
                <a:ext cx="0" cy="37592"/>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28" name="Line 3253"/>
              <p:cNvSpPr>
                <a:spLocks noChangeShapeType="1"/>
              </p:cNvSpPr>
              <p:nvPr/>
            </p:nvSpPr>
            <p:spPr bwMode="auto">
              <a:xfrm flipV="1">
                <a:off x="6593937" y="4719234"/>
                <a:ext cx="0" cy="1879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29" name="Line 3254"/>
              <p:cNvSpPr>
                <a:spLocks noChangeShapeType="1"/>
              </p:cNvSpPr>
              <p:nvPr/>
            </p:nvSpPr>
            <p:spPr bwMode="auto">
              <a:xfrm>
                <a:off x="6804806" y="4719234"/>
                <a:ext cx="0" cy="37592"/>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30" name="Line 3255"/>
              <p:cNvSpPr>
                <a:spLocks noChangeShapeType="1"/>
              </p:cNvSpPr>
              <p:nvPr/>
            </p:nvSpPr>
            <p:spPr bwMode="auto">
              <a:xfrm flipV="1">
                <a:off x="7012825" y="4719234"/>
                <a:ext cx="0" cy="1879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31" name="Line 3256"/>
              <p:cNvSpPr>
                <a:spLocks noChangeShapeType="1"/>
              </p:cNvSpPr>
              <p:nvPr/>
            </p:nvSpPr>
            <p:spPr bwMode="auto">
              <a:xfrm>
                <a:off x="7223694" y="4719234"/>
                <a:ext cx="0" cy="37592"/>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32" name="Line 3257"/>
              <p:cNvSpPr>
                <a:spLocks noChangeShapeType="1"/>
              </p:cNvSpPr>
              <p:nvPr/>
            </p:nvSpPr>
            <p:spPr bwMode="auto">
              <a:xfrm flipV="1">
                <a:off x="7434562" y="4719234"/>
                <a:ext cx="0" cy="1879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33" name="Line 3258"/>
              <p:cNvSpPr>
                <a:spLocks noChangeShapeType="1"/>
              </p:cNvSpPr>
              <p:nvPr/>
            </p:nvSpPr>
            <p:spPr bwMode="auto">
              <a:xfrm>
                <a:off x="7645431" y="4719234"/>
                <a:ext cx="0" cy="37592"/>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34" name="Line 3259"/>
              <p:cNvSpPr>
                <a:spLocks noChangeShapeType="1"/>
              </p:cNvSpPr>
              <p:nvPr/>
            </p:nvSpPr>
            <p:spPr bwMode="auto">
              <a:xfrm flipV="1">
                <a:off x="7856300" y="4719234"/>
                <a:ext cx="0" cy="1879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35" name="Line 3260"/>
              <p:cNvSpPr>
                <a:spLocks noChangeShapeType="1"/>
              </p:cNvSpPr>
              <p:nvPr/>
            </p:nvSpPr>
            <p:spPr bwMode="auto">
              <a:xfrm>
                <a:off x="8064317" y="4719234"/>
                <a:ext cx="0" cy="37592"/>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36" name="Line 3261"/>
              <p:cNvSpPr>
                <a:spLocks noChangeShapeType="1"/>
              </p:cNvSpPr>
              <p:nvPr/>
            </p:nvSpPr>
            <p:spPr bwMode="auto">
              <a:xfrm flipV="1">
                <a:off x="8275186" y="4719234"/>
                <a:ext cx="0" cy="1879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37" name="Line 3262"/>
              <p:cNvSpPr>
                <a:spLocks noChangeShapeType="1"/>
              </p:cNvSpPr>
              <p:nvPr/>
            </p:nvSpPr>
            <p:spPr bwMode="auto">
              <a:xfrm>
                <a:off x="8486054" y="4719234"/>
                <a:ext cx="0" cy="37592"/>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38" name="Line 3402"/>
              <p:cNvSpPr>
                <a:spLocks noChangeShapeType="1"/>
              </p:cNvSpPr>
              <p:nvPr/>
            </p:nvSpPr>
            <p:spPr bwMode="auto">
              <a:xfrm>
                <a:off x="3439458" y="4719234"/>
                <a:ext cx="0" cy="37592"/>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39" name="Line 3403"/>
              <p:cNvSpPr>
                <a:spLocks noChangeShapeType="1"/>
              </p:cNvSpPr>
              <p:nvPr/>
            </p:nvSpPr>
            <p:spPr bwMode="auto">
              <a:xfrm flipV="1">
                <a:off x="3650327" y="4719234"/>
                <a:ext cx="0" cy="1879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40" name="Line 3404"/>
              <p:cNvSpPr>
                <a:spLocks noChangeShapeType="1"/>
              </p:cNvSpPr>
              <p:nvPr/>
            </p:nvSpPr>
            <p:spPr bwMode="auto">
              <a:xfrm>
                <a:off x="3858345" y="4719234"/>
                <a:ext cx="0" cy="37592"/>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41" name="Line 3405"/>
              <p:cNvSpPr>
                <a:spLocks noChangeShapeType="1"/>
              </p:cNvSpPr>
              <p:nvPr/>
            </p:nvSpPr>
            <p:spPr bwMode="auto">
              <a:xfrm flipV="1">
                <a:off x="4072064" y="4719234"/>
                <a:ext cx="0" cy="1879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42" name="Line 3406"/>
              <p:cNvSpPr>
                <a:spLocks noChangeShapeType="1"/>
              </p:cNvSpPr>
              <p:nvPr/>
            </p:nvSpPr>
            <p:spPr bwMode="auto">
              <a:xfrm>
                <a:off x="4282933" y="4719234"/>
                <a:ext cx="0" cy="37592"/>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43" name="Line 3407"/>
              <p:cNvSpPr>
                <a:spLocks noChangeShapeType="1"/>
              </p:cNvSpPr>
              <p:nvPr/>
            </p:nvSpPr>
            <p:spPr bwMode="auto">
              <a:xfrm flipV="1">
                <a:off x="4490951" y="4719234"/>
                <a:ext cx="0" cy="1879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44" name="Line 3408"/>
              <p:cNvSpPr>
                <a:spLocks noChangeShapeType="1"/>
              </p:cNvSpPr>
              <p:nvPr/>
            </p:nvSpPr>
            <p:spPr bwMode="auto">
              <a:xfrm>
                <a:off x="4701819" y="4719234"/>
                <a:ext cx="0" cy="37592"/>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45" name="Line 3409"/>
              <p:cNvSpPr>
                <a:spLocks noChangeShapeType="1"/>
              </p:cNvSpPr>
              <p:nvPr/>
            </p:nvSpPr>
            <p:spPr bwMode="auto">
              <a:xfrm flipV="1">
                <a:off x="4909839" y="4719234"/>
                <a:ext cx="0" cy="1879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46" name="Line 3410"/>
              <p:cNvSpPr>
                <a:spLocks noChangeShapeType="1"/>
              </p:cNvSpPr>
              <p:nvPr/>
            </p:nvSpPr>
            <p:spPr bwMode="auto">
              <a:xfrm>
                <a:off x="5123556" y="4719234"/>
                <a:ext cx="0" cy="37592"/>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47" name="Line 3411"/>
              <p:cNvSpPr>
                <a:spLocks noChangeShapeType="1"/>
              </p:cNvSpPr>
              <p:nvPr/>
            </p:nvSpPr>
            <p:spPr bwMode="auto">
              <a:xfrm flipV="1">
                <a:off x="5334425" y="4719234"/>
                <a:ext cx="0" cy="1879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48" name="Line 3412"/>
              <p:cNvSpPr>
                <a:spLocks noChangeShapeType="1"/>
              </p:cNvSpPr>
              <p:nvPr/>
            </p:nvSpPr>
            <p:spPr bwMode="auto">
              <a:xfrm>
                <a:off x="5542445" y="4719234"/>
                <a:ext cx="0" cy="37592"/>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49" name="Line 3413"/>
              <p:cNvSpPr>
                <a:spLocks noChangeShapeType="1"/>
              </p:cNvSpPr>
              <p:nvPr/>
            </p:nvSpPr>
            <p:spPr bwMode="auto">
              <a:xfrm flipV="1">
                <a:off x="5753313" y="4719234"/>
                <a:ext cx="0" cy="1879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50" name="Line 3414"/>
              <p:cNvSpPr>
                <a:spLocks noChangeShapeType="1"/>
              </p:cNvSpPr>
              <p:nvPr/>
            </p:nvSpPr>
            <p:spPr bwMode="auto">
              <a:xfrm>
                <a:off x="5961331" y="4719234"/>
                <a:ext cx="0" cy="37592"/>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51" name="Line 3415"/>
              <p:cNvSpPr>
                <a:spLocks noChangeShapeType="1"/>
              </p:cNvSpPr>
              <p:nvPr/>
            </p:nvSpPr>
            <p:spPr bwMode="auto">
              <a:xfrm flipV="1">
                <a:off x="6172200" y="4719234"/>
                <a:ext cx="0" cy="1879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52" name="Line 3416"/>
              <p:cNvSpPr>
                <a:spLocks noChangeShapeType="1"/>
              </p:cNvSpPr>
              <p:nvPr/>
            </p:nvSpPr>
            <p:spPr bwMode="auto">
              <a:xfrm>
                <a:off x="6385919" y="4719234"/>
                <a:ext cx="0" cy="37592"/>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53" name="Line 3417"/>
              <p:cNvSpPr>
                <a:spLocks noChangeShapeType="1"/>
              </p:cNvSpPr>
              <p:nvPr/>
            </p:nvSpPr>
            <p:spPr bwMode="auto">
              <a:xfrm flipV="1">
                <a:off x="6593937" y="4719234"/>
                <a:ext cx="0" cy="1879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54" name="Line 3418"/>
              <p:cNvSpPr>
                <a:spLocks noChangeShapeType="1"/>
              </p:cNvSpPr>
              <p:nvPr/>
            </p:nvSpPr>
            <p:spPr bwMode="auto">
              <a:xfrm>
                <a:off x="6804806" y="4719234"/>
                <a:ext cx="0" cy="37592"/>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55" name="Line 3419"/>
              <p:cNvSpPr>
                <a:spLocks noChangeShapeType="1"/>
              </p:cNvSpPr>
              <p:nvPr/>
            </p:nvSpPr>
            <p:spPr bwMode="auto">
              <a:xfrm flipV="1">
                <a:off x="7012825" y="4719234"/>
                <a:ext cx="0" cy="1879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56" name="Line 3420"/>
              <p:cNvSpPr>
                <a:spLocks noChangeShapeType="1"/>
              </p:cNvSpPr>
              <p:nvPr/>
            </p:nvSpPr>
            <p:spPr bwMode="auto">
              <a:xfrm>
                <a:off x="7223694" y="4719234"/>
                <a:ext cx="0" cy="37592"/>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57" name="Line 3422"/>
              <p:cNvSpPr>
                <a:spLocks noChangeShapeType="1"/>
              </p:cNvSpPr>
              <p:nvPr/>
            </p:nvSpPr>
            <p:spPr bwMode="auto">
              <a:xfrm flipV="1">
                <a:off x="7434562" y="4719234"/>
                <a:ext cx="0" cy="1879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58" name="Line 3423"/>
              <p:cNvSpPr>
                <a:spLocks noChangeShapeType="1"/>
              </p:cNvSpPr>
              <p:nvPr/>
            </p:nvSpPr>
            <p:spPr bwMode="auto">
              <a:xfrm>
                <a:off x="7645431" y="4719234"/>
                <a:ext cx="0" cy="37592"/>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59" name="Line 3424"/>
              <p:cNvSpPr>
                <a:spLocks noChangeShapeType="1"/>
              </p:cNvSpPr>
              <p:nvPr/>
            </p:nvSpPr>
            <p:spPr bwMode="auto">
              <a:xfrm flipV="1">
                <a:off x="7856300" y="4719234"/>
                <a:ext cx="0" cy="1879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60" name="Line 3425"/>
              <p:cNvSpPr>
                <a:spLocks noChangeShapeType="1"/>
              </p:cNvSpPr>
              <p:nvPr/>
            </p:nvSpPr>
            <p:spPr bwMode="auto">
              <a:xfrm>
                <a:off x="8064317" y="4719234"/>
                <a:ext cx="0" cy="37592"/>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61" name="Line 3426"/>
              <p:cNvSpPr>
                <a:spLocks noChangeShapeType="1"/>
              </p:cNvSpPr>
              <p:nvPr/>
            </p:nvSpPr>
            <p:spPr bwMode="auto">
              <a:xfrm flipV="1">
                <a:off x="8275186" y="4719234"/>
                <a:ext cx="0" cy="1879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62" name="Line 3427"/>
              <p:cNvSpPr>
                <a:spLocks noChangeShapeType="1"/>
              </p:cNvSpPr>
              <p:nvPr/>
            </p:nvSpPr>
            <p:spPr bwMode="auto">
              <a:xfrm>
                <a:off x="8486054" y="4719234"/>
                <a:ext cx="0" cy="37592"/>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63" name="Line 3969"/>
              <p:cNvSpPr>
                <a:spLocks noChangeShapeType="1"/>
              </p:cNvSpPr>
              <p:nvPr/>
            </p:nvSpPr>
            <p:spPr bwMode="auto">
              <a:xfrm>
                <a:off x="3439458" y="4719234"/>
                <a:ext cx="0" cy="37592"/>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64" name="Line 3970"/>
              <p:cNvSpPr>
                <a:spLocks noChangeShapeType="1"/>
              </p:cNvSpPr>
              <p:nvPr/>
            </p:nvSpPr>
            <p:spPr bwMode="auto">
              <a:xfrm flipV="1">
                <a:off x="3650327" y="4719234"/>
                <a:ext cx="0" cy="1879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65" name="Line 3971"/>
              <p:cNvSpPr>
                <a:spLocks noChangeShapeType="1"/>
              </p:cNvSpPr>
              <p:nvPr/>
            </p:nvSpPr>
            <p:spPr bwMode="auto">
              <a:xfrm>
                <a:off x="3858345" y="4719234"/>
                <a:ext cx="0" cy="37592"/>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66" name="Line 3972"/>
              <p:cNvSpPr>
                <a:spLocks noChangeShapeType="1"/>
              </p:cNvSpPr>
              <p:nvPr/>
            </p:nvSpPr>
            <p:spPr bwMode="auto">
              <a:xfrm flipV="1">
                <a:off x="4072064" y="4719234"/>
                <a:ext cx="0" cy="1879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67" name="Line 3973"/>
              <p:cNvSpPr>
                <a:spLocks noChangeShapeType="1"/>
              </p:cNvSpPr>
              <p:nvPr/>
            </p:nvSpPr>
            <p:spPr bwMode="auto">
              <a:xfrm>
                <a:off x="4282933" y="4719234"/>
                <a:ext cx="0" cy="37592"/>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68" name="Line 3974"/>
              <p:cNvSpPr>
                <a:spLocks noChangeShapeType="1"/>
              </p:cNvSpPr>
              <p:nvPr/>
            </p:nvSpPr>
            <p:spPr bwMode="auto">
              <a:xfrm flipV="1">
                <a:off x="4490951" y="4719234"/>
                <a:ext cx="0" cy="1879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69" name="Line 3975"/>
              <p:cNvSpPr>
                <a:spLocks noChangeShapeType="1"/>
              </p:cNvSpPr>
              <p:nvPr/>
            </p:nvSpPr>
            <p:spPr bwMode="auto">
              <a:xfrm>
                <a:off x="4701819" y="4719234"/>
                <a:ext cx="0" cy="37592"/>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70" name="Line 3976"/>
              <p:cNvSpPr>
                <a:spLocks noChangeShapeType="1"/>
              </p:cNvSpPr>
              <p:nvPr/>
            </p:nvSpPr>
            <p:spPr bwMode="auto">
              <a:xfrm flipV="1">
                <a:off x="4909839" y="4719234"/>
                <a:ext cx="0" cy="1879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71" name="Line 3977"/>
              <p:cNvSpPr>
                <a:spLocks noChangeShapeType="1"/>
              </p:cNvSpPr>
              <p:nvPr/>
            </p:nvSpPr>
            <p:spPr bwMode="auto">
              <a:xfrm>
                <a:off x="5123556" y="4719234"/>
                <a:ext cx="0" cy="37592"/>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72" name="Line 3978"/>
              <p:cNvSpPr>
                <a:spLocks noChangeShapeType="1"/>
              </p:cNvSpPr>
              <p:nvPr/>
            </p:nvSpPr>
            <p:spPr bwMode="auto">
              <a:xfrm flipV="1">
                <a:off x="5334425" y="4719234"/>
                <a:ext cx="0" cy="1879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73" name="Line 3979"/>
              <p:cNvSpPr>
                <a:spLocks noChangeShapeType="1"/>
              </p:cNvSpPr>
              <p:nvPr/>
            </p:nvSpPr>
            <p:spPr bwMode="auto">
              <a:xfrm>
                <a:off x="5542445" y="4719234"/>
                <a:ext cx="0" cy="37592"/>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74" name="Line 3980"/>
              <p:cNvSpPr>
                <a:spLocks noChangeShapeType="1"/>
              </p:cNvSpPr>
              <p:nvPr/>
            </p:nvSpPr>
            <p:spPr bwMode="auto">
              <a:xfrm flipV="1">
                <a:off x="5753313" y="4719234"/>
                <a:ext cx="0" cy="1879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75" name="Line 3981"/>
              <p:cNvSpPr>
                <a:spLocks noChangeShapeType="1"/>
              </p:cNvSpPr>
              <p:nvPr/>
            </p:nvSpPr>
            <p:spPr bwMode="auto">
              <a:xfrm>
                <a:off x="5961331" y="4719234"/>
                <a:ext cx="0" cy="37592"/>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76" name="Line 3982"/>
              <p:cNvSpPr>
                <a:spLocks noChangeShapeType="1"/>
              </p:cNvSpPr>
              <p:nvPr/>
            </p:nvSpPr>
            <p:spPr bwMode="auto">
              <a:xfrm flipV="1">
                <a:off x="6172200" y="4719234"/>
                <a:ext cx="0" cy="1879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77" name="Line 3983"/>
              <p:cNvSpPr>
                <a:spLocks noChangeShapeType="1"/>
              </p:cNvSpPr>
              <p:nvPr/>
            </p:nvSpPr>
            <p:spPr bwMode="auto">
              <a:xfrm>
                <a:off x="6385919" y="4719234"/>
                <a:ext cx="0" cy="37592"/>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78" name="Line 3984"/>
              <p:cNvSpPr>
                <a:spLocks noChangeShapeType="1"/>
              </p:cNvSpPr>
              <p:nvPr/>
            </p:nvSpPr>
            <p:spPr bwMode="auto">
              <a:xfrm flipV="1">
                <a:off x="6593937" y="4719234"/>
                <a:ext cx="0" cy="1879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79" name="Line 3985"/>
              <p:cNvSpPr>
                <a:spLocks noChangeShapeType="1"/>
              </p:cNvSpPr>
              <p:nvPr/>
            </p:nvSpPr>
            <p:spPr bwMode="auto">
              <a:xfrm>
                <a:off x="6804806" y="4719234"/>
                <a:ext cx="0" cy="37592"/>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80" name="Line 3986"/>
              <p:cNvSpPr>
                <a:spLocks noChangeShapeType="1"/>
              </p:cNvSpPr>
              <p:nvPr/>
            </p:nvSpPr>
            <p:spPr bwMode="auto">
              <a:xfrm flipV="1">
                <a:off x="7012825" y="4719234"/>
                <a:ext cx="0" cy="1879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81" name="Line 3987"/>
              <p:cNvSpPr>
                <a:spLocks noChangeShapeType="1"/>
              </p:cNvSpPr>
              <p:nvPr/>
            </p:nvSpPr>
            <p:spPr bwMode="auto">
              <a:xfrm>
                <a:off x="7223694" y="4719234"/>
                <a:ext cx="0" cy="37592"/>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82" name="Line 3988"/>
              <p:cNvSpPr>
                <a:spLocks noChangeShapeType="1"/>
              </p:cNvSpPr>
              <p:nvPr/>
            </p:nvSpPr>
            <p:spPr bwMode="auto">
              <a:xfrm flipV="1">
                <a:off x="7434562" y="4719234"/>
                <a:ext cx="0" cy="1879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83" name="Line 3989"/>
              <p:cNvSpPr>
                <a:spLocks noChangeShapeType="1"/>
              </p:cNvSpPr>
              <p:nvPr/>
            </p:nvSpPr>
            <p:spPr bwMode="auto">
              <a:xfrm>
                <a:off x="7645431" y="4719234"/>
                <a:ext cx="0" cy="37592"/>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84" name="Line 3990"/>
              <p:cNvSpPr>
                <a:spLocks noChangeShapeType="1"/>
              </p:cNvSpPr>
              <p:nvPr/>
            </p:nvSpPr>
            <p:spPr bwMode="auto">
              <a:xfrm flipV="1">
                <a:off x="7856300" y="4719234"/>
                <a:ext cx="0" cy="1879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85" name="Line 3991"/>
              <p:cNvSpPr>
                <a:spLocks noChangeShapeType="1"/>
              </p:cNvSpPr>
              <p:nvPr/>
            </p:nvSpPr>
            <p:spPr bwMode="auto">
              <a:xfrm>
                <a:off x="8064317" y="4719234"/>
                <a:ext cx="0" cy="37592"/>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86" name="Line 3992"/>
              <p:cNvSpPr>
                <a:spLocks noChangeShapeType="1"/>
              </p:cNvSpPr>
              <p:nvPr/>
            </p:nvSpPr>
            <p:spPr bwMode="auto">
              <a:xfrm flipV="1">
                <a:off x="8275186" y="4719234"/>
                <a:ext cx="0" cy="18796"/>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87" name="Line 3993"/>
              <p:cNvSpPr>
                <a:spLocks noChangeShapeType="1"/>
              </p:cNvSpPr>
              <p:nvPr/>
            </p:nvSpPr>
            <p:spPr bwMode="auto">
              <a:xfrm>
                <a:off x="8486054" y="4719234"/>
                <a:ext cx="0" cy="37592"/>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88" name="Rectangle 5536"/>
              <p:cNvSpPr>
                <a:spLocks noChangeArrowheads="1"/>
              </p:cNvSpPr>
              <p:nvPr/>
            </p:nvSpPr>
            <p:spPr bwMode="auto">
              <a:xfrm>
                <a:off x="3416662" y="1545818"/>
                <a:ext cx="5095040" cy="3170282"/>
              </a:xfrm>
              <a:prstGeom prst="rect">
                <a:avLst/>
              </a:prstGeom>
              <a:noFill/>
              <a:ln w="1588">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89" name="TextBox 2388"/>
              <p:cNvSpPr txBox="1"/>
              <p:nvPr/>
            </p:nvSpPr>
            <p:spPr>
              <a:xfrm>
                <a:off x="5986865" y="1549951"/>
                <a:ext cx="2566608" cy="512662"/>
              </a:xfrm>
              <a:prstGeom prst="rect">
                <a:avLst/>
              </a:prstGeom>
              <a:noFill/>
            </p:spPr>
            <p:txBody>
              <a:bodyPr wrap="none" rtlCol="0">
                <a:spAutoFit/>
              </a:bodyPr>
              <a:lstStyle/>
              <a:p>
                <a:pPr algn="r"/>
                <a:r>
                  <a:rPr lang="en-US" sz="1000" dirty="0">
                    <a:solidFill>
                      <a:schemeClr val="bg1"/>
                    </a:solidFill>
                    <a:latin typeface="Arial" panose="020B0604020202020204" pitchFamily="34" charset="0"/>
                    <a:cs typeface="Arial" panose="020B0604020202020204" pitchFamily="34" charset="0"/>
                  </a:rPr>
                  <a:t>Hazard Ratio: 1.09</a:t>
                </a:r>
              </a:p>
              <a:p>
                <a:pPr algn="r"/>
                <a:r>
                  <a:rPr lang="en-US" sz="1000" dirty="0">
                    <a:solidFill>
                      <a:schemeClr val="bg1"/>
                    </a:solidFill>
                    <a:latin typeface="Arial" panose="020B0604020202020204" pitchFamily="34" charset="0"/>
                    <a:cs typeface="Arial" panose="020B0604020202020204" pitchFamily="34" charset="0"/>
                  </a:rPr>
                  <a:t> (95% CI, 0.77–1.54)</a:t>
                </a:r>
              </a:p>
            </p:txBody>
          </p:sp>
        </p:grpSp>
        <p:grpSp>
          <p:nvGrpSpPr>
            <p:cNvPr id="2390" name="Group 2389"/>
            <p:cNvGrpSpPr/>
            <p:nvPr/>
          </p:nvGrpSpPr>
          <p:grpSpPr>
            <a:xfrm>
              <a:off x="3161139" y="2266634"/>
              <a:ext cx="211597" cy="2576280"/>
              <a:chOff x="2189866" y="1167897"/>
              <a:chExt cx="399426" cy="3300992"/>
            </a:xfrm>
          </p:grpSpPr>
          <p:sp>
            <p:nvSpPr>
              <p:cNvPr id="2391" name="Rectangle 300"/>
              <p:cNvSpPr>
                <a:spLocks noChangeArrowheads="1"/>
              </p:cNvSpPr>
              <p:nvPr/>
            </p:nvSpPr>
            <p:spPr bwMode="auto">
              <a:xfrm>
                <a:off x="2456150" y="4271712"/>
                <a:ext cx="133142" cy="197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eaLnBrk="0" fontAlgn="base" hangingPunct="0">
                  <a:spcBef>
                    <a:spcPct val="0"/>
                  </a:spcBef>
                  <a:spcAft>
                    <a:spcPct val="0"/>
                  </a:spcAft>
                </a:pPr>
                <a:r>
                  <a:rPr lang="en-US" altLang="en-US" sz="1000" dirty="0">
                    <a:solidFill>
                      <a:srgbClr val="000000"/>
                    </a:solidFill>
                    <a:cs typeface="Arial" panose="020B0604020202020204" pitchFamily="34" charset="0"/>
                  </a:rPr>
                  <a:t>0</a:t>
                </a:r>
                <a:endParaRPr lang="en-US" altLang="en-US" sz="3200" dirty="0">
                  <a:cs typeface="Arial" panose="020B0604020202020204" pitchFamily="34" charset="0"/>
                </a:endParaRPr>
              </a:p>
            </p:txBody>
          </p:sp>
          <p:sp>
            <p:nvSpPr>
              <p:cNvPr id="2392" name="Rectangle 302"/>
              <p:cNvSpPr>
                <a:spLocks noChangeArrowheads="1"/>
              </p:cNvSpPr>
              <p:nvPr/>
            </p:nvSpPr>
            <p:spPr bwMode="auto">
              <a:xfrm>
                <a:off x="2323008" y="3961330"/>
                <a:ext cx="266283" cy="197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eaLnBrk="0" fontAlgn="base" hangingPunct="0">
                  <a:spcBef>
                    <a:spcPct val="0"/>
                  </a:spcBef>
                  <a:spcAft>
                    <a:spcPct val="0"/>
                  </a:spcAft>
                </a:pPr>
                <a:r>
                  <a:rPr lang="en-US" altLang="en-US" sz="1000" dirty="0">
                    <a:solidFill>
                      <a:srgbClr val="000000"/>
                    </a:solidFill>
                    <a:cs typeface="Arial" panose="020B0604020202020204" pitchFamily="34" charset="0"/>
                  </a:rPr>
                  <a:t>10</a:t>
                </a:r>
                <a:endParaRPr lang="en-US" altLang="en-US" sz="3200" dirty="0">
                  <a:cs typeface="Arial" panose="020B0604020202020204" pitchFamily="34" charset="0"/>
                </a:endParaRPr>
              </a:p>
            </p:txBody>
          </p:sp>
          <p:sp>
            <p:nvSpPr>
              <p:cNvPr id="2393" name="Rectangle 304"/>
              <p:cNvSpPr>
                <a:spLocks noChangeArrowheads="1"/>
              </p:cNvSpPr>
              <p:nvPr/>
            </p:nvSpPr>
            <p:spPr bwMode="auto">
              <a:xfrm>
                <a:off x="2323008" y="3650951"/>
                <a:ext cx="266283" cy="197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eaLnBrk="0" fontAlgn="base" hangingPunct="0">
                  <a:spcBef>
                    <a:spcPct val="0"/>
                  </a:spcBef>
                  <a:spcAft>
                    <a:spcPct val="0"/>
                  </a:spcAft>
                </a:pPr>
                <a:r>
                  <a:rPr lang="en-US" altLang="en-US" sz="1000" dirty="0">
                    <a:solidFill>
                      <a:srgbClr val="000000"/>
                    </a:solidFill>
                    <a:cs typeface="Arial" panose="020B0604020202020204" pitchFamily="34" charset="0"/>
                  </a:rPr>
                  <a:t>20</a:t>
                </a:r>
                <a:endParaRPr lang="en-US" altLang="en-US" sz="3200" dirty="0">
                  <a:cs typeface="Arial" panose="020B0604020202020204" pitchFamily="34" charset="0"/>
                </a:endParaRPr>
              </a:p>
            </p:txBody>
          </p:sp>
          <p:sp>
            <p:nvSpPr>
              <p:cNvPr id="2394" name="Rectangle 306"/>
              <p:cNvSpPr>
                <a:spLocks noChangeArrowheads="1"/>
              </p:cNvSpPr>
              <p:nvPr/>
            </p:nvSpPr>
            <p:spPr bwMode="auto">
              <a:xfrm>
                <a:off x="2323008" y="3340566"/>
                <a:ext cx="266283" cy="197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eaLnBrk="0" fontAlgn="base" hangingPunct="0">
                  <a:spcBef>
                    <a:spcPct val="0"/>
                  </a:spcBef>
                  <a:spcAft>
                    <a:spcPct val="0"/>
                  </a:spcAft>
                </a:pPr>
                <a:r>
                  <a:rPr lang="en-US" altLang="en-US" sz="1000" dirty="0">
                    <a:solidFill>
                      <a:srgbClr val="000000"/>
                    </a:solidFill>
                    <a:cs typeface="Arial" panose="020B0604020202020204" pitchFamily="34" charset="0"/>
                  </a:rPr>
                  <a:t>30</a:t>
                </a:r>
                <a:endParaRPr lang="en-US" altLang="en-US" sz="3200" dirty="0">
                  <a:cs typeface="Arial" panose="020B0604020202020204" pitchFamily="34" charset="0"/>
                </a:endParaRPr>
              </a:p>
            </p:txBody>
          </p:sp>
          <p:sp>
            <p:nvSpPr>
              <p:cNvPr id="2395" name="Rectangle 308"/>
              <p:cNvSpPr>
                <a:spLocks noChangeArrowheads="1"/>
              </p:cNvSpPr>
              <p:nvPr/>
            </p:nvSpPr>
            <p:spPr bwMode="auto">
              <a:xfrm>
                <a:off x="2323008" y="3032229"/>
                <a:ext cx="266283" cy="197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eaLnBrk="0" fontAlgn="base" hangingPunct="0">
                  <a:spcBef>
                    <a:spcPct val="0"/>
                  </a:spcBef>
                  <a:spcAft>
                    <a:spcPct val="0"/>
                  </a:spcAft>
                </a:pPr>
                <a:r>
                  <a:rPr lang="en-US" altLang="en-US" sz="1000" dirty="0">
                    <a:solidFill>
                      <a:srgbClr val="000000"/>
                    </a:solidFill>
                    <a:cs typeface="Arial" panose="020B0604020202020204" pitchFamily="34" charset="0"/>
                  </a:rPr>
                  <a:t>40</a:t>
                </a:r>
                <a:endParaRPr lang="en-US" altLang="en-US" sz="3200" dirty="0">
                  <a:cs typeface="Arial" panose="020B0604020202020204" pitchFamily="34" charset="0"/>
                </a:endParaRPr>
              </a:p>
            </p:txBody>
          </p:sp>
          <p:sp>
            <p:nvSpPr>
              <p:cNvPr id="2396" name="Rectangle 310"/>
              <p:cNvSpPr>
                <a:spLocks noChangeArrowheads="1"/>
              </p:cNvSpPr>
              <p:nvPr/>
            </p:nvSpPr>
            <p:spPr bwMode="auto">
              <a:xfrm>
                <a:off x="2323008" y="2721848"/>
                <a:ext cx="266283" cy="197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eaLnBrk="0" fontAlgn="base" hangingPunct="0">
                  <a:spcBef>
                    <a:spcPct val="0"/>
                  </a:spcBef>
                  <a:spcAft>
                    <a:spcPct val="0"/>
                  </a:spcAft>
                </a:pPr>
                <a:r>
                  <a:rPr lang="en-US" altLang="en-US" sz="1000" dirty="0">
                    <a:solidFill>
                      <a:srgbClr val="000000"/>
                    </a:solidFill>
                    <a:cs typeface="Arial" panose="020B0604020202020204" pitchFamily="34" charset="0"/>
                  </a:rPr>
                  <a:t>50</a:t>
                </a:r>
                <a:endParaRPr lang="en-US" altLang="en-US" sz="3200" dirty="0">
                  <a:cs typeface="Arial" panose="020B0604020202020204" pitchFamily="34" charset="0"/>
                </a:endParaRPr>
              </a:p>
            </p:txBody>
          </p:sp>
          <p:sp>
            <p:nvSpPr>
              <p:cNvPr id="2397" name="Rectangle 312"/>
              <p:cNvSpPr>
                <a:spLocks noChangeArrowheads="1"/>
              </p:cNvSpPr>
              <p:nvPr/>
            </p:nvSpPr>
            <p:spPr bwMode="auto">
              <a:xfrm>
                <a:off x="2323008" y="2411464"/>
                <a:ext cx="266283" cy="197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eaLnBrk="0" fontAlgn="base" hangingPunct="0">
                  <a:spcBef>
                    <a:spcPct val="0"/>
                  </a:spcBef>
                  <a:spcAft>
                    <a:spcPct val="0"/>
                  </a:spcAft>
                </a:pPr>
                <a:r>
                  <a:rPr lang="en-US" altLang="en-US" sz="1000" dirty="0">
                    <a:solidFill>
                      <a:srgbClr val="000000"/>
                    </a:solidFill>
                    <a:cs typeface="Arial" panose="020B0604020202020204" pitchFamily="34" charset="0"/>
                  </a:rPr>
                  <a:t>60</a:t>
                </a:r>
                <a:endParaRPr lang="en-US" altLang="en-US" sz="3200" dirty="0">
                  <a:cs typeface="Arial" panose="020B0604020202020204" pitchFamily="34" charset="0"/>
                </a:endParaRPr>
              </a:p>
            </p:txBody>
          </p:sp>
          <p:sp>
            <p:nvSpPr>
              <p:cNvPr id="2398" name="Rectangle 314"/>
              <p:cNvSpPr>
                <a:spLocks noChangeArrowheads="1"/>
              </p:cNvSpPr>
              <p:nvPr/>
            </p:nvSpPr>
            <p:spPr bwMode="auto">
              <a:xfrm>
                <a:off x="2323008" y="2099041"/>
                <a:ext cx="266283" cy="197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eaLnBrk="0" fontAlgn="base" hangingPunct="0">
                  <a:spcBef>
                    <a:spcPct val="0"/>
                  </a:spcBef>
                  <a:spcAft>
                    <a:spcPct val="0"/>
                  </a:spcAft>
                </a:pPr>
                <a:r>
                  <a:rPr lang="en-US" altLang="en-US" sz="1000" dirty="0">
                    <a:solidFill>
                      <a:srgbClr val="000000"/>
                    </a:solidFill>
                    <a:cs typeface="Arial" panose="020B0604020202020204" pitchFamily="34" charset="0"/>
                  </a:rPr>
                  <a:t>70</a:t>
                </a:r>
                <a:endParaRPr lang="en-US" altLang="en-US" sz="3200" dirty="0">
                  <a:cs typeface="Arial" panose="020B0604020202020204" pitchFamily="34" charset="0"/>
                </a:endParaRPr>
              </a:p>
            </p:txBody>
          </p:sp>
          <p:sp>
            <p:nvSpPr>
              <p:cNvPr id="2399" name="Rectangle 316"/>
              <p:cNvSpPr>
                <a:spLocks noChangeArrowheads="1"/>
              </p:cNvSpPr>
              <p:nvPr/>
            </p:nvSpPr>
            <p:spPr bwMode="auto">
              <a:xfrm>
                <a:off x="2323008" y="1788659"/>
                <a:ext cx="266283" cy="197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eaLnBrk="0" fontAlgn="base" hangingPunct="0">
                  <a:spcBef>
                    <a:spcPct val="0"/>
                  </a:spcBef>
                  <a:spcAft>
                    <a:spcPct val="0"/>
                  </a:spcAft>
                </a:pPr>
                <a:r>
                  <a:rPr lang="en-US" altLang="en-US" sz="1000" dirty="0">
                    <a:solidFill>
                      <a:srgbClr val="000000"/>
                    </a:solidFill>
                    <a:cs typeface="Arial" panose="020B0604020202020204" pitchFamily="34" charset="0"/>
                  </a:rPr>
                  <a:t>80</a:t>
                </a:r>
                <a:endParaRPr lang="en-US" altLang="en-US" sz="3200" dirty="0">
                  <a:cs typeface="Arial" panose="020B0604020202020204" pitchFamily="34" charset="0"/>
                </a:endParaRPr>
              </a:p>
            </p:txBody>
          </p:sp>
          <p:sp>
            <p:nvSpPr>
              <p:cNvPr id="2400" name="Rectangle 318"/>
              <p:cNvSpPr>
                <a:spLocks noChangeArrowheads="1"/>
              </p:cNvSpPr>
              <p:nvPr/>
            </p:nvSpPr>
            <p:spPr bwMode="auto">
              <a:xfrm>
                <a:off x="2323008" y="1478278"/>
                <a:ext cx="266283" cy="197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eaLnBrk="0" fontAlgn="base" hangingPunct="0">
                  <a:spcBef>
                    <a:spcPct val="0"/>
                  </a:spcBef>
                  <a:spcAft>
                    <a:spcPct val="0"/>
                  </a:spcAft>
                </a:pPr>
                <a:r>
                  <a:rPr lang="en-US" altLang="en-US" sz="1000" dirty="0">
                    <a:solidFill>
                      <a:srgbClr val="000000"/>
                    </a:solidFill>
                    <a:cs typeface="Arial" panose="020B0604020202020204" pitchFamily="34" charset="0"/>
                  </a:rPr>
                  <a:t>90</a:t>
                </a:r>
                <a:endParaRPr lang="en-US" altLang="en-US" sz="3200" dirty="0">
                  <a:cs typeface="Arial" panose="020B0604020202020204" pitchFamily="34" charset="0"/>
                </a:endParaRPr>
              </a:p>
            </p:txBody>
          </p:sp>
          <p:sp>
            <p:nvSpPr>
              <p:cNvPr id="2401" name="Rectangle 321"/>
              <p:cNvSpPr>
                <a:spLocks noChangeArrowheads="1"/>
              </p:cNvSpPr>
              <p:nvPr/>
            </p:nvSpPr>
            <p:spPr bwMode="auto">
              <a:xfrm>
                <a:off x="2189866" y="1167897"/>
                <a:ext cx="399424" cy="197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eaLnBrk="0" fontAlgn="base" hangingPunct="0">
                  <a:spcBef>
                    <a:spcPct val="0"/>
                  </a:spcBef>
                  <a:spcAft>
                    <a:spcPct val="0"/>
                  </a:spcAft>
                </a:pPr>
                <a:r>
                  <a:rPr lang="en-US" altLang="en-US" sz="1000" dirty="0">
                    <a:solidFill>
                      <a:srgbClr val="000000"/>
                    </a:solidFill>
                    <a:cs typeface="Arial" panose="020B0604020202020204" pitchFamily="34" charset="0"/>
                  </a:rPr>
                  <a:t>100</a:t>
                </a:r>
                <a:endParaRPr lang="en-US" altLang="en-US" sz="3200" dirty="0">
                  <a:cs typeface="Arial" panose="020B0604020202020204" pitchFamily="34" charset="0"/>
                </a:endParaRPr>
              </a:p>
            </p:txBody>
          </p:sp>
        </p:grpSp>
        <p:sp>
          <p:nvSpPr>
            <p:cNvPr id="2403" name="Rectangle 443"/>
            <p:cNvSpPr>
              <a:spLocks noChangeArrowheads="1"/>
            </p:cNvSpPr>
            <p:nvPr/>
          </p:nvSpPr>
          <p:spPr bwMode="auto">
            <a:xfrm>
              <a:off x="3433619" y="5049264"/>
              <a:ext cx="266439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eaLnBrk="0" fontAlgn="base" hangingPunct="0">
                <a:spcBef>
                  <a:spcPct val="0"/>
                </a:spcBef>
                <a:spcAft>
                  <a:spcPct val="0"/>
                </a:spcAft>
              </a:pPr>
              <a:r>
                <a:rPr lang="en-US" altLang="en-US" sz="1000" b="1" dirty="0">
                  <a:solidFill>
                    <a:srgbClr val="000000"/>
                  </a:solidFill>
                  <a:latin typeface="Arial Bold" panose="020B0704020202020204" pitchFamily="34" charset="0"/>
                </a:rPr>
                <a:t>Months since randomization</a:t>
              </a:r>
              <a:endParaRPr lang="en-US" altLang="en-US" dirty="0"/>
            </a:p>
          </p:txBody>
        </p:sp>
        <p:grpSp>
          <p:nvGrpSpPr>
            <p:cNvPr id="2404" name="Group 2403"/>
            <p:cNvGrpSpPr/>
            <p:nvPr/>
          </p:nvGrpSpPr>
          <p:grpSpPr>
            <a:xfrm>
              <a:off x="3397333" y="4805639"/>
              <a:ext cx="2766862" cy="153888"/>
              <a:chOff x="3254706" y="5056283"/>
              <a:chExt cx="5222935" cy="197177"/>
            </a:xfrm>
          </p:grpSpPr>
          <p:sp>
            <p:nvSpPr>
              <p:cNvPr id="2405" name="Rectangle 351"/>
              <p:cNvSpPr>
                <a:spLocks noChangeArrowheads="1"/>
              </p:cNvSpPr>
              <p:nvPr/>
            </p:nvSpPr>
            <p:spPr bwMode="auto">
              <a:xfrm>
                <a:off x="3254706" y="5056283"/>
                <a:ext cx="133141" cy="197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eaLnBrk="0" fontAlgn="base" hangingPunct="0">
                  <a:spcBef>
                    <a:spcPct val="0"/>
                  </a:spcBef>
                  <a:spcAft>
                    <a:spcPct val="0"/>
                  </a:spcAft>
                </a:pPr>
                <a:r>
                  <a:rPr lang="en-US" altLang="en-US" sz="1000" dirty="0">
                    <a:solidFill>
                      <a:srgbClr val="000000"/>
                    </a:solidFill>
                    <a:cs typeface="Arial" panose="020B0604020202020204" pitchFamily="34" charset="0"/>
                  </a:rPr>
                  <a:t>0</a:t>
                </a:r>
                <a:endParaRPr lang="en-US" altLang="en-US" sz="3200" dirty="0">
                  <a:cs typeface="Arial" panose="020B0604020202020204" pitchFamily="34" charset="0"/>
                </a:endParaRPr>
              </a:p>
            </p:txBody>
          </p:sp>
          <p:sp>
            <p:nvSpPr>
              <p:cNvPr id="2406" name="Rectangle 352"/>
              <p:cNvSpPr>
                <a:spLocks noChangeArrowheads="1"/>
              </p:cNvSpPr>
              <p:nvPr/>
            </p:nvSpPr>
            <p:spPr bwMode="auto">
              <a:xfrm>
                <a:off x="3673347" y="5056283"/>
                <a:ext cx="133141" cy="197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eaLnBrk="0" fontAlgn="base" hangingPunct="0">
                  <a:spcBef>
                    <a:spcPct val="0"/>
                  </a:spcBef>
                  <a:spcAft>
                    <a:spcPct val="0"/>
                  </a:spcAft>
                </a:pPr>
                <a:r>
                  <a:rPr lang="en-US" altLang="en-US" sz="1000">
                    <a:solidFill>
                      <a:srgbClr val="000000"/>
                    </a:solidFill>
                    <a:cs typeface="Arial" panose="020B0604020202020204" pitchFamily="34" charset="0"/>
                  </a:rPr>
                  <a:t>2</a:t>
                </a:r>
                <a:endParaRPr lang="en-US" altLang="en-US" sz="3200">
                  <a:cs typeface="Arial" panose="020B0604020202020204" pitchFamily="34" charset="0"/>
                </a:endParaRPr>
              </a:p>
            </p:txBody>
          </p:sp>
          <p:sp>
            <p:nvSpPr>
              <p:cNvPr id="2407" name="Rectangle 353"/>
              <p:cNvSpPr>
                <a:spLocks noChangeArrowheads="1"/>
              </p:cNvSpPr>
              <p:nvPr/>
            </p:nvSpPr>
            <p:spPr bwMode="auto">
              <a:xfrm>
                <a:off x="4096116" y="5056283"/>
                <a:ext cx="133141" cy="197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eaLnBrk="0" fontAlgn="base" hangingPunct="0">
                  <a:spcBef>
                    <a:spcPct val="0"/>
                  </a:spcBef>
                  <a:spcAft>
                    <a:spcPct val="0"/>
                  </a:spcAft>
                </a:pPr>
                <a:r>
                  <a:rPr lang="en-US" altLang="en-US" sz="1000" dirty="0">
                    <a:solidFill>
                      <a:srgbClr val="000000"/>
                    </a:solidFill>
                    <a:cs typeface="Arial" panose="020B0604020202020204" pitchFamily="34" charset="0"/>
                  </a:rPr>
                  <a:t>4</a:t>
                </a:r>
                <a:endParaRPr lang="en-US" altLang="en-US" sz="3200" dirty="0">
                  <a:cs typeface="Arial" panose="020B0604020202020204" pitchFamily="34" charset="0"/>
                </a:endParaRPr>
              </a:p>
            </p:txBody>
          </p:sp>
          <p:sp>
            <p:nvSpPr>
              <p:cNvPr id="2408" name="Rectangle 354"/>
              <p:cNvSpPr>
                <a:spLocks noChangeArrowheads="1"/>
              </p:cNvSpPr>
              <p:nvPr/>
            </p:nvSpPr>
            <p:spPr bwMode="auto">
              <a:xfrm>
                <a:off x="4514757" y="5056283"/>
                <a:ext cx="133141" cy="197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eaLnBrk="0" fontAlgn="base" hangingPunct="0">
                  <a:spcBef>
                    <a:spcPct val="0"/>
                  </a:spcBef>
                  <a:spcAft>
                    <a:spcPct val="0"/>
                  </a:spcAft>
                </a:pPr>
                <a:r>
                  <a:rPr lang="en-US" altLang="en-US" sz="1000">
                    <a:solidFill>
                      <a:srgbClr val="000000"/>
                    </a:solidFill>
                    <a:cs typeface="Arial" panose="020B0604020202020204" pitchFamily="34" charset="0"/>
                  </a:rPr>
                  <a:t>6</a:t>
                </a:r>
                <a:endParaRPr lang="en-US" altLang="en-US" sz="3200">
                  <a:cs typeface="Arial" panose="020B0604020202020204" pitchFamily="34" charset="0"/>
                </a:endParaRPr>
              </a:p>
            </p:txBody>
          </p:sp>
          <p:sp>
            <p:nvSpPr>
              <p:cNvPr id="2409" name="Rectangle 355"/>
              <p:cNvSpPr>
                <a:spLocks noChangeArrowheads="1"/>
              </p:cNvSpPr>
              <p:nvPr/>
            </p:nvSpPr>
            <p:spPr bwMode="auto">
              <a:xfrm>
                <a:off x="4937526" y="5056283"/>
                <a:ext cx="133141" cy="197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eaLnBrk="0" fontAlgn="base" hangingPunct="0">
                  <a:spcBef>
                    <a:spcPct val="0"/>
                  </a:spcBef>
                  <a:spcAft>
                    <a:spcPct val="0"/>
                  </a:spcAft>
                </a:pPr>
                <a:r>
                  <a:rPr lang="en-US" altLang="en-US" sz="1000" dirty="0">
                    <a:solidFill>
                      <a:srgbClr val="000000"/>
                    </a:solidFill>
                    <a:cs typeface="Arial" panose="020B0604020202020204" pitchFamily="34" charset="0"/>
                  </a:rPr>
                  <a:t>8</a:t>
                </a:r>
                <a:endParaRPr lang="en-US" altLang="en-US" sz="3200" dirty="0">
                  <a:cs typeface="Arial" panose="020B0604020202020204" pitchFamily="34" charset="0"/>
                </a:endParaRPr>
              </a:p>
            </p:txBody>
          </p:sp>
          <p:sp>
            <p:nvSpPr>
              <p:cNvPr id="2410" name="Rectangle 357"/>
              <p:cNvSpPr>
                <a:spLocks noChangeArrowheads="1"/>
              </p:cNvSpPr>
              <p:nvPr/>
            </p:nvSpPr>
            <p:spPr bwMode="auto">
              <a:xfrm>
                <a:off x="5279341" y="5056283"/>
                <a:ext cx="266283" cy="197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eaLnBrk="0" fontAlgn="base" hangingPunct="0">
                  <a:spcBef>
                    <a:spcPct val="0"/>
                  </a:spcBef>
                  <a:spcAft>
                    <a:spcPct val="0"/>
                  </a:spcAft>
                </a:pPr>
                <a:r>
                  <a:rPr lang="en-US" altLang="en-US" sz="1000" dirty="0">
                    <a:solidFill>
                      <a:srgbClr val="000000"/>
                    </a:solidFill>
                    <a:cs typeface="Arial" panose="020B0604020202020204" pitchFamily="34" charset="0"/>
                  </a:rPr>
                  <a:t>10</a:t>
                </a:r>
                <a:endParaRPr lang="en-US" altLang="en-US" sz="3200" dirty="0">
                  <a:cs typeface="Arial" panose="020B0604020202020204" pitchFamily="34" charset="0"/>
                </a:endParaRPr>
              </a:p>
            </p:txBody>
          </p:sp>
          <p:sp>
            <p:nvSpPr>
              <p:cNvPr id="2411" name="Rectangle 358"/>
              <p:cNvSpPr>
                <a:spLocks noChangeArrowheads="1"/>
              </p:cNvSpPr>
              <p:nvPr/>
            </p:nvSpPr>
            <p:spPr bwMode="auto">
              <a:xfrm>
                <a:off x="5687129" y="5056283"/>
                <a:ext cx="266283" cy="197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eaLnBrk="0" fontAlgn="base" hangingPunct="0">
                  <a:spcBef>
                    <a:spcPct val="0"/>
                  </a:spcBef>
                  <a:spcAft>
                    <a:spcPct val="0"/>
                  </a:spcAft>
                </a:pPr>
                <a:r>
                  <a:rPr lang="en-US" altLang="en-US" sz="1000" dirty="0">
                    <a:solidFill>
                      <a:srgbClr val="000000"/>
                    </a:solidFill>
                    <a:cs typeface="Arial" panose="020B0604020202020204" pitchFamily="34" charset="0"/>
                  </a:rPr>
                  <a:t>12</a:t>
                </a:r>
                <a:endParaRPr lang="en-US" altLang="en-US" sz="3200" dirty="0">
                  <a:cs typeface="Arial" panose="020B0604020202020204" pitchFamily="34" charset="0"/>
                </a:endParaRPr>
              </a:p>
            </p:txBody>
          </p:sp>
          <p:sp>
            <p:nvSpPr>
              <p:cNvPr id="2412" name="Rectangle 360"/>
              <p:cNvSpPr>
                <a:spLocks noChangeArrowheads="1"/>
              </p:cNvSpPr>
              <p:nvPr/>
            </p:nvSpPr>
            <p:spPr bwMode="auto">
              <a:xfrm>
                <a:off x="6109895" y="5056283"/>
                <a:ext cx="266283" cy="197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eaLnBrk="0" fontAlgn="base" hangingPunct="0">
                  <a:spcBef>
                    <a:spcPct val="0"/>
                  </a:spcBef>
                  <a:spcAft>
                    <a:spcPct val="0"/>
                  </a:spcAft>
                </a:pPr>
                <a:r>
                  <a:rPr lang="en-US" altLang="en-US" sz="1000" dirty="0">
                    <a:solidFill>
                      <a:srgbClr val="000000"/>
                    </a:solidFill>
                    <a:cs typeface="Arial" panose="020B0604020202020204" pitchFamily="34" charset="0"/>
                  </a:rPr>
                  <a:t>14</a:t>
                </a:r>
                <a:endParaRPr lang="en-US" altLang="en-US" sz="3200" dirty="0">
                  <a:cs typeface="Arial" panose="020B0604020202020204" pitchFamily="34" charset="0"/>
                </a:endParaRPr>
              </a:p>
            </p:txBody>
          </p:sp>
          <p:sp>
            <p:nvSpPr>
              <p:cNvPr id="2413" name="Rectangle 362"/>
              <p:cNvSpPr>
                <a:spLocks noChangeArrowheads="1"/>
              </p:cNvSpPr>
              <p:nvPr/>
            </p:nvSpPr>
            <p:spPr bwMode="auto">
              <a:xfrm>
                <a:off x="6528538" y="5056283"/>
                <a:ext cx="266283" cy="197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eaLnBrk="0" fontAlgn="base" hangingPunct="0">
                  <a:spcBef>
                    <a:spcPct val="0"/>
                  </a:spcBef>
                  <a:spcAft>
                    <a:spcPct val="0"/>
                  </a:spcAft>
                </a:pPr>
                <a:r>
                  <a:rPr lang="en-US" altLang="en-US" sz="1000" dirty="0">
                    <a:solidFill>
                      <a:srgbClr val="000000"/>
                    </a:solidFill>
                    <a:cs typeface="Arial" panose="020B0604020202020204" pitchFamily="34" charset="0"/>
                  </a:rPr>
                  <a:t>16</a:t>
                </a:r>
                <a:endParaRPr lang="en-US" altLang="en-US" sz="3200" dirty="0">
                  <a:cs typeface="Arial" panose="020B0604020202020204" pitchFamily="34" charset="0"/>
                </a:endParaRPr>
              </a:p>
            </p:txBody>
          </p:sp>
          <p:sp>
            <p:nvSpPr>
              <p:cNvPr id="2414" name="Rectangle 364"/>
              <p:cNvSpPr>
                <a:spLocks noChangeArrowheads="1"/>
              </p:cNvSpPr>
              <p:nvPr/>
            </p:nvSpPr>
            <p:spPr bwMode="auto">
              <a:xfrm>
                <a:off x="6949244" y="5056283"/>
                <a:ext cx="266283" cy="197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eaLnBrk="0" fontAlgn="base" hangingPunct="0">
                  <a:spcBef>
                    <a:spcPct val="0"/>
                  </a:spcBef>
                  <a:spcAft>
                    <a:spcPct val="0"/>
                  </a:spcAft>
                </a:pPr>
                <a:r>
                  <a:rPr lang="en-US" altLang="en-US" sz="1000" dirty="0">
                    <a:solidFill>
                      <a:srgbClr val="000000"/>
                    </a:solidFill>
                    <a:cs typeface="Arial" panose="020B0604020202020204" pitchFamily="34" charset="0"/>
                  </a:rPr>
                  <a:t>18</a:t>
                </a:r>
                <a:endParaRPr lang="en-US" altLang="en-US" sz="3200" dirty="0">
                  <a:cs typeface="Arial" panose="020B0604020202020204" pitchFamily="34" charset="0"/>
                </a:endParaRPr>
              </a:p>
            </p:txBody>
          </p:sp>
          <p:sp>
            <p:nvSpPr>
              <p:cNvPr id="2415" name="Rectangle 366"/>
              <p:cNvSpPr>
                <a:spLocks noChangeArrowheads="1"/>
              </p:cNvSpPr>
              <p:nvPr/>
            </p:nvSpPr>
            <p:spPr bwMode="auto">
              <a:xfrm>
                <a:off x="7369946" y="5056283"/>
                <a:ext cx="266283" cy="197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eaLnBrk="0" fontAlgn="base" hangingPunct="0">
                  <a:spcBef>
                    <a:spcPct val="0"/>
                  </a:spcBef>
                  <a:spcAft>
                    <a:spcPct val="0"/>
                  </a:spcAft>
                </a:pPr>
                <a:r>
                  <a:rPr lang="en-US" altLang="en-US" sz="1000" dirty="0">
                    <a:solidFill>
                      <a:srgbClr val="000000"/>
                    </a:solidFill>
                    <a:cs typeface="Arial" panose="020B0604020202020204" pitchFamily="34" charset="0"/>
                  </a:rPr>
                  <a:t>20</a:t>
                </a:r>
                <a:endParaRPr lang="en-US" altLang="en-US" sz="3200" dirty="0">
                  <a:cs typeface="Arial" panose="020B0604020202020204" pitchFamily="34" charset="0"/>
                </a:endParaRPr>
              </a:p>
            </p:txBody>
          </p:sp>
          <p:sp>
            <p:nvSpPr>
              <p:cNvPr id="2416" name="Rectangle 368"/>
              <p:cNvSpPr>
                <a:spLocks noChangeArrowheads="1"/>
              </p:cNvSpPr>
              <p:nvPr/>
            </p:nvSpPr>
            <p:spPr bwMode="auto">
              <a:xfrm>
                <a:off x="7790652" y="5056283"/>
                <a:ext cx="266283" cy="197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eaLnBrk="0" fontAlgn="base" hangingPunct="0">
                  <a:spcBef>
                    <a:spcPct val="0"/>
                  </a:spcBef>
                  <a:spcAft>
                    <a:spcPct val="0"/>
                  </a:spcAft>
                </a:pPr>
                <a:r>
                  <a:rPr lang="en-US" altLang="en-US" sz="1000" dirty="0">
                    <a:solidFill>
                      <a:srgbClr val="000000"/>
                    </a:solidFill>
                    <a:cs typeface="Arial" panose="020B0604020202020204" pitchFamily="34" charset="0"/>
                  </a:rPr>
                  <a:t>22</a:t>
                </a:r>
                <a:endParaRPr lang="en-US" altLang="en-US" sz="3200" dirty="0">
                  <a:cs typeface="Arial" panose="020B0604020202020204" pitchFamily="34" charset="0"/>
                </a:endParaRPr>
              </a:p>
            </p:txBody>
          </p:sp>
          <p:sp>
            <p:nvSpPr>
              <p:cNvPr id="2417" name="Rectangle 370"/>
              <p:cNvSpPr>
                <a:spLocks noChangeArrowheads="1"/>
              </p:cNvSpPr>
              <p:nvPr/>
            </p:nvSpPr>
            <p:spPr bwMode="auto">
              <a:xfrm>
                <a:off x="8211358" y="5056283"/>
                <a:ext cx="266283" cy="197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eaLnBrk="0" fontAlgn="base" hangingPunct="0">
                  <a:spcBef>
                    <a:spcPct val="0"/>
                  </a:spcBef>
                  <a:spcAft>
                    <a:spcPct val="0"/>
                  </a:spcAft>
                </a:pPr>
                <a:r>
                  <a:rPr lang="en-US" altLang="en-US" sz="1000" dirty="0">
                    <a:solidFill>
                      <a:srgbClr val="000000"/>
                    </a:solidFill>
                    <a:cs typeface="Arial" panose="020B0604020202020204" pitchFamily="34" charset="0"/>
                  </a:rPr>
                  <a:t>24</a:t>
                </a:r>
                <a:endParaRPr lang="en-US" altLang="en-US" sz="3200" dirty="0">
                  <a:cs typeface="Arial" panose="020B0604020202020204" pitchFamily="34" charset="0"/>
                </a:endParaRPr>
              </a:p>
            </p:txBody>
          </p:sp>
        </p:grpSp>
        <p:sp>
          <p:nvSpPr>
            <p:cNvPr id="2418" name="TextBox 2417"/>
            <p:cNvSpPr txBox="1"/>
            <p:nvPr/>
          </p:nvSpPr>
          <p:spPr>
            <a:xfrm>
              <a:off x="3412489" y="1944439"/>
              <a:ext cx="2699111" cy="338554"/>
            </a:xfrm>
            <a:prstGeom prst="rect">
              <a:avLst/>
            </a:prstGeom>
            <a:noFill/>
          </p:spPr>
          <p:txBody>
            <a:bodyPr wrap="square" rtlCol="0">
              <a:spAutoFit/>
            </a:bodyPr>
            <a:lstStyle/>
            <a:p>
              <a:pPr algn="ctr"/>
              <a:r>
                <a:rPr lang="en-US" sz="1600" b="1" dirty="0">
                  <a:solidFill>
                    <a:schemeClr val="bg1"/>
                  </a:solidFill>
                  <a:latin typeface="Arial" panose="020B0604020202020204" pitchFamily="34" charset="0"/>
                  <a:cs typeface="Arial" panose="020B0604020202020204" pitchFamily="34" charset="0"/>
                </a:rPr>
                <a:t>Overall</a:t>
              </a:r>
            </a:p>
          </p:txBody>
        </p:sp>
        <p:sp>
          <p:nvSpPr>
            <p:cNvPr id="2427" name="Rectangle 93">
              <a:extLst>
                <a:ext uri="{FF2B5EF4-FFF2-40B4-BE49-F238E27FC236}">
                  <a16:creationId xmlns:a16="http://schemas.microsoft.com/office/drawing/2014/main" id="{F9E1E27C-FFF8-4A3C-B2AC-3E905BDA8A3A}"/>
                </a:ext>
              </a:extLst>
            </p:cNvPr>
            <p:cNvSpPr>
              <a:spLocks noChangeArrowheads="1"/>
            </p:cNvSpPr>
            <p:nvPr/>
          </p:nvSpPr>
          <p:spPr bwMode="auto">
            <a:xfrm>
              <a:off x="3719697" y="3095918"/>
              <a:ext cx="561051"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eaLnBrk="0" fontAlgn="base" hangingPunct="0">
                <a:spcBef>
                  <a:spcPct val="0"/>
                </a:spcBef>
                <a:spcAft>
                  <a:spcPct val="0"/>
                </a:spcAft>
              </a:pPr>
              <a:r>
                <a:rPr lang="en-US" altLang="en-US" sz="1000" b="1" dirty="0">
                  <a:solidFill>
                    <a:srgbClr val="138C89"/>
                  </a:solidFill>
                  <a:cs typeface="Arial" panose="020B0604020202020204" pitchFamily="34" charset="0"/>
                </a:rPr>
                <a:t>Niraparib</a:t>
              </a:r>
              <a:endParaRPr lang="en-US" altLang="en-US" b="1" dirty="0">
                <a:solidFill>
                  <a:srgbClr val="138C89"/>
                </a:solidFill>
                <a:cs typeface="Arial" panose="020B0604020202020204" pitchFamily="34" charset="0"/>
              </a:endParaRPr>
            </a:p>
          </p:txBody>
        </p:sp>
        <p:sp>
          <p:nvSpPr>
            <p:cNvPr id="2428" name="Rectangle 94">
              <a:extLst>
                <a:ext uri="{FF2B5EF4-FFF2-40B4-BE49-F238E27FC236}">
                  <a16:creationId xmlns:a16="http://schemas.microsoft.com/office/drawing/2014/main" id="{B8B3AD82-A348-408F-AE04-B4BEB430F705}"/>
                </a:ext>
              </a:extLst>
            </p:cNvPr>
            <p:cNvSpPr>
              <a:spLocks noChangeArrowheads="1"/>
            </p:cNvSpPr>
            <p:nvPr/>
          </p:nvSpPr>
          <p:spPr bwMode="auto">
            <a:xfrm>
              <a:off x="4390990" y="2814243"/>
              <a:ext cx="488915"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eaLnBrk="0" fontAlgn="base" hangingPunct="0">
                <a:spcBef>
                  <a:spcPct val="0"/>
                </a:spcBef>
                <a:spcAft>
                  <a:spcPct val="0"/>
                </a:spcAft>
              </a:pPr>
              <a:r>
                <a:rPr lang="en-US" altLang="en-US" sz="1000" b="1" dirty="0">
                  <a:solidFill>
                    <a:srgbClr val="99293D"/>
                  </a:solidFill>
                  <a:cs typeface="Arial" panose="020B0604020202020204" pitchFamily="34" charset="0"/>
                </a:rPr>
                <a:t>Placebo</a:t>
              </a:r>
              <a:endParaRPr lang="en-US" altLang="en-US" b="1" dirty="0">
                <a:solidFill>
                  <a:srgbClr val="99293D"/>
                </a:solidFill>
                <a:cs typeface="Arial" panose="020B0604020202020204" pitchFamily="34" charset="0"/>
              </a:endParaRPr>
            </a:p>
          </p:txBody>
        </p:sp>
      </p:grpSp>
      <p:grpSp>
        <p:nvGrpSpPr>
          <p:cNvPr id="3021" name="Group 3020"/>
          <p:cNvGrpSpPr/>
          <p:nvPr/>
        </p:nvGrpSpPr>
        <p:grpSpPr>
          <a:xfrm>
            <a:off x="7649071" y="2302456"/>
            <a:ext cx="3043887" cy="3226769"/>
            <a:chOff x="6143176" y="1976383"/>
            <a:chExt cx="3043888" cy="3226769"/>
          </a:xfrm>
        </p:grpSpPr>
        <p:grpSp>
          <p:nvGrpSpPr>
            <p:cNvPr id="10" name="Group 9"/>
            <p:cNvGrpSpPr/>
            <p:nvPr/>
          </p:nvGrpSpPr>
          <p:grpSpPr>
            <a:xfrm>
              <a:off x="6143176" y="1976383"/>
              <a:ext cx="3043888" cy="2999547"/>
              <a:chOff x="6143176" y="1949223"/>
              <a:chExt cx="3043888" cy="3342900"/>
            </a:xfrm>
          </p:grpSpPr>
          <p:grpSp>
            <p:nvGrpSpPr>
              <p:cNvPr id="8" name="Group 7"/>
              <p:cNvGrpSpPr/>
              <p:nvPr/>
            </p:nvGrpSpPr>
            <p:grpSpPr>
              <a:xfrm>
                <a:off x="6143176" y="2248899"/>
                <a:ext cx="3043888" cy="3043224"/>
                <a:chOff x="6143176" y="2248899"/>
                <a:chExt cx="3043888" cy="3043224"/>
              </a:xfrm>
            </p:grpSpPr>
            <p:grpSp>
              <p:nvGrpSpPr>
                <p:cNvPr id="2430" name="Group 2429"/>
                <p:cNvGrpSpPr/>
                <p:nvPr/>
              </p:nvGrpSpPr>
              <p:grpSpPr>
                <a:xfrm>
                  <a:off x="6380618" y="2279415"/>
                  <a:ext cx="2727204" cy="2809269"/>
                  <a:chOff x="3594989" y="1341913"/>
                  <a:chExt cx="5148072" cy="3182461"/>
                </a:xfrm>
              </p:grpSpPr>
              <p:sp>
                <p:nvSpPr>
                  <p:cNvPr id="2459" name="Line 1769"/>
                  <p:cNvSpPr>
                    <a:spLocks noChangeShapeType="1"/>
                  </p:cNvSpPr>
                  <p:nvPr/>
                </p:nvSpPr>
                <p:spPr bwMode="auto">
                  <a:xfrm flipH="1">
                    <a:off x="3594991" y="4478121"/>
                    <a:ext cx="22931"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60" name="Line 1770"/>
                  <p:cNvSpPr>
                    <a:spLocks noChangeShapeType="1"/>
                  </p:cNvSpPr>
                  <p:nvPr/>
                </p:nvSpPr>
                <p:spPr bwMode="auto">
                  <a:xfrm flipH="1">
                    <a:off x="3594991" y="4167605"/>
                    <a:ext cx="22931"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61" name="Line 1771"/>
                  <p:cNvSpPr>
                    <a:spLocks noChangeShapeType="1"/>
                  </p:cNvSpPr>
                  <p:nvPr/>
                </p:nvSpPr>
                <p:spPr bwMode="auto">
                  <a:xfrm flipH="1">
                    <a:off x="3594991" y="3857089"/>
                    <a:ext cx="22931"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62" name="Line 1772"/>
                  <p:cNvSpPr>
                    <a:spLocks noChangeShapeType="1"/>
                  </p:cNvSpPr>
                  <p:nvPr/>
                </p:nvSpPr>
                <p:spPr bwMode="auto">
                  <a:xfrm flipH="1">
                    <a:off x="3594991" y="3553475"/>
                    <a:ext cx="22931"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63" name="Line 1773"/>
                  <p:cNvSpPr>
                    <a:spLocks noChangeShapeType="1"/>
                  </p:cNvSpPr>
                  <p:nvPr/>
                </p:nvSpPr>
                <p:spPr bwMode="auto">
                  <a:xfrm flipH="1">
                    <a:off x="3594991" y="3242959"/>
                    <a:ext cx="22931"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64" name="Line 1774"/>
                  <p:cNvSpPr>
                    <a:spLocks noChangeShapeType="1"/>
                  </p:cNvSpPr>
                  <p:nvPr/>
                </p:nvSpPr>
                <p:spPr bwMode="auto">
                  <a:xfrm flipH="1">
                    <a:off x="3594991" y="2932443"/>
                    <a:ext cx="22931"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65" name="Line 1775"/>
                  <p:cNvSpPr>
                    <a:spLocks noChangeShapeType="1"/>
                  </p:cNvSpPr>
                  <p:nvPr/>
                </p:nvSpPr>
                <p:spPr bwMode="auto">
                  <a:xfrm flipH="1">
                    <a:off x="3594991" y="2625377"/>
                    <a:ext cx="22931"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66" name="Line 1776"/>
                  <p:cNvSpPr>
                    <a:spLocks noChangeShapeType="1"/>
                  </p:cNvSpPr>
                  <p:nvPr/>
                </p:nvSpPr>
                <p:spPr bwMode="auto">
                  <a:xfrm flipH="1">
                    <a:off x="3594991" y="2314862"/>
                    <a:ext cx="22931"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67" name="Line 1777"/>
                  <p:cNvSpPr>
                    <a:spLocks noChangeShapeType="1"/>
                  </p:cNvSpPr>
                  <p:nvPr/>
                </p:nvSpPr>
                <p:spPr bwMode="auto">
                  <a:xfrm flipH="1">
                    <a:off x="3594991" y="2004346"/>
                    <a:ext cx="22931"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68" name="Line 1778"/>
                  <p:cNvSpPr>
                    <a:spLocks noChangeShapeType="1"/>
                  </p:cNvSpPr>
                  <p:nvPr/>
                </p:nvSpPr>
                <p:spPr bwMode="auto">
                  <a:xfrm flipH="1">
                    <a:off x="3594991" y="1697281"/>
                    <a:ext cx="22931"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69" name="Line 1779"/>
                  <p:cNvSpPr>
                    <a:spLocks noChangeShapeType="1"/>
                  </p:cNvSpPr>
                  <p:nvPr/>
                </p:nvSpPr>
                <p:spPr bwMode="auto">
                  <a:xfrm flipH="1">
                    <a:off x="3594991" y="1390215"/>
                    <a:ext cx="22931"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70" name="Line 1934"/>
                  <p:cNvSpPr>
                    <a:spLocks noChangeShapeType="1"/>
                  </p:cNvSpPr>
                  <p:nvPr/>
                </p:nvSpPr>
                <p:spPr bwMode="auto">
                  <a:xfrm flipH="1">
                    <a:off x="3594991" y="4478121"/>
                    <a:ext cx="22931"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71" name="Line 1935"/>
                  <p:cNvSpPr>
                    <a:spLocks noChangeShapeType="1"/>
                  </p:cNvSpPr>
                  <p:nvPr/>
                </p:nvSpPr>
                <p:spPr bwMode="auto">
                  <a:xfrm flipH="1">
                    <a:off x="3594991" y="4167605"/>
                    <a:ext cx="22931"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72" name="Line 1936"/>
                  <p:cNvSpPr>
                    <a:spLocks noChangeShapeType="1"/>
                  </p:cNvSpPr>
                  <p:nvPr/>
                </p:nvSpPr>
                <p:spPr bwMode="auto">
                  <a:xfrm flipH="1">
                    <a:off x="3594991" y="3857089"/>
                    <a:ext cx="22931"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73" name="Line 1937"/>
                  <p:cNvSpPr>
                    <a:spLocks noChangeShapeType="1"/>
                  </p:cNvSpPr>
                  <p:nvPr/>
                </p:nvSpPr>
                <p:spPr bwMode="auto">
                  <a:xfrm flipH="1">
                    <a:off x="3594991" y="3553475"/>
                    <a:ext cx="22931"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74" name="Line 1938"/>
                  <p:cNvSpPr>
                    <a:spLocks noChangeShapeType="1"/>
                  </p:cNvSpPr>
                  <p:nvPr/>
                </p:nvSpPr>
                <p:spPr bwMode="auto">
                  <a:xfrm flipH="1">
                    <a:off x="3594991" y="3242959"/>
                    <a:ext cx="22931"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75" name="Line 1939"/>
                  <p:cNvSpPr>
                    <a:spLocks noChangeShapeType="1"/>
                  </p:cNvSpPr>
                  <p:nvPr/>
                </p:nvSpPr>
                <p:spPr bwMode="auto">
                  <a:xfrm flipH="1">
                    <a:off x="3594991" y="2932443"/>
                    <a:ext cx="22931"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76" name="Line 1940"/>
                  <p:cNvSpPr>
                    <a:spLocks noChangeShapeType="1"/>
                  </p:cNvSpPr>
                  <p:nvPr/>
                </p:nvSpPr>
                <p:spPr bwMode="auto">
                  <a:xfrm flipH="1">
                    <a:off x="3594991" y="2625377"/>
                    <a:ext cx="22931"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77" name="Line 1941"/>
                  <p:cNvSpPr>
                    <a:spLocks noChangeShapeType="1"/>
                  </p:cNvSpPr>
                  <p:nvPr/>
                </p:nvSpPr>
                <p:spPr bwMode="auto">
                  <a:xfrm flipH="1">
                    <a:off x="3594991" y="2314862"/>
                    <a:ext cx="22931"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78" name="Line 1942"/>
                  <p:cNvSpPr>
                    <a:spLocks noChangeShapeType="1"/>
                  </p:cNvSpPr>
                  <p:nvPr/>
                </p:nvSpPr>
                <p:spPr bwMode="auto">
                  <a:xfrm flipH="1">
                    <a:off x="3594991" y="2004346"/>
                    <a:ext cx="22931"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79" name="Line 1943"/>
                  <p:cNvSpPr>
                    <a:spLocks noChangeShapeType="1"/>
                  </p:cNvSpPr>
                  <p:nvPr/>
                </p:nvSpPr>
                <p:spPr bwMode="auto">
                  <a:xfrm flipH="1">
                    <a:off x="3594991" y="1697281"/>
                    <a:ext cx="22931"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80" name="Line 1944"/>
                  <p:cNvSpPr>
                    <a:spLocks noChangeShapeType="1"/>
                  </p:cNvSpPr>
                  <p:nvPr/>
                </p:nvSpPr>
                <p:spPr bwMode="auto">
                  <a:xfrm flipH="1">
                    <a:off x="3594991" y="1390215"/>
                    <a:ext cx="22931"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81" name="Line 2469"/>
                  <p:cNvSpPr>
                    <a:spLocks noChangeShapeType="1"/>
                  </p:cNvSpPr>
                  <p:nvPr/>
                </p:nvSpPr>
                <p:spPr bwMode="auto">
                  <a:xfrm flipH="1">
                    <a:off x="3594989" y="4478121"/>
                    <a:ext cx="22931"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82" name="Line 2470"/>
                  <p:cNvSpPr>
                    <a:spLocks noChangeShapeType="1"/>
                  </p:cNvSpPr>
                  <p:nvPr/>
                </p:nvSpPr>
                <p:spPr bwMode="auto">
                  <a:xfrm flipH="1">
                    <a:off x="3594989" y="4167605"/>
                    <a:ext cx="22931"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83" name="Line 2471"/>
                  <p:cNvSpPr>
                    <a:spLocks noChangeShapeType="1"/>
                  </p:cNvSpPr>
                  <p:nvPr/>
                </p:nvSpPr>
                <p:spPr bwMode="auto">
                  <a:xfrm flipH="1">
                    <a:off x="3594989" y="3857089"/>
                    <a:ext cx="22931"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84" name="Line 2472"/>
                  <p:cNvSpPr>
                    <a:spLocks noChangeShapeType="1"/>
                  </p:cNvSpPr>
                  <p:nvPr/>
                </p:nvSpPr>
                <p:spPr bwMode="auto">
                  <a:xfrm flipH="1">
                    <a:off x="3594989" y="3553475"/>
                    <a:ext cx="22931"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85" name="Line 2473"/>
                  <p:cNvSpPr>
                    <a:spLocks noChangeShapeType="1"/>
                  </p:cNvSpPr>
                  <p:nvPr/>
                </p:nvSpPr>
                <p:spPr bwMode="auto">
                  <a:xfrm flipH="1">
                    <a:off x="3594989" y="3242959"/>
                    <a:ext cx="22931"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86" name="Line 2474"/>
                  <p:cNvSpPr>
                    <a:spLocks noChangeShapeType="1"/>
                  </p:cNvSpPr>
                  <p:nvPr/>
                </p:nvSpPr>
                <p:spPr bwMode="auto">
                  <a:xfrm flipH="1">
                    <a:off x="3594989" y="2932443"/>
                    <a:ext cx="22931"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87" name="Line 2475"/>
                  <p:cNvSpPr>
                    <a:spLocks noChangeShapeType="1"/>
                  </p:cNvSpPr>
                  <p:nvPr/>
                </p:nvSpPr>
                <p:spPr bwMode="auto">
                  <a:xfrm flipH="1">
                    <a:off x="3594989" y="2625377"/>
                    <a:ext cx="22931"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88" name="Line 2476"/>
                  <p:cNvSpPr>
                    <a:spLocks noChangeShapeType="1"/>
                  </p:cNvSpPr>
                  <p:nvPr/>
                </p:nvSpPr>
                <p:spPr bwMode="auto">
                  <a:xfrm flipH="1">
                    <a:off x="3594989" y="2314862"/>
                    <a:ext cx="22931"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89" name="Line 2477"/>
                  <p:cNvSpPr>
                    <a:spLocks noChangeShapeType="1"/>
                  </p:cNvSpPr>
                  <p:nvPr/>
                </p:nvSpPr>
                <p:spPr bwMode="auto">
                  <a:xfrm flipH="1">
                    <a:off x="3594989" y="2004346"/>
                    <a:ext cx="22931"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90" name="Line 2478"/>
                  <p:cNvSpPr>
                    <a:spLocks noChangeShapeType="1"/>
                  </p:cNvSpPr>
                  <p:nvPr/>
                </p:nvSpPr>
                <p:spPr bwMode="auto">
                  <a:xfrm flipH="1">
                    <a:off x="3594989" y="1697281"/>
                    <a:ext cx="22931"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91" name="Line 2479"/>
                  <p:cNvSpPr>
                    <a:spLocks noChangeShapeType="1"/>
                  </p:cNvSpPr>
                  <p:nvPr/>
                </p:nvSpPr>
                <p:spPr bwMode="auto">
                  <a:xfrm flipH="1">
                    <a:off x="3594989" y="1390215"/>
                    <a:ext cx="22931" cy="0"/>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92" name="Freeform 2655"/>
                  <p:cNvSpPr>
                    <a:spLocks/>
                  </p:cNvSpPr>
                  <p:nvPr/>
                </p:nvSpPr>
                <p:spPr bwMode="auto">
                  <a:xfrm>
                    <a:off x="3643719" y="1390215"/>
                    <a:ext cx="4305346" cy="1638833"/>
                  </a:xfrm>
                  <a:custGeom>
                    <a:avLst/>
                    <a:gdLst>
                      <a:gd name="T0" fmla="*/ 5 w 3005"/>
                      <a:gd name="T1" fmla="*/ 0 h 951"/>
                      <a:gd name="T2" fmla="*/ 26 w 3005"/>
                      <a:gd name="T3" fmla="*/ 0 h 951"/>
                      <a:gd name="T4" fmla="*/ 66 w 3005"/>
                      <a:gd name="T5" fmla="*/ 0 h 951"/>
                      <a:gd name="T6" fmla="*/ 74 w 3005"/>
                      <a:gd name="T7" fmla="*/ 13 h 951"/>
                      <a:gd name="T8" fmla="*/ 88 w 3005"/>
                      <a:gd name="T9" fmla="*/ 13 h 951"/>
                      <a:gd name="T10" fmla="*/ 118 w 3005"/>
                      <a:gd name="T11" fmla="*/ 24 h 951"/>
                      <a:gd name="T12" fmla="*/ 141 w 3005"/>
                      <a:gd name="T13" fmla="*/ 24 h 951"/>
                      <a:gd name="T14" fmla="*/ 171 w 3005"/>
                      <a:gd name="T15" fmla="*/ 24 h 951"/>
                      <a:gd name="T16" fmla="*/ 214 w 3005"/>
                      <a:gd name="T17" fmla="*/ 24 h 951"/>
                      <a:gd name="T18" fmla="*/ 257 w 3005"/>
                      <a:gd name="T19" fmla="*/ 24 h 951"/>
                      <a:gd name="T20" fmla="*/ 293 w 3005"/>
                      <a:gd name="T21" fmla="*/ 24 h 951"/>
                      <a:gd name="T22" fmla="*/ 312 w 3005"/>
                      <a:gd name="T23" fmla="*/ 24 h 951"/>
                      <a:gd name="T24" fmla="*/ 355 w 3005"/>
                      <a:gd name="T25" fmla="*/ 37 h 951"/>
                      <a:gd name="T26" fmla="*/ 412 w 3005"/>
                      <a:gd name="T27" fmla="*/ 37 h 951"/>
                      <a:gd name="T28" fmla="*/ 423 w 3005"/>
                      <a:gd name="T29" fmla="*/ 54 h 951"/>
                      <a:gd name="T30" fmla="*/ 443 w 3005"/>
                      <a:gd name="T31" fmla="*/ 70 h 951"/>
                      <a:gd name="T32" fmla="*/ 460 w 3005"/>
                      <a:gd name="T33" fmla="*/ 83 h 951"/>
                      <a:gd name="T34" fmla="*/ 476 w 3005"/>
                      <a:gd name="T35" fmla="*/ 99 h 951"/>
                      <a:gd name="T36" fmla="*/ 495 w 3005"/>
                      <a:gd name="T37" fmla="*/ 115 h 951"/>
                      <a:gd name="T38" fmla="*/ 511 w 3005"/>
                      <a:gd name="T39" fmla="*/ 134 h 951"/>
                      <a:gd name="T40" fmla="*/ 553 w 3005"/>
                      <a:gd name="T41" fmla="*/ 150 h 951"/>
                      <a:gd name="T42" fmla="*/ 577 w 3005"/>
                      <a:gd name="T43" fmla="*/ 166 h 951"/>
                      <a:gd name="T44" fmla="*/ 591 w 3005"/>
                      <a:gd name="T45" fmla="*/ 185 h 951"/>
                      <a:gd name="T46" fmla="*/ 626 w 3005"/>
                      <a:gd name="T47" fmla="*/ 185 h 951"/>
                      <a:gd name="T48" fmla="*/ 647 w 3005"/>
                      <a:gd name="T49" fmla="*/ 201 h 951"/>
                      <a:gd name="T50" fmla="*/ 665 w 3005"/>
                      <a:gd name="T51" fmla="*/ 238 h 951"/>
                      <a:gd name="T52" fmla="*/ 713 w 3005"/>
                      <a:gd name="T53" fmla="*/ 238 h 951"/>
                      <a:gd name="T54" fmla="*/ 757 w 3005"/>
                      <a:gd name="T55" fmla="*/ 256 h 951"/>
                      <a:gd name="T56" fmla="*/ 796 w 3005"/>
                      <a:gd name="T57" fmla="*/ 292 h 951"/>
                      <a:gd name="T58" fmla="*/ 836 w 3005"/>
                      <a:gd name="T59" fmla="*/ 292 h 951"/>
                      <a:gd name="T60" fmla="*/ 848 w 3005"/>
                      <a:gd name="T61" fmla="*/ 332 h 951"/>
                      <a:gd name="T62" fmla="*/ 874 w 3005"/>
                      <a:gd name="T63" fmla="*/ 353 h 951"/>
                      <a:gd name="T64" fmla="*/ 906 w 3005"/>
                      <a:gd name="T65" fmla="*/ 353 h 951"/>
                      <a:gd name="T66" fmla="*/ 922 w 3005"/>
                      <a:gd name="T67" fmla="*/ 374 h 951"/>
                      <a:gd name="T68" fmla="*/ 936 w 3005"/>
                      <a:gd name="T69" fmla="*/ 374 h 951"/>
                      <a:gd name="T70" fmla="*/ 967 w 3005"/>
                      <a:gd name="T71" fmla="*/ 374 h 951"/>
                      <a:gd name="T72" fmla="*/ 999 w 3005"/>
                      <a:gd name="T73" fmla="*/ 422 h 951"/>
                      <a:gd name="T74" fmla="*/ 1010 w 3005"/>
                      <a:gd name="T75" fmla="*/ 468 h 951"/>
                      <a:gd name="T76" fmla="*/ 1019 w 3005"/>
                      <a:gd name="T77" fmla="*/ 491 h 951"/>
                      <a:gd name="T78" fmla="*/ 1029 w 3005"/>
                      <a:gd name="T79" fmla="*/ 516 h 951"/>
                      <a:gd name="T80" fmla="*/ 1067 w 3005"/>
                      <a:gd name="T81" fmla="*/ 542 h 951"/>
                      <a:gd name="T82" fmla="*/ 1115 w 3005"/>
                      <a:gd name="T83" fmla="*/ 566 h 951"/>
                      <a:gd name="T84" fmla="*/ 1177 w 3005"/>
                      <a:gd name="T85" fmla="*/ 591 h 951"/>
                      <a:gd name="T86" fmla="*/ 1208 w 3005"/>
                      <a:gd name="T87" fmla="*/ 617 h 951"/>
                      <a:gd name="T88" fmla="*/ 1256 w 3005"/>
                      <a:gd name="T89" fmla="*/ 617 h 951"/>
                      <a:gd name="T90" fmla="*/ 1291 w 3005"/>
                      <a:gd name="T91" fmla="*/ 617 h 951"/>
                      <a:gd name="T92" fmla="*/ 1324 w 3005"/>
                      <a:gd name="T93" fmla="*/ 676 h 951"/>
                      <a:gd name="T94" fmla="*/ 1387 w 3005"/>
                      <a:gd name="T95" fmla="*/ 676 h 951"/>
                      <a:gd name="T96" fmla="*/ 1465 w 3005"/>
                      <a:gd name="T97" fmla="*/ 711 h 951"/>
                      <a:gd name="T98" fmla="*/ 1532 w 3005"/>
                      <a:gd name="T99" fmla="*/ 748 h 951"/>
                      <a:gd name="T100" fmla="*/ 1580 w 3005"/>
                      <a:gd name="T101" fmla="*/ 788 h 951"/>
                      <a:gd name="T102" fmla="*/ 1610 w 3005"/>
                      <a:gd name="T103" fmla="*/ 788 h 951"/>
                      <a:gd name="T104" fmla="*/ 1644 w 3005"/>
                      <a:gd name="T105" fmla="*/ 831 h 951"/>
                      <a:gd name="T106" fmla="*/ 1693 w 3005"/>
                      <a:gd name="T107" fmla="*/ 831 h 951"/>
                      <a:gd name="T108" fmla="*/ 1767 w 3005"/>
                      <a:gd name="T109" fmla="*/ 831 h 951"/>
                      <a:gd name="T110" fmla="*/ 1903 w 3005"/>
                      <a:gd name="T111" fmla="*/ 831 h 951"/>
                      <a:gd name="T112" fmla="*/ 2099 w 3005"/>
                      <a:gd name="T113" fmla="*/ 831 h 951"/>
                      <a:gd name="T114" fmla="*/ 2125 w 3005"/>
                      <a:gd name="T115" fmla="*/ 951 h 951"/>
                      <a:gd name="T116" fmla="*/ 2411 w 3005"/>
                      <a:gd name="T117" fmla="*/ 951 h 9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05" h="951">
                        <a:moveTo>
                          <a:pt x="0" y="0"/>
                        </a:moveTo>
                        <a:lnTo>
                          <a:pt x="0" y="0"/>
                        </a:lnTo>
                        <a:lnTo>
                          <a:pt x="5" y="0"/>
                        </a:lnTo>
                        <a:lnTo>
                          <a:pt x="10" y="0"/>
                        </a:lnTo>
                        <a:lnTo>
                          <a:pt x="15" y="0"/>
                        </a:lnTo>
                        <a:lnTo>
                          <a:pt x="26" y="0"/>
                        </a:lnTo>
                        <a:lnTo>
                          <a:pt x="31" y="0"/>
                        </a:lnTo>
                        <a:lnTo>
                          <a:pt x="35" y="0"/>
                        </a:lnTo>
                        <a:lnTo>
                          <a:pt x="66" y="0"/>
                        </a:lnTo>
                        <a:lnTo>
                          <a:pt x="69" y="0"/>
                        </a:lnTo>
                        <a:lnTo>
                          <a:pt x="74" y="0"/>
                        </a:lnTo>
                        <a:lnTo>
                          <a:pt x="74" y="13"/>
                        </a:lnTo>
                        <a:lnTo>
                          <a:pt x="78" y="13"/>
                        </a:lnTo>
                        <a:lnTo>
                          <a:pt x="83" y="13"/>
                        </a:lnTo>
                        <a:lnTo>
                          <a:pt x="88" y="13"/>
                        </a:lnTo>
                        <a:lnTo>
                          <a:pt x="114" y="13"/>
                        </a:lnTo>
                        <a:lnTo>
                          <a:pt x="118" y="13"/>
                        </a:lnTo>
                        <a:lnTo>
                          <a:pt x="118" y="24"/>
                        </a:lnTo>
                        <a:lnTo>
                          <a:pt x="123" y="24"/>
                        </a:lnTo>
                        <a:lnTo>
                          <a:pt x="136" y="24"/>
                        </a:lnTo>
                        <a:lnTo>
                          <a:pt x="141" y="24"/>
                        </a:lnTo>
                        <a:lnTo>
                          <a:pt x="157" y="24"/>
                        </a:lnTo>
                        <a:lnTo>
                          <a:pt x="162" y="24"/>
                        </a:lnTo>
                        <a:lnTo>
                          <a:pt x="171" y="24"/>
                        </a:lnTo>
                        <a:lnTo>
                          <a:pt x="200" y="24"/>
                        </a:lnTo>
                        <a:lnTo>
                          <a:pt x="209" y="24"/>
                        </a:lnTo>
                        <a:lnTo>
                          <a:pt x="214" y="24"/>
                        </a:lnTo>
                        <a:lnTo>
                          <a:pt x="245" y="24"/>
                        </a:lnTo>
                        <a:lnTo>
                          <a:pt x="249" y="24"/>
                        </a:lnTo>
                        <a:lnTo>
                          <a:pt x="257" y="24"/>
                        </a:lnTo>
                        <a:lnTo>
                          <a:pt x="277" y="24"/>
                        </a:lnTo>
                        <a:lnTo>
                          <a:pt x="288" y="24"/>
                        </a:lnTo>
                        <a:lnTo>
                          <a:pt x="293" y="24"/>
                        </a:lnTo>
                        <a:lnTo>
                          <a:pt x="302" y="24"/>
                        </a:lnTo>
                        <a:lnTo>
                          <a:pt x="307" y="24"/>
                        </a:lnTo>
                        <a:lnTo>
                          <a:pt x="312" y="24"/>
                        </a:lnTo>
                        <a:lnTo>
                          <a:pt x="320" y="24"/>
                        </a:lnTo>
                        <a:lnTo>
                          <a:pt x="320" y="37"/>
                        </a:lnTo>
                        <a:lnTo>
                          <a:pt x="355" y="37"/>
                        </a:lnTo>
                        <a:lnTo>
                          <a:pt x="372" y="37"/>
                        </a:lnTo>
                        <a:lnTo>
                          <a:pt x="380" y="37"/>
                        </a:lnTo>
                        <a:lnTo>
                          <a:pt x="412" y="37"/>
                        </a:lnTo>
                        <a:lnTo>
                          <a:pt x="417" y="37"/>
                        </a:lnTo>
                        <a:lnTo>
                          <a:pt x="423" y="37"/>
                        </a:lnTo>
                        <a:lnTo>
                          <a:pt x="423" y="54"/>
                        </a:lnTo>
                        <a:lnTo>
                          <a:pt x="438" y="54"/>
                        </a:lnTo>
                        <a:lnTo>
                          <a:pt x="438" y="70"/>
                        </a:lnTo>
                        <a:lnTo>
                          <a:pt x="443" y="70"/>
                        </a:lnTo>
                        <a:lnTo>
                          <a:pt x="443" y="83"/>
                        </a:lnTo>
                        <a:lnTo>
                          <a:pt x="446" y="83"/>
                        </a:lnTo>
                        <a:lnTo>
                          <a:pt x="460" y="83"/>
                        </a:lnTo>
                        <a:lnTo>
                          <a:pt x="467" y="83"/>
                        </a:lnTo>
                        <a:lnTo>
                          <a:pt x="467" y="99"/>
                        </a:lnTo>
                        <a:lnTo>
                          <a:pt x="476" y="99"/>
                        </a:lnTo>
                        <a:lnTo>
                          <a:pt x="491" y="99"/>
                        </a:lnTo>
                        <a:lnTo>
                          <a:pt x="495" y="99"/>
                        </a:lnTo>
                        <a:lnTo>
                          <a:pt x="495" y="115"/>
                        </a:lnTo>
                        <a:lnTo>
                          <a:pt x="503" y="115"/>
                        </a:lnTo>
                        <a:lnTo>
                          <a:pt x="511" y="115"/>
                        </a:lnTo>
                        <a:lnTo>
                          <a:pt x="511" y="134"/>
                        </a:lnTo>
                        <a:lnTo>
                          <a:pt x="543" y="134"/>
                        </a:lnTo>
                        <a:lnTo>
                          <a:pt x="553" y="134"/>
                        </a:lnTo>
                        <a:lnTo>
                          <a:pt x="553" y="150"/>
                        </a:lnTo>
                        <a:lnTo>
                          <a:pt x="569" y="150"/>
                        </a:lnTo>
                        <a:lnTo>
                          <a:pt x="569" y="166"/>
                        </a:lnTo>
                        <a:lnTo>
                          <a:pt x="577" y="166"/>
                        </a:lnTo>
                        <a:lnTo>
                          <a:pt x="582" y="166"/>
                        </a:lnTo>
                        <a:lnTo>
                          <a:pt x="582" y="185"/>
                        </a:lnTo>
                        <a:lnTo>
                          <a:pt x="591" y="185"/>
                        </a:lnTo>
                        <a:lnTo>
                          <a:pt x="612" y="185"/>
                        </a:lnTo>
                        <a:lnTo>
                          <a:pt x="617" y="185"/>
                        </a:lnTo>
                        <a:lnTo>
                          <a:pt x="626" y="185"/>
                        </a:lnTo>
                        <a:lnTo>
                          <a:pt x="634" y="185"/>
                        </a:lnTo>
                        <a:lnTo>
                          <a:pt x="634" y="201"/>
                        </a:lnTo>
                        <a:lnTo>
                          <a:pt x="647" y="201"/>
                        </a:lnTo>
                        <a:lnTo>
                          <a:pt x="647" y="219"/>
                        </a:lnTo>
                        <a:lnTo>
                          <a:pt x="665" y="219"/>
                        </a:lnTo>
                        <a:lnTo>
                          <a:pt x="665" y="238"/>
                        </a:lnTo>
                        <a:lnTo>
                          <a:pt x="705" y="238"/>
                        </a:lnTo>
                        <a:lnTo>
                          <a:pt x="709" y="238"/>
                        </a:lnTo>
                        <a:lnTo>
                          <a:pt x="713" y="238"/>
                        </a:lnTo>
                        <a:lnTo>
                          <a:pt x="717" y="238"/>
                        </a:lnTo>
                        <a:lnTo>
                          <a:pt x="717" y="256"/>
                        </a:lnTo>
                        <a:lnTo>
                          <a:pt x="757" y="256"/>
                        </a:lnTo>
                        <a:lnTo>
                          <a:pt x="757" y="275"/>
                        </a:lnTo>
                        <a:lnTo>
                          <a:pt x="796" y="275"/>
                        </a:lnTo>
                        <a:lnTo>
                          <a:pt x="796" y="292"/>
                        </a:lnTo>
                        <a:lnTo>
                          <a:pt x="820" y="292"/>
                        </a:lnTo>
                        <a:lnTo>
                          <a:pt x="831" y="292"/>
                        </a:lnTo>
                        <a:lnTo>
                          <a:pt x="836" y="292"/>
                        </a:lnTo>
                        <a:lnTo>
                          <a:pt x="836" y="332"/>
                        </a:lnTo>
                        <a:lnTo>
                          <a:pt x="840" y="332"/>
                        </a:lnTo>
                        <a:lnTo>
                          <a:pt x="848" y="332"/>
                        </a:lnTo>
                        <a:lnTo>
                          <a:pt x="848" y="353"/>
                        </a:lnTo>
                        <a:lnTo>
                          <a:pt x="853" y="353"/>
                        </a:lnTo>
                        <a:lnTo>
                          <a:pt x="874" y="353"/>
                        </a:lnTo>
                        <a:lnTo>
                          <a:pt x="884" y="353"/>
                        </a:lnTo>
                        <a:lnTo>
                          <a:pt x="893" y="353"/>
                        </a:lnTo>
                        <a:lnTo>
                          <a:pt x="906" y="353"/>
                        </a:lnTo>
                        <a:lnTo>
                          <a:pt x="914" y="353"/>
                        </a:lnTo>
                        <a:lnTo>
                          <a:pt x="922" y="353"/>
                        </a:lnTo>
                        <a:lnTo>
                          <a:pt x="922" y="374"/>
                        </a:lnTo>
                        <a:lnTo>
                          <a:pt x="927" y="374"/>
                        </a:lnTo>
                        <a:lnTo>
                          <a:pt x="931" y="374"/>
                        </a:lnTo>
                        <a:lnTo>
                          <a:pt x="936" y="374"/>
                        </a:lnTo>
                        <a:lnTo>
                          <a:pt x="951" y="374"/>
                        </a:lnTo>
                        <a:lnTo>
                          <a:pt x="962" y="374"/>
                        </a:lnTo>
                        <a:lnTo>
                          <a:pt x="967" y="374"/>
                        </a:lnTo>
                        <a:lnTo>
                          <a:pt x="984" y="374"/>
                        </a:lnTo>
                        <a:lnTo>
                          <a:pt x="984" y="422"/>
                        </a:lnTo>
                        <a:lnTo>
                          <a:pt x="999" y="422"/>
                        </a:lnTo>
                        <a:lnTo>
                          <a:pt x="999" y="444"/>
                        </a:lnTo>
                        <a:lnTo>
                          <a:pt x="1010" y="444"/>
                        </a:lnTo>
                        <a:lnTo>
                          <a:pt x="1010" y="468"/>
                        </a:lnTo>
                        <a:lnTo>
                          <a:pt x="1014" y="468"/>
                        </a:lnTo>
                        <a:lnTo>
                          <a:pt x="1014" y="491"/>
                        </a:lnTo>
                        <a:lnTo>
                          <a:pt x="1019" y="491"/>
                        </a:lnTo>
                        <a:lnTo>
                          <a:pt x="1024" y="491"/>
                        </a:lnTo>
                        <a:lnTo>
                          <a:pt x="1024" y="516"/>
                        </a:lnTo>
                        <a:lnTo>
                          <a:pt x="1029" y="516"/>
                        </a:lnTo>
                        <a:lnTo>
                          <a:pt x="1032" y="516"/>
                        </a:lnTo>
                        <a:lnTo>
                          <a:pt x="1067" y="516"/>
                        </a:lnTo>
                        <a:lnTo>
                          <a:pt x="1067" y="542"/>
                        </a:lnTo>
                        <a:lnTo>
                          <a:pt x="1077" y="542"/>
                        </a:lnTo>
                        <a:lnTo>
                          <a:pt x="1077" y="566"/>
                        </a:lnTo>
                        <a:lnTo>
                          <a:pt x="1115" y="566"/>
                        </a:lnTo>
                        <a:lnTo>
                          <a:pt x="1115" y="591"/>
                        </a:lnTo>
                        <a:lnTo>
                          <a:pt x="1168" y="591"/>
                        </a:lnTo>
                        <a:lnTo>
                          <a:pt x="1177" y="591"/>
                        </a:lnTo>
                        <a:lnTo>
                          <a:pt x="1198" y="591"/>
                        </a:lnTo>
                        <a:lnTo>
                          <a:pt x="1198" y="617"/>
                        </a:lnTo>
                        <a:lnTo>
                          <a:pt x="1208" y="617"/>
                        </a:lnTo>
                        <a:lnTo>
                          <a:pt x="1238" y="617"/>
                        </a:lnTo>
                        <a:lnTo>
                          <a:pt x="1251" y="617"/>
                        </a:lnTo>
                        <a:lnTo>
                          <a:pt x="1256" y="617"/>
                        </a:lnTo>
                        <a:lnTo>
                          <a:pt x="1265" y="617"/>
                        </a:lnTo>
                        <a:lnTo>
                          <a:pt x="1286" y="617"/>
                        </a:lnTo>
                        <a:lnTo>
                          <a:pt x="1291" y="617"/>
                        </a:lnTo>
                        <a:lnTo>
                          <a:pt x="1291" y="676"/>
                        </a:lnTo>
                        <a:lnTo>
                          <a:pt x="1304" y="676"/>
                        </a:lnTo>
                        <a:lnTo>
                          <a:pt x="1324" y="676"/>
                        </a:lnTo>
                        <a:lnTo>
                          <a:pt x="1334" y="676"/>
                        </a:lnTo>
                        <a:lnTo>
                          <a:pt x="1353" y="676"/>
                        </a:lnTo>
                        <a:lnTo>
                          <a:pt x="1387" y="676"/>
                        </a:lnTo>
                        <a:lnTo>
                          <a:pt x="1387" y="711"/>
                        </a:lnTo>
                        <a:lnTo>
                          <a:pt x="1417" y="711"/>
                        </a:lnTo>
                        <a:lnTo>
                          <a:pt x="1465" y="711"/>
                        </a:lnTo>
                        <a:lnTo>
                          <a:pt x="1500" y="711"/>
                        </a:lnTo>
                        <a:lnTo>
                          <a:pt x="1532" y="711"/>
                        </a:lnTo>
                        <a:lnTo>
                          <a:pt x="1532" y="748"/>
                        </a:lnTo>
                        <a:lnTo>
                          <a:pt x="1566" y="748"/>
                        </a:lnTo>
                        <a:lnTo>
                          <a:pt x="1580" y="748"/>
                        </a:lnTo>
                        <a:lnTo>
                          <a:pt x="1580" y="788"/>
                        </a:lnTo>
                        <a:lnTo>
                          <a:pt x="1591" y="788"/>
                        </a:lnTo>
                        <a:lnTo>
                          <a:pt x="1601" y="788"/>
                        </a:lnTo>
                        <a:lnTo>
                          <a:pt x="1610" y="788"/>
                        </a:lnTo>
                        <a:lnTo>
                          <a:pt x="1610" y="831"/>
                        </a:lnTo>
                        <a:lnTo>
                          <a:pt x="1618" y="831"/>
                        </a:lnTo>
                        <a:lnTo>
                          <a:pt x="1644" y="831"/>
                        </a:lnTo>
                        <a:lnTo>
                          <a:pt x="1668" y="831"/>
                        </a:lnTo>
                        <a:lnTo>
                          <a:pt x="1679" y="831"/>
                        </a:lnTo>
                        <a:lnTo>
                          <a:pt x="1693" y="831"/>
                        </a:lnTo>
                        <a:lnTo>
                          <a:pt x="1727" y="831"/>
                        </a:lnTo>
                        <a:lnTo>
                          <a:pt x="1736" y="831"/>
                        </a:lnTo>
                        <a:lnTo>
                          <a:pt x="1767" y="831"/>
                        </a:lnTo>
                        <a:lnTo>
                          <a:pt x="1770" y="831"/>
                        </a:lnTo>
                        <a:lnTo>
                          <a:pt x="1775" y="831"/>
                        </a:lnTo>
                        <a:lnTo>
                          <a:pt x="1903" y="831"/>
                        </a:lnTo>
                        <a:lnTo>
                          <a:pt x="2037" y="831"/>
                        </a:lnTo>
                        <a:lnTo>
                          <a:pt x="2046" y="831"/>
                        </a:lnTo>
                        <a:lnTo>
                          <a:pt x="2099" y="831"/>
                        </a:lnTo>
                        <a:lnTo>
                          <a:pt x="2113" y="831"/>
                        </a:lnTo>
                        <a:lnTo>
                          <a:pt x="2113" y="951"/>
                        </a:lnTo>
                        <a:lnTo>
                          <a:pt x="2125" y="951"/>
                        </a:lnTo>
                        <a:lnTo>
                          <a:pt x="2144" y="951"/>
                        </a:lnTo>
                        <a:lnTo>
                          <a:pt x="2337" y="951"/>
                        </a:lnTo>
                        <a:lnTo>
                          <a:pt x="2411" y="951"/>
                        </a:lnTo>
                        <a:lnTo>
                          <a:pt x="2564" y="951"/>
                        </a:lnTo>
                        <a:lnTo>
                          <a:pt x="3005" y="951"/>
                        </a:lnTo>
                      </a:path>
                    </a:pathLst>
                  </a:custGeom>
                  <a:noFill/>
                  <a:ln w="1588">
                    <a:solidFill>
                      <a:srgbClr val="008E8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93" name="Line 2656"/>
                  <p:cNvSpPr>
                    <a:spLocks noChangeShapeType="1"/>
                  </p:cNvSpPr>
                  <p:nvPr/>
                </p:nvSpPr>
                <p:spPr bwMode="auto">
                  <a:xfrm>
                    <a:off x="3643719" y="1369515"/>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94" name="Line 2657"/>
                  <p:cNvSpPr>
                    <a:spLocks noChangeShapeType="1"/>
                  </p:cNvSpPr>
                  <p:nvPr/>
                </p:nvSpPr>
                <p:spPr bwMode="auto">
                  <a:xfrm flipV="1">
                    <a:off x="3626520" y="1379866"/>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95" name="Line 2658"/>
                  <p:cNvSpPr>
                    <a:spLocks noChangeShapeType="1"/>
                  </p:cNvSpPr>
                  <p:nvPr/>
                </p:nvSpPr>
                <p:spPr bwMode="auto">
                  <a:xfrm flipH="1" flipV="1">
                    <a:off x="3626520" y="1379866"/>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96" name="Line 2659"/>
                  <p:cNvSpPr>
                    <a:spLocks noChangeShapeType="1"/>
                  </p:cNvSpPr>
                  <p:nvPr/>
                </p:nvSpPr>
                <p:spPr bwMode="auto">
                  <a:xfrm>
                    <a:off x="3643719" y="1369515"/>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97" name="Line 2660"/>
                  <p:cNvSpPr>
                    <a:spLocks noChangeShapeType="1"/>
                  </p:cNvSpPr>
                  <p:nvPr/>
                </p:nvSpPr>
                <p:spPr bwMode="auto">
                  <a:xfrm flipV="1">
                    <a:off x="3626520" y="1379866"/>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98" name="Line 2661"/>
                  <p:cNvSpPr>
                    <a:spLocks noChangeShapeType="1"/>
                  </p:cNvSpPr>
                  <p:nvPr/>
                </p:nvSpPr>
                <p:spPr bwMode="auto">
                  <a:xfrm flipH="1" flipV="1">
                    <a:off x="3626520" y="1379866"/>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99" name="Line 2662"/>
                  <p:cNvSpPr>
                    <a:spLocks noChangeShapeType="1"/>
                  </p:cNvSpPr>
                  <p:nvPr/>
                </p:nvSpPr>
                <p:spPr bwMode="auto">
                  <a:xfrm>
                    <a:off x="3643719" y="1369515"/>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00" name="Line 2663"/>
                  <p:cNvSpPr>
                    <a:spLocks noChangeShapeType="1"/>
                  </p:cNvSpPr>
                  <p:nvPr/>
                </p:nvSpPr>
                <p:spPr bwMode="auto">
                  <a:xfrm flipV="1">
                    <a:off x="3626520" y="1379866"/>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01" name="Line 2664"/>
                  <p:cNvSpPr>
                    <a:spLocks noChangeShapeType="1"/>
                  </p:cNvSpPr>
                  <p:nvPr/>
                </p:nvSpPr>
                <p:spPr bwMode="auto">
                  <a:xfrm flipH="1" flipV="1">
                    <a:off x="3626520" y="1379866"/>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02" name="Line 2665"/>
                  <p:cNvSpPr>
                    <a:spLocks noChangeShapeType="1"/>
                  </p:cNvSpPr>
                  <p:nvPr/>
                </p:nvSpPr>
                <p:spPr bwMode="auto">
                  <a:xfrm>
                    <a:off x="3643719" y="1369515"/>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03" name="Line 2666"/>
                  <p:cNvSpPr>
                    <a:spLocks noChangeShapeType="1"/>
                  </p:cNvSpPr>
                  <p:nvPr/>
                </p:nvSpPr>
                <p:spPr bwMode="auto">
                  <a:xfrm flipV="1">
                    <a:off x="3626520" y="1379866"/>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04" name="Line 2667"/>
                  <p:cNvSpPr>
                    <a:spLocks noChangeShapeType="1"/>
                  </p:cNvSpPr>
                  <p:nvPr/>
                </p:nvSpPr>
                <p:spPr bwMode="auto">
                  <a:xfrm flipH="1" flipV="1">
                    <a:off x="3626520" y="1379866"/>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05" name="Line 2668"/>
                  <p:cNvSpPr>
                    <a:spLocks noChangeShapeType="1"/>
                  </p:cNvSpPr>
                  <p:nvPr/>
                </p:nvSpPr>
                <p:spPr bwMode="auto">
                  <a:xfrm>
                    <a:off x="3649452" y="1369515"/>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06" name="Line 2669"/>
                  <p:cNvSpPr>
                    <a:spLocks noChangeShapeType="1"/>
                  </p:cNvSpPr>
                  <p:nvPr/>
                </p:nvSpPr>
                <p:spPr bwMode="auto">
                  <a:xfrm flipV="1">
                    <a:off x="3632253" y="1379866"/>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07" name="Line 2670"/>
                  <p:cNvSpPr>
                    <a:spLocks noChangeShapeType="1"/>
                  </p:cNvSpPr>
                  <p:nvPr/>
                </p:nvSpPr>
                <p:spPr bwMode="auto">
                  <a:xfrm flipH="1" flipV="1">
                    <a:off x="3632253" y="1379866"/>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08" name="Line 2671"/>
                  <p:cNvSpPr>
                    <a:spLocks noChangeShapeType="1"/>
                  </p:cNvSpPr>
                  <p:nvPr/>
                </p:nvSpPr>
                <p:spPr bwMode="auto">
                  <a:xfrm>
                    <a:off x="3655184" y="1369515"/>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09" name="Line 2672"/>
                  <p:cNvSpPr>
                    <a:spLocks noChangeShapeType="1"/>
                  </p:cNvSpPr>
                  <p:nvPr/>
                </p:nvSpPr>
                <p:spPr bwMode="auto">
                  <a:xfrm flipV="1">
                    <a:off x="3640853" y="1379866"/>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10" name="Line 2673"/>
                  <p:cNvSpPr>
                    <a:spLocks noChangeShapeType="1"/>
                  </p:cNvSpPr>
                  <p:nvPr/>
                </p:nvSpPr>
                <p:spPr bwMode="auto">
                  <a:xfrm flipH="1" flipV="1">
                    <a:off x="3640853" y="1379866"/>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11" name="Line 2674"/>
                  <p:cNvSpPr>
                    <a:spLocks noChangeShapeType="1"/>
                  </p:cNvSpPr>
                  <p:nvPr/>
                </p:nvSpPr>
                <p:spPr bwMode="auto">
                  <a:xfrm>
                    <a:off x="3655184" y="1369515"/>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12" name="Line 2675"/>
                  <p:cNvSpPr>
                    <a:spLocks noChangeShapeType="1"/>
                  </p:cNvSpPr>
                  <p:nvPr/>
                </p:nvSpPr>
                <p:spPr bwMode="auto">
                  <a:xfrm flipV="1">
                    <a:off x="3640853" y="1379866"/>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13" name="Line 2676"/>
                  <p:cNvSpPr>
                    <a:spLocks noChangeShapeType="1"/>
                  </p:cNvSpPr>
                  <p:nvPr/>
                </p:nvSpPr>
                <p:spPr bwMode="auto">
                  <a:xfrm flipH="1" flipV="1">
                    <a:off x="3640853" y="1379866"/>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14" name="Line 2677"/>
                  <p:cNvSpPr>
                    <a:spLocks noChangeShapeType="1"/>
                  </p:cNvSpPr>
                  <p:nvPr/>
                </p:nvSpPr>
                <p:spPr bwMode="auto">
                  <a:xfrm>
                    <a:off x="3663785" y="1369515"/>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15" name="Line 2678"/>
                  <p:cNvSpPr>
                    <a:spLocks noChangeShapeType="1"/>
                  </p:cNvSpPr>
                  <p:nvPr/>
                </p:nvSpPr>
                <p:spPr bwMode="auto">
                  <a:xfrm flipV="1">
                    <a:off x="3646586" y="1379866"/>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16" name="Line 2679"/>
                  <p:cNvSpPr>
                    <a:spLocks noChangeShapeType="1"/>
                  </p:cNvSpPr>
                  <p:nvPr/>
                </p:nvSpPr>
                <p:spPr bwMode="auto">
                  <a:xfrm flipH="1" flipV="1">
                    <a:off x="3646586" y="1379866"/>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17" name="Line 2680"/>
                  <p:cNvSpPr>
                    <a:spLocks noChangeShapeType="1"/>
                  </p:cNvSpPr>
                  <p:nvPr/>
                </p:nvSpPr>
                <p:spPr bwMode="auto">
                  <a:xfrm>
                    <a:off x="3678116" y="1369515"/>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18" name="Line 2681"/>
                  <p:cNvSpPr>
                    <a:spLocks noChangeShapeType="1"/>
                  </p:cNvSpPr>
                  <p:nvPr/>
                </p:nvSpPr>
                <p:spPr bwMode="auto">
                  <a:xfrm flipV="1">
                    <a:off x="3663785" y="1379866"/>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19" name="Line 2682"/>
                  <p:cNvSpPr>
                    <a:spLocks noChangeShapeType="1"/>
                  </p:cNvSpPr>
                  <p:nvPr/>
                </p:nvSpPr>
                <p:spPr bwMode="auto">
                  <a:xfrm flipH="1" flipV="1">
                    <a:off x="3663785" y="1379866"/>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20" name="Line 2683"/>
                  <p:cNvSpPr>
                    <a:spLocks noChangeShapeType="1"/>
                  </p:cNvSpPr>
                  <p:nvPr/>
                </p:nvSpPr>
                <p:spPr bwMode="auto">
                  <a:xfrm>
                    <a:off x="3686716" y="1369515"/>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21" name="Line 2684"/>
                  <p:cNvSpPr>
                    <a:spLocks noChangeShapeType="1"/>
                  </p:cNvSpPr>
                  <p:nvPr/>
                </p:nvSpPr>
                <p:spPr bwMode="auto">
                  <a:xfrm flipV="1">
                    <a:off x="3669517" y="1379866"/>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22" name="Line 2685"/>
                  <p:cNvSpPr>
                    <a:spLocks noChangeShapeType="1"/>
                  </p:cNvSpPr>
                  <p:nvPr/>
                </p:nvSpPr>
                <p:spPr bwMode="auto">
                  <a:xfrm flipH="1" flipV="1">
                    <a:off x="3669517" y="1379866"/>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23" name="Line 2686"/>
                  <p:cNvSpPr>
                    <a:spLocks noChangeShapeType="1"/>
                  </p:cNvSpPr>
                  <p:nvPr/>
                </p:nvSpPr>
                <p:spPr bwMode="auto">
                  <a:xfrm>
                    <a:off x="3692449" y="1369515"/>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24" name="Line 2687"/>
                  <p:cNvSpPr>
                    <a:spLocks noChangeShapeType="1"/>
                  </p:cNvSpPr>
                  <p:nvPr/>
                </p:nvSpPr>
                <p:spPr bwMode="auto">
                  <a:xfrm flipV="1">
                    <a:off x="3678116" y="1379866"/>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25" name="Line 2688"/>
                  <p:cNvSpPr>
                    <a:spLocks noChangeShapeType="1"/>
                  </p:cNvSpPr>
                  <p:nvPr/>
                </p:nvSpPr>
                <p:spPr bwMode="auto">
                  <a:xfrm flipH="1" flipV="1">
                    <a:off x="3678116" y="1379866"/>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26" name="Line 2689"/>
                  <p:cNvSpPr>
                    <a:spLocks noChangeShapeType="1"/>
                  </p:cNvSpPr>
                  <p:nvPr/>
                </p:nvSpPr>
                <p:spPr bwMode="auto">
                  <a:xfrm>
                    <a:off x="3692449" y="1369515"/>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27" name="Line 2690"/>
                  <p:cNvSpPr>
                    <a:spLocks noChangeShapeType="1"/>
                  </p:cNvSpPr>
                  <p:nvPr/>
                </p:nvSpPr>
                <p:spPr bwMode="auto">
                  <a:xfrm flipV="1">
                    <a:off x="3678116" y="1379866"/>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28" name="Line 2691"/>
                  <p:cNvSpPr>
                    <a:spLocks noChangeShapeType="1"/>
                  </p:cNvSpPr>
                  <p:nvPr/>
                </p:nvSpPr>
                <p:spPr bwMode="auto">
                  <a:xfrm flipH="1" flipV="1">
                    <a:off x="3678116" y="1379866"/>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29" name="Line 2692"/>
                  <p:cNvSpPr>
                    <a:spLocks noChangeShapeType="1"/>
                  </p:cNvSpPr>
                  <p:nvPr/>
                </p:nvSpPr>
                <p:spPr bwMode="auto">
                  <a:xfrm>
                    <a:off x="3735444" y="1369515"/>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30" name="Line 2693"/>
                  <p:cNvSpPr>
                    <a:spLocks noChangeShapeType="1"/>
                  </p:cNvSpPr>
                  <p:nvPr/>
                </p:nvSpPr>
                <p:spPr bwMode="auto">
                  <a:xfrm flipV="1">
                    <a:off x="3718245" y="1379866"/>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31" name="Line 2694"/>
                  <p:cNvSpPr>
                    <a:spLocks noChangeShapeType="1"/>
                  </p:cNvSpPr>
                  <p:nvPr/>
                </p:nvSpPr>
                <p:spPr bwMode="auto">
                  <a:xfrm flipH="1" flipV="1">
                    <a:off x="3718245" y="1379866"/>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32" name="Line 2695"/>
                  <p:cNvSpPr>
                    <a:spLocks noChangeShapeType="1"/>
                  </p:cNvSpPr>
                  <p:nvPr/>
                </p:nvSpPr>
                <p:spPr bwMode="auto">
                  <a:xfrm>
                    <a:off x="3741177" y="1369515"/>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33" name="Line 2696"/>
                  <p:cNvSpPr>
                    <a:spLocks noChangeShapeType="1"/>
                  </p:cNvSpPr>
                  <p:nvPr/>
                </p:nvSpPr>
                <p:spPr bwMode="auto">
                  <a:xfrm flipV="1">
                    <a:off x="3723978" y="1379866"/>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34" name="Line 2697"/>
                  <p:cNvSpPr>
                    <a:spLocks noChangeShapeType="1"/>
                  </p:cNvSpPr>
                  <p:nvPr/>
                </p:nvSpPr>
                <p:spPr bwMode="auto">
                  <a:xfrm flipH="1" flipV="1">
                    <a:off x="3723978" y="1379866"/>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35" name="Line 2698"/>
                  <p:cNvSpPr>
                    <a:spLocks noChangeShapeType="1"/>
                  </p:cNvSpPr>
                  <p:nvPr/>
                </p:nvSpPr>
                <p:spPr bwMode="auto">
                  <a:xfrm>
                    <a:off x="3741177" y="1369515"/>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36" name="Line 2699"/>
                  <p:cNvSpPr>
                    <a:spLocks noChangeShapeType="1"/>
                  </p:cNvSpPr>
                  <p:nvPr/>
                </p:nvSpPr>
                <p:spPr bwMode="auto">
                  <a:xfrm flipV="1">
                    <a:off x="3723978" y="1379866"/>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37" name="Line 2700"/>
                  <p:cNvSpPr>
                    <a:spLocks noChangeShapeType="1"/>
                  </p:cNvSpPr>
                  <p:nvPr/>
                </p:nvSpPr>
                <p:spPr bwMode="auto">
                  <a:xfrm flipH="1" flipV="1">
                    <a:off x="3723978" y="1379866"/>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38" name="Line 2701"/>
                  <p:cNvSpPr>
                    <a:spLocks noChangeShapeType="1"/>
                  </p:cNvSpPr>
                  <p:nvPr/>
                </p:nvSpPr>
                <p:spPr bwMode="auto">
                  <a:xfrm>
                    <a:off x="3746910" y="1369515"/>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39" name="Line 2702"/>
                  <p:cNvSpPr>
                    <a:spLocks noChangeShapeType="1"/>
                  </p:cNvSpPr>
                  <p:nvPr/>
                </p:nvSpPr>
                <p:spPr bwMode="auto">
                  <a:xfrm flipV="1">
                    <a:off x="3732578" y="1379866"/>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40" name="Line 2703"/>
                  <p:cNvSpPr>
                    <a:spLocks noChangeShapeType="1"/>
                  </p:cNvSpPr>
                  <p:nvPr/>
                </p:nvSpPr>
                <p:spPr bwMode="auto">
                  <a:xfrm flipH="1" flipV="1">
                    <a:off x="3732578" y="1379866"/>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41" name="Line 2704"/>
                  <p:cNvSpPr>
                    <a:spLocks noChangeShapeType="1"/>
                  </p:cNvSpPr>
                  <p:nvPr/>
                </p:nvSpPr>
                <p:spPr bwMode="auto">
                  <a:xfrm>
                    <a:off x="3755510" y="1386767"/>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42" name="Line 2705"/>
                  <p:cNvSpPr>
                    <a:spLocks noChangeShapeType="1"/>
                  </p:cNvSpPr>
                  <p:nvPr/>
                </p:nvSpPr>
                <p:spPr bwMode="auto">
                  <a:xfrm flipV="1">
                    <a:off x="3738311" y="1397115"/>
                    <a:ext cx="31531" cy="276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43" name="Line 2706"/>
                  <p:cNvSpPr>
                    <a:spLocks noChangeShapeType="1"/>
                  </p:cNvSpPr>
                  <p:nvPr/>
                </p:nvSpPr>
                <p:spPr bwMode="auto">
                  <a:xfrm flipH="1" flipV="1">
                    <a:off x="3738311" y="1397115"/>
                    <a:ext cx="31531" cy="276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44" name="Line 2707"/>
                  <p:cNvSpPr>
                    <a:spLocks noChangeShapeType="1"/>
                  </p:cNvSpPr>
                  <p:nvPr/>
                </p:nvSpPr>
                <p:spPr bwMode="auto">
                  <a:xfrm>
                    <a:off x="3761243" y="1386767"/>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45" name="Line 2708"/>
                  <p:cNvSpPr>
                    <a:spLocks noChangeShapeType="1"/>
                  </p:cNvSpPr>
                  <p:nvPr/>
                </p:nvSpPr>
                <p:spPr bwMode="auto">
                  <a:xfrm flipV="1">
                    <a:off x="3746910" y="1397115"/>
                    <a:ext cx="31531" cy="276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46" name="Line 2709"/>
                  <p:cNvSpPr>
                    <a:spLocks noChangeShapeType="1"/>
                  </p:cNvSpPr>
                  <p:nvPr/>
                </p:nvSpPr>
                <p:spPr bwMode="auto">
                  <a:xfrm flipH="1" flipV="1">
                    <a:off x="3746910" y="1397115"/>
                    <a:ext cx="31531" cy="276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47" name="Line 2710"/>
                  <p:cNvSpPr>
                    <a:spLocks noChangeShapeType="1"/>
                  </p:cNvSpPr>
                  <p:nvPr/>
                </p:nvSpPr>
                <p:spPr bwMode="auto">
                  <a:xfrm>
                    <a:off x="3769841" y="1386767"/>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48" name="Line 2711"/>
                  <p:cNvSpPr>
                    <a:spLocks noChangeShapeType="1"/>
                  </p:cNvSpPr>
                  <p:nvPr/>
                </p:nvSpPr>
                <p:spPr bwMode="auto">
                  <a:xfrm flipV="1">
                    <a:off x="3752642" y="1397115"/>
                    <a:ext cx="31531" cy="276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49" name="Line 2712"/>
                  <p:cNvSpPr>
                    <a:spLocks noChangeShapeType="1"/>
                  </p:cNvSpPr>
                  <p:nvPr/>
                </p:nvSpPr>
                <p:spPr bwMode="auto">
                  <a:xfrm flipH="1" flipV="1">
                    <a:off x="3752642" y="1397115"/>
                    <a:ext cx="31531" cy="276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50" name="Line 2713"/>
                  <p:cNvSpPr>
                    <a:spLocks noChangeShapeType="1"/>
                  </p:cNvSpPr>
                  <p:nvPr/>
                </p:nvSpPr>
                <p:spPr bwMode="auto">
                  <a:xfrm>
                    <a:off x="3804238" y="1386767"/>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51" name="Line 2714"/>
                  <p:cNvSpPr>
                    <a:spLocks noChangeShapeType="1"/>
                  </p:cNvSpPr>
                  <p:nvPr/>
                </p:nvSpPr>
                <p:spPr bwMode="auto">
                  <a:xfrm flipV="1">
                    <a:off x="3789907" y="1397115"/>
                    <a:ext cx="31531" cy="276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52" name="Line 2715"/>
                  <p:cNvSpPr>
                    <a:spLocks noChangeShapeType="1"/>
                  </p:cNvSpPr>
                  <p:nvPr/>
                </p:nvSpPr>
                <p:spPr bwMode="auto">
                  <a:xfrm flipH="1" flipV="1">
                    <a:off x="3789907" y="1397115"/>
                    <a:ext cx="31531" cy="276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53" name="Line 2716"/>
                  <p:cNvSpPr>
                    <a:spLocks noChangeShapeType="1"/>
                  </p:cNvSpPr>
                  <p:nvPr/>
                </p:nvSpPr>
                <p:spPr bwMode="auto">
                  <a:xfrm>
                    <a:off x="3818571" y="1407467"/>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54" name="Line 2717"/>
                  <p:cNvSpPr>
                    <a:spLocks noChangeShapeType="1"/>
                  </p:cNvSpPr>
                  <p:nvPr/>
                </p:nvSpPr>
                <p:spPr bwMode="auto">
                  <a:xfrm flipV="1">
                    <a:off x="3801372" y="1421268"/>
                    <a:ext cx="34397"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55" name="Line 2718"/>
                  <p:cNvSpPr>
                    <a:spLocks noChangeShapeType="1"/>
                  </p:cNvSpPr>
                  <p:nvPr/>
                </p:nvSpPr>
                <p:spPr bwMode="auto">
                  <a:xfrm flipH="1" flipV="1">
                    <a:off x="3801372" y="1421268"/>
                    <a:ext cx="34397"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56" name="Line 2719"/>
                  <p:cNvSpPr>
                    <a:spLocks noChangeShapeType="1"/>
                  </p:cNvSpPr>
                  <p:nvPr/>
                </p:nvSpPr>
                <p:spPr bwMode="auto">
                  <a:xfrm>
                    <a:off x="3835769" y="1407467"/>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57" name="Line 2720"/>
                  <p:cNvSpPr>
                    <a:spLocks noChangeShapeType="1"/>
                  </p:cNvSpPr>
                  <p:nvPr/>
                </p:nvSpPr>
                <p:spPr bwMode="auto">
                  <a:xfrm flipV="1">
                    <a:off x="3821436" y="1421268"/>
                    <a:ext cx="31531"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58" name="Line 2721"/>
                  <p:cNvSpPr>
                    <a:spLocks noChangeShapeType="1"/>
                  </p:cNvSpPr>
                  <p:nvPr/>
                </p:nvSpPr>
                <p:spPr bwMode="auto">
                  <a:xfrm flipH="1" flipV="1">
                    <a:off x="3821436" y="1421268"/>
                    <a:ext cx="31531"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59" name="Line 2722"/>
                  <p:cNvSpPr>
                    <a:spLocks noChangeShapeType="1"/>
                  </p:cNvSpPr>
                  <p:nvPr/>
                </p:nvSpPr>
                <p:spPr bwMode="auto">
                  <a:xfrm>
                    <a:off x="3835769" y="1407467"/>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60" name="Line 2723"/>
                  <p:cNvSpPr>
                    <a:spLocks noChangeShapeType="1"/>
                  </p:cNvSpPr>
                  <p:nvPr/>
                </p:nvSpPr>
                <p:spPr bwMode="auto">
                  <a:xfrm flipV="1">
                    <a:off x="3821436" y="1421268"/>
                    <a:ext cx="31531"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61" name="Line 2724"/>
                  <p:cNvSpPr>
                    <a:spLocks noChangeShapeType="1"/>
                  </p:cNvSpPr>
                  <p:nvPr/>
                </p:nvSpPr>
                <p:spPr bwMode="auto">
                  <a:xfrm flipH="1" flipV="1">
                    <a:off x="3821436" y="1421268"/>
                    <a:ext cx="31531"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62" name="Line 2725"/>
                  <p:cNvSpPr>
                    <a:spLocks noChangeShapeType="1"/>
                  </p:cNvSpPr>
                  <p:nvPr/>
                </p:nvSpPr>
                <p:spPr bwMode="auto">
                  <a:xfrm>
                    <a:off x="3844367" y="1407467"/>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63" name="Line 2726"/>
                  <p:cNvSpPr>
                    <a:spLocks noChangeShapeType="1"/>
                  </p:cNvSpPr>
                  <p:nvPr/>
                </p:nvSpPr>
                <p:spPr bwMode="auto">
                  <a:xfrm flipV="1">
                    <a:off x="3827169" y="1421268"/>
                    <a:ext cx="31531"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64" name="Line 2727"/>
                  <p:cNvSpPr>
                    <a:spLocks noChangeShapeType="1"/>
                  </p:cNvSpPr>
                  <p:nvPr/>
                </p:nvSpPr>
                <p:spPr bwMode="auto">
                  <a:xfrm flipH="1" flipV="1">
                    <a:off x="3827169" y="1421268"/>
                    <a:ext cx="31531"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65" name="Line 2728"/>
                  <p:cNvSpPr>
                    <a:spLocks noChangeShapeType="1"/>
                  </p:cNvSpPr>
                  <p:nvPr/>
                </p:nvSpPr>
                <p:spPr bwMode="auto">
                  <a:xfrm>
                    <a:off x="3844367" y="1407467"/>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66" name="Line 2729"/>
                  <p:cNvSpPr>
                    <a:spLocks noChangeShapeType="1"/>
                  </p:cNvSpPr>
                  <p:nvPr/>
                </p:nvSpPr>
                <p:spPr bwMode="auto">
                  <a:xfrm flipV="1">
                    <a:off x="3827169" y="1421268"/>
                    <a:ext cx="31531"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67" name="Line 2730"/>
                  <p:cNvSpPr>
                    <a:spLocks noChangeShapeType="1"/>
                  </p:cNvSpPr>
                  <p:nvPr/>
                </p:nvSpPr>
                <p:spPr bwMode="auto">
                  <a:xfrm flipH="1" flipV="1">
                    <a:off x="3827169" y="1421268"/>
                    <a:ext cx="31531"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68" name="Line 2731"/>
                  <p:cNvSpPr>
                    <a:spLocks noChangeShapeType="1"/>
                  </p:cNvSpPr>
                  <p:nvPr/>
                </p:nvSpPr>
                <p:spPr bwMode="auto">
                  <a:xfrm>
                    <a:off x="3844367" y="1407467"/>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69" name="Line 2732"/>
                  <p:cNvSpPr>
                    <a:spLocks noChangeShapeType="1"/>
                  </p:cNvSpPr>
                  <p:nvPr/>
                </p:nvSpPr>
                <p:spPr bwMode="auto">
                  <a:xfrm flipV="1">
                    <a:off x="3827169" y="1421268"/>
                    <a:ext cx="31531"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70" name="Line 2733"/>
                  <p:cNvSpPr>
                    <a:spLocks noChangeShapeType="1"/>
                  </p:cNvSpPr>
                  <p:nvPr/>
                </p:nvSpPr>
                <p:spPr bwMode="auto">
                  <a:xfrm flipH="1" flipV="1">
                    <a:off x="3827169" y="1421268"/>
                    <a:ext cx="31531"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71" name="Line 2734"/>
                  <p:cNvSpPr>
                    <a:spLocks noChangeShapeType="1"/>
                  </p:cNvSpPr>
                  <p:nvPr/>
                </p:nvSpPr>
                <p:spPr bwMode="auto">
                  <a:xfrm>
                    <a:off x="3867299" y="1407467"/>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72" name="Line 2735"/>
                  <p:cNvSpPr>
                    <a:spLocks noChangeShapeType="1"/>
                  </p:cNvSpPr>
                  <p:nvPr/>
                </p:nvSpPr>
                <p:spPr bwMode="auto">
                  <a:xfrm flipV="1">
                    <a:off x="3850100" y="1421268"/>
                    <a:ext cx="31531"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73" name="Line 2736"/>
                  <p:cNvSpPr>
                    <a:spLocks noChangeShapeType="1"/>
                  </p:cNvSpPr>
                  <p:nvPr/>
                </p:nvSpPr>
                <p:spPr bwMode="auto">
                  <a:xfrm flipH="1" flipV="1">
                    <a:off x="3850100" y="1421268"/>
                    <a:ext cx="31531"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74" name="Line 2737"/>
                  <p:cNvSpPr>
                    <a:spLocks noChangeShapeType="1"/>
                  </p:cNvSpPr>
                  <p:nvPr/>
                </p:nvSpPr>
                <p:spPr bwMode="auto">
                  <a:xfrm>
                    <a:off x="3873032" y="1407467"/>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75" name="Line 2738"/>
                  <p:cNvSpPr>
                    <a:spLocks noChangeShapeType="1"/>
                  </p:cNvSpPr>
                  <p:nvPr/>
                </p:nvSpPr>
                <p:spPr bwMode="auto">
                  <a:xfrm flipV="1">
                    <a:off x="3858700" y="1421268"/>
                    <a:ext cx="31531"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76" name="Line 2739"/>
                  <p:cNvSpPr>
                    <a:spLocks noChangeShapeType="1"/>
                  </p:cNvSpPr>
                  <p:nvPr/>
                </p:nvSpPr>
                <p:spPr bwMode="auto">
                  <a:xfrm flipH="1" flipV="1">
                    <a:off x="3858700" y="1421268"/>
                    <a:ext cx="31531"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77" name="Line 2740"/>
                  <p:cNvSpPr>
                    <a:spLocks noChangeShapeType="1"/>
                  </p:cNvSpPr>
                  <p:nvPr/>
                </p:nvSpPr>
                <p:spPr bwMode="auto">
                  <a:xfrm>
                    <a:off x="3887365" y="1407467"/>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78" name="Line 2741"/>
                  <p:cNvSpPr>
                    <a:spLocks noChangeShapeType="1"/>
                  </p:cNvSpPr>
                  <p:nvPr/>
                </p:nvSpPr>
                <p:spPr bwMode="auto">
                  <a:xfrm flipV="1">
                    <a:off x="3870166" y="1421268"/>
                    <a:ext cx="34397"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79" name="Line 2742"/>
                  <p:cNvSpPr>
                    <a:spLocks noChangeShapeType="1"/>
                  </p:cNvSpPr>
                  <p:nvPr/>
                </p:nvSpPr>
                <p:spPr bwMode="auto">
                  <a:xfrm flipH="1" flipV="1">
                    <a:off x="3870166" y="1421268"/>
                    <a:ext cx="34397"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80" name="Line 2743"/>
                  <p:cNvSpPr>
                    <a:spLocks noChangeShapeType="1"/>
                  </p:cNvSpPr>
                  <p:nvPr/>
                </p:nvSpPr>
                <p:spPr bwMode="auto">
                  <a:xfrm>
                    <a:off x="3887365" y="1407467"/>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81" name="Line 2744"/>
                  <p:cNvSpPr>
                    <a:spLocks noChangeShapeType="1"/>
                  </p:cNvSpPr>
                  <p:nvPr/>
                </p:nvSpPr>
                <p:spPr bwMode="auto">
                  <a:xfrm flipV="1">
                    <a:off x="3870166" y="1421268"/>
                    <a:ext cx="34397"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82" name="Line 2745"/>
                  <p:cNvSpPr>
                    <a:spLocks noChangeShapeType="1"/>
                  </p:cNvSpPr>
                  <p:nvPr/>
                </p:nvSpPr>
                <p:spPr bwMode="auto">
                  <a:xfrm flipH="1" flipV="1">
                    <a:off x="3870166" y="1421268"/>
                    <a:ext cx="34397"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83" name="Line 2746"/>
                  <p:cNvSpPr>
                    <a:spLocks noChangeShapeType="1"/>
                  </p:cNvSpPr>
                  <p:nvPr/>
                </p:nvSpPr>
                <p:spPr bwMode="auto">
                  <a:xfrm>
                    <a:off x="3927494" y="1407467"/>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84" name="Line 2747"/>
                  <p:cNvSpPr>
                    <a:spLocks noChangeShapeType="1"/>
                  </p:cNvSpPr>
                  <p:nvPr/>
                </p:nvSpPr>
                <p:spPr bwMode="auto">
                  <a:xfrm flipV="1">
                    <a:off x="3913161" y="1421268"/>
                    <a:ext cx="34397"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85" name="Line 2748"/>
                  <p:cNvSpPr>
                    <a:spLocks noChangeShapeType="1"/>
                  </p:cNvSpPr>
                  <p:nvPr/>
                </p:nvSpPr>
                <p:spPr bwMode="auto">
                  <a:xfrm flipH="1" flipV="1">
                    <a:off x="3913161" y="1421268"/>
                    <a:ext cx="34397"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86" name="Line 2749"/>
                  <p:cNvSpPr>
                    <a:spLocks noChangeShapeType="1"/>
                  </p:cNvSpPr>
                  <p:nvPr/>
                </p:nvSpPr>
                <p:spPr bwMode="auto">
                  <a:xfrm>
                    <a:off x="3927494" y="1407467"/>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87" name="Line 2750"/>
                  <p:cNvSpPr>
                    <a:spLocks noChangeShapeType="1"/>
                  </p:cNvSpPr>
                  <p:nvPr/>
                </p:nvSpPr>
                <p:spPr bwMode="auto">
                  <a:xfrm flipV="1">
                    <a:off x="3913161" y="1421268"/>
                    <a:ext cx="34397"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88" name="Line 2751"/>
                  <p:cNvSpPr>
                    <a:spLocks noChangeShapeType="1"/>
                  </p:cNvSpPr>
                  <p:nvPr/>
                </p:nvSpPr>
                <p:spPr bwMode="auto">
                  <a:xfrm flipH="1" flipV="1">
                    <a:off x="3913161" y="1421268"/>
                    <a:ext cx="34397"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89" name="Line 2752"/>
                  <p:cNvSpPr>
                    <a:spLocks noChangeShapeType="1"/>
                  </p:cNvSpPr>
                  <p:nvPr/>
                </p:nvSpPr>
                <p:spPr bwMode="auto">
                  <a:xfrm>
                    <a:off x="3941825" y="1407467"/>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90" name="Line 2753"/>
                  <p:cNvSpPr>
                    <a:spLocks noChangeShapeType="1"/>
                  </p:cNvSpPr>
                  <p:nvPr/>
                </p:nvSpPr>
                <p:spPr bwMode="auto">
                  <a:xfrm flipV="1">
                    <a:off x="3927494" y="1421268"/>
                    <a:ext cx="31531"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91" name="Line 2754"/>
                  <p:cNvSpPr>
                    <a:spLocks noChangeShapeType="1"/>
                  </p:cNvSpPr>
                  <p:nvPr/>
                </p:nvSpPr>
                <p:spPr bwMode="auto">
                  <a:xfrm flipH="1" flipV="1">
                    <a:off x="3927494" y="1421268"/>
                    <a:ext cx="31531"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92" name="Line 2755"/>
                  <p:cNvSpPr>
                    <a:spLocks noChangeShapeType="1"/>
                  </p:cNvSpPr>
                  <p:nvPr/>
                </p:nvSpPr>
                <p:spPr bwMode="auto">
                  <a:xfrm>
                    <a:off x="3950425" y="1407467"/>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93" name="Line 2756"/>
                  <p:cNvSpPr>
                    <a:spLocks noChangeShapeType="1"/>
                  </p:cNvSpPr>
                  <p:nvPr/>
                </p:nvSpPr>
                <p:spPr bwMode="auto">
                  <a:xfrm flipV="1">
                    <a:off x="3933227" y="1421268"/>
                    <a:ext cx="31531"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94" name="Line 2757"/>
                  <p:cNvSpPr>
                    <a:spLocks noChangeShapeType="1"/>
                  </p:cNvSpPr>
                  <p:nvPr/>
                </p:nvSpPr>
                <p:spPr bwMode="auto">
                  <a:xfrm flipH="1" flipV="1">
                    <a:off x="3933227" y="1421268"/>
                    <a:ext cx="31531"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95" name="Line 2758"/>
                  <p:cNvSpPr>
                    <a:spLocks noChangeShapeType="1"/>
                  </p:cNvSpPr>
                  <p:nvPr/>
                </p:nvSpPr>
                <p:spPr bwMode="auto">
                  <a:xfrm>
                    <a:off x="3993421" y="1407467"/>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96" name="Line 2759"/>
                  <p:cNvSpPr>
                    <a:spLocks noChangeShapeType="1"/>
                  </p:cNvSpPr>
                  <p:nvPr/>
                </p:nvSpPr>
                <p:spPr bwMode="auto">
                  <a:xfrm flipV="1">
                    <a:off x="3976222" y="1421268"/>
                    <a:ext cx="31531"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97" name="Line 2760"/>
                  <p:cNvSpPr>
                    <a:spLocks noChangeShapeType="1"/>
                  </p:cNvSpPr>
                  <p:nvPr/>
                </p:nvSpPr>
                <p:spPr bwMode="auto">
                  <a:xfrm flipH="1" flipV="1">
                    <a:off x="3976222" y="1421268"/>
                    <a:ext cx="31531"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98" name="Line 2761"/>
                  <p:cNvSpPr>
                    <a:spLocks noChangeShapeType="1"/>
                  </p:cNvSpPr>
                  <p:nvPr/>
                </p:nvSpPr>
                <p:spPr bwMode="auto">
                  <a:xfrm>
                    <a:off x="3999154" y="1407467"/>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99" name="Line 2762"/>
                  <p:cNvSpPr>
                    <a:spLocks noChangeShapeType="1"/>
                  </p:cNvSpPr>
                  <p:nvPr/>
                </p:nvSpPr>
                <p:spPr bwMode="auto">
                  <a:xfrm flipV="1">
                    <a:off x="3981955" y="1421268"/>
                    <a:ext cx="34397"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00" name="Line 2763"/>
                  <p:cNvSpPr>
                    <a:spLocks noChangeShapeType="1"/>
                  </p:cNvSpPr>
                  <p:nvPr/>
                </p:nvSpPr>
                <p:spPr bwMode="auto">
                  <a:xfrm flipH="1" flipV="1">
                    <a:off x="3981955" y="1421268"/>
                    <a:ext cx="34397"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01" name="Line 2764"/>
                  <p:cNvSpPr>
                    <a:spLocks noChangeShapeType="1"/>
                  </p:cNvSpPr>
                  <p:nvPr/>
                </p:nvSpPr>
                <p:spPr bwMode="auto">
                  <a:xfrm>
                    <a:off x="3999154" y="1407467"/>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02" name="Line 2765"/>
                  <p:cNvSpPr>
                    <a:spLocks noChangeShapeType="1"/>
                  </p:cNvSpPr>
                  <p:nvPr/>
                </p:nvSpPr>
                <p:spPr bwMode="auto">
                  <a:xfrm flipV="1">
                    <a:off x="3981955" y="1421268"/>
                    <a:ext cx="34397"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03" name="Line 2766"/>
                  <p:cNvSpPr>
                    <a:spLocks noChangeShapeType="1"/>
                  </p:cNvSpPr>
                  <p:nvPr/>
                </p:nvSpPr>
                <p:spPr bwMode="auto">
                  <a:xfrm flipH="1" flipV="1">
                    <a:off x="3981955" y="1421268"/>
                    <a:ext cx="34397"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04" name="Line 2767"/>
                  <p:cNvSpPr>
                    <a:spLocks noChangeShapeType="1"/>
                  </p:cNvSpPr>
                  <p:nvPr/>
                </p:nvSpPr>
                <p:spPr bwMode="auto">
                  <a:xfrm>
                    <a:off x="4010619" y="1407467"/>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05" name="Line 2768"/>
                  <p:cNvSpPr>
                    <a:spLocks noChangeShapeType="1"/>
                  </p:cNvSpPr>
                  <p:nvPr/>
                </p:nvSpPr>
                <p:spPr bwMode="auto">
                  <a:xfrm flipV="1">
                    <a:off x="3996288" y="1421268"/>
                    <a:ext cx="34397"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06" name="Line 2769"/>
                  <p:cNvSpPr>
                    <a:spLocks noChangeShapeType="1"/>
                  </p:cNvSpPr>
                  <p:nvPr/>
                </p:nvSpPr>
                <p:spPr bwMode="auto">
                  <a:xfrm flipH="1" flipV="1">
                    <a:off x="3996288" y="1421268"/>
                    <a:ext cx="34397"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07" name="Line 2770"/>
                  <p:cNvSpPr>
                    <a:spLocks noChangeShapeType="1"/>
                  </p:cNvSpPr>
                  <p:nvPr/>
                </p:nvSpPr>
                <p:spPr bwMode="auto">
                  <a:xfrm>
                    <a:off x="4039283" y="1407467"/>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08" name="Line 2771"/>
                  <p:cNvSpPr>
                    <a:spLocks noChangeShapeType="1"/>
                  </p:cNvSpPr>
                  <p:nvPr/>
                </p:nvSpPr>
                <p:spPr bwMode="auto">
                  <a:xfrm flipV="1">
                    <a:off x="4022085" y="1421268"/>
                    <a:ext cx="31531"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09" name="Line 2772"/>
                  <p:cNvSpPr>
                    <a:spLocks noChangeShapeType="1"/>
                  </p:cNvSpPr>
                  <p:nvPr/>
                </p:nvSpPr>
                <p:spPr bwMode="auto">
                  <a:xfrm flipH="1" flipV="1">
                    <a:off x="4022085" y="1421268"/>
                    <a:ext cx="31531"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10" name="Line 2773"/>
                  <p:cNvSpPr>
                    <a:spLocks noChangeShapeType="1"/>
                  </p:cNvSpPr>
                  <p:nvPr/>
                </p:nvSpPr>
                <p:spPr bwMode="auto">
                  <a:xfrm>
                    <a:off x="4053616" y="1407467"/>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11" name="Line 2774"/>
                  <p:cNvSpPr>
                    <a:spLocks noChangeShapeType="1"/>
                  </p:cNvSpPr>
                  <p:nvPr/>
                </p:nvSpPr>
                <p:spPr bwMode="auto">
                  <a:xfrm flipV="1">
                    <a:off x="4039283" y="1421268"/>
                    <a:ext cx="31531"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12" name="Line 2775"/>
                  <p:cNvSpPr>
                    <a:spLocks noChangeShapeType="1"/>
                  </p:cNvSpPr>
                  <p:nvPr/>
                </p:nvSpPr>
                <p:spPr bwMode="auto">
                  <a:xfrm flipH="1" flipV="1">
                    <a:off x="4039283" y="1421268"/>
                    <a:ext cx="31531"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13" name="Line 2776"/>
                  <p:cNvSpPr>
                    <a:spLocks noChangeShapeType="1"/>
                  </p:cNvSpPr>
                  <p:nvPr/>
                </p:nvSpPr>
                <p:spPr bwMode="auto">
                  <a:xfrm>
                    <a:off x="4053616" y="1407467"/>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14" name="Line 2777"/>
                  <p:cNvSpPr>
                    <a:spLocks noChangeShapeType="1"/>
                  </p:cNvSpPr>
                  <p:nvPr/>
                </p:nvSpPr>
                <p:spPr bwMode="auto">
                  <a:xfrm flipV="1">
                    <a:off x="4039283" y="1421268"/>
                    <a:ext cx="31531"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15" name="Line 2778"/>
                  <p:cNvSpPr>
                    <a:spLocks noChangeShapeType="1"/>
                  </p:cNvSpPr>
                  <p:nvPr/>
                </p:nvSpPr>
                <p:spPr bwMode="auto">
                  <a:xfrm flipH="1" flipV="1">
                    <a:off x="4039283" y="1421268"/>
                    <a:ext cx="31531"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16" name="Line 2779"/>
                  <p:cNvSpPr>
                    <a:spLocks noChangeShapeType="1"/>
                  </p:cNvSpPr>
                  <p:nvPr/>
                </p:nvSpPr>
                <p:spPr bwMode="auto">
                  <a:xfrm>
                    <a:off x="4053616" y="1407467"/>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17" name="Line 2780"/>
                  <p:cNvSpPr>
                    <a:spLocks noChangeShapeType="1"/>
                  </p:cNvSpPr>
                  <p:nvPr/>
                </p:nvSpPr>
                <p:spPr bwMode="auto">
                  <a:xfrm flipV="1">
                    <a:off x="4039283" y="1421268"/>
                    <a:ext cx="31531"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18" name="Line 2781"/>
                  <p:cNvSpPr>
                    <a:spLocks noChangeShapeType="1"/>
                  </p:cNvSpPr>
                  <p:nvPr/>
                </p:nvSpPr>
                <p:spPr bwMode="auto">
                  <a:xfrm flipH="1" flipV="1">
                    <a:off x="4039283" y="1421268"/>
                    <a:ext cx="31531"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19" name="Line 2782"/>
                  <p:cNvSpPr>
                    <a:spLocks noChangeShapeType="1"/>
                  </p:cNvSpPr>
                  <p:nvPr/>
                </p:nvSpPr>
                <p:spPr bwMode="auto">
                  <a:xfrm>
                    <a:off x="4062215" y="1407467"/>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20" name="Line 2783"/>
                  <p:cNvSpPr>
                    <a:spLocks noChangeShapeType="1"/>
                  </p:cNvSpPr>
                  <p:nvPr/>
                </p:nvSpPr>
                <p:spPr bwMode="auto">
                  <a:xfrm flipV="1">
                    <a:off x="4045016" y="1421268"/>
                    <a:ext cx="31531"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21" name="Line 2784"/>
                  <p:cNvSpPr>
                    <a:spLocks noChangeShapeType="1"/>
                  </p:cNvSpPr>
                  <p:nvPr/>
                </p:nvSpPr>
                <p:spPr bwMode="auto">
                  <a:xfrm flipH="1" flipV="1">
                    <a:off x="4045016" y="1421268"/>
                    <a:ext cx="31531"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22" name="Line 2785"/>
                  <p:cNvSpPr>
                    <a:spLocks noChangeShapeType="1"/>
                  </p:cNvSpPr>
                  <p:nvPr/>
                </p:nvSpPr>
                <p:spPr bwMode="auto">
                  <a:xfrm>
                    <a:off x="4062215" y="1407467"/>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23" name="Line 2786"/>
                  <p:cNvSpPr>
                    <a:spLocks noChangeShapeType="1"/>
                  </p:cNvSpPr>
                  <p:nvPr/>
                </p:nvSpPr>
                <p:spPr bwMode="auto">
                  <a:xfrm flipV="1">
                    <a:off x="4045016" y="1421268"/>
                    <a:ext cx="31531"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24" name="Line 2787"/>
                  <p:cNvSpPr>
                    <a:spLocks noChangeShapeType="1"/>
                  </p:cNvSpPr>
                  <p:nvPr/>
                </p:nvSpPr>
                <p:spPr bwMode="auto">
                  <a:xfrm flipH="1" flipV="1">
                    <a:off x="4045016" y="1421268"/>
                    <a:ext cx="31531"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25" name="Line 2788"/>
                  <p:cNvSpPr>
                    <a:spLocks noChangeShapeType="1"/>
                  </p:cNvSpPr>
                  <p:nvPr/>
                </p:nvSpPr>
                <p:spPr bwMode="auto">
                  <a:xfrm>
                    <a:off x="4076547" y="1407467"/>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26" name="Line 2789"/>
                  <p:cNvSpPr>
                    <a:spLocks noChangeShapeType="1"/>
                  </p:cNvSpPr>
                  <p:nvPr/>
                </p:nvSpPr>
                <p:spPr bwMode="auto">
                  <a:xfrm flipV="1">
                    <a:off x="4059349" y="1421268"/>
                    <a:ext cx="31531"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27" name="Line 2790"/>
                  <p:cNvSpPr>
                    <a:spLocks noChangeShapeType="1"/>
                  </p:cNvSpPr>
                  <p:nvPr/>
                </p:nvSpPr>
                <p:spPr bwMode="auto">
                  <a:xfrm flipH="1" flipV="1">
                    <a:off x="4059349" y="1421268"/>
                    <a:ext cx="31531"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28" name="Line 2791"/>
                  <p:cNvSpPr>
                    <a:spLocks noChangeShapeType="1"/>
                  </p:cNvSpPr>
                  <p:nvPr/>
                </p:nvSpPr>
                <p:spPr bwMode="auto">
                  <a:xfrm>
                    <a:off x="4082280" y="1407467"/>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29" name="Line 2792"/>
                  <p:cNvSpPr>
                    <a:spLocks noChangeShapeType="1"/>
                  </p:cNvSpPr>
                  <p:nvPr/>
                </p:nvSpPr>
                <p:spPr bwMode="auto">
                  <a:xfrm flipV="1">
                    <a:off x="4065082" y="1421268"/>
                    <a:ext cx="34397"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30" name="Line 2793"/>
                  <p:cNvSpPr>
                    <a:spLocks noChangeShapeType="1"/>
                  </p:cNvSpPr>
                  <p:nvPr/>
                </p:nvSpPr>
                <p:spPr bwMode="auto">
                  <a:xfrm flipH="1" flipV="1">
                    <a:off x="4065082" y="1421268"/>
                    <a:ext cx="34397"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31" name="Line 2794"/>
                  <p:cNvSpPr>
                    <a:spLocks noChangeShapeType="1"/>
                  </p:cNvSpPr>
                  <p:nvPr/>
                </p:nvSpPr>
                <p:spPr bwMode="auto">
                  <a:xfrm>
                    <a:off x="4088013" y="1407467"/>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32" name="Line 2795"/>
                  <p:cNvSpPr>
                    <a:spLocks noChangeShapeType="1"/>
                  </p:cNvSpPr>
                  <p:nvPr/>
                </p:nvSpPr>
                <p:spPr bwMode="auto">
                  <a:xfrm flipV="1">
                    <a:off x="4070815" y="1421268"/>
                    <a:ext cx="34397"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33" name="Line 2796"/>
                  <p:cNvSpPr>
                    <a:spLocks noChangeShapeType="1"/>
                  </p:cNvSpPr>
                  <p:nvPr/>
                </p:nvSpPr>
                <p:spPr bwMode="auto">
                  <a:xfrm flipH="1" flipV="1">
                    <a:off x="4070815" y="1421268"/>
                    <a:ext cx="34397"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34" name="Line 2797"/>
                  <p:cNvSpPr>
                    <a:spLocks noChangeShapeType="1"/>
                  </p:cNvSpPr>
                  <p:nvPr/>
                </p:nvSpPr>
                <p:spPr bwMode="auto">
                  <a:xfrm>
                    <a:off x="4151074" y="1431617"/>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35" name="Line 2798"/>
                  <p:cNvSpPr>
                    <a:spLocks noChangeShapeType="1"/>
                  </p:cNvSpPr>
                  <p:nvPr/>
                </p:nvSpPr>
                <p:spPr bwMode="auto">
                  <a:xfrm flipV="1">
                    <a:off x="4133876" y="1441969"/>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36" name="Line 2799"/>
                  <p:cNvSpPr>
                    <a:spLocks noChangeShapeType="1"/>
                  </p:cNvSpPr>
                  <p:nvPr/>
                </p:nvSpPr>
                <p:spPr bwMode="auto">
                  <a:xfrm flipH="1" flipV="1">
                    <a:off x="4133876" y="1441969"/>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37" name="Line 2800"/>
                  <p:cNvSpPr>
                    <a:spLocks noChangeShapeType="1"/>
                  </p:cNvSpPr>
                  <p:nvPr/>
                </p:nvSpPr>
                <p:spPr bwMode="auto">
                  <a:xfrm>
                    <a:off x="4176871" y="1431617"/>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38" name="Line 2801"/>
                  <p:cNvSpPr>
                    <a:spLocks noChangeShapeType="1"/>
                  </p:cNvSpPr>
                  <p:nvPr/>
                </p:nvSpPr>
                <p:spPr bwMode="auto">
                  <a:xfrm flipV="1">
                    <a:off x="4159672" y="1441969"/>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39" name="Line 2802"/>
                  <p:cNvSpPr>
                    <a:spLocks noChangeShapeType="1"/>
                  </p:cNvSpPr>
                  <p:nvPr/>
                </p:nvSpPr>
                <p:spPr bwMode="auto">
                  <a:xfrm flipH="1" flipV="1">
                    <a:off x="4159672" y="1441969"/>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40" name="Line 2803"/>
                  <p:cNvSpPr>
                    <a:spLocks noChangeShapeType="1"/>
                  </p:cNvSpPr>
                  <p:nvPr/>
                </p:nvSpPr>
                <p:spPr bwMode="auto">
                  <a:xfrm>
                    <a:off x="4176871" y="1431617"/>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41" name="Line 2804"/>
                  <p:cNvSpPr>
                    <a:spLocks noChangeShapeType="1"/>
                  </p:cNvSpPr>
                  <p:nvPr/>
                </p:nvSpPr>
                <p:spPr bwMode="auto">
                  <a:xfrm flipV="1">
                    <a:off x="4159672" y="1441969"/>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42" name="Line 2805"/>
                  <p:cNvSpPr>
                    <a:spLocks noChangeShapeType="1"/>
                  </p:cNvSpPr>
                  <p:nvPr/>
                </p:nvSpPr>
                <p:spPr bwMode="auto">
                  <a:xfrm flipH="1" flipV="1">
                    <a:off x="4159672" y="1441969"/>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43" name="Line 2806"/>
                  <p:cNvSpPr>
                    <a:spLocks noChangeShapeType="1"/>
                  </p:cNvSpPr>
                  <p:nvPr/>
                </p:nvSpPr>
                <p:spPr bwMode="auto">
                  <a:xfrm>
                    <a:off x="4188337" y="1431617"/>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44" name="Line 2807"/>
                  <p:cNvSpPr>
                    <a:spLocks noChangeShapeType="1"/>
                  </p:cNvSpPr>
                  <p:nvPr/>
                </p:nvSpPr>
                <p:spPr bwMode="auto">
                  <a:xfrm flipV="1">
                    <a:off x="4171138" y="1441969"/>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45" name="Line 2808"/>
                  <p:cNvSpPr>
                    <a:spLocks noChangeShapeType="1"/>
                  </p:cNvSpPr>
                  <p:nvPr/>
                </p:nvSpPr>
                <p:spPr bwMode="auto">
                  <a:xfrm flipH="1" flipV="1">
                    <a:off x="4171138" y="1441969"/>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46" name="Line 2809"/>
                  <p:cNvSpPr>
                    <a:spLocks noChangeShapeType="1"/>
                  </p:cNvSpPr>
                  <p:nvPr/>
                </p:nvSpPr>
                <p:spPr bwMode="auto">
                  <a:xfrm>
                    <a:off x="4234199" y="1431617"/>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47" name="Line 2810"/>
                  <p:cNvSpPr>
                    <a:spLocks noChangeShapeType="1"/>
                  </p:cNvSpPr>
                  <p:nvPr/>
                </p:nvSpPr>
                <p:spPr bwMode="auto">
                  <a:xfrm flipV="1">
                    <a:off x="4217001" y="1441969"/>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48" name="Line 2811"/>
                  <p:cNvSpPr>
                    <a:spLocks noChangeShapeType="1"/>
                  </p:cNvSpPr>
                  <p:nvPr/>
                </p:nvSpPr>
                <p:spPr bwMode="auto">
                  <a:xfrm flipH="1" flipV="1">
                    <a:off x="4217001" y="1441969"/>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49" name="Line 2812"/>
                  <p:cNvSpPr>
                    <a:spLocks noChangeShapeType="1"/>
                  </p:cNvSpPr>
                  <p:nvPr/>
                </p:nvSpPr>
                <p:spPr bwMode="auto">
                  <a:xfrm>
                    <a:off x="4239932" y="1431617"/>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50" name="Line 2813"/>
                  <p:cNvSpPr>
                    <a:spLocks noChangeShapeType="1"/>
                  </p:cNvSpPr>
                  <p:nvPr/>
                </p:nvSpPr>
                <p:spPr bwMode="auto">
                  <a:xfrm flipV="1">
                    <a:off x="4222733" y="1441969"/>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51" name="Line 2814"/>
                  <p:cNvSpPr>
                    <a:spLocks noChangeShapeType="1"/>
                  </p:cNvSpPr>
                  <p:nvPr/>
                </p:nvSpPr>
                <p:spPr bwMode="auto">
                  <a:xfrm flipH="1" flipV="1">
                    <a:off x="4222733" y="1441969"/>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52" name="Line 2815"/>
                  <p:cNvSpPr>
                    <a:spLocks noChangeShapeType="1"/>
                  </p:cNvSpPr>
                  <p:nvPr/>
                </p:nvSpPr>
                <p:spPr bwMode="auto">
                  <a:xfrm>
                    <a:off x="4277196" y="1486820"/>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53" name="Line 2816"/>
                  <p:cNvSpPr>
                    <a:spLocks noChangeShapeType="1"/>
                  </p:cNvSpPr>
                  <p:nvPr/>
                </p:nvSpPr>
                <p:spPr bwMode="auto">
                  <a:xfrm flipV="1">
                    <a:off x="4257130" y="1497171"/>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54" name="Line 2817"/>
                  <p:cNvSpPr>
                    <a:spLocks noChangeShapeType="1"/>
                  </p:cNvSpPr>
                  <p:nvPr/>
                </p:nvSpPr>
                <p:spPr bwMode="auto">
                  <a:xfrm flipH="1" flipV="1">
                    <a:off x="4257130" y="1497171"/>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55" name="Line 2819"/>
                  <p:cNvSpPr>
                    <a:spLocks noChangeShapeType="1"/>
                  </p:cNvSpPr>
                  <p:nvPr/>
                </p:nvSpPr>
                <p:spPr bwMode="auto">
                  <a:xfrm>
                    <a:off x="4280062" y="1510970"/>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56" name="Line 2820"/>
                  <p:cNvSpPr>
                    <a:spLocks noChangeShapeType="1"/>
                  </p:cNvSpPr>
                  <p:nvPr/>
                </p:nvSpPr>
                <p:spPr bwMode="auto">
                  <a:xfrm flipV="1">
                    <a:off x="4265729" y="1521322"/>
                    <a:ext cx="34397" cy="276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57" name="Line 2821"/>
                  <p:cNvSpPr>
                    <a:spLocks noChangeShapeType="1"/>
                  </p:cNvSpPr>
                  <p:nvPr/>
                </p:nvSpPr>
                <p:spPr bwMode="auto">
                  <a:xfrm flipH="1" flipV="1">
                    <a:off x="4265729" y="1521322"/>
                    <a:ext cx="34397" cy="276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58" name="Line 2822"/>
                  <p:cNvSpPr>
                    <a:spLocks noChangeShapeType="1"/>
                  </p:cNvSpPr>
                  <p:nvPr/>
                </p:nvSpPr>
                <p:spPr bwMode="auto">
                  <a:xfrm>
                    <a:off x="4302993" y="1510970"/>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59" name="Line 2823"/>
                  <p:cNvSpPr>
                    <a:spLocks noChangeShapeType="1"/>
                  </p:cNvSpPr>
                  <p:nvPr/>
                </p:nvSpPr>
                <p:spPr bwMode="auto">
                  <a:xfrm flipV="1">
                    <a:off x="4285794" y="1521322"/>
                    <a:ext cx="31531" cy="276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60" name="Line 2824"/>
                  <p:cNvSpPr>
                    <a:spLocks noChangeShapeType="1"/>
                  </p:cNvSpPr>
                  <p:nvPr/>
                </p:nvSpPr>
                <p:spPr bwMode="auto">
                  <a:xfrm flipH="1" flipV="1">
                    <a:off x="4285794" y="1521322"/>
                    <a:ext cx="31531" cy="276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61" name="Line 2825"/>
                  <p:cNvSpPr>
                    <a:spLocks noChangeShapeType="1"/>
                  </p:cNvSpPr>
                  <p:nvPr/>
                </p:nvSpPr>
                <p:spPr bwMode="auto">
                  <a:xfrm>
                    <a:off x="4325924" y="1538572"/>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62" name="Line 2826"/>
                  <p:cNvSpPr>
                    <a:spLocks noChangeShapeType="1"/>
                  </p:cNvSpPr>
                  <p:nvPr/>
                </p:nvSpPr>
                <p:spPr bwMode="auto">
                  <a:xfrm flipV="1">
                    <a:off x="4308726" y="1548924"/>
                    <a:ext cx="31531" cy="276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63" name="Line 2827"/>
                  <p:cNvSpPr>
                    <a:spLocks noChangeShapeType="1"/>
                  </p:cNvSpPr>
                  <p:nvPr/>
                </p:nvSpPr>
                <p:spPr bwMode="auto">
                  <a:xfrm flipH="1" flipV="1">
                    <a:off x="4308726" y="1548924"/>
                    <a:ext cx="31531" cy="276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64" name="Line 2828"/>
                  <p:cNvSpPr>
                    <a:spLocks noChangeShapeType="1"/>
                  </p:cNvSpPr>
                  <p:nvPr/>
                </p:nvSpPr>
                <p:spPr bwMode="auto">
                  <a:xfrm>
                    <a:off x="4325924" y="1538572"/>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65" name="Line 2829"/>
                  <p:cNvSpPr>
                    <a:spLocks noChangeShapeType="1"/>
                  </p:cNvSpPr>
                  <p:nvPr/>
                </p:nvSpPr>
                <p:spPr bwMode="auto">
                  <a:xfrm flipV="1">
                    <a:off x="4308726" y="1548924"/>
                    <a:ext cx="31531" cy="276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66" name="Line 2830"/>
                  <p:cNvSpPr>
                    <a:spLocks noChangeShapeType="1"/>
                  </p:cNvSpPr>
                  <p:nvPr/>
                </p:nvSpPr>
                <p:spPr bwMode="auto">
                  <a:xfrm flipH="1" flipV="1">
                    <a:off x="4308726" y="1548924"/>
                    <a:ext cx="31531" cy="276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67" name="Line 2831"/>
                  <p:cNvSpPr>
                    <a:spLocks noChangeShapeType="1"/>
                  </p:cNvSpPr>
                  <p:nvPr/>
                </p:nvSpPr>
                <p:spPr bwMode="auto">
                  <a:xfrm>
                    <a:off x="4345988" y="1538572"/>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68" name="Line 2832"/>
                  <p:cNvSpPr>
                    <a:spLocks noChangeShapeType="1"/>
                  </p:cNvSpPr>
                  <p:nvPr/>
                </p:nvSpPr>
                <p:spPr bwMode="auto">
                  <a:xfrm flipV="1">
                    <a:off x="4328790" y="1548924"/>
                    <a:ext cx="31531" cy="276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69" name="Line 2833"/>
                  <p:cNvSpPr>
                    <a:spLocks noChangeShapeType="1"/>
                  </p:cNvSpPr>
                  <p:nvPr/>
                </p:nvSpPr>
                <p:spPr bwMode="auto">
                  <a:xfrm flipH="1" flipV="1">
                    <a:off x="4328790" y="1548924"/>
                    <a:ext cx="31531" cy="276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70" name="Line 2834"/>
                  <p:cNvSpPr>
                    <a:spLocks noChangeShapeType="1"/>
                  </p:cNvSpPr>
                  <p:nvPr/>
                </p:nvSpPr>
                <p:spPr bwMode="auto">
                  <a:xfrm>
                    <a:off x="4345988" y="1538572"/>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71" name="Line 2835"/>
                  <p:cNvSpPr>
                    <a:spLocks noChangeShapeType="1"/>
                  </p:cNvSpPr>
                  <p:nvPr/>
                </p:nvSpPr>
                <p:spPr bwMode="auto">
                  <a:xfrm flipV="1">
                    <a:off x="4328790" y="1548924"/>
                    <a:ext cx="31531" cy="276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72" name="Line 2836"/>
                  <p:cNvSpPr>
                    <a:spLocks noChangeShapeType="1"/>
                  </p:cNvSpPr>
                  <p:nvPr/>
                </p:nvSpPr>
                <p:spPr bwMode="auto">
                  <a:xfrm flipH="1" flipV="1">
                    <a:off x="4328790" y="1548924"/>
                    <a:ext cx="31531" cy="276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73" name="Line 2837"/>
                  <p:cNvSpPr>
                    <a:spLocks noChangeShapeType="1"/>
                  </p:cNvSpPr>
                  <p:nvPr/>
                </p:nvSpPr>
                <p:spPr bwMode="auto">
                  <a:xfrm>
                    <a:off x="4363187" y="1566174"/>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74" name="Line 2838"/>
                  <p:cNvSpPr>
                    <a:spLocks noChangeShapeType="1"/>
                  </p:cNvSpPr>
                  <p:nvPr/>
                </p:nvSpPr>
                <p:spPr bwMode="auto">
                  <a:xfrm flipV="1">
                    <a:off x="4348855" y="1576524"/>
                    <a:ext cx="34397" cy="276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75" name="Line 2839"/>
                  <p:cNvSpPr>
                    <a:spLocks noChangeShapeType="1"/>
                  </p:cNvSpPr>
                  <p:nvPr/>
                </p:nvSpPr>
                <p:spPr bwMode="auto">
                  <a:xfrm flipH="1" flipV="1">
                    <a:off x="4348855" y="1576524"/>
                    <a:ext cx="34397" cy="276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76" name="Line 2840"/>
                  <p:cNvSpPr>
                    <a:spLocks noChangeShapeType="1"/>
                  </p:cNvSpPr>
                  <p:nvPr/>
                </p:nvSpPr>
                <p:spPr bwMode="auto">
                  <a:xfrm>
                    <a:off x="4374652" y="1597225"/>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77" name="Line 2841"/>
                  <p:cNvSpPr>
                    <a:spLocks noChangeShapeType="1"/>
                  </p:cNvSpPr>
                  <p:nvPr/>
                </p:nvSpPr>
                <p:spPr bwMode="auto">
                  <a:xfrm flipV="1">
                    <a:off x="4360321" y="1611026"/>
                    <a:ext cx="31531"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78" name="Line 2842"/>
                  <p:cNvSpPr>
                    <a:spLocks noChangeShapeType="1"/>
                  </p:cNvSpPr>
                  <p:nvPr/>
                </p:nvSpPr>
                <p:spPr bwMode="auto">
                  <a:xfrm flipH="1" flipV="1">
                    <a:off x="4360321" y="1611026"/>
                    <a:ext cx="31531"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79" name="Line 2843"/>
                  <p:cNvSpPr>
                    <a:spLocks noChangeShapeType="1"/>
                  </p:cNvSpPr>
                  <p:nvPr/>
                </p:nvSpPr>
                <p:spPr bwMode="auto">
                  <a:xfrm>
                    <a:off x="4420515" y="1597225"/>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80" name="Line 2844"/>
                  <p:cNvSpPr>
                    <a:spLocks noChangeShapeType="1"/>
                  </p:cNvSpPr>
                  <p:nvPr/>
                </p:nvSpPr>
                <p:spPr bwMode="auto">
                  <a:xfrm flipV="1">
                    <a:off x="4406184" y="1611026"/>
                    <a:ext cx="31531"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81" name="Line 2845"/>
                  <p:cNvSpPr>
                    <a:spLocks noChangeShapeType="1"/>
                  </p:cNvSpPr>
                  <p:nvPr/>
                </p:nvSpPr>
                <p:spPr bwMode="auto">
                  <a:xfrm flipH="1" flipV="1">
                    <a:off x="4406184" y="1611026"/>
                    <a:ext cx="31531"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82" name="Line 2846"/>
                  <p:cNvSpPr>
                    <a:spLocks noChangeShapeType="1"/>
                  </p:cNvSpPr>
                  <p:nvPr/>
                </p:nvSpPr>
                <p:spPr bwMode="auto">
                  <a:xfrm>
                    <a:off x="4469245" y="1652429"/>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83" name="Line 2847"/>
                  <p:cNvSpPr>
                    <a:spLocks noChangeShapeType="1"/>
                  </p:cNvSpPr>
                  <p:nvPr/>
                </p:nvSpPr>
                <p:spPr bwMode="auto">
                  <a:xfrm flipV="1">
                    <a:off x="4452046" y="1666230"/>
                    <a:ext cx="34397"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84" name="Line 2848"/>
                  <p:cNvSpPr>
                    <a:spLocks noChangeShapeType="1"/>
                  </p:cNvSpPr>
                  <p:nvPr/>
                </p:nvSpPr>
                <p:spPr bwMode="auto">
                  <a:xfrm flipH="1" flipV="1">
                    <a:off x="4452046" y="1666230"/>
                    <a:ext cx="34397"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85" name="Line 2849"/>
                  <p:cNvSpPr>
                    <a:spLocks noChangeShapeType="1"/>
                  </p:cNvSpPr>
                  <p:nvPr/>
                </p:nvSpPr>
                <p:spPr bwMode="auto">
                  <a:xfrm>
                    <a:off x="4489309" y="1683479"/>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86" name="Line 2850"/>
                  <p:cNvSpPr>
                    <a:spLocks noChangeShapeType="1"/>
                  </p:cNvSpPr>
                  <p:nvPr/>
                </p:nvSpPr>
                <p:spPr bwMode="auto">
                  <a:xfrm flipV="1">
                    <a:off x="4474977" y="1697280"/>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87" name="Line 2851"/>
                  <p:cNvSpPr>
                    <a:spLocks noChangeShapeType="1"/>
                  </p:cNvSpPr>
                  <p:nvPr/>
                </p:nvSpPr>
                <p:spPr bwMode="auto">
                  <a:xfrm flipH="1" flipV="1">
                    <a:off x="4474977" y="1697280"/>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88" name="Line 2852"/>
                  <p:cNvSpPr>
                    <a:spLocks noChangeShapeType="1"/>
                  </p:cNvSpPr>
                  <p:nvPr/>
                </p:nvSpPr>
                <p:spPr bwMode="auto">
                  <a:xfrm>
                    <a:off x="4517973" y="1683479"/>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89" name="Line 2853"/>
                  <p:cNvSpPr>
                    <a:spLocks noChangeShapeType="1"/>
                  </p:cNvSpPr>
                  <p:nvPr/>
                </p:nvSpPr>
                <p:spPr bwMode="auto">
                  <a:xfrm flipV="1">
                    <a:off x="4503641" y="1697280"/>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90" name="Line 2854"/>
                  <p:cNvSpPr>
                    <a:spLocks noChangeShapeType="1"/>
                  </p:cNvSpPr>
                  <p:nvPr/>
                </p:nvSpPr>
                <p:spPr bwMode="auto">
                  <a:xfrm flipH="1" flipV="1">
                    <a:off x="4503641" y="1697280"/>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91" name="Line 2855"/>
                  <p:cNvSpPr>
                    <a:spLocks noChangeShapeType="1"/>
                  </p:cNvSpPr>
                  <p:nvPr/>
                </p:nvSpPr>
                <p:spPr bwMode="auto">
                  <a:xfrm>
                    <a:off x="4526573" y="1683479"/>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92" name="Line 2856"/>
                  <p:cNvSpPr>
                    <a:spLocks noChangeShapeType="1"/>
                  </p:cNvSpPr>
                  <p:nvPr/>
                </p:nvSpPr>
                <p:spPr bwMode="auto">
                  <a:xfrm flipV="1">
                    <a:off x="4509374" y="1697280"/>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93" name="Line 2857"/>
                  <p:cNvSpPr>
                    <a:spLocks noChangeShapeType="1"/>
                  </p:cNvSpPr>
                  <p:nvPr/>
                </p:nvSpPr>
                <p:spPr bwMode="auto">
                  <a:xfrm flipH="1" flipV="1">
                    <a:off x="4509374" y="1697280"/>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94" name="Line 2858"/>
                  <p:cNvSpPr>
                    <a:spLocks noChangeShapeType="1"/>
                  </p:cNvSpPr>
                  <p:nvPr/>
                </p:nvSpPr>
                <p:spPr bwMode="auto">
                  <a:xfrm>
                    <a:off x="4540904" y="1683479"/>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95" name="Line 2859"/>
                  <p:cNvSpPr>
                    <a:spLocks noChangeShapeType="1"/>
                  </p:cNvSpPr>
                  <p:nvPr/>
                </p:nvSpPr>
                <p:spPr bwMode="auto">
                  <a:xfrm flipV="1">
                    <a:off x="4523705" y="1697280"/>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96" name="Line 2860"/>
                  <p:cNvSpPr>
                    <a:spLocks noChangeShapeType="1"/>
                  </p:cNvSpPr>
                  <p:nvPr/>
                </p:nvSpPr>
                <p:spPr bwMode="auto">
                  <a:xfrm flipH="1" flipV="1">
                    <a:off x="4523705" y="1697280"/>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97" name="Line 2861"/>
                  <p:cNvSpPr>
                    <a:spLocks noChangeShapeType="1"/>
                  </p:cNvSpPr>
                  <p:nvPr/>
                </p:nvSpPr>
                <p:spPr bwMode="auto">
                  <a:xfrm>
                    <a:off x="4652695" y="1776634"/>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98" name="Line 2862"/>
                  <p:cNvSpPr>
                    <a:spLocks noChangeShapeType="1"/>
                  </p:cNvSpPr>
                  <p:nvPr/>
                </p:nvSpPr>
                <p:spPr bwMode="auto">
                  <a:xfrm flipV="1">
                    <a:off x="4632629" y="1786984"/>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99" name="Line 2863"/>
                  <p:cNvSpPr>
                    <a:spLocks noChangeShapeType="1"/>
                  </p:cNvSpPr>
                  <p:nvPr/>
                </p:nvSpPr>
                <p:spPr bwMode="auto">
                  <a:xfrm flipH="1" flipV="1">
                    <a:off x="4632629" y="1786984"/>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00" name="Line 2864"/>
                  <p:cNvSpPr>
                    <a:spLocks noChangeShapeType="1"/>
                  </p:cNvSpPr>
                  <p:nvPr/>
                </p:nvSpPr>
                <p:spPr bwMode="auto">
                  <a:xfrm>
                    <a:off x="4658428" y="1776634"/>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01" name="Line 2865"/>
                  <p:cNvSpPr>
                    <a:spLocks noChangeShapeType="1"/>
                  </p:cNvSpPr>
                  <p:nvPr/>
                </p:nvSpPr>
                <p:spPr bwMode="auto">
                  <a:xfrm flipV="1">
                    <a:off x="4641229" y="1786984"/>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02" name="Line 2866"/>
                  <p:cNvSpPr>
                    <a:spLocks noChangeShapeType="1"/>
                  </p:cNvSpPr>
                  <p:nvPr/>
                </p:nvSpPr>
                <p:spPr bwMode="auto">
                  <a:xfrm flipH="1" flipV="1">
                    <a:off x="4641229" y="1786984"/>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03" name="Line 2867"/>
                  <p:cNvSpPr>
                    <a:spLocks noChangeShapeType="1"/>
                  </p:cNvSpPr>
                  <p:nvPr/>
                </p:nvSpPr>
                <p:spPr bwMode="auto">
                  <a:xfrm>
                    <a:off x="4658428" y="1776634"/>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04" name="Line 2868"/>
                  <p:cNvSpPr>
                    <a:spLocks noChangeShapeType="1"/>
                  </p:cNvSpPr>
                  <p:nvPr/>
                </p:nvSpPr>
                <p:spPr bwMode="auto">
                  <a:xfrm flipV="1">
                    <a:off x="4641229" y="1786984"/>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05" name="Line 2869"/>
                  <p:cNvSpPr>
                    <a:spLocks noChangeShapeType="1"/>
                  </p:cNvSpPr>
                  <p:nvPr/>
                </p:nvSpPr>
                <p:spPr bwMode="auto">
                  <a:xfrm flipH="1" flipV="1">
                    <a:off x="4641229" y="1786984"/>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06" name="Line 2870"/>
                  <p:cNvSpPr>
                    <a:spLocks noChangeShapeType="1"/>
                  </p:cNvSpPr>
                  <p:nvPr/>
                </p:nvSpPr>
                <p:spPr bwMode="auto">
                  <a:xfrm>
                    <a:off x="4664160" y="1776634"/>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07" name="Line 2871"/>
                  <p:cNvSpPr>
                    <a:spLocks noChangeShapeType="1"/>
                  </p:cNvSpPr>
                  <p:nvPr/>
                </p:nvSpPr>
                <p:spPr bwMode="auto">
                  <a:xfrm flipV="1">
                    <a:off x="4646962" y="1786984"/>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08" name="Line 2872"/>
                  <p:cNvSpPr>
                    <a:spLocks noChangeShapeType="1"/>
                  </p:cNvSpPr>
                  <p:nvPr/>
                </p:nvSpPr>
                <p:spPr bwMode="auto">
                  <a:xfrm flipH="1" flipV="1">
                    <a:off x="4646962" y="1786984"/>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09" name="Line 2873"/>
                  <p:cNvSpPr>
                    <a:spLocks noChangeShapeType="1"/>
                  </p:cNvSpPr>
                  <p:nvPr/>
                </p:nvSpPr>
                <p:spPr bwMode="auto">
                  <a:xfrm>
                    <a:off x="4816079" y="1873239"/>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10" name="Line 2874"/>
                  <p:cNvSpPr>
                    <a:spLocks noChangeShapeType="1"/>
                  </p:cNvSpPr>
                  <p:nvPr/>
                </p:nvSpPr>
                <p:spPr bwMode="auto">
                  <a:xfrm flipV="1">
                    <a:off x="4798881" y="1883589"/>
                    <a:ext cx="34397"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11" name="Line 2875"/>
                  <p:cNvSpPr>
                    <a:spLocks noChangeShapeType="1"/>
                  </p:cNvSpPr>
                  <p:nvPr/>
                </p:nvSpPr>
                <p:spPr bwMode="auto">
                  <a:xfrm flipH="1" flipV="1">
                    <a:off x="4798881" y="1883589"/>
                    <a:ext cx="34397"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12" name="Line 2876"/>
                  <p:cNvSpPr>
                    <a:spLocks noChangeShapeType="1"/>
                  </p:cNvSpPr>
                  <p:nvPr/>
                </p:nvSpPr>
                <p:spPr bwMode="auto">
                  <a:xfrm>
                    <a:off x="4833278" y="1873239"/>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13" name="Line 2877"/>
                  <p:cNvSpPr>
                    <a:spLocks noChangeShapeType="1"/>
                  </p:cNvSpPr>
                  <p:nvPr/>
                </p:nvSpPr>
                <p:spPr bwMode="auto">
                  <a:xfrm flipV="1">
                    <a:off x="4816079" y="1883589"/>
                    <a:ext cx="31531"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14" name="Line 2878"/>
                  <p:cNvSpPr>
                    <a:spLocks noChangeShapeType="1"/>
                  </p:cNvSpPr>
                  <p:nvPr/>
                </p:nvSpPr>
                <p:spPr bwMode="auto">
                  <a:xfrm flipH="1" flipV="1">
                    <a:off x="4816079" y="1883589"/>
                    <a:ext cx="31531"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15" name="Line 2879"/>
                  <p:cNvSpPr>
                    <a:spLocks noChangeShapeType="1"/>
                  </p:cNvSpPr>
                  <p:nvPr/>
                </p:nvSpPr>
                <p:spPr bwMode="auto">
                  <a:xfrm>
                    <a:off x="4839010" y="1873239"/>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16" name="Line 2880"/>
                  <p:cNvSpPr>
                    <a:spLocks noChangeShapeType="1"/>
                  </p:cNvSpPr>
                  <p:nvPr/>
                </p:nvSpPr>
                <p:spPr bwMode="auto">
                  <a:xfrm flipV="1">
                    <a:off x="4821812" y="1883589"/>
                    <a:ext cx="34397"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17" name="Line 2881"/>
                  <p:cNvSpPr>
                    <a:spLocks noChangeShapeType="1"/>
                  </p:cNvSpPr>
                  <p:nvPr/>
                </p:nvSpPr>
                <p:spPr bwMode="auto">
                  <a:xfrm flipH="1" flipV="1">
                    <a:off x="4821812" y="1883589"/>
                    <a:ext cx="34397"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18" name="Line 2882"/>
                  <p:cNvSpPr>
                    <a:spLocks noChangeShapeType="1"/>
                  </p:cNvSpPr>
                  <p:nvPr/>
                </p:nvSpPr>
                <p:spPr bwMode="auto">
                  <a:xfrm>
                    <a:off x="4847611" y="1938792"/>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19" name="Line 2883"/>
                  <p:cNvSpPr>
                    <a:spLocks noChangeShapeType="1"/>
                  </p:cNvSpPr>
                  <p:nvPr/>
                </p:nvSpPr>
                <p:spPr bwMode="auto">
                  <a:xfrm flipV="1">
                    <a:off x="4827545" y="1949144"/>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20" name="Line 2884"/>
                  <p:cNvSpPr>
                    <a:spLocks noChangeShapeType="1"/>
                  </p:cNvSpPr>
                  <p:nvPr/>
                </p:nvSpPr>
                <p:spPr bwMode="auto">
                  <a:xfrm flipH="1" flipV="1">
                    <a:off x="4827545" y="1949144"/>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21" name="Line 2885"/>
                  <p:cNvSpPr>
                    <a:spLocks noChangeShapeType="1"/>
                  </p:cNvSpPr>
                  <p:nvPr/>
                </p:nvSpPr>
                <p:spPr bwMode="auto">
                  <a:xfrm>
                    <a:off x="4864809" y="1973293"/>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22" name="Line 2886"/>
                  <p:cNvSpPr>
                    <a:spLocks noChangeShapeType="1"/>
                  </p:cNvSpPr>
                  <p:nvPr/>
                </p:nvSpPr>
                <p:spPr bwMode="auto">
                  <a:xfrm flipV="1">
                    <a:off x="4847611" y="1987094"/>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23" name="Line 2887"/>
                  <p:cNvSpPr>
                    <a:spLocks noChangeShapeType="1"/>
                  </p:cNvSpPr>
                  <p:nvPr/>
                </p:nvSpPr>
                <p:spPr bwMode="auto">
                  <a:xfrm flipH="1" flipV="1">
                    <a:off x="4847611" y="1987094"/>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24" name="Line 2888"/>
                  <p:cNvSpPr>
                    <a:spLocks noChangeShapeType="1"/>
                  </p:cNvSpPr>
                  <p:nvPr/>
                </p:nvSpPr>
                <p:spPr bwMode="auto">
                  <a:xfrm>
                    <a:off x="4893473" y="1973293"/>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25" name="Line 2889"/>
                  <p:cNvSpPr>
                    <a:spLocks noChangeShapeType="1"/>
                  </p:cNvSpPr>
                  <p:nvPr/>
                </p:nvSpPr>
                <p:spPr bwMode="auto">
                  <a:xfrm flipV="1">
                    <a:off x="4879140" y="1987094"/>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26" name="Line 2890"/>
                  <p:cNvSpPr>
                    <a:spLocks noChangeShapeType="1"/>
                  </p:cNvSpPr>
                  <p:nvPr/>
                </p:nvSpPr>
                <p:spPr bwMode="auto">
                  <a:xfrm flipH="1" flipV="1">
                    <a:off x="4879140" y="1987094"/>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27" name="Line 2891"/>
                  <p:cNvSpPr>
                    <a:spLocks noChangeShapeType="1"/>
                  </p:cNvSpPr>
                  <p:nvPr/>
                </p:nvSpPr>
                <p:spPr bwMode="auto">
                  <a:xfrm>
                    <a:off x="4907804" y="1973293"/>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28" name="Line 2892"/>
                  <p:cNvSpPr>
                    <a:spLocks noChangeShapeType="1"/>
                  </p:cNvSpPr>
                  <p:nvPr/>
                </p:nvSpPr>
                <p:spPr bwMode="auto">
                  <a:xfrm flipV="1">
                    <a:off x="4893473" y="1987094"/>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29" name="Line 2893"/>
                  <p:cNvSpPr>
                    <a:spLocks noChangeShapeType="1"/>
                  </p:cNvSpPr>
                  <p:nvPr/>
                </p:nvSpPr>
                <p:spPr bwMode="auto">
                  <a:xfrm flipH="1" flipV="1">
                    <a:off x="4893473" y="1987094"/>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30" name="Line 2894"/>
                  <p:cNvSpPr>
                    <a:spLocks noChangeShapeType="1"/>
                  </p:cNvSpPr>
                  <p:nvPr/>
                </p:nvSpPr>
                <p:spPr bwMode="auto">
                  <a:xfrm>
                    <a:off x="4922137" y="1973293"/>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31" name="Line 2895"/>
                  <p:cNvSpPr>
                    <a:spLocks noChangeShapeType="1"/>
                  </p:cNvSpPr>
                  <p:nvPr/>
                </p:nvSpPr>
                <p:spPr bwMode="auto">
                  <a:xfrm flipV="1">
                    <a:off x="4904939" y="1987094"/>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32" name="Line 2896"/>
                  <p:cNvSpPr>
                    <a:spLocks noChangeShapeType="1"/>
                  </p:cNvSpPr>
                  <p:nvPr/>
                </p:nvSpPr>
                <p:spPr bwMode="auto">
                  <a:xfrm flipH="1" flipV="1">
                    <a:off x="4904939" y="1987094"/>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33" name="Line 2897"/>
                  <p:cNvSpPr>
                    <a:spLocks noChangeShapeType="1"/>
                  </p:cNvSpPr>
                  <p:nvPr/>
                </p:nvSpPr>
                <p:spPr bwMode="auto">
                  <a:xfrm>
                    <a:off x="4939336" y="1973293"/>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34" name="Line 2898"/>
                  <p:cNvSpPr>
                    <a:spLocks noChangeShapeType="1"/>
                  </p:cNvSpPr>
                  <p:nvPr/>
                </p:nvSpPr>
                <p:spPr bwMode="auto">
                  <a:xfrm flipV="1">
                    <a:off x="4925003" y="1987094"/>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35" name="Line 2899"/>
                  <p:cNvSpPr>
                    <a:spLocks noChangeShapeType="1"/>
                  </p:cNvSpPr>
                  <p:nvPr/>
                </p:nvSpPr>
                <p:spPr bwMode="auto">
                  <a:xfrm flipH="1" flipV="1">
                    <a:off x="4925003" y="1987094"/>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36" name="Line 2900"/>
                  <p:cNvSpPr>
                    <a:spLocks noChangeShapeType="1"/>
                  </p:cNvSpPr>
                  <p:nvPr/>
                </p:nvSpPr>
                <p:spPr bwMode="auto">
                  <a:xfrm>
                    <a:off x="4950801" y="1973293"/>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37" name="Line 2901"/>
                  <p:cNvSpPr>
                    <a:spLocks noChangeShapeType="1"/>
                  </p:cNvSpPr>
                  <p:nvPr/>
                </p:nvSpPr>
                <p:spPr bwMode="auto">
                  <a:xfrm flipV="1">
                    <a:off x="4933603" y="1987094"/>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38" name="Line 2902"/>
                  <p:cNvSpPr>
                    <a:spLocks noChangeShapeType="1"/>
                  </p:cNvSpPr>
                  <p:nvPr/>
                </p:nvSpPr>
                <p:spPr bwMode="auto">
                  <a:xfrm flipH="1" flipV="1">
                    <a:off x="4933603" y="1987094"/>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39" name="Line 2903"/>
                  <p:cNvSpPr>
                    <a:spLocks noChangeShapeType="1"/>
                  </p:cNvSpPr>
                  <p:nvPr/>
                </p:nvSpPr>
                <p:spPr bwMode="auto">
                  <a:xfrm>
                    <a:off x="4970865" y="2011246"/>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40" name="Line 2904"/>
                  <p:cNvSpPr>
                    <a:spLocks noChangeShapeType="1"/>
                  </p:cNvSpPr>
                  <p:nvPr/>
                </p:nvSpPr>
                <p:spPr bwMode="auto">
                  <a:xfrm flipV="1">
                    <a:off x="4953667" y="2021596"/>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41" name="Line 2905"/>
                  <p:cNvSpPr>
                    <a:spLocks noChangeShapeType="1"/>
                  </p:cNvSpPr>
                  <p:nvPr/>
                </p:nvSpPr>
                <p:spPr bwMode="auto">
                  <a:xfrm flipH="1" flipV="1">
                    <a:off x="4953667" y="2021596"/>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42" name="Line 2906"/>
                  <p:cNvSpPr>
                    <a:spLocks noChangeShapeType="1"/>
                  </p:cNvSpPr>
                  <p:nvPr/>
                </p:nvSpPr>
                <p:spPr bwMode="auto">
                  <a:xfrm>
                    <a:off x="4976598" y="2011246"/>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43" name="Line 2907"/>
                  <p:cNvSpPr>
                    <a:spLocks noChangeShapeType="1"/>
                  </p:cNvSpPr>
                  <p:nvPr/>
                </p:nvSpPr>
                <p:spPr bwMode="auto">
                  <a:xfrm flipV="1">
                    <a:off x="4962267" y="2021596"/>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44" name="Line 2908"/>
                  <p:cNvSpPr>
                    <a:spLocks noChangeShapeType="1"/>
                  </p:cNvSpPr>
                  <p:nvPr/>
                </p:nvSpPr>
                <p:spPr bwMode="auto">
                  <a:xfrm flipH="1" flipV="1">
                    <a:off x="4962267" y="2021596"/>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45" name="Line 2909"/>
                  <p:cNvSpPr>
                    <a:spLocks noChangeShapeType="1"/>
                  </p:cNvSpPr>
                  <p:nvPr/>
                </p:nvSpPr>
                <p:spPr bwMode="auto">
                  <a:xfrm>
                    <a:off x="4985198" y="2011246"/>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46" name="Line 2910"/>
                  <p:cNvSpPr>
                    <a:spLocks noChangeShapeType="1"/>
                  </p:cNvSpPr>
                  <p:nvPr/>
                </p:nvSpPr>
                <p:spPr bwMode="auto">
                  <a:xfrm flipV="1">
                    <a:off x="4968000" y="2021596"/>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47" name="Line 2911"/>
                  <p:cNvSpPr>
                    <a:spLocks noChangeShapeType="1"/>
                  </p:cNvSpPr>
                  <p:nvPr/>
                </p:nvSpPr>
                <p:spPr bwMode="auto">
                  <a:xfrm flipH="1" flipV="1">
                    <a:off x="4968000" y="2021596"/>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48" name="Line 2912"/>
                  <p:cNvSpPr>
                    <a:spLocks noChangeShapeType="1"/>
                  </p:cNvSpPr>
                  <p:nvPr/>
                </p:nvSpPr>
                <p:spPr bwMode="auto">
                  <a:xfrm>
                    <a:off x="5005262" y="2011246"/>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49" name="Line 2913"/>
                  <p:cNvSpPr>
                    <a:spLocks noChangeShapeType="1"/>
                  </p:cNvSpPr>
                  <p:nvPr/>
                </p:nvSpPr>
                <p:spPr bwMode="auto">
                  <a:xfrm flipV="1">
                    <a:off x="4985198" y="2021596"/>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50" name="Line 2914"/>
                  <p:cNvSpPr>
                    <a:spLocks noChangeShapeType="1"/>
                  </p:cNvSpPr>
                  <p:nvPr/>
                </p:nvSpPr>
                <p:spPr bwMode="auto">
                  <a:xfrm flipH="1" flipV="1">
                    <a:off x="4985198" y="2021596"/>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51" name="Line 2915"/>
                  <p:cNvSpPr>
                    <a:spLocks noChangeShapeType="1"/>
                  </p:cNvSpPr>
                  <p:nvPr/>
                </p:nvSpPr>
                <p:spPr bwMode="auto">
                  <a:xfrm>
                    <a:off x="5019595" y="2011246"/>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52" name="Line 2916"/>
                  <p:cNvSpPr>
                    <a:spLocks noChangeShapeType="1"/>
                  </p:cNvSpPr>
                  <p:nvPr/>
                </p:nvSpPr>
                <p:spPr bwMode="auto">
                  <a:xfrm flipV="1">
                    <a:off x="5005262" y="2021596"/>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53" name="Line 2917"/>
                  <p:cNvSpPr>
                    <a:spLocks noChangeShapeType="1"/>
                  </p:cNvSpPr>
                  <p:nvPr/>
                </p:nvSpPr>
                <p:spPr bwMode="auto">
                  <a:xfrm flipH="1" flipV="1">
                    <a:off x="5005262" y="2021596"/>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54" name="Line 2918"/>
                  <p:cNvSpPr>
                    <a:spLocks noChangeShapeType="1"/>
                  </p:cNvSpPr>
                  <p:nvPr/>
                </p:nvSpPr>
                <p:spPr bwMode="auto">
                  <a:xfrm>
                    <a:off x="5028193" y="2011246"/>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55" name="Line 2919"/>
                  <p:cNvSpPr>
                    <a:spLocks noChangeShapeType="1"/>
                  </p:cNvSpPr>
                  <p:nvPr/>
                </p:nvSpPr>
                <p:spPr bwMode="auto">
                  <a:xfrm flipV="1">
                    <a:off x="5010995" y="2021596"/>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56" name="Line 2920"/>
                  <p:cNvSpPr>
                    <a:spLocks noChangeShapeType="1"/>
                  </p:cNvSpPr>
                  <p:nvPr/>
                </p:nvSpPr>
                <p:spPr bwMode="auto">
                  <a:xfrm flipH="1" flipV="1">
                    <a:off x="5010995" y="2021596"/>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57" name="Line 2921"/>
                  <p:cNvSpPr>
                    <a:spLocks noChangeShapeType="1"/>
                  </p:cNvSpPr>
                  <p:nvPr/>
                </p:nvSpPr>
                <p:spPr bwMode="auto">
                  <a:xfrm>
                    <a:off x="5102720" y="2211357"/>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58" name="Line 2922"/>
                  <p:cNvSpPr>
                    <a:spLocks noChangeShapeType="1"/>
                  </p:cNvSpPr>
                  <p:nvPr/>
                </p:nvSpPr>
                <p:spPr bwMode="auto">
                  <a:xfrm flipV="1">
                    <a:off x="5088389" y="2225157"/>
                    <a:ext cx="31531"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59" name="Line 2923"/>
                  <p:cNvSpPr>
                    <a:spLocks noChangeShapeType="1"/>
                  </p:cNvSpPr>
                  <p:nvPr/>
                </p:nvSpPr>
                <p:spPr bwMode="auto">
                  <a:xfrm flipH="1" flipV="1">
                    <a:off x="5088389" y="2225157"/>
                    <a:ext cx="31531"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60" name="Line 2924"/>
                  <p:cNvSpPr>
                    <a:spLocks noChangeShapeType="1"/>
                  </p:cNvSpPr>
                  <p:nvPr/>
                </p:nvSpPr>
                <p:spPr bwMode="auto">
                  <a:xfrm>
                    <a:off x="5117053" y="2256207"/>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61" name="Line 2925"/>
                  <p:cNvSpPr>
                    <a:spLocks noChangeShapeType="1"/>
                  </p:cNvSpPr>
                  <p:nvPr/>
                </p:nvSpPr>
                <p:spPr bwMode="auto">
                  <a:xfrm flipV="1">
                    <a:off x="5099855" y="2266559"/>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62" name="Line 2926"/>
                  <p:cNvSpPr>
                    <a:spLocks noChangeShapeType="1"/>
                  </p:cNvSpPr>
                  <p:nvPr/>
                </p:nvSpPr>
                <p:spPr bwMode="auto">
                  <a:xfrm flipH="1" flipV="1">
                    <a:off x="5099855" y="2266559"/>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63" name="Line 2927"/>
                  <p:cNvSpPr>
                    <a:spLocks noChangeShapeType="1"/>
                  </p:cNvSpPr>
                  <p:nvPr/>
                </p:nvSpPr>
                <p:spPr bwMode="auto">
                  <a:xfrm>
                    <a:off x="5122786" y="2256207"/>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64" name="Line 2928"/>
                  <p:cNvSpPr>
                    <a:spLocks noChangeShapeType="1"/>
                  </p:cNvSpPr>
                  <p:nvPr/>
                </p:nvSpPr>
                <p:spPr bwMode="auto">
                  <a:xfrm flipV="1">
                    <a:off x="5105587" y="2266559"/>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65" name="Line 2929"/>
                  <p:cNvSpPr>
                    <a:spLocks noChangeShapeType="1"/>
                  </p:cNvSpPr>
                  <p:nvPr/>
                </p:nvSpPr>
                <p:spPr bwMode="auto">
                  <a:xfrm flipH="1" flipV="1">
                    <a:off x="5105587" y="2266559"/>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66" name="Line 2930"/>
                  <p:cNvSpPr>
                    <a:spLocks noChangeShapeType="1"/>
                  </p:cNvSpPr>
                  <p:nvPr/>
                </p:nvSpPr>
                <p:spPr bwMode="auto">
                  <a:xfrm>
                    <a:off x="5314834" y="2387314"/>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67" name="Line 2931"/>
                  <p:cNvSpPr>
                    <a:spLocks noChangeShapeType="1"/>
                  </p:cNvSpPr>
                  <p:nvPr/>
                </p:nvSpPr>
                <p:spPr bwMode="auto">
                  <a:xfrm flipV="1">
                    <a:off x="5300503" y="2397666"/>
                    <a:ext cx="34397" cy="276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68" name="Line 2932"/>
                  <p:cNvSpPr>
                    <a:spLocks noChangeShapeType="1"/>
                  </p:cNvSpPr>
                  <p:nvPr/>
                </p:nvSpPr>
                <p:spPr bwMode="auto">
                  <a:xfrm flipH="1" flipV="1">
                    <a:off x="5300503" y="2397666"/>
                    <a:ext cx="34397" cy="276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69" name="Line 2933"/>
                  <p:cNvSpPr>
                    <a:spLocks noChangeShapeType="1"/>
                  </p:cNvSpPr>
                  <p:nvPr/>
                </p:nvSpPr>
                <p:spPr bwMode="auto">
                  <a:xfrm>
                    <a:off x="5329167" y="2387314"/>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70" name="Line 2934"/>
                  <p:cNvSpPr>
                    <a:spLocks noChangeShapeType="1"/>
                  </p:cNvSpPr>
                  <p:nvPr/>
                </p:nvSpPr>
                <p:spPr bwMode="auto">
                  <a:xfrm flipV="1">
                    <a:off x="5314834" y="2397666"/>
                    <a:ext cx="31531" cy="276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71" name="Line 2935"/>
                  <p:cNvSpPr>
                    <a:spLocks noChangeShapeType="1"/>
                  </p:cNvSpPr>
                  <p:nvPr/>
                </p:nvSpPr>
                <p:spPr bwMode="auto">
                  <a:xfrm flipH="1" flipV="1">
                    <a:off x="5314834" y="2397666"/>
                    <a:ext cx="31531" cy="276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72" name="Line 2936"/>
                  <p:cNvSpPr>
                    <a:spLocks noChangeShapeType="1"/>
                  </p:cNvSpPr>
                  <p:nvPr/>
                </p:nvSpPr>
                <p:spPr bwMode="auto">
                  <a:xfrm>
                    <a:off x="5372162" y="2428716"/>
                    <a:ext cx="0" cy="517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73" name="Line 2937"/>
                  <p:cNvSpPr>
                    <a:spLocks noChangeShapeType="1"/>
                  </p:cNvSpPr>
                  <p:nvPr/>
                </p:nvSpPr>
                <p:spPr bwMode="auto">
                  <a:xfrm flipV="1">
                    <a:off x="5357831" y="2442517"/>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74" name="Line 2938"/>
                  <p:cNvSpPr>
                    <a:spLocks noChangeShapeType="1"/>
                  </p:cNvSpPr>
                  <p:nvPr/>
                </p:nvSpPr>
                <p:spPr bwMode="auto">
                  <a:xfrm flipH="1" flipV="1">
                    <a:off x="5357831" y="2442517"/>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75" name="Line 2939"/>
                  <p:cNvSpPr>
                    <a:spLocks noChangeShapeType="1"/>
                  </p:cNvSpPr>
                  <p:nvPr/>
                </p:nvSpPr>
                <p:spPr bwMode="auto">
                  <a:xfrm>
                    <a:off x="5418025" y="2428716"/>
                    <a:ext cx="0" cy="517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76" name="Line 2940"/>
                  <p:cNvSpPr>
                    <a:spLocks noChangeShapeType="1"/>
                  </p:cNvSpPr>
                  <p:nvPr/>
                </p:nvSpPr>
                <p:spPr bwMode="auto">
                  <a:xfrm flipV="1">
                    <a:off x="5397961" y="2442517"/>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77" name="Line 2941"/>
                  <p:cNvSpPr>
                    <a:spLocks noChangeShapeType="1"/>
                  </p:cNvSpPr>
                  <p:nvPr/>
                </p:nvSpPr>
                <p:spPr bwMode="auto">
                  <a:xfrm flipH="1" flipV="1">
                    <a:off x="5397961" y="2442517"/>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78" name="Line 2942"/>
                  <p:cNvSpPr>
                    <a:spLocks noChangeShapeType="1"/>
                  </p:cNvSpPr>
                  <p:nvPr/>
                </p:nvSpPr>
                <p:spPr bwMode="auto">
                  <a:xfrm>
                    <a:off x="5435223" y="2428716"/>
                    <a:ext cx="0" cy="517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79" name="Line 2943"/>
                  <p:cNvSpPr>
                    <a:spLocks noChangeShapeType="1"/>
                  </p:cNvSpPr>
                  <p:nvPr/>
                </p:nvSpPr>
                <p:spPr bwMode="auto">
                  <a:xfrm flipV="1">
                    <a:off x="5418025" y="2442517"/>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80" name="Line 2944"/>
                  <p:cNvSpPr>
                    <a:spLocks noChangeShapeType="1"/>
                  </p:cNvSpPr>
                  <p:nvPr/>
                </p:nvSpPr>
                <p:spPr bwMode="auto">
                  <a:xfrm flipH="1" flipV="1">
                    <a:off x="5418025" y="2442517"/>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81" name="Line 2945"/>
                  <p:cNvSpPr>
                    <a:spLocks noChangeShapeType="1"/>
                  </p:cNvSpPr>
                  <p:nvPr/>
                </p:nvSpPr>
                <p:spPr bwMode="auto">
                  <a:xfrm>
                    <a:off x="5440956" y="2428716"/>
                    <a:ext cx="0" cy="517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82" name="Line 2946"/>
                  <p:cNvSpPr>
                    <a:spLocks noChangeShapeType="1"/>
                  </p:cNvSpPr>
                  <p:nvPr/>
                </p:nvSpPr>
                <p:spPr bwMode="auto">
                  <a:xfrm flipV="1">
                    <a:off x="5426625" y="2442517"/>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83" name="Line 2947"/>
                  <p:cNvSpPr>
                    <a:spLocks noChangeShapeType="1"/>
                  </p:cNvSpPr>
                  <p:nvPr/>
                </p:nvSpPr>
                <p:spPr bwMode="auto">
                  <a:xfrm flipH="1" flipV="1">
                    <a:off x="5426625" y="2442517"/>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84" name="Line 2948"/>
                  <p:cNvSpPr>
                    <a:spLocks noChangeShapeType="1"/>
                  </p:cNvSpPr>
                  <p:nvPr/>
                </p:nvSpPr>
                <p:spPr bwMode="auto">
                  <a:xfrm>
                    <a:off x="5455289" y="2428716"/>
                    <a:ext cx="0" cy="517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85" name="Line 2949"/>
                  <p:cNvSpPr>
                    <a:spLocks noChangeShapeType="1"/>
                  </p:cNvSpPr>
                  <p:nvPr/>
                </p:nvSpPr>
                <p:spPr bwMode="auto">
                  <a:xfrm flipV="1">
                    <a:off x="5440956" y="2442517"/>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86" name="Line 2950"/>
                  <p:cNvSpPr>
                    <a:spLocks noChangeShapeType="1"/>
                  </p:cNvSpPr>
                  <p:nvPr/>
                </p:nvSpPr>
                <p:spPr bwMode="auto">
                  <a:xfrm flipH="1" flipV="1">
                    <a:off x="5440956" y="2442517"/>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87" name="Line 2951"/>
                  <p:cNvSpPr>
                    <a:spLocks noChangeShapeType="1"/>
                  </p:cNvSpPr>
                  <p:nvPr/>
                </p:nvSpPr>
                <p:spPr bwMode="auto">
                  <a:xfrm>
                    <a:off x="5486819" y="2428716"/>
                    <a:ext cx="0" cy="517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88" name="Line 2952"/>
                  <p:cNvSpPr>
                    <a:spLocks noChangeShapeType="1"/>
                  </p:cNvSpPr>
                  <p:nvPr/>
                </p:nvSpPr>
                <p:spPr bwMode="auto">
                  <a:xfrm flipV="1">
                    <a:off x="5469620" y="2442517"/>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89" name="Line 2953"/>
                  <p:cNvSpPr>
                    <a:spLocks noChangeShapeType="1"/>
                  </p:cNvSpPr>
                  <p:nvPr/>
                </p:nvSpPr>
                <p:spPr bwMode="auto">
                  <a:xfrm flipH="1" flipV="1">
                    <a:off x="5469620" y="2442517"/>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90" name="Line 2954"/>
                  <p:cNvSpPr>
                    <a:spLocks noChangeShapeType="1"/>
                  </p:cNvSpPr>
                  <p:nvPr/>
                </p:nvSpPr>
                <p:spPr bwMode="auto">
                  <a:xfrm>
                    <a:off x="5509750" y="2535672"/>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91" name="Line 2955"/>
                  <p:cNvSpPr>
                    <a:spLocks noChangeShapeType="1"/>
                  </p:cNvSpPr>
                  <p:nvPr/>
                </p:nvSpPr>
                <p:spPr bwMode="auto">
                  <a:xfrm flipV="1">
                    <a:off x="5495419" y="2546022"/>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92" name="Line 2956"/>
                  <p:cNvSpPr>
                    <a:spLocks noChangeShapeType="1"/>
                  </p:cNvSpPr>
                  <p:nvPr/>
                </p:nvSpPr>
                <p:spPr bwMode="auto">
                  <a:xfrm flipH="1" flipV="1">
                    <a:off x="5495419" y="2546022"/>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93" name="Line 2957"/>
                  <p:cNvSpPr>
                    <a:spLocks noChangeShapeType="1"/>
                  </p:cNvSpPr>
                  <p:nvPr/>
                </p:nvSpPr>
                <p:spPr bwMode="auto">
                  <a:xfrm>
                    <a:off x="5541281" y="2535672"/>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94" name="Line 2958"/>
                  <p:cNvSpPr>
                    <a:spLocks noChangeShapeType="1"/>
                  </p:cNvSpPr>
                  <p:nvPr/>
                </p:nvSpPr>
                <p:spPr bwMode="auto">
                  <a:xfrm flipV="1">
                    <a:off x="5524083" y="2546022"/>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95" name="Line 2959"/>
                  <p:cNvSpPr>
                    <a:spLocks noChangeShapeType="1"/>
                  </p:cNvSpPr>
                  <p:nvPr/>
                </p:nvSpPr>
                <p:spPr bwMode="auto">
                  <a:xfrm flipH="1" flipV="1">
                    <a:off x="5524083" y="2546022"/>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96" name="Line 2960"/>
                  <p:cNvSpPr>
                    <a:spLocks noChangeShapeType="1"/>
                  </p:cNvSpPr>
                  <p:nvPr/>
                </p:nvSpPr>
                <p:spPr bwMode="auto">
                  <a:xfrm>
                    <a:off x="5552747" y="2535672"/>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97" name="Line 2961"/>
                  <p:cNvSpPr>
                    <a:spLocks noChangeShapeType="1"/>
                  </p:cNvSpPr>
                  <p:nvPr/>
                </p:nvSpPr>
                <p:spPr bwMode="auto">
                  <a:xfrm flipV="1">
                    <a:off x="5538414" y="2546022"/>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98" name="Line 2962"/>
                  <p:cNvSpPr>
                    <a:spLocks noChangeShapeType="1"/>
                  </p:cNvSpPr>
                  <p:nvPr/>
                </p:nvSpPr>
                <p:spPr bwMode="auto">
                  <a:xfrm flipH="1" flipV="1">
                    <a:off x="5538414" y="2546022"/>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99" name="Line 2963"/>
                  <p:cNvSpPr>
                    <a:spLocks noChangeShapeType="1"/>
                  </p:cNvSpPr>
                  <p:nvPr/>
                </p:nvSpPr>
                <p:spPr bwMode="auto">
                  <a:xfrm>
                    <a:off x="5581411" y="2535672"/>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00" name="Line 2964"/>
                  <p:cNvSpPr>
                    <a:spLocks noChangeShapeType="1"/>
                  </p:cNvSpPr>
                  <p:nvPr/>
                </p:nvSpPr>
                <p:spPr bwMode="auto">
                  <a:xfrm flipV="1">
                    <a:off x="5564213" y="2546022"/>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01" name="Line 2965"/>
                  <p:cNvSpPr>
                    <a:spLocks noChangeShapeType="1"/>
                  </p:cNvSpPr>
                  <p:nvPr/>
                </p:nvSpPr>
                <p:spPr bwMode="auto">
                  <a:xfrm flipH="1" flipV="1">
                    <a:off x="5564213" y="2546022"/>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02" name="Line 2966"/>
                  <p:cNvSpPr>
                    <a:spLocks noChangeShapeType="1"/>
                  </p:cNvSpPr>
                  <p:nvPr/>
                </p:nvSpPr>
                <p:spPr bwMode="auto">
                  <a:xfrm>
                    <a:off x="5673136" y="2590876"/>
                    <a:ext cx="0" cy="517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03" name="Line 2967"/>
                  <p:cNvSpPr>
                    <a:spLocks noChangeShapeType="1"/>
                  </p:cNvSpPr>
                  <p:nvPr/>
                </p:nvSpPr>
                <p:spPr bwMode="auto">
                  <a:xfrm flipV="1">
                    <a:off x="5655938" y="2604676"/>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04" name="Line 2968"/>
                  <p:cNvSpPr>
                    <a:spLocks noChangeShapeType="1"/>
                  </p:cNvSpPr>
                  <p:nvPr/>
                </p:nvSpPr>
                <p:spPr bwMode="auto">
                  <a:xfrm flipH="1" flipV="1">
                    <a:off x="5655938" y="2604676"/>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05" name="Line 2969"/>
                  <p:cNvSpPr>
                    <a:spLocks noChangeShapeType="1"/>
                  </p:cNvSpPr>
                  <p:nvPr/>
                </p:nvSpPr>
                <p:spPr bwMode="auto">
                  <a:xfrm>
                    <a:off x="5741930" y="2590876"/>
                    <a:ext cx="0" cy="517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06" name="Line 2970"/>
                  <p:cNvSpPr>
                    <a:spLocks noChangeShapeType="1"/>
                  </p:cNvSpPr>
                  <p:nvPr/>
                </p:nvSpPr>
                <p:spPr bwMode="auto">
                  <a:xfrm flipV="1">
                    <a:off x="5724732" y="2604676"/>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07" name="Line 2971"/>
                  <p:cNvSpPr>
                    <a:spLocks noChangeShapeType="1"/>
                  </p:cNvSpPr>
                  <p:nvPr/>
                </p:nvSpPr>
                <p:spPr bwMode="auto">
                  <a:xfrm flipH="1" flipV="1">
                    <a:off x="5724732" y="2604676"/>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08" name="Line 2972"/>
                  <p:cNvSpPr>
                    <a:spLocks noChangeShapeType="1"/>
                  </p:cNvSpPr>
                  <p:nvPr/>
                </p:nvSpPr>
                <p:spPr bwMode="auto">
                  <a:xfrm>
                    <a:off x="5793525" y="2590876"/>
                    <a:ext cx="0" cy="517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09" name="Line 2973"/>
                  <p:cNvSpPr>
                    <a:spLocks noChangeShapeType="1"/>
                  </p:cNvSpPr>
                  <p:nvPr/>
                </p:nvSpPr>
                <p:spPr bwMode="auto">
                  <a:xfrm flipV="1">
                    <a:off x="5773460" y="2604676"/>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10" name="Line 2974"/>
                  <p:cNvSpPr>
                    <a:spLocks noChangeShapeType="1"/>
                  </p:cNvSpPr>
                  <p:nvPr/>
                </p:nvSpPr>
                <p:spPr bwMode="auto">
                  <a:xfrm flipH="1" flipV="1">
                    <a:off x="5773460" y="2604676"/>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11" name="Line 2975"/>
                  <p:cNvSpPr>
                    <a:spLocks noChangeShapeType="1"/>
                  </p:cNvSpPr>
                  <p:nvPr/>
                </p:nvSpPr>
                <p:spPr bwMode="auto">
                  <a:xfrm>
                    <a:off x="5839388" y="2656427"/>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12" name="Line 2976"/>
                  <p:cNvSpPr>
                    <a:spLocks noChangeShapeType="1"/>
                  </p:cNvSpPr>
                  <p:nvPr/>
                </p:nvSpPr>
                <p:spPr bwMode="auto">
                  <a:xfrm flipV="1">
                    <a:off x="5822190" y="2670228"/>
                    <a:ext cx="31531"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13" name="Line 2977"/>
                  <p:cNvSpPr>
                    <a:spLocks noChangeShapeType="1"/>
                  </p:cNvSpPr>
                  <p:nvPr/>
                </p:nvSpPr>
                <p:spPr bwMode="auto">
                  <a:xfrm flipH="1" flipV="1">
                    <a:off x="5822190" y="2670228"/>
                    <a:ext cx="31531"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14" name="Line 2978"/>
                  <p:cNvSpPr>
                    <a:spLocks noChangeShapeType="1"/>
                  </p:cNvSpPr>
                  <p:nvPr/>
                </p:nvSpPr>
                <p:spPr bwMode="auto">
                  <a:xfrm>
                    <a:off x="5885251" y="2656427"/>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15" name="Line 2979"/>
                  <p:cNvSpPr>
                    <a:spLocks noChangeShapeType="1"/>
                  </p:cNvSpPr>
                  <p:nvPr/>
                </p:nvSpPr>
                <p:spPr bwMode="auto">
                  <a:xfrm flipV="1">
                    <a:off x="5870918" y="2670228"/>
                    <a:ext cx="34397"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16" name="Line 2980"/>
                  <p:cNvSpPr>
                    <a:spLocks noChangeShapeType="1"/>
                  </p:cNvSpPr>
                  <p:nvPr/>
                </p:nvSpPr>
                <p:spPr bwMode="auto">
                  <a:xfrm flipH="1" flipV="1">
                    <a:off x="5870918" y="2670228"/>
                    <a:ext cx="34397" cy="20701"/>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17" name="Line 2981"/>
                  <p:cNvSpPr>
                    <a:spLocks noChangeShapeType="1"/>
                  </p:cNvSpPr>
                  <p:nvPr/>
                </p:nvSpPr>
                <p:spPr bwMode="auto">
                  <a:xfrm>
                    <a:off x="5922513" y="2725431"/>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18" name="Line 2982"/>
                  <p:cNvSpPr>
                    <a:spLocks noChangeShapeType="1"/>
                  </p:cNvSpPr>
                  <p:nvPr/>
                </p:nvSpPr>
                <p:spPr bwMode="auto">
                  <a:xfrm flipV="1">
                    <a:off x="5905314" y="2735782"/>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19" name="Line 2983"/>
                  <p:cNvSpPr>
                    <a:spLocks noChangeShapeType="1"/>
                  </p:cNvSpPr>
                  <p:nvPr/>
                </p:nvSpPr>
                <p:spPr bwMode="auto">
                  <a:xfrm flipH="1" flipV="1">
                    <a:off x="5905314" y="2735782"/>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20" name="Line 2984"/>
                  <p:cNvSpPr>
                    <a:spLocks noChangeShapeType="1"/>
                  </p:cNvSpPr>
                  <p:nvPr/>
                </p:nvSpPr>
                <p:spPr bwMode="auto">
                  <a:xfrm>
                    <a:off x="5936846" y="2725431"/>
                    <a:ext cx="0" cy="44854"/>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21" name="Line 2985"/>
                  <p:cNvSpPr>
                    <a:spLocks noChangeShapeType="1"/>
                  </p:cNvSpPr>
                  <p:nvPr/>
                </p:nvSpPr>
                <p:spPr bwMode="auto">
                  <a:xfrm flipV="1">
                    <a:off x="5919647" y="2735782"/>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22" name="Line 2986"/>
                  <p:cNvSpPr>
                    <a:spLocks noChangeShapeType="1"/>
                  </p:cNvSpPr>
                  <p:nvPr/>
                </p:nvSpPr>
                <p:spPr bwMode="auto">
                  <a:xfrm flipH="1" flipV="1">
                    <a:off x="5919647" y="2735782"/>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23" name="Line 2987"/>
                  <p:cNvSpPr>
                    <a:spLocks noChangeShapeType="1"/>
                  </p:cNvSpPr>
                  <p:nvPr/>
                </p:nvSpPr>
                <p:spPr bwMode="auto">
                  <a:xfrm>
                    <a:off x="5962643" y="2797885"/>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24" name="Line 2988"/>
                  <p:cNvSpPr>
                    <a:spLocks noChangeShapeType="1"/>
                  </p:cNvSpPr>
                  <p:nvPr/>
                </p:nvSpPr>
                <p:spPr bwMode="auto">
                  <a:xfrm flipV="1">
                    <a:off x="5945444" y="2811686"/>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25" name="Line 2989"/>
                  <p:cNvSpPr>
                    <a:spLocks noChangeShapeType="1"/>
                  </p:cNvSpPr>
                  <p:nvPr/>
                </p:nvSpPr>
                <p:spPr bwMode="auto">
                  <a:xfrm flipH="1" flipV="1">
                    <a:off x="5945444" y="2811686"/>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26" name="Line 2990"/>
                  <p:cNvSpPr>
                    <a:spLocks noChangeShapeType="1"/>
                  </p:cNvSpPr>
                  <p:nvPr/>
                </p:nvSpPr>
                <p:spPr bwMode="auto">
                  <a:xfrm>
                    <a:off x="5997040" y="2797885"/>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27" name="Line 2991"/>
                  <p:cNvSpPr>
                    <a:spLocks noChangeShapeType="1"/>
                  </p:cNvSpPr>
                  <p:nvPr/>
                </p:nvSpPr>
                <p:spPr bwMode="auto">
                  <a:xfrm flipV="1">
                    <a:off x="5982708" y="2811686"/>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28" name="Line 2992"/>
                  <p:cNvSpPr>
                    <a:spLocks noChangeShapeType="1"/>
                  </p:cNvSpPr>
                  <p:nvPr/>
                </p:nvSpPr>
                <p:spPr bwMode="auto">
                  <a:xfrm flipH="1" flipV="1">
                    <a:off x="5982708" y="2811686"/>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29" name="Line 2993"/>
                  <p:cNvSpPr>
                    <a:spLocks noChangeShapeType="1"/>
                  </p:cNvSpPr>
                  <p:nvPr/>
                </p:nvSpPr>
                <p:spPr bwMode="auto">
                  <a:xfrm>
                    <a:off x="6031436" y="2797885"/>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30" name="Line 2994"/>
                  <p:cNvSpPr>
                    <a:spLocks noChangeShapeType="1"/>
                  </p:cNvSpPr>
                  <p:nvPr/>
                </p:nvSpPr>
                <p:spPr bwMode="auto">
                  <a:xfrm flipV="1">
                    <a:off x="6017105" y="2811686"/>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31" name="Line 2995"/>
                  <p:cNvSpPr>
                    <a:spLocks noChangeShapeType="1"/>
                  </p:cNvSpPr>
                  <p:nvPr/>
                </p:nvSpPr>
                <p:spPr bwMode="auto">
                  <a:xfrm flipH="1" flipV="1">
                    <a:off x="6017105" y="2811686"/>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32" name="Line 2996"/>
                  <p:cNvSpPr>
                    <a:spLocks noChangeShapeType="1"/>
                  </p:cNvSpPr>
                  <p:nvPr/>
                </p:nvSpPr>
                <p:spPr bwMode="auto">
                  <a:xfrm>
                    <a:off x="6048635" y="2797885"/>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33" name="Line 2997"/>
                  <p:cNvSpPr>
                    <a:spLocks noChangeShapeType="1"/>
                  </p:cNvSpPr>
                  <p:nvPr/>
                </p:nvSpPr>
                <p:spPr bwMode="auto">
                  <a:xfrm flipV="1">
                    <a:off x="6031436" y="2811686"/>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34" name="Line 2998"/>
                  <p:cNvSpPr>
                    <a:spLocks noChangeShapeType="1"/>
                  </p:cNvSpPr>
                  <p:nvPr/>
                </p:nvSpPr>
                <p:spPr bwMode="auto">
                  <a:xfrm flipH="1" flipV="1">
                    <a:off x="6031436" y="2811686"/>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35" name="Line 2999"/>
                  <p:cNvSpPr>
                    <a:spLocks noChangeShapeType="1"/>
                  </p:cNvSpPr>
                  <p:nvPr/>
                </p:nvSpPr>
                <p:spPr bwMode="auto">
                  <a:xfrm>
                    <a:off x="6068701" y="2797885"/>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36" name="Line 3000"/>
                  <p:cNvSpPr>
                    <a:spLocks noChangeShapeType="1"/>
                  </p:cNvSpPr>
                  <p:nvPr/>
                </p:nvSpPr>
                <p:spPr bwMode="auto">
                  <a:xfrm flipV="1">
                    <a:off x="6051502" y="2811686"/>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37" name="Line 3001"/>
                  <p:cNvSpPr>
                    <a:spLocks noChangeShapeType="1"/>
                  </p:cNvSpPr>
                  <p:nvPr/>
                </p:nvSpPr>
                <p:spPr bwMode="auto">
                  <a:xfrm flipH="1" flipV="1">
                    <a:off x="6051502" y="2811686"/>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38" name="Line 3002"/>
                  <p:cNvSpPr>
                    <a:spLocks noChangeShapeType="1"/>
                  </p:cNvSpPr>
                  <p:nvPr/>
                </p:nvSpPr>
                <p:spPr bwMode="auto">
                  <a:xfrm>
                    <a:off x="6117429" y="2797885"/>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39" name="Line 3003"/>
                  <p:cNvSpPr>
                    <a:spLocks noChangeShapeType="1"/>
                  </p:cNvSpPr>
                  <p:nvPr/>
                </p:nvSpPr>
                <p:spPr bwMode="auto">
                  <a:xfrm flipV="1">
                    <a:off x="6100230" y="2811686"/>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40" name="Line 3004"/>
                  <p:cNvSpPr>
                    <a:spLocks noChangeShapeType="1"/>
                  </p:cNvSpPr>
                  <p:nvPr/>
                </p:nvSpPr>
                <p:spPr bwMode="auto">
                  <a:xfrm flipH="1" flipV="1">
                    <a:off x="6100230" y="2811686"/>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41" name="Line 3005"/>
                  <p:cNvSpPr>
                    <a:spLocks noChangeShapeType="1"/>
                  </p:cNvSpPr>
                  <p:nvPr/>
                </p:nvSpPr>
                <p:spPr bwMode="auto">
                  <a:xfrm>
                    <a:off x="6131762" y="2797885"/>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42" name="Line 3006"/>
                  <p:cNvSpPr>
                    <a:spLocks noChangeShapeType="1"/>
                  </p:cNvSpPr>
                  <p:nvPr/>
                </p:nvSpPr>
                <p:spPr bwMode="auto">
                  <a:xfrm flipV="1">
                    <a:off x="6114563" y="2811686"/>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43" name="Line 3007"/>
                  <p:cNvSpPr>
                    <a:spLocks noChangeShapeType="1"/>
                  </p:cNvSpPr>
                  <p:nvPr/>
                </p:nvSpPr>
                <p:spPr bwMode="auto">
                  <a:xfrm flipH="1" flipV="1">
                    <a:off x="6114563" y="2811686"/>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44" name="Line 3008"/>
                  <p:cNvSpPr>
                    <a:spLocks noChangeShapeType="1"/>
                  </p:cNvSpPr>
                  <p:nvPr/>
                </p:nvSpPr>
                <p:spPr bwMode="auto">
                  <a:xfrm>
                    <a:off x="6174757" y="2797885"/>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45" name="Line 3009"/>
                  <p:cNvSpPr>
                    <a:spLocks noChangeShapeType="1"/>
                  </p:cNvSpPr>
                  <p:nvPr/>
                </p:nvSpPr>
                <p:spPr bwMode="auto">
                  <a:xfrm flipV="1">
                    <a:off x="6157558" y="2811686"/>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46" name="Line 3010"/>
                  <p:cNvSpPr>
                    <a:spLocks noChangeShapeType="1"/>
                  </p:cNvSpPr>
                  <p:nvPr/>
                </p:nvSpPr>
                <p:spPr bwMode="auto">
                  <a:xfrm flipH="1" flipV="1">
                    <a:off x="6157558" y="2811686"/>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47" name="Line 3011"/>
                  <p:cNvSpPr>
                    <a:spLocks noChangeShapeType="1"/>
                  </p:cNvSpPr>
                  <p:nvPr/>
                </p:nvSpPr>
                <p:spPr bwMode="auto">
                  <a:xfrm>
                    <a:off x="6180490" y="2797885"/>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48" name="Line 3012"/>
                  <p:cNvSpPr>
                    <a:spLocks noChangeShapeType="1"/>
                  </p:cNvSpPr>
                  <p:nvPr/>
                </p:nvSpPr>
                <p:spPr bwMode="auto">
                  <a:xfrm flipV="1">
                    <a:off x="6163291" y="2811686"/>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49" name="Line 3013"/>
                  <p:cNvSpPr>
                    <a:spLocks noChangeShapeType="1"/>
                  </p:cNvSpPr>
                  <p:nvPr/>
                </p:nvSpPr>
                <p:spPr bwMode="auto">
                  <a:xfrm flipH="1" flipV="1">
                    <a:off x="6163291" y="2811686"/>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50" name="Line 3014"/>
                  <p:cNvSpPr>
                    <a:spLocks noChangeShapeType="1"/>
                  </p:cNvSpPr>
                  <p:nvPr/>
                </p:nvSpPr>
                <p:spPr bwMode="auto">
                  <a:xfrm>
                    <a:off x="6186223" y="2797885"/>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51" name="Line 3015"/>
                  <p:cNvSpPr>
                    <a:spLocks noChangeShapeType="1"/>
                  </p:cNvSpPr>
                  <p:nvPr/>
                </p:nvSpPr>
                <p:spPr bwMode="auto">
                  <a:xfrm flipV="1">
                    <a:off x="6169024" y="2811686"/>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52" name="Line 3016"/>
                  <p:cNvSpPr>
                    <a:spLocks noChangeShapeType="1"/>
                  </p:cNvSpPr>
                  <p:nvPr/>
                </p:nvSpPr>
                <p:spPr bwMode="auto">
                  <a:xfrm flipH="1" flipV="1">
                    <a:off x="6169024" y="2811686"/>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53" name="Line 3017"/>
                  <p:cNvSpPr>
                    <a:spLocks noChangeShapeType="1"/>
                  </p:cNvSpPr>
                  <p:nvPr/>
                </p:nvSpPr>
                <p:spPr bwMode="auto">
                  <a:xfrm>
                    <a:off x="6369673" y="2797885"/>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54" name="Line 3018"/>
                  <p:cNvSpPr>
                    <a:spLocks noChangeShapeType="1"/>
                  </p:cNvSpPr>
                  <p:nvPr/>
                </p:nvSpPr>
                <p:spPr bwMode="auto">
                  <a:xfrm flipV="1">
                    <a:off x="6349609" y="2811686"/>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55" name="Line 3020"/>
                  <p:cNvSpPr>
                    <a:spLocks noChangeShapeType="1"/>
                  </p:cNvSpPr>
                  <p:nvPr/>
                </p:nvSpPr>
                <p:spPr bwMode="auto">
                  <a:xfrm flipH="1" flipV="1">
                    <a:off x="6349609" y="2811686"/>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56" name="Line 3021"/>
                  <p:cNvSpPr>
                    <a:spLocks noChangeShapeType="1"/>
                  </p:cNvSpPr>
                  <p:nvPr/>
                </p:nvSpPr>
                <p:spPr bwMode="auto">
                  <a:xfrm>
                    <a:off x="6561723" y="2797885"/>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57" name="Line 3022"/>
                  <p:cNvSpPr>
                    <a:spLocks noChangeShapeType="1"/>
                  </p:cNvSpPr>
                  <p:nvPr/>
                </p:nvSpPr>
                <p:spPr bwMode="auto">
                  <a:xfrm flipV="1">
                    <a:off x="6544525" y="2811686"/>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58" name="Line 3023"/>
                  <p:cNvSpPr>
                    <a:spLocks noChangeShapeType="1"/>
                  </p:cNvSpPr>
                  <p:nvPr/>
                </p:nvSpPr>
                <p:spPr bwMode="auto">
                  <a:xfrm flipH="1" flipV="1">
                    <a:off x="6544525" y="2811686"/>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59" name="Line 3024"/>
                  <p:cNvSpPr>
                    <a:spLocks noChangeShapeType="1"/>
                  </p:cNvSpPr>
                  <p:nvPr/>
                </p:nvSpPr>
                <p:spPr bwMode="auto">
                  <a:xfrm>
                    <a:off x="6576054" y="2797885"/>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60" name="Line 3025"/>
                  <p:cNvSpPr>
                    <a:spLocks noChangeShapeType="1"/>
                  </p:cNvSpPr>
                  <p:nvPr/>
                </p:nvSpPr>
                <p:spPr bwMode="auto">
                  <a:xfrm flipV="1">
                    <a:off x="6558856" y="2811686"/>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61" name="Line 3026"/>
                  <p:cNvSpPr>
                    <a:spLocks noChangeShapeType="1"/>
                  </p:cNvSpPr>
                  <p:nvPr/>
                </p:nvSpPr>
                <p:spPr bwMode="auto">
                  <a:xfrm flipH="1" flipV="1">
                    <a:off x="6558856" y="2811686"/>
                    <a:ext cx="31531"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62" name="Line 3027"/>
                  <p:cNvSpPr>
                    <a:spLocks noChangeShapeType="1"/>
                  </p:cNvSpPr>
                  <p:nvPr/>
                </p:nvSpPr>
                <p:spPr bwMode="auto">
                  <a:xfrm>
                    <a:off x="6650581" y="2797885"/>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63" name="Line 3028"/>
                  <p:cNvSpPr>
                    <a:spLocks noChangeShapeType="1"/>
                  </p:cNvSpPr>
                  <p:nvPr/>
                </p:nvSpPr>
                <p:spPr bwMode="auto">
                  <a:xfrm flipV="1">
                    <a:off x="6633382" y="2811686"/>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64" name="Line 3029"/>
                  <p:cNvSpPr>
                    <a:spLocks noChangeShapeType="1"/>
                  </p:cNvSpPr>
                  <p:nvPr/>
                </p:nvSpPr>
                <p:spPr bwMode="auto">
                  <a:xfrm flipH="1" flipV="1">
                    <a:off x="6633382" y="2811686"/>
                    <a:ext cx="34397" cy="2415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65" name="Line 3030"/>
                  <p:cNvSpPr>
                    <a:spLocks noChangeShapeType="1"/>
                  </p:cNvSpPr>
                  <p:nvPr/>
                </p:nvSpPr>
                <p:spPr bwMode="auto">
                  <a:xfrm>
                    <a:off x="6670647" y="3004896"/>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66" name="Line 3031"/>
                  <p:cNvSpPr>
                    <a:spLocks noChangeShapeType="1"/>
                  </p:cNvSpPr>
                  <p:nvPr/>
                </p:nvSpPr>
                <p:spPr bwMode="auto">
                  <a:xfrm flipV="1">
                    <a:off x="6656314" y="3015247"/>
                    <a:ext cx="31531" cy="276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67" name="Line 3032"/>
                  <p:cNvSpPr>
                    <a:spLocks noChangeShapeType="1"/>
                  </p:cNvSpPr>
                  <p:nvPr/>
                </p:nvSpPr>
                <p:spPr bwMode="auto">
                  <a:xfrm flipH="1" flipV="1">
                    <a:off x="6656314" y="3015247"/>
                    <a:ext cx="31531" cy="276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68" name="Line 3033"/>
                  <p:cNvSpPr>
                    <a:spLocks noChangeShapeType="1"/>
                  </p:cNvSpPr>
                  <p:nvPr/>
                </p:nvSpPr>
                <p:spPr bwMode="auto">
                  <a:xfrm>
                    <a:off x="6687845" y="3004896"/>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69" name="Line 3034"/>
                  <p:cNvSpPr>
                    <a:spLocks noChangeShapeType="1"/>
                  </p:cNvSpPr>
                  <p:nvPr/>
                </p:nvSpPr>
                <p:spPr bwMode="auto">
                  <a:xfrm flipV="1">
                    <a:off x="6670647" y="3015247"/>
                    <a:ext cx="31531" cy="276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70" name="Line 3035"/>
                  <p:cNvSpPr>
                    <a:spLocks noChangeShapeType="1"/>
                  </p:cNvSpPr>
                  <p:nvPr/>
                </p:nvSpPr>
                <p:spPr bwMode="auto">
                  <a:xfrm flipH="1" flipV="1">
                    <a:off x="6670647" y="3015247"/>
                    <a:ext cx="31531" cy="276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71" name="Line 3036"/>
                  <p:cNvSpPr>
                    <a:spLocks noChangeShapeType="1"/>
                  </p:cNvSpPr>
                  <p:nvPr/>
                </p:nvSpPr>
                <p:spPr bwMode="auto">
                  <a:xfrm>
                    <a:off x="6713642" y="3004896"/>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72" name="Line 3037"/>
                  <p:cNvSpPr>
                    <a:spLocks noChangeShapeType="1"/>
                  </p:cNvSpPr>
                  <p:nvPr/>
                </p:nvSpPr>
                <p:spPr bwMode="auto">
                  <a:xfrm flipV="1">
                    <a:off x="6696443" y="3015247"/>
                    <a:ext cx="34397" cy="276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73" name="Line 3038"/>
                  <p:cNvSpPr>
                    <a:spLocks noChangeShapeType="1"/>
                  </p:cNvSpPr>
                  <p:nvPr/>
                </p:nvSpPr>
                <p:spPr bwMode="auto">
                  <a:xfrm flipH="1" flipV="1">
                    <a:off x="6696443" y="3015247"/>
                    <a:ext cx="34397" cy="276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74" name="Line 3039"/>
                  <p:cNvSpPr>
                    <a:spLocks noChangeShapeType="1"/>
                  </p:cNvSpPr>
                  <p:nvPr/>
                </p:nvSpPr>
                <p:spPr bwMode="auto">
                  <a:xfrm>
                    <a:off x="6991684" y="3004896"/>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75" name="Line 3040"/>
                  <p:cNvSpPr>
                    <a:spLocks noChangeShapeType="1"/>
                  </p:cNvSpPr>
                  <p:nvPr/>
                </p:nvSpPr>
                <p:spPr bwMode="auto">
                  <a:xfrm flipV="1">
                    <a:off x="6974486" y="3015247"/>
                    <a:ext cx="34397" cy="276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76" name="Line 3041"/>
                  <p:cNvSpPr>
                    <a:spLocks noChangeShapeType="1"/>
                  </p:cNvSpPr>
                  <p:nvPr/>
                </p:nvSpPr>
                <p:spPr bwMode="auto">
                  <a:xfrm flipH="1" flipV="1">
                    <a:off x="6974486" y="3015247"/>
                    <a:ext cx="34397" cy="276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77" name="Line 3042"/>
                  <p:cNvSpPr>
                    <a:spLocks noChangeShapeType="1"/>
                  </p:cNvSpPr>
                  <p:nvPr/>
                </p:nvSpPr>
                <p:spPr bwMode="auto">
                  <a:xfrm>
                    <a:off x="7097741" y="3004896"/>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78" name="Line 3043"/>
                  <p:cNvSpPr>
                    <a:spLocks noChangeShapeType="1"/>
                  </p:cNvSpPr>
                  <p:nvPr/>
                </p:nvSpPr>
                <p:spPr bwMode="auto">
                  <a:xfrm flipV="1">
                    <a:off x="7077677" y="3015247"/>
                    <a:ext cx="34397" cy="276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79" name="Line 3044"/>
                  <p:cNvSpPr>
                    <a:spLocks noChangeShapeType="1"/>
                  </p:cNvSpPr>
                  <p:nvPr/>
                </p:nvSpPr>
                <p:spPr bwMode="auto">
                  <a:xfrm flipH="1" flipV="1">
                    <a:off x="7077677" y="3015247"/>
                    <a:ext cx="34397" cy="276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80" name="Line 3045"/>
                  <p:cNvSpPr>
                    <a:spLocks noChangeShapeType="1"/>
                  </p:cNvSpPr>
                  <p:nvPr/>
                </p:nvSpPr>
                <p:spPr bwMode="auto">
                  <a:xfrm>
                    <a:off x="7315588" y="3004896"/>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81" name="Line 3046"/>
                  <p:cNvSpPr>
                    <a:spLocks noChangeShapeType="1"/>
                  </p:cNvSpPr>
                  <p:nvPr/>
                </p:nvSpPr>
                <p:spPr bwMode="auto">
                  <a:xfrm flipV="1">
                    <a:off x="7301256" y="3015247"/>
                    <a:ext cx="31531" cy="276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82" name="Line 3047"/>
                  <p:cNvSpPr>
                    <a:spLocks noChangeShapeType="1"/>
                  </p:cNvSpPr>
                  <p:nvPr/>
                </p:nvSpPr>
                <p:spPr bwMode="auto">
                  <a:xfrm flipH="1" flipV="1">
                    <a:off x="7301256" y="3015247"/>
                    <a:ext cx="31531" cy="276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83" name="Line 3048"/>
                  <p:cNvSpPr>
                    <a:spLocks noChangeShapeType="1"/>
                  </p:cNvSpPr>
                  <p:nvPr/>
                </p:nvSpPr>
                <p:spPr bwMode="auto">
                  <a:xfrm>
                    <a:off x="7949065" y="3004896"/>
                    <a:ext cx="0" cy="483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84" name="Line 3049"/>
                  <p:cNvSpPr>
                    <a:spLocks noChangeShapeType="1"/>
                  </p:cNvSpPr>
                  <p:nvPr/>
                </p:nvSpPr>
                <p:spPr bwMode="auto">
                  <a:xfrm flipV="1">
                    <a:off x="7931866" y="3015247"/>
                    <a:ext cx="34397" cy="276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85" name="Line 3050"/>
                  <p:cNvSpPr>
                    <a:spLocks noChangeShapeType="1"/>
                  </p:cNvSpPr>
                  <p:nvPr/>
                </p:nvSpPr>
                <p:spPr bwMode="auto">
                  <a:xfrm flipH="1" flipV="1">
                    <a:off x="7931866" y="3015247"/>
                    <a:ext cx="34397" cy="27602"/>
                  </a:xfrm>
                  <a:prstGeom prst="line">
                    <a:avLst/>
                  </a:prstGeom>
                  <a:noFill/>
                  <a:ln w="1588">
                    <a:solidFill>
                      <a:srgbClr val="008E8E"/>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86" name="Freeform 3051"/>
                  <p:cNvSpPr>
                    <a:spLocks/>
                  </p:cNvSpPr>
                  <p:nvPr/>
                </p:nvSpPr>
                <p:spPr bwMode="auto">
                  <a:xfrm>
                    <a:off x="3626520" y="1369515"/>
                    <a:ext cx="31531" cy="41403"/>
                  </a:xfrm>
                  <a:custGeom>
                    <a:avLst/>
                    <a:gdLst>
                      <a:gd name="T0" fmla="*/ 22 w 22"/>
                      <a:gd name="T1" fmla="*/ 11 h 24"/>
                      <a:gd name="T2" fmla="*/ 22 w 22"/>
                      <a:gd name="T3" fmla="*/ 11 h 24"/>
                      <a:gd name="T4" fmla="*/ 22 w 22"/>
                      <a:gd name="T5" fmla="*/ 16 h 24"/>
                      <a:gd name="T6" fmla="*/ 19 w 22"/>
                      <a:gd name="T7" fmla="*/ 21 h 24"/>
                      <a:gd name="T8" fmla="*/ 16 w 22"/>
                      <a:gd name="T9" fmla="*/ 22 h 24"/>
                      <a:gd name="T10" fmla="*/ 11 w 22"/>
                      <a:gd name="T11" fmla="*/ 24 h 24"/>
                      <a:gd name="T12" fmla="*/ 11 w 22"/>
                      <a:gd name="T13" fmla="*/ 24 h 24"/>
                      <a:gd name="T14" fmla="*/ 6 w 22"/>
                      <a:gd name="T15" fmla="*/ 22 h 24"/>
                      <a:gd name="T16" fmla="*/ 3 w 22"/>
                      <a:gd name="T17" fmla="*/ 21 h 24"/>
                      <a:gd name="T18" fmla="*/ 2 w 22"/>
                      <a:gd name="T19" fmla="*/ 16 h 24"/>
                      <a:gd name="T20" fmla="*/ 0 w 22"/>
                      <a:gd name="T21" fmla="*/ 11 h 24"/>
                      <a:gd name="T22" fmla="*/ 0 w 22"/>
                      <a:gd name="T23" fmla="*/ 11 h 24"/>
                      <a:gd name="T24" fmla="*/ 2 w 22"/>
                      <a:gd name="T25" fmla="*/ 8 h 24"/>
                      <a:gd name="T26" fmla="*/ 3 w 22"/>
                      <a:gd name="T27" fmla="*/ 3 h 24"/>
                      <a:gd name="T28" fmla="*/ 6 w 22"/>
                      <a:gd name="T29" fmla="*/ 1 h 24"/>
                      <a:gd name="T30" fmla="*/ 11 w 22"/>
                      <a:gd name="T31" fmla="*/ 0 h 24"/>
                      <a:gd name="T32" fmla="*/ 11 w 22"/>
                      <a:gd name="T33" fmla="*/ 0 h 24"/>
                      <a:gd name="T34" fmla="*/ 16 w 22"/>
                      <a:gd name="T35" fmla="*/ 1 h 24"/>
                      <a:gd name="T36" fmla="*/ 19 w 22"/>
                      <a:gd name="T37" fmla="*/ 3 h 24"/>
                      <a:gd name="T38" fmla="*/ 22 w 22"/>
                      <a:gd name="T39" fmla="*/ 8 h 24"/>
                      <a:gd name="T40" fmla="*/ 22 w 22"/>
                      <a:gd name="T41" fmla="*/ 11 h 24"/>
                      <a:gd name="T42" fmla="*/ 22 w 22"/>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1"/>
                        </a:moveTo>
                        <a:lnTo>
                          <a:pt x="22" y="11"/>
                        </a:lnTo>
                        <a:lnTo>
                          <a:pt x="22" y="16"/>
                        </a:lnTo>
                        <a:lnTo>
                          <a:pt x="19" y="21"/>
                        </a:lnTo>
                        <a:lnTo>
                          <a:pt x="16" y="22"/>
                        </a:lnTo>
                        <a:lnTo>
                          <a:pt x="11" y="24"/>
                        </a:lnTo>
                        <a:lnTo>
                          <a:pt x="11" y="24"/>
                        </a:lnTo>
                        <a:lnTo>
                          <a:pt x="6" y="22"/>
                        </a:lnTo>
                        <a:lnTo>
                          <a:pt x="3" y="21"/>
                        </a:lnTo>
                        <a:lnTo>
                          <a:pt x="2" y="16"/>
                        </a:lnTo>
                        <a:lnTo>
                          <a:pt x="0" y="11"/>
                        </a:lnTo>
                        <a:lnTo>
                          <a:pt x="0" y="11"/>
                        </a:lnTo>
                        <a:lnTo>
                          <a:pt x="2" y="8"/>
                        </a:lnTo>
                        <a:lnTo>
                          <a:pt x="3" y="3"/>
                        </a:lnTo>
                        <a:lnTo>
                          <a:pt x="6" y="1"/>
                        </a:lnTo>
                        <a:lnTo>
                          <a:pt x="11" y="0"/>
                        </a:lnTo>
                        <a:lnTo>
                          <a:pt x="11" y="0"/>
                        </a:lnTo>
                        <a:lnTo>
                          <a:pt x="16" y="1"/>
                        </a:lnTo>
                        <a:lnTo>
                          <a:pt x="19" y="3"/>
                        </a:lnTo>
                        <a:lnTo>
                          <a:pt x="22" y="8"/>
                        </a:lnTo>
                        <a:lnTo>
                          <a:pt x="22" y="11"/>
                        </a:lnTo>
                        <a:lnTo>
                          <a:pt x="22" y="11"/>
                        </a:lnTo>
                        <a:close/>
                      </a:path>
                    </a:pathLst>
                  </a:custGeom>
                  <a:noFill/>
                  <a:ln w="1588">
                    <a:solidFill>
                      <a:srgbClr val="008E8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87" name="Freeform 3052"/>
                  <p:cNvSpPr>
                    <a:spLocks/>
                  </p:cNvSpPr>
                  <p:nvPr/>
                </p:nvSpPr>
                <p:spPr bwMode="auto">
                  <a:xfrm>
                    <a:off x="3626520" y="1369515"/>
                    <a:ext cx="31531" cy="41403"/>
                  </a:xfrm>
                  <a:custGeom>
                    <a:avLst/>
                    <a:gdLst>
                      <a:gd name="T0" fmla="*/ 22 w 22"/>
                      <a:gd name="T1" fmla="*/ 11 h 24"/>
                      <a:gd name="T2" fmla="*/ 22 w 22"/>
                      <a:gd name="T3" fmla="*/ 11 h 24"/>
                      <a:gd name="T4" fmla="*/ 22 w 22"/>
                      <a:gd name="T5" fmla="*/ 16 h 24"/>
                      <a:gd name="T6" fmla="*/ 19 w 22"/>
                      <a:gd name="T7" fmla="*/ 21 h 24"/>
                      <a:gd name="T8" fmla="*/ 16 w 22"/>
                      <a:gd name="T9" fmla="*/ 22 h 24"/>
                      <a:gd name="T10" fmla="*/ 11 w 22"/>
                      <a:gd name="T11" fmla="*/ 24 h 24"/>
                      <a:gd name="T12" fmla="*/ 11 w 22"/>
                      <a:gd name="T13" fmla="*/ 24 h 24"/>
                      <a:gd name="T14" fmla="*/ 6 w 22"/>
                      <a:gd name="T15" fmla="*/ 22 h 24"/>
                      <a:gd name="T16" fmla="*/ 3 w 22"/>
                      <a:gd name="T17" fmla="*/ 21 h 24"/>
                      <a:gd name="T18" fmla="*/ 2 w 22"/>
                      <a:gd name="T19" fmla="*/ 16 h 24"/>
                      <a:gd name="T20" fmla="*/ 0 w 22"/>
                      <a:gd name="T21" fmla="*/ 11 h 24"/>
                      <a:gd name="T22" fmla="*/ 0 w 22"/>
                      <a:gd name="T23" fmla="*/ 11 h 24"/>
                      <a:gd name="T24" fmla="*/ 2 w 22"/>
                      <a:gd name="T25" fmla="*/ 8 h 24"/>
                      <a:gd name="T26" fmla="*/ 3 w 22"/>
                      <a:gd name="T27" fmla="*/ 3 h 24"/>
                      <a:gd name="T28" fmla="*/ 6 w 22"/>
                      <a:gd name="T29" fmla="*/ 1 h 24"/>
                      <a:gd name="T30" fmla="*/ 11 w 22"/>
                      <a:gd name="T31" fmla="*/ 0 h 24"/>
                      <a:gd name="T32" fmla="*/ 11 w 22"/>
                      <a:gd name="T33" fmla="*/ 0 h 24"/>
                      <a:gd name="T34" fmla="*/ 16 w 22"/>
                      <a:gd name="T35" fmla="*/ 1 h 24"/>
                      <a:gd name="T36" fmla="*/ 19 w 22"/>
                      <a:gd name="T37" fmla="*/ 3 h 24"/>
                      <a:gd name="T38" fmla="*/ 22 w 22"/>
                      <a:gd name="T39" fmla="*/ 8 h 24"/>
                      <a:gd name="T40" fmla="*/ 22 w 22"/>
                      <a:gd name="T41" fmla="*/ 11 h 24"/>
                      <a:gd name="T42" fmla="*/ 22 w 22"/>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1"/>
                        </a:moveTo>
                        <a:lnTo>
                          <a:pt x="22" y="11"/>
                        </a:lnTo>
                        <a:lnTo>
                          <a:pt x="22" y="16"/>
                        </a:lnTo>
                        <a:lnTo>
                          <a:pt x="19" y="21"/>
                        </a:lnTo>
                        <a:lnTo>
                          <a:pt x="16" y="22"/>
                        </a:lnTo>
                        <a:lnTo>
                          <a:pt x="11" y="24"/>
                        </a:lnTo>
                        <a:lnTo>
                          <a:pt x="11" y="24"/>
                        </a:lnTo>
                        <a:lnTo>
                          <a:pt x="6" y="22"/>
                        </a:lnTo>
                        <a:lnTo>
                          <a:pt x="3" y="21"/>
                        </a:lnTo>
                        <a:lnTo>
                          <a:pt x="2" y="16"/>
                        </a:lnTo>
                        <a:lnTo>
                          <a:pt x="0" y="11"/>
                        </a:lnTo>
                        <a:lnTo>
                          <a:pt x="0" y="11"/>
                        </a:lnTo>
                        <a:lnTo>
                          <a:pt x="2" y="8"/>
                        </a:lnTo>
                        <a:lnTo>
                          <a:pt x="3" y="3"/>
                        </a:lnTo>
                        <a:lnTo>
                          <a:pt x="6" y="1"/>
                        </a:lnTo>
                        <a:lnTo>
                          <a:pt x="11" y="0"/>
                        </a:lnTo>
                        <a:lnTo>
                          <a:pt x="11" y="0"/>
                        </a:lnTo>
                        <a:lnTo>
                          <a:pt x="16" y="1"/>
                        </a:lnTo>
                        <a:lnTo>
                          <a:pt x="19" y="3"/>
                        </a:lnTo>
                        <a:lnTo>
                          <a:pt x="22" y="8"/>
                        </a:lnTo>
                        <a:lnTo>
                          <a:pt x="22" y="11"/>
                        </a:lnTo>
                        <a:lnTo>
                          <a:pt x="22" y="11"/>
                        </a:lnTo>
                        <a:close/>
                      </a:path>
                    </a:pathLst>
                  </a:custGeom>
                  <a:noFill/>
                  <a:ln w="1588">
                    <a:solidFill>
                      <a:srgbClr val="008E8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88" name="Freeform 3053"/>
                  <p:cNvSpPr>
                    <a:spLocks/>
                  </p:cNvSpPr>
                  <p:nvPr/>
                </p:nvSpPr>
                <p:spPr bwMode="auto">
                  <a:xfrm>
                    <a:off x="3626520" y="1369515"/>
                    <a:ext cx="31531" cy="41403"/>
                  </a:xfrm>
                  <a:custGeom>
                    <a:avLst/>
                    <a:gdLst>
                      <a:gd name="T0" fmla="*/ 22 w 22"/>
                      <a:gd name="T1" fmla="*/ 11 h 24"/>
                      <a:gd name="T2" fmla="*/ 22 w 22"/>
                      <a:gd name="T3" fmla="*/ 11 h 24"/>
                      <a:gd name="T4" fmla="*/ 22 w 22"/>
                      <a:gd name="T5" fmla="*/ 16 h 24"/>
                      <a:gd name="T6" fmla="*/ 19 w 22"/>
                      <a:gd name="T7" fmla="*/ 21 h 24"/>
                      <a:gd name="T8" fmla="*/ 16 w 22"/>
                      <a:gd name="T9" fmla="*/ 22 h 24"/>
                      <a:gd name="T10" fmla="*/ 11 w 22"/>
                      <a:gd name="T11" fmla="*/ 24 h 24"/>
                      <a:gd name="T12" fmla="*/ 11 w 22"/>
                      <a:gd name="T13" fmla="*/ 24 h 24"/>
                      <a:gd name="T14" fmla="*/ 6 w 22"/>
                      <a:gd name="T15" fmla="*/ 22 h 24"/>
                      <a:gd name="T16" fmla="*/ 3 w 22"/>
                      <a:gd name="T17" fmla="*/ 21 h 24"/>
                      <a:gd name="T18" fmla="*/ 2 w 22"/>
                      <a:gd name="T19" fmla="*/ 16 h 24"/>
                      <a:gd name="T20" fmla="*/ 0 w 22"/>
                      <a:gd name="T21" fmla="*/ 11 h 24"/>
                      <a:gd name="T22" fmla="*/ 0 w 22"/>
                      <a:gd name="T23" fmla="*/ 11 h 24"/>
                      <a:gd name="T24" fmla="*/ 2 w 22"/>
                      <a:gd name="T25" fmla="*/ 8 h 24"/>
                      <a:gd name="T26" fmla="*/ 3 w 22"/>
                      <a:gd name="T27" fmla="*/ 3 h 24"/>
                      <a:gd name="T28" fmla="*/ 6 w 22"/>
                      <a:gd name="T29" fmla="*/ 1 h 24"/>
                      <a:gd name="T30" fmla="*/ 11 w 22"/>
                      <a:gd name="T31" fmla="*/ 0 h 24"/>
                      <a:gd name="T32" fmla="*/ 11 w 22"/>
                      <a:gd name="T33" fmla="*/ 0 h 24"/>
                      <a:gd name="T34" fmla="*/ 16 w 22"/>
                      <a:gd name="T35" fmla="*/ 1 h 24"/>
                      <a:gd name="T36" fmla="*/ 19 w 22"/>
                      <a:gd name="T37" fmla="*/ 3 h 24"/>
                      <a:gd name="T38" fmla="*/ 22 w 22"/>
                      <a:gd name="T39" fmla="*/ 8 h 24"/>
                      <a:gd name="T40" fmla="*/ 22 w 22"/>
                      <a:gd name="T41" fmla="*/ 11 h 24"/>
                      <a:gd name="T42" fmla="*/ 22 w 22"/>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1"/>
                        </a:moveTo>
                        <a:lnTo>
                          <a:pt x="22" y="11"/>
                        </a:lnTo>
                        <a:lnTo>
                          <a:pt x="22" y="16"/>
                        </a:lnTo>
                        <a:lnTo>
                          <a:pt x="19" y="21"/>
                        </a:lnTo>
                        <a:lnTo>
                          <a:pt x="16" y="22"/>
                        </a:lnTo>
                        <a:lnTo>
                          <a:pt x="11" y="24"/>
                        </a:lnTo>
                        <a:lnTo>
                          <a:pt x="11" y="24"/>
                        </a:lnTo>
                        <a:lnTo>
                          <a:pt x="6" y="22"/>
                        </a:lnTo>
                        <a:lnTo>
                          <a:pt x="3" y="21"/>
                        </a:lnTo>
                        <a:lnTo>
                          <a:pt x="2" y="16"/>
                        </a:lnTo>
                        <a:lnTo>
                          <a:pt x="0" y="11"/>
                        </a:lnTo>
                        <a:lnTo>
                          <a:pt x="0" y="11"/>
                        </a:lnTo>
                        <a:lnTo>
                          <a:pt x="2" y="8"/>
                        </a:lnTo>
                        <a:lnTo>
                          <a:pt x="3" y="3"/>
                        </a:lnTo>
                        <a:lnTo>
                          <a:pt x="6" y="1"/>
                        </a:lnTo>
                        <a:lnTo>
                          <a:pt x="11" y="0"/>
                        </a:lnTo>
                        <a:lnTo>
                          <a:pt x="11" y="0"/>
                        </a:lnTo>
                        <a:lnTo>
                          <a:pt x="16" y="1"/>
                        </a:lnTo>
                        <a:lnTo>
                          <a:pt x="19" y="3"/>
                        </a:lnTo>
                        <a:lnTo>
                          <a:pt x="22" y="8"/>
                        </a:lnTo>
                        <a:lnTo>
                          <a:pt x="22" y="11"/>
                        </a:lnTo>
                        <a:lnTo>
                          <a:pt x="22" y="11"/>
                        </a:lnTo>
                        <a:close/>
                      </a:path>
                    </a:pathLst>
                  </a:custGeom>
                  <a:noFill/>
                  <a:ln w="1588">
                    <a:solidFill>
                      <a:srgbClr val="008E8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89" name="Freeform 3054"/>
                  <p:cNvSpPr>
                    <a:spLocks/>
                  </p:cNvSpPr>
                  <p:nvPr/>
                </p:nvSpPr>
                <p:spPr bwMode="auto">
                  <a:xfrm>
                    <a:off x="3646584" y="1369515"/>
                    <a:ext cx="31531" cy="41403"/>
                  </a:xfrm>
                  <a:custGeom>
                    <a:avLst/>
                    <a:gdLst>
                      <a:gd name="T0" fmla="*/ 23 w 23"/>
                      <a:gd name="T1" fmla="*/ 11 h 24"/>
                      <a:gd name="T2" fmla="*/ 23 w 23"/>
                      <a:gd name="T3" fmla="*/ 11 h 24"/>
                      <a:gd name="T4" fmla="*/ 21 w 23"/>
                      <a:gd name="T5" fmla="*/ 16 h 24"/>
                      <a:gd name="T6" fmla="*/ 20 w 23"/>
                      <a:gd name="T7" fmla="*/ 21 h 24"/>
                      <a:gd name="T8" fmla="*/ 16 w 23"/>
                      <a:gd name="T9" fmla="*/ 22 h 24"/>
                      <a:gd name="T10" fmla="*/ 12 w 23"/>
                      <a:gd name="T11" fmla="*/ 24 h 24"/>
                      <a:gd name="T12" fmla="*/ 12 w 23"/>
                      <a:gd name="T13" fmla="*/ 24 h 24"/>
                      <a:gd name="T14" fmla="*/ 7 w 23"/>
                      <a:gd name="T15" fmla="*/ 22 h 24"/>
                      <a:gd name="T16" fmla="*/ 4 w 23"/>
                      <a:gd name="T17" fmla="*/ 21 h 24"/>
                      <a:gd name="T18" fmla="*/ 0 w 23"/>
                      <a:gd name="T19" fmla="*/ 16 h 24"/>
                      <a:gd name="T20" fmla="*/ 0 w 23"/>
                      <a:gd name="T21" fmla="*/ 11 h 24"/>
                      <a:gd name="T22" fmla="*/ 0 w 23"/>
                      <a:gd name="T23" fmla="*/ 11 h 24"/>
                      <a:gd name="T24" fmla="*/ 0 w 23"/>
                      <a:gd name="T25" fmla="*/ 8 h 24"/>
                      <a:gd name="T26" fmla="*/ 4 w 23"/>
                      <a:gd name="T27" fmla="*/ 3 h 24"/>
                      <a:gd name="T28" fmla="*/ 7 w 23"/>
                      <a:gd name="T29" fmla="*/ 1 h 24"/>
                      <a:gd name="T30" fmla="*/ 12 w 23"/>
                      <a:gd name="T31" fmla="*/ 0 h 24"/>
                      <a:gd name="T32" fmla="*/ 12 w 23"/>
                      <a:gd name="T33" fmla="*/ 0 h 24"/>
                      <a:gd name="T34" fmla="*/ 16 w 23"/>
                      <a:gd name="T35" fmla="*/ 1 h 24"/>
                      <a:gd name="T36" fmla="*/ 20 w 23"/>
                      <a:gd name="T37" fmla="*/ 3 h 24"/>
                      <a:gd name="T38" fmla="*/ 21 w 23"/>
                      <a:gd name="T39" fmla="*/ 8 h 24"/>
                      <a:gd name="T40" fmla="*/ 23 w 23"/>
                      <a:gd name="T41" fmla="*/ 11 h 24"/>
                      <a:gd name="T42" fmla="*/ 23 w 23"/>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4">
                        <a:moveTo>
                          <a:pt x="23" y="11"/>
                        </a:moveTo>
                        <a:lnTo>
                          <a:pt x="23" y="11"/>
                        </a:lnTo>
                        <a:lnTo>
                          <a:pt x="21" y="16"/>
                        </a:lnTo>
                        <a:lnTo>
                          <a:pt x="20" y="21"/>
                        </a:lnTo>
                        <a:lnTo>
                          <a:pt x="16" y="22"/>
                        </a:lnTo>
                        <a:lnTo>
                          <a:pt x="12" y="24"/>
                        </a:lnTo>
                        <a:lnTo>
                          <a:pt x="12" y="24"/>
                        </a:lnTo>
                        <a:lnTo>
                          <a:pt x="7" y="22"/>
                        </a:lnTo>
                        <a:lnTo>
                          <a:pt x="4" y="21"/>
                        </a:lnTo>
                        <a:lnTo>
                          <a:pt x="0" y="16"/>
                        </a:lnTo>
                        <a:lnTo>
                          <a:pt x="0" y="11"/>
                        </a:lnTo>
                        <a:lnTo>
                          <a:pt x="0" y="11"/>
                        </a:lnTo>
                        <a:lnTo>
                          <a:pt x="0" y="8"/>
                        </a:lnTo>
                        <a:lnTo>
                          <a:pt x="4" y="3"/>
                        </a:lnTo>
                        <a:lnTo>
                          <a:pt x="7" y="1"/>
                        </a:lnTo>
                        <a:lnTo>
                          <a:pt x="12" y="0"/>
                        </a:lnTo>
                        <a:lnTo>
                          <a:pt x="12" y="0"/>
                        </a:lnTo>
                        <a:lnTo>
                          <a:pt x="16" y="1"/>
                        </a:lnTo>
                        <a:lnTo>
                          <a:pt x="20" y="3"/>
                        </a:lnTo>
                        <a:lnTo>
                          <a:pt x="21" y="8"/>
                        </a:lnTo>
                        <a:lnTo>
                          <a:pt x="23" y="11"/>
                        </a:lnTo>
                        <a:lnTo>
                          <a:pt x="23" y="11"/>
                        </a:lnTo>
                        <a:close/>
                      </a:path>
                    </a:pathLst>
                  </a:custGeom>
                  <a:noFill/>
                  <a:ln w="1588">
                    <a:solidFill>
                      <a:srgbClr val="008E8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90" name="Freeform 3055"/>
                  <p:cNvSpPr>
                    <a:spLocks/>
                  </p:cNvSpPr>
                  <p:nvPr/>
                </p:nvSpPr>
                <p:spPr bwMode="auto">
                  <a:xfrm>
                    <a:off x="3646584" y="1369515"/>
                    <a:ext cx="31531" cy="41403"/>
                  </a:xfrm>
                  <a:custGeom>
                    <a:avLst/>
                    <a:gdLst>
                      <a:gd name="T0" fmla="*/ 23 w 23"/>
                      <a:gd name="T1" fmla="*/ 11 h 24"/>
                      <a:gd name="T2" fmla="*/ 23 w 23"/>
                      <a:gd name="T3" fmla="*/ 11 h 24"/>
                      <a:gd name="T4" fmla="*/ 21 w 23"/>
                      <a:gd name="T5" fmla="*/ 16 h 24"/>
                      <a:gd name="T6" fmla="*/ 20 w 23"/>
                      <a:gd name="T7" fmla="*/ 21 h 24"/>
                      <a:gd name="T8" fmla="*/ 16 w 23"/>
                      <a:gd name="T9" fmla="*/ 22 h 24"/>
                      <a:gd name="T10" fmla="*/ 12 w 23"/>
                      <a:gd name="T11" fmla="*/ 24 h 24"/>
                      <a:gd name="T12" fmla="*/ 12 w 23"/>
                      <a:gd name="T13" fmla="*/ 24 h 24"/>
                      <a:gd name="T14" fmla="*/ 7 w 23"/>
                      <a:gd name="T15" fmla="*/ 22 h 24"/>
                      <a:gd name="T16" fmla="*/ 4 w 23"/>
                      <a:gd name="T17" fmla="*/ 21 h 24"/>
                      <a:gd name="T18" fmla="*/ 0 w 23"/>
                      <a:gd name="T19" fmla="*/ 16 h 24"/>
                      <a:gd name="T20" fmla="*/ 0 w 23"/>
                      <a:gd name="T21" fmla="*/ 11 h 24"/>
                      <a:gd name="T22" fmla="*/ 0 w 23"/>
                      <a:gd name="T23" fmla="*/ 11 h 24"/>
                      <a:gd name="T24" fmla="*/ 0 w 23"/>
                      <a:gd name="T25" fmla="*/ 8 h 24"/>
                      <a:gd name="T26" fmla="*/ 4 w 23"/>
                      <a:gd name="T27" fmla="*/ 3 h 24"/>
                      <a:gd name="T28" fmla="*/ 7 w 23"/>
                      <a:gd name="T29" fmla="*/ 1 h 24"/>
                      <a:gd name="T30" fmla="*/ 12 w 23"/>
                      <a:gd name="T31" fmla="*/ 0 h 24"/>
                      <a:gd name="T32" fmla="*/ 12 w 23"/>
                      <a:gd name="T33" fmla="*/ 0 h 24"/>
                      <a:gd name="T34" fmla="*/ 16 w 23"/>
                      <a:gd name="T35" fmla="*/ 1 h 24"/>
                      <a:gd name="T36" fmla="*/ 20 w 23"/>
                      <a:gd name="T37" fmla="*/ 3 h 24"/>
                      <a:gd name="T38" fmla="*/ 21 w 23"/>
                      <a:gd name="T39" fmla="*/ 8 h 24"/>
                      <a:gd name="T40" fmla="*/ 23 w 23"/>
                      <a:gd name="T41" fmla="*/ 11 h 24"/>
                      <a:gd name="T42" fmla="*/ 23 w 23"/>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4">
                        <a:moveTo>
                          <a:pt x="23" y="11"/>
                        </a:moveTo>
                        <a:lnTo>
                          <a:pt x="23" y="11"/>
                        </a:lnTo>
                        <a:lnTo>
                          <a:pt x="21" y="16"/>
                        </a:lnTo>
                        <a:lnTo>
                          <a:pt x="20" y="21"/>
                        </a:lnTo>
                        <a:lnTo>
                          <a:pt x="16" y="22"/>
                        </a:lnTo>
                        <a:lnTo>
                          <a:pt x="12" y="24"/>
                        </a:lnTo>
                        <a:lnTo>
                          <a:pt x="12" y="24"/>
                        </a:lnTo>
                        <a:lnTo>
                          <a:pt x="7" y="22"/>
                        </a:lnTo>
                        <a:lnTo>
                          <a:pt x="4" y="21"/>
                        </a:lnTo>
                        <a:lnTo>
                          <a:pt x="0" y="16"/>
                        </a:lnTo>
                        <a:lnTo>
                          <a:pt x="0" y="11"/>
                        </a:lnTo>
                        <a:lnTo>
                          <a:pt x="0" y="11"/>
                        </a:lnTo>
                        <a:lnTo>
                          <a:pt x="0" y="8"/>
                        </a:lnTo>
                        <a:lnTo>
                          <a:pt x="4" y="3"/>
                        </a:lnTo>
                        <a:lnTo>
                          <a:pt x="7" y="1"/>
                        </a:lnTo>
                        <a:lnTo>
                          <a:pt x="12" y="0"/>
                        </a:lnTo>
                        <a:lnTo>
                          <a:pt x="12" y="0"/>
                        </a:lnTo>
                        <a:lnTo>
                          <a:pt x="16" y="1"/>
                        </a:lnTo>
                        <a:lnTo>
                          <a:pt x="20" y="3"/>
                        </a:lnTo>
                        <a:lnTo>
                          <a:pt x="21" y="8"/>
                        </a:lnTo>
                        <a:lnTo>
                          <a:pt x="23" y="11"/>
                        </a:lnTo>
                        <a:lnTo>
                          <a:pt x="23" y="11"/>
                        </a:lnTo>
                        <a:close/>
                      </a:path>
                    </a:pathLst>
                  </a:custGeom>
                  <a:noFill/>
                  <a:ln w="1588">
                    <a:solidFill>
                      <a:srgbClr val="008E8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91" name="Freeform 3056"/>
                  <p:cNvSpPr>
                    <a:spLocks/>
                  </p:cNvSpPr>
                  <p:nvPr/>
                </p:nvSpPr>
                <p:spPr bwMode="auto">
                  <a:xfrm>
                    <a:off x="3669516" y="1369515"/>
                    <a:ext cx="31531" cy="41403"/>
                  </a:xfrm>
                  <a:custGeom>
                    <a:avLst/>
                    <a:gdLst>
                      <a:gd name="T0" fmla="*/ 23 w 23"/>
                      <a:gd name="T1" fmla="*/ 11 h 24"/>
                      <a:gd name="T2" fmla="*/ 23 w 23"/>
                      <a:gd name="T3" fmla="*/ 11 h 24"/>
                      <a:gd name="T4" fmla="*/ 23 w 23"/>
                      <a:gd name="T5" fmla="*/ 16 h 24"/>
                      <a:gd name="T6" fmla="*/ 20 w 23"/>
                      <a:gd name="T7" fmla="*/ 21 h 24"/>
                      <a:gd name="T8" fmla="*/ 16 w 23"/>
                      <a:gd name="T9" fmla="*/ 22 h 24"/>
                      <a:gd name="T10" fmla="*/ 12 w 23"/>
                      <a:gd name="T11" fmla="*/ 24 h 24"/>
                      <a:gd name="T12" fmla="*/ 12 w 23"/>
                      <a:gd name="T13" fmla="*/ 24 h 24"/>
                      <a:gd name="T14" fmla="*/ 7 w 23"/>
                      <a:gd name="T15" fmla="*/ 22 h 24"/>
                      <a:gd name="T16" fmla="*/ 4 w 23"/>
                      <a:gd name="T17" fmla="*/ 21 h 24"/>
                      <a:gd name="T18" fmla="*/ 0 w 23"/>
                      <a:gd name="T19" fmla="*/ 16 h 24"/>
                      <a:gd name="T20" fmla="*/ 0 w 23"/>
                      <a:gd name="T21" fmla="*/ 11 h 24"/>
                      <a:gd name="T22" fmla="*/ 0 w 23"/>
                      <a:gd name="T23" fmla="*/ 11 h 24"/>
                      <a:gd name="T24" fmla="*/ 0 w 23"/>
                      <a:gd name="T25" fmla="*/ 8 h 24"/>
                      <a:gd name="T26" fmla="*/ 4 w 23"/>
                      <a:gd name="T27" fmla="*/ 3 h 24"/>
                      <a:gd name="T28" fmla="*/ 7 w 23"/>
                      <a:gd name="T29" fmla="*/ 1 h 24"/>
                      <a:gd name="T30" fmla="*/ 12 w 23"/>
                      <a:gd name="T31" fmla="*/ 0 h 24"/>
                      <a:gd name="T32" fmla="*/ 12 w 23"/>
                      <a:gd name="T33" fmla="*/ 0 h 24"/>
                      <a:gd name="T34" fmla="*/ 16 w 23"/>
                      <a:gd name="T35" fmla="*/ 1 h 24"/>
                      <a:gd name="T36" fmla="*/ 20 w 23"/>
                      <a:gd name="T37" fmla="*/ 3 h 24"/>
                      <a:gd name="T38" fmla="*/ 23 w 23"/>
                      <a:gd name="T39" fmla="*/ 8 h 24"/>
                      <a:gd name="T40" fmla="*/ 23 w 23"/>
                      <a:gd name="T41" fmla="*/ 11 h 24"/>
                      <a:gd name="T42" fmla="*/ 23 w 23"/>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4">
                        <a:moveTo>
                          <a:pt x="23" y="11"/>
                        </a:moveTo>
                        <a:lnTo>
                          <a:pt x="23" y="11"/>
                        </a:lnTo>
                        <a:lnTo>
                          <a:pt x="23" y="16"/>
                        </a:lnTo>
                        <a:lnTo>
                          <a:pt x="20" y="21"/>
                        </a:lnTo>
                        <a:lnTo>
                          <a:pt x="16" y="22"/>
                        </a:lnTo>
                        <a:lnTo>
                          <a:pt x="12" y="24"/>
                        </a:lnTo>
                        <a:lnTo>
                          <a:pt x="12" y="24"/>
                        </a:lnTo>
                        <a:lnTo>
                          <a:pt x="7" y="22"/>
                        </a:lnTo>
                        <a:lnTo>
                          <a:pt x="4" y="21"/>
                        </a:lnTo>
                        <a:lnTo>
                          <a:pt x="0" y="16"/>
                        </a:lnTo>
                        <a:lnTo>
                          <a:pt x="0" y="11"/>
                        </a:lnTo>
                        <a:lnTo>
                          <a:pt x="0" y="11"/>
                        </a:lnTo>
                        <a:lnTo>
                          <a:pt x="0" y="8"/>
                        </a:lnTo>
                        <a:lnTo>
                          <a:pt x="4" y="3"/>
                        </a:lnTo>
                        <a:lnTo>
                          <a:pt x="7" y="1"/>
                        </a:lnTo>
                        <a:lnTo>
                          <a:pt x="12" y="0"/>
                        </a:lnTo>
                        <a:lnTo>
                          <a:pt x="12" y="0"/>
                        </a:lnTo>
                        <a:lnTo>
                          <a:pt x="16" y="1"/>
                        </a:lnTo>
                        <a:lnTo>
                          <a:pt x="20" y="3"/>
                        </a:lnTo>
                        <a:lnTo>
                          <a:pt x="23" y="8"/>
                        </a:lnTo>
                        <a:lnTo>
                          <a:pt x="23" y="11"/>
                        </a:lnTo>
                        <a:lnTo>
                          <a:pt x="23" y="11"/>
                        </a:lnTo>
                        <a:close/>
                      </a:path>
                    </a:pathLst>
                  </a:custGeom>
                  <a:noFill/>
                  <a:ln w="1588">
                    <a:solidFill>
                      <a:srgbClr val="008E8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92" name="Freeform 3057"/>
                  <p:cNvSpPr>
                    <a:spLocks/>
                  </p:cNvSpPr>
                  <p:nvPr/>
                </p:nvSpPr>
                <p:spPr bwMode="auto">
                  <a:xfrm>
                    <a:off x="3669516" y="1369515"/>
                    <a:ext cx="31531" cy="41403"/>
                  </a:xfrm>
                  <a:custGeom>
                    <a:avLst/>
                    <a:gdLst>
                      <a:gd name="T0" fmla="*/ 23 w 23"/>
                      <a:gd name="T1" fmla="*/ 11 h 24"/>
                      <a:gd name="T2" fmla="*/ 23 w 23"/>
                      <a:gd name="T3" fmla="*/ 11 h 24"/>
                      <a:gd name="T4" fmla="*/ 23 w 23"/>
                      <a:gd name="T5" fmla="*/ 16 h 24"/>
                      <a:gd name="T6" fmla="*/ 20 w 23"/>
                      <a:gd name="T7" fmla="*/ 21 h 24"/>
                      <a:gd name="T8" fmla="*/ 16 w 23"/>
                      <a:gd name="T9" fmla="*/ 22 h 24"/>
                      <a:gd name="T10" fmla="*/ 12 w 23"/>
                      <a:gd name="T11" fmla="*/ 24 h 24"/>
                      <a:gd name="T12" fmla="*/ 12 w 23"/>
                      <a:gd name="T13" fmla="*/ 24 h 24"/>
                      <a:gd name="T14" fmla="*/ 7 w 23"/>
                      <a:gd name="T15" fmla="*/ 22 h 24"/>
                      <a:gd name="T16" fmla="*/ 4 w 23"/>
                      <a:gd name="T17" fmla="*/ 21 h 24"/>
                      <a:gd name="T18" fmla="*/ 0 w 23"/>
                      <a:gd name="T19" fmla="*/ 16 h 24"/>
                      <a:gd name="T20" fmla="*/ 0 w 23"/>
                      <a:gd name="T21" fmla="*/ 11 h 24"/>
                      <a:gd name="T22" fmla="*/ 0 w 23"/>
                      <a:gd name="T23" fmla="*/ 11 h 24"/>
                      <a:gd name="T24" fmla="*/ 0 w 23"/>
                      <a:gd name="T25" fmla="*/ 8 h 24"/>
                      <a:gd name="T26" fmla="*/ 4 w 23"/>
                      <a:gd name="T27" fmla="*/ 3 h 24"/>
                      <a:gd name="T28" fmla="*/ 7 w 23"/>
                      <a:gd name="T29" fmla="*/ 1 h 24"/>
                      <a:gd name="T30" fmla="*/ 12 w 23"/>
                      <a:gd name="T31" fmla="*/ 0 h 24"/>
                      <a:gd name="T32" fmla="*/ 12 w 23"/>
                      <a:gd name="T33" fmla="*/ 0 h 24"/>
                      <a:gd name="T34" fmla="*/ 16 w 23"/>
                      <a:gd name="T35" fmla="*/ 1 h 24"/>
                      <a:gd name="T36" fmla="*/ 20 w 23"/>
                      <a:gd name="T37" fmla="*/ 3 h 24"/>
                      <a:gd name="T38" fmla="*/ 23 w 23"/>
                      <a:gd name="T39" fmla="*/ 8 h 24"/>
                      <a:gd name="T40" fmla="*/ 23 w 23"/>
                      <a:gd name="T41" fmla="*/ 11 h 24"/>
                      <a:gd name="T42" fmla="*/ 23 w 23"/>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4">
                        <a:moveTo>
                          <a:pt x="23" y="11"/>
                        </a:moveTo>
                        <a:lnTo>
                          <a:pt x="23" y="11"/>
                        </a:lnTo>
                        <a:lnTo>
                          <a:pt x="23" y="16"/>
                        </a:lnTo>
                        <a:lnTo>
                          <a:pt x="20" y="21"/>
                        </a:lnTo>
                        <a:lnTo>
                          <a:pt x="16" y="22"/>
                        </a:lnTo>
                        <a:lnTo>
                          <a:pt x="12" y="24"/>
                        </a:lnTo>
                        <a:lnTo>
                          <a:pt x="12" y="24"/>
                        </a:lnTo>
                        <a:lnTo>
                          <a:pt x="7" y="22"/>
                        </a:lnTo>
                        <a:lnTo>
                          <a:pt x="4" y="21"/>
                        </a:lnTo>
                        <a:lnTo>
                          <a:pt x="0" y="16"/>
                        </a:lnTo>
                        <a:lnTo>
                          <a:pt x="0" y="11"/>
                        </a:lnTo>
                        <a:lnTo>
                          <a:pt x="0" y="11"/>
                        </a:lnTo>
                        <a:lnTo>
                          <a:pt x="0" y="8"/>
                        </a:lnTo>
                        <a:lnTo>
                          <a:pt x="4" y="3"/>
                        </a:lnTo>
                        <a:lnTo>
                          <a:pt x="7" y="1"/>
                        </a:lnTo>
                        <a:lnTo>
                          <a:pt x="12" y="0"/>
                        </a:lnTo>
                        <a:lnTo>
                          <a:pt x="12" y="0"/>
                        </a:lnTo>
                        <a:lnTo>
                          <a:pt x="16" y="1"/>
                        </a:lnTo>
                        <a:lnTo>
                          <a:pt x="20" y="3"/>
                        </a:lnTo>
                        <a:lnTo>
                          <a:pt x="23" y="8"/>
                        </a:lnTo>
                        <a:lnTo>
                          <a:pt x="23" y="11"/>
                        </a:lnTo>
                        <a:lnTo>
                          <a:pt x="23" y="11"/>
                        </a:lnTo>
                        <a:close/>
                      </a:path>
                    </a:pathLst>
                  </a:custGeom>
                  <a:noFill/>
                  <a:ln w="1588">
                    <a:solidFill>
                      <a:srgbClr val="008E8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93" name="Freeform 3058"/>
                  <p:cNvSpPr>
                    <a:spLocks/>
                  </p:cNvSpPr>
                  <p:nvPr/>
                </p:nvSpPr>
                <p:spPr bwMode="auto">
                  <a:xfrm>
                    <a:off x="3680981" y="1369515"/>
                    <a:ext cx="34397" cy="41403"/>
                  </a:xfrm>
                  <a:custGeom>
                    <a:avLst/>
                    <a:gdLst>
                      <a:gd name="T0" fmla="*/ 24 w 24"/>
                      <a:gd name="T1" fmla="*/ 11 h 24"/>
                      <a:gd name="T2" fmla="*/ 24 w 24"/>
                      <a:gd name="T3" fmla="*/ 11 h 24"/>
                      <a:gd name="T4" fmla="*/ 23 w 24"/>
                      <a:gd name="T5" fmla="*/ 16 h 24"/>
                      <a:gd name="T6" fmla="*/ 21 w 24"/>
                      <a:gd name="T7" fmla="*/ 21 h 24"/>
                      <a:gd name="T8" fmla="*/ 16 w 24"/>
                      <a:gd name="T9" fmla="*/ 22 h 24"/>
                      <a:gd name="T10" fmla="*/ 13 w 24"/>
                      <a:gd name="T11" fmla="*/ 24 h 24"/>
                      <a:gd name="T12" fmla="*/ 13 w 24"/>
                      <a:gd name="T13" fmla="*/ 24 h 24"/>
                      <a:gd name="T14" fmla="*/ 8 w 24"/>
                      <a:gd name="T15" fmla="*/ 22 h 24"/>
                      <a:gd name="T16" fmla="*/ 5 w 24"/>
                      <a:gd name="T17" fmla="*/ 21 h 24"/>
                      <a:gd name="T18" fmla="*/ 2 w 24"/>
                      <a:gd name="T19" fmla="*/ 16 h 24"/>
                      <a:gd name="T20" fmla="*/ 0 w 24"/>
                      <a:gd name="T21" fmla="*/ 11 h 24"/>
                      <a:gd name="T22" fmla="*/ 0 w 24"/>
                      <a:gd name="T23" fmla="*/ 11 h 24"/>
                      <a:gd name="T24" fmla="*/ 2 w 24"/>
                      <a:gd name="T25" fmla="*/ 8 h 24"/>
                      <a:gd name="T26" fmla="*/ 5 w 24"/>
                      <a:gd name="T27" fmla="*/ 3 h 24"/>
                      <a:gd name="T28" fmla="*/ 8 w 24"/>
                      <a:gd name="T29" fmla="*/ 1 h 24"/>
                      <a:gd name="T30" fmla="*/ 13 w 24"/>
                      <a:gd name="T31" fmla="*/ 0 h 24"/>
                      <a:gd name="T32" fmla="*/ 13 w 24"/>
                      <a:gd name="T33" fmla="*/ 0 h 24"/>
                      <a:gd name="T34" fmla="*/ 16 w 24"/>
                      <a:gd name="T35" fmla="*/ 1 h 24"/>
                      <a:gd name="T36" fmla="*/ 21 w 24"/>
                      <a:gd name="T37" fmla="*/ 3 h 24"/>
                      <a:gd name="T38" fmla="*/ 23 w 24"/>
                      <a:gd name="T39" fmla="*/ 8 h 24"/>
                      <a:gd name="T40" fmla="*/ 24 w 24"/>
                      <a:gd name="T41" fmla="*/ 11 h 24"/>
                      <a:gd name="T42" fmla="*/ 24 w 24"/>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1"/>
                        </a:moveTo>
                        <a:lnTo>
                          <a:pt x="24" y="11"/>
                        </a:lnTo>
                        <a:lnTo>
                          <a:pt x="23" y="16"/>
                        </a:lnTo>
                        <a:lnTo>
                          <a:pt x="21" y="21"/>
                        </a:lnTo>
                        <a:lnTo>
                          <a:pt x="16" y="22"/>
                        </a:lnTo>
                        <a:lnTo>
                          <a:pt x="13" y="24"/>
                        </a:lnTo>
                        <a:lnTo>
                          <a:pt x="13" y="24"/>
                        </a:lnTo>
                        <a:lnTo>
                          <a:pt x="8" y="22"/>
                        </a:lnTo>
                        <a:lnTo>
                          <a:pt x="5" y="21"/>
                        </a:lnTo>
                        <a:lnTo>
                          <a:pt x="2" y="16"/>
                        </a:lnTo>
                        <a:lnTo>
                          <a:pt x="0" y="11"/>
                        </a:lnTo>
                        <a:lnTo>
                          <a:pt x="0" y="11"/>
                        </a:lnTo>
                        <a:lnTo>
                          <a:pt x="2" y="8"/>
                        </a:lnTo>
                        <a:lnTo>
                          <a:pt x="5" y="3"/>
                        </a:lnTo>
                        <a:lnTo>
                          <a:pt x="8" y="1"/>
                        </a:lnTo>
                        <a:lnTo>
                          <a:pt x="13" y="0"/>
                        </a:lnTo>
                        <a:lnTo>
                          <a:pt x="13" y="0"/>
                        </a:lnTo>
                        <a:lnTo>
                          <a:pt x="16" y="1"/>
                        </a:lnTo>
                        <a:lnTo>
                          <a:pt x="21" y="3"/>
                        </a:lnTo>
                        <a:lnTo>
                          <a:pt x="23" y="8"/>
                        </a:lnTo>
                        <a:lnTo>
                          <a:pt x="24" y="11"/>
                        </a:lnTo>
                        <a:lnTo>
                          <a:pt x="24" y="11"/>
                        </a:lnTo>
                        <a:close/>
                      </a:path>
                    </a:pathLst>
                  </a:custGeom>
                  <a:noFill/>
                  <a:ln w="1588">
                    <a:solidFill>
                      <a:srgbClr val="008E8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94" name="Freeform 3059"/>
                  <p:cNvSpPr>
                    <a:spLocks/>
                  </p:cNvSpPr>
                  <p:nvPr/>
                </p:nvSpPr>
                <p:spPr bwMode="auto">
                  <a:xfrm>
                    <a:off x="4016352" y="1466120"/>
                    <a:ext cx="31531" cy="41403"/>
                  </a:xfrm>
                  <a:custGeom>
                    <a:avLst/>
                    <a:gdLst>
                      <a:gd name="T0" fmla="*/ 22 w 22"/>
                      <a:gd name="T1" fmla="*/ 11 h 22"/>
                      <a:gd name="T2" fmla="*/ 22 w 22"/>
                      <a:gd name="T3" fmla="*/ 11 h 22"/>
                      <a:gd name="T4" fmla="*/ 22 w 22"/>
                      <a:gd name="T5" fmla="*/ 16 h 22"/>
                      <a:gd name="T6" fmla="*/ 19 w 22"/>
                      <a:gd name="T7" fmla="*/ 19 h 22"/>
                      <a:gd name="T8" fmla="*/ 16 w 22"/>
                      <a:gd name="T9" fmla="*/ 22 h 22"/>
                      <a:gd name="T10" fmla="*/ 11 w 22"/>
                      <a:gd name="T11" fmla="*/ 22 h 22"/>
                      <a:gd name="T12" fmla="*/ 11 w 22"/>
                      <a:gd name="T13" fmla="*/ 22 h 22"/>
                      <a:gd name="T14" fmla="*/ 6 w 22"/>
                      <a:gd name="T15" fmla="*/ 22 h 22"/>
                      <a:gd name="T16" fmla="*/ 3 w 22"/>
                      <a:gd name="T17" fmla="*/ 19 h 22"/>
                      <a:gd name="T18" fmla="*/ 0 w 22"/>
                      <a:gd name="T19" fmla="*/ 16 h 22"/>
                      <a:gd name="T20" fmla="*/ 0 w 22"/>
                      <a:gd name="T21" fmla="*/ 11 h 22"/>
                      <a:gd name="T22" fmla="*/ 0 w 22"/>
                      <a:gd name="T23" fmla="*/ 11 h 22"/>
                      <a:gd name="T24" fmla="*/ 0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2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2" y="16"/>
                        </a:lnTo>
                        <a:lnTo>
                          <a:pt x="19" y="19"/>
                        </a:lnTo>
                        <a:lnTo>
                          <a:pt x="16" y="22"/>
                        </a:lnTo>
                        <a:lnTo>
                          <a:pt x="11" y="22"/>
                        </a:lnTo>
                        <a:lnTo>
                          <a:pt x="11" y="22"/>
                        </a:lnTo>
                        <a:lnTo>
                          <a:pt x="6" y="22"/>
                        </a:lnTo>
                        <a:lnTo>
                          <a:pt x="3" y="19"/>
                        </a:lnTo>
                        <a:lnTo>
                          <a:pt x="0" y="16"/>
                        </a:lnTo>
                        <a:lnTo>
                          <a:pt x="0" y="11"/>
                        </a:lnTo>
                        <a:lnTo>
                          <a:pt x="0" y="11"/>
                        </a:lnTo>
                        <a:lnTo>
                          <a:pt x="0" y="6"/>
                        </a:lnTo>
                        <a:lnTo>
                          <a:pt x="3" y="3"/>
                        </a:lnTo>
                        <a:lnTo>
                          <a:pt x="6" y="0"/>
                        </a:lnTo>
                        <a:lnTo>
                          <a:pt x="11" y="0"/>
                        </a:lnTo>
                        <a:lnTo>
                          <a:pt x="11" y="0"/>
                        </a:lnTo>
                        <a:lnTo>
                          <a:pt x="16" y="0"/>
                        </a:lnTo>
                        <a:lnTo>
                          <a:pt x="19" y="3"/>
                        </a:lnTo>
                        <a:lnTo>
                          <a:pt x="22" y="6"/>
                        </a:lnTo>
                        <a:lnTo>
                          <a:pt x="22" y="11"/>
                        </a:lnTo>
                        <a:lnTo>
                          <a:pt x="22" y="11"/>
                        </a:lnTo>
                        <a:close/>
                      </a:path>
                    </a:pathLst>
                  </a:custGeom>
                  <a:noFill/>
                  <a:ln w="1588">
                    <a:solidFill>
                      <a:srgbClr val="008E8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95" name="Freeform 3060"/>
                  <p:cNvSpPr>
                    <a:spLocks/>
                  </p:cNvSpPr>
                  <p:nvPr/>
                </p:nvSpPr>
                <p:spPr bwMode="auto">
                  <a:xfrm>
                    <a:off x="3643719" y="1390215"/>
                    <a:ext cx="3912649" cy="2235711"/>
                  </a:xfrm>
                  <a:custGeom>
                    <a:avLst/>
                    <a:gdLst>
                      <a:gd name="T0" fmla="*/ 0 w 2730"/>
                      <a:gd name="T1" fmla="*/ 0 h 1296"/>
                      <a:gd name="T2" fmla="*/ 15 w 2730"/>
                      <a:gd name="T3" fmla="*/ 0 h 1296"/>
                      <a:gd name="T4" fmla="*/ 31 w 2730"/>
                      <a:gd name="T5" fmla="*/ 0 h 1296"/>
                      <a:gd name="T6" fmla="*/ 40 w 2730"/>
                      <a:gd name="T7" fmla="*/ 0 h 1296"/>
                      <a:gd name="T8" fmla="*/ 146 w 2730"/>
                      <a:gd name="T9" fmla="*/ 0 h 1296"/>
                      <a:gd name="T10" fmla="*/ 171 w 2730"/>
                      <a:gd name="T11" fmla="*/ 29 h 1296"/>
                      <a:gd name="T12" fmla="*/ 214 w 2730"/>
                      <a:gd name="T13" fmla="*/ 29 h 1296"/>
                      <a:gd name="T14" fmla="*/ 272 w 2730"/>
                      <a:gd name="T15" fmla="*/ 56 h 1296"/>
                      <a:gd name="T16" fmla="*/ 288 w 2730"/>
                      <a:gd name="T17" fmla="*/ 86 h 1296"/>
                      <a:gd name="T18" fmla="*/ 417 w 2730"/>
                      <a:gd name="T19" fmla="*/ 86 h 1296"/>
                      <a:gd name="T20" fmla="*/ 451 w 2730"/>
                      <a:gd name="T21" fmla="*/ 86 h 1296"/>
                      <a:gd name="T22" fmla="*/ 467 w 2730"/>
                      <a:gd name="T23" fmla="*/ 115 h 1296"/>
                      <a:gd name="T24" fmla="*/ 471 w 2730"/>
                      <a:gd name="T25" fmla="*/ 149 h 1296"/>
                      <a:gd name="T26" fmla="*/ 486 w 2730"/>
                      <a:gd name="T27" fmla="*/ 149 h 1296"/>
                      <a:gd name="T28" fmla="*/ 500 w 2730"/>
                      <a:gd name="T29" fmla="*/ 181 h 1296"/>
                      <a:gd name="T30" fmla="*/ 529 w 2730"/>
                      <a:gd name="T31" fmla="*/ 212 h 1296"/>
                      <a:gd name="T32" fmla="*/ 559 w 2730"/>
                      <a:gd name="T33" fmla="*/ 244 h 1296"/>
                      <a:gd name="T34" fmla="*/ 577 w 2730"/>
                      <a:gd name="T35" fmla="*/ 276 h 1296"/>
                      <a:gd name="T36" fmla="*/ 596 w 2730"/>
                      <a:gd name="T37" fmla="*/ 312 h 1296"/>
                      <a:gd name="T38" fmla="*/ 652 w 2730"/>
                      <a:gd name="T39" fmla="*/ 312 h 1296"/>
                      <a:gd name="T40" fmla="*/ 665 w 2730"/>
                      <a:gd name="T41" fmla="*/ 345 h 1296"/>
                      <a:gd name="T42" fmla="*/ 674 w 2730"/>
                      <a:gd name="T43" fmla="*/ 382 h 1296"/>
                      <a:gd name="T44" fmla="*/ 679 w 2730"/>
                      <a:gd name="T45" fmla="*/ 417 h 1296"/>
                      <a:gd name="T46" fmla="*/ 757 w 2730"/>
                      <a:gd name="T47" fmla="*/ 451 h 1296"/>
                      <a:gd name="T48" fmla="*/ 783 w 2730"/>
                      <a:gd name="T49" fmla="*/ 451 h 1296"/>
                      <a:gd name="T50" fmla="*/ 783 w 2730"/>
                      <a:gd name="T51" fmla="*/ 527 h 1296"/>
                      <a:gd name="T52" fmla="*/ 831 w 2730"/>
                      <a:gd name="T53" fmla="*/ 527 h 1296"/>
                      <a:gd name="T54" fmla="*/ 869 w 2730"/>
                      <a:gd name="T55" fmla="*/ 527 h 1296"/>
                      <a:gd name="T56" fmla="*/ 946 w 2730"/>
                      <a:gd name="T57" fmla="*/ 569 h 1296"/>
                      <a:gd name="T58" fmla="*/ 1072 w 2730"/>
                      <a:gd name="T59" fmla="*/ 569 h 1296"/>
                      <a:gd name="T60" fmla="*/ 1120 w 2730"/>
                      <a:gd name="T61" fmla="*/ 569 h 1296"/>
                      <a:gd name="T62" fmla="*/ 1165 w 2730"/>
                      <a:gd name="T63" fmla="*/ 615 h 1296"/>
                      <a:gd name="T64" fmla="*/ 1173 w 2730"/>
                      <a:gd name="T65" fmla="*/ 663 h 1296"/>
                      <a:gd name="T66" fmla="*/ 1177 w 2730"/>
                      <a:gd name="T67" fmla="*/ 711 h 1296"/>
                      <a:gd name="T68" fmla="*/ 1272 w 2730"/>
                      <a:gd name="T69" fmla="*/ 711 h 1296"/>
                      <a:gd name="T70" fmla="*/ 1304 w 2730"/>
                      <a:gd name="T71" fmla="*/ 711 h 1296"/>
                      <a:gd name="T72" fmla="*/ 1387 w 2730"/>
                      <a:gd name="T73" fmla="*/ 770 h 1296"/>
                      <a:gd name="T74" fmla="*/ 1475 w 2730"/>
                      <a:gd name="T75" fmla="*/ 836 h 1296"/>
                      <a:gd name="T76" fmla="*/ 1618 w 2730"/>
                      <a:gd name="T77" fmla="*/ 898 h 1296"/>
                      <a:gd name="T78" fmla="*/ 1663 w 2730"/>
                      <a:gd name="T79" fmla="*/ 967 h 1296"/>
                      <a:gd name="T80" fmla="*/ 1775 w 2730"/>
                      <a:gd name="T81" fmla="*/ 967 h 1296"/>
                      <a:gd name="T82" fmla="*/ 1810 w 2730"/>
                      <a:gd name="T83" fmla="*/ 967 h 1296"/>
                      <a:gd name="T84" fmla="*/ 2021 w 2730"/>
                      <a:gd name="T85" fmla="*/ 1071 h 1296"/>
                      <a:gd name="T86" fmla="*/ 2037 w 2730"/>
                      <a:gd name="T87" fmla="*/ 1173 h 1296"/>
                      <a:gd name="T88" fmla="*/ 2056 w 2730"/>
                      <a:gd name="T89" fmla="*/ 1296 h 1296"/>
                      <a:gd name="T90" fmla="*/ 2444 w 2730"/>
                      <a:gd name="T91" fmla="*/ 1296 h 1296"/>
                      <a:gd name="T92" fmla="*/ 2730 w 2730"/>
                      <a:gd name="T93" fmla="*/ 1296 h 1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730" h="1296">
                        <a:moveTo>
                          <a:pt x="0" y="0"/>
                        </a:moveTo>
                        <a:lnTo>
                          <a:pt x="0" y="0"/>
                        </a:lnTo>
                        <a:lnTo>
                          <a:pt x="10" y="0"/>
                        </a:lnTo>
                        <a:lnTo>
                          <a:pt x="15" y="0"/>
                        </a:lnTo>
                        <a:lnTo>
                          <a:pt x="26" y="0"/>
                        </a:lnTo>
                        <a:lnTo>
                          <a:pt x="31" y="0"/>
                        </a:lnTo>
                        <a:lnTo>
                          <a:pt x="35" y="0"/>
                        </a:lnTo>
                        <a:lnTo>
                          <a:pt x="40" y="0"/>
                        </a:lnTo>
                        <a:lnTo>
                          <a:pt x="58" y="0"/>
                        </a:lnTo>
                        <a:lnTo>
                          <a:pt x="146" y="0"/>
                        </a:lnTo>
                        <a:lnTo>
                          <a:pt x="146" y="29"/>
                        </a:lnTo>
                        <a:lnTo>
                          <a:pt x="171" y="29"/>
                        </a:lnTo>
                        <a:lnTo>
                          <a:pt x="184" y="29"/>
                        </a:lnTo>
                        <a:lnTo>
                          <a:pt x="214" y="29"/>
                        </a:lnTo>
                        <a:lnTo>
                          <a:pt x="214" y="56"/>
                        </a:lnTo>
                        <a:lnTo>
                          <a:pt x="272" y="56"/>
                        </a:lnTo>
                        <a:lnTo>
                          <a:pt x="288" y="56"/>
                        </a:lnTo>
                        <a:lnTo>
                          <a:pt x="288" y="86"/>
                        </a:lnTo>
                        <a:lnTo>
                          <a:pt x="340" y="86"/>
                        </a:lnTo>
                        <a:lnTo>
                          <a:pt x="417" y="86"/>
                        </a:lnTo>
                        <a:lnTo>
                          <a:pt x="443" y="86"/>
                        </a:lnTo>
                        <a:lnTo>
                          <a:pt x="451" y="86"/>
                        </a:lnTo>
                        <a:lnTo>
                          <a:pt x="451" y="115"/>
                        </a:lnTo>
                        <a:lnTo>
                          <a:pt x="467" y="115"/>
                        </a:lnTo>
                        <a:lnTo>
                          <a:pt x="467" y="149"/>
                        </a:lnTo>
                        <a:lnTo>
                          <a:pt x="471" y="149"/>
                        </a:lnTo>
                        <a:lnTo>
                          <a:pt x="476" y="149"/>
                        </a:lnTo>
                        <a:lnTo>
                          <a:pt x="486" y="149"/>
                        </a:lnTo>
                        <a:lnTo>
                          <a:pt x="486" y="181"/>
                        </a:lnTo>
                        <a:lnTo>
                          <a:pt x="500" y="181"/>
                        </a:lnTo>
                        <a:lnTo>
                          <a:pt x="500" y="212"/>
                        </a:lnTo>
                        <a:lnTo>
                          <a:pt x="529" y="212"/>
                        </a:lnTo>
                        <a:lnTo>
                          <a:pt x="529" y="244"/>
                        </a:lnTo>
                        <a:lnTo>
                          <a:pt x="559" y="244"/>
                        </a:lnTo>
                        <a:lnTo>
                          <a:pt x="559" y="276"/>
                        </a:lnTo>
                        <a:lnTo>
                          <a:pt x="577" y="276"/>
                        </a:lnTo>
                        <a:lnTo>
                          <a:pt x="596" y="276"/>
                        </a:lnTo>
                        <a:lnTo>
                          <a:pt x="596" y="312"/>
                        </a:lnTo>
                        <a:lnTo>
                          <a:pt x="607" y="312"/>
                        </a:lnTo>
                        <a:lnTo>
                          <a:pt x="652" y="312"/>
                        </a:lnTo>
                        <a:lnTo>
                          <a:pt x="652" y="345"/>
                        </a:lnTo>
                        <a:lnTo>
                          <a:pt x="665" y="345"/>
                        </a:lnTo>
                        <a:lnTo>
                          <a:pt x="665" y="382"/>
                        </a:lnTo>
                        <a:lnTo>
                          <a:pt x="674" y="382"/>
                        </a:lnTo>
                        <a:lnTo>
                          <a:pt x="674" y="417"/>
                        </a:lnTo>
                        <a:lnTo>
                          <a:pt x="679" y="417"/>
                        </a:lnTo>
                        <a:lnTo>
                          <a:pt x="679" y="451"/>
                        </a:lnTo>
                        <a:lnTo>
                          <a:pt x="757" y="451"/>
                        </a:lnTo>
                        <a:lnTo>
                          <a:pt x="767" y="451"/>
                        </a:lnTo>
                        <a:lnTo>
                          <a:pt x="783" y="451"/>
                        </a:lnTo>
                        <a:lnTo>
                          <a:pt x="783" y="487"/>
                        </a:lnTo>
                        <a:lnTo>
                          <a:pt x="783" y="527"/>
                        </a:lnTo>
                        <a:lnTo>
                          <a:pt x="786" y="527"/>
                        </a:lnTo>
                        <a:lnTo>
                          <a:pt x="831" y="527"/>
                        </a:lnTo>
                        <a:lnTo>
                          <a:pt x="863" y="527"/>
                        </a:lnTo>
                        <a:lnTo>
                          <a:pt x="869" y="527"/>
                        </a:lnTo>
                        <a:lnTo>
                          <a:pt x="946" y="527"/>
                        </a:lnTo>
                        <a:lnTo>
                          <a:pt x="946" y="569"/>
                        </a:lnTo>
                        <a:lnTo>
                          <a:pt x="1010" y="569"/>
                        </a:lnTo>
                        <a:lnTo>
                          <a:pt x="1072" y="569"/>
                        </a:lnTo>
                        <a:lnTo>
                          <a:pt x="1110" y="569"/>
                        </a:lnTo>
                        <a:lnTo>
                          <a:pt x="1120" y="569"/>
                        </a:lnTo>
                        <a:lnTo>
                          <a:pt x="1120" y="615"/>
                        </a:lnTo>
                        <a:lnTo>
                          <a:pt x="1165" y="615"/>
                        </a:lnTo>
                        <a:lnTo>
                          <a:pt x="1165" y="663"/>
                        </a:lnTo>
                        <a:lnTo>
                          <a:pt x="1173" y="663"/>
                        </a:lnTo>
                        <a:lnTo>
                          <a:pt x="1177" y="663"/>
                        </a:lnTo>
                        <a:lnTo>
                          <a:pt x="1177" y="711"/>
                        </a:lnTo>
                        <a:lnTo>
                          <a:pt x="1198" y="711"/>
                        </a:lnTo>
                        <a:lnTo>
                          <a:pt x="1272" y="711"/>
                        </a:lnTo>
                        <a:lnTo>
                          <a:pt x="1291" y="711"/>
                        </a:lnTo>
                        <a:lnTo>
                          <a:pt x="1304" y="711"/>
                        </a:lnTo>
                        <a:lnTo>
                          <a:pt x="1304" y="770"/>
                        </a:lnTo>
                        <a:lnTo>
                          <a:pt x="1387" y="770"/>
                        </a:lnTo>
                        <a:lnTo>
                          <a:pt x="1475" y="770"/>
                        </a:lnTo>
                        <a:lnTo>
                          <a:pt x="1475" y="836"/>
                        </a:lnTo>
                        <a:lnTo>
                          <a:pt x="1618" y="836"/>
                        </a:lnTo>
                        <a:lnTo>
                          <a:pt x="1618" y="898"/>
                        </a:lnTo>
                        <a:lnTo>
                          <a:pt x="1663" y="898"/>
                        </a:lnTo>
                        <a:lnTo>
                          <a:pt x="1663" y="967"/>
                        </a:lnTo>
                        <a:lnTo>
                          <a:pt x="1722" y="967"/>
                        </a:lnTo>
                        <a:lnTo>
                          <a:pt x="1775" y="967"/>
                        </a:lnTo>
                        <a:lnTo>
                          <a:pt x="1794" y="967"/>
                        </a:lnTo>
                        <a:lnTo>
                          <a:pt x="1810" y="967"/>
                        </a:lnTo>
                        <a:lnTo>
                          <a:pt x="1810" y="1071"/>
                        </a:lnTo>
                        <a:lnTo>
                          <a:pt x="2021" y="1071"/>
                        </a:lnTo>
                        <a:lnTo>
                          <a:pt x="2021" y="1173"/>
                        </a:lnTo>
                        <a:lnTo>
                          <a:pt x="2037" y="1173"/>
                        </a:lnTo>
                        <a:lnTo>
                          <a:pt x="2056" y="1173"/>
                        </a:lnTo>
                        <a:lnTo>
                          <a:pt x="2056" y="1296"/>
                        </a:lnTo>
                        <a:lnTo>
                          <a:pt x="2152" y="1296"/>
                        </a:lnTo>
                        <a:lnTo>
                          <a:pt x="2444" y="1296"/>
                        </a:lnTo>
                        <a:lnTo>
                          <a:pt x="2476" y="1296"/>
                        </a:lnTo>
                        <a:lnTo>
                          <a:pt x="2730" y="1296"/>
                        </a:lnTo>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96" name="Freeform 3061"/>
                  <p:cNvSpPr>
                    <a:spLocks/>
                  </p:cNvSpPr>
                  <p:nvPr/>
                </p:nvSpPr>
                <p:spPr bwMode="auto">
                  <a:xfrm>
                    <a:off x="3626520" y="1369515"/>
                    <a:ext cx="31531" cy="41403"/>
                  </a:xfrm>
                  <a:custGeom>
                    <a:avLst/>
                    <a:gdLst>
                      <a:gd name="T0" fmla="*/ 22 w 22"/>
                      <a:gd name="T1" fmla="*/ 11 h 24"/>
                      <a:gd name="T2" fmla="*/ 22 w 22"/>
                      <a:gd name="T3" fmla="*/ 11 h 24"/>
                      <a:gd name="T4" fmla="*/ 22 w 22"/>
                      <a:gd name="T5" fmla="*/ 16 h 24"/>
                      <a:gd name="T6" fmla="*/ 19 w 22"/>
                      <a:gd name="T7" fmla="*/ 21 h 24"/>
                      <a:gd name="T8" fmla="*/ 16 w 22"/>
                      <a:gd name="T9" fmla="*/ 22 h 24"/>
                      <a:gd name="T10" fmla="*/ 11 w 22"/>
                      <a:gd name="T11" fmla="*/ 24 h 24"/>
                      <a:gd name="T12" fmla="*/ 11 w 22"/>
                      <a:gd name="T13" fmla="*/ 24 h 24"/>
                      <a:gd name="T14" fmla="*/ 6 w 22"/>
                      <a:gd name="T15" fmla="*/ 22 h 24"/>
                      <a:gd name="T16" fmla="*/ 3 w 22"/>
                      <a:gd name="T17" fmla="*/ 21 h 24"/>
                      <a:gd name="T18" fmla="*/ 2 w 22"/>
                      <a:gd name="T19" fmla="*/ 16 h 24"/>
                      <a:gd name="T20" fmla="*/ 0 w 22"/>
                      <a:gd name="T21" fmla="*/ 11 h 24"/>
                      <a:gd name="T22" fmla="*/ 0 w 22"/>
                      <a:gd name="T23" fmla="*/ 11 h 24"/>
                      <a:gd name="T24" fmla="*/ 2 w 22"/>
                      <a:gd name="T25" fmla="*/ 8 h 24"/>
                      <a:gd name="T26" fmla="*/ 3 w 22"/>
                      <a:gd name="T27" fmla="*/ 3 h 24"/>
                      <a:gd name="T28" fmla="*/ 6 w 22"/>
                      <a:gd name="T29" fmla="*/ 1 h 24"/>
                      <a:gd name="T30" fmla="*/ 11 w 22"/>
                      <a:gd name="T31" fmla="*/ 0 h 24"/>
                      <a:gd name="T32" fmla="*/ 11 w 22"/>
                      <a:gd name="T33" fmla="*/ 0 h 24"/>
                      <a:gd name="T34" fmla="*/ 16 w 22"/>
                      <a:gd name="T35" fmla="*/ 1 h 24"/>
                      <a:gd name="T36" fmla="*/ 19 w 22"/>
                      <a:gd name="T37" fmla="*/ 3 h 24"/>
                      <a:gd name="T38" fmla="*/ 22 w 22"/>
                      <a:gd name="T39" fmla="*/ 8 h 24"/>
                      <a:gd name="T40" fmla="*/ 22 w 22"/>
                      <a:gd name="T41" fmla="*/ 11 h 24"/>
                      <a:gd name="T42" fmla="*/ 22 w 22"/>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1"/>
                        </a:moveTo>
                        <a:lnTo>
                          <a:pt x="22" y="11"/>
                        </a:lnTo>
                        <a:lnTo>
                          <a:pt x="22" y="16"/>
                        </a:lnTo>
                        <a:lnTo>
                          <a:pt x="19" y="21"/>
                        </a:lnTo>
                        <a:lnTo>
                          <a:pt x="16" y="22"/>
                        </a:lnTo>
                        <a:lnTo>
                          <a:pt x="11" y="24"/>
                        </a:lnTo>
                        <a:lnTo>
                          <a:pt x="11" y="24"/>
                        </a:lnTo>
                        <a:lnTo>
                          <a:pt x="6" y="22"/>
                        </a:lnTo>
                        <a:lnTo>
                          <a:pt x="3" y="21"/>
                        </a:lnTo>
                        <a:lnTo>
                          <a:pt x="2" y="16"/>
                        </a:lnTo>
                        <a:lnTo>
                          <a:pt x="0" y="11"/>
                        </a:lnTo>
                        <a:lnTo>
                          <a:pt x="0" y="11"/>
                        </a:lnTo>
                        <a:lnTo>
                          <a:pt x="2" y="8"/>
                        </a:lnTo>
                        <a:lnTo>
                          <a:pt x="3" y="3"/>
                        </a:lnTo>
                        <a:lnTo>
                          <a:pt x="6" y="1"/>
                        </a:lnTo>
                        <a:lnTo>
                          <a:pt x="11" y="0"/>
                        </a:lnTo>
                        <a:lnTo>
                          <a:pt x="11" y="0"/>
                        </a:lnTo>
                        <a:lnTo>
                          <a:pt x="16" y="1"/>
                        </a:lnTo>
                        <a:lnTo>
                          <a:pt x="19" y="3"/>
                        </a:lnTo>
                        <a:lnTo>
                          <a:pt x="22" y="8"/>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97" name="Freeform 3062"/>
                  <p:cNvSpPr>
                    <a:spLocks/>
                  </p:cNvSpPr>
                  <p:nvPr/>
                </p:nvSpPr>
                <p:spPr bwMode="auto">
                  <a:xfrm>
                    <a:off x="3640852" y="1369515"/>
                    <a:ext cx="31531" cy="41403"/>
                  </a:xfrm>
                  <a:custGeom>
                    <a:avLst/>
                    <a:gdLst>
                      <a:gd name="T0" fmla="*/ 22 w 22"/>
                      <a:gd name="T1" fmla="*/ 11 h 24"/>
                      <a:gd name="T2" fmla="*/ 22 w 22"/>
                      <a:gd name="T3" fmla="*/ 11 h 24"/>
                      <a:gd name="T4" fmla="*/ 22 w 22"/>
                      <a:gd name="T5" fmla="*/ 16 h 24"/>
                      <a:gd name="T6" fmla="*/ 19 w 22"/>
                      <a:gd name="T7" fmla="*/ 21 h 24"/>
                      <a:gd name="T8" fmla="*/ 16 w 22"/>
                      <a:gd name="T9" fmla="*/ 22 h 24"/>
                      <a:gd name="T10" fmla="*/ 11 w 22"/>
                      <a:gd name="T11" fmla="*/ 24 h 24"/>
                      <a:gd name="T12" fmla="*/ 11 w 22"/>
                      <a:gd name="T13" fmla="*/ 24 h 24"/>
                      <a:gd name="T14" fmla="*/ 6 w 22"/>
                      <a:gd name="T15" fmla="*/ 22 h 24"/>
                      <a:gd name="T16" fmla="*/ 3 w 22"/>
                      <a:gd name="T17" fmla="*/ 21 h 24"/>
                      <a:gd name="T18" fmla="*/ 0 w 22"/>
                      <a:gd name="T19" fmla="*/ 16 h 24"/>
                      <a:gd name="T20" fmla="*/ 0 w 22"/>
                      <a:gd name="T21" fmla="*/ 11 h 24"/>
                      <a:gd name="T22" fmla="*/ 0 w 22"/>
                      <a:gd name="T23" fmla="*/ 11 h 24"/>
                      <a:gd name="T24" fmla="*/ 0 w 22"/>
                      <a:gd name="T25" fmla="*/ 8 h 24"/>
                      <a:gd name="T26" fmla="*/ 3 w 22"/>
                      <a:gd name="T27" fmla="*/ 3 h 24"/>
                      <a:gd name="T28" fmla="*/ 6 w 22"/>
                      <a:gd name="T29" fmla="*/ 1 h 24"/>
                      <a:gd name="T30" fmla="*/ 11 w 22"/>
                      <a:gd name="T31" fmla="*/ 0 h 24"/>
                      <a:gd name="T32" fmla="*/ 11 w 22"/>
                      <a:gd name="T33" fmla="*/ 0 h 24"/>
                      <a:gd name="T34" fmla="*/ 16 w 22"/>
                      <a:gd name="T35" fmla="*/ 1 h 24"/>
                      <a:gd name="T36" fmla="*/ 19 w 22"/>
                      <a:gd name="T37" fmla="*/ 3 h 24"/>
                      <a:gd name="T38" fmla="*/ 22 w 22"/>
                      <a:gd name="T39" fmla="*/ 8 h 24"/>
                      <a:gd name="T40" fmla="*/ 22 w 22"/>
                      <a:gd name="T41" fmla="*/ 11 h 24"/>
                      <a:gd name="T42" fmla="*/ 22 w 22"/>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1"/>
                        </a:moveTo>
                        <a:lnTo>
                          <a:pt x="22" y="11"/>
                        </a:lnTo>
                        <a:lnTo>
                          <a:pt x="22" y="16"/>
                        </a:lnTo>
                        <a:lnTo>
                          <a:pt x="19" y="21"/>
                        </a:lnTo>
                        <a:lnTo>
                          <a:pt x="16" y="22"/>
                        </a:lnTo>
                        <a:lnTo>
                          <a:pt x="11" y="24"/>
                        </a:lnTo>
                        <a:lnTo>
                          <a:pt x="11" y="24"/>
                        </a:lnTo>
                        <a:lnTo>
                          <a:pt x="6" y="22"/>
                        </a:lnTo>
                        <a:lnTo>
                          <a:pt x="3" y="21"/>
                        </a:lnTo>
                        <a:lnTo>
                          <a:pt x="0" y="16"/>
                        </a:lnTo>
                        <a:lnTo>
                          <a:pt x="0" y="11"/>
                        </a:lnTo>
                        <a:lnTo>
                          <a:pt x="0" y="11"/>
                        </a:lnTo>
                        <a:lnTo>
                          <a:pt x="0" y="8"/>
                        </a:lnTo>
                        <a:lnTo>
                          <a:pt x="3" y="3"/>
                        </a:lnTo>
                        <a:lnTo>
                          <a:pt x="6" y="1"/>
                        </a:lnTo>
                        <a:lnTo>
                          <a:pt x="11" y="0"/>
                        </a:lnTo>
                        <a:lnTo>
                          <a:pt x="11" y="0"/>
                        </a:lnTo>
                        <a:lnTo>
                          <a:pt x="16" y="1"/>
                        </a:lnTo>
                        <a:lnTo>
                          <a:pt x="19" y="3"/>
                        </a:lnTo>
                        <a:lnTo>
                          <a:pt x="22" y="8"/>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98" name="Freeform 3063"/>
                  <p:cNvSpPr>
                    <a:spLocks/>
                  </p:cNvSpPr>
                  <p:nvPr/>
                </p:nvSpPr>
                <p:spPr bwMode="auto">
                  <a:xfrm>
                    <a:off x="3646584" y="1369515"/>
                    <a:ext cx="31531" cy="41403"/>
                  </a:xfrm>
                  <a:custGeom>
                    <a:avLst/>
                    <a:gdLst>
                      <a:gd name="T0" fmla="*/ 23 w 23"/>
                      <a:gd name="T1" fmla="*/ 11 h 24"/>
                      <a:gd name="T2" fmla="*/ 23 w 23"/>
                      <a:gd name="T3" fmla="*/ 11 h 24"/>
                      <a:gd name="T4" fmla="*/ 21 w 23"/>
                      <a:gd name="T5" fmla="*/ 16 h 24"/>
                      <a:gd name="T6" fmla="*/ 20 w 23"/>
                      <a:gd name="T7" fmla="*/ 21 h 24"/>
                      <a:gd name="T8" fmla="*/ 16 w 23"/>
                      <a:gd name="T9" fmla="*/ 22 h 24"/>
                      <a:gd name="T10" fmla="*/ 12 w 23"/>
                      <a:gd name="T11" fmla="*/ 24 h 24"/>
                      <a:gd name="T12" fmla="*/ 12 w 23"/>
                      <a:gd name="T13" fmla="*/ 24 h 24"/>
                      <a:gd name="T14" fmla="*/ 7 w 23"/>
                      <a:gd name="T15" fmla="*/ 22 h 24"/>
                      <a:gd name="T16" fmla="*/ 4 w 23"/>
                      <a:gd name="T17" fmla="*/ 21 h 24"/>
                      <a:gd name="T18" fmla="*/ 0 w 23"/>
                      <a:gd name="T19" fmla="*/ 16 h 24"/>
                      <a:gd name="T20" fmla="*/ 0 w 23"/>
                      <a:gd name="T21" fmla="*/ 11 h 24"/>
                      <a:gd name="T22" fmla="*/ 0 w 23"/>
                      <a:gd name="T23" fmla="*/ 11 h 24"/>
                      <a:gd name="T24" fmla="*/ 0 w 23"/>
                      <a:gd name="T25" fmla="*/ 8 h 24"/>
                      <a:gd name="T26" fmla="*/ 4 w 23"/>
                      <a:gd name="T27" fmla="*/ 3 h 24"/>
                      <a:gd name="T28" fmla="*/ 7 w 23"/>
                      <a:gd name="T29" fmla="*/ 1 h 24"/>
                      <a:gd name="T30" fmla="*/ 12 w 23"/>
                      <a:gd name="T31" fmla="*/ 0 h 24"/>
                      <a:gd name="T32" fmla="*/ 12 w 23"/>
                      <a:gd name="T33" fmla="*/ 0 h 24"/>
                      <a:gd name="T34" fmla="*/ 16 w 23"/>
                      <a:gd name="T35" fmla="*/ 1 h 24"/>
                      <a:gd name="T36" fmla="*/ 20 w 23"/>
                      <a:gd name="T37" fmla="*/ 3 h 24"/>
                      <a:gd name="T38" fmla="*/ 21 w 23"/>
                      <a:gd name="T39" fmla="*/ 8 h 24"/>
                      <a:gd name="T40" fmla="*/ 23 w 23"/>
                      <a:gd name="T41" fmla="*/ 11 h 24"/>
                      <a:gd name="T42" fmla="*/ 23 w 23"/>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4">
                        <a:moveTo>
                          <a:pt x="23" y="11"/>
                        </a:moveTo>
                        <a:lnTo>
                          <a:pt x="23" y="11"/>
                        </a:lnTo>
                        <a:lnTo>
                          <a:pt x="21" y="16"/>
                        </a:lnTo>
                        <a:lnTo>
                          <a:pt x="20" y="21"/>
                        </a:lnTo>
                        <a:lnTo>
                          <a:pt x="16" y="22"/>
                        </a:lnTo>
                        <a:lnTo>
                          <a:pt x="12" y="24"/>
                        </a:lnTo>
                        <a:lnTo>
                          <a:pt x="12" y="24"/>
                        </a:lnTo>
                        <a:lnTo>
                          <a:pt x="7" y="22"/>
                        </a:lnTo>
                        <a:lnTo>
                          <a:pt x="4" y="21"/>
                        </a:lnTo>
                        <a:lnTo>
                          <a:pt x="0" y="16"/>
                        </a:lnTo>
                        <a:lnTo>
                          <a:pt x="0" y="11"/>
                        </a:lnTo>
                        <a:lnTo>
                          <a:pt x="0" y="11"/>
                        </a:lnTo>
                        <a:lnTo>
                          <a:pt x="0" y="8"/>
                        </a:lnTo>
                        <a:lnTo>
                          <a:pt x="4" y="3"/>
                        </a:lnTo>
                        <a:lnTo>
                          <a:pt x="7" y="1"/>
                        </a:lnTo>
                        <a:lnTo>
                          <a:pt x="12" y="0"/>
                        </a:lnTo>
                        <a:lnTo>
                          <a:pt x="12" y="0"/>
                        </a:lnTo>
                        <a:lnTo>
                          <a:pt x="16" y="1"/>
                        </a:lnTo>
                        <a:lnTo>
                          <a:pt x="20" y="3"/>
                        </a:lnTo>
                        <a:lnTo>
                          <a:pt x="21" y="8"/>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99" name="Freeform 3064"/>
                  <p:cNvSpPr>
                    <a:spLocks/>
                  </p:cNvSpPr>
                  <p:nvPr/>
                </p:nvSpPr>
                <p:spPr bwMode="auto">
                  <a:xfrm>
                    <a:off x="3663783" y="1369515"/>
                    <a:ext cx="31531" cy="41403"/>
                  </a:xfrm>
                  <a:custGeom>
                    <a:avLst/>
                    <a:gdLst>
                      <a:gd name="T0" fmla="*/ 22 w 22"/>
                      <a:gd name="T1" fmla="*/ 11 h 24"/>
                      <a:gd name="T2" fmla="*/ 22 w 22"/>
                      <a:gd name="T3" fmla="*/ 11 h 24"/>
                      <a:gd name="T4" fmla="*/ 22 w 22"/>
                      <a:gd name="T5" fmla="*/ 16 h 24"/>
                      <a:gd name="T6" fmla="*/ 19 w 22"/>
                      <a:gd name="T7" fmla="*/ 21 h 24"/>
                      <a:gd name="T8" fmla="*/ 16 w 22"/>
                      <a:gd name="T9" fmla="*/ 22 h 24"/>
                      <a:gd name="T10" fmla="*/ 11 w 22"/>
                      <a:gd name="T11" fmla="*/ 24 h 24"/>
                      <a:gd name="T12" fmla="*/ 11 w 22"/>
                      <a:gd name="T13" fmla="*/ 24 h 24"/>
                      <a:gd name="T14" fmla="*/ 6 w 22"/>
                      <a:gd name="T15" fmla="*/ 22 h 24"/>
                      <a:gd name="T16" fmla="*/ 3 w 22"/>
                      <a:gd name="T17" fmla="*/ 21 h 24"/>
                      <a:gd name="T18" fmla="*/ 0 w 22"/>
                      <a:gd name="T19" fmla="*/ 16 h 24"/>
                      <a:gd name="T20" fmla="*/ 0 w 22"/>
                      <a:gd name="T21" fmla="*/ 11 h 24"/>
                      <a:gd name="T22" fmla="*/ 0 w 22"/>
                      <a:gd name="T23" fmla="*/ 11 h 24"/>
                      <a:gd name="T24" fmla="*/ 0 w 22"/>
                      <a:gd name="T25" fmla="*/ 8 h 24"/>
                      <a:gd name="T26" fmla="*/ 3 w 22"/>
                      <a:gd name="T27" fmla="*/ 3 h 24"/>
                      <a:gd name="T28" fmla="*/ 6 w 22"/>
                      <a:gd name="T29" fmla="*/ 1 h 24"/>
                      <a:gd name="T30" fmla="*/ 11 w 22"/>
                      <a:gd name="T31" fmla="*/ 0 h 24"/>
                      <a:gd name="T32" fmla="*/ 11 w 22"/>
                      <a:gd name="T33" fmla="*/ 0 h 24"/>
                      <a:gd name="T34" fmla="*/ 16 w 22"/>
                      <a:gd name="T35" fmla="*/ 1 h 24"/>
                      <a:gd name="T36" fmla="*/ 19 w 22"/>
                      <a:gd name="T37" fmla="*/ 3 h 24"/>
                      <a:gd name="T38" fmla="*/ 22 w 22"/>
                      <a:gd name="T39" fmla="*/ 8 h 24"/>
                      <a:gd name="T40" fmla="*/ 22 w 22"/>
                      <a:gd name="T41" fmla="*/ 11 h 24"/>
                      <a:gd name="T42" fmla="*/ 22 w 22"/>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1"/>
                        </a:moveTo>
                        <a:lnTo>
                          <a:pt x="22" y="11"/>
                        </a:lnTo>
                        <a:lnTo>
                          <a:pt x="22" y="16"/>
                        </a:lnTo>
                        <a:lnTo>
                          <a:pt x="19" y="21"/>
                        </a:lnTo>
                        <a:lnTo>
                          <a:pt x="16" y="22"/>
                        </a:lnTo>
                        <a:lnTo>
                          <a:pt x="11" y="24"/>
                        </a:lnTo>
                        <a:lnTo>
                          <a:pt x="11" y="24"/>
                        </a:lnTo>
                        <a:lnTo>
                          <a:pt x="6" y="22"/>
                        </a:lnTo>
                        <a:lnTo>
                          <a:pt x="3" y="21"/>
                        </a:lnTo>
                        <a:lnTo>
                          <a:pt x="0" y="16"/>
                        </a:lnTo>
                        <a:lnTo>
                          <a:pt x="0" y="11"/>
                        </a:lnTo>
                        <a:lnTo>
                          <a:pt x="0" y="11"/>
                        </a:lnTo>
                        <a:lnTo>
                          <a:pt x="0" y="8"/>
                        </a:lnTo>
                        <a:lnTo>
                          <a:pt x="3" y="3"/>
                        </a:lnTo>
                        <a:lnTo>
                          <a:pt x="6" y="1"/>
                        </a:lnTo>
                        <a:lnTo>
                          <a:pt x="11" y="0"/>
                        </a:lnTo>
                        <a:lnTo>
                          <a:pt x="11" y="0"/>
                        </a:lnTo>
                        <a:lnTo>
                          <a:pt x="16" y="1"/>
                        </a:lnTo>
                        <a:lnTo>
                          <a:pt x="19" y="3"/>
                        </a:lnTo>
                        <a:lnTo>
                          <a:pt x="22" y="8"/>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00" name="Freeform 3065"/>
                  <p:cNvSpPr>
                    <a:spLocks/>
                  </p:cNvSpPr>
                  <p:nvPr/>
                </p:nvSpPr>
                <p:spPr bwMode="auto">
                  <a:xfrm>
                    <a:off x="3669516" y="1369515"/>
                    <a:ext cx="31531" cy="41403"/>
                  </a:xfrm>
                  <a:custGeom>
                    <a:avLst/>
                    <a:gdLst>
                      <a:gd name="T0" fmla="*/ 23 w 23"/>
                      <a:gd name="T1" fmla="*/ 11 h 24"/>
                      <a:gd name="T2" fmla="*/ 23 w 23"/>
                      <a:gd name="T3" fmla="*/ 11 h 24"/>
                      <a:gd name="T4" fmla="*/ 23 w 23"/>
                      <a:gd name="T5" fmla="*/ 16 h 24"/>
                      <a:gd name="T6" fmla="*/ 20 w 23"/>
                      <a:gd name="T7" fmla="*/ 21 h 24"/>
                      <a:gd name="T8" fmla="*/ 16 w 23"/>
                      <a:gd name="T9" fmla="*/ 22 h 24"/>
                      <a:gd name="T10" fmla="*/ 12 w 23"/>
                      <a:gd name="T11" fmla="*/ 24 h 24"/>
                      <a:gd name="T12" fmla="*/ 12 w 23"/>
                      <a:gd name="T13" fmla="*/ 24 h 24"/>
                      <a:gd name="T14" fmla="*/ 7 w 23"/>
                      <a:gd name="T15" fmla="*/ 22 h 24"/>
                      <a:gd name="T16" fmla="*/ 4 w 23"/>
                      <a:gd name="T17" fmla="*/ 21 h 24"/>
                      <a:gd name="T18" fmla="*/ 0 w 23"/>
                      <a:gd name="T19" fmla="*/ 16 h 24"/>
                      <a:gd name="T20" fmla="*/ 0 w 23"/>
                      <a:gd name="T21" fmla="*/ 11 h 24"/>
                      <a:gd name="T22" fmla="*/ 0 w 23"/>
                      <a:gd name="T23" fmla="*/ 11 h 24"/>
                      <a:gd name="T24" fmla="*/ 0 w 23"/>
                      <a:gd name="T25" fmla="*/ 8 h 24"/>
                      <a:gd name="T26" fmla="*/ 4 w 23"/>
                      <a:gd name="T27" fmla="*/ 3 h 24"/>
                      <a:gd name="T28" fmla="*/ 7 w 23"/>
                      <a:gd name="T29" fmla="*/ 1 h 24"/>
                      <a:gd name="T30" fmla="*/ 12 w 23"/>
                      <a:gd name="T31" fmla="*/ 0 h 24"/>
                      <a:gd name="T32" fmla="*/ 12 w 23"/>
                      <a:gd name="T33" fmla="*/ 0 h 24"/>
                      <a:gd name="T34" fmla="*/ 16 w 23"/>
                      <a:gd name="T35" fmla="*/ 1 h 24"/>
                      <a:gd name="T36" fmla="*/ 20 w 23"/>
                      <a:gd name="T37" fmla="*/ 3 h 24"/>
                      <a:gd name="T38" fmla="*/ 23 w 23"/>
                      <a:gd name="T39" fmla="*/ 8 h 24"/>
                      <a:gd name="T40" fmla="*/ 23 w 23"/>
                      <a:gd name="T41" fmla="*/ 11 h 24"/>
                      <a:gd name="T42" fmla="*/ 23 w 23"/>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4">
                        <a:moveTo>
                          <a:pt x="23" y="11"/>
                        </a:moveTo>
                        <a:lnTo>
                          <a:pt x="23" y="11"/>
                        </a:lnTo>
                        <a:lnTo>
                          <a:pt x="23" y="16"/>
                        </a:lnTo>
                        <a:lnTo>
                          <a:pt x="20" y="21"/>
                        </a:lnTo>
                        <a:lnTo>
                          <a:pt x="16" y="22"/>
                        </a:lnTo>
                        <a:lnTo>
                          <a:pt x="12" y="24"/>
                        </a:lnTo>
                        <a:lnTo>
                          <a:pt x="12" y="24"/>
                        </a:lnTo>
                        <a:lnTo>
                          <a:pt x="7" y="22"/>
                        </a:lnTo>
                        <a:lnTo>
                          <a:pt x="4" y="21"/>
                        </a:lnTo>
                        <a:lnTo>
                          <a:pt x="0" y="16"/>
                        </a:lnTo>
                        <a:lnTo>
                          <a:pt x="0" y="11"/>
                        </a:lnTo>
                        <a:lnTo>
                          <a:pt x="0" y="11"/>
                        </a:lnTo>
                        <a:lnTo>
                          <a:pt x="0" y="8"/>
                        </a:lnTo>
                        <a:lnTo>
                          <a:pt x="4" y="3"/>
                        </a:lnTo>
                        <a:lnTo>
                          <a:pt x="7" y="1"/>
                        </a:lnTo>
                        <a:lnTo>
                          <a:pt x="12" y="0"/>
                        </a:lnTo>
                        <a:lnTo>
                          <a:pt x="12" y="0"/>
                        </a:lnTo>
                        <a:lnTo>
                          <a:pt x="16" y="1"/>
                        </a:lnTo>
                        <a:lnTo>
                          <a:pt x="20" y="3"/>
                        </a:lnTo>
                        <a:lnTo>
                          <a:pt x="23" y="8"/>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01" name="Freeform 3066"/>
                  <p:cNvSpPr>
                    <a:spLocks/>
                  </p:cNvSpPr>
                  <p:nvPr/>
                </p:nvSpPr>
                <p:spPr bwMode="auto">
                  <a:xfrm>
                    <a:off x="3678116" y="1369515"/>
                    <a:ext cx="31531" cy="41403"/>
                  </a:xfrm>
                  <a:custGeom>
                    <a:avLst/>
                    <a:gdLst>
                      <a:gd name="T0" fmla="*/ 23 w 23"/>
                      <a:gd name="T1" fmla="*/ 11 h 24"/>
                      <a:gd name="T2" fmla="*/ 23 w 23"/>
                      <a:gd name="T3" fmla="*/ 11 h 24"/>
                      <a:gd name="T4" fmla="*/ 21 w 23"/>
                      <a:gd name="T5" fmla="*/ 16 h 24"/>
                      <a:gd name="T6" fmla="*/ 19 w 23"/>
                      <a:gd name="T7" fmla="*/ 21 h 24"/>
                      <a:gd name="T8" fmla="*/ 16 w 23"/>
                      <a:gd name="T9" fmla="*/ 22 h 24"/>
                      <a:gd name="T10" fmla="*/ 11 w 23"/>
                      <a:gd name="T11" fmla="*/ 24 h 24"/>
                      <a:gd name="T12" fmla="*/ 11 w 23"/>
                      <a:gd name="T13" fmla="*/ 24 h 24"/>
                      <a:gd name="T14" fmla="*/ 7 w 23"/>
                      <a:gd name="T15" fmla="*/ 22 h 24"/>
                      <a:gd name="T16" fmla="*/ 3 w 23"/>
                      <a:gd name="T17" fmla="*/ 21 h 24"/>
                      <a:gd name="T18" fmla="*/ 0 w 23"/>
                      <a:gd name="T19" fmla="*/ 16 h 24"/>
                      <a:gd name="T20" fmla="*/ 0 w 23"/>
                      <a:gd name="T21" fmla="*/ 11 h 24"/>
                      <a:gd name="T22" fmla="*/ 0 w 23"/>
                      <a:gd name="T23" fmla="*/ 11 h 24"/>
                      <a:gd name="T24" fmla="*/ 0 w 23"/>
                      <a:gd name="T25" fmla="*/ 8 h 24"/>
                      <a:gd name="T26" fmla="*/ 3 w 23"/>
                      <a:gd name="T27" fmla="*/ 3 h 24"/>
                      <a:gd name="T28" fmla="*/ 7 w 23"/>
                      <a:gd name="T29" fmla="*/ 1 h 24"/>
                      <a:gd name="T30" fmla="*/ 11 w 23"/>
                      <a:gd name="T31" fmla="*/ 0 h 24"/>
                      <a:gd name="T32" fmla="*/ 11 w 23"/>
                      <a:gd name="T33" fmla="*/ 0 h 24"/>
                      <a:gd name="T34" fmla="*/ 16 w 23"/>
                      <a:gd name="T35" fmla="*/ 1 h 24"/>
                      <a:gd name="T36" fmla="*/ 19 w 23"/>
                      <a:gd name="T37" fmla="*/ 3 h 24"/>
                      <a:gd name="T38" fmla="*/ 21 w 23"/>
                      <a:gd name="T39" fmla="*/ 8 h 24"/>
                      <a:gd name="T40" fmla="*/ 23 w 23"/>
                      <a:gd name="T41" fmla="*/ 11 h 24"/>
                      <a:gd name="T42" fmla="*/ 23 w 23"/>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4">
                        <a:moveTo>
                          <a:pt x="23" y="11"/>
                        </a:moveTo>
                        <a:lnTo>
                          <a:pt x="23" y="11"/>
                        </a:lnTo>
                        <a:lnTo>
                          <a:pt x="21" y="16"/>
                        </a:lnTo>
                        <a:lnTo>
                          <a:pt x="19" y="21"/>
                        </a:lnTo>
                        <a:lnTo>
                          <a:pt x="16" y="22"/>
                        </a:lnTo>
                        <a:lnTo>
                          <a:pt x="11" y="24"/>
                        </a:lnTo>
                        <a:lnTo>
                          <a:pt x="11" y="24"/>
                        </a:lnTo>
                        <a:lnTo>
                          <a:pt x="7" y="22"/>
                        </a:lnTo>
                        <a:lnTo>
                          <a:pt x="3" y="21"/>
                        </a:lnTo>
                        <a:lnTo>
                          <a:pt x="0" y="16"/>
                        </a:lnTo>
                        <a:lnTo>
                          <a:pt x="0" y="11"/>
                        </a:lnTo>
                        <a:lnTo>
                          <a:pt x="0" y="11"/>
                        </a:lnTo>
                        <a:lnTo>
                          <a:pt x="0" y="8"/>
                        </a:lnTo>
                        <a:lnTo>
                          <a:pt x="3" y="3"/>
                        </a:lnTo>
                        <a:lnTo>
                          <a:pt x="7" y="1"/>
                        </a:lnTo>
                        <a:lnTo>
                          <a:pt x="11" y="0"/>
                        </a:lnTo>
                        <a:lnTo>
                          <a:pt x="11" y="0"/>
                        </a:lnTo>
                        <a:lnTo>
                          <a:pt x="16" y="1"/>
                        </a:lnTo>
                        <a:lnTo>
                          <a:pt x="19" y="3"/>
                        </a:lnTo>
                        <a:lnTo>
                          <a:pt x="21" y="8"/>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02" name="Freeform 3067"/>
                  <p:cNvSpPr>
                    <a:spLocks/>
                  </p:cNvSpPr>
                  <p:nvPr/>
                </p:nvSpPr>
                <p:spPr bwMode="auto">
                  <a:xfrm>
                    <a:off x="3680981" y="1369515"/>
                    <a:ext cx="34397" cy="41403"/>
                  </a:xfrm>
                  <a:custGeom>
                    <a:avLst/>
                    <a:gdLst>
                      <a:gd name="T0" fmla="*/ 24 w 24"/>
                      <a:gd name="T1" fmla="*/ 11 h 24"/>
                      <a:gd name="T2" fmla="*/ 24 w 24"/>
                      <a:gd name="T3" fmla="*/ 11 h 24"/>
                      <a:gd name="T4" fmla="*/ 23 w 24"/>
                      <a:gd name="T5" fmla="*/ 16 h 24"/>
                      <a:gd name="T6" fmla="*/ 21 w 24"/>
                      <a:gd name="T7" fmla="*/ 21 h 24"/>
                      <a:gd name="T8" fmla="*/ 16 w 24"/>
                      <a:gd name="T9" fmla="*/ 22 h 24"/>
                      <a:gd name="T10" fmla="*/ 13 w 24"/>
                      <a:gd name="T11" fmla="*/ 24 h 24"/>
                      <a:gd name="T12" fmla="*/ 13 w 24"/>
                      <a:gd name="T13" fmla="*/ 24 h 24"/>
                      <a:gd name="T14" fmla="*/ 8 w 24"/>
                      <a:gd name="T15" fmla="*/ 22 h 24"/>
                      <a:gd name="T16" fmla="*/ 5 w 24"/>
                      <a:gd name="T17" fmla="*/ 21 h 24"/>
                      <a:gd name="T18" fmla="*/ 2 w 24"/>
                      <a:gd name="T19" fmla="*/ 16 h 24"/>
                      <a:gd name="T20" fmla="*/ 0 w 24"/>
                      <a:gd name="T21" fmla="*/ 11 h 24"/>
                      <a:gd name="T22" fmla="*/ 0 w 24"/>
                      <a:gd name="T23" fmla="*/ 11 h 24"/>
                      <a:gd name="T24" fmla="*/ 2 w 24"/>
                      <a:gd name="T25" fmla="*/ 8 h 24"/>
                      <a:gd name="T26" fmla="*/ 5 w 24"/>
                      <a:gd name="T27" fmla="*/ 3 h 24"/>
                      <a:gd name="T28" fmla="*/ 8 w 24"/>
                      <a:gd name="T29" fmla="*/ 1 h 24"/>
                      <a:gd name="T30" fmla="*/ 13 w 24"/>
                      <a:gd name="T31" fmla="*/ 0 h 24"/>
                      <a:gd name="T32" fmla="*/ 13 w 24"/>
                      <a:gd name="T33" fmla="*/ 0 h 24"/>
                      <a:gd name="T34" fmla="*/ 16 w 24"/>
                      <a:gd name="T35" fmla="*/ 1 h 24"/>
                      <a:gd name="T36" fmla="*/ 21 w 24"/>
                      <a:gd name="T37" fmla="*/ 3 h 24"/>
                      <a:gd name="T38" fmla="*/ 23 w 24"/>
                      <a:gd name="T39" fmla="*/ 8 h 24"/>
                      <a:gd name="T40" fmla="*/ 24 w 24"/>
                      <a:gd name="T41" fmla="*/ 11 h 24"/>
                      <a:gd name="T42" fmla="*/ 24 w 24"/>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1"/>
                        </a:moveTo>
                        <a:lnTo>
                          <a:pt x="24" y="11"/>
                        </a:lnTo>
                        <a:lnTo>
                          <a:pt x="23" y="16"/>
                        </a:lnTo>
                        <a:lnTo>
                          <a:pt x="21" y="21"/>
                        </a:lnTo>
                        <a:lnTo>
                          <a:pt x="16" y="22"/>
                        </a:lnTo>
                        <a:lnTo>
                          <a:pt x="13" y="24"/>
                        </a:lnTo>
                        <a:lnTo>
                          <a:pt x="13" y="24"/>
                        </a:lnTo>
                        <a:lnTo>
                          <a:pt x="8" y="22"/>
                        </a:lnTo>
                        <a:lnTo>
                          <a:pt x="5" y="21"/>
                        </a:lnTo>
                        <a:lnTo>
                          <a:pt x="2" y="16"/>
                        </a:lnTo>
                        <a:lnTo>
                          <a:pt x="0" y="11"/>
                        </a:lnTo>
                        <a:lnTo>
                          <a:pt x="0" y="11"/>
                        </a:lnTo>
                        <a:lnTo>
                          <a:pt x="2" y="8"/>
                        </a:lnTo>
                        <a:lnTo>
                          <a:pt x="5" y="3"/>
                        </a:lnTo>
                        <a:lnTo>
                          <a:pt x="8" y="1"/>
                        </a:lnTo>
                        <a:lnTo>
                          <a:pt x="13" y="0"/>
                        </a:lnTo>
                        <a:lnTo>
                          <a:pt x="13" y="0"/>
                        </a:lnTo>
                        <a:lnTo>
                          <a:pt x="16" y="1"/>
                        </a:lnTo>
                        <a:lnTo>
                          <a:pt x="21" y="3"/>
                        </a:lnTo>
                        <a:lnTo>
                          <a:pt x="23" y="8"/>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03" name="Freeform 3068"/>
                  <p:cNvSpPr>
                    <a:spLocks/>
                  </p:cNvSpPr>
                  <p:nvPr/>
                </p:nvSpPr>
                <p:spPr bwMode="auto">
                  <a:xfrm>
                    <a:off x="3709645" y="1369515"/>
                    <a:ext cx="31531" cy="41403"/>
                  </a:xfrm>
                  <a:custGeom>
                    <a:avLst/>
                    <a:gdLst>
                      <a:gd name="T0" fmla="*/ 22 w 22"/>
                      <a:gd name="T1" fmla="*/ 11 h 24"/>
                      <a:gd name="T2" fmla="*/ 22 w 22"/>
                      <a:gd name="T3" fmla="*/ 11 h 24"/>
                      <a:gd name="T4" fmla="*/ 22 w 22"/>
                      <a:gd name="T5" fmla="*/ 16 h 24"/>
                      <a:gd name="T6" fmla="*/ 19 w 22"/>
                      <a:gd name="T7" fmla="*/ 21 h 24"/>
                      <a:gd name="T8" fmla="*/ 15 w 22"/>
                      <a:gd name="T9" fmla="*/ 22 h 24"/>
                      <a:gd name="T10" fmla="*/ 11 w 22"/>
                      <a:gd name="T11" fmla="*/ 24 h 24"/>
                      <a:gd name="T12" fmla="*/ 11 w 22"/>
                      <a:gd name="T13" fmla="*/ 24 h 24"/>
                      <a:gd name="T14" fmla="*/ 6 w 22"/>
                      <a:gd name="T15" fmla="*/ 22 h 24"/>
                      <a:gd name="T16" fmla="*/ 3 w 22"/>
                      <a:gd name="T17" fmla="*/ 21 h 24"/>
                      <a:gd name="T18" fmla="*/ 1 w 22"/>
                      <a:gd name="T19" fmla="*/ 16 h 24"/>
                      <a:gd name="T20" fmla="*/ 0 w 22"/>
                      <a:gd name="T21" fmla="*/ 11 h 24"/>
                      <a:gd name="T22" fmla="*/ 0 w 22"/>
                      <a:gd name="T23" fmla="*/ 11 h 24"/>
                      <a:gd name="T24" fmla="*/ 1 w 22"/>
                      <a:gd name="T25" fmla="*/ 8 h 24"/>
                      <a:gd name="T26" fmla="*/ 3 w 22"/>
                      <a:gd name="T27" fmla="*/ 3 h 24"/>
                      <a:gd name="T28" fmla="*/ 6 w 22"/>
                      <a:gd name="T29" fmla="*/ 1 h 24"/>
                      <a:gd name="T30" fmla="*/ 11 w 22"/>
                      <a:gd name="T31" fmla="*/ 0 h 24"/>
                      <a:gd name="T32" fmla="*/ 11 w 22"/>
                      <a:gd name="T33" fmla="*/ 0 h 24"/>
                      <a:gd name="T34" fmla="*/ 15 w 22"/>
                      <a:gd name="T35" fmla="*/ 1 h 24"/>
                      <a:gd name="T36" fmla="*/ 19 w 22"/>
                      <a:gd name="T37" fmla="*/ 3 h 24"/>
                      <a:gd name="T38" fmla="*/ 22 w 22"/>
                      <a:gd name="T39" fmla="*/ 8 h 24"/>
                      <a:gd name="T40" fmla="*/ 22 w 22"/>
                      <a:gd name="T41" fmla="*/ 11 h 24"/>
                      <a:gd name="T42" fmla="*/ 22 w 22"/>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1"/>
                        </a:moveTo>
                        <a:lnTo>
                          <a:pt x="22" y="11"/>
                        </a:lnTo>
                        <a:lnTo>
                          <a:pt x="22" y="16"/>
                        </a:lnTo>
                        <a:lnTo>
                          <a:pt x="19" y="21"/>
                        </a:lnTo>
                        <a:lnTo>
                          <a:pt x="15" y="22"/>
                        </a:lnTo>
                        <a:lnTo>
                          <a:pt x="11" y="24"/>
                        </a:lnTo>
                        <a:lnTo>
                          <a:pt x="11" y="24"/>
                        </a:lnTo>
                        <a:lnTo>
                          <a:pt x="6" y="22"/>
                        </a:lnTo>
                        <a:lnTo>
                          <a:pt x="3" y="21"/>
                        </a:lnTo>
                        <a:lnTo>
                          <a:pt x="1" y="16"/>
                        </a:lnTo>
                        <a:lnTo>
                          <a:pt x="0" y="11"/>
                        </a:lnTo>
                        <a:lnTo>
                          <a:pt x="0" y="11"/>
                        </a:lnTo>
                        <a:lnTo>
                          <a:pt x="1" y="8"/>
                        </a:lnTo>
                        <a:lnTo>
                          <a:pt x="3" y="3"/>
                        </a:lnTo>
                        <a:lnTo>
                          <a:pt x="6" y="1"/>
                        </a:lnTo>
                        <a:lnTo>
                          <a:pt x="11" y="0"/>
                        </a:lnTo>
                        <a:lnTo>
                          <a:pt x="11" y="0"/>
                        </a:lnTo>
                        <a:lnTo>
                          <a:pt x="15" y="1"/>
                        </a:lnTo>
                        <a:lnTo>
                          <a:pt x="19" y="3"/>
                        </a:lnTo>
                        <a:lnTo>
                          <a:pt x="22" y="8"/>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04" name="Freeform 3069"/>
                  <p:cNvSpPr>
                    <a:spLocks/>
                  </p:cNvSpPr>
                  <p:nvPr/>
                </p:nvSpPr>
                <p:spPr bwMode="auto">
                  <a:xfrm>
                    <a:off x="3870164" y="1421268"/>
                    <a:ext cx="34397" cy="37953"/>
                  </a:xfrm>
                  <a:custGeom>
                    <a:avLst/>
                    <a:gdLst>
                      <a:gd name="T0" fmla="*/ 22 w 22"/>
                      <a:gd name="T1" fmla="*/ 11 h 22"/>
                      <a:gd name="T2" fmla="*/ 22 w 22"/>
                      <a:gd name="T3" fmla="*/ 11 h 22"/>
                      <a:gd name="T4" fmla="*/ 21 w 22"/>
                      <a:gd name="T5" fmla="*/ 16 h 22"/>
                      <a:gd name="T6" fmla="*/ 19 w 22"/>
                      <a:gd name="T7" fmla="*/ 19 h 22"/>
                      <a:gd name="T8" fmla="*/ 16 w 22"/>
                      <a:gd name="T9" fmla="*/ 20 h 22"/>
                      <a:gd name="T10" fmla="*/ 11 w 22"/>
                      <a:gd name="T11" fmla="*/ 22 h 22"/>
                      <a:gd name="T12" fmla="*/ 11 w 22"/>
                      <a:gd name="T13" fmla="*/ 22 h 22"/>
                      <a:gd name="T14" fmla="*/ 6 w 22"/>
                      <a:gd name="T15" fmla="*/ 20 h 22"/>
                      <a:gd name="T16" fmla="*/ 3 w 22"/>
                      <a:gd name="T17" fmla="*/ 19 h 22"/>
                      <a:gd name="T18" fmla="*/ 0 w 22"/>
                      <a:gd name="T19" fmla="*/ 16 h 22"/>
                      <a:gd name="T20" fmla="*/ 0 w 22"/>
                      <a:gd name="T21" fmla="*/ 11 h 22"/>
                      <a:gd name="T22" fmla="*/ 0 w 22"/>
                      <a:gd name="T23" fmla="*/ 11 h 22"/>
                      <a:gd name="T24" fmla="*/ 0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1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1" y="16"/>
                        </a:lnTo>
                        <a:lnTo>
                          <a:pt x="19" y="19"/>
                        </a:lnTo>
                        <a:lnTo>
                          <a:pt x="16" y="20"/>
                        </a:lnTo>
                        <a:lnTo>
                          <a:pt x="11" y="22"/>
                        </a:lnTo>
                        <a:lnTo>
                          <a:pt x="11" y="22"/>
                        </a:lnTo>
                        <a:lnTo>
                          <a:pt x="6" y="20"/>
                        </a:lnTo>
                        <a:lnTo>
                          <a:pt x="3" y="19"/>
                        </a:lnTo>
                        <a:lnTo>
                          <a:pt x="0" y="16"/>
                        </a:lnTo>
                        <a:lnTo>
                          <a:pt x="0" y="11"/>
                        </a:lnTo>
                        <a:lnTo>
                          <a:pt x="0" y="11"/>
                        </a:lnTo>
                        <a:lnTo>
                          <a:pt x="0" y="6"/>
                        </a:lnTo>
                        <a:lnTo>
                          <a:pt x="3" y="3"/>
                        </a:lnTo>
                        <a:lnTo>
                          <a:pt x="6" y="0"/>
                        </a:lnTo>
                        <a:lnTo>
                          <a:pt x="11" y="0"/>
                        </a:lnTo>
                        <a:lnTo>
                          <a:pt x="11" y="0"/>
                        </a:lnTo>
                        <a:lnTo>
                          <a:pt x="16" y="0"/>
                        </a:lnTo>
                        <a:lnTo>
                          <a:pt x="19" y="3"/>
                        </a:lnTo>
                        <a:lnTo>
                          <a:pt x="21"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05" name="Freeform 3070"/>
                  <p:cNvSpPr>
                    <a:spLocks/>
                  </p:cNvSpPr>
                  <p:nvPr/>
                </p:nvSpPr>
                <p:spPr bwMode="auto">
                  <a:xfrm>
                    <a:off x="3890230" y="1421268"/>
                    <a:ext cx="34397" cy="37953"/>
                  </a:xfrm>
                  <a:custGeom>
                    <a:avLst/>
                    <a:gdLst>
                      <a:gd name="T0" fmla="*/ 24 w 24"/>
                      <a:gd name="T1" fmla="*/ 11 h 22"/>
                      <a:gd name="T2" fmla="*/ 24 w 24"/>
                      <a:gd name="T3" fmla="*/ 11 h 22"/>
                      <a:gd name="T4" fmla="*/ 22 w 24"/>
                      <a:gd name="T5" fmla="*/ 16 h 22"/>
                      <a:gd name="T6" fmla="*/ 19 w 24"/>
                      <a:gd name="T7" fmla="*/ 19 h 22"/>
                      <a:gd name="T8" fmla="*/ 16 w 24"/>
                      <a:gd name="T9" fmla="*/ 20 h 22"/>
                      <a:gd name="T10" fmla="*/ 11 w 24"/>
                      <a:gd name="T11" fmla="*/ 22 h 22"/>
                      <a:gd name="T12" fmla="*/ 11 w 24"/>
                      <a:gd name="T13" fmla="*/ 22 h 22"/>
                      <a:gd name="T14" fmla="*/ 8 w 24"/>
                      <a:gd name="T15" fmla="*/ 20 h 22"/>
                      <a:gd name="T16" fmla="*/ 3 w 24"/>
                      <a:gd name="T17" fmla="*/ 19 h 22"/>
                      <a:gd name="T18" fmla="*/ 1 w 24"/>
                      <a:gd name="T19" fmla="*/ 16 h 22"/>
                      <a:gd name="T20" fmla="*/ 0 w 24"/>
                      <a:gd name="T21" fmla="*/ 11 h 22"/>
                      <a:gd name="T22" fmla="*/ 0 w 24"/>
                      <a:gd name="T23" fmla="*/ 11 h 22"/>
                      <a:gd name="T24" fmla="*/ 1 w 24"/>
                      <a:gd name="T25" fmla="*/ 6 h 22"/>
                      <a:gd name="T26" fmla="*/ 3 w 24"/>
                      <a:gd name="T27" fmla="*/ 3 h 22"/>
                      <a:gd name="T28" fmla="*/ 8 w 24"/>
                      <a:gd name="T29" fmla="*/ 0 h 22"/>
                      <a:gd name="T30" fmla="*/ 11 w 24"/>
                      <a:gd name="T31" fmla="*/ 0 h 22"/>
                      <a:gd name="T32" fmla="*/ 11 w 24"/>
                      <a:gd name="T33" fmla="*/ 0 h 22"/>
                      <a:gd name="T34" fmla="*/ 16 w 24"/>
                      <a:gd name="T35" fmla="*/ 0 h 22"/>
                      <a:gd name="T36" fmla="*/ 19 w 24"/>
                      <a:gd name="T37" fmla="*/ 3 h 22"/>
                      <a:gd name="T38" fmla="*/ 22 w 24"/>
                      <a:gd name="T39" fmla="*/ 6 h 22"/>
                      <a:gd name="T40" fmla="*/ 24 w 24"/>
                      <a:gd name="T41" fmla="*/ 11 h 22"/>
                      <a:gd name="T42" fmla="*/ 24 w 24"/>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2">
                        <a:moveTo>
                          <a:pt x="24" y="11"/>
                        </a:moveTo>
                        <a:lnTo>
                          <a:pt x="24" y="11"/>
                        </a:lnTo>
                        <a:lnTo>
                          <a:pt x="22" y="16"/>
                        </a:lnTo>
                        <a:lnTo>
                          <a:pt x="19" y="19"/>
                        </a:lnTo>
                        <a:lnTo>
                          <a:pt x="16" y="20"/>
                        </a:lnTo>
                        <a:lnTo>
                          <a:pt x="11" y="22"/>
                        </a:lnTo>
                        <a:lnTo>
                          <a:pt x="11" y="22"/>
                        </a:lnTo>
                        <a:lnTo>
                          <a:pt x="8" y="20"/>
                        </a:lnTo>
                        <a:lnTo>
                          <a:pt x="3" y="19"/>
                        </a:lnTo>
                        <a:lnTo>
                          <a:pt x="1" y="16"/>
                        </a:lnTo>
                        <a:lnTo>
                          <a:pt x="0" y="11"/>
                        </a:lnTo>
                        <a:lnTo>
                          <a:pt x="0" y="11"/>
                        </a:lnTo>
                        <a:lnTo>
                          <a:pt x="1" y="6"/>
                        </a:lnTo>
                        <a:lnTo>
                          <a:pt x="3" y="3"/>
                        </a:lnTo>
                        <a:lnTo>
                          <a:pt x="8" y="0"/>
                        </a:lnTo>
                        <a:lnTo>
                          <a:pt x="11" y="0"/>
                        </a:lnTo>
                        <a:lnTo>
                          <a:pt x="11" y="0"/>
                        </a:lnTo>
                        <a:lnTo>
                          <a:pt x="16" y="0"/>
                        </a:lnTo>
                        <a:lnTo>
                          <a:pt x="19" y="3"/>
                        </a:lnTo>
                        <a:lnTo>
                          <a:pt x="22" y="6"/>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06" name="Freeform 3071"/>
                  <p:cNvSpPr>
                    <a:spLocks/>
                  </p:cNvSpPr>
                  <p:nvPr/>
                </p:nvSpPr>
                <p:spPr bwMode="auto">
                  <a:xfrm>
                    <a:off x="4016352" y="1466120"/>
                    <a:ext cx="31531" cy="41403"/>
                  </a:xfrm>
                  <a:custGeom>
                    <a:avLst/>
                    <a:gdLst>
                      <a:gd name="T0" fmla="*/ 22 w 22"/>
                      <a:gd name="T1" fmla="*/ 11 h 22"/>
                      <a:gd name="T2" fmla="*/ 22 w 22"/>
                      <a:gd name="T3" fmla="*/ 11 h 22"/>
                      <a:gd name="T4" fmla="*/ 22 w 22"/>
                      <a:gd name="T5" fmla="*/ 16 h 22"/>
                      <a:gd name="T6" fmla="*/ 19 w 22"/>
                      <a:gd name="T7" fmla="*/ 19 h 22"/>
                      <a:gd name="T8" fmla="*/ 16 w 22"/>
                      <a:gd name="T9" fmla="*/ 22 h 22"/>
                      <a:gd name="T10" fmla="*/ 11 w 22"/>
                      <a:gd name="T11" fmla="*/ 22 h 22"/>
                      <a:gd name="T12" fmla="*/ 11 w 22"/>
                      <a:gd name="T13" fmla="*/ 22 h 22"/>
                      <a:gd name="T14" fmla="*/ 6 w 22"/>
                      <a:gd name="T15" fmla="*/ 22 h 22"/>
                      <a:gd name="T16" fmla="*/ 3 w 22"/>
                      <a:gd name="T17" fmla="*/ 19 h 22"/>
                      <a:gd name="T18" fmla="*/ 0 w 22"/>
                      <a:gd name="T19" fmla="*/ 16 h 22"/>
                      <a:gd name="T20" fmla="*/ 0 w 22"/>
                      <a:gd name="T21" fmla="*/ 11 h 22"/>
                      <a:gd name="T22" fmla="*/ 0 w 22"/>
                      <a:gd name="T23" fmla="*/ 11 h 22"/>
                      <a:gd name="T24" fmla="*/ 0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2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2" y="16"/>
                        </a:lnTo>
                        <a:lnTo>
                          <a:pt x="19" y="19"/>
                        </a:lnTo>
                        <a:lnTo>
                          <a:pt x="16" y="22"/>
                        </a:lnTo>
                        <a:lnTo>
                          <a:pt x="11" y="22"/>
                        </a:lnTo>
                        <a:lnTo>
                          <a:pt x="11" y="22"/>
                        </a:lnTo>
                        <a:lnTo>
                          <a:pt x="6" y="22"/>
                        </a:lnTo>
                        <a:lnTo>
                          <a:pt x="3" y="19"/>
                        </a:lnTo>
                        <a:lnTo>
                          <a:pt x="0" y="16"/>
                        </a:lnTo>
                        <a:lnTo>
                          <a:pt x="0" y="11"/>
                        </a:lnTo>
                        <a:lnTo>
                          <a:pt x="0" y="11"/>
                        </a:lnTo>
                        <a:lnTo>
                          <a:pt x="0" y="6"/>
                        </a:lnTo>
                        <a:lnTo>
                          <a:pt x="3" y="3"/>
                        </a:lnTo>
                        <a:lnTo>
                          <a:pt x="6" y="0"/>
                        </a:lnTo>
                        <a:lnTo>
                          <a:pt x="11" y="0"/>
                        </a:lnTo>
                        <a:lnTo>
                          <a:pt x="11" y="0"/>
                        </a:lnTo>
                        <a:lnTo>
                          <a:pt x="16" y="0"/>
                        </a:lnTo>
                        <a:lnTo>
                          <a:pt x="19" y="3"/>
                        </a:lnTo>
                        <a:lnTo>
                          <a:pt x="22"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07" name="Freeform 3072"/>
                  <p:cNvSpPr>
                    <a:spLocks/>
                  </p:cNvSpPr>
                  <p:nvPr/>
                </p:nvSpPr>
                <p:spPr bwMode="auto">
                  <a:xfrm>
                    <a:off x="4113810" y="1517873"/>
                    <a:ext cx="31531" cy="41403"/>
                  </a:xfrm>
                  <a:custGeom>
                    <a:avLst/>
                    <a:gdLst>
                      <a:gd name="T0" fmla="*/ 23 w 23"/>
                      <a:gd name="T1" fmla="*/ 13 h 24"/>
                      <a:gd name="T2" fmla="*/ 23 w 23"/>
                      <a:gd name="T3" fmla="*/ 13 h 24"/>
                      <a:gd name="T4" fmla="*/ 23 w 23"/>
                      <a:gd name="T5" fmla="*/ 16 h 24"/>
                      <a:gd name="T6" fmla="*/ 19 w 23"/>
                      <a:gd name="T7" fmla="*/ 21 h 24"/>
                      <a:gd name="T8" fmla="*/ 16 w 23"/>
                      <a:gd name="T9" fmla="*/ 23 h 24"/>
                      <a:gd name="T10" fmla="*/ 11 w 23"/>
                      <a:gd name="T11" fmla="*/ 24 h 24"/>
                      <a:gd name="T12" fmla="*/ 11 w 23"/>
                      <a:gd name="T13" fmla="*/ 24 h 24"/>
                      <a:gd name="T14" fmla="*/ 7 w 23"/>
                      <a:gd name="T15" fmla="*/ 23 h 24"/>
                      <a:gd name="T16" fmla="*/ 3 w 23"/>
                      <a:gd name="T17" fmla="*/ 21 h 24"/>
                      <a:gd name="T18" fmla="*/ 2 w 23"/>
                      <a:gd name="T19" fmla="*/ 16 h 24"/>
                      <a:gd name="T20" fmla="*/ 0 w 23"/>
                      <a:gd name="T21" fmla="*/ 13 h 24"/>
                      <a:gd name="T22" fmla="*/ 0 w 23"/>
                      <a:gd name="T23" fmla="*/ 13 h 24"/>
                      <a:gd name="T24" fmla="*/ 2 w 23"/>
                      <a:gd name="T25" fmla="*/ 8 h 24"/>
                      <a:gd name="T26" fmla="*/ 3 w 23"/>
                      <a:gd name="T27" fmla="*/ 5 h 24"/>
                      <a:gd name="T28" fmla="*/ 7 w 23"/>
                      <a:gd name="T29" fmla="*/ 2 h 24"/>
                      <a:gd name="T30" fmla="*/ 11 w 23"/>
                      <a:gd name="T31" fmla="*/ 0 h 24"/>
                      <a:gd name="T32" fmla="*/ 11 w 23"/>
                      <a:gd name="T33" fmla="*/ 0 h 24"/>
                      <a:gd name="T34" fmla="*/ 16 w 23"/>
                      <a:gd name="T35" fmla="*/ 2 h 24"/>
                      <a:gd name="T36" fmla="*/ 19 w 23"/>
                      <a:gd name="T37" fmla="*/ 5 h 24"/>
                      <a:gd name="T38" fmla="*/ 23 w 23"/>
                      <a:gd name="T39" fmla="*/ 8 h 24"/>
                      <a:gd name="T40" fmla="*/ 23 w 23"/>
                      <a:gd name="T41" fmla="*/ 13 h 24"/>
                      <a:gd name="T42" fmla="*/ 23 w 23"/>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4">
                        <a:moveTo>
                          <a:pt x="23" y="13"/>
                        </a:moveTo>
                        <a:lnTo>
                          <a:pt x="23" y="13"/>
                        </a:lnTo>
                        <a:lnTo>
                          <a:pt x="23" y="16"/>
                        </a:lnTo>
                        <a:lnTo>
                          <a:pt x="19" y="21"/>
                        </a:lnTo>
                        <a:lnTo>
                          <a:pt x="16" y="23"/>
                        </a:lnTo>
                        <a:lnTo>
                          <a:pt x="11" y="24"/>
                        </a:lnTo>
                        <a:lnTo>
                          <a:pt x="11" y="24"/>
                        </a:lnTo>
                        <a:lnTo>
                          <a:pt x="7" y="23"/>
                        </a:lnTo>
                        <a:lnTo>
                          <a:pt x="3" y="21"/>
                        </a:lnTo>
                        <a:lnTo>
                          <a:pt x="2" y="16"/>
                        </a:lnTo>
                        <a:lnTo>
                          <a:pt x="0" y="13"/>
                        </a:lnTo>
                        <a:lnTo>
                          <a:pt x="0" y="13"/>
                        </a:lnTo>
                        <a:lnTo>
                          <a:pt x="2" y="8"/>
                        </a:lnTo>
                        <a:lnTo>
                          <a:pt x="3" y="5"/>
                        </a:lnTo>
                        <a:lnTo>
                          <a:pt x="7" y="2"/>
                        </a:lnTo>
                        <a:lnTo>
                          <a:pt x="11" y="0"/>
                        </a:lnTo>
                        <a:lnTo>
                          <a:pt x="11" y="0"/>
                        </a:lnTo>
                        <a:lnTo>
                          <a:pt x="16" y="2"/>
                        </a:lnTo>
                        <a:lnTo>
                          <a:pt x="19" y="5"/>
                        </a:lnTo>
                        <a:lnTo>
                          <a:pt x="23" y="8"/>
                        </a:lnTo>
                        <a:lnTo>
                          <a:pt x="23" y="13"/>
                        </a:lnTo>
                        <a:lnTo>
                          <a:pt x="23"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08" name="Freeform 3073"/>
                  <p:cNvSpPr>
                    <a:spLocks/>
                  </p:cNvSpPr>
                  <p:nvPr/>
                </p:nvSpPr>
                <p:spPr bwMode="auto">
                  <a:xfrm>
                    <a:off x="4222733" y="1517873"/>
                    <a:ext cx="34397" cy="41403"/>
                  </a:xfrm>
                  <a:custGeom>
                    <a:avLst/>
                    <a:gdLst>
                      <a:gd name="T0" fmla="*/ 22 w 22"/>
                      <a:gd name="T1" fmla="*/ 13 h 24"/>
                      <a:gd name="T2" fmla="*/ 22 w 22"/>
                      <a:gd name="T3" fmla="*/ 13 h 24"/>
                      <a:gd name="T4" fmla="*/ 21 w 22"/>
                      <a:gd name="T5" fmla="*/ 16 h 24"/>
                      <a:gd name="T6" fmla="*/ 19 w 22"/>
                      <a:gd name="T7" fmla="*/ 21 h 24"/>
                      <a:gd name="T8" fmla="*/ 16 w 22"/>
                      <a:gd name="T9" fmla="*/ 23 h 24"/>
                      <a:gd name="T10" fmla="*/ 11 w 22"/>
                      <a:gd name="T11" fmla="*/ 24 h 24"/>
                      <a:gd name="T12" fmla="*/ 11 w 22"/>
                      <a:gd name="T13" fmla="*/ 24 h 24"/>
                      <a:gd name="T14" fmla="*/ 6 w 22"/>
                      <a:gd name="T15" fmla="*/ 23 h 24"/>
                      <a:gd name="T16" fmla="*/ 3 w 22"/>
                      <a:gd name="T17" fmla="*/ 21 h 24"/>
                      <a:gd name="T18" fmla="*/ 0 w 22"/>
                      <a:gd name="T19" fmla="*/ 16 h 24"/>
                      <a:gd name="T20" fmla="*/ 0 w 22"/>
                      <a:gd name="T21" fmla="*/ 13 h 24"/>
                      <a:gd name="T22" fmla="*/ 0 w 22"/>
                      <a:gd name="T23" fmla="*/ 13 h 24"/>
                      <a:gd name="T24" fmla="*/ 0 w 22"/>
                      <a:gd name="T25" fmla="*/ 8 h 24"/>
                      <a:gd name="T26" fmla="*/ 3 w 22"/>
                      <a:gd name="T27" fmla="*/ 5 h 24"/>
                      <a:gd name="T28" fmla="*/ 6 w 22"/>
                      <a:gd name="T29" fmla="*/ 2 h 24"/>
                      <a:gd name="T30" fmla="*/ 11 w 22"/>
                      <a:gd name="T31" fmla="*/ 0 h 24"/>
                      <a:gd name="T32" fmla="*/ 11 w 22"/>
                      <a:gd name="T33" fmla="*/ 0 h 24"/>
                      <a:gd name="T34" fmla="*/ 16 w 22"/>
                      <a:gd name="T35" fmla="*/ 2 h 24"/>
                      <a:gd name="T36" fmla="*/ 19 w 22"/>
                      <a:gd name="T37" fmla="*/ 5 h 24"/>
                      <a:gd name="T38" fmla="*/ 21 w 22"/>
                      <a:gd name="T39" fmla="*/ 8 h 24"/>
                      <a:gd name="T40" fmla="*/ 22 w 22"/>
                      <a:gd name="T41" fmla="*/ 13 h 24"/>
                      <a:gd name="T42" fmla="*/ 22 w 22"/>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3"/>
                        </a:moveTo>
                        <a:lnTo>
                          <a:pt x="22" y="13"/>
                        </a:lnTo>
                        <a:lnTo>
                          <a:pt x="21" y="16"/>
                        </a:lnTo>
                        <a:lnTo>
                          <a:pt x="19" y="21"/>
                        </a:lnTo>
                        <a:lnTo>
                          <a:pt x="16" y="23"/>
                        </a:lnTo>
                        <a:lnTo>
                          <a:pt x="11" y="24"/>
                        </a:lnTo>
                        <a:lnTo>
                          <a:pt x="11" y="24"/>
                        </a:lnTo>
                        <a:lnTo>
                          <a:pt x="6" y="23"/>
                        </a:lnTo>
                        <a:lnTo>
                          <a:pt x="3" y="21"/>
                        </a:lnTo>
                        <a:lnTo>
                          <a:pt x="0" y="16"/>
                        </a:lnTo>
                        <a:lnTo>
                          <a:pt x="0" y="13"/>
                        </a:lnTo>
                        <a:lnTo>
                          <a:pt x="0" y="13"/>
                        </a:lnTo>
                        <a:lnTo>
                          <a:pt x="0" y="8"/>
                        </a:lnTo>
                        <a:lnTo>
                          <a:pt x="3" y="5"/>
                        </a:lnTo>
                        <a:lnTo>
                          <a:pt x="6" y="2"/>
                        </a:lnTo>
                        <a:lnTo>
                          <a:pt x="11" y="0"/>
                        </a:lnTo>
                        <a:lnTo>
                          <a:pt x="11" y="0"/>
                        </a:lnTo>
                        <a:lnTo>
                          <a:pt x="16" y="2"/>
                        </a:lnTo>
                        <a:lnTo>
                          <a:pt x="19" y="5"/>
                        </a:lnTo>
                        <a:lnTo>
                          <a:pt x="21" y="8"/>
                        </a:lnTo>
                        <a:lnTo>
                          <a:pt x="22" y="13"/>
                        </a:lnTo>
                        <a:lnTo>
                          <a:pt x="22"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09" name="Freeform 3074"/>
                  <p:cNvSpPr>
                    <a:spLocks/>
                  </p:cNvSpPr>
                  <p:nvPr/>
                </p:nvSpPr>
                <p:spPr bwMode="auto">
                  <a:xfrm>
                    <a:off x="4257130" y="1517873"/>
                    <a:ext cx="34397" cy="41403"/>
                  </a:xfrm>
                  <a:custGeom>
                    <a:avLst/>
                    <a:gdLst>
                      <a:gd name="T0" fmla="*/ 24 w 24"/>
                      <a:gd name="T1" fmla="*/ 13 h 24"/>
                      <a:gd name="T2" fmla="*/ 24 w 24"/>
                      <a:gd name="T3" fmla="*/ 13 h 24"/>
                      <a:gd name="T4" fmla="*/ 22 w 24"/>
                      <a:gd name="T5" fmla="*/ 16 h 24"/>
                      <a:gd name="T6" fmla="*/ 21 w 24"/>
                      <a:gd name="T7" fmla="*/ 21 h 24"/>
                      <a:gd name="T8" fmla="*/ 16 w 24"/>
                      <a:gd name="T9" fmla="*/ 23 h 24"/>
                      <a:gd name="T10" fmla="*/ 13 w 24"/>
                      <a:gd name="T11" fmla="*/ 24 h 24"/>
                      <a:gd name="T12" fmla="*/ 13 w 24"/>
                      <a:gd name="T13" fmla="*/ 24 h 24"/>
                      <a:gd name="T14" fmla="*/ 8 w 24"/>
                      <a:gd name="T15" fmla="*/ 23 h 24"/>
                      <a:gd name="T16" fmla="*/ 3 w 24"/>
                      <a:gd name="T17" fmla="*/ 21 h 24"/>
                      <a:gd name="T18" fmla="*/ 1 w 24"/>
                      <a:gd name="T19" fmla="*/ 16 h 24"/>
                      <a:gd name="T20" fmla="*/ 0 w 24"/>
                      <a:gd name="T21" fmla="*/ 13 h 24"/>
                      <a:gd name="T22" fmla="*/ 0 w 24"/>
                      <a:gd name="T23" fmla="*/ 13 h 24"/>
                      <a:gd name="T24" fmla="*/ 1 w 24"/>
                      <a:gd name="T25" fmla="*/ 8 h 24"/>
                      <a:gd name="T26" fmla="*/ 3 w 24"/>
                      <a:gd name="T27" fmla="*/ 5 h 24"/>
                      <a:gd name="T28" fmla="*/ 8 w 24"/>
                      <a:gd name="T29" fmla="*/ 2 h 24"/>
                      <a:gd name="T30" fmla="*/ 13 w 24"/>
                      <a:gd name="T31" fmla="*/ 0 h 24"/>
                      <a:gd name="T32" fmla="*/ 13 w 24"/>
                      <a:gd name="T33" fmla="*/ 0 h 24"/>
                      <a:gd name="T34" fmla="*/ 16 w 24"/>
                      <a:gd name="T35" fmla="*/ 2 h 24"/>
                      <a:gd name="T36" fmla="*/ 21 w 24"/>
                      <a:gd name="T37" fmla="*/ 5 h 24"/>
                      <a:gd name="T38" fmla="*/ 22 w 24"/>
                      <a:gd name="T39" fmla="*/ 8 h 24"/>
                      <a:gd name="T40" fmla="*/ 24 w 24"/>
                      <a:gd name="T41" fmla="*/ 13 h 24"/>
                      <a:gd name="T42" fmla="*/ 24 w 24"/>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3"/>
                        </a:moveTo>
                        <a:lnTo>
                          <a:pt x="24" y="13"/>
                        </a:lnTo>
                        <a:lnTo>
                          <a:pt x="22" y="16"/>
                        </a:lnTo>
                        <a:lnTo>
                          <a:pt x="21" y="21"/>
                        </a:lnTo>
                        <a:lnTo>
                          <a:pt x="16" y="23"/>
                        </a:lnTo>
                        <a:lnTo>
                          <a:pt x="13" y="24"/>
                        </a:lnTo>
                        <a:lnTo>
                          <a:pt x="13" y="24"/>
                        </a:lnTo>
                        <a:lnTo>
                          <a:pt x="8" y="23"/>
                        </a:lnTo>
                        <a:lnTo>
                          <a:pt x="3" y="21"/>
                        </a:lnTo>
                        <a:lnTo>
                          <a:pt x="1" y="16"/>
                        </a:lnTo>
                        <a:lnTo>
                          <a:pt x="0" y="13"/>
                        </a:lnTo>
                        <a:lnTo>
                          <a:pt x="0" y="13"/>
                        </a:lnTo>
                        <a:lnTo>
                          <a:pt x="1" y="8"/>
                        </a:lnTo>
                        <a:lnTo>
                          <a:pt x="3" y="5"/>
                        </a:lnTo>
                        <a:lnTo>
                          <a:pt x="8" y="2"/>
                        </a:lnTo>
                        <a:lnTo>
                          <a:pt x="13" y="0"/>
                        </a:lnTo>
                        <a:lnTo>
                          <a:pt x="13" y="0"/>
                        </a:lnTo>
                        <a:lnTo>
                          <a:pt x="16" y="2"/>
                        </a:lnTo>
                        <a:lnTo>
                          <a:pt x="21" y="5"/>
                        </a:lnTo>
                        <a:lnTo>
                          <a:pt x="22" y="8"/>
                        </a:lnTo>
                        <a:lnTo>
                          <a:pt x="24" y="13"/>
                        </a:lnTo>
                        <a:lnTo>
                          <a:pt x="24"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10" name="Freeform 3075"/>
                  <p:cNvSpPr>
                    <a:spLocks/>
                  </p:cNvSpPr>
                  <p:nvPr/>
                </p:nvSpPr>
                <p:spPr bwMode="auto">
                  <a:xfrm>
                    <a:off x="4302993" y="1624827"/>
                    <a:ext cx="31531" cy="41403"/>
                  </a:xfrm>
                  <a:custGeom>
                    <a:avLst/>
                    <a:gdLst>
                      <a:gd name="T0" fmla="*/ 23 w 23"/>
                      <a:gd name="T1" fmla="*/ 13 h 24"/>
                      <a:gd name="T2" fmla="*/ 23 w 23"/>
                      <a:gd name="T3" fmla="*/ 13 h 24"/>
                      <a:gd name="T4" fmla="*/ 23 w 23"/>
                      <a:gd name="T5" fmla="*/ 16 h 24"/>
                      <a:gd name="T6" fmla="*/ 19 w 23"/>
                      <a:gd name="T7" fmla="*/ 21 h 24"/>
                      <a:gd name="T8" fmla="*/ 16 w 23"/>
                      <a:gd name="T9" fmla="*/ 22 h 24"/>
                      <a:gd name="T10" fmla="*/ 11 w 23"/>
                      <a:gd name="T11" fmla="*/ 24 h 24"/>
                      <a:gd name="T12" fmla="*/ 11 w 23"/>
                      <a:gd name="T13" fmla="*/ 24 h 24"/>
                      <a:gd name="T14" fmla="*/ 7 w 23"/>
                      <a:gd name="T15" fmla="*/ 22 h 24"/>
                      <a:gd name="T16" fmla="*/ 3 w 23"/>
                      <a:gd name="T17" fmla="*/ 21 h 24"/>
                      <a:gd name="T18" fmla="*/ 2 w 23"/>
                      <a:gd name="T19" fmla="*/ 16 h 24"/>
                      <a:gd name="T20" fmla="*/ 0 w 23"/>
                      <a:gd name="T21" fmla="*/ 13 h 24"/>
                      <a:gd name="T22" fmla="*/ 0 w 23"/>
                      <a:gd name="T23" fmla="*/ 13 h 24"/>
                      <a:gd name="T24" fmla="*/ 2 w 23"/>
                      <a:gd name="T25" fmla="*/ 8 h 24"/>
                      <a:gd name="T26" fmla="*/ 3 w 23"/>
                      <a:gd name="T27" fmla="*/ 3 h 24"/>
                      <a:gd name="T28" fmla="*/ 7 w 23"/>
                      <a:gd name="T29" fmla="*/ 1 h 24"/>
                      <a:gd name="T30" fmla="*/ 11 w 23"/>
                      <a:gd name="T31" fmla="*/ 0 h 24"/>
                      <a:gd name="T32" fmla="*/ 11 w 23"/>
                      <a:gd name="T33" fmla="*/ 0 h 24"/>
                      <a:gd name="T34" fmla="*/ 16 w 23"/>
                      <a:gd name="T35" fmla="*/ 1 h 24"/>
                      <a:gd name="T36" fmla="*/ 19 w 23"/>
                      <a:gd name="T37" fmla="*/ 3 h 24"/>
                      <a:gd name="T38" fmla="*/ 23 w 23"/>
                      <a:gd name="T39" fmla="*/ 8 h 24"/>
                      <a:gd name="T40" fmla="*/ 23 w 23"/>
                      <a:gd name="T41" fmla="*/ 13 h 24"/>
                      <a:gd name="T42" fmla="*/ 23 w 23"/>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4">
                        <a:moveTo>
                          <a:pt x="23" y="13"/>
                        </a:moveTo>
                        <a:lnTo>
                          <a:pt x="23" y="13"/>
                        </a:lnTo>
                        <a:lnTo>
                          <a:pt x="23" y="16"/>
                        </a:lnTo>
                        <a:lnTo>
                          <a:pt x="19" y="21"/>
                        </a:lnTo>
                        <a:lnTo>
                          <a:pt x="16" y="22"/>
                        </a:lnTo>
                        <a:lnTo>
                          <a:pt x="11" y="24"/>
                        </a:lnTo>
                        <a:lnTo>
                          <a:pt x="11" y="24"/>
                        </a:lnTo>
                        <a:lnTo>
                          <a:pt x="7" y="22"/>
                        </a:lnTo>
                        <a:lnTo>
                          <a:pt x="3" y="21"/>
                        </a:lnTo>
                        <a:lnTo>
                          <a:pt x="2" y="16"/>
                        </a:lnTo>
                        <a:lnTo>
                          <a:pt x="0" y="13"/>
                        </a:lnTo>
                        <a:lnTo>
                          <a:pt x="0" y="13"/>
                        </a:lnTo>
                        <a:lnTo>
                          <a:pt x="2" y="8"/>
                        </a:lnTo>
                        <a:lnTo>
                          <a:pt x="3" y="3"/>
                        </a:lnTo>
                        <a:lnTo>
                          <a:pt x="7" y="1"/>
                        </a:lnTo>
                        <a:lnTo>
                          <a:pt x="11" y="0"/>
                        </a:lnTo>
                        <a:lnTo>
                          <a:pt x="11" y="0"/>
                        </a:lnTo>
                        <a:lnTo>
                          <a:pt x="16" y="1"/>
                        </a:lnTo>
                        <a:lnTo>
                          <a:pt x="19" y="3"/>
                        </a:lnTo>
                        <a:lnTo>
                          <a:pt x="23" y="8"/>
                        </a:lnTo>
                        <a:lnTo>
                          <a:pt x="23" y="13"/>
                        </a:lnTo>
                        <a:lnTo>
                          <a:pt x="23"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11" name="Freeform 3076"/>
                  <p:cNvSpPr>
                    <a:spLocks/>
                  </p:cNvSpPr>
                  <p:nvPr/>
                </p:nvSpPr>
                <p:spPr bwMode="auto">
                  <a:xfrm>
                    <a:off x="4308726" y="1624827"/>
                    <a:ext cx="31531" cy="41403"/>
                  </a:xfrm>
                  <a:custGeom>
                    <a:avLst/>
                    <a:gdLst>
                      <a:gd name="T0" fmla="*/ 22 w 22"/>
                      <a:gd name="T1" fmla="*/ 13 h 24"/>
                      <a:gd name="T2" fmla="*/ 22 w 22"/>
                      <a:gd name="T3" fmla="*/ 13 h 24"/>
                      <a:gd name="T4" fmla="*/ 22 w 22"/>
                      <a:gd name="T5" fmla="*/ 16 h 24"/>
                      <a:gd name="T6" fmla="*/ 19 w 22"/>
                      <a:gd name="T7" fmla="*/ 21 h 24"/>
                      <a:gd name="T8" fmla="*/ 16 w 22"/>
                      <a:gd name="T9" fmla="*/ 22 h 24"/>
                      <a:gd name="T10" fmla="*/ 11 w 22"/>
                      <a:gd name="T11" fmla="*/ 24 h 24"/>
                      <a:gd name="T12" fmla="*/ 11 w 22"/>
                      <a:gd name="T13" fmla="*/ 24 h 24"/>
                      <a:gd name="T14" fmla="*/ 6 w 22"/>
                      <a:gd name="T15" fmla="*/ 22 h 24"/>
                      <a:gd name="T16" fmla="*/ 3 w 22"/>
                      <a:gd name="T17" fmla="*/ 21 h 24"/>
                      <a:gd name="T18" fmla="*/ 2 w 22"/>
                      <a:gd name="T19" fmla="*/ 16 h 24"/>
                      <a:gd name="T20" fmla="*/ 0 w 22"/>
                      <a:gd name="T21" fmla="*/ 13 h 24"/>
                      <a:gd name="T22" fmla="*/ 0 w 22"/>
                      <a:gd name="T23" fmla="*/ 13 h 24"/>
                      <a:gd name="T24" fmla="*/ 2 w 22"/>
                      <a:gd name="T25" fmla="*/ 8 h 24"/>
                      <a:gd name="T26" fmla="*/ 3 w 22"/>
                      <a:gd name="T27" fmla="*/ 3 h 24"/>
                      <a:gd name="T28" fmla="*/ 6 w 22"/>
                      <a:gd name="T29" fmla="*/ 1 h 24"/>
                      <a:gd name="T30" fmla="*/ 11 w 22"/>
                      <a:gd name="T31" fmla="*/ 0 h 24"/>
                      <a:gd name="T32" fmla="*/ 11 w 22"/>
                      <a:gd name="T33" fmla="*/ 0 h 24"/>
                      <a:gd name="T34" fmla="*/ 16 w 22"/>
                      <a:gd name="T35" fmla="*/ 1 h 24"/>
                      <a:gd name="T36" fmla="*/ 19 w 22"/>
                      <a:gd name="T37" fmla="*/ 3 h 24"/>
                      <a:gd name="T38" fmla="*/ 22 w 22"/>
                      <a:gd name="T39" fmla="*/ 8 h 24"/>
                      <a:gd name="T40" fmla="*/ 22 w 22"/>
                      <a:gd name="T41" fmla="*/ 13 h 24"/>
                      <a:gd name="T42" fmla="*/ 22 w 22"/>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3"/>
                        </a:moveTo>
                        <a:lnTo>
                          <a:pt x="22" y="13"/>
                        </a:lnTo>
                        <a:lnTo>
                          <a:pt x="22" y="16"/>
                        </a:lnTo>
                        <a:lnTo>
                          <a:pt x="19" y="21"/>
                        </a:lnTo>
                        <a:lnTo>
                          <a:pt x="16" y="22"/>
                        </a:lnTo>
                        <a:lnTo>
                          <a:pt x="11" y="24"/>
                        </a:lnTo>
                        <a:lnTo>
                          <a:pt x="11" y="24"/>
                        </a:lnTo>
                        <a:lnTo>
                          <a:pt x="6" y="22"/>
                        </a:lnTo>
                        <a:lnTo>
                          <a:pt x="3" y="21"/>
                        </a:lnTo>
                        <a:lnTo>
                          <a:pt x="2" y="16"/>
                        </a:lnTo>
                        <a:lnTo>
                          <a:pt x="0" y="13"/>
                        </a:lnTo>
                        <a:lnTo>
                          <a:pt x="0" y="13"/>
                        </a:lnTo>
                        <a:lnTo>
                          <a:pt x="2" y="8"/>
                        </a:lnTo>
                        <a:lnTo>
                          <a:pt x="3" y="3"/>
                        </a:lnTo>
                        <a:lnTo>
                          <a:pt x="6" y="1"/>
                        </a:lnTo>
                        <a:lnTo>
                          <a:pt x="11" y="0"/>
                        </a:lnTo>
                        <a:lnTo>
                          <a:pt x="11" y="0"/>
                        </a:lnTo>
                        <a:lnTo>
                          <a:pt x="16" y="1"/>
                        </a:lnTo>
                        <a:lnTo>
                          <a:pt x="19" y="3"/>
                        </a:lnTo>
                        <a:lnTo>
                          <a:pt x="22" y="8"/>
                        </a:lnTo>
                        <a:lnTo>
                          <a:pt x="22" y="13"/>
                        </a:lnTo>
                        <a:lnTo>
                          <a:pt x="22"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12" name="Freeform 3077"/>
                  <p:cNvSpPr>
                    <a:spLocks/>
                  </p:cNvSpPr>
                  <p:nvPr/>
                </p:nvSpPr>
                <p:spPr bwMode="auto">
                  <a:xfrm>
                    <a:off x="4340255" y="1738684"/>
                    <a:ext cx="34397" cy="37953"/>
                  </a:xfrm>
                  <a:custGeom>
                    <a:avLst/>
                    <a:gdLst>
                      <a:gd name="T0" fmla="*/ 24 w 24"/>
                      <a:gd name="T1" fmla="*/ 11 h 23"/>
                      <a:gd name="T2" fmla="*/ 24 w 24"/>
                      <a:gd name="T3" fmla="*/ 11 h 23"/>
                      <a:gd name="T4" fmla="*/ 23 w 24"/>
                      <a:gd name="T5" fmla="*/ 16 h 23"/>
                      <a:gd name="T6" fmla="*/ 21 w 24"/>
                      <a:gd name="T7" fmla="*/ 19 h 23"/>
                      <a:gd name="T8" fmla="*/ 16 w 24"/>
                      <a:gd name="T9" fmla="*/ 21 h 23"/>
                      <a:gd name="T10" fmla="*/ 13 w 24"/>
                      <a:gd name="T11" fmla="*/ 23 h 23"/>
                      <a:gd name="T12" fmla="*/ 13 w 24"/>
                      <a:gd name="T13" fmla="*/ 23 h 23"/>
                      <a:gd name="T14" fmla="*/ 8 w 24"/>
                      <a:gd name="T15" fmla="*/ 21 h 23"/>
                      <a:gd name="T16" fmla="*/ 4 w 24"/>
                      <a:gd name="T17" fmla="*/ 19 h 23"/>
                      <a:gd name="T18" fmla="*/ 2 w 24"/>
                      <a:gd name="T19" fmla="*/ 16 h 23"/>
                      <a:gd name="T20" fmla="*/ 0 w 24"/>
                      <a:gd name="T21" fmla="*/ 11 h 23"/>
                      <a:gd name="T22" fmla="*/ 0 w 24"/>
                      <a:gd name="T23" fmla="*/ 11 h 23"/>
                      <a:gd name="T24" fmla="*/ 2 w 24"/>
                      <a:gd name="T25" fmla="*/ 7 h 23"/>
                      <a:gd name="T26" fmla="*/ 4 w 24"/>
                      <a:gd name="T27" fmla="*/ 4 h 23"/>
                      <a:gd name="T28" fmla="*/ 8 w 24"/>
                      <a:gd name="T29" fmla="*/ 0 h 23"/>
                      <a:gd name="T30" fmla="*/ 13 w 24"/>
                      <a:gd name="T31" fmla="*/ 0 h 23"/>
                      <a:gd name="T32" fmla="*/ 13 w 24"/>
                      <a:gd name="T33" fmla="*/ 0 h 23"/>
                      <a:gd name="T34" fmla="*/ 16 w 24"/>
                      <a:gd name="T35" fmla="*/ 0 h 23"/>
                      <a:gd name="T36" fmla="*/ 21 w 24"/>
                      <a:gd name="T37" fmla="*/ 4 h 23"/>
                      <a:gd name="T38" fmla="*/ 23 w 24"/>
                      <a:gd name="T39" fmla="*/ 7 h 23"/>
                      <a:gd name="T40" fmla="*/ 24 w 24"/>
                      <a:gd name="T41" fmla="*/ 11 h 23"/>
                      <a:gd name="T42" fmla="*/ 24 w 24"/>
                      <a:gd name="T43" fmla="*/ 1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3">
                        <a:moveTo>
                          <a:pt x="24" y="11"/>
                        </a:moveTo>
                        <a:lnTo>
                          <a:pt x="24" y="11"/>
                        </a:lnTo>
                        <a:lnTo>
                          <a:pt x="23" y="16"/>
                        </a:lnTo>
                        <a:lnTo>
                          <a:pt x="21" y="19"/>
                        </a:lnTo>
                        <a:lnTo>
                          <a:pt x="16" y="21"/>
                        </a:lnTo>
                        <a:lnTo>
                          <a:pt x="13" y="23"/>
                        </a:lnTo>
                        <a:lnTo>
                          <a:pt x="13" y="23"/>
                        </a:lnTo>
                        <a:lnTo>
                          <a:pt x="8" y="21"/>
                        </a:lnTo>
                        <a:lnTo>
                          <a:pt x="4" y="19"/>
                        </a:lnTo>
                        <a:lnTo>
                          <a:pt x="2" y="16"/>
                        </a:lnTo>
                        <a:lnTo>
                          <a:pt x="0" y="11"/>
                        </a:lnTo>
                        <a:lnTo>
                          <a:pt x="0" y="11"/>
                        </a:lnTo>
                        <a:lnTo>
                          <a:pt x="2" y="7"/>
                        </a:lnTo>
                        <a:lnTo>
                          <a:pt x="4" y="4"/>
                        </a:lnTo>
                        <a:lnTo>
                          <a:pt x="8" y="0"/>
                        </a:lnTo>
                        <a:lnTo>
                          <a:pt x="13" y="0"/>
                        </a:lnTo>
                        <a:lnTo>
                          <a:pt x="13" y="0"/>
                        </a:lnTo>
                        <a:lnTo>
                          <a:pt x="16" y="0"/>
                        </a:lnTo>
                        <a:lnTo>
                          <a:pt x="21" y="4"/>
                        </a:lnTo>
                        <a:lnTo>
                          <a:pt x="23" y="7"/>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13" name="Freeform 3078"/>
                  <p:cNvSpPr>
                    <a:spLocks/>
                  </p:cNvSpPr>
                  <p:nvPr/>
                </p:nvSpPr>
                <p:spPr bwMode="auto">
                  <a:xfrm>
                    <a:off x="4452046" y="1849090"/>
                    <a:ext cx="34397" cy="37953"/>
                  </a:xfrm>
                  <a:custGeom>
                    <a:avLst/>
                    <a:gdLst>
                      <a:gd name="T0" fmla="*/ 24 w 24"/>
                      <a:gd name="T1" fmla="*/ 11 h 23"/>
                      <a:gd name="T2" fmla="*/ 24 w 24"/>
                      <a:gd name="T3" fmla="*/ 11 h 23"/>
                      <a:gd name="T4" fmla="*/ 22 w 24"/>
                      <a:gd name="T5" fmla="*/ 16 h 23"/>
                      <a:gd name="T6" fmla="*/ 20 w 24"/>
                      <a:gd name="T7" fmla="*/ 19 h 23"/>
                      <a:gd name="T8" fmla="*/ 16 w 24"/>
                      <a:gd name="T9" fmla="*/ 23 h 23"/>
                      <a:gd name="T10" fmla="*/ 11 w 24"/>
                      <a:gd name="T11" fmla="*/ 23 h 23"/>
                      <a:gd name="T12" fmla="*/ 11 w 24"/>
                      <a:gd name="T13" fmla="*/ 23 h 23"/>
                      <a:gd name="T14" fmla="*/ 8 w 24"/>
                      <a:gd name="T15" fmla="*/ 23 h 23"/>
                      <a:gd name="T16" fmla="*/ 3 w 24"/>
                      <a:gd name="T17" fmla="*/ 19 h 23"/>
                      <a:gd name="T18" fmla="*/ 1 w 24"/>
                      <a:gd name="T19" fmla="*/ 16 h 23"/>
                      <a:gd name="T20" fmla="*/ 0 w 24"/>
                      <a:gd name="T21" fmla="*/ 11 h 23"/>
                      <a:gd name="T22" fmla="*/ 0 w 24"/>
                      <a:gd name="T23" fmla="*/ 11 h 23"/>
                      <a:gd name="T24" fmla="*/ 1 w 24"/>
                      <a:gd name="T25" fmla="*/ 7 h 23"/>
                      <a:gd name="T26" fmla="*/ 3 w 24"/>
                      <a:gd name="T27" fmla="*/ 3 h 23"/>
                      <a:gd name="T28" fmla="*/ 8 w 24"/>
                      <a:gd name="T29" fmla="*/ 0 h 23"/>
                      <a:gd name="T30" fmla="*/ 11 w 24"/>
                      <a:gd name="T31" fmla="*/ 0 h 23"/>
                      <a:gd name="T32" fmla="*/ 11 w 24"/>
                      <a:gd name="T33" fmla="*/ 0 h 23"/>
                      <a:gd name="T34" fmla="*/ 16 w 24"/>
                      <a:gd name="T35" fmla="*/ 0 h 23"/>
                      <a:gd name="T36" fmla="*/ 20 w 24"/>
                      <a:gd name="T37" fmla="*/ 3 h 23"/>
                      <a:gd name="T38" fmla="*/ 22 w 24"/>
                      <a:gd name="T39" fmla="*/ 7 h 23"/>
                      <a:gd name="T40" fmla="*/ 24 w 24"/>
                      <a:gd name="T41" fmla="*/ 11 h 23"/>
                      <a:gd name="T42" fmla="*/ 24 w 24"/>
                      <a:gd name="T43" fmla="*/ 1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3">
                        <a:moveTo>
                          <a:pt x="24" y="11"/>
                        </a:moveTo>
                        <a:lnTo>
                          <a:pt x="24" y="11"/>
                        </a:lnTo>
                        <a:lnTo>
                          <a:pt x="22" y="16"/>
                        </a:lnTo>
                        <a:lnTo>
                          <a:pt x="20" y="19"/>
                        </a:lnTo>
                        <a:lnTo>
                          <a:pt x="16" y="23"/>
                        </a:lnTo>
                        <a:lnTo>
                          <a:pt x="11" y="23"/>
                        </a:lnTo>
                        <a:lnTo>
                          <a:pt x="11" y="23"/>
                        </a:lnTo>
                        <a:lnTo>
                          <a:pt x="8" y="23"/>
                        </a:lnTo>
                        <a:lnTo>
                          <a:pt x="3" y="19"/>
                        </a:lnTo>
                        <a:lnTo>
                          <a:pt x="1" y="16"/>
                        </a:lnTo>
                        <a:lnTo>
                          <a:pt x="0" y="11"/>
                        </a:lnTo>
                        <a:lnTo>
                          <a:pt x="0" y="11"/>
                        </a:lnTo>
                        <a:lnTo>
                          <a:pt x="1" y="7"/>
                        </a:lnTo>
                        <a:lnTo>
                          <a:pt x="3" y="3"/>
                        </a:lnTo>
                        <a:lnTo>
                          <a:pt x="8" y="0"/>
                        </a:lnTo>
                        <a:lnTo>
                          <a:pt x="11" y="0"/>
                        </a:lnTo>
                        <a:lnTo>
                          <a:pt x="11" y="0"/>
                        </a:lnTo>
                        <a:lnTo>
                          <a:pt x="16" y="0"/>
                        </a:lnTo>
                        <a:lnTo>
                          <a:pt x="20" y="3"/>
                        </a:lnTo>
                        <a:lnTo>
                          <a:pt x="22" y="7"/>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14" name="Freeform 3079"/>
                  <p:cNvSpPr>
                    <a:spLocks/>
                  </p:cNvSpPr>
                  <p:nvPr/>
                </p:nvSpPr>
                <p:spPr bwMode="auto">
                  <a:xfrm>
                    <a:off x="4480710" y="1904292"/>
                    <a:ext cx="31531" cy="41403"/>
                  </a:xfrm>
                  <a:custGeom>
                    <a:avLst/>
                    <a:gdLst>
                      <a:gd name="T0" fmla="*/ 22 w 22"/>
                      <a:gd name="T1" fmla="*/ 13 h 24"/>
                      <a:gd name="T2" fmla="*/ 22 w 22"/>
                      <a:gd name="T3" fmla="*/ 13 h 24"/>
                      <a:gd name="T4" fmla="*/ 22 w 22"/>
                      <a:gd name="T5" fmla="*/ 16 h 24"/>
                      <a:gd name="T6" fmla="*/ 19 w 22"/>
                      <a:gd name="T7" fmla="*/ 21 h 24"/>
                      <a:gd name="T8" fmla="*/ 16 w 22"/>
                      <a:gd name="T9" fmla="*/ 22 h 24"/>
                      <a:gd name="T10" fmla="*/ 11 w 22"/>
                      <a:gd name="T11" fmla="*/ 24 h 24"/>
                      <a:gd name="T12" fmla="*/ 11 w 22"/>
                      <a:gd name="T13" fmla="*/ 24 h 24"/>
                      <a:gd name="T14" fmla="*/ 6 w 22"/>
                      <a:gd name="T15" fmla="*/ 22 h 24"/>
                      <a:gd name="T16" fmla="*/ 3 w 22"/>
                      <a:gd name="T17" fmla="*/ 21 h 24"/>
                      <a:gd name="T18" fmla="*/ 0 w 22"/>
                      <a:gd name="T19" fmla="*/ 16 h 24"/>
                      <a:gd name="T20" fmla="*/ 0 w 22"/>
                      <a:gd name="T21" fmla="*/ 13 h 24"/>
                      <a:gd name="T22" fmla="*/ 0 w 22"/>
                      <a:gd name="T23" fmla="*/ 13 h 24"/>
                      <a:gd name="T24" fmla="*/ 0 w 22"/>
                      <a:gd name="T25" fmla="*/ 8 h 24"/>
                      <a:gd name="T26" fmla="*/ 3 w 22"/>
                      <a:gd name="T27" fmla="*/ 5 h 24"/>
                      <a:gd name="T28" fmla="*/ 6 w 22"/>
                      <a:gd name="T29" fmla="*/ 1 h 24"/>
                      <a:gd name="T30" fmla="*/ 11 w 22"/>
                      <a:gd name="T31" fmla="*/ 0 h 24"/>
                      <a:gd name="T32" fmla="*/ 11 w 22"/>
                      <a:gd name="T33" fmla="*/ 0 h 24"/>
                      <a:gd name="T34" fmla="*/ 16 w 22"/>
                      <a:gd name="T35" fmla="*/ 1 h 24"/>
                      <a:gd name="T36" fmla="*/ 19 w 22"/>
                      <a:gd name="T37" fmla="*/ 5 h 24"/>
                      <a:gd name="T38" fmla="*/ 22 w 22"/>
                      <a:gd name="T39" fmla="*/ 8 h 24"/>
                      <a:gd name="T40" fmla="*/ 22 w 22"/>
                      <a:gd name="T41" fmla="*/ 13 h 24"/>
                      <a:gd name="T42" fmla="*/ 22 w 22"/>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3"/>
                        </a:moveTo>
                        <a:lnTo>
                          <a:pt x="22" y="13"/>
                        </a:lnTo>
                        <a:lnTo>
                          <a:pt x="22" y="16"/>
                        </a:lnTo>
                        <a:lnTo>
                          <a:pt x="19" y="21"/>
                        </a:lnTo>
                        <a:lnTo>
                          <a:pt x="16" y="22"/>
                        </a:lnTo>
                        <a:lnTo>
                          <a:pt x="11" y="24"/>
                        </a:lnTo>
                        <a:lnTo>
                          <a:pt x="11" y="24"/>
                        </a:lnTo>
                        <a:lnTo>
                          <a:pt x="6" y="22"/>
                        </a:lnTo>
                        <a:lnTo>
                          <a:pt x="3" y="21"/>
                        </a:lnTo>
                        <a:lnTo>
                          <a:pt x="0" y="16"/>
                        </a:lnTo>
                        <a:lnTo>
                          <a:pt x="0" y="13"/>
                        </a:lnTo>
                        <a:lnTo>
                          <a:pt x="0" y="13"/>
                        </a:lnTo>
                        <a:lnTo>
                          <a:pt x="0" y="8"/>
                        </a:lnTo>
                        <a:lnTo>
                          <a:pt x="3" y="5"/>
                        </a:lnTo>
                        <a:lnTo>
                          <a:pt x="6" y="1"/>
                        </a:lnTo>
                        <a:lnTo>
                          <a:pt x="11" y="0"/>
                        </a:lnTo>
                        <a:lnTo>
                          <a:pt x="11" y="0"/>
                        </a:lnTo>
                        <a:lnTo>
                          <a:pt x="16" y="1"/>
                        </a:lnTo>
                        <a:lnTo>
                          <a:pt x="19" y="5"/>
                        </a:lnTo>
                        <a:lnTo>
                          <a:pt x="22" y="8"/>
                        </a:lnTo>
                        <a:lnTo>
                          <a:pt x="22" y="13"/>
                        </a:lnTo>
                        <a:lnTo>
                          <a:pt x="22"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15" name="Freeform 3080"/>
                  <p:cNvSpPr>
                    <a:spLocks/>
                  </p:cNvSpPr>
                  <p:nvPr/>
                </p:nvSpPr>
                <p:spPr bwMode="auto">
                  <a:xfrm>
                    <a:off x="4495041" y="1904292"/>
                    <a:ext cx="34397" cy="41403"/>
                  </a:xfrm>
                  <a:custGeom>
                    <a:avLst/>
                    <a:gdLst>
                      <a:gd name="T0" fmla="*/ 22 w 22"/>
                      <a:gd name="T1" fmla="*/ 13 h 24"/>
                      <a:gd name="T2" fmla="*/ 22 w 22"/>
                      <a:gd name="T3" fmla="*/ 13 h 24"/>
                      <a:gd name="T4" fmla="*/ 22 w 22"/>
                      <a:gd name="T5" fmla="*/ 16 h 24"/>
                      <a:gd name="T6" fmla="*/ 19 w 22"/>
                      <a:gd name="T7" fmla="*/ 21 h 24"/>
                      <a:gd name="T8" fmla="*/ 16 w 22"/>
                      <a:gd name="T9" fmla="*/ 22 h 24"/>
                      <a:gd name="T10" fmla="*/ 11 w 22"/>
                      <a:gd name="T11" fmla="*/ 24 h 24"/>
                      <a:gd name="T12" fmla="*/ 11 w 22"/>
                      <a:gd name="T13" fmla="*/ 24 h 24"/>
                      <a:gd name="T14" fmla="*/ 6 w 22"/>
                      <a:gd name="T15" fmla="*/ 22 h 24"/>
                      <a:gd name="T16" fmla="*/ 3 w 22"/>
                      <a:gd name="T17" fmla="*/ 21 h 24"/>
                      <a:gd name="T18" fmla="*/ 2 w 22"/>
                      <a:gd name="T19" fmla="*/ 16 h 24"/>
                      <a:gd name="T20" fmla="*/ 0 w 22"/>
                      <a:gd name="T21" fmla="*/ 13 h 24"/>
                      <a:gd name="T22" fmla="*/ 0 w 22"/>
                      <a:gd name="T23" fmla="*/ 13 h 24"/>
                      <a:gd name="T24" fmla="*/ 2 w 22"/>
                      <a:gd name="T25" fmla="*/ 8 h 24"/>
                      <a:gd name="T26" fmla="*/ 3 w 22"/>
                      <a:gd name="T27" fmla="*/ 5 h 24"/>
                      <a:gd name="T28" fmla="*/ 6 w 22"/>
                      <a:gd name="T29" fmla="*/ 1 h 24"/>
                      <a:gd name="T30" fmla="*/ 11 w 22"/>
                      <a:gd name="T31" fmla="*/ 0 h 24"/>
                      <a:gd name="T32" fmla="*/ 11 w 22"/>
                      <a:gd name="T33" fmla="*/ 0 h 24"/>
                      <a:gd name="T34" fmla="*/ 16 w 22"/>
                      <a:gd name="T35" fmla="*/ 1 h 24"/>
                      <a:gd name="T36" fmla="*/ 19 w 22"/>
                      <a:gd name="T37" fmla="*/ 5 h 24"/>
                      <a:gd name="T38" fmla="*/ 22 w 22"/>
                      <a:gd name="T39" fmla="*/ 8 h 24"/>
                      <a:gd name="T40" fmla="*/ 22 w 22"/>
                      <a:gd name="T41" fmla="*/ 13 h 24"/>
                      <a:gd name="T42" fmla="*/ 22 w 22"/>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3"/>
                        </a:moveTo>
                        <a:lnTo>
                          <a:pt x="22" y="13"/>
                        </a:lnTo>
                        <a:lnTo>
                          <a:pt x="22" y="16"/>
                        </a:lnTo>
                        <a:lnTo>
                          <a:pt x="19" y="21"/>
                        </a:lnTo>
                        <a:lnTo>
                          <a:pt x="16" y="22"/>
                        </a:lnTo>
                        <a:lnTo>
                          <a:pt x="11" y="24"/>
                        </a:lnTo>
                        <a:lnTo>
                          <a:pt x="11" y="24"/>
                        </a:lnTo>
                        <a:lnTo>
                          <a:pt x="6" y="22"/>
                        </a:lnTo>
                        <a:lnTo>
                          <a:pt x="3" y="21"/>
                        </a:lnTo>
                        <a:lnTo>
                          <a:pt x="2" y="16"/>
                        </a:lnTo>
                        <a:lnTo>
                          <a:pt x="0" y="13"/>
                        </a:lnTo>
                        <a:lnTo>
                          <a:pt x="0" y="13"/>
                        </a:lnTo>
                        <a:lnTo>
                          <a:pt x="2" y="8"/>
                        </a:lnTo>
                        <a:lnTo>
                          <a:pt x="3" y="5"/>
                        </a:lnTo>
                        <a:lnTo>
                          <a:pt x="6" y="1"/>
                        </a:lnTo>
                        <a:lnTo>
                          <a:pt x="11" y="0"/>
                        </a:lnTo>
                        <a:lnTo>
                          <a:pt x="11" y="0"/>
                        </a:lnTo>
                        <a:lnTo>
                          <a:pt x="16" y="1"/>
                        </a:lnTo>
                        <a:lnTo>
                          <a:pt x="19" y="5"/>
                        </a:lnTo>
                        <a:lnTo>
                          <a:pt x="22" y="8"/>
                        </a:lnTo>
                        <a:lnTo>
                          <a:pt x="22" y="13"/>
                        </a:lnTo>
                        <a:lnTo>
                          <a:pt x="22"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16" name="Freeform 3081"/>
                  <p:cNvSpPr>
                    <a:spLocks/>
                  </p:cNvSpPr>
                  <p:nvPr/>
                </p:nvSpPr>
                <p:spPr bwMode="auto">
                  <a:xfrm>
                    <a:off x="4712888" y="2149253"/>
                    <a:ext cx="31531" cy="41403"/>
                  </a:xfrm>
                  <a:custGeom>
                    <a:avLst/>
                    <a:gdLst>
                      <a:gd name="T0" fmla="*/ 23 w 23"/>
                      <a:gd name="T1" fmla="*/ 12 h 24"/>
                      <a:gd name="T2" fmla="*/ 23 w 23"/>
                      <a:gd name="T3" fmla="*/ 12 h 24"/>
                      <a:gd name="T4" fmla="*/ 21 w 23"/>
                      <a:gd name="T5" fmla="*/ 16 h 24"/>
                      <a:gd name="T6" fmla="*/ 19 w 23"/>
                      <a:gd name="T7" fmla="*/ 21 h 24"/>
                      <a:gd name="T8" fmla="*/ 16 w 23"/>
                      <a:gd name="T9" fmla="*/ 23 h 24"/>
                      <a:gd name="T10" fmla="*/ 11 w 23"/>
                      <a:gd name="T11" fmla="*/ 24 h 24"/>
                      <a:gd name="T12" fmla="*/ 11 w 23"/>
                      <a:gd name="T13" fmla="*/ 24 h 24"/>
                      <a:gd name="T14" fmla="*/ 7 w 23"/>
                      <a:gd name="T15" fmla="*/ 23 h 24"/>
                      <a:gd name="T16" fmla="*/ 3 w 23"/>
                      <a:gd name="T17" fmla="*/ 21 h 24"/>
                      <a:gd name="T18" fmla="*/ 0 w 23"/>
                      <a:gd name="T19" fmla="*/ 16 h 24"/>
                      <a:gd name="T20" fmla="*/ 0 w 23"/>
                      <a:gd name="T21" fmla="*/ 12 h 24"/>
                      <a:gd name="T22" fmla="*/ 0 w 23"/>
                      <a:gd name="T23" fmla="*/ 12 h 24"/>
                      <a:gd name="T24" fmla="*/ 0 w 23"/>
                      <a:gd name="T25" fmla="*/ 8 h 24"/>
                      <a:gd name="T26" fmla="*/ 3 w 23"/>
                      <a:gd name="T27" fmla="*/ 4 h 24"/>
                      <a:gd name="T28" fmla="*/ 7 w 23"/>
                      <a:gd name="T29" fmla="*/ 2 h 24"/>
                      <a:gd name="T30" fmla="*/ 11 w 23"/>
                      <a:gd name="T31" fmla="*/ 0 h 24"/>
                      <a:gd name="T32" fmla="*/ 11 w 23"/>
                      <a:gd name="T33" fmla="*/ 0 h 24"/>
                      <a:gd name="T34" fmla="*/ 16 w 23"/>
                      <a:gd name="T35" fmla="*/ 2 h 24"/>
                      <a:gd name="T36" fmla="*/ 19 w 23"/>
                      <a:gd name="T37" fmla="*/ 4 h 24"/>
                      <a:gd name="T38" fmla="*/ 21 w 23"/>
                      <a:gd name="T39" fmla="*/ 8 h 24"/>
                      <a:gd name="T40" fmla="*/ 23 w 23"/>
                      <a:gd name="T41" fmla="*/ 12 h 24"/>
                      <a:gd name="T42" fmla="*/ 23 w 23"/>
                      <a:gd name="T43"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4">
                        <a:moveTo>
                          <a:pt x="23" y="12"/>
                        </a:moveTo>
                        <a:lnTo>
                          <a:pt x="23" y="12"/>
                        </a:lnTo>
                        <a:lnTo>
                          <a:pt x="21" y="16"/>
                        </a:lnTo>
                        <a:lnTo>
                          <a:pt x="19" y="21"/>
                        </a:lnTo>
                        <a:lnTo>
                          <a:pt x="16" y="23"/>
                        </a:lnTo>
                        <a:lnTo>
                          <a:pt x="11" y="24"/>
                        </a:lnTo>
                        <a:lnTo>
                          <a:pt x="11" y="24"/>
                        </a:lnTo>
                        <a:lnTo>
                          <a:pt x="7" y="23"/>
                        </a:lnTo>
                        <a:lnTo>
                          <a:pt x="3" y="21"/>
                        </a:lnTo>
                        <a:lnTo>
                          <a:pt x="0" y="16"/>
                        </a:lnTo>
                        <a:lnTo>
                          <a:pt x="0" y="12"/>
                        </a:lnTo>
                        <a:lnTo>
                          <a:pt x="0" y="12"/>
                        </a:lnTo>
                        <a:lnTo>
                          <a:pt x="0" y="8"/>
                        </a:lnTo>
                        <a:lnTo>
                          <a:pt x="3" y="4"/>
                        </a:lnTo>
                        <a:lnTo>
                          <a:pt x="7" y="2"/>
                        </a:lnTo>
                        <a:lnTo>
                          <a:pt x="11" y="0"/>
                        </a:lnTo>
                        <a:lnTo>
                          <a:pt x="11" y="0"/>
                        </a:lnTo>
                        <a:lnTo>
                          <a:pt x="16" y="2"/>
                        </a:lnTo>
                        <a:lnTo>
                          <a:pt x="19" y="4"/>
                        </a:lnTo>
                        <a:lnTo>
                          <a:pt x="21" y="8"/>
                        </a:lnTo>
                        <a:lnTo>
                          <a:pt x="23" y="12"/>
                        </a:lnTo>
                        <a:lnTo>
                          <a:pt x="23" y="12"/>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17" name="Freeform 3082"/>
                  <p:cNvSpPr>
                    <a:spLocks/>
                  </p:cNvSpPr>
                  <p:nvPr/>
                </p:nvSpPr>
                <p:spPr bwMode="auto">
                  <a:xfrm>
                    <a:off x="4724354" y="2149253"/>
                    <a:ext cx="34397" cy="41403"/>
                  </a:xfrm>
                  <a:custGeom>
                    <a:avLst/>
                    <a:gdLst>
                      <a:gd name="T0" fmla="*/ 24 w 24"/>
                      <a:gd name="T1" fmla="*/ 12 h 24"/>
                      <a:gd name="T2" fmla="*/ 24 w 24"/>
                      <a:gd name="T3" fmla="*/ 12 h 24"/>
                      <a:gd name="T4" fmla="*/ 22 w 24"/>
                      <a:gd name="T5" fmla="*/ 16 h 24"/>
                      <a:gd name="T6" fmla="*/ 21 w 24"/>
                      <a:gd name="T7" fmla="*/ 21 h 24"/>
                      <a:gd name="T8" fmla="*/ 16 w 24"/>
                      <a:gd name="T9" fmla="*/ 23 h 24"/>
                      <a:gd name="T10" fmla="*/ 13 w 24"/>
                      <a:gd name="T11" fmla="*/ 24 h 24"/>
                      <a:gd name="T12" fmla="*/ 13 w 24"/>
                      <a:gd name="T13" fmla="*/ 24 h 24"/>
                      <a:gd name="T14" fmla="*/ 8 w 24"/>
                      <a:gd name="T15" fmla="*/ 23 h 24"/>
                      <a:gd name="T16" fmla="*/ 3 w 24"/>
                      <a:gd name="T17" fmla="*/ 21 h 24"/>
                      <a:gd name="T18" fmla="*/ 2 w 24"/>
                      <a:gd name="T19" fmla="*/ 16 h 24"/>
                      <a:gd name="T20" fmla="*/ 0 w 24"/>
                      <a:gd name="T21" fmla="*/ 12 h 24"/>
                      <a:gd name="T22" fmla="*/ 0 w 24"/>
                      <a:gd name="T23" fmla="*/ 12 h 24"/>
                      <a:gd name="T24" fmla="*/ 2 w 24"/>
                      <a:gd name="T25" fmla="*/ 8 h 24"/>
                      <a:gd name="T26" fmla="*/ 3 w 24"/>
                      <a:gd name="T27" fmla="*/ 4 h 24"/>
                      <a:gd name="T28" fmla="*/ 8 w 24"/>
                      <a:gd name="T29" fmla="*/ 2 h 24"/>
                      <a:gd name="T30" fmla="*/ 13 w 24"/>
                      <a:gd name="T31" fmla="*/ 0 h 24"/>
                      <a:gd name="T32" fmla="*/ 13 w 24"/>
                      <a:gd name="T33" fmla="*/ 0 h 24"/>
                      <a:gd name="T34" fmla="*/ 16 w 24"/>
                      <a:gd name="T35" fmla="*/ 2 h 24"/>
                      <a:gd name="T36" fmla="*/ 21 w 24"/>
                      <a:gd name="T37" fmla="*/ 4 h 24"/>
                      <a:gd name="T38" fmla="*/ 22 w 24"/>
                      <a:gd name="T39" fmla="*/ 8 h 24"/>
                      <a:gd name="T40" fmla="*/ 24 w 24"/>
                      <a:gd name="T41" fmla="*/ 12 h 24"/>
                      <a:gd name="T42" fmla="*/ 24 w 24"/>
                      <a:gd name="T43"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2"/>
                        </a:moveTo>
                        <a:lnTo>
                          <a:pt x="24" y="12"/>
                        </a:lnTo>
                        <a:lnTo>
                          <a:pt x="22" y="16"/>
                        </a:lnTo>
                        <a:lnTo>
                          <a:pt x="21" y="21"/>
                        </a:lnTo>
                        <a:lnTo>
                          <a:pt x="16" y="23"/>
                        </a:lnTo>
                        <a:lnTo>
                          <a:pt x="13" y="24"/>
                        </a:lnTo>
                        <a:lnTo>
                          <a:pt x="13" y="24"/>
                        </a:lnTo>
                        <a:lnTo>
                          <a:pt x="8" y="23"/>
                        </a:lnTo>
                        <a:lnTo>
                          <a:pt x="3" y="21"/>
                        </a:lnTo>
                        <a:lnTo>
                          <a:pt x="2" y="16"/>
                        </a:lnTo>
                        <a:lnTo>
                          <a:pt x="0" y="12"/>
                        </a:lnTo>
                        <a:lnTo>
                          <a:pt x="0" y="12"/>
                        </a:lnTo>
                        <a:lnTo>
                          <a:pt x="2" y="8"/>
                        </a:lnTo>
                        <a:lnTo>
                          <a:pt x="3" y="4"/>
                        </a:lnTo>
                        <a:lnTo>
                          <a:pt x="8" y="2"/>
                        </a:lnTo>
                        <a:lnTo>
                          <a:pt x="13" y="0"/>
                        </a:lnTo>
                        <a:lnTo>
                          <a:pt x="13" y="0"/>
                        </a:lnTo>
                        <a:lnTo>
                          <a:pt x="16" y="2"/>
                        </a:lnTo>
                        <a:lnTo>
                          <a:pt x="21" y="4"/>
                        </a:lnTo>
                        <a:lnTo>
                          <a:pt x="22" y="8"/>
                        </a:lnTo>
                        <a:lnTo>
                          <a:pt x="24" y="12"/>
                        </a:lnTo>
                        <a:lnTo>
                          <a:pt x="24" y="12"/>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18" name="Freeform 3083"/>
                  <p:cNvSpPr>
                    <a:spLocks/>
                  </p:cNvSpPr>
                  <p:nvPr/>
                </p:nvSpPr>
                <p:spPr bwMode="auto">
                  <a:xfrm>
                    <a:off x="4753018" y="2280360"/>
                    <a:ext cx="34397" cy="37953"/>
                  </a:xfrm>
                  <a:custGeom>
                    <a:avLst/>
                    <a:gdLst>
                      <a:gd name="T0" fmla="*/ 24 w 24"/>
                      <a:gd name="T1" fmla="*/ 11 h 22"/>
                      <a:gd name="T2" fmla="*/ 24 w 24"/>
                      <a:gd name="T3" fmla="*/ 11 h 22"/>
                      <a:gd name="T4" fmla="*/ 22 w 24"/>
                      <a:gd name="T5" fmla="*/ 16 h 22"/>
                      <a:gd name="T6" fmla="*/ 21 w 24"/>
                      <a:gd name="T7" fmla="*/ 19 h 22"/>
                      <a:gd name="T8" fmla="*/ 16 w 24"/>
                      <a:gd name="T9" fmla="*/ 22 h 22"/>
                      <a:gd name="T10" fmla="*/ 11 w 24"/>
                      <a:gd name="T11" fmla="*/ 22 h 22"/>
                      <a:gd name="T12" fmla="*/ 11 w 24"/>
                      <a:gd name="T13" fmla="*/ 22 h 22"/>
                      <a:gd name="T14" fmla="*/ 8 w 24"/>
                      <a:gd name="T15" fmla="*/ 22 h 22"/>
                      <a:gd name="T16" fmla="*/ 3 w 24"/>
                      <a:gd name="T17" fmla="*/ 19 h 22"/>
                      <a:gd name="T18" fmla="*/ 1 w 24"/>
                      <a:gd name="T19" fmla="*/ 16 h 22"/>
                      <a:gd name="T20" fmla="*/ 0 w 24"/>
                      <a:gd name="T21" fmla="*/ 11 h 22"/>
                      <a:gd name="T22" fmla="*/ 0 w 24"/>
                      <a:gd name="T23" fmla="*/ 11 h 22"/>
                      <a:gd name="T24" fmla="*/ 1 w 24"/>
                      <a:gd name="T25" fmla="*/ 6 h 22"/>
                      <a:gd name="T26" fmla="*/ 3 w 24"/>
                      <a:gd name="T27" fmla="*/ 3 h 22"/>
                      <a:gd name="T28" fmla="*/ 8 w 24"/>
                      <a:gd name="T29" fmla="*/ 0 h 22"/>
                      <a:gd name="T30" fmla="*/ 11 w 24"/>
                      <a:gd name="T31" fmla="*/ 0 h 22"/>
                      <a:gd name="T32" fmla="*/ 11 w 24"/>
                      <a:gd name="T33" fmla="*/ 0 h 22"/>
                      <a:gd name="T34" fmla="*/ 16 w 24"/>
                      <a:gd name="T35" fmla="*/ 0 h 22"/>
                      <a:gd name="T36" fmla="*/ 21 w 24"/>
                      <a:gd name="T37" fmla="*/ 3 h 22"/>
                      <a:gd name="T38" fmla="*/ 22 w 24"/>
                      <a:gd name="T39" fmla="*/ 6 h 22"/>
                      <a:gd name="T40" fmla="*/ 24 w 24"/>
                      <a:gd name="T41" fmla="*/ 11 h 22"/>
                      <a:gd name="T42" fmla="*/ 24 w 24"/>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2">
                        <a:moveTo>
                          <a:pt x="24" y="11"/>
                        </a:moveTo>
                        <a:lnTo>
                          <a:pt x="24" y="11"/>
                        </a:lnTo>
                        <a:lnTo>
                          <a:pt x="22" y="16"/>
                        </a:lnTo>
                        <a:lnTo>
                          <a:pt x="21" y="19"/>
                        </a:lnTo>
                        <a:lnTo>
                          <a:pt x="16" y="22"/>
                        </a:lnTo>
                        <a:lnTo>
                          <a:pt x="11" y="22"/>
                        </a:lnTo>
                        <a:lnTo>
                          <a:pt x="11" y="22"/>
                        </a:lnTo>
                        <a:lnTo>
                          <a:pt x="8" y="22"/>
                        </a:lnTo>
                        <a:lnTo>
                          <a:pt x="3" y="19"/>
                        </a:lnTo>
                        <a:lnTo>
                          <a:pt x="1" y="16"/>
                        </a:lnTo>
                        <a:lnTo>
                          <a:pt x="0" y="11"/>
                        </a:lnTo>
                        <a:lnTo>
                          <a:pt x="0" y="11"/>
                        </a:lnTo>
                        <a:lnTo>
                          <a:pt x="1" y="6"/>
                        </a:lnTo>
                        <a:lnTo>
                          <a:pt x="3" y="3"/>
                        </a:lnTo>
                        <a:lnTo>
                          <a:pt x="8" y="0"/>
                        </a:lnTo>
                        <a:lnTo>
                          <a:pt x="11" y="0"/>
                        </a:lnTo>
                        <a:lnTo>
                          <a:pt x="11" y="0"/>
                        </a:lnTo>
                        <a:lnTo>
                          <a:pt x="16" y="0"/>
                        </a:lnTo>
                        <a:lnTo>
                          <a:pt x="21" y="3"/>
                        </a:lnTo>
                        <a:lnTo>
                          <a:pt x="22" y="6"/>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19" name="Freeform 3084"/>
                  <p:cNvSpPr>
                    <a:spLocks/>
                  </p:cNvSpPr>
                  <p:nvPr/>
                </p:nvSpPr>
                <p:spPr bwMode="auto">
                  <a:xfrm>
                    <a:off x="4816079" y="2280360"/>
                    <a:ext cx="31531" cy="37953"/>
                  </a:xfrm>
                  <a:custGeom>
                    <a:avLst/>
                    <a:gdLst>
                      <a:gd name="T0" fmla="*/ 22 w 22"/>
                      <a:gd name="T1" fmla="*/ 11 h 22"/>
                      <a:gd name="T2" fmla="*/ 22 w 22"/>
                      <a:gd name="T3" fmla="*/ 11 h 22"/>
                      <a:gd name="T4" fmla="*/ 20 w 22"/>
                      <a:gd name="T5" fmla="*/ 16 h 22"/>
                      <a:gd name="T6" fmla="*/ 19 w 22"/>
                      <a:gd name="T7" fmla="*/ 19 h 22"/>
                      <a:gd name="T8" fmla="*/ 16 w 22"/>
                      <a:gd name="T9" fmla="*/ 22 h 22"/>
                      <a:gd name="T10" fmla="*/ 11 w 22"/>
                      <a:gd name="T11" fmla="*/ 22 h 22"/>
                      <a:gd name="T12" fmla="*/ 11 w 22"/>
                      <a:gd name="T13" fmla="*/ 22 h 22"/>
                      <a:gd name="T14" fmla="*/ 6 w 22"/>
                      <a:gd name="T15" fmla="*/ 22 h 22"/>
                      <a:gd name="T16" fmla="*/ 3 w 22"/>
                      <a:gd name="T17" fmla="*/ 19 h 22"/>
                      <a:gd name="T18" fmla="*/ 0 w 22"/>
                      <a:gd name="T19" fmla="*/ 16 h 22"/>
                      <a:gd name="T20" fmla="*/ 0 w 22"/>
                      <a:gd name="T21" fmla="*/ 11 h 22"/>
                      <a:gd name="T22" fmla="*/ 0 w 22"/>
                      <a:gd name="T23" fmla="*/ 11 h 22"/>
                      <a:gd name="T24" fmla="*/ 0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0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0" y="16"/>
                        </a:lnTo>
                        <a:lnTo>
                          <a:pt x="19" y="19"/>
                        </a:lnTo>
                        <a:lnTo>
                          <a:pt x="16" y="22"/>
                        </a:lnTo>
                        <a:lnTo>
                          <a:pt x="11" y="22"/>
                        </a:lnTo>
                        <a:lnTo>
                          <a:pt x="11" y="22"/>
                        </a:lnTo>
                        <a:lnTo>
                          <a:pt x="6" y="22"/>
                        </a:lnTo>
                        <a:lnTo>
                          <a:pt x="3" y="19"/>
                        </a:lnTo>
                        <a:lnTo>
                          <a:pt x="0" y="16"/>
                        </a:lnTo>
                        <a:lnTo>
                          <a:pt x="0" y="11"/>
                        </a:lnTo>
                        <a:lnTo>
                          <a:pt x="0" y="11"/>
                        </a:lnTo>
                        <a:lnTo>
                          <a:pt x="0" y="6"/>
                        </a:lnTo>
                        <a:lnTo>
                          <a:pt x="3" y="3"/>
                        </a:lnTo>
                        <a:lnTo>
                          <a:pt x="6" y="0"/>
                        </a:lnTo>
                        <a:lnTo>
                          <a:pt x="11" y="0"/>
                        </a:lnTo>
                        <a:lnTo>
                          <a:pt x="11" y="0"/>
                        </a:lnTo>
                        <a:lnTo>
                          <a:pt x="16" y="0"/>
                        </a:lnTo>
                        <a:lnTo>
                          <a:pt x="19" y="3"/>
                        </a:lnTo>
                        <a:lnTo>
                          <a:pt x="20"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20" name="Freeform 3085"/>
                  <p:cNvSpPr>
                    <a:spLocks/>
                  </p:cNvSpPr>
                  <p:nvPr/>
                </p:nvSpPr>
                <p:spPr bwMode="auto">
                  <a:xfrm>
                    <a:off x="4861942" y="2280360"/>
                    <a:ext cx="31531" cy="37953"/>
                  </a:xfrm>
                  <a:custGeom>
                    <a:avLst/>
                    <a:gdLst>
                      <a:gd name="T0" fmla="*/ 22 w 22"/>
                      <a:gd name="T1" fmla="*/ 11 h 22"/>
                      <a:gd name="T2" fmla="*/ 22 w 22"/>
                      <a:gd name="T3" fmla="*/ 11 h 22"/>
                      <a:gd name="T4" fmla="*/ 22 w 22"/>
                      <a:gd name="T5" fmla="*/ 16 h 22"/>
                      <a:gd name="T6" fmla="*/ 19 w 22"/>
                      <a:gd name="T7" fmla="*/ 19 h 22"/>
                      <a:gd name="T8" fmla="*/ 16 w 22"/>
                      <a:gd name="T9" fmla="*/ 22 h 22"/>
                      <a:gd name="T10" fmla="*/ 11 w 22"/>
                      <a:gd name="T11" fmla="*/ 22 h 22"/>
                      <a:gd name="T12" fmla="*/ 11 w 22"/>
                      <a:gd name="T13" fmla="*/ 22 h 22"/>
                      <a:gd name="T14" fmla="*/ 6 w 22"/>
                      <a:gd name="T15" fmla="*/ 22 h 22"/>
                      <a:gd name="T16" fmla="*/ 3 w 22"/>
                      <a:gd name="T17" fmla="*/ 19 h 22"/>
                      <a:gd name="T18" fmla="*/ 0 w 22"/>
                      <a:gd name="T19" fmla="*/ 16 h 22"/>
                      <a:gd name="T20" fmla="*/ 0 w 22"/>
                      <a:gd name="T21" fmla="*/ 11 h 22"/>
                      <a:gd name="T22" fmla="*/ 0 w 22"/>
                      <a:gd name="T23" fmla="*/ 11 h 22"/>
                      <a:gd name="T24" fmla="*/ 0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2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2" y="16"/>
                        </a:lnTo>
                        <a:lnTo>
                          <a:pt x="19" y="19"/>
                        </a:lnTo>
                        <a:lnTo>
                          <a:pt x="16" y="22"/>
                        </a:lnTo>
                        <a:lnTo>
                          <a:pt x="11" y="22"/>
                        </a:lnTo>
                        <a:lnTo>
                          <a:pt x="11" y="22"/>
                        </a:lnTo>
                        <a:lnTo>
                          <a:pt x="6" y="22"/>
                        </a:lnTo>
                        <a:lnTo>
                          <a:pt x="3" y="19"/>
                        </a:lnTo>
                        <a:lnTo>
                          <a:pt x="0" y="16"/>
                        </a:lnTo>
                        <a:lnTo>
                          <a:pt x="0" y="11"/>
                        </a:lnTo>
                        <a:lnTo>
                          <a:pt x="0" y="11"/>
                        </a:lnTo>
                        <a:lnTo>
                          <a:pt x="0" y="6"/>
                        </a:lnTo>
                        <a:lnTo>
                          <a:pt x="3" y="3"/>
                        </a:lnTo>
                        <a:lnTo>
                          <a:pt x="6" y="0"/>
                        </a:lnTo>
                        <a:lnTo>
                          <a:pt x="11" y="0"/>
                        </a:lnTo>
                        <a:lnTo>
                          <a:pt x="11" y="0"/>
                        </a:lnTo>
                        <a:lnTo>
                          <a:pt x="16" y="0"/>
                        </a:lnTo>
                        <a:lnTo>
                          <a:pt x="19" y="3"/>
                        </a:lnTo>
                        <a:lnTo>
                          <a:pt x="22"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21" name="Freeform 3086"/>
                  <p:cNvSpPr>
                    <a:spLocks/>
                  </p:cNvSpPr>
                  <p:nvPr/>
                </p:nvSpPr>
                <p:spPr bwMode="auto">
                  <a:xfrm>
                    <a:off x="4870542" y="2280360"/>
                    <a:ext cx="34397" cy="37953"/>
                  </a:xfrm>
                  <a:custGeom>
                    <a:avLst/>
                    <a:gdLst>
                      <a:gd name="T0" fmla="*/ 22 w 22"/>
                      <a:gd name="T1" fmla="*/ 11 h 22"/>
                      <a:gd name="T2" fmla="*/ 22 w 22"/>
                      <a:gd name="T3" fmla="*/ 11 h 22"/>
                      <a:gd name="T4" fmla="*/ 22 w 22"/>
                      <a:gd name="T5" fmla="*/ 16 h 22"/>
                      <a:gd name="T6" fmla="*/ 19 w 22"/>
                      <a:gd name="T7" fmla="*/ 19 h 22"/>
                      <a:gd name="T8" fmla="*/ 16 w 22"/>
                      <a:gd name="T9" fmla="*/ 22 h 22"/>
                      <a:gd name="T10" fmla="*/ 11 w 22"/>
                      <a:gd name="T11" fmla="*/ 22 h 22"/>
                      <a:gd name="T12" fmla="*/ 11 w 22"/>
                      <a:gd name="T13" fmla="*/ 22 h 22"/>
                      <a:gd name="T14" fmla="*/ 6 w 22"/>
                      <a:gd name="T15" fmla="*/ 22 h 22"/>
                      <a:gd name="T16" fmla="*/ 3 w 22"/>
                      <a:gd name="T17" fmla="*/ 19 h 22"/>
                      <a:gd name="T18" fmla="*/ 2 w 22"/>
                      <a:gd name="T19" fmla="*/ 16 h 22"/>
                      <a:gd name="T20" fmla="*/ 0 w 22"/>
                      <a:gd name="T21" fmla="*/ 11 h 22"/>
                      <a:gd name="T22" fmla="*/ 0 w 22"/>
                      <a:gd name="T23" fmla="*/ 11 h 22"/>
                      <a:gd name="T24" fmla="*/ 2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2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2" y="16"/>
                        </a:lnTo>
                        <a:lnTo>
                          <a:pt x="19" y="19"/>
                        </a:lnTo>
                        <a:lnTo>
                          <a:pt x="16" y="22"/>
                        </a:lnTo>
                        <a:lnTo>
                          <a:pt x="11" y="22"/>
                        </a:lnTo>
                        <a:lnTo>
                          <a:pt x="11" y="22"/>
                        </a:lnTo>
                        <a:lnTo>
                          <a:pt x="6" y="22"/>
                        </a:lnTo>
                        <a:lnTo>
                          <a:pt x="3" y="19"/>
                        </a:lnTo>
                        <a:lnTo>
                          <a:pt x="2" y="16"/>
                        </a:lnTo>
                        <a:lnTo>
                          <a:pt x="0" y="11"/>
                        </a:lnTo>
                        <a:lnTo>
                          <a:pt x="0" y="11"/>
                        </a:lnTo>
                        <a:lnTo>
                          <a:pt x="2" y="6"/>
                        </a:lnTo>
                        <a:lnTo>
                          <a:pt x="3" y="3"/>
                        </a:lnTo>
                        <a:lnTo>
                          <a:pt x="6" y="0"/>
                        </a:lnTo>
                        <a:lnTo>
                          <a:pt x="11" y="0"/>
                        </a:lnTo>
                        <a:lnTo>
                          <a:pt x="11" y="0"/>
                        </a:lnTo>
                        <a:lnTo>
                          <a:pt x="16" y="0"/>
                        </a:lnTo>
                        <a:lnTo>
                          <a:pt x="19" y="3"/>
                        </a:lnTo>
                        <a:lnTo>
                          <a:pt x="22"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22" name="Freeform 3087"/>
                  <p:cNvSpPr>
                    <a:spLocks/>
                  </p:cNvSpPr>
                  <p:nvPr/>
                </p:nvSpPr>
                <p:spPr bwMode="auto">
                  <a:xfrm>
                    <a:off x="5074056" y="2352814"/>
                    <a:ext cx="31531" cy="37953"/>
                  </a:xfrm>
                  <a:custGeom>
                    <a:avLst/>
                    <a:gdLst>
                      <a:gd name="T0" fmla="*/ 22 w 22"/>
                      <a:gd name="T1" fmla="*/ 11 h 22"/>
                      <a:gd name="T2" fmla="*/ 22 w 22"/>
                      <a:gd name="T3" fmla="*/ 11 h 22"/>
                      <a:gd name="T4" fmla="*/ 22 w 22"/>
                      <a:gd name="T5" fmla="*/ 16 h 22"/>
                      <a:gd name="T6" fmla="*/ 19 w 22"/>
                      <a:gd name="T7" fmla="*/ 19 h 22"/>
                      <a:gd name="T8" fmla="*/ 15 w 22"/>
                      <a:gd name="T9" fmla="*/ 20 h 22"/>
                      <a:gd name="T10" fmla="*/ 11 w 22"/>
                      <a:gd name="T11" fmla="*/ 22 h 22"/>
                      <a:gd name="T12" fmla="*/ 11 w 22"/>
                      <a:gd name="T13" fmla="*/ 22 h 22"/>
                      <a:gd name="T14" fmla="*/ 6 w 22"/>
                      <a:gd name="T15" fmla="*/ 20 h 22"/>
                      <a:gd name="T16" fmla="*/ 3 w 22"/>
                      <a:gd name="T17" fmla="*/ 19 h 22"/>
                      <a:gd name="T18" fmla="*/ 0 w 22"/>
                      <a:gd name="T19" fmla="*/ 16 h 22"/>
                      <a:gd name="T20" fmla="*/ 0 w 22"/>
                      <a:gd name="T21" fmla="*/ 11 h 22"/>
                      <a:gd name="T22" fmla="*/ 0 w 22"/>
                      <a:gd name="T23" fmla="*/ 11 h 22"/>
                      <a:gd name="T24" fmla="*/ 0 w 22"/>
                      <a:gd name="T25" fmla="*/ 6 h 22"/>
                      <a:gd name="T26" fmla="*/ 3 w 22"/>
                      <a:gd name="T27" fmla="*/ 3 h 22"/>
                      <a:gd name="T28" fmla="*/ 6 w 22"/>
                      <a:gd name="T29" fmla="*/ 0 h 22"/>
                      <a:gd name="T30" fmla="*/ 11 w 22"/>
                      <a:gd name="T31" fmla="*/ 0 h 22"/>
                      <a:gd name="T32" fmla="*/ 11 w 22"/>
                      <a:gd name="T33" fmla="*/ 0 h 22"/>
                      <a:gd name="T34" fmla="*/ 15 w 22"/>
                      <a:gd name="T35" fmla="*/ 0 h 22"/>
                      <a:gd name="T36" fmla="*/ 19 w 22"/>
                      <a:gd name="T37" fmla="*/ 3 h 22"/>
                      <a:gd name="T38" fmla="*/ 22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2" y="16"/>
                        </a:lnTo>
                        <a:lnTo>
                          <a:pt x="19" y="19"/>
                        </a:lnTo>
                        <a:lnTo>
                          <a:pt x="15" y="20"/>
                        </a:lnTo>
                        <a:lnTo>
                          <a:pt x="11" y="22"/>
                        </a:lnTo>
                        <a:lnTo>
                          <a:pt x="11" y="22"/>
                        </a:lnTo>
                        <a:lnTo>
                          <a:pt x="6" y="20"/>
                        </a:lnTo>
                        <a:lnTo>
                          <a:pt x="3" y="19"/>
                        </a:lnTo>
                        <a:lnTo>
                          <a:pt x="0" y="16"/>
                        </a:lnTo>
                        <a:lnTo>
                          <a:pt x="0" y="11"/>
                        </a:lnTo>
                        <a:lnTo>
                          <a:pt x="0" y="11"/>
                        </a:lnTo>
                        <a:lnTo>
                          <a:pt x="0" y="6"/>
                        </a:lnTo>
                        <a:lnTo>
                          <a:pt x="3" y="3"/>
                        </a:lnTo>
                        <a:lnTo>
                          <a:pt x="6" y="0"/>
                        </a:lnTo>
                        <a:lnTo>
                          <a:pt x="11" y="0"/>
                        </a:lnTo>
                        <a:lnTo>
                          <a:pt x="11" y="0"/>
                        </a:lnTo>
                        <a:lnTo>
                          <a:pt x="15" y="0"/>
                        </a:lnTo>
                        <a:lnTo>
                          <a:pt x="19" y="3"/>
                        </a:lnTo>
                        <a:lnTo>
                          <a:pt x="22"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23" name="Freeform 3088"/>
                  <p:cNvSpPr>
                    <a:spLocks/>
                  </p:cNvSpPr>
                  <p:nvPr/>
                </p:nvSpPr>
                <p:spPr bwMode="auto">
                  <a:xfrm>
                    <a:off x="5162916" y="2352814"/>
                    <a:ext cx="31531" cy="37953"/>
                  </a:xfrm>
                  <a:custGeom>
                    <a:avLst/>
                    <a:gdLst>
                      <a:gd name="T0" fmla="*/ 22 w 22"/>
                      <a:gd name="T1" fmla="*/ 11 h 22"/>
                      <a:gd name="T2" fmla="*/ 22 w 22"/>
                      <a:gd name="T3" fmla="*/ 11 h 22"/>
                      <a:gd name="T4" fmla="*/ 22 w 22"/>
                      <a:gd name="T5" fmla="*/ 16 h 22"/>
                      <a:gd name="T6" fmla="*/ 19 w 22"/>
                      <a:gd name="T7" fmla="*/ 19 h 22"/>
                      <a:gd name="T8" fmla="*/ 16 w 22"/>
                      <a:gd name="T9" fmla="*/ 20 h 22"/>
                      <a:gd name="T10" fmla="*/ 11 w 22"/>
                      <a:gd name="T11" fmla="*/ 22 h 22"/>
                      <a:gd name="T12" fmla="*/ 11 w 22"/>
                      <a:gd name="T13" fmla="*/ 22 h 22"/>
                      <a:gd name="T14" fmla="*/ 6 w 22"/>
                      <a:gd name="T15" fmla="*/ 20 h 22"/>
                      <a:gd name="T16" fmla="*/ 3 w 22"/>
                      <a:gd name="T17" fmla="*/ 19 h 22"/>
                      <a:gd name="T18" fmla="*/ 0 w 22"/>
                      <a:gd name="T19" fmla="*/ 16 h 22"/>
                      <a:gd name="T20" fmla="*/ 0 w 22"/>
                      <a:gd name="T21" fmla="*/ 11 h 22"/>
                      <a:gd name="T22" fmla="*/ 0 w 22"/>
                      <a:gd name="T23" fmla="*/ 11 h 22"/>
                      <a:gd name="T24" fmla="*/ 0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2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2" y="16"/>
                        </a:lnTo>
                        <a:lnTo>
                          <a:pt x="19" y="19"/>
                        </a:lnTo>
                        <a:lnTo>
                          <a:pt x="16" y="20"/>
                        </a:lnTo>
                        <a:lnTo>
                          <a:pt x="11" y="22"/>
                        </a:lnTo>
                        <a:lnTo>
                          <a:pt x="11" y="22"/>
                        </a:lnTo>
                        <a:lnTo>
                          <a:pt x="6" y="20"/>
                        </a:lnTo>
                        <a:lnTo>
                          <a:pt x="3" y="19"/>
                        </a:lnTo>
                        <a:lnTo>
                          <a:pt x="0" y="16"/>
                        </a:lnTo>
                        <a:lnTo>
                          <a:pt x="0" y="11"/>
                        </a:lnTo>
                        <a:lnTo>
                          <a:pt x="0" y="11"/>
                        </a:lnTo>
                        <a:lnTo>
                          <a:pt x="0" y="6"/>
                        </a:lnTo>
                        <a:lnTo>
                          <a:pt x="3" y="3"/>
                        </a:lnTo>
                        <a:lnTo>
                          <a:pt x="6" y="0"/>
                        </a:lnTo>
                        <a:lnTo>
                          <a:pt x="11" y="0"/>
                        </a:lnTo>
                        <a:lnTo>
                          <a:pt x="11" y="0"/>
                        </a:lnTo>
                        <a:lnTo>
                          <a:pt x="16" y="0"/>
                        </a:lnTo>
                        <a:lnTo>
                          <a:pt x="19" y="3"/>
                        </a:lnTo>
                        <a:lnTo>
                          <a:pt x="22"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24" name="Freeform 3089"/>
                  <p:cNvSpPr>
                    <a:spLocks/>
                  </p:cNvSpPr>
                  <p:nvPr/>
                </p:nvSpPr>
                <p:spPr bwMode="auto">
                  <a:xfrm>
                    <a:off x="5217376" y="2352814"/>
                    <a:ext cx="34397" cy="37953"/>
                  </a:xfrm>
                  <a:custGeom>
                    <a:avLst/>
                    <a:gdLst>
                      <a:gd name="T0" fmla="*/ 24 w 24"/>
                      <a:gd name="T1" fmla="*/ 11 h 22"/>
                      <a:gd name="T2" fmla="*/ 24 w 24"/>
                      <a:gd name="T3" fmla="*/ 11 h 22"/>
                      <a:gd name="T4" fmla="*/ 23 w 24"/>
                      <a:gd name="T5" fmla="*/ 16 h 22"/>
                      <a:gd name="T6" fmla="*/ 19 w 24"/>
                      <a:gd name="T7" fmla="*/ 19 h 22"/>
                      <a:gd name="T8" fmla="*/ 16 w 24"/>
                      <a:gd name="T9" fmla="*/ 20 h 22"/>
                      <a:gd name="T10" fmla="*/ 11 w 24"/>
                      <a:gd name="T11" fmla="*/ 22 h 22"/>
                      <a:gd name="T12" fmla="*/ 11 w 24"/>
                      <a:gd name="T13" fmla="*/ 22 h 22"/>
                      <a:gd name="T14" fmla="*/ 8 w 24"/>
                      <a:gd name="T15" fmla="*/ 20 h 22"/>
                      <a:gd name="T16" fmla="*/ 3 w 24"/>
                      <a:gd name="T17" fmla="*/ 19 h 22"/>
                      <a:gd name="T18" fmla="*/ 2 w 24"/>
                      <a:gd name="T19" fmla="*/ 16 h 22"/>
                      <a:gd name="T20" fmla="*/ 0 w 24"/>
                      <a:gd name="T21" fmla="*/ 11 h 22"/>
                      <a:gd name="T22" fmla="*/ 0 w 24"/>
                      <a:gd name="T23" fmla="*/ 11 h 22"/>
                      <a:gd name="T24" fmla="*/ 2 w 24"/>
                      <a:gd name="T25" fmla="*/ 6 h 22"/>
                      <a:gd name="T26" fmla="*/ 3 w 24"/>
                      <a:gd name="T27" fmla="*/ 3 h 22"/>
                      <a:gd name="T28" fmla="*/ 8 w 24"/>
                      <a:gd name="T29" fmla="*/ 0 h 22"/>
                      <a:gd name="T30" fmla="*/ 11 w 24"/>
                      <a:gd name="T31" fmla="*/ 0 h 22"/>
                      <a:gd name="T32" fmla="*/ 11 w 24"/>
                      <a:gd name="T33" fmla="*/ 0 h 22"/>
                      <a:gd name="T34" fmla="*/ 16 w 24"/>
                      <a:gd name="T35" fmla="*/ 0 h 22"/>
                      <a:gd name="T36" fmla="*/ 19 w 24"/>
                      <a:gd name="T37" fmla="*/ 3 h 22"/>
                      <a:gd name="T38" fmla="*/ 23 w 24"/>
                      <a:gd name="T39" fmla="*/ 6 h 22"/>
                      <a:gd name="T40" fmla="*/ 24 w 24"/>
                      <a:gd name="T41" fmla="*/ 11 h 22"/>
                      <a:gd name="T42" fmla="*/ 24 w 24"/>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2">
                        <a:moveTo>
                          <a:pt x="24" y="11"/>
                        </a:moveTo>
                        <a:lnTo>
                          <a:pt x="24" y="11"/>
                        </a:lnTo>
                        <a:lnTo>
                          <a:pt x="23" y="16"/>
                        </a:lnTo>
                        <a:lnTo>
                          <a:pt x="19" y="19"/>
                        </a:lnTo>
                        <a:lnTo>
                          <a:pt x="16" y="20"/>
                        </a:lnTo>
                        <a:lnTo>
                          <a:pt x="11" y="22"/>
                        </a:lnTo>
                        <a:lnTo>
                          <a:pt x="11" y="22"/>
                        </a:lnTo>
                        <a:lnTo>
                          <a:pt x="8" y="20"/>
                        </a:lnTo>
                        <a:lnTo>
                          <a:pt x="3" y="19"/>
                        </a:lnTo>
                        <a:lnTo>
                          <a:pt x="2" y="16"/>
                        </a:lnTo>
                        <a:lnTo>
                          <a:pt x="0" y="11"/>
                        </a:lnTo>
                        <a:lnTo>
                          <a:pt x="0" y="11"/>
                        </a:lnTo>
                        <a:lnTo>
                          <a:pt x="2" y="6"/>
                        </a:lnTo>
                        <a:lnTo>
                          <a:pt x="3" y="3"/>
                        </a:lnTo>
                        <a:lnTo>
                          <a:pt x="8" y="0"/>
                        </a:lnTo>
                        <a:lnTo>
                          <a:pt x="11" y="0"/>
                        </a:lnTo>
                        <a:lnTo>
                          <a:pt x="11" y="0"/>
                        </a:lnTo>
                        <a:lnTo>
                          <a:pt x="16" y="0"/>
                        </a:lnTo>
                        <a:lnTo>
                          <a:pt x="19" y="3"/>
                        </a:lnTo>
                        <a:lnTo>
                          <a:pt x="23" y="6"/>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25" name="Freeform 3090"/>
                  <p:cNvSpPr>
                    <a:spLocks/>
                  </p:cNvSpPr>
                  <p:nvPr/>
                </p:nvSpPr>
                <p:spPr bwMode="auto">
                  <a:xfrm>
                    <a:off x="5306236" y="2514972"/>
                    <a:ext cx="31531" cy="37953"/>
                  </a:xfrm>
                  <a:custGeom>
                    <a:avLst/>
                    <a:gdLst>
                      <a:gd name="T0" fmla="*/ 23 w 23"/>
                      <a:gd name="T1" fmla="*/ 11 h 22"/>
                      <a:gd name="T2" fmla="*/ 23 w 23"/>
                      <a:gd name="T3" fmla="*/ 11 h 22"/>
                      <a:gd name="T4" fmla="*/ 23 w 23"/>
                      <a:gd name="T5" fmla="*/ 16 h 22"/>
                      <a:gd name="T6" fmla="*/ 20 w 23"/>
                      <a:gd name="T7" fmla="*/ 19 h 22"/>
                      <a:gd name="T8" fmla="*/ 16 w 23"/>
                      <a:gd name="T9" fmla="*/ 21 h 22"/>
                      <a:gd name="T10" fmla="*/ 12 w 23"/>
                      <a:gd name="T11" fmla="*/ 22 h 22"/>
                      <a:gd name="T12" fmla="*/ 12 w 23"/>
                      <a:gd name="T13" fmla="*/ 22 h 22"/>
                      <a:gd name="T14" fmla="*/ 7 w 23"/>
                      <a:gd name="T15" fmla="*/ 21 h 22"/>
                      <a:gd name="T16" fmla="*/ 4 w 23"/>
                      <a:gd name="T17" fmla="*/ 19 h 22"/>
                      <a:gd name="T18" fmla="*/ 2 w 23"/>
                      <a:gd name="T19" fmla="*/ 16 h 22"/>
                      <a:gd name="T20" fmla="*/ 0 w 23"/>
                      <a:gd name="T21" fmla="*/ 11 h 22"/>
                      <a:gd name="T22" fmla="*/ 0 w 23"/>
                      <a:gd name="T23" fmla="*/ 11 h 22"/>
                      <a:gd name="T24" fmla="*/ 2 w 23"/>
                      <a:gd name="T25" fmla="*/ 6 h 22"/>
                      <a:gd name="T26" fmla="*/ 4 w 23"/>
                      <a:gd name="T27" fmla="*/ 3 h 22"/>
                      <a:gd name="T28" fmla="*/ 7 w 23"/>
                      <a:gd name="T29" fmla="*/ 0 h 22"/>
                      <a:gd name="T30" fmla="*/ 12 w 23"/>
                      <a:gd name="T31" fmla="*/ 0 h 22"/>
                      <a:gd name="T32" fmla="*/ 12 w 23"/>
                      <a:gd name="T33" fmla="*/ 0 h 22"/>
                      <a:gd name="T34" fmla="*/ 16 w 23"/>
                      <a:gd name="T35" fmla="*/ 0 h 22"/>
                      <a:gd name="T36" fmla="*/ 20 w 23"/>
                      <a:gd name="T37" fmla="*/ 3 h 22"/>
                      <a:gd name="T38" fmla="*/ 23 w 23"/>
                      <a:gd name="T39" fmla="*/ 6 h 22"/>
                      <a:gd name="T40" fmla="*/ 23 w 23"/>
                      <a:gd name="T41" fmla="*/ 11 h 22"/>
                      <a:gd name="T42" fmla="*/ 23 w 23"/>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2">
                        <a:moveTo>
                          <a:pt x="23" y="11"/>
                        </a:moveTo>
                        <a:lnTo>
                          <a:pt x="23" y="11"/>
                        </a:lnTo>
                        <a:lnTo>
                          <a:pt x="23" y="16"/>
                        </a:lnTo>
                        <a:lnTo>
                          <a:pt x="20" y="19"/>
                        </a:lnTo>
                        <a:lnTo>
                          <a:pt x="16" y="21"/>
                        </a:lnTo>
                        <a:lnTo>
                          <a:pt x="12" y="22"/>
                        </a:lnTo>
                        <a:lnTo>
                          <a:pt x="12" y="22"/>
                        </a:lnTo>
                        <a:lnTo>
                          <a:pt x="7" y="21"/>
                        </a:lnTo>
                        <a:lnTo>
                          <a:pt x="4" y="19"/>
                        </a:lnTo>
                        <a:lnTo>
                          <a:pt x="2" y="16"/>
                        </a:lnTo>
                        <a:lnTo>
                          <a:pt x="0" y="11"/>
                        </a:lnTo>
                        <a:lnTo>
                          <a:pt x="0" y="11"/>
                        </a:lnTo>
                        <a:lnTo>
                          <a:pt x="2" y="6"/>
                        </a:lnTo>
                        <a:lnTo>
                          <a:pt x="4" y="3"/>
                        </a:lnTo>
                        <a:lnTo>
                          <a:pt x="7" y="0"/>
                        </a:lnTo>
                        <a:lnTo>
                          <a:pt x="12" y="0"/>
                        </a:lnTo>
                        <a:lnTo>
                          <a:pt x="12" y="0"/>
                        </a:lnTo>
                        <a:lnTo>
                          <a:pt x="16" y="0"/>
                        </a:lnTo>
                        <a:lnTo>
                          <a:pt x="20" y="3"/>
                        </a:lnTo>
                        <a:lnTo>
                          <a:pt x="23" y="6"/>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26" name="Freeform 3091"/>
                  <p:cNvSpPr>
                    <a:spLocks/>
                  </p:cNvSpPr>
                  <p:nvPr/>
                </p:nvSpPr>
                <p:spPr bwMode="auto">
                  <a:xfrm>
                    <a:off x="5343498" y="2597776"/>
                    <a:ext cx="31531" cy="37953"/>
                  </a:xfrm>
                  <a:custGeom>
                    <a:avLst/>
                    <a:gdLst>
                      <a:gd name="T0" fmla="*/ 22 w 22"/>
                      <a:gd name="T1" fmla="*/ 11 h 22"/>
                      <a:gd name="T2" fmla="*/ 22 w 22"/>
                      <a:gd name="T3" fmla="*/ 11 h 22"/>
                      <a:gd name="T4" fmla="*/ 22 w 22"/>
                      <a:gd name="T5" fmla="*/ 16 h 22"/>
                      <a:gd name="T6" fmla="*/ 19 w 22"/>
                      <a:gd name="T7" fmla="*/ 19 h 22"/>
                      <a:gd name="T8" fmla="*/ 16 w 22"/>
                      <a:gd name="T9" fmla="*/ 22 h 22"/>
                      <a:gd name="T10" fmla="*/ 11 w 22"/>
                      <a:gd name="T11" fmla="*/ 22 h 22"/>
                      <a:gd name="T12" fmla="*/ 11 w 22"/>
                      <a:gd name="T13" fmla="*/ 22 h 22"/>
                      <a:gd name="T14" fmla="*/ 6 w 22"/>
                      <a:gd name="T15" fmla="*/ 22 h 22"/>
                      <a:gd name="T16" fmla="*/ 3 w 22"/>
                      <a:gd name="T17" fmla="*/ 19 h 22"/>
                      <a:gd name="T18" fmla="*/ 0 w 22"/>
                      <a:gd name="T19" fmla="*/ 16 h 22"/>
                      <a:gd name="T20" fmla="*/ 0 w 22"/>
                      <a:gd name="T21" fmla="*/ 11 h 22"/>
                      <a:gd name="T22" fmla="*/ 0 w 22"/>
                      <a:gd name="T23" fmla="*/ 11 h 22"/>
                      <a:gd name="T24" fmla="*/ 0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2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2" y="16"/>
                        </a:lnTo>
                        <a:lnTo>
                          <a:pt x="19" y="19"/>
                        </a:lnTo>
                        <a:lnTo>
                          <a:pt x="16" y="22"/>
                        </a:lnTo>
                        <a:lnTo>
                          <a:pt x="11" y="22"/>
                        </a:lnTo>
                        <a:lnTo>
                          <a:pt x="11" y="22"/>
                        </a:lnTo>
                        <a:lnTo>
                          <a:pt x="6" y="22"/>
                        </a:lnTo>
                        <a:lnTo>
                          <a:pt x="3" y="19"/>
                        </a:lnTo>
                        <a:lnTo>
                          <a:pt x="0" y="16"/>
                        </a:lnTo>
                        <a:lnTo>
                          <a:pt x="0" y="11"/>
                        </a:lnTo>
                        <a:lnTo>
                          <a:pt x="0" y="11"/>
                        </a:lnTo>
                        <a:lnTo>
                          <a:pt x="0" y="6"/>
                        </a:lnTo>
                        <a:lnTo>
                          <a:pt x="3" y="3"/>
                        </a:lnTo>
                        <a:lnTo>
                          <a:pt x="6" y="0"/>
                        </a:lnTo>
                        <a:lnTo>
                          <a:pt x="11" y="0"/>
                        </a:lnTo>
                        <a:lnTo>
                          <a:pt x="11" y="0"/>
                        </a:lnTo>
                        <a:lnTo>
                          <a:pt x="16" y="0"/>
                        </a:lnTo>
                        <a:lnTo>
                          <a:pt x="19" y="3"/>
                        </a:lnTo>
                        <a:lnTo>
                          <a:pt x="22"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27" name="Freeform 3092"/>
                  <p:cNvSpPr>
                    <a:spLocks/>
                  </p:cNvSpPr>
                  <p:nvPr/>
                </p:nvSpPr>
                <p:spPr bwMode="auto">
                  <a:xfrm>
                    <a:off x="5449556" y="2597776"/>
                    <a:ext cx="31531" cy="37953"/>
                  </a:xfrm>
                  <a:custGeom>
                    <a:avLst/>
                    <a:gdLst>
                      <a:gd name="T0" fmla="*/ 23 w 23"/>
                      <a:gd name="T1" fmla="*/ 11 h 22"/>
                      <a:gd name="T2" fmla="*/ 23 w 23"/>
                      <a:gd name="T3" fmla="*/ 11 h 22"/>
                      <a:gd name="T4" fmla="*/ 23 w 23"/>
                      <a:gd name="T5" fmla="*/ 16 h 22"/>
                      <a:gd name="T6" fmla="*/ 20 w 23"/>
                      <a:gd name="T7" fmla="*/ 19 h 22"/>
                      <a:gd name="T8" fmla="*/ 16 w 23"/>
                      <a:gd name="T9" fmla="*/ 22 h 22"/>
                      <a:gd name="T10" fmla="*/ 12 w 23"/>
                      <a:gd name="T11" fmla="*/ 22 h 22"/>
                      <a:gd name="T12" fmla="*/ 12 w 23"/>
                      <a:gd name="T13" fmla="*/ 22 h 22"/>
                      <a:gd name="T14" fmla="*/ 7 w 23"/>
                      <a:gd name="T15" fmla="*/ 22 h 22"/>
                      <a:gd name="T16" fmla="*/ 4 w 23"/>
                      <a:gd name="T17" fmla="*/ 19 h 22"/>
                      <a:gd name="T18" fmla="*/ 2 w 23"/>
                      <a:gd name="T19" fmla="*/ 16 h 22"/>
                      <a:gd name="T20" fmla="*/ 0 w 23"/>
                      <a:gd name="T21" fmla="*/ 11 h 22"/>
                      <a:gd name="T22" fmla="*/ 0 w 23"/>
                      <a:gd name="T23" fmla="*/ 11 h 22"/>
                      <a:gd name="T24" fmla="*/ 2 w 23"/>
                      <a:gd name="T25" fmla="*/ 6 h 22"/>
                      <a:gd name="T26" fmla="*/ 4 w 23"/>
                      <a:gd name="T27" fmla="*/ 3 h 22"/>
                      <a:gd name="T28" fmla="*/ 7 w 23"/>
                      <a:gd name="T29" fmla="*/ 0 h 22"/>
                      <a:gd name="T30" fmla="*/ 12 w 23"/>
                      <a:gd name="T31" fmla="*/ 0 h 22"/>
                      <a:gd name="T32" fmla="*/ 12 w 23"/>
                      <a:gd name="T33" fmla="*/ 0 h 22"/>
                      <a:gd name="T34" fmla="*/ 16 w 23"/>
                      <a:gd name="T35" fmla="*/ 0 h 22"/>
                      <a:gd name="T36" fmla="*/ 20 w 23"/>
                      <a:gd name="T37" fmla="*/ 3 h 22"/>
                      <a:gd name="T38" fmla="*/ 23 w 23"/>
                      <a:gd name="T39" fmla="*/ 6 h 22"/>
                      <a:gd name="T40" fmla="*/ 23 w 23"/>
                      <a:gd name="T41" fmla="*/ 11 h 22"/>
                      <a:gd name="T42" fmla="*/ 23 w 23"/>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2">
                        <a:moveTo>
                          <a:pt x="23" y="11"/>
                        </a:moveTo>
                        <a:lnTo>
                          <a:pt x="23" y="11"/>
                        </a:lnTo>
                        <a:lnTo>
                          <a:pt x="23" y="16"/>
                        </a:lnTo>
                        <a:lnTo>
                          <a:pt x="20" y="19"/>
                        </a:lnTo>
                        <a:lnTo>
                          <a:pt x="16" y="22"/>
                        </a:lnTo>
                        <a:lnTo>
                          <a:pt x="12" y="22"/>
                        </a:lnTo>
                        <a:lnTo>
                          <a:pt x="12" y="22"/>
                        </a:lnTo>
                        <a:lnTo>
                          <a:pt x="7" y="22"/>
                        </a:lnTo>
                        <a:lnTo>
                          <a:pt x="4" y="19"/>
                        </a:lnTo>
                        <a:lnTo>
                          <a:pt x="2" y="16"/>
                        </a:lnTo>
                        <a:lnTo>
                          <a:pt x="0" y="11"/>
                        </a:lnTo>
                        <a:lnTo>
                          <a:pt x="0" y="11"/>
                        </a:lnTo>
                        <a:lnTo>
                          <a:pt x="2" y="6"/>
                        </a:lnTo>
                        <a:lnTo>
                          <a:pt x="4" y="3"/>
                        </a:lnTo>
                        <a:lnTo>
                          <a:pt x="7" y="0"/>
                        </a:lnTo>
                        <a:lnTo>
                          <a:pt x="12" y="0"/>
                        </a:lnTo>
                        <a:lnTo>
                          <a:pt x="12" y="0"/>
                        </a:lnTo>
                        <a:lnTo>
                          <a:pt x="16" y="0"/>
                        </a:lnTo>
                        <a:lnTo>
                          <a:pt x="20" y="3"/>
                        </a:lnTo>
                        <a:lnTo>
                          <a:pt x="23" y="6"/>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28" name="Freeform 3093"/>
                  <p:cNvSpPr>
                    <a:spLocks/>
                  </p:cNvSpPr>
                  <p:nvPr/>
                </p:nvSpPr>
                <p:spPr bwMode="auto">
                  <a:xfrm>
                    <a:off x="5475353" y="2597776"/>
                    <a:ext cx="34397" cy="37953"/>
                  </a:xfrm>
                  <a:custGeom>
                    <a:avLst/>
                    <a:gdLst>
                      <a:gd name="T0" fmla="*/ 24 w 24"/>
                      <a:gd name="T1" fmla="*/ 11 h 22"/>
                      <a:gd name="T2" fmla="*/ 24 w 24"/>
                      <a:gd name="T3" fmla="*/ 11 h 22"/>
                      <a:gd name="T4" fmla="*/ 22 w 24"/>
                      <a:gd name="T5" fmla="*/ 16 h 22"/>
                      <a:gd name="T6" fmla="*/ 21 w 24"/>
                      <a:gd name="T7" fmla="*/ 19 h 22"/>
                      <a:gd name="T8" fmla="*/ 16 w 24"/>
                      <a:gd name="T9" fmla="*/ 22 h 22"/>
                      <a:gd name="T10" fmla="*/ 13 w 24"/>
                      <a:gd name="T11" fmla="*/ 22 h 22"/>
                      <a:gd name="T12" fmla="*/ 13 w 24"/>
                      <a:gd name="T13" fmla="*/ 22 h 22"/>
                      <a:gd name="T14" fmla="*/ 8 w 24"/>
                      <a:gd name="T15" fmla="*/ 22 h 22"/>
                      <a:gd name="T16" fmla="*/ 5 w 24"/>
                      <a:gd name="T17" fmla="*/ 19 h 22"/>
                      <a:gd name="T18" fmla="*/ 2 w 24"/>
                      <a:gd name="T19" fmla="*/ 16 h 22"/>
                      <a:gd name="T20" fmla="*/ 0 w 24"/>
                      <a:gd name="T21" fmla="*/ 11 h 22"/>
                      <a:gd name="T22" fmla="*/ 0 w 24"/>
                      <a:gd name="T23" fmla="*/ 11 h 22"/>
                      <a:gd name="T24" fmla="*/ 2 w 24"/>
                      <a:gd name="T25" fmla="*/ 6 h 22"/>
                      <a:gd name="T26" fmla="*/ 5 w 24"/>
                      <a:gd name="T27" fmla="*/ 3 h 22"/>
                      <a:gd name="T28" fmla="*/ 8 w 24"/>
                      <a:gd name="T29" fmla="*/ 0 h 22"/>
                      <a:gd name="T30" fmla="*/ 13 w 24"/>
                      <a:gd name="T31" fmla="*/ 0 h 22"/>
                      <a:gd name="T32" fmla="*/ 13 w 24"/>
                      <a:gd name="T33" fmla="*/ 0 h 22"/>
                      <a:gd name="T34" fmla="*/ 16 w 24"/>
                      <a:gd name="T35" fmla="*/ 0 h 22"/>
                      <a:gd name="T36" fmla="*/ 21 w 24"/>
                      <a:gd name="T37" fmla="*/ 3 h 22"/>
                      <a:gd name="T38" fmla="*/ 22 w 24"/>
                      <a:gd name="T39" fmla="*/ 6 h 22"/>
                      <a:gd name="T40" fmla="*/ 24 w 24"/>
                      <a:gd name="T41" fmla="*/ 11 h 22"/>
                      <a:gd name="T42" fmla="*/ 24 w 24"/>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2">
                        <a:moveTo>
                          <a:pt x="24" y="11"/>
                        </a:moveTo>
                        <a:lnTo>
                          <a:pt x="24" y="11"/>
                        </a:lnTo>
                        <a:lnTo>
                          <a:pt x="22" y="16"/>
                        </a:lnTo>
                        <a:lnTo>
                          <a:pt x="21" y="19"/>
                        </a:lnTo>
                        <a:lnTo>
                          <a:pt x="16" y="22"/>
                        </a:lnTo>
                        <a:lnTo>
                          <a:pt x="13" y="22"/>
                        </a:lnTo>
                        <a:lnTo>
                          <a:pt x="13" y="22"/>
                        </a:lnTo>
                        <a:lnTo>
                          <a:pt x="8" y="22"/>
                        </a:lnTo>
                        <a:lnTo>
                          <a:pt x="5" y="19"/>
                        </a:lnTo>
                        <a:lnTo>
                          <a:pt x="2" y="16"/>
                        </a:lnTo>
                        <a:lnTo>
                          <a:pt x="0" y="11"/>
                        </a:lnTo>
                        <a:lnTo>
                          <a:pt x="0" y="11"/>
                        </a:lnTo>
                        <a:lnTo>
                          <a:pt x="2" y="6"/>
                        </a:lnTo>
                        <a:lnTo>
                          <a:pt x="5" y="3"/>
                        </a:lnTo>
                        <a:lnTo>
                          <a:pt x="8" y="0"/>
                        </a:lnTo>
                        <a:lnTo>
                          <a:pt x="13" y="0"/>
                        </a:lnTo>
                        <a:lnTo>
                          <a:pt x="13" y="0"/>
                        </a:lnTo>
                        <a:lnTo>
                          <a:pt x="16" y="0"/>
                        </a:lnTo>
                        <a:lnTo>
                          <a:pt x="21" y="3"/>
                        </a:lnTo>
                        <a:lnTo>
                          <a:pt x="22" y="6"/>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29" name="Freeform 3094"/>
                  <p:cNvSpPr>
                    <a:spLocks/>
                  </p:cNvSpPr>
                  <p:nvPr/>
                </p:nvSpPr>
                <p:spPr bwMode="auto">
                  <a:xfrm>
                    <a:off x="5475353" y="2597776"/>
                    <a:ext cx="34397" cy="37953"/>
                  </a:xfrm>
                  <a:custGeom>
                    <a:avLst/>
                    <a:gdLst>
                      <a:gd name="T0" fmla="*/ 24 w 24"/>
                      <a:gd name="T1" fmla="*/ 11 h 22"/>
                      <a:gd name="T2" fmla="*/ 24 w 24"/>
                      <a:gd name="T3" fmla="*/ 11 h 22"/>
                      <a:gd name="T4" fmla="*/ 22 w 24"/>
                      <a:gd name="T5" fmla="*/ 16 h 22"/>
                      <a:gd name="T6" fmla="*/ 21 w 24"/>
                      <a:gd name="T7" fmla="*/ 19 h 22"/>
                      <a:gd name="T8" fmla="*/ 16 w 24"/>
                      <a:gd name="T9" fmla="*/ 22 h 22"/>
                      <a:gd name="T10" fmla="*/ 13 w 24"/>
                      <a:gd name="T11" fmla="*/ 22 h 22"/>
                      <a:gd name="T12" fmla="*/ 13 w 24"/>
                      <a:gd name="T13" fmla="*/ 22 h 22"/>
                      <a:gd name="T14" fmla="*/ 8 w 24"/>
                      <a:gd name="T15" fmla="*/ 22 h 22"/>
                      <a:gd name="T16" fmla="*/ 5 w 24"/>
                      <a:gd name="T17" fmla="*/ 19 h 22"/>
                      <a:gd name="T18" fmla="*/ 2 w 24"/>
                      <a:gd name="T19" fmla="*/ 16 h 22"/>
                      <a:gd name="T20" fmla="*/ 0 w 24"/>
                      <a:gd name="T21" fmla="*/ 11 h 22"/>
                      <a:gd name="T22" fmla="*/ 0 w 24"/>
                      <a:gd name="T23" fmla="*/ 11 h 22"/>
                      <a:gd name="T24" fmla="*/ 2 w 24"/>
                      <a:gd name="T25" fmla="*/ 6 h 22"/>
                      <a:gd name="T26" fmla="*/ 5 w 24"/>
                      <a:gd name="T27" fmla="*/ 3 h 22"/>
                      <a:gd name="T28" fmla="*/ 8 w 24"/>
                      <a:gd name="T29" fmla="*/ 0 h 22"/>
                      <a:gd name="T30" fmla="*/ 13 w 24"/>
                      <a:gd name="T31" fmla="*/ 0 h 22"/>
                      <a:gd name="T32" fmla="*/ 13 w 24"/>
                      <a:gd name="T33" fmla="*/ 0 h 22"/>
                      <a:gd name="T34" fmla="*/ 16 w 24"/>
                      <a:gd name="T35" fmla="*/ 0 h 22"/>
                      <a:gd name="T36" fmla="*/ 21 w 24"/>
                      <a:gd name="T37" fmla="*/ 3 h 22"/>
                      <a:gd name="T38" fmla="*/ 22 w 24"/>
                      <a:gd name="T39" fmla="*/ 6 h 22"/>
                      <a:gd name="T40" fmla="*/ 24 w 24"/>
                      <a:gd name="T41" fmla="*/ 11 h 22"/>
                      <a:gd name="T42" fmla="*/ 24 w 24"/>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2">
                        <a:moveTo>
                          <a:pt x="24" y="11"/>
                        </a:moveTo>
                        <a:lnTo>
                          <a:pt x="24" y="11"/>
                        </a:lnTo>
                        <a:lnTo>
                          <a:pt x="22" y="16"/>
                        </a:lnTo>
                        <a:lnTo>
                          <a:pt x="21" y="19"/>
                        </a:lnTo>
                        <a:lnTo>
                          <a:pt x="16" y="22"/>
                        </a:lnTo>
                        <a:lnTo>
                          <a:pt x="13" y="22"/>
                        </a:lnTo>
                        <a:lnTo>
                          <a:pt x="13" y="22"/>
                        </a:lnTo>
                        <a:lnTo>
                          <a:pt x="8" y="22"/>
                        </a:lnTo>
                        <a:lnTo>
                          <a:pt x="5" y="19"/>
                        </a:lnTo>
                        <a:lnTo>
                          <a:pt x="2" y="16"/>
                        </a:lnTo>
                        <a:lnTo>
                          <a:pt x="0" y="11"/>
                        </a:lnTo>
                        <a:lnTo>
                          <a:pt x="0" y="11"/>
                        </a:lnTo>
                        <a:lnTo>
                          <a:pt x="2" y="6"/>
                        </a:lnTo>
                        <a:lnTo>
                          <a:pt x="5" y="3"/>
                        </a:lnTo>
                        <a:lnTo>
                          <a:pt x="8" y="0"/>
                        </a:lnTo>
                        <a:lnTo>
                          <a:pt x="13" y="0"/>
                        </a:lnTo>
                        <a:lnTo>
                          <a:pt x="13" y="0"/>
                        </a:lnTo>
                        <a:lnTo>
                          <a:pt x="16" y="0"/>
                        </a:lnTo>
                        <a:lnTo>
                          <a:pt x="21" y="3"/>
                        </a:lnTo>
                        <a:lnTo>
                          <a:pt x="22" y="6"/>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30" name="Freeform 3095"/>
                  <p:cNvSpPr>
                    <a:spLocks/>
                  </p:cNvSpPr>
                  <p:nvPr/>
                </p:nvSpPr>
                <p:spPr bwMode="auto">
                  <a:xfrm>
                    <a:off x="5612941" y="2697832"/>
                    <a:ext cx="31531" cy="41403"/>
                  </a:xfrm>
                  <a:custGeom>
                    <a:avLst/>
                    <a:gdLst>
                      <a:gd name="T0" fmla="*/ 23 w 23"/>
                      <a:gd name="T1" fmla="*/ 11 h 24"/>
                      <a:gd name="T2" fmla="*/ 23 w 23"/>
                      <a:gd name="T3" fmla="*/ 11 h 24"/>
                      <a:gd name="T4" fmla="*/ 23 w 23"/>
                      <a:gd name="T5" fmla="*/ 16 h 24"/>
                      <a:gd name="T6" fmla="*/ 20 w 23"/>
                      <a:gd name="T7" fmla="*/ 21 h 24"/>
                      <a:gd name="T8" fmla="*/ 16 w 23"/>
                      <a:gd name="T9" fmla="*/ 22 h 24"/>
                      <a:gd name="T10" fmla="*/ 12 w 23"/>
                      <a:gd name="T11" fmla="*/ 24 h 24"/>
                      <a:gd name="T12" fmla="*/ 12 w 23"/>
                      <a:gd name="T13" fmla="*/ 24 h 24"/>
                      <a:gd name="T14" fmla="*/ 7 w 23"/>
                      <a:gd name="T15" fmla="*/ 22 h 24"/>
                      <a:gd name="T16" fmla="*/ 4 w 23"/>
                      <a:gd name="T17" fmla="*/ 21 h 24"/>
                      <a:gd name="T18" fmla="*/ 0 w 23"/>
                      <a:gd name="T19" fmla="*/ 16 h 24"/>
                      <a:gd name="T20" fmla="*/ 0 w 23"/>
                      <a:gd name="T21" fmla="*/ 11 h 24"/>
                      <a:gd name="T22" fmla="*/ 0 w 23"/>
                      <a:gd name="T23" fmla="*/ 11 h 24"/>
                      <a:gd name="T24" fmla="*/ 0 w 23"/>
                      <a:gd name="T25" fmla="*/ 8 h 24"/>
                      <a:gd name="T26" fmla="*/ 4 w 23"/>
                      <a:gd name="T27" fmla="*/ 3 h 24"/>
                      <a:gd name="T28" fmla="*/ 7 w 23"/>
                      <a:gd name="T29" fmla="*/ 2 h 24"/>
                      <a:gd name="T30" fmla="*/ 12 w 23"/>
                      <a:gd name="T31" fmla="*/ 0 h 24"/>
                      <a:gd name="T32" fmla="*/ 12 w 23"/>
                      <a:gd name="T33" fmla="*/ 0 h 24"/>
                      <a:gd name="T34" fmla="*/ 16 w 23"/>
                      <a:gd name="T35" fmla="*/ 2 h 24"/>
                      <a:gd name="T36" fmla="*/ 20 w 23"/>
                      <a:gd name="T37" fmla="*/ 3 h 24"/>
                      <a:gd name="T38" fmla="*/ 23 w 23"/>
                      <a:gd name="T39" fmla="*/ 8 h 24"/>
                      <a:gd name="T40" fmla="*/ 23 w 23"/>
                      <a:gd name="T41" fmla="*/ 11 h 24"/>
                      <a:gd name="T42" fmla="*/ 23 w 23"/>
                      <a:gd name="T43"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4">
                        <a:moveTo>
                          <a:pt x="23" y="11"/>
                        </a:moveTo>
                        <a:lnTo>
                          <a:pt x="23" y="11"/>
                        </a:lnTo>
                        <a:lnTo>
                          <a:pt x="23" y="16"/>
                        </a:lnTo>
                        <a:lnTo>
                          <a:pt x="20" y="21"/>
                        </a:lnTo>
                        <a:lnTo>
                          <a:pt x="16" y="22"/>
                        </a:lnTo>
                        <a:lnTo>
                          <a:pt x="12" y="24"/>
                        </a:lnTo>
                        <a:lnTo>
                          <a:pt x="12" y="24"/>
                        </a:lnTo>
                        <a:lnTo>
                          <a:pt x="7" y="22"/>
                        </a:lnTo>
                        <a:lnTo>
                          <a:pt x="4" y="21"/>
                        </a:lnTo>
                        <a:lnTo>
                          <a:pt x="0" y="16"/>
                        </a:lnTo>
                        <a:lnTo>
                          <a:pt x="0" y="11"/>
                        </a:lnTo>
                        <a:lnTo>
                          <a:pt x="0" y="11"/>
                        </a:lnTo>
                        <a:lnTo>
                          <a:pt x="0" y="8"/>
                        </a:lnTo>
                        <a:lnTo>
                          <a:pt x="4" y="3"/>
                        </a:lnTo>
                        <a:lnTo>
                          <a:pt x="7" y="2"/>
                        </a:lnTo>
                        <a:lnTo>
                          <a:pt x="12" y="0"/>
                        </a:lnTo>
                        <a:lnTo>
                          <a:pt x="12" y="0"/>
                        </a:lnTo>
                        <a:lnTo>
                          <a:pt x="16" y="2"/>
                        </a:lnTo>
                        <a:lnTo>
                          <a:pt x="20" y="3"/>
                        </a:lnTo>
                        <a:lnTo>
                          <a:pt x="23" y="8"/>
                        </a:lnTo>
                        <a:lnTo>
                          <a:pt x="23" y="11"/>
                        </a:lnTo>
                        <a:lnTo>
                          <a:pt x="23"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31" name="Freeform 3096"/>
                  <p:cNvSpPr>
                    <a:spLocks/>
                  </p:cNvSpPr>
                  <p:nvPr/>
                </p:nvSpPr>
                <p:spPr bwMode="auto">
                  <a:xfrm>
                    <a:off x="6008505" y="2918642"/>
                    <a:ext cx="34397" cy="41403"/>
                  </a:xfrm>
                  <a:custGeom>
                    <a:avLst/>
                    <a:gdLst>
                      <a:gd name="T0" fmla="*/ 22 w 22"/>
                      <a:gd name="T1" fmla="*/ 13 h 24"/>
                      <a:gd name="T2" fmla="*/ 22 w 22"/>
                      <a:gd name="T3" fmla="*/ 13 h 24"/>
                      <a:gd name="T4" fmla="*/ 21 w 22"/>
                      <a:gd name="T5" fmla="*/ 16 h 24"/>
                      <a:gd name="T6" fmla="*/ 19 w 22"/>
                      <a:gd name="T7" fmla="*/ 21 h 24"/>
                      <a:gd name="T8" fmla="*/ 16 w 22"/>
                      <a:gd name="T9" fmla="*/ 23 h 24"/>
                      <a:gd name="T10" fmla="*/ 11 w 22"/>
                      <a:gd name="T11" fmla="*/ 24 h 24"/>
                      <a:gd name="T12" fmla="*/ 11 w 22"/>
                      <a:gd name="T13" fmla="*/ 24 h 24"/>
                      <a:gd name="T14" fmla="*/ 6 w 22"/>
                      <a:gd name="T15" fmla="*/ 23 h 24"/>
                      <a:gd name="T16" fmla="*/ 3 w 22"/>
                      <a:gd name="T17" fmla="*/ 21 h 24"/>
                      <a:gd name="T18" fmla="*/ 0 w 22"/>
                      <a:gd name="T19" fmla="*/ 16 h 24"/>
                      <a:gd name="T20" fmla="*/ 0 w 22"/>
                      <a:gd name="T21" fmla="*/ 13 h 24"/>
                      <a:gd name="T22" fmla="*/ 0 w 22"/>
                      <a:gd name="T23" fmla="*/ 13 h 24"/>
                      <a:gd name="T24" fmla="*/ 0 w 22"/>
                      <a:gd name="T25" fmla="*/ 8 h 24"/>
                      <a:gd name="T26" fmla="*/ 3 w 22"/>
                      <a:gd name="T27" fmla="*/ 5 h 24"/>
                      <a:gd name="T28" fmla="*/ 6 w 22"/>
                      <a:gd name="T29" fmla="*/ 2 h 24"/>
                      <a:gd name="T30" fmla="*/ 11 w 22"/>
                      <a:gd name="T31" fmla="*/ 0 h 24"/>
                      <a:gd name="T32" fmla="*/ 11 w 22"/>
                      <a:gd name="T33" fmla="*/ 0 h 24"/>
                      <a:gd name="T34" fmla="*/ 16 w 22"/>
                      <a:gd name="T35" fmla="*/ 2 h 24"/>
                      <a:gd name="T36" fmla="*/ 19 w 22"/>
                      <a:gd name="T37" fmla="*/ 5 h 24"/>
                      <a:gd name="T38" fmla="*/ 21 w 22"/>
                      <a:gd name="T39" fmla="*/ 8 h 24"/>
                      <a:gd name="T40" fmla="*/ 22 w 22"/>
                      <a:gd name="T41" fmla="*/ 13 h 24"/>
                      <a:gd name="T42" fmla="*/ 22 w 22"/>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3"/>
                        </a:moveTo>
                        <a:lnTo>
                          <a:pt x="22" y="13"/>
                        </a:lnTo>
                        <a:lnTo>
                          <a:pt x="21" y="16"/>
                        </a:lnTo>
                        <a:lnTo>
                          <a:pt x="19" y="21"/>
                        </a:lnTo>
                        <a:lnTo>
                          <a:pt x="16" y="23"/>
                        </a:lnTo>
                        <a:lnTo>
                          <a:pt x="11" y="24"/>
                        </a:lnTo>
                        <a:lnTo>
                          <a:pt x="11" y="24"/>
                        </a:lnTo>
                        <a:lnTo>
                          <a:pt x="6" y="23"/>
                        </a:lnTo>
                        <a:lnTo>
                          <a:pt x="3" y="21"/>
                        </a:lnTo>
                        <a:lnTo>
                          <a:pt x="0" y="16"/>
                        </a:lnTo>
                        <a:lnTo>
                          <a:pt x="0" y="13"/>
                        </a:lnTo>
                        <a:lnTo>
                          <a:pt x="0" y="13"/>
                        </a:lnTo>
                        <a:lnTo>
                          <a:pt x="0" y="8"/>
                        </a:lnTo>
                        <a:lnTo>
                          <a:pt x="3" y="5"/>
                        </a:lnTo>
                        <a:lnTo>
                          <a:pt x="6" y="2"/>
                        </a:lnTo>
                        <a:lnTo>
                          <a:pt x="11" y="0"/>
                        </a:lnTo>
                        <a:lnTo>
                          <a:pt x="11" y="0"/>
                        </a:lnTo>
                        <a:lnTo>
                          <a:pt x="16" y="2"/>
                        </a:lnTo>
                        <a:lnTo>
                          <a:pt x="19" y="5"/>
                        </a:lnTo>
                        <a:lnTo>
                          <a:pt x="21" y="8"/>
                        </a:lnTo>
                        <a:lnTo>
                          <a:pt x="22" y="13"/>
                        </a:lnTo>
                        <a:lnTo>
                          <a:pt x="22"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32" name="Freeform 3097"/>
                  <p:cNvSpPr>
                    <a:spLocks/>
                  </p:cNvSpPr>
                  <p:nvPr/>
                </p:nvSpPr>
                <p:spPr bwMode="auto">
                  <a:xfrm>
                    <a:off x="6008505" y="3039398"/>
                    <a:ext cx="34397" cy="37953"/>
                  </a:xfrm>
                  <a:custGeom>
                    <a:avLst/>
                    <a:gdLst>
                      <a:gd name="T0" fmla="*/ 22 w 22"/>
                      <a:gd name="T1" fmla="*/ 11 h 22"/>
                      <a:gd name="T2" fmla="*/ 22 w 22"/>
                      <a:gd name="T3" fmla="*/ 11 h 22"/>
                      <a:gd name="T4" fmla="*/ 21 w 22"/>
                      <a:gd name="T5" fmla="*/ 16 h 22"/>
                      <a:gd name="T6" fmla="*/ 19 w 22"/>
                      <a:gd name="T7" fmla="*/ 19 h 22"/>
                      <a:gd name="T8" fmla="*/ 16 w 22"/>
                      <a:gd name="T9" fmla="*/ 20 h 22"/>
                      <a:gd name="T10" fmla="*/ 11 w 22"/>
                      <a:gd name="T11" fmla="*/ 22 h 22"/>
                      <a:gd name="T12" fmla="*/ 11 w 22"/>
                      <a:gd name="T13" fmla="*/ 22 h 22"/>
                      <a:gd name="T14" fmla="*/ 6 w 22"/>
                      <a:gd name="T15" fmla="*/ 20 h 22"/>
                      <a:gd name="T16" fmla="*/ 3 w 22"/>
                      <a:gd name="T17" fmla="*/ 19 h 22"/>
                      <a:gd name="T18" fmla="*/ 0 w 22"/>
                      <a:gd name="T19" fmla="*/ 16 h 22"/>
                      <a:gd name="T20" fmla="*/ 0 w 22"/>
                      <a:gd name="T21" fmla="*/ 11 h 22"/>
                      <a:gd name="T22" fmla="*/ 0 w 22"/>
                      <a:gd name="T23" fmla="*/ 11 h 22"/>
                      <a:gd name="T24" fmla="*/ 0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1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1" y="16"/>
                        </a:lnTo>
                        <a:lnTo>
                          <a:pt x="19" y="19"/>
                        </a:lnTo>
                        <a:lnTo>
                          <a:pt x="16" y="20"/>
                        </a:lnTo>
                        <a:lnTo>
                          <a:pt x="11" y="22"/>
                        </a:lnTo>
                        <a:lnTo>
                          <a:pt x="11" y="22"/>
                        </a:lnTo>
                        <a:lnTo>
                          <a:pt x="6" y="20"/>
                        </a:lnTo>
                        <a:lnTo>
                          <a:pt x="3" y="19"/>
                        </a:lnTo>
                        <a:lnTo>
                          <a:pt x="0" y="16"/>
                        </a:lnTo>
                        <a:lnTo>
                          <a:pt x="0" y="11"/>
                        </a:lnTo>
                        <a:lnTo>
                          <a:pt x="0" y="11"/>
                        </a:lnTo>
                        <a:lnTo>
                          <a:pt x="0" y="6"/>
                        </a:lnTo>
                        <a:lnTo>
                          <a:pt x="3" y="3"/>
                        </a:lnTo>
                        <a:lnTo>
                          <a:pt x="6" y="0"/>
                        </a:lnTo>
                        <a:lnTo>
                          <a:pt x="11" y="0"/>
                        </a:lnTo>
                        <a:lnTo>
                          <a:pt x="11" y="0"/>
                        </a:lnTo>
                        <a:lnTo>
                          <a:pt x="16" y="0"/>
                        </a:lnTo>
                        <a:lnTo>
                          <a:pt x="19" y="3"/>
                        </a:lnTo>
                        <a:lnTo>
                          <a:pt x="21"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33" name="Freeform 3098"/>
                  <p:cNvSpPr>
                    <a:spLocks/>
                  </p:cNvSpPr>
                  <p:nvPr/>
                </p:nvSpPr>
                <p:spPr bwMode="auto">
                  <a:xfrm>
                    <a:off x="6094497" y="3039398"/>
                    <a:ext cx="31531" cy="37953"/>
                  </a:xfrm>
                  <a:custGeom>
                    <a:avLst/>
                    <a:gdLst>
                      <a:gd name="T0" fmla="*/ 22 w 22"/>
                      <a:gd name="T1" fmla="*/ 11 h 22"/>
                      <a:gd name="T2" fmla="*/ 22 w 22"/>
                      <a:gd name="T3" fmla="*/ 11 h 22"/>
                      <a:gd name="T4" fmla="*/ 22 w 22"/>
                      <a:gd name="T5" fmla="*/ 16 h 22"/>
                      <a:gd name="T6" fmla="*/ 19 w 22"/>
                      <a:gd name="T7" fmla="*/ 19 h 22"/>
                      <a:gd name="T8" fmla="*/ 16 w 22"/>
                      <a:gd name="T9" fmla="*/ 20 h 22"/>
                      <a:gd name="T10" fmla="*/ 11 w 22"/>
                      <a:gd name="T11" fmla="*/ 22 h 22"/>
                      <a:gd name="T12" fmla="*/ 11 w 22"/>
                      <a:gd name="T13" fmla="*/ 22 h 22"/>
                      <a:gd name="T14" fmla="*/ 6 w 22"/>
                      <a:gd name="T15" fmla="*/ 20 h 22"/>
                      <a:gd name="T16" fmla="*/ 3 w 22"/>
                      <a:gd name="T17" fmla="*/ 19 h 22"/>
                      <a:gd name="T18" fmla="*/ 2 w 22"/>
                      <a:gd name="T19" fmla="*/ 16 h 22"/>
                      <a:gd name="T20" fmla="*/ 0 w 22"/>
                      <a:gd name="T21" fmla="*/ 11 h 22"/>
                      <a:gd name="T22" fmla="*/ 0 w 22"/>
                      <a:gd name="T23" fmla="*/ 11 h 22"/>
                      <a:gd name="T24" fmla="*/ 2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2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2" y="16"/>
                        </a:lnTo>
                        <a:lnTo>
                          <a:pt x="19" y="19"/>
                        </a:lnTo>
                        <a:lnTo>
                          <a:pt x="16" y="20"/>
                        </a:lnTo>
                        <a:lnTo>
                          <a:pt x="11" y="22"/>
                        </a:lnTo>
                        <a:lnTo>
                          <a:pt x="11" y="22"/>
                        </a:lnTo>
                        <a:lnTo>
                          <a:pt x="6" y="20"/>
                        </a:lnTo>
                        <a:lnTo>
                          <a:pt x="3" y="19"/>
                        </a:lnTo>
                        <a:lnTo>
                          <a:pt x="2" y="16"/>
                        </a:lnTo>
                        <a:lnTo>
                          <a:pt x="0" y="11"/>
                        </a:lnTo>
                        <a:lnTo>
                          <a:pt x="0" y="11"/>
                        </a:lnTo>
                        <a:lnTo>
                          <a:pt x="2" y="6"/>
                        </a:lnTo>
                        <a:lnTo>
                          <a:pt x="3" y="3"/>
                        </a:lnTo>
                        <a:lnTo>
                          <a:pt x="6" y="0"/>
                        </a:lnTo>
                        <a:lnTo>
                          <a:pt x="11" y="0"/>
                        </a:lnTo>
                        <a:lnTo>
                          <a:pt x="11" y="0"/>
                        </a:lnTo>
                        <a:lnTo>
                          <a:pt x="16" y="0"/>
                        </a:lnTo>
                        <a:lnTo>
                          <a:pt x="19" y="3"/>
                        </a:lnTo>
                        <a:lnTo>
                          <a:pt x="22"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34" name="Freeform 3099"/>
                  <p:cNvSpPr>
                    <a:spLocks/>
                  </p:cNvSpPr>
                  <p:nvPr/>
                </p:nvSpPr>
                <p:spPr bwMode="auto">
                  <a:xfrm>
                    <a:off x="6169024" y="3039398"/>
                    <a:ext cx="34397" cy="37953"/>
                  </a:xfrm>
                  <a:custGeom>
                    <a:avLst/>
                    <a:gdLst>
                      <a:gd name="T0" fmla="*/ 24 w 24"/>
                      <a:gd name="T1" fmla="*/ 11 h 22"/>
                      <a:gd name="T2" fmla="*/ 24 w 24"/>
                      <a:gd name="T3" fmla="*/ 11 h 22"/>
                      <a:gd name="T4" fmla="*/ 22 w 24"/>
                      <a:gd name="T5" fmla="*/ 16 h 22"/>
                      <a:gd name="T6" fmla="*/ 19 w 24"/>
                      <a:gd name="T7" fmla="*/ 19 h 22"/>
                      <a:gd name="T8" fmla="*/ 16 w 24"/>
                      <a:gd name="T9" fmla="*/ 20 h 22"/>
                      <a:gd name="T10" fmla="*/ 11 w 24"/>
                      <a:gd name="T11" fmla="*/ 22 h 22"/>
                      <a:gd name="T12" fmla="*/ 11 w 24"/>
                      <a:gd name="T13" fmla="*/ 22 h 22"/>
                      <a:gd name="T14" fmla="*/ 8 w 24"/>
                      <a:gd name="T15" fmla="*/ 20 h 22"/>
                      <a:gd name="T16" fmla="*/ 3 w 24"/>
                      <a:gd name="T17" fmla="*/ 19 h 22"/>
                      <a:gd name="T18" fmla="*/ 1 w 24"/>
                      <a:gd name="T19" fmla="*/ 16 h 22"/>
                      <a:gd name="T20" fmla="*/ 0 w 24"/>
                      <a:gd name="T21" fmla="*/ 11 h 22"/>
                      <a:gd name="T22" fmla="*/ 0 w 24"/>
                      <a:gd name="T23" fmla="*/ 11 h 22"/>
                      <a:gd name="T24" fmla="*/ 1 w 24"/>
                      <a:gd name="T25" fmla="*/ 6 h 22"/>
                      <a:gd name="T26" fmla="*/ 3 w 24"/>
                      <a:gd name="T27" fmla="*/ 3 h 22"/>
                      <a:gd name="T28" fmla="*/ 8 w 24"/>
                      <a:gd name="T29" fmla="*/ 0 h 22"/>
                      <a:gd name="T30" fmla="*/ 11 w 24"/>
                      <a:gd name="T31" fmla="*/ 0 h 22"/>
                      <a:gd name="T32" fmla="*/ 11 w 24"/>
                      <a:gd name="T33" fmla="*/ 0 h 22"/>
                      <a:gd name="T34" fmla="*/ 16 w 24"/>
                      <a:gd name="T35" fmla="*/ 0 h 22"/>
                      <a:gd name="T36" fmla="*/ 19 w 24"/>
                      <a:gd name="T37" fmla="*/ 3 h 22"/>
                      <a:gd name="T38" fmla="*/ 22 w 24"/>
                      <a:gd name="T39" fmla="*/ 6 h 22"/>
                      <a:gd name="T40" fmla="*/ 24 w 24"/>
                      <a:gd name="T41" fmla="*/ 11 h 22"/>
                      <a:gd name="T42" fmla="*/ 24 w 24"/>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2">
                        <a:moveTo>
                          <a:pt x="24" y="11"/>
                        </a:moveTo>
                        <a:lnTo>
                          <a:pt x="24" y="11"/>
                        </a:lnTo>
                        <a:lnTo>
                          <a:pt x="22" y="16"/>
                        </a:lnTo>
                        <a:lnTo>
                          <a:pt x="19" y="19"/>
                        </a:lnTo>
                        <a:lnTo>
                          <a:pt x="16" y="20"/>
                        </a:lnTo>
                        <a:lnTo>
                          <a:pt x="11" y="22"/>
                        </a:lnTo>
                        <a:lnTo>
                          <a:pt x="11" y="22"/>
                        </a:lnTo>
                        <a:lnTo>
                          <a:pt x="8" y="20"/>
                        </a:lnTo>
                        <a:lnTo>
                          <a:pt x="3" y="19"/>
                        </a:lnTo>
                        <a:lnTo>
                          <a:pt x="1" y="16"/>
                        </a:lnTo>
                        <a:lnTo>
                          <a:pt x="0" y="11"/>
                        </a:lnTo>
                        <a:lnTo>
                          <a:pt x="0" y="11"/>
                        </a:lnTo>
                        <a:lnTo>
                          <a:pt x="1" y="6"/>
                        </a:lnTo>
                        <a:lnTo>
                          <a:pt x="3" y="3"/>
                        </a:lnTo>
                        <a:lnTo>
                          <a:pt x="8" y="0"/>
                        </a:lnTo>
                        <a:lnTo>
                          <a:pt x="11" y="0"/>
                        </a:lnTo>
                        <a:lnTo>
                          <a:pt x="11" y="0"/>
                        </a:lnTo>
                        <a:lnTo>
                          <a:pt x="16" y="0"/>
                        </a:lnTo>
                        <a:lnTo>
                          <a:pt x="19" y="3"/>
                        </a:lnTo>
                        <a:lnTo>
                          <a:pt x="22" y="6"/>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35" name="Freeform 3100"/>
                  <p:cNvSpPr>
                    <a:spLocks/>
                  </p:cNvSpPr>
                  <p:nvPr/>
                </p:nvSpPr>
                <p:spPr bwMode="auto">
                  <a:xfrm>
                    <a:off x="6197688" y="3039398"/>
                    <a:ext cx="31531" cy="37953"/>
                  </a:xfrm>
                  <a:custGeom>
                    <a:avLst/>
                    <a:gdLst>
                      <a:gd name="T0" fmla="*/ 22 w 22"/>
                      <a:gd name="T1" fmla="*/ 11 h 22"/>
                      <a:gd name="T2" fmla="*/ 22 w 22"/>
                      <a:gd name="T3" fmla="*/ 11 h 22"/>
                      <a:gd name="T4" fmla="*/ 21 w 22"/>
                      <a:gd name="T5" fmla="*/ 16 h 22"/>
                      <a:gd name="T6" fmla="*/ 19 w 22"/>
                      <a:gd name="T7" fmla="*/ 19 h 22"/>
                      <a:gd name="T8" fmla="*/ 16 w 22"/>
                      <a:gd name="T9" fmla="*/ 20 h 22"/>
                      <a:gd name="T10" fmla="*/ 11 w 22"/>
                      <a:gd name="T11" fmla="*/ 22 h 22"/>
                      <a:gd name="T12" fmla="*/ 11 w 22"/>
                      <a:gd name="T13" fmla="*/ 22 h 22"/>
                      <a:gd name="T14" fmla="*/ 6 w 22"/>
                      <a:gd name="T15" fmla="*/ 20 h 22"/>
                      <a:gd name="T16" fmla="*/ 3 w 22"/>
                      <a:gd name="T17" fmla="*/ 19 h 22"/>
                      <a:gd name="T18" fmla="*/ 0 w 22"/>
                      <a:gd name="T19" fmla="*/ 16 h 22"/>
                      <a:gd name="T20" fmla="*/ 0 w 22"/>
                      <a:gd name="T21" fmla="*/ 11 h 22"/>
                      <a:gd name="T22" fmla="*/ 0 w 22"/>
                      <a:gd name="T23" fmla="*/ 11 h 22"/>
                      <a:gd name="T24" fmla="*/ 0 w 22"/>
                      <a:gd name="T25" fmla="*/ 6 h 22"/>
                      <a:gd name="T26" fmla="*/ 3 w 22"/>
                      <a:gd name="T27" fmla="*/ 3 h 22"/>
                      <a:gd name="T28" fmla="*/ 6 w 22"/>
                      <a:gd name="T29" fmla="*/ 0 h 22"/>
                      <a:gd name="T30" fmla="*/ 11 w 22"/>
                      <a:gd name="T31" fmla="*/ 0 h 22"/>
                      <a:gd name="T32" fmla="*/ 11 w 22"/>
                      <a:gd name="T33" fmla="*/ 0 h 22"/>
                      <a:gd name="T34" fmla="*/ 16 w 22"/>
                      <a:gd name="T35" fmla="*/ 0 h 22"/>
                      <a:gd name="T36" fmla="*/ 19 w 22"/>
                      <a:gd name="T37" fmla="*/ 3 h 22"/>
                      <a:gd name="T38" fmla="*/ 21 w 22"/>
                      <a:gd name="T39" fmla="*/ 6 h 22"/>
                      <a:gd name="T40" fmla="*/ 22 w 22"/>
                      <a:gd name="T41" fmla="*/ 11 h 22"/>
                      <a:gd name="T42" fmla="*/ 22 w 22"/>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2" y="11"/>
                        </a:moveTo>
                        <a:lnTo>
                          <a:pt x="22" y="11"/>
                        </a:lnTo>
                        <a:lnTo>
                          <a:pt x="21" y="16"/>
                        </a:lnTo>
                        <a:lnTo>
                          <a:pt x="19" y="19"/>
                        </a:lnTo>
                        <a:lnTo>
                          <a:pt x="16" y="20"/>
                        </a:lnTo>
                        <a:lnTo>
                          <a:pt x="11" y="22"/>
                        </a:lnTo>
                        <a:lnTo>
                          <a:pt x="11" y="22"/>
                        </a:lnTo>
                        <a:lnTo>
                          <a:pt x="6" y="20"/>
                        </a:lnTo>
                        <a:lnTo>
                          <a:pt x="3" y="19"/>
                        </a:lnTo>
                        <a:lnTo>
                          <a:pt x="0" y="16"/>
                        </a:lnTo>
                        <a:lnTo>
                          <a:pt x="0" y="11"/>
                        </a:lnTo>
                        <a:lnTo>
                          <a:pt x="0" y="11"/>
                        </a:lnTo>
                        <a:lnTo>
                          <a:pt x="0" y="6"/>
                        </a:lnTo>
                        <a:lnTo>
                          <a:pt x="3" y="3"/>
                        </a:lnTo>
                        <a:lnTo>
                          <a:pt x="6" y="0"/>
                        </a:lnTo>
                        <a:lnTo>
                          <a:pt x="11" y="0"/>
                        </a:lnTo>
                        <a:lnTo>
                          <a:pt x="11" y="0"/>
                        </a:lnTo>
                        <a:lnTo>
                          <a:pt x="16" y="0"/>
                        </a:lnTo>
                        <a:lnTo>
                          <a:pt x="19" y="3"/>
                        </a:lnTo>
                        <a:lnTo>
                          <a:pt x="21" y="6"/>
                        </a:lnTo>
                        <a:lnTo>
                          <a:pt x="22" y="11"/>
                        </a:lnTo>
                        <a:lnTo>
                          <a:pt x="22"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36" name="Freeform 3101"/>
                  <p:cNvSpPr>
                    <a:spLocks/>
                  </p:cNvSpPr>
                  <p:nvPr/>
                </p:nvSpPr>
                <p:spPr bwMode="auto">
                  <a:xfrm>
                    <a:off x="6544525" y="3394766"/>
                    <a:ext cx="34397" cy="37953"/>
                  </a:xfrm>
                  <a:custGeom>
                    <a:avLst/>
                    <a:gdLst>
                      <a:gd name="T0" fmla="*/ 24 w 24"/>
                      <a:gd name="T1" fmla="*/ 11 h 22"/>
                      <a:gd name="T2" fmla="*/ 24 w 24"/>
                      <a:gd name="T3" fmla="*/ 11 h 22"/>
                      <a:gd name="T4" fmla="*/ 22 w 24"/>
                      <a:gd name="T5" fmla="*/ 16 h 22"/>
                      <a:gd name="T6" fmla="*/ 20 w 24"/>
                      <a:gd name="T7" fmla="*/ 19 h 22"/>
                      <a:gd name="T8" fmla="*/ 16 w 24"/>
                      <a:gd name="T9" fmla="*/ 22 h 22"/>
                      <a:gd name="T10" fmla="*/ 11 w 24"/>
                      <a:gd name="T11" fmla="*/ 22 h 22"/>
                      <a:gd name="T12" fmla="*/ 11 w 24"/>
                      <a:gd name="T13" fmla="*/ 22 h 22"/>
                      <a:gd name="T14" fmla="*/ 8 w 24"/>
                      <a:gd name="T15" fmla="*/ 22 h 22"/>
                      <a:gd name="T16" fmla="*/ 3 w 24"/>
                      <a:gd name="T17" fmla="*/ 19 h 22"/>
                      <a:gd name="T18" fmla="*/ 1 w 24"/>
                      <a:gd name="T19" fmla="*/ 16 h 22"/>
                      <a:gd name="T20" fmla="*/ 0 w 24"/>
                      <a:gd name="T21" fmla="*/ 11 h 22"/>
                      <a:gd name="T22" fmla="*/ 0 w 24"/>
                      <a:gd name="T23" fmla="*/ 11 h 22"/>
                      <a:gd name="T24" fmla="*/ 1 w 24"/>
                      <a:gd name="T25" fmla="*/ 6 h 22"/>
                      <a:gd name="T26" fmla="*/ 3 w 24"/>
                      <a:gd name="T27" fmla="*/ 3 h 22"/>
                      <a:gd name="T28" fmla="*/ 8 w 24"/>
                      <a:gd name="T29" fmla="*/ 1 h 22"/>
                      <a:gd name="T30" fmla="*/ 11 w 24"/>
                      <a:gd name="T31" fmla="*/ 0 h 22"/>
                      <a:gd name="T32" fmla="*/ 11 w 24"/>
                      <a:gd name="T33" fmla="*/ 0 h 22"/>
                      <a:gd name="T34" fmla="*/ 16 w 24"/>
                      <a:gd name="T35" fmla="*/ 1 h 22"/>
                      <a:gd name="T36" fmla="*/ 20 w 24"/>
                      <a:gd name="T37" fmla="*/ 3 h 22"/>
                      <a:gd name="T38" fmla="*/ 22 w 24"/>
                      <a:gd name="T39" fmla="*/ 6 h 22"/>
                      <a:gd name="T40" fmla="*/ 24 w 24"/>
                      <a:gd name="T41" fmla="*/ 11 h 22"/>
                      <a:gd name="T42" fmla="*/ 24 w 24"/>
                      <a:gd name="T4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2">
                        <a:moveTo>
                          <a:pt x="24" y="11"/>
                        </a:moveTo>
                        <a:lnTo>
                          <a:pt x="24" y="11"/>
                        </a:lnTo>
                        <a:lnTo>
                          <a:pt x="22" y="16"/>
                        </a:lnTo>
                        <a:lnTo>
                          <a:pt x="20" y="19"/>
                        </a:lnTo>
                        <a:lnTo>
                          <a:pt x="16" y="22"/>
                        </a:lnTo>
                        <a:lnTo>
                          <a:pt x="11" y="22"/>
                        </a:lnTo>
                        <a:lnTo>
                          <a:pt x="11" y="22"/>
                        </a:lnTo>
                        <a:lnTo>
                          <a:pt x="8" y="22"/>
                        </a:lnTo>
                        <a:lnTo>
                          <a:pt x="3" y="19"/>
                        </a:lnTo>
                        <a:lnTo>
                          <a:pt x="1" y="16"/>
                        </a:lnTo>
                        <a:lnTo>
                          <a:pt x="0" y="11"/>
                        </a:lnTo>
                        <a:lnTo>
                          <a:pt x="0" y="11"/>
                        </a:lnTo>
                        <a:lnTo>
                          <a:pt x="1" y="6"/>
                        </a:lnTo>
                        <a:lnTo>
                          <a:pt x="3" y="3"/>
                        </a:lnTo>
                        <a:lnTo>
                          <a:pt x="8" y="1"/>
                        </a:lnTo>
                        <a:lnTo>
                          <a:pt x="11" y="0"/>
                        </a:lnTo>
                        <a:lnTo>
                          <a:pt x="11" y="0"/>
                        </a:lnTo>
                        <a:lnTo>
                          <a:pt x="16" y="1"/>
                        </a:lnTo>
                        <a:lnTo>
                          <a:pt x="20" y="3"/>
                        </a:lnTo>
                        <a:lnTo>
                          <a:pt x="22" y="6"/>
                        </a:lnTo>
                        <a:lnTo>
                          <a:pt x="24" y="11"/>
                        </a:lnTo>
                        <a:lnTo>
                          <a:pt x="24" y="11"/>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37" name="Freeform 3102"/>
                  <p:cNvSpPr>
                    <a:spLocks/>
                  </p:cNvSpPr>
                  <p:nvPr/>
                </p:nvSpPr>
                <p:spPr bwMode="auto">
                  <a:xfrm>
                    <a:off x="6710776" y="3605226"/>
                    <a:ext cx="34397" cy="41403"/>
                  </a:xfrm>
                  <a:custGeom>
                    <a:avLst/>
                    <a:gdLst>
                      <a:gd name="T0" fmla="*/ 24 w 24"/>
                      <a:gd name="T1" fmla="*/ 13 h 24"/>
                      <a:gd name="T2" fmla="*/ 24 w 24"/>
                      <a:gd name="T3" fmla="*/ 13 h 24"/>
                      <a:gd name="T4" fmla="*/ 22 w 24"/>
                      <a:gd name="T5" fmla="*/ 16 h 24"/>
                      <a:gd name="T6" fmla="*/ 19 w 24"/>
                      <a:gd name="T7" fmla="*/ 21 h 24"/>
                      <a:gd name="T8" fmla="*/ 16 w 24"/>
                      <a:gd name="T9" fmla="*/ 22 h 24"/>
                      <a:gd name="T10" fmla="*/ 11 w 24"/>
                      <a:gd name="T11" fmla="*/ 24 h 24"/>
                      <a:gd name="T12" fmla="*/ 11 w 24"/>
                      <a:gd name="T13" fmla="*/ 24 h 24"/>
                      <a:gd name="T14" fmla="*/ 8 w 24"/>
                      <a:gd name="T15" fmla="*/ 22 h 24"/>
                      <a:gd name="T16" fmla="*/ 3 w 24"/>
                      <a:gd name="T17" fmla="*/ 21 h 24"/>
                      <a:gd name="T18" fmla="*/ 1 w 24"/>
                      <a:gd name="T19" fmla="*/ 16 h 24"/>
                      <a:gd name="T20" fmla="*/ 0 w 24"/>
                      <a:gd name="T21" fmla="*/ 13 h 24"/>
                      <a:gd name="T22" fmla="*/ 0 w 24"/>
                      <a:gd name="T23" fmla="*/ 13 h 24"/>
                      <a:gd name="T24" fmla="*/ 1 w 24"/>
                      <a:gd name="T25" fmla="*/ 8 h 24"/>
                      <a:gd name="T26" fmla="*/ 3 w 24"/>
                      <a:gd name="T27" fmla="*/ 3 h 24"/>
                      <a:gd name="T28" fmla="*/ 8 w 24"/>
                      <a:gd name="T29" fmla="*/ 2 h 24"/>
                      <a:gd name="T30" fmla="*/ 11 w 24"/>
                      <a:gd name="T31" fmla="*/ 0 h 24"/>
                      <a:gd name="T32" fmla="*/ 11 w 24"/>
                      <a:gd name="T33" fmla="*/ 0 h 24"/>
                      <a:gd name="T34" fmla="*/ 16 w 24"/>
                      <a:gd name="T35" fmla="*/ 2 h 24"/>
                      <a:gd name="T36" fmla="*/ 19 w 24"/>
                      <a:gd name="T37" fmla="*/ 3 h 24"/>
                      <a:gd name="T38" fmla="*/ 22 w 24"/>
                      <a:gd name="T39" fmla="*/ 8 h 24"/>
                      <a:gd name="T40" fmla="*/ 24 w 24"/>
                      <a:gd name="T41" fmla="*/ 13 h 24"/>
                      <a:gd name="T42" fmla="*/ 24 w 24"/>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3"/>
                        </a:moveTo>
                        <a:lnTo>
                          <a:pt x="24" y="13"/>
                        </a:lnTo>
                        <a:lnTo>
                          <a:pt x="22" y="16"/>
                        </a:lnTo>
                        <a:lnTo>
                          <a:pt x="19" y="21"/>
                        </a:lnTo>
                        <a:lnTo>
                          <a:pt x="16" y="22"/>
                        </a:lnTo>
                        <a:lnTo>
                          <a:pt x="11" y="24"/>
                        </a:lnTo>
                        <a:lnTo>
                          <a:pt x="11" y="24"/>
                        </a:lnTo>
                        <a:lnTo>
                          <a:pt x="8" y="22"/>
                        </a:lnTo>
                        <a:lnTo>
                          <a:pt x="3" y="21"/>
                        </a:lnTo>
                        <a:lnTo>
                          <a:pt x="1" y="16"/>
                        </a:lnTo>
                        <a:lnTo>
                          <a:pt x="0" y="13"/>
                        </a:lnTo>
                        <a:lnTo>
                          <a:pt x="0" y="13"/>
                        </a:lnTo>
                        <a:lnTo>
                          <a:pt x="1" y="8"/>
                        </a:lnTo>
                        <a:lnTo>
                          <a:pt x="3" y="3"/>
                        </a:lnTo>
                        <a:lnTo>
                          <a:pt x="8" y="2"/>
                        </a:lnTo>
                        <a:lnTo>
                          <a:pt x="11" y="0"/>
                        </a:lnTo>
                        <a:lnTo>
                          <a:pt x="11" y="0"/>
                        </a:lnTo>
                        <a:lnTo>
                          <a:pt x="16" y="2"/>
                        </a:lnTo>
                        <a:lnTo>
                          <a:pt x="19" y="3"/>
                        </a:lnTo>
                        <a:lnTo>
                          <a:pt x="22" y="8"/>
                        </a:lnTo>
                        <a:lnTo>
                          <a:pt x="24" y="13"/>
                        </a:lnTo>
                        <a:lnTo>
                          <a:pt x="24"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38" name="Freeform 3103"/>
                  <p:cNvSpPr>
                    <a:spLocks/>
                  </p:cNvSpPr>
                  <p:nvPr/>
                </p:nvSpPr>
                <p:spPr bwMode="auto">
                  <a:xfrm>
                    <a:off x="7129272" y="3605226"/>
                    <a:ext cx="31531" cy="41403"/>
                  </a:xfrm>
                  <a:custGeom>
                    <a:avLst/>
                    <a:gdLst>
                      <a:gd name="T0" fmla="*/ 22 w 22"/>
                      <a:gd name="T1" fmla="*/ 13 h 24"/>
                      <a:gd name="T2" fmla="*/ 22 w 22"/>
                      <a:gd name="T3" fmla="*/ 13 h 24"/>
                      <a:gd name="T4" fmla="*/ 22 w 22"/>
                      <a:gd name="T5" fmla="*/ 16 h 24"/>
                      <a:gd name="T6" fmla="*/ 19 w 22"/>
                      <a:gd name="T7" fmla="*/ 21 h 24"/>
                      <a:gd name="T8" fmla="*/ 16 w 22"/>
                      <a:gd name="T9" fmla="*/ 22 h 24"/>
                      <a:gd name="T10" fmla="*/ 11 w 22"/>
                      <a:gd name="T11" fmla="*/ 24 h 24"/>
                      <a:gd name="T12" fmla="*/ 11 w 22"/>
                      <a:gd name="T13" fmla="*/ 24 h 24"/>
                      <a:gd name="T14" fmla="*/ 6 w 22"/>
                      <a:gd name="T15" fmla="*/ 22 h 24"/>
                      <a:gd name="T16" fmla="*/ 3 w 22"/>
                      <a:gd name="T17" fmla="*/ 21 h 24"/>
                      <a:gd name="T18" fmla="*/ 2 w 22"/>
                      <a:gd name="T19" fmla="*/ 16 h 24"/>
                      <a:gd name="T20" fmla="*/ 0 w 22"/>
                      <a:gd name="T21" fmla="*/ 13 h 24"/>
                      <a:gd name="T22" fmla="*/ 0 w 22"/>
                      <a:gd name="T23" fmla="*/ 13 h 24"/>
                      <a:gd name="T24" fmla="*/ 2 w 22"/>
                      <a:gd name="T25" fmla="*/ 8 h 24"/>
                      <a:gd name="T26" fmla="*/ 3 w 22"/>
                      <a:gd name="T27" fmla="*/ 3 h 24"/>
                      <a:gd name="T28" fmla="*/ 6 w 22"/>
                      <a:gd name="T29" fmla="*/ 2 h 24"/>
                      <a:gd name="T30" fmla="*/ 11 w 22"/>
                      <a:gd name="T31" fmla="*/ 0 h 24"/>
                      <a:gd name="T32" fmla="*/ 11 w 22"/>
                      <a:gd name="T33" fmla="*/ 0 h 24"/>
                      <a:gd name="T34" fmla="*/ 16 w 22"/>
                      <a:gd name="T35" fmla="*/ 2 h 24"/>
                      <a:gd name="T36" fmla="*/ 19 w 22"/>
                      <a:gd name="T37" fmla="*/ 3 h 24"/>
                      <a:gd name="T38" fmla="*/ 22 w 22"/>
                      <a:gd name="T39" fmla="*/ 8 h 24"/>
                      <a:gd name="T40" fmla="*/ 22 w 22"/>
                      <a:gd name="T41" fmla="*/ 13 h 24"/>
                      <a:gd name="T42" fmla="*/ 22 w 22"/>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4">
                        <a:moveTo>
                          <a:pt x="22" y="13"/>
                        </a:moveTo>
                        <a:lnTo>
                          <a:pt x="22" y="13"/>
                        </a:lnTo>
                        <a:lnTo>
                          <a:pt x="22" y="16"/>
                        </a:lnTo>
                        <a:lnTo>
                          <a:pt x="19" y="21"/>
                        </a:lnTo>
                        <a:lnTo>
                          <a:pt x="16" y="22"/>
                        </a:lnTo>
                        <a:lnTo>
                          <a:pt x="11" y="24"/>
                        </a:lnTo>
                        <a:lnTo>
                          <a:pt x="11" y="24"/>
                        </a:lnTo>
                        <a:lnTo>
                          <a:pt x="6" y="22"/>
                        </a:lnTo>
                        <a:lnTo>
                          <a:pt x="3" y="21"/>
                        </a:lnTo>
                        <a:lnTo>
                          <a:pt x="2" y="16"/>
                        </a:lnTo>
                        <a:lnTo>
                          <a:pt x="0" y="13"/>
                        </a:lnTo>
                        <a:lnTo>
                          <a:pt x="0" y="13"/>
                        </a:lnTo>
                        <a:lnTo>
                          <a:pt x="2" y="8"/>
                        </a:lnTo>
                        <a:lnTo>
                          <a:pt x="3" y="3"/>
                        </a:lnTo>
                        <a:lnTo>
                          <a:pt x="6" y="2"/>
                        </a:lnTo>
                        <a:lnTo>
                          <a:pt x="11" y="0"/>
                        </a:lnTo>
                        <a:lnTo>
                          <a:pt x="11" y="0"/>
                        </a:lnTo>
                        <a:lnTo>
                          <a:pt x="16" y="2"/>
                        </a:lnTo>
                        <a:lnTo>
                          <a:pt x="19" y="3"/>
                        </a:lnTo>
                        <a:lnTo>
                          <a:pt x="22" y="8"/>
                        </a:lnTo>
                        <a:lnTo>
                          <a:pt x="22" y="13"/>
                        </a:lnTo>
                        <a:lnTo>
                          <a:pt x="22"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39" name="Freeform 3104"/>
                  <p:cNvSpPr>
                    <a:spLocks/>
                  </p:cNvSpPr>
                  <p:nvPr/>
                </p:nvSpPr>
                <p:spPr bwMode="auto">
                  <a:xfrm>
                    <a:off x="7175134" y="3605226"/>
                    <a:ext cx="34397" cy="41403"/>
                  </a:xfrm>
                  <a:custGeom>
                    <a:avLst/>
                    <a:gdLst>
                      <a:gd name="T0" fmla="*/ 24 w 24"/>
                      <a:gd name="T1" fmla="*/ 13 h 24"/>
                      <a:gd name="T2" fmla="*/ 24 w 24"/>
                      <a:gd name="T3" fmla="*/ 13 h 24"/>
                      <a:gd name="T4" fmla="*/ 22 w 24"/>
                      <a:gd name="T5" fmla="*/ 16 h 24"/>
                      <a:gd name="T6" fmla="*/ 19 w 24"/>
                      <a:gd name="T7" fmla="*/ 21 h 24"/>
                      <a:gd name="T8" fmla="*/ 16 w 24"/>
                      <a:gd name="T9" fmla="*/ 22 h 24"/>
                      <a:gd name="T10" fmla="*/ 11 w 24"/>
                      <a:gd name="T11" fmla="*/ 24 h 24"/>
                      <a:gd name="T12" fmla="*/ 11 w 24"/>
                      <a:gd name="T13" fmla="*/ 24 h 24"/>
                      <a:gd name="T14" fmla="*/ 8 w 24"/>
                      <a:gd name="T15" fmla="*/ 22 h 24"/>
                      <a:gd name="T16" fmla="*/ 3 w 24"/>
                      <a:gd name="T17" fmla="*/ 21 h 24"/>
                      <a:gd name="T18" fmla="*/ 1 w 24"/>
                      <a:gd name="T19" fmla="*/ 16 h 24"/>
                      <a:gd name="T20" fmla="*/ 0 w 24"/>
                      <a:gd name="T21" fmla="*/ 13 h 24"/>
                      <a:gd name="T22" fmla="*/ 0 w 24"/>
                      <a:gd name="T23" fmla="*/ 13 h 24"/>
                      <a:gd name="T24" fmla="*/ 1 w 24"/>
                      <a:gd name="T25" fmla="*/ 8 h 24"/>
                      <a:gd name="T26" fmla="*/ 3 w 24"/>
                      <a:gd name="T27" fmla="*/ 3 h 24"/>
                      <a:gd name="T28" fmla="*/ 8 w 24"/>
                      <a:gd name="T29" fmla="*/ 2 h 24"/>
                      <a:gd name="T30" fmla="*/ 11 w 24"/>
                      <a:gd name="T31" fmla="*/ 0 h 24"/>
                      <a:gd name="T32" fmla="*/ 11 w 24"/>
                      <a:gd name="T33" fmla="*/ 0 h 24"/>
                      <a:gd name="T34" fmla="*/ 16 w 24"/>
                      <a:gd name="T35" fmla="*/ 2 h 24"/>
                      <a:gd name="T36" fmla="*/ 19 w 24"/>
                      <a:gd name="T37" fmla="*/ 3 h 24"/>
                      <a:gd name="T38" fmla="*/ 22 w 24"/>
                      <a:gd name="T39" fmla="*/ 8 h 24"/>
                      <a:gd name="T40" fmla="*/ 24 w 24"/>
                      <a:gd name="T41" fmla="*/ 13 h 24"/>
                      <a:gd name="T42" fmla="*/ 24 w 24"/>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3"/>
                        </a:moveTo>
                        <a:lnTo>
                          <a:pt x="24" y="13"/>
                        </a:lnTo>
                        <a:lnTo>
                          <a:pt x="22" y="16"/>
                        </a:lnTo>
                        <a:lnTo>
                          <a:pt x="19" y="21"/>
                        </a:lnTo>
                        <a:lnTo>
                          <a:pt x="16" y="22"/>
                        </a:lnTo>
                        <a:lnTo>
                          <a:pt x="11" y="24"/>
                        </a:lnTo>
                        <a:lnTo>
                          <a:pt x="11" y="24"/>
                        </a:lnTo>
                        <a:lnTo>
                          <a:pt x="8" y="22"/>
                        </a:lnTo>
                        <a:lnTo>
                          <a:pt x="3" y="21"/>
                        </a:lnTo>
                        <a:lnTo>
                          <a:pt x="1" y="16"/>
                        </a:lnTo>
                        <a:lnTo>
                          <a:pt x="0" y="13"/>
                        </a:lnTo>
                        <a:lnTo>
                          <a:pt x="0" y="13"/>
                        </a:lnTo>
                        <a:lnTo>
                          <a:pt x="1" y="8"/>
                        </a:lnTo>
                        <a:lnTo>
                          <a:pt x="3" y="3"/>
                        </a:lnTo>
                        <a:lnTo>
                          <a:pt x="8" y="2"/>
                        </a:lnTo>
                        <a:lnTo>
                          <a:pt x="11" y="0"/>
                        </a:lnTo>
                        <a:lnTo>
                          <a:pt x="11" y="0"/>
                        </a:lnTo>
                        <a:lnTo>
                          <a:pt x="16" y="2"/>
                        </a:lnTo>
                        <a:lnTo>
                          <a:pt x="19" y="3"/>
                        </a:lnTo>
                        <a:lnTo>
                          <a:pt x="22" y="8"/>
                        </a:lnTo>
                        <a:lnTo>
                          <a:pt x="24" y="13"/>
                        </a:lnTo>
                        <a:lnTo>
                          <a:pt x="24"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40" name="Freeform 3105"/>
                  <p:cNvSpPr>
                    <a:spLocks/>
                  </p:cNvSpPr>
                  <p:nvPr/>
                </p:nvSpPr>
                <p:spPr bwMode="auto">
                  <a:xfrm>
                    <a:off x="7536302" y="3605226"/>
                    <a:ext cx="34397" cy="41403"/>
                  </a:xfrm>
                  <a:custGeom>
                    <a:avLst/>
                    <a:gdLst>
                      <a:gd name="T0" fmla="*/ 24 w 24"/>
                      <a:gd name="T1" fmla="*/ 13 h 24"/>
                      <a:gd name="T2" fmla="*/ 24 w 24"/>
                      <a:gd name="T3" fmla="*/ 13 h 24"/>
                      <a:gd name="T4" fmla="*/ 23 w 24"/>
                      <a:gd name="T5" fmla="*/ 16 h 24"/>
                      <a:gd name="T6" fmla="*/ 21 w 24"/>
                      <a:gd name="T7" fmla="*/ 21 h 24"/>
                      <a:gd name="T8" fmla="*/ 16 w 24"/>
                      <a:gd name="T9" fmla="*/ 22 h 24"/>
                      <a:gd name="T10" fmla="*/ 13 w 24"/>
                      <a:gd name="T11" fmla="*/ 24 h 24"/>
                      <a:gd name="T12" fmla="*/ 13 w 24"/>
                      <a:gd name="T13" fmla="*/ 24 h 24"/>
                      <a:gd name="T14" fmla="*/ 8 w 24"/>
                      <a:gd name="T15" fmla="*/ 22 h 24"/>
                      <a:gd name="T16" fmla="*/ 5 w 24"/>
                      <a:gd name="T17" fmla="*/ 21 h 24"/>
                      <a:gd name="T18" fmla="*/ 2 w 24"/>
                      <a:gd name="T19" fmla="*/ 16 h 24"/>
                      <a:gd name="T20" fmla="*/ 0 w 24"/>
                      <a:gd name="T21" fmla="*/ 13 h 24"/>
                      <a:gd name="T22" fmla="*/ 0 w 24"/>
                      <a:gd name="T23" fmla="*/ 13 h 24"/>
                      <a:gd name="T24" fmla="*/ 2 w 24"/>
                      <a:gd name="T25" fmla="*/ 8 h 24"/>
                      <a:gd name="T26" fmla="*/ 5 w 24"/>
                      <a:gd name="T27" fmla="*/ 3 h 24"/>
                      <a:gd name="T28" fmla="*/ 8 w 24"/>
                      <a:gd name="T29" fmla="*/ 2 h 24"/>
                      <a:gd name="T30" fmla="*/ 13 w 24"/>
                      <a:gd name="T31" fmla="*/ 0 h 24"/>
                      <a:gd name="T32" fmla="*/ 13 w 24"/>
                      <a:gd name="T33" fmla="*/ 0 h 24"/>
                      <a:gd name="T34" fmla="*/ 16 w 24"/>
                      <a:gd name="T35" fmla="*/ 2 h 24"/>
                      <a:gd name="T36" fmla="*/ 21 w 24"/>
                      <a:gd name="T37" fmla="*/ 3 h 24"/>
                      <a:gd name="T38" fmla="*/ 23 w 24"/>
                      <a:gd name="T39" fmla="*/ 8 h 24"/>
                      <a:gd name="T40" fmla="*/ 24 w 24"/>
                      <a:gd name="T41" fmla="*/ 13 h 24"/>
                      <a:gd name="T42" fmla="*/ 24 w 24"/>
                      <a:gd name="T43"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4">
                        <a:moveTo>
                          <a:pt x="24" y="13"/>
                        </a:moveTo>
                        <a:lnTo>
                          <a:pt x="24" y="13"/>
                        </a:lnTo>
                        <a:lnTo>
                          <a:pt x="23" y="16"/>
                        </a:lnTo>
                        <a:lnTo>
                          <a:pt x="21" y="21"/>
                        </a:lnTo>
                        <a:lnTo>
                          <a:pt x="16" y="22"/>
                        </a:lnTo>
                        <a:lnTo>
                          <a:pt x="13" y="24"/>
                        </a:lnTo>
                        <a:lnTo>
                          <a:pt x="13" y="24"/>
                        </a:lnTo>
                        <a:lnTo>
                          <a:pt x="8" y="22"/>
                        </a:lnTo>
                        <a:lnTo>
                          <a:pt x="5" y="21"/>
                        </a:lnTo>
                        <a:lnTo>
                          <a:pt x="2" y="16"/>
                        </a:lnTo>
                        <a:lnTo>
                          <a:pt x="0" y="13"/>
                        </a:lnTo>
                        <a:lnTo>
                          <a:pt x="0" y="13"/>
                        </a:lnTo>
                        <a:lnTo>
                          <a:pt x="2" y="8"/>
                        </a:lnTo>
                        <a:lnTo>
                          <a:pt x="5" y="3"/>
                        </a:lnTo>
                        <a:lnTo>
                          <a:pt x="8" y="2"/>
                        </a:lnTo>
                        <a:lnTo>
                          <a:pt x="13" y="0"/>
                        </a:lnTo>
                        <a:lnTo>
                          <a:pt x="13" y="0"/>
                        </a:lnTo>
                        <a:lnTo>
                          <a:pt x="16" y="2"/>
                        </a:lnTo>
                        <a:lnTo>
                          <a:pt x="21" y="3"/>
                        </a:lnTo>
                        <a:lnTo>
                          <a:pt x="23" y="8"/>
                        </a:lnTo>
                        <a:lnTo>
                          <a:pt x="24" y="13"/>
                        </a:lnTo>
                        <a:lnTo>
                          <a:pt x="24" y="13"/>
                        </a:lnTo>
                        <a:close/>
                      </a:path>
                    </a:pathLst>
                  </a:custGeom>
                  <a:noFill/>
                  <a:ln w="1588">
                    <a:solidFill>
                      <a:srgbClr val="9A2C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41" name="Line 1831"/>
                  <p:cNvSpPr>
                    <a:spLocks noChangeShapeType="1"/>
                  </p:cNvSpPr>
                  <p:nvPr/>
                </p:nvSpPr>
                <p:spPr bwMode="auto">
                  <a:xfrm>
                    <a:off x="3643719" y="4484049"/>
                    <a:ext cx="0" cy="40325"/>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42" name="Line 1832"/>
                  <p:cNvSpPr>
                    <a:spLocks noChangeShapeType="1"/>
                  </p:cNvSpPr>
                  <p:nvPr/>
                </p:nvSpPr>
                <p:spPr bwMode="auto">
                  <a:xfrm flipV="1">
                    <a:off x="3852968" y="4484049"/>
                    <a:ext cx="0" cy="18611"/>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43" name="Line 1833"/>
                  <p:cNvSpPr>
                    <a:spLocks noChangeShapeType="1"/>
                  </p:cNvSpPr>
                  <p:nvPr/>
                </p:nvSpPr>
                <p:spPr bwMode="auto">
                  <a:xfrm>
                    <a:off x="4065082" y="4484049"/>
                    <a:ext cx="0" cy="40325"/>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44" name="Line 1834"/>
                  <p:cNvSpPr>
                    <a:spLocks noChangeShapeType="1"/>
                  </p:cNvSpPr>
                  <p:nvPr/>
                </p:nvSpPr>
                <p:spPr bwMode="auto">
                  <a:xfrm flipV="1">
                    <a:off x="4280062" y="4484049"/>
                    <a:ext cx="0" cy="18611"/>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45" name="Line 1835"/>
                  <p:cNvSpPr>
                    <a:spLocks noChangeShapeType="1"/>
                  </p:cNvSpPr>
                  <p:nvPr/>
                </p:nvSpPr>
                <p:spPr bwMode="auto">
                  <a:xfrm>
                    <a:off x="4489310" y="4484049"/>
                    <a:ext cx="0" cy="40325"/>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46" name="Line 1836"/>
                  <p:cNvSpPr>
                    <a:spLocks noChangeShapeType="1"/>
                  </p:cNvSpPr>
                  <p:nvPr/>
                </p:nvSpPr>
                <p:spPr bwMode="auto">
                  <a:xfrm flipV="1">
                    <a:off x="4701425" y="4484049"/>
                    <a:ext cx="0" cy="18611"/>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47" name="Line 1837"/>
                  <p:cNvSpPr>
                    <a:spLocks noChangeShapeType="1"/>
                  </p:cNvSpPr>
                  <p:nvPr/>
                </p:nvSpPr>
                <p:spPr bwMode="auto">
                  <a:xfrm>
                    <a:off x="4910672" y="4484049"/>
                    <a:ext cx="0" cy="40325"/>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48" name="Line 1838"/>
                  <p:cNvSpPr>
                    <a:spLocks noChangeShapeType="1"/>
                  </p:cNvSpPr>
                  <p:nvPr/>
                </p:nvSpPr>
                <p:spPr bwMode="auto">
                  <a:xfrm flipV="1">
                    <a:off x="5122786" y="4484049"/>
                    <a:ext cx="0" cy="18611"/>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49" name="Line 1839"/>
                  <p:cNvSpPr>
                    <a:spLocks noChangeShapeType="1"/>
                  </p:cNvSpPr>
                  <p:nvPr/>
                </p:nvSpPr>
                <p:spPr bwMode="auto">
                  <a:xfrm>
                    <a:off x="5337767" y="4484049"/>
                    <a:ext cx="0" cy="40325"/>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50" name="Line 1840"/>
                  <p:cNvSpPr>
                    <a:spLocks noChangeShapeType="1"/>
                  </p:cNvSpPr>
                  <p:nvPr/>
                </p:nvSpPr>
                <p:spPr bwMode="auto">
                  <a:xfrm flipV="1">
                    <a:off x="5547014" y="4484049"/>
                    <a:ext cx="0" cy="18611"/>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51" name="Line 1841"/>
                  <p:cNvSpPr>
                    <a:spLocks noChangeShapeType="1"/>
                  </p:cNvSpPr>
                  <p:nvPr/>
                </p:nvSpPr>
                <p:spPr bwMode="auto">
                  <a:xfrm>
                    <a:off x="5759129" y="4484049"/>
                    <a:ext cx="0" cy="40325"/>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52" name="Line 1842"/>
                  <p:cNvSpPr>
                    <a:spLocks noChangeShapeType="1"/>
                  </p:cNvSpPr>
                  <p:nvPr/>
                </p:nvSpPr>
                <p:spPr bwMode="auto">
                  <a:xfrm flipV="1">
                    <a:off x="5968377" y="4484049"/>
                    <a:ext cx="0" cy="18611"/>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53" name="Line 1843"/>
                  <p:cNvSpPr>
                    <a:spLocks noChangeShapeType="1"/>
                  </p:cNvSpPr>
                  <p:nvPr/>
                </p:nvSpPr>
                <p:spPr bwMode="auto">
                  <a:xfrm>
                    <a:off x="6180492" y="4484049"/>
                    <a:ext cx="0" cy="40325"/>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54" name="Line 1844"/>
                  <p:cNvSpPr>
                    <a:spLocks noChangeShapeType="1"/>
                  </p:cNvSpPr>
                  <p:nvPr/>
                </p:nvSpPr>
                <p:spPr bwMode="auto">
                  <a:xfrm flipV="1">
                    <a:off x="6392606" y="4484049"/>
                    <a:ext cx="0" cy="18611"/>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55" name="Line 1845"/>
                  <p:cNvSpPr>
                    <a:spLocks noChangeShapeType="1"/>
                  </p:cNvSpPr>
                  <p:nvPr/>
                </p:nvSpPr>
                <p:spPr bwMode="auto">
                  <a:xfrm>
                    <a:off x="6604720" y="4484049"/>
                    <a:ext cx="0" cy="40325"/>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56" name="Line 1846"/>
                  <p:cNvSpPr>
                    <a:spLocks noChangeShapeType="1"/>
                  </p:cNvSpPr>
                  <p:nvPr/>
                </p:nvSpPr>
                <p:spPr bwMode="auto">
                  <a:xfrm flipV="1">
                    <a:off x="6816834" y="4484049"/>
                    <a:ext cx="0" cy="18611"/>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57" name="Line 1847"/>
                  <p:cNvSpPr>
                    <a:spLocks noChangeShapeType="1"/>
                  </p:cNvSpPr>
                  <p:nvPr/>
                </p:nvSpPr>
                <p:spPr bwMode="auto">
                  <a:xfrm>
                    <a:off x="7026081" y="4484049"/>
                    <a:ext cx="0" cy="40325"/>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58" name="Line 1848"/>
                  <p:cNvSpPr>
                    <a:spLocks noChangeShapeType="1"/>
                  </p:cNvSpPr>
                  <p:nvPr/>
                </p:nvSpPr>
                <p:spPr bwMode="auto">
                  <a:xfrm flipV="1">
                    <a:off x="7235330" y="4484049"/>
                    <a:ext cx="0" cy="18611"/>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59" name="Line 1849"/>
                  <p:cNvSpPr>
                    <a:spLocks noChangeShapeType="1"/>
                  </p:cNvSpPr>
                  <p:nvPr/>
                </p:nvSpPr>
                <p:spPr bwMode="auto">
                  <a:xfrm>
                    <a:off x="7450310" y="4484049"/>
                    <a:ext cx="0" cy="40325"/>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60" name="Line 1850"/>
                  <p:cNvSpPr>
                    <a:spLocks noChangeShapeType="1"/>
                  </p:cNvSpPr>
                  <p:nvPr/>
                </p:nvSpPr>
                <p:spPr bwMode="auto">
                  <a:xfrm flipV="1">
                    <a:off x="7659558" y="4484049"/>
                    <a:ext cx="0" cy="18611"/>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61" name="Line 1851"/>
                  <p:cNvSpPr>
                    <a:spLocks noChangeShapeType="1"/>
                  </p:cNvSpPr>
                  <p:nvPr/>
                </p:nvSpPr>
                <p:spPr bwMode="auto">
                  <a:xfrm>
                    <a:off x="7874538" y="4484049"/>
                    <a:ext cx="0" cy="40325"/>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62" name="Line 1852"/>
                  <p:cNvSpPr>
                    <a:spLocks noChangeShapeType="1"/>
                  </p:cNvSpPr>
                  <p:nvPr/>
                </p:nvSpPr>
                <p:spPr bwMode="auto">
                  <a:xfrm flipV="1">
                    <a:off x="8083787" y="4484049"/>
                    <a:ext cx="0" cy="18611"/>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63" name="Line 1853"/>
                  <p:cNvSpPr>
                    <a:spLocks noChangeShapeType="1"/>
                  </p:cNvSpPr>
                  <p:nvPr/>
                </p:nvSpPr>
                <p:spPr bwMode="auto">
                  <a:xfrm>
                    <a:off x="8293034" y="4484049"/>
                    <a:ext cx="0" cy="40325"/>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64" name="Line 1854"/>
                  <p:cNvSpPr>
                    <a:spLocks noChangeShapeType="1"/>
                  </p:cNvSpPr>
                  <p:nvPr/>
                </p:nvSpPr>
                <p:spPr bwMode="auto">
                  <a:xfrm flipV="1">
                    <a:off x="8508015" y="4484049"/>
                    <a:ext cx="0" cy="18611"/>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65" name="Line 1855"/>
                  <p:cNvSpPr>
                    <a:spLocks noChangeShapeType="1"/>
                  </p:cNvSpPr>
                  <p:nvPr/>
                </p:nvSpPr>
                <p:spPr bwMode="auto">
                  <a:xfrm>
                    <a:off x="8717262" y="4484049"/>
                    <a:ext cx="0" cy="40325"/>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66" name="Line 1995"/>
                  <p:cNvSpPr>
                    <a:spLocks noChangeShapeType="1"/>
                  </p:cNvSpPr>
                  <p:nvPr/>
                </p:nvSpPr>
                <p:spPr bwMode="auto">
                  <a:xfrm>
                    <a:off x="3643719" y="4484049"/>
                    <a:ext cx="0" cy="40325"/>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67" name="Line 1996"/>
                  <p:cNvSpPr>
                    <a:spLocks noChangeShapeType="1"/>
                  </p:cNvSpPr>
                  <p:nvPr/>
                </p:nvSpPr>
                <p:spPr bwMode="auto">
                  <a:xfrm flipV="1">
                    <a:off x="3852968" y="4484049"/>
                    <a:ext cx="0" cy="18611"/>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68" name="Line 1997"/>
                  <p:cNvSpPr>
                    <a:spLocks noChangeShapeType="1"/>
                  </p:cNvSpPr>
                  <p:nvPr/>
                </p:nvSpPr>
                <p:spPr bwMode="auto">
                  <a:xfrm>
                    <a:off x="4065082" y="4484049"/>
                    <a:ext cx="0" cy="40325"/>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69" name="Line 1998"/>
                  <p:cNvSpPr>
                    <a:spLocks noChangeShapeType="1"/>
                  </p:cNvSpPr>
                  <p:nvPr/>
                </p:nvSpPr>
                <p:spPr bwMode="auto">
                  <a:xfrm flipV="1">
                    <a:off x="4280062" y="4484049"/>
                    <a:ext cx="0" cy="18611"/>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70" name="Line 1999"/>
                  <p:cNvSpPr>
                    <a:spLocks noChangeShapeType="1"/>
                  </p:cNvSpPr>
                  <p:nvPr/>
                </p:nvSpPr>
                <p:spPr bwMode="auto">
                  <a:xfrm>
                    <a:off x="4489310" y="4484049"/>
                    <a:ext cx="0" cy="40325"/>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71" name="Line 2000"/>
                  <p:cNvSpPr>
                    <a:spLocks noChangeShapeType="1"/>
                  </p:cNvSpPr>
                  <p:nvPr/>
                </p:nvSpPr>
                <p:spPr bwMode="auto">
                  <a:xfrm flipV="1">
                    <a:off x="4701425" y="4484049"/>
                    <a:ext cx="0" cy="18611"/>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72" name="Line 2001"/>
                  <p:cNvSpPr>
                    <a:spLocks noChangeShapeType="1"/>
                  </p:cNvSpPr>
                  <p:nvPr/>
                </p:nvSpPr>
                <p:spPr bwMode="auto">
                  <a:xfrm>
                    <a:off x="4910672" y="4484049"/>
                    <a:ext cx="0" cy="40325"/>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73" name="Line 2002"/>
                  <p:cNvSpPr>
                    <a:spLocks noChangeShapeType="1"/>
                  </p:cNvSpPr>
                  <p:nvPr/>
                </p:nvSpPr>
                <p:spPr bwMode="auto">
                  <a:xfrm flipV="1">
                    <a:off x="5122786" y="4484049"/>
                    <a:ext cx="0" cy="18611"/>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74" name="Line 2003"/>
                  <p:cNvSpPr>
                    <a:spLocks noChangeShapeType="1"/>
                  </p:cNvSpPr>
                  <p:nvPr/>
                </p:nvSpPr>
                <p:spPr bwMode="auto">
                  <a:xfrm>
                    <a:off x="5337767" y="4484049"/>
                    <a:ext cx="0" cy="40325"/>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75" name="Line 2004"/>
                  <p:cNvSpPr>
                    <a:spLocks noChangeShapeType="1"/>
                  </p:cNvSpPr>
                  <p:nvPr/>
                </p:nvSpPr>
                <p:spPr bwMode="auto">
                  <a:xfrm flipV="1">
                    <a:off x="5547014" y="4484049"/>
                    <a:ext cx="0" cy="18611"/>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76" name="Line 2005"/>
                  <p:cNvSpPr>
                    <a:spLocks noChangeShapeType="1"/>
                  </p:cNvSpPr>
                  <p:nvPr/>
                </p:nvSpPr>
                <p:spPr bwMode="auto">
                  <a:xfrm>
                    <a:off x="5759129" y="4484049"/>
                    <a:ext cx="0" cy="40325"/>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77" name="Line 2006"/>
                  <p:cNvSpPr>
                    <a:spLocks noChangeShapeType="1"/>
                  </p:cNvSpPr>
                  <p:nvPr/>
                </p:nvSpPr>
                <p:spPr bwMode="auto">
                  <a:xfrm flipV="1">
                    <a:off x="5968377" y="4484049"/>
                    <a:ext cx="0" cy="18611"/>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78" name="Line 2007"/>
                  <p:cNvSpPr>
                    <a:spLocks noChangeShapeType="1"/>
                  </p:cNvSpPr>
                  <p:nvPr/>
                </p:nvSpPr>
                <p:spPr bwMode="auto">
                  <a:xfrm>
                    <a:off x="6180492" y="4484049"/>
                    <a:ext cx="0" cy="40325"/>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79" name="Line 2008"/>
                  <p:cNvSpPr>
                    <a:spLocks noChangeShapeType="1"/>
                  </p:cNvSpPr>
                  <p:nvPr/>
                </p:nvSpPr>
                <p:spPr bwMode="auto">
                  <a:xfrm flipV="1">
                    <a:off x="6392606" y="4484049"/>
                    <a:ext cx="0" cy="18611"/>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80" name="Line 2009"/>
                  <p:cNvSpPr>
                    <a:spLocks noChangeShapeType="1"/>
                  </p:cNvSpPr>
                  <p:nvPr/>
                </p:nvSpPr>
                <p:spPr bwMode="auto">
                  <a:xfrm>
                    <a:off x="6604720" y="4484049"/>
                    <a:ext cx="0" cy="40325"/>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81" name="Line 2010"/>
                  <p:cNvSpPr>
                    <a:spLocks noChangeShapeType="1"/>
                  </p:cNvSpPr>
                  <p:nvPr/>
                </p:nvSpPr>
                <p:spPr bwMode="auto">
                  <a:xfrm flipV="1">
                    <a:off x="6816834" y="4484049"/>
                    <a:ext cx="0" cy="18611"/>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82" name="Line 2011"/>
                  <p:cNvSpPr>
                    <a:spLocks noChangeShapeType="1"/>
                  </p:cNvSpPr>
                  <p:nvPr/>
                </p:nvSpPr>
                <p:spPr bwMode="auto">
                  <a:xfrm>
                    <a:off x="7026081" y="4484049"/>
                    <a:ext cx="0" cy="40325"/>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83" name="Line 2012"/>
                  <p:cNvSpPr>
                    <a:spLocks noChangeShapeType="1"/>
                  </p:cNvSpPr>
                  <p:nvPr/>
                </p:nvSpPr>
                <p:spPr bwMode="auto">
                  <a:xfrm flipV="1">
                    <a:off x="7235330" y="4484049"/>
                    <a:ext cx="0" cy="18611"/>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84" name="Line 2013"/>
                  <p:cNvSpPr>
                    <a:spLocks noChangeShapeType="1"/>
                  </p:cNvSpPr>
                  <p:nvPr/>
                </p:nvSpPr>
                <p:spPr bwMode="auto">
                  <a:xfrm>
                    <a:off x="7450310" y="4484049"/>
                    <a:ext cx="0" cy="40325"/>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85" name="Line 2015"/>
                  <p:cNvSpPr>
                    <a:spLocks noChangeShapeType="1"/>
                  </p:cNvSpPr>
                  <p:nvPr/>
                </p:nvSpPr>
                <p:spPr bwMode="auto">
                  <a:xfrm flipV="1">
                    <a:off x="7659557" y="4484049"/>
                    <a:ext cx="0" cy="18611"/>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86" name="Line 2016"/>
                  <p:cNvSpPr>
                    <a:spLocks noChangeShapeType="1"/>
                  </p:cNvSpPr>
                  <p:nvPr/>
                </p:nvSpPr>
                <p:spPr bwMode="auto">
                  <a:xfrm>
                    <a:off x="7874538" y="4484049"/>
                    <a:ext cx="0" cy="40325"/>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87" name="Line 2017"/>
                  <p:cNvSpPr>
                    <a:spLocks noChangeShapeType="1"/>
                  </p:cNvSpPr>
                  <p:nvPr/>
                </p:nvSpPr>
                <p:spPr bwMode="auto">
                  <a:xfrm flipV="1">
                    <a:off x="8083785" y="4484049"/>
                    <a:ext cx="0" cy="18611"/>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88" name="Line 2018"/>
                  <p:cNvSpPr>
                    <a:spLocks noChangeShapeType="1"/>
                  </p:cNvSpPr>
                  <p:nvPr/>
                </p:nvSpPr>
                <p:spPr bwMode="auto">
                  <a:xfrm>
                    <a:off x="8293034" y="4484049"/>
                    <a:ext cx="0" cy="40325"/>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89" name="Line 2019"/>
                  <p:cNvSpPr>
                    <a:spLocks noChangeShapeType="1"/>
                  </p:cNvSpPr>
                  <p:nvPr/>
                </p:nvSpPr>
                <p:spPr bwMode="auto">
                  <a:xfrm flipV="1">
                    <a:off x="8508014" y="4484049"/>
                    <a:ext cx="0" cy="18611"/>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90" name="Line 2020"/>
                  <p:cNvSpPr>
                    <a:spLocks noChangeShapeType="1"/>
                  </p:cNvSpPr>
                  <p:nvPr/>
                </p:nvSpPr>
                <p:spPr bwMode="auto">
                  <a:xfrm>
                    <a:off x="8717262" y="4484049"/>
                    <a:ext cx="0" cy="40325"/>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91" name="Line 2530"/>
                  <p:cNvSpPr>
                    <a:spLocks noChangeShapeType="1"/>
                  </p:cNvSpPr>
                  <p:nvPr/>
                </p:nvSpPr>
                <p:spPr bwMode="auto">
                  <a:xfrm>
                    <a:off x="3643719" y="4484049"/>
                    <a:ext cx="0" cy="40325"/>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92" name="Line 2531"/>
                  <p:cNvSpPr>
                    <a:spLocks noChangeShapeType="1"/>
                  </p:cNvSpPr>
                  <p:nvPr/>
                </p:nvSpPr>
                <p:spPr bwMode="auto">
                  <a:xfrm flipV="1">
                    <a:off x="3852966" y="4484049"/>
                    <a:ext cx="0" cy="18611"/>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93" name="Line 2532"/>
                  <p:cNvSpPr>
                    <a:spLocks noChangeShapeType="1"/>
                  </p:cNvSpPr>
                  <p:nvPr/>
                </p:nvSpPr>
                <p:spPr bwMode="auto">
                  <a:xfrm>
                    <a:off x="4065080" y="4484049"/>
                    <a:ext cx="0" cy="40325"/>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94" name="Line 2533"/>
                  <p:cNvSpPr>
                    <a:spLocks noChangeShapeType="1"/>
                  </p:cNvSpPr>
                  <p:nvPr/>
                </p:nvSpPr>
                <p:spPr bwMode="auto">
                  <a:xfrm flipV="1">
                    <a:off x="4280062" y="4484049"/>
                    <a:ext cx="0" cy="18611"/>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95" name="Line 2534"/>
                  <p:cNvSpPr>
                    <a:spLocks noChangeShapeType="1"/>
                  </p:cNvSpPr>
                  <p:nvPr/>
                </p:nvSpPr>
                <p:spPr bwMode="auto">
                  <a:xfrm>
                    <a:off x="4489309" y="4484049"/>
                    <a:ext cx="0" cy="40325"/>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96" name="Line 2535"/>
                  <p:cNvSpPr>
                    <a:spLocks noChangeShapeType="1"/>
                  </p:cNvSpPr>
                  <p:nvPr/>
                </p:nvSpPr>
                <p:spPr bwMode="auto">
                  <a:xfrm flipV="1">
                    <a:off x="4701423" y="4484049"/>
                    <a:ext cx="0" cy="18611"/>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97" name="Line 2536"/>
                  <p:cNvSpPr>
                    <a:spLocks noChangeShapeType="1"/>
                  </p:cNvSpPr>
                  <p:nvPr/>
                </p:nvSpPr>
                <p:spPr bwMode="auto">
                  <a:xfrm>
                    <a:off x="4910672" y="4484049"/>
                    <a:ext cx="0" cy="40325"/>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98" name="Line 2537"/>
                  <p:cNvSpPr>
                    <a:spLocks noChangeShapeType="1"/>
                  </p:cNvSpPr>
                  <p:nvPr/>
                </p:nvSpPr>
                <p:spPr bwMode="auto">
                  <a:xfrm flipV="1">
                    <a:off x="5122786" y="4484049"/>
                    <a:ext cx="0" cy="18611"/>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99" name="Line 2538"/>
                  <p:cNvSpPr>
                    <a:spLocks noChangeShapeType="1"/>
                  </p:cNvSpPr>
                  <p:nvPr/>
                </p:nvSpPr>
                <p:spPr bwMode="auto">
                  <a:xfrm>
                    <a:off x="5337766" y="4484049"/>
                    <a:ext cx="0" cy="40325"/>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00" name="Line 2539"/>
                  <p:cNvSpPr>
                    <a:spLocks noChangeShapeType="1"/>
                  </p:cNvSpPr>
                  <p:nvPr/>
                </p:nvSpPr>
                <p:spPr bwMode="auto">
                  <a:xfrm flipV="1">
                    <a:off x="5547014" y="4484049"/>
                    <a:ext cx="0" cy="18611"/>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01" name="Line 2540"/>
                  <p:cNvSpPr>
                    <a:spLocks noChangeShapeType="1"/>
                  </p:cNvSpPr>
                  <p:nvPr/>
                </p:nvSpPr>
                <p:spPr bwMode="auto">
                  <a:xfrm>
                    <a:off x="5759129" y="4484049"/>
                    <a:ext cx="0" cy="40325"/>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02" name="Line 2541"/>
                  <p:cNvSpPr>
                    <a:spLocks noChangeShapeType="1"/>
                  </p:cNvSpPr>
                  <p:nvPr/>
                </p:nvSpPr>
                <p:spPr bwMode="auto">
                  <a:xfrm flipV="1">
                    <a:off x="5968375" y="4484049"/>
                    <a:ext cx="0" cy="18611"/>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03" name="Line 2542"/>
                  <p:cNvSpPr>
                    <a:spLocks noChangeShapeType="1"/>
                  </p:cNvSpPr>
                  <p:nvPr/>
                </p:nvSpPr>
                <p:spPr bwMode="auto">
                  <a:xfrm>
                    <a:off x="6180490" y="4484049"/>
                    <a:ext cx="0" cy="40325"/>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04" name="Line 2543"/>
                  <p:cNvSpPr>
                    <a:spLocks noChangeShapeType="1"/>
                  </p:cNvSpPr>
                  <p:nvPr/>
                </p:nvSpPr>
                <p:spPr bwMode="auto">
                  <a:xfrm flipV="1">
                    <a:off x="6392604" y="4484049"/>
                    <a:ext cx="0" cy="18611"/>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05" name="Line 2544"/>
                  <p:cNvSpPr>
                    <a:spLocks noChangeShapeType="1"/>
                  </p:cNvSpPr>
                  <p:nvPr/>
                </p:nvSpPr>
                <p:spPr bwMode="auto">
                  <a:xfrm>
                    <a:off x="6604718" y="4484049"/>
                    <a:ext cx="0" cy="40325"/>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06" name="Line 2545"/>
                  <p:cNvSpPr>
                    <a:spLocks noChangeShapeType="1"/>
                  </p:cNvSpPr>
                  <p:nvPr/>
                </p:nvSpPr>
                <p:spPr bwMode="auto">
                  <a:xfrm flipV="1">
                    <a:off x="6816832" y="4484049"/>
                    <a:ext cx="0" cy="18611"/>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07" name="Line 2546"/>
                  <p:cNvSpPr>
                    <a:spLocks noChangeShapeType="1"/>
                  </p:cNvSpPr>
                  <p:nvPr/>
                </p:nvSpPr>
                <p:spPr bwMode="auto">
                  <a:xfrm>
                    <a:off x="7026081" y="4484049"/>
                    <a:ext cx="0" cy="40325"/>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08" name="Line 2547"/>
                  <p:cNvSpPr>
                    <a:spLocks noChangeShapeType="1"/>
                  </p:cNvSpPr>
                  <p:nvPr/>
                </p:nvSpPr>
                <p:spPr bwMode="auto">
                  <a:xfrm flipV="1">
                    <a:off x="7235328" y="4484049"/>
                    <a:ext cx="0" cy="18611"/>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09" name="Line 2548"/>
                  <p:cNvSpPr>
                    <a:spLocks noChangeShapeType="1"/>
                  </p:cNvSpPr>
                  <p:nvPr/>
                </p:nvSpPr>
                <p:spPr bwMode="auto">
                  <a:xfrm>
                    <a:off x="7450310" y="4484049"/>
                    <a:ext cx="0" cy="40325"/>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10" name="Line 2549"/>
                  <p:cNvSpPr>
                    <a:spLocks noChangeShapeType="1"/>
                  </p:cNvSpPr>
                  <p:nvPr/>
                </p:nvSpPr>
                <p:spPr bwMode="auto">
                  <a:xfrm flipV="1">
                    <a:off x="7659557" y="4484049"/>
                    <a:ext cx="0" cy="18611"/>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11" name="Line 2550"/>
                  <p:cNvSpPr>
                    <a:spLocks noChangeShapeType="1"/>
                  </p:cNvSpPr>
                  <p:nvPr/>
                </p:nvSpPr>
                <p:spPr bwMode="auto">
                  <a:xfrm>
                    <a:off x="7874538" y="4484049"/>
                    <a:ext cx="0" cy="40325"/>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12" name="Line 2551"/>
                  <p:cNvSpPr>
                    <a:spLocks noChangeShapeType="1"/>
                  </p:cNvSpPr>
                  <p:nvPr/>
                </p:nvSpPr>
                <p:spPr bwMode="auto">
                  <a:xfrm flipV="1">
                    <a:off x="8083785" y="4484049"/>
                    <a:ext cx="0" cy="18611"/>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13" name="Line 2552"/>
                  <p:cNvSpPr>
                    <a:spLocks noChangeShapeType="1"/>
                  </p:cNvSpPr>
                  <p:nvPr/>
                </p:nvSpPr>
                <p:spPr bwMode="auto">
                  <a:xfrm>
                    <a:off x="8293034" y="4484049"/>
                    <a:ext cx="0" cy="40325"/>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14" name="Line 2553"/>
                  <p:cNvSpPr>
                    <a:spLocks noChangeShapeType="1"/>
                  </p:cNvSpPr>
                  <p:nvPr/>
                </p:nvSpPr>
                <p:spPr bwMode="auto">
                  <a:xfrm flipV="1">
                    <a:off x="8508014" y="4484049"/>
                    <a:ext cx="0" cy="18611"/>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15" name="Line 2554"/>
                  <p:cNvSpPr>
                    <a:spLocks noChangeShapeType="1"/>
                  </p:cNvSpPr>
                  <p:nvPr/>
                </p:nvSpPr>
                <p:spPr bwMode="auto">
                  <a:xfrm>
                    <a:off x="8717262" y="4484049"/>
                    <a:ext cx="0" cy="40325"/>
                  </a:xfrm>
                  <a:prstGeom prst="line">
                    <a:avLst/>
                  </a:prstGeom>
                  <a:noFill/>
                  <a:ln w="15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16" name="Rectangle 3147"/>
                  <p:cNvSpPr>
                    <a:spLocks noChangeArrowheads="1"/>
                  </p:cNvSpPr>
                  <p:nvPr/>
                </p:nvSpPr>
                <p:spPr bwMode="auto">
                  <a:xfrm>
                    <a:off x="3620788" y="1341913"/>
                    <a:ext cx="5122273" cy="3139033"/>
                  </a:xfrm>
                  <a:prstGeom prst="rect">
                    <a:avLst/>
                  </a:prstGeom>
                  <a:noFill/>
                  <a:ln w="1588">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431" name="TextBox 2430"/>
                <p:cNvSpPr txBox="1"/>
                <p:nvPr/>
              </p:nvSpPr>
              <p:spPr>
                <a:xfrm>
                  <a:off x="7862662" y="2297060"/>
                  <a:ext cx="1324402" cy="445910"/>
                </a:xfrm>
                <a:prstGeom prst="rect">
                  <a:avLst/>
                </a:prstGeom>
                <a:noFill/>
              </p:spPr>
              <p:txBody>
                <a:bodyPr wrap="none" rtlCol="0">
                  <a:spAutoFit/>
                </a:bodyPr>
                <a:lstStyle/>
                <a:p>
                  <a:pPr algn="r"/>
                  <a:r>
                    <a:rPr lang="en-US" sz="1000" dirty="0">
                      <a:solidFill>
                        <a:schemeClr val="bg1"/>
                      </a:solidFill>
                      <a:latin typeface="Arial" panose="020B0604020202020204" pitchFamily="34" charset="0"/>
                      <a:cs typeface="Arial" panose="020B0604020202020204" pitchFamily="34" charset="0"/>
                    </a:rPr>
                    <a:t>Hazard Ratio: 0.64 </a:t>
                  </a:r>
                </a:p>
                <a:p>
                  <a:pPr algn="r"/>
                  <a:r>
                    <a:rPr lang="en-US" sz="1000" dirty="0">
                      <a:solidFill>
                        <a:schemeClr val="bg1"/>
                      </a:solidFill>
                      <a:latin typeface="Arial" panose="020B0604020202020204" pitchFamily="34" charset="0"/>
                      <a:cs typeface="Arial" panose="020B0604020202020204" pitchFamily="34" charset="0"/>
                    </a:rPr>
                    <a:t>(95% CI, 0.39–1.07)</a:t>
                  </a:r>
                </a:p>
              </p:txBody>
            </p:sp>
            <p:grpSp>
              <p:nvGrpSpPr>
                <p:cNvPr id="2432" name="Group 2431"/>
                <p:cNvGrpSpPr/>
                <p:nvPr/>
              </p:nvGrpSpPr>
              <p:grpSpPr>
                <a:xfrm>
                  <a:off x="6143176" y="2248899"/>
                  <a:ext cx="211596" cy="2911349"/>
                  <a:chOff x="2189866" y="1167897"/>
                  <a:chExt cx="399425" cy="3298101"/>
                </a:xfrm>
              </p:grpSpPr>
              <p:sp>
                <p:nvSpPr>
                  <p:cNvPr id="2448" name="Rectangle 300"/>
                  <p:cNvSpPr>
                    <a:spLocks noChangeArrowheads="1"/>
                  </p:cNvSpPr>
                  <p:nvPr/>
                </p:nvSpPr>
                <p:spPr bwMode="auto">
                  <a:xfrm>
                    <a:off x="2456149" y="4271712"/>
                    <a:ext cx="133142" cy="19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eaLnBrk="0" fontAlgn="base" hangingPunct="0">
                      <a:spcBef>
                        <a:spcPct val="0"/>
                      </a:spcBef>
                      <a:spcAft>
                        <a:spcPct val="0"/>
                      </a:spcAft>
                    </a:pPr>
                    <a:r>
                      <a:rPr lang="en-US" altLang="en-US" sz="1000" dirty="0">
                        <a:solidFill>
                          <a:srgbClr val="000000"/>
                        </a:solidFill>
                        <a:cs typeface="Arial" panose="020B0604020202020204" pitchFamily="34" charset="0"/>
                      </a:rPr>
                      <a:t>0</a:t>
                    </a:r>
                    <a:endParaRPr lang="en-US" altLang="en-US" sz="3200" dirty="0">
                      <a:cs typeface="Arial" panose="020B0604020202020204" pitchFamily="34" charset="0"/>
                    </a:endParaRPr>
                  </a:p>
                </p:txBody>
              </p:sp>
              <p:sp>
                <p:nvSpPr>
                  <p:cNvPr id="2449" name="Rectangle 302"/>
                  <p:cNvSpPr>
                    <a:spLocks noChangeArrowheads="1"/>
                  </p:cNvSpPr>
                  <p:nvPr/>
                </p:nvSpPr>
                <p:spPr bwMode="auto">
                  <a:xfrm>
                    <a:off x="2323008" y="3961329"/>
                    <a:ext cx="266283" cy="19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eaLnBrk="0" fontAlgn="base" hangingPunct="0">
                      <a:spcBef>
                        <a:spcPct val="0"/>
                      </a:spcBef>
                      <a:spcAft>
                        <a:spcPct val="0"/>
                      </a:spcAft>
                    </a:pPr>
                    <a:r>
                      <a:rPr lang="en-US" altLang="en-US" sz="1000" dirty="0">
                        <a:solidFill>
                          <a:srgbClr val="000000"/>
                        </a:solidFill>
                        <a:cs typeface="Arial" panose="020B0604020202020204" pitchFamily="34" charset="0"/>
                      </a:rPr>
                      <a:t>10</a:t>
                    </a:r>
                    <a:endParaRPr lang="en-US" altLang="en-US" sz="3200" dirty="0">
                      <a:cs typeface="Arial" panose="020B0604020202020204" pitchFamily="34" charset="0"/>
                    </a:endParaRPr>
                  </a:p>
                </p:txBody>
              </p:sp>
              <p:sp>
                <p:nvSpPr>
                  <p:cNvPr id="2450" name="Rectangle 304"/>
                  <p:cNvSpPr>
                    <a:spLocks noChangeArrowheads="1"/>
                  </p:cNvSpPr>
                  <p:nvPr/>
                </p:nvSpPr>
                <p:spPr bwMode="auto">
                  <a:xfrm>
                    <a:off x="2323008" y="3650950"/>
                    <a:ext cx="266283" cy="19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eaLnBrk="0" fontAlgn="base" hangingPunct="0">
                      <a:spcBef>
                        <a:spcPct val="0"/>
                      </a:spcBef>
                      <a:spcAft>
                        <a:spcPct val="0"/>
                      </a:spcAft>
                    </a:pPr>
                    <a:r>
                      <a:rPr lang="en-US" altLang="en-US" sz="1000" dirty="0">
                        <a:solidFill>
                          <a:srgbClr val="000000"/>
                        </a:solidFill>
                        <a:cs typeface="Arial" panose="020B0604020202020204" pitchFamily="34" charset="0"/>
                      </a:rPr>
                      <a:t>20</a:t>
                    </a:r>
                    <a:endParaRPr lang="en-US" altLang="en-US" sz="3200" dirty="0">
                      <a:cs typeface="Arial" panose="020B0604020202020204" pitchFamily="34" charset="0"/>
                    </a:endParaRPr>
                  </a:p>
                </p:txBody>
              </p:sp>
              <p:sp>
                <p:nvSpPr>
                  <p:cNvPr id="2451" name="Rectangle 306"/>
                  <p:cNvSpPr>
                    <a:spLocks noChangeArrowheads="1"/>
                  </p:cNvSpPr>
                  <p:nvPr/>
                </p:nvSpPr>
                <p:spPr bwMode="auto">
                  <a:xfrm>
                    <a:off x="2323008" y="3340568"/>
                    <a:ext cx="266283" cy="19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eaLnBrk="0" fontAlgn="base" hangingPunct="0">
                      <a:spcBef>
                        <a:spcPct val="0"/>
                      </a:spcBef>
                      <a:spcAft>
                        <a:spcPct val="0"/>
                      </a:spcAft>
                    </a:pPr>
                    <a:r>
                      <a:rPr lang="en-US" altLang="en-US" sz="1000" dirty="0">
                        <a:solidFill>
                          <a:srgbClr val="000000"/>
                        </a:solidFill>
                        <a:cs typeface="Arial" panose="020B0604020202020204" pitchFamily="34" charset="0"/>
                      </a:rPr>
                      <a:t>30</a:t>
                    </a:r>
                    <a:endParaRPr lang="en-US" altLang="en-US" sz="3200" dirty="0">
                      <a:cs typeface="Arial" panose="020B0604020202020204" pitchFamily="34" charset="0"/>
                    </a:endParaRPr>
                  </a:p>
                </p:txBody>
              </p:sp>
              <p:sp>
                <p:nvSpPr>
                  <p:cNvPr id="2452" name="Rectangle 308"/>
                  <p:cNvSpPr>
                    <a:spLocks noChangeArrowheads="1"/>
                  </p:cNvSpPr>
                  <p:nvPr/>
                </p:nvSpPr>
                <p:spPr bwMode="auto">
                  <a:xfrm>
                    <a:off x="2323008" y="3032228"/>
                    <a:ext cx="266283" cy="19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eaLnBrk="0" fontAlgn="base" hangingPunct="0">
                      <a:spcBef>
                        <a:spcPct val="0"/>
                      </a:spcBef>
                      <a:spcAft>
                        <a:spcPct val="0"/>
                      </a:spcAft>
                    </a:pPr>
                    <a:r>
                      <a:rPr lang="en-US" altLang="en-US" sz="1000" dirty="0">
                        <a:solidFill>
                          <a:srgbClr val="000000"/>
                        </a:solidFill>
                        <a:cs typeface="Arial" panose="020B0604020202020204" pitchFamily="34" charset="0"/>
                      </a:rPr>
                      <a:t>40</a:t>
                    </a:r>
                    <a:endParaRPr lang="en-US" altLang="en-US" sz="3200" dirty="0">
                      <a:cs typeface="Arial" panose="020B0604020202020204" pitchFamily="34" charset="0"/>
                    </a:endParaRPr>
                  </a:p>
                </p:txBody>
              </p:sp>
              <p:sp>
                <p:nvSpPr>
                  <p:cNvPr id="2453" name="Rectangle 310"/>
                  <p:cNvSpPr>
                    <a:spLocks noChangeArrowheads="1"/>
                  </p:cNvSpPr>
                  <p:nvPr/>
                </p:nvSpPr>
                <p:spPr bwMode="auto">
                  <a:xfrm>
                    <a:off x="2323008" y="2721846"/>
                    <a:ext cx="266283" cy="19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eaLnBrk="0" fontAlgn="base" hangingPunct="0">
                      <a:spcBef>
                        <a:spcPct val="0"/>
                      </a:spcBef>
                      <a:spcAft>
                        <a:spcPct val="0"/>
                      </a:spcAft>
                    </a:pPr>
                    <a:r>
                      <a:rPr lang="en-US" altLang="en-US" sz="1000" dirty="0">
                        <a:solidFill>
                          <a:srgbClr val="000000"/>
                        </a:solidFill>
                        <a:cs typeface="Arial" panose="020B0604020202020204" pitchFamily="34" charset="0"/>
                      </a:rPr>
                      <a:t>50</a:t>
                    </a:r>
                    <a:endParaRPr lang="en-US" altLang="en-US" sz="3200" dirty="0">
                      <a:cs typeface="Arial" panose="020B0604020202020204" pitchFamily="34" charset="0"/>
                    </a:endParaRPr>
                  </a:p>
                </p:txBody>
              </p:sp>
              <p:sp>
                <p:nvSpPr>
                  <p:cNvPr id="2454" name="Rectangle 312"/>
                  <p:cNvSpPr>
                    <a:spLocks noChangeArrowheads="1"/>
                  </p:cNvSpPr>
                  <p:nvPr/>
                </p:nvSpPr>
                <p:spPr bwMode="auto">
                  <a:xfrm>
                    <a:off x="2323008" y="2411465"/>
                    <a:ext cx="266283" cy="19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eaLnBrk="0" fontAlgn="base" hangingPunct="0">
                      <a:spcBef>
                        <a:spcPct val="0"/>
                      </a:spcBef>
                      <a:spcAft>
                        <a:spcPct val="0"/>
                      </a:spcAft>
                    </a:pPr>
                    <a:r>
                      <a:rPr lang="en-US" altLang="en-US" sz="1000" dirty="0">
                        <a:solidFill>
                          <a:srgbClr val="000000"/>
                        </a:solidFill>
                        <a:cs typeface="Arial" panose="020B0604020202020204" pitchFamily="34" charset="0"/>
                      </a:rPr>
                      <a:t>60</a:t>
                    </a:r>
                    <a:endParaRPr lang="en-US" altLang="en-US" sz="3200" dirty="0">
                      <a:cs typeface="Arial" panose="020B0604020202020204" pitchFamily="34" charset="0"/>
                    </a:endParaRPr>
                  </a:p>
                </p:txBody>
              </p:sp>
              <p:sp>
                <p:nvSpPr>
                  <p:cNvPr id="2455" name="Rectangle 314"/>
                  <p:cNvSpPr>
                    <a:spLocks noChangeArrowheads="1"/>
                  </p:cNvSpPr>
                  <p:nvPr/>
                </p:nvSpPr>
                <p:spPr bwMode="auto">
                  <a:xfrm>
                    <a:off x="2323008" y="2099042"/>
                    <a:ext cx="266283" cy="19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eaLnBrk="0" fontAlgn="base" hangingPunct="0">
                      <a:spcBef>
                        <a:spcPct val="0"/>
                      </a:spcBef>
                      <a:spcAft>
                        <a:spcPct val="0"/>
                      </a:spcAft>
                    </a:pPr>
                    <a:r>
                      <a:rPr lang="en-US" altLang="en-US" sz="1000" dirty="0">
                        <a:solidFill>
                          <a:srgbClr val="000000"/>
                        </a:solidFill>
                        <a:cs typeface="Arial" panose="020B0604020202020204" pitchFamily="34" charset="0"/>
                      </a:rPr>
                      <a:t>70</a:t>
                    </a:r>
                    <a:endParaRPr lang="en-US" altLang="en-US" sz="3200" dirty="0">
                      <a:cs typeface="Arial" panose="020B0604020202020204" pitchFamily="34" charset="0"/>
                    </a:endParaRPr>
                  </a:p>
                </p:txBody>
              </p:sp>
              <p:sp>
                <p:nvSpPr>
                  <p:cNvPr id="2456" name="Rectangle 316"/>
                  <p:cNvSpPr>
                    <a:spLocks noChangeArrowheads="1"/>
                  </p:cNvSpPr>
                  <p:nvPr/>
                </p:nvSpPr>
                <p:spPr bwMode="auto">
                  <a:xfrm>
                    <a:off x="2323008" y="1788660"/>
                    <a:ext cx="266283" cy="19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eaLnBrk="0" fontAlgn="base" hangingPunct="0">
                      <a:spcBef>
                        <a:spcPct val="0"/>
                      </a:spcBef>
                      <a:spcAft>
                        <a:spcPct val="0"/>
                      </a:spcAft>
                    </a:pPr>
                    <a:r>
                      <a:rPr lang="en-US" altLang="en-US" sz="1000" dirty="0">
                        <a:solidFill>
                          <a:srgbClr val="000000"/>
                        </a:solidFill>
                        <a:cs typeface="Arial" panose="020B0604020202020204" pitchFamily="34" charset="0"/>
                      </a:rPr>
                      <a:t>80</a:t>
                    </a:r>
                    <a:endParaRPr lang="en-US" altLang="en-US" sz="3200" dirty="0">
                      <a:cs typeface="Arial" panose="020B0604020202020204" pitchFamily="34" charset="0"/>
                    </a:endParaRPr>
                  </a:p>
                </p:txBody>
              </p:sp>
              <p:sp>
                <p:nvSpPr>
                  <p:cNvPr id="2457" name="Rectangle 318"/>
                  <p:cNvSpPr>
                    <a:spLocks noChangeArrowheads="1"/>
                  </p:cNvSpPr>
                  <p:nvPr/>
                </p:nvSpPr>
                <p:spPr bwMode="auto">
                  <a:xfrm>
                    <a:off x="2323008" y="1478278"/>
                    <a:ext cx="266283" cy="19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eaLnBrk="0" fontAlgn="base" hangingPunct="0">
                      <a:spcBef>
                        <a:spcPct val="0"/>
                      </a:spcBef>
                      <a:spcAft>
                        <a:spcPct val="0"/>
                      </a:spcAft>
                    </a:pPr>
                    <a:r>
                      <a:rPr lang="en-US" altLang="en-US" sz="1000" dirty="0">
                        <a:solidFill>
                          <a:srgbClr val="000000"/>
                        </a:solidFill>
                        <a:cs typeface="Arial" panose="020B0604020202020204" pitchFamily="34" charset="0"/>
                      </a:rPr>
                      <a:t>90</a:t>
                    </a:r>
                    <a:endParaRPr lang="en-US" altLang="en-US" sz="3200" dirty="0">
                      <a:cs typeface="Arial" panose="020B0604020202020204" pitchFamily="34" charset="0"/>
                    </a:endParaRPr>
                  </a:p>
                </p:txBody>
              </p:sp>
              <p:sp>
                <p:nvSpPr>
                  <p:cNvPr id="2458" name="Rectangle 321"/>
                  <p:cNvSpPr>
                    <a:spLocks noChangeArrowheads="1"/>
                  </p:cNvSpPr>
                  <p:nvPr/>
                </p:nvSpPr>
                <p:spPr bwMode="auto">
                  <a:xfrm>
                    <a:off x="2189866" y="1167897"/>
                    <a:ext cx="399425" cy="19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eaLnBrk="0" fontAlgn="base" hangingPunct="0">
                      <a:spcBef>
                        <a:spcPct val="0"/>
                      </a:spcBef>
                      <a:spcAft>
                        <a:spcPct val="0"/>
                      </a:spcAft>
                    </a:pPr>
                    <a:r>
                      <a:rPr lang="en-US" altLang="en-US" sz="1000" dirty="0">
                        <a:solidFill>
                          <a:srgbClr val="000000"/>
                        </a:solidFill>
                        <a:cs typeface="Arial" panose="020B0604020202020204" pitchFamily="34" charset="0"/>
                      </a:rPr>
                      <a:t>100</a:t>
                    </a:r>
                    <a:endParaRPr lang="en-US" altLang="en-US" sz="3200" dirty="0">
                      <a:cs typeface="Arial" panose="020B0604020202020204" pitchFamily="34" charset="0"/>
                    </a:endParaRPr>
                  </a:p>
                </p:txBody>
              </p:sp>
            </p:grpSp>
            <p:grpSp>
              <p:nvGrpSpPr>
                <p:cNvPr id="2434" name="Group 2433"/>
                <p:cNvGrpSpPr/>
                <p:nvPr/>
              </p:nvGrpSpPr>
              <p:grpSpPr>
                <a:xfrm>
                  <a:off x="6379373" y="5120620"/>
                  <a:ext cx="2766862" cy="171503"/>
                  <a:chOff x="3254707" y="5056283"/>
                  <a:chExt cx="5222933" cy="194286"/>
                </a:xfrm>
              </p:grpSpPr>
              <p:sp>
                <p:nvSpPr>
                  <p:cNvPr id="2435" name="Rectangle 351"/>
                  <p:cNvSpPr>
                    <a:spLocks noChangeArrowheads="1"/>
                  </p:cNvSpPr>
                  <p:nvPr/>
                </p:nvSpPr>
                <p:spPr bwMode="auto">
                  <a:xfrm>
                    <a:off x="3254707" y="5056283"/>
                    <a:ext cx="133141" cy="19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eaLnBrk="0" fontAlgn="base" hangingPunct="0">
                      <a:spcBef>
                        <a:spcPct val="0"/>
                      </a:spcBef>
                      <a:spcAft>
                        <a:spcPct val="0"/>
                      </a:spcAft>
                    </a:pPr>
                    <a:r>
                      <a:rPr lang="en-US" altLang="en-US" sz="1000" dirty="0">
                        <a:solidFill>
                          <a:srgbClr val="000000"/>
                        </a:solidFill>
                        <a:cs typeface="Arial" panose="020B0604020202020204" pitchFamily="34" charset="0"/>
                      </a:rPr>
                      <a:t>0</a:t>
                    </a:r>
                    <a:endParaRPr lang="en-US" altLang="en-US" sz="3200" dirty="0">
                      <a:cs typeface="Arial" panose="020B0604020202020204" pitchFamily="34" charset="0"/>
                    </a:endParaRPr>
                  </a:p>
                </p:txBody>
              </p:sp>
              <p:sp>
                <p:nvSpPr>
                  <p:cNvPr id="2436" name="Rectangle 352"/>
                  <p:cNvSpPr>
                    <a:spLocks noChangeArrowheads="1"/>
                  </p:cNvSpPr>
                  <p:nvPr/>
                </p:nvSpPr>
                <p:spPr bwMode="auto">
                  <a:xfrm>
                    <a:off x="3673348" y="5056283"/>
                    <a:ext cx="133141" cy="19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eaLnBrk="0" fontAlgn="base" hangingPunct="0">
                      <a:spcBef>
                        <a:spcPct val="0"/>
                      </a:spcBef>
                      <a:spcAft>
                        <a:spcPct val="0"/>
                      </a:spcAft>
                    </a:pPr>
                    <a:r>
                      <a:rPr lang="en-US" altLang="en-US" sz="1000">
                        <a:solidFill>
                          <a:srgbClr val="000000"/>
                        </a:solidFill>
                        <a:cs typeface="Arial" panose="020B0604020202020204" pitchFamily="34" charset="0"/>
                      </a:rPr>
                      <a:t>2</a:t>
                    </a:r>
                    <a:endParaRPr lang="en-US" altLang="en-US" sz="3200">
                      <a:cs typeface="Arial" panose="020B0604020202020204" pitchFamily="34" charset="0"/>
                    </a:endParaRPr>
                  </a:p>
                </p:txBody>
              </p:sp>
              <p:sp>
                <p:nvSpPr>
                  <p:cNvPr id="2437" name="Rectangle 353"/>
                  <p:cNvSpPr>
                    <a:spLocks noChangeArrowheads="1"/>
                  </p:cNvSpPr>
                  <p:nvPr/>
                </p:nvSpPr>
                <p:spPr bwMode="auto">
                  <a:xfrm>
                    <a:off x="4096117" y="5056283"/>
                    <a:ext cx="133141" cy="19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eaLnBrk="0" fontAlgn="base" hangingPunct="0">
                      <a:spcBef>
                        <a:spcPct val="0"/>
                      </a:spcBef>
                      <a:spcAft>
                        <a:spcPct val="0"/>
                      </a:spcAft>
                    </a:pPr>
                    <a:r>
                      <a:rPr lang="en-US" altLang="en-US" sz="1000" dirty="0">
                        <a:solidFill>
                          <a:srgbClr val="000000"/>
                        </a:solidFill>
                        <a:cs typeface="Arial" panose="020B0604020202020204" pitchFamily="34" charset="0"/>
                      </a:rPr>
                      <a:t>4</a:t>
                    </a:r>
                    <a:endParaRPr lang="en-US" altLang="en-US" sz="3200" dirty="0">
                      <a:cs typeface="Arial" panose="020B0604020202020204" pitchFamily="34" charset="0"/>
                    </a:endParaRPr>
                  </a:p>
                </p:txBody>
              </p:sp>
              <p:sp>
                <p:nvSpPr>
                  <p:cNvPr id="2438" name="Rectangle 354"/>
                  <p:cNvSpPr>
                    <a:spLocks noChangeArrowheads="1"/>
                  </p:cNvSpPr>
                  <p:nvPr/>
                </p:nvSpPr>
                <p:spPr bwMode="auto">
                  <a:xfrm>
                    <a:off x="4514758" y="5056283"/>
                    <a:ext cx="133141" cy="19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eaLnBrk="0" fontAlgn="base" hangingPunct="0">
                      <a:spcBef>
                        <a:spcPct val="0"/>
                      </a:spcBef>
                      <a:spcAft>
                        <a:spcPct val="0"/>
                      </a:spcAft>
                    </a:pPr>
                    <a:r>
                      <a:rPr lang="en-US" altLang="en-US" sz="1000">
                        <a:solidFill>
                          <a:srgbClr val="000000"/>
                        </a:solidFill>
                        <a:cs typeface="Arial" panose="020B0604020202020204" pitchFamily="34" charset="0"/>
                      </a:rPr>
                      <a:t>6</a:t>
                    </a:r>
                    <a:endParaRPr lang="en-US" altLang="en-US" sz="3200">
                      <a:cs typeface="Arial" panose="020B0604020202020204" pitchFamily="34" charset="0"/>
                    </a:endParaRPr>
                  </a:p>
                </p:txBody>
              </p:sp>
              <p:sp>
                <p:nvSpPr>
                  <p:cNvPr id="2439" name="Rectangle 355"/>
                  <p:cNvSpPr>
                    <a:spLocks noChangeArrowheads="1"/>
                  </p:cNvSpPr>
                  <p:nvPr/>
                </p:nvSpPr>
                <p:spPr bwMode="auto">
                  <a:xfrm>
                    <a:off x="4937525" y="5056283"/>
                    <a:ext cx="133141" cy="19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eaLnBrk="0" fontAlgn="base" hangingPunct="0">
                      <a:spcBef>
                        <a:spcPct val="0"/>
                      </a:spcBef>
                      <a:spcAft>
                        <a:spcPct val="0"/>
                      </a:spcAft>
                    </a:pPr>
                    <a:r>
                      <a:rPr lang="en-US" altLang="en-US" sz="1000" dirty="0">
                        <a:solidFill>
                          <a:srgbClr val="000000"/>
                        </a:solidFill>
                        <a:cs typeface="Arial" panose="020B0604020202020204" pitchFamily="34" charset="0"/>
                      </a:rPr>
                      <a:t>8</a:t>
                    </a:r>
                    <a:endParaRPr lang="en-US" altLang="en-US" sz="3200" dirty="0">
                      <a:cs typeface="Arial" panose="020B0604020202020204" pitchFamily="34" charset="0"/>
                    </a:endParaRPr>
                  </a:p>
                </p:txBody>
              </p:sp>
              <p:sp>
                <p:nvSpPr>
                  <p:cNvPr id="2440" name="Rectangle 357"/>
                  <p:cNvSpPr>
                    <a:spLocks noChangeArrowheads="1"/>
                  </p:cNvSpPr>
                  <p:nvPr/>
                </p:nvSpPr>
                <p:spPr bwMode="auto">
                  <a:xfrm>
                    <a:off x="5279342" y="5056283"/>
                    <a:ext cx="266283" cy="19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eaLnBrk="0" fontAlgn="base" hangingPunct="0">
                      <a:spcBef>
                        <a:spcPct val="0"/>
                      </a:spcBef>
                      <a:spcAft>
                        <a:spcPct val="0"/>
                      </a:spcAft>
                    </a:pPr>
                    <a:r>
                      <a:rPr lang="en-US" altLang="en-US" sz="1000" dirty="0">
                        <a:solidFill>
                          <a:srgbClr val="000000"/>
                        </a:solidFill>
                        <a:cs typeface="Arial" panose="020B0604020202020204" pitchFamily="34" charset="0"/>
                      </a:rPr>
                      <a:t>10</a:t>
                    </a:r>
                    <a:endParaRPr lang="en-US" altLang="en-US" sz="3200" dirty="0">
                      <a:cs typeface="Arial" panose="020B0604020202020204" pitchFamily="34" charset="0"/>
                    </a:endParaRPr>
                  </a:p>
                </p:txBody>
              </p:sp>
              <p:sp>
                <p:nvSpPr>
                  <p:cNvPr id="2441" name="Rectangle 358"/>
                  <p:cNvSpPr>
                    <a:spLocks noChangeArrowheads="1"/>
                  </p:cNvSpPr>
                  <p:nvPr/>
                </p:nvSpPr>
                <p:spPr bwMode="auto">
                  <a:xfrm>
                    <a:off x="5687127" y="5056283"/>
                    <a:ext cx="266283" cy="19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eaLnBrk="0" fontAlgn="base" hangingPunct="0">
                      <a:spcBef>
                        <a:spcPct val="0"/>
                      </a:spcBef>
                      <a:spcAft>
                        <a:spcPct val="0"/>
                      </a:spcAft>
                    </a:pPr>
                    <a:r>
                      <a:rPr lang="en-US" altLang="en-US" sz="1000" dirty="0">
                        <a:solidFill>
                          <a:srgbClr val="000000"/>
                        </a:solidFill>
                        <a:cs typeface="Arial" panose="020B0604020202020204" pitchFamily="34" charset="0"/>
                      </a:rPr>
                      <a:t>12</a:t>
                    </a:r>
                    <a:endParaRPr lang="en-US" altLang="en-US" sz="3200" dirty="0">
                      <a:cs typeface="Arial" panose="020B0604020202020204" pitchFamily="34" charset="0"/>
                    </a:endParaRPr>
                  </a:p>
                </p:txBody>
              </p:sp>
              <p:sp>
                <p:nvSpPr>
                  <p:cNvPr id="2442" name="Rectangle 360"/>
                  <p:cNvSpPr>
                    <a:spLocks noChangeArrowheads="1"/>
                  </p:cNvSpPr>
                  <p:nvPr/>
                </p:nvSpPr>
                <p:spPr bwMode="auto">
                  <a:xfrm>
                    <a:off x="6109894" y="5056283"/>
                    <a:ext cx="266283" cy="19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eaLnBrk="0" fontAlgn="base" hangingPunct="0">
                      <a:spcBef>
                        <a:spcPct val="0"/>
                      </a:spcBef>
                      <a:spcAft>
                        <a:spcPct val="0"/>
                      </a:spcAft>
                    </a:pPr>
                    <a:r>
                      <a:rPr lang="en-US" altLang="en-US" sz="1000" dirty="0">
                        <a:solidFill>
                          <a:srgbClr val="000000"/>
                        </a:solidFill>
                        <a:cs typeface="Arial" panose="020B0604020202020204" pitchFamily="34" charset="0"/>
                      </a:rPr>
                      <a:t>14</a:t>
                    </a:r>
                    <a:endParaRPr lang="en-US" altLang="en-US" sz="3200" dirty="0">
                      <a:cs typeface="Arial" panose="020B0604020202020204" pitchFamily="34" charset="0"/>
                    </a:endParaRPr>
                  </a:p>
                </p:txBody>
              </p:sp>
              <p:sp>
                <p:nvSpPr>
                  <p:cNvPr id="2443" name="Rectangle 362"/>
                  <p:cNvSpPr>
                    <a:spLocks noChangeArrowheads="1"/>
                  </p:cNvSpPr>
                  <p:nvPr/>
                </p:nvSpPr>
                <p:spPr bwMode="auto">
                  <a:xfrm>
                    <a:off x="6528537" y="5056283"/>
                    <a:ext cx="266283" cy="19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eaLnBrk="0" fontAlgn="base" hangingPunct="0">
                      <a:spcBef>
                        <a:spcPct val="0"/>
                      </a:spcBef>
                      <a:spcAft>
                        <a:spcPct val="0"/>
                      </a:spcAft>
                    </a:pPr>
                    <a:r>
                      <a:rPr lang="en-US" altLang="en-US" sz="1000" dirty="0">
                        <a:solidFill>
                          <a:srgbClr val="000000"/>
                        </a:solidFill>
                        <a:cs typeface="Arial" panose="020B0604020202020204" pitchFamily="34" charset="0"/>
                      </a:rPr>
                      <a:t>16</a:t>
                    </a:r>
                    <a:endParaRPr lang="en-US" altLang="en-US" sz="3200" dirty="0">
                      <a:cs typeface="Arial" panose="020B0604020202020204" pitchFamily="34" charset="0"/>
                    </a:endParaRPr>
                  </a:p>
                </p:txBody>
              </p:sp>
              <p:sp>
                <p:nvSpPr>
                  <p:cNvPr id="2444" name="Rectangle 364"/>
                  <p:cNvSpPr>
                    <a:spLocks noChangeArrowheads="1"/>
                  </p:cNvSpPr>
                  <p:nvPr/>
                </p:nvSpPr>
                <p:spPr bwMode="auto">
                  <a:xfrm>
                    <a:off x="6949243" y="5056283"/>
                    <a:ext cx="266283" cy="19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eaLnBrk="0" fontAlgn="base" hangingPunct="0">
                      <a:spcBef>
                        <a:spcPct val="0"/>
                      </a:spcBef>
                      <a:spcAft>
                        <a:spcPct val="0"/>
                      </a:spcAft>
                    </a:pPr>
                    <a:r>
                      <a:rPr lang="en-US" altLang="en-US" sz="1000" dirty="0">
                        <a:solidFill>
                          <a:srgbClr val="000000"/>
                        </a:solidFill>
                        <a:cs typeface="Arial" panose="020B0604020202020204" pitchFamily="34" charset="0"/>
                      </a:rPr>
                      <a:t>18</a:t>
                    </a:r>
                    <a:endParaRPr lang="en-US" altLang="en-US" sz="3200" dirty="0">
                      <a:cs typeface="Arial" panose="020B0604020202020204" pitchFamily="34" charset="0"/>
                    </a:endParaRPr>
                  </a:p>
                </p:txBody>
              </p:sp>
              <p:sp>
                <p:nvSpPr>
                  <p:cNvPr id="2445" name="Rectangle 366"/>
                  <p:cNvSpPr>
                    <a:spLocks noChangeArrowheads="1"/>
                  </p:cNvSpPr>
                  <p:nvPr/>
                </p:nvSpPr>
                <p:spPr bwMode="auto">
                  <a:xfrm>
                    <a:off x="7369945" y="5056283"/>
                    <a:ext cx="266283" cy="19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eaLnBrk="0" fontAlgn="base" hangingPunct="0">
                      <a:spcBef>
                        <a:spcPct val="0"/>
                      </a:spcBef>
                      <a:spcAft>
                        <a:spcPct val="0"/>
                      </a:spcAft>
                    </a:pPr>
                    <a:r>
                      <a:rPr lang="en-US" altLang="en-US" sz="1000" dirty="0">
                        <a:solidFill>
                          <a:srgbClr val="000000"/>
                        </a:solidFill>
                        <a:cs typeface="Arial" panose="020B0604020202020204" pitchFamily="34" charset="0"/>
                      </a:rPr>
                      <a:t>20</a:t>
                    </a:r>
                    <a:endParaRPr lang="en-US" altLang="en-US" sz="3200" dirty="0">
                      <a:cs typeface="Arial" panose="020B0604020202020204" pitchFamily="34" charset="0"/>
                    </a:endParaRPr>
                  </a:p>
                </p:txBody>
              </p:sp>
              <p:sp>
                <p:nvSpPr>
                  <p:cNvPr id="2446" name="Rectangle 368"/>
                  <p:cNvSpPr>
                    <a:spLocks noChangeArrowheads="1"/>
                  </p:cNvSpPr>
                  <p:nvPr/>
                </p:nvSpPr>
                <p:spPr bwMode="auto">
                  <a:xfrm>
                    <a:off x="7790653" y="5056283"/>
                    <a:ext cx="266283" cy="19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eaLnBrk="0" fontAlgn="base" hangingPunct="0">
                      <a:spcBef>
                        <a:spcPct val="0"/>
                      </a:spcBef>
                      <a:spcAft>
                        <a:spcPct val="0"/>
                      </a:spcAft>
                    </a:pPr>
                    <a:r>
                      <a:rPr lang="en-US" altLang="en-US" sz="1000" dirty="0">
                        <a:solidFill>
                          <a:srgbClr val="000000"/>
                        </a:solidFill>
                        <a:cs typeface="Arial" panose="020B0604020202020204" pitchFamily="34" charset="0"/>
                      </a:rPr>
                      <a:t>22</a:t>
                    </a:r>
                    <a:endParaRPr lang="en-US" altLang="en-US" sz="3200" dirty="0">
                      <a:cs typeface="Arial" panose="020B0604020202020204" pitchFamily="34" charset="0"/>
                    </a:endParaRPr>
                  </a:p>
                </p:txBody>
              </p:sp>
              <p:sp>
                <p:nvSpPr>
                  <p:cNvPr id="2447" name="Rectangle 370"/>
                  <p:cNvSpPr>
                    <a:spLocks noChangeArrowheads="1"/>
                  </p:cNvSpPr>
                  <p:nvPr/>
                </p:nvSpPr>
                <p:spPr bwMode="auto">
                  <a:xfrm>
                    <a:off x="8211357" y="5056283"/>
                    <a:ext cx="266283" cy="19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eaLnBrk="0" fontAlgn="base" hangingPunct="0">
                      <a:spcBef>
                        <a:spcPct val="0"/>
                      </a:spcBef>
                      <a:spcAft>
                        <a:spcPct val="0"/>
                      </a:spcAft>
                    </a:pPr>
                    <a:r>
                      <a:rPr lang="en-US" altLang="en-US" sz="1000" dirty="0">
                        <a:solidFill>
                          <a:srgbClr val="000000"/>
                        </a:solidFill>
                        <a:cs typeface="Arial" panose="020B0604020202020204" pitchFamily="34" charset="0"/>
                      </a:rPr>
                      <a:t>24</a:t>
                    </a:r>
                    <a:endParaRPr lang="en-US" altLang="en-US" sz="3200" dirty="0">
                      <a:cs typeface="Arial" panose="020B0604020202020204" pitchFamily="34" charset="0"/>
                    </a:endParaRPr>
                  </a:p>
                </p:txBody>
              </p:sp>
            </p:grpSp>
          </p:grpSp>
          <p:sp>
            <p:nvSpPr>
              <p:cNvPr id="3017" name="TextBox 3016"/>
              <p:cNvSpPr txBox="1"/>
              <p:nvPr/>
            </p:nvSpPr>
            <p:spPr>
              <a:xfrm>
                <a:off x="6404914" y="1949223"/>
                <a:ext cx="2662662" cy="377308"/>
              </a:xfrm>
              <a:prstGeom prst="rect">
                <a:avLst/>
              </a:prstGeom>
              <a:noFill/>
            </p:spPr>
            <p:txBody>
              <a:bodyPr wrap="square" lIns="0" tIns="45720" rIns="0" bIns="45720" rtlCol="0">
                <a:spAutoFit/>
              </a:bodyPr>
              <a:lstStyle/>
              <a:p>
                <a:pPr algn="ctr"/>
                <a:r>
                  <a:rPr lang="en-US" sz="1600" b="1" dirty="0">
                    <a:solidFill>
                      <a:schemeClr val="bg1"/>
                    </a:solidFill>
                    <a:latin typeface="Arial" panose="020B0604020202020204" pitchFamily="34" charset="0"/>
                    <a:cs typeface="Arial" panose="020B0604020202020204" pitchFamily="34" charset="0"/>
                  </a:rPr>
                  <a:t>HRp</a:t>
                </a:r>
              </a:p>
            </p:txBody>
          </p:sp>
        </p:grpSp>
        <p:sp>
          <p:nvSpPr>
            <p:cNvPr id="3018" name="Rectangle 443"/>
            <p:cNvSpPr>
              <a:spLocks noChangeArrowheads="1"/>
            </p:cNvSpPr>
            <p:nvPr/>
          </p:nvSpPr>
          <p:spPr bwMode="auto">
            <a:xfrm>
              <a:off x="6403186" y="5049264"/>
              <a:ext cx="266439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eaLnBrk="0" fontAlgn="base" hangingPunct="0">
                <a:spcBef>
                  <a:spcPct val="0"/>
                </a:spcBef>
                <a:spcAft>
                  <a:spcPct val="0"/>
                </a:spcAft>
              </a:pPr>
              <a:r>
                <a:rPr lang="en-US" altLang="en-US" sz="1000" b="1" dirty="0">
                  <a:solidFill>
                    <a:srgbClr val="000000"/>
                  </a:solidFill>
                  <a:latin typeface="Arial Bold" panose="020B0704020202020204" pitchFamily="34" charset="0"/>
                </a:rPr>
                <a:t>Months since randomization</a:t>
              </a:r>
              <a:endParaRPr lang="en-US" altLang="en-US" dirty="0"/>
            </a:p>
          </p:txBody>
        </p:sp>
      </p:grpSp>
      <p:sp>
        <p:nvSpPr>
          <p:cNvPr id="3019" name="Rectangle 93">
            <a:extLst>
              <a:ext uri="{FF2B5EF4-FFF2-40B4-BE49-F238E27FC236}">
                <a16:creationId xmlns:a16="http://schemas.microsoft.com/office/drawing/2014/main" id="{F9E1E27C-FFF8-4A3C-B2AC-3E905BDA8A3A}"/>
              </a:ext>
            </a:extLst>
          </p:cNvPr>
          <p:cNvSpPr>
            <a:spLocks noChangeArrowheads="1"/>
          </p:cNvSpPr>
          <p:nvPr/>
        </p:nvSpPr>
        <p:spPr bwMode="auto">
          <a:xfrm>
            <a:off x="8760088" y="3140313"/>
            <a:ext cx="561051"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eaLnBrk="0" fontAlgn="base" hangingPunct="0">
              <a:spcBef>
                <a:spcPct val="0"/>
              </a:spcBef>
              <a:spcAft>
                <a:spcPct val="0"/>
              </a:spcAft>
            </a:pPr>
            <a:r>
              <a:rPr lang="en-US" altLang="en-US" sz="1000" b="1" dirty="0">
                <a:solidFill>
                  <a:srgbClr val="138C89"/>
                </a:solidFill>
                <a:cs typeface="Arial" panose="020B0604020202020204" pitchFamily="34" charset="0"/>
              </a:rPr>
              <a:t>Niraparib</a:t>
            </a:r>
            <a:endParaRPr lang="en-US" altLang="en-US" b="1" dirty="0">
              <a:solidFill>
                <a:srgbClr val="138C89"/>
              </a:solidFill>
              <a:cs typeface="Arial" panose="020B0604020202020204" pitchFamily="34" charset="0"/>
            </a:endParaRPr>
          </a:p>
        </p:txBody>
      </p:sp>
      <p:sp>
        <p:nvSpPr>
          <p:cNvPr id="3020" name="Rectangle 94">
            <a:extLst>
              <a:ext uri="{FF2B5EF4-FFF2-40B4-BE49-F238E27FC236}">
                <a16:creationId xmlns:a16="http://schemas.microsoft.com/office/drawing/2014/main" id="{B8B3AD82-A348-408F-AE04-B4BEB430F705}"/>
              </a:ext>
            </a:extLst>
          </p:cNvPr>
          <p:cNvSpPr>
            <a:spLocks noChangeArrowheads="1"/>
          </p:cNvSpPr>
          <p:nvPr/>
        </p:nvSpPr>
        <p:spPr bwMode="auto">
          <a:xfrm>
            <a:off x="8179189" y="3421987"/>
            <a:ext cx="488915"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eaLnBrk="0" fontAlgn="base" hangingPunct="0">
              <a:spcBef>
                <a:spcPct val="0"/>
              </a:spcBef>
              <a:spcAft>
                <a:spcPct val="0"/>
              </a:spcAft>
            </a:pPr>
            <a:r>
              <a:rPr lang="en-US" altLang="en-US" sz="1000" b="1" dirty="0">
                <a:solidFill>
                  <a:srgbClr val="99293D"/>
                </a:solidFill>
                <a:cs typeface="Arial" panose="020B0604020202020204" pitchFamily="34" charset="0"/>
              </a:rPr>
              <a:t>Placebo</a:t>
            </a:r>
            <a:endParaRPr lang="en-US" altLang="en-US" b="1" dirty="0">
              <a:solidFill>
                <a:srgbClr val="99293D"/>
              </a:solidFill>
              <a:cs typeface="Arial" panose="020B0604020202020204" pitchFamily="34" charset="0"/>
            </a:endParaRPr>
          </a:p>
        </p:txBody>
      </p:sp>
      <p:graphicFrame>
        <p:nvGraphicFramePr>
          <p:cNvPr id="3022" name="Table 3021"/>
          <p:cNvGraphicFramePr>
            <a:graphicFrameLocks noGrp="1"/>
          </p:cNvGraphicFramePr>
          <p:nvPr/>
        </p:nvGraphicFramePr>
        <p:xfrm>
          <a:off x="7817519" y="5583849"/>
          <a:ext cx="2868593" cy="274320"/>
        </p:xfrm>
        <a:graphic>
          <a:graphicData uri="http://schemas.openxmlformats.org/drawingml/2006/table">
            <a:tbl>
              <a:tblPr firstRow="1" bandRow="1">
                <a:tableStyleId>{5C22544A-7EE6-4342-B048-85BDC9FD1C3A}</a:tableStyleId>
              </a:tblPr>
              <a:tblGrid>
                <a:gridCol w="220661">
                  <a:extLst>
                    <a:ext uri="{9D8B030D-6E8A-4147-A177-3AD203B41FA5}">
                      <a16:colId xmlns:a16="http://schemas.microsoft.com/office/drawing/2014/main" val="2954056693"/>
                    </a:ext>
                  </a:extLst>
                </a:gridCol>
                <a:gridCol w="220661">
                  <a:extLst>
                    <a:ext uri="{9D8B030D-6E8A-4147-A177-3AD203B41FA5}">
                      <a16:colId xmlns:a16="http://schemas.microsoft.com/office/drawing/2014/main" val="1919506122"/>
                    </a:ext>
                  </a:extLst>
                </a:gridCol>
                <a:gridCol w="220661">
                  <a:extLst>
                    <a:ext uri="{9D8B030D-6E8A-4147-A177-3AD203B41FA5}">
                      <a16:colId xmlns:a16="http://schemas.microsoft.com/office/drawing/2014/main" val="2008072100"/>
                    </a:ext>
                  </a:extLst>
                </a:gridCol>
                <a:gridCol w="220661">
                  <a:extLst>
                    <a:ext uri="{9D8B030D-6E8A-4147-A177-3AD203B41FA5}">
                      <a16:colId xmlns:a16="http://schemas.microsoft.com/office/drawing/2014/main" val="1604761433"/>
                    </a:ext>
                  </a:extLst>
                </a:gridCol>
                <a:gridCol w="220661">
                  <a:extLst>
                    <a:ext uri="{9D8B030D-6E8A-4147-A177-3AD203B41FA5}">
                      <a16:colId xmlns:a16="http://schemas.microsoft.com/office/drawing/2014/main" val="1363485667"/>
                    </a:ext>
                  </a:extLst>
                </a:gridCol>
                <a:gridCol w="220661">
                  <a:extLst>
                    <a:ext uri="{9D8B030D-6E8A-4147-A177-3AD203B41FA5}">
                      <a16:colId xmlns:a16="http://schemas.microsoft.com/office/drawing/2014/main" val="434260767"/>
                    </a:ext>
                  </a:extLst>
                </a:gridCol>
                <a:gridCol w="220661">
                  <a:extLst>
                    <a:ext uri="{9D8B030D-6E8A-4147-A177-3AD203B41FA5}">
                      <a16:colId xmlns:a16="http://schemas.microsoft.com/office/drawing/2014/main" val="2036831688"/>
                    </a:ext>
                  </a:extLst>
                </a:gridCol>
                <a:gridCol w="220661">
                  <a:extLst>
                    <a:ext uri="{9D8B030D-6E8A-4147-A177-3AD203B41FA5}">
                      <a16:colId xmlns:a16="http://schemas.microsoft.com/office/drawing/2014/main" val="3026234032"/>
                    </a:ext>
                  </a:extLst>
                </a:gridCol>
                <a:gridCol w="220661">
                  <a:extLst>
                    <a:ext uri="{9D8B030D-6E8A-4147-A177-3AD203B41FA5}">
                      <a16:colId xmlns:a16="http://schemas.microsoft.com/office/drawing/2014/main" val="3689647724"/>
                    </a:ext>
                  </a:extLst>
                </a:gridCol>
                <a:gridCol w="220661">
                  <a:extLst>
                    <a:ext uri="{9D8B030D-6E8A-4147-A177-3AD203B41FA5}">
                      <a16:colId xmlns:a16="http://schemas.microsoft.com/office/drawing/2014/main" val="4168102612"/>
                    </a:ext>
                  </a:extLst>
                </a:gridCol>
                <a:gridCol w="220661">
                  <a:extLst>
                    <a:ext uri="{9D8B030D-6E8A-4147-A177-3AD203B41FA5}">
                      <a16:colId xmlns:a16="http://schemas.microsoft.com/office/drawing/2014/main" val="1948151643"/>
                    </a:ext>
                  </a:extLst>
                </a:gridCol>
                <a:gridCol w="220661">
                  <a:extLst>
                    <a:ext uri="{9D8B030D-6E8A-4147-A177-3AD203B41FA5}">
                      <a16:colId xmlns:a16="http://schemas.microsoft.com/office/drawing/2014/main" val="3420485386"/>
                    </a:ext>
                  </a:extLst>
                </a:gridCol>
                <a:gridCol w="220661">
                  <a:extLst>
                    <a:ext uri="{9D8B030D-6E8A-4147-A177-3AD203B41FA5}">
                      <a16:colId xmlns:a16="http://schemas.microsoft.com/office/drawing/2014/main" val="1292138214"/>
                    </a:ext>
                  </a:extLst>
                </a:gridCol>
              </a:tblGrid>
              <a:tr h="137160">
                <a:tc>
                  <a:txBody>
                    <a:bodyPr/>
                    <a:lstStyle/>
                    <a:p>
                      <a:pPr algn="ctr"/>
                      <a:r>
                        <a:rPr lang="en-US" sz="700" b="0" dirty="0">
                          <a:solidFill>
                            <a:srgbClr val="008E8E"/>
                          </a:solidFill>
                          <a:latin typeface="Arial" panose="020B0604020202020204" pitchFamily="34" charset="0"/>
                          <a:cs typeface="Arial" panose="020B0604020202020204" pitchFamily="34" charset="0"/>
                        </a:rPr>
                        <a:t>169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008E8E"/>
                          </a:solidFill>
                          <a:latin typeface="Arial" panose="020B0604020202020204" pitchFamily="34" charset="0"/>
                          <a:cs typeface="Arial" panose="020B0604020202020204" pitchFamily="34" charset="0"/>
                        </a:rPr>
                        <a:t>124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008E8E"/>
                          </a:solidFill>
                          <a:latin typeface="Arial" panose="020B0604020202020204" pitchFamily="34" charset="0"/>
                          <a:cs typeface="Arial" panose="020B0604020202020204" pitchFamily="34" charset="0"/>
                        </a:rPr>
                        <a:t>94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008E8E"/>
                          </a:solidFill>
                          <a:latin typeface="Arial" panose="020B0604020202020204" pitchFamily="34" charset="0"/>
                          <a:cs typeface="Arial" panose="020B0604020202020204" pitchFamily="34" charset="0"/>
                        </a:rPr>
                        <a:t>70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008E8E"/>
                          </a:solidFill>
                          <a:latin typeface="Arial" panose="020B0604020202020204" pitchFamily="34" charset="0"/>
                          <a:cs typeface="Arial" panose="020B0604020202020204" pitchFamily="34" charset="0"/>
                        </a:rPr>
                        <a:t>46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008E8E"/>
                          </a:solidFill>
                          <a:latin typeface="Arial" panose="020B0604020202020204" pitchFamily="34" charset="0"/>
                          <a:cs typeface="Arial" panose="020B0604020202020204" pitchFamily="34" charset="0"/>
                        </a:rPr>
                        <a:t>30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008E8E"/>
                          </a:solidFill>
                          <a:latin typeface="Arial" panose="020B0604020202020204" pitchFamily="34" charset="0"/>
                          <a:cs typeface="Arial" panose="020B0604020202020204" pitchFamily="34" charset="0"/>
                        </a:rPr>
                        <a:t>13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008E8E"/>
                          </a:solidFill>
                          <a:latin typeface="Arial" panose="020B0604020202020204" pitchFamily="34" charset="0"/>
                          <a:cs typeface="Arial" panose="020B0604020202020204" pitchFamily="34" charset="0"/>
                        </a:rPr>
                        <a:t>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008E8E"/>
                          </a:solidFill>
                          <a:latin typeface="Arial" panose="020B0604020202020204" pitchFamily="34" charset="0"/>
                          <a:cs typeface="Arial" panose="020B0604020202020204" pitchFamily="34" charset="0"/>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008E8E"/>
                          </a:solidFill>
                          <a:latin typeface="Arial" panose="020B0604020202020204" pitchFamily="34" charset="0"/>
                          <a:cs typeface="Arial" panose="020B0604020202020204" pitchFamily="34" charset="0"/>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008E8E"/>
                          </a:solidFill>
                          <a:latin typeface="Arial" panose="020B0604020202020204" pitchFamily="34" charset="0"/>
                          <a:cs typeface="Arial" panose="020B0604020202020204" pitchFamily="34" charset="0"/>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008E8E"/>
                          </a:solidFill>
                          <a:latin typeface="Arial" panose="020B0604020202020204" pitchFamily="34" charset="0"/>
                          <a:cs typeface="Arial" panose="020B0604020202020204" pitchFamily="34"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700" b="0" dirty="0">
                        <a:solidFill>
                          <a:srgbClr val="008E8E"/>
                        </a:solidFill>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61799400"/>
                  </a:ext>
                </a:extLst>
              </a:tr>
              <a:tr h="137160">
                <a:tc>
                  <a:txBody>
                    <a:bodyPr/>
                    <a:lstStyle/>
                    <a:p>
                      <a:pPr algn="ctr"/>
                      <a:r>
                        <a:rPr lang="en-US" sz="700" b="0" dirty="0">
                          <a:solidFill>
                            <a:srgbClr val="99293D"/>
                          </a:solidFill>
                          <a:latin typeface="Arial" panose="020B0604020202020204" pitchFamily="34" charset="0"/>
                          <a:cs typeface="Arial" panose="020B0604020202020204" pitchFamily="34" charset="0"/>
                        </a:rPr>
                        <a:t>80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99293D"/>
                          </a:solidFill>
                          <a:latin typeface="Arial" panose="020B0604020202020204" pitchFamily="34" charset="0"/>
                          <a:cs typeface="Arial" panose="020B0604020202020204" pitchFamily="34" charset="0"/>
                        </a:rPr>
                        <a:t>58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99293D"/>
                          </a:solidFill>
                          <a:latin typeface="Arial" panose="020B0604020202020204" pitchFamily="34" charset="0"/>
                          <a:cs typeface="Arial" panose="020B0604020202020204" pitchFamily="34" charset="0"/>
                        </a:rPr>
                        <a:t>45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99293D"/>
                          </a:solidFill>
                          <a:latin typeface="Arial" panose="020B0604020202020204" pitchFamily="34" charset="0"/>
                          <a:cs typeface="Arial" panose="020B0604020202020204" pitchFamily="34" charset="0"/>
                        </a:rPr>
                        <a:t>30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99293D"/>
                          </a:solidFill>
                          <a:latin typeface="Arial" panose="020B0604020202020204" pitchFamily="34" charset="0"/>
                          <a:cs typeface="Arial" panose="020B0604020202020204" pitchFamily="34" charset="0"/>
                        </a:rPr>
                        <a:t>22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99293D"/>
                          </a:solidFill>
                          <a:latin typeface="Arial" panose="020B0604020202020204" pitchFamily="34" charset="0"/>
                          <a:cs typeface="Arial" panose="020B0604020202020204" pitchFamily="34" charset="0"/>
                        </a:rPr>
                        <a:t>15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99293D"/>
                          </a:solidFill>
                          <a:latin typeface="Arial" panose="020B0604020202020204" pitchFamily="34" charset="0"/>
                          <a:cs typeface="Arial" panose="020B0604020202020204" pitchFamily="34" charset="0"/>
                        </a:rPr>
                        <a:t>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99293D"/>
                          </a:solidFill>
                          <a:latin typeface="Arial" panose="020B0604020202020204" pitchFamily="34" charset="0"/>
                          <a:cs typeface="Arial" panose="020B0604020202020204" pitchFamily="34" charset="0"/>
                        </a:rPr>
                        <a:t>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99293D"/>
                          </a:solidFill>
                          <a:latin typeface="Arial" panose="020B0604020202020204" pitchFamily="34" charset="0"/>
                          <a:cs typeface="Arial" panose="020B0604020202020204" pitchFamily="34" charset="0"/>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99293D"/>
                          </a:solidFill>
                          <a:latin typeface="Arial" panose="020B0604020202020204" pitchFamily="34" charset="0"/>
                          <a:cs typeface="Arial" panose="020B0604020202020204" pitchFamily="34" charset="0"/>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700" b="0" dirty="0">
                          <a:solidFill>
                            <a:srgbClr val="99293D"/>
                          </a:solidFill>
                          <a:latin typeface="Arial" panose="020B0604020202020204" pitchFamily="34" charset="0"/>
                          <a:cs typeface="Arial" panose="020B0604020202020204" pitchFamily="34"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700" b="0" dirty="0">
                        <a:solidFill>
                          <a:srgbClr val="99293D"/>
                        </a:solidFill>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700" b="0" dirty="0">
                        <a:solidFill>
                          <a:srgbClr val="99293D"/>
                        </a:solidFill>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68582193"/>
                  </a:ext>
                </a:extLst>
              </a:tr>
            </a:tbl>
          </a:graphicData>
        </a:graphic>
      </p:graphicFrame>
      <p:sp>
        <p:nvSpPr>
          <p:cNvPr id="3024" name="Rectangle 288">
            <a:extLst>
              <a:ext uri="{FF2B5EF4-FFF2-40B4-BE49-F238E27FC236}">
                <a16:creationId xmlns:a16="http://schemas.microsoft.com/office/drawing/2014/main" id="{51BACC38-DFD2-41D7-AE7E-F983BBE65957}"/>
              </a:ext>
            </a:extLst>
          </p:cNvPr>
          <p:cNvSpPr>
            <a:spLocks noChangeArrowheads="1"/>
          </p:cNvSpPr>
          <p:nvPr/>
        </p:nvSpPr>
        <p:spPr bwMode="auto">
          <a:xfrm>
            <a:off x="1525311" y="5592576"/>
            <a:ext cx="362279"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eaLnBrk="0" fontAlgn="base" hangingPunct="0">
              <a:spcBef>
                <a:spcPct val="0"/>
              </a:spcBef>
              <a:spcAft>
                <a:spcPct val="0"/>
              </a:spcAft>
            </a:pPr>
            <a:r>
              <a:rPr lang="en-US" altLang="en-US" sz="700" dirty="0">
                <a:solidFill>
                  <a:srgbClr val="138C89"/>
                </a:solidFill>
                <a:cs typeface="Arial" panose="020B0604020202020204" pitchFamily="34" charset="0"/>
              </a:rPr>
              <a:t>Niraparib</a:t>
            </a:r>
          </a:p>
        </p:txBody>
      </p:sp>
      <p:sp>
        <p:nvSpPr>
          <p:cNvPr id="3025" name="Rectangle 289">
            <a:extLst>
              <a:ext uri="{FF2B5EF4-FFF2-40B4-BE49-F238E27FC236}">
                <a16:creationId xmlns:a16="http://schemas.microsoft.com/office/drawing/2014/main" id="{FD6285CD-89A9-4E24-8750-128EBE46751C}"/>
              </a:ext>
            </a:extLst>
          </p:cNvPr>
          <p:cNvSpPr>
            <a:spLocks noChangeArrowheads="1"/>
          </p:cNvSpPr>
          <p:nvPr/>
        </p:nvSpPr>
        <p:spPr bwMode="auto">
          <a:xfrm>
            <a:off x="1529323" y="5729034"/>
            <a:ext cx="322204"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eaLnBrk="0" fontAlgn="base" hangingPunct="0">
              <a:spcBef>
                <a:spcPct val="0"/>
              </a:spcBef>
              <a:spcAft>
                <a:spcPct val="0"/>
              </a:spcAft>
            </a:pPr>
            <a:r>
              <a:rPr lang="en-US" altLang="en-US" sz="700" dirty="0">
                <a:solidFill>
                  <a:srgbClr val="99293D"/>
                </a:solidFill>
                <a:cs typeface="Arial" panose="020B0604020202020204" pitchFamily="34" charset="0"/>
              </a:rPr>
              <a:t>Placebo</a:t>
            </a:r>
          </a:p>
        </p:txBody>
      </p:sp>
      <p:pic>
        <p:nvPicPr>
          <p:cNvPr id="3030" name="Picture 3029">
            <a:extLst>
              <a:ext uri="{FF2B5EF4-FFF2-40B4-BE49-F238E27FC236}">
                <a16:creationId xmlns:a16="http://schemas.microsoft.com/office/drawing/2014/main" id="{9CA1BD9C-0537-3742-AB36-97D57EA5719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9503" y="6420936"/>
            <a:ext cx="267685" cy="267685"/>
          </a:xfrm>
          <a:prstGeom prst="rect">
            <a:avLst/>
          </a:prstGeom>
        </p:spPr>
      </p:pic>
      <p:sp>
        <p:nvSpPr>
          <p:cNvPr id="3026" name="Title 1">
            <a:extLst>
              <a:ext uri="{FF2B5EF4-FFF2-40B4-BE49-F238E27FC236}">
                <a16:creationId xmlns:a16="http://schemas.microsoft.com/office/drawing/2014/main" id="{AA230682-7621-4B22-82BD-7A03E027E135}"/>
              </a:ext>
            </a:extLst>
          </p:cNvPr>
          <p:cNvSpPr txBox="1">
            <a:spLocks/>
          </p:cNvSpPr>
          <p:nvPr/>
        </p:nvSpPr>
        <p:spPr bwMode="auto">
          <a:xfrm>
            <a:off x="609759" y="238129"/>
            <a:ext cx="10872444"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189" algn="l" rtl="0" eaLnBrk="1" fontAlgn="base" hangingPunct="1">
              <a:spcBef>
                <a:spcPct val="0"/>
              </a:spcBef>
              <a:spcAft>
                <a:spcPct val="0"/>
              </a:spcAft>
              <a:defRPr sz="3500" b="1">
                <a:solidFill>
                  <a:schemeClr val="tx2"/>
                </a:solidFill>
                <a:latin typeface="Arial" charset="0"/>
              </a:defRPr>
            </a:lvl6pPr>
            <a:lvl7pPr marL="914377" algn="l" rtl="0" eaLnBrk="1" fontAlgn="base" hangingPunct="1">
              <a:spcBef>
                <a:spcPct val="0"/>
              </a:spcBef>
              <a:spcAft>
                <a:spcPct val="0"/>
              </a:spcAft>
              <a:defRPr sz="3500" b="1">
                <a:solidFill>
                  <a:schemeClr val="tx2"/>
                </a:solidFill>
                <a:latin typeface="Arial" charset="0"/>
              </a:defRPr>
            </a:lvl7pPr>
            <a:lvl8pPr marL="1371566" algn="l" rtl="0" eaLnBrk="1" fontAlgn="base" hangingPunct="1">
              <a:spcBef>
                <a:spcPct val="0"/>
              </a:spcBef>
              <a:spcAft>
                <a:spcPct val="0"/>
              </a:spcAft>
              <a:defRPr sz="3500" b="1">
                <a:solidFill>
                  <a:schemeClr val="tx2"/>
                </a:solidFill>
                <a:latin typeface="Arial" charset="0"/>
              </a:defRPr>
            </a:lvl8pPr>
            <a:lvl9pPr marL="1828754" algn="l" rtl="0" eaLnBrk="1" fontAlgn="base" hangingPunct="1">
              <a:spcBef>
                <a:spcPct val="0"/>
              </a:spcBef>
              <a:spcAft>
                <a:spcPct val="0"/>
              </a:spcAft>
              <a:defRPr sz="3500" b="1">
                <a:solidFill>
                  <a:schemeClr val="tx2"/>
                </a:solidFill>
                <a:latin typeface="Arial" charset="0"/>
              </a:defRPr>
            </a:lvl9pPr>
          </a:lstStyle>
          <a:p>
            <a:r>
              <a:rPr lang="en-US" kern="0" dirty="0">
                <a:cs typeface="Calibri" panose="020F0502020204030204" pitchFamily="34" charset="0"/>
              </a:rPr>
              <a:t>PRIMA: Time from PFS to PFS2</a:t>
            </a:r>
          </a:p>
        </p:txBody>
      </p:sp>
      <p:grpSp>
        <p:nvGrpSpPr>
          <p:cNvPr id="3027" name="Group 7">
            <a:extLst>
              <a:ext uri="{FF2B5EF4-FFF2-40B4-BE49-F238E27FC236}">
                <a16:creationId xmlns:a16="http://schemas.microsoft.com/office/drawing/2014/main" id="{3A6C5757-A43B-461D-91AD-4FA504CE20D4}"/>
              </a:ext>
            </a:extLst>
          </p:cNvPr>
          <p:cNvGrpSpPr>
            <a:grpSpLocks/>
          </p:cNvGrpSpPr>
          <p:nvPr/>
        </p:nvGrpSpPr>
        <p:grpSpPr bwMode="auto">
          <a:xfrm>
            <a:off x="9389569" y="6324940"/>
            <a:ext cx="2488502" cy="447822"/>
            <a:chOff x="9527309" y="3551529"/>
            <a:chExt cx="2488502" cy="448324"/>
          </a:xfrm>
        </p:grpSpPr>
        <p:pic>
          <p:nvPicPr>
            <p:cNvPr id="3028" name="Picture 9">
              <a:extLst>
                <a:ext uri="{FF2B5EF4-FFF2-40B4-BE49-F238E27FC236}">
                  <a16:creationId xmlns:a16="http://schemas.microsoft.com/office/drawing/2014/main" id="{2F5AC69B-88C3-47CD-A48C-884D60B771D0}"/>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029" name="Rectangle 8">
              <a:extLst>
                <a:ext uri="{FF2B5EF4-FFF2-40B4-BE49-F238E27FC236}">
                  <a16:creationId xmlns:a16="http://schemas.microsoft.com/office/drawing/2014/main" id="{C6CE6100-74BE-412F-90E0-C33CCE42D93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3033" name="Text Box 15">
            <a:extLst>
              <a:ext uri="{FF2B5EF4-FFF2-40B4-BE49-F238E27FC236}">
                <a16:creationId xmlns:a16="http://schemas.microsoft.com/office/drawing/2014/main" id="{175BBE2C-22B0-49E1-A067-C5A8EBBE53C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Reference needed.</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4387912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5B526B6-9A8E-421F-9365-F5F3EF9D4FE5}"/>
              </a:ext>
            </a:extLst>
          </p:cNvPr>
          <p:cNvSpPr txBox="1">
            <a:spLocks/>
          </p:cNvSpPr>
          <p:nvPr/>
        </p:nvSpPr>
        <p:spPr bwMode="auto">
          <a:xfrm>
            <a:off x="609759" y="238129"/>
            <a:ext cx="10872444" cy="5549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189" algn="l" rtl="0" eaLnBrk="1" fontAlgn="base" hangingPunct="1">
              <a:spcBef>
                <a:spcPct val="0"/>
              </a:spcBef>
              <a:spcAft>
                <a:spcPct val="0"/>
              </a:spcAft>
              <a:defRPr sz="3500" b="1">
                <a:solidFill>
                  <a:schemeClr val="tx2"/>
                </a:solidFill>
                <a:latin typeface="Arial" charset="0"/>
              </a:defRPr>
            </a:lvl6pPr>
            <a:lvl7pPr marL="914377" algn="l" rtl="0" eaLnBrk="1" fontAlgn="base" hangingPunct="1">
              <a:spcBef>
                <a:spcPct val="0"/>
              </a:spcBef>
              <a:spcAft>
                <a:spcPct val="0"/>
              </a:spcAft>
              <a:defRPr sz="3500" b="1">
                <a:solidFill>
                  <a:schemeClr val="tx2"/>
                </a:solidFill>
                <a:latin typeface="Arial" charset="0"/>
              </a:defRPr>
            </a:lvl7pPr>
            <a:lvl8pPr marL="1371566" algn="l" rtl="0" eaLnBrk="1" fontAlgn="base" hangingPunct="1">
              <a:spcBef>
                <a:spcPct val="0"/>
              </a:spcBef>
              <a:spcAft>
                <a:spcPct val="0"/>
              </a:spcAft>
              <a:defRPr sz="3500" b="1">
                <a:solidFill>
                  <a:schemeClr val="tx2"/>
                </a:solidFill>
                <a:latin typeface="Arial" charset="0"/>
              </a:defRPr>
            </a:lvl8pPr>
            <a:lvl9pPr marL="1828754" algn="l" rtl="0" eaLnBrk="1" fontAlgn="base" hangingPunct="1">
              <a:spcBef>
                <a:spcPct val="0"/>
              </a:spcBef>
              <a:spcAft>
                <a:spcPct val="0"/>
              </a:spcAft>
              <a:defRPr sz="3500" b="1">
                <a:solidFill>
                  <a:schemeClr val="tx2"/>
                </a:solidFill>
                <a:latin typeface="Arial" charset="0"/>
              </a:defRPr>
            </a:lvl9pPr>
          </a:lstStyle>
          <a:p>
            <a:pPr algn="ctr">
              <a:spcBef>
                <a:spcPts val="1000"/>
              </a:spcBef>
              <a:spcAft>
                <a:spcPts val="1000"/>
              </a:spcAft>
            </a:pPr>
            <a:r>
              <a:rPr lang="en-US" sz="3600" dirty="0">
                <a:cs typeface="Calibri" panose="020F0502020204030204" pitchFamily="34" charset="0"/>
              </a:rPr>
              <a:t>In 2020, based on results from the phase III PRIMA study, the </a:t>
            </a:r>
            <a:r>
              <a:rPr lang="en-US" sz="3600" dirty="0">
                <a:effectLst/>
                <a:cs typeface="Calibri" panose="020F0502020204030204" pitchFamily="34" charset="0"/>
              </a:rPr>
              <a:t>FDA and EMA approved niraparib </a:t>
            </a:r>
            <a:br>
              <a:rPr lang="en-US" sz="3600" dirty="0">
                <a:effectLst/>
                <a:cs typeface="Calibri" panose="020F0502020204030204" pitchFamily="34" charset="0"/>
              </a:rPr>
            </a:br>
            <a:r>
              <a:rPr lang="en-US" sz="3600" b="0" i="1" dirty="0">
                <a:effectLst/>
                <a:cs typeface="Calibri" panose="020F0502020204030204" pitchFamily="34" charset="0"/>
              </a:rPr>
              <a:t>for the maintenance treatment of adult patients with advanced epithelial ovarian, fallopian tube, or primary peritoneal cancer who are in a complete or partial response to first-line platinum-based chemotherapy</a:t>
            </a:r>
            <a:endParaRPr lang="en-US" sz="3600" dirty="0">
              <a:cs typeface="Calibri" panose="020F0502020204030204" pitchFamily="34" charset="0"/>
            </a:endParaRPr>
          </a:p>
        </p:txBody>
      </p:sp>
      <p:sp>
        <p:nvSpPr>
          <p:cNvPr id="13" name="Text Box 15">
            <a:extLst>
              <a:ext uri="{FF2B5EF4-FFF2-40B4-BE49-F238E27FC236}">
                <a16:creationId xmlns:a16="http://schemas.microsoft.com/office/drawing/2014/main" id="{1ABBD63A-84E4-49B5-9BC5-CA9DCBD74355}"/>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Niraparib PI. 2020.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10" name="Group 7">
            <a:extLst>
              <a:ext uri="{FF2B5EF4-FFF2-40B4-BE49-F238E27FC236}">
                <a16:creationId xmlns:a16="http://schemas.microsoft.com/office/drawing/2014/main" id="{7BEA5AC9-5BA6-4FDD-86FF-E6F1BDA2E3DC}"/>
              </a:ext>
            </a:extLst>
          </p:cNvPr>
          <p:cNvGrpSpPr>
            <a:grpSpLocks/>
          </p:cNvGrpSpPr>
          <p:nvPr/>
        </p:nvGrpSpPr>
        <p:grpSpPr bwMode="auto">
          <a:xfrm>
            <a:off x="9389569" y="6216652"/>
            <a:ext cx="2488502" cy="447822"/>
            <a:chOff x="9527309" y="3551529"/>
            <a:chExt cx="2488502" cy="448324"/>
          </a:xfrm>
        </p:grpSpPr>
        <p:pic>
          <p:nvPicPr>
            <p:cNvPr id="12" name="Picture 9">
              <a:extLst>
                <a:ext uri="{FF2B5EF4-FFF2-40B4-BE49-F238E27FC236}">
                  <a16:creationId xmlns:a16="http://schemas.microsoft.com/office/drawing/2014/main" id="{3CE0393B-1139-497C-9DDA-A980ACC32BA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B5C7C6B9-3C1A-4DB9-B389-D41181898DF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6626408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dirty="0"/>
              <a:t>PAOLA-1: Maintenance Olaparib + Bevacizumab After Initial Therapy for Ovarian Cancer</a:t>
            </a:r>
            <a:endParaRPr lang="en-US" altLang="en-US" dirty="0"/>
          </a:p>
        </p:txBody>
      </p:sp>
      <p:sp>
        <p:nvSpPr>
          <p:cNvPr id="6" name="Content Placeholder 5">
            <a:extLst>
              <a:ext uri="{FF2B5EF4-FFF2-40B4-BE49-F238E27FC236}">
                <a16:creationId xmlns:a16="http://schemas.microsoft.com/office/drawing/2014/main" id="{8E9470F0-3F59-470B-AFC8-731CE6B44AFF}"/>
              </a:ext>
            </a:extLst>
          </p:cNvPr>
          <p:cNvSpPr>
            <a:spLocks noGrp="1"/>
          </p:cNvSpPr>
          <p:nvPr>
            <p:ph idx="1"/>
          </p:nvPr>
        </p:nvSpPr>
        <p:spPr>
          <a:xfrm>
            <a:off x="604675" y="1508239"/>
            <a:ext cx="10877529" cy="4650686"/>
          </a:xfrm>
        </p:spPr>
        <p:txBody>
          <a:bodyPr/>
          <a:lstStyle/>
          <a:p>
            <a:pPr>
              <a:spcAft>
                <a:spcPts val="300"/>
              </a:spcAft>
            </a:pPr>
            <a:r>
              <a:rPr lang="en-US" sz="2000" dirty="0"/>
              <a:t>Randomized, placebo-controlled phase III trial for patients with newly diagnosed, FIGO stage III-IV, high-grade serous/endometrioid ovarian, fallopian tube or primary peritoneal cancer</a:t>
            </a:r>
            <a:br>
              <a:rPr lang="en-US" sz="2000" dirty="0"/>
            </a:br>
            <a:br>
              <a:rPr lang="en-US" sz="2000" dirty="0"/>
            </a:br>
            <a:br>
              <a:rPr lang="en-US" sz="2000" dirty="0"/>
            </a:br>
            <a:br>
              <a:rPr lang="en-US" sz="2000" dirty="0"/>
            </a:br>
            <a:br>
              <a:rPr lang="en-US" sz="2000" dirty="0"/>
            </a:br>
            <a:endParaRPr lang="en-US" sz="2000" dirty="0"/>
          </a:p>
          <a:p>
            <a:pPr>
              <a:spcAft>
                <a:spcPts val="300"/>
              </a:spcAft>
            </a:pPr>
            <a:endParaRPr lang="en-US" sz="2000" dirty="0"/>
          </a:p>
          <a:p>
            <a:pPr>
              <a:spcAft>
                <a:spcPts val="300"/>
              </a:spcAft>
            </a:pPr>
            <a:endParaRPr lang="en-US" sz="2000" dirty="0"/>
          </a:p>
          <a:p>
            <a:pPr>
              <a:spcAft>
                <a:spcPts val="300"/>
              </a:spcAft>
            </a:pPr>
            <a:endParaRPr lang="en-US" sz="2000" dirty="0"/>
          </a:p>
          <a:p>
            <a:pPr>
              <a:spcAft>
                <a:spcPts val="300"/>
              </a:spcAft>
            </a:pPr>
            <a:r>
              <a:rPr lang="en-US" sz="2000" dirty="0"/>
              <a:t>Primary endpoint: investigator assessed PFS (RECIST v1.1)</a:t>
            </a:r>
          </a:p>
          <a:p>
            <a:pPr>
              <a:spcAft>
                <a:spcPts val="300"/>
              </a:spcAft>
            </a:pPr>
            <a:r>
              <a:rPr lang="en-US" sz="2000" dirty="0"/>
              <a:t>Secondary endpoints: TFST, PFS2, TSST, OS, HRQoL, AE</a:t>
            </a:r>
          </a:p>
          <a:p>
            <a:pPr>
              <a:spcAft>
                <a:spcPts val="300"/>
              </a:spcAft>
            </a:pPr>
            <a:r>
              <a:rPr lang="en-US" sz="2000" dirty="0"/>
              <a:t>Sensitivity analysis: PFS by BICR</a:t>
            </a: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5364518" y="2340905"/>
            <a:ext cx="5048446" cy="1011855"/>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Olaparib </a:t>
            </a: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300 mg BID for 2 yrs + </a:t>
            </a:r>
            <a:b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Bevacizumab </a:t>
            </a:r>
            <a:r>
              <a:rPr kumimoji="0" 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15 mg/kg </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on Day 1 Q3W for 15 mos*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537)</a:t>
            </a: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5364518" y="3456712"/>
            <a:ext cx="5048445" cy="1011855"/>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 </a:t>
            </a: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for 2 yrs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b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Bevacizumab </a:t>
            </a:r>
            <a:r>
              <a:rPr kumimoji="0" 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15 mg/kg </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on Day 1 Q3W for 15 mos*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269)</a:t>
            </a: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4556904" y="3553172"/>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4581416" y="2724101"/>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19" name="Group 7">
            <a:extLst>
              <a:ext uri="{FF2B5EF4-FFF2-40B4-BE49-F238E27FC236}">
                <a16:creationId xmlns:a16="http://schemas.microsoft.com/office/drawing/2014/main" id="{1C71F672-C732-4354-B0A8-68B6F59E7D09}"/>
              </a:ext>
            </a:extLst>
          </p:cNvPr>
          <p:cNvGrpSpPr>
            <a:grpSpLocks/>
          </p:cNvGrpSpPr>
          <p:nvPr/>
        </p:nvGrpSpPr>
        <p:grpSpPr bwMode="auto">
          <a:xfrm>
            <a:off x="9389569" y="6216652"/>
            <a:ext cx="2488502" cy="447822"/>
            <a:chOff x="9527309" y="3551529"/>
            <a:chExt cx="2488502" cy="448324"/>
          </a:xfrm>
        </p:grpSpPr>
        <p:pic>
          <p:nvPicPr>
            <p:cNvPr id="20" name="Picture 9">
              <a:extLst>
                <a:ext uri="{FF2B5EF4-FFF2-40B4-BE49-F238E27FC236}">
                  <a16:creationId xmlns:a16="http://schemas.microsoft.com/office/drawing/2014/main" id="{AAC37539-5F68-4ED9-8188-E6C146B4236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1" name="Rectangle 8">
              <a:extLst>
                <a:ext uri="{FF2B5EF4-FFF2-40B4-BE49-F238E27FC236}">
                  <a16:creationId xmlns:a16="http://schemas.microsoft.com/office/drawing/2014/main" id="{D7A84B76-E893-4798-99CB-43F1343A8F6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4" name="TextBox 3">
            <a:extLst>
              <a:ext uri="{FF2B5EF4-FFF2-40B4-BE49-F238E27FC236}">
                <a16:creationId xmlns:a16="http://schemas.microsoft.com/office/drawing/2014/main" id="{6E7B7D25-7A72-504F-AFAC-2493D11192BC}"/>
              </a:ext>
            </a:extLst>
          </p:cNvPr>
          <p:cNvSpPr txBox="1"/>
          <p:nvPr/>
        </p:nvSpPr>
        <p:spPr bwMode="auto">
          <a:xfrm>
            <a:off x="3897330" y="3112707"/>
            <a:ext cx="15344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5" name="TextBox 4">
            <a:extLst>
              <a:ext uri="{FF2B5EF4-FFF2-40B4-BE49-F238E27FC236}">
                <a16:creationId xmlns:a16="http://schemas.microsoft.com/office/drawing/2014/main" id="{0A3E02BA-6342-8644-A9AC-3757684248B7}"/>
              </a:ext>
            </a:extLst>
          </p:cNvPr>
          <p:cNvSpPr txBox="1"/>
          <p:nvPr/>
        </p:nvSpPr>
        <p:spPr bwMode="auto">
          <a:xfrm>
            <a:off x="508640" y="2525695"/>
            <a:ext cx="3634096"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newly diagnosed ovarian cancer and PR or CR after upfront or interval surgery, standard platinum/taxane-based CT, and </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3 cycles of bevacizumab</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806)</a:t>
            </a:r>
          </a:p>
        </p:txBody>
      </p:sp>
      <p:sp>
        <p:nvSpPr>
          <p:cNvPr id="25" name="Text Box 11">
            <a:extLst>
              <a:ext uri="{FF2B5EF4-FFF2-40B4-BE49-F238E27FC236}">
                <a16:creationId xmlns:a16="http://schemas.microsoft.com/office/drawing/2014/main" id="{02E61B27-55B8-E14C-8DC9-0AD92B742DCD}"/>
              </a:ext>
            </a:extLst>
          </p:cNvPr>
          <p:cNvSpPr txBox="1">
            <a:spLocks noChangeArrowheads="1"/>
          </p:cNvSpPr>
          <p:nvPr/>
        </p:nvSpPr>
        <p:spPr bwMode="auto">
          <a:xfrm>
            <a:off x="402509" y="635986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Ray-Coquard. ESMO 2019. Abstr. LBA2.</a:t>
            </a:r>
          </a:p>
        </p:txBody>
      </p:sp>
      <p:sp>
        <p:nvSpPr>
          <p:cNvPr id="23" name="TextBox 22">
            <a:extLst>
              <a:ext uri="{FF2B5EF4-FFF2-40B4-BE49-F238E27FC236}">
                <a16:creationId xmlns:a16="http://schemas.microsoft.com/office/drawing/2014/main" id="{1F21C2C7-C334-4B34-A7FC-B4FDE189AC3E}"/>
              </a:ext>
            </a:extLst>
          </p:cNvPr>
          <p:cNvSpPr txBox="1"/>
          <p:nvPr/>
        </p:nvSpPr>
        <p:spPr bwMode="auto">
          <a:xfrm>
            <a:off x="5309983" y="4445276"/>
            <a:ext cx="51029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lang="en-US" sz="1600" dirty="0">
                <a:solidFill>
                  <a:srgbClr val="000000"/>
                </a:solidFill>
                <a:latin typeface="Calibri" panose="020F0502020204030204" pitchFamily="34" charset="0"/>
                <a:cs typeface="Calibri" panose="020F0502020204030204" pitchFamily="34" charset="0"/>
              </a:rPr>
              <a:t>*I</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ncluding during CT.</a:t>
            </a:r>
          </a:p>
        </p:txBody>
      </p:sp>
    </p:spTree>
    <p:extLst>
      <p:ext uri="{BB962C8B-B14F-4D97-AF65-F5344CB8AC3E}">
        <p14:creationId xmlns:p14="http://schemas.microsoft.com/office/powerpoint/2010/main" val="18597318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val 16">
            <a:extLst>
              <a:ext uri="{FF2B5EF4-FFF2-40B4-BE49-F238E27FC236}">
                <a16:creationId xmlns:a16="http://schemas.microsoft.com/office/drawing/2014/main" id="{AD62A4D7-BBDE-4B29-AE11-9E09382F4513}"/>
              </a:ext>
            </a:extLst>
          </p:cNvPr>
          <p:cNvSpPr/>
          <p:nvPr/>
        </p:nvSpPr>
        <p:spPr>
          <a:xfrm>
            <a:off x="4681728" y="2214324"/>
            <a:ext cx="3657600" cy="36576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fontAlgn="auto">
              <a:spcBef>
                <a:spcPts val="0"/>
              </a:spcBef>
              <a:spcAft>
                <a:spcPts val="0"/>
              </a:spcAft>
              <a:defRPr/>
            </a:pPr>
            <a:endParaRPr lang="en-US" dirty="0">
              <a:solidFill>
                <a:prstClr val="white"/>
              </a:solidFill>
              <a:latin typeface="Calibri" panose="020F0502020204030204"/>
            </a:endParaRPr>
          </a:p>
        </p:txBody>
      </p:sp>
      <p:sp>
        <p:nvSpPr>
          <p:cNvPr id="2" name="Title 1">
            <a:extLst>
              <a:ext uri="{FF2B5EF4-FFF2-40B4-BE49-F238E27FC236}">
                <a16:creationId xmlns:a16="http://schemas.microsoft.com/office/drawing/2014/main" id="{ED19C13D-D0E9-44FA-9104-0A59290E5D24}"/>
              </a:ext>
            </a:extLst>
          </p:cNvPr>
          <p:cNvSpPr>
            <a:spLocks noGrp="1"/>
          </p:cNvSpPr>
          <p:nvPr>
            <p:ph type="title"/>
          </p:nvPr>
        </p:nvSpPr>
        <p:spPr/>
        <p:txBody>
          <a:bodyPr>
            <a:noAutofit/>
          </a:bodyPr>
          <a:lstStyle/>
          <a:p>
            <a:r>
              <a:rPr lang="en-US" dirty="0"/>
              <a:t>PAOLA-1: Approximately 50% of Patients Were HRD+ </a:t>
            </a:r>
          </a:p>
        </p:txBody>
      </p:sp>
      <p:sp>
        <p:nvSpPr>
          <p:cNvPr id="12" name="TextBox 11">
            <a:extLst>
              <a:ext uri="{FF2B5EF4-FFF2-40B4-BE49-F238E27FC236}">
                <a16:creationId xmlns:a16="http://schemas.microsoft.com/office/drawing/2014/main" id="{46A50EF4-6252-4D49-92E4-ECCCD31F97F8}"/>
              </a:ext>
            </a:extLst>
          </p:cNvPr>
          <p:cNvSpPr txBox="1"/>
          <p:nvPr/>
        </p:nvSpPr>
        <p:spPr>
          <a:xfrm>
            <a:off x="623810" y="1491955"/>
            <a:ext cx="9763627" cy="400110"/>
          </a:xfrm>
          <a:prstGeom prst="rect">
            <a:avLst/>
          </a:prstGeom>
          <a:noFill/>
        </p:spPr>
        <p:txBody>
          <a:bodyPr wrap="square" rtlCol="0">
            <a:spAutoFit/>
          </a:bodyPr>
          <a:lstStyle/>
          <a:p>
            <a:pPr marL="342900" indent="-342900" defTabSz="914377" fontAlgn="auto">
              <a:spcBef>
                <a:spcPts val="0"/>
              </a:spcBef>
              <a:spcAft>
                <a:spcPts val="0"/>
              </a:spcAft>
              <a:buFont typeface="Wingdings" panose="05000000000000000000" pitchFamily="2" charset="2"/>
              <a:buChar char="§"/>
              <a:defRPr/>
            </a:pPr>
            <a:r>
              <a:rPr lang="en-US" sz="2000" dirty="0">
                <a:solidFill>
                  <a:schemeClr val="bg1"/>
                </a:solidFill>
                <a:latin typeface="Calibri" panose="020F0502020204030204"/>
              </a:rPr>
              <a:t>All trial participants evaluated for HRD using the Myriad myChoice</a:t>
            </a:r>
            <a:r>
              <a:rPr lang="en-US" sz="2000" baseline="30000" dirty="0">
                <a:solidFill>
                  <a:schemeClr val="bg1"/>
                </a:solidFill>
                <a:latin typeface="Calibri" panose="020F0502020204030204"/>
              </a:rPr>
              <a:t> </a:t>
            </a:r>
            <a:r>
              <a:rPr lang="en-US" sz="2000" dirty="0">
                <a:solidFill>
                  <a:schemeClr val="bg1"/>
                </a:solidFill>
                <a:latin typeface="Calibri" panose="020F0502020204030204"/>
              </a:rPr>
              <a:t>test </a:t>
            </a:r>
          </a:p>
        </p:txBody>
      </p:sp>
      <p:sp>
        <p:nvSpPr>
          <p:cNvPr id="13" name="TextBox 12">
            <a:extLst>
              <a:ext uri="{FF2B5EF4-FFF2-40B4-BE49-F238E27FC236}">
                <a16:creationId xmlns:a16="http://schemas.microsoft.com/office/drawing/2014/main" id="{923A19E2-9832-4413-B9D6-D3D0C8310FF0}"/>
              </a:ext>
            </a:extLst>
          </p:cNvPr>
          <p:cNvSpPr txBox="1"/>
          <p:nvPr/>
        </p:nvSpPr>
        <p:spPr>
          <a:xfrm>
            <a:off x="679920" y="2240233"/>
            <a:ext cx="3064344" cy="1477328"/>
          </a:xfrm>
          <a:prstGeom prst="rect">
            <a:avLst/>
          </a:prstGeom>
          <a:noFill/>
        </p:spPr>
        <p:txBody>
          <a:bodyPr wrap="square" rtlCol="0">
            <a:spAutoFit/>
          </a:bodyPr>
          <a:lstStyle/>
          <a:p>
            <a:pPr algn="ctr" defTabSz="914377" fontAlgn="auto">
              <a:spcBef>
                <a:spcPts val="0"/>
              </a:spcBef>
              <a:spcAft>
                <a:spcPts val="0"/>
              </a:spcAft>
              <a:defRPr/>
            </a:pPr>
            <a:r>
              <a:rPr lang="en-US" dirty="0">
                <a:solidFill>
                  <a:schemeClr val="bg1"/>
                </a:solidFill>
                <a:latin typeface="Calibri" panose="020F0502020204030204"/>
              </a:rPr>
              <a:t>Prevalence of HRD in the PAOLA-1 overall study population consistent with HRD prevalence in the general ovarian cancer population  </a:t>
            </a:r>
          </a:p>
        </p:txBody>
      </p:sp>
      <p:sp>
        <p:nvSpPr>
          <p:cNvPr id="14" name="Rectangle 13">
            <a:extLst>
              <a:ext uri="{FF2B5EF4-FFF2-40B4-BE49-F238E27FC236}">
                <a16:creationId xmlns:a16="http://schemas.microsoft.com/office/drawing/2014/main" id="{D6ABC9CE-45E8-4C48-99E9-363FBA7EEB9E}"/>
              </a:ext>
            </a:extLst>
          </p:cNvPr>
          <p:cNvSpPr/>
          <p:nvPr/>
        </p:nvSpPr>
        <p:spPr>
          <a:xfrm>
            <a:off x="5136956" y="6133852"/>
            <a:ext cx="3435236" cy="307777"/>
          </a:xfrm>
          <a:prstGeom prst="rect">
            <a:avLst/>
          </a:prstGeom>
        </p:spPr>
        <p:txBody>
          <a:bodyPr wrap="none">
            <a:spAutoFit/>
          </a:bodyPr>
          <a:lstStyle/>
          <a:p>
            <a:pPr defTabSz="914377" fontAlgn="auto">
              <a:spcBef>
                <a:spcPts val="0"/>
              </a:spcBef>
              <a:spcAft>
                <a:spcPts val="0"/>
              </a:spcAft>
              <a:defRPr/>
            </a:pPr>
            <a:r>
              <a:rPr lang="en-US" sz="1400" dirty="0">
                <a:solidFill>
                  <a:sysClr val="windowText" lastClr="000000"/>
                </a:solidFill>
                <a:latin typeface="Calibri" panose="020F0502020204030204" pitchFamily="34" charset="0"/>
                <a:cs typeface="Calibri" panose="020F0502020204030204" pitchFamily="34" charset="0"/>
              </a:rPr>
              <a:t>*4.2% missing; 2.1% fail; 11.3% inconclusive.</a:t>
            </a:r>
          </a:p>
        </p:txBody>
      </p:sp>
      <p:sp>
        <p:nvSpPr>
          <p:cNvPr id="19" name="Right Bracket 18">
            <a:extLst>
              <a:ext uri="{FF2B5EF4-FFF2-40B4-BE49-F238E27FC236}">
                <a16:creationId xmlns:a16="http://schemas.microsoft.com/office/drawing/2014/main" id="{24576C26-6F6E-46C1-BFCA-3EB93A311EB0}"/>
              </a:ext>
            </a:extLst>
          </p:cNvPr>
          <p:cNvSpPr/>
          <p:nvPr/>
        </p:nvSpPr>
        <p:spPr>
          <a:xfrm>
            <a:off x="8449057" y="2240233"/>
            <a:ext cx="1498855" cy="3573207"/>
          </a:xfrm>
          <a:prstGeom prst="rightBracket">
            <a:avLst/>
          </a:prstGeom>
          <a:ln w="38100">
            <a:solidFill>
              <a:schemeClr val="accent2"/>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defTabSz="914377" fontAlgn="auto">
              <a:spcBef>
                <a:spcPts val="0"/>
              </a:spcBef>
              <a:spcAft>
                <a:spcPts val="0"/>
              </a:spcAft>
              <a:defRPr/>
            </a:pPr>
            <a:endParaRPr lang="en-US" dirty="0">
              <a:solidFill>
                <a:prstClr val="black"/>
              </a:solidFill>
              <a:latin typeface="Calibri" panose="020F0502020204030204"/>
            </a:endParaRPr>
          </a:p>
        </p:txBody>
      </p:sp>
      <p:sp>
        <p:nvSpPr>
          <p:cNvPr id="18" name="TextBox 17">
            <a:extLst>
              <a:ext uri="{FF2B5EF4-FFF2-40B4-BE49-F238E27FC236}">
                <a16:creationId xmlns:a16="http://schemas.microsoft.com/office/drawing/2014/main" id="{84C87548-3C9D-484F-8285-9C5B8A0D3BE7}"/>
              </a:ext>
            </a:extLst>
          </p:cNvPr>
          <p:cNvSpPr txBox="1"/>
          <p:nvPr/>
        </p:nvSpPr>
        <p:spPr>
          <a:xfrm>
            <a:off x="9003032" y="3494600"/>
            <a:ext cx="1889760" cy="707886"/>
          </a:xfrm>
          <a:prstGeom prst="rect">
            <a:avLst/>
          </a:prstGeom>
          <a:solidFill>
            <a:schemeClr val="tx1"/>
          </a:solidFill>
        </p:spPr>
        <p:txBody>
          <a:bodyPr wrap="square" rtlCol="0">
            <a:spAutoFit/>
          </a:bodyPr>
          <a:lstStyle/>
          <a:p>
            <a:pPr algn="ctr" defTabSz="914377" fontAlgn="auto">
              <a:spcBef>
                <a:spcPts val="0"/>
              </a:spcBef>
              <a:spcAft>
                <a:spcPts val="0"/>
              </a:spcAft>
              <a:defRPr/>
            </a:pPr>
            <a:r>
              <a:rPr lang="en-US" sz="2000" b="1" dirty="0">
                <a:solidFill>
                  <a:schemeClr val="accent3"/>
                </a:solidFill>
                <a:latin typeface="Calibri" panose="020F0502020204030204"/>
              </a:rPr>
              <a:t>HRD+</a:t>
            </a:r>
          </a:p>
          <a:p>
            <a:pPr algn="ctr" defTabSz="914377" fontAlgn="auto">
              <a:spcBef>
                <a:spcPts val="0"/>
              </a:spcBef>
              <a:spcAft>
                <a:spcPts val="0"/>
              </a:spcAft>
              <a:defRPr/>
            </a:pPr>
            <a:r>
              <a:rPr lang="en-US" sz="2000" b="1" dirty="0">
                <a:solidFill>
                  <a:schemeClr val="accent3"/>
                </a:solidFill>
                <a:latin typeface="Calibri" panose="020F0502020204030204"/>
              </a:rPr>
              <a:t>48%</a:t>
            </a:r>
          </a:p>
        </p:txBody>
      </p:sp>
      <p:grpSp>
        <p:nvGrpSpPr>
          <p:cNvPr id="15" name="Group 7">
            <a:extLst>
              <a:ext uri="{FF2B5EF4-FFF2-40B4-BE49-F238E27FC236}">
                <a16:creationId xmlns:a16="http://schemas.microsoft.com/office/drawing/2014/main" id="{CC41AE05-A33D-44A0-969B-8BD8DA0AAFE1}"/>
              </a:ext>
            </a:extLst>
          </p:cNvPr>
          <p:cNvGrpSpPr>
            <a:grpSpLocks/>
          </p:cNvGrpSpPr>
          <p:nvPr/>
        </p:nvGrpSpPr>
        <p:grpSpPr bwMode="auto">
          <a:xfrm>
            <a:off x="9389569" y="6216652"/>
            <a:ext cx="2488502" cy="447822"/>
            <a:chOff x="9527309" y="3551529"/>
            <a:chExt cx="2488502" cy="448324"/>
          </a:xfrm>
        </p:grpSpPr>
        <p:pic>
          <p:nvPicPr>
            <p:cNvPr id="20" name="Picture 9">
              <a:extLst>
                <a:ext uri="{FF2B5EF4-FFF2-40B4-BE49-F238E27FC236}">
                  <a16:creationId xmlns:a16="http://schemas.microsoft.com/office/drawing/2014/main" id="{AD937E8C-D415-49CB-ADFF-EE397C013DC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1" name="Rectangle 8">
              <a:extLst>
                <a:ext uri="{FF2B5EF4-FFF2-40B4-BE49-F238E27FC236}">
                  <a16:creationId xmlns:a16="http://schemas.microsoft.com/office/drawing/2014/main" id="{C9E0C2E2-E063-4CBD-86DB-C25BD1FDBB0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23" name="Text Box 11">
            <a:extLst>
              <a:ext uri="{FF2B5EF4-FFF2-40B4-BE49-F238E27FC236}">
                <a16:creationId xmlns:a16="http://schemas.microsoft.com/office/drawing/2014/main" id="{B19BD09A-C4C8-4DE5-A76B-A3FDF8BA558A}"/>
              </a:ext>
            </a:extLst>
          </p:cNvPr>
          <p:cNvSpPr txBox="1">
            <a:spLocks noChangeArrowheads="1"/>
          </p:cNvSpPr>
          <p:nvPr/>
        </p:nvSpPr>
        <p:spPr bwMode="auto">
          <a:xfrm>
            <a:off x="402509" y="635986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Ray-Coquard. ESMO 2019. Abstr. LBA2.</a:t>
            </a:r>
          </a:p>
        </p:txBody>
      </p:sp>
      <p:sp>
        <p:nvSpPr>
          <p:cNvPr id="6" name="TextBox 5">
            <a:extLst>
              <a:ext uri="{FF2B5EF4-FFF2-40B4-BE49-F238E27FC236}">
                <a16:creationId xmlns:a16="http://schemas.microsoft.com/office/drawing/2014/main" id="{4BCB3A6F-79A6-4B5C-B536-C90BAB12590E}"/>
              </a:ext>
            </a:extLst>
          </p:cNvPr>
          <p:cNvSpPr txBox="1"/>
          <p:nvPr/>
        </p:nvSpPr>
        <p:spPr bwMode="auto">
          <a:xfrm>
            <a:off x="670945" y="4685232"/>
            <a:ext cx="3551165" cy="1200329"/>
          </a:xfrm>
          <a:prstGeom prst="rect">
            <a:avLst/>
          </a:prstGeom>
          <a:noFill/>
          <a:ln w="38100"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Based on PAOLA-1, olaparib plus bevacizumab was FDA approved for first-line maintenance therapy in advanced ovarian cancer with HRD</a:t>
            </a:r>
          </a:p>
        </p:txBody>
      </p:sp>
      <p:sp>
        <p:nvSpPr>
          <p:cNvPr id="3" name="Partial Circle 2">
            <a:extLst>
              <a:ext uri="{FF2B5EF4-FFF2-40B4-BE49-F238E27FC236}">
                <a16:creationId xmlns:a16="http://schemas.microsoft.com/office/drawing/2014/main" id="{6E9A0CE3-1EF6-4FDE-BB5C-F574749991F4}"/>
              </a:ext>
            </a:extLst>
          </p:cNvPr>
          <p:cNvSpPr/>
          <p:nvPr/>
        </p:nvSpPr>
        <p:spPr bwMode="auto">
          <a:xfrm>
            <a:off x="4820193" y="2352789"/>
            <a:ext cx="3380670" cy="3380670"/>
          </a:xfrm>
          <a:prstGeom prst="pie">
            <a:avLst>
              <a:gd name="adj1" fmla="val 8897545"/>
              <a:gd name="adj2" fmla="val 16200000"/>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 name="Partial Circle 3">
            <a:extLst>
              <a:ext uri="{FF2B5EF4-FFF2-40B4-BE49-F238E27FC236}">
                <a16:creationId xmlns:a16="http://schemas.microsoft.com/office/drawing/2014/main" id="{FA7A6E10-C33F-46AE-BFF6-8C38F2EF3F52}"/>
              </a:ext>
            </a:extLst>
          </p:cNvPr>
          <p:cNvSpPr/>
          <p:nvPr/>
        </p:nvSpPr>
        <p:spPr bwMode="auto">
          <a:xfrm>
            <a:off x="4820193" y="2352789"/>
            <a:ext cx="3380670" cy="3380670"/>
          </a:xfrm>
          <a:prstGeom prst="pie">
            <a:avLst>
              <a:gd name="adj1" fmla="val 16200793"/>
              <a:gd name="adj2" fmla="val 808082"/>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 name="Partial Circle 4">
            <a:extLst>
              <a:ext uri="{FF2B5EF4-FFF2-40B4-BE49-F238E27FC236}">
                <a16:creationId xmlns:a16="http://schemas.microsoft.com/office/drawing/2014/main" id="{9A441DA6-8F03-4093-909F-0BB4A190D18B}"/>
              </a:ext>
            </a:extLst>
          </p:cNvPr>
          <p:cNvSpPr/>
          <p:nvPr/>
        </p:nvSpPr>
        <p:spPr bwMode="auto">
          <a:xfrm>
            <a:off x="4820193" y="2352789"/>
            <a:ext cx="3380670" cy="3380670"/>
          </a:xfrm>
          <a:prstGeom prst="pie">
            <a:avLst>
              <a:gd name="adj1" fmla="val 4987958"/>
              <a:gd name="adj2" fmla="val 8885440"/>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 name="Partial Circle 6">
            <a:extLst>
              <a:ext uri="{FF2B5EF4-FFF2-40B4-BE49-F238E27FC236}">
                <a16:creationId xmlns:a16="http://schemas.microsoft.com/office/drawing/2014/main" id="{1656D772-6240-447C-B960-6CD9E76859C4}"/>
              </a:ext>
            </a:extLst>
          </p:cNvPr>
          <p:cNvSpPr/>
          <p:nvPr/>
        </p:nvSpPr>
        <p:spPr bwMode="auto">
          <a:xfrm>
            <a:off x="4820193" y="2352789"/>
            <a:ext cx="3380670" cy="3380670"/>
          </a:xfrm>
          <a:prstGeom prst="pie">
            <a:avLst>
              <a:gd name="adj1" fmla="val 819173"/>
              <a:gd name="adj2" fmla="val 4993699"/>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 name="Circle: Hollow 7">
            <a:extLst>
              <a:ext uri="{FF2B5EF4-FFF2-40B4-BE49-F238E27FC236}">
                <a16:creationId xmlns:a16="http://schemas.microsoft.com/office/drawing/2014/main" id="{5E7EEAD2-AE7A-4550-9881-66FCA2FCA5D1}"/>
              </a:ext>
            </a:extLst>
          </p:cNvPr>
          <p:cNvSpPr/>
          <p:nvPr/>
        </p:nvSpPr>
        <p:spPr bwMode="auto">
          <a:xfrm>
            <a:off x="4681728" y="2214324"/>
            <a:ext cx="3657600" cy="3657600"/>
          </a:xfrm>
          <a:prstGeom prst="donut">
            <a:avLst>
              <a:gd name="adj" fmla="val 3260"/>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 name="Arc 27">
            <a:extLst>
              <a:ext uri="{FF2B5EF4-FFF2-40B4-BE49-F238E27FC236}">
                <a16:creationId xmlns:a16="http://schemas.microsoft.com/office/drawing/2014/main" id="{8E7FA23F-C9B3-4E38-BBF7-D42434129E6F}"/>
              </a:ext>
            </a:extLst>
          </p:cNvPr>
          <p:cNvSpPr/>
          <p:nvPr/>
        </p:nvSpPr>
        <p:spPr bwMode="auto">
          <a:xfrm>
            <a:off x="4558938" y="2091534"/>
            <a:ext cx="3903180" cy="3903180"/>
          </a:xfrm>
          <a:prstGeom prst="arc">
            <a:avLst>
              <a:gd name="adj1" fmla="val 16200000"/>
              <a:gd name="adj2" fmla="val 803896"/>
            </a:avLst>
          </a:prstGeom>
          <a:noFill/>
          <a:ln w="152400" cap="flat" cmpd="sng" algn="ctr">
            <a:solidFill>
              <a:schemeClr val="accent2"/>
            </a:solidFill>
            <a:prstDash val="solid"/>
            <a:round/>
            <a:headEnd type="none" w="med" len="med"/>
            <a:tailEnd type="none" w="med" len="med"/>
          </a:ln>
          <a:effectLst/>
        </p:spPr>
        <p:txBody>
          <a:bodyPr rtlCol="0" anchor="ctr"/>
          <a:lstStyle/>
          <a:p>
            <a:pPr algn="ctr"/>
            <a:endParaRPr lang="en-US" dirty="0"/>
          </a:p>
        </p:txBody>
      </p:sp>
      <p:sp>
        <p:nvSpPr>
          <p:cNvPr id="30" name="Arc 29">
            <a:extLst>
              <a:ext uri="{FF2B5EF4-FFF2-40B4-BE49-F238E27FC236}">
                <a16:creationId xmlns:a16="http://schemas.microsoft.com/office/drawing/2014/main" id="{53E56C28-C1D3-41CF-88EE-476FF0CA107D}"/>
              </a:ext>
            </a:extLst>
          </p:cNvPr>
          <p:cNvSpPr/>
          <p:nvPr/>
        </p:nvSpPr>
        <p:spPr bwMode="auto">
          <a:xfrm>
            <a:off x="4558938" y="2091534"/>
            <a:ext cx="3903180" cy="3903180"/>
          </a:xfrm>
          <a:prstGeom prst="arc">
            <a:avLst>
              <a:gd name="adj1" fmla="val 806744"/>
              <a:gd name="adj2" fmla="val 4970217"/>
            </a:avLst>
          </a:prstGeom>
          <a:noFill/>
          <a:ln w="152400" cap="flat" cmpd="sng" algn="ctr">
            <a:solidFill>
              <a:schemeClr val="accent2">
                <a:lumMod val="40000"/>
                <a:lumOff val="60000"/>
              </a:schemeClr>
            </a:solidFill>
            <a:prstDash val="solid"/>
            <a:round/>
            <a:headEnd type="none" w="med" len="med"/>
            <a:tailEnd type="none" w="med" len="med"/>
          </a:ln>
          <a:effectLst/>
        </p:spPr>
        <p:txBody>
          <a:bodyPr rtlCol="0" anchor="ctr"/>
          <a:lstStyle/>
          <a:p>
            <a:pPr algn="ctr"/>
            <a:endParaRPr lang="en-US" dirty="0"/>
          </a:p>
        </p:txBody>
      </p:sp>
      <p:sp>
        <p:nvSpPr>
          <p:cNvPr id="32" name="Arc 31">
            <a:extLst>
              <a:ext uri="{FF2B5EF4-FFF2-40B4-BE49-F238E27FC236}">
                <a16:creationId xmlns:a16="http://schemas.microsoft.com/office/drawing/2014/main" id="{C6A1855F-D664-4B48-9CA8-B166621DAED7}"/>
              </a:ext>
            </a:extLst>
          </p:cNvPr>
          <p:cNvSpPr/>
          <p:nvPr/>
        </p:nvSpPr>
        <p:spPr bwMode="auto">
          <a:xfrm>
            <a:off x="4558938" y="2091534"/>
            <a:ext cx="3903180" cy="3903180"/>
          </a:xfrm>
          <a:prstGeom prst="arc">
            <a:avLst>
              <a:gd name="adj1" fmla="val 4986897"/>
              <a:gd name="adj2" fmla="val 16178212"/>
            </a:avLst>
          </a:prstGeom>
          <a:noFill/>
          <a:ln w="152400"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33" name="TextBox 32">
            <a:extLst>
              <a:ext uri="{FF2B5EF4-FFF2-40B4-BE49-F238E27FC236}">
                <a16:creationId xmlns:a16="http://schemas.microsoft.com/office/drawing/2014/main" id="{0A776FFE-EA9A-4218-8D0A-D594ADF0F7BD}"/>
              </a:ext>
            </a:extLst>
          </p:cNvPr>
          <p:cNvSpPr txBox="1"/>
          <p:nvPr/>
        </p:nvSpPr>
        <p:spPr bwMode="auto">
          <a:xfrm>
            <a:off x="5132105" y="3313825"/>
            <a:ext cx="122656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latin typeface="Calibri" panose="020F0502020204030204" pitchFamily="34" charset="0"/>
              </a:rPr>
              <a:t>HRD- </a:t>
            </a:r>
            <a:br>
              <a:rPr lang="en-US" b="1" dirty="0">
                <a:latin typeface="Calibri" panose="020F0502020204030204" pitchFamily="34" charset="0"/>
              </a:rPr>
            </a:br>
            <a:r>
              <a:rPr lang="en-US" b="1" dirty="0">
                <a:latin typeface="Calibri" panose="020F0502020204030204" pitchFamily="34" charset="0"/>
              </a:rPr>
              <a:t>34%</a:t>
            </a:r>
          </a:p>
        </p:txBody>
      </p:sp>
      <p:sp>
        <p:nvSpPr>
          <p:cNvPr id="35" name="TextBox 34">
            <a:extLst>
              <a:ext uri="{FF2B5EF4-FFF2-40B4-BE49-F238E27FC236}">
                <a16:creationId xmlns:a16="http://schemas.microsoft.com/office/drawing/2014/main" id="{FBCE22D3-B9B6-46F8-B669-88612A5401EC}"/>
              </a:ext>
            </a:extLst>
          </p:cNvPr>
          <p:cNvSpPr txBox="1"/>
          <p:nvPr/>
        </p:nvSpPr>
        <p:spPr bwMode="auto">
          <a:xfrm>
            <a:off x="5391346" y="4648378"/>
            <a:ext cx="122656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latin typeface="Calibri" panose="020F0502020204030204" pitchFamily="34" charset="0"/>
              </a:rPr>
              <a:t>HRD status unknown* 18%</a:t>
            </a:r>
          </a:p>
        </p:txBody>
      </p:sp>
      <p:sp>
        <p:nvSpPr>
          <p:cNvPr id="37" name="TextBox 36">
            <a:extLst>
              <a:ext uri="{FF2B5EF4-FFF2-40B4-BE49-F238E27FC236}">
                <a16:creationId xmlns:a16="http://schemas.microsoft.com/office/drawing/2014/main" id="{BC6DBC6F-A19E-4E11-9BE8-3A191DF16F65}"/>
              </a:ext>
            </a:extLst>
          </p:cNvPr>
          <p:cNvSpPr txBox="1"/>
          <p:nvPr/>
        </p:nvSpPr>
        <p:spPr bwMode="auto">
          <a:xfrm>
            <a:off x="6643503" y="3208035"/>
            <a:ext cx="122656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i="1" dirty="0">
                <a:latin typeface="Calibri" panose="020F0502020204030204" pitchFamily="34" charset="0"/>
              </a:rPr>
              <a:t>BRCA</a:t>
            </a:r>
            <a:r>
              <a:rPr lang="en-US" b="1" dirty="0">
                <a:latin typeface="Calibri" panose="020F0502020204030204" pitchFamily="34" charset="0"/>
              </a:rPr>
              <a:t>m</a:t>
            </a:r>
            <a:br>
              <a:rPr lang="en-US" b="1" dirty="0">
                <a:latin typeface="Calibri" panose="020F0502020204030204" pitchFamily="34" charset="0"/>
              </a:rPr>
            </a:br>
            <a:r>
              <a:rPr lang="en-US" b="1" dirty="0">
                <a:latin typeface="Calibri" panose="020F0502020204030204" pitchFamily="34" charset="0"/>
              </a:rPr>
              <a:t>29%</a:t>
            </a:r>
          </a:p>
        </p:txBody>
      </p:sp>
      <p:sp>
        <p:nvSpPr>
          <p:cNvPr id="39" name="TextBox 38">
            <a:extLst>
              <a:ext uri="{FF2B5EF4-FFF2-40B4-BE49-F238E27FC236}">
                <a16:creationId xmlns:a16="http://schemas.microsoft.com/office/drawing/2014/main" id="{1086C1BC-A2A7-45E7-91B8-8E785CAEB882}"/>
              </a:ext>
            </a:extLst>
          </p:cNvPr>
          <p:cNvSpPr txBox="1"/>
          <p:nvPr/>
        </p:nvSpPr>
        <p:spPr bwMode="auto">
          <a:xfrm>
            <a:off x="6560311" y="4528200"/>
            <a:ext cx="13851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non-</a:t>
            </a:r>
            <a:r>
              <a:rPr lang="en-US" b="1" i="1" dirty="0">
                <a:solidFill>
                  <a:schemeClr val="bg1"/>
                </a:solidFill>
                <a:latin typeface="Calibri" panose="020F0502020204030204" pitchFamily="34" charset="0"/>
              </a:rPr>
              <a:t>BRCA</a:t>
            </a:r>
            <a:r>
              <a:rPr lang="en-US" b="1" dirty="0">
                <a:solidFill>
                  <a:schemeClr val="bg1"/>
                </a:solidFill>
                <a:latin typeface="Calibri" panose="020F0502020204030204" pitchFamily="34" charset="0"/>
              </a:rPr>
              <a:t>m</a:t>
            </a:r>
            <a:br>
              <a:rPr lang="en-US" b="1" dirty="0">
                <a:solidFill>
                  <a:schemeClr val="bg1"/>
                </a:solidFill>
                <a:latin typeface="Calibri" panose="020F0502020204030204" pitchFamily="34" charset="0"/>
              </a:rPr>
            </a:br>
            <a:r>
              <a:rPr lang="en-US" b="1" dirty="0">
                <a:solidFill>
                  <a:schemeClr val="bg1"/>
                </a:solidFill>
                <a:latin typeface="Calibri" panose="020F0502020204030204" pitchFamily="34" charset="0"/>
              </a:rPr>
              <a:t>19%</a:t>
            </a:r>
          </a:p>
        </p:txBody>
      </p:sp>
    </p:spTree>
    <p:extLst>
      <p:ext uri="{BB962C8B-B14F-4D97-AF65-F5344CB8AC3E}">
        <p14:creationId xmlns:p14="http://schemas.microsoft.com/office/powerpoint/2010/main" val="40492463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Group 54">
            <a:extLst>
              <a:ext uri="{FF2B5EF4-FFF2-40B4-BE49-F238E27FC236}">
                <a16:creationId xmlns:a16="http://schemas.microsoft.com/office/drawing/2014/main" id="{1C317C96-31A5-40B4-A65D-BF50240AE202}"/>
              </a:ext>
            </a:extLst>
          </p:cNvPr>
          <p:cNvGrpSpPr/>
          <p:nvPr/>
        </p:nvGrpSpPr>
        <p:grpSpPr>
          <a:xfrm>
            <a:off x="8221969" y="1260135"/>
            <a:ext cx="3714071" cy="2786917"/>
            <a:chOff x="4674407" y="1414068"/>
            <a:chExt cx="3714071" cy="2786917"/>
          </a:xfrm>
        </p:grpSpPr>
        <p:sp>
          <p:nvSpPr>
            <p:cNvPr id="16" name="Freeform 5">
              <a:extLst>
                <a:ext uri="{FF2B5EF4-FFF2-40B4-BE49-F238E27FC236}">
                  <a16:creationId xmlns:a16="http://schemas.microsoft.com/office/drawing/2014/main" id="{5AEBDEDD-FB3F-43A9-9C3C-3BD17888709B}"/>
                </a:ext>
              </a:extLst>
            </p:cNvPr>
            <p:cNvSpPr>
              <a:spLocks/>
            </p:cNvSpPr>
            <p:nvPr/>
          </p:nvSpPr>
          <p:spPr bwMode="auto">
            <a:xfrm>
              <a:off x="4793451" y="1414068"/>
              <a:ext cx="3474140" cy="2465174"/>
            </a:xfrm>
            <a:custGeom>
              <a:avLst/>
              <a:gdLst>
                <a:gd name="T0" fmla="*/ 0 w 4071"/>
                <a:gd name="T1" fmla="*/ 0 h 1472"/>
                <a:gd name="T2" fmla="*/ 0 w 4071"/>
                <a:gd name="T3" fmla="*/ 1472 h 1472"/>
                <a:gd name="T4" fmla="*/ 4071 w 4071"/>
                <a:gd name="T5" fmla="*/ 1472 h 1472"/>
              </a:gdLst>
              <a:ahLst/>
              <a:cxnLst>
                <a:cxn ang="0">
                  <a:pos x="T0" y="T1"/>
                </a:cxn>
                <a:cxn ang="0">
                  <a:pos x="T2" y="T3"/>
                </a:cxn>
                <a:cxn ang="0">
                  <a:pos x="T4" y="T5"/>
                </a:cxn>
              </a:cxnLst>
              <a:rect l="0" t="0" r="r" b="b"/>
              <a:pathLst>
                <a:path w="4071" h="1472">
                  <a:moveTo>
                    <a:pt x="0" y="0"/>
                  </a:moveTo>
                  <a:lnTo>
                    <a:pt x="0" y="1472"/>
                  </a:lnTo>
                  <a:lnTo>
                    <a:pt x="4071" y="1472"/>
                  </a:lnTo>
                </a:path>
              </a:pathLst>
            </a:custGeom>
            <a:noFill/>
            <a:ln w="2857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17" name="Line 6">
              <a:extLst>
                <a:ext uri="{FF2B5EF4-FFF2-40B4-BE49-F238E27FC236}">
                  <a16:creationId xmlns:a16="http://schemas.microsoft.com/office/drawing/2014/main" id="{7F77CB89-8D3D-4405-AC10-607B35723E94}"/>
                </a:ext>
              </a:extLst>
            </p:cNvPr>
            <p:cNvSpPr>
              <a:spLocks noChangeShapeType="1"/>
            </p:cNvSpPr>
            <p:nvPr/>
          </p:nvSpPr>
          <p:spPr bwMode="auto">
            <a:xfrm>
              <a:off x="4740038" y="1414068"/>
              <a:ext cx="688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18" name="Line 8">
              <a:extLst>
                <a:ext uri="{FF2B5EF4-FFF2-40B4-BE49-F238E27FC236}">
                  <a16:creationId xmlns:a16="http://schemas.microsoft.com/office/drawing/2014/main" id="{E8F05373-D762-42E4-A06E-29CF6B2C975F}"/>
                </a:ext>
              </a:extLst>
            </p:cNvPr>
            <p:cNvSpPr>
              <a:spLocks noChangeShapeType="1"/>
            </p:cNvSpPr>
            <p:nvPr/>
          </p:nvSpPr>
          <p:spPr bwMode="auto">
            <a:xfrm>
              <a:off x="4740039" y="1906434"/>
              <a:ext cx="51322"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19" name="Line 10">
              <a:extLst>
                <a:ext uri="{FF2B5EF4-FFF2-40B4-BE49-F238E27FC236}">
                  <a16:creationId xmlns:a16="http://schemas.microsoft.com/office/drawing/2014/main" id="{B3843EA6-4963-4C72-AA5E-AA97851AB376}"/>
                </a:ext>
              </a:extLst>
            </p:cNvPr>
            <p:cNvSpPr>
              <a:spLocks noChangeShapeType="1"/>
            </p:cNvSpPr>
            <p:nvPr/>
          </p:nvSpPr>
          <p:spPr bwMode="auto">
            <a:xfrm>
              <a:off x="4740039" y="2398799"/>
              <a:ext cx="51322"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20" name="Line 12">
              <a:extLst>
                <a:ext uri="{FF2B5EF4-FFF2-40B4-BE49-F238E27FC236}">
                  <a16:creationId xmlns:a16="http://schemas.microsoft.com/office/drawing/2014/main" id="{34E7EF77-ECC0-4201-A32B-F50D6A52920A}"/>
                </a:ext>
              </a:extLst>
            </p:cNvPr>
            <p:cNvSpPr>
              <a:spLocks noChangeShapeType="1"/>
            </p:cNvSpPr>
            <p:nvPr/>
          </p:nvSpPr>
          <p:spPr bwMode="auto">
            <a:xfrm>
              <a:off x="4740039" y="2892839"/>
              <a:ext cx="51322"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21" name="Line 14">
              <a:extLst>
                <a:ext uri="{FF2B5EF4-FFF2-40B4-BE49-F238E27FC236}">
                  <a16:creationId xmlns:a16="http://schemas.microsoft.com/office/drawing/2014/main" id="{DC9705D4-26BD-444C-B521-9C350775E5F4}"/>
                </a:ext>
              </a:extLst>
            </p:cNvPr>
            <p:cNvSpPr>
              <a:spLocks noChangeShapeType="1"/>
            </p:cNvSpPr>
            <p:nvPr/>
          </p:nvSpPr>
          <p:spPr bwMode="auto">
            <a:xfrm>
              <a:off x="4740039" y="3386877"/>
              <a:ext cx="51322"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22" name="Line 16">
              <a:extLst>
                <a:ext uri="{FF2B5EF4-FFF2-40B4-BE49-F238E27FC236}">
                  <a16:creationId xmlns:a16="http://schemas.microsoft.com/office/drawing/2014/main" id="{C7EB0B94-07B2-40C3-836C-F0911194B450}"/>
                </a:ext>
              </a:extLst>
            </p:cNvPr>
            <p:cNvSpPr>
              <a:spLocks noChangeShapeType="1"/>
            </p:cNvSpPr>
            <p:nvPr/>
          </p:nvSpPr>
          <p:spPr bwMode="auto">
            <a:xfrm>
              <a:off x="4740039" y="3879244"/>
              <a:ext cx="51322"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23" name="Line 17">
              <a:extLst>
                <a:ext uri="{FF2B5EF4-FFF2-40B4-BE49-F238E27FC236}">
                  <a16:creationId xmlns:a16="http://schemas.microsoft.com/office/drawing/2014/main" id="{FA87940A-9318-47DC-9505-B75A305836BF}"/>
                </a:ext>
              </a:extLst>
            </p:cNvPr>
            <p:cNvSpPr>
              <a:spLocks noChangeShapeType="1"/>
            </p:cNvSpPr>
            <p:nvPr/>
          </p:nvSpPr>
          <p:spPr bwMode="auto">
            <a:xfrm flipV="1">
              <a:off x="4793451" y="3879243"/>
              <a:ext cx="0" cy="76485"/>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24" name="Line 18">
              <a:extLst>
                <a:ext uri="{FF2B5EF4-FFF2-40B4-BE49-F238E27FC236}">
                  <a16:creationId xmlns:a16="http://schemas.microsoft.com/office/drawing/2014/main" id="{825ED021-595B-49B6-91E7-C12873D86FC1}"/>
                </a:ext>
              </a:extLst>
            </p:cNvPr>
            <p:cNvSpPr>
              <a:spLocks noChangeShapeType="1"/>
            </p:cNvSpPr>
            <p:nvPr/>
          </p:nvSpPr>
          <p:spPr bwMode="auto">
            <a:xfrm flipV="1">
              <a:off x="6184151" y="3879243"/>
              <a:ext cx="0" cy="76485"/>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25" name="Line 19">
              <a:extLst>
                <a:ext uri="{FF2B5EF4-FFF2-40B4-BE49-F238E27FC236}">
                  <a16:creationId xmlns:a16="http://schemas.microsoft.com/office/drawing/2014/main" id="{3C5F9BA2-CC75-48BF-A7A7-452E435ACE19}"/>
                </a:ext>
              </a:extLst>
            </p:cNvPr>
            <p:cNvSpPr>
              <a:spLocks noChangeShapeType="1"/>
            </p:cNvSpPr>
            <p:nvPr/>
          </p:nvSpPr>
          <p:spPr bwMode="auto">
            <a:xfrm flipV="1">
              <a:off x="6876437" y="3879243"/>
              <a:ext cx="0" cy="76485"/>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26" name="Line 20">
              <a:extLst>
                <a:ext uri="{FF2B5EF4-FFF2-40B4-BE49-F238E27FC236}">
                  <a16:creationId xmlns:a16="http://schemas.microsoft.com/office/drawing/2014/main" id="{34A504CE-EE7F-44EF-9E80-53F211B93AF5}"/>
                </a:ext>
              </a:extLst>
            </p:cNvPr>
            <p:cNvSpPr>
              <a:spLocks noChangeShapeType="1"/>
            </p:cNvSpPr>
            <p:nvPr/>
          </p:nvSpPr>
          <p:spPr bwMode="auto">
            <a:xfrm flipV="1">
              <a:off x="7574693" y="3879243"/>
              <a:ext cx="0" cy="76485"/>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27" name="Line 21">
              <a:extLst>
                <a:ext uri="{FF2B5EF4-FFF2-40B4-BE49-F238E27FC236}">
                  <a16:creationId xmlns:a16="http://schemas.microsoft.com/office/drawing/2014/main" id="{334F560D-AD5B-4140-A1EB-AF677659F603}"/>
                </a:ext>
              </a:extLst>
            </p:cNvPr>
            <p:cNvSpPr>
              <a:spLocks noChangeShapeType="1"/>
            </p:cNvSpPr>
            <p:nvPr/>
          </p:nvSpPr>
          <p:spPr bwMode="auto">
            <a:xfrm flipV="1">
              <a:off x="8267591" y="3879243"/>
              <a:ext cx="0" cy="76485"/>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28" name="Line 22">
              <a:extLst>
                <a:ext uri="{FF2B5EF4-FFF2-40B4-BE49-F238E27FC236}">
                  <a16:creationId xmlns:a16="http://schemas.microsoft.com/office/drawing/2014/main" id="{E46FCAA8-3EE5-461F-A2FE-7FEED49F2ED2}"/>
                </a:ext>
              </a:extLst>
            </p:cNvPr>
            <p:cNvSpPr>
              <a:spLocks noChangeShapeType="1"/>
            </p:cNvSpPr>
            <p:nvPr/>
          </p:nvSpPr>
          <p:spPr bwMode="auto">
            <a:xfrm flipV="1">
              <a:off x="5257504" y="3879243"/>
              <a:ext cx="0" cy="76485"/>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29" name="Line 23">
              <a:extLst>
                <a:ext uri="{FF2B5EF4-FFF2-40B4-BE49-F238E27FC236}">
                  <a16:creationId xmlns:a16="http://schemas.microsoft.com/office/drawing/2014/main" id="{1913983A-1855-437C-9A25-420023D26428}"/>
                </a:ext>
              </a:extLst>
            </p:cNvPr>
            <p:cNvSpPr>
              <a:spLocks noChangeShapeType="1"/>
            </p:cNvSpPr>
            <p:nvPr/>
          </p:nvSpPr>
          <p:spPr bwMode="auto">
            <a:xfrm flipV="1">
              <a:off x="5488640" y="3879243"/>
              <a:ext cx="0" cy="76485"/>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0" name="Line 24">
              <a:extLst>
                <a:ext uri="{FF2B5EF4-FFF2-40B4-BE49-F238E27FC236}">
                  <a16:creationId xmlns:a16="http://schemas.microsoft.com/office/drawing/2014/main" id="{1629606C-99F6-4A2B-9CDB-3651878369AF}"/>
                </a:ext>
              </a:extLst>
            </p:cNvPr>
            <p:cNvSpPr>
              <a:spLocks noChangeShapeType="1"/>
            </p:cNvSpPr>
            <p:nvPr/>
          </p:nvSpPr>
          <p:spPr bwMode="auto">
            <a:xfrm flipV="1">
              <a:off x="5719219" y="3879243"/>
              <a:ext cx="0" cy="76485"/>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1" name="Line 25">
              <a:extLst>
                <a:ext uri="{FF2B5EF4-FFF2-40B4-BE49-F238E27FC236}">
                  <a16:creationId xmlns:a16="http://schemas.microsoft.com/office/drawing/2014/main" id="{68604929-6290-4CE8-B2ED-B2DF17585387}"/>
                </a:ext>
              </a:extLst>
            </p:cNvPr>
            <p:cNvSpPr>
              <a:spLocks noChangeShapeType="1"/>
            </p:cNvSpPr>
            <p:nvPr/>
          </p:nvSpPr>
          <p:spPr bwMode="auto">
            <a:xfrm flipV="1">
              <a:off x="5951423" y="3879243"/>
              <a:ext cx="0" cy="76485"/>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2" name="Line 26">
              <a:extLst>
                <a:ext uri="{FF2B5EF4-FFF2-40B4-BE49-F238E27FC236}">
                  <a16:creationId xmlns:a16="http://schemas.microsoft.com/office/drawing/2014/main" id="{1F7C405C-395E-4BCD-BC01-3294EA0F176A}"/>
                </a:ext>
              </a:extLst>
            </p:cNvPr>
            <p:cNvSpPr>
              <a:spLocks noChangeShapeType="1"/>
            </p:cNvSpPr>
            <p:nvPr/>
          </p:nvSpPr>
          <p:spPr bwMode="auto">
            <a:xfrm flipV="1">
              <a:off x="6646329" y="3879243"/>
              <a:ext cx="0" cy="76485"/>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3" name="Line 27">
              <a:extLst>
                <a:ext uri="{FF2B5EF4-FFF2-40B4-BE49-F238E27FC236}">
                  <a16:creationId xmlns:a16="http://schemas.microsoft.com/office/drawing/2014/main" id="{3E97230B-8A70-4D8D-98FC-C08767C404AD}"/>
                </a:ext>
              </a:extLst>
            </p:cNvPr>
            <p:cNvSpPr>
              <a:spLocks noChangeShapeType="1"/>
            </p:cNvSpPr>
            <p:nvPr/>
          </p:nvSpPr>
          <p:spPr bwMode="auto">
            <a:xfrm flipV="1">
              <a:off x="7342253" y="3879243"/>
              <a:ext cx="0" cy="76485"/>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 name="Line 28">
              <a:extLst>
                <a:ext uri="{FF2B5EF4-FFF2-40B4-BE49-F238E27FC236}">
                  <a16:creationId xmlns:a16="http://schemas.microsoft.com/office/drawing/2014/main" id="{65AB0812-C539-475F-8922-DE09CD223B09}"/>
                </a:ext>
              </a:extLst>
            </p:cNvPr>
            <p:cNvSpPr>
              <a:spLocks noChangeShapeType="1"/>
            </p:cNvSpPr>
            <p:nvPr/>
          </p:nvSpPr>
          <p:spPr bwMode="auto">
            <a:xfrm flipV="1">
              <a:off x="8036430" y="3879243"/>
              <a:ext cx="0" cy="76485"/>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5" name="Line 29">
              <a:extLst>
                <a:ext uri="{FF2B5EF4-FFF2-40B4-BE49-F238E27FC236}">
                  <a16:creationId xmlns:a16="http://schemas.microsoft.com/office/drawing/2014/main" id="{4CFE4E12-B9B0-473D-98F7-121598F855D3}"/>
                </a:ext>
              </a:extLst>
            </p:cNvPr>
            <p:cNvSpPr>
              <a:spLocks noChangeShapeType="1"/>
            </p:cNvSpPr>
            <p:nvPr/>
          </p:nvSpPr>
          <p:spPr bwMode="auto">
            <a:xfrm flipV="1">
              <a:off x="5021777" y="3879243"/>
              <a:ext cx="0" cy="76485"/>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6" name="Line 30">
              <a:extLst>
                <a:ext uri="{FF2B5EF4-FFF2-40B4-BE49-F238E27FC236}">
                  <a16:creationId xmlns:a16="http://schemas.microsoft.com/office/drawing/2014/main" id="{DB92A8A8-4C2D-42C7-BA41-72475F310D1E}"/>
                </a:ext>
              </a:extLst>
            </p:cNvPr>
            <p:cNvSpPr>
              <a:spLocks noChangeShapeType="1"/>
            </p:cNvSpPr>
            <p:nvPr/>
          </p:nvSpPr>
          <p:spPr bwMode="auto">
            <a:xfrm flipV="1">
              <a:off x="6415699" y="3879243"/>
              <a:ext cx="0" cy="76485"/>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7" name="Line 31">
              <a:extLst>
                <a:ext uri="{FF2B5EF4-FFF2-40B4-BE49-F238E27FC236}">
                  <a16:creationId xmlns:a16="http://schemas.microsoft.com/office/drawing/2014/main" id="{31D77B23-3D23-4792-B34E-806565AF9310}"/>
                </a:ext>
              </a:extLst>
            </p:cNvPr>
            <p:cNvSpPr>
              <a:spLocks noChangeShapeType="1"/>
            </p:cNvSpPr>
            <p:nvPr/>
          </p:nvSpPr>
          <p:spPr bwMode="auto">
            <a:xfrm flipV="1">
              <a:off x="7109394" y="3879243"/>
              <a:ext cx="0" cy="76485"/>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8" name="Line 32">
              <a:extLst>
                <a:ext uri="{FF2B5EF4-FFF2-40B4-BE49-F238E27FC236}">
                  <a16:creationId xmlns:a16="http://schemas.microsoft.com/office/drawing/2014/main" id="{18C02D25-2FF7-4EF9-88D0-EF3532C3E4BA}"/>
                </a:ext>
              </a:extLst>
            </p:cNvPr>
            <p:cNvSpPr>
              <a:spLocks noChangeShapeType="1"/>
            </p:cNvSpPr>
            <p:nvPr/>
          </p:nvSpPr>
          <p:spPr bwMode="auto">
            <a:xfrm flipV="1">
              <a:off x="7805887" y="3879243"/>
              <a:ext cx="0" cy="76485"/>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9" name="TextBox 38">
              <a:extLst>
                <a:ext uri="{FF2B5EF4-FFF2-40B4-BE49-F238E27FC236}">
                  <a16:creationId xmlns:a16="http://schemas.microsoft.com/office/drawing/2014/main" id="{21DD289B-CC2C-45DD-A4B4-9E5D6AED9B28}"/>
                </a:ext>
              </a:extLst>
            </p:cNvPr>
            <p:cNvSpPr txBox="1"/>
            <p:nvPr/>
          </p:nvSpPr>
          <p:spPr>
            <a:xfrm>
              <a:off x="4674407" y="3976659"/>
              <a:ext cx="240612" cy="215444"/>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0</a:t>
              </a:r>
            </a:p>
          </p:txBody>
        </p:sp>
        <p:sp>
          <p:nvSpPr>
            <p:cNvPr id="40" name="TextBox 39">
              <a:extLst>
                <a:ext uri="{FF2B5EF4-FFF2-40B4-BE49-F238E27FC236}">
                  <a16:creationId xmlns:a16="http://schemas.microsoft.com/office/drawing/2014/main" id="{09F28C5C-AB08-4A71-AE85-5C27D36F6907}"/>
                </a:ext>
              </a:extLst>
            </p:cNvPr>
            <p:cNvSpPr txBox="1"/>
            <p:nvPr/>
          </p:nvSpPr>
          <p:spPr>
            <a:xfrm>
              <a:off x="4900651" y="3976659"/>
              <a:ext cx="240612" cy="215444"/>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3</a:t>
              </a:r>
            </a:p>
          </p:txBody>
        </p:sp>
        <p:sp>
          <p:nvSpPr>
            <p:cNvPr id="41" name="TextBox 40">
              <a:extLst>
                <a:ext uri="{FF2B5EF4-FFF2-40B4-BE49-F238E27FC236}">
                  <a16:creationId xmlns:a16="http://schemas.microsoft.com/office/drawing/2014/main" id="{437DFCD0-0255-4B0D-9A35-F749EB02A24E}"/>
                </a:ext>
              </a:extLst>
            </p:cNvPr>
            <p:cNvSpPr txBox="1"/>
            <p:nvPr/>
          </p:nvSpPr>
          <p:spPr>
            <a:xfrm>
              <a:off x="5135690" y="3985541"/>
              <a:ext cx="240612" cy="215444"/>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6</a:t>
              </a:r>
            </a:p>
          </p:txBody>
        </p:sp>
        <p:sp>
          <p:nvSpPr>
            <p:cNvPr id="42" name="TextBox 41">
              <a:extLst>
                <a:ext uri="{FF2B5EF4-FFF2-40B4-BE49-F238E27FC236}">
                  <a16:creationId xmlns:a16="http://schemas.microsoft.com/office/drawing/2014/main" id="{D4225737-CB1B-4C77-81E4-851A374E969D}"/>
                </a:ext>
              </a:extLst>
            </p:cNvPr>
            <p:cNvSpPr txBox="1"/>
            <p:nvPr/>
          </p:nvSpPr>
          <p:spPr>
            <a:xfrm>
              <a:off x="5363855" y="3985541"/>
              <a:ext cx="240612" cy="215444"/>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9</a:t>
              </a:r>
            </a:p>
          </p:txBody>
        </p:sp>
        <p:sp>
          <p:nvSpPr>
            <p:cNvPr id="43" name="TextBox 42">
              <a:extLst>
                <a:ext uri="{FF2B5EF4-FFF2-40B4-BE49-F238E27FC236}">
                  <a16:creationId xmlns:a16="http://schemas.microsoft.com/office/drawing/2014/main" id="{D27E1C4F-E811-455C-B9F9-AF881550A2F3}"/>
                </a:ext>
              </a:extLst>
            </p:cNvPr>
            <p:cNvSpPr txBox="1"/>
            <p:nvPr/>
          </p:nvSpPr>
          <p:spPr>
            <a:xfrm>
              <a:off x="5597690" y="3985541"/>
              <a:ext cx="240612" cy="215444"/>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12</a:t>
              </a:r>
            </a:p>
          </p:txBody>
        </p:sp>
        <p:sp>
          <p:nvSpPr>
            <p:cNvPr id="44" name="TextBox 43">
              <a:extLst>
                <a:ext uri="{FF2B5EF4-FFF2-40B4-BE49-F238E27FC236}">
                  <a16:creationId xmlns:a16="http://schemas.microsoft.com/office/drawing/2014/main" id="{CBBB83BD-FF2C-4ADF-BCA0-9161E6F2DC67}"/>
                </a:ext>
              </a:extLst>
            </p:cNvPr>
            <p:cNvSpPr txBox="1"/>
            <p:nvPr/>
          </p:nvSpPr>
          <p:spPr>
            <a:xfrm>
              <a:off x="5831524" y="3985541"/>
              <a:ext cx="240612" cy="215444"/>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15</a:t>
              </a:r>
            </a:p>
          </p:txBody>
        </p:sp>
        <p:sp>
          <p:nvSpPr>
            <p:cNvPr id="45" name="TextBox 44">
              <a:extLst>
                <a:ext uri="{FF2B5EF4-FFF2-40B4-BE49-F238E27FC236}">
                  <a16:creationId xmlns:a16="http://schemas.microsoft.com/office/drawing/2014/main" id="{0115A4ED-26D8-419B-A77C-52F65596CDE7}"/>
                </a:ext>
              </a:extLst>
            </p:cNvPr>
            <p:cNvSpPr txBox="1"/>
            <p:nvPr/>
          </p:nvSpPr>
          <p:spPr>
            <a:xfrm>
              <a:off x="6064656" y="3985541"/>
              <a:ext cx="240612" cy="215444"/>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18</a:t>
              </a:r>
            </a:p>
          </p:txBody>
        </p:sp>
        <p:sp>
          <p:nvSpPr>
            <p:cNvPr id="46" name="TextBox 45">
              <a:extLst>
                <a:ext uri="{FF2B5EF4-FFF2-40B4-BE49-F238E27FC236}">
                  <a16:creationId xmlns:a16="http://schemas.microsoft.com/office/drawing/2014/main" id="{B09C0775-C90D-4B08-9442-8C952C210D0E}"/>
                </a:ext>
              </a:extLst>
            </p:cNvPr>
            <p:cNvSpPr txBox="1"/>
            <p:nvPr/>
          </p:nvSpPr>
          <p:spPr>
            <a:xfrm>
              <a:off x="6296738" y="3985541"/>
              <a:ext cx="240612" cy="215444"/>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21</a:t>
              </a:r>
            </a:p>
          </p:txBody>
        </p:sp>
        <p:sp>
          <p:nvSpPr>
            <p:cNvPr id="47" name="TextBox 46">
              <a:extLst>
                <a:ext uri="{FF2B5EF4-FFF2-40B4-BE49-F238E27FC236}">
                  <a16:creationId xmlns:a16="http://schemas.microsoft.com/office/drawing/2014/main" id="{5E0625DA-63F6-499C-90E3-744341F6FE75}"/>
                </a:ext>
              </a:extLst>
            </p:cNvPr>
            <p:cNvSpPr txBox="1"/>
            <p:nvPr/>
          </p:nvSpPr>
          <p:spPr>
            <a:xfrm>
              <a:off x="6524954" y="3985541"/>
              <a:ext cx="240612" cy="215444"/>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24</a:t>
              </a:r>
            </a:p>
          </p:txBody>
        </p:sp>
        <p:sp>
          <p:nvSpPr>
            <p:cNvPr id="48" name="TextBox 47">
              <a:extLst>
                <a:ext uri="{FF2B5EF4-FFF2-40B4-BE49-F238E27FC236}">
                  <a16:creationId xmlns:a16="http://schemas.microsoft.com/office/drawing/2014/main" id="{5F6F25A1-559D-497D-8867-2993FF3B93ED}"/>
                </a:ext>
              </a:extLst>
            </p:cNvPr>
            <p:cNvSpPr txBox="1"/>
            <p:nvPr/>
          </p:nvSpPr>
          <p:spPr>
            <a:xfrm>
              <a:off x="6756549" y="3985541"/>
              <a:ext cx="240612" cy="215444"/>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27</a:t>
              </a:r>
            </a:p>
          </p:txBody>
        </p:sp>
        <p:sp>
          <p:nvSpPr>
            <p:cNvPr id="49" name="TextBox 48">
              <a:extLst>
                <a:ext uri="{FF2B5EF4-FFF2-40B4-BE49-F238E27FC236}">
                  <a16:creationId xmlns:a16="http://schemas.microsoft.com/office/drawing/2014/main" id="{62DF63D1-217A-48CC-9983-BD482D31BAFE}"/>
                </a:ext>
              </a:extLst>
            </p:cNvPr>
            <p:cNvSpPr txBox="1"/>
            <p:nvPr/>
          </p:nvSpPr>
          <p:spPr>
            <a:xfrm>
              <a:off x="6987455" y="3985541"/>
              <a:ext cx="240612" cy="215444"/>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30</a:t>
              </a:r>
            </a:p>
          </p:txBody>
        </p:sp>
        <p:sp>
          <p:nvSpPr>
            <p:cNvPr id="50" name="TextBox 49">
              <a:extLst>
                <a:ext uri="{FF2B5EF4-FFF2-40B4-BE49-F238E27FC236}">
                  <a16:creationId xmlns:a16="http://schemas.microsoft.com/office/drawing/2014/main" id="{81F0946C-5A9C-41FA-B716-657DA879E517}"/>
                </a:ext>
              </a:extLst>
            </p:cNvPr>
            <p:cNvSpPr txBox="1"/>
            <p:nvPr/>
          </p:nvSpPr>
          <p:spPr>
            <a:xfrm>
              <a:off x="7220178" y="3985541"/>
              <a:ext cx="240612" cy="215444"/>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33</a:t>
              </a:r>
            </a:p>
          </p:txBody>
        </p:sp>
        <p:sp>
          <p:nvSpPr>
            <p:cNvPr id="51" name="TextBox 50">
              <a:extLst>
                <a:ext uri="{FF2B5EF4-FFF2-40B4-BE49-F238E27FC236}">
                  <a16:creationId xmlns:a16="http://schemas.microsoft.com/office/drawing/2014/main" id="{291CC800-C1F3-419D-BE32-2B153776A3C2}"/>
                </a:ext>
              </a:extLst>
            </p:cNvPr>
            <p:cNvSpPr txBox="1"/>
            <p:nvPr/>
          </p:nvSpPr>
          <p:spPr>
            <a:xfrm>
              <a:off x="7452197" y="3985541"/>
              <a:ext cx="240612" cy="215444"/>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36</a:t>
              </a:r>
            </a:p>
          </p:txBody>
        </p:sp>
        <p:sp>
          <p:nvSpPr>
            <p:cNvPr id="52" name="TextBox 51">
              <a:extLst>
                <a:ext uri="{FF2B5EF4-FFF2-40B4-BE49-F238E27FC236}">
                  <a16:creationId xmlns:a16="http://schemas.microsoft.com/office/drawing/2014/main" id="{BB12DBFC-C82B-4292-8714-1042B9A4E135}"/>
                </a:ext>
              </a:extLst>
            </p:cNvPr>
            <p:cNvSpPr txBox="1"/>
            <p:nvPr/>
          </p:nvSpPr>
          <p:spPr>
            <a:xfrm>
              <a:off x="7683755" y="3985541"/>
              <a:ext cx="240612" cy="215444"/>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39</a:t>
              </a:r>
            </a:p>
          </p:txBody>
        </p:sp>
        <p:sp>
          <p:nvSpPr>
            <p:cNvPr id="53" name="TextBox 52">
              <a:extLst>
                <a:ext uri="{FF2B5EF4-FFF2-40B4-BE49-F238E27FC236}">
                  <a16:creationId xmlns:a16="http://schemas.microsoft.com/office/drawing/2014/main" id="{5592BC84-31C9-440B-897B-4E7754D27492}"/>
                </a:ext>
              </a:extLst>
            </p:cNvPr>
            <p:cNvSpPr txBox="1"/>
            <p:nvPr/>
          </p:nvSpPr>
          <p:spPr>
            <a:xfrm>
              <a:off x="7916984" y="3985541"/>
              <a:ext cx="240612" cy="215444"/>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42</a:t>
              </a:r>
            </a:p>
          </p:txBody>
        </p:sp>
        <p:sp>
          <p:nvSpPr>
            <p:cNvPr id="54" name="TextBox 53">
              <a:extLst>
                <a:ext uri="{FF2B5EF4-FFF2-40B4-BE49-F238E27FC236}">
                  <a16:creationId xmlns:a16="http://schemas.microsoft.com/office/drawing/2014/main" id="{D646C683-9B8B-4342-80D8-27FD35743DFF}"/>
                </a:ext>
              </a:extLst>
            </p:cNvPr>
            <p:cNvSpPr txBox="1"/>
            <p:nvPr/>
          </p:nvSpPr>
          <p:spPr>
            <a:xfrm>
              <a:off x="8147866" y="3985541"/>
              <a:ext cx="240612" cy="215444"/>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45</a:t>
              </a:r>
            </a:p>
          </p:txBody>
        </p:sp>
      </p:grpSp>
      <p:sp>
        <p:nvSpPr>
          <p:cNvPr id="2" name="Title 1">
            <a:extLst>
              <a:ext uri="{FF2B5EF4-FFF2-40B4-BE49-F238E27FC236}">
                <a16:creationId xmlns:a16="http://schemas.microsoft.com/office/drawing/2014/main" id="{23A651B5-F15A-4B98-A18A-2613E3A3841D}"/>
              </a:ext>
            </a:extLst>
          </p:cNvPr>
          <p:cNvSpPr>
            <a:spLocks noGrp="1"/>
          </p:cNvSpPr>
          <p:nvPr>
            <p:ph type="title"/>
          </p:nvPr>
        </p:nvSpPr>
        <p:spPr/>
        <p:txBody>
          <a:bodyPr/>
          <a:lstStyle/>
          <a:p>
            <a:r>
              <a:rPr lang="en-GB" sz="3600" dirty="0"/>
              <a:t>PAOLA-1: PFS </a:t>
            </a:r>
            <a:r>
              <a:rPr lang="en-GB" sz="3600" cap="none" dirty="0"/>
              <a:t>by</a:t>
            </a:r>
            <a:r>
              <a:rPr lang="en-GB" sz="3600" dirty="0"/>
              <a:t> HRD </a:t>
            </a:r>
            <a:r>
              <a:rPr lang="en-GB" sz="3600" cap="none" dirty="0"/>
              <a:t>Status</a:t>
            </a:r>
            <a:br>
              <a:rPr lang="en-GB" sz="3600" cap="none" dirty="0"/>
            </a:br>
            <a:endParaRPr lang="en-GB" sz="3600" dirty="0"/>
          </a:p>
        </p:txBody>
      </p:sp>
      <p:sp>
        <p:nvSpPr>
          <p:cNvPr id="1188" name="TextBox 1187">
            <a:extLst>
              <a:ext uri="{FF2B5EF4-FFF2-40B4-BE49-F238E27FC236}">
                <a16:creationId xmlns:a16="http://schemas.microsoft.com/office/drawing/2014/main" id="{DFE25529-FAD0-4F6D-8096-9C51ADFF1045}"/>
              </a:ext>
            </a:extLst>
          </p:cNvPr>
          <p:cNvSpPr txBox="1"/>
          <p:nvPr/>
        </p:nvSpPr>
        <p:spPr>
          <a:xfrm>
            <a:off x="961072" y="3982870"/>
            <a:ext cx="3453397" cy="338554"/>
          </a:xfrm>
          <a:prstGeom prst="rect">
            <a:avLst/>
          </a:prstGeom>
          <a:noFill/>
        </p:spPr>
        <p:txBody>
          <a:bodyPr wrap="square" rtlCol="0" anchor="ctr">
            <a:spAutoFit/>
          </a:bodyPr>
          <a:lstStyle/>
          <a:p>
            <a:pPr algn="ctr" defTabSz="914332" fontAlgn="auto">
              <a:spcBef>
                <a:spcPts val="0"/>
              </a:spcBef>
              <a:spcAft>
                <a:spcPts val="0"/>
              </a:spcAft>
              <a:defRPr/>
            </a:pPr>
            <a:r>
              <a:rPr lang="en-GB" sz="1600" b="1" dirty="0">
                <a:solidFill>
                  <a:prstClr val="black"/>
                </a:solidFill>
                <a:latin typeface="Calibri" panose="020F0502020204030204" pitchFamily="34" charset="0"/>
                <a:cs typeface="Calibri" panose="020F0502020204030204" pitchFamily="34" charset="0"/>
              </a:rPr>
              <a:t>Mos Since Randomization</a:t>
            </a:r>
          </a:p>
        </p:txBody>
      </p:sp>
      <p:sp>
        <p:nvSpPr>
          <p:cNvPr id="1189" name="Freeform 5">
            <a:extLst>
              <a:ext uri="{FF2B5EF4-FFF2-40B4-BE49-F238E27FC236}">
                <a16:creationId xmlns:a16="http://schemas.microsoft.com/office/drawing/2014/main" id="{738A99FB-275B-4589-AACB-31FEED582180}"/>
              </a:ext>
            </a:extLst>
          </p:cNvPr>
          <p:cNvSpPr>
            <a:spLocks/>
          </p:cNvSpPr>
          <p:nvPr/>
        </p:nvSpPr>
        <p:spPr bwMode="auto">
          <a:xfrm>
            <a:off x="964109" y="1252471"/>
            <a:ext cx="3450360" cy="2464517"/>
          </a:xfrm>
          <a:custGeom>
            <a:avLst/>
            <a:gdLst>
              <a:gd name="T0" fmla="*/ 0 w 4071"/>
              <a:gd name="T1" fmla="*/ 0 h 1472"/>
              <a:gd name="T2" fmla="*/ 0 w 4071"/>
              <a:gd name="T3" fmla="*/ 1472 h 1472"/>
              <a:gd name="T4" fmla="*/ 4071 w 4071"/>
              <a:gd name="T5" fmla="*/ 1472 h 1472"/>
            </a:gdLst>
            <a:ahLst/>
            <a:cxnLst>
              <a:cxn ang="0">
                <a:pos x="T0" y="T1"/>
              </a:cxn>
              <a:cxn ang="0">
                <a:pos x="T2" y="T3"/>
              </a:cxn>
              <a:cxn ang="0">
                <a:pos x="T4" y="T5"/>
              </a:cxn>
            </a:cxnLst>
            <a:rect l="0" t="0" r="r" b="b"/>
            <a:pathLst>
              <a:path w="4071" h="1472">
                <a:moveTo>
                  <a:pt x="0" y="0"/>
                </a:moveTo>
                <a:lnTo>
                  <a:pt x="0" y="1472"/>
                </a:lnTo>
                <a:lnTo>
                  <a:pt x="4071" y="1472"/>
                </a:lnTo>
              </a:path>
            </a:pathLst>
          </a:custGeom>
          <a:noFill/>
          <a:ln w="28575"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190" name="Line 6">
            <a:extLst>
              <a:ext uri="{FF2B5EF4-FFF2-40B4-BE49-F238E27FC236}">
                <a16:creationId xmlns:a16="http://schemas.microsoft.com/office/drawing/2014/main" id="{E07F08BE-0BB0-4FF1-A768-D98906FC459F}"/>
              </a:ext>
            </a:extLst>
          </p:cNvPr>
          <p:cNvSpPr>
            <a:spLocks noChangeShapeType="1"/>
          </p:cNvSpPr>
          <p:nvPr/>
        </p:nvSpPr>
        <p:spPr bwMode="auto">
          <a:xfrm>
            <a:off x="911061" y="1252468"/>
            <a:ext cx="50971"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333" dirty="0">
              <a:solidFill>
                <a:prstClr val="black"/>
              </a:solidFill>
              <a:latin typeface="Arial Narrow"/>
            </a:endParaRPr>
          </a:p>
        </p:txBody>
      </p:sp>
      <p:sp>
        <p:nvSpPr>
          <p:cNvPr id="1192" name="Line 8">
            <a:extLst>
              <a:ext uri="{FF2B5EF4-FFF2-40B4-BE49-F238E27FC236}">
                <a16:creationId xmlns:a16="http://schemas.microsoft.com/office/drawing/2014/main" id="{D3D7AF5A-A389-4A96-AFC3-B6F124AA5338}"/>
              </a:ext>
            </a:extLst>
          </p:cNvPr>
          <p:cNvSpPr>
            <a:spLocks noChangeShapeType="1"/>
          </p:cNvSpPr>
          <p:nvPr/>
        </p:nvSpPr>
        <p:spPr bwMode="auto">
          <a:xfrm>
            <a:off x="911061" y="1744703"/>
            <a:ext cx="50971"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333" dirty="0">
              <a:solidFill>
                <a:prstClr val="black"/>
              </a:solidFill>
              <a:latin typeface="Arial Narrow"/>
            </a:endParaRPr>
          </a:p>
        </p:txBody>
      </p:sp>
      <p:sp>
        <p:nvSpPr>
          <p:cNvPr id="1194" name="Line 10">
            <a:extLst>
              <a:ext uri="{FF2B5EF4-FFF2-40B4-BE49-F238E27FC236}">
                <a16:creationId xmlns:a16="http://schemas.microsoft.com/office/drawing/2014/main" id="{0BBE5281-1D66-4DCB-8A5B-986BE1195806}"/>
              </a:ext>
            </a:extLst>
          </p:cNvPr>
          <p:cNvSpPr>
            <a:spLocks noChangeShapeType="1"/>
          </p:cNvSpPr>
          <p:nvPr/>
        </p:nvSpPr>
        <p:spPr bwMode="auto">
          <a:xfrm>
            <a:off x="911061" y="2236936"/>
            <a:ext cx="50971"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333" dirty="0">
              <a:solidFill>
                <a:prstClr val="black"/>
              </a:solidFill>
              <a:latin typeface="Arial Narrow"/>
            </a:endParaRPr>
          </a:p>
        </p:txBody>
      </p:sp>
      <p:sp>
        <p:nvSpPr>
          <p:cNvPr id="1196" name="Line 12">
            <a:extLst>
              <a:ext uri="{FF2B5EF4-FFF2-40B4-BE49-F238E27FC236}">
                <a16:creationId xmlns:a16="http://schemas.microsoft.com/office/drawing/2014/main" id="{F2160807-3AB8-4935-AE98-D0ADA297CF07}"/>
              </a:ext>
            </a:extLst>
          </p:cNvPr>
          <p:cNvSpPr>
            <a:spLocks noChangeShapeType="1"/>
          </p:cNvSpPr>
          <p:nvPr/>
        </p:nvSpPr>
        <p:spPr bwMode="auto">
          <a:xfrm>
            <a:off x="911061" y="2730843"/>
            <a:ext cx="50971"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333" dirty="0">
              <a:solidFill>
                <a:prstClr val="black"/>
              </a:solidFill>
              <a:latin typeface="Arial Narrow"/>
            </a:endParaRPr>
          </a:p>
        </p:txBody>
      </p:sp>
      <p:sp>
        <p:nvSpPr>
          <p:cNvPr id="1198" name="Line 14">
            <a:extLst>
              <a:ext uri="{FF2B5EF4-FFF2-40B4-BE49-F238E27FC236}">
                <a16:creationId xmlns:a16="http://schemas.microsoft.com/office/drawing/2014/main" id="{34CCB606-B392-450A-9772-E449465C5001}"/>
              </a:ext>
            </a:extLst>
          </p:cNvPr>
          <p:cNvSpPr>
            <a:spLocks noChangeShapeType="1"/>
          </p:cNvSpPr>
          <p:nvPr/>
        </p:nvSpPr>
        <p:spPr bwMode="auto">
          <a:xfrm>
            <a:off x="911061" y="3224751"/>
            <a:ext cx="50971"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333" dirty="0">
              <a:solidFill>
                <a:prstClr val="black"/>
              </a:solidFill>
              <a:latin typeface="Arial Narrow"/>
            </a:endParaRPr>
          </a:p>
        </p:txBody>
      </p:sp>
      <p:sp>
        <p:nvSpPr>
          <p:cNvPr id="1200" name="Line 16">
            <a:extLst>
              <a:ext uri="{FF2B5EF4-FFF2-40B4-BE49-F238E27FC236}">
                <a16:creationId xmlns:a16="http://schemas.microsoft.com/office/drawing/2014/main" id="{1DF626CE-6AFB-4C85-B70A-03C4DADDD07F}"/>
              </a:ext>
            </a:extLst>
          </p:cNvPr>
          <p:cNvSpPr>
            <a:spLocks noChangeShapeType="1"/>
          </p:cNvSpPr>
          <p:nvPr/>
        </p:nvSpPr>
        <p:spPr bwMode="auto">
          <a:xfrm>
            <a:off x="911061" y="3716987"/>
            <a:ext cx="50971"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333" dirty="0">
              <a:solidFill>
                <a:prstClr val="black"/>
              </a:solidFill>
              <a:latin typeface="Arial Narrow"/>
            </a:endParaRPr>
          </a:p>
        </p:txBody>
      </p:sp>
      <p:sp>
        <p:nvSpPr>
          <p:cNvPr id="1201" name="Line 17">
            <a:extLst>
              <a:ext uri="{FF2B5EF4-FFF2-40B4-BE49-F238E27FC236}">
                <a16:creationId xmlns:a16="http://schemas.microsoft.com/office/drawing/2014/main" id="{EF17DC00-CECE-4FE7-95AC-88FE05DF4C3E}"/>
              </a:ext>
            </a:extLst>
          </p:cNvPr>
          <p:cNvSpPr>
            <a:spLocks noChangeShapeType="1"/>
          </p:cNvSpPr>
          <p:nvPr/>
        </p:nvSpPr>
        <p:spPr bwMode="auto">
          <a:xfrm flipV="1">
            <a:off x="964109" y="3716984"/>
            <a:ext cx="0" cy="76464"/>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333" dirty="0">
              <a:solidFill>
                <a:prstClr val="black"/>
              </a:solidFill>
              <a:latin typeface="Arial Narrow"/>
            </a:endParaRPr>
          </a:p>
        </p:txBody>
      </p:sp>
      <p:sp>
        <p:nvSpPr>
          <p:cNvPr id="1202" name="Line 18">
            <a:extLst>
              <a:ext uri="{FF2B5EF4-FFF2-40B4-BE49-F238E27FC236}">
                <a16:creationId xmlns:a16="http://schemas.microsoft.com/office/drawing/2014/main" id="{939B038C-A3C5-45EA-AB72-FFEB5D69451B}"/>
              </a:ext>
            </a:extLst>
          </p:cNvPr>
          <p:cNvSpPr>
            <a:spLocks noChangeShapeType="1"/>
          </p:cNvSpPr>
          <p:nvPr/>
        </p:nvSpPr>
        <p:spPr bwMode="auto">
          <a:xfrm flipV="1">
            <a:off x="2345291" y="3716984"/>
            <a:ext cx="0" cy="76464"/>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203" name="Line 19">
            <a:extLst>
              <a:ext uri="{FF2B5EF4-FFF2-40B4-BE49-F238E27FC236}">
                <a16:creationId xmlns:a16="http://schemas.microsoft.com/office/drawing/2014/main" id="{0E6100B3-8E32-49CD-8C3D-D8A77074AC83}"/>
              </a:ext>
            </a:extLst>
          </p:cNvPr>
          <p:cNvSpPr>
            <a:spLocks noChangeShapeType="1"/>
          </p:cNvSpPr>
          <p:nvPr/>
        </p:nvSpPr>
        <p:spPr bwMode="auto">
          <a:xfrm flipV="1">
            <a:off x="3032837" y="3716984"/>
            <a:ext cx="0" cy="76464"/>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204" name="Line 20">
            <a:extLst>
              <a:ext uri="{FF2B5EF4-FFF2-40B4-BE49-F238E27FC236}">
                <a16:creationId xmlns:a16="http://schemas.microsoft.com/office/drawing/2014/main" id="{9204DA74-7E33-4C64-966B-32BE77436961}"/>
              </a:ext>
            </a:extLst>
          </p:cNvPr>
          <p:cNvSpPr>
            <a:spLocks noChangeShapeType="1"/>
          </p:cNvSpPr>
          <p:nvPr/>
        </p:nvSpPr>
        <p:spPr bwMode="auto">
          <a:xfrm flipV="1">
            <a:off x="3726313" y="3716984"/>
            <a:ext cx="0" cy="76464"/>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205" name="Line 21">
            <a:extLst>
              <a:ext uri="{FF2B5EF4-FFF2-40B4-BE49-F238E27FC236}">
                <a16:creationId xmlns:a16="http://schemas.microsoft.com/office/drawing/2014/main" id="{4C2446AE-9D3C-4156-93DA-D733B63DA5C4}"/>
              </a:ext>
            </a:extLst>
          </p:cNvPr>
          <p:cNvSpPr>
            <a:spLocks noChangeShapeType="1"/>
          </p:cNvSpPr>
          <p:nvPr/>
        </p:nvSpPr>
        <p:spPr bwMode="auto">
          <a:xfrm flipV="1">
            <a:off x="4414468" y="3716984"/>
            <a:ext cx="0" cy="76464"/>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206" name="Line 22">
            <a:extLst>
              <a:ext uri="{FF2B5EF4-FFF2-40B4-BE49-F238E27FC236}">
                <a16:creationId xmlns:a16="http://schemas.microsoft.com/office/drawing/2014/main" id="{07F80807-3CFB-455F-82A2-7AD463867691}"/>
              </a:ext>
            </a:extLst>
          </p:cNvPr>
          <p:cNvSpPr>
            <a:spLocks noChangeShapeType="1"/>
          </p:cNvSpPr>
          <p:nvPr/>
        </p:nvSpPr>
        <p:spPr bwMode="auto">
          <a:xfrm flipV="1">
            <a:off x="1424987" y="3716984"/>
            <a:ext cx="0" cy="76464"/>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207" name="Line 23">
            <a:extLst>
              <a:ext uri="{FF2B5EF4-FFF2-40B4-BE49-F238E27FC236}">
                <a16:creationId xmlns:a16="http://schemas.microsoft.com/office/drawing/2014/main" id="{0D9C5388-9CB5-42AE-B3A1-7AED0A753273}"/>
              </a:ext>
            </a:extLst>
          </p:cNvPr>
          <p:cNvSpPr>
            <a:spLocks noChangeShapeType="1"/>
          </p:cNvSpPr>
          <p:nvPr/>
        </p:nvSpPr>
        <p:spPr bwMode="auto">
          <a:xfrm flipV="1">
            <a:off x="1654540" y="3716984"/>
            <a:ext cx="0" cy="76464"/>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208" name="Line 24">
            <a:extLst>
              <a:ext uri="{FF2B5EF4-FFF2-40B4-BE49-F238E27FC236}">
                <a16:creationId xmlns:a16="http://schemas.microsoft.com/office/drawing/2014/main" id="{C1B5151D-D55F-49A7-AA41-56D903290578}"/>
              </a:ext>
            </a:extLst>
          </p:cNvPr>
          <p:cNvSpPr>
            <a:spLocks noChangeShapeType="1"/>
          </p:cNvSpPr>
          <p:nvPr/>
        </p:nvSpPr>
        <p:spPr bwMode="auto">
          <a:xfrm flipV="1">
            <a:off x="1883540" y="3716984"/>
            <a:ext cx="0" cy="76464"/>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209" name="Line 25">
            <a:extLst>
              <a:ext uri="{FF2B5EF4-FFF2-40B4-BE49-F238E27FC236}">
                <a16:creationId xmlns:a16="http://schemas.microsoft.com/office/drawing/2014/main" id="{98739E83-0052-44A2-BCEF-3017895106A1}"/>
              </a:ext>
            </a:extLst>
          </p:cNvPr>
          <p:cNvSpPr>
            <a:spLocks noChangeShapeType="1"/>
          </p:cNvSpPr>
          <p:nvPr/>
        </p:nvSpPr>
        <p:spPr bwMode="auto">
          <a:xfrm flipV="1">
            <a:off x="2114156" y="3716984"/>
            <a:ext cx="0" cy="76464"/>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210" name="Line 26">
            <a:extLst>
              <a:ext uri="{FF2B5EF4-FFF2-40B4-BE49-F238E27FC236}">
                <a16:creationId xmlns:a16="http://schemas.microsoft.com/office/drawing/2014/main" id="{C536EFB9-F621-4B04-84C7-15CA85C790D0}"/>
              </a:ext>
            </a:extLst>
          </p:cNvPr>
          <p:cNvSpPr>
            <a:spLocks noChangeShapeType="1"/>
          </p:cNvSpPr>
          <p:nvPr/>
        </p:nvSpPr>
        <p:spPr bwMode="auto">
          <a:xfrm flipV="1">
            <a:off x="2804304" y="3716984"/>
            <a:ext cx="0" cy="76464"/>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211" name="Line 27">
            <a:extLst>
              <a:ext uri="{FF2B5EF4-FFF2-40B4-BE49-F238E27FC236}">
                <a16:creationId xmlns:a16="http://schemas.microsoft.com/office/drawing/2014/main" id="{47C2F94C-0707-4C26-9620-0E4AC35179FB}"/>
              </a:ext>
            </a:extLst>
          </p:cNvPr>
          <p:cNvSpPr>
            <a:spLocks noChangeShapeType="1"/>
          </p:cNvSpPr>
          <p:nvPr/>
        </p:nvSpPr>
        <p:spPr bwMode="auto">
          <a:xfrm flipV="1">
            <a:off x="3495464" y="3716984"/>
            <a:ext cx="0" cy="76464"/>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212" name="Line 28">
            <a:extLst>
              <a:ext uri="{FF2B5EF4-FFF2-40B4-BE49-F238E27FC236}">
                <a16:creationId xmlns:a16="http://schemas.microsoft.com/office/drawing/2014/main" id="{9D050561-6F90-4873-987A-E73119BD1535}"/>
              </a:ext>
            </a:extLst>
          </p:cNvPr>
          <p:cNvSpPr>
            <a:spLocks noChangeShapeType="1"/>
          </p:cNvSpPr>
          <p:nvPr/>
        </p:nvSpPr>
        <p:spPr bwMode="auto">
          <a:xfrm flipV="1">
            <a:off x="4184891" y="3716984"/>
            <a:ext cx="0" cy="76464"/>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213" name="Line 29">
            <a:extLst>
              <a:ext uri="{FF2B5EF4-FFF2-40B4-BE49-F238E27FC236}">
                <a16:creationId xmlns:a16="http://schemas.microsoft.com/office/drawing/2014/main" id="{2DC4D203-B16A-453F-8A75-596A32F4E2C2}"/>
              </a:ext>
            </a:extLst>
          </p:cNvPr>
          <p:cNvSpPr>
            <a:spLocks noChangeShapeType="1"/>
          </p:cNvSpPr>
          <p:nvPr/>
        </p:nvSpPr>
        <p:spPr bwMode="auto">
          <a:xfrm flipV="1">
            <a:off x="1190872" y="3716984"/>
            <a:ext cx="0" cy="76464"/>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214" name="Line 30">
            <a:extLst>
              <a:ext uri="{FF2B5EF4-FFF2-40B4-BE49-F238E27FC236}">
                <a16:creationId xmlns:a16="http://schemas.microsoft.com/office/drawing/2014/main" id="{E2CD2DFE-BDD0-46D2-8AFF-3F8967459E2A}"/>
              </a:ext>
            </a:extLst>
          </p:cNvPr>
          <p:cNvSpPr>
            <a:spLocks noChangeShapeType="1"/>
          </p:cNvSpPr>
          <p:nvPr/>
        </p:nvSpPr>
        <p:spPr bwMode="auto">
          <a:xfrm flipV="1">
            <a:off x="2575253" y="3716984"/>
            <a:ext cx="0" cy="76464"/>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215" name="Line 31">
            <a:extLst>
              <a:ext uri="{FF2B5EF4-FFF2-40B4-BE49-F238E27FC236}">
                <a16:creationId xmlns:a16="http://schemas.microsoft.com/office/drawing/2014/main" id="{78647646-FBC7-47D5-B7F5-46FBAC2C296C}"/>
              </a:ext>
            </a:extLst>
          </p:cNvPr>
          <p:cNvSpPr>
            <a:spLocks noChangeShapeType="1"/>
          </p:cNvSpPr>
          <p:nvPr/>
        </p:nvSpPr>
        <p:spPr bwMode="auto">
          <a:xfrm flipV="1">
            <a:off x="3264200" y="3716984"/>
            <a:ext cx="0" cy="76464"/>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216" name="Line 32">
            <a:extLst>
              <a:ext uri="{FF2B5EF4-FFF2-40B4-BE49-F238E27FC236}">
                <a16:creationId xmlns:a16="http://schemas.microsoft.com/office/drawing/2014/main" id="{4067D111-C881-4AD5-91EE-C374A4872CDB}"/>
              </a:ext>
            </a:extLst>
          </p:cNvPr>
          <p:cNvSpPr>
            <a:spLocks noChangeShapeType="1"/>
          </p:cNvSpPr>
          <p:nvPr/>
        </p:nvSpPr>
        <p:spPr bwMode="auto">
          <a:xfrm flipV="1">
            <a:off x="3955925" y="3716984"/>
            <a:ext cx="0" cy="76464"/>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218" name="TextBox 1217">
            <a:extLst>
              <a:ext uri="{FF2B5EF4-FFF2-40B4-BE49-F238E27FC236}">
                <a16:creationId xmlns:a16="http://schemas.microsoft.com/office/drawing/2014/main" id="{06FF01F7-92F9-47B4-809E-C713C157177B}"/>
              </a:ext>
            </a:extLst>
          </p:cNvPr>
          <p:cNvSpPr txBox="1"/>
          <p:nvPr/>
        </p:nvSpPr>
        <p:spPr>
          <a:xfrm>
            <a:off x="845880" y="3814376"/>
            <a:ext cx="238965" cy="215444"/>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0</a:t>
            </a:r>
          </a:p>
        </p:txBody>
      </p:sp>
      <p:sp>
        <p:nvSpPr>
          <p:cNvPr id="1219" name="TextBox 1218">
            <a:extLst>
              <a:ext uri="{FF2B5EF4-FFF2-40B4-BE49-F238E27FC236}">
                <a16:creationId xmlns:a16="http://schemas.microsoft.com/office/drawing/2014/main" id="{3D2B22B1-3D08-446E-BDF9-38B405FCA61C}"/>
              </a:ext>
            </a:extLst>
          </p:cNvPr>
          <p:cNvSpPr txBox="1"/>
          <p:nvPr/>
        </p:nvSpPr>
        <p:spPr>
          <a:xfrm>
            <a:off x="1070576" y="3814376"/>
            <a:ext cx="238965" cy="215444"/>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3</a:t>
            </a:r>
          </a:p>
        </p:txBody>
      </p:sp>
      <p:sp>
        <p:nvSpPr>
          <p:cNvPr id="1221" name="TextBox 1220">
            <a:extLst>
              <a:ext uri="{FF2B5EF4-FFF2-40B4-BE49-F238E27FC236}">
                <a16:creationId xmlns:a16="http://schemas.microsoft.com/office/drawing/2014/main" id="{97303B57-D17C-464A-8595-B487C0E69013}"/>
              </a:ext>
            </a:extLst>
          </p:cNvPr>
          <p:cNvSpPr txBox="1"/>
          <p:nvPr/>
        </p:nvSpPr>
        <p:spPr>
          <a:xfrm>
            <a:off x="222185" y="4154510"/>
            <a:ext cx="1553205" cy="153888"/>
          </a:xfrm>
          <a:prstGeom prst="rect">
            <a:avLst/>
          </a:prstGeom>
          <a:noFill/>
        </p:spPr>
        <p:txBody>
          <a:bodyPr wrap="square" lIns="0" tIns="0" rIns="0" bIns="0" rtlCol="0" anchor="ctr">
            <a:spAutoFit/>
          </a:bodyPr>
          <a:lstStyle/>
          <a:p>
            <a:pPr defTabSz="914332" fontAlgn="auto">
              <a:spcBef>
                <a:spcPts val="0"/>
              </a:spcBef>
              <a:spcAft>
                <a:spcPts val="0"/>
              </a:spcAft>
              <a:defRPr/>
            </a:pPr>
            <a:r>
              <a:rPr lang="en-GB" sz="1000" b="1" dirty="0">
                <a:solidFill>
                  <a:prstClr val="black"/>
                </a:solidFill>
                <a:latin typeface="Calibri" panose="020F0502020204030204" pitchFamily="34" charset="0"/>
                <a:cs typeface="Calibri" panose="020F0502020204030204" pitchFamily="34" charset="0"/>
              </a:rPr>
              <a:t>Patients at Risk, n</a:t>
            </a:r>
          </a:p>
        </p:txBody>
      </p:sp>
      <p:sp>
        <p:nvSpPr>
          <p:cNvPr id="1222" name="TextBox 1221">
            <a:extLst>
              <a:ext uri="{FF2B5EF4-FFF2-40B4-BE49-F238E27FC236}">
                <a16:creationId xmlns:a16="http://schemas.microsoft.com/office/drawing/2014/main" id="{B452B7B4-9F9E-4DA0-8096-F2361693404C}"/>
              </a:ext>
            </a:extLst>
          </p:cNvPr>
          <p:cNvSpPr txBox="1"/>
          <p:nvPr/>
        </p:nvSpPr>
        <p:spPr>
          <a:xfrm>
            <a:off x="222189" y="4446611"/>
            <a:ext cx="679359" cy="153888"/>
          </a:xfrm>
          <a:prstGeom prst="rect">
            <a:avLst/>
          </a:prstGeom>
          <a:noFill/>
        </p:spPr>
        <p:txBody>
          <a:bodyPr wrap="square" lIns="0" tIns="0" rIns="0" bIns="0" rtlCol="0">
            <a:spAutoFit/>
          </a:bodyPr>
          <a:lstStyle/>
          <a:p>
            <a:pPr defTabSz="914332" fontAlgn="auto">
              <a:spcBef>
                <a:spcPts val="0"/>
              </a:spcBef>
              <a:spcAft>
                <a:spcPts val="0"/>
              </a:spcAft>
              <a:defRPr/>
            </a:pPr>
            <a:r>
              <a:rPr lang="en-GB" sz="1000" b="1" dirty="0">
                <a:solidFill>
                  <a:schemeClr val="accent3"/>
                </a:solidFill>
                <a:latin typeface="Calibri" panose="020F0502020204030204" pitchFamily="34" charset="0"/>
                <a:cs typeface="Calibri" panose="020F0502020204030204" pitchFamily="34" charset="0"/>
              </a:rPr>
              <a:t>Placebo</a:t>
            </a:r>
          </a:p>
        </p:txBody>
      </p:sp>
      <p:sp>
        <p:nvSpPr>
          <p:cNvPr id="1223" name="TextBox 1222">
            <a:extLst>
              <a:ext uri="{FF2B5EF4-FFF2-40B4-BE49-F238E27FC236}">
                <a16:creationId xmlns:a16="http://schemas.microsoft.com/office/drawing/2014/main" id="{25F2FCC5-819D-4A04-9EA0-861641E30B82}"/>
              </a:ext>
            </a:extLst>
          </p:cNvPr>
          <p:cNvSpPr txBox="1"/>
          <p:nvPr/>
        </p:nvSpPr>
        <p:spPr>
          <a:xfrm>
            <a:off x="222189" y="4291219"/>
            <a:ext cx="526631" cy="153888"/>
          </a:xfrm>
          <a:prstGeom prst="rect">
            <a:avLst/>
          </a:prstGeom>
          <a:noFill/>
        </p:spPr>
        <p:txBody>
          <a:bodyPr wrap="square" lIns="0" tIns="0" rIns="0" bIns="0" rtlCol="0">
            <a:spAutoFit/>
          </a:bodyPr>
          <a:lstStyle/>
          <a:p>
            <a:pPr defTabSz="914332" fontAlgn="auto">
              <a:spcBef>
                <a:spcPts val="0"/>
              </a:spcBef>
              <a:spcAft>
                <a:spcPts val="0"/>
              </a:spcAft>
              <a:defRPr/>
            </a:pPr>
            <a:r>
              <a:rPr lang="en-GB" sz="1000" b="1" dirty="0">
                <a:solidFill>
                  <a:schemeClr val="accent1"/>
                </a:solidFill>
                <a:latin typeface="Calibri" panose="020F0502020204030204" pitchFamily="34" charset="0"/>
                <a:cs typeface="Calibri" panose="020F0502020204030204" pitchFamily="34" charset="0"/>
              </a:rPr>
              <a:t>Olaparib</a:t>
            </a:r>
          </a:p>
        </p:txBody>
      </p:sp>
      <p:sp>
        <p:nvSpPr>
          <p:cNvPr id="1224" name="TextBox 1223">
            <a:extLst>
              <a:ext uri="{FF2B5EF4-FFF2-40B4-BE49-F238E27FC236}">
                <a16:creationId xmlns:a16="http://schemas.microsoft.com/office/drawing/2014/main" id="{15B22F4A-F888-47B1-AF80-0D3906105359}"/>
              </a:ext>
            </a:extLst>
          </p:cNvPr>
          <p:cNvSpPr txBox="1"/>
          <p:nvPr/>
        </p:nvSpPr>
        <p:spPr>
          <a:xfrm>
            <a:off x="845880" y="4291219"/>
            <a:ext cx="238965"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255</a:t>
            </a:r>
          </a:p>
        </p:txBody>
      </p:sp>
      <p:sp>
        <p:nvSpPr>
          <p:cNvPr id="1225" name="TextBox 1224">
            <a:extLst>
              <a:ext uri="{FF2B5EF4-FFF2-40B4-BE49-F238E27FC236}">
                <a16:creationId xmlns:a16="http://schemas.microsoft.com/office/drawing/2014/main" id="{A52FD7E7-E271-41AD-98DC-FDCA2B4F10F2}"/>
              </a:ext>
            </a:extLst>
          </p:cNvPr>
          <p:cNvSpPr txBox="1"/>
          <p:nvPr/>
        </p:nvSpPr>
        <p:spPr>
          <a:xfrm>
            <a:off x="845880" y="4446611"/>
            <a:ext cx="238965"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132</a:t>
            </a:r>
          </a:p>
        </p:txBody>
      </p:sp>
      <p:sp>
        <p:nvSpPr>
          <p:cNvPr id="1227" name="TextBox 1226">
            <a:extLst>
              <a:ext uri="{FF2B5EF4-FFF2-40B4-BE49-F238E27FC236}">
                <a16:creationId xmlns:a16="http://schemas.microsoft.com/office/drawing/2014/main" id="{B99732C4-768E-4DCA-A14D-DBD3CE6C3965}"/>
              </a:ext>
            </a:extLst>
          </p:cNvPr>
          <p:cNvSpPr txBox="1"/>
          <p:nvPr/>
        </p:nvSpPr>
        <p:spPr>
          <a:xfrm>
            <a:off x="1078596" y="4291219"/>
            <a:ext cx="238965"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252</a:t>
            </a:r>
          </a:p>
        </p:txBody>
      </p:sp>
      <p:sp>
        <p:nvSpPr>
          <p:cNvPr id="1228" name="TextBox 1227">
            <a:extLst>
              <a:ext uri="{FF2B5EF4-FFF2-40B4-BE49-F238E27FC236}">
                <a16:creationId xmlns:a16="http://schemas.microsoft.com/office/drawing/2014/main" id="{C0BA3431-A056-44F2-8F53-753CFD284304}"/>
              </a:ext>
            </a:extLst>
          </p:cNvPr>
          <p:cNvSpPr txBox="1"/>
          <p:nvPr/>
        </p:nvSpPr>
        <p:spPr>
          <a:xfrm>
            <a:off x="1078596" y="4446611"/>
            <a:ext cx="238965"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128</a:t>
            </a:r>
          </a:p>
        </p:txBody>
      </p:sp>
      <p:sp>
        <p:nvSpPr>
          <p:cNvPr id="1229" name="TextBox 1228">
            <a:extLst>
              <a:ext uri="{FF2B5EF4-FFF2-40B4-BE49-F238E27FC236}">
                <a16:creationId xmlns:a16="http://schemas.microsoft.com/office/drawing/2014/main" id="{E2B70E2D-0389-46E8-90C5-468C4EEF734F}"/>
              </a:ext>
            </a:extLst>
          </p:cNvPr>
          <p:cNvSpPr txBox="1"/>
          <p:nvPr/>
        </p:nvSpPr>
        <p:spPr>
          <a:xfrm>
            <a:off x="1304008" y="3823256"/>
            <a:ext cx="238965" cy="215444"/>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6</a:t>
            </a:r>
          </a:p>
        </p:txBody>
      </p:sp>
      <p:sp>
        <p:nvSpPr>
          <p:cNvPr id="1230" name="TextBox 1229">
            <a:extLst>
              <a:ext uri="{FF2B5EF4-FFF2-40B4-BE49-F238E27FC236}">
                <a16:creationId xmlns:a16="http://schemas.microsoft.com/office/drawing/2014/main" id="{F480F764-3EEE-477B-AE76-3791E3B797F7}"/>
              </a:ext>
            </a:extLst>
          </p:cNvPr>
          <p:cNvSpPr txBox="1"/>
          <p:nvPr/>
        </p:nvSpPr>
        <p:spPr>
          <a:xfrm>
            <a:off x="1530608" y="3823256"/>
            <a:ext cx="238965" cy="215444"/>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9</a:t>
            </a:r>
          </a:p>
        </p:txBody>
      </p:sp>
      <p:sp>
        <p:nvSpPr>
          <p:cNvPr id="1231" name="TextBox 1230">
            <a:extLst>
              <a:ext uri="{FF2B5EF4-FFF2-40B4-BE49-F238E27FC236}">
                <a16:creationId xmlns:a16="http://schemas.microsoft.com/office/drawing/2014/main" id="{0EB53C6F-6154-48D2-AA97-CE44D9556027}"/>
              </a:ext>
            </a:extLst>
          </p:cNvPr>
          <p:cNvSpPr txBox="1"/>
          <p:nvPr/>
        </p:nvSpPr>
        <p:spPr>
          <a:xfrm>
            <a:off x="1762844" y="3823256"/>
            <a:ext cx="238965" cy="215444"/>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12</a:t>
            </a:r>
          </a:p>
        </p:txBody>
      </p:sp>
      <p:sp>
        <p:nvSpPr>
          <p:cNvPr id="1232" name="TextBox 1231">
            <a:extLst>
              <a:ext uri="{FF2B5EF4-FFF2-40B4-BE49-F238E27FC236}">
                <a16:creationId xmlns:a16="http://schemas.microsoft.com/office/drawing/2014/main" id="{E48F76CC-DC14-4690-AFF2-60FBC8B63C4B}"/>
              </a:ext>
            </a:extLst>
          </p:cNvPr>
          <p:cNvSpPr txBox="1"/>
          <p:nvPr/>
        </p:nvSpPr>
        <p:spPr>
          <a:xfrm>
            <a:off x="1995076" y="3823256"/>
            <a:ext cx="238965" cy="215444"/>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15</a:t>
            </a:r>
          </a:p>
        </p:txBody>
      </p:sp>
      <p:sp>
        <p:nvSpPr>
          <p:cNvPr id="1233" name="TextBox 1232">
            <a:extLst>
              <a:ext uri="{FF2B5EF4-FFF2-40B4-BE49-F238E27FC236}">
                <a16:creationId xmlns:a16="http://schemas.microsoft.com/office/drawing/2014/main" id="{BB1DC56D-383E-41EA-AFC5-FCA4FE96C999}"/>
              </a:ext>
            </a:extLst>
          </p:cNvPr>
          <p:cNvSpPr txBox="1"/>
          <p:nvPr/>
        </p:nvSpPr>
        <p:spPr>
          <a:xfrm>
            <a:off x="2226612" y="3823256"/>
            <a:ext cx="238965" cy="215444"/>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18</a:t>
            </a:r>
          </a:p>
        </p:txBody>
      </p:sp>
      <p:sp>
        <p:nvSpPr>
          <p:cNvPr id="1234" name="TextBox 1233">
            <a:extLst>
              <a:ext uri="{FF2B5EF4-FFF2-40B4-BE49-F238E27FC236}">
                <a16:creationId xmlns:a16="http://schemas.microsoft.com/office/drawing/2014/main" id="{45C60D24-41EE-43A9-AC81-9FEAF1CB3918}"/>
              </a:ext>
            </a:extLst>
          </p:cNvPr>
          <p:cNvSpPr txBox="1"/>
          <p:nvPr/>
        </p:nvSpPr>
        <p:spPr>
          <a:xfrm>
            <a:off x="2457108" y="3823256"/>
            <a:ext cx="238965" cy="215444"/>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21</a:t>
            </a:r>
          </a:p>
        </p:txBody>
      </p:sp>
      <p:sp>
        <p:nvSpPr>
          <p:cNvPr id="1235" name="TextBox 1234">
            <a:extLst>
              <a:ext uri="{FF2B5EF4-FFF2-40B4-BE49-F238E27FC236}">
                <a16:creationId xmlns:a16="http://schemas.microsoft.com/office/drawing/2014/main" id="{8D27881A-D989-4575-A1E4-B61E4C680F2C}"/>
              </a:ext>
            </a:extLst>
          </p:cNvPr>
          <p:cNvSpPr txBox="1"/>
          <p:nvPr/>
        </p:nvSpPr>
        <p:spPr>
          <a:xfrm>
            <a:off x="2683760" y="3823256"/>
            <a:ext cx="238965" cy="215444"/>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24</a:t>
            </a:r>
          </a:p>
        </p:txBody>
      </p:sp>
      <p:sp>
        <p:nvSpPr>
          <p:cNvPr id="1236" name="TextBox 1235">
            <a:extLst>
              <a:ext uri="{FF2B5EF4-FFF2-40B4-BE49-F238E27FC236}">
                <a16:creationId xmlns:a16="http://schemas.microsoft.com/office/drawing/2014/main" id="{21F5C759-D0E0-48B8-A11A-98CB16F5A3DF}"/>
              </a:ext>
            </a:extLst>
          </p:cNvPr>
          <p:cNvSpPr txBox="1"/>
          <p:nvPr/>
        </p:nvSpPr>
        <p:spPr>
          <a:xfrm>
            <a:off x="2913772" y="3823256"/>
            <a:ext cx="238965" cy="215444"/>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27</a:t>
            </a:r>
          </a:p>
        </p:txBody>
      </p:sp>
      <p:sp>
        <p:nvSpPr>
          <p:cNvPr id="1237" name="TextBox 1236">
            <a:extLst>
              <a:ext uri="{FF2B5EF4-FFF2-40B4-BE49-F238E27FC236}">
                <a16:creationId xmlns:a16="http://schemas.microsoft.com/office/drawing/2014/main" id="{8CF7CB1C-0A47-46DC-B96D-DD37DCFD40CD}"/>
              </a:ext>
            </a:extLst>
          </p:cNvPr>
          <p:cNvSpPr txBox="1"/>
          <p:nvPr/>
        </p:nvSpPr>
        <p:spPr>
          <a:xfrm>
            <a:off x="3143096" y="3823256"/>
            <a:ext cx="238965" cy="215444"/>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30</a:t>
            </a:r>
          </a:p>
        </p:txBody>
      </p:sp>
      <p:sp>
        <p:nvSpPr>
          <p:cNvPr id="1238" name="TextBox 1237">
            <a:extLst>
              <a:ext uri="{FF2B5EF4-FFF2-40B4-BE49-F238E27FC236}">
                <a16:creationId xmlns:a16="http://schemas.microsoft.com/office/drawing/2014/main" id="{A112596D-BD5F-4B08-9CF1-6AA5A341085E}"/>
              </a:ext>
            </a:extLst>
          </p:cNvPr>
          <p:cNvSpPr txBox="1"/>
          <p:nvPr/>
        </p:nvSpPr>
        <p:spPr>
          <a:xfrm>
            <a:off x="3374228" y="3823256"/>
            <a:ext cx="238965" cy="215444"/>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33</a:t>
            </a:r>
          </a:p>
        </p:txBody>
      </p:sp>
      <p:sp>
        <p:nvSpPr>
          <p:cNvPr id="1239" name="TextBox 1238">
            <a:extLst>
              <a:ext uri="{FF2B5EF4-FFF2-40B4-BE49-F238E27FC236}">
                <a16:creationId xmlns:a16="http://schemas.microsoft.com/office/drawing/2014/main" id="{59FCE08F-E975-45AC-83E6-F34A7AF675A5}"/>
              </a:ext>
            </a:extLst>
          </p:cNvPr>
          <p:cNvSpPr txBox="1"/>
          <p:nvPr/>
        </p:nvSpPr>
        <p:spPr>
          <a:xfrm>
            <a:off x="3604656" y="3823256"/>
            <a:ext cx="238965" cy="215444"/>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36</a:t>
            </a:r>
          </a:p>
        </p:txBody>
      </p:sp>
      <p:sp>
        <p:nvSpPr>
          <p:cNvPr id="1240" name="TextBox 1239">
            <a:extLst>
              <a:ext uri="{FF2B5EF4-FFF2-40B4-BE49-F238E27FC236}">
                <a16:creationId xmlns:a16="http://schemas.microsoft.com/office/drawing/2014/main" id="{30CE96CB-42BE-49EA-9208-C5886B7E8171}"/>
              </a:ext>
            </a:extLst>
          </p:cNvPr>
          <p:cNvSpPr txBox="1"/>
          <p:nvPr/>
        </p:nvSpPr>
        <p:spPr>
          <a:xfrm>
            <a:off x="3834628" y="3823256"/>
            <a:ext cx="238965" cy="215444"/>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39</a:t>
            </a:r>
          </a:p>
        </p:txBody>
      </p:sp>
      <p:sp>
        <p:nvSpPr>
          <p:cNvPr id="1241" name="TextBox 1240">
            <a:extLst>
              <a:ext uri="{FF2B5EF4-FFF2-40B4-BE49-F238E27FC236}">
                <a16:creationId xmlns:a16="http://schemas.microsoft.com/office/drawing/2014/main" id="{9CCCE9F9-D3E4-4C54-B8C9-ECDE9BBACEC5}"/>
              </a:ext>
            </a:extLst>
          </p:cNvPr>
          <p:cNvSpPr txBox="1"/>
          <p:nvPr/>
        </p:nvSpPr>
        <p:spPr>
          <a:xfrm>
            <a:off x="4066264" y="3823256"/>
            <a:ext cx="238965" cy="215444"/>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42</a:t>
            </a:r>
          </a:p>
        </p:txBody>
      </p:sp>
      <p:sp>
        <p:nvSpPr>
          <p:cNvPr id="1242" name="TextBox 1241">
            <a:extLst>
              <a:ext uri="{FF2B5EF4-FFF2-40B4-BE49-F238E27FC236}">
                <a16:creationId xmlns:a16="http://schemas.microsoft.com/office/drawing/2014/main" id="{AAC4951D-D2B3-4C75-A343-E3217593C5AB}"/>
              </a:ext>
            </a:extLst>
          </p:cNvPr>
          <p:cNvSpPr txBox="1"/>
          <p:nvPr/>
        </p:nvSpPr>
        <p:spPr>
          <a:xfrm>
            <a:off x="4295564" y="3823256"/>
            <a:ext cx="238965" cy="215444"/>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45</a:t>
            </a:r>
          </a:p>
        </p:txBody>
      </p:sp>
      <p:sp>
        <p:nvSpPr>
          <p:cNvPr id="1244" name="TextBox 1243">
            <a:extLst>
              <a:ext uri="{FF2B5EF4-FFF2-40B4-BE49-F238E27FC236}">
                <a16:creationId xmlns:a16="http://schemas.microsoft.com/office/drawing/2014/main" id="{DB636A6F-F1A5-4843-9577-C7FFAAAD7E30}"/>
              </a:ext>
            </a:extLst>
          </p:cNvPr>
          <p:cNvSpPr txBox="1"/>
          <p:nvPr/>
        </p:nvSpPr>
        <p:spPr>
          <a:xfrm>
            <a:off x="1304008" y="4291219"/>
            <a:ext cx="238965"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242</a:t>
            </a:r>
          </a:p>
        </p:txBody>
      </p:sp>
      <p:sp>
        <p:nvSpPr>
          <p:cNvPr id="1245" name="TextBox 1244">
            <a:extLst>
              <a:ext uri="{FF2B5EF4-FFF2-40B4-BE49-F238E27FC236}">
                <a16:creationId xmlns:a16="http://schemas.microsoft.com/office/drawing/2014/main" id="{88A44E02-4C33-46F3-8083-C5841F8E2E27}"/>
              </a:ext>
            </a:extLst>
          </p:cNvPr>
          <p:cNvSpPr txBox="1"/>
          <p:nvPr/>
        </p:nvSpPr>
        <p:spPr>
          <a:xfrm>
            <a:off x="1304008" y="4446611"/>
            <a:ext cx="238965"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117</a:t>
            </a:r>
          </a:p>
        </p:txBody>
      </p:sp>
      <p:sp>
        <p:nvSpPr>
          <p:cNvPr id="1247" name="TextBox 1246">
            <a:extLst>
              <a:ext uri="{FF2B5EF4-FFF2-40B4-BE49-F238E27FC236}">
                <a16:creationId xmlns:a16="http://schemas.microsoft.com/office/drawing/2014/main" id="{2FF4532D-9C6C-47F0-8F03-A0488EC5A1E7}"/>
              </a:ext>
            </a:extLst>
          </p:cNvPr>
          <p:cNvSpPr txBox="1"/>
          <p:nvPr/>
        </p:nvSpPr>
        <p:spPr>
          <a:xfrm>
            <a:off x="1530608" y="4291219"/>
            <a:ext cx="238965"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236</a:t>
            </a:r>
          </a:p>
        </p:txBody>
      </p:sp>
      <p:sp>
        <p:nvSpPr>
          <p:cNvPr id="1248" name="TextBox 1247">
            <a:extLst>
              <a:ext uri="{FF2B5EF4-FFF2-40B4-BE49-F238E27FC236}">
                <a16:creationId xmlns:a16="http://schemas.microsoft.com/office/drawing/2014/main" id="{7629822F-CDE6-4F75-816D-3EC833E3B111}"/>
              </a:ext>
            </a:extLst>
          </p:cNvPr>
          <p:cNvSpPr txBox="1"/>
          <p:nvPr/>
        </p:nvSpPr>
        <p:spPr>
          <a:xfrm>
            <a:off x="1530608" y="4446611"/>
            <a:ext cx="238965"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103</a:t>
            </a:r>
          </a:p>
        </p:txBody>
      </p:sp>
      <p:sp>
        <p:nvSpPr>
          <p:cNvPr id="1250" name="TextBox 1249">
            <a:extLst>
              <a:ext uri="{FF2B5EF4-FFF2-40B4-BE49-F238E27FC236}">
                <a16:creationId xmlns:a16="http://schemas.microsoft.com/office/drawing/2014/main" id="{476BCAD8-DCEF-4FBF-A518-881DA11B4DC9}"/>
              </a:ext>
            </a:extLst>
          </p:cNvPr>
          <p:cNvSpPr txBox="1"/>
          <p:nvPr/>
        </p:nvSpPr>
        <p:spPr>
          <a:xfrm>
            <a:off x="1762844" y="4291219"/>
            <a:ext cx="238965"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223</a:t>
            </a:r>
          </a:p>
        </p:txBody>
      </p:sp>
      <p:sp>
        <p:nvSpPr>
          <p:cNvPr id="1251" name="TextBox 1250">
            <a:extLst>
              <a:ext uri="{FF2B5EF4-FFF2-40B4-BE49-F238E27FC236}">
                <a16:creationId xmlns:a16="http://schemas.microsoft.com/office/drawing/2014/main" id="{BC0DC03B-3E2A-44A5-B8CD-0CF4AF51D2C5}"/>
              </a:ext>
            </a:extLst>
          </p:cNvPr>
          <p:cNvSpPr txBox="1"/>
          <p:nvPr/>
        </p:nvSpPr>
        <p:spPr>
          <a:xfrm>
            <a:off x="1762844" y="4446611"/>
            <a:ext cx="238965"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91</a:t>
            </a:r>
          </a:p>
        </p:txBody>
      </p:sp>
      <p:sp>
        <p:nvSpPr>
          <p:cNvPr id="1253" name="TextBox 1252">
            <a:extLst>
              <a:ext uri="{FF2B5EF4-FFF2-40B4-BE49-F238E27FC236}">
                <a16:creationId xmlns:a16="http://schemas.microsoft.com/office/drawing/2014/main" id="{51BB73D5-4E1D-4E93-8647-E435B3EB5487}"/>
              </a:ext>
            </a:extLst>
          </p:cNvPr>
          <p:cNvSpPr txBox="1"/>
          <p:nvPr/>
        </p:nvSpPr>
        <p:spPr>
          <a:xfrm>
            <a:off x="1995076" y="4291219"/>
            <a:ext cx="238965"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213</a:t>
            </a:r>
          </a:p>
        </p:txBody>
      </p:sp>
      <p:sp>
        <p:nvSpPr>
          <p:cNvPr id="1254" name="TextBox 1253">
            <a:extLst>
              <a:ext uri="{FF2B5EF4-FFF2-40B4-BE49-F238E27FC236}">
                <a16:creationId xmlns:a16="http://schemas.microsoft.com/office/drawing/2014/main" id="{8036FC4D-E547-49C8-BE8A-D7BCEB6DFA4A}"/>
              </a:ext>
            </a:extLst>
          </p:cNvPr>
          <p:cNvSpPr txBox="1"/>
          <p:nvPr/>
        </p:nvSpPr>
        <p:spPr>
          <a:xfrm>
            <a:off x="1995076" y="4446611"/>
            <a:ext cx="238965"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79</a:t>
            </a:r>
          </a:p>
        </p:txBody>
      </p:sp>
      <p:sp>
        <p:nvSpPr>
          <p:cNvPr id="1256" name="TextBox 1255">
            <a:extLst>
              <a:ext uri="{FF2B5EF4-FFF2-40B4-BE49-F238E27FC236}">
                <a16:creationId xmlns:a16="http://schemas.microsoft.com/office/drawing/2014/main" id="{A4DFAD3B-7691-4116-875E-390F263C5C27}"/>
              </a:ext>
            </a:extLst>
          </p:cNvPr>
          <p:cNvSpPr txBox="1"/>
          <p:nvPr/>
        </p:nvSpPr>
        <p:spPr>
          <a:xfrm>
            <a:off x="2226612" y="4291219"/>
            <a:ext cx="238965"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169</a:t>
            </a:r>
          </a:p>
        </p:txBody>
      </p:sp>
      <p:sp>
        <p:nvSpPr>
          <p:cNvPr id="1257" name="TextBox 1256">
            <a:extLst>
              <a:ext uri="{FF2B5EF4-FFF2-40B4-BE49-F238E27FC236}">
                <a16:creationId xmlns:a16="http://schemas.microsoft.com/office/drawing/2014/main" id="{D515D8F2-913F-4C68-91E9-B70C81555B68}"/>
              </a:ext>
            </a:extLst>
          </p:cNvPr>
          <p:cNvSpPr txBox="1"/>
          <p:nvPr/>
        </p:nvSpPr>
        <p:spPr>
          <a:xfrm>
            <a:off x="2226612" y="4446611"/>
            <a:ext cx="238965"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54</a:t>
            </a:r>
          </a:p>
        </p:txBody>
      </p:sp>
      <p:sp>
        <p:nvSpPr>
          <p:cNvPr id="1259" name="TextBox 1258">
            <a:extLst>
              <a:ext uri="{FF2B5EF4-FFF2-40B4-BE49-F238E27FC236}">
                <a16:creationId xmlns:a16="http://schemas.microsoft.com/office/drawing/2014/main" id="{423032F4-2025-43F9-A216-50013C492312}"/>
              </a:ext>
            </a:extLst>
          </p:cNvPr>
          <p:cNvSpPr txBox="1"/>
          <p:nvPr/>
        </p:nvSpPr>
        <p:spPr>
          <a:xfrm>
            <a:off x="2457108" y="4291219"/>
            <a:ext cx="238965"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155</a:t>
            </a:r>
          </a:p>
        </p:txBody>
      </p:sp>
      <p:sp>
        <p:nvSpPr>
          <p:cNvPr id="1260" name="TextBox 1259">
            <a:extLst>
              <a:ext uri="{FF2B5EF4-FFF2-40B4-BE49-F238E27FC236}">
                <a16:creationId xmlns:a16="http://schemas.microsoft.com/office/drawing/2014/main" id="{44852AC7-589E-4F7E-A546-81894A285EC1}"/>
              </a:ext>
            </a:extLst>
          </p:cNvPr>
          <p:cNvSpPr txBox="1"/>
          <p:nvPr/>
        </p:nvSpPr>
        <p:spPr>
          <a:xfrm>
            <a:off x="2457108" y="4446611"/>
            <a:ext cx="238965"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44</a:t>
            </a:r>
          </a:p>
        </p:txBody>
      </p:sp>
      <p:sp>
        <p:nvSpPr>
          <p:cNvPr id="1262" name="TextBox 1261">
            <a:extLst>
              <a:ext uri="{FF2B5EF4-FFF2-40B4-BE49-F238E27FC236}">
                <a16:creationId xmlns:a16="http://schemas.microsoft.com/office/drawing/2014/main" id="{F2B0A2D4-1B28-4958-9DD5-9357A9D60FE9}"/>
              </a:ext>
            </a:extLst>
          </p:cNvPr>
          <p:cNvSpPr txBox="1"/>
          <p:nvPr/>
        </p:nvSpPr>
        <p:spPr>
          <a:xfrm>
            <a:off x="2683760" y="4291219"/>
            <a:ext cx="238965"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103</a:t>
            </a:r>
          </a:p>
        </p:txBody>
      </p:sp>
      <p:sp>
        <p:nvSpPr>
          <p:cNvPr id="1263" name="TextBox 1262">
            <a:extLst>
              <a:ext uri="{FF2B5EF4-FFF2-40B4-BE49-F238E27FC236}">
                <a16:creationId xmlns:a16="http://schemas.microsoft.com/office/drawing/2014/main" id="{B94FAE50-E26F-46F0-9976-F8B1550ED4E4}"/>
              </a:ext>
            </a:extLst>
          </p:cNvPr>
          <p:cNvSpPr txBox="1"/>
          <p:nvPr/>
        </p:nvSpPr>
        <p:spPr>
          <a:xfrm>
            <a:off x="2683760" y="4446611"/>
            <a:ext cx="238965"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28</a:t>
            </a:r>
          </a:p>
        </p:txBody>
      </p:sp>
      <p:sp>
        <p:nvSpPr>
          <p:cNvPr id="1265" name="TextBox 1264">
            <a:extLst>
              <a:ext uri="{FF2B5EF4-FFF2-40B4-BE49-F238E27FC236}">
                <a16:creationId xmlns:a16="http://schemas.microsoft.com/office/drawing/2014/main" id="{DE423F59-623E-4A12-AFF3-6C73B194A622}"/>
              </a:ext>
            </a:extLst>
          </p:cNvPr>
          <p:cNvSpPr txBox="1"/>
          <p:nvPr/>
        </p:nvSpPr>
        <p:spPr>
          <a:xfrm>
            <a:off x="2913772" y="4291219"/>
            <a:ext cx="238965"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85</a:t>
            </a:r>
          </a:p>
        </p:txBody>
      </p:sp>
      <p:sp>
        <p:nvSpPr>
          <p:cNvPr id="1266" name="TextBox 1265">
            <a:extLst>
              <a:ext uri="{FF2B5EF4-FFF2-40B4-BE49-F238E27FC236}">
                <a16:creationId xmlns:a16="http://schemas.microsoft.com/office/drawing/2014/main" id="{44D5795F-A431-40A4-A89B-211261184A8D}"/>
              </a:ext>
            </a:extLst>
          </p:cNvPr>
          <p:cNvSpPr txBox="1"/>
          <p:nvPr/>
        </p:nvSpPr>
        <p:spPr>
          <a:xfrm>
            <a:off x="2913772" y="4446611"/>
            <a:ext cx="238965"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18</a:t>
            </a:r>
          </a:p>
        </p:txBody>
      </p:sp>
      <p:sp>
        <p:nvSpPr>
          <p:cNvPr id="1268" name="TextBox 1267">
            <a:extLst>
              <a:ext uri="{FF2B5EF4-FFF2-40B4-BE49-F238E27FC236}">
                <a16:creationId xmlns:a16="http://schemas.microsoft.com/office/drawing/2014/main" id="{EED8BE89-FA5F-4D8E-80C7-0BA922F3C596}"/>
              </a:ext>
            </a:extLst>
          </p:cNvPr>
          <p:cNvSpPr txBox="1"/>
          <p:nvPr/>
        </p:nvSpPr>
        <p:spPr>
          <a:xfrm>
            <a:off x="3143096" y="4291219"/>
            <a:ext cx="238965"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46</a:t>
            </a:r>
          </a:p>
        </p:txBody>
      </p:sp>
      <p:sp>
        <p:nvSpPr>
          <p:cNvPr id="1269" name="TextBox 1268">
            <a:extLst>
              <a:ext uri="{FF2B5EF4-FFF2-40B4-BE49-F238E27FC236}">
                <a16:creationId xmlns:a16="http://schemas.microsoft.com/office/drawing/2014/main" id="{6B146F24-AB1E-46C7-8CF9-0F21B61D2B12}"/>
              </a:ext>
            </a:extLst>
          </p:cNvPr>
          <p:cNvSpPr txBox="1"/>
          <p:nvPr/>
        </p:nvSpPr>
        <p:spPr>
          <a:xfrm>
            <a:off x="3143096" y="4446611"/>
            <a:ext cx="238965"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8</a:t>
            </a:r>
          </a:p>
        </p:txBody>
      </p:sp>
      <p:sp>
        <p:nvSpPr>
          <p:cNvPr id="1271" name="TextBox 1270">
            <a:extLst>
              <a:ext uri="{FF2B5EF4-FFF2-40B4-BE49-F238E27FC236}">
                <a16:creationId xmlns:a16="http://schemas.microsoft.com/office/drawing/2014/main" id="{7EFE9FCD-8E8D-459E-93E8-49C23C85928E}"/>
              </a:ext>
            </a:extLst>
          </p:cNvPr>
          <p:cNvSpPr txBox="1"/>
          <p:nvPr/>
        </p:nvSpPr>
        <p:spPr>
          <a:xfrm>
            <a:off x="3374228" y="4291219"/>
            <a:ext cx="238965"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29</a:t>
            </a:r>
          </a:p>
        </p:txBody>
      </p:sp>
      <p:sp>
        <p:nvSpPr>
          <p:cNvPr id="1272" name="TextBox 1271">
            <a:extLst>
              <a:ext uri="{FF2B5EF4-FFF2-40B4-BE49-F238E27FC236}">
                <a16:creationId xmlns:a16="http://schemas.microsoft.com/office/drawing/2014/main" id="{190A81C2-1930-4DD1-A3C5-F2C147487095}"/>
              </a:ext>
            </a:extLst>
          </p:cNvPr>
          <p:cNvSpPr txBox="1"/>
          <p:nvPr/>
        </p:nvSpPr>
        <p:spPr>
          <a:xfrm>
            <a:off x="3374228" y="4446611"/>
            <a:ext cx="238965"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5</a:t>
            </a:r>
          </a:p>
        </p:txBody>
      </p:sp>
      <p:sp>
        <p:nvSpPr>
          <p:cNvPr id="1274" name="TextBox 1273">
            <a:extLst>
              <a:ext uri="{FF2B5EF4-FFF2-40B4-BE49-F238E27FC236}">
                <a16:creationId xmlns:a16="http://schemas.microsoft.com/office/drawing/2014/main" id="{C0540191-146B-4869-A30C-A643B9F34462}"/>
              </a:ext>
            </a:extLst>
          </p:cNvPr>
          <p:cNvSpPr txBox="1"/>
          <p:nvPr/>
        </p:nvSpPr>
        <p:spPr>
          <a:xfrm>
            <a:off x="3604656" y="4291219"/>
            <a:ext cx="238965"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11</a:t>
            </a:r>
          </a:p>
        </p:txBody>
      </p:sp>
      <p:sp>
        <p:nvSpPr>
          <p:cNvPr id="1275" name="TextBox 1274">
            <a:extLst>
              <a:ext uri="{FF2B5EF4-FFF2-40B4-BE49-F238E27FC236}">
                <a16:creationId xmlns:a16="http://schemas.microsoft.com/office/drawing/2014/main" id="{349C7A36-E118-4A2E-8115-ED51AFE6BED1}"/>
              </a:ext>
            </a:extLst>
          </p:cNvPr>
          <p:cNvSpPr txBox="1"/>
          <p:nvPr/>
        </p:nvSpPr>
        <p:spPr>
          <a:xfrm>
            <a:off x="3604656" y="4446611"/>
            <a:ext cx="238965"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1</a:t>
            </a:r>
          </a:p>
        </p:txBody>
      </p:sp>
      <p:sp>
        <p:nvSpPr>
          <p:cNvPr id="1276" name="TextBox 1275">
            <a:extLst>
              <a:ext uri="{FF2B5EF4-FFF2-40B4-BE49-F238E27FC236}">
                <a16:creationId xmlns:a16="http://schemas.microsoft.com/office/drawing/2014/main" id="{DA8A7CA3-8059-44EE-91F1-2485ED265724}"/>
              </a:ext>
            </a:extLst>
          </p:cNvPr>
          <p:cNvSpPr txBox="1"/>
          <p:nvPr/>
        </p:nvSpPr>
        <p:spPr>
          <a:xfrm>
            <a:off x="3834628" y="4291219"/>
            <a:ext cx="238965"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3</a:t>
            </a:r>
          </a:p>
        </p:txBody>
      </p:sp>
      <p:sp>
        <p:nvSpPr>
          <p:cNvPr id="1277" name="TextBox 1276">
            <a:extLst>
              <a:ext uri="{FF2B5EF4-FFF2-40B4-BE49-F238E27FC236}">
                <a16:creationId xmlns:a16="http://schemas.microsoft.com/office/drawing/2014/main" id="{06024598-A081-4458-8D22-5E6FC82027B0}"/>
              </a:ext>
            </a:extLst>
          </p:cNvPr>
          <p:cNvSpPr txBox="1"/>
          <p:nvPr/>
        </p:nvSpPr>
        <p:spPr>
          <a:xfrm>
            <a:off x="4066264" y="4291219"/>
            <a:ext cx="238965"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0</a:t>
            </a:r>
          </a:p>
        </p:txBody>
      </p:sp>
      <p:sp>
        <p:nvSpPr>
          <p:cNvPr id="1278" name="Line 58">
            <a:extLst>
              <a:ext uri="{FF2B5EF4-FFF2-40B4-BE49-F238E27FC236}">
                <a16:creationId xmlns:a16="http://schemas.microsoft.com/office/drawing/2014/main" id="{3EA5C183-725B-4A8B-B95F-DBB57E34D690}"/>
              </a:ext>
            </a:extLst>
          </p:cNvPr>
          <p:cNvSpPr>
            <a:spLocks noChangeShapeType="1"/>
          </p:cNvSpPr>
          <p:nvPr/>
        </p:nvSpPr>
        <p:spPr bwMode="auto">
          <a:xfrm flipH="1">
            <a:off x="969225" y="2484380"/>
            <a:ext cx="3391487" cy="0"/>
          </a:xfrm>
          <a:prstGeom prst="line">
            <a:avLst/>
          </a:prstGeom>
          <a:noFill/>
          <a:ln w="9525" cap="sq">
            <a:solidFill>
              <a:schemeClr val="tx1"/>
            </a:solidFill>
            <a:prstDash val="dash"/>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914332" fontAlgn="auto">
              <a:spcBef>
                <a:spcPts val="0"/>
              </a:spcBef>
              <a:spcAft>
                <a:spcPts val="0"/>
              </a:spcAft>
              <a:defRPr/>
            </a:pPr>
            <a:endParaRPr lang="en-GB" sz="1600" dirty="0">
              <a:solidFill>
                <a:prstClr val="black"/>
              </a:solidFill>
              <a:latin typeface="Arial Narrow"/>
            </a:endParaRPr>
          </a:p>
        </p:txBody>
      </p:sp>
      <p:sp>
        <p:nvSpPr>
          <p:cNvPr id="1279" name="TextBox 1278">
            <a:extLst>
              <a:ext uri="{FF2B5EF4-FFF2-40B4-BE49-F238E27FC236}">
                <a16:creationId xmlns:a16="http://schemas.microsoft.com/office/drawing/2014/main" id="{26D0F2A9-5CEA-4177-B23C-9C9A2DD8655C}"/>
              </a:ext>
            </a:extLst>
          </p:cNvPr>
          <p:cNvSpPr txBox="1"/>
          <p:nvPr/>
        </p:nvSpPr>
        <p:spPr>
          <a:xfrm>
            <a:off x="3831108" y="4446611"/>
            <a:ext cx="238965"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1</a:t>
            </a:r>
          </a:p>
        </p:txBody>
      </p:sp>
      <p:sp>
        <p:nvSpPr>
          <p:cNvPr id="1280" name="TextBox 1279">
            <a:extLst>
              <a:ext uri="{FF2B5EF4-FFF2-40B4-BE49-F238E27FC236}">
                <a16:creationId xmlns:a16="http://schemas.microsoft.com/office/drawing/2014/main" id="{EF5A6C93-DE56-4212-9B01-D6D91319E118}"/>
              </a:ext>
            </a:extLst>
          </p:cNvPr>
          <p:cNvSpPr txBox="1"/>
          <p:nvPr/>
        </p:nvSpPr>
        <p:spPr>
          <a:xfrm>
            <a:off x="4067164" y="4446611"/>
            <a:ext cx="238965"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0</a:t>
            </a:r>
          </a:p>
        </p:txBody>
      </p:sp>
      <p:sp>
        <p:nvSpPr>
          <p:cNvPr id="1282" name="Line 78">
            <a:extLst>
              <a:ext uri="{FF2B5EF4-FFF2-40B4-BE49-F238E27FC236}">
                <a16:creationId xmlns:a16="http://schemas.microsoft.com/office/drawing/2014/main" id="{86ECABEE-EA60-4EAC-81DF-5F2E1098A894}"/>
              </a:ext>
            </a:extLst>
          </p:cNvPr>
          <p:cNvSpPr>
            <a:spLocks noChangeShapeType="1"/>
          </p:cNvSpPr>
          <p:nvPr/>
        </p:nvSpPr>
        <p:spPr bwMode="auto">
          <a:xfrm>
            <a:off x="1351328" y="1346356"/>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283" name="Line 79">
            <a:extLst>
              <a:ext uri="{FF2B5EF4-FFF2-40B4-BE49-F238E27FC236}">
                <a16:creationId xmlns:a16="http://schemas.microsoft.com/office/drawing/2014/main" id="{F52146D6-AC96-4E92-BA9F-5E0300FC8B11}"/>
              </a:ext>
            </a:extLst>
          </p:cNvPr>
          <p:cNvSpPr>
            <a:spLocks noChangeShapeType="1"/>
          </p:cNvSpPr>
          <p:nvPr/>
        </p:nvSpPr>
        <p:spPr bwMode="auto">
          <a:xfrm>
            <a:off x="1402910" y="1299933"/>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284" name="Line 80">
            <a:extLst>
              <a:ext uri="{FF2B5EF4-FFF2-40B4-BE49-F238E27FC236}">
                <a16:creationId xmlns:a16="http://schemas.microsoft.com/office/drawing/2014/main" id="{7D40BF66-AEFB-4615-A131-4A20508742A6}"/>
              </a:ext>
            </a:extLst>
          </p:cNvPr>
          <p:cNvSpPr>
            <a:spLocks noChangeShapeType="1"/>
          </p:cNvSpPr>
          <p:nvPr/>
        </p:nvSpPr>
        <p:spPr bwMode="auto">
          <a:xfrm>
            <a:off x="1808619" y="1464372"/>
            <a:ext cx="30344" cy="0"/>
          </a:xfrm>
          <a:prstGeom prst="line">
            <a:avLst/>
          </a:prstGeom>
          <a:noFill/>
          <a:ln w="6350" cap="flat">
            <a:solidFill>
              <a:srgbClr val="99003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285" name="Line 81">
            <a:extLst>
              <a:ext uri="{FF2B5EF4-FFF2-40B4-BE49-F238E27FC236}">
                <a16:creationId xmlns:a16="http://schemas.microsoft.com/office/drawing/2014/main" id="{6EE927B3-0CF5-406B-9B70-B16B0237D9D4}"/>
              </a:ext>
            </a:extLst>
          </p:cNvPr>
          <p:cNvSpPr>
            <a:spLocks noChangeShapeType="1"/>
          </p:cNvSpPr>
          <p:nvPr/>
        </p:nvSpPr>
        <p:spPr bwMode="auto">
          <a:xfrm>
            <a:off x="1824353" y="1444141"/>
            <a:ext cx="0" cy="43834"/>
          </a:xfrm>
          <a:prstGeom prst="line">
            <a:avLst/>
          </a:prstGeom>
          <a:noFill/>
          <a:ln w="6350" cap="flat">
            <a:solidFill>
              <a:srgbClr val="99003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286" name="Line 82">
            <a:extLst>
              <a:ext uri="{FF2B5EF4-FFF2-40B4-BE49-F238E27FC236}">
                <a16:creationId xmlns:a16="http://schemas.microsoft.com/office/drawing/2014/main" id="{D0688A42-B0AA-4CF7-AD64-63993C23B552}"/>
              </a:ext>
            </a:extLst>
          </p:cNvPr>
          <p:cNvSpPr>
            <a:spLocks noChangeShapeType="1"/>
          </p:cNvSpPr>
          <p:nvPr/>
        </p:nvSpPr>
        <p:spPr bwMode="auto">
          <a:xfrm>
            <a:off x="2111048" y="1634651"/>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287" name="Line 83">
            <a:extLst>
              <a:ext uri="{FF2B5EF4-FFF2-40B4-BE49-F238E27FC236}">
                <a16:creationId xmlns:a16="http://schemas.microsoft.com/office/drawing/2014/main" id="{F4CA4AE9-E0B4-4D16-9345-4BC4A38639AB}"/>
              </a:ext>
            </a:extLst>
          </p:cNvPr>
          <p:cNvSpPr>
            <a:spLocks noChangeShapeType="1"/>
          </p:cNvSpPr>
          <p:nvPr/>
        </p:nvSpPr>
        <p:spPr bwMode="auto">
          <a:xfrm>
            <a:off x="2162630" y="1586542"/>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288" name="Line 84">
            <a:extLst>
              <a:ext uri="{FF2B5EF4-FFF2-40B4-BE49-F238E27FC236}">
                <a16:creationId xmlns:a16="http://schemas.microsoft.com/office/drawing/2014/main" id="{92B6CCD5-F710-4FE0-98B1-85C0A15036BE}"/>
              </a:ext>
            </a:extLst>
          </p:cNvPr>
          <p:cNvSpPr>
            <a:spLocks noChangeShapeType="1"/>
          </p:cNvSpPr>
          <p:nvPr/>
        </p:nvSpPr>
        <p:spPr bwMode="auto">
          <a:xfrm>
            <a:off x="2088457" y="1594189"/>
            <a:ext cx="29220" cy="0"/>
          </a:xfrm>
          <a:prstGeom prst="line">
            <a:avLst/>
          </a:prstGeom>
          <a:noFill/>
          <a:ln w="6350" cap="flat">
            <a:solidFill>
              <a:srgbClr val="99003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289" name="Line 85">
            <a:extLst>
              <a:ext uri="{FF2B5EF4-FFF2-40B4-BE49-F238E27FC236}">
                <a16:creationId xmlns:a16="http://schemas.microsoft.com/office/drawing/2014/main" id="{C6ECC69F-60AD-4B48-B550-D59480CAB6B2}"/>
              </a:ext>
            </a:extLst>
          </p:cNvPr>
          <p:cNvSpPr>
            <a:spLocks noChangeShapeType="1"/>
          </p:cNvSpPr>
          <p:nvPr/>
        </p:nvSpPr>
        <p:spPr bwMode="auto">
          <a:xfrm>
            <a:off x="2103067" y="1573957"/>
            <a:ext cx="0" cy="43834"/>
          </a:xfrm>
          <a:prstGeom prst="line">
            <a:avLst/>
          </a:prstGeom>
          <a:noFill/>
          <a:ln w="6350" cap="flat">
            <a:solidFill>
              <a:srgbClr val="99003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290" name="Line 86">
            <a:extLst>
              <a:ext uri="{FF2B5EF4-FFF2-40B4-BE49-F238E27FC236}">
                <a16:creationId xmlns:a16="http://schemas.microsoft.com/office/drawing/2014/main" id="{FFEFB32E-6123-44EE-96A8-1E4D06774745}"/>
              </a:ext>
            </a:extLst>
          </p:cNvPr>
          <p:cNvSpPr>
            <a:spLocks noChangeShapeType="1"/>
          </p:cNvSpPr>
          <p:nvPr/>
        </p:nvSpPr>
        <p:spPr bwMode="auto">
          <a:xfrm>
            <a:off x="2160497" y="1634651"/>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291" name="Line 87">
            <a:extLst>
              <a:ext uri="{FF2B5EF4-FFF2-40B4-BE49-F238E27FC236}">
                <a16:creationId xmlns:a16="http://schemas.microsoft.com/office/drawing/2014/main" id="{0E290FC1-8111-4EF9-A745-DFA19E24C1EC}"/>
              </a:ext>
            </a:extLst>
          </p:cNvPr>
          <p:cNvSpPr>
            <a:spLocks noChangeShapeType="1"/>
          </p:cNvSpPr>
          <p:nvPr/>
        </p:nvSpPr>
        <p:spPr bwMode="auto">
          <a:xfrm>
            <a:off x="2214327" y="1586542"/>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292" name="Line 88">
            <a:extLst>
              <a:ext uri="{FF2B5EF4-FFF2-40B4-BE49-F238E27FC236}">
                <a16:creationId xmlns:a16="http://schemas.microsoft.com/office/drawing/2014/main" id="{F8F1D8D8-2A48-4499-9F83-EAF528F395D9}"/>
              </a:ext>
            </a:extLst>
          </p:cNvPr>
          <p:cNvSpPr>
            <a:spLocks noChangeShapeType="1"/>
          </p:cNvSpPr>
          <p:nvPr/>
        </p:nvSpPr>
        <p:spPr bwMode="auto">
          <a:xfrm>
            <a:off x="2215452" y="1653197"/>
            <a:ext cx="30344" cy="0"/>
          </a:xfrm>
          <a:prstGeom prst="line">
            <a:avLst/>
          </a:prstGeom>
          <a:noFill/>
          <a:ln w="6350" cap="flat">
            <a:solidFill>
              <a:srgbClr val="99003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293" name="Line 89">
            <a:extLst>
              <a:ext uri="{FF2B5EF4-FFF2-40B4-BE49-F238E27FC236}">
                <a16:creationId xmlns:a16="http://schemas.microsoft.com/office/drawing/2014/main" id="{5740A29F-AA85-45B4-AE42-B6893F08CB78}"/>
              </a:ext>
            </a:extLst>
          </p:cNvPr>
          <p:cNvSpPr>
            <a:spLocks noChangeShapeType="1"/>
          </p:cNvSpPr>
          <p:nvPr/>
        </p:nvSpPr>
        <p:spPr bwMode="auto">
          <a:xfrm>
            <a:off x="2231185" y="1632966"/>
            <a:ext cx="0" cy="43834"/>
          </a:xfrm>
          <a:prstGeom prst="line">
            <a:avLst/>
          </a:prstGeom>
          <a:noFill/>
          <a:ln w="6350" cap="flat">
            <a:solidFill>
              <a:srgbClr val="99003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294" name="Line 90">
            <a:extLst>
              <a:ext uri="{FF2B5EF4-FFF2-40B4-BE49-F238E27FC236}">
                <a16:creationId xmlns:a16="http://schemas.microsoft.com/office/drawing/2014/main" id="{F50A1D5D-8A93-470B-835B-8ADB191DA9D2}"/>
              </a:ext>
            </a:extLst>
          </p:cNvPr>
          <p:cNvSpPr>
            <a:spLocks noChangeShapeType="1"/>
          </p:cNvSpPr>
          <p:nvPr/>
        </p:nvSpPr>
        <p:spPr bwMode="auto">
          <a:xfrm>
            <a:off x="2218823" y="1653197"/>
            <a:ext cx="29220" cy="0"/>
          </a:xfrm>
          <a:prstGeom prst="line">
            <a:avLst/>
          </a:prstGeom>
          <a:noFill/>
          <a:ln w="6350" cap="flat">
            <a:solidFill>
              <a:srgbClr val="99003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295" name="Line 91">
            <a:extLst>
              <a:ext uri="{FF2B5EF4-FFF2-40B4-BE49-F238E27FC236}">
                <a16:creationId xmlns:a16="http://schemas.microsoft.com/office/drawing/2014/main" id="{9EF3DC67-D7E3-4C08-BD7E-05C1B171AF44}"/>
              </a:ext>
            </a:extLst>
          </p:cNvPr>
          <p:cNvSpPr>
            <a:spLocks noChangeShapeType="1"/>
          </p:cNvSpPr>
          <p:nvPr/>
        </p:nvSpPr>
        <p:spPr bwMode="auto">
          <a:xfrm>
            <a:off x="2232309" y="1632966"/>
            <a:ext cx="0" cy="43834"/>
          </a:xfrm>
          <a:prstGeom prst="line">
            <a:avLst/>
          </a:prstGeom>
          <a:noFill/>
          <a:ln w="6350" cap="flat">
            <a:solidFill>
              <a:srgbClr val="99003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296" name="Line 92">
            <a:extLst>
              <a:ext uri="{FF2B5EF4-FFF2-40B4-BE49-F238E27FC236}">
                <a16:creationId xmlns:a16="http://schemas.microsoft.com/office/drawing/2014/main" id="{F9C86B97-6CB5-44FF-941B-E93922EC24F4}"/>
              </a:ext>
            </a:extLst>
          </p:cNvPr>
          <p:cNvSpPr>
            <a:spLocks noChangeShapeType="1"/>
          </p:cNvSpPr>
          <p:nvPr/>
        </p:nvSpPr>
        <p:spPr bwMode="auto">
          <a:xfrm>
            <a:off x="2219947" y="1664998"/>
            <a:ext cx="30344" cy="0"/>
          </a:xfrm>
          <a:prstGeom prst="line">
            <a:avLst/>
          </a:prstGeom>
          <a:noFill/>
          <a:ln w="6350" cap="flat">
            <a:solidFill>
              <a:srgbClr val="99003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297" name="Line 93">
            <a:extLst>
              <a:ext uri="{FF2B5EF4-FFF2-40B4-BE49-F238E27FC236}">
                <a16:creationId xmlns:a16="http://schemas.microsoft.com/office/drawing/2014/main" id="{6E842FAA-DF56-4CD7-BD4B-89F111332B8F}"/>
              </a:ext>
            </a:extLst>
          </p:cNvPr>
          <p:cNvSpPr>
            <a:spLocks noChangeShapeType="1"/>
          </p:cNvSpPr>
          <p:nvPr/>
        </p:nvSpPr>
        <p:spPr bwMode="auto">
          <a:xfrm>
            <a:off x="2234557" y="1641395"/>
            <a:ext cx="0" cy="45521"/>
          </a:xfrm>
          <a:prstGeom prst="line">
            <a:avLst/>
          </a:prstGeom>
          <a:noFill/>
          <a:ln w="6350" cap="flat">
            <a:solidFill>
              <a:srgbClr val="99003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298" name="Line 94">
            <a:extLst>
              <a:ext uri="{FF2B5EF4-FFF2-40B4-BE49-F238E27FC236}">
                <a16:creationId xmlns:a16="http://schemas.microsoft.com/office/drawing/2014/main" id="{F13ADF14-906D-453D-BF81-D23B13BE9C95}"/>
              </a:ext>
            </a:extLst>
          </p:cNvPr>
          <p:cNvSpPr>
            <a:spLocks noChangeShapeType="1"/>
          </p:cNvSpPr>
          <p:nvPr/>
        </p:nvSpPr>
        <p:spPr bwMode="auto">
          <a:xfrm>
            <a:off x="2224442" y="1715576"/>
            <a:ext cx="29220" cy="0"/>
          </a:xfrm>
          <a:prstGeom prst="line">
            <a:avLst/>
          </a:prstGeom>
          <a:noFill/>
          <a:ln w="6350" cap="flat">
            <a:solidFill>
              <a:srgbClr val="99003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299" name="Line 95">
            <a:extLst>
              <a:ext uri="{FF2B5EF4-FFF2-40B4-BE49-F238E27FC236}">
                <a16:creationId xmlns:a16="http://schemas.microsoft.com/office/drawing/2014/main" id="{F65D644E-F57A-4291-83FC-1D054D970D47}"/>
              </a:ext>
            </a:extLst>
          </p:cNvPr>
          <p:cNvSpPr>
            <a:spLocks noChangeShapeType="1"/>
          </p:cNvSpPr>
          <p:nvPr/>
        </p:nvSpPr>
        <p:spPr bwMode="auto">
          <a:xfrm>
            <a:off x="2239052" y="1667467"/>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00" name="Line 96">
            <a:extLst>
              <a:ext uri="{FF2B5EF4-FFF2-40B4-BE49-F238E27FC236}">
                <a16:creationId xmlns:a16="http://schemas.microsoft.com/office/drawing/2014/main" id="{92E0CA16-6DF4-470C-ACFA-389DD5C86B12}"/>
              </a:ext>
            </a:extLst>
          </p:cNvPr>
          <p:cNvSpPr>
            <a:spLocks noChangeShapeType="1"/>
          </p:cNvSpPr>
          <p:nvPr/>
        </p:nvSpPr>
        <p:spPr bwMode="auto">
          <a:xfrm>
            <a:off x="2230061" y="1727378"/>
            <a:ext cx="29220" cy="0"/>
          </a:xfrm>
          <a:prstGeom prst="line">
            <a:avLst/>
          </a:prstGeom>
          <a:noFill/>
          <a:ln w="6350" cap="flat">
            <a:solidFill>
              <a:srgbClr val="99003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01" name="Line 97">
            <a:extLst>
              <a:ext uri="{FF2B5EF4-FFF2-40B4-BE49-F238E27FC236}">
                <a16:creationId xmlns:a16="http://schemas.microsoft.com/office/drawing/2014/main" id="{83439FA5-01D8-48D3-B2AB-0E170904287F}"/>
              </a:ext>
            </a:extLst>
          </p:cNvPr>
          <p:cNvSpPr>
            <a:spLocks noChangeShapeType="1"/>
          </p:cNvSpPr>
          <p:nvPr/>
        </p:nvSpPr>
        <p:spPr bwMode="auto">
          <a:xfrm>
            <a:off x="2244672" y="1679268"/>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02" name="Line 98">
            <a:extLst>
              <a:ext uri="{FF2B5EF4-FFF2-40B4-BE49-F238E27FC236}">
                <a16:creationId xmlns:a16="http://schemas.microsoft.com/office/drawing/2014/main" id="{0908DC5D-4940-46F0-8910-D252256AA096}"/>
              </a:ext>
            </a:extLst>
          </p:cNvPr>
          <p:cNvSpPr>
            <a:spLocks noChangeShapeType="1"/>
          </p:cNvSpPr>
          <p:nvPr/>
        </p:nvSpPr>
        <p:spPr bwMode="auto">
          <a:xfrm>
            <a:off x="2196461" y="1739179"/>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03" name="Line 99">
            <a:extLst>
              <a:ext uri="{FF2B5EF4-FFF2-40B4-BE49-F238E27FC236}">
                <a16:creationId xmlns:a16="http://schemas.microsoft.com/office/drawing/2014/main" id="{D2986DBF-C8C1-4278-AB16-7F0D0DF9060E}"/>
              </a:ext>
            </a:extLst>
          </p:cNvPr>
          <p:cNvSpPr>
            <a:spLocks noChangeShapeType="1"/>
          </p:cNvSpPr>
          <p:nvPr/>
        </p:nvSpPr>
        <p:spPr bwMode="auto">
          <a:xfrm>
            <a:off x="2250290" y="1689384"/>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04" name="Line 100">
            <a:extLst>
              <a:ext uri="{FF2B5EF4-FFF2-40B4-BE49-F238E27FC236}">
                <a16:creationId xmlns:a16="http://schemas.microsoft.com/office/drawing/2014/main" id="{E6EAC4E6-59F3-41AE-94EC-42F08F13C763}"/>
              </a:ext>
            </a:extLst>
          </p:cNvPr>
          <p:cNvSpPr>
            <a:spLocks noChangeShapeType="1"/>
          </p:cNvSpPr>
          <p:nvPr/>
        </p:nvSpPr>
        <p:spPr bwMode="auto">
          <a:xfrm>
            <a:off x="2196461" y="1749295"/>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05" name="Line 101">
            <a:extLst>
              <a:ext uri="{FF2B5EF4-FFF2-40B4-BE49-F238E27FC236}">
                <a16:creationId xmlns:a16="http://schemas.microsoft.com/office/drawing/2014/main" id="{055827CC-873D-47E2-810C-6ECE9517D344}"/>
              </a:ext>
            </a:extLst>
          </p:cNvPr>
          <p:cNvSpPr>
            <a:spLocks noChangeShapeType="1"/>
          </p:cNvSpPr>
          <p:nvPr/>
        </p:nvSpPr>
        <p:spPr bwMode="auto">
          <a:xfrm>
            <a:off x="2250290" y="1699501"/>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06" name="Line 102">
            <a:extLst>
              <a:ext uri="{FF2B5EF4-FFF2-40B4-BE49-F238E27FC236}">
                <a16:creationId xmlns:a16="http://schemas.microsoft.com/office/drawing/2014/main" id="{5B1F64E7-C4FF-4727-BF2C-12634DF7DA7F}"/>
              </a:ext>
            </a:extLst>
          </p:cNvPr>
          <p:cNvSpPr>
            <a:spLocks noChangeShapeType="1"/>
          </p:cNvSpPr>
          <p:nvPr/>
        </p:nvSpPr>
        <p:spPr bwMode="auto">
          <a:xfrm>
            <a:off x="2206576" y="1772898"/>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07" name="Line 103">
            <a:extLst>
              <a:ext uri="{FF2B5EF4-FFF2-40B4-BE49-F238E27FC236}">
                <a16:creationId xmlns:a16="http://schemas.microsoft.com/office/drawing/2014/main" id="{AFBA7A06-B515-48CF-AD02-5AA848B23417}"/>
              </a:ext>
            </a:extLst>
          </p:cNvPr>
          <p:cNvSpPr>
            <a:spLocks noChangeShapeType="1"/>
          </p:cNvSpPr>
          <p:nvPr/>
        </p:nvSpPr>
        <p:spPr bwMode="auto">
          <a:xfrm>
            <a:off x="2260405" y="1723104"/>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08" name="Line 104">
            <a:extLst>
              <a:ext uri="{FF2B5EF4-FFF2-40B4-BE49-F238E27FC236}">
                <a16:creationId xmlns:a16="http://schemas.microsoft.com/office/drawing/2014/main" id="{DED611CF-6B4D-4F78-927F-189192D55312}"/>
              </a:ext>
            </a:extLst>
          </p:cNvPr>
          <p:cNvSpPr>
            <a:spLocks noChangeShapeType="1"/>
          </p:cNvSpPr>
          <p:nvPr/>
        </p:nvSpPr>
        <p:spPr bwMode="auto">
          <a:xfrm>
            <a:off x="2220061" y="1776270"/>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09" name="Line 105">
            <a:extLst>
              <a:ext uri="{FF2B5EF4-FFF2-40B4-BE49-F238E27FC236}">
                <a16:creationId xmlns:a16="http://schemas.microsoft.com/office/drawing/2014/main" id="{77BD63D3-5CEE-4A05-A200-7E14FDCCECC6}"/>
              </a:ext>
            </a:extLst>
          </p:cNvPr>
          <p:cNvSpPr>
            <a:spLocks noChangeShapeType="1"/>
          </p:cNvSpPr>
          <p:nvPr/>
        </p:nvSpPr>
        <p:spPr bwMode="auto">
          <a:xfrm>
            <a:off x="2271644" y="1728161"/>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10" name="Line 106">
            <a:extLst>
              <a:ext uri="{FF2B5EF4-FFF2-40B4-BE49-F238E27FC236}">
                <a16:creationId xmlns:a16="http://schemas.microsoft.com/office/drawing/2014/main" id="{D39B4462-C02C-4FD4-B8A5-81DA1EF6A883}"/>
              </a:ext>
            </a:extLst>
          </p:cNvPr>
          <p:cNvSpPr>
            <a:spLocks noChangeShapeType="1"/>
          </p:cNvSpPr>
          <p:nvPr/>
        </p:nvSpPr>
        <p:spPr bwMode="auto">
          <a:xfrm>
            <a:off x="2222309" y="1776270"/>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11" name="Line 107">
            <a:extLst>
              <a:ext uri="{FF2B5EF4-FFF2-40B4-BE49-F238E27FC236}">
                <a16:creationId xmlns:a16="http://schemas.microsoft.com/office/drawing/2014/main" id="{DBC0B970-691E-4F17-9CF2-BC2689D3C6E2}"/>
              </a:ext>
            </a:extLst>
          </p:cNvPr>
          <p:cNvSpPr>
            <a:spLocks noChangeShapeType="1"/>
          </p:cNvSpPr>
          <p:nvPr/>
        </p:nvSpPr>
        <p:spPr bwMode="auto">
          <a:xfrm>
            <a:off x="2275015" y="1728161"/>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12" name="Line 108">
            <a:extLst>
              <a:ext uri="{FF2B5EF4-FFF2-40B4-BE49-F238E27FC236}">
                <a16:creationId xmlns:a16="http://schemas.microsoft.com/office/drawing/2014/main" id="{7938B6A5-DA5A-46E8-B77C-A20893F3CC05}"/>
              </a:ext>
            </a:extLst>
          </p:cNvPr>
          <p:cNvSpPr>
            <a:spLocks noChangeShapeType="1"/>
          </p:cNvSpPr>
          <p:nvPr/>
        </p:nvSpPr>
        <p:spPr bwMode="auto">
          <a:xfrm>
            <a:off x="2224557" y="1779642"/>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13" name="Line 109">
            <a:extLst>
              <a:ext uri="{FF2B5EF4-FFF2-40B4-BE49-F238E27FC236}">
                <a16:creationId xmlns:a16="http://schemas.microsoft.com/office/drawing/2014/main" id="{E33FA248-8D79-47C0-B1C6-FA86506E6A59}"/>
              </a:ext>
            </a:extLst>
          </p:cNvPr>
          <p:cNvSpPr>
            <a:spLocks noChangeShapeType="1"/>
          </p:cNvSpPr>
          <p:nvPr/>
        </p:nvSpPr>
        <p:spPr bwMode="auto">
          <a:xfrm>
            <a:off x="2277263" y="1731533"/>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14" name="Line 110">
            <a:extLst>
              <a:ext uri="{FF2B5EF4-FFF2-40B4-BE49-F238E27FC236}">
                <a16:creationId xmlns:a16="http://schemas.microsoft.com/office/drawing/2014/main" id="{03418892-1924-4D39-8646-C45D85D6C17A}"/>
              </a:ext>
            </a:extLst>
          </p:cNvPr>
          <p:cNvSpPr>
            <a:spLocks noChangeShapeType="1"/>
          </p:cNvSpPr>
          <p:nvPr/>
        </p:nvSpPr>
        <p:spPr bwMode="auto">
          <a:xfrm>
            <a:off x="2227928" y="1779642"/>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15" name="Line 111">
            <a:extLst>
              <a:ext uri="{FF2B5EF4-FFF2-40B4-BE49-F238E27FC236}">
                <a16:creationId xmlns:a16="http://schemas.microsoft.com/office/drawing/2014/main" id="{8C538B1A-F64C-4D73-A4D3-FC7FA3D16682}"/>
              </a:ext>
            </a:extLst>
          </p:cNvPr>
          <p:cNvSpPr>
            <a:spLocks noChangeShapeType="1"/>
          </p:cNvSpPr>
          <p:nvPr/>
        </p:nvSpPr>
        <p:spPr bwMode="auto">
          <a:xfrm>
            <a:off x="2279510" y="1731533"/>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16" name="Line 112">
            <a:extLst>
              <a:ext uri="{FF2B5EF4-FFF2-40B4-BE49-F238E27FC236}">
                <a16:creationId xmlns:a16="http://schemas.microsoft.com/office/drawing/2014/main" id="{62AB9498-F0E9-4B7A-92E8-74B2852DE0C2}"/>
              </a:ext>
            </a:extLst>
          </p:cNvPr>
          <p:cNvSpPr>
            <a:spLocks noChangeShapeType="1"/>
          </p:cNvSpPr>
          <p:nvPr/>
        </p:nvSpPr>
        <p:spPr bwMode="auto">
          <a:xfrm>
            <a:off x="2334503" y="1820104"/>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17" name="Line 113">
            <a:extLst>
              <a:ext uri="{FF2B5EF4-FFF2-40B4-BE49-F238E27FC236}">
                <a16:creationId xmlns:a16="http://schemas.microsoft.com/office/drawing/2014/main" id="{796FF31C-90D9-4548-BF6F-0C99E4BBD27F}"/>
              </a:ext>
            </a:extLst>
          </p:cNvPr>
          <p:cNvSpPr>
            <a:spLocks noChangeShapeType="1"/>
          </p:cNvSpPr>
          <p:nvPr/>
        </p:nvSpPr>
        <p:spPr bwMode="auto">
          <a:xfrm>
            <a:off x="2370542" y="1770310"/>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18" name="Line 114">
            <a:extLst>
              <a:ext uri="{FF2B5EF4-FFF2-40B4-BE49-F238E27FC236}">
                <a16:creationId xmlns:a16="http://schemas.microsoft.com/office/drawing/2014/main" id="{B8750812-E68D-43CA-8874-8ACB9661ADBD}"/>
              </a:ext>
            </a:extLst>
          </p:cNvPr>
          <p:cNvSpPr>
            <a:spLocks noChangeShapeType="1"/>
          </p:cNvSpPr>
          <p:nvPr/>
        </p:nvSpPr>
        <p:spPr bwMode="auto">
          <a:xfrm>
            <a:off x="2364847" y="1828534"/>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19" name="Line 115">
            <a:extLst>
              <a:ext uri="{FF2B5EF4-FFF2-40B4-BE49-F238E27FC236}">
                <a16:creationId xmlns:a16="http://schemas.microsoft.com/office/drawing/2014/main" id="{12213462-925B-44EA-87D5-D55DE95B0F01}"/>
              </a:ext>
            </a:extLst>
          </p:cNvPr>
          <p:cNvSpPr>
            <a:spLocks noChangeShapeType="1"/>
          </p:cNvSpPr>
          <p:nvPr/>
        </p:nvSpPr>
        <p:spPr bwMode="auto">
          <a:xfrm>
            <a:off x="2402010" y="1782111"/>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20" name="Line 116">
            <a:extLst>
              <a:ext uri="{FF2B5EF4-FFF2-40B4-BE49-F238E27FC236}">
                <a16:creationId xmlns:a16="http://schemas.microsoft.com/office/drawing/2014/main" id="{3D70B08C-324A-4D38-BC31-28C860FAC039}"/>
              </a:ext>
            </a:extLst>
          </p:cNvPr>
          <p:cNvSpPr>
            <a:spLocks noChangeShapeType="1"/>
          </p:cNvSpPr>
          <p:nvPr/>
        </p:nvSpPr>
        <p:spPr bwMode="auto">
          <a:xfrm>
            <a:off x="2380581" y="1828534"/>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21" name="Line 117">
            <a:extLst>
              <a:ext uri="{FF2B5EF4-FFF2-40B4-BE49-F238E27FC236}">
                <a16:creationId xmlns:a16="http://schemas.microsoft.com/office/drawing/2014/main" id="{7D76159D-CBDC-4443-8A87-901F588E6BF1}"/>
              </a:ext>
            </a:extLst>
          </p:cNvPr>
          <p:cNvSpPr>
            <a:spLocks noChangeShapeType="1"/>
          </p:cNvSpPr>
          <p:nvPr/>
        </p:nvSpPr>
        <p:spPr bwMode="auto">
          <a:xfrm>
            <a:off x="2416620" y="1782111"/>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22" name="Line 118">
            <a:extLst>
              <a:ext uri="{FF2B5EF4-FFF2-40B4-BE49-F238E27FC236}">
                <a16:creationId xmlns:a16="http://schemas.microsoft.com/office/drawing/2014/main" id="{77FECED0-CB1A-4158-8194-57E92D60ED6C}"/>
              </a:ext>
            </a:extLst>
          </p:cNvPr>
          <p:cNvSpPr>
            <a:spLocks noChangeShapeType="1"/>
          </p:cNvSpPr>
          <p:nvPr/>
        </p:nvSpPr>
        <p:spPr bwMode="auto">
          <a:xfrm>
            <a:off x="2405306" y="1838650"/>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23" name="Line 119">
            <a:extLst>
              <a:ext uri="{FF2B5EF4-FFF2-40B4-BE49-F238E27FC236}">
                <a16:creationId xmlns:a16="http://schemas.microsoft.com/office/drawing/2014/main" id="{8F957122-E193-4D54-8B81-C3D6A6487F4D}"/>
              </a:ext>
            </a:extLst>
          </p:cNvPr>
          <p:cNvSpPr>
            <a:spLocks noChangeShapeType="1"/>
          </p:cNvSpPr>
          <p:nvPr/>
        </p:nvSpPr>
        <p:spPr bwMode="auto">
          <a:xfrm>
            <a:off x="2442468" y="1790540"/>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24" name="Line 120">
            <a:extLst>
              <a:ext uri="{FF2B5EF4-FFF2-40B4-BE49-F238E27FC236}">
                <a16:creationId xmlns:a16="http://schemas.microsoft.com/office/drawing/2014/main" id="{064B774A-6B94-48EB-B95C-0B41635B307A}"/>
              </a:ext>
            </a:extLst>
          </p:cNvPr>
          <p:cNvSpPr>
            <a:spLocks noChangeShapeType="1"/>
          </p:cNvSpPr>
          <p:nvPr/>
        </p:nvSpPr>
        <p:spPr bwMode="auto">
          <a:xfrm>
            <a:off x="2522776" y="1907773"/>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25" name="Line 121">
            <a:extLst>
              <a:ext uri="{FF2B5EF4-FFF2-40B4-BE49-F238E27FC236}">
                <a16:creationId xmlns:a16="http://schemas.microsoft.com/office/drawing/2014/main" id="{2E5215C4-734B-44E0-905E-13C7C2D6928D}"/>
              </a:ext>
            </a:extLst>
          </p:cNvPr>
          <p:cNvSpPr>
            <a:spLocks noChangeShapeType="1"/>
          </p:cNvSpPr>
          <p:nvPr/>
        </p:nvSpPr>
        <p:spPr bwMode="auto">
          <a:xfrm>
            <a:off x="2570720" y="1857284"/>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26" name="Line 122">
            <a:extLst>
              <a:ext uri="{FF2B5EF4-FFF2-40B4-BE49-F238E27FC236}">
                <a16:creationId xmlns:a16="http://schemas.microsoft.com/office/drawing/2014/main" id="{3BC74785-75E8-4762-AF20-D6C8358CF55B}"/>
              </a:ext>
            </a:extLst>
          </p:cNvPr>
          <p:cNvSpPr>
            <a:spLocks noChangeShapeType="1"/>
          </p:cNvSpPr>
          <p:nvPr/>
        </p:nvSpPr>
        <p:spPr bwMode="auto">
          <a:xfrm>
            <a:off x="2564358" y="1943178"/>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27" name="Line 123">
            <a:extLst>
              <a:ext uri="{FF2B5EF4-FFF2-40B4-BE49-F238E27FC236}">
                <a16:creationId xmlns:a16="http://schemas.microsoft.com/office/drawing/2014/main" id="{F80927C2-1782-4FED-804F-5D0D45FC3B48}"/>
              </a:ext>
            </a:extLst>
          </p:cNvPr>
          <p:cNvSpPr>
            <a:spLocks noChangeShapeType="1"/>
          </p:cNvSpPr>
          <p:nvPr/>
        </p:nvSpPr>
        <p:spPr bwMode="auto">
          <a:xfrm>
            <a:off x="2611179" y="1892688"/>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28" name="Line 124">
            <a:extLst>
              <a:ext uri="{FF2B5EF4-FFF2-40B4-BE49-F238E27FC236}">
                <a16:creationId xmlns:a16="http://schemas.microsoft.com/office/drawing/2014/main" id="{69289696-3646-42DB-B952-5008B4588919}"/>
              </a:ext>
            </a:extLst>
          </p:cNvPr>
          <p:cNvSpPr>
            <a:spLocks noChangeShapeType="1"/>
          </p:cNvSpPr>
          <p:nvPr/>
        </p:nvSpPr>
        <p:spPr bwMode="auto">
          <a:xfrm>
            <a:off x="2577845" y="1943178"/>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29" name="Line 125">
            <a:extLst>
              <a:ext uri="{FF2B5EF4-FFF2-40B4-BE49-F238E27FC236}">
                <a16:creationId xmlns:a16="http://schemas.microsoft.com/office/drawing/2014/main" id="{A65214B8-8ACE-4289-B402-484015D940BA}"/>
              </a:ext>
            </a:extLst>
          </p:cNvPr>
          <p:cNvSpPr>
            <a:spLocks noChangeShapeType="1"/>
          </p:cNvSpPr>
          <p:nvPr/>
        </p:nvSpPr>
        <p:spPr bwMode="auto">
          <a:xfrm>
            <a:off x="2626913" y="1892688"/>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30" name="Line 126">
            <a:extLst>
              <a:ext uri="{FF2B5EF4-FFF2-40B4-BE49-F238E27FC236}">
                <a16:creationId xmlns:a16="http://schemas.microsoft.com/office/drawing/2014/main" id="{2DA7BB21-D357-4BCE-8F78-56594DF76919}"/>
              </a:ext>
            </a:extLst>
          </p:cNvPr>
          <p:cNvSpPr>
            <a:spLocks noChangeShapeType="1"/>
          </p:cNvSpPr>
          <p:nvPr/>
        </p:nvSpPr>
        <p:spPr bwMode="auto">
          <a:xfrm>
            <a:off x="2581216" y="1943178"/>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31" name="Line 127">
            <a:extLst>
              <a:ext uri="{FF2B5EF4-FFF2-40B4-BE49-F238E27FC236}">
                <a16:creationId xmlns:a16="http://schemas.microsoft.com/office/drawing/2014/main" id="{313169DF-BAC6-40A9-A69D-2CD164B68CFE}"/>
              </a:ext>
            </a:extLst>
          </p:cNvPr>
          <p:cNvSpPr>
            <a:spLocks noChangeShapeType="1"/>
          </p:cNvSpPr>
          <p:nvPr/>
        </p:nvSpPr>
        <p:spPr bwMode="auto">
          <a:xfrm>
            <a:off x="2630284" y="1892688"/>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32" name="Line 128">
            <a:extLst>
              <a:ext uri="{FF2B5EF4-FFF2-40B4-BE49-F238E27FC236}">
                <a16:creationId xmlns:a16="http://schemas.microsoft.com/office/drawing/2014/main" id="{6EF83D2E-8F2A-4842-AEF2-6174D51451EB}"/>
              </a:ext>
            </a:extLst>
          </p:cNvPr>
          <p:cNvSpPr>
            <a:spLocks noChangeShapeType="1"/>
          </p:cNvSpPr>
          <p:nvPr/>
        </p:nvSpPr>
        <p:spPr bwMode="auto">
          <a:xfrm>
            <a:off x="2583464" y="1943178"/>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33" name="Line 129">
            <a:extLst>
              <a:ext uri="{FF2B5EF4-FFF2-40B4-BE49-F238E27FC236}">
                <a16:creationId xmlns:a16="http://schemas.microsoft.com/office/drawing/2014/main" id="{531775F5-BCF6-47D0-AE65-5F9143CEE80C}"/>
              </a:ext>
            </a:extLst>
          </p:cNvPr>
          <p:cNvSpPr>
            <a:spLocks noChangeShapeType="1"/>
          </p:cNvSpPr>
          <p:nvPr/>
        </p:nvSpPr>
        <p:spPr bwMode="auto">
          <a:xfrm>
            <a:off x="2632531" y="1892688"/>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34" name="Line 130">
            <a:extLst>
              <a:ext uri="{FF2B5EF4-FFF2-40B4-BE49-F238E27FC236}">
                <a16:creationId xmlns:a16="http://schemas.microsoft.com/office/drawing/2014/main" id="{FD7463DE-A81C-4208-826C-23E6B1731657}"/>
              </a:ext>
            </a:extLst>
          </p:cNvPr>
          <p:cNvSpPr>
            <a:spLocks noChangeShapeType="1"/>
          </p:cNvSpPr>
          <p:nvPr/>
        </p:nvSpPr>
        <p:spPr bwMode="auto">
          <a:xfrm>
            <a:off x="2599197" y="1968467"/>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35" name="Line 131">
            <a:extLst>
              <a:ext uri="{FF2B5EF4-FFF2-40B4-BE49-F238E27FC236}">
                <a16:creationId xmlns:a16="http://schemas.microsoft.com/office/drawing/2014/main" id="{5B3762E4-560A-4353-9264-8F20523DE0E1}"/>
              </a:ext>
            </a:extLst>
          </p:cNvPr>
          <p:cNvSpPr>
            <a:spLocks noChangeShapeType="1"/>
          </p:cNvSpPr>
          <p:nvPr/>
        </p:nvSpPr>
        <p:spPr bwMode="auto">
          <a:xfrm>
            <a:off x="2647142" y="1917978"/>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36" name="Line 132">
            <a:extLst>
              <a:ext uri="{FF2B5EF4-FFF2-40B4-BE49-F238E27FC236}">
                <a16:creationId xmlns:a16="http://schemas.microsoft.com/office/drawing/2014/main" id="{0E22DB35-7946-495A-8BE7-F5E256D6EA83}"/>
              </a:ext>
            </a:extLst>
          </p:cNvPr>
          <p:cNvSpPr>
            <a:spLocks noChangeShapeType="1"/>
          </p:cNvSpPr>
          <p:nvPr/>
        </p:nvSpPr>
        <p:spPr bwMode="auto">
          <a:xfrm>
            <a:off x="2608188" y="1980269"/>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37" name="Line 133">
            <a:extLst>
              <a:ext uri="{FF2B5EF4-FFF2-40B4-BE49-F238E27FC236}">
                <a16:creationId xmlns:a16="http://schemas.microsoft.com/office/drawing/2014/main" id="{467512BA-BAD1-4BD0-BA77-7E8B43A435C6}"/>
              </a:ext>
            </a:extLst>
          </p:cNvPr>
          <p:cNvSpPr>
            <a:spLocks noChangeShapeType="1"/>
          </p:cNvSpPr>
          <p:nvPr/>
        </p:nvSpPr>
        <p:spPr bwMode="auto">
          <a:xfrm>
            <a:off x="2657256" y="1929779"/>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39" name="Line 135">
            <a:extLst>
              <a:ext uri="{FF2B5EF4-FFF2-40B4-BE49-F238E27FC236}">
                <a16:creationId xmlns:a16="http://schemas.microsoft.com/office/drawing/2014/main" id="{948ADD83-3334-4726-830B-6A3A02FE9A68}"/>
              </a:ext>
            </a:extLst>
          </p:cNvPr>
          <p:cNvSpPr>
            <a:spLocks noChangeShapeType="1"/>
          </p:cNvSpPr>
          <p:nvPr/>
        </p:nvSpPr>
        <p:spPr bwMode="auto">
          <a:xfrm>
            <a:off x="2661751" y="1941580"/>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41" name="Line 137">
            <a:extLst>
              <a:ext uri="{FF2B5EF4-FFF2-40B4-BE49-F238E27FC236}">
                <a16:creationId xmlns:a16="http://schemas.microsoft.com/office/drawing/2014/main" id="{4C73E3CC-AD1A-4783-9AF0-322DEB511978}"/>
              </a:ext>
            </a:extLst>
          </p:cNvPr>
          <p:cNvSpPr>
            <a:spLocks noChangeShapeType="1"/>
          </p:cNvSpPr>
          <p:nvPr/>
        </p:nvSpPr>
        <p:spPr bwMode="auto">
          <a:xfrm>
            <a:off x="2659370" y="2015170"/>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43" name="Line 139">
            <a:extLst>
              <a:ext uri="{FF2B5EF4-FFF2-40B4-BE49-F238E27FC236}">
                <a16:creationId xmlns:a16="http://schemas.microsoft.com/office/drawing/2014/main" id="{40D066BB-99E9-47EC-9132-FBF3E4F165CF}"/>
              </a:ext>
            </a:extLst>
          </p:cNvPr>
          <p:cNvSpPr>
            <a:spLocks noChangeShapeType="1"/>
          </p:cNvSpPr>
          <p:nvPr/>
        </p:nvSpPr>
        <p:spPr bwMode="auto">
          <a:xfrm>
            <a:off x="2662742" y="2015170"/>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45" name="Line 141">
            <a:extLst>
              <a:ext uri="{FF2B5EF4-FFF2-40B4-BE49-F238E27FC236}">
                <a16:creationId xmlns:a16="http://schemas.microsoft.com/office/drawing/2014/main" id="{030216C0-93FB-4136-BB18-53E36A1F1C56}"/>
              </a:ext>
            </a:extLst>
          </p:cNvPr>
          <p:cNvSpPr>
            <a:spLocks noChangeShapeType="1"/>
          </p:cNvSpPr>
          <p:nvPr/>
        </p:nvSpPr>
        <p:spPr bwMode="auto">
          <a:xfrm>
            <a:off x="2667238" y="2015170"/>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47" name="Line 143">
            <a:extLst>
              <a:ext uri="{FF2B5EF4-FFF2-40B4-BE49-F238E27FC236}">
                <a16:creationId xmlns:a16="http://schemas.microsoft.com/office/drawing/2014/main" id="{D8CE1AC7-1E8E-4475-8B0F-3C9CA215F4E3}"/>
              </a:ext>
            </a:extLst>
          </p:cNvPr>
          <p:cNvSpPr>
            <a:spLocks noChangeShapeType="1"/>
          </p:cNvSpPr>
          <p:nvPr/>
        </p:nvSpPr>
        <p:spPr bwMode="auto">
          <a:xfrm>
            <a:off x="2670609" y="2015170"/>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49" name="Line 145">
            <a:extLst>
              <a:ext uri="{FF2B5EF4-FFF2-40B4-BE49-F238E27FC236}">
                <a16:creationId xmlns:a16="http://schemas.microsoft.com/office/drawing/2014/main" id="{D9D8296C-93DC-4A71-A916-01CD7BB986C6}"/>
              </a:ext>
            </a:extLst>
          </p:cNvPr>
          <p:cNvSpPr>
            <a:spLocks noChangeShapeType="1"/>
          </p:cNvSpPr>
          <p:nvPr/>
        </p:nvSpPr>
        <p:spPr bwMode="auto">
          <a:xfrm>
            <a:off x="2675104" y="2015170"/>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51" name="Line 147">
            <a:extLst>
              <a:ext uri="{FF2B5EF4-FFF2-40B4-BE49-F238E27FC236}">
                <a16:creationId xmlns:a16="http://schemas.microsoft.com/office/drawing/2014/main" id="{A6CE2D34-E17C-4C96-83A0-E7DC24F1EBE1}"/>
              </a:ext>
            </a:extLst>
          </p:cNvPr>
          <p:cNvSpPr>
            <a:spLocks noChangeShapeType="1"/>
          </p:cNvSpPr>
          <p:nvPr/>
        </p:nvSpPr>
        <p:spPr bwMode="auto">
          <a:xfrm>
            <a:off x="2680724" y="2028657"/>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53" name="Line 149">
            <a:extLst>
              <a:ext uri="{FF2B5EF4-FFF2-40B4-BE49-F238E27FC236}">
                <a16:creationId xmlns:a16="http://schemas.microsoft.com/office/drawing/2014/main" id="{4CD737EA-FFD8-4431-A740-3AAE5A197A2E}"/>
              </a:ext>
            </a:extLst>
          </p:cNvPr>
          <p:cNvSpPr>
            <a:spLocks noChangeShapeType="1"/>
          </p:cNvSpPr>
          <p:nvPr/>
        </p:nvSpPr>
        <p:spPr bwMode="auto">
          <a:xfrm>
            <a:off x="2696458" y="2028657"/>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55" name="Line 151">
            <a:extLst>
              <a:ext uri="{FF2B5EF4-FFF2-40B4-BE49-F238E27FC236}">
                <a16:creationId xmlns:a16="http://schemas.microsoft.com/office/drawing/2014/main" id="{1D9FD8AA-1915-4B98-B5B5-D249829A9941}"/>
              </a:ext>
            </a:extLst>
          </p:cNvPr>
          <p:cNvSpPr>
            <a:spLocks noChangeShapeType="1"/>
          </p:cNvSpPr>
          <p:nvPr/>
        </p:nvSpPr>
        <p:spPr bwMode="auto">
          <a:xfrm>
            <a:off x="2699829" y="2028657"/>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61" name="Line 157">
            <a:extLst>
              <a:ext uri="{FF2B5EF4-FFF2-40B4-BE49-F238E27FC236}">
                <a16:creationId xmlns:a16="http://schemas.microsoft.com/office/drawing/2014/main" id="{787E833A-7F63-4379-8189-84CB3740CA43}"/>
              </a:ext>
            </a:extLst>
          </p:cNvPr>
          <p:cNvSpPr>
            <a:spLocks noChangeShapeType="1"/>
          </p:cNvSpPr>
          <p:nvPr/>
        </p:nvSpPr>
        <p:spPr bwMode="auto">
          <a:xfrm>
            <a:off x="2786365" y="2057318"/>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63" name="Line 159">
            <a:extLst>
              <a:ext uri="{FF2B5EF4-FFF2-40B4-BE49-F238E27FC236}">
                <a16:creationId xmlns:a16="http://schemas.microsoft.com/office/drawing/2014/main" id="{42D9F9DC-C577-4630-B37D-B04E52B0B1D9}"/>
              </a:ext>
            </a:extLst>
          </p:cNvPr>
          <p:cNvSpPr>
            <a:spLocks noChangeShapeType="1"/>
          </p:cNvSpPr>
          <p:nvPr/>
        </p:nvSpPr>
        <p:spPr bwMode="auto">
          <a:xfrm>
            <a:off x="2796480" y="2057318"/>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65" name="Line 161">
            <a:extLst>
              <a:ext uri="{FF2B5EF4-FFF2-40B4-BE49-F238E27FC236}">
                <a16:creationId xmlns:a16="http://schemas.microsoft.com/office/drawing/2014/main" id="{D5197E79-8601-47B3-BA8E-1D5B2F3B02D9}"/>
              </a:ext>
            </a:extLst>
          </p:cNvPr>
          <p:cNvSpPr>
            <a:spLocks noChangeShapeType="1"/>
          </p:cNvSpPr>
          <p:nvPr/>
        </p:nvSpPr>
        <p:spPr bwMode="auto">
          <a:xfrm>
            <a:off x="2800975" y="2057318"/>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67" name="Line 163">
            <a:extLst>
              <a:ext uri="{FF2B5EF4-FFF2-40B4-BE49-F238E27FC236}">
                <a16:creationId xmlns:a16="http://schemas.microsoft.com/office/drawing/2014/main" id="{1AB4F0ED-214A-4381-B03B-396A457AAA71}"/>
              </a:ext>
            </a:extLst>
          </p:cNvPr>
          <p:cNvSpPr>
            <a:spLocks noChangeShapeType="1"/>
          </p:cNvSpPr>
          <p:nvPr/>
        </p:nvSpPr>
        <p:spPr bwMode="auto">
          <a:xfrm>
            <a:off x="2803223" y="2057318"/>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69" name="Line 165">
            <a:extLst>
              <a:ext uri="{FF2B5EF4-FFF2-40B4-BE49-F238E27FC236}">
                <a16:creationId xmlns:a16="http://schemas.microsoft.com/office/drawing/2014/main" id="{DE61320B-5C31-496C-BE58-3CEACA6A8D73}"/>
              </a:ext>
            </a:extLst>
          </p:cNvPr>
          <p:cNvSpPr>
            <a:spLocks noChangeShapeType="1"/>
          </p:cNvSpPr>
          <p:nvPr/>
        </p:nvSpPr>
        <p:spPr bwMode="auto">
          <a:xfrm>
            <a:off x="2807718" y="2057318"/>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71" name="Line 167">
            <a:extLst>
              <a:ext uri="{FF2B5EF4-FFF2-40B4-BE49-F238E27FC236}">
                <a16:creationId xmlns:a16="http://schemas.microsoft.com/office/drawing/2014/main" id="{8B7C9305-A74F-4C0C-8175-6358B320839D}"/>
              </a:ext>
            </a:extLst>
          </p:cNvPr>
          <p:cNvSpPr>
            <a:spLocks noChangeShapeType="1"/>
          </p:cNvSpPr>
          <p:nvPr/>
        </p:nvSpPr>
        <p:spPr bwMode="auto">
          <a:xfrm>
            <a:off x="2811090" y="2057318"/>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73" name="Line 169">
            <a:extLst>
              <a:ext uri="{FF2B5EF4-FFF2-40B4-BE49-F238E27FC236}">
                <a16:creationId xmlns:a16="http://schemas.microsoft.com/office/drawing/2014/main" id="{624C07D6-DF11-4787-85EE-66A252FC2C0B}"/>
              </a:ext>
            </a:extLst>
          </p:cNvPr>
          <p:cNvSpPr>
            <a:spLocks noChangeShapeType="1"/>
          </p:cNvSpPr>
          <p:nvPr/>
        </p:nvSpPr>
        <p:spPr bwMode="auto">
          <a:xfrm>
            <a:off x="2815585" y="2057318"/>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75" name="Line 171">
            <a:extLst>
              <a:ext uri="{FF2B5EF4-FFF2-40B4-BE49-F238E27FC236}">
                <a16:creationId xmlns:a16="http://schemas.microsoft.com/office/drawing/2014/main" id="{50935086-27E7-4C2C-871B-E2BB4328032E}"/>
              </a:ext>
            </a:extLst>
          </p:cNvPr>
          <p:cNvSpPr>
            <a:spLocks noChangeShapeType="1"/>
          </p:cNvSpPr>
          <p:nvPr/>
        </p:nvSpPr>
        <p:spPr bwMode="auto">
          <a:xfrm>
            <a:off x="2817833" y="2057318"/>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77" name="Line 173">
            <a:extLst>
              <a:ext uri="{FF2B5EF4-FFF2-40B4-BE49-F238E27FC236}">
                <a16:creationId xmlns:a16="http://schemas.microsoft.com/office/drawing/2014/main" id="{513DC4DD-1777-4035-85FF-A80A91326CEE}"/>
              </a:ext>
            </a:extLst>
          </p:cNvPr>
          <p:cNvSpPr>
            <a:spLocks noChangeShapeType="1"/>
          </p:cNvSpPr>
          <p:nvPr/>
        </p:nvSpPr>
        <p:spPr bwMode="auto">
          <a:xfrm>
            <a:off x="2822329" y="2057318"/>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79" name="Line 175">
            <a:extLst>
              <a:ext uri="{FF2B5EF4-FFF2-40B4-BE49-F238E27FC236}">
                <a16:creationId xmlns:a16="http://schemas.microsoft.com/office/drawing/2014/main" id="{A8C7F916-5670-4678-8331-E1455ED9475F}"/>
              </a:ext>
            </a:extLst>
          </p:cNvPr>
          <p:cNvSpPr>
            <a:spLocks noChangeShapeType="1"/>
          </p:cNvSpPr>
          <p:nvPr/>
        </p:nvSpPr>
        <p:spPr bwMode="auto">
          <a:xfrm>
            <a:off x="3066203" y="2114639"/>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81" name="Line 177">
            <a:extLst>
              <a:ext uri="{FF2B5EF4-FFF2-40B4-BE49-F238E27FC236}">
                <a16:creationId xmlns:a16="http://schemas.microsoft.com/office/drawing/2014/main" id="{F5A73042-0AD6-49D4-ABCB-EFB6633654D9}"/>
              </a:ext>
            </a:extLst>
          </p:cNvPr>
          <p:cNvSpPr>
            <a:spLocks noChangeShapeType="1"/>
          </p:cNvSpPr>
          <p:nvPr/>
        </p:nvSpPr>
        <p:spPr bwMode="auto">
          <a:xfrm>
            <a:off x="3069575" y="2114639"/>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83" name="Line 179">
            <a:extLst>
              <a:ext uri="{FF2B5EF4-FFF2-40B4-BE49-F238E27FC236}">
                <a16:creationId xmlns:a16="http://schemas.microsoft.com/office/drawing/2014/main" id="{97DE870B-EC17-45C5-8DC0-BEDAC9057849}"/>
              </a:ext>
            </a:extLst>
          </p:cNvPr>
          <p:cNvSpPr>
            <a:spLocks noChangeShapeType="1"/>
          </p:cNvSpPr>
          <p:nvPr/>
        </p:nvSpPr>
        <p:spPr bwMode="auto">
          <a:xfrm>
            <a:off x="3074070" y="2114639"/>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85" name="Line 181">
            <a:extLst>
              <a:ext uri="{FF2B5EF4-FFF2-40B4-BE49-F238E27FC236}">
                <a16:creationId xmlns:a16="http://schemas.microsoft.com/office/drawing/2014/main" id="{37D268DB-6CF5-45B6-BF1A-4CD549079CC7}"/>
              </a:ext>
            </a:extLst>
          </p:cNvPr>
          <p:cNvSpPr>
            <a:spLocks noChangeShapeType="1"/>
          </p:cNvSpPr>
          <p:nvPr/>
        </p:nvSpPr>
        <p:spPr bwMode="auto">
          <a:xfrm>
            <a:off x="3077441" y="2114639"/>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87" name="Line 183">
            <a:extLst>
              <a:ext uri="{FF2B5EF4-FFF2-40B4-BE49-F238E27FC236}">
                <a16:creationId xmlns:a16="http://schemas.microsoft.com/office/drawing/2014/main" id="{56717634-BC3A-4ACC-B22A-C7CC66A2DB78}"/>
              </a:ext>
            </a:extLst>
          </p:cNvPr>
          <p:cNvSpPr>
            <a:spLocks noChangeShapeType="1"/>
          </p:cNvSpPr>
          <p:nvPr/>
        </p:nvSpPr>
        <p:spPr bwMode="auto">
          <a:xfrm>
            <a:off x="3080813" y="2114639"/>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89" name="Line 185">
            <a:extLst>
              <a:ext uri="{FF2B5EF4-FFF2-40B4-BE49-F238E27FC236}">
                <a16:creationId xmlns:a16="http://schemas.microsoft.com/office/drawing/2014/main" id="{3254C53D-FE8C-4BFE-B48B-8CC6D7524D5B}"/>
              </a:ext>
            </a:extLst>
          </p:cNvPr>
          <p:cNvSpPr>
            <a:spLocks noChangeShapeType="1"/>
          </p:cNvSpPr>
          <p:nvPr/>
        </p:nvSpPr>
        <p:spPr bwMode="auto">
          <a:xfrm>
            <a:off x="3084184" y="2114639"/>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91" name="Line 187">
            <a:extLst>
              <a:ext uri="{FF2B5EF4-FFF2-40B4-BE49-F238E27FC236}">
                <a16:creationId xmlns:a16="http://schemas.microsoft.com/office/drawing/2014/main" id="{AC24FA44-DB96-497E-8FF9-C81EC16C2062}"/>
              </a:ext>
            </a:extLst>
          </p:cNvPr>
          <p:cNvSpPr>
            <a:spLocks noChangeShapeType="1"/>
          </p:cNvSpPr>
          <p:nvPr/>
        </p:nvSpPr>
        <p:spPr bwMode="auto">
          <a:xfrm>
            <a:off x="3088680" y="2114639"/>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93" name="Line 189">
            <a:extLst>
              <a:ext uri="{FF2B5EF4-FFF2-40B4-BE49-F238E27FC236}">
                <a16:creationId xmlns:a16="http://schemas.microsoft.com/office/drawing/2014/main" id="{F9A36FDE-57C6-4A9B-8005-219BBB09EB8B}"/>
              </a:ext>
            </a:extLst>
          </p:cNvPr>
          <p:cNvSpPr>
            <a:spLocks noChangeShapeType="1"/>
          </p:cNvSpPr>
          <p:nvPr/>
        </p:nvSpPr>
        <p:spPr bwMode="auto">
          <a:xfrm>
            <a:off x="3090928" y="2114639"/>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95" name="Line 191">
            <a:extLst>
              <a:ext uri="{FF2B5EF4-FFF2-40B4-BE49-F238E27FC236}">
                <a16:creationId xmlns:a16="http://schemas.microsoft.com/office/drawing/2014/main" id="{E0A6773E-A2F9-475A-996C-F2420B4BB981}"/>
              </a:ext>
            </a:extLst>
          </p:cNvPr>
          <p:cNvSpPr>
            <a:spLocks noChangeShapeType="1"/>
          </p:cNvSpPr>
          <p:nvPr/>
        </p:nvSpPr>
        <p:spPr bwMode="auto">
          <a:xfrm>
            <a:off x="3094299" y="2114639"/>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97" name="Line 193">
            <a:extLst>
              <a:ext uri="{FF2B5EF4-FFF2-40B4-BE49-F238E27FC236}">
                <a16:creationId xmlns:a16="http://schemas.microsoft.com/office/drawing/2014/main" id="{8F814438-C93F-4A56-859C-8AEA217355E7}"/>
              </a:ext>
            </a:extLst>
          </p:cNvPr>
          <p:cNvSpPr>
            <a:spLocks noChangeShapeType="1"/>
          </p:cNvSpPr>
          <p:nvPr/>
        </p:nvSpPr>
        <p:spPr bwMode="auto">
          <a:xfrm>
            <a:off x="3104414" y="2114639"/>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99" name="Line 195">
            <a:extLst>
              <a:ext uri="{FF2B5EF4-FFF2-40B4-BE49-F238E27FC236}">
                <a16:creationId xmlns:a16="http://schemas.microsoft.com/office/drawing/2014/main" id="{41E6FC74-5B52-476B-99BC-634EFE46BA15}"/>
              </a:ext>
            </a:extLst>
          </p:cNvPr>
          <p:cNvSpPr>
            <a:spLocks noChangeShapeType="1"/>
          </p:cNvSpPr>
          <p:nvPr/>
        </p:nvSpPr>
        <p:spPr bwMode="auto">
          <a:xfrm>
            <a:off x="3112281" y="2114639"/>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01" name="Line 197">
            <a:extLst>
              <a:ext uri="{FF2B5EF4-FFF2-40B4-BE49-F238E27FC236}">
                <a16:creationId xmlns:a16="http://schemas.microsoft.com/office/drawing/2014/main" id="{AA019863-36B9-4088-98B5-C5976E2AA82B}"/>
              </a:ext>
            </a:extLst>
          </p:cNvPr>
          <p:cNvSpPr>
            <a:spLocks noChangeShapeType="1"/>
          </p:cNvSpPr>
          <p:nvPr/>
        </p:nvSpPr>
        <p:spPr bwMode="auto">
          <a:xfrm>
            <a:off x="3121272" y="2144987"/>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03" name="Line 199">
            <a:extLst>
              <a:ext uri="{FF2B5EF4-FFF2-40B4-BE49-F238E27FC236}">
                <a16:creationId xmlns:a16="http://schemas.microsoft.com/office/drawing/2014/main" id="{A545B7C5-6D40-4B24-9A99-6D9419E0A5D8}"/>
              </a:ext>
            </a:extLst>
          </p:cNvPr>
          <p:cNvSpPr>
            <a:spLocks noChangeShapeType="1"/>
          </p:cNvSpPr>
          <p:nvPr/>
        </p:nvSpPr>
        <p:spPr bwMode="auto">
          <a:xfrm>
            <a:off x="3156111" y="2144987"/>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05" name="Line 201">
            <a:extLst>
              <a:ext uri="{FF2B5EF4-FFF2-40B4-BE49-F238E27FC236}">
                <a16:creationId xmlns:a16="http://schemas.microsoft.com/office/drawing/2014/main" id="{D4E34C55-A04F-4534-9C88-4FB8F9B0557F}"/>
              </a:ext>
            </a:extLst>
          </p:cNvPr>
          <p:cNvSpPr>
            <a:spLocks noChangeShapeType="1"/>
          </p:cNvSpPr>
          <p:nvPr/>
        </p:nvSpPr>
        <p:spPr bwMode="auto">
          <a:xfrm>
            <a:off x="3206684" y="2144987"/>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07" name="Line 203">
            <a:extLst>
              <a:ext uri="{FF2B5EF4-FFF2-40B4-BE49-F238E27FC236}">
                <a16:creationId xmlns:a16="http://schemas.microsoft.com/office/drawing/2014/main" id="{C8BD16F1-F89E-4B42-9B99-D2421874025C}"/>
              </a:ext>
            </a:extLst>
          </p:cNvPr>
          <p:cNvSpPr>
            <a:spLocks noChangeShapeType="1"/>
          </p:cNvSpPr>
          <p:nvPr/>
        </p:nvSpPr>
        <p:spPr bwMode="auto">
          <a:xfrm>
            <a:off x="3226913" y="2144987"/>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08" name="Line 204">
            <a:extLst>
              <a:ext uri="{FF2B5EF4-FFF2-40B4-BE49-F238E27FC236}">
                <a16:creationId xmlns:a16="http://schemas.microsoft.com/office/drawing/2014/main" id="{4AB20567-8ACB-4E00-8215-196888F680C9}"/>
              </a:ext>
            </a:extLst>
          </p:cNvPr>
          <p:cNvSpPr>
            <a:spLocks noChangeShapeType="1"/>
          </p:cNvSpPr>
          <p:nvPr/>
        </p:nvSpPr>
        <p:spPr bwMode="auto">
          <a:xfrm>
            <a:off x="3257257" y="2251704"/>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09" name="Line 206">
            <a:extLst>
              <a:ext uri="{FF2B5EF4-FFF2-40B4-BE49-F238E27FC236}">
                <a16:creationId xmlns:a16="http://schemas.microsoft.com/office/drawing/2014/main" id="{B8E7E33C-C879-445D-AFA3-0001194A1284}"/>
              </a:ext>
            </a:extLst>
          </p:cNvPr>
          <p:cNvSpPr>
            <a:spLocks noChangeShapeType="1"/>
          </p:cNvSpPr>
          <p:nvPr/>
        </p:nvSpPr>
        <p:spPr bwMode="auto">
          <a:xfrm>
            <a:off x="3272991" y="2205281"/>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10" name="Line 207">
            <a:extLst>
              <a:ext uri="{FF2B5EF4-FFF2-40B4-BE49-F238E27FC236}">
                <a16:creationId xmlns:a16="http://schemas.microsoft.com/office/drawing/2014/main" id="{04FAD2CB-AEA4-4EC6-A579-6FAB6E81423A}"/>
              </a:ext>
            </a:extLst>
          </p:cNvPr>
          <p:cNvSpPr>
            <a:spLocks noChangeShapeType="1"/>
          </p:cNvSpPr>
          <p:nvPr/>
        </p:nvSpPr>
        <p:spPr bwMode="auto">
          <a:xfrm>
            <a:off x="3272991" y="2251704"/>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11" name="Line 208">
            <a:extLst>
              <a:ext uri="{FF2B5EF4-FFF2-40B4-BE49-F238E27FC236}">
                <a16:creationId xmlns:a16="http://schemas.microsoft.com/office/drawing/2014/main" id="{C8554ACF-EC2C-4951-A60F-587EC8B4950B}"/>
              </a:ext>
            </a:extLst>
          </p:cNvPr>
          <p:cNvSpPr>
            <a:spLocks noChangeShapeType="1"/>
          </p:cNvSpPr>
          <p:nvPr/>
        </p:nvSpPr>
        <p:spPr bwMode="auto">
          <a:xfrm>
            <a:off x="3287601" y="2205281"/>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12" name="Line 209">
            <a:extLst>
              <a:ext uri="{FF2B5EF4-FFF2-40B4-BE49-F238E27FC236}">
                <a16:creationId xmlns:a16="http://schemas.microsoft.com/office/drawing/2014/main" id="{44BF2065-422A-4952-8E20-2A6AC7727448}"/>
              </a:ext>
            </a:extLst>
          </p:cNvPr>
          <p:cNvSpPr>
            <a:spLocks noChangeShapeType="1"/>
          </p:cNvSpPr>
          <p:nvPr/>
        </p:nvSpPr>
        <p:spPr bwMode="auto">
          <a:xfrm>
            <a:off x="3284228" y="2251704"/>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13" name="Line 210">
            <a:extLst>
              <a:ext uri="{FF2B5EF4-FFF2-40B4-BE49-F238E27FC236}">
                <a16:creationId xmlns:a16="http://schemas.microsoft.com/office/drawing/2014/main" id="{8EF0B90C-2F4B-47E0-9171-7059941EF058}"/>
              </a:ext>
            </a:extLst>
          </p:cNvPr>
          <p:cNvSpPr>
            <a:spLocks noChangeShapeType="1"/>
          </p:cNvSpPr>
          <p:nvPr/>
        </p:nvSpPr>
        <p:spPr bwMode="auto">
          <a:xfrm>
            <a:off x="3297715" y="2205281"/>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14" name="Line 211">
            <a:extLst>
              <a:ext uri="{FF2B5EF4-FFF2-40B4-BE49-F238E27FC236}">
                <a16:creationId xmlns:a16="http://schemas.microsoft.com/office/drawing/2014/main" id="{77A152EC-A587-4007-A373-B40477866F1E}"/>
              </a:ext>
            </a:extLst>
          </p:cNvPr>
          <p:cNvSpPr>
            <a:spLocks noChangeShapeType="1"/>
          </p:cNvSpPr>
          <p:nvPr/>
        </p:nvSpPr>
        <p:spPr bwMode="auto">
          <a:xfrm>
            <a:off x="3294344" y="2251704"/>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15" name="Line 212">
            <a:extLst>
              <a:ext uri="{FF2B5EF4-FFF2-40B4-BE49-F238E27FC236}">
                <a16:creationId xmlns:a16="http://schemas.microsoft.com/office/drawing/2014/main" id="{54A9C01B-0DF9-47A3-8B57-AC7E11545827}"/>
              </a:ext>
            </a:extLst>
          </p:cNvPr>
          <p:cNvSpPr>
            <a:spLocks noChangeShapeType="1"/>
          </p:cNvSpPr>
          <p:nvPr/>
        </p:nvSpPr>
        <p:spPr bwMode="auto">
          <a:xfrm>
            <a:off x="3308954" y="2205281"/>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16" name="Line 213">
            <a:extLst>
              <a:ext uri="{FF2B5EF4-FFF2-40B4-BE49-F238E27FC236}">
                <a16:creationId xmlns:a16="http://schemas.microsoft.com/office/drawing/2014/main" id="{6CC4CC6C-82B6-4A59-AEEC-8A53F2D48BFF}"/>
              </a:ext>
            </a:extLst>
          </p:cNvPr>
          <p:cNvSpPr>
            <a:spLocks noChangeShapeType="1"/>
          </p:cNvSpPr>
          <p:nvPr/>
        </p:nvSpPr>
        <p:spPr bwMode="auto">
          <a:xfrm>
            <a:off x="3295468" y="2251704"/>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17" name="Line 214">
            <a:extLst>
              <a:ext uri="{FF2B5EF4-FFF2-40B4-BE49-F238E27FC236}">
                <a16:creationId xmlns:a16="http://schemas.microsoft.com/office/drawing/2014/main" id="{29F457CB-94A7-4670-8884-713A94C607B1}"/>
              </a:ext>
            </a:extLst>
          </p:cNvPr>
          <p:cNvSpPr>
            <a:spLocks noChangeShapeType="1"/>
          </p:cNvSpPr>
          <p:nvPr/>
        </p:nvSpPr>
        <p:spPr bwMode="auto">
          <a:xfrm>
            <a:off x="3311201" y="2205281"/>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18" name="Line 215">
            <a:extLst>
              <a:ext uri="{FF2B5EF4-FFF2-40B4-BE49-F238E27FC236}">
                <a16:creationId xmlns:a16="http://schemas.microsoft.com/office/drawing/2014/main" id="{35744BD5-FD5D-49AA-B628-CF79C5697F96}"/>
              </a:ext>
            </a:extLst>
          </p:cNvPr>
          <p:cNvSpPr>
            <a:spLocks noChangeShapeType="1"/>
          </p:cNvSpPr>
          <p:nvPr/>
        </p:nvSpPr>
        <p:spPr bwMode="auto">
          <a:xfrm>
            <a:off x="3362897" y="2251704"/>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19" name="Line 216">
            <a:extLst>
              <a:ext uri="{FF2B5EF4-FFF2-40B4-BE49-F238E27FC236}">
                <a16:creationId xmlns:a16="http://schemas.microsoft.com/office/drawing/2014/main" id="{A8ED264B-E406-43F6-A8C0-09C2D1E6C5A1}"/>
              </a:ext>
            </a:extLst>
          </p:cNvPr>
          <p:cNvSpPr>
            <a:spLocks noChangeShapeType="1"/>
          </p:cNvSpPr>
          <p:nvPr/>
        </p:nvSpPr>
        <p:spPr bwMode="auto">
          <a:xfrm>
            <a:off x="3377509" y="2205281"/>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20" name="Line 217">
            <a:extLst>
              <a:ext uri="{FF2B5EF4-FFF2-40B4-BE49-F238E27FC236}">
                <a16:creationId xmlns:a16="http://schemas.microsoft.com/office/drawing/2014/main" id="{0AED337F-71E2-48AD-B0C5-8AF70365A49A}"/>
              </a:ext>
            </a:extLst>
          </p:cNvPr>
          <p:cNvSpPr>
            <a:spLocks noChangeShapeType="1"/>
          </p:cNvSpPr>
          <p:nvPr/>
        </p:nvSpPr>
        <p:spPr bwMode="auto">
          <a:xfrm>
            <a:off x="3364023" y="2251704"/>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21" name="Line 218">
            <a:extLst>
              <a:ext uri="{FF2B5EF4-FFF2-40B4-BE49-F238E27FC236}">
                <a16:creationId xmlns:a16="http://schemas.microsoft.com/office/drawing/2014/main" id="{3DEFBB0E-8DAE-409B-9645-695F2426C121}"/>
              </a:ext>
            </a:extLst>
          </p:cNvPr>
          <p:cNvSpPr>
            <a:spLocks noChangeShapeType="1"/>
          </p:cNvSpPr>
          <p:nvPr/>
        </p:nvSpPr>
        <p:spPr bwMode="auto">
          <a:xfrm>
            <a:off x="3379756" y="2205281"/>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22" name="Line 219">
            <a:extLst>
              <a:ext uri="{FF2B5EF4-FFF2-40B4-BE49-F238E27FC236}">
                <a16:creationId xmlns:a16="http://schemas.microsoft.com/office/drawing/2014/main" id="{D85F37D1-472F-410E-8B45-407BE9A5FD87}"/>
              </a:ext>
            </a:extLst>
          </p:cNvPr>
          <p:cNvSpPr>
            <a:spLocks noChangeShapeType="1"/>
          </p:cNvSpPr>
          <p:nvPr/>
        </p:nvSpPr>
        <p:spPr bwMode="auto">
          <a:xfrm>
            <a:off x="3390995" y="2251704"/>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23" name="Line 220">
            <a:extLst>
              <a:ext uri="{FF2B5EF4-FFF2-40B4-BE49-F238E27FC236}">
                <a16:creationId xmlns:a16="http://schemas.microsoft.com/office/drawing/2014/main" id="{B43EBA7C-842B-408E-A534-9199DE9EEA1F}"/>
              </a:ext>
            </a:extLst>
          </p:cNvPr>
          <p:cNvSpPr>
            <a:spLocks noChangeShapeType="1"/>
          </p:cNvSpPr>
          <p:nvPr/>
        </p:nvSpPr>
        <p:spPr bwMode="auto">
          <a:xfrm>
            <a:off x="3406729" y="2205281"/>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25" name="Line 222">
            <a:extLst>
              <a:ext uri="{FF2B5EF4-FFF2-40B4-BE49-F238E27FC236}">
                <a16:creationId xmlns:a16="http://schemas.microsoft.com/office/drawing/2014/main" id="{B82808CD-0B5D-4E40-8698-E02158E27EE4}"/>
              </a:ext>
            </a:extLst>
          </p:cNvPr>
          <p:cNvSpPr>
            <a:spLocks noChangeShapeType="1"/>
          </p:cNvSpPr>
          <p:nvPr/>
        </p:nvSpPr>
        <p:spPr bwMode="auto">
          <a:xfrm>
            <a:off x="2832443" y="2057318"/>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27" name="Line 224">
            <a:extLst>
              <a:ext uri="{FF2B5EF4-FFF2-40B4-BE49-F238E27FC236}">
                <a16:creationId xmlns:a16="http://schemas.microsoft.com/office/drawing/2014/main" id="{4BEF721F-74D7-4001-9B52-C0470B50B0AF}"/>
              </a:ext>
            </a:extLst>
          </p:cNvPr>
          <p:cNvSpPr>
            <a:spLocks noChangeShapeType="1"/>
          </p:cNvSpPr>
          <p:nvPr/>
        </p:nvSpPr>
        <p:spPr bwMode="auto">
          <a:xfrm>
            <a:off x="2838062" y="2057318"/>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29" name="Line 226">
            <a:extLst>
              <a:ext uri="{FF2B5EF4-FFF2-40B4-BE49-F238E27FC236}">
                <a16:creationId xmlns:a16="http://schemas.microsoft.com/office/drawing/2014/main" id="{B6B7DA69-97B5-4499-B033-9EDCD18707AE}"/>
              </a:ext>
            </a:extLst>
          </p:cNvPr>
          <p:cNvSpPr>
            <a:spLocks noChangeShapeType="1"/>
          </p:cNvSpPr>
          <p:nvPr/>
        </p:nvSpPr>
        <p:spPr bwMode="auto">
          <a:xfrm>
            <a:off x="2878521" y="2057318"/>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31" name="Line 228">
            <a:extLst>
              <a:ext uri="{FF2B5EF4-FFF2-40B4-BE49-F238E27FC236}">
                <a16:creationId xmlns:a16="http://schemas.microsoft.com/office/drawing/2014/main" id="{7F58C89D-BE2A-46EB-9220-7D883FBD4B7A}"/>
              </a:ext>
            </a:extLst>
          </p:cNvPr>
          <p:cNvSpPr>
            <a:spLocks noChangeShapeType="1"/>
          </p:cNvSpPr>
          <p:nvPr/>
        </p:nvSpPr>
        <p:spPr bwMode="auto">
          <a:xfrm>
            <a:off x="2887512" y="2057318"/>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33" name="Line 230">
            <a:extLst>
              <a:ext uri="{FF2B5EF4-FFF2-40B4-BE49-F238E27FC236}">
                <a16:creationId xmlns:a16="http://schemas.microsoft.com/office/drawing/2014/main" id="{047FFCE5-27A5-4EC1-8009-B5D3176E53B7}"/>
              </a:ext>
            </a:extLst>
          </p:cNvPr>
          <p:cNvSpPr>
            <a:spLocks noChangeShapeType="1"/>
          </p:cNvSpPr>
          <p:nvPr/>
        </p:nvSpPr>
        <p:spPr bwMode="auto">
          <a:xfrm>
            <a:off x="2908864" y="2077550"/>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35" name="Line 232">
            <a:extLst>
              <a:ext uri="{FF2B5EF4-FFF2-40B4-BE49-F238E27FC236}">
                <a16:creationId xmlns:a16="http://schemas.microsoft.com/office/drawing/2014/main" id="{ED7BC789-079F-4F5D-BD43-352927F3A5AC}"/>
              </a:ext>
            </a:extLst>
          </p:cNvPr>
          <p:cNvSpPr>
            <a:spLocks noChangeShapeType="1"/>
          </p:cNvSpPr>
          <p:nvPr/>
        </p:nvSpPr>
        <p:spPr bwMode="auto">
          <a:xfrm>
            <a:off x="2918979" y="2077550"/>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37" name="Line 234">
            <a:extLst>
              <a:ext uri="{FF2B5EF4-FFF2-40B4-BE49-F238E27FC236}">
                <a16:creationId xmlns:a16="http://schemas.microsoft.com/office/drawing/2014/main" id="{B79800F8-C3C2-49ED-800F-09CE4A4CC163}"/>
              </a:ext>
            </a:extLst>
          </p:cNvPr>
          <p:cNvSpPr>
            <a:spLocks noChangeShapeType="1"/>
          </p:cNvSpPr>
          <p:nvPr/>
        </p:nvSpPr>
        <p:spPr bwMode="auto">
          <a:xfrm>
            <a:off x="3054964" y="2097780"/>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grpSp>
        <p:nvGrpSpPr>
          <p:cNvPr id="14" name="Group 13">
            <a:extLst>
              <a:ext uri="{FF2B5EF4-FFF2-40B4-BE49-F238E27FC236}">
                <a16:creationId xmlns:a16="http://schemas.microsoft.com/office/drawing/2014/main" id="{206B5988-484E-427F-BC9E-9D10D6F98D3B}"/>
              </a:ext>
            </a:extLst>
          </p:cNvPr>
          <p:cNvGrpSpPr/>
          <p:nvPr/>
        </p:nvGrpSpPr>
        <p:grpSpPr>
          <a:xfrm>
            <a:off x="2606665" y="2057822"/>
            <a:ext cx="660105" cy="128131"/>
            <a:chOff x="2606665" y="2057822"/>
            <a:chExt cx="660105" cy="128131"/>
          </a:xfrm>
        </p:grpSpPr>
        <p:sp>
          <p:nvSpPr>
            <p:cNvPr id="1340" name="Line 136">
              <a:extLst>
                <a:ext uri="{FF2B5EF4-FFF2-40B4-BE49-F238E27FC236}">
                  <a16:creationId xmlns:a16="http://schemas.microsoft.com/office/drawing/2014/main" id="{D26C783E-AF24-422F-99DA-8B3DD6AB7B8A}"/>
                </a:ext>
              </a:extLst>
            </p:cNvPr>
            <p:cNvSpPr>
              <a:spLocks noChangeShapeType="1"/>
            </p:cNvSpPr>
            <p:nvPr/>
          </p:nvSpPr>
          <p:spPr bwMode="auto">
            <a:xfrm>
              <a:off x="2606665" y="2057822"/>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42" name="Line 138">
              <a:extLst>
                <a:ext uri="{FF2B5EF4-FFF2-40B4-BE49-F238E27FC236}">
                  <a16:creationId xmlns:a16="http://schemas.microsoft.com/office/drawing/2014/main" id="{31690C12-8375-4D51-BAAA-56422D509245}"/>
                </a:ext>
              </a:extLst>
            </p:cNvPr>
            <p:cNvSpPr>
              <a:spLocks noChangeShapeType="1"/>
            </p:cNvSpPr>
            <p:nvPr/>
          </p:nvSpPr>
          <p:spPr bwMode="auto">
            <a:xfrm>
              <a:off x="2610036" y="2057822"/>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44" name="Line 140">
              <a:extLst>
                <a:ext uri="{FF2B5EF4-FFF2-40B4-BE49-F238E27FC236}">
                  <a16:creationId xmlns:a16="http://schemas.microsoft.com/office/drawing/2014/main" id="{D74F1F93-2EA3-4AB5-B8B2-0D2BCCEB48E0}"/>
                </a:ext>
              </a:extLst>
            </p:cNvPr>
            <p:cNvSpPr>
              <a:spLocks noChangeShapeType="1"/>
            </p:cNvSpPr>
            <p:nvPr/>
          </p:nvSpPr>
          <p:spPr bwMode="auto">
            <a:xfrm>
              <a:off x="2614531" y="2057822"/>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46" name="Line 142">
              <a:extLst>
                <a:ext uri="{FF2B5EF4-FFF2-40B4-BE49-F238E27FC236}">
                  <a16:creationId xmlns:a16="http://schemas.microsoft.com/office/drawing/2014/main" id="{80E2D384-4DE4-44BF-B879-5609ABB5B166}"/>
                </a:ext>
              </a:extLst>
            </p:cNvPr>
            <p:cNvSpPr>
              <a:spLocks noChangeShapeType="1"/>
            </p:cNvSpPr>
            <p:nvPr/>
          </p:nvSpPr>
          <p:spPr bwMode="auto">
            <a:xfrm>
              <a:off x="2619026" y="2057822"/>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48" name="Line 144">
              <a:extLst>
                <a:ext uri="{FF2B5EF4-FFF2-40B4-BE49-F238E27FC236}">
                  <a16:creationId xmlns:a16="http://schemas.microsoft.com/office/drawing/2014/main" id="{8BA46663-8863-47EC-9C99-C5D82D31F84B}"/>
                </a:ext>
              </a:extLst>
            </p:cNvPr>
            <p:cNvSpPr>
              <a:spLocks noChangeShapeType="1"/>
            </p:cNvSpPr>
            <p:nvPr/>
          </p:nvSpPr>
          <p:spPr bwMode="auto">
            <a:xfrm>
              <a:off x="2622399" y="2057822"/>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50" name="Line 146">
              <a:extLst>
                <a:ext uri="{FF2B5EF4-FFF2-40B4-BE49-F238E27FC236}">
                  <a16:creationId xmlns:a16="http://schemas.microsoft.com/office/drawing/2014/main" id="{DE2CCE47-3558-418D-A0E0-FE9908AD0216}"/>
                </a:ext>
              </a:extLst>
            </p:cNvPr>
            <p:cNvSpPr>
              <a:spLocks noChangeShapeType="1"/>
            </p:cNvSpPr>
            <p:nvPr/>
          </p:nvSpPr>
          <p:spPr bwMode="auto">
            <a:xfrm>
              <a:off x="2628018" y="2071309"/>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52" name="Line 148">
              <a:extLst>
                <a:ext uri="{FF2B5EF4-FFF2-40B4-BE49-F238E27FC236}">
                  <a16:creationId xmlns:a16="http://schemas.microsoft.com/office/drawing/2014/main" id="{B9FF93A0-0774-4205-96EF-F57AF5910299}"/>
                </a:ext>
              </a:extLst>
            </p:cNvPr>
            <p:cNvSpPr>
              <a:spLocks noChangeShapeType="1"/>
            </p:cNvSpPr>
            <p:nvPr/>
          </p:nvSpPr>
          <p:spPr bwMode="auto">
            <a:xfrm>
              <a:off x="2642628" y="2071309"/>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54" name="Line 150">
              <a:extLst>
                <a:ext uri="{FF2B5EF4-FFF2-40B4-BE49-F238E27FC236}">
                  <a16:creationId xmlns:a16="http://schemas.microsoft.com/office/drawing/2014/main" id="{4CF299FC-C0B6-4545-81F3-54B2C2A59C82}"/>
                </a:ext>
              </a:extLst>
            </p:cNvPr>
            <p:cNvSpPr>
              <a:spLocks noChangeShapeType="1"/>
            </p:cNvSpPr>
            <p:nvPr/>
          </p:nvSpPr>
          <p:spPr bwMode="auto">
            <a:xfrm>
              <a:off x="2647123" y="2071309"/>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56" name="Line 152">
              <a:extLst>
                <a:ext uri="{FF2B5EF4-FFF2-40B4-BE49-F238E27FC236}">
                  <a16:creationId xmlns:a16="http://schemas.microsoft.com/office/drawing/2014/main" id="{DF2445AB-F3CA-474A-AEDF-B77C67028226}"/>
                </a:ext>
              </a:extLst>
            </p:cNvPr>
            <p:cNvSpPr>
              <a:spLocks noChangeShapeType="1"/>
            </p:cNvSpPr>
            <p:nvPr/>
          </p:nvSpPr>
          <p:spPr bwMode="auto">
            <a:xfrm>
              <a:off x="2677467" y="2086482"/>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57" name="Line 153">
              <a:extLst>
                <a:ext uri="{FF2B5EF4-FFF2-40B4-BE49-F238E27FC236}">
                  <a16:creationId xmlns:a16="http://schemas.microsoft.com/office/drawing/2014/main" id="{65D8176F-BE00-4E46-99D1-17F7D6AA4723}"/>
                </a:ext>
              </a:extLst>
            </p:cNvPr>
            <p:cNvSpPr>
              <a:spLocks noChangeShapeType="1"/>
            </p:cNvSpPr>
            <p:nvPr/>
          </p:nvSpPr>
          <p:spPr bwMode="auto">
            <a:xfrm>
              <a:off x="2693201" y="2064566"/>
              <a:ext cx="91440" cy="43834"/>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58" name="Line 154">
              <a:extLst>
                <a:ext uri="{FF2B5EF4-FFF2-40B4-BE49-F238E27FC236}">
                  <a16:creationId xmlns:a16="http://schemas.microsoft.com/office/drawing/2014/main" id="{0876A069-C628-4759-BC5F-DCAA6D690B7C}"/>
                </a:ext>
              </a:extLst>
            </p:cNvPr>
            <p:cNvSpPr>
              <a:spLocks noChangeShapeType="1"/>
            </p:cNvSpPr>
            <p:nvPr/>
          </p:nvSpPr>
          <p:spPr bwMode="auto">
            <a:xfrm>
              <a:off x="2703316" y="2101656"/>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60" name="Line 156">
              <a:extLst>
                <a:ext uri="{FF2B5EF4-FFF2-40B4-BE49-F238E27FC236}">
                  <a16:creationId xmlns:a16="http://schemas.microsoft.com/office/drawing/2014/main" id="{C7CB66C0-EBB8-4DDE-98B0-9E3C8D5E3E7C}"/>
                </a:ext>
              </a:extLst>
            </p:cNvPr>
            <p:cNvSpPr>
              <a:spLocks noChangeShapeType="1"/>
            </p:cNvSpPr>
            <p:nvPr/>
          </p:nvSpPr>
          <p:spPr bwMode="auto">
            <a:xfrm>
              <a:off x="2733659" y="2101656"/>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62" name="Line 158">
              <a:extLst>
                <a:ext uri="{FF2B5EF4-FFF2-40B4-BE49-F238E27FC236}">
                  <a16:creationId xmlns:a16="http://schemas.microsoft.com/office/drawing/2014/main" id="{EFBBD529-5C6D-45D4-8001-EBBBEB9F0E91}"/>
                </a:ext>
              </a:extLst>
            </p:cNvPr>
            <p:cNvSpPr>
              <a:spLocks noChangeShapeType="1"/>
            </p:cNvSpPr>
            <p:nvPr/>
          </p:nvSpPr>
          <p:spPr bwMode="auto">
            <a:xfrm>
              <a:off x="2744897" y="2101656"/>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64" name="Line 160">
              <a:extLst>
                <a:ext uri="{FF2B5EF4-FFF2-40B4-BE49-F238E27FC236}">
                  <a16:creationId xmlns:a16="http://schemas.microsoft.com/office/drawing/2014/main" id="{CB49E338-2A64-477E-96DD-2E88D4C37C1C}"/>
                </a:ext>
              </a:extLst>
            </p:cNvPr>
            <p:cNvSpPr>
              <a:spLocks noChangeShapeType="1"/>
            </p:cNvSpPr>
            <p:nvPr/>
          </p:nvSpPr>
          <p:spPr bwMode="auto">
            <a:xfrm>
              <a:off x="2747145" y="2101656"/>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66" name="Line 162">
              <a:extLst>
                <a:ext uri="{FF2B5EF4-FFF2-40B4-BE49-F238E27FC236}">
                  <a16:creationId xmlns:a16="http://schemas.microsoft.com/office/drawing/2014/main" id="{DE329F93-F8B9-47BA-A0E1-FE0A5C5C56EA}"/>
                </a:ext>
              </a:extLst>
            </p:cNvPr>
            <p:cNvSpPr>
              <a:spLocks noChangeShapeType="1"/>
            </p:cNvSpPr>
            <p:nvPr/>
          </p:nvSpPr>
          <p:spPr bwMode="auto">
            <a:xfrm>
              <a:off x="2750517" y="2101656"/>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68" name="Line 164">
              <a:extLst>
                <a:ext uri="{FF2B5EF4-FFF2-40B4-BE49-F238E27FC236}">
                  <a16:creationId xmlns:a16="http://schemas.microsoft.com/office/drawing/2014/main" id="{FA416EDB-5F53-4922-AC93-5BFE6805CA42}"/>
                </a:ext>
              </a:extLst>
            </p:cNvPr>
            <p:cNvSpPr>
              <a:spLocks noChangeShapeType="1"/>
            </p:cNvSpPr>
            <p:nvPr/>
          </p:nvSpPr>
          <p:spPr bwMode="auto">
            <a:xfrm>
              <a:off x="2755013" y="2101656"/>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70" name="Line 166">
              <a:extLst>
                <a:ext uri="{FF2B5EF4-FFF2-40B4-BE49-F238E27FC236}">
                  <a16:creationId xmlns:a16="http://schemas.microsoft.com/office/drawing/2014/main" id="{1F5B5F73-5809-4279-8340-3F86A2E71815}"/>
                </a:ext>
              </a:extLst>
            </p:cNvPr>
            <p:cNvSpPr>
              <a:spLocks noChangeShapeType="1"/>
            </p:cNvSpPr>
            <p:nvPr/>
          </p:nvSpPr>
          <p:spPr bwMode="auto">
            <a:xfrm>
              <a:off x="2757260" y="2101656"/>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72" name="Line 168">
              <a:extLst>
                <a:ext uri="{FF2B5EF4-FFF2-40B4-BE49-F238E27FC236}">
                  <a16:creationId xmlns:a16="http://schemas.microsoft.com/office/drawing/2014/main" id="{BFCBA25A-1A9D-4A60-A1E7-D59C29A48A86}"/>
                </a:ext>
              </a:extLst>
            </p:cNvPr>
            <p:cNvSpPr>
              <a:spLocks noChangeShapeType="1"/>
            </p:cNvSpPr>
            <p:nvPr/>
          </p:nvSpPr>
          <p:spPr bwMode="auto">
            <a:xfrm>
              <a:off x="2761756" y="2101656"/>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74" name="Line 170">
              <a:extLst>
                <a:ext uri="{FF2B5EF4-FFF2-40B4-BE49-F238E27FC236}">
                  <a16:creationId xmlns:a16="http://schemas.microsoft.com/office/drawing/2014/main" id="{F26D46D9-A833-4036-BF56-E89038EC8D5E}"/>
                </a:ext>
              </a:extLst>
            </p:cNvPr>
            <p:cNvSpPr>
              <a:spLocks noChangeShapeType="1"/>
            </p:cNvSpPr>
            <p:nvPr/>
          </p:nvSpPr>
          <p:spPr bwMode="auto">
            <a:xfrm>
              <a:off x="2765127" y="2101656"/>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76" name="Line 172">
              <a:extLst>
                <a:ext uri="{FF2B5EF4-FFF2-40B4-BE49-F238E27FC236}">
                  <a16:creationId xmlns:a16="http://schemas.microsoft.com/office/drawing/2014/main" id="{A0A52A22-B23A-4A63-8A83-4231443FC55C}"/>
                </a:ext>
              </a:extLst>
            </p:cNvPr>
            <p:cNvSpPr>
              <a:spLocks noChangeShapeType="1"/>
            </p:cNvSpPr>
            <p:nvPr/>
          </p:nvSpPr>
          <p:spPr bwMode="auto">
            <a:xfrm>
              <a:off x="2769621" y="2101656"/>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78" name="Line 174">
              <a:extLst>
                <a:ext uri="{FF2B5EF4-FFF2-40B4-BE49-F238E27FC236}">
                  <a16:creationId xmlns:a16="http://schemas.microsoft.com/office/drawing/2014/main" id="{8ACAE85E-7498-4671-B589-1272C3EE1BA6}"/>
                </a:ext>
              </a:extLst>
            </p:cNvPr>
            <p:cNvSpPr>
              <a:spLocks noChangeShapeType="1"/>
            </p:cNvSpPr>
            <p:nvPr/>
          </p:nvSpPr>
          <p:spPr bwMode="auto">
            <a:xfrm>
              <a:off x="3013497" y="2157292"/>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80" name="Line 176">
              <a:extLst>
                <a:ext uri="{FF2B5EF4-FFF2-40B4-BE49-F238E27FC236}">
                  <a16:creationId xmlns:a16="http://schemas.microsoft.com/office/drawing/2014/main" id="{A9078726-D1B2-4ED0-8EC8-7E19E86EB812}"/>
                </a:ext>
              </a:extLst>
            </p:cNvPr>
            <p:cNvSpPr>
              <a:spLocks noChangeShapeType="1"/>
            </p:cNvSpPr>
            <p:nvPr/>
          </p:nvSpPr>
          <p:spPr bwMode="auto">
            <a:xfrm>
              <a:off x="3016868" y="2157292"/>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82" name="Line 178">
              <a:extLst>
                <a:ext uri="{FF2B5EF4-FFF2-40B4-BE49-F238E27FC236}">
                  <a16:creationId xmlns:a16="http://schemas.microsoft.com/office/drawing/2014/main" id="{236489B8-E4F1-492C-9CCC-A020EFF1AE4E}"/>
                </a:ext>
              </a:extLst>
            </p:cNvPr>
            <p:cNvSpPr>
              <a:spLocks noChangeShapeType="1"/>
            </p:cNvSpPr>
            <p:nvPr/>
          </p:nvSpPr>
          <p:spPr bwMode="auto">
            <a:xfrm>
              <a:off x="3020240" y="2157292"/>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84" name="Line 180">
              <a:extLst>
                <a:ext uri="{FF2B5EF4-FFF2-40B4-BE49-F238E27FC236}">
                  <a16:creationId xmlns:a16="http://schemas.microsoft.com/office/drawing/2014/main" id="{4419D149-D588-4492-8E36-E1BBC88B5494}"/>
                </a:ext>
              </a:extLst>
            </p:cNvPr>
            <p:cNvSpPr>
              <a:spLocks noChangeShapeType="1"/>
            </p:cNvSpPr>
            <p:nvPr/>
          </p:nvSpPr>
          <p:spPr bwMode="auto">
            <a:xfrm>
              <a:off x="3023612" y="2157292"/>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86" name="Line 182">
              <a:extLst>
                <a:ext uri="{FF2B5EF4-FFF2-40B4-BE49-F238E27FC236}">
                  <a16:creationId xmlns:a16="http://schemas.microsoft.com/office/drawing/2014/main" id="{CE3E9F94-4213-4755-9E3A-A11DCA76FC8D}"/>
                </a:ext>
              </a:extLst>
            </p:cNvPr>
            <p:cNvSpPr>
              <a:spLocks noChangeShapeType="1"/>
            </p:cNvSpPr>
            <p:nvPr/>
          </p:nvSpPr>
          <p:spPr bwMode="auto">
            <a:xfrm>
              <a:off x="3028107" y="2157292"/>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88" name="Line 184">
              <a:extLst>
                <a:ext uri="{FF2B5EF4-FFF2-40B4-BE49-F238E27FC236}">
                  <a16:creationId xmlns:a16="http://schemas.microsoft.com/office/drawing/2014/main" id="{1BFF2FE5-62FA-4B52-A19E-F78A91CAFF6C}"/>
                </a:ext>
              </a:extLst>
            </p:cNvPr>
            <p:cNvSpPr>
              <a:spLocks noChangeShapeType="1"/>
            </p:cNvSpPr>
            <p:nvPr/>
          </p:nvSpPr>
          <p:spPr bwMode="auto">
            <a:xfrm>
              <a:off x="3031479" y="2157292"/>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90" name="Line 186">
              <a:extLst>
                <a:ext uri="{FF2B5EF4-FFF2-40B4-BE49-F238E27FC236}">
                  <a16:creationId xmlns:a16="http://schemas.microsoft.com/office/drawing/2014/main" id="{2A9B75F2-7787-4849-B359-707294E66304}"/>
                </a:ext>
              </a:extLst>
            </p:cNvPr>
            <p:cNvSpPr>
              <a:spLocks noChangeShapeType="1"/>
            </p:cNvSpPr>
            <p:nvPr/>
          </p:nvSpPr>
          <p:spPr bwMode="auto">
            <a:xfrm>
              <a:off x="3034850" y="2157292"/>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92" name="Line 188">
              <a:extLst>
                <a:ext uri="{FF2B5EF4-FFF2-40B4-BE49-F238E27FC236}">
                  <a16:creationId xmlns:a16="http://schemas.microsoft.com/office/drawing/2014/main" id="{EAADF3DE-A886-43AC-96E4-7E7384DA7A83}"/>
                </a:ext>
              </a:extLst>
            </p:cNvPr>
            <p:cNvSpPr>
              <a:spLocks noChangeShapeType="1"/>
            </p:cNvSpPr>
            <p:nvPr/>
          </p:nvSpPr>
          <p:spPr bwMode="auto">
            <a:xfrm>
              <a:off x="3038222" y="2157292"/>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94" name="Line 190">
              <a:extLst>
                <a:ext uri="{FF2B5EF4-FFF2-40B4-BE49-F238E27FC236}">
                  <a16:creationId xmlns:a16="http://schemas.microsoft.com/office/drawing/2014/main" id="{B5C6BCCB-5622-4D5A-8FEA-CE28DBD1153E}"/>
                </a:ext>
              </a:extLst>
            </p:cNvPr>
            <p:cNvSpPr>
              <a:spLocks noChangeShapeType="1"/>
            </p:cNvSpPr>
            <p:nvPr/>
          </p:nvSpPr>
          <p:spPr bwMode="auto">
            <a:xfrm>
              <a:off x="3042717" y="2157292"/>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96" name="Line 192">
              <a:extLst>
                <a:ext uri="{FF2B5EF4-FFF2-40B4-BE49-F238E27FC236}">
                  <a16:creationId xmlns:a16="http://schemas.microsoft.com/office/drawing/2014/main" id="{8844821F-B02D-4CE1-9A59-AE7CEF783EB9}"/>
                </a:ext>
              </a:extLst>
            </p:cNvPr>
            <p:cNvSpPr>
              <a:spLocks noChangeShapeType="1"/>
            </p:cNvSpPr>
            <p:nvPr/>
          </p:nvSpPr>
          <p:spPr bwMode="auto">
            <a:xfrm>
              <a:off x="3050584" y="2157292"/>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398" name="Line 194">
              <a:extLst>
                <a:ext uri="{FF2B5EF4-FFF2-40B4-BE49-F238E27FC236}">
                  <a16:creationId xmlns:a16="http://schemas.microsoft.com/office/drawing/2014/main" id="{45B9F5E6-C1DF-4573-A4BA-F307423B663B}"/>
                </a:ext>
              </a:extLst>
            </p:cNvPr>
            <p:cNvSpPr>
              <a:spLocks noChangeShapeType="1"/>
            </p:cNvSpPr>
            <p:nvPr/>
          </p:nvSpPr>
          <p:spPr bwMode="auto">
            <a:xfrm>
              <a:off x="3059575" y="2157292"/>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00" name="Line 196">
              <a:extLst>
                <a:ext uri="{FF2B5EF4-FFF2-40B4-BE49-F238E27FC236}">
                  <a16:creationId xmlns:a16="http://schemas.microsoft.com/office/drawing/2014/main" id="{12119988-9D1B-498B-B478-34BE5D3E7508}"/>
                </a:ext>
              </a:extLst>
            </p:cNvPr>
            <p:cNvSpPr>
              <a:spLocks noChangeShapeType="1"/>
            </p:cNvSpPr>
            <p:nvPr/>
          </p:nvSpPr>
          <p:spPr bwMode="auto">
            <a:xfrm>
              <a:off x="3067442" y="2185953"/>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02" name="Line 198">
              <a:extLst>
                <a:ext uri="{FF2B5EF4-FFF2-40B4-BE49-F238E27FC236}">
                  <a16:creationId xmlns:a16="http://schemas.microsoft.com/office/drawing/2014/main" id="{BE53B708-20D1-458B-AB3A-FF40B3735D4D}"/>
                </a:ext>
              </a:extLst>
            </p:cNvPr>
            <p:cNvSpPr>
              <a:spLocks noChangeShapeType="1"/>
            </p:cNvSpPr>
            <p:nvPr/>
          </p:nvSpPr>
          <p:spPr bwMode="auto">
            <a:xfrm>
              <a:off x="3102281" y="2185953"/>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04" name="Line 200">
              <a:extLst>
                <a:ext uri="{FF2B5EF4-FFF2-40B4-BE49-F238E27FC236}">
                  <a16:creationId xmlns:a16="http://schemas.microsoft.com/office/drawing/2014/main" id="{3A5FDE51-CD41-490E-B987-E505A4C373FA}"/>
                </a:ext>
              </a:extLst>
            </p:cNvPr>
            <p:cNvSpPr>
              <a:spLocks noChangeShapeType="1"/>
            </p:cNvSpPr>
            <p:nvPr/>
          </p:nvSpPr>
          <p:spPr bwMode="auto">
            <a:xfrm>
              <a:off x="3153978" y="2185953"/>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06" name="Line 202">
              <a:extLst>
                <a:ext uri="{FF2B5EF4-FFF2-40B4-BE49-F238E27FC236}">
                  <a16:creationId xmlns:a16="http://schemas.microsoft.com/office/drawing/2014/main" id="{470BF64E-060F-4EFD-B014-A0D1834EB94A}"/>
                </a:ext>
              </a:extLst>
            </p:cNvPr>
            <p:cNvSpPr>
              <a:spLocks noChangeShapeType="1"/>
            </p:cNvSpPr>
            <p:nvPr/>
          </p:nvSpPr>
          <p:spPr bwMode="auto">
            <a:xfrm>
              <a:off x="3175330" y="2185953"/>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24" name="Line 221">
              <a:extLst>
                <a:ext uri="{FF2B5EF4-FFF2-40B4-BE49-F238E27FC236}">
                  <a16:creationId xmlns:a16="http://schemas.microsoft.com/office/drawing/2014/main" id="{D3A03182-C486-40FC-B026-880A49173D97}"/>
                </a:ext>
              </a:extLst>
            </p:cNvPr>
            <p:cNvSpPr>
              <a:spLocks noChangeShapeType="1"/>
            </p:cNvSpPr>
            <p:nvPr/>
          </p:nvSpPr>
          <p:spPr bwMode="auto">
            <a:xfrm>
              <a:off x="2779737" y="2101656"/>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26" name="Line 223">
              <a:extLst>
                <a:ext uri="{FF2B5EF4-FFF2-40B4-BE49-F238E27FC236}">
                  <a16:creationId xmlns:a16="http://schemas.microsoft.com/office/drawing/2014/main" id="{7DE568CE-296A-4FE2-90BC-6BED07A40594}"/>
                </a:ext>
              </a:extLst>
            </p:cNvPr>
            <p:cNvSpPr>
              <a:spLocks noChangeShapeType="1"/>
            </p:cNvSpPr>
            <p:nvPr/>
          </p:nvSpPr>
          <p:spPr bwMode="auto">
            <a:xfrm>
              <a:off x="2784233" y="2101656"/>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28" name="Line 225">
              <a:extLst>
                <a:ext uri="{FF2B5EF4-FFF2-40B4-BE49-F238E27FC236}">
                  <a16:creationId xmlns:a16="http://schemas.microsoft.com/office/drawing/2014/main" id="{59A1A9AA-CF34-4B59-8399-F48561DFD4C8}"/>
                </a:ext>
              </a:extLst>
            </p:cNvPr>
            <p:cNvSpPr>
              <a:spLocks noChangeShapeType="1"/>
            </p:cNvSpPr>
            <p:nvPr/>
          </p:nvSpPr>
          <p:spPr bwMode="auto">
            <a:xfrm>
              <a:off x="2824691" y="2101656"/>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30" name="Line 227">
              <a:extLst>
                <a:ext uri="{FF2B5EF4-FFF2-40B4-BE49-F238E27FC236}">
                  <a16:creationId xmlns:a16="http://schemas.microsoft.com/office/drawing/2014/main" id="{CF275373-96DA-4083-A18B-6FB552FCB6E7}"/>
                </a:ext>
              </a:extLst>
            </p:cNvPr>
            <p:cNvSpPr>
              <a:spLocks noChangeShapeType="1"/>
            </p:cNvSpPr>
            <p:nvPr/>
          </p:nvSpPr>
          <p:spPr bwMode="auto">
            <a:xfrm>
              <a:off x="2834805" y="2101656"/>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32" name="Line 229">
              <a:extLst>
                <a:ext uri="{FF2B5EF4-FFF2-40B4-BE49-F238E27FC236}">
                  <a16:creationId xmlns:a16="http://schemas.microsoft.com/office/drawing/2014/main" id="{AD5AB96D-4D48-486D-AF07-26977AC7A85A}"/>
                </a:ext>
              </a:extLst>
            </p:cNvPr>
            <p:cNvSpPr>
              <a:spLocks noChangeShapeType="1"/>
            </p:cNvSpPr>
            <p:nvPr/>
          </p:nvSpPr>
          <p:spPr bwMode="auto">
            <a:xfrm>
              <a:off x="2856159" y="2118516"/>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34" name="Line 231">
              <a:extLst>
                <a:ext uri="{FF2B5EF4-FFF2-40B4-BE49-F238E27FC236}">
                  <a16:creationId xmlns:a16="http://schemas.microsoft.com/office/drawing/2014/main" id="{DFAA1832-493F-4DC8-B9A5-9400EA0D8ED0}"/>
                </a:ext>
              </a:extLst>
            </p:cNvPr>
            <p:cNvSpPr>
              <a:spLocks noChangeShapeType="1"/>
            </p:cNvSpPr>
            <p:nvPr/>
          </p:nvSpPr>
          <p:spPr bwMode="auto">
            <a:xfrm>
              <a:off x="2866273" y="2118516"/>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36" name="Line 233">
              <a:extLst>
                <a:ext uri="{FF2B5EF4-FFF2-40B4-BE49-F238E27FC236}">
                  <a16:creationId xmlns:a16="http://schemas.microsoft.com/office/drawing/2014/main" id="{B2F573A7-A48F-42D0-9CB9-966D6C3E31AB}"/>
                </a:ext>
              </a:extLst>
            </p:cNvPr>
            <p:cNvSpPr>
              <a:spLocks noChangeShapeType="1"/>
            </p:cNvSpPr>
            <p:nvPr/>
          </p:nvSpPr>
          <p:spPr bwMode="auto">
            <a:xfrm>
              <a:off x="3003381" y="2138747"/>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38" name="Line 235">
              <a:extLst>
                <a:ext uri="{FF2B5EF4-FFF2-40B4-BE49-F238E27FC236}">
                  <a16:creationId xmlns:a16="http://schemas.microsoft.com/office/drawing/2014/main" id="{70481EA8-A5BB-4596-986A-DD97725E8719}"/>
                </a:ext>
              </a:extLst>
            </p:cNvPr>
            <p:cNvSpPr>
              <a:spLocks noChangeShapeType="1"/>
            </p:cNvSpPr>
            <p:nvPr/>
          </p:nvSpPr>
          <p:spPr bwMode="auto">
            <a:xfrm>
              <a:off x="3006754" y="2138747"/>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grpSp>
      <p:sp>
        <p:nvSpPr>
          <p:cNvPr id="1439" name="Line 236">
            <a:extLst>
              <a:ext uri="{FF2B5EF4-FFF2-40B4-BE49-F238E27FC236}">
                <a16:creationId xmlns:a16="http://schemas.microsoft.com/office/drawing/2014/main" id="{5E9172BD-47CA-49A5-AF65-9D1263A5288E}"/>
              </a:ext>
            </a:extLst>
          </p:cNvPr>
          <p:cNvSpPr>
            <a:spLocks noChangeShapeType="1"/>
          </p:cNvSpPr>
          <p:nvPr/>
        </p:nvSpPr>
        <p:spPr bwMode="auto">
          <a:xfrm>
            <a:off x="3059460" y="2097780"/>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40" name="Line 237">
            <a:extLst>
              <a:ext uri="{FF2B5EF4-FFF2-40B4-BE49-F238E27FC236}">
                <a16:creationId xmlns:a16="http://schemas.microsoft.com/office/drawing/2014/main" id="{B6A8C9B6-6AF9-46FB-8361-57D3F467AC61}"/>
              </a:ext>
            </a:extLst>
          </p:cNvPr>
          <p:cNvSpPr>
            <a:spLocks noChangeShapeType="1"/>
          </p:cNvSpPr>
          <p:nvPr/>
        </p:nvSpPr>
        <p:spPr bwMode="auto">
          <a:xfrm>
            <a:off x="3468540" y="2251704"/>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41" name="Line 238">
            <a:extLst>
              <a:ext uri="{FF2B5EF4-FFF2-40B4-BE49-F238E27FC236}">
                <a16:creationId xmlns:a16="http://schemas.microsoft.com/office/drawing/2014/main" id="{BE3A96F2-13DA-4AC0-BF50-3A5396C29FD1}"/>
              </a:ext>
            </a:extLst>
          </p:cNvPr>
          <p:cNvSpPr>
            <a:spLocks noChangeShapeType="1"/>
          </p:cNvSpPr>
          <p:nvPr/>
        </p:nvSpPr>
        <p:spPr bwMode="auto">
          <a:xfrm>
            <a:off x="3484274" y="2205281"/>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42" name="Line 239">
            <a:extLst>
              <a:ext uri="{FF2B5EF4-FFF2-40B4-BE49-F238E27FC236}">
                <a16:creationId xmlns:a16="http://schemas.microsoft.com/office/drawing/2014/main" id="{102B56F9-BA12-4F74-9D16-768DEC75220D}"/>
              </a:ext>
            </a:extLst>
          </p:cNvPr>
          <p:cNvSpPr>
            <a:spLocks noChangeShapeType="1"/>
          </p:cNvSpPr>
          <p:nvPr/>
        </p:nvSpPr>
        <p:spPr bwMode="auto">
          <a:xfrm>
            <a:off x="3473035" y="2251704"/>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43" name="Line 240">
            <a:extLst>
              <a:ext uri="{FF2B5EF4-FFF2-40B4-BE49-F238E27FC236}">
                <a16:creationId xmlns:a16="http://schemas.microsoft.com/office/drawing/2014/main" id="{512031FF-26E0-473B-AFB4-FE882544E18D}"/>
              </a:ext>
            </a:extLst>
          </p:cNvPr>
          <p:cNvSpPr>
            <a:spLocks noChangeShapeType="1"/>
          </p:cNvSpPr>
          <p:nvPr/>
        </p:nvSpPr>
        <p:spPr bwMode="auto">
          <a:xfrm>
            <a:off x="3487646" y="2205281"/>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44" name="Line 241">
            <a:extLst>
              <a:ext uri="{FF2B5EF4-FFF2-40B4-BE49-F238E27FC236}">
                <a16:creationId xmlns:a16="http://schemas.microsoft.com/office/drawing/2014/main" id="{13DD5B67-31ED-41CA-A9E0-FDFFC8E05EA6}"/>
              </a:ext>
            </a:extLst>
          </p:cNvPr>
          <p:cNvSpPr>
            <a:spLocks noChangeShapeType="1"/>
          </p:cNvSpPr>
          <p:nvPr/>
        </p:nvSpPr>
        <p:spPr bwMode="auto">
          <a:xfrm>
            <a:off x="3476407" y="2251704"/>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45" name="Line 242">
            <a:extLst>
              <a:ext uri="{FF2B5EF4-FFF2-40B4-BE49-F238E27FC236}">
                <a16:creationId xmlns:a16="http://schemas.microsoft.com/office/drawing/2014/main" id="{F1F86704-2C8D-4536-90CD-AF72083D0D27}"/>
              </a:ext>
            </a:extLst>
          </p:cNvPr>
          <p:cNvSpPr>
            <a:spLocks noChangeShapeType="1"/>
          </p:cNvSpPr>
          <p:nvPr/>
        </p:nvSpPr>
        <p:spPr bwMode="auto">
          <a:xfrm>
            <a:off x="3491017" y="2231473"/>
            <a:ext cx="0" cy="42149"/>
          </a:xfrm>
          <a:prstGeom prst="line">
            <a:avLst/>
          </a:prstGeom>
          <a:noFill/>
          <a:ln w="6350" cap="flat">
            <a:solidFill>
              <a:srgbClr val="99003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46" name="Line 243">
            <a:extLst>
              <a:ext uri="{FF2B5EF4-FFF2-40B4-BE49-F238E27FC236}">
                <a16:creationId xmlns:a16="http://schemas.microsoft.com/office/drawing/2014/main" id="{B0C5970E-B946-419A-8F80-2E9A1376ED61}"/>
              </a:ext>
            </a:extLst>
          </p:cNvPr>
          <p:cNvSpPr>
            <a:spLocks noChangeShapeType="1"/>
          </p:cNvSpPr>
          <p:nvPr/>
        </p:nvSpPr>
        <p:spPr bwMode="auto">
          <a:xfrm>
            <a:off x="3480903" y="2251704"/>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47" name="Line 244">
            <a:extLst>
              <a:ext uri="{FF2B5EF4-FFF2-40B4-BE49-F238E27FC236}">
                <a16:creationId xmlns:a16="http://schemas.microsoft.com/office/drawing/2014/main" id="{9F731989-75A5-458F-A4E0-844A1E971974}"/>
              </a:ext>
            </a:extLst>
          </p:cNvPr>
          <p:cNvSpPr>
            <a:spLocks noChangeShapeType="1"/>
          </p:cNvSpPr>
          <p:nvPr/>
        </p:nvSpPr>
        <p:spPr bwMode="auto">
          <a:xfrm>
            <a:off x="3495512" y="2231473"/>
            <a:ext cx="0" cy="42149"/>
          </a:xfrm>
          <a:prstGeom prst="line">
            <a:avLst/>
          </a:prstGeom>
          <a:noFill/>
          <a:ln w="6350" cap="flat">
            <a:solidFill>
              <a:srgbClr val="99003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48" name="Line 245">
            <a:extLst>
              <a:ext uri="{FF2B5EF4-FFF2-40B4-BE49-F238E27FC236}">
                <a16:creationId xmlns:a16="http://schemas.microsoft.com/office/drawing/2014/main" id="{4C75F645-8F77-41BD-9343-09D49CF845CC}"/>
              </a:ext>
            </a:extLst>
          </p:cNvPr>
          <p:cNvSpPr>
            <a:spLocks noChangeShapeType="1"/>
          </p:cNvSpPr>
          <p:nvPr/>
        </p:nvSpPr>
        <p:spPr bwMode="auto">
          <a:xfrm>
            <a:off x="3449434" y="2251704"/>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49" name="Line 246">
            <a:extLst>
              <a:ext uri="{FF2B5EF4-FFF2-40B4-BE49-F238E27FC236}">
                <a16:creationId xmlns:a16="http://schemas.microsoft.com/office/drawing/2014/main" id="{C4251AA3-3EC3-47D8-BE15-314C6801CC99}"/>
              </a:ext>
            </a:extLst>
          </p:cNvPr>
          <p:cNvSpPr>
            <a:spLocks noChangeShapeType="1"/>
          </p:cNvSpPr>
          <p:nvPr/>
        </p:nvSpPr>
        <p:spPr bwMode="auto">
          <a:xfrm>
            <a:off x="3464045" y="2205281"/>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50" name="Line 247">
            <a:extLst>
              <a:ext uri="{FF2B5EF4-FFF2-40B4-BE49-F238E27FC236}">
                <a16:creationId xmlns:a16="http://schemas.microsoft.com/office/drawing/2014/main" id="{AD1D221D-57ED-4F97-BC5F-9CF4B96126EC}"/>
              </a:ext>
            </a:extLst>
          </p:cNvPr>
          <p:cNvSpPr>
            <a:spLocks noChangeShapeType="1"/>
          </p:cNvSpPr>
          <p:nvPr/>
        </p:nvSpPr>
        <p:spPr bwMode="auto">
          <a:xfrm>
            <a:off x="3452806" y="2251704"/>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51" name="Line 248">
            <a:extLst>
              <a:ext uri="{FF2B5EF4-FFF2-40B4-BE49-F238E27FC236}">
                <a16:creationId xmlns:a16="http://schemas.microsoft.com/office/drawing/2014/main" id="{F7C9F6D9-CED6-4582-BBAF-3C8F8A4C5385}"/>
              </a:ext>
            </a:extLst>
          </p:cNvPr>
          <p:cNvSpPr>
            <a:spLocks noChangeShapeType="1"/>
          </p:cNvSpPr>
          <p:nvPr/>
        </p:nvSpPr>
        <p:spPr bwMode="auto">
          <a:xfrm>
            <a:off x="3467416" y="2205281"/>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52" name="Line 249">
            <a:extLst>
              <a:ext uri="{FF2B5EF4-FFF2-40B4-BE49-F238E27FC236}">
                <a16:creationId xmlns:a16="http://schemas.microsoft.com/office/drawing/2014/main" id="{2F5C1D5A-6774-4ED0-9A98-E21EB1909D40}"/>
              </a:ext>
            </a:extLst>
          </p:cNvPr>
          <p:cNvSpPr>
            <a:spLocks noChangeShapeType="1"/>
          </p:cNvSpPr>
          <p:nvPr/>
        </p:nvSpPr>
        <p:spPr bwMode="auto">
          <a:xfrm>
            <a:off x="3457301" y="2251704"/>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53" name="Line 250">
            <a:extLst>
              <a:ext uri="{FF2B5EF4-FFF2-40B4-BE49-F238E27FC236}">
                <a16:creationId xmlns:a16="http://schemas.microsoft.com/office/drawing/2014/main" id="{0BCCF2B7-EFCC-43A1-8D46-07A61725BCC6}"/>
              </a:ext>
            </a:extLst>
          </p:cNvPr>
          <p:cNvSpPr>
            <a:spLocks noChangeShapeType="1"/>
          </p:cNvSpPr>
          <p:nvPr/>
        </p:nvSpPr>
        <p:spPr bwMode="auto">
          <a:xfrm>
            <a:off x="3473035" y="2205281"/>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54" name="Line 251">
            <a:extLst>
              <a:ext uri="{FF2B5EF4-FFF2-40B4-BE49-F238E27FC236}">
                <a16:creationId xmlns:a16="http://schemas.microsoft.com/office/drawing/2014/main" id="{2997BCCD-B72E-4DDE-9A72-D25EC828AB5A}"/>
              </a:ext>
            </a:extLst>
          </p:cNvPr>
          <p:cNvSpPr>
            <a:spLocks noChangeShapeType="1"/>
          </p:cNvSpPr>
          <p:nvPr/>
        </p:nvSpPr>
        <p:spPr bwMode="auto">
          <a:xfrm>
            <a:off x="3484274" y="2251704"/>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55" name="Line 252">
            <a:extLst>
              <a:ext uri="{FF2B5EF4-FFF2-40B4-BE49-F238E27FC236}">
                <a16:creationId xmlns:a16="http://schemas.microsoft.com/office/drawing/2014/main" id="{E66221D4-A1BA-47A5-8EE5-DE3184E44F54}"/>
              </a:ext>
            </a:extLst>
          </p:cNvPr>
          <p:cNvSpPr>
            <a:spLocks noChangeShapeType="1"/>
          </p:cNvSpPr>
          <p:nvPr/>
        </p:nvSpPr>
        <p:spPr bwMode="auto">
          <a:xfrm>
            <a:off x="3498884" y="2205281"/>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56" name="Line 253">
            <a:extLst>
              <a:ext uri="{FF2B5EF4-FFF2-40B4-BE49-F238E27FC236}">
                <a16:creationId xmlns:a16="http://schemas.microsoft.com/office/drawing/2014/main" id="{77A44973-8496-4626-9D28-B781CFC99619}"/>
              </a:ext>
            </a:extLst>
          </p:cNvPr>
          <p:cNvSpPr>
            <a:spLocks noChangeShapeType="1"/>
          </p:cNvSpPr>
          <p:nvPr/>
        </p:nvSpPr>
        <p:spPr bwMode="auto">
          <a:xfrm>
            <a:off x="3488768" y="2251704"/>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57" name="Line 254">
            <a:extLst>
              <a:ext uri="{FF2B5EF4-FFF2-40B4-BE49-F238E27FC236}">
                <a16:creationId xmlns:a16="http://schemas.microsoft.com/office/drawing/2014/main" id="{AC074182-EA57-47AD-BCB8-DC1AB31F6E33}"/>
              </a:ext>
            </a:extLst>
          </p:cNvPr>
          <p:cNvSpPr>
            <a:spLocks noChangeShapeType="1"/>
          </p:cNvSpPr>
          <p:nvPr/>
        </p:nvSpPr>
        <p:spPr bwMode="auto">
          <a:xfrm>
            <a:off x="3503380" y="2205281"/>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58" name="Line 255">
            <a:extLst>
              <a:ext uri="{FF2B5EF4-FFF2-40B4-BE49-F238E27FC236}">
                <a16:creationId xmlns:a16="http://schemas.microsoft.com/office/drawing/2014/main" id="{58992015-0EBE-41D0-89F1-7DEA61F1698E}"/>
              </a:ext>
            </a:extLst>
          </p:cNvPr>
          <p:cNvSpPr>
            <a:spLocks noChangeShapeType="1"/>
          </p:cNvSpPr>
          <p:nvPr/>
        </p:nvSpPr>
        <p:spPr bwMode="auto">
          <a:xfrm>
            <a:off x="3491017" y="2251704"/>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59" name="Line 256">
            <a:extLst>
              <a:ext uri="{FF2B5EF4-FFF2-40B4-BE49-F238E27FC236}">
                <a16:creationId xmlns:a16="http://schemas.microsoft.com/office/drawing/2014/main" id="{5937FEC1-29EA-4685-8872-6CEAFC932429}"/>
              </a:ext>
            </a:extLst>
          </p:cNvPr>
          <p:cNvSpPr>
            <a:spLocks noChangeShapeType="1"/>
          </p:cNvSpPr>
          <p:nvPr/>
        </p:nvSpPr>
        <p:spPr bwMode="auto">
          <a:xfrm>
            <a:off x="3505627" y="2205281"/>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60" name="Line 257">
            <a:extLst>
              <a:ext uri="{FF2B5EF4-FFF2-40B4-BE49-F238E27FC236}">
                <a16:creationId xmlns:a16="http://schemas.microsoft.com/office/drawing/2014/main" id="{38C2C3BF-AE01-4AE8-9BC5-95AB8C18E428}"/>
              </a:ext>
            </a:extLst>
          </p:cNvPr>
          <p:cNvSpPr>
            <a:spLocks noChangeShapeType="1"/>
          </p:cNvSpPr>
          <p:nvPr/>
        </p:nvSpPr>
        <p:spPr bwMode="auto">
          <a:xfrm>
            <a:off x="3503380" y="2251704"/>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61" name="Line 258">
            <a:extLst>
              <a:ext uri="{FF2B5EF4-FFF2-40B4-BE49-F238E27FC236}">
                <a16:creationId xmlns:a16="http://schemas.microsoft.com/office/drawing/2014/main" id="{E86966A9-637E-4021-A280-FBF49FD8BAB3}"/>
              </a:ext>
            </a:extLst>
          </p:cNvPr>
          <p:cNvSpPr>
            <a:spLocks noChangeShapeType="1"/>
          </p:cNvSpPr>
          <p:nvPr/>
        </p:nvSpPr>
        <p:spPr bwMode="auto">
          <a:xfrm>
            <a:off x="3516866" y="2205281"/>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62" name="Line 259">
            <a:extLst>
              <a:ext uri="{FF2B5EF4-FFF2-40B4-BE49-F238E27FC236}">
                <a16:creationId xmlns:a16="http://schemas.microsoft.com/office/drawing/2014/main" id="{257C7896-747F-44C8-8361-1C8A92F3A8C7}"/>
              </a:ext>
            </a:extLst>
          </p:cNvPr>
          <p:cNvSpPr>
            <a:spLocks noChangeShapeType="1"/>
          </p:cNvSpPr>
          <p:nvPr/>
        </p:nvSpPr>
        <p:spPr bwMode="auto">
          <a:xfrm>
            <a:off x="3515741" y="2251704"/>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63" name="Line 260">
            <a:extLst>
              <a:ext uri="{FF2B5EF4-FFF2-40B4-BE49-F238E27FC236}">
                <a16:creationId xmlns:a16="http://schemas.microsoft.com/office/drawing/2014/main" id="{4E6B39AB-4462-4D5A-B3AF-C8A160065332}"/>
              </a:ext>
            </a:extLst>
          </p:cNvPr>
          <p:cNvSpPr>
            <a:spLocks noChangeShapeType="1"/>
          </p:cNvSpPr>
          <p:nvPr/>
        </p:nvSpPr>
        <p:spPr bwMode="auto">
          <a:xfrm>
            <a:off x="3531475" y="2205281"/>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64" name="Line 261">
            <a:extLst>
              <a:ext uri="{FF2B5EF4-FFF2-40B4-BE49-F238E27FC236}">
                <a16:creationId xmlns:a16="http://schemas.microsoft.com/office/drawing/2014/main" id="{DE3ACB07-722A-4628-86DA-B3BEBA67F473}"/>
              </a:ext>
            </a:extLst>
          </p:cNvPr>
          <p:cNvSpPr>
            <a:spLocks noChangeShapeType="1"/>
          </p:cNvSpPr>
          <p:nvPr/>
        </p:nvSpPr>
        <p:spPr bwMode="auto">
          <a:xfrm>
            <a:off x="3530352" y="2251704"/>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65" name="Line 262">
            <a:extLst>
              <a:ext uri="{FF2B5EF4-FFF2-40B4-BE49-F238E27FC236}">
                <a16:creationId xmlns:a16="http://schemas.microsoft.com/office/drawing/2014/main" id="{359B62DD-37EB-43D7-ADC4-0F81A7627308}"/>
              </a:ext>
            </a:extLst>
          </p:cNvPr>
          <p:cNvSpPr>
            <a:spLocks noChangeShapeType="1"/>
          </p:cNvSpPr>
          <p:nvPr/>
        </p:nvSpPr>
        <p:spPr bwMode="auto">
          <a:xfrm>
            <a:off x="3544961" y="2205281"/>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66" name="Line 263">
            <a:extLst>
              <a:ext uri="{FF2B5EF4-FFF2-40B4-BE49-F238E27FC236}">
                <a16:creationId xmlns:a16="http://schemas.microsoft.com/office/drawing/2014/main" id="{EE2BC99F-CD42-4D2C-8051-E2A97CDCE322}"/>
              </a:ext>
            </a:extLst>
          </p:cNvPr>
          <p:cNvSpPr>
            <a:spLocks noChangeShapeType="1"/>
          </p:cNvSpPr>
          <p:nvPr/>
        </p:nvSpPr>
        <p:spPr bwMode="auto">
          <a:xfrm>
            <a:off x="3540466" y="2251704"/>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67" name="Line 264">
            <a:extLst>
              <a:ext uri="{FF2B5EF4-FFF2-40B4-BE49-F238E27FC236}">
                <a16:creationId xmlns:a16="http://schemas.microsoft.com/office/drawing/2014/main" id="{C807CC70-4725-4301-922E-E7FC9D257B76}"/>
              </a:ext>
            </a:extLst>
          </p:cNvPr>
          <p:cNvSpPr>
            <a:spLocks noChangeShapeType="1"/>
          </p:cNvSpPr>
          <p:nvPr/>
        </p:nvSpPr>
        <p:spPr bwMode="auto">
          <a:xfrm>
            <a:off x="3555076" y="2205281"/>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68" name="Line 265">
            <a:extLst>
              <a:ext uri="{FF2B5EF4-FFF2-40B4-BE49-F238E27FC236}">
                <a16:creationId xmlns:a16="http://schemas.microsoft.com/office/drawing/2014/main" id="{CFA08EC0-011C-414A-906F-CEE827B7E1A5}"/>
              </a:ext>
            </a:extLst>
          </p:cNvPr>
          <p:cNvSpPr>
            <a:spLocks noChangeShapeType="1"/>
          </p:cNvSpPr>
          <p:nvPr/>
        </p:nvSpPr>
        <p:spPr bwMode="auto">
          <a:xfrm>
            <a:off x="3564067" y="2251704"/>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69" name="Line 266">
            <a:extLst>
              <a:ext uri="{FF2B5EF4-FFF2-40B4-BE49-F238E27FC236}">
                <a16:creationId xmlns:a16="http://schemas.microsoft.com/office/drawing/2014/main" id="{8477FBEE-0528-4CD8-B050-2310239D5730}"/>
              </a:ext>
            </a:extLst>
          </p:cNvPr>
          <p:cNvSpPr>
            <a:spLocks noChangeShapeType="1"/>
          </p:cNvSpPr>
          <p:nvPr/>
        </p:nvSpPr>
        <p:spPr bwMode="auto">
          <a:xfrm>
            <a:off x="3580925" y="2205281"/>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70" name="Line 267">
            <a:extLst>
              <a:ext uri="{FF2B5EF4-FFF2-40B4-BE49-F238E27FC236}">
                <a16:creationId xmlns:a16="http://schemas.microsoft.com/office/drawing/2014/main" id="{D1EE1E29-CA95-4DA9-BF66-DFC93BDB9907}"/>
              </a:ext>
            </a:extLst>
          </p:cNvPr>
          <p:cNvSpPr>
            <a:spLocks noChangeShapeType="1"/>
          </p:cNvSpPr>
          <p:nvPr/>
        </p:nvSpPr>
        <p:spPr bwMode="auto">
          <a:xfrm>
            <a:off x="3605649" y="2251704"/>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71" name="Line 268">
            <a:extLst>
              <a:ext uri="{FF2B5EF4-FFF2-40B4-BE49-F238E27FC236}">
                <a16:creationId xmlns:a16="http://schemas.microsoft.com/office/drawing/2014/main" id="{783B629D-F640-47A6-9790-1504B2C69ECF}"/>
              </a:ext>
            </a:extLst>
          </p:cNvPr>
          <p:cNvSpPr>
            <a:spLocks noChangeShapeType="1"/>
          </p:cNvSpPr>
          <p:nvPr/>
        </p:nvSpPr>
        <p:spPr bwMode="auto">
          <a:xfrm>
            <a:off x="3621383" y="2205281"/>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72" name="Line 269">
            <a:extLst>
              <a:ext uri="{FF2B5EF4-FFF2-40B4-BE49-F238E27FC236}">
                <a16:creationId xmlns:a16="http://schemas.microsoft.com/office/drawing/2014/main" id="{948BFAD7-4461-46F1-91ED-700C438B1E89}"/>
              </a:ext>
            </a:extLst>
          </p:cNvPr>
          <p:cNvSpPr>
            <a:spLocks noChangeShapeType="1"/>
          </p:cNvSpPr>
          <p:nvPr/>
        </p:nvSpPr>
        <p:spPr bwMode="auto">
          <a:xfrm>
            <a:off x="3635993" y="2251704"/>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73" name="Line 270">
            <a:extLst>
              <a:ext uri="{FF2B5EF4-FFF2-40B4-BE49-F238E27FC236}">
                <a16:creationId xmlns:a16="http://schemas.microsoft.com/office/drawing/2014/main" id="{B5463AC4-E4B7-4E84-AE3E-5B6108399C82}"/>
              </a:ext>
            </a:extLst>
          </p:cNvPr>
          <p:cNvSpPr>
            <a:spLocks noChangeShapeType="1"/>
          </p:cNvSpPr>
          <p:nvPr/>
        </p:nvSpPr>
        <p:spPr bwMode="auto">
          <a:xfrm>
            <a:off x="3649480" y="2205281"/>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74" name="Line 271">
            <a:extLst>
              <a:ext uri="{FF2B5EF4-FFF2-40B4-BE49-F238E27FC236}">
                <a16:creationId xmlns:a16="http://schemas.microsoft.com/office/drawing/2014/main" id="{1E483757-2B2D-41B5-9D97-B66CB831F1CF}"/>
              </a:ext>
            </a:extLst>
          </p:cNvPr>
          <p:cNvSpPr>
            <a:spLocks noChangeShapeType="1"/>
          </p:cNvSpPr>
          <p:nvPr/>
        </p:nvSpPr>
        <p:spPr bwMode="auto">
          <a:xfrm>
            <a:off x="3643860" y="2251704"/>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75" name="Line 272">
            <a:extLst>
              <a:ext uri="{FF2B5EF4-FFF2-40B4-BE49-F238E27FC236}">
                <a16:creationId xmlns:a16="http://schemas.microsoft.com/office/drawing/2014/main" id="{B4405B4E-0051-428B-89AD-99520B63A628}"/>
              </a:ext>
            </a:extLst>
          </p:cNvPr>
          <p:cNvSpPr>
            <a:spLocks noChangeShapeType="1"/>
          </p:cNvSpPr>
          <p:nvPr/>
        </p:nvSpPr>
        <p:spPr bwMode="auto">
          <a:xfrm>
            <a:off x="3659594" y="2205281"/>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76" name="Line 273">
            <a:extLst>
              <a:ext uri="{FF2B5EF4-FFF2-40B4-BE49-F238E27FC236}">
                <a16:creationId xmlns:a16="http://schemas.microsoft.com/office/drawing/2014/main" id="{93B23269-1704-453E-B57F-F60642A22D44}"/>
              </a:ext>
            </a:extLst>
          </p:cNvPr>
          <p:cNvSpPr>
            <a:spLocks noChangeShapeType="1"/>
          </p:cNvSpPr>
          <p:nvPr/>
        </p:nvSpPr>
        <p:spPr bwMode="auto">
          <a:xfrm>
            <a:off x="3742283" y="2386579"/>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77" name="Line 274">
            <a:extLst>
              <a:ext uri="{FF2B5EF4-FFF2-40B4-BE49-F238E27FC236}">
                <a16:creationId xmlns:a16="http://schemas.microsoft.com/office/drawing/2014/main" id="{83A0A23E-C3C7-4413-B1A6-06EEDA052376}"/>
              </a:ext>
            </a:extLst>
          </p:cNvPr>
          <p:cNvSpPr>
            <a:spLocks noChangeShapeType="1"/>
          </p:cNvSpPr>
          <p:nvPr/>
        </p:nvSpPr>
        <p:spPr bwMode="auto">
          <a:xfrm>
            <a:off x="3785465" y="2343233"/>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78" name="Line 275">
            <a:extLst>
              <a:ext uri="{FF2B5EF4-FFF2-40B4-BE49-F238E27FC236}">
                <a16:creationId xmlns:a16="http://schemas.microsoft.com/office/drawing/2014/main" id="{6808A4F2-5DFC-4CCD-A703-486C8D220EE1}"/>
              </a:ext>
            </a:extLst>
          </p:cNvPr>
          <p:cNvSpPr>
            <a:spLocks noChangeShapeType="1"/>
          </p:cNvSpPr>
          <p:nvPr/>
        </p:nvSpPr>
        <p:spPr bwMode="auto">
          <a:xfrm>
            <a:off x="3873772" y="2536628"/>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79" name="Line 276">
            <a:extLst>
              <a:ext uri="{FF2B5EF4-FFF2-40B4-BE49-F238E27FC236}">
                <a16:creationId xmlns:a16="http://schemas.microsoft.com/office/drawing/2014/main" id="{2E2BECE8-9E6E-4913-A1FC-4F46BD187EE5}"/>
              </a:ext>
            </a:extLst>
          </p:cNvPr>
          <p:cNvSpPr>
            <a:spLocks noChangeShapeType="1"/>
          </p:cNvSpPr>
          <p:nvPr/>
        </p:nvSpPr>
        <p:spPr bwMode="auto">
          <a:xfrm>
            <a:off x="3915831" y="2493280"/>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80" name="Line 277">
            <a:extLst>
              <a:ext uri="{FF2B5EF4-FFF2-40B4-BE49-F238E27FC236}">
                <a16:creationId xmlns:a16="http://schemas.microsoft.com/office/drawing/2014/main" id="{809B2080-910D-4103-A312-6C7A0E5A49B8}"/>
              </a:ext>
            </a:extLst>
          </p:cNvPr>
          <p:cNvSpPr>
            <a:spLocks noChangeShapeType="1"/>
          </p:cNvSpPr>
          <p:nvPr/>
        </p:nvSpPr>
        <p:spPr bwMode="auto">
          <a:xfrm>
            <a:off x="3879392" y="2536628"/>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81" name="Line 278">
            <a:extLst>
              <a:ext uri="{FF2B5EF4-FFF2-40B4-BE49-F238E27FC236}">
                <a16:creationId xmlns:a16="http://schemas.microsoft.com/office/drawing/2014/main" id="{34DF2DD6-BF32-4F9C-BC99-D9D02DBA01F2}"/>
              </a:ext>
            </a:extLst>
          </p:cNvPr>
          <p:cNvSpPr>
            <a:spLocks noChangeShapeType="1"/>
          </p:cNvSpPr>
          <p:nvPr/>
        </p:nvSpPr>
        <p:spPr bwMode="auto">
          <a:xfrm>
            <a:off x="3922574" y="2493280"/>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82" name="Line 279">
            <a:extLst>
              <a:ext uri="{FF2B5EF4-FFF2-40B4-BE49-F238E27FC236}">
                <a16:creationId xmlns:a16="http://schemas.microsoft.com/office/drawing/2014/main" id="{9EDEFF20-62C4-485E-9D95-5CAED221988A}"/>
              </a:ext>
            </a:extLst>
          </p:cNvPr>
          <p:cNvSpPr>
            <a:spLocks noChangeShapeType="1"/>
          </p:cNvSpPr>
          <p:nvPr/>
        </p:nvSpPr>
        <p:spPr bwMode="auto">
          <a:xfrm>
            <a:off x="3887259" y="2536628"/>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83" name="Line 280">
            <a:extLst>
              <a:ext uri="{FF2B5EF4-FFF2-40B4-BE49-F238E27FC236}">
                <a16:creationId xmlns:a16="http://schemas.microsoft.com/office/drawing/2014/main" id="{B296C19B-39E0-4503-8BDE-7F5907906859}"/>
              </a:ext>
            </a:extLst>
          </p:cNvPr>
          <p:cNvSpPr>
            <a:spLocks noChangeShapeType="1"/>
          </p:cNvSpPr>
          <p:nvPr/>
        </p:nvSpPr>
        <p:spPr bwMode="auto">
          <a:xfrm>
            <a:off x="3930441" y="2493280"/>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84" name="Line 281">
            <a:extLst>
              <a:ext uri="{FF2B5EF4-FFF2-40B4-BE49-F238E27FC236}">
                <a16:creationId xmlns:a16="http://schemas.microsoft.com/office/drawing/2014/main" id="{D7CEEF7B-976A-4168-9F34-E75B166630E0}"/>
              </a:ext>
            </a:extLst>
          </p:cNvPr>
          <p:cNvSpPr>
            <a:spLocks noChangeShapeType="1"/>
          </p:cNvSpPr>
          <p:nvPr/>
        </p:nvSpPr>
        <p:spPr bwMode="auto">
          <a:xfrm>
            <a:off x="3946823" y="2931137"/>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85" name="Line 282">
            <a:extLst>
              <a:ext uri="{FF2B5EF4-FFF2-40B4-BE49-F238E27FC236}">
                <a16:creationId xmlns:a16="http://schemas.microsoft.com/office/drawing/2014/main" id="{C744F243-DB12-4A85-BA80-2E23FE43B79B}"/>
              </a:ext>
            </a:extLst>
          </p:cNvPr>
          <p:cNvSpPr>
            <a:spLocks noChangeShapeType="1"/>
          </p:cNvSpPr>
          <p:nvPr/>
        </p:nvSpPr>
        <p:spPr bwMode="auto">
          <a:xfrm>
            <a:off x="3990005" y="2887791"/>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86" name="Line 283">
            <a:extLst>
              <a:ext uri="{FF2B5EF4-FFF2-40B4-BE49-F238E27FC236}">
                <a16:creationId xmlns:a16="http://schemas.microsoft.com/office/drawing/2014/main" id="{29598039-3CF9-47BC-A682-1788C54BF7B3}"/>
              </a:ext>
            </a:extLst>
          </p:cNvPr>
          <p:cNvSpPr>
            <a:spLocks noChangeShapeType="1"/>
          </p:cNvSpPr>
          <p:nvPr/>
        </p:nvSpPr>
        <p:spPr bwMode="auto">
          <a:xfrm>
            <a:off x="2622417" y="1921350"/>
            <a:ext cx="30344"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87" name="Line 284">
            <a:extLst>
              <a:ext uri="{FF2B5EF4-FFF2-40B4-BE49-F238E27FC236}">
                <a16:creationId xmlns:a16="http://schemas.microsoft.com/office/drawing/2014/main" id="{08D2B398-13A9-4C85-8D3F-92978A632E5A}"/>
              </a:ext>
            </a:extLst>
          </p:cNvPr>
          <p:cNvSpPr>
            <a:spLocks noChangeShapeType="1"/>
          </p:cNvSpPr>
          <p:nvPr/>
        </p:nvSpPr>
        <p:spPr bwMode="auto">
          <a:xfrm>
            <a:off x="2637027" y="1897747"/>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88" name="Line 285">
            <a:extLst>
              <a:ext uri="{FF2B5EF4-FFF2-40B4-BE49-F238E27FC236}">
                <a16:creationId xmlns:a16="http://schemas.microsoft.com/office/drawing/2014/main" id="{22EEAA40-53CB-4B38-8EEA-9F0EC36BEC17}"/>
              </a:ext>
            </a:extLst>
          </p:cNvPr>
          <p:cNvSpPr>
            <a:spLocks noChangeShapeType="1"/>
          </p:cNvSpPr>
          <p:nvPr/>
        </p:nvSpPr>
        <p:spPr bwMode="auto">
          <a:xfrm>
            <a:off x="2624665" y="1921350"/>
            <a:ext cx="2922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89" name="Line 286">
            <a:extLst>
              <a:ext uri="{FF2B5EF4-FFF2-40B4-BE49-F238E27FC236}">
                <a16:creationId xmlns:a16="http://schemas.microsoft.com/office/drawing/2014/main" id="{2CD9255D-05FE-4EDA-9A7C-369BB20EB250}"/>
              </a:ext>
            </a:extLst>
          </p:cNvPr>
          <p:cNvSpPr>
            <a:spLocks noChangeShapeType="1"/>
          </p:cNvSpPr>
          <p:nvPr/>
        </p:nvSpPr>
        <p:spPr bwMode="auto">
          <a:xfrm>
            <a:off x="2639275" y="1897747"/>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91" name="Line 288">
            <a:extLst>
              <a:ext uri="{FF2B5EF4-FFF2-40B4-BE49-F238E27FC236}">
                <a16:creationId xmlns:a16="http://schemas.microsoft.com/office/drawing/2014/main" id="{8108C919-EF49-4B00-A670-A4E0DF855D36}"/>
              </a:ext>
            </a:extLst>
          </p:cNvPr>
          <p:cNvSpPr>
            <a:spLocks noChangeShapeType="1"/>
          </p:cNvSpPr>
          <p:nvPr/>
        </p:nvSpPr>
        <p:spPr bwMode="auto">
          <a:xfrm>
            <a:off x="2642646" y="1914605"/>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92" name="Freeform 289">
            <a:extLst>
              <a:ext uri="{FF2B5EF4-FFF2-40B4-BE49-F238E27FC236}">
                <a16:creationId xmlns:a16="http://schemas.microsoft.com/office/drawing/2014/main" id="{EB9E0A5B-E0DA-43B5-AE66-F695B70801E1}"/>
              </a:ext>
            </a:extLst>
          </p:cNvPr>
          <p:cNvSpPr>
            <a:spLocks/>
          </p:cNvSpPr>
          <p:nvPr/>
        </p:nvSpPr>
        <p:spPr bwMode="auto">
          <a:xfrm>
            <a:off x="967982" y="1260373"/>
            <a:ext cx="3026519" cy="1670764"/>
          </a:xfrm>
          <a:custGeom>
            <a:avLst/>
            <a:gdLst>
              <a:gd name="T0" fmla="*/ 244 w 2693"/>
              <a:gd name="T1" fmla="*/ 7 h 991"/>
              <a:gd name="T2" fmla="*/ 307 w 2693"/>
              <a:gd name="T3" fmla="*/ 12 h 991"/>
              <a:gd name="T4" fmla="*/ 317 w 2693"/>
              <a:gd name="T5" fmla="*/ 35 h 991"/>
              <a:gd name="T6" fmla="*/ 379 w 2693"/>
              <a:gd name="T7" fmla="*/ 40 h 991"/>
              <a:gd name="T8" fmla="*/ 422 w 2693"/>
              <a:gd name="T9" fmla="*/ 57 h 991"/>
              <a:gd name="T10" fmla="*/ 537 w 2693"/>
              <a:gd name="T11" fmla="*/ 64 h 991"/>
              <a:gd name="T12" fmla="*/ 554 w 2693"/>
              <a:gd name="T13" fmla="*/ 76 h 991"/>
              <a:gd name="T14" fmla="*/ 591 w 2693"/>
              <a:gd name="T15" fmla="*/ 82 h 991"/>
              <a:gd name="T16" fmla="*/ 627 w 2693"/>
              <a:gd name="T17" fmla="*/ 93 h 991"/>
              <a:gd name="T18" fmla="*/ 754 w 2693"/>
              <a:gd name="T19" fmla="*/ 98 h 991"/>
              <a:gd name="T20" fmla="*/ 758 w 2693"/>
              <a:gd name="T21" fmla="*/ 120 h 991"/>
              <a:gd name="T22" fmla="*/ 770 w 2693"/>
              <a:gd name="T23" fmla="*/ 128 h 991"/>
              <a:gd name="T24" fmla="*/ 802 w 2693"/>
              <a:gd name="T25" fmla="*/ 152 h 991"/>
              <a:gd name="T26" fmla="*/ 851 w 2693"/>
              <a:gd name="T27" fmla="*/ 159 h 991"/>
              <a:gd name="T28" fmla="*/ 925 w 2693"/>
              <a:gd name="T29" fmla="*/ 174 h 991"/>
              <a:gd name="T30" fmla="*/ 996 w 2693"/>
              <a:gd name="T31" fmla="*/ 180 h 991"/>
              <a:gd name="T32" fmla="*/ 1000 w 2693"/>
              <a:gd name="T33" fmla="*/ 191 h 991"/>
              <a:gd name="T34" fmla="*/ 1010 w 2693"/>
              <a:gd name="T35" fmla="*/ 196 h 991"/>
              <a:gd name="T36" fmla="*/ 1014 w 2693"/>
              <a:gd name="T37" fmla="*/ 204 h 991"/>
              <a:gd name="T38" fmla="*/ 1037 w 2693"/>
              <a:gd name="T39" fmla="*/ 210 h 991"/>
              <a:gd name="T40" fmla="*/ 1041 w 2693"/>
              <a:gd name="T41" fmla="*/ 222 h 991"/>
              <a:gd name="T42" fmla="*/ 1123 w 2693"/>
              <a:gd name="T43" fmla="*/ 229 h 991"/>
              <a:gd name="T44" fmla="*/ 1127 w 2693"/>
              <a:gd name="T45" fmla="*/ 243 h 991"/>
              <a:gd name="T46" fmla="*/ 1136 w 2693"/>
              <a:gd name="T47" fmla="*/ 271 h 991"/>
              <a:gd name="T48" fmla="*/ 1141 w 2693"/>
              <a:gd name="T49" fmla="*/ 293 h 991"/>
              <a:gd name="T50" fmla="*/ 1158 w 2693"/>
              <a:gd name="T51" fmla="*/ 304 h 991"/>
              <a:gd name="T52" fmla="*/ 1165 w 2693"/>
              <a:gd name="T53" fmla="*/ 309 h 991"/>
              <a:gd name="T54" fmla="*/ 1177 w 2693"/>
              <a:gd name="T55" fmla="*/ 316 h 991"/>
              <a:gd name="T56" fmla="*/ 1240 w 2693"/>
              <a:gd name="T57" fmla="*/ 332 h 991"/>
              <a:gd name="T58" fmla="*/ 1303 w 2693"/>
              <a:gd name="T59" fmla="*/ 337 h 991"/>
              <a:gd name="T60" fmla="*/ 1334 w 2693"/>
              <a:gd name="T61" fmla="*/ 350 h 991"/>
              <a:gd name="T62" fmla="*/ 1383 w 2693"/>
              <a:gd name="T63" fmla="*/ 363 h 991"/>
              <a:gd name="T64" fmla="*/ 1388 w 2693"/>
              <a:gd name="T65" fmla="*/ 378 h 991"/>
              <a:gd name="T66" fmla="*/ 1434 w 2693"/>
              <a:gd name="T67" fmla="*/ 384 h 991"/>
              <a:gd name="T68" fmla="*/ 1442 w 2693"/>
              <a:gd name="T69" fmla="*/ 399 h 991"/>
              <a:gd name="T70" fmla="*/ 1480 w 2693"/>
              <a:gd name="T71" fmla="*/ 405 h 991"/>
              <a:gd name="T72" fmla="*/ 1487 w 2693"/>
              <a:gd name="T73" fmla="*/ 413 h 991"/>
              <a:gd name="T74" fmla="*/ 1500 w 2693"/>
              <a:gd name="T75" fmla="*/ 420 h 991"/>
              <a:gd name="T76" fmla="*/ 1505 w 2693"/>
              <a:gd name="T77" fmla="*/ 473 h 991"/>
              <a:gd name="T78" fmla="*/ 1555 w 2693"/>
              <a:gd name="T79" fmla="*/ 481 h 991"/>
              <a:gd name="T80" fmla="*/ 1577 w 2693"/>
              <a:gd name="T81" fmla="*/ 499 h 991"/>
              <a:gd name="T82" fmla="*/ 1740 w 2693"/>
              <a:gd name="T83" fmla="*/ 509 h 991"/>
              <a:gd name="T84" fmla="*/ 1866 w 2693"/>
              <a:gd name="T85" fmla="*/ 532 h 991"/>
              <a:gd name="T86" fmla="*/ 2015 w 2693"/>
              <a:gd name="T87" fmla="*/ 549 h 991"/>
              <a:gd name="T88" fmla="*/ 2030 w 2693"/>
              <a:gd name="T89" fmla="*/ 588 h 991"/>
              <a:gd name="T90" fmla="*/ 2529 w 2693"/>
              <a:gd name="T91" fmla="*/ 668 h 991"/>
              <a:gd name="T92" fmla="*/ 2676 w 2693"/>
              <a:gd name="T93" fmla="*/ 991 h 9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693" h="991">
                <a:moveTo>
                  <a:pt x="0" y="0"/>
                </a:moveTo>
                <a:lnTo>
                  <a:pt x="244" y="0"/>
                </a:lnTo>
                <a:lnTo>
                  <a:pt x="244" y="7"/>
                </a:lnTo>
                <a:lnTo>
                  <a:pt x="264" y="7"/>
                </a:lnTo>
                <a:lnTo>
                  <a:pt x="264" y="12"/>
                </a:lnTo>
                <a:lnTo>
                  <a:pt x="307" y="12"/>
                </a:lnTo>
                <a:lnTo>
                  <a:pt x="307" y="19"/>
                </a:lnTo>
                <a:lnTo>
                  <a:pt x="317" y="19"/>
                </a:lnTo>
                <a:lnTo>
                  <a:pt x="317" y="35"/>
                </a:lnTo>
                <a:lnTo>
                  <a:pt x="365" y="35"/>
                </a:lnTo>
                <a:lnTo>
                  <a:pt x="365" y="40"/>
                </a:lnTo>
                <a:lnTo>
                  <a:pt x="379" y="40"/>
                </a:lnTo>
                <a:lnTo>
                  <a:pt x="379" y="51"/>
                </a:lnTo>
                <a:lnTo>
                  <a:pt x="422" y="51"/>
                </a:lnTo>
                <a:lnTo>
                  <a:pt x="422" y="57"/>
                </a:lnTo>
                <a:lnTo>
                  <a:pt x="487" y="57"/>
                </a:lnTo>
                <a:lnTo>
                  <a:pt x="487" y="64"/>
                </a:lnTo>
                <a:lnTo>
                  <a:pt x="537" y="64"/>
                </a:lnTo>
                <a:lnTo>
                  <a:pt x="537" y="70"/>
                </a:lnTo>
                <a:lnTo>
                  <a:pt x="554" y="70"/>
                </a:lnTo>
                <a:lnTo>
                  <a:pt x="554" y="76"/>
                </a:lnTo>
                <a:lnTo>
                  <a:pt x="577" y="76"/>
                </a:lnTo>
                <a:lnTo>
                  <a:pt x="577" y="82"/>
                </a:lnTo>
                <a:lnTo>
                  <a:pt x="591" y="82"/>
                </a:lnTo>
                <a:lnTo>
                  <a:pt x="591" y="89"/>
                </a:lnTo>
                <a:lnTo>
                  <a:pt x="627" y="89"/>
                </a:lnTo>
                <a:lnTo>
                  <a:pt x="627" y="93"/>
                </a:lnTo>
                <a:lnTo>
                  <a:pt x="647" y="93"/>
                </a:lnTo>
                <a:lnTo>
                  <a:pt x="647" y="98"/>
                </a:lnTo>
                <a:lnTo>
                  <a:pt x="754" y="98"/>
                </a:lnTo>
                <a:lnTo>
                  <a:pt x="754" y="112"/>
                </a:lnTo>
                <a:lnTo>
                  <a:pt x="758" y="112"/>
                </a:lnTo>
                <a:lnTo>
                  <a:pt x="758" y="120"/>
                </a:lnTo>
                <a:lnTo>
                  <a:pt x="762" y="120"/>
                </a:lnTo>
                <a:lnTo>
                  <a:pt x="762" y="128"/>
                </a:lnTo>
                <a:lnTo>
                  <a:pt x="770" y="128"/>
                </a:lnTo>
                <a:lnTo>
                  <a:pt x="770" y="146"/>
                </a:lnTo>
                <a:lnTo>
                  <a:pt x="802" y="146"/>
                </a:lnTo>
                <a:lnTo>
                  <a:pt x="802" y="152"/>
                </a:lnTo>
                <a:lnTo>
                  <a:pt x="807" y="152"/>
                </a:lnTo>
                <a:lnTo>
                  <a:pt x="807" y="159"/>
                </a:lnTo>
                <a:lnTo>
                  <a:pt x="851" y="159"/>
                </a:lnTo>
                <a:lnTo>
                  <a:pt x="851" y="169"/>
                </a:lnTo>
                <a:lnTo>
                  <a:pt x="925" y="169"/>
                </a:lnTo>
                <a:lnTo>
                  <a:pt x="925" y="174"/>
                </a:lnTo>
                <a:lnTo>
                  <a:pt x="949" y="174"/>
                </a:lnTo>
                <a:lnTo>
                  <a:pt x="949" y="180"/>
                </a:lnTo>
                <a:lnTo>
                  <a:pt x="996" y="180"/>
                </a:lnTo>
                <a:lnTo>
                  <a:pt x="996" y="186"/>
                </a:lnTo>
                <a:lnTo>
                  <a:pt x="1000" y="186"/>
                </a:lnTo>
                <a:lnTo>
                  <a:pt x="1000" y="191"/>
                </a:lnTo>
                <a:lnTo>
                  <a:pt x="1005" y="191"/>
                </a:lnTo>
                <a:lnTo>
                  <a:pt x="1005" y="196"/>
                </a:lnTo>
                <a:lnTo>
                  <a:pt x="1010" y="196"/>
                </a:lnTo>
                <a:lnTo>
                  <a:pt x="1010" y="200"/>
                </a:lnTo>
                <a:lnTo>
                  <a:pt x="1014" y="200"/>
                </a:lnTo>
                <a:lnTo>
                  <a:pt x="1014" y="204"/>
                </a:lnTo>
                <a:lnTo>
                  <a:pt x="1019" y="204"/>
                </a:lnTo>
                <a:lnTo>
                  <a:pt x="1019" y="210"/>
                </a:lnTo>
                <a:lnTo>
                  <a:pt x="1037" y="210"/>
                </a:lnTo>
                <a:lnTo>
                  <a:pt x="1037" y="216"/>
                </a:lnTo>
                <a:lnTo>
                  <a:pt x="1041" y="216"/>
                </a:lnTo>
                <a:lnTo>
                  <a:pt x="1041" y="222"/>
                </a:lnTo>
                <a:lnTo>
                  <a:pt x="1118" y="222"/>
                </a:lnTo>
                <a:lnTo>
                  <a:pt x="1118" y="229"/>
                </a:lnTo>
                <a:lnTo>
                  <a:pt x="1123" y="229"/>
                </a:lnTo>
                <a:lnTo>
                  <a:pt x="1123" y="235"/>
                </a:lnTo>
                <a:lnTo>
                  <a:pt x="1127" y="235"/>
                </a:lnTo>
                <a:lnTo>
                  <a:pt x="1127" y="243"/>
                </a:lnTo>
                <a:lnTo>
                  <a:pt x="1131" y="243"/>
                </a:lnTo>
                <a:lnTo>
                  <a:pt x="1131" y="271"/>
                </a:lnTo>
                <a:lnTo>
                  <a:pt x="1136" y="271"/>
                </a:lnTo>
                <a:lnTo>
                  <a:pt x="1136" y="284"/>
                </a:lnTo>
                <a:lnTo>
                  <a:pt x="1141" y="284"/>
                </a:lnTo>
                <a:lnTo>
                  <a:pt x="1141" y="293"/>
                </a:lnTo>
                <a:lnTo>
                  <a:pt x="1145" y="293"/>
                </a:lnTo>
                <a:lnTo>
                  <a:pt x="1145" y="304"/>
                </a:lnTo>
                <a:lnTo>
                  <a:pt x="1158" y="304"/>
                </a:lnTo>
                <a:lnTo>
                  <a:pt x="1158" y="306"/>
                </a:lnTo>
                <a:lnTo>
                  <a:pt x="1165" y="306"/>
                </a:lnTo>
                <a:lnTo>
                  <a:pt x="1165" y="309"/>
                </a:lnTo>
                <a:lnTo>
                  <a:pt x="1172" y="309"/>
                </a:lnTo>
                <a:lnTo>
                  <a:pt x="1172" y="316"/>
                </a:lnTo>
                <a:lnTo>
                  <a:pt x="1177" y="316"/>
                </a:lnTo>
                <a:lnTo>
                  <a:pt x="1177" y="322"/>
                </a:lnTo>
                <a:lnTo>
                  <a:pt x="1240" y="322"/>
                </a:lnTo>
                <a:lnTo>
                  <a:pt x="1240" y="332"/>
                </a:lnTo>
                <a:lnTo>
                  <a:pt x="1271" y="332"/>
                </a:lnTo>
                <a:lnTo>
                  <a:pt x="1271" y="337"/>
                </a:lnTo>
                <a:lnTo>
                  <a:pt x="1303" y="337"/>
                </a:lnTo>
                <a:lnTo>
                  <a:pt x="1303" y="343"/>
                </a:lnTo>
                <a:lnTo>
                  <a:pt x="1334" y="343"/>
                </a:lnTo>
                <a:lnTo>
                  <a:pt x="1334" y="350"/>
                </a:lnTo>
                <a:lnTo>
                  <a:pt x="1380" y="350"/>
                </a:lnTo>
                <a:lnTo>
                  <a:pt x="1380" y="363"/>
                </a:lnTo>
                <a:lnTo>
                  <a:pt x="1383" y="363"/>
                </a:lnTo>
                <a:lnTo>
                  <a:pt x="1383" y="371"/>
                </a:lnTo>
                <a:lnTo>
                  <a:pt x="1388" y="371"/>
                </a:lnTo>
                <a:lnTo>
                  <a:pt x="1388" y="378"/>
                </a:lnTo>
                <a:lnTo>
                  <a:pt x="1402" y="378"/>
                </a:lnTo>
                <a:lnTo>
                  <a:pt x="1402" y="384"/>
                </a:lnTo>
                <a:lnTo>
                  <a:pt x="1434" y="384"/>
                </a:lnTo>
                <a:lnTo>
                  <a:pt x="1434" y="390"/>
                </a:lnTo>
                <a:lnTo>
                  <a:pt x="1442" y="390"/>
                </a:lnTo>
                <a:lnTo>
                  <a:pt x="1442" y="399"/>
                </a:lnTo>
                <a:lnTo>
                  <a:pt x="1456" y="399"/>
                </a:lnTo>
                <a:lnTo>
                  <a:pt x="1456" y="405"/>
                </a:lnTo>
                <a:lnTo>
                  <a:pt x="1480" y="405"/>
                </a:lnTo>
                <a:lnTo>
                  <a:pt x="1480" y="409"/>
                </a:lnTo>
                <a:lnTo>
                  <a:pt x="1487" y="409"/>
                </a:lnTo>
                <a:lnTo>
                  <a:pt x="1487" y="413"/>
                </a:lnTo>
                <a:lnTo>
                  <a:pt x="1488" y="413"/>
                </a:lnTo>
                <a:lnTo>
                  <a:pt x="1488" y="420"/>
                </a:lnTo>
                <a:lnTo>
                  <a:pt x="1500" y="420"/>
                </a:lnTo>
                <a:lnTo>
                  <a:pt x="1500" y="426"/>
                </a:lnTo>
                <a:lnTo>
                  <a:pt x="1505" y="426"/>
                </a:lnTo>
                <a:lnTo>
                  <a:pt x="1505" y="473"/>
                </a:lnTo>
                <a:lnTo>
                  <a:pt x="1524" y="473"/>
                </a:lnTo>
                <a:lnTo>
                  <a:pt x="1524" y="481"/>
                </a:lnTo>
                <a:lnTo>
                  <a:pt x="1555" y="481"/>
                </a:lnTo>
                <a:lnTo>
                  <a:pt x="1555" y="490"/>
                </a:lnTo>
                <a:lnTo>
                  <a:pt x="1577" y="490"/>
                </a:lnTo>
                <a:lnTo>
                  <a:pt x="1577" y="499"/>
                </a:lnTo>
                <a:lnTo>
                  <a:pt x="1710" y="499"/>
                </a:lnTo>
                <a:lnTo>
                  <a:pt x="1710" y="509"/>
                </a:lnTo>
                <a:lnTo>
                  <a:pt x="1740" y="509"/>
                </a:lnTo>
                <a:lnTo>
                  <a:pt x="1740" y="521"/>
                </a:lnTo>
                <a:lnTo>
                  <a:pt x="1866" y="521"/>
                </a:lnTo>
                <a:lnTo>
                  <a:pt x="1866" y="532"/>
                </a:lnTo>
                <a:lnTo>
                  <a:pt x="1911" y="532"/>
                </a:lnTo>
                <a:lnTo>
                  <a:pt x="1911" y="549"/>
                </a:lnTo>
                <a:lnTo>
                  <a:pt x="2015" y="549"/>
                </a:lnTo>
                <a:lnTo>
                  <a:pt x="2015" y="569"/>
                </a:lnTo>
                <a:lnTo>
                  <a:pt x="2030" y="569"/>
                </a:lnTo>
                <a:lnTo>
                  <a:pt x="2030" y="588"/>
                </a:lnTo>
                <a:lnTo>
                  <a:pt x="2452" y="588"/>
                </a:lnTo>
                <a:lnTo>
                  <a:pt x="2452" y="668"/>
                </a:lnTo>
                <a:lnTo>
                  <a:pt x="2529" y="668"/>
                </a:lnTo>
                <a:lnTo>
                  <a:pt x="2529" y="757"/>
                </a:lnTo>
                <a:lnTo>
                  <a:pt x="2676" y="757"/>
                </a:lnTo>
                <a:lnTo>
                  <a:pt x="2676" y="991"/>
                </a:lnTo>
                <a:lnTo>
                  <a:pt x="2693" y="991"/>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493" name="TextBox 1492">
            <a:extLst>
              <a:ext uri="{FF2B5EF4-FFF2-40B4-BE49-F238E27FC236}">
                <a16:creationId xmlns:a16="http://schemas.microsoft.com/office/drawing/2014/main" id="{3B0CFE54-B038-48CA-BC62-F620534D1A48}"/>
              </a:ext>
            </a:extLst>
          </p:cNvPr>
          <p:cNvSpPr txBox="1"/>
          <p:nvPr/>
        </p:nvSpPr>
        <p:spPr>
          <a:xfrm>
            <a:off x="533397" y="1150238"/>
            <a:ext cx="355091" cy="215444"/>
          </a:xfrm>
          <a:prstGeom prst="rect">
            <a:avLst/>
          </a:prstGeom>
          <a:noFill/>
        </p:spPr>
        <p:txBody>
          <a:bodyPr wrap="square" lIns="0" tIns="0" rIns="0" bIns="0" rtlCol="0">
            <a:spAutoFit/>
          </a:bodyPr>
          <a:lstStyle/>
          <a:p>
            <a:pPr algn="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100</a:t>
            </a:r>
          </a:p>
        </p:txBody>
      </p:sp>
      <p:sp>
        <p:nvSpPr>
          <p:cNvPr id="1495" name="TextBox 1494">
            <a:extLst>
              <a:ext uri="{FF2B5EF4-FFF2-40B4-BE49-F238E27FC236}">
                <a16:creationId xmlns:a16="http://schemas.microsoft.com/office/drawing/2014/main" id="{537743F0-95E3-4252-A569-2CB41B6650CC}"/>
              </a:ext>
            </a:extLst>
          </p:cNvPr>
          <p:cNvSpPr txBox="1"/>
          <p:nvPr/>
        </p:nvSpPr>
        <p:spPr>
          <a:xfrm>
            <a:off x="666059" y="1643753"/>
            <a:ext cx="222428" cy="215444"/>
          </a:xfrm>
          <a:prstGeom prst="rect">
            <a:avLst/>
          </a:prstGeom>
          <a:noFill/>
        </p:spPr>
        <p:txBody>
          <a:bodyPr wrap="square" lIns="0" tIns="0" rIns="0" bIns="0" rtlCol="0">
            <a:spAutoFit/>
          </a:bodyPr>
          <a:lstStyle/>
          <a:p>
            <a:pPr algn="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80</a:t>
            </a:r>
          </a:p>
        </p:txBody>
      </p:sp>
      <p:sp>
        <p:nvSpPr>
          <p:cNvPr id="1497" name="TextBox 1496">
            <a:extLst>
              <a:ext uri="{FF2B5EF4-FFF2-40B4-BE49-F238E27FC236}">
                <a16:creationId xmlns:a16="http://schemas.microsoft.com/office/drawing/2014/main" id="{D8CEEDFB-4459-46D0-A6B5-24F9E0455C7A}"/>
              </a:ext>
            </a:extLst>
          </p:cNvPr>
          <p:cNvSpPr txBox="1"/>
          <p:nvPr/>
        </p:nvSpPr>
        <p:spPr>
          <a:xfrm>
            <a:off x="666059" y="2137269"/>
            <a:ext cx="222428" cy="215444"/>
          </a:xfrm>
          <a:prstGeom prst="rect">
            <a:avLst/>
          </a:prstGeom>
          <a:noFill/>
        </p:spPr>
        <p:txBody>
          <a:bodyPr wrap="square" lIns="0" tIns="0" rIns="0" bIns="0" rtlCol="0">
            <a:spAutoFit/>
          </a:bodyPr>
          <a:lstStyle/>
          <a:p>
            <a:pPr algn="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60</a:t>
            </a:r>
          </a:p>
        </p:txBody>
      </p:sp>
      <p:sp>
        <p:nvSpPr>
          <p:cNvPr id="1499" name="TextBox 1498">
            <a:extLst>
              <a:ext uri="{FF2B5EF4-FFF2-40B4-BE49-F238E27FC236}">
                <a16:creationId xmlns:a16="http://schemas.microsoft.com/office/drawing/2014/main" id="{E8699193-724E-4DFA-B621-DB4784C724FB}"/>
              </a:ext>
            </a:extLst>
          </p:cNvPr>
          <p:cNvSpPr txBox="1"/>
          <p:nvPr/>
        </p:nvSpPr>
        <p:spPr>
          <a:xfrm>
            <a:off x="666059" y="2630784"/>
            <a:ext cx="222428" cy="215444"/>
          </a:xfrm>
          <a:prstGeom prst="rect">
            <a:avLst/>
          </a:prstGeom>
          <a:noFill/>
        </p:spPr>
        <p:txBody>
          <a:bodyPr wrap="square" lIns="0" tIns="0" rIns="0" bIns="0" rtlCol="0">
            <a:spAutoFit/>
          </a:bodyPr>
          <a:lstStyle/>
          <a:p>
            <a:pPr algn="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40</a:t>
            </a:r>
          </a:p>
        </p:txBody>
      </p:sp>
      <p:sp>
        <p:nvSpPr>
          <p:cNvPr id="1501" name="TextBox 1500">
            <a:extLst>
              <a:ext uri="{FF2B5EF4-FFF2-40B4-BE49-F238E27FC236}">
                <a16:creationId xmlns:a16="http://schemas.microsoft.com/office/drawing/2014/main" id="{3A6C3AB4-C1D3-46FD-9EF5-B52779440C86}"/>
              </a:ext>
            </a:extLst>
          </p:cNvPr>
          <p:cNvSpPr txBox="1"/>
          <p:nvPr/>
        </p:nvSpPr>
        <p:spPr>
          <a:xfrm>
            <a:off x="666059" y="3124300"/>
            <a:ext cx="222428" cy="215444"/>
          </a:xfrm>
          <a:prstGeom prst="rect">
            <a:avLst/>
          </a:prstGeom>
          <a:noFill/>
        </p:spPr>
        <p:txBody>
          <a:bodyPr wrap="square" lIns="0" tIns="0" rIns="0" bIns="0" rtlCol="0">
            <a:spAutoFit/>
          </a:bodyPr>
          <a:lstStyle/>
          <a:p>
            <a:pPr algn="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20</a:t>
            </a:r>
          </a:p>
        </p:txBody>
      </p:sp>
      <p:sp>
        <p:nvSpPr>
          <p:cNvPr id="1503" name="TextBox 1502">
            <a:extLst>
              <a:ext uri="{FF2B5EF4-FFF2-40B4-BE49-F238E27FC236}">
                <a16:creationId xmlns:a16="http://schemas.microsoft.com/office/drawing/2014/main" id="{A1C77C19-A25C-4E17-98D3-194ED6EAF080}"/>
              </a:ext>
            </a:extLst>
          </p:cNvPr>
          <p:cNvSpPr txBox="1"/>
          <p:nvPr/>
        </p:nvSpPr>
        <p:spPr>
          <a:xfrm>
            <a:off x="666059" y="3617810"/>
            <a:ext cx="222428" cy="215444"/>
          </a:xfrm>
          <a:prstGeom prst="rect">
            <a:avLst/>
          </a:prstGeom>
          <a:noFill/>
        </p:spPr>
        <p:txBody>
          <a:bodyPr wrap="square" lIns="0" tIns="0" rIns="0" bIns="0" rtlCol="0">
            <a:spAutoFit/>
          </a:bodyPr>
          <a:lstStyle/>
          <a:p>
            <a:pPr algn="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0</a:t>
            </a:r>
          </a:p>
        </p:txBody>
      </p:sp>
      <p:sp>
        <p:nvSpPr>
          <p:cNvPr id="1505" name="Freeform 7">
            <a:extLst>
              <a:ext uri="{FF2B5EF4-FFF2-40B4-BE49-F238E27FC236}">
                <a16:creationId xmlns:a16="http://schemas.microsoft.com/office/drawing/2014/main" id="{C1AC5832-71D2-42E8-930A-2D769515429D}"/>
              </a:ext>
            </a:extLst>
          </p:cNvPr>
          <p:cNvSpPr>
            <a:spLocks/>
          </p:cNvSpPr>
          <p:nvPr/>
        </p:nvSpPr>
        <p:spPr bwMode="auto">
          <a:xfrm>
            <a:off x="967978" y="1260370"/>
            <a:ext cx="3099569" cy="1979291"/>
          </a:xfrm>
          <a:custGeom>
            <a:avLst/>
            <a:gdLst>
              <a:gd name="T0" fmla="*/ 58 w 2758"/>
              <a:gd name="T1" fmla="*/ 12 h 1174"/>
              <a:gd name="T2" fmla="*/ 234 w 2758"/>
              <a:gd name="T3" fmla="*/ 23 h 1174"/>
              <a:gd name="T4" fmla="*/ 237 w 2758"/>
              <a:gd name="T5" fmla="*/ 46 h 1174"/>
              <a:gd name="T6" fmla="*/ 266 w 2758"/>
              <a:gd name="T7" fmla="*/ 57 h 1174"/>
              <a:gd name="T8" fmla="*/ 324 w 2758"/>
              <a:gd name="T9" fmla="*/ 91 h 1174"/>
              <a:gd name="T10" fmla="*/ 359 w 2758"/>
              <a:gd name="T11" fmla="*/ 102 h 1174"/>
              <a:gd name="T12" fmla="*/ 375 w 2758"/>
              <a:gd name="T13" fmla="*/ 125 h 1174"/>
              <a:gd name="T14" fmla="*/ 419 w 2758"/>
              <a:gd name="T15" fmla="*/ 137 h 1174"/>
              <a:gd name="T16" fmla="*/ 456 w 2758"/>
              <a:gd name="T17" fmla="*/ 159 h 1174"/>
              <a:gd name="T18" fmla="*/ 517 w 2758"/>
              <a:gd name="T19" fmla="*/ 170 h 1174"/>
              <a:gd name="T20" fmla="*/ 528 w 2758"/>
              <a:gd name="T21" fmla="*/ 193 h 1174"/>
              <a:gd name="T22" fmla="*/ 554 w 2758"/>
              <a:gd name="T23" fmla="*/ 216 h 1174"/>
              <a:gd name="T24" fmla="*/ 559 w 2758"/>
              <a:gd name="T25" fmla="*/ 238 h 1174"/>
              <a:gd name="T26" fmla="*/ 581 w 2758"/>
              <a:gd name="T27" fmla="*/ 259 h 1174"/>
              <a:gd name="T28" fmla="*/ 591 w 2758"/>
              <a:gd name="T29" fmla="*/ 295 h 1174"/>
              <a:gd name="T30" fmla="*/ 644 w 2758"/>
              <a:gd name="T31" fmla="*/ 307 h 1174"/>
              <a:gd name="T32" fmla="*/ 688 w 2758"/>
              <a:gd name="T33" fmla="*/ 329 h 1174"/>
              <a:gd name="T34" fmla="*/ 744 w 2758"/>
              <a:gd name="T35" fmla="*/ 340 h 1174"/>
              <a:gd name="T36" fmla="*/ 753 w 2758"/>
              <a:gd name="T37" fmla="*/ 419 h 1174"/>
              <a:gd name="T38" fmla="*/ 843 w 2758"/>
              <a:gd name="T39" fmla="*/ 430 h 1174"/>
              <a:gd name="T40" fmla="*/ 861 w 2758"/>
              <a:gd name="T41" fmla="*/ 454 h 1174"/>
              <a:gd name="T42" fmla="*/ 884 w 2758"/>
              <a:gd name="T43" fmla="*/ 463 h 1174"/>
              <a:gd name="T44" fmla="*/ 915 w 2758"/>
              <a:gd name="T45" fmla="*/ 496 h 1174"/>
              <a:gd name="T46" fmla="*/ 974 w 2758"/>
              <a:gd name="T47" fmla="*/ 509 h 1174"/>
              <a:gd name="T48" fmla="*/ 982 w 2758"/>
              <a:gd name="T49" fmla="*/ 532 h 1174"/>
              <a:gd name="T50" fmla="*/ 986 w 2758"/>
              <a:gd name="T51" fmla="*/ 548 h 1174"/>
              <a:gd name="T52" fmla="*/ 1003 w 2758"/>
              <a:gd name="T53" fmla="*/ 567 h 1174"/>
              <a:gd name="T54" fmla="*/ 1051 w 2758"/>
              <a:gd name="T55" fmla="*/ 579 h 1174"/>
              <a:gd name="T56" fmla="*/ 1075 w 2758"/>
              <a:gd name="T57" fmla="*/ 600 h 1174"/>
              <a:gd name="T58" fmla="*/ 1114 w 2758"/>
              <a:gd name="T59" fmla="*/ 613 h 1174"/>
              <a:gd name="T60" fmla="*/ 1127 w 2758"/>
              <a:gd name="T61" fmla="*/ 649 h 1174"/>
              <a:gd name="T62" fmla="*/ 1136 w 2758"/>
              <a:gd name="T63" fmla="*/ 692 h 1174"/>
              <a:gd name="T64" fmla="*/ 1155 w 2758"/>
              <a:gd name="T65" fmla="*/ 717 h 1174"/>
              <a:gd name="T66" fmla="*/ 1208 w 2758"/>
              <a:gd name="T67" fmla="*/ 729 h 1174"/>
              <a:gd name="T68" fmla="*/ 1220 w 2758"/>
              <a:gd name="T69" fmla="*/ 755 h 1174"/>
              <a:gd name="T70" fmla="*/ 1271 w 2758"/>
              <a:gd name="T71" fmla="*/ 771 h 1174"/>
              <a:gd name="T72" fmla="*/ 1282 w 2758"/>
              <a:gd name="T73" fmla="*/ 796 h 1174"/>
              <a:gd name="T74" fmla="*/ 1323 w 2758"/>
              <a:gd name="T75" fmla="*/ 808 h 1174"/>
              <a:gd name="T76" fmla="*/ 1330 w 2758"/>
              <a:gd name="T77" fmla="*/ 836 h 1174"/>
              <a:gd name="T78" fmla="*/ 1354 w 2758"/>
              <a:gd name="T79" fmla="*/ 848 h 1174"/>
              <a:gd name="T80" fmla="*/ 1381 w 2758"/>
              <a:gd name="T81" fmla="*/ 873 h 1174"/>
              <a:gd name="T82" fmla="*/ 1481 w 2758"/>
              <a:gd name="T83" fmla="*/ 887 h 1174"/>
              <a:gd name="T84" fmla="*/ 1492 w 2758"/>
              <a:gd name="T85" fmla="*/ 914 h 1174"/>
              <a:gd name="T86" fmla="*/ 1505 w 2758"/>
              <a:gd name="T87" fmla="*/ 932 h 1174"/>
              <a:gd name="T88" fmla="*/ 1510 w 2758"/>
              <a:gd name="T89" fmla="*/ 959 h 1174"/>
              <a:gd name="T90" fmla="*/ 1529 w 2758"/>
              <a:gd name="T91" fmla="*/ 987 h 1174"/>
              <a:gd name="T92" fmla="*/ 1591 w 2758"/>
              <a:gd name="T93" fmla="*/ 1017 h 1174"/>
              <a:gd name="T94" fmla="*/ 1636 w 2758"/>
              <a:gd name="T95" fmla="*/ 1031 h 1174"/>
              <a:gd name="T96" fmla="*/ 1640 w 2758"/>
              <a:gd name="T97" fmla="*/ 1053 h 1174"/>
              <a:gd name="T98" fmla="*/ 1695 w 2758"/>
              <a:gd name="T99" fmla="*/ 1065 h 1174"/>
              <a:gd name="T100" fmla="*/ 1889 w 2758"/>
              <a:gd name="T101" fmla="*/ 1131 h 1174"/>
              <a:gd name="T102" fmla="*/ 2758 w 2758"/>
              <a:gd name="T103" fmla="*/ 1174 h 1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758" h="1174">
                <a:moveTo>
                  <a:pt x="0" y="0"/>
                </a:moveTo>
                <a:lnTo>
                  <a:pt x="58" y="0"/>
                </a:lnTo>
                <a:lnTo>
                  <a:pt x="58" y="12"/>
                </a:lnTo>
                <a:lnTo>
                  <a:pt x="227" y="12"/>
                </a:lnTo>
                <a:lnTo>
                  <a:pt x="227" y="23"/>
                </a:lnTo>
                <a:lnTo>
                  <a:pt x="234" y="23"/>
                </a:lnTo>
                <a:lnTo>
                  <a:pt x="234" y="34"/>
                </a:lnTo>
                <a:lnTo>
                  <a:pt x="237" y="34"/>
                </a:lnTo>
                <a:lnTo>
                  <a:pt x="237" y="46"/>
                </a:lnTo>
                <a:lnTo>
                  <a:pt x="252" y="46"/>
                </a:lnTo>
                <a:lnTo>
                  <a:pt x="252" y="57"/>
                </a:lnTo>
                <a:lnTo>
                  <a:pt x="266" y="57"/>
                </a:lnTo>
                <a:lnTo>
                  <a:pt x="266" y="79"/>
                </a:lnTo>
                <a:lnTo>
                  <a:pt x="324" y="79"/>
                </a:lnTo>
                <a:lnTo>
                  <a:pt x="324" y="91"/>
                </a:lnTo>
                <a:lnTo>
                  <a:pt x="347" y="91"/>
                </a:lnTo>
                <a:lnTo>
                  <a:pt x="347" y="102"/>
                </a:lnTo>
                <a:lnTo>
                  <a:pt x="359" y="102"/>
                </a:lnTo>
                <a:lnTo>
                  <a:pt x="359" y="112"/>
                </a:lnTo>
                <a:lnTo>
                  <a:pt x="375" y="112"/>
                </a:lnTo>
                <a:lnTo>
                  <a:pt x="375" y="125"/>
                </a:lnTo>
                <a:lnTo>
                  <a:pt x="382" y="125"/>
                </a:lnTo>
                <a:lnTo>
                  <a:pt x="382" y="137"/>
                </a:lnTo>
                <a:lnTo>
                  <a:pt x="419" y="137"/>
                </a:lnTo>
                <a:lnTo>
                  <a:pt x="419" y="146"/>
                </a:lnTo>
                <a:lnTo>
                  <a:pt x="456" y="146"/>
                </a:lnTo>
                <a:lnTo>
                  <a:pt x="456" y="159"/>
                </a:lnTo>
                <a:lnTo>
                  <a:pt x="467" y="159"/>
                </a:lnTo>
                <a:lnTo>
                  <a:pt x="467" y="170"/>
                </a:lnTo>
                <a:lnTo>
                  <a:pt x="517" y="170"/>
                </a:lnTo>
                <a:lnTo>
                  <a:pt x="517" y="181"/>
                </a:lnTo>
                <a:lnTo>
                  <a:pt x="528" y="181"/>
                </a:lnTo>
                <a:lnTo>
                  <a:pt x="528" y="193"/>
                </a:lnTo>
                <a:lnTo>
                  <a:pt x="550" y="193"/>
                </a:lnTo>
                <a:lnTo>
                  <a:pt x="550" y="216"/>
                </a:lnTo>
                <a:lnTo>
                  <a:pt x="554" y="216"/>
                </a:lnTo>
                <a:lnTo>
                  <a:pt x="554" y="228"/>
                </a:lnTo>
                <a:lnTo>
                  <a:pt x="559" y="228"/>
                </a:lnTo>
                <a:lnTo>
                  <a:pt x="559" y="238"/>
                </a:lnTo>
                <a:lnTo>
                  <a:pt x="568" y="238"/>
                </a:lnTo>
                <a:lnTo>
                  <a:pt x="568" y="259"/>
                </a:lnTo>
                <a:lnTo>
                  <a:pt x="581" y="259"/>
                </a:lnTo>
                <a:lnTo>
                  <a:pt x="581" y="271"/>
                </a:lnTo>
                <a:lnTo>
                  <a:pt x="591" y="271"/>
                </a:lnTo>
                <a:lnTo>
                  <a:pt x="591" y="295"/>
                </a:lnTo>
                <a:lnTo>
                  <a:pt x="624" y="295"/>
                </a:lnTo>
                <a:lnTo>
                  <a:pt x="624" y="307"/>
                </a:lnTo>
                <a:lnTo>
                  <a:pt x="644" y="307"/>
                </a:lnTo>
                <a:lnTo>
                  <a:pt x="644" y="316"/>
                </a:lnTo>
                <a:lnTo>
                  <a:pt x="688" y="316"/>
                </a:lnTo>
                <a:lnTo>
                  <a:pt x="688" y="329"/>
                </a:lnTo>
                <a:lnTo>
                  <a:pt x="712" y="329"/>
                </a:lnTo>
                <a:lnTo>
                  <a:pt x="712" y="340"/>
                </a:lnTo>
                <a:lnTo>
                  <a:pt x="744" y="340"/>
                </a:lnTo>
                <a:lnTo>
                  <a:pt x="744" y="350"/>
                </a:lnTo>
                <a:lnTo>
                  <a:pt x="753" y="350"/>
                </a:lnTo>
                <a:lnTo>
                  <a:pt x="753" y="419"/>
                </a:lnTo>
                <a:lnTo>
                  <a:pt x="801" y="419"/>
                </a:lnTo>
                <a:lnTo>
                  <a:pt x="801" y="430"/>
                </a:lnTo>
                <a:lnTo>
                  <a:pt x="843" y="430"/>
                </a:lnTo>
                <a:lnTo>
                  <a:pt x="843" y="442"/>
                </a:lnTo>
                <a:lnTo>
                  <a:pt x="861" y="442"/>
                </a:lnTo>
                <a:lnTo>
                  <a:pt x="861" y="454"/>
                </a:lnTo>
                <a:lnTo>
                  <a:pt x="879" y="454"/>
                </a:lnTo>
                <a:lnTo>
                  <a:pt x="879" y="463"/>
                </a:lnTo>
                <a:lnTo>
                  <a:pt x="884" y="463"/>
                </a:lnTo>
                <a:lnTo>
                  <a:pt x="884" y="488"/>
                </a:lnTo>
                <a:lnTo>
                  <a:pt x="915" y="488"/>
                </a:lnTo>
                <a:lnTo>
                  <a:pt x="915" y="496"/>
                </a:lnTo>
                <a:lnTo>
                  <a:pt x="934" y="496"/>
                </a:lnTo>
                <a:lnTo>
                  <a:pt x="934" y="509"/>
                </a:lnTo>
                <a:lnTo>
                  <a:pt x="974" y="509"/>
                </a:lnTo>
                <a:lnTo>
                  <a:pt x="974" y="521"/>
                </a:lnTo>
                <a:lnTo>
                  <a:pt x="982" y="521"/>
                </a:lnTo>
                <a:lnTo>
                  <a:pt x="982" y="532"/>
                </a:lnTo>
                <a:lnTo>
                  <a:pt x="985" y="532"/>
                </a:lnTo>
                <a:lnTo>
                  <a:pt x="985" y="548"/>
                </a:lnTo>
                <a:lnTo>
                  <a:pt x="986" y="548"/>
                </a:lnTo>
                <a:lnTo>
                  <a:pt x="986" y="556"/>
                </a:lnTo>
                <a:lnTo>
                  <a:pt x="1003" y="556"/>
                </a:lnTo>
                <a:lnTo>
                  <a:pt x="1003" y="567"/>
                </a:lnTo>
                <a:lnTo>
                  <a:pt x="1027" y="567"/>
                </a:lnTo>
                <a:lnTo>
                  <a:pt x="1027" y="579"/>
                </a:lnTo>
                <a:lnTo>
                  <a:pt x="1051" y="579"/>
                </a:lnTo>
                <a:lnTo>
                  <a:pt x="1051" y="590"/>
                </a:lnTo>
                <a:lnTo>
                  <a:pt x="1075" y="590"/>
                </a:lnTo>
                <a:lnTo>
                  <a:pt x="1075" y="600"/>
                </a:lnTo>
                <a:lnTo>
                  <a:pt x="1086" y="600"/>
                </a:lnTo>
                <a:lnTo>
                  <a:pt x="1086" y="613"/>
                </a:lnTo>
                <a:lnTo>
                  <a:pt x="1114" y="613"/>
                </a:lnTo>
                <a:lnTo>
                  <a:pt x="1114" y="622"/>
                </a:lnTo>
                <a:lnTo>
                  <a:pt x="1127" y="622"/>
                </a:lnTo>
                <a:lnTo>
                  <a:pt x="1127" y="649"/>
                </a:lnTo>
                <a:lnTo>
                  <a:pt x="1131" y="649"/>
                </a:lnTo>
                <a:lnTo>
                  <a:pt x="1131" y="692"/>
                </a:lnTo>
                <a:lnTo>
                  <a:pt x="1136" y="692"/>
                </a:lnTo>
                <a:lnTo>
                  <a:pt x="1136" y="704"/>
                </a:lnTo>
                <a:lnTo>
                  <a:pt x="1155" y="704"/>
                </a:lnTo>
                <a:lnTo>
                  <a:pt x="1155" y="717"/>
                </a:lnTo>
                <a:lnTo>
                  <a:pt x="1204" y="717"/>
                </a:lnTo>
                <a:lnTo>
                  <a:pt x="1204" y="729"/>
                </a:lnTo>
                <a:lnTo>
                  <a:pt x="1208" y="729"/>
                </a:lnTo>
                <a:lnTo>
                  <a:pt x="1208" y="744"/>
                </a:lnTo>
                <a:lnTo>
                  <a:pt x="1220" y="744"/>
                </a:lnTo>
                <a:lnTo>
                  <a:pt x="1220" y="755"/>
                </a:lnTo>
                <a:lnTo>
                  <a:pt x="1267" y="755"/>
                </a:lnTo>
                <a:lnTo>
                  <a:pt x="1267" y="771"/>
                </a:lnTo>
                <a:lnTo>
                  <a:pt x="1271" y="771"/>
                </a:lnTo>
                <a:lnTo>
                  <a:pt x="1271" y="783"/>
                </a:lnTo>
                <a:lnTo>
                  <a:pt x="1282" y="783"/>
                </a:lnTo>
                <a:lnTo>
                  <a:pt x="1282" y="796"/>
                </a:lnTo>
                <a:lnTo>
                  <a:pt x="1308" y="796"/>
                </a:lnTo>
                <a:lnTo>
                  <a:pt x="1308" y="808"/>
                </a:lnTo>
                <a:lnTo>
                  <a:pt x="1323" y="808"/>
                </a:lnTo>
                <a:lnTo>
                  <a:pt x="1323" y="822"/>
                </a:lnTo>
                <a:lnTo>
                  <a:pt x="1330" y="822"/>
                </a:lnTo>
                <a:lnTo>
                  <a:pt x="1330" y="836"/>
                </a:lnTo>
                <a:lnTo>
                  <a:pt x="1334" y="836"/>
                </a:lnTo>
                <a:lnTo>
                  <a:pt x="1334" y="848"/>
                </a:lnTo>
                <a:lnTo>
                  <a:pt x="1354" y="848"/>
                </a:lnTo>
                <a:lnTo>
                  <a:pt x="1354" y="859"/>
                </a:lnTo>
                <a:lnTo>
                  <a:pt x="1381" y="859"/>
                </a:lnTo>
                <a:lnTo>
                  <a:pt x="1381" y="873"/>
                </a:lnTo>
                <a:lnTo>
                  <a:pt x="1411" y="873"/>
                </a:lnTo>
                <a:lnTo>
                  <a:pt x="1411" y="887"/>
                </a:lnTo>
                <a:lnTo>
                  <a:pt x="1481" y="887"/>
                </a:lnTo>
                <a:lnTo>
                  <a:pt x="1481" y="899"/>
                </a:lnTo>
                <a:lnTo>
                  <a:pt x="1492" y="899"/>
                </a:lnTo>
                <a:lnTo>
                  <a:pt x="1492" y="914"/>
                </a:lnTo>
                <a:lnTo>
                  <a:pt x="1501" y="914"/>
                </a:lnTo>
                <a:lnTo>
                  <a:pt x="1501" y="932"/>
                </a:lnTo>
                <a:lnTo>
                  <a:pt x="1505" y="932"/>
                </a:lnTo>
                <a:lnTo>
                  <a:pt x="1505" y="946"/>
                </a:lnTo>
                <a:lnTo>
                  <a:pt x="1510" y="946"/>
                </a:lnTo>
                <a:lnTo>
                  <a:pt x="1510" y="959"/>
                </a:lnTo>
                <a:lnTo>
                  <a:pt x="1514" y="959"/>
                </a:lnTo>
                <a:lnTo>
                  <a:pt x="1514" y="987"/>
                </a:lnTo>
                <a:lnTo>
                  <a:pt x="1529" y="987"/>
                </a:lnTo>
                <a:lnTo>
                  <a:pt x="1529" y="1001"/>
                </a:lnTo>
                <a:lnTo>
                  <a:pt x="1591" y="1001"/>
                </a:lnTo>
                <a:lnTo>
                  <a:pt x="1591" y="1017"/>
                </a:lnTo>
                <a:lnTo>
                  <a:pt x="1601" y="1017"/>
                </a:lnTo>
                <a:lnTo>
                  <a:pt x="1601" y="1031"/>
                </a:lnTo>
                <a:lnTo>
                  <a:pt x="1636" y="1031"/>
                </a:lnTo>
                <a:lnTo>
                  <a:pt x="1636" y="1046"/>
                </a:lnTo>
                <a:lnTo>
                  <a:pt x="1640" y="1046"/>
                </a:lnTo>
                <a:lnTo>
                  <a:pt x="1640" y="1053"/>
                </a:lnTo>
                <a:lnTo>
                  <a:pt x="1645" y="1053"/>
                </a:lnTo>
                <a:lnTo>
                  <a:pt x="1645" y="1065"/>
                </a:lnTo>
                <a:lnTo>
                  <a:pt x="1695" y="1065"/>
                </a:lnTo>
                <a:lnTo>
                  <a:pt x="1695" y="1097"/>
                </a:lnTo>
                <a:lnTo>
                  <a:pt x="1889" y="1097"/>
                </a:lnTo>
                <a:lnTo>
                  <a:pt x="1889" y="1131"/>
                </a:lnTo>
                <a:lnTo>
                  <a:pt x="2051" y="1131"/>
                </a:lnTo>
                <a:lnTo>
                  <a:pt x="2051" y="1174"/>
                </a:lnTo>
                <a:lnTo>
                  <a:pt x="2758" y="1174"/>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06" name="Line 8">
            <a:extLst>
              <a:ext uri="{FF2B5EF4-FFF2-40B4-BE49-F238E27FC236}">
                <a16:creationId xmlns:a16="http://schemas.microsoft.com/office/drawing/2014/main" id="{D9E38494-26B1-43E3-AF84-C2AC94157900}"/>
              </a:ext>
            </a:extLst>
          </p:cNvPr>
          <p:cNvSpPr>
            <a:spLocks noChangeShapeType="1"/>
          </p:cNvSpPr>
          <p:nvPr/>
        </p:nvSpPr>
        <p:spPr bwMode="auto">
          <a:xfrm>
            <a:off x="3547854" y="3239661"/>
            <a:ext cx="91440" cy="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07" name="Line 9">
            <a:extLst>
              <a:ext uri="{FF2B5EF4-FFF2-40B4-BE49-F238E27FC236}">
                <a16:creationId xmlns:a16="http://schemas.microsoft.com/office/drawing/2014/main" id="{23C88C70-B57A-4F6E-868A-93CD0AA12146}"/>
              </a:ext>
            </a:extLst>
          </p:cNvPr>
          <p:cNvSpPr>
            <a:spLocks noChangeShapeType="1"/>
          </p:cNvSpPr>
          <p:nvPr/>
        </p:nvSpPr>
        <p:spPr bwMode="auto">
          <a:xfrm>
            <a:off x="3592160" y="3197009"/>
            <a:ext cx="0" cy="9144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08" name="Line 10">
            <a:extLst>
              <a:ext uri="{FF2B5EF4-FFF2-40B4-BE49-F238E27FC236}">
                <a16:creationId xmlns:a16="http://schemas.microsoft.com/office/drawing/2014/main" id="{CD1A5B93-F163-4468-AA51-09C47C519DB5}"/>
              </a:ext>
            </a:extLst>
          </p:cNvPr>
          <p:cNvSpPr>
            <a:spLocks noChangeShapeType="1"/>
          </p:cNvSpPr>
          <p:nvPr/>
        </p:nvSpPr>
        <p:spPr bwMode="auto">
          <a:xfrm>
            <a:off x="4024365" y="3239661"/>
            <a:ext cx="91440" cy="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09" name="Line 11">
            <a:extLst>
              <a:ext uri="{FF2B5EF4-FFF2-40B4-BE49-F238E27FC236}">
                <a16:creationId xmlns:a16="http://schemas.microsoft.com/office/drawing/2014/main" id="{61926A4F-C247-4ABC-9FAF-658EFDC92CC1}"/>
              </a:ext>
            </a:extLst>
          </p:cNvPr>
          <p:cNvSpPr>
            <a:spLocks noChangeShapeType="1"/>
          </p:cNvSpPr>
          <p:nvPr/>
        </p:nvSpPr>
        <p:spPr bwMode="auto">
          <a:xfrm>
            <a:off x="4067547" y="3197009"/>
            <a:ext cx="0" cy="9144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10" name="Line 12">
            <a:extLst>
              <a:ext uri="{FF2B5EF4-FFF2-40B4-BE49-F238E27FC236}">
                <a16:creationId xmlns:a16="http://schemas.microsoft.com/office/drawing/2014/main" id="{13BB7510-9635-47B1-A6B7-897BA771845B}"/>
              </a:ext>
            </a:extLst>
          </p:cNvPr>
          <p:cNvSpPr>
            <a:spLocks noChangeShapeType="1"/>
          </p:cNvSpPr>
          <p:nvPr/>
        </p:nvSpPr>
        <p:spPr bwMode="auto">
          <a:xfrm>
            <a:off x="3517511" y="3239661"/>
            <a:ext cx="91440" cy="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11" name="Line 13">
            <a:extLst>
              <a:ext uri="{FF2B5EF4-FFF2-40B4-BE49-F238E27FC236}">
                <a16:creationId xmlns:a16="http://schemas.microsoft.com/office/drawing/2014/main" id="{95BF650A-232C-45FC-8688-520242ED8F38}"/>
              </a:ext>
            </a:extLst>
          </p:cNvPr>
          <p:cNvSpPr>
            <a:spLocks noChangeShapeType="1"/>
          </p:cNvSpPr>
          <p:nvPr/>
        </p:nvSpPr>
        <p:spPr bwMode="auto">
          <a:xfrm>
            <a:off x="3561816" y="3197009"/>
            <a:ext cx="0" cy="9144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12" name="Line 14">
            <a:extLst>
              <a:ext uri="{FF2B5EF4-FFF2-40B4-BE49-F238E27FC236}">
                <a16:creationId xmlns:a16="http://schemas.microsoft.com/office/drawing/2014/main" id="{58D0D1C4-642C-4FBF-8FFD-9C8F30279008}"/>
              </a:ext>
            </a:extLst>
          </p:cNvPr>
          <p:cNvSpPr>
            <a:spLocks noChangeShapeType="1"/>
          </p:cNvSpPr>
          <p:nvPr/>
        </p:nvSpPr>
        <p:spPr bwMode="auto">
          <a:xfrm>
            <a:off x="3471432" y="3239661"/>
            <a:ext cx="91440" cy="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13" name="Line 15">
            <a:extLst>
              <a:ext uri="{FF2B5EF4-FFF2-40B4-BE49-F238E27FC236}">
                <a16:creationId xmlns:a16="http://schemas.microsoft.com/office/drawing/2014/main" id="{337ADDFE-5908-40FA-B442-095BAF03CA7C}"/>
              </a:ext>
            </a:extLst>
          </p:cNvPr>
          <p:cNvSpPr>
            <a:spLocks noChangeShapeType="1"/>
          </p:cNvSpPr>
          <p:nvPr/>
        </p:nvSpPr>
        <p:spPr bwMode="auto">
          <a:xfrm>
            <a:off x="3515738" y="3197009"/>
            <a:ext cx="0" cy="9144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14" name="Line 16">
            <a:extLst>
              <a:ext uri="{FF2B5EF4-FFF2-40B4-BE49-F238E27FC236}">
                <a16:creationId xmlns:a16="http://schemas.microsoft.com/office/drawing/2014/main" id="{65B6BE0E-5DD6-4474-B15D-EB77876AF3A4}"/>
              </a:ext>
            </a:extLst>
          </p:cNvPr>
          <p:cNvSpPr>
            <a:spLocks noChangeShapeType="1"/>
          </p:cNvSpPr>
          <p:nvPr/>
        </p:nvSpPr>
        <p:spPr bwMode="auto">
          <a:xfrm>
            <a:off x="3462442" y="3239661"/>
            <a:ext cx="91440" cy="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15" name="Line 17">
            <a:extLst>
              <a:ext uri="{FF2B5EF4-FFF2-40B4-BE49-F238E27FC236}">
                <a16:creationId xmlns:a16="http://schemas.microsoft.com/office/drawing/2014/main" id="{56284B95-6025-4E38-82A4-0C478FFEB9C2}"/>
              </a:ext>
            </a:extLst>
          </p:cNvPr>
          <p:cNvSpPr>
            <a:spLocks noChangeShapeType="1"/>
          </p:cNvSpPr>
          <p:nvPr/>
        </p:nvSpPr>
        <p:spPr bwMode="auto">
          <a:xfrm>
            <a:off x="3505624" y="3197009"/>
            <a:ext cx="0" cy="9144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16" name="Line 18">
            <a:extLst>
              <a:ext uri="{FF2B5EF4-FFF2-40B4-BE49-F238E27FC236}">
                <a16:creationId xmlns:a16="http://schemas.microsoft.com/office/drawing/2014/main" id="{281C45F1-8A0E-40D1-96E5-82B63DE5341C}"/>
              </a:ext>
            </a:extLst>
          </p:cNvPr>
          <p:cNvSpPr>
            <a:spLocks noChangeShapeType="1"/>
          </p:cNvSpPr>
          <p:nvPr/>
        </p:nvSpPr>
        <p:spPr bwMode="auto">
          <a:xfrm>
            <a:off x="3289369" y="3239661"/>
            <a:ext cx="91440" cy="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17" name="Line 19">
            <a:extLst>
              <a:ext uri="{FF2B5EF4-FFF2-40B4-BE49-F238E27FC236}">
                <a16:creationId xmlns:a16="http://schemas.microsoft.com/office/drawing/2014/main" id="{400BA768-BAD7-41AA-AFDD-715FD078B402}"/>
              </a:ext>
            </a:extLst>
          </p:cNvPr>
          <p:cNvSpPr>
            <a:spLocks noChangeShapeType="1"/>
          </p:cNvSpPr>
          <p:nvPr/>
        </p:nvSpPr>
        <p:spPr bwMode="auto">
          <a:xfrm>
            <a:off x="3333675" y="3197009"/>
            <a:ext cx="0" cy="9144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18" name="Line 20">
            <a:extLst>
              <a:ext uri="{FF2B5EF4-FFF2-40B4-BE49-F238E27FC236}">
                <a16:creationId xmlns:a16="http://schemas.microsoft.com/office/drawing/2014/main" id="{2B5B0048-8CC3-42A2-8962-4C3ECE080B59}"/>
              </a:ext>
            </a:extLst>
          </p:cNvPr>
          <p:cNvSpPr>
            <a:spLocks noChangeShapeType="1"/>
          </p:cNvSpPr>
          <p:nvPr/>
        </p:nvSpPr>
        <p:spPr bwMode="auto">
          <a:xfrm>
            <a:off x="3274760" y="3239661"/>
            <a:ext cx="91440" cy="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19" name="Line 21">
            <a:extLst>
              <a:ext uri="{FF2B5EF4-FFF2-40B4-BE49-F238E27FC236}">
                <a16:creationId xmlns:a16="http://schemas.microsoft.com/office/drawing/2014/main" id="{7745E592-E5D0-43CB-B90E-35D261888C03}"/>
              </a:ext>
            </a:extLst>
          </p:cNvPr>
          <p:cNvSpPr>
            <a:spLocks noChangeShapeType="1"/>
          </p:cNvSpPr>
          <p:nvPr/>
        </p:nvSpPr>
        <p:spPr bwMode="auto">
          <a:xfrm>
            <a:off x="3317941" y="3197009"/>
            <a:ext cx="0" cy="9144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20" name="Line 22">
            <a:extLst>
              <a:ext uri="{FF2B5EF4-FFF2-40B4-BE49-F238E27FC236}">
                <a16:creationId xmlns:a16="http://schemas.microsoft.com/office/drawing/2014/main" id="{C16BD02F-F4D7-4CBD-ADB3-E1D582C8EB90}"/>
              </a:ext>
            </a:extLst>
          </p:cNvPr>
          <p:cNvSpPr>
            <a:spLocks noChangeShapeType="1"/>
          </p:cNvSpPr>
          <p:nvPr/>
        </p:nvSpPr>
        <p:spPr bwMode="auto">
          <a:xfrm>
            <a:off x="3161250" y="3167167"/>
            <a:ext cx="91440" cy="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21" name="Line 23">
            <a:extLst>
              <a:ext uri="{FF2B5EF4-FFF2-40B4-BE49-F238E27FC236}">
                <a16:creationId xmlns:a16="http://schemas.microsoft.com/office/drawing/2014/main" id="{FFC79B60-4567-4F2B-A9BA-CD51A1619F32}"/>
              </a:ext>
            </a:extLst>
          </p:cNvPr>
          <p:cNvSpPr>
            <a:spLocks noChangeShapeType="1"/>
          </p:cNvSpPr>
          <p:nvPr/>
        </p:nvSpPr>
        <p:spPr bwMode="auto">
          <a:xfrm>
            <a:off x="3203309" y="3126201"/>
            <a:ext cx="0" cy="9144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22" name="Line 24">
            <a:extLst>
              <a:ext uri="{FF2B5EF4-FFF2-40B4-BE49-F238E27FC236}">
                <a16:creationId xmlns:a16="http://schemas.microsoft.com/office/drawing/2014/main" id="{DC7DF71B-3CDA-4082-8A4F-1F8F45719BEB}"/>
              </a:ext>
            </a:extLst>
          </p:cNvPr>
          <p:cNvSpPr>
            <a:spLocks noChangeShapeType="1"/>
          </p:cNvSpPr>
          <p:nvPr/>
        </p:nvSpPr>
        <p:spPr bwMode="auto">
          <a:xfrm>
            <a:off x="3056733" y="3167167"/>
            <a:ext cx="91440" cy="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23" name="Line 25">
            <a:extLst>
              <a:ext uri="{FF2B5EF4-FFF2-40B4-BE49-F238E27FC236}">
                <a16:creationId xmlns:a16="http://schemas.microsoft.com/office/drawing/2014/main" id="{13968E6E-7581-4365-AAC7-03486A6B4BDE}"/>
              </a:ext>
            </a:extLst>
          </p:cNvPr>
          <p:cNvSpPr>
            <a:spLocks noChangeShapeType="1"/>
          </p:cNvSpPr>
          <p:nvPr/>
        </p:nvSpPr>
        <p:spPr bwMode="auto">
          <a:xfrm>
            <a:off x="3099915" y="3126201"/>
            <a:ext cx="0" cy="9144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24" name="Line 26">
            <a:extLst>
              <a:ext uri="{FF2B5EF4-FFF2-40B4-BE49-F238E27FC236}">
                <a16:creationId xmlns:a16="http://schemas.microsoft.com/office/drawing/2014/main" id="{4587544C-5086-4F16-9AA5-F53328BDA69E}"/>
              </a:ext>
            </a:extLst>
          </p:cNvPr>
          <p:cNvSpPr>
            <a:spLocks noChangeShapeType="1"/>
          </p:cNvSpPr>
          <p:nvPr/>
        </p:nvSpPr>
        <p:spPr bwMode="auto">
          <a:xfrm>
            <a:off x="2997168" y="3109845"/>
            <a:ext cx="91440" cy="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25" name="Line 27">
            <a:extLst>
              <a:ext uri="{FF2B5EF4-FFF2-40B4-BE49-F238E27FC236}">
                <a16:creationId xmlns:a16="http://schemas.microsoft.com/office/drawing/2014/main" id="{1C56DAE0-2643-47FC-8582-5185D65C3520}"/>
              </a:ext>
            </a:extLst>
          </p:cNvPr>
          <p:cNvSpPr>
            <a:spLocks noChangeShapeType="1"/>
          </p:cNvSpPr>
          <p:nvPr/>
        </p:nvSpPr>
        <p:spPr bwMode="auto">
          <a:xfrm>
            <a:off x="3039227" y="3070564"/>
            <a:ext cx="0" cy="9144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26" name="Line 28">
            <a:extLst>
              <a:ext uri="{FF2B5EF4-FFF2-40B4-BE49-F238E27FC236}">
                <a16:creationId xmlns:a16="http://schemas.microsoft.com/office/drawing/2014/main" id="{8D66DB85-E116-4406-9E02-A72FEA235573}"/>
              </a:ext>
            </a:extLst>
          </p:cNvPr>
          <p:cNvSpPr>
            <a:spLocks noChangeShapeType="1"/>
          </p:cNvSpPr>
          <p:nvPr/>
        </p:nvSpPr>
        <p:spPr bwMode="auto">
          <a:xfrm>
            <a:off x="2951092" y="3113216"/>
            <a:ext cx="91440" cy="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27" name="Line 29">
            <a:extLst>
              <a:ext uri="{FF2B5EF4-FFF2-40B4-BE49-F238E27FC236}">
                <a16:creationId xmlns:a16="http://schemas.microsoft.com/office/drawing/2014/main" id="{996A785A-0AAF-41F8-94A5-A828AB26925F}"/>
              </a:ext>
            </a:extLst>
          </p:cNvPr>
          <p:cNvSpPr>
            <a:spLocks noChangeShapeType="1"/>
          </p:cNvSpPr>
          <p:nvPr/>
        </p:nvSpPr>
        <p:spPr bwMode="auto">
          <a:xfrm>
            <a:off x="2994273" y="3070564"/>
            <a:ext cx="0" cy="9144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28" name="Line 30">
            <a:extLst>
              <a:ext uri="{FF2B5EF4-FFF2-40B4-BE49-F238E27FC236}">
                <a16:creationId xmlns:a16="http://schemas.microsoft.com/office/drawing/2014/main" id="{79DCBA22-FF39-4014-B1E5-8D3FA4AAF71F}"/>
              </a:ext>
            </a:extLst>
          </p:cNvPr>
          <p:cNvSpPr>
            <a:spLocks noChangeShapeType="1"/>
          </p:cNvSpPr>
          <p:nvPr/>
        </p:nvSpPr>
        <p:spPr bwMode="auto">
          <a:xfrm>
            <a:off x="2874670" y="3109845"/>
            <a:ext cx="91440" cy="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29" name="Line 31">
            <a:extLst>
              <a:ext uri="{FF2B5EF4-FFF2-40B4-BE49-F238E27FC236}">
                <a16:creationId xmlns:a16="http://schemas.microsoft.com/office/drawing/2014/main" id="{3CF3ADB8-37B4-4359-8328-F3DD6DE4B93A}"/>
              </a:ext>
            </a:extLst>
          </p:cNvPr>
          <p:cNvSpPr>
            <a:spLocks noChangeShapeType="1"/>
          </p:cNvSpPr>
          <p:nvPr/>
        </p:nvSpPr>
        <p:spPr bwMode="auto">
          <a:xfrm>
            <a:off x="2917852" y="3070564"/>
            <a:ext cx="0" cy="9144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30" name="Line 32">
            <a:extLst>
              <a:ext uri="{FF2B5EF4-FFF2-40B4-BE49-F238E27FC236}">
                <a16:creationId xmlns:a16="http://schemas.microsoft.com/office/drawing/2014/main" id="{C27DD637-58C7-448D-B4ED-3E8C43CE0D5C}"/>
              </a:ext>
            </a:extLst>
          </p:cNvPr>
          <p:cNvSpPr>
            <a:spLocks noChangeShapeType="1"/>
          </p:cNvSpPr>
          <p:nvPr/>
        </p:nvSpPr>
        <p:spPr bwMode="auto">
          <a:xfrm>
            <a:off x="2844326" y="3109845"/>
            <a:ext cx="91440" cy="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31" name="Line 33">
            <a:extLst>
              <a:ext uri="{FF2B5EF4-FFF2-40B4-BE49-F238E27FC236}">
                <a16:creationId xmlns:a16="http://schemas.microsoft.com/office/drawing/2014/main" id="{AEBB53F3-8BA3-42C8-A209-EBC60CBA8026}"/>
              </a:ext>
            </a:extLst>
          </p:cNvPr>
          <p:cNvSpPr>
            <a:spLocks noChangeShapeType="1"/>
          </p:cNvSpPr>
          <p:nvPr/>
        </p:nvSpPr>
        <p:spPr bwMode="auto">
          <a:xfrm>
            <a:off x="2887508" y="3070564"/>
            <a:ext cx="0" cy="9144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32" name="Line 34">
            <a:extLst>
              <a:ext uri="{FF2B5EF4-FFF2-40B4-BE49-F238E27FC236}">
                <a16:creationId xmlns:a16="http://schemas.microsoft.com/office/drawing/2014/main" id="{A3B4C49E-F003-48A1-B8C2-69F8C295F813}"/>
              </a:ext>
            </a:extLst>
          </p:cNvPr>
          <p:cNvSpPr>
            <a:spLocks noChangeShapeType="1"/>
          </p:cNvSpPr>
          <p:nvPr/>
        </p:nvSpPr>
        <p:spPr bwMode="auto">
          <a:xfrm>
            <a:off x="2809487" y="3055895"/>
            <a:ext cx="91440" cy="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33" name="Line 35">
            <a:extLst>
              <a:ext uri="{FF2B5EF4-FFF2-40B4-BE49-F238E27FC236}">
                <a16:creationId xmlns:a16="http://schemas.microsoft.com/office/drawing/2014/main" id="{E372E272-4DA2-47DC-91C3-BE2CD54592CF}"/>
              </a:ext>
            </a:extLst>
          </p:cNvPr>
          <p:cNvSpPr>
            <a:spLocks noChangeShapeType="1"/>
          </p:cNvSpPr>
          <p:nvPr/>
        </p:nvSpPr>
        <p:spPr bwMode="auto">
          <a:xfrm>
            <a:off x="2851545" y="3013242"/>
            <a:ext cx="0" cy="9144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34" name="Line 36">
            <a:extLst>
              <a:ext uri="{FF2B5EF4-FFF2-40B4-BE49-F238E27FC236}">
                <a16:creationId xmlns:a16="http://schemas.microsoft.com/office/drawing/2014/main" id="{4BD3DA16-5898-4E99-81AE-9C9807CB19A0}"/>
              </a:ext>
            </a:extLst>
          </p:cNvPr>
          <p:cNvSpPr>
            <a:spLocks noChangeShapeType="1"/>
          </p:cNvSpPr>
          <p:nvPr/>
        </p:nvSpPr>
        <p:spPr bwMode="auto">
          <a:xfrm>
            <a:off x="2767904" y="3023860"/>
            <a:ext cx="91440" cy="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35" name="Line 37">
            <a:extLst>
              <a:ext uri="{FF2B5EF4-FFF2-40B4-BE49-F238E27FC236}">
                <a16:creationId xmlns:a16="http://schemas.microsoft.com/office/drawing/2014/main" id="{CA05B891-5D86-462C-A1F6-653A9ADC6378}"/>
              </a:ext>
            </a:extLst>
          </p:cNvPr>
          <p:cNvSpPr>
            <a:spLocks noChangeShapeType="1"/>
          </p:cNvSpPr>
          <p:nvPr/>
        </p:nvSpPr>
        <p:spPr bwMode="auto">
          <a:xfrm>
            <a:off x="2811087" y="2982897"/>
            <a:ext cx="0" cy="9144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36" name="Line 38">
            <a:extLst>
              <a:ext uri="{FF2B5EF4-FFF2-40B4-BE49-F238E27FC236}">
                <a16:creationId xmlns:a16="http://schemas.microsoft.com/office/drawing/2014/main" id="{8192C371-4838-4905-A48F-6EF4B2184120}"/>
              </a:ext>
            </a:extLst>
          </p:cNvPr>
          <p:cNvSpPr>
            <a:spLocks noChangeShapeType="1"/>
          </p:cNvSpPr>
          <p:nvPr/>
        </p:nvSpPr>
        <p:spPr bwMode="auto">
          <a:xfrm>
            <a:off x="2763409" y="2998573"/>
            <a:ext cx="91440" cy="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37" name="Line 39">
            <a:extLst>
              <a:ext uri="{FF2B5EF4-FFF2-40B4-BE49-F238E27FC236}">
                <a16:creationId xmlns:a16="http://schemas.microsoft.com/office/drawing/2014/main" id="{48CF1BE6-346F-4C29-AE70-4CADDA55729E}"/>
              </a:ext>
            </a:extLst>
          </p:cNvPr>
          <p:cNvSpPr>
            <a:spLocks noChangeShapeType="1"/>
          </p:cNvSpPr>
          <p:nvPr/>
        </p:nvSpPr>
        <p:spPr bwMode="auto">
          <a:xfrm>
            <a:off x="2806591" y="2955921"/>
            <a:ext cx="0" cy="9144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38" name="Line 40">
            <a:extLst>
              <a:ext uri="{FF2B5EF4-FFF2-40B4-BE49-F238E27FC236}">
                <a16:creationId xmlns:a16="http://schemas.microsoft.com/office/drawing/2014/main" id="{552E0354-6134-4002-BFCE-9CA17DE68A2A}"/>
              </a:ext>
            </a:extLst>
          </p:cNvPr>
          <p:cNvSpPr>
            <a:spLocks noChangeShapeType="1"/>
          </p:cNvSpPr>
          <p:nvPr/>
        </p:nvSpPr>
        <p:spPr bwMode="auto">
          <a:xfrm>
            <a:off x="2621804" y="2872127"/>
            <a:ext cx="91440" cy="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39" name="Line 41">
            <a:extLst>
              <a:ext uri="{FF2B5EF4-FFF2-40B4-BE49-F238E27FC236}">
                <a16:creationId xmlns:a16="http://schemas.microsoft.com/office/drawing/2014/main" id="{7AE48B57-6DE4-44D0-8F9C-5CF2C9AD591D}"/>
              </a:ext>
            </a:extLst>
          </p:cNvPr>
          <p:cNvSpPr>
            <a:spLocks noChangeShapeType="1"/>
          </p:cNvSpPr>
          <p:nvPr/>
        </p:nvSpPr>
        <p:spPr bwMode="auto">
          <a:xfrm>
            <a:off x="2664987" y="2833543"/>
            <a:ext cx="0" cy="9144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40" name="Line 42">
            <a:extLst>
              <a:ext uri="{FF2B5EF4-FFF2-40B4-BE49-F238E27FC236}">
                <a16:creationId xmlns:a16="http://schemas.microsoft.com/office/drawing/2014/main" id="{CADDB242-A4FA-4462-967A-AC0FD73F80C8}"/>
              </a:ext>
            </a:extLst>
          </p:cNvPr>
          <p:cNvSpPr>
            <a:spLocks noChangeShapeType="1"/>
          </p:cNvSpPr>
          <p:nvPr/>
        </p:nvSpPr>
        <p:spPr bwMode="auto">
          <a:xfrm>
            <a:off x="2616186" y="2846838"/>
            <a:ext cx="91440" cy="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41" name="Line 43">
            <a:extLst>
              <a:ext uri="{FF2B5EF4-FFF2-40B4-BE49-F238E27FC236}">
                <a16:creationId xmlns:a16="http://schemas.microsoft.com/office/drawing/2014/main" id="{B0CAD833-EEEB-498F-B7C2-407BF377A8AF}"/>
              </a:ext>
            </a:extLst>
          </p:cNvPr>
          <p:cNvSpPr>
            <a:spLocks noChangeShapeType="1"/>
          </p:cNvSpPr>
          <p:nvPr/>
        </p:nvSpPr>
        <p:spPr bwMode="auto">
          <a:xfrm>
            <a:off x="2659367" y="2804881"/>
            <a:ext cx="0" cy="9144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42" name="Line 44">
            <a:extLst>
              <a:ext uri="{FF2B5EF4-FFF2-40B4-BE49-F238E27FC236}">
                <a16:creationId xmlns:a16="http://schemas.microsoft.com/office/drawing/2014/main" id="{3C52E927-6122-4F63-B9F6-840FE4577BC6}"/>
              </a:ext>
            </a:extLst>
          </p:cNvPr>
          <p:cNvSpPr>
            <a:spLocks noChangeShapeType="1"/>
          </p:cNvSpPr>
          <p:nvPr/>
        </p:nvSpPr>
        <p:spPr bwMode="auto">
          <a:xfrm>
            <a:off x="2610566" y="2823235"/>
            <a:ext cx="91440" cy="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43" name="Line 45">
            <a:extLst>
              <a:ext uri="{FF2B5EF4-FFF2-40B4-BE49-F238E27FC236}">
                <a16:creationId xmlns:a16="http://schemas.microsoft.com/office/drawing/2014/main" id="{BE0C8944-3FC2-4AA0-BD73-64AE40BA58EE}"/>
              </a:ext>
            </a:extLst>
          </p:cNvPr>
          <p:cNvSpPr>
            <a:spLocks noChangeShapeType="1"/>
          </p:cNvSpPr>
          <p:nvPr/>
        </p:nvSpPr>
        <p:spPr bwMode="auto">
          <a:xfrm>
            <a:off x="2654872" y="2784650"/>
            <a:ext cx="0" cy="9144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44" name="Line 46">
            <a:extLst>
              <a:ext uri="{FF2B5EF4-FFF2-40B4-BE49-F238E27FC236}">
                <a16:creationId xmlns:a16="http://schemas.microsoft.com/office/drawing/2014/main" id="{3ADE938C-9D89-43E4-9396-FF72AD11930C}"/>
              </a:ext>
            </a:extLst>
          </p:cNvPr>
          <p:cNvSpPr>
            <a:spLocks noChangeShapeType="1"/>
          </p:cNvSpPr>
          <p:nvPr/>
        </p:nvSpPr>
        <p:spPr bwMode="auto">
          <a:xfrm>
            <a:off x="2606071" y="2801317"/>
            <a:ext cx="91440" cy="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45" name="Line 47">
            <a:extLst>
              <a:ext uri="{FF2B5EF4-FFF2-40B4-BE49-F238E27FC236}">
                <a16:creationId xmlns:a16="http://schemas.microsoft.com/office/drawing/2014/main" id="{EA6CA0F2-D620-4675-8711-61F5E10F285F}"/>
              </a:ext>
            </a:extLst>
          </p:cNvPr>
          <p:cNvSpPr>
            <a:spLocks noChangeShapeType="1"/>
          </p:cNvSpPr>
          <p:nvPr/>
        </p:nvSpPr>
        <p:spPr bwMode="auto">
          <a:xfrm>
            <a:off x="2650376" y="2761046"/>
            <a:ext cx="0" cy="9144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46" name="Line 48">
            <a:extLst>
              <a:ext uri="{FF2B5EF4-FFF2-40B4-BE49-F238E27FC236}">
                <a16:creationId xmlns:a16="http://schemas.microsoft.com/office/drawing/2014/main" id="{AC07D0FC-ADB1-46CC-933E-93B4F7BB79A6}"/>
              </a:ext>
            </a:extLst>
          </p:cNvPr>
          <p:cNvSpPr>
            <a:spLocks noChangeShapeType="1"/>
          </p:cNvSpPr>
          <p:nvPr/>
        </p:nvSpPr>
        <p:spPr bwMode="auto">
          <a:xfrm>
            <a:off x="2250935" y="2469188"/>
            <a:ext cx="91440" cy="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47" name="Line 49">
            <a:extLst>
              <a:ext uri="{FF2B5EF4-FFF2-40B4-BE49-F238E27FC236}">
                <a16:creationId xmlns:a16="http://schemas.microsoft.com/office/drawing/2014/main" id="{D84B5B40-7A23-4610-AAF8-C8EEA8EBC89D}"/>
              </a:ext>
            </a:extLst>
          </p:cNvPr>
          <p:cNvSpPr>
            <a:spLocks noChangeShapeType="1"/>
          </p:cNvSpPr>
          <p:nvPr/>
        </p:nvSpPr>
        <p:spPr bwMode="auto">
          <a:xfrm>
            <a:off x="2295241" y="2417012"/>
            <a:ext cx="0" cy="9144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48" name="Line 50">
            <a:extLst>
              <a:ext uri="{FF2B5EF4-FFF2-40B4-BE49-F238E27FC236}">
                <a16:creationId xmlns:a16="http://schemas.microsoft.com/office/drawing/2014/main" id="{E4D56576-E911-4993-8F88-0EE3705C8B06}"/>
              </a:ext>
            </a:extLst>
          </p:cNvPr>
          <p:cNvSpPr>
            <a:spLocks noChangeShapeType="1"/>
          </p:cNvSpPr>
          <p:nvPr/>
        </p:nvSpPr>
        <p:spPr bwMode="auto">
          <a:xfrm>
            <a:off x="2231830" y="2469188"/>
            <a:ext cx="91440" cy="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49" name="Line 51">
            <a:extLst>
              <a:ext uri="{FF2B5EF4-FFF2-40B4-BE49-F238E27FC236}">
                <a16:creationId xmlns:a16="http://schemas.microsoft.com/office/drawing/2014/main" id="{3C4A58B4-AD4A-4DA5-9D11-7F5C0CBD6C47}"/>
              </a:ext>
            </a:extLst>
          </p:cNvPr>
          <p:cNvSpPr>
            <a:spLocks noChangeShapeType="1"/>
          </p:cNvSpPr>
          <p:nvPr/>
        </p:nvSpPr>
        <p:spPr bwMode="auto">
          <a:xfrm>
            <a:off x="2275012" y="2417012"/>
            <a:ext cx="0" cy="9144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50" name="Line 52">
            <a:extLst>
              <a:ext uri="{FF2B5EF4-FFF2-40B4-BE49-F238E27FC236}">
                <a16:creationId xmlns:a16="http://schemas.microsoft.com/office/drawing/2014/main" id="{74A8F1E2-2A18-48E6-A354-2D418EB69ACF}"/>
              </a:ext>
            </a:extLst>
          </p:cNvPr>
          <p:cNvSpPr>
            <a:spLocks noChangeShapeType="1"/>
          </p:cNvSpPr>
          <p:nvPr/>
        </p:nvSpPr>
        <p:spPr bwMode="auto">
          <a:xfrm>
            <a:off x="2210477" y="2447270"/>
            <a:ext cx="91440" cy="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51" name="Line 53">
            <a:extLst>
              <a:ext uri="{FF2B5EF4-FFF2-40B4-BE49-F238E27FC236}">
                <a16:creationId xmlns:a16="http://schemas.microsoft.com/office/drawing/2014/main" id="{21FFEC88-AEC7-45E0-8EF4-E8DFE0F02811}"/>
              </a:ext>
            </a:extLst>
          </p:cNvPr>
          <p:cNvSpPr>
            <a:spLocks noChangeShapeType="1"/>
          </p:cNvSpPr>
          <p:nvPr/>
        </p:nvSpPr>
        <p:spPr bwMode="auto">
          <a:xfrm>
            <a:off x="2225087" y="2425354"/>
            <a:ext cx="91440" cy="43834"/>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52" name="Line 54">
            <a:extLst>
              <a:ext uri="{FF2B5EF4-FFF2-40B4-BE49-F238E27FC236}">
                <a16:creationId xmlns:a16="http://schemas.microsoft.com/office/drawing/2014/main" id="{1E214F04-948E-4635-A53F-4CD16DBAB650}"/>
              </a:ext>
            </a:extLst>
          </p:cNvPr>
          <p:cNvSpPr>
            <a:spLocks noChangeShapeType="1"/>
          </p:cNvSpPr>
          <p:nvPr/>
        </p:nvSpPr>
        <p:spPr bwMode="auto">
          <a:xfrm>
            <a:off x="2235677" y="2447270"/>
            <a:ext cx="30344" cy="0"/>
          </a:xfrm>
          <a:prstGeom prst="line">
            <a:avLst/>
          </a:prstGeom>
          <a:noFill/>
          <a:ln w="6350" cap="flat">
            <a:solidFill>
              <a:srgbClr val="56639D"/>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53" name="Line 55">
            <a:extLst>
              <a:ext uri="{FF2B5EF4-FFF2-40B4-BE49-F238E27FC236}">
                <a16:creationId xmlns:a16="http://schemas.microsoft.com/office/drawing/2014/main" id="{9ED4EE2E-88DE-449B-B0E7-04DDF67EEF87}"/>
              </a:ext>
            </a:extLst>
          </p:cNvPr>
          <p:cNvSpPr>
            <a:spLocks noChangeShapeType="1"/>
          </p:cNvSpPr>
          <p:nvPr/>
        </p:nvSpPr>
        <p:spPr bwMode="auto">
          <a:xfrm>
            <a:off x="2221715" y="2425354"/>
            <a:ext cx="91440" cy="43834"/>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54" name="Line 56">
            <a:extLst>
              <a:ext uri="{FF2B5EF4-FFF2-40B4-BE49-F238E27FC236}">
                <a16:creationId xmlns:a16="http://schemas.microsoft.com/office/drawing/2014/main" id="{5F148A27-466E-436D-A30F-6E72D9EAF39F}"/>
              </a:ext>
            </a:extLst>
          </p:cNvPr>
          <p:cNvSpPr>
            <a:spLocks noChangeShapeType="1"/>
          </p:cNvSpPr>
          <p:nvPr/>
        </p:nvSpPr>
        <p:spPr bwMode="auto">
          <a:xfrm>
            <a:off x="2195867" y="2427039"/>
            <a:ext cx="91440" cy="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55" name="Line 57">
            <a:extLst>
              <a:ext uri="{FF2B5EF4-FFF2-40B4-BE49-F238E27FC236}">
                <a16:creationId xmlns:a16="http://schemas.microsoft.com/office/drawing/2014/main" id="{CE80D776-7DC9-44EF-9344-836A851D6293}"/>
              </a:ext>
            </a:extLst>
          </p:cNvPr>
          <p:cNvSpPr>
            <a:spLocks noChangeShapeType="1"/>
          </p:cNvSpPr>
          <p:nvPr/>
        </p:nvSpPr>
        <p:spPr bwMode="auto">
          <a:xfrm>
            <a:off x="2239049" y="2384387"/>
            <a:ext cx="0" cy="9144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56" name="Line 58">
            <a:extLst>
              <a:ext uri="{FF2B5EF4-FFF2-40B4-BE49-F238E27FC236}">
                <a16:creationId xmlns:a16="http://schemas.microsoft.com/office/drawing/2014/main" id="{D6EBCB78-5D92-46BD-824E-A8C539F376A4}"/>
              </a:ext>
            </a:extLst>
          </p:cNvPr>
          <p:cNvSpPr>
            <a:spLocks noChangeShapeType="1"/>
          </p:cNvSpPr>
          <p:nvPr/>
        </p:nvSpPr>
        <p:spPr bwMode="auto">
          <a:xfrm>
            <a:off x="2195867" y="2405122"/>
            <a:ext cx="91440" cy="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57" name="Line 59">
            <a:extLst>
              <a:ext uri="{FF2B5EF4-FFF2-40B4-BE49-F238E27FC236}">
                <a16:creationId xmlns:a16="http://schemas.microsoft.com/office/drawing/2014/main" id="{874482A7-CD48-480D-895D-A02B2066E6DF}"/>
              </a:ext>
            </a:extLst>
          </p:cNvPr>
          <p:cNvSpPr>
            <a:spLocks noChangeShapeType="1"/>
          </p:cNvSpPr>
          <p:nvPr/>
        </p:nvSpPr>
        <p:spPr bwMode="auto">
          <a:xfrm>
            <a:off x="2239049" y="2365842"/>
            <a:ext cx="0" cy="9144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58" name="Line 60">
            <a:extLst>
              <a:ext uri="{FF2B5EF4-FFF2-40B4-BE49-F238E27FC236}">
                <a16:creationId xmlns:a16="http://schemas.microsoft.com/office/drawing/2014/main" id="{6F9ACA0D-D1EA-4A9B-A8A5-A37228367386}"/>
              </a:ext>
            </a:extLst>
          </p:cNvPr>
          <p:cNvSpPr>
            <a:spLocks noChangeShapeType="1"/>
          </p:cNvSpPr>
          <p:nvPr/>
        </p:nvSpPr>
        <p:spPr bwMode="auto">
          <a:xfrm>
            <a:off x="2191371" y="2351173"/>
            <a:ext cx="91440" cy="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59" name="Line 61">
            <a:extLst>
              <a:ext uri="{FF2B5EF4-FFF2-40B4-BE49-F238E27FC236}">
                <a16:creationId xmlns:a16="http://schemas.microsoft.com/office/drawing/2014/main" id="{B62B2ADA-AB17-4BB2-BD2A-2E04DDA3E876}"/>
              </a:ext>
            </a:extLst>
          </p:cNvPr>
          <p:cNvSpPr>
            <a:spLocks noChangeShapeType="1"/>
          </p:cNvSpPr>
          <p:nvPr/>
        </p:nvSpPr>
        <p:spPr bwMode="auto">
          <a:xfrm>
            <a:off x="2234553" y="2308519"/>
            <a:ext cx="0" cy="9144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60" name="Line 62">
            <a:extLst>
              <a:ext uri="{FF2B5EF4-FFF2-40B4-BE49-F238E27FC236}">
                <a16:creationId xmlns:a16="http://schemas.microsoft.com/office/drawing/2014/main" id="{10FCB0D3-CBA8-491A-BD3D-37F64583E2E2}"/>
              </a:ext>
            </a:extLst>
          </p:cNvPr>
          <p:cNvSpPr>
            <a:spLocks noChangeShapeType="1"/>
          </p:cNvSpPr>
          <p:nvPr/>
        </p:nvSpPr>
        <p:spPr bwMode="auto">
          <a:xfrm>
            <a:off x="3030885" y="3109845"/>
            <a:ext cx="91440" cy="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61" name="Line 63">
            <a:extLst>
              <a:ext uri="{FF2B5EF4-FFF2-40B4-BE49-F238E27FC236}">
                <a16:creationId xmlns:a16="http://schemas.microsoft.com/office/drawing/2014/main" id="{12FBBDC5-4BD2-45E6-9C13-6F4CB58A4886}"/>
              </a:ext>
            </a:extLst>
          </p:cNvPr>
          <p:cNvSpPr>
            <a:spLocks noChangeShapeType="1"/>
          </p:cNvSpPr>
          <p:nvPr/>
        </p:nvSpPr>
        <p:spPr bwMode="auto">
          <a:xfrm>
            <a:off x="3075190" y="3070564"/>
            <a:ext cx="0" cy="9144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62" name="Line 64">
            <a:extLst>
              <a:ext uri="{FF2B5EF4-FFF2-40B4-BE49-F238E27FC236}">
                <a16:creationId xmlns:a16="http://schemas.microsoft.com/office/drawing/2014/main" id="{29827918-1E4B-452A-8759-D8AD38F033FC}"/>
              </a:ext>
            </a:extLst>
          </p:cNvPr>
          <p:cNvSpPr>
            <a:spLocks noChangeShapeType="1"/>
          </p:cNvSpPr>
          <p:nvPr/>
        </p:nvSpPr>
        <p:spPr bwMode="auto">
          <a:xfrm>
            <a:off x="3034256" y="3109845"/>
            <a:ext cx="91440" cy="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63" name="Line 65">
            <a:extLst>
              <a:ext uri="{FF2B5EF4-FFF2-40B4-BE49-F238E27FC236}">
                <a16:creationId xmlns:a16="http://schemas.microsoft.com/office/drawing/2014/main" id="{5BEE9A91-EC53-4FD1-A838-1E2CA179D093}"/>
              </a:ext>
            </a:extLst>
          </p:cNvPr>
          <p:cNvSpPr>
            <a:spLocks noChangeShapeType="1"/>
          </p:cNvSpPr>
          <p:nvPr/>
        </p:nvSpPr>
        <p:spPr bwMode="auto">
          <a:xfrm>
            <a:off x="3077438" y="3070564"/>
            <a:ext cx="0" cy="9144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64" name="Line 66">
            <a:extLst>
              <a:ext uri="{FF2B5EF4-FFF2-40B4-BE49-F238E27FC236}">
                <a16:creationId xmlns:a16="http://schemas.microsoft.com/office/drawing/2014/main" id="{2B7F52DE-3031-4D86-9EE1-DB60F05E1B81}"/>
              </a:ext>
            </a:extLst>
          </p:cNvPr>
          <p:cNvSpPr>
            <a:spLocks noChangeShapeType="1"/>
          </p:cNvSpPr>
          <p:nvPr/>
        </p:nvSpPr>
        <p:spPr bwMode="auto">
          <a:xfrm>
            <a:off x="3037628" y="3109845"/>
            <a:ext cx="91440" cy="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65" name="Line 67">
            <a:extLst>
              <a:ext uri="{FF2B5EF4-FFF2-40B4-BE49-F238E27FC236}">
                <a16:creationId xmlns:a16="http://schemas.microsoft.com/office/drawing/2014/main" id="{C79AB7A3-B507-4348-ACB9-236043E2150C}"/>
              </a:ext>
            </a:extLst>
          </p:cNvPr>
          <p:cNvSpPr>
            <a:spLocks noChangeShapeType="1"/>
          </p:cNvSpPr>
          <p:nvPr/>
        </p:nvSpPr>
        <p:spPr bwMode="auto">
          <a:xfrm>
            <a:off x="3081934" y="3070564"/>
            <a:ext cx="0" cy="9144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66" name="Line 68">
            <a:extLst>
              <a:ext uri="{FF2B5EF4-FFF2-40B4-BE49-F238E27FC236}">
                <a16:creationId xmlns:a16="http://schemas.microsoft.com/office/drawing/2014/main" id="{B143D185-C3D8-4C5A-B919-E33CC958FAEC}"/>
              </a:ext>
            </a:extLst>
          </p:cNvPr>
          <p:cNvSpPr>
            <a:spLocks noChangeShapeType="1"/>
          </p:cNvSpPr>
          <p:nvPr/>
        </p:nvSpPr>
        <p:spPr bwMode="auto">
          <a:xfrm>
            <a:off x="3041000" y="3109845"/>
            <a:ext cx="91440" cy="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67" name="Line 69">
            <a:extLst>
              <a:ext uri="{FF2B5EF4-FFF2-40B4-BE49-F238E27FC236}">
                <a16:creationId xmlns:a16="http://schemas.microsoft.com/office/drawing/2014/main" id="{DA876980-0903-44A7-85C3-CBCCF1191114}"/>
              </a:ext>
            </a:extLst>
          </p:cNvPr>
          <p:cNvSpPr>
            <a:spLocks noChangeShapeType="1"/>
          </p:cNvSpPr>
          <p:nvPr/>
        </p:nvSpPr>
        <p:spPr bwMode="auto">
          <a:xfrm>
            <a:off x="3084181" y="3070564"/>
            <a:ext cx="0" cy="9144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68" name="Line 70">
            <a:extLst>
              <a:ext uri="{FF2B5EF4-FFF2-40B4-BE49-F238E27FC236}">
                <a16:creationId xmlns:a16="http://schemas.microsoft.com/office/drawing/2014/main" id="{6F795AE3-3F15-40AC-A9B7-224F667DDFDC}"/>
              </a:ext>
            </a:extLst>
          </p:cNvPr>
          <p:cNvSpPr>
            <a:spLocks noChangeShapeType="1"/>
          </p:cNvSpPr>
          <p:nvPr/>
        </p:nvSpPr>
        <p:spPr bwMode="auto">
          <a:xfrm>
            <a:off x="3044371" y="3109845"/>
            <a:ext cx="91440" cy="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69" name="Line 71">
            <a:extLst>
              <a:ext uri="{FF2B5EF4-FFF2-40B4-BE49-F238E27FC236}">
                <a16:creationId xmlns:a16="http://schemas.microsoft.com/office/drawing/2014/main" id="{53001A3F-5E9E-4603-A753-2600F16BA333}"/>
              </a:ext>
            </a:extLst>
          </p:cNvPr>
          <p:cNvSpPr>
            <a:spLocks noChangeShapeType="1"/>
          </p:cNvSpPr>
          <p:nvPr/>
        </p:nvSpPr>
        <p:spPr bwMode="auto">
          <a:xfrm>
            <a:off x="3086429" y="3070564"/>
            <a:ext cx="0" cy="9144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70" name="Line 72">
            <a:extLst>
              <a:ext uri="{FF2B5EF4-FFF2-40B4-BE49-F238E27FC236}">
                <a16:creationId xmlns:a16="http://schemas.microsoft.com/office/drawing/2014/main" id="{48015234-4E5C-4596-AD1E-997DCED014BC}"/>
              </a:ext>
            </a:extLst>
          </p:cNvPr>
          <p:cNvSpPr>
            <a:spLocks noChangeShapeType="1"/>
          </p:cNvSpPr>
          <p:nvPr/>
        </p:nvSpPr>
        <p:spPr bwMode="auto">
          <a:xfrm>
            <a:off x="3047743" y="3109845"/>
            <a:ext cx="91440" cy="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71" name="Line 73">
            <a:extLst>
              <a:ext uri="{FF2B5EF4-FFF2-40B4-BE49-F238E27FC236}">
                <a16:creationId xmlns:a16="http://schemas.microsoft.com/office/drawing/2014/main" id="{FCD18499-923E-4F06-BE8D-0086D0F93B32}"/>
              </a:ext>
            </a:extLst>
          </p:cNvPr>
          <p:cNvSpPr>
            <a:spLocks noChangeShapeType="1"/>
          </p:cNvSpPr>
          <p:nvPr/>
        </p:nvSpPr>
        <p:spPr bwMode="auto">
          <a:xfrm>
            <a:off x="3090924" y="3070564"/>
            <a:ext cx="0" cy="9144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72" name="Line 74">
            <a:extLst>
              <a:ext uri="{FF2B5EF4-FFF2-40B4-BE49-F238E27FC236}">
                <a16:creationId xmlns:a16="http://schemas.microsoft.com/office/drawing/2014/main" id="{9556469D-52A8-45C4-8B9B-F44D56F86641}"/>
              </a:ext>
            </a:extLst>
          </p:cNvPr>
          <p:cNvSpPr>
            <a:spLocks noChangeShapeType="1"/>
          </p:cNvSpPr>
          <p:nvPr/>
        </p:nvSpPr>
        <p:spPr bwMode="auto">
          <a:xfrm>
            <a:off x="924796" y="1260370"/>
            <a:ext cx="91440" cy="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574" name="Line 76">
            <a:extLst>
              <a:ext uri="{FF2B5EF4-FFF2-40B4-BE49-F238E27FC236}">
                <a16:creationId xmlns:a16="http://schemas.microsoft.com/office/drawing/2014/main" id="{E668AD8F-B85E-4852-88F7-64B878D08F24}"/>
              </a:ext>
            </a:extLst>
          </p:cNvPr>
          <p:cNvSpPr>
            <a:spLocks noChangeShapeType="1"/>
          </p:cNvSpPr>
          <p:nvPr/>
        </p:nvSpPr>
        <p:spPr bwMode="auto">
          <a:xfrm>
            <a:off x="924796" y="1259025"/>
            <a:ext cx="91440" cy="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3130" name="TextBox 3129">
            <a:extLst>
              <a:ext uri="{FF2B5EF4-FFF2-40B4-BE49-F238E27FC236}">
                <a16:creationId xmlns:a16="http://schemas.microsoft.com/office/drawing/2014/main" id="{B7FC2BDE-D881-4384-ADE3-327DE58B9C11}"/>
              </a:ext>
            </a:extLst>
          </p:cNvPr>
          <p:cNvSpPr txBox="1"/>
          <p:nvPr/>
        </p:nvSpPr>
        <p:spPr>
          <a:xfrm rot="16200000">
            <a:off x="-990705" y="2276800"/>
            <a:ext cx="2830825" cy="584775"/>
          </a:xfrm>
          <a:prstGeom prst="rect">
            <a:avLst/>
          </a:prstGeom>
          <a:noFill/>
        </p:spPr>
        <p:txBody>
          <a:bodyPr wrap="square" rtlCol="0">
            <a:spAutoFit/>
          </a:bodyPr>
          <a:lstStyle/>
          <a:p>
            <a:pPr algn="ctr" defTabSz="914309" fontAlgn="auto">
              <a:spcBef>
                <a:spcPts val="0"/>
              </a:spcBef>
              <a:spcAft>
                <a:spcPts val="0"/>
              </a:spcAft>
              <a:defRPr/>
            </a:pPr>
            <a:r>
              <a:rPr lang="en-GB" sz="1600" b="1" dirty="0">
                <a:solidFill>
                  <a:prstClr val="black"/>
                </a:solidFill>
                <a:latin typeface="Calibri" panose="020F0502020204030204" pitchFamily="34" charset="0"/>
                <a:cs typeface="Calibri" panose="020F0502020204030204" pitchFamily="34" charset="0"/>
              </a:rPr>
              <a:t>Patients Free From Disease </a:t>
            </a:r>
          </a:p>
          <a:p>
            <a:pPr algn="ctr" defTabSz="914309" fontAlgn="auto">
              <a:spcBef>
                <a:spcPts val="0"/>
              </a:spcBef>
              <a:spcAft>
                <a:spcPts val="0"/>
              </a:spcAft>
              <a:defRPr/>
            </a:pPr>
            <a:r>
              <a:rPr lang="en-GB" sz="1600" b="1" dirty="0">
                <a:solidFill>
                  <a:prstClr val="black"/>
                </a:solidFill>
                <a:latin typeface="Calibri" panose="020F0502020204030204" pitchFamily="34" charset="0"/>
                <a:cs typeface="Calibri" panose="020F0502020204030204" pitchFamily="34" charset="0"/>
              </a:rPr>
              <a:t>Progression and Death (%)</a:t>
            </a:r>
          </a:p>
        </p:txBody>
      </p:sp>
      <p:sp>
        <p:nvSpPr>
          <p:cNvPr id="3132" name="TextBox 3131">
            <a:extLst>
              <a:ext uri="{FF2B5EF4-FFF2-40B4-BE49-F238E27FC236}">
                <a16:creationId xmlns:a16="http://schemas.microsoft.com/office/drawing/2014/main" id="{057B49E3-0D42-4F9F-A0E5-FE80F91211BC}"/>
              </a:ext>
            </a:extLst>
          </p:cNvPr>
          <p:cNvSpPr txBox="1"/>
          <p:nvPr/>
        </p:nvSpPr>
        <p:spPr>
          <a:xfrm>
            <a:off x="1070576" y="728534"/>
            <a:ext cx="3196432" cy="646331"/>
          </a:xfrm>
          <a:prstGeom prst="rect">
            <a:avLst/>
          </a:prstGeom>
          <a:noFill/>
          <a:ln w="12700">
            <a:noFill/>
          </a:ln>
        </p:spPr>
        <p:txBody>
          <a:bodyPr wrap="square" rtlCol="0">
            <a:spAutoFit/>
          </a:bodyPr>
          <a:lstStyle/>
          <a:p>
            <a:pPr algn="ctr" defTabSz="609539" fontAlgn="auto">
              <a:spcBef>
                <a:spcPts val="0"/>
              </a:spcBef>
              <a:spcAft>
                <a:spcPts val="0"/>
              </a:spcAft>
              <a:defRPr/>
            </a:pPr>
            <a:r>
              <a:rPr lang="en-GB" b="1" dirty="0">
                <a:solidFill>
                  <a:prstClr val="black"/>
                </a:solidFill>
                <a:latin typeface="Calibri" panose="020F0502020204030204" pitchFamily="34" charset="0"/>
                <a:cs typeface="Calibri" panose="020F0502020204030204" pitchFamily="34" charset="0"/>
              </a:rPr>
              <a:t>HRD Positive, </a:t>
            </a:r>
            <a:br>
              <a:rPr lang="en-GB" b="1" dirty="0">
                <a:solidFill>
                  <a:prstClr val="black"/>
                </a:solidFill>
                <a:latin typeface="Calibri" panose="020F0502020204030204" pitchFamily="34" charset="0"/>
                <a:cs typeface="Calibri" panose="020F0502020204030204" pitchFamily="34" charset="0"/>
              </a:rPr>
            </a:br>
            <a:r>
              <a:rPr lang="en-GB" b="1" dirty="0">
                <a:solidFill>
                  <a:prstClr val="black"/>
                </a:solidFill>
                <a:latin typeface="Calibri" panose="020F0502020204030204" pitchFamily="34" charset="0"/>
                <a:cs typeface="Calibri" panose="020F0502020204030204" pitchFamily="34" charset="0"/>
              </a:rPr>
              <a:t>Including t</a:t>
            </a:r>
            <a:r>
              <a:rPr lang="en-GB" b="1" i="1" dirty="0">
                <a:solidFill>
                  <a:prstClr val="black"/>
                </a:solidFill>
                <a:latin typeface="Calibri" panose="020F0502020204030204" pitchFamily="34" charset="0"/>
                <a:cs typeface="Calibri" panose="020F0502020204030204" pitchFamily="34" charset="0"/>
              </a:rPr>
              <a:t>BRCA</a:t>
            </a:r>
            <a:r>
              <a:rPr lang="en-GB" b="1" dirty="0">
                <a:solidFill>
                  <a:prstClr val="black"/>
                </a:solidFill>
                <a:latin typeface="Calibri" panose="020F0502020204030204" pitchFamily="34" charset="0"/>
                <a:cs typeface="Calibri" panose="020F0502020204030204" pitchFamily="34" charset="0"/>
              </a:rPr>
              <a:t>m</a:t>
            </a:r>
            <a:endParaRPr lang="en-GB" dirty="0">
              <a:solidFill>
                <a:prstClr val="black"/>
              </a:solidFill>
              <a:latin typeface="Calibri" panose="020F0502020204030204" pitchFamily="34" charset="0"/>
              <a:cs typeface="Calibri" panose="020F0502020204030204" pitchFamily="34" charset="0"/>
            </a:endParaRPr>
          </a:p>
        </p:txBody>
      </p:sp>
      <p:sp>
        <p:nvSpPr>
          <p:cNvPr id="3337" name="TextBox 3336">
            <a:extLst>
              <a:ext uri="{FF2B5EF4-FFF2-40B4-BE49-F238E27FC236}">
                <a16:creationId xmlns:a16="http://schemas.microsoft.com/office/drawing/2014/main" id="{DF34E9A8-59EF-4E22-9B9D-A588C20E20C7}"/>
              </a:ext>
            </a:extLst>
          </p:cNvPr>
          <p:cNvSpPr txBox="1"/>
          <p:nvPr/>
        </p:nvSpPr>
        <p:spPr>
          <a:xfrm>
            <a:off x="4637994" y="3984600"/>
            <a:ext cx="3477199" cy="338554"/>
          </a:xfrm>
          <a:prstGeom prst="rect">
            <a:avLst/>
          </a:prstGeom>
          <a:noFill/>
          <a:ln w="28575" cap="flat">
            <a:solidFill>
              <a:schemeClr val="tx1"/>
            </a:solidFill>
            <a:miter lim="800000"/>
          </a:ln>
        </p:spPr>
        <p:txBody>
          <a:bodyPr wrap="square" rtlCol="0" anchor="ctr">
            <a:spAutoFit/>
          </a:bodyPr>
          <a:lstStyle/>
          <a:p>
            <a:pPr algn="ctr" defTabSz="914332" fontAlgn="auto">
              <a:spcBef>
                <a:spcPts val="0"/>
              </a:spcBef>
              <a:spcAft>
                <a:spcPts val="0"/>
              </a:spcAft>
              <a:defRPr/>
            </a:pPr>
            <a:r>
              <a:rPr lang="en-GB" sz="1600" b="1" dirty="0">
                <a:solidFill>
                  <a:prstClr val="black"/>
                </a:solidFill>
                <a:latin typeface="Calibri" panose="020F0502020204030204" pitchFamily="34" charset="0"/>
                <a:cs typeface="Calibri" panose="020F0502020204030204" pitchFamily="34" charset="0"/>
              </a:rPr>
              <a:t>Mos Since Randomization</a:t>
            </a:r>
          </a:p>
        </p:txBody>
      </p:sp>
      <p:sp>
        <p:nvSpPr>
          <p:cNvPr id="3338" name="Freeform 5">
            <a:extLst>
              <a:ext uri="{FF2B5EF4-FFF2-40B4-BE49-F238E27FC236}">
                <a16:creationId xmlns:a16="http://schemas.microsoft.com/office/drawing/2014/main" id="{EB446048-F5AB-4D5F-86E5-EE2044983512}"/>
              </a:ext>
            </a:extLst>
          </p:cNvPr>
          <p:cNvSpPr>
            <a:spLocks/>
          </p:cNvSpPr>
          <p:nvPr/>
        </p:nvSpPr>
        <p:spPr bwMode="auto">
          <a:xfrm>
            <a:off x="4641050" y="1261668"/>
            <a:ext cx="3491011" cy="2465174"/>
          </a:xfrm>
          <a:custGeom>
            <a:avLst/>
            <a:gdLst>
              <a:gd name="T0" fmla="*/ 0 w 4071"/>
              <a:gd name="T1" fmla="*/ 0 h 1472"/>
              <a:gd name="T2" fmla="*/ 0 w 4071"/>
              <a:gd name="T3" fmla="*/ 1472 h 1472"/>
              <a:gd name="T4" fmla="*/ 4071 w 4071"/>
              <a:gd name="T5" fmla="*/ 1472 h 1472"/>
            </a:gdLst>
            <a:ahLst/>
            <a:cxnLst>
              <a:cxn ang="0">
                <a:pos x="T0" y="T1"/>
              </a:cxn>
              <a:cxn ang="0">
                <a:pos x="T2" y="T3"/>
              </a:cxn>
              <a:cxn ang="0">
                <a:pos x="T4" y="T5"/>
              </a:cxn>
            </a:cxnLst>
            <a:rect l="0" t="0" r="r" b="b"/>
            <a:pathLst>
              <a:path w="4071" h="1472">
                <a:moveTo>
                  <a:pt x="0" y="0"/>
                </a:moveTo>
                <a:lnTo>
                  <a:pt x="0" y="1472"/>
                </a:lnTo>
                <a:lnTo>
                  <a:pt x="4071" y="1472"/>
                </a:lnTo>
              </a:path>
            </a:pathLst>
          </a:custGeom>
          <a:noFill/>
          <a:ln w="2857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339" name="Line 6">
            <a:extLst>
              <a:ext uri="{FF2B5EF4-FFF2-40B4-BE49-F238E27FC236}">
                <a16:creationId xmlns:a16="http://schemas.microsoft.com/office/drawing/2014/main" id="{A1E4EFF6-01C5-4994-BB6D-A936E803943F}"/>
              </a:ext>
            </a:extLst>
          </p:cNvPr>
          <p:cNvSpPr>
            <a:spLocks noChangeShapeType="1"/>
          </p:cNvSpPr>
          <p:nvPr/>
        </p:nvSpPr>
        <p:spPr bwMode="auto">
          <a:xfrm>
            <a:off x="4587639" y="1261668"/>
            <a:ext cx="51322"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341" name="Line 8">
            <a:extLst>
              <a:ext uri="{FF2B5EF4-FFF2-40B4-BE49-F238E27FC236}">
                <a16:creationId xmlns:a16="http://schemas.microsoft.com/office/drawing/2014/main" id="{F3C0A146-D52A-49C1-82B0-46D5A3F57A62}"/>
              </a:ext>
            </a:extLst>
          </p:cNvPr>
          <p:cNvSpPr>
            <a:spLocks noChangeShapeType="1"/>
          </p:cNvSpPr>
          <p:nvPr/>
        </p:nvSpPr>
        <p:spPr bwMode="auto">
          <a:xfrm>
            <a:off x="4587639" y="1754034"/>
            <a:ext cx="51322"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343" name="Line 10">
            <a:extLst>
              <a:ext uri="{FF2B5EF4-FFF2-40B4-BE49-F238E27FC236}">
                <a16:creationId xmlns:a16="http://schemas.microsoft.com/office/drawing/2014/main" id="{6CB04823-8892-42DA-A718-B1A361AA1246}"/>
              </a:ext>
            </a:extLst>
          </p:cNvPr>
          <p:cNvSpPr>
            <a:spLocks noChangeShapeType="1"/>
          </p:cNvSpPr>
          <p:nvPr/>
        </p:nvSpPr>
        <p:spPr bwMode="auto">
          <a:xfrm>
            <a:off x="4587639" y="2246399"/>
            <a:ext cx="51322"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345" name="Line 12">
            <a:extLst>
              <a:ext uri="{FF2B5EF4-FFF2-40B4-BE49-F238E27FC236}">
                <a16:creationId xmlns:a16="http://schemas.microsoft.com/office/drawing/2014/main" id="{93525FEB-36AE-4FC5-91AA-9D30CBA4CC6D}"/>
              </a:ext>
            </a:extLst>
          </p:cNvPr>
          <p:cNvSpPr>
            <a:spLocks noChangeShapeType="1"/>
          </p:cNvSpPr>
          <p:nvPr/>
        </p:nvSpPr>
        <p:spPr bwMode="auto">
          <a:xfrm>
            <a:off x="4587639" y="2740439"/>
            <a:ext cx="51322"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347" name="Line 14">
            <a:extLst>
              <a:ext uri="{FF2B5EF4-FFF2-40B4-BE49-F238E27FC236}">
                <a16:creationId xmlns:a16="http://schemas.microsoft.com/office/drawing/2014/main" id="{F0512134-5732-4F65-8D12-7FA147FB6EF4}"/>
              </a:ext>
            </a:extLst>
          </p:cNvPr>
          <p:cNvSpPr>
            <a:spLocks noChangeShapeType="1"/>
          </p:cNvSpPr>
          <p:nvPr/>
        </p:nvSpPr>
        <p:spPr bwMode="auto">
          <a:xfrm>
            <a:off x="4587639" y="3234477"/>
            <a:ext cx="51322"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349" name="Line 16">
            <a:extLst>
              <a:ext uri="{FF2B5EF4-FFF2-40B4-BE49-F238E27FC236}">
                <a16:creationId xmlns:a16="http://schemas.microsoft.com/office/drawing/2014/main" id="{AD11A1F1-0111-436A-A378-BA88866E915C}"/>
              </a:ext>
            </a:extLst>
          </p:cNvPr>
          <p:cNvSpPr>
            <a:spLocks noChangeShapeType="1"/>
          </p:cNvSpPr>
          <p:nvPr/>
        </p:nvSpPr>
        <p:spPr bwMode="auto">
          <a:xfrm>
            <a:off x="4587639" y="3726844"/>
            <a:ext cx="51322"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350" name="Line 17">
            <a:extLst>
              <a:ext uri="{FF2B5EF4-FFF2-40B4-BE49-F238E27FC236}">
                <a16:creationId xmlns:a16="http://schemas.microsoft.com/office/drawing/2014/main" id="{F6BD4625-10CE-4B1D-9711-64D6543F9573}"/>
              </a:ext>
            </a:extLst>
          </p:cNvPr>
          <p:cNvSpPr>
            <a:spLocks noChangeShapeType="1"/>
          </p:cNvSpPr>
          <p:nvPr/>
        </p:nvSpPr>
        <p:spPr bwMode="auto">
          <a:xfrm flipV="1">
            <a:off x="4641051" y="3726843"/>
            <a:ext cx="0" cy="76485"/>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351" name="Line 18">
            <a:extLst>
              <a:ext uri="{FF2B5EF4-FFF2-40B4-BE49-F238E27FC236}">
                <a16:creationId xmlns:a16="http://schemas.microsoft.com/office/drawing/2014/main" id="{8A501534-E3B8-4DC1-B6EA-3CD29210A6DC}"/>
              </a:ext>
            </a:extLst>
          </p:cNvPr>
          <p:cNvSpPr>
            <a:spLocks noChangeShapeType="1"/>
          </p:cNvSpPr>
          <p:nvPr/>
        </p:nvSpPr>
        <p:spPr bwMode="auto">
          <a:xfrm flipV="1">
            <a:off x="6031751" y="3726843"/>
            <a:ext cx="0" cy="76485"/>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352" name="Line 19">
            <a:extLst>
              <a:ext uri="{FF2B5EF4-FFF2-40B4-BE49-F238E27FC236}">
                <a16:creationId xmlns:a16="http://schemas.microsoft.com/office/drawing/2014/main" id="{A1CB7E78-5E21-4116-A049-71E4EC4A8F6D}"/>
              </a:ext>
            </a:extLst>
          </p:cNvPr>
          <p:cNvSpPr>
            <a:spLocks noChangeShapeType="1"/>
          </p:cNvSpPr>
          <p:nvPr/>
        </p:nvSpPr>
        <p:spPr bwMode="auto">
          <a:xfrm flipV="1">
            <a:off x="6724037" y="3726843"/>
            <a:ext cx="0" cy="76485"/>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353" name="Line 20">
            <a:extLst>
              <a:ext uri="{FF2B5EF4-FFF2-40B4-BE49-F238E27FC236}">
                <a16:creationId xmlns:a16="http://schemas.microsoft.com/office/drawing/2014/main" id="{FDB663E3-A472-418C-B4DF-603B637EF785}"/>
              </a:ext>
            </a:extLst>
          </p:cNvPr>
          <p:cNvSpPr>
            <a:spLocks noChangeShapeType="1"/>
          </p:cNvSpPr>
          <p:nvPr/>
        </p:nvSpPr>
        <p:spPr bwMode="auto">
          <a:xfrm flipV="1">
            <a:off x="7422293" y="3726843"/>
            <a:ext cx="0" cy="76485"/>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354" name="Line 21">
            <a:extLst>
              <a:ext uri="{FF2B5EF4-FFF2-40B4-BE49-F238E27FC236}">
                <a16:creationId xmlns:a16="http://schemas.microsoft.com/office/drawing/2014/main" id="{5B45AE8B-E18B-4339-86A3-E89469E7DE9F}"/>
              </a:ext>
            </a:extLst>
          </p:cNvPr>
          <p:cNvSpPr>
            <a:spLocks noChangeShapeType="1"/>
          </p:cNvSpPr>
          <p:nvPr/>
        </p:nvSpPr>
        <p:spPr bwMode="auto">
          <a:xfrm flipV="1">
            <a:off x="8115191" y="3726843"/>
            <a:ext cx="0" cy="76485"/>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355" name="Line 22">
            <a:extLst>
              <a:ext uri="{FF2B5EF4-FFF2-40B4-BE49-F238E27FC236}">
                <a16:creationId xmlns:a16="http://schemas.microsoft.com/office/drawing/2014/main" id="{CE401273-AE09-4047-BB9F-5B8CEB3506C0}"/>
              </a:ext>
            </a:extLst>
          </p:cNvPr>
          <p:cNvSpPr>
            <a:spLocks noChangeShapeType="1"/>
          </p:cNvSpPr>
          <p:nvPr/>
        </p:nvSpPr>
        <p:spPr bwMode="auto">
          <a:xfrm flipV="1">
            <a:off x="5105104" y="3726843"/>
            <a:ext cx="0" cy="76485"/>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356" name="Line 23">
            <a:extLst>
              <a:ext uri="{FF2B5EF4-FFF2-40B4-BE49-F238E27FC236}">
                <a16:creationId xmlns:a16="http://schemas.microsoft.com/office/drawing/2014/main" id="{7F2D172D-73DF-4136-9F73-637DEF3390C9}"/>
              </a:ext>
            </a:extLst>
          </p:cNvPr>
          <p:cNvSpPr>
            <a:spLocks noChangeShapeType="1"/>
          </p:cNvSpPr>
          <p:nvPr/>
        </p:nvSpPr>
        <p:spPr bwMode="auto">
          <a:xfrm flipV="1">
            <a:off x="5336240" y="3726843"/>
            <a:ext cx="0" cy="76485"/>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357" name="Line 24">
            <a:extLst>
              <a:ext uri="{FF2B5EF4-FFF2-40B4-BE49-F238E27FC236}">
                <a16:creationId xmlns:a16="http://schemas.microsoft.com/office/drawing/2014/main" id="{14E9C8D4-EFAB-419F-8705-E319BA5B4CD0}"/>
              </a:ext>
            </a:extLst>
          </p:cNvPr>
          <p:cNvSpPr>
            <a:spLocks noChangeShapeType="1"/>
          </p:cNvSpPr>
          <p:nvPr/>
        </p:nvSpPr>
        <p:spPr bwMode="auto">
          <a:xfrm flipV="1">
            <a:off x="5566819" y="3726843"/>
            <a:ext cx="0" cy="76485"/>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358" name="Line 25">
            <a:extLst>
              <a:ext uri="{FF2B5EF4-FFF2-40B4-BE49-F238E27FC236}">
                <a16:creationId xmlns:a16="http://schemas.microsoft.com/office/drawing/2014/main" id="{C4B9A972-481C-4912-925D-1732A058F2FA}"/>
              </a:ext>
            </a:extLst>
          </p:cNvPr>
          <p:cNvSpPr>
            <a:spLocks noChangeShapeType="1"/>
          </p:cNvSpPr>
          <p:nvPr/>
        </p:nvSpPr>
        <p:spPr bwMode="auto">
          <a:xfrm flipV="1">
            <a:off x="5799023" y="3726843"/>
            <a:ext cx="0" cy="76485"/>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359" name="Line 26">
            <a:extLst>
              <a:ext uri="{FF2B5EF4-FFF2-40B4-BE49-F238E27FC236}">
                <a16:creationId xmlns:a16="http://schemas.microsoft.com/office/drawing/2014/main" id="{C033B89D-F303-44DC-B3C9-94B440F95C1F}"/>
              </a:ext>
            </a:extLst>
          </p:cNvPr>
          <p:cNvSpPr>
            <a:spLocks noChangeShapeType="1"/>
          </p:cNvSpPr>
          <p:nvPr/>
        </p:nvSpPr>
        <p:spPr bwMode="auto">
          <a:xfrm flipV="1">
            <a:off x="6493929" y="3726843"/>
            <a:ext cx="0" cy="76485"/>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360" name="Line 27">
            <a:extLst>
              <a:ext uri="{FF2B5EF4-FFF2-40B4-BE49-F238E27FC236}">
                <a16:creationId xmlns:a16="http://schemas.microsoft.com/office/drawing/2014/main" id="{80C0874C-255C-4C8B-A385-549C72594F3C}"/>
              </a:ext>
            </a:extLst>
          </p:cNvPr>
          <p:cNvSpPr>
            <a:spLocks noChangeShapeType="1"/>
          </p:cNvSpPr>
          <p:nvPr/>
        </p:nvSpPr>
        <p:spPr bwMode="auto">
          <a:xfrm flipV="1">
            <a:off x="7189853" y="3726843"/>
            <a:ext cx="0" cy="76485"/>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361" name="Line 28">
            <a:extLst>
              <a:ext uri="{FF2B5EF4-FFF2-40B4-BE49-F238E27FC236}">
                <a16:creationId xmlns:a16="http://schemas.microsoft.com/office/drawing/2014/main" id="{C013B628-45FF-4A72-87CA-F4DAC76E9706}"/>
              </a:ext>
            </a:extLst>
          </p:cNvPr>
          <p:cNvSpPr>
            <a:spLocks noChangeShapeType="1"/>
          </p:cNvSpPr>
          <p:nvPr/>
        </p:nvSpPr>
        <p:spPr bwMode="auto">
          <a:xfrm flipV="1">
            <a:off x="7884030" y="3726843"/>
            <a:ext cx="0" cy="76485"/>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362" name="Line 29">
            <a:extLst>
              <a:ext uri="{FF2B5EF4-FFF2-40B4-BE49-F238E27FC236}">
                <a16:creationId xmlns:a16="http://schemas.microsoft.com/office/drawing/2014/main" id="{63BB58E0-40CB-41C5-8D22-366C5DBE23F6}"/>
              </a:ext>
            </a:extLst>
          </p:cNvPr>
          <p:cNvSpPr>
            <a:spLocks noChangeShapeType="1"/>
          </p:cNvSpPr>
          <p:nvPr/>
        </p:nvSpPr>
        <p:spPr bwMode="auto">
          <a:xfrm flipV="1">
            <a:off x="4869377" y="3726843"/>
            <a:ext cx="0" cy="76485"/>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363" name="Line 30">
            <a:extLst>
              <a:ext uri="{FF2B5EF4-FFF2-40B4-BE49-F238E27FC236}">
                <a16:creationId xmlns:a16="http://schemas.microsoft.com/office/drawing/2014/main" id="{9EDB0801-04D3-491F-A19F-00DD44E33897}"/>
              </a:ext>
            </a:extLst>
          </p:cNvPr>
          <p:cNvSpPr>
            <a:spLocks noChangeShapeType="1"/>
          </p:cNvSpPr>
          <p:nvPr/>
        </p:nvSpPr>
        <p:spPr bwMode="auto">
          <a:xfrm flipV="1">
            <a:off x="6263299" y="3726843"/>
            <a:ext cx="0" cy="76485"/>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364" name="Line 31">
            <a:extLst>
              <a:ext uri="{FF2B5EF4-FFF2-40B4-BE49-F238E27FC236}">
                <a16:creationId xmlns:a16="http://schemas.microsoft.com/office/drawing/2014/main" id="{46DD83A0-44B5-4579-97ED-9E2720D85F7C}"/>
              </a:ext>
            </a:extLst>
          </p:cNvPr>
          <p:cNvSpPr>
            <a:spLocks noChangeShapeType="1"/>
          </p:cNvSpPr>
          <p:nvPr/>
        </p:nvSpPr>
        <p:spPr bwMode="auto">
          <a:xfrm flipV="1">
            <a:off x="6956994" y="3726843"/>
            <a:ext cx="0" cy="76485"/>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365" name="Line 32">
            <a:extLst>
              <a:ext uri="{FF2B5EF4-FFF2-40B4-BE49-F238E27FC236}">
                <a16:creationId xmlns:a16="http://schemas.microsoft.com/office/drawing/2014/main" id="{6B8B7EA8-56AA-429A-B92C-FD01344460BD}"/>
              </a:ext>
            </a:extLst>
          </p:cNvPr>
          <p:cNvSpPr>
            <a:spLocks noChangeShapeType="1"/>
          </p:cNvSpPr>
          <p:nvPr/>
        </p:nvSpPr>
        <p:spPr bwMode="auto">
          <a:xfrm flipV="1">
            <a:off x="7653487" y="3726843"/>
            <a:ext cx="0" cy="76485"/>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366" name="TextBox 3365">
            <a:extLst>
              <a:ext uri="{FF2B5EF4-FFF2-40B4-BE49-F238E27FC236}">
                <a16:creationId xmlns:a16="http://schemas.microsoft.com/office/drawing/2014/main" id="{27B1294A-D044-48AE-838C-80CDC736FBBE}"/>
              </a:ext>
            </a:extLst>
          </p:cNvPr>
          <p:cNvSpPr txBox="1"/>
          <p:nvPr/>
        </p:nvSpPr>
        <p:spPr>
          <a:xfrm>
            <a:off x="4522007" y="3824259"/>
            <a:ext cx="240612" cy="215444"/>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0</a:t>
            </a:r>
          </a:p>
        </p:txBody>
      </p:sp>
      <p:sp>
        <p:nvSpPr>
          <p:cNvPr id="3367" name="TextBox 3366">
            <a:extLst>
              <a:ext uri="{FF2B5EF4-FFF2-40B4-BE49-F238E27FC236}">
                <a16:creationId xmlns:a16="http://schemas.microsoft.com/office/drawing/2014/main" id="{06C4EC7B-7EBA-4EE4-8C69-7EB45E993A44}"/>
              </a:ext>
            </a:extLst>
          </p:cNvPr>
          <p:cNvSpPr txBox="1"/>
          <p:nvPr/>
        </p:nvSpPr>
        <p:spPr>
          <a:xfrm>
            <a:off x="4748251" y="3824259"/>
            <a:ext cx="240612" cy="215444"/>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3</a:t>
            </a:r>
          </a:p>
        </p:txBody>
      </p:sp>
      <p:sp>
        <p:nvSpPr>
          <p:cNvPr id="3368" name="TextBox 3367">
            <a:extLst>
              <a:ext uri="{FF2B5EF4-FFF2-40B4-BE49-F238E27FC236}">
                <a16:creationId xmlns:a16="http://schemas.microsoft.com/office/drawing/2014/main" id="{9E3ECEC4-EBA7-454E-80EF-187F52A424DE}"/>
              </a:ext>
            </a:extLst>
          </p:cNvPr>
          <p:cNvSpPr txBox="1"/>
          <p:nvPr/>
        </p:nvSpPr>
        <p:spPr>
          <a:xfrm>
            <a:off x="4522007" y="4306713"/>
            <a:ext cx="240612" cy="153888"/>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97</a:t>
            </a:r>
          </a:p>
        </p:txBody>
      </p:sp>
      <p:sp>
        <p:nvSpPr>
          <p:cNvPr id="3369" name="TextBox 3368">
            <a:extLst>
              <a:ext uri="{FF2B5EF4-FFF2-40B4-BE49-F238E27FC236}">
                <a16:creationId xmlns:a16="http://schemas.microsoft.com/office/drawing/2014/main" id="{5D762C2F-F98A-4B1B-8227-145D424585BF}"/>
              </a:ext>
            </a:extLst>
          </p:cNvPr>
          <p:cNvSpPr txBox="1"/>
          <p:nvPr/>
        </p:nvSpPr>
        <p:spPr>
          <a:xfrm>
            <a:off x="4522007" y="4452628"/>
            <a:ext cx="240612" cy="153888"/>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55</a:t>
            </a:r>
          </a:p>
        </p:txBody>
      </p:sp>
      <p:sp>
        <p:nvSpPr>
          <p:cNvPr id="3538" name="TextBox 3537">
            <a:extLst>
              <a:ext uri="{FF2B5EF4-FFF2-40B4-BE49-F238E27FC236}">
                <a16:creationId xmlns:a16="http://schemas.microsoft.com/office/drawing/2014/main" id="{899637CA-2CFB-48FA-B07E-026C1769B83B}"/>
              </a:ext>
            </a:extLst>
          </p:cNvPr>
          <p:cNvSpPr txBox="1"/>
          <p:nvPr/>
        </p:nvSpPr>
        <p:spPr>
          <a:xfrm>
            <a:off x="4756325" y="4306713"/>
            <a:ext cx="240612" cy="153888"/>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96</a:t>
            </a:r>
          </a:p>
        </p:txBody>
      </p:sp>
      <p:sp>
        <p:nvSpPr>
          <p:cNvPr id="3539" name="TextBox 3538">
            <a:extLst>
              <a:ext uri="{FF2B5EF4-FFF2-40B4-BE49-F238E27FC236}">
                <a16:creationId xmlns:a16="http://schemas.microsoft.com/office/drawing/2014/main" id="{8136190F-7E4A-4C20-B7C3-E8D8A352A02E}"/>
              </a:ext>
            </a:extLst>
          </p:cNvPr>
          <p:cNvSpPr txBox="1"/>
          <p:nvPr/>
        </p:nvSpPr>
        <p:spPr>
          <a:xfrm>
            <a:off x="4756325" y="4452628"/>
            <a:ext cx="240612" cy="153888"/>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54</a:t>
            </a:r>
          </a:p>
        </p:txBody>
      </p:sp>
      <p:sp>
        <p:nvSpPr>
          <p:cNvPr id="3371" name="TextBox 3370">
            <a:extLst>
              <a:ext uri="{FF2B5EF4-FFF2-40B4-BE49-F238E27FC236}">
                <a16:creationId xmlns:a16="http://schemas.microsoft.com/office/drawing/2014/main" id="{9DB82F58-AB8D-4BD8-92ED-36E440ADFAA1}"/>
              </a:ext>
            </a:extLst>
          </p:cNvPr>
          <p:cNvSpPr txBox="1"/>
          <p:nvPr/>
        </p:nvSpPr>
        <p:spPr>
          <a:xfrm>
            <a:off x="4983290" y="3833141"/>
            <a:ext cx="240612" cy="215444"/>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6</a:t>
            </a:r>
          </a:p>
        </p:txBody>
      </p:sp>
      <p:sp>
        <p:nvSpPr>
          <p:cNvPr id="3372" name="TextBox 3371">
            <a:extLst>
              <a:ext uri="{FF2B5EF4-FFF2-40B4-BE49-F238E27FC236}">
                <a16:creationId xmlns:a16="http://schemas.microsoft.com/office/drawing/2014/main" id="{620B5481-62C3-4C22-8CE4-095E53F106D4}"/>
              </a:ext>
            </a:extLst>
          </p:cNvPr>
          <p:cNvSpPr txBox="1"/>
          <p:nvPr/>
        </p:nvSpPr>
        <p:spPr>
          <a:xfrm>
            <a:off x="5211455" y="3833141"/>
            <a:ext cx="240612" cy="215444"/>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9</a:t>
            </a:r>
          </a:p>
        </p:txBody>
      </p:sp>
      <p:sp>
        <p:nvSpPr>
          <p:cNvPr id="3373" name="TextBox 3372">
            <a:extLst>
              <a:ext uri="{FF2B5EF4-FFF2-40B4-BE49-F238E27FC236}">
                <a16:creationId xmlns:a16="http://schemas.microsoft.com/office/drawing/2014/main" id="{57FC571D-A203-4F58-917A-1DFAFBF172FE}"/>
              </a:ext>
            </a:extLst>
          </p:cNvPr>
          <p:cNvSpPr txBox="1"/>
          <p:nvPr/>
        </p:nvSpPr>
        <p:spPr>
          <a:xfrm>
            <a:off x="5445290" y="3833141"/>
            <a:ext cx="240612" cy="215444"/>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12</a:t>
            </a:r>
          </a:p>
        </p:txBody>
      </p:sp>
      <p:sp>
        <p:nvSpPr>
          <p:cNvPr id="3374" name="TextBox 3373">
            <a:extLst>
              <a:ext uri="{FF2B5EF4-FFF2-40B4-BE49-F238E27FC236}">
                <a16:creationId xmlns:a16="http://schemas.microsoft.com/office/drawing/2014/main" id="{83EBBF18-0AEC-44B7-80D6-BA542BBA05D9}"/>
              </a:ext>
            </a:extLst>
          </p:cNvPr>
          <p:cNvSpPr txBox="1"/>
          <p:nvPr/>
        </p:nvSpPr>
        <p:spPr>
          <a:xfrm>
            <a:off x="5679124" y="3833141"/>
            <a:ext cx="240612" cy="215444"/>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15</a:t>
            </a:r>
          </a:p>
        </p:txBody>
      </p:sp>
      <p:sp>
        <p:nvSpPr>
          <p:cNvPr id="3375" name="TextBox 3374">
            <a:extLst>
              <a:ext uri="{FF2B5EF4-FFF2-40B4-BE49-F238E27FC236}">
                <a16:creationId xmlns:a16="http://schemas.microsoft.com/office/drawing/2014/main" id="{D36841E0-D005-428B-9E97-A63531BE45CC}"/>
              </a:ext>
            </a:extLst>
          </p:cNvPr>
          <p:cNvSpPr txBox="1"/>
          <p:nvPr/>
        </p:nvSpPr>
        <p:spPr>
          <a:xfrm>
            <a:off x="5912256" y="3833141"/>
            <a:ext cx="240612" cy="215444"/>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18</a:t>
            </a:r>
          </a:p>
        </p:txBody>
      </p:sp>
      <p:sp>
        <p:nvSpPr>
          <p:cNvPr id="3376" name="TextBox 3375">
            <a:extLst>
              <a:ext uri="{FF2B5EF4-FFF2-40B4-BE49-F238E27FC236}">
                <a16:creationId xmlns:a16="http://schemas.microsoft.com/office/drawing/2014/main" id="{9433D114-0028-47AC-9CEC-FC300788DC69}"/>
              </a:ext>
            </a:extLst>
          </p:cNvPr>
          <p:cNvSpPr txBox="1"/>
          <p:nvPr/>
        </p:nvSpPr>
        <p:spPr>
          <a:xfrm>
            <a:off x="6144338" y="3833141"/>
            <a:ext cx="240612" cy="215444"/>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21</a:t>
            </a:r>
          </a:p>
        </p:txBody>
      </p:sp>
      <p:sp>
        <p:nvSpPr>
          <p:cNvPr id="3377" name="TextBox 3376">
            <a:extLst>
              <a:ext uri="{FF2B5EF4-FFF2-40B4-BE49-F238E27FC236}">
                <a16:creationId xmlns:a16="http://schemas.microsoft.com/office/drawing/2014/main" id="{1F2D6697-8F40-412E-AED4-F142B5C0205B}"/>
              </a:ext>
            </a:extLst>
          </p:cNvPr>
          <p:cNvSpPr txBox="1"/>
          <p:nvPr/>
        </p:nvSpPr>
        <p:spPr>
          <a:xfrm>
            <a:off x="6372554" y="3833141"/>
            <a:ext cx="240612" cy="215444"/>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24</a:t>
            </a:r>
          </a:p>
        </p:txBody>
      </p:sp>
      <p:sp>
        <p:nvSpPr>
          <p:cNvPr id="3378" name="TextBox 3377">
            <a:extLst>
              <a:ext uri="{FF2B5EF4-FFF2-40B4-BE49-F238E27FC236}">
                <a16:creationId xmlns:a16="http://schemas.microsoft.com/office/drawing/2014/main" id="{31A1992D-30E3-42F4-840B-562BFD24BD6A}"/>
              </a:ext>
            </a:extLst>
          </p:cNvPr>
          <p:cNvSpPr txBox="1"/>
          <p:nvPr/>
        </p:nvSpPr>
        <p:spPr>
          <a:xfrm>
            <a:off x="6604149" y="3833141"/>
            <a:ext cx="240612" cy="215444"/>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27</a:t>
            </a:r>
          </a:p>
        </p:txBody>
      </p:sp>
      <p:sp>
        <p:nvSpPr>
          <p:cNvPr id="3379" name="TextBox 3378">
            <a:extLst>
              <a:ext uri="{FF2B5EF4-FFF2-40B4-BE49-F238E27FC236}">
                <a16:creationId xmlns:a16="http://schemas.microsoft.com/office/drawing/2014/main" id="{7BFA8E62-40EB-401E-AACC-4E13679D8552}"/>
              </a:ext>
            </a:extLst>
          </p:cNvPr>
          <p:cNvSpPr txBox="1"/>
          <p:nvPr/>
        </p:nvSpPr>
        <p:spPr>
          <a:xfrm>
            <a:off x="6835055" y="3833141"/>
            <a:ext cx="240612" cy="215444"/>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30</a:t>
            </a:r>
          </a:p>
        </p:txBody>
      </p:sp>
      <p:sp>
        <p:nvSpPr>
          <p:cNvPr id="3380" name="TextBox 3379">
            <a:extLst>
              <a:ext uri="{FF2B5EF4-FFF2-40B4-BE49-F238E27FC236}">
                <a16:creationId xmlns:a16="http://schemas.microsoft.com/office/drawing/2014/main" id="{D2EBD8AF-8776-43E2-98D9-3D03B6B56706}"/>
              </a:ext>
            </a:extLst>
          </p:cNvPr>
          <p:cNvSpPr txBox="1"/>
          <p:nvPr/>
        </p:nvSpPr>
        <p:spPr>
          <a:xfrm>
            <a:off x="7067778" y="3833141"/>
            <a:ext cx="240612" cy="215444"/>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33</a:t>
            </a:r>
          </a:p>
        </p:txBody>
      </p:sp>
      <p:sp>
        <p:nvSpPr>
          <p:cNvPr id="3381" name="TextBox 3380">
            <a:extLst>
              <a:ext uri="{FF2B5EF4-FFF2-40B4-BE49-F238E27FC236}">
                <a16:creationId xmlns:a16="http://schemas.microsoft.com/office/drawing/2014/main" id="{EA89A782-0210-416B-B060-BFBBAC1E42D2}"/>
              </a:ext>
            </a:extLst>
          </p:cNvPr>
          <p:cNvSpPr txBox="1"/>
          <p:nvPr/>
        </p:nvSpPr>
        <p:spPr>
          <a:xfrm>
            <a:off x="7299797" y="3833141"/>
            <a:ext cx="240612" cy="215444"/>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36</a:t>
            </a:r>
          </a:p>
        </p:txBody>
      </p:sp>
      <p:sp>
        <p:nvSpPr>
          <p:cNvPr id="3382" name="TextBox 3381">
            <a:extLst>
              <a:ext uri="{FF2B5EF4-FFF2-40B4-BE49-F238E27FC236}">
                <a16:creationId xmlns:a16="http://schemas.microsoft.com/office/drawing/2014/main" id="{E461A2FF-AD79-4269-9C10-90E59FECB0E0}"/>
              </a:ext>
            </a:extLst>
          </p:cNvPr>
          <p:cNvSpPr txBox="1"/>
          <p:nvPr/>
        </p:nvSpPr>
        <p:spPr>
          <a:xfrm>
            <a:off x="7531355" y="3833141"/>
            <a:ext cx="240612" cy="215444"/>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39</a:t>
            </a:r>
          </a:p>
        </p:txBody>
      </p:sp>
      <p:sp>
        <p:nvSpPr>
          <p:cNvPr id="3383" name="TextBox 3382">
            <a:extLst>
              <a:ext uri="{FF2B5EF4-FFF2-40B4-BE49-F238E27FC236}">
                <a16:creationId xmlns:a16="http://schemas.microsoft.com/office/drawing/2014/main" id="{C4EE98C3-93A6-48A0-AE9C-033C444E1EDE}"/>
              </a:ext>
            </a:extLst>
          </p:cNvPr>
          <p:cNvSpPr txBox="1"/>
          <p:nvPr/>
        </p:nvSpPr>
        <p:spPr>
          <a:xfrm>
            <a:off x="7764584" y="3833141"/>
            <a:ext cx="240612" cy="215444"/>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42</a:t>
            </a:r>
          </a:p>
        </p:txBody>
      </p:sp>
      <p:sp>
        <p:nvSpPr>
          <p:cNvPr id="3384" name="TextBox 3383">
            <a:extLst>
              <a:ext uri="{FF2B5EF4-FFF2-40B4-BE49-F238E27FC236}">
                <a16:creationId xmlns:a16="http://schemas.microsoft.com/office/drawing/2014/main" id="{F513595D-810B-4EC3-AA7E-9215B461CAE0}"/>
              </a:ext>
            </a:extLst>
          </p:cNvPr>
          <p:cNvSpPr txBox="1"/>
          <p:nvPr/>
        </p:nvSpPr>
        <p:spPr>
          <a:xfrm>
            <a:off x="7995466" y="3833141"/>
            <a:ext cx="240612" cy="215444"/>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45</a:t>
            </a:r>
          </a:p>
        </p:txBody>
      </p:sp>
      <p:sp>
        <p:nvSpPr>
          <p:cNvPr id="3536" name="TextBox 3535">
            <a:extLst>
              <a:ext uri="{FF2B5EF4-FFF2-40B4-BE49-F238E27FC236}">
                <a16:creationId xmlns:a16="http://schemas.microsoft.com/office/drawing/2014/main" id="{50B2B9AE-3480-4D24-AAFC-C21D4A0AD3EF}"/>
              </a:ext>
            </a:extLst>
          </p:cNvPr>
          <p:cNvSpPr txBox="1"/>
          <p:nvPr/>
        </p:nvSpPr>
        <p:spPr>
          <a:xfrm>
            <a:off x="4983290" y="4306713"/>
            <a:ext cx="240612" cy="153888"/>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90</a:t>
            </a:r>
          </a:p>
        </p:txBody>
      </p:sp>
      <p:sp>
        <p:nvSpPr>
          <p:cNvPr id="3537" name="TextBox 3536">
            <a:extLst>
              <a:ext uri="{FF2B5EF4-FFF2-40B4-BE49-F238E27FC236}">
                <a16:creationId xmlns:a16="http://schemas.microsoft.com/office/drawing/2014/main" id="{C3DD47F0-73D8-4ADB-B623-329204847ED7}"/>
              </a:ext>
            </a:extLst>
          </p:cNvPr>
          <p:cNvSpPr txBox="1"/>
          <p:nvPr/>
        </p:nvSpPr>
        <p:spPr>
          <a:xfrm>
            <a:off x="4983290" y="4452628"/>
            <a:ext cx="240612" cy="153888"/>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48</a:t>
            </a:r>
          </a:p>
        </p:txBody>
      </p:sp>
      <p:sp>
        <p:nvSpPr>
          <p:cNvPr id="3534" name="TextBox 3533">
            <a:extLst>
              <a:ext uri="{FF2B5EF4-FFF2-40B4-BE49-F238E27FC236}">
                <a16:creationId xmlns:a16="http://schemas.microsoft.com/office/drawing/2014/main" id="{59778A1C-7963-45B8-8BA4-DC32BFEF22E7}"/>
              </a:ext>
            </a:extLst>
          </p:cNvPr>
          <p:cNvSpPr txBox="1"/>
          <p:nvPr/>
        </p:nvSpPr>
        <p:spPr>
          <a:xfrm>
            <a:off x="5211455" y="4306713"/>
            <a:ext cx="240612" cy="153888"/>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86</a:t>
            </a:r>
          </a:p>
        </p:txBody>
      </p:sp>
      <p:sp>
        <p:nvSpPr>
          <p:cNvPr id="3535" name="TextBox 3534">
            <a:extLst>
              <a:ext uri="{FF2B5EF4-FFF2-40B4-BE49-F238E27FC236}">
                <a16:creationId xmlns:a16="http://schemas.microsoft.com/office/drawing/2014/main" id="{0B479DE0-D945-4E51-BF4C-D0B46B3E0132}"/>
              </a:ext>
            </a:extLst>
          </p:cNvPr>
          <p:cNvSpPr txBox="1"/>
          <p:nvPr/>
        </p:nvSpPr>
        <p:spPr>
          <a:xfrm>
            <a:off x="5211455" y="4452628"/>
            <a:ext cx="240612" cy="153888"/>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41</a:t>
            </a:r>
          </a:p>
        </p:txBody>
      </p:sp>
      <p:sp>
        <p:nvSpPr>
          <p:cNvPr id="3532" name="TextBox 3531">
            <a:extLst>
              <a:ext uri="{FF2B5EF4-FFF2-40B4-BE49-F238E27FC236}">
                <a16:creationId xmlns:a16="http://schemas.microsoft.com/office/drawing/2014/main" id="{EE5ED3E1-6633-4F2C-BA3D-48A01D8FD4D7}"/>
              </a:ext>
            </a:extLst>
          </p:cNvPr>
          <p:cNvSpPr txBox="1"/>
          <p:nvPr/>
        </p:nvSpPr>
        <p:spPr>
          <a:xfrm>
            <a:off x="5445290" y="4306713"/>
            <a:ext cx="240612" cy="153888"/>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79</a:t>
            </a:r>
          </a:p>
        </p:txBody>
      </p:sp>
      <p:sp>
        <p:nvSpPr>
          <p:cNvPr id="3533" name="TextBox 3532">
            <a:extLst>
              <a:ext uri="{FF2B5EF4-FFF2-40B4-BE49-F238E27FC236}">
                <a16:creationId xmlns:a16="http://schemas.microsoft.com/office/drawing/2014/main" id="{F75F0565-5DB9-47A9-B2F6-0618FE3A083D}"/>
              </a:ext>
            </a:extLst>
          </p:cNvPr>
          <p:cNvSpPr txBox="1"/>
          <p:nvPr/>
        </p:nvSpPr>
        <p:spPr>
          <a:xfrm>
            <a:off x="5445290" y="4452628"/>
            <a:ext cx="240612" cy="153888"/>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37</a:t>
            </a:r>
          </a:p>
        </p:txBody>
      </p:sp>
      <p:sp>
        <p:nvSpPr>
          <p:cNvPr id="3530" name="TextBox 3529">
            <a:extLst>
              <a:ext uri="{FF2B5EF4-FFF2-40B4-BE49-F238E27FC236}">
                <a16:creationId xmlns:a16="http://schemas.microsoft.com/office/drawing/2014/main" id="{029EEA17-2E13-4D63-BFB7-923EAF697BB9}"/>
              </a:ext>
            </a:extLst>
          </p:cNvPr>
          <p:cNvSpPr txBox="1"/>
          <p:nvPr/>
        </p:nvSpPr>
        <p:spPr>
          <a:xfrm>
            <a:off x="5679124" y="4306713"/>
            <a:ext cx="240612" cy="153888"/>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75</a:t>
            </a:r>
          </a:p>
        </p:txBody>
      </p:sp>
      <p:sp>
        <p:nvSpPr>
          <p:cNvPr id="3531" name="TextBox 3530">
            <a:extLst>
              <a:ext uri="{FF2B5EF4-FFF2-40B4-BE49-F238E27FC236}">
                <a16:creationId xmlns:a16="http://schemas.microsoft.com/office/drawing/2014/main" id="{E672E2D7-4477-42C8-840A-027573951430}"/>
              </a:ext>
            </a:extLst>
          </p:cNvPr>
          <p:cNvSpPr txBox="1"/>
          <p:nvPr/>
        </p:nvSpPr>
        <p:spPr>
          <a:xfrm>
            <a:off x="5679124" y="4452628"/>
            <a:ext cx="240612" cy="153888"/>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32</a:t>
            </a:r>
          </a:p>
        </p:txBody>
      </p:sp>
      <p:sp>
        <p:nvSpPr>
          <p:cNvPr id="3528" name="TextBox 3527">
            <a:extLst>
              <a:ext uri="{FF2B5EF4-FFF2-40B4-BE49-F238E27FC236}">
                <a16:creationId xmlns:a16="http://schemas.microsoft.com/office/drawing/2014/main" id="{9E4946AC-B796-4E09-8B1A-683134FD7E57}"/>
              </a:ext>
            </a:extLst>
          </p:cNvPr>
          <p:cNvSpPr txBox="1"/>
          <p:nvPr/>
        </p:nvSpPr>
        <p:spPr>
          <a:xfrm>
            <a:off x="5912256" y="4306713"/>
            <a:ext cx="240612" cy="153888"/>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54</a:t>
            </a:r>
          </a:p>
        </p:txBody>
      </p:sp>
      <p:sp>
        <p:nvSpPr>
          <p:cNvPr id="3529" name="TextBox 3528">
            <a:extLst>
              <a:ext uri="{FF2B5EF4-FFF2-40B4-BE49-F238E27FC236}">
                <a16:creationId xmlns:a16="http://schemas.microsoft.com/office/drawing/2014/main" id="{934A1193-9DED-49CC-A91B-E962682B1DEA}"/>
              </a:ext>
            </a:extLst>
          </p:cNvPr>
          <p:cNvSpPr txBox="1"/>
          <p:nvPr/>
        </p:nvSpPr>
        <p:spPr>
          <a:xfrm>
            <a:off x="5912256" y="4452628"/>
            <a:ext cx="240612" cy="153888"/>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19</a:t>
            </a:r>
          </a:p>
        </p:txBody>
      </p:sp>
      <p:sp>
        <p:nvSpPr>
          <p:cNvPr id="3526" name="TextBox 3525">
            <a:extLst>
              <a:ext uri="{FF2B5EF4-FFF2-40B4-BE49-F238E27FC236}">
                <a16:creationId xmlns:a16="http://schemas.microsoft.com/office/drawing/2014/main" id="{AEA01041-B944-4C10-9D6C-3AED8C8B4CC0}"/>
              </a:ext>
            </a:extLst>
          </p:cNvPr>
          <p:cNvSpPr txBox="1"/>
          <p:nvPr/>
        </p:nvSpPr>
        <p:spPr>
          <a:xfrm>
            <a:off x="6144338" y="4306713"/>
            <a:ext cx="240612" cy="153888"/>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48</a:t>
            </a:r>
          </a:p>
        </p:txBody>
      </p:sp>
      <p:sp>
        <p:nvSpPr>
          <p:cNvPr id="3527" name="TextBox 3526">
            <a:extLst>
              <a:ext uri="{FF2B5EF4-FFF2-40B4-BE49-F238E27FC236}">
                <a16:creationId xmlns:a16="http://schemas.microsoft.com/office/drawing/2014/main" id="{8A65B779-9191-46A3-85E6-334AFEC38C9B}"/>
              </a:ext>
            </a:extLst>
          </p:cNvPr>
          <p:cNvSpPr txBox="1"/>
          <p:nvPr/>
        </p:nvSpPr>
        <p:spPr>
          <a:xfrm>
            <a:off x="6144338" y="4452628"/>
            <a:ext cx="240612" cy="153888"/>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15</a:t>
            </a:r>
          </a:p>
        </p:txBody>
      </p:sp>
      <p:sp>
        <p:nvSpPr>
          <p:cNvPr id="3524" name="TextBox 3523">
            <a:extLst>
              <a:ext uri="{FF2B5EF4-FFF2-40B4-BE49-F238E27FC236}">
                <a16:creationId xmlns:a16="http://schemas.microsoft.com/office/drawing/2014/main" id="{CB5695A5-A4B6-4B08-A17F-477C94CF1098}"/>
              </a:ext>
            </a:extLst>
          </p:cNvPr>
          <p:cNvSpPr txBox="1"/>
          <p:nvPr/>
        </p:nvSpPr>
        <p:spPr>
          <a:xfrm>
            <a:off x="6372554" y="4306713"/>
            <a:ext cx="240612" cy="153888"/>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30</a:t>
            </a:r>
          </a:p>
        </p:txBody>
      </p:sp>
      <p:sp>
        <p:nvSpPr>
          <p:cNvPr id="3525" name="TextBox 3524">
            <a:extLst>
              <a:ext uri="{FF2B5EF4-FFF2-40B4-BE49-F238E27FC236}">
                <a16:creationId xmlns:a16="http://schemas.microsoft.com/office/drawing/2014/main" id="{A838ED1E-448D-4CAB-9AE2-D52A771FD5F9}"/>
              </a:ext>
            </a:extLst>
          </p:cNvPr>
          <p:cNvSpPr txBox="1"/>
          <p:nvPr/>
        </p:nvSpPr>
        <p:spPr>
          <a:xfrm>
            <a:off x="6372554" y="4452628"/>
            <a:ext cx="240612" cy="153888"/>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11</a:t>
            </a:r>
          </a:p>
        </p:txBody>
      </p:sp>
      <p:sp>
        <p:nvSpPr>
          <p:cNvPr id="3522" name="TextBox 3521">
            <a:extLst>
              <a:ext uri="{FF2B5EF4-FFF2-40B4-BE49-F238E27FC236}">
                <a16:creationId xmlns:a16="http://schemas.microsoft.com/office/drawing/2014/main" id="{9E643ADA-A561-481D-ACC1-382325568747}"/>
              </a:ext>
            </a:extLst>
          </p:cNvPr>
          <p:cNvSpPr txBox="1"/>
          <p:nvPr/>
        </p:nvSpPr>
        <p:spPr>
          <a:xfrm>
            <a:off x="6604149" y="4306713"/>
            <a:ext cx="240612" cy="153888"/>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29</a:t>
            </a:r>
          </a:p>
        </p:txBody>
      </p:sp>
      <p:sp>
        <p:nvSpPr>
          <p:cNvPr id="3523" name="TextBox 3522">
            <a:extLst>
              <a:ext uri="{FF2B5EF4-FFF2-40B4-BE49-F238E27FC236}">
                <a16:creationId xmlns:a16="http://schemas.microsoft.com/office/drawing/2014/main" id="{7ECFB00C-0744-4DD8-AF30-435849CBCB1C}"/>
              </a:ext>
            </a:extLst>
          </p:cNvPr>
          <p:cNvSpPr txBox="1"/>
          <p:nvPr/>
        </p:nvSpPr>
        <p:spPr>
          <a:xfrm>
            <a:off x="6604149" y="4452628"/>
            <a:ext cx="240612" cy="153888"/>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8</a:t>
            </a:r>
          </a:p>
        </p:txBody>
      </p:sp>
      <p:sp>
        <p:nvSpPr>
          <p:cNvPr id="3520" name="TextBox 3519">
            <a:extLst>
              <a:ext uri="{FF2B5EF4-FFF2-40B4-BE49-F238E27FC236}">
                <a16:creationId xmlns:a16="http://schemas.microsoft.com/office/drawing/2014/main" id="{859F7D78-3CE0-4CFE-8F90-2DDE2AA13853}"/>
              </a:ext>
            </a:extLst>
          </p:cNvPr>
          <p:cNvSpPr txBox="1"/>
          <p:nvPr/>
        </p:nvSpPr>
        <p:spPr>
          <a:xfrm>
            <a:off x="6835055" y="4306713"/>
            <a:ext cx="240612" cy="153888"/>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16</a:t>
            </a:r>
          </a:p>
        </p:txBody>
      </p:sp>
      <p:sp>
        <p:nvSpPr>
          <p:cNvPr id="3521" name="TextBox 3520">
            <a:extLst>
              <a:ext uri="{FF2B5EF4-FFF2-40B4-BE49-F238E27FC236}">
                <a16:creationId xmlns:a16="http://schemas.microsoft.com/office/drawing/2014/main" id="{2132ED13-60AE-4160-A329-EF9A811EF9CC}"/>
              </a:ext>
            </a:extLst>
          </p:cNvPr>
          <p:cNvSpPr txBox="1"/>
          <p:nvPr/>
        </p:nvSpPr>
        <p:spPr>
          <a:xfrm>
            <a:off x="6835055" y="4452628"/>
            <a:ext cx="240612" cy="153888"/>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3</a:t>
            </a:r>
          </a:p>
        </p:txBody>
      </p:sp>
      <p:sp>
        <p:nvSpPr>
          <p:cNvPr id="3518" name="TextBox 3517">
            <a:extLst>
              <a:ext uri="{FF2B5EF4-FFF2-40B4-BE49-F238E27FC236}">
                <a16:creationId xmlns:a16="http://schemas.microsoft.com/office/drawing/2014/main" id="{222270B1-D088-4334-A587-DCEA2911309F}"/>
              </a:ext>
            </a:extLst>
          </p:cNvPr>
          <p:cNvSpPr txBox="1"/>
          <p:nvPr/>
        </p:nvSpPr>
        <p:spPr>
          <a:xfrm>
            <a:off x="7067778" y="4306713"/>
            <a:ext cx="240612" cy="153888"/>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12</a:t>
            </a:r>
          </a:p>
        </p:txBody>
      </p:sp>
      <p:sp>
        <p:nvSpPr>
          <p:cNvPr id="3519" name="TextBox 3518">
            <a:extLst>
              <a:ext uri="{FF2B5EF4-FFF2-40B4-BE49-F238E27FC236}">
                <a16:creationId xmlns:a16="http://schemas.microsoft.com/office/drawing/2014/main" id="{5298C723-08B3-429C-9A24-66466D8F7A1B}"/>
              </a:ext>
            </a:extLst>
          </p:cNvPr>
          <p:cNvSpPr txBox="1"/>
          <p:nvPr/>
        </p:nvSpPr>
        <p:spPr>
          <a:xfrm>
            <a:off x="7067778" y="4452628"/>
            <a:ext cx="240612" cy="153888"/>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2</a:t>
            </a:r>
          </a:p>
        </p:txBody>
      </p:sp>
      <p:sp>
        <p:nvSpPr>
          <p:cNvPr id="3516" name="TextBox 3515">
            <a:extLst>
              <a:ext uri="{FF2B5EF4-FFF2-40B4-BE49-F238E27FC236}">
                <a16:creationId xmlns:a16="http://schemas.microsoft.com/office/drawing/2014/main" id="{AC20BE75-18C3-4889-A16A-EADFBB66E07E}"/>
              </a:ext>
            </a:extLst>
          </p:cNvPr>
          <p:cNvSpPr txBox="1"/>
          <p:nvPr/>
        </p:nvSpPr>
        <p:spPr>
          <a:xfrm>
            <a:off x="7299797" y="4306713"/>
            <a:ext cx="240612" cy="153888"/>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4</a:t>
            </a:r>
          </a:p>
        </p:txBody>
      </p:sp>
      <p:sp>
        <p:nvSpPr>
          <p:cNvPr id="3517" name="TextBox 3516">
            <a:extLst>
              <a:ext uri="{FF2B5EF4-FFF2-40B4-BE49-F238E27FC236}">
                <a16:creationId xmlns:a16="http://schemas.microsoft.com/office/drawing/2014/main" id="{D696F881-7477-4162-9886-BF1C8887C247}"/>
              </a:ext>
            </a:extLst>
          </p:cNvPr>
          <p:cNvSpPr txBox="1"/>
          <p:nvPr/>
        </p:nvSpPr>
        <p:spPr>
          <a:xfrm>
            <a:off x="7299797" y="4452628"/>
            <a:ext cx="240612" cy="153888"/>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0</a:t>
            </a:r>
          </a:p>
        </p:txBody>
      </p:sp>
      <p:sp>
        <p:nvSpPr>
          <p:cNvPr id="3396" name="TextBox 3395">
            <a:extLst>
              <a:ext uri="{FF2B5EF4-FFF2-40B4-BE49-F238E27FC236}">
                <a16:creationId xmlns:a16="http://schemas.microsoft.com/office/drawing/2014/main" id="{67296343-FA1E-43F3-A6C4-A15A91E9F0E9}"/>
              </a:ext>
            </a:extLst>
          </p:cNvPr>
          <p:cNvSpPr txBox="1"/>
          <p:nvPr/>
        </p:nvSpPr>
        <p:spPr>
          <a:xfrm>
            <a:off x="7531355" y="4306713"/>
            <a:ext cx="240612" cy="153888"/>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2</a:t>
            </a:r>
          </a:p>
        </p:txBody>
      </p:sp>
      <p:sp>
        <p:nvSpPr>
          <p:cNvPr id="3397" name="TextBox 3396">
            <a:extLst>
              <a:ext uri="{FF2B5EF4-FFF2-40B4-BE49-F238E27FC236}">
                <a16:creationId xmlns:a16="http://schemas.microsoft.com/office/drawing/2014/main" id="{4DBCBCCC-A578-4EFC-80F7-48248ACB8968}"/>
              </a:ext>
            </a:extLst>
          </p:cNvPr>
          <p:cNvSpPr txBox="1"/>
          <p:nvPr/>
        </p:nvSpPr>
        <p:spPr>
          <a:xfrm>
            <a:off x="7764584" y="4306713"/>
            <a:ext cx="240612" cy="153888"/>
          </a:xfrm>
          <a:prstGeom prst="rect">
            <a:avLst/>
          </a:prstGeom>
          <a:noFill/>
          <a:ln w="28575" cap="flat">
            <a:solidFill>
              <a:schemeClr val="tx1"/>
            </a:solidFill>
            <a:miter lim="800000"/>
          </a:ln>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0</a:t>
            </a:r>
          </a:p>
        </p:txBody>
      </p:sp>
      <p:sp>
        <p:nvSpPr>
          <p:cNvPr id="3434" name="Line 6">
            <a:extLst>
              <a:ext uri="{FF2B5EF4-FFF2-40B4-BE49-F238E27FC236}">
                <a16:creationId xmlns:a16="http://schemas.microsoft.com/office/drawing/2014/main" id="{623A2C73-D11D-4689-BDA7-04743AF189CE}"/>
              </a:ext>
            </a:extLst>
          </p:cNvPr>
          <p:cNvSpPr>
            <a:spLocks noChangeShapeType="1"/>
          </p:cNvSpPr>
          <p:nvPr/>
        </p:nvSpPr>
        <p:spPr bwMode="auto">
          <a:xfrm>
            <a:off x="7312843" y="2509067"/>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35" name="Line 7">
            <a:extLst>
              <a:ext uri="{FF2B5EF4-FFF2-40B4-BE49-F238E27FC236}">
                <a16:creationId xmlns:a16="http://schemas.microsoft.com/office/drawing/2014/main" id="{F63FB071-8186-48BE-827E-3ADD5E220EAF}"/>
              </a:ext>
            </a:extLst>
          </p:cNvPr>
          <p:cNvSpPr>
            <a:spLocks noChangeShapeType="1"/>
          </p:cNvSpPr>
          <p:nvPr/>
        </p:nvSpPr>
        <p:spPr bwMode="auto">
          <a:xfrm>
            <a:off x="7358508" y="2465715"/>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36" name="Line 8">
            <a:extLst>
              <a:ext uri="{FF2B5EF4-FFF2-40B4-BE49-F238E27FC236}">
                <a16:creationId xmlns:a16="http://schemas.microsoft.com/office/drawing/2014/main" id="{347AFE11-56A0-4502-8554-C497478CA8CD}"/>
              </a:ext>
            </a:extLst>
          </p:cNvPr>
          <p:cNvSpPr>
            <a:spLocks noChangeShapeType="1"/>
          </p:cNvSpPr>
          <p:nvPr/>
        </p:nvSpPr>
        <p:spPr bwMode="auto">
          <a:xfrm>
            <a:off x="7441845" y="2509067"/>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37" name="Line 9">
            <a:extLst>
              <a:ext uri="{FF2B5EF4-FFF2-40B4-BE49-F238E27FC236}">
                <a16:creationId xmlns:a16="http://schemas.microsoft.com/office/drawing/2014/main" id="{A7891D55-F8F4-426B-9D1E-3B76EEB60C8E}"/>
              </a:ext>
            </a:extLst>
          </p:cNvPr>
          <p:cNvSpPr>
            <a:spLocks noChangeShapeType="1"/>
          </p:cNvSpPr>
          <p:nvPr/>
        </p:nvSpPr>
        <p:spPr bwMode="auto">
          <a:xfrm>
            <a:off x="7486378" y="2465715"/>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38" name="Line 10">
            <a:extLst>
              <a:ext uri="{FF2B5EF4-FFF2-40B4-BE49-F238E27FC236}">
                <a16:creationId xmlns:a16="http://schemas.microsoft.com/office/drawing/2014/main" id="{7E59F551-6AC8-4107-8126-543534273EE5}"/>
              </a:ext>
            </a:extLst>
          </p:cNvPr>
          <p:cNvSpPr>
            <a:spLocks noChangeShapeType="1"/>
          </p:cNvSpPr>
          <p:nvPr/>
        </p:nvSpPr>
        <p:spPr bwMode="auto">
          <a:xfrm>
            <a:off x="7571978" y="2509067"/>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39" name="Line 11">
            <a:extLst>
              <a:ext uri="{FF2B5EF4-FFF2-40B4-BE49-F238E27FC236}">
                <a16:creationId xmlns:a16="http://schemas.microsoft.com/office/drawing/2014/main" id="{965FE73B-2DC8-4795-98F7-84BDE27F4202}"/>
              </a:ext>
            </a:extLst>
          </p:cNvPr>
          <p:cNvSpPr>
            <a:spLocks noChangeShapeType="1"/>
          </p:cNvSpPr>
          <p:nvPr/>
        </p:nvSpPr>
        <p:spPr bwMode="auto">
          <a:xfrm>
            <a:off x="7618774" y="2465715"/>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40" name="Line 12">
            <a:extLst>
              <a:ext uri="{FF2B5EF4-FFF2-40B4-BE49-F238E27FC236}">
                <a16:creationId xmlns:a16="http://schemas.microsoft.com/office/drawing/2014/main" id="{93EDAD38-A1A8-4609-BA2C-68DA3832FD69}"/>
              </a:ext>
            </a:extLst>
          </p:cNvPr>
          <p:cNvSpPr>
            <a:spLocks noChangeShapeType="1"/>
          </p:cNvSpPr>
          <p:nvPr/>
        </p:nvSpPr>
        <p:spPr bwMode="auto">
          <a:xfrm>
            <a:off x="7647795" y="3119540"/>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41" name="Line 14">
            <a:extLst>
              <a:ext uri="{FF2B5EF4-FFF2-40B4-BE49-F238E27FC236}">
                <a16:creationId xmlns:a16="http://schemas.microsoft.com/office/drawing/2014/main" id="{BE90760D-2C61-437B-86DA-4B9F1E7286A9}"/>
              </a:ext>
            </a:extLst>
          </p:cNvPr>
          <p:cNvSpPr>
            <a:spLocks noChangeShapeType="1"/>
          </p:cNvSpPr>
          <p:nvPr/>
        </p:nvSpPr>
        <p:spPr bwMode="auto">
          <a:xfrm>
            <a:off x="7278896" y="2509067"/>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42" name="Line 15">
            <a:extLst>
              <a:ext uri="{FF2B5EF4-FFF2-40B4-BE49-F238E27FC236}">
                <a16:creationId xmlns:a16="http://schemas.microsoft.com/office/drawing/2014/main" id="{DC0BCC92-EAE0-4538-B508-F2A84CBED8B6}"/>
              </a:ext>
            </a:extLst>
          </p:cNvPr>
          <p:cNvSpPr>
            <a:spLocks noChangeShapeType="1"/>
          </p:cNvSpPr>
          <p:nvPr/>
        </p:nvSpPr>
        <p:spPr bwMode="auto">
          <a:xfrm>
            <a:off x="7321165" y="2465715"/>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43" name="Line 16">
            <a:extLst>
              <a:ext uri="{FF2B5EF4-FFF2-40B4-BE49-F238E27FC236}">
                <a16:creationId xmlns:a16="http://schemas.microsoft.com/office/drawing/2014/main" id="{E7C72985-15AD-4FC3-BF1C-04583BB9607C}"/>
              </a:ext>
            </a:extLst>
          </p:cNvPr>
          <p:cNvSpPr>
            <a:spLocks noChangeShapeType="1"/>
          </p:cNvSpPr>
          <p:nvPr/>
        </p:nvSpPr>
        <p:spPr bwMode="auto">
          <a:xfrm>
            <a:off x="7173658" y="2509067"/>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44" name="Line 17">
            <a:extLst>
              <a:ext uri="{FF2B5EF4-FFF2-40B4-BE49-F238E27FC236}">
                <a16:creationId xmlns:a16="http://schemas.microsoft.com/office/drawing/2014/main" id="{6117D930-273C-44A5-9F11-61D98D91F680}"/>
              </a:ext>
            </a:extLst>
          </p:cNvPr>
          <p:cNvSpPr>
            <a:spLocks noChangeShapeType="1"/>
          </p:cNvSpPr>
          <p:nvPr/>
        </p:nvSpPr>
        <p:spPr bwMode="auto">
          <a:xfrm>
            <a:off x="7217059" y="2465715"/>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45" name="Line 18">
            <a:extLst>
              <a:ext uri="{FF2B5EF4-FFF2-40B4-BE49-F238E27FC236}">
                <a16:creationId xmlns:a16="http://schemas.microsoft.com/office/drawing/2014/main" id="{43854763-9DB1-4EF2-9556-F6BDCA55A8D3}"/>
              </a:ext>
            </a:extLst>
          </p:cNvPr>
          <p:cNvSpPr>
            <a:spLocks noChangeShapeType="1"/>
          </p:cNvSpPr>
          <p:nvPr/>
        </p:nvSpPr>
        <p:spPr bwMode="auto">
          <a:xfrm>
            <a:off x="7155552" y="2509067"/>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46" name="Line 19">
            <a:extLst>
              <a:ext uri="{FF2B5EF4-FFF2-40B4-BE49-F238E27FC236}">
                <a16:creationId xmlns:a16="http://schemas.microsoft.com/office/drawing/2014/main" id="{CFA4FE56-6461-45E5-B331-CC74F1142793}"/>
              </a:ext>
            </a:extLst>
          </p:cNvPr>
          <p:cNvSpPr>
            <a:spLocks noChangeShapeType="1"/>
          </p:cNvSpPr>
          <p:nvPr/>
        </p:nvSpPr>
        <p:spPr bwMode="auto">
          <a:xfrm>
            <a:off x="7198953" y="2465715"/>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47" name="Line 20">
            <a:extLst>
              <a:ext uri="{FF2B5EF4-FFF2-40B4-BE49-F238E27FC236}">
                <a16:creationId xmlns:a16="http://schemas.microsoft.com/office/drawing/2014/main" id="{572A8E28-5216-445F-A94C-4CE4949E45F5}"/>
              </a:ext>
            </a:extLst>
          </p:cNvPr>
          <p:cNvSpPr>
            <a:spLocks noChangeShapeType="1"/>
          </p:cNvSpPr>
          <p:nvPr/>
        </p:nvSpPr>
        <p:spPr bwMode="auto">
          <a:xfrm>
            <a:off x="7157815" y="2509067"/>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48" name="Line 21">
            <a:extLst>
              <a:ext uri="{FF2B5EF4-FFF2-40B4-BE49-F238E27FC236}">
                <a16:creationId xmlns:a16="http://schemas.microsoft.com/office/drawing/2014/main" id="{EC18990D-A141-4B01-9789-90CCC3EC4042}"/>
              </a:ext>
            </a:extLst>
          </p:cNvPr>
          <p:cNvSpPr>
            <a:spLocks noChangeShapeType="1"/>
          </p:cNvSpPr>
          <p:nvPr/>
        </p:nvSpPr>
        <p:spPr bwMode="auto">
          <a:xfrm>
            <a:off x="7201217" y="2465715"/>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49" name="Line 22">
            <a:extLst>
              <a:ext uri="{FF2B5EF4-FFF2-40B4-BE49-F238E27FC236}">
                <a16:creationId xmlns:a16="http://schemas.microsoft.com/office/drawing/2014/main" id="{82B116C0-A84C-4829-952F-514087F17AEB}"/>
              </a:ext>
            </a:extLst>
          </p:cNvPr>
          <p:cNvSpPr>
            <a:spLocks noChangeShapeType="1"/>
          </p:cNvSpPr>
          <p:nvPr/>
        </p:nvSpPr>
        <p:spPr bwMode="auto">
          <a:xfrm>
            <a:off x="7161210" y="2509067"/>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50" name="Line 23">
            <a:extLst>
              <a:ext uri="{FF2B5EF4-FFF2-40B4-BE49-F238E27FC236}">
                <a16:creationId xmlns:a16="http://schemas.microsoft.com/office/drawing/2014/main" id="{3FA50D2B-4C8F-4A77-81B0-C95FC059D6EE}"/>
              </a:ext>
            </a:extLst>
          </p:cNvPr>
          <p:cNvSpPr>
            <a:spLocks noChangeShapeType="1"/>
          </p:cNvSpPr>
          <p:nvPr/>
        </p:nvSpPr>
        <p:spPr bwMode="auto">
          <a:xfrm>
            <a:off x="7203480" y="2465715"/>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51" name="Line 24">
            <a:extLst>
              <a:ext uri="{FF2B5EF4-FFF2-40B4-BE49-F238E27FC236}">
                <a16:creationId xmlns:a16="http://schemas.microsoft.com/office/drawing/2014/main" id="{E161F28A-9304-4F21-B1BA-CF36918C0AE8}"/>
              </a:ext>
            </a:extLst>
          </p:cNvPr>
          <p:cNvSpPr>
            <a:spLocks noChangeShapeType="1"/>
          </p:cNvSpPr>
          <p:nvPr/>
        </p:nvSpPr>
        <p:spPr bwMode="auto">
          <a:xfrm>
            <a:off x="7144237" y="2509067"/>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52" name="Line 25">
            <a:extLst>
              <a:ext uri="{FF2B5EF4-FFF2-40B4-BE49-F238E27FC236}">
                <a16:creationId xmlns:a16="http://schemas.microsoft.com/office/drawing/2014/main" id="{5812C3EC-E8A3-42B1-A471-B789539C5A84}"/>
              </a:ext>
            </a:extLst>
          </p:cNvPr>
          <p:cNvSpPr>
            <a:spLocks noChangeShapeType="1"/>
          </p:cNvSpPr>
          <p:nvPr/>
        </p:nvSpPr>
        <p:spPr bwMode="auto">
          <a:xfrm>
            <a:off x="7186505" y="2465715"/>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53" name="Line 26">
            <a:extLst>
              <a:ext uri="{FF2B5EF4-FFF2-40B4-BE49-F238E27FC236}">
                <a16:creationId xmlns:a16="http://schemas.microsoft.com/office/drawing/2014/main" id="{5FEB5DB0-C9B0-4D49-BC11-779919C3EB48}"/>
              </a:ext>
            </a:extLst>
          </p:cNvPr>
          <p:cNvSpPr>
            <a:spLocks noChangeShapeType="1"/>
          </p:cNvSpPr>
          <p:nvPr/>
        </p:nvSpPr>
        <p:spPr bwMode="auto">
          <a:xfrm>
            <a:off x="7031077" y="2509067"/>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54" name="Line 27">
            <a:extLst>
              <a:ext uri="{FF2B5EF4-FFF2-40B4-BE49-F238E27FC236}">
                <a16:creationId xmlns:a16="http://schemas.microsoft.com/office/drawing/2014/main" id="{BA2C0C60-131F-4B3F-9066-15D5385BE203}"/>
              </a:ext>
            </a:extLst>
          </p:cNvPr>
          <p:cNvSpPr>
            <a:spLocks noChangeShapeType="1"/>
          </p:cNvSpPr>
          <p:nvPr/>
        </p:nvSpPr>
        <p:spPr bwMode="auto">
          <a:xfrm>
            <a:off x="7074478" y="2465715"/>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55" name="Line 28">
            <a:extLst>
              <a:ext uri="{FF2B5EF4-FFF2-40B4-BE49-F238E27FC236}">
                <a16:creationId xmlns:a16="http://schemas.microsoft.com/office/drawing/2014/main" id="{E9F8D031-8A27-424B-AAC3-FDA309C2136F}"/>
              </a:ext>
            </a:extLst>
          </p:cNvPr>
          <p:cNvSpPr>
            <a:spLocks noChangeShapeType="1"/>
          </p:cNvSpPr>
          <p:nvPr/>
        </p:nvSpPr>
        <p:spPr bwMode="auto">
          <a:xfrm>
            <a:off x="6942813" y="2509067"/>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56" name="Line 29">
            <a:extLst>
              <a:ext uri="{FF2B5EF4-FFF2-40B4-BE49-F238E27FC236}">
                <a16:creationId xmlns:a16="http://schemas.microsoft.com/office/drawing/2014/main" id="{D90317F4-B60A-4647-A09D-88995EA9B621}"/>
              </a:ext>
            </a:extLst>
          </p:cNvPr>
          <p:cNvSpPr>
            <a:spLocks noChangeShapeType="1"/>
          </p:cNvSpPr>
          <p:nvPr/>
        </p:nvSpPr>
        <p:spPr bwMode="auto">
          <a:xfrm>
            <a:off x="6985082" y="2465715"/>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57" name="Line 30">
            <a:extLst>
              <a:ext uri="{FF2B5EF4-FFF2-40B4-BE49-F238E27FC236}">
                <a16:creationId xmlns:a16="http://schemas.microsoft.com/office/drawing/2014/main" id="{6197176D-6D28-4259-9D8D-B81F74AB5F0E}"/>
              </a:ext>
            </a:extLst>
          </p:cNvPr>
          <p:cNvSpPr>
            <a:spLocks noChangeShapeType="1"/>
          </p:cNvSpPr>
          <p:nvPr/>
        </p:nvSpPr>
        <p:spPr bwMode="auto">
          <a:xfrm>
            <a:off x="6926970" y="2509067"/>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58" name="Line 31">
            <a:extLst>
              <a:ext uri="{FF2B5EF4-FFF2-40B4-BE49-F238E27FC236}">
                <a16:creationId xmlns:a16="http://schemas.microsoft.com/office/drawing/2014/main" id="{87F7B74A-EFED-404B-B2D5-B8713CC7DAF5}"/>
              </a:ext>
            </a:extLst>
          </p:cNvPr>
          <p:cNvSpPr>
            <a:spLocks noChangeShapeType="1"/>
          </p:cNvSpPr>
          <p:nvPr/>
        </p:nvSpPr>
        <p:spPr bwMode="auto">
          <a:xfrm>
            <a:off x="6969240" y="2465715"/>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59" name="Line 32">
            <a:extLst>
              <a:ext uri="{FF2B5EF4-FFF2-40B4-BE49-F238E27FC236}">
                <a16:creationId xmlns:a16="http://schemas.microsoft.com/office/drawing/2014/main" id="{57C1F3FE-909F-402B-8D1D-CB96549E15EF}"/>
              </a:ext>
            </a:extLst>
          </p:cNvPr>
          <p:cNvSpPr>
            <a:spLocks noChangeShapeType="1"/>
          </p:cNvSpPr>
          <p:nvPr/>
        </p:nvSpPr>
        <p:spPr bwMode="auto">
          <a:xfrm>
            <a:off x="6878312" y="2509067"/>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60" name="Line 33">
            <a:extLst>
              <a:ext uri="{FF2B5EF4-FFF2-40B4-BE49-F238E27FC236}">
                <a16:creationId xmlns:a16="http://schemas.microsoft.com/office/drawing/2014/main" id="{0A606A00-1F96-4D17-8279-F61026694B3D}"/>
              </a:ext>
            </a:extLst>
          </p:cNvPr>
          <p:cNvSpPr>
            <a:spLocks noChangeShapeType="1"/>
          </p:cNvSpPr>
          <p:nvPr/>
        </p:nvSpPr>
        <p:spPr bwMode="auto">
          <a:xfrm>
            <a:off x="6925108" y="2465715"/>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61" name="Line 34">
            <a:extLst>
              <a:ext uri="{FF2B5EF4-FFF2-40B4-BE49-F238E27FC236}">
                <a16:creationId xmlns:a16="http://schemas.microsoft.com/office/drawing/2014/main" id="{6AD5F4AB-B97E-4D0B-B145-F2D62376DCF3}"/>
              </a:ext>
            </a:extLst>
          </p:cNvPr>
          <p:cNvSpPr>
            <a:spLocks noChangeShapeType="1"/>
          </p:cNvSpPr>
          <p:nvPr/>
        </p:nvSpPr>
        <p:spPr bwMode="auto">
          <a:xfrm>
            <a:off x="6859075" y="2509067"/>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62" name="Line 35">
            <a:extLst>
              <a:ext uri="{FF2B5EF4-FFF2-40B4-BE49-F238E27FC236}">
                <a16:creationId xmlns:a16="http://schemas.microsoft.com/office/drawing/2014/main" id="{1C972296-0700-46B5-9DB9-9F8209EFC0D8}"/>
              </a:ext>
            </a:extLst>
          </p:cNvPr>
          <p:cNvSpPr>
            <a:spLocks noChangeShapeType="1"/>
          </p:cNvSpPr>
          <p:nvPr/>
        </p:nvSpPr>
        <p:spPr bwMode="auto">
          <a:xfrm>
            <a:off x="6902476" y="2465715"/>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63" name="Line 36">
            <a:extLst>
              <a:ext uri="{FF2B5EF4-FFF2-40B4-BE49-F238E27FC236}">
                <a16:creationId xmlns:a16="http://schemas.microsoft.com/office/drawing/2014/main" id="{29F10AA2-C1FC-4A56-99A1-FCF88038CCEF}"/>
              </a:ext>
            </a:extLst>
          </p:cNvPr>
          <p:cNvSpPr>
            <a:spLocks noChangeShapeType="1"/>
          </p:cNvSpPr>
          <p:nvPr/>
        </p:nvSpPr>
        <p:spPr bwMode="auto">
          <a:xfrm>
            <a:off x="6736862" y="2441611"/>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64" name="Line 37">
            <a:extLst>
              <a:ext uri="{FF2B5EF4-FFF2-40B4-BE49-F238E27FC236}">
                <a16:creationId xmlns:a16="http://schemas.microsoft.com/office/drawing/2014/main" id="{9A685080-7CE7-444E-BC8B-665F46422E02}"/>
              </a:ext>
            </a:extLst>
          </p:cNvPr>
          <p:cNvSpPr>
            <a:spLocks noChangeShapeType="1"/>
          </p:cNvSpPr>
          <p:nvPr/>
        </p:nvSpPr>
        <p:spPr bwMode="auto">
          <a:xfrm>
            <a:off x="6780264" y="2400640"/>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65" name="Line 38">
            <a:extLst>
              <a:ext uri="{FF2B5EF4-FFF2-40B4-BE49-F238E27FC236}">
                <a16:creationId xmlns:a16="http://schemas.microsoft.com/office/drawing/2014/main" id="{C842965E-54C6-423D-B7FC-09E4292F3335}"/>
              </a:ext>
            </a:extLst>
          </p:cNvPr>
          <p:cNvSpPr>
            <a:spLocks noChangeShapeType="1"/>
          </p:cNvSpPr>
          <p:nvPr/>
        </p:nvSpPr>
        <p:spPr bwMode="auto">
          <a:xfrm>
            <a:off x="6733469" y="2441611"/>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66" name="Line 39">
            <a:extLst>
              <a:ext uri="{FF2B5EF4-FFF2-40B4-BE49-F238E27FC236}">
                <a16:creationId xmlns:a16="http://schemas.microsoft.com/office/drawing/2014/main" id="{F9BC2BDD-28C1-4770-81E2-743677B67170}"/>
              </a:ext>
            </a:extLst>
          </p:cNvPr>
          <p:cNvSpPr>
            <a:spLocks noChangeShapeType="1"/>
          </p:cNvSpPr>
          <p:nvPr/>
        </p:nvSpPr>
        <p:spPr bwMode="auto">
          <a:xfrm>
            <a:off x="6776869" y="2400640"/>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67" name="Line 40">
            <a:extLst>
              <a:ext uri="{FF2B5EF4-FFF2-40B4-BE49-F238E27FC236}">
                <a16:creationId xmlns:a16="http://schemas.microsoft.com/office/drawing/2014/main" id="{F8152273-FC51-4DAB-B01E-5B4A6A3FD6E2}"/>
              </a:ext>
            </a:extLst>
          </p:cNvPr>
          <p:cNvSpPr>
            <a:spLocks noChangeShapeType="1"/>
          </p:cNvSpPr>
          <p:nvPr/>
        </p:nvSpPr>
        <p:spPr bwMode="auto">
          <a:xfrm>
            <a:off x="6725547" y="2441611"/>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68" name="Line 41">
            <a:extLst>
              <a:ext uri="{FF2B5EF4-FFF2-40B4-BE49-F238E27FC236}">
                <a16:creationId xmlns:a16="http://schemas.microsoft.com/office/drawing/2014/main" id="{6978B193-21F8-419B-BBDF-6E0153B29B35}"/>
              </a:ext>
            </a:extLst>
          </p:cNvPr>
          <p:cNvSpPr>
            <a:spLocks noChangeShapeType="1"/>
          </p:cNvSpPr>
          <p:nvPr/>
        </p:nvSpPr>
        <p:spPr bwMode="auto">
          <a:xfrm>
            <a:off x="6768948" y="2400640"/>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69" name="Line 42">
            <a:extLst>
              <a:ext uri="{FF2B5EF4-FFF2-40B4-BE49-F238E27FC236}">
                <a16:creationId xmlns:a16="http://schemas.microsoft.com/office/drawing/2014/main" id="{F8DA6737-BD96-44E5-8003-48BCB7A6B261}"/>
              </a:ext>
            </a:extLst>
          </p:cNvPr>
          <p:cNvSpPr>
            <a:spLocks noChangeShapeType="1"/>
          </p:cNvSpPr>
          <p:nvPr/>
        </p:nvSpPr>
        <p:spPr bwMode="auto">
          <a:xfrm>
            <a:off x="6716494" y="2441611"/>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70" name="Line 43">
            <a:extLst>
              <a:ext uri="{FF2B5EF4-FFF2-40B4-BE49-F238E27FC236}">
                <a16:creationId xmlns:a16="http://schemas.microsoft.com/office/drawing/2014/main" id="{D4F8F2AC-F89F-4146-A70F-68AE73580960}"/>
              </a:ext>
            </a:extLst>
          </p:cNvPr>
          <p:cNvSpPr>
            <a:spLocks noChangeShapeType="1"/>
          </p:cNvSpPr>
          <p:nvPr/>
        </p:nvSpPr>
        <p:spPr bwMode="auto">
          <a:xfrm>
            <a:off x="6759895" y="2400640"/>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71" name="Line 44">
            <a:extLst>
              <a:ext uri="{FF2B5EF4-FFF2-40B4-BE49-F238E27FC236}">
                <a16:creationId xmlns:a16="http://schemas.microsoft.com/office/drawing/2014/main" id="{4665887B-0C3E-45C6-ADF0-91C02BAB9238}"/>
              </a:ext>
            </a:extLst>
          </p:cNvPr>
          <p:cNvSpPr>
            <a:spLocks noChangeShapeType="1"/>
          </p:cNvSpPr>
          <p:nvPr/>
        </p:nvSpPr>
        <p:spPr bwMode="auto">
          <a:xfrm>
            <a:off x="6707442" y="2441611"/>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72" name="Line 45">
            <a:extLst>
              <a:ext uri="{FF2B5EF4-FFF2-40B4-BE49-F238E27FC236}">
                <a16:creationId xmlns:a16="http://schemas.microsoft.com/office/drawing/2014/main" id="{051CCA35-E265-45D8-996B-C7442A8FDC2F}"/>
              </a:ext>
            </a:extLst>
          </p:cNvPr>
          <p:cNvSpPr>
            <a:spLocks noChangeShapeType="1"/>
          </p:cNvSpPr>
          <p:nvPr/>
        </p:nvSpPr>
        <p:spPr bwMode="auto">
          <a:xfrm>
            <a:off x="6749711" y="2400640"/>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73" name="Line 46">
            <a:extLst>
              <a:ext uri="{FF2B5EF4-FFF2-40B4-BE49-F238E27FC236}">
                <a16:creationId xmlns:a16="http://schemas.microsoft.com/office/drawing/2014/main" id="{CF2094F6-8E7A-43E1-92EB-AB65A19EFD9C}"/>
              </a:ext>
            </a:extLst>
          </p:cNvPr>
          <p:cNvSpPr>
            <a:spLocks noChangeShapeType="1"/>
          </p:cNvSpPr>
          <p:nvPr/>
        </p:nvSpPr>
        <p:spPr bwMode="auto">
          <a:xfrm>
            <a:off x="6465280" y="2441611"/>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74" name="Line 47">
            <a:extLst>
              <a:ext uri="{FF2B5EF4-FFF2-40B4-BE49-F238E27FC236}">
                <a16:creationId xmlns:a16="http://schemas.microsoft.com/office/drawing/2014/main" id="{314F7912-F957-4138-99FF-C632136A76EC}"/>
              </a:ext>
            </a:extLst>
          </p:cNvPr>
          <p:cNvSpPr>
            <a:spLocks noChangeShapeType="1"/>
          </p:cNvSpPr>
          <p:nvPr/>
        </p:nvSpPr>
        <p:spPr bwMode="auto">
          <a:xfrm>
            <a:off x="6512076" y="2400640"/>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75" name="Line 48">
            <a:extLst>
              <a:ext uri="{FF2B5EF4-FFF2-40B4-BE49-F238E27FC236}">
                <a16:creationId xmlns:a16="http://schemas.microsoft.com/office/drawing/2014/main" id="{9940519D-C0E5-489B-9F6B-B4814F5FF234}"/>
              </a:ext>
            </a:extLst>
          </p:cNvPr>
          <p:cNvSpPr>
            <a:spLocks noChangeShapeType="1"/>
          </p:cNvSpPr>
          <p:nvPr/>
        </p:nvSpPr>
        <p:spPr bwMode="auto">
          <a:xfrm>
            <a:off x="6404174" y="2441611"/>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76" name="Line 49">
            <a:extLst>
              <a:ext uri="{FF2B5EF4-FFF2-40B4-BE49-F238E27FC236}">
                <a16:creationId xmlns:a16="http://schemas.microsoft.com/office/drawing/2014/main" id="{D7556564-346D-4725-835D-1C03386F3D7B}"/>
              </a:ext>
            </a:extLst>
          </p:cNvPr>
          <p:cNvSpPr>
            <a:spLocks noChangeShapeType="1"/>
          </p:cNvSpPr>
          <p:nvPr/>
        </p:nvSpPr>
        <p:spPr bwMode="auto">
          <a:xfrm>
            <a:off x="6449839" y="2400640"/>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77" name="Line 50">
            <a:extLst>
              <a:ext uri="{FF2B5EF4-FFF2-40B4-BE49-F238E27FC236}">
                <a16:creationId xmlns:a16="http://schemas.microsoft.com/office/drawing/2014/main" id="{6037563D-CB91-4D62-808B-FD40D1D744D5}"/>
              </a:ext>
            </a:extLst>
          </p:cNvPr>
          <p:cNvSpPr>
            <a:spLocks noChangeShapeType="1"/>
          </p:cNvSpPr>
          <p:nvPr/>
        </p:nvSpPr>
        <p:spPr bwMode="auto">
          <a:xfrm>
            <a:off x="6380411" y="2397765"/>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78" name="Line 51">
            <a:extLst>
              <a:ext uri="{FF2B5EF4-FFF2-40B4-BE49-F238E27FC236}">
                <a16:creationId xmlns:a16="http://schemas.microsoft.com/office/drawing/2014/main" id="{B03A562A-B29B-4568-A859-673AEC351593}"/>
              </a:ext>
            </a:extLst>
          </p:cNvPr>
          <p:cNvSpPr>
            <a:spLocks noChangeShapeType="1"/>
          </p:cNvSpPr>
          <p:nvPr/>
        </p:nvSpPr>
        <p:spPr bwMode="auto">
          <a:xfrm>
            <a:off x="6426075" y="2356795"/>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79" name="Line 52">
            <a:extLst>
              <a:ext uri="{FF2B5EF4-FFF2-40B4-BE49-F238E27FC236}">
                <a16:creationId xmlns:a16="http://schemas.microsoft.com/office/drawing/2014/main" id="{62A276A9-631A-4A6B-9AFC-E445D1757B70}"/>
              </a:ext>
            </a:extLst>
          </p:cNvPr>
          <p:cNvSpPr>
            <a:spLocks noChangeShapeType="1"/>
          </p:cNvSpPr>
          <p:nvPr/>
        </p:nvSpPr>
        <p:spPr bwMode="auto">
          <a:xfrm>
            <a:off x="6309120" y="2397765"/>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80" name="Line 53">
            <a:extLst>
              <a:ext uri="{FF2B5EF4-FFF2-40B4-BE49-F238E27FC236}">
                <a16:creationId xmlns:a16="http://schemas.microsoft.com/office/drawing/2014/main" id="{29ED8531-2F09-4AD0-AF53-5D7A7E5CFDBC}"/>
              </a:ext>
            </a:extLst>
          </p:cNvPr>
          <p:cNvSpPr>
            <a:spLocks noChangeShapeType="1"/>
          </p:cNvSpPr>
          <p:nvPr/>
        </p:nvSpPr>
        <p:spPr bwMode="auto">
          <a:xfrm>
            <a:off x="6355916" y="2356795"/>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81" name="Line 54">
            <a:extLst>
              <a:ext uri="{FF2B5EF4-FFF2-40B4-BE49-F238E27FC236}">
                <a16:creationId xmlns:a16="http://schemas.microsoft.com/office/drawing/2014/main" id="{5E36AAAF-0493-4F61-91B1-F4A235B8C548}"/>
              </a:ext>
            </a:extLst>
          </p:cNvPr>
          <p:cNvSpPr>
            <a:spLocks noChangeShapeType="1"/>
          </p:cNvSpPr>
          <p:nvPr/>
        </p:nvSpPr>
        <p:spPr bwMode="auto">
          <a:xfrm>
            <a:off x="6312515" y="2397765"/>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82" name="Line 55">
            <a:extLst>
              <a:ext uri="{FF2B5EF4-FFF2-40B4-BE49-F238E27FC236}">
                <a16:creationId xmlns:a16="http://schemas.microsoft.com/office/drawing/2014/main" id="{A70D3361-1BF3-45AB-80A1-56A863332F10}"/>
              </a:ext>
            </a:extLst>
          </p:cNvPr>
          <p:cNvSpPr>
            <a:spLocks noChangeShapeType="1"/>
          </p:cNvSpPr>
          <p:nvPr/>
        </p:nvSpPr>
        <p:spPr bwMode="auto">
          <a:xfrm>
            <a:off x="6358180" y="2356795"/>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83" name="Line 56">
            <a:extLst>
              <a:ext uri="{FF2B5EF4-FFF2-40B4-BE49-F238E27FC236}">
                <a16:creationId xmlns:a16="http://schemas.microsoft.com/office/drawing/2014/main" id="{7600CACC-919C-49D2-9B35-2C01F15AE29A}"/>
              </a:ext>
            </a:extLst>
          </p:cNvPr>
          <p:cNvSpPr>
            <a:spLocks noChangeShapeType="1"/>
          </p:cNvSpPr>
          <p:nvPr/>
        </p:nvSpPr>
        <p:spPr bwMode="auto">
          <a:xfrm>
            <a:off x="6318173" y="2397765"/>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84" name="Line 57">
            <a:extLst>
              <a:ext uri="{FF2B5EF4-FFF2-40B4-BE49-F238E27FC236}">
                <a16:creationId xmlns:a16="http://schemas.microsoft.com/office/drawing/2014/main" id="{FA7DBD32-95E9-4F26-BCA8-1B90F6270CF2}"/>
              </a:ext>
            </a:extLst>
          </p:cNvPr>
          <p:cNvSpPr>
            <a:spLocks noChangeShapeType="1"/>
          </p:cNvSpPr>
          <p:nvPr/>
        </p:nvSpPr>
        <p:spPr bwMode="auto">
          <a:xfrm>
            <a:off x="6363838" y="2356795"/>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85" name="Line 58">
            <a:extLst>
              <a:ext uri="{FF2B5EF4-FFF2-40B4-BE49-F238E27FC236}">
                <a16:creationId xmlns:a16="http://schemas.microsoft.com/office/drawing/2014/main" id="{4059F3BD-B8A0-460D-B98D-0B0EC93B1A6B}"/>
              </a:ext>
            </a:extLst>
          </p:cNvPr>
          <p:cNvSpPr>
            <a:spLocks noChangeShapeType="1"/>
          </p:cNvSpPr>
          <p:nvPr/>
        </p:nvSpPr>
        <p:spPr bwMode="auto">
          <a:xfrm>
            <a:off x="6304594" y="2328624"/>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86" name="Line 59">
            <a:extLst>
              <a:ext uri="{FF2B5EF4-FFF2-40B4-BE49-F238E27FC236}">
                <a16:creationId xmlns:a16="http://schemas.microsoft.com/office/drawing/2014/main" id="{AFF68556-B0BB-43F6-B38C-2794B40E4704}"/>
              </a:ext>
            </a:extLst>
          </p:cNvPr>
          <p:cNvSpPr>
            <a:spLocks noChangeShapeType="1"/>
          </p:cNvSpPr>
          <p:nvPr/>
        </p:nvSpPr>
        <p:spPr bwMode="auto">
          <a:xfrm>
            <a:off x="6351390" y="2287652"/>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87" name="Line 60">
            <a:extLst>
              <a:ext uri="{FF2B5EF4-FFF2-40B4-BE49-F238E27FC236}">
                <a16:creationId xmlns:a16="http://schemas.microsoft.com/office/drawing/2014/main" id="{A7CF945D-5772-4413-8FD1-246A42EACF7C}"/>
              </a:ext>
            </a:extLst>
          </p:cNvPr>
          <p:cNvSpPr>
            <a:spLocks noChangeShapeType="1"/>
          </p:cNvSpPr>
          <p:nvPr/>
        </p:nvSpPr>
        <p:spPr bwMode="auto">
          <a:xfrm>
            <a:off x="6300067" y="2293209"/>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88" name="Line 61">
            <a:extLst>
              <a:ext uri="{FF2B5EF4-FFF2-40B4-BE49-F238E27FC236}">
                <a16:creationId xmlns:a16="http://schemas.microsoft.com/office/drawing/2014/main" id="{91800FE4-D640-42AE-9F67-E464C589D1B3}"/>
              </a:ext>
            </a:extLst>
          </p:cNvPr>
          <p:cNvSpPr>
            <a:spLocks noChangeShapeType="1"/>
          </p:cNvSpPr>
          <p:nvPr/>
        </p:nvSpPr>
        <p:spPr bwMode="auto">
          <a:xfrm>
            <a:off x="6345732" y="2252239"/>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89" name="Line 62">
            <a:extLst>
              <a:ext uri="{FF2B5EF4-FFF2-40B4-BE49-F238E27FC236}">
                <a16:creationId xmlns:a16="http://schemas.microsoft.com/office/drawing/2014/main" id="{BE46B33B-1837-4F60-BEBD-514A06511472}"/>
              </a:ext>
            </a:extLst>
          </p:cNvPr>
          <p:cNvSpPr>
            <a:spLocks noChangeShapeType="1"/>
          </p:cNvSpPr>
          <p:nvPr/>
        </p:nvSpPr>
        <p:spPr bwMode="auto">
          <a:xfrm>
            <a:off x="6287620" y="2257796"/>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90" name="Line 63">
            <a:extLst>
              <a:ext uri="{FF2B5EF4-FFF2-40B4-BE49-F238E27FC236}">
                <a16:creationId xmlns:a16="http://schemas.microsoft.com/office/drawing/2014/main" id="{ED782B87-05ED-48F7-BEA0-EB0B156F8030}"/>
              </a:ext>
            </a:extLst>
          </p:cNvPr>
          <p:cNvSpPr>
            <a:spLocks noChangeShapeType="1"/>
          </p:cNvSpPr>
          <p:nvPr/>
        </p:nvSpPr>
        <p:spPr bwMode="auto">
          <a:xfrm>
            <a:off x="6333285" y="2215137"/>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91" name="Line 64">
            <a:extLst>
              <a:ext uri="{FF2B5EF4-FFF2-40B4-BE49-F238E27FC236}">
                <a16:creationId xmlns:a16="http://schemas.microsoft.com/office/drawing/2014/main" id="{01B0C204-E080-4B2B-857A-1355F1D6E3AA}"/>
              </a:ext>
            </a:extLst>
          </p:cNvPr>
          <p:cNvSpPr>
            <a:spLocks noChangeShapeType="1"/>
          </p:cNvSpPr>
          <p:nvPr/>
        </p:nvSpPr>
        <p:spPr bwMode="auto">
          <a:xfrm>
            <a:off x="6261593" y="2224068"/>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92" name="Line 65">
            <a:extLst>
              <a:ext uri="{FF2B5EF4-FFF2-40B4-BE49-F238E27FC236}">
                <a16:creationId xmlns:a16="http://schemas.microsoft.com/office/drawing/2014/main" id="{C871BBFA-6B71-43DE-87D0-3D51E25F83C8}"/>
              </a:ext>
            </a:extLst>
          </p:cNvPr>
          <p:cNvSpPr>
            <a:spLocks noChangeShapeType="1"/>
          </p:cNvSpPr>
          <p:nvPr/>
        </p:nvSpPr>
        <p:spPr bwMode="auto">
          <a:xfrm>
            <a:off x="6306126" y="2181409"/>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93" name="Line 66">
            <a:extLst>
              <a:ext uri="{FF2B5EF4-FFF2-40B4-BE49-F238E27FC236}">
                <a16:creationId xmlns:a16="http://schemas.microsoft.com/office/drawing/2014/main" id="{134E2D3A-514B-44B0-BCBF-9736F81A5B39}"/>
              </a:ext>
            </a:extLst>
          </p:cNvPr>
          <p:cNvSpPr>
            <a:spLocks noChangeShapeType="1"/>
          </p:cNvSpPr>
          <p:nvPr/>
        </p:nvSpPr>
        <p:spPr bwMode="auto">
          <a:xfrm>
            <a:off x="6214066" y="2159985"/>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94" name="Line 67">
            <a:extLst>
              <a:ext uri="{FF2B5EF4-FFF2-40B4-BE49-F238E27FC236}">
                <a16:creationId xmlns:a16="http://schemas.microsoft.com/office/drawing/2014/main" id="{2124956E-A32E-47F4-8126-6400A1386595}"/>
              </a:ext>
            </a:extLst>
          </p:cNvPr>
          <p:cNvSpPr>
            <a:spLocks noChangeShapeType="1"/>
          </p:cNvSpPr>
          <p:nvPr/>
        </p:nvSpPr>
        <p:spPr bwMode="auto">
          <a:xfrm>
            <a:off x="6259731" y="2119013"/>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95" name="Line 68">
            <a:extLst>
              <a:ext uri="{FF2B5EF4-FFF2-40B4-BE49-F238E27FC236}">
                <a16:creationId xmlns:a16="http://schemas.microsoft.com/office/drawing/2014/main" id="{EE2EEF7F-A293-4DA9-AF8B-C973BACF1D85}"/>
              </a:ext>
            </a:extLst>
          </p:cNvPr>
          <p:cNvSpPr>
            <a:spLocks noChangeShapeType="1"/>
          </p:cNvSpPr>
          <p:nvPr/>
        </p:nvSpPr>
        <p:spPr bwMode="auto">
          <a:xfrm>
            <a:off x="6087328" y="2129630"/>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96" name="Line 69">
            <a:extLst>
              <a:ext uri="{FF2B5EF4-FFF2-40B4-BE49-F238E27FC236}">
                <a16:creationId xmlns:a16="http://schemas.microsoft.com/office/drawing/2014/main" id="{7F61F529-C952-45C0-9ED3-35D88754C865}"/>
              </a:ext>
            </a:extLst>
          </p:cNvPr>
          <p:cNvSpPr>
            <a:spLocks noChangeShapeType="1"/>
          </p:cNvSpPr>
          <p:nvPr/>
        </p:nvSpPr>
        <p:spPr bwMode="auto">
          <a:xfrm>
            <a:off x="6134124" y="2086972"/>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97" name="Line 70">
            <a:extLst>
              <a:ext uri="{FF2B5EF4-FFF2-40B4-BE49-F238E27FC236}">
                <a16:creationId xmlns:a16="http://schemas.microsoft.com/office/drawing/2014/main" id="{2ED0BEFD-9E6C-491B-8B52-74DF9DA492A4}"/>
              </a:ext>
            </a:extLst>
          </p:cNvPr>
          <p:cNvSpPr>
            <a:spLocks noChangeShapeType="1"/>
          </p:cNvSpPr>
          <p:nvPr/>
        </p:nvSpPr>
        <p:spPr bwMode="auto">
          <a:xfrm>
            <a:off x="6066960" y="2095902"/>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98" name="Line 71">
            <a:extLst>
              <a:ext uri="{FF2B5EF4-FFF2-40B4-BE49-F238E27FC236}">
                <a16:creationId xmlns:a16="http://schemas.microsoft.com/office/drawing/2014/main" id="{8B25991B-0865-41BC-A3E8-2AA2DF46C349}"/>
              </a:ext>
            </a:extLst>
          </p:cNvPr>
          <p:cNvSpPr>
            <a:spLocks noChangeShapeType="1"/>
          </p:cNvSpPr>
          <p:nvPr/>
        </p:nvSpPr>
        <p:spPr bwMode="auto">
          <a:xfrm>
            <a:off x="6110361" y="2053244"/>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99" name="Line 72">
            <a:extLst>
              <a:ext uri="{FF2B5EF4-FFF2-40B4-BE49-F238E27FC236}">
                <a16:creationId xmlns:a16="http://schemas.microsoft.com/office/drawing/2014/main" id="{CC54714B-7B2D-4B55-85DF-792C89A9D2A1}"/>
              </a:ext>
            </a:extLst>
          </p:cNvPr>
          <p:cNvSpPr>
            <a:spLocks noChangeShapeType="1"/>
          </p:cNvSpPr>
          <p:nvPr/>
        </p:nvSpPr>
        <p:spPr bwMode="auto">
          <a:xfrm>
            <a:off x="5916459" y="2065547"/>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500" name="Line 73">
            <a:extLst>
              <a:ext uri="{FF2B5EF4-FFF2-40B4-BE49-F238E27FC236}">
                <a16:creationId xmlns:a16="http://schemas.microsoft.com/office/drawing/2014/main" id="{C7FD37C9-57DE-406F-8359-61C48C57BC76}"/>
              </a:ext>
            </a:extLst>
          </p:cNvPr>
          <p:cNvSpPr>
            <a:spLocks noChangeShapeType="1"/>
          </p:cNvSpPr>
          <p:nvPr/>
        </p:nvSpPr>
        <p:spPr bwMode="auto">
          <a:xfrm>
            <a:off x="5962122" y="2020509"/>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501" name="Line 74">
            <a:extLst>
              <a:ext uri="{FF2B5EF4-FFF2-40B4-BE49-F238E27FC236}">
                <a16:creationId xmlns:a16="http://schemas.microsoft.com/office/drawing/2014/main" id="{66D7C8F6-06CB-4452-B16D-5F9F23C6827C}"/>
              </a:ext>
            </a:extLst>
          </p:cNvPr>
          <p:cNvSpPr>
            <a:spLocks noChangeShapeType="1"/>
          </p:cNvSpPr>
          <p:nvPr/>
        </p:nvSpPr>
        <p:spPr bwMode="auto">
          <a:xfrm>
            <a:off x="5891563" y="2006523"/>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502" name="Line 75">
            <a:extLst>
              <a:ext uri="{FF2B5EF4-FFF2-40B4-BE49-F238E27FC236}">
                <a16:creationId xmlns:a16="http://schemas.microsoft.com/office/drawing/2014/main" id="{D482DA1B-A7ED-4D03-B79A-D0E6149E0D3A}"/>
              </a:ext>
            </a:extLst>
          </p:cNvPr>
          <p:cNvSpPr>
            <a:spLocks noChangeShapeType="1"/>
          </p:cNvSpPr>
          <p:nvPr/>
        </p:nvSpPr>
        <p:spPr bwMode="auto">
          <a:xfrm>
            <a:off x="5936096" y="1963172"/>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503" name="Line 76">
            <a:extLst>
              <a:ext uri="{FF2B5EF4-FFF2-40B4-BE49-F238E27FC236}">
                <a16:creationId xmlns:a16="http://schemas.microsoft.com/office/drawing/2014/main" id="{F96B771E-26BC-4A56-A3FA-A10C18FC2C7E}"/>
              </a:ext>
            </a:extLst>
          </p:cNvPr>
          <p:cNvSpPr>
            <a:spLocks noChangeShapeType="1"/>
          </p:cNvSpPr>
          <p:nvPr/>
        </p:nvSpPr>
        <p:spPr bwMode="auto">
          <a:xfrm>
            <a:off x="5880247" y="1944127"/>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504" name="Line 77">
            <a:extLst>
              <a:ext uri="{FF2B5EF4-FFF2-40B4-BE49-F238E27FC236}">
                <a16:creationId xmlns:a16="http://schemas.microsoft.com/office/drawing/2014/main" id="{2E05F7B3-129F-4945-9D05-5D3B3FA7DF19}"/>
              </a:ext>
            </a:extLst>
          </p:cNvPr>
          <p:cNvSpPr>
            <a:spLocks noChangeShapeType="1"/>
          </p:cNvSpPr>
          <p:nvPr/>
        </p:nvSpPr>
        <p:spPr bwMode="auto">
          <a:xfrm>
            <a:off x="5927043" y="1899088"/>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505" name="Line 78">
            <a:extLst>
              <a:ext uri="{FF2B5EF4-FFF2-40B4-BE49-F238E27FC236}">
                <a16:creationId xmlns:a16="http://schemas.microsoft.com/office/drawing/2014/main" id="{001C3247-4B39-4181-8802-2DA8417D049D}"/>
              </a:ext>
            </a:extLst>
          </p:cNvPr>
          <p:cNvSpPr>
            <a:spLocks noChangeShapeType="1"/>
          </p:cNvSpPr>
          <p:nvPr/>
        </p:nvSpPr>
        <p:spPr bwMode="auto">
          <a:xfrm>
            <a:off x="5879115" y="1861494"/>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506" name="Line 79">
            <a:extLst>
              <a:ext uri="{FF2B5EF4-FFF2-40B4-BE49-F238E27FC236}">
                <a16:creationId xmlns:a16="http://schemas.microsoft.com/office/drawing/2014/main" id="{7AB78089-0F13-41E3-B243-5CC91AF43E19}"/>
              </a:ext>
            </a:extLst>
          </p:cNvPr>
          <p:cNvSpPr>
            <a:spLocks noChangeShapeType="1"/>
          </p:cNvSpPr>
          <p:nvPr/>
        </p:nvSpPr>
        <p:spPr bwMode="auto">
          <a:xfrm>
            <a:off x="5924780" y="1818141"/>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507" name="Line 80">
            <a:extLst>
              <a:ext uri="{FF2B5EF4-FFF2-40B4-BE49-F238E27FC236}">
                <a16:creationId xmlns:a16="http://schemas.microsoft.com/office/drawing/2014/main" id="{9395BF07-D852-4F29-9F85-B46DA67C0D4D}"/>
              </a:ext>
            </a:extLst>
          </p:cNvPr>
          <p:cNvSpPr>
            <a:spLocks noChangeShapeType="1"/>
          </p:cNvSpPr>
          <p:nvPr/>
        </p:nvSpPr>
        <p:spPr bwMode="auto">
          <a:xfrm>
            <a:off x="5856483" y="1785607"/>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508" name="Line 81">
            <a:extLst>
              <a:ext uri="{FF2B5EF4-FFF2-40B4-BE49-F238E27FC236}">
                <a16:creationId xmlns:a16="http://schemas.microsoft.com/office/drawing/2014/main" id="{AE47631C-CC8E-4633-9FEE-2BDCB7318E97}"/>
              </a:ext>
            </a:extLst>
          </p:cNvPr>
          <p:cNvSpPr>
            <a:spLocks noChangeShapeType="1"/>
          </p:cNvSpPr>
          <p:nvPr/>
        </p:nvSpPr>
        <p:spPr bwMode="auto">
          <a:xfrm>
            <a:off x="5903279" y="1742253"/>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509" name="Line 82">
            <a:extLst>
              <a:ext uri="{FF2B5EF4-FFF2-40B4-BE49-F238E27FC236}">
                <a16:creationId xmlns:a16="http://schemas.microsoft.com/office/drawing/2014/main" id="{B804E460-71E2-4229-BD09-5E72728A2EE9}"/>
              </a:ext>
            </a:extLst>
          </p:cNvPr>
          <p:cNvSpPr>
            <a:spLocks noChangeShapeType="1"/>
          </p:cNvSpPr>
          <p:nvPr/>
        </p:nvSpPr>
        <p:spPr bwMode="auto">
          <a:xfrm>
            <a:off x="5748982" y="1755252"/>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510" name="Line 83">
            <a:extLst>
              <a:ext uri="{FF2B5EF4-FFF2-40B4-BE49-F238E27FC236}">
                <a16:creationId xmlns:a16="http://schemas.microsoft.com/office/drawing/2014/main" id="{CA21D84F-ED2B-48FC-AB9E-E245188EF652}"/>
              </a:ext>
            </a:extLst>
          </p:cNvPr>
          <p:cNvSpPr>
            <a:spLocks noChangeShapeType="1"/>
          </p:cNvSpPr>
          <p:nvPr/>
        </p:nvSpPr>
        <p:spPr bwMode="auto">
          <a:xfrm>
            <a:off x="5792383" y="1711899"/>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511" name="Line 84">
            <a:extLst>
              <a:ext uri="{FF2B5EF4-FFF2-40B4-BE49-F238E27FC236}">
                <a16:creationId xmlns:a16="http://schemas.microsoft.com/office/drawing/2014/main" id="{F5D1F30E-A003-4B58-8980-FB97486A87CD}"/>
              </a:ext>
            </a:extLst>
          </p:cNvPr>
          <p:cNvSpPr>
            <a:spLocks noChangeShapeType="1"/>
          </p:cNvSpPr>
          <p:nvPr/>
        </p:nvSpPr>
        <p:spPr bwMode="auto">
          <a:xfrm>
            <a:off x="5042869" y="1392678"/>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512" name="Line 85">
            <a:extLst>
              <a:ext uri="{FF2B5EF4-FFF2-40B4-BE49-F238E27FC236}">
                <a16:creationId xmlns:a16="http://schemas.microsoft.com/office/drawing/2014/main" id="{1D2B20E5-CC17-4539-B144-820BC981586A}"/>
              </a:ext>
            </a:extLst>
          </p:cNvPr>
          <p:cNvSpPr>
            <a:spLocks noChangeShapeType="1"/>
          </p:cNvSpPr>
          <p:nvPr/>
        </p:nvSpPr>
        <p:spPr bwMode="auto">
          <a:xfrm>
            <a:off x="5086269" y="1351707"/>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513" name="Line 88">
            <a:extLst>
              <a:ext uri="{FF2B5EF4-FFF2-40B4-BE49-F238E27FC236}">
                <a16:creationId xmlns:a16="http://schemas.microsoft.com/office/drawing/2014/main" id="{417A594A-B36E-4B57-8929-045027D25785}"/>
              </a:ext>
            </a:extLst>
          </p:cNvPr>
          <p:cNvSpPr>
            <a:spLocks noChangeShapeType="1"/>
          </p:cNvSpPr>
          <p:nvPr/>
        </p:nvSpPr>
        <p:spPr bwMode="auto">
          <a:xfrm>
            <a:off x="5888168" y="1976168"/>
            <a:ext cx="914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514" name="Line 89">
            <a:extLst>
              <a:ext uri="{FF2B5EF4-FFF2-40B4-BE49-F238E27FC236}">
                <a16:creationId xmlns:a16="http://schemas.microsoft.com/office/drawing/2014/main" id="{7E33898D-D0A8-461A-A0F3-D9DE33544122}"/>
              </a:ext>
            </a:extLst>
          </p:cNvPr>
          <p:cNvSpPr>
            <a:spLocks noChangeShapeType="1"/>
          </p:cNvSpPr>
          <p:nvPr/>
        </p:nvSpPr>
        <p:spPr bwMode="auto">
          <a:xfrm>
            <a:off x="5933833" y="1931129"/>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515" name="Freeform 121">
            <a:extLst>
              <a:ext uri="{FF2B5EF4-FFF2-40B4-BE49-F238E27FC236}">
                <a16:creationId xmlns:a16="http://schemas.microsoft.com/office/drawing/2014/main" id="{621FE990-3488-48A5-ADAE-44C5DF51700D}"/>
              </a:ext>
            </a:extLst>
          </p:cNvPr>
          <p:cNvSpPr>
            <a:spLocks/>
          </p:cNvSpPr>
          <p:nvPr/>
        </p:nvSpPr>
        <p:spPr bwMode="auto">
          <a:xfrm>
            <a:off x="4642685" y="1266198"/>
            <a:ext cx="3065484" cy="1861773"/>
          </a:xfrm>
          <a:custGeom>
            <a:avLst/>
            <a:gdLst>
              <a:gd name="T0" fmla="*/ 242 w 2709"/>
              <a:gd name="T1" fmla="*/ 0 h 1104"/>
              <a:gd name="T2" fmla="*/ 242 w 2709"/>
              <a:gd name="T3" fmla="*/ 10 h 1104"/>
              <a:gd name="T4" fmla="*/ 262 w 2709"/>
              <a:gd name="T5" fmla="*/ 14 h 1104"/>
              <a:gd name="T6" fmla="*/ 262 w 2709"/>
              <a:gd name="T7" fmla="*/ 21 h 1104"/>
              <a:gd name="T8" fmla="*/ 366 w 2709"/>
              <a:gd name="T9" fmla="*/ 30 h 1104"/>
              <a:gd name="T10" fmla="*/ 371 w 2709"/>
              <a:gd name="T11" fmla="*/ 45 h 1104"/>
              <a:gd name="T12" fmla="*/ 380 w 2709"/>
              <a:gd name="T13" fmla="*/ 45 h 1104"/>
              <a:gd name="T14" fmla="*/ 387 w 2709"/>
              <a:gd name="T15" fmla="*/ 71 h 1104"/>
              <a:gd name="T16" fmla="*/ 489 w 2709"/>
              <a:gd name="T17" fmla="*/ 76 h 1104"/>
              <a:gd name="T18" fmla="*/ 494 w 2709"/>
              <a:gd name="T19" fmla="*/ 91 h 1104"/>
              <a:gd name="T20" fmla="*/ 556 w 2709"/>
              <a:gd name="T21" fmla="*/ 91 h 1104"/>
              <a:gd name="T22" fmla="*/ 567 w 2709"/>
              <a:gd name="T23" fmla="*/ 106 h 1104"/>
              <a:gd name="T24" fmla="*/ 572 w 2709"/>
              <a:gd name="T25" fmla="*/ 106 h 1104"/>
              <a:gd name="T26" fmla="*/ 578 w 2709"/>
              <a:gd name="T27" fmla="*/ 106 h 1104"/>
              <a:gd name="T28" fmla="*/ 584 w 2709"/>
              <a:gd name="T29" fmla="*/ 123 h 1104"/>
              <a:gd name="T30" fmla="*/ 592 w 2709"/>
              <a:gd name="T31" fmla="*/ 123 h 1104"/>
              <a:gd name="T32" fmla="*/ 592 w 2709"/>
              <a:gd name="T33" fmla="*/ 131 h 1104"/>
              <a:gd name="T34" fmla="*/ 628 w 2709"/>
              <a:gd name="T35" fmla="*/ 137 h 1104"/>
              <a:gd name="T36" fmla="*/ 633 w 2709"/>
              <a:gd name="T37" fmla="*/ 153 h 1104"/>
              <a:gd name="T38" fmla="*/ 649 w 2709"/>
              <a:gd name="T39" fmla="*/ 153 h 1104"/>
              <a:gd name="T40" fmla="*/ 649 w 2709"/>
              <a:gd name="T41" fmla="*/ 159 h 1104"/>
              <a:gd name="T42" fmla="*/ 756 w 2709"/>
              <a:gd name="T43" fmla="*/ 170 h 1104"/>
              <a:gd name="T44" fmla="*/ 758 w 2709"/>
              <a:gd name="T45" fmla="*/ 184 h 1104"/>
              <a:gd name="T46" fmla="*/ 765 w 2709"/>
              <a:gd name="T47" fmla="*/ 184 h 1104"/>
              <a:gd name="T48" fmla="*/ 770 w 2709"/>
              <a:gd name="T49" fmla="*/ 200 h 1104"/>
              <a:gd name="T50" fmla="*/ 774 w 2709"/>
              <a:gd name="T51" fmla="*/ 200 h 1104"/>
              <a:gd name="T52" fmla="*/ 802 w 2709"/>
              <a:gd name="T53" fmla="*/ 214 h 1104"/>
              <a:gd name="T54" fmla="*/ 802 w 2709"/>
              <a:gd name="T55" fmla="*/ 220 h 1104"/>
              <a:gd name="T56" fmla="*/ 811 w 2709"/>
              <a:gd name="T57" fmla="*/ 231 h 1104"/>
              <a:gd name="T58" fmla="*/ 811 w 2709"/>
              <a:gd name="T59" fmla="*/ 243 h 1104"/>
              <a:gd name="T60" fmla="*/ 853 w 2709"/>
              <a:gd name="T61" fmla="*/ 246 h 1104"/>
              <a:gd name="T62" fmla="*/ 853 w 2709"/>
              <a:gd name="T63" fmla="*/ 256 h 1104"/>
              <a:gd name="T64" fmla="*/ 1005 w 2709"/>
              <a:gd name="T65" fmla="*/ 263 h 1104"/>
              <a:gd name="T66" fmla="*/ 1008 w 2709"/>
              <a:gd name="T67" fmla="*/ 275 h 1104"/>
              <a:gd name="T68" fmla="*/ 1039 w 2709"/>
              <a:gd name="T69" fmla="*/ 293 h 1104"/>
              <a:gd name="T70" fmla="*/ 1122 w 2709"/>
              <a:gd name="T71" fmla="*/ 310 h 1104"/>
              <a:gd name="T72" fmla="*/ 1127 w 2709"/>
              <a:gd name="T73" fmla="*/ 324 h 1104"/>
              <a:gd name="T74" fmla="*/ 1135 w 2709"/>
              <a:gd name="T75" fmla="*/ 355 h 1104"/>
              <a:gd name="T76" fmla="*/ 1139 w 2709"/>
              <a:gd name="T77" fmla="*/ 405 h 1104"/>
              <a:gd name="T78" fmla="*/ 1149 w 2709"/>
              <a:gd name="T79" fmla="*/ 442 h 1104"/>
              <a:gd name="T80" fmla="*/ 1156 w 2709"/>
              <a:gd name="T81" fmla="*/ 459 h 1104"/>
              <a:gd name="T82" fmla="*/ 1163 w 2709"/>
              <a:gd name="T83" fmla="*/ 459 h 1104"/>
              <a:gd name="T84" fmla="*/ 1247 w 2709"/>
              <a:gd name="T85" fmla="*/ 476 h 1104"/>
              <a:gd name="T86" fmla="*/ 1311 w 2709"/>
              <a:gd name="T87" fmla="*/ 494 h 1104"/>
              <a:gd name="T88" fmla="*/ 1313 w 2709"/>
              <a:gd name="T89" fmla="*/ 503 h 1104"/>
              <a:gd name="T90" fmla="*/ 1384 w 2709"/>
              <a:gd name="T91" fmla="*/ 514 h 1104"/>
              <a:gd name="T92" fmla="*/ 1384 w 2709"/>
              <a:gd name="T93" fmla="*/ 517 h 1104"/>
              <a:gd name="T94" fmla="*/ 1438 w 2709"/>
              <a:gd name="T95" fmla="*/ 533 h 1104"/>
              <a:gd name="T96" fmla="*/ 1438 w 2709"/>
              <a:gd name="T97" fmla="*/ 540 h 1104"/>
              <a:gd name="T98" fmla="*/ 1449 w 2709"/>
              <a:gd name="T99" fmla="*/ 551 h 1104"/>
              <a:gd name="T100" fmla="*/ 1487 w 2709"/>
              <a:gd name="T101" fmla="*/ 571 h 1104"/>
              <a:gd name="T102" fmla="*/ 1487 w 2709"/>
              <a:gd name="T103" fmla="*/ 581 h 1104"/>
              <a:gd name="T104" fmla="*/ 1505 w 2709"/>
              <a:gd name="T105" fmla="*/ 590 h 1104"/>
              <a:gd name="T106" fmla="*/ 1510 w 2709"/>
              <a:gd name="T107" fmla="*/ 614 h 1104"/>
              <a:gd name="T108" fmla="*/ 1586 w 2709"/>
              <a:gd name="T109" fmla="*/ 675 h 1104"/>
              <a:gd name="T110" fmla="*/ 1918 w 2709"/>
              <a:gd name="T111" fmla="*/ 700 h 1104"/>
              <a:gd name="T112" fmla="*/ 2687 w 2709"/>
              <a:gd name="T113" fmla="*/ 740 h 1104"/>
              <a:gd name="T114" fmla="*/ 2709 w 2709"/>
              <a:gd name="T115" fmla="*/ 1104 h 1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709" h="1104">
                <a:moveTo>
                  <a:pt x="0" y="0"/>
                </a:moveTo>
                <a:lnTo>
                  <a:pt x="242" y="0"/>
                </a:lnTo>
                <a:lnTo>
                  <a:pt x="242" y="10"/>
                </a:lnTo>
                <a:lnTo>
                  <a:pt x="242" y="10"/>
                </a:lnTo>
                <a:lnTo>
                  <a:pt x="242" y="14"/>
                </a:lnTo>
                <a:lnTo>
                  <a:pt x="262" y="14"/>
                </a:lnTo>
                <a:lnTo>
                  <a:pt x="262" y="21"/>
                </a:lnTo>
                <a:lnTo>
                  <a:pt x="262" y="21"/>
                </a:lnTo>
                <a:lnTo>
                  <a:pt x="262" y="30"/>
                </a:lnTo>
                <a:lnTo>
                  <a:pt x="366" y="30"/>
                </a:lnTo>
                <a:lnTo>
                  <a:pt x="366" y="45"/>
                </a:lnTo>
                <a:lnTo>
                  <a:pt x="371" y="45"/>
                </a:lnTo>
                <a:lnTo>
                  <a:pt x="371" y="45"/>
                </a:lnTo>
                <a:lnTo>
                  <a:pt x="380" y="45"/>
                </a:lnTo>
                <a:lnTo>
                  <a:pt x="380" y="71"/>
                </a:lnTo>
                <a:lnTo>
                  <a:pt x="387" y="71"/>
                </a:lnTo>
                <a:lnTo>
                  <a:pt x="387" y="76"/>
                </a:lnTo>
                <a:lnTo>
                  <a:pt x="489" y="76"/>
                </a:lnTo>
                <a:lnTo>
                  <a:pt x="489" y="91"/>
                </a:lnTo>
                <a:lnTo>
                  <a:pt x="494" y="91"/>
                </a:lnTo>
                <a:lnTo>
                  <a:pt x="494" y="91"/>
                </a:lnTo>
                <a:lnTo>
                  <a:pt x="556" y="91"/>
                </a:lnTo>
                <a:lnTo>
                  <a:pt x="556" y="106"/>
                </a:lnTo>
                <a:lnTo>
                  <a:pt x="567" y="106"/>
                </a:lnTo>
                <a:lnTo>
                  <a:pt x="567" y="106"/>
                </a:lnTo>
                <a:lnTo>
                  <a:pt x="572" y="106"/>
                </a:lnTo>
                <a:lnTo>
                  <a:pt x="572" y="106"/>
                </a:lnTo>
                <a:lnTo>
                  <a:pt x="578" y="106"/>
                </a:lnTo>
                <a:lnTo>
                  <a:pt x="578" y="123"/>
                </a:lnTo>
                <a:lnTo>
                  <a:pt x="584" y="123"/>
                </a:lnTo>
                <a:lnTo>
                  <a:pt x="584" y="123"/>
                </a:lnTo>
                <a:lnTo>
                  <a:pt x="592" y="123"/>
                </a:lnTo>
                <a:lnTo>
                  <a:pt x="592" y="131"/>
                </a:lnTo>
                <a:lnTo>
                  <a:pt x="592" y="131"/>
                </a:lnTo>
                <a:lnTo>
                  <a:pt x="592" y="137"/>
                </a:lnTo>
                <a:lnTo>
                  <a:pt x="628" y="137"/>
                </a:lnTo>
                <a:lnTo>
                  <a:pt x="628" y="153"/>
                </a:lnTo>
                <a:lnTo>
                  <a:pt x="633" y="153"/>
                </a:lnTo>
                <a:lnTo>
                  <a:pt x="633" y="153"/>
                </a:lnTo>
                <a:lnTo>
                  <a:pt x="649" y="153"/>
                </a:lnTo>
                <a:lnTo>
                  <a:pt x="649" y="159"/>
                </a:lnTo>
                <a:lnTo>
                  <a:pt x="649" y="159"/>
                </a:lnTo>
                <a:lnTo>
                  <a:pt x="649" y="170"/>
                </a:lnTo>
                <a:lnTo>
                  <a:pt x="756" y="170"/>
                </a:lnTo>
                <a:lnTo>
                  <a:pt x="756" y="184"/>
                </a:lnTo>
                <a:lnTo>
                  <a:pt x="758" y="184"/>
                </a:lnTo>
                <a:lnTo>
                  <a:pt x="758" y="184"/>
                </a:lnTo>
                <a:lnTo>
                  <a:pt x="765" y="184"/>
                </a:lnTo>
                <a:lnTo>
                  <a:pt x="765" y="200"/>
                </a:lnTo>
                <a:lnTo>
                  <a:pt x="770" y="200"/>
                </a:lnTo>
                <a:lnTo>
                  <a:pt x="770" y="200"/>
                </a:lnTo>
                <a:lnTo>
                  <a:pt x="774" y="200"/>
                </a:lnTo>
                <a:lnTo>
                  <a:pt x="774" y="214"/>
                </a:lnTo>
                <a:lnTo>
                  <a:pt x="802" y="214"/>
                </a:lnTo>
                <a:lnTo>
                  <a:pt x="802" y="220"/>
                </a:lnTo>
                <a:lnTo>
                  <a:pt x="802" y="220"/>
                </a:lnTo>
                <a:lnTo>
                  <a:pt x="802" y="231"/>
                </a:lnTo>
                <a:lnTo>
                  <a:pt x="811" y="231"/>
                </a:lnTo>
                <a:lnTo>
                  <a:pt x="811" y="243"/>
                </a:lnTo>
                <a:lnTo>
                  <a:pt x="811" y="243"/>
                </a:lnTo>
                <a:lnTo>
                  <a:pt x="811" y="246"/>
                </a:lnTo>
                <a:lnTo>
                  <a:pt x="853" y="246"/>
                </a:lnTo>
                <a:lnTo>
                  <a:pt x="853" y="256"/>
                </a:lnTo>
                <a:lnTo>
                  <a:pt x="853" y="256"/>
                </a:lnTo>
                <a:lnTo>
                  <a:pt x="853" y="263"/>
                </a:lnTo>
                <a:lnTo>
                  <a:pt x="1005" y="263"/>
                </a:lnTo>
                <a:lnTo>
                  <a:pt x="1005" y="275"/>
                </a:lnTo>
                <a:lnTo>
                  <a:pt x="1008" y="275"/>
                </a:lnTo>
                <a:lnTo>
                  <a:pt x="1008" y="293"/>
                </a:lnTo>
                <a:lnTo>
                  <a:pt x="1039" y="293"/>
                </a:lnTo>
                <a:lnTo>
                  <a:pt x="1039" y="310"/>
                </a:lnTo>
                <a:lnTo>
                  <a:pt x="1122" y="310"/>
                </a:lnTo>
                <a:lnTo>
                  <a:pt x="1122" y="324"/>
                </a:lnTo>
                <a:lnTo>
                  <a:pt x="1127" y="324"/>
                </a:lnTo>
                <a:lnTo>
                  <a:pt x="1127" y="355"/>
                </a:lnTo>
                <a:lnTo>
                  <a:pt x="1135" y="355"/>
                </a:lnTo>
                <a:lnTo>
                  <a:pt x="1135" y="405"/>
                </a:lnTo>
                <a:lnTo>
                  <a:pt x="1139" y="405"/>
                </a:lnTo>
                <a:lnTo>
                  <a:pt x="1139" y="442"/>
                </a:lnTo>
                <a:lnTo>
                  <a:pt x="1149" y="442"/>
                </a:lnTo>
                <a:lnTo>
                  <a:pt x="1149" y="459"/>
                </a:lnTo>
                <a:lnTo>
                  <a:pt x="1156" y="459"/>
                </a:lnTo>
                <a:lnTo>
                  <a:pt x="1156" y="459"/>
                </a:lnTo>
                <a:lnTo>
                  <a:pt x="1163" y="459"/>
                </a:lnTo>
                <a:lnTo>
                  <a:pt x="1163" y="476"/>
                </a:lnTo>
                <a:lnTo>
                  <a:pt x="1247" y="476"/>
                </a:lnTo>
                <a:lnTo>
                  <a:pt x="1247" y="494"/>
                </a:lnTo>
                <a:lnTo>
                  <a:pt x="1311" y="494"/>
                </a:lnTo>
                <a:lnTo>
                  <a:pt x="1311" y="503"/>
                </a:lnTo>
                <a:lnTo>
                  <a:pt x="1313" y="503"/>
                </a:lnTo>
                <a:lnTo>
                  <a:pt x="1313" y="514"/>
                </a:lnTo>
                <a:lnTo>
                  <a:pt x="1384" y="514"/>
                </a:lnTo>
                <a:lnTo>
                  <a:pt x="1384" y="517"/>
                </a:lnTo>
                <a:lnTo>
                  <a:pt x="1384" y="517"/>
                </a:lnTo>
                <a:lnTo>
                  <a:pt x="1384" y="533"/>
                </a:lnTo>
                <a:lnTo>
                  <a:pt x="1438" y="533"/>
                </a:lnTo>
                <a:lnTo>
                  <a:pt x="1438" y="540"/>
                </a:lnTo>
                <a:lnTo>
                  <a:pt x="1438" y="540"/>
                </a:lnTo>
                <a:lnTo>
                  <a:pt x="1438" y="551"/>
                </a:lnTo>
                <a:lnTo>
                  <a:pt x="1449" y="551"/>
                </a:lnTo>
                <a:lnTo>
                  <a:pt x="1449" y="571"/>
                </a:lnTo>
                <a:lnTo>
                  <a:pt x="1487" y="571"/>
                </a:lnTo>
                <a:lnTo>
                  <a:pt x="1487" y="581"/>
                </a:lnTo>
                <a:lnTo>
                  <a:pt x="1487" y="581"/>
                </a:lnTo>
                <a:lnTo>
                  <a:pt x="1487" y="590"/>
                </a:lnTo>
                <a:lnTo>
                  <a:pt x="1505" y="590"/>
                </a:lnTo>
                <a:lnTo>
                  <a:pt x="1505" y="614"/>
                </a:lnTo>
                <a:lnTo>
                  <a:pt x="1510" y="614"/>
                </a:lnTo>
                <a:lnTo>
                  <a:pt x="1510" y="675"/>
                </a:lnTo>
                <a:lnTo>
                  <a:pt x="1586" y="675"/>
                </a:lnTo>
                <a:lnTo>
                  <a:pt x="1586" y="700"/>
                </a:lnTo>
                <a:lnTo>
                  <a:pt x="1918" y="700"/>
                </a:lnTo>
                <a:lnTo>
                  <a:pt x="1918" y="740"/>
                </a:lnTo>
                <a:lnTo>
                  <a:pt x="2687" y="740"/>
                </a:lnTo>
                <a:lnTo>
                  <a:pt x="2687" y="1104"/>
                </a:lnTo>
                <a:lnTo>
                  <a:pt x="2709" y="1104"/>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33" name="Line 13">
            <a:extLst>
              <a:ext uri="{FF2B5EF4-FFF2-40B4-BE49-F238E27FC236}">
                <a16:creationId xmlns:a16="http://schemas.microsoft.com/office/drawing/2014/main" id="{EAE3DA0C-5966-4BFF-B9E8-6EE5BE60CF7A}"/>
              </a:ext>
            </a:extLst>
          </p:cNvPr>
          <p:cNvSpPr>
            <a:spLocks noChangeShapeType="1"/>
          </p:cNvSpPr>
          <p:nvPr/>
        </p:nvSpPr>
        <p:spPr bwMode="auto">
          <a:xfrm>
            <a:off x="7693459" y="3076187"/>
            <a:ext cx="0" cy="914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07" name="Line 86">
            <a:extLst>
              <a:ext uri="{FF2B5EF4-FFF2-40B4-BE49-F238E27FC236}">
                <a16:creationId xmlns:a16="http://schemas.microsoft.com/office/drawing/2014/main" id="{C5CC04E7-12A5-460E-AFC7-FFC265A3387C}"/>
              </a:ext>
            </a:extLst>
          </p:cNvPr>
          <p:cNvSpPr>
            <a:spLocks noChangeShapeType="1"/>
          </p:cNvSpPr>
          <p:nvPr/>
        </p:nvSpPr>
        <p:spPr bwMode="auto">
          <a:xfrm>
            <a:off x="4604888" y="1264512"/>
            <a:ext cx="91440" cy="0"/>
          </a:xfrm>
          <a:prstGeom prst="line">
            <a:avLst/>
          </a:prstGeom>
          <a:ln w="28575" cap="flat">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08" name="Line 87">
            <a:extLst>
              <a:ext uri="{FF2B5EF4-FFF2-40B4-BE49-F238E27FC236}">
                <a16:creationId xmlns:a16="http://schemas.microsoft.com/office/drawing/2014/main" id="{6DD16563-6FF1-4DCB-BC71-F3C2F7454BFC}"/>
              </a:ext>
            </a:extLst>
          </p:cNvPr>
          <p:cNvSpPr>
            <a:spLocks noChangeShapeType="1"/>
          </p:cNvSpPr>
          <p:nvPr/>
        </p:nvSpPr>
        <p:spPr bwMode="auto">
          <a:xfrm>
            <a:off x="4651737" y="1219473"/>
            <a:ext cx="0" cy="91440"/>
          </a:xfrm>
          <a:prstGeom prst="line">
            <a:avLst/>
          </a:prstGeom>
          <a:ln w="28575" cap="flat">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09" name="Line 90">
            <a:extLst>
              <a:ext uri="{FF2B5EF4-FFF2-40B4-BE49-F238E27FC236}">
                <a16:creationId xmlns:a16="http://schemas.microsoft.com/office/drawing/2014/main" id="{7DFC96BE-4D6E-47AE-8245-6B8E3C901687}"/>
              </a:ext>
            </a:extLst>
          </p:cNvPr>
          <p:cNvSpPr>
            <a:spLocks noChangeShapeType="1"/>
          </p:cNvSpPr>
          <p:nvPr/>
        </p:nvSpPr>
        <p:spPr bwMode="auto">
          <a:xfrm>
            <a:off x="7160023" y="3347202"/>
            <a:ext cx="91440" cy="0"/>
          </a:xfrm>
          <a:prstGeom prst="line">
            <a:avLst/>
          </a:prstGeom>
          <a:ln w="28575" cap="flat">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10" name="Line 91">
            <a:extLst>
              <a:ext uri="{FF2B5EF4-FFF2-40B4-BE49-F238E27FC236}">
                <a16:creationId xmlns:a16="http://schemas.microsoft.com/office/drawing/2014/main" id="{C9FE2CF5-42F8-4D66-A28C-11727F3EA652}"/>
              </a:ext>
            </a:extLst>
          </p:cNvPr>
          <p:cNvSpPr>
            <a:spLocks noChangeShapeType="1"/>
          </p:cNvSpPr>
          <p:nvPr/>
        </p:nvSpPr>
        <p:spPr bwMode="auto">
          <a:xfrm>
            <a:off x="7208004" y="3303848"/>
            <a:ext cx="0" cy="91440"/>
          </a:xfrm>
          <a:prstGeom prst="line">
            <a:avLst/>
          </a:prstGeom>
          <a:ln w="28575" cap="flat">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11" name="Line 92">
            <a:extLst>
              <a:ext uri="{FF2B5EF4-FFF2-40B4-BE49-F238E27FC236}">
                <a16:creationId xmlns:a16="http://schemas.microsoft.com/office/drawing/2014/main" id="{A5964F69-26DF-4B42-8FE6-B6BE876BF271}"/>
              </a:ext>
            </a:extLst>
          </p:cNvPr>
          <p:cNvSpPr>
            <a:spLocks noChangeShapeType="1"/>
          </p:cNvSpPr>
          <p:nvPr/>
        </p:nvSpPr>
        <p:spPr bwMode="auto">
          <a:xfrm>
            <a:off x="6852230" y="3154953"/>
            <a:ext cx="91440" cy="0"/>
          </a:xfrm>
          <a:prstGeom prst="line">
            <a:avLst/>
          </a:prstGeom>
          <a:ln w="28575" cap="flat">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12" name="Line 93">
            <a:extLst>
              <a:ext uri="{FF2B5EF4-FFF2-40B4-BE49-F238E27FC236}">
                <a16:creationId xmlns:a16="http://schemas.microsoft.com/office/drawing/2014/main" id="{94977759-991D-4E7E-B815-77BE4A1C3D26}"/>
              </a:ext>
            </a:extLst>
          </p:cNvPr>
          <p:cNvSpPr>
            <a:spLocks noChangeShapeType="1"/>
          </p:cNvSpPr>
          <p:nvPr/>
        </p:nvSpPr>
        <p:spPr bwMode="auto">
          <a:xfrm>
            <a:off x="6899079" y="3111601"/>
            <a:ext cx="0" cy="91440"/>
          </a:xfrm>
          <a:prstGeom prst="line">
            <a:avLst/>
          </a:prstGeom>
          <a:ln w="28575" cap="flat">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13" name="Line 94">
            <a:extLst>
              <a:ext uri="{FF2B5EF4-FFF2-40B4-BE49-F238E27FC236}">
                <a16:creationId xmlns:a16="http://schemas.microsoft.com/office/drawing/2014/main" id="{07CCE24E-202A-4833-AAD8-3EEFA48FE806}"/>
              </a:ext>
            </a:extLst>
          </p:cNvPr>
          <p:cNvSpPr>
            <a:spLocks noChangeShapeType="1"/>
          </p:cNvSpPr>
          <p:nvPr/>
        </p:nvSpPr>
        <p:spPr bwMode="auto">
          <a:xfrm>
            <a:off x="6750387" y="3154953"/>
            <a:ext cx="91440" cy="0"/>
          </a:xfrm>
          <a:prstGeom prst="line">
            <a:avLst/>
          </a:prstGeom>
          <a:ln w="28575" cap="flat">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14" name="Line 95">
            <a:extLst>
              <a:ext uri="{FF2B5EF4-FFF2-40B4-BE49-F238E27FC236}">
                <a16:creationId xmlns:a16="http://schemas.microsoft.com/office/drawing/2014/main" id="{3C3EDFEE-B463-4068-9A04-1D620A64484E}"/>
              </a:ext>
            </a:extLst>
          </p:cNvPr>
          <p:cNvSpPr>
            <a:spLocks noChangeShapeType="1"/>
          </p:cNvSpPr>
          <p:nvPr/>
        </p:nvSpPr>
        <p:spPr bwMode="auto">
          <a:xfrm>
            <a:off x="6797235" y="3111601"/>
            <a:ext cx="0" cy="91440"/>
          </a:xfrm>
          <a:prstGeom prst="line">
            <a:avLst/>
          </a:prstGeom>
          <a:ln w="28575" cap="flat">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15" name="Line 96">
            <a:extLst>
              <a:ext uri="{FF2B5EF4-FFF2-40B4-BE49-F238E27FC236}">
                <a16:creationId xmlns:a16="http://schemas.microsoft.com/office/drawing/2014/main" id="{9E3A5151-85D3-4356-AEA5-10706C211CBE}"/>
              </a:ext>
            </a:extLst>
          </p:cNvPr>
          <p:cNvSpPr>
            <a:spLocks noChangeShapeType="1"/>
          </p:cNvSpPr>
          <p:nvPr/>
        </p:nvSpPr>
        <p:spPr bwMode="auto">
          <a:xfrm>
            <a:off x="6728887" y="3154953"/>
            <a:ext cx="91440" cy="0"/>
          </a:xfrm>
          <a:prstGeom prst="line">
            <a:avLst/>
          </a:prstGeom>
          <a:ln w="28575" cap="flat">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16" name="Line 97">
            <a:extLst>
              <a:ext uri="{FF2B5EF4-FFF2-40B4-BE49-F238E27FC236}">
                <a16:creationId xmlns:a16="http://schemas.microsoft.com/office/drawing/2014/main" id="{85305649-EFF7-4BA1-8F7C-778A33D3C403}"/>
              </a:ext>
            </a:extLst>
          </p:cNvPr>
          <p:cNvSpPr>
            <a:spLocks noChangeShapeType="1"/>
          </p:cNvSpPr>
          <p:nvPr/>
        </p:nvSpPr>
        <p:spPr bwMode="auto">
          <a:xfrm>
            <a:off x="6776867" y="3111601"/>
            <a:ext cx="0" cy="91440"/>
          </a:xfrm>
          <a:prstGeom prst="line">
            <a:avLst/>
          </a:prstGeom>
          <a:ln w="28575" cap="flat">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17" name="Line 98">
            <a:extLst>
              <a:ext uri="{FF2B5EF4-FFF2-40B4-BE49-F238E27FC236}">
                <a16:creationId xmlns:a16="http://schemas.microsoft.com/office/drawing/2014/main" id="{9CDC72E2-7E72-4745-9708-2C976E515628}"/>
              </a:ext>
            </a:extLst>
          </p:cNvPr>
          <p:cNvSpPr>
            <a:spLocks noChangeShapeType="1"/>
          </p:cNvSpPr>
          <p:nvPr/>
        </p:nvSpPr>
        <p:spPr bwMode="auto">
          <a:xfrm>
            <a:off x="6688149" y="3154953"/>
            <a:ext cx="91440" cy="0"/>
          </a:xfrm>
          <a:prstGeom prst="line">
            <a:avLst/>
          </a:prstGeom>
          <a:ln w="28575" cap="flat">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18" name="Line 99">
            <a:extLst>
              <a:ext uri="{FF2B5EF4-FFF2-40B4-BE49-F238E27FC236}">
                <a16:creationId xmlns:a16="http://schemas.microsoft.com/office/drawing/2014/main" id="{C03D6566-310E-4979-AC43-EEC1C82F806F}"/>
              </a:ext>
            </a:extLst>
          </p:cNvPr>
          <p:cNvSpPr>
            <a:spLocks noChangeShapeType="1"/>
          </p:cNvSpPr>
          <p:nvPr/>
        </p:nvSpPr>
        <p:spPr bwMode="auto">
          <a:xfrm>
            <a:off x="6734998" y="3111601"/>
            <a:ext cx="0" cy="91440"/>
          </a:xfrm>
          <a:prstGeom prst="line">
            <a:avLst/>
          </a:prstGeom>
          <a:ln w="28575" cap="flat">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19" name="Line 100">
            <a:extLst>
              <a:ext uri="{FF2B5EF4-FFF2-40B4-BE49-F238E27FC236}">
                <a16:creationId xmlns:a16="http://schemas.microsoft.com/office/drawing/2014/main" id="{7AFF4EE4-E648-428F-910B-ECDC2AAD0B83}"/>
              </a:ext>
            </a:extLst>
          </p:cNvPr>
          <p:cNvSpPr>
            <a:spLocks noChangeShapeType="1"/>
          </p:cNvSpPr>
          <p:nvPr/>
        </p:nvSpPr>
        <p:spPr bwMode="auto">
          <a:xfrm>
            <a:off x="6646280" y="3154953"/>
            <a:ext cx="91440" cy="0"/>
          </a:xfrm>
          <a:prstGeom prst="line">
            <a:avLst/>
          </a:prstGeom>
          <a:ln w="28575" cap="flat">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20" name="Line 101">
            <a:extLst>
              <a:ext uri="{FF2B5EF4-FFF2-40B4-BE49-F238E27FC236}">
                <a16:creationId xmlns:a16="http://schemas.microsoft.com/office/drawing/2014/main" id="{E2CE688C-7B9B-4500-B70B-55DB8E779C08}"/>
              </a:ext>
            </a:extLst>
          </p:cNvPr>
          <p:cNvSpPr>
            <a:spLocks noChangeShapeType="1"/>
          </p:cNvSpPr>
          <p:nvPr/>
        </p:nvSpPr>
        <p:spPr bwMode="auto">
          <a:xfrm>
            <a:off x="6693129" y="3111601"/>
            <a:ext cx="0" cy="91440"/>
          </a:xfrm>
          <a:prstGeom prst="line">
            <a:avLst/>
          </a:prstGeom>
          <a:ln w="28575" cap="flat">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21" name="Line 102">
            <a:extLst>
              <a:ext uri="{FF2B5EF4-FFF2-40B4-BE49-F238E27FC236}">
                <a16:creationId xmlns:a16="http://schemas.microsoft.com/office/drawing/2014/main" id="{DEA9256C-17CF-4AFE-A2E4-6C9C4FB60492}"/>
              </a:ext>
            </a:extLst>
          </p:cNvPr>
          <p:cNvSpPr>
            <a:spLocks noChangeShapeType="1"/>
          </p:cNvSpPr>
          <p:nvPr/>
        </p:nvSpPr>
        <p:spPr bwMode="auto">
          <a:xfrm>
            <a:off x="6500305" y="3095929"/>
            <a:ext cx="91440" cy="0"/>
          </a:xfrm>
          <a:prstGeom prst="line">
            <a:avLst/>
          </a:prstGeom>
          <a:ln w="28575" cap="flat">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22" name="Line 103">
            <a:extLst>
              <a:ext uri="{FF2B5EF4-FFF2-40B4-BE49-F238E27FC236}">
                <a16:creationId xmlns:a16="http://schemas.microsoft.com/office/drawing/2014/main" id="{8F682B81-AAEA-4FA8-9AA9-34C11CF75D36}"/>
              </a:ext>
            </a:extLst>
          </p:cNvPr>
          <p:cNvSpPr>
            <a:spLocks noChangeShapeType="1"/>
          </p:cNvSpPr>
          <p:nvPr/>
        </p:nvSpPr>
        <p:spPr bwMode="auto">
          <a:xfrm>
            <a:off x="6547154" y="3052578"/>
            <a:ext cx="0" cy="91440"/>
          </a:xfrm>
          <a:prstGeom prst="line">
            <a:avLst/>
          </a:prstGeom>
          <a:ln w="28575" cap="flat">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23" name="Line 104">
            <a:extLst>
              <a:ext uri="{FF2B5EF4-FFF2-40B4-BE49-F238E27FC236}">
                <a16:creationId xmlns:a16="http://schemas.microsoft.com/office/drawing/2014/main" id="{80A6E198-8D8A-45FF-8F04-0A0E79B85232}"/>
              </a:ext>
            </a:extLst>
          </p:cNvPr>
          <p:cNvSpPr>
            <a:spLocks noChangeShapeType="1"/>
          </p:cNvSpPr>
          <p:nvPr/>
        </p:nvSpPr>
        <p:spPr bwMode="auto">
          <a:xfrm>
            <a:off x="6288696" y="2979569"/>
            <a:ext cx="91440" cy="0"/>
          </a:xfrm>
          <a:prstGeom prst="line">
            <a:avLst/>
          </a:prstGeom>
          <a:ln w="28575" cap="flat">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24" name="Line 105">
            <a:extLst>
              <a:ext uri="{FF2B5EF4-FFF2-40B4-BE49-F238E27FC236}">
                <a16:creationId xmlns:a16="http://schemas.microsoft.com/office/drawing/2014/main" id="{EE80EE45-C390-4F85-90BF-6DFAA3C52727}"/>
              </a:ext>
            </a:extLst>
          </p:cNvPr>
          <p:cNvSpPr>
            <a:spLocks noChangeShapeType="1"/>
          </p:cNvSpPr>
          <p:nvPr/>
        </p:nvSpPr>
        <p:spPr bwMode="auto">
          <a:xfrm>
            <a:off x="6338941" y="2936216"/>
            <a:ext cx="0" cy="91440"/>
          </a:xfrm>
          <a:prstGeom prst="line">
            <a:avLst/>
          </a:prstGeom>
          <a:ln w="28575" cap="flat">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25" name="Line 106">
            <a:extLst>
              <a:ext uri="{FF2B5EF4-FFF2-40B4-BE49-F238E27FC236}">
                <a16:creationId xmlns:a16="http://schemas.microsoft.com/office/drawing/2014/main" id="{3EADC857-E9EF-4507-BC37-6BADD39DFBA8}"/>
              </a:ext>
            </a:extLst>
          </p:cNvPr>
          <p:cNvSpPr>
            <a:spLocks noChangeShapeType="1"/>
          </p:cNvSpPr>
          <p:nvPr/>
        </p:nvSpPr>
        <p:spPr bwMode="auto">
          <a:xfrm>
            <a:off x="5896034" y="2598446"/>
            <a:ext cx="91440" cy="0"/>
          </a:xfrm>
          <a:prstGeom prst="line">
            <a:avLst/>
          </a:prstGeom>
          <a:ln w="28575" cap="flat">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26" name="Line 107">
            <a:extLst>
              <a:ext uri="{FF2B5EF4-FFF2-40B4-BE49-F238E27FC236}">
                <a16:creationId xmlns:a16="http://schemas.microsoft.com/office/drawing/2014/main" id="{513B0D77-625F-4D12-9820-5BA5B81D1C87}"/>
              </a:ext>
            </a:extLst>
          </p:cNvPr>
          <p:cNvSpPr>
            <a:spLocks noChangeShapeType="1"/>
          </p:cNvSpPr>
          <p:nvPr/>
        </p:nvSpPr>
        <p:spPr bwMode="auto">
          <a:xfrm>
            <a:off x="5946278" y="2556780"/>
            <a:ext cx="0" cy="91440"/>
          </a:xfrm>
          <a:prstGeom prst="line">
            <a:avLst/>
          </a:prstGeom>
          <a:ln w="28575" cap="flat">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27" name="Line 108">
            <a:extLst>
              <a:ext uri="{FF2B5EF4-FFF2-40B4-BE49-F238E27FC236}">
                <a16:creationId xmlns:a16="http://schemas.microsoft.com/office/drawing/2014/main" id="{9850BDEF-EFCE-47C6-90C9-00ABBBE4B09A}"/>
              </a:ext>
            </a:extLst>
          </p:cNvPr>
          <p:cNvSpPr>
            <a:spLocks noChangeShapeType="1"/>
          </p:cNvSpPr>
          <p:nvPr/>
        </p:nvSpPr>
        <p:spPr bwMode="auto">
          <a:xfrm>
            <a:off x="5876796" y="2500635"/>
            <a:ext cx="91440" cy="0"/>
          </a:xfrm>
          <a:prstGeom prst="line">
            <a:avLst/>
          </a:prstGeom>
          <a:ln w="28575" cap="flat">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28" name="Line 109">
            <a:extLst>
              <a:ext uri="{FF2B5EF4-FFF2-40B4-BE49-F238E27FC236}">
                <a16:creationId xmlns:a16="http://schemas.microsoft.com/office/drawing/2014/main" id="{2FF84DA8-B583-4301-BA40-E4F3CCE52B95}"/>
              </a:ext>
            </a:extLst>
          </p:cNvPr>
          <p:cNvSpPr>
            <a:spLocks noChangeShapeType="1"/>
          </p:cNvSpPr>
          <p:nvPr/>
        </p:nvSpPr>
        <p:spPr bwMode="auto">
          <a:xfrm>
            <a:off x="5927042" y="2455596"/>
            <a:ext cx="0" cy="91440"/>
          </a:xfrm>
          <a:prstGeom prst="line">
            <a:avLst/>
          </a:prstGeom>
          <a:ln w="28575" cap="flat">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29" name="Line 110">
            <a:extLst>
              <a:ext uri="{FF2B5EF4-FFF2-40B4-BE49-F238E27FC236}">
                <a16:creationId xmlns:a16="http://schemas.microsoft.com/office/drawing/2014/main" id="{F5B3C6F8-145C-4306-A3AA-1C61E6F6B5D4}"/>
              </a:ext>
            </a:extLst>
          </p:cNvPr>
          <p:cNvSpPr>
            <a:spLocks noChangeShapeType="1"/>
          </p:cNvSpPr>
          <p:nvPr/>
        </p:nvSpPr>
        <p:spPr bwMode="auto">
          <a:xfrm>
            <a:off x="7215471" y="3347202"/>
            <a:ext cx="91440" cy="0"/>
          </a:xfrm>
          <a:prstGeom prst="line">
            <a:avLst/>
          </a:prstGeom>
          <a:ln w="28575" cap="flat">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30" name="Line 111">
            <a:extLst>
              <a:ext uri="{FF2B5EF4-FFF2-40B4-BE49-F238E27FC236}">
                <a16:creationId xmlns:a16="http://schemas.microsoft.com/office/drawing/2014/main" id="{3607F1A2-C775-4B52-B2B4-654D1FCEC297}"/>
              </a:ext>
            </a:extLst>
          </p:cNvPr>
          <p:cNvSpPr>
            <a:spLocks noChangeShapeType="1"/>
          </p:cNvSpPr>
          <p:nvPr/>
        </p:nvSpPr>
        <p:spPr bwMode="auto">
          <a:xfrm>
            <a:off x="7263451" y="3303848"/>
            <a:ext cx="0" cy="91440"/>
          </a:xfrm>
          <a:prstGeom prst="line">
            <a:avLst/>
          </a:prstGeom>
          <a:ln w="28575" cap="flat">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3431" name="Freeform 112">
            <a:extLst>
              <a:ext uri="{FF2B5EF4-FFF2-40B4-BE49-F238E27FC236}">
                <a16:creationId xmlns:a16="http://schemas.microsoft.com/office/drawing/2014/main" id="{728025D9-B039-42ED-8A9F-860EECFC98F7}"/>
              </a:ext>
            </a:extLst>
          </p:cNvPr>
          <p:cNvSpPr>
            <a:spLocks/>
          </p:cNvSpPr>
          <p:nvPr/>
        </p:nvSpPr>
        <p:spPr bwMode="auto">
          <a:xfrm>
            <a:off x="4648343" y="1264512"/>
            <a:ext cx="2625294" cy="2082689"/>
          </a:xfrm>
          <a:custGeom>
            <a:avLst/>
            <a:gdLst>
              <a:gd name="T0" fmla="*/ 225 w 2320"/>
              <a:gd name="T1" fmla="*/ 0 h 1235"/>
              <a:gd name="T2" fmla="*/ 235 w 2320"/>
              <a:gd name="T3" fmla="*/ 28 h 1235"/>
              <a:gd name="T4" fmla="*/ 254 w 2320"/>
              <a:gd name="T5" fmla="*/ 81 h 1235"/>
              <a:gd name="T6" fmla="*/ 268 w 2320"/>
              <a:gd name="T7" fmla="*/ 108 h 1235"/>
              <a:gd name="T8" fmla="*/ 382 w 2320"/>
              <a:gd name="T9" fmla="*/ 137 h 1235"/>
              <a:gd name="T10" fmla="*/ 457 w 2320"/>
              <a:gd name="T11" fmla="*/ 164 h 1235"/>
              <a:gd name="T12" fmla="*/ 528 w 2320"/>
              <a:gd name="T13" fmla="*/ 189 h 1235"/>
              <a:gd name="T14" fmla="*/ 547 w 2320"/>
              <a:gd name="T15" fmla="*/ 216 h 1235"/>
              <a:gd name="T16" fmla="*/ 549 w 2320"/>
              <a:gd name="T17" fmla="*/ 244 h 1235"/>
              <a:gd name="T18" fmla="*/ 559 w 2320"/>
              <a:gd name="T19" fmla="*/ 271 h 1235"/>
              <a:gd name="T20" fmla="*/ 581 w 2320"/>
              <a:gd name="T21" fmla="*/ 299 h 1235"/>
              <a:gd name="T22" fmla="*/ 590 w 2320"/>
              <a:gd name="T23" fmla="*/ 327 h 1235"/>
              <a:gd name="T24" fmla="*/ 645 w 2320"/>
              <a:gd name="T25" fmla="*/ 353 h 1235"/>
              <a:gd name="T26" fmla="*/ 687 w 2320"/>
              <a:gd name="T27" fmla="*/ 379 h 1235"/>
              <a:gd name="T28" fmla="*/ 754 w 2320"/>
              <a:gd name="T29" fmla="*/ 408 h 1235"/>
              <a:gd name="T30" fmla="*/ 801 w 2320"/>
              <a:gd name="T31" fmla="*/ 435 h 1235"/>
              <a:gd name="T32" fmla="*/ 840 w 2320"/>
              <a:gd name="T33" fmla="*/ 462 h 1235"/>
              <a:gd name="T34" fmla="*/ 881 w 2320"/>
              <a:gd name="T35" fmla="*/ 489 h 1235"/>
              <a:gd name="T36" fmla="*/ 884 w 2320"/>
              <a:gd name="T37" fmla="*/ 544 h 1235"/>
              <a:gd name="T38" fmla="*/ 934 w 2320"/>
              <a:gd name="T39" fmla="*/ 568 h 1235"/>
              <a:gd name="T40" fmla="*/ 1029 w 2320"/>
              <a:gd name="T41" fmla="*/ 597 h 1235"/>
              <a:gd name="T42" fmla="*/ 1036 w 2320"/>
              <a:gd name="T43" fmla="*/ 623 h 1235"/>
              <a:gd name="T44" fmla="*/ 1074 w 2320"/>
              <a:gd name="T45" fmla="*/ 623 h 1235"/>
              <a:gd name="T46" fmla="*/ 1088 w 2320"/>
              <a:gd name="T47" fmla="*/ 651 h 1235"/>
              <a:gd name="T48" fmla="*/ 1114 w 2320"/>
              <a:gd name="T49" fmla="*/ 676 h 1235"/>
              <a:gd name="T50" fmla="*/ 1126 w 2320"/>
              <a:gd name="T51" fmla="*/ 706 h 1235"/>
              <a:gd name="T52" fmla="*/ 1131 w 2320"/>
              <a:gd name="T53" fmla="*/ 732 h 1235"/>
              <a:gd name="T54" fmla="*/ 1135 w 2320"/>
              <a:gd name="T55" fmla="*/ 762 h 1235"/>
              <a:gd name="T56" fmla="*/ 1154 w 2320"/>
              <a:gd name="T57" fmla="*/ 791 h 1235"/>
              <a:gd name="T58" fmla="*/ 1209 w 2320"/>
              <a:gd name="T59" fmla="*/ 824 h 1235"/>
              <a:gd name="T60" fmla="*/ 1265 w 2320"/>
              <a:gd name="T61" fmla="*/ 856 h 1235"/>
              <a:gd name="T62" fmla="*/ 1269 w 2320"/>
              <a:gd name="T63" fmla="*/ 856 h 1235"/>
              <a:gd name="T64" fmla="*/ 1285 w 2320"/>
              <a:gd name="T65" fmla="*/ 890 h 1235"/>
              <a:gd name="T66" fmla="*/ 1308 w 2320"/>
              <a:gd name="T67" fmla="*/ 890 h 1235"/>
              <a:gd name="T68" fmla="*/ 1329 w 2320"/>
              <a:gd name="T69" fmla="*/ 921 h 1235"/>
              <a:gd name="T70" fmla="*/ 1335 w 2320"/>
              <a:gd name="T71" fmla="*/ 953 h 1235"/>
              <a:gd name="T72" fmla="*/ 1494 w 2320"/>
              <a:gd name="T73" fmla="*/ 986 h 1235"/>
              <a:gd name="T74" fmla="*/ 1530 w 2320"/>
              <a:gd name="T75" fmla="*/ 1018 h 1235"/>
              <a:gd name="T76" fmla="*/ 1541 w 2320"/>
              <a:gd name="T77" fmla="*/ 1051 h 1235"/>
              <a:gd name="T78" fmla="*/ 1593 w 2320"/>
              <a:gd name="T79" fmla="*/ 1051 h 1235"/>
              <a:gd name="T80" fmla="*/ 1600 w 2320"/>
              <a:gd name="T81" fmla="*/ 1086 h 1235"/>
              <a:gd name="T82" fmla="*/ 1697 w 2320"/>
              <a:gd name="T83" fmla="*/ 1086 h 1235"/>
              <a:gd name="T84" fmla="*/ 2053 w 2320"/>
              <a:gd name="T85" fmla="*/ 1121 h 1235"/>
              <a:gd name="T86" fmla="*/ 2320 w 2320"/>
              <a:gd name="T87" fmla="*/ 1235 h 1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20" h="1235">
                <a:moveTo>
                  <a:pt x="0" y="0"/>
                </a:moveTo>
                <a:lnTo>
                  <a:pt x="225" y="0"/>
                </a:lnTo>
                <a:lnTo>
                  <a:pt x="225" y="28"/>
                </a:lnTo>
                <a:lnTo>
                  <a:pt x="235" y="28"/>
                </a:lnTo>
                <a:lnTo>
                  <a:pt x="235" y="81"/>
                </a:lnTo>
                <a:lnTo>
                  <a:pt x="254" y="81"/>
                </a:lnTo>
                <a:lnTo>
                  <a:pt x="254" y="108"/>
                </a:lnTo>
                <a:lnTo>
                  <a:pt x="268" y="108"/>
                </a:lnTo>
                <a:lnTo>
                  <a:pt x="268" y="137"/>
                </a:lnTo>
                <a:lnTo>
                  <a:pt x="382" y="137"/>
                </a:lnTo>
                <a:lnTo>
                  <a:pt x="382" y="164"/>
                </a:lnTo>
                <a:lnTo>
                  <a:pt x="457" y="164"/>
                </a:lnTo>
                <a:lnTo>
                  <a:pt x="457" y="189"/>
                </a:lnTo>
                <a:lnTo>
                  <a:pt x="528" y="189"/>
                </a:lnTo>
                <a:lnTo>
                  <a:pt x="528" y="216"/>
                </a:lnTo>
                <a:lnTo>
                  <a:pt x="547" y="216"/>
                </a:lnTo>
                <a:lnTo>
                  <a:pt x="547" y="244"/>
                </a:lnTo>
                <a:lnTo>
                  <a:pt x="549" y="244"/>
                </a:lnTo>
                <a:lnTo>
                  <a:pt x="549" y="271"/>
                </a:lnTo>
                <a:lnTo>
                  <a:pt x="559" y="271"/>
                </a:lnTo>
                <a:lnTo>
                  <a:pt x="559" y="299"/>
                </a:lnTo>
                <a:lnTo>
                  <a:pt x="581" y="299"/>
                </a:lnTo>
                <a:lnTo>
                  <a:pt x="581" y="327"/>
                </a:lnTo>
                <a:lnTo>
                  <a:pt x="590" y="327"/>
                </a:lnTo>
                <a:lnTo>
                  <a:pt x="590" y="353"/>
                </a:lnTo>
                <a:lnTo>
                  <a:pt x="645" y="353"/>
                </a:lnTo>
                <a:lnTo>
                  <a:pt x="645" y="379"/>
                </a:lnTo>
                <a:lnTo>
                  <a:pt x="687" y="379"/>
                </a:lnTo>
                <a:lnTo>
                  <a:pt x="687" y="408"/>
                </a:lnTo>
                <a:lnTo>
                  <a:pt x="754" y="408"/>
                </a:lnTo>
                <a:lnTo>
                  <a:pt x="754" y="435"/>
                </a:lnTo>
                <a:lnTo>
                  <a:pt x="801" y="435"/>
                </a:lnTo>
                <a:lnTo>
                  <a:pt x="801" y="462"/>
                </a:lnTo>
                <a:lnTo>
                  <a:pt x="840" y="462"/>
                </a:lnTo>
                <a:lnTo>
                  <a:pt x="840" y="489"/>
                </a:lnTo>
                <a:lnTo>
                  <a:pt x="881" y="489"/>
                </a:lnTo>
                <a:lnTo>
                  <a:pt x="881" y="544"/>
                </a:lnTo>
                <a:lnTo>
                  <a:pt x="884" y="544"/>
                </a:lnTo>
                <a:lnTo>
                  <a:pt x="884" y="568"/>
                </a:lnTo>
                <a:lnTo>
                  <a:pt x="934" y="568"/>
                </a:lnTo>
                <a:lnTo>
                  <a:pt x="934" y="597"/>
                </a:lnTo>
                <a:lnTo>
                  <a:pt x="1029" y="597"/>
                </a:lnTo>
                <a:lnTo>
                  <a:pt x="1029" y="623"/>
                </a:lnTo>
                <a:lnTo>
                  <a:pt x="1036" y="623"/>
                </a:lnTo>
                <a:lnTo>
                  <a:pt x="1036" y="623"/>
                </a:lnTo>
                <a:lnTo>
                  <a:pt x="1074" y="623"/>
                </a:lnTo>
                <a:lnTo>
                  <a:pt x="1074" y="651"/>
                </a:lnTo>
                <a:lnTo>
                  <a:pt x="1088" y="651"/>
                </a:lnTo>
                <a:lnTo>
                  <a:pt x="1088" y="676"/>
                </a:lnTo>
                <a:lnTo>
                  <a:pt x="1114" y="676"/>
                </a:lnTo>
                <a:lnTo>
                  <a:pt x="1114" y="706"/>
                </a:lnTo>
                <a:lnTo>
                  <a:pt x="1126" y="706"/>
                </a:lnTo>
                <a:lnTo>
                  <a:pt x="1126" y="732"/>
                </a:lnTo>
                <a:lnTo>
                  <a:pt x="1131" y="732"/>
                </a:lnTo>
                <a:lnTo>
                  <a:pt x="1131" y="762"/>
                </a:lnTo>
                <a:lnTo>
                  <a:pt x="1135" y="762"/>
                </a:lnTo>
                <a:lnTo>
                  <a:pt x="1135" y="791"/>
                </a:lnTo>
                <a:lnTo>
                  <a:pt x="1154" y="791"/>
                </a:lnTo>
                <a:lnTo>
                  <a:pt x="1154" y="824"/>
                </a:lnTo>
                <a:lnTo>
                  <a:pt x="1209" y="824"/>
                </a:lnTo>
                <a:lnTo>
                  <a:pt x="1209" y="856"/>
                </a:lnTo>
                <a:lnTo>
                  <a:pt x="1265" y="856"/>
                </a:lnTo>
                <a:lnTo>
                  <a:pt x="1265" y="856"/>
                </a:lnTo>
                <a:lnTo>
                  <a:pt x="1269" y="856"/>
                </a:lnTo>
                <a:lnTo>
                  <a:pt x="1269" y="890"/>
                </a:lnTo>
                <a:lnTo>
                  <a:pt x="1285" y="890"/>
                </a:lnTo>
                <a:lnTo>
                  <a:pt x="1285" y="890"/>
                </a:lnTo>
                <a:lnTo>
                  <a:pt x="1308" y="890"/>
                </a:lnTo>
                <a:lnTo>
                  <a:pt x="1308" y="921"/>
                </a:lnTo>
                <a:lnTo>
                  <a:pt x="1329" y="921"/>
                </a:lnTo>
                <a:lnTo>
                  <a:pt x="1329" y="953"/>
                </a:lnTo>
                <a:lnTo>
                  <a:pt x="1335" y="953"/>
                </a:lnTo>
                <a:lnTo>
                  <a:pt x="1335" y="986"/>
                </a:lnTo>
                <a:lnTo>
                  <a:pt x="1494" y="986"/>
                </a:lnTo>
                <a:lnTo>
                  <a:pt x="1494" y="1018"/>
                </a:lnTo>
                <a:lnTo>
                  <a:pt x="1530" y="1018"/>
                </a:lnTo>
                <a:lnTo>
                  <a:pt x="1530" y="1051"/>
                </a:lnTo>
                <a:lnTo>
                  <a:pt x="1541" y="1051"/>
                </a:lnTo>
                <a:lnTo>
                  <a:pt x="1541" y="1051"/>
                </a:lnTo>
                <a:lnTo>
                  <a:pt x="1593" y="1051"/>
                </a:lnTo>
                <a:lnTo>
                  <a:pt x="1593" y="1086"/>
                </a:lnTo>
                <a:lnTo>
                  <a:pt x="1600" y="1086"/>
                </a:lnTo>
                <a:lnTo>
                  <a:pt x="1600" y="1086"/>
                </a:lnTo>
                <a:lnTo>
                  <a:pt x="1697" y="1086"/>
                </a:lnTo>
                <a:lnTo>
                  <a:pt x="1697" y="1121"/>
                </a:lnTo>
                <a:lnTo>
                  <a:pt x="2053" y="1121"/>
                </a:lnTo>
                <a:lnTo>
                  <a:pt x="2053" y="1235"/>
                </a:lnTo>
                <a:lnTo>
                  <a:pt x="2320" y="1235"/>
                </a:lnTo>
              </a:path>
            </a:pathLst>
          </a:custGeom>
          <a:ln w="28575" cap="flat">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852" name="TextBox 851">
            <a:extLst>
              <a:ext uri="{FF2B5EF4-FFF2-40B4-BE49-F238E27FC236}">
                <a16:creationId xmlns:a16="http://schemas.microsoft.com/office/drawing/2014/main" id="{BEFCA3CD-F55A-4029-BE20-1E02FA25626B}"/>
              </a:ext>
            </a:extLst>
          </p:cNvPr>
          <p:cNvSpPr txBox="1"/>
          <p:nvPr/>
        </p:nvSpPr>
        <p:spPr>
          <a:xfrm>
            <a:off x="8361536" y="3979678"/>
            <a:ext cx="3460305" cy="338554"/>
          </a:xfrm>
          <a:prstGeom prst="rect">
            <a:avLst/>
          </a:prstGeom>
          <a:noFill/>
        </p:spPr>
        <p:txBody>
          <a:bodyPr wrap="square" rtlCol="0" anchor="ctr">
            <a:spAutoFit/>
          </a:bodyPr>
          <a:lstStyle/>
          <a:p>
            <a:pPr algn="ctr" defTabSz="914332" fontAlgn="auto">
              <a:spcBef>
                <a:spcPts val="0"/>
              </a:spcBef>
              <a:spcAft>
                <a:spcPts val="0"/>
              </a:spcAft>
              <a:defRPr/>
            </a:pPr>
            <a:r>
              <a:rPr lang="en-GB" sz="1600" b="1" dirty="0">
                <a:solidFill>
                  <a:prstClr val="black"/>
                </a:solidFill>
                <a:latin typeface="Calibri" panose="020F0502020204030204" pitchFamily="34" charset="0"/>
                <a:cs typeface="Calibri" panose="020F0502020204030204" pitchFamily="34" charset="0"/>
              </a:rPr>
              <a:t>Mos Since Randomization</a:t>
            </a:r>
          </a:p>
        </p:txBody>
      </p:sp>
      <p:sp>
        <p:nvSpPr>
          <p:cNvPr id="853" name="TextBox 852">
            <a:extLst>
              <a:ext uri="{FF2B5EF4-FFF2-40B4-BE49-F238E27FC236}">
                <a16:creationId xmlns:a16="http://schemas.microsoft.com/office/drawing/2014/main" id="{C43CE1F6-9CD9-43F7-89F2-347CDD432510}"/>
              </a:ext>
            </a:extLst>
          </p:cNvPr>
          <p:cNvSpPr txBox="1"/>
          <p:nvPr/>
        </p:nvSpPr>
        <p:spPr>
          <a:xfrm>
            <a:off x="8257257" y="4303281"/>
            <a:ext cx="196030"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282</a:t>
            </a:r>
          </a:p>
        </p:txBody>
      </p:sp>
      <p:sp>
        <p:nvSpPr>
          <p:cNvPr id="854" name="TextBox 853">
            <a:extLst>
              <a:ext uri="{FF2B5EF4-FFF2-40B4-BE49-F238E27FC236}">
                <a16:creationId xmlns:a16="http://schemas.microsoft.com/office/drawing/2014/main" id="{129223A4-2B01-4B3C-87FB-9DD28E3DCA1E}"/>
              </a:ext>
            </a:extLst>
          </p:cNvPr>
          <p:cNvSpPr txBox="1"/>
          <p:nvPr/>
        </p:nvSpPr>
        <p:spPr>
          <a:xfrm>
            <a:off x="8257257" y="4457441"/>
            <a:ext cx="196030"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137</a:t>
            </a:r>
          </a:p>
        </p:txBody>
      </p:sp>
      <p:sp>
        <p:nvSpPr>
          <p:cNvPr id="1095" name="TextBox 1094">
            <a:extLst>
              <a:ext uri="{FF2B5EF4-FFF2-40B4-BE49-F238E27FC236}">
                <a16:creationId xmlns:a16="http://schemas.microsoft.com/office/drawing/2014/main" id="{32604457-57D3-4C5C-8722-D7E8895BB693}"/>
              </a:ext>
            </a:extLst>
          </p:cNvPr>
          <p:cNvSpPr txBox="1"/>
          <p:nvPr/>
        </p:nvSpPr>
        <p:spPr>
          <a:xfrm>
            <a:off x="8493750" y="4303281"/>
            <a:ext cx="196030"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261</a:t>
            </a:r>
          </a:p>
        </p:txBody>
      </p:sp>
      <p:sp>
        <p:nvSpPr>
          <p:cNvPr id="1096" name="TextBox 1095">
            <a:extLst>
              <a:ext uri="{FF2B5EF4-FFF2-40B4-BE49-F238E27FC236}">
                <a16:creationId xmlns:a16="http://schemas.microsoft.com/office/drawing/2014/main" id="{DE6DD1D2-7EB5-4E76-906A-B536E50C913E}"/>
              </a:ext>
            </a:extLst>
          </p:cNvPr>
          <p:cNvSpPr txBox="1"/>
          <p:nvPr/>
        </p:nvSpPr>
        <p:spPr>
          <a:xfrm>
            <a:off x="8493750" y="4457441"/>
            <a:ext cx="196030"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124</a:t>
            </a:r>
          </a:p>
        </p:txBody>
      </p:sp>
      <p:sp>
        <p:nvSpPr>
          <p:cNvPr id="1093" name="TextBox 1092">
            <a:extLst>
              <a:ext uri="{FF2B5EF4-FFF2-40B4-BE49-F238E27FC236}">
                <a16:creationId xmlns:a16="http://schemas.microsoft.com/office/drawing/2014/main" id="{EA88ACB2-2B44-4A87-BD83-AA8A158ABCE0}"/>
              </a:ext>
            </a:extLst>
          </p:cNvPr>
          <p:cNvSpPr txBox="1"/>
          <p:nvPr/>
        </p:nvSpPr>
        <p:spPr>
          <a:xfrm>
            <a:off x="8726066" y="4303281"/>
            <a:ext cx="196030"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219</a:t>
            </a:r>
          </a:p>
        </p:txBody>
      </p:sp>
      <p:sp>
        <p:nvSpPr>
          <p:cNvPr id="1094" name="TextBox 1093">
            <a:extLst>
              <a:ext uri="{FF2B5EF4-FFF2-40B4-BE49-F238E27FC236}">
                <a16:creationId xmlns:a16="http://schemas.microsoft.com/office/drawing/2014/main" id="{8677AF70-01B1-4C11-92DA-FCE2550974E4}"/>
              </a:ext>
            </a:extLst>
          </p:cNvPr>
          <p:cNvSpPr txBox="1"/>
          <p:nvPr/>
        </p:nvSpPr>
        <p:spPr>
          <a:xfrm>
            <a:off x="8726066" y="4457441"/>
            <a:ext cx="196030"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109</a:t>
            </a:r>
          </a:p>
        </p:txBody>
      </p:sp>
      <p:sp>
        <p:nvSpPr>
          <p:cNvPr id="1091" name="TextBox 1090">
            <a:extLst>
              <a:ext uri="{FF2B5EF4-FFF2-40B4-BE49-F238E27FC236}">
                <a16:creationId xmlns:a16="http://schemas.microsoft.com/office/drawing/2014/main" id="{88D849BD-449A-41DB-8668-2105F4EB54DC}"/>
              </a:ext>
            </a:extLst>
          </p:cNvPr>
          <p:cNvSpPr txBox="1"/>
          <p:nvPr/>
        </p:nvSpPr>
        <p:spPr>
          <a:xfrm>
            <a:off x="8941306" y="4303281"/>
            <a:ext cx="196030"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197</a:t>
            </a:r>
          </a:p>
        </p:txBody>
      </p:sp>
      <p:sp>
        <p:nvSpPr>
          <p:cNvPr id="1092" name="TextBox 1091">
            <a:extLst>
              <a:ext uri="{FF2B5EF4-FFF2-40B4-BE49-F238E27FC236}">
                <a16:creationId xmlns:a16="http://schemas.microsoft.com/office/drawing/2014/main" id="{BC426D2C-3698-4EE9-AC7A-AEDA57E1C7A8}"/>
              </a:ext>
            </a:extLst>
          </p:cNvPr>
          <p:cNvSpPr txBox="1"/>
          <p:nvPr/>
        </p:nvSpPr>
        <p:spPr>
          <a:xfrm>
            <a:off x="8941306" y="4457441"/>
            <a:ext cx="196030"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102</a:t>
            </a:r>
          </a:p>
        </p:txBody>
      </p:sp>
      <p:sp>
        <p:nvSpPr>
          <p:cNvPr id="1089" name="TextBox 1088">
            <a:extLst>
              <a:ext uri="{FF2B5EF4-FFF2-40B4-BE49-F238E27FC236}">
                <a16:creationId xmlns:a16="http://schemas.microsoft.com/office/drawing/2014/main" id="{21129D19-50E8-486F-B8AA-1E6D593F4F77}"/>
              </a:ext>
            </a:extLst>
          </p:cNvPr>
          <p:cNvSpPr txBox="1"/>
          <p:nvPr/>
        </p:nvSpPr>
        <p:spPr>
          <a:xfrm>
            <a:off x="9179146" y="4303281"/>
            <a:ext cx="196030"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180</a:t>
            </a:r>
          </a:p>
        </p:txBody>
      </p:sp>
      <p:sp>
        <p:nvSpPr>
          <p:cNvPr id="1090" name="TextBox 1089">
            <a:extLst>
              <a:ext uri="{FF2B5EF4-FFF2-40B4-BE49-F238E27FC236}">
                <a16:creationId xmlns:a16="http://schemas.microsoft.com/office/drawing/2014/main" id="{33B30E6C-2590-4587-B566-F72653998A9F}"/>
              </a:ext>
            </a:extLst>
          </p:cNvPr>
          <p:cNvSpPr txBox="1"/>
          <p:nvPr/>
        </p:nvSpPr>
        <p:spPr>
          <a:xfrm>
            <a:off x="9179146" y="4457439"/>
            <a:ext cx="196030"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81</a:t>
            </a:r>
          </a:p>
        </p:txBody>
      </p:sp>
      <p:sp>
        <p:nvSpPr>
          <p:cNvPr id="1087" name="TextBox 1086">
            <a:extLst>
              <a:ext uri="{FF2B5EF4-FFF2-40B4-BE49-F238E27FC236}">
                <a16:creationId xmlns:a16="http://schemas.microsoft.com/office/drawing/2014/main" id="{B933CD59-791C-4924-915B-D45FA48432B0}"/>
              </a:ext>
            </a:extLst>
          </p:cNvPr>
          <p:cNvSpPr txBox="1"/>
          <p:nvPr/>
        </p:nvSpPr>
        <p:spPr>
          <a:xfrm>
            <a:off x="9411464" y="4303281"/>
            <a:ext cx="196030"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161</a:t>
            </a:r>
          </a:p>
        </p:txBody>
      </p:sp>
      <p:sp>
        <p:nvSpPr>
          <p:cNvPr id="1088" name="TextBox 1087">
            <a:extLst>
              <a:ext uri="{FF2B5EF4-FFF2-40B4-BE49-F238E27FC236}">
                <a16:creationId xmlns:a16="http://schemas.microsoft.com/office/drawing/2014/main" id="{A82CB748-8E80-4C06-AC92-ED369473B89C}"/>
              </a:ext>
            </a:extLst>
          </p:cNvPr>
          <p:cNvSpPr txBox="1"/>
          <p:nvPr/>
        </p:nvSpPr>
        <p:spPr>
          <a:xfrm>
            <a:off x="9411464" y="4457439"/>
            <a:ext cx="196030"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72</a:t>
            </a:r>
          </a:p>
        </p:txBody>
      </p:sp>
      <p:sp>
        <p:nvSpPr>
          <p:cNvPr id="1085" name="TextBox 1084">
            <a:extLst>
              <a:ext uri="{FF2B5EF4-FFF2-40B4-BE49-F238E27FC236}">
                <a16:creationId xmlns:a16="http://schemas.microsoft.com/office/drawing/2014/main" id="{5501B945-980B-478E-AAEA-607D034FCA25}"/>
              </a:ext>
            </a:extLst>
          </p:cNvPr>
          <p:cNvSpPr txBox="1"/>
          <p:nvPr/>
        </p:nvSpPr>
        <p:spPr>
          <a:xfrm>
            <a:off x="9639444" y="4303281"/>
            <a:ext cx="196030"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110</a:t>
            </a:r>
          </a:p>
        </p:txBody>
      </p:sp>
      <p:sp>
        <p:nvSpPr>
          <p:cNvPr id="1086" name="TextBox 1085">
            <a:extLst>
              <a:ext uri="{FF2B5EF4-FFF2-40B4-BE49-F238E27FC236}">
                <a16:creationId xmlns:a16="http://schemas.microsoft.com/office/drawing/2014/main" id="{53D91706-5569-472A-9639-1173973D92BA}"/>
              </a:ext>
            </a:extLst>
          </p:cNvPr>
          <p:cNvSpPr txBox="1"/>
          <p:nvPr/>
        </p:nvSpPr>
        <p:spPr>
          <a:xfrm>
            <a:off x="9639444" y="4457439"/>
            <a:ext cx="196030"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55</a:t>
            </a:r>
          </a:p>
        </p:txBody>
      </p:sp>
      <p:sp>
        <p:nvSpPr>
          <p:cNvPr id="1083" name="TextBox 1082">
            <a:extLst>
              <a:ext uri="{FF2B5EF4-FFF2-40B4-BE49-F238E27FC236}">
                <a16:creationId xmlns:a16="http://schemas.microsoft.com/office/drawing/2014/main" id="{B026F276-305F-4ACD-A89E-7FCDB04F53CB}"/>
              </a:ext>
            </a:extLst>
          </p:cNvPr>
          <p:cNvSpPr txBox="1"/>
          <p:nvPr/>
        </p:nvSpPr>
        <p:spPr>
          <a:xfrm>
            <a:off x="9874585" y="4303279"/>
            <a:ext cx="196030"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85</a:t>
            </a:r>
          </a:p>
        </p:txBody>
      </p:sp>
      <p:sp>
        <p:nvSpPr>
          <p:cNvPr id="1084" name="TextBox 1083">
            <a:extLst>
              <a:ext uri="{FF2B5EF4-FFF2-40B4-BE49-F238E27FC236}">
                <a16:creationId xmlns:a16="http://schemas.microsoft.com/office/drawing/2014/main" id="{9952E789-32AB-4F2E-B8E9-F5735640D7BB}"/>
              </a:ext>
            </a:extLst>
          </p:cNvPr>
          <p:cNvSpPr txBox="1"/>
          <p:nvPr/>
        </p:nvSpPr>
        <p:spPr>
          <a:xfrm>
            <a:off x="9874585" y="4457439"/>
            <a:ext cx="196030"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39</a:t>
            </a:r>
          </a:p>
        </p:txBody>
      </p:sp>
      <p:sp>
        <p:nvSpPr>
          <p:cNvPr id="1081" name="TextBox 1080">
            <a:extLst>
              <a:ext uri="{FF2B5EF4-FFF2-40B4-BE49-F238E27FC236}">
                <a16:creationId xmlns:a16="http://schemas.microsoft.com/office/drawing/2014/main" id="{11016127-00D9-41AA-A990-4943201B19A9}"/>
              </a:ext>
            </a:extLst>
          </p:cNvPr>
          <p:cNvSpPr txBox="1"/>
          <p:nvPr/>
        </p:nvSpPr>
        <p:spPr>
          <a:xfrm>
            <a:off x="10106901" y="4303279"/>
            <a:ext cx="196030"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38</a:t>
            </a:r>
          </a:p>
        </p:txBody>
      </p:sp>
      <p:sp>
        <p:nvSpPr>
          <p:cNvPr id="1082" name="TextBox 1081">
            <a:extLst>
              <a:ext uri="{FF2B5EF4-FFF2-40B4-BE49-F238E27FC236}">
                <a16:creationId xmlns:a16="http://schemas.microsoft.com/office/drawing/2014/main" id="{FA52A3A1-12C7-460C-B020-A7B686CBFB40}"/>
              </a:ext>
            </a:extLst>
          </p:cNvPr>
          <p:cNvSpPr txBox="1"/>
          <p:nvPr/>
        </p:nvSpPr>
        <p:spPr>
          <a:xfrm>
            <a:off x="10106901" y="4457439"/>
            <a:ext cx="196030"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22</a:t>
            </a:r>
          </a:p>
        </p:txBody>
      </p:sp>
      <p:sp>
        <p:nvSpPr>
          <p:cNvPr id="1079" name="TextBox 1078">
            <a:extLst>
              <a:ext uri="{FF2B5EF4-FFF2-40B4-BE49-F238E27FC236}">
                <a16:creationId xmlns:a16="http://schemas.microsoft.com/office/drawing/2014/main" id="{0B05C467-AA0B-4368-BDA5-F1BF34C5882E}"/>
              </a:ext>
            </a:extLst>
          </p:cNvPr>
          <p:cNvSpPr txBox="1"/>
          <p:nvPr/>
        </p:nvSpPr>
        <p:spPr>
          <a:xfrm>
            <a:off x="10334882" y="4303279"/>
            <a:ext cx="196030"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27</a:t>
            </a:r>
          </a:p>
        </p:txBody>
      </p:sp>
      <p:sp>
        <p:nvSpPr>
          <p:cNvPr id="1080" name="TextBox 1079">
            <a:extLst>
              <a:ext uri="{FF2B5EF4-FFF2-40B4-BE49-F238E27FC236}">
                <a16:creationId xmlns:a16="http://schemas.microsoft.com/office/drawing/2014/main" id="{5B989DD6-5292-4047-96FF-3C917A3FA2F2}"/>
              </a:ext>
            </a:extLst>
          </p:cNvPr>
          <p:cNvSpPr txBox="1"/>
          <p:nvPr/>
        </p:nvSpPr>
        <p:spPr>
          <a:xfrm>
            <a:off x="10334882" y="4457439"/>
            <a:ext cx="196030"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17</a:t>
            </a:r>
          </a:p>
        </p:txBody>
      </p:sp>
      <p:sp>
        <p:nvSpPr>
          <p:cNvPr id="1077" name="TextBox 1076">
            <a:extLst>
              <a:ext uri="{FF2B5EF4-FFF2-40B4-BE49-F238E27FC236}">
                <a16:creationId xmlns:a16="http://schemas.microsoft.com/office/drawing/2014/main" id="{FC38320C-D9AE-431C-858D-55B77BE1D81A}"/>
              </a:ext>
            </a:extLst>
          </p:cNvPr>
          <p:cNvSpPr txBox="1"/>
          <p:nvPr/>
        </p:nvSpPr>
        <p:spPr>
          <a:xfrm>
            <a:off x="10564730" y="4303279"/>
            <a:ext cx="196030"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9</a:t>
            </a:r>
          </a:p>
        </p:txBody>
      </p:sp>
      <p:sp>
        <p:nvSpPr>
          <p:cNvPr id="1078" name="TextBox 1077">
            <a:extLst>
              <a:ext uri="{FF2B5EF4-FFF2-40B4-BE49-F238E27FC236}">
                <a16:creationId xmlns:a16="http://schemas.microsoft.com/office/drawing/2014/main" id="{A58CA317-3FD7-4E8E-B09E-06014E081FB5}"/>
              </a:ext>
            </a:extLst>
          </p:cNvPr>
          <p:cNvSpPr txBox="1"/>
          <p:nvPr/>
        </p:nvSpPr>
        <p:spPr>
          <a:xfrm>
            <a:off x="10564730" y="4457439"/>
            <a:ext cx="196030"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7</a:t>
            </a:r>
          </a:p>
        </p:txBody>
      </p:sp>
      <p:sp>
        <p:nvSpPr>
          <p:cNvPr id="1075" name="TextBox 1074">
            <a:extLst>
              <a:ext uri="{FF2B5EF4-FFF2-40B4-BE49-F238E27FC236}">
                <a16:creationId xmlns:a16="http://schemas.microsoft.com/office/drawing/2014/main" id="{EF9CF458-2B50-4F6D-842E-0D4867E8FF58}"/>
              </a:ext>
            </a:extLst>
          </p:cNvPr>
          <p:cNvSpPr txBox="1"/>
          <p:nvPr/>
        </p:nvSpPr>
        <p:spPr>
          <a:xfrm>
            <a:off x="10797048" y="4303279"/>
            <a:ext cx="196030"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8</a:t>
            </a:r>
          </a:p>
        </p:txBody>
      </p:sp>
      <p:sp>
        <p:nvSpPr>
          <p:cNvPr id="1076" name="TextBox 1075">
            <a:extLst>
              <a:ext uri="{FF2B5EF4-FFF2-40B4-BE49-F238E27FC236}">
                <a16:creationId xmlns:a16="http://schemas.microsoft.com/office/drawing/2014/main" id="{C74B425A-30F1-45DC-A3C8-3562C58C6F21}"/>
              </a:ext>
            </a:extLst>
          </p:cNvPr>
          <p:cNvSpPr txBox="1"/>
          <p:nvPr/>
        </p:nvSpPr>
        <p:spPr>
          <a:xfrm>
            <a:off x="10797048" y="4457439"/>
            <a:ext cx="196030"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4</a:t>
            </a:r>
          </a:p>
        </p:txBody>
      </p:sp>
      <p:sp>
        <p:nvSpPr>
          <p:cNvPr id="1073" name="TextBox 1072">
            <a:extLst>
              <a:ext uri="{FF2B5EF4-FFF2-40B4-BE49-F238E27FC236}">
                <a16:creationId xmlns:a16="http://schemas.microsoft.com/office/drawing/2014/main" id="{BF8D20E0-80AE-4C1E-AAB8-BA46CA59D420}"/>
              </a:ext>
            </a:extLst>
          </p:cNvPr>
          <p:cNvSpPr txBox="1"/>
          <p:nvPr/>
        </p:nvSpPr>
        <p:spPr>
          <a:xfrm>
            <a:off x="11025029" y="4303279"/>
            <a:ext cx="196030"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1</a:t>
            </a:r>
          </a:p>
        </p:txBody>
      </p:sp>
      <p:sp>
        <p:nvSpPr>
          <p:cNvPr id="1074" name="TextBox 1073">
            <a:extLst>
              <a:ext uri="{FF2B5EF4-FFF2-40B4-BE49-F238E27FC236}">
                <a16:creationId xmlns:a16="http://schemas.microsoft.com/office/drawing/2014/main" id="{B8EAE624-1C0D-4051-B196-B5D44E4BFC30}"/>
              </a:ext>
            </a:extLst>
          </p:cNvPr>
          <p:cNvSpPr txBox="1"/>
          <p:nvPr/>
        </p:nvSpPr>
        <p:spPr>
          <a:xfrm>
            <a:off x="11025029" y="4457439"/>
            <a:ext cx="196030"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0</a:t>
            </a:r>
          </a:p>
        </p:txBody>
      </p:sp>
      <p:sp>
        <p:nvSpPr>
          <p:cNvPr id="881" name="TextBox 880">
            <a:extLst>
              <a:ext uri="{FF2B5EF4-FFF2-40B4-BE49-F238E27FC236}">
                <a16:creationId xmlns:a16="http://schemas.microsoft.com/office/drawing/2014/main" id="{47F6353E-FAAA-4106-9BCE-9AD4FF2379C4}"/>
              </a:ext>
            </a:extLst>
          </p:cNvPr>
          <p:cNvSpPr txBox="1"/>
          <p:nvPr/>
        </p:nvSpPr>
        <p:spPr>
          <a:xfrm>
            <a:off x="11252214" y="4303279"/>
            <a:ext cx="196030" cy="153888"/>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000" dirty="0">
                <a:solidFill>
                  <a:schemeClr val="bg1"/>
                </a:solidFill>
                <a:latin typeface="Calibri" panose="020F0502020204030204" pitchFamily="34" charset="0"/>
                <a:cs typeface="Calibri" panose="020F0502020204030204" pitchFamily="34" charset="0"/>
              </a:rPr>
              <a:t>0</a:t>
            </a:r>
          </a:p>
        </p:txBody>
      </p:sp>
      <p:grpSp>
        <p:nvGrpSpPr>
          <p:cNvPr id="61" name="Group 60">
            <a:extLst>
              <a:ext uri="{FF2B5EF4-FFF2-40B4-BE49-F238E27FC236}">
                <a16:creationId xmlns:a16="http://schemas.microsoft.com/office/drawing/2014/main" id="{D939BC9D-E639-4396-8963-0DCD02C3AA08}"/>
              </a:ext>
            </a:extLst>
          </p:cNvPr>
          <p:cNvGrpSpPr/>
          <p:nvPr/>
        </p:nvGrpSpPr>
        <p:grpSpPr>
          <a:xfrm>
            <a:off x="8322908" y="1212079"/>
            <a:ext cx="3453556" cy="2523843"/>
            <a:chOff x="8322908" y="1212079"/>
            <a:chExt cx="3453556" cy="2523843"/>
          </a:xfrm>
        </p:grpSpPr>
        <p:sp>
          <p:nvSpPr>
            <p:cNvPr id="900" name="Line 58">
              <a:extLst>
                <a:ext uri="{FF2B5EF4-FFF2-40B4-BE49-F238E27FC236}">
                  <a16:creationId xmlns:a16="http://schemas.microsoft.com/office/drawing/2014/main" id="{52AAC97F-FD94-4B0B-99A7-C207C5A4E744}"/>
                </a:ext>
              </a:extLst>
            </p:cNvPr>
            <p:cNvSpPr>
              <a:spLocks noChangeShapeType="1"/>
            </p:cNvSpPr>
            <p:nvPr/>
          </p:nvSpPr>
          <p:spPr bwMode="auto">
            <a:xfrm flipH="1">
              <a:off x="8373016" y="2486411"/>
              <a:ext cx="3403448" cy="0"/>
            </a:xfrm>
            <a:prstGeom prst="line">
              <a:avLst/>
            </a:prstGeom>
            <a:noFill/>
            <a:ln w="28575" cap="sq">
              <a:solidFill>
                <a:schemeClr val="tx1"/>
              </a:solidFill>
              <a:prstDash val="dash"/>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914332" fontAlgn="auto">
                <a:spcBef>
                  <a:spcPts val="0"/>
                </a:spcBef>
                <a:spcAft>
                  <a:spcPts val="0"/>
                </a:spcAft>
                <a:defRPr/>
              </a:pPr>
              <a:endParaRPr lang="en-GB" sz="1600" dirty="0">
                <a:solidFill>
                  <a:prstClr val="black"/>
                </a:solidFill>
                <a:latin typeface="Arial Narrow"/>
              </a:endParaRPr>
            </a:p>
          </p:txBody>
        </p:sp>
        <p:sp>
          <p:nvSpPr>
            <p:cNvPr id="967" name="Line 9">
              <a:extLst>
                <a:ext uri="{FF2B5EF4-FFF2-40B4-BE49-F238E27FC236}">
                  <a16:creationId xmlns:a16="http://schemas.microsoft.com/office/drawing/2014/main" id="{382E17F9-B928-4585-B349-B42E613E3D81}"/>
                </a:ext>
              </a:extLst>
            </p:cNvPr>
            <p:cNvSpPr>
              <a:spLocks noChangeShapeType="1"/>
            </p:cNvSpPr>
            <p:nvPr/>
          </p:nvSpPr>
          <p:spPr bwMode="auto">
            <a:xfrm>
              <a:off x="10888077" y="3376073"/>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68" name="Line 10">
              <a:extLst>
                <a:ext uri="{FF2B5EF4-FFF2-40B4-BE49-F238E27FC236}">
                  <a16:creationId xmlns:a16="http://schemas.microsoft.com/office/drawing/2014/main" id="{C4BE1D70-68BA-47C6-A952-1790FBF3F6C1}"/>
                </a:ext>
              </a:extLst>
            </p:cNvPr>
            <p:cNvSpPr>
              <a:spLocks noChangeShapeType="1"/>
            </p:cNvSpPr>
            <p:nvPr/>
          </p:nvSpPr>
          <p:spPr bwMode="auto">
            <a:xfrm>
              <a:off x="10931671" y="3335732"/>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69" name="Line 11">
              <a:extLst>
                <a:ext uri="{FF2B5EF4-FFF2-40B4-BE49-F238E27FC236}">
                  <a16:creationId xmlns:a16="http://schemas.microsoft.com/office/drawing/2014/main" id="{AEA13ACC-EBD9-4023-9F75-3931AB114C59}"/>
                </a:ext>
              </a:extLst>
            </p:cNvPr>
            <p:cNvSpPr>
              <a:spLocks noChangeShapeType="1"/>
            </p:cNvSpPr>
            <p:nvPr/>
          </p:nvSpPr>
          <p:spPr bwMode="auto">
            <a:xfrm>
              <a:off x="10879650" y="3376073"/>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70" name="Line 12">
              <a:extLst>
                <a:ext uri="{FF2B5EF4-FFF2-40B4-BE49-F238E27FC236}">
                  <a16:creationId xmlns:a16="http://schemas.microsoft.com/office/drawing/2014/main" id="{1ECAB948-9663-4004-9861-F5074D9AB03C}"/>
                </a:ext>
              </a:extLst>
            </p:cNvPr>
            <p:cNvSpPr>
              <a:spLocks noChangeShapeType="1"/>
            </p:cNvSpPr>
            <p:nvPr/>
          </p:nvSpPr>
          <p:spPr bwMode="auto">
            <a:xfrm>
              <a:off x="10922191" y="3335732"/>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71" name="Line 13">
              <a:extLst>
                <a:ext uri="{FF2B5EF4-FFF2-40B4-BE49-F238E27FC236}">
                  <a16:creationId xmlns:a16="http://schemas.microsoft.com/office/drawing/2014/main" id="{C498DAEE-4971-49E1-A34B-B107D7E8B813}"/>
                </a:ext>
              </a:extLst>
            </p:cNvPr>
            <p:cNvSpPr>
              <a:spLocks noChangeShapeType="1"/>
            </p:cNvSpPr>
            <p:nvPr/>
          </p:nvSpPr>
          <p:spPr bwMode="auto">
            <a:xfrm>
              <a:off x="10870170" y="3376073"/>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72" name="Line 14">
              <a:extLst>
                <a:ext uri="{FF2B5EF4-FFF2-40B4-BE49-F238E27FC236}">
                  <a16:creationId xmlns:a16="http://schemas.microsoft.com/office/drawing/2014/main" id="{1A390328-A1D8-481A-86F1-D2776DB1A903}"/>
                </a:ext>
              </a:extLst>
            </p:cNvPr>
            <p:cNvSpPr>
              <a:spLocks noChangeShapeType="1"/>
            </p:cNvSpPr>
            <p:nvPr/>
          </p:nvSpPr>
          <p:spPr bwMode="auto">
            <a:xfrm>
              <a:off x="10912710" y="3335732"/>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73" name="Line 15">
              <a:extLst>
                <a:ext uri="{FF2B5EF4-FFF2-40B4-BE49-F238E27FC236}">
                  <a16:creationId xmlns:a16="http://schemas.microsoft.com/office/drawing/2014/main" id="{31703370-A3DC-40FD-B3DD-9A16F210F71F}"/>
                </a:ext>
              </a:extLst>
            </p:cNvPr>
            <p:cNvSpPr>
              <a:spLocks noChangeShapeType="1"/>
            </p:cNvSpPr>
            <p:nvPr/>
          </p:nvSpPr>
          <p:spPr bwMode="auto">
            <a:xfrm>
              <a:off x="10865957" y="3376073"/>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74" name="Line 16">
              <a:extLst>
                <a:ext uri="{FF2B5EF4-FFF2-40B4-BE49-F238E27FC236}">
                  <a16:creationId xmlns:a16="http://schemas.microsoft.com/office/drawing/2014/main" id="{67C28D83-0FFC-4C13-A923-E370C080A1E7}"/>
                </a:ext>
              </a:extLst>
            </p:cNvPr>
            <p:cNvSpPr>
              <a:spLocks noChangeShapeType="1"/>
            </p:cNvSpPr>
            <p:nvPr/>
          </p:nvSpPr>
          <p:spPr bwMode="auto">
            <a:xfrm>
              <a:off x="10908497" y="3335732"/>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76" name="Line 18">
              <a:extLst>
                <a:ext uri="{FF2B5EF4-FFF2-40B4-BE49-F238E27FC236}">
                  <a16:creationId xmlns:a16="http://schemas.microsoft.com/office/drawing/2014/main" id="{9EF6F441-47AF-4730-8E3B-D1C6773B7D9C}"/>
                </a:ext>
              </a:extLst>
            </p:cNvPr>
            <p:cNvSpPr>
              <a:spLocks noChangeShapeType="1"/>
            </p:cNvSpPr>
            <p:nvPr/>
          </p:nvSpPr>
          <p:spPr bwMode="auto">
            <a:xfrm>
              <a:off x="10537713" y="3244967"/>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78" name="Line 20">
              <a:extLst>
                <a:ext uri="{FF2B5EF4-FFF2-40B4-BE49-F238E27FC236}">
                  <a16:creationId xmlns:a16="http://schemas.microsoft.com/office/drawing/2014/main" id="{EE9CC676-0295-4DA2-BA49-7955F57C6DC2}"/>
                </a:ext>
              </a:extLst>
            </p:cNvPr>
            <p:cNvSpPr>
              <a:spLocks noChangeShapeType="1"/>
            </p:cNvSpPr>
            <p:nvPr/>
          </p:nvSpPr>
          <p:spPr bwMode="auto">
            <a:xfrm>
              <a:off x="10504005" y="3244967"/>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80" name="Line 22">
              <a:extLst>
                <a:ext uri="{FF2B5EF4-FFF2-40B4-BE49-F238E27FC236}">
                  <a16:creationId xmlns:a16="http://schemas.microsoft.com/office/drawing/2014/main" id="{5D6C3B18-4E14-4913-99E7-5E369F3060D3}"/>
                </a:ext>
              </a:extLst>
            </p:cNvPr>
            <p:cNvSpPr>
              <a:spLocks noChangeShapeType="1"/>
            </p:cNvSpPr>
            <p:nvPr/>
          </p:nvSpPr>
          <p:spPr bwMode="auto">
            <a:xfrm>
              <a:off x="10500846" y="3244967"/>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82" name="Line 24">
              <a:extLst>
                <a:ext uri="{FF2B5EF4-FFF2-40B4-BE49-F238E27FC236}">
                  <a16:creationId xmlns:a16="http://schemas.microsoft.com/office/drawing/2014/main" id="{09DD8C5A-45A8-4464-B29D-2DEF6C17DF88}"/>
                </a:ext>
              </a:extLst>
            </p:cNvPr>
            <p:cNvSpPr>
              <a:spLocks noChangeShapeType="1"/>
            </p:cNvSpPr>
            <p:nvPr/>
          </p:nvSpPr>
          <p:spPr bwMode="auto">
            <a:xfrm>
              <a:off x="10488205" y="3211823"/>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84" name="Line 26">
              <a:extLst>
                <a:ext uri="{FF2B5EF4-FFF2-40B4-BE49-F238E27FC236}">
                  <a16:creationId xmlns:a16="http://schemas.microsoft.com/office/drawing/2014/main" id="{0DFF4ABE-19FA-4FB8-BC94-B8EAA864B8B5}"/>
                </a:ext>
              </a:extLst>
            </p:cNvPr>
            <p:cNvSpPr>
              <a:spLocks noChangeShapeType="1"/>
            </p:cNvSpPr>
            <p:nvPr/>
          </p:nvSpPr>
          <p:spPr bwMode="auto">
            <a:xfrm>
              <a:off x="10481885" y="3211823"/>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87" name="Line 30">
              <a:extLst>
                <a:ext uri="{FF2B5EF4-FFF2-40B4-BE49-F238E27FC236}">
                  <a16:creationId xmlns:a16="http://schemas.microsoft.com/office/drawing/2014/main" id="{0837B338-9D9F-4C28-A61B-E239BACC4369}"/>
                </a:ext>
              </a:extLst>
            </p:cNvPr>
            <p:cNvSpPr>
              <a:spLocks noChangeShapeType="1"/>
            </p:cNvSpPr>
            <p:nvPr/>
          </p:nvSpPr>
          <p:spPr bwMode="auto">
            <a:xfrm>
              <a:off x="10346001" y="3104499"/>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89" name="Line 32">
              <a:extLst>
                <a:ext uri="{FF2B5EF4-FFF2-40B4-BE49-F238E27FC236}">
                  <a16:creationId xmlns:a16="http://schemas.microsoft.com/office/drawing/2014/main" id="{71CE5BF9-A089-459A-94A9-CD1FA0AB06E0}"/>
                </a:ext>
              </a:extLst>
            </p:cNvPr>
            <p:cNvSpPr>
              <a:spLocks noChangeShapeType="1"/>
            </p:cNvSpPr>
            <p:nvPr/>
          </p:nvSpPr>
          <p:spPr bwMode="auto">
            <a:xfrm>
              <a:off x="10290173" y="3104499"/>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91" name="Line 34">
              <a:extLst>
                <a:ext uri="{FF2B5EF4-FFF2-40B4-BE49-F238E27FC236}">
                  <a16:creationId xmlns:a16="http://schemas.microsoft.com/office/drawing/2014/main" id="{AEAD4981-3D75-4C62-A9FF-D8544CF6BB08}"/>
                </a:ext>
              </a:extLst>
            </p:cNvPr>
            <p:cNvSpPr>
              <a:spLocks noChangeShapeType="1"/>
            </p:cNvSpPr>
            <p:nvPr/>
          </p:nvSpPr>
          <p:spPr bwMode="auto">
            <a:xfrm>
              <a:off x="10268052" y="3104499"/>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93" name="Line 36">
              <a:extLst>
                <a:ext uri="{FF2B5EF4-FFF2-40B4-BE49-F238E27FC236}">
                  <a16:creationId xmlns:a16="http://schemas.microsoft.com/office/drawing/2014/main" id="{DF175563-2894-4329-8036-37482B0373D4}"/>
                </a:ext>
              </a:extLst>
            </p:cNvPr>
            <p:cNvSpPr>
              <a:spLocks noChangeShapeType="1"/>
            </p:cNvSpPr>
            <p:nvPr/>
          </p:nvSpPr>
          <p:spPr bwMode="auto">
            <a:xfrm>
              <a:off x="10243825" y="3104499"/>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95" name="Line 38">
              <a:extLst>
                <a:ext uri="{FF2B5EF4-FFF2-40B4-BE49-F238E27FC236}">
                  <a16:creationId xmlns:a16="http://schemas.microsoft.com/office/drawing/2014/main" id="{93158181-75B6-4359-B2D8-C1DAAFBDE1D0}"/>
                </a:ext>
              </a:extLst>
            </p:cNvPr>
            <p:cNvSpPr>
              <a:spLocks noChangeShapeType="1"/>
            </p:cNvSpPr>
            <p:nvPr/>
          </p:nvSpPr>
          <p:spPr bwMode="auto">
            <a:xfrm>
              <a:off x="10228024" y="3085560"/>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97" name="Line 40">
              <a:extLst>
                <a:ext uri="{FF2B5EF4-FFF2-40B4-BE49-F238E27FC236}">
                  <a16:creationId xmlns:a16="http://schemas.microsoft.com/office/drawing/2014/main" id="{40AF8013-2750-40FC-975F-209233776C04}"/>
                </a:ext>
              </a:extLst>
            </p:cNvPr>
            <p:cNvSpPr>
              <a:spLocks noChangeShapeType="1"/>
            </p:cNvSpPr>
            <p:nvPr/>
          </p:nvSpPr>
          <p:spPr bwMode="auto">
            <a:xfrm>
              <a:off x="10202743" y="3033477"/>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99" name="Line 42">
              <a:extLst>
                <a:ext uri="{FF2B5EF4-FFF2-40B4-BE49-F238E27FC236}">
                  <a16:creationId xmlns:a16="http://schemas.microsoft.com/office/drawing/2014/main" id="{93E1CF79-9493-491E-BFF8-135B34C2AD01}"/>
                </a:ext>
              </a:extLst>
            </p:cNvPr>
            <p:cNvSpPr>
              <a:spLocks noChangeShapeType="1"/>
            </p:cNvSpPr>
            <p:nvPr/>
          </p:nvSpPr>
          <p:spPr bwMode="auto">
            <a:xfrm>
              <a:off x="10111101" y="2931663"/>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01" name="Line 44">
              <a:extLst>
                <a:ext uri="{FF2B5EF4-FFF2-40B4-BE49-F238E27FC236}">
                  <a16:creationId xmlns:a16="http://schemas.microsoft.com/office/drawing/2014/main" id="{8608D1E2-5CB1-45B5-BD59-6C344F3687DE}"/>
                </a:ext>
              </a:extLst>
            </p:cNvPr>
            <p:cNvSpPr>
              <a:spLocks noChangeShapeType="1"/>
            </p:cNvSpPr>
            <p:nvPr/>
          </p:nvSpPr>
          <p:spPr bwMode="auto">
            <a:xfrm>
              <a:off x="10097407" y="2931663"/>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03" name="Line 46">
              <a:extLst>
                <a:ext uri="{FF2B5EF4-FFF2-40B4-BE49-F238E27FC236}">
                  <a16:creationId xmlns:a16="http://schemas.microsoft.com/office/drawing/2014/main" id="{87794DDB-9064-42A3-9B5C-14781EB18803}"/>
                </a:ext>
              </a:extLst>
            </p:cNvPr>
            <p:cNvSpPr>
              <a:spLocks noChangeShapeType="1"/>
            </p:cNvSpPr>
            <p:nvPr/>
          </p:nvSpPr>
          <p:spPr bwMode="auto">
            <a:xfrm>
              <a:off x="10084767" y="2914302"/>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05" name="Line 48">
              <a:extLst>
                <a:ext uri="{FF2B5EF4-FFF2-40B4-BE49-F238E27FC236}">
                  <a16:creationId xmlns:a16="http://schemas.microsoft.com/office/drawing/2014/main" id="{0079639D-E3EB-4173-8BCD-BDE1683AF611}"/>
                </a:ext>
              </a:extLst>
            </p:cNvPr>
            <p:cNvSpPr>
              <a:spLocks noChangeShapeType="1"/>
            </p:cNvSpPr>
            <p:nvPr/>
          </p:nvSpPr>
          <p:spPr bwMode="auto">
            <a:xfrm>
              <a:off x="10079500" y="2914302"/>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07" name="Line 50">
              <a:extLst>
                <a:ext uri="{FF2B5EF4-FFF2-40B4-BE49-F238E27FC236}">
                  <a16:creationId xmlns:a16="http://schemas.microsoft.com/office/drawing/2014/main" id="{7735591B-A269-4455-A548-387E81AF4103}"/>
                </a:ext>
              </a:extLst>
            </p:cNvPr>
            <p:cNvSpPr>
              <a:spLocks noChangeShapeType="1"/>
            </p:cNvSpPr>
            <p:nvPr/>
          </p:nvSpPr>
          <p:spPr bwMode="auto">
            <a:xfrm>
              <a:off x="10075287" y="2914302"/>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09" name="Line 52">
              <a:extLst>
                <a:ext uri="{FF2B5EF4-FFF2-40B4-BE49-F238E27FC236}">
                  <a16:creationId xmlns:a16="http://schemas.microsoft.com/office/drawing/2014/main" id="{830B77BF-5034-4B7A-8C39-CF75A76C76BA}"/>
                </a:ext>
              </a:extLst>
            </p:cNvPr>
            <p:cNvSpPr>
              <a:spLocks noChangeShapeType="1"/>
            </p:cNvSpPr>
            <p:nvPr/>
          </p:nvSpPr>
          <p:spPr bwMode="auto">
            <a:xfrm>
              <a:off x="10066860" y="2900097"/>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11" name="Line 54">
              <a:extLst>
                <a:ext uri="{FF2B5EF4-FFF2-40B4-BE49-F238E27FC236}">
                  <a16:creationId xmlns:a16="http://schemas.microsoft.com/office/drawing/2014/main" id="{AAC566D1-FEA2-4F82-9715-4F6A4C64AB09}"/>
                </a:ext>
              </a:extLst>
            </p:cNvPr>
            <p:cNvSpPr>
              <a:spLocks noChangeShapeType="1"/>
            </p:cNvSpPr>
            <p:nvPr/>
          </p:nvSpPr>
          <p:spPr bwMode="auto">
            <a:xfrm>
              <a:off x="10062647" y="2873267"/>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13" name="Line 56">
              <a:extLst>
                <a:ext uri="{FF2B5EF4-FFF2-40B4-BE49-F238E27FC236}">
                  <a16:creationId xmlns:a16="http://schemas.microsoft.com/office/drawing/2014/main" id="{93EBE8C0-4449-49FE-8030-D7A5AC60A8A9}"/>
                </a:ext>
              </a:extLst>
            </p:cNvPr>
            <p:cNvSpPr>
              <a:spLocks noChangeShapeType="1"/>
            </p:cNvSpPr>
            <p:nvPr/>
          </p:nvSpPr>
          <p:spPr bwMode="auto">
            <a:xfrm>
              <a:off x="10059486" y="2859062"/>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15" name="Line 58">
              <a:extLst>
                <a:ext uri="{FF2B5EF4-FFF2-40B4-BE49-F238E27FC236}">
                  <a16:creationId xmlns:a16="http://schemas.microsoft.com/office/drawing/2014/main" id="{F990FB23-D062-41F3-BC74-E3BB53832661}"/>
                </a:ext>
              </a:extLst>
            </p:cNvPr>
            <p:cNvSpPr>
              <a:spLocks noChangeShapeType="1"/>
            </p:cNvSpPr>
            <p:nvPr/>
          </p:nvSpPr>
          <p:spPr bwMode="auto">
            <a:xfrm>
              <a:off x="10055273" y="2802243"/>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17" name="Line 60">
              <a:extLst>
                <a:ext uri="{FF2B5EF4-FFF2-40B4-BE49-F238E27FC236}">
                  <a16:creationId xmlns:a16="http://schemas.microsoft.com/office/drawing/2014/main" id="{AC029340-8E60-49E5-8868-FCBE97A0BE2D}"/>
                </a:ext>
              </a:extLst>
            </p:cNvPr>
            <p:cNvSpPr>
              <a:spLocks noChangeShapeType="1"/>
            </p:cNvSpPr>
            <p:nvPr/>
          </p:nvSpPr>
          <p:spPr bwMode="auto">
            <a:xfrm>
              <a:off x="10050006" y="2786460"/>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grpSp>
          <p:nvGrpSpPr>
            <p:cNvPr id="57" name="Group 56">
              <a:extLst>
                <a:ext uri="{FF2B5EF4-FFF2-40B4-BE49-F238E27FC236}">
                  <a16:creationId xmlns:a16="http://schemas.microsoft.com/office/drawing/2014/main" id="{C4C5FC07-C398-4AE5-8245-DF2221FBB3B7}"/>
                </a:ext>
              </a:extLst>
            </p:cNvPr>
            <p:cNvGrpSpPr/>
            <p:nvPr/>
          </p:nvGrpSpPr>
          <p:grpSpPr>
            <a:xfrm>
              <a:off x="10001694" y="2817359"/>
              <a:ext cx="162016" cy="157829"/>
              <a:chOff x="10027885" y="2817359"/>
              <a:chExt cx="162016" cy="157829"/>
            </a:xfrm>
          </p:grpSpPr>
          <p:sp>
            <p:nvSpPr>
              <p:cNvPr id="998" name="Line 41">
                <a:extLst>
                  <a:ext uri="{FF2B5EF4-FFF2-40B4-BE49-F238E27FC236}">
                    <a16:creationId xmlns:a16="http://schemas.microsoft.com/office/drawing/2014/main" id="{BD4725FC-C112-4A8F-98DE-06B811617EC0}"/>
                  </a:ext>
                </a:extLst>
              </p:cNvPr>
              <p:cNvSpPr>
                <a:spLocks noChangeShapeType="1"/>
              </p:cNvSpPr>
              <p:nvPr/>
            </p:nvSpPr>
            <p:spPr bwMode="auto">
              <a:xfrm>
                <a:off x="10098461" y="2975188"/>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00" name="Line 43">
                <a:extLst>
                  <a:ext uri="{FF2B5EF4-FFF2-40B4-BE49-F238E27FC236}">
                    <a16:creationId xmlns:a16="http://schemas.microsoft.com/office/drawing/2014/main" id="{4F183C91-EFCD-418B-A4FA-294742E2B3BA}"/>
                  </a:ext>
                </a:extLst>
              </p:cNvPr>
              <p:cNvSpPr>
                <a:spLocks noChangeShapeType="1"/>
              </p:cNvSpPr>
              <p:nvPr/>
            </p:nvSpPr>
            <p:spPr bwMode="auto">
              <a:xfrm>
                <a:off x="10082660" y="2975188"/>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02" name="Line 45">
                <a:extLst>
                  <a:ext uri="{FF2B5EF4-FFF2-40B4-BE49-F238E27FC236}">
                    <a16:creationId xmlns:a16="http://schemas.microsoft.com/office/drawing/2014/main" id="{B2B11ACC-F456-4EDE-A74D-EA6B10FCF025}"/>
                  </a:ext>
                </a:extLst>
              </p:cNvPr>
              <p:cNvSpPr>
                <a:spLocks noChangeShapeType="1"/>
              </p:cNvSpPr>
              <p:nvPr/>
            </p:nvSpPr>
            <p:spPr bwMode="auto">
              <a:xfrm>
                <a:off x="10070019" y="2957827"/>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04" name="Line 47">
                <a:extLst>
                  <a:ext uri="{FF2B5EF4-FFF2-40B4-BE49-F238E27FC236}">
                    <a16:creationId xmlns:a16="http://schemas.microsoft.com/office/drawing/2014/main" id="{8103ACBC-06FB-40D4-A7C5-F2BA1D3BEA33}"/>
                  </a:ext>
                </a:extLst>
              </p:cNvPr>
              <p:cNvSpPr>
                <a:spLocks noChangeShapeType="1"/>
              </p:cNvSpPr>
              <p:nvPr/>
            </p:nvSpPr>
            <p:spPr bwMode="auto">
              <a:xfrm>
                <a:off x="10066860" y="2957827"/>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06" name="Line 49">
                <a:extLst>
                  <a:ext uri="{FF2B5EF4-FFF2-40B4-BE49-F238E27FC236}">
                    <a16:creationId xmlns:a16="http://schemas.microsoft.com/office/drawing/2014/main" id="{A4ED9F46-7A17-4029-8A75-5CD225EC3930}"/>
                  </a:ext>
                </a:extLst>
              </p:cNvPr>
              <p:cNvSpPr>
                <a:spLocks noChangeShapeType="1"/>
              </p:cNvSpPr>
              <p:nvPr/>
            </p:nvSpPr>
            <p:spPr bwMode="auto">
              <a:xfrm>
                <a:off x="10060540" y="2957827"/>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08" name="Line 51">
                <a:extLst>
                  <a:ext uri="{FF2B5EF4-FFF2-40B4-BE49-F238E27FC236}">
                    <a16:creationId xmlns:a16="http://schemas.microsoft.com/office/drawing/2014/main" id="{C0C8B2C6-492D-4F0B-9FEA-B9118EB43880}"/>
                  </a:ext>
                </a:extLst>
              </p:cNvPr>
              <p:cNvSpPr>
                <a:spLocks noChangeShapeType="1"/>
              </p:cNvSpPr>
              <p:nvPr/>
            </p:nvSpPr>
            <p:spPr bwMode="auto">
              <a:xfrm>
                <a:off x="10051059" y="2943622"/>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10" name="Line 53">
                <a:extLst>
                  <a:ext uri="{FF2B5EF4-FFF2-40B4-BE49-F238E27FC236}">
                    <a16:creationId xmlns:a16="http://schemas.microsoft.com/office/drawing/2014/main" id="{14114B77-E958-4470-ABE1-0B5DE2F8F656}"/>
                  </a:ext>
                </a:extLst>
              </p:cNvPr>
              <p:cNvSpPr>
                <a:spLocks noChangeShapeType="1"/>
              </p:cNvSpPr>
              <p:nvPr/>
            </p:nvSpPr>
            <p:spPr bwMode="auto">
              <a:xfrm>
                <a:off x="10048951" y="2916792"/>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12" name="Line 55">
                <a:extLst>
                  <a:ext uri="{FF2B5EF4-FFF2-40B4-BE49-F238E27FC236}">
                    <a16:creationId xmlns:a16="http://schemas.microsoft.com/office/drawing/2014/main" id="{C652D8AD-1480-44FE-A608-BD70192F6EA1}"/>
                  </a:ext>
                </a:extLst>
              </p:cNvPr>
              <p:cNvSpPr>
                <a:spLocks noChangeShapeType="1"/>
              </p:cNvSpPr>
              <p:nvPr/>
            </p:nvSpPr>
            <p:spPr bwMode="auto">
              <a:xfrm>
                <a:off x="10044739" y="2904166"/>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14" name="Line 57">
                <a:extLst>
                  <a:ext uri="{FF2B5EF4-FFF2-40B4-BE49-F238E27FC236}">
                    <a16:creationId xmlns:a16="http://schemas.microsoft.com/office/drawing/2014/main" id="{55714011-885A-4091-A735-44695B0C21E9}"/>
                  </a:ext>
                </a:extLst>
              </p:cNvPr>
              <p:cNvSpPr>
                <a:spLocks noChangeShapeType="1"/>
              </p:cNvSpPr>
              <p:nvPr/>
            </p:nvSpPr>
            <p:spPr bwMode="auto">
              <a:xfrm>
                <a:off x="10040526" y="2845769"/>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16" name="Line 59">
                <a:extLst>
                  <a:ext uri="{FF2B5EF4-FFF2-40B4-BE49-F238E27FC236}">
                    <a16:creationId xmlns:a16="http://schemas.microsoft.com/office/drawing/2014/main" id="{02B34BA8-5B07-4C1C-ACE7-3F00C97FB878}"/>
                  </a:ext>
                </a:extLst>
              </p:cNvPr>
              <p:cNvSpPr>
                <a:spLocks noChangeShapeType="1"/>
              </p:cNvSpPr>
              <p:nvPr/>
            </p:nvSpPr>
            <p:spPr bwMode="auto">
              <a:xfrm>
                <a:off x="10035259" y="2829986"/>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18" name="Line 61">
                <a:extLst>
                  <a:ext uri="{FF2B5EF4-FFF2-40B4-BE49-F238E27FC236}">
                    <a16:creationId xmlns:a16="http://schemas.microsoft.com/office/drawing/2014/main" id="{EA8CAE54-CE50-410B-A3E7-74C1B48845E9}"/>
                  </a:ext>
                </a:extLst>
              </p:cNvPr>
              <p:cNvSpPr>
                <a:spLocks noChangeShapeType="1"/>
              </p:cNvSpPr>
              <p:nvPr/>
            </p:nvSpPr>
            <p:spPr bwMode="auto">
              <a:xfrm>
                <a:off x="10027885" y="2817359"/>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grpSp>
        <p:sp>
          <p:nvSpPr>
            <p:cNvPr id="1019" name="Line 62">
              <a:extLst>
                <a:ext uri="{FF2B5EF4-FFF2-40B4-BE49-F238E27FC236}">
                  <a16:creationId xmlns:a16="http://schemas.microsoft.com/office/drawing/2014/main" id="{1078E8FC-644C-47E8-984A-BF2E6BE73F2E}"/>
                </a:ext>
              </a:extLst>
            </p:cNvPr>
            <p:cNvSpPr>
              <a:spLocks noChangeShapeType="1"/>
            </p:cNvSpPr>
            <p:nvPr/>
          </p:nvSpPr>
          <p:spPr bwMode="auto">
            <a:xfrm>
              <a:off x="10041579" y="2773834"/>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20" name="Line 63">
              <a:extLst>
                <a:ext uri="{FF2B5EF4-FFF2-40B4-BE49-F238E27FC236}">
                  <a16:creationId xmlns:a16="http://schemas.microsoft.com/office/drawing/2014/main" id="{3F0D5399-5E85-4F1C-9C6B-26DE16B62628}"/>
                </a:ext>
              </a:extLst>
            </p:cNvPr>
            <p:cNvSpPr>
              <a:spLocks noChangeShapeType="1"/>
            </p:cNvSpPr>
            <p:nvPr/>
          </p:nvSpPr>
          <p:spPr bwMode="auto">
            <a:xfrm>
              <a:off x="9956948" y="2760541"/>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21" name="Line 64">
              <a:extLst>
                <a:ext uri="{FF2B5EF4-FFF2-40B4-BE49-F238E27FC236}">
                  <a16:creationId xmlns:a16="http://schemas.microsoft.com/office/drawing/2014/main" id="{0AF2CA29-EC5B-4F5A-810A-B7BAE9231554}"/>
                </a:ext>
              </a:extLst>
            </p:cNvPr>
            <p:cNvSpPr>
              <a:spLocks noChangeShapeType="1"/>
            </p:cNvSpPr>
            <p:nvPr/>
          </p:nvSpPr>
          <p:spPr bwMode="auto">
            <a:xfrm>
              <a:off x="9993125" y="2717016"/>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22" name="Line 65">
              <a:extLst>
                <a:ext uri="{FF2B5EF4-FFF2-40B4-BE49-F238E27FC236}">
                  <a16:creationId xmlns:a16="http://schemas.microsoft.com/office/drawing/2014/main" id="{C86BD801-E96A-4662-8B18-31BB25399B86}"/>
                </a:ext>
              </a:extLst>
            </p:cNvPr>
            <p:cNvSpPr>
              <a:spLocks noChangeShapeType="1"/>
            </p:cNvSpPr>
            <p:nvPr/>
          </p:nvSpPr>
          <p:spPr bwMode="auto">
            <a:xfrm>
              <a:off x="9923241" y="2747915"/>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23" name="Line 66">
              <a:extLst>
                <a:ext uri="{FF2B5EF4-FFF2-40B4-BE49-F238E27FC236}">
                  <a16:creationId xmlns:a16="http://schemas.microsoft.com/office/drawing/2014/main" id="{657DD339-D015-4249-BC33-49A3939A9004}"/>
                </a:ext>
              </a:extLst>
            </p:cNvPr>
            <p:cNvSpPr>
              <a:spLocks noChangeShapeType="1"/>
            </p:cNvSpPr>
            <p:nvPr/>
          </p:nvSpPr>
          <p:spPr bwMode="auto">
            <a:xfrm>
              <a:off x="9960470" y="2704390"/>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25" name="Line 68">
              <a:extLst>
                <a:ext uri="{FF2B5EF4-FFF2-40B4-BE49-F238E27FC236}">
                  <a16:creationId xmlns:a16="http://schemas.microsoft.com/office/drawing/2014/main" id="{A96933E9-51EC-4F30-BB23-1A2DD83A927E}"/>
                </a:ext>
              </a:extLst>
            </p:cNvPr>
            <p:cNvSpPr>
              <a:spLocks noChangeShapeType="1"/>
            </p:cNvSpPr>
            <p:nvPr/>
          </p:nvSpPr>
          <p:spPr bwMode="auto">
            <a:xfrm>
              <a:off x="9900429" y="2670471"/>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27" name="Line 70">
              <a:extLst>
                <a:ext uri="{FF2B5EF4-FFF2-40B4-BE49-F238E27FC236}">
                  <a16:creationId xmlns:a16="http://schemas.microsoft.com/office/drawing/2014/main" id="{84AF5418-9294-4B6F-A91D-46149DB4549E}"/>
                </a:ext>
              </a:extLst>
            </p:cNvPr>
            <p:cNvSpPr>
              <a:spLocks noChangeShapeType="1"/>
            </p:cNvSpPr>
            <p:nvPr/>
          </p:nvSpPr>
          <p:spPr bwMode="auto">
            <a:xfrm>
              <a:off x="9861454" y="2638905"/>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29" name="Line 72">
              <a:extLst>
                <a:ext uri="{FF2B5EF4-FFF2-40B4-BE49-F238E27FC236}">
                  <a16:creationId xmlns:a16="http://schemas.microsoft.com/office/drawing/2014/main" id="{953E759C-10A8-41A4-9B98-932C9411E778}"/>
                </a:ext>
              </a:extLst>
            </p:cNvPr>
            <p:cNvSpPr>
              <a:spLocks noChangeShapeType="1"/>
            </p:cNvSpPr>
            <p:nvPr/>
          </p:nvSpPr>
          <p:spPr bwMode="auto">
            <a:xfrm>
              <a:off x="9855134" y="2638905"/>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31" name="Line 74">
              <a:extLst>
                <a:ext uri="{FF2B5EF4-FFF2-40B4-BE49-F238E27FC236}">
                  <a16:creationId xmlns:a16="http://schemas.microsoft.com/office/drawing/2014/main" id="{2708DF48-5ADF-4646-8D49-DBA32DCC3C30}"/>
                </a:ext>
              </a:extLst>
            </p:cNvPr>
            <p:cNvSpPr>
              <a:spLocks noChangeShapeType="1"/>
            </p:cNvSpPr>
            <p:nvPr/>
          </p:nvSpPr>
          <p:spPr bwMode="auto">
            <a:xfrm>
              <a:off x="9839334" y="2616809"/>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33" name="Line 76">
              <a:extLst>
                <a:ext uri="{FF2B5EF4-FFF2-40B4-BE49-F238E27FC236}">
                  <a16:creationId xmlns:a16="http://schemas.microsoft.com/office/drawing/2014/main" id="{F488574F-7B76-48F4-B5CA-9A159CE005B0}"/>
                </a:ext>
              </a:extLst>
            </p:cNvPr>
            <p:cNvSpPr>
              <a:spLocks noChangeShapeType="1"/>
            </p:cNvSpPr>
            <p:nvPr/>
          </p:nvSpPr>
          <p:spPr bwMode="auto">
            <a:xfrm>
              <a:off x="9780345" y="2559990"/>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35" name="Line 78">
              <a:extLst>
                <a:ext uri="{FF2B5EF4-FFF2-40B4-BE49-F238E27FC236}">
                  <a16:creationId xmlns:a16="http://schemas.microsoft.com/office/drawing/2014/main" id="{27D0C9FA-D7E7-4282-AE9C-9766D75FB91B}"/>
                </a:ext>
              </a:extLst>
            </p:cNvPr>
            <p:cNvSpPr>
              <a:spLocks noChangeShapeType="1"/>
            </p:cNvSpPr>
            <p:nvPr/>
          </p:nvSpPr>
          <p:spPr bwMode="auto">
            <a:xfrm>
              <a:off x="9774025" y="2548942"/>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37" name="Line 80">
              <a:extLst>
                <a:ext uri="{FF2B5EF4-FFF2-40B4-BE49-F238E27FC236}">
                  <a16:creationId xmlns:a16="http://schemas.microsoft.com/office/drawing/2014/main" id="{2E1B2E7D-9B94-4FE9-BD58-B653290DE92D}"/>
                </a:ext>
              </a:extLst>
            </p:cNvPr>
            <p:cNvSpPr>
              <a:spLocks noChangeShapeType="1"/>
            </p:cNvSpPr>
            <p:nvPr/>
          </p:nvSpPr>
          <p:spPr bwMode="auto">
            <a:xfrm>
              <a:off x="9758224" y="2548942"/>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39" name="Line 82">
              <a:extLst>
                <a:ext uri="{FF2B5EF4-FFF2-40B4-BE49-F238E27FC236}">
                  <a16:creationId xmlns:a16="http://schemas.microsoft.com/office/drawing/2014/main" id="{0CCA563B-BB11-4763-998A-894193182FDB}"/>
                </a:ext>
              </a:extLst>
            </p:cNvPr>
            <p:cNvSpPr>
              <a:spLocks noChangeShapeType="1"/>
            </p:cNvSpPr>
            <p:nvPr/>
          </p:nvSpPr>
          <p:spPr bwMode="auto">
            <a:xfrm>
              <a:off x="9741370" y="2520532"/>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41" name="Line 84">
              <a:extLst>
                <a:ext uri="{FF2B5EF4-FFF2-40B4-BE49-F238E27FC236}">
                  <a16:creationId xmlns:a16="http://schemas.microsoft.com/office/drawing/2014/main" id="{606B78C8-4A9D-479D-BDC7-97A26435037C}"/>
                </a:ext>
              </a:extLst>
            </p:cNvPr>
            <p:cNvSpPr>
              <a:spLocks noChangeShapeType="1"/>
            </p:cNvSpPr>
            <p:nvPr/>
          </p:nvSpPr>
          <p:spPr bwMode="auto">
            <a:xfrm>
              <a:off x="9738211" y="2507907"/>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43" name="Line 86">
              <a:extLst>
                <a:ext uri="{FF2B5EF4-FFF2-40B4-BE49-F238E27FC236}">
                  <a16:creationId xmlns:a16="http://schemas.microsoft.com/office/drawing/2014/main" id="{8558AFCD-2648-46BD-9AB0-CE8DE7489BFC}"/>
                </a:ext>
              </a:extLst>
            </p:cNvPr>
            <p:cNvSpPr>
              <a:spLocks noChangeShapeType="1"/>
            </p:cNvSpPr>
            <p:nvPr/>
          </p:nvSpPr>
          <p:spPr bwMode="auto">
            <a:xfrm>
              <a:off x="9689756" y="2466870"/>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45" name="Line 88">
              <a:extLst>
                <a:ext uri="{FF2B5EF4-FFF2-40B4-BE49-F238E27FC236}">
                  <a16:creationId xmlns:a16="http://schemas.microsoft.com/office/drawing/2014/main" id="{B2B51337-E59B-4664-84EF-DDAE97FA6975}"/>
                </a:ext>
              </a:extLst>
            </p:cNvPr>
            <p:cNvSpPr>
              <a:spLocks noChangeShapeType="1"/>
            </p:cNvSpPr>
            <p:nvPr/>
          </p:nvSpPr>
          <p:spPr bwMode="auto">
            <a:xfrm>
              <a:off x="9668689" y="2466870"/>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47" name="Line 90">
              <a:extLst>
                <a:ext uri="{FF2B5EF4-FFF2-40B4-BE49-F238E27FC236}">
                  <a16:creationId xmlns:a16="http://schemas.microsoft.com/office/drawing/2014/main" id="{301D33AE-1C74-4053-9233-B79D9F695AC0}"/>
                </a:ext>
              </a:extLst>
            </p:cNvPr>
            <p:cNvSpPr>
              <a:spLocks noChangeShapeType="1"/>
            </p:cNvSpPr>
            <p:nvPr/>
          </p:nvSpPr>
          <p:spPr bwMode="auto">
            <a:xfrm>
              <a:off x="9652888" y="2455824"/>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49" name="Line 92">
              <a:extLst>
                <a:ext uri="{FF2B5EF4-FFF2-40B4-BE49-F238E27FC236}">
                  <a16:creationId xmlns:a16="http://schemas.microsoft.com/office/drawing/2014/main" id="{DB9EF75F-43B3-42A9-B092-DD4059041C82}"/>
                </a:ext>
              </a:extLst>
            </p:cNvPr>
            <p:cNvSpPr>
              <a:spLocks noChangeShapeType="1"/>
            </p:cNvSpPr>
            <p:nvPr/>
          </p:nvSpPr>
          <p:spPr bwMode="auto">
            <a:xfrm>
              <a:off x="9639195" y="2414788"/>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51" name="Line 94">
              <a:extLst>
                <a:ext uri="{FF2B5EF4-FFF2-40B4-BE49-F238E27FC236}">
                  <a16:creationId xmlns:a16="http://schemas.microsoft.com/office/drawing/2014/main" id="{67846F4D-D992-46E9-8C3B-611EF0D0348A}"/>
                </a:ext>
              </a:extLst>
            </p:cNvPr>
            <p:cNvSpPr>
              <a:spLocks noChangeShapeType="1"/>
            </p:cNvSpPr>
            <p:nvPr/>
          </p:nvSpPr>
          <p:spPr bwMode="auto">
            <a:xfrm>
              <a:off x="9636034" y="2395848"/>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53" name="Line 96">
              <a:extLst>
                <a:ext uri="{FF2B5EF4-FFF2-40B4-BE49-F238E27FC236}">
                  <a16:creationId xmlns:a16="http://schemas.microsoft.com/office/drawing/2014/main" id="{51AEDFE6-26CE-475E-8A18-73DAE56602B8}"/>
                </a:ext>
              </a:extLst>
            </p:cNvPr>
            <p:cNvSpPr>
              <a:spLocks noChangeShapeType="1"/>
            </p:cNvSpPr>
            <p:nvPr/>
          </p:nvSpPr>
          <p:spPr bwMode="auto">
            <a:xfrm>
              <a:off x="9630768" y="2356391"/>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55" name="Line 98">
              <a:extLst>
                <a:ext uri="{FF2B5EF4-FFF2-40B4-BE49-F238E27FC236}">
                  <a16:creationId xmlns:a16="http://schemas.microsoft.com/office/drawing/2014/main" id="{B43EF214-7656-4386-B28D-D6CF83C1186F}"/>
                </a:ext>
              </a:extLst>
            </p:cNvPr>
            <p:cNvSpPr>
              <a:spLocks noChangeShapeType="1"/>
            </p:cNvSpPr>
            <p:nvPr/>
          </p:nvSpPr>
          <p:spPr bwMode="auto">
            <a:xfrm>
              <a:off x="9623394" y="2327982"/>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57" name="Line 100">
              <a:extLst>
                <a:ext uri="{FF2B5EF4-FFF2-40B4-BE49-F238E27FC236}">
                  <a16:creationId xmlns:a16="http://schemas.microsoft.com/office/drawing/2014/main" id="{048B3F77-0F5E-4CEE-BB1E-94D96BB43005}"/>
                </a:ext>
              </a:extLst>
            </p:cNvPr>
            <p:cNvSpPr>
              <a:spLocks noChangeShapeType="1"/>
            </p:cNvSpPr>
            <p:nvPr/>
          </p:nvSpPr>
          <p:spPr bwMode="auto">
            <a:xfrm>
              <a:off x="9609700" y="2297995"/>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grpSp>
          <p:nvGrpSpPr>
            <p:cNvPr id="58" name="Group 57">
              <a:extLst>
                <a:ext uri="{FF2B5EF4-FFF2-40B4-BE49-F238E27FC236}">
                  <a16:creationId xmlns:a16="http://schemas.microsoft.com/office/drawing/2014/main" id="{91D572B2-2693-42EF-977C-A5FF730A05C4}"/>
                </a:ext>
              </a:extLst>
            </p:cNvPr>
            <p:cNvGrpSpPr/>
            <p:nvPr/>
          </p:nvGrpSpPr>
          <p:grpSpPr>
            <a:xfrm>
              <a:off x="9557680" y="2339139"/>
              <a:ext cx="389542" cy="374054"/>
              <a:chOff x="9588633" y="2339139"/>
              <a:chExt cx="389542" cy="374054"/>
            </a:xfrm>
          </p:grpSpPr>
          <p:sp>
            <p:nvSpPr>
              <p:cNvPr id="1024" name="Line 67">
                <a:extLst>
                  <a:ext uri="{FF2B5EF4-FFF2-40B4-BE49-F238E27FC236}">
                    <a16:creationId xmlns:a16="http://schemas.microsoft.com/office/drawing/2014/main" id="{E2423BF3-8DE0-47F9-99A2-41E1E23C18DC}"/>
                  </a:ext>
                </a:extLst>
              </p:cNvPr>
              <p:cNvSpPr>
                <a:spLocks noChangeShapeType="1"/>
              </p:cNvSpPr>
              <p:nvPr/>
            </p:nvSpPr>
            <p:spPr bwMode="auto">
              <a:xfrm>
                <a:off x="9886735" y="2713193"/>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26" name="Line 69">
                <a:extLst>
                  <a:ext uri="{FF2B5EF4-FFF2-40B4-BE49-F238E27FC236}">
                    <a16:creationId xmlns:a16="http://schemas.microsoft.com/office/drawing/2014/main" id="{2C7A5CF8-58C6-40CB-A332-0712FE37D416}"/>
                  </a:ext>
                </a:extLst>
              </p:cNvPr>
              <p:cNvSpPr>
                <a:spLocks noChangeShapeType="1"/>
              </p:cNvSpPr>
              <p:nvPr/>
            </p:nvSpPr>
            <p:spPr bwMode="auto">
              <a:xfrm>
                <a:off x="9846707" y="2681627"/>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28" name="Line 71">
                <a:extLst>
                  <a:ext uri="{FF2B5EF4-FFF2-40B4-BE49-F238E27FC236}">
                    <a16:creationId xmlns:a16="http://schemas.microsoft.com/office/drawing/2014/main" id="{614A8AB4-5F4D-420F-9BFE-FB822571A282}"/>
                  </a:ext>
                </a:extLst>
              </p:cNvPr>
              <p:cNvSpPr>
                <a:spLocks noChangeShapeType="1"/>
              </p:cNvSpPr>
              <p:nvPr/>
            </p:nvSpPr>
            <p:spPr bwMode="auto">
              <a:xfrm>
                <a:off x="9839334" y="2681627"/>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32" name="Line 75">
                <a:extLst>
                  <a:ext uri="{FF2B5EF4-FFF2-40B4-BE49-F238E27FC236}">
                    <a16:creationId xmlns:a16="http://schemas.microsoft.com/office/drawing/2014/main" id="{AD973D50-F239-4EAF-B700-51DF1B19F1C3}"/>
                  </a:ext>
                </a:extLst>
              </p:cNvPr>
              <p:cNvSpPr>
                <a:spLocks noChangeShapeType="1"/>
              </p:cNvSpPr>
              <p:nvPr/>
            </p:nvSpPr>
            <p:spPr bwMode="auto">
              <a:xfrm>
                <a:off x="9764544" y="2599556"/>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34" name="Line 77">
                <a:extLst>
                  <a:ext uri="{FF2B5EF4-FFF2-40B4-BE49-F238E27FC236}">
                    <a16:creationId xmlns:a16="http://schemas.microsoft.com/office/drawing/2014/main" id="{5F08A470-7A13-4DF9-8DBA-366874FD6661}"/>
                  </a:ext>
                </a:extLst>
              </p:cNvPr>
              <p:cNvSpPr>
                <a:spLocks noChangeShapeType="1"/>
              </p:cNvSpPr>
              <p:nvPr/>
            </p:nvSpPr>
            <p:spPr bwMode="auto">
              <a:xfrm>
                <a:off x="9758224" y="2590086"/>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38" name="Line 81">
                <a:extLst>
                  <a:ext uri="{FF2B5EF4-FFF2-40B4-BE49-F238E27FC236}">
                    <a16:creationId xmlns:a16="http://schemas.microsoft.com/office/drawing/2014/main" id="{29B31DEE-E3E4-43E0-893B-F156D4F26522}"/>
                  </a:ext>
                </a:extLst>
              </p:cNvPr>
              <p:cNvSpPr>
                <a:spLocks noChangeShapeType="1"/>
              </p:cNvSpPr>
              <p:nvPr/>
            </p:nvSpPr>
            <p:spPr bwMode="auto">
              <a:xfrm>
                <a:off x="9726623" y="2560099"/>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40" name="Line 83">
                <a:extLst>
                  <a:ext uri="{FF2B5EF4-FFF2-40B4-BE49-F238E27FC236}">
                    <a16:creationId xmlns:a16="http://schemas.microsoft.com/office/drawing/2014/main" id="{A0D4DC66-A80C-4D9D-873A-7853A9322D0B}"/>
                  </a:ext>
                </a:extLst>
              </p:cNvPr>
              <p:cNvSpPr>
                <a:spLocks noChangeShapeType="1"/>
              </p:cNvSpPr>
              <p:nvPr/>
            </p:nvSpPr>
            <p:spPr bwMode="auto">
              <a:xfrm>
                <a:off x="9722410" y="2549051"/>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42" name="Line 85">
                <a:extLst>
                  <a:ext uri="{FF2B5EF4-FFF2-40B4-BE49-F238E27FC236}">
                    <a16:creationId xmlns:a16="http://schemas.microsoft.com/office/drawing/2014/main" id="{E8E11D21-ABDF-412D-BCCE-300EEED582D5}"/>
                  </a:ext>
                </a:extLst>
              </p:cNvPr>
              <p:cNvSpPr>
                <a:spLocks noChangeShapeType="1"/>
              </p:cNvSpPr>
              <p:nvPr/>
            </p:nvSpPr>
            <p:spPr bwMode="auto">
              <a:xfrm>
                <a:off x="9675009" y="2508015"/>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46" name="Line 89">
                <a:extLst>
                  <a:ext uri="{FF2B5EF4-FFF2-40B4-BE49-F238E27FC236}">
                    <a16:creationId xmlns:a16="http://schemas.microsoft.com/office/drawing/2014/main" id="{3DDE6990-650C-40D1-BF42-4C61467BC09F}"/>
                  </a:ext>
                </a:extLst>
              </p:cNvPr>
              <p:cNvSpPr>
                <a:spLocks noChangeShapeType="1"/>
              </p:cNvSpPr>
              <p:nvPr/>
            </p:nvSpPr>
            <p:spPr bwMode="auto">
              <a:xfrm>
                <a:off x="9638141" y="2496968"/>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48" name="Line 91">
                <a:extLst>
                  <a:ext uri="{FF2B5EF4-FFF2-40B4-BE49-F238E27FC236}">
                    <a16:creationId xmlns:a16="http://schemas.microsoft.com/office/drawing/2014/main" id="{9D502AA9-114F-46A9-B1D0-65CC072C3483}"/>
                  </a:ext>
                </a:extLst>
              </p:cNvPr>
              <p:cNvSpPr>
                <a:spLocks noChangeShapeType="1"/>
              </p:cNvSpPr>
              <p:nvPr/>
            </p:nvSpPr>
            <p:spPr bwMode="auto">
              <a:xfrm>
                <a:off x="9625500" y="2455932"/>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50" name="Line 93">
                <a:extLst>
                  <a:ext uri="{FF2B5EF4-FFF2-40B4-BE49-F238E27FC236}">
                    <a16:creationId xmlns:a16="http://schemas.microsoft.com/office/drawing/2014/main" id="{07AF9496-6A69-4EFC-8997-66A62916D628}"/>
                  </a:ext>
                </a:extLst>
              </p:cNvPr>
              <p:cNvSpPr>
                <a:spLocks noChangeShapeType="1"/>
              </p:cNvSpPr>
              <p:nvPr/>
            </p:nvSpPr>
            <p:spPr bwMode="auto">
              <a:xfrm>
                <a:off x="9621287" y="2435414"/>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52" name="Line 95">
                <a:extLst>
                  <a:ext uri="{FF2B5EF4-FFF2-40B4-BE49-F238E27FC236}">
                    <a16:creationId xmlns:a16="http://schemas.microsoft.com/office/drawing/2014/main" id="{D445AE31-7AFE-4EB3-9E3E-2A1B709AB8B4}"/>
                  </a:ext>
                </a:extLst>
              </p:cNvPr>
              <p:cNvSpPr>
                <a:spLocks noChangeShapeType="1"/>
              </p:cNvSpPr>
              <p:nvPr/>
            </p:nvSpPr>
            <p:spPr bwMode="auto">
              <a:xfrm>
                <a:off x="9614967" y="2399114"/>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54" name="Line 97">
                <a:extLst>
                  <a:ext uri="{FF2B5EF4-FFF2-40B4-BE49-F238E27FC236}">
                    <a16:creationId xmlns:a16="http://schemas.microsoft.com/office/drawing/2014/main" id="{D934186C-D2AF-4245-949E-F67708A1EFCC}"/>
                  </a:ext>
                </a:extLst>
              </p:cNvPr>
              <p:cNvSpPr>
                <a:spLocks noChangeShapeType="1"/>
              </p:cNvSpPr>
              <p:nvPr/>
            </p:nvSpPr>
            <p:spPr bwMode="auto">
              <a:xfrm>
                <a:off x="9607594" y="2369126"/>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56" name="Line 99">
                <a:extLst>
                  <a:ext uri="{FF2B5EF4-FFF2-40B4-BE49-F238E27FC236}">
                    <a16:creationId xmlns:a16="http://schemas.microsoft.com/office/drawing/2014/main" id="{2BBA971B-0E70-4AE1-ABC5-483974702864}"/>
                  </a:ext>
                </a:extLst>
              </p:cNvPr>
              <p:cNvSpPr>
                <a:spLocks noChangeShapeType="1"/>
              </p:cNvSpPr>
              <p:nvPr/>
            </p:nvSpPr>
            <p:spPr bwMode="auto">
              <a:xfrm>
                <a:off x="9594952" y="2339139"/>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58" name="Line 101">
                <a:extLst>
                  <a:ext uri="{FF2B5EF4-FFF2-40B4-BE49-F238E27FC236}">
                    <a16:creationId xmlns:a16="http://schemas.microsoft.com/office/drawing/2014/main" id="{F56E0367-43DF-4F28-977A-6E25F31CBFB5}"/>
                  </a:ext>
                </a:extLst>
              </p:cNvPr>
              <p:cNvSpPr>
                <a:spLocks noChangeShapeType="1"/>
              </p:cNvSpPr>
              <p:nvPr/>
            </p:nvSpPr>
            <p:spPr bwMode="auto">
              <a:xfrm>
                <a:off x="9588633" y="2339139"/>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grpSp>
        <p:sp>
          <p:nvSpPr>
            <p:cNvPr id="1059" name="Line 102">
              <a:extLst>
                <a:ext uri="{FF2B5EF4-FFF2-40B4-BE49-F238E27FC236}">
                  <a16:creationId xmlns:a16="http://schemas.microsoft.com/office/drawing/2014/main" id="{29953CBA-8F3F-4F8B-8A49-DE267E455FD0}"/>
                </a:ext>
              </a:extLst>
            </p:cNvPr>
            <p:cNvSpPr>
              <a:spLocks noChangeShapeType="1"/>
            </p:cNvSpPr>
            <p:nvPr/>
          </p:nvSpPr>
          <p:spPr bwMode="auto">
            <a:xfrm>
              <a:off x="9602327" y="2297995"/>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60" name="Line 103">
              <a:extLst>
                <a:ext uri="{FF2B5EF4-FFF2-40B4-BE49-F238E27FC236}">
                  <a16:creationId xmlns:a16="http://schemas.microsoft.com/office/drawing/2014/main" id="{C042D9C5-D09C-4F05-AFB1-746442729DCF}"/>
                </a:ext>
              </a:extLst>
            </p:cNvPr>
            <p:cNvSpPr>
              <a:spLocks noChangeShapeType="1"/>
            </p:cNvSpPr>
            <p:nvPr/>
          </p:nvSpPr>
          <p:spPr bwMode="auto">
            <a:xfrm>
              <a:off x="9376776" y="2119730"/>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61" name="Line 104">
              <a:extLst>
                <a:ext uri="{FF2B5EF4-FFF2-40B4-BE49-F238E27FC236}">
                  <a16:creationId xmlns:a16="http://schemas.microsoft.com/office/drawing/2014/main" id="{BC63E593-1B79-4981-96AE-C1D8FD3037B6}"/>
                </a:ext>
              </a:extLst>
            </p:cNvPr>
            <p:cNvSpPr>
              <a:spLocks noChangeShapeType="1"/>
            </p:cNvSpPr>
            <p:nvPr/>
          </p:nvSpPr>
          <p:spPr bwMode="auto">
            <a:xfrm>
              <a:off x="9421148" y="2066680"/>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63" name="Line 106">
              <a:extLst>
                <a:ext uri="{FF2B5EF4-FFF2-40B4-BE49-F238E27FC236}">
                  <a16:creationId xmlns:a16="http://schemas.microsoft.com/office/drawing/2014/main" id="{11F59E2F-E5B5-4499-87AC-23867014B9A5}"/>
                </a:ext>
              </a:extLst>
            </p:cNvPr>
            <p:cNvSpPr>
              <a:spLocks noChangeShapeType="1"/>
            </p:cNvSpPr>
            <p:nvPr/>
          </p:nvSpPr>
          <p:spPr bwMode="auto">
            <a:xfrm>
              <a:off x="9050364" y="1870306"/>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65" name="Line 108">
              <a:extLst>
                <a:ext uri="{FF2B5EF4-FFF2-40B4-BE49-F238E27FC236}">
                  <a16:creationId xmlns:a16="http://schemas.microsoft.com/office/drawing/2014/main" id="{1D0B00EF-A850-4420-8E7A-7C982C46C4D2}"/>
                </a:ext>
              </a:extLst>
            </p:cNvPr>
            <p:cNvSpPr>
              <a:spLocks noChangeShapeType="1"/>
            </p:cNvSpPr>
            <p:nvPr/>
          </p:nvSpPr>
          <p:spPr bwMode="auto">
            <a:xfrm>
              <a:off x="8802824" y="1680912"/>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67" name="Line 110">
              <a:extLst>
                <a:ext uri="{FF2B5EF4-FFF2-40B4-BE49-F238E27FC236}">
                  <a16:creationId xmlns:a16="http://schemas.microsoft.com/office/drawing/2014/main" id="{0F3FA8F9-59E0-4659-AFC8-A0C403F284DD}"/>
                </a:ext>
              </a:extLst>
            </p:cNvPr>
            <p:cNvSpPr>
              <a:spLocks noChangeShapeType="1"/>
            </p:cNvSpPr>
            <p:nvPr/>
          </p:nvSpPr>
          <p:spPr bwMode="auto">
            <a:xfrm>
              <a:off x="8792291" y="1652503"/>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69" name="Line 112">
              <a:extLst>
                <a:ext uri="{FF2B5EF4-FFF2-40B4-BE49-F238E27FC236}">
                  <a16:creationId xmlns:a16="http://schemas.microsoft.com/office/drawing/2014/main" id="{FFE44FC6-DC71-494B-984F-5C8177B3984F}"/>
                </a:ext>
              </a:extLst>
            </p:cNvPr>
            <p:cNvSpPr>
              <a:spLocks noChangeShapeType="1"/>
            </p:cNvSpPr>
            <p:nvPr/>
          </p:nvSpPr>
          <p:spPr bwMode="auto">
            <a:xfrm>
              <a:off x="8791237" y="1625671"/>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70" name="Line 113">
              <a:extLst>
                <a:ext uri="{FF2B5EF4-FFF2-40B4-BE49-F238E27FC236}">
                  <a16:creationId xmlns:a16="http://schemas.microsoft.com/office/drawing/2014/main" id="{CD6A7C1F-E5BE-45AB-997C-B5F45022067A}"/>
                </a:ext>
              </a:extLst>
            </p:cNvPr>
            <p:cNvSpPr>
              <a:spLocks noChangeShapeType="1"/>
            </p:cNvSpPr>
            <p:nvPr/>
          </p:nvSpPr>
          <p:spPr bwMode="auto">
            <a:xfrm>
              <a:off x="8528950" y="1310096"/>
              <a:ext cx="23174"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71" name="Line 114">
              <a:extLst>
                <a:ext uri="{FF2B5EF4-FFF2-40B4-BE49-F238E27FC236}">
                  <a16:creationId xmlns:a16="http://schemas.microsoft.com/office/drawing/2014/main" id="{C1ED4B7E-C315-42FE-82CE-4EF2AE6ADEB6}"/>
                </a:ext>
              </a:extLst>
            </p:cNvPr>
            <p:cNvSpPr>
              <a:spLocks noChangeShapeType="1"/>
            </p:cNvSpPr>
            <p:nvPr/>
          </p:nvSpPr>
          <p:spPr bwMode="auto">
            <a:xfrm>
              <a:off x="8540537" y="1288000"/>
              <a:ext cx="0" cy="4577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72" name="Line 132">
              <a:extLst>
                <a:ext uri="{FF2B5EF4-FFF2-40B4-BE49-F238E27FC236}">
                  <a16:creationId xmlns:a16="http://schemas.microsoft.com/office/drawing/2014/main" id="{C253A0EA-66E6-4626-AAC5-E518E9659E61}"/>
                </a:ext>
              </a:extLst>
            </p:cNvPr>
            <p:cNvSpPr>
              <a:spLocks noChangeShapeType="1"/>
            </p:cNvSpPr>
            <p:nvPr/>
          </p:nvSpPr>
          <p:spPr bwMode="auto">
            <a:xfrm>
              <a:off x="10470298" y="3172365"/>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52" name="Line 28">
              <a:extLst>
                <a:ext uri="{FF2B5EF4-FFF2-40B4-BE49-F238E27FC236}">
                  <a16:creationId xmlns:a16="http://schemas.microsoft.com/office/drawing/2014/main" id="{B519E75F-9052-4322-8E1C-FE8B6F450FA1}"/>
                </a:ext>
              </a:extLst>
            </p:cNvPr>
            <p:cNvSpPr>
              <a:spLocks noChangeShapeType="1"/>
            </p:cNvSpPr>
            <p:nvPr/>
          </p:nvSpPr>
          <p:spPr bwMode="auto">
            <a:xfrm>
              <a:off x="10468191" y="3166052"/>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53" name="Line 115">
              <a:extLst>
                <a:ext uri="{FF2B5EF4-FFF2-40B4-BE49-F238E27FC236}">
                  <a16:creationId xmlns:a16="http://schemas.microsoft.com/office/drawing/2014/main" id="{8F465A53-7F76-43D9-859C-439A603BC907}"/>
                </a:ext>
              </a:extLst>
            </p:cNvPr>
            <p:cNvSpPr>
              <a:spLocks noChangeShapeType="1"/>
            </p:cNvSpPr>
            <p:nvPr/>
          </p:nvSpPr>
          <p:spPr bwMode="auto">
            <a:xfrm>
              <a:off x="8322908" y="1257182"/>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54" name="Line 116">
              <a:extLst>
                <a:ext uri="{FF2B5EF4-FFF2-40B4-BE49-F238E27FC236}">
                  <a16:creationId xmlns:a16="http://schemas.microsoft.com/office/drawing/2014/main" id="{50ABC047-BC64-4B2A-9338-9D55AAC58AAA}"/>
                </a:ext>
              </a:extLst>
            </p:cNvPr>
            <p:cNvSpPr>
              <a:spLocks noChangeShapeType="1"/>
            </p:cNvSpPr>
            <p:nvPr/>
          </p:nvSpPr>
          <p:spPr bwMode="auto">
            <a:xfrm>
              <a:off x="8362519" y="1212079"/>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59" name="Line 134">
              <a:extLst>
                <a:ext uri="{FF2B5EF4-FFF2-40B4-BE49-F238E27FC236}">
                  <a16:creationId xmlns:a16="http://schemas.microsoft.com/office/drawing/2014/main" id="{56B4FE8C-0D97-4336-B709-6C434EE13F94}"/>
                </a:ext>
              </a:extLst>
            </p:cNvPr>
            <p:cNvSpPr>
              <a:spLocks noChangeShapeType="1"/>
            </p:cNvSpPr>
            <p:nvPr/>
          </p:nvSpPr>
          <p:spPr bwMode="auto">
            <a:xfrm>
              <a:off x="10425003" y="3136064"/>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grpSp>
          <p:nvGrpSpPr>
            <p:cNvPr id="59" name="Group 58">
              <a:extLst>
                <a:ext uri="{FF2B5EF4-FFF2-40B4-BE49-F238E27FC236}">
                  <a16:creationId xmlns:a16="http://schemas.microsoft.com/office/drawing/2014/main" id="{B9D08EAA-3043-4918-9BA3-0637CD4E4A6D}"/>
                </a:ext>
              </a:extLst>
            </p:cNvPr>
            <p:cNvGrpSpPr/>
            <p:nvPr/>
          </p:nvGrpSpPr>
          <p:grpSpPr>
            <a:xfrm>
              <a:off x="8752680" y="1663632"/>
              <a:ext cx="351621" cy="244634"/>
              <a:chOff x="8752680" y="1663632"/>
              <a:chExt cx="351621" cy="244634"/>
            </a:xfrm>
          </p:grpSpPr>
          <p:sp>
            <p:nvSpPr>
              <p:cNvPr id="1062" name="Line 105">
                <a:extLst>
                  <a:ext uri="{FF2B5EF4-FFF2-40B4-BE49-F238E27FC236}">
                    <a16:creationId xmlns:a16="http://schemas.microsoft.com/office/drawing/2014/main" id="{48B05C77-7BE4-41FB-AA80-AB7CBB0203F3}"/>
                  </a:ext>
                </a:extLst>
              </p:cNvPr>
              <p:cNvSpPr>
                <a:spLocks noChangeShapeType="1"/>
              </p:cNvSpPr>
              <p:nvPr/>
            </p:nvSpPr>
            <p:spPr bwMode="auto">
              <a:xfrm>
                <a:off x="9011806" y="1908266"/>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64" name="Line 107">
                <a:extLst>
                  <a:ext uri="{FF2B5EF4-FFF2-40B4-BE49-F238E27FC236}">
                    <a16:creationId xmlns:a16="http://schemas.microsoft.com/office/drawing/2014/main" id="{EECD028D-AC2B-4092-B944-9AE0774B7B21}"/>
                  </a:ext>
                </a:extLst>
              </p:cNvPr>
              <p:cNvSpPr>
                <a:spLocks noChangeShapeType="1"/>
              </p:cNvSpPr>
              <p:nvPr/>
            </p:nvSpPr>
            <p:spPr bwMode="auto">
              <a:xfrm>
                <a:off x="8765320" y="1717294"/>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66" name="Line 109">
                <a:extLst>
                  <a:ext uri="{FF2B5EF4-FFF2-40B4-BE49-F238E27FC236}">
                    <a16:creationId xmlns:a16="http://schemas.microsoft.com/office/drawing/2014/main" id="{40D01C07-2D0C-42BF-96B0-99EC28628A28}"/>
                  </a:ext>
                </a:extLst>
              </p:cNvPr>
              <p:cNvSpPr>
                <a:spLocks noChangeShapeType="1"/>
              </p:cNvSpPr>
              <p:nvPr/>
            </p:nvSpPr>
            <p:spPr bwMode="auto">
              <a:xfrm>
                <a:off x="8754787" y="1690463"/>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1068" name="Line 111">
                <a:extLst>
                  <a:ext uri="{FF2B5EF4-FFF2-40B4-BE49-F238E27FC236}">
                    <a16:creationId xmlns:a16="http://schemas.microsoft.com/office/drawing/2014/main" id="{B0FBF864-94F0-4865-A26A-AE0A2F1EEF21}"/>
                  </a:ext>
                </a:extLst>
              </p:cNvPr>
              <p:cNvSpPr>
                <a:spLocks noChangeShapeType="1"/>
              </p:cNvSpPr>
              <p:nvPr/>
            </p:nvSpPr>
            <p:spPr bwMode="auto">
              <a:xfrm>
                <a:off x="8752680" y="1663632"/>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62" name="Line 155">
                <a:extLst>
                  <a:ext uri="{FF2B5EF4-FFF2-40B4-BE49-F238E27FC236}">
                    <a16:creationId xmlns:a16="http://schemas.microsoft.com/office/drawing/2014/main" id="{8E31C28D-5113-4DB7-ABF9-B9EEF321CBF1}"/>
                  </a:ext>
                </a:extLst>
              </p:cNvPr>
              <p:cNvSpPr>
                <a:spLocks noChangeShapeType="1"/>
              </p:cNvSpPr>
              <p:nvPr/>
            </p:nvSpPr>
            <p:spPr bwMode="auto">
              <a:xfrm>
                <a:off x="9012861" y="1883013"/>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grpSp>
        <p:sp>
          <p:nvSpPr>
            <p:cNvPr id="963" name="Line 156">
              <a:extLst>
                <a:ext uri="{FF2B5EF4-FFF2-40B4-BE49-F238E27FC236}">
                  <a16:creationId xmlns:a16="http://schemas.microsoft.com/office/drawing/2014/main" id="{65ED21DF-F620-4779-B624-08C5792C70BD}"/>
                </a:ext>
              </a:extLst>
            </p:cNvPr>
            <p:cNvSpPr>
              <a:spLocks noChangeShapeType="1"/>
            </p:cNvSpPr>
            <p:nvPr/>
          </p:nvSpPr>
          <p:spPr bwMode="auto">
            <a:xfrm>
              <a:off x="9051418" y="1846631"/>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grpSp>
          <p:nvGrpSpPr>
            <p:cNvPr id="56" name="Group 55">
              <a:extLst>
                <a:ext uri="{FF2B5EF4-FFF2-40B4-BE49-F238E27FC236}">
                  <a16:creationId xmlns:a16="http://schemas.microsoft.com/office/drawing/2014/main" id="{888E7AEC-44F2-4180-9C61-6D3FBC4BAD19}"/>
                </a:ext>
              </a:extLst>
            </p:cNvPr>
            <p:cNvGrpSpPr/>
            <p:nvPr/>
          </p:nvGrpSpPr>
          <p:grpSpPr>
            <a:xfrm>
              <a:off x="10156034" y="3076198"/>
              <a:ext cx="440103" cy="211491"/>
              <a:chOff x="10156034" y="3076198"/>
              <a:chExt cx="440103" cy="211491"/>
            </a:xfrm>
          </p:grpSpPr>
          <p:sp>
            <p:nvSpPr>
              <p:cNvPr id="975" name="Line 17">
                <a:extLst>
                  <a:ext uri="{FF2B5EF4-FFF2-40B4-BE49-F238E27FC236}">
                    <a16:creationId xmlns:a16="http://schemas.microsoft.com/office/drawing/2014/main" id="{31D53094-98CC-44B5-BC68-3FA06487545D}"/>
                  </a:ext>
                </a:extLst>
              </p:cNvPr>
              <p:cNvSpPr>
                <a:spLocks noChangeShapeType="1"/>
              </p:cNvSpPr>
              <p:nvPr/>
            </p:nvSpPr>
            <p:spPr bwMode="auto">
              <a:xfrm>
                <a:off x="10504697" y="3287689"/>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77" name="Line 19">
                <a:extLst>
                  <a:ext uri="{FF2B5EF4-FFF2-40B4-BE49-F238E27FC236}">
                    <a16:creationId xmlns:a16="http://schemas.microsoft.com/office/drawing/2014/main" id="{DB317B4D-7E63-4374-AAD2-767F8DAE3D5D}"/>
                  </a:ext>
                </a:extLst>
              </p:cNvPr>
              <p:cNvSpPr>
                <a:spLocks noChangeShapeType="1"/>
              </p:cNvSpPr>
              <p:nvPr/>
            </p:nvSpPr>
            <p:spPr bwMode="auto">
              <a:xfrm>
                <a:off x="10470990" y="3287689"/>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79" name="Line 21">
                <a:extLst>
                  <a:ext uri="{FF2B5EF4-FFF2-40B4-BE49-F238E27FC236}">
                    <a16:creationId xmlns:a16="http://schemas.microsoft.com/office/drawing/2014/main" id="{999E42EB-538E-4437-916F-20E545994E8F}"/>
                  </a:ext>
                </a:extLst>
              </p:cNvPr>
              <p:cNvSpPr>
                <a:spLocks noChangeShapeType="1"/>
              </p:cNvSpPr>
              <p:nvPr/>
            </p:nvSpPr>
            <p:spPr bwMode="auto">
              <a:xfrm>
                <a:off x="10463616" y="3287689"/>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81" name="Line 23">
                <a:extLst>
                  <a:ext uri="{FF2B5EF4-FFF2-40B4-BE49-F238E27FC236}">
                    <a16:creationId xmlns:a16="http://schemas.microsoft.com/office/drawing/2014/main" id="{856B062B-3933-4472-A78C-558938B57CAD}"/>
                  </a:ext>
                </a:extLst>
              </p:cNvPr>
              <p:cNvSpPr>
                <a:spLocks noChangeShapeType="1"/>
              </p:cNvSpPr>
              <p:nvPr/>
            </p:nvSpPr>
            <p:spPr bwMode="auto">
              <a:xfrm>
                <a:off x="10450975" y="3252967"/>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83" name="Line 25">
                <a:extLst>
                  <a:ext uri="{FF2B5EF4-FFF2-40B4-BE49-F238E27FC236}">
                    <a16:creationId xmlns:a16="http://schemas.microsoft.com/office/drawing/2014/main" id="{4D17ACD4-6BEF-4913-A33A-CE6CA7AA8A3B}"/>
                  </a:ext>
                </a:extLst>
              </p:cNvPr>
              <p:cNvSpPr>
                <a:spLocks noChangeShapeType="1"/>
              </p:cNvSpPr>
              <p:nvPr/>
            </p:nvSpPr>
            <p:spPr bwMode="auto">
              <a:xfrm>
                <a:off x="10445709" y="3252967"/>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85" name="Line 27">
                <a:extLst>
                  <a:ext uri="{FF2B5EF4-FFF2-40B4-BE49-F238E27FC236}">
                    <a16:creationId xmlns:a16="http://schemas.microsoft.com/office/drawing/2014/main" id="{54C45215-9C06-4337-BAF6-6DE31602EA64}"/>
                  </a:ext>
                </a:extLst>
              </p:cNvPr>
              <p:cNvSpPr>
                <a:spLocks noChangeShapeType="1"/>
              </p:cNvSpPr>
              <p:nvPr/>
            </p:nvSpPr>
            <p:spPr bwMode="auto">
              <a:xfrm>
                <a:off x="10432015" y="3207197"/>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86" name="Line 29">
                <a:extLst>
                  <a:ext uri="{FF2B5EF4-FFF2-40B4-BE49-F238E27FC236}">
                    <a16:creationId xmlns:a16="http://schemas.microsoft.com/office/drawing/2014/main" id="{3285CDC3-CFA6-4469-BE77-393725C1B2AE}"/>
                  </a:ext>
                </a:extLst>
              </p:cNvPr>
              <p:cNvSpPr>
                <a:spLocks noChangeShapeType="1"/>
              </p:cNvSpPr>
              <p:nvPr/>
            </p:nvSpPr>
            <p:spPr bwMode="auto">
              <a:xfrm>
                <a:off x="10311931" y="3147222"/>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88" name="Line 31">
                <a:extLst>
                  <a:ext uri="{FF2B5EF4-FFF2-40B4-BE49-F238E27FC236}">
                    <a16:creationId xmlns:a16="http://schemas.microsoft.com/office/drawing/2014/main" id="{2CC11D0C-657E-46A5-AB6E-15B78F7DC1F7}"/>
                  </a:ext>
                </a:extLst>
              </p:cNvPr>
              <p:cNvSpPr>
                <a:spLocks noChangeShapeType="1"/>
              </p:cNvSpPr>
              <p:nvPr/>
            </p:nvSpPr>
            <p:spPr bwMode="auto">
              <a:xfrm>
                <a:off x="10257157" y="3147222"/>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90" name="Line 33">
                <a:extLst>
                  <a:ext uri="{FF2B5EF4-FFF2-40B4-BE49-F238E27FC236}">
                    <a16:creationId xmlns:a16="http://schemas.microsoft.com/office/drawing/2014/main" id="{255D87F9-DCEB-4765-975A-3C0DADCED26C}"/>
                  </a:ext>
                </a:extLst>
              </p:cNvPr>
              <p:cNvSpPr>
                <a:spLocks noChangeShapeType="1"/>
              </p:cNvSpPr>
              <p:nvPr/>
            </p:nvSpPr>
            <p:spPr bwMode="auto">
              <a:xfrm>
                <a:off x="10233983" y="3147222"/>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92" name="Line 35">
                <a:extLst>
                  <a:ext uri="{FF2B5EF4-FFF2-40B4-BE49-F238E27FC236}">
                    <a16:creationId xmlns:a16="http://schemas.microsoft.com/office/drawing/2014/main" id="{DDFEF731-8327-42C8-AC24-99340491077D}"/>
                  </a:ext>
                </a:extLst>
              </p:cNvPr>
              <p:cNvSpPr>
                <a:spLocks noChangeShapeType="1"/>
              </p:cNvSpPr>
              <p:nvPr/>
            </p:nvSpPr>
            <p:spPr bwMode="auto">
              <a:xfrm>
                <a:off x="10207649" y="3147222"/>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94" name="Line 37">
                <a:extLst>
                  <a:ext uri="{FF2B5EF4-FFF2-40B4-BE49-F238E27FC236}">
                    <a16:creationId xmlns:a16="http://schemas.microsoft.com/office/drawing/2014/main" id="{476FB508-6F46-4F78-A52B-37B1EE848A9D}"/>
                  </a:ext>
                </a:extLst>
              </p:cNvPr>
              <p:cNvSpPr>
                <a:spLocks noChangeShapeType="1"/>
              </p:cNvSpPr>
              <p:nvPr/>
            </p:nvSpPr>
            <p:spPr bwMode="auto">
              <a:xfrm>
                <a:off x="10193954" y="3128282"/>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96" name="Line 39">
                <a:extLst>
                  <a:ext uri="{FF2B5EF4-FFF2-40B4-BE49-F238E27FC236}">
                    <a16:creationId xmlns:a16="http://schemas.microsoft.com/office/drawing/2014/main" id="{429D6C6F-4F5C-49A6-A815-6709D03D960A}"/>
                  </a:ext>
                </a:extLst>
              </p:cNvPr>
              <p:cNvSpPr>
                <a:spLocks noChangeShapeType="1"/>
              </p:cNvSpPr>
              <p:nvPr/>
            </p:nvSpPr>
            <p:spPr bwMode="auto">
              <a:xfrm>
                <a:off x="10166567" y="3076198"/>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55" name="Line 127">
                <a:extLst>
                  <a:ext uri="{FF2B5EF4-FFF2-40B4-BE49-F238E27FC236}">
                    <a16:creationId xmlns:a16="http://schemas.microsoft.com/office/drawing/2014/main" id="{468700E9-A948-4391-94AC-9CE3DFE8EDEE}"/>
                  </a:ext>
                </a:extLst>
              </p:cNvPr>
              <p:cNvSpPr>
                <a:spLocks noChangeShapeType="1"/>
              </p:cNvSpPr>
              <p:nvPr/>
            </p:nvSpPr>
            <p:spPr bwMode="auto">
              <a:xfrm>
                <a:off x="10494163" y="3249810"/>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57" name="Line 131">
                <a:extLst>
                  <a:ext uri="{FF2B5EF4-FFF2-40B4-BE49-F238E27FC236}">
                    <a16:creationId xmlns:a16="http://schemas.microsoft.com/office/drawing/2014/main" id="{AC94EDB7-8435-457F-A2DB-4EA05A1A5675}"/>
                  </a:ext>
                </a:extLst>
              </p:cNvPr>
              <p:cNvSpPr>
                <a:spLocks noChangeShapeType="1"/>
              </p:cNvSpPr>
              <p:nvPr/>
            </p:nvSpPr>
            <p:spPr bwMode="auto">
              <a:xfrm>
                <a:off x="10437282" y="3211931"/>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58" name="Line 133">
                <a:extLst>
                  <a:ext uri="{FF2B5EF4-FFF2-40B4-BE49-F238E27FC236}">
                    <a16:creationId xmlns:a16="http://schemas.microsoft.com/office/drawing/2014/main" id="{31207125-6A82-486F-AF9A-4D9AD81E1AB6}"/>
                  </a:ext>
                </a:extLst>
              </p:cNvPr>
              <p:cNvSpPr>
                <a:spLocks noChangeShapeType="1"/>
              </p:cNvSpPr>
              <p:nvPr/>
            </p:nvSpPr>
            <p:spPr bwMode="auto">
              <a:xfrm>
                <a:off x="10390934" y="3177208"/>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60" name="Line 135">
                <a:extLst>
                  <a:ext uri="{FF2B5EF4-FFF2-40B4-BE49-F238E27FC236}">
                    <a16:creationId xmlns:a16="http://schemas.microsoft.com/office/drawing/2014/main" id="{8A342FA7-3E8D-47A8-97BA-B523D92556C5}"/>
                  </a:ext>
                </a:extLst>
              </p:cNvPr>
              <p:cNvSpPr>
                <a:spLocks noChangeShapeType="1"/>
              </p:cNvSpPr>
              <p:nvPr/>
            </p:nvSpPr>
            <p:spPr bwMode="auto">
              <a:xfrm>
                <a:off x="10156034" y="3091981"/>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64" name="Line 161">
                <a:extLst>
                  <a:ext uri="{FF2B5EF4-FFF2-40B4-BE49-F238E27FC236}">
                    <a16:creationId xmlns:a16="http://schemas.microsoft.com/office/drawing/2014/main" id="{DD7F498F-32BC-4A83-89B2-404FEE292264}"/>
                  </a:ext>
                </a:extLst>
              </p:cNvPr>
              <p:cNvSpPr>
                <a:spLocks noChangeShapeType="1"/>
              </p:cNvSpPr>
              <p:nvPr/>
            </p:nvSpPr>
            <p:spPr bwMode="auto">
              <a:xfrm>
                <a:off x="10378294" y="3177208"/>
                <a:ext cx="91440" cy="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grpSp>
        <p:sp>
          <p:nvSpPr>
            <p:cNvPr id="965" name="Line 162">
              <a:extLst>
                <a:ext uri="{FF2B5EF4-FFF2-40B4-BE49-F238E27FC236}">
                  <a16:creationId xmlns:a16="http://schemas.microsoft.com/office/drawing/2014/main" id="{5326EABC-B857-448A-9EC3-B2EF8B7F7D25}"/>
                </a:ext>
              </a:extLst>
            </p:cNvPr>
            <p:cNvSpPr>
              <a:spLocks noChangeShapeType="1"/>
            </p:cNvSpPr>
            <p:nvPr/>
          </p:nvSpPr>
          <p:spPr bwMode="auto">
            <a:xfrm>
              <a:off x="10415523" y="3136064"/>
              <a:ext cx="0" cy="91440"/>
            </a:xfrm>
            <a:prstGeom prst="line">
              <a:avLst/>
            </a:pr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66" name="Freeform 163">
              <a:extLst>
                <a:ext uri="{FF2B5EF4-FFF2-40B4-BE49-F238E27FC236}">
                  <a16:creationId xmlns:a16="http://schemas.microsoft.com/office/drawing/2014/main" id="{B1370C4B-4261-4E3E-BA2D-06495383CC38}"/>
                </a:ext>
              </a:extLst>
            </p:cNvPr>
            <p:cNvSpPr>
              <a:spLocks/>
            </p:cNvSpPr>
            <p:nvPr/>
          </p:nvSpPr>
          <p:spPr bwMode="auto">
            <a:xfrm>
              <a:off x="8360412" y="1264325"/>
              <a:ext cx="2888321" cy="2471597"/>
            </a:xfrm>
            <a:custGeom>
              <a:avLst/>
              <a:gdLst>
                <a:gd name="T0" fmla="*/ 122 w 2742"/>
                <a:gd name="T1" fmla="*/ 10 h 1566"/>
                <a:gd name="T2" fmla="*/ 154 w 2742"/>
                <a:gd name="T3" fmla="*/ 21 h 1566"/>
                <a:gd name="T4" fmla="*/ 191 w 2742"/>
                <a:gd name="T5" fmla="*/ 44 h 1566"/>
                <a:gd name="T6" fmla="*/ 202 w 2742"/>
                <a:gd name="T7" fmla="*/ 55 h 1566"/>
                <a:gd name="T8" fmla="*/ 251 w 2742"/>
                <a:gd name="T9" fmla="*/ 79 h 1566"/>
                <a:gd name="T10" fmla="*/ 276 w 2742"/>
                <a:gd name="T11" fmla="*/ 98 h 1566"/>
                <a:gd name="T12" fmla="*/ 330 w 2742"/>
                <a:gd name="T13" fmla="*/ 114 h 1566"/>
                <a:gd name="T14" fmla="*/ 374 w 2742"/>
                <a:gd name="T15" fmla="*/ 126 h 1566"/>
                <a:gd name="T16" fmla="*/ 389 w 2742"/>
                <a:gd name="T17" fmla="*/ 144 h 1566"/>
                <a:gd name="T18" fmla="*/ 400 w 2742"/>
                <a:gd name="T19" fmla="*/ 165 h 1566"/>
                <a:gd name="T20" fmla="*/ 405 w 2742"/>
                <a:gd name="T21" fmla="*/ 245 h 1566"/>
                <a:gd name="T22" fmla="*/ 415 w 2742"/>
                <a:gd name="T23" fmla="*/ 270 h 1566"/>
                <a:gd name="T24" fmla="*/ 420 w 2742"/>
                <a:gd name="T25" fmla="*/ 288 h 1566"/>
                <a:gd name="T26" fmla="*/ 502 w 2742"/>
                <a:gd name="T27" fmla="*/ 299 h 1566"/>
                <a:gd name="T28" fmla="*/ 523 w 2742"/>
                <a:gd name="T29" fmla="*/ 317 h 1566"/>
                <a:gd name="T30" fmla="*/ 558 w 2742"/>
                <a:gd name="T31" fmla="*/ 329 h 1566"/>
                <a:gd name="T32" fmla="*/ 591 w 2742"/>
                <a:gd name="T33" fmla="*/ 346 h 1566"/>
                <a:gd name="T34" fmla="*/ 617 w 2742"/>
                <a:gd name="T35" fmla="*/ 359 h 1566"/>
                <a:gd name="T36" fmla="*/ 626 w 2742"/>
                <a:gd name="T37" fmla="*/ 387 h 1566"/>
                <a:gd name="T38" fmla="*/ 650 w 2742"/>
                <a:gd name="T39" fmla="*/ 398 h 1566"/>
                <a:gd name="T40" fmla="*/ 663 w 2742"/>
                <a:gd name="T41" fmla="*/ 417 h 1566"/>
                <a:gd name="T42" fmla="*/ 764 w 2742"/>
                <a:gd name="T43" fmla="*/ 434 h 1566"/>
                <a:gd name="T44" fmla="*/ 804 w 2742"/>
                <a:gd name="T45" fmla="*/ 458 h 1566"/>
                <a:gd name="T46" fmla="*/ 810 w 2742"/>
                <a:gd name="T47" fmla="*/ 476 h 1566"/>
                <a:gd name="T48" fmla="*/ 816 w 2742"/>
                <a:gd name="T49" fmla="*/ 497 h 1566"/>
                <a:gd name="T50" fmla="*/ 895 w 2742"/>
                <a:gd name="T51" fmla="*/ 510 h 1566"/>
                <a:gd name="T52" fmla="*/ 930 w 2742"/>
                <a:gd name="T53" fmla="*/ 527 h 1566"/>
                <a:gd name="T54" fmla="*/ 995 w 2742"/>
                <a:gd name="T55" fmla="*/ 540 h 1566"/>
                <a:gd name="T56" fmla="*/ 1012 w 2742"/>
                <a:gd name="T57" fmla="*/ 556 h 1566"/>
                <a:gd name="T58" fmla="*/ 1025 w 2742"/>
                <a:gd name="T59" fmla="*/ 580 h 1566"/>
                <a:gd name="T60" fmla="*/ 1042 w 2742"/>
                <a:gd name="T61" fmla="*/ 597 h 1566"/>
                <a:gd name="T62" fmla="*/ 1088 w 2742"/>
                <a:gd name="T63" fmla="*/ 610 h 1566"/>
                <a:gd name="T64" fmla="*/ 1113 w 2742"/>
                <a:gd name="T65" fmla="*/ 627 h 1566"/>
                <a:gd name="T66" fmla="*/ 1129 w 2742"/>
                <a:gd name="T67" fmla="*/ 641 h 1566"/>
                <a:gd name="T68" fmla="*/ 1148 w 2742"/>
                <a:gd name="T69" fmla="*/ 665 h 1566"/>
                <a:gd name="T70" fmla="*/ 1178 w 2742"/>
                <a:gd name="T71" fmla="*/ 676 h 1566"/>
                <a:gd name="T72" fmla="*/ 1194 w 2742"/>
                <a:gd name="T73" fmla="*/ 700 h 1566"/>
                <a:gd name="T74" fmla="*/ 1211 w 2742"/>
                <a:gd name="T75" fmla="*/ 730 h 1566"/>
                <a:gd name="T76" fmla="*/ 1217 w 2742"/>
                <a:gd name="T77" fmla="*/ 760 h 1566"/>
                <a:gd name="T78" fmla="*/ 1232 w 2742"/>
                <a:gd name="T79" fmla="*/ 781 h 1566"/>
                <a:gd name="T80" fmla="*/ 1281 w 2742"/>
                <a:gd name="T81" fmla="*/ 799 h 1566"/>
                <a:gd name="T82" fmla="*/ 1311 w 2742"/>
                <a:gd name="T83" fmla="*/ 814 h 1566"/>
                <a:gd name="T84" fmla="*/ 1325 w 2742"/>
                <a:gd name="T85" fmla="*/ 835 h 1566"/>
                <a:gd name="T86" fmla="*/ 1368 w 2742"/>
                <a:gd name="T87" fmla="*/ 846 h 1566"/>
                <a:gd name="T88" fmla="*/ 1389 w 2742"/>
                <a:gd name="T89" fmla="*/ 876 h 1566"/>
                <a:gd name="T90" fmla="*/ 1415 w 2742"/>
                <a:gd name="T91" fmla="*/ 890 h 1566"/>
                <a:gd name="T92" fmla="*/ 1444 w 2742"/>
                <a:gd name="T93" fmla="*/ 910 h 1566"/>
                <a:gd name="T94" fmla="*/ 1482 w 2742"/>
                <a:gd name="T95" fmla="*/ 925 h 1566"/>
                <a:gd name="T96" fmla="*/ 1536 w 2742"/>
                <a:gd name="T97" fmla="*/ 948 h 1566"/>
                <a:gd name="T98" fmla="*/ 1590 w 2742"/>
                <a:gd name="T99" fmla="*/ 963 h 1566"/>
                <a:gd name="T100" fmla="*/ 1601 w 2742"/>
                <a:gd name="T101" fmla="*/ 992 h 1566"/>
                <a:gd name="T102" fmla="*/ 1616 w 2742"/>
                <a:gd name="T103" fmla="*/ 1039 h 1566"/>
                <a:gd name="T104" fmla="*/ 1625 w 2742"/>
                <a:gd name="T105" fmla="*/ 1073 h 1566"/>
                <a:gd name="T106" fmla="*/ 1712 w 2742"/>
                <a:gd name="T107" fmla="*/ 1094 h 1566"/>
                <a:gd name="T108" fmla="*/ 1733 w 2742"/>
                <a:gd name="T109" fmla="*/ 1127 h 1566"/>
                <a:gd name="T110" fmla="*/ 1750 w 2742"/>
                <a:gd name="T111" fmla="*/ 1148 h 1566"/>
                <a:gd name="T112" fmla="*/ 1763 w 2742"/>
                <a:gd name="T113" fmla="*/ 1181 h 1566"/>
                <a:gd name="T114" fmla="*/ 1968 w 2742"/>
                <a:gd name="T115" fmla="*/ 1206 h 1566"/>
                <a:gd name="T116" fmla="*/ 2005 w 2742"/>
                <a:gd name="T117" fmla="*/ 1245 h 1566"/>
                <a:gd name="T118" fmla="*/ 2134 w 2742"/>
                <a:gd name="T119" fmla="*/ 1282 h 1566"/>
                <a:gd name="T120" fmla="*/ 2742 w 2742"/>
                <a:gd name="T121" fmla="*/ 1566 h 1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742" h="1566">
                  <a:moveTo>
                    <a:pt x="0" y="0"/>
                  </a:moveTo>
                  <a:lnTo>
                    <a:pt x="105" y="0"/>
                  </a:lnTo>
                  <a:lnTo>
                    <a:pt x="105" y="5"/>
                  </a:lnTo>
                  <a:lnTo>
                    <a:pt x="122" y="5"/>
                  </a:lnTo>
                  <a:lnTo>
                    <a:pt x="122" y="10"/>
                  </a:lnTo>
                  <a:lnTo>
                    <a:pt x="127" y="10"/>
                  </a:lnTo>
                  <a:lnTo>
                    <a:pt x="127" y="16"/>
                  </a:lnTo>
                  <a:lnTo>
                    <a:pt x="151" y="16"/>
                  </a:lnTo>
                  <a:lnTo>
                    <a:pt x="151" y="21"/>
                  </a:lnTo>
                  <a:lnTo>
                    <a:pt x="154" y="21"/>
                  </a:lnTo>
                  <a:lnTo>
                    <a:pt x="154" y="29"/>
                  </a:lnTo>
                  <a:lnTo>
                    <a:pt x="182" y="29"/>
                  </a:lnTo>
                  <a:lnTo>
                    <a:pt x="182" y="35"/>
                  </a:lnTo>
                  <a:lnTo>
                    <a:pt x="191" y="35"/>
                  </a:lnTo>
                  <a:lnTo>
                    <a:pt x="191" y="44"/>
                  </a:lnTo>
                  <a:lnTo>
                    <a:pt x="192" y="44"/>
                  </a:lnTo>
                  <a:lnTo>
                    <a:pt x="192" y="53"/>
                  </a:lnTo>
                  <a:lnTo>
                    <a:pt x="201" y="53"/>
                  </a:lnTo>
                  <a:lnTo>
                    <a:pt x="201" y="55"/>
                  </a:lnTo>
                  <a:lnTo>
                    <a:pt x="202" y="55"/>
                  </a:lnTo>
                  <a:lnTo>
                    <a:pt x="202" y="69"/>
                  </a:lnTo>
                  <a:lnTo>
                    <a:pt x="223" y="69"/>
                  </a:lnTo>
                  <a:lnTo>
                    <a:pt x="223" y="74"/>
                  </a:lnTo>
                  <a:lnTo>
                    <a:pt x="251" y="74"/>
                  </a:lnTo>
                  <a:lnTo>
                    <a:pt x="251" y="79"/>
                  </a:lnTo>
                  <a:lnTo>
                    <a:pt x="255" y="79"/>
                  </a:lnTo>
                  <a:lnTo>
                    <a:pt x="255" y="86"/>
                  </a:lnTo>
                  <a:lnTo>
                    <a:pt x="268" y="86"/>
                  </a:lnTo>
                  <a:lnTo>
                    <a:pt x="268" y="98"/>
                  </a:lnTo>
                  <a:lnTo>
                    <a:pt x="276" y="98"/>
                  </a:lnTo>
                  <a:lnTo>
                    <a:pt x="276" y="104"/>
                  </a:lnTo>
                  <a:lnTo>
                    <a:pt x="305" y="104"/>
                  </a:lnTo>
                  <a:lnTo>
                    <a:pt x="305" y="109"/>
                  </a:lnTo>
                  <a:lnTo>
                    <a:pt x="330" y="109"/>
                  </a:lnTo>
                  <a:lnTo>
                    <a:pt x="330" y="114"/>
                  </a:lnTo>
                  <a:lnTo>
                    <a:pt x="340" y="114"/>
                  </a:lnTo>
                  <a:lnTo>
                    <a:pt x="340" y="121"/>
                  </a:lnTo>
                  <a:lnTo>
                    <a:pt x="354" y="121"/>
                  </a:lnTo>
                  <a:lnTo>
                    <a:pt x="354" y="126"/>
                  </a:lnTo>
                  <a:lnTo>
                    <a:pt x="374" y="126"/>
                  </a:lnTo>
                  <a:lnTo>
                    <a:pt x="374" y="131"/>
                  </a:lnTo>
                  <a:lnTo>
                    <a:pt x="378" y="131"/>
                  </a:lnTo>
                  <a:lnTo>
                    <a:pt x="378" y="138"/>
                  </a:lnTo>
                  <a:lnTo>
                    <a:pt x="389" y="138"/>
                  </a:lnTo>
                  <a:lnTo>
                    <a:pt x="389" y="144"/>
                  </a:lnTo>
                  <a:lnTo>
                    <a:pt x="393" y="144"/>
                  </a:lnTo>
                  <a:lnTo>
                    <a:pt x="393" y="160"/>
                  </a:lnTo>
                  <a:lnTo>
                    <a:pt x="399" y="160"/>
                  </a:lnTo>
                  <a:lnTo>
                    <a:pt x="399" y="165"/>
                  </a:lnTo>
                  <a:lnTo>
                    <a:pt x="400" y="165"/>
                  </a:lnTo>
                  <a:lnTo>
                    <a:pt x="400" y="202"/>
                  </a:lnTo>
                  <a:lnTo>
                    <a:pt x="404" y="202"/>
                  </a:lnTo>
                  <a:lnTo>
                    <a:pt x="404" y="235"/>
                  </a:lnTo>
                  <a:lnTo>
                    <a:pt x="405" y="235"/>
                  </a:lnTo>
                  <a:lnTo>
                    <a:pt x="405" y="245"/>
                  </a:lnTo>
                  <a:lnTo>
                    <a:pt x="409" y="245"/>
                  </a:lnTo>
                  <a:lnTo>
                    <a:pt x="409" y="252"/>
                  </a:lnTo>
                  <a:lnTo>
                    <a:pt x="410" y="252"/>
                  </a:lnTo>
                  <a:lnTo>
                    <a:pt x="410" y="270"/>
                  </a:lnTo>
                  <a:lnTo>
                    <a:pt x="415" y="270"/>
                  </a:lnTo>
                  <a:lnTo>
                    <a:pt x="415" y="274"/>
                  </a:lnTo>
                  <a:lnTo>
                    <a:pt x="418" y="274"/>
                  </a:lnTo>
                  <a:lnTo>
                    <a:pt x="418" y="283"/>
                  </a:lnTo>
                  <a:lnTo>
                    <a:pt x="420" y="283"/>
                  </a:lnTo>
                  <a:lnTo>
                    <a:pt x="420" y="288"/>
                  </a:lnTo>
                  <a:lnTo>
                    <a:pt x="453" y="288"/>
                  </a:lnTo>
                  <a:lnTo>
                    <a:pt x="453" y="295"/>
                  </a:lnTo>
                  <a:lnTo>
                    <a:pt x="454" y="295"/>
                  </a:lnTo>
                  <a:lnTo>
                    <a:pt x="454" y="299"/>
                  </a:lnTo>
                  <a:lnTo>
                    <a:pt x="502" y="299"/>
                  </a:lnTo>
                  <a:lnTo>
                    <a:pt x="502" y="305"/>
                  </a:lnTo>
                  <a:lnTo>
                    <a:pt x="512" y="305"/>
                  </a:lnTo>
                  <a:lnTo>
                    <a:pt x="512" y="310"/>
                  </a:lnTo>
                  <a:lnTo>
                    <a:pt x="523" y="310"/>
                  </a:lnTo>
                  <a:lnTo>
                    <a:pt x="523" y="317"/>
                  </a:lnTo>
                  <a:lnTo>
                    <a:pt x="551" y="317"/>
                  </a:lnTo>
                  <a:lnTo>
                    <a:pt x="551" y="324"/>
                  </a:lnTo>
                  <a:lnTo>
                    <a:pt x="556" y="324"/>
                  </a:lnTo>
                  <a:lnTo>
                    <a:pt x="556" y="329"/>
                  </a:lnTo>
                  <a:lnTo>
                    <a:pt x="558" y="329"/>
                  </a:lnTo>
                  <a:lnTo>
                    <a:pt x="558" y="334"/>
                  </a:lnTo>
                  <a:lnTo>
                    <a:pt x="571" y="334"/>
                  </a:lnTo>
                  <a:lnTo>
                    <a:pt x="571" y="341"/>
                  </a:lnTo>
                  <a:lnTo>
                    <a:pt x="591" y="341"/>
                  </a:lnTo>
                  <a:lnTo>
                    <a:pt x="591" y="346"/>
                  </a:lnTo>
                  <a:lnTo>
                    <a:pt x="605" y="346"/>
                  </a:lnTo>
                  <a:lnTo>
                    <a:pt x="605" y="352"/>
                  </a:lnTo>
                  <a:lnTo>
                    <a:pt x="606" y="352"/>
                  </a:lnTo>
                  <a:lnTo>
                    <a:pt x="606" y="359"/>
                  </a:lnTo>
                  <a:lnTo>
                    <a:pt x="617" y="359"/>
                  </a:lnTo>
                  <a:lnTo>
                    <a:pt x="617" y="362"/>
                  </a:lnTo>
                  <a:lnTo>
                    <a:pt x="621" y="362"/>
                  </a:lnTo>
                  <a:lnTo>
                    <a:pt x="621" y="374"/>
                  </a:lnTo>
                  <a:lnTo>
                    <a:pt x="626" y="374"/>
                  </a:lnTo>
                  <a:lnTo>
                    <a:pt x="626" y="387"/>
                  </a:lnTo>
                  <a:lnTo>
                    <a:pt x="635" y="387"/>
                  </a:lnTo>
                  <a:lnTo>
                    <a:pt x="635" y="391"/>
                  </a:lnTo>
                  <a:lnTo>
                    <a:pt x="640" y="391"/>
                  </a:lnTo>
                  <a:lnTo>
                    <a:pt x="640" y="398"/>
                  </a:lnTo>
                  <a:lnTo>
                    <a:pt x="650" y="398"/>
                  </a:lnTo>
                  <a:lnTo>
                    <a:pt x="650" y="406"/>
                  </a:lnTo>
                  <a:lnTo>
                    <a:pt x="655" y="406"/>
                  </a:lnTo>
                  <a:lnTo>
                    <a:pt x="655" y="411"/>
                  </a:lnTo>
                  <a:lnTo>
                    <a:pt x="663" y="411"/>
                  </a:lnTo>
                  <a:lnTo>
                    <a:pt x="663" y="417"/>
                  </a:lnTo>
                  <a:lnTo>
                    <a:pt x="676" y="417"/>
                  </a:lnTo>
                  <a:lnTo>
                    <a:pt x="676" y="422"/>
                  </a:lnTo>
                  <a:lnTo>
                    <a:pt x="711" y="422"/>
                  </a:lnTo>
                  <a:lnTo>
                    <a:pt x="711" y="434"/>
                  </a:lnTo>
                  <a:lnTo>
                    <a:pt x="764" y="434"/>
                  </a:lnTo>
                  <a:lnTo>
                    <a:pt x="764" y="439"/>
                  </a:lnTo>
                  <a:lnTo>
                    <a:pt x="800" y="439"/>
                  </a:lnTo>
                  <a:lnTo>
                    <a:pt x="800" y="452"/>
                  </a:lnTo>
                  <a:lnTo>
                    <a:pt x="804" y="452"/>
                  </a:lnTo>
                  <a:lnTo>
                    <a:pt x="804" y="458"/>
                  </a:lnTo>
                  <a:lnTo>
                    <a:pt x="805" y="458"/>
                  </a:lnTo>
                  <a:lnTo>
                    <a:pt x="805" y="463"/>
                  </a:lnTo>
                  <a:lnTo>
                    <a:pt x="807" y="463"/>
                  </a:lnTo>
                  <a:lnTo>
                    <a:pt x="807" y="476"/>
                  </a:lnTo>
                  <a:lnTo>
                    <a:pt x="810" y="476"/>
                  </a:lnTo>
                  <a:lnTo>
                    <a:pt x="810" y="487"/>
                  </a:lnTo>
                  <a:lnTo>
                    <a:pt x="815" y="487"/>
                  </a:lnTo>
                  <a:lnTo>
                    <a:pt x="815" y="492"/>
                  </a:lnTo>
                  <a:lnTo>
                    <a:pt x="816" y="492"/>
                  </a:lnTo>
                  <a:lnTo>
                    <a:pt x="816" y="497"/>
                  </a:lnTo>
                  <a:lnTo>
                    <a:pt x="852" y="497"/>
                  </a:lnTo>
                  <a:lnTo>
                    <a:pt x="852" y="505"/>
                  </a:lnTo>
                  <a:lnTo>
                    <a:pt x="864" y="505"/>
                  </a:lnTo>
                  <a:lnTo>
                    <a:pt x="864" y="510"/>
                  </a:lnTo>
                  <a:lnTo>
                    <a:pt x="895" y="510"/>
                  </a:lnTo>
                  <a:lnTo>
                    <a:pt x="895" y="515"/>
                  </a:lnTo>
                  <a:lnTo>
                    <a:pt x="908" y="515"/>
                  </a:lnTo>
                  <a:lnTo>
                    <a:pt x="908" y="522"/>
                  </a:lnTo>
                  <a:lnTo>
                    <a:pt x="930" y="522"/>
                  </a:lnTo>
                  <a:lnTo>
                    <a:pt x="930" y="527"/>
                  </a:lnTo>
                  <a:lnTo>
                    <a:pt x="948" y="527"/>
                  </a:lnTo>
                  <a:lnTo>
                    <a:pt x="948" y="535"/>
                  </a:lnTo>
                  <a:lnTo>
                    <a:pt x="992" y="535"/>
                  </a:lnTo>
                  <a:lnTo>
                    <a:pt x="992" y="540"/>
                  </a:lnTo>
                  <a:lnTo>
                    <a:pt x="995" y="540"/>
                  </a:lnTo>
                  <a:lnTo>
                    <a:pt x="995" y="545"/>
                  </a:lnTo>
                  <a:lnTo>
                    <a:pt x="1009" y="545"/>
                  </a:lnTo>
                  <a:lnTo>
                    <a:pt x="1009" y="551"/>
                  </a:lnTo>
                  <a:lnTo>
                    <a:pt x="1012" y="551"/>
                  </a:lnTo>
                  <a:lnTo>
                    <a:pt x="1012" y="556"/>
                  </a:lnTo>
                  <a:lnTo>
                    <a:pt x="1017" y="556"/>
                  </a:lnTo>
                  <a:lnTo>
                    <a:pt x="1017" y="563"/>
                  </a:lnTo>
                  <a:lnTo>
                    <a:pt x="1020" y="563"/>
                  </a:lnTo>
                  <a:lnTo>
                    <a:pt x="1020" y="580"/>
                  </a:lnTo>
                  <a:lnTo>
                    <a:pt x="1025" y="580"/>
                  </a:lnTo>
                  <a:lnTo>
                    <a:pt x="1025" y="587"/>
                  </a:lnTo>
                  <a:lnTo>
                    <a:pt x="1028" y="587"/>
                  </a:lnTo>
                  <a:lnTo>
                    <a:pt x="1028" y="593"/>
                  </a:lnTo>
                  <a:lnTo>
                    <a:pt x="1042" y="593"/>
                  </a:lnTo>
                  <a:lnTo>
                    <a:pt x="1042" y="597"/>
                  </a:lnTo>
                  <a:lnTo>
                    <a:pt x="1060" y="597"/>
                  </a:lnTo>
                  <a:lnTo>
                    <a:pt x="1060" y="605"/>
                  </a:lnTo>
                  <a:lnTo>
                    <a:pt x="1084" y="605"/>
                  </a:lnTo>
                  <a:lnTo>
                    <a:pt x="1084" y="610"/>
                  </a:lnTo>
                  <a:lnTo>
                    <a:pt x="1088" y="610"/>
                  </a:lnTo>
                  <a:lnTo>
                    <a:pt x="1088" y="615"/>
                  </a:lnTo>
                  <a:lnTo>
                    <a:pt x="1109" y="615"/>
                  </a:lnTo>
                  <a:lnTo>
                    <a:pt x="1109" y="622"/>
                  </a:lnTo>
                  <a:lnTo>
                    <a:pt x="1113" y="622"/>
                  </a:lnTo>
                  <a:lnTo>
                    <a:pt x="1113" y="627"/>
                  </a:lnTo>
                  <a:lnTo>
                    <a:pt x="1119" y="627"/>
                  </a:lnTo>
                  <a:lnTo>
                    <a:pt x="1119" y="635"/>
                  </a:lnTo>
                  <a:lnTo>
                    <a:pt x="1127" y="635"/>
                  </a:lnTo>
                  <a:lnTo>
                    <a:pt x="1127" y="641"/>
                  </a:lnTo>
                  <a:lnTo>
                    <a:pt x="1129" y="641"/>
                  </a:lnTo>
                  <a:lnTo>
                    <a:pt x="1129" y="646"/>
                  </a:lnTo>
                  <a:lnTo>
                    <a:pt x="1137" y="646"/>
                  </a:lnTo>
                  <a:lnTo>
                    <a:pt x="1137" y="652"/>
                  </a:lnTo>
                  <a:lnTo>
                    <a:pt x="1148" y="652"/>
                  </a:lnTo>
                  <a:lnTo>
                    <a:pt x="1148" y="665"/>
                  </a:lnTo>
                  <a:lnTo>
                    <a:pt x="1163" y="665"/>
                  </a:lnTo>
                  <a:lnTo>
                    <a:pt x="1163" y="670"/>
                  </a:lnTo>
                  <a:lnTo>
                    <a:pt x="1167" y="670"/>
                  </a:lnTo>
                  <a:lnTo>
                    <a:pt x="1167" y="676"/>
                  </a:lnTo>
                  <a:lnTo>
                    <a:pt x="1178" y="676"/>
                  </a:lnTo>
                  <a:lnTo>
                    <a:pt x="1178" y="681"/>
                  </a:lnTo>
                  <a:lnTo>
                    <a:pt x="1193" y="681"/>
                  </a:lnTo>
                  <a:lnTo>
                    <a:pt x="1193" y="686"/>
                  </a:lnTo>
                  <a:lnTo>
                    <a:pt x="1194" y="686"/>
                  </a:lnTo>
                  <a:lnTo>
                    <a:pt x="1194" y="700"/>
                  </a:lnTo>
                  <a:lnTo>
                    <a:pt x="1206" y="700"/>
                  </a:lnTo>
                  <a:lnTo>
                    <a:pt x="1206" y="719"/>
                  </a:lnTo>
                  <a:lnTo>
                    <a:pt x="1207" y="719"/>
                  </a:lnTo>
                  <a:lnTo>
                    <a:pt x="1207" y="730"/>
                  </a:lnTo>
                  <a:lnTo>
                    <a:pt x="1211" y="730"/>
                  </a:lnTo>
                  <a:lnTo>
                    <a:pt x="1211" y="744"/>
                  </a:lnTo>
                  <a:lnTo>
                    <a:pt x="1212" y="744"/>
                  </a:lnTo>
                  <a:lnTo>
                    <a:pt x="1212" y="755"/>
                  </a:lnTo>
                  <a:lnTo>
                    <a:pt x="1217" y="755"/>
                  </a:lnTo>
                  <a:lnTo>
                    <a:pt x="1217" y="760"/>
                  </a:lnTo>
                  <a:lnTo>
                    <a:pt x="1222" y="760"/>
                  </a:lnTo>
                  <a:lnTo>
                    <a:pt x="1222" y="767"/>
                  </a:lnTo>
                  <a:lnTo>
                    <a:pt x="1227" y="767"/>
                  </a:lnTo>
                  <a:lnTo>
                    <a:pt x="1227" y="781"/>
                  </a:lnTo>
                  <a:lnTo>
                    <a:pt x="1232" y="781"/>
                  </a:lnTo>
                  <a:lnTo>
                    <a:pt x="1232" y="788"/>
                  </a:lnTo>
                  <a:lnTo>
                    <a:pt x="1263" y="788"/>
                  </a:lnTo>
                  <a:lnTo>
                    <a:pt x="1263" y="793"/>
                  </a:lnTo>
                  <a:lnTo>
                    <a:pt x="1281" y="793"/>
                  </a:lnTo>
                  <a:lnTo>
                    <a:pt x="1281" y="799"/>
                  </a:lnTo>
                  <a:lnTo>
                    <a:pt x="1286" y="799"/>
                  </a:lnTo>
                  <a:lnTo>
                    <a:pt x="1286" y="808"/>
                  </a:lnTo>
                  <a:lnTo>
                    <a:pt x="1290" y="808"/>
                  </a:lnTo>
                  <a:lnTo>
                    <a:pt x="1290" y="814"/>
                  </a:lnTo>
                  <a:lnTo>
                    <a:pt x="1311" y="814"/>
                  </a:lnTo>
                  <a:lnTo>
                    <a:pt x="1311" y="821"/>
                  </a:lnTo>
                  <a:lnTo>
                    <a:pt x="1317" y="821"/>
                  </a:lnTo>
                  <a:lnTo>
                    <a:pt x="1317" y="828"/>
                  </a:lnTo>
                  <a:lnTo>
                    <a:pt x="1325" y="828"/>
                  </a:lnTo>
                  <a:lnTo>
                    <a:pt x="1325" y="835"/>
                  </a:lnTo>
                  <a:lnTo>
                    <a:pt x="1327" y="835"/>
                  </a:lnTo>
                  <a:lnTo>
                    <a:pt x="1327" y="840"/>
                  </a:lnTo>
                  <a:lnTo>
                    <a:pt x="1346" y="840"/>
                  </a:lnTo>
                  <a:lnTo>
                    <a:pt x="1346" y="846"/>
                  </a:lnTo>
                  <a:lnTo>
                    <a:pt x="1368" y="846"/>
                  </a:lnTo>
                  <a:lnTo>
                    <a:pt x="1368" y="855"/>
                  </a:lnTo>
                  <a:lnTo>
                    <a:pt x="1376" y="855"/>
                  </a:lnTo>
                  <a:lnTo>
                    <a:pt x="1376" y="869"/>
                  </a:lnTo>
                  <a:lnTo>
                    <a:pt x="1389" y="869"/>
                  </a:lnTo>
                  <a:lnTo>
                    <a:pt x="1389" y="876"/>
                  </a:lnTo>
                  <a:lnTo>
                    <a:pt x="1396" y="876"/>
                  </a:lnTo>
                  <a:lnTo>
                    <a:pt x="1396" y="884"/>
                  </a:lnTo>
                  <a:lnTo>
                    <a:pt x="1409" y="884"/>
                  </a:lnTo>
                  <a:lnTo>
                    <a:pt x="1409" y="890"/>
                  </a:lnTo>
                  <a:lnTo>
                    <a:pt x="1415" y="890"/>
                  </a:lnTo>
                  <a:lnTo>
                    <a:pt x="1415" y="898"/>
                  </a:lnTo>
                  <a:lnTo>
                    <a:pt x="1429" y="898"/>
                  </a:lnTo>
                  <a:lnTo>
                    <a:pt x="1429" y="904"/>
                  </a:lnTo>
                  <a:lnTo>
                    <a:pt x="1444" y="904"/>
                  </a:lnTo>
                  <a:lnTo>
                    <a:pt x="1444" y="910"/>
                  </a:lnTo>
                  <a:lnTo>
                    <a:pt x="1462" y="910"/>
                  </a:lnTo>
                  <a:lnTo>
                    <a:pt x="1462" y="918"/>
                  </a:lnTo>
                  <a:lnTo>
                    <a:pt x="1467" y="918"/>
                  </a:lnTo>
                  <a:lnTo>
                    <a:pt x="1467" y="925"/>
                  </a:lnTo>
                  <a:lnTo>
                    <a:pt x="1482" y="925"/>
                  </a:lnTo>
                  <a:lnTo>
                    <a:pt x="1482" y="933"/>
                  </a:lnTo>
                  <a:lnTo>
                    <a:pt x="1487" y="933"/>
                  </a:lnTo>
                  <a:lnTo>
                    <a:pt x="1487" y="940"/>
                  </a:lnTo>
                  <a:lnTo>
                    <a:pt x="1536" y="940"/>
                  </a:lnTo>
                  <a:lnTo>
                    <a:pt x="1536" y="948"/>
                  </a:lnTo>
                  <a:lnTo>
                    <a:pt x="1558" y="948"/>
                  </a:lnTo>
                  <a:lnTo>
                    <a:pt x="1558" y="955"/>
                  </a:lnTo>
                  <a:lnTo>
                    <a:pt x="1579" y="955"/>
                  </a:lnTo>
                  <a:lnTo>
                    <a:pt x="1579" y="963"/>
                  </a:lnTo>
                  <a:lnTo>
                    <a:pt x="1590" y="963"/>
                  </a:lnTo>
                  <a:lnTo>
                    <a:pt x="1590" y="978"/>
                  </a:lnTo>
                  <a:lnTo>
                    <a:pt x="1596" y="978"/>
                  </a:lnTo>
                  <a:lnTo>
                    <a:pt x="1596" y="984"/>
                  </a:lnTo>
                  <a:lnTo>
                    <a:pt x="1601" y="984"/>
                  </a:lnTo>
                  <a:lnTo>
                    <a:pt x="1601" y="992"/>
                  </a:lnTo>
                  <a:lnTo>
                    <a:pt x="1606" y="992"/>
                  </a:lnTo>
                  <a:lnTo>
                    <a:pt x="1606" y="1002"/>
                  </a:lnTo>
                  <a:lnTo>
                    <a:pt x="1613" y="1002"/>
                  </a:lnTo>
                  <a:lnTo>
                    <a:pt x="1613" y="1039"/>
                  </a:lnTo>
                  <a:lnTo>
                    <a:pt x="1616" y="1039"/>
                  </a:lnTo>
                  <a:lnTo>
                    <a:pt x="1616" y="1049"/>
                  </a:lnTo>
                  <a:lnTo>
                    <a:pt x="1620" y="1049"/>
                  </a:lnTo>
                  <a:lnTo>
                    <a:pt x="1620" y="1065"/>
                  </a:lnTo>
                  <a:lnTo>
                    <a:pt x="1625" y="1065"/>
                  </a:lnTo>
                  <a:lnTo>
                    <a:pt x="1625" y="1073"/>
                  </a:lnTo>
                  <a:lnTo>
                    <a:pt x="1648" y="1073"/>
                  </a:lnTo>
                  <a:lnTo>
                    <a:pt x="1648" y="1084"/>
                  </a:lnTo>
                  <a:lnTo>
                    <a:pt x="1702" y="1084"/>
                  </a:lnTo>
                  <a:lnTo>
                    <a:pt x="1702" y="1094"/>
                  </a:lnTo>
                  <a:lnTo>
                    <a:pt x="1712" y="1094"/>
                  </a:lnTo>
                  <a:lnTo>
                    <a:pt x="1712" y="1104"/>
                  </a:lnTo>
                  <a:lnTo>
                    <a:pt x="1719" y="1104"/>
                  </a:lnTo>
                  <a:lnTo>
                    <a:pt x="1719" y="1117"/>
                  </a:lnTo>
                  <a:lnTo>
                    <a:pt x="1733" y="1117"/>
                  </a:lnTo>
                  <a:lnTo>
                    <a:pt x="1733" y="1127"/>
                  </a:lnTo>
                  <a:lnTo>
                    <a:pt x="1748" y="1127"/>
                  </a:lnTo>
                  <a:lnTo>
                    <a:pt x="1748" y="1137"/>
                  </a:lnTo>
                  <a:lnTo>
                    <a:pt x="1749" y="1137"/>
                  </a:lnTo>
                  <a:lnTo>
                    <a:pt x="1749" y="1148"/>
                  </a:lnTo>
                  <a:lnTo>
                    <a:pt x="1750" y="1148"/>
                  </a:lnTo>
                  <a:lnTo>
                    <a:pt x="1750" y="1158"/>
                  </a:lnTo>
                  <a:lnTo>
                    <a:pt x="1758" y="1158"/>
                  </a:lnTo>
                  <a:lnTo>
                    <a:pt x="1758" y="1169"/>
                  </a:lnTo>
                  <a:lnTo>
                    <a:pt x="1763" y="1169"/>
                  </a:lnTo>
                  <a:lnTo>
                    <a:pt x="1763" y="1181"/>
                  </a:lnTo>
                  <a:lnTo>
                    <a:pt x="1776" y="1181"/>
                  </a:lnTo>
                  <a:lnTo>
                    <a:pt x="1776" y="1193"/>
                  </a:lnTo>
                  <a:lnTo>
                    <a:pt x="1906" y="1193"/>
                  </a:lnTo>
                  <a:lnTo>
                    <a:pt x="1906" y="1206"/>
                  </a:lnTo>
                  <a:lnTo>
                    <a:pt x="1968" y="1206"/>
                  </a:lnTo>
                  <a:lnTo>
                    <a:pt x="1968" y="1217"/>
                  </a:lnTo>
                  <a:lnTo>
                    <a:pt x="1982" y="1217"/>
                  </a:lnTo>
                  <a:lnTo>
                    <a:pt x="1982" y="1231"/>
                  </a:lnTo>
                  <a:lnTo>
                    <a:pt x="2005" y="1231"/>
                  </a:lnTo>
                  <a:lnTo>
                    <a:pt x="2005" y="1245"/>
                  </a:lnTo>
                  <a:lnTo>
                    <a:pt x="2010" y="1245"/>
                  </a:lnTo>
                  <a:lnTo>
                    <a:pt x="2010" y="1260"/>
                  </a:lnTo>
                  <a:lnTo>
                    <a:pt x="2022" y="1260"/>
                  </a:lnTo>
                  <a:lnTo>
                    <a:pt x="2022" y="1282"/>
                  </a:lnTo>
                  <a:lnTo>
                    <a:pt x="2134" y="1282"/>
                  </a:lnTo>
                  <a:lnTo>
                    <a:pt x="2134" y="1310"/>
                  </a:lnTo>
                  <a:lnTo>
                    <a:pt x="2223" y="1310"/>
                  </a:lnTo>
                  <a:lnTo>
                    <a:pt x="2223" y="1337"/>
                  </a:lnTo>
                  <a:lnTo>
                    <a:pt x="2742" y="1337"/>
                  </a:lnTo>
                  <a:lnTo>
                    <a:pt x="2742" y="1566"/>
                  </a:lnTo>
                </a:path>
              </a:pathLst>
            </a:custGeom>
            <a:ln w="28575">
              <a:solidFill>
                <a:schemeClr val="accent1"/>
              </a:solidFill>
              <a:miter lim="800000"/>
              <a:headEnd/>
              <a:tailEnd/>
            </a:ln>
          </p:spPr>
          <p:style>
            <a:lnRef idx="1">
              <a:schemeClr val="accent2"/>
            </a:lnRef>
            <a:fillRef idx="0">
              <a:schemeClr val="accent2"/>
            </a:fillRef>
            <a:effectRef idx="0">
              <a:schemeClr val="accent2"/>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13" name="Freeform 6">
              <a:extLst>
                <a:ext uri="{FF2B5EF4-FFF2-40B4-BE49-F238E27FC236}">
                  <a16:creationId xmlns:a16="http://schemas.microsoft.com/office/drawing/2014/main" id="{A644B1C5-7770-40DD-88FE-82E199CCA361}"/>
                </a:ext>
              </a:extLst>
            </p:cNvPr>
            <p:cNvSpPr>
              <a:spLocks/>
            </p:cNvSpPr>
            <p:nvPr/>
          </p:nvSpPr>
          <p:spPr bwMode="auto">
            <a:xfrm>
              <a:off x="8360413" y="1264324"/>
              <a:ext cx="2574419" cy="2047037"/>
            </a:xfrm>
            <a:custGeom>
              <a:avLst/>
              <a:gdLst>
                <a:gd name="T0" fmla="*/ 121 w 2444"/>
                <a:gd name="T1" fmla="*/ 13 h 1297"/>
                <a:gd name="T2" fmla="*/ 149 w 2444"/>
                <a:gd name="T3" fmla="*/ 21 h 1297"/>
                <a:gd name="T4" fmla="*/ 159 w 2444"/>
                <a:gd name="T5" fmla="*/ 48 h 1297"/>
                <a:gd name="T6" fmla="*/ 165 w 2444"/>
                <a:gd name="T7" fmla="*/ 59 h 1297"/>
                <a:gd name="T8" fmla="*/ 171 w 2444"/>
                <a:gd name="T9" fmla="*/ 79 h 1297"/>
                <a:gd name="T10" fmla="*/ 182 w 2444"/>
                <a:gd name="T11" fmla="*/ 93 h 1297"/>
                <a:gd name="T12" fmla="*/ 186 w 2444"/>
                <a:gd name="T13" fmla="*/ 116 h 1297"/>
                <a:gd name="T14" fmla="*/ 202 w 2444"/>
                <a:gd name="T15" fmla="*/ 126 h 1297"/>
                <a:gd name="T16" fmla="*/ 223 w 2444"/>
                <a:gd name="T17" fmla="*/ 150 h 1297"/>
                <a:gd name="T18" fmla="*/ 246 w 2444"/>
                <a:gd name="T19" fmla="*/ 162 h 1297"/>
                <a:gd name="T20" fmla="*/ 268 w 2444"/>
                <a:gd name="T21" fmla="*/ 185 h 1297"/>
                <a:gd name="T22" fmla="*/ 300 w 2444"/>
                <a:gd name="T23" fmla="*/ 195 h 1297"/>
                <a:gd name="T24" fmla="*/ 345 w 2444"/>
                <a:gd name="T25" fmla="*/ 220 h 1297"/>
                <a:gd name="T26" fmla="*/ 372 w 2444"/>
                <a:gd name="T27" fmla="*/ 243 h 1297"/>
                <a:gd name="T28" fmla="*/ 377 w 2444"/>
                <a:gd name="T29" fmla="*/ 264 h 1297"/>
                <a:gd name="T30" fmla="*/ 404 w 2444"/>
                <a:gd name="T31" fmla="*/ 278 h 1297"/>
                <a:gd name="T32" fmla="*/ 444 w 2444"/>
                <a:gd name="T33" fmla="*/ 323 h 1297"/>
                <a:gd name="T34" fmla="*/ 529 w 2444"/>
                <a:gd name="T35" fmla="*/ 334 h 1297"/>
                <a:gd name="T36" fmla="*/ 592 w 2444"/>
                <a:gd name="T37" fmla="*/ 358 h 1297"/>
                <a:gd name="T38" fmla="*/ 611 w 2444"/>
                <a:gd name="T39" fmla="*/ 369 h 1297"/>
                <a:gd name="T40" fmla="*/ 617 w 2444"/>
                <a:gd name="T41" fmla="*/ 392 h 1297"/>
                <a:gd name="T42" fmla="*/ 705 w 2444"/>
                <a:gd name="T43" fmla="*/ 404 h 1297"/>
                <a:gd name="T44" fmla="*/ 708 w 2444"/>
                <a:gd name="T45" fmla="*/ 427 h 1297"/>
                <a:gd name="T46" fmla="*/ 747 w 2444"/>
                <a:gd name="T47" fmla="*/ 438 h 1297"/>
                <a:gd name="T48" fmla="*/ 757 w 2444"/>
                <a:gd name="T49" fmla="*/ 461 h 1297"/>
                <a:gd name="T50" fmla="*/ 774 w 2444"/>
                <a:gd name="T51" fmla="*/ 473 h 1297"/>
                <a:gd name="T52" fmla="*/ 789 w 2444"/>
                <a:gd name="T53" fmla="*/ 521 h 1297"/>
                <a:gd name="T54" fmla="*/ 805 w 2444"/>
                <a:gd name="T55" fmla="*/ 531 h 1297"/>
                <a:gd name="T56" fmla="*/ 807 w 2444"/>
                <a:gd name="T57" fmla="*/ 553 h 1297"/>
                <a:gd name="T58" fmla="*/ 819 w 2444"/>
                <a:gd name="T59" fmla="*/ 580 h 1297"/>
                <a:gd name="T60" fmla="*/ 846 w 2444"/>
                <a:gd name="T61" fmla="*/ 601 h 1297"/>
                <a:gd name="T62" fmla="*/ 896 w 2444"/>
                <a:gd name="T63" fmla="*/ 613 h 1297"/>
                <a:gd name="T64" fmla="*/ 1007 w 2444"/>
                <a:gd name="T65" fmla="*/ 637 h 1297"/>
                <a:gd name="T66" fmla="*/ 1012 w 2444"/>
                <a:gd name="T67" fmla="*/ 649 h 1297"/>
                <a:gd name="T68" fmla="*/ 1029 w 2444"/>
                <a:gd name="T69" fmla="*/ 672 h 1297"/>
                <a:gd name="T70" fmla="*/ 1042 w 2444"/>
                <a:gd name="T71" fmla="*/ 685 h 1297"/>
                <a:gd name="T72" fmla="*/ 1064 w 2444"/>
                <a:gd name="T73" fmla="*/ 719 h 1297"/>
                <a:gd name="T74" fmla="*/ 1099 w 2444"/>
                <a:gd name="T75" fmla="*/ 730 h 1297"/>
                <a:gd name="T76" fmla="*/ 1139 w 2444"/>
                <a:gd name="T77" fmla="*/ 755 h 1297"/>
                <a:gd name="T78" fmla="*/ 1168 w 2444"/>
                <a:gd name="T79" fmla="*/ 767 h 1297"/>
                <a:gd name="T80" fmla="*/ 1172 w 2444"/>
                <a:gd name="T81" fmla="*/ 789 h 1297"/>
                <a:gd name="T82" fmla="*/ 1202 w 2444"/>
                <a:gd name="T83" fmla="*/ 803 h 1297"/>
                <a:gd name="T84" fmla="*/ 1211 w 2444"/>
                <a:gd name="T85" fmla="*/ 836 h 1297"/>
                <a:gd name="T86" fmla="*/ 1242 w 2444"/>
                <a:gd name="T87" fmla="*/ 848 h 1297"/>
                <a:gd name="T88" fmla="*/ 1268 w 2444"/>
                <a:gd name="T89" fmla="*/ 874 h 1297"/>
                <a:gd name="T90" fmla="*/ 1317 w 2444"/>
                <a:gd name="T91" fmla="*/ 886 h 1297"/>
                <a:gd name="T92" fmla="*/ 1327 w 2444"/>
                <a:gd name="T93" fmla="*/ 923 h 1297"/>
                <a:gd name="T94" fmla="*/ 1370 w 2444"/>
                <a:gd name="T95" fmla="*/ 935 h 1297"/>
                <a:gd name="T96" fmla="*/ 1371 w 2444"/>
                <a:gd name="T97" fmla="*/ 962 h 1297"/>
                <a:gd name="T98" fmla="*/ 1409 w 2444"/>
                <a:gd name="T99" fmla="*/ 987 h 1297"/>
                <a:gd name="T100" fmla="*/ 1465 w 2444"/>
                <a:gd name="T101" fmla="*/ 998 h 1297"/>
                <a:gd name="T102" fmla="*/ 1474 w 2444"/>
                <a:gd name="T103" fmla="*/ 1025 h 1297"/>
                <a:gd name="T104" fmla="*/ 1518 w 2444"/>
                <a:gd name="T105" fmla="*/ 1039 h 1297"/>
                <a:gd name="T106" fmla="*/ 1563 w 2444"/>
                <a:gd name="T107" fmla="*/ 1062 h 1297"/>
                <a:gd name="T108" fmla="*/ 1606 w 2444"/>
                <a:gd name="T109" fmla="*/ 1078 h 1297"/>
                <a:gd name="T110" fmla="*/ 1615 w 2444"/>
                <a:gd name="T111" fmla="*/ 1104 h 1297"/>
                <a:gd name="T112" fmla="*/ 1635 w 2444"/>
                <a:gd name="T113" fmla="*/ 1122 h 1297"/>
                <a:gd name="T114" fmla="*/ 1669 w 2444"/>
                <a:gd name="T115" fmla="*/ 1158 h 1297"/>
                <a:gd name="T116" fmla="*/ 1923 w 2444"/>
                <a:gd name="T117" fmla="*/ 1176 h 1297"/>
                <a:gd name="T118" fmla="*/ 1948 w 2444"/>
                <a:gd name="T119" fmla="*/ 1212 h 1297"/>
                <a:gd name="T120" fmla="*/ 2017 w 2444"/>
                <a:gd name="T121" fmla="*/ 1234 h 1297"/>
                <a:gd name="T122" fmla="*/ 2169 w 2444"/>
                <a:gd name="T123" fmla="*/ 1297 h 1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44" h="1297">
                  <a:moveTo>
                    <a:pt x="0" y="0"/>
                  </a:moveTo>
                  <a:lnTo>
                    <a:pt x="121" y="0"/>
                  </a:lnTo>
                  <a:lnTo>
                    <a:pt x="121" y="13"/>
                  </a:lnTo>
                  <a:lnTo>
                    <a:pt x="146" y="13"/>
                  </a:lnTo>
                  <a:lnTo>
                    <a:pt x="146" y="21"/>
                  </a:lnTo>
                  <a:lnTo>
                    <a:pt x="149" y="21"/>
                  </a:lnTo>
                  <a:lnTo>
                    <a:pt x="149" y="35"/>
                  </a:lnTo>
                  <a:lnTo>
                    <a:pt x="159" y="35"/>
                  </a:lnTo>
                  <a:lnTo>
                    <a:pt x="159" y="48"/>
                  </a:lnTo>
                  <a:lnTo>
                    <a:pt x="162" y="48"/>
                  </a:lnTo>
                  <a:lnTo>
                    <a:pt x="162" y="59"/>
                  </a:lnTo>
                  <a:lnTo>
                    <a:pt x="165" y="59"/>
                  </a:lnTo>
                  <a:lnTo>
                    <a:pt x="165" y="69"/>
                  </a:lnTo>
                  <a:lnTo>
                    <a:pt x="171" y="69"/>
                  </a:lnTo>
                  <a:lnTo>
                    <a:pt x="171" y="79"/>
                  </a:lnTo>
                  <a:lnTo>
                    <a:pt x="177" y="79"/>
                  </a:lnTo>
                  <a:lnTo>
                    <a:pt x="177" y="93"/>
                  </a:lnTo>
                  <a:lnTo>
                    <a:pt x="182" y="93"/>
                  </a:lnTo>
                  <a:lnTo>
                    <a:pt x="182" y="104"/>
                  </a:lnTo>
                  <a:lnTo>
                    <a:pt x="186" y="104"/>
                  </a:lnTo>
                  <a:lnTo>
                    <a:pt x="186" y="116"/>
                  </a:lnTo>
                  <a:lnTo>
                    <a:pt x="187" y="116"/>
                  </a:lnTo>
                  <a:lnTo>
                    <a:pt x="187" y="126"/>
                  </a:lnTo>
                  <a:lnTo>
                    <a:pt x="202" y="126"/>
                  </a:lnTo>
                  <a:lnTo>
                    <a:pt x="202" y="138"/>
                  </a:lnTo>
                  <a:lnTo>
                    <a:pt x="223" y="138"/>
                  </a:lnTo>
                  <a:lnTo>
                    <a:pt x="223" y="150"/>
                  </a:lnTo>
                  <a:lnTo>
                    <a:pt x="236" y="150"/>
                  </a:lnTo>
                  <a:lnTo>
                    <a:pt x="236" y="162"/>
                  </a:lnTo>
                  <a:lnTo>
                    <a:pt x="246" y="162"/>
                  </a:lnTo>
                  <a:lnTo>
                    <a:pt x="246" y="174"/>
                  </a:lnTo>
                  <a:lnTo>
                    <a:pt x="268" y="174"/>
                  </a:lnTo>
                  <a:lnTo>
                    <a:pt x="268" y="185"/>
                  </a:lnTo>
                  <a:lnTo>
                    <a:pt x="289" y="185"/>
                  </a:lnTo>
                  <a:lnTo>
                    <a:pt x="289" y="195"/>
                  </a:lnTo>
                  <a:lnTo>
                    <a:pt x="300" y="195"/>
                  </a:lnTo>
                  <a:lnTo>
                    <a:pt x="300" y="208"/>
                  </a:lnTo>
                  <a:lnTo>
                    <a:pt x="345" y="208"/>
                  </a:lnTo>
                  <a:lnTo>
                    <a:pt x="345" y="220"/>
                  </a:lnTo>
                  <a:lnTo>
                    <a:pt x="353" y="220"/>
                  </a:lnTo>
                  <a:lnTo>
                    <a:pt x="353" y="243"/>
                  </a:lnTo>
                  <a:lnTo>
                    <a:pt x="372" y="243"/>
                  </a:lnTo>
                  <a:lnTo>
                    <a:pt x="372" y="254"/>
                  </a:lnTo>
                  <a:lnTo>
                    <a:pt x="377" y="254"/>
                  </a:lnTo>
                  <a:lnTo>
                    <a:pt x="377" y="264"/>
                  </a:lnTo>
                  <a:lnTo>
                    <a:pt x="399" y="264"/>
                  </a:lnTo>
                  <a:lnTo>
                    <a:pt x="399" y="278"/>
                  </a:lnTo>
                  <a:lnTo>
                    <a:pt x="404" y="278"/>
                  </a:lnTo>
                  <a:lnTo>
                    <a:pt x="404" y="312"/>
                  </a:lnTo>
                  <a:lnTo>
                    <a:pt x="444" y="312"/>
                  </a:lnTo>
                  <a:lnTo>
                    <a:pt x="444" y="323"/>
                  </a:lnTo>
                  <a:lnTo>
                    <a:pt x="504" y="323"/>
                  </a:lnTo>
                  <a:lnTo>
                    <a:pt x="504" y="334"/>
                  </a:lnTo>
                  <a:lnTo>
                    <a:pt x="529" y="334"/>
                  </a:lnTo>
                  <a:lnTo>
                    <a:pt x="529" y="346"/>
                  </a:lnTo>
                  <a:lnTo>
                    <a:pt x="592" y="346"/>
                  </a:lnTo>
                  <a:lnTo>
                    <a:pt x="592" y="358"/>
                  </a:lnTo>
                  <a:lnTo>
                    <a:pt x="607" y="358"/>
                  </a:lnTo>
                  <a:lnTo>
                    <a:pt x="607" y="369"/>
                  </a:lnTo>
                  <a:lnTo>
                    <a:pt x="611" y="369"/>
                  </a:lnTo>
                  <a:lnTo>
                    <a:pt x="611" y="379"/>
                  </a:lnTo>
                  <a:lnTo>
                    <a:pt x="617" y="379"/>
                  </a:lnTo>
                  <a:lnTo>
                    <a:pt x="617" y="392"/>
                  </a:lnTo>
                  <a:lnTo>
                    <a:pt x="658" y="392"/>
                  </a:lnTo>
                  <a:lnTo>
                    <a:pt x="658" y="404"/>
                  </a:lnTo>
                  <a:lnTo>
                    <a:pt x="705" y="404"/>
                  </a:lnTo>
                  <a:lnTo>
                    <a:pt x="705" y="414"/>
                  </a:lnTo>
                  <a:lnTo>
                    <a:pt x="708" y="414"/>
                  </a:lnTo>
                  <a:lnTo>
                    <a:pt x="708" y="427"/>
                  </a:lnTo>
                  <a:lnTo>
                    <a:pt x="739" y="427"/>
                  </a:lnTo>
                  <a:lnTo>
                    <a:pt x="739" y="438"/>
                  </a:lnTo>
                  <a:lnTo>
                    <a:pt x="747" y="438"/>
                  </a:lnTo>
                  <a:lnTo>
                    <a:pt x="747" y="449"/>
                  </a:lnTo>
                  <a:lnTo>
                    <a:pt x="757" y="449"/>
                  </a:lnTo>
                  <a:lnTo>
                    <a:pt x="757" y="461"/>
                  </a:lnTo>
                  <a:lnTo>
                    <a:pt x="762" y="461"/>
                  </a:lnTo>
                  <a:lnTo>
                    <a:pt x="762" y="473"/>
                  </a:lnTo>
                  <a:lnTo>
                    <a:pt x="774" y="473"/>
                  </a:lnTo>
                  <a:lnTo>
                    <a:pt x="774" y="486"/>
                  </a:lnTo>
                  <a:lnTo>
                    <a:pt x="789" y="486"/>
                  </a:lnTo>
                  <a:lnTo>
                    <a:pt x="789" y="521"/>
                  </a:lnTo>
                  <a:lnTo>
                    <a:pt x="804" y="521"/>
                  </a:lnTo>
                  <a:lnTo>
                    <a:pt x="804" y="531"/>
                  </a:lnTo>
                  <a:lnTo>
                    <a:pt x="805" y="531"/>
                  </a:lnTo>
                  <a:lnTo>
                    <a:pt x="805" y="543"/>
                  </a:lnTo>
                  <a:lnTo>
                    <a:pt x="807" y="543"/>
                  </a:lnTo>
                  <a:lnTo>
                    <a:pt x="807" y="553"/>
                  </a:lnTo>
                  <a:lnTo>
                    <a:pt x="810" y="553"/>
                  </a:lnTo>
                  <a:lnTo>
                    <a:pt x="810" y="580"/>
                  </a:lnTo>
                  <a:lnTo>
                    <a:pt x="819" y="580"/>
                  </a:lnTo>
                  <a:lnTo>
                    <a:pt x="819" y="590"/>
                  </a:lnTo>
                  <a:lnTo>
                    <a:pt x="846" y="590"/>
                  </a:lnTo>
                  <a:lnTo>
                    <a:pt x="846" y="601"/>
                  </a:lnTo>
                  <a:lnTo>
                    <a:pt x="874" y="601"/>
                  </a:lnTo>
                  <a:lnTo>
                    <a:pt x="874" y="613"/>
                  </a:lnTo>
                  <a:lnTo>
                    <a:pt x="896" y="613"/>
                  </a:lnTo>
                  <a:lnTo>
                    <a:pt x="896" y="626"/>
                  </a:lnTo>
                  <a:lnTo>
                    <a:pt x="1007" y="626"/>
                  </a:lnTo>
                  <a:lnTo>
                    <a:pt x="1007" y="637"/>
                  </a:lnTo>
                  <a:lnTo>
                    <a:pt x="1009" y="637"/>
                  </a:lnTo>
                  <a:lnTo>
                    <a:pt x="1009" y="649"/>
                  </a:lnTo>
                  <a:lnTo>
                    <a:pt x="1012" y="649"/>
                  </a:lnTo>
                  <a:lnTo>
                    <a:pt x="1012" y="660"/>
                  </a:lnTo>
                  <a:lnTo>
                    <a:pt x="1029" y="660"/>
                  </a:lnTo>
                  <a:lnTo>
                    <a:pt x="1029" y="672"/>
                  </a:lnTo>
                  <a:lnTo>
                    <a:pt x="1040" y="672"/>
                  </a:lnTo>
                  <a:lnTo>
                    <a:pt x="1040" y="685"/>
                  </a:lnTo>
                  <a:lnTo>
                    <a:pt x="1042" y="685"/>
                  </a:lnTo>
                  <a:lnTo>
                    <a:pt x="1042" y="709"/>
                  </a:lnTo>
                  <a:lnTo>
                    <a:pt x="1064" y="709"/>
                  </a:lnTo>
                  <a:lnTo>
                    <a:pt x="1064" y="719"/>
                  </a:lnTo>
                  <a:lnTo>
                    <a:pt x="1098" y="719"/>
                  </a:lnTo>
                  <a:lnTo>
                    <a:pt x="1098" y="730"/>
                  </a:lnTo>
                  <a:lnTo>
                    <a:pt x="1099" y="730"/>
                  </a:lnTo>
                  <a:lnTo>
                    <a:pt x="1099" y="744"/>
                  </a:lnTo>
                  <a:lnTo>
                    <a:pt x="1139" y="744"/>
                  </a:lnTo>
                  <a:lnTo>
                    <a:pt x="1139" y="755"/>
                  </a:lnTo>
                  <a:lnTo>
                    <a:pt x="1151" y="755"/>
                  </a:lnTo>
                  <a:lnTo>
                    <a:pt x="1151" y="767"/>
                  </a:lnTo>
                  <a:lnTo>
                    <a:pt x="1168" y="767"/>
                  </a:lnTo>
                  <a:lnTo>
                    <a:pt x="1168" y="777"/>
                  </a:lnTo>
                  <a:lnTo>
                    <a:pt x="1172" y="777"/>
                  </a:lnTo>
                  <a:lnTo>
                    <a:pt x="1172" y="789"/>
                  </a:lnTo>
                  <a:lnTo>
                    <a:pt x="1183" y="789"/>
                  </a:lnTo>
                  <a:lnTo>
                    <a:pt x="1183" y="803"/>
                  </a:lnTo>
                  <a:lnTo>
                    <a:pt x="1202" y="803"/>
                  </a:lnTo>
                  <a:lnTo>
                    <a:pt x="1202" y="814"/>
                  </a:lnTo>
                  <a:lnTo>
                    <a:pt x="1211" y="814"/>
                  </a:lnTo>
                  <a:lnTo>
                    <a:pt x="1211" y="836"/>
                  </a:lnTo>
                  <a:lnTo>
                    <a:pt x="1232" y="836"/>
                  </a:lnTo>
                  <a:lnTo>
                    <a:pt x="1232" y="848"/>
                  </a:lnTo>
                  <a:lnTo>
                    <a:pt x="1242" y="848"/>
                  </a:lnTo>
                  <a:lnTo>
                    <a:pt x="1242" y="861"/>
                  </a:lnTo>
                  <a:lnTo>
                    <a:pt x="1268" y="861"/>
                  </a:lnTo>
                  <a:lnTo>
                    <a:pt x="1268" y="874"/>
                  </a:lnTo>
                  <a:lnTo>
                    <a:pt x="1271" y="874"/>
                  </a:lnTo>
                  <a:lnTo>
                    <a:pt x="1271" y="886"/>
                  </a:lnTo>
                  <a:lnTo>
                    <a:pt x="1317" y="886"/>
                  </a:lnTo>
                  <a:lnTo>
                    <a:pt x="1317" y="899"/>
                  </a:lnTo>
                  <a:lnTo>
                    <a:pt x="1327" y="899"/>
                  </a:lnTo>
                  <a:lnTo>
                    <a:pt x="1327" y="923"/>
                  </a:lnTo>
                  <a:lnTo>
                    <a:pt x="1360" y="923"/>
                  </a:lnTo>
                  <a:lnTo>
                    <a:pt x="1360" y="935"/>
                  </a:lnTo>
                  <a:lnTo>
                    <a:pt x="1370" y="935"/>
                  </a:lnTo>
                  <a:lnTo>
                    <a:pt x="1370" y="948"/>
                  </a:lnTo>
                  <a:lnTo>
                    <a:pt x="1371" y="948"/>
                  </a:lnTo>
                  <a:lnTo>
                    <a:pt x="1371" y="962"/>
                  </a:lnTo>
                  <a:lnTo>
                    <a:pt x="1409" y="962"/>
                  </a:lnTo>
                  <a:lnTo>
                    <a:pt x="1409" y="974"/>
                  </a:lnTo>
                  <a:lnTo>
                    <a:pt x="1409" y="987"/>
                  </a:lnTo>
                  <a:lnTo>
                    <a:pt x="1411" y="987"/>
                  </a:lnTo>
                  <a:lnTo>
                    <a:pt x="1411" y="998"/>
                  </a:lnTo>
                  <a:lnTo>
                    <a:pt x="1465" y="998"/>
                  </a:lnTo>
                  <a:lnTo>
                    <a:pt x="1465" y="1012"/>
                  </a:lnTo>
                  <a:lnTo>
                    <a:pt x="1474" y="1012"/>
                  </a:lnTo>
                  <a:lnTo>
                    <a:pt x="1474" y="1025"/>
                  </a:lnTo>
                  <a:lnTo>
                    <a:pt x="1514" y="1025"/>
                  </a:lnTo>
                  <a:lnTo>
                    <a:pt x="1514" y="1039"/>
                  </a:lnTo>
                  <a:lnTo>
                    <a:pt x="1518" y="1039"/>
                  </a:lnTo>
                  <a:lnTo>
                    <a:pt x="1518" y="1050"/>
                  </a:lnTo>
                  <a:lnTo>
                    <a:pt x="1563" y="1050"/>
                  </a:lnTo>
                  <a:lnTo>
                    <a:pt x="1563" y="1062"/>
                  </a:lnTo>
                  <a:lnTo>
                    <a:pt x="1593" y="1062"/>
                  </a:lnTo>
                  <a:lnTo>
                    <a:pt x="1593" y="1078"/>
                  </a:lnTo>
                  <a:lnTo>
                    <a:pt x="1606" y="1078"/>
                  </a:lnTo>
                  <a:lnTo>
                    <a:pt x="1606" y="1089"/>
                  </a:lnTo>
                  <a:lnTo>
                    <a:pt x="1615" y="1089"/>
                  </a:lnTo>
                  <a:lnTo>
                    <a:pt x="1615" y="1104"/>
                  </a:lnTo>
                  <a:lnTo>
                    <a:pt x="1633" y="1104"/>
                  </a:lnTo>
                  <a:lnTo>
                    <a:pt x="1633" y="1122"/>
                  </a:lnTo>
                  <a:lnTo>
                    <a:pt x="1635" y="1122"/>
                  </a:lnTo>
                  <a:lnTo>
                    <a:pt x="1635" y="1139"/>
                  </a:lnTo>
                  <a:lnTo>
                    <a:pt x="1669" y="1139"/>
                  </a:lnTo>
                  <a:lnTo>
                    <a:pt x="1669" y="1158"/>
                  </a:lnTo>
                  <a:lnTo>
                    <a:pt x="1913" y="1158"/>
                  </a:lnTo>
                  <a:lnTo>
                    <a:pt x="1913" y="1176"/>
                  </a:lnTo>
                  <a:lnTo>
                    <a:pt x="1923" y="1176"/>
                  </a:lnTo>
                  <a:lnTo>
                    <a:pt x="1923" y="1196"/>
                  </a:lnTo>
                  <a:lnTo>
                    <a:pt x="1948" y="1196"/>
                  </a:lnTo>
                  <a:lnTo>
                    <a:pt x="1948" y="1212"/>
                  </a:lnTo>
                  <a:lnTo>
                    <a:pt x="1973" y="1212"/>
                  </a:lnTo>
                  <a:lnTo>
                    <a:pt x="1973" y="1234"/>
                  </a:lnTo>
                  <a:lnTo>
                    <a:pt x="2017" y="1234"/>
                  </a:lnTo>
                  <a:lnTo>
                    <a:pt x="2017" y="1258"/>
                  </a:lnTo>
                  <a:lnTo>
                    <a:pt x="2169" y="1260"/>
                  </a:lnTo>
                  <a:lnTo>
                    <a:pt x="2169" y="1297"/>
                  </a:lnTo>
                  <a:lnTo>
                    <a:pt x="2444" y="1297"/>
                  </a:lnTo>
                </a:path>
              </a:pathLst>
            </a:custGeom>
            <a:ln w="28575">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15" name="Line 8">
              <a:extLst>
                <a:ext uri="{FF2B5EF4-FFF2-40B4-BE49-F238E27FC236}">
                  <a16:creationId xmlns:a16="http://schemas.microsoft.com/office/drawing/2014/main" id="{E5ACC9C1-4DEB-45EF-A1A5-13986C445046}"/>
                </a:ext>
              </a:extLst>
            </p:cNvPr>
            <p:cNvSpPr>
              <a:spLocks noChangeShapeType="1"/>
            </p:cNvSpPr>
            <p:nvPr/>
          </p:nvSpPr>
          <p:spPr bwMode="auto">
            <a:xfrm>
              <a:off x="10937992" y="3268639"/>
              <a:ext cx="0" cy="91440"/>
            </a:xfrm>
            <a:prstGeom prst="line">
              <a:avLst/>
            </a:prstGeom>
            <a:ln w="28575">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17" name="Line 118">
              <a:extLst>
                <a:ext uri="{FF2B5EF4-FFF2-40B4-BE49-F238E27FC236}">
                  <a16:creationId xmlns:a16="http://schemas.microsoft.com/office/drawing/2014/main" id="{516B583A-9263-4C29-906C-AB13C7218121}"/>
                </a:ext>
              </a:extLst>
            </p:cNvPr>
            <p:cNvSpPr>
              <a:spLocks noChangeShapeType="1"/>
            </p:cNvSpPr>
            <p:nvPr/>
          </p:nvSpPr>
          <p:spPr bwMode="auto">
            <a:xfrm>
              <a:off x="10912712" y="3268639"/>
              <a:ext cx="0" cy="91440"/>
            </a:xfrm>
            <a:prstGeom prst="line">
              <a:avLst/>
            </a:prstGeom>
            <a:ln w="28575">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19" name="Line 120">
              <a:extLst>
                <a:ext uri="{FF2B5EF4-FFF2-40B4-BE49-F238E27FC236}">
                  <a16:creationId xmlns:a16="http://schemas.microsoft.com/office/drawing/2014/main" id="{58E0E5E2-69E0-4710-B58C-FC0AD48F78F3}"/>
                </a:ext>
              </a:extLst>
            </p:cNvPr>
            <p:cNvSpPr>
              <a:spLocks noChangeShapeType="1"/>
            </p:cNvSpPr>
            <p:nvPr/>
          </p:nvSpPr>
          <p:spPr bwMode="auto">
            <a:xfrm>
              <a:off x="10908498" y="3268639"/>
              <a:ext cx="0" cy="91440"/>
            </a:xfrm>
            <a:prstGeom prst="line">
              <a:avLst/>
            </a:prstGeom>
            <a:ln w="28575">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21" name="Line 122">
              <a:extLst>
                <a:ext uri="{FF2B5EF4-FFF2-40B4-BE49-F238E27FC236}">
                  <a16:creationId xmlns:a16="http://schemas.microsoft.com/office/drawing/2014/main" id="{30FDD5E4-5FC6-4C9D-8D5D-672FA5FE9762}"/>
                </a:ext>
              </a:extLst>
            </p:cNvPr>
            <p:cNvSpPr>
              <a:spLocks noChangeShapeType="1"/>
            </p:cNvSpPr>
            <p:nvPr/>
          </p:nvSpPr>
          <p:spPr bwMode="auto">
            <a:xfrm>
              <a:off x="10848457" y="3268639"/>
              <a:ext cx="0" cy="91440"/>
            </a:xfrm>
            <a:prstGeom prst="line">
              <a:avLst/>
            </a:prstGeom>
            <a:ln w="28575">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23" name="Line 124">
              <a:extLst>
                <a:ext uri="{FF2B5EF4-FFF2-40B4-BE49-F238E27FC236}">
                  <a16:creationId xmlns:a16="http://schemas.microsoft.com/office/drawing/2014/main" id="{DED34879-73D9-4809-8E53-827EDA2A1FB8}"/>
                </a:ext>
              </a:extLst>
            </p:cNvPr>
            <p:cNvSpPr>
              <a:spLocks noChangeShapeType="1"/>
            </p:cNvSpPr>
            <p:nvPr/>
          </p:nvSpPr>
          <p:spPr bwMode="auto">
            <a:xfrm>
              <a:off x="10809482" y="3268639"/>
              <a:ext cx="0" cy="91440"/>
            </a:xfrm>
            <a:prstGeom prst="line">
              <a:avLst/>
            </a:prstGeom>
            <a:ln w="28575">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25" name="Line 126">
              <a:extLst>
                <a:ext uri="{FF2B5EF4-FFF2-40B4-BE49-F238E27FC236}">
                  <a16:creationId xmlns:a16="http://schemas.microsoft.com/office/drawing/2014/main" id="{885404D9-2281-4B46-A812-69DF0ABF1866}"/>
                </a:ext>
              </a:extLst>
            </p:cNvPr>
            <p:cNvSpPr>
              <a:spLocks noChangeShapeType="1"/>
            </p:cNvSpPr>
            <p:nvPr/>
          </p:nvSpPr>
          <p:spPr bwMode="auto">
            <a:xfrm>
              <a:off x="10699932" y="3268639"/>
              <a:ext cx="0" cy="91440"/>
            </a:xfrm>
            <a:prstGeom prst="line">
              <a:avLst/>
            </a:prstGeom>
            <a:ln w="28575">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26" name="Line 128">
              <a:extLst>
                <a:ext uri="{FF2B5EF4-FFF2-40B4-BE49-F238E27FC236}">
                  <a16:creationId xmlns:a16="http://schemas.microsoft.com/office/drawing/2014/main" id="{E21D5791-79F5-4229-A981-3CC8F4B9E515}"/>
                </a:ext>
              </a:extLst>
            </p:cNvPr>
            <p:cNvSpPr>
              <a:spLocks noChangeShapeType="1"/>
            </p:cNvSpPr>
            <p:nvPr/>
          </p:nvSpPr>
          <p:spPr bwMode="auto">
            <a:xfrm>
              <a:off x="10527181" y="3210243"/>
              <a:ext cx="0" cy="91440"/>
            </a:xfrm>
            <a:prstGeom prst="line">
              <a:avLst/>
            </a:prstGeom>
            <a:ln w="28575">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27" name="Line 130">
              <a:extLst>
                <a:ext uri="{FF2B5EF4-FFF2-40B4-BE49-F238E27FC236}">
                  <a16:creationId xmlns:a16="http://schemas.microsoft.com/office/drawing/2014/main" id="{82586688-D767-45A0-935D-043ED75FB756}"/>
                </a:ext>
              </a:extLst>
            </p:cNvPr>
            <p:cNvSpPr>
              <a:spLocks noChangeShapeType="1"/>
            </p:cNvSpPr>
            <p:nvPr/>
          </p:nvSpPr>
          <p:spPr bwMode="auto">
            <a:xfrm>
              <a:off x="10502954" y="3210243"/>
              <a:ext cx="0" cy="91440"/>
            </a:xfrm>
            <a:prstGeom prst="line">
              <a:avLst/>
            </a:prstGeom>
            <a:ln w="28575">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28" name="Line 136">
              <a:extLst>
                <a:ext uri="{FF2B5EF4-FFF2-40B4-BE49-F238E27FC236}">
                  <a16:creationId xmlns:a16="http://schemas.microsoft.com/office/drawing/2014/main" id="{89EA3969-0AF6-4B52-933C-F47393BBA764}"/>
                </a:ext>
              </a:extLst>
            </p:cNvPr>
            <p:cNvSpPr>
              <a:spLocks noChangeShapeType="1"/>
            </p:cNvSpPr>
            <p:nvPr/>
          </p:nvSpPr>
          <p:spPr bwMode="auto">
            <a:xfrm>
              <a:off x="10192211" y="3050836"/>
              <a:ext cx="0" cy="91440"/>
            </a:xfrm>
            <a:prstGeom prst="line">
              <a:avLst/>
            </a:prstGeom>
            <a:ln w="28575">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30" name="Line 138">
              <a:extLst>
                <a:ext uri="{FF2B5EF4-FFF2-40B4-BE49-F238E27FC236}">
                  <a16:creationId xmlns:a16="http://schemas.microsoft.com/office/drawing/2014/main" id="{0AC8C52F-A222-4527-BB50-6075C2BD7A02}"/>
                </a:ext>
              </a:extLst>
            </p:cNvPr>
            <p:cNvSpPr>
              <a:spLocks noChangeShapeType="1"/>
            </p:cNvSpPr>
            <p:nvPr/>
          </p:nvSpPr>
          <p:spPr bwMode="auto">
            <a:xfrm>
              <a:off x="10076341" y="2967186"/>
              <a:ext cx="0" cy="91440"/>
            </a:xfrm>
            <a:prstGeom prst="line">
              <a:avLst/>
            </a:prstGeom>
            <a:ln w="28575">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32" name="Line 140">
              <a:extLst>
                <a:ext uri="{FF2B5EF4-FFF2-40B4-BE49-F238E27FC236}">
                  <a16:creationId xmlns:a16="http://schemas.microsoft.com/office/drawing/2014/main" id="{2106710F-3FA4-46CE-A3C9-BA71C6811E79}"/>
                </a:ext>
              </a:extLst>
            </p:cNvPr>
            <p:cNvSpPr>
              <a:spLocks noChangeShapeType="1"/>
            </p:cNvSpPr>
            <p:nvPr/>
          </p:nvSpPr>
          <p:spPr bwMode="auto">
            <a:xfrm>
              <a:off x="10070021" y="2967186"/>
              <a:ext cx="0" cy="91440"/>
            </a:xfrm>
            <a:prstGeom prst="line">
              <a:avLst/>
            </a:prstGeom>
            <a:ln w="28575">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33" name="Line 142">
              <a:extLst>
                <a:ext uri="{FF2B5EF4-FFF2-40B4-BE49-F238E27FC236}">
                  <a16:creationId xmlns:a16="http://schemas.microsoft.com/office/drawing/2014/main" id="{C00F9AC9-CAA8-4DE5-9531-43E3F9614324}"/>
                </a:ext>
              </a:extLst>
            </p:cNvPr>
            <p:cNvSpPr>
              <a:spLocks noChangeShapeType="1"/>
            </p:cNvSpPr>
            <p:nvPr/>
          </p:nvSpPr>
          <p:spPr bwMode="auto">
            <a:xfrm>
              <a:off x="10035260" y="2918368"/>
              <a:ext cx="0" cy="45770"/>
            </a:xfrm>
            <a:prstGeom prst="line">
              <a:avLst/>
            </a:prstGeom>
            <a:ln w="28575">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35" name="Line 144">
              <a:extLst>
                <a:ext uri="{FF2B5EF4-FFF2-40B4-BE49-F238E27FC236}">
                  <a16:creationId xmlns:a16="http://schemas.microsoft.com/office/drawing/2014/main" id="{723994E1-159A-47B0-B8E3-67ECBCC9D08F}"/>
                </a:ext>
              </a:extLst>
            </p:cNvPr>
            <p:cNvSpPr>
              <a:spLocks noChangeShapeType="1"/>
            </p:cNvSpPr>
            <p:nvPr/>
          </p:nvSpPr>
          <p:spPr bwMode="auto">
            <a:xfrm>
              <a:off x="9971005" y="2881959"/>
              <a:ext cx="0" cy="91440"/>
            </a:xfrm>
            <a:prstGeom prst="line">
              <a:avLst/>
            </a:prstGeom>
            <a:ln w="28575">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37" name="Line 146">
              <a:extLst>
                <a:ext uri="{FF2B5EF4-FFF2-40B4-BE49-F238E27FC236}">
                  <a16:creationId xmlns:a16="http://schemas.microsoft.com/office/drawing/2014/main" id="{7671329D-C390-4565-9255-643F807BD103}"/>
                </a:ext>
              </a:extLst>
            </p:cNvPr>
            <p:cNvSpPr>
              <a:spLocks noChangeShapeType="1"/>
            </p:cNvSpPr>
            <p:nvPr/>
          </p:nvSpPr>
          <p:spPr bwMode="auto">
            <a:xfrm>
              <a:off x="9939404" y="2837767"/>
              <a:ext cx="0" cy="91440"/>
            </a:xfrm>
            <a:prstGeom prst="line">
              <a:avLst/>
            </a:prstGeom>
            <a:ln w="28575">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39" name="Line 148">
              <a:extLst>
                <a:ext uri="{FF2B5EF4-FFF2-40B4-BE49-F238E27FC236}">
                  <a16:creationId xmlns:a16="http://schemas.microsoft.com/office/drawing/2014/main" id="{B11A3960-7B6C-43DC-B42E-0F3E7390344F}"/>
                </a:ext>
              </a:extLst>
            </p:cNvPr>
            <p:cNvSpPr>
              <a:spLocks noChangeShapeType="1"/>
            </p:cNvSpPr>
            <p:nvPr/>
          </p:nvSpPr>
          <p:spPr bwMode="auto">
            <a:xfrm>
              <a:off x="9795094" y="2698878"/>
              <a:ext cx="0" cy="91440"/>
            </a:xfrm>
            <a:prstGeom prst="line">
              <a:avLst/>
            </a:prstGeom>
            <a:ln w="28575">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41" name="Line 150">
              <a:extLst>
                <a:ext uri="{FF2B5EF4-FFF2-40B4-BE49-F238E27FC236}">
                  <a16:creationId xmlns:a16="http://schemas.microsoft.com/office/drawing/2014/main" id="{55011BBB-001F-4A79-8DD8-B14AD2B20F02}"/>
                </a:ext>
              </a:extLst>
            </p:cNvPr>
            <p:cNvSpPr>
              <a:spLocks noChangeShapeType="1"/>
            </p:cNvSpPr>
            <p:nvPr/>
          </p:nvSpPr>
          <p:spPr bwMode="auto">
            <a:xfrm>
              <a:off x="9679224" y="2583662"/>
              <a:ext cx="0" cy="91440"/>
            </a:xfrm>
            <a:prstGeom prst="line">
              <a:avLst/>
            </a:prstGeom>
            <a:ln w="28575">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43" name="Line 152">
              <a:extLst>
                <a:ext uri="{FF2B5EF4-FFF2-40B4-BE49-F238E27FC236}">
                  <a16:creationId xmlns:a16="http://schemas.microsoft.com/office/drawing/2014/main" id="{57C78E17-3F0F-4311-AFF7-40666EAC9513}"/>
                </a:ext>
              </a:extLst>
            </p:cNvPr>
            <p:cNvSpPr>
              <a:spLocks noChangeShapeType="1"/>
            </p:cNvSpPr>
            <p:nvPr/>
          </p:nvSpPr>
          <p:spPr bwMode="auto">
            <a:xfrm>
              <a:off x="9638142" y="2544205"/>
              <a:ext cx="0" cy="91440"/>
            </a:xfrm>
            <a:prstGeom prst="line">
              <a:avLst/>
            </a:prstGeom>
            <a:ln w="28575">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45" name="Line 154">
              <a:extLst>
                <a:ext uri="{FF2B5EF4-FFF2-40B4-BE49-F238E27FC236}">
                  <a16:creationId xmlns:a16="http://schemas.microsoft.com/office/drawing/2014/main" id="{89895AF9-AF2B-4336-A64A-B64C7E2F54A8}"/>
                </a:ext>
              </a:extLst>
            </p:cNvPr>
            <p:cNvSpPr>
              <a:spLocks noChangeShapeType="1"/>
            </p:cNvSpPr>
            <p:nvPr/>
          </p:nvSpPr>
          <p:spPr bwMode="auto">
            <a:xfrm>
              <a:off x="9217851" y="2133852"/>
              <a:ext cx="0" cy="91440"/>
            </a:xfrm>
            <a:prstGeom prst="line">
              <a:avLst/>
            </a:prstGeom>
            <a:ln w="28575">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47" name="Line 158">
              <a:extLst>
                <a:ext uri="{FF2B5EF4-FFF2-40B4-BE49-F238E27FC236}">
                  <a16:creationId xmlns:a16="http://schemas.microsoft.com/office/drawing/2014/main" id="{8049D0E5-FA82-4ACC-8978-CBDD2C69763B}"/>
                </a:ext>
              </a:extLst>
            </p:cNvPr>
            <p:cNvSpPr>
              <a:spLocks noChangeShapeType="1"/>
            </p:cNvSpPr>
            <p:nvPr/>
          </p:nvSpPr>
          <p:spPr bwMode="auto">
            <a:xfrm>
              <a:off x="10064755" y="2967186"/>
              <a:ext cx="0" cy="91440"/>
            </a:xfrm>
            <a:prstGeom prst="line">
              <a:avLst/>
            </a:prstGeom>
            <a:ln w="28575">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grpSp>
          <p:nvGrpSpPr>
            <p:cNvPr id="60" name="Group 59">
              <a:extLst>
                <a:ext uri="{FF2B5EF4-FFF2-40B4-BE49-F238E27FC236}">
                  <a16:creationId xmlns:a16="http://schemas.microsoft.com/office/drawing/2014/main" id="{D44E1543-15C6-4F18-89F6-DECA30A9FD3F}"/>
                </a:ext>
              </a:extLst>
            </p:cNvPr>
            <p:cNvGrpSpPr/>
            <p:nvPr/>
          </p:nvGrpSpPr>
          <p:grpSpPr>
            <a:xfrm>
              <a:off x="9178240" y="2176574"/>
              <a:ext cx="1811582" cy="1134788"/>
              <a:chOff x="9178240" y="2176574"/>
              <a:chExt cx="1811582" cy="1134788"/>
            </a:xfrm>
          </p:grpSpPr>
          <p:sp>
            <p:nvSpPr>
              <p:cNvPr id="914" name="Line 7">
                <a:extLst>
                  <a:ext uri="{FF2B5EF4-FFF2-40B4-BE49-F238E27FC236}">
                    <a16:creationId xmlns:a16="http://schemas.microsoft.com/office/drawing/2014/main" id="{BE8591DB-DC30-4C4B-A203-B4D7BA5C5BB8}"/>
                  </a:ext>
                </a:extLst>
              </p:cNvPr>
              <p:cNvSpPr>
                <a:spLocks noChangeShapeType="1"/>
              </p:cNvSpPr>
              <p:nvPr/>
            </p:nvSpPr>
            <p:spPr bwMode="auto">
              <a:xfrm>
                <a:off x="10898382" y="3311362"/>
                <a:ext cx="91440" cy="0"/>
              </a:xfrm>
              <a:prstGeom prst="line">
                <a:avLst/>
              </a:prstGeom>
              <a:ln w="28575">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16" name="Line 117">
                <a:extLst>
                  <a:ext uri="{FF2B5EF4-FFF2-40B4-BE49-F238E27FC236}">
                    <a16:creationId xmlns:a16="http://schemas.microsoft.com/office/drawing/2014/main" id="{A3DB6E1E-BB61-470A-AA54-B7FEBAA55936}"/>
                  </a:ext>
                </a:extLst>
              </p:cNvPr>
              <p:cNvSpPr>
                <a:spLocks noChangeShapeType="1"/>
              </p:cNvSpPr>
              <p:nvPr/>
            </p:nvSpPr>
            <p:spPr bwMode="auto">
              <a:xfrm>
                <a:off x="10877315" y="3311362"/>
                <a:ext cx="91440" cy="0"/>
              </a:xfrm>
              <a:prstGeom prst="line">
                <a:avLst/>
              </a:prstGeom>
              <a:ln w="28575">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18" name="Line 119">
                <a:extLst>
                  <a:ext uri="{FF2B5EF4-FFF2-40B4-BE49-F238E27FC236}">
                    <a16:creationId xmlns:a16="http://schemas.microsoft.com/office/drawing/2014/main" id="{6217E785-AC58-4EC6-B6C7-3A3CF59F319F}"/>
                  </a:ext>
                </a:extLst>
              </p:cNvPr>
              <p:cNvSpPr>
                <a:spLocks noChangeShapeType="1"/>
              </p:cNvSpPr>
              <p:nvPr/>
            </p:nvSpPr>
            <p:spPr bwMode="auto">
              <a:xfrm>
                <a:off x="10873101" y="3311362"/>
                <a:ext cx="91440" cy="0"/>
              </a:xfrm>
              <a:prstGeom prst="line">
                <a:avLst/>
              </a:prstGeom>
              <a:ln w="28575">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20" name="Line 121">
                <a:extLst>
                  <a:ext uri="{FF2B5EF4-FFF2-40B4-BE49-F238E27FC236}">
                    <a16:creationId xmlns:a16="http://schemas.microsoft.com/office/drawing/2014/main" id="{E1F5DD97-9217-4CBF-AD28-F7FFD9B08FCC}"/>
                  </a:ext>
                </a:extLst>
              </p:cNvPr>
              <p:cNvSpPr>
                <a:spLocks noChangeShapeType="1"/>
              </p:cNvSpPr>
              <p:nvPr/>
            </p:nvSpPr>
            <p:spPr bwMode="auto">
              <a:xfrm>
                <a:off x="10812006" y="3311362"/>
                <a:ext cx="91440" cy="0"/>
              </a:xfrm>
              <a:prstGeom prst="line">
                <a:avLst/>
              </a:prstGeom>
              <a:ln w="28575">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22" name="Line 123">
                <a:extLst>
                  <a:ext uri="{FF2B5EF4-FFF2-40B4-BE49-F238E27FC236}">
                    <a16:creationId xmlns:a16="http://schemas.microsoft.com/office/drawing/2014/main" id="{1AC8C1E9-B7D6-446D-B31C-36D5A172B9B6}"/>
                  </a:ext>
                </a:extLst>
              </p:cNvPr>
              <p:cNvSpPr>
                <a:spLocks noChangeShapeType="1"/>
              </p:cNvSpPr>
              <p:nvPr/>
            </p:nvSpPr>
            <p:spPr bwMode="auto">
              <a:xfrm>
                <a:off x="10774085" y="3311362"/>
                <a:ext cx="91440" cy="0"/>
              </a:xfrm>
              <a:prstGeom prst="line">
                <a:avLst/>
              </a:prstGeom>
              <a:ln w="28575">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24" name="Line 125">
                <a:extLst>
                  <a:ext uri="{FF2B5EF4-FFF2-40B4-BE49-F238E27FC236}">
                    <a16:creationId xmlns:a16="http://schemas.microsoft.com/office/drawing/2014/main" id="{61EAF211-D18C-4230-8EDB-4812E0472806}"/>
                  </a:ext>
                </a:extLst>
              </p:cNvPr>
              <p:cNvSpPr>
                <a:spLocks noChangeShapeType="1"/>
              </p:cNvSpPr>
              <p:nvPr/>
            </p:nvSpPr>
            <p:spPr bwMode="auto">
              <a:xfrm>
                <a:off x="10664536" y="3311362"/>
                <a:ext cx="91440" cy="0"/>
              </a:xfrm>
              <a:prstGeom prst="line">
                <a:avLst/>
              </a:prstGeom>
              <a:ln w="28575">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29" name="Line 137">
                <a:extLst>
                  <a:ext uri="{FF2B5EF4-FFF2-40B4-BE49-F238E27FC236}">
                    <a16:creationId xmlns:a16="http://schemas.microsoft.com/office/drawing/2014/main" id="{3B0F264F-0C22-42A7-BCF6-76DD791A40DE}"/>
                  </a:ext>
                </a:extLst>
              </p:cNvPr>
              <p:cNvSpPr>
                <a:spLocks noChangeShapeType="1"/>
              </p:cNvSpPr>
              <p:nvPr/>
            </p:nvSpPr>
            <p:spPr bwMode="auto">
              <a:xfrm>
                <a:off x="10037784" y="3006752"/>
                <a:ext cx="91440" cy="0"/>
              </a:xfrm>
              <a:prstGeom prst="line">
                <a:avLst/>
              </a:prstGeom>
              <a:ln w="28575">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31" name="Line 139">
                <a:extLst>
                  <a:ext uri="{FF2B5EF4-FFF2-40B4-BE49-F238E27FC236}">
                    <a16:creationId xmlns:a16="http://schemas.microsoft.com/office/drawing/2014/main" id="{CC1E3783-5F3E-4F86-9324-7289184BA143}"/>
                  </a:ext>
                </a:extLst>
              </p:cNvPr>
              <p:cNvSpPr>
                <a:spLocks noChangeShapeType="1"/>
              </p:cNvSpPr>
              <p:nvPr/>
            </p:nvSpPr>
            <p:spPr bwMode="auto">
              <a:xfrm>
                <a:off x="10033571" y="3006752"/>
                <a:ext cx="91440" cy="0"/>
              </a:xfrm>
              <a:prstGeom prst="line">
                <a:avLst/>
              </a:prstGeom>
              <a:ln w="28575">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34" name="Line 143">
                <a:extLst>
                  <a:ext uri="{FF2B5EF4-FFF2-40B4-BE49-F238E27FC236}">
                    <a16:creationId xmlns:a16="http://schemas.microsoft.com/office/drawing/2014/main" id="{70D204B1-4796-4650-8B84-781E12566785}"/>
                  </a:ext>
                </a:extLst>
              </p:cNvPr>
              <p:cNvSpPr>
                <a:spLocks noChangeShapeType="1"/>
              </p:cNvSpPr>
              <p:nvPr/>
            </p:nvSpPr>
            <p:spPr bwMode="auto">
              <a:xfrm>
                <a:off x="9935608" y="2921525"/>
                <a:ext cx="91440" cy="0"/>
              </a:xfrm>
              <a:prstGeom prst="line">
                <a:avLst/>
              </a:prstGeom>
              <a:ln w="28575">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36" name="Line 145">
                <a:extLst>
                  <a:ext uri="{FF2B5EF4-FFF2-40B4-BE49-F238E27FC236}">
                    <a16:creationId xmlns:a16="http://schemas.microsoft.com/office/drawing/2014/main" id="{1B4653B4-AF40-47C2-8997-F779F150A615}"/>
                  </a:ext>
                </a:extLst>
              </p:cNvPr>
              <p:cNvSpPr>
                <a:spLocks noChangeShapeType="1"/>
              </p:cNvSpPr>
              <p:nvPr/>
            </p:nvSpPr>
            <p:spPr bwMode="auto">
              <a:xfrm>
                <a:off x="9902954" y="2878912"/>
                <a:ext cx="91440" cy="0"/>
              </a:xfrm>
              <a:prstGeom prst="line">
                <a:avLst/>
              </a:prstGeom>
              <a:ln w="28575">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38" name="Line 147">
                <a:extLst>
                  <a:ext uri="{FF2B5EF4-FFF2-40B4-BE49-F238E27FC236}">
                    <a16:creationId xmlns:a16="http://schemas.microsoft.com/office/drawing/2014/main" id="{B817E510-ED3C-4B01-9A9E-C9FF6DE85F1B}"/>
                  </a:ext>
                </a:extLst>
              </p:cNvPr>
              <p:cNvSpPr>
                <a:spLocks noChangeShapeType="1"/>
              </p:cNvSpPr>
              <p:nvPr/>
            </p:nvSpPr>
            <p:spPr bwMode="auto">
              <a:xfrm>
                <a:off x="9756537" y="2740022"/>
                <a:ext cx="91440" cy="0"/>
              </a:xfrm>
              <a:prstGeom prst="line">
                <a:avLst/>
              </a:prstGeom>
              <a:ln w="28575">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40" name="Line 149">
                <a:extLst>
                  <a:ext uri="{FF2B5EF4-FFF2-40B4-BE49-F238E27FC236}">
                    <a16:creationId xmlns:a16="http://schemas.microsoft.com/office/drawing/2014/main" id="{0632C440-A3C0-4AEC-ADAF-3266B38E9D13}"/>
                  </a:ext>
                </a:extLst>
              </p:cNvPr>
              <p:cNvSpPr>
                <a:spLocks noChangeShapeType="1"/>
              </p:cNvSpPr>
              <p:nvPr/>
            </p:nvSpPr>
            <p:spPr bwMode="auto">
              <a:xfrm>
                <a:off x="9643825" y="2623229"/>
                <a:ext cx="91440" cy="0"/>
              </a:xfrm>
              <a:prstGeom prst="line">
                <a:avLst/>
              </a:prstGeom>
              <a:ln w="28575">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42" name="Line 151">
                <a:extLst>
                  <a:ext uri="{FF2B5EF4-FFF2-40B4-BE49-F238E27FC236}">
                    <a16:creationId xmlns:a16="http://schemas.microsoft.com/office/drawing/2014/main" id="{78E288E9-0B76-46E9-A1D2-1EFA594FDDB3}"/>
                  </a:ext>
                </a:extLst>
              </p:cNvPr>
              <p:cNvSpPr>
                <a:spLocks noChangeShapeType="1"/>
              </p:cNvSpPr>
              <p:nvPr/>
            </p:nvSpPr>
            <p:spPr bwMode="auto">
              <a:xfrm>
                <a:off x="9598532" y="2583771"/>
                <a:ext cx="91440" cy="0"/>
              </a:xfrm>
              <a:prstGeom prst="line">
                <a:avLst/>
              </a:prstGeom>
              <a:ln w="28575">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44" name="Line 153">
                <a:extLst>
                  <a:ext uri="{FF2B5EF4-FFF2-40B4-BE49-F238E27FC236}">
                    <a16:creationId xmlns:a16="http://schemas.microsoft.com/office/drawing/2014/main" id="{B8841EBC-81AE-4115-8C8F-232A6453F0CE}"/>
                  </a:ext>
                </a:extLst>
              </p:cNvPr>
              <p:cNvSpPr>
                <a:spLocks noChangeShapeType="1"/>
              </p:cNvSpPr>
              <p:nvPr/>
            </p:nvSpPr>
            <p:spPr bwMode="auto">
              <a:xfrm>
                <a:off x="9178240" y="2176574"/>
                <a:ext cx="91440" cy="0"/>
              </a:xfrm>
              <a:prstGeom prst="line">
                <a:avLst/>
              </a:prstGeom>
              <a:ln w="28575">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46" name="Line 157">
                <a:extLst>
                  <a:ext uri="{FF2B5EF4-FFF2-40B4-BE49-F238E27FC236}">
                    <a16:creationId xmlns:a16="http://schemas.microsoft.com/office/drawing/2014/main" id="{10A4B879-91CF-49D6-BAA5-9F2961DBA002}"/>
                  </a:ext>
                </a:extLst>
              </p:cNvPr>
              <p:cNvSpPr>
                <a:spLocks noChangeShapeType="1"/>
              </p:cNvSpPr>
              <p:nvPr/>
            </p:nvSpPr>
            <p:spPr bwMode="auto">
              <a:xfrm>
                <a:off x="10025144" y="3006752"/>
                <a:ext cx="91440" cy="0"/>
              </a:xfrm>
              <a:prstGeom prst="line">
                <a:avLst/>
              </a:prstGeom>
              <a:ln w="28575">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sp>
            <p:nvSpPr>
              <p:cNvPr id="948" name="Line 159">
                <a:extLst>
                  <a:ext uri="{FF2B5EF4-FFF2-40B4-BE49-F238E27FC236}">
                    <a16:creationId xmlns:a16="http://schemas.microsoft.com/office/drawing/2014/main" id="{47670846-CBD6-431F-871D-0903B0D72C30}"/>
                  </a:ext>
                </a:extLst>
              </p:cNvPr>
              <p:cNvSpPr>
                <a:spLocks noChangeShapeType="1"/>
              </p:cNvSpPr>
              <p:nvPr/>
            </p:nvSpPr>
            <p:spPr bwMode="auto">
              <a:xfrm>
                <a:off x="10026197" y="3006752"/>
                <a:ext cx="91440" cy="0"/>
              </a:xfrm>
              <a:prstGeom prst="line">
                <a:avLst/>
              </a:prstGeom>
              <a:ln w="28575">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grpSp>
        <p:sp>
          <p:nvSpPr>
            <p:cNvPr id="949" name="Line 160">
              <a:extLst>
                <a:ext uri="{FF2B5EF4-FFF2-40B4-BE49-F238E27FC236}">
                  <a16:creationId xmlns:a16="http://schemas.microsoft.com/office/drawing/2014/main" id="{4D344BEB-01BF-4CE0-AD46-3A8E2F72B283}"/>
                </a:ext>
              </a:extLst>
            </p:cNvPr>
            <p:cNvSpPr>
              <a:spLocks noChangeShapeType="1"/>
            </p:cNvSpPr>
            <p:nvPr/>
          </p:nvSpPr>
          <p:spPr bwMode="auto">
            <a:xfrm>
              <a:off x="10061594" y="2967186"/>
              <a:ext cx="0" cy="91440"/>
            </a:xfrm>
            <a:prstGeom prst="line">
              <a:avLst/>
            </a:prstGeom>
            <a:ln w="28575">
              <a:solidFill>
                <a:schemeClr val="accent3"/>
              </a:solidFill>
              <a:miter lim="800000"/>
              <a:headEnd/>
              <a:tailEnd/>
            </a:ln>
          </p:spPr>
          <p:style>
            <a:lnRef idx="1">
              <a:schemeClr val="accent5"/>
            </a:lnRef>
            <a:fillRef idx="0">
              <a:schemeClr val="accent5"/>
            </a:fillRef>
            <a:effectRef idx="0">
              <a:schemeClr val="accent5"/>
            </a:effectRef>
            <a:fontRef idx="minor">
              <a:schemeClr val="tx1"/>
            </a:fontRef>
          </p:style>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grpSp>
      <p:sp>
        <p:nvSpPr>
          <p:cNvPr id="1098" name="TextBox 1097">
            <a:extLst>
              <a:ext uri="{FF2B5EF4-FFF2-40B4-BE49-F238E27FC236}">
                <a16:creationId xmlns:a16="http://schemas.microsoft.com/office/drawing/2014/main" id="{B5D01105-A024-4026-92EB-F0B51F9FCED9}"/>
              </a:ext>
            </a:extLst>
          </p:cNvPr>
          <p:cNvSpPr txBox="1"/>
          <p:nvPr/>
        </p:nvSpPr>
        <p:spPr>
          <a:xfrm>
            <a:off x="4895713" y="691421"/>
            <a:ext cx="3213400" cy="646331"/>
          </a:xfrm>
          <a:prstGeom prst="rect">
            <a:avLst/>
          </a:prstGeom>
          <a:noFill/>
          <a:ln w="12700">
            <a:noFill/>
          </a:ln>
        </p:spPr>
        <p:txBody>
          <a:bodyPr wrap="square" rtlCol="0">
            <a:spAutoFit/>
          </a:bodyPr>
          <a:lstStyle/>
          <a:p>
            <a:pPr algn="ctr" defTabSz="609539" fontAlgn="auto">
              <a:spcBef>
                <a:spcPts val="0"/>
              </a:spcBef>
              <a:spcAft>
                <a:spcPts val="0"/>
              </a:spcAft>
              <a:defRPr/>
            </a:pPr>
            <a:r>
              <a:rPr lang="en-GB" b="1" dirty="0">
                <a:solidFill>
                  <a:prstClr val="black"/>
                </a:solidFill>
                <a:latin typeface="Calibri" panose="020F0502020204030204" pitchFamily="34" charset="0"/>
                <a:cs typeface="Calibri" panose="020F0502020204030204" pitchFamily="34" charset="0"/>
              </a:rPr>
              <a:t>HRD Positive, </a:t>
            </a:r>
            <a:br>
              <a:rPr lang="en-GB" b="1" dirty="0">
                <a:solidFill>
                  <a:prstClr val="black"/>
                </a:solidFill>
                <a:latin typeface="Calibri" panose="020F0502020204030204" pitchFamily="34" charset="0"/>
                <a:cs typeface="Calibri" panose="020F0502020204030204" pitchFamily="34" charset="0"/>
              </a:rPr>
            </a:br>
            <a:r>
              <a:rPr lang="en-GB" b="1" dirty="0">
                <a:solidFill>
                  <a:prstClr val="black"/>
                </a:solidFill>
                <a:latin typeface="Calibri" panose="020F0502020204030204" pitchFamily="34" charset="0"/>
                <a:cs typeface="Calibri" panose="020F0502020204030204" pitchFamily="34" charset="0"/>
              </a:rPr>
              <a:t>Excluding t</a:t>
            </a:r>
            <a:r>
              <a:rPr lang="en-GB" b="1" i="1" dirty="0">
                <a:solidFill>
                  <a:prstClr val="black"/>
                </a:solidFill>
                <a:latin typeface="Calibri" panose="020F0502020204030204" pitchFamily="34" charset="0"/>
                <a:cs typeface="Calibri" panose="020F0502020204030204" pitchFamily="34" charset="0"/>
              </a:rPr>
              <a:t>BRCA</a:t>
            </a:r>
            <a:r>
              <a:rPr lang="en-GB" b="1" dirty="0">
                <a:solidFill>
                  <a:prstClr val="black"/>
                </a:solidFill>
                <a:latin typeface="Calibri" panose="020F0502020204030204" pitchFamily="34" charset="0"/>
                <a:cs typeface="Calibri" panose="020F0502020204030204" pitchFamily="34" charset="0"/>
              </a:rPr>
              <a:t>m</a:t>
            </a:r>
            <a:endParaRPr lang="en-GB" dirty="0">
              <a:solidFill>
                <a:prstClr val="black"/>
              </a:solidFill>
              <a:latin typeface="Calibri" panose="020F0502020204030204" pitchFamily="34" charset="0"/>
              <a:cs typeface="Calibri" panose="020F0502020204030204" pitchFamily="34" charset="0"/>
            </a:endParaRPr>
          </a:p>
        </p:txBody>
      </p:sp>
      <p:sp>
        <p:nvSpPr>
          <p:cNvPr id="1099" name="TextBox 1098">
            <a:extLst>
              <a:ext uri="{FF2B5EF4-FFF2-40B4-BE49-F238E27FC236}">
                <a16:creationId xmlns:a16="http://schemas.microsoft.com/office/drawing/2014/main" id="{0DA70EF3-233E-4FE4-B59B-0577A29D8A89}"/>
              </a:ext>
            </a:extLst>
          </p:cNvPr>
          <p:cNvSpPr txBox="1"/>
          <p:nvPr/>
        </p:nvSpPr>
        <p:spPr>
          <a:xfrm>
            <a:off x="8356445" y="674554"/>
            <a:ext cx="3446319" cy="369332"/>
          </a:xfrm>
          <a:prstGeom prst="rect">
            <a:avLst/>
          </a:prstGeom>
          <a:noFill/>
          <a:ln w="12700">
            <a:noFill/>
          </a:ln>
        </p:spPr>
        <p:txBody>
          <a:bodyPr wrap="square" rtlCol="0">
            <a:spAutoFit/>
          </a:bodyPr>
          <a:lstStyle/>
          <a:p>
            <a:pPr algn="ctr" defTabSz="609539" fontAlgn="auto">
              <a:spcBef>
                <a:spcPts val="0"/>
              </a:spcBef>
              <a:spcAft>
                <a:spcPts val="0"/>
              </a:spcAft>
              <a:defRPr/>
            </a:pPr>
            <a:r>
              <a:rPr lang="en-GB" b="1" dirty="0">
                <a:solidFill>
                  <a:prstClr val="black"/>
                </a:solidFill>
                <a:latin typeface="Calibri" panose="020F0502020204030204" pitchFamily="34" charset="0"/>
                <a:cs typeface="Calibri" panose="020F0502020204030204" pitchFamily="34" charset="0"/>
              </a:rPr>
              <a:t>HRD Negative/Unknown</a:t>
            </a:r>
            <a:endParaRPr lang="en-GB" dirty="0">
              <a:solidFill>
                <a:prstClr val="black"/>
              </a:solidFill>
              <a:latin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ECE8487D-AC18-4EB4-9CE4-513E1B3CA94F}"/>
              </a:ext>
            </a:extLst>
          </p:cNvPr>
          <p:cNvSpPr/>
          <p:nvPr/>
        </p:nvSpPr>
        <p:spPr>
          <a:xfrm>
            <a:off x="1454054" y="5416780"/>
            <a:ext cx="184730" cy="369332"/>
          </a:xfrm>
          <a:prstGeom prst="rect">
            <a:avLst/>
          </a:prstGeom>
        </p:spPr>
        <p:txBody>
          <a:bodyPr wrap="none" rtlCol="0" anchor="ctr">
            <a:spAutoFit/>
          </a:bodyPr>
          <a:lstStyle/>
          <a:p>
            <a:pPr algn="ctr" defTabSz="914354" fontAlgn="auto">
              <a:spcBef>
                <a:spcPts val="0"/>
              </a:spcBef>
              <a:spcAft>
                <a:spcPts val="0"/>
              </a:spcAft>
              <a:defRPr/>
            </a:pPr>
            <a:endParaRPr lang="en-GB" dirty="0">
              <a:solidFill>
                <a:prstClr val="black"/>
              </a:solidFill>
              <a:latin typeface="Arial Narrow"/>
            </a:endParaRPr>
          </a:p>
        </p:txBody>
      </p:sp>
      <p:sp>
        <p:nvSpPr>
          <p:cNvPr id="823" name="TextBox 822">
            <a:extLst>
              <a:ext uri="{FF2B5EF4-FFF2-40B4-BE49-F238E27FC236}">
                <a16:creationId xmlns:a16="http://schemas.microsoft.com/office/drawing/2014/main" id="{9AC30E80-FF13-4E74-9E63-3EFBEDC88C37}"/>
              </a:ext>
            </a:extLst>
          </p:cNvPr>
          <p:cNvSpPr txBox="1"/>
          <p:nvPr/>
        </p:nvSpPr>
        <p:spPr>
          <a:xfrm>
            <a:off x="2856159" y="1824324"/>
            <a:ext cx="602491" cy="307777"/>
          </a:xfrm>
          <a:prstGeom prst="rect">
            <a:avLst/>
          </a:prstGeom>
          <a:noFill/>
        </p:spPr>
        <p:txBody>
          <a:bodyPr wrap="square" rtlCol="0">
            <a:spAutoFit/>
          </a:bodyPr>
          <a:lstStyle/>
          <a:p>
            <a:pPr defTabSz="609555" fontAlgn="auto">
              <a:spcBef>
                <a:spcPts val="0"/>
              </a:spcBef>
              <a:spcAft>
                <a:spcPts val="0"/>
              </a:spcAft>
              <a:defRPr/>
            </a:pPr>
            <a:r>
              <a:rPr lang="en-US" altLang="zh-CN" sz="1400" b="1" dirty="0">
                <a:solidFill>
                  <a:schemeClr val="accent1"/>
                </a:solidFill>
                <a:latin typeface="Calibri" panose="020F0502020204030204" pitchFamily="34" charset="0"/>
                <a:ea typeface="黑体" panose="02010609060101010101" pitchFamily="49" charset="-122"/>
                <a:cs typeface="Calibri" panose="020F0502020204030204" pitchFamily="34" charset="0"/>
              </a:rPr>
              <a:t>66%</a:t>
            </a:r>
          </a:p>
        </p:txBody>
      </p:sp>
      <p:sp>
        <p:nvSpPr>
          <p:cNvPr id="824" name="TextBox 823">
            <a:extLst>
              <a:ext uri="{FF2B5EF4-FFF2-40B4-BE49-F238E27FC236}">
                <a16:creationId xmlns:a16="http://schemas.microsoft.com/office/drawing/2014/main" id="{B805EAAA-8DA2-40B7-8250-92FBC8F6F28E}"/>
              </a:ext>
            </a:extLst>
          </p:cNvPr>
          <p:cNvSpPr txBox="1"/>
          <p:nvPr/>
        </p:nvSpPr>
        <p:spPr>
          <a:xfrm>
            <a:off x="6458264" y="2161369"/>
            <a:ext cx="600907" cy="307777"/>
          </a:xfrm>
          <a:prstGeom prst="rect">
            <a:avLst/>
          </a:prstGeom>
          <a:noFill/>
        </p:spPr>
        <p:txBody>
          <a:bodyPr wrap="square" rtlCol="0">
            <a:spAutoFit/>
          </a:bodyPr>
          <a:lstStyle/>
          <a:p>
            <a:pPr defTabSz="609555" fontAlgn="auto">
              <a:spcBef>
                <a:spcPts val="0"/>
              </a:spcBef>
              <a:spcAft>
                <a:spcPts val="0"/>
              </a:spcAft>
              <a:defRPr/>
            </a:pPr>
            <a:r>
              <a:rPr lang="en-US" altLang="zh-CN" sz="1400" b="1" dirty="0">
                <a:solidFill>
                  <a:schemeClr val="accent1"/>
                </a:solidFill>
                <a:latin typeface="Calibri" panose="020F0502020204030204" pitchFamily="34" charset="0"/>
                <a:ea typeface="黑体" panose="02010609060101010101" pitchFamily="49" charset="-122"/>
                <a:cs typeface="Calibri" panose="020F0502020204030204" pitchFamily="34" charset="0"/>
              </a:rPr>
              <a:t>52%</a:t>
            </a:r>
          </a:p>
        </p:txBody>
      </p:sp>
      <p:sp>
        <p:nvSpPr>
          <p:cNvPr id="817" name="TextBox 816">
            <a:extLst>
              <a:ext uri="{FF2B5EF4-FFF2-40B4-BE49-F238E27FC236}">
                <a16:creationId xmlns:a16="http://schemas.microsoft.com/office/drawing/2014/main" id="{37192F58-DB04-48B0-81D8-DB689623803B}"/>
              </a:ext>
            </a:extLst>
          </p:cNvPr>
          <p:cNvSpPr txBox="1"/>
          <p:nvPr/>
        </p:nvSpPr>
        <p:spPr>
          <a:xfrm>
            <a:off x="2768548" y="2787285"/>
            <a:ext cx="525168" cy="307777"/>
          </a:xfrm>
          <a:prstGeom prst="rect">
            <a:avLst/>
          </a:prstGeom>
          <a:noFill/>
        </p:spPr>
        <p:txBody>
          <a:bodyPr wrap="square" rtlCol="0">
            <a:spAutoFit/>
          </a:bodyPr>
          <a:lstStyle/>
          <a:p>
            <a:pPr defTabSz="609555" fontAlgn="auto">
              <a:spcBef>
                <a:spcPts val="0"/>
              </a:spcBef>
              <a:spcAft>
                <a:spcPts val="0"/>
              </a:spcAft>
              <a:defRPr/>
            </a:pPr>
            <a:r>
              <a:rPr lang="en-US" altLang="zh-CN" sz="1400" b="1" dirty="0">
                <a:solidFill>
                  <a:schemeClr val="accent3"/>
                </a:solidFill>
                <a:latin typeface="Calibri" panose="020F0502020204030204" pitchFamily="34" charset="0"/>
                <a:ea typeface="黑体" panose="02010609060101010101" pitchFamily="49" charset="-122"/>
                <a:cs typeface="Calibri" panose="020F0502020204030204" pitchFamily="34" charset="0"/>
              </a:rPr>
              <a:t>29%</a:t>
            </a:r>
            <a:endParaRPr lang="en-US" sz="1400" b="1" dirty="0">
              <a:solidFill>
                <a:schemeClr val="accent3"/>
              </a:solidFill>
              <a:latin typeface="Calibri" panose="020F0502020204030204" pitchFamily="34" charset="0"/>
              <a:cs typeface="Calibri" panose="020F0502020204030204" pitchFamily="34" charset="0"/>
            </a:endParaRPr>
          </a:p>
        </p:txBody>
      </p:sp>
      <p:sp>
        <p:nvSpPr>
          <p:cNvPr id="818" name="TextBox 817">
            <a:extLst>
              <a:ext uri="{FF2B5EF4-FFF2-40B4-BE49-F238E27FC236}">
                <a16:creationId xmlns:a16="http://schemas.microsoft.com/office/drawing/2014/main" id="{53D48F72-4B6D-4EF3-8598-3FE12AFA7C7E}"/>
              </a:ext>
            </a:extLst>
          </p:cNvPr>
          <p:cNvSpPr txBox="1"/>
          <p:nvPr/>
        </p:nvSpPr>
        <p:spPr>
          <a:xfrm>
            <a:off x="6465869" y="2829902"/>
            <a:ext cx="600907" cy="307777"/>
          </a:xfrm>
          <a:prstGeom prst="rect">
            <a:avLst/>
          </a:prstGeom>
          <a:noFill/>
        </p:spPr>
        <p:txBody>
          <a:bodyPr wrap="square" rtlCol="0">
            <a:spAutoFit/>
          </a:bodyPr>
          <a:lstStyle/>
          <a:p>
            <a:pPr defTabSz="609555" fontAlgn="auto">
              <a:spcBef>
                <a:spcPts val="0"/>
              </a:spcBef>
              <a:spcAft>
                <a:spcPts val="0"/>
              </a:spcAft>
              <a:defRPr/>
            </a:pPr>
            <a:r>
              <a:rPr lang="en-US" altLang="zh-CN" sz="1400" b="1" dirty="0">
                <a:solidFill>
                  <a:schemeClr val="accent3"/>
                </a:solidFill>
                <a:latin typeface="Calibri" panose="020F0502020204030204" pitchFamily="34" charset="0"/>
                <a:ea typeface="黑体" panose="02010609060101010101" pitchFamily="49" charset="-122"/>
                <a:cs typeface="Calibri" panose="020F0502020204030204" pitchFamily="34" charset="0"/>
              </a:rPr>
              <a:t>26%</a:t>
            </a:r>
            <a:endParaRPr lang="en-US" sz="1400" b="1" dirty="0">
              <a:solidFill>
                <a:schemeClr val="accent3"/>
              </a:solidFill>
              <a:latin typeface="Calibri" panose="020F0502020204030204" pitchFamily="34" charset="0"/>
              <a:cs typeface="Calibri" panose="020F0502020204030204" pitchFamily="34" charset="0"/>
            </a:endParaRPr>
          </a:p>
        </p:txBody>
      </p:sp>
      <p:sp>
        <p:nvSpPr>
          <p:cNvPr id="819" name="TextBox 818">
            <a:extLst>
              <a:ext uri="{FF2B5EF4-FFF2-40B4-BE49-F238E27FC236}">
                <a16:creationId xmlns:a16="http://schemas.microsoft.com/office/drawing/2014/main" id="{430E0E65-2F4D-43FD-8DCA-76D27485988E}"/>
              </a:ext>
            </a:extLst>
          </p:cNvPr>
          <p:cNvSpPr txBox="1"/>
          <p:nvPr/>
        </p:nvSpPr>
        <p:spPr>
          <a:xfrm>
            <a:off x="1854580" y="1261667"/>
            <a:ext cx="602491" cy="307777"/>
          </a:xfrm>
          <a:prstGeom prst="rect">
            <a:avLst/>
          </a:prstGeom>
          <a:noFill/>
        </p:spPr>
        <p:txBody>
          <a:bodyPr wrap="square" rtlCol="0">
            <a:spAutoFit/>
          </a:bodyPr>
          <a:lstStyle/>
          <a:p>
            <a:pPr defTabSz="609555" fontAlgn="auto">
              <a:spcBef>
                <a:spcPts val="0"/>
              </a:spcBef>
              <a:spcAft>
                <a:spcPts val="0"/>
              </a:spcAft>
              <a:defRPr/>
            </a:pPr>
            <a:r>
              <a:rPr lang="en-US" altLang="zh-CN" sz="1400" b="1" dirty="0">
                <a:solidFill>
                  <a:schemeClr val="accent1"/>
                </a:solidFill>
                <a:latin typeface="Calibri" panose="020F0502020204030204" pitchFamily="34" charset="0"/>
                <a:ea typeface="黑体" panose="02010609060101010101" pitchFamily="49" charset="-122"/>
                <a:cs typeface="Calibri" panose="020F0502020204030204" pitchFamily="34" charset="0"/>
              </a:rPr>
              <a:t>89%</a:t>
            </a:r>
          </a:p>
        </p:txBody>
      </p:sp>
      <p:sp>
        <p:nvSpPr>
          <p:cNvPr id="820" name="TextBox 819">
            <a:extLst>
              <a:ext uri="{FF2B5EF4-FFF2-40B4-BE49-F238E27FC236}">
                <a16:creationId xmlns:a16="http://schemas.microsoft.com/office/drawing/2014/main" id="{FD5885E0-2967-43B7-A932-E83E68502D1E}"/>
              </a:ext>
            </a:extLst>
          </p:cNvPr>
          <p:cNvSpPr txBox="1"/>
          <p:nvPr/>
        </p:nvSpPr>
        <p:spPr>
          <a:xfrm>
            <a:off x="1850399" y="1751009"/>
            <a:ext cx="525168" cy="307777"/>
          </a:xfrm>
          <a:prstGeom prst="rect">
            <a:avLst/>
          </a:prstGeom>
          <a:noFill/>
        </p:spPr>
        <p:txBody>
          <a:bodyPr wrap="square" rtlCol="0">
            <a:spAutoFit/>
          </a:bodyPr>
          <a:lstStyle/>
          <a:p>
            <a:pPr defTabSz="609555" fontAlgn="auto">
              <a:spcBef>
                <a:spcPts val="0"/>
              </a:spcBef>
              <a:spcAft>
                <a:spcPts val="0"/>
              </a:spcAft>
              <a:defRPr/>
            </a:pPr>
            <a:r>
              <a:rPr lang="en-US" altLang="zh-CN" sz="1400" b="1" dirty="0">
                <a:solidFill>
                  <a:schemeClr val="accent3"/>
                </a:solidFill>
                <a:latin typeface="Calibri" panose="020F0502020204030204" pitchFamily="34" charset="0"/>
                <a:ea typeface="黑体" panose="02010609060101010101" pitchFamily="49" charset="-122"/>
                <a:cs typeface="Calibri" panose="020F0502020204030204" pitchFamily="34" charset="0"/>
              </a:rPr>
              <a:t>71%</a:t>
            </a:r>
            <a:endParaRPr lang="en-US" sz="1400" b="1" dirty="0">
              <a:solidFill>
                <a:schemeClr val="accent3"/>
              </a:solidFill>
              <a:latin typeface="Calibri" panose="020F0502020204030204" pitchFamily="34" charset="0"/>
              <a:cs typeface="Calibri" panose="020F0502020204030204" pitchFamily="34" charset="0"/>
            </a:endParaRPr>
          </a:p>
        </p:txBody>
      </p:sp>
      <p:sp>
        <p:nvSpPr>
          <p:cNvPr id="825" name="TextBox 824">
            <a:extLst>
              <a:ext uri="{FF2B5EF4-FFF2-40B4-BE49-F238E27FC236}">
                <a16:creationId xmlns:a16="http://schemas.microsoft.com/office/drawing/2014/main" id="{197DD723-4EA8-43CD-8BFA-1902D2187BF4}"/>
              </a:ext>
            </a:extLst>
          </p:cNvPr>
          <p:cNvSpPr txBox="1"/>
          <p:nvPr/>
        </p:nvSpPr>
        <p:spPr>
          <a:xfrm>
            <a:off x="5524109" y="1415290"/>
            <a:ext cx="600907" cy="307777"/>
          </a:xfrm>
          <a:prstGeom prst="rect">
            <a:avLst/>
          </a:prstGeom>
          <a:noFill/>
        </p:spPr>
        <p:txBody>
          <a:bodyPr wrap="square" rtlCol="0">
            <a:spAutoFit/>
          </a:bodyPr>
          <a:lstStyle/>
          <a:p>
            <a:pPr defTabSz="609555" fontAlgn="auto">
              <a:spcBef>
                <a:spcPts val="0"/>
              </a:spcBef>
              <a:spcAft>
                <a:spcPts val="0"/>
              </a:spcAft>
              <a:defRPr/>
            </a:pPr>
            <a:r>
              <a:rPr lang="en-US" altLang="zh-CN" sz="1400" b="1" dirty="0">
                <a:solidFill>
                  <a:schemeClr val="accent1"/>
                </a:solidFill>
                <a:latin typeface="Calibri" panose="020F0502020204030204" pitchFamily="34" charset="0"/>
                <a:ea typeface="黑体" panose="02010609060101010101" pitchFamily="49" charset="-122"/>
                <a:cs typeface="Calibri" panose="020F0502020204030204" pitchFamily="34" charset="0"/>
              </a:rPr>
              <a:t>83%</a:t>
            </a:r>
          </a:p>
        </p:txBody>
      </p:sp>
      <p:sp>
        <p:nvSpPr>
          <p:cNvPr id="826" name="TextBox 825">
            <a:extLst>
              <a:ext uri="{FF2B5EF4-FFF2-40B4-BE49-F238E27FC236}">
                <a16:creationId xmlns:a16="http://schemas.microsoft.com/office/drawing/2014/main" id="{E5C2FD48-B443-4DC1-9650-DCBA020C0C78}"/>
              </a:ext>
            </a:extLst>
          </p:cNvPr>
          <p:cNvSpPr txBox="1"/>
          <p:nvPr/>
        </p:nvSpPr>
        <p:spPr>
          <a:xfrm>
            <a:off x="5466053" y="1772430"/>
            <a:ext cx="600907" cy="307777"/>
          </a:xfrm>
          <a:prstGeom prst="rect">
            <a:avLst/>
          </a:prstGeom>
          <a:noFill/>
        </p:spPr>
        <p:txBody>
          <a:bodyPr wrap="square" rtlCol="0">
            <a:spAutoFit/>
          </a:bodyPr>
          <a:lstStyle/>
          <a:p>
            <a:pPr defTabSz="609555" fontAlgn="auto">
              <a:spcBef>
                <a:spcPts val="0"/>
              </a:spcBef>
              <a:spcAft>
                <a:spcPts val="0"/>
              </a:spcAft>
              <a:defRPr/>
            </a:pPr>
            <a:r>
              <a:rPr lang="en-US" altLang="zh-CN" sz="1400" b="1" dirty="0">
                <a:solidFill>
                  <a:schemeClr val="accent3"/>
                </a:solidFill>
                <a:latin typeface="Calibri" panose="020F0502020204030204" pitchFamily="34" charset="0"/>
                <a:ea typeface="黑体" panose="02010609060101010101" pitchFamily="49" charset="-122"/>
                <a:cs typeface="Calibri" panose="020F0502020204030204" pitchFamily="34" charset="0"/>
              </a:rPr>
              <a:t>69%</a:t>
            </a:r>
            <a:endParaRPr lang="en-US" sz="1400" b="1" dirty="0">
              <a:solidFill>
                <a:schemeClr val="accent3"/>
              </a:solidFill>
              <a:latin typeface="Calibri" panose="020F0502020204030204" pitchFamily="34" charset="0"/>
              <a:cs typeface="Calibri" panose="020F0502020204030204" pitchFamily="34" charset="0"/>
            </a:endParaRPr>
          </a:p>
        </p:txBody>
      </p:sp>
      <p:grpSp>
        <p:nvGrpSpPr>
          <p:cNvPr id="831" name="Group 7">
            <a:extLst>
              <a:ext uri="{FF2B5EF4-FFF2-40B4-BE49-F238E27FC236}">
                <a16:creationId xmlns:a16="http://schemas.microsoft.com/office/drawing/2014/main" id="{206503D8-BF6A-47FA-ABE3-551625EE74DC}"/>
              </a:ext>
            </a:extLst>
          </p:cNvPr>
          <p:cNvGrpSpPr>
            <a:grpSpLocks/>
          </p:cNvGrpSpPr>
          <p:nvPr/>
        </p:nvGrpSpPr>
        <p:grpSpPr bwMode="auto">
          <a:xfrm>
            <a:off x="9389569" y="6216652"/>
            <a:ext cx="2488502" cy="447822"/>
            <a:chOff x="9527309" y="3551529"/>
            <a:chExt cx="2488502" cy="448324"/>
          </a:xfrm>
        </p:grpSpPr>
        <p:pic>
          <p:nvPicPr>
            <p:cNvPr id="832" name="Picture 9">
              <a:extLst>
                <a:ext uri="{FF2B5EF4-FFF2-40B4-BE49-F238E27FC236}">
                  <a16:creationId xmlns:a16="http://schemas.microsoft.com/office/drawing/2014/main" id="{A0E70005-3BB5-4B06-B0AE-6ECDEB046B4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33" name="Rectangle 8">
              <a:extLst>
                <a:ext uri="{FF2B5EF4-FFF2-40B4-BE49-F238E27FC236}">
                  <a16:creationId xmlns:a16="http://schemas.microsoft.com/office/drawing/2014/main" id="{64C18219-765F-4980-A47F-04A02801E850}"/>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34" name="Text Box 11">
            <a:extLst>
              <a:ext uri="{FF2B5EF4-FFF2-40B4-BE49-F238E27FC236}">
                <a16:creationId xmlns:a16="http://schemas.microsoft.com/office/drawing/2014/main" id="{B761C353-36DD-460F-880D-A25CBA0F0C53}"/>
              </a:ext>
            </a:extLst>
          </p:cNvPr>
          <p:cNvSpPr txBox="1">
            <a:spLocks noChangeArrowheads="1"/>
          </p:cNvSpPr>
          <p:nvPr/>
        </p:nvSpPr>
        <p:spPr bwMode="auto">
          <a:xfrm>
            <a:off x="402509" y="635986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Ray-Coquard. ESMO 2019. Abstr. LBA2. Ray-Coquard. NEJM. 2019;381:2416.</a:t>
            </a:r>
          </a:p>
        </p:txBody>
      </p:sp>
      <p:graphicFrame>
        <p:nvGraphicFramePr>
          <p:cNvPr id="6" name="Group 32">
            <a:extLst>
              <a:ext uri="{FF2B5EF4-FFF2-40B4-BE49-F238E27FC236}">
                <a16:creationId xmlns:a16="http://schemas.microsoft.com/office/drawing/2014/main" id="{AD479806-EC96-4ABB-9014-98EB0FC38B68}"/>
              </a:ext>
            </a:extLst>
          </p:cNvPr>
          <p:cNvGraphicFramePr>
            <a:graphicFrameLocks noGrp="1"/>
          </p:cNvGraphicFramePr>
          <p:nvPr>
            <p:extLst>
              <p:ext uri="{D42A27DB-BD31-4B8C-83A1-F6EECF244321}">
                <p14:modId xmlns:p14="http://schemas.microsoft.com/office/powerpoint/2010/main" val="1336832420"/>
              </p:ext>
            </p:extLst>
          </p:nvPr>
        </p:nvGraphicFramePr>
        <p:xfrm>
          <a:off x="414018" y="4719060"/>
          <a:ext cx="3857243" cy="1432624"/>
        </p:xfrm>
        <a:graphic>
          <a:graphicData uri="http://schemas.openxmlformats.org/drawingml/2006/table">
            <a:tbl>
              <a:tblPr/>
              <a:tblGrid>
                <a:gridCol w="1493647">
                  <a:extLst>
                    <a:ext uri="{9D8B030D-6E8A-4147-A177-3AD203B41FA5}">
                      <a16:colId xmlns:a16="http://schemas.microsoft.com/office/drawing/2014/main" val="2570165244"/>
                    </a:ext>
                  </a:extLst>
                </a:gridCol>
                <a:gridCol w="1158318">
                  <a:extLst>
                    <a:ext uri="{9D8B030D-6E8A-4147-A177-3AD203B41FA5}">
                      <a16:colId xmlns:a16="http://schemas.microsoft.com/office/drawing/2014/main" val="20001"/>
                    </a:ext>
                  </a:extLst>
                </a:gridCol>
                <a:gridCol w="1205278">
                  <a:extLst>
                    <a:ext uri="{9D8B030D-6E8A-4147-A177-3AD203B41FA5}">
                      <a16:colId xmlns:a16="http://schemas.microsoft.com/office/drawing/2014/main" val="20002"/>
                    </a:ext>
                  </a:extLst>
                </a:gridCol>
              </a:tblGrid>
              <a:tr h="18633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 + B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P + B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18633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Events,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 (34)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92 (70)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8633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PFS, mos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8633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 0.33 (95% CI: 0.25-0.45)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63837921"/>
                  </a:ext>
                </a:extLst>
              </a:tr>
            </a:tbl>
          </a:graphicData>
        </a:graphic>
      </p:graphicFrame>
      <p:sp>
        <p:nvSpPr>
          <p:cNvPr id="9" name="TextBox 8">
            <a:extLst>
              <a:ext uri="{FF2B5EF4-FFF2-40B4-BE49-F238E27FC236}">
                <a16:creationId xmlns:a16="http://schemas.microsoft.com/office/drawing/2014/main" id="{53904A8C-729F-4DFF-B94D-29F7D34A7EC1}"/>
              </a:ext>
            </a:extLst>
          </p:cNvPr>
          <p:cNvSpPr txBox="1"/>
          <p:nvPr/>
        </p:nvSpPr>
        <p:spPr bwMode="auto">
          <a:xfrm>
            <a:off x="554439" y="6158450"/>
            <a:ext cx="46585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*Unstable due to lack of events; &lt; 50% maturity.</a:t>
            </a:r>
          </a:p>
        </p:txBody>
      </p:sp>
      <p:graphicFrame>
        <p:nvGraphicFramePr>
          <p:cNvPr id="10" name="Group 32">
            <a:extLst>
              <a:ext uri="{FF2B5EF4-FFF2-40B4-BE49-F238E27FC236}">
                <a16:creationId xmlns:a16="http://schemas.microsoft.com/office/drawing/2014/main" id="{7E2280F0-60E9-4C32-8213-13C8E07E1DF4}"/>
              </a:ext>
            </a:extLst>
          </p:cNvPr>
          <p:cNvGraphicFramePr>
            <a:graphicFrameLocks noGrp="1"/>
          </p:cNvGraphicFramePr>
          <p:nvPr>
            <p:extLst>
              <p:ext uri="{D42A27DB-BD31-4B8C-83A1-F6EECF244321}">
                <p14:modId xmlns:p14="http://schemas.microsoft.com/office/powerpoint/2010/main" val="3120587822"/>
              </p:ext>
            </p:extLst>
          </p:nvPr>
        </p:nvGraphicFramePr>
        <p:xfrm>
          <a:off x="4281682" y="4720338"/>
          <a:ext cx="3857243" cy="1432624"/>
        </p:xfrm>
        <a:graphic>
          <a:graphicData uri="http://schemas.openxmlformats.org/drawingml/2006/table">
            <a:tbl>
              <a:tblPr/>
              <a:tblGrid>
                <a:gridCol w="1493647">
                  <a:extLst>
                    <a:ext uri="{9D8B030D-6E8A-4147-A177-3AD203B41FA5}">
                      <a16:colId xmlns:a16="http://schemas.microsoft.com/office/drawing/2014/main" val="2570165244"/>
                    </a:ext>
                  </a:extLst>
                </a:gridCol>
                <a:gridCol w="1158318">
                  <a:extLst>
                    <a:ext uri="{9D8B030D-6E8A-4147-A177-3AD203B41FA5}">
                      <a16:colId xmlns:a16="http://schemas.microsoft.com/office/drawing/2014/main" val="20001"/>
                    </a:ext>
                  </a:extLst>
                </a:gridCol>
                <a:gridCol w="1205278">
                  <a:extLst>
                    <a:ext uri="{9D8B030D-6E8A-4147-A177-3AD203B41FA5}">
                      <a16:colId xmlns:a16="http://schemas.microsoft.com/office/drawing/2014/main" val="20002"/>
                    </a:ext>
                  </a:extLst>
                </a:gridCol>
              </a:tblGrid>
              <a:tr h="18633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 + B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P + B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18633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Events,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 (44)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 (73)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8633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PFS, mos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8633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 0.43 (95% CI: 0.28-0.66)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63837921"/>
                  </a:ext>
                </a:extLst>
              </a:tr>
            </a:tbl>
          </a:graphicData>
        </a:graphic>
      </p:graphicFrame>
      <p:graphicFrame>
        <p:nvGraphicFramePr>
          <p:cNvPr id="11" name="Group 32">
            <a:extLst>
              <a:ext uri="{FF2B5EF4-FFF2-40B4-BE49-F238E27FC236}">
                <a16:creationId xmlns:a16="http://schemas.microsoft.com/office/drawing/2014/main" id="{3C00F4FE-30A5-43C9-B82C-2CF0C0FDB61A}"/>
              </a:ext>
            </a:extLst>
          </p:cNvPr>
          <p:cNvGraphicFramePr>
            <a:graphicFrameLocks noGrp="1"/>
          </p:cNvGraphicFramePr>
          <p:nvPr>
            <p:extLst>
              <p:ext uri="{D42A27DB-BD31-4B8C-83A1-F6EECF244321}">
                <p14:modId xmlns:p14="http://schemas.microsoft.com/office/powerpoint/2010/main" val="3581206651"/>
              </p:ext>
            </p:extLst>
          </p:nvPr>
        </p:nvGraphicFramePr>
        <p:xfrm>
          <a:off x="8161177" y="4721474"/>
          <a:ext cx="3857243" cy="1432624"/>
        </p:xfrm>
        <a:graphic>
          <a:graphicData uri="http://schemas.openxmlformats.org/drawingml/2006/table">
            <a:tbl>
              <a:tblPr/>
              <a:tblGrid>
                <a:gridCol w="1493647">
                  <a:extLst>
                    <a:ext uri="{9D8B030D-6E8A-4147-A177-3AD203B41FA5}">
                      <a16:colId xmlns:a16="http://schemas.microsoft.com/office/drawing/2014/main" val="2570165244"/>
                    </a:ext>
                  </a:extLst>
                </a:gridCol>
                <a:gridCol w="1158318">
                  <a:extLst>
                    <a:ext uri="{9D8B030D-6E8A-4147-A177-3AD203B41FA5}">
                      <a16:colId xmlns:a16="http://schemas.microsoft.com/office/drawing/2014/main" val="20001"/>
                    </a:ext>
                  </a:extLst>
                </a:gridCol>
                <a:gridCol w="1205278">
                  <a:extLst>
                    <a:ext uri="{9D8B030D-6E8A-4147-A177-3AD203B41FA5}">
                      <a16:colId xmlns:a16="http://schemas.microsoft.com/office/drawing/2014/main" val="20002"/>
                    </a:ext>
                  </a:extLst>
                </a:gridCol>
              </a:tblGrid>
              <a:tr h="18633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 + B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P + B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18633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Events,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193 (68)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102 (74)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8633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PFS, mos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8633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 0.92 (95% CI: 0.72-1.17)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63837921"/>
                  </a:ext>
                </a:extLst>
              </a:tr>
            </a:tbl>
          </a:graphicData>
        </a:graphic>
      </p:graphicFrame>
      <p:sp>
        <p:nvSpPr>
          <p:cNvPr id="13" name="Line 61">
            <a:extLst>
              <a:ext uri="{FF2B5EF4-FFF2-40B4-BE49-F238E27FC236}">
                <a16:creationId xmlns:a16="http://schemas.microsoft.com/office/drawing/2014/main" id="{C50DC316-630D-4E42-AB24-BDB34775D68C}"/>
              </a:ext>
            </a:extLst>
          </p:cNvPr>
          <p:cNvSpPr>
            <a:spLocks noChangeShapeType="1"/>
          </p:cNvSpPr>
          <p:nvPr/>
        </p:nvSpPr>
        <p:spPr bwMode="auto">
          <a:xfrm>
            <a:off x="969225" y="1213842"/>
            <a:ext cx="0" cy="9144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609555" fontAlgn="auto">
              <a:spcBef>
                <a:spcPts val="0"/>
              </a:spcBef>
              <a:spcAft>
                <a:spcPts val="0"/>
              </a:spcAft>
              <a:defRPr/>
            </a:pPr>
            <a:endParaRPr lang="en-GB" sz="1600" dirty="0">
              <a:solidFill>
                <a:prstClr val="black"/>
              </a:solidFill>
              <a:latin typeface="Arial Narrow"/>
            </a:endParaRPr>
          </a:p>
        </p:txBody>
      </p:sp>
      <p:grpSp>
        <p:nvGrpSpPr>
          <p:cNvPr id="772" name="Group 771">
            <a:extLst>
              <a:ext uri="{FF2B5EF4-FFF2-40B4-BE49-F238E27FC236}">
                <a16:creationId xmlns:a16="http://schemas.microsoft.com/office/drawing/2014/main" id="{E7959404-5F20-4F5C-A4F9-FB66A0B26F00}"/>
              </a:ext>
            </a:extLst>
          </p:cNvPr>
          <p:cNvGrpSpPr/>
          <p:nvPr/>
        </p:nvGrpSpPr>
        <p:grpSpPr>
          <a:xfrm>
            <a:off x="4225891" y="1146276"/>
            <a:ext cx="355091" cy="2683016"/>
            <a:chOff x="4576099" y="1194916"/>
            <a:chExt cx="355091" cy="2683016"/>
          </a:xfrm>
        </p:grpSpPr>
        <p:sp>
          <p:nvSpPr>
            <p:cNvPr id="62" name="TextBox 61">
              <a:extLst>
                <a:ext uri="{FF2B5EF4-FFF2-40B4-BE49-F238E27FC236}">
                  <a16:creationId xmlns:a16="http://schemas.microsoft.com/office/drawing/2014/main" id="{AA30A422-251C-43D6-A701-38B7569562D4}"/>
                </a:ext>
              </a:extLst>
            </p:cNvPr>
            <p:cNvSpPr txBox="1"/>
            <p:nvPr/>
          </p:nvSpPr>
          <p:spPr>
            <a:xfrm>
              <a:off x="4576099" y="1194916"/>
              <a:ext cx="355091" cy="215444"/>
            </a:xfrm>
            <a:prstGeom prst="rect">
              <a:avLst/>
            </a:prstGeom>
            <a:noFill/>
          </p:spPr>
          <p:txBody>
            <a:bodyPr wrap="square" lIns="0" tIns="0" rIns="0" bIns="0" rtlCol="0">
              <a:spAutoFit/>
            </a:bodyPr>
            <a:lstStyle/>
            <a:p>
              <a:pPr algn="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100</a:t>
              </a:r>
            </a:p>
          </p:txBody>
        </p:sp>
        <p:sp>
          <p:nvSpPr>
            <p:cNvPr id="63" name="TextBox 62">
              <a:extLst>
                <a:ext uri="{FF2B5EF4-FFF2-40B4-BE49-F238E27FC236}">
                  <a16:creationId xmlns:a16="http://schemas.microsoft.com/office/drawing/2014/main" id="{0FB79FE0-C955-4EB8-924F-05C3F85D5FFC}"/>
                </a:ext>
              </a:extLst>
            </p:cNvPr>
            <p:cNvSpPr txBox="1"/>
            <p:nvPr/>
          </p:nvSpPr>
          <p:spPr>
            <a:xfrm>
              <a:off x="4708761" y="1688431"/>
              <a:ext cx="222428" cy="215444"/>
            </a:xfrm>
            <a:prstGeom prst="rect">
              <a:avLst/>
            </a:prstGeom>
            <a:noFill/>
          </p:spPr>
          <p:txBody>
            <a:bodyPr wrap="square" lIns="0" tIns="0" rIns="0" bIns="0" rtlCol="0">
              <a:spAutoFit/>
            </a:bodyPr>
            <a:lstStyle/>
            <a:p>
              <a:pPr algn="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80</a:t>
              </a:r>
            </a:p>
          </p:txBody>
        </p:sp>
        <p:sp>
          <p:nvSpPr>
            <p:cNvPr id="768" name="TextBox 767">
              <a:extLst>
                <a:ext uri="{FF2B5EF4-FFF2-40B4-BE49-F238E27FC236}">
                  <a16:creationId xmlns:a16="http://schemas.microsoft.com/office/drawing/2014/main" id="{818CD6A5-B215-4391-939F-7698A3B00B60}"/>
                </a:ext>
              </a:extLst>
            </p:cNvPr>
            <p:cNvSpPr txBox="1"/>
            <p:nvPr/>
          </p:nvSpPr>
          <p:spPr>
            <a:xfrm>
              <a:off x="4708761" y="2181947"/>
              <a:ext cx="222428" cy="215444"/>
            </a:xfrm>
            <a:prstGeom prst="rect">
              <a:avLst/>
            </a:prstGeom>
            <a:noFill/>
          </p:spPr>
          <p:txBody>
            <a:bodyPr wrap="square" lIns="0" tIns="0" rIns="0" bIns="0" rtlCol="0">
              <a:spAutoFit/>
            </a:bodyPr>
            <a:lstStyle/>
            <a:p>
              <a:pPr algn="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60</a:t>
              </a:r>
            </a:p>
          </p:txBody>
        </p:sp>
        <p:sp>
          <p:nvSpPr>
            <p:cNvPr id="769" name="TextBox 768">
              <a:extLst>
                <a:ext uri="{FF2B5EF4-FFF2-40B4-BE49-F238E27FC236}">
                  <a16:creationId xmlns:a16="http://schemas.microsoft.com/office/drawing/2014/main" id="{EBF48E05-6414-4735-84E1-AF6E99801928}"/>
                </a:ext>
              </a:extLst>
            </p:cNvPr>
            <p:cNvSpPr txBox="1"/>
            <p:nvPr/>
          </p:nvSpPr>
          <p:spPr>
            <a:xfrm>
              <a:off x="4708761" y="2675462"/>
              <a:ext cx="222428" cy="215444"/>
            </a:xfrm>
            <a:prstGeom prst="rect">
              <a:avLst/>
            </a:prstGeom>
            <a:noFill/>
          </p:spPr>
          <p:txBody>
            <a:bodyPr wrap="square" lIns="0" tIns="0" rIns="0" bIns="0" rtlCol="0">
              <a:spAutoFit/>
            </a:bodyPr>
            <a:lstStyle/>
            <a:p>
              <a:pPr algn="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40</a:t>
              </a:r>
            </a:p>
          </p:txBody>
        </p:sp>
        <p:sp>
          <p:nvSpPr>
            <p:cNvPr id="770" name="TextBox 769">
              <a:extLst>
                <a:ext uri="{FF2B5EF4-FFF2-40B4-BE49-F238E27FC236}">
                  <a16:creationId xmlns:a16="http://schemas.microsoft.com/office/drawing/2014/main" id="{C501AA28-2721-4C40-AC67-CCB8793139DD}"/>
                </a:ext>
              </a:extLst>
            </p:cNvPr>
            <p:cNvSpPr txBox="1"/>
            <p:nvPr/>
          </p:nvSpPr>
          <p:spPr>
            <a:xfrm>
              <a:off x="4708761" y="3168978"/>
              <a:ext cx="222428" cy="215444"/>
            </a:xfrm>
            <a:prstGeom prst="rect">
              <a:avLst/>
            </a:prstGeom>
            <a:noFill/>
          </p:spPr>
          <p:txBody>
            <a:bodyPr wrap="square" lIns="0" tIns="0" rIns="0" bIns="0" rtlCol="0">
              <a:spAutoFit/>
            </a:bodyPr>
            <a:lstStyle/>
            <a:p>
              <a:pPr algn="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20</a:t>
              </a:r>
            </a:p>
          </p:txBody>
        </p:sp>
        <p:sp>
          <p:nvSpPr>
            <p:cNvPr id="771" name="TextBox 770">
              <a:extLst>
                <a:ext uri="{FF2B5EF4-FFF2-40B4-BE49-F238E27FC236}">
                  <a16:creationId xmlns:a16="http://schemas.microsoft.com/office/drawing/2014/main" id="{14BD874E-B27E-4B2F-9642-1F9BFC600959}"/>
                </a:ext>
              </a:extLst>
            </p:cNvPr>
            <p:cNvSpPr txBox="1"/>
            <p:nvPr/>
          </p:nvSpPr>
          <p:spPr>
            <a:xfrm>
              <a:off x="4708761" y="3662488"/>
              <a:ext cx="222428" cy="215444"/>
            </a:xfrm>
            <a:prstGeom prst="rect">
              <a:avLst/>
            </a:prstGeom>
            <a:noFill/>
          </p:spPr>
          <p:txBody>
            <a:bodyPr wrap="square" lIns="0" tIns="0" rIns="0" bIns="0" rtlCol="0">
              <a:spAutoFit/>
            </a:bodyPr>
            <a:lstStyle/>
            <a:p>
              <a:pPr algn="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0</a:t>
              </a:r>
            </a:p>
          </p:txBody>
        </p:sp>
      </p:grpSp>
      <p:grpSp>
        <p:nvGrpSpPr>
          <p:cNvPr id="1123" name="Group 1122">
            <a:extLst>
              <a:ext uri="{FF2B5EF4-FFF2-40B4-BE49-F238E27FC236}">
                <a16:creationId xmlns:a16="http://schemas.microsoft.com/office/drawing/2014/main" id="{92CCFBC6-418A-45EB-977C-6C5DC4EBF773}"/>
              </a:ext>
            </a:extLst>
          </p:cNvPr>
          <p:cNvGrpSpPr/>
          <p:nvPr/>
        </p:nvGrpSpPr>
        <p:grpSpPr>
          <a:xfrm>
            <a:off x="7919541" y="1153775"/>
            <a:ext cx="355091" cy="2683016"/>
            <a:chOff x="4576099" y="1194916"/>
            <a:chExt cx="355091" cy="2683016"/>
          </a:xfrm>
        </p:grpSpPr>
        <p:sp>
          <p:nvSpPr>
            <p:cNvPr id="1124" name="TextBox 1123">
              <a:extLst>
                <a:ext uri="{FF2B5EF4-FFF2-40B4-BE49-F238E27FC236}">
                  <a16:creationId xmlns:a16="http://schemas.microsoft.com/office/drawing/2014/main" id="{69CCF6FA-B531-4136-B9DA-F6B12A3F39D0}"/>
                </a:ext>
              </a:extLst>
            </p:cNvPr>
            <p:cNvSpPr txBox="1"/>
            <p:nvPr/>
          </p:nvSpPr>
          <p:spPr>
            <a:xfrm>
              <a:off x="4576099" y="1194916"/>
              <a:ext cx="355091" cy="215444"/>
            </a:xfrm>
            <a:prstGeom prst="rect">
              <a:avLst/>
            </a:prstGeom>
            <a:noFill/>
          </p:spPr>
          <p:txBody>
            <a:bodyPr wrap="square" lIns="0" tIns="0" rIns="0" bIns="0" rtlCol="0">
              <a:spAutoFit/>
            </a:bodyPr>
            <a:lstStyle/>
            <a:p>
              <a:pPr algn="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100</a:t>
              </a:r>
            </a:p>
          </p:txBody>
        </p:sp>
        <p:sp>
          <p:nvSpPr>
            <p:cNvPr id="1125" name="TextBox 1124">
              <a:extLst>
                <a:ext uri="{FF2B5EF4-FFF2-40B4-BE49-F238E27FC236}">
                  <a16:creationId xmlns:a16="http://schemas.microsoft.com/office/drawing/2014/main" id="{75AC7E90-E722-418D-9DD7-63A031344A24}"/>
                </a:ext>
              </a:extLst>
            </p:cNvPr>
            <p:cNvSpPr txBox="1"/>
            <p:nvPr/>
          </p:nvSpPr>
          <p:spPr>
            <a:xfrm>
              <a:off x="4708761" y="1688431"/>
              <a:ext cx="222428" cy="215444"/>
            </a:xfrm>
            <a:prstGeom prst="rect">
              <a:avLst/>
            </a:prstGeom>
            <a:noFill/>
          </p:spPr>
          <p:txBody>
            <a:bodyPr wrap="square" lIns="0" tIns="0" rIns="0" bIns="0" rtlCol="0">
              <a:spAutoFit/>
            </a:bodyPr>
            <a:lstStyle/>
            <a:p>
              <a:pPr algn="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80</a:t>
              </a:r>
            </a:p>
          </p:txBody>
        </p:sp>
        <p:sp>
          <p:nvSpPr>
            <p:cNvPr id="1126" name="TextBox 1125">
              <a:extLst>
                <a:ext uri="{FF2B5EF4-FFF2-40B4-BE49-F238E27FC236}">
                  <a16:creationId xmlns:a16="http://schemas.microsoft.com/office/drawing/2014/main" id="{634ECFD5-0742-4985-A020-05E792956CF8}"/>
                </a:ext>
              </a:extLst>
            </p:cNvPr>
            <p:cNvSpPr txBox="1"/>
            <p:nvPr/>
          </p:nvSpPr>
          <p:spPr>
            <a:xfrm>
              <a:off x="4708761" y="2181947"/>
              <a:ext cx="222428" cy="215444"/>
            </a:xfrm>
            <a:prstGeom prst="rect">
              <a:avLst/>
            </a:prstGeom>
            <a:noFill/>
          </p:spPr>
          <p:txBody>
            <a:bodyPr wrap="square" lIns="0" tIns="0" rIns="0" bIns="0" rtlCol="0">
              <a:spAutoFit/>
            </a:bodyPr>
            <a:lstStyle/>
            <a:p>
              <a:pPr algn="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60</a:t>
              </a:r>
            </a:p>
          </p:txBody>
        </p:sp>
        <p:sp>
          <p:nvSpPr>
            <p:cNvPr id="1127" name="TextBox 1126">
              <a:extLst>
                <a:ext uri="{FF2B5EF4-FFF2-40B4-BE49-F238E27FC236}">
                  <a16:creationId xmlns:a16="http://schemas.microsoft.com/office/drawing/2014/main" id="{36E75D47-54D7-49A4-8ED3-4682E92613A3}"/>
                </a:ext>
              </a:extLst>
            </p:cNvPr>
            <p:cNvSpPr txBox="1"/>
            <p:nvPr/>
          </p:nvSpPr>
          <p:spPr>
            <a:xfrm>
              <a:off x="4708761" y="2675462"/>
              <a:ext cx="222428" cy="215444"/>
            </a:xfrm>
            <a:prstGeom prst="rect">
              <a:avLst/>
            </a:prstGeom>
            <a:noFill/>
          </p:spPr>
          <p:txBody>
            <a:bodyPr wrap="square" lIns="0" tIns="0" rIns="0" bIns="0" rtlCol="0">
              <a:spAutoFit/>
            </a:bodyPr>
            <a:lstStyle/>
            <a:p>
              <a:pPr algn="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40</a:t>
              </a:r>
            </a:p>
          </p:txBody>
        </p:sp>
        <p:sp>
          <p:nvSpPr>
            <p:cNvPr id="1128" name="TextBox 1127">
              <a:extLst>
                <a:ext uri="{FF2B5EF4-FFF2-40B4-BE49-F238E27FC236}">
                  <a16:creationId xmlns:a16="http://schemas.microsoft.com/office/drawing/2014/main" id="{C095D5F7-C264-469B-98B0-105A24E5BC14}"/>
                </a:ext>
              </a:extLst>
            </p:cNvPr>
            <p:cNvSpPr txBox="1"/>
            <p:nvPr/>
          </p:nvSpPr>
          <p:spPr>
            <a:xfrm>
              <a:off x="4708761" y="3168978"/>
              <a:ext cx="222428" cy="215444"/>
            </a:xfrm>
            <a:prstGeom prst="rect">
              <a:avLst/>
            </a:prstGeom>
            <a:noFill/>
          </p:spPr>
          <p:txBody>
            <a:bodyPr wrap="square" lIns="0" tIns="0" rIns="0" bIns="0" rtlCol="0">
              <a:spAutoFit/>
            </a:bodyPr>
            <a:lstStyle/>
            <a:p>
              <a:pPr algn="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20</a:t>
              </a:r>
            </a:p>
          </p:txBody>
        </p:sp>
        <p:sp>
          <p:nvSpPr>
            <p:cNvPr id="1129" name="TextBox 1128">
              <a:extLst>
                <a:ext uri="{FF2B5EF4-FFF2-40B4-BE49-F238E27FC236}">
                  <a16:creationId xmlns:a16="http://schemas.microsoft.com/office/drawing/2014/main" id="{C72357A3-475F-4C5C-BFB5-313EF5150558}"/>
                </a:ext>
              </a:extLst>
            </p:cNvPr>
            <p:cNvSpPr txBox="1"/>
            <p:nvPr/>
          </p:nvSpPr>
          <p:spPr>
            <a:xfrm>
              <a:off x="4708761" y="3662488"/>
              <a:ext cx="222428" cy="215444"/>
            </a:xfrm>
            <a:prstGeom prst="rect">
              <a:avLst/>
            </a:prstGeom>
            <a:noFill/>
          </p:spPr>
          <p:txBody>
            <a:bodyPr wrap="square" lIns="0" tIns="0" rIns="0" bIns="0" rtlCol="0">
              <a:spAutoFit/>
            </a:bodyPr>
            <a:lstStyle/>
            <a:p>
              <a:pPr algn="r" defTabSz="914332" fontAlgn="auto">
                <a:spcBef>
                  <a:spcPts val="0"/>
                </a:spcBef>
                <a:spcAft>
                  <a:spcPts val="0"/>
                </a:spcAft>
                <a:defRPr/>
              </a:pPr>
              <a:r>
                <a:rPr lang="en-GB" sz="1400" dirty="0">
                  <a:solidFill>
                    <a:prstClr val="black"/>
                  </a:solidFill>
                  <a:latin typeface="Calibri" panose="020F0502020204030204" pitchFamily="34" charset="0"/>
                  <a:cs typeface="Calibri" panose="020F0502020204030204" pitchFamily="34" charset="0"/>
                </a:rPr>
                <a:t>0</a:t>
              </a:r>
            </a:p>
          </p:txBody>
        </p:sp>
      </p:grpSp>
    </p:spTree>
    <p:extLst>
      <p:ext uri="{BB962C8B-B14F-4D97-AF65-F5344CB8AC3E}">
        <p14:creationId xmlns:p14="http://schemas.microsoft.com/office/powerpoint/2010/main" val="20932348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8373428B-8AB0-491C-A0E1-75AA77F4FD92}"/>
              </a:ext>
            </a:extLst>
          </p:cNvPr>
          <p:cNvSpPr>
            <a:spLocks noGrp="1"/>
          </p:cNvSpPr>
          <p:nvPr>
            <p:ph type="title"/>
          </p:nvPr>
        </p:nvSpPr>
        <p:spPr/>
        <p:txBody>
          <a:bodyPr/>
          <a:lstStyle/>
          <a:p>
            <a:r>
              <a:rPr lang="en-US" dirty="0"/>
              <a:t>PAOLA-1: Most Common and Special Interest AEs </a:t>
            </a:r>
            <a:endParaRPr lang="en-US" altLang="en-US" dirty="0"/>
          </a:p>
        </p:txBody>
      </p:sp>
      <p:graphicFrame>
        <p:nvGraphicFramePr>
          <p:cNvPr id="4" name="Table 3">
            <a:extLst>
              <a:ext uri="{FF2B5EF4-FFF2-40B4-BE49-F238E27FC236}">
                <a16:creationId xmlns:a16="http://schemas.microsoft.com/office/drawing/2014/main" id="{5B209D38-8614-4227-A734-1CD96E1A5156}"/>
              </a:ext>
            </a:extLst>
          </p:cNvPr>
          <p:cNvGraphicFramePr>
            <a:graphicFrameLocks noGrp="1"/>
          </p:cNvGraphicFramePr>
          <p:nvPr>
            <p:extLst>
              <p:ext uri="{D42A27DB-BD31-4B8C-83A1-F6EECF244321}">
                <p14:modId xmlns:p14="http://schemas.microsoft.com/office/powerpoint/2010/main" val="120546115"/>
              </p:ext>
            </p:extLst>
          </p:nvPr>
        </p:nvGraphicFramePr>
        <p:xfrm>
          <a:off x="495300" y="1035256"/>
          <a:ext cx="11246085" cy="5181396"/>
        </p:xfrm>
        <a:graphic>
          <a:graphicData uri="http://schemas.openxmlformats.org/drawingml/2006/table">
            <a:tbl>
              <a:tblPr firstRow="1" bandRow="1">
                <a:tableStyleId>{5C22544A-7EE6-4342-B048-85BDC9FD1C3A}</a:tableStyleId>
              </a:tblPr>
              <a:tblGrid>
                <a:gridCol w="3750799">
                  <a:extLst>
                    <a:ext uri="{9D8B030D-6E8A-4147-A177-3AD203B41FA5}">
                      <a16:colId xmlns:a16="http://schemas.microsoft.com/office/drawing/2014/main" val="20000"/>
                    </a:ext>
                  </a:extLst>
                </a:gridCol>
                <a:gridCol w="1777291">
                  <a:extLst>
                    <a:ext uri="{9D8B030D-6E8A-4147-A177-3AD203B41FA5}">
                      <a16:colId xmlns:a16="http://schemas.microsoft.com/office/drawing/2014/main" val="20001"/>
                    </a:ext>
                  </a:extLst>
                </a:gridCol>
                <a:gridCol w="1777291">
                  <a:extLst>
                    <a:ext uri="{9D8B030D-6E8A-4147-A177-3AD203B41FA5}">
                      <a16:colId xmlns:a16="http://schemas.microsoft.com/office/drawing/2014/main" val="1603609942"/>
                    </a:ext>
                  </a:extLst>
                </a:gridCol>
                <a:gridCol w="1970352">
                  <a:extLst>
                    <a:ext uri="{9D8B030D-6E8A-4147-A177-3AD203B41FA5}">
                      <a16:colId xmlns:a16="http://schemas.microsoft.com/office/drawing/2014/main" val="20002"/>
                    </a:ext>
                  </a:extLst>
                </a:gridCol>
                <a:gridCol w="1970352">
                  <a:extLst>
                    <a:ext uri="{9D8B030D-6E8A-4147-A177-3AD203B41FA5}">
                      <a16:colId xmlns:a16="http://schemas.microsoft.com/office/drawing/2014/main" val="2905282071"/>
                    </a:ext>
                  </a:extLst>
                </a:gridCol>
              </a:tblGrid>
              <a:tr h="225697">
                <a:tc rowSpan="2">
                  <a:txBody>
                    <a:bodyPr/>
                    <a:lstStyle/>
                    <a:p>
                      <a:r>
                        <a:rPr lang="en-US" sz="1400" dirty="0">
                          <a:latin typeface="Calibri" panose="020F0502020204030204" pitchFamily="34" charset="0"/>
                        </a:rPr>
                        <a:t>AEs in ≥ 15% of Patients in Either Arm, n (%)</a:t>
                      </a:r>
                    </a:p>
                  </a:txBody>
                  <a:tcPr marL="121881" marR="121881" marT="45714" marB="45714"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c gridSpan="2">
                  <a:txBody>
                    <a:bodyPr/>
                    <a:lstStyle/>
                    <a:p>
                      <a:pPr algn="ctr"/>
                      <a:r>
                        <a:rPr lang="en-US" sz="1400" dirty="0">
                          <a:latin typeface="Calibri" panose="020F0502020204030204" pitchFamily="34" charset="0"/>
                        </a:rPr>
                        <a:t>Olaparib + Bev (n = 535)</a:t>
                      </a:r>
                    </a:p>
                  </a:txBody>
                  <a:tcPr marL="121881" marR="121881" marT="45714" marB="45714">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c hMerge="1">
                  <a:txBody>
                    <a:bodyPr/>
                    <a:lstStyle/>
                    <a:p>
                      <a:endParaRPr lang="en-US"/>
                    </a:p>
                  </a:txBody>
                  <a:tcPr/>
                </a:tc>
                <a:tc gridSpan="2">
                  <a:txBody>
                    <a:bodyPr/>
                    <a:lstStyle/>
                    <a:p>
                      <a:pPr algn="ctr"/>
                      <a:r>
                        <a:rPr lang="en-US" sz="1400" dirty="0">
                          <a:latin typeface="Calibri" panose="020F0502020204030204" pitchFamily="34" charset="0"/>
                        </a:rPr>
                        <a:t>Placebo + Bev (n = 267)</a:t>
                      </a:r>
                    </a:p>
                  </a:txBody>
                  <a:tcPr marL="121881" marR="121881" marT="45714" marB="45714">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c hMerge="1">
                  <a:txBody>
                    <a:bodyPr/>
                    <a:lstStyle/>
                    <a:p>
                      <a:endParaRPr lang="en-US"/>
                    </a:p>
                  </a:txBody>
                  <a:tcPr/>
                </a:tc>
                <a:extLst>
                  <a:ext uri="{0D108BD9-81ED-4DB2-BD59-A6C34878D82A}">
                    <a16:rowId xmlns:a16="http://schemas.microsoft.com/office/drawing/2014/main" val="10000"/>
                  </a:ext>
                </a:extLst>
              </a:tr>
              <a:tr h="225697">
                <a:tc vMerge="1">
                  <a:txBody>
                    <a:bodyPr/>
                    <a:lstStyle/>
                    <a:p>
                      <a:endParaRPr lang="en-US" sz="1400" dirty="0">
                        <a:latin typeface="Calibri" panose="020F0502020204030204" pitchFamily="34" charset="0"/>
                      </a:endParaRPr>
                    </a:p>
                  </a:txBody>
                  <a:tcPr marL="121881" marR="121881" marT="45714" marB="45714">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c>
                  <a:txBody>
                    <a:bodyPr/>
                    <a:lstStyle/>
                    <a:p>
                      <a:pPr algn="ctr"/>
                      <a:r>
                        <a:rPr lang="en-US" sz="1400" b="1" dirty="0">
                          <a:solidFill>
                            <a:schemeClr val="tx1"/>
                          </a:solidFill>
                          <a:latin typeface="Calibri" panose="020F0502020204030204" pitchFamily="34" charset="0"/>
                        </a:rPr>
                        <a:t>All Grades</a:t>
                      </a:r>
                    </a:p>
                  </a:txBody>
                  <a:tcPr marL="121881" marR="121881" marT="45714" marB="45714">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c>
                  <a:txBody>
                    <a:bodyPr/>
                    <a:lstStyle/>
                    <a:p>
                      <a:pPr algn="ctr"/>
                      <a:r>
                        <a:rPr lang="en-US" sz="1400" b="1" dirty="0">
                          <a:solidFill>
                            <a:schemeClr val="tx1"/>
                          </a:solidFill>
                          <a:latin typeface="Calibri" panose="020F0502020204030204" pitchFamily="34" charset="0"/>
                        </a:rPr>
                        <a:t>Grade ≥ 3</a:t>
                      </a:r>
                    </a:p>
                  </a:txBody>
                  <a:tcPr marL="121881" marR="121881" marT="45714" marB="45714">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c>
                  <a:txBody>
                    <a:bodyPr/>
                    <a:lstStyle/>
                    <a:p>
                      <a:pPr algn="ctr"/>
                      <a:r>
                        <a:rPr lang="en-US" sz="1400" b="1" dirty="0">
                          <a:solidFill>
                            <a:schemeClr val="tx1"/>
                          </a:solidFill>
                          <a:latin typeface="Calibri" panose="020F0502020204030204" pitchFamily="34" charset="0"/>
                        </a:rPr>
                        <a:t>All Grades</a:t>
                      </a:r>
                    </a:p>
                  </a:txBody>
                  <a:tcPr marL="121881" marR="121881" marT="45714" marB="45714">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c>
                  <a:txBody>
                    <a:bodyPr/>
                    <a:lstStyle/>
                    <a:p>
                      <a:pPr algn="ctr"/>
                      <a:r>
                        <a:rPr lang="en-US" sz="1400" b="1" dirty="0">
                          <a:solidFill>
                            <a:schemeClr val="tx1"/>
                          </a:solidFill>
                          <a:latin typeface="Calibri" panose="020F0502020204030204" pitchFamily="34" charset="0"/>
                        </a:rPr>
                        <a:t>Grade ≥ 3</a:t>
                      </a:r>
                    </a:p>
                  </a:txBody>
                  <a:tcPr marL="121881" marR="121881" marT="45714" marB="45714">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495618539"/>
                  </a:ext>
                </a:extLst>
              </a:tr>
              <a:tr h="225697">
                <a:tc>
                  <a:txBody>
                    <a:bodyPr/>
                    <a:lstStyle/>
                    <a:p>
                      <a:pPr algn="l"/>
                      <a:r>
                        <a:rPr lang="en-US" sz="1400" dirty="0">
                          <a:solidFill>
                            <a:schemeClr val="bg2">
                              <a:lumMod val="10000"/>
                            </a:schemeClr>
                          </a:solidFill>
                          <a:latin typeface="Calibri" panose="020F0502020204030204" pitchFamily="34" charset="0"/>
                        </a:rPr>
                        <a:t>Fatigue/asthenia</a:t>
                      </a: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2">
                              <a:lumMod val="10000"/>
                            </a:schemeClr>
                          </a:solidFill>
                          <a:latin typeface="Calibri" panose="020F0502020204030204" pitchFamily="34" charset="0"/>
                        </a:rPr>
                        <a:t>53</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2">
                              <a:lumMod val="10000"/>
                            </a:schemeClr>
                          </a:solidFill>
                          <a:latin typeface="Calibri" panose="020F0502020204030204" pitchFamily="34" charset="0"/>
                        </a:rPr>
                        <a:t>5</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2">
                              <a:lumMod val="10000"/>
                            </a:schemeClr>
                          </a:solidFill>
                          <a:latin typeface="Calibri" panose="020F0502020204030204" pitchFamily="34" charset="0"/>
                        </a:rPr>
                        <a:t>32</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2">
                              <a:lumMod val="10000"/>
                            </a:schemeClr>
                          </a:solidFill>
                          <a:latin typeface="Calibri" panose="020F0502020204030204" pitchFamily="34" charset="0"/>
                        </a:rPr>
                        <a:t>1</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22569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Nausea</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2">
                              <a:lumMod val="10000"/>
                            </a:schemeClr>
                          </a:solidFill>
                          <a:latin typeface="Calibri" panose="020F0502020204030204" pitchFamily="34" charset="0"/>
                        </a:rPr>
                        <a:t>53</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2">
                              <a:lumMod val="10000"/>
                            </a:schemeClr>
                          </a:solidFill>
                          <a:latin typeface="Calibri" panose="020F0502020204030204" pitchFamily="34" charset="0"/>
                        </a:rPr>
                        <a:t>2</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22</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1</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3"/>
                  </a:ext>
                </a:extLst>
              </a:tr>
              <a:tr h="225697">
                <a:tc>
                  <a:txBody>
                    <a:bodyPr/>
                    <a:lstStyle/>
                    <a:p>
                      <a:pPr algn="l"/>
                      <a:r>
                        <a:rPr lang="en-US" sz="1400" dirty="0">
                          <a:solidFill>
                            <a:schemeClr val="bg2">
                              <a:lumMod val="10000"/>
                            </a:schemeClr>
                          </a:solidFill>
                          <a:latin typeface="Calibri" panose="020F0502020204030204" pitchFamily="34" charset="0"/>
                        </a:rPr>
                        <a:t>Hypertension</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46</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19</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2">
                              <a:lumMod val="10000"/>
                            </a:schemeClr>
                          </a:solidFill>
                          <a:latin typeface="Calibri" panose="020F0502020204030204" pitchFamily="34" charset="0"/>
                        </a:rPr>
                        <a:t>60</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2">
                              <a:lumMod val="10000"/>
                            </a:schemeClr>
                          </a:solidFill>
                          <a:latin typeface="Calibri" panose="020F0502020204030204" pitchFamily="34" charset="0"/>
                        </a:rPr>
                        <a:t>30</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5"/>
                  </a:ext>
                </a:extLst>
              </a:tr>
              <a:tr h="22569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Anemia</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2">
                              <a:lumMod val="10000"/>
                            </a:schemeClr>
                          </a:solidFill>
                          <a:latin typeface="Calibri" panose="020F0502020204030204" pitchFamily="34" charset="0"/>
                        </a:rPr>
                        <a:t>41</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2">
                              <a:lumMod val="10000"/>
                            </a:schemeClr>
                          </a:solidFill>
                          <a:latin typeface="Calibri" panose="020F0502020204030204" pitchFamily="34" charset="0"/>
                        </a:rPr>
                        <a:t>17</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10</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&lt;1</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6"/>
                  </a:ext>
                </a:extLst>
              </a:tr>
              <a:tr h="225697">
                <a:tc>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dirty="0">
                          <a:solidFill>
                            <a:schemeClr val="bg2">
                              <a:lumMod val="10000"/>
                            </a:schemeClr>
                          </a:solidFill>
                          <a:latin typeface="Calibri" panose="020F0502020204030204" pitchFamily="34" charset="0"/>
                        </a:rPr>
                        <a:t>Lymphopenia</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2">
                              <a:lumMod val="10000"/>
                            </a:schemeClr>
                          </a:solidFill>
                          <a:latin typeface="Calibri" panose="020F0502020204030204" pitchFamily="34" charset="0"/>
                        </a:rPr>
                        <a:t>24</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2">
                              <a:lumMod val="10000"/>
                            </a:schemeClr>
                          </a:solidFill>
                          <a:latin typeface="Calibri" panose="020F0502020204030204" pitchFamily="34" charset="0"/>
                        </a:rPr>
                        <a:t>7</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9</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1</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76425804"/>
                  </a:ext>
                </a:extLst>
              </a:tr>
              <a:tr h="225697">
                <a:tc>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dirty="0">
                          <a:solidFill>
                            <a:schemeClr val="bg2">
                              <a:lumMod val="10000"/>
                            </a:schemeClr>
                          </a:solidFill>
                          <a:latin typeface="Calibri" panose="020F0502020204030204" pitchFamily="34" charset="0"/>
                        </a:rPr>
                        <a:t>Arthralgia</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2">
                              <a:lumMod val="10000"/>
                            </a:schemeClr>
                          </a:solidFill>
                          <a:latin typeface="Calibri" panose="020F0502020204030204" pitchFamily="34" charset="0"/>
                        </a:rPr>
                        <a:t>22</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2">
                              <a:lumMod val="10000"/>
                            </a:schemeClr>
                          </a:solidFill>
                          <a:latin typeface="Calibri" panose="020F0502020204030204" pitchFamily="34" charset="0"/>
                        </a:rPr>
                        <a:t>1</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24</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1</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95964506"/>
                  </a:ext>
                </a:extLst>
              </a:tr>
              <a:tr h="225697">
                <a:tc>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dirty="0">
                          <a:solidFill>
                            <a:schemeClr val="bg2">
                              <a:lumMod val="10000"/>
                            </a:schemeClr>
                          </a:solidFill>
                          <a:latin typeface="Calibri" panose="020F0502020204030204" pitchFamily="34" charset="0"/>
                        </a:rPr>
                        <a:t>Vomiting</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2">
                              <a:lumMod val="10000"/>
                            </a:schemeClr>
                          </a:solidFill>
                          <a:latin typeface="Calibri" panose="020F0502020204030204" pitchFamily="34" charset="0"/>
                        </a:rPr>
                        <a:t>22</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2">
                              <a:lumMod val="10000"/>
                            </a:schemeClr>
                          </a:solidFill>
                          <a:latin typeface="Calibri" panose="020F0502020204030204" pitchFamily="34" charset="0"/>
                        </a:rPr>
                        <a:t>1</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11</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2</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06094987"/>
                  </a:ext>
                </a:extLst>
              </a:tr>
              <a:tr h="225697">
                <a:tc>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dirty="0">
                          <a:solidFill>
                            <a:schemeClr val="bg2">
                              <a:lumMod val="10000"/>
                            </a:schemeClr>
                          </a:solidFill>
                          <a:latin typeface="Calibri" panose="020F0502020204030204" pitchFamily="34" charset="0"/>
                        </a:rPr>
                        <a:t>Abdominal pain</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2">
                              <a:lumMod val="10000"/>
                            </a:schemeClr>
                          </a:solidFill>
                          <a:latin typeface="Calibri" panose="020F0502020204030204" pitchFamily="34" charset="0"/>
                        </a:rPr>
                        <a:t>19</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2">
                              <a:lumMod val="10000"/>
                            </a:schemeClr>
                          </a:solidFill>
                          <a:latin typeface="Calibri" panose="020F0502020204030204" pitchFamily="34" charset="0"/>
                        </a:rPr>
                        <a:t>1</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20</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2</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222669645"/>
                  </a:ext>
                </a:extLst>
              </a:tr>
              <a:tr h="225697">
                <a:tc>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dirty="0">
                          <a:solidFill>
                            <a:schemeClr val="bg2">
                              <a:lumMod val="10000"/>
                            </a:schemeClr>
                          </a:solidFill>
                          <a:latin typeface="Calibri" panose="020F0502020204030204" pitchFamily="34" charset="0"/>
                        </a:rPr>
                        <a:t>Diarrhea</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2">
                              <a:lumMod val="10000"/>
                            </a:schemeClr>
                          </a:solidFill>
                          <a:latin typeface="Calibri" panose="020F0502020204030204" pitchFamily="34" charset="0"/>
                        </a:rPr>
                        <a:t>18</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2">
                              <a:lumMod val="10000"/>
                            </a:schemeClr>
                          </a:solidFill>
                          <a:latin typeface="Calibri" panose="020F0502020204030204" pitchFamily="34" charset="0"/>
                        </a:rPr>
                        <a:t>2</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17</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2</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87473719"/>
                  </a:ext>
                </a:extLst>
              </a:tr>
              <a:tr h="225697">
                <a:tc>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dirty="0">
                          <a:solidFill>
                            <a:schemeClr val="bg2">
                              <a:lumMod val="10000"/>
                            </a:schemeClr>
                          </a:solidFill>
                          <a:latin typeface="Calibri" panose="020F0502020204030204" pitchFamily="34" charset="0"/>
                        </a:rPr>
                        <a:t>Neutropenia</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2">
                              <a:lumMod val="10000"/>
                            </a:schemeClr>
                          </a:solidFill>
                          <a:latin typeface="Calibri" panose="020F0502020204030204" pitchFamily="34" charset="0"/>
                        </a:rPr>
                        <a:t>18</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2">
                              <a:lumMod val="10000"/>
                            </a:schemeClr>
                          </a:solidFill>
                          <a:latin typeface="Calibri" panose="020F0502020204030204" pitchFamily="34" charset="0"/>
                        </a:rPr>
                        <a:t>6</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16</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3</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565411290"/>
                  </a:ext>
                </a:extLst>
              </a:tr>
              <a:tr h="225697">
                <a:tc>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dirty="0">
                          <a:solidFill>
                            <a:schemeClr val="bg2">
                              <a:lumMod val="10000"/>
                            </a:schemeClr>
                          </a:solidFill>
                          <a:latin typeface="Calibri" panose="020F0502020204030204" pitchFamily="34" charset="0"/>
                        </a:rPr>
                        <a:t>Leukopenia</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2">
                              <a:lumMod val="10000"/>
                            </a:schemeClr>
                          </a:solidFill>
                          <a:latin typeface="Calibri" panose="020F0502020204030204" pitchFamily="34" charset="0"/>
                        </a:rPr>
                        <a:t>18</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2">
                              <a:lumMod val="10000"/>
                            </a:schemeClr>
                          </a:solidFill>
                          <a:latin typeface="Calibri" panose="020F0502020204030204" pitchFamily="34" charset="0"/>
                        </a:rPr>
                        <a:t>2</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10</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1</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68912205"/>
                  </a:ext>
                </a:extLst>
              </a:tr>
              <a:tr h="225697">
                <a:tc>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dirty="0">
                          <a:solidFill>
                            <a:schemeClr val="bg2">
                              <a:lumMod val="10000"/>
                            </a:schemeClr>
                          </a:solidFill>
                          <a:latin typeface="Calibri" panose="020F0502020204030204" pitchFamily="34" charset="0"/>
                        </a:rPr>
                        <a:t>Urinary tract infection</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2">
                              <a:lumMod val="10000"/>
                            </a:schemeClr>
                          </a:solidFill>
                          <a:latin typeface="Calibri" panose="020F0502020204030204" pitchFamily="34" charset="0"/>
                        </a:rPr>
                        <a:t>15</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2">
                              <a:lumMod val="10000"/>
                            </a:schemeClr>
                          </a:solidFill>
                          <a:latin typeface="Calibri" panose="020F0502020204030204" pitchFamily="34" charset="0"/>
                        </a:rPr>
                        <a:t>&lt; 1</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10</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1</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621977309"/>
                  </a:ext>
                </a:extLst>
              </a:tr>
              <a:tr h="225697">
                <a:tc>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dirty="0">
                          <a:solidFill>
                            <a:schemeClr val="bg2">
                              <a:lumMod val="10000"/>
                            </a:schemeClr>
                          </a:solidFill>
                          <a:latin typeface="Calibri" panose="020F0502020204030204" pitchFamily="34" charset="0"/>
                        </a:rPr>
                        <a:t>MDS/AML/AA</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gridSpan="2">
                  <a:txBody>
                    <a:bodyPr/>
                    <a:lstStyle/>
                    <a:p>
                      <a:pPr algn="ctr"/>
                      <a:r>
                        <a:rPr lang="en-US" sz="1400" dirty="0">
                          <a:solidFill>
                            <a:schemeClr val="bg2">
                              <a:lumMod val="10000"/>
                            </a:schemeClr>
                          </a:solidFill>
                          <a:latin typeface="Calibri" panose="020F0502020204030204" pitchFamily="34" charset="0"/>
                        </a:rPr>
                        <a:t>6 (1.1)</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endParaRPr lang="en-US" sz="1400" dirty="0">
                        <a:solidFill>
                          <a:schemeClr val="bg2">
                            <a:lumMod val="10000"/>
                          </a:schemeClr>
                        </a:solidFill>
                        <a:latin typeface="Calibri" panose="020F0502020204030204" pitchFamily="34" charset="0"/>
                      </a:endParaRP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1 (0.4)</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dirty="0">
                        <a:solidFill>
                          <a:schemeClr val="bg2">
                            <a:lumMod val="10000"/>
                          </a:schemeClr>
                        </a:solidFill>
                        <a:latin typeface="Calibri" panose="020F0502020204030204" pitchFamily="34" charset="0"/>
                      </a:endParaRP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27563171"/>
                  </a:ext>
                </a:extLst>
              </a:tr>
              <a:tr h="225697">
                <a:tc>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dirty="0">
                          <a:solidFill>
                            <a:schemeClr val="bg2">
                              <a:lumMod val="10000"/>
                            </a:schemeClr>
                          </a:solidFill>
                          <a:latin typeface="Calibri" panose="020F0502020204030204" pitchFamily="34" charset="0"/>
                        </a:rPr>
                        <a:t>New primary malignancies</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gridSpan="2">
                  <a:txBody>
                    <a:bodyPr/>
                    <a:lstStyle/>
                    <a:p>
                      <a:pPr algn="ctr"/>
                      <a:r>
                        <a:rPr lang="en-US" sz="1400" dirty="0">
                          <a:solidFill>
                            <a:schemeClr val="bg2">
                              <a:lumMod val="10000"/>
                            </a:schemeClr>
                          </a:solidFill>
                          <a:latin typeface="Calibri" panose="020F0502020204030204" pitchFamily="34" charset="0"/>
                        </a:rPr>
                        <a:t>7 (1.3)</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endParaRPr lang="en-US"/>
                    </a:p>
                  </a:txBody>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3 (1.1)</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endParaRPr lang="en-US"/>
                    </a:p>
                  </a:txBody>
                  <a:tcPr/>
                </a:tc>
                <a:extLst>
                  <a:ext uri="{0D108BD9-81ED-4DB2-BD59-A6C34878D82A}">
                    <a16:rowId xmlns:a16="http://schemas.microsoft.com/office/drawing/2014/main" val="1005489938"/>
                  </a:ext>
                </a:extLst>
              </a:tr>
              <a:tr h="225697">
                <a:tc>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dirty="0">
                          <a:solidFill>
                            <a:schemeClr val="bg2">
                              <a:lumMod val="10000"/>
                            </a:schemeClr>
                          </a:solidFill>
                          <a:latin typeface="Calibri" panose="020F0502020204030204" pitchFamily="34" charset="0"/>
                        </a:rPr>
                        <a:t>Pneumonitis/ILD</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gridSpan="2">
                  <a:txBody>
                    <a:bodyPr/>
                    <a:lstStyle/>
                    <a:p>
                      <a:pPr algn="ctr"/>
                      <a:r>
                        <a:rPr lang="en-US" sz="1400" dirty="0">
                          <a:solidFill>
                            <a:schemeClr val="bg2">
                              <a:lumMod val="10000"/>
                            </a:schemeClr>
                          </a:solidFill>
                          <a:latin typeface="Calibri" panose="020F0502020204030204" pitchFamily="34" charset="0"/>
                        </a:rPr>
                        <a:t>6 (1.1)</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endParaRPr lang="en-US" sz="1400" dirty="0">
                        <a:solidFill>
                          <a:schemeClr val="bg2">
                            <a:lumMod val="10000"/>
                          </a:schemeClr>
                        </a:solidFill>
                        <a:latin typeface="Calibri" panose="020F0502020204030204" pitchFamily="34" charset="0"/>
                      </a:endParaRP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0</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dirty="0">
                        <a:solidFill>
                          <a:schemeClr val="bg2">
                            <a:lumMod val="10000"/>
                          </a:schemeClr>
                        </a:solidFill>
                        <a:latin typeface="Calibri" panose="020F0502020204030204" pitchFamily="34" charset="0"/>
                      </a:endParaRP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84851589"/>
                  </a:ext>
                </a:extLst>
              </a:tr>
            </a:tbl>
          </a:graphicData>
        </a:graphic>
      </p:graphicFrame>
      <p:sp>
        <p:nvSpPr>
          <p:cNvPr id="10" name="Text Box 11">
            <a:extLst>
              <a:ext uri="{FF2B5EF4-FFF2-40B4-BE49-F238E27FC236}">
                <a16:creationId xmlns:a16="http://schemas.microsoft.com/office/drawing/2014/main" id="{78AEADA5-543A-844E-AD6A-FDFAF30361CD}"/>
              </a:ext>
            </a:extLst>
          </p:cNvPr>
          <p:cNvSpPr txBox="1">
            <a:spLocks noChangeArrowheads="1"/>
          </p:cNvSpPr>
          <p:nvPr/>
        </p:nvSpPr>
        <p:spPr bwMode="auto">
          <a:xfrm>
            <a:off x="408199" y="636805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Ray-Coquard. ESMO 2019. Abstr. LBA2.</a:t>
            </a:r>
          </a:p>
        </p:txBody>
      </p:sp>
      <p:grpSp>
        <p:nvGrpSpPr>
          <p:cNvPr id="5" name="Group 7">
            <a:extLst>
              <a:ext uri="{FF2B5EF4-FFF2-40B4-BE49-F238E27FC236}">
                <a16:creationId xmlns:a16="http://schemas.microsoft.com/office/drawing/2014/main" id="{B2649B9A-34BE-4C52-AEFF-F62895717AB0}"/>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3B66DF81-BBA1-49A9-BC64-8F961DCB66C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B2527CA2-A7CE-4BD6-81F8-8D95CF7E015F}"/>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762436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9" name="Group 268">
            <a:extLst>
              <a:ext uri="{FF2B5EF4-FFF2-40B4-BE49-F238E27FC236}">
                <a16:creationId xmlns:a16="http://schemas.microsoft.com/office/drawing/2014/main" id="{65F1C274-9074-480F-A971-532A0611FC97}"/>
              </a:ext>
            </a:extLst>
          </p:cNvPr>
          <p:cNvGrpSpPr/>
          <p:nvPr/>
        </p:nvGrpSpPr>
        <p:grpSpPr>
          <a:xfrm>
            <a:off x="2007799" y="1727604"/>
            <a:ext cx="77888" cy="3288178"/>
            <a:chOff x="2007799" y="1594254"/>
            <a:chExt cx="77888" cy="3288178"/>
          </a:xfrm>
        </p:grpSpPr>
        <p:sp>
          <p:nvSpPr>
            <p:cNvPr id="53" name="Line 60">
              <a:extLst>
                <a:ext uri="{FF2B5EF4-FFF2-40B4-BE49-F238E27FC236}">
                  <a16:creationId xmlns:a16="http://schemas.microsoft.com/office/drawing/2014/main" id="{251F4011-D4BF-488A-B93B-77ED7377490C}"/>
                </a:ext>
              </a:extLst>
            </p:cNvPr>
            <p:cNvSpPr>
              <a:spLocks noChangeShapeType="1"/>
            </p:cNvSpPr>
            <p:nvPr>
              <p:custDataLst>
                <p:tags r:id="rId49"/>
              </p:custDataLst>
            </p:nvPr>
          </p:nvSpPr>
          <p:spPr bwMode="auto">
            <a:xfrm flipH="1">
              <a:off x="2007799" y="4882432"/>
              <a:ext cx="77888" cy="0"/>
            </a:xfrm>
            <a:prstGeom prst="line">
              <a:avLst/>
            </a:prstGeom>
            <a:noFill/>
            <a:ln w="28575" cap="sq">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914332" fontAlgn="auto">
                <a:spcBef>
                  <a:spcPts val="0"/>
                </a:spcBef>
                <a:spcAft>
                  <a:spcPts val="0"/>
                </a:spcAft>
                <a:defRPr/>
              </a:pPr>
              <a:endParaRPr lang="en-GB" sz="1333" kern="0" dirty="0">
                <a:solidFill>
                  <a:prstClr val="black"/>
                </a:solidFill>
                <a:latin typeface="Arial"/>
              </a:endParaRPr>
            </a:p>
          </p:txBody>
        </p:sp>
        <p:sp>
          <p:nvSpPr>
            <p:cNvPr id="258" name="Line 60">
              <a:extLst>
                <a:ext uri="{FF2B5EF4-FFF2-40B4-BE49-F238E27FC236}">
                  <a16:creationId xmlns:a16="http://schemas.microsoft.com/office/drawing/2014/main" id="{C753AC33-30AD-48BC-91FF-F6CBE9FCCC66}"/>
                </a:ext>
              </a:extLst>
            </p:cNvPr>
            <p:cNvSpPr>
              <a:spLocks noChangeShapeType="1"/>
            </p:cNvSpPr>
            <p:nvPr>
              <p:custDataLst>
                <p:tags r:id="rId50"/>
              </p:custDataLst>
            </p:nvPr>
          </p:nvSpPr>
          <p:spPr bwMode="auto">
            <a:xfrm flipH="1">
              <a:off x="2007799" y="4334404"/>
              <a:ext cx="77888" cy="0"/>
            </a:xfrm>
            <a:prstGeom prst="line">
              <a:avLst/>
            </a:prstGeom>
            <a:noFill/>
            <a:ln w="28575" cap="sq">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914332" fontAlgn="auto">
                <a:spcBef>
                  <a:spcPts val="0"/>
                </a:spcBef>
                <a:spcAft>
                  <a:spcPts val="0"/>
                </a:spcAft>
                <a:defRPr/>
              </a:pPr>
              <a:endParaRPr lang="en-GB" sz="1333" kern="0" dirty="0">
                <a:solidFill>
                  <a:prstClr val="black"/>
                </a:solidFill>
                <a:latin typeface="Arial"/>
              </a:endParaRPr>
            </a:p>
          </p:txBody>
        </p:sp>
        <p:sp>
          <p:nvSpPr>
            <p:cNvPr id="260" name="Line 60">
              <a:extLst>
                <a:ext uri="{FF2B5EF4-FFF2-40B4-BE49-F238E27FC236}">
                  <a16:creationId xmlns:a16="http://schemas.microsoft.com/office/drawing/2014/main" id="{D93BA625-2F65-4598-9EAD-EBE23C091FAE}"/>
                </a:ext>
              </a:extLst>
            </p:cNvPr>
            <p:cNvSpPr>
              <a:spLocks noChangeShapeType="1"/>
            </p:cNvSpPr>
            <p:nvPr>
              <p:custDataLst>
                <p:tags r:id="rId51"/>
              </p:custDataLst>
            </p:nvPr>
          </p:nvSpPr>
          <p:spPr bwMode="auto">
            <a:xfrm flipH="1">
              <a:off x="2007799" y="3786374"/>
              <a:ext cx="77888" cy="0"/>
            </a:xfrm>
            <a:prstGeom prst="line">
              <a:avLst/>
            </a:prstGeom>
            <a:noFill/>
            <a:ln w="28575" cap="sq">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914332" fontAlgn="auto">
                <a:spcBef>
                  <a:spcPts val="0"/>
                </a:spcBef>
                <a:spcAft>
                  <a:spcPts val="0"/>
                </a:spcAft>
                <a:defRPr/>
              </a:pPr>
              <a:endParaRPr lang="en-GB" sz="1333" kern="0" dirty="0">
                <a:solidFill>
                  <a:prstClr val="black"/>
                </a:solidFill>
                <a:latin typeface="Arial"/>
              </a:endParaRPr>
            </a:p>
          </p:txBody>
        </p:sp>
        <p:sp>
          <p:nvSpPr>
            <p:cNvPr id="262" name="Line 60">
              <a:extLst>
                <a:ext uri="{FF2B5EF4-FFF2-40B4-BE49-F238E27FC236}">
                  <a16:creationId xmlns:a16="http://schemas.microsoft.com/office/drawing/2014/main" id="{849888CE-CFB4-4604-AA98-FBE7D0045E65}"/>
                </a:ext>
              </a:extLst>
            </p:cNvPr>
            <p:cNvSpPr>
              <a:spLocks noChangeShapeType="1"/>
            </p:cNvSpPr>
            <p:nvPr>
              <p:custDataLst>
                <p:tags r:id="rId52"/>
              </p:custDataLst>
            </p:nvPr>
          </p:nvSpPr>
          <p:spPr bwMode="auto">
            <a:xfrm flipH="1">
              <a:off x="2007799" y="3238344"/>
              <a:ext cx="77888" cy="0"/>
            </a:xfrm>
            <a:prstGeom prst="line">
              <a:avLst/>
            </a:prstGeom>
            <a:noFill/>
            <a:ln w="28575" cap="sq">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914332" fontAlgn="auto">
                <a:spcBef>
                  <a:spcPts val="0"/>
                </a:spcBef>
                <a:spcAft>
                  <a:spcPts val="0"/>
                </a:spcAft>
                <a:defRPr/>
              </a:pPr>
              <a:endParaRPr lang="en-GB" sz="1333" kern="0" dirty="0">
                <a:solidFill>
                  <a:prstClr val="black"/>
                </a:solidFill>
                <a:latin typeface="Arial"/>
              </a:endParaRPr>
            </a:p>
          </p:txBody>
        </p:sp>
        <p:sp>
          <p:nvSpPr>
            <p:cNvPr id="264" name="Line 60">
              <a:extLst>
                <a:ext uri="{FF2B5EF4-FFF2-40B4-BE49-F238E27FC236}">
                  <a16:creationId xmlns:a16="http://schemas.microsoft.com/office/drawing/2014/main" id="{6DA2219C-3444-48AB-8A0F-D66595B0E225}"/>
                </a:ext>
              </a:extLst>
            </p:cNvPr>
            <p:cNvSpPr>
              <a:spLocks noChangeShapeType="1"/>
            </p:cNvSpPr>
            <p:nvPr>
              <p:custDataLst>
                <p:tags r:id="rId53"/>
              </p:custDataLst>
            </p:nvPr>
          </p:nvSpPr>
          <p:spPr bwMode="auto">
            <a:xfrm flipH="1">
              <a:off x="2007799" y="2690314"/>
              <a:ext cx="77888" cy="0"/>
            </a:xfrm>
            <a:prstGeom prst="line">
              <a:avLst/>
            </a:prstGeom>
            <a:noFill/>
            <a:ln w="28575" cap="sq">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914332" fontAlgn="auto">
                <a:spcBef>
                  <a:spcPts val="0"/>
                </a:spcBef>
                <a:spcAft>
                  <a:spcPts val="0"/>
                </a:spcAft>
                <a:defRPr/>
              </a:pPr>
              <a:endParaRPr lang="en-GB" sz="1333" kern="0" dirty="0">
                <a:solidFill>
                  <a:prstClr val="black"/>
                </a:solidFill>
                <a:latin typeface="Arial"/>
              </a:endParaRPr>
            </a:p>
          </p:txBody>
        </p:sp>
        <p:sp>
          <p:nvSpPr>
            <p:cNvPr id="266" name="Line 60">
              <a:extLst>
                <a:ext uri="{FF2B5EF4-FFF2-40B4-BE49-F238E27FC236}">
                  <a16:creationId xmlns:a16="http://schemas.microsoft.com/office/drawing/2014/main" id="{DA0310AC-60F4-4975-A911-1DB4A945CA82}"/>
                </a:ext>
              </a:extLst>
            </p:cNvPr>
            <p:cNvSpPr>
              <a:spLocks noChangeShapeType="1"/>
            </p:cNvSpPr>
            <p:nvPr>
              <p:custDataLst>
                <p:tags r:id="rId54"/>
              </p:custDataLst>
            </p:nvPr>
          </p:nvSpPr>
          <p:spPr bwMode="auto">
            <a:xfrm flipH="1">
              <a:off x="2007799" y="2142284"/>
              <a:ext cx="77888" cy="0"/>
            </a:xfrm>
            <a:prstGeom prst="line">
              <a:avLst/>
            </a:prstGeom>
            <a:noFill/>
            <a:ln w="28575" cap="sq">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914332" fontAlgn="auto">
                <a:spcBef>
                  <a:spcPts val="0"/>
                </a:spcBef>
                <a:spcAft>
                  <a:spcPts val="0"/>
                </a:spcAft>
                <a:defRPr/>
              </a:pPr>
              <a:endParaRPr lang="en-GB" sz="1333" kern="0" dirty="0">
                <a:solidFill>
                  <a:prstClr val="black"/>
                </a:solidFill>
                <a:latin typeface="Arial"/>
              </a:endParaRPr>
            </a:p>
          </p:txBody>
        </p:sp>
        <p:sp>
          <p:nvSpPr>
            <p:cNvPr id="268" name="Line 60">
              <a:extLst>
                <a:ext uri="{FF2B5EF4-FFF2-40B4-BE49-F238E27FC236}">
                  <a16:creationId xmlns:a16="http://schemas.microsoft.com/office/drawing/2014/main" id="{B9B5E158-7AB4-4C74-85E0-4742EF6E8C7B}"/>
                </a:ext>
              </a:extLst>
            </p:cNvPr>
            <p:cNvSpPr>
              <a:spLocks noChangeShapeType="1"/>
            </p:cNvSpPr>
            <p:nvPr>
              <p:custDataLst>
                <p:tags r:id="rId55"/>
              </p:custDataLst>
            </p:nvPr>
          </p:nvSpPr>
          <p:spPr bwMode="auto">
            <a:xfrm flipH="1">
              <a:off x="2007799" y="1594254"/>
              <a:ext cx="77888" cy="0"/>
            </a:xfrm>
            <a:prstGeom prst="line">
              <a:avLst/>
            </a:prstGeom>
            <a:noFill/>
            <a:ln w="28575" cap="sq">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914332" fontAlgn="auto">
                <a:spcBef>
                  <a:spcPts val="0"/>
                </a:spcBef>
                <a:spcAft>
                  <a:spcPts val="0"/>
                </a:spcAft>
                <a:defRPr/>
              </a:pPr>
              <a:endParaRPr lang="en-GB" sz="1333" kern="0" dirty="0">
                <a:solidFill>
                  <a:prstClr val="black"/>
                </a:solidFill>
                <a:latin typeface="Arial"/>
              </a:endParaRPr>
            </a:p>
          </p:txBody>
        </p:sp>
      </p:grpSp>
      <p:cxnSp>
        <p:nvCxnSpPr>
          <p:cNvPr id="157" name="Straight Connector 156">
            <a:extLst>
              <a:ext uri="{FF2B5EF4-FFF2-40B4-BE49-F238E27FC236}">
                <a16:creationId xmlns:a16="http://schemas.microsoft.com/office/drawing/2014/main" id="{2092C5EA-9616-4499-B141-7AAA9F04B0D8}"/>
              </a:ext>
            </a:extLst>
          </p:cNvPr>
          <p:cNvCxnSpPr/>
          <p:nvPr/>
        </p:nvCxnSpPr>
        <p:spPr bwMode="auto">
          <a:xfrm>
            <a:off x="2101237" y="4469646"/>
            <a:ext cx="8517223" cy="0"/>
          </a:xfrm>
          <a:prstGeom prst="line">
            <a:avLst/>
          </a:prstGeom>
          <a:noFill/>
          <a:ln w="28575" cap="flat" cmpd="sng" algn="ctr">
            <a:solidFill>
              <a:schemeClr val="bg1"/>
            </a:solidFill>
            <a:prstDash val="sysDash"/>
            <a:round/>
            <a:headEnd type="none" w="med" len="med"/>
            <a:tailEnd type="none" w="med" len="med"/>
          </a:ln>
          <a:effectLst/>
        </p:spPr>
      </p:cxnSp>
      <p:sp>
        <p:nvSpPr>
          <p:cNvPr id="2" name="Title 1">
            <a:extLst>
              <a:ext uri="{FF2B5EF4-FFF2-40B4-BE49-F238E27FC236}">
                <a16:creationId xmlns:a16="http://schemas.microsoft.com/office/drawing/2014/main" id="{2D6B57B6-3828-459F-8534-26CF0C700F89}"/>
              </a:ext>
            </a:extLst>
          </p:cNvPr>
          <p:cNvSpPr>
            <a:spLocks noGrp="1"/>
          </p:cNvSpPr>
          <p:nvPr>
            <p:ph type="title"/>
          </p:nvPr>
        </p:nvSpPr>
        <p:spPr/>
        <p:txBody>
          <a:bodyPr>
            <a:normAutofit/>
          </a:bodyPr>
          <a:lstStyle/>
          <a:p>
            <a:r>
              <a:rPr lang="en-US" dirty="0"/>
              <a:t>PAOLA-1: Patient-Reported Quality of Life</a:t>
            </a:r>
          </a:p>
        </p:txBody>
      </p:sp>
      <p:sp>
        <p:nvSpPr>
          <p:cNvPr id="9" name="TextBox 8">
            <a:extLst>
              <a:ext uri="{FF2B5EF4-FFF2-40B4-BE49-F238E27FC236}">
                <a16:creationId xmlns:a16="http://schemas.microsoft.com/office/drawing/2014/main" id="{2706B7B4-4D5B-482B-BCD4-2576EC267967}"/>
              </a:ext>
            </a:extLst>
          </p:cNvPr>
          <p:cNvSpPr txBox="1"/>
          <p:nvPr>
            <p:custDataLst>
              <p:tags r:id="rId1"/>
            </p:custDataLst>
          </p:nvPr>
        </p:nvSpPr>
        <p:spPr>
          <a:xfrm rot="16200000">
            <a:off x="-498394" y="3031869"/>
            <a:ext cx="3302644" cy="707886"/>
          </a:xfrm>
          <a:prstGeom prst="rect">
            <a:avLst/>
          </a:prstGeom>
          <a:noFill/>
        </p:spPr>
        <p:txBody>
          <a:bodyPr wrap="square" rtlCol="0">
            <a:spAutoFit/>
          </a:bodyPr>
          <a:lstStyle/>
          <a:p>
            <a:pPr algn="ctr" defTabSz="914332" fontAlgn="auto">
              <a:spcBef>
                <a:spcPts val="0"/>
              </a:spcBef>
              <a:spcAft>
                <a:spcPts val="0"/>
              </a:spcAft>
              <a:defRPr/>
            </a:pPr>
            <a:r>
              <a:rPr lang="en-GB" sz="2000" b="1" kern="0" dirty="0">
                <a:solidFill>
                  <a:prstClr val="black"/>
                </a:solidFill>
                <a:latin typeface="Calibri" panose="020F0502020204030204" pitchFamily="34" charset="0"/>
                <a:cs typeface="Calibri" panose="020F0502020204030204" pitchFamily="34" charset="0"/>
              </a:rPr>
              <a:t>Mean Change From </a:t>
            </a:r>
            <a:br>
              <a:rPr lang="en-GB" sz="2000" b="1" kern="0" dirty="0">
                <a:solidFill>
                  <a:prstClr val="black"/>
                </a:solidFill>
                <a:latin typeface="Calibri" panose="020F0502020204030204" pitchFamily="34" charset="0"/>
                <a:cs typeface="Calibri" panose="020F0502020204030204" pitchFamily="34" charset="0"/>
              </a:rPr>
            </a:br>
            <a:r>
              <a:rPr lang="en-GB" sz="2000" b="1" kern="0" dirty="0">
                <a:solidFill>
                  <a:prstClr val="black"/>
                </a:solidFill>
                <a:latin typeface="Calibri" panose="020F0502020204030204" pitchFamily="34" charset="0"/>
                <a:cs typeface="Calibri" panose="020F0502020204030204" pitchFamily="34" charset="0"/>
              </a:rPr>
              <a:t>Baseline in GHS/QoL Score</a:t>
            </a:r>
          </a:p>
        </p:txBody>
      </p:sp>
      <p:sp>
        <p:nvSpPr>
          <p:cNvPr id="10" name="TextBox 9">
            <a:extLst>
              <a:ext uri="{FF2B5EF4-FFF2-40B4-BE49-F238E27FC236}">
                <a16:creationId xmlns:a16="http://schemas.microsoft.com/office/drawing/2014/main" id="{A0FA3EB9-B70B-4BDF-8035-7EDE4C39B390}"/>
              </a:ext>
            </a:extLst>
          </p:cNvPr>
          <p:cNvSpPr txBox="1"/>
          <p:nvPr>
            <p:custDataLst>
              <p:tags r:id="rId2"/>
            </p:custDataLst>
          </p:nvPr>
        </p:nvSpPr>
        <p:spPr>
          <a:xfrm>
            <a:off x="1545942" y="1589261"/>
            <a:ext cx="415460" cy="276999"/>
          </a:xfrm>
          <a:prstGeom prst="rect">
            <a:avLst/>
          </a:prstGeom>
          <a:noFill/>
        </p:spPr>
        <p:txBody>
          <a:bodyPr wrap="square" lIns="0" tIns="0" rIns="0" bIns="0" rtlCol="0" anchor="ctr">
            <a:spAutoFit/>
          </a:bodyPr>
          <a:lstStyle/>
          <a:p>
            <a:pPr algn="r" defTabSz="914332" fontAlgn="auto">
              <a:spcBef>
                <a:spcPts val="0"/>
              </a:spcBef>
              <a:spcAft>
                <a:spcPts val="0"/>
              </a:spcAft>
              <a:defRPr/>
            </a:pPr>
            <a:r>
              <a:rPr lang="en-GB" kern="0" dirty="0">
                <a:solidFill>
                  <a:prstClr val="black"/>
                </a:solidFill>
                <a:latin typeface="Calibri" panose="020F0502020204030204" pitchFamily="34" charset="0"/>
                <a:cs typeface="Calibri" panose="020F0502020204030204" pitchFamily="34" charset="0"/>
              </a:rPr>
              <a:t>15</a:t>
            </a:r>
          </a:p>
        </p:txBody>
      </p:sp>
      <p:sp>
        <p:nvSpPr>
          <p:cNvPr id="11" name="TextBox 10">
            <a:extLst>
              <a:ext uri="{FF2B5EF4-FFF2-40B4-BE49-F238E27FC236}">
                <a16:creationId xmlns:a16="http://schemas.microsoft.com/office/drawing/2014/main" id="{AB5F0C1F-F6AB-4EAC-99EE-2E41951A013A}"/>
              </a:ext>
            </a:extLst>
          </p:cNvPr>
          <p:cNvSpPr txBox="1"/>
          <p:nvPr>
            <p:custDataLst>
              <p:tags r:id="rId3"/>
            </p:custDataLst>
          </p:nvPr>
        </p:nvSpPr>
        <p:spPr>
          <a:xfrm>
            <a:off x="1545942" y="2136614"/>
            <a:ext cx="415460" cy="276999"/>
          </a:xfrm>
          <a:prstGeom prst="rect">
            <a:avLst/>
          </a:prstGeom>
          <a:noFill/>
        </p:spPr>
        <p:txBody>
          <a:bodyPr wrap="square" lIns="0" tIns="0" rIns="0" bIns="0" rtlCol="0" anchor="ctr">
            <a:spAutoFit/>
          </a:bodyPr>
          <a:lstStyle/>
          <a:p>
            <a:pPr algn="r" defTabSz="914332" fontAlgn="auto">
              <a:spcBef>
                <a:spcPts val="0"/>
              </a:spcBef>
              <a:spcAft>
                <a:spcPts val="0"/>
              </a:spcAft>
              <a:defRPr/>
            </a:pPr>
            <a:r>
              <a:rPr lang="en-GB" kern="0" dirty="0">
                <a:solidFill>
                  <a:prstClr val="black"/>
                </a:solidFill>
                <a:latin typeface="Calibri" panose="020F0502020204030204" pitchFamily="34" charset="0"/>
                <a:cs typeface="Calibri" panose="020F0502020204030204" pitchFamily="34" charset="0"/>
              </a:rPr>
              <a:t>10</a:t>
            </a:r>
          </a:p>
        </p:txBody>
      </p:sp>
      <p:sp>
        <p:nvSpPr>
          <p:cNvPr id="12" name="TextBox 11">
            <a:extLst>
              <a:ext uri="{FF2B5EF4-FFF2-40B4-BE49-F238E27FC236}">
                <a16:creationId xmlns:a16="http://schemas.microsoft.com/office/drawing/2014/main" id="{32BAE1A9-293F-42E3-93DB-BB785D060984}"/>
              </a:ext>
            </a:extLst>
          </p:cNvPr>
          <p:cNvSpPr txBox="1"/>
          <p:nvPr>
            <p:custDataLst>
              <p:tags r:id="rId4"/>
            </p:custDataLst>
          </p:nvPr>
        </p:nvSpPr>
        <p:spPr>
          <a:xfrm>
            <a:off x="1545942" y="2683967"/>
            <a:ext cx="415460" cy="276999"/>
          </a:xfrm>
          <a:prstGeom prst="rect">
            <a:avLst/>
          </a:prstGeom>
          <a:noFill/>
        </p:spPr>
        <p:txBody>
          <a:bodyPr wrap="square" lIns="0" tIns="0" rIns="0" bIns="0" rtlCol="0" anchor="ctr">
            <a:spAutoFit/>
          </a:bodyPr>
          <a:lstStyle/>
          <a:p>
            <a:pPr algn="r" defTabSz="914332" fontAlgn="auto">
              <a:spcBef>
                <a:spcPts val="0"/>
              </a:spcBef>
              <a:spcAft>
                <a:spcPts val="0"/>
              </a:spcAft>
              <a:defRPr/>
            </a:pPr>
            <a:r>
              <a:rPr lang="en-GB" kern="0" dirty="0">
                <a:solidFill>
                  <a:prstClr val="black"/>
                </a:solidFill>
                <a:latin typeface="Calibri" panose="020F0502020204030204" pitchFamily="34" charset="0"/>
                <a:cs typeface="Calibri" panose="020F0502020204030204" pitchFamily="34" charset="0"/>
              </a:rPr>
              <a:t>5</a:t>
            </a:r>
          </a:p>
        </p:txBody>
      </p:sp>
      <p:sp>
        <p:nvSpPr>
          <p:cNvPr id="13" name="TextBox 12">
            <a:extLst>
              <a:ext uri="{FF2B5EF4-FFF2-40B4-BE49-F238E27FC236}">
                <a16:creationId xmlns:a16="http://schemas.microsoft.com/office/drawing/2014/main" id="{6A4DAF82-6921-488F-A28E-946336AA9321}"/>
              </a:ext>
            </a:extLst>
          </p:cNvPr>
          <p:cNvSpPr txBox="1"/>
          <p:nvPr>
            <p:custDataLst>
              <p:tags r:id="rId5"/>
            </p:custDataLst>
          </p:nvPr>
        </p:nvSpPr>
        <p:spPr>
          <a:xfrm>
            <a:off x="1545942" y="3231320"/>
            <a:ext cx="415460" cy="276999"/>
          </a:xfrm>
          <a:prstGeom prst="rect">
            <a:avLst/>
          </a:prstGeom>
          <a:noFill/>
        </p:spPr>
        <p:txBody>
          <a:bodyPr wrap="square" lIns="0" tIns="0" rIns="0" bIns="0" rtlCol="0" anchor="ctr">
            <a:spAutoFit/>
          </a:bodyPr>
          <a:lstStyle/>
          <a:p>
            <a:pPr algn="r" defTabSz="914332" fontAlgn="auto">
              <a:spcBef>
                <a:spcPts val="0"/>
              </a:spcBef>
              <a:spcAft>
                <a:spcPts val="0"/>
              </a:spcAft>
              <a:defRPr/>
            </a:pPr>
            <a:r>
              <a:rPr lang="en-GB" kern="0" dirty="0">
                <a:solidFill>
                  <a:prstClr val="black"/>
                </a:solidFill>
                <a:latin typeface="Calibri" panose="020F0502020204030204" pitchFamily="34" charset="0"/>
                <a:cs typeface="Calibri" panose="020F0502020204030204" pitchFamily="34" charset="0"/>
              </a:rPr>
              <a:t>0</a:t>
            </a:r>
          </a:p>
        </p:txBody>
      </p:sp>
      <p:sp>
        <p:nvSpPr>
          <p:cNvPr id="14" name="TextBox 13">
            <a:extLst>
              <a:ext uri="{FF2B5EF4-FFF2-40B4-BE49-F238E27FC236}">
                <a16:creationId xmlns:a16="http://schemas.microsoft.com/office/drawing/2014/main" id="{D6E0D347-7BA2-4F94-ABDE-FAB076390D42}"/>
              </a:ext>
            </a:extLst>
          </p:cNvPr>
          <p:cNvSpPr txBox="1"/>
          <p:nvPr>
            <p:custDataLst>
              <p:tags r:id="rId6"/>
            </p:custDataLst>
          </p:nvPr>
        </p:nvSpPr>
        <p:spPr>
          <a:xfrm>
            <a:off x="1545942" y="3778673"/>
            <a:ext cx="415460" cy="276999"/>
          </a:xfrm>
          <a:prstGeom prst="rect">
            <a:avLst/>
          </a:prstGeom>
          <a:noFill/>
        </p:spPr>
        <p:txBody>
          <a:bodyPr wrap="square" lIns="0" tIns="0" rIns="0" bIns="0" rtlCol="0" anchor="ctr">
            <a:spAutoFit/>
          </a:bodyPr>
          <a:lstStyle/>
          <a:p>
            <a:pPr algn="r" defTabSz="914332" fontAlgn="auto">
              <a:spcBef>
                <a:spcPts val="0"/>
              </a:spcBef>
              <a:spcAft>
                <a:spcPts val="0"/>
              </a:spcAft>
              <a:defRPr/>
            </a:pPr>
            <a:r>
              <a:rPr lang="en-GB" kern="0" dirty="0">
                <a:solidFill>
                  <a:prstClr val="black"/>
                </a:solidFill>
                <a:latin typeface="Calibri" panose="020F0502020204030204" pitchFamily="34" charset="0"/>
                <a:cs typeface="Calibri" panose="020F0502020204030204" pitchFamily="34" charset="0"/>
              </a:rPr>
              <a:t>−5</a:t>
            </a:r>
          </a:p>
        </p:txBody>
      </p:sp>
      <p:sp>
        <p:nvSpPr>
          <p:cNvPr id="15" name="TextBox 14">
            <a:extLst>
              <a:ext uri="{FF2B5EF4-FFF2-40B4-BE49-F238E27FC236}">
                <a16:creationId xmlns:a16="http://schemas.microsoft.com/office/drawing/2014/main" id="{3938FE71-7883-467A-9810-FC89411FFFDE}"/>
              </a:ext>
            </a:extLst>
          </p:cNvPr>
          <p:cNvSpPr txBox="1"/>
          <p:nvPr>
            <p:custDataLst>
              <p:tags r:id="rId7"/>
            </p:custDataLst>
          </p:nvPr>
        </p:nvSpPr>
        <p:spPr>
          <a:xfrm>
            <a:off x="1545942" y="4326026"/>
            <a:ext cx="415460" cy="276999"/>
          </a:xfrm>
          <a:prstGeom prst="rect">
            <a:avLst/>
          </a:prstGeom>
          <a:noFill/>
        </p:spPr>
        <p:txBody>
          <a:bodyPr wrap="square" lIns="0" tIns="0" rIns="0" bIns="0" rtlCol="0" anchor="ctr">
            <a:spAutoFit/>
          </a:bodyPr>
          <a:lstStyle/>
          <a:p>
            <a:pPr algn="r" defTabSz="914332" fontAlgn="auto">
              <a:spcBef>
                <a:spcPts val="0"/>
              </a:spcBef>
              <a:spcAft>
                <a:spcPts val="0"/>
              </a:spcAft>
              <a:defRPr/>
            </a:pPr>
            <a:r>
              <a:rPr lang="en-GB" kern="0" dirty="0">
                <a:solidFill>
                  <a:prstClr val="black"/>
                </a:solidFill>
                <a:latin typeface="Calibri" panose="020F0502020204030204" pitchFamily="34" charset="0"/>
                <a:cs typeface="Calibri" panose="020F0502020204030204" pitchFamily="34" charset="0"/>
              </a:rPr>
              <a:t>−10</a:t>
            </a:r>
          </a:p>
        </p:txBody>
      </p:sp>
      <p:sp>
        <p:nvSpPr>
          <p:cNvPr id="16" name="TextBox 15">
            <a:extLst>
              <a:ext uri="{FF2B5EF4-FFF2-40B4-BE49-F238E27FC236}">
                <a16:creationId xmlns:a16="http://schemas.microsoft.com/office/drawing/2014/main" id="{A0514700-7CD9-4E7C-ACF1-AD171827A4FE}"/>
              </a:ext>
            </a:extLst>
          </p:cNvPr>
          <p:cNvSpPr txBox="1"/>
          <p:nvPr>
            <p:custDataLst>
              <p:tags r:id="rId8"/>
            </p:custDataLst>
          </p:nvPr>
        </p:nvSpPr>
        <p:spPr>
          <a:xfrm>
            <a:off x="1545942" y="4873379"/>
            <a:ext cx="415460" cy="276999"/>
          </a:xfrm>
          <a:prstGeom prst="rect">
            <a:avLst/>
          </a:prstGeom>
          <a:noFill/>
        </p:spPr>
        <p:txBody>
          <a:bodyPr wrap="square" lIns="0" tIns="0" rIns="0" bIns="0" rtlCol="0" anchor="ctr">
            <a:spAutoFit/>
          </a:bodyPr>
          <a:lstStyle/>
          <a:p>
            <a:pPr algn="r" defTabSz="914332" fontAlgn="auto">
              <a:spcBef>
                <a:spcPts val="0"/>
              </a:spcBef>
              <a:spcAft>
                <a:spcPts val="0"/>
              </a:spcAft>
              <a:defRPr/>
            </a:pPr>
            <a:r>
              <a:rPr lang="en-GB" kern="0" dirty="0">
                <a:solidFill>
                  <a:prstClr val="black"/>
                </a:solidFill>
                <a:latin typeface="Calibri" panose="020F0502020204030204" pitchFamily="34" charset="0"/>
                <a:cs typeface="Calibri" panose="020F0502020204030204" pitchFamily="34" charset="0"/>
              </a:rPr>
              <a:t>−15</a:t>
            </a:r>
          </a:p>
        </p:txBody>
      </p:sp>
      <p:sp>
        <p:nvSpPr>
          <p:cNvPr id="17" name="TextBox 16">
            <a:extLst>
              <a:ext uri="{FF2B5EF4-FFF2-40B4-BE49-F238E27FC236}">
                <a16:creationId xmlns:a16="http://schemas.microsoft.com/office/drawing/2014/main" id="{C03C57BF-8CE8-4068-8395-57AEF1A4BEAB}"/>
              </a:ext>
            </a:extLst>
          </p:cNvPr>
          <p:cNvSpPr txBox="1"/>
          <p:nvPr>
            <p:custDataLst>
              <p:tags r:id="rId9"/>
            </p:custDataLst>
          </p:nvPr>
        </p:nvSpPr>
        <p:spPr>
          <a:xfrm>
            <a:off x="1866805" y="5107001"/>
            <a:ext cx="446351" cy="276999"/>
          </a:xfrm>
          <a:prstGeom prst="rect">
            <a:avLst/>
          </a:prstGeom>
          <a:noFill/>
        </p:spPr>
        <p:txBody>
          <a:bodyPr wrap="square" lIns="0" tIns="0" rIns="0" bIns="0" rtlCol="0">
            <a:spAutoFit/>
          </a:bodyPr>
          <a:lstStyle/>
          <a:p>
            <a:pPr algn="ctr" defTabSz="914332" fontAlgn="auto">
              <a:spcBef>
                <a:spcPts val="0"/>
              </a:spcBef>
              <a:spcAft>
                <a:spcPts val="0"/>
              </a:spcAft>
              <a:defRPr/>
            </a:pPr>
            <a:r>
              <a:rPr lang="en-GB" kern="0" dirty="0">
                <a:solidFill>
                  <a:prstClr val="black"/>
                </a:solidFill>
                <a:latin typeface="Calibri" panose="020F0502020204030204" pitchFamily="34" charset="0"/>
                <a:cs typeface="Calibri" panose="020F0502020204030204" pitchFamily="34" charset="0"/>
              </a:rPr>
              <a:t>0</a:t>
            </a:r>
          </a:p>
        </p:txBody>
      </p:sp>
      <p:sp>
        <p:nvSpPr>
          <p:cNvPr id="18" name="TextBox 17">
            <a:extLst>
              <a:ext uri="{FF2B5EF4-FFF2-40B4-BE49-F238E27FC236}">
                <a16:creationId xmlns:a16="http://schemas.microsoft.com/office/drawing/2014/main" id="{EA2291FE-D0FA-4C82-8FA7-C8EC95661FD6}"/>
              </a:ext>
            </a:extLst>
          </p:cNvPr>
          <p:cNvSpPr txBox="1"/>
          <p:nvPr>
            <p:custDataLst>
              <p:tags r:id="rId10"/>
            </p:custDataLst>
          </p:nvPr>
        </p:nvSpPr>
        <p:spPr>
          <a:xfrm>
            <a:off x="2927167" y="5107001"/>
            <a:ext cx="446351" cy="276999"/>
          </a:xfrm>
          <a:prstGeom prst="rect">
            <a:avLst/>
          </a:prstGeom>
          <a:noFill/>
        </p:spPr>
        <p:txBody>
          <a:bodyPr wrap="square" lIns="0" tIns="0" rIns="0" bIns="0" rtlCol="0">
            <a:spAutoFit/>
          </a:bodyPr>
          <a:lstStyle/>
          <a:p>
            <a:pPr algn="ctr" defTabSz="914332" fontAlgn="auto">
              <a:spcBef>
                <a:spcPts val="0"/>
              </a:spcBef>
              <a:spcAft>
                <a:spcPts val="0"/>
              </a:spcAft>
              <a:defRPr/>
            </a:pPr>
            <a:r>
              <a:rPr lang="en-GB" kern="0" dirty="0">
                <a:solidFill>
                  <a:prstClr val="black"/>
                </a:solidFill>
                <a:latin typeface="Calibri" panose="020F0502020204030204" pitchFamily="34" charset="0"/>
                <a:cs typeface="Calibri" panose="020F0502020204030204" pitchFamily="34" charset="0"/>
              </a:rPr>
              <a:t>12</a:t>
            </a:r>
          </a:p>
        </p:txBody>
      </p:sp>
      <p:sp>
        <p:nvSpPr>
          <p:cNvPr id="19" name="TextBox 18">
            <a:extLst>
              <a:ext uri="{FF2B5EF4-FFF2-40B4-BE49-F238E27FC236}">
                <a16:creationId xmlns:a16="http://schemas.microsoft.com/office/drawing/2014/main" id="{DF8B3580-E255-4B52-8CB0-E8B587F285AC}"/>
              </a:ext>
            </a:extLst>
          </p:cNvPr>
          <p:cNvSpPr txBox="1"/>
          <p:nvPr>
            <p:custDataLst>
              <p:tags r:id="rId11"/>
            </p:custDataLst>
          </p:nvPr>
        </p:nvSpPr>
        <p:spPr>
          <a:xfrm>
            <a:off x="3987529" y="5107001"/>
            <a:ext cx="446351" cy="276999"/>
          </a:xfrm>
          <a:prstGeom prst="rect">
            <a:avLst/>
          </a:prstGeom>
          <a:noFill/>
        </p:spPr>
        <p:txBody>
          <a:bodyPr wrap="square" lIns="0" tIns="0" rIns="0" bIns="0" rtlCol="0">
            <a:spAutoFit/>
          </a:bodyPr>
          <a:lstStyle/>
          <a:p>
            <a:pPr algn="ctr" defTabSz="914332" fontAlgn="auto">
              <a:spcBef>
                <a:spcPts val="0"/>
              </a:spcBef>
              <a:spcAft>
                <a:spcPts val="0"/>
              </a:spcAft>
              <a:defRPr/>
            </a:pPr>
            <a:r>
              <a:rPr lang="en-GB" kern="0" dirty="0">
                <a:solidFill>
                  <a:prstClr val="black"/>
                </a:solidFill>
                <a:latin typeface="Calibri" panose="020F0502020204030204" pitchFamily="34" charset="0"/>
                <a:cs typeface="Calibri" panose="020F0502020204030204" pitchFamily="34" charset="0"/>
              </a:rPr>
              <a:t>24</a:t>
            </a:r>
          </a:p>
        </p:txBody>
      </p:sp>
      <p:sp>
        <p:nvSpPr>
          <p:cNvPr id="20" name="TextBox 19">
            <a:extLst>
              <a:ext uri="{FF2B5EF4-FFF2-40B4-BE49-F238E27FC236}">
                <a16:creationId xmlns:a16="http://schemas.microsoft.com/office/drawing/2014/main" id="{DF0B8B73-12E4-46D3-A240-B5253EFA025F}"/>
              </a:ext>
            </a:extLst>
          </p:cNvPr>
          <p:cNvSpPr txBox="1"/>
          <p:nvPr>
            <p:custDataLst>
              <p:tags r:id="rId12"/>
            </p:custDataLst>
          </p:nvPr>
        </p:nvSpPr>
        <p:spPr>
          <a:xfrm>
            <a:off x="5047891" y="5107001"/>
            <a:ext cx="446351" cy="276999"/>
          </a:xfrm>
          <a:prstGeom prst="rect">
            <a:avLst/>
          </a:prstGeom>
          <a:noFill/>
        </p:spPr>
        <p:txBody>
          <a:bodyPr wrap="square" lIns="0" tIns="0" rIns="0" bIns="0" rtlCol="0">
            <a:spAutoFit/>
          </a:bodyPr>
          <a:lstStyle/>
          <a:p>
            <a:pPr algn="ctr" defTabSz="914332" fontAlgn="auto">
              <a:spcBef>
                <a:spcPts val="0"/>
              </a:spcBef>
              <a:spcAft>
                <a:spcPts val="0"/>
              </a:spcAft>
              <a:defRPr/>
            </a:pPr>
            <a:r>
              <a:rPr lang="en-GB" kern="0" dirty="0">
                <a:solidFill>
                  <a:prstClr val="black"/>
                </a:solidFill>
                <a:latin typeface="Calibri" panose="020F0502020204030204" pitchFamily="34" charset="0"/>
                <a:cs typeface="Calibri" panose="020F0502020204030204" pitchFamily="34" charset="0"/>
              </a:rPr>
              <a:t>36</a:t>
            </a:r>
          </a:p>
        </p:txBody>
      </p:sp>
      <p:sp>
        <p:nvSpPr>
          <p:cNvPr id="21" name="TextBox 20">
            <a:extLst>
              <a:ext uri="{FF2B5EF4-FFF2-40B4-BE49-F238E27FC236}">
                <a16:creationId xmlns:a16="http://schemas.microsoft.com/office/drawing/2014/main" id="{B76268A8-6DC8-4501-803A-817B6BA01F9E}"/>
              </a:ext>
            </a:extLst>
          </p:cNvPr>
          <p:cNvSpPr txBox="1"/>
          <p:nvPr>
            <p:custDataLst>
              <p:tags r:id="rId13"/>
            </p:custDataLst>
          </p:nvPr>
        </p:nvSpPr>
        <p:spPr>
          <a:xfrm>
            <a:off x="6108253" y="5107001"/>
            <a:ext cx="446351" cy="276999"/>
          </a:xfrm>
          <a:prstGeom prst="rect">
            <a:avLst/>
          </a:prstGeom>
          <a:noFill/>
        </p:spPr>
        <p:txBody>
          <a:bodyPr wrap="square" lIns="0" tIns="0" rIns="0" bIns="0" rtlCol="0">
            <a:spAutoFit/>
          </a:bodyPr>
          <a:lstStyle/>
          <a:p>
            <a:pPr algn="ctr" defTabSz="914332" fontAlgn="auto">
              <a:spcBef>
                <a:spcPts val="0"/>
              </a:spcBef>
              <a:spcAft>
                <a:spcPts val="0"/>
              </a:spcAft>
              <a:defRPr/>
            </a:pPr>
            <a:r>
              <a:rPr lang="en-GB" kern="0" dirty="0">
                <a:solidFill>
                  <a:prstClr val="black"/>
                </a:solidFill>
                <a:latin typeface="Calibri" panose="020F0502020204030204" pitchFamily="34" charset="0"/>
                <a:cs typeface="Calibri" panose="020F0502020204030204" pitchFamily="34" charset="0"/>
              </a:rPr>
              <a:t>48</a:t>
            </a:r>
          </a:p>
        </p:txBody>
      </p:sp>
      <p:sp>
        <p:nvSpPr>
          <p:cNvPr id="22" name="TextBox 21">
            <a:extLst>
              <a:ext uri="{FF2B5EF4-FFF2-40B4-BE49-F238E27FC236}">
                <a16:creationId xmlns:a16="http://schemas.microsoft.com/office/drawing/2014/main" id="{3AB1E44E-F6F7-4C85-9509-DEEE477BEBB3}"/>
              </a:ext>
            </a:extLst>
          </p:cNvPr>
          <p:cNvSpPr txBox="1"/>
          <p:nvPr>
            <p:custDataLst>
              <p:tags r:id="rId14"/>
            </p:custDataLst>
          </p:nvPr>
        </p:nvSpPr>
        <p:spPr>
          <a:xfrm>
            <a:off x="7168615" y="5107001"/>
            <a:ext cx="446351" cy="276999"/>
          </a:xfrm>
          <a:prstGeom prst="rect">
            <a:avLst/>
          </a:prstGeom>
          <a:noFill/>
        </p:spPr>
        <p:txBody>
          <a:bodyPr wrap="square" lIns="0" tIns="0" rIns="0" bIns="0" rtlCol="0">
            <a:spAutoFit/>
          </a:bodyPr>
          <a:lstStyle/>
          <a:p>
            <a:pPr algn="ctr" defTabSz="914332" fontAlgn="auto">
              <a:spcBef>
                <a:spcPts val="0"/>
              </a:spcBef>
              <a:spcAft>
                <a:spcPts val="0"/>
              </a:spcAft>
              <a:defRPr/>
            </a:pPr>
            <a:r>
              <a:rPr lang="en-GB" kern="0" dirty="0">
                <a:solidFill>
                  <a:prstClr val="black"/>
                </a:solidFill>
                <a:latin typeface="Calibri" panose="020F0502020204030204" pitchFamily="34" charset="0"/>
                <a:cs typeface="Calibri" panose="020F0502020204030204" pitchFamily="34" charset="0"/>
              </a:rPr>
              <a:t>60</a:t>
            </a:r>
          </a:p>
        </p:txBody>
      </p:sp>
      <p:sp>
        <p:nvSpPr>
          <p:cNvPr id="23" name="TextBox 22">
            <a:extLst>
              <a:ext uri="{FF2B5EF4-FFF2-40B4-BE49-F238E27FC236}">
                <a16:creationId xmlns:a16="http://schemas.microsoft.com/office/drawing/2014/main" id="{C54C63DF-8CB8-44BC-851B-36E79531D7E1}"/>
              </a:ext>
            </a:extLst>
          </p:cNvPr>
          <p:cNvSpPr txBox="1"/>
          <p:nvPr>
            <p:custDataLst>
              <p:tags r:id="rId15"/>
            </p:custDataLst>
          </p:nvPr>
        </p:nvSpPr>
        <p:spPr>
          <a:xfrm>
            <a:off x="8228977" y="5107001"/>
            <a:ext cx="446351" cy="276999"/>
          </a:xfrm>
          <a:prstGeom prst="rect">
            <a:avLst/>
          </a:prstGeom>
          <a:noFill/>
        </p:spPr>
        <p:txBody>
          <a:bodyPr wrap="square" lIns="0" tIns="0" rIns="0" bIns="0" rtlCol="0">
            <a:spAutoFit/>
          </a:bodyPr>
          <a:lstStyle/>
          <a:p>
            <a:pPr algn="ctr" defTabSz="914332" fontAlgn="auto">
              <a:spcBef>
                <a:spcPts val="0"/>
              </a:spcBef>
              <a:spcAft>
                <a:spcPts val="0"/>
              </a:spcAft>
              <a:defRPr/>
            </a:pPr>
            <a:r>
              <a:rPr lang="en-GB" kern="0" dirty="0">
                <a:solidFill>
                  <a:prstClr val="black"/>
                </a:solidFill>
                <a:latin typeface="Calibri" panose="020F0502020204030204" pitchFamily="34" charset="0"/>
                <a:cs typeface="Calibri" panose="020F0502020204030204" pitchFamily="34" charset="0"/>
              </a:rPr>
              <a:t>72</a:t>
            </a:r>
          </a:p>
        </p:txBody>
      </p:sp>
      <p:sp>
        <p:nvSpPr>
          <p:cNvPr id="24" name="TextBox 23">
            <a:extLst>
              <a:ext uri="{FF2B5EF4-FFF2-40B4-BE49-F238E27FC236}">
                <a16:creationId xmlns:a16="http://schemas.microsoft.com/office/drawing/2014/main" id="{A763EBBF-471F-4D15-BE5B-03F66494819C}"/>
              </a:ext>
            </a:extLst>
          </p:cNvPr>
          <p:cNvSpPr txBox="1"/>
          <p:nvPr>
            <p:custDataLst>
              <p:tags r:id="rId16"/>
            </p:custDataLst>
          </p:nvPr>
        </p:nvSpPr>
        <p:spPr>
          <a:xfrm>
            <a:off x="9289339" y="5107001"/>
            <a:ext cx="446351" cy="276999"/>
          </a:xfrm>
          <a:prstGeom prst="rect">
            <a:avLst/>
          </a:prstGeom>
          <a:noFill/>
        </p:spPr>
        <p:txBody>
          <a:bodyPr wrap="square" lIns="0" tIns="0" rIns="0" bIns="0" rtlCol="0">
            <a:spAutoFit/>
          </a:bodyPr>
          <a:lstStyle/>
          <a:p>
            <a:pPr algn="ctr" defTabSz="914332" fontAlgn="auto">
              <a:spcBef>
                <a:spcPts val="0"/>
              </a:spcBef>
              <a:spcAft>
                <a:spcPts val="0"/>
              </a:spcAft>
              <a:defRPr/>
            </a:pPr>
            <a:r>
              <a:rPr lang="en-GB" kern="0" dirty="0">
                <a:solidFill>
                  <a:prstClr val="black"/>
                </a:solidFill>
                <a:latin typeface="Calibri" panose="020F0502020204030204" pitchFamily="34" charset="0"/>
                <a:cs typeface="Calibri" panose="020F0502020204030204" pitchFamily="34" charset="0"/>
              </a:rPr>
              <a:t>84</a:t>
            </a:r>
          </a:p>
        </p:txBody>
      </p:sp>
      <p:sp>
        <p:nvSpPr>
          <p:cNvPr id="25" name="TextBox 24">
            <a:extLst>
              <a:ext uri="{FF2B5EF4-FFF2-40B4-BE49-F238E27FC236}">
                <a16:creationId xmlns:a16="http://schemas.microsoft.com/office/drawing/2014/main" id="{3E8F9DA2-C7EE-426B-A599-D92BE48EB419}"/>
              </a:ext>
            </a:extLst>
          </p:cNvPr>
          <p:cNvSpPr txBox="1"/>
          <p:nvPr>
            <p:custDataLst>
              <p:tags r:id="rId17"/>
            </p:custDataLst>
          </p:nvPr>
        </p:nvSpPr>
        <p:spPr>
          <a:xfrm>
            <a:off x="10349698" y="5107001"/>
            <a:ext cx="446351" cy="276999"/>
          </a:xfrm>
          <a:prstGeom prst="rect">
            <a:avLst/>
          </a:prstGeom>
          <a:noFill/>
        </p:spPr>
        <p:txBody>
          <a:bodyPr wrap="square" lIns="0" tIns="0" rIns="0" bIns="0" rtlCol="0">
            <a:spAutoFit/>
          </a:bodyPr>
          <a:lstStyle/>
          <a:p>
            <a:pPr algn="ctr" defTabSz="914332" fontAlgn="auto">
              <a:spcBef>
                <a:spcPts val="0"/>
              </a:spcBef>
              <a:spcAft>
                <a:spcPts val="0"/>
              </a:spcAft>
              <a:defRPr/>
            </a:pPr>
            <a:r>
              <a:rPr lang="en-GB" kern="0" dirty="0">
                <a:solidFill>
                  <a:prstClr val="black"/>
                </a:solidFill>
                <a:latin typeface="Calibri" panose="020F0502020204030204" pitchFamily="34" charset="0"/>
                <a:cs typeface="Calibri" panose="020F0502020204030204" pitchFamily="34" charset="0"/>
              </a:rPr>
              <a:t>96</a:t>
            </a:r>
          </a:p>
        </p:txBody>
      </p:sp>
      <p:sp>
        <p:nvSpPr>
          <p:cNvPr id="26" name="TextBox 25">
            <a:extLst>
              <a:ext uri="{FF2B5EF4-FFF2-40B4-BE49-F238E27FC236}">
                <a16:creationId xmlns:a16="http://schemas.microsoft.com/office/drawing/2014/main" id="{4EAA8291-99A7-45D4-A96B-50629A698753}"/>
              </a:ext>
            </a:extLst>
          </p:cNvPr>
          <p:cNvSpPr txBox="1"/>
          <p:nvPr>
            <p:custDataLst>
              <p:tags r:id="rId18"/>
            </p:custDataLst>
          </p:nvPr>
        </p:nvSpPr>
        <p:spPr>
          <a:xfrm>
            <a:off x="2080086" y="5323737"/>
            <a:ext cx="8551289" cy="400110"/>
          </a:xfrm>
          <a:prstGeom prst="rect">
            <a:avLst/>
          </a:prstGeom>
          <a:noFill/>
        </p:spPr>
        <p:txBody>
          <a:bodyPr wrap="square" rtlCol="0" anchor="ctr">
            <a:spAutoFit/>
          </a:bodyPr>
          <a:lstStyle/>
          <a:p>
            <a:pPr algn="ctr" defTabSz="914332" fontAlgn="auto">
              <a:spcBef>
                <a:spcPts val="0"/>
              </a:spcBef>
              <a:spcAft>
                <a:spcPts val="0"/>
              </a:spcAft>
              <a:defRPr/>
            </a:pPr>
            <a:r>
              <a:rPr lang="en-GB" sz="2000" b="1" kern="0" dirty="0">
                <a:solidFill>
                  <a:prstClr val="black"/>
                </a:solidFill>
                <a:latin typeface="Calibri" panose="020F0502020204030204" pitchFamily="34" charset="0"/>
                <a:cs typeface="Calibri" panose="020F0502020204030204" pitchFamily="34" charset="0"/>
              </a:rPr>
              <a:t>Wks Since Randomization</a:t>
            </a:r>
          </a:p>
        </p:txBody>
      </p:sp>
      <p:sp>
        <p:nvSpPr>
          <p:cNvPr id="27" name="TextBox 26">
            <a:extLst>
              <a:ext uri="{FF2B5EF4-FFF2-40B4-BE49-F238E27FC236}">
                <a16:creationId xmlns:a16="http://schemas.microsoft.com/office/drawing/2014/main" id="{56C8581B-29E6-4D1D-9FB6-86E54936FD89}"/>
              </a:ext>
            </a:extLst>
          </p:cNvPr>
          <p:cNvSpPr txBox="1"/>
          <p:nvPr>
            <p:custDataLst>
              <p:tags r:id="rId19"/>
            </p:custDataLst>
          </p:nvPr>
        </p:nvSpPr>
        <p:spPr>
          <a:xfrm>
            <a:off x="764211" y="5590273"/>
            <a:ext cx="2771800" cy="215444"/>
          </a:xfrm>
          <a:prstGeom prst="rect">
            <a:avLst/>
          </a:prstGeom>
          <a:noFill/>
        </p:spPr>
        <p:txBody>
          <a:bodyPr wrap="square" lIns="0" tIns="0" rIns="0" bIns="0" rtlCol="0" anchor="ctr">
            <a:spAutoFit/>
          </a:bodyPr>
          <a:lstStyle/>
          <a:p>
            <a:pPr defTabSz="914332" fontAlgn="auto">
              <a:spcBef>
                <a:spcPts val="0"/>
              </a:spcBef>
              <a:spcAft>
                <a:spcPts val="0"/>
              </a:spcAft>
              <a:defRPr/>
            </a:pPr>
            <a:r>
              <a:rPr lang="en-GB" sz="1400" b="1" kern="0" dirty="0">
                <a:solidFill>
                  <a:srgbClr val="000000"/>
                </a:solidFill>
                <a:latin typeface="Calibri" panose="020F0502020204030204" pitchFamily="34" charset="0"/>
                <a:cs typeface="Calibri" panose="020F0502020204030204" pitchFamily="34" charset="0"/>
              </a:rPr>
              <a:t>Patients at Risk, n</a:t>
            </a:r>
          </a:p>
        </p:txBody>
      </p:sp>
      <p:sp>
        <p:nvSpPr>
          <p:cNvPr id="28" name="TextBox 27">
            <a:extLst>
              <a:ext uri="{FF2B5EF4-FFF2-40B4-BE49-F238E27FC236}">
                <a16:creationId xmlns:a16="http://schemas.microsoft.com/office/drawing/2014/main" id="{D8FCB38A-8F97-4606-8180-69F3F23EE584}"/>
              </a:ext>
            </a:extLst>
          </p:cNvPr>
          <p:cNvSpPr txBox="1"/>
          <p:nvPr>
            <p:custDataLst>
              <p:tags r:id="rId20"/>
            </p:custDataLst>
          </p:nvPr>
        </p:nvSpPr>
        <p:spPr>
          <a:xfrm>
            <a:off x="756805" y="6014269"/>
            <a:ext cx="1102644" cy="215444"/>
          </a:xfrm>
          <a:prstGeom prst="rect">
            <a:avLst/>
          </a:prstGeom>
          <a:noFill/>
        </p:spPr>
        <p:txBody>
          <a:bodyPr wrap="square" lIns="0" tIns="0" rIns="0" bIns="0" rtlCol="0">
            <a:spAutoFit/>
          </a:bodyPr>
          <a:lstStyle/>
          <a:p>
            <a:pPr defTabSz="914332" fontAlgn="auto">
              <a:spcBef>
                <a:spcPts val="0"/>
              </a:spcBef>
              <a:spcAft>
                <a:spcPts val="0"/>
              </a:spcAft>
              <a:defRPr/>
            </a:pPr>
            <a:r>
              <a:rPr lang="en-GB" sz="1400" b="1" kern="0" dirty="0">
                <a:solidFill>
                  <a:schemeClr val="accent3"/>
                </a:solidFill>
                <a:latin typeface="Calibri" panose="020F0502020204030204" pitchFamily="34" charset="0"/>
                <a:cs typeface="Calibri" panose="020F0502020204030204" pitchFamily="34" charset="0"/>
              </a:rPr>
              <a:t>Placebo</a:t>
            </a:r>
          </a:p>
        </p:txBody>
      </p:sp>
      <p:sp>
        <p:nvSpPr>
          <p:cNvPr id="29" name="TextBox 28">
            <a:extLst>
              <a:ext uri="{FF2B5EF4-FFF2-40B4-BE49-F238E27FC236}">
                <a16:creationId xmlns:a16="http://schemas.microsoft.com/office/drawing/2014/main" id="{182EA981-0C6A-43BB-B921-8C1F0961D3A3}"/>
              </a:ext>
            </a:extLst>
          </p:cNvPr>
          <p:cNvSpPr txBox="1"/>
          <p:nvPr>
            <p:custDataLst>
              <p:tags r:id="rId21"/>
            </p:custDataLst>
          </p:nvPr>
        </p:nvSpPr>
        <p:spPr>
          <a:xfrm>
            <a:off x="749489" y="5798508"/>
            <a:ext cx="1102644" cy="215444"/>
          </a:xfrm>
          <a:prstGeom prst="rect">
            <a:avLst/>
          </a:prstGeom>
          <a:noFill/>
        </p:spPr>
        <p:txBody>
          <a:bodyPr wrap="square" lIns="0" tIns="0" rIns="0" bIns="0" rtlCol="0">
            <a:spAutoFit/>
          </a:bodyPr>
          <a:lstStyle/>
          <a:p>
            <a:pPr defTabSz="914332" fontAlgn="auto">
              <a:spcBef>
                <a:spcPts val="0"/>
              </a:spcBef>
              <a:spcAft>
                <a:spcPts val="0"/>
              </a:spcAft>
              <a:defRPr/>
            </a:pPr>
            <a:r>
              <a:rPr lang="en-GB" sz="1400" b="1" kern="0" dirty="0">
                <a:solidFill>
                  <a:schemeClr val="accent1"/>
                </a:solidFill>
                <a:latin typeface="Calibri" panose="020F0502020204030204" pitchFamily="34" charset="0"/>
                <a:cs typeface="Calibri" panose="020F0502020204030204" pitchFamily="34" charset="0"/>
              </a:rPr>
              <a:t>Olaparib</a:t>
            </a:r>
          </a:p>
        </p:txBody>
      </p:sp>
      <p:sp>
        <p:nvSpPr>
          <p:cNvPr id="30" name="TextBox 29">
            <a:extLst>
              <a:ext uri="{FF2B5EF4-FFF2-40B4-BE49-F238E27FC236}">
                <a16:creationId xmlns:a16="http://schemas.microsoft.com/office/drawing/2014/main" id="{111B3F91-D857-421C-9C67-21DA6A80C926}"/>
              </a:ext>
            </a:extLst>
          </p:cNvPr>
          <p:cNvSpPr txBox="1"/>
          <p:nvPr>
            <p:custDataLst>
              <p:tags r:id="rId22"/>
            </p:custDataLst>
          </p:nvPr>
        </p:nvSpPr>
        <p:spPr>
          <a:xfrm>
            <a:off x="1893210" y="5798508"/>
            <a:ext cx="446351" cy="215444"/>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400" kern="0" dirty="0">
                <a:solidFill>
                  <a:srgbClr val="000000"/>
                </a:solidFill>
                <a:latin typeface="Calibri" panose="020F0502020204030204" pitchFamily="34" charset="0"/>
                <a:cs typeface="Calibri" panose="020F0502020204030204" pitchFamily="34" charset="0"/>
              </a:rPr>
              <a:t>508</a:t>
            </a:r>
          </a:p>
        </p:txBody>
      </p:sp>
      <p:sp>
        <p:nvSpPr>
          <p:cNvPr id="31" name="TextBox 30">
            <a:extLst>
              <a:ext uri="{FF2B5EF4-FFF2-40B4-BE49-F238E27FC236}">
                <a16:creationId xmlns:a16="http://schemas.microsoft.com/office/drawing/2014/main" id="{D8D54F66-6470-4265-92EE-6B6866875F46}"/>
              </a:ext>
            </a:extLst>
          </p:cNvPr>
          <p:cNvSpPr txBox="1"/>
          <p:nvPr>
            <p:custDataLst>
              <p:tags r:id="rId23"/>
            </p:custDataLst>
          </p:nvPr>
        </p:nvSpPr>
        <p:spPr>
          <a:xfrm>
            <a:off x="1888426" y="6021822"/>
            <a:ext cx="446351" cy="215444"/>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400" kern="0" dirty="0">
                <a:solidFill>
                  <a:srgbClr val="000000"/>
                </a:solidFill>
                <a:latin typeface="Calibri" panose="020F0502020204030204" pitchFamily="34" charset="0"/>
                <a:cs typeface="Calibri" panose="020F0502020204030204" pitchFamily="34" charset="0"/>
              </a:rPr>
              <a:t>249</a:t>
            </a:r>
          </a:p>
        </p:txBody>
      </p:sp>
      <p:sp>
        <p:nvSpPr>
          <p:cNvPr id="32" name="TextBox 31">
            <a:extLst>
              <a:ext uri="{FF2B5EF4-FFF2-40B4-BE49-F238E27FC236}">
                <a16:creationId xmlns:a16="http://schemas.microsoft.com/office/drawing/2014/main" id="{74BC6E72-7234-4D9F-BA37-C6A25180CDEF}"/>
              </a:ext>
            </a:extLst>
          </p:cNvPr>
          <p:cNvSpPr txBox="1"/>
          <p:nvPr>
            <p:custDataLst>
              <p:tags r:id="rId24"/>
            </p:custDataLst>
          </p:nvPr>
        </p:nvSpPr>
        <p:spPr>
          <a:xfrm>
            <a:off x="2944526" y="5791917"/>
            <a:ext cx="446351" cy="215444"/>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400" kern="0" dirty="0">
                <a:solidFill>
                  <a:srgbClr val="000000"/>
                </a:solidFill>
                <a:latin typeface="Calibri" panose="020F0502020204030204" pitchFamily="34" charset="0"/>
                <a:cs typeface="Calibri" panose="020F0502020204030204" pitchFamily="34" charset="0"/>
              </a:rPr>
              <a:t>458</a:t>
            </a:r>
          </a:p>
        </p:txBody>
      </p:sp>
      <p:sp>
        <p:nvSpPr>
          <p:cNvPr id="33" name="TextBox 32">
            <a:extLst>
              <a:ext uri="{FF2B5EF4-FFF2-40B4-BE49-F238E27FC236}">
                <a16:creationId xmlns:a16="http://schemas.microsoft.com/office/drawing/2014/main" id="{8DB6D33D-D33F-46A0-90D8-D7380D50345B}"/>
              </a:ext>
            </a:extLst>
          </p:cNvPr>
          <p:cNvSpPr txBox="1"/>
          <p:nvPr>
            <p:custDataLst>
              <p:tags r:id="rId25"/>
            </p:custDataLst>
          </p:nvPr>
        </p:nvSpPr>
        <p:spPr>
          <a:xfrm>
            <a:off x="2943682" y="6014269"/>
            <a:ext cx="446351" cy="215444"/>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400" kern="0" dirty="0">
                <a:solidFill>
                  <a:srgbClr val="000000"/>
                </a:solidFill>
                <a:latin typeface="Calibri" panose="020F0502020204030204" pitchFamily="34" charset="0"/>
                <a:cs typeface="Calibri" panose="020F0502020204030204" pitchFamily="34" charset="0"/>
              </a:rPr>
              <a:t>228</a:t>
            </a:r>
          </a:p>
        </p:txBody>
      </p:sp>
      <p:sp>
        <p:nvSpPr>
          <p:cNvPr id="34" name="TextBox 33">
            <a:extLst>
              <a:ext uri="{FF2B5EF4-FFF2-40B4-BE49-F238E27FC236}">
                <a16:creationId xmlns:a16="http://schemas.microsoft.com/office/drawing/2014/main" id="{BD7B7FC4-EDC2-420B-8BA3-0B1A16C17032}"/>
              </a:ext>
            </a:extLst>
          </p:cNvPr>
          <p:cNvSpPr txBox="1"/>
          <p:nvPr>
            <p:custDataLst>
              <p:tags r:id="rId26"/>
            </p:custDataLst>
          </p:nvPr>
        </p:nvSpPr>
        <p:spPr>
          <a:xfrm>
            <a:off x="4014167" y="5808330"/>
            <a:ext cx="446351" cy="215444"/>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400" kern="0" dirty="0">
                <a:solidFill>
                  <a:srgbClr val="000000"/>
                </a:solidFill>
                <a:latin typeface="Calibri" panose="020F0502020204030204" pitchFamily="34" charset="0"/>
                <a:cs typeface="Calibri" panose="020F0502020204030204" pitchFamily="34" charset="0"/>
              </a:rPr>
              <a:t>432</a:t>
            </a:r>
          </a:p>
        </p:txBody>
      </p:sp>
      <p:sp>
        <p:nvSpPr>
          <p:cNvPr id="35" name="TextBox 34">
            <a:extLst>
              <a:ext uri="{FF2B5EF4-FFF2-40B4-BE49-F238E27FC236}">
                <a16:creationId xmlns:a16="http://schemas.microsoft.com/office/drawing/2014/main" id="{A6CD0F09-7375-4C80-8BD7-048E2F53D4F9}"/>
              </a:ext>
            </a:extLst>
          </p:cNvPr>
          <p:cNvSpPr txBox="1"/>
          <p:nvPr>
            <p:custDataLst>
              <p:tags r:id="rId27"/>
            </p:custDataLst>
          </p:nvPr>
        </p:nvSpPr>
        <p:spPr>
          <a:xfrm>
            <a:off x="4015818" y="6019473"/>
            <a:ext cx="446351" cy="215444"/>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400" kern="0" dirty="0">
                <a:solidFill>
                  <a:srgbClr val="000000"/>
                </a:solidFill>
                <a:latin typeface="Calibri" panose="020F0502020204030204" pitchFamily="34" charset="0"/>
                <a:cs typeface="Calibri" panose="020F0502020204030204" pitchFamily="34" charset="0"/>
              </a:rPr>
              <a:t>207</a:t>
            </a:r>
          </a:p>
        </p:txBody>
      </p:sp>
      <p:sp>
        <p:nvSpPr>
          <p:cNvPr id="36" name="TextBox 35">
            <a:extLst>
              <a:ext uri="{FF2B5EF4-FFF2-40B4-BE49-F238E27FC236}">
                <a16:creationId xmlns:a16="http://schemas.microsoft.com/office/drawing/2014/main" id="{5929220C-B363-47EE-BC0C-F3DEE65C5119}"/>
              </a:ext>
            </a:extLst>
          </p:cNvPr>
          <p:cNvSpPr txBox="1"/>
          <p:nvPr>
            <p:custDataLst>
              <p:tags r:id="rId28"/>
            </p:custDataLst>
          </p:nvPr>
        </p:nvSpPr>
        <p:spPr>
          <a:xfrm>
            <a:off x="5059313" y="5801062"/>
            <a:ext cx="446351" cy="215444"/>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400" kern="0" dirty="0">
                <a:solidFill>
                  <a:srgbClr val="000000"/>
                </a:solidFill>
                <a:latin typeface="Calibri" panose="020F0502020204030204" pitchFamily="34" charset="0"/>
                <a:cs typeface="Calibri" panose="020F0502020204030204" pitchFamily="34" charset="0"/>
              </a:rPr>
              <a:t>396</a:t>
            </a:r>
          </a:p>
        </p:txBody>
      </p:sp>
      <p:sp>
        <p:nvSpPr>
          <p:cNvPr id="37" name="TextBox 36">
            <a:extLst>
              <a:ext uri="{FF2B5EF4-FFF2-40B4-BE49-F238E27FC236}">
                <a16:creationId xmlns:a16="http://schemas.microsoft.com/office/drawing/2014/main" id="{4010EC93-E2B9-45D8-88EC-1AF8F5428AB1}"/>
              </a:ext>
            </a:extLst>
          </p:cNvPr>
          <p:cNvSpPr txBox="1"/>
          <p:nvPr>
            <p:custDataLst>
              <p:tags r:id="rId29"/>
            </p:custDataLst>
          </p:nvPr>
        </p:nvSpPr>
        <p:spPr>
          <a:xfrm>
            <a:off x="5058974" y="6031613"/>
            <a:ext cx="446351" cy="215444"/>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400" kern="0" dirty="0">
                <a:solidFill>
                  <a:srgbClr val="000000"/>
                </a:solidFill>
                <a:latin typeface="Calibri" panose="020F0502020204030204" pitchFamily="34" charset="0"/>
                <a:cs typeface="Calibri" panose="020F0502020204030204" pitchFamily="34" charset="0"/>
              </a:rPr>
              <a:t>199</a:t>
            </a:r>
          </a:p>
        </p:txBody>
      </p:sp>
      <p:sp>
        <p:nvSpPr>
          <p:cNvPr id="38" name="TextBox 37">
            <a:extLst>
              <a:ext uri="{FF2B5EF4-FFF2-40B4-BE49-F238E27FC236}">
                <a16:creationId xmlns:a16="http://schemas.microsoft.com/office/drawing/2014/main" id="{3B324D39-73D8-4C38-9FAD-267D6D295C83}"/>
              </a:ext>
            </a:extLst>
          </p:cNvPr>
          <p:cNvSpPr txBox="1"/>
          <p:nvPr>
            <p:custDataLst>
              <p:tags r:id="rId30"/>
            </p:custDataLst>
          </p:nvPr>
        </p:nvSpPr>
        <p:spPr>
          <a:xfrm>
            <a:off x="6133501" y="5806905"/>
            <a:ext cx="446351" cy="215444"/>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400" kern="0" dirty="0">
                <a:solidFill>
                  <a:srgbClr val="000000"/>
                </a:solidFill>
                <a:latin typeface="Calibri" panose="020F0502020204030204" pitchFamily="34" charset="0"/>
                <a:cs typeface="Calibri" panose="020F0502020204030204" pitchFamily="34" charset="0"/>
              </a:rPr>
              <a:t>393</a:t>
            </a:r>
          </a:p>
        </p:txBody>
      </p:sp>
      <p:sp>
        <p:nvSpPr>
          <p:cNvPr id="39" name="TextBox 38">
            <a:extLst>
              <a:ext uri="{FF2B5EF4-FFF2-40B4-BE49-F238E27FC236}">
                <a16:creationId xmlns:a16="http://schemas.microsoft.com/office/drawing/2014/main" id="{2BD94749-8781-4FA1-A614-C77B0C826150}"/>
              </a:ext>
            </a:extLst>
          </p:cNvPr>
          <p:cNvSpPr txBox="1"/>
          <p:nvPr>
            <p:custDataLst>
              <p:tags r:id="rId31"/>
            </p:custDataLst>
          </p:nvPr>
        </p:nvSpPr>
        <p:spPr>
          <a:xfrm>
            <a:off x="6132554" y="6028620"/>
            <a:ext cx="446351" cy="215444"/>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400" kern="0" dirty="0">
                <a:solidFill>
                  <a:srgbClr val="000000"/>
                </a:solidFill>
                <a:latin typeface="Calibri" panose="020F0502020204030204" pitchFamily="34" charset="0"/>
                <a:cs typeface="Calibri" panose="020F0502020204030204" pitchFamily="34" charset="0"/>
              </a:rPr>
              <a:t>185</a:t>
            </a:r>
          </a:p>
        </p:txBody>
      </p:sp>
      <p:sp>
        <p:nvSpPr>
          <p:cNvPr id="40" name="TextBox 39">
            <a:extLst>
              <a:ext uri="{FF2B5EF4-FFF2-40B4-BE49-F238E27FC236}">
                <a16:creationId xmlns:a16="http://schemas.microsoft.com/office/drawing/2014/main" id="{802A3246-6F46-4D84-8DCF-3C98CAA55C9E}"/>
              </a:ext>
            </a:extLst>
          </p:cNvPr>
          <p:cNvSpPr txBox="1"/>
          <p:nvPr>
            <p:custDataLst>
              <p:tags r:id="rId32"/>
            </p:custDataLst>
          </p:nvPr>
        </p:nvSpPr>
        <p:spPr>
          <a:xfrm>
            <a:off x="7169979" y="5813949"/>
            <a:ext cx="446351" cy="215444"/>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400" kern="0" dirty="0">
                <a:solidFill>
                  <a:srgbClr val="000000"/>
                </a:solidFill>
                <a:latin typeface="Calibri" panose="020F0502020204030204" pitchFamily="34" charset="0"/>
                <a:cs typeface="Calibri" panose="020F0502020204030204" pitchFamily="34" charset="0"/>
              </a:rPr>
              <a:t>352</a:t>
            </a:r>
          </a:p>
        </p:txBody>
      </p:sp>
      <p:sp>
        <p:nvSpPr>
          <p:cNvPr id="41" name="TextBox 40">
            <a:extLst>
              <a:ext uri="{FF2B5EF4-FFF2-40B4-BE49-F238E27FC236}">
                <a16:creationId xmlns:a16="http://schemas.microsoft.com/office/drawing/2014/main" id="{D2116BC4-1D20-4FC5-A843-D027B70AE899}"/>
              </a:ext>
            </a:extLst>
          </p:cNvPr>
          <p:cNvSpPr txBox="1"/>
          <p:nvPr>
            <p:custDataLst>
              <p:tags r:id="rId33"/>
            </p:custDataLst>
          </p:nvPr>
        </p:nvSpPr>
        <p:spPr>
          <a:xfrm>
            <a:off x="7166975" y="6023413"/>
            <a:ext cx="446351" cy="215444"/>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400" kern="0" dirty="0">
                <a:solidFill>
                  <a:srgbClr val="000000"/>
                </a:solidFill>
                <a:latin typeface="Calibri" panose="020F0502020204030204" pitchFamily="34" charset="0"/>
                <a:cs typeface="Calibri" panose="020F0502020204030204" pitchFamily="34" charset="0"/>
              </a:rPr>
              <a:t>171</a:t>
            </a:r>
          </a:p>
        </p:txBody>
      </p:sp>
      <p:sp>
        <p:nvSpPr>
          <p:cNvPr id="42" name="TextBox 41">
            <a:extLst>
              <a:ext uri="{FF2B5EF4-FFF2-40B4-BE49-F238E27FC236}">
                <a16:creationId xmlns:a16="http://schemas.microsoft.com/office/drawing/2014/main" id="{73C1A810-FF49-4ADD-913F-E456F010C970}"/>
              </a:ext>
            </a:extLst>
          </p:cNvPr>
          <p:cNvSpPr txBox="1"/>
          <p:nvPr>
            <p:custDataLst>
              <p:tags r:id="rId34"/>
            </p:custDataLst>
          </p:nvPr>
        </p:nvSpPr>
        <p:spPr>
          <a:xfrm>
            <a:off x="8263730" y="5799878"/>
            <a:ext cx="446351" cy="215444"/>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400" kern="0" dirty="0">
                <a:solidFill>
                  <a:srgbClr val="000000"/>
                </a:solidFill>
                <a:latin typeface="Calibri" panose="020F0502020204030204" pitchFamily="34" charset="0"/>
                <a:cs typeface="Calibri" panose="020F0502020204030204" pitchFamily="34" charset="0"/>
              </a:rPr>
              <a:t>342</a:t>
            </a:r>
          </a:p>
        </p:txBody>
      </p:sp>
      <p:sp>
        <p:nvSpPr>
          <p:cNvPr id="43" name="TextBox 42">
            <a:extLst>
              <a:ext uri="{FF2B5EF4-FFF2-40B4-BE49-F238E27FC236}">
                <a16:creationId xmlns:a16="http://schemas.microsoft.com/office/drawing/2014/main" id="{D33A3CCC-A423-41C1-91BC-E88DBE58CA4B}"/>
              </a:ext>
            </a:extLst>
          </p:cNvPr>
          <p:cNvSpPr txBox="1"/>
          <p:nvPr>
            <p:custDataLst>
              <p:tags r:id="rId35"/>
            </p:custDataLst>
          </p:nvPr>
        </p:nvSpPr>
        <p:spPr>
          <a:xfrm>
            <a:off x="8246234" y="6009150"/>
            <a:ext cx="446351" cy="215444"/>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400" kern="0" dirty="0">
                <a:solidFill>
                  <a:srgbClr val="000000"/>
                </a:solidFill>
                <a:latin typeface="Calibri" panose="020F0502020204030204" pitchFamily="34" charset="0"/>
                <a:cs typeface="Calibri" panose="020F0502020204030204" pitchFamily="34" charset="0"/>
              </a:rPr>
              <a:t>166</a:t>
            </a:r>
          </a:p>
        </p:txBody>
      </p:sp>
      <p:sp>
        <p:nvSpPr>
          <p:cNvPr id="44" name="TextBox 43">
            <a:extLst>
              <a:ext uri="{FF2B5EF4-FFF2-40B4-BE49-F238E27FC236}">
                <a16:creationId xmlns:a16="http://schemas.microsoft.com/office/drawing/2014/main" id="{B3FBBAC9-23D0-404E-86D4-E5E6C783EE4E}"/>
              </a:ext>
            </a:extLst>
          </p:cNvPr>
          <p:cNvSpPr txBox="1"/>
          <p:nvPr>
            <p:custDataLst>
              <p:tags r:id="rId36"/>
            </p:custDataLst>
          </p:nvPr>
        </p:nvSpPr>
        <p:spPr>
          <a:xfrm>
            <a:off x="9331463" y="5812193"/>
            <a:ext cx="446351" cy="215444"/>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400" kern="0" dirty="0">
                <a:solidFill>
                  <a:srgbClr val="000000"/>
                </a:solidFill>
                <a:latin typeface="Calibri" panose="020F0502020204030204" pitchFamily="34" charset="0"/>
                <a:cs typeface="Calibri" panose="020F0502020204030204" pitchFamily="34" charset="0"/>
              </a:rPr>
              <a:t>308</a:t>
            </a:r>
          </a:p>
        </p:txBody>
      </p:sp>
      <p:sp>
        <p:nvSpPr>
          <p:cNvPr id="45" name="TextBox 44">
            <a:extLst>
              <a:ext uri="{FF2B5EF4-FFF2-40B4-BE49-F238E27FC236}">
                <a16:creationId xmlns:a16="http://schemas.microsoft.com/office/drawing/2014/main" id="{918DD4FD-A995-415D-9113-964022D67473}"/>
              </a:ext>
            </a:extLst>
          </p:cNvPr>
          <p:cNvSpPr txBox="1"/>
          <p:nvPr>
            <p:custDataLst>
              <p:tags r:id="rId37"/>
            </p:custDataLst>
          </p:nvPr>
        </p:nvSpPr>
        <p:spPr>
          <a:xfrm>
            <a:off x="9326686" y="6010574"/>
            <a:ext cx="446351" cy="215444"/>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400" kern="0" dirty="0">
                <a:solidFill>
                  <a:srgbClr val="000000"/>
                </a:solidFill>
                <a:latin typeface="Calibri" panose="020F0502020204030204" pitchFamily="34" charset="0"/>
                <a:cs typeface="Calibri" panose="020F0502020204030204" pitchFamily="34" charset="0"/>
              </a:rPr>
              <a:t>151</a:t>
            </a:r>
          </a:p>
        </p:txBody>
      </p:sp>
      <p:sp>
        <p:nvSpPr>
          <p:cNvPr id="46" name="TextBox 45">
            <a:extLst>
              <a:ext uri="{FF2B5EF4-FFF2-40B4-BE49-F238E27FC236}">
                <a16:creationId xmlns:a16="http://schemas.microsoft.com/office/drawing/2014/main" id="{71DF1564-19BF-4C33-A3AA-372394E0135B}"/>
              </a:ext>
            </a:extLst>
          </p:cNvPr>
          <p:cNvSpPr txBox="1"/>
          <p:nvPr>
            <p:custDataLst>
              <p:tags r:id="rId38"/>
            </p:custDataLst>
          </p:nvPr>
        </p:nvSpPr>
        <p:spPr>
          <a:xfrm>
            <a:off x="10366578" y="5799188"/>
            <a:ext cx="446351" cy="215444"/>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400" kern="0" dirty="0">
                <a:solidFill>
                  <a:srgbClr val="000000"/>
                </a:solidFill>
                <a:latin typeface="Calibri" panose="020F0502020204030204" pitchFamily="34" charset="0"/>
                <a:cs typeface="Calibri" panose="020F0502020204030204" pitchFamily="34" charset="0"/>
              </a:rPr>
              <a:t>252</a:t>
            </a:r>
          </a:p>
        </p:txBody>
      </p:sp>
      <p:sp>
        <p:nvSpPr>
          <p:cNvPr id="47" name="TextBox 46">
            <a:extLst>
              <a:ext uri="{FF2B5EF4-FFF2-40B4-BE49-F238E27FC236}">
                <a16:creationId xmlns:a16="http://schemas.microsoft.com/office/drawing/2014/main" id="{91F1025F-DE54-4499-B1C1-7EBD3A062A99}"/>
              </a:ext>
            </a:extLst>
          </p:cNvPr>
          <p:cNvSpPr txBox="1"/>
          <p:nvPr>
            <p:custDataLst>
              <p:tags r:id="rId39"/>
            </p:custDataLst>
          </p:nvPr>
        </p:nvSpPr>
        <p:spPr>
          <a:xfrm>
            <a:off x="10367586" y="5999194"/>
            <a:ext cx="446351" cy="215444"/>
          </a:xfrm>
          <a:prstGeom prst="rect">
            <a:avLst/>
          </a:prstGeom>
          <a:noFill/>
        </p:spPr>
        <p:txBody>
          <a:bodyPr wrap="square" lIns="0" tIns="0" rIns="0" bIns="0" rtlCol="0">
            <a:spAutoFit/>
          </a:bodyPr>
          <a:lstStyle/>
          <a:p>
            <a:pPr algn="ctr" defTabSz="914332" fontAlgn="auto">
              <a:spcBef>
                <a:spcPts val="0"/>
              </a:spcBef>
              <a:spcAft>
                <a:spcPts val="0"/>
              </a:spcAft>
              <a:defRPr/>
            </a:pPr>
            <a:r>
              <a:rPr lang="en-GB" sz="1400" kern="0" dirty="0">
                <a:solidFill>
                  <a:srgbClr val="000000"/>
                </a:solidFill>
                <a:latin typeface="Calibri" panose="020F0502020204030204" pitchFamily="34" charset="0"/>
                <a:cs typeface="Calibri" panose="020F0502020204030204" pitchFamily="34" charset="0"/>
              </a:rPr>
              <a:t>123</a:t>
            </a:r>
          </a:p>
        </p:txBody>
      </p:sp>
      <p:grpSp>
        <p:nvGrpSpPr>
          <p:cNvPr id="270" name="Group 269">
            <a:extLst>
              <a:ext uri="{FF2B5EF4-FFF2-40B4-BE49-F238E27FC236}">
                <a16:creationId xmlns:a16="http://schemas.microsoft.com/office/drawing/2014/main" id="{49FF6467-A5E2-4679-ACC2-C46F7088F448}"/>
              </a:ext>
            </a:extLst>
          </p:cNvPr>
          <p:cNvGrpSpPr/>
          <p:nvPr/>
        </p:nvGrpSpPr>
        <p:grpSpPr>
          <a:xfrm>
            <a:off x="2088096" y="5012893"/>
            <a:ext cx="8488188" cy="65207"/>
            <a:chOff x="2088096" y="4879543"/>
            <a:chExt cx="8488188" cy="65207"/>
          </a:xfrm>
        </p:grpSpPr>
        <p:sp>
          <p:nvSpPr>
            <p:cNvPr id="55" name="Line 61">
              <a:extLst>
                <a:ext uri="{FF2B5EF4-FFF2-40B4-BE49-F238E27FC236}">
                  <a16:creationId xmlns:a16="http://schemas.microsoft.com/office/drawing/2014/main" id="{3AAE83FF-980F-4417-87F7-D302F8A4F2D1}"/>
                </a:ext>
              </a:extLst>
            </p:cNvPr>
            <p:cNvSpPr>
              <a:spLocks noChangeShapeType="1"/>
            </p:cNvSpPr>
            <p:nvPr>
              <p:custDataLst>
                <p:tags r:id="rId40"/>
              </p:custDataLst>
            </p:nvPr>
          </p:nvSpPr>
          <p:spPr bwMode="auto">
            <a:xfrm>
              <a:off x="2088096" y="4879543"/>
              <a:ext cx="0" cy="65207"/>
            </a:xfrm>
            <a:prstGeom prst="line">
              <a:avLst/>
            </a:prstGeom>
            <a:noFill/>
            <a:ln w="28575" cap="sq">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914332" fontAlgn="auto">
                <a:spcBef>
                  <a:spcPts val="0"/>
                </a:spcBef>
                <a:spcAft>
                  <a:spcPts val="0"/>
                </a:spcAft>
                <a:defRPr/>
              </a:pPr>
              <a:endParaRPr lang="en-GB" sz="1333" kern="0" dirty="0">
                <a:solidFill>
                  <a:prstClr val="black"/>
                </a:solidFill>
                <a:latin typeface="Arial"/>
              </a:endParaRPr>
            </a:p>
          </p:txBody>
        </p:sp>
        <p:sp>
          <p:nvSpPr>
            <p:cNvPr id="56" name="Line 65">
              <a:extLst>
                <a:ext uri="{FF2B5EF4-FFF2-40B4-BE49-F238E27FC236}">
                  <a16:creationId xmlns:a16="http://schemas.microsoft.com/office/drawing/2014/main" id="{FEB64A1E-19EC-47A4-AB10-47F8A2404201}"/>
                </a:ext>
              </a:extLst>
            </p:cNvPr>
            <p:cNvSpPr>
              <a:spLocks noChangeShapeType="1"/>
            </p:cNvSpPr>
            <p:nvPr>
              <p:custDataLst>
                <p:tags r:id="rId41"/>
              </p:custDataLst>
            </p:nvPr>
          </p:nvSpPr>
          <p:spPr bwMode="auto">
            <a:xfrm>
              <a:off x="3149119" y="4879543"/>
              <a:ext cx="0" cy="65207"/>
            </a:xfrm>
            <a:prstGeom prst="line">
              <a:avLst/>
            </a:prstGeom>
            <a:noFill/>
            <a:ln w="28575" cap="sq">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914332" fontAlgn="auto">
                <a:spcBef>
                  <a:spcPts val="0"/>
                </a:spcBef>
                <a:spcAft>
                  <a:spcPts val="0"/>
                </a:spcAft>
                <a:defRPr/>
              </a:pPr>
              <a:endParaRPr lang="en-GB" sz="1333" kern="0" dirty="0">
                <a:solidFill>
                  <a:prstClr val="black"/>
                </a:solidFill>
                <a:latin typeface="Arial"/>
              </a:endParaRPr>
            </a:p>
          </p:txBody>
        </p:sp>
        <p:sp>
          <p:nvSpPr>
            <p:cNvPr id="57" name="Line 65">
              <a:extLst>
                <a:ext uri="{FF2B5EF4-FFF2-40B4-BE49-F238E27FC236}">
                  <a16:creationId xmlns:a16="http://schemas.microsoft.com/office/drawing/2014/main" id="{AB6033DD-49B2-492E-90C3-7CF3ECC99E97}"/>
                </a:ext>
              </a:extLst>
            </p:cNvPr>
            <p:cNvSpPr>
              <a:spLocks noChangeShapeType="1"/>
            </p:cNvSpPr>
            <p:nvPr>
              <p:custDataLst>
                <p:tags r:id="rId42"/>
              </p:custDataLst>
            </p:nvPr>
          </p:nvSpPr>
          <p:spPr bwMode="auto">
            <a:xfrm>
              <a:off x="4210142" y="4879543"/>
              <a:ext cx="0" cy="65207"/>
            </a:xfrm>
            <a:prstGeom prst="line">
              <a:avLst/>
            </a:prstGeom>
            <a:noFill/>
            <a:ln w="28575" cap="sq">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914332" fontAlgn="auto">
                <a:spcBef>
                  <a:spcPts val="0"/>
                </a:spcBef>
                <a:spcAft>
                  <a:spcPts val="0"/>
                </a:spcAft>
                <a:defRPr/>
              </a:pPr>
              <a:endParaRPr lang="en-GB" sz="1333" kern="0" dirty="0">
                <a:solidFill>
                  <a:prstClr val="black"/>
                </a:solidFill>
                <a:latin typeface="Arial"/>
              </a:endParaRPr>
            </a:p>
          </p:txBody>
        </p:sp>
        <p:sp>
          <p:nvSpPr>
            <p:cNvPr id="58" name="Line 65">
              <a:extLst>
                <a:ext uri="{FF2B5EF4-FFF2-40B4-BE49-F238E27FC236}">
                  <a16:creationId xmlns:a16="http://schemas.microsoft.com/office/drawing/2014/main" id="{AA405493-6F72-4771-8B32-8E6A1D616B11}"/>
                </a:ext>
              </a:extLst>
            </p:cNvPr>
            <p:cNvSpPr>
              <a:spLocks noChangeShapeType="1"/>
            </p:cNvSpPr>
            <p:nvPr>
              <p:custDataLst>
                <p:tags r:id="rId43"/>
              </p:custDataLst>
            </p:nvPr>
          </p:nvSpPr>
          <p:spPr bwMode="auto">
            <a:xfrm>
              <a:off x="5271165" y="4879543"/>
              <a:ext cx="0" cy="65207"/>
            </a:xfrm>
            <a:prstGeom prst="line">
              <a:avLst/>
            </a:prstGeom>
            <a:noFill/>
            <a:ln w="28575" cap="sq">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914332" fontAlgn="auto">
                <a:spcBef>
                  <a:spcPts val="0"/>
                </a:spcBef>
                <a:spcAft>
                  <a:spcPts val="0"/>
                </a:spcAft>
                <a:defRPr/>
              </a:pPr>
              <a:endParaRPr lang="en-GB" sz="1333" kern="0" dirty="0">
                <a:solidFill>
                  <a:prstClr val="black"/>
                </a:solidFill>
                <a:latin typeface="Arial"/>
              </a:endParaRPr>
            </a:p>
          </p:txBody>
        </p:sp>
        <p:sp>
          <p:nvSpPr>
            <p:cNvPr id="59" name="Line 65">
              <a:extLst>
                <a:ext uri="{FF2B5EF4-FFF2-40B4-BE49-F238E27FC236}">
                  <a16:creationId xmlns:a16="http://schemas.microsoft.com/office/drawing/2014/main" id="{ABD1C3DE-AB60-4FC8-BABA-FD9688179801}"/>
                </a:ext>
              </a:extLst>
            </p:cNvPr>
            <p:cNvSpPr>
              <a:spLocks noChangeShapeType="1"/>
            </p:cNvSpPr>
            <p:nvPr>
              <p:custDataLst>
                <p:tags r:id="rId44"/>
              </p:custDataLst>
            </p:nvPr>
          </p:nvSpPr>
          <p:spPr bwMode="auto">
            <a:xfrm>
              <a:off x="6332188" y="4879543"/>
              <a:ext cx="0" cy="65207"/>
            </a:xfrm>
            <a:prstGeom prst="line">
              <a:avLst/>
            </a:prstGeom>
            <a:noFill/>
            <a:ln w="28575" cap="sq">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914332" fontAlgn="auto">
                <a:spcBef>
                  <a:spcPts val="0"/>
                </a:spcBef>
                <a:spcAft>
                  <a:spcPts val="0"/>
                </a:spcAft>
                <a:defRPr/>
              </a:pPr>
              <a:endParaRPr lang="en-GB" sz="1333" kern="0" dirty="0">
                <a:solidFill>
                  <a:prstClr val="black"/>
                </a:solidFill>
                <a:latin typeface="Arial"/>
              </a:endParaRPr>
            </a:p>
          </p:txBody>
        </p:sp>
        <p:sp>
          <p:nvSpPr>
            <p:cNvPr id="60" name="Line 65">
              <a:extLst>
                <a:ext uri="{FF2B5EF4-FFF2-40B4-BE49-F238E27FC236}">
                  <a16:creationId xmlns:a16="http://schemas.microsoft.com/office/drawing/2014/main" id="{21DF8233-F3B4-498E-8096-11B50D3C4A73}"/>
                </a:ext>
              </a:extLst>
            </p:cNvPr>
            <p:cNvSpPr>
              <a:spLocks noChangeShapeType="1"/>
            </p:cNvSpPr>
            <p:nvPr>
              <p:custDataLst>
                <p:tags r:id="rId45"/>
              </p:custDataLst>
            </p:nvPr>
          </p:nvSpPr>
          <p:spPr bwMode="auto">
            <a:xfrm>
              <a:off x="7393211" y="4879543"/>
              <a:ext cx="0" cy="65207"/>
            </a:xfrm>
            <a:prstGeom prst="line">
              <a:avLst/>
            </a:prstGeom>
            <a:noFill/>
            <a:ln w="28575" cap="sq">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914332" fontAlgn="auto">
                <a:spcBef>
                  <a:spcPts val="0"/>
                </a:spcBef>
                <a:spcAft>
                  <a:spcPts val="0"/>
                </a:spcAft>
                <a:defRPr/>
              </a:pPr>
              <a:endParaRPr lang="en-GB" sz="1333" kern="0" dirty="0">
                <a:solidFill>
                  <a:prstClr val="black"/>
                </a:solidFill>
                <a:latin typeface="Arial"/>
              </a:endParaRPr>
            </a:p>
          </p:txBody>
        </p:sp>
        <p:sp>
          <p:nvSpPr>
            <p:cNvPr id="61" name="Line 65">
              <a:extLst>
                <a:ext uri="{FF2B5EF4-FFF2-40B4-BE49-F238E27FC236}">
                  <a16:creationId xmlns:a16="http://schemas.microsoft.com/office/drawing/2014/main" id="{D94255FF-AFAB-4C88-A9AB-8A9D03B07AED}"/>
                </a:ext>
              </a:extLst>
            </p:cNvPr>
            <p:cNvSpPr>
              <a:spLocks noChangeShapeType="1"/>
            </p:cNvSpPr>
            <p:nvPr>
              <p:custDataLst>
                <p:tags r:id="rId46"/>
              </p:custDataLst>
            </p:nvPr>
          </p:nvSpPr>
          <p:spPr bwMode="auto">
            <a:xfrm>
              <a:off x="8454234" y="4879543"/>
              <a:ext cx="0" cy="65207"/>
            </a:xfrm>
            <a:prstGeom prst="line">
              <a:avLst/>
            </a:prstGeom>
            <a:noFill/>
            <a:ln w="28575" cap="sq">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914332" fontAlgn="auto">
                <a:spcBef>
                  <a:spcPts val="0"/>
                </a:spcBef>
                <a:spcAft>
                  <a:spcPts val="0"/>
                </a:spcAft>
                <a:defRPr/>
              </a:pPr>
              <a:endParaRPr lang="en-GB" sz="1333" kern="0" dirty="0">
                <a:solidFill>
                  <a:prstClr val="black"/>
                </a:solidFill>
                <a:latin typeface="Arial"/>
              </a:endParaRPr>
            </a:p>
          </p:txBody>
        </p:sp>
        <p:sp>
          <p:nvSpPr>
            <p:cNvPr id="62" name="Line 65">
              <a:extLst>
                <a:ext uri="{FF2B5EF4-FFF2-40B4-BE49-F238E27FC236}">
                  <a16:creationId xmlns:a16="http://schemas.microsoft.com/office/drawing/2014/main" id="{E1B9B23F-235E-427C-B49B-67A18ACEAC53}"/>
                </a:ext>
              </a:extLst>
            </p:cNvPr>
            <p:cNvSpPr>
              <a:spLocks noChangeShapeType="1"/>
            </p:cNvSpPr>
            <p:nvPr>
              <p:custDataLst>
                <p:tags r:id="rId47"/>
              </p:custDataLst>
            </p:nvPr>
          </p:nvSpPr>
          <p:spPr bwMode="auto">
            <a:xfrm>
              <a:off x="9515257" y="4879543"/>
              <a:ext cx="0" cy="65207"/>
            </a:xfrm>
            <a:prstGeom prst="line">
              <a:avLst/>
            </a:prstGeom>
            <a:noFill/>
            <a:ln w="28575" cap="sq">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914332" fontAlgn="auto">
                <a:spcBef>
                  <a:spcPts val="0"/>
                </a:spcBef>
                <a:spcAft>
                  <a:spcPts val="0"/>
                </a:spcAft>
                <a:defRPr/>
              </a:pPr>
              <a:endParaRPr lang="en-GB" sz="1333" kern="0" dirty="0">
                <a:solidFill>
                  <a:prstClr val="black"/>
                </a:solidFill>
                <a:latin typeface="Arial"/>
              </a:endParaRPr>
            </a:p>
          </p:txBody>
        </p:sp>
        <p:sp>
          <p:nvSpPr>
            <p:cNvPr id="63" name="Line 65">
              <a:extLst>
                <a:ext uri="{FF2B5EF4-FFF2-40B4-BE49-F238E27FC236}">
                  <a16:creationId xmlns:a16="http://schemas.microsoft.com/office/drawing/2014/main" id="{D85B96EE-9AB1-4EB3-A32F-66EA88A5FB5D}"/>
                </a:ext>
              </a:extLst>
            </p:cNvPr>
            <p:cNvSpPr>
              <a:spLocks noChangeShapeType="1"/>
            </p:cNvSpPr>
            <p:nvPr>
              <p:custDataLst>
                <p:tags r:id="rId48"/>
              </p:custDataLst>
            </p:nvPr>
          </p:nvSpPr>
          <p:spPr bwMode="auto">
            <a:xfrm>
              <a:off x="10576284" y="4879543"/>
              <a:ext cx="0" cy="65207"/>
            </a:xfrm>
            <a:prstGeom prst="line">
              <a:avLst/>
            </a:prstGeom>
            <a:noFill/>
            <a:ln w="28575" cap="sq">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914332" fontAlgn="auto">
                <a:spcBef>
                  <a:spcPts val="0"/>
                </a:spcBef>
                <a:spcAft>
                  <a:spcPts val="0"/>
                </a:spcAft>
                <a:defRPr/>
              </a:pPr>
              <a:endParaRPr lang="en-GB" sz="1333" kern="0" dirty="0">
                <a:solidFill>
                  <a:prstClr val="black"/>
                </a:solidFill>
                <a:latin typeface="Arial"/>
              </a:endParaRPr>
            </a:p>
          </p:txBody>
        </p:sp>
      </p:grpSp>
      <p:sp>
        <p:nvSpPr>
          <p:cNvPr id="150" name="Text Box 11">
            <a:extLst>
              <a:ext uri="{FF2B5EF4-FFF2-40B4-BE49-F238E27FC236}">
                <a16:creationId xmlns:a16="http://schemas.microsoft.com/office/drawing/2014/main" id="{1CA63B6A-835E-4A18-BD47-F9B041CC3482}"/>
              </a:ext>
            </a:extLst>
          </p:cNvPr>
          <p:cNvSpPr txBox="1">
            <a:spLocks noChangeArrowheads="1"/>
          </p:cNvSpPr>
          <p:nvPr/>
        </p:nvSpPr>
        <p:spPr bwMode="auto">
          <a:xfrm>
            <a:off x="398946" y="635794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Ray-Coquard. NEJM. 2019;381:2416.</a:t>
            </a:r>
          </a:p>
        </p:txBody>
      </p:sp>
      <p:grpSp>
        <p:nvGrpSpPr>
          <p:cNvPr id="152" name="Group 7">
            <a:extLst>
              <a:ext uri="{FF2B5EF4-FFF2-40B4-BE49-F238E27FC236}">
                <a16:creationId xmlns:a16="http://schemas.microsoft.com/office/drawing/2014/main" id="{F29239AD-1C97-45F5-BCC1-F1FDAE53807C}"/>
              </a:ext>
            </a:extLst>
          </p:cNvPr>
          <p:cNvGrpSpPr>
            <a:grpSpLocks/>
          </p:cNvGrpSpPr>
          <p:nvPr/>
        </p:nvGrpSpPr>
        <p:grpSpPr bwMode="auto">
          <a:xfrm>
            <a:off x="9389569" y="6216652"/>
            <a:ext cx="2488502" cy="447822"/>
            <a:chOff x="9527309" y="3551529"/>
            <a:chExt cx="2488502" cy="448324"/>
          </a:xfrm>
        </p:grpSpPr>
        <p:pic>
          <p:nvPicPr>
            <p:cNvPr id="154" name="Picture 9">
              <a:extLst>
                <a:ext uri="{FF2B5EF4-FFF2-40B4-BE49-F238E27FC236}">
                  <a16:creationId xmlns:a16="http://schemas.microsoft.com/office/drawing/2014/main" id="{5974F8D5-83E1-4A36-9DC2-D277BFED03C1}"/>
                </a:ext>
              </a:extLst>
            </p:cNvPr>
            <p:cNvPicPr>
              <a:picLocks noChangeAspect="1" noChangeArrowheads="1"/>
            </p:cNvPicPr>
            <p:nvPr/>
          </p:nvPicPr>
          <p:blipFill>
            <a:blip r:embed="rId58">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55" name="Rectangle 8">
              <a:extLst>
                <a:ext uri="{FF2B5EF4-FFF2-40B4-BE49-F238E27FC236}">
                  <a16:creationId xmlns:a16="http://schemas.microsoft.com/office/drawing/2014/main" id="{0C6143BE-6516-43B0-A2F3-AC072FDC9F02}"/>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9"/>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3" name="Freeform: Shape 2">
            <a:extLst>
              <a:ext uri="{FF2B5EF4-FFF2-40B4-BE49-F238E27FC236}">
                <a16:creationId xmlns:a16="http://schemas.microsoft.com/office/drawing/2014/main" id="{14A162AD-C644-47B4-96FA-10B8806FFF93}"/>
              </a:ext>
            </a:extLst>
          </p:cNvPr>
          <p:cNvSpPr/>
          <p:nvPr/>
        </p:nvSpPr>
        <p:spPr bwMode="auto">
          <a:xfrm>
            <a:off x="2087217" y="1713671"/>
            <a:ext cx="8497255" cy="3299221"/>
          </a:xfrm>
          <a:custGeom>
            <a:avLst/>
            <a:gdLst>
              <a:gd name="connsiteX0" fmla="*/ 0 w 8488018"/>
              <a:gd name="connsiteY0" fmla="*/ 0 h 3309730"/>
              <a:gd name="connsiteX1" fmla="*/ 0 w 8488018"/>
              <a:gd name="connsiteY1" fmla="*/ 3309730 h 3309730"/>
              <a:gd name="connsiteX2" fmla="*/ 8488018 w 8488018"/>
              <a:gd name="connsiteY2" fmla="*/ 3309730 h 3309730"/>
            </a:gdLst>
            <a:ahLst/>
            <a:cxnLst>
              <a:cxn ang="0">
                <a:pos x="connsiteX0" y="connsiteY0"/>
              </a:cxn>
              <a:cxn ang="0">
                <a:pos x="connsiteX1" y="connsiteY1"/>
              </a:cxn>
              <a:cxn ang="0">
                <a:pos x="connsiteX2" y="connsiteY2"/>
              </a:cxn>
            </a:cxnLst>
            <a:rect l="l" t="t" r="r" b="b"/>
            <a:pathLst>
              <a:path w="8488018" h="3309730">
                <a:moveTo>
                  <a:pt x="0" y="0"/>
                </a:moveTo>
                <a:lnTo>
                  <a:pt x="0" y="3309730"/>
                </a:lnTo>
                <a:lnTo>
                  <a:pt x="8488018" y="3309730"/>
                </a:lnTo>
              </a:path>
            </a:pathLst>
          </a:custGeom>
          <a:noFill/>
          <a:ln w="28575">
            <a:solidFill>
              <a:schemeClr val="bg1"/>
            </a:solidFill>
            <a:miter lim="800000"/>
            <a:headEnd/>
            <a:tailEnd/>
          </a:ln>
        </p:spPr>
        <p:txBody>
          <a:bodyPr rtlCol="0" anchor="ctr"/>
          <a:lstStyle/>
          <a:p>
            <a:pPr algn="ctr"/>
            <a:endParaRPr lang="en-US" dirty="0"/>
          </a:p>
        </p:txBody>
      </p:sp>
      <p:cxnSp>
        <p:nvCxnSpPr>
          <p:cNvPr id="156" name="Straight Connector 155">
            <a:extLst>
              <a:ext uri="{FF2B5EF4-FFF2-40B4-BE49-F238E27FC236}">
                <a16:creationId xmlns:a16="http://schemas.microsoft.com/office/drawing/2014/main" id="{877F8C39-4DBB-4321-B91F-4374527C59BF}"/>
              </a:ext>
            </a:extLst>
          </p:cNvPr>
          <p:cNvCxnSpPr/>
          <p:nvPr/>
        </p:nvCxnSpPr>
        <p:spPr bwMode="auto">
          <a:xfrm>
            <a:off x="2101237" y="2278263"/>
            <a:ext cx="8517223" cy="0"/>
          </a:xfrm>
          <a:prstGeom prst="line">
            <a:avLst/>
          </a:prstGeom>
          <a:noFill/>
          <a:ln w="28575" cap="flat" cmpd="sng" algn="ctr">
            <a:solidFill>
              <a:schemeClr val="bg1"/>
            </a:solidFill>
            <a:prstDash val="sysDash"/>
            <a:round/>
            <a:headEnd type="none" w="med" len="med"/>
            <a:tailEnd type="none" w="med" len="med"/>
          </a:ln>
          <a:effectLst/>
        </p:spPr>
      </p:cxnSp>
      <p:sp>
        <p:nvSpPr>
          <p:cNvPr id="158" name="Freeform: Shape 157">
            <a:extLst>
              <a:ext uri="{FF2B5EF4-FFF2-40B4-BE49-F238E27FC236}">
                <a16:creationId xmlns:a16="http://schemas.microsoft.com/office/drawing/2014/main" id="{9718B4C5-4DBF-4BC8-9E20-43F5F0B03028}"/>
              </a:ext>
            </a:extLst>
          </p:cNvPr>
          <p:cNvSpPr/>
          <p:nvPr/>
        </p:nvSpPr>
        <p:spPr bwMode="auto">
          <a:xfrm>
            <a:off x="2097157" y="3284054"/>
            <a:ext cx="8468139" cy="457200"/>
          </a:xfrm>
          <a:custGeom>
            <a:avLst/>
            <a:gdLst>
              <a:gd name="connsiteX0" fmla="*/ 0 w 8468139"/>
              <a:gd name="connsiteY0" fmla="*/ 79513 h 457200"/>
              <a:gd name="connsiteX1" fmla="*/ 1063486 w 8468139"/>
              <a:gd name="connsiteY1" fmla="*/ 188844 h 457200"/>
              <a:gd name="connsiteX2" fmla="*/ 2126973 w 8468139"/>
              <a:gd name="connsiteY2" fmla="*/ 0 h 457200"/>
              <a:gd name="connsiteX3" fmla="*/ 3180521 w 8468139"/>
              <a:gd name="connsiteY3" fmla="*/ 457200 h 457200"/>
              <a:gd name="connsiteX4" fmla="*/ 4244008 w 8468139"/>
              <a:gd name="connsiteY4" fmla="*/ 159026 h 457200"/>
              <a:gd name="connsiteX5" fmla="*/ 5297556 w 8468139"/>
              <a:gd name="connsiteY5" fmla="*/ 258418 h 457200"/>
              <a:gd name="connsiteX6" fmla="*/ 6351104 w 8468139"/>
              <a:gd name="connsiteY6" fmla="*/ 29818 h 457200"/>
              <a:gd name="connsiteX7" fmla="*/ 7424530 w 8468139"/>
              <a:gd name="connsiteY7" fmla="*/ 159026 h 457200"/>
              <a:gd name="connsiteX8" fmla="*/ 8468139 w 8468139"/>
              <a:gd name="connsiteY8" fmla="*/ 318053 h 457200"/>
              <a:gd name="connsiteX0" fmla="*/ 0 w 8468139"/>
              <a:gd name="connsiteY0" fmla="*/ 79513 h 457200"/>
              <a:gd name="connsiteX1" fmla="*/ 1048246 w 8468139"/>
              <a:gd name="connsiteY1" fmla="*/ 177414 h 457200"/>
              <a:gd name="connsiteX2" fmla="*/ 2126973 w 8468139"/>
              <a:gd name="connsiteY2" fmla="*/ 0 h 457200"/>
              <a:gd name="connsiteX3" fmla="*/ 3180521 w 8468139"/>
              <a:gd name="connsiteY3" fmla="*/ 457200 h 457200"/>
              <a:gd name="connsiteX4" fmla="*/ 4244008 w 8468139"/>
              <a:gd name="connsiteY4" fmla="*/ 159026 h 457200"/>
              <a:gd name="connsiteX5" fmla="*/ 5297556 w 8468139"/>
              <a:gd name="connsiteY5" fmla="*/ 258418 h 457200"/>
              <a:gd name="connsiteX6" fmla="*/ 6351104 w 8468139"/>
              <a:gd name="connsiteY6" fmla="*/ 29818 h 457200"/>
              <a:gd name="connsiteX7" fmla="*/ 7424530 w 8468139"/>
              <a:gd name="connsiteY7" fmla="*/ 159026 h 457200"/>
              <a:gd name="connsiteX8" fmla="*/ 8468139 w 8468139"/>
              <a:gd name="connsiteY8" fmla="*/ 318053 h 457200"/>
              <a:gd name="connsiteX0" fmla="*/ 0 w 8468139"/>
              <a:gd name="connsiteY0" fmla="*/ 79513 h 457200"/>
              <a:gd name="connsiteX1" fmla="*/ 1048246 w 8468139"/>
              <a:gd name="connsiteY1" fmla="*/ 177414 h 457200"/>
              <a:gd name="connsiteX2" fmla="*/ 2126973 w 8468139"/>
              <a:gd name="connsiteY2" fmla="*/ 0 h 457200"/>
              <a:gd name="connsiteX3" fmla="*/ 3180521 w 8468139"/>
              <a:gd name="connsiteY3" fmla="*/ 457200 h 457200"/>
              <a:gd name="connsiteX4" fmla="*/ 4244008 w 8468139"/>
              <a:gd name="connsiteY4" fmla="*/ 159026 h 457200"/>
              <a:gd name="connsiteX5" fmla="*/ 5295175 w 8468139"/>
              <a:gd name="connsiteY5" fmla="*/ 239368 h 457200"/>
              <a:gd name="connsiteX6" fmla="*/ 6351104 w 8468139"/>
              <a:gd name="connsiteY6" fmla="*/ 29818 h 457200"/>
              <a:gd name="connsiteX7" fmla="*/ 7424530 w 8468139"/>
              <a:gd name="connsiteY7" fmla="*/ 159026 h 457200"/>
              <a:gd name="connsiteX8" fmla="*/ 8468139 w 8468139"/>
              <a:gd name="connsiteY8" fmla="*/ 318053 h 457200"/>
              <a:gd name="connsiteX0" fmla="*/ 0 w 8468139"/>
              <a:gd name="connsiteY0" fmla="*/ 79513 h 457200"/>
              <a:gd name="connsiteX1" fmla="*/ 1048246 w 8468139"/>
              <a:gd name="connsiteY1" fmla="*/ 177414 h 457200"/>
              <a:gd name="connsiteX2" fmla="*/ 2126973 w 8468139"/>
              <a:gd name="connsiteY2" fmla="*/ 0 h 457200"/>
              <a:gd name="connsiteX3" fmla="*/ 3180521 w 8468139"/>
              <a:gd name="connsiteY3" fmla="*/ 457200 h 457200"/>
              <a:gd name="connsiteX4" fmla="*/ 4244008 w 8468139"/>
              <a:gd name="connsiteY4" fmla="*/ 159026 h 457200"/>
              <a:gd name="connsiteX5" fmla="*/ 5295175 w 8468139"/>
              <a:gd name="connsiteY5" fmla="*/ 239368 h 457200"/>
              <a:gd name="connsiteX6" fmla="*/ 6351104 w 8468139"/>
              <a:gd name="connsiteY6" fmla="*/ 29818 h 457200"/>
              <a:gd name="connsiteX7" fmla="*/ 7424530 w 8468139"/>
              <a:gd name="connsiteY7" fmla="*/ 159026 h 457200"/>
              <a:gd name="connsiteX8" fmla="*/ 8468139 w 8468139"/>
              <a:gd name="connsiteY8" fmla="*/ 294241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68139" h="457200">
                <a:moveTo>
                  <a:pt x="0" y="79513"/>
                </a:moveTo>
                <a:lnTo>
                  <a:pt x="1048246" y="177414"/>
                </a:lnTo>
                <a:lnTo>
                  <a:pt x="2126973" y="0"/>
                </a:lnTo>
                <a:lnTo>
                  <a:pt x="3180521" y="457200"/>
                </a:lnTo>
                <a:lnTo>
                  <a:pt x="4244008" y="159026"/>
                </a:lnTo>
                <a:lnTo>
                  <a:pt x="5295175" y="239368"/>
                </a:lnTo>
                <a:lnTo>
                  <a:pt x="6351104" y="29818"/>
                </a:lnTo>
                <a:lnTo>
                  <a:pt x="7424530" y="159026"/>
                </a:lnTo>
                <a:lnTo>
                  <a:pt x="8468139" y="294241"/>
                </a:lnTo>
              </a:path>
            </a:pathLst>
          </a:custGeom>
          <a:noFill/>
          <a:ln w="28575">
            <a:solidFill>
              <a:schemeClr val="accent3"/>
            </a:solidFill>
            <a:miter lim="800000"/>
            <a:headEnd/>
            <a:tailEnd/>
          </a:ln>
        </p:spPr>
        <p:txBody>
          <a:bodyPr rtlCol="0" anchor="ctr"/>
          <a:lstStyle/>
          <a:p>
            <a:pPr algn="ctr"/>
            <a:endParaRPr lang="en-US" dirty="0"/>
          </a:p>
        </p:txBody>
      </p:sp>
      <p:grpSp>
        <p:nvGrpSpPr>
          <p:cNvPr id="165" name="Group 164">
            <a:extLst>
              <a:ext uri="{FF2B5EF4-FFF2-40B4-BE49-F238E27FC236}">
                <a16:creationId xmlns:a16="http://schemas.microsoft.com/office/drawing/2014/main" id="{CA284E94-1BE3-4015-9F4B-94D3156A5456}"/>
              </a:ext>
            </a:extLst>
          </p:cNvPr>
          <p:cNvGrpSpPr/>
          <p:nvPr/>
        </p:nvGrpSpPr>
        <p:grpSpPr>
          <a:xfrm>
            <a:off x="3078978" y="3211968"/>
            <a:ext cx="148590" cy="509733"/>
            <a:chOff x="3288982" y="2588114"/>
            <a:chExt cx="148590" cy="302655"/>
          </a:xfrm>
        </p:grpSpPr>
        <p:cxnSp>
          <p:nvCxnSpPr>
            <p:cNvPr id="161" name="Straight Connector 160">
              <a:extLst>
                <a:ext uri="{FF2B5EF4-FFF2-40B4-BE49-F238E27FC236}">
                  <a16:creationId xmlns:a16="http://schemas.microsoft.com/office/drawing/2014/main" id="{F093E3FB-FD60-41E5-BE5E-3CC183CFAA11}"/>
                </a:ext>
              </a:extLst>
            </p:cNvPr>
            <p:cNvCxnSpPr>
              <a:cxnSpLocks/>
            </p:cNvCxnSpPr>
            <p:nvPr/>
          </p:nvCxnSpPr>
          <p:spPr bwMode="auto">
            <a:xfrm>
              <a:off x="3363277" y="2588114"/>
              <a:ext cx="0" cy="294765"/>
            </a:xfrm>
            <a:prstGeom prst="line">
              <a:avLst/>
            </a:prstGeom>
            <a:noFill/>
            <a:ln w="28575" cap="flat" cmpd="sng" algn="ctr">
              <a:solidFill>
                <a:schemeClr val="accent3"/>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BF4C6E90-B935-4F57-86B5-A5758B099772}"/>
                </a:ext>
              </a:extLst>
            </p:cNvPr>
            <p:cNvCxnSpPr>
              <a:cxnSpLocks/>
            </p:cNvCxnSpPr>
            <p:nvPr/>
          </p:nvCxnSpPr>
          <p:spPr bwMode="auto">
            <a:xfrm>
              <a:off x="3288982" y="2890769"/>
              <a:ext cx="148590" cy="0"/>
            </a:xfrm>
            <a:prstGeom prst="line">
              <a:avLst/>
            </a:prstGeom>
            <a:noFill/>
            <a:ln w="28575" cap="flat" cmpd="sng" algn="ctr">
              <a:solidFill>
                <a:schemeClr val="accent3"/>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06C8B43A-E324-4EE9-9CD9-3176535014D1}"/>
                </a:ext>
              </a:extLst>
            </p:cNvPr>
            <p:cNvCxnSpPr>
              <a:cxnSpLocks/>
            </p:cNvCxnSpPr>
            <p:nvPr/>
          </p:nvCxnSpPr>
          <p:spPr bwMode="auto">
            <a:xfrm>
              <a:off x="3288982" y="2588114"/>
              <a:ext cx="14859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6" name="Group 165">
            <a:extLst>
              <a:ext uri="{FF2B5EF4-FFF2-40B4-BE49-F238E27FC236}">
                <a16:creationId xmlns:a16="http://schemas.microsoft.com/office/drawing/2014/main" id="{68A35A04-EEE2-4E8C-A05F-11C90239E2E0}"/>
              </a:ext>
            </a:extLst>
          </p:cNvPr>
          <p:cNvGrpSpPr/>
          <p:nvPr/>
        </p:nvGrpSpPr>
        <p:grpSpPr>
          <a:xfrm>
            <a:off x="4141579" y="3033084"/>
            <a:ext cx="148590" cy="509733"/>
            <a:chOff x="3288982" y="2588114"/>
            <a:chExt cx="148590" cy="302655"/>
          </a:xfrm>
        </p:grpSpPr>
        <p:cxnSp>
          <p:nvCxnSpPr>
            <p:cNvPr id="167" name="Straight Connector 166">
              <a:extLst>
                <a:ext uri="{FF2B5EF4-FFF2-40B4-BE49-F238E27FC236}">
                  <a16:creationId xmlns:a16="http://schemas.microsoft.com/office/drawing/2014/main" id="{51BA2C96-ABCF-44E1-A452-2937767C5C23}"/>
                </a:ext>
              </a:extLst>
            </p:cNvPr>
            <p:cNvCxnSpPr>
              <a:cxnSpLocks/>
            </p:cNvCxnSpPr>
            <p:nvPr/>
          </p:nvCxnSpPr>
          <p:spPr bwMode="auto">
            <a:xfrm>
              <a:off x="3363277" y="2588114"/>
              <a:ext cx="0" cy="294765"/>
            </a:xfrm>
            <a:prstGeom prst="line">
              <a:avLst/>
            </a:prstGeom>
            <a:noFill/>
            <a:ln w="28575" cap="flat" cmpd="sng" algn="ctr">
              <a:solidFill>
                <a:schemeClr val="accent3"/>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6FC78D48-A473-46B8-BB63-A9B017C4F0AE}"/>
                </a:ext>
              </a:extLst>
            </p:cNvPr>
            <p:cNvCxnSpPr>
              <a:cxnSpLocks/>
            </p:cNvCxnSpPr>
            <p:nvPr/>
          </p:nvCxnSpPr>
          <p:spPr bwMode="auto">
            <a:xfrm>
              <a:off x="3288982" y="2890769"/>
              <a:ext cx="148590" cy="0"/>
            </a:xfrm>
            <a:prstGeom prst="line">
              <a:avLst/>
            </a:prstGeom>
            <a:noFill/>
            <a:ln w="28575" cap="flat" cmpd="sng" algn="ctr">
              <a:solidFill>
                <a:schemeClr val="accent3"/>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2F4F7683-4F65-4380-82AB-3D9E84ACB0DA}"/>
                </a:ext>
              </a:extLst>
            </p:cNvPr>
            <p:cNvCxnSpPr>
              <a:cxnSpLocks/>
            </p:cNvCxnSpPr>
            <p:nvPr/>
          </p:nvCxnSpPr>
          <p:spPr bwMode="auto">
            <a:xfrm>
              <a:off x="3288982" y="2588114"/>
              <a:ext cx="14859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70" name="Group 169">
            <a:extLst>
              <a:ext uri="{FF2B5EF4-FFF2-40B4-BE49-F238E27FC236}">
                <a16:creationId xmlns:a16="http://schemas.microsoft.com/office/drawing/2014/main" id="{5B6B091E-C283-4174-9C1B-959E92713AA2}"/>
              </a:ext>
            </a:extLst>
          </p:cNvPr>
          <p:cNvGrpSpPr/>
          <p:nvPr/>
        </p:nvGrpSpPr>
        <p:grpSpPr>
          <a:xfrm>
            <a:off x="5201059" y="3438558"/>
            <a:ext cx="148590" cy="602768"/>
            <a:chOff x="3288982" y="2586906"/>
            <a:chExt cx="148590" cy="305279"/>
          </a:xfrm>
        </p:grpSpPr>
        <p:cxnSp>
          <p:nvCxnSpPr>
            <p:cNvPr id="171" name="Straight Connector 170">
              <a:extLst>
                <a:ext uri="{FF2B5EF4-FFF2-40B4-BE49-F238E27FC236}">
                  <a16:creationId xmlns:a16="http://schemas.microsoft.com/office/drawing/2014/main" id="{2DD53956-0A3C-45AD-A81C-F0748828C57B}"/>
                </a:ext>
              </a:extLst>
            </p:cNvPr>
            <p:cNvCxnSpPr>
              <a:cxnSpLocks/>
            </p:cNvCxnSpPr>
            <p:nvPr/>
          </p:nvCxnSpPr>
          <p:spPr bwMode="auto">
            <a:xfrm flipH="1">
              <a:off x="3360826" y="2586906"/>
              <a:ext cx="2452" cy="300852"/>
            </a:xfrm>
            <a:prstGeom prst="line">
              <a:avLst/>
            </a:prstGeom>
            <a:noFill/>
            <a:ln w="28575" cap="flat" cmpd="sng" algn="ctr">
              <a:solidFill>
                <a:schemeClr val="accent3"/>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A9629CD4-936D-4270-8E3E-49E6548B53D1}"/>
                </a:ext>
              </a:extLst>
            </p:cNvPr>
            <p:cNvCxnSpPr>
              <a:cxnSpLocks/>
            </p:cNvCxnSpPr>
            <p:nvPr/>
          </p:nvCxnSpPr>
          <p:spPr bwMode="auto">
            <a:xfrm>
              <a:off x="3288982" y="2892185"/>
              <a:ext cx="148590" cy="0"/>
            </a:xfrm>
            <a:prstGeom prst="line">
              <a:avLst/>
            </a:prstGeom>
            <a:noFill/>
            <a:ln w="28575" cap="flat" cmpd="sng" algn="ctr">
              <a:solidFill>
                <a:schemeClr val="accent3"/>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9816764A-A4E7-4B8F-A25E-7BDE728E3539}"/>
                </a:ext>
              </a:extLst>
            </p:cNvPr>
            <p:cNvCxnSpPr>
              <a:cxnSpLocks/>
            </p:cNvCxnSpPr>
            <p:nvPr/>
          </p:nvCxnSpPr>
          <p:spPr bwMode="auto">
            <a:xfrm>
              <a:off x="3288982" y="2588114"/>
              <a:ext cx="14859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76" name="Group 175">
            <a:extLst>
              <a:ext uri="{FF2B5EF4-FFF2-40B4-BE49-F238E27FC236}">
                <a16:creationId xmlns:a16="http://schemas.microsoft.com/office/drawing/2014/main" id="{568000DB-E3D2-408A-B2A9-38A94CA5F40B}"/>
              </a:ext>
            </a:extLst>
          </p:cNvPr>
          <p:cNvGrpSpPr/>
          <p:nvPr/>
        </p:nvGrpSpPr>
        <p:grpSpPr>
          <a:xfrm>
            <a:off x="6258536" y="3168960"/>
            <a:ext cx="148590" cy="594023"/>
            <a:chOff x="3288982" y="2588114"/>
            <a:chExt cx="148590" cy="304069"/>
          </a:xfrm>
        </p:grpSpPr>
        <p:cxnSp>
          <p:nvCxnSpPr>
            <p:cNvPr id="177" name="Straight Connector 176">
              <a:extLst>
                <a:ext uri="{FF2B5EF4-FFF2-40B4-BE49-F238E27FC236}">
                  <a16:creationId xmlns:a16="http://schemas.microsoft.com/office/drawing/2014/main" id="{7026B371-C962-45CD-AC9E-F6C894F4D65C}"/>
                </a:ext>
              </a:extLst>
            </p:cNvPr>
            <p:cNvCxnSpPr>
              <a:cxnSpLocks/>
            </p:cNvCxnSpPr>
            <p:nvPr/>
          </p:nvCxnSpPr>
          <p:spPr bwMode="auto">
            <a:xfrm flipH="1">
              <a:off x="3360826" y="2588114"/>
              <a:ext cx="2452" cy="300852"/>
            </a:xfrm>
            <a:prstGeom prst="line">
              <a:avLst/>
            </a:prstGeom>
            <a:noFill/>
            <a:ln w="28575" cap="flat" cmpd="sng" algn="ctr">
              <a:solidFill>
                <a:schemeClr val="accent3"/>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368CF86F-3146-440C-8D37-E2C16A90B0FA}"/>
                </a:ext>
              </a:extLst>
            </p:cNvPr>
            <p:cNvCxnSpPr>
              <a:cxnSpLocks/>
            </p:cNvCxnSpPr>
            <p:nvPr/>
          </p:nvCxnSpPr>
          <p:spPr bwMode="auto">
            <a:xfrm>
              <a:off x="3288982" y="2892183"/>
              <a:ext cx="148590" cy="0"/>
            </a:xfrm>
            <a:prstGeom prst="line">
              <a:avLst/>
            </a:prstGeom>
            <a:noFill/>
            <a:ln w="28575" cap="flat" cmpd="sng" algn="ctr">
              <a:solidFill>
                <a:schemeClr val="accent3"/>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F3B05543-C4DF-400F-8F17-94DBC84D6003}"/>
                </a:ext>
              </a:extLst>
            </p:cNvPr>
            <p:cNvCxnSpPr>
              <a:cxnSpLocks/>
            </p:cNvCxnSpPr>
            <p:nvPr/>
          </p:nvCxnSpPr>
          <p:spPr bwMode="auto">
            <a:xfrm>
              <a:off x="3288982" y="2588114"/>
              <a:ext cx="14859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80" name="Group 179">
            <a:extLst>
              <a:ext uri="{FF2B5EF4-FFF2-40B4-BE49-F238E27FC236}">
                <a16:creationId xmlns:a16="http://schemas.microsoft.com/office/drawing/2014/main" id="{0ACA6BB2-67D0-4707-ACE6-E546416E1879}"/>
              </a:ext>
            </a:extLst>
          </p:cNvPr>
          <p:cNvGrpSpPr/>
          <p:nvPr/>
        </p:nvGrpSpPr>
        <p:grpSpPr>
          <a:xfrm>
            <a:off x="7315610" y="3210784"/>
            <a:ext cx="148590" cy="637137"/>
            <a:chOff x="3288982" y="2588114"/>
            <a:chExt cx="148590" cy="304069"/>
          </a:xfrm>
        </p:grpSpPr>
        <p:cxnSp>
          <p:nvCxnSpPr>
            <p:cNvPr id="181" name="Straight Connector 180">
              <a:extLst>
                <a:ext uri="{FF2B5EF4-FFF2-40B4-BE49-F238E27FC236}">
                  <a16:creationId xmlns:a16="http://schemas.microsoft.com/office/drawing/2014/main" id="{D4FABE85-E43D-4FC8-B718-185A702F4203}"/>
                </a:ext>
              </a:extLst>
            </p:cNvPr>
            <p:cNvCxnSpPr>
              <a:cxnSpLocks/>
            </p:cNvCxnSpPr>
            <p:nvPr/>
          </p:nvCxnSpPr>
          <p:spPr bwMode="auto">
            <a:xfrm flipH="1">
              <a:off x="3360826" y="2588114"/>
              <a:ext cx="2452" cy="300852"/>
            </a:xfrm>
            <a:prstGeom prst="line">
              <a:avLst/>
            </a:prstGeom>
            <a:noFill/>
            <a:ln w="28575" cap="flat" cmpd="sng" algn="ctr">
              <a:solidFill>
                <a:schemeClr val="accent3"/>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47FCEAB4-8DB5-4690-893D-0D4466FA8A34}"/>
                </a:ext>
              </a:extLst>
            </p:cNvPr>
            <p:cNvCxnSpPr>
              <a:cxnSpLocks/>
            </p:cNvCxnSpPr>
            <p:nvPr/>
          </p:nvCxnSpPr>
          <p:spPr bwMode="auto">
            <a:xfrm>
              <a:off x="3288982" y="2892183"/>
              <a:ext cx="148590" cy="0"/>
            </a:xfrm>
            <a:prstGeom prst="line">
              <a:avLst/>
            </a:prstGeom>
            <a:noFill/>
            <a:ln w="28575" cap="flat" cmpd="sng" algn="ctr">
              <a:solidFill>
                <a:schemeClr val="accent3"/>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B85FE9C9-A8A1-4C6C-9F3B-E28873BBB590}"/>
                </a:ext>
              </a:extLst>
            </p:cNvPr>
            <p:cNvCxnSpPr>
              <a:cxnSpLocks/>
            </p:cNvCxnSpPr>
            <p:nvPr/>
          </p:nvCxnSpPr>
          <p:spPr bwMode="auto">
            <a:xfrm>
              <a:off x="3288982" y="2588114"/>
              <a:ext cx="14859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84" name="Group 183">
            <a:extLst>
              <a:ext uri="{FF2B5EF4-FFF2-40B4-BE49-F238E27FC236}">
                <a16:creationId xmlns:a16="http://schemas.microsoft.com/office/drawing/2014/main" id="{80B67C11-9582-4D29-AC16-3DB3E0A784DF}"/>
              </a:ext>
            </a:extLst>
          </p:cNvPr>
          <p:cNvGrpSpPr/>
          <p:nvPr/>
        </p:nvGrpSpPr>
        <p:grpSpPr>
          <a:xfrm>
            <a:off x="8373241" y="2993571"/>
            <a:ext cx="148590" cy="670748"/>
            <a:chOff x="3288982" y="2588114"/>
            <a:chExt cx="148590" cy="304069"/>
          </a:xfrm>
        </p:grpSpPr>
        <p:cxnSp>
          <p:nvCxnSpPr>
            <p:cNvPr id="185" name="Straight Connector 184">
              <a:extLst>
                <a:ext uri="{FF2B5EF4-FFF2-40B4-BE49-F238E27FC236}">
                  <a16:creationId xmlns:a16="http://schemas.microsoft.com/office/drawing/2014/main" id="{CB3F9294-06D7-4EF4-B1E4-0C825764AA06}"/>
                </a:ext>
              </a:extLst>
            </p:cNvPr>
            <p:cNvCxnSpPr>
              <a:cxnSpLocks/>
            </p:cNvCxnSpPr>
            <p:nvPr/>
          </p:nvCxnSpPr>
          <p:spPr bwMode="auto">
            <a:xfrm flipH="1">
              <a:off x="3360826" y="2588114"/>
              <a:ext cx="2452" cy="300852"/>
            </a:xfrm>
            <a:prstGeom prst="line">
              <a:avLst/>
            </a:prstGeom>
            <a:noFill/>
            <a:ln w="28575" cap="flat" cmpd="sng" algn="ctr">
              <a:solidFill>
                <a:schemeClr val="accent3"/>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D4B4EC5E-9114-40F2-8424-070EA7729628}"/>
                </a:ext>
              </a:extLst>
            </p:cNvPr>
            <p:cNvCxnSpPr>
              <a:cxnSpLocks/>
            </p:cNvCxnSpPr>
            <p:nvPr/>
          </p:nvCxnSpPr>
          <p:spPr bwMode="auto">
            <a:xfrm>
              <a:off x="3288982" y="2892183"/>
              <a:ext cx="148590" cy="0"/>
            </a:xfrm>
            <a:prstGeom prst="line">
              <a:avLst/>
            </a:prstGeom>
            <a:noFill/>
            <a:ln w="28575" cap="flat" cmpd="sng" algn="ctr">
              <a:solidFill>
                <a:schemeClr val="accent3"/>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58C151C2-5BAA-4C29-9AAD-98642A2FBE73}"/>
                </a:ext>
              </a:extLst>
            </p:cNvPr>
            <p:cNvCxnSpPr>
              <a:cxnSpLocks/>
            </p:cNvCxnSpPr>
            <p:nvPr/>
          </p:nvCxnSpPr>
          <p:spPr bwMode="auto">
            <a:xfrm>
              <a:off x="3288982" y="2588114"/>
              <a:ext cx="14859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88" name="Group 187">
            <a:extLst>
              <a:ext uri="{FF2B5EF4-FFF2-40B4-BE49-F238E27FC236}">
                <a16:creationId xmlns:a16="http://schemas.microsoft.com/office/drawing/2014/main" id="{1C6F6D8F-F290-471D-AE52-978F6B67E3FA}"/>
              </a:ext>
            </a:extLst>
          </p:cNvPr>
          <p:cNvGrpSpPr/>
          <p:nvPr/>
        </p:nvGrpSpPr>
        <p:grpSpPr>
          <a:xfrm>
            <a:off x="9439546" y="3117432"/>
            <a:ext cx="148590" cy="670748"/>
            <a:chOff x="3288982" y="2588114"/>
            <a:chExt cx="148590" cy="304069"/>
          </a:xfrm>
        </p:grpSpPr>
        <p:cxnSp>
          <p:nvCxnSpPr>
            <p:cNvPr id="189" name="Straight Connector 188">
              <a:extLst>
                <a:ext uri="{FF2B5EF4-FFF2-40B4-BE49-F238E27FC236}">
                  <a16:creationId xmlns:a16="http://schemas.microsoft.com/office/drawing/2014/main" id="{0DA6A729-FCC8-4AA0-8893-4E341F750FAC}"/>
                </a:ext>
              </a:extLst>
            </p:cNvPr>
            <p:cNvCxnSpPr>
              <a:cxnSpLocks/>
            </p:cNvCxnSpPr>
            <p:nvPr/>
          </p:nvCxnSpPr>
          <p:spPr bwMode="auto">
            <a:xfrm flipH="1">
              <a:off x="3360826" y="2588114"/>
              <a:ext cx="2452" cy="300852"/>
            </a:xfrm>
            <a:prstGeom prst="line">
              <a:avLst/>
            </a:prstGeom>
            <a:noFill/>
            <a:ln w="28575" cap="flat" cmpd="sng" algn="ctr">
              <a:solidFill>
                <a:schemeClr val="accent3"/>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C1AFF0FE-B003-4F76-927F-57A6C841145D}"/>
                </a:ext>
              </a:extLst>
            </p:cNvPr>
            <p:cNvCxnSpPr>
              <a:cxnSpLocks/>
            </p:cNvCxnSpPr>
            <p:nvPr/>
          </p:nvCxnSpPr>
          <p:spPr bwMode="auto">
            <a:xfrm>
              <a:off x="3288982" y="2892183"/>
              <a:ext cx="148590" cy="0"/>
            </a:xfrm>
            <a:prstGeom prst="line">
              <a:avLst/>
            </a:prstGeom>
            <a:noFill/>
            <a:ln w="28575" cap="flat" cmpd="sng" algn="ctr">
              <a:solidFill>
                <a:schemeClr val="accent3"/>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1A2BE45D-2D47-4B2D-AEC6-A9C0B34B2A46}"/>
                </a:ext>
              </a:extLst>
            </p:cNvPr>
            <p:cNvCxnSpPr>
              <a:cxnSpLocks/>
            </p:cNvCxnSpPr>
            <p:nvPr/>
          </p:nvCxnSpPr>
          <p:spPr bwMode="auto">
            <a:xfrm>
              <a:off x="3288982" y="2588114"/>
              <a:ext cx="14859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92" name="Group 191">
            <a:extLst>
              <a:ext uri="{FF2B5EF4-FFF2-40B4-BE49-F238E27FC236}">
                <a16:creationId xmlns:a16="http://schemas.microsoft.com/office/drawing/2014/main" id="{C47B46B8-3DC7-4312-955C-355EDEA4B1FA}"/>
              </a:ext>
            </a:extLst>
          </p:cNvPr>
          <p:cNvGrpSpPr/>
          <p:nvPr/>
        </p:nvGrpSpPr>
        <p:grpSpPr>
          <a:xfrm>
            <a:off x="10485517" y="3165516"/>
            <a:ext cx="148590" cy="818672"/>
            <a:chOff x="3288982" y="2588114"/>
            <a:chExt cx="148590" cy="304069"/>
          </a:xfrm>
        </p:grpSpPr>
        <p:cxnSp>
          <p:nvCxnSpPr>
            <p:cNvPr id="193" name="Straight Connector 192">
              <a:extLst>
                <a:ext uri="{FF2B5EF4-FFF2-40B4-BE49-F238E27FC236}">
                  <a16:creationId xmlns:a16="http://schemas.microsoft.com/office/drawing/2014/main" id="{B7C2ADA4-8C57-48D4-BAA8-4193CF375DEA}"/>
                </a:ext>
              </a:extLst>
            </p:cNvPr>
            <p:cNvCxnSpPr>
              <a:cxnSpLocks/>
            </p:cNvCxnSpPr>
            <p:nvPr/>
          </p:nvCxnSpPr>
          <p:spPr bwMode="auto">
            <a:xfrm flipH="1">
              <a:off x="3360826" y="2588114"/>
              <a:ext cx="2452" cy="300852"/>
            </a:xfrm>
            <a:prstGeom prst="line">
              <a:avLst/>
            </a:prstGeom>
            <a:noFill/>
            <a:ln w="28575" cap="flat" cmpd="sng" algn="ctr">
              <a:solidFill>
                <a:schemeClr val="accent3"/>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74899CE4-A0AC-4509-8EE5-0C75FCF09E4B}"/>
                </a:ext>
              </a:extLst>
            </p:cNvPr>
            <p:cNvCxnSpPr>
              <a:cxnSpLocks/>
            </p:cNvCxnSpPr>
            <p:nvPr/>
          </p:nvCxnSpPr>
          <p:spPr bwMode="auto">
            <a:xfrm>
              <a:off x="3288982" y="2892183"/>
              <a:ext cx="148590" cy="0"/>
            </a:xfrm>
            <a:prstGeom prst="line">
              <a:avLst/>
            </a:prstGeom>
            <a:noFill/>
            <a:ln w="28575" cap="flat" cmpd="sng" algn="ctr">
              <a:solidFill>
                <a:schemeClr val="accent3"/>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F09F6943-8E4F-4D75-BEC3-4D16BAAAC7B4}"/>
                </a:ext>
              </a:extLst>
            </p:cNvPr>
            <p:cNvCxnSpPr>
              <a:cxnSpLocks/>
            </p:cNvCxnSpPr>
            <p:nvPr/>
          </p:nvCxnSpPr>
          <p:spPr bwMode="auto">
            <a:xfrm>
              <a:off x="3288982" y="2588114"/>
              <a:ext cx="148590" cy="0"/>
            </a:xfrm>
            <a:prstGeom prst="line">
              <a:avLst/>
            </a:prstGeom>
            <a:noFill/>
            <a:ln w="28575" cap="flat" cmpd="sng" algn="ctr">
              <a:solidFill>
                <a:schemeClr val="accent3"/>
              </a:solidFill>
              <a:prstDash val="solid"/>
              <a:round/>
              <a:headEnd type="none" w="med" len="med"/>
              <a:tailEnd type="none" w="med" len="med"/>
            </a:ln>
            <a:effectLst/>
          </p:spPr>
        </p:cxnSp>
      </p:grpSp>
      <p:sp>
        <p:nvSpPr>
          <p:cNvPr id="196" name="Oval 195">
            <a:extLst>
              <a:ext uri="{FF2B5EF4-FFF2-40B4-BE49-F238E27FC236}">
                <a16:creationId xmlns:a16="http://schemas.microsoft.com/office/drawing/2014/main" id="{4BF5D1A9-0477-47B3-A9AF-685B463BD81D}"/>
              </a:ext>
            </a:extLst>
          </p:cNvPr>
          <p:cNvSpPr/>
          <p:nvPr/>
        </p:nvSpPr>
        <p:spPr bwMode="auto">
          <a:xfrm>
            <a:off x="10489787" y="3528616"/>
            <a:ext cx="140051" cy="140051"/>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Oval 197">
            <a:extLst>
              <a:ext uri="{FF2B5EF4-FFF2-40B4-BE49-F238E27FC236}">
                <a16:creationId xmlns:a16="http://schemas.microsoft.com/office/drawing/2014/main" id="{20974AF3-8DA2-47E0-BD34-B99253C3746D}"/>
              </a:ext>
            </a:extLst>
          </p:cNvPr>
          <p:cNvSpPr/>
          <p:nvPr/>
        </p:nvSpPr>
        <p:spPr bwMode="auto">
          <a:xfrm>
            <a:off x="9439546" y="3373811"/>
            <a:ext cx="140051" cy="140051"/>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0" name="Oval 199">
            <a:extLst>
              <a:ext uri="{FF2B5EF4-FFF2-40B4-BE49-F238E27FC236}">
                <a16:creationId xmlns:a16="http://schemas.microsoft.com/office/drawing/2014/main" id="{6B9E8DFF-DC78-4961-819D-2EE8127610C4}"/>
              </a:ext>
            </a:extLst>
          </p:cNvPr>
          <p:cNvSpPr/>
          <p:nvPr/>
        </p:nvSpPr>
        <p:spPr bwMode="auto">
          <a:xfrm>
            <a:off x="8373241" y="3264104"/>
            <a:ext cx="140051" cy="140051"/>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2" name="Oval 201">
            <a:extLst>
              <a:ext uri="{FF2B5EF4-FFF2-40B4-BE49-F238E27FC236}">
                <a16:creationId xmlns:a16="http://schemas.microsoft.com/office/drawing/2014/main" id="{5758C056-E27C-4A53-B9D1-EEB4015C1CCC}"/>
              </a:ext>
            </a:extLst>
          </p:cNvPr>
          <p:cNvSpPr/>
          <p:nvPr/>
        </p:nvSpPr>
        <p:spPr bwMode="auto">
          <a:xfrm>
            <a:off x="7315852" y="3464291"/>
            <a:ext cx="140051" cy="140051"/>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 name="Oval 203">
            <a:extLst>
              <a:ext uri="{FF2B5EF4-FFF2-40B4-BE49-F238E27FC236}">
                <a16:creationId xmlns:a16="http://schemas.microsoft.com/office/drawing/2014/main" id="{00A005C4-4ECC-4F5F-979F-48E05FB39AEF}"/>
              </a:ext>
            </a:extLst>
          </p:cNvPr>
          <p:cNvSpPr/>
          <p:nvPr/>
        </p:nvSpPr>
        <p:spPr bwMode="auto">
          <a:xfrm>
            <a:off x="5202877" y="3673478"/>
            <a:ext cx="140051" cy="140051"/>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Oval 205">
            <a:extLst>
              <a:ext uri="{FF2B5EF4-FFF2-40B4-BE49-F238E27FC236}">
                <a16:creationId xmlns:a16="http://schemas.microsoft.com/office/drawing/2014/main" id="{E98BB5ED-9828-428C-B334-CE085A1813E9}"/>
              </a:ext>
            </a:extLst>
          </p:cNvPr>
          <p:cNvSpPr/>
          <p:nvPr/>
        </p:nvSpPr>
        <p:spPr bwMode="auto">
          <a:xfrm>
            <a:off x="6262806" y="3392646"/>
            <a:ext cx="140051" cy="140051"/>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 name="Oval 207">
            <a:extLst>
              <a:ext uri="{FF2B5EF4-FFF2-40B4-BE49-F238E27FC236}">
                <a16:creationId xmlns:a16="http://schemas.microsoft.com/office/drawing/2014/main" id="{A873F7C6-5F10-4656-8FCB-96158C3BDEA5}"/>
              </a:ext>
            </a:extLst>
          </p:cNvPr>
          <p:cNvSpPr/>
          <p:nvPr/>
        </p:nvSpPr>
        <p:spPr bwMode="auto">
          <a:xfrm>
            <a:off x="4143143" y="3218388"/>
            <a:ext cx="140051" cy="140051"/>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0" name="Oval 209">
            <a:extLst>
              <a:ext uri="{FF2B5EF4-FFF2-40B4-BE49-F238E27FC236}">
                <a16:creationId xmlns:a16="http://schemas.microsoft.com/office/drawing/2014/main" id="{E86A8F9E-11B7-4A54-B3FB-7108F50C8E05}"/>
              </a:ext>
            </a:extLst>
          </p:cNvPr>
          <p:cNvSpPr/>
          <p:nvPr/>
        </p:nvSpPr>
        <p:spPr bwMode="auto">
          <a:xfrm>
            <a:off x="3081027" y="3385180"/>
            <a:ext cx="140051" cy="140051"/>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2" name="Oval 211">
            <a:extLst>
              <a:ext uri="{FF2B5EF4-FFF2-40B4-BE49-F238E27FC236}">
                <a16:creationId xmlns:a16="http://schemas.microsoft.com/office/drawing/2014/main" id="{97C55C3F-CF49-4352-B98B-463A62BE01A2}"/>
              </a:ext>
            </a:extLst>
          </p:cNvPr>
          <p:cNvSpPr/>
          <p:nvPr/>
        </p:nvSpPr>
        <p:spPr bwMode="auto">
          <a:xfrm>
            <a:off x="2025213" y="3297606"/>
            <a:ext cx="140051" cy="140051"/>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Freeform: Shape 158">
            <a:extLst>
              <a:ext uri="{FF2B5EF4-FFF2-40B4-BE49-F238E27FC236}">
                <a16:creationId xmlns:a16="http://schemas.microsoft.com/office/drawing/2014/main" id="{A1615BD4-06AC-4526-B96C-7895826101A5}"/>
              </a:ext>
            </a:extLst>
          </p:cNvPr>
          <p:cNvSpPr/>
          <p:nvPr/>
        </p:nvSpPr>
        <p:spPr bwMode="auto">
          <a:xfrm>
            <a:off x="2087217" y="3293993"/>
            <a:ext cx="8468140" cy="552244"/>
          </a:xfrm>
          <a:custGeom>
            <a:avLst/>
            <a:gdLst>
              <a:gd name="connsiteX0" fmla="*/ 0 w 8468140"/>
              <a:gd name="connsiteY0" fmla="*/ 89453 h 566531"/>
              <a:gd name="connsiteX1" fmla="*/ 1063487 w 8468140"/>
              <a:gd name="connsiteY1" fmla="*/ 566531 h 566531"/>
              <a:gd name="connsiteX2" fmla="*/ 2126974 w 8468140"/>
              <a:gd name="connsiteY2" fmla="*/ 298174 h 566531"/>
              <a:gd name="connsiteX3" fmla="*/ 3190461 w 8468140"/>
              <a:gd name="connsiteY3" fmla="*/ 168966 h 566531"/>
              <a:gd name="connsiteX4" fmla="*/ 4253948 w 8468140"/>
              <a:gd name="connsiteY4" fmla="*/ 248479 h 566531"/>
              <a:gd name="connsiteX5" fmla="*/ 5297557 w 8468140"/>
              <a:gd name="connsiteY5" fmla="*/ 9940 h 566531"/>
              <a:gd name="connsiteX6" fmla="*/ 6361044 w 8468140"/>
              <a:gd name="connsiteY6" fmla="*/ 0 h 566531"/>
              <a:gd name="connsiteX7" fmla="*/ 7404653 w 8468140"/>
              <a:gd name="connsiteY7" fmla="*/ 9940 h 566531"/>
              <a:gd name="connsiteX8" fmla="*/ 8468140 w 8468140"/>
              <a:gd name="connsiteY8" fmla="*/ 29818 h 566531"/>
              <a:gd name="connsiteX0" fmla="*/ 0 w 8468140"/>
              <a:gd name="connsiteY0" fmla="*/ 89453 h 552244"/>
              <a:gd name="connsiteX1" fmla="*/ 1058724 w 8468140"/>
              <a:gd name="connsiteY1" fmla="*/ 552244 h 552244"/>
              <a:gd name="connsiteX2" fmla="*/ 2126974 w 8468140"/>
              <a:gd name="connsiteY2" fmla="*/ 298174 h 552244"/>
              <a:gd name="connsiteX3" fmla="*/ 3190461 w 8468140"/>
              <a:gd name="connsiteY3" fmla="*/ 168966 h 552244"/>
              <a:gd name="connsiteX4" fmla="*/ 4253948 w 8468140"/>
              <a:gd name="connsiteY4" fmla="*/ 248479 h 552244"/>
              <a:gd name="connsiteX5" fmla="*/ 5297557 w 8468140"/>
              <a:gd name="connsiteY5" fmla="*/ 9940 h 552244"/>
              <a:gd name="connsiteX6" fmla="*/ 6361044 w 8468140"/>
              <a:gd name="connsiteY6" fmla="*/ 0 h 552244"/>
              <a:gd name="connsiteX7" fmla="*/ 7404653 w 8468140"/>
              <a:gd name="connsiteY7" fmla="*/ 9940 h 552244"/>
              <a:gd name="connsiteX8" fmla="*/ 8468140 w 8468140"/>
              <a:gd name="connsiteY8" fmla="*/ 29818 h 552244"/>
              <a:gd name="connsiteX0" fmla="*/ 0 w 8468140"/>
              <a:gd name="connsiteY0" fmla="*/ 89453 h 552244"/>
              <a:gd name="connsiteX1" fmla="*/ 1065868 w 8468140"/>
              <a:gd name="connsiteY1" fmla="*/ 552244 h 552244"/>
              <a:gd name="connsiteX2" fmla="*/ 2126974 w 8468140"/>
              <a:gd name="connsiteY2" fmla="*/ 298174 h 552244"/>
              <a:gd name="connsiteX3" fmla="*/ 3190461 w 8468140"/>
              <a:gd name="connsiteY3" fmla="*/ 168966 h 552244"/>
              <a:gd name="connsiteX4" fmla="*/ 4253948 w 8468140"/>
              <a:gd name="connsiteY4" fmla="*/ 248479 h 552244"/>
              <a:gd name="connsiteX5" fmla="*/ 5297557 w 8468140"/>
              <a:gd name="connsiteY5" fmla="*/ 9940 h 552244"/>
              <a:gd name="connsiteX6" fmla="*/ 6361044 w 8468140"/>
              <a:gd name="connsiteY6" fmla="*/ 0 h 552244"/>
              <a:gd name="connsiteX7" fmla="*/ 7404653 w 8468140"/>
              <a:gd name="connsiteY7" fmla="*/ 9940 h 552244"/>
              <a:gd name="connsiteX8" fmla="*/ 8468140 w 8468140"/>
              <a:gd name="connsiteY8" fmla="*/ 29818 h 552244"/>
              <a:gd name="connsiteX0" fmla="*/ 0 w 8468140"/>
              <a:gd name="connsiteY0" fmla="*/ 89453 h 552244"/>
              <a:gd name="connsiteX1" fmla="*/ 1065868 w 8468140"/>
              <a:gd name="connsiteY1" fmla="*/ 552244 h 552244"/>
              <a:gd name="connsiteX2" fmla="*/ 2126974 w 8468140"/>
              <a:gd name="connsiteY2" fmla="*/ 298174 h 552244"/>
              <a:gd name="connsiteX3" fmla="*/ 3190461 w 8468140"/>
              <a:gd name="connsiteY3" fmla="*/ 168966 h 552244"/>
              <a:gd name="connsiteX4" fmla="*/ 4253948 w 8468140"/>
              <a:gd name="connsiteY4" fmla="*/ 248479 h 552244"/>
              <a:gd name="connsiteX5" fmla="*/ 5297557 w 8468140"/>
              <a:gd name="connsiteY5" fmla="*/ 9940 h 552244"/>
              <a:gd name="connsiteX6" fmla="*/ 6361044 w 8468140"/>
              <a:gd name="connsiteY6" fmla="*/ 0 h 552244"/>
              <a:gd name="connsiteX7" fmla="*/ 7404653 w 8468140"/>
              <a:gd name="connsiteY7" fmla="*/ 415 h 552244"/>
              <a:gd name="connsiteX8" fmla="*/ 8468140 w 8468140"/>
              <a:gd name="connsiteY8" fmla="*/ 29818 h 552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68140" h="552244">
                <a:moveTo>
                  <a:pt x="0" y="89453"/>
                </a:moveTo>
                <a:lnTo>
                  <a:pt x="1065868" y="552244"/>
                </a:lnTo>
                <a:lnTo>
                  <a:pt x="2126974" y="298174"/>
                </a:lnTo>
                <a:lnTo>
                  <a:pt x="3190461" y="168966"/>
                </a:lnTo>
                <a:lnTo>
                  <a:pt x="4253948" y="248479"/>
                </a:lnTo>
                <a:lnTo>
                  <a:pt x="5297557" y="9940"/>
                </a:lnTo>
                <a:lnTo>
                  <a:pt x="6361044" y="0"/>
                </a:lnTo>
                <a:lnTo>
                  <a:pt x="7404653" y="415"/>
                </a:lnTo>
                <a:lnTo>
                  <a:pt x="8468140" y="29818"/>
                </a:lnTo>
              </a:path>
            </a:pathLst>
          </a:custGeom>
          <a:noFill/>
          <a:ln w="28575">
            <a:solidFill>
              <a:schemeClr val="accent1"/>
            </a:solidFill>
            <a:miter lim="800000"/>
            <a:headEnd/>
            <a:tailEnd/>
          </a:ln>
        </p:spPr>
        <p:txBody>
          <a:bodyPr rtlCol="0" anchor="ctr"/>
          <a:lstStyle/>
          <a:p>
            <a:pPr algn="ctr"/>
            <a:endParaRPr lang="en-US" dirty="0"/>
          </a:p>
        </p:txBody>
      </p:sp>
      <p:grpSp>
        <p:nvGrpSpPr>
          <p:cNvPr id="213" name="Group 212">
            <a:extLst>
              <a:ext uri="{FF2B5EF4-FFF2-40B4-BE49-F238E27FC236}">
                <a16:creationId xmlns:a16="http://schemas.microsoft.com/office/drawing/2014/main" id="{049AB673-2B2D-497D-A0D9-A3F9EFF338CE}"/>
              </a:ext>
            </a:extLst>
          </p:cNvPr>
          <p:cNvGrpSpPr/>
          <p:nvPr/>
        </p:nvGrpSpPr>
        <p:grpSpPr>
          <a:xfrm>
            <a:off x="3078910" y="3631754"/>
            <a:ext cx="148590" cy="387660"/>
            <a:chOff x="3288982" y="2588114"/>
            <a:chExt cx="148590" cy="302655"/>
          </a:xfrm>
        </p:grpSpPr>
        <p:cxnSp>
          <p:nvCxnSpPr>
            <p:cNvPr id="214" name="Straight Connector 213">
              <a:extLst>
                <a:ext uri="{FF2B5EF4-FFF2-40B4-BE49-F238E27FC236}">
                  <a16:creationId xmlns:a16="http://schemas.microsoft.com/office/drawing/2014/main" id="{D5584C0E-0982-4FC4-B7D2-013FB449B385}"/>
                </a:ext>
              </a:extLst>
            </p:cNvPr>
            <p:cNvCxnSpPr>
              <a:cxnSpLocks/>
            </p:cNvCxnSpPr>
            <p:nvPr/>
          </p:nvCxnSpPr>
          <p:spPr bwMode="auto">
            <a:xfrm>
              <a:off x="3363277" y="2588114"/>
              <a:ext cx="0" cy="294765"/>
            </a:xfrm>
            <a:prstGeom prst="line">
              <a:avLst/>
            </a:prstGeom>
            <a:noFill/>
            <a:ln w="28575" cap="flat" cmpd="sng" algn="ctr">
              <a:solidFill>
                <a:schemeClr val="accent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EA100FE7-2A0D-4E4D-B422-3202C53748F0}"/>
                </a:ext>
              </a:extLst>
            </p:cNvPr>
            <p:cNvCxnSpPr>
              <a:cxnSpLocks/>
            </p:cNvCxnSpPr>
            <p:nvPr/>
          </p:nvCxnSpPr>
          <p:spPr bwMode="auto">
            <a:xfrm>
              <a:off x="3288982" y="2890769"/>
              <a:ext cx="148590" cy="0"/>
            </a:xfrm>
            <a:prstGeom prst="line">
              <a:avLst/>
            </a:prstGeom>
            <a:noFill/>
            <a:ln w="28575" cap="flat" cmpd="sng" algn="ctr">
              <a:solidFill>
                <a:schemeClr val="accent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49885815-A91D-4EB6-96F4-9946CB53EB4D}"/>
                </a:ext>
              </a:extLst>
            </p:cNvPr>
            <p:cNvCxnSpPr>
              <a:cxnSpLocks/>
            </p:cNvCxnSpPr>
            <p:nvPr/>
          </p:nvCxnSpPr>
          <p:spPr bwMode="auto">
            <a:xfrm>
              <a:off x="3288982" y="2588114"/>
              <a:ext cx="14859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7" name="Group 216">
            <a:extLst>
              <a:ext uri="{FF2B5EF4-FFF2-40B4-BE49-F238E27FC236}">
                <a16:creationId xmlns:a16="http://schemas.microsoft.com/office/drawing/2014/main" id="{0DFC955B-4434-4C54-AC09-19DD114D19EF}"/>
              </a:ext>
            </a:extLst>
          </p:cNvPr>
          <p:cNvGrpSpPr/>
          <p:nvPr/>
        </p:nvGrpSpPr>
        <p:grpSpPr>
          <a:xfrm>
            <a:off x="4141095" y="3386442"/>
            <a:ext cx="148590" cy="381954"/>
            <a:chOff x="3288982" y="2588114"/>
            <a:chExt cx="148590" cy="302655"/>
          </a:xfrm>
        </p:grpSpPr>
        <p:cxnSp>
          <p:nvCxnSpPr>
            <p:cNvPr id="218" name="Straight Connector 217">
              <a:extLst>
                <a:ext uri="{FF2B5EF4-FFF2-40B4-BE49-F238E27FC236}">
                  <a16:creationId xmlns:a16="http://schemas.microsoft.com/office/drawing/2014/main" id="{4539D20E-0389-4C44-B1C5-3CBAE7D8344B}"/>
                </a:ext>
              </a:extLst>
            </p:cNvPr>
            <p:cNvCxnSpPr>
              <a:cxnSpLocks/>
            </p:cNvCxnSpPr>
            <p:nvPr/>
          </p:nvCxnSpPr>
          <p:spPr bwMode="auto">
            <a:xfrm>
              <a:off x="3363277" y="2588114"/>
              <a:ext cx="0" cy="294765"/>
            </a:xfrm>
            <a:prstGeom prst="line">
              <a:avLst/>
            </a:prstGeom>
            <a:noFill/>
            <a:ln w="28575" cap="flat" cmpd="sng" algn="ctr">
              <a:solidFill>
                <a:schemeClr val="accent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422F9760-460A-41B7-98DD-2C7AECEEE1B6}"/>
                </a:ext>
              </a:extLst>
            </p:cNvPr>
            <p:cNvCxnSpPr>
              <a:cxnSpLocks/>
            </p:cNvCxnSpPr>
            <p:nvPr/>
          </p:nvCxnSpPr>
          <p:spPr bwMode="auto">
            <a:xfrm>
              <a:off x="3288982" y="2890769"/>
              <a:ext cx="148590" cy="0"/>
            </a:xfrm>
            <a:prstGeom prst="line">
              <a:avLst/>
            </a:prstGeom>
            <a:noFill/>
            <a:ln w="28575" cap="flat" cmpd="sng" algn="ctr">
              <a:solidFill>
                <a:schemeClr val="accent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57BE81DD-9CE7-4247-9D56-2DB6B5D69BB0}"/>
                </a:ext>
              </a:extLst>
            </p:cNvPr>
            <p:cNvCxnSpPr>
              <a:cxnSpLocks/>
            </p:cNvCxnSpPr>
            <p:nvPr/>
          </p:nvCxnSpPr>
          <p:spPr bwMode="auto">
            <a:xfrm>
              <a:off x="3288982" y="2588114"/>
              <a:ext cx="148590" cy="0"/>
            </a:xfrm>
            <a:prstGeom prst="line">
              <a:avLst/>
            </a:prstGeom>
            <a:noFill/>
            <a:ln w="28575" cap="flat" cmpd="sng" algn="ctr">
              <a:solidFill>
                <a:schemeClr val="accent1"/>
              </a:solidFill>
              <a:prstDash val="solid"/>
              <a:round/>
              <a:headEnd type="none" w="med" len="med"/>
              <a:tailEnd type="none" w="med" len="med"/>
            </a:ln>
            <a:effectLst/>
          </p:spPr>
        </p:cxnSp>
      </p:grpSp>
      <p:sp>
        <p:nvSpPr>
          <p:cNvPr id="222" name="Oval 221">
            <a:extLst>
              <a:ext uri="{FF2B5EF4-FFF2-40B4-BE49-F238E27FC236}">
                <a16:creationId xmlns:a16="http://schemas.microsoft.com/office/drawing/2014/main" id="{62CDC288-ECD4-42BE-8670-6C1CAFA40707}"/>
              </a:ext>
            </a:extLst>
          </p:cNvPr>
          <p:cNvSpPr/>
          <p:nvPr/>
        </p:nvSpPr>
        <p:spPr bwMode="auto">
          <a:xfrm>
            <a:off x="2023579" y="3297211"/>
            <a:ext cx="140051" cy="140051"/>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4" name="Oval 223">
            <a:extLst>
              <a:ext uri="{FF2B5EF4-FFF2-40B4-BE49-F238E27FC236}">
                <a16:creationId xmlns:a16="http://schemas.microsoft.com/office/drawing/2014/main" id="{E1CFA5BC-1D6E-4477-8638-2B6F9488371E}"/>
              </a:ext>
            </a:extLst>
          </p:cNvPr>
          <p:cNvSpPr/>
          <p:nvPr/>
        </p:nvSpPr>
        <p:spPr bwMode="auto">
          <a:xfrm>
            <a:off x="3080798" y="3776045"/>
            <a:ext cx="140051" cy="140051"/>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6" name="Oval 225">
            <a:extLst>
              <a:ext uri="{FF2B5EF4-FFF2-40B4-BE49-F238E27FC236}">
                <a16:creationId xmlns:a16="http://schemas.microsoft.com/office/drawing/2014/main" id="{431CC0B2-E945-4CFC-B09D-6766E9A727A0}"/>
              </a:ext>
            </a:extLst>
          </p:cNvPr>
          <p:cNvSpPr/>
          <p:nvPr/>
        </p:nvSpPr>
        <p:spPr bwMode="auto">
          <a:xfrm>
            <a:off x="4140799" y="3499055"/>
            <a:ext cx="140051" cy="140051"/>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27" name="Group 226">
            <a:extLst>
              <a:ext uri="{FF2B5EF4-FFF2-40B4-BE49-F238E27FC236}">
                <a16:creationId xmlns:a16="http://schemas.microsoft.com/office/drawing/2014/main" id="{BDB13C6D-F6B0-4DE0-9F62-4AFED0EF3194}"/>
              </a:ext>
            </a:extLst>
          </p:cNvPr>
          <p:cNvGrpSpPr/>
          <p:nvPr/>
        </p:nvGrpSpPr>
        <p:grpSpPr>
          <a:xfrm>
            <a:off x="5200531" y="3246285"/>
            <a:ext cx="148590" cy="436162"/>
            <a:chOff x="3288982" y="2588114"/>
            <a:chExt cx="148590" cy="302655"/>
          </a:xfrm>
        </p:grpSpPr>
        <p:cxnSp>
          <p:nvCxnSpPr>
            <p:cNvPr id="228" name="Straight Connector 227">
              <a:extLst>
                <a:ext uri="{FF2B5EF4-FFF2-40B4-BE49-F238E27FC236}">
                  <a16:creationId xmlns:a16="http://schemas.microsoft.com/office/drawing/2014/main" id="{1EACA011-399A-40CE-BDB9-E7A535FBA64B}"/>
                </a:ext>
              </a:extLst>
            </p:cNvPr>
            <p:cNvCxnSpPr>
              <a:cxnSpLocks/>
            </p:cNvCxnSpPr>
            <p:nvPr/>
          </p:nvCxnSpPr>
          <p:spPr bwMode="auto">
            <a:xfrm>
              <a:off x="3363277" y="2588114"/>
              <a:ext cx="0" cy="294765"/>
            </a:xfrm>
            <a:prstGeom prst="line">
              <a:avLst/>
            </a:prstGeom>
            <a:noFill/>
            <a:ln w="28575" cap="flat" cmpd="sng" algn="ctr">
              <a:solidFill>
                <a:schemeClr val="accent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E2325FB7-6C00-4EEF-9547-632D396B7C40}"/>
                </a:ext>
              </a:extLst>
            </p:cNvPr>
            <p:cNvCxnSpPr>
              <a:cxnSpLocks/>
            </p:cNvCxnSpPr>
            <p:nvPr/>
          </p:nvCxnSpPr>
          <p:spPr bwMode="auto">
            <a:xfrm>
              <a:off x="3288982" y="2890769"/>
              <a:ext cx="148590" cy="0"/>
            </a:xfrm>
            <a:prstGeom prst="line">
              <a:avLst/>
            </a:prstGeom>
            <a:noFill/>
            <a:ln w="28575" cap="flat" cmpd="sng" algn="ctr">
              <a:solidFill>
                <a:schemeClr val="accent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14A6EA62-B670-405D-80A2-3F56623E6CE0}"/>
                </a:ext>
              </a:extLst>
            </p:cNvPr>
            <p:cNvCxnSpPr>
              <a:cxnSpLocks/>
            </p:cNvCxnSpPr>
            <p:nvPr/>
          </p:nvCxnSpPr>
          <p:spPr bwMode="auto">
            <a:xfrm>
              <a:off x="3288982" y="2588114"/>
              <a:ext cx="148590" cy="0"/>
            </a:xfrm>
            <a:prstGeom prst="line">
              <a:avLst/>
            </a:prstGeom>
            <a:noFill/>
            <a:ln w="28575" cap="flat" cmpd="sng" algn="ctr">
              <a:solidFill>
                <a:schemeClr val="accent1"/>
              </a:solidFill>
              <a:prstDash val="solid"/>
              <a:round/>
              <a:headEnd type="none" w="med" len="med"/>
              <a:tailEnd type="none" w="med" len="med"/>
            </a:ln>
            <a:effectLst/>
          </p:spPr>
        </p:cxnSp>
      </p:grpSp>
      <p:sp>
        <p:nvSpPr>
          <p:cNvPr id="231" name="Oval 230">
            <a:extLst>
              <a:ext uri="{FF2B5EF4-FFF2-40B4-BE49-F238E27FC236}">
                <a16:creationId xmlns:a16="http://schemas.microsoft.com/office/drawing/2014/main" id="{9121979B-6927-4EDC-962B-9D98AD92CF1C}"/>
              </a:ext>
            </a:extLst>
          </p:cNvPr>
          <p:cNvSpPr/>
          <p:nvPr/>
        </p:nvSpPr>
        <p:spPr bwMode="auto">
          <a:xfrm>
            <a:off x="5204997" y="3399362"/>
            <a:ext cx="140051" cy="140051"/>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32" name="Group 231">
            <a:extLst>
              <a:ext uri="{FF2B5EF4-FFF2-40B4-BE49-F238E27FC236}">
                <a16:creationId xmlns:a16="http://schemas.microsoft.com/office/drawing/2014/main" id="{61BAF825-9120-4AB1-8BBC-2B0ABE6AEDC3}"/>
              </a:ext>
            </a:extLst>
          </p:cNvPr>
          <p:cNvGrpSpPr/>
          <p:nvPr/>
        </p:nvGrpSpPr>
        <p:grpSpPr>
          <a:xfrm>
            <a:off x="6257197" y="3305091"/>
            <a:ext cx="148590" cy="451527"/>
            <a:chOff x="3288982" y="2588114"/>
            <a:chExt cx="148590" cy="302655"/>
          </a:xfrm>
        </p:grpSpPr>
        <p:cxnSp>
          <p:nvCxnSpPr>
            <p:cNvPr id="233" name="Straight Connector 232">
              <a:extLst>
                <a:ext uri="{FF2B5EF4-FFF2-40B4-BE49-F238E27FC236}">
                  <a16:creationId xmlns:a16="http://schemas.microsoft.com/office/drawing/2014/main" id="{4ABA32FD-E364-4975-8E4E-E23BA6F87E62}"/>
                </a:ext>
              </a:extLst>
            </p:cNvPr>
            <p:cNvCxnSpPr>
              <a:cxnSpLocks/>
            </p:cNvCxnSpPr>
            <p:nvPr/>
          </p:nvCxnSpPr>
          <p:spPr bwMode="auto">
            <a:xfrm>
              <a:off x="3363277" y="2588114"/>
              <a:ext cx="0" cy="294765"/>
            </a:xfrm>
            <a:prstGeom prst="line">
              <a:avLst/>
            </a:prstGeom>
            <a:noFill/>
            <a:ln w="28575" cap="flat" cmpd="sng" algn="ctr">
              <a:solidFill>
                <a:schemeClr val="accent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CFE0E27A-71A6-4B59-904E-44ED51D234B3}"/>
                </a:ext>
              </a:extLst>
            </p:cNvPr>
            <p:cNvCxnSpPr>
              <a:cxnSpLocks/>
            </p:cNvCxnSpPr>
            <p:nvPr/>
          </p:nvCxnSpPr>
          <p:spPr bwMode="auto">
            <a:xfrm>
              <a:off x="3288982" y="2890769"/>
              <a:ext cx="148590" cy="0"/>
            </a:xfrm>
            <a:prstGeom prst="line">
              <a:avLst/>
            </a:prstGeom>
            <a:noFill/>
            <a:ln w="28575" cap="flat" cmpd="sng" algn="ctr">
              <a:solidFill>
                <a:schemeClr val="accent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E0CD2E1B-26A5-4A70-9763-A04FB8870A57}"/>
                </a:ext>
              </a:extLst>
            </p:cNvPr>
            <p:cNvCxnSpPr>
              <a:cxnSpLocks/>
            </p:cNvCxnSpPr>
            <p:nvPr/>
          </p:nvCxnSpPr>
          <p:spPr bwMode="auto">
            <a:xfrm>
              <a:off x="3288982" y="2588114"/>
              <a:ext cx="148590" cy="0"/>
            </a:xfrm>
            <a:prstGeom prst="line">
              <a:avLst/>
            </a:prstGeom>
            <a:noFill/>
            <a:ln w="28575" cap="flat" cmpd="sng" algn="ctr">
              <a:solidFill>
                <a:schemeClr val="accent1"/>
              </a:solidFill>
              <a:prstDash val="solid"/>
              <a:round/>
              <a:headEnd type="none" w="med" len="med"/>
              <a:tailEnd type="none" w="med" len="med"/>
            </a:ln>
            <a:effectLst/>
          </p:spPr>
        </p:cxnSp>
      </p:grpSp>
      <p:sp>
        <p:nvSpPr>
          <p:cNvPr id="236" name="Oval 235">
            <a:extLst>
              <a:ext uri="{FF2B5EF4-FFF2-40B4-BE49-F238E27FC236}">
                <a16:creationId xmlns:a16="http://schemas.microsoft.com/office/drawing/2014/main" id="{F0D9E689-2E2B-4AFE-9FCF-1D38B1BFAE59}"/>
              </a:ext>
            </a:extLst>
          </p:cNvPr>
          <p:cNvSpPr/>
          <p:nvPr/>
        </p:nvSpPr>
        <p:spPr bwMode="auto">
          <a:xfrm>
            <a:off x="6261663" y="3458169"/>
            <a:ext cx="140051" cy="140051"/>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37" name="Group 236">
            <a:extLst>
              <a:ext uri="{FF2B5EF4-FFF2-40B4-BE49-F238E27FC236}">
                <a16:creationId xmlns:a16="http://schemas.microsoft.com/office/drawing/2014/main" id="{04223CA4-A237-4618-BF3B-CBB554491F7D}"/>
              </a:ext>
            </a:extLst>
          </p:cNvPr>
          <p:cNvGrpSpPr/>
          <p:nvPr/>
        </p:nvGrpSpPr>
        <p:grpSpPr>
          <a:xfrm>
            <a:off x="7315098" y="3062893"/>
            <a:ext cx="148590" cy="436162"/>
            <a:chOff x="3288982" y="2588114"/>
            <a:chExt cx="148590" cy="302655"/>
          </a:xfrm>
        </p:grpSpPr>
        <p:cxnSp>
          <p:nvCxnSpPr>
            <p:cNvPr id="238" name="Straight Connector 237">
              <a:extLst>
                <a:ext uri="{FF2B5EF4-FFF2-40B4-BE49-F238E27FC236}">
                  <a16:creationId xmlns:a16="http://schemas.microsoft.com/office/drawing/2014/main" id="{5C1BA0E4-2B48-4689-8A15-144F2CEBEAB2}"/>
                </a:ext>
              </a:extLst>
            </p:cNvPr>
            <p:cNvCxnSpPr>
              <a:cxnSpLocks/>
            </p:cNvCxnSpPr>
            <p:nvPr/>
          </p:nvCxnSpPr>
          <p:spPr bwMode="auto">
            <a:xfrm>
              <a:off x="3363277" y="2588114"/>
              <a:ext cx="0" cy="294765"/>
            </a:xfrm>
            <a:prstGeom prst="line">
              <a:avLst/>
            </a:prstGeom>
            <a:noFill/>
            <a:ln w="28575" cap="flat" cmpd="sng" algn="ctr">
              <a:solidFill>
                <a:schemeClr val="accent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8271D76C-1BB2-4F03-8426-F9BFA42DBFB5}"/>
                </a:ext>
              </a:extLst>
            </p:cNvPr>
            <p:cNvCxnSpPr>
              <a:cxnSpLocks/>
            </p:cNvCxnSpPr>
            <p:nvPr/>
          </p:nvCxnSpPr>
          <p:spPr bwMode="auto">
            <a:xfrm>
              <a:off x="3288982" y="2890769"/>
              <a:ext cx="148590" cy="0"/>
            </a:xfrm>
            <a:prstGeom prst="line">
              <a:avLst/>
            </a:prstGeom>
            <a:noFill/>
            <a:ln w="28575" cap="flat" cmpd="sng" algn="ctr">
              <a:solidFill>
                <a:schemeClr val="accent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CD14D6A5-F505-47A4-A6D3-9D281C91657E}"/>
                </a:ext>
              </a:extLst>
            </p:cNvPr>
            <p:cNvCxnSpPr>
              <a:cxnSpLocks/>
            </p:cNvCxnSpPr>
            <p:nvPr/>
          </p:nvCxnSpPr>
          <p:spPr bwMode="auto">
            <a:xfrm>
              <a:off x="3288982" y="2588114"/>
              <a:ext cx="148590" cy="0"/>
            </a:xfrm>
            <a:prstGeom prst="line">
              <a:avLst/>
            </a:prstGeom>
            <a:noFill/>
            <a:ln w="28575" cap="flat" cmpd="sng" algn="ctr">
              <a:solidFill>
                <a:schemeClr val="accent1"/>
              </a:solidFill>
              <a:prstDash val="solid"/>
              <a:round/>
              <a:headEnd type="none" w="med" len="med"/>
              <a:tailEnd type="none" w="med" len="med"/>
            </a:ln>
            <a:effectLst/>
          </p:spPr>
        </p:cxnSp>
      </p:grpSp>
      <p:sp>
        <p:nvSpPr>
          <p:cNvPr id="241" name="Oval 240">
            <a:extLst>
              <a:ext uri="{FF2B5EF4-FFF2-40B4-BE49-F238E27FC236}">
                <a16:creationId xmlns:a16="http://schemas.microsoft.com/office/drawing/2014/main" id="{F40B3B36-BB89-4BAA-8987-447F23BA0CA3}"/>
              </a:ext>
            </a:extLst>
          </p:cNvPr>
          <p:cNvSpPr/>
          <p:nvPr/>
        </p:nvSpPr>
        <p:spPr bwMode="auto">
          <a:xfrm>
            <a:off x="7319564" y="3215970"/>
            <a:ext cx="140051" cy="140051"/>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42" name="Group 241">
            <a:extLst>
              <a:ext uri="{FF2B5EF4-FFF2-40B4-BE49-F238E27FC236}">
                <a16:creationId xmlns:a16="http://schemas.microsoft.com/office/drawing/2014/main" id="{BB8BD796-ACD2-4ED2-8831-6621E3E35267}"/>
              </a:ext>
            </a:extLst>
          </p:cNvPr>
          <p:cNvGrpSpPr/>
          <p:nvPr/>
        </p:nvGrpSpPr>
        <p:grpSpPr>
          <a:xfrm>
            <a:off x="8374824" y="3032008"/>
            <a:ext cx="148590" cy="489768"/>
            <a:chOff x="3288982" y="2588114"/>
            <a:chExt cx="148590" cy="302655"/>
          </a:xfrm>
        </p:grpSpPr>
        <p:cxnSp>
          <p:nvCxnSpPr>
            <p:cNvPr id="243" name="Straight Connector 242">
              <a:extLst>
                <a:ext uri="{FF2B5EF4-FFF2-40B4-BE49-F238E27FC236}">
                  <a16:creationId xmlns:a16="http://schemas.microsoft.com/office/drawing/2014/main" id="{42A25C30-CD4F-4B83-8BE8-CE1512169B37}"/>
                </a:ext>
              </a:extLst>
            </p:cNvPr>
            <p:cNvCxnSpPr>
              <a:cxnSpLocks/>
            </p:cNvCxnSpPr>
            <p:nvPr/>
          </p:nvCxnSpPr>
          <p:spPr bwMode="auto">
            <a:xfrm>
              <a:off x="3363277" y="2588114"/>
              <a:ext cx="0" cy="294765"/>
            </a:xfrm>
            <a:prstGeom prst="line">
              <a:avLst/>
            </a:prstGeom>
            <a:noFill/>
            <a:ln w="28575" cap="flat" cmpd="sng" algn="ctr">
              <a:solidFill>
                <a:schemeClr val="accent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6C5BA183-2B10-464C-B022-7BCDCE33F077}"/>
                </a:ext>
              </a:extLst>
            </p:cNvPr>
            <p:cNvCxnSpPr>
              <a:cxnSpLocks/>
            </p:cNvCxnSpPr>
            <p:nvPr/>
          </p:nvCxnSpPr>
          <p:spPr bwMode="auto">
            <a:xfrm>
              <a:off x="3288982" y="2890769"/>
              <a:ext cx="148590" cy="0"/>
            </a:xfrm>
            <a:prstGeom prst="line">
              <a:avLst/>
            </a:prstGeom>
            <a:noFill/>
            <a:ln w="28575" cap="flat" cmpd="sng" algn="ctr">
              <a:solidFill>
                <a:schemeClr val="accent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B23F77AD-7711-4669-8D36-DDA9B3152B6B}"/>
                </a:ext>
              </a:extLst>
            </p:cNvPr>
            <p:cNvCxnSpPr>
              <a:cxnSpLocks/>
            </p:cNvCxnSpPr>
            <p:nvPr/>
          </p:nvCxnSpPr>
          <p:spPr bwMode="auto">
            <a:xfrm>
              <a:off x="3288982" y="2588114"/>
              <a:ext cx="148590" cy="0"/>
            </a:xfrm>
            <a:prstGeom prst="line">
              <a:avLst/>
            </a:prstGeom>
            <a:noFill/>
            <a:ln w="28575" cap="flat" cmpd="sng" algn="ctr">
              <a:solidFill>
                <a:schemeClr val="accent1"/>
              </a:solidFill>
              <a:prstDash val="solid"/>
              <a:round/>
              <a:headEnd type="none" w="med" len="med"/>
              <a:tailEnd type="none" w="med" len="med"/>
            </a:ln>
            <a:effectLst/>
          </p:spPr>
        </p:cxnSp>
      </p:grpSp>
      <p:sp>
        <p:nvSpPr>
          <p:cNvPr id="246" name="Oval 245">
            <a:extLst>
              <a:ext uri="{FF2B5EF4-FFF2-40B4-BE49-F238E27FC236}">
                <a16:creationId xmlns:a16="http://schemas.microsoft.com/office/drawing/2014/main" id="{2275D312-BB9D-4A92-A5C4-ADB302F2C87D}"/>
              </a:ext>
            </a:extLst>
          </p:cNvPr>
          <p:cNvSpPr/>
          <p:nvPr/>
        </p:nvSpPr>
        <p:spPr bwMode="auto">
          <a:xfrm>
            <a:off x="8372098" y="3220369"/>
            <a:ext cx="140051" cy="140051"/>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47" name="Group 246">
            <a:extLst>
              <a:ext uri="{FF2B5EF4-FFF2-40B4-BE49-F238E27FC236}">
                <a16:creationId xmlns:a16="http://schemas.microsoft.com/office/drawing/2014/main" id="{846EC8E2-6153-438D-A502-B3DD2C586E76}"/>
              </a:ext>
            </a:extLst>
          </p:cNvPr>
          <p:cNvGrpSpPr/>
          <p:nvPr/>
        </p:nvGrpSpPr>
        <p:grpSpPr>
          <a:xfrm>
            <a:off x="9422146" y="3019187"/>
            <a:ext cx="148590" cy="520226"/>
            <a:chOff x="3288982" y="2588114"/>
            <a:chExt cx="148590" cy="302655"/>
          </a:xfrm>
        </p:grpSpPr>
        <p:cxnSp>
          <p:nvCxnSpPr>
            <p:cNvPr id="248" name="Straight Connector 247">
              <a:extLst>
                <a:ext uri="{FF2B5EF4-FFF2-40B4-BE49-F238E27FC236}">
                  <a16:creationId xmlns:a16="http://schemas.microsoft.com/office/drawing/2014/main" id="{8C32FA9E-22E5-4E30-A82E-E2E9945CBA57}"/>
                </a:ext>
              </a:extLst>
            </p:cNvPr>
            <p:cNvCxnSpPr>
              <a:cxnSpLocks/>
            </p:cNvCxnSpPr>
            <p:nvPr/>
          </p:nvCxnSpPr>
          <p:spPr bwMode="auto">
            <a:xfrm>
              <a:off x="3363277" y="2588114"/>
              <a:ext cx="0" cy="294765"/>
            </a:xfrm>
            <a:prstGeom prst="line">
              <a:avLst/>
            </a:prstGeom>
            <a:noFill/>
            <a:ln w="28575" cap="flat" cmpd="sng" algn="ctr">
              <a:solidFill>
                <a:schemeClr val="accent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40FCB955-C159-45ED-9156-D75A1BA37F61}"/>
                </a:ext>
              </a:extLst>
            </p:cNvPr>
            <p:cNvCxnSpPr>
              <a:cxnSpLocks/>
            </p:cNvCxnSpPr>
            <p:nvPr/>
          </p:nvCxnSpPr>
          <p:spPr bwMode="auto">
            <a:xfrm>
              <a:off x="3288982" y="2890769"/>
              <a:ext cx="148590" cy="0"/>
            </a:xfrm>
            <a:prstGeom prst="line">
              <a:avLst/>
            </a:prstGeom>
            <a:noFill/>
            <a:ln w="28575" cap="flat" cmpd="sng" algn="ctr">
              <a:solidFill>
                <a:schemeClr val="accent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6B4BDF6E-296C-49AF-AD02-32F154A17639}"/>
                </a:ext>
              </a:extLst>
            </p:cNvPr>
            <p:cNvCxnSpPr>
              <a:cxnSpLocks/>
            </p:cNvCxnSpPr>
            <p:nvPr/>
          </p:nvCxnSpPr>
          <p:spPr bwMode="auto">
            <a:xfrm>
              <a:off x="3288982" y="2588114"/>
              <a:ext cx="148590" cy="0"/>
            </a:xfrm>
            <a:prstGeom prst="line">
              <a:avLst/>
            </a:prstGeom>
            <a:noFill/>
            <a:ln w="28575" cap="flat" cmpd="sng" algn="ctr">
              <a:solidFill>
                <a:schemeClr val="accent1"/>
              </a:solidFill>
              <a:prstDash val="solid"/>
              <a:round/>
              <a:headEnd type="none" w="med" len="med"/>
              <a:tailEnd type="none" w="med" len="med"/>
            </a:ln>
            <a:effectLst/>
          </p:spPr>
        </p:cxnSp>
      </p:grpSp>
      <p:sp>
        <p:nvSpPr>
          <p:cNvPr id="251" name="Oval 250">
            <a:extLst>
              <a:ext uri="{FF2B5EF4-FFF2-40B4-BE49-F238E27FC236}">
                <a16:creationId xmlns:a16="http://schemas.microsoft.com/office/drawing/2014/main" id="{22D0F5ED-4F60-4742-AA97-52FB3ECB9405}"/>
              </a:ext>
            </a:extLst>
          </p:cNvPr>
          <p:cNvSpPr/>
          <p:nvPr/>
        </p:nvSpPr>
        <p:spPr bwMode="auto">
          <a:xfrm>
            <a:off x="9426612" y="3225401"/>
            <a:ext cx="140051" cy="140051"/>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52" name="Group 251">
            <a:extLst>
              <a:ext uri="{FF2B5EF4-FFF2-40B4-BE49-F238E27FC236}">
                <a16:creationId xmlns:a16="http://schemas.microsoft.com/office/drawing/2014/main" id="{749B45B4-4A0D-41C8-A22C-06295A358157}"/>
              </a:ext>
            </a:extLst>
          </p:cNvPr>
          <p:cNvGrpSpPr/>
          <p:nvPr/>
        </p:nvGrpSpPr>
        <p:grpSpPr>
          <a:xfrm>
            <a:off x="10479479" y="3038695"/>
            <a:ext cx="148590" cy="534198"/>
            <a:chOff x="3288982" y="2588114"/>
            <a:chExt cx="148590" cy="302655"/>
          </a:xfrm>
        </p:grpSpPr>
        <p:cxnSp>
          <p:nvCxnSpPr>
            <p:cNvPr id="253" name="Straight Connector 252">
              <a:extLst>
                <a:ext uri="{FF2B5EF4-FFF2-40B4-BE49-F238E27FC236}">
                  <a16:creationId xmlns:a16="http://schemas.microsoft.com/office/drawing/2014/main" id="{4AADCA6A-E53B-4857-9925-95F83F54BC3D}"/>
                </a:ext>
              </a:extLst>
            </p:cNvPr>
            <p:cNvCxnSpPr>
              <a:cxnSpLocks/>
            </p:cNvCxnSpPr>
            <p:nvPr/>
          </p:nvCxnSpPr>
          <p:spPr bwMode="auto">
            <a:xfrm>
              <a:off x="3363277" y="2588114"/>
              <a:ext cx="0" cy="294765"/>
            </a:xfrm>
            <a:prstGeom prst="line">
              <a:avLst/>
            </a:prstGeom>
            <a:noFill/>
            <a:ln w="28575" cap="flat" cmpd="sng" algn="ctr">
              <a:solidFill>
                <a:schemeClr val="accent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472A7178-C275-4E35-9FC7-1DB4C4B4C9BD}"/>
                </a:ext>
              </a:extLst>
            </p:cNvPr>
            <p:cNvCxnSpPr>
              <a:cxnSpLocks/>
            </p:cNvCxnSpPr>
            <p:nvPr/>
          </p:nvCxnSpPr>
          <p:spPr bwMode="auto">
            <a:xfrm>
              <a:off x="3288982" y="2890769"/>
              <a:ext cx="148590" cy="0"/>
            </a:xfrm>
            <a:prstGeom prst="line">
              <a:avLst/>
            </a:prstGeom>
            <a:noFill/>
            <a:ln w="28575" cap="flat" cmpd="sng" algn="ctr">
              <a:solidFill>
                <a:schemeClr val="accent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761DDA10-CBBF-442C-BB2C-84624BF2783F}"/>
                </a:ext>
              </a:extLst>
            </p:cNvPr>
            <p:cNvCxnSpPr>
              <a:cxnSpLocks/>
            </p:cNvCxnSpPr>
            <p:nvPr/>
          </p:nvCxnSpPr>
          <p:spPr bwMode="auto">
            <a:xfrm>
              <a:off x="3288982" y="2588114"/>
              <a:ext cx="148590" cy="0"/>
            </a:xfrm>
            <a:prstGeom prst="line">
              <a:avLst/>
            </a:prstGeom>
            <a:noFill/>
            <a:ln w="28575" cap="flat" cmpd="sng" algn="ctr">
              <a:solidFill>
                <a:schemeClr val="accent1"/>
              </a:solidFill>
              <a:prstDash val="solid"/>
              <a:round/>
              <a:headEnd type="none" w="med" len="med"/>
              <a:tailEnd type="none" w="med" len="med"/>
            </a:ln>
            <a:effectLst/>
          </p:spPr>
        </p:cxnSp>
      </p:grpSp>
      <p:sp>
        <p:nvSpPr>
          <p:cNvPr id="256" name="Oval 255">
            <a:extLst>
              <a:ext uri="{FF2B5EF4-FFF2-40B4-BE49-F238E27FC236}">
                <a16:creationId xmlns:a16="http://schemas.microsoft.com/office/drawing/2014/main" id="{43EDD13B-AE39-420F-8ED8-C2D3959EF604}"/>
              </a:ext>
            </a:extLst>
          </p:cNvPr>
          <p:cNvSpPr/>
          <p:nvPr/>
        </p:nvSpPr>
        <p:spPr bwMode="auto">
          <a:xfrm>
            <a:off x="10488606" y="3246609"/>
            <a:ext cx="140051" cy="140051"/>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74" name="Group 273">
            <a:extLst>
              <a:ext uri="{FF2B5EF4-FFF2-40B4-BE49-F238E27FC236}">
                <a16:creationId xmlns:a16="http://schemas.microsoft.com/office/drawing/2014/main" id="{DDA13B5D-EF46-4CBF-9EC4-51C53543BA6A}"/>
              </a:ext>
            </a:extLst>
          </p:cNvPr>
          <p:cNvGrpSpPr/>
          <p:nvPr/>
        </p:nvGrpSpPr>
        <p:grpSpPr>
          <a:xfrm>
            <a:off x="3786411" y="1566238"/>
            <a:ext cx="5397330" cy="369332"/>
            <a:chOff x="3786411" y="1518460"/>
            <a:chExt cx="5397330" cy="369332"/>
          </a:xfrm>
        </p:grpSpPr>
        <p:sp>
          <p:nvSpPr>
            <p:cNvPr id="138" name="Rectangle 137">
              <a:extLst>
                <a:ext uri="{FF2B5EF4-FFF2-40B4-BE49-F238E27FC236}">
                  <a16:creationId xmlns:a16="http://schemas.microsoft.com/office/drawing/2014/main" id="{B7011771-6DE6-4B4F-B477-BBE416C7A773}"/>
                </a:ext>
              </a:extLst>
            </p:cNvPr>
            <p:cNvSpPr/>
            <p:nvPr/>
          </p:nvSpPr>
          <p:spPr>
            <a:xfrm>
              <a:off x="3939716" y="1518460"/>
              <a:ext cx="2435988" cy="369332"/>
            </a:xfrm>
            <a:prstGeom prst="rect">
              <a:avLst/>
            </a:prstGeom>
          </p:spPr>
          <p:txBody>
            <a:bodyPr wrap="none">
              <a:spAutoFit/>
            </a:bodyPr>
            <a:lstStyle/>
            <a:p>
              <a:pPr defTabSz="914377" fontAlgn="auto">
                <a:spcBef>
                  <a:spcPts val="0"/>
                </a:spcBef>
                <a:spcAft>
                  <a:spcPts val="0"/>
                </a:spcAft>
                <a:defRPr/>
              </a:pPr>
              <a:r>
                <a:rPr lang="en-US" dirty="0">
                  <a:solidFill>
                    <a:schemeClr val="bg1"/>
                  </a:solidFill>
                  <a:latin typeface="Calibri" panose="020F0502020204030204" pitchFamily="34" charset="0"/>
                  <a:cs typeface="Calibri" panose="020F0502020204030204" pitchFamily="34" charset="0"/>
                </a:rPr>
                <a:t>Olaparib + bevacizumab</a:t>
              </a:r>
            </a:p>
          </p:txBody>
        </p:sp>
        <p:sp>
          <p:nvSpPr>
            <p:cNvPr id="141" name="Rectangle 140">
              <a:extLst>
                <a:ext uri="{FF2B5EF4-FFF2-40B4-BE49-F238E27FC236}">
                  <a16:creationId xmlns:a16="http://schemas.microsoft.com/office/drawing/2014/main" id="{041EDC39-4F55-4143-AC53-D51A1443CD61}"/>
                </a:ext>
              </a:extLst>
            </p:cNvPr>
            <p:cNvSpPr/>
            <p:nvPr/>
          </p:nvSpPr>
          <p:spPr>
            <a:xfrm>
              <a:off x="6811873" y="1518460"/>
              <a:ext cx="2371868" cy="369332"/>
            </a:xfrm>
            <a:prstGeom prst="rect">
              <a:avLst/>
            </a:prstGeom>
          </p:spPr>
          <p:txBody>
            <a:bodyPr wrap="none">
              <a:spAutoFit/>
            </a:bodyPr>
            <a:lstStyle/>
            <a:p>
              <a:pPr defTabSz="914377" fontAlgn="auto">
                <a:spcBef>
                  <a:spcPts val="0"/>
                </a:spcBef>
                <a:spcAft>
                  <a:spcPts val="0"/>
                </a:spcAft>
                <a:defRPr/>
              </a:pPr>
              <a:r>
                <a:rPr lang="en-US" dirty="0">
                  <a:solidFill>
                    <a:schemeClr val="bg1"/>
                  </a:solidFill>
                  <a:latin typeface="Calibri" panose="020F0502020204030204" pitchFamily="34" charset="0"/>
                  <a:cs typeface="Calibri" panose="020F0502020204030204" pitchFamily="34" charset="0"/>
                </a:rPr>
                <a:t>Placebo + bevacizumab</a:t>
              </a:r>
            </a:p>
          </p:txBody>
        </p:sp>
        <p:sp>
          <p:nvSpPr>
            <p:cNvPr id="271" name="Rectangle 270">
              <a:extLst>
                <a:ext uri="{FF2B5EF4-FFF2-40B4-BE49-F238E27FC236}">
                  <a16:creationId xmlns:a16="http://schemas.microsoft.com/office/drawing/2014/main" id="{FE7F93B6-F7B8-4DF3-8787-840B1BAAF75F}"/>
                </a:ext>
              </a:extLst>
            </p:cNvPr>
            <p:cNvSpPr/>
            <p:nvPr/>
          </p:nvSpPr>
          <p:spPr bwMode="auto">
            <a:xfrm>
              <a:off x="6687566" y="1615193"/>
              <a:ext cx="169558" cy="16955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2400" b="0" dirty="0">
                <a:solidFill>
                  <a:schemeClr val="tx1"/>
                </a:solidFill>
                <a:latin typeface="Calibri" panose="020F0502020204030204" pitchFamily="34" charset="0"/>
              </a:endParaRPr>
            </a:p>
          </p:txBody>
        </p:sp>
        <p:sp>
          <p:nvSpPr>
            <p:cNvPr id="273" name="Rectangle 272">
              <a:extLst>
                <a:ext uri="{FF2B5EF4-FFF2-40B4-BE49-F238E27FC236}">
                  <a16:creationId xmlns:a16="http://schemas.microsoft.com/office/drawing/2014/main" id="{CE464035-284A-49E6-A9F2-C764CE3BE4D3}"/>
                </a:ext>
              </a:extLst>
            </p:cNvPr>
            <p:cNvSpPr/>
            <p:nvPr/>
          </p:nvSpPr>
          <p:spPr bwMode="auto">
            <a:xfrm>
              <a:off x="3786411" y="1615193"/>
              <a:ext cx="169558" cy="1695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24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40692181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5B526B6-9A8E-421F-9365-F5F3EF9D4FE5}"/>
              </a:ext>
            </a:extLst>
          </p:cNvPr>
          <p:cNvSpPr txBox="1">
            <a:spLocks/>
          </p:cNvSpPr>
          <p:nvPr/>
        </p:nvSpPr>
        <p:spPr bwMode="auto">
          <a:xfrm>
            <a:off x="609759" y="238129"/>
            <a:ext cx="10872444" cy="5549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189" algn="l" rtl="0" eaLnBrk="1" fontAlgn="base" hangingPunct="1">
              <a:spcBef>
                <a:spcPct val="0"/>
              </a:spcBef>
              <a:spcAft>
                <a:spcPct val="0"/>
              </a:spcAft>
              <a:defRPr sz="3500" b="1">
                <a:solidFill>
                  <a:schemeClr val="tx2"/>
                </a:solidFill>
                <a:latin typeface="Arial" charset="0"/>
              </a:defRPr>
            </a:lvl6pPr>
            <a:lvl7pPr marL="914377" algn="l" rtl="0" eaLnBrk="1" fontAlgn="base" hangingPunct="1">
              <a:spcBef>
                <a:spcPct val="0"/>
              </a:spcBef>
              <a:spcAft>
                <a:spcPct val="0"/>
              </a:spcAft>
              <a:defRPr sz="3500" b="1">
                <a:solidFill>
                  <a:schemeClr val="tx2"/>
                </a:solidFill>
                <a:latin typeface="Arial" charset="0"/>
              </a:defRPr>
            </a:lvl7pPr>
            <a:lvl8pPr marL="1371566" algn="l" rtl="0" eaLnBrk="1" fontAlgn="base" hangingPunct="1">
              <a:spcBef>
                <a:spcPct val="0"/>
              </a:spcBef>
              <a:spcAft>
                <a:spcPct val="0"/>
              </a:spcAft>
              <a:defRPr sz="3500" b="1">
                <a:solidFill>
                  <a:schemeClr val="tx2"/>
                </a:solidFill>
                <a:latin typeface="Arial" charset="0"/>
              </a:defRPr>
            </a:lvl8pPr>
            <a:lvl9pPr marL="1828754" algn="l" rtl="0" eaLnBrk="1" fontAlgn="base" hangingPunct="1">
              <a:spcBef>
                <a:spcPct val="0"/>
              </a:spcBef>
              <a:spcAft>
                <a:spcPct val="0"/>
              </a:spcAft>
              <a:defRPr sz="3500" b="1">
                <a:solidFill>
                  <a:schemeClr val="tx2"/>
                </a:solidFill>
                <a:latin typeface="Arial" charset="0"/>
              </a:defRPr>
            </a:lvl9pPr>
          </a:lstStyle>
          <a:p>
            <a:pPr marL="0" marR="0" lvl="0" indent="0" algn="ctr" defTabSz="914400" rtl="0" eaLnBrk="1" fontAlgn="base" latinLnBrk="0" hangingPunct="1">
              <a:lnSpc>
                <a:spcPct val="100000"/>
              </a:lnSpc>
              <a:spcBef>
                <a:spcPts val="1000"/>
              </a:spcBef>
              <a:spcAft>
                <a:spcPts val="1000"/>
              </a:spcAft>
              <a:buClrTx/>
              <a:buSzTx/>
              <a:buFontTx/>
              <a:buNone/>
              <a:tabLst/>
              <a:defRPr/>
            </a:pPr>
            <a:r>
              <a:rPr kumimoji="0" lang="en-US" sz="3600" b="1" i="0" u="none" strike="noStrike" kern="1200" cap="none" spc="0" normalizeH="0" baseline="0" noProof="0" dirty="0">
                <a:ln>
                  <a:noFill/>
                </a:ln>
                <a:solidFill>
                  <a:srgbClr val="455560"/>
                </a:solidFill>
                <a:effectLst/>
                <a:uLnTx/>
                <a:uFillTx/>
                <a:latin typeface="Calibri" panose="020F0502020204030204" pitchFamily="34" charset="0"/>
                <a:ea typeface="+mj-ea"/>
                <a:cs typeface="Calibri" panose="020F0502020204030204" pitchFamily="34" charset="0"/>
              </a:rPr>
              <a:t>In 2020, based on results from the phase III PAOLA-1 study, </a:t>
            </a:r>
            <a:r>
              <a:rPr kumimoji="0" lang="en-US" sz="3600" b="1" i="1" u="none" strike="noStrike" kern="1200" cap="none" spc="0" normalizeH="0" baseline="0" noProof="0" dirty="0">
                <a:ln>
                  <a:noFill/>
                </a:ln>
                <a:solidFill>
                  <a:srgbClr val="455560"/>
                </a:solidFill>
                <a:effectLst/>
                <a:uLnTx/>
                <a:uFillTx/>
                <a:latin typeface="Calibri" panose="020F0502020204030204" pitchFamily="34" charset="0"/>
                <a:ea typeface="+mj-ea"/>
                <a:cs typeface="Calibri" panose="020F0502020204030204" pitchFamily="34" charset="0"/>
              </a:rPr>
              <a:t>the </a:t>
            </a:r>
            <a:r>
              <a:rPr kumimoji="0" lang="en-US" sz="3600" b="1" i="1" u="none" strike="noStrike" kern="1200" cap="none" spc="0" normalizeH="0" baseline="0" noProof="0" dirty="0">
                <a:ln>
                  <a:noFill/>
                </a:ln>
                <a:solidFill>
                  <a:srgbClr val="3E3F3A"/>
                </a:solidFill>
                <a:effectLst/>
                <a:uLnTx/>
                <a:uFillTx/>
                <a:latin typeface="Calibri" panose="020F0502020204030204" pitchFamily="34" charset="0"/>
                <a:ea typeface="+mj-ea"/>
                <a:cs typeface="Calibri" panose="020F0502020204030204" pitchFamily="34" charset="0"/>
              </a:rPr>
              <a:t>FDA approved olaparib plus bevacizumab </a:t>
            </a:r>
            <a:r>
              <a:rPr kumimoji="0" lang="en-US" sz="3600" b="0" i="1" u="none" strike="noStrike" kern="1200" cap="none" spc="0" normalizeH="0" baseline="0" noProof="0" dirty="0">
                <a:ln>
                  <a:noFill/>
                </a:ln>
                <a:solidFill>
                  <a:srgbClr val="3E3F3A"/>
                </a:solidFill>
                <a:effectLst/>
                <a:uLnTx/>
                <a:uFillTx/>
                <a:latin typeface="Calibri" panose="020F0502020204030204" pitchFamily="34" charset="0"/>
                <a:ea typeface="+mj-ea"/>
                <a:cs typeface="Calibri" panose="020F0502020204030204" pitchFamily="34" charset="0"/>
              </a:rPr>
              <a:t>for the maintenance treatment of adult patients with advanced epithelial ovarian, fallopian tube, or primary peritoneal cancer who are in a complete or partial response to first-line platinum-based chemotherapy AND whose cancer is HRD positive</a:t>
            </a:r>
            <a:endParaRPr kumimoji="0" lang="en-US" sz="3600" b="1" i="0" u="none" strike="noStrike" kern="1200" cap="none" spc="0" normalizeH="0" baseline="0" noProof="0" dirty="0">
              <a:ln>
                <a:noFill/>
              </a:ln>
              <a:solidFill>
                <a:srgbClr val="455560"/>
              </a:solidFill>
              <a:effectLst/>
              <a:uLnTx/>
              <a:uFillTx/>
              <a:latin typeface="Calibri" panose="020F0502020204030204" pitchFamily="34" charset="0"/>
              <a:ea typeface="+mj-ea"/>
              <a:cs typeface="Calibri" panose="020F0502020204030204" pitchFamily="34" charset="0"/>
            </a:endParaRPr>
          </a:p>
        </p:txBody>
      </p:sp>
      <p:sp>
        <p:nvSpPr>
          <p:cNvPr id="13" name="Text Box 15">
            <a:extLst>
              <a:ext uri="{FF2B5EF4-FFF2-40B4-BE49-F238E27FC236}">
                <a16:creationId xmlns:a16="http://schemas.microsoft.com/office/drawing/2014/main" id="{1ABBD63A-84E4-49B5-9BC5-CA9DCBD74355}"/>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Niraparib PI. 2020.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10" name="Group 7">
            <a:extLst>
              <a:ext uri="{FF2B5EF4-FFF2-40B4-BE49-F238E27FC236}">
                <a16:creationId xmlns:a16="http://schemas.microsoft.com/office/drawing/2014/main" id="{3646C1F9-4E5C-4408-BF3E-B29A83EB5519}"/>
              </a:ext>
            </a:extLst>
          </p:cNvPr>
          <p:cNvGrpSpPr>
            <a:grpSpLocks/>
          </p:cNvGrpSpPr>
          <p:nvPr/>
        </p:nvGrpSpPr>
        <p:grpSpPr bwMode="auto">
          <a:xfrm>
            <a:off x="9389569" y="6216652"/>
            <a:ext cx="2488502" cy="447822"/>
            <a:chOff x="9527309" y="3551529"/>
            <a:chExt cx="2488502" cy="448324"/>
          </a:xfrm>
        </p:grpSpPr>
        <p:pic>
          <p:nvPicPr>
            <p:cNvPr id="12" name="Picture 9">
              <a:extLst>
                <a:ext uri="{FF2B5EF4-FFF2-40B4-BE49-F238E27FC236}">
                  <a16:creationId xmlns:a16="http://schemas.microsoft.com/office/drawing/2014/main" id="{F626312D-0707-4104-B96C-7B25D9E3218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85FFB81C-4F26-40BE-9D86-6AAF74BFE346}"/>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5055122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Era of Targeted Therapy in Ovarian Cancer</a:t>
            </a:r>
          </a:p>
        </p:txBody>
      </p:sp>
      <p:graphicFrame>
        <p:nvGraphicFramePr>
          <p:cNvPr id="5" name="Table 4">
            <a:extLst>
              <a:ext uri="{FF2B5EF4-FFF2-40B4-BE49-F238E27FC236}">
                <a16:creationId xmlns:a16="http://schemas.microsoft.com/office/drawing/2014/main" id="{C229A10F-039A-4E44-99A1-B3DFE6D66338}"/>
              </a:ext>
            </a:extLst>
          </p:cNvPr>
          <p:cNvGraphicFramePr>
            <a:graphicFrameLocks noGrp="1"/>
          </p:cNvGraphicFramePr>
          <p:nvPr>
            <p:extLst>
              <p:ext uri="{D42A27DB-BD31-4B8C-83A1-F6EECF244321}">
                <p14:modId xmlns:p14="http://schemas.microsoft.com/office/powerpoint/2010/main" val="926371119"/>
              </p:ext>
            </p:extLst>
          </p:nvPr>
        </p:nvGraphicFramePr>
        <p:xfrm>
          <a:off x="723900" y="1502840"/>
          <a:ext cx="10782300" cy="4805760"/>
        </p:xfrm>
        <a:graphic>
          <a:graphicData uri="http://schemas.openxmlformats.org/drawingml/2006/table">
            <a:tbl>
              <a:tblPr/>
              <a:tblGrid>
                <a:gridCol w="1937530">
                  <a:extLst>
                    <a:ext uri="{9D8B030D-6E8A-4147-A177-3AD203B41FA5}">
                      <a16:colId xmlns:a16="http://schemas.microsoft.com/office/drawing/2014/main" val="3607696039"/>
                    </a:ext>
                  </a:extLst>
                </a:gridCol>
                <a:gridCol w="4856955">
                  <a:extLst>
                    <a:ext uri="{9D8B030D-6E8A-4147-A177-3AD203B41FA5}">
                      <a16:colId xmlns:a16="http://schemas.microsoft.com/office/drawing/2014/main" val="2268268918"/>
                    </a:ext>
                  </a:extLst>
                </a:gridCol>
                <a:gridCol w="3987815">
                  <a:extLst>
                    <a:ext uri="{9D8B030D-6E8A-4147-A177-3AD203B41FA5}">
                      <a16:colId xmlns:a16="http://schemas.microsoft.com/office/drawing/2014/main" val="814653744"/>
                    </a:ext>
                  </a:extLst>
                </a:gridCol>
              </a:tblGrid>
              <a:tr h="300496">
                <a:tc>
                  <a:txBody>
                    <a:bodyPr/>
                    <a:lstStyle/>
                    <a:p>
                      <a:pPr marL="0" marR="0" lvl="0" indent="0" algn="l" defTabSz="914400" rtl="0" eaLnBrk="1" fontAlgn="base" latinLnBrk="0" hangingPunct="1">
                        <a:lnSpc>
                          <a:spcPct val="100000"/>
                        </a:lnSpc>
                        <a:spcBef>
                          <a:spcPts val="200"/>
                        </a:spcBef>
                        <a:spcAft>
                          <a:spcPts val="2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Agent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ts val="200"/>
                        </a:spcBef>
                        <a:spcAft>
                          <a:spcPts val="2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Maintenance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ts val="200"/>
                        </a:spcBef>
                        <a:spcAft>
                          <a:spcPts val="2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Later-Line Treatment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766700640"/>
                  </a:ext>
                </a:extLst>
              </a:tr>
              <a:tr h="1335212">
                <a:tc>
                  <a:txBody>
                    <a:bodyPr/>
                    <a:lstStyle/>
                    <a:p>
                      <a:pPr marL="0" marR="0" lvl="0" indent="0" algn="l" defTabSz="914400" rtl="0" eaLnBrk="1" fontAlgn="base" latinLnBrk="0" hangingPunct="1">
                        <a:lnSpc>
                          <a:spcPct val="100000"/>
                        </a:lnSpc>
                        <a:spcBef>
                          <a:spcPts val="200"/>
                        </a:spcBef>
                        <a:spcAft>
                          <a:spcPts val="2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Olaparib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ts val="200"/>
                        </a:spcBef>
                        <a:spcAft>
                          <a:spcPts val="2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SOLO-2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BRCA</a:t>
                      </a:r>
                      <a:r>
                        <a:rPr kumimoji="0" lang="en-US" sz="1600" b="0" i="0" u="none" strike="noStrike" cap="none" normalizeH="0" baseline="0" dirty="0">
                          <a:ln>
                            <a:noFill/>
                          </a:ln>
                          <a:solidFill>
                            <a:schemeClr val="bg2">
                              <a:lumMod val="10000"/>
                            </a:schemeClr>
                          </a:solidFill>
                          <a:effectLst/>
                          <a:latin typeface="Calibri" panose="020F0502020204030204" pitchFamily="34" charset="0"/>
                        </a:rPr>
                        <a:t>m), Study 19: Recurrent</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2017-08-17</a:t>
                      </a:r>
                    </a:p>
                    <a:p>
                      <a:pPr marL="285750" marR="0" lvl="0" indent="-285750" algn="l" defTabSz="914400" rtl="0" eaLnBrk="1" fontAlgn="base" latinLnBrk="0" hangingPunct="1">
                        <a:lnSpc>
                          <a:spcPct val="100000"/>
                        </a:lnSpc>
                        <a:spcBef>
                          <a:spcPts val="200"/>
                        </a:spcBef>
                        <a:spcAft>
                          <a:spcPts val="2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SOLO-1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BRCA</a:t>
                      </a:r>
                      <a:r>
                        <a:rPr kumimoji="0" lang="en-US" sz="1600" b="0" i="0" u="none" strike="noStrike" cap="none" normalizeH="0" baseline="0" dirty="0">
                          <a:ln>
                            <a:noFill/>
                          </a:ln>
                          <a:solidFill>
                            <a:schemeClr val="bg2">
                              <a:lumMod val="10000"/>
                            </a:schemeClr>
                          </a:solidFill>
                          <a:effectLst/>
                          <a:latin typeface="Calibri" panose="020F0502020204030204" pitchFamily="34" charset="0"/>
                        </a:rPr>
                        <a:t>m): First-line</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2018-12-19</a:t>
                      </a:r>
                    </a:p>
                    <a:p>
                      <a:pPr marL="285750" marR="0" lvl="0" indent="-285750" algn="l" defTabSz="914400" rtl="0" eaLnBrk="1" fontAlgn="base" latinLnBrk="0" hangingPunct="1">
                        <a:lnSpc>
                          <a:spcPct val="100000"/>
                        </a:lnSpc>
                        <a:spcBef>
                          <a:spcPts val="200"/>
                        </a:spcBef>
                        <a:spcAft>
                          <a:spcPts val="2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PAOLO-1 (HRD): First-line</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2020-05-08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ts val="200"/>
                        </a:spcBef>
                        <a:spcAft>
                          <a:spcPts val="2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Study 42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BRCA</a:t>
                      </a:r>
                      <a:r>
                        <a:rPr kumimoji="0" lang="en-US" sz="1600" b="0" i="0" u="none" strike="noStrike" cap="none" normalizeH="0" baseline="0" dirty="0">
                          <a:ln>
                            <a:noFill/>
                          </a:ln>
                          <a:solidFill>
                            <a:schemeClr val="bg2">
                              <a:lumMod val="10000"/>
                            </a:schemeClr>
                          </a:solidFill>
                          <a:effectLst/>
                          <a:latin typeface="Calibri" panose="020F0502020204030204" pitchFamily="34" charset="0"/>
                        </a:rPr>
                        <a:t>m)</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2014-12-19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37975155"/>
                  </a:ext>
                </a:extLst>
              </a:tr>
              <a:tr h="466923">
                <a:tc>
                  <a:txBody>
                    <a:bodyPr/>
                    <a:lstStyle/>
                    <a:p>
                      <a:pPr marL="0" marR="0" lvl="0" indent="0" algn="l" defTabSz="914400" rtl="0" eaLnBrk="1" fontAlgn="base" latinLnBrk="0" hangingPunct="1">
                        <a:lnSpc>
                          <a:spcPct val="100000"/>
                        </a:lnSpc>
                        <a:spcBef>
                          <a:spcPts val="200"/>
                        </a:spcBef>
                        <a:spcAft>
                          <a:spcPts val="2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Rucaparib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ts val="200"/>
                        </a:spcBef>
                        <a:spcAft>
                          <a:spcPts val="2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ARIEL3: Recurrent</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2018-04-06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ts val="200"/>
                        </a:spcBef>
                        <a:spcAft>
                          <a:spcPts val="2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Study 10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BRCA</a:t>
                      </a:r>
                      <a:r>
                        <a:rPr kumimoji="0" lang="en-US" sz="1600" b="0" i="0" u="none" strike="noStrike" cap="none" normalizeH="0" baseline="0" dirty="0">
                          <a:ln>
                            <a:noFill/>
                          </a:ln>
                          <a:solidFill>
                            <a:schemeClr val="bg2">
                              <a:lumMod val="10000"/>
                            </a:schemeClr>
                          </a:solidFill>
                          <a:effectLst/>
                          <a:latin typeface="Calibri" panose="020F0502020204030204" pitchFamily="34" charset="0"/>
                        </a:rPr>
                        <a:t>m), ARIEL2</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2016-12-19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51313116"/>
                  </a:ext>
                </a:extLst>
              </a:tr>
              <a:tr h="901067">
                <a:tc>
                  <a:txBody>
                    <a:bodyPr/>
                    <a:lstStyle/>
                    <a:p>
                      <a:pPr marL="0" marR="0" lvl="0" indent="0" algn="l" defTabSz="914400" rtl="0" eaLnBrk="1" fontAlgn="base" latinLnBrk="0" hangingPunct="1">
                        <a:lnSpc>
                          <a:spcPct val="100000"/>
                        </a:lnSpc>
                        <a:spcBef>
                          <a:spcPts val="200"/>
                        </a:spcBef>
                        <a:spcAft>
                          <a:spcPts val="2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Niraparib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ts val="200"/>
                        </a:spcBef>
                        <a:spcAft>
                          <a:spcPts val="20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NOVA: Recurrent</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(2017-03-27)</a:t>
                      </a:r>
                    </a:p>
                    <a:p>
                      <a:pPr marL="285750" marR="0" lvl="0" indent="-285750" algn="l" defTabSz="914400" rtl="0" eaLnBrk="1" fontAlgn="base" latinLnBrk="0" hangingPunct="1">
                        <a:lnSpc>
                          <a:spcPct val="100000"/>
                        </a:lnSpc>
                        <a:spcBef>
                          <a:spcPts val="200"/>
                        </a:spcBef>
                        <a:spcAft>
                          <a:spcPts val="20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PRIMA: First-line</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2020-04-29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ts val="200"/>
                        </a:spcBef>
                        <a:spcAft>
                          <a:spcPts val="2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QUADRA (HRD)</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2019-10-23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98576682"/>
                  </a:ext>
                </a:extLst>
              </a:tr>
              <a:tr h="901067">
                <a:tc>
                  <a:txBody>
                    <a:bodyPr/>
                    <a:lstStyle/>
                    <a:p>
                      <a:pPr marL="0" marR="0" lvl="0" indent="0" algn="l" defTabSz="914400" rtl="0" eaLnBrk="1" fontAlgn="base" latinLnBrk="0" hangingPunct="1">
                        <a:lnSpc>
                          <a:spcPct val="100000"/>
                        </a:lnSpc>
                        <a:spcBef>
                          <a:spcPts val="200"/>
                        </a:spcBef>
                        <a:spcAft>
                          <a:spcPts val="2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Bevacizumab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ts val="200"/>
                        </a:spcBef>
                        <a:spcAft>
                          <a:spcPts val="20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OCEANS – GOG 213: Recurrent</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2016-12-06</a:t>
                      </a:r>
                    </a:p>
                    <a:p>
                      <a:pPr marL="285750" marR="0" lvl="0" indent="-285750" algn="l" defTabSz="914400" rtl="0" eaLnBrk="1" fontAlgn="base" latinLnBrk="0" hangingPunct="1">
                        <a:lnSpc>
                          <a:spcPct val="100000"/>
                        </a:lnSpc>
                        <a:spcBef>
                          <a:spcPts val="200"/>
                        </a:spcBef>
                        <a:spcAft>
                          <a:spcPts val="2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GOG 218: First-line</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2018-06-13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ts val="200"/>
                        </a:spcBef>
                        <a:spcAft>
                          <a:spcPts val="2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AURELIA</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2014-11-14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01730310"/>
                  </a:ext>
                </a:extLst>
              </a:tr>
            </a:tbl>
          </a:graphicData>
        </a:graphic>
      </p:graphicFrame>
      <p:sp>
        <p:nvSpPr>
          <p:cNvPr id="6" name="TextBox 5">
            <a:extLst>
              <a:ext uri="{FF2B5EF4-FFF2-40B4-BE49-F238E27FC236}">
                <a16:creationId xmlns:a16="http://schemas.microsoft.com/office/drawing/2014/main" id="{A50213C4-46FD-4192-87C6-9C43AC014026}"/>
              </a:ext>
            </a:extLst>
          </p:cNvPr>
          <p:cNvSpPr txBox="1"/>
          <p:nvPr/>
        </p:nvSpPr>
        <p:spPr bwMode="auto">
          <a:xfrm>
            <a:off x="394686" y="6370155"/>
            <a:ext cx="64609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Olaparib PI. Rucaparib PI. Niraparib PI. </a:t>
            </a:r>
          </a:p>
        </p:txBody>
      </p:sp>
      <p:grpSp>
        <p:nvGrpSpPr>
          <p:cNvPr id="12" name="Group 7">
            <a:extLst>
              <a:ext uri="{FF2B5EF4-FFF2-40B4-BE49-F238E27FC236}">
                <a16:creationId xmlns:a16="http://schemas.microsoft.com/office/drawing/2014/main" id="{E17B32C9-29F1-42D8-9B62-05342D6B6027}"/>
              </a:ext>
            </a:extLst>
          </p:cNvPr>
          <p:cNvGrpSpPr>
            <a:grpSpLocks/>
          </p:cNvGrpSpPr>
          <p:nvPr/>
        </p:nvGrpSpPr>
        <p:grpSpPr bwMode="auto">
          <a:xfrm>
            <a:off x="9389569" y="6216652"/>
            <a:ext cx="2488502" cy="447822"/>
            <a:chOff x="9527309" y="3551529"/>
            <a:chExt cx="2488502" cy="448324"/>
          </a:xfrm>
        </p:grpSpPr>
        <p:pic>
          <p:nvPicPr>
            <p:cNvPr id="13" name="Picture 9">
              <a:extLst>
                <a:ext uri="{FF2B5EF4-FFF2-40B4-BE49-F238E27FC236}">
                  <a16:creationId xmlns:a16="http://schemas.microsoft.com/office/drawing/2014/main" id="{E7C4D552-91D0-46A6-B973-4878592C14C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BACAAC6B-C438-4362-B957-3DD612E05EC6}"/>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5150998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Integrated Maintenance Treatment Paradigm for </a:t>
            </a:r>
            <a:br>
              <a:rPr lang="en-US" dirty="0"/>
            </a:br>
            <a:r>
              <a:rPr lang="en-US" dirty="0"/>
              <a:t>First-line Ovarian Cancer (2020)</a:t>
            </a:r>
            <a:endParaRPr lang="en-US" dirty="0">
              <a:solidFill>
                <a:schemeClr val="tx2"/>
              </a:solidFill>
            </a:endParaRPr>
          </a:p>
        </p:txBody>
      </p:sp>
      <p:graphicFrame>
        <p:nvGraphicFramePr>
          <p:cNvPr id="9" name="Diagram 8">
            <a:extLst>
              <a:ext uri="{FF2B5EF4-FFF2-40B4-BE49-F238E27FC236}">
                <a16:creationId xmlns:a16="http://schemas.microsoft.com/office/drawing/2014/main" id="{C7BBC536-48DD-B946-847A-9BAC32306004}"/>
              </a:ext>
            </a:extLst>
          </p:cNvPr>
          <p:cNvGraphicFramePr/>
          <p:nvPr>
            <p:extLst>
              <p:ext uri="{D42A27DB-BD31-4B8C-83A1-F6EECF244321}">
                <p14:modId xmlns:p14="http://schemas.microsoft.com/office/powerpoint/2010/main" val="3478249383"/>
              </p:ext>
            </p:extLst>
          </p:nvPr>
        </p:nvGraphicFramePr>
        <p:xfrm>
          <a:off x="2734681" y="963999"/>
          <a:ext cx="8128000" cy="5638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xtBox 10">
            <a:extLst>
              <a:ext uri="{FF2B5EF4-FFF2-40B4-BE49-F238E27FC236}">
                <a16:creationId xmlns:a16="http://schemas.microsoft.com/office/drawing/2014/main" id="{4F7548E9-92FB-7448-9A50-F57A88BFB7AD}"/>
              </a:ext>
            </a:extLst>
          </p:cNvPr>
          <p:cNvSpPr txBox="1"/>
          <p:nvPr/>
        </p:nvSpPr>
        <p:spPr>
          <a:xfrm>
            <a:off x="2501350" y="1742071"/>
            <a:ext cx="1949123" cy="954300"/>
          </a:xfrm>
          <a:prstGeom prst="rect">
            <a:avLst/>
          </a:prstGeom>
          <a:noFill/>
          <a:ln>
            <a:noFill/>
          </a:ln>
        </p:spPr>
        <p:txBody>
          <a:bodyPr wrap="none" rtlCol="0">
            <a:spAutoFit/>
          </a:bodyPr>
          <a:lstStyle/>
          <a:p>
            <a:r>
              <a:rPr lang="en-US" sz="1867" b="1" dirty="0">
                <a:solidFill>
                  <a:schemeClr val="bg1"/>
                </a:solidFill>
                <a:latin typeface="Calibri" panose="020F0502020204030204" pitchFamily="34" charset="0"/>
                <a:cs typeface="Calibri" panose="020F0502020204030204" pitchFamily="34" charset="0"/>
              </a:rPr>
              <a:t>Decision #1</a:t>
            </a:r>
          </a:p>
          <a:p>
            <a:r>
              <a:rPr lang="en-US" sz="1867" dirty="0">
                <a:solidFill>
                  <a:schemeClr val="bg1"/>
                </a:solidFill>
                <a:latin typeface="Calibri" panose="020F0502020204030204" pitchFamily="34" charset="0"/>
                <a:cs typeface="Calibri" panose="020F0502020204030204" pitchFamily="34" charset="0"/>
              </a:rPr>
              <a:t>NACT vs</a:t>
            </a:r>
          </a:p>
          <a:p>
            <a:r>
              <a:rPr lang="en-US" sz="1867" dirty="0">
                <a:solidFill>
                  <a:schemeClr val="bg1"/>
                </a:solidFill>
                <a:latin typeface="Calibri" panose="020F0502020204030204" pitchFamily="34" charset="0"/>
                <a:cs typeface="Calibri" panose="020F0502020204030204" pitchFamily="34" charset="0"/>
              </a:rPr>
              <a:t>Primary debulking</a:t>
            </a:r>
          </a:p>
        </p:txBody>
      </p:sp>
      <p:sp>
        <p:nvSpPr>
          <p:cNvPr id="16" name="TextBox 15">
            <a:extLst>
              <a:ext uri="{FF2B5EF4-FFF2-40B4-BE49-F238E27FC236}">
                <a16:creationId xmlns:a16="http://schemas.microsoft.com/office/drawing/2014/main" id="{24918754-ECB4-3540-BDAE-D7D753B670B4}"/>
              </a:ext>
            </a:extLst>
          </p:cNvPr>
          <p:cNvSpPr txBox="1"/>
          <p:nvPr/>
        </p:nvSpPr>
        <p:spPr>
          <a:xfrm>
            <a:off x="2744106" y="4869822"/>
            <a:ext cx="1860189" cy="666977"/>
          </a:xfrm>
          <a:prstGeom prst="rect">
            <a:avLst/>
          </a:prstGeom>
          <a:noFill/>
          <a:ln>
            <a:noFill/>
          </a:ln>
        </p:spPr>
        <p:txBody>
          <a:bodyPr wrap="none" rtlCol="0">
            <a:spAutoFit/>
          </a:bodyPr>
          <a:lstStyle/>
          <a:p>
            <a:r>
              <a:rPr lang="en-US" sz="1867" b="1" dirty="0">
                <a:solidFill>
                  <a:schemeClr val="bg1"/>
                </a:solidFill>
                <a:latin typeface="Calibri" panose="020F0502020204030204" pitchFamily="34" charset="0"/>
                <a:cs typeface="Calibri" panose="020F0502020204030204" pitchFamily="34" charset="0"/>
              </a:rPr>
              <a:t>Decision #2</a:t>
            </a:r>
          </a:p>
          <a:p>
            <a:r>
              <a:rPr lang="en-US" sz="1867" dirty="0">
                <a:solidFill>
                  <a:schemeClr val="bg1"/>
                </a:solidFill>
                <a:latin typeface="Calibri" panose="020F0502020204030204" pitchFamily="34" charset="0"/>
                <a:cs typeface="Calibri" panose="020F0502020204030204" pitchFamily="34" charset="0"/>
              </a:rPr>
              <a:t>Bevacizumab Y/N</a:t>
            </a:r>
          </a:p>
        </p:txBody>
      </p:sp>
      <p:sp>
        <p:nvSpPr>
          <p:cNvPr id="17" name="Down Arrow 16">
            <a:extLst>
              <a:ext uri="{FF2B5EF4-FFF2-40B4-BE49-F238E27FC236}">
                <a16:creationId xmlns:a16="http://schemas.microsoft.com/office/drawing/2014/main" id="{05AF289B-A387-C349-80EB-FEF5D3B80909}"/>
              </a:ext>
            </a:extLst>
          </p:cNvPr>
          <p:cNvSpPr/>
          <p:nvPr/>
        </p:nvSpPr>
        <p:spPr>
          <a:xfrm>
            <a:off x="2606070" y="2751716"/>
            <a:ext cx="484632" cy="57731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19" name="Down Arrow 18">
            <a:extLst>
              <a:ext uri="{FF2B5EF4-FFF2-40B4-BE49-F238E27FC236}">
                <a16:creationId xmlns:a16="http://schemas.microsoft.com/office/drawing/2014/main" id="{68C4CA73-ED97-204E-A355-AF7B7C825186}"/>
              </a:ext>
            </a:extLst>
          </p:cNvPr>
          <p:cNvSpPr/>
          <p:nvPr/>
        </p:nvSpPr>
        <p:spPr>
          <a:xfrm rot="10800000">
            <a:off x="3474216" y="4386176"/>
            <a:ext cx="484632" cy="47285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20" name="TextBox 19">
            <a:extLst>
              <a:ext uri="{FF2B5EF4-FFF2-40B4-BE49-F238E27FC236}">
                <a16:creationId xmlns:a16="http://schemas.microsoft.com/office/drawing/2014/main" id="{9D383E69-96CC-D443-B629-7100E64DEB00}"/>
              </a:ext>
            </a:extLst>
          </p:cNvPr>
          <p:cNvSpPr txBox="1"/>
          <p:nvPr/>
        </p:nvSpPr>
        <p:spPr>
          <a:xfrm>
            <a:off x="6648469" y="5927796"/>
            <a:ext cx="1322798" cy="666977"/>
          </a:xfrm>
          <a:prstGeom prst="rect">
            <a:avLst/>
          </a:prstGeom>
          <a:noFill/>
          <a:ln>
            <a:noFill/>
          </a:ln>
        </p:spPr>
        <p:txBody>
          <a:bodyPr wrap="none" rtlCol="0">
            <a:spAutoFit/>
          </a:bodyPr>
          <a:lstStyle/>
          <a:p>
            <a:r>
              <a:rPr lang="en-US" sz="1867" b="1" dirty="0">
                <a:solidFill>
                  <a:schemeClr val="bg1"/>
                </a:solidFill>
                <a:latin typeface="Calibri" panose="020F0502020204030204" pitchFamily="34" charset="0"/>
                <a:cs typeface="Calibri" panose="020F0502020204030204" pitchFamily="34" charset="0"/>
              </a:rPr>
              <a:t>Decision #3</a:t>
            </a:r>
          </a:p>
          <a:p>
            <a:r>
              <a:rPr lang="en-US" sz="1867" dirty="0">
                <a:solidFill>
                  <a:schemeClr val="bg1"/>
                </a:solidFill>
                <a:latin typeface="Calibri" panose="020F0502020204030204" pitchFamily="34" charset="0"/>
                <a:cs typeface="Calibri" panose="020F0502020204030204" pitchFamily="34" charset="0"/>
              </a:rPr>
              <a:t>Add PARPi?</a:t>
            </a:r>
          </a:p>
        </p:txBody>
      </p:sp>
      <p:sp>
        <p:nvSpPr>
          <p:cNvPr id="21" name="Down Arrow 20">
            <a:extLst>
              <a:ext uri="{FF2B5EF4-FFF2-40B4-BE49-F238E27FC236}">
                <a16:creationId xmlns:a16="http://schemas.microsoft.com/office/drawing/2014/main" id="{19A8860F-60D6-7144-95C6-B4BE2732A8C8}"/>
              </a:ext>
            </a:extLst>
          </p:cNvPr>
          <p:cNvSpPr/>
          <p:nvPr/>
        </p:nvSpPr>
        <p:spPr>
          <a:xfrm rot="10800000">
            <a:off x="7751514" y="5433203"/>
            <a:ext cx="484632" cy="47285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22" name="TextBox 21">
            <a:extLst>
              <a:ext uri="{FF2B5EF4-FFF2-40B4-BE49-F238E27FC236}">
                <a16:creationId xmlns:a16="http://schemas.microsoft.com/office/drawing/2014/main" id="{140FE73B-4FE0-724C-9B1D-479CC4919114}"/>
              </a:ext>
            </a:extLst>
          </p:cNvPr>
          <p:cNvSpPr txBox="1"/>
          <p:nvPr/>
        </p:nvSpPr>
        <p:spPr>
          <a:xfrm>
            <a:off x="10872106" y="1724066"/>
            <a:ext cx="875304" cy="646331"/>
          </a:xfrm>
          <a:prstGeom prst="rect">
            <a:avLst/>
          </a:prstGeom>
          <a:noFill/>
        </p:spPr>
        <p:txBody>
          <a:bodyPr wrap="none" rtlCol="0">
            <a:spAutoFit/>
          </a:bodyPr>
          <a:lstStyle/>
          <a:p>
            <a:r>
              <a:rPr lang="en-US" dirty="0">
                <a:solidFill>
                  <a:schemeClr val="bg1"/>
                </a:solidFill>
                <a:latin typeface="Calibri" panose="020F0502020204030204" pitchFamily="34" charset="0"/>
                <a:cs typeface="Calibri" panose="020F0502020204030204" pitchFamily="34" charset="0"/>
              </a:rPr>
              <a:t>SOLO-1</a:t>
            </a:r>
          </a:p>
          <a:p>
            <a:r>
              <a:rPr lang="en-US" dirty="0">
                <a:solidFill>
                  <a:schemeClr val="bg1"/>
                </a:solidFill>
                <a:latin typeface="Calibri" panose="020F0502020204030204" pitchFamily="34" charset="0"/>
                <a:cs typeface="Calibri" panose="020F0502020204030204" pitchFamily="34" charset="0"/>
              </a:rPr>
              <a:t>PRIMA</a:t>
            </a:r>
          </a:p>
        </p:txBody>
      </p:sp>
      <p:sp>
        <p:nvSpPr>
          <p:cNvPr id="23" name="TextBox 22">
            <a:extLst>
              <a:ext uri="{FF2B5EF4-FFF2-40B4-BE49-F238E27FC236}">
                <a16:creationId xmlns:a16="http://schemas.microsoft.com/office/drawing/2014/main" id="{620C3EE0-3C9C-404C-B97B-6C0BAC213FA0}"/>
              </a:ext>
            </a:extLst>
          </p:cNvPr>
          <p:cNvSpPr txBox="1"/>
          <p:nvPr/>
        </p:nvSpPr>
        <p:spPr>
          <a:xfrm>
            <a:off x="10836602" y="2665743"/>
            <a:ext cx="816249" cy="369332"/>
          </a:xfrm>
          <a:prstGeom prst="rect">
            <a:avLst/>
          </a:prstGeom>
          <a:noFill/>
        </p:spPr>
        <p:txBody>
          <a:bodyPr wrap="none" rtlCol="0">
            <a:spAutoFit/>
          </a:bodyPr>
          <a:lstStyle/>
          <a:p>
            <a:r>
              <a:rPr lang="en-US" dirty="0">
                <a:latin typeface="Calibri" panose="020F0502020204030204" pitchFamily="34" charset="0"/>
                <a:cs typeface="Calibri" panose="020F0502020204030204" pitchFamily="34" charset="0"/>
              </a:rPr>
              <a:t>PRIMA</a:t>
            </a:r>
          </a:p>
        </p:txBody>
      </p:sp>
      <p:sp>
        <p:nvSpPr>
          <p:cNvPr id="24" name="TextBox 23">
            <a:extLst>
              <a:ext uri="{FF2B5EF4-FFF2-40B4-BE49-F238E27FC236}">
                <a16:creationId xmlns:a16="http://schemas.microsoft.com/office/drawing/2014/main" id="{5142ADDA-E3C9-E842-BA82-5E08F6EBD7F2}"/>
              </a:ext>
            </a:extLst>
          </p:cNvPr>
          <p:cNvSpPr txBox="1"/>
          <p:nvPr/>
        </p:nvSpPr>
        <p:spPr>
          <a:xfrm>
            <a:off x="10839005" y="4437938"/>
            <a:ext cx="987450" cy="369332"/>
          </a:xfrm>
          <a:prstGeom prst="rect">
            <a:avLst/>
          </a:prstGeom>
          <a:noFill/>
        </p:spPr>
        <p:txBody>
          <a:bodyPr wrap="none" rtlCol="0">
            <a:spAutoFit/>
          </a:bodyPr>
          <a:lstStyle/>
          <a:p>
            <a:r>
              <a:rPr lang="en-US" dirty="0">
                <a:solidFill>
                  <a:schemeClr val="bg1"/>
                </a:solidFill>
                <a:latin typeface="Calibri" panose="020F0502020204030204" pitchFamily="34" charset="0"/>
                <a:cs typeface="Calibri" panose="020F0502020204030204" pitchFamily="34" charset="0"/>
              </a:rPr>
              <a:t>PAOLA-1</a:t>
            </a:r>
          </a:p>
        </p:txBody>
      </p:sp>
      <p:sp>
        <p:nvSpPr>
          <p:cNvPr id="25" name="TextBox 24">
            <a:extLst>
              <a:ext uri="{FF2B5EF4-FFF2-40B4-BE49-F238E27FC236}">
                <a16:creationId xmlns:a16="http://schemas.microsoft.com/office/drawing/2014/main" id="{B2C30602-638E-EE4B-B7E0-9DE0C468985D}"/>
              </a:ext>
            </a:extLst>
          </p:cNvPr>
          <p:cNvSpPr txBox="1"/>
          <p:nvPr/>
        </p:nvSpPr>
        <p:spPr>
          <a:xfrm>
            <a:off x="10846939" y="5355048"/>
            <a:ext cx="1032655" cy="646331"/>
          </a:xfrm>
          <a:prstGeom prst="rect">
            <a:avLst/>
          </a:prstGeom>
          <a:noFill/>
        </p:spPr>
        <p:txBody>
          <a:bodyPr wrap="none" rtlCol="0">
            <a:spAutoFit/>
          </a:bodyPr>
          <a:lstStyle/>
          <a:p>
            <a:r>
              <a:rPr lang="en-US" dirty="0">
                <a:solidFill>
                  <a:schemeClr val="bg1"/>
                </a:solidFill>
                <a:latin typeface="Calibri" panose="020F0502020204030204" pitchFamily="34" charset="0"/>
                <a:cs typeface="Calibri" panose="020F0502020204030204" pitchFamily="34" charset="0"/>
              </a:rPr>
              <a:t>GOG 218</a:t>
            </a:r>
          </a:p>
          <a:p>
            <a:r>
              <a:rPr lang="en-US" dirty="0">
                <a:solidFill>
                  <a:schemeClr val="bg1"/>
                </a:solidFill>
                <a:latin typeface="Calibri" panose="020F0502020204030204" pitchFamily="34" charset="0"/>
                <a:cs typeface="Calibri" panose="020F0502020204030204" pitchFamily="34" charset="0"/>
              </a:rPr>
              <a:t>GOG 262</a:t>
            </a:r>
          </a:p>
        </p:txBody>
      </p:sp>
      <p:sp>
        <p:nvSpPr>
          <p:cNvPr id="18" name="TextBox 17">
            <a:extLst>
              <a:ext uri="{FF2B5EF4-FFF2-40B4-BE49-F238E27FC236}">
                <a16:creationId xmlns:a16="http://schemas.microsoft.com/office/drawing/2014/main" id="{13F9E9A5-EF73-F247-9A22-8BEE08B8FC0D}"/>
              </a:ext>
            </a:extLst>
          </p:cNvPr>
          <p:cNvSpPr txBox="1"/>
          <p:nvPr/>
        </p:nvSpPr>
        <p:spPr>
          <a:xfrm>
            <a:off x="414837" y="2741941"/>
            <a:ext cx="1992474" cy="1816266"/>
          </a:xfrm>
          <a:prstGeom prst="rect">
            <a:avLst/>
          </a:prstGeom>
          <a:noFill/>
          <a:ln>
            <a:noFill/>
          </a:ln>
        </p:spPr>
        <p:txBody>
          <a:bodyPr wrap="square" rtlCol="0">
            <a:spAutoFit/>
          </a:bodyPr>
          <a:lstStyle/>
          <a:p>
            <a:r>
              <a:rPr lang="en-US" sz="1867" b="1" dirty="0">
                <a:solidFill>
                  <a:schemeClr val="bg1"/>
                </a:solidFill>
                <a:latin typeface="Calibri" panose="020F0502020204030204" pitchFamily="34" charset="0"/>
                <a:cs typeface="Calibri" panose="020F0502020204030204" pitchFamily="34" charset="0"/>
              </a:rPr>
              <a:t>Testing</a:t>
            </a:r>
          </a:p>
          <a:p>
            <a:r>
              <a:rPr lang="en-US" sz="1867" dirty="0">
                <a:solidFill>
                  <a:schemeClr val="bg1"/>
                </a:solidFill>
                <a:latin typeface="Calibri" panose="020F0502020204030204" pitchFamily="34" charset="0"/>
                <a:cs typeface="Calibri" panose="020F0502020204030204" pitchFamily="34" charset="0"/>
              </a:rPr>
              <a:t>- Germline </a:t>
            </a:r>
            <a:r>
              <a:rPr lang="en-US" sz="1867" u="sng" dirty="0">
                <a:solidFill>
                  <a:schemeClr val="bg1"/>
                </a:solidFill>
                <a:latin typeface="Calibri" panose="020F0502020204030204" pitchFamily="34" charset="0"/>
                <a:cs typeface="Calibri" panose="020F0502020204030204" pitchFamily="34" charset="0"/>
              </a:rPr>
              <a:t>panel</a:t>
            </a:r>
            <a:r>
              <a:rPr lang="en-US" sz="1867" dirty="0">
                <a:solidFill>
                  <a:schemeClr val="bg1"/>
                </a:solidFill>
                <a:latin typeface="Calibri" panose="020F0502020204030204" pitchFamily="34" charset="0"/>
                <a:cs typeface="Calibri" panose="020F0502020204030204" pitchFamily="34" charset="0"/>
              </a:rPr>
              <a:t> testing (all EOC)</a:t>
            </a:r>
          </a:p>
          <a:p>
            <a:r>
              <a:rPr lang="en-US" sz="1867" dirty="0">
                <a:solidFill>
                  <a:schemeClr val="bg1"/>
                </a:solidFill>
                <a:latin typeface="Calibri" panose="020F0502020204030204" pitchFamily="34" charset="0"/>
                <a:cs typeface="Calibri" panose="020F0502020204030204" pitchFamily="34" charset="0"/>
              </a:rPr>
              <a:t>- Tumor HRD testing (if germline  </a:t>
            </a:r>
            <a:r>
              <a:rPr lang="en-US" sz="1867" i="1" dirty="0">
                <a:solidFill>
                  <a:schemeClr val="bg1"/>
                </a:solidFill>
                <a:latin typeface="Calibri" panose="020F0502020204030204" pitchFamily="34" charset="0"/>
                <a:cs typeface="Calibri" panose="020F0502020204030204" pitchFamily="34" charset="0"/>
              </a:rPr>
              <a:t>BRCA</a:t>
            </a:r>
            <a:r>
              <a:rPr lang="en-US" sz="1867" dirty="0">
                <a:solidFill>
                  <a:schemeClr val="bg1"/>
                </a:solidFill>
                <a:latin typeface="Calibri" panose="020F0502020204030204" pitchFamily="34" charset="0"/>
                <a:cs typeface="Calibri" panose="020F0502020204030204" pitchFamily="34" charset="0"/>
              </a:rPr>
              <a:t>wt)</a:t>
            </a:r>
          </a:p>
        </p:txBody>
      </p:sp>
      <p:sp>
        <p:nvSpPr>
          <p:cNvPr id="27" name="Down Arrow 26">
            <a:extLst>
              <a:ext uri="{FF2B5EF4-FFF2-40B4-BE49-F238E27FC236}">
                <a16:creationId xmlns:a16="http://schemas.microsoft.com/office/drawing/2014/main" id="{728E1DB4-041F-5F45-B895-DFC1540E2055}"/>
              </a:ext>
            </a:extLst>
          </p:cNvPr>
          <p:cNvSpPr/>
          <p:nvPr/>
        </p:nvSpPr>
        <p:spPr>
          <a:xfrm rot="16200000">
            <a:off x="2311262" y="3571331"/>
            <a:ext cx="431035" cy="43465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grpSp>
        <p:nvGrpSpPr>
          <p:cNvPr id="28" name="Group 7">
            <a:extLst>
              <a:ext uri="{FF2B5EF4-FFF2-40B4-BE49-F238E27FC236}">
                <a16:creationId xmlns:a16="http://schemas.microsoft.com/office/drawing/2014/main" id="{2237CA8C-F685-4C6E-A2F2-9FBF764C7740}"/>
              </a:ext>
            </a:extLst>
          </p:cNvPr>
          <p:cNvGrpSpPr>
            <a:grpSpLocks/>
          </p:cNvGrpSpPr>
          <p:nvPr/>
        </p:nvGrpSpPr>
        <p:grpSpPr bwMode="auto">
          <a:xfrm>
            <a:off x="9389569" y="6216652"/>
            <a:ext cx="2488502" cy="447822"/>
            <a:chOff x="9527309" y="3551529"/>
            <a:chExt cx="2488502" cy="448324"/>
          </a:xfrm>
        </p:grpSpPr>
        <p:pic>
          <p:nvPicPr>
            <p:cNvPr id="29" name="Picture 9">
              <a:extLst>
                <a:ext uri="{FF2B5EF4-FFF2-40B4-BE49-F238E27FC236}">
                  <a16:creationId xmlns:a16="http://schemas.microsoft.com/office/drawing/2014/main" id="{FCF5D09E-2DC9-484E-B8CA-44D74C2B181F}"/>
                </a:ext>
              </a:extLst>
            </p:cNvPr>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1" name="Rectangle 8">
              <a:extLst>
                <a:ext uri="{FF2B5EF4-FFF2-40B4-BE49-F238E27FC236}">
                  <a16:creationId xmlns:a16="http://schemas.microsoft.com/office/drawing/2014/main" id="{E18C3CF9-7248-4CA3-80E6-3BA9005C149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9"/>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32" name="Text Box 11">
            <a:extLst>
              <a:ext uri="{FF2B5EF4-FFF2-40B4-BE49-F238E27FC236}">
                <a16:creationId xmlns:a16="http://schemas.microsoft.com/office/drawing/2014/main" id="{BB0A9A8A-A14D-4BE6-9BDF-715EB45B1066}"/>
              </a:ext>
            </a:extLst>
          </p:cNvPr>
          <p:cNvSpPr txBox="1">
            <a:spLocks noChangeArrowheads="1"/>
          </p:cNvSpPr>
          <p:nvPr/>
        </p:nvSpPr>
        <p:spPr bwMode="auto">
          <a:xfrm>
            <a:off x="403447" y="6001379"/>
            <a:ext cx="43812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Moore. NEJM. 2018;379:2495. 2. Gonzalez-Martin. NEJM. 2019;381:2391. 3. Ray-Coquard. NEJM. 2019;381:2416.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lang="en-US" altLang="en-US" sz="1200" dirty="0">
                <a:solidFill>
                  <a:srgbClr val="455560"/>
                </a:solidFill>
                <a:latin typeface="Calibri" panose="020F0502020204030204" pitchFamily="34" charset="0"/>
                <a:cs typeface="Arial" panose="020B0604020202020204" pitchFamily="34" charset="0"/>
              </a:rPr>
              <a:t>4</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Burger. NEJM. 2011;365:2473. 5. Chan. NEJM. 2016;374:738.</a:t>
            </a:r>
          </a:p>
        </p:txBody>
      </p:sp>
    </p:spTree>
    <p:extLst>
      <p:ext uri="{BB962C8B-B14F-4D97-AF65-F5344CB8AC3E}">
        <p14:creationId xmlns:p14="http://schemas.microsoft.com/office/powerpoint/2010/main" val="24564007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F3948-C0DD-41DE-9349-6F0F6B9304F2}"/>
              </a:ext>
            </a:extLst>
          </p:cNvPr>
          <p:cNvSpPr>
            <a:spLocks noGrp="1"/>
          </p:cNvSpPr>
          <p:nvPr>
            <p:ph type="title"/>
          </p:nvPr>
        </p:nvSpPr>
        <p:spPr/>
        <p:txBody>
          <a:bodyPr/>
          <a:lstStyle/>
          <a:p>
            <a:r>
              <a:rPr lang="en-US" dirty="0"/>
              <a:t>ASCO Guideline on PARP Inhibitors in the Management of Ovarian Cancer</a:t>
            </a:r>
          </a:p>
        </p:txBody>
      </p:sp>
      <p:sp>
        <p:nvSpPr>
          <p:cNvPr id="6" name="Content Placeholder 2">
            <a:extLst>
              <a:ext uri="{FF2B5EF4-FFF2-40B4-BE49-F238E27FC236}">
                <a16:creationId xmlns:a16="http://schemas.microsoft.com/office/drawing/2014/main" id="{E2A23E5A-DD9A-4A3A-902E-C7860C80AB50}"/>
              </a:ext>
            </a:extLst>
          </p:cNvPr>
          <p:cNvSpPr txBox="1">
            <a:spLocks/>
          </p:cNvSpPr>
          <p:nvPr/>
        </p:nvSpPr>
        <p:spPr>
          <a:xfrm>
            <a:off x="609760" y="1506482"/>
            <a:ext cx="6528978" cy="4678738"/>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auto" latinLnBrk="0" hangingPunct="1">
              <a:lnSpc>
                <a:spcPct val="90000"/>
              </a:lnSpc>
              <a:spcBef>
                <a:spcPts val="600"/>
              </a:spcBef>
              <a:spcAft>
                <a:spcPts val="3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15873"/>
                </a:solidFill>
                <a:effectLst/>
                <a:uLnTx/>
                <a:uFillTx/>
                <a:latin typeface="Calibri"/>
                <a:ea typeface="+mn-ea"/>
                <a:cs typeface="Calibri"/>
              </a:rPr>
              <a:t>Maintenance therapy (first line)</a:t>
            </a:r>
          </a:p>
          <a:p>
            <a:pPr marL="742950" marR="0" lvl="1" indent="-285750" algn="l" defTabSz="914400" rtl="0" eaLnBrk="1" fontAlgn="auto" latinLnBrk="0" hangingPunct="1">
              <a:lnSpc>
                <a:spcPct val="90000"/>
              </a:lnSpc>
              <a:spcBef>
                <a:spcPts val="600"/>
              </a:spcBef>
              <a:spcAft>
                <a:spcPts val="30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Calibri"/>
                <a:ea typeface="+mn-ea"/>
                <a:cs typeface="Calibri"/>
              </a:rPr>
              <a:t>Patients: Stage III/IV EOC with CR/PR to platinum-based chemotherapy</a:t>
            </a:r>
          </a:p>
          <a:p>
            <a:pPr marL="742950" marR="0" lvl="1" indent="-285750" algn="l" defTabSz="914400" rtl="0" eaLnBrk="1" fontAlgn="auto" latinLnBrk="0" hangingPunct="1">
              <a:lnSpc>
                <a:spcPct val="90000"/>
              </a:lnSpc>
              <a:spcBef>
                <a:spcPts val="600"/>
              </a:spcBef>
              <a:spcAft>
                <a:spcPts val="30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Calibri"/>
                <a:ea typeface="+mn-ea"/>
                <a:cs typeface="Calibri"/>
              </a:rPr>
              <a:t>Offer PARPi with niraparib to all patients</a:t>
            </a:r>
          </a:p>
          <a:p>
            <a:pPr marL="742950" marR="0" lvl="1" indent="-285750" algn="l" defTabSz="914400" rtl="0" eaLnBrk="1" fontAlgn="auto" latinLnBrk="0" hangingPunct="1">
              <a:lnSpc>
                <a:spcPct val="90000"/>
              </a:lnSpc>
              <a:spcBef>
                <a:spcPts val="600"/>
              </a:spcBef>
              <a:spcAft>
                <a:spcPts val="30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Calibri"/>
                <a:ea typeface="+mn-ea"/>
                <a:cs typeface="Calibri"/>
              </a:rPr>
              <a:t>Offer olaparib to patients with t</a:t>
            </a:r>
            <a:r>
              <a:rPr kumimoji="0" lang="en-US" sz="1800" b="0" i="1" u="none" strike="noStrike" kern="0" cap="none" spc="0" normalizeH="0" baseline="0" noProof="0" dirty="0">
                <a:ln>
                  <a:noFill/>
                </a:ln>
                <a:solidFill>
                  <a:srgbClr val="000000"/>
                </a:solidFill>
                <a:effectLst/>
                <a:uLnTx/>
                <a:uFillTx/>
                <a:latin typeface="Calibri"/>
                <a:ea typeface="+mn-ea"/>
                <a:cs typeface="Calibri"/>
              </a:rPr>
              <a:t>BRCA</a:t>
            </a:r>
            <a:r>
              <a:rPr kumimoji="0" lang="en-US" sz="1800" b="0" i="0" u="none" strike="noStrike" kern="0" cap="none" spc="0" normalizeH="0" baseline="0" noProof="0" dirty="0">
                <a:ln>
                  <a:noFill/>
                </a:ln>
                <a:solidFill>
                  <a:srgbClr val="000000"/>
                </a:solidFill>
                <a:effectLst/>
                <a:uLnTx/>
                <a:uFillTx/>
                <a:latin typeface="Calibri"/>
                <a:ea typeface="+mn-ea"/>
                <a:cs typeface="Calibri"/>
              </a:rPr>
              <a:t> mutations</a:t>
            </a:r>
          </a:p>
          <a:p>
            <a:pPr marL="742950" marR="0" lvl="1" indent="-285750" algn="l" defTabSz="914400" rtl="0" eaLnBrk="1" fontAlgn="auto" latinLnBrk="0" hangingPunct="1">
              <a:lnSpc>
                <a:spcPct val="90000"/>
              </a:lnSpc>
              <a:spcBef>
                <a:spcPts val="600"/>
              </a:spcBef>
              <a:spcAft>
                <a:spcPts val="30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Calibri"/>
                <a:ea typeface="+mn-ea"/>
                <a:cs typeface="Calibri"/>
              </a:rPr>
              <a:t>Consider offering olaparib plus bevacizumab to patients with t</a:t>
            </a:r>
            <a:r>
              <a:rPr kumimoji="0" lang="en-US" sz="1800" b="0" i="1" u="none" strike="noStrike" kern="0" cap="none" spc="0" normalizeH="0" baseline="0" noProof="0" dirty="0">
                <a:ln>
                  <a:noFill/>
                </a:ln>
                <a:solidFill>
                  <a:srgbClr val="000000"/>
                </a:solidFill>
                <a:effectLst/>
                <a:uLnTx/>
                <a:uFillTx/>
                <a:latin typeface="Calibri"/>
                <a:ea typeface="+mn-ea"/>
                <a:cs typeface="Calibri"/>
              </a:rPr>
              <a:t>BRCA</a:t>
            </a:r>
            <a:r>
              <a:rPr kumimoji="0" lang="en-US" sz="1800" b="0" i="0" u="none" strike="noStrike" kern="0" cap="none" spc="0" normalizeH="0" baseline="0" noProof="0" dirty="0">
                <a:ln>
                  <a:noFill/>
                </a:ln>
                <a:solidFill>
                  <a:srgbClr val="000000"/>
                </a:solidFill>
                <a:effectLst/>
                <a:uLnTx/>
                <a:uFillTx/>
                <a:latin typeface="Calibri"/>
                <a:ea typeface="+mn-ea"/>
                <a:cs typeface="Calibri"/>
              </a:rPr>
              <a:t> mutations and/or genomic instability </a:t>
            </a:r>
            <a:r>
              <a:rPr kumimoji="0" lang="en-US" sz="1800" b="0" i="1" u="none" strike="noStrike" kern="0" cap="none" spc="0" normalizeH="0" baseline="0" noProof="0" dirty="0">
                <a:ln>
                  <a:noFill/>
                </a:ln>
                <a:solidFill>
                  <a:srgbClr val="000000"/>
                </a:solidFill>
                <a:effectLst/>
                <a:uLnTx/>
                <a:uFillTx/>
                <a:latin typeface="Calibri"/>
                <a:ea typeface="+mn-ea"/>
                <a:cs typeface="Calibri"/>
              </a:rPr>
              <a:t>if</a:t>
            </a:r>
            <a:r>
              <a:rPr kumimoji="0" lang="en-US" sz="1800" b="0" i="0" u="none" strike="noStrike" kern="0" cap="none" spc="0" normalizeH="0" baseline="0" noProof="0" dirty="0">
                <a:ln>
                  <a:noFill/>
                </a:ln>
                <a:solidFill>
                  <a:srgbClr val="000000"/>
                </a:solidFill>
                <a:effectLst/>
                <a:uLnTx/>
                <a:uFillTx/>
                <a:latin typeface="Calibri"/>
                <a:ea typeface="+mn-ea"/>
                <a:cs typeface="Calibri"/>
              </a:rPr>
              <a:t> they have responded to bevacizumab plus chemotherapy</a:t>
            </a:r>
          </a:p>
          <a:p>
            <a:pPr marL="342900" marR="0" lvl="0" indent="-342900" algn="l" defTabSz="914400" rtl="0" eaLnBrk="1" fontAlgn="auto" latinLnBrk="0" hangingPunct="1">
              <a:lnSpc>
                <a:spcPct val="90000"/>
              </a:lnSpc>
              <a:spcBef>
                <a:spcPts val="600"/>
              </a:spcBef>
              <a:spcAft>
                <a:spcPts val="3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E1471D"/>
                </a:solidFill>
                <a:effectLst/>
                <a:uLnTx/>
                <a:uFillTx/>
                <a:latin typeface="Calibri"/>
                <a:ea typeface="+mn-ea"/>
                <a:cs typeface="Calibri"/>
              </a:rPr>
              <a:t>Maintenance therapy (second line)</a:t>
            </a:r>
          </a:p>
          <a:p>
            <a:pPr marL="742950" marR="0" lvl="1" indent="-285750" algn="l" defTabSz="914400" rtl="0" eaLnBrk="1" fontAlgn="auto" latinLnBrk="0" hangingPunct="1">
              <a:lnSpc>
                <a:spcPct val="90000"/>
              </a:lnSpc>
              <a:spcBef>
                <a:spcPts val="600"/>
              </a:spcBef>
              <a:spcAft>
                <a:spcPts val="30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Calibri"/>
                <a:ea typeface="+mn-ea"/>
                <a:cs typeface="Calibri"/>
              </a:rPr>
              <a:t>Patients: Response to platinum-based chemotherapy</a:t>
            </a:r>
          </a:p>
          <a:p>
            <a:pPr marL="742950" marR="0" lvl="1" indent="-285750" algn="l" defTabSz="914400" rtl="0" eaLnBrk="1" fontAlgn="auto" latinLnBrk="0" hangingPunct="1">
              <a:lnSpc>
                <a:spcPct val="90000"/>
              </a:lnSpc>
              <a:spcBef>
                <a:spcPts val="600"/>
              </a:spcBef>
              <a:spcAft>
                <a:spcPts val="30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Calibri"/>
                <a:ea typeface="+mn-ea"/>
                <a:cs typeface="Calibri"/>
              </a:rPr>
              <a:t>Consider offering single-agent PARPi to patients with no prior PARPi exposure, regardless of </a:t>
            </a:r>
            <a:r>
              <a:rPr kumimoji="0" lang="en-US" sz="1800" b="0" i="1" u="none" strike="noStrike" kern="0" cap="none" spc="0" normalizeH="0" baseline="0" noProof="0" dirty="0">
                <a:ln>
                  <a:noFill/>
                </a:ln>
                <a:solidFill>
                  <a:srgbClr val="000000"/>
                </a:solidFill>
                <a:effectLst/>
                <a:uLnTx/>
                <a:uFillTx/>
                <a:latin typeface="Calibri"/>
                <a:ea typeface="+mn-ea"/>
                <a:cs typeface="Calibri"/>
              </a:rPr>
              <a:t>BRCA</a:t>
            </a:r>
            <a:r>
              <a:rPr kumimoji="0" lang="en-US" sz="1800" b="0" i="0" u="none" strike="noStrike" kern="0" cap="none" spc="0" normalizeH="0" baseline="0" noProof="0" dirty="0">
                <a:ln>
                  <a:noFill/>
                </a:ln>
                <a:solidFill>
                  <a:srgbClr val="000000"/>
                </a:solidFill>
                <a:effectLst/>
                <a:uLnTx/>
                <a:uFillTx/>
                <a:latin typeface="Calibri"/>
                <a:ea typeface="+mn-ea"/>
                <a:cs typeface="Calibri"/>
              </a:rPr>
              <a:t> mutation status</a:t>
            </a:r>
          </a:p>
          <a:p>
            <a:pPr marL="742950" marR="0" lvl="1" indent="-285750" algn="l" defTabSz="914400" rtl="0" eaLnBrk="1" fontAlgn="auto" latinLnBrk="0" hangingPunct="1">
              <a:lnSpc>
                <a:spcPct val="90000"/>
              </a:lnSpc>
              <a:spcBef>
                <a:spcPts val="600"/>
              </a:spcBef>
              <a:spcAft>
                <a:spcPts val="300"/>
              </a:spcAft>
              <a:buClr>
                <a:srgbClr val="000000"/>
              </a:buClr>
              <a:buSzTx/>
              <a:buFont typeface="Arial" panose="020B0604020202020204" pitchFamily="34" charset="0"/>
              <a:buChar char="‒"/>
              <a:tabLst/>
              <a:defRPr/>
            </a:pPr>
            <a:endParaRPr kumimoji="0" lang="en-US" sz="1800" b="0" i="0" u="none" strike="noStrike" kern="0" cap="none" spc="0" normalizeH="0" baseline="0" noProof="0" dirty="0">
              <a:ln>
                <a:noFill/>
              </a:ln>
              <a:solidFill>
                <a:srgbClr val="000000"/>
              </a:solidFill>
              <a:effectLst/>
              <a:uLnTx/>
              <a:uFillTx/>
              <a:latin typeface="Calibri"/>
              <a:ea typeface="+mn-ea"/>
              <a:cs typeface="Calibri"/>
            </a:endParaRPr>
          </a:p>
          <a:p>
            <a:pPr marL="742950" marR="0" lvl="1" indent="-285750" algn="l" defTabSz="914400" rtl="0" eaLnBrk="1" fontAlgn="auto" latinLnBrk="0" hangingPunct="1">
              <a:lnSpc>
                <a:spcPct val="90000"/>
              </a:lnSpc>
              <a:spcBef>
                <a:spcPts val="600"/>
              </a:spcBef>
              <a:spcAft>
                <a:spcPts val="300"/>
              </a:spcAft>
              <a:buClr>
                <a:srgbClr val="000000"/>
              </a:buClr>
              <a:buSzTx/>
              <a:buFont typeface="Arial" panose="020B0604020202020204" pitchFamily="34" charset="0"/>
              <a:buChar char="‒"/>
              <a:tabLst/>
              <a:defRPr/>
            </a:pPr>
            <a:endParaRPr kumimoji="0" lang="en-US" sz="1800" b="0" i="0" u="none" strike="noStrike" kern="0" cap="none" spc="0" normalizeH="0" baseline="0" noProof="0" dirty="0">
              <a:ln>
                <a:noFill/>
              </a:ln>
              <a:solidFill>
                <a:srgbClr val="000000"/>
              </a:solidFill>
              <a:effectLst/>
              <a:uLnTx/>
              <a:uFillTx/>
              <a:latin typeface="Calibri"/>
              <a:ea typeface="+mn-ea"/>
              <a:cs typeface="Calibri"/>
            </a:endParaRPr>
          </a:p>
        </p:txBody>
      </p:sp>
      <p:sp>
        <p:nvSpPr>
          <p:cNvPr id="8" name="Content Placeholder 2">
            <a:extLst>
              <a:ext uri="{FF2B5EF4-FFF2-40B4-BE49-F238E27FC236}">
                <a16:creationId xmlns:a16="http://schemas.microsoft.com/office/drawing/2014/main" id="{6F9B2F18-F8DB-4423-B3AA-A9E431235376}"/>
              </a:ext>
            </a:extLst>
          </p:cNvPr>
          <p:cNvSpPr txBox="1">
            <a:spLocks/>
          </p:cNvSpPr>
          <p:nvPr/>
        </p:nvSpPr>
        <p:spPr>
          <a:xfrm>
            <a:off x="7138737" y="1506482"/>
            <a:ext cx="4443503" cy="2536361"/>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auto" latinLnBrk="0" hangingPunct="1">
              <a:lnSpc>
                <a:spcPct val="90000"/>
              </a:lnSpc>
              <a:spcBef>
                <a:spcPts val="600"/>
              </a:spcBef>
              <a:spcAft>
                <a:spcPts val="3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15873"/>
                </a:solidFill>
                <a:effectLst/>
                <a:uLnTx/>
                <a:uFillTx/>
                <a:latin typeface="Calibri"/>
                <a:ea typeface="+mn-ea"/>
                <a:cs typeface="Calibri"/>
              </a:rPr>
              <a:t>Treatment for Recurrent EOC</a:t>
            </a:r>
          </a:p>
          <a:p>
            <a:pPr marL="742950" marR="0" lvl="1" indent="-285750" algn="l" defTabSz="914400" rtl="0" eaLnBrk="1" fontAlgn="auto" latinLnBrk="0" hangingPunct="1">
              <a:lnSpc>
                <a:spcPct val="90000"/>
              </a:lnSpc>
              <a:spcBef>
                <a:spcPts val="600"/>
              </a:spcBef>
              <a:spcAft>
                <a:spcPts val="30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Calibri"/>
                <a:ea typeface="+mn-ea"/>
                <a:cs typeface="Calibri"/>
              </a:rPr>
              <a:t>Patients: Recurrence &gt; 6 mos after platinum-based chemotherapy</a:t>
            </a:r>
          </a:p>
          <a:p>
            <a:pPr marL="742950" marR="0" lvl="1" indent="-285750" algn="l" defTabSz="914400" rtl="0" eaLnBrk="1" fontAlgn="auto" latinLnBrk="0" hangingPunct="1">
              <a:lnSpc>
                <a:spcPct val="90000"/>
              </a:lnSpc>
              <a:spcBef>
                <a:spcPts val="600"/>
              </a:spcBef>
              <a:spcAft>
                <a:spcPts val="30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Calibri"/>
                <a:ea typeface="+mn-ea"/>
                <a:cs typeface="Calibri"/>
              </a:rPr>
              <a:t>Offer PARPi if patients have no prior PARPi exposure and have a t</a:t>
            </a:r>
            <a:r>
              <a:rPr kumimoji="0" lang="en-US" sz="1800" b="0" i="1" u="none" strike="noStrike" kern="0" cap="none" spc="0" normalizeH="0" baseline="0" noProof="0" dirty="0">
                <a:ln>
                  <a:noFill/>
                </a:ln>
                <a:solidFill>
                  <a:srgbClr val="000000"/>
                </a:solidFill>
                <a:effectLst/>
                <a:uLnTx/>
                <a:uFillTx/>
                <a:latin typeface="Calibri"/>
                <a:ea typeface="+mn-ea"/>
                <a:cs typeface="Calibri"/>
              </a:rPr>
              <a:t>BRCA</a:t>
            </a:r>
            <a:r>
              <a:rPr kumimoji="0" lang="en-US" sz="1800" b="0" i="0" u="none" strike="noStrike" kern="0" cap="none" spc="0" normalizeH="0" baseline="0" noProof="0" dirty="0">
                <a:ln>
                  <a:noFill/>
                </a:ln>
                <a:solidFill>
                  <a:srgbClr val="000000"/>
                </a:solidFill>
                <a:effectLst/>
                <a:uLnTx/>
                <a:uFillTx/>
                <a:latin typeface="Calibri"/>
                <a:ea typeface="+mn-ea"/>
                <a:cs typeface="Calibri"/>
              </a:rPr>
              <a:t> mutation or genomic instability</a:t>
            </a:r>
          </a:p>
          <a:p>
            <a:pPr marL="342900" marR="0" lvl="0" indent="-342900" algn="l" defTabSz="914400" rtl="0" eaLnBrk="1" fontAlgn="auto" latinLnBrk="0" hangingPunct="1">
              <a:lnSpc>
                <a:spcPct val="90000"/>
              </a:lnSpc>
              <a:spcBef>
                <a:spcPts val="600"/>
              </a:spcBef>
              <a:spcAft>
                <a:spcPts val="3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E1471D"/>
                </a:solidFill>
                <a:effectLst/>
                <a:uLnTx/>
                <a:uFillTx/>
                <a:latin typeface="Calibri"/>
                <a:ea typeface="+mn-ea"/>
                <a:cs typeface="Calibri"/>
              </a:rPr>
              <a:t>Other recommendations</a:t>
            </a:r>
          </a:p>
          <a:p>
            <a:pPr marL="742950" marR="0" lvl="1" indent="-285750" algn="l" defTabSz="914400" rtl="0" eaLnBrk="1" fontAlgn="auto" latinLnBrk="0" hangingPunct="1">
              <a:lnSpc>
                <a:spcPct val="90000"/>
              </a:lnSpc>
              <a:spcBef>
                <a:spcPts val="600"/>
              </a:spcBef>
              <a:spcAft>
                <a:spcPts val="30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Calibri"/>
                <a:ea typeface="+mn-ea"/>
                <a:cs typeface="Calibri"/>
              </a:rPr>
              <a:t>In recurrent setting, avoid combining PARPi with chemotherapy, other targeted agents, or immunotherapy (outside of clinical trials)</a:t>
            </a:r>
          </a:p>
          <a:p>
            <a:pPr marL="742950" marR="0" lvl="1" indent="-285750" algn="l" defTabSz="914400" rtl="0" eaLnBrk="1" fontAlgn="auto" latinLnBrk="0" hangingPunct="1">
              <a:lnSpc>
                <a:spcPct val="90000"/>
              </a:lnSpc>
              <a:spcBef>
                <a:spcPts val="600"/>
              </a:spcBef>
              <a:spcAft>
                <a:spcPts val="30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Calibri"/>
                <a:ea typeface="+mn-ea"/>
                <a:cs typeface="Calibri"/>
              </a:rPr>
              <a:t>Do not retreat with a PARPi, as no data support this choice</a:t>
            </a:r>
          </a:p>
          <a:p>
            <a:pPr marL="742950" marR="0" lvl="1" indent="-285750" algn="l" defTabSz="914400" rtl="0" eaLnBrk="1" fontAlgn="auto" latinLnBrk="0" hangingPunct="1">
              <a:lnSpc>
                <a:spcPct val="90000"/>
              </a:lnSpc>
              <a:spcBef>
                <a:spcPts val="600"/>
              </a:spcBef>
              <a:spcAft>
                <a:spcPts val="300"/>
              </a:spcAft>
              <a:buClr>
                <a:srgbClr val="000000"/>
              </a:buClr>
              <a:buSzTx/>
              <a:buFont typeface="Arial" panose="020B0604020202020204" pitchFamily="34" charset="0"/>
              <a:buChar char="‒"/>
              <a:tabLst/>
              <a:defRPr/>
            </a:pPr>
            <a:endParaRPr kumimoji="0" lang="en-US" sz="1800" b="0" i="0" u="none" strike="noStrike" kern="0" cap="none" spc="0" normalizeH="0" baseline="0" noProof="0" dirty="0">
              <a:ln>
                <a:noFill/>
              </a:ln>
              <a:solidFill>
                <a:srgbClr val="000000"/>
              </a:solidFill>
              <a:effectLst/>
              <a:uLnTx/>
              <a:uFillTx/>
              <a:latin typeface="Calibri"/>
              <a:ea typeface="+mn-ea"/>
              <a:cs typeface="Calibri"/>
            </a:endParaRPr>
          </a:p>
        </p:txBody>
      </p:sp>
      <p:grpSp>
        <p:nvGrpSpPr>
          <p:cNvPr id="9" name="Group 8">
            <a:extLst>
              <a:ext uri="{FF2B5EF4-FFF2-40B4-BE49-F238E27FC236}">
                <a16:creationId xmlns:a16="http://schemas.microsoft.com/office/drawing/2014/main" id="{FDDA56DA-3964-4017-A881-DBF453394B16}"/>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87DD594E-6C1F-4579-801B-11DACBA71C6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EE9D0838-0C03-4FB7-900F-BFA576F740E8}"/>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2" name="Text Box 15">
            <a:extLst>
              <a:ext uri="{FF2B5EF4-FFF2-40B4-BE49-F238E27FC236}">
                <a16:creationId xmlns:a16="http://schemas.microsoft.com/office/drawing/2014/main" id="{6E9DE62D-9DC1-431E-9859-9061D71397D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Tew. J Clin Oncol. 2020;38:3468.</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6375263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6ABF75C3-9501-461D-ACEE-C4D94A81C74B}"/>
              </a:ext>
            </a:extLst>
          </p:cNvPr>
          <p:cNvSpPr txBox="1">
            <a:spLocks/>
          </p:cNvSpPr>
          <p:nvPr/>
        </p:nvSpPr>
        <p:spPr>
          <a:xfrm>
            <a:off x="609760" y="1509736"/>
            <a:ext cx="5819320" cy="4678738"/>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fontAlgn="auto">
              <a:spcBef>
                <a:spcPts val="600"/>
              </a:spcBef>
              <a:spcAft>
                <a:spcPts val="300"/>
              </a:spcAft>
            </a:pPr>
            <a:r>
              <a:rPr lang="en-US" sz="2000" b="1" kern="0" dirty="0">
                <a:solidFill>
                  <a:schemeClr val="accent1"/>
                </a:solidFill>
                <a:latin typeface="Calibri"/>
                <a:cs typeface="Calibri"/>
              </a:rPr>
              <a:t>Restoration of HR Activity</a:t>
            </a:r>
          </a:p>
          <a:p>
            <a:pPr lvl="1" fontAlgn="auto">
              <a:spcBef>
                <a:spcPts val="600"/>
              </a:spcBef>
              <a:spcAft>
                <a:spcPts val="300"/>
              </a:spcAft>
            </a:pPr>
            <a:r>
              <a:rPr lang="en-US" sz="1800" b="0" kern="0" dirty="0">
                <a:solidFill>
                  <a:srgbClr val="000000"/>
                </a:solidFill>
                <a:latin typeface="Calibri"/>
                <a:cs typeface="Calibri"/>
              </a:rPr>
              <a:t>Direct</a:t>
            </a:r>
          </a:p>
          <a:p>
            <a:pPr lvl="2" fontAlgn="auto">
              <a:spcBef>
                <a:spcPts val="600"/>
              </a:spcBef>
              <a:spcAft>
                <a:spcPts val="300"/>
              </a:spcAft>
            </a:pPr>
            <a:r>
              <a:rPr lang="en-US" sz="1600" b="0" kern="0" dirty="0">
                <a:solidFill>
                  <a:srgbClr val="000000"/>
                </a:solidFill>
                <a:latin typeface="Calibri"/>
                <a:cs typeface="Calibri"/>
              </a:rPr>
              <a:t>Reversion to WT mutations or hypomorphic mutations in HRR genes (eg, </a:t>
            </a:r>
            <a:r>
              <a:rPr lang="en-US" sz="1600" b="0" i="1" kern="0" dirty="0">
                <a:solidFill>
                  <a:srgbClr val="000000"/>
                </a:solidFill>
                <a:latin typeface="Calibri"/>
                <a:cs typeface="Calibri"/>
              </a:rPr>
              <a:t>BRCA1/2, RAD51</a:t>
            </a:r>
            <a:r>
              <a:rPr lang="en-US" sz="1600" b="0" kern="0" dirty="0">
                <a:solidFill>
                  <a:srgbClr val="000000"/>
                </a:solidFill>
                <a:latin typeface="Calibri"/>
                <a:cs typeface="Calibri"/>
              </a:rPr>
              <a:t>)</a:t>
            </a:r>
          </a:p>
          <a:p>
            <a:pPr lvl="2" fontAlgn="auto">
              <a:spcBef>
                <a:spcPts val="600"/>
              </a:spcBef>
              <a:spcAft>
                <a:spcPts val="300"/>
              </a:spcAft>
            </a:pPr>
            <a:r>
              <a:rPr lang="en-US" sz="1600" b="0" kern="0" dirty="0">
                <a:solidFill>
                  <a:srgbClr val="000000"/>
                </a:solidFill>
                <a:latin typeface="Calibri"/>
                <a:cs typeface="Calibri"/>
              </a:rPr>
              <a:t>Promoter demethylation of HR genes</a:t>
            </a:r>
          </a:p>
          <a:p>
            <a:pPr lvl="1" fontAlgn="auto">
              <a:spcBef>
                <a:spcPts val="600"/>
              </a:spcBef>
              <a:spcAft>
                <a:spcPts val="300"/>
              </a:spcAft>
            </a:pPr>
            <a:r>
              <a:rPr lang="en-US" sz="1800" b="0" kern="0" dirty="0">
                <a:solidFill>
                  <a:srgbClr val="000000"/>
                </a:solidFill>
                <a:latin typeface="Calibri"/>
                <a:cs typeface="Calibri"/>
              </a:rPr>
              <a:t>Indirect</a:t>
            </a:r>
          </a:p>
          <a:p>
            <a:pPr lvl="2" fontAlgn="auto">
              <a:spcBef>
                <a:spcPts val="600"/>
              </a:spcBef>
              <a:spcAft>
                <a:spcPts val="300"/>
              </a:spcAft>
            </a:pPr>
            <a:r>
              <a:rPr lang="en-US" sz="1600" b="0" kern="0" dirty="0">
                <a:solidFill>
                  <a:srgbClr val="000000"/>
                </a:solidFill>
                <a:latin typeface="Calibri"/>
                <a:cs typeface="Calibri"/>
              </a:rPr>
              <a:t>Oncogenic signaling driving HR gene expression</a:t>
            </a:r>
          </a:p>
          <a:p>
            <a:pPr lvl="2" fontAlgn="auto">
              <a:spcBef>
                <a:spcPts val="600"/>
              </a:spcBef>
              <a:spcAft>
                <a:spcPts val="300"/>
              </a:spcAft>
            </a:pPr>
            <a:r>
              <a:rPr lang="en-US" sz="1600" b="0" kern="0" dirty="0">
                <a:solidFill>
                  <a:srgbClr val="000000"/>
                </a:solidFill>
                <a:latin typeface="Calibri"/>
                <a:cs typeface="Calibri"/>
              </a:rPr>
              <a:t>Loss of 53BP1 (promotes HR activity)</a:t>
            </a:r>
          </a:p>
          <a:p>
            <a:pPr lvl="2" fontAlgn="auto">
              <a:spcBef>
                <a:spcPts val="600"/>
              </a:spcBef>
              <a:spcAft>
                <a:spcPts val="300"/>
              </a:spcAft>
            </a:pPr>
            <a:r>
              <a:rPr lang="en-US" sz="1600" b="0" kern="0" dirty="0">
                <a:solidFill>
                  <a:srgbClr val="000000"/>
                </a:solidFill>
                <a:latin typeface="Calibri"/>
                <a:cs typeface="Calibri"/>
              </a:rPr>
              <a:t>HSP90 stabilization of </a:t>
            </a:r>
            <a:r>
              <a:rPr lang="en-US" sz="1600" b="0" i="1" kern="0" dirty="0">
                <a:solidFill>
                  <a:srgbClr val="000000"/>
                </a:solidFill>
                <a:latin typeface="Calibri"/>
                <a:cs typeface="Calibri"/>
              </a:rPr>
              <a:t>BRCA1/2</a:t>
            </a:r>
            <a:r>
              <a:rPr lang="en-US" sz="1600" b="0" kern="0" dirty="0">
                <a:solidFill>
                  <a:srgbClr val="000000"/>
                </a:solidFill>
                <a:latin typeface="Calibri"/>
                <a:cs typeface="Calibri"/>
              </a:rPr>
              <a:t> variants</a:t>
            </a:r>
          </a:p>
          <a:p>
            <a:pPr fontAlgn="auto">
              <a:spcBef>
                <a:spcPts val="600"/>
              </a:spcBef>
              <a:spcAft>
                <a:spcPts val="300"/>
              </a:spcAft>
            </a:pPr>
            <a:r>
              <a:rPr lang="en-US" sz="2000" b="1" kern="0" dirty="0">
                <a:solidFill>
                  <a:schemeClr val="accent3"/>
                </a:solidFill>
                <a:latin typeface="Calibri"/>
                <a:cs typeface="Calibri"/>
              </a:rPr>
              <a:t>Mitigation of Replication Stress</a:t>
            </a:r>
          </a:p>
          <a:p>
            <a:pPr lvl="1" fontAlgn="auto">
              <a:spcBef>
                <a:spcPts val="600"/>
              </a:spcBef>
              <a:spcAft>
                <a:spcPts val="300"/>
              </a:spcAft>
            </a:pPr>
            <a:r>
              <a:rPr lang="en-US" sz="1800" b="0" kern="0" dirty="0">
                <a:solidFill>
                  <a:srgbClr val="000000"/>
                </a:solidFill>
                <a:latin typeface="Calibri"/>
                <a:cs typeface="Calibri"/>
              </a:rPr>
              <a:t>Fork stability and cell cycle control</a:t>
            </a:r>
          </a:p>
          <a:p>
            <a:pPr lvl="2" fontAlgn="auto">
              <a:spcBef>
                <a:spcPts val="600"/>
              </a:spcBef>
              <a:spcAft>
                <a:spcPts val="300"/>
              </a:spcAft>
            </a:pPr>
            <a:r>
              <a:rPr lang="en-US" sz="1600" b="0" kern="0" dirty="0">
                <a:solidFill>
                  <a:srgbClr val="000000"/>
                </a:solidFill>
                <a:latin typeface="Calibri"/>
                <a:cs typeface="Calibri"/>
              </a:rPr>
              <a:t>Decreased proliferation with increased replication fork protection via mechanism such as loss of </a:t>
            </a:r>
            <a:r>
              <a:rPr lang="en-US" sz="1600" b="0" i="1" kern="0" dirty="0">
                <a:solidFill>
                  <a:srgbClr val="000000"/>
                </a:solidFill>
                <a:latin typeface="Calibri"/>
                <a:cs typeface="Calibri"/>
              </a:rPr>
              <a:t>EZH2, MLL3, </a:t>
            </a:r>
            <a:r>
              <a:rPr lang="en-US" sz="1600" b="0" kern="0" dirty="0">
                <a:solidFill>
                  <a:srgbClr val="000000"/>
                </a:solidFill>
                <a:latin typeface="Calibri"/>
                <a:cs typeface="Calibri"/>
              </a:rPr>
              <a:t>or</a:t>
            </a:r>
            <a:r>
              <a:rPr lang="en-US" sz="1600" b="0" i="1" kern="0" dirty="0">
                <a:solidFill>
                  <a:srgbClr val="000000"/>
                </a:solidFill>
                <a:latin typeface="Calibri"/>
                <a:cs typeface="Calibri"/>
              </a:rPr>
              <a:t> MLL4</a:t>
            </a:r>
            <a:r>
              <a:rPr lang="en-US" sz="1600" b="0" kern="0" dirty="0">
                <a:solidFill>
                  <a:srgbClr val="000000"/>
                </a:solidFill>
                <a:latin typeface="Calibri"/>
                <a:cs typeface="Calibri"/>
              </a:rPr>
              <a:t>, and/or increased reliance on ATR-CHK1 replication checkpoint pathway for DNA repair</a:t>
            </a:r>
            <a:endParaRPr lang="en-US" sz="1800" b="0" kern="0" dirty="0">
              <a:solidFill>
                <a:srgbClr val="000000"/>
              </a:solidFill>
              <a:latin typeface="Calibri"/>
              <a:cs typeface="Calibri"/>
            </a:endParaRPr>
          </a:p>
          <a:p>
            <a:pPr lvl="1" fontAlgn="auto">
              <a:spcBef>
                <a:spcPts val="600"/>
              </a:spcBef>
              <a:spcAft>
                <a:spcPts val="300"/>
              </a:spcAft>
            </a:pPr>
            <a:endParaRPr lang="en-US" sz="2000" b="0" kern="0" dirty="0">
              <a:solidFill>
                <a:srgbClr val="000000"/>
              </a:solidFill>
              <a:latin typeface="Calibri"/>
              <a:cs typeface="Calibri"/>
            </a:endParaRPr>
          </a:p>
        </p:txBody>
      </p:sp>
      <p:sp>
        <p:nvSpPr>
          <p:cNvPr id="5" name="Title 4">
            <a:extLst>
              <a:ext uri="{FF2B5EF4-FFF2-40B4-BE49-F238E27FC236}">
                <a16:creationId xmlns:a16="http://schemas.microsoft.com/office/drawing/2014/main" id="{6F6CC311-EA46-D242-B4C8-88C83CC3181F}"/>
              </a:ext>
            </a:extLst>
          </p:cNvPr>
          <p:cNvSpPr>
            <a:spLocks noGrp="1"/>
          </p:cNvSpPr>
          <p:nvPr>
            <p:ph type="title"/>
          </p:nvPr>
        </p:nvSpPr>
        <p:spPr/>
        <p:txBody>
          <a:bodyPr>
            <a:noAutofit/>
          </a:bodyPr>
          <a:lstStyle/>
          <a:p>
            <a:r>
              <a:rPr lang="en-US" dirty="0"/>
              <a:t>Overcoming Resistance to PARP Inhibitors Is Key to Expanding Benefit </a:t>
            </a:r>
          </a:p>
        </p:txBody>
      </p:sp>
      <p:grpSp>
        <p:nvGrpSpPr>
          <p:cNvPr id="37" name="Group 7">
            <a:extLst>
              <a:ext uri="{FF2B5EF4-FFF2-40B4-BE49-F238E27FC236}">
                <a16:creationId xmlns:a16="http://schemas.microsoft.com/office/drawing/2014/main" id="{E85808FC-E5D2-4E2F-AC4D-BDDBF17D0C85}"/>
              </a:ext>
            </a:extLst>
          </p:cNvPr>
          <p:cNvGrpSpPr>
            <a:grpSpLocks/>
          </p:cNvGrpSpPr>
          <p:nvPr/>
        </p:nvGrpSpPr>
        <p:grpSpPr bwMode="auto">
          <a:xfrm>
            <a:off x="9389569" y="6216652"/>
            <a:ext cx="2488502" cy="447822"/>
            <a:chOff x="9527309" y="3551529"/>
            <a:chExt cx="2488502" cy="448324"/>
          </a:xfrm>
        </p:grpSpPr>
        <p:pic>
          <p:nvPicPr>
            <p:cNvPr id="38" name="Picture 9">
              <a:extLst>
                <a:ext uri="{FF2B5EF4-FFF2-40B4-BE49-F238E27FC236}">
                  <a16:creationId xmlns:a16="http://schemas.microsoft.com/office/drawing/2014/main" id="{8933682D-6CD3-4AAD-9A5E-2FBAECE1709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9" name="Rectangle 8">
              <a:extLst>
                <a:ext uri="{FF2B5EF4-FFF2-40B4-BE49-F238E27FC236}">
                  <a16:creationId xmlns:a16="http://schemas.microsoft.com/office/drawing/2014/main" id="{43AD18EF-08E3-4653-88F3-104DEC170D80}"/>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40" name="Text Box 11">
            <a:extLst>
              <a:ext uri="{FF2B5EF4-FFF2-40B4-BE49-F238E27FC236}">
                <a16:creationId xmlns:a16="http://schemas.microsoft.com/office/drawing/2014/main" id="{4B6287BA-2393-4267-88E4-F39CF30D7E6C}"/>
              </a:ext>
            </a:extLst>
          </p:cNvPr>
          <p:cNvSpPr txBox="1">
            <a:spLocks noChangeArrowheads="1"/>
          </p:cNvSpPr>
          <p:nvPr/>
        </p:nvSpPr>
        <p:spPr bwMode="auto">
          <a:xfrm>
            <a:off x="440217" y="635986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Pilie. Nat Rev Clin Oncol. 2019;16:81.</a:t>
            </a:r>
          </a:p>
        </p:txBody>
      </p:sp>
      <p:sp>
        <p:nvSpPr>
          <p:cNvPr id="3" name="Content Placeholder 2">
            <a:extLst>
              <a:ext uri="{FF2B5EF4-FFF2-40B4-BE49-F238E27FC236}">
                <a16:creationId xmlns:a16="http://schemas.microsoft.com/office/drawing/2014/main" id="{3FF65C24-1886-4829-AB7A-D1193CC93248}"/>
              </a:ext>
            </a:extLst>
          </p:cNvPr>
          <p:cNvSpPr txBox="1">
            <a:spLocks/>
          </p:cNvSpPr>
          <p:nvPr/>
        </p:nvSpPr>
        <p:spPr>
          <a:xfrm>
            <a:off x="6315959" y="1513492"/>
            <a:ext cx="5326437" cy="4678738"/>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fontAlgn="auto">
              <a:spcBef>
                <a:spcPts val="600"/>
              </a:spcBef>
              <a:spcAft>
                <a:spcPts val="300"/>
              </a:spcAft>
            </a:pPr>
            <a:r>
              <a:rPr lang="en-US" sz="2000" b="1" kern="0" dirty="0">
                <a:solidFill>
                  <a:schemeClr val="accent1"/>
                </a:solidFill>
                <a:latin typeface="Calibri"/>
                <a:cs typeface="Calibri"/>
              </a:rPr>
              <a:t>Resistance by Multiple Mechanisms</a:t>
            </a:r>
          </a:p>
          <a:p>
            <a:pPr lvl="1" fontAlgn="auto">
              <a:spcBef>
                <a:spcPts val="600"/>
              </a:spcBef>
              <a:spcAft>
                <a:spcPts val="300"/>
              </a:spcAft>
            </a:pPr>
            <a:r>
              <a:rPr lang="en-US" sz="1800" b="0" kern="0" dirty="0">
                <a:solidFill>
                  <a:srgbClr val="000000"/>
                </a:solidFill>
                <a:latin typeface="Calibri"/>
                <a:cs typeface="Calibri"/>
              </a:rPr>
              <a:t>Mechanisms inherent to PARP enzymes (eg, mutations in drug-binding or catalytic domains)</a:t>
            </a:r>
          </a:p>
          <a:p>
            <a:pPr lvl="1" fontAlgn="auto">
              <a:spcBef>
                <a:spcPts val="600"/>
              </a:spcBef>
              <a:spcAft>
                <a:spcPts val="300"/>
              </a:spcAft>
            </a:pPr>
            <a:r>
              <a:rPr lang="en-US" sz="1800" b="0" kern="0" dirty="0">
                <a:solidFill>
                  <a:srgbClr val="000000"/>
                </a:solidFill>
                <a:latin typeface="Calibri"/>
                <a:cs typeface="Calibri"/>
              </a:rPr>
              <a:t>Mechanisms that increase PARylation of PARP (eg, loss of PARG), which restores PARP signaling and releases PARP from DNA</a:t>
            </a:r>
          </a:p>
          <a:p>
            <a:pPr lvl="1" fontAlgn="auto">
              <a:spcBef>
                <a:spcPts val="600"/>
              </a:spcBef>
              <a:spcAft>
                <a:spcPts val="300"/>
              </a:spcAft>
            </a:pPr>
            <a:r>
              <a:rPr lang="en-US" sz="1800" b="0" kern="0" dirty="0">
                <a:solidFill>
                  <a:srgbClr val="000000"/>
                </a:solidFill>
                <a:latin typeface="Calibri"/>
                <a:cs typeface="Calibri"/>
              </a:rPr>
              <a:t>Export of PARP inhibitor from cell via P-glycoprotein, MDR, and/or ABC drug efflux transporters</a:t>
            </a:r>
          </a:p>
          <a:p>
            <a:pPr lvl="1" fontAlgn="auto">
              <a:spcBef>
                <a:spcPts val="600"/>
              </a:spcBef>
              <a:spcAft>
                <a:spcPts val="300"/>
              </a:spcAft>
            </a:pPr>
            <a:r>
              <a:rPr lang="en-US" sz="1800" b="0" kern="0" dirty="0">
                <a:solidFill>
                  <a:srgbClr val="000000"/>
                </a:solidFill>
                <a:latin typeface="Calibri"/>
                <a:cs typeface="Calibri"/>
              </a:rPr>
              <a:t>Biomarkers of resistance with unknown mechanisms (eg, loss of SLFN11, loss of EMT signature)</a:t>
            </a:r>
          </a:p>
        </p:txBody>
      </p:sp>
    </p:spTree>
    <p:extLst>
      <p:ext uri="{BB962C8B-B14F-4D97-AF65-F5344CB8AC3E}">
        <p14:creationId xmlns:p14="http://schemas.microsoft.com/office/powerpoint/2010/main" val="29050771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PARP Inhibitors and Targeted Therapy in </a:t>
            </a:r>
            <a:br>
              <a:rPr lang="en-US" dirty="0"/>
            </a:br>
            <a:r>
              <a:rPr lang="en-US" dirty="0"/>
              <a:t>Ovarian Cancer: Conclusions</a:t>
            </a:r>
          </a:p>
        </p:txBody>
      </p:sp>
      <p:sp>
        <p:nvSpPr>
          <p:cNvPr id="3" name="Content Placeholder 2"/>
          <p:cNvSpPr>
            <a:spLocks noGrp="1"/>
          </p:cNvSpPr>
          <p:nvPr>
            <p:ph idx="1"/>
          </p:nvPr>
        </p:nvSpPr>
        <p:spPr/>
        <p:txBody>
          <a:bodyPr>
            <a:normAutofit/>
          </a:bodyPr>
          <a:lstStyle/>
          <a:p>
            <a:r>
              <a:rPr lang="en-US" dirty="0"/>
              <a:t>The era of targeted therapy has arrived</a:t>
            </a:r>
          </a:p>
          <a:p>
            <a:r>
              <a:rPr lang="en-US" dirty="0"/>
              <a:t>Today, </a:t>
            </a:r>
            <a:r>
              <a:rPr lang="en-US" b="1" dirty="0">
                <a:solidFill>
                  <a:schemeClr val="accent3"/>
                </a:solidFill>
              </a:rPr>
              <a:t>combinations</a:t>
            </a:r>
            <a:r>
              <a:rPr lang="en-US" dirty="0"/>
              <a:t> and </a:t>
            </a:r>
            <a:r>
              <a:rPr lang="en-US" b="1" dirty="0">
                <a:solidFill>
                  <a:schemeClr val="accent3"/>
                </a:solidFill>
              </a:rPr>
              <a:t>earlier lines of therapy </a:t>
            </a:r>
            <a:r>
              <a:rPr lang="en-US" dirty="0"/>
              <a:t>are established</a:t>
            </a:r>
          </a:p>
          <a:p>
            <a:r>
              <a:rPr lang="en-US" dirty="0"/>
              <a:t>Beyond HRD/</a:t>
            </a:r>
            <a:r>
              <a:rPr lang="en-US" i="1" dirty="0"/>
              <a:t>BRCA</a:t>
            </a:r>
            <a:r>
              <a:rPr lang="en-US" dirty="0"/>
              <a:t>, biomarkers have been disappointing</a:t>
            </a:r>
          </a:p>
          <a:p>
            <a:r>
              <a:rPr lang="en-US" dirty="0"/>
              <a:t>Going forward, the goal is to develop synergistic combinations with PARP inhibitor for HRP and PARP inhibitor resistance disease settings</a:t>
            </a:r>
          </a:p>
        </p:txBody>
      </p:sp>
      <p:grpSp>
        <p:nvGrpSpPr>
          <p:cNvPr id="4" name="Group 7">
            <a:extLst>
              <a:ext uri="{FF2B5EF4-FFF2-40B4-BE49-F238E27FC236}">
                <a16:creationId xmlns:a16="http://schemas.microsoft.com/office/drawing/2014/main" id="{E58973B5-36ED-47DC-BD74-A5711ED1C580}"/>
              </a:ext>
            </a:extLst>
          </p:cNvPr>
          <p:cNvGrpSpPr>
            <a:grpSpLocks/>
          </p:cNvGrpSpPr>
          <p:nvPr/>
        </p:nvGrpSpPr>
        <p:grpSpPr bwMode="auto">
          <a:xfrm>
            <a:off x="9389569" y="6216652"/>
            <a:ext cx="2488502" cy="447822"/>
            <a:chOff x="9527309" y="3551529"/>
            <a:chExt cx="2488502" cy="448324"/>
          </a:xfrm>
        </p:grpSpPr>
        <p:pic>
          <p:nvPicPr>
            <p:cNvPr id="5" name="Picture 9">
              <a:extLst>
                <a:ext uri="{FF2B5EF4-FFF2-40B4-BE49-F238E27FC236}">
                  <a16:creationId xmlns:a16="http://schemas.microsoft.com/office/drawing/2014/main" id="{608208C2-6D28-4BBA-827A-B063257C251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 name="Rectangle 8">
              <a:extLst>
                <a:ext uri="{FF2B5EF4-FFF2-40B4-BE49-F238E27FC236}">
                  <a16:creationId xmlns:a16="http://schemas.microsoft.com/office/drawing/2014/main" id="{E63E3E49-7AB4-4A92-AAD6-970E2D89B93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1807526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clinicaloptions.com/oncology</a:t>
            </a:r>
            <a:endParaRPr lang="en-US" dirty="0">
              <a:solidFill>
                <a:srgbClr val="E1471D"/>
              </a:solidFill>
            </a:endParaRPr>
          </a:p>
          <a:p>
            <a:r>
              <a:rPr lang="en-US" dirty="0">
                <a:solidFill>
                  <a:schemeClr val="accent3"/>
                </a:solidFill>
                <a:hlinkClick r:id="rId4"/>
              </a:rPr>
              <a:t>clinicaloptions.com/oncology/topics/ovarian-cancer</a:t>
            </a:r>
            <a:endParaRPr lang="en-US" dirty="0">
              <a:solidFill>
                <a:schemeClr val="accent3"/>
              </a:solidFill>
            </a:endParaRPr>
          </a:p>
          <a:p>
            <a:endParaRPr lang="en-US"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Ovarian Cancer!</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7"/>
            <a:ext cx="8377487" cy="2605717"/>
          </a:xfrm>
        </p:spPr>
        <p:txBody>
          <a:bodyPr rtlCol="0">
            <a:normAutofit/>
          </a:bodyPr>
          <a:lstStyle/>
          <a:p>
            <a:pPr>
              <a:buClr>
                <a:schemeClr val="tx2">
                  <a:lumMod val="20000"/>
                  <a:lumOff val="80000"/>
                </a:schemeClr>
              </a:buClr>
              <a:defRPr/>
            </a:pPr>
            <a:r>
              <a:rPr lang="en-US" sz="2800" dirty="0">
                <a:solidFill>
                  <a:srgbClr val="E1471D"/>
                </a:solidFill>
              </a:rPr>
              <a:t>Text module </a:t>
            </a:r>
            <a:r>
              <a:rPr lang="en-US" sz="2800" b="0" dirty="0">
                <a:solidFill>
                  <a:schemeClr val="bg1"/>
                </a:solidFill>
              </a:rPr>
              <a:t>associated with this downloadable slideset</a:t>
            </a:r>
            <a:endParaRPr lang="en-US" sz="2800" dirty="0">
              <a:solidFill>
                <a:srgbClr val="E1471D"/>
              </a:solidFill>
            </a:endParaRPr>
          </a:p>
          <a:p>
            <a:pPr>
              <a:buClr>
                <a:schemeClr val="tx2">
                  <a:lumMod val="20000"/>
                  <a:lumOff val="80000"/>
                </a:schemeClr>
              </a:buClr>
              <a:defRPr/>
            </a:pPr>
            <a:r>
              <a:rPr lang="en-US" sz="2800" dirty="0">
                <a:solidFill>
                  <a:srgbClr val="E1471D"/>
                </a:solidFill>
              </a:rPr>
              <a:t>Podcasts </a:t>
            </a:r>
            <a:r>
              <a:rPr lang="en-US" sz="2800" b="0" dirty="0">
                <a:solidFill>
                  <a:srgbClr val="000000"/>
                </a:solidFill>
              </a:rPr>
              <a:t>with expert perspectives on managing patients with ovarian cancer</a:t>
            </a:r>
          </a:p>
          <a:p>
            <a:pPr>
              <a:buClr>
                <a:schemeClr val="tx2">
                  <a:lumMod val="20000"/>
                  <a:lumOff val="80000"/>
                </a:schemeClr>
              </a:buClr>
              <a:defRPr/>
            </a:pPr>
            <a:endParaRPr lang="en-US" sz="2800" dirty="0">
              <a:solidFill>
                <a:srgbClr val="E1471D"/>
              </a:solidFill>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WASPOLLED" val="0E1C22FE287946079AD594A21ABA5D44"/>
  <p:tag name="TPVERSION" val="5"/>
  <p:tag name="TPFULLVERSION" val="5.3.2.24"/>
  <p:tag name="PPTVERSION" val="15"/>
  <p:tag name="TPOS" val="2"/>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7&quot;/&gt;&lt;lineCharCount val=&quot;16&quot;/&gt;&lt;/TableIndex&gt;&lt;/ShapeTextInfo&gt;"/>
</p:tagLst>
</file>

<file path=ppt/tags/tag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1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quot;/&gt;&lt;lineCharCount val=&quot;1&quot;/&gt;&lt;/TableIndex&gt;&lt;/ShapeTextInfo&gt;"/>
</p:tagLst>
</file>

<file path=ppt/tags/tag1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quot;/&gt;&lt;lineCharCount val=&quot;1&quot;/&gt;&lt;/TableIndex&gt;&lt;/ShapeTextInfo&gt;"/>
</p:tagLst>
</file>

<file path=ppt/tags/tag1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2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2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2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2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2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2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2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2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2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5&quot;/&gt;&lt;/TableIndex&gt;&lt;/ShapeTextInfo&gt;"/>
</p:tagLst>
</file>

<file path=ppt/tags/tag2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1&quot;/&gt;&lt;/TableIndex&gt;&lt;/ShapeTextInfo&gt;"/>
</p:tagLst>
</file>

<file path=ppt/tags/tag3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quot;/&gt;&lt;/TableIndex&gt;&lt;/ShapeTextInfo&gt;"/>
</p:tagLst>
</file>

<file path=ppt/tags/tag3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8&quot;/&gt;&lt;/TableIndex&gt;&lt;/ShapeTextInfo&gt;"/>
</p:tagLst>
</file>

<file path=ppt/tags/tag3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3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3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3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3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3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3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3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4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4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4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4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4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4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4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4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4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4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5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5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5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5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5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5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5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5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5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5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6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6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6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6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6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6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5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GYN_Schmid_KEYNOTE-522" id="{B7A7D620-29AA-4146-BFCE-AEDE1B7E146E}" vid="{98A13B81-12BD-CC45-8E21-E3BAE5CE34E5}"/>
    </a:ext>
  </a:extLst>
</a:theme>
</file>

<file path=ppt/theme/theme4.xml><?xml version="1.0" encoding="utf-8"?>
<a:theme xmlns:a="http://schemas.openxmlformats.org/drawingml/2006/main" name="2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5C1727722BB33458EE01485BC33A8CA" ma:contentTypeVersion="1" ma:contentTypeDescription="Create a new document." ma:contentTypeScope="" ma:versionID="a10c2b6185297202cd3b24c1c65d46ad">
  <xsd:schema xmlns:xsd="http://www.w3.org/2001/XMLSchema" xmlns:xs="http://www.w3.org/2001/XMLSchema" xmlns:p="http://schemas.microsoft.com/office/2006/metadata/properties" xmlns:ns2="d54cbe69-32bd-412a-b004-9152f949605e" xmlns:ns3="cb8227da-41f5-44a4-b8c8-477008d07fa7" targetNamespace="http://schemas.microsoft.com/office/2006/metadata/properties" ma:root="true" ma:fieldsID="782aa0131eac1a5bcd1117b60a312e88" ns2:_="" ns3:_="">
    <xsd:import namespace="d54cbe69-32bd-412a-b004-9152f949605e"/>
    <xsd:import namespace="cb8227da-41f5-44a4-b8c8-477008d07fa7"/>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cb8227da-41f5-44a4-b8c8-477008d07fa7"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Clin Focus"/>
          <xsd:enumeration value="Slides - Clin Focus Mod"/>
          <xsd:enumeration value="Slides - Downloadable"/>
          <xsd:enumeration value="Permissions"/>
          <xsd:enumeration value="Online Figures/Tables"/>
          <xsd:enumeration value="Outcomes - Quest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Document_x0020_Category xmlns="cb8227da-41f5-44a4-b8c8-477008d07fa7">Slides - Downloadable</Document_x0020_Category>
    <_dlc_DocId xmlns="d54cbe69-32bd-412a-b004-9152f949605e">56M7VY3CDVN5-1581115097-15</_dlc_DocId>
    <_dlc_DocIdUrl xmlns="d54cbe69-32bd-412a-b004-9152f949605e">
      <Url>https://intranet.clinicaloptions.com/mews/oncology/ONC_2020_Ovarian_PARP_TU_(PRP3609)/CME-certified_Clinical_Focus_Synergy_with_polling___pre_post/_layouts/15/DocIdRedir.aspx?ID=56M7VY3CDVN5-1581115097-15</Url>
      <Description>56M7VY3CDVN5-1581115097-15</Description>
    </_dlc_DocIdUrl>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C4B1462-1394-4772-9972-98A4287F816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cb8227da-41f5-44a4-b8c8-477008d07fa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CDC6A3D-D77F-4B6F-8017-15154DC03E0A}">
  <ds:schemaRefs>
    <ds:schemaRef ds:uri="http://schemas.microsoft.com/sharepoint/events"/>
  </ds:schemaRefs>
</ds:datastoreItem>
</file>

<file path=customXml/itemProps3.xml><?xml version="1.0" encoding="utf-8"?>
<ds:datastoreItem xmlns:ds="http://schemas.openxmlformats.org/officeDocument/2006/customXml" ds:itemID="{42155363-AB53-4F44-8011-FC22A3873D4C}">
  <ds:schemaRefs>
    <ds:schemaRef ds:uri="http://schemas.microsoft.com/office/2006/metadata/properties"/>
    <ds:schemaRef ds:uri="d54cbe69-32bd-412a-b004-9152f949605e"/>
    <ds:schemaRef ds:uri="http://purl.org/dc/terms/"/>
    <ds:schemaRef ds:uri="http://schemas.openxmlformats.org/package/2006/metadata/core-properties"/>
    <ds:schemaRef ds:uri="http://purl.org/dc/dcmitype/"/>
    <ds:schemaRef ds:uri="http://schemas.microsoft.com/office/2006/documentManagement/types"/>
    <ds:schemaRef ds:uri="http://purl.org/dc/elements/1.1/"/>
    <ds:schemaRef ds:uri="http://schemas.microsoft.com/office/infopath/2007/PartnerControls"/>
    <ds:schemaRef ds:uri="cb8227da-41f5-44a4-b8c8-477008d07fa7"/>
    <ds:schemaRef ds:uri="http://www.w3.org/XML/1998/namespace"/>
  </ds:schemaRefs>
</ds:datastoreItem>
</file>

<file path=customXml/itemProps4.xml><?xml version="1.0" encoding="utf-8"?>
<ds:datastoreItem xmlns:ds="http://schemas.openxmlformats.org/officeDocument/2006/customXml" ds:itemID="{40079F33-2839-4454-986C-EF93BD773E2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22104</TotalTime>
  <Words>8797</Words>
  <Application>Microsoft Office PowerPoint</Application>
  <PresentationFormat>Widescreen</PresentationFormat>
  <Paragraphs>2173</Paragraphs>
  <Slides>47</Slides>
  <Notes>42</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47</vt:i4>
      </vt:variant>
    </vt:vector>
  </HeadingPairs>
  <TitlesOfParts>
    <vt:vector size="60" baseType="lpstr">
      <vt:lpstr>.AppleSystemUIFont</vt:lpstr>
      <vt:lpstr>Arial</vt:lpstr>
      <vt:lpstr>Arial Bold</vt:lpstr>
      <vt:lpstr>Arial Narrow</vt:lpstr>
      <vt:lpstr>Arial Nova</vt:lpstr>
      <vt:lpstr>Calibri</vt:lpstr>
      <vt:lpstr>Roboto</vt:lpstr>
      <vt:lpstr>Times</vt:lpstr>
      <vt:lpstr>Wingdings</vt:lpstr>
      <vt:lpstr>2017_HTAA_Diabetes</vt:lpstr>
      <vt:lpstr>5_2017_HTAA_Diabetes</vt:lpstr>
      <vt:lpstr>1_2017_HTAA_Diabetes</vt:lpstr>
      <vt:lpstr>2_2017_HTAA_Diabetes</vt:lpstr>
      <vt:lpstr>Current Landscape in Ovarian Cancer: PARP Inhibitors and Targeted Therapy</vt:lpstr>
      <vt:lpstr>About These Slides</vt:lpstr>
      <vt:lpstr>Faculty</vt:lpstr>
      <vt:lpstr>THIRTEEN New FDA Approvals in Ovarian Cancer From 2014 to 2020</vt:lpstr>
      <vt:lpstr>FDA-Approved PARP Inhibitors in Ovarian Cancer </vt:lpstr>
      <vt:lpstr>FDA-Approved PARP Inhibitors:  Current Indications in Ovarian Cancer</vt:lpstr>
      <vt:lpstr>When to Use PARP Inhibitors in Ovarian Cancer</vt:lpstr>
      <vt:lpstr>Phase III ICON8: PFS With Weekly Dose-Dense  First-line Chemotherapy vs Q3W CT in Ovarian Cancer</vt:lpstr>
      <vt:lpstr>PARP Inhibitors and Homologous Recombination </vt:lpstr>
      <vt:lpstr>Reduced Sensitivity of BRCAwt Tumor Cells to  PARP Inhibition Suggests Concentration Is Important</vt:lpstr>
      <vt:lpstr>Approximately 50% of High-Grade Serous Ovarian Cancers Have Alterations in HR Repair Genes</vt:lpstr>
      <vt:lpstr>Testing a Preclinical Hypothesis: Does PARP Inhibitor Concentration Matter?</vt:lpstr>
      <vt:lpstr>Pharmacologic Properties of PARP Inhibitors</vt:lpstr>
      <vt:lpstr>PARP Inhibitors: Dosing and Dose Modification</vt:lpstr>
      <vt:lpstr>PFS in Pivotal Studies of PARP Inhibitors in Patients With Recurrent Ovarian Cancer After Response to Platinum</vt:lpstr>
      <vt:lpstr>PFS in Phase III Trials of PARP Inhibitors vs Placebo as Maintenance in BRCA-Mutated Ovarian Cancer</vt:lpstr>
      <vt:lpstr>PFS in Phase III Trials of PARP Inhibitors vs Placebo as Maintenance in Ovarian Cancer Without BRCAm or HRD</vt:lpstr>
      <vt:lpstr>PARP Inhibitors in Recurrent Ovarian Cancer: Safety</vt:lpstr>
      <vt:lpstr>Niraparib Dose for Each Patient Is Often Determined Within the First Few Mos of Treatment</vt:lpstr>
      <vt:lpstr>Ovarian Cancer Patients May Require Early Dose Niraparib Modification Based on Low Body Weight or Platelets</vt:lpstr>
      <vt:lpstr>First-line Maintenance Therapy</vt:lpstr>
      <vt:lpstr>SOLO1: Olaparib vs Placebo as First-line Maintenance in Ovarian Cancer With BRCA Mutation</vt:lpstr>
      <vt:lpstr>SOLO1: Baseline Characteristics</vt:lpstr>
      <vt:lpstr>SOLO1: PFS at 5 Yrs</vt:lpstr>
      <vt:lpstr>PRIMA: Maintenance Niraparib vs Placebo in Ovarian Cancer at High Risk of Recurrence After 1L Platinum </vt:lpstr>
      <vt:lpstr>PRIMA: Baseline Characteristics</vt:lpstr>
      <vt:lpstr>Testing for HR Status in Ovarian Cancer:  BRCA Mutations, Genomic Instability</vt:lpstr>
      <vt:lpstr>PRIMA: PFS in HRD Patients</vt:lpstr>
      <vt:lpstr>PRIMA: Safety</vt:lpstr>
      <vt:lpstr>PRIMA: Patient Compliance Rates Across All PRO Instruments  </vt:lpstr>
      <vt:lpstr>PowerPoint Presentation</vt:lpstr>
      <vt:lpstr>PowerPoint Presentation</vt:lpstr>
      <vt:lpstr>PRIMA: Other Efficacy Endpoints </vt:lpstr>
      <vt:lpstr>PowerPoint Presentation</vt:lpstr>
      <vt:lpstr>PowerPoint Presentation</vt:lpstr>
      <vt:lpstr>PAOLA-1: Maintenance Olaparib + Bevacizumab After Initial Therapy for Ovarian Cancer</vt:lpstr>
      <vt:lpstr>PAOLA-1: Approximately 50% of Patients Were HRD+ </vt:lpstr>
      <vt:lpstr>PAOLA-1: PFS by HRD Status </vt:lpstr>
      <vt:lpstr>PAOLA-1: Most Common and Special Interest AEs </vt:lpstr>
      <vt:lpstr>PAOLA-1: Patient-Reported Quality of Life</vt:lpstr>
      <vt:lpstr>PowerPoint Presentation</vt:lpstr>
      <vt:lpstr>The Era of Targeted Therapy in Ovarian Cancer</vt:lpstr>
      <vt:lpstr>Integrated Maintenance Treatment Paradigm for  First-line Ovarian Cancer (2020)</vt:lpstr>
      <vt:lpstr>ASCO Guideline on PARP Inhibitors in the Management of Ovarian Cancer</vt:lpstr>
      <vt:lpstr>Overcoming Resistance to PARP Inhibitors Is Key to Expanding Benefit </vt:lpstr>
      <vt:lpstr>PARP Inhibitors and Targeted Therapy in  Ovarian Cancer: Conclusions</vt:lpstr>
      <vt:lpstr>Go Online for More CCO  Coverage of Ovarian Cancer!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Current Landscape in Ovarian Cancer: PARP Inhibitors and Targeted Therapy</dc:title>
  <dc:creator>wendy sheldon</dc:creator>
  <cp:lastModifiedBy>Sue West</cp:lastModifiedBy>
  <cp:revision>540</cp:revision>
  <dcterms:created xsi:type="dcterms:W3CDTF">2018-08-10T18:24:33Z</dcterms:created>
  <dcterms:modified xsi:type="dcterms:W3CDTF">2020-12-03T20:54:49Z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0x010100A5C1727722BB33458EE01485BC33A8CA</vt:lpwstr>
  </property>
  <property fmtid="{D5CDD505-2E9C-101B-9397-08002B2CF9AE}" pid="3" name="_dlc_DocIdItemGuid">
    <vt:lpwstr>3118f2fe-fd09-424f-adb3-06e73efc847a</vt:lpwstr>
  </property>
</Properties>
</file>