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2"/>
  </p:notesMasterIdLst>
  <p:handoutMasterIdLst>
    <p:handoutMasterId r:id="rId33"/>
  </p:handoutMasterIdLst>
  <p:sldIdLst>
    <p:sldId id="2141411849" r:id="rId7"/>
    <p:sldId id="308" r:id="rId8"/>
    <p:sldId id="296" r:id="rId9"/>
    <p:sldId id="558" r:id="rId10"/>
    <p:sldId id="2141411854" r:id="rId11"/>
    <p:sldId id="1747256519" r:id="rId12"/>
    <p:sldId id="551" r:id="rId13"/>
    <p:sldId id="533" r:id="rId14"/>
    <p:sldId id="552" r:id="rId15"/>
    <p:sldId id="2141411846" r:id="rId16"/>
    <p:sldId id="554" r:id="rId17"/>
    <p:sldId id="2141411858" r:id="rId18"/>
    <p:sldId id="549" r:id="rId19"/>
    <p:sldId id="2141411859" r:id="rId20"/>
    <p:sldId id="556" r:id="rId21"/>
    <p:sldId id="2141411848" r:id="rId22"/>
    <p:sldId id="2141411847" r:id="rId23"/>
    <p:sldId id="2141411853" r:id="rId24"/>
    <p:sldId id="559" r:id="rId25"/>
    <p:sldId id="2141411852" r:id="rId26"/>
    <p:sldId id="1747256518" r:id="rId27"/>
    <p:sldId id="456" r:id="rId28"/>
    <p:sldId id="3276" r:id="rId29"/>
    <p:sldId id="1747256517" r:id="rId30"/>
    <p:sldId id="318" r:id="rId31"/>
  </p:sldIdLst>
  <p:sldSz cx="12192000" cy="6858000"/>
  <p:notesSz cx="7315200" cy="9601200"/>
  <p:custDataLst>
    <p:tags r:id="rId3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Kemi Obajimi" initials="KO" lastIdx="5" clrIdx="13">
    <p:extLst>
      <p:ext uri="{19B8F6BF-5375-455C-9EA6-DF929625EA0E}">
        <p15:presenceInfo xmlns:p15="http://schemas.microsoft.com/office/powerpoint/2012/main" userId="S::kobajimi@clinicaloptions.com::81894e25-3cbc-45b7-be28-dda6fb8d19a9" providerId="AD"/>
      </p:ext>
    </p:extLst>
  </p:cmAuthor>
  <p:cmAuthor id="15" name="Marie Becker" initials="MB" lastIdx="28" clrIdx="14">
    <p:extLst>
      <p:ext uri="{19B8F6BF-5375-455C-9EA6-DF929625EA0E}">
        <p15:presenceInfo xmlns:p15="http://schemas.microsoft.com/office/powerpoint/2012/main" userId="S::mbecker@clinicaloptions.com::a16991b8-7bb5-4da5-98af-c360d036dd20" providerId="AD"/>
      </p:ext>
    </p:extLst>
  </p:cmAuthor>
  <p:cmAuthor id="16" name="Abdou, Yara George" initials="AYG" lastIdx="15" clrIdx="15">
    <p:extLst>
      <p:ext uri="{19B8F6BF-5375-455C-9EA6-DF929625EA0E}">
        <p15:presenceInfo xmlns:p15="http://schemas.microsoft.com/office/powerpoint/2012/main" userId="S::yabdou@ad.unc.edu::df4bdc39-2555-47ee-b42c-2604b0ff13c8" providerId="AD"/>
      </p:ext>
    </p:extLst>
  </p:cmAuthor>
  <p:cmAuthor id="17" name="CLINICALOPTIONS\mbecker" initials="C" lastIdx="25" clrIdx="16">
    <p:extLst>
      <p:ext uri="{19B8F6BF-5375-455C-9EA6-DF929625EA0E}">
        <p15:presenceInfo xmlns:p15="http://schemas.microsoft.com/office/powerpoint/2012/main" userId="CLINICALOPTIONS\mbecker" providerId="None"/>
      </p:ext>
    </p:extLst>
  </p:cmAuthor>
  <p:cmAuthor id="18" name="CLINICALOPTIONS\tquill" initials="C" lastIdx="9" clrIdx="17">
    <p:extLst>
      <p:ext uri="{19B8F6BF-5375-455C-9EA6-DF929625EA0E}">
        <p15:presenceInfo xmlns:p15="http://schemas.microsoft.com/office/powerpoint/2012/main" userId="CLINICALOPTIONS\tquill" providerId="None"/>
      </p:ext>
    </p:extLst>
  </p:cmAuthor>
  <p:cmAuthor id="19" name="Melanie Couton" initials="MC" lastIdx="4" clrIdx="18">
    <p:extLst>
      <p:ext uri="{19B8F6BF-5375-455C-9EA6-DF929625EA0E}">
        <p15:presenceInfo xmlns:p15="http://schemas.microsoft.com/office/powerpoint/2012/main" userId="ef8730672ba86646" providerId="Windows Live"/>
      </p:ext>
    </p:extLst>
  </p:cmAuthor>
  <p:cmAuthor id="20" name="Christy Seals" initials="CS" lastIdx="6" clrIdx="19">
    <p:extLst>
      <p:ext uri="{19B8F6BF-5375-455C-9EA6-DF929625EA0E}">
        <p15:presenceInfo xmlns:p15="http://schemas.microsoft.com/office/powerpoint/2012/main" userId="S::cseals@clinicaloptions.com::0852e532-1f9e-4bbf-9b56-be19a9543a31" providerId="AD"/>
      </p:ext>
    </p:extLst>
  </p:cmAuthor>
  <p:cmAuthor id="21" name="Liz OConnell" initials="LO" lastIdx="29" clrIdx="20">
    <p:extLst>
      <p:ext uri="{19B8F6BF-5375-455C-9EA6-DF929625EA0E}">
        <p15:presenceInfo xmlns:p15="http://schemas.microsoft.com/office/powerpoint/2012/main" userId="42744cf53d8d7e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0F3"/>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D13A10-59CB-4799-96C3-9B3F784AE6E4}" v="84" dt="2022-05-10T18:37:22.84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showGuides="1">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43"/>
        <p:guide pos="453"/>
        <p:guide pos="7248"/>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12228"/>
    </p:cViewPr>
  </p:sorterViewPr>
  <p:notesViewPr>
    <p:cSldViewPr snapToGrid="0" showGuides="1">
      <p:cViewPr varScale="1">
        <p:scale>
          <a:sx n="80" d="100"/>
          <a:sy n="80" d="100"/>
        </p:scale>
        <p:origin x="380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latin typeface="Calibri" panose="020F0502020204030204" pitchFamily="34" charset="0"/>
                <a:cs typeface="Calibri" panose="020F0502020204030204" pitchFamily="34" charset="0"/>
              </a:rPr>
              <a:pPr>
                <a:defRPr/>
              </a:pPr>
              <a:t>‹#›</a:t>
            </a:fld>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Calibri" panose="020F0502020204030204" pitchFamily="34"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Calibri" panose="020F0502020204030204" pitchFamily="34"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Calibri" panose="020F0502020204030204" pitchFamily="34"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atin typeface="Calibri" panose="020F0502020204030204" pitchFamily="34" charset="0"/>
                <a:cs typeface="Calibri" panose="020F0502020204030204" pitchFamily="34" charset="0"/>
              </a:defRPr>
            </a:lvl1pPr>
          </a:lstStyle>
          <a:p>
            <a:pPr>
              <a:defRPr/>
            </a:pPr>
            <a:fld id="{2FB72F01-6714-4A31-8C22-8E0F1B091B56}"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57377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1B3051"/>
                </a:solidFill>
                <a:effectLst/>
              </a:rPr>
              <a:t>EBC, early breast cancer; HR, hormone receptor; TNBC, triple-negative breast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8127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DSB, double-strand break.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507188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CA"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 base excision repair; NAD, nicotinamide adenine dinucleotide.</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5D0BD-4F7C-4612-9DE0-8073D0E0C3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314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BC, breast cancer; CPS, clinical and pathologic stage; CT, chemotherapy; DFS, disease-free survival; EBC, early breast cancer; ECOG, Eastern Cooperative Oncology Group; EG, estrogen receptor status and histologic grade; ER, estrogen receptor; HR, hormone receptor; iDFS, invasive disease–free survival; ITT, intention-to-treat; LN, lymph node; OS, overall survival; pCR, pathologic complete response; PS, performance status; TNBC, triple-negative breast cancer;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2363725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t>
            </a:r>
            <a:r>
              <a:rPr lang="en-US" b="0" i="1" dirty="0">
                <a:solidFill>
                  <a:srgbClr val="5F6368"/>
                </a:solidFill>
                <a:effectLst/>
              </a:rPr>
              <a:t>American Joint Committee on Cancer; </a:t>
            </a:r>
            <a:r>
              <a:rPr lang="en-US" b="0" i="1" dirty="0"/>
              <a:t>BC, breast cancer; CPS, clinical and pathologic stage; CT, chemotherapy; EG, endocrine receptor status and histologic grade; ET, endocrine therapy; HR, hormone receptor; IQR, interquartile range; olap, olaparib; pbo, placebo; TNBC, triple-negative breast cancer.</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2562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934167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ACT, adjuvant chemotherapy; CPS, clinical and pathologic stage; CT, chemotherapy; EG, estrogen receptor status and histologic grade; HR, hormone receptor; iDFS, invasive disease–free survival; NACT, neoadjuvant chemotherapy; NC, not calculated; TNBC, triple-negative breast cancer.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88762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a:t>
            </a:r>
          </a:p>
          <a:p>
            <a:endParaRPr lang="en-US" i="1" baseline="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807939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30712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MDS, myelodysplastic syndromes.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508393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306402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407649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261" rtl="0" eaLnBrk="0" fontAlgn="base" latinLnBrk="0" hangingPunct="0">
              <a:lnSpc>
                <a:spcPct val="100000"/>
              </a:lnSpc>
              <a:spcBef>
                <a:spcPct val="30000"/>
              </a:spcBef>
              <a:spcAft>
                <a:spcPct val="0"/>
              </a:spcAft>
              <a:buClrTx/>
              <a:buSzTx/>
              <a:buFontTx/>
              <a:buNone/>
              <a:tabLst/>
              <a:defRPr/>
            </a:pPr>
            <a:r>
              <a:rPr lang="en-US" i="1" dirty="0">
                <a:ea typeface="Calibri" panose="020F0502020204030204" pitchFamily="34" charset="0"/>
                <a:cs typeface="Calibri" panose="020F0502020204030204" pitchFamily="34" charset="0"/>
              </a:rPr>
              <a:t>EBC, early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594473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ASCO, American Society of Clinical Oncology; BC, breast cancer; CAP, College of American Pathologists; ER, estrogen receptor; IHC, immunohistochemistry; ISH, in situ hybridization; PR, progesterone receptor; TNBC, triple-negative breast cancer.</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092589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947121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251187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474698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GFR, glomerular filtration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388007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2877444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CrCl, creatinine clearance.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469693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687415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latin typeface="Calibri" panose="020F0502020204030204" pitchFamily="34" charset="0"/>
              </a:rPr>
              <a:pPr>
                <a:spcBef>
                  <a:spcPct val="0"/>
                </a:spcBef>
              </a:pPr>
              <a:t>25</a:t>
            </a:fld>
            <a:endParaRPr lang="en-US" altLang="en-US" dirty="0">
              <a:latin typeface="Calibri" panose="020F050202020403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t>EBC, early breast cancer.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about:blank" TargetMode="External"/><Relationship Id="rId5" Type="http://schemas.openxmlformats.org/officeDocument/2006/relationships/image" Target="../media/image3.png"/><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t>Germline </a:t>
            </a:r>
            <a:r>
              <a:rPr lang="en-US" i="1" dirty="0"/>
              <a:t>BRCA</a:t>
            </a:r>
            <a:r>
              <a:rPr lang="en-US" dirty="0"/>
              <a:t> Testing and Targeting </a:t>
            </a:r>
            <a:br>
              <a:rPr lang="en-US" dirty="0"/>
            </a:br>
            <a:r>
              <a:rPr lang="en-US" dirty="0"/>
              <a:t>With Adjuvant Olaparib in HER2- EBC</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176467"/>
            <a:ext cx="4496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cs typeface="Calibri" panose="020F0502020204030204" pitchFamily="34" charset="0"/>
              </a:rPr>
              <a:t>This program is supported by educational grants from AstraZeneca, Lilly, and Merck Sharp &amp; Dohme Corp.</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407043"/>
          </a:xfrm>
        </p:spPr>
        <p:txBody>
          <a:bodyPr/>
          <a:lstStyle/>
          <a:p>
            <a:pPr eaLnBrk="1" hangingPunct="1">
              <a:spcBef>
                <a:spcPct val="0"/>
              </a:spcBef>
              <a:spcAft>
                <a:spcPct val="0"/>
              </a:spcAft>
            </a:pPr>
            <a:r>
              <a:rPr lang="en-US" altLang="en-US" dirty="0"/>
              <a:t>Yara Abdou, MD</a:t>
            </a:r>
          </a:p>
          <a:p>
            <a:pPr eaLnBrk="1" hangingPunct="1">
              <a:spcBef>
                <a:spcPct val="0"/>
              </a:spcBef>
              <a:spcAft>
                <a:spcPct val="0"/>
              </a:spcAft>
            </a:pPr>
            <a:r>
              <a:rPr lang="en-US" altLang="en-US" sz="1600" b="0" i="1" dirty="0"/>
              <a:t>Assistant Professor</a:t>
            </a:r>
          </a:p>
          <a:p>
            <a:pPr eaLnBrk="1" hangingPunct="1">
              <a:spcBef>
                <a:spcPct val="0"/>
              </a:spcBef>
              <a:spcAft>
                <a:spcPct val="0"/>
              </a:spcAft>
            </a:pPr>
            <a:r>
              <a:rPr lang="en-US" altLang="en-US" sz="1600" b="0" dirty="0"/>
              <a:t>Division of Medical Oncology</a:t>
            </a:r>
          </a:p>
          <a:p>
            <a:pPr eaLnBrk="1" hangingPunct="1">
              <a:spcBef>
                <a:spcPct val="0"/>
              </a:spcBef>
              <a:spcAft>
                <a:spcPct val="0"/>
              </a:spcAft>
            </a:pPr>
            <a:r>
              <a:rPr lang="en-US" altLang="en-US" sz="1600" b="0" dirty="0"/>
              <a:t>University of North Carolina at Chapel Hill</a:t>
            </a:r>
          </a:p>
          <a:p>
            <a:pPr eaLnBrk="1" hangingPunct="1">
              <a:spcBef>
                <a:spcPct val="0"/>
              </a:spcBef>
              <a:spcAft>
                <a:spcPct val="0"/>
              </a:spcAft>
            </a:pPr>
            <a:r>
              <a:rPr lang="en-US" altLang="en-US" sz="1600" b="0" dirty="0"/>
              <a:t>Chapel Hill, North Carolina</a:t>
            </a:r>
          </a:p>
        </p:txBody>
      </p:sp>
    </p:spTree>
    <p:extLst>
      <p:ext uri="{BB962C8B-B14F-4D97-AF65-F5344CB8AC3E}">
        <p14:creationId xmlns:p14="http://schemas.microsoft.com/office/powerpoint/2010/main" val="3986485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eaLnBrk="1" hangingPunct="1">
              <a:spcBef>
                <a:spcPct val="0"/>
              </a:spcBef>
              <a:spcAft>
                <a:spcPct val="0"/>
              </a:spcAft>
              <a:buNone/>
            </a:pPr>
            <a:r>
              <a:rPr lang="en-US" altLang="en-US" b="1" dirty="0">
                <a:solidFill>
                  <a:srgbClr val="E1471D"/>
                </a:solidFill>
              </a:rPr>
              <a:t>Yara Abdou, MD</a:t>
            </a:r>
          </a:p>
          <a:p>
            <a:pPr marL="0" indent="0" eaLnBrk="1" hangingPunct="1">
              <a:spcBef>
                <a:spcPct val="0"/>
              </a:spcBef>
              <a:spcAft>
                <a:spcPct val="0"/>
              </a:spcAft>
              <a:buNone/>
            </a:pPr>
            <a:r>
              <a:rPr lang="en-US" altLang="en-US" sz="2600" b="0" i="1" dirty="0"/>
              <a:t>Assistant Professor</a:t>
            </a:r>
          </a:p>
          <a:p>
            <a:pPr marL="0" indent="0" eaLnBrk="1" hangingPunct="1">
              <a:spcBef>
                <a:spcPct val="0"/>
              </a:spcBef>
              <a:spcAft>
                <a:spcPct val="0"/>
              </a:spcAft>
              <a:buNone/>
            </a:pPr>
            <a:r>
              <a:rPr lang="en-US" altLang="en-US" sz="2600" b="0" dirty="0"/>
              <a:t>Division of Medical Oncology</a:t>
            </a:r>
          </a:p>
          <a:p>
            <a:pPr marL="0" indent="0" eaLnBrk="1" hangingPunct="1">
              <a:spcBef>
                <a:spcPct val="0"/>
              </a:spcBef>
              <a:spcAft>
                <a:spcPct val="0"/>
              </a:spcAft>
              <a:buNone/>
            </a:pPr>
            <a:r>
              <a:rPr lang="en-US" altLang="en-US" sz="2600" b="0" dirty="0"/>
              <a:t>University of North Carolina at Chapel Hill</a:t>
            </a:r>
          </a:p>
          <a:p>
            <a:pPr marL="0" indent="0" eaLnBrk="1" hangingPunct="1">
              <a:spcBef>
                <a:spcPct val="0"/>
              </a:spcBef>
              <a:spcAft>
                <a:spcPct val="0"/>
              </a:spcAft>
              <a:buNone/>
            </a:pPr>
            <a:r>
              <a:rPr lang="en-US" altLang="en-US" sz="2600" b="0" dirty="0"/>
              <a:t>Chapel Hill, North Carolina</a:t>
            </a:r>
          </a:p>
          <a:p>
            <a:pPr marL="0" indent="0">
              <a:buClr>
                <a:schemeClr val="accent6"/>
              </a:buClr>
              <a:buNone/>
              <a:defRPr/>
            </a:pPr>
            <a:endParaRPr lang="en-US" sz="2600" b="1" dirty="0">
              <a:solidFill>
                <a:srgbClr val="E1471D"/>
              </a:solidFill>
            </a:endParaRPr>
          </a:p>
          <a:p>
            <a:pPr marL="0" indent="0">
              <a:buClr>
                <a:schemeClr val="accent6"/>
              </a:buClr>
              <a:buNone/>
              <a:defRPr/>
            </a:pPr>
            <a:r>
              <a:rPr lang="en-US" sz="2600" b="1" dirty="0">
                <a:solidFill>
                  <a:srgbClr val="E1471D"/>
                </a:solidFill>
              </a:rPr>
              <a:t>Yara Abdou, MD, </a:t>
            </a:r>
            <a:r>
              <a:rPr lang="en-US" sz="2600" dirty="0"/>
              <a:t>has disclosed that she has received consulting fees from Exact Sciences.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EAAB-3D9D-48D8-8531-47D48ED33B1B}"/>
              </a:ext>
            </a:extLst>
          </p:cNvPr>
          <p:cNvSpPr>
            <a:spLocks noGrp="1"/>
          </p:cNvSpPr>
          <p:nvPr>
            <p:ph type="title"/>
          </p:nvPr>
        </p:nvSpPr>
        <p:spPr/>
        <p:txBody>
          <a:bodyPr/>
          <a:lstStyle/>
          <a:p>
            <a:r>
              <a:rPr lang="en-US" dirty="0"/>
              <a:t>Incidence of </a:t>
            </a:r>
            <a:r>
              <a:rPr lang="en-US" i="1" dirty="0"/>
              <a:t>BRCA </a:t>
            </a:r>
            <a:r>
              <a:rPr lang="en-US" dirty="0"/>
              <a:t>Mutations</a:t>
            </a:r>
          </a:p>
        </p:txBody>
      </p:sp>
      <p:sp>
        <p:nvSpPr>
          <p:cNvPr id="3" name="Content Placeholder 2">
            <a:extLst>
              <a:ext uri="{FF2B5EF4-FFF2-40B4-BE49-F238E27FC236}">
                <a16:creationId xmlns:a16="http://schemas.microsoft.com/office/drawing/2014/main" id="{3B3EAF4B-5899-45FB-A3ED-DEFA7917C155}"/>
              </a:ext>
            </a:extLst>
          </p:cNvPr>
          <p:cNvSpPr>
            <a:spLocks noGrp="1"/>
          </p:cNvSpPr>
          <p:nvPr>
            <p:ph idx="1"/>
          </p:nvPr>
        </p:nvSpPr>
        <p:spPr/>
        <p:txBody>
          <a:bodyPr/>
          <a:lstStyle/>
          <a:p>
            <a:r>
              <a:rPr lang="en-US" b="0" i="1" dirty="0">
                <a:effectLst/>
                <a:cs typeface="Calibri" panose="020F0502020204030204" pitchFamily="34" charset="0"/>
              </a:rPr>
              <a:t>BRCA</a:t>
            </a:r>
            <a:r>
              <a:rPr lang="en-US" b="0" i="0" dirty="0">
                <a:effectLst/>
                <a:cs typeface="Calibri" panose="020F0502020204030204" pitchFamily="34" charset="0"/>
              </a:rPr>
              <a:t> mutations are the most common genetic variants in breast cancer and are associated with aggressive clinical and biological features of breast cancer </a:t>
            </a:r>
          </a:p>
          <a:p>
            <a:pPr lvl="1"/>
            <a:r>
              <a:rPr lang="en-US" dirty="0"/>
              <a:t>HR+/HER2- EBC: ~10%</a:t>
            </a:r>
            <a:r>
              <a:rPr lang="en-US" baseline="30000" dirty="0"/>
              <a:t>1</a:t>
            </a:r>
            <a:endParaRPr lang="en-US" dirty="0"/>
          </a:p>
          <a:p>
            <a:pPr lvl="1"/>
            <a:r>
              <a:rPr lang="en-US" dirty="0"/>
              <a:t>TNBC EBC: 10% to 20%</a:t>
            </a:r>
            <a:r>
              <a:rPr lang="en-US" baseline="30000" dirty="0"/>
              <a:t>2-4</a:t>
            </a:r>
            <a:endParaRPr lang="en-US" dirty="0"/>
          </a:p>
          <a:p>
            <a:pPr lvl="1"/>
            <a:r>
              <a:rPr lang="en-US" b="0" i="0" dirty="0">
                <a:effectLst/>
                <a:cs typeface="Calibri" panose="020F0502020204030204" pitchFamily="34" charset="0"/>
              </a:rPr>
              <a:t>Prevalence differs by ethnicity, race, and age</a:t>
            </a:r>
            <a:r>
              <a:rPr lang="en-US" baseline="30000" dirty="0">
                <a:cs typeface="Calibri" panose="020F0502020204030204" pitchFamily="34" charset="0"/>
              </a:rPr>
              <a:t>4,5</a:t>
            </a:r>
            <a:endParaRPr lang="en-US" b="0" i="0" dirty="0">
              <a:effectLst/>
              <a:cs typeface="Calibri" panose="020F0502020204030204" pitchFamily="34" charset="0"/>
            </a:endParaRPr>
          </a:p>
        </p:txBody>
      </p:sp>
      <p:sp>
        <p:nvSpPr>
          <p:cNvPr id="4" name="TextBox 3">
            <a:extLst>
              <a:ext uri="{FF2B5EF4-FFF2-40B4-BE49-F238E27FC236}">
                <a16:creationId xmlns:a16="http://schemas.microsoft.com/office/drawing/2014/main" id="{EDA0B24F-EA19-4378-B03E-0FB4486B5A7F}"/>
              </a:ext>
            </a:extLst>
          </p:cNvPr>
          <p:cNvSpPr txBox="1"/>
          <p:nvPr/>
        </p:nvSpPr>
        <p:spPr bwMode="auto">
          <a:xfrm>
            <a:off x="433387" y="6210300"/>
            <a:ext cx="90881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cs typeface="Calibri" panose="020F0502020204030204" pitchFamily="34" charset="0"/>
              </a:rPr>
              <a:t>1. O’Shaughnessy. Breast Cancer Res. 2020;22:114. 2. Hartman. Cancer 2012;118:2787. 3. Wong-Brown. Breast Cancer Res Treat. 2015;150:71.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4. Sharma. Breast Cancer Res Treat. 2014;145:707. 5. Greenup. Ann Surg Onc. 2013;10:3254.</a:t>
            </a:r>
          </a:p>
        </p:txBody>
      </p:sp>
      <p:grpSp>
        <p:nvGrpSpPr>
          <p:cNvPr id="5" name="Group 4">
            <a:extLst>
              <a:ext uri="{FF2B5EF4-FFF2-40B4-BE49-F238E27FC236}">
                <a16:creationId xmlns:a16="http://schemas.microsoft.com/office/drawing/2014/main" id="{09C22457-0782-433E-9808-4A55969AF0EB}"/>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C5882C10-D578-4EC5-8AD0-D5FD25EDB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7D8BF4AF-AF56-43E5-8728-CA0AB340BC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083968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3B32-0F11-4FE7-BE5C-87E246F15A29}"/>
              </a:ext>
            </a:extLst>
          </p:cNvPr>
          <p:cNvSpPr>
            <a:spLocks noGrp="1"/>
          </p:cNvSpPr>
          <p:nvPr>
            <p:ph type="title"/>
          </p:nvPr>
        </p:nvSpPr>
        <p:spPr/>
        <p:txBody>
          <a:bodyPr/>
          <a:lstStyle/>
          <a:p>
            <a:r>
              <a:rPr lang="en-US" i="1" dirty="0"/>
              <a:t>BRCA</a:t>
            </a:r>
            <a:r>
              <a:rPr lang="en-US" dirty="0"/>
              <a:t> Mutations</a:t>
            </a:r>
          </a:p>
        </p:txBody>
      </p:sp>
      <p:sp>
        <p:nvSpPr>
          <p:cNvPr id="3" name="Content Placeholder 2">
            <a:extLst>
              <a:ext uri="{FF2B5EF4-FFF2-40B4-BE49-F238E27FC236}">
                <a16:creationId xmlns:a16="http://schemas.microsoft.com/office/drawing/2014/main" id="{5FFC453D-C078-4473-800D-C095CD764785}"/>
              </a:ext>
            </a:extLst>
          </p:cNvPr>
          <p:cNvSpPr>
            <a:spLocks noGrp="1"/>
          </p:cNvSpPr>
          <p:nvPr>
            <p:ph idx="1"/>
          </p:nvPr>
        </p:nvSpPr>
        <p:spPr/>
        <p:txBody>
          <a:bodyPr/>
          <a:lstStyle/>
          <a:p>
            <a:r>
              <a:rPr lang="en-US" b="0" i="0" dirty="0">
                <a:effectLst/>
                <a:cs typeface="Calibri" panose="020F0502020204030204" pitchFamily="34" charset="0"/>
              </a:rPr>
              <a:t>BRCA1 and BRCA2 proteins support the timely and accurate repair of DSBs and help maintain genomic stability</a:t>
            </a:r>
            <a:r>
              <a:rPr lang="en-US" b="0" i="0" baseline="30000" dirty="0">
                <a:effectLst/>
                <a:cs typeface="Calibri" panose="020F0502020204030204" pitchFamily="34" charset="0"/>
              </a:rPr>
              <a:t>1,2</a:t>
            </a:r>
            <a:endParaRPr lang="en-US" b="0" i="0" dirty="0">
              <a:effectLst/>
              <a:cs typeface="Calibri" panose="020F0502020204030204" pitchFamily="34" charset="0"/>
            </a:endParaRPr>
          </a:p>
          <a:p>
            <a:r>
              <a:rPr lang="en-US" b="0" i="1" dirty="0">
                <a:effectLst/>
                <a:cs typeface="Calibri" panose="020F0502020204030204" pitchFamily="34" charset="0"/>
              </a:rPr>
              <a:t>BRCA</a:t>
            </a:r>
            <a:r>
              <a:rPr lang="en-US" b="0" i="0" dirty="0">
                <a:effectLst/>
                <a:cs typeface="Calibri" panose="020F0502020204030204" pitchFamily="34" charset="0"/>
              </a:rPr>
              <a:t> mutations </a:t>
            </a:r>
            <a:r>
              <a:rPr lang="en-US" dirty="0">
                <a:cs typeface="Calibri" panose="020F0502020204030204" pitchFamily="34" charset="0"/>
              </a:rPr>
              <a:t>inhibit</a:t>
            </a:r>
            <a:r>
              <a:rPr lang="en-US" b="0" i="0" dirty="0">
                <a:effectLst/>
                <a:cs typeface="Calibri" panose="020F0502020204030204" pitchFamily="34" charset="0"/>
              </a:rPr>
              <a:t> the repair of DNA DSBs by homologous recombination, resulting in genomic instability</a:t>
            </a:r>
            <a:r>
              <a:rPr lang="en-US" b="0" i="0" baseline="30000" dirty="0">
                <a:effectLst/>
                <a:cs typeface="Calibri" panose="020F0502020204030204" pitchFamily="34" charset="0"/>
              </a:rPr>
              <a:t>2,3</a:t>
            </a:r>
            <a:endParaRPr lang="en-US" b="0" i="0" dirty="0">
              <a:effectLst/>
              <a:cs typeface="Calibri" panose="020F0502020204030204" pitchFamily="34" charset="0"/>
            </a:endParaRPr>
          </a:p>
          <a:p>
            <a:endParaRPr lang="en-US" b="0" i="0" dirty="0">
              <a:solidFill>
                <a:srgbClr val="3E3D40"/>
              </a:solidFill>
              <a:effectLst/>
              <a:cs typeface="Calibri" panose="020F0502020204030204" pitchFamily="34" charset="0"/>
            </a:endParaRPr>
          </a:p>
          <a:p>
            <a:pPr marL="0" indent="0">
              <a:buNone/>
            </a:pPr>
            <a:endParaRPr lang="en-US" dirty="0">
              <a:solidFill>
                <a:srgbClr val="3E3D40"/>
              </a:solidFill>
              <a:cs typeface="Calibri" panose="020F0502020204030204" pitchFamily="34" charset="0"/>
            </a:endParaRPr>
          </a:p>
          <a:p>
            <a:pPr marL="0" indent="0">
              <a:buNone/>
            </a:pPr>
            <a:r>
              <a:rPr lang="en-US" b="0" i="0" dirty="0">
                <a:solidFill>
                  <a:srgbClr val="3E3D40"/>
                </a:solidFill>
                <a:effectLst/>
                <a:cs typeface="Calibri" panose="020F0502020204030204" pitchFamily="34" charset="0"/>
              </a:rPr>
              <a:t> </a:t>
            </a:r>
          </a:p>
          <a:p>
            <a:pPr marL="0" indent="0">
              <a:buNone/>
            </a:pPr>
            <a:endParaRPr lang="en-US" dirty="0">
              <a:cs typeface="Calibri" panose="020F0502020204030204" pitchFamily="34" charset="0"/>
            </a:endParaRPr>
          </a:p>
        </p:txBody>
      </p:sp>
      <p:grpSp>
        <p:nvGrpSpPr>
          <p:cNvPr id="4" name="Group 3">
            <a:extLst>
              <a:ext uri="{FF2B5EF4-FFF2-40B4-BE49-F238E27FC236}">
                <a16:creationId xmlns:a16="http://schemas.microsoft.com/office/drawing/2014/main" id="{6E4E18EF-C2E4-4A3C-ADFA-ED9398978E6E}"/>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93DA1F0C-DD51-4C8D-B638-85C6F4997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104F6EBA-DD7D-410F-A10E-8413D24D019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7" name="Text Box 15">
            <a:extLst>
              <a:ext uri="{FF2B5EF4-FFF2-40B4-BE49-F238E27FC236}">
                <a16:creationId xmlns:a16="http://schemas.microsoft.com/office/drawing/2014/main" id="{ECF4F98E-F950-4D8B-BEF0-572688A8EC24}"/>
              </a:ext>
            </a:extLst>
          </p:cNvPr>
          <p:cNvSpPr txBox="1">
            <a:spLocks noChangeArrowheads="1"/>
          </p:cNvSpPr>
          <p:nvPr/>
        </p:nvSpPr>
        <p:spPr bwMode="auto">
          <a:xfrm>
            <a:off x="415969" y="6379808"/>
            <a:ext cx="849350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1. Ye. Front Onc. 2021;10:574813. 2. Tutt. EMBO J. 2001;20:4704. 3. Moynahan. Mol Cell. 1999;4:511. </a:t>
            </a:r>
          </a:p>
        </p:txBody>
      </p:sp>
    </p:spTree>
    <p:extLst>
      <p:ext uri="{BB962C8B-B14F-4D97-AF65-F5344CB8AC3E}">
        <p14:creationId xmlns:p14="http://schemas.microsoft.com/office/powerpoint/2010/main" val="2186153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BE9BAA-6155-4244-ACF8-1FC274F0D05E}"/>
              </a:ext>
            </a:extLst>
          </p:cNvPr>
          <p:cNvSpPr>
            <a:spLocks noGrp="1"/>
          </p:cNvSpPr>
          <p:nvPr>
            <p:ph type="title"/>
          </p:nvPr>
        </p:nvSpPr>
        <p:spPr/>
        <p:txBody>
          <a:bodyPr/>
          <a:lstStyle/>
          <a:p>
            <a:r>
              <a:rPr lang="en-US" dirty="0"/>
              <a:t>PARP Inhibition</a:t>
            </a:r>
          </a:p>
        </p:txBody>
      </p:sp>
      <p:sp>
        <p:nvSpPr>
          <p:cNvPr id="7" name="Content Placeholder 6">
            <a:extLst>
              <a:ext uri="{FF2B5EF4-FFF2-40B4-BE49-F238E27FC236}">
                <a16:creationId xmlns:a16="http://schemas.microsoft.com/office/drawing/2014/main" id="{85EE71C7-08F4-9748-835E-27A865842D24}"/>
              </a:ext>
            </a:extLst>
          </p:cNvPr>
          <p:cNvSpPr>
            <a:spLocks noGrp="1"/>
          </p:cNvSpPr>
          <p:nvPr>
            <p:ph idx="1"/>
          </p:nvPr>
        </p:nvSpPr>
        <p:spPr>
          <a:prstGeom prst="rect">
            <a:avLst/>
          </a:prstGeom>
        </p:spPr>
        <p:txBody>
          <a:bodyPr>
            <a:normAutofit/>
          </a:bodyPr>
          <a:lstStyle/>
          <a:p>
            <a:pPr marL="285750" indent="-285750">
              <a:spcBef>
                <a:spcPts val="500"/>
              </a:spcBef>
              <a:spcAft>
                <a:spcPts val="500"/>
              </a:spcAft>
            </a:pPr>
            <a:r>
              <a:rPr lang="en-US" sz="2400" dirty="0"/>
              <a:t>PARP genes encode enzymes that help maintain DNA integrity during replication and repair single-stranded DNA breaks</a:t>
            </a:r>
          </a:p>
          <a:p>
            <a:pPr marL="285750" indent="-285750">
              <a:spcBef>
                <a:spcPts val="500"/>
              </a:spcBef>
              <a:spcAft>
                <a:spcPts val="500"/>
              </a:spcAft>
            </a:pPr>
            <a:r>
              <a:rPr lang="en-US" sz="2400" dirty="0"/>
              <a:t>PARP inhibition leads to synthetic lethality in cells deficient in homologous recombination repair, such as those with </a:t>
            </a:r>
            <a:r>
              <a:rPr lang="en-US" sz="2400" i="1" dirty="0"/>
              <a:t>BRCA1/2 </a:t>
            </a:r>
            <a:r>
              <a:rPr lang="en-US" sz="2400" dirty="0"/>
              <a:t>mutations</a:t>
            </a:r>
          </a:p>
          <a:p>
            <a:pPr>
              <a:spcAft>
                <a:spcPts val="500"/>
              </a:spcAft>
            </a:pPr>
            <a:r>
              <a:rPr lang="en-US" sz="2400" dirty="0"/>
              <a:t>PARP inhibitors have demonstrated efficacy in </a:t>
            </a:r>
            <a:r>
              <a:rPr lang="en-US" sz="2400" i="1" dirty="0"/>
              <a:t>BRCA-</a:t>
            </a:r>
            <a:r>
              <a:rPr lang="en-US" sz="2400" dirty="0"/>
              <a:t>mutated cancers, including breast cancer</a:t>
            </a:r>
          </a:p>
        </p:txBody>
      </p:sp>
      <p:sp>
        <p:nvSpPr>
          <p:cNvPr id="33" name="Slide Number Placeholder 7">
            <a:extLst>
              <a:ext uri="{FF2B5EF4-FFF2-40B4-BE49-F238E27FC236}">
                <a16:creationId xmlns:a16="http://schemas.microsoft.com/office/drawing/2014/main" id="{9F45F6B4-D065-CC4F-B5F2-3B91E5E570F9}"/>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2" name="Picture 1"/>
          <p:cNvPicPr>
            <a:picLocks noChangeAspect="1"/>
          </p:cNvPicPr>
          <p:nvPr/>
        </p:nvPicPr>
        <p:blipFill>
          <a:blip r:embed="rId4"/>
          <a:stretch>
            <a:fillRect/>
          </a:stretch>
        </p:blipFill>
        <p:spPr>
          <a:xfrm>
            <a:off x="1430952" y="3899379"/>
            <a:ext cx="8713466" cy="2100382"/>
          </a:xfrm>
          <a:prstGeom prst="rect">
            <a:avLst/>
          </a:prstGeom>
        </p:spPr>
      </p:pic>
      <p:sp>
        <p:nvSpPr>
          <p:cNvPr id="20" name="TextBox 2"/>
          <p:cNvSpPr txBox="1"/>
          <p:nvPr/>
        </p:nvSpPr>
        <p:spPr>
          <a:xfrm>
            <a:off x="7166536" y="4587825"/>
            <a:ext cx="1167125" cy="265073"/>
          </a:xfrm>
          <a:prstGeom prst="rect">
            <a:avLst/>
          </a:prstGeom>
          <a:noFill/>
        </p:spPr>
        <p:txBody>
          <a:bodyPr vert="horz" wrap="square" lIns="0" tIns="0" rIns="0" bIns="0" rtlCol="0">
            <a:spAutoFit/>
          </a:bodyPr>
          <a:lstStyle/>
          <a:p>
            <a:pPr marL="0" marR="0" lvl="0" indent="0" algn="l" defTabSz="914400" rtl="0" eaLnBrk="1" fontAlgn="auto" latinLnBrk="0" hangingPunct="1">
              <a:lnSpc>
                <a:spcPts val="1035"/>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Repair</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3"/>
          <p:cNvSpPr txBox="1"/>
          <p:nvPr/>
        </p:nvSpPr>
        <p:spPr>
          <a:xfrm>
            <a:off x="1867345" y="4282033"/>
            <a:ext cx="849528"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tab pos="1155700" algn="l"/>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Damage</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TextBox 4"/>
          <p:cNvSpPr txBox="1"/>
          <p:nvPr/>
        </p:nvSpPr>
        <p:spPr>
          <a:xfrm>
            <a:off x="2346742" y="5807900"/>
            <a:ext cx="65" cy="110800"/>
          </a:xfrm>
          <a:prstGeom prst="rect">
            <a:avLst/>
          </a:prstGeom>
          <a:noFill/>
        </p:spPr>
        <p:txBody>
          <a:bodyPr vert="horz" wrap="none" lIns="0" tIns="0" rIns="0" bIns="0" rtlCol="0">
            <a:spAutoFit/>
          </a:bodyPr>
          <a:lstStyle/>
          <a:p>
            <a:pPr marL="0" marR="0" lvl="0" indent="0" algn="l" defTabSz="914400" rtl="0" eaLnBrk="1" fontAlgn="auto" latinLnBrk="0" hangingPunct="1">
              <a:lnSpc>
                <a:spcPts val="835"/>
              </a:lnSpc>
              <a:spcBef>
                <a:spcPts val="0"/>
              </a:spcBef>
              <a:spcAft>
                <a:spcPts val="0"/>
              </a:spcAft>
              <a:buClrTx/>
              <a:buSzTx/>
              <a:buFontTx/>
              <a:buNone/>
              <a:tabLst/>
              <a:defRPr/>
            </a:pPr>
            <a:endParaRPr kumimoji="0" lang="en-CA" sz="10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23" name="TextBox 5"/>
          <p:cNvSpPr txBox="1"/>
          <p:nvPr/>
        </p:nvSpPr>
        <p:spPr>
          <a:xfrm>
            <a:off x="5642934" y="4133048"/>
            <a:ext cx="242054" cy="220125"/>
          </a:xfrm>
          <a:prstGeom prst="rect">
            <a:avLst/>
          </a:prstGeom>
          <a:noFill/>
        </p:spPr>
        <p:txBody>
          <a:bodyPr vert="horz" wrap="non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a:t>
            </a:r>
          </a:p>
          <a:p>
            <a:pPr marL="0" marR="0" lvl="0" indent="0" algn="l" defTabSz="914400" rtl="0" eaLnBrk="1" fontAlgn="auto" latinLnBrk="0" hangingPunct="1">
              <a:lnSpc>
                <a:spcPts val="80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TextBox 6"/>
          <p:cNvSpPr txBox="1"/>
          <p:nvPr/>
        </p:nvSpPr>
        <p:spPr>
          <a:xfrm>
            <a:off x="5513254" y="4305956"/>
            <a:ext cx="528222" cy="197683"/>
          </a:xfrm>
          <a:prstGeom prst="rect">
            <a:avLst/>
          </a:prstGeom>
          <a:noFill/>
        </p:spPr>
        <p:txBody>
          <a:bodyPr vert="horz" wrap="non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Pathway</a:t>
            </a:r>
          </a:p>
          <a:p>
            <a:pPr marL="0" marR="0" lvl="0" indent="0" algn="l" defTabSz="914400" rtl="0" eaLnBrk="1" fontAlgn="auto" latinLnBrk="0" hangingPunct="1">
              <a:lnSpc>
                <a:spcPts val="73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TextBox 7"/>
          <p:cNvSpPr txBox="1"/>
          <p:nvPr/>
        </p:nvSpPr>
        <p:spPr>
          <a:xfrm>
            <a:off x="5604592" y="5094898"/>
            <a:ext cx="368691" cy="242631"/>
          </a:xfrm>
          <a:prstGeom prst="rect">
            <a:avLst/>
          </a:prstGeom>
          <a:noFill/>
        </p:spPr>
        <p:txBody>
          <a:bodyPr vert="horz" wrap="none" lIns="0" tIns="0" rIns="0" bIns="0" rtlCol="0">
            <a:spAutoFit/>
          </a:bodyP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NAD+</a:t>
            </a:r>
          </a:p>
          <a:p>
            <a:pPr marL="0" marR="0" lvl="0" indent="0" algn="l"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TextBox 8"/>
          <p:cNvSpPr txBox="1"/>
          <p:nvPr/>
        </p:nvSpPr>
        <p:spPr>
          <a:xfrm>
            <a:off x="5594688" y="5689215"/>
            <a:ext cx="322076" cy="220125"/>
          </a:xfrm>
          <a:prstGeom prst="rect">
            <a:avLst/>
          </a:prstGeom>
          <a:noFill/>
        </p:spPr>
        <p:txBody>
          <a:bodyPr vert="horz" wrap="non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80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TextBox 9"/>
          <p:cNvSpPr txBox="1"/>
          <p:nvPr/>
        </p:nvSpPr>
        <p:spPr>
          <a:xfrm>
            <a:off x="5497772" y="5895575"/>
            <a:ext cx="612347" cy="197683"/>
          </a:xfrm>
          <a:prstGeom prst="rect">
            <a:avLst/>
          </a:prstGeom>
          <a:noFill/>
        </p:spPr>
        <p:txBody>
          <a:bodyPr vert="horz" wrap="non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Inhibition</a:t>
            </a:r>
          </a:p>
          <a:p>
            <a:pPr marL="0" marR="0" lvl="0" indent="0" algn="l" defTabSz="914400" rtl="0" eaLnBrk="1" fontAlgn="auto" latinLnBrk="0" hangingPunct="1">
              <a:lnSpc>
                <a:spcPts val="73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28" name="TextBox 10"/>
          <p:cNvSpPr txBox="1"/>
          <p:nvPr/>
        </p:nvSpPr>
        <p:spPr>
          <a:xfrm>
            <a:off x="7064474" y="6066133"/>
            <a:ext cx="864852"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Collapse</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TextBox 11"/>
          <p:cNvSpPr txBox="1"/>
          <p:nvPr/>
        </p:nvSpPr>
        <p:spPr>
          <a:xfrm>
            <a:off x="9115725" y="4080178"/>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Cell</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TextBox 13"/>
          <p:cNvSpPr txBox="1"/>
          <p:nvPr/>
        </p:nvSpPr>
        <p:spPr>
          <a:xfrm>
            <a:off x="8151342" y="5051118"/>
            <a:ext cx="1167125" cy="197683"/>
          </a:xfrm>
          <a:prstGeom prst="rect">
            <a:avLst/>
          </a:prstGeom>
          <a:noFill/>
        </p:spPr>
        <p:txBody>
          <a:bodyPr vert="horz" wrap="squar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tab pos="101600" algn="l"/>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745"/>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TextBox 14"/>
          <p:cNvSpPr txBox="1"/>
          <p:nvPr/>
        </p:nvSpPr>
        <p:spPr>
          <a:xfrm>
            <a:off x="9138585" y="5693811"/>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Apoptosis</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TextBox 3"/>
          <p:cNvSpPr txBox="1"/>
          <p:nvPr/>
        </p:nvSpPr>
        <p:spPr>
          <a:xfrm>
            <a:off x="3747604" y="4032041"/>
            <a:ext cx="332592"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tab pos="1155700" algn="l"/>
              </a:tabLst>
              <a:defRPr/>
            </a:pPr>
            <a:r>
              <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TextBox 4"/>
          <p:cNvSpPr txBox="1"/>
          <p:nvPr/>
        </p:nvSpPr>
        <p:spPr>
          <a:xfrm>
            <a:off x="2414478" y="5679558"/>
            <a:ext cx="3265942" cy="110800"/>
          </a:xfrm>
          <a:prstGeom prst="rect">
            <a:avLst/>
          </a:prstGeom>
          <a:noFill/>
        </p:spPr>
        <p:txBody>
          <a:bodyPr vert="horz" wrap="squar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 indicates base excision repair</a:t>
            </a:r>
          </a:p>
        </p:txBody>
      </p:sp>
      <p:sp>
        <p:nvSpPr>
          <p:cNvPr id="36" name="TextBox 13"/>
          <p:cNvSpPr txBox="1"/>
          <p:nvPr/>
        </p:nvSpPr>
        <p:spPr>
          <a:xfrm>
            <a:off x="8151342" y="4872854"/>
            <a:ext cx="1167125" cy="107915"/>
          </a:xfrm>
          <a:prstGeom prst="rect">
            <a:avLst/>
          </a:prstGeom>
          <a:noFill/>
        </p:spPr>
        <p:txBody>
          <a:bodyPr vert="horz" wrap="squar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tab pos="101600" algn="l"/>
              </a:tabLst>
              <a:defRPr/>
            </a:pPr>
            <a:r>
              <a:rPr kumimoji="0" lang="en-CA"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Inactivated</a:t>
            </a:r>
          </a:p>
        </p:txBody>
      </p:sp>
      <p:sp>
        <p:nvSpPr>
          <p:cNvPr id="30" name="TextBox 11"/>
          <p:cNvSpPr txBox="1"/>
          <p:nvPr/>
        </p:nvSpPr>
        <p:spPr>
          <a:xfrm>
            <a:off x="9115725" y="4248007"/>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Survival</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 name="Text Box 15">
            <a:extLst>
              <a:ext uri="{FF2B5EF4-FFF2-40B4-BE49-F238E27FC236}">
                <a16:creationId xmlns:a16="http://schemas.microsoft.com/office/drawing/2014/main" id="{0A4BE67F-3A75-45A0-B53B-53F705AB228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Farmer. Nature. 2005;434:917. Turk. Cancer. 2018;124:2498. Rose. Front Onc. 2020;8:564601.</a:t>
            </a:r>
          </a:p>
        </p:txBody>
      </p:sp>
      <p:grpSp>
        <p:nvGrpSpPr>
          <p:cNvPr id="38" name="Group 37">
            <a:extLst>
              <a:ext uri="{FF2B5EF4-FFF2-40B4-BE49-F238E27FC236}">
                <a16:creationId xmlns:a16="http://schemas.microsoft.com/office/drawing/2014/main" id="{923D8B3D-9D3A-49D4-A706-DFC76CC41C69}"/>
              </a:ext>
            </a:extLst>
          </p:cNvPr>
          <p:cNvGrpSpPr/>
          <p:nvPr/>
        </p:nvGrpSpPr>
        <p:grpSpPr>
          <a:xfrm>
            <a:off x="9392911" y="6207927"/>
            <a:ext cx="2488502" cy="454909"/>
            <a:chOff x="9392911" y="6207927"/>
            <a:chExt cx="2488502" cy="454909"/>
          </a:xfrm>
        </p:grpSpPr>
        <p:pic>
          <p:nvPicPr>
            <p:cNvPr id="39" name="Picture 38" descr="A picture containing text, ax, wheel&#10;&#10;Description automatically generated">
              <a:extLst>
                <a:ext uri="{FF2B5EF4-FFF2-40B4-BE49-F238E27FC236}">
                  <a16:creationId xmlns:a16="http://schemas.microsoft.com/office/drawing/2014/main" id="{F305BEBE-5B91-4979-BD85-1D5CC60D03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0" name="Rectangle 8">
              <a:extLst>
                <a:ext uri="{FF2B5EF4-FFF2-40B4-BE49-F238E27FC236}">
                  <a16:creationId xmlns:a16="http://schemas.microsoft.com/office/drawing/2014/main" id="{C96E52AB-BAE4-44A7-940A-692CD47907A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custDataLst>
      <p:tags r:id="rId1"/>
    </p:custDataLst>
    <p:extLst>
      <p:ext uri="{BB962C8B-B14F-4D97-AF65-F5344CB8AC3E}">
        <p14:creationId xmlns:p14="http://schemas.microsoft.com/office/powerpoint/2010/main" val="384988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OlympiA: Adjuvant Olaparib for </a:t>
            </a:r>
            <a:br>
              <a:rPr lang="en-US" altLang="en-US" dirty="0"/>
            </a:br>
            <a:r>
              <a:rPr lang="en-US" altLang="en-US" i="1" dirty="0"/>
              <a:t>gBRCA1/2</a:t>
            </a:r>
            <a:r>
              <a:rPr lang="en-US" altLang="en-US" dirty="0"/>
              <a:t>-Mutated HER2- EBC</a:t>
            </a:r>
          </a:p>
        </p:txBody>
      </p:sp>
      <p:sp>
        <p:nvSpPr>
          <p:cNvPr id="2" name="Content Placeholder 1">
            <a:extLst>
              <a:ext uri="{FF2B5EF4-FFF2-40B4-BE49-F238E27FC236}">
                <a16:creationId xmlns:a16="http://schemas.microsoft.com/office/drawing/2014/main" id="{1A8FD035-5AFB-E245-AA1D-44DA5DFE5794}"/>
              </a:ext>
            </a:extLst>
          </p:cNvPr>
          <p:cNvSpPr>
            <a:spLocks noGrp="1"/>
          </p:cNvSpPr>
          <p:nvPr>
            <p:ph idx="1"/>
          </p:nvPr>
        </p:nvSpPr>
        <p:spPr>
          <a:xfrm>
            <a:off x="604675" y="1513047"/>
            <a:ext cx="11276738" cy="4650686"/>
          </a:xfrm>
        </p:spPr>
        <p:txBody>
          <a:bodyPr/>
          <a:lstStyle/>
          <a:p>
            <a:r>
              <a:rPr lang="en-US" sz="1800" kern="1200" dirty="0">
                <a:solidFill>
                  <a:srgbClr val="000000"/>
                </a:solidFill>
                <a:cs typeface="Calibri" panose="020F0502020204030204" pitchFamily="34" charset="0"/>
              </a:rPr>
              <a:t>Prespecified interim analysis of international, randomized, double-blind phase III trial (data cutoff: March 27, 2020)</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769385"/>
            <a:ext cx="25781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Men and women with g</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BRCA1/2</a:t>
            </a:r>
            <a:r>
              <a:rPr kumimoji="0" lang="en-GB" altLang="en-US" sz="14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-mutated, HER2-, </a:t>
            </a:r>
            <a:br>
              <a:rPr kumimoji="0" lang="en-GB" altLang="en-US" sz="14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altLang="en-US" sz="14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high-risk primary BC; completed definitive local tx and ≥6 cycles of (neo)adjuvant CT containing anthracyclines and/or taxanes; ECOG PS 0/1 </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b="0" i="0" dirty="0">
                <a:solidFill>
                  <a:srgbClr val="000000"/>
                </a:solidFill>
                <a:latin typeface="Calibri" panose="020F0502020204030204" pitchFamily="34" charset="0"/>
                <a:cs typeface="Calibri" panose="020F0502020204030204" pitchFamily="34" charset="0"/>
              </a:rPr>
              <a:t>(N = 1836)</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7475065" y="2390500"/>
            <a:ext cx="2578148" cy="120102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Olaparib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300 mg BID 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Calibri" panose="020F0502020204030204" pitchFamily="34" charset="0"/>
              </a:rPr>
              <a:t>(n = 921)</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7475065" y="3763129"/>
            <a:ext cx="2578148" cy="120102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BID</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Calibri" panose="020F0502020204030204" pitchFamily="34" charset="0"/>
              </a:rPr>
              <a:t>(n = 915)</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6648785" y="40128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6648785" y="299101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Rectangle 46">
            <a:extLst>
              <a:ext uri="{FF2B5EF4-FFF2-40B4-BE49-F238E27FC236}">
                <a16:creationId xmlns:a16="http://schemas.microsoft.com/office/drawing/2014/main" id="{16B1F746-C6CD-4C96-8E2C-8CF0B382267C}"/>
              </a:ext>
            </a:extLst>
          </p:cNvPr>
          <p:cNvSpPr>
            <a:spLocks noChangeArrowheads="1"/>
          </p:cNvSpPr>
          <p:nvPr/>
        </p:nvSpPr>
        <p:spPr bwMode="auto">
          <a:xfrm>
            <a:off x="4679749" y="1846415"/>
            <a:ext cx="45560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HR status (HR+ vs TNBC), prior CT (neoadjuvant vs adjuvant), prior platinum-based CT (yes vs no)</a:t>
            </a:r>
          </a:p>
        </p:txBody>
      </p:sp>
      <p:cxnSp>
        <p:nvCxnSpPr>
          <p:cNvPr id="22" name="Straight Arrow Connector 21">
            <a:extLst>
              <a:ext uri="{FF2B5EF4-FFF2-40B4-BE49-F238E27FC236}">
                <a16:creationId xmlns:a16="http://schemas.microsoft.com/office/drawing/2014/main" id="{EE6A3E45-AA4C-4320-BD7D-101DD4A6DF4F}"/>
              </a:ext>
            </a:extLst>
          </p:cNvPr>
          <p:cNvCxnSpPr>
            <a:cxnSpLocks/>
          </p:cNvCxnSpPr>
          <p:nvPr/>
        </p:nvCxnSpPr>
        <p:spPr bwMode="auto">
          <a:xfrm>
            <a:off x="6959936" y="2349207"/>
            <a:ext cx="0" cy="725267"/>
          </a:xfrm>
          <a:prstGeom prst="straightConnector1">
            <a:avLst/>
          </a:prstGeom>
          <a:noFill/>
          <a:ln w="28575" cap="flat" cmpd="sng" algn="ctr">
            <a:solidFill>
              <a:schemeClr val="bg1"/>
            </a:solidFill>
            <a:prstDash val="sysDash"/>
            <a:round/>
            <a:headEnd type="none" w="med" len="med"/>
            <a:tailEnd type="triangle"/>
          </a:ln>
          <a:effectLst/>
        </p:spPr>
      </p:cxnSp>
      <p:sp>
        <p:nvSpPr>
          <p:cNvPr id="17" name="Text Box 15">
            <a:extLst>
              <a:ext uri="{FF2B5EF4-FFF2-40B4-BE49-F238E27FC236}">
                <a16:creationId xmlns:a16="http://schemas.microsoft.com/office/drawing/2014/main" id="{F6776FBF-AE97-4271-9232-89B8BAFE1072}"/>
              </a:ext>
            </a:extLst>
          </p:cNvPr>
          <p:cNvSpPr txBox="1">
            <a:spLocks noChangeArrowheads="1"/>
          </p:cNvSpPr>
          <p:nvPr/>
        </p:nvSpPr>
        <p:spPr bwMode="auto">
          <a:xfrm>
            <a:off x="412751" y="63750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NEJM. 2021;384.2394. NCT02032823.</a:t>
            </a:r>
          </a:p>
        </p:txBody>
      </p:sp>
      <p:sp>
        <p:nvSpPr>
          <p:cNvPr id="24" name="Rectangle 49">
            <a:extLst>
              <a:ext uri="{FF2B5EF4-FFF2-40B4-BE49-F238E27FC236}">
                <a16:creationId xmlns:a16="http://schemas.microsoft.com/office/drawing/2014/main" id="{BF1BED0A-4EDE-4273-AC3F-31FBEE941C5D}"/>
              </a:ext>
            </a:extLst>
          </p:cNvPr>
          <p:cNvSpPr>
            <a:spLocks noChangeArrowheads="1"/>
          </p:cNvSpPr>
          <p:nvPr/>
        </p:nvSpPr>
        <p:spPr bwMode="auto">
          <a:xfrm>
            <a:off x="3752681" y="2390500"/>
            <a:ext cx="2578148" cy="1201022"/>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TNBC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i="1" dirty="0">
                <a:solidFill>
                  <a:schemeClr val="bg1"/>
                </a:solidFill>
                <a:latin typeface="Calibri" panose="020F0502020204030204" pitchFamily="34" charset="0"/>
                <a:cs typeface="Calibri" panose="020F0502020204030204" pitchFamily="34" charset="0"/>
              </a:rPr>
              <a:t>Prior neoadjuvant tx:</a:t>
            </a:r>
            <a:r>
              <a:rPr lang="en-US" altLang="en-US" sz="1400" b="0" dirty="0">
                <a:solidFill>
                  <a:schemeClr val="bg1"/>
                </a:solidFill>
                <a:latin typeface="Calibri" panose="020F0502020204030204" pitchFamily="34" charset="0"/>
                <a:cs typeface="Calibri" panose="020F0502020204030204" pitchFamily="34" charset="0"/>
              </a:rPr>
              <a:t> no pCR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Prio</a:t>
            </a:r>
            <a:r>
              <a:rPr lang="en-US" altLang="en-US" sz="1400" b="0" i="1" dirty="0">
                <a:solidFill>
                  <a:schemeClr val="bg1"/>
                </a:solidFill>
                <a:latin typeface="Calibri" panose="020F0502020204030204" pitchFamily="34" charset="0"/>
                <a:cs typeface="Calibri" panose="020F0502020204030204" pitchFamily="34" charset="0"/>
              </a:rPr>
              <a:t>r adjuvant tx:</a:t>
            </a:r>
            <a:r>
              <a:rPr lang="en-US" altLang="en-US" sz="1400" b="0" dirty="0">
                <a:solidFill>
                  <a:schemeClr val="bg1"/>
                </a:solidFill>
                <a:latin typeface="Calibri" panose="020F0502020204030204" pitchFamily="34" charset="0"/>
                <a:cs typeface="Calibri" panose="020F0502020204030204" pitchFamily="34" charset="0"/>
              </a:rPr>
              <a:t> ≥pN1 or ≥pT2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 = 1509*)</a:t>
            </a:r>
          </a:p>
        </p:txBody>
      </p:sp>
      <p:sp>
        <p:nvSpPr>
          <p:cNvPr id="26" name="Rectangle 49">
            <a:extLst>
              <a:ext uri="{FF2B5EF4-FFF2-40B4-BE49-F238E27FC236}">
                <a16:creationId xmlns:a16="http://schemas.microsoft.com/office/drawing/2014/main" id="{51727619-9D63-4167-99F8-44DBF35AD3D4}"/>
              </a:ext>
            </a:extLst>
          </p:cNvPr>
          <p:cNvSpPr>
            <a:spLocks noChangeArrowheads="1"/>
          </p:cNvSpPr>
          <p:nvPr/>
        </p:nvSpPr>
        <p:spPr bwMode="auto">
          <a:xfrm>
            <a:off x="3752681" y="3763129"/>
            <a:ext cx="2578148" cy="1201022"/>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HR+/HER2- 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i="1" dirty="0">
                <a:solidFill>
                  <a:schemeClr val="bg1"/>
                </a:solidFill>
                <a:latin typeface="Calibri" panose="020F0502020204030204" pitchFamily="34" charset="0"/>
                <a:cs typeface="Calibri" panose="020F0502020204030204" pitchFamily="34" charset="0"/>
              </a:rPr>
              <a:t>Prior neoadjuvant tx:</a:t>
            </a:r>
            <a:r>
              <a:rPr lang="en-US" altLang="en-US" sz="1400" b="0" dirty="0">
                <a:solidFill>
                  <a:schemeClr val="bg1"/>
                </a:solidFill>
                <a:latin typeface="Calibri" panose="020F0502020204030204" pitchFamily="34" charset="0"/>
                <a:cs typeface="Calibri" panose="020F0502020204030204" pitchFamily="34" charset="0"/>
              </a:rPr>
              <a:t> no pCR and CPS + EG score ≥3</a:t>
            </a:r>
            <a:r>
              <a:rPr lang="en-US" altLang="en-US" sz="1400" b="0" baseline="30000" dirty="0">
                <a:solidFill>
                  <a:schemeClr val="bg1"/>
                </a:solidFill>
                <a:latin typeface="Calibri" panose="020F0502020204030204" pitchFamily="34" charset="0"/>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Prio</a:t>
            </a:r>
            <a:r>
              <a:rPr lang="en-US" altLang="en-US" sz="1400" b="0" i="1" dirty="0">
                <a:solidFill>
                  <a:schemeClr val="bg1"/>
                </a:solidFill>
                <a:latin typeface="Calibri" panose="020F0502020204030204" pitchFamily="34" charset="0"/>
                <a:cs typeface="Calibri" panose="020F0502020204030204" pitchFamily="34" charset="0"/>
              </a:rPr>
              <a:t>r adjuvant tx:</a:t>
            </a:r>
            <a:r>
              <a:rPr lang="en-US" altLang="en-US" sz="1400" b="0" dirty="0">
                <a:solidFill>
                  <a:schemeClr val="bg1"/>
                </a:solidFill>
                <a:latin typeface="Calibri" panose="020F0502020204030204" pitchFamily="34" charset="0"/>
                <a:cs typeface="Calibri" panose="020F0502020204030204" pitchFamily="34" charset="0"/>
              </a:rPr>
              <a:t> ≥4 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 = 325)</a:t>
            </a:r>
          </a:p>
        </p:txBody>
      </p:sp>
      <p:cxnSp>
        <p:nvCxnSpPr>
          <p:cNvPr id="27" name="Straight Arrow Connector 26">
            <a:extLst>
              <a:ext uri="{FF2B5EF4-FFF2-40B4-BE49-F238E27FC236}">
                <a16:creationId xmlns:a16="http://schemas.microsoft.com/office/drawing/2014/main" id="{730021A1-B77E-4758-9A1C-AA9F40185781}"/>
              </a:ext>
            </a:extLst>
          </p:cNvPr>
          <p:cNvCxnSpPr>
            <a:cxnSpLocks/>
          </p:cNvCxnSpPr>
          <p:nvPr/>
        </p:nvCxnSpPr>
        <p:spPr bwMode="auto">
          <a:xfrm>
            <a:off x="3157087" y="2991011"/>
            <a:ext cx="484913"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084ED6E-5BDD-4392-BAA4-1D8256F1F0C7}"/>
              </a:ext>
            </a:extLst>
          </p:cNvPr>
          <p:cNvCxnSpPr>
            <a:cxnSpLocks/>
          </p:cNvCxnSpPr>
          <p:nvPr/>
        </p:nvCxnSpPr>
        <p:spPr bwMode="auto">
          <a:xfrm>
            <a:off x="3157087" y="4363640"/>
            <a:ext cx="484913" cy="0"/>
          </a:xfrm>
          <a:prstGeom prst="straightConnector1">
            <a:avLst/>
          </a:prstGeom>
          <a:noFill/>
          <a:ln w="28575" cap="flat" cmpd="sng" algn="ctr">
            <a:solidFill>
              <a:schemeClr val="bg1"/>
            </a:solidFill>
            <a:prstDash val="solid"/>
            <a:round/>
            <a:headEnd type="none" w="med" len="med"/>
            <a:tailEnd type="triangle"/>
          </a:ln>
          <a:effectLst/>
        </p:spPr>
      </p:cxnSp>
      <p:sp>
        <p:nvSpPr>
          <p:cNvPr id="29" name="Content Placeholder 2">
            <a:extLst>
              <a:ext uri="{FF2B5EF4-FFF2-40B4-BE49-F238E27FC236}">
                <a16:creationId xmlns:a16="http://schemas.microsoft.com/office/drawing/2014/main" id="{07475901-51E3-439A-93A6-DA77FB70FACD}"/>
              </a:ext>
            </a:extLst>
          </p:cNvPr>
          <p:cNvSpPr txBox="1">
            <a:spLocks/>
          </p:cNvSpPr>
          <p:nvPr/>
        </p:nvSpPr>
        <p:spPr bwMode="auto">
          <a:xfrm>
            <a:off x="601820" y="5069486"/>
            <a:ext cx="5309278" cy="111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b="1" kern="0" dirty="0"/>
              <a:t>Primary endpoint: </a:t>
            </a:r>
            <a:r>
              <a:rPr lang="en-US" sz="1800" b="0" kern="0" dirty="0"/>
              <a:t>iDFS</a:t>
            </a:r>
          </a:p>
          <a:p>
            <a:pPr>
              <a:spcAft>
                <a:spcPts val="0"/>
              </a:spcAft>
            </a:pPr>
            <a:r>
              <a:rPr lang="en-US" sz="1800" b="1" kern="0" dirty="0"/>
              <a:t>Secondary endpoints:</a:t>
            </a:r>
            <a:r>
              <a:rPr lang="en-US" sz="1800" b="0" kern="0" dirty="0"/>
              <a:t> distant DFS, OS, safety</a:t>
            </a:r>
            <a:endParaRPr lang="en-US" sz="1800" b="1" kern="0" dirty="0"/>
          </a:p>
        </p:txBody>
      </p:sp>
      <p:sp>
        <p:nvSpPr>
          <p:cNvPr id="30" name="Content Placeholder 3">
            <a:extLst>
              <a:ext uri="{FF2B5EF4-FFF2-40B4-BE49-F238E27FC236}">
                <a16:creationId xmlns:a16="http://schemas.microsoft.com/office/drawing/2014/main" id="{1CE7C60D-880D-4DEE-AFCA-DD52CD95C740}"/>
              </a:ext>
            </a:extLst>
          </p:cNvPr>
          <p:cNvSpPr txBox="1">
            <a:spLocks/>
          </p:cNvSpPr>
          <p:nvPr/>
        </p:nvSpPr>
        <p:spPr>
          <a:xfrm>
            <a:off x="6096000" y="5069486"/>
            <a:ext cx="5831993" cy="11201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Prespecified interim analysis of ITT population triggered when 165 invasive disease or death events occurred in first 900 patients enrolled (mature cohort); type I error rate controlled with superiority boundaries per hierarchical multiple-testing procedure</a:t>
            </a:r>
          </a:p>
        </p:txBody>
      </p:sp>
      <p:sp>
        <p:nvSpPr>
          <p:cNvPr id="23" name="Text Box 30">
            <a:extLst>
              <a:ext uri="{FF2B5EF4-FFF2-40B4-BE49-F238E27FC236}">
                <a16:creationId xmlns:a16="http://schemas.microsoft.com/office/drawing/2014/main" id="{FE0A4262-91C5-46C0-B69F-EEEE10910961}"/>
              </a:ext>
            </a:extLst>
          </p:cNvPr>
          <p:cNvSpPr txBox="1">
            <a:spLocks noChangeArrowheads="1"/>
          </p:cNvSpPr>
          <p:nvPr/>
        </p:nvSpPr>
        <p:spPr bwMode="auto">
          <a:xfrm>
            <a:off x="727077" y="5737962"/>
            <a:ext cx="5525557"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cs typeface="Calibri" panose="020F0502020204030204" pitchFamily="34" charset="0"/>
              </a:rPr>
              <a:t>*Excluded n = 2 (both in olaparib arm) due to unconfirmed HER2- status. </a:t>
            </a:r>
            <a:br>
              <a:rPr lang="en-US" altLang="en-US" sz="1200" b="0" dirty="0">
                <a:solidFill>
                  <a:schemeClr val="bg1"/>
                </a:solidFill>
                <a:latin typeface="Calibri" panose="020F0502020204030204" pitchFamily="34" charset="0"/>
                <a:cs typeface="Calibri" panose="020F0502020204030204" pitchFamily="34" charset="0"/>
              </a:rPr>
            </a:br>
            <a:r>
              <a:rPr lang="en-US" altLang="en-US" sz="1200" b="0" baseline="30000" dirty="0">
                <a:solidFill>
                  <a:schemeClr val="bg1"/>
                </a:solidFill>
                <a:latin typeface="Calibri" panose="020F0502020204030204" pitchFamily="34" charset="0"/>
                <a:cs typeface="Calibri" panose="020F0502020204030204" pitchFamily="34" charset="0"/>
              </a:rPr>
              <a:t>†</a:t>
            </a:r>
            <a:r>
              <a:rPr lang="en-US" altLang="en-US" sz="1200" b="0" dirty="0">
                <a:solidFill>
                  <a:schemeClr val="bg1"/>
                </a:solidFill>
                <a:latin typeface="Calibri" panose="020F0502020204030204" pitchFamily="34" charset="0"/>
                <a:cs typeface="Calibri" panose="020F0502020204030204" pitchFamily="34" charset="0"/>
              </a:rPr>
              <a:t>Staging system for BC-specific survival after neoadjuvant tx incorporating pretreatment clinical stage, ER status, nuclear grade, pathologic stage (range: 0-6).</a:t>
            </a:r>
          </a:p>
        </p:txBody>
      </p:sp>
      <p:grpSp>
        <p:nvGrpSpPr>
          <p:cNvPr id="31" name="Group 30">
            <a:extLst>
              <a:ext uri="{FF2B5EF4-FFF2-40B4-BE49-F238E27FC236}">
                <a16:creationId xmlns:a16="http://schemas.microsoft.com/office/drawing/2014/main" id="{7798E12E-5DD4-43B1-9EDA-CFF168F5DCAA}"/>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814AF292-7086-4409-98BA-C28BD53D8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3" name="Rectangle 8">
              <a:extLst>
                <a:ext uri="{FF2B5EF4-FFF2-40B4-BE49-F238E27FC236}">
                  <a16:creationId xmlns:a16="http://schemas.microsoft.com/office/drawing/2014/main" id="{EAF94131-F2D0-412D-8566-A0FB5EDB590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04420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OlympiA: </a:t>
            </a:r>
            <a:r>
              <a:rPr lang="en-US" dirty="0"/>
              <a:t>Baseline Patient Characteristics</a:t>
            </a:r>
          </a:p>
        </p:txBody>
      </p:sp>
      <p:sp>
        <p:nvSpPr>
          <p:cNvPr id="3" name="Content Placeholder 2">
            <a:extLst>
              <a:ext uri="{FF2B5EF4-FFF2-40B4-BE49-F238E27FC236}">
                <a16:creationId xmlns:a16="http://schemas.microsoft.com/office/drawing/2014/main" id="{7AD793B6-DF85-426D-894F-5EB680E28516}"/>
              </a:ext>
            </a:extLst>
          </p:cNvPr>
          <p:cNvSpPr>
            <a:spLocks noGrp="1"/>
          </p:cNvSpPr>
          <p:nvPr>
            <p:ph sz="half" idx="2"/>
          </p:nvPr>
        </p:nvSpPr>
        <p:spPr>
          <a:xfrm>
            <a:off x="6252634" y="4153851"/>
            <a:ext cx="5229570" cy="2236640"/>
          </a:xfrm>
        </p:spPr>
        <p:txBody>
          <a:bodyPr/>
          <a:lstStyle/>
          <a:p>
            <a:r>
              <a:rPr lang="en-US" sz="1600" dirty="0"/>
              <a:t>Among those receiving neoadjuvant CT only, most common CPS + EG score was 3/4 in HR+/HER2- subgroup (18.5% pbo, 19.1% olap); in TNBC subgroup, ≤2 (31.3% pbo, 32.8% olap) and 3/4 (42.8% pbo, 38.8% olap) </a:t>
            </a:r>
          </a:p>
          <a:p>
            <a:r>
              <a:rPr lang="en-US" sz="1600" dirty="0"/>
              <a:t>Among those receiving adjuvant CT only, most common pathologic AJCC stages were IIA (54.9% pbo, 57.3% olap) and IIB (16.5% pbo, 15.2% olap)</a:t>
            </a:r>
          </a:p>
          <a:p>
            <a:endParaRPr lang="en-US" sz="2400" dirty="0"/>
          </a:p>
        </p:txBody>
      </p:sp>
      <p:graphicFrame>
        <p:nvGraphicFramePr>
          <p:cNvPr id="10" name="Group 3">
            <a:extLst>
              <a:ext uri="{FF2B5EF4-FFF2-40B4-BE49-F238E27FC236}">
                <a16:creationId xmlns:a16="http://schemas.microsoft.com/office/drawing/2014/main" id="{F66CA4DB-F394-184A-B7F1-E902C0E61D59}"/>
              </a:ext>
            </a:extLst>
          </p:cNvPr>
          <p:cNvGraphicFramePr>
            <a:graphicFrameLocks/>
          </p:cNvGraphicFramePr>
          <p:nvPr>
            <p:extLst>
              <p:ext uri="{D42A27DB-BD31-4B8C-83A1-F6EECF244321}">
                <p14:modId xmlns:p14="http://schemas.microsoft.com/office/powerpoint/2010/main" val="1230521397"/>
              </p:ext>
            </p:extLst>
          </p:nvPr>
        </p:nvGraphicFramePr>
        <p:xfrm>
          <a:off x="522288" y="1608564"/>
          <a:ext cx="5456204" cy="4297760"/>
        </p:xfrm>
        <a:graphic>
          <a:graphicData uri="http://schemas.openxmlformats.org/drawingml/2006/table">
            <a:tbl>
              <a:tblPr/>
              <a:tblGrid>
                <a:gridCol w="3272219">
                  <a:extLst>
                    <a:ext uri="{9D8B030D-6E8A-4147-A177-3AD203B41FA5}">
                      <a16:colId xmlns:a16="http://schemas.microsoft.com/office/drawing/2014/main" val="20000"/>
                    </a:ext>
                  </a:extLst>
                </a:gridCol>
                <a:gridCol w="1108984">
                  <a:extLst>
                    <a:ext uri="{9D8B030D-6E8A-4147-A177-3AD203B41FA5}">
                      <a16:colId xmlns:a16="http://schemas.microsoft.com/office/drawing/2014/main" val="20001"/>
                    </a:ext>
                  </a:extLst>
                </a:gridCol>
                <a:gridCol w="1075001">
                  <a:extLst>
                    <a:ext uri="{9D8B030D-6E8A-4147-A177-3AD203B41FA5}">
                      <a16:colId xmlns:a16="http://schemas.microsoft.com/office/drawing/2014/main" val="20002"/>
                    </a:ext>
                  </a:extLst>
                </a:gridCol>
              </a:tblGrid>
              <a:tr h="1738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(36-50)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BRCA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BRCA1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BRCA2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BRCA1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and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BRCA2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657 (71.3)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261 (28.3)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(73.2)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CT,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Anthracycline + taxane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Anthracycline, no taxane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Taxane, no anthracycline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 cycles (neo)adjuvant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Platinum-based (neo)adjuvant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461 (50.1)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460 (49.9)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871 (94.6)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455 (49.7)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460 (50.3)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849 (92.8)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Menopausal status (women only</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919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572 (62.2)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347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911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553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358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2545302"/>
                  </a:ext>
                </a:extLst>
              </a:tr>
            </a:tbl>
          </a:graphicData>
        </a:graphic>
      </p:graphicFrame>
      <p:graphicFrame>
        <p:nvGraphicFramePr>
          <p:cNvPr id="11" name="Group 3">
            <a:extLst>
              <a:ext uri="{FF2B5EF4-FFF2-40B4-BE49-F238E27FC236}">
                <a16:creationId xmlns:a16="http://schemas.microsoft.com/office/drawing/2014/main" id="{EDF18242-975E-E647-9B36-B8F4198F7103}"/>
              </a:ext>
            </a:extLst>
          </p:cNvPr>
          <p:cNvGraphicFramePr>
            <a:graphicFrameLocks/>
          </p:cNvGraphicFramePr>
          <p:nvPr>
            <p:extLst>
              <p:ext uri="{D42A27DB-BD31-4B8C-83A1-F6EECF244321}">
                <p14:modId xmlns:p14="http://schemas.microsoft.com/office/powerpoint/2010/main" val="1265627844"/>
              </p:ext>
            </p:extLst>
          </p:nvPr>
        </p:nvGraphicFramePr>
        <p:xfrm>
          <a:off x="6280904" y="1608564"/>
          <a:ext cx="5477709" cy="2377520"/>
        </p:xfrm>
        <a:graphic>
          <a:graphicData uri="http://schemas.openxmlformats.org/drawingml/2006/table">
            <a:tbl>
              <a:tblPr/>
              <a:tblGrid>
                <a:gridCol w="2752987">
                  <a:extLst>
                    <a:ext uri="{9D8B030D-6E8A-4147-A177-3AD203B41FA5}">
                      <a16:colId xmlns:a16="http://schemas.microsoft.com/office/drawing/2014/main" val="20000"/>
                    </a:ext>
                  </a:extLst>
                </a:gridCol>
                <a:gridCol w="1362361">
                  <a:extLst>
                    <a:ext uri="{9D8B030D-6E8A-4147-A177-3AD203B41FA5}">
                      <a16:colId xmlns:a16="http://schemas.microsoft.com/office/drawing/2014/main" val="20001"/>
                    </a:ext>
                  </a:extLst>
                </a:gridCol>
                <a:gridCol w="136236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HR+/HER2-,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TNBC,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751 (81.5)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758 (82.8)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044447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Concurrent ET (HR+ only),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146/168 (86.9)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142/157 (90.4)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BC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Mastectomy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Conservative surgery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698 (75.8)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673 (73.6)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 (26.2)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sp>
        <p:nvSpPr>
          <p:cNvPr id="13" name="Text Box 15">
            <a:extLst>
              <a:ext uri="{FF2B5EF4-FFF2-40B4-BE49-F238E27FC236}">
                <a16:creationId xmlns:a16="http://schemas.microsoft.com/office/drawing/2014/main" id="{DD92942C-7044-49DF-9D60-FC147513012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NEJM. 2021;384.2394.</a:t>
            </a:r>
          </a:p>
        </p:txBody>
      </p:sp>
      <p:sp>
        <p:nvSpPr>
          <p:cNvPr id="18" name="Text Box 30">
            <a:extLst>
              <a:ext uri="{FF2B5EF4-FFF2-40B4-BE49-F238E27FC236}">
                <a16:creationId xmlns:a16="http://schemas.microsoft.com/office/drawing/2014/main" id="{F50DA244-6353-4F5D-BF02-0AEC2D7C40A9}"/>
              </a:ext>
            </a:extLst>
          </p:cNvPr>
          <p:cNvSpPr txBox="1">
            <a:spLocks noChangeArrowheads="1"/>
          </p:cNvSpPr>
          <p:nvPr/>
        </p:nvSpPr>
        <p:spPr bwMode="auto">
          <a:xfrm>
            <a:off x="522288" y="5900793"/>
            <a:ext cx="537667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cs typeface="Calibri" panose="020F0502020204030204" pitchFamily="34" charset="0"/>
              </a:rPr>
              <a:t>*Data missing for n = 1 in each arm. </a:t>
            </a:r>
            <a:r>
              <a:rPr lang="en-US" altLang="en-US" sz="1400" b="0" baseline="3000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cs typeface="Calibri" panose="020F0502020204030204" pitchFamily="34" charset="0"/>
              </a:rPr>
              <a:t>Regimen not reported in n = 1 (placebo arm). </a:t>
            </a:r>
            <a:r>
              <a:rPr lang="en-US" altLang="en-US" sz="1400" b="0" baseline="3000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cs typeface="Calibri" panose="020F0502020204030204" pitchFamily="34" charset="0"/>
              </a:rPr>
              <a:t>Trial enrolled 6 men (olaparib, n = 2; placebo, n = 4).</a:t>
            </a:r>
          </a:p>
        </p:txBody>
      </p:sp>
      <p:grpSp>
        <p:nvGrpSpPr>
          <p:cNvPr id="12" name="Group 11">
            <a:extLst>
              <a:ext uri="{FF2B5EF4-FFF2-40B4-BE49-F238E27FC236}">
                <a16:creationId xmlns:a16="http://schemas.microsoft.com/office/drawing/2014/main" id="{85707F5B-0F0A-40C3-9052-721368AB9548}"/>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96C2F42F-C4B3-4592-A88D-58D548DE6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69C52811-142A-4887-BAE6-26A67A073D9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B138-2627-45EF-AB62-EB903C7DF120}"/>
              </a:ext>
            </a:extLst>
          </p:cNvPr>
          <p:cNvSpPr>
            <a:spLocks noGrp="1"/>
          </p:cNvSpPr>
          <p:nvPr>
            <p:ph type="title"/>
          </p:nvPr>
        </p:nvSpPr>
        <p:spPr/>
        <p:txBody>
          <a:bodyPr/>
          <a:lstStyle/>
          <a:p>
            <a:r>
              <a:rPr lang="en-US" dirty="0"/>
              <a:t>OlympiA: iDFS (Primary Endpoint)</a:t>
            </a:r>
          </a:p>
        </p:txBody>
      </p:sp>
      <p:sp>
        <p:nvSpPr>
          <p:cNvPr id="3" name="Content Placeholder 2">
            <a:extLst>
              <a:ext uri="{FF2B5EF4-FFF2-40B4-BE49-F238E27FC236}">
                <a16:creationId xmlns:a16="http://schemas.microsoft.com/office/drawing/2014/main" id="{3A9E6C89-FF5F-45BE-AE39-6FFAA4D0943D}"/>
              </a:ext>
            </a:extLst>
          </p:cNvPr>
          <p:cNvSpPr>
            <a:spLocks noGrp="1"/>
          </p:cNvSpPr>
          <p:nvPr>
            <p:ph idx="1"/>
          </p:nvPr>
        </p:nvSpPr>
        <p:spPr>
          <a:xfrm>
            <a:off x="604675" y="1317102"/>
            <a:ext cx="10877529" cy="4650686"/>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In this prespecified interim analysis, adjuvant olaparib significantly improved </a:t>
            </a:r>
            <a:br>
              <a:rPr lang="en-US" sz="2400" dirty="0"/>
            </a:br>
            <a:r>
              <a:rPr lang="en-US" sz="2400" dirty="0"/>
              <a:t>iDFS vs placebo (</a:t>
            </a:r>
            <a:r>
              <a:rPr lang="en-US" sz="2400" i="1" dirty="0"/>
              <a:t>P </a:t>
            </a:r>
            <a:r>
              <a:rPr lang="en-US" sz="2400" dirty="0"/>
              <a:t>&lt;.001, crossing early-reporting efficacy boundary of </a:t>
            </a:r>
            <a:r>
              <a:rPr lang="en-US" sz="2400" i="1" dirty="0"/>
              <a:t>P </a:t>
            </a:r>
            <a:r>
              <a:rPr lang="en-US" sz="2400" dirty="0"/>
              <a:t>&lt;.005)</a:t>
            </a:r>
          </a:p>
        </p:txBody>
      </p:sp>
      <p:sp>
        <p:nvSpPr>
          <p:cNvPr id="9" name="Text Box 15">
            <a:extLst>
              <a:ext uri="{FF2B5EF4-FFF2-40B4-BE49-F238E27FC236}">
                <a16:creationId xmlns:a16="http://schemas.microsoft.com/office/drawing/2014/main" id="{BE942B88-9FE9-4A50-8672-2EFBE6BD75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NEJM. 2021;384.2394.</a:t>
            </a:r>
          </a:p>
        </p:txBody>
      </p:sp>
      <p:sp>
        <p:nvSpPr>
          <p:cNvPr id="10" name="TextBox 9">
            <a:extLst>
              <a:ext uri="{FF2B5EF4-FFF2-40B4-BE49-F238E27FC236}">
                <a16:creationId xmlns:a16="http://schemas.microsoft.com/office/drawing/2014/main" id="{FB6D50A9-0C81-466C-9B16-D15A7371BDD3}"/>
              </a:ext>
            </a:extLst>
          </p:cNvPr>
          <p:cNvSpPr txBox="1"/>
          <p:nvPr/>
        </p:nvSpPr>
        <p:spPr bwMode="auto">
          <a:xfrm>
            <a:off x="3607310" y="4567265"/>
            <a:ext cx="522149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Mo</a:t>
            </a:r>
          </a:p>
        </p:txBody>
      </p:sp>
      <p:sp>
        <p:nvSpPr>
          <p:cNvPr id="13" name="TextBox 12">
            <a:extLst>
              <a:ext uri="{FF2B5EF4-FFF2-40B4-BE49-F238E27FC236}">
                <a16:creationId xmlns:a16="http://schemas.microsoft.com/office/drawing/2014/main" id="{91060707-25A2-4D01-8921-D31292DEC660}"/>
              </a:ext>
            </a:extLst>
          </p:cNvPr>
          <p:cNvSpPr txBox="1"/>
          <p:nvPr/>
        </p:nvSpPr>
        <p:spPr bwMode="auto">
          <a:xfrm>
            <a:off x="1330415" y="4729083"/>
            <a:ext cx="1881028"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Patients at Risk, n</a:t>
            </a:r>
          </a:p>
        </p:txBody>
      </p:sp>
      <p:graphicFrame>
        <p:nvGraphicFramePr>
          <p:cNvPr id="14" name="Table 14">
            <a:extLst>
              <a:ext uri="{FF2B5EF4-FFF2-40B4-BE49-F238E27FC236}">
                <a16:creationId xmlns:a16="http://schemas.microsoft.com/office/drawing/2014/main" id="{CE1994C6-5F2C-4F75-9587-2ACEBBCCD852}"/>
              </a:ext>
            </a:extLst>
          </p:cNvPr>
          <p:cNvGraphicFramePr>
            <a:graphicFrameLocks noGrp="1"/>
          </p:cNvGraphicFramePr>
          <p:nvPr/>
        </p:nvGraphicFramePr>
        <p:xfrm>
          <a:off x="3710301" y="2971721"/>
          <a:ext cx="7858264" cy="1152144"/>
        </p:xfrm>
        <a:graphic>
          <a:graphicData uri="http://schemas.openxmlformats.org/drawingml/2006/table">
            <a:tbl>
              <a:tblPr firstRow="1" bandRow="1">
                <a:tableStyleId>{93296810-A885-4BE3-A3E7-6D5BEEA58F35}</a:tableStyleId>
              </a:tblPr>
              <a:tblGrid>
                <a:gridCol w="1363945">
                  <a:extLst>
                    <a:ext uri="{9D8B030D-6E8A-4147-A177-3AD203B41FA5}">
                      <a16:colId xmlns:a16="http://schemas.microsoft.com/office/drawing/2014/main" val="2759772878"/>
                    </a:ext>
                  </a:extLst>
                </a:gridCol>
                <a:gridCol w="1132609">
                  <a:extLst>
                    <a:ext uri="{9D8B030D-6E8A-4147-A177-3AD203B41FA5}">
                      <a16:colId xmlns:a16="http://schemas.microsoft.com/office/drawing/2014/main" val="1358440235"/>
                    </a:ext>
                  </a:extLst>
                </a:gridCol>
                <a:gridCol w="1548246">
                  <a:extLst>
                    <a:ext uri="{9D8B030D-6E8A-4147-A177-3AD203B41FA5}">
                      <a16:colId xmlns:a16="http://schemas.microsoft.com/office/drawing/2014/main" val="619376707"/>
                    </a:ext>
                  </a:extLst>
                </a:gridCol>
                <a:gridCol w="1330036">
                  <a:extLst>
                    <a:ext uri="{9D8B030D-6E8A-4147-A177-3AD203B41FA5}">
                      <a16:colId xmlns:a16="http://schemas.microsoft.com/office/drawing/2014/main" val="2037917895"/>
                    </a:ext>
                  </a:extLst>
                </a:gridCol>
                <a:gridCol w="2483428">
                  <a:extLst>
                    <a:ext uri="{9D8B030D-6E8A-4147-A177-3AD203B41FA5}">
                      <a16:colId xmlns:a16="http://schemas.microsoft.com/office/drawing/2014/main" val="2875013157"/>
                    </a:ext>
                  </a:extLst>
                </a:gridCol>
              </a:tblGrid>
              <a:tr h="147165">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Events, n</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3-Yr iDFS,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Difference,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Stratified HR for Invasive Disease/Death (99.5% CI)</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1"/>
                          </a:solidFill>
                          <a:latin typeface="Calibri" panose="020F0502020204030204" pitchFamily="34" charset="0"/>
                          <a:cs typeface="Calibri" panose="020F0502020204030204" pitchFamily="34" charset="0"/>
                        </a:rPr>
                        <a:t>—</a:t>
                      </a:r>
                      <a:r>
                        <a:rPr lang="en-US" sz="1600" b="1" dirty="0">
                          <a:solidFill>
                            <a:srgbClr val="E5A750"/>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Olaparib</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106</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85.9</a:t>
                      </a:r>
                    </a:p>
                  </a:txBody>
                  <a:tcP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8.8</a:t>
                      </a:r>
                    </a:p>
                  </a:txBody>
                  <a:tcPr anchor="ct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0.58 (0.41-0.82; </a:t>
                      </a:r>
                      <a:br>
                        <a:rPr lang="en-US" sz="1600" dirty="0">
                          <a:solidFill>
                            <a:schemeClr val="bg1"/>
                          </a:solidFill>
                          <a:latin typeface="Calibri" panose="020F0502020204030204" pitchFamily="34" charset="0"/>
                          <a:cs typeface="Calibri" panose="020F0502020204030204" pitchFamily="34" charset="0"/>
                        </a:rPr>
                      </a:br>
                      <a:r>
                        <a:rPr lang="en-US" sz="1600" i="1" dirty="0">
                          <a:solidFill>
                            <a:schemeClr val="bg1"/>
                          </a:solidFill>
                          <a:latin typeface="Calibri" panose="020F0502020204030204" pitchFamily="34" charset="0"/>
                          <a:cs typeface="Calibri" panose="020F0502020204030204" pitchFamily="34" charset="0"/>
                        </a:rPr>
                        <a:t>P </a:t>
                      </a:r>
                      <a:r>
                        <a:rPr lang="en-US" sz="1600" i="0" dirty="0">
                          <a:solidFill>
                            <a:schemeClr val="bg1"/>
                          </a:solidFill>
                          <a:latin typeface="Calibri" panose="020F0502020204030204" pitchFamily="34" charset="0"/>
                          <a:cs typeface="Calibri" panose="020F0502020204030204" pitchFamily="34" charset="0"/>
                        </a:rPr>
                        <a:t>&lt;.001)</a:t>
                      </a:r>
                      <a:endParaRPr lang="en-US" sz="1600" dirty="0">
                        <a:solidFill>
                          <a:schemeClr val="bg1"/>
                        </a:solidFill>
                        <a:latin typeface="Calibri" panose="020F0502020204030204" pitchFamily="34" charset="0"/>
                        <a:cs typeface="Calibri" panose="020F0502020204030204" pitchFamily="34" charset="0"/>
                      </a:endParaRP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252869345"/>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3"/>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Placebo</a:t>
                      </a:r>
                    </a:p>
                  </a:txBody>
                  <a:tcP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178</a:t>
                      </a:r>
                    </a:p>
                  </a:txBody>
                  <a:tcP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77.1</a:t>
                      </a:r>
                    </a:p>
                  </a:txBody>
                  <a:tcPr>
                    <a:solidFill>
                      <a:schemeClr val="tx1"/>
                    </a:solidFill>
                  </a:tcPr>
                </a:tc>
                <a:tc vMerge="1">
                  <a:txBody>
                    <a:bodyPr/>
                    <a:lstStyle/>
                    <a:p>
                      <a:pPr algn="ctr"/>
                      <a:endParaRPr lang="en-US" sz="1200" dirty="0">
                        <a:solidFill>
                          <a:schemeClr val="bg1"/>
                        </a:solidFill>
                      </a:endParaRPr>
                    </a:p>
                  </a:txBody>
                  <a:tcPr/>
                </a:tc>
                <a:tc vMerge="1">
                  <a:txBody>
                    <a:bodyPr/>
                    <a:lstStyle/>
                    <a:p>
                      <a:pPr algn="ctr"/>
                      <a:endParaRPr lang="en-US" sz="1200" dirty="0">
                        <a:solidFill>
                          <a:schemeClr val="bg1"/>
                        </a:solidFill>
                      </a:endParaRPr>
                    </a:p>
                  </a:txBody>
                  <a:tcPr/>
                </a:tc>
                <a:extLst>
                  <a:ext uri="{0D108BD9-81ED-4DB2-BD59-A6C34878D82A}">
                    <a16:rowId xmlns:a16="http://schemas.microsoft.com/office/drawing/2014/main" val="1776023000"/>
                  </a:ext>
                </a:extLst>
              </a:tr>
            </a:tbl>
          </a:graphicData>
        </a:graphic>
      </p:graphicFrame>
      <p:cxnSp>
        <p:nvCxnSpPr>
          <p:cNvPr id="11" name="Straight Connector 10">
            <a:extLst>
              <a:ext uri="{FF2B5EF4-FFF2-40B4-BE49-F238E27FC236}">
                <a16:creationId xmlns:a16="http://schemas.microsoft.com/office/drawing/2014/main" id="{62F9C46E-1432-EC44-8B53-BA4F16BE5B59}"/>
              </a:ext>
            </a:extLst>
          </p:cNvPr>
          <p:cNvCxnSpPr>
            <a:cxnSpLocks/>
          </p:cNvCxnSpPr>
          <p:nvPr/>
        </p:nvCxnSpPr>
        <p:spPr bwMode="auto">
          <a:xfrm>
            <a:off x="3532909" y="4233146"/>
            <a:ext cx="552246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C95B05E-C289-3C41-ACB0-60A7B996495F}"/>
              </a:ext>
            </a:extLst>
          </p:cNvPr>
          <p:cNvCxnSpPr>
            <a:cxnSpLocks/>
          </p:cNvCxnSpPr>
          <p:nvPr/>
        </p:nvCxnSpPr>
        <p:spPr bwMode="auto">
          <a:xfrm flipV="1">
            <a:off x="3543301" y="1693718"/>
            <a:ext cx="0" cy="254577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231A170-0E79-734C-920E-134FA2E11202}"/>
              </a:ext>
            </a:extLst>
          </p:cNvPr>
          <p:cNvCxnSpPr>
            <a:cxnSpLocks/>
          </p:cNvCxnSpPr>
          <p:nvPr/>
        </p:nvCxnSpPr>
        <p:spPr bwMode="auto">
          <a:xfrm flipH="1">
            <a:off x="3480955" y="17041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059102-135E-BC44-A6A2-D159BA7D479F}"/>
              </a:ext>
            </a:extLst>
          </p:cNvPr>
          <p:cNvCxnSpPr>
            <a:cxnSpLocks/>
          </p:cNvCxnSpPr>
          <p:nvPr/>
        </p:nvCxnSpPr>
        <p:spPr bwMode="auto">
          <a:xfrm flipH="1">
            <a:off x="3480955" y="2209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223B702-12A3-5A47-B519-41580911FC20}"/>
              </a:ext>
            </a:extLst>
          </p:cNvPr>
          <p:cNvCxnSpPr>
            <a:cxnSpLocks/>
          </p:cNvCxnSpPr>
          <p:nvPr/>
        </p:nvCxnSpPr>
        <p:spPr bwMode="auto">
          <a:xfrm flipH="1">
            <a:off x="3480955" y="2715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101BB32-7D7D-7449-BA94-C3706ABA9F9F}"/>
              </a:ext>
            </a:extLst>
          </p:cNvPr>
          <p:cNvCxnSpPr>
            <a:cxnSpLocks/>
          </p:cNvCxnSpPr>
          <p:nvPr/>
        </p:nvCxnSpPr>
        <p:spPr bwMode="auto">
          <a:xfrm flipH="1">
            <a:off x="3480955" y="32215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9408D7A-3D45-5646-AA53-EA335A5AFC47}"/>
              </a:ext>
            </a:extLst>
          </p:cNvPr>
          <p:cNvCxnSpPr>
            <a:cxnSpLocks/>
          </p:cNvCxnSpPr>
          <p:nvPr/>
        </p:nvCxnSpPr>
        <p:spPr bwMode="auto">
          <a:xfrm flipH="1">
            <a:off x="3480955" y="37273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3B9E6AE-CB94-9E4F-B59A-3C9C8375108C}"/>
              </a:ext>
            </a:extLst>
          </p:cNvPr>
          <p:cNvCxnSpPr>
            <a:cxnSpLocks/>
          </p:cNvCxnSpPr>
          <p:nvPr/>
        </p:nvCxnSpPr>
        <p:spPr bwMode="auto">
          <a:xfrm flipH="1">
            <a:off x="3480955" y="42331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4E8021F-02D7-FB4D-892E-291F336734B8}"/>
              </a:ext>
            </a:extLst>
          </p:cNvPr>
          <p:cNvCxnSpPr>
            <a:cxnSpLocks/>
          </p:cNvCxnSpPr>
          <p:nvPr/>
        </p:nvCxnSpPr>
        <p:spPr bwMode="auto">
          <a:xfrm>
            <a:off x="3543301"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4600257-5513-0741-B518-45AD8FEE537D}"/>
              </a:ext>
            </a:extLst>
          </p:cNvPr>
          <p:cNvCxnSpPr>
            <a:cxnSpLocks/>
          </p:cNvCxnSpPr>
          <p:nvPr/>
        </p:nvCxnSpPr>
        <p:spPr bwMode="auto">
          <a:xfrm>
            <a:off x="4298374"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4A3A52A-3CF7-6B4F-893D-F258F53B99C1}"/>
              </a:ext>
            </a:extLst>
          </p:cNvPr>
          <p:cNvCxnSpPr>
            <a:cxnSpLocks/>
          </p:cNvCxnSpPr>
          <p:nvPr/>
        </p:nvCxnSpPr>
        <p:spPr bwMode="auto">
          <a:xfrm>
            <a:off x="5053447"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4C75359-CE1C-CB4E-82A8-622272DFCF0A}"/>
              </a:ext>
            </a:extLst>
          </p:cNvPr>
          <p:cNvCxnSpPr>
            <a:cxnSpLocks/>
          </p:cNvCxnSpPr>
          <p:nvPr/>
        </p:nvCxnSpPr>
        <p:spPr bwMode="auto">
          <a:xfrm>
            <a:off x="5808520"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2BC664-56DE-E844-802E-2ADAB4133DEC}"/>
              </a:ext>
            </a:extLst>
          </p:cNvPr>
          <p:cNvCxnSpPr>
            <a:cxnSpLocks/>
          </p:cNvCxnSpPr>
          <p:nvPr/>
        </p:nvCxnSpPr>
        <p:spPr bwMode="auto">
          <a:xfrm>
            <a:off x="6563593"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50EA537-0CAF-3341-9D9F-353E1CA3E0E7}"/>
              </a:ext>
            </a:extLst>
          </p:cNvPr>
          <p:cNvCxnSpPr>
            <a:cxnSpLocks/>
          </p:cNvCxnSpPr>
          <p:nvPr/>
        </p:nvCxnSpPr>
        <p:spPr bwMode="auto">
          <a:xfrm>
            <a:off x="7318666"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289396-3852-8144-87FF-9AAB4E7C4D55}"/>
              </a:ext>
            </a:extLst>
          </p:cNvPr>
          <p:cNvCxnSpPr>
            <a:cxnSpLocks/>
          </p:cNvCxnSpPr>
          <p:nvPr/>
        </p:nvCxnSpPr>
        <p:spPr bwMode="auto">
          <a:xfrm>
            <a:off x="8073739"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D5CCD8E-3496-4143-8CE8-E9CD8EA21F34}"/>
              </a:ext>
            </a:extLst>
          </p:cNvPr>
          <p:cNvCxnSpPr>
            <a:cxnSpLocks/>
          </p:cNvCxnSpPr>
          <p:nvPr/>
        </p:nvCxnSpPr>
        <p:spPr bwMode="auto">
          <a:xfrm>
            <a:off x="8828810" y="42331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C734F696-AD33-6A49-AFD1-EB5F62511F1B}"/>
              </a:ext>
            </a:extLst>
          </p:cNvPr>
          <p:cNvSpPr txBox="1"/>
          <p:nvPr/>
        </p:nvSpPr>
        <p:spPr bwMode="auto">
          <a:xfrm rot="16200000">
            <a:off x="1621423" y="2783961"/>
            <a:ext cx="252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Patients (%)</a:t>
            </a:r>
          </a:p>
        </p:txBody>
      </p:sp>
      <p:sp>
        <p:nvSpPr>
          <p:cNvPr id="38" name="TextBox 37">
            <a:extLst>
              <a:ext uri="{FF2B5EF4-FFF2-40B4-BE49-F238E27FC236}">
                <a16:creationId xmlns:a16="http://schemas.microsoft.com/office/drawing/2014/main" id="{7E541E82-829A-404C-A481-02A0F8CB5CF5}"/>
              </a:ext>
            </a:extLst>
          </p:cNvPr>
          <p:cNvSpPr txBox="1"/>
          <p:nvPr/>
        </p:nvSpPr>
        <p:spPr bwMode="auto">
          <a:xfrm>
            <a:off x="2849028" y="1509052"/>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40" name="TextBox 39">
            <a:extLst>
              <a:ext uri="{FF2B5EF4-FFF2-40B4-BE49-F238E27FC236}">
                <a16:creationId xmlns:a16="http://schemas.microsoft.com/office/drawing/2014/main" id="{0A69D2CF-D5A6-944F-8F3E-6942B6BEACCA}"/>
              </a:ext>
            </a:extLst>
          </p:cNvPr>
          <p:cNvSpPr txBox="1"/>
          <p:nvPr/>
        </p:nvSpPr>
        <p:spPr bwMode="auto">
          <a:xfrm>
            <a:off x="2849028" y="2015440"/>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42" name="TextBox 41">
            <a:extLst>
              <a:ext uri="{FF2B5EF4-FFF2-40B4-BE49-F238E27FC236}">
                <a16:creationId xmlns:a16="http://schemas.microsoft.com/office/drawing/2014/main" id="{06ABB018-41E7-C547-B30B-9BC47F3BA9BA}"/>
              </a:ext>
            </a:extLst>
          </p:cNvPr>
          <p:cNvSpPr txBox="1"/>
          <p:nvPr/>
        </p:nvSpPr>
        <p:spPr bwMode="auto">
          <a:xfrm>
            <a:off x="2849028" y="2521828"/>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44" name="TextBox 43">
            <a:extLst>
              <a:ext uri="{FF2B5EF4-FFF2-40B4-BE49-F238E27FC236}">
                <a16:creationId xmlns:a16="http://schemas.microsoft.com/office/drawing/2014/main" id="{2BBF606F-DEBF-1344-B7B7-2B5F30D41494}"/>
              </a:ext>
            </a:extLst>
          </p:cNvPr>
          <p:cNvSpPr txBox="1"/>
          <p:nvPr/>
        </p:nvSpPr>
        <p:spPr bwMode="auto">
          <a:xfrm>
            <a:off x="2849028" y="3028216"/>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46" name="TextBox 45">
            <a:extLst>
              <a:ext uri="{FF2B5EF4-FFF2-40B4-BE49-F238E27FC236}">
                <a16:creationId xmlns:a16="http://schemas.microsoft.com/office/drawing/2014/main" id="{FEB82210-7309-8C43-8651-642C6796E6BF}"/>
              </a:ext>
            </a:extLst>
          </p:cNvPr>
          <p:cNvSpPr txBox="1"/>
          <p:nvPr/>
        </p:nvSpPr>
        <p:spPr bwMode="auto">
          <a:xfrm>
            <a:off x="2849028" y="3534604"/>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48" name="TextBox 47">
            <a:extLst>
              <a:ext uri="{FF2B5EF4-FFF2-40B4-BE49-F238E27FC236}">
                <a16:creationId xmlns:a16="http://schemas.microsoft.com/office/drawing/2014/main" id="{A8B38A22-47ED-3F48-B0FC-FA90BB230C2F}"/>
              </a:ext>
            </a:extLst>
          </p:cNvPr>
          <p:cNvSpPr txBox="1"/>
          <p:nvPr/>
        </p:nvSpPr>
        <p:spPr bwMode="auto">
          <a:xfrm>
            <a:off x="2849028" y="4040989"/>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49" name="TextBox 48">
            <a:extLst>
              <a:ext uri="{FF2B5EF4-FFF2-40B4-BE49-F238E27FC236}">
                <a16:creationId xmlns:a16="http://schemas.microsoft.com/office/drawing/2014/main" id="{1CCCC994-1736-FF45-A994-84097CC488A6}"/>
              </a:ext>
            </a:extLst>
          </p:cNvPr>
          <p:cNvSpPr txBox="1"/>
          <p:nvPr/>
        </p:nvSpPr>
        <p:spPr bwMode="auto">
          <a:xfrm>
            <a:off x="8638351"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42</a:t>
            </a:r>
          </a:p>
        </p:txBody>
      </p:sp>
      <p:sp>
        <p:nvSpPr>
          <p:cNvPr id="50" name="TextBox 49">
            <a:extLst>
              <a:ext uri="{FF2B5EF4-FFF2-40B4-BE49-F238E27FC236}">
                <a16:creationId xmlns:a16="http://schemas.microsoft.com/office/drawing/2014/main" id="{D94DDE43-99CE-7F49-AF15-10094E24F680}"/>
              </a:ext>
            </a:extLst>
          </p:cNvPr>
          <p:cNvSpPr txBox="1"/>
          <p:nvPr/>
        </p:nvSpPr>
        <p:spPr bwMode="auto">
          <a:xfrm>
            <a:off x="3334791"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1" name="TextBox 50">
            <a:extLst>
              <a:ext uri="{FF2B5EF4-FFF2-40B4-BE49-F238E27FC236}">
                <a16:creationId xmlns:a16="http://schemas.microsoft.com/office/drawing/2014/main" id="{40E52001-5046-204E-8D21-8FEB066112B8}"/>
              </a:ext>
            </a:extLst>
          </p:cNvPr>
          <p:cNvSpPr txBox="1"/>
          <p:nvPr/>
        </p:nvSpPr>
        <p:spPr bwMode="auto">
          <a:xfrm>
            <a:off x="4092442"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a:t>
            </a:r>
          </a:p>
        </p:txBody>
      </p:sp>
      <p:sp>
        <p:nvSpPr>
          <p:cNvPr id="52" name="TextBox 51">
            <a:extLst>
              <a:ext uri="{FF2B5EF4-FFF2-40B4-BE49-F238E27FC236}">
                <a16:creationId xmlns:a16="http://schemas.microsoft.com/office/drawing/2014/main" id="{55FBA62A-FD29-2340-9B27-55BE8950B0D7}"/>
              </a:ext>
            </a:extLst>
          </p:cNvPr>
          <p:cNvSpPr txBox="1"/>
          <p:nvPr/>
        </p:nvSpPr>
        <p:spPr bwMode="auto">
          <a:xfrm>
            <a:off x="4850093"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12</a:t>
            </a:r>
          </a:p>
        </p:txBody>
      </p:sp>
      <p:sp>
        <p:nvSpPr>
          <p:cNvPr id="53" name="TextBox 52">
            <a:extLst>
              <a:ext uri="{FF2B5EF4-FFF2-40B4-BE49-F238E27FC236}">
                <a16:creationId xmlns:a16="http://schemas.microsoft.com/office/drawing/2014/main" id="{20AE1F0E-D875-ED4E-8778-352D0D8BF89B}"/>
              </a:ext>
            </a:extLst>
          </p:cNvPr>
          <p:cNvSpPr txBox="1"/>
          <p:nvPr/>
        </p:nvSpPr>
        <p:spPr bwMode="auto">
          <a:xfrm>
            <a:off x="5607744"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a:t>
            </a:r>
          </a:p>
        </p:txBody>
      </p:sp>
      <p:sp>
        <p:nvSpPr>
          <p:cNvPr id="54" name="TextBox 53">
            <a:extLst>
              <a:ext uri="{FF2B5EF4-FFF2-40B4-BE49-F238E27FC236}">
                <a16:creationId xmlns:a16="http://schemas.microsoft.com/office/drawing/2014/main" id="{4425F600-77F7-DE47-B95A-057296B7E063}"/>
              </a:ext>
            </a:extLst>
          </p:cNvPr>
          <p:cNvSpPr txBox="1"/>
          <p:nvPr/>
        </p:nvSpPr>
        <p:spPr bwMode="auto">
          <a:xfrm>
            <a:off x="6365395"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24</a:t>
            </a:r>
          </a:p>
        </p:txBody>
      </p:sp>
      <p:sp>
        <p:nvSpPr>
          <p:cNvPr id="55" name="TextBox 54">
            <a:extLst>
              <a:ext uri="{FF2B5EF4-FFF2-40B4-BE49-F238E27FC236}">
                <a16:creationId xmlns:a16="http://schemas.microsoft.com/office/drawing/2014/main" id="{26412A30-C105-FA45-B0B1-764490BAA95E}"/>
              </a:ext>
            </a:extLst>
          </p:cNvPr>
          <p:cNvSpPr txBox="1"/>
          <p:nvPr/>
        </p:nvSpPr>
        <p:spPr bwMode="auto">
          <a:xfrm>
            <a:off x="7123046"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56" name="TextBox 55">
            <a:extLst>
              <a:ext uri="{FF2B5EF4-FFF2-40B4-BE49-F238E27FC236}">
                <a16:creationId xmlns:a16="http://schemas.microsoft.com/office/drawing/2014/main" id="{C38C5BBF-8C68-CF41-844F-2050BF2E2EFD}"/>
              </a:ext>
            </a:extLst>
          </p:cNvPr>
          <p:cNvSpPr txBox="1"/>
          <p:nvPr/>
        </p:nvSpPr>
        <p:spPr bwMode="auto">
          <a:xfrm>
            <a:off x="7880697"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a:t>
            </a:r>
          </a:p>
        </p:txBody>
      </p:sp>
      <p:sp>
        <p:nvSpPr>
          <p:cNvPr id="57" name="TextBox 56">
            <a:extLst>
              <a:ext uri="{FF2B5EF4-FFF2-40B4-BE49-F238E27FC236}">
                <a16:creationId xmlns:a16="http://schemas.microsoft.com/office/drawing/2014/main" id="{5EF2EDD5-BA7C-8547-A524-24D54E0699E7}"/>
              </a:ext>
            </a:extLst>
          </p:cNvPr>
          <p:cNvSpPr txBox="1"/>
          <p:nvPr/>
        </p:nvSpPr>
        <p:spPr bwMode="auto">
          <a:xfrm>
            <a:off x="2112357" y="5010272"/>
            <a:ext cx="1099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Olaparib</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Placebo</a:t>
            </a:r>
          </a:p>
        </p:txBody>
      </p:sp>
      <p:sp>
        <p:nvSpPr>
          <p:cNvPr id="65" name="TextBox 64">
            <a:extLst>
              <a:ext uri="{FF2B5EF4-FFF2-40B4-BE49-F238E27FC236}">
                <a16:creationId xmlns:a16="http://schemas.microsoft.com/office/drawing/2014/main" id="{0C611532-862E-4E40-9898-79BD9A0880B1}"/>
              </a:ext>
            </a:extLst>
          </p:cNvPr>
          <p:cNvSpPr txBox="1"/>
          <p:nvPr/>
        </p:nvSpPr>
        <p:spPr bwMode="auto">
          <a:xfrm>
            <a:off x="3177192"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921</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915</a:t>
            </a:r>
          </a:p>
        </p:txBody>
      </p:sp>
      <p:sp>
        <p:nvSpPr>
          <p:cNvPr id="66" name="TextBox 65">
            <a:extLst>
              <a:ext uri="{FF2B5EF4-FFF2-40B4-BE49-F238E27FC236}">
                <a16:creationId xmlns:a16="http://schemas.microsoft.com/office/drawing/2014/main" id="{272B8AE3-BA5F-E547-96CE-0CC207FCE602}"/>
              </a:ext>
            </a:extLst>
          </p:cNvPr>
          <p:cNvSpPr txBox="1"/>
          <p:nvPr/>
        </p:nvSpPr>
        <p:spPr bwMode="auto">
          <a:xfrm>
            <a:off x="3941496"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820</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807</a:t>
            </a:r>
          </a:p>
        </p:txBody>
      </p:sp>
      <p:sp>
        <p:nvSpPr>
          <p:cNvPr id="67" name="TextBox 66">
            <a:extLst>
              <a:ext uri="{FF2B5EF4-FFF2-40B4-BE49-F238E27FC236}">
                <a16:creationId xmlns:a16="http://schemas.microsoft.com/office/drawing/2014/main" id="{14AF01F4-8C8E-0C4E-9605-7EB9644129B2}"/>
              </a:ext>
            </a:extLst>
          </p:cNvPr>
          <p:cNvSpPr txBox="1"/>
          <p:nvPr/>
        </p:nvSpPr>
        <p:spPr bwMode="auto">
          <a:xfrm>
            <a:off x="4705800"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737</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732</a:t>
            </a:r>
          </a:p>
        </p:txBody>
      </p:sp>
      <p:sp>
        <p:nvSpPr>
          <p:cNvPr id="68" name="TextBox 67">
            <a:extLst>
              <a:ext uri="{FF2B5EF4-FFF2-40B4-BE49-F238E27FC236}">
                <a16:creationId xmlns:a16="http://schemas.microsoft.com/office/drawing/2014/main" id="{A239ED4A-3CD3-E347-AE90-F2E7A5329764}"/>
              </a:ext>
            </a:extLst>
          </p:cNvPr>
          <p:cNvSpPr txBox="1"/>
          <p:nvPr/>
        </p:nvSpPr>
        <p:spPr bwMode="auto">
          <a:xfrm>
            <a:off x="5470104"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607</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585</a:t>
            </a:r>
          </a:p>
        </p:txBody>
      </p:sp>
      <p:sp>
        <p:nvSpPr>
          <p:cNvPr id="69" name="TextBox 68">
            <a:extLst>
              <a:ext uri="{FF2B5EF4-FFF2-40B4-BE49-F238E27FC236}">
                <a16:creationId xmlns:a16="http://schemas.microsoft.com/office/drawing/2014/main" id="{8BAFAF00-3C91-D64D-A664-3A4988D56686}"/>
              </a:ext>
            </a:extLst>
          </p:cNvPr>
          <p:cNvSpPr txBox="1"/>
          <p:nvPr/>
        </p:nvSpPr>
        <p:spPr bwMode="auto">
          <a:xfrm>
            <a:off x="6234408"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477</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452</a:t>
            </a:r>
          </a:p>
        </p:txBody>
      </p:sp>
      <p:sp>
        <p:nvSpPr>
          <p:cNvPr id="70" name="TextBox 69">
            <a:extLst>
              <a:ext uri="{FF2B5EF4-FFF2-40B4-BE49-F238E27FC236}">
                <a16:creationId xmlns:a16="http://schemas.microsoft.com/office/drawing/2014/main" id="{19DAB466-42B0-924A-9E5A-FE3AF1FE0405}"/>
              </a:ext>
            </a:extLst>
          </p:cNvPr>
          <p:cNvSpPr txBox="1"/>
          <p:nvPr/>
        </p:nvSpPr>
        <p:spPr bwMode="auto">
          <a:xfrm>
            <a:off x="6998712"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361</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353</a:t>
            </a:r>
          </a:p>
        </p:txBody>
      </p:sp>
      <p:sp>
        <p:nvSpPr>
          <p:cNvPr id="71" name="TextBox 70">
            <a:extLst>
              <a:ext uri="{FF2B5EF4-FFF2-40B4-BE49-F238E27FC236}">
                <a16:creationId xmlns:a16="http://schemas.microsoft.com/office/drawing/2014/main" id="{AFE3BBB2-6E1B-F14F-99B9-91CCADAF6F6B}"/>
              </a:ext>
            </a:extLst>
          </p:cNvPr>
          <p:cNvSpPr txBox="1"/>
          <p:nvPr/>
        </p:nvSpPr>
        <p:spPr bwMode="auto">
          <a:xfrm>
            <a:off x="7763016"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276</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256</a:t>
            </a:r>
          </a:p>
        </p:txBody>
      </p:sp>
      <p:sp>
        <p:nvSpPr>
          <p:cNvPr id="72" name="TextBox 71">
            <a:extLst>
              <a:ext uri="{FF2B5EF4-FFF2-40B4-BE49-F238E27FC236}">
                <a16:creationId xmlns:a16="http://schemas.microsoft.com/office/drawing/2014/main" id="{71B70A15-E332-1441-A122-751AC1B37370}"/>
              </a:ext>
            </a:extLst>
          </p:cNvPr>
          <p:cNvSpPr txBox="1"/>
          <p:nvPr/>
        </p:nvSpPr>
        <p:spPr bwMode="auto">
          <a:xfrm>
            <a:off x="8527320"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183</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173</a:t>
            </a:r>
          </a:p>
        </p:txBody>
      </p:sp>
      <p:sp>
        <p:nvSpPr>
          <p:cNvPr id="73" name="TextBox 72">
            <a:extLst>
              <a:ext uri="{FF2B5EF4-FFF2-40B4-BE49-F238E27FC236}">
                <a16:creationId xmlns:a16="http://schemas.microsoft.com/office/drawing/2014/main" id="{6A0AA086-881F-6D48-AC6B-36A7F4B9F1D5}"/>
              </a:ext>
            </a:extLst>
          </p:cNvPr>
          <p:cNvSpPr txBox="1"/>
          <p:nvPr/>
        </p:nvSpPr>
        <p:spPr bwMode="auto">
          <a:xfrm>
            <a:off x="4683721" y="1469180"/>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93.3</a:t>
            </a:r>
          </a:p>
        </p:txBody>
      </p:sp>
      <p:sp>
        <p:nvSpPr>
          <p:cNvPr id="74" name="TextBox 73">
            <a:extLst>
              <a:ext uri="{FF2B5EF4-FFF2-40B4-BE49-F238E27FC236}">
                <a16:creationId xmlns:a16="http://schemas.microsoft.com/office/drawing/2014/main" id="{ADE0A9E6-0C23-3A4F-8D29-2868521A6705}"/>
              </a:ext>
            </a:extLst>
          </p:cNvPr>
          <p:cNvSpPr txBox="1"/>
          <p:nvPr/>
        </p:nvSpPr>
        <p:spPr bwMode="auto">
          <a:xfrm>
            <a:off x="4695745" y="2012367"/>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88.4</a:t>
            </a:r>
          </a:p>
        </p:txBody>
      </p:sp>
      <p:sp>
        <p:nvSpPr>
          <p:cNvPr id="75" name="TextBox 74">
            <a:extLst>
              <a:ext uri="{FF2B5EF4-FFF2-40B4-BE49-F238E27FC236}">
                <a16:creationId xmlns:a16="http://schemas.microsoft.com/office/drawing/2014/main" id="{EAF1E4C4-2E97-A14E-8621-FD53B07162E0}"/>
              </a:ext>
            </a:extLst>
          </p:cNvPr>
          <p:cNvSpPr txBox="1"/>
          <p:nvPr/>
        </p:nvSpPr>
        <p:spPr bwMode="auto">
          <a:xfrm>
            <a:off x="6199023" y="2143626"/>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81.5</a:t>
            </a:r>
          </a:p>
        </p:txBody>
      </p:sp>
      <p:sp>
        <p:nvSpPr>
          <p:cNvPr id="76" name="TextBox 75">
            <a:extLst>
              <a:ext uri="{FF2B5EF4-FFF2-40B4-BE49-F238E27FC236}">
                <a16:creationId xmlns:a16="http://schemas.microsoft.com/office/drawing/2014/main" id="{4BE4B830-0E9A-4546-BC5D-69F42E78DC56}"/>
              </a:ext>
            </a:extLst>
          </p:cNvPr>
          <p:cNvSpPr txBox="1"/>
          <p:nvPr/>
        </p:nvSpPr>
        <p:spPr bwMode="auto">
          <a:xfrm>
            <a:off x="6199023" y="1485984"/>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89.2</a:t>
            </a:r>
          </a:p>
        </p:txBody>
      </p:sp>
      <p:sp>
        <p:nvSpPr>
          <p:cNvPr id="77" name="TextBox 76">
            <a:extLst>
              <a:ext uri="{FF2B5EF4-FFF2-40B4-BE49-F238E27FC236}">
                <a16:creationId xmlns:a16="http://schemas.microsoft.com/office/drawing/2014/main" id="{F23E5B55-7920-9D4A-90E2-084F0FA5537D}"/>
              </a:ext>
            </a:extLst>
          </p:cNvPr>
          <p:cNvSpPr txBox="1"/>
          <p:nvPr/>
        </p:nvSpPr>
        <p:spPr bwMode="auto">
          <a:xfrm>
            <a:off x="7740418" y="1597986"/>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85.9</a:t>
            </a:r>
          </a:p>
        </p:txBody>
      </p:sp>
      <p:sp>
        <p:nvSpPr>
          <p:cNvPr id="78" name="TextBox 77">
            <a:extLst>
              <a:ext uri="{FF2B5EF4-FFF2-40B4-BE49-F238E27FC236}">
                <a16:creationId xmlns:a16="http://schemas.microsoft.com/office/drawing/2014/main" id="{266581BC-43D1-054F-9560-49D5411EDA26}"/>
              </a:ext>
            </a:extLst>
          </p:cNvPr>
          <p:cNvSpPr txBox="1"/>
          <p:nvPr/>
        </p:nvSpPr>
        <p:spPr bwMode="auto">
          <a:xfrm>
            <a:off x="7702301" y="2268634"/>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77.1</a:t>
            </a:r>
          </a:p>
        </p:txBody>
      </p:sp>
      <p:sp>
        <p:nvSpPr>
          <p:cNvPr id="79" name="Freeform 78">
            <a:extLst>
              <a:ext uri="{FF2B5EF4-FFF2-40B4-BE49-F238E27FC236}">
                <a16:creationId xmlns:a16="http://schemas.microsoft.com/office/drawing/2014/main" id="{026A548B-113E-6E4E-8224-67BC5FB6D432}"/>
              </a:ext>
            </a:extLst>
          </p:cNvPr>
          <p:cNvSpPr/>
          <p:nvPr/>
        </p:nvSpPr>
        <p:spPr bwMode="auto">
          <a:xfrm>
            <a:off x="3548743" y="1681843"/>
            <a:ext cx="5453743" cy="402771"/>
          </a:xfrm>
          <a:custGeom>
            <a:avLst/>
            <a:gdLst>
              <a:gd name="connsiteX0" fmla="*/ 0 w 5453743"/>
              <a:gd name="connsiteY0" fmla="*/ 0 h 402771"/>
              <a:gd name="connsiteX1" fmla="*/ 174171 w 5453743"/>
              <a:gd name="connsiteY1" fmla="*/ 0 h 402771"/>
              <a:gd name="connsiteX2" fmla="*/ 174171 w 5453743"/>
              <a:gd name="connsiteY2" fmla="*/ 0 h 402771"/>
              <a:gd name="connsiteX3" fmla="*/ 185057 w 5453743"/>
              <a:gd name="connsiteY3" fmla="*/ 21771 h 402771"/>
              <a:gd name="connsiteX4" fmla="*/ 315686 w 5453743"/>
              <a:gd name="connsiteY4" fmla="*/ 21771 h 402771"/>
              <a:gd name="connsiteX5" fmla="*/ 375557 w 5453743"/>
              <a:gd name="connsiteY5" fmla="*/ 32657 h 402771"/>
              <a:gd name="connsiteX6" fmla="*/ 576943 w 5453743"/>
              <a:gd name="connsiteY6" fmla="*/ 32657 h 402771"/>
              <a:gd name="connsiteX7" fmla="*/ 664028 w 5453743"/>
              <a:gd name="connsiteY7" fmla="*/ 48986 h 402771"/>
              <a:gd name="connsiteX8" fmla="*/ 914400 w 5453743"/>
              <a:gd name="connsiteY8" fmla="*/ 54428 h 402771"/>
              <a:gd name="connsiteX9" fmla="*/ 979714 w 5453743"/>
              <a:gd name="connsiteY9" fmla="*/ 81643 h 402771"/>
              <a:gd name="connsiteX10" fmla="*/ 1039586 w 5453743"/>
              <a:gd name="connsiteY10" fmla="*/ 81643 h 402771"/>
              <a:gd name="connsiteX11" fmla="*/ 1072243 w 5453743"/>
              <a:gd name="connsiteY11" fmla="*/ 97971 h 402771"/>
              <a:gd name="connsiteX12" fmla="*/ 1126671 w 5453743"/>
              <a:gd name="connsiteY12" fmla="*/ 97971 h 402771"/>
              <a:gd name="connsiteX13" fmla="*/ 1186543 w 5453743"/>
              <a:gd name="connsiteY13" fmla="*/ 125186 h 402771"/>
              <a:gd name="connsiteX14" fmla="*/ 1257300 w 5453743"/>
              <a:gd name="connsiteY14" fmla="*/ 125186 h 402771"/>
              <a:gd name="connsiteX15" fmla="*/ 1360714 w 5453743"/>
              <a:gd name="connsiteY15" fmla="*/ 152400 h 402771"/>
              <a:gd name="connsiteX16" fmla="*/ 1534886 w 5453743"/>
              <a:gd name="connsiteY16" fmla="*/ 163286 h 402771"/>
              <a:gd name="connsiteX17" fmla="*/ 1817914 w 5453743"/>
              <a:gd name="connsiteY17" fmla="*/ 179614 h 402771"/>
              <a:gd name="connsiteX18" fmla="*/ 2106386 w 5453743"/>
              <a:gd name="connsiteY18" fmla="*/ 185057 h 402771"/>
              <a:gd name="connsiteX19" fmla="*/ 2122714 w 5453743"/>
              <a:gd name="connsiteY19" fmla="*/ 201386 h 402771"/>
              <a:gd name="connsiteX20" fmla="*/ 2296886 w 5453743"/>
              <a:gd name="connsiteY20" fmla="*/ 206828 h 402771"/>
              <a:gd name="connsiteX21" fmla="*/ 2345871 w 5453743"/>
              <a:gd name="connsiteY21" fmla="*/ 217714 h 402771"/>
              <a:gd name="connsiteX22" fmla="*/ 2476500 w 5453743"/>
              <a:gd name="connsiteY22" fmla="*/ 217714 h 402771"/>
              <a:gd name="connsiteX23" fmla="*/ 2492828 w 5453743"/>
              <a:gd name="connsiteY23" fmla="*/ 239486 h 402771"/>
              <a:gd name="connsiteX24" fmla="*/ 2857500 w 5453743"/>
              <a:gd name="connsiteY24" fmla="*/ 250371 h 402771"/>
              <a:gd name="connsiteX25" fmla="*/ 2890157 w 5453743"/>
              <a:gd name="connsiteY25" fmla="*/ 261257 h 402771"/>
              <a:gd name="connsiteX26" fmla="*/ 3113314 w 5453743"/>
              <a:gd name="connsiteY26" fmla="*/ 266700 h 402771"/>
              <a:gd name="connsiteX27" fmla="*/ 3113314 w 5453743"/>
              <a:gd name="connsiteY27" fmla="*/ 266700 h 402771"/>
              <a:gd name="connsiteX28" fmla="*/ 3124200 w 5453743"/>
              <a:gd name="connsiteY28" fmla="*/ 283028 h 402771"/>
              <a:gd name="connsiteX29" fmla="*/ 3401786 w 5453743"/>
              <a:gd name="connsiteY29" fmla="*/ 283028 h 402771"/>
              <a:gd name="connsiteX30" fmla="*/ 3401786 w 5453743"/>
              <a:gd name="connsiteY30" fmla="*/ 283028 h 402771"/>
              <a:gd name="connsiteX31" fmla="*/ 3418114 w 5453743"/>
              <a:gd name="connsiteY31" fmla="*/ 310243 h 402771"/>
              <a:gd name="connsiteX32" fmla="*/ 3722914 w 5453743"/>
              <a:gd name="connsiteY32" fmla="*/ 299357 h 402771"/>
              <a:gd name="connsiteX33" fmla="*/ 3744686 w 5453743"/>
              <a:gd name="connsiteY33" fmla="*/ 321128 h 402771"/>
              <a:gd name="connsiteX34" fmla="*/ 4071257 w 5453743"/>
              <a:gd name="connsiteY34" fmla="*/ 321128 h 402771"/>
              <a:gd name="connsiteX35" fmla="*/ 4098471 w 5453743"/>
              <a:gd name="connsiteY35" fmla="*/ 337457 h 402771"/>
              <a:gd name="connsiteX36" fmla="*/ 4337957 w 5453743"/>
              <a:gd name="connsiteY36" fmla="*/ 337457 h 402771"/>
              <a:gd name="connsiteX37" fmla="*/ 4365171 w 5453743"/>
              <a:gd name="connsiteY37" fmla="*/ 348343 h 402771"/>
              <a:gd name="connsiteX38" fmla="*/ 4490357 w 5453743"/>
              <a:gd name="connsiteY38" fmla="*/ 348343 h 402771"/>
              <a:gd name="connsiteX39" fmla="*/ 4501243 w 5453743"/>
              <a:gd name="connsiteY39" fmla="*/ 364671 h 402771"/>
              <a:gd name="connsiteX40" fmla="*/ 5121728 w 5453743"/>
              <a:gd name="connsiteY40" fmla="*/ 359228 h 402771"/>
              <a:gd name="connsiteX41" fmla="*/ 5138057 w 5453743"/>
              <a:gd name="connsiteY41" fmla="*/ 381000 h 402771"/>
              <a:gd name="connsiteX42" fmla="*/ 5214257 w 5453743"/>
              <a:gd name="connsiteY42" fmla="*/ 375557 h 402771"/>
              <a:gd name="connsiteX43" fmla="*/ 5219700 w 5453743"/>
              <a:gd name="connsiteY43" fmla="*/ 402771 h 402771"/>
              <a:gd name="connsiteX44" fmla="*/ 5453743 w 5453743"/>
              <a:gd name="connsiteY44" fmla="*/ 397328 h 40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453743" h="402771">
                <a:moveTo>
                  <a:pt x="0" y="0"/>
                </a:moveTo>
                <a:lnTo>
                  <a:pt x="174171" y="0"/>
                </a:lnTo>
                <a:lnTo>
                  <a:pt x="174171" y="0"/>
                </a:lnTo>
                <a:lnTo>
                  <a:pt x="185057" y="21771"/>
                </a:lnTo>
                <a:lnTo>
                  <a:pt x="315686" y="21771"/>
                </a:lnTo>
                <a:lnTo>
                  <a:pt x="375557" y="32657"/>
                </a:lnTo>
                <a:lnTo>
                  <a:pt x="576943" y="32657"/>
                </a:lnTo>
                <a:lnTo>
                  <a:pt x="664028" y="48986"/>
                </a:lnTo>
                <a:lnTo>
                  <a:pt x="914400" y="54428"/>
                </a:lnTo>
                <a:lnTo>
                  <a:pt x="979714" y="81643"/>
                </a:lnTo>
                <a:lnTo>
                  <a:pt x="1039586" y="81643"/>
                </a:lnTo>
                <a:lnTo>
                  <a:pt x="1072243" y="97971"/>
                </a:lnTo>
                <a:lnTo>
                  <a:pt x="1126671" y="97971"/>
                </a:lnTo>
                <a:lnTo>
                  <a:pt x="1186543" y="125186"/>
                </a:lnTo>
                <a:lnTo>
                  <a:pt x="1257300" y="125186"/>
                </a:lnTo>
                <a:lnTo>
                  <a:pt x="1360714" y="152400"/>
                </a:lnTo>
                <a:lnTo>
                  <a:pt x="1534886" y="163286"/>
                </a:lnTo>
                <a:lnTo>
                  <a:pt x="1817914" y="179614"/>
                </a:lnTo>
                <a:lnTo>
                  <a:pt x="2106386" y="185057"/>
                </a:lnTo>
                <a:lnTo>
                  <a:pt x="2122714" y="201386"/>
                </a:lnTo>
                <a:lnTo>
                  <a:pt x="2296886" y="206828"/>
                </a:lnTo>
                <a:lnTo>
                  <a:pt x="2345871" y="217714"/>
                </a:lnTo>
                <a:lnTo>
                  <a:pt x="2476500" y="217714"/>
                </a:lnTo>
                <a:lnTo>
                  <a:pt x="2492828" y="239486"/>
                </a:lnTo>
                <a:lnTo>
                  <a:pt x="2857500" y="250371"/>
                </a:lnTo>
                <a:lnTo>
                  <a:pt x="2890157" y="261257"/>
                </a:lnTo>
                <a:lnTo>
                  <a:pt x="3113314" y="266700"/>
                </a:lnTo>
                <a:lnTo>
                  <a:pt x="3113314" y="266700"/>
                </a:lnTo>
                <a:lnTo>
                  <a:pt x="3124200" y="283028"/>
                </a:lnTo>
                <a:lnTo>
                  <a:pt x="3401786" y="283028"/>
                </a:lnTo>
                <a:lnTo>
                  <a:pt x="3401786" y="283028"/>
                </a:lnTo>
                <a:lnTo>
                  <a:pt x="3418114" y="310243"/>
                </a:lnTo>
                <a:lnTo>
                  <a:pt x="3722914" y="299357"/>
                </a:lnTo>
                <a:lnTo>
                  <a:pt x="3744686" y="321128"/>
                </a:lnTo>
                <a:lnTo>
                  <a:pt x="4071257" y="321128"/>
                </a:lnTo>
                <a:lnTo>
                  <a:pt x="4098471" y="337457"/>
                </a:lnTo>
                <a:lnTo>
                  <a:pt x="4337957" y="337457"/>
                </a:lnTo>
                <a:lnTo>
                  <a:pt x="4365171" y="348343"/>
                </a:lnTo>
                <a:lnTo>
                  <a:pt x="4490357" y="348343"/>
                </a:lnTo>
                <a:lnTo>
                  <a:pt x="4501243" y="364671"/>
                </a:lnTo>
                <a:lnTo>
                  <a:pt x="5121728" y="359228"/>
                </a:lnTo>
                <a:lnTo>
                  <a:pt x="5138057" y="381000"/>
                </a:lnTo>
                <a:lnTo>
                  <a:pt x="5214257" y="375557"/>
                </a:lnTo>
                <a:lnTo>
                  <a:pt x="5219700" y="402771"/>
                </a:lnTo>
                <a:lnTo>
                  <a:pt x="5453743" y="397328"/>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01717354-7132-3449-88AB-08E3DF3898D4}"/>
              </a:ext>
            </a:extLst>
          </p:cNvPr>
          <p:cNvSpPr/>
          <p:nvPr/>
        </p:nvSpPr>
        <p:spPr bwMode="auto">
          <a:xfrm>
            <a:off x="3542097" y="1703672"/>
            <a:ext cx="5462337" cy="606391"/>
          </a:xfrm>
          <a:custGeom>
            <a:avLst/>
            <a:gdLst>
              <a:gd name="connsiteX0" fmla="*/ 0 w 5462337"/>
              <a:gd name="connsiteY0" fmla="*/ 0 h 606391"/>
              <a:gd name="connsiteX1" fmla="*/ 110690 w 5462337"/>
              <a:gd name="connsiteY1" fmla="*/ 0 h 606391"/>
              <a:gd name="connsiteX2" fmla="*/ 149191 w 5462337"/>
              <a:gd name="connsiteY2" fmla="*/ 19250 h 606391"/>
              <a:gd name="connsiteX3" fmla="*/ 336884 w 5462337"/>
              <a:gd name="connsiteY3" fmla="*/ 57751 h 606391"/>
              <a:gd name="connsiteX4" fmla="*/ 462012 w 5462337"/>
              <a:gd name="connsiteY4" fmla="*/ 96252 h 606391"/>
              <a:gd name="connsiteX5" fmla="*/ 510139 w 5462337"/>
              <a:gd name="connsiteY5" fmla="*/ 110690 h 606391"/>
              <a:gd name="connsiteX6" fmla="*/ 601579 w 5462337"/>
              <a:gd name="connsiteY6" fmla="*/ 110690 h 606391"/>
              <a:gd name="connsiteX7" fmla="*/ 635267 w 5462337"/>
              <a:gd name="connsiteY7" fmla="*/ 149191 h 606391"/>
              <a:gd name="connsiteX8" fmla="*/ 635267 w 5462337"/>
              <a:gd name="connsiteY8" fmla="*/ 149191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01579 w 5462337"/>
              <a:gd name="connsiteY6" fmla="*/ 110690 h 606391"/>
              <a:gd name="connsiteX7" fmla="*/ 635267 w 5462337"/>
              <a:gd name="connsiteY7" fmla="*/ 149191 h 606391"/>
              <a:gd name="connsiteX8" fmla="*/ 635267 w 5462337"/>
              <a:gd name="connsiteY8" fmla="*/ 149191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11204 w 5462337"/>
              <a:gd name="connsiteY6" fmla="*/ 120315 h 606391"/>
              <a:gd name="connsiteX7" fmla="*/ 635267 w 5462337"/>
              <a:gd name="connsiteY7" fmla="*/ 149191 h 606391"/>
              <a:gd name="connsiteX8" fmla="*/ 635267 w 5462337"/>
              <a:gd name="connsiteY8" fmla="*/ 149191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11204 w 5462337"/>
              <a:gd name="connsiteY6" fmla="*/ 120315 h 606391"/>
              <a:gd name="connsiteX7" fmla="*/ 635267 w 5462337"/>
              <a:gd name="connsiteY7" fmla="*/ 149191 h 606391"/>
              <a:gd name="connsiteX8" fmla="*/ 659330 w 5462337"/>
              <a:gd name="connsiteY8" fmla="*/ 144378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11204 w 5462337"/>
              <a:gd name="connsiteY6" fmla="*/ 120315 h 606391"/>
              <a:gd name="connsiteX7" fmla="*/ 616016 w 5462337"/>
              <a:gd name="connsiteY7" fmla="*/ 139566 h 606391"/>
              <a:gd name="connsiteX8" fmla="*/ 659330 w 5462337"/>
              <a:gd name="connsiteY8" fmla="*/ 144378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462337" h="606391">
                <a:moveTo>
                  <a:pt x="0" y="0"/>
                </a:moveTo>
                <a:lnTo>
                  <a:pt x="110690" y="0"/>
                </a:lnTo>
                <a:lnTo>
                  <a:pt x="149191" y="19250"/>
                </a:lnTo>
                <a:lnTo>
                  <a:pt x="346509" y="67376"/>
                </a:lnTo>
                <a:lnTo>
                  <a:pt x="462012" y="96252"/>
                </a:lnTo>
                <a:lnTo>
                  <a:pt x="510139" y="110690"/>
                </a:lnTo>
                <a:lnTo>
                  <a:pt x="611204" y="120315"/>
                </a:lnTo>
                <a:lnTo>
                  <a:pt x="616016" y="139566"/>
                </a:lnTo>
                <a:lnTo>
                  <a:pt x="659330" y="144378"/>
                </a:lnTo>
                <a:lnTo>
                  <a:pt x="760396" y="178067"/>
                </a:lnTo>
                <a:lnTo>
                  <a:pt x="880711" y="182880"/>
                </a:lnTo>
                <a:lnTo>
                  <a:pt x="1063591" y="206943"/>
                </a:lnTo>
                <a:lnTo>
                  <a:pt x="1121343" y="211755"/>
                </a:lnTo>
                <a:lnTo>
                  <a:pt x="1155031" y="221381"/>
                </a:lnTo>
                <a:lnTo>
                  <a:pt x="1390850" y="235819"/>
                </a:lnTo>
                <a:lnTo>
                  <a:pt x="1467852" y="264694"/>
                </a:lnTo>
                <a:lnTo>
                  <a:pt x="1515979" y="269507"/>
                </a:lnTo>
                <a:lnTo>
                  <a:pt x="1564105" y="298383"/>
                </a:lnTo>
                <a:lnTo>
                  <a:pt x="1718109" y="303195"/>
                </a:lnTo>
                <a:lnTo>
                  <a:pt x="1727735" y="312821"/>
                </a:lnTo>
                <a:lnTo>
                  <a:pt x="1872114" y="312821"/>
                </a:lnTo>
                <a:lnTo>
                  <a:pt x="1920240" y="332071"/>
                </a:lnTo>
                <a:lnTo>
                  <a:pt x="2074244" y="336884"/>
                </a:lnTo>
                <a:lnTo>
                  <a:pt x="2074244" y="336884"/>
                </a:lnTo>
                <a:lnTo>
                  <a:pt x="2074244" y="336884"/>
                </a:lnTo>
                <a:lnTo>
                  <a:pt x="2074244" y="336884"/>
                </a:lnTo>
                <a:lnTo>
                  <a:pt x="2122370" y="365760"/>
                </a:lnTo>
                <a:lnTo>
                  <a:pt x="2334126" y="375385"/>
                </a:lnTo>
                <a:lnTo>
                  <a:pt x="2334126" y="375385"/>
                </a:lnTo>
                <a:lnTo>
                  <a:pt x="2334126" y="375385"/>
                </a:lnTo>
                <a:lnTo>
                  <a:pt x="2646947" y="409073"/>
                </a:lnTo>
                <a:lnTo>
                  <a:pt x="2699886" y="428324"/>
                </a:lnTo>
                <a:lnTo>
                  <a:pt x="2877954" y="423511"/>
                </a:lnTo>
                <a:lnTo>
                  <a:pt x="2892391" y="447574"/>
                </a:lnTo>
                <a:lnTo>
                  <a:pt x="3113772" y="452387"/>
                </a:lnTo>
                <a:lnTo>
                  <a:pt x="3113772" y="452387"/>
                </a:lnTo>
                <a:lnTo>
                  <a:pt x="3118585" y="476450"/>
                </a:lnTo>
                <a:lnTo>
                  <a:pt x="3489158" y="471637"/>
                </a:lnTo>
                <a:lnTo>
                  <a:pt x="3493970" y="486075"/>
                </a:lnTo>
                <a:lnTo>
                  <a:pt x="3667225" y="481263"/>
                </a:lnTo>
                <a:lnTo>
                  <a:pt x="3672038" y="495701"/>
                </a:lnTo>
                <a:lnTo>
                  <a:pt x="3806791" y="490888"/>
                </a:lnTo>
                <a:lnTo>
                  <a:pt x="3840480" y="510139"/>
                </a:lnTo>
                <a:lnTo>
                  <a:pt x="4023360" y="510139"/>
                </a:lnTo>
                <a:lnTo>
                  <a:pt x="4042610" y="529389"/>
                </a:lnTo>
                <a:lnTo>
                  <a:pt x="4153301" y="524576"/>
                </a:lnTo>
                <a:lnTo>
                  <a:pt x="4316930" y="524576"/>
                </a:lnTo>
                <a:lnTo>
                  <a:pt x="4316930" y="543827"/>
                </a:lnTo>
                <a:lnTo>
                  <a:pt x="4470935" y="543827"/>
                </a:lnTo>
                <a:lnTo>
                  <a:pt x="4485372" y="563077"/>
                </a:lnTo>
                <a:lnTo>
                  <a:pt x="4745255" y="558265"/>
                </a:lnTo>
                <a:lnTo>
                  <a:pt x="4745255" y="558265"/>
                </a:lnTo>
                <a:lnTo>
                  <a:pt x="4745255" y="558265"/>
                </a:lnTo>
                <a:lnTo>
                  <a:pt x="4750067" y="587141"/>
                </a:lnTo>
                <a:lnTo>
                  <a:pt x="5178391" y="582328"/>
                </a:lnTo>
                <a:lnTo>
                  <a:pt x="5236143" y="582328"/>
                </a:lnTo>
                <a:lnTo>
                  <a:pt x="5240956" y="606391"/>
                </a:lnTo>
                <a:lnTo>
                  <a:pt x="5462337" y="601579"/>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59" name="Group 58">
            <a:extLst>
              <a:ext uri="{FF2B5EF4-FFF2-40B4-BE49-F238E27FC236}">
                <a16:creationId xmlns:a16="http://schemas.microsoft.com/office/drawing/2014/main" id="{5FD076F9-7E94-44E7-B948-209866425883}"/>
              </a:ext>
            </a:extLst>
          </p:cNvPr>
          <p:cNvGrpSpPr/>
          <p:nvPr/>
        </p:nvGrpSpPr>
        <p:grpSpPr>
          <a:xfrm>
            <a:off x="9392911" y="6207927"/>
            <a:ext cx="2488502" cy="454909"/>
            <a:chOff x="9392911" y="6207927"/>
            <a:chExt cx="2488502" cy="454909"/>
          </a:xfrm>
        </p:grpSpPr>
        <p:pic>
          <p:nvPicPr>
            <p:cNvPr id="60" name="Picture 59" descr="A picture containing text, ax, wheel&#10;&#10;Description automatically generated">
              <a:extLst>
                <a:ext uri="{FF2B5EF4-FFF2-40B4-BE49-F238E27FC236}">
                  <a16:creationId xmlns:a16="http://schemas.microsoft.com/office/drawing/2014/main" id="{983DB130-89BC-48DF-B75D-8B818E47C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1" name="Rectangle 8">
              <a:extLst>
                <a:ext uri="{FF2B5EF4-FFF2-40B4-BE49-F238E27FC236}">
                  <a16:creationId xmlns:a16="http://schemas.microsoft.com/office/drawing/2014/main" id="{6D66373E-9053-4D36-924F-499F9866A25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38806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2DE5CDFF-10FC-1048-AF47-497C72790248}"/>
              </a:ext>
            </a:extLst>
          </p:cNvPr>
          <p:cNvSpPr txBox="1"/>
          <p:nvPr/>
        </p:nvSpPr>
        <p:spPr bwMode="auto">
          <a:xfrm>
            <a:off x="4369353" y="980035"/>
            <a:ext cx="4347051" cy="495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84000"/>
              </a:lnSpc>
              <a:spcBef>
                <a:spcPts val="1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All Patients</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Timing of Previous 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Neoadjuvant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Adjuvant</a:t>
            </a:r>
            <a:br>
              <a:rPr lang="en-US" sz="1200" b="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Previous Platinum-Based 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Yes</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No</a:t>
            </a:r>
            <a:br>
              <a:rPr lang="en-US" sz="1200" b="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HR Status</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HR+ and HER2-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TNBC</a:t>
            </a:r>
            <a:br>
              <a:rPr lang="en-US" sz="1200" b="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Germline </a:t>
            </a:r>
            <a:r>
              <a:rPr lang="en-US" sz="1200" i="1" dirty="0">
                <a:solidFill>
                  <a:schemeClr val="bg1"/>
                </a:solidFill>
                <a:latin typeface="Calibri" panose="020F0502020204030204" pitchFamily="34" charset="0"/>
                <a:cs typeface="Calibri" panose="020F0502020204030204" pitchFamily="34" charset="0"/>
              </a:rPr>
              <a:t>BRCA</a:t>
            </a:r>
            <a:r>
              <a:rPr lang="en-US" sz="1200" dirty="0">
                <a:solidFill>
                  <a:schemeClr val="bg1"/>
                </a:solidFill>
                <a:latin typeface="Calibri" panose="020F0502020204030204" pitchFamily="34" charset="0"/>
                <a:cs typeface="Calibri" panose="020F0502020204030204" pitchFamily="34" charset="0"/>
              </a:rPr>
              <a:t> Mutation</a:t>
            </a:r>
            <a:br>
              <a:rPr lang="en-US" sz="1200" b="0" dirty="0">
                <a:solidFill>
                  <a:schemeClr val="bg1"/>
                </a:solidFill>
                <a:latin typeface="Calibri" panose="020F0502020204030204" pitchFamily="34" charset="0"/>
                <a:cs typeface="Calibri" panose="020F0502020204030204" pitchFamily="34" charset="0"/>
              </a:rPr>
            </a:br>
            <a:r>
              <a:rPr lang="en-US" sz="1200" b="0" i="1" dirty="0">
                <a:solidFill>
                  <a:schemeClr val="bg1"/>
                </a:solidFill>
                <a:latin typeface="Calibri" panose="020F0502020204030204" pitchFamily="34" charset="0"/>
                <a:cs typeface="Calibri" panose="020F0502020204030204" pitchFamily="34" charset="0"/>
              </a:rPr>
              <a:t>BRCA1</a:t>
            </a:r>
            <a:br>
              <a:rPr lang="en-US" sz="1200" b="0" i="1" dirty="0">
                <a:solidFill>
                  <a:schemeClr val="bg1"/>
                </a:solidFill>
                <a:latin typeface="Calibri" panose="020F0502020204030204" pitchFamily="34" charset="0"/>
                <a:cs typeface="Calibri" panose="020F0502020204030204" pitchFamily="34" charset="0"/>
              </a:rPr>
            </a:br>
            <a:r>
              <a:rPr lang="en-US" sz="1200" b="0" i="1" dirty="0">
                <a:solidFill>
                  <a:schemeClr val="bg1"/>
                </a:solidFill>
                <a:latin typeface="Calibri" panose="020F0502020204030204" pitchFamily="34" charset="0"/>
                <a:cs typeface="Calibri" panose="020F0502020204030204" pitchFamily="34" charset="0"/>
              </a:rPr>
              <a:t>BRCA2</a:t>
            </a:r>
            <a:br>
              <a:rPr lang="en-US" sz="1200" b="0" i="1" dirty="0">
                <a:solidFill>
                  <a:schemeClr val="bg1"/>
                </a:solidFill>
                <a:latin typeface="Calibri" panose="020F0502020204030204" pitchFamily="34" charset="0"/>
                <a:cs typeface="Calibri" panose="020F0502020204030204" pitchFamily="34" charset="0"/>
              </a:rPr>
            </a:br>
            <a:r>
              <a:rPr lang="en-US" sz="1200" b="0" i="1" dirty="0">
                <a:solidFill>
                  <a:schemeClr val="bg1"/>
                </a:solidFill>
                <a:latin typeface="Calibri" panose="020F0502020204030204" pitchFamily="34" charset="0"/>
                <a:cs typeface="Calibri" panose="020F0502020204030204" pitchFamily="34" charset="0"/>
              </a:rPr>
              <a:t>BRCA1</a:t>
            </a:r>
            <a:r>
              <a:rPr lang="en-US" sz="1200" b="0" dirty="0">
                <a:solidFill>
                  <a:schemeClr val="bg1"/>
                </a:solidFill>
                <a:latin typeface="Calibri" panose="020F0502020204030204" pitchFamily="34" charset="0"/>
                <a:cs typeface="Calibri" panose="020F0502020204030204" pitchFamily="34" charset="0"/>
              </a:rPr>
              <a:t> and </a:t>
            </a:r>
            <a:r>
              <a:rPr lang="en-US" sz="1200" b="0" i="1" dirty="0">
                <a:solidFill>
                  <a:schemeClr val="bg1"/>
                </a:solidFill>
                <a:latin typeface="Calibri" panose="020F0502020204030204" pitchFamily="34" charset="0"/>
                <a:cs typeface="Calibri" panose="020F0502020204030204" pitchFamily="34" charset="0"/>
              </a:rPr>
              <a:t>BRCA2</a:t>
            </a:r>
            <a:br>
              <a:rPr lang="en-US" sz="1200" b="0" i="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HR Status and Timing of Previous 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HR+ and HER2-, NACT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HR+ and HER2-, 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TNBC, NACT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TNBC, ACT</a:t>
            </a:r>
            <a:br>
              <a:rPr lang="en-US" sz="1200" b="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Previous Platinum-Based CT </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and Timing of Previous 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Yes, NACT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Yes, 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No, NACT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No, ACT</a:t>
            </a:r>
            <a:br>
              <a:rPr lang="en-US" sz="1200" b="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CPS + EG Score in Patients With Previous NACT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Score of 2, 3, or 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Score of 5 or 6</a:t>
            </a:r>
            <a:br>
              <a:rPr lang="en-US" sz="1200" b="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Primary Database</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Breast International Group</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NRG Oncology (United States)</a:t>
            </a:r>
          </a:p>
        </p:txBody>
      </p:sp>
      <p:sp>
        <p:nvSpPr>
          <p:cNvPr id="2" name="Title 1">
            <a:extLst>
              <a:ext uri="{FF2B5EF4-FFF2-40B4-BE49-F238E27FC236}">
                <a16:creationId xmlns:a16="http://schemas.microsoft.com/office/drawing/2014/main" id="{1A8904DB-6A19-4674-A59F-5FCE7AAAD9ED}"/>
              </a:ext>
            </a:extLst>
          </p:cNvPr>
          <p:cNvSpPr>
            <a:spLocks noGrp="1"/>
          </p:cNvSpPr>
          <p:nvPr>
            <p:ph type="title"/>
          </p:nvPr>
        </p:nvSpPr>
        <p:spPr/>
        <p:txBody>
          <a:bodyPr/>
          <a:lstStyle/>
          <a:p>
            <a:r>
              <a:rPr lang="en-US" dirty="0"/>
              <a:t>OlympiA: Subgroup </a:t>
            </a:r>
            <a:br>
              <a:rPr lang="en-US" dirty="0"/>
            </a:br>
            <a:r>
              <a:rPr lang="en-US" dirty="0"/>
              <a:t>Analysis of iDFS</a:t>
            </a:r>
          </a:p>
        </p:txBody>
      </p:sp>
      <p:sp>
        <p:nvSpPr>
          <p:cNvPr id="3" name="Content Placeholder 2">
            <a:extLst>
              <a:ext uri="{FF2B5EF4-FFF2-40B4-BE49-F238E27FC236}">
                <a16:creationId xmlns:a16="http://schemas.microsoft.com/office/drawing/2014/main" id="{9DCCC754-10AB-4AF7-920A-83DD4FE00231}"/>
              </a:ext>
            </a:extLst>
          </p:cNvPr>
          <p:cNvSpPr>
            <a:spLocks noGrp="1"/>
          </p:cNvSpPr>
          <p:nvPr>
            <p:ph idx="4294967295"/>
          </p:nvPr>
        </p:nvSpPr>
        <p:spPr>
          <a:xfrm>
            <a:off x="535583" y="1512888"/>
            <a:ext cx="3586163" cy="4651375"/>
          </a:xfrm>
        </p:spPr>
        <p:txBody>
          <a:bodyPr/>
          <a:lstStyle/>
          <a:p>
            <a:r>
              <a:rPr lang="en-US" dirty="0"/>
              <a:t>iDFS benefit with adjuvant olaparib vs placebo consistent between overall population and patient subgroups</a:t>
            </a:r>
          </a:p>
        </p:txBody>
      </p:sp>
      <p:sp>
        <p:nvSpPr>
          <p:cNvPr id="7" name="Text Box 15">
            <a:extLst>
              <a:ext uri="{FF2B5EF4-FFF2-40B4-BE49-F238E27FC236}">
                <a16:creationId xmlns:a16="http://schemas.microsoft.com/office/drawing/2014/main" id="{63F7E155-197C-4231-A426-8614F3C725B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NEJM. 2021;384.2394.</a:t>
            </a:r>
          </a:p>
        </p:txBody>
      </p:sp>
      <p:sp>
        <p:nvSpPr>
          <p:cNvPr id="10" name="TextBox 9">
            <a:extLst>
              <a:ext uri="{FF2B5EF4-FFF2-40B4-BE49-F238E27FC236}">
                <a16:creationId xmlns:a16="http://schemas.microsoft.com/office/drawing/2014/main" id="{E171AC63-BBA9-4971-8048-27C73388904B}"/>
              </a:ext>
            </a:extLst>
          </p:cNvPr>
          <p:cNvSpPr txBox="1"/>
          <p:nvPr/>
        </p:nvSpPr>
        <p:spPr bwMode="auto">
          <a:xfrm>
            <a:off x="9462499" y="258487"/>
            <a:ext cx="1665907" cy="553998"/>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Stratified Hazard Ratio for Invasive Disease or Death (95% CI)</a:t>
            </a:r>
          </a:p>
        </p:txBody>
      </p:sp>
      <p:cxnSp>
        <p:nvCxnSpPr>
          <p:cNvPr id="11" name="Straight Connector 10">
            <a:extLst>
              <a:ext uri="{FF2B5EF4-FFF2-40B4-BE49-F238E27FC236}">
                <a16:creationId xmlns:a16="http://schemas.microsoft.com/office/drawing/2014/main" id="{427D16C6-42C4-B34A-90E5-0E55DBECB529}"/>
              </a:ext>
            </a:extLst>
          </p:cNvPr>
          <p:cNvCxnSpPr/>
          <p:nvPr/>
        </p:nvCxnSpPr>
        <p:spPr bwMode="auto">
          <a:xfrm>
            <a:off x="8959362" y="5741495"/>
            <a:ext cx="1696915" cy="0"/>
          </a:xfrm>
          <a:prstGeom prst="line">
            <a:avLst/>
          </a:prstGeom>
          <a:noFill/>
          <a:ln w="28575" cap="flat" cmpd="sng" algn="ctr">
            <a:solidFill>
              <a:schemeClr val="bg1"/>
            </a:solidFill>
            <a:prstDash val="solid"/>
            <a:round/>
            <a:headEnd type="none" w="med" len="med"/>
            <a:tailEnd type="none" w="med" len="med"/>
          </a:ln>
          <a:effectLst/>
        </p:spPr>
      </p:cxnSp>
      <p:grpSp>
        <p:nvGrpSpPr>
          <p:cNvPr id="106" name="Group 105">
            <a:extLst>
              <a:ext uri="{FF2B5EF4-FFF2-40B4-BE49-F238E27FC236}">
                <a16:creationId xmlns:a16="http://schemas.microsoft.com/office/drawing/2014/main" id="{2CAB6DA0-B785-4943-9C52-C885065EF425}"/>
              </a:ext>
            </a:extLst>
          </p:cNvPr>
          <p:cNvGrpSpPr/>
          <p:nvPr/>
        </p:nvGrpSpPr>
        <p:grpSpPr>
          <a:xfrm>
            <a:off x="9530862" y="910693"/>
            <a:ext cx="706316" cy="4838226"/>
            <a:chOff x="9530862" y="1055077"/>
            <a:chExt cx="706316" cy="4659923"/>
          </a:xfrm>
        </p:grpSpPr>
        <p:cxnSp>
          <p:nvCxnSpPr>
            <p:cNvPr id="13" name="Straight Connector 12">
              <a:extLst>
                <a:ext uri="{FF2B5EF4-FFF2-40B4-BE49-F238E27FC236}">
                  <a16:creationId xmlns:a16="http://schemas.microsoft.com/office/drawing/2014/main" id="{F52A8EE4-DF9F-7049-94E6-73BC0F04FAA5}"/>
                </a:ext>
              </a:extLst>
            </p:cNvPr>
            <p:cNvCxnSpPr>
              <a:cxnSpLocks/>
            </p:cNvCxnSpPr>
            <p:nvPr/>
          </p:nvCxnSpPr>
          <p:spPr bwMode="auto">
            <a:xfrm flipV="1">
              <a:off x="9530862" y="1055077"/>
              <a:ext cx="0" cy="4659923"/>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6B2C6D4-E53C-974B-8072-D0069FF3A92C}"/>
                </a:ext>
              </a:extLst>
            </p:cNvPr>
            <p:cNvCxnSpPr>
              <a:cxnSpLocks/>
            </p:cNvCxnSpPr>
            <p:nvPr/>
          </p:nvCxnSpPr>
          <p:spPr bwMode="auto">
            <a:xfrm flipV="1">
              <a:off x="10237178" y="1055077"/>
              <a:ext cx="0" cy="4659923"/>
            </a:xfrm>
            <a:prstGeom prst="line">
              <a:avLst/>
            </a:prstGeom>
            <a:noFill/>
            <a:ln w="28575" cap="flat" cmpd="sng" algn="ctr">
              <a:solidFill>
                <a:schemeClr val="bg1"/>
              </a:solidFill>
              <a:prstDash val="sysDot"/>
              <a:round/>
              <a:headEnd type="none" w="med" len="med"/>
              <a:tailEnd type="none" w="med" len="med"/>
            </a:ln>
            <a:effectLst/>
          </p:spPr>
        </p:cxnSp>
      </p:grpSp>
      <p:cxnSp>
        <p:nvCxnSpPr>
          <p:cNvPr id="16" name="Straight Connector 15">
            <a:extLst>
              <a:ext uri="{FF2B5EF4-FFF2-40B4-BE49-F238E27FC236}">
                <a16:creationId xmlns:a16="http://schemas.microsoft.com/office/drawing/2014/main" id="{22C0C423-E318-904F-9F28-4570878E2760}"/>
              </a:ext>
            </a:extLst>
          </p:cNvPr>
          <p:cNvCxnSpPr>
            <a:cxnSpLocks/>
          </p:cNvCxnSpPr>
          <p:nvPr/>
        </p:nvCxnSpPr>
        <p:spPr bwMode="auto">
          <a:xfrm>
            <a:off x="8968154" y="574149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0653C4A-BEB5-1349-A215-EEBBD72F6AF2}"/>
              </a:ext>
            </a:extLst>
          </p:cNvPr>
          <p:cNvCxnSpPr>
            <a:cxnSpLocks/>
          </p:cNvCxnSpPr>
          <p:nvPr/>
        </p:nvCxnSpPr>
        <p:spPr bwMode="auto">
          <a:xfrm>
            <a:off x="9390917" y="574149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AF28200-25FA-A14E-AB97-B4E4E4C46683}"/>
              </a:ext>
            </a:extLst>
          </p:cNvPr>
          <p:cNvCxnSpPr>
            <a:cxnSpLocks/>
          </p:cNvCxnSpPr>
          <p:nvPr/>
        </p:nvCxnSpPr>
        <p:spPr bwMode="auto">
          <a:xfrm>
            <a:off x="9813680" y="574149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FA876AC-3EF8-FE49-94CE-4A0B593CE885}"/>
              </a:ext>
            </a:extLst>
          </p:cNvPr>
          <p:cNvCxnSpPr>
            <a:cxnSpLocks/>
          </p:cNvCxnSpPr>
          <p:nvPr/>
        </p:nvCxnSpPr>
        <p:spPr bwMode="auto">
          <a:xfrm>
            <a:off x="10236443" y="574149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4D8C357-D793-1448-B741-2C5BBA814B0B}"/>
              </a:ext>
            </a:extLst>
          </p:cNvPr>
          <p:cNvCxnSpPr>
            <a:cxnSpLocks/>
          </p:cNvCxnSpPr>
          <p:nvPr/>
        </p:nvCxnSpPr>
        <p:spPr bwMode="auto">
          <a:xfrm>
            <a:off x="10659207" y="574149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Arrow Connector 21">
            <a:extLst>
              <a:ext uri="{FF2B5EF4-FFF2-40B4-BE49-F238E27FC236}">
                <a16:creationId xmlns:a16="http://schemas.microsoft.com/office/drawing/2014/main" id="{7724513D-8B55-064E-88B3-2F476AEE861A}"/>
              </a:ext>
            </a:extLst>
          </p:cNvPr>
          <p:cNvCxnSpPr>
            <a:cxnSpLocks/>
          </p:cNvCxnSpPr>
          <p:nvPr/>
        </p:nvCxnSpPr>
        <p:spPr bwMode="auto">
          <a:xfrm>
            <a:off x="10322169" y="6031639"/>
            <a:ext cx="334108" cy="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627280BE-BE0A-2E47-978F-43758A2BF4E8}"/>
              </a:ext>
            </a:extLst>
          </p:cNvPr>
          <p:cNvCxnSpPr>
            <a:cxnSpLocks/>
          </p:cNvCxnSpPr>
          <p:nvPr/>
        </p:nvCxnSpPr>
        <p:spPr bwMode="auto">
          <a:xfrm flipH="1">
            <a:off x="8792308" y="6031639"/>
            <a:ext cx="1444135" cy="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3AB4BB31-562D-9547-B657-7549F3A8B4EF}"/>
              </a:ext>
            </a:extLst>
          </p:cNvPr>
          <p:cNvSpPr txBox="1"/>
          <p:nvPr/>
        </p:nvSpPr>
        <p:spPr bwMode="auto">
          <a:xfrm>
            <a:off x="8497491" y="5984473"/>
            <a:ext cx="1714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Olaparib Better</a:t>
            </a:r>
          </a:p>
        </p:txBody>
      </p:sp>
      <p:sp>
        <p:nvSpPr>
          <p:cNvPr id="27" name="TextBox 26">
            <a:extLst>
              <a:ext uri="{FF2B5EF4-FFF2-40B4-BE49-F238E27FC236}">
                <a16:creationId xmlns:a16="http://schemas.microsoft.com/office/drawing/2014/main" id="{5D37A136-7819-AE43-AA72-798ECD6FFFB8}"/>
              </a:ext>
            </a:extLst>
          </p:cNvPr>
          <p:cNvSpPr txBox="1"/>
          <p:nvPr/>
        </p:nvSpPr>
        <p:spPr bwMode="auto">
          <a:xfrm>
            <a:off x="8730441" y="5739114"/>
            <a:ext cx="520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0.25</a:t>
            </a:r>
          </a:p>
        </p:txBody>
      </p:sp>
      <p:sp>
        <p:nvSpPr>
          <p:cNvPr id="28" name="TextBox 27">
            <a:extLst>
              <a:ext uri="{FF2B5EF4-FFF2-40B4-BE49-F238E27FC236}">
                <a16:creationId xmlns:a16="http://schemas.microsoft.com/office/drawing/2014/main" id="{53161655-2FE7-8041-A83D-01344423CC77}"/>
              </a:ext>
            </a:extLst>
          </p:cNvPr>
          <p:cNvSpPr txBox="1"/>
          <p:nvPr/>
        </p:nvSpPr>
        <p:spPr bwMode="auto">
          <a:xfrm>
            <a:off x="9158025" y="5739114"/>
            <a:ext cx="520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0.50</a:t>
            </a:r>
          </a:p>
        </p:txBody>
      </p:sp>
      <p:sp>
        <p:nvSpPr>
          <p:cNvPr id="29" name="TextBox 28">
            <a:extLst>
              <a:ext uri="{FF2B5EF4-FFF2-40B4-BE49-F238E27FC236}">
                <a16:creationId xmlns:a16="http://schemas.microsoft.com/office/drawing/2014/main" id="{9BB64A11-218A-B74A-AA2B-FFCBF858556D}"/>
              </a:ext>
            </a:extLst>
          </p:cNvPr>
          <p:cNvSpPr txBox="1"/>
          <p:nvPr/>
        </p:nvSpPr>
        <p:spPr bwMode="auto">
          <a:xfrm>
            <a:off x="9585609" y="5739114"/>
            <a:ext cx="520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0.75</a:t>
            </a:r>
          </a:p>
        </p:txBody>
      </p:sp>
      <p:sp>
        <p:nvSpPr>
          <p:cNvPr id="30" name="TextBox 29">
            <a:extLst>
              <a:ext uri="{FF2B5EF4-FFF2-40B4-BE49-F238E27FC236}">
                <a16:creationId xmlns:a16="http://schemas.microsoft.com/office/drawing/2014/main" id="{82B782A4-8BA3-4249-94FA-A15CDB57E0A3}"/>
              </a:ext>
            </a:extLst>
          </p:cNvPr>
          <p:cNvSpPr txBox="1"/>
          <p:nvPr/>
        </p:nvSpPr>
        <p:spPr bwMode="auto">
          <a:xfrm>
            <a:off x="10013193" y="5739114"/>
            <a:ext cx="520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1.00</a:t>
            </a:r>
          </a:p>
        </p:txBody>
      </p:sp>
      <p:sp>
        <p:nvSpPr>
          <p:cNvPr id="31" name="TextBox 30">
            <a:extLst>
              <a:ext uri="{FF2B5EF4-FFF2-40B4-BE49-F238E27FC236}">
                <a16:creationId xmlns:a16="http://schemas.microsoft.com/office/drawing/2014/main" id="{A93C9846-0A86-134B-8A1B-5E6E3903B6E0}"/>
              </a:ext>
            </a:extLst>
          </p:cNvPr>
          <p:cNvSpPr txBox="1"/>
          <p:nvPr/>
        </p:nvSpPr>
        <p:spPr bwMode="auto">
          <a:xfrm>
            <a:off x="10440778" y="5739114"/>
            <a:ext cx="520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1.25</a:t>
            </a:r>
          </a:p>
        </p:txBody>
      </p:sp>
      <p:sp>
        <p:nvSpPr>
          <p:cNvPr id="32" name="TextBox 31">
            <a:extLst>
              <a:ext uri="{FF2B5EF4-FFF2-40B4-BE49-F238E27FC236}">
                <a16:creationId xmlns:a16="http://schemas.microsoft.com/office/drawing/2014/main" id="{7CD2DE8A-79E1-9F4F-85E1-5DAD247A904C}"/>
              </a:ext>
            </a:extLst>
          </p:cNvPr>
          <p:cNvSpPr txBox="1"/>
          <p:nvPr/>
        </p:nvSpPr>
        <p:spPr bwMode="auto">
          <a:xfrm>
            <a:off x="10772882" y="987235"/>
            <a:ext cx="1260072" cy="5043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0.58 (0.46-0.74)</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0.56 (0.41-0.75)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0.60 (0.39-0.90)</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0.77 (0.49-1.21)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0.52 (0.39-0.69)</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0.70 (0.38-1.27)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0.56 (0.43-0.73)</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0.52 (0.39-0.70)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0.52 (0.30-0.86)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NC</a:t>
            </a:r>
            <a:br>
              <a:rPr lang="en-US" sz="1200" b="0" dirty="0">
                <a:solidFill>
                  <a:schemeClr val="bg1"/>
                </a:solidFill>
                <a:latin typeface="Calibri" panose="020F0502020204030204" pitchFamily="34" charset="0"/>
                <a:cs typeface="Calibri" panose="020F0502020204030204" pitchFamily="34" charset="0"/>
              </a:rPr>
            </a:br>
            <a:endParaRPr lang="en-US" sz="1200" b="0" dirty="0">
              <a:solidFill>
                <a:schemeClr val="bg1"/>
              </a:solidFill>
              <a:latin typeface="Calibri" panose="020F0502020204030204" pitchFamily="34" charset="0"/>
              <a:cs typeface="Calibri" panose="020F0502020204030204" pitchFamily="34" charset="0"/>
            </a:endParaRP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0.52 (0.25-1.04)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1.36 (0.41-4.71)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0.57 (0.41-0.79)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0.54 (0.34-0.83)</a:t>
            </a:r>
          </a:p>
          <a:p>
            <a:pPr algn="ctr">
              <a:lnSpc>
                <a:spcPct val="85000"/>
              </a:lnSpc>
              <a:spcBef>
                <a:spcPts val="1000"/>
              </a:spcBef>
              <a:spcAft>
                <a:spcPct val="0"/>
              </a:spcAft>
              <a:buClrTx/>
              <a:buFontTx/>
              <a:buNone/>
            </a:pP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0.66 (0.40-1.07)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NC</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0.51 (0.35-0.73)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0.51 (0.32-0.79)</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0.51 (0.37-0.71)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0.44 (0.19-1.06)</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0.58 (0.45-0.75)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0.57 (0.26-1.18)</a:t>
            </a:r>
            <a:br>
              <a:rPr lang="en-US" sz="1200" b="0" dirty="0">
                <a:solidFill>
                  <a:schemeClr val="bg1"/>
                </a:solidFill>
                <a:latin typeface="Calibri" panose="020F0502020204030204" pitchFamily="34" charset="0"/>
                <a:cs typeface="Calibri" panose="020F0502020204030204" pitchFamily="34" charset="0"/>
              </a:rPr>
            </a:br>
            <a:endParaRPr lang="en-US" sz="1200" b="0" dirty="0">
              <a:solidFill>
                <a:schemeClr val="bg1"/>
              </a:solidFill>
              <a:latin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AF55C1F5-530D-6F4F-AF0C-EC1E5B0AB706}"/>
              </a:ext>
            </a:extLst>
          </p:cNvPr>
          <p:cNvSpPr txBox="1"/>
          <p:nvPr/>
        </p:nvSpPr>
        <p:spPr bwMode="auto">
          <a:xfrm>
            <a:off x="8322606" y="987235"/>
            <a:ext cx="721099" cy="488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77.1</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68.0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85.4</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77.0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77.1</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77.2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76.9</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73.4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78.0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NC</a:t>
            </a:r>
            <a:br>
              <a:rPr lang="en-US" sz="1200" b="0" dirty="0">
                <a:solidFill>
                  <a:schemeClr val="bg1"/>
                </a:solidFill>
                <a:latin typeface="Calibri" panose="020F0502020204030204" pitchFamily="34" charset="0"/>
                <a:cs typeface="Calibri" panose="020F0502020204030204" pitchFamily="34" charset="0"/>
              </a:rPr>
            </a:br>
            <a:endParaRPr lang="en-US" sz="1200" b="0" dirty="0">
              <a:solidFill>
                <a:schemeClr val="bg1"/>
              </a:solidFill>
              <a:latin typeface="Calibri" panose="020F0502020204030204" pitchFamily="34" charset="0"/>
              <a:cs typeface="Calibri" panose="020F0502020204030204" pitchFamily="34" charset="0"/>
            </a:endParaRP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67.0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89.3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67.7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84.8</a:t>
            </a:r>
          </a:p>
          <a:p>
            <a:pPr algn="ctr">
              <a:lnSpc>
                <a:spcPct val="85000"/>
              </a:lnSpc>
              <a:spcBef>
                <a:spcPts val="1000"/>
              </a:spcBef>
              <a:spcAft>
                <a:spcPct val="0"/>
              </a:spcAft>
              <a:buClrTx/>
              <a:buFontTx/>
              <a:buNone/>
            </a:pP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70.1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NC</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66.8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84.2</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68.9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17.9</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76.7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80.6</a:t>
            </a:r>
          </a:p>
        </p:txBody>
      </p:sp>
      <p:sp>
        <p:nvSpPr>
          <p:cNvPr id="34" name="TextBox 33">
            <a:extLst>
              <a:ext uri="{FF2B5EF4-FFF2-40B4-BE49-F238E27FC236}">
                <a16:creationId xmlns:a16="http://schemas.microsoft.com/office/drawing/2014/main" id="{1BAD2F4D-FD58-8D4E-816C-2064272331DE}"/>
              </a:ext>
            </a:extLst>
          </p:cNvPr>
          <p:cNvSpPr txBox="1"/>
          <p:nvPr/>
        </p:nvSpPr>
        <p:spPr bwMode="auto">
          <a:xfrm>
            <a:off x="7836527" y="987235"/>
            <a:ext cx="721099" cy="488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85.9</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82.5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89.3</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82.0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87.3</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83.5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86.1</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85.0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88.6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NC</a:t>
            </a:r>
            <a:br>
              <a:rPr lang="en-US" sz="1200" b="0" dirty="0">
                <a:solidFill>
                  <a:schemeClr val="bg1"/>
                </a:solidFill>
                <a:latin typeface="Calibri" panose="020F0502020204030204" pitchFamily="34" charset="0"/>
                <a:cs typeface="Calibri" panose="020F0502020204030204" pitchFamily="34" charset="0"/>
              </a:rPr>
            </a:br>
            <a:endParaRPr lang="en-US" sz="1200" b="0" dirty="0">
              <a:solidFill>
                <a:schemeClr val="bg1"/>
              </a:solidFill>
              <a:latin typeface="Calibri" panose="020F0502020204030204" pitchFamily="34" charset="0"/>
              <a:cs typeface="Calibri" panose="020F0502020204030204" pitchFamily="34" charset="0"/>
            </a:endParaRP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86.0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76.4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81.4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90.3</a:t>
            </a:r>
          </a:p>
          <a:p>
            <a:pPr algn="ctr">
              <a:lnSpc>
                <a:spcPct val="85000"/>
              </a:lnSpc>
              <a:spcBef>
                <a:spcPts val="1000"/>
              </a:spcBef>
              <a:spcAft>
                <a:spcPct val="0"/>
              </a:spcAft>
              <a:buClrTx/>
              <a:buFontTx/>
              <a:buNone/>
            </a:pP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81.8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NC</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83.1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90.4</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84.3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50.0</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86.0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85.0</a:t>
            </a:r>
          </a:p>
        </p:txBody>
      </p:sp>
      <p:sp>
        <p:nvSpPr>
          <p:cNvPr id="35" name="TextBox 34">
            <a:extLst>
              <a:ext uri="{FF2B5EF4-FFF2-40B4-BE49-F238E27FC236}">
                <a16:creationId xmlns:a16="http://schemas.microsoft.com/office/drawing/2014/main" id="{220779B5-FADC-CC49-9EAC-A62AEB470432}"/>
              </a:ext>
            </a:extLst>
          </p:cNvPr>
          <p:cNvSpPr txBox="1"/>
          <p:nvPr/>
        </p:nvSpPr>
        <p:spPr bwMode="auto">
          <a:xfrm>
            <a:off x="7102737" y="987235"/>
            <a:ext cx="923011" cy="488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178/915</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117/460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61/455</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43/239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135/676</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25/157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153/758</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126/558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38/209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0/3</a:t>
            </a:r>
            <a:br>
              <a:rPr lang="en-US" sz="1200" b="0" dirty="0">
                <a:solidFill>
                  <a:schemeClr val="bg1"/>
                </a:solidFill>
                <a:latin typeface="Calibri" panose="020F0502020204030204" pitchFamily="34" charset="0"/>
                <a:cs typeface="Calibri" panose="020F0502020204030204" pitchFamily="34" charset="0"/>
              </a:rPr>
            </a:br>
            <a:endParaRPr lang="en-US" sz="1200" b="0" dirty="0">
              <a:solidFill>
                <a:schemeClr val="bg1"/>
              </a:solidFill>
              <a:latin typeface="Calibri" panose="020F0502020204030204" pitchFamily="34" charset="0"/>
              <a:cs typeface="Calibri" panose="020F0502020204030204" pitchFamily="34" charset="0"/>
            </a:endParaRP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20/92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5/65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97/368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56/390</a:t>
            </a:r>
          </a:p>
          <a:p>
            <a:pPr algn="ctr">
              <a:lnSpc>
                <a:spcPct val="85000"/>
              </a:lnSpc>
              <a:spcBef>
                <a:spcPts val="1000"/>
              </a:spcBef>
              <a:spcAft>
                <a:spcPct val="0"/>
              </a:spcAft>
              <a:buClrTx/>
              <a:buFontTx/>
              <a:buNone/>
            </a:pP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39/169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4/70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78/291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57/385</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96/387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10/15</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160/806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18/109</a:t>
            </a:r>
          </a:p>
        </p:txBody>
      </p:sp>
      <p:sp>
        <p:nvSpPr>
          <p:cNvPr id="36" name="TextBox 35">
            <a:extLst>
              <a:ext uri="{FF2B5EF4-FFF2-40B4-BE49-F238E27FC236}">
                <a16:creationId xmlns:a16="http://schemas.microsoft.com/office/drawing/2014/main" id="{D8E2F357-A236-4148-BA66-4217506B2E76}"/>
              </a:ext>
            </a:extLst>
          </p:cNvPr>
          <p:cNvSpPr txBox="1"/>
          <p:nvPr/>
        </p:nvSpPr>
        <p:spPr bwMode="auto">
          <a:xfrm>
            <a:off x="6491290" y="987235"/>
            <a:ext cx="923011" cy="488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106/921</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70/460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36/461</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34/247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72/674</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19/168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87/751</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70/558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22/230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0/1</a:t>
            </a:r>
            <a:br>
              <a:rPr lang="en-US" sz="1200" b="0" dirty="0">
                <a:solidFill>
                  <a:schemeClr val="bg1"/>
                </a:solidFill>
                <a:latin typeface="Calibri" panose="020F0502020204030204" pitchFamily="34" charset="0"/>
                <a:cs typeface="Calibri" panose="020F0502020204030204" pitchFamily="34" charset="0"/>
              </a:rPr>
            </a:br>
            <a:endParaRPr lang="en-US" sz="1200" b="0" dirty="0">
              <a:solidFill>
                <a:schemeClr val="bg1"/>
              </a:solidFill>
              <a:latin typeface="Calibri" panose="020F0502020204030204" pitchFamily="34" charset="0"/>
              <a:cs typeface="Calibri" panose="020F0502020204030204" pitchFamily="34" charset="0"/>
            </a:endParaRP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13/104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6/64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57/354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30/397</a:t>
            </a:r>
          </a:p>
          <a:p>
            <a:pPr algn="ctr">
              <a:lnSpc>
                <a:spcPct val="85000"/>
              </a:lnSpc>
              <a:spcBef>
                <a:spcPts val="1000"/>
              </a:spcBef>
              <a:spcAft>
                <a:spcPct val="0"/>
              </a:spcAft>
              <a:buClrTx/>
              <a:buFontTx/>
              <a:buNone/>
            </a:pP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26/169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8/78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44/291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28/383</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55/398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11/22</a:t>
            </a:r>
          </a:p>
          <a:p>
            <a:pPr algn="ctr">
              <a:lnSpc>
                <a:spcPct val="85000"/>
              </a:lnSpc>
              <a:spcBef>
                <a:spcPts val="1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95/810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11/111</a:t>
            </a:r>
          </a:p>
        </p:txBody>
      </p:sp>
      <p:sp>
        <p:nvSpPr>
          <p:cNvPr id="39" name="TextBox 38">
            <a:extLst>
              <a:ext uri="{FF2B5EF4-FFF2-40B4-BE49-F238E27FC236}">
                <a16:creationId xmlns:a16="http://schemas.microsoft.com/office/drawing/2014/main" id="{BD68BEF9-D5F2-3A4B-B36E-628C79DF861F}"/>
              </a:ext>
            </a:extLst>
          </p:cNvPr>
          <p:cNvSpPr txBox="1"/>
          <p:nvPr/>
        </p:nvSpPr>
        <p:spPr bwMode="auto">
          <a:xfrm>
            <a:off x="8070243" y="458542"/>
            <a:ext cx="75150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3-Yr iDFS</a:t>
            </a:r>
          </a:p>
        </p:txBody>
      </p:sp>
      <p:sp>
        <p:nvSpPr>
          <p:cNvPr id="40" name="TextBox 39">
            <a:extLst>
              <a:ext uri="{FF2B5EF4-FFF2-40B4-BE49-F238E27FC236}">
                <a16:creationId xmlns:a16="http://schemas.microsoft.com/office/drawing/2014/main" id="{018567D8-99A5-F442-898E-5367D5E3A1D9}"/>
              </a:ext>
            </a:extLst>
          </p:cNvPr>
          <p:cNvSpPr txBox="1"/>
          <p:nvPr/>
        </p:nvSpPr>
        <p:spPr bwMode="auto">
          <a:xfrm>
            <a:off x="4537337" y="458542"/>
            <a:ext cx="1665907" cy="246221"/>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Subgroup</a:t>
            </a:r>
          </a:p>
        </p:txBody>
      </p:sp>
      <p:sp>
        <p:nvSpPr>
          <p:cNvPr id="41" name="TextBox 40">
            <a:extLst>
              <a:ext uri="{FF2B5EF4-FFF2-40B4-BE49-F238E27FC236}">
                <a16:creationId xmlns:a16="http://schemas.microsoft.com/office/drawing/2014/main" id="{2AF886CC-8340-F34A-97ED-B3062BDCE71F}"/>
              </a:ext>
            </a:extLst>
          </p:cNvPr>
          <p:cNvSpPr txBox="1"/>
          <p:nvPr/>
        </p:nvSpPr>
        <p:spPr bwMode="auto">
          <a:xfrm>
            <a:off x="6662798" y="458542"/>
            <a:ext cx="75150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Olaparib</a:t>
            </a:r>
          </a:p>
        </p:txBody>
      </p:sp>
      <p:sp>
        <p:nvSpPr>
          <p:cNvPr id="42" name="TextBox 41">
            <a:extLst>
              <a:ext uri="{FF2B5EF4-FFF2-40B4-BE49-F238E27FC236}">
                <a16:creationId xmlns:a16="http://schemas.microsoft.com/office/drawing/2014/main" id="{773B1CA2-0F93-E044-BB78-EB748939DF67}"/>
              </a:ext>
            </a:extLst>
          </p:cNvPr>
          <p:cNvSpPr txBox="1"/>
          <p:nvPr/>
        </p:nvSpPr>
        <p:spPr bwMode="auto">
          <a:xfrm>
            <a:off x="7163668" y="458542"/>
            <a:ext cx="75150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Placebo</a:t>
            </a:r>
          </a:p>
        </p:txBody>
      </p:sp>
      <p:sp>
        <p:nvSpPr>
          <p:cNvPr id="43" name="TextBox 42">
            <a:extLst>
              <a:ext uri="{FF2B5EF4-FFF2-40B4-BE49-F238E27FC236}">
                <a16:creationId xmlns:a16="http://schemas.microsoft.com/office/drawing/2014/main" id="{21A36DDF-D60D-ED4B-B1D2-3E0579757782}"/>
              </a:ext>
            </a:extLst>
          </p:cNvPr>
          <p:cNvSpPr txBox="1"/>
          <p:nvPr/>
        </p:nvSpPr>
        <p:spPr bwMode="auto">
          <a:xfrm>
            <a:off x="7819808" y="610739"/>
            <a:ext cx="75150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Olaparib</a:t>
            </a:r>
          </a:p>
        </p:txBody>
      </p:sp>
      <p:sp>
        <p:nvSpPr>
          <p:cNvPr id="44" name="TextBox 43">
            <a:extLst>
              <a:ext uri="{FF2B5EF4-FFF2-40B4-BE49-F238E27FC236}">
                <a16:creationId xmlns:a16="http://schemas.microsoft.com/office/drawing/2014/main" id="{3414AC58-9E93-8446-9709-A85516CB24E2}"/>
              </a:ext>
            </a:extLst>
          </p:cNvPr>
          <p:cNvSpPr txBox="1"/>
          <p:nvPr/>
        </p:nvSpPr>
        <p:spPr bwMode="auto">
          <a:xfrm>
            <a:off x="8320678" y="610739"/>
            <a:ext cx="75150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Placebo</a:t>
            </a:r>
          </a:p>
        </p:txBody>
      </p:sp>
      <p:sp>
        <p:nvSpPr>
          <p:cNvPr id="45" name="TextBox 44">
            <a:extLst>
              <a:ext uri="{FF2B5EF4-FFF2-40B4-BE49-F238E27FC236}">
                <a16:creationId xmlns:a16="http://schemas.microsoft.com/office/drawing/2014/main" id="{E3C72DD7-FBD0-E943-9BBD-442F028E72AC}"/>
              </a:ext>
            </a:extLst>
          </p:cNvPr>
          <p:cNvSpPr txBox="1"/>
          <p:nvPr/>
        </p:nvSpPr>
        <p:spPr bwMode="auto">
          <a:xfrm>
            <a:off x="8063675" y="800256"/>
            <a:ext cx="75150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cs typeface="Calibri" panose="020F0502020204030204" pitchFamily="34" charset="0"/>
              </a:rPr>
              <a:t>%</a:t>
            </a:r>
          </a:p>
        </p:txBody>
      </p:sp>
      <p:sp>
        <p:nvSpPr>
          <p:cNvPr id="46" name="TextBox 45">
            <a:extLst>
              <a:ext uri="{FF2B5EF4-FFF2-40B4-BE49-F238E27FC236}">
                <a16:creationId xmlns:a16="http://schemas.microsoft.com/office/drawing/2014/main" id="{B7C2C02D-7651-0845-B99E-C65320E79062}"/>
              </a:ext>
            </a:extLst>
          </p:cNvPr>
          <p:cNvSpPr txBox="1"/>
          <p:nvPr/>
        </p:nvSpPr>
        <p:spPr bwMode="auto">
          <a:xfrm>
            <a:off x="6430230" y="815645"/>
            <a:ext cx="1655982" cy="230832"/>
          </a:xfrm>
          <a:prstGeom prst="rect">
            <a:avLst/>
          </a:prstGeom>
          <a:noFill/>
          <a:ln>
            <a:noFill/>
          </a:ln>
        </p:spPr>
        <p:txBody>
          <a:bodyPr wrap="square" rtlCol="0">
            <a:spAutoFit/>
          </a:bodyPr>
          <a:lstStyle/>
          <a:p>
            <a:pPr algn="ctr">
              <a:lnSpc>
                <a:spcPct val="90000"/>
              </a:lnSpc>
              <a:spcBef>
                <a:spcPct val="50000"/>
              </a:spcBef>
              <a:spcAft>
                <a:spcPct val="0"/>
              </a:spcAft>
              <a:buClrTx/>
              <a:buFontTx/>
              <a:buNone/>
            </a:pPr>
            <a:r>
              <a:rPr lang="en-US" sz="1000" i="1" dirty="0">
                <a:solidFill>
                  <a:schemeClr val="bg1"/>
                </a:solidFill>
                <a:latin typeface="Calibri" panose="020F0502020204030204" pitchFamily="34" charset="0"/>
                <a:cs typeface="Calibri" panose="020F0502020204030204" pitchFamily="34" charset="0"/>
              </a:rPr>
              <a:t>Events/Patients</a:t>
            </a:r>
          </a:p>
        </p:txBody>
      </p:sp>
      <p:cxnSp>
        <p:nvCxnSpPr>
          <p:cNvPr id="48" name="Straight Connector 47">
            <a:extLst>
              <a:ext uri="{FF2B5EF4-FFF2-40B4-BE49-F238E27FC236}">
                <a16:creationId xmlns:a16="http://schemas.microsoft.com/office/drawing/2014/main" id="{5182F0E7-9FCB-AB43-8889-3AB6147B82BD}"/>
              </a:ext>
            </a:extLst>
          </p:cNvPr>
          <p:cNvCxnSpPr/>
          <p:nvPr/>
        </p:nvCxnSpPr>
        <p:spPr bwMode="auto">
          <a:xfrm>
            <a:off x="9312747" y="1075038"/>
            <a:ext cx="477375" cy="0"/>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0A43C39-7DF4-4A45-8BC2-4FB3F1E1939E}"/>
              </a:ext>
            </a:extLst>
          </p:cNvPr>
          <p:cNvCxnSpPr>
            <a:cxnSpLocks/>
          </p:cNvCxnSpPr>
          <p:nvPr/>
        </p:nvCxnSpPr>
        <p:spPr bwMode="auto">
          <a:xfrm>
            <a:off x="9233788" y="1385536"/>
            <a:ext cx="574031"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7E31450-5334-8948-A6AB-492AFD1F43C8}"/>
              </a:ext>
            </a:extLst>
          </p:cNvPr>
          <p:cNvCxnSpPr>
            <a:cxnSpLocks/>
          </p:cNvCxnSpPr>
          <p:nvPr/>
        </p:nvCxnSpPr>
        <p:spPr bwMode="auto">
          <a:xfrm>
            <a:off x="9215485" y="1536455"/>
            <a:ext cx="890609" cy="0"/>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63E0839-A1F2-D247-AED7-4A263E995E27}"/>
              </a:ext>
            </a:extLst>
          </p:cNvPr>
          <p:cNvCxnSpPr>
            <a:cxnSpLocks/>
          </p:cNvCxnSpPr>
          <p:nvPr/>
        </p:nvCxnSpPr>
        <p:spPr bwMode="auto">
          <a:xfrm>
            <a:off x="9362514" y="1809813"/>
            <a:ext cx="1271306" cy="0"/>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FA504C7-6101-FA42-AABB-4D7C15D81054}"/>
              </a:ext>
            </a:extLst>
          </p:cNvPr>
          <p:cNvCxnSpPr>
            <a:cxnSpLocks/>
          </p:cNvCxnSpPr>
          <p:nvPr/>
        </p:nvCxnSpPr>
        <p:spPr bwMode="auto">
          <a:xfrm>
            <a:off x="9172166" y="1968436"/>
            <a:ext cx="506344"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2509B70-7055-A047-A6BE-48DC76659177}"/>
              </a:ext>
            </a:extLst>
          </p:cNvPr>
          <p:cNvCxnSpPr>
            <a:cxnSpLocks/>
          </p:cNvCxnSpPr>
          <p:nvPr/>
        </p:nvCxnSpPr>
        <p:spPr bwMode="auto">
          <a:xfrm>
            <a:off x="9192285" y="2250611"/>
            <a:ext cx="1508735" cy="0"/>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6A4CEA9-646F-884D-BB2B-796931C7988D}"/>
              </a:ext>
            </a:extLst>
          </p:cNvPr>
          <p:cNvCxnSpPr>
            <a:cxnSpLocks/>
          </p:cNvCxnSpPr>
          <p:nvPr/>
        </p:nvCxnSpPr>
        <p:spPr bwMode="auto">
          <a:xfrm>
            <a:off x="9264147" y="2393729"/>
            <a:ext cx="525975" cy="0"/>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CB709AD-8E0D-C54E-8AF1-59AE16132ABE}"/>
              </a:ext>
            </a:extLst>
          </p:cNvPr>
          <p:cNvCxnSpPr>
            <a:cxnSpLocks/>
          </p:cNvCxnSpPr>
          <p:nvPr/>
        </p:nvCxnSpPr>
        <p:spPr bwMode="auto">
          <a:xfrm>
            <a:off x="9192285" y="2696129"/>
            <a:ext cx="525975" cy="0"/>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B8D09B2-78DA-034F-95AC-95614C3E862A}"/>
              </a:ext>
            </a:extLst>
          </p:cNvPr>
          <p:cNvCxnSpPr>
            <a:cxnSpLocks/>
          </p:cNvCxnSpPr>
          <p:nvPr/>
        </p:nvCxnSpPr>
        <p:spPr bwMode="auto">
          <a:xfrm>
            <a:off x="9049759" y="2845920"/>
            <a:ext cx="948408" cy="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9F22113-36D8-8F44-8C1B-6015BE423EC2}"/>
              </a:ext>
            </a:extLst>
          </p:cNvPr>
          <p:cNvCxnSpPr>
            <a:cxnSpLocks/>
          </p:cNvCxnSpPr>
          <p:nvPr/>
        </p:nvCxnSpPr>
        <p:spPr bwMode="auto">
          <a:xfrm>
            <a:off x="8959362" y="3451550"/>
            <a:ext cx="1362807" cy="0"/>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09530A5-5980-584F-8295-22783BCDC787}"/>
              </a:ext>
            </a:extLst>
          </p:cNvPr>
          <p:cNvCxnSpPr>
            <a:cxnSpLocks/>
          </p:cNvCxnSpPr>
          <p:nvPr/>
        </p:nvCxnSpPr>
        <p:spPr bwMode="auto">
          <a:xfrm>
            <a:off x="9111762" y="3603950"/>
            <a:ext cx="1544515" cy="0"/>
          </a:xfrm>
          <a:prstGeom prst="line">
            <a:avLst/>
          </a:prstGeom>
          <a:noFill/>
          <a:ln w="28575" cap="flat" cmpd="sng" algn="ctr">
            <a:solidFill>
              <a:schemeClr val="accent1"/>
            </a:solidFill>
            <a:prstDash val="solid"/>
            <a:round/>
            <a:headEnd type="none" w="med" len="med"/>
            <a:tailEnd type="triangle" w="med" len="med"/>
          </a:ln>
          <a:effectLst/>
        </p:spPr>
      </p:cxnSp>
      <p:cxnSp>
        <p:nvCxnSpPr>
          <p:cNvPr id="68" name="Straight Connector 67">
            <a:extLst>
              <a:ext uri="{FF2B5EF4-FFF2-40B4-BE49-F238E27FC236}">
                <a16:creationId xmlns:a16="http://schemas.microsoft.com/office/drawing/2014/main" id="{8819F277-6108-9242-8925-6D864D978B44}"/>
              </a:ext>
            </a:extLst>
          </p:cNvPr>
          <p:cNvCxnSpPr>
            <a:cxnSpLocks/>
          </p:cNvCxnSpPr>
          <p:nvPr/>
        </p:nvCxnSpPr>
        <p:spPr bwMode="auto">
          <a:xfrm>
            <a:off x="9233788" y="3763232"/>
            <a:ext cx="650231"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605A93E-CDA1-1246-A60F-AFA74B758604}"/>
              </a:ext>
            </a:extLst>
          </p:cNvPr>
          <p:cNvCxnSpPr>
            <a:cxnSpLocks/>
          </p:cNvCxnSpPr>
          <p:nvPr/>
        </p:nvCxnSpPr>
        <p:spPr bwMode="auto">
          <a:xfrm>
            <a:off x="9111762" y="3909732"/>
            <a:ext cx="834890" cy="0"/>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5F2CAA7-A69F-2E4B-AE4E-D4CAB4A0E853}"/>
              </a:ext>
            </a:extLst>
          </p:cNvPr>
          <p:cNvCxnSpPr>
            <a:cxnSpLocks/>
          </p:cNvCxnSpPr>
          <p:nvPr/>
        </p:nvCxnSpPr>
        <p:spPr bwMode="auto">
          <a:xfrm>
            <a:off x="9192285" y="4338726"/>
            <a:ext cx="1178781" cy="0"/>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0FE0757-5746-4B41-8E27-63D20EA69D25}"/>
              </a:ext>
            </a:extLst>
          </p:cNvPr>
          <p:cNvCxnSpPr>
            <a:cxnSpLocks/>
          </p:cNvCxnSpPr>
          <p:nvPr/>
        </p:nvCxnSpPr>
        <p:spPr bwMode="auto">
          <a:xfrm>
            <a:off x="9128869" y="4645468"/>
            <a:ext cx="661253" cy="0"/>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4D9FDA5-F744-F94B-8FA6-5F1BB937B695}"/>
              </a:ext>
            </a:extLst>
          </p:cNvPr>
          <p:cNvCxnSpPr>
            <a:cxnSpLocks/>
          </p:cNvCxnSpPr>
          <p:nvPr/>
        </p:nvCxnSpPr>
        <p:spPr bwMode="auto">
          <a:xfrm>
            <a:off x="9075170" y="4799992"/>
            <a:ext cx="808849"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14AA0E3-7D8E-A14C-AE06-4EC95DB1719A}"/>
              </a:ext>
            </a:extLst>
          </p:cNvPr>
          <p:cNvCxnSpPr>
            <a:cxnSpLocks/>
          </p:cNvCxnSpPr>
          <p:nvPr/>
        </p:nvCxnSpPr>
        <p:spPr bwMode="auto">
          <a:xfrm>
            <a:off x="9172166" y="5081341"/>
            <a:ext cx="609509" cy="0"/>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432CEA3-056A-C447-8211-0810DF408AA0}"/>
              </a:ext>
            </a:extLst>
          </p:cNvPr>
          <p:cNvCxnSpPr>
            <a:cxnSpLocks/>
          </p:cNvCxnSpPr>
          <p:nvPr/>
        </p:nvCxnSpPr>
        <p:spPr bwMode="auto">
          <a:xfrm>
            <a:off x="8845763" y="5235743"/>
            <a:ext cx="1525303" cy="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1FF59D0-D7F4-C644-A2F2-9DF07E261E17}"/>
              </a:ext>
            </a:extLst>
          </p:cNvPr>
          <p:cNvCxnSpPr>
            <a:cxnSpLocks/>
          </p:cNvCxnSpPr>
          <p:nvPr/>
        </p:nvCxnSpPr>
        <p:spPr bwMode="auto">
          <a:xfrm>
            <a:off x="9293131" y="5529994"/>
            <a:ext cx="514688"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180A04E-228E-6649-BCF3-3774E184D3E0}"/>
              </a:ext>
            </a:extLst>
          </p:cNvPr>
          <p:cNvCxnSpPr>
            <a:cxnSpLocks/>
          </p:cNvCxnSpPr>
          <p:nvPr/>
        </p:nvCxnSpPr>
        <p:spPr bwMode="auto">
          <a:xfrm>
            <a:off x="8974275" y="5664737"/>
            <a:ext cx="1559403" cy="0"/>
          </a:xfrm>
          <a:prstGeom prst="line">
            <a:avLst/>
          </a:prstGeom>
          <a:noFill/>
          <a:ln w="28575" cap="flat" cmpd="sng" algn="ctr">
            <a:solidFill>
              <a:schemeClr val="accent1"/>
            </a:solidFill>
            <a:prstDash val="solid"/>
            <a:round/>
            <a:headEnd type="none" w="med" len="med"/>
            <a:tailEnd type="none" w="med" len="med"/>
          </a:ln>
          <a:effectLst/>
        </p:spPr>
      </p:cxnSp>
      <p:sp>
        <p:nvSpPr>
          <p:cNvPr id="86" name="Rectangle 85">
            <a:extLst>
              <a:ext uri="{FF2B5EF4-FFF2-40B4-BE49-F238E27FC236}">
                <a16:creationId xmlns:a16="http://schemas.microsoft.com/office/drawing/2014/main" id="{0A7F8339-D8B8-CC4D-94A9-4ACF04F21DC1}"/>
              </a:ext>
            </a:extLst>
          </p:cNvPr>
          <p:cNvSpPr/>
          <p:nvPr/>
        </p:nvSpPr>
        <p:spPr bwMode="auto">
          <a:xfrm>
            <a:off x="9486882" y="1041119"/>
            <a:ext cx="76692" cy="76692"/>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87" name="Rectangle 86">
            <a:extLst>
              <a:ext uri="{FF2B5EF4-FFF2-40B4-BE49-F238E27FC236}">
                <a16:creationId xmlns:a16="http://schemas.microsoft.com/office/drawing/2014/main" id="{3783D2AB-0680-884F-9C3D-F597603AF58C}"/>
              </a:ext>
            </a:extLst>
          </p:cNvPr>
          <p:cNvSpPr/>
          <p:nvPr/>
        </p:nvSpPr>
        <p:spPr bwMode="auto">
          <a:xfrm>
            <a:off x="9379761" y="1920259"/>
            <a:ext cx="76692" cy="76692"/>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88" name="Rectangle 87">
            <a:extLst>
              <a:ext uri="{FF2B5EF4-FFF2-40B4-BE49-F238E27FC236}">
                <a16:creationId xmlns:a16="http://schemas.microsoft.com/office/drawing/2014/main" id="{C8317061-CEC2-734F-BDFE-52D82AB9C856}"/>
              </a:ext>
            </a:extLst>
          </p:cNvPr>
          <p:cNvSpPr/>
          <p:nvPr/>
        </p:nvSpPr>
        <p:spPr bwMode="auto">
          <a:xfrm>
            <a:off x="9456072" y="2352434"/>
            <a:ext cx="76692" cy="76692"/>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89" name="Rectangle 88">
            <a:extLst>
              <a:ext uri="{FF2B5EF4-FFF2-40B4-BE49-F238E27FC236}">
                <a16:creationId xmlns:a16="http://schemas.microsoft.com/office/drawing/2014/main" id="{6009AF44-7CDC-AB4E-8147-8DE0FCA2F54B}"/>
              </a:ext>
            </a:extLst>
          </p:cNvPr>
          <p:cNvSpPr/>
          <p:nvPr/>
        </p:nvSpPr>
        <p:spPr bwMode="auto">
          <a:xfrm>
            <a:off x="9384639" y="2648155"/>
            <a:ext cx="76692" cy="76692"/>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0" name="Rectangle 89">
            <a:extLst>
              <a:ext uri="{FF2B5EF4-FFF2-40B4-BE49-F238E27FC236}">
                <a16:creationId xmlns:a16="http://schemas.microsoft.com/office/drawing/2014/main" id="{72721B4C-E859-0245-91D4-6C3D4F6D227A}"/>
              </a:ext>
            </a:extLst>
          </p:cNvPr>
          <p:cNvSpPr/>
          <p:nvPr/>
        </p:nvSpPr>
        <p:spPr bwMode="auto">
          <a:xfrm>
            <a:off x="9484176" y="5478603"/>
            <a:ext cx="76692" cy="76692"/>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1" name="Rectangle 90">
            <a:extLst>
              <a:ext uri="{FF2B5EF4-FFF2-40B4-BE49-F238E27FC236}">
                <a16:creationId xmlns:a16="http://schemas.microsoft.com/office/drawing/2014/main" id="{A17CF808-AE1E-7B41-A388-1445DC113AC4}"/>
              </a:ext>
            </a:extLst>
          </p:cNvPr>
          <p:cNvSpPr/>
          <p:nvPr/>
        </p:nvSpPr>
        <p:spPr bwMode="auto">
          <a:xfrm>
            <a:off x="9447403" y="1357897"/>
            <a:ext cx="63029" cy="6302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2" name="Rectangle 91">
            <a:extLst>
              <a:ext uri="{FF2B5EF4-FFF2-40B4-BE49-F238E27FC236}">
                <a16:creationId xmlns:a16="http://schemas.microsoft.com/office/drawing/2014/main" id="{ADC1A064-36C1-564F-A20E-8D506BB40842}"/>
              </a:ext>
            </a:extLst>
          </p:cNvPr>
          <p:cNvSpPr/>
          <p:nvPr/>
        </p:nvSpPr>
        <p:spPr bwMode="auto">
          <a:xfrm>
            <a:off x="9538430" y="1507787"/>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3" name="Rectangle 92">
            <a:extLst>
              <a:ext uri="{FF2B5EF4-FFF2-40B4-BE49-F238E27FC236}">
                <a16:creationId xmlns:a16="http://schemas.microsoft.com/office/drawing/2014/main" id="{8A79BEBE-97ED-184A-AF7F-CC81FE3A5095}"/>
              </a:ext>
            </a:extLst>
          </p:cNvPr>
          <p:cNvSpPr/>
          <p:nvPr/>
        </p:nvSpPr>
        <p:spPr bwMode="auto">
          <a:xfrm>
            <a:off x="9693038" y="2232639"/>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4" name="Rectangle 93">
            <a:extLst>
              <a:ext uri="{FF2B5EF4-FFF2-40B4-BE49-F238E27FC236}">
                <a16:creationId xmlns:a16="http://schemas.microsoft.com/office/drawing/2014/main" id="{4C8CE1E4-1C82-D345-A5B9-3C80B350F7F6}"/>
              </a:ext>
            </a:extLst>
          </p:cNvPr>
          <p:cNvSpPr/>
          <p:nvPr/>
        </p:nvSpPr>
        <p:spPr bwMode="auto">
          <a:xfrm>
            <a:off x="9373150" y="2818881"/>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5" name="Rectangle 94">
            <a:extLst>
              <a:ext uri="{FF2B5EF4-FFF2-40B4-BE49-F238E27FC236}">
                <a16:creationId xmlns:a16="http://schemas.microsoft.com/office/drawing/2014/main" id="{C8A73789-6448-BF47-8129-C317B8C2AFAA}"/>
              </a:ext>
            </a:extLst>
          </p:cNvPr>
          <p:cNvSpPr/>
          <p:nvPr/>
        </p:nvSpPr>
        <p:spPr bwMode="auto">
          <a:xfrm>
            <a:off x="9385089" y="3428263"/>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6" name="Rectangle 95">
            <a:extLst>
              <a:ext uri="{FF2B5EF4-FFF2-40B4-BE49-F238E27FC236}">
                <a16:creationId xmlns:a16="http://schemas.microsoft.com/office/drawing/2014/main" id="{58A24560-1F37-9142-91D1-099F0918AB8E}"/>
              </a:ext>
            </a:extLst>
          </p:cNvPr>
          <p:cNvSpPr/>
          <p:nvPr/>
        </p:nvSpPr>
        <p:spPr bwMode="auto">
          <a:xfrm>
            <a:off x="9416542" y="3885953"/>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7" name="Rectangle 96">
            <a:extLst>
              <a:ext uri="{FF2B5EF4-FFF2-40B4-BE49-F238E27FC236}">
                <a16:creationId xmlns:a16="http://schemas.microsoft.com/office/drawing/2014/main" id="{E3E2F525-1A3A-7B4A-B211-9B9C99E330AF}"/>
              </a:ext>
            </a:extLst>
          </p:cNvPr>
          <p:cNvSpPr/>
          <p:nvPr/>
        </p:nvSpPr>
        <p:spPr bwMode="auto">
          <a:xfrm>
            <a:off x="9473064" y="3731993"/>
            <a:ext cx="60265" cy="60265"/>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8" name="Rectangle 97">
            <a:extLst>
              <a:ext uri="{FF2B5EF4-FFF2-40B4-BE49-F238E27FC236}">
                <a16:creationId xmlns:a16="http://schemas.microsoft.com/office/drawing/2014/main" id="{A79AA9B4-8F1F-C24B-9C14-805784CC0D67}"/>
              </a:ext>
            </a:extLst>
          </p:cNvPr>
          <p:cNvSpPr/>
          <p:nvPr/>
        </p:nvSpPr>
        <p:spPr bwMode="auto">
          <a:xfrm>
            <a:off x="9365073" y="4612878"/>
            <a:ext cx="60265" cy="60265"/>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99" name="Rectangle 98">
            <a:extLst>
              <a:ext uri="{FF2B5EF4-FFF2-40B4-BE49-F238E27FC236}">
                <a16:creationId xmlns:a16="http://schemas.microsoft.com/office/drawing/2014/main" id="{9735A75D-4D99-6F45-9E82-EC06294EF350}"/>
              </a:ext>
            </a:extLst>
          </p:cNvPr>
          <p:cNvSpPr/>
          <p:nvPr/>
        </p:nvSpPr>
        <p:spPr bwMode="auto">
          <a:xfrm>
            <a:off x="9630917" y="4312651"/>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100" name="Rectangle 99">
            <a:extLst>
              <a:ext uri="{FF2B5EF4-FFF2-40B4-BE49-F238E27FC236}">
                <a16:creationId xmlns:a16="http://schemas.microsoft.com/office/drawing/2014/main" id="{B8A3EB6E-87EB-664F-933A-0BB20A7295E2}"/>
              </a:ext>
            </a:extLst>
          </p:cNvPr>
          <p:cNvSpPr/>
          <p:nvPr/>
        </p:nvSpPr>
        <p:spPr bwMode="auto">
          <a:xfrm>
            <a:off x="9370823" y="4771479"/>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101" name="Rectangle 100">
            <a:extLst>
              <a:ext uri="{FF2B5EF4-FFF2-40B4-BE49-F238E27FC236}">
                <a16:creationId xmlns:a16="http://schemas.microsoft.com/office/drawing/2014/main" id="{97A23063-C48B-1446-A4F0-4ABCD217072B}"/>
              </a:ext>
            </a:extLst>
          </p:cNvPr>
          <p:cNvSpPr/>
          <p:nvPr/>
        </p:nvSpPr>
        <p:spPr bwMode="auto">
          <a:xfrm>
            <a:off x="9250501" y="5209602"/>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102" name="Rectangle 101">
            <a:extLst>
              <a:ext uri="{FF2B5EF4-FFF2-40B4-BE49-F238E27FC236}">
                <a16:creationId xmlns:a16="http://schemas.microsoft.com/office/drawing/2014/main" id="{DA88C864-4B6B-4043-A934-78EA891057A9}"/>
              </a:ext>
            </a:extLst>
          </p:cNvPr>
          <p:cNvSpPr/>
          <p:nvPr/>
        </p:nvSpPr>
        <p:spPr bwMode="auto">
          <a:xfrm>
            <a:off x="9371823" y="5059699"/>
            <a:ext cx="48371" cy="48371"/>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103" name="Rectangle 102">
            <a:extLst>
              <a:ext uri="{FF2B5EF4-FFF2-40B4-BE49-F238E27FC236}">
                <a16:creationId xmlns:a16="http://schemas.microsoft.com/office/drawing/2014/main" id="{33F37CC3-1AF5-1E49-B058-E1292D7829F9}"/>
              </a:ext>
            </a:extLst>
          </p:cNvPr>
          <p:cNvSpPr/>
          <p:nvPr/>
        </p:nvSpPr>
        <p:spPr bwMode="auto">
          <a:xfrm>
            <a:off x="9475084" y="5641877"/>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sp>
        <p:nvSpPr>
          <p:cNvPr id="107" name="Rectangle 106">
            <a:extLst>
              <a:ext uri="{FF2B5EF4-FFF2-40B4-BE49-F238E27FC236}">
                <a16:creationId xmlns:a16="http://schemas.microsoft.com/office/drawing/2014/main" id="{4F0A5BED-BEEA-6949-8C5A-ECE77360E80B}"/>
              </a:ext>
            </a:extLst>
          </p:cNvPr>
          <p:cNvSpPr/>
          <p:nvPr/>
        </p:nvSpPr>
        <p:spPr bwMode="auto">
          <a:xfrm>
            <a:off x="9823721" y="1784021"/>
            <a:ext cx="45719" cy="45719"/>
          </a:xfrm>
          <a:prstGeom prst="rect">
            <a:avLst/>
          </a:prstGeom>
          <a:solidFill>
            <a:schemeClr val="accent1"/>
          </a:solidFill>
          <a:ln w="28575">
            <a:noFill/>
            <a:round/>
            <a:headEnd/>
            <a:tailEnd/>
          </a:ln>
        </p:spPr>
        <p:txBody>
          <a:bodyPr rtlCol="0" anchor="ctr"/>
          <a:lstStyle/>
          <a:p>
            <a:pPr algn="l"/>
            <a:endParaRPr lang="en-US" dirty="0">
              <a:solidFill>
                <a:schemeClr val="bg1"/>
              </a:solidFill>
              <a:latin typeface="Calibri" panose="020F0502020204030204" pitchFamily="34" charset="0"/>
              <a:cs typeface="Calibri" panose="020F0502020204030204" pitchFamily="34" charset="0"/>
            </a:endParaRPr>
          </a:p>
        </p:txBody>
      </p:sp>
      <p:grpSp>
        <p:nvGrpSpPr>
          <p:cNvPr id="81" name="Group 80">
            <a:extLst>
              <a:ext uri="{FF2B5EF4-FFF2-40B4-BE49-F238E27FC236}">
                <a16:creationId xmlns:a16="http://schemas.microsoft.com/office/drawing/2014/main" id="{BAD66423-EB26-4255-AFC4-CEB520AD7CF7}"/>
              </a:ext>
            </a:extLst>
          </p:cNvPr>
          <p:cNvGrpSpPr/>
          <p:nvPr/>
        </p:nvGrpSpPr>
        <p:grpSpPr>
          <a:xfrm>
            <a:off x="9392911" y="6207927"/>
            <a:ext cx="2488502" cy="454909"/>
            <a:chOff x="9392911" y="6207927"/>
            <a:chExt cx="2488502" cy="454909"/>
          </a:xfrm>
        </p:grpSpPr>
        <p:pic>
          <p:nvPicPr>
            <p:cNvPr id="83" name="Picture 82" descr="A picture containing text, ax, wheel&#10;&#10;Description automatically generated">
              <a:extLst>
                <a:ext uri="{FF2B5EF4-FFF2-40B4-BE49-F238E27FC236}">
                  <a16:creationId xmlns:a16="http://schemas.microsoft.com/office/drawing/2014/main" id="{521D4D44-756D-451E-BB08-BD187416D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5" name="Rectangle 8">
              <a:extLst>
                <a:ext uri="{FF2B5EF4-FFF2-40B4-BE49-F238E27FC236}">
                  <a16:creationId xmlns:a16="http://schemas.microsoft.com/office/drawing/2014/main" id="{2E435A46-1E42-4642-8F36-D02C4D4A275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26" name="TextBox 25">
            <a:extLst>
              <a:ext uri="{FF2B5EF4-FFF2-40B4-BE49-F238E27FC236}">
                <a16:creationId xmlns:a16="http://schemas.microsoft.com/office/drawing/2014/main" id="{47E7D203-444D-C44C-8336-3D4E2797DB66}"/>
              </a:ext>
            </a:extLst>
          </p:cNvPr>
          <p:cNvSpPr txBox="1"/>
          <p:nvPr/>
        </p:nvSpPr>
        <p:spPr bwMode="auto">
          <a:xfrm>
            <a:off x="10211991" y="5991390"/>
            <a:ext cx="1714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Placebo Better</a:t>
            </a:r>
          </a:p>
        </p:txBody>
      </p:sp>
    </p:spTree>
    <p:extLst>
      <p:ext uri="{BB962C8B-B14F-4D97-AF65-F5344CB8AC3E}">
        <p14:creationId xmlns:p14="http://schemas.microsoft.com/office/powerpoint/2010/main" val="2799089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82E8-90A2-466C-BC60-B4FABD860EDE}"/>
              </a:ext>
            </a:extLst>
          </p:cNvPr>
          <p:cNvSpPr>
            <a:spLocks noGrp="1"/>
          </p:cNvSpPr>
          <p:nvPr>
            <p:ph type="title"/>
          </p:nvPr>
        </p:nvSpPr>
        <p:spPr/>
        <p:txBody>
          <a:bodyPr/>
          <a:lstStyle/>
          <a:p>
            <a:r>
              <a:rPr lang="en-US" dirty="0"/>
              <a:t>OlympiA: Distant DFS</a:t>
            </a:r>
          </a:p>
        </p:txBody>
      </p:sp>
      <p:sp>
        <p:nvSpPr>
          <p:cNvPr id="3" name="Content Placeholder 2">
            <a:extLst>
              <a:ext uri="{FF2B5EF4-FFF2-40B4-BE49-F238E27FC236}">
                <a16:creationId xmlns:a16="http://schemas.microsoft.com/office/drawing/2014/main" id="{E0E94D4F-9567-4E6A-9E1B-0EF7E916E2C4}"/>
              </a:ext>
            </a:extLst>
          </p:cNvPr>
          <p:cNvSpPr>
            <a:spLocks noGrp="1"/>
          </p:cNvSpPr>
          <p:nvPr>
            <p:ph idx="1"/>
          </p:nvPr>
        </p:nvSpPr>
        <p:spPr>
          <a:xfrm>
            <a:off x="604675" y="1282265"/>
            <a:ext cx="10877529" cy="4650686"/>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Adjuvant olaparib significantly improved distant DFS vs placebo (</a:t>
            </a:r>
            <a:r>
              <a:rPr lang="en-US" sz="2400" i="1" dirty="0"/>
              <a:t>P </a:t>
            </a:r>
            <a:r>
              <a:rPr lang="en-US" sz="2400" dirty="0"/>
              <a:t>&lt;.001, crossing early-reporting efficacy boundary of </a:t>
            </a:r>
            <a:r>
              <a:rPr lang="en-US" sz="2400" i="1" dirty="0"/>
              <a:t>P </a:t>
            </a:r>
            <a:r>
              <a:rPr lang="en-US" sz="2400" dirty="0"/>
              <a:t>&lt;.005)</a:t>
            </a:r>
          </a:p>
          <a:p>
            <a:pPr marL="0" indent="0">
              <a:buNone/>
            </a:pPr>
            <a:endParaRPr lang="en-US" sz="2400" dirty="0"/>
          </a:p>
        </p:txBody>
      </p:sp>
      <p:sp>
        <p:nvSpPr>
          <p:cNvPr id="7" name="Text Box 15">
            <a:extLst>
              <a:ext uri="{FF2B5EF4-FFF2-40B4-BE49-F238E27FC236}">
                <a16:creationId xmlns:a16="http://schemas.microsoft.com/office/drawing/2014/main" id="{D6DFCC06-2612-4324-86F4-687A5547F13F}"/>
              </a:ext>
            </a:extLst>
          </p:cNvPr>
          <p:cNvSpPr txBox="1">
            <a:spLocks noChangeArrowheads="1"/>
          </p:cNvSpPr>
          <p:nvPr/>
        </p:nvSpPr>
        <p:spPr bwMode="auto">
          <a:xfrm>
            <a:off x="412751" y="63798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NEJM. 2021;384.2394.</a:t>
            </a:r>
          </a:p>
        </p:txBody>
      </p:sp>
      <p:sp>
        <p:nvSpPr>
          <p:cNvPr id="13" name="TextBox 12">
            <a:extLst>
              <a:ext uri="{FF2B5EF4-FFF2-40B4-BE49-F238E27FC236}">
                <a16:creationId xmlns:a16="http://schemas.microsoft.com/office/drawing/2014/main" id="{0E621A7F-25A9-A048-A9A4-115FD2B7B552}"/>
              </a:ext>
            </a:extLst>
          </p:cNvPr>
          <p:cNvSpPr txBox="1"/>
          <p:nvPr/>
        </p:nvSpPr>
        <p:spPr bwMode="auto">
          <a:xfrm>
            <a:off x="3607310" y="4567265"/>
            <a:ext cx="522149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Mo</a:t>
            </a:r>
          </a:p>
        </p:txBody>
      </p:sp>
      <p:sp>
        <p:nvSpPr>
          <p:cNvPr id="14" name="TextBox 13">
            <a:extLst>
              <a:ext uri="{FF2B5EF4-FFF2-40B4-BE49-F238E27FC236}">
                <a16:creationId xmlns:a16="http://schemas.microsoft.com/office/drawing/2014/main" id="{A2BF13C7-363E-9A48-B25F-68794C45A110}"/>
              </a:ext>
            </a:extLst>
          </p:cNvPr>
          <p:cNvSpPr txBox="1"/>
          <p:nvPr/>
        </p:nvSpPr>
        <p:spPr bwMode="auto">
          <a:xfrm>
            <a:off x="1330415" y="4736283"/>
            <a:ext cx="1881028"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Patients at Risk, n</a:t>
            </a:r>
          </a:p>
        </p:txBody>
      </p:sp>
      <p:graphicFrame>
        <p:nvGraphicFramePr>
          <p:cNvPr id="15" name="Table 14">
            <a:extLst>
              <a:ext uri="{FF2B5EF4-FFF2-40B4-BE49-F238E27FC236}">
                <a16:creationId xmlns:a16="http://schemas.microsoft.com/office/drawing/2014/main" id="{41746096-1432-BD4D-AC48-81BDEE86A50D}"/>
              </a:ext>
            </a:extLst>
          </p:cNvPr>
          <p:cNvGraphicFramePr>
            <a:graphicFrameLocks noGrp="1"/>
          </p:cNvGraphicFramePr>
          <p:nvPr/>
        </p:nvGraphicFramePr>
        <p:xfrm>
          <a:off x="3710301" y="2971721"/>
          <a:ext cx="7858264" cy="1152144"/>
        </p:xfrm>
        <a:graphic>
          <a:graphicData uri="http://schemas.openxmlformats.org/drawingml/2006/table">
            <a:tbl>
              <a:tblPr firstRow="1" bandRow="1">
                <a:tableStyleId>{93296810-A885-4BE3-A3E7-6D5BEEA58F35}</a:tableStyleId>
              </a:tblPr>
              <a:tblGrid>
                <a:gridCol w="1363945">
                  <a:extLst>
                    <a:ext uri="{9D8B030D-6E8A-4147-A177-3AD203B41FA5}">
                      <a16:colId xmlns:a16="http://schemas.microsoft.com/office/drawing/2014/main" val="2759772878"/>
                    </a:ext>
                  </a:extLst>
                </a:gridCol>
                <a:gridCol w="1132609">
                  <a:extLst>
                    <a:ext uri="{9D8B030D-6E8A-4147-A177-3AD203B41FA5}">
                      <a16:colId xmlns:a16="http://schemas.microsoft.com/office/drawing/2014/main" val="1358440235"/>
                    </a:ext>
                  </a:extLst>
                </a:gridCol>
                <a:gridCol w="1548246">
                  <a:extLst>
                    <a:ext uri="{9D8B030D-6E8A-4147-A177-3AD203B41FA5}">
                      <a16:colId xmlns:a16="http://schemas.microsoft.com/office/drawing/2014/main" val="619376707"/>
                    </a:ext>
                  </a:extLst>
                </a:gridCol>
                <a:gridCol w="1330036">
                  <a:extLst>
                    <a:ext uri="{9D8B030D-6E8A-4147-A177-3AD203B41FA5}">
                      <a16:colId xmlns:a16="http://schemas.microsoft.com/office/drawing/2014/main" val="2037917895"/>
                    </a:ext>
                  </a:extLst>
                </a:gridCol>
                <a:gridCol w="2483428">
                  <a:extLst>
                    <a:ext uri="{9D8B030D-6E8A-4147-A177-3AD203B41FA5}">
                      <a16:colId xmlns:a16="http://schemas.microsoft.com/office/drawing/2014/main" val="2875013157"/>
                    </a:ext>
                  </a:extLst>
                </a:gridCol>
              </a:tblGrid>
              <a:tr h="147165">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Events, n</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3-Yr Distant DFS,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Difference,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Stratified HR for Distant Disease/Death (99.5% CI)</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1"/>
                          </a:solidFill>
                          <a:latin typeface="Calibri" panose="020F0502020204030204" pitchFamily="34" charset="0"/>
                          <a:cs typeface="Calibri" panose="020F0502020204030204" pitchFamily="34" charset="0"/>
                        </a:rPr>
                        <a:t>—</a:t>
                      </a:r>
                      <a:r>
                        <a:rPr lang="en-US" sz="1600" b="1" dirty="0">
                          <a:solidFill>
                            <a:srgbClr val="E5A750"/>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Olaparib</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89</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87.5</a:t>
                      </a:r>
                    </a:p>
                  </a:txBody>
                  <a:tcP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7.1</a:t>
                      </a:r>
                    </a:p>
                  </a:txBody>
                  <a:tcPr anchor="ct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0.57 (0.39-0.83; </a:t>
                      </a:r>
                      <a:br>
                        <a:rPr lang="en-US" sz="1600" dirty="0">
                          <a:solidFill>
                            <a:schemeClr val="bg1"/>
                          </a:solidFill>
                          <a:latin typeface="Calibri" panose="020F0502020204030204" pitchFamily="34" charset="0"/>
                          <a:cs typeface="Calibri" panose="020F0502020204030204" pitchFamily="34" charset="0"/>
                        </a:rPr>
                      </a:br>
                      <a:r>
                        <a:rPr lang="en-US" sz="1600" i="1" dirty="0">
                          <a:solidFill>
                            <a:schemeClr val="bg1"/>
                          </a:solidFill>
                          <a:latin typeface="Calibri" panose="020F0502020204030204" pitchFamily="34" charset="0"/>
                          <a:cs typeface="Calibri" panose="020F0502020204030204" pitchFamily="34" charset="0"/>
                        </a:rPr>
                        <a:t>P </a:t>
                      </a:r>
                      <a:r>
                        <a:rPr lang="en-US" sz="1600" i="0" dirty="0">
                          <a:solidFill>
                            <a:schemeClr val="bg1"/>
                          </a:solidFill>
                          <a:latin typeface="Calibri" panose="020F0502020204030204" pitchFamily="34" charset="0"/>
                          <a:cs typeface="Calibri" panose="020F0502020204030204" pitchFamily="34" charset="0"/>
                        </a:rPr>
                        <a:t>&lt;.001)</a:t>
                      </a:r>
                      <a:endParaRPr lang="en-US" sz="1600" dirty="0">
                        <a:solidFill>
                          <a:schemeClr val="bg1"/>
                        </a:solidFill>
                        <a:latin typeface="Calibri" panose="020F0502020204030204" pitchFamily="34" charset="0"/>
                        <a:cs typeface="Calibri" panose="020F0502020204030204" pitchFamily="34" charset="0"/>
                      </a:endParaRP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252869345"/>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3"/>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Placebo</a:t>
                      </a:r>
                    </a:p>
                  </a:txBody>
                  <a:tcP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152</a:t>
                      </a:r>
                    </a:p>
                  </a:txBody>
                  <a:tcP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80.4</a:t>
                      </a:r>
                    </a:p>
                  </a:txBody>
                  <a:tcPr>
                    <a:solidFill>
                      <a:schemeClr val="tx1"/>
                    </a:solidFill>
                  </a:tcPr>
                </a:tc>
                <a:tc vMerge="1">
                  <a:txBody>
                    <a:bodyPr/>
                    <a:lstStyle/>
                    <a:p>
                      <a:pPr algn="ctr"/>
                      <a:endParaRPr lang="en-US" sz="1200" dirty="0">
                        <a:solidFill>
                          <a:schemeClr val="bg1"/>
                        </a:solidFill>
                      </a:endParaRPr>
                    </a:p>
                  </a:txBody>
                  <a:tcPr/>
                </a:tc>
                <a:tc vMerge="1">
                  <a:txBody>
                    <a:bodyPr/>
                    <a:lstStyle/>
                    <a:p>
                      <a:pPr algn="ctr"/>
                      <a:endParaRPr lang="en-US" sz="1200" dirty="0">
                        <a:solidFill>
                          <a:schemeClr val="bg1"/>
                        </a:solidFill>
                      </a:endParaRPr>
                    </a:p>
                  </a:txBody>
                  <a:tcPr/>
                </a:tc>
                <a:extLst>
                  <a:ext uri="{0D108BD9-81ED-4DB2-BD59-A6C34878D82A}">
                    <a16:rowId xmlns:a16="http://schemas.microsoft.com/office/drawing/2014/main" val="1776023000"/>
                  </a:ext>
                </a:extLst>
              </a:tr>
            </a:tbl>
          </a:graphicData>
        </a:graphic>
      </p:graphicFrame>
      <p:cxnSp>
        <p:nvCxnSpPr>
          <p:cNvPr id="16" name="Straight Connector 15">
            <a:extLst>
              <a:ext uri="{FF2B5EF4-FFF2-40B4-BE49-F238E27FC236}">
                <a16:creationId xmlns:a16="http://schemas.microsoft.com/office/drawing/2014/main" id="{50C140BD-DDB3-8949-BC27-37B9560BB0FF}"/>
              </a:ext>
            </a:extLst>
          </p:cNvPr>
          <p:cNvCxnSpPr>
            <a:cxnSpLocks/>
          </p:cNvCxnSpPr>
          <p:nvPr/>
        </p:nvCxnSpPr>
        <p:spPr bwMode="auto">
          <a:xfrm>
            <a:off x="3532909" y="4233146"/>
            <a:ext cx="552246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E67BE6D-3DC6-ED43-9905-43E102951E1C}"/>
              </a:ext>
            </a:extLst>
          </p:cNvPr>
          <p:cNvCxnSpPr>
            <a:cxnSpLocks/>
          </p:cNvCxnSpPr>
          <p:nvPr/>
        </p:nvCxnSpPr>
        <p:spPr bwMode="auto">
          <a:xfrm flipV="1">
            <a:off x="3543301" y="1693718"/>
            <a:ext cx="0" cy="2545773"/>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A87EE69-9770-114B-A0FD-9502044A03AA}"/>
              </a:ext>
            </a:extLst>
          </p:cNvPr>
          <p:cNvCxnSpPr>
            <a:cxnSpLocks/>
          </p:cNvCxnSpPr>
          <p:nvPr/>
        </p:nvCxnSpPr>
        <p:spPr bwMode="auto">
          <a:xfrm flipH="1">
            <a:off x="3480955" y="17041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E7E2639-82A8-204B-BC86-60751CF8D121}"/>
              </a:ext>
            </a:extLst>
          </p:cNvPr>
          <p:cNvCxnSpPr>
            <a:cxnSpLocks/>
          </p:cNvCxnSpPr>
          <p:nvPr/>
        </p:nvCxnSpPr>
        <p:spPr bwMode="auto">
          <a:xfrm flipH="1">
            <a:off x="3480955" y="2209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EC7D792-CDD7-C640-8AF4-B18A333789F3}"/>
              </a:ext>
            </a:extLst>
          </p:cNvPr>
          <p:cNvCxnSpPr>
            <a:cxnSpLocks/>
          </p:cNvCxnSpPr>
          <p:nvPr/>
        </p:nvCxnSpPr>
        <p:spPr bwMode="auto">
          <a:xfrm flipH="1">
            <a:off x="3480955" y="2715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49C84D1-5924-D440-A2ED-717A86607B8C}"/>
              </a:ext>
            </a:extLst>
          </p:cNvPr>
          <p:cNvCxnSpPr>
            <a:cxnSpLocks/>
          </p:cNvCxnSpPr>
          <p:nvPr/>
        </p:nvCxnSpPr>
        <p:spPr bwMode="auto">
          <a:xfrm flipH="1">
            <a:off x="3480955" y="32215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57CED3A-5B6D-D14D-B9D4-6EB53565C806}"/>
              </a:ext>
            </a:extLst>
          </p:cNvPr>
          <p:cNvCxnSpPr>
            <a:cxnSpLocks/>
          </p:cNvCxnSpPr>
          <p:nvPr/>
        </p:nvCxnSpPr>
        <p:spPr bwMode="auto">
          <a:xfrm flipH="1">
            <a:off x="3480955" y="37273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BE2DD9E-41D0-E944-8C01-D50C152DE4AA}"/>
              </a:ext>
            </a:extLst>
          </p:cNvPr>
          <p:cNvCxnSpPr>
            <a:cxnSpLocks/>
          </p:cNvCxnSpPr>
          <p:nvPr/>
        </p:nvCxnSpPr>
        <p:spPr bwMode="auto">
          <a:xfrm flipH="1">
            <a:off x="3480955" y="42331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3A50B1C-6742-BA49-87E0-67900866073C}"/>
              </a:ext>
            </a:extLst>
          </p:cNvPr>
          <p:cNvCxnSpPr>
            <a:cxnSpLocks/>
          </p:cNvCxnSpPr>
          <p:nvPr/>
        </p:nvCxnSpPr>
        <p:spPr bwMode="auto">
          <a:xfrm>
            <a:off x="3543301"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D0B5046-5C95-D945-A7FA-49F76D5BD6D4}"/>
              </a:ext>
            </a:extLst>
          </p:cNvPr>
          <p:cNvCxnSpPr>
            <a:cxnSpLocks/>
          </p:cNvCxnSpPr>
          <p:nvPr/>
        </p:nvCxnSpPr>
        <p:spPr bwMode="auto">
          <a:xfrm>
            <a:off x="4298374"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E39EDD7-A4C5-7246-A80F-75EC48C18D9B}"/>
              </a:ext>
            </a:extLst>
          </p:cNvPr>
          <p:cNvCxnSpPr>
            <a:cxnSpLocks/>
          </p:cNvCxnSpPr>
          <p:nvPr/>
        </p:nvCxnSpPr>
        <p:spPr bwMode="auto">
          <a:xfrm>
            <a:off x="5053447"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96A3D07-5306-F042-9203-1379023CDC63}"/>
              </a:ext>
            </a:extLst>
          </p:cNvPr>
          <p:cNvCxnSpPr>
            <a:cxnSpLocks/>
          </p:cNvCxnSpPr>
          <p:nvPr/>
        </p:nvCxnSpPr>
        <p:spPr bwMode="auto">
          <a:xfrm>
            <a:off x="5808520"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2D9465E-4D08-F34C-B52A-85ECB3EF0503}"/>
              </a:ext>
            </a:extLst>
          </p:cNvPr>
          <p:cNvCxnSpPr>
            <a:cxnSpLocks/>
          </p:cNvCxnSpPr>
          <p:nvPr/>
        </p:nvCxnSpPr>
        <p:spPr bwMode="auto">
          <a:xfrm>
            <a:off x="6563593"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1D536FD-0877-9542-9444-2A1EE307B8AA}"/>
              </a:ext>
            </a:extLst>
          </p:cNvPr>
          <p:cNvCxnSpPr>
            <a:cxnSpLocks/>
          </p:cNvCxnSpPr>
          <p:nvPr/>
        </p:nvCxnSpPr>
        <p:spPr bwMode="auto">
          <a:xfrm>
            <a:off x="7318666"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2E0CC35-E8F3-064B-9637-C2C7F0053C5B}"/>
              </a:ext>
            </a:extLst>
          </p:cNvPr>
          <p:cNvCxnSpPr>
            <a:cxnSpLocks/>
          </p:cNvCxnSpPr>
          <p:nvPr/>
        </p:nvCxnSpPr>
        <p:spPr bwMode="auto">
          <a:xfrm>
            <a:off x="8073739"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29AF1C3-5E15-FD4C-9864-2BFD02CE4CB1}"/>
              </a:ext>
            </a:extLst>
          </p:cNvPr>
          <p:cNvCxnSpPr>
            <a:cxnSpLocks/>
          </p:cNvCxnSpPr>
          <p:nvPr/>
        </p:nvCxnSpPr>
        <p:spPr bwMode="auto">
          <a:xfrm>
            <a:off x="8828810" y="42331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19FEA854-E0B0-8847-9380-49226048FD24}"/>
              </a:ext>
            </a:extLst>
          </p:cNvPr>
          <p:cNvSpPr txBox="1"/>
          <p:nvPr/>
        </p:nvSpPr>
        <p:spPr bwMode="auto">
          <a:xfrm rot="16200000">
            <a:off x="1621423" y="2783961"/>
            <a:ext cx="252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Patients (%)</a:t>
            </a:r>
          </a:p>
        </p:txBody>
      </p:sp>
      <p:sp>
        <p:nvSpPr>
          <p:cNvPr id="38" name="TextBox 37">
            <a:extLst>
              <a:ext uri="{FF2B5EF4-FFF2-40B4-BE49-F238E27FC236}">
                <a16:creationId xmlns:a16="http://schemas.microsoft.com/office/drawing/2014/main" id="{E1E167F5-5ED3-DD4A-886F-DB4AB987DE02}"/>
              </a:ext>
            </a:extLst>
          </p:cNvPr>
          <p:cNvSpPr txBox="1"/>
          <p:nvPr/>
        </p:nvSpPr>
        <p:spPr bwMode="auto">
          <a:xfrm>
            <a:off x="2849028" y="1509052"/>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40" name="TextBox 39">
            <a:extLst>
              <a:ext uri="{FF2B5EF4-FFF2-40B4-BE49-F238E27FC236}">
                <a16:creationId xmlns:a16="http://schemas.microsoft.com/office/drawing/2014/main" id="{3A0CD388-858E-C840-9BED-730287F53063}"/>
              </a:ext>
            </a:extLst>
          </p:cNvPr>
          <p:cNvSpPr txBox="1"/>
          <p:nvPr/>
        </p:nvSpPr>
        <p:spPr bwMode="auto">
          <a:xfrm>
            <a:off x="2849028" y="2015440"/>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42" name="TextBox 41">
            <a:extLst>
              <a:ext uri="{FF2B5EF4-FFF2-40B4-BE49-F238E27FC236}">
                <a16:creationId xmlns:a16="http://schemas.microsoft.com/office/drawing/2014/main" id="{AF218E40-FC8B-9B4A-BA01-3A12EA842D85}"/>
              </a:ext>
            </a:extLst>
          </p:cNvPr>
          <p:cNvSpPr txBox="1"/>
          <p:nvPr/>
        </p:nvSpPr>
        <p:spPr bwMode="auto">
          <a:xfrm>
            <a:off x="2849028" y="2521828"/>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44" name="TextBox 43">
            <a:extLst>
              <a:ext uri="{FF2B5EF4-FFF2-40B4-BE49-F238E27FC236}">
                <a16:creationId xmlns:a16="http://schemas.microsoft.com/office/drawing/2014/main" id="{288F506D-251F-EB40-B226-E5C479CBCFC7}"/>
              </a:ext>
            </a:extLst>
          </p:cNvPr>
          <p:cNvSpPr txBox="1"/>
          <p:nvPr/>
        </p:nvSpPr>
        <p:spPr bwMode="auto">
          <a:xfrm>
            <a:off x="2849028" y="3028216"/>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46" name="TextBox 45">
            <a:extLst>
              <a:ext uri="{FF2B5EF4-FFF2-40B4-BE49-F238E27FC236}">
                <a16:creationId xmlns:a16="http://schemas.microsoft.com/office/drawing/2014/main" id="{0386831B-23D7-4042-BD5E-5D9FD70A3445}"/>
              </a:ext>
            </a:extLst>
          </p:cNvPr>
          <p:cNvSpPr txBox="1"/>
          <p:nvPr/>
        </p:nvSpPr>
        <p:spPr bwMode="auto">
          <a:xfrm>
            <a:off x="2849028" y="3534604"/>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48" name="TextBox 47">
            <a:extLst>
              <a:ext uri="{FF2B5EF4-FFF2-40B4-BE49-F238E27FC236}">
                <a16:creationId xmlns:a16="http://schemas.microsoft.com/office/drawing/2014/main" id="{54E8D8FE-E8B1-3648-8311-7CDB1B119709}"/>
              </a:ext>
            </a:extLst>
          </p:cNvPr>
          <p:cNvSpPr txBox="1"/>
          <p:nvPr/>
        </p:nvSpPr>
        <p:spPr bwMode="auto">
          <a:xfrm>
            <a:off x="2849028" y="4040989"/>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49" name="TextBox 48">
            <a:extLst>
              <a:ext uri="{FF2B5EF4-FFF2-40B4-BE49-F238E27FC236}">
                <a16:creationId xmlns:a16="http://schemas.microsoft.com/office/drawing/2014/main" id="{90426B8F-0BA1-D345-AEAB-2F987A33356B}"/>
              </a:ext>
            </a:extLst>
          </p:cNvPr>
          <p:cNvSpPr txBox="1"/>
          <p:nvPr/>
        </p:nvSpPr>
        <p:spPr bwMode="auto">
          <a:xfrm>
            <a:off x="8638351"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42</a:t>
            </a:r>
          </a:p>
        </p:txBody>
      </p:sp>
      <p:sp>
        <p:nvSpPr>
          <p:cNvPr id="50" name="TextBox 49">
            <a:extLst>
              <a:ext uri="{FF2B5EF4-FFF2-40B4-BE49-F238E27FC236}">
                <a16:creationId xmlns:a16="http://schemas.microsoft.com/office/drawing/2014/main" id="{4A9B68D6-3D39-D047-9194-D4F051C61BEE}"/>
              </a:ext>
            </a:extLst>
          </p:cNvPr>
          <p:cNvSpPr txBox="1"/>
          <p:nvPr/>
        </p:nvSpPr>
        <p:spPr bwMode="auto">
          <a:xfrm>
            <a:off x="3334791"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1" name="TextBox 50">
            <a:extLst>
              <a:ext uri="{FF2B5EF4-FFF2-40B4-BE49-F238E27FC236}">
                <a16:creationId xmlns:a16="http://schemas.microsoft.com/office/drawing/2014/main" id="{6A5EB6E2-D0D7-F14D-98B9-90D0B220D5A2}"/>
              </a:ext>
            </a:extLst>
          </p:cNvPr>
          <p:cNvSpPr txBox="1"/>
          <p:nvPr/>
        </p:nvSpPr>
        <p:spPr bwMode="auto">
          <a:xfrm>
            <a:off x="4092442"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a:t>
            </a:r>
          </a:p>
        </p:txBody>
      </p:sp>
      <p:sp>
        <p:nvSpPr>
          <p:cNvPr id="52" name="TextBox 51">
            <a:extLst>
              <a:ext uri="{FF2B5EF4-FFF2-40B4-BE49-F238E27FC236}">
                <a16:creationId xmlns:a16="http://schemas.microsoft.com/office/drawing/2014/main" id="{BD888C97-91F3-B248-A756-F626EF736E77}"/>
              </a:ext>
            </a:extLst>
          </p:cNvPr>
          <p:cNvSpPr txBox="1"/>
          <p:nvPr/>
        </p:nvSpPr>
        <p:spPr bwMode="auto">
          <a:xfrm>
            <a:off x="4850093"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12</a:t>
            </a:r>
          </a:p>
        </p:txBody>
      </p:sp>
      <p:sp>
        <p:nvSpPr>
          <p:cNvPr id="53" name="TextBox 52">
            <a:extLst>
              <a:ext uri="{FF2B5EF4-FFF2-40B4-BE49-F238E27FC236}">
                <a16:creationId xmlns:a16="http://schemas.microsoft.com/office/drawing/2014/main" id="{A2393783-3939-FE40-80E9-AA1AEE38A6AB}"/>
              </a:ext>
            </a:extLst>
          </p:cNvPr>
          <p:cNvSpPr txBox="1"/>
          <p:nvPr/>
        </p:nvSpPr>
        <p:spPr bwMode="auto">
          <a:xfrm>
            <a:off x="5607744"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a:t>
            </a:r>
          </a:p>
        </p:txBody>
      </p:sp>
      <p:sp>
        <p:nvSpPr>
          <p:cNvPr id="54" name="TextBox 53">
            <a:extLst>
              <a:ext uri="{FF2B5EF4-FFF2-40B4-BE49-F238E27FC236}">
                <a16:creationId xmlns:a16="http://schemas.microsoft.com/office/drawing/2014/main" id="{B1DFAA85-3509-794A-8705-EF1607A23692}"/>
              </a:ext>
            </a:extLst>
          </p:cNvPr>
          <p:cNvSpPr txBox="1"/>
          <p:nvPr/>
        </p:nvSpPr>
        <p:spPr bwMode="auto">
          <a:xfrm>
            <a:off x="6365395"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24</a:t>
            </a:r>
          </a:p>
        </p:txBody>
      </p:sp>
      <p:sp>
        <p:nvSpPr>
          <p:cNvPr id="55" name="TextBox 54">
            <a:extLst>
              <a:ext uri="{FF2B5EF4-FFF2-40B4-BE49-F238E27FC236}">
                <a16:creationId xmlns:a16="http://schemas.microsoft.com/office/drawing/2014/main" id="{68DC2066-E556-9F41-81BB-4680373E3C9D}"/>
              </a:ext>
            </a:extLst>
          </p:cNvPr>
          <p:cNvSpPr txBox="1"/>
          <p:nvPr/>
        </p:nvSpPr>
        <p:spPr bwMode="auto">
          <a:xfrm>
            <a:off x="7123046"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56" name="TextBox 55">
            <a:extLst>
              <a:ext uri="{FF2B5EF4-FFF2-40B4-BE49-F238E27FC236}">
                <a16:creationId xmlns:a16="http://schemas.microsoft.com/office/drawing/2014/main" id="{61B81B52-A36B-6147-B3A7-C1F3766EB645}"/>
              </a:ext>
            </a:extLst>
          </p:cNvPr>
          <p:cNvSpPr txBox="1"/>
          <p:nvPr/>
        </p:nvSpPr>
        <p:spPr bwMode="auto">
          <a:xfrm>
            <a:off x="7880697"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a:t>
            </a:r>
          </a:p>
        </p:txBody>
      </p:sp>
      <p:sp>
        <p:nvSpPr>
          <p:cNvPr id="57" name="TextBox 56">
            <a:extLst>
              <a:ext uri="{FF2B5EF4-FFF2-40B4-BE49-F238E27FC236}">
                <a16:creationId xmlns:a16="http://schemas.microsoft.com/office/drawing/2014/main" id="{8947C520-2354-F64E-891C-CE5B5D9C30B9}"/>
              </a:ext>
            </a:extLst>
          </p:cNvPr>
          <p:cNvSpPr txBox="1"/>
          <p:nvPr/>
        </p:nvSpPr>
        <p:spPr bwMode="auto">
          <a:xfrm>
            <a:off x="2112357" y="5017472"/>
            <a:ext cx="1099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Olaparib</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Placebo</a:t>
            </a:r>
          </a:p>
        </p:txBody>
      </p:sp>
      <p:sp>
        <p:nvSpPr>
          <p:cNvPr id="58" name="TextBox 57">
            <a:extLst>
              <a:ext uri="{FF2B5EF4-FFF2-40B4-BE49-F238E27FC236}">
                <a16:creationId xmlns:a16="http://schemas.microsoft.com/office/drawing/2014/main" id="{580A7575-18E8-FA42-8066-9D296B3D2FF7}"/>
              </a:ext>
            </a:extLst>
          </p:cNvPr>
          <p:cNvSpPr txBox="1"/>
          <p:nvPr/>
        </p:nvSpPr>
        <p:spPr bwMode="auto">
          <a:xfrm>
            <a:off x="3177192"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921</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915</a:t>
            </a:r>
          </a:p>
        </p:txBody>
      </p:sp>
      <p:sp>
        <p:nvSpPr>
          <p:cNvPr id="59" name="TextBox 58">
            <a:extLst>
              <a:ext uri="{FF2B5EF4-FFF2-40B4-BE49-F238E27FC236}">
                <a16:creationId xmlns:a16="http://schemas.microsoft.com/office/drawing/2014/main" id="{3683DC21-E086-2243-8F24-3726F99BD9BF}"/>
              </a:ext>
            </a:extLst>
          </p:cNvPr>
          <p:cNvSpPr txBox="1"/>
          <p:nvPr/>
        </p:nvSpPr>
        <p:spPr bwMode="auto">
          <a:xfrm>
            <a:off x="3941496"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823</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817</a:t>
            </a:r>
          </a:p>
        </p:txBody>
      </p:sp>
      <p:sp>
        <p:nvSpPr>
          <p:cNvPr id="60" name="TextBox 59">
            <a:extLst>
              <a:ext uri="{FF2B5EF4-FFF2-40B4-BE49-F238E27FC236}">
                <a16:creationId xmlns:a16="http://schemas.microsoft.com/office/drawing/2014/main" id="{D574505C-3A04-7F41-B95D-4F55A2AEC0AE}"/>
              </a:ext>
            </a:extLst>
          </p:cNvPr>
          <p:cNvSpPr txBox="1"/>
          <p:nvPr/>
        </p:nvSpPr>
        <p:spPr bwMode="auto">
          <a:xfrm>
            <a:off x="4705800"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744</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742</a:t>
            </a:r>
          </a:p>
        </p:txBody>
      </p:sp>
      <p:sp>
        <p:nvSpPr>
          <p:cNvPr id="61" name="TextBox 60">
            <a:extLst>
              <a:ext uri="{FF2B5EF4-FFF2-40B4-BE49-F238E27FC236}">
                <a16:creationId xmlns:a16="http://schemas.microsoft.com/office/drawing/2014/main" id="{3A97691E-EBE4-1F45-9D09-B729FECC99AB}"/>
              </a:ext>
            </a:extLst>
          </p:cNvPr>
          <p:cNvSpPr txBox="1"/>
          <p:nvPr/>
        </p:nvSpPr>
        <p:spPr bwMode="auto">
          <a:xfrm>
            <a:off x="5470104"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612</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594</a:t>
            </a:r>
          </a:p>
        </p:txBody>
      </p:sp>
      <p:sp>
        <p:nvSpPr>
          <p:cNvPr id="62" name="TextBox 61">
            <a:extLst>
              <a:ext uri="{FF2B5EF4-FFF2-40B4-BE49-F238E27FC236}">
                <a16:creationId xmlns:a16="http://schemas.microsoft.com/office/drawing/2014/main" id="{C5B3E797-5548-4847-A3F2-C199789E0A9A}"/>
              </a:ext>
            </a:extLst>
          </p:cNvPr>
          <p:cNvSpPr txBox="1"/>
          <p:nvPr/>
        </p:nvSpPr>
        <p:spPr bwMode="auto">
          <a:xfrm>
            <a:off x="6234408"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479</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461</a:t>
            </a:r>
          </a:p>
        </p:txBody>
      </p:sp>
      <p:sp>
        <p:nvSpPr>
          <p:cNvPr id="63" name="TextBox 62">
            <a:extLst>
              <a:ext uri="{FF2B5EF4-FFF2-40B4-BE49-F238E27FC236}">
                <a16:creationId xmlns:a16="http://schemas.microsoft.com/office/drawing/2014/main" id="{BB4F52A8-2299-2E43-AA3F-587D1763184F}"/>
              </a:ext>
            </a:extLst>
          </p:cNvPr>
          <p:cNvSpPr txBox="1"/>
          <p:nvPr/>
        </p:nvSpPr>
        <p:spPr bwMode="auto">
          <a:xfrm>
            <a:off x="6998712"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364</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359</a:t>
            </a:r>
          </a:p>
        </p:txBody>
      </p:sp>
      <p:sp>
        <p:nvSpPr>
          <p:cNvPr id="64" name="TextBox 63">
            <a:extLst>
              <a:ext uri="{FF2B5EF4-FFF2-40B4-BE49-F238E27FC236}">
                <a16:creationId xmlns:a16="http://schemas.microsoft.com/office/drawing/2014/main" id="{929419AB-E1F4-514D-90C4-FC837EB55BE6}"/>
              </a:ext>
            </a:extLst>
          </p:cNvPr>
          <p:cNvSpPr txBox="1"/>
          <p:nvPr/>
        </p:nvSpPr>
        <p:spPr bwMode="auto">
          <a:xfrm>
            <a:off x="7763016"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279</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263</a:t>
            </a:r>
          </a:p>
        </p:txBody>
      </p:sp>
      <p:sp>
        <p:nvSpPr>
          <p:cNvPr id="65" name="TextBox 64">
            <a:extLst>
              <a:ext uri="{FF2B5EF4-FFF2-40B4-BE49-F238E27FC236}">
                <a16:creationId xmlns:a16="http://schemas.microsoft.com/office/drawing/2014/main" id="{19383110-FD99-5E4D-BAF0-F1DDE800F166}"/>
              </a:ext>
            </a:extLst>
          </p:cNvPr>
          <p:cNvSpPr txBox="1"/>
          <p:nvPr/>
        </p:nvSpPr>
        <p:spPr bwMode="auto">
          <a:xfrm>
            <a:off x="8527320" y="50174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187</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179</a:t>
            </a:r>
          </a:p>
        </p:txBody>
      </p:sp>
      <p:sp>
        <p:nvSpPr>
          <p:cNvPr id="66" name="TextBox 65">
            <a:extLst>
              <a:ext uri="{FF2B5EF4-FFF2-40B4-BE49-F238E27FC236}">
                <a16:creationId xmlns:a16="http://schemas.microsoft.com/office/drawing/2014/main" id="{9602F119-ABC9-7A46-93B2-A0FB0FA2686E}"/>
              </a:ext>
            </a:extLst>
          </p:cNvPr>
          <p:cNvSpPr txBox="1"/>
          <p:nvPr/>
        </p:nvSpPr>
        <p:spPr bwMode="auto">
          <a:xfrm>
            <a:off x="4683721" y="1469180"/>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94.3</a:t>
            </a:r>
          </a:p>
        </p:txBody>
      </p:sp>
      <p:sp>
        <p:nvSpPr>
          <p:cNvPr id="67" name="TextBox 66">
            <a:extLst>
              <a:ext uri="{FF2B5EF4-FFF2-40B4-BE49-F238E27FC236}">
                <a16:creationId xmlns:a16="http://schemas.microsoft.com/office/drawing/2014/main" id="{CB92965E-68DF-BC41-96C6-F76ED85BBEBA}"/>
              </a:ext>
            </a:extLst>
          </p:cNvPr>
          <p:cNvSpPr txBox="1"/>
          <p:nvPr/>
        </p:nvSpPr>
        <p:spPr bwMode="auto">
          <a:xfrm>
            <a:off x="4695745" y="2012367"/>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90.2</a:t>
            </a:r>
          </a:p>
        </p:txBody>
      </p:sp>
      <p:sp>
        <p:nvSpPr>
          <p:cNvPr id="68" name="TextBox 67">
            <a:extLst>
              <a:ext uri="{FF2B5EF4-FFF2-40B4-BE49-F238E27FC236}">
                <a16:creationId xmlns:a16="http://schemas.microsoft.com/office/drawing/2014/main" id="{259851AC-3397-5143-9A06-95A6E8022931}"/>
              </a:ext>
            </a:extLst>
          </p:cNvPr>
          <p:cNvSpPr txBox="1"/>
          <p:nvPr/>
        </p:nvSpPr>
        <p:spPr bwMode="auto">
          <a:xfrm>
            <a:off x="6199023" y="2143626"/>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83.9</a:t>
            </a:r>
          </a:p>
        </p:txBody>
      </p:sp>
      <p:sp>
        <p:nvSpPr>
          <p:cNvPr id="69" name="TextBox 68">
            <a:extLst>
              <a:ext uri="{FF2B5EF4-FFF2-40B4-BE49-F238E27FC236}">
                <a16:creationId xmlns:a16="http://schemas.microsoft.com/office/drawing/2014/main" id="{F1D5F9D9-A0BB-E049-BC4A-069BF6089215}"/>
              </a:ext>
            </a:extLst>
          </p:cNvPr>
          <p:cNvSpPr txBox="1"/>
          <p:nvPr/>
        </p:nvSpPr>
        <p:spPr bwMode="auto">
          <a:xfrm>
            <a:off x="6199023" y="1485984"/>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90.0</a:t>
            </a:r>
          </a:p>
        </p:txBody>
      </p:sp>
      <p:sp>
        <p:nvSpPr>
          <p:cNvPr id="70" name="TextBox 69">
            <a:extLst>
              <a:ext uri="{FF2B5EF4-FFF2-40B4-BE49-F238E27FC236}">
                <a16:creationId xmlns:a16="http://schemas.microsoft.com/office/drawing/2014/main" id="{0DC0ECBF-654F-174D-91A7-60DA58A50B54}"/>
              </a:ext>
            </a:extLst>
          </p:cNvPr>
          <p:cNvSpPr txBox="1"/>
          <p:nvPr/>
        </p:nvSpPr>
        <p:spPr bwMode="auto">
          <a:xfrm>
            <a:off x="7740418" y="1597986"/>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87.5</a:t>
            </a:r>
          </a:p>
        </p:txBody>
      </p:sp>
      <p:sp>
        <p:nvSpPr>
          <p:cNvPr id="71" name="TextBox 70">
            <a:extLst>
              <a:ext uri="{FF2B5EF4-FFF2-40B4-BE49-F238E27FC236}">
                <a16:creationId xmlns:a16="http://schemas.microsoft.com/office/drawing/2014/main" id="{8FB0C8D0-04C8-8F4F-80A4-76C751AA1D6D}"/>
              </a:ext>
            </a:extLst>
          </p:cNvPr>
          <p:cNvSpPr txBox="1"/>
          <p:nvPr/>
        </p:nvSpPr>
        <p:spPr bwMode="auto">
          <a:xfrm>
            <a:off x="7702301" y="2268634"/>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80.4</a:t>
            </a:r>
          </a:p>
        </p:txBody>
      </p:sp>
      <p:sp>
        <p:nvSpPr>
          <p:cNvPr id="8" name="Freeform 7">
            <a:extLst>
              <a:ext uri="{FF2B5EF4-FFF2-40B4-BE49-F238E27FC236}">
                <a16:creationId xmlns:a16="http://schemas.microsoft.com/office/drawing/2014/main" id="{8728620B-FE92-C743-950C-906A77C40D34}"/>
              </a:ext>
            </a:extLst>
          </p:cNvPr>
          <p:cNvSpPr/>
          <p:nvPr/>
        </p:nvSpPr>
        <p:spPr bwMode="auto">
          <a:xfrm>
            <a:off x="3542371" y="1698702"/>
            <a:ext cx="5452946" cy="345688"/>
          </a:xfrm>
          <a:custGeom>
            <a:avLst/>
            <a:gdLst>
              <a:gd name="connsiteX0" fmla="*/ 0 w 5452946"/>
              <a:gd name="connsiteY0" fmla="*/ 0 h 345688"/>
              <a:gd name="connsiteX1" fmla="*/ 182136 w 5452946"/>
              <a:gd name="connsiteY1" fmla="*/ 0 h 345688"/>
              <a:gd name="connsiteX2" fmla="*/ 189570 w 5452946"/>
              <a:gd name="connsiteY2" fmla="*/ 18586 h 345688"/>
              <a:gd name="connsiteX3" fmla="*/ 420029 w 5452946"/>
              <a:gd name="connsiteY3" fmla="*/ 18586 h 345688"/>
              <a:gd name="connsiteX4" fmla="*/ 442331 w 5452946"/>
              <a:gd name="connsiteY4" fmla="*/ 37171 h 345688"/>
              <a:gd name="connsiteX5" fmla="*/ 672790 w 5452946"/>
              <a:gd name="connsiteY5" fmla="*/ 40888 h 345688"/>
              <a:gd name="connsiteX6" fmla="*/ 672790 w 5452946"/>
              <a:gd name="connsiteY6" fmla="*/ 40888 h 345688"/>
              <a:gd name="connsiteX7" fmla="*/ 970156 w 5452946"/>
              <a:gd name="connsiteY7" fmla="*/ 44605 h 345688"/>
              <a:gd name="connsiteX8" fmla="*/ 992458 w 5452946"/>
              <a:gd name="connsiteY8" fmla="*/ 66908 h 345688"/>
              <a:gd name="connsiteX9" fmla="*/ 1059366 w 5452946"/>
              <a:gd name="connsiteY9" fmla="*/ 66908 h 345688"/>
              <a:gd name="connsiteX10" fmla="*/ 1089102 w 5452946"/>
              <a:gd name="connsiteY10" fmla="*/ 89210 h 345688"/>
              <a:gd name="connsiteX11" fmla="*/ 1159727 w 5452946"/>
              <a:gd name="connsiteY11" fmla="*/ 85493 h 345688"/>
              <a:gd name="connsiteX12" fmla="*/ 1196897 w 5452946"/>
              <a:gd name="connsiteY12" fmla="*/ 107796 h 345688"/>
              <a:gd name="connsiteX13" fmla="*/ 1312127 w 5452946"/>
              <a:gd name="connsiteY13" fmla="*/ 107796 h 345688"/>
              <a:gd name="connsiteX14" fmla="*/ 1345580 w 5452946"/>
              <a:gd name="connsiteY14" fmla="*/ 126381 h 345688"/>
              <a:gd name="connsiteX15" fmla="*/ 1479395 w 5452946"/>
              <a:gd name="connsiteY15" fmla="*/ 126381 h 345688"/>
              <a:gd name="connsiteX16" fmla="*/ 1516566 w 5452946"/>
              <a:gd name="connsiteY16" fmla="*/ 148683 h 345688"/>
              <a:gd name="connsiteX17" fmla="*/ 1880839 w 5452946"/>
              <a:gd name="connsiteY17" fmla="*/ 148683 h 345688"/>
              <a:gd name="connsiteX18" fmla="*/ 1940312 w 5452946"/>
              <a:gd name="connsiteY18" fmla="*/ 159835 h 345688"/>
              <a:gd name="connsiteX19" fmla="*/ 2029522 w 5452946"/>
              <a:gd name="connsiteY19" fmla="*/ 156118 h 345688"/>
              <a:gd name="connsiteX20" fmla="*/ 2044390 w 5452946"/>
              <a:gd name="connsiteY20" fmla="*/ 170986 h 345688"/>
              <a:gd name="connsiteX21" fmla="*/ 2163336 w 5452946"/>
              <a:gd name="connsiteY21" fmla="*/ 174703 h 345688"/>
              <a:gd name="connsiteX22" fmla="*/ 2259980 w 5452946"/>
              <a:gd name="connsiteY22" fmla="*/ 170986 h 345688"/>
              <a:gd name="connsiteX23" fmla="*/ 2278566 w 5452946"/>
              <a:gd name="connsiteY23" fmla="*/ 189571 h 345688"/>
              <a:gd name="connsiteX24" fmla="*/ 2483005 w 5452946"/>
              <a:gd name="connsiteY24" fmla="*/ 189571 h 345688"/>
              <a:gd name="connsiteX25" fmla="*/ 2505307 w 5452946"/>
              <a:gd name="connsiteY25" fmla="*/ 211874 h 345688"/>
              <a:gd name="connsiteX26" fmla="*/ 2624253 w 5452946"/>
              <a:gd name="connsiteY26" fmla="*/ 208157 h 345688"/>
              <a:gd name="connsiteX27" fmla="*/ 2776653 w 5452946"/>
              <a:gd name="connsiteY27" fmla="*/ 211874 h 345688"/>
              <a:gd name="connsiteX28" fmla="*/ 2784088 w 5452946"/>
              <a:gd name="connsiteY28" fmla="*/ 230459 h 345688"/>
              <a:gd name="connsiteX29" fmla="*/ 2914185 w 5452946"/>
              <a:gd name="connsiteY29" fmla="*/ 230459 h 345688"/>
              <a:gd name="connsiteX30" fmla="*/ 2921619 w 5452946"/>
              <a:gd name="connsiteY30" fmla="*/ 252761 h 345688"/>
              <a:gd name="connsiteX31" fmla="*/ 3404839 w 5452946"/>
              <a:gd name="connsiteY31" fmla="*/ 252761 h 345688"/>
              <a:gd name="connsiteX32" fmla="*/ 3408556 w 5452946"/>
              <a:gd name="connsiteY32" fmla="*/ 271347 h 345688"/>
              <a:gd name="connsiteX33" fmla="*/ 3821151 w 5452946"/>
              <a:gd name="connsiteY33" fmla="*/ 275064 h 345688"/>
              <a:gd name="connsiteX34" fmla="*/ 3821151 w 5452946"/>
              <a:gd name="connsiteY34" fmla="*/ 289932 h 345688"/>
              <a:gd name="connsiteX35" fmla="*/ 3936380 w 5452946"/>
              <a:gd name="connsiteY35" fmla="*/ 289932 h 345688"/>
              <a:gd name="connsiteX36" fmla="*/ 4300653 w 5452946"/>
              <a:gd name="connsiteY36" fmla="*/ 286215 h 345688"/>
              <a:gd name="connsiteX37" fmla="*/ 4304370 w 5452946"/>
              <a:gd name="connsiteY37" fmla="*/ 304800 h 345688"/>
              <a:gd name="connsiteX38" fmla="*/ 4497658 w 5452946"/>
              <a:gd name="connsiteY38" fmla="*/ 301083 h 345688"/>
              <a:gd name="connsiteX39" fmla="*/ 4497658 w 5452946"/>
              <a:gd name="connsiteY39" fmla="*/ 301083 h 345688"/>
              <a:gd name="connsiteX40" fmla="*/ 4497658 w 5452946"/>
              <a:gd name="connsiteY40" fmla="*/ 301083 h 345688"/>
              <a:gd name="connsiteX41" fmla="*/ 4497658 w 5452946"/>
              <a:gd name="connsiteY41" fmla="*/ 301083 h 345688"/>
              <a:gd name="connsiteX42" fmla="*/ 4497658 w 5452946"/>
              <a:gd name="connsiteY42" fmla="*/ 301083 h 345688"/>
              <a:gd name="connsiteX43" fmla="*/ 4497658 w 5452946"/>
              <a:gd name="connsiteY43" fmla="*/ 301083 h 345688"/>
              <a:gd name="connsiteX44" fmla="*/ 4497658 w 5452946"/>
              <a:gd name="connsiteY44" fmla="*/ 334537 h 345688"/>
              <a:gd name="connsiteX45" fmla="*/ 5140712 w 5452946"/>
              <a:gd name="connsiteY45" fmla="*/ 327103 h 345688"/>
              <a:gd name="connsiteX46" fmla="*/ 5155580 w 5452946"/>
              <a:gd name="connsiteY46" fmla="*/ 345688 h 345688"/>
              <a:gd name="connsiteX47" fmla="*/ 5452946 w 5452946"/>
              <a:gd name="connsiteY47" fmla="*/ 345688 h 34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452946" h="345688">
                <a:moveTo>
                  <a:pt x="0" y="0"/>
                </a:moveTo>
                <a:lnTo>
                  <a:pt x="182136" y="0"/>
                </a:lnTo>
                <a:lnTo>
                  <a:pt x="189570" y="18586"/>
                </a:lnTo>
                <a:lnTo>
                  <a:pt x="420029" y="18586"/>
                </a:lnTo>
                <a:lnTo>
                  <a:pt x="442331" y="37171"/>
                </a:lnTo>
                <a:lnTo>
                  <a:pt x="672790" y="40888"/>
                </a:lnTo>
                <a:lnTo>
                  <a:pt x="672790" y="40888"/>
                </a:lnTo>
                <a:lnTo>
                  <a:pt x="970156" y="44605"/>
                </a:lnTo>
                <a:lnTo>
                  <a:pt x="992458" y="66908"/>
                </a:lnTo>
                <a:lnTo>
                  <a:pt x="1059366" y="66908"/>
                </a:lnTo>
                <a:lnTo>
                  <a:pt x="1089102" y="89210"/>
                </a:lnTo>
                <a:lnTo>
                  <a:pt x="1159727" y="85493"/>
                </a:lnTo>
                <a:lnTo>
                  <a:pt x="1196897" y="107796"/>
                </a:lnTo>
                <a:lnTo>
                  <a:pt x="1312127" y="107796"/>
                </a:lnTo>
                <a:lnTo>
                  <a:pt x="1345580" y="126381"/>
                </a:lnTo>
                <a:lnTo>
                  <a:pt x="1479395" y="126381"/>
                </a:lnTo>
                <a:lnTo>
                  <a:pt x="1516566" y="148683"/>
                </a:lnTo>
                <a:lnTo>
                  <a:pt x="1880839" y="148683"/>
                </a:lnTo>
                <a:lnTo>
                  <a:pt x="1940312" y="159835"/>
                </a:lnTo>
                <a:lnTo>
                  <a:pt x="2029522" y="156118"/>
                </a:lnTo>
                <a:lnTo>
                  <a:pt x="2044390" y="170986"/>
                </a:lnTo>
                <a:lnTo>
                  <a:pt x="2163336" y="174703"/>
                </a:lnTo>
                <a:lnTo>
                  <a:pt x="2259980" y="170986"/>
                </a:lnTo>
                <a:lnTo>
                  <a:pt x="2278566" y="189571"/>
                </a:lnTo>
                <a:lnTo>
                  <a:pt x="2483005" y="189571"/>
                </a:lnTo>
                <a:lnTo>
                  <a:pt x="2505307" y="211874"/>
                </a:lnTo>
                <a:lnTo>
                  <a:pt x="2624253" y="208157"/>
                </a:lnTo>
                <a:lnTo>
                  <a:pt x="2776653" y="211874"/>
                </a:lnTo>
                <a:lnTo>
                  <a:pt x="2784088" y="230459"/>
                </a:lnTo>
                <a:lnTo>
                  <a:pt x="2914185" y="230459"/>
                </a:lnTo>
                <a:lnTo>
                  <a:pt x="2921619" y="252761"/>
                </a:lnTo>
                <a:lnTo>
                  <a:pt x="3404839" y="252761"/>
                </a:lnTo>
                <a:lnTo>
                  <a:pt x="3408556" y="271347"/>
                </a:lnTo>
                <a:lnTo>
                  <a:pt x="3821151" y="275064"/>
                </a:lnTo>
                <a:lnTo>
                  <a:pt x="3821151" y="289932"/>
                </a:lnTo>
                <a:lnTo>
                  <a:pt x="3936380" y="289932"/>
                </a:lnTo>
                <a:lnTo>
                  <a:pt x="4300653" y="286215"/>
                </a:lnTo>
                <a:lnTo>
                  <a:pt x="4304370" y="304800"/>
                </a:lnTo>
                <a:lnTo>
                  <a:pt x="4497658" y="301083"/>
                </a:lnTo>
                <a:lnTo>
                  <a:pt x="4497658" y="301083"/>
                </a:lnTo>
                <a:lnTo>
                  <a:pt x="4497658" y="301083"/>
                </a:lnTo>
                <a:lnTo>
                  <a:pt x="4497658" y="301083"/>
                </a:lnTo>
                <a:lnTo>
                  <a:pt x="4497658" y="301083"/>
                </a:lnTo>
                <a:lnTo>
                  <a:pt x="4497658" y="301083"/>
                </a:lnTo>
                <a:lnTo>
                  <a:pt x="4497658" y="334537"/>
                </a:lnTo>
                <a:lnTo>
                  <a:pt x="5140712" y="327103"/>
                </a:lnTo>
                <a:lnTo>
                  <a:pt x="5155580" y="345688"/>
                </a:lnTo>
                <a:lnTo>
                  <a:pt x="5452946" y="345688"/>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241FC4EE-E476-3049-BAAA-078F31FD6A36}"/>
              </a:ext>
            </a:extLst>
          </p:cNvPr>
          <p:cNvSpPr/>
          <p:nvPr/>
        </p:nvSpPr>
        <p:spPr bwMode="auto">
          <a:xfrm>
            <a:off x="3557239" y="1713571"/>
            <a:ext cx="5449229" cy="524107"/>
          </a:xfrm>
          <a:custGeom>
            <a:avLst/>
            <a:gdLst>
              <a:gd name="connsiteX0" fmla="*/ 0 w 5449229"/>
              <a:gd name="connsiteY0" fmla="*/ 3717 h 524107"/>
              <a:gd name="connsiteX1" fmla="*/ 111512 w 5449229"/>
              <a:gd name="connsiteY1" fmla="*/ 0 h 524107"/>
              <a:gd name="connsiteX2" fmla="*/ 122663 w 5449229"/>
              <a:gd name="connsiteY2" fmla="*/ 29736 h 524107"/>
              <a:gd name="connsiteX3" fmla="*/ 282498 w 5449229"/>
              <a:gd name="connsiteY3" fmla="*/ 33453 h 524107"/>
              <a:gd name="connsiteX4" fmla="*/ 323385 w 5449229"/>
              <a:gd name="connsiteY4" fmla="*/ 59473 h 524107"/>
              <a:gd name="connsiteX5" fmla="*/ 516673 w 5449229"/>
              <a:gd name="connsiteY5" fmla="*/ 100361 h 524107"/>
              <a:gd name="connsiteX6" fmla="*/ 598449 w 5449229"/>
              <a:gd name="connsiteY6" fmla="*/ 104078 h 524107"/>
              <a:gd name="connsiteX7" fmla="*/ 605883 w 5449229"/>
              <a:gd name="connsiteY7" fmla="*/ 126380 h 524107"/>
              <a:gd name="connsiteX8" fmla="*/ 735981 w 5449229"/>
              <a:gd name="connsiteY8" fmla="*/ 126380 h 524107"/>
              <a:gd name="connsiteX9" fmla="*/ 754566 w 5449229"/>
              <a:gd name="connsiteY9" fmla="*/ 148683 h 524107"/>
              <a:gd name="connsiteX10" fmla="*/ 925551 w 5449229"/>
              <a:gd name="connsiteY10" fmla="*/ 152400 h 524107"/>
              <a:gd name="connsiteX11" fmla="*/ 925551 w 5449229"/>
              <a:gd name="connsiteY11" fmla="*/ 152400 h 524107"/>
              <a:gd name="connsiteX12" fmla="*/ 929268 w 5449229"/>
              <a:gd name="connsiteY12" fmla="*/ 189570 h 524107"/>
              <a:gd name="connsiteX13" fmla="*/ 1312127 w 5449229"/>
              <a:gd name="connsiteY13" fmla="*/ 189570 h 524107"/>
              <a:gd name="connsiteX14" fmla="*/ 1390185 w 5449229"/>
              <a:gd name="connsiteY14" fmla="*/ 189570 h 524107"/>
              <a:gd name="connsiteX15" fmla="*/ 1390185 w 5449229"/>
              <a:gd name="connsiteY15" fmla="*/ 189570 h 524107"/>
              <a:gd name="connsiteX16" fmla="*/ 1390185 w 5449229"/>
              <a:gd name="connsiteY16" fmla="*/ 223024 h 524107"/>
              <a:gd name="connsiteX17" fmla="*/ 1516566 w 5449229"/>
              <a:gd name="connsiteY17" fmla="*/ 223024 h 524107"/>
              <a:gd name="connsiteX18" fmla="*/ 1516566 w 5449229"/>
              <a:gd name="connsiteY18" fmla="*/ 223024 h 524107"/>
              <a:gd name="connsiteX19" fmla="*/ 1520283 w 5449229"/>
              <a:gd name="connsiteY19" fmla="*/ 260195 h 524107"/>
              <a:gd name="connsiteX20" fmla="*/ 1665249 w 5449229"/>
              <a:gd name="connsiteY20" fmla="*/ 260195 h 524107"/>
              <a:gd name="connsiteX21" fmla="*/ 1884556 w 5449229"/>
              <a:gd name="connsiteY21" fmla="*/ 260195 h 524107"/>
              <a:gd name="connsiteX22" fmla="*/ 1884556 w 5449229"/>
              <a:gd name="connsiteY22" fmla="*/ 289931 h 524107"/>
              <a:gd name="connsiteX23" fmla="*/ 2088995 w 5449229"/>
              <a:gd name="connsiteY23" fmla="*/ 289931 h 524107"/>
              <a:gd name="connsiteX24" fmla="*/ 2088995 w 5449229"/>
              <a:gd name="connsiteY24" fmla="*/ 289931 h 524107"/>
              <a:gd name="connsiteX25" fmla="*/ 2088995 w 5449229"/>
              <a:gd name="connsiteY25" fmla="*/ 289931 h 524107"/>
              <a:gd name="connsiteX26" fmla="*/ 2159620 w 5449229"/>
              <a:gd name="connsiteY26" fmla="*/ 293649 h 524107"/>
              <a:gd name="connsiteX27" fmla="*/ 2167054 w 5449229"/>
              <a:gd name="connsiteY27" fmla="*/ 323385 h 524107"/>
              <a:gd name="connsiteX28" fmla="*/ 2475571 w 5449229"/>
              <a:gd name="connsiteY28" fmla="*/ 327102 h 524107"/>
              <a:gd name="connsiteX29" fmla="*/ 2479288 w 5449229"/>
              <a:gd name="connsiteY29" fmla="*/ 356839 h 524107"/>
              <a:gd name="connsiteX30" fmla="*/ 2646556 w 5449229"/>
              <a:gd name="connsiteY30" fmla="*/ 356839 h 524107"/>
              <a:gd name="connsiteX31" fmla="*/ 2665141 w 5449229"/>
              <a:gd name="connsiteY31" fmla="*/ 382858 h 524107"/>
              <a:gd name="connsiteX32" fmla="*/ 3055434 w 5449229"/>
              <a:gd name="connsiteY32" fmla="*/ 386575 h 524107"/>
              <a:gd name="connsiteX33" fmla="*/ 3055434 w 5449229"/>
              <a:gd name="connsiteY33" fmla="*/ 386575 h 524107"/>
              <a:gd name="connsiteX34" fmla="*/ 3055434 w 5449229"/>
              <a:gd name="connsiteY34" fmla="*/ 416312 h 524107"/>
              <a:gd name="connsiteX35" fmla="*/ 3408556 w 5449229"/>
              <a:gd name="connsiteY35" fmla="*/ 420029 h 524107"/>
              <a:gd name="connsiteX36" fmla="*/ 3408556 w 5449229"/>
              <a:gd name="connsiteY36" fmla="*/ 442331 h 524107"/>
              <a:gd name="connsiteX37" fmla="*/ 4114800 w 5449229"/>
              <a:gd name="connsiteY37" fmla="*/ 431180 h 524107"/>
              <a:gd name="connsiteX38" fmla="*/ 4133385 w 5449229"/>
              <a:gd name="connsiteY38" fmla="*/ 464634 h 524107"/>
              <a:gd name="connsiteX39" fmla="*/ 4296937 w 5449229"/>
              <a:gd name="connsiteY39" fmla="*/ 457200 h 524107"/>
              <a:gd name="connsiteX40" fmla="*/ 4311805 w 5449229"/>
              <a:gd name="connsiteY40" fmla="*/ 475785 h 524107"/>
              <a:gd name="connsiteX41" fmla="*/ 4713249 w 5449229"/>
              <a:gd name="connsiteY41" fmla="*/ 472068 h 524107"/>
              <a:gd name="connsiteX42" fmla="*/ 4724400 w 5449229"/>
              <a:gd name="connsiteY42" fmla="*/ 505522 h 524107"/>
              <a:gd name="connsiteX43" fmla="*/ 5244790 w 5449229"/>
              <a:gd name="connsiteY43" fmla="*/ 498088 h 524107"/>
              <a:gd name="connsiteX44" fmla="*/ 5263376 w 5449229"/>
              <a:gd name="connsiteY44" fmla="*/ 524107 h 524107"/>
              <a:gd name="connsiteX45" fmla="*/ 5449229 w 5449229"/>
              <a:gd name="connsiteY45" fmla="*/ 524107 h 52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449229" h="524107">
                <a:moveTo>
                  <a:pt x="0" y="3717"/>
                </a:moveTo>
                <a:lnTo>
                  <a:pt x="111512" y="0"/>
                </a:lnTo>
                <a:lnTo>
                  <a:pt x="122663" y="29736"/>
                </a:lnTo>
                <a:lnTo>
                  <a:pt x="282498" y="33453"/>
                </a:lnTo>
                <a:lnTo>
                  <a:pt x="323385" y="59473"/>
                </a:lnTo>
                <a:lnTo>
                  <a:pt x="516673" y="100361"/>
                </a:lnTo>
                <a:lnTo>
                  <a:pt x="598449" y="104078"/>
                </a:lnTo>
                <a:lnTo>
                  <a:pt x="605883" y="126380"/>
                </a:lnTo>
                <a:lnTo>
                  <a:pt x="735981" y="126380"/>
                </a:lnTo>
                <a:lnTo>
                  <a:pt x="754566" y="148683"/>
                </a:lnTo>
                <a:lnTo>
                  <a:pt x="925551" y="152400"/>
                </a:lnTo>
                <a:lnTo>
                  <a:pt x="925551" y="152400"/>
                </a:lnTo>
                <a:lnTo>
                  <a:pt x="929268" y="189570"/>
                </a:lnTo>
                <a:lnTo>
                  <a:pt x="1312127" y="189570"/>
                </a:lnTo>
                <a:lnTo>
                  <a:pt x="1390185" y="189570"/>
                </a:lnTo>
                <a:lnTo>
                  <a:pt x="1390185" y="189570"/>
                </a:lnTo>
                <a:lnTo>
                  <a:pt x="1390185" y="223024"/>
                </a:lnTo>
                <a:lnTo>
                  <a:pt x="1516566" y="223024"/>
                </a:lnTo>
                <a:lnTo>
                  <a:pt x="1516566" y="223024"/>
                </a:lnTo>
                <a:lnTo>
                  <a:pt x="1520283" y="260195"/>
                </a:lnTo>
                <a:lnTo>
                  <a:pt x="1665249" y="260195"/>
                </a:lnTo>
                <a:lnTo>
                  <a:pt x="1884556" y="260195"/>
                </a:lnTo>
                <a:lnTo>
                  <a:pt x="1884556" y="289931"/>
                </a:lnTo>
                <a:lnTo>
                  <a:pt x="2088995" y="289931"/>
                </a:lnTo>
                <a:lnTo>
                  <a:pt x="2088995" y="289931"/>
                </a:lnTo>
                <a:lnTo>
                  <a:pt x="2088995" y="289931"/>
                </a:lnTo>
                <a:lnTo>
                  <a:pt x="2159620" y="293649"/>
                </a:lnTo>
                <a:lnTo>
                  <a:pt x="2167054" y="323385"/>
                </a:lnTo>
                <a:lnTo>
                  <a:pt x="2475571" y="327102"/>
                </a:lnTo>
                <a:lnTo>
                  <a:pt x="2479288" y="356839"/>
                </a:lnTo>
                <a:lnTo>
                  <a:pt x="2646556" y="356839"/>
                </a:lnTo>
                <a:lnTo>
                  <a:pt x="2665141" y="382858"/>
                </a:lnTo>
                <a:lnTo>
                  <a:pt x="3055434" y="386575"/>
                </a:lnTo>
                <a:lnTo>
                  <a:pt x="3055434" y="386575"/>
                </a:lnTo>
                <a:lnTo>
                  <a:pt x="3055434" y="416312"/>
                </a:lnTo>
                <a:lnTo>
                  <a:pt x="3408556" y="420029"/>
                </a:lnTo>
                <a:lnTo>
                  <a:pt x="3408556" y="442331"/>
                </a:lnTo>
                <a:lnTo>
                  <a:pt x="4114800" y="431180"/>
                </a:lnTo>
                <a:lnTo>
                  <a:pt x="4133385" y="464634"/>
                </a:lnTo>
                <a:lnTo>
                  <a:pt x="4296937" y="457200"/>
                </a:lnTo>
                <a:lnTo>
                  <a:pt x="4311805" y="475785"/>
                </a:lnTo>
                <a:lnTo>
                  <a:pt x="4713249" y="472068"/>
                </a:lnTo>
                <a:lnTo>
                  <a:pt x="4724400" y="505522"/>
                </a:lnTo>
                <a:lnTo>
                  <a:pt x="5244790" y="498088"/>
                </a:lnTo>
                <a:lnTo>
                  <a:pt x="5263376" y="524107"/>
                </a:lnTo>
                <a:lnTo>
                  <a:pt x="5449229" y="524107"/>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5B4FC9CC-2E65-4AFB-B7E1-CF5ED33A4A1D}"/>
              </a:ext>
            </a:extLst>
          </p:cNvPr>
          <p:cNvGrpSpPr/>
          <p:nvPr/>
        </p:nvGrpSpPr>
        <p:grpSpPr>
          <a:xfrm>
            <a:off x="9392911" y="6207927"/>
            <a:ext cx="2488502" cy="454909"/>
            <a:chOff x="9392911" y="6207927"/>
            <a:chExt cx="2488502" cy="454909"/>
          </a:xfrm>
        </p:grpSpPr>
        <p:pic>
          <p:nvPicPr>
            <p:cNvPr id="73" name="Picture 72" descr="A picture containing text, ax, wheel&#10;&#10;Description automatically generated">
              <a:extLst>
                <a:ext uri="{FF2B5EF4-FFF2-40B4-BE49-F238E27FC236}">
                  <a16:creationId xmlns:a16="http://schemas.microsoft.com/office/drawing/2014/main" id="{85E1A713-D396-4204-B5D3-964AEEA1A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5" name="Rectangle 8">
              <a:extLst>
                <a:ext uri="{FF2B5EF4-FFF2-40B4-BE49-F238E27FC236}">
                  <a16:creationId xmlns:a16="http://schemas.microsoft.com/office/drawing/2014/main" id="{4E4A4595-DD83-4303-844B-0E9E5CAD07C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82467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C40A7-A3E0-4CFB-9D1F-6299E46F56B0}"/>
              </a:ext>
            </a:extLst>
          </p:cNvPr>
          <p:cNvSpPr>
            <a:spLocks noGrp="1"/>
          </p:cNvSpPr>
          <p:nvPr>
            <p:ph type="title"/>
          </p:nvPr>
        </p:nvSpPr>
        <p:spPr/>
        <p:txBody>
          <a:bodyPr/>
          <a:lstStyle/>
          <a:p>
            <a:r>
              <a:rPr lang="en-US" dirty="0"/>
              <a:t>OlympiA: Overall Survival, Second Interim Analysis</a:t>
            </a:r>
          </a:p>
        </p:txBody>
      </p:sp>
      <p:sp>
        <p:nvSpPr>
          <p:cNvPr id="3" name="Content Placeholder 2">
            <a:extLst>
              <a:ext uri="{FF2B5EF4-FFF2-40B4-BE49-F238E27FC236}">
                <a16:creationId xmlns:a16="http://schemas.microsoft.com/office/drawing/2014/main" id="{C6CAD834-3531-4C58-A5AF-72AC40D678C0}"/>
              </a:ext>
            </a:extLst>
          </p:cNvPr>
          <p:cNvSpPr>
            <a:spLocks noGrp="1"/>
          </p:cNvSpPr>
          <p:nvPr>
            <p:ph idx="1"/>
          </p:nvPr>
        </p:nvSpPr>
        <p:spPr>
          <a:xfrm>
            <a:off x="604675" y="1352505"/>
            <a:ext cx="10877529" cy="4650686"/>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200" dirty="0"/>
              <a:t>At the second interim analysis, OS with olaparib vs placebo crossed the prespecified boundary of significance</a:t>
            </a:r>
          </a:p>
        </p:txBody>
      </p:sp>
      <p:sp>
        <p:nvSpPr>
          <p:cNvPr id="6" name="Text Box 15">
            <a:extLst>
              <a:ext uri="{FF2B5EF4-FFF2-40B4-BE49-F238E27FC236}">
                <a16:creationId xmlns:a16="http://schemas.microsoft.com/office/drawing/2014/main" id="{B636CF1F-8CF4-4320-82B4-1AE15D0DD9E2}"/>
              </a:ext>
            </a:extLst>
          </p:cNvPr>
          <p:cNvSpPr txBox="1">
            <a:spLocks noChangeArrowheads="1"/>
          </p:cNvSpPr>
          <p:nvPr/>
        </p:nvSpPr>
        <p:spPr bwMode="auto">
          <a:xfrm>
            <a:off x="412751" y="63750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Tutt. ESMO 2022. Abstr VP1-2022.</a:t>
            </a:r>
          </a:p>
        </p:txBody>
      </p:sp>
      <p:sp>
        <p:nvSpPr>
          <p:cNvPr id="22" name="TextBox 21">
            <a:extLst>
              <a:ext uri="{FF2B5EF4-FFF2-40B4-BE49-F238E27FC236}">
                <a16:creationId xmlns:a16="http://schemas.microsoft.com/office/drawing/2014/main" id="{B20B2F2A-D063-D909-834B-E692539DE88C}"/>
              </a:ext>
            </a:extLst>
          </p:cNvPr>
          <p:cNvSpPr txBox="1"/>
          <p:nvPr/>
        </p:nvSpPr>
        <p:spPr bwMode="auto">
          <a:xfrm>
            <a:off x="397068" y="4602472"/>
            <a:ext cx="1881028" cy="923330"/>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Olaparib</a:t>
            </a:r>
            <a:br>
              <a:rPr kumimoji="0" lang="en-US"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grpSp>
        <p:nvGrpSpPr>
          <p:cNvPr id="7" name="Group 6">
            <a:extLst>
              <a:ext uri="{FF2B5EF4-FFF2-40B4-BE49-F238E27FC236}">
                <a16:creationId xmlns:a16="http://schemas.microsoft.com/office/drawing/2014/main" id="{803A2075-404A-4697-AA47-ECE7DFCB4A49}"/>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F691C011-D91C-47F8-B796-9069118881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27E6768A-59B1-4D51-887E-BD3ADD6493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0" name="Rectangle 9">
            <a:extLst>
              <a:ext uri="{FF2B5EF4-FFF2-40B4-BE49-F238E27FC236}">
                <a16:creationId xmlns:a16="http://schemas.microsoft.com/office/drawing/2014/main" id="{34C12F2F-AB66-2C9F-2B9D-EAA4AA38DCE0}"/>
              </a:ext>
            </a:extLst>
          </p:cNvPr>
          <p:cNvSpPr/>
          <p:nvPr/>
        </p:nvSpPr>
        <p:spPr bwMode="auto">
          <a:xfrm>
            <a:off x="2384459" y="2377438"/>
            <a:ext cx="8727684" cy="1736168"/>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CF8642B8-1E9C-718B-3AE6-BC51F01D9990}"/>
              </a:ext>
            </a:extLst>
          </p:cNvPr>
          <p:cNvSpPr/>
          <p:nvPr/>
        </p:nvSpPr>
        <p:spPr bwMode="auto">
          <a:xfrm>
            <a:off x="2729016" y="2353691"/>
            <a:ext cx="4934531" cy="238991"/>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aphicFrame>
        <p:nvGraphicFramePr>
          <p:cNvPr id="13" name="Table 12">
            <a:extLst>
              <a:ext uri="{FF2B5EF4-FFF2-40B4-BE49-F238E27FC236}">
                <a16:creationId xmlns:a16="http://schemas.microsoft.com/office/drawing/2014/main" id="{01C3F8E2-EA5C-EF92-91B3-0B43B401EAE7}"/>
              </a:ext>
            </a:extLst>
          </p:cNvPr>
          <p:cNvGraphicFramePr>
            <a:graphicFrameLocks noGrp="1"/>
          </p:cNvGraphicFramePr>
          <p:nvPr>
            <p:extLst>
              <p:ext uri="{D42A27DB-BD31-4B8C-83A1-F6EECF244321}">
                <p14:modId xmlns:p14="http://schemas.microsoft.com/office/powerpoint/2010/main" val="3969841998"/>
              </p:ext>
            </p:extLst>
          </p:nvPr>
        </p:nvGraphicFramePr>
        <p:xfrm>
          <a:off x="2534436" y="3096559"/>
          <a:ext cx="3972615" cy="1127760"/>
        </p:xfrm>
        <a:graphic>
          <a:graphicData uri="http://schemas.openxmlformats.org/drawingml/2006/table">
            <a:tbl>
              <a:tblPr firstRow="1" bandRow="1">
                <a:tableStyleId>{93296810-A885-4BE3-A3E7-6D5BEEA58F35}</a:tableStyleId>
              </a:tblPr>
              <a:tblGrid>
                <a:gridCol w="1720025">
                  <a:extLst>
                    <a:ext uri="{9D8B030D-6E8A-4147-A177-3AD203B41FA5}">
                      <a16:colId xmlns:a16="http://schemas.microsoft.com/office/drawing/2014/main" val="2905564445"/>
                    </a:ext>
                  </a:extLst>
                </a:gridCol>
                <a:gridCol w="1126295">
                  <a:extLst>
                    <a:ext uri="{9D8B030D-6E8A-4147-A177-3AD203B41FA5}">
                      <a16:colId xmlns:a16="http://schemas.microsoft.com/office/drawing/2014/main" val="1425475606"/>
                    </a:ext>
                  </a:extLst>
                </a:gridCol>
                <a:gridCol w="1126295">
                  <a:extLst>
                    <a:ext uri="{9D8B030D-6E8A-4147-A177-3AD203B41FA5}">
                      <a16:colId xmlns:a16="http://schemas.microsoft.com/office/drawing/2014/main" val="3937907620"/>
                    </a:ext>
                  </a:extLst>
                </a:gridCol>
              </a:tblGrid>
              <a:tr h="0">
                <a:tc>
                  <a:txBody>
                    <a:bodyPr/>
                    <a:lstStyle/>
                    <a:p>
                      <a:r>
                        <a:rPr lang="en-US" sz="1400" b="1" dirty="0">
                          <a:solidFill>
                            <a:sysClr val="windowText" lastClr="000000"/>
                          </a:solidFill>
                          <a:latin typeface="Calibri" panose="020F0502020204030204" pitchFamily="34" charset="0"/>
                          <a:cs typeface="Calibri" panose="020F0502020204030204" pitchFamily="34" charset="0"/>
                        </a:rPr>
                        <a:t>Deaths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accent1"/>
                          </a:solidFill>
                          <a:latin typeface="Calibri" panose="020F0502020204030204" pitchFamily="34" charset="0"/>
                          <a:cs typeface="Calibri" panose="020F0502020204030204" pitchFamily="34" charset="0"/>
                        </a:rPr>
                        <a:t>Olaparib</a:t>
                      </a:r>
                      <a:br>
                        <a:rPr lang="en-US" sz="1400" b="1" dirty="0">
                          <a:solidFill>
                            <a:schemeClr val="accent1"/>
                          </a:solidFill>
                          <a:latin typeface="Calibri" panose="020F0502020204030204" pitchFamily="34" charset="0"/>
                          <a:cs typeface="Calibri" panose="020F0502020204030204" pitchFamily="34" charset="0"/>
                        </a:rPr>
                      </a:br>
                      <a:r>
                        <a:rPr lang="en-US" sz="1400" b="1" dirty="0">
                          <a:solidFill>
                            <a:schemeClr val="accent1"/>
                          </a:solidFill>
                          <a:latin typeface="Calibri" panose="020F0502020204030204" pitchFamily="34" charset="0"/>
                          <a:cs typeface="Calibri" panose="020F0502020204030204" pitchFamily="34" charset="0"/>
                        </a:rPr>
                        <a:t>(n = 921)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accent3"/>
                          </a:solidFill>
                          <a:latin typeface="Calibri" panose="020F0502020204030204" pitchFamily="34" charset="0"/>
                          <a:cs typeface="Calibri" panose="020F0502020204030204" pitchFamily="34" charset="0"/>
                        </a:rPr>
                        <a:t>Placebo</a:t>
                      </a:r>
                      <a:br>
                        <a:rPr lang="en-US" sz="1400" b="1" dirty="0">
                          <a:solidFill>
                            <a:schemeClr val="accent3"/>
                          </a:solidFill>
                          <a:latin typeface="Calibri" panose="020F0502020204030204" pitchFamily="34" charset="0"/>
                          <a:cs typeface="Calibri" panose="020F0502020204030204" pitchFamily="34" charset="0"/>
                        </a:rPr>
                      </a:br>
                      <a:r>
                        <a:rPr lang="en-US" sz="1400" b="1" dirty="0">
                          <a:solidFill>
                            <a:schemeClr val="accent3"/>
                          </a:solidFill>
                          <a:latin typeface="Calibri" panose="020F0502020204030204" pitchFamily="34" charset="0"/>
                          <a:cs typeface="Calibri" panose="020F0502020204030204" pitchFamily="34" charset="0"/>
                        </a:rPr>
                        <a:t>(n = 915)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5637337"/>
                  </a:ext>
                </a:extLst>
              </a:tr>
              <a:tr h="0">
                <a:tc>
                  <a:txBody>
                    <a:bodyPr/>
                    <a:lstStyle/>
                    <a:p>
                      <a:r>
                        <a:rPr lang="en-US" sz="1400" b="0" dirty="0">
                          <a:solidFill>
                            <a:sysClr val="windowText" lastClr="000000"/>
                          </a:solidFill>
                          <a:latin typeface="Calibri" panose="020F0502020204030204" pitchFamily="34" charset="0"/>
                          <a:cs typeface="Calibri" panose="020F0502020204030204" pitchFamily="34" charset="0"/>
                        </a:rPr>
                        <a:t>Total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ysClr val="windowText" lastClr="000000"/>
                          </a:solidFill>
                          <a:latin typeface="Calibri" panose="020F0502020204030204" pitchFamily="34" charset="0"/>
                          <a:cs typeface="Calibri" panose="020F0502020204030204" pitchFamily="34" charset="0"/>
                        </a:rPr>
                        <a:t>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ysClr val="windowText" lastClr="000000"/>
                          </a:solidFill>
                          <a:latin typeface="Calibri" panose="020F0502020204030204" pitchFamily="34" charset="0"/>
                          <a:cs typeface="Calibri" panose="020F0502020204030204" pitchFamily="34" charset="0"/>
                        </a:rPr>
                        <a:t>109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021798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latin typeface="Calibri" panose="020F0502020204030204" pitchFamily="34" charset="0"/>
                          <a:cs typeface="Calibri" panose="020F0502020204030204" pitchFamily="34" charset="0"/>
                        </a:rPr>
                        <a:t>Due to breast cancer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70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103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1673925"/>
                  </a:ext>
                </a:extLst>
              </a:tr>
            </a:tbl>
          </a:graphicData>
        </a:graphic>
      </p:graphicFrame>
      <p:sp>
        <p:nvSpPr>
          <p:cNvPr id="14" name="TextBox 13">
            <a:extLst>
              <a:ext uri="{FF2B5EF4-FFF2-40B4-BE49-F238E27FC236}">
                <a16:creationId xmlns:a16="http://schemas.microsoft.com/office/drawing/2014/main" id="{54BC687D-A266-3CFF-F915-3D0101C60A47}"/>
              </a:ext>
            </a:extLst>
          </p:cNvPr>
          <p:cNvSpPr txBox="1"/>
          <p:nvPr/>
        </p:nvSpPr>
        <p:spPr bwMode="auto">
          <a:xfrm>
            <a:off x="1005893" y="5479123"/>
            <a:ext cx="10291162"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*98.5% CI shown for HR.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&lt;.015 required for statistical significance.</a:t>
            </a:r>
          </a:p>
        </p:txBody>
      </p:sp>
      <p:grpSp>
        <p:nvGrpSpPr>
          <p:cNvPr id="19" name="Group 18">
            <a:extLst>
              <a:ext uri="{FF2B5EF4-FFF2-40B4-BE49-F238E27FC236}">
                <a16:creationId xmlns:a16="http://schemas.microsoft.com/office/drawing/2014/main" id="{9A9829A8-18D9-2C67-55DC-45E1453BF691}"/>
              </a:ext>
            </a:extLst>
          </p:cNvPr>
          <p:cNvGrpSpPr/>
          <p:nvPr/>
        </p:nvGrpSpPr>
        <p:grpSpPr>
          <a:xfrm>
            <a:off x="10293689" y="3805396"/>
            <a:ext cx="1003365" cy="523220"/>
            <a:chOff x="10816046" y="3027113"/>
            <a:chExt cx="1003365" cy="523220"/>
          </a:xfrm>
        </p:grpSpPr>
        <p:sp>
          <p:nvSpPr>
            <p:cNvPr id="15" name="TextBox 14">
              <a:extLst>
                <a:ext uri="{FF2B5EF4-FFF2-40B4-BE49-F238E27FC236}">
                  <a16:creationId xmlns:a16="http://schemas.microsoft.com/office/drawing/2014/main" id="{BC0871FE-EF6D-4426-D26D-73236151D7A5}"/>
                </a:ext>
              </a:extLst>
            </p:cNvPr>
            <p:cNvSpPr txBox="1"/>
            <p:nvPr/>
          </p:nvSpPr>
          <p:spPr bwMode="auto">
            <a:xfrm>
              <a:off x="11007970" y="3027113"/>
              <a:ext cx="811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Olaparib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17" name="Straight Connector 16">
              <a:extLst>
                <a:ext uri="{FF2B5EF4-FFF2-40B4-BE49-F238E27FC236}">
                  <a16:creationId xmlns:a16="http://schemas.microsoft.com/office/drawing/2014/main" id="{84A7BAFE-B9F2-41F5-56B1-7F9BD8572725}"/>
                </a:ext>
              </a:extLst>
            </p:cNvPr>
            <p:cNvCxnSpPr>
              <a:cxnSpLocks/>
            </p:cNvCxnSpPr>
            <p:nvPr/>
          </p:nvCxnSpPr>
          <p:spPr bwMode="auto">
            <a:xfrm>
              <a:off x="10816046" y="3198609"/>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D95B44D-14A3-4336-9C3B-C6ED48A501DD}"/>
                </a:ext>
              </a:extLst>
            </p:cNvPr>
            <p:cNvCxnSpPr>
              <a:cxnSpLocks/>
            </p:cNvCxnSpPr>
            <p:nvPr/>
          </p:nvCxnSpPr>
          <p:spPr bwMode="auto">
            <a:xfrm>
              <a:off x="10816046" y="3403263"/>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FE627DAC-40AB-A32E-B392-A15298727B65}"/>
              </a:ext>
            </a:extLst>
          </p:cNvPr>
          <p:cNvSpPr txBox="1"/>
          <p:nvPr/>
        </p:nvSpPr>
        <p:spPr bwMode="auto">
          <a:xfrm>
            <a:off x="7044543" y="2457915"/>
            <a:ext cx="21512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3-yr OS rate: 3.8%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 0.9-6.6)</a:t>
            </a:r>
          </a:p>
        </p:txBody>
      </p:sp>
      <p:sp>
        <p:nvSpPr>
          <p:cNvPr id="21" name="TextBox 20">
            <a:extLst>
              <a:ext uri="{FF2B5EF4-FFF2-40B4-BE49-F238E27FC236}">
                <a16:creationId xmlns:a16="http://schemas.microsoft.com/office/drawing/2014/main" id="{984372BE-5A69-90B3-64B9-0A7E37DBAC5C}"/>
              </a:ext>
            </a:extLst>
          </p:cNvPr>
          <p:cNvSpPr txBox="1"/>
          <p:nvPr/>
        </p:nvSpPr>
        <p:spPr bwMode="auto">
          <a:xfrm>
            <a:off x="8827917" y="2457915"/>
            <a:ext cx="284368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4-yr OS rate: 3.4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 : -0.1 to 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HR: 0.68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(98.5%* CI: 0.47-0.97);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.009</a:t>
            </a:r>
          </a:p>
        </p:txBody>
      </p:sp>
      <p:sp>
        <p:nvSpPr>
          <p:cNvPr id="4" name="TextBox 3">
            <a:extLst>
              <a:ext uri="{FF2B5EF4-FFF2-40B4-BE49-F238E27FC236}">
                <a16:creationId xmlns:a16="http://schemas.microsoft.com/office/drawing/2014/main" id="{2AA12199-9E56-F97B-93B0-21D7EA163D50}"/>
              </a:ext>
            </a:extLst>
          </p:cNvPr>
          <p:cNvSpPr txBox="1"/>
          <p:nvPr/>
        </p:nvSpPr>
        <p:spPr bwMode="auto">
          <a:xfrm rot="16200000">
            <a:off x="742300" y="2690946"/>
            <a:ext cx="2137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Survival (%)</a:t>
            </a:r>
          </a:p>
        </p:txBody>
      </p:sp>
      <p:sp>
        <p:nvSpPr>
          <p:cNvPr id="23" name="TextBox 22">
            <a:extLst>
              <a:ext uri="{FF2B5EF4-FFF2-40B4-BE49-F238E27FC236}">
                <a16:creationId xmlns:a16="http://schemas.microsoft.com/office/drawing/2014/main" id="{F633A55F-751B-E810-96EB-2539B4AADF6D}"/>
              </a:ext>
            </a:extLst>
          </p:cNvPr>
          <p:cNvSpPr txBox="1"/>
          <p:nvPr/>
        </p:nvSpPr>
        <p:spPr bwMode="auto">
          <a:xfrm>
            <a:off x="4628887" y="4606709"/>
            <a:ext cx="4281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Since Randomization (Mo)</a:t>
            </a:r>
          </a:p>
        </p:txBody>
      </p:sp>
      <p:grpSp>
        <p:nvGrpSpPr>
          <p:cNvPr id="30" name="Group 29">
            <a:extLst>
              <a:ext uri="{FF2B5EF4-FFF2-40B4-BE49-F238E27FC236}">
                <a16:creationId xmlns:a16="http://schemas.microsoft.com/office/drawing/2014/main" id="{249B1E40-E26A-462E-1356-7B24E4680F70}"/>
              </a:ext>
            </a:extLst>
          </p:cNvPr>
          <p:cNvGrpSpPr/>
          <p:nvPr/>
        </p:nvGrpSpPr>
        <p:grpSpPr>
          <a:xfrm>
            <a:off x="2426694" y="1749520"/>
            <a:ext cx="85584" cy="2605815"/>
            <a:chOff x="1808530" y="1801774"/>
            <a:chExt cx="407651" cy="2605815"/>
          </a:xfrm>
        </p:grpSpPr>
        <p:cxnSp>
          <p:nvCxnSpPr>
            <p:cNvPr id="24" name="Straight Connector 23">
              <a:extLst>
                <a:ext uri="{FF2B5EF4-FFF2-40B4-BE49-F238E27FC236}">
                  <a16:creationId xmlns:a16="http://schemas.microsoft.com/office/drawing/2014/main" id="{79C3A800-C8BF-B072-F3F4-8A5F2B055D0A}"/>
                </a:ext>
              </a:extLst>
            </p:cNvPr>
            <p:cNvCxnSpPr/>
            <p:nvPr/>
          </p:nvCxnSpPr>
          <p:spPr bwMode="auto">
            <a:xfrm>
              <a:off x="1808530" y="4407589"/>
              <a:ext cx="40765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AD11A75-EB8F-2866-2A0D-783B1E04F626}"/>
                </a:ext>
              </a:extLst>
            </p:cNvPr>
            <p:cNvCxnSpPr/>
            <p:nvPr/>
          </p:nvCxnSpPr>
          <p:spPr bwMode="auto">
            <a:xfrm>
              <a:off x="1808530" y="3886426"/>
              <a:ext cx="40765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1E11A2B-1C64-E3C6-ABCB-71646E59DA8C}"/>
                </a:ext>
              </a:extLst>
            </p:cNvPr>
            <p:cNvCxnSpPr/>
            <p:nvPr/>
          </p:nvCxnSpPr>
          <p:spPr bwMode="auto">
            <a:xfrm>
              <a:off x="1808530" y="3365263"/>
              <a:ext cx="40765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565A15B-43B1-8EBD-37CD-F529FA81D42D}"/>
                </a:ext>
              </a:extLst>
            </p:cNvPr>
            <p:cNvCxnSpPr/>
            <p:nvPr/>
          </p:nvCxnSpPr>
          <p:spPr bwMode="auto">
            <a:xfrm>
              <a:off x="1808530" y="2844100"/>
              <a:ext cx="40765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B1972E5-07EE-0962-B3C7-D7CEDD063A74}"/>
                </a:ext>
              </a:extLst>
            </p:cNvPr>
            <p:cNvCxnSpPr/>
            <p:nvPr/>
          </p:nvCxnSpPr>
          <p:spPr bwMode="auto">
            <a:xfrm>
              <a:off x="1808530" y="2322937"/>
              <a:ext cx="40765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2F252BE-852F-2FF4-DB35-CD716C9FC9F4}"/>
                </a:ext>
              </a:extLst>
            </p:cNvPr>
            <p:cNvCxnSpPr/>
            <p:nvPr/>
          </p:nvCxnSpPr>
          <p:spPr bwMode="auto">
            <a:xfrm>
              <a:off x="1808530" y="1801774"/>
              <a:ext cx="4076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F3F04408-B9E7-5CD0-7EA0-60599EA4E24A}"/>
              </a:ext>
            </a:extLst>
          </p:cNvPr>
          <p:cNvGrpSpPr/>
          <p:nvPr/>
        </p:nvGrpSpPr>
        <p:grpSpPr>
          <a:xfrm>
            <a:off x="2516782" y="4350829"/>
            <a:ext cx="8477344" cy="80017"/>
            <a:chOff x="2220685" y="4403083"/>
            <a:chExt cx="8477344" cy="245492"/>
          </a:xfrm>
        </p:grpSpPr>
        <p:cxnSp>
          <p:nvCxnSpPr>
            <p:cNvPr id="32" name="Straight Connector 31">
              <a:extLst>
                <a:ext uri="{FF2B5EF4-FFF2-40B4-BE49-F238E27FC236}">
                  <a16:creationId xmlns:a16="http://schemas.microsoft.com/office/drawing/2014/main" id="{F6C334D9-2453-20DF-FF30-50DD250D57C3}"/>
                </a:ext>
              </a:extLst>
            </p:cNvPr>
            <p:cNvCxnSpPr>
              <a:cxnSpLocks/>
            </p:cNvCxnSpPr>
            <p:nvPr/>
          </p:nvCxnSpPr>
          <p:spPr bwMode="auto">
            <a:xfrm>
              <a:off x="2220685"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9F15BC7-C388-49E4-7BA5-AFD647725979}"/>
                </a:ext>
              </a:extLst>
            </p:cNvPr>
            <p:cNvCxnSpPr>
              <a:cxnSpLocks/>
            </p:cNvCxnSpPr>
            <p:nvPr/>
          </p:nvCxnSpPr>
          <p:spPr bwMode="auto">
            <a:xfrm>
              <a:off x="3162612"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C407D37-2232-15EE-B25B-3FB4D97757D2}"/>
                </a:ext>
              </a:extLst>
            </p:cNvPr>
            <p:cNvCxnSpPr>
              <a:cxnSpLocks/>
            </p:cNvCxnSpPr>
            <p:nvPr/>
          </p:nvCxnSpPr>
          <p:spPr bwMode="auto">
            <a:xfrm>
              <a:off x="4104539"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D31EACE-A4FF-B7AC-4120-B24763862682}"/>
                </a:ext>
              </a:extLst>
            </p:cNvPr>
            <p:cNvCxnSpPr>
              <a:cxnSpLocks/>
            </p:cNvCxnSpPr>
            <p:nvPr/>
          </p:nvCxnSpPr>
          <p:spPr bwMode="auto">
            <a:xfrm>
              <a:off x="5046466"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27FE7F5-A3CC-F4A4-60DE-C354649627B2}"/>
                </a:ext>
              </a:extLst>
            </p:cNvPr>
            <p:cNvCxnSpPr>
              <a:cxnSpLocks/>
            </p:cNvCxnSpPr>
            <p:nvPr/>
          </p:nvCxnSpPr>
          <p:spPr bwMode="auto">
            <a:xfrm>
              <a:off x="5988393"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D1A6693-9A26-CABC-8727-8D1E0FF5CFC3}"/>
                </a:ext>
              </a:extLst>
            </p:cNvPr>
            <p:cNvCxnSpPr>
              <a:cxnSpLocks/>
            </p:cNvCxnSpPr>
            <p:nvPr/>
          </p:nvCxnSpPr>
          <p:spPr bwMode="auto">
            <a:xfrm>
              <a:off x="6930320"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977035D-D985-4377-76C9-F5A306C06592}"/>
                </a:ext>
              </a:extLst>
            </p:cNvPr>
            <p:cNvCxnSpPr>
              <a:cxnSpLocks/>
            </p:cNvCxnSpPr>
            <p:nvPr/>
          </p:nvCxnSpPr>
          <p:spPr bwMode="auto">
            <a:xfrm>
              <a:off x="7872247"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B60304F-9467-5C15-D1CE-3E9251784462}"/>
                </a:ext>
              </a:extLst>
            </p:cNvPr>
            <p:cNvCxnSpPr>
              <a:cxnSpLocks/>
            </p:cNvCxnSpPr>
            <p:nvPr/>
          </p:nvCxnSpPr>
          <p:spPr bwMode="auto">
            <a:xfrm>
              <a:off x="8814174"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DB89B10-9F26-6419-9A81-83131D757EB5}"/>
                </a:ext>
              </a:extLst>
            </p:cNvPr>
            <p:cNvCxnSpPr>
              <a:cxnSpLocks/>
            </p:cNvCxnSpPr>
            <p:nvPr/>
          </p:nvCxnSpPr>
          <p:spPr bwMode="auto">
            <a:xfrm>
              <a:off x="9756101" y="4403083"/>
              <a:ext cx="0" cy="245492"/>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4A25CF3-E097-45D5-E80C-286A807C0ED2}"/>
                </a:ext>
              </a:extLst>
            </p:cNvPr>
            <p:cNvCxnSpPr>
              <a:cxnSpLocks/>
            </p:cNvCxnSpPr>
            <p:nvPr/>
          </p:nvCxnSpPr>
          <p:spPr bwMode="auto">
            <a:xfrm>
              <a:off x="10698029" y="4403083"/>
              <a:ext cx="0" cy="245492"/>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4D6968C9-1581-2911-F38C-DEF2C1F1B3BA}"/>
              </a:ext>
            </a:extLst>
          </p:cNvPr>
          <p:cNvSpPr txBox="1"/>
          <p:nvPr/>
        </p:nvSpPr>
        <p:spPr bwMode="auto">
          <a:xfrm>
            <a:off x="2365010" y="4358575"/>
            <a:ext cx="309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FAC794C8-0DE7-B38D-C74F-1143FDB756AA}"/>
              </a:ext>
            </a:extLst>
          </p:cNvPr>
          <p:cNvSpPr txBox="1"/>
          <p:nvPr/>
        </p:nvSpPr>
        <p:spPr bwMode="auto">
          <a:xfrm>
            <a:off x="2164368" y="4154644"/>
            <a:ext cx="309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34BDFB14-7D85-41D1-A8AE-DFFEB5E13862}"/>
              </a:ext>
            </a:extLst>
          </p:cNvPr>
          <p:cNvSpPr txBox="1"/>
          <p:nvPr/>
        </p:nvSpPr>
        <p:spPr bwMode="auto">
          <a:xfrm>
            <a:off x="2059113" y="3651394"/>
            <a:ext cx="450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A28B69D8-41B2-638C-1C0A-3E00E16C6869}"/>
              </a:ext>
            </a:extLst>
          </p:cNvPr>
          <p:cNvSpPr txBox="1"/>
          <p:nvPr/>
        </p:nvSpPr>
        <p:spPr bwMode="auto">
          <a:xfrm>
            <a:off x="2059113" y="3128410"/>
            <a:ext cx="450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AAF2D79A-0460-6EA9-416E-C9F0A33769A2}"/>
              </a:ext>
            </a:extLst>
          </p:cNvPr>
          <p:cNvSpPr txBox="1"/>
          <p:nvPr/>
        </p:nvSpPr>
        <p:spPr bwMode="auto">
          <a:xfrm>
            <a:off x="2059113" y="2605426"/>
            <a:ext cx="450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E89DFA92-CBD1-58ED-CC5E-F25C2BEF40BC}"/>
              </a:ext>
            </a:extLst>
          </p:cNvPr>
          <p:cNvSpPr txBox="1"/>
          <p:nvPr/>
        </p:nvSpPr>
        <p:spPr bwMode="auto">
          <a:xfrm>
            <a:off x="2059113" y="2065996"/>
            <a:ext cx="450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151ED1ED-FC3A-EB5E-581A-560B2866D221}"/>
              </a:ext>
            </a:extLst>
          </p:cNvPr>
          <p:cNvSpPr txBox="1"/>
          <p:nvPr/>
        </p:nvSpPr>
        <p:spPr bwMode="auto">
          <a:xfrm>
            <a:off x="1950569" y="1566036"/>
            <a:ext cx="569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25056868-3DC9-AEF1-4286-60BE8C362DC4}"/>
              </a:ext>
            </a:extLst>
          </p:cNvPr>
          <p:cNvSpPr txBox="1"/>
          <p:nvPr/>
        </p:nvSpPr>
        <p:spPr bwMode="auto">
          <a:xfrm>
            <a:off x="3312303" y="4368442"/>
            <a:ext cx="309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DBD4F0D9-8B44-1562-B908-63898E048564}"/>
              </a:ext>
            </a:extLst>
          </p:cNvPr>
          <p:cNvSpPr txBox="1"/>
          <p:nvPr/>
        </p:nvSpPr>
        <p:spPr bwMode="auto">
          <a:xfrm>
            <a:off x="4216834"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6AEB9FA6-5C13-1DF3-2DCD-3ACDED9A918B}"/>
              </a:ext>
            </a:extLst>
          </p:cNvPr>
          <p:cNvSpPr txBox="1"/>
          <p:nvPr/>
        </p:nvSpPr>
        <p:spPr bwMode="auto">
          <a:xfrm>
            <a:off x="5121366"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3DD01DE1-0B1A-16B5-60F6-4318FD5CD488}"/>
              </a:ext>
            </a:extLst>
          </p:cNvPr>
          <p:cNvSpPr txBox="1"/>
          <p:nvPr/>
        </p:nvSpPr>
        <p:spPr bwMode="auto">
          <a:xfrm>
            <a:off x="6091683"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endParaRPr lang="en-US" b="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5F418820-576A-C160-67E5-3ECADFE1586D}"/>
              </a:ext>
            </a:extLst>
          </p:cNvPr>
          <p:cNvSpPr txBox="1"/>
          <p:nvPr/>
        </p:nvSpPr>
        <p:spPr bwMode="auto">
          <a:xfrm>
            <a:off x="7029107"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D75CBFEB-2789-0CD8-BE0F-71B62E23CE23}"/>
              </a:ext>
            </a:extLst>
          </p:cNvPr>
          <p:cNvSpPr txBox="1"/>
          <p:nvPr/>
        </p:nvSpPr>
        <p:spPr bwMode="auto">
          <a:xfrm>
            <a:off x="7966532"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36</a:t>
            </a:r>
            <a:endParaRPr lang="en-US" b="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4F2ECDDE-67FE-93AB-0D09-B1E1DB3C97A5}"/>
              </a:ext>
            </a:extLst>
          </p:cNvPr>
          <p:cNvSpPr txBox="1"/>
          <p:nvPr/>
        </p:nvSpPr>
        <p:spPr bwMode="auto">
          <a:xfrm>
            <a:off x="8910535"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42</a:t>
            </a:r>
            <a:endParaRPr lang="en-US"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260407AD-6CEC-B050-025D-1666EA947632}"/>
              </a:ext>
            </a:extLst>
          </p:cNvPr>
          <p:cNvSpPr txBox="1"/>
          <p:nvPr/>
        </p:nvSpPr>
        <p:spPr bwMode="auto">
          <a:xfrm>
            <a:off x="9854538"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48</a:t>
            </a:r>
            <a:endParaRPr lang="en-US"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7F6DFDC6-16A7-4E4C-46FA-4539D0630628}"/>
              </a:ext>
            </a:extLst>
          </p:cNvPr>
          <p:cNvSpPr txBox="1"/>
          <p:nvPr/>
        </p:nvSpPr>
        <p:spPr bwMode="auto">
          <a:xfrm>
            <a:off x="10785384" y="4368442"/>
            <a:ext cx="473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54</a:t>
            </a:r>
            <a:endParaRPr lang="en-US" b="0" dirty="0">
              <a:solidFill>
                <a:schemeClr val="bg1"/>
              </a:solidFill>
              <a:latin typeface="Calibri" panose="020F0502020204030204" pitchFamily="34" charset="0"/>
            </a:endParaRPr>
          </a:p>
        </p:txBody>
      </p:sp>
      <p:sp>
        <p:nvSpPr>
          <p:cNvPr id="61" name="TextBox 60">
            <a:extLst>
              <a:ext uri="{FF2B5EF4-FFF2-40B4-BE49-F238E27FC236}">
                <a16:creationId xmlns:a16="http://schemas.microsoft.com/office/drawing/2014/main" id="{50623EED-1F74-6122-0743-A6D3769E74D7}"/>
              </a:ext>
            </a:extLst>
          </p:cNvPr>
          <p:cNvSpPr txBox="1"/>
          <p:nvPr/>
        </p:nvSpPr>
        <p:spPr bwMode="auto">
          <a:xfrm>
            <a:off x="2272911" y="4891427"/>
            <a:ext cx="9403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tabLst>
                <a:tab pos="933450" algn="l"/>
                <a:tab pos="1905000" algn="l"/>
                <a:tab pos="2825750" algn="l"/>
                <a:tab pos="3792538" algn="l"/>
                <a:tab pos="4729163" algn="l"/>
                <a:tab pos="5640388" algn="l"/>
                <a:tab pos="6600825" algn="l"/>
                <a:tab pos="7551738" algn="l"/>
                <a:tab pos="8483600" algn="l"/>
              </a:tabLst>
            </a:pPr>
            <a:r>
              <a:rPr lang="en-US" b="0" dirty="0">
                <a:solidFill>
                  <a:schemeClr val="bg1"/>
                </a:solidFill>
                <a:latin typeface="Calibri" panose="020F0502020204030204" pitchFamily="34" charset="0"/>
              </a:rPr>
              <a:t>921	862	844	809	773	672	560	437	335	228</a:t>
            </a:r>
          </a:p>
          <a:p>
            <a:pPr algn="l">
              <a:lnSpc>
                <a:spcPct val="100000"/>
              </a:lnSpc>
              <a:spcAft>
                <a:spcPct val="0"/>
              </a:spcAft>
              <a:buClrTx/>
              <a:buFontTx/>
              <a:buNone/>
              <a:tabLst>
                <a:tab pos="933450" algn="l"/>
                <a:tab pos="1905000" algn="l"/>
                <a:tab pos="2825750" algn="l"/>
                <a:tab pos="3792538" algn="l"/>
                <a:tab pos="4729163" algn="l"/>
                <a:tab pos="5640388" algn="l"/>
                <a:tab pos="6600825" algn="l"/>
                <a:tab pos="7551738" algn="l"/>
                <a:tab pos="8483600" algn="l"/>
              </a:tabLst>
            </a:pPr>
            <a:r>
              <a:rPr lang="en-US" b="0" dirty="0">
                <a:solidFill>
                  <a:schemeClr val="bg1"/>
                </a:solidFill>
                <a:latin typeface="Calibri" panose="020F0502020204030204" pitchFamily="34" charset="0"/>
              </a:rPr>
              <a:t>915	868	843	808	752	647	530	423	333	218</a:t>
            </a:r>
          </a:p>
        </p:txBody>
      </p:sp>
      <p:grpSp>
        <p:nvGrpSpPr>
          <p:cNvPr id="65" name="Group 64">
            <a:extLst>
              <a:ext uri="{FF2B5EF4-FFF2-40B4-BE49-F238E27FC236}">
                <a16:creationId xmlns:a16="http://schemas.microsoft.com/office/drawing/2014/main" id="{78D8AD11-BA9B-E460-37B5-CDE603F949E3}"/>
              </a:ext>
            </a:extLst>
          </p:cNvPr>
          <p:cNvGrpSpPr/>
          <p:nvPr/>
        </p:nvGrpSpPr>
        <p:grpSpPr>
          <a:xfrm>
            <a:off x="2520362" y="1767599"/>
            <a:ext cx="8700220" cy="280941"/>
            <a:chOff x="2224265" y="1819853"/>
            <a:chExt cx="8700220" cy="280941"/>
          </a:xfrm>
        </p:grpSpPr>
        <p:sp>
          <p:nvSpPr>
            <p:cNvPr id="63" name="Freeform: Shape 62">
              <a:extLst>
                <a:ext uri="{FF2B5EF4-FFF2-40B4-BE49-F238E27FC236}">
                  <a16:creationId xmlns:a16="http://schemas.microsoft.com/office/drawing/2014/main" id="{693FA4B1-DE1E-4A3E-BB09-1E50AB95F8EC}"/>
                </a:ext>
              </a:extLst>
            </p:cNvPr>
            <p:cNvSpPr/>
            <p:nvPr/>
          </p:nvSpPr>
          <p:spPr bwMode="auto">
            <a:xfrm>
              <a:off x="6055440" y="1964797"/>
              <a:ext cx="4869045" cy="135997"/>
            </a:xfrm>
            <a:custGeom>
              <a:avLst/>
              <a:gdLst>
                <a:gd name="connsiteX0" fmla="*/ 4869045 w 4869045"/>
                <a:gd name="connsiteY0" fmla="*/ 135997 h 135997"/>
                <a:gd name="connsiteX1" fmla="*/ 3747071 w 4869045"/>
                <a:gd name="connsiteY1" fmla="*/ 135997 h 135997"/>
                <a:gd name="connsiteX2" fmla="*/ 3747071 w 4869045"/>
                <a:gd name="connsiteY2" fmla="*/ 123471 h 135997"/>
                <a:gd name="connsiteX3" fmla="*/ 3557391 w 4869045"/>
                <a:gd name="connsiteY3" fmla="*/ 123471 h 135997"/>
                <a:gd name="connsiteX4" fmla="*/ 3557391 w 4869045"/>
                <a:gd name="connsiteY4" fmla="*/ 123471 h 135997"/>
                <a:gd name="connsiteX5" fmla="*/ 3480446 w 4869045"/>
                <a:gd name="connsiteY5" fmla="*/ 123471 h 135997"/>
                <a:gd name="connsiteX6" fmla="*/ 3480446 w 4869045"/>
                <a:gd name="connsiteY6" fmla="*/ 103787 h 135997"/>
                <a:gd name="connsiteX7" fmla="*/ 3070666 w 4869045"/>
                <a:gd name="connsiteY7" fmla="*/ 103787 h 135997"/>
                <a:gd name="connsiteX8" fmla="*/ 3070666 w 4869045"/>
                <a:gd name="connsiteY8" fmla="*/ 85893 h 135997"/>
                <a:gd name="connsiteX9" fmla="*/ 2752147 w 4869045"/>
                <a:gd name="connsiteY9" fmla="*/ 85893 h 135997"/>
                <a:gd name="connsiteX10" fmla="*/ 2752147 w 4869045"/>
                <a:gd name="connsiteY10" fmla="*/ 71577 h 135997"/>
                <a:gd name="connsiteX11" fmla="*/ 2639412 w 4869045"/>
                <a:gd name="connsiteY11" fmla="*/ 71577 h 135997"/>
                <a:gd name="connsiteX12" fmla="*/ 2472995 w 4869045"/>
                <a:gd name="connsiteY12" fmla="*/ 71577 h 135997"/>
                <a:gd name="connsiteX13" fmla="*/ 2472995 w 4869045"/>
                <a:gd name="connsiteY13" fmla="*/ 57262 h 135997"/>
                <a:gd name="connsiteX14" fmla="*/ 2131214 w 4869045"/>
                <a:gd name="connsiteY14" fmla="*/ 57262 h 135997"/>
                <a:gd name="connsiteX15" fmla="*/ 2131214 w 4869045"/>
                <a:gd name="connsiteY15" fmla="*/ 44736 h 135997"/>
                <a:gd name="connsiteX16" fmla="*/ 1220392 w 4869045"/>
                <a:gd name="connsiteY16" fmla="*/ 44736 h 135997"/>
                <a:gd name="connsiteX17" fmla="*/ 1220392 w 4869045"/>
                <a:gd name="connsiteY17" fmla="*/ 35789 h 135997"/>
                <a:gd name="connsiteX18" fmla="*/ 1019976 w 4869045"/>
                <a:gd name="connsiteY18" fmla="*/ 35789 h 135997"/>
                <a:gd name="connsiteX19" fmla="*/ 1019976 w 4869045"/>
                <a:gd name="connsiteY19" fmla="*/ 26841 h 135997"/>
                <a:gd name="connsiteX20" fmla="*/ 697878 w 4869045"/>
                <a:gd name="connsiteY20" fmla="*/ 26841 h 135997"/>
                <a:gd name="connsiteX21" fmla="*/ 681773 w 4869045"/>
                <a:gd name="connsiteY21" fmla="*/ 28631 h 135997"/>
                <a:gd name="connsiteX22" fmla="*/ 681773 w 4869045"/>
                <a:gd name="connsiteY22" fmla="*/ 5368 h 135997"/>
                <a:gd name="connsiteX23" fmla="*/ 193258 w 4869045"/>
                <a:gd name="connsiteY23" fmla="*/ 5368 h 135997"/>
                <a:gd name="connsiteX24" fmla="*/ 193258 w 4869045"/>
                <a:gd name="connsiteY24" fmla="*/ 0 h 135997"/>
                <a:gd name="connsiteX25" fmla="*/ 0 w 4869045"/>
                <a:gd name="connsiteY25" fmla="*/ 0 h 135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69045" h="135997">
                  <a:moveTo>
                    <a:pt x="4869045" y="135997"/>
                  </a:moveTo>
                  <a:lnTo>
                    <a:pt x="3747071" y="135997"/>
                  </a:lnTo>
                  <a:lnTo>
                    <a:pt x="3747071" y="123471"/>
                  </a:lnTo>
                  <a:lnTo>
                    <a:pt x="3557391" y="123471"/>
                  </a:lnTo>
                  <a:lnTo>
                    <a:pt x="3557391" y="123471"/>
                  </a:lnTo>
                  <a:lnTo>
                    <a:pt x="3480446" y="123471"/>
                  </a:lnTo>
                  <a:lnTo>
                    <a:pt x="3480446" y="103787"/>
                  </a:lnTo>
                  <a:lnTo>
                    <a:pt x="3070666" y="103787"/>
                  </a:lnTo>
                  <a:lnTo>
                    <a:pt x="3070666" y="85893"/>
                  </a:lnTo>
                  <a:lnTo>
                    <a:pt x="2752147" y="85893"/>
                  </a:lnTo>
                  <a:lnTo>
                    <a:pt x="2752147" y="71577"/>
                  </a:lnTo>
                  <a:lnTo>
                    <a:pt x="2639412" y="71577"/>
                  </a:lnTo>
                  <a:lnTo>
                    <a:pt x="2472995" y="71577"/>
                  </a:lnTo>
                  <a:lnTo>
                    <a:pt x="2472995" y="57262"/>
                  </a:lnTo>
                  <a:lnTo>
                    <a:pt x="2131214" y="57262"/>
                  </a:lnTo>
                  <a:lnTo>
                    <a:pt x="2131214" y="44736"/>
                  </a:lnTo>
                  <a:lnTo>
                    <a:pt x="1220392" y="44736"/>
                  </a:lnTo>
                  <a:lnTo>
                    <a:pt x="1220392" y="35789"/>
                  </a:lnTo>
                  <a:lnTo>
                    <a:pt x="1019976" y="35789"/>
                  </a:lnTo>
                  <a:lnTo>
                    <a:pt x="1019976" y="26841"/>
                  </a:lnTo>
                  <a:lnTo>
                    <a:pt x="697878" y="26841"/>
                  </a:lnTo>
                  <a:lnTo>
                    <a:pt x="681773" y="28631"/>
                  </a:lnTo>
                  <a:lnTo>
                    <a:pt x="681773" y="5368"/>
                  </a:lnTo>
                  <a:lnTo>
                    <a:pt x="193258" y="5368"/>
                  </a:lnTo>
                  <a:lnTo>
                    <a:pt x="193258"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64" name="Freeform: Shape 63">
              <a:extLst>
                <a:ext uri="{FF2B5EF4-FFF2-40B4-BE49-F238E27FC236}">
                  <a16:creationId xmlns:a16="http://schemas.microsoft.com/office/drawing/2014/main" id="{5CED530C-A87A-EF7E-BC23-CEDF6D0816FE}"/>
                </a:ext>
              </a:extLst>
            </p:cNvPr>
            <p:cNvSpPr/>
            <p:nvPr/>
          </p:nvSpPr>
          <p:spPr bwMode="auto">
            <a:xfrm>
              <a:off x="2224265" y="1819853"/>
              <a:ext cx="3958224" cy="143154"/>
            </a:xfrm>
            <a:custGeom>
              <a:avLst/>
              <a:gdLst>
                <a:gd name="connsiteX0" fmla="*/ 3958224 w 3958224"/>
                <a:gd name="connsiteY0" fmla="*/ 143154 h 143154"/>
                <a:gd name="connsiteX1" fmla="*/ 3700546 w 3958224"/>
                <a:gd name="connsiteY1" fmla="*/ 143154 h 143154"/>
                <a:gd name="connsiteX2" fmla="*/ 3700546 w 3958224"/>
                <a:gd name="connsiteY2" fmla="*/ 143154 h 143154"/>
                <a:gd name="connsiteX3" fmla="*/ 3700546 w 3958224"/>
                <a:gd name="connsiteY3" fmla="*/ 127050 h 143154"/>
                <a:gd name="connsiteX4" fmla="*/ 3380238 w 3958224"/>
                <a:gd name="connsiteY4" fmla="*/ 127050 h 143154"/>
                <a:gd name="connsiteX5" fmla="*/ 3380238 w 3958224"/>
                <a:gd name="connsiteY5" fmla="*/ 103787 h 143154"/>
                <a:gd name="connsiteX6" fmla="*/ 2646570 w 3958224"/>
                <a:gd name="connsiteY6" fmla="*/ 103787 h 143154"/>
                <a:gd name="connsiteX7" fmla="*/ 2646570 w 3958224"/>
                <a:gd name="connsiteY7" fmla="*/ 80524 h 143154"/>
                <a:gd name="connsiteX8" fmla="*/ 2133003 w 3958224"/>
                <a:gd name="connsiteY8" fmla="*/ 80524 h 143154"/>
                <a:gd name="connsiteX9" fmla="*/ 2133003 w 3958224"/>
                <a:gd name="connsiteY9" fmla="*/ 62630 h 143154"/>
                <a:gd name="connsiteX10" fmla="*/ 1877114 w 3958224"/>
                <a:gd name="connsiteY10" fmla="*/ 62630 h 143154"/>
                <a:gd name="connsiteX11" fmla="*/ 1877114 w 3958224"/>
                <a:gd name="connsiteY11" fmla="*/ 62630 h 143154"/>
                <a:gd name="connsiteX12" fmla="*/ 1699960 w 3958224"/>
                <a:gd name="connsiteY12" fmla="*/ 62630 h 143154"/>
                <a:gd name="connsiteX13" fmla="*/ 1699960 w 3958224"/>
                <a:gd name="connsiteY13" fmla="*/ 21473 h 143154"/>
                <a:gd name="connsiteX14" fmla="*/ 1223971 w 3958224"/>
                <a:gd name="connsiteY14" fmla="*/ 21473 h 143154"/>
                <a:gd name="connsiteX15" fmla="*/ 1223971 w 3958224"/>
                <a:gd name="connsiteY15" fmla="*/ 21473 h 143154"/>
                <a:gd name="connsiteX16" fmla="*/ 637038 w 3958224"/>
                <a:gd name="connsiteY16" fmla="*/ 21473 h 143154"/>
                <a:gd name="connsiteX17" fmla="*/ 637038 w 3958224"/>
                <a:gd name="connsiteY17" fmla="*/ 0 h 143154"/>
                <a:gd name="connsiteX18" fmla="*/ 0 w 3958224"/>
                <a:gd name="connsiteY18" fmla="*/ 0 h 14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58224" h="143154">
                  <a:moveTo>
                    <a:pt x="3958224" y="143154"/>
                  </a:moveTo>
                  <a:lnTo>
                    <a:pt x="3700546" y="143154"/>
                  </a:lnTo>
                  <a:lnTo>
                    <a:pt x="3700546" y="143154"/>
                  </a:lnTo>
                  <a:lnTo>
                    <a:pt x="3700546" y="127050"/>
                  </a:lnTo>
                  <a:lnTo>
                    <a:pt x="3380238" y="127050"/>
                  </a:lnTo>
                  <a:lnTo>
                    <a:pt x="3380238" y="103787"/>
                  </a:lnTo>
                  <a:lnTo>
                    <a:pt x="2646570" y="103787"/>
                  </a:lnTo>
                  <a:lnTo>
                    <a:pt x="2646570" y="80524"/>
                  </a:lnTo>
                  <a:lnTo>
                    <a:pt x="2133003" y="80524"/>
                  </a:lnTo>
                  <a:lnTo>
                    <a:pt x="2133003" y="62630"/>
                  </a:lnTo>
                  <a:lnTo>
                    <a:pt x="1877114" y="62630"/>
                  </a:lnTo>
                  <a:lnTo>
                    <a:pt x="1877114" y="62630"/>
                  </a:lnTo>
                  <a:lnTo>
                    <a:pt x="1699960" y="62630"/>
                  </a:lnTo>
                  <a:lnTo>
                    <a:pt x="1699960" y="21473"/>
                  </a:lnTo>
                  <a:lnTo>
                    <a:pt x="1223971" y="21473"/>
                  </a:lnTo>
                  <a:lnTo>
                    <a:pt x="1223971" y="21473"/>
                  </a:lnTo>
                  <a:lnTo>
                    <a:pt x="637038" y="21473"/>
                  </a:lnTo>
                  <a:lnTo>
                    <a:pt x="637038"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68" name="Group 67">
            <a:extLst>
              <a:ext uri="{FF2B5EF4-FFF2-40B4-BE49-F238E27FC236}">
                <a16:creationId xmlns:a16="http://schemas.microsoft.com/office/drawing/2014/main" id="{2B963EA1-71D9-869F-012B-33BB5C56F1C7}"/>
              </a:ext>
            </a:extLst>
          </p:cNvPr>
          <p:cNvGrpSpPr/>
          <p:nvPr/>
        </p:nvGrpSpPr>
        <p:grpSpPr>
          <a:xfrm>
            <a:off x="2520974" y="1770026"/>
            <a:ext cx="8712064" cy="405857"/>
            <a:chOff x="2224877" y="1822280"/>
            <a:chExt cx="8712064" cy="405857"/>
          </a:xfrm>
        </p:grpSpPr>
        <p:sp>
          <p:nvSpPr>
            <p:cNvPr id="66" name="Freeform: Shape 65">
              <a:extLst>
                <a:ext uri="{FF2B5EF4-FFF2-40B4-BE49-F238E27FC236}">
                  <a16:creationId xmlns:a16="http://schemas.microsoft.com/office/drawing/2014/main" id="{F5F5F985-C315-45DA-C707-3ED180E98A22}"/>
                </a:ext>
              </a:extLst>
            </p:cNvPr>
            <p:cNvSpPr/>
            <p:nvPr/>
          </p:nvSpPr>
          <p:spPr bwMode="auto">
            <a:xfrm>
              <a:off x="6081330" y="2027653"/>
              <a:ext cx="4855611" cy="200484"/>
            </a:xfrm>
            <a:custGeom>
              <a:avLst/>
              <a:gdLst>
                <a:gd name="connsiteX0" fmla="*/ 4855611 w 4855611"/>
                <a:gd name="connsiteY0" fmla="*/ 200484 h 200484"/>
                <a:gd name="connsiteX1" fmla="*/ 4795303 w 4855611"/>
                <a:gd name="connsiteY1" fmla="*/ 200484 h 200484"/>
                <a:gd name="connsiteX2" fmla="*/ 4795303 w 4855611"/>
                <a:gd name="connsiteY2" fmla="*/ 190704 h 200484"/>
                <a:gd name="connsiteX3" fmla="*/ 4756184 w 4855611"/>
                <a:gd name="connsiteY3" fmla="*/ 190704 h 200484"/>
                <a:gd name="connsiteX4" fmla="*/ 4756184 w 4855611"/>
                <a:gd name="connsiteY4" fmla="*/ 171145 h 200484"/>
                <a:gd name="connsiteX5" fmla="*/ 4052048 w 4855611"/>
                <a:gd name="connsiteY5" fmla="*/ 171145 h 200484"/>
                <a:gd name="connsiteX6" fmla="*/ 4052048 w 4855611"/>
                <a:gd name="connsiteY6" fmla="*/ 158105 h 200484"/>
                <a:gd name="connsiteX7" fmla="*/ 3752137 w 4855611"/>
                <a:gd name="connsiteY7" fmla="*/ 158105 h 200484"/>
                <a:gd name="connsiteX8" fmla="*/ 3752137 w 4855611"/>
                <a:gd name="connsiteY8" fmla="*/ 146696 h 200484"/>
                <a:gd name="connsiteX9" fmla="*/ 3224035 w 4855611"/>
                <a:gd name="connsiteY9" fmla="*/ 146696 h 200484"/>
                <a:gd name="connsiteX10" fmla="*/ 3224035 w 4855611"/>
                <a:gd name="connsiteY10" fmla="*/ 136916 h 200484"/>
                <a:gd name="connsiteX11" fmla="*/ 2953464 w 4855611"/>
                <a:gd name="connsiteY11" fmla="*/ 136916 h 200484"/>
                <a:gd name="connsiteX12" fmla="*/ 2945314 w 4855611"/>
                <a:gd name="connsiteY12" fmla="*/ 128766 h 200484"/>
                <a:gd name="connsiteX13" fmla="*/ 2666593 w 4855611"/>
                <a:gd name="connsiteY13" fmla="*/ 128766 h 200484"/>
                <a:gd name="connsiteX14" fmla="*/ 2666593 w 4855611"/>
                <a:gd name="connsiteY14" fmla="*/ 110837 h 200484"/>
                <a:gd name="connsiteX15" fmla="*/ 2053733 w 4855611"/>
                <a:gd name="connsiteY15" fmla="*/ 110837 h 200484"/>
                <a:gd name="connsiteX16" fmla="*/ 2045583 w 4855611"/>
                <a:gd name="connsiteY16" fmla="*/ 102687 h 200484"/>
                <a:gd name="connsiteX17" fmla="*/ 1968976 w 4855611"/>
                <a:gd name="connsiteY17" fmla="*/ 102687 h 200484"/>
                <a:gd name="connsiteX18" fmla="*/ 1968976 w 4855611"/>
                <a:gd name="connsiteY18" fmla="*/ 81498 h 200484"/>
                <a:gd name="connsiteX19" fmla="*/ 1411534 w 4855611"/>
                <a:gd name="connsiteY19" fmla="*/ 81498 h 200484"/>
                <a:gd name="connsiteX20" fmla="*/ 1411534 w 4855611"/>
                <a:gd name="connsiteY20" fmla="*/ 63568 h 200484"/>
                <a:gd name="connsiteX21" fmla="*/ 984488 w 4855611"/>
                <a:gd name="connsiteY21" fmla="*/ 63568 h 200484"/>
                <a:gd name="connsiteX22" fmla="*/ 984488 w 4855611"/>
                <a:gd name="connsiteY22" fmla="*/ 47269 h 200484"/>
                <a:gd name="connsiteX23" fmla="*/ 653609 w 4855611"/>
                <a:gd name="connsiteY23" fmla="*/ 47269 h 200484"/>
                <a:gd name="connsiteX24" fmla="*/ 653609 w 4855611"/>
                <a:gd name="connsiteY24" fmla="*/ 35859 h 200484"/>
                <a:gd name="connsiteX25" fmla="*/ 485725 w 4855611"/>
                <a:gd name="connsiteY25" fmla="*/ 35859 h 200484"/>
                <a:gd name="connsiteX26" fmla="*/ 485725 w 4855611"/>
                <a:gd name="connsiteY26" fmla="*/ 24450 h 200484"/>
                <a:gd name="connsiteX27" fmla="*/ 216783 w 4855611"/>
                <a:gd name="connsiteY27" fmla="*/ 24450 h 200484"/>
                <a:gd name="connsiteX28" fmla="*/ 216783 w 4855611"/>
                <a:gd name="connsiteY28" fmla="*/ 9780 h 200484"/>
                <a:gd name="connsiteX29" fmla="*/ 57049 w 4855611"/>
                <a:gd name="connsiteY29" fmla="*/ 9780 h 200484"/>
                <a:gd name="connsiteX30" fmla="*/ 57049 w 4855611"/>
                <a:gd name="connsiteY30" fmla="*/ 0 h 200484"/>
                <a:gd name="connsiteX31" fmla="*/ 0 w 4855611"/>
                <a:gd name="connsiteY31" fmla="*/ 0 h 20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55611" h="200484">
                  <a:moveTo>
                    <a:pt x="4855611" y="200484"/>
                  </a:moveTo>
                  <a:lnTo>
                    <a:pt x="4795303" y="200484"/>
                  </a:lnTo>
                  <a:lnTo>
                    <a:pt x="4795303" y="190704"/>
                  </a:lnTo>
                  <a:lnTo>
                    <a:pt x="4756184" y="190704"/>
                  </a:lnTo>
                  <a:lnTo>
                    <a:pt x="4756184" y="171145"/>
                  </a:lnTo>
                  <a:lnTo>
                    <a:pt x="4052048" y="171145"/>
                  </a:lnTo>
                  <a:lnTo>
                    <a:pt x="4052048" y="158105"/>
                  </a:lnTo>
                  <a:lnTo>
                    <a:pt x="3752137" y="158105"/>
                  </a:lnTo>
                  <a:lnTo>
                    <a:pt x="3752137" y="146696"/>
                  </a:lnTo>
                  <a:lnTo>
                    <a:pt x="3224035" y="146696"/>
                  </a:lnTo>
                  <a:lnTo>
                    <a:pt x="3224035" y="136916"/>
                  </a:lnTo>
                  <a:lnTo>
                    <a:pt x="2953464" y="136916"/>
                  </a:lnTo>
                  <a:lnTo>
                    <a:pt x="2945314" y="128766"/>
                  </a:lnTo>
                  <a:lnTo>
                    <a:pt x="2666593" y="128766"/>
                  </a:lnTo>
                  <a:lnTo>
                    <a:pt x="2666593" y="110837"/>
                  </a:lnTo>
                  <a:lnTo>
                    <a:pt x="2053733" y="110837"/>
                  </a:lnTo>
                  <a:lnTo>
                    <a:pt x="2045583" y="102687"/>
                  </a:lnTo>
                  <a:lnTo>
                    <a:pt x="1968976" y="102687"/>
                  </a:lnTo>
                  <a:lnTo>
                    <a:pt x="1968976" y="81498"/>
                  </a:lnTo>
                  <a:lnTo>
                    <a:pt x="1411534" y="81498"/>
                  </a:lnTo>
                  <a:lnTo>
                    <a:pt x="1411534" y="63568"/>
                  </a:lnTo>
                  <a:lnTo>
                    <a:pt x="984488" y="63568"/>
                  </a:lnTo>
                  <a:lnTo>
                    <a:pt x="984488" y="47269"/>
                  </a:lnTo>
                  <a:lnTo>
                    <a:pt x="653609" y="47269"/>
                  </a:lnTo>
                  <a:lnTo>
                    <a:pt x="653609" y="35859"/>
                  </a:lnTo>
                  <a:lnTo>
                    <a:pt x="485725" y="35859"/>
                  </a:lnTo>
                  <a:lnTo>
                    <a:pt x="485725" y="24450"/>
                  </a:lnTo>
                  <a:lnTo>
                    <a:pt x="216783" y="24450"/>
                  </a:lnTo>
                  <a:lnTo>
                    <a:pt x="216783" y="9780"/>
                  </a:lnTo>
                  <a:lnTo>
                    <a:pt x="57049" y="9780"/>
                  </a:lnTo>
                  <a:lnTo>
                    <a:pt x="5704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7" name="Freeform: Shape 66">
              <a:extLst>
                <a:ext uri="{FF2B5EF4-FFF2-40B4-BE49-F238E27FC236}">
                  <a16:creationId xmlns:a16="http://schemas.microsoft.com/office/drawing/2014/main" id="{5EFBD8D6-114B-3A64-F95B-09E9A17D3719}"/>
                </a:ext>
              </a:extLst>
            </p:cNvPr>
            <p:cNvSpPr/>
            <p:nvPr/>
          </p:nvSpPr>
          <p:spPr bwMode="auto">
            <a:xfrm>
              <a:off x="2224877" y="1822280"/>
              <a:ext cx="3880903" cy="202114"/>
            </a:xfrm>
            <a:custGeom>
              <a:avLst/>
              <a:gdLst>
                <a:gd name="connsiteX0" fmla="*/ 3880903 w 3880903"/>
                <a:gd name="connsiteY0" fmla="*/ 202114 h 202114"/>
                <a:gd name="connsiteX1" fmla="*/ 3719538 w 3880903"/>
                <a:gd name="connsiteY1" fmla="*/ 202114 h 202114"/>
                <a:gd name="connsiteX2" fmla="*/ 3719538 w 3880903"/>
                <a:gd name="connsiteY2" fmla="*/ 202114 h 202114"/>
                <a:gd name="connsiteX3" fmla="*/ 3719538 w 3880903"/>
                <a:gd name="connsiteY3" fmla="*/ 185814 h 202114"/>
                <a:gd name="connsiteX4" fmla="*/ 3530464 w 3880903"/>
                <a:gd name="connsiteY4" fmla="*/ 185814 h 202114"/>
                <a:gd name="connsiteX5" fmla="*/ 3530464 w 3880903"/>
                <a:gd name="connsiteY5" fmla="*/ 171145 h 202114"/>
                <a:gd name="connsiteX6" fmla="*/ 3316941 w 3880903"/>
                <a:gd name="connsiteY6" fmla="*/ 171145 h 202114"/>
                <a:gd name="connsiteX7" fmla="*/ 3316941 w 3880903"/>
                <a:gd name="connsiteY7" fmla="*/ 149955 h 202114"/>
                <a:gd name="connsiteX8" fmla="*/ 2951833 w 3880903"/>
                <a:gd name="connsiteY8" fmla="*/ 149955 h 202114"/>
                <a:gd name="connsiteX9" fmla="*/ 2951833 w 3880903"/>
                <a:gd name="connsiteY9" fmla="*/ 149955 h 202114"/>
                <a:gd name="connsiteX10" fmla="*/ 2793728 w 3880903"/>
                <a:gd name="connsiteY10" fmla="*/ 149955 h 202114"/>
                <a:gd name="connsiteX11" fmla="*/ 2793728 w 3880903"/>
                <a:gd name="connsiteY11" fmla="*/ 132026 h 202114"/>
                <a:gd name="connsiteX12" fmla="*/ 2713861 w 3880903"/>
                <a:gd name="connsiteY12" fmla="*/ 132026 h 202114"/>
                <a:gd name="connsiteX13" fmla="*/ 2713861 w 3880903"/>
                <a:gd name="connsiteY13" fmla="*/ 132026 h 202114"/>
                <a:gd name="connsiteX14" fmla="*/ 2532937 w 3880903"/>
                <a:gd name="connsiteY14" fmla="*/ 132026 h 202114"/>
                <a:gd name="connsiteX15" fmla="*/ 2532937 w 3880903"/>
                <a:gd name="connsiteY15" fmla="*/ 110837 h 202114"/>
                <a:gd name="connsiteX16" fmla="*/ 1990165 w 3880903"/>
                <a:gd name="connsiteY16" fmla="*/ 110837 h 202114"/>
                <a:gd name="connsiteX17" fmla="*/ 1990165 w 3880903"/>
                <a:gd name="connsiteY17" fmla="*/ 94537 h 202114"/>
                <a:gd name="connsiteX18" fmla="*/ 1872809 w 3880903"/>
                <a:gd name="connsiteY18" fmla="*/ 94537 h 202114"/>
                <a:gd name="connsiteX19" fmla="*/ 1872809 w 3880903"/>
                <a:gd name="connsiteY19" fmla="*/ 76608 h 202114"/>
                <a:gd name="connsiteX20" fmla="*/ 1248539 w 3880903"/>
                <a:gd name="connsiteY20" fmla="*/ 76608 h 202114"/>
                <a:gd name="connsiteX21" fmla="*/ 1248539 w 3880903"/>
                <a:gd name="connsiteY21" fmla="*/ 65198 h 202114"/>
                <a:gd name="connsiteX22" fmla="*/ 1170302 w 3880903"/>
                <a:gd name="connsiteY22" fmla="*/ 65198 h 202114"/>
                <a:gd name="connsiteX23" fmla="*/ 1170302 w 3880903"/>
                <a:gd name="connsiteY23" fmla="*/ 45639 h 202114"/>
                <a:gd name="connsiteX24" fmla="*/ 1054575 w 3880903"/>
                <a:gd name="connsiteY24" fmla="*/ 45639 h 202114"/>
                <a:gd name="connsiteX25" fmla="*/ 1054575 w 3880903"/>
                <a:gd name="connsiteY25" fmla="*/ 27709 h 202114"/>
                <a:gd name="connsiteX26" fmla="*/ 622640 w 3880903"/>
                <a:gd name="connsiteY26" fmla="*/ 27709 h 202114"/>
                <a:gd name="connsiteX27" fmla="*/ 614490 w 3880903"/>
                <a:gd name="connsiteY27" fmla="*/ 19559 h 202114"/>
                <a:gd name="connsiteX28" fmla="*/ 477574 w 3880903"/>
                <a:gd name="connsiteY28" fmla="*/ 19559 h 202114"/>
                <a:gd name="connsiteX29" fmla="*/ 477574 w 3880903"/>
                <a:gd name="connsiteY29" fmla="*/ 0 h 202114"/>
                <a:gd name="connsiteX30" fmla="*/ 0 w 3880903"/>
                <a:gd name="connsiteY30" fmla="*/ 0 h 2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0903" h="202114">
                  <a:moveTo>
                    <a:pt x="3880903" y="202114"/>
                  </a:moveTo>
                  <a:lnTo>
                    <a:pt x="3719538" y="202114"/>
                  </a:lnTo>
                  <a:lnTo>
                    <a:pt x="3719538" y="202114"/>
                  </a:lnTo>
                  <a:lnTo>
                    <a:pt x="3719538" y="185814"/>
                  </a:lnTo>
                  <a:lnTo>
                    <a:pt x="3530464" y="185814"/>
                  </a:lnTo>
                  <a:lnTo>
                    <a:pt x="3530464" y="171145"/>
                  </a:lnTo>
                  <a:lnTo>
                    <a:pt x="3316941" y="171145"/>
                  </a:lnTo>
                  <a:lnTo>
                    <a:pt x="3316941" y="149955"/>
                  </a:lnTo>
                  <a:lnTo>
                    <a:pt x="2951833" y="149955"/>
                  </a:lnTo>
                  <a:lnTo>
                    <a:pt x="2951833" y="149955"/>
                  </a:lnTo>
                  <a:lnTo>
                    <a:pt x="2793728" y="149955"/>
                  </a:lnTo>
                  <a:lnTo>
                    <a:pt x="2793728" y="132026"/>
                  </a:lnTo>
                  <a:lnTo>
                    <a:pt x="2713861" y="132026"/>
                  </a:lnTo>
                  <a:lnTo>
                    <a:pt x="2713861" y="132026"/>
                  </a:lnTo>
                  <a:lnTo>
                    <a:pt x="2532937" y="132026"/>
                  </a:lnTo>
                  <a:lnTo>
                    <a:pt x="2532937" y="110837"/>
                  </a:lnTo>
                  <a:lnTo>
                    <a:pt x="1990165" y="110837"/>
                  </a:lnTo>
                  <a:lnTo>
                    <a:pt x="1990165" y="94537"/>
                  </a:lnTo>
                  <a:lnTo>
                    <a:pt x="1872809" y="94537"/>
                  </a:lnTo>
                  <a:lnTo>
                    <a:pt x="1872809" y="76608"/>
                  </a:lnTo>
                  <a:lnTo>
                    <a:pt x="1248539" y="76608"/>
                  </a:lnTo>
                  <a:lnTo>
                    <a:pt x="1248539" y="65198"/>
                  </a:lnTo>
                  <a:lnTo>
                    <a:pt x="1170302" y="65198"/>
                  </a:lnTo>
                  <a:lnTo>
                    <a:pt x="1170302" y="45639"/>
                  </a:lnTo>
                  <a:lnTo>
                    <a:pt x="1054575" y="45639"/>
                  </a:lnTo>
                  <a:lnTo>
                    <a:pt x="1054575" y="27709"/>
                  </a:lnTo>
                  <a:lnTo>
                    <a:pt x="622640" y="27709"/>
                  </a:lnTo>
                  <a:lnTo>
                    <a:pt x="614490" y="19559"/>
                  </a:lnTo>
                  <a:lnTo>
                    <a:pt x="477574" y="19559"/>
                  </a:lnTo>
                  <a:lnTo>
                    <a:pt x="477574"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69" name="TextBox 68">
            <a:extLst>
              <a:ext uri="{FF2B5EF4-FFF2-40B4-BE49-F238E27FC236}">
                <a16:creationId xmlns:a16="http://schemas.microsoft.com/office/drawing/2014/main" id="{7EC82A2D-183E-E034-BDB8-4C561632DDEC}"/>
              </a:ext>
            </a:extLst>
          </p:cNvPr>
          <p:cNvSpPr txBox="1"/>
          <p:nvPr/>
        </p:nvSpPr>
        <p:spPr bwMode="auto">
          <a:xfrm>
            <a:off x="4108868" y="1834735"/>
            <a:ext cx="89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96.9</a:t>
            </a:r>
          </a:p>
        </p:txBody>
      </p:sp>
      <p:sp>
        <p:nvSpPr>
          <p:cNvPr id="70" name="TextBox 69">
            <a:extLst>
              <a:ext uri="{FF2B5EF4-FFF2-40B4-BE49-F238E27FC236}">
                <a16:creationId xmlns:a16="http://schemas.microsoft.com/office/drawing/2014/main" id="{63D9B8F9-A3FE-4A73-DCAA-42DF87942F3B}"/>
              </a:ext>
            </a:extLst>
          </p:cNvPr>
          <p:cNvSpPr txBox="1"/>
          <p:nvPr/>
        </p:nvSpPr>
        <p:spPr bwMode="auto">
          <a:xfrm>
            <a:off x="4128265" y="1463433"/>
            <a:ext cx="89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98.0</a:t>
            </a:r>
          </a:p>
        </p:txBody>
      </p:sp>
      <p:sp>
        <p:nvSpPr>
          <p:cNvPr id="71" name="TextBox 70">
            <a:extLst>
              <a:ext uri="{FF2B5EF4-FFF2-40B4-BE49-F238E27FC236}">
                <a16:creationId xmlns:a16="http://schemas.microsoft.com/office/drawing/2014/main" id="{7ADBCECF-B2A5-8DC3-2C70-4907ADBB0C0C}"/>
              </a:ext>
            </a:extLst>
          </p:cNvPr>
          <p:cNvSpPr txBox="1"/>
          <p:nvPr/>
        </p:nvSpPr>
        <p:spPr bwMode="auto">
          <a:xfrm>
            <a:off x="6009712" y="1596436"/>
            <a:ext cx="637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95.0</a:t>
            </a:r>
          </a:p>
        </p:txBody>
      </p:sp>
      <p:sp>
        <p:nvSpPr>
          <p:cNvPr id="72" name="TextBox 71">
            <a:extLst>
              <a:ext uri="{FF2B5EF4-FFF2-40B4-BE49-F238E27FC236}">
                <a16:creationId xmlns:a16="http://schemas.microsoft.com/office/drawing/2014/main" id="{A27EE6CD-1389-0020-9C65-B03DB47FAEBA}"/>
              </a:ext>
            </a:extLst>
          </p:cNvPr>
          <p:cNvSpPr txBox="1"/>
          <p:nvPr/>
        </p:nvSpPr>
        <p:spPr bwMode="auto">
          <a:xfrm>
            <a:off x="5973690" y="1956654"/>
            <a:ext cx="606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92.8</a:t>
            </a:r>
          </a:p>
        </p:txBody>
      </p:sp>
      <p:sp>
        <p:nvSpPr>
          <p:cNvPr id="73" name="TextBox 72">
            <a:extLst>
              <a:ext uri="{FF2B5EF4-FFF2-40B4-BE49-F238E27FC236}">
                <a16:creationId xmlns:a16="http://schemas.microsoft.com/office/drawing/2014/main" id="{52E26F39-7D03-91E0-94F9-D1DF394D69BD}"/>
              </a:ext>
            </a:extLst>
          </p:cNvPr>
          <p:cNvSpPr txBox="1"/>
          <p:nvPr/>
        </p:nvSpPr>
        <p:spPr bwMode="auto">
          <a:xfrm>
            <a:off x="7871763" y="16269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92.8</a:t>
            </a:r>
          </a:p>
        </p:txBody>
      </p:sp>
      <p:sp>
        <p:nvSpPr>
          <p:cNvPr id="74" name="TextBox 73">
            <a:extLst>
              <a:ext uri="{FF2B5EF4-FFF2-40B4-BE49-F238E27FC236}">
                <a16:creationId xmlns:a16="http://schemas.microsoft.com/office/drawing/2014/main" id="{A6A6CC6D-5667-F43A-84CA-4EB68D1D5F72}"/>
              </a:ext>
            </a:extLst>
          </p:cNvPr>
          <p:cNvSpPr txBox="1"/>
          <p:nvPr/>
        </p:nvSpPr>
        <p:spPr bwMode="auto">
          <a:xfrm>
            <a:off x="7866221" y="2039782"/>
            <a:ext cx="631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89.1</a:t>
            </a:r>
          </a:p>
        </p:txBody>
      </p:sp>
      <p:sp>
        <p:nvSpPr>
          <p:cNvPr id="75" name="TextBox 74">
            <a:extLst>
              <a:ext uri="{FF2B5EF4-FFF2-40B4-BE49-F238E27FC236}">
                <a16:creationId xmlns:a16="http://schemas.microsoft.com/office/drawing/2014/main" id="{3E590666-8830-7C3A-C0C0-1AA59CD79EDF}"/>
              </a:ext>
            </a:extLst>
          </p:cNvPr>
          <p:cNvSpPr txBox="1"/>
          <p:nvPr/>
        </p:nvSpPr>
        <p:spPr bwMode="auto">
          <a:xfrm>
            <a:off x="9758752" y="1712815"/>
            <a:ext cx="634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89.8</a:t>
            </a:r>
          </a:p>
        </p:txBody>
      </p:sp>
      <p:sp>
        <p:nvSpPr>
          <p:cNvPr id="76" name="TextBox 75">
            <a:extLst>
              <a:ext uri="{FF2B5EF4-FFF2-40B4-BE49-F238E27FC236}">
                <a16:creationId xmlns:a16="http://schemas.microsoft.com/office/drawing/2014/main" id="{448B7B1F-57BF-A87A-622F-8F7F230990A0}"/>
              </a:ext>
            </a:extLst>
          </p:cNvPr>
          <p:cNvSpPr txBox="1"/>
          <p:nvPr/>
        </p:nvSpPr>
        <p:spPr bwMode="auto">
          <a:xfrm>
            <a:off x="9761522" y="2106285"/>
            <a:ext cx="595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86.4</a:t>
            </a:r>
          </a:p>
        </p:txBody>
      </p:sp>
      <p:sp>
        <p:nvSpPr>
          <p:cNvPr id="12" name="Freeform: Shape 11">
            <a:extLst>
              <a:ext uri="{FF2B5EF4-FFF2-40B4-BE49-F238E27FC236}">
                <a16:creationId xmlns:a16="http://schemas.microsoft.com/office/drawing/2014/main" id="{266DCCD8-B036-D5AB-179A-28376AD6F31E}"/>
              </a:ext>
            </a:extLst>
          </p:cNvPr>
          <p:cNvSpPr/>
          <p:nvPr/>
        </p:nvSpPr>
        <p:spPr bwMode="auto">
          <a:xfrm>
            <a:off x="2516783" y="1736005"/>
            <a:ext cx="8651800" cy="2619329"/>
          </a:xfrm>
          <a:custGeom>
            <a:avLst/>
            <a:gdLst>
              <a:gd name="connsiteX0" fmla="*/ 0 w 8816051"/>
              <a:gd name="connsiteY0" fmla="*/ 0 h 2704618"/>
              <a:gd name="connsiteX1" fmla="*/ 0 w 8816051"/>
              <a:gd name="connsiteY1" fmla="*/ 2704618 h 2704618"/>
              <a:gd name="connsiteX2" fmla="*/ 8816051 w 8816051"/>
              <a:gd name="connsiteY2" fmla="*/ 2704618 h 2704618"/>
            </a:gdLst>
            <a:ahLst/>
            <a:cxnLst>
              <a:cxn ang="0">
                <a:pos x="connsiteX0" y="connsiteY0"/>
              </a:cxn>
              <a:cxn ang="0">
                <a:pos x="connsiteX1" y="connsiteY1"/>
              </a:cxn>
              <a:cxn ang="0">
                <a:pos x="connsiteX2" y="connsiteY2"/>
              </a:cxn>
            </a:cxnLst>
            <a:rect l="l" t="t" r="r" b="b"/>
            <a:pathLst>
              <a:path w="8816051" h="2704618">
                <a:moveTo>
                  <a:pt x="0" y="0"/>
                </a:moveTo>
                <a:lnTo>
                  <a:pt x="0" y="2704618"/>
                </a:lnTo>
                <a:lnTo>
                  <a:pt x="8816051" y="2704618"/>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465285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ltLang="en-US" dirty="0"/>
              <a:t>OlympiA: </a:t>
            </a:r>
            <a:r>
              <a:rPr lang="en-US" dirty="0"/>
              <a:t>Safety, Second Interim Analysis</a:t>
            </a:r>
          </a:p>
        </p:txBody>
      </p:sp>
      <p:sp>
        <p:nvSpPr>
          <p:cNvPr id="3" name="Content Placeholder 2">
            <a:extLst>
              <a:ext uri="{FF2B5EF4-FFF2-40B4-BE49-F238E27FC236}">
                <a16:creationId xmlns:a16="http://schemas.microsoft.com/office/drawing/2014/main" id="{1BA22F46-2E47-4FC9-8FB4-7A7F371E6D4C}"/>
              </a:ext>
            </a:extLst>
          </p:cNvPr>
          <p:cNvSpPr>
            <a:spLocks noGrp="1"/>
          </p:cNvSpPr>
          <p:nvPr>
            <p:ph idx="1"/>
          </p:nvPr>
        </p:nvSpPr>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AEs leading to death: olaparib, n = 1 (cardiac arrest); placebo, n = 2 (AML, ovarian cancer)</a:t>
            </a:r>
          </a:p>
        </p:txBody>
      </p:sp>
      <p:graphicFrame>
        <p:nvGraphicFramePr>
          <p:cNvPr id="8" name="Group 3">
            <a:extLst>
              <a:ext uri="{FF2B5EF4-FFF2-40B4-BE49-F238E27FC236}">
                <a16:creationId xmlns:a16="http://schemas.microsoft.com/office/drawing/2014/main" id="{ADA532B9-8E90-5542-A0F5-C4AA4D4F1FE4}"/>
              </a:ext>
            </a:extLst>
          </p:cNvPr>
          <p:cNvGraphicFramePr>
            <a:graphicFrameLocks/>
          </p:cNvGraphicFramePr>
          <p:nvPr>
            <p:extLst>
              <p:ext uri="{D42A27DB-BD31-4B8C-83A1-F6EECF244321}">
                <p14:modId xmlns:p14="http://schemas.microsoft.com/office/powerpoint/2010/main" val="2947298600"/>
              </p:ext>
            </p:extLst>
          </p:nvPr>
        </p:nvGraphicFramePr>
        <p:xfrm>
          <a:off x="729730" y="1606678"/>
          <a:ext cx="10776470" cy="3992992"/>
        </p:xfrm>
        <a:graphic>
          <a:graphicData uri="http://schemas.openxmlformats.org/drawingml/2006/table">
            <a:tbl>
              <a:tblPr/>
              <a:tblGrid>
                <a:gridCol w="5381428">
                  <a:extLst>
                    <a:ext uri="{9D8B030D-6E8A-4147-A177-3AD203B41FA5}">
                      <a16:colId xmlns:a16="http://schemas.microsoft.com/office/drawing/2014/main" val="20000"/>
                    </a:ext>
                  </a:extLst>
                </a:gridCol>
                <a:gridCol w="2697521">
                  <a:extLst>
                    <a:ext uri="{9D8B030D-6E8A-4147-A177-3AD203B41FA5}">
                      <a16:colId xmlns:a16="http://schemas.microsoft.com/office/drawing/2014/main" val="20001"/>
                    </a:ext>
                  </a:extLst>
                </a:gridCol>
                <a:gridCol w="2697521">
                  <a:extLst>
                    <a:ext uri="{9D8B030D-6E8A-4147-A177-3AD203B41FA5}">
                      <a16:colId xmlns:a16="http://schemas.microsoft.com/office/drawing/2014/main" val="20002"/>
                    </a:ext>
                  </a:extLst>
                </a:gridCol>
              </a:tblGrid>
              <a:tr h="402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11308275"/>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836 (91.8)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758 (83.8)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4907853"/>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78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MDS/AML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New primary malignancy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51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223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102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5433658"/>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4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7954665"/>
                  </a:ext>
                </a:extLst>
              </a:tr>
              <a:tr h="22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permanent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3885073"/>
                  </a:ext>
                </a:extLst>
              </a:tr>
            </a:tbl>
          </a:graphicData>
        </a:graphic>
      </p:graphicFrame>
      <p:sp>
        <p:nvSpPr>
          <p:cNvPr id="9" name="Text Box 15">
            <a:extLst>
              <a:ext uri="{FF2B5EF4-FFF2-40B4-BE49-F238E27FC236}">
                <a16:creationId xmlns:a16="http://schemas.microsoft.com/office/drawing/2014/main" id="{9ED7EB74-99BA-42C3-8562-D918E346216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ESMO 2022. Abstr VP1-2022.</a:t>
            </a:r>
          </a:p>
        </p:txBody>
      </p:sp>
      <p:grpSp>
        <p:nvGrpSpPr>
          <p:cNvPr id="10" name="Group 9">
            <a:extLst>
              <a:ext uri="{FF2B5EF4-FFF2-40B4-BE49-F238E27FC236}">
                <a16:creationId xmlns:a16="http://schemas.microsoft.com/office/drawing/2014/main" id="{806E2702-3131-46E5-8586-B345DC075D95}"/>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AA2E9F09-681E-40B5-AAEF-39510227B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8D3A8AC0-97C7-44E5-BA89-7B09E0DBA3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729756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5B60-13BB-44DB-8499-136D673DDF7E}"/>
              </a:ext>
            </a:extLst>
          </p:cNvPr>
          <p:cNvSpPr>
            <a:spLocks noGrp="1"/>
          </p:cNvSpPr>
          <p:nvPr>
            <p:ph type="title"/>
          </p:nvPr>
        </p:nvSpPr>
        <p:spPr/>
        <p:txBody>
          <a:bodyPr/>
          <a:lstStyle/>
          <a:p>
            <a:r>
              <a:rPr lang="en-US" dirty="0"/>
              <a:t>OlympiA: AE in ≥10% of Patients, </a:t>
            </a:r>
            <a:br>
              <a:rPr lang="en-US" dirty="0"/>
            </a:br>
            <a:r>
              <a:rPr lang="en-US" dirty="0"/>
              <a:t>Second Interim Analysis</a:t>
            </a:r>
          </a:p>
        </p:txBody>
      </p:sp>
      <p:sp>
        <p:nvSpPr>
          <p:cNvPr id="6" name="Text Box 15">
            <a:extLst>
              <a:ext uri="{FF2B5EF4-FFF2-40B4-BE49-F238E27FC236}">
                <a16:creationId xmlns:a16="http://schemas.microsoft.com/office/drawing/2014/main" id="{AC009982-486F-4CEE-B15D-5793194C0F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Tutt. ESMO 2022. Abstr VP1-2022.</a:t>
            </a:r>
          </a:p>
        </p:txBody>
      </p:sp>
      <p:grpSp>
        <p:nvGrpSpPr>
          <p:cNvPr id="7" name="Group 6">
            <a:extLst>
              <a:ext uri="{FF2B5EF4-FFF2-40B4-BE49-F238E27FC236}">
                <a16:creationId xmlns:a16="http://schemas.microsoft.com/office/drawing/2014/main" id="{EDE5AABE-1F20-4FA8-8E1F-E152DE81D6ED}"/>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F672A8E3-0A4C-454B-826A-98AEB36C36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FF07F70C-560D-414D-94F7-628A79ADDE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A8941054-F334-9FFB-E68E-5274BB0ECFE9}"/>
              </a:ext>
            </a:extLst>
          </p:cNvPr>
          <p:cNvSpPr txBox="1"/>
          <p:nvPr/>
        </p:nvSpPr>
        <p:spPr bwMode="auto">
          <a:xfrm>
            <a:off x="1756402" y="6055534"/>
            <a:ext cx="5763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≥3 AE percentage stated when value is ≥1% in either arm.</a:t>
            </a:r>
          </a:p>
        </p:txBody>
      </p:sp>
      <p:sp>
        <p:nvSpPr>
          <p:cNvPr id="10" name="TextBox 9">
            <a:extLst>
              <a:ext uri="{FF2B5EF4-FFF2-40B4-BE49-F238E27FC236}">
                <a16:creationId xmlns:a16="http://schemas.microsoft.com/office/drawing/2014/main" id="{5BB2E6B4-255A-EFAD-D636-C86846CC7239}"/>
              </a:ext>
            </a:extLst>
          </p:cNvPr>
          <p:cNvSpPr txBox="1"/>
          <p:nvPr/>
        </p:nvSpPr>
        <p:spPr bwMode="auto">
          <a:xfrm>
            <a:off x="5528023" y="5745195"/>
            <a:ext cx="2004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AEs (%)</a:t>
            </a:r>
          </a:p>
        </p:txBody>
      </p:sp>
      <p:sp>
        <p:nvSpPr>
          <p:cNvPr id="11" name="TextBox 10">
            <a:extLst>
              <a:ext uri="{FF2B5EF4-FFF2-40B4-BE49-F238E27FC236}">
                <a16:creationId xmlns:a16="http://schemas.microsoft.com/office/drawing/2014/main" id="{4F8AD3B0-5439-EC92-46E7-F89404DB97B8}"/>
              </a:ext>
            </a:extLst>
          </p:cNvPr>
          <p:cNvSpPr txBox="1"/>
          <p:nvPr/>
        </p:nvSpPr>
        <p:spPr bwMode="auto">
          <a:xfrm>
            <a:off x="739056" y="1731818"/>
            <a:ext cx="2096508" cy="376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2400"/>
              </a:lnSpc>
              <a:spcAft>
                <a:spcPct val="0"/>
              </a:spcAft>
              <a:buClrTx/>
              <a:buFontTx/>
              <a:buNone/>
            </a:pPr>
            <a:r>
              <a:rPr lang="en-US" dirty="0">
                <a:solidFill>
                  <a:schemeClr val="bg1"/>
                </a:solidFill>
                <a:latin typeface="Calibri" panose="020F0502020204030204" pitchFamily="34" charset="0"/>
              </a:rPr>
              <a:t>Nausea</a:t>
            </a:r>
          </a:p>
          <a:p>
            <a:pPr algn="l">
              <a:lnSpc>
                <a:spcPts val="2400"/>
              </a:lnSpc>
              <a:spcAft>
                <a:spcPct val="0"/>
              </a:spcAft>
              <a:buClrTx/>
              <a:buFontTx/>
              <a:buNone/>
            </a:pPr>
            <a:r>
              <a:rPr lang="en-US" dirty="0">
                <a:solidFill>
                  <a:schemeClr val="bg1"/>
                </a:solidFill>
                <a:latin typeface="Calibri" panose="020F0502020204030204" pitchFamily="34" charset="0"/>
              </a:rPr>
              <a:t>Fatigue</a:t>
            </a:r>
          </a:p>
          <a:p>
            <a:pPr algn="l">
              <a:lnSpc>
                <a:spcPts val="2400"/>
              </a:lnSpc>
              <a:spcAft>
                <a:spcPct val="0"/>
              </a:spcAft>
              <a:buClrTx/>
              <a:buFontTx/>
              <a:buNone/>
            </a:pPr>
            <a:r>
              <a:rPr lang="en-US" dirty="0">
                <a:solidFill>
                  <a:schemeClr val="bg1"/>
                </a:solidFill>
                <a:latin typeface="Calibri" panose="020F0502020204030204" pitchFamily="34" charset="0"/>
              </a:rPr>
              <a:t>Anemia</a:t>
            </a:r>
          </a:p>
          <a:p>
            <a:pPr algn="l">
              <a:lnSpc>
                <a:spcPts val="2400"/>
              </a:lnSpc>
              <a:spcAft>
                <a:spcPct val="0"/>
              </a:spcAft>
              <a:buClrTx/>
              <a:buFontTx/>
              <a:buNone/>
            </a:pPr>
            <a:r>
              <a:rPr lang="en-US" dirty="0">
                <a:solidFill>
                  <a:schemeClr val="bg1"/>
                </a:solidFill>
                <a:latin typeface="Calibri" panose="020F0502020204030204" pitchFamily="34" charset="0"/>
              </a:rPr>
              <a:t>Vomiting</a:t>
            </a:r>
          </a:p>
          <a:p>
            <a:pPr algn="l">
              <a:lnSpc>
                <a:spcPts val="2400"/>
              </a:lnSpc>
              <a:spcAft>
                <a:spcPct val="0"/>
              </a:spcAft>
              <a:buClrTx/>
              <a:buFontTx/>
              <a:buNone/>
            </a:pPr>
            <a:r>
              <a:rPr lang="en-US" dirty="0">
                <a:solidFill>
                  <a:schemeClr val="bg1"/>
                </a:solidFill>
                <a:latin typeface="Calibri" panose="020F0502020204030204" pitchFamily="34" charset="0"/>
              </a:rPr>
              <a:t>Headache</a:t>
            </a:r>
          </a:p>
          <a:p>
            <a:pPr algn="l">
              <a:lnSpc>
                <a:spcPts val="2400"/>
              </a:lnSpc>
              <a:spcAft>
                <a:spcPct val="0"/>
              </a:spcAft>
              <a:buClrTx/>
              <a:buFontTx/>
              <a:buNone/>
            </a:pPr>
            <a:r>
              <a:rPr lang="en-US" dirty="0">
                <a:solidFill>
                  <a:schemeClr val="bg1"/>
                </a:solidFill>
                <a:latin typeface="Calibri" panose="020F0502020204030204" pitchFamily="34" charset="0"/>
              </a:rPr>
              <a:t>Diarrhea</a:t>
            </a:r>
          </a:p>
          <a:p>
            <a:pPr algn="l">
              <a:lnSpc>
                <a:spcPts val="2400"/>
              </a:lnSpc>
              <a:spcAft>
                <a:spcPct val="0"/>
              </a:spcAft>
              <a:buClrTx/>
              <a:buFontTx/>
              <a:buNone/>
            </a:pPr>
            <a:r>
              <a:rPr lang="en-US" dirty="0">
                <a:solidFill>
                  <a:schemeClr val="bg1"/>
                </a:solidFill>
                <a:latin typeface="Calibri" panose="020F0502020204030204" pitchFamily="34" charset="0"/>
              </a:rPr>
              <a:t>Neutropenia</a:t>
            </a:r>
          </a:p>
          <a:p>
            <a:pPr algn="l">
              <a:lnSpc>
                <a:spcPts val="2400"/>
              </a:lnSpc>
              <a:spcAft>
                <a:spcPct val="0"/>
              </a:spcAft>
              <a:buClrTx/>
              <a:buFontTx/>
              <a:buNone/>
            </a:pPr>
            <a:r>
              <a:rPr lang="en-US" dirty="0">
                <a:solidFill>
                  <a:schemeClr val="bg1"/>
                </a:solidFill>
                <a:latin typeface="Calibri" panose="020F0502020204030204" pitchFamily="34" charset="0"/>
              </a:rPr>
              <a:t>Leukopenia</a:t>
            </a:r>
          </a:p>
          <a:p>
            <a:pPr algn="l">
              <a:lnSpc>
                <a:spcPts val="2400"/>
              </a:lnSpc>
              <a:spcAft>
                <a:spcPct val="0"/>
              </a:spcAft>
              <a:buClrTx/>
              <a:buFontTx/>
              <a:buNone/>
            </a:pPr>
            <a:r>
              <a:rPr lang="en-US" dirty="0">
                <a:solidFill>
                  <a:schemeClr val="bg1"/>
                </a:solidFill>
                <a:latin typeface="Calibri" panose="020F0502020204030204" pitchFamily="34" charset="0"/>
              </a:rPr>
              <a:t>Decreased Appetite</a:t>
            </a:r>
          </a:p>
          <a:p>
            <a:pPr algn="l">
              <a:lnSpc>
                <a:spcPts val="2400"/>
              </a:lnSpc>
              <a:spcAft>
                <a:spcPct val="0"/>
              </a:spcAft>
              <a:buClrTx/>
              <a:buFontTx/>
              <a:buNone/>
            </a:pPr>
            <a:r>
              <a:rPr lang="en-US" dirty="0">
                <a:solidFill>
                  <a:schemeClr val="bg1"/>
                </a:solidFill>
                <a:latin typeface="Calibri" panose="020F0502020204030204" pitchFamily="34" charset="0"/>
              </a:rPr>
              <a:t>Dysgeusia</a:t>
            </a:r>
          </a:p>
          <a:p>
            <a:pPr algn="l">
              <a:lnSpc>
                <a:spcPts val="2400"/>
              </a:lnSpc>
              <a:spcAft>
                <a:spcPct val="0"/>
              </a:spcAft>
              <a:buClrTx/>
              <a:buFontTx/>
              <a:buNone/>
            </a:pPr>
            <a:r>
              <a:rPr lang="en-US" dirty="0">
                <a:solidFill>
                  <a:schemeClr val="bg1"/>
                </a:solidFill>
                <a:latin typeface="Calibri" panose="020F0502020204030204" pitchFamily="34" charset="0"/>
              </a:rPr>
              <a:t>Dizziness</a:t>
            </a:r>
          </a:p>
          <a:p>
            <a:pPr algn="l">
              <a:lnSpc>
                <a:spcPts val="2400"/>
              </a:lnSpc>
              <a:spcAft>
                <a:spcPct val="0"/>
              </a:spcAft>
              <a:buClrTx/>
              <a:buFontTx/>
              <a:buNone/>
            </a:pPr>
            <a:r>
              <a:rPr lang="en-US" dirty="0">
                <a:solidFill>
                  <a:schemeClr val="bg1"/>
                </a:solidFill>
                <a:latin typeface="Calibri" panose="020F0502020204030204" pitchFamily="34" charset="0"/>
              </a:rPr>
              <a:t>Arthralgia</a:t>
            </a:r>
          </a:p>
        </p:txBody>
      </p:sp>
      <p:grpSp>
        <p:nvGrpSpPr>
          <p:cNvPr id="18" name="Group 17">
            <a:extLst>
              <a:ext uri="{FF2B5EF4-FFF2-40B4-BE49-F238E27FC236}">
                <a16:creationId xmlns:a16="http://schemas.microsoft.com/office/drawing/2014/main" id="{46BB6C6F-F2CB-18D2-A74D-8CFACA983168}"/>
              </a:ext>
            </a:extLst>
          </p:cNvPr>
          <p:cNvGrpSpPr/>
          <p:nvPr/>
        </p:nvGrpSpPr>
        <p:grpSpPr>
          <a:xfrm>
            <a:off x="2479312" y="5510946"/>
            <a:ext cx="2638873" cy="88987"/>
            <a:chOff x="2479312" y="5510946"/>
            <a:chExt cx="2638873" cy="208656"/>
          </a:xfrm>
        </p:grpSpPr>
        <p:cxnSp>
          <p:nvCxnSpPr>
            <p:cNvPr id="14" name="Straight Connector 13">
              <a:extLst>
                <a:ext uri="{FF2B5EF4-FFF2-40B4-BE49-F238E27FC236}">
                  <a16:creationId xmlns:a16="http://schemas.microsoft.com/office/drawing/2014/main" id="{049C1805-6595-7F94-24A9-3A6EF556DC63}"/>
                </a:ext>
              </a:extLst>
            </p:cNvPr>
            <p:cNvCxnSpPr>
              <a:cxnSpLocks/>
            </p:cNvCxnSpPr>
            <p:nvPr/>
          </p:nvCxnSpPr>
          <p:spPr bwMode="auto">
            <a:xfrm>
              <a:off x="2479312" y="5510946"/>
              <a:ext cx="0" cy="20865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B008A7D-2992-B107-F47F-FBFEDCC03B96}"/>
                </a:ext>
              </a:extLst>
            </p:cNvPr>
            <p:cNvCxnSpPr>
              <a:cxnSpLocks/>
            </p:cNvCxnSpPr>
            <p:nvPr/>
          </p:nvCxnSpPr>
          <p:spPr bwMode="auto">
            <a:xfrm>
              <a:off x="3798749" y="5510946"/>
              <a:ext cx="0" cy="208656"/>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BCC0707-6716-B90D-89F1-809BE542C969}"/>
                </a:ext>
              </a:extLst>
            </p:cNvPr>
            <p:cNvCxnSpPr>
              <a:cxnSpLocks/>
            </p:cNvCxnSpPr>
            <p:nvPr/>
          </p:nvCxnSpPr>
          <p:spPr bwMode="auto">
            <a:xfrm>
              <a:off x="5118185" y="5510946"/>
              <a:ext cx="0" cy="208656"/>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88998D87-1B11-91C6-0D77-3203290B558C}"/>
              </a:ext>
            </a:extLst>
          </p:cNvPr>
          <p:cNvGrpSpPr/>
          <p:nvPr/>
        </p:nvGrpSpPr>
        <p:grpSpPr>
          <a:xfrm>
            <a:off x="6586953" y="5494581"/>
            <a:ext cx="4093321" cy="99216"/>
            <a:chOff x="6586953" y="5494580"/>
            <a:chExt cx="4093321" cy="338555"/>
          </a:xfrm>
        </p:grpSpPr>
        <p:cxnSp>
          <p:nvCxnSpPr>
            <p:cNvPr id="19" name="Straight Connector 18">
              <a:extLst>
                <a:ext uri="{FF2B5EF4-FFF2-40B4-BE49-F238E27FC236}">
                  <a16:creationId xmlns:a16="http://schemas.microsoft.com/office/drawing/2014/main" id="{1435CD0E-45A9-B2B7-BA12-0183B74B2699}"/>
                </a:ext>
              </a:extLst>
            </p:cNvPr>
            <p:cNvCxnSpPr>
              <a:cxnSpLocks/>
            </p:cNvCxnSpPr>
            <p:nvPr/>
          </p:nvCxnSpPr>
          <p:spPr bwMode="auto">
            <a:xfrm>
              <a:off x="6586953" y="5494580"/>
              <a:ext cx="0" cy="33855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E6F3617-A7CB-10E8-B6FB-E95A53C1D981}"/>
                </a:ext>
              </a:extLst>
            </p:cNvPr>
            <p:cNvCxnSpPr>
              <a:cxnSpLocks/>
            </p:cNvCxnSpPr>
            <p:nvPr/>
          </p:nvCxnSpPr>
          <p:spPr bwMode="auto">
            <a:xfrm>
              <a:off x="7951393" y="5494580"/>
              <a:ext cx="0" cy="33855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B9FFB69-EFDF-5F11-7BF8-E4BC085B1635}"/>
                </a:ext>
              </a:extLst>
            </p:cNvPr>
            <p:cNvCxnSpPr>
              <a:cxnSpLocks/>
            </p:cNvCxnSpPr>
            <p:nvPr/>
          </p:nvCxnSpPr>
          <p:spPr bwMode="auto">
            <a:xfrm>
              <a:off x="9315833" y="5494580"/>
              <a:ext cx="0" cy="33855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7F98911-97EB-C188-AD0C-8028876680EF}"/>
                </a:ext>
              </a:extLst>
            </p:cNvPr>
            <p:cNvCxnSpPr>
              <a:cxnSpLocks/>
            </p:cNvCxnSpPr>
            <p:nvPr/>
          </p:nvCxnSpPr>
          <p:spPr bwMode="auto">
            <a:xfrm>
              <a:off x="10680274" y="5494580"/>
              <a:ext cx="0" cy="338555"/>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C37D7D54-3350-9B83-384B-6F884B9A969E}"/>
              </a:ext>
            </a:extLst>
          </p:cNvPr>
          <p:cNvSpPr txBox="1"/>
          <p:nvPr/>
        </p:nvSpPr>
        <p:spPr bwMode="auto">
          <a:xfrm>
            <a:off x="6446889" y="5506980"/>
            <a:ext cx="352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CEEDA220-754F-03C1-545E-0B585DDC0DC5}"/>
              </a:ext>
            </a:extLst>
          </p:cNvPr>
          <p:cNvSpPr txBox="1"/>
          <p:nvPr/>
        </p:nvSpPr>
        <p:spPr bwMode="auto">
          <a:xfrm>
            <a:off x="7747852"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25B787B8-96FC-FF33-00B3-76C4577B3EE8}"/>
              </a:ext>
            </a:extLst>
          </p:cNvPr>
          <p:cNvSpPr txBox="1"/>
          <p:nvPr/>
        </p:nvSpPr>
        <p:spPr bwMode="auto">
          <a:xfrm>
            <a:off x="9085699"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5F99FA57-FF2B-D435-4298-2FAF26E62E1B}"/>
              </a:ext>
            </a:extLst>
          </p:cNvPr>
          <p:cNvSpPr txBox="1"/>
          <p:nvPr/>
        </p:nvSpPr>
        <p:spPr bwMode="auto">
          <a:xfrm>
            <a:off x="10478779"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D8ABD5D7-8C89-79D5-A106-F61E7A0EF7D9}"/>
              </a:ext>
            </a:extLst>
          </p:cNvPr>
          <p:cNvSpPr txBox="1"/>
          <p:nvPr/>
        </p:nvSpPr>
        <p:spPr bwMode="auto">
          <a:xfrm>
            <a:off x="2276795"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A399BB73-746E-B764-3735-A50A7B342213}"/>
              </a:ext>
            </a:extLst>
          </p:cNvPr>
          <p:cNvSpPr txBox="1"/>
          <p:nvPr/>
        </p:nvSpPr>
        <p:spPr bwMode="auto">
          <a:xfrm>
            <a:off x="3590094"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4DC48779-B7D9-7D2D-29F6-535CFCB47C24}"/>
              </a:ext>
            </a:extLst>
          </p:cNvPr>
          <p:cNvSpPr txBox="1"/>
          <p:nvPr/>
        </p:nvSpPr>
        <p:spPr bwMode="auto">
          <a:xfrm>
            <a:off x="4915667" y="5506980"/>
            <a:ext cx="447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grpSp>
        <p:nvGrpSpPr>
          <p:cNvPr id="38" name="Group 37">
            <a:extLst>
              <a:ext uri="{FF2B5EF4-FFF2-40B4-BE49-F238E27FC236}">
                <a16:creationId xmlns:a16="http://schemas.microsoft.com/office/drawing/2014/main" id="{FE72FEA3-8823-7B34-6BF1-5132B76F202B}"/>
              </a:ext>
            </a:extLst>
          </p:cNvPr>
          <p:cNvGrpSpPr/>
          <p:nvPr/>
        </p:nvGrpSpPr>
        <p:grpSpPr>
          <a:xfrm>
            <a:off x="2645421" y="1856013"/>
            <a:ext cx="3796200" cy="217715"/>
            <a:chOff x="2645421" y="1856013"/>
            <a:chExt cx="3796200" cy="217715"/>
          </a:xfrm>
        </p:grpSpPr>
        <p:sp>
          <p:nvSpPr>
            <p:cNvPr id="32" name="Rectangle 31">
              <a:extLst>
                <a:ext uri="{FF2B5EF4-FFF2-40B4-BE49-F238E27FC236}">
                  <a16:creationId xmlns:a16="http://schemas.microsoft.com/office/drawing/2014/main" id="{49027543-8B56-6281-71FB-A027F9DAA640}"/>
                </a:ext>
              </a:extLst>
            </p:cNvPr>
            <p:cNvSpPr/>
            <p:nvPr/>
          </p:nvSpPr>
          <p:spPr bwMode="auto">
            <a:xfrm>
              <a:off x="3584121" y="1856013"/>
              <a:ext cx="2857500"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6E24B3EF-59AE-F942-9956-573C648FF160}"/>
                </a:ext>
              </a:extLst>
            </p:cNvPr>
            <p:cNvSpPr/>
            <p:nvPr/>
          </p:nvSpPr>
          <p:spPr bwMode="auto">
            <a:xfrm>
              <a:off x="2696935" y="1856013"/>
              <a:ext cx="890547"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12DFF05B-242E-8B1B-33C8-B30EAC2C9E2F}"/>
                </a:ext>
              </a:extLst>
            </p:cNvPr>
            <p:cNvSpPr/>
            <p:nvPr/>
          </p:nvSpPr>
          <p:spPr bwMode="auto">
            <a:xfrm>
              <a:off x="2645421" y="1856013"/>
              <a:ext cx="51988"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81EA654B-5D87-D7E3-DBEA-5A53DD027E2F}"/>
              </a:ext>
            </a:extLst>
          </p:cNvPr>
          <p:cNvGrpSpPr/>
          <p:nvPr/>
        </p:nvGrpSpPr>
        <p:grpSpPr>
          <a:xfrm>
            <a:off x="3759200" y="2159145"/>
            <a:ext cx="2682421" cy="217715"/>
            <a:chOff x="3759200" y="2163675"/>
            <a:chExt cx="2682421" cy="217715"/>
          </a:xfrm>
        </p:grpSpPr>
        <p:sp>
          <p:nvSpPr>
            <p:cNvPr id="35" name="Rectangle 34">
              <a:extLst>
                <a:ext uri="{FF2B5EF4-FFF2-40B4-BE49-F238E27FC236}">
                  <a16:creationId xmlns:a16="http://schemas.microsoft.com/office/drawing/2014/main" id="{DAA6EC9A-1B83-502D-98C6-CEEBCD8D1790}"/>
                </a:ext>
              </a:extLst>
            </p:cNvPr>
            <p:cNvSpPr/>
            <p:nvPr/>
          </p:nvSpPr>
          <p:spPr bwMode="auto">
            <a:xfrm>
              <a:off x="4692203" y="2163675"/>
              <a:ext cx="1749418"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1C3A27F7-682B-1894-44BD-27D147C2ED89}"/>
                </a:ext>
              </a:extLst>
            </p:cNvPr>
            <p:cNvSpPr/>
            <p:nvPr/>
          </p:nvSpPr>
          <p:spPr bwMode="auto">
            <a:xfrm>
              <a:off x="3876541" y="2163675"/>
              <a:ext cx="818524"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C311A06B-CCAB-A7D9-82CE-6CCF7EF2542A}"/>
                </a:ext>
              </a:extLst>
            </p:cNvPr>
            <p:cNvSpPr/>
            <p:nvPr/>
          </p:nvSpPr>
          <p:spPr bwMode="auto">
            <a:xfrm>
              <a:off x="3759200" y="2163675"/>
              <a:ext cx="117341"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 name="Group 68">
            <a:extLst>
              <a:ext uri="{FF2B5EF4-FFF2-40B4-BE49-F238E27FC236}">
                <a16:creationId xmlns:a16="http://schemas.microsoft.com/office/drawing/2014/main" id="{19A4469A-8237-3D49-0984-5A36CC25088A}"/>
              </a:ext>
            </a:extLst>
          </p:cNvPr>
          <p:cNvGrpSpPr/>
          <p:nvPr/>
        </p:nvGrpSpPr>
        <p:grpSpPr>
          <a:xfrm>
            <a:off x="4882523" y="2462277"/>
            <a:ext cx="1560529" cy="217715"/>
            <a:chOff x="4882523" y="2461320"/>
            <a:chExt cx="1560529" cy="217715"/>
          </a:xfrm>
        </p:grpSpPr>
        <p:sp>
          <p:nvSpPr>
            <p:cNvPr id="39" name="Rectangle 38">
              <a:extLst>
                <a:ext uri="{FF2B5EF4-FFF2-40B4-BE49-F238E27FC236}">
                  <a16:creationId xmlns:a16="http://schemas.microsoft.com/office/drawing/2014/main" id="{565B2184-9FF9-5741-6B3F-D76EF80B93E4}"/>
                </a:ext>
              </a:extLst>
            </p:cNvPr>
            <p:cNvSpPr/>
            <p:nvPr/>
          </p:nvSpPr>
          <p:spPr bwMode="auto">
            <a:xfrm>
              <a:off x="5945746" y="2461320"/>
              <a:ext cx="497306"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E86191E-0DAD-F250-D9A9-D815806AB9FA}"/>
                </a:ext>
              </a:extLst>
            </p:cNvPr>
            <p:cNvSpPr/>
            <p:nvPr/>
          </p:nvSpPr>
          <p:spPr bwMode="auto">
            <a:xfrm>
              <a:off x="5457780" y="2461320"/>
              <a:ext cx="49082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96D2216A-4B54-20BF-578D-A7064F31B556}"/>
                </a:ext>
              </a:extLst>
            </p:cNvPr>
            <p:cNvSpPr/>
            <p:nvPr/>
          </p:nvSpPr>
          <p:spPr bwMode="auto">
            <a:xfrm>
              <a:off x="4882523" y="2461320"/>
              <a:ext cx="576688"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EB4E14B6-4C31-8670-280E-A30406D73425}"/>
              </a:ext>
            </a:extLst>
          </p:cNvPr>
          <p:cNvGrpSpPr/>
          <p:nvPr/>
        </p:nvGrpSpPr>
        <p:grpSpPr>
          <a:xfrm>
            <a:off x="4937397" y="2765409"/>
            <a:ext cx="1505655" cy="217715"/>
            <a:chOff x="4937397" y="2764908"/>
            <a:chExt cx="1505655" cy="217715"/>
          </a:xfrm>
        </p:grpSpPr>
        <p:sp>
          <p:nvSpPr>
            <p:cNvPr id="42" name="Rectangle 41">
              <a:extLst>
                <a:ext uri="{FF2B5EF4-FFF2-40B4-BE49-F238E27FC236}">
                  <a16:creationId xmlns:a16="http://schemas.microsoft.com/office/drawing/2014/main" id="{88907805-16B5-9DC9-742B-B9766590EB8E}"/>
                </a:ext>
              </a:extLst>
            </p:cNvPr>
            <p:cNvSpPr/>
            <p:nvPr/>
          </p:nvSpPr>
          <p:spPr bwMode="auto">
            <a:xfrm>
              <a:off x="5280978" y="2764908"/>
              <a:ext cx="1162074"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9B27AF9-14FC-D9A5-E096-D7540C46F588}"/>
                </a:ext>
              </a:extLst>
            </p:cNvPr>
            <p:cNvSpPr/>
            <p:nvPr/>
          </p:nvSpPr>
          <p:spPr bwMode="auto">
            <a:xfrm>
              <a:off x="4984662" y="2764908"/>
              <a:ext cx="298134"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C547791D-1214-9220-7490-8FD2AEA703D8}"/>
                </a:ext>
              </a:extLst>
            </p:cNvPr>
            <p:cNvSpPr/>
            <p:nvPr/>
          </p:nvSpPr>
          <p:spPr bwMode="auto">
            <a:xfrm>
              <a:off x="4937397" y="2764908"/>
              <a:ext cx="47265"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70">
            <a:extLst>
              <a:ext uri="{FF2B5EF4-FFF2-40B4-BE49-F238E27FC236}">
                <a16:creationId xmlns:a16="http://schemas.microsoft.com/office/drawing/2014/main" id="{BFC91530-833B-4908-BD8C-204985CED4F7}"/>
              </a:ext>
            </a:extLst>
          </p:cNvPr>
          <p:cNvGrpSpPr/>
          <p:nvPr/>
        </p:nvGrpSpPr>
        <p:grpSpPr>
          <a:xfrm>
            <a:off x="5131005" y="3068541"/>
            <a:ext cx="1312047" cy="217715"/>
            <a:chOff x="5131005" y="3068496"/>
            <a:chExt cx="1312047" cy="217715"/>
          </a:xfrm>
        </p:grpSpPr>
        <p:sp>
          <p:nvSpPr>
            <p:cNvPr id="47" name="Rectangle 46">
              <a:extLst>
                <a:ext uri="{FF2B5EF4-FFF2-40B4-BE49-F238E27FC236}">
                  <a16:creationId xmlns:a16="http://schemas.microsoft.com/office/drawing/2014/main" id="{FF24BA17-4E31-42CB-3A47-C51E26B01D24}"/>
                </a:ext>
              </a:extLst>
            </p:cNvPr>
            <p:cNvSpPr/>
            <p:nvPr/>
          </p:nvSpPr>
          <p:spPr bwMode="auto">
            <a:xfrm>
              <a:off x="5131005" y="3068496"/>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938CD5C3-5F0F-3A8C-EE7A-B8D5250A91D0}"/>
                </a:ext>
              </a:extLst>
            </p:cNvPr>
            <p:cNvSpPr/>
            <p:nvPr/>
          </p:nvSpPr>
          <p:spPr bwMode="auto">
            <a:xfrm>
              <a:off x="5391870" y="3068496"/>
              <a:ext cx="1051182"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32F3B738-1509-8E57-2024-FB9552709E56}"/>
                </a:ext>
              </a:extLst>
            </p:cNvPr>
            <p:cNvSpPr/>
            <p:nvPr/>
          </p:nvSpPr>
          <p:spPr bwMode="auto">
            <a:xfrm>
              <a:off x="5155544" y="3068496"/>
              <a:ext cx="241779"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0B2C11A9-821A-5A36-0C58-B618629245B4}"/>
              </a:ext>
            </a:extLst>
          </p:cNvPr>
          <p:cNvGrpSpPr/>
          <p:nvPr/>
        </p:nvGrpSpPr>
        <p:grpSpPr>
          <a:xfrm>
            <a:off x="5278463" y="3371673"/>
            <a:ext cx="1164588" cy="217715"/>
            <a:chOff x="5278463" y="3372004"/>
            <a:chExt cx="1164588" cy="217715"/>
          </a:xfrm>
        </p:grpSpPr>
        <p:sp>
          <p:nvSpPr>
            <p:cNvPr id="50" name="Rectangle 49">
              <a:extLst>
                <a:ext uri="{FF2B5EF4-FFF2-40B4-BE49-F238E27FC236}">
                  <a16:creationId xmlns:a16="http://schemas.microsoft.com/office/drawing/2014/main" id="{11BC4209-3CDF-20F2-F69F-6639B24F28E3}"/>
                </a:ext>
              </a:extLst>
            </p:cNvPr>
            <p:cNvSpPr/>
            <p:nvPr/>
          </p:nvSpPr>
          <p:spPr bwMode="auto">
            <a:xfrm>
              <a:off x="5278463" y="3372004"/>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DDF8D47-45F8-89C8-F2D6-791E7C32DFBA}"/>
                </a:ext>
              </a:extLst>
            </p:cNvPr>
            <p:cNvSpPr/>
            <p:nvPr/>
          </p:nvSpPr>
          <p:spPr bwMode="auto">
            <a:xfrm>
              <a:off x="5532894" y="3372004"/>
              <a:ext cx="910157"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AB2D273-7DC2-D3CF-2C60-4ACC3368038B}"/>
                </a:ext>
              </a:extLst>
            </p:cNvPr>
            <p:cNvSpPr/>
            <p:nvPr/>
          </p:nvSpPr>
          <p:spPr bwMode="auto">
            <a:xfrm>
              <a:off x="5300419" y="3372004"/>
              <a:ext cx="235059"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EBABEEC8-680E-8D71-6D6A-23ECA4BCEC08}"/>
              </a:ext>
            </a:extLst>
          </p:cNvPr>
          <p:cNvGrpSpPr/>
          <p:nvPr/>
        </p:nvGrpSpPr>
        <p:grpSpPr>
          <a:xfrm>
            <a:off x="5375330" y="3674805"/>
            <a:ext cx="1067721" cy="217715"/>
            <a:chOff x="5375330" y="3671638"/>
            <a:chExt cx="1067721" cy="217715"/>
          </a:xfrm>
        </p:grpSpPr>
        <p:sp>
          <p:nvSpPr>
            <p:cNvPr id="51" name="Rectangle 50">
              <a:extLst>
                <a:ext uri="{FF2B5EF4-FFF2-40B4-BE49-F238E27FC236}">
                  <a16:creationId xmlns:a16="http://schemas.microsoft.com/office/drawing/2014/main" id="{376CDD17-0F14-34F1-7203-28DAECA6DB8D}"/>
                </a:ext>
              </a:extLst>
            </p:cNvPr>
            <p:cNvSpPr/>
            <p:nvPr/>
          </p:nvSpPr>
          <p:spPr bwMode="auto">
            <a:xfrm>
              <a:off x="6190281" y="3671638"/>
              <a:ext cx="252770"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CD357877-CD71-9FBF-DE7F-4087A345884E}"/>
                </a:ext>
              </a:extLst>
            </p:cNvPr>
            <p:cNvSpPr/>
            <p:nvPr/>
          </p:nvSpPr>
          <p:spPr bwMode="auto">
            <a:xfrm>
              <a:off x="5704668" y="3671638"/>
              <a:ext cx="48948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DEEFE38-0DF6-4865-8F6A-939B29FC5C46}"/>
                </a:ext>
              </a:extLst>
            </p:cNvPr>
            <p:cNvSpPr/>
            <p:nvPr/>
          </p:nvSpPr>
          <p:spPr bwMode="auto">
            <a:xfrm>
              <a:off x="5375330" y="3671638"/>
              <a:ext cx="33062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DD119FA8-0980-69B8-3449-911907A633CA}"/>
              </a:ext>
            </a:extLst>
          </p:cNvPr>
          <p:cNvGrpSpPr/>
          <p:nvPr/>
        </p:nvGrpSpPr>
        <p:grpSpPr>
          <a:xfrm>
            <a:off x="5401159" y="3977937"/>
            <a:ext cx="1041892" cy="217715"/>
            <a:chOff x="5401159" y="3971271"/>
            <a:chExt cx="1041892" cy="217715"/>
          </a:xfrm>
        </p:grpSpPr>
        <p:sp>
          <p:nvSpPr>
            <p:cNvPr id="54" name="Rectangle 53">
              <a:extLst>
                <a:ext uri="{FF2B5EF4-FFF2-40B4-BE49-F238E27FC236}">
                  <a16:creationId xmlns:a16="http://schemas.microsoft.com/office/drawing/2014/main" id="{32965EFF-F660-A0C5-8114-30646199CCDD}"/>
                </a:ext>
              </a:extLst>
            </p:cNvPr>
            <p:cNvSpPr/>
            <p:nvPr/>
          </p:nvSpPr>
          <p:spPr bwMode="auto">
            <a:xfrm>
              <a:off x="6139912" y="3971271"/>
              <a:ext cx="303139"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B7805415-0816-9555-B0EE-F5D9AE33CC5D}"/>
                </a:ext>
              </a:extLst>
            </p:cNvPr>
            <p:cNvSpPr/>
            <p:nvPr/>
          </p:nvSpPr>
          <p:spPr bwMode="auto">
            <a:xfrm>
              <a:off x="5600054" y="3971271"/>
              <a:ext cx="53985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4EA9DBE-F465-E550-6D81-5B474B5A6CEB}"/>
                </a:ext>
              </a:extLst>
            </p:cNvPr>
            <p:cNvSpPr/>
            <p:nvPr/>
          </p:nvSpPr>
          <p:spPr bwMode="auto">
            <a:xfrm>
              <a:off x="5401159" y="3971271"/>
              <a:ext cx="198895"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4A5A911D-F32B-22C8-1303-6C8917BD2922}"/>
              </a:ext>
            </a:extLst>
          </p:cNvPr>
          <p:cNvGrpSpPr/>
          <p:nvPr/>
        </p:nvGrpSpPr>
        <p:grpSpPr>
          <a:xfrm>
            <a:off x="5583266" y="4281069"/>
            <a:ext cx="859785" cy="217715"/>
            <a:chOff x="5583266" y="4277362"/>
            <a:chExt cx="859785" cy="217715"/>
          </a:xfrm>
        </p:grpSpPr>
        <p:sp>
          <p:nvSpPr>
            <p:cNvPr id="59" name="Rectangle 58">
              <a:extLst>
                <a:ext uri="{FF2B5EF4-FFF2-40B4-BE49-F238E27FC236}">
                  <a16:creationId xmlns:a16="http://schemas.microsoft.com/office/drawing/2014/main" id="{88DA3397-C94F-6BA5-C944-9DE718F0C7C4}"/>
                </a:ext>
              </a:extLst>
            </p:cNvPr>
            <p:cNvSpPr/>
            <p:nvPr/>
          </p:nvSpPr>
          <p:spPr bwMode="auto">
            <a:xfrm>
              <a:off x="5583266" y="4277362"/>
              <a:ext cx="46494"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FD214B51-2065-D85A-86D4-7B8C6EF42C9D}"/>
                </a:ext>
              </a:extLst>
            </p:cNvPr>
            <p:cNvSpPr/>
            <p:nvPr/>
          </p:nvSpPr>
          <p:spPr bwMode="auto">
            <a:xfrm>
              <a:off x="5715000" y="4277362"/>
              <a:ext cx="72805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E6D4C065-D64E-DCF7-B3E3-9DC61575E211}"/>
                </a:ext>
              </a:extLst>
            </p:cNvPr>
            <p:cNvSpPr/>
            <p:nvPr/>
          </p:nvSpPr>
          <p:spPr bwMode="auto">
            <a:xfrm>
              <a:off x="5606512" y="4277362"/>
              <a:ext cx="111071"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16D07B20-E94A-A4F3-5C02-97202CFC3939}"/>
              </a:ext>
            </a:extLst>
          </p:cNvPr>
          <p:cNvGrpSpPr/>
          <p:nvPr/>
        </p:nvGrpSpPr>
        <p:grpSpPr>
          <a:xfrm>
            <a:off x="5668506" y="4584201"/>
            <a:ext cx="774545" cy="217715"/>
            <a:chOff x="5668506" y="4586036"/>
            <a:chExt cx="774545" cy="217715"/>
          </a:xfrm>
        </p:grpSpPr>
        <p:sp>
          <p:nvSpPr>
            <p:cNvPr id="60" name="Rectangle 59">
              <a:extLst>
                <a:ext uri="{FF2B5EF4-FFF2-40B4-BE49-F238E27FC236}">
                  <a16:creationId xmlns:a16="http://schemas.microsoft.com/office/drawing/2014/main" id="{3BE22A11-537E-4336-659D-0E23B319A4FD}"/>
                </a:ext>
              </a:extLst>
            </p:cNvPr>
            <p:cNvSpPr/>
            <p:nvPr/>
          </p:nvSpPr>
          <p:spPr bwMode="auto">
            <a:xfrm>
              <a:off x="5715000" y="4586036"/>
              <a:ext cx="72805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03AF76E-5738-827B-63F9-95E8C84556EE}"/>
                </a:ext>
              </a:extLst>
            </p:cNvPr>
            <p:cNvSpPr/>
            <p:nvPr/>
          </p:nvSpPr>
          <p:spPr bwMode="auto">
            <a:xfrm>
              <a:off x="5668506" y="4586036"/>
              <a:ext cx="49078"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C9DB7998-95D8-EF2F-38FE-52C2FAA2898A}"/>
              </a:ext>
            </a:extLst>
          </p:cNvPr>
          <p:cNvGrpSpPr/>
          <p:nvPr/>
        </p:nvGrpSpPr>
        <p:grpSpPr>
          <a:xfrm>
            <a:off x="5691753" y="4887333"/>
            <a:ext cx="751298" cy="217715"/>
            <a:chOff x="5691753" y="4883087"/>
            <a:chExt cx="751298" cy="217715"/>
          </a:xfrm>
        </p:grpSpPr>
        <p:sp>
          <p:nvSpPr>
            <p:cNvPr id="64" name="Rectangle 63">
              <a:extLst>
                <a:ext uri="{FF2B5EF4-FFF2-40B4-BE49-F238E27FC236}">
                  <a16:creationId xmlns:a16="http://schemas.microsoft.com/office/drawing/2014/main" id="{54C707C8-330F-3E06-3CE3-FAD71ABDC201}"/>
                </a:ext>
              </a:extLst>
            </p:cNvPr>
            <p:cNvSpPr/>
            <p:nvPr/>
          </p:nvSpPr>
          <p:spPr bwMode="auto">
            <a:xfrm>
              <a:off x="5691753" y="4883087"/>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465C1240-F4AE-8954-EDED-747D43886036}"/>
                </a:ext>
              </a:extLst>
            </p:cNvPr>
            <p:cNvSpPr/>
            <p:nvPr/>
          </p:nvSpPr>
          <p:spPr bwMode="auto">
            <a:xfrm>
              <a:off x="5791200" y="4883087"/>
              <a:ext cx="65185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8313B2B-1DAE-2F3D-3BA4-A66CA8AEA36C}"/>
                </a:ext>
              </a:extLst>
            </p:cNvPr>
            <p:cNvSpPr/>
            <p:nvPr/>
          </p:nvSpPr>
          <p:spPr bwMode="auto">
            <a:xfrm>
              <a:off x="5713709" y="4883087"/>
              <a:ext cx="77491"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F87F8834-5CA0-B6A8-A331-0062B8F796E2}"/>
              </a:ext>
            </a:extLst>
          </p:cNvPr>
          <p:cNvGrpSpPr/>
          <p:nvPr/>
        </p:nvGrpSpPr>
        <p:grpSpPr>
          <a:xfrm>
            <a:off x="5797658" y="5190470"/>
            <a:ext cx="645393" cy="217715"/>
            <a:chOff x="5797658" y="5190470"/>
            <a:chExt cx="645393" cy="217715"/>
          </a:xfrm>
        </p:grpSpPr>
        <p:sp>
          <p:nvSpPr>
            <p:cNvPr id="67" name="Rectangle 66">
              <a:extLst>
                <a:ext uri="{FF2B5EF4-FFF2-40B4-BE49-F238E27FC236}">
                  <a16:creationId xmlns:a16="http://schemas.microsoft.com/office/drawing/2014/main" id="{8FAB947A-3DC9-C058-4AAC-D2550CCD54E7}"/>
                </a:ext>
              </a:extLst>
            </p:cNvPr>
            <p:cNvSpPr/>
            <p:nvPr/>
          </p:nvSpPr>
          <p:spPr bwMode="auto">
            <a:xfrm>
              <a:off x="5797658" y="5190470"/>
              <a:ext cx="45719" cy="217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6A628A1-46A6-31E2-2786-0C23861E3077}"/>
                </a:ext>
              </a:extLst>
            </p:cNvPr>
            <p:cNvSpPr/>
            <p:nvPr/>
          </p:nvSpPr>
          <p:spPr bwMode="auto">
            <a:xfrm>
              <a:off x="5977180" y="5190470"/>
              <a:ext cx="465871" cy="21771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4341F2E-925B-847A-B4CC-2C79EB9A133F}"/>
                </a:ext>
              </a:extLst>
            </p:cNvPr>
            <p:cNvSpPr/>
            <p:nvPr/>
          </p:nvSpPr>
          <p:spPr bwMode="auto">
            <a:xfrm>
              <a:off x="5822197" y="5190470"/>
              <a:ext cx="154983" cy="2177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 name="Freeform: Shape 3">
            <a:extLst>
              <a:ext uri="{FF2B5EF4-FFF2-40B4-BE49-F238E27FC236}">
                <a16:creationId xmlns:a16="http://schemas.microsoft.com/office/drawing/2014/main" id="{5780970B-7CA7-F6AE-B8A0-1D337C43B981}"/>
              </a:ext>
            </a:extLst>
          </p:cNvPr>
          <p:cNvSpPr/>
          <p:nvPr/>
        </p:nvSpPr>
        <p:spPr bwMode="auto">
          <a:xfrm>
            <a:off x="1847211" y="1755157"/>
            <a:ext cx="4602684" cy="3752722"/>
          </a:xfrm>
          <a:custGeom>
            <a:avLst/>
            <a:gdLst>
              <a:gd name="connsiteX0" fmla="*/ 0 w 4602684"/>
              <a:gd name="connsiteY0" fmla="*/ 3752722 h 3752722"/>
              <a:gd name="connsiteX1" fmla="*/ 4602684 w 4602684"/>
              <a:gd name="connsiteY1" fmla="*/ 3752722 h 3752722"/>
              <a:gd name="connsiteX2" fmla="*/ 4602684 w 4602684"/>
              <a:gd name="connsiteY2" fmla="*/ 0 h 3752722"/>
            </a:gdLst>
            <a:ahLst/>
            <a:cxnLst>
              <a:cxn ang="0">
                <a:pos x="connsiteX0" y="connsiteY0"/>
              </a:cxn>
              <a:cxn ang="0">
                <a:pos x="connsiteX1" y="connsiteY1"/>
              </a:cxn>
              <a:cxn ang="0">
                <a:pos x="connsiteX2" y="connsiteY2"/>
              </a:cxn>
            </a:cxnLst>
            <a:rect l="l" t="t" r="r" b="b"/>
            <a:pathLst>
              <a:path w="4602684" h="3752722">
                <a:moveTo>
                  <a:pt x="0" y="3752722"/>
                </a:moveTo>
                <a:lnTo>
                  <a:pt x="4602684" y="3752722"/>
                </a:lnTo>
                <a:lnTo>
                  <a:pt x="4602684" y="0"/>
                </a:lnTo>
              </a:path>
            </a:pathLst>
          </a:custGeom>
          <a:noFill/>
          <a:ln w="28575">
            <a:solidFill>
              <a:schemeClr val="bg1"/>
            </a:solidFill>
            <a:miter lim="800000"/>
            <a:headEnd/>
            <a:tailEnd/>
          </a:ln>
        </p:spPr>
        <p:txBody>
          <a:bodyPr rtlCol="0" anchor="ctr"/>
          <a:lstStyle/>
          <a:p>
            <a:pPr algn="ctr"/>
            <a:endParaRPr lang="en-US" dirty="0"/>
          </a:p>
        </p:txBody>
      </p:sp>
      <p:grpSp>
        <p:nvGrpSpPr>
          <p:cNvPr id="113" name="Group 112">
            <a:extLst>
              <a:ext uri="{FF2B5EF4-FFF2-40B4-BE49-F238E27FC236}">
                <a16:creationId xmlns:a16="http://schemas.microsoft.com/office/drawing/2014/main" id="{2F3A4C40-E3CA-7CE6-790C-74738BF2AF1B}"/>
              </a:ext>
            </a:extLst>
          </p:cNvPr>
          <p:cNvGrpSpPr/>
          <p:nvPr/>
        </p:nvGrpSpPr>
        <p:grpSpPr>
          <a:xfrm>
            <a:off x="6595036" y="1855742"/>
            <a:ext cx="1592336" cy="217715"/>
            <a:chOff x="6595036" y="1855742"/>
            <a:chExt cx="1592336" cy="217715"/>
          </a:xfrm>
        </p:grpSpPr>
        <p:sp>
          <p:nvSpPr>
            <p:cNvPr id="80" name="Rectangle 79">
              <a:extLst>
                <a:ext uri="{FF2B5EF4-FFF2-40B4-BE49-F238E27FC236}">
                  <a16:creationId xmlns:a16="http://schemas.microsoft.com/office/drawing/2014/main" id="{062E6EC1-EA04-8538-EBC9-4CBED4AC7BA4}"/>
                </a:ext>
              </a:extLst>
            </p:cNvPr>
            <p:cNvSpPr/>
            <p:nvPr/>
          </p:nvSpPr>
          <p:spPr bwMode="auto">
            <a:xfrm>
              <a:off x="6595036" y="1855742"/>
              <a:ext cx="1399061"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74A04AC-3B5A-C2AA-37F9-948AB62C24F0}"/>
                </a:ext>
              </a:extLst>
            </p:cNvPr>
            <p:cNvSpPr/>
            <p:nvPr/>
          </p:nvSpPr>
          <p:spPr bwMode="auto">
            <a:xfrm>
              <a:off x="7994097" y="1855742"/>
              <a:ext cx="193275"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0289B800-9751-91CF-4D49-DB0DD130DDBB}"/>
              </a:ext>
            </a:extLst>
          </p:cNvPr>
          <p:cNvGrpSpPr/>
          <p:nvPr/>
        </p:nvGrpSpPr>
        <p:grpSpPr>
          <a:xfrm>
            <a:off x="6595036" y="2158573"/>
            <a:ext cx="1857074" cy="217715"/>
            <a:chOff x="6595036" y="2159459"/>
            <a:chExt cx="1857074" cy="217715"/>
          </a:xfrm>
        </p:grpSpPr>
        <p:sp>
          <p:nvSpPr>
            <p:cNvPr id="82" name="Rectangle 81">
              <a:extLst>
                <a:ext uri="{FF2B5EF4-FFF2-40B4-BE49-F238E27FC236}">
                  <a16:creationId xmlns:a16="http://schemas.microsoft.com/office/drawing/2014/main" id="{95955C3A-BCD7-209A-2880-D72B370DDC4F}"/>
                </a:ext>
              </a:extLst>
            </p:cNvPr>
            <p:cNvSpPr/>
            <p:nvPr/>
          </p:nvSpPr>
          <p:spPr bwMode="auto">
            <a:xfrm>
              <a:off x="6595036" y="2159459"/>
              <a:ext cx="1399061"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1E6987A-929F-DF03-700F-F93870D3A686}"/>
                </a:ext>
              </a:extLst>
            </p:cNvPr>
            <p:cNvSpPr/>
            <p:nvPr/>
          </p:nvSpPr>
          <p:spPr bwMode="auto">
            <a:xfrm>
              <a:off x="8406391" y="2159459"/>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E14FF3B0-E7E4-C76A-EDB7-BCF110AB56DB}"/>
                </a:ext>
              </a:extLst>
            </p:cNvPr>
            <p:cNvSpPr/>
            <p:nvPr/>
          </p:nvSpPr>
          <p:spPr bwMode="auto">
            <a:xfrm>
              <a:off x="7989225" y="2159459"/>
              <a:ext cx="422282"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654FA85F-CF41-1200-833A-86DF281FE5BB}"/>
              </a:ext>
            </a:extLst>
          </p:cNvPr>
          <p:cNvGrpSpPr/>
          <p:nvPr/>
        </p:nvGrpSpPr>
        <p:grpSpPr>
          <a:xfrm>
            <a:off x="6595036" y="2461404"/>
            <a:ext cx="249159" cy="217715"/>
            <a:chOff x="6595036" y="2458304"/>
            <a:chExt cx="249159" cy="217715"/>
          </a:xfrm>
        </p:grpSpPr>
        <p:sp>
          <p:nvSpPr>
            <p:cNvPr id="87" name="Rectangle 86">
              <a:extLst>
                <a:ext uri="{FF2B5EF4-FFF2-40B4-BE49-F238E27FC236}">
                  <a16:creationId xmlns:a16="http://schemas.microsoft.com/office/drawing/2014/main" id="{A235CF98-1E3D-C0D7-B493-48EB8965E256}"/>
                </a:ext>
              </a:extLst>
            </p:cNvPr>
            <p:cNvSpPr/>
            <p:nvPr/>
          </p:nvSpPr>
          <p:spPr bwMode="auto">
            <a:xfrm>
              <a:off x="6744459" y="2458304"/>
              <a:ext cx="99736"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66F9FB6-90EE-C29B-CC21-9A448E6CB904}"/>
                </a:ext>
              </a:extLst>
            </p:cNvPr>
            <p:cNvSpPr/>
            <p:nvPr/>
          </p:nvSpPr>
          <p:spPr bwMode="auto">
            <a:xfrm>
              <a:off x="6595036" y="2458304"/>
              <a:ext cx="127347"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845BB58-8170-D783-1EB7-3BD9F240D5E0}"/>
                </a:ext>
              </a:extLst>
            </p:cNvPr>
            <p:cNvSpPr/>
            <p:nvPr/>
          </p:nvSpPr>
          <p:spPr bwMode="auto">
            <a:xfrm>
              <a:off x="6721721" y="2458304"/>
              <a:ext cx="99736"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4838DFE6-360A-F5B0-85DD-28D04761D3DC}"/>
              </a:ext>
            </a:extLst>
          </p:cNvPr>
          <p:cNvGrpSpPr/>
          <p:nvPr/>
        </p:nvGrpSpPr>
        <p:grpSpPr>
          <a:xfrm>
            <a:off x="6595036" y="2764235"/>
            <a:ext cx="549628" cy="217715"/>
            <a:chOff x="6595036" y="2765269"/>
            <a:chExt cx="549628" cy="217715"/>
          </a:xfrm>
        </p:grpSpPr>
        <p:sp>
          <p:nvSpPr>
            <p:cNvPr id="90" name="Rectangle 89">
              <a:extLst>
                <a:ext uri="{FF2B5EF4-FFF2-40B4-BE49-F238E27FC236}">
                  <a16:creationId xmlns:a16="http://schemas.microsoft.com/office/drawing/2014/main" id="{FEB85578-9B9E-CD86-F24A-8DC5E49FA104}"/>
                </a:ext>
              </a:extLst>
            </p:cNvPr>
            <p:cNvSpPr/>
            <p:nvPr/>
          </p:nvSpPr>
          <p:spPr bwMode="auto">
            <a:xfrm>
              <a:off x="7061832" y="2765269"/>
              <a:ext cx="82832"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60B1F47E-B99B-DA3D-771F-6FA6E38705BA}"/>
                </a:ext>
              </a:extLst>
            </p:cNvPr>
            <p:cNvSpPr/>
            <p:nvPr/>
          </p:nvSpPr>
          <p:spPr bwMode="auto">
            <a:xfrm>
              <a:off x="6595036" y="2765269"/>
              <a:ext cx="470044"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1AD92220-766B-4153-9D72-53DF08D35C37}"/>
              </a:ext>
            </a:extLst>
          </p:cNvPr>
          <p:cNvGrpSpPr/>
          <p:nvPr/>
        </p:nvGrpSpPr>
        <p:grpSpPr>
          <a:xfrm>
            <a:off x="6595036" y="3067066"/>
            <a:ext cx="1150565" cy="217715"/>
            <a:chOff x="6595036" y="3070611"/>
            <a:chExt cx="1150565" cy="217715"/>
          </a:xfrm>
        </p:grpSpPr>
        <p:sp>
          <p:nvSpPr>
            <p:cNvPr id="93" name="Rectangle 92">
              <a:extLst>
                <a:ext uri="{FF2B5EF4-FFF2-40B4-BE49-F238E27FC236}">
                  <a16:creationId xmlns:a16="http://schemas.microsoft.com/office/drawing/2014/main" id="{A007177F-21C7-896C-759B-A2CF8E437D78}"/>
                </a:ext>
              </a:extLst>
            </p:cNvPr>
            <p:cNvSpPr/>
            <p:nvPr/>
          </p:nvSpPr>
          <p:spPr bwMode="auto">
            <a:xfrm>
              <a:off x="7688756" y="3070611"/>
              <a:ext cx="56845"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D9B4415D-5102-C911-7362-EBE124CFA07E}"/>
                </a:ext>
              </a:extLst>
            </p:cNvPr>
            <p:cNvSpPr/>
            <p:nvPr/>
          </p:nvSpPr>
          <p:spPr bwMode="auto">
            <a:xfrm>
              <a:off x="6595036" y="3070611"/>
              <a:ext cx="890700"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3F2EDC5E-3500-9CD2-7A29-E42FEEF7AFAC}"/>
                </a:ext>
              </a:extLst>
            </p:cNvPr>
            <p:cNvSpPr/>
            <p:nvPr/>
          </p:nvSpPr>
          <p:spPr bwMode="auto">
            <a:xfrm>
              <a:off x="7485735" y="3070611"/>
              <a:ext cx="230631"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1CD61098-0EF6-E526-8C09-385A5CA72B8A}"/>
              </a:ext>
            </a:extLst>
          </p:cNvPr>
          <p:cNvGrpSpPr/>
          <p:nvPr/>
        </p:nvGrpSpPr>
        <p:grpSpPr>
          <a:xfrm>
            <a:off x="6595036" y="3369897"/>
            <a:ext cx="921558" cy="217715"/>
            <a:chOff x="6595036" y="3369456"/>
            <a:chExt cx="921558" cy="217715"/>
          </a:xfrm>
        </p:grpSpPr>
        <p:sp>
          <p:nvSpPr>
            <p:cNvPr id="96" name="Rectangle 95">
              <a:extLst>
                <a:ext uri="{FF2B5EF4-FFF2-40B4-BE49-F238E27FC236}">
                  <a16:creationId xmlns:a16="http://schemas.microsoft.com/office/drawing/2014/main" id="{4FB8F604-9966-0824-5875-77FB37BFFFE7}"/>
                </a:ext>
              </a:extLst>
            </p:cNvPr>
            <p:cNvSpPr/>
            <p:nvPr/>
          </p:nvSpPr>
          <p:spPr bwMode="auto">
            <a:xfrm>
              <a:off x="7458125" y="3369456"/>
              <a:ext cx="5846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DF96A92F-A510-650B-EF21-B67BA3AF13B4}"/>
                </a:ext>
              </a:extLst>
            </p:cNvPr>
            <p:cNvSpPr/>
            <p:nvPr/>
          </p:nvSpPr>
          <p:spPr bwMode="auto">
            <a:xfrm>
              <a:off x="6595036" y="3369456"/>
              <a:ext cx="710419"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9466781-9BDD-C928-2C8A-DC8E89BADCFC}"/>
                </a:ext>
              </a:extLst>
            </p:cNvPr>
            <p:cNvSpPr/>
            <p:nvPr/>
          </p:nvSpPr>
          <p:spPr bwMode="auto">
            <a:xfrm>
              <a:off x="7303831" y="3369456"/>
              <a:ext cx="186778"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DD0EFCC1-8609-769F-F385-FF04D9E3B48C}"/>
              </a:ext>
            </a:extLst>
          </p:cNvPr>
          <p:cNvGrpSpPr/>
          <p:nvPr/>
        </p:nvGrpSpPr>
        <p:grpSpPr>
          <a:xfrm>
            <a:off x="6595036" y="3672728"/>
            <a:ext cx="431065" cy="217715"/>
            <a:chOff x="6595036" y="3669925"/>
            <a:chExt cx="431065" cy="217715"/>
          </a:xfrm>
        </p:grpSpPr>
        <p:sp>
          <p:nvSpPr>
            <p:cNvPr id="97" name="Rectangle 96">
              <a:extLst>
                <a:ext uri="{FF2B5EF4-FFF2-40B4-BE49-F238E27FC236}">
                  <a16:creationId xmlns:a16="http://schemas.microsoft.com/office/drawing/2014/main" id="{2F5D8CCD-F367-8150-91A3-E4C0399A8DF9}"/>
                </a:ext>
              </a:extLst>
            </p:cNvPr>
            <p:cNvSpPr/>
            <p:nvPr/>
          </p:nvSpPr>
          <p:spPr bwMode="auto">
            <a:xfrm>
              <a:off x="6595036" y="3669925"/>
              <a:ext cx="106233"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F433315-2920-90D4-390B-C179A0B375A9}"/>
                </a:ext>
              </a:extLst>
            </p:cNvPr>
            <p:cNvSpPr/>
            <p:nvPr/>
          </p:nvSpPr>
          <p:spPr bwMode="auto">
            <a:xfrm>
              <a:off x="6700606" y="3669925"/>
              <a:ext cx="271897"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846774A6-EF61-BB05-BD92-DFA99D634362}"/>
                </a:ext>
              </a:extLst>
            </p:cNvPr>
            <p:cNvSpPr/>
            <p:nvPr/>
          </p:nvSpPr>
          <p:spPr bwMode="auto">
            <a:xfrm>
              <a:off x="6970879" y="3669925"/>
              <a:ext cx="55222"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0" name="Group 119">
            <a:extLst>
              <a:ext uri="{FF2B5EF4-FFF2-40B4-BE49-F238E27FC236}">
                <a16:creationId xmlns:a16="http://schemas.microsoft.com/office/drawing/2014/main" id="{F0CD04DF-F0C1-34F0-A7D0-BFCA9C4ACF2D}"/>
              </a:ext>
            </a:extLst>
          </p:cNvPr>
          <p:cNvGrpSpPr/>
          <p:nvPr/>
        </p:nvGrpSpPr>
        <p:grpSpPr>
          <a:xfrm>
            <a:off x="6595036" y="3975559"/>
            <a:ext cx="375842" cy="217715"/>
            <a:chOff x="6595036" y="3973642"/>
            <a:chExt cx="375842" cy="217715"/>
          </a:xfrm>
        </p:grpSpPr>
        <p:sp>
          <p:nvSpPr>
            <p:cNvPr id="102" name="Rectangle 101">
              <a:extLst>
                <a:ext uri="{FF2B5EF4-FFF2-40B4-BE49-F238E27FC236}">
                  <a16:creationId xmlns:a16="http://schemas.microsoft.com/office/drawing/2014/main" id="{27A2EDB5-75FD-4396-4823-796FDE965DA8}"/>
                </a:ext>
              </a:extLst>
            </p:cNvPr>
            <p:cNvSpPr/>
            <p:nvPr/>
          </p:nvSpPr>
          <p:spPr bwMode="auto">
            <a:xfrm>
              <a:off x="6925159" y="3973642"/>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B70F1BC9-144C-0208-6ABB-5E567DE03665}"/>
                </a:ext>
              </a:extLst>
            </p:cNvPr>
            <p:cNvSpPr/>
            <p:nvPr/>
          </p:nvSpPr>
          <p:spPr bwMode="auto">
            <a:xfrm>
              <a:off x="6595036" y="3973642"/>
              <a:ext cx="190689"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44EF88E1-E4D1-A110-97B7-B2D7C8FD045A}"/>
                </a:ext>
              </a:extLst>
            </p:cNvPr>
            <p:cNvSpPr/>
            <p:nvPr/>
          </p:nvSpPr>
          <p:spPr bwMode="auto">
            <a:xfrm>
              <a:off x="6781815" y="3973642"/>
              <a:ext cx="163078"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DC21B448-7DDF-9CED-8CEE-BCC380D0A8E1}"/>
              </a:ext>
            </a:extLst>
          </p:cNvPr>
          <p:cNvGrpSpPr/>
          <p:nvPr/>
        </p:nvGrpSpPr>
        <p:grpSpPr>
          <a:xfrm>
            <a:off x="6595036" y="4278390"/>
            <a:ext cx="385588" cy="217715"/>
            <a:chOff x="6595036" y="4278984"/>
            <a:chExt cx="385588" cy="217715"/>
          </a:xfrm>
        </p:grpSpPr>
        <p:sp>
          <p:nvSpPr>
            <p:cNvPr id="104" name="Rectangle 103">
              <a:extLst>
                <a:ext uri="{FF2B5EF4-FFF2-40B4-BE49-F238E27FC236}">
                  <a16:creationId xmlns:a16="http://schemas.microsoft.com/office/drawing/2014/main" id="{22DBA804-83E5-885D-9452-02E2CB162FA2}"/>
                </a:ext>
              </a:extLst>
            </p:cNvPr>
            <p:cNvSpPr/>
            <p:nvPr/>
          </p:nvSpPr>
          <p:spPr bwMode="auto">
            <a:xfrm>
              <a:off x="6897792" y="4278984"/>
              <a:ext cx="82832"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C33E4E34-1B04-8027-4580-0E64C7922710}"/>
                </a:ext>
              </a:extLst>
            </p:cNvPr>
            <p:cNvSpPr/>
            <p:nvPr/>
          </p:nvSpPr>
          <p:spPr bwMode="auto">
            <a:xfrm>
              <a:off x="6595036" y="4278984"/>
              <a:ext cx="322246"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2" name="Group 121">
            <a:extLst>
              <a:ext uri="{FF2B5EF4-FFF2-40B4-BE49-F238E27FC236}">
                <a16:creationId xmlns:a16="http://schemas.microsoft.com/office/drawing/2014/main" id="{466126F2-2AB0-6089-4377-1A8DE0A6072D}"/>
              </a:ext>
            </a:extLst>
          </p:cNvPr>
          <p:cNvGrpSpPr/>
          <p:nvPr/>
        </p:nvGrpSpPr>
        <p:grpSpPr>
          <a:xfrm>
            <a:off x="6595036" y="4581221"/>
            <a:ext cx="283266" cy="217715"/>
            <a:chOff x="6595036" y="4581077"/>
            <a:chExt cx="283266" cy="217715"/>
          </a:xfrm>
        </p:grpSpPr>
        <p:sp>
          <p:nvSpPr>
            <p:cNvPr id="106" name="Rectangle 105">
              <a:extLst>
                <a:ext uri="{FF2B5EF4-FFF2-40B4-BE49-F238E27FC236}">
                  <a16:creationId xmlns:a16="http://schemas.microsoft.com/office/drawing/2014/main" id="{B882D8AC-3699-2D0F-94D2-A1DC7ED8B773}"/>
                </a:ext>
              </a:extLst>
            </p:cNvPr>
            <p:cNvSpPr/>
            <p:nvPr/>
          </p:nvSpPr>
          <p:spPr bwMode="auto">
            <a:xfrm>
              <a:off x="6824705" y="4581077"/>
              <a:ext cx="53597"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2FB8D86B-668A-54BE-EA99-BE6288766043}"/>
                </a:ext>
              </a:extLst>
            </p:cNvPr>
            <p:cNvSpPr/>
            <p:nvPr/>
          </p:nvSpPr>
          <p:spPr bwMode="auto">
            <a:xfrm>
              <a:off x="6595036" y="4581077"/>
              <a:ext cx="255655"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4C702EA9-C027-881F-00D1-C0D32FF0BE51}"/>
              </a:ext>
            </a:extLst>
          </p:cNvPr>
          <p:cNvGrpSpPr/>
          <p:nvPr/>
        </p:nvGrpSpPr>
        <p:grpSpPr>
          <a:xfrm>
            <a:off x="6595036" y="4884052"/>
            <a:ext cx="504151" cy="217715"/>
            <a:chOff x="6595036" y="4883170"/>
            <a:chExt cx="504151" cy="217715"/>
          </a:xfrm>
        </p:grpSpPr>
        <p:sp>
          <p:nvSpPr>
            <p:cNvPr id="109" name="Rectangle 108">
              <a:extLst>
                <a:ext uri="{FF2B5EF4-FFF2-40B4-BE49-F238E27FC236}">
                  <a16:creationId xmlns:a16="http://schemas.microsoft.com/office/drawing/2014/main" id="{44867312-DE13-0549-8114-131F582E6B9E}"/>
                </a:ext>
              </a:extLst>
            </p:cNvPr>
            <p:cNvSpPr/>
            <p:nvPr/>
          </p:nvSpPr>
          <p:spPr bwMode="auto">
            <a:xfrm>
              <a:off x="7053468" y="4883170"/>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1DBEB4B3-D562-C32E-9C7D-36D9BC23131D}"/>
                </a:ext>
              </a:extLst>
            </p:cNvPr>
            <p:cNvSpPr/>
            <p:nvPr/>
          </p:nvSpPr>
          <p:spPr bwMode="auto">
            <a:xfrm>
              <a:off x="7024233" y="4883170"/>
              <a:ext cx="45719"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6C52571F-C0BE-EA4F-445B-D48E5C0EB99A}"/>
                </a:ext>
              </a:extLst>
            </p:cNvPr>
            <p:cNvSpPr/>
            <p:nvPr/>
          </p:nvSpPr>
          <p:spPr bwMode="auto">
            <a:xfrm>
              <a:off x="6595036" y="4883170"/>
              <a:ext cx="439185"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9A6B91E4-B704-33F7-69A7-B54DB40331B8}"/>
              </a:ext>
            </a:extLst>
          </p:cNvPr>
          <p:cNvGrpSpPr/>
          <p:nvPr/>
        </p:nvGrpSpPr>
        <p:grpSpPr>
          <a:xfrm>
            <a:off x="6595036" y="5186887"/>
            <a:ext cx="867961" cy="217715"/>
            <a:chOff x="6595036" y="5186887"/>
            <a:chExt cx="867961" cy="217715"/>
          </a:xfrm>
        </p:grpSpPr>
        <p:sp>
          <p:nvSpPr>
            <p:cNvPr id="112" name="Rectangle 111">
              <a:extLst>
                <a:ext uri="{FF2B5EF4-FFF2-40B4-BE49-F238E27FC236}">
                  <a16:creationId xmlns:a16="http://schemas.microsoft.com/office/drawing/2014/main" id="{3B49FE4B-E18F-1F13-2272-5434E78AE200}"/>
                </a:ext>
              </a:extLst>
            </p:cNvPr>
            <p:cNvSpPr/>
            <p:nvPr/>
          </p:nvSpPr>
          <p:spPr bwMode="auto">
            <a:xfrm>
              <a:off x="7417278" y="5186887"/>
              <a:ext cx="45719" cy="2177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195AC6C1-74F9-577D-5DF9-0E2CC5C18DE0}"/>
                </a:ext>
              </a:extLst>
            </p:cNvPr>
            <p:cNvSpPr/>
            <p:nvPr/>
          </p:nvSpPr>
          <p:spPr bwMode="auto">
            <a:xfrm>
              <a:off x="6595036" y="5186887"/>
              <a:ext cx="668191" cy="217715"/>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7284F0BF-83B6-A976-3C41-99308ECA1E26}"/>
                </a:ext>
              </a:extLst>
            </p:cNvPr>
            <p:cNvSpPr/>
            <p:nvPr/>
          </p:nvSpPr>
          <p:spPr bwMode="auto">
            <a:xfrm>
              <a:off x="7263227" y="5186887"/>
              <a:ext cx="170536" cy="21771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5" name="TextBox 124">
            <a:extLst>
              <a:ext uri="{FF2B5EF4-FFF2-40B4-BE49-F238E27FC236}">
                <a16:creationId xmlns:a16="http://schemas.microsoft.com/office/drawing/2014/main" id="{6769FFBB-669E-7128-B497-D7A34D5C7131}"/>
              </a:ext>
            </a:extLst>
          </p:cNvPr>
          <p:cNvSpPr txBox="1"/>
          <p:nvPr/>
        </p:nvSpPr>
        <p:spPr bwMode="auto">
          <a:xfrm>
            <a:off x="3809351" y="1490278"/>
            <a:ext cx="1038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Olaparib</a:t>
            </a:r>
          </a:p>
        </p:txBody>
      </p:sp>
      <p:sp>
        <p:nvSpPr>
          <p:cNvPr id="126" name="TextBox 125">
            <a:extLst>
              <a:ext uri="{FF2B5EF4-FFF2-40B4-BE49-F238E27FC236}">
                <a16:creationId xmlns:a16="http://schemas.microsoft.com/office/drawing/2014/main" id="{139BE6CB-FA75-0864-1A1E-153CFF8A8949}"/>
              </a:ext>
            </a:extLst>
          </p:cNvPr>
          <p:cNvSpPr txBox="1"/>
          <p:nvPr/>
        </p:nvSpPr>
        <p:spPr bwMode="auto">
          <a:xfrm>
            <a:off x="7400804" y="1490278"/>
            <a:ext cx="1011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Placebo</a:t>
            </a:r>
          </a:p>
        </p:txBody>
      </p:sp>
      <p:sp>
        <p:nvSpPr>
          <p:cNvPr id="127" name="TextBox 126">
            <a:extLst>
              <a:ext uri="{FF2B5EF4-FFF2-40B4-BE49-F238E27FC236}">
                <a16:creationId xmlns:a16="http://schemas.microsoft.com/office/drawing/2014/main" id="{B0CB54BC-638D-77B8-9007-D86D62B59762}"/>
              </a:ext>
            </a:extLst>
          </p:cNvPr>
          <p:cNvSpPr txBox="1"/>
          <p:nvPr/>
        </p:nvSpPr>
        <p:spPr bwMode="auto">
          <a:xfrm>
            <a:off x="8186800" y="177043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128" name="TextBox 127">
            <a:extLst>
              <a:ext uri="{FF2B5EF4-FFF2-40B4-BE49-F238E27FC236}">
                <a16:creationId xmlns:a16="http://schemas.microsoft.com/office/drawing/2014/main" id="{EEECE1B0-C028-D1C0-B77A-F96FA2D3CC30}"/>
              </a:ext>
            </a:extLst>
          </p:cNvPr>
          <p:cNvSpPr txBox="1"/>
          <p:nvPr/>
        </p:nvSpPr>
        <p:spPr bwMode="auto">
          <a:xfrm>
            <a:off x="8439720" y="2085611"/>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27</a:t>
            </a:r>
          </a:p>
        </p:txBody>
      </p:sp>
      <p:sp>
        <p:nvSpPr>
          <p:cNvPr id="129" name="TextBox 128">
            <a:extLst>
              <a:ext uri="{FF2B5EF4-FFF2-40B4-BE49-F238E27FC236}">
                <a16:creationId xmlns:a16="http://schemas.microsoft.com/office/drawing/2014/main" id="{D391D2FA-C0D2-1F12-49A7-B505B2C83A81}"/>
              </a:ext>
            </a:extLst>
          </p:cNvPr>
          <p:cNvSpPr txBox="1"/>
          <p:nvPr/>
        </p:nvSpPr>
        <p:spPr bwMode="auto">
          <a:xfrm>
            <a:off x="6875514" y="2393005"/>
            <a:ext cx="490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130" name="TextBox 129">
            <a:extLst>
              <a:ext uri="{FF2B5EF4-FFF2-40B4-BE49-F238E27FC236}">
                <a16:creationId xmlns:a16="http://schemas.microsoft.com/office/drawing/2014/main" id="{021A7887-F697-8966-DCC2-DCEAD4D642D4}"/>
              </a:ext>
            </a:extLst>
          </p:cNvPr>
          <p:cNvSpPr txBox="1"/>
          <p:nvPr/>
        </p:nvSpPr>
        <p:spPr bwMode="auto">
          <a:xfrm>
            <a:off x="7132325" y="2688727"/>
            <a:ext cx="490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131" name="TextBox 130">
            <a:extLst>
              <a:ext uri="{FF2B5EF4-FFF2-40B4-BE49-F238E27FC236}">
                <a16:creationId xmlns:a16="http://schemas.microsoft.com/office/drawing/2014/main" id="{1F3F8641-1EBF-8734-A92F-960292E25A97}"/>
              </a:ext>
            </a:extLst>
          </p:cNvPr>
          <p:cNvSpPr txBox="1"/>
          <p:nvPr/>
        </p:nvSpPr>
        <p:spPr bwMode="auto">
          <a:xfrm>
            <a:off x="7731549" y="2992230"/>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17</a:t>
            </a:r>
          </a:p>
        </p:txBody>
      </p:sp>
      <p:sp>
        <p:nvSpPr>
          <p:cNvPr id="132" name="TextBox 131">
            <a:extLst>
              <a:ext uri="{FF2B5EF4-FFF2-40B4-BE49-F238E27FC236}">
                <a16:creationId xmlns:a16="http://schemas.microsoft.com/office/drawing/2014/main" id="{8B257397-7613-4CB0-8B41-48C21B4C4415}"/>
              </a:ext>
            </a:extLst>
          </p:cNvPr>
          <p:cNvSpPr txBox="1"/>
          <p:nvPr/>
        </p:nvSpPr>
        <p:spPr bwMode="auto">
          <a:xfrm>
            <a:off x="7517540" y="3284060"/>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133" name="TextBox 132">
            <a:extLst>
              <a:ext uri="{FF2B5EF4-FFF2-40B4-BE49-F238E27FC236}">
                <a16:creationId xmlns:a16="http://schemas.microsoft.com/office/drawing/2014/main" id="{DF614D65-7C1B-FAE3-04F3-383E8B697014}"/>
              </a:ext>
            </a:extLst>
          </p:cNvPr>
          <p:cNvSpPr txBox="1"/>
          <p:nvPr/>
        </p:nvSpPr>
        <p:spPr bwMode="auto">
          <a:xfrm>
            <a:off x="7019484" y="3575890"/>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7</a:t>
            </a:r>
          </a:p>
        </p:txBody>
      </p:sp>
      <p:sp>
        <p:nvSpPr>
          <p:cNvPr id="134" name="TextBox 133">
            <a:extLst>
              <a:ext uri="{FF2B5EF4-FFF2-40B4-BE49-F238E27FC236}">
                <a16:creationId xmlns:a16="http://schemas.microsoft.com/office/drawing/2014/main" id="{87A08E44-7E7F-3FC6-0666-FA2B3018CE8D}"/>
              </a:ext>
            </a:extLst>
          </p:cNvPr>
          <p:cNvSpPr txBox="1"/>
          <p:nvPr/>
        </p:nvSpPr>
        <p:spPr bwMode="auto">
          <a:xfrm>
            <a:off x="6992246" y="3894957"/>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135" name="TextBox 134">
            <a:extLst>
              <a:ext uri="{FF2B5EF4-FFF2-40B4-BE49-F238E27FC236}">
                <a16:creationId xmlns:a16="http://schemas.microsoft.com/office/drawing/2014/main" id="{5E3BF192-7749-FA03-5745-100B423CFE08}"/>
              </a:ext>
            </a:extLst>
          </p:cNvPr>
          <p:cNvSpPr txBox="1"/>
          <p:nvPr/>
        </p:nvSpPr>
        <p:spPr bwMode="auto">
          <a:xfrm>
            <a:off x="7003919" y="4198460"/>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136" name="TextBox 135">
            <a:extLst>
              <a:ext uri="{FF2B5EF4-FFF2-40B4-BE49-F238E27FC236}">
                <a16:creationId xmlns:a16="http://schemas.microsoft.com/office/drawing/2014/main" id="{F495C9CC-3482-4B8D-00DE-4A04418B1137}"/>
              </a:ext>
            </a:extLst>
          </p:cNvPr>
          <p:cNvSpPr txBox="1"/>
          <p:nvPr/>
        </p:nvSpPr>
        <p:spPr bwMode="auto">
          <a:xfrm>
            <a:off x="6898861" y="4498072"/>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137" name="TextBox 136">
            <a:extLst>
              <a:ext uri="{FF2B5EF4-FFF2-40B4-BE49-F238E27FC236}">
                <a16:creationId xmlns:a16="http://schemas.microsoft.com/office/drawing/2014/main" id="{D251A622-2E42-3062-7F16-B376289F8321}"/>
              </a:ext>
            </a:extLst>
          </p:cNvPr>
          <p:cNvSpPr txBox="1"/>
          <p:nvPr/>
        </p:nvSpPr>
        <p:spPr bwMode="auto">
          <a:xfrm>
            <a:off x="7093414" y="4813248"/>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7</a:t>
            </a:r>
          </a:p>
        </p:txBody>
      </p:sp>
      <p:sp>
        <p:nvSpPr>
          <p:cNvPr id="138" name="TextBox 137">
            <a:extLst>
              <a:ext uri="{FF2B5EF4-FFF2-40B4-BE49-F238E27FC236}">
                <a16:creationId xmlns:a16="http://schemas.microsoft.com/office/drawing/2014/main" id="{AC675C75-A434-0E1B-1F07-65E29DCDCFB6}"/>
              </a:ext>
            </a:extLst>
          </p:cNvPr>
          <p:cNvSpPr txBox="1"/>
          <p:nvPr/>
        </p:nvSpPr>
        <p:spPr bwMode="auto">
          <a:xfrm>
            <a:off x="7439718" y="5105078"/>
            <a:ext cx="579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p>
        </p:txBody>
      </p:sp>
      <p:sp>
        <p:nvSpPr>
          <p:cNvPr id="12" name="Freeform: Shape 11">
            <a:extLst>
              <a:ext uri="{FF2B5EF4-FFF2-40B4-BE49-F238E27FC236}">
                <a16:creationId xmlns:a16="http://schemas.microsoft.com/office/drawing/2014/main" id="{DD72FE96-2B25-0179-1A0B-AB18C2C6CF6C}"/>
              </a:ext>
            </a:extLst>
          </p:cNvPr>
          <p:cNvSpPr/>
          <p:nvPr/>
        </p:nvSpPr>
        <p:spPr bwMode="auto">
          <a:xfrm flipH="1">
            <a:off x="6587975" y="1755157"/>
            <a:ext cx="4529041" cy="3752722"/>
          </a:xfrm>
          <a:custGeom>
            <a:avLst/>
            <a:gdLst>
              <a:gd name="connsiteX0" fmla="*/ 0 w 4602684"/>
              <a:gd name="connsiteY0" fmla="*/ 3752722 h 3752722"/>
              <a:gd name="connsiteX1" fmla="*/ 4602684 w 4602684"/>
              <a:gd name="connsiteY1" fmla="*/ 3752722 h 3752722"/>
              <a:gd name="connsiteX2" fmla="*/ 4602684 w 4602684"/>
              <a:gd name="connsiteY2" fmla="*/ 0 h 3752722"/>
            </a:gdLst>
            <a:ahLst/>
            <a:cxnLst>
              <a:cxn ang="0">
                <a:pos x="connsiteX0" y="connsiteY0"/>
              </a:cxn>
              <a:cxn ang="0">
                <a:pos x="connsiteX1" y="connsiteY1"/>
              </a:cxn>
              <a:cxn ang="0">
                <a:pos x="connsiteX2" y="connsiteY2"/>
              </a:cxn>
            </a:cxnLst>
            <a:rect l="l" t="t" r="r" b="b"/>
            <a:pathLst>
              <a:path w="4602684" h="3752722">
                <a:moveTo>
                  <a:pt x="0" y="3752722"/>
                </a:moveTo>
                <a:lnTo>
                  <a:pt x="4602684" y="3752722"/>
                </a:lnTo>
                <a:lnTo>
                  <a:pt x="4602684" y="0"/>
                </a:lnTo>
              </a:path>
            </a:pathLst>
          </a:custGeom>
          <a:noFill/>
          <a:ln w="28575">
            <a:solidFill>
              <a:schemeClr val="bg1"/>
            </a:solidFill>
            <a:miter lim="800000"/>
            <a:headEnd/>
            <a:tailEnd/>
          </a:ln>
        </p:spPr>
        <p:txBody>
          <a:bodyPr rtlCol="0" anchor="ctr"/>
          <a:lstStyle/>
          <a:p>
            <a:pPr algn="ctr"/>
            <a:endParaRPr lang="en-US" dirty="0"/>
          </a:p>
        </p:txBody>
      </p:sp>
      <p:sp>
        <p:nvSpPr>
          <p:cNvPr id="139" name="TextBox 138">
            <a:extLst>
              <a:ext uri="{FF2B5EF4-FFF2-40B4-BE49-F238E27FC236}">
                <a16:creationId xmlns:a16="http://schemas.microsoft.com/office/drawing/2014/main" id="{8154FAA5-9EE9-9E6C-9FBC-2358132D5ACA}"/>
              </a:ext>
            </a:extLst>
          </p:cNvPr>
          <p:cNvSpPr txBox="1"/>
          <p:nvPr/>
        </p:nvSpPr>
        <p:spPr bwMode="auto">
          <a:xfrm>
            <a:off x="1953314" y="177043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57</a:t>
            </a:r>
          </a:p>
        </p:txBody>
      </p:sp>
      <p:sp>
        <p:nvSpPr>
          <p:cNvPr id="140" name="TextBox 139">
            <a:extLst>
              <a:ext uri="{FF2B5EF4-FFF2-40B4-BE49-F238E27FC236}">
                <a16:creationId xmlns:a16="http://schemas.microsoft.com/office/drawing/2014/main" id="{8EA4B85E-3EA1-5364-626F-579CD21B336D}"/>
              </a:ext>
            </a:extLst>
          </p:cNvPr>
          <p:cNvSpPr txBox="1"/>
          <p:nvPr/>
        </p:nvSpPr>
        <p:spPr bwMode="auto">
          <a:xfrm>
            <a:off x="3011683" y="2101176"/>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141" name="TextBox 140">
            <a:extLst>
              <a:ext uri="{FF2B5EF4-FFF2-40B4-BE49-F238E27FC236}">
                <a16:creationId xmlns:a16="http://schemas.microsoft.com/office/drawing/2014/main" id="{EE9EFDBA-5FB4-25D7-8E73-F833C7E85761}"/>
              </a:ext>
            </a:extLst>
          </p:cNvPr>
          <p:cNvSpPr txBox="1"/>
          <p:nvPr/>
        </p:nvSpPr>
        <p:spPr bwMode="auto">
          <a:xfrm>
            <a:off x="4143983" y="2385224"/>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142" name="TextBox 141">
            <a:extLst>
              <a:ext uri="{FF2B5EF4-FFF2-40B4-BE49-F238E27FC236}">
                <a16:creationId xmlns:a16="http://schemas.microsoft.com/office/drawing/2014/main" id="{41EDE93D-AEB4-6702-D3D2-C7E428C2CAF4}"/>
              </a:ext>
            </a:extLst>
          </p:cNvPr>
          <p:cNvSpPr txBox="1"/>
          <p:nvPr/>
        </p:nvSpPr>
        <p:spPr bwMode="auto">
          <a:xfrm>
            <a:off x="4214022" y="2696509"/>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23</a:t>
            </a:r>
          </a:p>
        </p:txBody>
      </p:sp>
      <p:sp>
        <p:nvSpPr>
          <p:cNvPr id="143" name="TextBox 142">
            <a:extLst>
              <a:ext uri="{FF2B5EF4-FFF2-40B4-BE49-F238E27FC236}">
                <a16:creationId xmlns:a16="http://schemas.microsoft.com/office/drawing/2014/main" id="{8ADC6773-8C5F-7775-F669-B342ED3A6C9E}"/>
              </a:ext>
            </a:extLst>
          </p:cNvPr>
          <p:cNvSpPr txBox="1"/>
          <p:nvPr/>
        </p:nvSpPr>
        <p:spPr bwMode="auto">
          <a:xfrm>
            <a:off x="4377447" y="2984448"/>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144" name="TextBox 143">
            <a:extLst>
              <a:ext uri="{FF2B5EF4-FFF2-40B4-BE49-F238E27FC236}">
                <a16:creationId xmlns:a16="http://schemas.microsoft.com/office/drawing/2014/main" id="{13815347-8ADE-F336-11FA-1237CCAC0E29}"/>
              </a:ext>
            </a:extLst>
          </p:cNvPr>
          <p:cNvSpPr txBox="1"/>
          <p:nvPr/>
        </p:nvSpPr>
        <p:spPr bwMode="auto">
          <a:xfrm>
            <a:off x="4564218" y="329962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145" name="TextBox 144">
            <a:extLst>
              <a:ext uri="{FF2B5EF4-FFF2-40B4-BE49-F238E27FC236}">
                <a16:creationId xmlns:a16="http://schemas.microsoft.com/office/drawing/2014/main" id="{22496737-DEA7-C55A-3B98-52930C1F1038}"/>
              </a:ext>
            </a:extLst>
          </p:cNvPr>
          <p:cNvSpPr txBox="1"/>
          <p:nvPr/>
        </p:nvSpPr>
        <p:spPr bwMode="auto">
          <a:xfrm>
            <a:off x="4638148" y="3579782"/>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146" name="TextBox 145">
            <a:extLst>
              <a:ext uri="{FF2B5EF4-FFF2-40B4-BE49-F238E27FC236}">
                <a16:creationId xmlns:a16="http://schemas.microsoft.com/office/drawing/2014/main" id="{1C9E37B1-CC46-0F75-5D8B-A5D76477B506}"/>
              </a:ext>
            </a:extLst>
          </p:cNvPr>
          <p:cNvSpPr txBox="1"/>
          <p:nvPr/>
        </p:nvSpPr>
        <p:spPr bwMode="auto">
          <a:xfrm>
            <a:off x="4673167" y="3906632"/>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147" name="TextBox 146">
            <a:extLst>
              <a:ext uri="{FF2B5EF4-FFF2-40B4-BE49-F238E27FC236}">
                <a16:creationId xmlns:a16="http://schemas.microsoft.com/office/drawing/2014/main" id="{9569781D-069E-2AEA-DD6F-99185183DB05}"/>
              </a:ext>
            </a:extLst>
          </p:cNvPr>
          <p:cNvSpPr txBox="1"/>
          <p:nvPr/>
        </p:nvSpPr>
        <p:spPr bwMode="auto">
          <a:xfrm>
            <a:off x="4848265" y="4190680"/>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13</a:t>
            </a:r>
          </a:p>
        </p:txBody>
      </p:sp>
      <p:sp>
        <p:nvSpPr>
          <p:cNvPr id="148" name="TextBox 147">
            <a:extLst>
              <a:ext uri="{FF2B5EF4-FFF2-40B4-BE49-F238E27FC236}">
                <a16:creationId xmlns:a16="http://schemas.microsoft.com/office/drawing/2014/main" id="{CB913E58-A8BD-9EF2-A5CA-1CC2E66764A6}"/>
              </a:ext>
            </a:extLst>
          </p:cNvPr>
          <p:cNvSpPr txBox="1"/>
          <p:nvPr/>
        </p:nvSpPr>
        <p:spPr bwMode="auto">
          <a:xfrm>
            <a:off x="4941650" y="450196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149" name="TextBox 148">
            <a:extLst>
              <a:ext uri="{FF2B5EF4-FFF2-40B4-BE49-F238E27FC236}">
                <a16:creationId xmlns:a16="http://schemas.microsoft.com/office/drawing/2014/main" id="{48CDB5EA-3161-2029-F9E0-D3038C144FFA}"/>
              </a:ext>
            </a:extLst>
          </p:cNvPr>
          <p:cNvSpPr txBox="1"/>
          <p:nvPr/>
        </p:nvSpPr>
        <p:spPr bwMode="auto">
          <a:xfrm>
            <a:off x="5000016" y="4793795"/>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11</a:t>
            </a:r>
          </a:p>
        </p:txBody>
      </p:sp>
      <p:sp>
        <p:nvSpPr>
          <p:cNvPr id="150" name="TextBox 149">
            <a:extLst>
              <a:ext uri="{FF2B5EF4-FFF2-40B4-BE49-F238E27FC236}">
                <a16:creationId xmlns:a16="http://schemas.microsoft.com/office/drawing/2014/main" id="{0BD56BDF-D277-DBAF-ABDD-6EC8ABF8845B}"/>
              </a:ext>
            </a:extLst>
          </p:cNvPr>
          <p:cNvSpPr txBox="1"/>
          <p:nvPr/>
        </p:nvSpPr>
        <p:spPr bwMode="auto">
          <a:xfrm>
            <a:off x="5089510" y="5105080"/>
            <a:ext cx="6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151" name="TextBox 150">
            <a:extLst>
              <a:ext uri="{FF2B5EF4-FFF2-40B4-BE49-F238E27FC236}">
                <a16:creationId xmlns:a16="http://schemas.microsoft.com/office/drawing/2014/main" id="{06B2FD3D-0AD3-6913-62E1-E960E6296FB6}"/>
              </a:ext>
            </a:extLst>
          </p:cNvPr>
          <p:cNvSpPr txBox="1"/>
          <p:nvPr/>
        </p:nvSpPr>
        <p:spPr bwMode="auto">
          <a:xfrm>
            <a:off x="9688749" y="3097286"/>
            <a:ext cx="14082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Grade 1</a:t>
            </a:r>
          </a:p>
          <a:p>
            <a:pPr algn="l">
              <a:lnSpc>
                <a:spcPct val="100000"/>
              </a:lnSpc>
              <a:spcAft>
                <a:spcPct val="0"/>
              </a:spcAft>
              <a:buClrTx/>
              <a:buFontTx/>
              <a:buNone/>
            </a:pPr>
            <a:r>
              <a:rPr lang="en-US" b="0" dirty="0">
                <a:solidFill>
                  <a:schemeClr val="bg1"/>
                </a:solidFill>
                <a:latin typeface="Calibri" panose="020F0502020204030204" pitchFamily="34" charset="0"/>
              </a:rPr>
              <a:t>Grade 2</a:t>
            </a:r>
          </a:p>
          <a:p>
            <a:pPr algn="l">
              <a:lnSpc>
                <a:spcPct val="100000"/>
              </a:lnSpc>
              <a:spcAft>
                <a:spcPct val="0"/>
              </a:spcAft>
              <a:buClrTx/>
              <a:buFontTx/>
              <a:buNone/>
            </a:pPr>
            <a:r>
              <a:rPr lang="en-US" b="0" dirty="0">
                <a:solidFill>
                  <a:schemeClr val="bg1"/>
                </a:solidFill>
                <a:latin typeface="Calibri" panose="020F0502020204030204" pitchFamily="34" charset="0"/>
              </a:rPr>
              <a:t>Grade ≥3*</a:t>
            </a:r>
          </a:p>
        </p:txBody>
      </p:sp>
      <p:sp>
        <p:nvSpPr>
          <p:cNvPr id="152" name="TextBox 151">
            <a:extLst>
              <a:ext uri="{FF2B5EF4-FFF2-40B4-BE49-F238E27FC236}">
                <a16:creationId xmlns:a16="http://schemas.microsoft.com/office/drawing/2014/main" id="{B1B5C91A-0F6A-357E-7E1A-905EE5D52C3E}"/>
              </a:ext>
            </a:extLst>
          </p:cNvPr>
          <p:cNvSpPr txBox="1"/>
          <p:nvPr/>
        </p:nvSpPr>
        <p:spPr bwMode="auto">
          <a:xfrm>
            <a:off x="3684837" y="2085610"/>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a:t>
            </a:r>
          </a:p>
        </p:txBody>
      </p:sp>
      <p:sp>
        <p:nvSpPr>
          <p:cNvPr id="153" name="TextBox 152">
            <a:extLst>
              <a:ext uri="{FF2B5EF4-FFF2-40B4-BE49-F238E27FC236}">
                <a16:creationId xmlns:a16="http://schemas.microsoft.com/office/drawing/2014/main" id="{0F1745B1-BBDF-4D76-2A59-763E9A97DA5E}"/>
              </a:ext>
            </a:extLst>
          </p:cNvPr>
          <p:cNvSpPr txBox="1"/>
          <p:nvPr/>
        </p:nvSpPr>
        <p:spPr bwMode="auto">
          <a:xfrm>
            <a:off x="4891066" y="2389113"/>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(9)</a:t>
            </a:r>
          </a:p>
        </p:txBody>
      </p:sp>
      <p:sp>
        <p:nvSpPr>
          <p:cNvPr id="154" name="TextBox 153">
            <a:extLst>
              <a:ext uri="{FF2B5EF4-FFF2-40B4-BE49-F238E27FC236}">
                <a16:creationId xmlns:a16="http://schemas.microsoft.com/office/drawing/2014/main" id="{A11063F2-F0E1-6A9E-7A66-376605BF3F68}"/>
              </a:ext>
            </a:extLst>
          </p:cNvPr>
          <p:cNvSpPr txBox="1"/>
          <p:nvPr/>
        </p:nvSpPr>
        <p:spPr bwMode="auto">
          <a:xfrm>
            <a:off x="5291845" y="3595343"/>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(5)</a:t>
            </a:r>
          </a:p>
        </p:txBody>
      </p:sp>
      <p:sp>
        <p:nvSpPr>
          <p:cNvPr id="155" name="TextBox 154">
            <a:extLst>
              <a:ext uri="{FF2B5EF4-FFF2-40B4-BE49-F238E27FC236}">
                <a16:creationId xmlns:a16="http://schemas.microsoft.com/office/drawing/2014/main" id="{DB686775-7F5F-6465-6A58-05FEDEBAAF01}"/>
              </a:ext>
            </a:extLst>
          </p:cNvPr>
          <p:cNvSpPr txBox="1"/>
          <p:nvPr/>
        </p:nvSpPr>
        <p:spPr bwMode="auto">
          <a:xfrm>
            <a:off x="5338538" y="3902738"/>
            <a:ext cx="704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(3)</a:t>
            </a:r>
          </a:p>
        </p:txBody>
      </p:sp>
      <p:sp>
        <p:nvSpPr>
          <p:cNvPr id="156" name="Rectangle 155">
            <a:extLst>
              <a:ext uri="{FF2B5EF4-FFF2-40B4-BE49-F238E27FC236}">
                <a16:creationId xmlns:a16="http://schemas.microsoft.com/office/drawing/2014/main" id="{21931588-CBB8-D3F4-ECA5-BEA79E296303}"/>
              </a:ext>
            </a:extLst>
          </p:cNvPr>
          <p:cNvSpPr/>
          <p:nvPr/>
        </p:nvSpPr>
        <p:spPr bwMode="auto">
          <a:xfrm>
            <a:off x="9037457" y="3770440"/>
            <a:ext cx="345613" cy="1206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77F43B1F-C69C-07E9-B329-284FC949D219}"/>
              </a:ext>
            </a:extLst>
          </p:cNvPr>
          <p:cNvSpPr/>
          <p:nvPr/>
        </p:nvSpPr>
        <p:spPr bwMode="auto">
          <a:xfrm>
            <a:off x="9403916" y="3770440"/>
            <a:ext cx="345613" cy="1206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9D1F0F54-3EFB-8A1F-E78E-96944483A9ED}"/>
              </a:ext>
            </a:extLst>
          </p:cNvPr>
          <p:cNvSpPr/>
          <p:nvPr/>
        </p:nvSpPr>
        <p:spPr bwMode="auto">
          <a:xfrm>
            <a:off x="9037457" y="3503449"/>
            <a:ext cx="345613" cy="1206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870C49FD-EC89-51C9-46D0-5D41AEABA40C}"/>
              </a:ext>
            </a:extLst>
          </p:cNvPr>
          <p:cNvSpPr/>
          <p:nvPr/>
        </p:nvSpPr>
        <p:spPr bwMode="auto">
          <a:xfrm>
            <a:off x="9403916" y="3503449"/>
            <a:ext cx="345613" cy="12062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656716E4-D5C9-BA9A-F6D0-5811E55632E1}"/>
              </a:ext>
            </a:extLst>
          </p:cNvPr>
          <p:cNvSpPr/>
          <p:nvPr/>
        </p:nvSpPr>
        <p:spPr bwMode="auto">
          <a:xfrm>
            <a:off x="9037457" y="3231223"/>
            <a:ext cx="345613" cy="120623"/>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CC31032E-DDD7-C855-4EEF-D7BCCD3D70F4}"/>
              </a:ext>
            </a:extLst>
          </p:cNvPr>
          <p:cNvSpPr/>
          <p:nvPr/>
        </p:nvSpPr>
        <p:spPr bwMode="auto">
          <a:xfrm>
            <a:off x="9403916" y="3231223"/>
            <a:ext cx="345613" cy="120623"/>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347067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1057-3A3F-4FA4-AE2F-262389D68420}"/>
              </a:ext>
            </a:extLst>
          </p:cNvPr>
          <p:cNvSpPr>
            <a:spLocks noGrp="1"/>
          </p:cNvSpPr>
          <p:nvPr>
            <p:ph type="title"/>
          </p:nvPr>
        </p:nvSpPr>
        <p:spPr/>
        <p:txBody>
          <a:bodyPr/>
          <a:lstStyle/>
          <a:p>
            <a:r>
              <a:rPr lang="en-US" dirty="0"/>
              <a:t>OlympiA: Dose Modifications and Quality of Life</a:t>
            </a:r>
          </a:p>
        </p:txBody>
      </p:sp>
      <p:sp>
        <p:nvSpPr>
          <p:cNvPr id="3" name="Content Placeholder 2">
            <a:extLst>
              <a:ext uri="{FF2B5EF4-FFF2-40B4-BE49-F238E27FC236}">
                <a16:creationId xmlns:a16="http://schemas.microsoft.com/office/drawing/2014/main" id="{C330A24F-F7CB-4C9A-85F9-91FD100A74BE}"/>
              </a:ext>
            </a:extLst>
          </p:cNvPr>
          <p:cNvSpPr>
            <a:spLocks noGrp="1"/>
          </p:cNvSpPr>
          <p:nvPr>
            <p:ph idx="1"/>
          </p:nvPr>
        </p:nvSpPr>
        <p:spPr/>
        <p:txBody>
          <a:bodyPr/>
          <a:lstStyle/>
          <a:p>
            <a:r>
              <a:rPr lang="en-US" sz="2400" dirty="0"/>
              <a:t>For the olaparib vs placebo arms:</a:t>
            </a:r>
          </a:p>
          <a:p>
            <a:pPr lvl="1"/>
            <a:r>
              <a:rPr lang="en-US" sz="2200" dirty="0"/>
              <a:t>Dose reductions: 25.0% vs 5.2%</a:t>
            </a:r>
            <a:r>
              <a:rPr lang="en-US" sz="2200" baseline="30000" dirty="0"/>
              <a:t>1</a:t>
            </a:r>
            <a:endParaRPr lang="en-US" sz="2200" dirty="0"/>
          </a:p>
          <a:p>
            <a:pPr lvl="1"/>
            <a:r>
              <a:rPr lang="en-US" sz="2200" dirty="0"/>
              <a:t>Discontinuations due to AEs: 10.8% vs 4.6%</a:t>
            </a:r>
            <a:r>
              <a:rPr lang="en-US" sz="2200" baseline="30000" dirty="0"/>
              <a:t>2</a:t>
            </a:r>
            <a:endParaRPr lang="en-US" sz="2200" dirty="0"/>
          </a:p>
          <a:p>
            <a:r>
              <a:rPr lang="en-US" sz="2400" dirty="0"/>
              <a:t>No declines or clinically significant differences observed between arms in </a:t>
            </a:r>
            <a:br>
              <a:rPr lang="en-US" sz="2400" dirty="0"/>
            </a:br>
            <a:r>
              <a:rPr lang="en-US" sz="2400" dirty="0"/>
              <a:t>global health quality during treatment</a:t>
            </a:r>
            <a:r>
              <a:rPr lang="en-US" sz="2400" baseline="30000" dirty="0"/>
              <a:t>1</a:t>
            </a:r>
            <a:endParaRPr lang="en-US" sz="2400" dirty="0"/>
          </a:p>
          <a:p>
            <a:endParaRPr lang="en-US" sz="2400" dirty="0"/>
          </a:p>
        </p:txBody>
      </p:sp>
      <p:sp>
        <p:nvSpPr>
          <p:cNvPr id="9" name="Text Box 15">
            <a:extLst>
              <a:ext uri="{FF2B5EF4-FFF2-40B4-BE49-F238E27FC236}">
                <a16:creationId xmlns:a16="http://schemas.microsoft.com/office/drawing/2014/main" id="{E9BF3301-C78E-4157-BDE4-5C67E7C665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1. Tutt. NEJM. 2021;384.2394. 2. Tutt. ESMO 2022. Abstr VP1-2022. </a:t>
            </a:r>
          </a:p>
        </p:txBody>
      </p:sp>
      <p:grpSp>
        <p:nvGrpSpPr>
          <p:cNvPr id="10" name="Group 9">
            <a:extLst>
              <a:ext uri="{FF2B5EF4-FFF2-40B4-BE49-F238E27FC236}">
                <a16:creationId xmlns:a16="http://schemas.microsoft.com/office/drawing/2014/main" id="{EDE4120B-58BF-480A-B4CA-3F1F4F2E09A7}"/>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2D6BB195-1C8F-4AB2-B834-66B5E3EB58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47A4E796-E2A0-4F94-88EA-37FC32F064E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58862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cs typeface="Calibri" panose="020F0502020204030204" pitchFamily="34" charset="0"/>
              </a:rPr>
              <a:t>Adjuvant Olaparib for EBC With </a:t>
            </a:r>
            <a:br>
              <a:rPr lang="en-US" dirty="0">
                <a:cs typeface="Calibri" panose="020F0502020204030204" pitchFamily="34" charset="0"/>
              </a:rPr>
            </a:br>
            <a:r>
              <a:rPr lang="en-US" i="1" dirty="0">
                <a:cs typeface="Calibri" panose="020F0502020204030204" pitchFamily="34" charset="0"/>
              </a:rPr>
              <a:t>BRCA1/2</a:t>
            </a:r>
            <a:r>
              <a:rPr lang="en-US" dirty="0">
                <a:cs typeface="Calibri" panose="020F0502020204030204" pitchFamily="34" charset="0"/>
              </a:rPr>
              <a:t> Mutations: FDA Approval</a:t>
            </a:r>
            <a:endParaRPr lang="en-US" altLang="en-US" dirty="0">
              <a:cs typeface="Calibri" panose="020F0502020204030204" pitchFamily="34" charset="0"/>
            </a:endParaRPr>
          </a:p>
        </p:txBody>
      </p:sp>
      <p:sp>
        <p:nvSpPr>
          <p:cNvPr id="3" name="TextBox 2">
            <a:extLst>
              <a:ext uri="{FF2B5EF4-FFF2-40B4-BE49-F238E27FC236}">
                <a16:creationId xmlns:a16="http://schemas.microsoft.com/office/drawing/2014/main" id="{40662BDC-A365-4746-AACA-43541ABEDC7A}"/>
              </a:ext>
            </a:extLst>
          </p:cNvPr>
          <p:cNvSpPr txBox="1"/>
          <p:nvPr/>
        </p:nvSpPr>
        <p:spPr bwMode="auto">
          <a:xfrm>
            <a:off x="1521731" y="2265009"/>
            <a:ext cx="8814816" cy="2677656"/>
          </a:xfrm>
          <a:prstGeom prst="rect">
            <a:avLst/>
          </a:prstGeom>
          <a:solidFill>
            <a:srgbClr val="015873"/>
          </a:solidFill>
          <a:ln>
            <a:noFill/>
          </a:ln>
        </p:spPr>
        <p:txBody>
          <a:bodyPr wrap="square" rtlCol="0">
            <a:spAutoFit/>
          </a:bodyPr>
          <a:lstStyle/>
          <a:p>
            <a:pPr algn="ctr">
              <a:spcBef>
                <a:spcPts val="1000"/>
              </a:spcBef>
              <a:spcAft>
                <a:spcPts val="700"/>
              </a:spcAft>
            </a:pPr>
            <a:r>
              <a:rPr lang="en-US" sz="2800" dirty="0">
                <a:latin typeface="Calibri" panose="020F0502020204030204" pitchFamily="34" charset="0"/>
                <a:cs typeface="Calibri" panose="020F0502020204030204" pitchFamily="34" charset="0"/>
              </a:rPr>
              <a:t>FDA indication: Olaparib is indicated for the adjuvant treatment of adult patients with deleterious or suspected deleterious </a:t>
            </a:r>
            <a:r>
              <a:rPr lang="en-US" sz="2800" i="1" dirty="0">
                <a:latin typeface="Calibri" panose="020F0502020204030204" pitchFamily="34" charset="0"/>
                <a:cs typeface="Calibri" panose="020F0502020204030204" pitchFamily="34" charset="0"/>
              </a:rPr>
              <a:t>gBRCAm,</a:t>
            </a:r>
            <a:r>
              <a:rPr lang="en-US" sz="2800" dirty="0">
                <a:latin typeface="Calibri" panose="020F0502020204030204" pitchFamily="34" charset="0"/>
                <a:cs typeface="Calibri" panose="020F0502020204030204" pitchFamily="34" charset="0"/>
              </a:rPr>
              <a:t> HER2- high-risk early breast cancer who have received neoadjuvant or adjuvant chemotherapy. Select patients based on an </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FDA-approved companion diagnostic.</a:t>
            </a:r>
          </a:p>
        </p:txBody>
      </p:sp>
      <p:sp>
        <p:nvSpPr>
          <p:cNvPr id="16" name="Text Box 15">
            <a:extLst>
              <a:ext uri="{FF2B5EF4-FFF2-40B4-BE49-F238E27FC236}">
                <a16:creationId xmlns:a16="http://schemas.microsoft.com/office/drawing/2014/main" id="{1F1539AD-1C27-4E4B-9F98-572A7930C29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Olaparib PI. </a:t>
            </a:r>
            <a:endParaRPr kumimoji="0" lang="en-US" altLang="en-US" sz="1200" b="0" i="0" u="none" strike="noStrike" kern="1200" cap="none" spc="0" normalizeH="0" baseline="0" noProof="0" dirty="0">
              <a:ln>
                <a:noFill/>
              </a:ln>
              <a:solidFill>
                <a:schemeClr val="bg2"/>
              </a:solidFill>
              <a:effectLst/>
              <a:highlight>
                <a:srgbClr val="FFFF00"/>
              </a:highlight>
              <a:uLnTx/>
              <a:uFillTx/>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8455895D-A390-4387-A6DC-46FAF5467461}"/>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F7180C0F-EEE5-4A10-A1FD-BE71E51FEC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EA968896-28EF-43BA-AC40-FC03C2AA8C0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9" name="TextBox 8">
            <a:extLst>
              <a:ext uri="{FF2B5EF4-FFF2-40B4-BE49-F238E27FC236}">
                <a16:creationId xmlns:a16="http://schemas.microsoft.com/office/drawing/2014/main" id="{1ABCF284-C1A0-13DA-5623-C9516098992B}"/>
              </a:ext>
            </a:extLst>
          </p:cNvPr>
          <p:cNvSpPr txBox="1"/>
          <p:nvPr/>
        </p:nvSpPr>
        <p:spPr bwMode="auto">
          <a:xfrm>
            <a:off x="793750" y="1699662"/>
            <a:ext cx="6108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800" dirty="0">
                <a:solidFill>
                  <a:schemeClr val="bg1"/>
                </a:solidFill>
                <a:latin typeface="Calibri" panose="020F0502020204030204" pitchFamily="34" charset="0"/>
                <a:cs typeface="Calibri" panose="020F0502020204030204" pitchFamily="34" charset="0"/>
              </a:rPr>
              <a:t>March 11, 2022</a:t>
            </a:r>
          </a:p>
        </p:txBody>
      </p:sp>
    </p:spTree>
    <p:extLst>
      <p:ext uri="{BB962C8B-B14F-4D97-AF65-F5344CB8AC3E}">
        <p14:creationId xmlns:p14="http://schemas.microsoft.com/office/powerpoint/2010/main" val="313735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718B7-4E5B-4390-9030-D1A8EDB59936}"/>
              </a:ext>
            </a:extLst>
          </p:cNvPr>
          <p:cNvSpPr>
            <a:spLocks noGrp="1"/>
          </p:cNvSpPr>
          <p:nvPr>
            <p:ph type="title"/>
          </p:nvPr>
        </p:nvSpPr>
        <p:spPr/>
        <p:txBody>
          <a:bodyPr/>
          <a:lstStyle/>
          <a:p>
            <a:r>
              <a:rPr lang="en-US" dirty="0"/>
              <a:t>Guideline-Recommended </a:t>
            </a:r>
            <a:br>
              <a:rPr lang="en-US" dirty="0"/>
            </a:br>
            <a:r>
              <a:rPr lang="en-US" dirty="0"/>
              <a:t>Biomarker Testing for Breast Cancer</a:t>
            </a:r>
          </a:p>
        </p:txBody>
      </p:sp>
      <p:sp>
        <p:nvSpPr>
          <p:cNvPr id="3" name="Content Placeholder 2">
            <a:extLst>
              <a:ext uri="{FF2B5EF4-FFF2-40B4-BE49-F238E27FC236}">
                <a16:creationId xmlns:a16="http://schemas.microsoft.com/office/drawing/2014/main" id="{CEE7F3A8-5CC0-4827-9BB3-42B1F8EC100F}"/>
              </a:ext>
            </a:extLst>
          </p:cNvPr>
          <p:cNvSpPr>
            <a:spLocks noGrp="1"/>
          </p:cNvSpPr>
          <p:nvPr>
            <p:ph idx="1"/>
          </p:nvPr>
        </p:nvSpPr>
        <p:spPr/>
        <p:txBody>
          <a:bodyPr/>
          <a:lstStyle/>
          <a:p>
            <a:r>
              <a:rPr lang="en-US" dirty="0"/>
              <a:t>HER2 per ASCO/CAP guidelines (IHC </a:t>
            </a:r>
            <a:r>
              <a:rPr lang="en-US" dirty="0">
                <a:cs typeface="Calibri" panose="020F0502020204030204" pitchFamily="34" charset="0"/>
              </a:rPr>
              <a:t>±</a:t>
            </a:r>
            <a:r>
              <a:rPr lang="en-US" dirty="0"/>
              <a:t> dual-probe ISH assay)</a:t>
            </a:r>
            <a:r>
              <a:rPr lang="en-US" baseline="30000" dirty="0"/>
              <a:t>1,2</a:t>
            </a:r>
          </a:p>
          <a:p>
            <a:r>
              <a:rPr lang="en-US" dirty="0"/>
              <a:t>ER and PR testing by IHC</a:t>
            </a:r>
            <a:r>
              <a:rPr lang="en-US" baseline="30000" dirty="0"/>
              <a:t>2,3</a:t>
            </a:r>
          </a:p>
          <a:p>
            <a:r>
              <a:rPr lang="en-US" dirty="0"/>
              <a:t>Gene expression assays to guide adjuvant chemotherapy</a:t>
            </a:r>
          </a:p>
          <a:p>
            <a:r>
              <a:rPr lang="en-US" i="1" dirty="0"/>
              <a:t>BRCA</a:t>
            </a:r>
            <a:r>
              <a:rPr lang="en-US" dirty="0"/>
              <a:t> for TNBC (at any age), male patients with BC, those who meet criteria with personal or family history, and when considering olaparib as adjuvant therapy</a:t>
            </a:r>
            <a:r>
              <a:rPr lang="en-US" baseline="30000" dirty="0"/>
              <a:t>2</a:t>
            </a:r>
          </a:p>
          <a:p>
            <a:r>
              <a:rPr lang="en-US" dirty="0"/>
              <a:t>Ki-67 if considering adjuvant abemaciclib</a:t>
            </a:r>
            <a:r>
              <a:rPr lang="en-US" baseline="30000" dirty="0"/>
              <a:t>2</a:t>
            </a:r>
            <a:endParaRPr lang="en-US" dirty="0"/>
          </a:p>
          <a:p>
            <a:pPr lvl="1"/>
            <a:endParaRPr lang="en-US" dirty="0"/>
          </a:p>
        </p:txBody>
      </p:sp>
      <p:grpSp>
        <p:nvGrpSpPr>
          <p:cNvPr id="4" name="Group 3">
            <a:extLst>
              <a:ext uri="{FF2B5EF4-FFF2-40B4-BE49-F238E27FC236}">
                <a16:creationId xmlns:a16="http://schemas.microsoft.com/office/drawing/2014/main" id="{1C8A3BA4-CE97-4EF2-A69A-4394522D84B0}"/>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8EE438C-61C1-4D9C-8BDB-8F570F31F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1097AC7F-C129-4FC9-A37D-A3E501AAAA6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8" name="TextBox 7">
            <a:extLst>
              <a:ext uri="{FF2B5EF4-FFF2-40B4-BE49-F238E27FC236}">
                <a16:creationId xmlns:a16="http://schemas.microsoft.com/office/drawing/2014/main" id="{AAD1E92D-DE94-4B68-9EC1-E8B4AFCBA583}"/>
              </a:ext>
            </a:extLst>
          </p:cNvPr>
          <p:cNvSpPr txBox="1"/>
          <p:nvPr/>
        </p:nvSpPr>
        <p:spPr bwMode="auto">
          <a:xfrm>
            <a:off x="433137" y="6182990"/>
            <a:ext cx="7113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cs typeface="Calibri" panose="020F0502020204030204" pitchFamily="34" charset="0"/>
              </a:rPr>
              <a:t>1. Wolff. JCO. 2018;36:2105. 2. NCCN. Clinical practice guidelines in oncology: breast cancer. v.2.2022. nccn.org.</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3. Allison. JCO. 2020;38:1346.</a:t>
            </a:r>
          </a:p>
        </p:txBody>
      </p:sp>
    </p:spTree>
    <p:extLst>
      <p:ext uri="{BB962C8B-B14F-4D97-AF65-F5344CB8AC3E}">
        <p14:creationId xmlns:p14="http://schemas.microsoft.com/office/powerpoint/2010/main" val="476985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0363F6-8827-E940-80B1-E1A5DEA6D07A}"/>
              </a:ext>
            </a:extLst>
          </p:cNvPr>
          <p:cNvSpPr>
            <a:spLocks noGrp="1"/>
          </p:cNvSpPr>
          <p:nvPr>
            <p:ph type="title"/>
          </p:nvPr>
        </p:nvSpPr>
        <p:spPr/>
        <p:txBody>
          <a:bodyPr/>
          <a:lstStyle/>
          <a:p>
            <a:r>
              <a:rPr lang="en-US" dirty="0"/>
              <a:t>Who Should Be Tested for </a:t>
            </a:r>
            <a:r>
              <a:rPr lang="en-US" i="1" dirty="0"/>
              <a:t>BRCA1/2 </a:t>
            </a:r>
            <a:r>
              <a:rPr lang="en-US" dirty="0"/>
              <a:t>Mutations?</a:t>
            </a:r>
            <a:endParaRPr lang="en-US" dirty="0">
              <a:solidFill>
                <a:schemeClr val="bg1"/>
              </a:solidFill>
            </a:endParaRPr>
          </a:p>
        </p:txBody>
      </p:sp>
      <p:sp>
        <p:nvSpPr>
          <p:cNvPr id="7" name="Slide Number Placeholder 7">
            <a:extLst>
              <a:ext uri="{FF2B5EF4-FFF2-40B4-BE49-F238E27FC236}">
                <a16:creationId xmlns:a16="http://schemas.microsoft.com/office/drawing/2014/main" id="{25EC2A1E-965B-554A-8A34-717E78C91F9D}"/>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47226243"/>
              </p:ext>
            </p:extLst>
          </p:nvPr>
        </p:nvGraphicFramePr>
        <p:xfrm>
          <a:off x="6136919" y="1144647"/>
          <a:ext cx="5461000" cy="5052060"/>
        </p:xfrm>
        <a:graphic>
          <a:graphicData uri="http://schemas.openxmlformats.org/drawingml/2006/table">
            <a:tbl>
              <a:tblPr firstRow="1" bandRow="1">
                <a:tableStyleId>{9DCAF9ED-07DC-4A11-8D7F-57B35C25682E}</a:tableStyleId>
              </a:tblPr>
              <a:tblGrid>
                <a:gridCol w="5461000">
                  <a:extLst>
                    <a:ext uri="{9D8B030D-6E8A-4147-A177-3AD203B41FA5}">
                      <a16:colId xmlns:a16="http://schemas.microsoft.com/office/drawing/2014/main" val="20000"/>
                    </a:ext>
                  </a:extLst>
                </a:gridCol>
              </a:tblGrid>
              <a:tr h="457200">
                <a:tc>
                  <a:txBody>
                    <a:bodyPr/>
                    <a:lstStyle/>
                    <a:p>
                      <a:pPr algn="l"/>
                      <a:r>
                        <a:rPr lang="en-US" sz="1800" dirty="0">
                          <a:solidFill>
                            <a:schemeClr val="tx1"/>
                          </a:solidFill>
                          <a:latin typeface="Calibri" panose="020F0502020204030204" pitchFamily="34" charset="0"/>
                          <a:cs typeface="Calibri" panose="020F0502020204030204" pitchFamily="34" charset="0"/>
                        </a:rPr>
                        <a:t>Patients with personal history of breast cancer and </a:t>
                      </a:r>
                      <a:br>
                        <a:rPr lang="en-US" sz="1800" dirty="0">
                          <a:solidFill>
                            <a:schemeClr val="tx1"/>
                          </a:solidFill>
                          <a:latin typeface="Calibri" panose="020F0502020204030204" pitchFamily="34" charset="0"/>
                          <a:cs typeface="Calibri" panose="020F0502020204030204" pitchFamily="34" charset="0"/>
                        </a:rPr>
                      </a:br>
                      <a:r>
                        <a:rPr lang="en-US" sz="1800" dirty="0">
                          <a:solidFill>
                            <a:schemeClr val="tx1"/>
                          </a:solidFill>
                          <a:latin typeface="Calibri" panose="020F0502020204030204" pitchFamily="34" charset="0"/>
                          <a:cs typeface="Calibri" panose="020F0502020204030204" pitchFamily="34" charset="0"/>
                        </a:rPr>
                        <a:t>≥1 of the following:</a:t>
                      </a:r>
                    </a:p>
                  </a:txBody>
                  <a:tcPr/>
                </a:tc>
                <a:extLst>
                  <a:ext uri="{0D108BD9-81ED-4DB2-BD59-A6C34878D82A}">
                    <a16:rowId xmlns:a16="http://schemas.microsoft.com/office/drawing/2014/main" val="10000"/>
                  </a:ext>
                </a:extLst>
              </a:tr>
              <a:tr h="3434326">
                <a:tc>
                  <a:txBody>
                    <a:bodyPr/>
                    <a:lstStyle/>
                    <a:p>
                      <a:pPr marL="285750" indent="-285750">
                        <a:spcBef>
                          <a:spcPts val="0"/>
                        </a:spcBef>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Aged</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≤45 yr at diagnosis</a:t>
                      </a:r>
                    </a:p>
                    <a:p>
                      <a:pPr marL="285750" lvl="0" indent="-285750" algn="l" defTabSz="914400" rtl="0" eaLnBrk="1" latinLnBrk="0" hangingPunct="1">
                        <a:spcBef>
                          <a:spcPts val="0"/>
                        </a:spcBef>
                        <a:spcAft>
                          <a:spcPts val="300"/>
                        </a:spcAft>
                        <a:buFont typeface="Wingdings" panose="05000000000000000000" pitchFamily="2" charset="2"/>
                        <a:buChar char="§"/>
                      </a:pPr>
                      <a:r>
                        <a:rPr lang="en-US" sz="1600" kern="1200" dirty="0">
                          <a:solidFill>
                            <a:schemeClr val="bg1"/>
                          </a:solidFill>
                          <a:latin typeface="Calibri" panose="020F0502020204030204" pitchFamily="34" charset="0"/>
                          <a:ea typeface="+mn-ea"/>
                          <a:cs typeface="Calibri" panose="020F0502020204030204" pitchFamily="34" charset="0"/>
                        </a:rPr>
                        <a:t>Aged 46-50 yr at diagnosis, plus any:</a:t>
                      </a:r>
                    </a:p>
                    <a:p>
                      <a:pPr marL="571500" lvl="1" indent="-285750">
                        <a:spcBef>
                          <a:spcPts val="0"/>
                        </a:spcBef>
                        <a:spcAft>
                          <a:spcPts val="300"/>
                        </a:spcAft>
                        <a:buFont typeface="System Font Regular"/>
                        <a:buChar char="–"/>
                        <a:tabLst/>
                      </a:pPr>
                      <a:r>
                        <a:rPr lang="en-US" sz="1600" dirty="0">
                          <a:solidFill>
                            <a:schemeClr val="bg1"/>
                          </a:solidFill>
                          <a:latin typeface="Calibri" panose="020F0502020204030204" pitchFamily="34" charset="0"/>
                          <a:cs typeface="Calibri" panose="020F0502020204030204" pitchFamily="34" charset="0"/>
                        </a:rPr>
                        <a:t>Family history (unknown or limited) </a:t>
                      </a:r>
                    </a:p>
                    <a:p>
                      <a:pPr marL="571500" lvl="1" indent="-285750">
                        <a:spcBef>
                          <a:spcPts val="0"/>
                        </a:spcBef>
                        <a:spcAft>
                          <a:spcPts val="300"/>
                        </a:spcAft>
                        <a:buFont typeface="System Font Regular"/>
                        <a:buChar char="–"/>
                        <a:tabLst/>
                      </a:pPr>
                      <a:r>
                        <a:rPr lang="en-US" sz="1600" dirty="0">
                          <a:solidFill>
                            <a:schemeClr val="bg1"/>
                          </a:solidFill>
                          <a:latin typeface="Calibri" panose="020F0502020204030204" pitchFamily="34" charset="0"/>
                          <a:cs typeface="Calibri" panose="020F0502020204030204" pitchFamily="34" charset="0"/>
                        </a:rPr>
                        <a:t>Multiple primary breast cancers at any time interval</a:t>
                      </a:r>
                    </a:p>
                    <a:p>
                      <a:pPr marL="571500" lvl="1" indent="-285750">
                        <a:spcBef>
                          <a:spcPts val="0"/>
                        </a:spcBef>
                        <a:spcAft>
                          <a:spcPts val="300"/>
                        </a:spcAft>
                        <a:buFont typeface="System Font Regular"/>
                        <a:buChar char="–"/>
                        <a:tabLst/>
                      </a:pPr>
                      <a:r>
                        <a:rPr lang="en-US" sz="1600" dirty="0">
                          <a:solidFill>
                            <a:schemeClr val="bg1"/>
                          </a:solidFill>
                          <a:latin typeface="Calibri" panose="020F0502020204030204" pitchFamily="34" charset="0"/>
                          <a:cs typeface="Calibri" panose="020F0502020204030204" pitchFamily="34" charset="0"/>
                        </a:rPr>
                        <a:t>≥1 close blood relative diagnosed at any age with breast, ovarian, pancreatic, or prostate cancer</a:t>
                      </a:r>
                    </a:p>
                    <a:p>
                      <a:pPr marL="285750" lvl="0" indent="-285750" algn="l" defTabSz="914400" rtl="0" eaLnBrk="1" latinLnBrk="0" hangingPunct="1">
                        <a:spcBef>
                          <a:spcPts val="0"/>
                        </a:spcBef>
                        <a:spcAft>
                          <a:spcPts val="300"/>
                        </a:spcAft>
                        <a:buFont typeface="Wingdings" panose="05000000000000000000" pitchFamily="2" charset="2"/>
                        <a:buChar char="§"/>
                      </a:pPr>
                      <a:r>
                        <a:rPr lang="en-US" sz="1600" kern="1200" dirty="0">
                          <a:solidFill>
                            <a:schemeClr val="bg1"/>
                          </a:solidFill>
                          <a:latin typeface="Calibri" panose="020F0502020204030204" pitchFamily="34" charset="0"/>
                          <a:ea typeface="+mn-ea"/>
                          <a:cs typeface="Calibri" panose="020F0502020204030204" pitchFamily="34" charset="0"/>
                        </a:rPr>
                        <a:t>Aged ≥51 yr at diagnosis plus any of the following: </a:t>
                      </a:r>
                    </a:p>
                    <a:p>
                      <a:pPr marL="571500" lvl="1" indent="-285750">
                        <a:spcBef>
                          <a:spcPts val="0"/>
                        </a:spcBef>
                        <a:spcAft>
                          <a:spcPts val="300"/>
                        </a:spcAft>
                        <a:buFont typeface="System Font Regular"/>
                        <a:buChar char="–"/>
                        <a:tabLst/>
                      </a:pPr>
                      <a:r>
                        <a:rPr lang="en-US" sz="1600" dirty="0">
                          <a:solidFill>
                            <a:schemeClr val="bg1"/>
                          </a:solidFill>
                          <a:latin typeface="Calibri" panose="020F0502020204030204" pitchFamily="34" charset="0"/>
                          <a:cs typeface="Calibri" panose="020F0502020204030204" pitchFamily="34" charset="0"/>
                        </a:rPr>
                        <a:t>≥1 close blood relative aged ≤50 yr with breast cancer</a:t>
                      </a:r>
                    </a:p>
                    <a:p>
                      <a:pPr marL="571500" lvl="1" indent="-285750">
                        <a:spcBef>
                          <a:spcPts val="0"/>
                        </a:spcBef>
                        <a:spcAft>
                          <a:spcPts val="300"/>
                        </a:spcAft>
                        <a:buFont typeface="System Font Regular"/>
                        <a:buChar char="–"/>
                        <a:tabLst/>
                      </a:pPr>
                      <a:r>
                        <a:rPr lang="en-US" sz="1600" dirty="0">
                          <a:solidFill>
                            <a:schemeClr val="bg1"/>
                          </a:solidFill>
                          <a:latin typeface="Calibri" panose="020F0502020204030204" pitchFamily="34" charset="0"/>
                          <a:cs typeface="Calibri" panose="020F0502020204030204" pitchFamily="34" charset="0"/>
                        </a:rPr>
                        <a:t>≥1 close blood relative diagnosed at any age with </a:t>
                      </a:r>
                      <a:r>
                        <a:rPr lang="en-US" sz="1600" baseline="0" dirty="0">
                          <a:solidFill>
                            <a:schemeClr val="bg1"/>
                          </a:solidFill>
                          <a:latin typeface="Calibri" panose="020F0502020204030204" pitchFamily="34" charset="0"/>
                          <a:cs typeface="Calibri" panose="020F0502020204030204" pitchFamily="34" charset="0"/>
                        </a:rPr>
                        <a:t>ovarian or pancreatic cancer</a:t>
                      </a:r>
                    </a:p>
                    <a:p>
                      <a:pPr marL="571500" lvl="1" indent="-285750">
                        <a:spcBef>
                          <a:spcPts val="0"/>
                        </a:spcBef>
                        <a:spcAft>
                          <a:spcPts val="300"/>
                        </a:spcAft>
                        <a:buFont typeface="System Font Regular"/>
                        <a:buChar char="–"/>
                        <a:tabLst/>
                      </a:pPr>
                      <a:r>
                        <a:rPr lang="en-US" sz="1600" baseline="0" dirty="0">
                          <a:solidFill>
                            <a:schemeClr val="bg1"/>
                          </a:solidFill>
                          <a:latin typeface="Calibri" panose="020F0502020204030204" pitchFamily="34" charset="0"/>
                          <a:cs typeface="Calibri" panose="020F0502020204030204" pitchFamily="34" charset="0"/>
                        </a:rPr>
                        <a:t>Close male relative with breast cancer or </a:t>
                      </a:r>
                      <a:r>
                        <a:rPr lang="en-US" sz="1600" dirty="0">
                          <a:solidFill>
                            <a:schemeClr val="bg1"/>
                          </a:solidFill>
                          <a:latin typeface="Calibri" panose="020F0502020204030204" pitchFamily="34" charset="0"/>
                          <a:cs typeface="Calibri" panose="020F0502020204030204" pitchFamily="34" charset="0"/>
                        </a:rPr>
                        <a:t>high-risk prostate cancer</a:t>
                      </a:r>
                    </a:p>
                    <a:p>
                      <a:pPr marL="571500" lvl="1" indent="-285750">
                        <a:spcBef>
                          <a:spcPts val="0"/>
                        </a:spcBef>
                        <a:spcAft>
                          <a:spcPts val="300"/>
                        </a:spcAft>
                        <a:buFont typeface="System Font Regular"/>
                        <a:buChar char="–"/>
                        <a:tabLst/>
                      </a:pPr>
                      <a:r>
                        <a:rPr lang="en-US" sz="1600" dirty="0">
                          <a:solidFill>
                            <a:schemeClr val="bg1"/>
                          </a:solidFill>
                          <a:latin typeface="Calibri" panose="020F0502020204030204" pitchFamily="34" charset="0"/>
                          <a:cs typeface="Calibri" panose="020F0502020204030204" pitchFamily="34" charset="0"/>
                        </a:rPr>
                        <a:t>≥3 total breast cancer diagnoses</a:t>
                      </a:r>
                      <a:r>
                        <a:rPr lang="en-US" sz="1600" baseline="0" dirty="0">
                          <a:solidFill>
                            <a:schemeClr val="bg1"/>
                          </a:solidFill>
                          <a:latin typeface="Calibri" panose="020F0502020204030204" pitchFamily="34" charset="0"/>
                          <a:cs typeface="Calibri" panose="020F0502020204030204" pitchFamily="34" charset="0"/>
                        </a:rPr>
                        <a:t> in patient/close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blood relative</a:t>
                      </a:r>
                    </a:p>
                    <a:p>
                      <a:pPr marL="571500" lvl="1" indent="-285750">
                        <a:spcBef>
                          <a:spcPts val="0"/>
                        </a:spcBef>
                        <a:spcAft>
                          <a:spcPts val="300"/>
                        </a:spcAft>
                        <a:buFont typeface="System Font Regular"/>
                        <a:buChar char="–"/>
                        <a:tabLst/>
                      </a:pPr>
                      <a:r>
                        <a:rPr lang="en-US" sz="1600" baseline="0" dirty="0">
                          <a:solidFill>
                            <a:schemeClr val="bg1"/>
                          </a:solidFill>
                          <a:latin typeface="Calibri" panose="020F0502020204030204" pitchFamily="34" charset="0"/>
                          <a:cs typeface="Calibri" panose="020F0502020204030204" pitchFamily="34" charset="0"/>
                        </a:rPr>
                        <a:t>≥2 blood relatives with breast cancer or prostate cancer</a:t>
                      </a:r>
                      <a:endParaRPr lang="en-US" sz="1600" dirty="0">
                        <a:solidFill>
                          <a:schemeClr val="bg1"/>
                        </a:solidFill>
                        <a:latin typeface="Calibri" panose="020F0502020204030204" pitchFamily="34" charset="0"/>
                        <a:cs typeface="Calibri" panose="020F0502020204030204" pitchFamily="34" charset="0"/>
                      </a:endParaRPr>
                    </a:p>
                    <a:p>
                      <a:pPr marL="285750" lvl="0" indent="-285750" algn="l" defTabSz="914400" rtl="0" eaLnBrk="1" latinLnBrk="0" hangingPunct="1">
                        <a:spcBef>
                          <a:spcPts val="0"/>
                        </a:spcBef>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Ashkenazi Jewish ancestry</a:t>
                      </a:r>
                    </a:p>
                  </a:txBody>
                  <a:tcP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8" name="Content Placeholder 1"/>
          <p:cNvSpPr txBox="1">
            <a:spLocks/>
          </p:cNvSpPr>
          <p:nvPr/>
        </p:nvSpPr>
        <p:spPr>
          <a:xfrm>
            <a:off x="423121" y="1862554"/>
            <a:ext cx="5507779" cy="4351338"/>
          </a:xfrm>
          <a:prstGeom prst="rect">
            <a:avLst/>
          </a:prstGeom>
        </p:spPr>
        <p:txBody>
          <a:bodyPr vert="horz" lIns="27432" tIns="0" rIns="0" bIns="0" rtlCol="0">
            <a:normAutofit/>
          </a:bodyPr>
          <a:lstStyle>
            <a:lvl1pPr marL="228600" indent="-338328" algn="l" defTabSz="914400" rtl="0" eaLnBrk="1" latinLnBrk="0" hangingPunct="1">
              <a:lnSpc>
                <a:spcPct val="100000"/>
              </a:lnSpc>
              <a:spcBef>
                <a:spcPts val="10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85800" indent="-338328" algn="l" defTabSz="914400" rtl="0" eaLnBrk="1" latinLnBrk="0" hangingPunct="1">
              <a:lnSpc>
                <a:spcPct val="100000"/>
              </a:lnSpc>
              <a:spcBef>
                <a:spcPts val="500"/>
              </a:spcBef>
              <a:spcAft>
                <a:spcPts val="600"/>
              </a:spcAft>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338328"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338328" algn="l" defTabSz="914400" rtl="0" eaLnBrk="1" latinLnBrk="0" hangingPunct="1">
              <a:lnSpc>
                <a:spcPct val="100000"/>
              </a:lnSpc>
              <a:spcBef>
                <a:spcPts val="500"/>
              </a:spcBef>
              <a:spcAft>
                <a:spcPts val="600"/>
              </a:spcAft>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4pPr>
            <a:lvl5pPr marL="2057400" indent="-338328"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9" name="Group 8">
            <a:extLst>
              <a:ext uri="{FF2B5EF4-FFF2-40B4-BE49-F238E27FC236}">
                <a16:creationId xmlns:a16="http://schemas.microsoft.com/office/drawing/2014/main" id="{C7E827CD-2624-4294-90A5-9397316CB80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66C79201-F6F6-420B-AA56-2F67335BC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625F1678-975B-4698-ADF5-5A0CE14A301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13" name="Text Box 15">
            <a:extLst>
              <a:ext uri="{FF2B5EF4-FFF2-40B4-BE49-F238E27FC236}">
                <a16:creationId xmlns:a16="http://schemas.microsoft.com/office/drawing/2014/main" id="{0421529E-E214-3207-A1CC-13B9DE3AC96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Clinical practice guidelines in genetic/familial high-risk assessment: breast, ovarian, and pancreatic. v.2.2022. nccn.org.</a:t>
            </a:r>
          </a:p>
        </p:txBody>
      </p:sp>
      <p:graphicFrame>
        <p:nvGraphicFramePr>
          <p:cNvPr id="14" name="Table 13">
            <a:extLst>
              <a:ext uri="{FF2B5EF4-FFF2-40B4-BE49-F238E27FC236}">
                <a16:creationId xmlns:a16="http://schemas.microsoft.com/office/drawing/2014/main" id="{7B3E265F-7E79-6D23-3116-C6A2C81CF1CF}"/>
              </a:ext>
            </a:extLst>
          </p:cNvPr>
          <p:cNvGraphicFramePr>
            <a:graphicFrameLocks noGrp="1"/>
          </p:cNvGraphicFramePr>
          <p:nvPr>
            <p:extLst>
              <p:ext uri="{D42A27DB-BD31-4B8C-83A1-F6EECF244321}">
                <p14:modId xmlns:p14="http://schemas.microsoft.com/office/powerpoint/2010/main" val="557731651"/>
              </p:ext>
            </p:extLst>
          </p:nvPr>
        </p:nvGraphicFramePr>
        <p:xfrm>
          <a:off x="674746" y="1144647"/>
          <a:ext cx="5309278" cy="4162163"/>
        </p:xfrm>
        <a:graphic>
          <a:graphicData uri="http://schemas.openxmlformats.org/drawingml/2006/table">
            <a:tbl>
              <a:tblPr firstRow="1" bandRow="1">
                <a:tableStyleId>{9DCAF9ED-07DC-4A11-8D7F-57B35C25682E}</a:tableStyleId>
              </a:tblPr>
              <a:tblGrid>
                <a:gridCol w="5309278">
                  <a:extLst>
                    <a:ext uri="{9D8B030D-6E8A-4147-A177-3AD203B41FA5}">
                      <a16:colId xmlns:a16="http://schemas.microsoft.com/office/drawing/2014/main" val="20000"/>
                    </a:ext>
                  </a:extLst>
                </a:gridCol>
              </a:tblGrid>
              <a:tr h="0">
                <a:tc>
                  <a:txBody>
                    <a:bodyPr/>
                    <a:lstStyle/>
                    <a:p>
                      <a:pPr marR="0" lvl="0" algn="l" defTabSz="914400" rtl="0" eaLnBrk="1" fontAlgn="auto" latinLnBrk="0" hangingPunct="1">
                        <a:lnSpc>
                          <a:spcPct val="120000"/>
                        </a:lnSpc>
                        <a:spcBef>
                          <a:spcPts val="0"/>
                        </a:spcBef>
                        <a:spcAft>
                          <a:spcPts val="600"/>
                        </a:spcAft>
                        <a:buClrTx/>
                        <a:buSzTx/>
                        <a:tabLst/>
                        <a:defRPr/>
                      </a:pPr>
                      <a:r>
                        <a:rPr kumimoji="0" lang="en-US" sz="18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Patients diagnosed at ANY AGE with breast cancer and any of the following:</a:t>
                      </a:r>
                    </a:p>
                  </a:txBody>
                  <a:tcPr/>
                </a:tc>
                <a:extLst>
                  <a:ext uri="{0D108BD9-81ED-4DB2-BD59-A6C34878D82A}">
                    <a16:rowId xmlns:a16="http://schemas.microsoft.com/office/drawing/2014/main" val="10000"/>
                  </a:ext>
                </a:extLst>
              </a:tr>
              <a:tr h="3434326">
                <a:tc>
                  <a:txBody>
                    <a:bodyPr/>
                    <a:lstStyle/>
                    <a:p>
                      <a:pPr marL="283464" marR="0" lvl="1" indent="-283464" algn="l" defTabSz="914400" rtl="0" eaLnBrk="1" fontAlgn="auto" latinLnBrk="0" hangingPunct="1">
                        <a:lnSpc>
                          <a:spcPct val="120000"/>
                        </a:lnSpc>
                        <a:spcBef>
                          <a:spcPts val="0"/>
                        </a:spcBef>
                        <a:spcAft>
                          <a:spcPts val="600"/>
                        </a:spcAft>
                        <a:buClrTx/>
                        <a:buSzTx/>
                        <a:buFont typeface="Wingdings" panose="05000000000000000000" pitchFamily="2" charset="2"/>
                        <a:buChar char="§"/>
                        <a:tabLst/>
                        <a:defRPr/>
                      </a:pPr>
                      <a:r>
                        <a:rPr lang="en-US" sz="1800" dirty="0">
                          <a:solidFill>
                            <a:schemeClr val="bg1"/>
                          </a:solidFill>
                          <a:latin typeface="Calibri" panose="020F0502020204030204" pitchFamily="34" charset="0"/>
                          <a:cs typeface="Calibri" panose="020F0502020204030204" pitchFamily="34" charset="0"/>
                        </a:rPr>
                        <a:t>To aid adjuvant therapy decision-making using olaparib in high-risk EBC</a:t>
                      </a:r>
                    </a:p>
                    <a:p>
                      <a:pPr marL="283464" marR="0" lvl="1" indent="-283464" algn="l" defTabSz="914400" rtl="0" eaLnBrk="1" fontAlgn="auto" latinLnBrk="0" hangingPunct="1">
                        <a:lnSpc>
                          <a:spcPct val="120000"/>
                        </a:lnSpc>
                        <a:spcBef>
                          <a:spcPts val="0"/>
                        </a:spcBef>
                        <a:spcAft>
                          <a:spcPts val="600"/>
                        </a:spcAft>
                        <a:buClrTx/>
                        <a:buSzTx/>
                        <a:buFont typeface="Wingdings" panose="05000000000000000000" pitchFamily="2" charset="2"/>
                        <a:buChar char="§"/>
                        <a:tabLst/>
                        <a:defRPr/>
                      </a:pPr>
                      <a:r>
                        <a:rPr lang="en-US" sz="1800" dirty="0">
                          <a:solidFill>
                            <a:schemeClr val="bg1"/>
                          </a:solidFill>
                          <a:latin typeface="Calibri" panose="020F0502020204030204" pitchFamily="34" charset="0"/>
                          <a:cs typeface="Calibri" panose="020F0502020204030204" pitchFamily="34" charset="0"/>
                        </a:rPr>
                        <a:t>To aid systemic therapy decision-making using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PARP inhibitors in the metastatic setting</a:t>
                      </a:r>
                    </a:p>
                    <a:p>
                      <a:pPr marL="283464" marR="0" lvl="1" indent="-283464" algn="l" defTabSz="914400" rtl="0" eaLnBrk="1" fontAlgn="auto" latinLnBrk="0" hangingPunct="1">
                        <a:lnSpc>
                          <a:spcPct val="12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TNBC histology</a:t>
                      </a:r>
                    </a:p>
                    <a:p>
                      <a:pPr marL="283464" marR="0" lvl="1" indent="-283464" algn="l" defTabSz="914400" rtl="0" eaLnBrk="1" fontAlgn="auto" latinLnBrk="0" hangingPunct="1">
                        <a:lnSpc>
                          <a:spcPct val="12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Lobular breast cancer and personal/family history of diffuse gastric cancer</a:t>
                      </a:r>
                    </a:p>
                    <a:p>
                      <a:pPr marL="283464" marR="0" lvl="1" indent="-283464" algn="l" defTabSz="914400" rtl="0" eaLnBrk="1" fontAlgn="auto" latinLnBrk="0" hangingPunct="1">
                        <a:lnSpc>
                          <a:spcPct val="12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Male breast cancer</a:t>
                      </a:r>
                    </a:p>
                    <a:p>
                      <a:pPr marL="283464" marR="0" lvl="1" indent="-283464" algn="l" defTabSz="914400" rtl="0" eaLnBrk="1" fontAlgn="auto" latinLnBrk="0" hangingPunct="1">
                        <a:lnSpc>
                          <a:spcPct val="12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 close male relative with breast cancer</a:t>
                      </a:r>
                      <a:endParaRPr lang="en-US" sz="1800" kern="1200" dirty="0">
                        <a:solidFill>
                          <a:schemeClr val="bg1"/>
                        </a:solidFill>
                        <a:latin typeface="Calibri" panose="020F0502020204030204" pitchFamily="34" charset="0"/>
                        <a:ea typeface="+mn-ea"/>
                        <a:cs typeface="Calibri" panose="020F0502020204030204" pitchFamily="34" charset="0"/>
                      </a:endParaRPr>
                    </a:p>
                  </a:txBody>
                  <a:tcP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2296348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856B-A8B6-42FD-8E40-24640B6FA88A}"/>
              </a:ext>
            </a:extLst>
          </p:cNvPr>
          <p:cNvSpPr>
            <a:spLocks noGrp="1"/>
          </p:cNvSpPr>
          <p:nvPr>
            <p:ph type="title"/>
          </p:nvPr>
        </p:nvSpPr>
        <p:spPr/>
        <p:txBody>
          <a:bodyPr/>
          <a:lstStyle/>
          <a:p>
            <a:r>
              <a:rPr lang="en-US" dirty="0"/>
              <a:t>How to Test for </a:t>
            </a:r>
            <a:r>
              <a:rPr lang="en-US" i="1" dirty="0"/>
              <a:t>BRCA1/2 </a:t>
            </a:r>
            <a:r>
              <a:rPr lang="en-US" dirty="0"/>
              <a:t>Mutations</a:t>
            </a:r>
          </a:p>
        </p:txBody>
      </p:sp>
      <p:sp>
        <p:nvSpPr>
          <p:cNvPr id="3" name="Content Placeholder 2">
            <a:extLst>
              <a:ext uri="{FF2B5EF4-FFF2-40B4-BE49-F238E27FC236}">
                <a16:creationId xmlns:a16="http://schemas.microsoft.com/office/drawing/2014/main" id="{0B8D2BBA-B0CD-4E6C-9556-D0A6C1C24CAB}"/>
              </a:ext>
            </a:extLst>
          </p:cNvPr>
          <p:cNvSpPr>
            <a:spLocks noGrp="1"/>
          </p:cNvSpPr>
          <p:nvPr>
            <p:ph idx="1"/>
          </p:nvPr>
        </p:nvSpPr>
        <p:spPr/>
        <p:txBody>
          <a:bodyPr/>
          <a:lstStyle/>
          <a:p>
            <a:r>
              <a:rPr lang="en-US" dirty="0"/>
              <a:t>Blood or saliva sample</a:t>
            </a:r>
          </a:p>
          <a:p>
            <a:r>
              <a:rPr lang="en-US" dirty="0"/>
              <a:t>Turnaround time ~3-4 wk</a:t>
            </a:r>
          </a:p>
          <a:p>
            <a:r>
              <a:rPr lang="en-US" dirty="0"/>
              <a:t>Most insurance covers if patient meets criteria</a:t>
            </a:r>
          </a:p>
          <a:p>
            <a:r>
              <a:rPr lang="en-US" dirty="0"/>
              <a:t>Testing labs offer special financial programs</a:t>
            </a:r>
          </a:p>
          <a:p>
            <a:pPr lvl="1"/>
            <a:r>
              <a:rPr lang="en-US" dirty="0"/>
              <a:t>Medicaid</a:t>
            </a:r>
          </a:p>
          <a:p>
            <a:pPr lvl="1"/>
            <a:r>
              <a:rPr lang="en-US" dirty="0"/>
              <a:t>Medicare</a:t>
            </a:r>
          </a:p>
          <a:p>
            <a:pPr lvl="1"/>
            <a:r>
              <a:rPr lang="en-US" dirty="0"/>
              <a:t>Uninsured</a:t>
            </a:r>
          </a:p>
          <a:p>
            <a:endParaRPr lang="en-US" dirty="0"/>
          </a:p>
        </p:txBody>
      </p:sp>
      <p:grpSp>
        <p:nvGrpSpPr>
          <p:cNvPr id="4" name="Group 3">
            <a:extLst>
              <a:ext uri="{FF2B5EF4-FFF2-40B4-BE49-F238E27FC236}">
                <a16:creationId xmlns:a16="http://schemas.microsoft.com/office/drawing/2014/main" id="{7447A24F-D476-4C2C-AA45-9CF5F154E33B}"/>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CB8215B0-5523-49AC-A8A4-763E92300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127E6E15-C501-4B08-804D-4F83BD69421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8" name="TextBox 7">
            <a:extLst>
              <a:ext uri="{FF2B5EF4-FFF2-40B4-BE49-F238E27FC236}">
                <a16:creationId xmlns:a16="http://schemas.microsoft.com/office/drawing/2014/main" id="{CF447248-C798-3786-7AD0-2F13A1A8D9C9}"/>
              </a:ext>
            </a:extLst>
          </p:cNvPr>
          <p:cNvSpPr txBox="1"/>
          <p:nvPr/>
        </p:nvSpPr>
        <p:spPr bwMode="auto">
          <a:xfrm>
            <a:off x="423803" y="6207927"/>
            <a:ext cx="92188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cs typeface="Calibri" panose="020F0502020204030204" pitchFamily="34" charset="0"/>
              </a:rPr>
              <a:t>cancer.gov/about-cancer/causes-prevention/genetics/brca-fact-sheet</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#does-health-insurance-cover-the-cost-of-genetic-testing-for-brca1-and-brca2-variants </a:t>
            </a:r>
          </a:p>
        </p:txBody>
      </p:sp>
    </p:spTree>
    <p:extLst>
      <p:ext uri="{BB962C8B-B14F-4D97-AF65-F5344CB8AC3E}">
        <p14:creationId xmlns:p14="http://schemas.microsoft.com/office/powerpoint/2010/main" val="1898910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CC1D1-401B-4E37-9EF9-C36D50502868}"/>
              </a:ext>
            </a:extLst>
          </p:cNvPr>
          <p:cNvSpPr>
            <a:spLocks noGrp="1"/>
          </p:cNvSpPr>
          <p:nvPr>
            <p:ph type="title"/>
          </p:nvPr>
        </p:nvSpPr>
        <p:spPr/>
        <p:txBody>
          <a:bodyPr/>
          <a:lstStyle/>
          <a:p>
            <a:r>
              <a:rPr lang="en-US" dirty="0"/>
              <a:t>Genetic Counseling for Hereditary Breast Cancer Risk</a:t>
            </a:r>
          </a:p>
        </p:txBody>
      </p:sp>
      <p:sp>
        <p:nvSpPr>
          <p:cNvPr id="3" name="Content Placeholder 2">
            <a:extLst>
              <a:ext uri="{FF2B5EF4-FFF2-40B4-BE49-F238E27FC236}">
                <a16:creationId xmlns:a16="http://schemas.microsoft.com/office/drawing/2014/main" id="{F834389F-32FA-4EB5-8352-986B3DD88DD8}"/>
              </a:ext>
            </a:extLst>
          </p:cNvPr>
          <p:cNvSpPr>
            <a:spLocks noGrp="1"/>
          </p:cNvSpPr>
          <p:nvPr>
            <p:ph idx="1"/>
          </p:nvPr>
        </p:nvSpPr>
        <p:spPr>
          <a:xfrm>
            <a:off x="604675" y="1364998"/>
            <a:ext cx="10877529" cy="4650686"/>
          </a:xfrm>
        </p:spPr>
        <p:txBody>
          <a:bodyPr/>
          <a:lstStyle/>
          <a:p>
            <a:pPr marL="0" marR="0" indent="0">
              <a:lnSpc>
                <a:spcPct val="150000"/>
              </a:lnSpc>
              <a:spcBef>
                <a:spcPts val="0"/>
              </a:spcBef>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With a detailed medical and family health history, a genetic counselor will discuss: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0000"/>
              </a:lnSpc>
              <a:spcBef>
                <a:spcPts val="0"/>
              </a:spcBef>
              <a:spcAft>
                <a:spcPts val="3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Understanding Genetic Testing</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kind of genetic test results are possible, and what do they mean?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are the potential risks and limitations of genetic testing?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are the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BRCA1</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BRCA2</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genes, and how are they linked to cancer?</a:t>
            </a:r>
          </a:p>
          <a:p>
            <a:pPr marL="0" marR="0" lvl="0" indent="0">
              <a:lnSpc>
                <a:spcPct val="100000"/>
              </a:lnSpc>
              <a:spcBef>
                <a:spcPts val="0"/>
              </a:spcBef>
              <a:spcAft>
                <a:spcPts val="250"/>
              </a:spcAft>
              <a:buNone/>
            </a:pPr>
            <a:endPar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nSpc>
                <a:spcPct val="100000"/>
              </a:lnSpc>
              <a:spcBef>
                <a:spcPts val="0"/>
              </a:spcBef>
              <a:spcAft>
                <a:spcPts val="3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Family Considerations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Who in your family should be the first to have genetic testing for hereditary breast cancer?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will the results of genetic testing for hereditary breast cancer affect your family?</a:t>
            </a:r>
          </a:p>
          <a:p>
            <a:pPr marL="0" marR="0" indent="0">
              <a:lnSpc>
                <a:spcPct val="100000"/>
              </a:lnSpc>
              <a:spcBef>
                <a:spcPts val="0"/>
              </a:spcBef>
              <a:spcAft>
                <a:spcPts val="250"/>
              </a:spcAft>
              <a:buNone/>
            </a:pPr>
            <a:endPar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nSpc>
                <a:spcPct val="100000"/>
              </a:lnSpc>
              <a:spcBef>
                <a:spcPts val="0"/>
              </a:spcBef>
              <a:spcAft>
                <a:spcPts val="300"/>
              </a:spcAft>
              <a:buNone/>
            </a:pPr>
            <a:r>
              <a:rPr lang="en-US"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Personal Considerations</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is the likelihood that you have an inherited mutation, such as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BRCA1</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or </a:t>
            </a:r>
            <a:r>
              <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BRCA2</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3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you have a mutation, do you have an increased risk for breast, ovarian, or other cancers?</a:t>
            </a:r>
          </a:p>
          <a:p>
            <a:pPr marL="0" marR="0" indent="0">
              <a:lnSpc>
                <a:spcPct val="100000"/>
              </a:lnSpc>
              <a:spcBef>
                <a:spcPts val="0"/>
              </a:spcBef>
              <a:spcAft>
                <a:spcPts val="300"/>
              </a:spcAft>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50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buNone/>
            </a:pPr>
            <a:endParaRPr lang="en-US" sz="1200" dirty="0">
              <a:solidFill>
                <a:schemeClr val="bg2"/>
              </a:solidFill>
            </a:endParaRPr>
          </a:p>
        </p:txBody>
      </p:sp>
      <p:grpSp>
        <p:nvGrpSpPr>
          <p:cNvPr id="4" name="Group 3">
            <a:extLst>
              <a:ext uri="{FF2B5EF4-FFF2-40B4-BE49-F238E27FC236}">
                <a16:creationId xmlns:a16="http://schemas.microsoft.com/office/drawing/2014/main" id="{699E1318-AB09-4B12-BA43-DCB351625B09}"/>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906F9498-BF05-4907-8368-C6A062A25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9259B869-402D-4B18-93E2-9A9E5BA57D9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7" name="Text Box 15">
            <a:extLst>
              <a:ext uri="{FF2B5EF4-FFF2-40B4-BE49-F238E27FC236}">
                <a16:creationId xmlns:a16="http://schemas.microsoft.com/office/drawing/2014/main" id="{AE8AE7BC-E88B-25B0-4815-0E76C512DCE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cdc.gov/genomics/disease/breast_ovarian_cancer/counseling.htm</a:t>
            </a:r>
          </a:p>
        </p:txBody>
      </p:sp>
    </p:spTree>
    <p:extLst>
      <p:ext uri="{BB962C8B-B14F-4D97-AF65-F5344CB8AC3E}">
        <p14:creationId xmlns:p14="http://schemas.microsoft.com/office/powerpoint/2010/main" val="4279403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06E937-6EA4-404B-B995-7B5150C35EE0}"/>
              </a:ext>
            </a:extLst>
          </p:cNvPr>
          <p:cNvSpPr>
            <a:spLocks noGrp="1"/>
          </p:cNvSpPr>
          <p:nvPr>
            <p:ph type="title"/>
          </p:nvPr>
        </p:nvSpPr>
        <p:spPr/>
        <p:txBody>
          <a:bodyPr/>
          <a:lstStyle/>
          <a:p>
            <a:r>
              <a:rPr lang="en-US" dirty="0"/>
              <a:t>Management of Toxicities </a:t>
            </a:r>
            <a:br>
              <a:rPr lang="en-US" dirty="0"/>
            </a:br>
            <a:r>
              <a:rPr lang="en-US" dirty="0"/>
              <a:t>Associated With PARP Inhibitors</a:t>
            </a:r>
          </a:p>
        </p:txBody>
      </p:sp>
      <p:graphicFrame>
        <p:nvGraphicFramePr>
          <p:cNvPr id="6" name="Content Placeholder 5">
            <a:extLst>
              <a:ext uri="{FF2B5EF4-FFF2-40B4-BE49-F238E27FC236}">
                <a16:creationId xmlns:a16="http://schemas.microsoft.com/office/drawing/2014/main" id="{CF8FC292-9093-7845-BDEE-937AF53B167E}"/>
              </a:ext>
            </a:extLst>
          </p:cNvPr>
          <p:cNvGraphicFramePr>
            <a:graphicFrameLocks noGrp="1"/>
          </p:cNvGraphicFramePr>
          <p:nvPr>
            <p:ph idx="1"/>
            <p:extLst>
              <p:ext uri="{D42A27DB-BD31-4B8C-83A1-F6EECF244321}">
                <p14:modId xmlns:p14="http://schemas.microsoft.com/office/powerpoint/2010/main" val="3677102332"/>
              </p:ext>
            </p:extLst>
          </p:nvPr>
        </p:nvGraphicFramePr>
        <p:xfrm>
          <a:off x="719139" y="2002593"/>
          <a:ext cx="10787062" cy="3718560"/>
        </p:xfrm>
        <a:graphic>
          <a:graphicData uri="http://schemas.openxmlformats.org/drawingml/2006/table">
            <a:tbl>
              <a:tblPr firstRow="1" bandRow="1">
                <a:tableStyleId>{9DCAF9ED-07DC-4A11-8D7F-57B35C25682E}</a:tableStyleId>
              </a:tblPr>
              <a:tblGrid>
                <a:gridCol w="2092486">
                  <a:extLst>
                    <a:ext uri="{9D8B030D-6E8A-4147-A177-3AD203B41FA5}">
                      <a16:colId xmlns:a16="http://schemas.microsoft.com/office/drawing/2014/main" val="2795458477"/>
                    </a:ext>
                  </a:extLst>
                </a:gridCol>
                <a:gridCol w="8694576">
                  <a:extLst>
                    <a:ext uri="{9D8B030D-6E8A-4147-A177-3AD203B41FA5}">
                      <a16:colId xmlns:a16="http://schemas.microsoft.com/office/drawing/2014/main" val="771382905"/>
                    </a:ext>
                  </a:extLst>
                </a:gridCol>
              </a:tblGrid>
              <a:tr h="295874">
                <a:tc>
                  <a:txBody>
                    <a:bodyPr/>
                    <a:lstStyle/>
                    <a:p>
                      <a:pPr algn="l"/>
                      <a:r>
                        <a:rPr lang="en-US" sz="1600" dirty="0">
                          <a:solidFill>
                            <a:schemeClr val="tx1"/>
                          </a:solidFill>
                          <a:latin typeface="Calibri" panose="020F0502020204030204" pitchFamily="34" charset="0"/>
                          <a:cs typeface="Calibri" panose="020F0502020204030204" pitchFamily="34" charset="0"/>
                        </a:rPr>
                        <a:t>Toxicity</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l"/>
                      <a:r>
                        <a:rPr lang="en-US" sz="1600" dirty="0">
                          <a:solidFill>
                            <a:schemeClr val="tx1"/>
                          </a:solidFill>
                          <a:latin typeface="Calibri" panose="020F0502020204030204" pitchFamily="34" charset="0"/>
                          <a:cs typeface="Calibri" panose="020F0502020204030204" pitchFamily="34" charset="0"/>
                        </a:rPr>
                        <a:t>Management Strategy</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70777574"/>
                  </a:ext>
                </a:extLst>
              </a:tr>
              <a:tr h="753870">
                <a:tc>
                  <a:txBody>
                    <a:bodyPr/>
                    <a:lstStyle/>
                    <a:p>
                      <a:pPr marL="0" indent="0" algn="l">
                        <a:buFont typeface="Arial" charset="0"/>
                        <a:buNone/>
                      </a:pPr>
                      <a:r>
                        <a:rPr lang="en-US" sz="1600" dirty="0">
                          <a:solidFill>
                            <a:schemeClr val="bg1"/>
                          </a:solidFill>
                          <a:latin typeface="Calibri" panose="020F0502020204030204" pitchFamily="34" charset="0"/>
                          <a:cs typeface="Calibri" panose="020F0502020204030204" pitchFamily="34" charset="0"/>
                        </a:rPr>
                        <a:t>Anemia</a:t>
                      </a:r>
                    </a:p>
                    <a:p>
                      <a:pPr marL="0" indent="0" algn="l">
                        <a:buFont typeface="Arial" charset="0"/>
                        <a:buNone/>
                      </a:pPr>
                      <a:r>
                        <a:rPr lang="en-US" sz="1600" dirty="0">
                          <a:solidFill>
                            <a:schemeClr val="bg1"/>
                          </a:solidFill>
                          <a:latin typeface="Calibri" panose="020F0502020204030204" pitchFamily="34" charset="0"/>
                          <a:cs typeface="Calibri" panose="020F0502020204030204" pitchFamily="34" charset="0"/>
                        </a:rPr>
                        <a:t>Neutropenia</a:t>
                      </a:r>
                    </a:p>
                    <a:p>
                      <a:pPr marL="0" indent="0" algn="l">
                        <a:buFont typeface="Arial" charset="0"/>
                        <a:buNone/>
                      </a:pPr>
                      <a:r>
                        <a:rPr lang="en-US" sz="1600" dirty="0">
                          <a:solidFill>
                            <a:schemeClr val="bg1"/>
                          </a:solidFill>
                          <a:latin typeface="Calibri" panose="020F0502020204030204" pitchFamily="34" charset="0"/>
                          <a:cs typeface="Calibri" panose="020F0502020204030204" pitchFamily="34" charset="0"/>
                        </a:rPr>
                        <a:t>Thrombocytopenia</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Transfusions recommended for symptomatic anemia and hemoglobin &lt;7 g/dL</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1598706"/>
                  </a:ext>
                </a:extLst>
              </a:tr>
              <a:tr h="413413">
                <a:tc>
                  <a:txBody>
                    <a:bodyPr/>
                    <a:lstStyle/>
                    <a:p>
                      <a:pPr algn="l"/>
                      <a:r>
                        <a:rPr lang="en-US" sz="1600" dirty="0">
                          <a:solidFill>
                            <a:schemeClr val="bg1"/>
                          </a:solidFill>
                          <a:latin typeface="Calibri" panose="020F0502020204030204" pitchFamily="34" charset="0"/>
                          <a:cs typeface="Calibri" panose="020F0502020204030204" pitchFamily="34" charset="0"/>
                        </a:rPr>
                        <a:t>Gastrointestinal</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Common for all PARP inhibitors, especially grade</a:t>
                      </a:r>
                      <a:r>
                        <a:rPr lang="en-US" sz="1600" kern="1200" baseline="0" dirty="0">
                          <a:solidFill>
                            <a:schemeClr val="bg1"/>
                          </a:solidFill>
                          <a:effectLst/>
                          <a:latin typeface="Calibri" panose="020F0502020204030204" pitchFamily="34" charset="0"/>
                          <a:cs typeface="Calibri" panose="020F0502020204030204" pitchFamily="34" charset="0"/>
                        </a:rPr>
                        <a:t> 1 or 2</a:t>
                      </a:r>
                      <a:r>
                        <a:rPr lang="en-US" sz="1600" kern="1200" dirty="0">
                          <a:solidFill>
                            <a:schemeClr val="bg1"/>
                          </a:solidFill>
                          <a:effectLst/>
                          <a:latin typeface="Calibri" panose="020F0502020204030204" pitchFamily="34" charset="0"/>
                          <a:cs typeface="Calibri" panose="020F0502020204030204" pitchFamily="34" charset="0"/>
                        </a:rPr>
                        <a:t> nausea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Mostly based on expert opinion; similar to management of chemotherapy-induced GI toxicities</a:t>
                      </a:r>
                      <a:endParaRPr lang="en-US" sz="16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9014602"/>
                  </a:ext>
                </a:extLst>
              </a:tr>
              <a:tr h="413413">
                <a:tc>
                  <a:txBody>
                    <a:bodyPr/>
                    <a:lstStyle/>
                    <a:p>
                      <a:pPr algn="l"/>
                      <a:r>
                        <a:rPr lang="en-US" sz="1600" dirty="0">
                          <a:solidFill>
                            <a:schemeClr val="bg1"/>
                          </a:solidFill>
                          <a:latin typeface="Calibri" panose="020F0502020204030204" pitchFamily="34" charset="0"/>
                          <a:cs typeface="Calibri" panose="020F0502020204030204" pitchFamily="34" charset="0"/>
                        </a:rPr>
                        <a:t>Renal</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Elevated serum creatinine might not reflect a true decline in GFR or kidney insufficiency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effectLst/>
                          <a:latin typeface="Calibri" panose="020F0502020204030204" pitchFamily="34" charset="0"/>
                          <a:cs typeface="Calibri" panose="020F0502020204030204" pitchFamily="34" charset="0"/>
                        </a:rPr>
                        <a:t>If GFR is appropriate, avoid dose reductions or interruptions</a:t>
                      </a:r>
                      <a:endParaRPr lang="en-US" sz="16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3935357"/>
                  </a:ext>
                </a:extLst>
              </a:tr>
              <a:tr h="822960">
                <a:tc>
                  <a:txBody>
                    <a:bodyPr/>
                    <a:lstStyle/>
                    <a:p>
                      <a:pPr algn="l"/>
                      <a:r>
                        <a:rPr lang="en-US" sz="1600" dirty="0">
                          <a:solidFill>
                            <a:schemeClr val="bg1"/>
                          </a:solidFill>
                          <a:latin typeface="Calibri" panose="020F0502020204030204" pitchFamily="34" charset="0"/>
                          <a:cs typeface="Calibri" panose="020F0502020204030204" pitchFamily="34" charset="0"/>
                        </a:rPr>
                        <a:t>Fatigue</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Consider nonpharmacologic treatments: exercise, massage therapy, cognitive behavioral therapy</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For more symptomatic patients, consider pharmacologic interventions with psychostimulants,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such as methylphenidate and ginseng</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46763959"/>
                  </a:ext>
                </a:extLst>
              </a:tr>
              <a:tr h="479281">
                <a:tc>
                  <a:txBody>
                    <a:bodyPr/>
                    <a:lstStyle/>
                    <a:p>
                      <a:pPr algn="l"/>
                      <a:r>
                        <a:rPr lang="en-US" sz="1600" dirty="0">
                          <a:solidFill>
                            <a:schemeClr val="bg1"/>
                          </a:solidFill>
                          <a:latin typeface="Calibri" panose="020F0502020204030204" pitchFamily="34" charset="0"/>
                          <a:cs typeface="Calibri" panose="020F0502020204030204" pitchFamily="34" charset="0"/>
                        </a:rPr>
                        <a:t>Alopecia</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Discuss</a:t>
                      </a:r>
                      <a:r>
                        <a:rPr lang="en-US" sz="1600" baseline="0" dirty="0">
                          <a:solidFill>
                            <a:schemeClr val="bg1"/>
                          </a:solidFill>
                          <a:latin typeface="Calibri" panose="020F0502020204030204" pitchFamily="34" charset="0"/>
                          <a:cs typeface="Calibri" panose="020F0502020204030204" pitchFamily="34" charset="0"/>
                        </a:rPr>
                        <a:t> potential for hair loss with patients and offer prescription for wig </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aseline="0" dirty="0">
                          <a:solidFill>
                            <a:schemeClr val="bg1"/>
                          </a:solidFill>
                          <a:latin typeface="Calibri" panose="020F0502020204030204" pitchFamily="34" charset="0"/>
                          <a:cs typeface="Calibri" panose="020F0502020204030204" pitchFamily="34" charset="0"/>
                        </a:rPr>
                        <a:t>Onset later than with chemotherapy regimens (peak ~5 wk)</a:t>
                      </a:r>
                      <a:endParaRPr lang="en-US" sz="1600" dirty="0">
                        <a:solidFill>
                          <a:schemeClr val="bg1"/>
                        </a:solidFill>
                        <a:latin typeface="Calibri" panose="020F0502020204030204" pitchFamily="34" charset="0"/>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bl>
          </a:graphicData>
        </a:graphic>
      </p:graphicFrame>
      <p:sp>
        <p:nvSpPr>
          <p:cNvPr id="8" name="Slide Number Placeholder 7">
            <a:extLst>
              <a:ext uri="{FF2B5EF4-FFF2-40B4-BE49-F238E27FC236}">
                <a16:creationId xmlns:a16="http://schemas.microsoft.com/office/drawing/2014/main" id="{DEE40CC2-1D5F-814E-9C66-89BA2DE43295}"/>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2869AEC-DC5B-BE42-B165-06A74CE9DA9E}"/>
              </a:ext>
            </a:extLst>
          </p:cNvPr>
          <p:cNvSpPr txBox="1"/>
          <p:nvPr/>
        </p:nvSpPr>
        <p:spPr>
          <a:xfrm>
            <a:off x="657224" y="1521253"/>
            <a:ext cx="11062649" cy="369332"/>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Majority of AEs typically occur during first cycles of treatment</a:t>
            </a:r>
          </a:p>
        </p:txBody>
      </p:sp>
      <p:grpSp>
        <p:nvGrpSpPr>
          <p:cNvPr id="7" name="Group 6">
            <a:extLst>
              <a:ext uri="{FF2B5EF4-FFF2-40B4-BE49-F238E27FC236}">
                <a16:creationId xmlns:a16="http://schemas.microsoft.com/office/drawing/2014/main" id="{D0D49B39-C04F-A938-CB7C-4751304DECB0}"/>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A2F4F9CB-9EEC-0358-F980-F08020F11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188B80E6-F26D-1B74-13DB-B33B59B2589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11" name="Text Box 15">
            <a:extLst>
              <a:ext uri="{FF2B5EF4-FFF2-40B4-BE49-F238E27FC236}">
                <a16:creationId xmlns:a16="http://schemas.microsoft.com/office/drawing/2014/main" id="{75529488-04AB-C835-9F86-B963F3166DB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LaFargue. Lancet Oncol. 2019;20:e15. Moore. Oncologist. 2016;21:954.</a:t>
            </a:r>
          </a:p>
        </p:txBody>
      </p:sp>
    </p:spTree>
    <p:custDataLst>
      <p:tags r:id="rId1"/>
    </p:custDataLst>
    <p:extLst>
      <p:ext uri="{BB962C8B-B14F-4D97-AF65-F5344CB8AC3E}">
        <p14:creationId xmlns:p14="http://schemas.microsoft.com/office/powerpoint/2010/main" val="2741425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33782B-C05C-6F45-BC9A-177988BF3830}"/>
              </a:ext>
            </a:extLst>
          </p:cNvPr>
          <p:cNvSpPr>
            <a:spLocks noGrp="1"/>
          </p:cNvSpPr>
          <p:nvPr>
            <p:ph type="title"/>
          </p:nvPr>
        </p:nvSpPr>
        <p:spPr/>
        <p:txBody>
          <a:bodyPr/>
          <a:lstStyle/>
          <a:p>
            <a:r>
              <a:rPr lang="en-US" dirty="0"/>
              <a:t>Management of AEs by Grade: PARP Inhibitors</a:t>
            </a:r>
          </a:p>
        </p:txBody>
      </p:sp>
      <p:graphicFrame>
        <p:nvGraphicFramePr>
          <p:cNvPr id="6" name="Content Placeholder 5">
            <a:extLst>
              <a:ext uri="{FF2B5EF4-FFF2-40B4-BE49-F238E27FC236}">
                <a16:creationId xmlns:a16="http://schemas.microsoft.com/office/drawing/2014/main" id="{1F12B109-2258-3D42-95C1-06521DDAC921}"/>
              </a:ext>
            </a:extLst>
          </p:cNvPr>
          <p:cNvGraphicFramePr>
            <a:graphicFrameLocks noGrp="1"/>
          </p:cNvGraphicFramePr>
          <p:nvPr>
            <p:ph idx="1"/>
            <p:extLst>
              <p:ext uri="{D42A27DB-BD31-4B8C-83A1-F6EECF244321}">
                <p14:modId xmlns:p14="http://schemas.microsoft.com/office/powerpoint/2010/main" val="2635472748"/>
              </p:ext>
            </p:extLst>
          </p:nvPr>
        </p:nvGraphicFramePr>
        <p:xfrm>
          <a:off x="719138" y="1599975"/>
          <a:ext cx="10787062" cy="3297301"/>
        </p:xfrm>
        <a:graphic>
          <a:graphicData uri="http://schemas.openxmlformats.org/drawingml/2006/table">
            <a:tbl>
              <a:tblPr firstRow="1" bandRow="1">
                <a:tableStyleId>{9DCAF9ED-07DC-4A11-8D7F-57B35C25682E}</a:tableStyleId>
              </a:tblPr>
              <a:tblGrid>
                <a:gridCol w="2300100">
                  <a:extLst>
                    <a:ext uri="{9D8B030D-6E8A-4147-A177-3AD203B41FA5}">
                      <a16:colId xmlns:a16="http://schemas.microsoft.com/office/drawing/2014/main" val="3663942969"/>
                    </a:ext>
                  </a:extLst>
                </a:gridCol>
                <a:gridCol w="8486962">
                  <a:extLst>
                    <a:ext uri="{9D8B030D-6E8A-4147-A177-3AD203B41FA5}">
                      <a16:colId xmlns:a16="http://schemas.microsoft.com/office/drawing/2014/main" val="3808474424"/>
                    </a:ext>
                  </a:extLst>
                </a:gridCol>
              </a:tblGrid>
              <a:tr h="96005">
                <a:tc>
                  <a:txBody>
                    <a:bodyPr/>
                    <a:lstStyle/>
                    <a:p>
                      <a:pPr marL="0" marR="0" algn="l">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Grade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1692" marR="71692" marT="0" marB="0"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algn="l">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Management Strategies</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71692" marR="71692" marT="0" marB="0"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66619728"/>
                  </a:ext>
                </a:extLst>
              </a:tr>
              <a:tr h="125733">
                <a:tc>
                  <a:txBody>
                    <a:bodyPr/>
                    <a:lstStyle/>
                    <a:p>
                      <a:pPr algn="l"/>
                      <a:r>
                        <a:rPr lang="en-US" sz="1600" b="0" dirty="0">
                          <a:solidFill>
                            <a:schemeClr val="bg1"/>
                          </a:solidFill>
                          <a:latin typeface="Calibri" panose="020F0502020204030204" pitchFamily="34" charset="0"/>
                          <a:cs typeface="Calibri" panose="020F0502020204030204" pitchFamily="34" charset="0"/>
                        </a:rPr>
                        <a:t>1</a:t>
                      </a: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Continue PARP inhibitor</a:t>
                      </a:r>
                      <a:r>
                        <a:rPr lang="en-US" sz="1600" baseline="0" dirty="0">
                          <a:solidFill>
                            <a:schemeClr val="bg1"/>
                          </a:solidFill>
                          <a:latin typeface="Calibri" panose="020F0502020204030204" pitchFamily="34" charset="0"/>
                          <a:cs typeface="Calibri" panose="020F0502020204030204" pitchFamily="34" charset="0"/>
                        </a:rPr>
                        <a:t> without dose modification</a:t>
                      </a:r>
                      <a:endParaRPr lang="en-US" sz="1600" dirty="0">
                        <a:solidFill>
                          <a:schemeClr val="bg1"/>
                        </a:solidFill>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Address</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symptoms</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if necessary </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5594205"/>
                  </a:ext>
                </a:extLst>
              </a:tr>
              <a:tr h="179618">
                <a:tc>
                  <a:txBody>
                    <a:bodyPr/>
                    <a:lstStyle/>
                    <a:p>
                      <a:pPr algn="l"/>
                      <a:r>
                        <a:rPr lang="en-US" sz="1600" b="0" dirty="0">
                          <a:solidFill>
                            <a:schemeClr val="bg1"/>
                          </a:solidFill>
                          <a:latin typeface="Calibri" panose="020F0502020204030204" pitchFamily="34" charset="0"/>
                          <a:cs typeface="Calibri" panose="020F0502020204030204" pitchFamily="34" charset="0"/>
                        </a:rPr>
                        <a:t>2</a:t>
                      </a: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Continue PARP inhibitor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Consider dose interruption, reduction, or both if toxicity does</a:t>
                      </a:r>
                      <a:r>
                        <a:rPr lang="en-US" sz="1600" baseline="0" dirty="0">
                          <a:solidFill>
                            <a:schemeClr val="bg1"/>
                          </a:solidFill>
                          <a:latin typeface="Calibri" panose="020F0502020204030204" pitchFamily="34" charset="0"/>
                          <a:cs typeface="Calibri" panose="020F0502020204030204" pitchFamily="34" charset="0"/>
                        </a:rPr>
                        <a:t> not resolve despite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prophylactic or symptom-directed </a:t>
                      </a:r>
                      <a:r>
                        <a:rPr lang="en-US" sz="1600" dirty="0">
                          <a:solidFill>
                            <a:schemeClr val="bg1"/>
                          </a:solidFill>
                          <a:latin typeface="Calibri" panose="020F0502020204030204" pitchFamily="34" charset="0"/>
                          <a:cs typeface="Calibri" panose="020F0502020204030204" pitchFamily="34" charset="0"/>
                        </a:rPr>
                        <a:t>therapies </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6939574"/>
                  </a:ext>
                </a:extLst>
              </a:tr>
              <a:tr h="215542">
                <a:tc>
                  <a:txBody>
                    <a:bodyPr/>
                    <a:lstStyle/>
                    <a:p>
                      <a:pPr algn="l"/>
                      <a:r>
                        <a:rPr lang="en-US" sz="1600" b="0" dirty="0">
                          <a:solidFill>
                            <a:schemeClr val="bg1"/>
                          </a:solidFill>
                          <a:latin typeface="Calibri" panose="020F0502020204030204" pitchFamily="34" charset="0"/>
                          <a:cs typeface="Calibri" panose="020F0502020204030204" pitchFamily="34" charset="0"/>
                        </a:rPr>
                        <a:t>3 or 4</a:t>
                      </a: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May continue PARP inhibitor if nausea, vomiting, or diarrhea</a:t>
                      </a:r>
                      <a:r>
                        <a:rPr lang="en-US" sz="1600" baseline="0" dirty="0">
                          <a:solidFill>
                            <a:schemeClr val="bg1"/>
                          </a:solidFill>
                          <a:latin typeface="Calibri" panose="020F0502020204030204" pitchFamily="34" charset="0"/>
                          <a:cs typeface="Calibri" panose="020F0502020204030204" pitchFamily="34" charset="0"/>
                        </a:rPr>
                        <a:t> can be </a:t>
                      </a:r>
                      <a:r>
                        <a:rPr lang="en-US" sz="1600" dirty="0">
                          <a:solidFill>
                            <a:schemeClr val="bg1"/>
                          </a:solidFill>
                          <a:latin typeface="Calibri" panose="020F0502020204030204" pitchFamily="34" charset="0"/>
                          <a:cs typeface="Calibri" panose="020F0502020204030204" pitchFamily="34" charset="0"/>
                        </a:rPr>
                        <a:t>controlled with medication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Other AE: Withhold until resolution</a:t>
                      </a:r>
                      <a:r>
                        <a:rPr lang="en-US" sz="1600" baseline="0" dirty="0">
                          <a:solidFill>
                            <a:schemeClr val="bg1"/>
                          </a:solidFill>
                          <a:latin typeface="Calibri" panose="020F0502020204030204" pitchFamily="34" charset="0"/>
                          <a:cs typeface="Calibri" panose="020F0502020204030204" pitchFamily="34" charset="0"/>
                        </a:rPr>
                        <a:t> to</a:t>
                      </a:r>
                      <a:r>
                        <a:rPr lang="en-US" sz="1600" dirty="0">
                          <a:solidFill>
                            <a:schemeClr val="bg1"/>
                          </a:solidFill>
                          <a:latin typeface="Calibri" panose="020F0502020204030204" pitchFamily="34" charset="0"/>
                          <a:cs typeface="Calibri" panose="020F0502020204030204" pitchFamily="34" charset="0"/>
                        </a:rPr>
                        <a:t> grade </a:t>
                      </a:r>
                      <a:r>
                        <a:rPr lang="en-US" sz="1600" baseline="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1</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Consider dose reduction upon resumption of PARP</a:t>
                      </a:r>
                      <a:r>
                        <a:rPr lang="en-US" sz="1600" baseline="0" dirty="0">
                          <a:solidFill>
                            <a:schemeClr val="bg1"/>
                          </a:solidFill>
                          <a:latin typeface="Calibri" panose="020F0502020204030204" pitchFamily="34" charset="0"/>
                          <a:cs typeface="Calibri" panose="020F0502020204030204" pitchFamily="34" charset="0"/>
                        </a:rPr>
                        <a:t> inhibitor,</a:t>
                      </a:r>
                      <a:r>
                        <a:rPr lang="en-US" sz="1600" dirty="0">
                          <a:solidFill>
                            <a:schemeClr val="bg1"/>
                          </a:solidFill>
                          <a:latin typeface="Calibri" panose="020F0502020204030204" pitchFamily="34" charset="0"/>
                          <a:cs typeface="Calibri" panose="020F0502020204030204" pitchFamily="34" charset="0"/>
                        </a:rPr>
                        <a:t> particularly if after seco</a:t>
                      </a:r>
                      <a:r>
                        <a:rPr lang="en-US" sz="1600" baseline="0" dirty="0">
                          <a:solidFill>
                            <a:schemeClr val="bg1"/>
                          </a:solidFill>
                          <a:latin typeface="Calibri" panose="020F0502020204030204" pitchFamily="34" charset="0"/>
                          <a:cs typeface="Calibri" panose="020F0502020204030204" pitchFamily="34" charset="0"/>
                        </a:rPr>
                        <a:t>nd</a:t>
                      </a:r>
                      <a:r>
                        <a:rPr lang="en-US" sz="1600" dirty="0">
                          <a:solidFill>
                            <a:schemeClr val="bg1"/>
                          </a:solidFill>
                          <a:latin typeface="Calibri" panose="020F0502020204030204" pitchFamily="34" charset="0"/>
                          <a:cs typeface="Calibri" panose="020F0502020204030204" pitchFamily="34" charset="0"/>
                        </a:rPr>
                        <a:t> interruption</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6508361"/>
                  </a:ext>
                </a:extLst>
              </a:tr>
              <a:tr h="125733">
                <a:tc>
                  <a:txBody>
                    <a:bodyPr/>
                    <a:lstStyle/>
                    <a:p>
                      <a:pPr algn="l"/>
                      <a:r>
                        <a:rPr lang="en-US" sz="1600" b="0" kern="1200" dirty="0">
                          <a:solidFill>
                            <a:schemeClr val="bg1"/>
                          </a:solidFill>
                          <a:effectLst/>
                          <a:latin typeface="Calibri" panose="020F0502020204030204" pitchFamily="34" charset="0"/>
                          <a:cs typeface="Calibri" panose="020F0502020204030204" pitchFamily="34" charset="0"/>
                        </a:rPr>
                        <a:t>3 or 4 lasting ≥28 days </a:t>
                      </a:r>
                      <a:br>
                        <a:rPr lang="en-US" sz="1600" b="0" kern="1200" dirty="0">
                          <a:solidFill>
                            <a:schemeClr val="bg1"/>
                          </a:solidFill>
                          <a:effectLst/>
                          <a:latin typeface="Calibri" panose="020F0502020204030204" pitchFamily="34" charset="0"/>
                          <a:cs typeface="Calibri" panose="020F0502020204030204" pitchFamily="34" charset="0"/>
                        </a:rPr>
                      </a:br>
                      <a:r>
                        <a:rPr lang="en-US" sz="1600" b="0" kern="1200" dirty="0">
                          <a:solidFill>
                            <a:schemeClr val="bg1"/>
                          </a:solidFill>
                          <a:effectLst/>
                          <a:latin typeface="Calibri" panose="020F0502020204030204" pitchFamily="34" charset="0"/>
                          <a:cs typeface="Calibri" panose="020F0502020204030204" pitchFamily="34" charset="0"/>
                        </a:rPr>
                        <a:t>at lowest dose</a:t>
                      </a:r>
                      <a:endParaRPr lang="en-US" sz="1600" b="0" dirty="0">
                        <a:solidFill>
                          <a:schemeClr val="bg1"/>
                        </a:solidFill>
                        <a:latin typeface="Calibri" panose="020F0502020204030204" pitchFamily="34" charset="0"/>
                        <a:cs typeface="Calibri" panose="020F0502020204030204" pitchFamily="34" charset="0"/>
                      </a:endParaRPr>
                    </a:p>
                  </a:txBody>
                  <a:tcPr marL="95589" marR="95589"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Discontinue PARP inhibitor</a:t>
                      </a:r>
                    </a:p>
                  </a:txBody>
                  <a:tcPr marL="95589" marR="95589"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5454874"/>
                  </a:ext>
                </a:extLst>
              </a:tr>
            </a:tbl>
          </a:graphicData>
        </a:graphic>
      </p:graphicFrame>
      <p:sp>
        <p:nvSpPr>
          <p:cNvPr id="8" name="Slide Number Placeholder 7">
            <a:extLst>
              <a:ext uri="{FF2B5EF4-FFF2-40B4-BE49-F238E27FC236}">
                <a16:creationId xmlns:a16="http://schemas.microsoft.com/office/drawing/2014/main" id="{86C52EE8-892B-AD41-9B85-8B82FD04D627}"/>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2FCA3718-CA1E-46D1-B033-01B6D73B79F9}"/>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8E053DF-22B0-4633-A964-FFB5D4386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56AD59D9-1200-44F3-AFF6-6D5B02FA758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11" name="Text Box 15">
            <a:extLst>
              <a:ext uri="{FF2B5EF4-FFF2-40B4-BE49-F238E27FC236}">
                <a16:creationId xmlns:a16="http://schemas.microsoft.com/office/drawing/2014/main" id="{9213CD70-9573-136A-7F3D-DF47774D412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LaFargue. Lancet Oncol. 2019;20:e15. </a:t>
            </a:r>
          </a:p>
        </p:txBody>
      </p:sp>
    </p:spTree>
    <p:custDataLst>
      <p:tags r:id="rId1"/>
    </p:custDataLst>
    <p:extLst>
      <p:ext uri="{BB962C8B-B14F-4D97-AF65-F5344CB8AC3E}">
        <p14:creationId xmlns:p14="http://schemas.microsoft.com/office/powerpoint/2010/main" val="1793807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altLang="en-US" dirty="0"/>
              <a:t>Olaparib: Dose Reduction</a:t>
            </a:r>
          </a:p>
        </p:txBody>
      </p:sp>
      <p:grpSp>
        <p:nvGrpSpPr>
          <p:cNvPr id="5" name="Group 4">
            <a:extLst>
              <a:ext uri="{FF2B5EF4-FFF2-40B4-BE49-F238E27FC236}">
                <a16:creationId xmlns:a16="http://schemas.microsoft.com/office/drawing/2014/main" id="{E84F4C11-BC07-4804-9E8E-263DA05114D1}"/>
              </a:ext>
            </a:extLst>
          </p:cNvPr>
          <p:cNvGrpSpPr/>
          <p:nvPr/>
        </p:nvGrpSpPr>
        <p:grpSpPr>
          <a:xfrm>
            <a:off x="614214" y="2321240"/>
            <a:ext cx="10867989" cy="1253998"/>
            <a:chOff x="609618" y="3211576"/>
            <a:chExt cx="10867989" cy="1253998"/>
          </a:xfrm>
        </p:grpSpPr>
        <p:sp>
          <p:nvSpPr>
            <p:cNvPr id="6" name="Freeform: Shape 5">
              <a:extLst>
                <a:ext uri="{FF2B5EF4-FFF2-40B4-BE49-F238E27FC236}">
                  <a16:creationId xmlns:a16="http://schemas.microsoft.com/office/drawing/2014/main" id="{E76B3100-0933-434B-BE02-F769FAC47488}"/>
                </a:ext>
              </a:extLst>
            </p:cNvPr>
            <p:cNvSpPr/>
            <p:nvPr/>
          </p:nvSpPr>
          <p:spPr>
            <a:xfrm>
              <a:off x="609618"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300 mg </a:t>
              </a:r>
              <a:br>
                <a:rPr lang="en-US" sz="2400" kern="1200" dirty="0">
                  <a:latin typeface="Calibri" panose="020F0502020204030204" pitchFamily="34" charset="0"/>
                  <a:cs typeface="Calibri" panose="020F0502020204030204" pitchFamily="34" charset="0"/>
                </a:rPr>
              </a:br>
              <a:r>
                <a:rPr lang="en-US" sz="2400" kern="1200" dirty="0">
                  <a:latin typeface="Calibri" panose="020F0502020204030204" pitchFamily="34" charset="0"/>
                  <a:cs typeface="Calibri" panose="020F0502020204030204" pitchFamily="34" charset="0"/>
                </a:rPr>
                <a:t>twice daily</a:t>
              </a:r>
            </a:p>
          </p:txBody>
        </p:sp>
        <p:sp>
          <p:nvSpPr>
            <p:cNvPr id="8" name="Freeform: Shape 7">
              <a:extLst>
                <a:ext uri="{FF2B5EF4-FFF2-40B4-BE49-F238E27FC236}">
                  <a16:creationId xmlns:a16="http://schemas.microsoft.com/office/drawing/2014/main" id="{9CDFD096-59EF-434C-997E-F625B8CA2C21}"/>
                </a:ext>
              </a:extLst>
            </p:cNvPr>
            <p:cNvSpPr/>
            <p:nvPr/>
          </p:nvSpPr>
          <p:spPr>
            <a:xfrm>
              <a:off x="2908615" y="3579415"/>
              <a:ext cx="443079" cy="518319"/>
            </a:xfrm>
            <a:custGeom>
              <a:avLst/>
              <a:gdLst>
                <a:gd name="connsiteX0" fmla="*/ 0 w 443079"/>
                <a:gd name="connsiteY0" fmla="*/ 103664 h 518319"/>
                <a:gd name="connsiteX1" fmla="*/ 221540 w 443079"/>
                <a:gd name="connsiteY1" fmla="*/ 103664 h 518319"/>
                <a:gd name="connsiteX2" fmla="*/ 221540 w 443079"/>
                <a:gd name="connsiteY2" fmla="*/ 0 h 518319"/>
                <a:gd name="connsiteX3" fmla="*/ 443079 w 443079"/>
                <a:gd name="connsiteY3" fmla="*/ 259160 h 518319"/>
                <a:gd name="connsiteX4" fmla="*/ 221540 w 443079"/>
                <a:gd name="connsiteY4" fmla="*/ 518319 h 518319"/>
                <a:gd name="connsiteX5" fmla="*/ 221540 w 443079"/>
                <a:gd name="connsiteY5" fmla="*/ 414655 h 518319"/>
                <a:gd name="connsiteX6" fmla="*/ 0 w 443079"/>
                <a:gd name="connsiteY6" fmla="*/ 414655 h 518319"/>
                <a:gd name="connsiteX7" fmla="*/ 0 w 443079"/>
                <a:gd name="connsiteY7" fmla="*/ 103664 h 51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79" h="518319">
                  <a:moveTo>
                    <a:pt x="0" y="103664"/>
                  </a:moveTo>
                  <a:lnTo>
                    <a:pt x="221540" y="103664"/>
                  </a:lnTo>
                  <a:lnTo>
                    <a:pt x="221540" y="0"/>
                  </a:lnTo>
                  <a:lnTo>
                    <a:pt x="443079" y="259160"/>
                  </a:lnTo>
                  <a:lnTo>
                    <a:pt x="221540" y="518319"/>
                  </a:lnTo>
                  <a:lnTo>
                    <a:pt x="221540" y="414655"/>
                  </a:lnTo>
                  <a:lnTo>
                    <a:pt x="0" y="414655"/>
                  </a:lnTo>
                  <a:lnTo>
                    <a:pt x="0" y="103664"/>
                  </a:lnTo>
                  <a:close/>
                </a:path>
              </a:pathLst>
            </a:custGeom>
            <a:solidFill>
              <a:schemeClr val="tx2">
                <a:lumMod val="90000"/>
              </a:schemeClr>
            </a:solidFill>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0" tIns="103664" rIns="132924" bIns="103664" numCol="1" spcCol="1270" anchor="ctr" anchorCtr="0">
              <a:noAutofit/>
            </a:bodyPr>
            <a:lstStyle/>
            <a:p>
              <a:pPr marL="0" lvl="0" indent="0" algn="ctr" defTabSz="977900">
                <a:lnSpc>
                  <a:spcPct val="90000"/>
                </a:lnSpc>
                <a:spcBef>
                  <a:spcPct val="0"/>
                </a:spcBef>
                <a:spcAft>
                  <a:spcPct val="35000"/>
                </a:spcAft>
                <a:buNone/>
              </a:pPr>
              <a:endParaRPr lang="en-US" sz="2200" kern="1200" dirty="0">
                <a:latin typeface="Calibri" panose="020F0502020204030204" pitchFamily="34" charset="0"/>
              </a:endParaRPr>
            </a:p>
          </p:txBody>
        </p:sp>
        <p:sp>
          <p:nvSpPr>
            <p:cNvPr id="12" name="Freeform: Shape 11">
              <a:extLst>
                <a:ext uri="{FF2B5EF4-FFF2-40B4-BE49-F238E27FC236}">
                  <a16:creationId xmlns:a16="http://schemas.microsoft.com/office/drawing/2014/main" id="{D4BF7B94-AE8D-47D8-96A2-17B8EF68D09E}"/>
                </a:ext>
              </a:extLst>
            </p:cNvPr>
            <p:cNvSpPr/>
            <p:nvPr/>
          </p:nvSpPr>
          <p:spPr>
            <a:xfrm>
              <a:off x="3535615"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a:solidFill>
              <a:schemeClr val="accent6"/>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250 mg </a:t>
              </a:r>
              <a:br>
                <a:rPr lang="en-US" sz="2400" kern="1200" dirty="0">
                  <a:latin typeface="Calibri" panose="020F0502020204030204" pitchFamily="34" charset="0"/>
                  <a:cs typeface="Calibri" panose="020F0502020204030204" pitchFamily="34" charset="0"/>
                </a:rPr>
              </a:br>
              <a:r>
                <a:rPr lang="en-US" sz="2400" kern="1200" dirty="0">
                  <a:latin typeface="Calibri" panose="020F0502020204030204" pitchFamily="34" charset="0"/>
                  <a:cs typeface="Calibri" panose="020F0502020204030204" pitchFamily="34" charset="0"/>
                </a:rPr>
                <a:t>twice daily</a:t>
              </a:r>
            </a:p>
          </p:txBody>
        </p:sp>
        <p:sp>
          <p:nvSpPr>
            <p:cNvPr id="13" name="Freeform: Shape 12">
              <a:extLst>
                <a:ext uri="{FF2B5EF4-FFF2-40B4-BE49-F238E27FC236}">
                  <a16:creationId xmlns:a16="http://schemas.microsoft.com/office/drawing/2014/main" id="{23A1967E-3FE0-4407-9B54-57A733D0FE94}"/>
                </a:ext>
              </a:extLst>
            </p:cNvPr>
            <p:cNvSpPr/>
            <p:nvPr/>
          </p:nvSpPr>
          <p:spPr>
            <a:xfrm>
              <a:off x="5834613" y="3579415"/>
              <a:ext cx="443079" cy="518319"/>
            </a:xfrm>
            <a:custGeom>
              <a:avLst/>
              <a:gdLst>
                <a:gd name="connsiteX0" fmla="*/ 0 w 443079"/>
                <a:gd name="connsiteY0" fmla="*/ 103664 h 518319"/>
                <a:gd name="connsiteX1" fmla="*/ 221540 w 443079"/>
                <a:gd name="connsiteY1" fmla="*/ 103664 h 518319"/>
                <a:gd name="connsiteX2" fmla="*/ 221540 w 443079"/>
                <a:gd name="connsiteY2" fmla="*/ 0 h 518319"/>
                <a:gd name="connsiteX3" fmla="*/ 443079 w 443079"/>
                <a:gd name="connsiteY3" fmla="*/ 259160 h 518319"/>
                <a:gd name="connsiteX4" fmla="*/ 221540 w 443079"/>
                <a:gd name="connsiteY4" fmla="*/ 518319 h 518319"/>
                <a:gd name="connsiteX5" fmla="*/ 221540 w 443079"/>
                <a:gd name="connsiteY5" fmla="*/ 414655 h 518319"/>
                <a:gd name="connsiteX6" fmla="*/ 0 w 443079"/>
                <a:gd name="connsiteY6" fmla="*/ 414655 h 518319"/>
                <a:gd name="connsiteX7" fmla="*/ 0 w 443079"/>
                <a:gd name="connsiteY7" fmla="*/ 103664 h 51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79" h="518319">
                  <a:moveTo>
                    <a:pt x="0" y="103664"/>
                  </a:moveTo>
                  <a:lnTo>
                    <a:pt x="221540" y="103664"/>
                  </a:lnTo>
                  <a:lnTo>
                    <a:pt x="221540" y="0"/>
                  </a:lnTo>
                  <a:lnTo>
                    <a:pt x="443079" y="259160"/>
                  </a:lnTo>
                  <a:lnTo>
                    <a:pt x="221540" y="518319"/>
                  </a:lnTo>
                  <a:lnTo>
                    <a:pt x="221540" y="414655"/>
                  </a:lnTo>
                  <a:lnTo>
                    <a:pt x="0" y="414655"/>
                  </a:lnTo>
                  <a:lnTo>
                    <a:pt x="0" y="103664"/>
                  </a:lnTo>
                  <a:close/>
                </a:path>
              </a:pathLst>
            </a:custGeom>
            <a:solidFill>
              <a:schemeClr val="tx2">
                <a:lumMod val="9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103664" rIns="132924" bIns="103664" numCol="1" spcCol="1270" anchor="ctr" anchorCtr="0">
              <a:noAutofit/>
            </a:bodyPr>
            <a:lstStyle/>
            <a:p>
              <a:pPr marL="0" lvl="0" indent="0" algn="ctr" defTabSz="977900">
                <a:lnSpc>
                  <a:spcPct val="90000"/>
                </a:lnSpc>
                <a:spcBef>
                  <a:spcPct val="0"/>
                </a:spcBef>
                <a:spcAft>
                  <a:spcPct val="35000"/>
                </a:spcAft>
                <a:buNone/>
              </a:pPr>
              <a:endParaRPr lang="en-US" sz="2200" kern="1200" dirty="0">
                <a:latin typeface="Calibri" panose="020F0502020204030204" pitchFamily="34" charset="0"/>
              </a:endParaRPr>
            </a:p>
          </p:txBody>
        </p:sp>
        <p:sp>
          <p:nvSpPr>
            <p:cNvPr id="14" name="Freeform: Shape 13">
              <a:extLst>
                <a:ext uri="{FF2B5EF4-FFF2-40B4-BE49-F238E27FC236}">
                  <a16:creationId xmlns:a16="http://schemas.microsoft.com/office/drawing/2014/main" id="{3410AE47-88BE-4E70-B3A8-1C0ACCF165F2}"/>
                </a:ext>
              </a:extLst>
            </p:cNvPr>
            <p:cNvSpPr/>
            <p:nvPr/>
          </p:nvSpPr>
          <p:spPr>
            <a:xfrm>
              <a:off x="6461612"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200 mg </a:t>
              </a:r>
              <a:br>
                <a:rPr lang="en-US" sz="2400" kern="1200" dirty="0">
                  <a:latin typeface="Calibri" panose="020F0502020204030204" pitchFamily="34" charset="0"/>
                  <a:cs typeface="Calibri" panose="020F0502020204030204" pitchFamily="34" charset="0"/>
                </a:rPr>
              </a:br>
              <a:r>
                <a:rPr lang="en-US" sz="2400" kern="1200" dirty="0">
                  <a:latin typeface="Calibri" panose="020F0502020204030204" pitchFamily="34" charset="0"/>
                  <a:cs typeface="Calibri" panose="020F0502020204030204" pitchFamily="34" charset="0"/>
                </a:rPr>
                <a:t>twice daily</a:t>
              </a:r>
            </a:p>
          </p:txBody>
        </p:sp>
        <p:sp>
          <p:nvSpPr>
            <p:cNvPr id="15" name="Freeform: Shape 14">
              <a:extLst>
                <a:ext uri="{FF2B5EF4-FFF2-40B4-BE49-F238E27FC236}">
                  <a16:creationId xmlns:a16="http://schemas.microsoft.com/office/drawing/2014/main" id="{D89280F4-B4BF-4AA2-8DE8-16031E7732EE}"/>
                </a:ext>
              </a:extLst>
            </p:cNvPr>
            <p:cNvSpPr/>
            <p:nvPr/>
          </p:nvSpPr>
          <p:spPr>
            <a:xfrm>
              <a:off x="8760610" y="3579415"/>
              <a:ext cx="443079" cy="518319"/>
            </a:xfrm>
            <a:custGeom>
              <a:avLst/>
              <a:gdLst>
                <a:gd name="connsiteX0" fmla="*/ 0 w 443079"/>
                <a:gd name="connsiteY0" fmla="*/ 103664 h 518319"/>
                <a:gd name="connsiteX1" fmla="*/ 221540 w 443079"/>
                <a:gd name="connsiteY1" fmla="*/ 103664 h 518319"/>
                <a:gd name="connsiteX2" fmla="*/ 221540 w 443079"/>
                <a:gd name="connsiteY2" fmla="*/ 0 h 518319"/>
                <a:gd name="connsiteX3" fmla="*/ 443079 w 443079"/>
                <a:gd name="connsiteY3" fmla="*/ 259160 h 518319"/>
                <a:gd name="connsiteX4" fmla="*/ 221540 w 443079"/>
                <a:gd name="connsiteY4" fmla="*/ 518319 h 518319"/>
                <a:gd name="connsiteX5" fmla="*/ 221540 w 443079"/>
                <a:gd name="connsiteY5" fmla="*/ 414655 h 518319"/>
                <a:gd name="connsiteX6" fmla="*/ 0 w 443079"/>
                <a:gd name="connsiteY6" fmla="*/ 414655 h 518319"/>
                <a:gd name="connsiteX7" fmla="*/ 0 w 443079"/>
                <a:gd name="connsiteY7" fmla="*/ 103664 h 51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79" h="518319">
                  <a:moveTo>
                    <a:pt x="0" y="103664"/>
                  </a:moveTo>
                  <a:lnTo>
                    <a:pt x="221540" y="103664"/>
                  </a:lnTo>
                  <a:lnTo>
                    <a:pt x="221540" y="0"/>
                  </a:lnTo>
                  <a:lnTo>
                    <a:pt x="443079" y="259160"/>
                  </a:lnTo>
                  <a:lnTo>
                    <a:pt x="221540" y="518319"/>
                  </a:lnTo>
                  <a:lnTo>
                    <a:pt x="221540" y="414655"/>
                  </a:lnTo>
                  <a:lnTo>
                    <a:pt x="0" y="414655"/>
                  </a:lnTo>
                  <a:lnTo>
                    <a:pt x="0" y="103664"/>
                  </a:lnTo>
                  <a:close/>
                </a:path>
              </a:pathLst>
            </a:custGeom>
            <a:solidFill>
              <a:schemeClr val="tx2">
                <a:lumMod val="90000"/>
              </a:schemeClr>
            </a:solidFill>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0" tIns="103664" rIns="132924" bIns="103664" numCol="1" spcCol="1270" anchor="ctr" anchorCtr="0">
              <a:noAutofit/>
            </a:bodyPr>
            <a:lstStyle/>
            <a:p>
              <a:pPr marL="0" lvl="0" indent="0" algn="ctr" defTabSz="977900">
                <a:lnSpc>
                  <a:spcPct val="90000"/>
                </a:lnSpc>
                <a:spcBef>
                  <a:spcPct val="0"/>
                </a:spcBef>
                <a:spcAft>
                  <a:spcPct val="35000"/>
                </a:spcAft>
                <a:buNone/>
              </a:pPr>
              <a:endParaRPr lang="en-US" sz="2200" kern="1200" dirty="0">
                <a:latin typeface="Calibri" panose="020F0502020204030204" pitchFamily="34" charset="0"/>
              </a:endParaRPr>
            </a:p>
          </p:txBody>
        </p:sp>
        <p:sp>
          <p:nvSpPr>
            <p:cNvPr id="16" name="Freeform: Shape 15">
              <a:extLst>
                <a:ext uri="{FF2B5EF4-FFF2-40B4-BE49-F238E27FC236}">
                  <a16:creationId xmlns:a16="http://schemas.microsoft.com/office/drawing/2014/main" id="{A649A2D7-2819-49AE-AB53-9EC505576467}"/>
                </a:ext>
              </a:extLst>
            </p:cNvPr>
            <p:cNvSpPr/>
            <p:nvPr/>
          </p:nvSpPr>
          <p:spPr>
            <a:xfrm>
              <a:off x="9387609" y="3211576"/>
              <a:ext cx="2089998" cy="1253998"/>
            </a:xfrm>
            <a:custGeom>
              <a:avLst/>
              <a:gdLst>
                <a:gd name="connsiteX0" fmla="*/ 0 w 2089998"/>
                <a:gd name="connsiteY0" fmla="*/ 125400 h 1253998"/>
                <a:gd name="connsiteX1" fmla="*/ 125400 w 2089998"/>
                <a:gd name="connsiteY1" fmla="*/ 0 h 1253998"/>
                <a:gd name="connsiteX2" fmla="*/ 1964598 w 2089998"/>
                <a:gd name="connsiteY2" fmla="*/ 0 h 1253998"/>
                <a:gd name="connsiteX3" fmla="*/ 2089998 w 2089998"/>
                <a:gd name="connsiteY3" fmla="*/ 125400 h 1253998"/>
                <a:gd name="connsiteX4" fmla="*/ 2089998 w 2089998"/>
                <a:gd name="connsiteY4" fmla="*/ 1128598 h 1253998"/>
                <a:gd name="connsiteX5" fmla="*/ 1964598 w 2089998"/>
                <a:gd name="connsiteY5" fmla="*/ 1253998 h 1253998"/>
                <a:gd name="connsiteX6" fmla="*/ 125400 w 2089998"/>
                <a:gd name="connsiteY6" fmla="*/ 1253998 h 1253998"/>
                <a:gd name="connsiteX7" fmla="*/ 0 w 2089998"/>
                <a:gd name="connsiteY7" fmla="*/ 1128598 h 1253998"/>
                <a:gd name="connsiteX8" fmla="*/ 0 w 2089998"/>
                <a:gd name="connsiteY8" fmla="*/ 125400 h 125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998" h="1253998">
                  <a:moveTo>
                    <a:pt x="0" y="125400"/>
                  </a:moveTo>
                  <a:cubicBezTo>
                    <a:pt x="0" y="56143"/>
                    <a:pt x="56143" y="0"/>
                    <a:pt x="125400" y="0"/>
                  </a:cubicBezTo>
                  <a:lnTo>
                    <a:pt x="1964598" y="0"/>
                  </a:lnTo>
                  <a:cubicBezTo>
                    <a:pt x="2033855" y="0"/>
                    <a:pt x="2089998" y="56143"/>
                    <a:pt x="2089998" y="125400"/>
                  </a:cubicBezTo>
                  <a:lnTo>
                    <a:pt x="2089998" y="1128598"/>
                  </a:lnTo>
                  <a:cubicBezTo>
                    <a:pt x="2089998" y="1197855"/>
                    <a:pt x="2033855" y="1253998"/>
                    <a:pt x="1964598" y="1253998"/>
                  </a:cubicBezTo>
                  <a:lnTo>
                    <a:pt x="125400" y="1253998"/>
                  </a:lnTo>
                  <a:cubicBezTo>
                    <a:pt x="56143" y="1253998"/>
                    <a:pt x="0" y="1197855"/>
                    <a:pt x="0" y="1128598"/>
                  </a:cubicBezTo>
                  <a:lnTo>
                    <a:pt x="0" y="125400"/>
                  </a:lnTo>
                  <a:close/>
                </a:path>
              </a:pathLst>
            </a:custGeom>
            <a:solidFill>
              <a:schemeClr val="accent3"/>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9598" tIns="139598" rIns="139598" bIns="139598" numCol="1" spcCol="1270" anchor="ctr" anchorCtr="0">
              <a:noAutofit/>
            </a:bodyPr>
            <a:lstStyle/>
            <a:p>
              <a:pPr marL="0" lvl="0" indent="0" algn="ctr" defTabSz="120015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Discontinue</a:t>
              </a:r>
            </a:p>
          </p:txBody>
        </p:sp>
      </p:grpSp>
      <p:sp>
        <p:nvSpPr>
          <p:cNvPr id="10" name="Footer Placeholder 3">
            <a:extLst>
              <a:ext uri="{FF2B5EF4-FFF2-40B4-BE49-F238E27FC236}">
                <a16:creationId xmlns:a16="http://schemas.microsoft.com/office/drawing/2014/main" id="{21B246CD-8E0C-4325-A6B6-6B612B1E0151}"/>
              </a:ext>
            </a:extLst>
          </p:cNvPr>
          <p:cNvSpPr txBox="1">
            <a:spLocks/>
          </p:cNvSpPr>
          <p:nvPr/>
        </p:nvSpPr>
        <p:spPr>
          <a:xfrm>
            <a:off x="397547" y="6371664"/>
            <a:ext cx="9821863"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55560"/>
              </a:solidFill>
              <a:effectLst/>
              <a:uLnTx/>
              <a:uFillTx/>
              <a:latin typeface="Calibri" panose="020F0502020204030204"/>
              <a:ea typeface="+mn-ea"/>
              <a:cs typeface="Calibri" panose="020F0502020204030204" pitchFamily="34" charset="0"/>
            </a:endParaRPr>
          </a:p>
        </p:txBody>
      </p:sp>
      <p:sp>
        <p:nvSpPr>
          <p:cNvPr id="11" name="Text Box 15">
            <a:extLst>
              <a:ext uri="{FF2B5EF4-FFF2-40B4-BE49-F238E27FC236}">
                <a16:creationId xmlns:a16="http://schemas.microsoft.com/office/drawing/2014/main" id="{0D708EAF-8EA2-48DF-891D-35EBED560ABF}"/>
              </a:ext>
            </a:extLst>
          </p:cNvPr>
          <p:cNvSpPr txBox="1">
            <a:spLocks noChangeArrowheads="1"/>
          </p:cNvSpPr>
          <p:nvPr/>
        </p:nvSpPr>
        <p:spPr bwMode="auto">
          <a:xfrm>
            <a:off x="420362" y="6373394"/>
            <a:ext cx="987742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Olaparib PI.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7" name="TextBox 16">
            <a:extLst>
              <a:ext uri="{FF2B5EF4-FFF2-40B4-BE49-F238E27FC236}">
                <a16:creationId xmlns:a16="http://schemas.microsoft.com/office/drawing/2014/main" id="{38DCBF48-55C9-43E1-96C6-B222A522BFDD}"/>
              </a:ext>
            </a:extLst>
          </p:cNvPr>
          <p:cNvSpPr txBox="1"/>
          <p:nvPr/>
        </p:nvSpPr>
        <p:spPr bwMode="auto">
          <a:xfrm>
            <a:off x="853992" y="1813096"/>
            <a:ext cx="16104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Starting Dose</a:t>
            </a:r>
          </a:p>
        </p:txBody>
      </p:sp>
      <p:sp>
        <p:nvSpPr>
          <p:cNvPr id="19" name="TextBox 18">
            <a:extLst>
              <a:ext uri="{FF2B5EF4-FFF2-40B4-BE49-F238E27FC236}">
                <a16:creationId xmlns:a16="http://schemas.microsoft.com/office/drawing/2014/main" id="{08503B5B-B069-4999-9BD8-06A3680A47D7}"/>
              </a:ext>
            </a:extLst>
          </p:cNvPr>
          <p:cNvSpPr txBox="1"/>
          <p:nvPr/>
        </p:nvSpPr>
        <p:spPr bwMode="auto">
          <a:xfrm>
            <a:off x="3695765" y="1813096"/>
            <a:ext cx="17778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First Reduction</a:t>
            </a:r>
          </a:p>
        </p:txBody>
      </p:sp>
      <p:sp>
        <p:nvSpPr>
          <p:cNvPr id="20" name="TextBox 19">
            <a:extLst>
              <a:ext uri="{FF2B5EF4-FFF2-40B4-BE49-F238E27FC236}">
                <a16:creationId xmlns:a16="http://schemas.microsoft.com/office/drawing/2014/main" id="{5B41CFE8-48F9-44FF-AE28-05DDD726EA74}"/>
              </a:ext>
            </a:extLst>
          </p:cNvPr>
          <p:cNvSpPr txBox="1"/>
          <p:nvPr/>
        </p:nvSpPr>
        <p:spPr bwMode="auto">
          <a:xfrm>
            <a:off x="6465349" y="1813096"/>
            <a:ext cx="20935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Second Reduction</a:t>
            </a:r>
          </a:p>
        </p:txBody>
      </p:sp>
      <p:sp>
        <p:nvSpPr>
          <p:cNvPr id="21" name="TextBox 20">
            <a:extLst>
              <a:ext uri="{FF2B5EF4-FFF2-40B4-BE49-F238E27FC236}">
                <a16:creationId xmlns:a16="http://schemas.microsoft.com/office/drawing/2014/main" id="{AB25D725-6999-4DE8-BD43-83B96C121A6B}"/>
              </a:ext>
            </a:extLst>
          </p:cNvPr>
          <p:cNvSpPr txBox="1"/>
          <p:nvPr/>
        </p:nvSpPr>
        <p:spPr bwMode="auto">
          <a:xfrm>
            <a:off x="9327251" y="1839102"/>
            <a:ext cx="21334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Third Reduction</a:t>
            </a:r>
          </a:p>
        </p:txBody>
      </p:sp>
      <p:sp>
        <p:nvSpPr>
          <p:cNvPr id="18" name="TextBox 17">
            <a:extLst>
              <a:ext uri="{FF2B5EF4-FFF2-40B4-BE49-F238E27FC236}">
                <a16:creationId xmlns:a16="http://schemas.microsoft.com/office/drawing/2014/main" id="{F4FC09CA-C022-4776-A6FD-B2DD7C12F46F}"/>
              </a:ext>
            </a:extLst>
          </p:cNvPr>
          <p:cNvSpPr txBox="1"/>
          <p:nvPr/>
        </p:nvSpPr>
        <p:spPr bwMode="auto">
          <a:xfrm>
            <a:off x="709612" y="4174958"/>
            <a:ext cx="91582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cs typeface="Calibri" panose="020F0502020204030204" pitchFamily="34" charset="0"/>
              </a:rPr>
              <a:t>Patients with renal impairment CrCI 31-50 mL/min: 200 mg twice daily</a:t>
            </a:r>
          </a:p>
        </p:txBody>
      </p:sp>
      <p:grpSp>
        <p:nvGrpSpPr>
          <p:cNvPr id="22" name="Group 21">
            <a:extLst>
              <a:ext uri="{FF2B5EF4-FFF2-40B4-BE49-F238E27FC236}">
                <a16:creationId xmlns:a16="http://schemas.microsoft.com/office/drawing/2014/main" id="{4F70E191-9003-4BB8-94F2-7D9E19AFBC9E}"/>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D1256AA7-2932-4A0A-AC64-8B2689A01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21A912DC-9C71-4363-808E-DA4E008C51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06304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5ADB5C-4B55-4026-B5A6-DB115A36586D}"/>
              </a:ext>
            </a:extLst>
          </p:cNvPr>
          <p:cNvSpPr>
            <a:spLocks noGrp="1"/>
          </p:cNvSpPr>
          <p:nvPr>
            <p:ph type="title"/>
          </p:nvPr>
        </p:nvSpPr>
        <p:spPr/>
        <p:txBody>
          <a:bodyPr/>
          <a:lstStyle/>
          <a:p>
            <a:r>
              <a:rPr lang="en-US" dirty="0"/>
              <a:t>Key Discussion Points for Your Patients </a:t>
            </a:r>
            <a:br>
              <a:rPr lang="en-US" dirty="0"/>
            </a:br>
            <a:r>
              <a:rPr lang="en-US" dirty="0"/>
              <a:t>Considering PARP Inhibitor Therapy</a:t>
            </a:r>
          </a:p>
        </p:txBody>
      </p:sp>
      <p:sp>
        <p:nvSpPr>
          <p:cNvPr id="3" name="Content Placeholder 2">
            <a:extLst>
              <a:ext uri="{FF2B5EF4-FFF2-40B4-BE49-F238E27FC236}">
                <a16:creationId xmlns:a16="http://schemas.microsoft.com/office/drawing/2014/main" id="{6FA35DB4-4CD2-40CB-9752-7F224D065592}"/>
              </a:ext>
            </a:extLst>
          </p:cNvPr>
          <p:cNvSpPr>
            <a:spLocks noGrp="1"/>
          </p:cNvSpPr>
          <p:nvPr>
            <p:ph idx="1"/>
          </p:nvPr>
        </p:nvSpPr>
        <p:spPr/>
        <p:txBody>
          <a:bodyPr/>
          <a:lstStyle/>
          <a:p>
            <a:r>
              <a:rPr kumimoji="0" lang="en-US" sz="2000" b="0" i="0" u="none" strike="noStrike" kern="1200" cap="none" spc="10" normalizeH="0" baseline="0" noProof="0" dirty="0">
                <a:ln>
                  <a:noFill/>
                </a:ln>
                <a:effectLst/>
                <a:uLnTx/>
                <a:uFillTx/>
                <a:ea typeface="+mn-ea"/>
                <a:cs typeface="Calibri" panose="020F0502020204030204" pitchFamily="34" charset="0"/>
              </a:rPr>
              <a:t>Discuss potential benefits and common AEs with PARP inhibitors</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Anemia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Neutropenia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Thrombocytopenia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Nausea</a:t>
            </a:r>
          </a:p>
          <a:p>
            <a:pPr lvl="1"/>
            <a:r>
              <a:rPr kumimoji="0" lang="en-US" sz="1800" b="0" i="0" u="none" strike="noStrike" kern="1200" cap="none" spc="10" normalizeH="0" baseline="0" noProof="0" dirty="0">
                <a:ln>
                  <a:noFill/>
                </a:ln>
                <a:effectLst/>
                <a:uLnTx/>
                <a:uFillTx/>
                <a:ea typeface="+mn-ea"/>
                <a:cs typeface="Calibri" panose="020F0502020204030204" pitchFamily="34" charset="0"/>
              </a:rPr>
              <a:t>Fatigue</a:t>
            </a:r>
          </a:p>
          <a:p>
            <a:r>
              <a:rPr lang="en-US" sz="2000" dirty="0"/>
              <a:t>Manage more severe hematologic toxicity with supportive measures or dose modifications</a:t>
            </a:r>
          </a:p>
          <a:p>
            <a:r>
              <a:rPr lang="en-US" sz="2000" dirty="0"/>
              <a:t>Counsel patients in advance about expected toxicities and potential remedies</a:t>
            </a:r>
          </a:p>
          <a:p>
            <a:r>
              <a:rPr lang="en-US" sz="2000" dirty="0"/>
              <a:t>Educate patients on AEs or toxicity that require immediate consult with their provider</a:t>
            </a:r>
          </a:p>
          <a:p>
            <a:r>
              <a:rPr lang="en-US" sz="2000" dirty="0">
                <a:solidFill>
                  <a:srgbClr val="212121"/>
                </a:solidFill>
                <a:cs typeface="Calibri" panose="020F0502020204030204" pitchFamily="34" charset="0"/>
              </a:rPr>
              <a:t>Simplify regimen and emphasize adherence strategies</a:t>
            </a:r>
          </a:p>
          <a:p>
            <a:endParaRPr lang="en-US" sz="2000" dirty="0">
              <a:cs typeface="Calibri" panose="020F0502020204030204" pitchFamily="34" charset="0"/>
            </a:endParaRPr>
          </a:p>
          <a:p>
            <a:endParaRPr lang="en-US" sz="2000" dirty="0">
              <a:cs typeface="Calibri" panose="020F0502020204030204" pitchFamily="34" charset="0"/>
            </a:endParaRPr>
          </a:p>
        </p:txBody>
      </p:sp>
      <p:grpSp>
        <p:nvGrpSpPr>
          <p:cNvPr id="7" name="Group 6">
            <a:extLst>
              <a:ext uri="{FF2B5EF4-FFF2-40B4-BE49-F238E27FC236}">
                <a16:creationId xmlns:a16="http://schemas.microsoft.com/office/drawing/2014/main" id="{94F64A55-966E-47C7-A490-24B3D8A3B9A9}"/>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63294CB8-A4E7-40A0-9256-C9AE7B1B9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DBF4D279-AAEB-4B18-8603-06E995ADF89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3731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HER2- EBC!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 commentary</a:t>
            </a:r>
            <a:r>
              <a:rPr lang="en-US" sz="2200" b="0" dirty="0"/>
              <a:t> on integrating biomarker testing into the management of </a:t>
            </a:r>
            <a:br>
              <a:rPr lang="en-US" sz="2200" b="0" dirty="0"/>
            </a:br>
            <a:r>
              <a:rPr lang="en-US" sz="2200" b="0" dirty="0"/>
              <a:t>HER2- early breast cancer</a:t>
            </a:r>
            <a:endParaRPr lang="en-US" sz="2200" dirty="0">
              <a:solidFill>
                <a:srgbClr val="E1471D"/>
              </a:solidFill>
            </a:endParaRPr>
          </a:p>
          <a:p>
            <a:pPr eaLnBrk="1" hangingPunct="1">
              <a:buClr>
                <a:schemeClr val="accent6"/>
              </a:buClr>
              <a:defRPr/>
            </a:pPr>
            <a:r>
              <a:rPr lang="en-US" sz="2200" dirty="0">
                <a:solidFill>
                  <a:srgbClr val="E1471D"/>
                </a:solidFill>
              </a:rPr>
              <a:t>Additional text modules </a:t>
            </a:r>
            <a:r>
              <a:rPr lang="en-US" sz="2200" b="0" dirty="0"/>
              <a:t>on key studies in HER2- early breast cancer</a:t>
            </a:r>
          </a:p>
          <a:p>
            <a:pPr>
              <a:buClr>
                <a:schemeClr val="tx2">
                  <a:lumMod val="20000"/>
                  <a:lumOff val="80000"/>
                </a:schemeClr>
              </a:buClr>
              <a:defRPr/>
            </a:pPr>
            <a:r>
              <a:rPr lang="en-US" sz="2200" dirty="0">
                <a:solidFill>
                  <a:srgbClr val="E1471D"/>
                </a:solidFill>
              </a:rPr>
              <a:t>Downloadable slidesets </a:t>
            </a:r>
            <a:r>
              <a:rPr lang="en-US" sz="2200" b="0" dirty="0"/>
              <a:t>on key studies in HER2- early breast cancer</a:t>
            </a:r>
          </a:p>
          <a:p>
            <a:pPr>
              <a:buClr>
                <a:schemeClr val="tx2">
                  <a:lumMod val="20000"/>
                  <a:lumOff val="80000"/>
                </a:schemeClr>
              </a:buClr>
              <a:defRPr/>
            </a:pPr>
            <a:r>
              <a:rPr lang="en-US" sz="2200" dirty="0">
                <a:solidFill>
                  <a:srgbClr val="E1471D"/>
                </a:solidFill>
              </a:rPr>
              <a:t>Interactive Decision Support Tool</a:t>
            </a:r>
            <a:r>
              <a:rPr lang="en-US" sz="2200" b="0" dirty="0"/>
              <a:t> on HER2- early breast cancer focused on high-risk disease</a:t>
            </a:r>
            <a:r>
              <a:rPr lang="en-US" sz="2200" b="0" dirty="0">
                <a:latin typeface="Arial" panose="020B0604020202020204" pitchFamily="34" charset="0"/>
                <a:cs typeface="Arial" panose="020B0604020202020204" pitchFamily="34" charset="0"/>
              </a:rPr>
              <a:t>—</a:t>
            </a:r>
            <a:r>
              <a:rPr lang="en-US" sz="2200" b="0" i="1" dirty="0"/>
              <a:t>coming soon</a:t>
            </a:r>
            <a:r>
              <a:rPr lang="en-US" sz="2200" b="0" dirty="0"/>
              <a:t>!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56M7VY3CDVN5-393320729-2</_dlc_DocId>
    <_dlc_DocIdUrl xmlns="d54cbe69-32bd-412a-b004-9152f949605e">
      <Url>https://intranet.clinicaloptions.com/mews/oncology/ONC_2022_Adj_Breast_BRCA_ICI_CDK46_SST_DT_(PRP4480)/CME_CE_CPE-Certified_Micro_Text_Module_Slides__3/_layouts/15/DocIdRedir.aspx?ID=56M7VY3CDVN5-393320729-2</Url>
      <Description>56M7VY3CDVN5-393320729-2</Description>
    </_dlc_DocIdUrl>
    <Document_x0020_Category xmlns="3c216c44-703a-448f-9ffa-120bd1d88f32">Slides - Online (non-CME)-New</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5001330D3ED9DF4F9618ED57D02CD25E" ma:contentTypeVersion="1" ma:contentTypeDescription="Create a new document." ma:contentTypeScope="" ma:versionID="f34cfa808dfc8c0de815eefd7e713881">
  <xsd:schema xmlns:xsd="http://www.w3.org/2001/XMLSchema" xmlns:xs="http://www.w3.org/2001/XMLSchema" xmlns:p="http://schemas.microsoft.com/office/2006/metadata/properties" xmlns:ns2="d54cbe69-32bd-412a-b004-9152f949605e" xmlns:ns3="3c216c44-703a-448f-9ffa-120bd1d88f32" targetNamespace="http://schemas.microsoft.com/office/2006/metadata/properties" ma:root="true" ma:fieldsID="148361a477e340e9ba554a4be3f86655" ns2:_="" ns3:_="">
    <xsd:import namespace="d54cbe69-32bd-412a-b004-9152f949605e"/>
    <xsd:import namespace="3c216c44-703a-448f-9ffa-120bd1d88f3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c216c44-703a-448f-9ffa-120bd1d88f3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d54cbe69-32bd-412a-b004-9152f949605e"/>
    <ds:schemaRef ds:uri="http://purl.org/dc/elements/1.1/"/>
    <ds:schemaRef ds:uri="http://schemas.microsoft.com/office/infopath/2007/PartnerControls"/>
    <ds:schemaRef ds:uri="http://purl.org/dc/terms/"/>
    <ds:schemaRef ds:uri="http://www.w3.org/XML/1998/namespace"/>
    <ds:schemaRef ds:uri="http://purl.org/dc/dcmitype/"/>
    <ds:schemaRef ds:uri="http://schemas.openxmlformats.org/package/2006/metadata/core-properties"/>
    <ds:schemaRef ds:uri="3c216c44-703a-448f-9ffa-120bd1d88f32"/>
    <ds:schemaRef ds:uri="http://schemas.microsoft.com/office/2006/metadata/properties"/>
  </ds:schemaRefs>
</ds:datastoreItem>
</file>

<file path=customXml/itemProps2.xml><?xml version="1.0" encoding="utf-8"?>
<ds:datastoreItem xmlns:ds="http://schemas.openxmlformats.org/officeDocument/2006/customXml" ds:itemID="{C9BCA771-DAE3-4EDB-9808-C1593744CD51}">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F025E47-DB4A-4CE3-9818-EA74BEB88C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c216c44-703a-448f-9ffa-120bd1d88f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16620</TotalTime>
  <Words>4077</Words>
  <Application>Microsoft Office PowerPoint</Application>
  <PresentationFormat>Widescreen</PresentationFormat>
  <Paragraphs>694</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System Font Regular</vt:lpstr>
      <vt:lpstr>Wingdings</vt:lpstr>
      <vt:lpstr>2017_HTAA_Diabetes</vt:lpstr>
      <vt:lpstr>Germline BRCA Testing and Targeting  With Adjuvant Olaparib in HER2- EBC</vt:lpstr>
      <vt:lpstr>About These Slides</vt:lpstr>
      <vt:lpstr>Faculty</vt:lpstr>
      <vt:lpstr>Incidence of BRCA Mutations</vt:lpstr>
      <vt:lpstr>BRCA Mutations</vt:lpstr>
      <vt:lpstr>PARP Inhibition</vt:lpstr>
      <vt:lpstr>OlympiA: Adjuvant Olaparib for  gBRCA1/2-Mutated HER2- EBC</vt:lpstr>
      <vt:lpstr>OlympiA: Baseline Patient Characteristics</vt:lpstr>
      <vt:lpstr>OlympiA: iDFS (Primary Endpoint)</vt:lpstr>
      <vt:lpstr>OlympiA: Subgroup  Analysis of iDFS</vt:lpstr>
      <vt:lpstr>OlympiA: Distant DFS</vt:lpstr>
      <vt:lpstr>OlympiA: Overall Survival, Second Interim Analysis</vt:lpstr>
      <vt:lpstr>OlympiA: Safety, Second Interim Analysis</vt:lpstr>
      <vt:lpstr>OlympiA: AE in ≥10% of Patients,  Second Interim Analysis</vt:lpstr>
      <vt:lpstr>OlympiA: Dose Modifications and Quality of Life</vt:lpstr>
      <vt:lpstr>Adjuvant Olaparib for EBC With  BRCA1/2 Mutations: FDA Approval</vt:lpstr>
      <vt:lpstr>Guideline-Recommended  Biomarker Testing for Breast Cancer</vt:lpstr>
      <vt:lpstr>Who Should Be Tested for BRCA1/2 Mutations?</vt:lpstr>
      <vt:lpstr>How to Test for BRCA1/2 Mutations</vt:lpstr>
      <vt:lpstr>Genetic Counseling for Hereditary Breast Cancer Risk</vt:lpstr>
      <vt:lpstr>Management of Toxicities  Associated With PARP Inhibitors</vt:lpstr>
      <vt:lpstr>Management of AEs by Grade: PARP Inhibitors</vt:lpstr>
      <vt:lpstr>Olaparib: Dose Reduction</vt:lpstr>
      <vt:lpstr>Key Discussion Points for Your Patients  Considering PARP Inhibitor Therapy</vt:lpstr>
      <vt:lpstr>Go Online for More CCO  Coverage of HER2- EBC!</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Germline BRCA Testing and Targeting With Adjuvant Olaparib in HER2- EBC</dc:title>
  <dc:subject/>
  <dc:creator>Preferred User</dc:creator>
  <cp:keywords/>
  <dc:description/>
  <cp:lastModifiedBy>Natalia Kolenko</cp:lastModifiedBy>
  <cp:revision>675</cp:revision>
  <cp:lastPrinted>2016-09-26T20:21:49Z</cp:lastPrinted>
  <dcterms:created xsi:type="dcterms:W3CDTF">2005-05-27T15:08:01Z</dcterms:created>
  <dcterms:modified xsi:type="dcterms:W3CDTF">2022-05-10T22:06:24Z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d00038ef-dd45-4c05-aa32-df9510dc16a7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0x0101005001330D3ED9DF4F9618ED57D02CD25E</vt:lpwstr>
  </property>
</Properties>
</file>