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1" r:id="rId5"/>
    <p:sldMasterId id="2147483680" r:id="rId6"/>
    <p:sldMasterId id="2147483692" r:id="rId7"/>
  </p:sldMasterIdLst>
  <p:notesMasterIdLst>
    <p:notesMasterId r:id="rId20"/>
  </p:notesMasterIdLst>
  <p:sldIdLst>
    <p:sldId id="2147473663" r:id="rId8"/>
    <p:sldId id="308" r:id="rId9"/>
    <p:sldId id="2147473713" r:id="rId10"/>
    <p:sldId id="2147473715" r:id="rId11"/>
    <p:sldId id="2147473716" r:id="rId12"/>
    <p:sldId id="2147473664" r:id="rId13"/>
    <p:sldId id="2147473708" r:id="rId14"/>
    <p:sldId id="2147473709" r:id="rId15"/>
    <p:sldId id="2147473712" r:id="rId16"/>
    <p:sldId id="2147473711" r:id="rId17"/>
    <p:sldId id="2147473668" r:id="rId18"/>
    <p:sldId id="214747369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F08B390-73C3-6F7B-2C12-6D31CCBFC438}" name="Mindy Tanzola" initials="MT" userId="S::mindy@scienceink.com::e94da788-77e6-4b26-ae6d-484e8c0095ed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ndall Schick" initials="KS" lastIdx="24" clrIdx="0">
    <p:extLst>
      <p:ext uri="{19B8F6BF-5375-455C-9EA6-DF929625EA0E}">
        <p15:presenceInfo xmlns:p15="http://schemas.microsoft.com/office/powerpoint/2012/main" userId="S::kschick@cealliance.com::e9c89993-794a-4b04-97ba-0001b7eeca96" providerId="AD"/>
      </p:ext>
    </p:extLst>
  </p:cmAuthor>
  <p:cmAuthor id="2" name="Timothy Quill" initials="TQ" lastIdx="9" clrIdx="1">
    <p:extLst>
      <p:ext uri="{19B8F6BF-5375-455C-9EA6-DF929625EA0E}">
        <p15:presenceInfo xmlns:p15="http://schemas.microsoft.com/office/powerpoint/2012/main" userId="S::tquill@clinicaloptions.com::b1dc6efb-2995-45e7-a306-57a2c67aa886" providerId="AD"/>
      </p:ext>
    </p:extLst>
  </p:cmAuthor>
  <p:cmAuthor id="3" name="Andrea Boecler" initials="AB" lastIdx="2" clrIdx="2">
    <p:extLst>
      <p:ext uri="{19B8F6BF-5375-455C-9EA6-DF929625EA0E}">
        <p15:presenceInfo xmlns:p15="http://schemas.microsoft.com/office/powerpoint/2012/main" userId="S::aboecler@clinicaloptions.com::28e82037-1239-4052-943b-ae184e0bc2af" providerId="AD"/>
      </p:ext>
    </p:extLst>
  </p:cmAuthor>
  <p:cmAuthor id="4" name="Dussadee Royal" initials="DR" lastIdx="1" clrIdx="3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99B256-DFA7-4D2C-A818-DC66C62C9D70}" v="77" dt="2025-12-12T19:06:20.932"/>
    <p1510:client id="{58965963-5A2B-4E78-B17E-06BD9D23F0CB}" v="37" dt="2025-12-12T18:17:32.575"/>
    <p1510:client id="{BDC8D03E-35D9-498D-8DAD-29B8919BCF09}" v="13" dt="2025-12-12T03:01:42.8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884" autoAdjust="0"/>
    <p:restoredTop sz="82238" autoAdjust="0"/>
  </p:normalViewPr>
  <p:slideViewPr>
    <p:cSldViewPr snapToGrid="0">
      <p:cViewPr varScale="1">
        <p:scale>
          <a:sx n="61" d="100"/>
          <a:sy n="61" d="100"/>
        </p:scale>
        <p:origin x="5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24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presProps" Target="presProps.xml"/><Relationship Id="rId27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C04FEB-3F42-4A4A-A5AC-23FCC8786C58}" type="datetimeFigureOut">
              <a:rPr lang="en-US" smtClean="0"/>
              <a:t>12/12/2025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201E45-F998-472B-9695-2F0E24B33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694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  <p:txBody>
          <a:bodyPr/>
          <a:lstStyle/>
          <a:p>
            <a:endParaRPr lang="en-US"/>
          </a:p>
        </p:txBody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dirty="0" err="1">
                <a:latin typeface="Arial" panose="020B0604020202020204" pitchFamily="34" charset="0"/>
              </a:rPr>
              <a:t>Decera</a:t>
            </a:r>
            <a:r>
              <a:rPr lang="en-GB" altLang="en-US" dirty="0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dirty="0" err="1">
                <a:latin typeface="Arial" panose="020B0604020202020204" pitchFamily="34" charset="0"/>
              </a:rPr>
              <a:t>Decera</a:t>
            </a:r>
            <a:r>
              <a:rPr lang="en-GB" altLang="en-US" dirty="0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dirty="0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</a:t>
            </a:r>
            <a:r>
              <a:rPr lang="en-GB" altLang="en-US" dirty="0">
                <a:latin typeface="Arial" panose="020B0604020202020204" pitchFamily="34" charset="0"/>
              </a:rPr>
              <a:t>the </a:t>
            </a:r>
            <a:r>
              <a:rPr lang="en-GB" altLang="en-US">
                <a:latin typeface="Arial" panose="020B0604020202020204" pitchFamily="34" charset="0"/>
              </a:rPr>
              <a:t>CME providers, </a:t>
            </a:r>
            <a:r>
              <a:rPr lang="en-GB" altLang="en-US" dirty="0">
                <a:latin typeface="Arial" panose="020B0604020202020204" pitchFamily="34" charset="0"/>
              </a:rPr>
              <a:t>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 dirty="0">
              <a:latin typeface="Arial" panose="020B0604020202020204" pitchFamily="34" charset="0"/>
            </a:endParaRPr>
          </a:p>
          <a:p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201E45-F998-472B-9695-2F0E24B33AD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31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201E45-F998-472B-9695-2F0E24B33AD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999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3C5031-6E6E-ACF9-5B3C-7EEA2B75E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4ECA94-29CA-3D8A-FD6F-9C73C84D3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6F7D61-FEF7-3EDE-FE73-7F0DF9E271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B8CFF1-F973-365D-D9A5-C0F5D04D60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82237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B6FAD4-6808-3447-C568-E32B39FDF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D0BBE6-8203-0C0B-B7D0-2307DC44E5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9855F0-5DB9-29A9-007A-5287CC7E12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EBE618-129F-CBAF-F084-E1DB07D712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46734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7EAFFC-40C1-582F-C947-5FCA708A1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0D4685-CF2E-381E-53EA-AF17174AE1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56CDD0-85E5-03E3-9807-4D80E4587A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1E069E-C7E3-1E62-EA49-90A517B561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91366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EEF4D-638B-C4C8-BCD8-14B34D932D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5BAFC1-8F22-43AC-D11B-8A292A8198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E0E506-61A9-72A3-0B04-20FD5D7D7E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4BB6EC-FB97-FA67-0025-CE07713DEF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9568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9D2D52-D39C-5E72-D026-AB0CB47D7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89D789F-87CC-EE5B-6E44-ACEC4CA952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D16DE9-1ED0-A53B-EEB4-30F75DD53C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URTI, upper respiratory tract infection; UTI, urinary tract infection</a:t>
            </a:r>
            <a:r>
              <a:rPr lang="en-US" dirty="0"/>
              <a:t>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E025BF-208A-B7A0-32BF-A4A2EDFDA7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05580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ECE436-E275-DCC8-9163-80E91216DF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DD30F6-6EE7-B297-42BC-483162E1B2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6769627-56D5-CFBB-A8CE-0B5018D1C8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AA3339-4A35-85FF-786C-6219382993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4571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  <p:txBody>
          <a:bodyPr/>
          <a:lstStyle/>
          <a:p>
            <a:endParaRPr lang="en-US"/>
          </a:p>
        </p:txBody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C98A392-406D-0276-A3BA-688A68C0F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332938"/>
            <a:ext cx="4377900" cy="5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4446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768672"/>
          </a:xfrm>
        </p:spPr>
        <p:txBody>
          <a:bodyPr anchor="t" anchorCtr="0"/>
          <a:lstStyle>
            <a:lvl1pPr>
              <a:lnSpc>
                <a:spcPct val="90000"/>
              </a:lnSpc>
              <a:defRPr sz="54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658276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49E59E30-1339-BE40-0D3A-9B0227815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6612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D5A53C0B-32AC-2FD8-0F04-3C308AB8F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744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91710EFB-096E-D9FC-591D-DDC14B59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71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0C3B26A1-CE9E-1E46-9E8D-3221D6553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4046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E7449C85-D2FE-977E-FF71-0A5725982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8534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5E9ACCAA-ABC5-E616-EC27-D1404E716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160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913C7C59-54F1-2339-7D71-54FCF3919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980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2DCEC576-E80A-5B13-AD83-478816D7B5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415030"/>
            <a:ext cx="3686328" cy="4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046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29177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Click to edit Master text styles</a:t>
            </a:r>
          </a:p>
          <a:p>
            <a:pPr marL="457200" lvl="1"/>
            <a:r>
              <a:rPr lang="en-US" dirty="0"/>
              <a:t>Second level</a:t>
            </a:r>
          </a:p>
          <a:p>
            <a:pPr marL="914400" lvl="2"/>
            <a:r>
              <a:rPr lang="en-US" dirty="0"/>
              <a:t>Third level</a:t>
            </a:r>
          </a:p>
          <a:p>
            <a:pPr marL="1371600" lvl="3"/>
            <a:r>
              <a:rPr lang="en-US" dirty="0"/>
              <a:t>Fourth level</a:t>
            </a:r>
          </a:p>
          <a:p>
            <a:pPr marL="1828800" lvl="4"/>
            <a:r>
              <a:rPr lang="en-US" dirty="0"/>
              <a:t>Fifth level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D019ED9F-08C1-F8F6-2845-FFD4DF8E1B2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007644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sp>
        <p:nvSpPr>
          <p:cNvPr id="18" name="Content Placeholder 16">
            <a:extLst>
              <a:ext uri="{FF2B5EF4-FFF2-40B4-BE49-F238E27FC236}">
                <a16:creationId xmlns:a16="http://schemas.microsoft.com/office/drawing/2014/main" id="{3DF21E92-7EDD-2CB6-EF01-692E1941988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456793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883A6B-A63F-DF39-75FB-3E8E4F8C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15665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 dirty="0"/>
              <a:t>Polling Question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E7A123A2-2DF6-F19E-CDAB-89428501B2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18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marL="457200" lvl="1"/>
            <a:r>
              <a:rPr lang="en-US"/>
              <a:t>Second level</a:t>
            </a:r>
          </a:p>
          <a:p>
            <a:pPr marL="914400" lvl="2"/>
            <a:r>
              <a:rPr lang="en-US"/>
              <a:t>Third level</a:t>
            </a:r>
          </a:p>
          <a:p>
            <a:pPr marL="1371600" lvl="3"/>
            <a:r>
              <a:rPr lang="en-US"/>
              <a:t>Fourth level</a:t>
            </a:r>
          </a:p>
          <a:p>
            <a:pPr marL="1828800"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17008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4EA1A6-CA73-4166-FE93-EE8D615AC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5756"/>
            <a:ext cx="10203103" cy="492944"/>
          </a:xfrm>
          <a:prstGeom prst="rect">
            <a:avLst/>
          </a:prstGeom>
        </p:spPr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111940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BD4267-65D9-3F39-D27C-0AFD1B59CCC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3259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A4CCDF-557C-37C3-FD6F-C677C0602B2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 dirty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82396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3A403-D174-DFA1-5AF0-484E9E7A0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/>
          <a:lstStyle/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9701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Newsreader SemiBold" panose="02000000000000000000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9C98A392-406D-0276-A3BA-688A68C0FD6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332938"/>
            <a:ext cx="4377900" cy="51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6950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942022"/>
          </a:xfrm>
        </p:spPr>
        <p:txBody>
          <a:bodyPr anchor="t" anchorCtr="0"/>
          <a:lstStyle>
            <a:lvl1pPr>
              <a:lnSpc>
                <a:spcPct val="90000"/>
              </a:lnSpc>
              <a:defRPr sz="66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19885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97883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E07D980C-6787-1DD3-F084-BA6E418A753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5257915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/>
          <a:lstStyle>
            <a:lvl1pPr>
              <a:tabLst>
                <a:tab pos="460375" algn="l"/>
              </a:tabLst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67015BB9-B9B6-761A-C9A7-5089CFB6F49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22483330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112749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792058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4251526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938397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4" name="Graphic 3">
            <a:extLst>
              <a:ext uri="{FF2B5EF4-FFF2-40B4-BE49-F238E27FC236}">
                <a16:creationId xmlns:a16="http://schemas.microsoft.com/office/drawing/2014/main" id="{2DCEC576-E80A-5B13-AD83-478816D7B59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156616" y="415030"/>
            <a:ext cx="3686328" cy="437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753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998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pic>
        <p:nvPicPr>
          <p:cNvPr id="73" name="Graphic 72">
            <a:extLst>
              <a:ext uri="{FF2B5EF4-FFF2-40B4-BE49-F238E27FC236}">
                <a16:creationId xmlns:a16="http://schemas.microsoft.com/office/drawing/2014/main" id="{4ABB1C22-C5E5-2F63-2B58-1128883CF6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3209899" y="481747"/>
            <a:ext cx="6575771" cy="783390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304391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clinicaloptions.com/" TargetMode="Externa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hyperlink" Target="http://www.clinicaloptions.com/" TargetMode="Externa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image" Target="../media/image2.svg"/><Relationship Id="rId5" Type="http://schemas.openxmlformats.org/officeDocument/2006/relationships/slideLayout" Target="../slideLayouts/slideLayout1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14.xml"/><Relationship Id="rId9" Type="http://schemas.openxmlformats.org/officeDocument/2006/relationships/theme" Target="../theme/theme2.xml"/><Relationship Id="rId14" Type="http://schemas.openxmlformats.org/officeDocument/2006/relationships/image" Target="../media/image6.sv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hyperlink" Target="http://www.clinicaloptions.com/" TargetMode="Externa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image" Target="../media/image2.svg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A085E223-2D42-126F-DA35-0C0FA051CD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>
              <a:defRPr kumimoji="0" lang="en-US" sz="800" b="0" i="0" u="none" strike="noStrike" cap="none" spc="0" normalizeH="0" baseline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</a:defRPr>
            </a:lvl1pPr>
          </a:lstStyle>
          <a:p>
            <a:pPr algn="r"/>
            <a:fld id="{99272199-A5BC-41D3-BB67-59B66A9BF6E2}" type="slidenum">
              <a:rPr lang="en-US" smtClean="0"/>
              <a:pPr algn="r"/>
              <a:t>‹#›</a:t>
            </a:fld>
            <a:endParaRPr lang="en-US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6E230DDC-D713-7D06-BFA1-827E939A56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239EAC4-D901-D893-AAA9-153D33319E9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</p:spTree>
    <p:extLst>
      <p:ext uri="{BB962C8B-B14F-4D97-AF65-F5344CB8AC3E}">
        <p14:creationId xmlns:p14="http://schemas.microsoft.com/office/powerpoint/2010/main" val="1754318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36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0541521-6462-B43A-50C4-78DC5E2BE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7682C-D0AE-4CE6-AD06-802777B47E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BA5435-2E17-DF21-2C23-C9D42910DC3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460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000" b="1" i="0" kern="1200" spc="100" baseline="0" dirty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C5DB5460-5559-4A57-BD77-D6EEFE3E3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/>
        </p:blipFill>
        <p:spPr>
          <a:xfrm>
            <a:off x="220662" y="6322245"/>
            <a:ext cx="2739716" cy="32639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F3B21F5-CE9A-4313-86DE-2BBAE4F19C1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8705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</a:t>
            </a:r>
            <a:r>
              <a:rPr lang="en-US" altLang="en-US" sz="800" kern="1200" dirty="0" err="1">
                <a:solidFill>
                  <a:schemeClr val="accent1"/>
                </a:solidFill>
                <a:latin typeface="+mn-lt"/>
                <a:ea typeface="+mn-ea"/>
                <a:cs typeface="+mn-cs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.com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/education</a:t>
            </a:r>
          </a:p>
        </p:txBody>
      </p:sp>
    </p:spTree>
    <p:extLst>
      <p:ext uri="{BB962C8B-B14F-4D97-AF65-F5344CB8AC3E}">
        <p14:creationId xmlns:p14="http://schemas.microsoft.com/office/powerpoint/2010/main" val="2211661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16820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000" b="1" i="0" kern="1200" spc="100" baseline="0">
          <a:solidFill>
            <a:schemeClr val="tx1"/>
          </a:solidFill>
          <a:latin typeface="Newsreader ExtraBold" panose="02000000000000000000" pitchFamily="2" charset="77"/>
          <a:ea typeface="+mj-ea"/>
          <a:cs typeface="Poppins" pitchFamily="2" charset="77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inicaloptions.com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8600" y="1488063"/>
            <a:ext cx="11036300" cy="2387600"/>
          </a:xfrm>
          <a:solidFill>
            <a:schemeClr val="accent2"/>
          </a:solidFill>
        </p:spPr>
        <p:txBody>
          <a:bodyPr>
            <a:normAutofit/>
          </a:bodyPr>
          <a:lstStyle/>
          <a:p>
            <a:r>
              <a:rPr lang="en-US" altLang="en-US" sz="4000" dirty="0"/>
              <a:t>RedirecTT-1 Update: Talquetamab + Teclistamab in Relapsed/Refractory MM With Extramedullary Disease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A0051D80-7AC1-54A7-03F6-44B6AB7558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9085" y="4104609"/>
            <a:ext cx="11241157" cy="599913"/>
          </a:xfrm>
        </p:spPr>
        <p:txBody>
          <a:bodyPr/>
          <a:lstStyle/>
          <a:p>
            <a:r>
              <a:rPr lang="en-US"/>
              <a:t>Bridging Discoveries to Practice: CCO’s Conference to Clinic Highlights* From the 2025 ASH Annual Meeting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AB7AD7B7-781A-DD86-7E3B-F0AF54E84000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8484704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Provided by Clinical Care Options, LLC dba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Decera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 pitchFamily="2" charset="77"/>
              </a:rPr>
              <a:t> Clinical Education in partnership with Smart Patients.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/>
              </a:rPr>
              <a:t>Supported by educational grants from AstraZeneca, </a:t>
            </a:r>
            <a:r>
              <a:rPr kumimoji="0" lang="en-US" altLang="en-US" sz="1200" b="0" i="0" u="none" strike="noStrike" kern="1200" cap="none" spc="0" normalizeH="0" baseline="0" noProof="0" dirty="0" err="1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/>
              </a:rPr>
              <a:t>BeOne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/>
                <a:ea typeface="+mn-ea"/>
                <a:cs typeface="Poppins"/>
              </a:rPr>
              <a:t> Medicines, Genentech, Geron Corporation, Incyte, Johnson &amp; Johnson, Lilly, and Novartis Pharmaceuticals Corporation.</a:t>
            </a:r>
          </a:p>
        </p:txBody>
      </p:sp>
      <p:sp>
        <p:nvSpPr>
          <p:cNvPr id="3" name="Subtitle 1">
            <a:extLst>
              <a:ext uri="{FF2B5EF4-FFF2-40B4-BE49-F238E27FC236}">
                <a16:creationId xmlns:a16="http://schemas.microsoft.com/office/drawing/2014/main" id="{7B072C24-784A-C0D7-F60C-E3D36200CB2C}"/>
              </a:ext>
            </a:extLst>
          </p:cNvPr>
          <p:cNvSpPr txBox="1">
            <a:spLocks/>
          </p:cNvSpPr>
          <p:nvPr/>
        </p:nvSpPr>
        <p:spPr>
          <a:xfrm>
            <a:off x="155711" y="5229512"/>
            <a:ext cx="10260497" cy="59991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15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*Clinical Care Options, LLC dba </a:t>
            </a:r>
            <a:r>
              <a:rPr kumimoji="0" lang="en-US" sz="1050" b="0" i="0" u="none" strike="noStrike" kern="1200" cap="none" spc="0" normalizeH="0" baseline="0" noProof="0" err="1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Decera</a:t>
            </a:r>
            <a:r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E5DEC1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 Clinical Education is an independent medical education company that provides state-of-the-art medical information to healthcare professionals through conference coverage and other educational programs.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BCE82-0166-5452-21C3-357068615859}"/>
              </a:ext>
            </a:extLst>
          </p:cNvPr>
          <p:cNvSpPr txBox="1"/>
          <p:nvPr/>
        </p:nvSpPr>
        <p:spPr>
          <a:xfrm>
            <a:off x="8627165" y="-437322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A1396A-93A8-93A7-5978-151FBD10B387}"/>
              </a:ext>
            </a:extLst>
          </p:cNvPr>
          <p:cNvSpPr txBox="1"/>
          <p:nvPr/>
        </p:nvSpPr>
        <p:spPr>
          <a:xfrm>
            <a:off x="5194852" y="-742122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5A33C8-70EF-D797-7F52-07604BC69B06}"/>
              </a:ext>
            </a:extLst>
          </p:cNvPr>
          <p:cNvSpPr txBox="1"/>
          <p:nvPr/>
        </p:nvSpPr>
        <p:spPr>
          <a:xfrm>
            <a:off x="5350213" y="-1108953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9ED1A2-E522-8D0F-1148-8A70DF60F7BF}"/>
              </a:ext>
            </a:extLst>
          </p:cNvPr>
          <p:cNvSpPr txBox="1"/>
          <p:nvPr/>
        </p:nvSpPr>
        <p:spPr>
          <a:xfrm>
            <a:off x="4610911" y="-1031132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634731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7246098-E43E-6101-457F-0AFE62DDC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 dirty="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 dirty="0"/>
              <a:t>When using our slides, please retain the source attribution:</a:t>
            </a:r>
            <a:br>
              <a:rPr lang="en-US" altLang="en-US" sz="2200" dirty="0"/>
            </a:br>
            <a:br>
              <a:rPr lang="en-US" altLang="en-US" sz="2200" dirty="0"/>
            </a:br>
            <a:endParaRPr lang="en-US" altLang="en-US" sz="2200" dirty="0"/>
          </a:p>
          <a:p>
            <a:pPr eaLnBrk="1" hangingPunct="1">
              <a:spcBef>
                <a:spcPts val="1600"/>
              </a:spcBef>
              <a:defRPr/>
            </a:pPr>
            <a:endParaRPr lang="en-US" altLang="en-US" sz="2200" dirty="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 dirty="0"/>
              <a:t>These slides may not be published, posted online, or used in commercial presentations without permission. </a:t>
            </a:r>
            <a:r>
              <a:rPr lang="en-US" sz="2200" dirty="0"/>
              <a:t>Please contact </a:t>
            </a:r>
            <a:r>
              <a:rPr lang="en-US" sz="2200" dirty="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 dirty="0">
                <a:solidFill>
                  <a:schemeClr val="accent1"/>
                </a:solidFill>
              </a:rPr>
              <a:t> </a:t>
            </a:r>
            <a:r>
              <a:rPr lang="en-US" sz="2200" dirty="0"/>
              <a:t>for details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8AC428-AE80-1AFA-908E-56DC140B43BD}"/>
              </a:ext>
            </a:extLst>
          </p:cNvPr>
          <p:cNvSpPr txBox="1"/>
          <p:nvPr/>
        </p:nvSpPr>
        <p:spPr>
          <a:xfrm>
            <a:off x="231078" y="2922012"/>
            <a:ext cx="8194464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9525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Slide credit: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deceraclinical.com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/education </a:t>
            </a:r>
            <a:b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</a:b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formerly </a:t>
            </a:r>
            <a:r>
              <a:rPr kumimoji="0" lang="en-US" sz="1800" b="0" i="1" u="none" strike="noStrike" kern="1200" cap="none" spc="0" normalizeH="0" baseline="0" noProof="0" dirty="0" err="1">
                <a:ln>
                  <a:noFill/>
                </a:ln>
                <a:solidFill>
                  <a:srgbClr val="E04507"/>
                </a:solidFill>
                <a:effectLst/>
                <a:uLnTx/>
                <a:uFillTx/>
                <a:latin typeface="Poppins"/>
                <a:ea typeface="+mn-ea"/>
                <a:cs typeface="Calibri" panose="020F0502020204030204" pitchFamily="34" charset="0"/>
              </a:rPr>
              <a:t>clinicaloptions.com</a:t>
            </a:r>
            <a:endParaRPr kumimoji="0" lang="en-US" sz="1800" b="0" i="1" u="none" strike="noStrike" kern="1200" cap="none" spc="0" normalizeH="0" baseline="0" noProof="0" dirty="0">
              <a:ln>
                <a:noFill/>
              </a:ln>
              <a:solidFill>
                <a:srgbClr val="E04507"/>
              </a:solidFill>
              <a:effectLst/>
              <a:uLnTx/>
              <a:uFillTx/>
              <a:latin typeface="Poppins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8228193-C256-7B67-52C1-966B44C86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True extramedullary disease, characterized by soft tissue or organ-associated plasmacytomas noncontiguous with bony structures, is associated with poor prognosis in patients with R/R MM</a:t>
            </a:r>
            <a:r>
              <a:rPr lang="en-US" sz="2000" baseline="30000" dirty="0"/>
              <a:t>1,2</a:t>
            </a: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GPRC5D and BCMA are heterogeneously expressed on EMD lesions, suggesting a rationale for a dual targeting approach</a:t>
            </a:r>
            <a:r>
              <a:rPr lang="en-US" sz="2000" baseline="30000" dirty="0"/>
              <a:t>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Phase II RedirecTT-1 trial is evaluating the combination of the anti-GPRC5D bispecific antibody talquetamab (</a:t>
            </a:r>
            <a:r>
              <a:rPr lang="en-US" sz="2000" dirty="0" err="1"/>
              <a:t>tal</a:t>
            </a:r>
            <a:r>
              <a:rPr lang="en-US" sz="2000" dirty="0"/>
              <a:t>) and the anti-BCMA bispecific antibody teclistamab (tec) in patients with R/R MM</a:t>
            </a:r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sz="1800" dirty="0"/>
              <a:t>In primary analysis of phase II EMD cohort from RedirecTT-1 trial,  </a:t>
            </a:r>
            <a:r>
              <a:rPr lang="en-US" sz="1800" dirty="0" err="1"/>
              <a:t>tal</a:t>
            </a:r>
            <a:r>
              <a:rPr lang="en-US" sz="1800" dirty="0"/>
              <a:t> + tec showed ORR (IRC) of 79% and 12-mo PFS of 61% after a median follow-up of 12.6 mo</a:t>
            </a:r>
            <a:r>
              <a:rPr lang="en-US" sz="1800" baseline="30000" dirty="0"/>
              <a:t>4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Current analysis reports outcomes in the EMD cohort after a longer median follow-up of 16.8 </a:t>
            </a:r>
            <a:r>
              <a:rPr lang="en-US" sz="2000" dirty="0" err="1"/>
              <a:t>mo</a:t>
            </a:r>
            <a:r>
              <a:rPr lang="en-US" sz="2000" dirty="0"/>
              <a:t>, by EMD location, and the value of new tumor burden assessment as a prognostic indicator of response</a:t>
            </a:r>
            <a:r>
              <a:rPr lang="en-US" sz="2000" baseline="30000" dirty="0"/>
              <a:t>5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C5DEA3D-9F95-B6FB-A29A-B6B8EBDF9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RedirecTT-1: Background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DA1334-DEC4-CC4D-CA00-63A63094C34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0" dirty="0">
                <a:solidFill>
                  <a:srgbClr val="161616"/>
                </a:solidFill>
              </a:rPr>
              <a:t>1. Moreau. Clin Lymphoma Myeloma Leuk. 2025;25:646. 2. </a:t>
            </a:r>
            <a:r>
              <a:rPr lang="it-IT" altLang="en-US" spc="-10" dirty="0">
                <a:solidFill>
                  <a:srgbClr val="161616"/>
                </a:solidFill>
              </a:rPr>
              <a:t>Ho. Curr Oncol. 2025; 32:182.  </a:t>
            </a:r>
            <a:br>
              <a:rPr lang="it-IT" altLang="en-US" spc="-10" dirty="0">
                <a:solidFill>
                  <a:srgbClr val="161616"/>
                </a:solidFill>
              </a:rPr>
            </a:br>
            <a:r>
              <a:rPr lang="it-IT" altLang="en-US" spc="-10" dirty="0">
                <a:solidFill>
                  <a:srgbClr val="161616"/>
                </a:solidFill>
              </a:rPr>
              <a:t>3. </a:t>
            </a:r>
            <a:r>
              <a:rPr lang="en-US" altLang="en-US" spc="-10" dirty="0">
                <a:solidFill>
                  <a:srgbClr val="161616"/>
                </a:solidFill>
              </a:rPr>
              <a:t>John. Blood. 2024;144:2121-2135. 4. Kumar. NEJM. 2025; 2514752. 5. Usmani. ASH 2025. </a:t>
            </a:r>
            <a:r>
              <a:rPr lang="en-US" altLang="en-US" spc="-10" dirty="0" err="1">
                <a:solidFill>
                  <a:srgbClr val="161616"/>
                </a:solidFill>
              </a:rPr>
              <a:t>Abstr</a:t>
            </a:r>
            <a:r>
              <a:rPr lang="en-US" altLang="en-US" spc="-10" dirty="0">
                <a:solidFill>
                  <a:srgbClr val="161616"/>
                </a:solidFill>
              </a:rPr>
              <a:t> 698.</a:t>
            </a:r>
            <a:endParaRPr lang="en-US" altLang="en-US" dirty="0">
              <a:solidFill>
                <a:srgbClr val="161616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255363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847DC40-9882-F79C-99F9-0821FEBDBC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574458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Single-arm phase II trial of talquetamab + teclistamab in patients with R/R MM and EMD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>
              <a:spcBef>
                <a:spcPts val="400"/>
              </a:spcBef>
            </a:pPr>
            <a:endParaRPr lang="en-US" sz="1800" b="1" dirty="0"/>
          </a:p>
          <a:p>
            <a:pPr>
              <a:spcBef>
                <a:spcPts val="400"/>
              </a:spcBef>
            </a:pPr>
            <a:endParaRPr lang="en-US" sz="1800" b="1" dirty="0"/>
          </a:p>
          <a:p>
            <a:pPr>
              <a:spcBef>
                <a:spcPts val="400"/>
              </a:spcBef>
            </a:pPr>
            <a:endParaRPr lang="en-US" sz="1800" b="1" dirty="0"/>
          </a:p>
          <a:p>
            <a:pPr>
              <a:spcBef>
                <a:spcPts val="400"/>
              </a:spcBef>
            </a:pPr>
            <a:endParaRPr lang="en-US" sz="1800" b="1" dirty="0"/>
          </a:p>
          <a:p>
            <a:pPr marL="28575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b="1" dirty="0"/>
              <a:t>Primary endpoint: </a:t>
            </a:r>
            <a:r>
              <a:rPr lang="en-US" sz="1800" dirty="0"/>
              <a:t>ORR</a:t>
            </a:r>
            <a:r>
              <a:rPr lang="en-US" sz="1800" baseline="30000" dirty="0"/>
              <a:t>‡</a:t>
            </a:r>
            <a:r>
              <a:rPr lang="en-US" sz="1800" dirty="0"/>
              <a:t>, including a central PET-CT for EMD response assessment </a:t>
            </a:r>
          </a:p>
          <a:p>
            <a:pPr marL="28575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b="1" dirty="0"/>
              <a:t>Secondary endpoints: </a:t>
            </a:r>
            <a:r>
              <a:rPr lang="en-US" sz="1800" dirty="0"/>
              <a:t>DoR</a:t>
            </a:r>
            <a:r>
              <a:rPr lang="en-US" sz="1800" baseline="30000" dirty="0"/>
              <a:t>‡</a:t>
            </a:r>
            <a:r>
              <a:rPr lang="en-US" sz="1800" dirty="0"/>
              <a:t>, PFS</a:t>
            </a:r>
            <a:r>
              <a:rPr lang="en-US" sz="1800" baseline="30000" dirty="0"/>
              <a:t>‡</a:t>
            </a:r>
            <a:r>
              <a:rPr lang="en-US" sz="1800" dirty="0"/>
              <a:t>, OS, safety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0A3DEAE-B97A-6BD4-4B5B-A11F64722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RedirecTT-1: Study Design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5DF67A-820E-2389-1A5B-D9D9FEF803FB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0" dirty="0">
                <a:solidFill>
                  <a:srgbClr val="161616"/>
                </a:solidFill>
              </a:rPr>
              <a:t>Usmani. ASH 2025. </a:t>
            </a:r>
            <a:r>
              <a:rPr lang="en-US" altLang="en-US" spc="-10" dirty="0" err="1">
                <a:solidFill>
                  <a:srgbClr val="161616"/>
                </a:solidFill>
              </a:rPr>
              <a:t>Abstr</a:t>
            </a:r>
            <a:r>
              <a:rPr lang="en-US" altLang="en-US" spc="-10" dirty="0">
                <a:solidFill>
                  <a:srgbClr val="161616"/>
                </a:solidFill>
              </a:rPr>
              <a:t> 698. Kumar. NEJM. 2025; 2514752.</a:t>
            </a:r>
            <a:endParaRPr lang="en-US" altLang="en-US" dirty="0">
              <a:solidFill>
                <a:srgbClr val="161616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AD0D04B-AFCE-6620-B330-BBD20CA87CAB}"/>
              </a:ext>
            </a:extLst>
          </p:cNvPr>
          <p:cNvSpPr txBox="1">
            <a:spLocks/>
          </p:cNvSpPr>
          <p:nvPr/>
        </p:nvSpPr>
        <p:spPr bwMode="auto">
          <a:xfrm>
            <a:off x="231078" y="2366683"/>
            <a:ext cx="4665611" cy="1733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kern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Triple-class exposed R/R MM; true EMD (≥1 nonradiated bone-independent soft tissue plasmacytoma ≥2 cm in greatest dimension confirmed by central review of PET/CT scans); prior CAR T-cell therapy and non-BCMA/GPRC5D bispecific antibody therapies permitted; </a:t>
            </a:r>
            <a:r>
              <a:rPr lang="en-US" sz="1600" b="0" kern="0" dirty="0" err="1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nonsecretory</a:t>
            </a:r>
            <a:r>
              <a:rPr lang="en-US" sz="1600" b="0" kern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 and </a:t>
            </a:r>
            <a:r>
              <a:rPr lang="en-US" sz="1600" b="0" kern="0" dirty="0" err="1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oligosecretory</a:t>
            </a:r>
            <a:r>
              <a:rPr lang="en-US" sz="1600" b="0" kern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 disease permitted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kern="0" dirty="0">
                <a:solidFill>
                  <a:schemeClr val="tx1"/>
                </a:solidFill>
                <a:latin typeface="Poppins" pitchFamily="2" charset="77"/>
                <a:cs typeface="Poppins" pitchFamily="2" charset="77"/>
              </a:rPr>
              <a:t>(N = 90)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CFBBFE8-948A-CC60-949E-0ECD47697BCF}"/>
              </a:ext>
            </a:extLst>
          </p:cNvPr>
          <p:cNvSpPr/>
          <p:nvPr/>
        </p:nvSpPr>
        <p:spPr bwMode="auto">
          <a:xfrm>
            <a:off x="6096000" y="2305662"/>
            <a:ext cx="4191232" cy="1609792"/>
          </a:xfrm>
          <a:prstGeom prst="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400" b="1" dirty="0" err="1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Talquetamab</a:t>
            </a:r>
            <a:r>
              <a:rPr lang="en-US" sz="1400" b="1" baseline="300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*†</a:t>
            </a:r>
            <a:r>
              <a:rPr lang="en-US" sz="1400" b="1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4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0.8 mg/kg Q2W SC +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400" b="1" dirty="0" err="1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Teclistamab</a:t>
            </a:r>
            <a:r>
              <a:rPr lang="en-US" sz="1400" b="1" baseline="300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*† </a:t>
            </a:r>
            <a:r>
              <a:rPr lang="en-US" sz="14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3.0 mg/kg Q2W SC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endParaRPr lang="en-US" sz="1600" dirty="0">
              <a:solidFill>
                <a:schemeClr val="bg2"/>
              </a:solidFill>
              <a:latin typeface="Poppins" pitchFamily="2" charset="77"/>
              <a:cs typeface="Poppins" pitchFamily="2" charset="77"/>
            </a:endParaRP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2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Option to switch to monthly dosing after 4 cycles and ≥VGPR or after 6 cycles regardless of response</a:t>
            </a:r>
          </a:p>
          <a:p>
            <a:pPr algn="ctr" eaLnBrk="1" hangingPunct="1">
              <a:spcBef>
                <a:spcPts val="0"/>
              </a:spcBef>
              <a:spcAft>
                <a:spcPts val="0"/>
              </a:spcAft>
              <a:buClr>
                <a:schemeClr val="folHlink"/>
              </a:buClr>
              <a:buNone/>
            </a:pPr>
            <a:r>
              <a:rPr lang="en-US" sz="1200" dirty="0">
                <a:solidFill>
                  <a:schemeClr val="bg2"/>
                </a:solidFill>
                <a:latin typeface="Poppins" pitchFamily="2" charset="77"/>
                <a:cs typeface="Poppins" pitchFamily="2" charset="77"/>
              </a:rPr>
              <a:t>(n = 86)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66B739B-F9AC-3C66-5097-FD3BBC63E0B1}"/>
              </a:ext>
            </a:extLst>
          </p:cNvPr>
          <p:cNvSpPr txBox="1">
            <a:spLocks/>
          </p:cNvSpPr>
          <p:nvPr/>
        </p:nvSpPr>
        <p:spPr bwMode="auto">
          <a:xfrm>
            <a:off x="6096000" y="3947488"/>
            <a:ext cx="4133937" cy="83900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kern="0" dirty="0">
                <a:solidFill>
                  <a:schemeClr val="accent2"/>
                </a:solidFill>
                <a:latin typeface="Poppins" pitchFamily="2" charset="77"/>
                <a:cs typeface="Poppins" pitchFamily="2" charset="77"/>
              </a:rPr>
              <a:t>Step-up dosing 2-4 days apart: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kern="0" dirty="0">
                <a:solidFill>
                  <a:schemeClr val="accent2"/>
                </a:solidFill>
                <a:latin typeface="Poppins" pitchFamily="2" charset="77"/>
                <a:cs typeface="Poppins" pitchFamily="2" charset="77"/>
              </a:rPr>
              <a:t>SUD1:  0.01 mg/kg </a:t>
            </a:r>
            <a:r>
              <a:rPr lang="en-US" sz="1400" kern="0" dirty="0" err="1">
                <a:solidFill>
                  <a:schemeClr val="accent2"/>
                </a:solidFill>
                <a:latin typeface="Poppins" pitchFamily="2" charset="77"/>
                <a:cs typeface="Poppins" pitchFamily="2" charset="77"/>
              </a:rPr>
              <a:t>tal</a:t>
            </a:r>
            <a:r>
              <a:rPr lang="en-US" sz="1400" kern="0" dirty="0">
                <a:solidFill>
                  <a:schemeClr val="accent2"/>
                </a:solidFill>
                <a:latin typeface="Poppins" pitchFamily="2" charset="77"/>
                <a:cs typeface="Poppins" pitchFamily="2" charset="77"/>
              </a:rPr>
              <a:t> + 0.06 mg/kg tec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kern="0" dirty="0">
                <a:solidFill>
                  <a:schemeClr val="accent2"/>
                </a:solidFill>
                <a:latin typeface="Poppins" pitchFamily="2" charset="77"/>
                <a:cs typeface="Poppins" pitchFamily="2" charset="77"/>
              </a:rPr>
              <a:t>SUD2: 0.06 mg/kg </a:t>
            </a:r>
            <a:r>
              <a:rPr lang="en-US" sz="1400" kern="0" dirty="0" err="1">
                <a:solidFill>
                  <a:schemeClr val="accent2"/>
                </a:solidFill>
                <a:latin typeface="Poppins" pitchFamily="2" charset="77"/>
                <a:cs typeface="Poppins" pitchFamily="2" charset="77"/>
              </a:rPr>
              <a:t>tal</a:t>
            </a:r>
            <a:r>
              <a:rPr lang="en-US" sz="1400" kern="0" dirty="0">
                <a:solidFill>
                  <a:schemeClr val="accent2"/>
                </a:solidFill>
                <a:latin typeface="Poppins" pitchFamily="2" charset="77"/>
                <a:cs typeface="Poppins" pitchFamily="2" charset="77"/>
              </a:rPr>
              <a:t> + 0.3 mg/kg tec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kern="0" dirty="0">
                <a:solidFill>
                  <a:schemeClr val="accent2"/>
                </a:solidFill>
                <a:latin typeface="Poppins" pitchFamily="2" charset="77"/>
                <a:cs typeface="Poppins" pitchFamily="2" charset="77"/>
              </a:rPr>
              <a:t>SUD3: 0.4 mg/kg </a:t>
            </a:r>
            <a:r>
              <a:rPr lang="en-US" sz="1400" kern="0" dirty="0" err="1">
                <a:solidFill>
                  <a:schemeClr val="accent2"/>
                </a:solidFill>
                <a:latin typeface="Poppins" pitchFamily="2" charset="77"/>
                <a:cs typeface="Poppins" pitchFamily="2" charset="77"/>
              </a:rPr>
              <a:t>tal</a:t>
            </a:r>
            <a:r>
              <a:rPr lang="en-US" sz="1400" kern="0" dirty="0">
                <a:solidFill>
                  <a:schemeClr val="accent2"/>
                </a:solidFill>
                <a:latin typeface="Poppins" pitchFamily="2" charset="77"/>
                <a:cs typeface="Poppins" pitchFamily="2" charset="77"/>
              </a:rPr>
              <a:t> + 1.5 mg/kg tec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53F3696-4B2E-553A-5DD1-CF887C36E5CD}"/>
              </a:ext>
            </a:extLst>
          </p:cNvPr>
          <p:cNvCxnSpPr>
            <a:cxnSpLocks/>
          </p:cNvCxnSpPr>
          <p:nvPr/>
        </p:nvCxnSpPr>
        <p:spPr>
          <a:xfrm>
            <a:off x="4969477" y="3110558"/>
            <a:ext cx="980946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F860D06D-D287-B946-29D7-B73E673D6D8E}"/>
              </a:ext>
            </a:extLst>
          </p:cNvPr>
          <p:cNvSpPr txBox="1"/>
          <p:nvPr/>
        </p:nvSpPr>
        <p:spPr>
          <a:xfrm>
            <a:off x="231078" y="5897766"/>
            <a:ext cx="10713147" cy="63607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US" sz="1200" baseline="30000" dirty="0"/>
              <a:t>*</a:t>
            </a:r>
            <a:r>
              <a:rPr lang="en-US" sz="1050" dirty="0"/>
              <a:t>Until disease progression </a:t>
            </a:r>
            <a:r>
              <a:rPr lang="en-US" sz="1050" baseline="30000" dirty="0"/>
              <a:t>†</a:t>
            </a:r>
            <a:r>
              <a:rPr lang="en-US" sz="1050" dirty="0"/>
              <a:t>Tal + tec administered on same day 30 minutes (+/- 10) apart for all step up and full treatment doses </a:t>
            </a:r>
            <a:r>
              <a:rPr lang="en-US" sz="1050" baseline="30000" dirty="0"/>
              <a:t>‡</a:t>
            </a:r>
            <a:r>
              <a:rPr lang="en-US" sz="1050" dirty="0"/>
              <a:t>Response and PFS were assessed by IRC per IMWG criteria; EMD response was assessed by PET-CT of MRI whole body scans</a:t>
            </a:r>
          </a:p>
        </p:txBody>
      </p:sp>
    </p:spTree>
    <p:extLst>
      <p:ext uri="{BB962C8B-B14F-4D97-AF65-F5344CB8AC3E}">
        <p14:creationId xmlns:p14="http://schemas.microsoft.com/office/powerpoint/2010/main" val="3047349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E0EC8FA-877F-9AB0-10B2-AA85F97881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FDG-PET 5-point scale per Deauville and IMPETUS criteria was incorporated for radiographic criteria for EMD response</a:t>
            </a:r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sz="2200" dirty="0"/>
              <a:t>CR: complete disappearance of plasmacytomas or persistence of fibrotic disease with a 1-3 PET score</a:t>
            </a:r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sz="2200" dirty="0"/>
              <a:t>PR: ≥50% reduction in size in all plasmacytomas with a reduction in PET avidity vs baseline</a:t>
            </a:r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sz="2200" dirty="0"/>
              <a:t>VGPR: ≥90% reduction in size in all plasmacytomas with a reduction in PET avidity vs baseline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Response evaluated by functional imaging in </a:t>
            </a:r>
            <a:r>
              <a:rPr lang="en-US" dirty="0" err="1"/>
              <a:t>nonsecretory</a:t>
            </a:r>
            <a:r>
              <a:rPr lang="en-US" dirty="0"/>
              <a:t> disease and CR classification required IMWG criteria to be met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73073EF-DA60-61CB-8DD5-0B9C3F1F9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RedirecTT-1: EMD Response Assessment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BBBED4-FD7D-7719-1783-55A9CE2E7F1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0" dirty="0">
                <a:solidFill>
                  <a:srgbClr val="161616"/>
                </a:solidFill>
              </a:rPr>
              <a:t>Usmani. ASH 2025. </a:t>
            </a:r>
            <a:r>
              <a:rPr lang="en-US" altLang="en-US" spc="-10" dirty="0" err="1">
                <a:solidFill>
                  <a:srgbClr val="161616"/>
                </a:solidFill>
              </a:rPr>
              <a:t>Abstr</a:t>
            </a:r>
            <a:r>
              <a:rPr lang="en-US" altLang="en-US" spc="-10" dirty="0">
                <a:solidFill>
                  <a:srgbClr val="161616"/>
                </a:solidFill>
              </a:rPr>
              <a:t> 698. Kumar. NEJM. 2025; 2514752.</a:t>
            </a:r>
            <a:endParaRPr lang="en-US" altLang="en-US" dirty="0">
              <a:solidFill>
                <a:srgbClr val="16161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643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95CA5-4273-AF46-C994-5FAF3212C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26819085-1B83-F4C3-2AC3-75546B71DF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RedirecTT-1: </a:t>
            </a:r>
            <a:r>
              <a:rPr lang="en-US" altLang="en-US" dirty="0"/>
              <a:t>Baseline Characteristics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30282C07-10AA-A37B-5BC8-7984D341F70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0" dirty="0">
                <a:solidFill>
                  <a:srgbClr val="161616"/>
                </a:solidFill>
              </a:rPr>
              <a:t>Usmani. ASH 2025. Abstr 698. Kumar. NEJM. 2025; 2514752.</a:t>
            </a:r>
            <a:endParaRPr lang="en-US" altLang="en-US" dirty="0">
              <a:solidFill>
                <a:srgbClr val="161616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681939B-0B22-8E69-8A33-60F365C189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2654467"/>
              </p:ext>
            </p:extLst>
          </p:nvPr>
        </p:nvGraphicFramePr>
        <p:xfrm>
          <a:off x="196837" y="1321577"/>
          <a:ext cx="5678364" cy="4541520"/>
        </p:xfrm>
        <a:graphic>
          <a:graphicData uri="http://schemas.openxmlformats.org/drawingml/2006/table">
            <a:tbl>
              <a:tblPr firstRow="1" bandRow="1"/>
              <a:tblGrid>
                <a:gridCol w="3769651">
                  <a:extLst>
                    <a:ext uri="{9D8B030D-6E8A-4147-A177-3AD203B41FA5}">
                      <a16:colId xmlns:a16="http://schemas.microsoft.com/office/drawing/2014/main" val="2072085524"/>
                    </a:ext>
                  </a:extLst>
                </a:gridCol>
                <a:gridCol w="1908713">
                  <a:extLst>
                    <a:ext uri="{9D8B030D-6E8A-4147-A177-3AD203B41FA5}">
                      <a16:colId xmlns:a16="http://schemas.microsoft.com/office/drawing/2014/main" val="2595492591"/>
                    </a:ext>
                  </a:extLst>
                </a:gridCol>
              </a:tblGrid>
              <a:tr h="252520">
                <a:tc>
                  <a:txBody>
                    <a:bodyPr/>
                    <a:lstStyle>
                      <a:lvl1pPr marL="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Characteristic</a:t>
                      </a:r>
                    </a:p>
                  </a:txBody>
                  <a:tcPr marL="43605" marR="436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All Patients </a:t>
                      </a:r>
                      <a:b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</a:b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(N = 90)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8010301"/>
                  </a:ext>
                </a:extLst>
              </a:tr>
              <a:tr h="229850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Median age, yr (range)</a:t>
                      </a:r>
                      <a:endParaRPr lang="en-US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3605" marR="43605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64.5 (42-84)</a:t>
                      </a: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381713"/>
                  </a:ext>
                </a:extLst>
              </a:tr>
              <a:tr h="229850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Male, %</a:t>
                      </a:r>
                      <a:endParaRPr 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3605" marR="43605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63.3</a:t>
                      </a: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104195"/>
                  </a:ext>
                </a:extLst>
              </a:tr>
              <a:tr h="229850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Median years since diagnosis, yr (range)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4.7 (0.7-21.4)</a:t>
                      </a:r>
                    </a:p>
                  </a:txBody>
                  <a:tcPr marL="47188" marR="47188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8911583"/>
                  </a:ext>
                </a:extLst>
              </a:tr>
              <a:tr h="229850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Median number prior LOT, n (range)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4 (1-10)</a:t>
                      </a: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3501204"/>
                  </a:ext>
                </a:extLst>
              </a:tr>
              <a:tr h="105856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EMD location, n of tumors 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Lymph node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Organ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Soft tissue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Paramedullary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endParaRPr 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Aptos" panose="020B0004020202020204" pitchFamily="34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95 (42.2)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63 (35.6)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78 (56.7)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32 (23.3)</a:t>
                      </a: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916149"/>
                  </a:ext>
                </a:extLst>
              </a:tr>
              <a:tr h="85138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EMD tumor volume  </a:t>
                      </a:r>
                      <a:r>
                        <a:rPr lang="en-US" sz="1600" b="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(%)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&lt;25 cm</a:t>
                      </a:r>
                      <a:r>
                        <a:rPr kumimoji="0" lang="en-US" sz="16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2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25-50 cm</a:t>
                      </a:r>
                      <a:r>
                        <a:rPr kumimoji="0" lang="en-US" sz="16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2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&gt;50 cm</a:t>
                      </a:r>
                      <a:r>
                        <a:rPr kumimoji="0" lang="en-US" sz="1600" b="0" i="0" u="none" strike="noStrike" cap="none" normalizeH="0" baseline="3000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2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endParaRPr 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Aptos" panose="020B0004020202020204" pitchFamily="34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47.8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23.3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28.9</a:t>
                      </a: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14996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39C9EBB-246A-A9E4-2E15-D3A95F8B8A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329211"/>
              </p:ext>
            </p:extLst>
          </p:nvPr>
        </p:nvGraphicFramePr>
        <p:xfrm>
          <a:off x="6316801" y="1321576"/>
          <a:ext cx="5644121" cy="3535680"/>
        </p:xfrm>
        <a:graphic>
          <a:graphicData uri="http://schemas.openxmlformats.org/drawingml/2006/table">
            <a:tbl>
              <a:tblPr firstRow="1" bandRow="1"/>
              <a:tblGrid>
                <a:gridCol w="3746919">
                  <a:extLst>
                    <a:ext uri="{9D8B030D-6E8A-4147-A177-3AD203B41FA5}">
                      <a16:colId xmlns:a16="http://schemas.microsoft.com/office/drawing/2014/main" val="2072085524"/>
                    </a:ext>
                  </a:extLst>
                </a:gridCol>
                <a:gridCol w="1897202">
                  <a:extLst>
                    <a:ext uri="{9D8B030D-6E8A-4147-A177-3AD203B41FA5}">
                      <a16:colId xmlns:a16="http://schemas.microsoft.com/office/drawing/2014/main" val="2595492591"/>
                    </a:ext>
                  </a:extLst>
                </a:gridCol>
              </a:tblGrid>
              <a:tr h="266113">
                <a:tc>
                  <a:txBody>
                    <a:bodyPr/>
                    <a:lstStyle>
                      <a:lvl1pPr marL="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Characteristic, %</a:t>
                      </a:r>
                      <a:endParaRPr lang="en-US" sz="1600" b="1" kern="100" dirty="0">
                        <a:solidFill>
                          <a:schemeClr val="bg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3605" marR="43605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All Patients </a:t>
                      </a:r>
                      <a:b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</a:b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(N = 90)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8010301"/>
                  </a:ext>
                </a:extLst>
              </a:tr>
              <a:tr h="678886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Measurable disease</a:t>
                      </a:r>
                      <a:endParaRPr lang="en-US" sz="1600" b="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Nonsecretory disease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Oligosecretory disease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endParaRPr 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Aptos" panose="020B0004020202020204" pitchFamily="34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4.4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34.4</a:t>
                      </a: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151550"/>
                  </a:ext>
                </a:extLst>
              </a:tr>
              <a:tr h="897218">
                <a:tc>
                  <a:txBody>
                    <a:bodyPr/>
                    <a:lstStyle/>
                    <a:p>
                      <a:pPr marL="11271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Prior treatment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Belantamab mafodotin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Anti-BCMA CAR T-cell therapy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Anti-FcRH5 BsAb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9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endParaRPr 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Aptos" panose="020B0004020202020204" pitchFamily="34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12.2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20.0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8.9</a:t>
                      </a: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99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768754"/>
                  </a:ext>
                </a:extLst>
              </a:tr>
              <a:tr h="897218">
                <a:tc>
                  <a:txBody>
                    <a:bodyPr/>
                    <a:lstStyle/>
                    <a:p>
                      <a:pPr marL="11271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Refractory status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Triple class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Penta drug</a:t>
                      </a:r>
                    </a:p>
                    <a:p>
                      <a:pPr marL="284163" marR="0" lvl="0" indent="-1714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Tx/>
                        <a:buFont typeface="Wingdings" pitchFamily="2" charset="2"/>
                        <a:buChar char="§"/>
                        <a:tabLst/>
                      </a:pPr>
                      <a:r>
                        <a:rPr kumimoji="0" 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Refractory to last LOT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endParaRPr 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Aptos" panose="020B0004020202020204" pitchFamily="34" charset="0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84.4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35.6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83.3</a:t>
                      </a:r>
                    </a:p>
                  </a:txBody>
                  <a:tcPr marL="68580" marR="6858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6205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922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BE1D64-3DE3-B5FC-7372-FD5A1833E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B1E5999C-F31A-F7AA-B878-D316E03D76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RedirecTT-1: </a:t>
            </a:r>
            <a:r>
              <a:rPr lang="en-US" altLang="en-US" dirty="0"/>
              <a:t>Efficacy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754B6A38-4265-4BCE-3DA4-D17683DC2F8A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0" dirty="0">
                <a:solidFill>
                  <a:srgbClr val="161616"/>
                </a:solidFill>
              </a:rPr>
              <a:t>Usmani. ASH 2025. Abstr 698. Kumar. NEJM. 2025; 2514752. </a:t>
            </a:r>
            <a:endParaRPr lang="en-US" altLang="en-US" dirty="0">
              <a:solidFill>
                <a:srgbClr val="161616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3DF278C-6730-0A15-7CEE-4CA639FDA9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792891"/>
              </p:ext>
            </p:extLst>
          </p:nvPr>
        </p:nvGraphicFramePr>
        <p:xfrm>
          <a:off x="6282558" y="1345565"/>
          <a:ext cx="5678364" cy="3884826"/>
        </p:xfrm>
        <a:graphic>
          <a:graphicData uri="http://schemas.openxmlformats.org/drawingml/2006/table">
            <a:tbl>
              <a:tblPr firstRow="1" bandRow="1"/>
              <a:tblGrid>
                <a:gridCol w="3769651">
                  <a:extLst>
                    <a:ext uri="{9D8B030D-6E8A-4147-A177-3AD203B41FA5}">
                      <a16:colId xmlns:a16="http://schemas.microsoft.com/office/drawing/2014/main" val="2072085524"/>
                    </a:ext>
                  </a:extLst>
                </a:gridCol>
                <a:gridCol w="1908713">
                  <a:extLst>
                    <a:ext uri="{9D8B030D-6E8A-4147-A177-3AD203B41FA5}">
                      <a16:colId xmlns:a16="http://schemas.microsoft.com/office/drawing/2014/main" val="2595492591"/>
                    </a:ext>
                  </a:extLst>
                </a:gridCol>
              </a:tblGrid>
              <a:tr h="109224">
                <a:tc>
                  <a:txBody>
                    <a:bodyPr/>
                    <a:lstStyle>
                      <a:lvl1pPr marL="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Parameter</a:t>
                      </a:r>
                    </a:p>
                  </a:txBody>
                  <a:tcPr marL="43605" marR="43605" marT="23347" marB="233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All Patients </a:t>
                      </a:r>
                      <a:br>
                        <a:rPr lang="en-US" sz="18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</a:br>
                      <a:r>
                        <a:rPr lang="en-US" sz="18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(N = 90)</a:t>
                      </a:r>
                      <a:endParaRPr lang="en-US" sz="18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8010301"/>
                  </a:ext>
                </a:extLst>
              </a:tr>
              <a:tr h="357586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Median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DoR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,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mos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 (95% CI)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NR (11.5-NE)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5999548"/>
                  </a:ext>
                </a:extLst>
              </a:tr>
              <a:tr h="357586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12-mo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DoR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, % (95% CI)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62.1 (49.0-72.7)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3760542"/>
                  </a:ext>
                </a:extLst>
              </a:tr>
              <a:tr h="357586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Median time to first response,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mo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 (range)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2.6 (1.0-5.8)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9665467"/>
                  </a:ext>
                </a:extLst>
              </a:tr>
              <a:tr h="357586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Median time to best response,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mo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 (range)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5.1 (1.0-16.6)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4974482"/>
                  </a:ext>
                </a:extLst>
              </a:tr>
              <a:tr h="357586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Median PFS,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mo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 (95% CI)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15.0 (10.3-NE)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1114220"/>
                  </a:ext>
                </a:extLst>
              </a:tr>
              <a:tr h="357586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12-mo PFS, % (95% CI)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57.5 (46.4-67.1)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626010"/>
                  </a:ext>
                </a:extLst>
              </a:tr>
              <a:tr h="357586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Median OS, </a:t>
                      </a:r>
                      <a:r>
                        <a:rPr kumimoji="0" 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mo</a:t>
                      </a: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 (95% CI)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NR (19.7-NE)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447129"/>
                  </a:ext>
                </a:extLst>
              </a:tr>
              <a:tr h="357586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12-mo OS, % (95% CI)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73.8 (63.3-81.8)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7577380"/>
                  </a:ext>
                </a:extLst>
              </a:tr>
            </a:tbl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44E2BEDE-D7D7-408D-0F4E-A63535AD16C7}"/>
              </a:ext>
            </a:extLst>
          </p:cNvPr>
          <p:cNvSpPr/>
          <p:nvPr/>
        </p:nvSpPr>
        <p:spPr>
          <a:xfrm>
            <a:off x="6316800" y="3852229"/>
            <a:ext cx="5654538" cy="283733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4A2544C-EF11-C2B0-36F3-053C0E57DE40}"/>
              </a:ext>
            </a:extLst>
          </p:cNvPr>
          <p:cNvSpPr/>
          <p:nvPr/>
        </p:nvSpPr>
        <p:spPr>
          <a:xfrm>
            <a:off x="6282558" y="2310591"/>
            <a:ext cx="5654538" cy="283733"/>
          </a:xfrm>
          <a:prstGeom prst="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53CF441-653E-54D6-7E4F-2C01C55E483A}"/>
              </a:ext>
            </a:extLst>
          </p:cNvPr>
          <p:cNvSpPr/>
          <p:nvPr/>
        </p:nvSpPr>
        <p:spPr>
          <a:xfrm>
            <a:off x="115614" y="1321577"/>
            <a:ext cx="246993" cy="2602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28626B-9B9E-8950-CBDC-FC15EB93D48F}"/>
              </a:ext>
            </a:extLst>
          </p:cNvPr>
          <p:cNvSpPr txBox="1"/>
          <p:nvPr/>
        </p:nvSpPr>
        <p:spPr>
          <a:xfrm>
            <a:off x="1787525" y="5366140"/>
            <a:ext cx="1771650" cy="256009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All Treated Patients</a:t>
            </a:r>
            <a:b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</a:b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(N = 90)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F2204E-77B8-62B6-8B11-5C414E66C05E}"/>
              </a:ext>
            </a:extLst>
          </p:cNvPr>
          <p:cNvSpPr txBox="1"/>
          <p:nvPr/>
        </p:nvSpPr>
        <p:spPr>
          <a:xfrm rot="16200000">
            <a:off x="-80010" y="3413318"/>
            <a:ext cx="1771650" cy="256009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Percentage of Patients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4E0D7E-512B-1E99-A14D-95E830E36956}"/>
              </a:ext>
            </a:extLst>
          </p:cNvPr>
          <p:cNvSpPr txBox="1"/>
          <p:nvPr/>
        </p:nvSpPr>
        <p:spPr>
          <a:xfrm>
            <a:off x="1787525" y="1345565"/>
            <a:ext cx="1771650" cy="256009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b="1" dirty="0">
                <a:cs typeface="Poppins Medium" panose="00000600000000000000" pitchFamily="2" charset="0"/>
              </a:rPr>
              <a:t>Overall Response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C509813-0AD3-D01B-7C3A-337119EFB306}"/>
              </a:ext>
            </a:extLst>
          </p:cNvPr>
          <p:cNvGrpSpPr/>
          <p:nvPr/>
        </p:nvGrpSpPr>
        <p:grpSpPr>
          <a:xfrm>
            <a:off x="1019175" y="1689981"/>
            <a:ext cx="552450" cy="3659822"/>
            <a:chOff x="1019175" y="1689981"/>
            <a:chExt cx="552450" cy="3659822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EBD04C7-E3AA-A983-EFFD-B3F810E13119}"/>
                </a:ext>
              </a:extLst>
            </p:cNvPr>
            <p:cNvSpPr txBox="1"/>
            <p:nvPr/>
          </p:nvSpPr>
          <p:spPr>
            <a:xfrm>
              <a:off x="1019175" y="1689981"/>
              <a:ext cx="552450" cy="219075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100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2477C3C-5AE5-A5FE-3437-3CB2AD3225B3}"/>
                </a:ext>
              </a:extLst>
            </p:cNvPr>
            <p:cNvSpPr txBox="1"/>
            <p:nvPr/>
          </p:nvSpPr>
          <p:spPr>
            <a:xfrm>
              <a:off x="1019175" y="2360787"/>
              <a:ext cx="552450" cy="219075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80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CF38960-90E4-8133-B372-B3547A5B2949}"/>
                </a:ext>
              </a:extLst>
            </p:cNvPr>
            <p:cNvSpPr txBox="1"/>
            <p:nvPr/>
          </p:nvSpPr>
          <p:spPr>
            <a:xfrm>
              <a:off x="1019175" y="3054699"/>
              <a:ext cx="552450" cy="219075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60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B897ED9-9F6D-919D-5B7D-E5E6C0A65CBA}"/>
                </a:ext>
              </a:extLst>
            </p:cNvPr>
            <p:cNvSpPr txBox="1"/>
            <p:nvPr/>
          </p:nvSpPr>
          <p:spPr>
            <a:xfrm>
              <a:off x="1019175" y="3725505"/>
              <a:ext cx="552450" cy="219075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40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FCD160B-92A2-E6B0-8054-C140D0191E3B}"/>
                </a:ext>
              </a:extLst>
            </p:cNvPr>
            <p:cNvSpPr txBox="1"/>
            <p:nvPr/>
          </p:nvSpPr>
          <p:spPr>
            <a:xfrm>
              <a:off x="1019175" y="4459922"/>
              <a:ext cx="552450" cy="219075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20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06B52C2F-8291-E90D-B9B3-20E6003A2CB5}"/>
                </a:ext>
              </a:extLst>
            </p:cNvPr>
            <p:cNvSpPr txBox="1"/>
            <p:nvPr/>
          </p:nvSpPr>
          <p:spPr>
            <a:xfrm>
              <a:off x="1019175" y="5130728"/>
              <a:ext cx="552450" cy="219075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600" dirty="0"/>
                <a:t>0</a:t>
              </a: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506EB3B7-6217-5F83-D6C4-4D37438A2289}"/>
              </a:ext>
            </a:extLst>
          </p:cNvPr>
          <p:cNvSpPr txBox="1"/>
          <p:nvPr/>
        </p:nvSpPr>
        <p:spPr>
          <a:xfrm>
            <a:off x="2397125" y="1970685"/>
            <a:ext cx="552450" cy="21907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600" dirty="0"/>
              <a:t>79</a:t>
            </a:r>
            <a:br>
              <a:rPr lang="en-US" sz="1600" dirty="0"/>
            </a:br>
            <a:r>
              <a:rPr lang="en-US" sz="1600" dirty="0"/>
              <a:t>(95% CI, 69-87)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2DF14AC-7823-9226-F158-2AD17FC16A5C}"/>
              </a:ext>
            </a:extLst>
          </p:cNvPr>
          <p:cNvGrpSpPr/>
          <p:nvPr/>
        </p:nvGrpSpPr>
        <p:grpSpPr>
          <a:xfrm>
            <a:off x="3862542" y="2470324"/>
            <a:ext cx="2420016" cy="1251161"/>
            <a:chOff x="3957109" y="4725458"/>
            <a:chExt cx="2420016" cy="1251161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3E6A56D-1DC9-7DA9-258C-C4B7180893A7}"/>
                </a:ext>
              </a:extLst>
            </p:cNvPr>
            <p:cNvSpPr txBox="1"/>
            <p:nvPr/>
          </p:nvSpPr>
          <p:spPr>
            <a:xfrm>
              <a:off x="4192842" y="4725458"/>
              <a:ext cx="2184283" cy="964975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r>
                <a:rPr lang="en-US" sz="1400" dirty="0"/>
                <a:t>Stringent complete </a:t>
              </a:r>
              <a:br>
                <a:rPr lang="en-US" sz="1400" dirty="0"/>
              </a:br>
              <a:r>
                <a:rPr lang="en-US" sz="1400" dirty="0"/>
                <a:t>response</a:t>
              </a:r>
            </a:p>
            <a:p>
              <a:r>
                <a:rPr lang="en-US" sz="1400" dirty="0"/>
                <a:t>Complete response</a:t>
              </a:r>
            </a:p>
            <a:p>
              <a:r>
                <a:rPr lang="en-US" sz="1400" dirty="0"/>
                <a:t>Very good partial </a:t>
              </a:r>
              <a:br>
                <a:rPr lang="en-US" sz="1400" dirty="0"/>
              </a:br>
              <a:r>
                <a:rPr lang="en-US" sz="1400" dirty="0"/>
                <a:t>response</a:t>
              </a:r>
            </a:p>
            <a:p>
              <a:r>
                <a:rPr lang="en-US" sz="1400" dirty="0"/>
                <a:t>Partial response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552B410-A9D4-4F7C-05DF-2FBEC103035C}"/>
                </a:ext>
              </a:extLst>
            </p:cNvPr>
            <p:cNvSpPr/>
            <p:nvPr/>
          </p:nvSpPr>
          <p:spPr>
            <a:xfrm>
              <a:off x="3957109" y="4727788"/>
              <a:ext cx="182031" cy="1820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B887445-8FEA-2E6F-6E3B-4B9467E7E330}"/>
                </a:ext>
              </a:extLst>
            </p:cNvPr>
            <p:cNvSpPr/>
            <p:nvPr/>
          </p:nvSpPr>
          <p:spPr>
            <a:xfrm>
              <a:off x="3957109" y="5156413"/>
              <a:ext cx="182031" cy="182031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3F9030F-35F3-4356-0025-AD922940D7BB}"/>
                </a:ext>
              </a:extLst>
            </p:cNvPr>
            <p:cNvSpPr/>
            <p:nvPr/>
          </p:nvSpPr>
          <p:spPr>
            <a:xfrm>
              <a:off x="3957109" y="5385013"/>
              <a:ext cx="182031" cy="18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EFEDF87-B4D3-459B-4004-23714F9528DD}"/>
                </a:ext>
              </a:extLst>
            </p:cNvPr>
            <p:cNvSpPr/>
            <p:nvPr/>
          </p:nvSpPr>
          <p:spPr>
            <a:xfrm>
              <a:off x="3957109" y="5794588"/>
              <a:ext cx="182031" cy="18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CDECF9EE-D925-E359-F5B9-32CECECF0289}"/>
              </a:ext>
            </a:extLst>
          </p:cNvPr>
          <p:cNvGrpSpPr/>
          <p:nvPr/>
        </p:nvGrpSpPr>
        <p:grpSpPr>
          <a:xfrm>
            <a:off x="1592580" y="1778280"/>
            <a:ext cx="102870" cy="3489960"/>
            <a:chOff x="1474470" y="1778280"/>
            <a:chExt cx="716280" cy="3489960"/>
          </a:xfrm>
        </p:grpSpPr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4B97CCD-5B45-B3C0-4247-26898E3E4CA5}"/>
                </a:ext>
              </a:extLst>
            </p:cNvPr>
            <p:cNvCxnSpPr>
              <a:cxnSpLocks/>
            </p:cNvCxnSpPr>
            <p:nvPr/>
          </p:nvCxnSpPr>
          <p:spPr>
            <a:xfrm>
              <a:off x="1474470" y="1778280"/>
              <a:ext cx="71628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3C33B37F-651E-53CB-F396-C3EC4AD864E4}"/>
                </a:ext>
              </a:extLst>
            </p:cNvPr>
            <p:cNvCxnSpPr>
              <a:cxnSpLocks/>
            </p:cNvCxnSpPr>
            <p:nvPr/>
          </p:nvCxnSpPr>
          <p:spPr>
            <a:xfrm>
              <a:off x="1474470" y="2476272"/>
              <a:ext cx="71628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3EE197E-E16B-2FBA-F638-A2686E86EAD4}"/>
                </a:ext>
              </a:extLst>
            </p:cNvPr>
            <p:cNvCxnSpPr>
              <a:cxnSpLocks/>
            </p:cNvCxnSpPr>
            <p:nvPr/>
          </p:nvCxnSpPr>
          <p:spPr>
            <a:xfrm>
              <a:off x="1474470" y="3174264"/>
              <a:ext cx="71628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2FD956E-0338-83C0-B2B2-1D7911171B4F}"/>
                </a:ext>
              </a:extLst>
            </p:cNvPr>
            <p:cNvCxnSpPr>
              <a:cxnSpLocks/>
            </p:cNvCxnSpPr>
            <p:nvPr/>
          </p:nvCxnSpPr>
          <p:spPr>
            <a:xfrm>
              <a:off x="1474470" y="3872256"/>
              <a:ext cx="71628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DB222764-0A54-4B79-7494-83CA14AC24DD}"/>
                </a:ext>
              </a:extLst>
            </p:cNvPr>
            <p:cNvCxnSpPr>
              <a:cxnSpLocks/>
            </p:cNvCxnSpPr>
            <p:nvPr/>
          </p:nvCxnSpPr>
          <p:spPr>
            <a:xfrm>
              <a:off x="1474470" y="4570248"/>
              <a:ext cx="71628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97399105-77E7-D370-5AB8-EA53C777C589}"/>
                </a:ext>
              </a:extLst>
            </p:cNvPr>
            <p:cNvCxnSpPr>
              <a:cxnSpLocks/>
            </p:cNvCxnSpPr>
            <p:nvPr/>
          </p:nvCxnSpPr>
          <p:spPr>
            <a:xfrm>
              <a:off x="1474470" y="5268240"/>
              <a:ext cx="716280" cy="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DD32E1F6-C463-9933-3085-741F65DEB3B5}"/>
              </a:ext>
            </a:extLst>
          </p:cNvPr>
          <p:cNvSpPr txBox="1"/>
          <p:nvPr/>
        </p:nvSpPr>
        <p:spPr>
          <a:xfrm>
            <a:off x="3272217" y="3367894"/>
            <a:ext cx="347283" cy="251606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r>
              <a:rPr lang="en-US" sz="1600" dirty="0"/>
              <a:t>54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58A70CC-A0C7-678A-E3F2-ED4F2DCA9C8A}"/>
              </a:ext>
            </a:extLst>
          </p:cNvPr>
          <p:cNvGrpSpPr/>
          <p:nvPr/>
        </p:nvGrpSpPr>
        <p:grpSpPr>
          <a:xfrm>
            <a:off x="3246120" y="2506980"/>
            <a:ext cx="144780" cy="1894104"/>
            <a:chOff x="3246120" y="2506980"/>
            <a:chExt cx="144780" cy="1894104"/>
          </a:xfrm>
        </p:grpSpPr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448CA2BE-E827-0974-789A-2216B5B3CB64}"/>
                </a:ext>
              </a:extLst>
            </p:cNvPr>
            <p:cNvSpPr/>
            <p:nvPr/>
          </p:nvSpPr>
          <p:spPr>
            <a:xfrm>
              <a:off x="3246120" y="2506980"/>
              <a:ext cx="144780" cy="807720"/>
            </a:xfrm>
            <a:custGeom>
              <a:avLst/>
              <a:gdLst>
                <a:gd name="csX0" fmla="*/ 0 w 144780"/>
                <a:gd name="csY0" fmla="*/ 0 h 807720"/>
                <a:gd name="csX1" fmla="*/ 144780 w 144780"/>
                <a:gd name="csY1" fmla="*/ 0 h 807720"/>
                <a:gd name="csX2" fmla="*/ 144780 w 144780"/>
                <a:gd name="csY2" fmla="*/ 807720 h 8077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44780" h="807720">
                  <a:moveTo>
                    <a:pt x="0" y="0"/>
                  </a:moveTo>
                  <a:lnTo>
                    <a:pt x="144780" y="0"/>
                  </a:lnTo>
                  <a:lnTo>
                    <a:pt x="144780" y="80772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09C9CA0-239A-3575-540D-A709D1D542D3}"/>
                </a:ext>
              </a:extLst>
            </p:cNvPr>
            <p:cNvSpPr/>
            <p:nvPr/>
          </p:nvSpPr>
          <p:spPr>
            <a:xfrm flipV="1">
              <a:off x="3246120" y="3593364"/>
              <a:ext cx="144780" cy="807720"/>
            </a:xfrm>
            <a:custGeom>
              <a:avLst/>
              <a:gdLst>
                <a:gd name="csX0" fmla="*/ 0 w 144780"/>
                <a:gd name="csY0" fmla="*/ 0 h 807720"/>
                <a:gd name="csX1" fmla="*/ 144780 w 144780"/>
                <a:gd name="csY1" fmla="*/ 0 h 807720"/>
                <a:gd name="csX2" fmla="*/ 144780 w 144780"/>
                <a:gd name="csY2" fmla="*/ 807720 h 80772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44780" h="807720">
                  <a:moveTo>
                    <a:pt x="0" y="0"/>
                  </a:moveTo>
                  <a:lnTo>
                    <a:pt x="144780" y="0"/>
                  </a:lnTo>
                  <a:lnTo>
                    <a:pt x="144780" y="80772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40" name="Rectangle 39">
            <a:extLst>
              <a:ext uri="{FF2B5EF4-FFF2-40B4-BE49-F238E27FC236}">
                <a16:creationId xmlns:a16="http://schemas.microsoft.com/office/drawing/2014/main" id="{DD97B7DF-C605-879D-3FB6-0D2731A674BD}"/>
              </a:ext>
            </a:extLst>
          </p:cNvPr>
          <p:cNvSpPr/>
          <p:nvPr/>
        </p:nvSpPr>
        <p:spPr>
          <a:xfrm>
            <a:off x="2228080" y="2522220"/>
            <a:ext cx="834108" cy="150876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43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7A84C0D-E1D4-B188-E60E-E3D86153620B}"/>
              </a:ext>
            </a:extLst>
          </p:cNvPr>
          <p:cNvSpPr/>
          <p:nvPr/>
        </p:nvSpPr>
        <p:spPr>
          <a:xfrm>
            <a:off x="2228080" y="4030980"/>
            <a:ext cx="834108" cy="39616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11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FCA1FDD-A5B0-681F-979C-1E747B4EBBB0}"/>
              </a:ext>
            </a:extLst>
          </p:cNvPr>
          <p:cNvSpPr/>
          <p:nvPr/>
        </p:nvSpPr>
        <p:spPr>
          <a:xfrm>
            <a:off x="2228080" y="4427148"/>
            <a:ext cx="834108" cy="5487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16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B466C57-E82C-A072-07D9-6F46D7151F08}"/>
              </a:ext>
            </a:extLst>
          </p:cNvPr>
          <p:cNvSpPr/>
          <p:nvPr/>
        </p:nvSpPr>
        <p:spPr>
          <a:xfrm>
            <a:off x="2228080" y="4975859"/>
            <a:ext cx="834108" cy="29146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9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7C1D3A31-D0C7-8DE0-8AF1-6319419C8F18}"/>
              </a:ext>
            </a:extLst>
          </p:cNvPr>
          <p:cNvSpPr/>
          <p:nvPr/>
        </p:nvSpPr>
        <p:spPr>
          <a:xfrm>
            <a:off x="1695450" y="1781175"/>
            <a:ext cx="1924050" cy="3486150"/>
          </a:xfrm>
          <a:custGeom>
            <a:avLst/>
            <a:gdLst>
              <a:gd name="csX0" fmla="*/ 0 w 1924050"/>
              <a:gd name="csY0" fmla="*/ 0 h 3476625"/>
              <a:gd name="csX1" fmla="*/ 0 w 1924050"/>
              <a:gd name="csY1" fmla="*/ 3476625 h 3476625"/>
              <a:gd name="csX2" fmla="*/ 1924050 w 1924050"/>
              <a:gd name="csY2" fmla="*/ 3476625 h 34766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1924050" h="3476625">
                <a:moveTo>
                  <a:pt x="0" y="0"/>
                </a:moveTo>
                <a:lnTo>
                  <a:pt x="0" y="3476625"/>
                </a:lnTo>
                <a:lnTo>
                  <a:pt x="1924050" y="3476625"/>
                </a:lnTo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799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FE879-B8C3-1BD1-4CFC-C919A0FBF3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4">
            <a:extLst>
              <a:ext uri="{FF2B5EF4-FFF2-40B4-BE49-F238E27FC236}">
                <a16:creationId xmlns:a16="http://schemas.microsoft.com/office/drawing/2014/main" id="{E62E1A25-F10E-859D-6D44-8F67F295AE8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RedirecTT-1: </a:t>
            </a:r>
            <a:r>
              <a:rPr lang="en-US" altLang="en-US" dirty="0"/>
              <a:t>Responses by Subgroup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2F80BF0E-4CBC-D824-7972-06829F025BC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0" dirty="0">
                <a:solidFill>
                  <a:srgbClr val="161616"/>
                </a:solidFill>
              </a:rPr>
              <a:t>Usmani. ASH 2025. Abstr 698. Kumar. NEJM. 2025; 2514752.</a:t>
            </a:r>
            <a:endParaRPr lang="en-US" altLang="en-US" dirty="0">
              <a:solidFill>
                <a:srgbClr val="161616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F23EE83-BAD1-AC4C-4C82-73EA32576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167748"/>
              </p:ext>
            </p:extLst>
          </p:nvPr>
        </p:nvGraphicFramePr>
        <p:xfrm>
          <a:off x="231078" y="1209083"/>
          <a:ext cx="11729843" cy="3773361"/>
        </p:xfrm>
        <a:graphic>
          <a:graphicData uri="http://schemas.openxmlformats.org/drawingml/2006/table">
            <a:tbl>
              <a:tblPr firstRow="1" bandRow="1"/>
              <a:tblGrid>
                <a:gridCol w="1546055">
                  <a:extLst>
                    <a:ext uri="{9D8B030D-6E8A-4147-A177-3AD203B41FA5}">
                      <a16:colId xmlns:a16="http://schemas.microsoft.com/office/drawing/2014/main" val="2072085524"/>
                    </a:ext>
                  </a:extLst>
                </a:gridCol>
                <a:gridCol w="1551655">
                  <a:extLst>
                    <a:ext uri="{9D8B030D-6E8A-4147-A177-3AD203B41FA5}">
                      <a16:colId xmlns:a16="http://schemas.microsoft.com/office/drawing/2014/main" val="3097369431"/>
                    </a:ext>
                  </a:extLst>
                </a:gridCol>
                <a:gridCol w="1674891">
                  <a:extLst>
                    <a:ext uri="{9D8B030D-6E8A-4147-A177-3AD203B41FA5}">
                      <a16:colId xmlns:a16="http://schemas.microsoft.com/office/drawing/2014/main" val="678947607"/>
                    </a:ext>
                  </a:extLst>
                </a:gridCol>
                <a:gridCol w="1546054">
                  <a:extLst>
                    <a:ext uri="{9D8B030D-6E8A-4147-A177-3AD203B41FA5}">
                      <a16:colId xmlns:a16="http://schemas.microsoft.com/office/drawing/2014/main" val="2595492591"/>
                    </a:ext>
                  </a:extLst>
                </a:gridCol>
                <a:gridCol w="1826135">
                  <a:extLst>
                    <a:ext uri="{9D8B030D-6E8A-4147-A177-3AD203B41FA5}">
                      <a16:colId xmlns:a16="http://schemas.microsoft.com/office/drawing/2014/main" val="475236536"/>
                    </a:ext>
                  </a:extLst>
                </a:gridCol>
                <a:gridCol w="1899805">
                  <a:extLst>
                    <a:ext uri="{9D8B030D-6E8A-4147-A177-3AD203B41FA5}">
                      <a16:colId xmlns:a16="http://schemas.microsoft.com/office/drawing/2014/main" val="3740602955"/>
                    </a:ext>
                  </a:extLst>
                </a:gridCol>
                <a:gridCol w="1685248">
                  <a:extLst>
                    <a:ext uri="{9D8B030D-6E8A-4147-A177-3AD203B41FA5}">
                      <a16:colId xmlns:a16="http://schemas.microsoft.com/office/drawing/2014/main" val="4292538659"/>
                    </a:ext>
                  </a:extLst>
                </a:gridCol>
              </a:tblGrid>
              <a:tr h="434827">
                <a:tc rowSpan="2">
                  <a:txBody>
                    <a:bodyPr/>
                    <a:lstStyle>
                      <a:lvl1pPr marL="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Parameter, % (95% CI)</a:t>
                      </a:r>
                    </a:p>
                  </a:txBody>
                  <a:tcPr marL="43605" marR="43605" marT="23347" marB="233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All Patients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(N = 90)</a:t>
                      </a:r>
                      <a:endParaRPr lang="en-US" sz="18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Organ EMD*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(n = 32)</a:t>
                      </a: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Nonorgan EMD</a:t>
                      </a:r>
                      <a:r>
                        <a:rPr lang="en-US" sz="1800" b="1" kern="1200" baseline="300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†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 (n = 58)</a:t>
                      </a:r>
                      <a:endParaRPr lang="en-US" sz="18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Baseline EMD Tumor Volume</a:t>
                      </a: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8010301"/>
                  </a:ext>
                </a:extLst>
              </a:tr>
              <a:tr h="43482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&lt; 25 cm</a:t>
                      </a:r>
                      <a:r>
                        <a:rPr lang="en-US" sz="1800" b="1" kern="1200" baseline="300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(n = 43)</a:t>
                      </a: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25-50 cm</a:t>
                      </a:r>
                      <a:r>
                        <a:rPr lang="en-US" sz="1800" b="1" kern="1200" baseline="300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2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(n = 21)</a:t>
                      </a: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&gt;50 cm</a:t>
                      </a:r>
                      <a:r>
                        <a:rPr lang="en-US" sz="1800" b="1" kern="1200" baseline="300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2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(n = 26)</a:t>
                      </a: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9458541"/>
                  </a:ext>
                </a:extLst>
              </a:tr>
              <a:tr h="0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ORR</a:t>
                      </a:r>
                      <a:endParaRPr lang="en-US" sz="18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79 (69-87)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78 (60-91)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79 (67-89)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93 (81-99)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67 (43-85)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65(44-83)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381713"/>
                  </a:ext>
                </a:extLst>
              </a:tr>
              <a:tr h="0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sCR</a:t>
                      </a:r>
                      <a:endParaRPr lang="en-US" sz="18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44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47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43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51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43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35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1041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9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9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9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7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14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8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8911583"/>
                  </a:ext>
                </a:extLst>
              </a:tr>
              <a:tr h="0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800" b="0" i="0" u="none" strike="noStrike" kern="1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VGPR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17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16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17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21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10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15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3501204"/>
                  </a:ext>
                </a:extLst>
              </a:tr>
              <a:tr h="444603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9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6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10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14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0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8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916149"/>
                  </a:ext>
                </a:extLst>
              </a:tr>
              <a:tr h="357586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≥CR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53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56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52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58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57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8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42</a:t>
                      </a:r>
                    </a:p>
                  </a:txBody>
                  <a:tcPr marT="91440" marB="9144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14996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7F7CEA6-B3C7-7C5F-6317-D391BA634B87}"/>
              </a:ext>
            </a:extLst>
          </p:cNvPr>
          <p:cNvSpPr txBox="1"/>
          <p:nvPr/>
        </p:nvSpPr>
        <p:spPr>
          <a:xfrm>
            <a:off x="231078" y="5549542"/>
            <a:ext cx="9116335" cy="69662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/>
              <a:t>mDoR for patients with organ EMD was not reached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/>
              <a:t>mDoR for patients with </a:t>
            </a:r>
            <a:r>
              <a:rPr lang="en-US" sz="2000" dirty="0" err="1"/>
              <a:t>nonorgan</a:t>
            </a:r>
            <a:r>
              <a:rPr lang="en-US" sz="2000" dirty="0"/>
              <a:t> EMD was 15.4 </a:t>
            </a:r>
            <a:r>
              <a:rPr lang="en-US" sz="2000" dirty="0" err="1"/>
              <a:t>mo</a:t>
            </a:r>
            <a:endParaRPr lang="en-US" sz="2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44A2CC-8128-F0D8-9F2D-75A649C3DE13}"/>
              </a:ext>
            </a:extLst>
          </p:cNvPr>
          <p:cNvSpPr txBox="1"/>
          <p:nvPr/>
        </p:nvSpPr>
        <p:spPr>
          <a:xfrm>
            <a:off x="231078" y="5061467"/>
            <a:ext cx="3626070" cy="420974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r>
              <a:rPr lang="en-US" sz="1200" dirty="0"/>
              <a:t>*Organ EMD: kidney, liver, lung, and others.</a:t>
            </a:r>
          </a:p>
          <a:p>
            <a:pPr algn="l"/>
            <a:r>
              <a:rPr lang="en-US" sz="1200" baseline="30000" dirty="0"/>
              <a:t>†</a:t>
            </a:r>
            <a:r>
              <a:rPr lang="en-US" sz="1200" dirty="0" err="1"/>
              <a:t>Nonorgan</a:t>
            </a:r>
            <a:r>
              <a:rPr lang="en-US" sz="1200" dirty="0"/>
              <a:t> EMD: lymph node and soft tissue.</a:t>
            </a:r>
          </a:p>
        </p:txBody>
      </p:sp>
    </p:spTree>
    <p:extLst>
      <p:ext uri="{BB962C8B-B14F-4D97-AF65-F5344CB8AC3E}">
        <p14:creationId xmlns:p14="http://schemas.microsoft.com/office/powerpoint/2010/main" val="2933232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131ACC-3FDC-CCCE-9B3F-C961657CF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D8C1524-49F9-C0B6-5525-956350A84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01BF82-826D-6E7A-9153-B3F5E92C83A8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675586" y="4067924"/>
            <a:ext cx="6185339" cy="2022766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11 patients had grade 5 AEs; 6 were drug related; 7 were nonresponders with poor prognosis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8.9% of patients discontinued either drug due to AEs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90EFC3BC-D65B-5959-CF0E-46105432993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RedirecTT-1: </a:t>
            </a:r>
            <a:r>
              <a:rPr lang="en-US" altLang="en-US" dirty="0"/>
              <a:t>Safety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76887EE7-929A-25AA-81A2-7242B8D0C1B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0" dirty="0">
                <a:solidFill>
                  <a:srgbClr val="161616"/>
                </a:solidFill>
              </a:rPr>
              <a:t>Usmani. ASH 2025. Abstr 698. Kumar. NEJM. 2025; 2514752.</a:t>
            </a:r>
            <a:endParaRPr lang="en-US" altLang="en-US" dirty="0">
              <a:solidFill>
                <a:srgbClr val="161616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306E0D0-6915-77C4-07A2-B661B7973D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646642"/>
              </p:ext>
            </p:extLst>
          </p:nvPr>
        </p:nvGraphicFramePr>
        <p:xfrm>
          <a:off x="231078" y="1135632"/>
          <a:ext cx="4798948" cy="4870900"/>
        </p:xfrm>
        <a:graphic>
          <a:graphicData uri="http://schemas.openxmlformats.org/drawingml/2006/table">
            <a:tbl>
              <a:tblPr firstRow="1" bandRow="1"/>
              <a:tblGrid>
                <a:gridCol w="2210250">
                  <a:extLst>
                    <a:ext uri="{9D8B030D-6E8A-4147-A177-3AD203B41FA5}">
                      <a16:colId xmlns:a16="http://schemas.microsoft.com/office/drawing/2014/main" val="2072085524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921862634"/>
                    </a:ext>
                  </a:extLst>
                </a:gridCol>
                <a:gridCol w="1308538">
                  <a:extLst>
                    <a:ext uri="{9D8B030D-6E8A-4147-A177-3AD203B41FA5}">
                      <a16:colId xmlns:a16="http://schemas.microsoft.com/office/drawing/2014/main" val="2595492591"/>
                    </a:ext>
                  </a:extLst>
                </a:gridCol>
              </a:tblGrid>
              <a:tr h="297946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AEs in ≥30% of Patients, %</a:t>
                      </a:r>
                      <a:endParaRPr lang="en-US" sz="1600" b="1" kern="1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All Patients (N = 90)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142627"/>
                  </a:ext>
                </a:extLst>
              </a:tr>
              <a:tr h="297946">
                <a:tc vMerge="1">
                  <a:txBody>
                    <a:bodyPr/>
                    <a:lstStyle>
                      <a:lvl1pPr marL="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endParaRPr dirty="0"/>
                    </a:p>
                  </a:txBody>
                  <a:tcPr marL="43605" marR="43605" marT="23347" marB="233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Any Grade 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Grade 3/4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8010301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Neutropenia</a:t>
                      </a:r>
                      <a:endParaRPr lang="en-US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72.2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63.3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381713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Anemia</a:t>
                      </a:r>
                      <a:endParaRPr 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53.3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33.3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104195"/>
                  </a:ext>
                </a:extLst>
              </a:tr>
              <a:tr h="10198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Thrombocytopenia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37.8</a:t>
                      </a:r>
                    </a:p>
                  </a:txBody>
                  <a:tcPr marL="47188" marR="471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25.6</a:t>
                      </a:r>
                    </a:p>
                  </a:txBody>
                  <a:tcPr marL="47188" marR="471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8911583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Oral AEs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86.7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4.4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3501204"/>
                  </a:ext>
                </a:extLst>
              </a:tr>
              <a:tr h="15232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Infections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80.0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33.3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916149"/>
                  </a:ext>
                </a:extLst>
              </a:tr>
              <a:tr h="122510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CRS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77.8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149962"/>
                  </a:ext>
                </a:extLst>
              </a:tr>
              <a:tr h="19596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Non-rash skin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68.9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8695024"/>
                  </a:ext>
                </a:extLst>
              </a:tr>
              <a:tr h="19596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Nail-related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55.6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166586"/>
                  </a:ext>
                </a:extLst>
              </a:tr>
              <a:tr h="19596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Weight decrease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53.3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12.2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1198505"/>
                  </a:ext>
                </a:extLst>
              </a:tr>
              <a:tr h="19596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Cough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40.0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9684435"/>
                  </a:ext>
                </a:extLst>
              </a:tr>
              <a:tr h="19596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Diarrhea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37.8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4.4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5180223"/>
                  </a:ext>
                </a:extLst>
              </a:tr>
              <a:tr h="19596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Nausea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32.2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9539632"/>
                  </a:ext>
                </a:extLst>
              </a:tr>
              <a:tr h="19596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Hypokalemia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31.1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7.8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458093"/>
                  </a:ext>
                </a:extLst>
              </a:tr>
              <a:tr h="19596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Pyrexia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31.1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1.1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277585"/>
                  </a:ext>
                </a:extLst>
              </a:tr>
              <a:tr h="19596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Rash related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31.1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1.1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988290"/>
                  </a:ext>
                </a:extLst>
              </a:tr>
              <a:tr h="195965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Fatigue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30.0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3.3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5554206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AAEC16B-9869-233B-6FCD-B016C3BF56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144864"/>
              </p:ext>
            </p:extLst>
          </p:nvPr>
        </p:nvGraphicFramePr>
        <p:xfrm>
          <a:off x="5675586" y="1135632"/>
          <a:ext cx="6090746" cy="2625182"/>
        </p:xfrm>
        <a:graphic>
          <a:graphicData uri="http://schemas.openxmlformats.org/drawingml/2006/table">
            <a:tbl>
              <a:tblPr firstRow="1" bandRow="1"/>
              <a:tblGrid>
                <a:gridCol w="2337567">
                  <a:extLst>
                    <a:ext uri="{9D8B030D-6E8A-4147-A177-3AD203B41FA5}">
                      <a16:colId xmlns:a16="http://schemas.microsoft.com/office/drawing/2014/main" val="2072085524"/>
                    </a:ext>
                  </a:extLst>
                </a:gridCol>
                <a:gridCol w="1521242">
                  <a:extLst>
                    <a:ext uri="{9D8B030D-6E8A-4147-A177-3AD203B41FA5}">
                      <a16:colId xmlns:a16="http://schemas.microsoft.com/office/drawing/2014/main" val="2921862634"/>
                    </a:ext>
                  </a:extLst>
                </a:gridCol>
                <a:gridCol w="2231937">
                  <a:extLst>
                    <a:ext uri="{9D8B030D-6E8A-4147-A177-3AD203B41FA5}">
                      <a16:colId xmlns:a16="http://schemas.microsoft.com/office/drawing/2014/main" val="2595492591"/>
                    </a:ext>
                  </a:extLst>
                </a:gridCol>
              </a:tblGrid>
              <a:tr h="131970">
                <a:tc>
                  <a:txBody>
                    <a:bodyPr/>
                    <a:lstStyle>
                      <a:lvl1pPr marL="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r>
                        <a:rPr lang="en-US" sz="16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Outcome, n (%)</a:t>
                      </a:r>
                      <a:endParaRPr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Initial Q2W Dosing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(N = 90)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After Adjustment to Q4W Dosing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(n = 56)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8010301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All infections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65 (72.2)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34 (60.7)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381713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Grade ≥3 infections</a:t>
                      </a:r>
                      <a:endParaRPr 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29 (32.2)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14 (25.0)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104195"/>
                  </a:ext>
                </a:extLst>
              </a:tr>
              <a:tr h="10198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Weight decrease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46 (51.1)</a:t>
                      </a:r>
                    </a:p>
                  </a:txBody>
                  <a:tcPr marL="47188" marR="471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15 (26.8)</a:t>
                      </a:r>
                    </a:p>
                  </a:txBody>
                  <a:tcPr marL="47188" marR="471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8911583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600" b="0" i="0" u="none" strike="noStrike" kern="1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Grade 3/4 weight decrease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8 (8.9)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5 (8.9)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3501204"/>
                  </a:ext>
                </a:extLst>
              </a:tr>
              <a:tr h="15232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Oral Aes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77 (85.6)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12 (21.4)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916149"/>
                  </a:ext>
                </a:extLst>
              </a:tr>
              <a:tr h="122510"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kumimoji="0" lang="en-US" sz="1600" b="0" i="0" u="none" strike="noStrike" kern="100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Grade 3/4 oral AEs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 (3.3)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2 (3.6)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1499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78028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B6EC5-4F8E-2D1C-8B47-06FB332BA3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07B8D30-6A0A-FE1A-C526-044EE523E8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740F4-0EE8-1E48-35D3-B97D3E1BEC5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113283" y="614170"/>
            <a:ext cx="6905296" cy="3462885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/>
              <a:t>Grade 3/4 infections primarily occurred in the first 6 </a:t>
            </a:r>
            <a:r>
              <a:rPr lang="en-US" sz="1800" dirty="0" err="1"/>
              <a:t>mo</a:t>
            </a:r>
            <a:endParaRPr lang="en-US" sz="1800" dirty="0"/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sz="1600" dirty="0"/>
              <a:t>Grade 3/4 infection rate was consistent with teclistamab monotherapy</a:t>
            </a:r>
            <a:r>
              <a:rPr lang="en-US" sz="1600" baseline="30000" dirty="0"/>
              <a:t>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/>
              <a:t>Median duration of infection: 13.0 days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/>
              <a:t>Immunoglobulin &lt;400 mg/dL in 22.2% of patients at baseline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/>
              <a:t>Posttreatment hypogammaglobulinemia reported in 71.1% of patients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/>
              <a:t>75.6% of patients received  immunoglobulin replacement, which was recommended for infection prophylaxis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79F4EB3B-0BD8-199F-0D0A-F2CC639491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5661" y="332890"/>
            <a:ext cx="4653692" cy="492944"/>
          </a:xfrm>
        </p:spPr>
        <p:txBody>
          <a:bodyPr/>
          <a:lstStyle/>
          <a:p>
            <a:r>
              <a:rPr lang="en-US" dirty="0"/>
              <a:t>RedirecTT-1: </a:t>
            </a:r>
            <a:r>
              <a:rPr lang="en-US" altLang="en-US" dirty="0"/>
              <a:t>Infections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A8755A0-2D9F-43D0-578D-059D8C8BC6A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3559175" y="6302375"/>
            <a:ext cx="6217003" cy="327025"/>
          </a:xfrm>
        </p:spPr>
        <p:txBody>
          <a:bodyPr/>
          <a:lstStyle/>
          <a:p>
            <a:r>
              <a:rPr lang="en-US" altLang="en-US" spc="-10" dirty="0">
                <a:solidFill>
                  <a:srgbClr val="161616"/>
                </a:solidFill>
              </a:rPr>
              <a:t>1. Usmani. ASH 2025. Abstr 698. 2. Moreau. NEJM. 2022;387:495. Kumar. NEJM. 2025; 2514752.</a:t>
            </a:r>
            <a:endParaRPr lang="en-US" altLang="en-US" dirty="0">
              <a:solidFill>
                <a:srgbClr val="161616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91DAFBC-42BD-8296-596A-A76AB8B1DA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685458"/>
              </p:ext>
            </p:extLst>
          </p:nvPr>
        </p:nvGraphicFramePr>
        <p:xfrm>
          <a:off x="228600" y="1028700"/>
          <a:ext cx="4566746" cy="2199020"/>
        </p:xfrm>
        <a:graphic>
          <a:graphicData uri="http://schemas.openxmlformats.org/drawingml/2006/table">
            <a:tbl>
              <a:tblPr firstRow="1" bandRow="1"/>
              <a:tblGrid>
                <a:gridCol w="1770853">
                  <a:extLst>
                    <a:ext uri="{9D8B030D-6E8A-4147-A177-3AD203B41FA5}">
                      <a16:colId xmlns:a16="http://schemas.microsoft.com/office/drawing/2014/main" val="2072085524"/>
                    </a:ext>
                  </a:extLst>
                </a:gridCol>
                <a:gridCol w="1331097">
                  <a:extLst>
                    <a:ext uri="{9D8B030D-6E8A-4147-A177-3AD203B41FA5}">
                      <a16:colId xmlns:a16="http://schemas.microsoft.com/office/drawing/2014/main" val="2921862634"/>
                    </a:ext>
                  </a:extLst>
                </a:gridCol>
                <a:gridCol w="1464796">
                  <a:extLst>
                    <a:ext uri="{9D8B030D-6E8A-4147-A177-3AD203B41FA5}">
                      <a16:colId xmlns:a16="http://schemas.microsoft.com/office/drawing/2014/main" val="2595492591"/>
                    </a:ext>
                  </a:extLst>
                </a:gridCol>
              </a:tblGrid>
              <a:tr h="297946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00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Infections, n (%)</a:t>
                      </a:r>
                    </a:p>
                  </a:txBody>
                  <a:tcPr marL="43605" marR="43605" marT="23347" marB="233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All Patients (N = 90)</a:t>
                      </a:r>
                      <a:r>
                        <a:rPr lang="en-US" sz="1600" b="1" kern="1200" baseline="300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1</a:t>
                      </a:r>
                      <a:endParaRPr lang="en-US" sz="1600" b="1" kern="1200" baseline="300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142627"/>
                  </a:ext>
                </a:extLst>
              </a:tr>
              <a:tr h="297946">
                <a:tc vMerge="1">
                  <a:txBody>
                    <a:bodyPr/>
                    <a:lstStyle>
                      <a:lvl1pPr marL="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endParaRPr dirty="0"/>
                    </a:p>
                  </a:txBody>
                  <a:tcPr marL="43605" marR="43605" marT="23347" marB="233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Any Grade 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Grade 3/4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8010301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Any</a:t>
                      </a:r>
                      <a:endParaRPr lang="en-US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72 (80.0)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30 (33.3)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381713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URTI</a:t>
                      </a:r>
                      <a:endParaRPr 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27 (30.0)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4 (4.4)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104195"/>
                  </a:ext>
                </a:extLst>
              </a:tr>
              <a:tr h="10198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COVID-19 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20 (22.2)</a:t>
                      </a:r>
                    </a:p>
                  </a:txBody>
                  <a:tcPr marL="47188" marR="471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5 (5.6)</a:t>
                      </a:r>
                    </a:p>
                  </a:txBody>
                  <a:tcPr marL="47188" marR="471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8911583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Pneumonia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19 (21.1)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8 (8.9)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3501204"/>
                  </a:ext>
                </a:extLst>
              </a:tr>
              <a:tr h="15232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UTI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12 (13.3)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4 (4.4)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916149"/>
                  </a:ext>
                </a:extLst>
              </a:tr>
              <a:tr h="122510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Viral URTI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9 (10.0)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2 (2.2)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14996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17F94D1-CFA8-AF50-1D50-35D43296E7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2967782"/>
              </p:ext>
            </p:extLst>
          </p:nvPr>
        </p:nvGraphicFramePr>
        <p:xfrm>
          <a:off x="230505" y="4020610"/>
          <a:ext cx="11730416" cy="2137502"/>
        </p:xfrm>
        <a:graphic>
          <a:graphicData uri="http://schemas.openxmlformats.org/drawingml/2006/table">
            <a:tbl>
              <a:tblPr firstRow="1" bandRow="1"/>
              <a:tblGrid>
                <a:gridCol w="2832809">
                  <a:extLst>
                    <a:ext uri="{9D8B030D-6E8A-4147-A177-3AD203B41FA5}">
                      <a16:colId xmlns:a16="http://schemas.microsoft.com/office/drawing/2014/main" val="2072085524"/>
                    </a:ext>
                  </a:extLst>
                </a:gridCol>
                <a:gridCol w="1952730">
                  <a:extLst>
                    <a:ext uri="{9D8B030D-6E8A-4147-A177-3AD203B41FA5}">
                      <a16:colId xmlns:a16="http://schemas.microsoft.com/office/drawing/2014/main" val="2921862634"/>
                    </a:ext>
                  </a:extLst>
                </a:gridCol>
                <a:gridCol w="2278185">
                  <a:extLst>
                    <a:ext uri="{9D8B030D-6E8A-4147-A177-3AD203B41FA5}">
                      <a16:colId xmlns:a16="http://schemas.microsoft.com/office/drawing/2014/main" val="2595492591"/>
                    </a:ext>
                  </a:extLst>
                </a:gridCol>
                <a:gridCol w="2473662">
                  <a:extLst>
                    <a:ext uri="{9D8B030D-6E8A-4147-A177-3AD203B41FA5}">
                      <a16:colId xmlns:a16="http://schemas.microsoft.com/office/drawing/2014/main" val="163148"/>
                    </a:ext>
                  </a:extLst>
                </a:gridCol>
                <a:gridCol w="2193030">
                  <a:extLst>
                    <a:ext uri="{9D8B030D-6E8A-4147-A177-3AD203B41FA5}">
                      <a16:colId xmlns:a16="http://schemas.microsoft.com/office/drawing/2014/main" val="1093309697"/>
                    </a:ext>
                  </a:extLst>
                </a:gridCol>
              </a:tblGrid>
              <a:tr h="297946">
                <a:tc>
                  <a:txBody>
                    <a:bodyPr/>
                    <a:lstStyle>
                      <a:lvl1pPr marL="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 b="1">
                          <a:solidFill>
                            <a:schemeClr val="lt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Grade 5 Opportunistic Infections, n (%)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Study Day of Death 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IgG Level Prior to Death, mg/dL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Received ≥1 Dose of Ig Replacement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chemeClr val="bg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Response at Time of Death</a:t>
                      </a:r>
                      <a:endParaRPr lang="en-US" sz="1600" b="1" kern="1200" dirty="0">
                        <a:solidFill>
                          <a:schemeClr val="bg1"/>
                        </a:solidFill>
                        <a:effectLst/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43605" marR="43605" marT="23347" marB="23347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8010301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Klebsiella</a:t>
                      </a:r>
                      <a:r>
                        <a:rPr lang="en-US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panose="020B0604020202020204" pitchFamily="34" charset="0"/>
                        </a:rPr>
                        <a:t> sepsis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38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70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No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PR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7381713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Aptos" panose="02110004020202020204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COVID-19 Pneumonia</a:t>
                      </a:r>
                      <a:endParaRPr lang="en-US" sz="16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63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2455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No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SD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5104195"/>
                  </a:ext>
                </a:extLst>
              </a:tr>
              <a:tr h="10198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1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Klebsiella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cs typeface="Poppins" pitchFamily="2" charset="77"/>
                        </a:rPr>
                        <a:t> pneumonia</a:t>
                      </a: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86</a:t>
                      </a:r>
                    </a:p>
                  </a:txBody>
                  <a:tcPr marL="47188" marR="471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892</a:t>
                      </a:r>
                    </a:p>
                  </a:txBody>
                  <a:tcPr marL="47188" marR="471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Yes</a:t>
                      </a:r>
                    </a:p>
                  </a:txBody>
                  <a:tcPr marL="47188" marR="471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/>
                          <a:cs typeface="Times New Roman"/>
                        </a:rPr>
                        <a:t>PR</a:t>
                      </a:r>
                    </a:p>
                  </a:txBody>
                  <a:tcPr marL="47188" marR="47188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8911583"/>
                  </a:ext>
                </a:extLst>
              </a:tr>
              <a:tr h="101982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1pPr>
                      <a:lvl2pPr marL="2571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2pPr>
                      <a:lvl3pPr marL="5143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3pPr>
                      <a:lvl4pPr marL="7715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4pPr>
                      <a:lvl5pPr marL="10287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5pPr>
                      <a:lvl6pPr marL="128587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6pPr>
                      <a:lvl7pPr marL="154305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7pPr>
                      <a:lvl8pPr marL="1800225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8pPr>
                      <a:lvl9pPr marL="2057400">
                        <a:defRPr>
                          <a:solidFill>
                            <a:schemeClr val="dk1"/>
                          </a:solidFill>
                          <a:latin typeface="Aptos" panose="02110004020202020204"/>
                        </a:defRPr>
                      </a:lvl9pPr>
                    </a:lstStyle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Pseudomonal sepsis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190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246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No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PR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3501204"/>
                  </a:ext>
                </a:extLst>
              </a:tr>
              <a:tr h="15232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1" u="none" strike="noStrike" kern="1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Escherichia</a:t>
                      </a:r>
                      <a:r>
                        <a:rPr kumimoji="0" lang="en-US" sz="1600" b="0" i="0" u="none" strike="noStrike" kern="1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sepsis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240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449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VGPR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0916149"/>
                  </a:ext>
                </a:extLst>
              </a:tr>
              <a:tr h="122510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en-US" sz="1600" b="0" i="0" u="none" strike="noStrike" kern="1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Pneumonia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cs typeface="Poppins" pitchFamily="2" charset="77"/>
                      </a:endParaRPr>
                    </a:p>
                  </a:txBody>
                  <a:tcPr marL="43605" marR="43605" marT="11674" marB="11674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254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346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Yes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buNone/>
                      </a:pPr>
                      <a:r>
                        <a:rPr lang="en-US" sz="16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Aptos" panose="020B0004020202020204" pitchFamily="34" charset="0"/>
                        </a:rPr>
                        <a:t>PD</a:t>
                      </a: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1499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7920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D82D27-337F-DFA4-A984-C006787A9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Content Placeholder 12">
            <a:extLst>
              <a:ext uri="{FF2B5EF4-FFF2-40B4-BE49-F238E27FC236}">
                <a16:creationId xmlns:a16="http://schemas.microsoft.com/office/drawing/2014/main" id="{DB475B4E-0A9A-B301-CDBD-15C0FF465F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/>
              <a:t>In patients with R/R MM with true EMD, talquetamab + teclistamab demonstrated deep, durable responses after extended follow-up</a:t>
            </a:r>
          </a:p>
          <a:p>
            <a:pPr marL="574675" lvl="1" indent="-342900">
              <a:buFont typeface="Calibri" panose="020F0502020204030204" pitchFamily="34" charset="0"/>
              <a:buChar char="─"/>
            </a:pPr>
            <a:r>
              <a:rPr lang="en-US" altLang="en-US" sz="2200" dirty="0"/>
              <a:t>ORR: 79%; 12-mo DoR rate 62.1%; </a:t>
            </a:r>
            <a:r>
              <a:rPr lang="en-US" altLang="en-US" sz="2200" dirty="0" err="1"/>
              <a:t>mPFS</a:t>
            </a:r>
            <a:r>
              <a:rPr lang="en-US" altLang="en-US" sz="2200" dirty="0"/>
              <a:t> 15.0 </a:t>
            </a:r>
            <a:r>
              <a:rPr lang="en-US" altLang="en-US" sz="2200" dirty="0" err="1"/>
              <a:t>mo</a:t>
            </a:r>
            <a:r>
              <a:rPr lang="en-US" altLang="en-US" sz="2200" dirty="0"/>
              <a:t>; 12-mo OS rate 73.8%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/>
              <a:t>Responses observed across EMD locations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/>
              <a:t>Lower EMD tumor volume correlated with a higher ORR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/>
              <a:t>Safety profile was consistent with individual agents, including infections that required prophylaxis and management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dirty="0"/>
              <a:t>Investigators conclude that this combination may be a new standard of care for patients with triple class–exposed R/R MM with true EMD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2026A439-8529-6B4C-B145-B93CE97EB56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534083"/>
            <a:ext cx="11740260" cy="496290"/>
          </a:xfrm>
        </p:spPr>
        <p:txBody>
          <a:bodyPr/>
          <a:lstStyle/>
          <a:p>
            <a:r>
              <a:rPr lang="en-US" dirty="0"/>
              <a:t>RedirecTT-1: Investigators’ Conclusions</a:t>
            </a:r>
            <a:endParaRPr lang="en-US" altLang="en-US" dirty="0"/>
          </a:p>
        </p:txBody>
      </p:sp>
      <p:sp>
        <p:nvSpPr>
          <p:cNvPr id="4" name="Content Placeholder 6">
            <a:extLst>
              <a:ext uri="{FF2B5EF4-FFF2-40B4-BE49-F238E27FC236}">
                <a16:creationId xmlns:a16="http://schemas.microsoft.com/office/drawing/2014/main" id="{57608D46-C41B-8A27-DD43-164F6D6782E5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altLang="en-US" spc="-10" dirty="0">
                <a:solidFill>
                  <a:srgbClr val="161616"/>
                </a:solidFill>
              </a:rPr>
              <a:t>Usmani. ASH 2025. </a:t>
            </a:r>
            <a:r>
              <a:rPr lang="en-US" altLang="en-US" spc="-10" dirty="0" err="1">
                <a:solidFill>
                  <a:srgbClr val="161616"/>
                </a:solidFill>
              </a:rPr>
              <a:t>Abstr</a:t>
            </a:r>
            <a:r>
              <a:rPr lang="en-US" altLang="en-US" spc="-10" dirty="0">
                <a:solidFill>
                  <a:srgbClr val="161616"/>
                </a:solidFill>
              </a:rPr>
              <a:t> 698</a:t>
            </a:r>
            <a:r>
              <a:rPr lang="en-US" dirty="0"/>
              <a:t>. </a:t>
            </a:r>
            <a:r>
              <a:rPr lang="en-US" altLang="en-US" spc="-10" dirty="0">
                <a:solidFill>
                  <a:srgbClr val="161616"/>
                </a:solidFill>
              </a:rPr>
              <a:t>Kumar. NEJM. 2025; 2514752.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978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 dirty="0"/>
              <a:t>Capsule Summaries of all the key data</a:t>
            </a:r>
          </a:p>
          <a:p>
            <a:pPr algn="l"/>
            <a:r>
              <a:rPr lang="en-US" sz="1800" dirty="0"/>
              <a:t>Additional CME/CE-certified </a:t>
            </a:r>
            <a:r>
              <a:rPr lang="en-US" sz="1800" dirty="0" err="1"/>
              <a:t>slidesets</a:t>
            </a:r>
            <a:r>
              <a:rPr lang="en-US" sz="1800" dirty="0"/>
              <a:t> with expert faculty commentary on all the key studies in:</a:t>
            </a: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1466155"/>
            <a:ext cx="11740260" cy="492944"/>
          </a:xfrm>
        </p:spPr>
        <p:txBody>
          <a:bodyPr/>
          <a:lstStyle/>
          <a:p>
            <a:r>
              <a:rPr lang="en-US" altLang="en-US" dirty="0"/>
              <a:t>Go Online for More Coverage of ASH 2025!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4592477"/>
            <a:ext cx="11740260" cy="369332"/>
          </a:xfrm>
        </p:spPr>
        <p:txBody>
          <a:bodyPr/>
          <a:lstStyle/>
          <a:p>
            <a:r>
              <a:rPr lang="en-US" dirty="0">
                <a:hlinkClick r:id="rId3"/>
              </a:rPr>
              <a:t>deceraclinical.com/education</a:t>
            </a:r>
            <a:endParaRPr lang="en-US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1E4FA1D-BB97-6CFF-0282-9E17F043BAB6}"/>
              </a:ext>
            </a:extLst>
          </p:cNvPr>
          <p:cNvSpPr txBox="1">
            <a:spLocks noChangeArrowheads="1"/>
          </p:cNvSpPr>
          <p:nvPr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161616"/>
                </a:solidFill>
              </a:rPr>
              <a:t>Leukemias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161616"/>
                </a:solidFill>
              </a:rPr>
              <a:t>Lymphomas</a:t>
            </a: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MDS/MPN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5DE32AA-948B-24E0-7B24-D0D9F64AAFA1}"/>
              </a:ext>
            </a:extLst>
          </p:cNvPr>
          <p:cNvSpPr txBox="1">
            <a:spLocks noChangeArrowheads="1"/>
          </p:cNvSpPr>
          <p:nvPr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lvl="0" indent="-285750" algn="l">
              <a:buFont typeface="Arial" panose="020B0604020202020204" pitchFamily="34" charset="0"/>
              <a:buChar char="•"/>
              <a:defRPr/>
            </a:pPr>
            <a:r>
              <a:rPr lang="en-US" sz="1800" dirty="0">
                <a:solidFill>
                  <a:srgbClr val="161616"/>
                </a:solidFill>
              </a:rPr>
              <a:t>Multiple myeloma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Nonmalignant blood diseases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8B8B92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6CB1DC591611645837747EA43C517FC" ma:contentTypeVersion="11" ma:contentTypeDescription="Create a new document." ma:contentTypeScope="" ma:versionID="fbd8ab19b1a61ffb13b6fa070e1960e4">
  <xsd:schema xmlns:xsd="http://www.w3.org/2001/XMLSchema" xmlns:xs="http://www.w3.org/2001/XMLSchema" xmlns:p="http://schemas.microsoft.com/office/2006/metadata/properties" xmlns:ns2="b47fbc76-1bba-4b69-b54f-3a49590c7890" xmlns:ns3="22fd6914-46d4-4c7e-bbad-46e82841b69d" targetNamespace="http://schemas.microsoft.com/office/2006/metadata/properties" ma:root="true" ma:fieldsID="1f542a2d26714ab1ada2bd79b9eba71c" ns2:_="" ns3:_="">
    <xsd:import namespace="b47fbc76-1bba-4b69-b54f-3a49590c7890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7fbc76-1bba-4b69-b54f-3a49590c789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47fbc76-1bba-4b69-b54f-3a49590c7890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Props1.xml><?xml version="1.0" encoding="utf-8"?>
<ds:datastoreItem xmlns:ds="http://schemas.openxmlformats.org/officeDocument/2006/customXml" ds:itemID="{8627D3FB-51ED-4D4B-BA06-7A32A25544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7fbc76-1bba-4b69-b54f-3a49590c7890"/>
    <ds:schemaRef ds:uri="22fd6914-46d4-4c7e-bbad-46e82841b6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B1728B1-E2ED-44F8-9B2D-A5B98553005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34D4E5-8EC1-40F5-860D-5EA0EF923D01}">
  <ds:schemaRefs>
    <ds:schemaRef ds:uri="http://www.w3.org/XML/1998/namespace"/>
    <ds:schemaRef ds:uri="http://purl.org/dc/terms/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22fd6914-46d4-4c7e-bbad-46e82841b69d"/>
    <ds:schemaRef ds:uri="b47fbc76-1bba-4b69-b54f-3a49590c789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1857</TotalTime>
  <Words>1983</Words>
  <Application>Microsoft Office PowerPoint</Application>
  <PresentationFormat>Widescreen</PresentationFormat>
  <Paragraphs>389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12</vt:i4>
      </vt:variant>
    </vt:vector>
  </HeadingPairs>
  <TitlesOfParts>
    <vt:vector size="26" baseType="lpstr">
      <vt:lpstr>Aptos</vt:lpstr>
      <vt:lpstr>Arial</vt:lpstr>
      <vt:lpstr>Calibri</vt:lpstr>
      <vt:lpstr>Newsreader ExtraBold</vt:lpstr>
      <vt:lpstr>Newsreader SemiBold</vt:lpstr>
      <vt:lpstr>Poppins</vt:lpstr>
      <vt:lpstr>Poppins Light</vt:lpstr>
      <vt:lpstr>Poppins Medium</vt:lpstr>
      <vt:lpstr>Times</vt:lpstr>
      <vt:lpstr>Wingdings</vt:lpstr>
      <vt:lpstr>Office</vt:lpstr>
      <vt:lpstr>4_Office</vt:lpstr>
      <vt:lpstr>3_Office</vt:lpstr>
      <vt:lpstr>2_Office</vt:lpstr>
      <vt:lpstr>RedirecTT-1 Update: Talquetamab + Teclistamab in Relapsed/Refractory MM With Extramedullary Disease</vt:lpstr>
      <vt:lpstr>About These Slides</vt:lpstr>
      <vt:lpstr>RedirecTT-1: Background</vt:lpstr>
      <vt:lpstr>RedirecTT-1: Study Design</vt:lpstr>
      <vt:lpstr>RedirecTT-1: EMD Response Assessment</vt:lpstr>
      <vt:lpstr>RedirecTT-1: Baseline Characteristics</vt:lpstr>
      <vt:lpstr>RedirecTT-1: Efficacy</vt:lpstr>
      <vt:lpstr>RedirecTT-1: Responses by Subgroup</vt:lpstr>
      <vt:lpstr>RedirecTT-1: Safety</vt:lpstr>
      <vt:lpstr>RedirecTT-1: Infections</vt:lpstr>
      <vt:lpstr>RedirecTT-1: Investigators’ Conclusions</vt:lpstr>
      <vt:lpstr>Go Online for More Coverage of ASH 2025!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RedirecTT-1 Update: Talquetamab + Teclistamab in Relapsed/Refractory MM With Extramedullary Disease</dc:title>
  <dc:creator>Timothy Quill</dc:creator>
  <cp:lastModifiedBy>Valerie Wenzel</cp:lastModifiedBy>
  <cp:revision>3</cp:revision>
  <cp:lastPrinted>2025-12-08T22:10:04Z</cp:lastPrinted>
  <dcterms:created xsi:type="dcterms:W3CDTF">2025-12-04T13:55:49Z</dcterms:created>
  <dcterms:modified xsi:type="dcterms:W3CDTF">2025-12-12T19:23:56Z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0x01010036CB1DC591611645837747EA43C517FC</vt:lpwstr>
  </property>
  <property fmtid="{D5CDD505-2E9C-101B-9397-08002B2CF9AE}" pid="3" name="MediaServiceImageTags">
    <vt:lpwstr/>
  </property>
</Properties>
</file>